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10" r:id="rId5"/>
  </p:sldMasterIdLst>
  <p:notesMasterIdLst>
    <p:notesMasterId r:id="rId29"/>
  </p:notesMasterIdLst>
  <p:handoutMasterIdLst>
    <p:handoutMasterId r:id="rId30"/>
  </p:handoutMasterIdLst>
  <p:sldIdLst>
    <p:sldId id="321" r:id="rId6"/>
    <p:sldId id="308" r:id="rId7"/>
    <p:sldId id="2146847618" r:id="rId8"/>
    <p:sldId id="2147474410" r:id="rId9"/>
    <p:sldId id="1993219260" r:id="rId10"/>
    <p:sldId id="1993219085" r:id="rId11"/>
    <p:sldId id="2145706588" r:id="rId12"/>
    <p:sldId id="2147474400" r:id="rId13"/>
    <p:sldId id="1993219268" r:id="rId14"/>
    <p:sldId id="2147474417" r:id="rId15"/>
    <p:sldId id="2147474413" r:id="rId16"/>
    <p:sldId id="2147474402" r:id="rId17"/>
    <p:sldId id="2147474403" r:id="rId18"/>
    <p:sldId id="2147474414" r:id="rId19"/>
    <p:sldId id="2147474404" r:id="rId20"/>
    <p:sldId id="2147474411" r:id="rId21"/>
    <p:sldId id="2147474418" r:id="rId22"/>
    <p:sldId id="2147474415" r:id="rId23"/>
    <p:sldId id="2147474325" r:id="rId24"/>
    <p:sldId id="2147474378" r:id="rId25"/>
    <p:sldId id="2147474374" r:id="rId26"/>
    <p:sldId id="2147474408" r:id="rId27"/>
    <p:sldId id="2147474412" r:id="rId28"/>
  </p:sldIdLst>
  <p:sldSz cx="12192000" cy="6858000"/>
  <p:notesSz cx="7315200" cy="9601200"/>
  <p:custDataLst>
    <p:tags r:id="rId31"/>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12" orient="horz" pos="100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6" clrIdx="6"/>
  <p:cmAuthor id="2" name="Melanie Couton" initials="MAC" lastIdx="4" clrIdx="3"/>
  <p:cmAuthor id="3" name="ralfieri" initials="ra" lastIdx="2" clrIdx="8"/>
  <p:cmAuthor id="4" name="Megan Capel" initials="MC" lastIdx="1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8"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2"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4" clrIdx="15">
    <p:extLst>
      <p:ext uri="{19B8F6BF-5375-455C-9EA6-DF929625EA0E}">
        <p15:presenceInfo xmlns:p15="http://schemas.microsoft.com/office/powerpoint/2012/main" userId="S::mcouton@clinicaloptions.com::b5a8fb1e-a716-46a0-9a38-0d707f5e2bfc" providerId="AD"/>
      </p:ext>
    </p:extLst>
  </p:cmAuthor>
  <p:cmAuthor id="17" name="Jessica Adams" initials="JA" lastIdx="195" clrIdx="16">
    <p:extLst>
      <p:ext uri="{19B8F6BF-5375-455C-9EA6-DF929625EA0E}">
        <p15:presenceInfo xmlns:p15="http://schemas.microsoft.com/office/powerpoint/2012/main" userId="S::jadams@clinicaloptions.com::8f666512-4c33-411f-b97e-b4727ec85362" providerId="AD"/>
      </p:ext>
    </p:extLst>
  </p:cmAuthor>
  <p:cmAuthor id="18" name="Sarah Anderson" initials="SA" lastIdx="1" clrIdx="17">
    <p:extLst>
      <p:ext uri="{19B8F6BF-5375-455C-9EA6-DF929625EA0E}">
        <p15:presenceInfo xmlns:p15="http://schemas.microsoft.com/office/powerpoint/2012/main" userId="S::sanderson@clinicaloptions.com::7d462797-b6f8-43ff-95d7-bf66d7ed55ab" providerId="AD"/>
      </p:ext>
    </p:extLst>
  </p:cmAuthor>
  <p:cmAuthor id="19" name="Tristan Barber" initials="TB" lastIdx="16" clrIdx="18">
    <p:extLst>
      <p:ext uri="{19B8F6BF-5375-455C-9EA6-DF929625EA0E}">
        <p15:presenceInfo xmlns:p15="http://schemas.microsoft.com/office/powerpoint/2012/main" userId="S::uctytjb@ucl.ac.uk::bc90de26-178d-433d-9797-ece8ae3a218b" providerId="AD"/>
      </p:ext>
    </p:extLst>
  </p:cmAuthor>
  <p:cmAuthor id="20" name="Vanessa Carter" initials="VC" lastIdx="9" clrIdx="19">
    <p:extLst>
      <p:ext uri="{19B8F6BF-5375-455C-9EA6-DF929625EA0E}">
        <p15:presenceInfo xmlns:p15="http://schemas.microsoft.com/office/powerpoint/2012/main" userId="S::vcarter@clinicaloptions.com::9ce73b1e-6b1e-4cab-b34f-91637f33dd50" providerId="AD"/>
      </p:ext>
    </p:extLst>
  </p:cmAuthor>
  <p:cmAuthor id="21" name="Zachary Schwartz" initials="ZS" lastIdx="30" clrIdx="20">
    <p:extLst>
      <p:ext uri="{19B8F6BF-5375-455C-9EA6-DF929625EA0E}">
        <p15:presenceInfo xmlns:p15="http://schemas.microsoft.com/office/powerpoint/2012/main" userId="S::zschwartz@clinicaloptions.com::64648e91-b212-4092-bee8-eff2e880b6f9" providerId="AD"/>
      </p:ext>
    </p:extLst>
  </p:cmAuthor>
  <p:cmAuthor id="22" name="Danya Reynolds" initials="DR" lastIdx="1" clrIdx="21">
    <p:extLst>
      <p:ext uri="{19B8F6BF-5375-455C-9EA6-DF929625EA0E}">
        <p15:presenceInfo xmlns:p15="http://schemas.microsoft.com/office/powerpoint/2012/main" userId="S::dreynolds@clinicaloptions.com::2198486b-d172-47a0-89b6-accfbe8f72a9" providerId="AD"/>
      </p:ext>
    </p:extLst>
  </p:cmAuthor>
  <p:cmAuthor id="23" name="Hillary Tunggal" initials="HT" lastIdx="20" clrIdx="22">
    <p:extLst>
      <p:ext uri="{19B8F6BF-5375-455C-9EA6-DF929625EA0E}">
        <p15:presenceInfo xmlns:p15="http://schemas.microsoft.com/office/powerpoint/2012/main" userId="S::htunggal@cealliance.com::ad64bda3-5530-4833-84b4-5d3ed1bf5c1c" providerId="AD"/>
      </p:ext>
    </p:extLst>
  </p:cmAuthor>
  <p:cmAuthor id="24" name="Andrea Boecler" initials="AB" lastIdx="6" clrIdx="23">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23B"/>
    <a:srgbClr val="E1471D"/>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83" autoAdjust="0"/>
    <p:restoredTop sz="85683" autoAdjust="0"/>
  </p:normalViewPr>
  <p:slideViewPr>
    <p:cSldViewPr snapToGrid="0">
      <p:cViewPr varScale="1">
        <p:scale>
          <a:sx n="84" d="100"/>
          <a:sy n="84" d="100"/>
        </p:scale>
        <p:origin x="456" y="82"/>
      </p:cViewPr>
      <p:guideLst>
        <p:guide pos="312"/>
        <p:guide orient="horz" pos="1008"/>
      </p:guideLst>
    </p:cSldViewPr>
  </p:slideViewPr>
  <p:notesTextViewPr>
    <p:cViewPr>
      <p:scale>
        <a:sx n="1" d="1"/>
        <a:sy n="1" d="1"/>
      </p:scale>
      <p:origin x="0" y="0"/>
    </p:cViewPr>
  </p:notesTextViewPr>
  <p:sorterViewPr>
    <p:cViewPr>
      <p:scale>
        <a:sx n="100" d="100"/>
        <a:sy n="100" d="100"/>
      </p:scale>
      <p:origin x="0" y="-15350"/>
    </p:cViewPr>
  </p:sorter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commentAuthors" Target="commentAuthor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 Id="rId35" Type="http://schemas.openxmlformats.org/officeDocument/2006/relationships/theme" Target="theme/theme1.xml"/><Relationship Id="rId8"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192FF3-E4CE-4E36-988C-239BC9268D09}"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en-US"/>
        </a:p>
      </dgm:t>
    </dgm:pt>
    <dgm:pt modelId="{72C57382-2807-44D5-B32E-05162A40FF8F}">
      <dgm:prSet phldrT="[Text]" custT="1"/>
      <dgm:spPr/>
      <dgm:t>
        <a:bodyPr/>
        <a:lstStyle/>
        <a:p>
          <a:endParaRPr lang="en-US" sz="2000" dirty="0">
            <a:latin typeface="Calibri" panose="020F0502020204030204" pitchFamily="34" charset="0"/>
            <a:cs typeface="Calibri" panose="020F0502020204030204" pitchFamily="34" charset="0"/>
          </a:endParaRPr>
        </a:p>
      </dgm:t>
    </dgm:pt>
    <dgm:pt modelId="{42C2A432-A420-48E9-A69A-610F4D2DE6D2}" type="parTrans" cxnId="{385A6C27-68C8-4636-B84B-56E33FDAD7C9}">
      <dgm:prSet/>
      <dgm:spPr/>
      <dgm:t>
        <a:bodyPr/>
        <a:lstStyle/>
        <a:p>
          <a:endParaRPr lang="en-US"/>
        </a:p>
      </dgm:t>
    </dgm:pt>
    <dgm:pt modelId="{AE284BB6-6529-44C4-B35B-3FEDFEB10F86}" type="sibTrans" cxnId="{385A6C27-68C8-4636-B84B-56E33FDAD7C9}">
      <dgm:prSet/>
      <dgm:spPr/>
      <dgm:t>
        <a:bodyPr/>
        <a:lstStyle/>
        <a:p>
          <a:endParaRPr lang="en-US"/>
        </a:p>
      </dgm:t>
    </dgm:pt>
    <dgm:pt modelId="{FB5392E1-06CD-4CA2-9D20-63B34C5F1630}">
      <dgm:prSet phldrT="[Text]" custT="1"/>
      <dgm:spPr/>
      <dgm:t>
        <a:bodyPr/>
        <a:lstStyle/>
        <a:p>
          <a:r>
            <a:rPr lang="en-US" sz="2000" b="1" dirty="0">
              <a:effectLst/>
              <a:latin typeface="Calibri" panose="020F0502020204030204" pitchFamily="34" charset="0"/>
              <a:cs typeface="Calibri" panose="020F0502020204030204" pitchFamily="34" charset="0"/>
            </a:rPr>
            <a:t>Identify and address barriers for people who have never engaged in care or who have fallen out of care</a:t>
          </a:r>
          <a:endParaRPr lang="en-US" sz="2000" dirty="0">
            <a:latin typeface="Calibri" panose="020F0502020204030204" pitchFamily="34" charset="0"/>
            <a:cs typeface="Calibri" panose="020F0502020204030204" pitchFamily="34" charset="0"/>
          </a:endParaRPr>
        </a:p>
      </dgm:t>
    </dgm:pt>
    <dgm:pt modelId="{0935979F-B813-4097-9A94-6991A30C9020}" type="parTrans" cxnId="{EC672260-0766-428F-855A-0783089BC250}">
      <dgm:prSet/>
      <dgm:spPr/>
      <dgm:t>
        <a:bodyPr/>
        <a:lstStyle/>
        <a:p>
          <a:endParaRPr lang="en-US"/>
        </a:p>
      </dgm:t>
    </dgm:pt>
    <dgm:pt modelId="{A4C361AF-59D6-4892-BDE4-5429295CC794}" type="sibTrans" cxnId="{EC672260-0766-428F-855A-0783089BC250}">
      <dgm:prSet/>
      <dgm:spPr/>
      <dgm:t>
        <a:bodyPr/>
        <a:lstStyle/>
        <a:p>
          <a:endParaRPr lang="en-US"/>
        </a:p>
      </dgm:t>
    </dgm:pt>
    <dgm:pt modelId="{BCD5A965-A8BA-4F63-8834-CADFBAA2AF06}" type="pres">
      <dgm:prSet presAssocID="{0A192FF3-E4CE-4E36-988C-239BC9268D09}" presName="Name0" presStyleCnt="0">
        <dgm:presLayoutVars>
          <dgm:chMax val="7"/>
          <dgm:chPref val="7"/>
          <dgm:dir/>
        </dgm:presLayoutVars>
      </dgm:prSet>
      <dgm:spPr/>
    </dgm:pt>
    <dgm:pt modelId="{2F0D1A22-A3B2-4B38-B076-C017D8BFA0A3}" type="pres">
      <dgm:prSet presAssocID="{0A192FF3-E4CE-4E36-988C-239BC9268D09}" presName="Name1" presStyleCnt="0"/>
      <dgm:spPr/>
    </dgm:pt>
    <dgm:pt modelId="{521491D6-5EBC-4915-9404-7B4A558C984E}" type="pres">
      <dgm:prSet presAssocID="{0A192FF3-E4CE-4E36-988C-239BC9268D09}" presName="cycle" presStyleCnt="0"/>
      <dgm:spPr/>
    </dgm:pt>
    <dgm:pt modelId="{B21ABC32-33D4-4D17-A37E-2ACE9100BD03}" type="pres">
      <dgm:prSet presAssocID="{0A192FF3-E4CE-4E36-988C-239BC9268D09}" presName="srcNode" presStyleLbl="node1" presStyleIdx="0" presStyleCnt="2"/>
      <dgm:spPr/>
    </dgm:pt>
    <dgm:pt modelId="{FC9A39A1-82F9-4568-A35B-401B249F3BA6}" type="pres">
      <dgm:prSet presAssocID="{0A192FF3-E4CE-4E36-988C-239BC9268D09}" presName="conn" presStyleLbl="parChTrans1D2" presStyleIdx="0" presStyleCnt="1"/>
      <dgm:spPr/>
    </dgm:pt>
    <dgm:pt modelId="{38A7F9A7-5A98-4EA2-B48B-302B2A29BAE6}" type="pres">
      <dgm:prSet presAssocID="{0A192FF3-E4CE-4E36-988C-239BC9268D09}" presName="extraNode" presStyleLbl="node1" presStyleIdx="0" presStyleCnt="2"/>
      <dgm:spPr/>
    </dgm:pt>
    <dgm:pt modelId="{4996C175-27B1-4017-AC2C-9758FCDFD445}" type="pres">
      <dgm:prSet presAssocID="{0A192FF3-E4CE-4E36-988C-239BC9268D09}" presName="dstNode" presStyleLbl="node1" presStyleIdx="0" presStyleCnt="2"/>
      <dgm:spPr/>
    </dgm:pt>
    <dgm:pt modelId="{C50D127B-469A-4EC4-BB6D-060F32B90DBB}" type="pres">
      <dgm:prSet presAssocID="{72C57382-2807-44D5-B32E-05162A40FF8F}" presName="text_1" presStyleLbl="node1" presStyleIdx="0" presStyleCnt="2" custScaleY="113598">
        <dgm:presLayoutVars>
          <dgm:bulletEnabled val="1"/>
        </dgm:presLayoutVars>
      </dgm:prSet>
      <dgm:spPr/>
    </dgm:pt>
    <dgm:pt modelId="{51D0B661-2104-48F0-8F6F-0CD00411E9E5}" type="pres">
      <dgm:prSet presAssocID="{72C57382-2807-44D5-B32E-05162A40FF8F}" presName="accent_1" presStyleCnt="0"/>
      <dgm:spPr/>
    </dgm:pt>
    <dgm:pt modelId="{EF941E30-7F5B-4510-BFF5-F97B60FBB3CC}" type="pres">
      <dgm:prSet presAssocID="{72C57382-2807-44D5-B32E-05162A40FF8F}" presName="accentRepeatNode" presStyleLbl="solidFgAcc1" presStyleIdx="0" presStyleCnt="2"/>
      <dgm:spPr/>
    </dgm:pt>
    <dgm:pt modelId="{4D4C2BD4-C390-4EAC-8CA5-F23194F33EAB}" type="pres">
      <dgm:prSet presAssocID="{FB5392E1-06CD-4CA2-9D20-63B34C5F1630}" presName="text_2" presStyleLbl="node1" presStyleIdx="1" presStyleCnt="2" custScaleY="113598" custLinFactNeighborX="66" custLinFactNeighborY="-18391">
        <dgm:presLayoutVars>
          <dgm:bulletEnabled val="1"/>
        </dgm:presLayoutVars>
      </dgm:prSet>
      <dgm:spPr/>
    </dgm:pt>
    <dgm:pt modelId="{3A00FF61-0FB8-4C18-8E3F-3A4B65D62992}" type="pres">
      <dgm:prSet presAssocID="{FB5392E1-06CD-4CA2-9D20-63B34C5F1630}" presName="accent_2" presStyleCnt="0"/>
      <dgm:spPr/>
    </dgm:pt>
    <dgm:pt modelId="{0AA9029E-5D6F-4275-803A-852EC7A0CF7F}" type="pres">
      <dgm:prSet presAssocID="{FB5392E1-06CD-4CA2-9D20-63B34C5F1630}" presName="accentRepeatNode" presStyleLbl="solidFgAcc1" presStyleIdx="1" presStyleCnt="2" custLinFactNeighborX="-4046" custLinFactNeighborY="-14014"/>
      <dgm:spPr/>
    </dgm:pt>
  </dgm:ptLst>
  <dgm:cxnLst>
    <dgm:cxn modelId="{385A6C27-68C8-4636-B84B-56E33FDAD7C9}" srcId="{0A192FF3-E4CE-4E36-988C-239BC9268D09}" destId="{72C57382-2807-44D5-B32E-05162A40FF8F}" srcOrd="0" destOrd="0" parTransId="{42C2A432-A420-48E9-A69A-610F4D2DE6D2}" sibTransId="{AE284BB6-6529-44C4-B35B-3FEDFEB10F86}"/>
    <dgm:cxn modelId="{EC672260-0766-428F-855A-0783089BC250}" srcId="{0A192FF3-E4CE-4E36-988C-239BC9268D09}" destId="{FB5392E1-06CD-4CA2-9D20-63B34C5F1630}" srcOrd="1" destOrd="0" parTransId="{0935979F-B813-4097-9A94-6991A30C9020}" sibTransId="{A4C361AF-59D6-4892-BDE4-5429295CC794}"/>
    <dgm:cxn modelId="{5C556377-C907-4047-B5CE-47432D32FC65}" type="presOf" srcId="{AE284BB6-6529-44C4-B35B-3FEDFEB10F86}" destId="{FC9A39A1-82F9-4568-A35B-401B249F3BA6}" srcOrd="0" destOrd="0" presId="urn:microsoft.com/office/officeart/2008/layout/VerticalCurvedList"/>
    <dgm:cxn modelId="{841C5CA8-8857-4477-823C-0D059B24B96C}" type="presOf" srcId="{FB5392E1-06CD-4CA2-9D20-63B34C5F1630}" destId="{4D4C2BD4-C390-4EAC-8CA5-F23194F33EAB}" srcOrd="0" destOrd="0" presId="urn:microsoft.com/office/officeart/2008/layout/VerticalCurvedList"/>
    <dgm:cxn modelId="{358EE6B3-2B5B-4D3F-AEEC-3716A7CAB634}" type="presOf" srcId="{0A192FF3-E4CE-4E36-988C-239BC9268D09}" destId="{BCD5A965-A8BA-4F63-8834-CADFBAA2AF06}" srcOrd="0" destOrd="0" presId="urn:microsoft.com/office/officeart/2008/layout/VerticalCurvedList"/>
    <dgm:cxn modelId="{E74C04E4-CAD3-4A71-AF76-65138B00E74D}" type="presOf" srcId="{72C57382-2807-44D5-B32E-05162A40FF8F}" destId="{C50D127B-469A-4EC4-BB6D-060F32B90DBB}" srcOrd="0" destOrd="0" presId="urn:microsoft.com/office/officeart/2008/layout/VerticalCurvedList"/>
    <dgm:cxn modelId="{BDFEB1BA-BA9A-40BF-A844-58C597E7F48C}" type="presParOf" srcId="{BCD5A965-A8BA-4F63-8834-CADFBAA2AF06}" destId="{2F0D1A22-A3B2-4B38-B076-C017D8BFA0A3}" srcOrd="0" destOrd="0" presId="urn:microsoft.com/office/officeart/2008/layout/VerticalCurvedList"/>
    <dgm:cxn modelId="{B8EB4321-2185-430A-8CAC-3F5D37D29B5E}" type="presParOf" srcId="{2F0D1A22-A3B2-4B38-B076-C017D8BFA0A3}" destId="{521491D6-5EBC-4915-9404-7B4A558C984E}" srcOrd="0" destOrd="0" presId="urn:microsoft.com/office/officeart/2008/layout/VerticalCurvedList"/>
    <dgm:cxn modelId="{9D3BC9A0-6A24-4682-AEFD-10353965B4D8}" type="presParOf" srcId="{521491D6-5EBC-4915-9404-7B4A558C984E}" destId="{B21ABC32-33D4-4D17-A37E-2ACE9100BD03}" srcOrd="0" destOrd="0" presId="urn:microsoft.com/office/officeart/2008/layout/VerticalCurvedList"/>
    <dgm:cxn modelId="{D6A440D5-4FF5-4E45-A47A-97411ECD15D1}" type="presParOf" srcId="{521491D6-5EBC-4915-9404-7B4A558C984E}" destId="{FC9A39A1-82F9-4568-A35B-401B249F3BA6}" srcOrd="1" destOrd="0" presId="urn:microsoft.com/office/officeart/2008/layout/VerticalCurvedList"/>
    <dgm:cxn modelId="{09E58BB6-A9FC-4CEF-A2A3-64AA00F8CC50}" type="presParOf" srcId="{521491D6-5EBC-4915-9404-7B4A558C984E}" destId="{38A7F9A7-5A98-4EA2-B48B-302B2A29BAE6}" srcOrd="2" destOrd="0" presId="urn:microsoft.com/office/officeart/2008/layout/VerticalCurvedList"/>
    <dgm:cxn modelId="{A06D4815-7900-47A3-889A-5492A9F9373D}" type="presParOf" srcId="{521491D6-5EBC-4915-9404-7B4A558C984E}" destId="{4996C175-27B1-4017-AC2C-9758FCDFD445}" srcOrd="3" destOrd="0" presId="urn:microsoft.com/office/officeart/2008/layout/VerticalCurvedList"/>
    <dgm:cxn modelId="{1F088FD3-34CD-46D2-A7BC-20CBA8C09DA5}" type="presParOf" srcId="{2F0D1A22-A3B2-4B38-B076-C017D8BFA0A3}" destId="{C50D127B-469A-4EC4-BB6D-060F32B90DBB}" srcOrd="1" destOrd="0" presId="urn:microsoft.com/office/officeart/2008/layout/VerticalCurvedList"/>
    <dgm:cxn modelId="{36BEC9C9-1B5F-4CF7-A168-59A0FF4BE405}" type="presParOf" srcId="{2F0D1A22-A3B2-4B38-B076-C017D8BFA0A3}" destId="{51D0B661-2104-48F0-8F6F-0CD00411E9E5}" srcOrd="2" destOrd="0" presId="urn:microsoft.com/office/officeart/2008/layout/VerticalCurvedList"/>
    <dgm:cxn modelId="{F6204C94-F064-431C-8707-34ADAEF6BA60}" type="presParOf" srcId="{51D0B661-2104-48F0-8F6F-0CD00411E9E5}" destId="{EF941E30-7F5B-4510-BFF5-F97B60FBB3CC}" srcOrd="0" destOrd="0" presId="urn:microsoft.com/office/officeart/2008/layout/VerticalCurvedList"/>
    <dgm:cxn modelId="{11088677-CA96-4E5E-936A-15D9F8425E54}" type="presParOf" srcId="{2F0D1A22-A3B2-4B38-B076-C017D8BFA0A3}" destId="{4D4C2BD4-C390-4EAC-8CA5-F23194F33EAB}" srcOrd="3" destOrd="0" presId="urn:microsoft.com/office/officeart/2008/layout/VerticalCurvedList"/>
    <dgm:cxn modelId="{34E8AFD8-27CA-41BF-B4A2-91D879B77629}" type="presParOf" srcId="{2F0D1A22-A3B2-4B38-B076-C017D8BFA0A3}" destId="{3A00FF61-0FB8-4C18-8E3F-3A4B65D62992}" srcOrd="4" destOrd="0" presId="urn:microsoft.com/office/officeart/2008/layout/VerticalCurvedList"/>
    <dgm:cxn modelId="{11C04D25-4749-42BA-8D34-EF0FB1EB19DE}" type="presParOf" srcId="{3A00FF61-0FB8-4C18-8E3F-3A4B65D62992}" destId="{0AA9029E-5D6F-4275-803A-852EC7A0CF7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9A39A1-82F9-4568-A35B-401B249F3BA6}">
      <dsp:nvSpPr>
        <dsp:cNvPr id="0" name=""/>
        <dsp:cNvSpPr/>
      </dsp:nvSpPr>
      <dsp:spPr>
        <a:xfrm>
          <a:off x="-3872308" y="-598789"/>
          <a:ext cx="4647518" cy="4647518"/>
        </a:xfrm>
        <a:prstGeom prst="blockArc">
          <a:avLst>
            <a:gd name="adj1" fmla="val 18900000"/>
            <a:gd name="adj2" fmla="val 2700000"/>
            <a:gd name="adj3" fmla="val 465"/>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0D127B-469A-4EC4-BB6D-060F32B90DBB}">
      <dsp:nvSpPr>
        <dsp:cNvPr id="0" name=""/>
        <dsp:cNvSpPr/>
      </dsp:nvSpPr>
      <dsp:spPr>
        <a:xfrm>
          <a:off x="634185" y="425848"/>
          <a:ext cx="10229929" cy="1119597"/>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03" tIns="50800" rIns="50800" bIns="50800" numCol="1" spcCol="1270" anchor="ctr" anchorCtr="0">
          <a:noAutofit/>
        </a:bodyPr>
        <a:lstStyle/>
        <a:p>
          <a:pPr marL="0" lvl="0" indent="0" algn="l" defTabSz="889000">
            <a:lnSpc>
              <a:spcPct val="90000"/>
            </a:lnSpc>
            <a:spcBef>
              <a:spcPct val="0"/>
            </a:spcBef>
            <a:spcAft>
              <a:spcPct val="35000"/>
            </a:spcAft>
            <a:buNone/>
          </a:pPr>
          <a:endParaRPr lang="en-US" sz="2000" kern="1200" dirty="0">
            <a:latin typeface="Calibri" panose="020F0502020204030204" pitchFamily="34" charset="0"/>
            <a:cs typeface="Calibri" panose="020F0502020204030204" pitchFamily="34" charset="0"/>
          </a:endParaRPr>
        </a:p>
      </dsp:txBody>
      <dsp:txXfrm>
        <a:off x="634185" y="425848"/>
        <a:ext cx="10229929" cy="1119597"/>
      </dsp:txXfrm>
    </dsp:sp>
    <dsp:sp modelId="{EF941E30-7F5B-4510-BFF5-F97B60FBB3CC}">
      <dsp:nvSpPr>
        <dsp:cNvPr id="0" name=""/>
        <dsp:cNvSpPr/>
      </dsp:nvSpPr>
      <dsp:spPr>
        <a:xfrm>
          <a:off x="18198" y="369660"/>
          <a:ext cx="1231973" cy="1231973"/>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D4C2BD4-C390-4EAC-8CA5-F23194F33EAB}">
      <dsp:nvSpPr>
        <dsp:cNvPr id="0" name=""/>
        <dsp:cNvSpPr/>
      </dsp:nvSpPr>
      <dsp:spPr>
        <a:xfrm>
          <a:off x="640936" y="1723234"/>
          <a:ext cx="10229929" cy="1119597"/>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03" tIns="50800" rIns="50800" bIns="50800" numCol="1" spcCol="1270" anchor="ctr" anchorCtr="0">
          <a:noAutofit/>
        </a:bodyPr>
        <a:lstStyle/>
        <a:p>
          <a:pPr marL="0" lvl="0" indent="0" algn="l" defTabSz="889000">
            <a:lnSpc>
              <a:spcPct val="90000"/>
            </a:lnSpc>
            <a:spcBef>
              <a:spcPct val="0"/>
            </a:spcBef>
            <a:spcAft>
              <a:spcPct val="35000"/>
            </a:spcAft>
            <a:buNone/>
          </a:pPr>
          <a:r>
            <a:rPr lang="en-US" sz="2000" b="1" kern="1200" dirty="0">
              <a:effectLst/>
              <a:latin typeface="Calibri" panose="020F0502020204030204" pitchFamily="34" charset="0"/>
              <a:cs typeface="Calibri" panose="020F0502020204030204" pitchFamily="34" charset="0"/>
            </a:rPr>
            <a:t>Identify and address barriers for people who have never engaged in care or who have fallen out of care</a:t>
          </a:r>
          <a:endParaRPr lang="en-US" sz="2000" kern="1200" dirty="0">
            <a:latin typeface="Calibri" panose="020F0502020204030204" pitchFamily="34" charset="0"/>
            <a:cs typeface="Calibri" panose="020F0502020204030204" pitchFamily="34" charset="0"/>
          </a:endParaRPr>
        </a:p>
      </dsp:txBody>
      <dsp:txXfrm>
        <a:off x="640936" y="1723234"/>
        <a:ext cx="10229929" cy="1119597"/>
      </dsp:txXfrm>
    </dsp:sp>
    <dsp:sp modelId="{0AA9029E-5D6F-4275-803A-852EC7A0CF7F}">
      <dsp:nvSpPr>
        <dsp:cNvPr id="0" name=""/>
        <dsp:cNvSpPr/>
      </dsp:nvSpPr>
      <dsp:spPr>
        <a:xfrm>
          <a:off x="0" y="1675656"/>
          <a:ext cx="1231973" cy="1231973"/>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73289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Arial" panose="020B0604020202020204" pitchFamily="34" charset="0"/>
                <a:cs typeface="Arial" panose="020B0604020202020204" pitchFamily="34" charset="0"/>
              </a:rPr>
              <a:t>ART, antiretroviral therapy</a:t>
            </a:r>
            <a:r>
              <a:rPr lang="en-US" i="1" dirty="0"/>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E592435-9F67-4F27-B539-B7CBD428751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5685469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808818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Structural Barriers: Transportation, childcare, job issues, long appointment wait times, language barriers, incarceration.</a:t>
            </a:r>
          </a:p>
          <a:p>
            <a:r>
              <a:rPr lang="en-US" dirty="0"/>
              <a:t>Poverty: lack of insurance, housing insecurity, lack of primary care provider.</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E592435-9F67-4F27-B539-B7CBD428751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810975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E592435-9F67-4F27-B539-B7CBD428751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5402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1990179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30877446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dirty="0"/>
          </a:p>
        </p:txBody>
      </p:sp>
    </p:spTree>
    <p:extLst>
      <p:ext uri="{BB962C8B-B14F-4D97-AF65-F5344CB8AC3E}">
        <p14:creationId xmlns:p14="http://schemas.microsoft.com/office/powerpoint/2010/main" val="2234477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 SUD, substance use disorder.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12026770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23392569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 LA, long-acting.</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17312988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 </a:t>
            </a:r>
            <a:r>
              <a:rPr lang="en-US" altLang="en-US" i="1" dirty="0">
                <a:latin typeface="Arial" panose="020B0604020202020204" pitchFamily="34" charset="0"/>
              </a:rPr>
              <a:t>CAB, cabotegravir; DSMB, data and safety monitoring board; </a:t>
            </a:r>
            <a:r>
              <a:rPr lang="en-US" b="0" i="1" dirty="0">
                <a:solidFill>
                  <a:srgbClr val="4D5156"/>
                </a:solidFill>
                <a:effectLst/>
                <a:latin typeface="Roboto" panose="02000000000000000000" pitchFamily="2" charset="0"/>
              </a:rPr>
              <a:t>f/u, follow up; HBV, hepatitis B virus, LA, long-acting; INSTI, integrase strand transfer inhibitor, RAM, resistance associated mutation; RPV, rilpivirine; SoC, standard of care. </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7F4561-78D8-44E6-BB24-BD30491442C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5538465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CAB, cabotegravir; LA, long-acting; LEN, lenacapavir; RPV, rilpivirine; VL, viral load.</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898142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 CAB, cabotegravir; IAS-USA, International AIDS Society USA; LA, long-acting; RPV, rilpivirine.</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799500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 LA, long-acting.</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11705325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21146913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34657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200139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229947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5367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907832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91527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122320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537635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24528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25883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0536864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82894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3738672"/>
      </p:ext>
    </p:extLst>
  </p:cSld>
  <p:clrMap bg1="dk2" tx1="lt1" bg2="dk1" tx2="lt2" accent1="accent1" accent2="accent2" accent3="accent3" accent4="accent4" accent5="accent5" accent6="accent6" hlink="hlink" folHlink="folHlink"/>
  <p:sldLayoutIdLst>
    <p:sldLayoutId id="2147484711" r:id="rId1"/>
    <p:sldLayoutId id="2147484712" r:id="rId2"/>
    <p:sldLayoutId id="2147484713" r:id="rId3"/>
    <p:sldLayoutId id="2147484714" r:id="rId4"/>
    <p:sldLayoutId id="2147484715" r:id="rId5"/>
    <p:sldLayoutId id="2147484716" r:id="rId6"/>
    <p:sldLayoutId id="2147484717" r:id="rId7"/>
    <p:sldLayoutId id="2147484718" r:id="rId8"/>
    <p:sldLayoutId id="2147484719" r:id="rId9"/>
    <p:sldLayoutId id="2147484720" r:id="rId10"/>
    <p:sldLayoutId id="2147484721" r:id="rId11"/>
    <p:sldLayoutId id="2147484722" r:id="rId12"/>
    <p:sldLayoutId id="214748472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a:bodyPr>
          <a:lstStyle/>
          <a:p>
            <a:r>
              <a:rPr lang="en-US" altLang="en-US" sz="4000" dirty="0"/>
              <a:t>You’re Welcome! Ensuring HIV Services </a:t>
            </a:r>
            <a:br>
              <a:rPr lang="en-US" altLang="en-US" sz="4000" dirty="0"/>
            </a:br>
            <a:r>
              <a:rPr lang="en-US" altLang="en-US" sz="4000" dirty="0"/>
              <a:t>Are Inclusive and Equitable: Returning to Care</a:t>
            </a:r>
          </a:p>
        </p:txBody>
      </p:sp>
      <p:sp>
        <p:nvSpPr>
          <p:cNvPr id="7" name="Text Box 19">
            <a:extLst>
              <a:ext uri="{FF2B5EF4-FFF2-40B4-BE49-F238E27FC236}">
                <a16:creationId xmlns:a16="http://schemas.microsoft.com/office/drawing/2014/main" id="{7DD45807-ED90-402F-BBFD-2C736FFD6749}"/>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Provided by Clinical Care Options, LLC in partnership with NMAC </a:t>
            </a:r>
          </a:p>
        </p:txBody>
      </p:sp>
      <p:sp>
        <p:nvSpPr>
          <p:cNvPr id="2" name="Text Box 21">
            <a:extLst>
              <a:ext uri="{FF2B5EF4-FFF2-40B4-BE49-F238E27FC236}">
                <a16:creationId xmlns:a16="http://schemas.microsoft.com/office/drawing/2014/main" id="{D22233D5-71C4-B6C5-C196-6576419C5251}"/>
              </a:ext>
            </a:extLst>
          </p:cNvPr>
          <p:cNvSpPr txBox="1">
            <a:spLocks noChangeArrowheads="1"/>
          </p:cNvSpPr>
          <p:nvPr/>
        </p:nvSpPr>
        <p:spPr bwMode="auto">
          <a:xfrm>
            <a:off x="435015" y="6369268"/>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an educational grant from Gilead Sciences, </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Inc.</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pic>
        <p:nvPicPr>
          <p:cNvPr id="4" name="Picture 3" descr="A black and grey logo&#10;&#10;Description automatically generated">
            <a:extLst>
              <a:ext uri="{FF2B5EF4-FFF2-40B4-BE49-F238E27FC236}">
                <a16:creationId xmlns:a16="http://schemas.microsoft.com/office/drawing/2014/main" id="{160ECED1-304C-5DBF-B51F-7E0A212B7E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7955" y="237578"/>
            <a:ext cx="2166122" cy="82093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86F36-D418-4F6B-D579-8BAD3E1DAD0C}"/>
              </a:ext>
            </a:extLst>
          </p:cNvPr>
          <p:cNvSpPr>
            <a:spLocks noGrp="1"/>
          </p:cNvSpPr>
          <p:nvPr>
            <p:ph type="title"/>
          </p:nvPr>
        </p:nvSpPr>
        <p:spPr/>
        <p:txBody>
          <a:bodyPr/>
          <a:lstStyle/>
          <a:p>
            <a:r>
              <a:rPr lang="en-US" dirty="0"/>
              <a:t>Faculty and Disclosures</a:t>
            </a:r>
          </a:p>
        </p:txBody>
      </p:sp>
      <p:sp>
        <p:nvSpPr>
          <p:cNvPr id="4" name="Content Placeholder 3">
            <a:extLst>
              <a:ext uri="{FF2B5EF4-FFF2-40B4-BE49-F238E27FC236}">
                <a16:creationId xmlns:a16="http://schemas.microsoft.com/office/drawing/2014/main" id="{BA753AB2-D007-6357-9A9C-225D6DA368CB}"/>
              </a:ext>
            </a:extLst>
          </p:cNvPr>
          <p:cNvSpPr>
            <a:spLocks noGrp="1"/>
          </p:cNvSpPr>
          <p:nvPr>
            <p:ph idx="1"/>
          </p:nvPr>
        </p:nvSpPr>
        <p:spPr/>
        <p:txBody>
          <a:bodyPr/>
          <a:lstStyle/>
          <a:p>
            <a:pPr marL="0" indent="0">
              <a:lnSpc>
                <a:spcPct val="100000"/>
              </a:lnSpc>
              <a:spcBef>
                <a:spcPts val="0"/>
              </a:spcBef>
              <a:spcAft>
                <a:spcPts val="0"/>
              </a:spcAft>
              <a:buNone/>
            </a:pPr>
            <a:r>
              <a:rPr lang="es-ES" sz="2600" b="1" i="0" dirty="0">
                <a:solidFill>
                  <a:schemeClr val="accent3"/>
                </a:solidFill>
                <a:effectLst/>
                <a:latin typeface="+mn-lt"/>
              </a:rPr>
              <a:t>Jason Halperin, MD, MPH, FIDSA</a:t>
            </a:r>
            <a:br>
              <a:rPr lang="en-US" dirty="0">
                <a:latin typeface="+mn-lt"/>
              </a:rPr>
            </a:br>
            <a:r>
              <a:rPr lang="en-US" sz="2400" b="0" i="0" dirty="0">
                <a:solidFill>
                  <a:srgbClr val="181818"/>
                </a:solidFill>
                <a:effectLst/>
                <a:latin typeface="+mn-lt"/>
              </a:rPr>
              <a:t>Director of Specialty Programs</a:t>
            </a:r>
          </a:p>
          <a:p>
            <a:pPr marL="0" indent="0">
              <a:lnSpc>
                <a:spcPct val="100000"/>
              </a:lnSpc>
              <a:spcBef>
                <a:spcPts val="0"/>
              </a:spcBef>
              <a:spcAft>
                <a:spcPts val="0"/>
              </a:spcAft>
              <a:buNone/>
            </a:pPr>
            <a:r>
              <a:rPr lang="en-US" sz="2400" b="0" i="0" dirty="0">
                <a:solidFill>
                  <a:srgbClr val="181818"/>
                </a:solidFill>
                <a:effectLst/>
                <a:latin typeface="+mn-lt"/>
              </a:rPr>
              <a:t>DAP Health</a:t>
            </a:r>
          </a:p>
          <a:p>
            <a:pPr marL="0" indent="0">
              <a:lnSpc>
                <a:spcPct val="100000"/>
              </a:lnSpc>
              <a:spcBef>
                <a:spcPts val="0"/>
              </a:spcBef>
              <a:spcAft>
                <a:spcPts val="0"/>
              </a:spcAft>
              <a:buNone/>
            </a:pPr>
            <a:r>
              <a:rPr lang="en-US" sz="2400" b="0" i="0" dirty="0">
                <a:solidFill>
                  <a:srgbClr val="181818"/>
                </a:solidFill>
                <a:effectLst/>
                <a:latin typeface="+mn-lt"/>
              </a:rPr>
              <a:t>Cathedral City, California</a:t>
            </a:r>
          </a:p>
          <a:p>
            <a:pPr marL="0" indent="0">
              <a:lnSpc>
                <a:spcPct val="100000"/>
              </a:lnSpc>
              <a:spcBef>
                <a:spcPts val="0"/>
              </a:spcBef>
              <a:spcAft>
                <a:spcPts val="0"/>
              </a:spcAft>
              <a:buNone/>
            </a:pPr>
            <a:endParaRPr lang="en-US" sz="2600" dirty="0">
              <a:solidFill>
                <a:srgbClr val="181818"/>
              </a:solidFill>
              <a:latin typeface="+mn-lt"/>
            </a:endParaRPr>
          </a:p>
          <a:p>
            <a:pPr marL="0" indent="0">
              <a:buNone/>
            </a:pPr>
            <a:r>
              <a:rPr lang="en-US" sz="2400" b="1" dirty="0">
                <a:solidFill>
                  <a:schemeClr val="accent3"/>
                </a:solidFill>
                <a:latin typeface="+mn-lt"/>
              </a:rPr>
              <a:t>Jason Halperin, MD, MPH, FIDSA, </a:t>
            </a:r>
            <a:r>
              <a:rPr lang="en-US" sz="2400" dirty="0">
                <a:latin typeface="+mn-lt"/>
              </a:rPr>
              <a:t>has no relevant financial relationships to disclose.</a:t>
            </a:r>
          </a:p>
        </p:txBody>
      </p:sp>
    </p:spTree>
    <p:extLst>
      <p:ext uri="{BB962C8B-B14F-4D97-AF65-F5344CB8AC3E}">
        <p14:creationId xmlns:p14="http://schemas.microsoft.com/office/powerpoint/2010/main" val="1638678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D2015-0918-FC9E-E19C-E11D1E74F3C7}"/>
              </a:ext>
            </a:extLst>
          </p:cNvPr>
          <p:cNvSpPr>
            <a:spLocks noGrp="1"/>
          </p:cNvSpPr>
          <p:nvPr>
            <p:ph type="title"/>
          </p:nvPr>
        </p:nvSpPr>
        <p:spPr/>
        <p:txBody>
          <a:bodyPr/>
          <a:lstStyle/>
          <a:p>
            <a:r>
              <a:rPr lang="en-US" dirty="0"/>
              <a:t>Learning Objective</a:t>
            </a:r>
          </a:p>
        </p:txBody>
      </p:sp>
      <p:sp>
        <p:nvSpPr>
          <p:cNvPr id="3" name="Content Placeholder 2">
            <a:extLst>
              <a:ext uri="{FF2B5EF4-FFF2-40B4-BE49-F238E27FC236}">
                <a16:creationId xmlns:a16="http://schemas.microsoft.com/office/drawing/2014/main" id="{1D03F9AF-89A5-6D02-AE8D-F07693F2A54C}"/>
              </a:ext>
            </a:extLst>
          </p:cNvPr>
          <p:cNvSpPr>
            <a:spLocks noGrp="1"/>
          </p:cNvSpPr>
          <p:nvPr>
            <p:ph idx="1"/>
          </p:nvPr>
        </p:nvSpPr>
        <p:spPr/>
        <p:txBody>
          <a:bodyPr/>
          <a:lstStyle/>
          <a:p>
            <a:r>
              <a:rPr lang="en-US" dirty="0">
                <a:latin typeface="Calibri"/>
                <a:ea typeface="Calibri"/>
                <a:cs typeface="Calibri"/>
              </a:rPr>
              <a:t>Devise strategies to welcome people living with HIV back into care through outreach and practice updates</a:t>
            </a:r>
          </a:p>
          <a:p>
            <a:pPr marL="0" indent="0">
              <a:buNone/>
            </a:pPr>
            <a:endParaRPr lang="en-US" dirty="0"/>
          </a:p>
        </p:txBody>
      </p:sp>
    </p:spTree>
    <p:extLst>
      <p:ext uri="{BB962C8B-B14F-4D97-AF65-F5344CB8AC3E}">
        <p14:creationId xmlns:p14="http://schemas.microsoft.com/office/powerpoint/2010/main" val="1897871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8E6C1-927E-E61F-345D-0B71348AD935}"/>
              </a:ext>
            </a:extLst>
          </p:cNvPr>
          <p:cNvSpPr>
            <a:spLocks noGrp="1"/>
          </p:cNvSpPr>
          <p:nvPr>
            <p:ph type="title"/>
          </p:nvPr>
        </p:nvSpPr>
        <p:spPr/>
        <p:txBody>
          <a:bodyPr/>
          <a:lstStyle/>
          <a:p>
            <a:r>
              <a:rPr lang="en-US" dirty="0"/>
              <a:t>UNAIDS 2020 Targets: 90-90-90</a:t>
            </a:r>
          </a:p>
        </p:txBody>
      </p:sp>
      <p:sp>
        <p:nvSpPr>
          <p:cNvPr id="5" name="Text Box 11">
            <a:extLst>
              <a:ext uri="{FF2B5EF4-FFF2-40B4-BE49-F238E27FC236}">
                <a16:creationId xmlns:a16="http://schemas.microsoft.com/office/drawing/2014/main" id="{0C2E2A69-94F4-8D66-E061-23FBC0028555}"/>
              </a:ext>
            </a:extLst>
          </p:cNvPr>
          <p:cNvSpPr txBox="1">
            <a:spLocks noChangeArrowheads="1"/>
          </p:cNvSpPr>
          <p:nvPr/>
        </p:nvSpPr>
        <p:spPr bwMode="auto">
          <a:xfrm>
            <a:off x="421959" y="6380878"/>
            <a:ext cx="6875633"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unaids.org/sites/default/files/media_asset/201506_JC2743_Understanding_FastTrack_en.pdf. </a:t>
            </a:r>
          </a:p>
        </p:txBody>
      </p:sp>
      <p:cxnSp>
        <p:nvCxnSpPr>
          <p:cNvPr id="9" name="Straight Connector 8">
            <a:extLst>
              <a:ext uri="{FF2B5EF4-FFF2-40B4-BE49-F238E27FC236}">
                <a16:creationId xmlns:a16="http://schemas.microsoft.com/office/drawing/2014/main" id="{79AF4FE9-0BBF-4F5B-5047-7C4F8947661B}"/>
              </a:ext>
            </a:extLst>
          </p:cNvPr>
          <p:cNvCxnSpPr>
            <a:cxnSpLocks/>
          </p:cNvCxnSpPr>
          <p:nvPr/>
        </p:nvCxnSpPr>
        <p:spPr bwMode="auto">
          <a:xfrm>
            <a:off x="1289237" y="1614978"/>
            <a:ext cx="0" cy="4101014"/>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1C7DC401-C944-C492-C150-01F42D82F34F}"/>
              </a:ext>
            </a:extLst>
          </p:cNvPr>
          <p:cNvCxnSpPr>
            <a:cxnSpLocks/>
          </p:cNvCxnSpPr>
          <p:nvPr/>
        </p:nvCxnSpPr>
        <p:spPr bwMode="auto">
          <a:xfrm flipH="1">
            <a:off x="1208703" y="1626893"/>
            <a:ext cx="85162"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1328D2A7-D581-4BC5-8500-FC77C9A07DFA}"/>
              </a:ext>
            </a:extLst>
          </p:cNvPr>
          <p:cNvCxnSpPr>
            <a:cxnSpLocks/>
          </p:cNvCxnSpPr>
          <p:nvPr/>
        </p:nvCxnSpPr>
        <p:spPr bwMode="auto">
          <a:xfrm flipH="1">
            <a:off x="1208702" y="2451079"/>
            <a:ext cx="85162"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CE3967BC-5E07-B493-C316-00416BAF1714}"/>
              </a:ext>
            </a:extLst>
          </p:cNvPr>
          <p:cNvCxnSpPr>
            <a:cxnSpLocks/>
          </p:cNvCxnSpPr>
          <p:nvPr/>
        </p:nvCxnSpPr>
        <p:spPr bwMode="auto">
          <a:xfrm flipH="1">
            <a:off x="1208703" y="3267938"/>
            <a:ext cx="85162"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4142B93A-186B-4F6C-C5FC-752508AEB678}"/>
              </a:ext>
            </a:extLst>
          </p:cNvPr>
          <p:cNvCxnSpPr>
            <a:cxnSpLocks/>
          </p:cNvCxnSpPr>
          <p:nvPr/>
        </p:nvCxnSpPr>
        <p:spPr bwMode="auto">
          <a:xfrm flipH="1">
            <a:off x="1208702" y="4092124"/>
            <a:ext cx="85162"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11B52F34-DC9A-3A88-FE2F-01FAA86BC124}"/>
              </a:ext>
            </a:extLst>
          </p:cNvPr>
          <p:cNvCxnSpPr>
            <a:cxnSpLocks/>
          </p:cNvCxnSpPr>
          <p:nvPr/>
        </p:nvCxnSpPr>
        <p:spPr bwMode="auto">
          <a:xfrm flipH="1">
            <a:off x="1208702" y="4913370"/>
            <a:ext cx="85162" cy="0"/>
          </a:xfrm>
          <a:prstGeom prst="line">
            <a:avLst/>
          </a:prstGeom>
          <a:noFill/>
          <a:ln w="28575" cap="flat" cmpd="sng" algn="ctr">
            <a:solidFill>
              <a:schemeClr val="bg1"/>
            </a:solidFill>
            <a:prstDash val="solid"/>
            <a:round/>
            <a:headEnd type="none" w="med" len="med"/>
            <a:tailEnd type="none" w="med" len="med"/>
          </a:ln>
          <a:effectLst/>
        </p:spPr>
      </p:cxnSp>
      <p:sp>
        <p:nvSpPr>
          <p:cNvPr id="15" name="Rectangle 14">
            <a:extLst>
              <a:ext uri="{FF2B5EF4-FFF2-40B4-BE49-F238E27FC236}">
                <a16:creationId xmlns:a16="http://schemas.microsoft.com/office/drawing/2014/main" id="{759E9844-574B-955D-35EC-92D68B41BA83}"/>
              </a:ext>
            </a:extLst>
          </p:cNvPr>
          <p:cNvSpPr/>
          <p:nvPr/>
        </p:nvSpPr>
        <p:spPr bwMode="auto">
          <a:xfrm>
            <a:off x="2475556" y="1986188"/>
            <a:ext cx="666212" cy="3724613"/>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TextBox 17">
            <a:extLst>
              <a:ext uri="{FF2B5EF4-FFF2-40B4-BE49-F238E27FC236}">
                <a16:creationId xmlns:a16="http://schemas.microsoft.com/office/drawing/2014/main" id="{A28561DD-0B6F-2333-BBC3-F9D5FEFEC74C}"/>
              </a:ext>
            </a:extLst>
          </p:cNvPr>
          <p:cNvSpPr txBox="1"/>
          <p:nvPr/>
        </p:nvSpPr>
        <p:spPr bwMode="auto">
          <a:xfrm>
            <a:off x="1855225" y="5717905"/>
            <a:ext cx="197273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Diagnosed</a:t>
            </a:r>
          </a:p>
        </p:txBody>
      </p:sp>
      <p:sp>
        <p:nvSpPr>
          <p:cNvPr id="19" name="TextBox 18">
            <a:extLst>
              <a:ext uri="{FF2B5EF4-FFF2-40B4-BE49-F238E27FC236}">
                <a16:creationId xmlns:a16="http://schemas.microsoft.com/office/drawing/2014/main" id="{27C25BF4-1392-C7C8-3EE0-74C0052A6475}"/>
              </a:ext>
            </a:extLst>
          </p:cNvPr>
          <p:cNvSpPr txBox="1"/>
          <p:nvPr/>
        </p:nvSpPr>
        <p:spPr bwMode="auto">
          <a:xfrm>
            <a:off x="3722863" y="5710801"/>
            <a:ext cx="189513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Receiving ART</a:t>
            </a:r>
          </a:p>
        </p:txBody>
      </p:sp>
      <p:sp>
        <p:nvSpPr>
          <p:cNvPr id="20" name="TextBox 19">
            <a:extLst>
              <a:ext uri="{FF2B5EF4-FFF2-40B4-BE49-F238E27FC236}">
                <a16:creationId xmlns:a16="http://schemas.microsoft.com/office/drawing/2014/main" id="{77D9E6AF-0676-ED80-B2F4-B7A7D87F5998}"/>
              </a:ext>
            </a:extLst>
          </p:cNvPr>
          <p:cNvSpPr txBox="1"/>
          <p:nvPr/>
        </p:nvSpPr>
        <p:spPr bwMode="auto">
          <a:xfrm>
            <a:off x="362308" y="1476731"/>
            <a:ext cx="884083"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1" name="TextBox 20">
            <a:extLst>
              <a:ext uri="{FF2B5EF4-FFF2-40B4-BE49-F238E27FC236}">
                <a16:creationId xmlns:a16="http://schemas.microsoft.com/office/drawing/2014/main" id="{CE1B96F0-C533-5AB2-E225-3CA982788D00}"/>
              </a:ext>
            </a:extLst>
          </p:cNvPr>
          <p:cNvSpPr txBox="1"/>
          <p:nvPr/>
        </p:nvSpPr>
        <p:spPr bwMode="auto">
          <a:xfrm>
            <a:off x="396258" y="2285146"/>
            <a:ext cx="84183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2" name="TextBox 21">
            <a:extLst>
              <a:ext uri="{FF2B5EF4-FFF2-40B4-BE49-F238E27FC236}">
                <a16:creationId xmlns:a16="http://schemas.microsoft.com/office/drawing/2014/main" id="{D9C7B95B-F05E-9F6C-1A6F-2F7D3E9DF50C}"/>
              </a:ext>
            </a:extLst>
          </p:cNvPr>
          <p:cNvSpPr txBox="1"/>
          <p:nvPr/>
        </p:nvSpPr>
        <p:spPr bwMode="auto">
          <a:xfrm>
            <a:off x="398078" y="3106496"/>
            <a:ext cx="84183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3" name="TextBox 22">
            <a:extLst>
              <a:ext uri="{FF2B5EF4-FFF2-40B4-BE49-F238E27FC236}">
                <a16:creationId xmlns:a16="http://schemas.microsoft.com/office/drawing/2014/main" id="{D173FE5B-9AC3-A828-6424-1360FC784DF4}"/>
              </a:ext>
            </a:extLst>
          </p:cNvPr>
          <p:cNvSpPr txBox="1"/>
          <p:nvPr/>
        </p:nvSpPr>
        <p:spPr bwMode="auto">
          <a:xfrm>
            <a:off x="404455" y="3919280"/>
            <a:ext cx="84183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4" name="TextBox 23">
            <a:extLst>
              <a:ext uri="{FF2B5EF4-FFF2-40B4-BE49-F238E27FC236}">
                <a16:creationId xmlns:a16="http://schemas.microsoft.com/office/drawing/2014/main" id="{ECECA727-4B72-D13A-D8CE-F049961A37F6}"/>
              </a:ext>
            </a:extLst>
          </p:cNvPr>
          <p:cNvSpPr txBox="1"/>
          <p:nvPr/>
        </p:nvSpPr>
        <p:spPr bwMode="auto">
          <a:xfrm>
            <a:off x="404455" y="4754255"/>
            <a:ext cx="84183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5" name="TextBox 24">
            <a:extLst>
              <a:ext uri="{FF2B5EF4-FFF2-40B4-BE49-F238E27FC236}">
                <a16:creationId xmlns:a16="http://schemas.microsoft.com/office/drawing/2014/main" id="{21AF026F-A072-515C-A9F1-49FDFF011030}"/>
              </a:ext>
            </a:extLst>
          </p:cNvPr>
          <p:cNvSpPr txBox="1"/>
          <p:nvPr/>
        </p:nvSpPr>
        <p:spPr bwMode="auto">
          <a:xfrm>
            <a:off x="2385017" y="1509441"/>
            <a:ext cx="884082"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Goal: 90</a:t>
            </a:r>
          </a:p>
        </p:txBody>
      </p:sp>
      <p:cxnSp>
        <p:nvCxnSpPr>
          <p:cNvPr id="28" name="Straight Connector 27">
            <a:extLst>
              <a:ext uri="{FF2B5EF4-FFF2-40B4-BE49-F238E27FC236}">
                <a16:creationId xmlns:a16="http://schemas.microsoft.com/office/drawing/2014/main" id="{F30A6BCE-91F4-CEF8-298F-F974C32B5A74}"/>
              </a:ext>
            </a:extLst>
          </p:cNvPr>
          <p:cNvCxnSpPr>
            <a:cxnSpLocks/>
          </p:cNvCxnSpPr>
          <p:nvPr/>
        </p:nvCxnSpPr>
        <p:spPr bwMode="auto">
          <a:xfrm flipH="1">
            <a:off x="1208229" y="5719510"/>
            <a:ext cx="85162" cy="0"/>
          </a:xfrm>
          <a:prstGeom prst="line">
            <a:avLst/>
          </a:prstGeom>
          <a:noFill/>
          <a:ln w="28575" cap="flat" cmpd="sng" algn="ctr">
            <a:solidFill>
              <a:schemeClr val="bg1"/>
            </a:solidFill>
            <a:prstDash val="solid"/>
            <a:round/>
            <a:headEnd type="none" w="med" len="med"/>
            <a:tailEnd type="none" w="med" len="med"/>
          </a:ln>
          <a:effectLst/>
        </p:spPr>
      </p:cxnSp>
      <p:sp>
        <p:nvSpPr>
          <p:cNvPr id="29" name="TextBox 28">
            <a:extLst>
              <a:ext uri="{FF2B5EF4-FFF2-40B4-BE49-F238E27FC236}">
                <a16:creationId xmlns:a16="http://schemas.microsoft.com/office/drawing/2014/main" id="{21EFBBA4-CCE0-1FEA-4213-9D7FB3802107}"/>
              </a:ext>
            </a:extLst>
          </p:cNvPr>
          <p:cNvSpPr txBox="1"/>
          <p:nvPr/>
        </p:nvSpPr>
        <p:spPr bwMode="auto">
          <a:xfrm>
            <a:off x="406901" y="5533406"/>
            <a:ext cx="84183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0" name="TextBox 29">
            <a:extLst>
              <a:ext uri="{FF2B5EF4-FFF2-40B4-BE49-F238E27FC236}">
                <a16:creationId xmlns:a16="http://schemas.microsoft.com/office/drawing/2014/main" id="{A57B7E8A-9691-46A5-C8F3-7E47D91231B6}"/>
              </a:ext>
            </a:extLst>
          </p:cNvPr>
          <p:cNvSpPr txBox="1"/>
          <p:nvPr/>
        </p:nvSpPr>
        <p:spPr bwMode="auto">
          <a:xfrm rot="16200000">
            <a:off x="-435488" y="3476669"/>
            <a:ext cx="2038976"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a:r>
          </a:p>
        </p:txBody>
      </p:sp>
      <p:sp>
        <p:nvSpPr>
          <p:cNvPr id="32" name="Rectangle 31">
            <a:extLst>
              <a:ext uri="{FF2B5EF4-FFF2-40B4-BE49-F238E27FC236}">
                <a16:creationId xmlns:a16="http://schemas.microsoft.com/office/drawing/2014/main" id="{157F6157-7B30-0EC5-C1CD-70C7B81416F8}"/>
              </a:ext>
            </a:extLst>
          </p:cNvPr>
          <p:cNvSpPr/>
          <p:nvPr/>
        </p:nvSpPr>
        <p:spPr bwMode="auto">
          <a:xfrm>
            <a:off x="4317341" y="2002307"/>
            <a:ext cx="666212" cy="3724613"/>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Rectangle 33">
            <a:extLst>
              <a:ext uri="{FF2B5EF4-FFF2-40B4-BE49-F238E27FC236}">
                <a16:creationId xmlns:a16="http://schemas.microsoft.com/office/drawing/2014/main" id="{D2F807B8-FC02-312F-DF26-9A6D66BD11B5}"/>
              </a:ext>
            </a:extLst>
          </p:cNvPr>
          <p:cNvSpPr/>
          <p:nvPr/>
        </p:nvSpPr>
        <p:spPr bwMode="auto">
          <a:xfrm>
            <a:off x="6257435" y="2006685"/>
            <a:ext cx="666212" cy="3724613"/>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00823B"/>
              </a:solidFill>
              <a:effectLst/>
              <a:uLnTx/>
              <a:uFillTx/>
              <a:latin typeface="Calibri" panose="020F050202020403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7C1EF4D9-ADD3-B7D4-50BD-2979CC81B93A}"/>
              </a:ext>
            </a:extLst>
          </p:cNvPr>
          <p:cNvSpPr txBox="1"/>
          <p:nvPr/>
        </p:nvSpPr>
        <p:spPr bwMode="auto">
          <a:xfrm>
            <a:off x="5664902" y="5710801"/>
            <a:ext cx="1895138"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Virologically Suppressed</a:t>
            </a:r>
          </a:p>
        </p:txBody>
      </p:sp>
      <p:sp>
        <p:nvSpPr>
          <p:cNvPr id="41" name="TextBox 40">
            <a:extLst>
              <a:ext uri="{FF2B5EF4-FFF2-40B4-BE49-F238E27FC236}">
                <a16:creationId xmlns:a16="http://schemas.microsoft.com/office/drawing/2014/main" id="{93809224-1646-FC2F-9B01-5490B8F04A8C}"/>
              </a:ext>
            </a:extLst>
          </p:cNvPr>
          <p:cNvSpPr txBox="1"/>
          <p:nvPr/>
        </p:nvSpPr>
        <p:spPr bwMode="auto">
          <a:xfrm>
            <a:off x="4228391" y="1509441"/>
            <a:ext cx="884082"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Goal: 90</a:t>
            </a:r>
          </a:p>
        </p:txBody>
      </p:sp>
      <p:sp>
        <p:nvSpPr>
          <p:cNvPr id="42" name="TextBox 41">
            <a:extLst>
              <a:ext uri="{FF2B5EF4-FFF2-40B4-BE49-F238E27FC236}">
                <a16:creationId xmlns:a16="http://schemas.microsoft.com/office/drawing/2014/main" id="{98A5AC38-C77E-44ED-89E6-B67043B19063}"/>
              </a:ext>
            </a:extLst>
          </p:cNvPr>
          <p:cNvSpPr txBox="1"/>
          <p:nvPr/>
        </p:nvSpPr>
        <p:spPr bwMode="auto">
          <a:xfrm>
            <a:off x="6145128" y="1509441"/>
            <a:ext cx="884082"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Goal: 90</a:t>
            </a:r>
          </a:p>
        </p:txBody>
      </p:sp>
      <p:cxnSp>
        <p:nvCxnSpPr>
          <p:cNvPr id="8" name="Straight Connector 7">
            <a:extLst>
              <a:ext uri="{FF2B5EF4-FFF2-40B4-BE49-F238E27FC236}">
                <a16:creationId xmlns:a16="http://schemas.microsoft.com/office/drawing/2014/main" id="{355ECA46-DD30-A056-EF10-2DF212B2505E}"/>
              </a:ext>
            </a:extLst>
          </p:cNvPr>
          <p:cNvCxnSpPr>
            <a:cxnSpLocks/>
          </p:cNvCxnSpPr>
          <p:nvPr/>
        </p:nvCxnSpPr>
        <p:spPr bwMode="auto">
          <a:xfrm>
            <a:off x="1289237" y="5721941"/>
            <a:ext cx="6365328" cy="4979"/>
          </a:xfrm>
          <a:prstGeom prst="line">
            <a:avLst/>
          </a:prstGeom>
          <a:noFill/>
          <a:ln w="28575" cap="flat" cmpd="sng" algn="ctr">
            <a:solidFill>
              <a:schemeClr val="bg1"/>
            </a:solidFill>
            <a:prstDash val="solid"/>
            <a:round/>
            <a:headEnd type="none" w="med" len="med"/>
            <a:tailEnd type="none" w="med" len="med"/>
          </a:ln>
          <a:effectLst/>
        </p:spPr>
      </p:cxnSp>
      <p:sp>
        <p:nvSpPr>
          <p:cNvPr id="7" name="TextBox 6">
            <a:extLst>
              <a:ext uri="{FF2B5EF4-FFF2-40B4-BE49-F238E27FC236}">
                <a16:creationId xmlns:a16="http://schemas.microsoft.com/office/drawing/2014/main" id="{96D4AD5F-062E-5EDD-6FFF-A9205444256B}"/>
              </a:ext>
            </a:extLst>
          </p:cNvPr>
          <p:cNvSpPr txBox="1"/>
          <p:nvPr/>
        </p:nvSpPr>
        <p:spPr bwMode="auto">
          <a:xfrm>
            <a:off x="2808662" y="3347216"/>
            <a:ext cx="3788081" cy="646331"/>
          </a:xfrm>
          <a:prstGeom prst="rect">
            <a:avLst/>
          </a:prstGeom>
          <a:solidFill>
            <a:schemeClr val="accent6">
              <a:lumMod val="20000"/>
              <a:lumOff val="80000"/>
            </a:schemeClr>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UNAIDS targets for 2030 are </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for each category</a:t>
            </a:r>
          </a:p>
        </p:txBody>
      </p:sp>
      <p:sp>
        <p:nvSpPr>
          <p:cNvPr id="3" name="TextBox 2">
            <a:extLst>
              <a:ext uri="{FF2B5EF4-FFF2-40B4-BE49-F238E27FC236}">
                <a16:creationId xmlns:a16="http://schemas.microsoft.com/office/drawing/2014/main" id="{1E48EE54-931C-D7E0-FB55-B3BBE501C1A2}"/>
              </a:ext>
            </a:extLst>
          </p:cNvPr>
          <p:cNvSpPr txBox="1"/>
          <p:nvPr/>
        </p:nvSpPr>
        <p:spPr bwMode="auto">
          <a:xfrm>
            <a:off x="8762992" y="2783330"/>
            <a:ext cx="2446723" cy="1384995"/>
          </a:xfrm>
          <a:prstGeom prst="rect">
            <a:avLst/>
          </a:prstGeom>
          <a:solidFill>
            <a:schemeClr val="accent5">
              <a:lumMod val="20000"/>
              <a:lumOff val="80000"/>
            </a:schemeClr>
          </a:solidFill>
          <a:ln w="57150">
            <a:solidFill>
              <a:schemeClr val="accent5"/>
            </a:solidFill>
          </a:ln>
        </p:spPr>
        <p:txBody>
          <a:bodyPr wrap="square" rtlCol="0">
            <a:spAutoFit/>
          </a:bodyPr>
          <a:lstStyle/>
          <a:p>
            <a:pPr algn="ctr">
              <a:lnSpc>
                <a:spcPct val="100000"/>
              </a:lnSpc>
              <a:spcBef>
                <a:spcPct val="50000"/>
              </a:spcBef>
              <a:spcAft>
                <a:spcPct val="0"/>
              </a:spcAft>
              <a:buClrTx/>
              <a:buFontTx/>
              <a:buNone/>
            </a:pPr>
            <a:r>
              <a:rPr lang="en-US" sz="2800" dirty="0">
                <a:solidFill>
                  <a:schemeClr val="bg1"/>
                </a:solidFill>
                <a:latin typeface="Calibri" panose="020F0502020204030204" pitchFamily="34" charset="0"/>
              </a:rPr>
              <a:t>Switching the focus to the 10-10-10</a:t>
            </a:r>
          </a:p>
        </p:txBody>
      </p:sp>
      <p:sp>
        <p:nvSpPr>
          <p:cNvPr id="4" name="Arrow: Right 3">
            <a:extLst>
              <a:ext uri="{FF2B5EF4-FFF2-40B4-BE49-F238E27FC236}">
                <a16:creationId xmlns:a16="http://schemas.microsoft.com/office/drawing/2014/main" id="{00DC9D4D-3DAD-91D3-9485-66316C71D7BD}"/>
              </a:ext>
            </a:extLst>
          </p:cNvPr>
          <p:cNvSpPr/>
          <p:nvPr/>
        </p:nvSpPr>
        <p:spPr bwMode="auto">
          <a:xfrm>
            <a:off x="7560040" y="3183875"/>
            <a:ext cx="1202952" cy="596630"/>
          </a:xfrm>
          <a:prstGeom prst="rightArrow">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557085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1A7DDDC8-E82E-4E2F-A68F-A759C524BBFD}"/>
              </a:ext>
            </a:extLst>
          </p:cNvPr>
          <p:cNvSpPr/>
          <p:nvPr/>
        </p:nvSpPr>
        <p:spPr bwMode="auto">
          <a:xfrm>
            <a:off x="8148462" y="3356267"/>
            <a:ext cx="660399" cy="2084832"/>
          </a:xfrm>
          <a:prstGeom prst="rect">
            <a:avLst/>
          </a:prstGeom>
          <a:solidFill>
            <a:schemeClr val="accent6"/>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696A2114-FD01-4181-A58A-88D35044160A}"/>
              </a:ext>
            </a:extLst>
          </p:cNvPr>
          <p:cNvSpPr>
            <a:spLocks noGrp="1"/>
          </p:cNvSpPr>
          <p:nvPr>
            <p:ph type="title"/>
          </p:nvPr>
        </p:nvSpPr>
        <p:spPr/>
        <p:txBody>
          <a:bodyPr/>
          <a:lstStyle/>
          <a:p>
            <a:r>
              <a:rPr lang="en-US" dirty="0"/>
              <a:t>Prevalence-Based HIV Care Continuum in US in 2022</a:t>
            </a:r>
          </a:p>
        </p:txBody>
      </p:sp>
      <p:sp>
        <p:nvSpPr>
          <p:cNvPr id="9" name="Text Box 15">
            <a:extLst>
              <a:ext uri="{FF2B5EF4-FFF2-40B4-BE49-F238E27FC236}">
                <a16:creationId xmlns:a16="http://schemas.microsoft.com/office/drawing/2014/main" id="{8708F41A-9D83-4CFE-89BA-2BCB7A7BDD6E}"/>
              </a:ext>
            </a:extLst>
          </p:cNvPr>
          <p:cNvSpPr txBox="1">
            <a:spLocks noChangeArrowheads="1"/>
          </p:cNvSpPr>
          <p:nvPr/>
        </p:nvSpPr>
        <p:spPr bwMode="auto">
          <a:xfrm>
            <a:off x="421460" y="638020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stacks.cdc.gov/view/cdc/156511.</a:t>
            </a:r>
          </a:p>
        </p:txBody>
      </p:sp>
      <p:sp>
        <p:nvSpPr>
          <p:cNvPr id="10" name="TextBox 9">
            <a:extLst>
              <a:ext uri="{FF2B5EF4-FFF2-40B4-BE49-F238E27FC236}">
                <a16:creationId xmlns:a16="http://schemas.microsoft.com/office/drawing/2014/main" id="{E4B321A4-B5B8-4C81-910F-D8A680ABB49C}"/>
              </a:ext>
            </a:extLst>
          </p:cNvPr>
          <p:cNvSpPr txBox="1"/>
          <p:nvPr/>
        </p:nvSpPr>
        <p:spPr bwMode="auto">
          <a:xfrm rot="16200000">
            <a:off x="-223066" y="3436454"/>
            <a:ext cx="372416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Percentage of People Living With HIV</a:t>
            </a:r>
          </a:p>
        </p:txBody>
      </p:sp>
      <p:grpSp>
        <p:nvGrpSpPr>
          <p:cNvPr id="3" name="Group 2">
            <a:extLst>
              <a:ext uri="{FF2B5EF4-FFF2-40B4-BE49-F238E27FC236}">
                <a16:creationId xmlns:a16="http://schemas.microsoft.com/office/drawing/2014/main" id="{3D1992AA-05F9-4C50-B880-BEAA608975AF}"/>
              </a:ext>
            </a:extLst>
          </p:cNvPr>
          <p:cNvGrpSpPr/>
          <p:nvPr/>
        </p:nvGrpSpPr>
        <p:grpSpPr>
          <a:xfrm>
            <a:off x="1956420" y="1692794"/>
            <a:ext cx="535724" cy="3841732"/>
            <a:chOff x="1975670" y="1692794"/>
            <a:chExt cx="535724" cy="3803231"/>
          </a:xfrm>
        </p:grpSpPr>
        <p:sp>
          <p:nvSpPr>
            <p:cNvPr id="12" name="TextBox 11">
              <a:extLst>
                <a:ext uri="{FF2B5EF4-FFF2-40B4-BE49-F238E27FC236}">
                  <a16:creationId xmlns:a16="http://schemas.microsoft.com/office/drawing/2014/main" id="{8DAFF6FC-14AB-4665-94ED-B12BBC24CD53}"/>
                </a:ext>
              </a:extLst>
            </p:cNvPr>
            <p:cNvSpPr txBox="1"/>
            <p:nvPr/>
          </p:nvSpPr>
          <p:spPr bwMode="auto">
            <a:xfrm>
              <a:off x="2092690" y="2377440"/>
              <a:ext cx="418704" cy="3039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3" name="TextBox 12">
              <a:extLst>
                <a:ext uri="{FF2B5EF4-FFF2-40B4-BE49-F238E27FC236}">
                  <a16:creationId xmlns:a16="http://schemas.microsoft.com/office/drawing/2014/main" id="{D95D4B8C-9BA1-425C-8A3A-66CA94D20793}"/>
                </a:ext>
              </a:extLst>
            </p:cNvPr>
            <p:cNvSpPr txBox="1"/>
            <p:nvPr/>
          </p:nvSpPr>
          <p:spPr bwMode="auto">
            <a:xfrm>
              <a:off x="2092690" y="3081095"/>
              <a:ext cx="418704" cy="3039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4" name="TextBox 13">
              <a:extLst>
                <a:ext uri="{FF2B5EF4-FFF2-40B4-BE49-F238E27FC236}">
                  <a16:creationId xmlns:a16="http://schemas.microsoft.com/office/drawing/2014/main" id="{4B07E2B1-4C26-4003-B81C-63745A52893B}"/>
                </a:ext>
              </a:extLst>
            </p:cNvPr>
            <p:cNvSpPr txBox="1"/>
            <p:nvPr/>
          </p:nvSpPr>
          <p:spPr bwMode="auto">
            <a:xfrm>
              <a:off x="2092690" y="3784750"/>
              <a:ext cx="418704" cy="3039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5" name="TextBox 14">
              <a:extLst>
                <a:ext uri="{FF2B5EF4-FFF2-40B4-BE49-F238E27FC236}">
                  <a16:creationId xmlns:a16="http://schemas.microsoft.com/office/drawing/2014/main" id="{F0AB968A-F14D-418A-BCA9-7180D690CCD1}"/>
                </a:ext>
              </a:extLst>
            </p:cNvPr>
            <p:cNvSpPr txBox="1"/>
            <p:nvPr/>
          </p:nvSpPr>
          <p:spPr bwMode="auto">
            <a:xfrm>
              <a:off x="2092690" y="4488405"/>
              <a:ext cx="418704" cy="3039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6" name="TextBox 15">
              <a:extLst>
                <a:ext uri="{FF2B5EF4-FFF2-40B4-BE49-F238E27FC236}">
                  <a16:creationId xmlns:a16="http://schemas.microsoft.com/office/drawing/2014/main" id="{9DA88D81-B1F1-4F1E-A929-A66752A3B0D6}"/>
                </a:ext>
              </a:extLst>
            </p:cNvPr>
            <p:cNvSpPr txBox="1"/>
            <p:nvPr/>
          </p:nvSpPr>
          <p:spPr bwMode="auto">
            <a:xfrm>
              <a:off x="2209708" y="5192059"/>
              <a:ext cx="301686" cy="3039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3" name="TextBox 22">
              <a:extLst>
                <a:ext uri="{FF2B5EF4-FFF2-40B4-BE49-F238E27FC236}">
                  <a16:creationId xmlns:a16="http://schemas.microsoft.com/office/drawing/2014/main" id="{EA2B0F82-A7C0-46CD-BF62-6CB41CFABFBB}"/>
                </a:ext>
              </a:extLst>
            </p:cNvPr>
            <p:cNvSpPr txBox="1"/>
            <p:nvPr/>
          </p:nvSpPr>
          <p:spPr bwMode="auto">
            <a:xfrm>
              <a:off x="1975670" y="1692794"/>
              <a:ext cx="535724"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grpSp>
      <p:grpSp>
        <p:nvGrpSpPr>
          <p:cNvPr id="4" name="Group 3">
            <a:extLst>
              <a:ext uri="{FF2B5EF4-FFF2-40B4-BE49-F238E27FC236}">
                <a16:creationId xmlns:a16="http://schemas.microsoft.com/office/drawing/2014/main" id="{F6A3959C-46D8-4948-AF49-79573ECE2856}"/>
              </a:ext>
            </a:extLst>
          </p:cNvPr>
          <p:cNvGrpSpPr/>
          <p:nvPr/>
        </p:nvGrpSpPr>
        <p:grpSpPr>
          <a:xfrm>
            <a:off x="2435192" y="1873362"/>
            <a:ext cx="105077" cy="3566944"/>
            <a:chOff x="2511394" y="1149473"/>
            <a:chExt cx="103023" cy="4271583"/>
          </a:xfrm>
        </p:grpSpPr>
        <p:cxnSp>
          <p:nvCxnSpPr>
            <p:cNvPr id="18" name="Straight Connector 17">
              <a:extLst>
                <a:ext uri="{FF2B5EF4-FFF2-40B4-BE49-F238E27FC236}">
                  <a16:creationId xmlns:a16="http://schemas.microsoft.com/office/drawing/2014/main" id="{FC2D3E76-961E-4D1B-87E6-5C6A79B9EBAD}"/>
                </a:ext>
              </a:extLst>
            </p:cNvPr>
            <p:cNvCxnSpPr/>
            <p:nvPr/>
          </p:nvCxnSpPr>
          <p:spPr bwMode="auto">
            <a:xfrm>
              <a:off x="2511394" y="1960611"/>
              <a:ext cx="103023"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A6B8B841-7E94-4ADA-A6CF-9F06D4BFC8D7}"/>
                </a:ext>
              </a:extLst>
            </p:cNvPr>
            <p:cNvCxnSpPr/>
            <p:nvPr/>
          </p:nvCxnSpPr>
          <p:spPr bwMode="auto">
            <a:xfrm>
              <a:off x="2511394" y="2825722"/>
              <a:ext cx="103023"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09D48C87-A76D-47D3-8DDC-C371E4D905AB}"/>
                </a:ext>
              </a:extLst>
            </p:cNvPr>
            <p:cNvCxnSpPr/>
            <p:nvPr/>
          </p:nvCxnSpPr>
          <p:spPr bwMode="auto">
            <a:xfrm>
              <a:off x="2511394" y="3690833"/>
              <a:ext cx="103023"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9955370-4BF7-43F3-BF07-45CF2FBE7E84}"/>
                </a:ext>
              </a:extLst>
            </p:cNvPr>
            <p:cNvCxnSpPr/>
            <p:nvPr/>
          </p:nvCxnSpPr>
          <p:spPr bwMode="auto">
            <a:xfrm>
              <a:off x="2511394" y="4555944"/>
              <a:ext cx="103023"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87655CAA-2807-4E44-BE1A-A898119FDC20}"/>
                </a:ext>
              </a:extLst>
            </p:cNvPr>
            <p:cNvCxnSpPr/>
            <p:nvPr/>
          </p:nvCxnSpPr>
          <p:spPr bwMode="auto">
            <a:xfrm>
              <a:off x="2511394" y="5421056"/>
              <a:ext cx="103023"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F8DF008D-1AC2-4B3B-A3B1-079989FB6AAD}"/>
                </a:ext>
              </a:extLst>
            </p:cNvPr>
            <p:cNvCxnSpPr/>
            <p:nvPr/>
          </p:nvCxnSpPr>
          <p:spPr bwMode="auto">
            <a:xfrm>
              <a:off x="2511394" y="1149473"/>
              <a:ext cx="103023" cy="0"/>
            </a:xfrm>
            <a:prstGeom prst="line">
              <a:avLst/>
            </a:prstGeom>
            <a:noFill/>
            <a:ln w="28575" cap="flat" cmpd="sng" algn="ctr">
              <a:solidFill>
                <a:schemeClr val="bg1"/>
              </a:solidFill>
              <a:prstDash val="solid"/>
              <a:round/>
              <a:headEnd type="none" w="med" len="med"/>
              <a:tailEnd type="none" w="med" len="med"/>
            </a:ln>
            <a:effectLst/>
          </p:spPr>
        </p:cxnSp>
      </p:grpSp>
      <p:sp>
        <p:nvSpPr>
          <p:cNvPr id="32" name="TextBox 31">
            <a:extLst>
              <a:ext uri="{FF2B5EF4-FFF2-40B4-BE49-F238E27FC236}">
                <a16:creationId xmlns:a16="http://schemas.microsoft.com/office/drawing/2014/main" id="{340585F5-C351-4B39-B5DC-33A57756782F}"/>
              </a:ext>
            </a:extLst>
          </p:cNvPr>
          <p:cNvSpPr txBox="1"/>
          <p:nvPr/>
        </p:nvSpPr>
        <p:spPr bwMode="auto">
          <a:xfrm>
            <a:off x="2827118" y="5440306"/>
            <a:ext cx="1186543"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Diagnosed</a:t>
            </a:r>
          </a:p>
        </p:txBody>
      </p:sp>
      <p:sp>
        <p:nvSpPr>
          <p:cNvPr id="33" name="TextBox 32">
            <a:extLst>
              <a:ext uri="{FF2B5EF4-FFF2-40B4-BE49-F238E27FC236}">
                <a16:creationId xmlns:a16="http://schemas.microsoft.com/office/drawing/2014/main" id="{735B5E24-C1BB-4536-AD57-44B19052CF49}"/>
              </a:ext>
            </a:extLst>
          </p:cNvPr>
          <p:cNvSpPr txBox="1"/>
          <p:nvPr/>
        </p:nvSpPr>
        <p:spPr bwMode="auto">
          <a:xfrm>
            <a:off x="4511388" y="5440306"/>
            <a:ext cx="1170513"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Received Care</a:t>
            </a:r>
          </a:p>
        </p:txBody>
      </p:sp>
      <p:sp>
        <p:nvSpPr>
          <p:cNvPr id="34" name="TextBox 33">
            <a:extLst>
              <a:ext uri="{FF2B5EF4-FFF2-40B4-BE49-F238E27FC236}">
                <a16:creationId xmlns:a16="http://schemas.microsoft.com/office/drawing/2014/main" id="{CF5F415F-D8B6-4BDF-B8FF-C9768BA864B3}"/>
              </a:ext>
            </a:extLst>
          </p:cNvPr>
          <p:cNvSpPr txBox="1"/>
          <p:nvPr/>
        </p:nvSpPr>
        <p:spPr bwMode="auto">
          <a:xfrm>
            <a:off x="6197811" y="5440306"/>
            <a:ext cx="1170513"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Retained in Care</a:t>
            </a:r>
          </a:p>
        </p:txBody>
      </p:sp>
      <p:sp>
        <p:nvSpPr>
          <p:cNvPr id="35" name="TextBox 34">
            <a:extLst>
              <a:ext uri="{FF2B5EF4-FFF2-40B4-BE49-F238E27FC236}">
                <a16:creationId xmlns:a16="http://schemas.microsoft.com/office/drawing/2014/main" id="{A08AA59A-8BC4-4D61-9C9D-C5FD89F31F6F}"/>
              </a:ext>
            </a:extLst>
          </p:cNvPr>
          <p:cNvSpPr txBox="1"/>
          <p:nvPr/>
        </p:nvSpPr>
        <p:spPr bwMode="auto">
          <a:xfrm>
            <a:off x="7761315" y="5440306"/>
            <a:ext cx="1467304" cy="9233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Virologically Suppressed</a:t>
            </a:r>
          </a:p>
        </p:txBody>
      </p:sp>
      <p:grpSp>
        <p:nvGrpSpPr>
          <p:cNvPr id="36" name="Group 35">
            <a:extLst>
              <a:ext uri="{FF2B5EF4-FFF2-40B4-BE49-F238E27FC236}">
                <a16:creationId xmlns:a16="http://schemas.microsoft.com/office/drawing/2014/main" id="{9E7BBDA5-0F5D-4121-AE01-32745449F27E}"/>
              </a:ext>
            </a:extLst>
          </p:cNvPr>
          <p:cNvGrpSpPr/>
          <p:nvPr/>
        </p:nvGrpSpPr>
        <p:grpSpPr>
          <a:xfrm rot="5400000">
            <a:off x="5878030" y="2096095"/>
            <a:ext cx="94220" cy="6782642"/>
            <a:chOff x="2511394" y="1960611"/>
            <a:chExt cx="103023" cy="3460445"/>
          </a:xfrm>
        </p:grpSpPr>
        <p:cxnSp>
          <p:nvCxnSpPr>
            <p:cNvPr id="37" name="Straight Connector 36">
              <a:extLst>
                <a:ext uri="{FF2B5EF4-FFF2-40B4-BE49-F238E27FC236}">
                  <a16:creationId xmlns:a16="http://schemas.microsoft.com/office/drawing/2014/main" id="{50349615-A039-4D6F-B2B8-470259EC2EF3}"/>
                </a:ext>
              </a:extLst>
            </p:cNvPr>
            <p:cNvCxnSpPr/>
            <p:nvPr/>
          </p:nvCxnSpPr>
          <p:spPr bwMode="auto">
            <a:xfrm>
              <a:off x="2511394" y="1960611"/>
              <a:ext cx="103023"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D9C27F7B-A48E-43B9-B60F-D9C293D9936E}"/>
                </a:ext>
              </a:extLst>
            </p:cNvPr>
            <p:cNvCxnSpPr/>
            <p:nvPr/>
          </p:nvCxnSpPr>
          <p:spPr bwMode="auto">
            <a:xfrm>
              <a:off x="2511394" y="2825722"/>
              <a:ext cx="103023"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52F41CC8-F099-4553-9EEE-7E47DAB6B964}"/>
                </a:ext>
              </a:extLst>
            </p:cNvPr>
            <p:cNvCxnSpPr/>
            <p:nvPr/>
          </p:nvCxnSpPr>
          <p:spPr bwMode="auto">
            <a:xfrm>
              <a:off x="2511394" y="3690833"/>
              <a:ext cx="103023"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3B5E5556-6025-4974-B0C7-848E34F4419A}"/>
                </a:ext>
              </a:extLst>
            </p:cNvPr>
            <p:cNvCxnSpPr/>
            <p:nvPr/>
          </p:nvCxnSpPr>
          <p:spPr bwMode="auto">
            <a:xfrm>
              <a:off x="2511394" y="4555944"/>
              <a:ext cx="103023"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43EC6643-26B0-4842-86A6-7A3EDD564EA8}"/>
                </a:ext>
              </a:extLst>
            </p:cNvPr>
            <p:cNvCxnSpPr/>
            <p:nvPr/>
          </p:nvCxnSpPr>
          <p:spPr bwMode="auto">
            <a:xfrm>
              <a:off x="2511394" y="5421056"/>
              <a:ext cx="103023" cy="0"/>
            </a:xfrm>
            <a:prstGeom prst="line">
              <a:avLst/>
            </a:prstGeom>
            <a:noFill/>
            <a:ln w="28575" cap="flat" cmpd="sng" algn="ctr">
              <a:solidFill>
                <a:schemeClr val="bg1"/>
              </a:solidFill>
              <a:prstDash val="solid"/>
              <a:round/>
              <a:headEnd type="none" w="med" len="med"/>
              <a:tailEnd type="none" w="med" len="med"/>
            </a:ln>
            <a:effectLst/>
          </p:spPr>
        </p:cxnSp>
      </p:grpSp>
      <p:sp>
        <p:nvSpPr>
          <p:cNvPr id="43" name="Freeform: Shape 42">
            <a:extLst>
              <a:ext uri="{FF2B5EF4-FFF2-40B4-BE49-F238E27FC236}">
                <a16:creationId xmlns:a16="http://schemas.microsoft.com/office/drawing/2014/main" id="{DA9C7705-B6E2-46C7-A26E-FF016A57FBA4}"/>
              </a:ext>
            </a:extLst>
          </p:cNvPr>
          <p:cNvSpPr/>
          <p:nvPr/>
        </p:nvSpPr>
        <p:spPr bwMode="auto">
          <a:xfrm>
            <a:off x="2533819" y="1862667"/>
            <a:ext cx="6787981" cy="3572933"/>
          </a:xfrm>
          <a:custGeom>
            <a:avLst/>
            <a:gdLst>
              <a:gd name="connsiteX0" fmla="*/ 0 w 6773333"/>
              <a:gd name="connsiteY0" fmla="*/ 0 h 3572933"/>
              <a:gd name="connsiteX1" fmla="*/ 0 w 6773333"/>
              <a:gd name="connsiteY1" fmla="*/ 3572933 h 3572933"/>
              <a:gd name="connsiteX2" fmla="*/ 6773333 w 6773333"/>
              <a:gd name="connsiteY2" fmla="*/ 3572933 h 3572933"/>
            </a:gdLst>
            <a:ahLst/>
            <a:cxnLst>
              <a:cxn ang="0">
                <a:pos x="connsiteX0" y="connsiteY0"/>
              </a:cxn>
              <a:cxn ang="0">
                <a:pos x="connsiteX1" y="connsiteY1"/>
              </a:cxn>
              <a:cxn ang="0">
                <a:pos x="connsiteX2" y="connsiteY2"/>
              </a:cxn>
            </a:cxnLst>
            <a:rect l="l" t="t" r="r" b="b"/>
            <a:pathLst>
              <a:path w="6773333" h="3572933">
                <a:moveTo>
                  <a:pt x="0" y="0"/>
                </a:moveTo>
                <a:lnTo>
                  <a:pt x="0" y="3572933"/>
                </a:lnTo>
                <a:lnTo>
                  <a:pt x="6773333" y="3572933"/>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023AAAD1-F62F-473E-87EB-17A0BF0D5BEE}"/>
              </a:ext>
            </a:extLst>
          </p:cNvPr>
          <p:cNvSpPr txBox="1"/>
          <p:nvPr/>
        </p:nvSpPr>
        <p:spPr bwMode="auto">
          <a:xfrm>
            <a:off x="3211037" y="1982741"/>
            <a:ext cx="418704"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87</a:t>
            </a:r>
          </a:p>
        </p:txBody>
      </p:sp>
      <p:sp>
        <p:nvSpPr>
          <p:cNvPr id="45" name="TextBox 44">
            <a:extLst>
              <a:ext uri="{FF2B5EF4-FFF2-40B4-BE49-F238E27FC236}">
                <a16:creationId xmlns:a16="http://schemas.microsoft.com/office/drawing/2014/main" id="{022514B3-03CE-4C64-9218-8BF44C50962A}"/>
              </a:ext>
            </a:extLst>
          </p:cNvPr>
          <p:cNvSpPr txBox="1"/>
          <p:nvPr/>
        </p:nvSpPr>
        <p:spPr bwMode="auto">
          <a:xfrm>
            <a:off x="4887292" y="2727021"/>
            <a:ext cx="418704"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46" name="TextBox 45">
            <a:extLst>
              <a:ext uri="{FF2B5EF4-FFF2-40B4-BE49-F238E27FC236}">
                <a16:creationId xmlns:a16="http://schemas.microsoft.com/office/drawing/2014/main" id="{67B7D51D-F348-4EBC-9995-312D2668A4BD}"/>
              </a:ext>
            </a:extLst>
          </p:cNvPr>
          <p:cNvSpPr txBox="1"/>
          <p:nvPr/>
        </p:nvSpPr>
        <p:spPr bwMode="auto">
          <a:xfrm>
            <a:off x="6573715" y="3344490"/>
            <a:ext cx="418704"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47</a:t>
            </a:r>
          </a:p>
        </p:txBody>
      </p:sp>
      <p:sp>
        <p:nvSpPr>
          <p:cNvPr id="47" name="TextBox 46">
            <a:extLst>
              <a:ext uri="{FF2B5EF4-FFF2-40B4-BE49-F238E27FC236}">
                <a16:creationId xmlns:a16="http://schemas.microsoft.com/office/drawing/2014/main" id="{4038F52F-E37D-48D5-A16D-E9A48916CBCD}"/>
              </a:ext>
            </a:extLst>
          </p:cNvPr>
          <p:cNvSpPr txBox="1"/>
          <p:nvPr/>
        </p:nvSpPr>
        <p:spPr bwMode="auto">
          <a:xfrm>
            <a:off x="8269309" y="2989152"/>
            <a:ext cx="418704"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57</a:t>
            </a:r>
          </a:p>
        </p:txBody>
      </p:sp>
      <p:sp>
        <p:nvSpPr>
          <p:cNvPr id="48" name="Rectangle 47">
            <a:extLst>
              <a:ext uri="{FF2B5EF4-FFF2-40B4-BE49-F238E27FC236}">
                <a16:creationId xmlns:a16="http://schemas.microsoft.com/office/drawing/2014/main" id="{B5FD0CF0-EAFF-4C3C-A1DE-B2F097C1AC69}"/>
              </a:ext>
            </a:extLst>
          </p:cNvPr>
          <p:cNvSpPr/>
          <p:nvPr/>
        </p:nvSpPr>
        <p:spPr bwMode="auto">
          <a:xfrm>
            <a:off x="3090190" y="2328955"/>
            <a:ext cx="660399" cy="3108960"/>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 name="Rectangle 48">
            <a:extLst>
              <a:ext uri="{FF2B5EF4-FFF2-40B4-BE49-F238E27FC236}">
                <a16:creationId xmlns:a16="http://schemas.microsoft.com/office/drawing/2014/main" id="{D2F2A888-AAEE-49CB-ADC1-D4062F5CB28C}"/>
              </a:ext>
            </a:extLst>
          </p:cNvPr>
          <p:cNvSpPr/>
          <p:nvPr/>
        </p:nvSpPr>
        <p:spPr bwMode="auto">
          <a:xfrm>
            <a:off x="4766445" y="3086100"/>
            <a:ext cx="660399" cy="2349499"/>
          </a:xfrm>
          <a:prstGeom prst="rect">
            <a:avLst/>
          </a:prstGeom>
          <a:solidFill>
            <a:schemeClr val="accent3"/>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 name="Rectangle 49">
            <a:extLst>
              <a:ext uri="{FF2B5EF4-FFF2-40B4-BE49-F238E27FC236}">
                <a16:creationId xmlns:a16="http://schemas.microsoft.com/office/drawing/2014/main" id="{62672EE5-82D9-40F4-BAE3-640F5C039E07}"/>
              </a:ext>
            </a:extLst>
          </p:cNvPr>
          <p:cNvSpPr/>
          <p:nvPr/>
        </p:nvSpPr>
        <p:spPr bwMode="auto">
          <a:xfrm>
            <a:off x="6452868" y="3726291"/>
            <a:ext cx="660399" cy="1700784"/>
          </a:xfrm>
          <a:prstGeom prst="rect">
            <a:avLst/>
          </a:prstGeom>
          <a:solidFill>
            <a:schemeClr val="accent4"/>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 name="Rectangle 4">
            <a:extLst>
              <a:ext uri="{FF2B5EF4-FFF2-40B4-BE49-F238E27FC236}">
                <a16:creationId xmlns:a16="http://schemas.microsoft.com/office/drawing/2014/main" id="{1964066A-D8F9-B60B-43FD-4238DE3B6D27}"/>
              </a:ext>
            </a:extLst>
          </p:cNvPr>
          <p:cNvSpPr/>
          <p:nvPr/>
        </p:nvSpPr>
        <p:spPr bwMode="auto">
          <a:xfrm>
            <a:off x="6197811" y="2989152"/>
            <a:ext cx="1170512" cy="3197899"/>
          </a:xfrm>
          <a:prstGeom prst="rect">
            <a:avLst/>
          </a:prstGeom>
          <a:noFill/>
          <a:ln w="5715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97600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Arrow: Right 28">
            <a:extLst>
              <a:ext uri="{FF2B5EF4-FFF2-40B4-BE49-F238E27FC236}">
                <a16:creationId xmlns:a16="http://schemas.microsoft.com/office/drawing/2014/main" id="{6C6C4F01-958E-4AAF-9AE7-27E9D7D4EDF7}"/>
              </a:ext>
            </a:extLst>
          </p:cNvPr>
          <p:cNvSpPr/>
          <p:nvPr/>
        </p:nvSpPr>
        <p:spPr bwMode="auto">
          <a:xfrm rot="10179934">
            <a:off x="6850431" y="3840954"/>
            <a:ext cx="1795103"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 name="Arrow: Right 14">
            <a:extLst>
              <a:ext uri="{FF2B5EF4-FFF2-40B4-BE49-F238E27FC236}">
                <a16:creationId xmlns:a16="http://schemas.microsoft.com/office/drawing/2014/main" id="{B32ECF77-B7C2-986D-4573-08707E34021B}"/>
              </a:ext>
            </a:extLst>
          </p:cNvPr>
          <p:cNvSpPr/>
          <p:nvPr/>
        </p:nvSpPr>
        <p:spPr bwMode="auto">
          <a:xfrm rot="638436">
            <a:off x="3329573" y="3836715"/>
            <a:ext cx="1803435"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 name="Arrow: Right 11">
            <a:extLst>
              <a:ext uri="{FF2B5EF4-FFF2-40B4-BE49-F238E27FC236}">
                <a16:creationId xmlns:a16="http://schemas.microsoft.com/office/drawing/2014/main" id="{51495581-A997-386A-1733-D9CF212C69BE}"/>
              </a:ext>
            </a:extLst>
          </p:cNvPr>
          <p:cNvSpPr/>
          <p:nvPr/>
        </p:nvSpPr>
        <p:spPr bwMode="auto">
          <a:xfrm rot="11565641">
            <a:off x="6862396" y="3201732"/>
            <a:ext cx="1795103"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 name="Arrow: Right 2">
            <a:extLst>
              <a:ext uri="{FF2B5EF4-FFF2-40B4-BE49-F238E27FC236}">
                <a16:creationId xmlns:a16="http://schemas.microsoft.com/office/drawing/2014/main" id="{38361994-A90C-3486-5DCF-07856FD474E6}"/>
              </a:ext>
            </a:extLst>
          </p:cNvPr>
          <p:cNvSpPr/>
          <p:nvPr/>
        </p:nvSpPr>
        <p:spPr bwMode="auto">
          <a:xfrm rot="20604214">
            <a:off x="3321728" y="3234494"/>
            <a:ext cx="1803435"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010DFA31-174D-955D-F33B-EBB827164534}"/>
              </a:ext>
            </a:extLst>
          </p:cNvPr>
          <p:cNvSpPr>
            <a:spLocks noGrp="1"/>
          </p:cNvSpPr>
          <p:nvPr>
            <p:ph type="title"/>
          </p:nvPr>
        </p:nvSpPr>
        <p:spPr/>
        <p:txBody>
          <a:bodyPr/>
          <a:lstStyle/>
          <a:p>
            <a:r>
              <a:rPr lang="en-US" dirty="0"/>
              <a:t>Factors That Predict Delayed Care Linkage </a:t>
            </a:r>
            <a:br>
              <a:rPr lang="en-US" dirty="0"/>
            </a:br>
            <a:r>
              <a:rPr lang="en-US" dirty="0"/>
              <a:t>and Inconsistent HIV Care and Treatment</a:t>
            </a:r>
          </a:p>
        </p:txBody>
      </p:sp>
      <p:sp>
        <p:nvSpPr>
          <p:cNvPr id="26" name="Text Box 11">
            <a:extLst>
              <a:ext uri="{FF2B5EF4-FFF2-40B4-BE49-F238E27FC236}">
                <a16:creationId xmlns:a16="http://schemas.microsoft.com/office/drawing/2014/main" id="{47C1BA6B-CFE8-759E-1696-BA55EB9DC2CA}"/>
              </a:ext>
            </a:extLst>
          </p:cNvPr>
          <p:cNvSpPr txBox="1">
            <a:spLocks noChangeArrowheads="1"/>
          </p:cNvSpPr>
          <p:nvPr/>
        </p:nvSpPr>
        <p:spPr bwMode="auto">
          <a:xfrm>
            <a:off x="428939" y="6195039"/>
            <a:ext cx="9008403"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Camlin. AIDS. 2016;30:495.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CDC. HIV Surveillance Suppl Report 2021.</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Dombrowski. AIDS Patient Care STDS. 2015;29:279. </a:t>
            </a:r>
            <a:b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Giordano.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Top Antivir Med. 2011;19:12. Mayer. Clin Infect Dis. 2011;52(suppl 2):S205</a:t>
            </a:r>
            <a:r>
              <a:rPr kumimoji="0" lang="en-US" sz="1200" b="0" i="0" u="none" strike="noStrike" kern="1200" cap="none" spc="0" normalizeH="0" baseline="0" noProof="0" dirty="0">
                <a:ln>
                  <a:noFill/>
                </a:ln>
                <a:solidFill>
                  <a:srgbClr val="212121"/>
                </a:solidFill>
                <a:effectLst/>
                <a:uLnTx/>
                <a:uFillTx/>
                <a:latin typeface="Calibri" panose="020F0502020204030204" pitchFamily="34" charset="0"/>
                <a:ea typeface="+mn-ea"/>
                <a:cs typeface="Calibri" panose="020F0502020204030204" pitchFamily="34" charset="0"/>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
        <p:nvSpPr>
          <p:cNvPr id="6" name="Rectangle: Rounded Corners 5">
            <a:extLst>
              <a:ext uri="{FF2B5EF4-FFF2-40B4-BE49-F238E27FC236}">
                <a16:creationId xmlns:a16="http://schemas.microsoft.com/office/drawing/2014/main" id="{2E0A1A80-23BB-5CA1-C719-4EB19968BAB1}"/>
              </a:ext>
            </a:extLst>
          </p:cNvPr>
          <p:cNvSpPr/>
          <p:nvPr/>
        </p:nvSpPr>
        <p:spPr bwMode="auto">
          <a:xfrm>
            <a:off x="5172723" y="1475491"/>
            <a:ext cx="1570962" cy="616169"/>
          </a:xfrm>
          <a:prstGeom prst="roundRect">
            <a:avLst/>
          </a:prstGeom>
          <a:solidFill>
            <a:schemeClr val="accent3"/>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Substance Use</a:t>
            </a:r>
          </a:p>
        </p:txBody>
      </p:sp>
      <p:sp>
        <p:nvSpPr>
          <p:cNvPr id="7" name="Rectangle: Rounded Corners 6">
            <a:extLst>
              <a:ext uri="{FF2B5EF4-FFF2-40B4-BE49-F238E27FC236}">
                <a16:creationId xmlns:a16="http://schemas.microsoft.com/office/drawing/2014/main" id="{9C428C59-03EE-229E-0617-C131164B499E}"/>
              </a:ext>
            </a:extLst>
          </p:cNvPr>
          <p:cNvSpPr/>
          <p:nvPr/>
        </p:nvSpPr>
        <p:spPr bwMode="auto">
          <a:xfrm>
            <a:off x="5193859" y="2136335"/>
            <a:ext cx="1570962" cy="629609"/>
          </a:xfrm>
          <a:prstGeom prst="roundRect">
            <a:avLst/>
          </a:prstGeom>
          <a:solidFill>
            <a:schemeClr val="accent3">
              <a:lumMod val="60000"/>
              <a:lumOff val="40000"/>
            </a:schemeClr>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Mental Health Issues</a:t>
            </a:r>
          </a:p>
        </p:txBody>
      </p:sp>
      <p:sp>
        <p:nvSpPr>
          <p:cNvPr id="8" name="Rectangle: Rounded Corners 7">
            <a:extLst>
              <a:ext uri="{FF2B5EF4-FFF2-40B4-BE49-F238E27FC236}">
                <a16:creationId xmlns:a16="http://schemas.microsoft.com/office/drawing/2014/main" id="{A9517A07-BD05-D332-4213-7BF5410CF285}"/>
              </a:ext>
            </a:extLst>
          </p:cNvPr>
          <p:cNvSpPr/>
          <p:nvPr/>
        </p:nvSpPr>
        <p:spPr bwMode="auto">
          <a:xfrm>
            <a:off x="5172723" y="3974302"/>
            <a:ext cx="1570962" cy="388514"/>
          </a:xfrm>
          <a:prstGeom prst="roundRect">
            <a:avLst/>
          </a:prstGeom>
          <a:solidFill>
            <a:schemeClr val="accent4"/>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Poverty</a:t>
            </a:r>
          </a:p>
        </p:txBody>
      </p:sp>
      <p:sp>
        <p:nvSpPr>
          <p:cNvPr id="9" name="Rectangle: Rounded Corners 8">
            <a:extLst>
              <a:ext uri="{FF2B5EF4-FFF2-40B4-BE49-F238E27FC236}">
                <a16:creationId xmlns:a16="http://schemas.microsoft.com/office/drawing/2014/main" id="{6532F7ED-ED09-F7A1-E33A-82119246F250}"/>
              </a:ext>
            </a:extLst>
          </p:cNvPr>
          <p:cNvSpPr/>
          <p:nvPr/>
        </p:nvSpPr>
        <p:spPr bwMode="auto">
          <a:xfrm>
            <a:off x="5184046" y="4412415"/>
            <a:ext cx="1570962" cy="604928"/>
          </a:xfrm>
          <a:prstGeom prst="round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(Fear of) Stigma</a:t>
            </a:r>
          </a:p>
        </p:txBody>
      </p:sp>
      <p:sp>
        <p:nvSpPr>
          <p:cNvPr id="10" name="Rectangle: Rounded Corners 9">
            <a:extLst>
              <a:ext uri="{FF2B5EF4-FFF2-40B4-BE49-F238E27FC236}">
                <a16:creationId xmlns:a16="http://schemas.microsoft.com/office/drawing/2014/main" id="{ED08FCEF-6F9D-D891-A957-33CD830678FB}"/>
              </a:ext>
            </a:extLst>
          </p:cNvPr>
          <p:cNvSpPr/>
          <p:nvPr/>
        </p:nvSpPr>
        <p:spPr bwMode="auto">
          <a:xfrm>
            <a:off x="5184046" y="5059338"/>
            <a:ext cx="1570962" cy="1135701"/>
          </a:xfrm>
          <a:prstGeom prst="round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(Fear of) Medication Adverse Events</a:t>
            </a:r>
          </a:p>
        </p:txBody>
      </p:sp>
      <p:sp>
        <p:nvSpPr>
          <p:cNvPr id="16" name="Arrow: Right 15">
            <a:extLst>
              <a:ext uri="{FF2B5EF4-FFF2-40B4-BE49-F238E27FC236}">
                <a16:creationId xmlns:a16="http://schemas.microsoft.com/office/drawing/2014/main" id="{DAFC3261-AF1F-D30C-369B-E463ED46AE8B}"/>
              </a:ext>
            </a:extLst>
          </p:cNvPr>
          <p:cNvSpPr/>
          <p:nvPr/>
        </p:nvSpPr>
        <p:spPr bwMode="auto">
          <a:xfrm rot="18889863">
            <a:off x="3504234" y="2372185"/>
            <a:ext cx="1803435"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 name="Arrow: Right 16">
            <a:extLst>
              <a:ext uri="{FF2B5EF4-FFF2-40B4-BE49-F238E27FC236}">
                <a16:creationId xmlns:a16="http://schemas.microsoft.com/office/drawing/2014/main" id="{DDB07A50-F825-70DD-0358-BE7CB41D3D9B}"/>
              </a:ext>
            </a:extLst>
          </p:cNvPr>
          <p:cNvSpPr/>
          <p:nvPr/>
        </p:nvSpPr>
        <p:spPr bwMode="auto">
          <a:xfrm rot="19658541">
            <a:off x="3379144" y="2881063"/>
            <a:ext cx="1803435"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Arrow: Right 17">
            <a:extLst>
              <a:ext uri="{FF2B5EF4-FFF2-40B4-BE49-F238E27FC236}">
                <a16:creationId xmlns:a16="http://schemas.microsoft.com/office/drawing/2014/main" id="{1138F3CC-6DF1-C19E-42A8-09848EE4BF7D}"/>
              </a:ext>
            </a:extLst>
          </p:cNvPr>
          <p:cNvSpPr/>
          <p:nvPr/>
        </p:nvSpPr>
        <p:spPr bwMode="auto">
          <a:xfrm>
            <a:off x="3321727" y="3495558"/>
            <a:ext cx="1803435"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 name="Arrow: Right 18">
            <a:extLst>
              <a:ext uri="{FF2B5EF4-FFF2-40B4-BE49-F238E27FC236}">
                <a16:creationId xmlns:a16="http://schemas.microsoft.com/office/drawing/2014/main" id="{8C6DEF96-D652-4D06-5B51-073255C775B5}"/>
              </a:ext>
            </a:extLst>
          </p:cNvPr>
          <p:cNvSpPr/>
          <p:nvPr/>
        </p:nvSpPr>
        <p:spPr bwMode="auto">
          <a:xfrm rot="1313652">
            <a:off x="3343192" y="4188009"/>
            <a:ext cx="1803435"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 name="Arrow: Right 19">
            <a:extLst>
              <a:ext uri="{FF2B5EF4-FFF2-40B4-BE49-F238E27FC236}">
                <a16:creationId xmlns:a16="http://schemas.microsoft.com/office/drawing/2014/main" id="{35F468FD-DF2F-7B77-2152-24D53FF95B91}"/>
              </a:ext>
            </a:extLst>
          </p:cNvPr>
          <p:cNvSpPr/>
          <p:nvPr/>
        </p:nvSpPr>
        <p:spPr bwMode="auto">
          <a:xfrm rot="1904118">
            <a:off x="3357372" y="4605321"/>
            <a:ext cx="1855818"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 name="Oval 4">
            <a:extLst>
              <a:ext uri="{FF2B5EF4-FFF2-40B4-BE49-F238E27FC236}">
                <a16:creationId xmlns:a16="http://schemas.microsoft.com/office/drawing/2014/main" id="{AFCFBD26-B97B-39F0-5759-AE70371CD548}"/>
              </a:ext>
            </a:extLst>
          </p:cNvPr>
          <p:cNvSpPr/>
          <p:nvPr/>
        </p:nvSpPr>
        <p:spPr bwMode="auto">
          <a:xfrm>
            <a:off x="2349371" y="2796616"/>
            <a:ext cx="1728216" cy="1728216"/>
          </a:xfrm>
          <a:prstGeom prst="ellipse">
            <a:avLst/>
          </a:prstGeom>
          <a:solidFill>
            <a:schemeClr val="tx2">
              <a:lumMod val="50000"/>
            </a:schemeClr>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Linkage</a:t>
            </a:r>
          </a:p>
        </p:txBody>
      </p:sp>
      <p:sp>
        <p:nvSpPr>
          <p:cNvPr id="21" name="Arrow: Right 20">
            <a:extLst>
              <a:ext uri="{FF2B5EF4-FFF2-40B4-BE49-F238E27FC236}">
                <a16:creationId xmlns:a16="http://schemas.microsoft.com/office/drawing/2014/main" id="{238A0654-1016-6F45-0096-32F61E71B9DD}"/>
              </a:ext>
            </a:extLst>
          </p:cNvPr>
          <p:cNvSpPr/>
          <p:nvPr/>
        </p:nvSpPr>
        <p:spPr bwMode="auto">
          <a:xfrm rot="13297418">
            <a:off x="6678919" y="2396245"/>
            <a:ext cx="1795103"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 name="Arrow: Right 21">
            <a:extLst>
              <a:ext uri="{FF2B5EF4-FFF2-40B4-BE49-F238E27FC236}">
                <a16:creationId xmlns:a16="http://schemas.microsoft.com/office/drawing/2014/main" id="{C044BE1B-F969-7A96-95C6-AB6D60C89B53}"/>
              </a:ext>
            </a:extLst>
          </p:cNvPr>
          <p:cNvSpPr/>
          <p:nvPr/>
        </p:nvSpPr>
        <p:spPr bwMode="auto">
          <a:xfrm rot="12709115">
            <a:off x="6810865" y="2878495"/>
            <a:ext cx="1795103"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Arrow: Right 22">
            <a:extLst>
              <a:ext uri="{FF2B5EF4-FFF2-40B4-BE49-F238E27FC236}">
                <a16:creationId xmlns:a16="http://schemas.microsoft.com/office/drawing/2014/main" id="{78B8063E-6D86-C2D8-6A66-D522A4FDF266}"/>
              </a:ext>
            </a:extLst>
          </p:cNvPr>
          <p:cNvSpPr/>
          <p:nvPr/>
        </p:nvSpPr>
        <p:spPr bwMode="auto">
          <a:xfrm rot="10800000">
            <a:off x="6840446" y="3498414"/>
            <a:ext cx="1795103"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Arrow: Right 23">
            <a:extLst>
              <a:ext uri="{FF2B5EF4-FFF2-40B4-BE49-F238E27FC236}">
                <a16:creationId xmlns:a16="http://schemas.microsoft.com/office/drawing/2014/main" id="{FE672A65-6396-1176-9804-507EC1ADABFA}"/>
              </a:ext>
            </a:extLst>
          </p:cNvPr>
          <p:cNvSpPr/>
          <p:nvPr/>
        </p:nvSpPr>
        <p:spPr bwMode="auto">
          <a:xfrm rot="9483110">
            <a:off x="6828604" y="4163495"/>
            <a:ext cx="1795103"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 name="Arrow: Right 24">
            <a:extLst>
              <a:ext uri="{FF2B5EF4-FFF2-40B4-BE49-F238E27FC236}">
                <a16:creationId xmlns:a16="http://schemas.microsoft.com/office/drawing/2014/main" id="{3C3B772C-08D0-F56A-AAA8-EFABC61C07BA}"/>
              </a:ext>
            </a:extLst>
          </p:cNvPr>
          <p:cNvSpPr/>
          <p:nvPr/>
        </p:nvSpPr>
        <p:spPr bwMode="auto">
          <a:xfrm rot="8793934">
            <a:off x="6716782" y="4599581"/>
            <a:ext cx="1938840" cy="411455"/>
          </a:xfrm>
          <a:prstGeom prst="rightArrow">
            <a:avLst/>
          </a:prstGeom>
          <a:solidFill>
            <a:schemeClr val="bg2">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 name="Oval 3">
            <a:extLst>
              <a:ext uri="{FF2B5EF4-FFF2-40B4-BE49-F238E27FC236}">
                <a16:creationId xmlns:a16="http://schemas.microsoft.com/office/drawing/2014/main" id="{0A9C66C5-59C3-C370-6745-2BA471693942}"/>
              </a:ext>
            </a:extLst>
          </p:cNvPr>
          <p:cNvSpPr/>
          <p:nvPr/>
        </p:nvSpPr>
        <p:spPr bwMode="auto">
          <a:xfrm>
            <a:off x="7733573" y="2794805"/>
            <a:ext cx="1731838" cy="1731838"/>
          </a:xfrm>
          <a:prstGeom prst="ellipse">
            <a:avLst/>
          </a:prstGeom>
          <a:solidFill>
            <a:schemeClr val="tx2">
              <a:lumMod val="50000"/>
            </a:schemeClr>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Adherence</a:t>
            </a:r>
          </a:p>
        </p:txBody>
      </p:sp>
      <p:sp>
        <p:nvSpPr>
          <p:cNvPr id="27" name="Rectangle: Rounded Corners 26">
            <a:extLst>
              <a:ext uri="{FF2B5EF4-FFF2-40B4-BE49-F238E27FC236}">
                <a16:creationId xmlns:a16="http://schemas.microsoft.com/office/drawing/2014/main" id="{58A63E6F-3346-6F19-4789-CA24E194E3C1}"/>
              </a:ext>
            </a:extLst>
          </p:cNvPr>
          <p:cNvSpPr/>
          <p:nvPr/>
        </p:nvSpPr>
        <p:spPr bwMode="auto">
          <a:xfrm>
            <a:off x="9362403" y="1986456"/>
            <a:ext cx="1570962" cy="906827"/>
          </a:xfrm>
          <a:prstGeom prst="roundRect">
            <a:avLst/>
          </a:prstGeom>
          <a:solidFill>
            <a:schemeClr val="accent2"/>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Youth/ Adolescents</a:t>
            </a:r>
          </a:p>
        </p:txBody>
      </p:sp>
      <p:sp>
        <p:nvSpPr>
          <p:cNvPr id="28" name="Rectangle: Rounded Corners 27">
            <a:extLst>
              <a:ext uri="{FF2B5EF4-FFF2-40B4-BE49-F238E27FC236}">
                <a16:creationId xmlns:a16="http://schemas.microsoft.com/office/drawing/2014/main" id="{2E466074-769E-A84B-0310-A2A5B8B79183}"/>
              </a:ext>
            </a:extLst>
          </p:cNvPr>
          <p:cNvSpPr/>
          <p:nvPr/>
        </p:nvSpPr>
        <p:spPr bwMode="auto">
          <a:xfrm>
            <a:off x="9362403" y="4567267"/>
            <a:ext cx="1570962" cy="906827"/>
          </a:xfrm>
          <a:prstGeom prst="roundRect">
            <a:avLst/>
          </a:prstGeom>
          <a:solidFill>
            <a:schemeClr val="accent2"/>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Treatment Fatigue</a:t>
            </a:r>
          </a:p>
        </p:txBody>
      </p:sp>
      <p:sp>
        <p:nvSpPr>
          <p:cNvPr id="30" name="Rectangle: Rounded Corners 29">
            <a:extLst>
              <a:ext uri="{FF2B5EF4-FFF2-40B4-BE49-F238E27FC236}">
                <a16:creationId xmlns:a16="http://schemas.microsoft.com/office/drawing/2014/main" id="{CD15811C-F782-62C8-E4A8-8A4CC73DC91E}"/>
              </a:ext>
            </a:extLst>
          </p:cNvPr>
          <p:cNvSpPr/>
          <p:nvPr/>
        </p:nvSpPr>
        <p:spPr bwMode="auto">
          <a:xfrm>
            <a:off x="784061" y="4610192"/>
            <a:ext cx="1565310" cy="906827"/>
          </a:xfrm>
          <a:prstGeom prst="roundRect">
            <a:avLst/>
          </a:prstGeom>
          <a:solidFill>
            <a:schemeClr val="accent2"/>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Race or Ethnicity</a:t>
            </a:r>
          </a:p>
        </p:txBody>
      </p:sp>
      <p:sp>
        <p:nvSpPr>
          <p:cNvPr id="31" name="Rectangle: Rounded Corners 30">
            <a:extLst>
              <a:ext uri="{FF2B5EF4-FFF2-40B4-BE49-F238E27FC236}">
                <a16:creationId xmlns:a16="http://schemas.microsoft.com/office/drawing/2014/main" id="{1652EE1B-7E07-6E94-F1C1-323235E7785A}"/>
              </a:ext>
            </a:extLst>
          </p:cNvPr>
          <p:cNvSpPr/>
          <p:nvPr/>
        </p:nvSpPr>
        <p:spPr bwMode="auto">
          <a:xfrm>
            <a:off x="784061" y="2019888"/>
            <a:ext cx="1570962" cy="906827"/>
          </a:xfrm>
          <a:prstGeom prst="roundRect">
            <a:avLst/>
          </a:prstGeom>
          <a:solidFill>
            <a:schemeClr val="accent2"/>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Structural Barriers</a:t>
            </a:r>
          </a:p>
        </p:txBody>
      </p:sp>
      <p:sp>
        <p:nvSpPr>
          <p:cNvPr id="11" name="Rectangle: Rounded Corners 10">
            <a:extLst>
              <a:ext uri="{FF2B5EF4-FFF2-40B4-BE49-F238E27FC236}">
                <a16:creationId xmlns:a16="http://schemas.microsoft.com/office/drawing/2014/main" id="{D5783D77-43F7-53ED-CAE5-5199FFEC91A5}"/>
              </a:ext>
            </a:extLst>
          </p:cNvPr>
          <p:cNvSpPr/>
          <p:nvPr/>
        </p:nvSpPr>
        <p:spPr bwMode="auto">
          <a:xfrm>
            <a:off x="5192890" y="3518146"/>
            <a:ext cx="1570962" cy="410602"/>
          </a:xfrm>
          <a:prstGeom prst="roundRect">
            <a:avLst/>
          </a:prstGeom>
          <a:solidFill>
            <a:schemeClr val="accent5"/>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Coinfections</a:t>
            </a:r>
          </a:p>
        </p:txBody>
      </p:sp>
      <p:sp>
        <p:nvSpPr>
          <p:cNvPr id="13" name="Rectangle: Rounded Corners 12">
            <a:extLst>
              <a:ext uri="{FF2B5EF4-FFF2-40B4-BE49-F238E27FC236}">
                <a16:creationId xmlns:a16="http://schemas.microsoft.com/office/drawing/2014/main" id="{21D9B10C-56C2-5151-94E4-BD4FBB279F09}"/>
              </a:ext>
            </a:extLst>
          </p:cNvPr>
          <p:cNvSpPr/>
          <p:nvPr/>
        </p:nvSpPr>
        <p:spPr bwMode="auto">
          <a:xfrm>
            <a:off x="5178370" y="2824394"/>
            <a:ext cx="1570962" cy="629609"/>
          </a:xfrm>
          <a:prstGeom prst="roundRect">
            <a:avLst/>
          </a:prstGeom>
          <a:solidFill>
            <a:srgbClr val="FD8203"/>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Gender Identity</a:t>
            </a:r>
          </a:p>
        </p:txBody>
      </p:sp>
    </p:spTree>
    <p:extLst>
      <p:ext uri="{BB962C8B-B14F-4D97-AF65-F5344CB8AC3E}">
        <p14:creationId xmlns:p14="http://schemas.microsoft.com/office/powerpoint/2010/main" val="31423863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88291-ADBA-44F7-1054-965CF04BEFC3}"/>
              </a:ext>
            </a:extLst>
          </p:cNvPr>
          <p:cNvSpPr>
            <a:spLocks noGrp="1"/>
          </p:cNvSpPr>
          <p:nvPr>
            <p:ph type="title"/>
          </p:nvPr>
        </p:nvSpPr>
        <p:spPr/>
        <p:txBody>
          <a:bodyPr/>
          <a:lstStyle/>
          <a:p>
            <a:r>
              <a:rPr lang="en-US" dirty="0"/>
              <a:t>National HIV/AIDS Strategy for the United States </a:t>
            </a:r>
            <a:br>
              <a:rPr lang="en-US" dirty="0"/>
            </a:br>
            <a:r>
              <a:rPr lang="en-US" dirty="0"/>
              <a:t>2022-2025: Vision</a:t>
            </a:r>
          </a:p>
        </p:txBody>
      </p:sp>
      <p:sp>
        <p:nvSpPr>
          <p:cNvPr id="3" name="Content Placeholder 2">
            <a:extLst>
              <a:ext uri="{FF2B5EF4-FFF2-40B4-BE49-F238E27FC236}">
                <a16:creationId xmlns:a16="http://schemas.microsoft.com/office/drawing/2014/main" id="{2B5DF29D-CD30-FCE6-0C5F-55AF9E6F659C}"/>
              </a:ext>
            </a:extLst>
          </p:cNvPr>
          <p:cNvSpPr>
            <a:spLocks noGrp="1"/>
          </p:cNvSpPr>
          <p:nvPr>
            <p:ph idx="1"/>
          </p:nvPr>
        </p:nvSpPr>
        <p:spPr/>
        <p:txBody>
          <a:bodyPr/>
          <a:lstStyle/>
          <a:p>
            <a:r>
              <a:rPr lang="en-US" i="1" dirty="0"/>
              <a:t>The United States will be a place where…every person with HIV </a:t>
            </a:r>
            <a:br>
              <a:rPr lang="en-US" i="1" dirty="0"/>
            </a:br>
            <a:r>
              <a:rPr lang="en-US" i="1" dirty="0"/>
              <a:t>has high-quality care and treatment, lives free from stigma and discrimination, and can achieve their full potential for health and </a:t>
            </a:r>
            <a:br>
              <a:rPr lang="en-US" i="1" dirty="0"/>
            </a:br>
            <a:r>
              <a:rPr lang="en-US" i="1" dirty="0"/>
              <a:t>well-being across the lifespan</a:t>
            </a:r>
          </a:p>
          <a:p>
            <a:pPr lvl="1"/>
            <a:r>
              <a:rPr lang="en-US" i="1" dirty="0"/>
              <a:t>This vision includes all people, regardless of age, sex, gender identity, sexual orientation, race, ethnicity, religion, disability, geographic location, or socioeconomic circumstance</a:t>
            </a:r>
          </a:p>
        </p:txBody>
      </p:sp>
      <p:sp>
        <p:nvSpPr>
          <p:cNvPr id="4" name="Text Box 15">
            <a:extLst>
              <a:ext uri="{FF2B5EF4-FFF2-40B4-BE49-F238E27FC236}">
                <a16:creationId xmlns:a16="http://schemas.microsoft.com/office/drawing/2014/main" id="{62F15254-3637-C2BC-933B-0661B791C13C}"/>
              </a:ext>
            </a:extLst>
          </p:cNvPr>
          <p:cNvSpPr txBox="1">
            <a:spLocks noChangeArrowheads="1"/>
          </p:cNvSpPr>
          <p:nvPr/>
        </p:nvSpPr>
        <p:spPr bwMode="auto">
          <a:xfrm>
            <a:off x="421460" y="638020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hiv.gov/federal-response/national-hiv-aids-strategy/national-hiv-aids-strategy-2022-2025.</a:t>
            </a:r>
          </a:p>
        </p:txBody>
      </p:sp>
    </p:spTree>
    <p:extLst>
      <p:ext uri="{BB962C8B-B14F-4D97-AF65-F5344CB8AC3E}">
        <p14:creationId xmlns:p14="http://schemas.microsoft.com/office/powerpoint/2010/main" val="35187183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3F368-5026-4020-9F1B-7FBC6568265C}"/>
              </a:ext>
            </a:extLst>
          </p:cNvPr>
          <p:cNvSpPr>
            <a:spLocks noGrp="1"/>
          </p:cNvSpPr>
          <p:nvPr>
            <p:ph type="title"/>
          </p:nvPr>
        </p:nvSpPr>
        <p:spPr/>
        <p:txBody>
          <a:bodyPr/>
          <a:lstStyle/>
          <a:p>
            <a:r>
              <a:rPr lang="en-US" dirty="0"/>
              <a:t>Goal 2.2: Identify, Engage, or Reengage People Living With HIV Who Are Not in Care or Not Virally Suppressed</a:t>
            </a:r>
          </a:p>
        </p:txBody>
      </p:sp>
      <p:sp>
        <p:nvSpPr>
          <p:cNvPr id="8" name="Text Box 15">
            <a:extLst>
              <a:ext uri="{FF2B5EF4-FFF2-40B4-BE49-F238E27FC236}">
                <a16:creationId xmlns:a16="http://schemas.microsoft.com/office/drawing/2014/main" id="{FBFCEF9F-C84C-452D-A522-E8CD9F9A8270}"/>
              </a:ext>
            </a:extLst>
          </p:cNvPr>
          <p:cNvSpPr txBox="1">
            <a:spLocks noChangeArrowheads="1"/>
          </p:cNvSpPr>
          <p:nvPr/>
        </p:nvSpPr>
        <p:spPr bwMode="auto">
          <a:xfrm>
            <a:off x="421460" y="638456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National HIV/AIDS Strategy for the United States 2022-2025. </a:t>
            </a:r>
            <a:endPar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18" name="Content Placeholder 3">
            <a:extLst>
              <a:ext uri="{FF2B5EF4-FFF2-40B4-BE49-F238E27FC236}">
                <a16:creationId xmlns:a16="http://schemas.microsoft.com/office/drawing/2014/main" id="{AC5BA0F4-E3B4-7AD0-299B-A93C0202ADED}"/>
              </a:ext>
            </a:extLst>
          </p:cNvPr>
          <p:cNvGraphicFramePr>
            <a:graphicFrameLocks/>
          </p:cNvGraphicFramePr>
          <p:nvPr>
            <p:extLst>
              <p:ext uri="{D42A27DB-BD31-4B8C-83A1-F6EECF244321}">
                <p14:modId xmlns:p14="http://schemas.microsoft.com/office/powerpoint/2010/main" val="3799812350"/>
              </p:ext>
            </p:extLst>
          </p:nvPr>
        </p:nvGraphicFramePr>
        <p:xfrm>
          <a:off x="851084" y="1500232"/>
          <a:ext cx="10882313" cy="3449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 name="TextBox 18">
            <a:extLst>
              <a:ext uri="{FF2B5EF4-FFF2-40B4-BE49-F238E27FC236}">
                <a16:creationId xmlns:a16="http://schemas.microsoft.com/office/drawing/2014/main" id="{2B69EAF4-D3B8-F621-16B8-8C3E0125A6C8}"/>
              </a:ext>
            </a:extLst>
          </p:cNvPr>
          <p:cNvSpPr txBox="1"/>
          <p:nvPr/>
        </p:nvSpPr>
        <p:spPr bwMode="auto">
          <a:xfrm>
            <a:off x="612749" y="5095606"/>
            <a:ext cx="10371754"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Goal 2 Indicator:</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Increase viral suppression among persons living with HIV to 95% (from 2017 baseline of 63.1%)</a:t>
            </a:r>
          </a:p>
        </p:txBody>
      </p:sp>
      <p:sp>
        <p:nvSpPr>
          <p:cNvPr id="20" name="TextBox 19">
            <a:extLst>
              <a:ext uri="{FF2B5EF4-FFF2-40B4-BE49-F238E27FC236}">
                <a16:creationId xmlns:a16="http://schemas.microsoft.com/office/drawing/2014/main" id="{E6745C32-B954-2533-10D5-097402EA0577}"/>
              </a:ext>
            </a:extLst>
          </p:cNvPr>
          <p:cNvSpPr txBox="1"/>
          <p:nvPr/>
        </p:nvSpPr>
        <p:spPr bwMode="auto">
          <a:xfrm>
            <a:off x="1085680" y="2270242"/>
            <a:ext cx="805029"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2.2.1</a:t>
            </a:r>
          </a:p>
        </p:txBody>
      </p:sp>
      <p:sp>
        <p:nvSpPr>
          <p:cNvPr id="21" name="TextBox 20">
            <a:extLst>
              <a:ext uri="{FF2B5EF4-FFF2-40B4-BE49-F238E27FC236}">
                <a16:creationId xmlns:a16="http://schemas.microsoft.com/office/drawing/2014/main" id="{AE234874-CB30-5CCE-78D5-A8E79C2FBF10}"/>
              </a:ext>
            </a:extLst>
          </p:cNvPr>
          <p:cNvSpPr txBox="1"/>
          <p:nvPr/>
        </p:nvSpPr>
        <p:spPr bwMode="auto">
          <a:xfrm>
            <a:off x="2151428" y="1993242"/>
            <a:ext cx="8954892"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a:ea typeface="+mn-ea"/>
                <a:cs typeface="+mn-cs"/>
              </a:rPr>
              <a:t>Expand uptake of data-to-care models using data sharing agreements, integration and use of surveillance, clinical services, pharmacy, and social/support services data to identify and engage people not in care or not virally suppressed</a:t>
            </a: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3" name="TextBox 22">
            <a:extLst>
              <a:ext uri="{FF2B5EF4-FFF2-40B4-BE49-F238E27FC236}">
                <a16:creationId xmlns:a16="http://schemas.microsoft.com/office/drawing/2014/main" id="{922E5494-C934-A9A7-FAD3-89266D15C631}"/>
              </a:ext>
            </a:extLst>
          </p:cNvPr>
          <p:cNvSpPr txBox="1"/>
          <p:nvPr/>
        </p:nvSpPr>
        <p:spPr bwMode="auto">
          <a:xfrm>
            <a:off x="1085679" y="3610206"/>
            <a:ext cx="805029"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2.2.2</a:t>
            </a:r>
          </a:p>
        </p:txBody>
      </p:sp>
    </p:spTree>
    <p:extLst>
      <p:ext uri="{BB962C8B-B14F-4D97-AF65-F5344CB8AC3E}">
        <p14:creationId xmlns:p14="http://schemas.microsoft.com/office/powerpoint/2010/main" val="2559088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DBDF0D7-7DA3-7099-35BF-F32CEB907FD5}"/>
              </a:ext>
            </a:extLst>
          </p:cNvPr>
          <p:cNvSpPr>
            <a:spLocks noGrp="1"/>
          </p:cNvSpPr>
          <p:nvPr>
            <p:ph type="title"/>
          </p:nvPr>
        </p:nvSpPr>
        <p:spPr/>
        <p:txBody>
          <a:bodyPr/>
          <a:lstStyle/>
          <a:p>
            <a:r>
              <a:rPr kumimoji="0" lang="en-US" sz="36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Best Practices for Creating a Welcoming HIV Care Environment for Reengagement</a:t>
            </a:r>
            <a:endParaRPr lang="en-US" dirty="0"/>
          </a:p>
        </p:txBody>
      </p:sp>
      <p:sp>
        <p:nvSpPr>
          <p:cNvPr id="5" name="Content Placeholder 4">
            <a:extLst>
              <a:ext uri="{FF2B5EF4-FFF2-40B4-BE49-F238E27FC236}">
                <a16:creationId xmlns:a16="http://schemas.microsoft.com/office/drawing/2014/main" id="{E9819C01-7702-592F-10D0-A0DFE27CBD2C}"/>
              </a:ext>
            </a:extLst>
          </p:cNvPr>
          <p:cNvSpPr>
            <a:spLocks noGrp="1"/>
          </p:cNvSpPr>
          <p:nvPr>
            <p:ph sz="half" idx="1"/>
          </p:nvPr>
        </p:nvSpPr>
        <p:spPr/>
        <p:txBody>
          <a:body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Make clinic spaces as welcoming and joyful as possible </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rPr>
              <a:t>Red carpet back into care</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rPr>
              <a:t>Give the feeling that we’ve got you </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rPr>
              <a:t>Partnerships between clinics so that people are welcomed everywhere</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Build in inquiry of what brings people joy so that when they aren’t seen for a while, you are able to ask how their cat is or if they are still kayaking, etc, when they return</a:t>
            </a:r>
          </a:p>
          <a:p>
            <a:endParaRPr lang="en-US" dirty="0"/>
          </a:p>
        </p:txBody>
      </p:sp>
      <p:sp>
        <p:nvSpPr>
          <p:cNvPr id="6" name="Content Placeholder 5">
            <a:extLst>
              <a:ext uri="{FF2B5EF4-FFF2-40B4-BE49-F238E27FC236}">
                <a16:creationId xmlns:a16="http://schemas.microsoft.com/office/drawing/2014/main" id="{D8101180-E390-0737-FBA3-F620FBD3E558}"/>
              </a:ext>
            </a:extLst>
          </p:cNvPr>
          <p:cNvSpPr>
            <a:spLocks noGrp="1"/>
          </p:cNvSpPr>
          <p:nvPr>
            <p:ph sz="half" idx="2"/>
          </p:nvPr>
        </p:nvSpPr>
        <p:spPr/>
        <p:txBody>
          <a:body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Staff who look and sound like the people they serve</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Peer support</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rPr>
              <a:t>Incorporate peer navigation </a:t>
            </a:r>
          </a:p>
          <a:p>
            <a:pPr marL="0" indent="0">
              <a:buNone/>
            </a:pPr>
            <a:endParaRPr lang="en-US" dirty="0"/>
          </a:p>
        </p:txBody>
      </p:sp>
      <p:sp>
        <p:nvSpPr>
          <p:cNvPr id="2" name="Text Box 15">
            <a:extLst>
              <a:ext uri="{FF2B5EF4-FFF2-40B4-BE49-F238E27FC236}">
                <a16:creationId xmlns:a16="http://schemas.microsoft.com/office/drawing/2014/main" id="{70B57FBF-3118-D24E-1AA8-DAD284162196}"/>
              </a:ext>
            </a:extLst>
          </p:cNvPr>
          <p:cNvSpPr txBox="1">
            <a:spLocks noChangeArrowheads="1"/>
          </p:cNvSpPr>
          <p:nvPr/>
        </p:nvSpPr>
        <p:spPr bwMode="auto">
          <a:xfrm>
            <a:off x="421460" y="636837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www.cdc.gov/hiv/clinicians/treatment-care/retention.html. Arendse. Sci Rep. 2024;14:7317. </a:t>
            </a:r>
            <a:endPar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77915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727766D-A2A0-69BD-4A48-2689C2B86746}"/>
              </a:ext>
            </a:extLst>
          </p:cNvPr>
          <p:cNvSpPr>
            <a:spLocks noGrp="1"/>
          </p:cNvSpPr>
          <p:nvPr>
            <p:ph type="title"/>
          </p:nvPr>
        </p:nvSpPr>
        <p:spPr/>
        <p:txBody>
          <a:bodyPr/>
          <a:lstStyle/>
          <a:p>
            <a:r>
              <a:rPr lang="en-US" dirty="0"/>
              <a:t>Max Clinic</a:t>
            </a:r>
            <a:br>
              <a:rPr lang="en-US" dirty="0"/>
            </a:br>
            <a:r>
              <a:rPr lang="en-US" dirty="0"/>
              <a:t>Low-Barrier HIV Care Framework</a:t>
            </a:r>
          </a:p>
        </p:txBody>
      </p:sp>
    </p:spTree>
    <p:extLst>
      <p:ext uri="{BB962C8B-B14F-4D97-AF65-F5344CB8AC3E}">
        <p14:creationId xmlns:p14="http://schemas.microsoft.com/office/powerpoint/2010/main" val="2720063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995A1-ACCA-EBF9-AD38-510D718F69D6}"/>
              </a:ext>
            </a:extLst>
          </p:cNvPr>
          <p:cNvSpPr>
            <a:spLocks noGrp="1"/>
          </p:cNvSpPr>
          <p:nvPr>
            <p:ph type="title"/>
          </p:nvPr>
        </p:nvSpPr>
        <p:spPr>
          <a:xfrm>
            <a:off x="609759" y="238127"/>
            <a:ext cx="10872444" cy="1103313"/>
          </a:xfrm>
        </p:spPr>
        <p:txBody>
          <a:bodyPr/>
          <a:lstStyle/>
          <a:p>
            <a:r>
              <a:rPr lang="en-US" dirty="0"/>
              <a:t>Max Clinic: Key Structural Elements to Low-Barrier </a:t>
            </a:r>
            <a:br>
              <a:rPr lang="en-US" dirty="0"/>
            </a:br>
            <a:r>
              <a:rPr lang="en-US" dirty="0"/>
              <a:t>HIV Care</a:t>
            </a:r>
          </a:p>
        </p:txBody>
      </p:sp>
      <p:sp>
        <p:nvSpPr>
          <p:cNvPr id="3" name="Content Placeholder 2">
            <a:extLst>
              <a:ext uri="{FF2B5EF4-FFF2-40B4-BE49-F238E27FC236}">
                <a16:creationId xmlns:a16="http://schemas.microsoft.com/office/drawing/2014/main" id="{8AC5A272-0493-709E-771D-2F1883FB7A63}"/>
              </a:ext>
            </a:extLst>
          </p:cNvPr>
          <p:cNvSpPr>
            <a:spLocks noGrp="1"/>
          </p:cNvSpPr>
          <p:nvPr>
            <p:ph idx="1"/>
          </p:nvPr>
        </p:nvSpPr>
        <p:spPr>
          <a:xfrm>
            <a:off x="604675" y="1513047"/>
            <a:ext cx="10877529" cy="4650686"/>
          </a:xfrm>
        </p:spPr>
        <p:txBody>
          <a:bodyPr/>
          <a:lstStyle/>
          <a:p>
            <a:r>
              <a:rPr lang="en-US" dirty="0"/>
              <a:t>The Max Clinic in Seattle implemented a referral-based low-barrier care model and published a framework for implementation</a:t>
            </a:r>
          </a:p>
          <a:p>
            <a:endParaRPr lang="en-US" dirty="0"/>
          </a:p>
        </p:txBody>
      </p:sp>
      <p:graphicFrame>
        <p:nvGraphicFramePr>
          <p:cNvPr id="4" name="Group 32">
            <a:extLst>
              <a:ext uri="{FF2B5EF4-FFF2-40B4-BE49-F238E27FC236}">
                <a16:creationId xmlns:a16="http://schemas.microsoft.com/office/drawing/2014/main" id="{E6B17361-85A9-3DF9-C5AB-8295EA2D97BA}"/>
              </a:ext>
            </a:extLst>
          </p:cNvPr>
          <p:cNvGraphicFramePr>
            <a:graphicFrameLocks noGrp="1"/>
          </p:cNvGraphicFramePr>
          <p:nvPr>
            <p:extLst>
              <p:ext uri="{D42A27DB-BD31-4B8C-83A1-F6EECF244321}">
                <p14:modId xmlns:p14="http://schemas.microsoft.com/office/powerpoint/2010/main" val="1950478767"/>
              </p:ext>
            </p:extLst>
          </p:nvPr>
        </p:nvGraphicFramePr>
        <p:xfrm>
          <a:off x="748783" y="2530325"/>
          <a:ext cx="10757417" cy="3383344"/>
        </p:xfrm>
        <a:graphic>
          <a:graphicData uri="http://schemas.openxmlformats.org/drawingml/2006/table">
            <a:tbl>
              <a:tblPr/>
              <a:tblGrid>
                <a:gridCol w="2468302">
                  <a:extLst>
                    <a:ext uri="{9D8B030D-6E8A-4147-A177-3AD203B41FA5}">
                      <a16:colId xmlns:a16="http://schemas.microsoft.com/office/drawing/2014/main" val="20001"/>
                    </a:ext>
                  </a:extLst>
                </a:gridCol>
                <a:gridCol w="8289115">
                  <a:extLst>
                    <a:ext uri="{9D8B030D-6E8A-4147-A177-3AD203B41FA5}">
                      <a16:colId xmlns:a16="http://schemas.microsoft.com/office/drawing/2014/main" val="20002"/>
                    </a:ext>
                  </a:extLst>
                </a:gridCol>
              </a:tblGrid>
              <a:tr h="165188">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Component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200" b="1" i="0" u="none" strike="noStrike" cap="none" normalizeH="0" baseline="0" dirty="0">
                          <a:ln>
                            <a:noFill/>
                          </a:ln>
                          <a:solidFill>
                            <a:schemeClr val="tx1"/>
                          </a:solidFill>
                          <a:effectLst/>
                          <a:latin typeface="Calibri" panose="020F0502020204030204" pitchFamily="34" charset="0"/>
                        </a:rPr>
                        <a:t>Explanation/Examples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97334">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2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Walk-in Care</a:t>
                      </a:r>
                      <a:endParaRPr kumimoji="0" lang="en-US" sz="2200" b="1" i="0" u="none" strike="noStrike" kern="1200" cap="none" normalizeH="0" baseline="3000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All visits for medical care and case management available without scheduled appointments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42948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2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Relationships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Case managers who get to know patients as individuals</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Low caseload medical case management support</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Nonmedical case management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29070933"/>
                  </a:ext>
                </a:extLst>
              </a:tr>
              <a:tr h="42948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2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Incentives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Cash incentives for blood draws and viral suppression</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Gift cards for groceries or other goods</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Food, clothing, and hygiene items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51946394"/>
                  </a:ext>
                </a:extLst>
              </a:tr>
            </a:tbl>
          </a:graphicData>
        </a:graphic>
      </p:graphicFrame>
      <p:sp>
        <p:nvSpPr>
          <p:cNvPr id="5" name="Text Box 15">
            <a:extLst>
              <a:ext uri="{FF2B5EF4-FFF2-40B4-BE49-F238E27FC236}">
                <a16:creationId xmlns:a16="http://schemas.microsoft.com/office/drawing/2014/main" id="{D31019F4-BA9F-199A-290D-2BD29A389D52}"/>
              </a:ext>
            </a:extLst>
          </p:cNvPr>
          <p:cNvSpPr txBox="1">
            <a:spLocks noChangeArrowheads="1"/>
          </p:cNvSpPr>
          <p:nvPr/>
        </p:nvSpPr>
        <p:spPr bwMode="auto">
          <a:xfrm>
            <a:off x="405276" y="636028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Dombrowski. Clin Infect Dis. 2023;77:252. </a:t>
            </a:r>
            <a:endPar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331199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995A1-ACCA-EBF9-AD38-510D718F69D6}"/>
              </a:ext>
            </a:extLst>
          </p:cNvPr>
          <p:cNvSpPr>
            <a:spLocks noGrp="1"/>
          </p:cNvSpPr>
          <p:nvPr>
            <p:ph type="title"/>
          </p:nvPr>
        </p:nvSpPr>
        <p:spPr/>
        <p:txBody>
          <a:bodyPr/>
          <a:lstStyle/>
          <a:p>
            <a:r>
              <a:rPr lang="en-US" dirty="0"/>
              <a:t>Max Clinic: Key Process-of-Care Elements to Low-Barrier </a:t>
            </a:r>
            <a:br>
              <a:rPr lang="en-US" dirty="0"/>
            </a:br>
            <a:r>
              <a:rPr lang="en-US" dirty="0"/>
              <a:t>HIV Care</a:t>
            </a:r>
          </a:p>
        </p:txBody>
      </p:sp>
      <p:graphicFrame>
        <p:nvGraphicFramePr>
          <p:cNvPr id="4" name="Group 32">
            <a:extLst>
              <a:ext uri="{FF2B5EF4-FFF2-40B4-BE49-F238E27FC236}">
                <a16:creationId xmlns:a16="http://schemas.microsoft.com/office/drawing/2014/main" id="{E6B17361-85A9-3DF9-C5AB-8295EA2D97BA}"/>
              </a:ext>
            </a:extLst>
          </p:cNvPr>
          <p:cNvGraphicFramePr>
            <a:graphicFrameLocks noGrp="1"/>
          </p:cNvGraphicFramePr>
          <p:nvPr>
            <p:extLst>
              <p:ext uri="{D42A27DB-BD31-4B8C-83A1-F6EECF244321}">
                <p14:modId xmlns:p14="http://schemas.microsoft.com/office/powerpoint/2010/main" val="4240493173"/>
              </p:ext>
            </p:extLst>
          </p:nvPr>
        </p:nvGraphicFramePr>
        <p:xfrm>
          <a:off x="748783" y="1546488"/>
          <a:ext cx="10757417" cy="4633024"/>
        </p:xfrm>
        <a:graphic>
          <a:graphicData uri="http://schemas.openxmlformats.org/drawingml/2006/table">
            <a:tbl>
              <a:tblPr/>
              <a:tblGrid>
                <a:gridCol w="2714403">
                  <a:extLst>
                    <a:ext uri="{9D8B030D-6E8A-4147-A177-3AD203B41FA5}">
                      <a16:colId xmlns:a16="http://schemas.microsoft.com/office/drawing/2014/main" val="20001"/>
                    </a:ext>
                  </a:extLst>
                </a:gridCol>
                <a:gridCol w="8043014">
                  <a:extLst>
                    <a:ext uri="{9D8B030D-6E8A-4147-A177-3AD203B41FA5}">
                      <a16:colId xmlns:a16="http://schemas.microsoft.com/office/drawing/2014/main" val="20002"/>
                    </a:ext>
                  </a:extLst>
                </a:gridCol>
              </a:tblGrid>
              <a:tr h="152818">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Component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Explanation/Examples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67426">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Low-Barrier Care Philosophy</a:t>
                      </a:r>
                      <a:endParaRPr kumimoji="0" lang="en-US" sz="2000" b="1" i="0" u="none" strike="noStrike" kern="1200" cap="none" normalizeH="0" baseline="3000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Efficiency of visits</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Harm-reduction approach to substance use</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Minimizing medications </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Creative treatment plans when guideline-adherent care is not feasible</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Minimizing specialty referrals </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Cultivate a network of providers to see walk-ins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67426">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Multisector Coordination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Housing agencies, jail release planners, adherence support programs, substance use treatment programs, behavioral health programs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29070933"/>
                  </a:ext>
                </a:extLst>
              </a:tr>
              <a:tr h="267741">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Commitment to </a:t>
                      </a:r>
                      <a:br>
                        <a:rPr kumimoji="0" lang="en-US" sz="20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20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Rapid Modification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Pilot and iteratively improve</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Incorporate feedback from patients and staff</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Be willing to abandon plans that do not work as anticipated </a:t>
                      </a:r>
                      <a:b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(eg, “graduation” to standard care)</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Accept that all policies will require flexibility on a case-by-case basis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51946394"/>
                  </a:ext>
                </a:extLst>
              </a:tr>
            </a:tbl>
          </a:graphicData>
        </a:graphic>
      </p:graphicFrame>
      <p:sp>
        <p:nvSpPr>
          <p:cNvPr id="5" name="Text Box 15">
            <a:extLst>
              <a:ext uri="{FF2B5EF4-FFF2-40B4-BE49-F238E27FC236}">
                <a16:creationId xmlns:a16="http://schemas.microsoft.com/office/drawing/2014/main" id="{D31019F4-BA9F-199A-290D-2BD29A389D52}"/>
              </a:ext>
            </a:extLst>
          </p:cNvPr>
          <p:cNvSpPr txBox="1">
            <a:spLocks noChangeArrowheads="1"/>
          </p:cNvSpPr>
          <p:nvPr/>
        </p:nvSpPr>
        <p:spPr bwMode="auto">
          <a:xfrm>
            <a:off x="413368" y="636028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Dombrowski. Clin Infect Dis. 2023;77:252. </a:t>
            </a:r>
            <a:endPar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33901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E6B67CB-AB9A-59D5-0BEF-F9169EC638A8}"/>
              </a:ext>
            </a:extLst>
          </p:cNvPr>
          <p:cNvSpPr>
            <a:spLocks noGrp="1"/>
          </p:cNvSpPr>
          <p:nvPr>
            <p:ph type="title"/>
          </p:nvPr>
        </p:nvSpPr>
        <p:spPr/>
        <p:txBody>
          <a:bodyPr/>
          <a:lstStyle/>
          <a:p>
            <a:r>
              <a:rPr lang="en-US" dirty="0"/>
              <a:t>Implementation of Low-Barrier HIV Care</a:t>
            </a:r>
          </a:p>
        </p:txBody>
      </p:sp>
    </p:spTree>
    <p:extLst>
      <p:ext uri="{BB962C8B-B14F-4D97-AF65-F5344CB8AC3E}">
        <p14:creationId xmlns:p14="http://schemas.microsoft.com/office/powerpoint/2010/main" val="29891527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7D09E-BA5E-CEBC-778D-066AB3CA9858}"/>
              </a:ext>
            </a:extLst>
          </p:cNvPr>
          <p:cNvSpPr>
            <a:spLocks noGrp="1"/>
          </p:cNvSpPr>
          <p:nvPr>
            <p:ph type="title"/>
          </p:nvPr>
        </p:nvSpPr>
        <p:spPr/>
        <p:txBody>
          <a:bodyPr/>
          <a:lstStyle/>
          <a:p>
            <a:r>
              <a:rPr lang="en-US" dirty="0"/>
              <a:t>Clinic at DAP Health in California</a:t>
            </a:r>
          </a:p>
        </p:txBody>
      </p:sp>
      <p:sp>
        <p:nvSpPr>
          <p:cNvPr id="3" name="Content Placeholder 2">
            <a:extLst>
              <a:ext uri="{FF2B5EF4-FFF2-40B4-BE49-F238E27FC236}">
                <a16:creationId xmlns:a16="http://schemas.microsoft.com/office/drawing/2014/main" id="{5C41A0F1-4CE2-1EAA-B589-64245EC99D7D}"/>
              </a:ext>
            </a:extLst>
          </p:cNvPr>
          <p:cNvSpPr>
            <a:spLocks noGrp="1"/>
          </p:cNvSpPr>
          <p:nvPr>
            <p:ph idx="1"/>
          </p:nvPr>
        </p:nvSpPr>
        <p:spPr/>
        <p:txBody>
          <a:bodyPr/>
          <a:lstStyle/>
          <a:p>
            <a:r>
              <a:rPr lang="en-US" sz="2600" dirty="0"/>
              <a:t>People living with HIV with demonstrated viremia (HIV-1 RNA &gt;200 c/mL) </a:t>
            </a:r>
            <a:br>
              <a:rPr lang="en-US" sz="2600" dirty="0"/>
            </a:br>
            <a:r>
              <a:rPr lang="en-US" sz="2600" dirty="0"/>
              <a:t>and need for intensive case management</a:t>
            </a:r>
          </a:p>
          <a:p>
            <a:pPr lvl="1"/>
            <a:r>
              <a:rPr lang="en-US" sz="2400" dirty="0"/>
              <a:t>Referred by case management or primary care provider</a:t>
            </a:r>
          </a:p>
          <a:p>
            <a:r>
              <a:rPr lang="en-US" sz="2600" b="1" dirty="0"/>
              <a:t>Golden ticket: </a:t>
            </a:r>
            <a:r>
              <a:rPr lang="en-US" sz="2600" dirty="0"/>
              <a:t>walk-in, anytime access to sexual wellness clinics</a:t>
            </a:r>
          </a:p>
          <a:p>
            <a:r>
              <a:rPr lang="en-US" sz="2600" dirty="0"/>
              <a:t>Rapid ART restart when returning to care</a:t>
            </a:r>
          </a:p>
          <a:p>
            <a:r>
              <a:rPr lang="en-US" sz="2600" dirty="0"/>
              <a:t>Dedicated high-intensity case managers</a:t>
            </a:r>
          </a:p>
          <a:p>
            <a:r>
              <a:rPr lang="en-US" sz="2600" dirty="0"/>
              <a:t>Weekly interdisciplinary review of all cases</a:t>
            </a:r>
          </a:p>
          <a:p>
            <a:endParaRPr lang="en-US" sz="2600" dirty="0"/>
          </a:p>
          <a:p>
            <a:endParaRPr lang="en-US" dirty="0"/>
          </a:p>
        </p:txBody>
      </p:sp>
      <p:sp>
        <p:nvSpPr>
          <p:cNvPr id="5" name="Rectangle 4">
            <a:extLst>
              <a:ext uri="{FF2B5EF4-FFF2-40B4-BE49-F238E27FC236}">
                <a16:creationId xmlns:a16="http://schemas.microsoft.com/office/drawing/2014/main" id="{91245D03-9992-F79F-7106-B9DFF27C1891}"/>
              </a:ext>
            </a:extLst>
          </p:cNvPr>
          <p:cNvSpPr/>
          <p:nvPr/>
        </p:nvSpPr>
        <p:spPr bwMode="auto">
          <a:xfrm>
            <a:off x="604675" y="2875402"/>
            <a:ext cx="9277455" cy="638979"/>
          </a:xfrm>
          <a:prstGeom prst="rect">
            <a:avLst/>
          </a:prstGeom>
          <a:noFill/>
          <a:ln w="57150">
            <a:solidFill>
              <a:schemeClr val="accent5"/>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 name="Text Box 15">
            <a:extLst>
              <a:ext uri="{FF2B5EF4-FFF2-40B4-BE49-F238E27FC236}">
                <a16:creationId xmlns:a16="http://schemas.microsoft.com/office/drawing/2014/main" id="{0FF02542-95EF-14FF-8369-4CBAFA5C11CE}"/>
              </a:ext>
            </a:extLst>
          </p:cNvPr>
          <p:cNvSpPr txBox="1">
            <a:spLocks noChangeArrowheads="1"/>
          </p:cNvSpPr>
          <p:nvPr/>
        </p:nvSpPr>
        <p:spPr bwMode="auto">
          <a:xfrm>
            <a:off x="405276" y="6360284"/>
            <a:ext cx="7853362" cy="276999"/>
          </a:xfrm>
          <a:prstGeom prst="rect">
            <a:avLst/>
          </a:prstGeom>
          <a:noFill/>
          <a:ln>
            <a:noFill/>
          </a:ln>
        </p:spPr>
        <p:txBody>
          <a:bodyPr lIns="91440" tIns="45720" rIns="91440" bIns="4572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fontAlgn="auto" hangingPunct="1">
              <a:spcBef>
                <a:spcPts val="0"/>
              </a:spcBef>
              <a:spcAft>
                <a:spcPts val="0"/>
              </a:spcAft>
              <a:defRPr/>
            </a:pPr>
            <a:r>
              <a:rPr lang="fr-FR" sz="1200" b="0" spc="-10" dirty="0" err="1">
                <a:solidFill>
                  <a:srgbClr val="455560"/>
                </a:solidFill>
                <a:latin typeface="Calibri"/>
                <a:ea typeface="Calibri"/>
                <a:cs typeface="Arial"/>
              </a:rPr>
              <a:t>Halperin</a:t>
            </a:r>
            <a:r>
              <a:rPr lang="fr-FR" sz="1200" b="0" spc="-10" dirty="0">
                <a:solidFill>
                  <a:srgbClr val="455560"/>
                </a:solidFill>
                <a:latin typeface="Calibri"/>
                <a:ea typeface="Calibri"/>
                <a:cs typeface="Arial"/>
              </a:rPr>
              <a:t>. </a:t>
            </a:r>
            <a:r>
              <a:rPr kumimoji="0" lang="fr-FR" sz="1200" b="0" i="0" u="none" strike="noStrike" kern="1200" cap="none" spc="-10" normalizeH="0" baseline="0" noProof="0" dirty="0">
                <a:ln>
                  <a:noFill/>
                </a:ln>
                <a:solidFill>
                  <a:srgbClr val="455560"/>
                </a:solidFill>
                <a:effectLst/>
                <a:uLnTx/>
                <a:uFillTx/>
                <a:latin typeface="Calibri"/>
                <a:ea typeface="Calibri"/>
                <a:cs typeface="Arial"/>
              </a:rPr>
              <a:t>Data</a:t>
            </a:r>
            <a:r>
              <a:rPr lang="fr-FR" sz="1200" b="0" spc="-10" dirty="0">
                <a:solidFill>
                  <a:srgbClr val="455560"/>
                </a:solidFill>
                <a:latin typeface="Calibri"/>
                <a:ea typeface="Calibri"/>
                <a:cs typeface="Arial"/>
              </a:rPr>
              <a:t> on file</a:t>
            </a:r>
            <a:r>
              <a:rPr kumimoji="0" lang="fr-FR" sz="1200" b="0" i="0" u="none" strike="noStrike" kern="1200" cap="none" spc="-10" normalizeH="0" baseline="0" noProof="0" dirty="0">
                <a:ln>
                  <a:noFill/>
                </a:ln>
                <a:solidFill>
                  <a:srgbClr val="455560"/>
                </a:solidFill>
                <a:effectLst/>
                <a:uLnTx/>
                <a:uFillTx/>
                <a:latin typeface="Calibri"/>
                <a:ea typeface="Calibri"/>
                <a:cs typeface="Arial"/>
              </a:rPr>
              <a:t>.</a:t>
            </a:r>
            <a:endParaRPr lang="en-US" sz="1200" b="0" spc="-10" dirty="0">
              <a:solidFill>
                <a:srgbClr val="455560"/>
              </a:solidFill>
              <a:latin typeface="Calibri" panose="020F050202020403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1877972A-9825-890E-9266-9F5FA194003E}"/>
              </a:ext>
            </a:extLst>
          </p:cNvPr>
          <p:cNvSpPr txBox="1"/>
          <p:nvPr/>
        </p:nvSpPr>
        <p:spPr bwMode="auto">
          <a:xfrm>
            <a:off x="7744858" y="3735208"/>
            <a:ext cx="3737345" cy="2462213"/>
          </a:xfrm>
          <a:prstGeom prst="rect">
            <a:avLst/>
          </a:prstGeom>
          <a:solidFill>
            <a:schemeClr val="accent5">
              <a:lumMod val="20000"/>
              <a:lumOff val="80000"/>
            </a:schemeClr>
          </a:solidFill>
          <a:ln>
            <a:noFill/>
          </a:ln>
        </p:spPr>
        <p:txBody>
          <a:bodyPr wrap="square">
            <a:spAutoFit/>
          </a:bodyPr>
          <a:lstStyle/>
          <a:p>
            <a:r>
              <a:rPr lang="en-US" sz="2200" i="0" dirty="0">
                <a:solidFill>
                  <a:srgbClr val="000000"/>
                </a:solidFill>
                <a:effectLst/>
                <a:latin typeface="Calibri" panose="020F0502020204030204" pitchFamily="34" charset="0"/>
              </a:rPr>
              <a:t>Reframing: </a:t>
            </a:r>
          </a:p>
          <a:p>
            <a:r>
              <a:rPr lang="en-US" sz="2200" b="0" dirty="0">
                <a:solidFill>
                  <a:srgbClr val="000000"/>
                </a:solidFill>
                <a:latin typeface="Calibri" panose="020F0502020204030204" pitchFamily="34" charset="0"/>
              </a:rPr>
              <a:t>T</a:t>
            </a:r>
            <a:r>
              <a:rPr lang="en-US" sz="2200" b="0" i="0" dirty="0">
                <a:solidFill>
                  <a:srgbClr val="000000"/>
                </a:solidFill>
                <a:effectLst/>
                <a:latin typeface="Calibri" panose="020F0502020204030204" pitchFamily="34" charset="0"/>
              </a:rPr>
              <a:t>hese are not </a:t>
            </a:r>
            <a:r>
              <a:rPr lang="en-US" sz="2200" b="0" i="1" dirty="0">
                <a:solidFill>
                  <a:srgbClr val="000000"/>
                </a:solidFill>
                <a:effectLst/>
                <a:latin typeface="Calibri" panose="020F0502020204030204" pitchFamily="34" charset="0"/>
              </a:rPr>
              <a:t>difficult</a:t>
            </a:r>
            <a:r>
              <a:rPr lang="en-US" sz="2200" b="0" i="0" dirty="0">
                <a:solidFill>
                  <a:srgbClr val="000000"/>
                </a:solidFill>
                <a:effectLst/>
                <a:latin typeface="Calibri" panose="020F0502020204030204" pitchFamily="34" charset="0"/>
              </a:rPr>
              <a:t> patients; they are </a:t>
            </a:r>
            <a:r>
              <a:rPr lang="en-US" sz="2200" b="0" i="1" dirty="0">
                <a:solidFill>
                  <a:srgbClr val="000000"/>
                </a:solidFill>
                <a:latin typeface="Calibri" panose="020F0502020204030204" pitchFamily="34" charset="0"/>
              </a:rPr>
              <a:t>golden ticket </a:t>
            </a:r>
            <a:r>
              <a:rPr lang="en-US" sz="2200" b="0" i="0" dirty="0">
                <a:solidFill>
                  <a:srgbClr val="000000"/>
                </a:solidFill>
                <a:effectLst/>
                <a:latin typeface="Calibri" panose="020F0502020204030204" pitchFamily="34" charset="0"/>
              </a:rPr>
              <a:t>patients whom we want to individually get to know better, to understand, and to wrap our arms around</a:t>
            </a:r>
            <a:endParaRPr lang="en-US" sz="2200" dirty="0"/>
          </a:p>
        </p:txBody>
      </p:sp>
      <p:cxnSp>
        <p:nvCxnSpPr>
          <p:cNvPr id="9" name="Connector: Elbow 8">
            <a:extLst>
              <a:ext uri="{FF2B5EF4-FFF2-40B4-BE49-F238E27FC236}">
                <a16:creationId xmlns:a16="http://schemas.microsoft.com/office/drawing/2014/main" id="{965328B2-65B2-E8D0-DD43-A45CA707618C}"/>
              </a:ext>
            </a:extLst>
          </p:cNvPr>
          <p:cNvCxnSpPr>
            <a:cxnSpLocks/>
          </p:cNvCxnSpPr>
          <p:nvPr/>
        </p:nvCxnSpPr>
        <p:spPr bwMode="auto">
          <a:xfrm rot="16200000" flipH="1">
            <a:off x="9870076" y="2887459"/>
            <a:ext cx="894443" cy="870331"/>
          </a:xfrm>
          <a:prstGeom prst="bentConnector3">
            <a:avLst/>
          </a:prstGeom>
          <a:noFill/>
          <a:ln w="57150" cap="flat" cmpd="sng" algn="ctr">
            <a:solidFill>
              <a:schemeClr val="accent5"/>
            </a:solidFill>
            <a:prstDash val="solid"/>
            <a:round/>
            <a:headEnd type="none" w="med" len="med"/>
            <a:tailEnd type="triangle"/>
          </a:ln>
          <a:effectLst/>
        </p:spPr>
      </p:cxnSp>
    </p:spTree>
    <p:extLst>
      <p:ext uri="{BB962C8B-B14F-4D97-AF65-F5344CB8AC3E}">
        <p14:creationId xmlns:p14="http://schemas.microsoft.com/office/powerpoint/2010/main" val="7698244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77C2A47-2E67-132B-6ADE-9C795EFDE7F3}"/>
              </a:ext>
            </a:extLst>
          </p:cNvPr>
          <p:cNvSpPr/>
          <p:nvPr/>
        </p:nvSpPr>
        <p:spPr bwMode="auto">
          <a:xfrm>
            <a:off x="601820" y="4429593"/>
            <a:ext cx="10980421" cy="1209417"/>
          </a:xfrm>
          <a:prstGeom prst="rect">
            <a:avLst/>
          </a:prstGeom>
          <a:solidFill>
            <a:srgbClr val="00823B">
              <a:alpha val="20000"/>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 name="Rectangle 7">
            <a:extLst>
              <a:ext uri="{FF2B5EF4-FFF2-40B4-BE49-F238E27FC236}">
                <a16:creationId xmlns:a16="http://schemas.microsoft.com/office/drawing/2014/main" id="{776A2983-D44A-97B9-576D-91B0284CE9A2}"/>
              </a:ext>
            </a:extLst>
          </p:cNvPr>
          <p:cNvSpPr/>
          <p:nvPr/>
        </p:nvSpPr>
        <p:spPr bwMode="auto">
          <a:xfrm>
            <a:off x="609759" y="3197330"/>
            <a:ext cx="10980421" cy="1209417"/>
          </a:xfrm>
          <a:prstGeom prst="rect">
            <a:avLst/>
          </a:prstGeom>
          <a:solidFill>
            <a:schemeClr val="accent3">
              <a:lumMod val="20000"/>
              <a:lumOff val="8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 name="Rectangle 6">
            <a:extLst>
              <a:ext uri="{FF2B5EF4-FFF2-40B4-BE49-F238E27FC236}">
                <a16:creationId xmlns:a16="http://schemas.microsoft.com/office/drawing/2014/main" id="{09F254C5-320F-4FD1-0569-A6D794296B65}"/>
              </a:ext>
            </a:extLst>
          </p:cNvPr>
          <p:cNvSpPr/>
          <p:nvPr/>
        </p:nvSpPr>
        <p:spPr bwMode="auto">
          <a:xfrm>
            <a:off x="609759" y="2071171"/>
            <a:ext cx="10980421" cy="1103313"/>
          </a:xfrm>
          <a:prstGeom prst="rect">
            <a:avLst/>
          </a:prstGeom>
          <a:solidFill>
            <a:schemeClr val="accent2">
              <a:lumMod val="20000"/>
              <a:lumOff val="8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5F9D6CA4-48D5-05F0-434C-6C47BE2F0492}"/>
              </a:ext>
            </a:extLst>
          </p:cNvPr>
          <p:cNvSpPr>
            <a:spLocks noGrp="1"/>
          </p:cNvSpPr>
          <p:nvPr>
            <p:ph type="title"/>
          </p:nvPr>
        </p:nvSpPr>
        <p:spPr/>
        <p:txBody>
          <a:bodyPr/>
          <a:lstStyle/>
          <a:p>
            <a:r>
              <a:rPr lang="en-US" dirty="0"/>
              <a:t>DAP Health: Return to Care With Rapid StART</a:t>
            </a:r>
          </a:p>
        </p:txBody>
      </p:sp>
      <p:sp>
        <p:nvSpPr>
          <p:cNvPr id="3" name="Content Placeholder 2">
            <a:extLst>
              <a:ext uri="{FF2B5EF4-FFF2-40B4-BE49-F238E27FC236}">
                <a16:creationId xmlns:a16="http://schemas.microsoft.com/office/drawing/2014/main" id="{15A08723-663D-9B85-587C-D94BCECBDF4E}"/>
              </a:ext>
            </a:extLst>
          </p:cNvPr>
          <p:cNvSpPr>
            <a:spLocks noGrp="1"/>
          </p:cNvSpPr>
          <p:nvPr>
            <p:ph sz="half" idx="1"/>
          </p:nvPr>
        </p:nvSpPr>
        <p:spPr/>
        <p:txBody>
          <a:bodyPr/>
          <a:lstStyle/>
          <a:p>
            <a:pPr marL="0" indent="0">
              <a:buNone/>
            </a:pPr>
            <a:r>
              <a:rPr lang="en-US" b="1" dirty="0"/>
              <a:t>Key Interventions:</a:t>
            </a:r>
          </a:p>
          <a:p>
            <a:pPr marL="0" indent="0">
              <a:buNone/>
            </a:pPr>
            <a:br>
              <a:rPr lang="en-US" sz="2600" b="1" dirty="0">
                <a:solidFill>
                  <a:schemeClr val="accent1"/>
                </a:solidFill>
              </a:rPr>
            </a:br>
            <a:r>
              <a:rPr lang="en-US" sz="2600" b="1" dirty="0">
                <a:solidFill>
                  <a:schemeClr val="accent1"/>
                </a:solidFill>
              </a:rPr>
              <a:t>ART start within 72 hr</a:t>
            </a:r>
          </a:p>
          <a:p>
            <a:endParaRPr lang="en-US" sz="2600" b="1" dirty="0"/>
          </a:p>
          <a:p>
            <a:pPr marL="0" indent="0">
              <a:buNone/>
            </a:pPr>
            <a:r>
              <a:rPr lang="en-US" sz="2600" b="1" dirty="0">
                <a:solidFill>
                  <a:schemeClr val="accent3"/>
                </a:solidFill>
              </a:rPr>
              <a:t>Mental health support</a:t>
            </a:r>
          </a:p>
          <a:p>
            <a:endParaRPr lang="en-US" sz="2600" b="1" dirty="0"/>
          </a:p>
          <a:p>
            <a:pPr marL="0" indent="0">
              <a:buNone/>
            </a:pPr>
            <a:r>
              <a:rPr lang="en-US" sz="2600" b="1" dirty="0">
                <a:solidFill>
                  <a:schemeClr val="accent4"/>
                </a:solidFill>
              </a:rPr>
              <a:t>Peer support for SUD</a:t>
            </a:r>
          </a:p>
          <a:p>
            <a:pPr marL="0" indent="0">
              <a:buNone/>
            </a:pPr>
            <a:endParaRPr lang="en-US" dirty="0"/>
          </a:p>
        </p:txBody>
      </p:sp>
      <p:sp>
        <p:nvSpPr>
          <p:cNvPr id="6" name="Content Placeholder 5">
            <a:extLst>
              <a:ext uri="{FF2B5EF4-FFF2-40B4-BE49-F238E27FC236}">
                <a16:creationId xmlns:a16="http://schemas.microsoft.com/office/drawing/2014/main" id="{3F89C865-1E56-92C9-9B0D-9468A7DA2E1E}"/>
              </a:ext>
            </a:extLst>
          </p:cNvPr>
          <p:cNvSpPr>
            <a:spLocks noGrp="1"/>
          </p:cNvSpPr>
          <p:nvPr>
            <p:ph sz="half" idx="2"/>
          </p:nvPr>
        </p:nvSpPr>
        <p:spPr>
          <a:xfrm>
            <a:off x="5596569" y="1576832"/>
            <a:ext cx="6001550" cy="3919026"/>
          </a:xfrm>
        </p:spPr>
        <p:txBody>
          <a:bodyPr/>
          <a:lstStyle/>
          <a:p>
            <a:pPr marL="0" indent="0">
              <a:buNone/>
            </a:pPr>
            <a:r>
              <a:rPr lang="en-US" b="1" dirty="0"/>
              <a:t>Preliminary Results:</a:t>
            </a:r>
          </a:p>
          <a:p>
            <a:pPr marL="0" indent="0">
              <a:spcBef>
                <a:spcPts val="2200"/>
              </a:spcBef>
              <a:buNone/>
            </a:pPr>
            <a:r>
              <a:rPr lang="en-US" sz="2400" dirty="0">
                <a:latin typeface="Calibri"/>
                <a:ea typeface="Calibri"/>
                <a:cs typeface="Calibri"/>
              </a:rPr>
              <a:t>Retained in HIV care at a 23% higher rate</a:t>
            </a:r>
            <a:br>
              <a:rPr lang="en-US" sz="2400" dirty="0"/>
            </a:br>
            <a:r>
              <a:rPr lang="en-US" sz="2400" dirty="0">
                <a:latin typeface="Calibri"/>
                <a:ea typeface="Calibri"/>
                <a:cs typeface="Calibri"/>
              </a:rPr>
              <a:t>vs those who started ART ≥72 </a:t>
            </a:r>
            <a:r>
              <a:rPr lang="en-US" sz="2400" dirty="0" err="1">
                <a:latin typeface="Calibri"/>
                <a:ea typeface="Calibri"/>
                <a:cs typeface="Calibri"/>
              </a:rPr>
              <a:t>hr</a:t>
            </a:r>
            <a:r>
              <a:rPr lang="en-US" sz="2400" dirty="0">
                <a:latin typeface="Calibri"/>
                <a:ea typeface="Calibri"/>
                <a:cs typeface="Calibri"/>
              </a:rPr>
              <a:t> </a:t>
            </a:r>
            <a:br>
              <a:rPr lang="en-US" sz="2400" dirty="0"/>
            </a:br>
            <a:br>
              <a:rPr lang="en-US" sz="2400" dirty="0"/>
            </a:br>
            <a:r>
              <a:rPr lang="en-US" sz="2400" dirty="0">
                <a:latin typeface="Calibri"/>
                <a:ea typeface="Calibri"/>
                <a:cs typeface="Calibri"/>
              </a:rPr>
              <a:t>4x more likely to attend their second visit vs those who did not have mental health support</a:t>
            </a:r>
          </a:p>
          <a:p>
            <a:pPr marL="0" indent="0">
              <a:spcBef>
                <a:spcPts val="5000"/>
              </a:spcBef>
              <a:buNone/>
            </a:pPr>
            <a:r>
              <a:rPr lang="en-US" sz="2400" dirty="0"/>
              <a:t>Achieved viral suppression 2.3x faster</a:t>
            </a:r>
            <a:br>
              <a:rPr lang="en-US" sz="2400" dirty="0"/>
            </a:br>
            <a:r>
              <a:rPr lang="en-US" sz="2400" dirty="0"/>
              <a:t>vs those who did not have peer support </a:t>
            </a:r>
            <a:endParaRPr lang="en-US" dirty="0"/>
          </a:p>
        </p:txBody>
      </p:sp>
      <p:sp>
        <p:nvSpPr>
          <p:cNvPr id="4" name="Text Box 15">
            <a:extLst>
              <a:ext uri="{FF2B5EF4-FFF2-40B4-BE49-F238E27FC236}">
                <a16:creationId xmlns:a16="http://schemas.microsoft.com/office/drawing/2014/main" id="{B9B10C05-3406-18F2-F9D2-4B67B40744FD}"/>
              </a:ext>
            </a:extLst>
          </p:cNvPr>
          <p:cNvSpPr txBox="1">
            <a:spLocks noChangeArrowheads="1"/>
          </p:cNvSpPr>
          <p:nvPr/>
        </p:nvSpPr>
        <p:spPr bwMode="auto">
          <a:xfrm>
            <a:off x="405276" y="6352192"/>
            <a:ext cx="7853362" cy="276999"/>
          </a:xfrm>
          <a:prstGeom prst="rect">
            <a:avLst/>
          </a:prstGeom>
          <a:noFill/>
          <a:ln>
            <a:noFill/>
          </a:ln>
        </p:spPr>
        <p:txBody>
          <a:bodyPr lIns="91440" tIns="45720" rIns="91440" bIns="4572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fontAlgn="auto" hangingPunct="1">
              <a:spcBef>
                <a:spcPts val="0"/>
              </a:spcBef>
              <a:spcAft>
                <a:spcPts val="0"/>
              </a:spcAft>
              <a:defRPr/>
            </a:pPr>
            <a:r>
              <a:rPr lang="fr-FR" sz="1200" b="0" spc="-10" dirty="0" err="1">
                <a:solidFill>
                  <a:srgbClr val="455560"/>
                </a:solidFill>
                <a:latin typeface="Calibri"/>
                <a:ea typeface="Calibri"/>
                <a:cs typeface="Arial"/>
              </a:rPr>
              <a:t>Halperin</a:t>
            </a:r>
            <a:r>
              <a:rPr lang="fr-FR" sz="1200" b="0" spc="-10" dirty="0">
                <a:solidFill>
                  <a:srgbClr val="455560"/>
                </a:solidFill>
                <a:latin typeface="Calibri"/>
                <a:ea typeface="Calibri"/>
                <a:cs typeface="Arial"/>
              </a:rPr>
              <a:t>. Data on file</a:t>
            </a:r>
            <a:r>
              <a:rPr kumimoji="0" lang="fr-FR" sz="1200" b="0" i="0" u="none" strike="noStrike" kern="1200" cap="none" spc="-10" normalizeH="0" baseline="0" noProof="0" dirty="0">
                <a:ln>
                  <a:noFill/>
                </a:ln>
                <a:solidFill>
                  <a:srgbClr val="455560"/>
                </a:solidFill>
                <a:effectLst/>
                <a:uLnTx/>
                <a:uFillTx/>
                <a:latin typeface="Calibri"/>
                <a:ea typeface="Calibri"/>
                <a:cs typeface="Arial"/>
              </a:rPr>
              <a:t>.</a:t>
            </a:r>
            <a:r>
              <a:rPr lang="fr-FR" sz="1200" b="0" spc="-10" dirty="0">
                <a:solidFill>
                  <a:srgbClr val="455560"/>
                </a:solidFill>
                <a:latin typeface="Calibri"/>
                <a:ea typeface="Calibri"/>
                <a:cs typeface="Arial"/>
              </a:rPr>
              <a:t> </a:t>
            </a:r>
            <a:endPar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cxnSp>
        <p:nvCxnSpPr>
          <p:cNvPr id="11" name="Straight Arrow Connector 10">
            <a:extLst>
              <a:ext uri="{FF2B5EF4-FFF2-40B4-BE49-F238E27FC236}">
                <a16:creationId xmlns:a16="http://schemas.microsoft.com/office/drawing/2014/main" id="{A5BDBFA0-40D1-AD85-C8B1-912438EE7A7B}"/>
              </a:ext>
            </a:extLst>
          </p:cNvPr>
          <p:cNvCxnSpPr/>
          <p:nvPr/>
        </p:nvCxnSpPr>
        <p:spPr bwMode="auto">
          <a:xfrm>
            <a:off x="4594034" y="2622827"/>
            <a:ext cx="749147" cy="0"/>
          </a:xfrm>
          <a:prstGeom prst="straightConnector1">
            <a:avLst/>
          </a:prstGeom>
          <a:noFill/>
          <a:ln w="28575"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9C637B05-76D0-7F27-CA65-FD553E786106}"/>
              </a:ext>
            </a:extLst>
          </p:cNvPr>
          <p:cNvCxnSpPr/>
          <p:nvPr/>
        </p:nvCxnSpPr>
        <p:spPr bwMode="auto">
          <a:xfrm>
            <a:off x="4594033" y="3826229"/>
            <a:ext cx="74914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30A95B7-D859-3012-ED68-52DF5A34C438}"/>
              </a:ext>
            </a:extLst>
          </p:cNvPr>
          <p:cNvCxnSpPr/>
          <p:nvPr/>
        </p:nvCxnSpPr>
        <p:spPr bwMode="auto">
          <a:xfrm>
            <a:off x="4594032" y="5034301"/>
            <a:ext cx="749147"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2227309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03A1DF-CD46-1BFD-3FD1-4DF76330B307}"/>
              </a:ext>
            </a:extLst>
          </p:cNvPr>
          <p:cNvSpPr>
            <a:spLocks noGrp="1"/>
          </p:cNvSpPr>
          <p:nvPr>
            <p:ph type="title"/>
          </p:nvPr>
        </p:nvSpPr>
        <p:spPr/>
        <p:txBody>
          <a:bodyPr/>
          <a:lstStyle/>
          <a:p>
            <a:r>
              <a:rPr lang="en-US" dirty="0"/>
              <a:t>Crescent Care: Rapid ReSTART Program</a:t>
            </a:r>
          </a:p>
        </p:txBody>
      </p:sp>
      <p:sp>
        <p:nvSpPr>
          <p:cNvPr id="10" name="Content Placeholder 9">
            <a:extLst>
              <a:ext uri="{FF2B5EF4-FFF2-40B4-BE49-F238E27FC236}">
                <a16:creationId xmlns:a16="http://schemas.microsoft.com/office/drawing/2014/main" id="{258CECB1-85EA-C8A4-4510-FE2AD4D71392}"/>
              </a:ext>
            </a:extLst>
          </p:cNvPr>
          <p:cNvSpPr>
            <a:spLocks noGrp="1"/>
          </p:cNvSpPr>
          <p:nvPr>
            <p:ph idx="1"/>
          </p:nvPr>
        </p:nvSpPr>
        <p:spPr>
          <a:xfrm>
            <a:off x="604675" y="1513047"/>
            <a:ext cx="10877529" cy="1220628"/>
          </a:xfrm>
        </p:spPr>
        <p:txBody>
          <a:bodyPr/>
          <a:lstStyle/>
          <a:p>
            <a:pPr>
              <a:spcAft>
                <a:spcPts val="0"/>
              </a:spcAft>
            </a:pPr>
            <a:r>
              <a:rPr lang="en-US" sz="2200" dirty="0"/>
              <a:t>Rapid ReSTART program expands rapid start to people returning to HIV care</a:t>
            </a:r>
          </a:p>
          <a:p>
            <a:pPr lvl="1">
              <a:spcAft>
                <a:spcPts val="0"/>
              </a:spcAft>
            </a:pPr>
            <a:r>
              <a:rPr lang="en-US" sz="2000" dirty="0"/>
              <a:t>Linked to care and provided ART within 72 hr</a:t>
            </a:r>
          </a:p>
          <a:p>
            <a:pPr>
              <a:spcAft>
                <a:spcPts val="0"/>
              </a:spcAft>
            </a:pPr>
            <a:r>
              <a:rPr lang="en-US" sz="2200" dirty="0"/>
              <a:t>Eligibility: out of care ≥9 mo or a new patient previously on ART and out of medication</a:t>
            </a:r>
          </a:p>
        </p:txBody>
      </p:sp>
      <p:sp>
        <p:nvSpPr>
          <p:cNvPr id="12" name="Text Box 15">
            <a:extLst>
              <a:ext uri="{FF2B5EF4-FFF2-40B4-BE49-F238E27FC236}">
                <a16:creationId xmlns:a16="http://schemas.microsoft.com/office/drawing/2014/main" id="{306B3561-06F8-C2FD-1F4B-FCAC0A649C8D}"/>
              </a:ext>
            </a:extLst>
          </p:cNvPr>
          <p:cNvSpPr txBox="1">
            <a:spLocks noChangeArrowheads="1"/>
          </p:cNvSpPr>
          <p:nvPr/>
        </p:nvSpPr>
        <p:spPr bwMode="auto">
          <a:xfrm>
            <a:off x="397184" y="636028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targethiv.org/sites/default/files/RWNC2020/15894Onujiogu.pdf. </a:t>
            </a:r>
            <a:endPar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0AB97409-71E4-313F-BDA4-F5DDCDFAD555}"/>
              </a:ext>
            </a:extLst>
          </p:cNvPr>
          <p:cNvSpPr txBox="1"/>
          <p:nvPr/>
        </p:nvSpPr>
        <p:spPr bwMode="auto">
          <a:xfrm>
            <a:off x="2783661" y="2826088"/>
            <a:ext cx="7104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Completed HIV Care Appointments</a:t>
            </a:r>
          </a:p>
        </p:txBody>
      </p:sp>
      <p:cxnSp>
        <p:nvCxnSpPr>
          <p:cNvPr id="6" name="Straight Connector 5">
            <a:extLst>
              <a:ext uri="{FF2B5EF4-FFF2-40B4-BE49-F238E27FC236}">
                <a16:creationId xmlns:a16="http://schemas.microsoft.com/office/drawing/2014/main" id="{1B4E8009-59C6-2FF7-10C7-65C678FB057E}"/>
              </a:ext>
            </a:extLst>
          </p:cNvPr>
          <p:cNvCxnSpPr/>
          <p:nvPr/>
        </p:nvCxnSpPr>
        <p:spPr bwMode="auto">
          <a:xfrm flipV="1">
            <a:off x="2840304" y="3240943"/>
            <a:ext cx="0" cy="2160574"/>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12730D37-D09D-C5A1-D99A-3A3F8059F5B4}"/>
              </a:ext>
            </a:extLst>
          </p:cNvPr>
          <p:cNvCxnSpPr>
            <a:cxnSpLocks/>
          </p:cNvCxnSpPr>
          <p:nvPr/>
        </p:nvCxnSpPr>
        <p:spPr bwMode="auto">
          <a:xfrm flipH="1">
            <a:off x="2775568" y="32409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C90E89E9-1F1C-5DA0-5EF1-2CB1097C8B81}"/>
              </a:ext>
            </a:extLst>
          </p:cNvPr>
          <p:cNvCxnSpPr>
            <a:cxnSpLocks/>
          </p:cNvCxnSpPr>
          <p:nvPr/>
        </p:nvCxnSpPr>
        <p:spPr bwMode="auto">
          <a:xfrm flipH="1">
            <a:off x="2775568" y="360238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665086A2-B179-2E3D-8972-9E3E2CE73218}"/>
              </a:ext>
            </a:extLst>
          </p:cNvPr>
          <p:cNvCxnSpPr>
            <a:cxnSpLocks/>
          </p:cNvCxnSpPr>
          <p:nvPr/>
        </p:nvCxnSpPr>
        <p:spPr bwMode="auto">
          <a:xfrm flipH="1">
            <a:off x="2775568" y="396383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54E86050-9BB9-77B7-7A07-1D9166625182}"/>
              </a:ext>
            </a:extLst>
          </p:cNvPr>
          <p:cNvCxnSpPr>
            <a:cxnSpLocks/>
          </p:cNvCxnSpPr>
          <p:nvPr/>
        </p:nvCxnSpPr>
        <p:spPr bwMode="auto">
          <a:xfrm flipH="1">
            <a:off x="2775568" y="432527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508696A8-31ED-C921-CCBC-41383FEB21C7}"/>
              </a:ext>
            </a:extLst>
          </p:cNvPr>
          <p:cNvCxnSpPr>
            <a:cxnSpLocks/>
          </p:cNvCxnSpPr>
          <p:nvPr/>
        </p:nvCxnSpPr>
        <p:spPr bwMode="auto">
          <a:xfrm flipH="1">
            <a:off x="2775568" y="468671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7E8CAED7-0A49-B2EB-D7AB-B46C592443ED}"/>
              </a:ext>
            </a:extLst>
          </p:cNvPr>
          <p:cNvCxnSpPr>
            <a:cxnSpLocks/>
          </p:cNvCxnSpPr>
          <p:nvPr/>
        </p:nvCxnSpPr>
        <p:spPr bwMode="auto">
          <a:xfrm flipH="1">
            <a:off x="2775568" y="504816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87433FBF-0D48-1BC8-A562-2F7B5082711A}"/>
              </a:ext>
            </a:extLst>
          </p:cNvPr>
          <p:cNvCxnSpPr>
            <a:cxnSpLocks/>
          </p:cNvCxnSpPr>
          <p:nvPr/>
        </p:nvCxnSpPr>
        <p:spPr bwMode="auto">
          <a:xfrm flipH="1">
            <a:off x="2775568" y="540960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4134C985-EB44-DD68-24F5-A3C5B973FD3D}"/>
              </a:ext>
            </a:extLst>
          </p:cNvPr>
          <p:cNvCxnSpPr>
            <a:cxnSpLocks/>
          </p:cNvCxnSpPr>
          <p:nvPr/>
        </p:nvCxnSpPr>
        <p:spPr bwMode="auto">
          <a:xfrm>
            <a:off x="2840304"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CE12435A-23BB-C117-8C48-FC0BE942BD3C}"/>
              </a:ext>
            </a:extLst>
          </p:cNvPr>
          <p:cNvCxnSpPr>
            <a:cxnSpLocks/>
          </p:cNvCxnSpPr>
          <p:nvPr/>
        </p:nvCxnSpPr>
        <p:spPr bwMode="auto">
          <a:xfrm>
            <a:off x="3119048"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ED93D9AC-5A16-FBA8-EBD8-48FE80A5462C}"/>
              </a:ext>
            </a:extLst>
          </p:cNvPr>
          <p:cNvCxnSpPr>
            <a:cxnSpLocks/>
          </p:cNvCxnSpPr>
          <p:nvPr/>
        </p:nvCxnSpPr>
        <p:spPr bwMode="auto">
          <a:xfrm>
            <a:off x="3397792"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B4EE00F2-547B-5BD3-2944-441596AB83F5}"/>
              </a:ext>
            </a:extLst>
          </p:cNvPr>
          <p:cNvCxnSpPr>
            <a:cxnSpLocks/>
          </p:cNvCxnSpPr>
          <p:nvPr/>
        </p:nvCxnSpPr>
        <p:spPr bwMode="auto">
          <a:xfrm>
            <a:off x="3676536"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D51F6961-BD0F-46D0-5FCD-F90ACEFF62DA}"/>
              </a:ext>
            </a:extLst>
          </p:cNvPr>
          <p:cNvCxnSpPr>
            <a:cxnSpLocks/>
          </p:cNvCxnSpPr>
          <p:nvPr/>
        </p:nvCxnSpPr>
        <p:spPr bwMode="auto">
          <a:xfrm>
            <a:off x="3955280"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50DFF15A-8E57-7F92-C9F3-B5D31B24407C}"/>
              </a:ext>
            </a:extLst>
          </p:cNvPr>
          <p:cNvCxnSpPr>
            <a:cxnSpLocks/>
          </p:cNvCxnSpPr>
          <p:nvPr/>
        </p:nvCxnSpPr>
        <p:spPr bwMode="auto">
          <a:xfrm>
            <a:off x="4234024"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2AF6706-EB3F-F8FE-E2CD-9FE0DE006315}"/>
              </a:ext>
            </a:extLst>
          </p:cNvPr>
          <p:cNvCxnSpPr>
            <a:cxnSpLocks/>
          </p:cNvCxnSpPr>
          <p:nvPr/>
        </p:nvCxnSpPr>
        <p:spPr bwMode="auto">
          <a:xfrm>
            <a:off x="4512768"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5CC15124-CD24-BB35-6CF4-70F2FE3C380A}"/>
              </a:ext>
            </a:extLst>
          </p:cNvPr>
          <p:cNvCxnSpPr>
            <a:cxnSpLocks/>
          </p:cNvCxnSpPr>
          <p:nvPr/>
        </p:nvCxnSpPr>
        <p:spPr bwMode="auto">
          <a:xfrm>
            <a:off x="4791512"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5440EED-6B78-651C-B3BE-D084011FD8D5}"/>
              </a:ext>
            </a:extLst>
          </p:cNvPr>
          <p:cNvCxnSpPr>
            <a:cxnSpLocks/>
          </p:cNvCxnSpPr>
          <p:nvPr/>
        </p:nvCxnSpPr>
        <p:spPr bwMode="auto">
          <a:xfrm>
            <a:off x="5070256"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71CFD67E-8CB7-7386-E95E-8156E0A3422E}"/>
              </a:ext>
            </a:extLst>
          </p:cNvPr>
          <p:cNvCxnSpPr>
            <a:cxnSpLocks/>
          </p:cNvCxnSpPr>
          <p:nvPr/>
        </p:nvCxnSpPr>
        <p:spPr bwMode="auto">
          <a:xfrm>
            <a:off x="5349000"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74A15BB6-9D00-C917-9B86-61C9F2A29D5B}"/>
              </a:ext>
            </a:extLst>
          </p:cNvPr>
          <p:cNvCxnSpPr>
            <a:cxnSpLocks/>
          </p:cNvCxnSpPr>
          <p:nvPr/>
        </p:nvCxnSpPr>
        <p:spPr bwMode="auto">
          <a:xfrm>
            <a:off x="5627744"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B60AA35-8220-BD35-21FF-56ED24F2DB44}"/>
              </a:ext>
            </a:extLst>
          </p:cNvPr>
          <p:cNvCxnSpPr>
            <a:cxnSpLocks/>
          </p:cNvCxnSpPr>
          <p:nvPr/>
        </p:nvCxnSpPr>
        <p:spPr bwMode="auto">
          <a:xfrm>
            <a:off x="5906488"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66AB7A9F-122E-FFEA-1C60-B2FB207615CA}"/>
              </a:ext>
            </a:extLst>
          </p:cNvPr>
          <p:cNvCxnSpPr>
            <a:cxnSpLocks/>
          </p:cNvCxnSpPr>
          <p:nvPr/>
        </p:nvCxnSpPr>
        <p:spPr bwMode="auto">
          <a:xfrm>
            <a:off x="6185232"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2E881BD5-1108-EDB2-2C29-D4866FEA3BC0}"/>
              </a:ext>
            </a:extLst>
          </p:cNvPr>
          <p:cNvCxnSpPr>
            <a:cxnSpLocks/>
          </p:cNvCxnSpPr>
          <p:nvPr/>
        </p:nvCxnSpPr>
        <p:spPr bwMode="auto">
          <a:xfrm>
            <a:off x="6463976"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AC2B918B-2E7E-9E1A-61BF-16B50F38B0EC}"/>
              </a:ext>
            </a:extLst>
          </p:cNvPr>
          <p:cNvCxnSpPr>
            <a:cxnSpLocks/>
          </p:cNvCxnSpPr>
          <p:nvPr/>
        </p:nvCxnSpPr>
        <p:spPr bwMode="auto">
          <a:xfrm>
            <a:off x="6742720"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3B8C3BC1-C28A-8ACE-0A51-3C3B2B38F1A2}"/>
              </a:ext>
            </a:extLst>
          </p:cNvPr>
          <p:cNvCxnSpPr>
            <a:cxnSpLocks/>
          </p:cNvCxnSpPr>
          <p:nvPr/>
        </p:nvCxnSpPr>
        <p:spPr bwMode="auto">
          <a:xfrm>
            <a:off x="7021464"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D6DC2CEA-73BA-2A7C-29C4-EE87BE22D2EC}"/>
              </a:ext>
            </a:extLst>
          </p:cNvPr>
          <p:cNvCxnSpPr>
            <a:cxnSpLocks/>
          </p:cNvCxnSpPr>
          <p:nvPr/>
        </p:nvCxnSpPr>
        <p:spPr bwMode="auto">
          <a:xfrm>
            <a:off x="7300208"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16C6B8D7-A5EC-88BB-A303-7031837F6B8D}"/>
              </a:ext>
            </a:extLst>
          </p:cNvPr>
          <p:cNvCxnSpPr>
            <a:cxnSpLocks/>
          </p:cNvCxnSpPr>
          <p:nvPr/>
        </p:nvCxnSpPr>
        <p:spPr bwMode="auto">
          <a:xfrm>
            <a:off x="7578952"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88BC85BE-5D20-A648-C4BB-894230A3F09F}"/>
              </a:ext>
            </a:extLst>
          </p:cNvPr>
          <p:cNvCxnSpPr>
            <a:cxnSpLocks/>
          </p:cNvCxnSpPr>
          <p:nvPr/>
        </p:nvCxnSpPr>
        <p:spPr bwMode="auto">
          <a:xfrm>
            <a:off x="7857696"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57A30B42-6A12-14AD-DB70-DED88A76E008}"/>
              </a:ext>
            </a:extLst>
          </p:cNvPr>
          <p:cNvCxnSpPr>
            <a:cxnSpLocks/>
          </p:cNvCxnSpPr>
          <p:nvPr/>
        </p:nvCxnSpPr>
        <p:spPr bwMode="auto">
          <a:xfrm>
            <a:off x="8136440"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D89C8456-4AA9-0279-AB2B-829C1D5A0F01}"/>
              </a:ext>
            </a:extLst>
          </p:cNvPr>
          <p:cNvCxnSpPr>
            <a:cxnSpLocks/>
          </p:cNvCxnSpPr>
          <p:nvPr/>
        </p:nvCxnSpPr>
        <p:spPr bwMode="auto">
          <a:xfrm>
            <a:off x="8415184"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290AF84B-BBB6-FD89-29DA-A020ADF761E9}"/>
              </a:ext>
            </a:extLst>
          </p:cNvPr>
          <p:cNvCxnSpPr>
            <a:cxnSpLocks/>
          </p:cNvCxnSpPr>
          <p:nvPr/>
        </p:nvCxnSpPr>
        <p:spPr bwMode="auto">
          <a:xfrm>
            <a:off x="8693928"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E81964AD-15DF-E900-27E0-38F42D2765B4}"/>
              </a:ext>
            </a:extLst>
          </p:cNvPr>
          <p:cNvCxnSpPr>
            <a:cxnSpLocks/>
          </p:cNvCxnSpPr>
          <p:nvPr/>
        </p:nvCxnSpPr>
        <p:spPr bwMode="auto">
          <a:xfrm>
            <a:off x="8972672"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A2ADCD1C-3E5B-1D00-9712-38E9F9D95135}"/>
              </a:ext>
            </a:extLst>
          </p:cNvPr>
          <p:cNvCxnSpPr>
            <a:cxnSpLocks/>
          </p:cNvCxnSpPr>
          <p:nvPr/>
        </p:nvCxnSpPr>
        <p:spPr bwMode="auto">
          <a:xfrm>
            <a:off x="9808895"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4013815F-7589-61A2-4513-E04059F8E4A0}"/>
              </a:ext>
            </a:extLst>
          </p:cNvPr>
          <p:cNvCxnSpPr>
            <a:cxnSpLocks/>
          </p:cNvCxnSpPr>
          <p:nvPr/>
        </p:nvCxnSpPr>
        <p:spPr bwMode="auto">
          <a:xfrm>
            <a:off x="9251416" y="54096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FBB6674F-C1CD-8453-FC26-ED5B039CF1AB}"/>
              </a:ext>
            </a:extLst>
          </p:cNvPr>
          <p:cNvCxnSpPr>
            <a:cxnSpLocks/>
          </p:cNvCxnSpPr>
          <p:nvPr/>
        </p:nvCxnSpPr>
        <p:spPr bwMode="auto">
          <a:xfrm>
            <a:off x="9530160" y="5409609"/>
            <a:ext cx="0" cy="64008"/>
          </a:xfrm>
          <a:prstGeom prst="line">
            <a:avLst/>
          </a:prstGeom>
          <a:noFill/>
          <a:ln w="28575" cap="flat" cmpd="sng" algn="ctr">
            <a:solidFill>
              <a:schemeClr val="bg1"/>
            </a:solidFill>
            <a:prstDash val="solid"/>
            <a:round/>
            <a:headEnd type="none" w="med" len="med"/>
            <a:tailEnd type="none" w="med" len="med"/>
          </a:ln>
          <a:effectLst/>
        </p:spPr>
      </p:cxnSp>
      <p:grpSp>
        <p:nvGrpSpPr>
          <p:cNvPr id="158" name="Group 157">
            <a:extLst>
              <a:ext uri="{FF2B5EF4-FFF2-40B4-BE49-F238E27FC236}">
                <a16:creationId xmlns:a16="http://schemas.microsoft.com/office/drawing/2014/main" id="{3F89C75D-9919-6A2D-8D4B-8E9AE37F8A1C}"/>
              </a:ext>
            </a:extLst>
          </p:cNvPr>
          <p:cNvGrpSpPr/>
          <p:nvPr/>
        </p:nvGrpSpPr>
        <p:grpSpPr>
          <a:xfrm>
            <a:off x="9401175" y="3028949"/>
            <a:ext cx="2105025" cy="646331"/>
            <a:chOff x="9867900" y="3028949"/>
            <a:chExt cx="2105025" cy="646331"/>
          </a:xfrm>
        </p:grpSpPr>
        <p:sp>
          <p:nvSpPr>
            <p:cNvPr id="48" name="TextBox 47">
              <a:extLst>
                <a:ext uri="{FF2B5EF4-FFF2-40B4-BE49-F238E27FC236}">
                  <a16:creationId xmlns:a16="http://schemas.microsoft.com/office/drawing/2014/main" id="{2C60AE02-3844-7288-0DF8-7F046D69E383}"/>
                </a:ext>
              </a:extLst>
            </p:cNvPr>
            <p:cNvSpPr txBox="1"/>
            <p:nvPr/>
          </p:nvSpPr>
          <p:spPr bwMode="auto">
            <a:xfrm>
              <a:off x="9991725" y="3028949"/>
              <a:ext cx="1981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l">
                <a:lnSpc>
                  <a:spcPct val="100000"/>
                </a:lnSpc>
                <a:spcBef>
                  <a:spcPct val="50000"/>
                </a:spcBef>
                <a:spcAft>
                  <a:spcPct val="0"/>
                </a:spcAft>
                <a:buClrTx/>
                <a:buFontTx/>
                <a:buNone/>
              </a:pPr>
              <a:r>
                <a:rPr lang="en-US" b="0" dirty="0">
                  <a:solidFill>
                    <a:schemeClr val="bg1"/>
                  </a:solidFill>
                  <a:latin typeface="Calibri"/>
                  <a:ea typeface="Calibri"/>
                  <a:cs typeface="Arial"/>
                </a:rPr>
                <a:t>Rapid start</a:t>
              </a:r>
              <a:br>
                <a:rPr lang="en-US" b="0" dirty="0">
                  <a:latin typeface="Calibri" panose="020F0502020204030204" pitchFamily="34" charset="0"/>
                </a:rPr>
              </a:br>
              <a:r>
                <a:rPr lang="en-US" b="0" dirty="0">
                  <a:solidFill>
                    <a:schemeClr val="bg1"/>
                  </a:solidFill>
                  <a:latin typeface="Calibri"/>
                  <a:ea typeface="Calibri"/>
                  <a:cs typeface="Arial"/>
                </a:rPr>
                <a:t>Rapid restart</a:t>
              </a:r>
            </a:p>
          </p:txBody>
        </p:sp>
        <p:sp>
          <p:nvSpPr>
            <p:cNvPr id="49" name="Rectangle 48">
              <a:extLst>
                <a:ext uri="{FF2B5EF4-FFF2-40B4-BE49-F238E27FC236}">
                  <a16:creationId xmlns:a16="http://schemas.microsoft.com/office/drawing/2014/main" id="{B859403F-0B0B-F89C-18D0-F899A999F46F}"/>
                </a:ext>
              </a:extLst>
            </p:cNvPr>
            <p:cNvSpPr/>
            <p:nvPr/>
          </p:nvSpPr>
          <p:spPr bwMode="auto">
            <a:xfrm>
              <a:off x="9867900" y="3133724"/>
              <a:ext cx="152400" cy="1524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716B4BF9-FF18-D42B-9D83-AB551C8D3B9E}"/>
                </a:ext>
              </a:extLst>
            </p:cNvPr>
            <p:cNvSpPr/>
            <p:nvPr/>
          </p:nvSpPr>
          <p:spPr bwMode="auto">
            <a:xfrm>
              <a:off x="9867900" y="3409949"/>
              <a:ext cx="152400" cy="15240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51" name="TextBox 50">
            <a:extLst>
              <a:ext uri="{FF2B5EF4-FFF2-40B4-BE49-F238E27FC236}">
                <a16:creationId xmlns:a16="http://schemas.microsoft.com/office/drawing/2014/main" id="{20101F92-527B-63D8-CD89-DA1CD1D174AC}"/>
              </a:ext>
            </a:extLst>
          </p:cNvPr>
          <p:cNvSpPr txBox="1"/>
          <p:nvPr/>
        </p:nvSpPr>
        <p:spPr bwMode="auto">
          <a:xfrm>
            <a:off x="2314575" y="3068418"/>
            <a:ext cx="514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52" name="TextBox 51">
            <a:extLst>
              <a:ext uri="{FF2B5EF4-FFF2-40B4-BE49-F238E27FC236}">
                <a16:creationId xmlns:a16="http://schemas.microsoft.com/office/drawing/2014/main" id="{A7B9FAD4-93CD-4FD6-64E1-1957101D1DFF}"/>
              </a:ext>
            </a:extLst>
          </p:cNvPr>
          <p:cNvSpPr txBox="1"/>
          <p:nvPr/>
        </p:nvSpPr>
        <p:spPr bwMode="auto">
          <a:xfrm>
            <a:off x="2314575" y="3430368"/>
            <a:ext cx="514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53" name="TextBox 52">
            <a:extLst>
              <a:ext uri="{FF2B5EF4-FFF2-40B4-BE49-F238E27FC236}">
                <a16:creationId xmlns:a16="http://schemas.microsoft.com/office/drawing/2014/main" id="{D5692C80-DD5D-9CD1-DCD9-9F43747B4005}"/>
              </a:ext>
            </a:extLst>
          </p:cNvPr>
          <p:cNvSpPr txBox="1"/>
          <p:nvPr/>
        </p:nvSpPr>
        <p:spPr bwMode="auto">
          <a:xfrm>
            <a:off x="2314575" y="3792318"/>
            <a:ext cx="514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54" name="TextBox 53">
            <a:extLst>
              <a:ext uri="{FF2B5EF4-FFF2-40B4-BE49-F238E27FC236}">
                <a16:creationId xmlns:a16="http://schemas.microsoft.com/office/drawing/2014/main" id="{4C831A3B-8A7F-12CB-ED76-20F206BC788A}"/>
              </a:ext>
            </a:extLst>
          </p:cNvPr>
          <p:cNvSpPr txBox="1"/>
          <p:nvPr/>
        </p:nvSpPr>
        <p:spPr bwMode="auto">
          <a:xfrm>
            <a:off x="2314575" y="4154268"/>
            <a:ext cx="514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55" name="TextBox 54">
            <a:extLst>
              <a:ext uri="{FF2B5EF4-FFF2-40B4-BE49-F238E27FC236}">
                <a16:creationId xmlns:a16="http://schemas.microsoft.com/office/drawing/2014/main" id="{B131B937-2B34-2701-46A9-BD448EEFCC46}"/>
              </a:ext>
            </a:extLst>
          </p:cNvPr>
          <p:cNvSpPr txBox="1"/>
          <p:nvPr/>
        </p:nvSpPr>
        <p:spPr bwMode="auto">
          <a:xfrm>
            <a:off x="2314575" y="4516218"/>
            <a:ext cx="514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56" name="TextBox 55">
            <a:extLst>
              <a:ext uri="{FF2B5EF4-FFF2-40B4-BE49-F238E27FC236}">
                <a16:creationId xmlns:a16="http://schemas.microsoft.com/office/drawing/2014/main" id="{FE60A5A1-A358-2A89-AB62-AA81523A7AF6}"/>
              </a:ext>
            </a:extLst>
          </p:cNvPr>
          <p:cNvSpPr txBox="1"/>
          <p:nvPr/>
        </p:nvSpPr>
        <p:spPr bwMode="auto">
          <a:xfrm>
            <a:off x="2314575" y="4878168"/>
            <a:ext cx="514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57" name="TextBox 56">
            <a:extLst>
              <a:ext uri="{FF2B5EF4-FFF2-40B4-BE49-F238E27FC236}">
                <a16:creationId xmlns:a16="http://schemas.microsoft.com/office/drawing/2014/main" id="{EC484EE7-B99A-C5F9-4692-43D74F6AB84B}"/>
              </a:ext>
            </a:extLst>
          </p:cNvPr>
          <p:cNvSpPr txBox="1"/>
          <p:nvPr/>
        </p:nvSpPr>
        <p:spPr bwMode="auto">
          <a:xfrm>
            <a:off x="2314575" y="5240118"/>
            <a:ext cx="514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8" name="TextBox 57">
            <a:extLst>
              <a:ext uri="{FF2B5EF4-FFF2-40B4-BE49-F238E27FC236}">
                <a16:creationId xmlns:a16="http://schemas.microsoft.com/office/drawing/2014/main" id="{FBB08B8F-0CB0-DDCC-7399-1FA6F95F99C1}"/>
              </a:ext>
            </a:extLst>
          </p:cNvPr>
          <p:cNvSpPr txBox="1"/>
          <p:nvPr/>
        </p:nvSpPr>
        <p:spPr bwMode="auto">
          <a:xfrm rot="16200000">
            <a:off x="2486173" y="5725745"/>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Jun 20</a:t>
            </a:r>
          </a:p>
        </p:txBody>
      </p:sp>
      <p:sp>
        <p:nvSpPr>
          <p:cNvPr id="59" name="TextBox 58">
            <a:extLst>
              <a:ext uri="{FF2B5EF4-FFF2-40B4-BE49-F238E27FC236}">
                <a16:creationId xmlns:a16="http://schemas.microsoft.com/office/drawing/2014/main" id="{8D7FF384-2808-E4FB-8D27-775473754E25}"/>
              </a:ext>
            </a:extLst>
          </p:cNvPr>
          <p:cNvSpPr txBox="1"/>
          <p:nvPr/>
        </p:nvSpPr>
        <p:spPr bwMode="auto">
          <a:xfrm rot="16200000">
            <a:off x="2764779" y="5725745"/>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Jul 20</a:t>
            </a:r>
          </a:p>
        </p:txBody>
      </p:sp>
      <p:sp>
        <p:nvSpPr>
          <p:cNvPr id="60" name="TextBox 59">
            <a:extLst>
              <a:ext uri="{FF2B5EF4-FFF2-40B4-BE49-F238E27FC236}">
                <a16:creationId xmlns:a16="http://schemas.microsoft.com/office/drawing/2014/main" id="{A5FE9A4C-85DD-2F15-6237-C10D68F20CA3}"/>
              </a:ext>
            </a:extLst>
          </p:cNvPr>
          <p:cNvSpPr txBox="1"/>
          <p:nvPr/>
        </p:nvSpPr>
        <p:spPr bwMode="auto">
          <a:xfrm rot="16200000">
            <a:off x="3043385" y="5725745"/>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Aug 20</a:t>
            </a:r>
          </a:p>
        </p:txBody>
      </p:sp>
      <p:sp>
        <p:nvSpPr>
          <p:cNvPr id="61" name="TextBox 60">
            <a:extLst>
              <a:ext uri="{FF2B5EF4-FFF2-40B4-BE49-F238E27FC236}">
                <a16:creationId xmlns:a16="http://schemas.microsoft.com/office/drawing/2014/main" id="{9465E87F-1AC3-5541-C312-7F8046827DD5}"/>
              </a:ext>
            </a:extLst>
          </p:cNvPr>
          <p:cNvSpPr txBox="1"/>
          <p:nvPr/>
        </p:nvSpPr>
        <p:spPr bwMode="auto">
          <a:xfrm rot="16200000">
            <a:off x="3321991"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Sep 20</a:t>
            </a:r>
          </a:p>
        </p:txBody>
      </p:sp>
      <p:sp>
        <p:nvSpPr>
          <p:cNvPr id="62" name="TextBox 61">
            <a:extLst>
              <a:ext uri="{FF2B5EF4-FFF2-40B4-BE49-F238E27FC236}">
                <a16:creationId xmlns:a16="http://schemas.microsoft.com/office/drawing/2014/main" id="{555B66E0-7711-B6B3-BEEA-364A5FA61F60}"/>
              </a:ext>
            </a:extLst>
          </p:cNvPr>
          <p:cNvSpPr txBox="1"/>
          <p:nvPr/>
        </p:nvSpPr>
        <p:spPr bwMode="auto">
          <a:xfrm rot="16200000">
            <a:off x="3600597"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Oct 20</a:t>
            </a:r>
          </a:p>
        </p:txBody>
      </p:sp>
      <p:sp>
        <p:nvSpPr>
          <p:cNvPr id="63" name="TextBox 62">
            <a:extLst>
              <a:ext uri="{FF2B5EF4-FFF2-40B4-BE49-F238E27FC236}">
                <a16:creationId xmlns:a16="http://schemas.microsoft.com/office/drawing/2014/main" id="{C84DEEB2-E87F-6830-6891-9AF47CA0A3A8}"/>
              </a:ext>
            </a:extLst>
          </p:cNvPr>
          <p:cNvSpPr txBox="1"/>
          <p:nvPr/>
        </p:nvSpPr>
        <p:spPr bwMode="auto">
          <a:xfrm rot="16200000">
            <a:off x="3879203"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Nov 20</a:t>
            </a:r>
          </a:p>
        </p:txBody>
      </p:sp>
      <p:sp>
        <p:nvSpPr>
          <p:cNvPr id="64" name="TextBox 63">
            <a:extLst>
              <a:ext uri="{FF2B5EF4-FFF2-40B4-BE49-F238E27FC236}">
                <a16:creationId xmlns:a16="http://schemas.microsoft.com/office/drawing/2014/main" id="{510DAE5C-7EB9-2626-8286-EAEAC9552A1B}"/>
              </a:ext>
            </a:extLst>
          </p:cNvPr>
          <p:cNvSpPr txBox="1"/>
          <p:nvPr/>
        </p:nvSpPr>
        <p:spPr bwMode="auto">
          <a:xfrm rot="16200000">
            <a:off x="4157809"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Dec 20</a:t>
            </a:r>
          </a:p>
        </p:txBody>
      </p:sp>
      <p:sp>
        <p:nvSpPr>
          <p:cNvPr id="65" name="TextBox 64">
            <a:extLst>
              <a:ext uri="{FF2B5EF4-FFF2-40B4-BE49-F238E27FC236}">
                <a16:creationId xmlns:a16="http://schemas.microsoft.com/office/drawing/2014/main" id="{1A710870-F9A9-D6A5-1978-FECC910B289F}"/>
              </a:ext>
            </a:extLst>
          </p:cNvPr>
          <p:cNvSpPr txBox="1"/>
          <p:nvPr/>
        </p:nvSpPr>
        <p:spPr bwMode="auto">
          <a:xfrm rot="16200000">
            <a:off x="4436415"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Jan 21</a:t>
            </a:r>
          </a:p>
        </p:txBody>
      </p:sp>
      <p:sp>
        <p:nvSpPr>
          <p:cNvPr id="66" name="TextBox 65">
            <a:extLst>
              <a:ext uri="{FF2B5EF4-FFF2-40B4-BE49-F238E27FC236}">
                <a16:creationId xmlns:a16="http://schemas.microsoft.com/office/drawing/2014/main" id="{F88EB615-5F8B-5C70-B132-3193AE2A322C}"/>
              </a:ext>
            </a:extLst>
          </p:cNvPr>
          <p:cNvSpPr txBox="1"/>
          <p:nvPr/>
        </p:nvSpPr>
        <p:spPr bwMode="auto">
          <a:xfrm rot="16200000">
            <a:off x="4715021" y="5725745"/>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Feb 21</a:t>
            </a:r>
          </a:p>
        </p:txBody>
      </p:sp>
      <p:sp>
        <p:nvSpPr>
          <p:cNvPr id="67" name="TextBox 66">
            <a:extLst>
              <a:ext uri="{FF2B5EF4-FFF2-40B4-BE49-F238E27FC236}">
                <a16:creationId xmlns:a16="http://schemas.microsoft.com/office/drawing/2014/main" id="{8C471B68-0DC0-F96C-AD63-E5B16B36C710}"/>
              </a:ext>
            </a:extLst>
          </p:cNvPr>
          <p:cNvSpPr txBox="1"/>
          <p:nvPr/>
        </p:nvSpPr>
        <p:spPr bwMode="auto">
          <a:xfrm rot="16200000">
            <a:off x="4993627" y="5725745"/>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Mar 21</a:t>
            </a:r>
          </a:p>
        </p:txBody>
      </p:sp>
      <p:sp>
        <p:nvSpPr>
          <p:cNvPr id="68" name="TextBox 67">
            <a:extLst>
              <a:ext uri="{FF2B5EF4-FFF2-40B4-BE49-F238E27FC236}">
                <a16:creationId xmlns:a16="http://schemas.microsoft.com/office/drawing/2014/main" id="{4610ACF8-6A71-84E5-B126-87831F312474}"/>
              </a:ext>
            </a:extLst>
          </p:cNvPr>
          <p:cNvSpPr txBox="1"/>
          <p:nvPr/>
        </p:nvSpPr>
        <p:spPr bwMode="auto">
          <a:xfrm rot="16200000">
            <a:off x="5272233" y="5725745"/>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Apr 21</a:t>
            </a:r>
          </a:p>
        </p:txBody>
      </p:sp>
      <p:sp>
        <p:nvSpPr>
          <p:cNvPr id="69" name="TextBox 68">
            <a:extLst>
              <a:ext uri="{FF2B5EF4-FFF2-40B4-BE49-F238E27FC236}">
                <a16:creationId xmlns:a16="http://schemas.microsoft.com/office/drawing/2014/main" id="{5BAE0561-D2A2-EE06-234D-0F53613DE30C}"/>
              </a:ext>
            </a:extLst>
          </p:cNvPr>
          <p:cNvSpPr txBox="1"/>
          <p:nvPr/>
        </p:nvSpPr>
        <p:spPr bwMode="auto">
          <a:xfrm rot="16200000">
            <a:off x="5550839" y="5725745"/>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May 21</a:t>
            </a:r>
          </a:p>
        </p:txBody>
      </p:sp>
      <p:sp>
        <p:nvSpPr>
          <p:cNvPr id="70" name="TextBox 69">
            <a:extLst>
              <a:ext uri="{FF2B5EF4-FFF2-40B4-BE49-F238E27FC236}">
                <a16:creationId xmlns:a16="http://schemas.microsoft.com/office/drawing/2014/main" id="{FCD0C646-CC93-753C-BE4D-AD2D4846D457}"/>
              </a:ext>
            </a:extLst>
          </p:cNvPr>
          <p:cNvSpPr txBox="1"/>
          <p:nvPr/>
        </p:nvSpPr>
        <p:spPr bwMode="auto">
          <a:xfrm rot="16200000">
            <a:off x="5829445"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Jun 21</a:t>
            </a:r>
          </a:p>
        </p:txBody>
      </p:sp>
      <p:sp>
        <p:nvSpPr>
          <p:cNvPr id="71" name="TextBox 70">
            <a:extLst>
              <a:ext uri="{FF2B5EF4-FFF2-40B4-BE49-F238E27FC236}">
                <a16:creationId xmlns:a16="http://schemas.microsoft.com/office/drawing/2014/main" id="{82CF8E21-66A0-CEC0-0969-B6904E06673D}"/>
              </a:ext>
            </a:extLst>
          </p:cNvPr>
          <p:cNvSpPr txBox="1"/>
          <p:nvPr/>
        </p:nvSpPr>
        <p:spPr bwMode="auto">
          <a:xfrm rot="16200000">
            <a:off x="6108051"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Jul 21</a:t>
            </a:r>
          </a:p>
        </p:txBody>
      </p:sp>
      <p:sp>
        <p:nvSpPr>
          <p:cNvPr id="72" name="TextBox 71">
            <a:extLst>
              <a:ext uri="{FF2B5EF4-FFF2-40B4-BE49-F238E27FC236}">
                <a16:creationId xmlns:a16="http://schemas.microsoft.com/office/drawing/2014/main" id="{87989EA3-DFC0-47B9-A62B-ED5ACFD11A88}"/>
              </a:ext>
            </a:extLst>
          </p:cNvPr>
          <p:cNvSpPr txBox="1"/>
          <p:nvPr/>
        </p:nvSpPr>
        <p:spPr bwMode="auto">
          <a:xfrm rot="16200000">
            <a:off x="6386657"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Aug 21</a:t>
            </a:r>
          </a:p>
        </p:txBody>
      </p:sp>
      <p:sp>
        <p:nvSpPr>
          <p:cNvPr id="73" name="TextBox 72">
            <a:extLst>
              <a:ext uri="{FF2B5EF4-FFF2-40B4-BE49-F238E27FC236}">
                <a16:creationId xmlns:a16="http://schemas.microsoft.com/office/drawing/2014/main" id="{44CD88D9-9B49-147F-48D2-AECE58748EEF}"/>
              </a:ext>
            </a:extLst>
          </p:cNvPr>
          <p:cNvSpPr txBox="1"/>
          <p:nvPr/>
        </p:nvSpPr>
        <p:spPr bwMode="auto">
          <a:xfrm rot="16200000">
            <a:off x="6665263"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Sep 21</a:t>
            </a:r>
          </a:p>
        </p:txBody>
      </p:sp>
      <p:sp>
        <p:nvSpPr>
          <p:cNvPr id="74" name="TextBox 73">
            <a:extLst>
              <a:ext uri="{FF2B5EF4-FFF2-40B4-BE49-F238E27FC236}">
                <a16:creationId xmlns:a16="http://schemas.microsoft.com/office/drawing/2014/main" id="{0F560EBF-B407-79D8-E763-D4CAE3A6507F}"/>
              </a:ext>
            </a:extLst>
          </p:cNvPr>
          <p:cNvSpPr txBox="1"/>
          <p:nvPr/>
        </p:nvSpPr>
        <p:spPr bwMode="auto">
          <a:xfrm rot="16200000">
            <a:off x="6943869"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Oct 21</a:t>
            </a:r>
          </a:p>
        </p:txBody>
      </p:sp>
      <p:sp>
        <p:nvSpPr>
          <p:cNvPr id="75" name="TextBox 74">
            <a:extLst>
              <a:ext uri="{FF2B5EF4-FFF2-40B4-BE49-F238E27FC236}">
                <a16:creationId xmlns:a16="http://schemas.microsoft.com/office/drawing/2014/main" id="{6911C400-A0E3-966D-806A-A6D9AB733578}"/>
              </a:ext>
            </a:extLst>
          </p:cNvPr>
          <p:cNvSpPr txBox="1"/>
          <p:nvPr/>
        </p:nvSpPr>
        <p:spPr bwMode="auto">
          <a:xfrm rot="16200000">
            <a:off x="7222475"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Nov 21</a:t>
            </a:r>
          </a:p>
        </p:txBody>
      </p:sp>
      <p:sp>
        <p:nvSpPr>
          <p:cNvPr id="76" name="TextBox 75">
            <a:extLst>
              <a:ext uri="{FF2B5EF4-FFF2-40B4-BE49-F238E27FC236}">
                <a16:creationId xmlns:a16="http://schemas.microsoft.com/office/drawing/2014/main" id="{C94CF223-21C8-B318-D66F-D6B32B772AB8}"/>
              </a:ext>
            </a:extLst>
          </p:cNvPr>
          <p:cNvSpPr txBox="1"/>
          <p:nvPr/>
        </p:nvSpPr>
        <p:spPr bwMode="auto">
          <a:xfrm rot="16200000">
            <a:off x="7501081"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Dec 21</a:t>
            </a:r>
          </a:p>
        </p:txBody>
      </p:sp>
      <p:sp>
        <p:nvSpPr>
          <p:cNvPr id="77" name="TextBox 76">
            <a:extLst>
              <a:ext uri="{FF2B5EF4-FFF2-40B4-BE49-F238E27FC236}">
                <a16:creationId xmlns:a16="http://schemas.microsoft.com/office/drawing/2014/main" id="{3482A648-1B2E-D9F9-9C2F-377A5786478B}"/>
              </a:ext>
            </a:extLst>
          </p:cNvPr>
          <p:cNvSpPr txBox="1"/>
          <p:nvPr/>
        </p:nvSpPr>
        <p:spPr bwMode="auto">
          <a:xfrm rot="16200000">
            <a:off x="7779687"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Jan 22</a:t>
            </a:r>
          </a:p>
        </p:txBody>
      </p:sp>
      <p:sp>
        <p:nvSpPr>
          <p:cNvPr id="78" name="TextBox 77">
            <a:extLst>
              <a:ext uri="{FF2B5EF4-FFF2-40B4-BE49-F238E27FC236}">
                <a16:creationId xmlns:a16="http://schemas.microsoft.com/office/drawing/2014/main" id="{18060DF9-5E92-3522-D829-716C77454340}"/>
              </a:ext>
            </a:extLst>
          </p:cNvPr>
          <p:cNvSpPr txBox="1"/>
          <p:nvPr/>
        </p:nvSpPr>
        <p:spPr bwMode="auto">
          <a:xfrm rot="16200000">
            <a:off x="8058293"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Feb 22</a:t>
            </a:r>
          </a:p>
        </p:txBody>
      </p:sp>
      <p:sp>
        <p:nvSpPr>
          <p:cNvPr id="79" name="TextBox 78">
            <a:extLst>
              <a:ext uri="{FF2B5EF4-FFF2-40B4-BE49-F238E27FC236}">
                <a16:creationId xmlns:a16="http://schemas.microsoft.com/office/drawing/2014/main" id="{B72CEB3A-B2E0-9223-089D-3E9DD72ABF81}"/>
              </a:ext>
            </a:extLst>
          </p:cNvPr>
          <p:cNvSpPr txBox="1"/>
          <p:nvPr/>
        </p:nvSpPr>
        <p:spPr bwMode="auto">
          <a:xfrm rot="16200000">
            <a:off x="8336899"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Mar 22</a:t>
            </a:r>
          </a:p>
        </p:txBody>
      </p:sp>
      <p:sp>
        <p:nvSpPr>
          <p:cNvPr id="80" name="TextBox 79">
            <a:extLst>
              <a:ext uri="{FF2B5EF4-FFF2-40B4-BE49-F238E27FC236}">
                <a16:creationId xmlns:a16="http://schemas.microsoft.com/office/drawing/2014/main" id="{8E4D1228-11E0-B715-C8C9-7754EC00D231}"/>
              </a:ext>
            </a:extLst>
          </p:cNvPr>
          <p:cNvSpPr txBox="1"/>
          <p:nvPr/>
        </p:nvSpPr>
        <p:spPr bwMode="auto">
          <a:xfrm rot="16200000">
            <a:off x="8615505"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Apr 22</a:t>
            </a:r>
          </a:p>
        </p:txBody>
      </p:sp>
      <p:sp>
        <p:nvSpPr>
          <p:cNvPr id="81" name="TextBox 80">
            <a:extLst>
              <a:ext uri="{FF2B5EF4-FFF2-40B4-BE49-F238E27FC236}">
                <a16:creationId xmlns:a16="http://schemas.microsoft.com/office/drawing/2014/main" id="{1DA5A5F4-87BA-C92E-65D8-BB38BF8D8A50}"/>
              </a:ext>
            </a:extLst>
          </p:cNvPr>
          <p:cNvSpPr txBox="1"/>
          <p:nvPr/>
        </p:nvSpPr>
        <p:spPr bwMode="auto">
          <a:xfrm rot="16200000">
            <a:off x="8894111"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May 22</a:t>
            </a:r>
          </a:p>
        </p:txBody>
      </p:sp>
      <p:sp>
        <p:nvSpPr>
          <p:cNvPr id="82" name="TextBox 81">
            <a:extLst>
              <a:ext uri="{FF2B5EF4-FFF2-40B4-BE49-F238E27FC236}">
                <a16:creationId xmlns:a16="http://schemas.microsoft.com/office/drawing/2014/main" id="{E4420DEC-25CA-7BD3-DC35-8AAF327C20F6}"/>
              </a:ext>
            </a:extLst>
          </p:cNvPr>
          <p:cNvSpPr txBox="1"/>
          <p:nvPr/>
        </p:nvSpPr>
        <p:spPr bwMode="auto">
          <a:xfrm rot="16200000">
            <a:off x="9172723" y="5725744"/>
            <a:ext cx="999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Jun 22</a:t>
            </a:r>
          </a:p>
        </p:txBody>
      </p:sp>
      <p:grpSp>
        <p:nvGrpSpPr>
          <p:cNvPr id="85" name="Group 84">
            <a:extLst>
              <a:ext uri="{FF2B5EF4-FFF2-40B4-BE49-F238E27FC236}">
                <a16:creationId xmlns:a16="http://schemas.microsoft.com/office/drawing/2014/main" id="{320F28D1-BCE6-7FF5-6C64-F40F377F6A39}"/>
              </a:ext>
            </a:extLst>
          </p:cNvPr>
          <p:cNvGrpSpPr/>
          <p:nvPr/>
        </p:nvGrpSpPr>
        <p:grpSpPr>
          <a:xfrm>
            <a:off x="2876551" y="4892676"/>
            <a:ext cx="206375" cy="514350"/>
            <a:chOff x="2876551" y="4892675"/>
            <a:chExt cx="206375" cy="520699"/>
          </a:xfrm>
        </p:grpSpPr>
        <p:sp>
          <p:nvSpPr>
            <p:cNvPr id="83" name="Rectangle 82">
              <a:extLst>
                <a:ext uri="{FF2B5EF4-FFF2-40B4-BE49-F238E27FC236}">
                  <a16:creationId xmlns:a16="http://schemas.microsoft.com/office/drawing/2014/main" id="{D6B3DA0D-FA42-7F47-D1D2-D899A980AC12}"/>
                </a:ext>
              </a:extLst>
            </p:cNvPr>
            <p:cNvSpPr/>
            <p:nvPr/>
          </p:nvSpPr>
          <p:spPr bwMode="auto">
            <a:xfrm>
              <a:off x="2876551" y="5111750"/>
              <a:ext cx="95250" cy="30162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526FC9AA-6052-0A3D-0583-8D3080FA6983}"/>
                </a:ext>
              </a:extLst>
            </p:cNvPr>
            <p:cNvSpPr/>
            <p:nvPr/>
          </p:nvSpPr>
          <p:spPr bwMode="auto">
            <a:xfrm>
              <a:off x="2987676" y="4892675"/>
              <a:ext cx="95250" cy="52069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6" name="Group 85">
            <a:extLst>
              <a:ext uri="{FF2B5EF4-FFF2-40B4-BE49-F238E27FC236}">
                <a16:creationId xmlns:a16="http://schemas.microsoft.com/office/drawing/2014/main" id="{C8F59D4D-62D8-5922-99E8-9BA9E5BBCC74}"/>
              </a:ext>
            </a:extLst>
          </p:cNvPr>
          <p:cNvGrpSpPr/>
          <p:nvPr/>
        </p:nvGrpSpPr>
        <p:grpSpPr>
          <a:xfrm>
            <a:off x="3155157" y="4610097"/>
            <a:ext cx="206375" cy="796930"/>
            <a:chOff x="2876551" y="4606607"/>
            <a:chExt cx="206375" cy="806767"/>
          </a:xfrm>
        </p:grpSpPr>
        <p:sp>
          <p:nvSpPr>
            <p:cNvPr id="87" name="Rectangle 86">
              <a:extLst>
                <a:ext uri="{FF2B5EF4-FFF2-40B4-BE49-F238E27FC236}">
                  <a16:creationId xmlns:a16="http://schemas.microsoft.com/office/drawing/2014/main" id="{D69C6565-7D2A-5692-CEBC-979CAAF2A42E}"/>
                </a:ext>
              </a:extLst>
            </p:cNvPr>
            <p:cNvSpPr/>
            <p:nvPr/>
          </p:nvSpPr>
          <p:spPr bwMode="auto">
            <a:xfrm>
              <a:off x="2876551" y="4818748"/>
              <a:ext cx="95250" cy="5946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9B362E90-D71C-BDC7-273D-C9A862A80B3F}"/>
                </a:ext>
              </a:extLst>
            </p:cNvPr>
            <p:cNvSpPr/>
            <p:nvPr/>
          </p:nvSpPr>
          <p:spPr bwMode="auto">
            <a:xfrm>
              <a:off x="2987676" y="4606607"/>
              <a:ext cx="95250" cy="80676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9" name="Group 88">
            <a:extLst>
              <a:ext uri="{FF2B5EF4-FFF2-40B4-BE49-F238E27FC236}">
                <a16:creationId xmlns:a16="http://schemas.microsoft.com/office/drawing/2014/main" id="{505F3CDF-CB1D-EFE9-BC69-CB983A02F9B0}"/>
              </a:ext>
            </a:extLst>
          </p:cNvPr>
          <p:cNvGrpSpPr/>
          <p:nvPr/>
        </p:nvGrpSpPr>
        <p:grpSpPr>
          <a:xfrm>
            <a:off x="3433763" y="4819654"/>
            <a:ext cx="206375" cy="587376"/>
            <a:chOff x="2876551" y="4818748"/>
            <a:chExt cx="206375" cy="594626"/>
          </a:xfrm>
        </p:grpSpPr>
        <p:sp>
          <p:nvSpPr>
            <p:cNvPr id="90" name="Rectangle 89">
              <a:extLst>
                <a:ext uri="{FF2B5EF4-FFF2-40B4-BE49-F238E27FC236}">
                  <a16:creationId xmlns:a16="http://schemas.microsoft.com/office/drawing/2014/main" id="{D17817CF-C8F7-BAA8-C638-E649B560195D}"/>
                </a:ext>
              </a:extLst>
            </p:cNvPr>
            <p:cNvSpPr/>
            <p:nvPr/>
          </p:nvSpPr>
          <p:spPr bwMode="auto">
            <a:xfrm>
              <a:off x="2876551" y="5114453"/>
              <a:ext cx="95250" cy="29892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B5D578AA-AB7A-E129-E3FB-CEC41DDDA511}"/>
                </a:ext>
              </a:extLst>
            </p:cNvPr>
            <p:cNvSpPr/>
            <p:nvPr/>
          </p:nvSpPr>
          <p:spPr bwMode="auto">
            <a:xfrm>
              <a:off x="2987676" y="4818748"/>
              <a:ext cx="95250" cy="59462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2" name="Group 91">
            <a:extLst>
              <a:ext uri="{FF2B5EF4-FFF2-40B4-BE49-F238E27FC236}">
                <a16:creationId xmlns:a16="http://schemas.microsoft.com/office/drawing/2014/main" id="{65E2E308-E700-E288-7EDB-2885EC669816}"/>
              </a:ext>
            </a:extLst>
          </p:cNvPr>
          <p:cNvGrpSpPr/>
          <p:nvPr/>
        </p:nvGrpSpPr>
        <p:grpSpPr>
          <a:xfrm>
            <a:off x="3712369" y="4819654"/>
            <a:ext cx="206375" cy="587376"/>
            <a:chOff x="2876551" y="4818748"/>
            <a:chExt cx="206375" cy="594626"/>
          </a:xfrm>
        </p:grpSpPr>
        <p:sp>
          <p:nvSpPr>
            <p:cNvPr id="93" name="Rectangle 92">
              <a:extLst>
                <a:ext uri="{FF2B5EF4-FFF2-40B4-BE49-F238E27FC236}">
                  <a16:creationId xmlns:a16="http://schemas.microsoft.com/office/drawing/2014/main" id="{7EF769AA-0F73-3CF0-F2FF-C2636480C2F8}"/>
                </a:ext>
              </a:extLst>
            </p:cNvPr>
            <p:cNvSpPr/>
            <p:nvPr/>
          </p:nvSpPr>
          <p:spPr bwMode="auto">
            <a:xfrm>
              <a:off x="2876551" y="4818748"/>
              <a:ext cx="95250" cy="5946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9CE9E5F5-79C0-87A6-C26A-FA204FA96029}"/>
                </a:ext>
              </a:extLst>
            </p:cNvPr>
            <p:cNvSpPr/>
            <p:nvPr/>
          </p:nvSpPr>
          <p:spPr bwMode="auto">
            <a:xfrm>
              <a:off x="2987676" y="5040522"/>
              <a:ext cx="95250" cy="37285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5" name="Group 94">
            <a:extLst>
              <a:ext uri="{FF2B5EF4-FFF2-40B4-BE49-F238E27FC236}">
                <a16:creationId xmlns:a16="http://schemas.microsoft.com/office/drawing/2014/main" id="{661CADA8-9CF7-EE31-8DB6-67AC6B2BC9FF}"/>
              </a:ext>
            </a:extLst>
          </p:cNvPr>
          <p:cNvGrpSpPr/>
          <p:nvPr/>
        </p:nvGrpSpPr>
        <p:grpSpPr>
          <a:xfrm>
            <a:off x="3990975" y="4610100"/>
            <a:ext cx="206375" cy="796926"/>
            <a:chOff x="2876551" y="4606611"/>
            <a:chExt cx="206375" cy="806763"/>
          </a:xfrm>
        </p:grpSpPr>
        <p:sp>
          <p:nvSpPr>
            <p:cNvPr id="96" name="Rectangle 95">
              <a:extLst>
                <a:ext uri="{FF2B5EF4-FFF2-40B4-BE49-F238E27FC236}">
                  <a16:creationId xmlns:a16="http://schemas.microsoft.com/office/drawing/2014/main" id="{16BE5208-E2FF-0DA9-CCC2-A9B179F9ACE1}"/>
                </a:ext>
              </a:extLst>
            </p:cNvPr>
            <p:cNvSpPr/>
            <p:nvPr/>
          </p:nvSpPr>
          <p:spPr bwMode="auto">
            <a:xfrm>
              <a:off x="2876551" y="5043741"/>
              <a:ext cx="95250" cy="36963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A5937205-6F96-F3DC-D2DD-493B26B0434E}"/>
                </a:ext>
              </a:extLst>
            </p:cNvPr>
            <p:cNvSpPr/>
            <p:nvPr/>
          </p:nvSpPr>
          <p:spPr bwMode="auto">
            <a:xfrm>
              <a:off x="2987676" y="4606611"/>
              <a:ext cx="95250" cy="80676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8" name="Group 97">
            <a:extLst>
              <a:ext uri="{FF2B5EF4-FFF2-40B4-BE49-F238E27FC236}">
                <a16:creationId xmlns:a16="http://schemas.microsoft.com/office/drawing/2014/main" id="{7388FF66-083C-B974-D316-A24BB547BCD6}"/>
              </a:ext>
            </a:extLst>
          </p:cNvPr>
          <p:cNvGrpSpPr/>
          <p:nvPr/>
        </p:nvGrpSpPr>
        <p:grpSpPr>
          <a:xfrm>
            <a:off x="4269581" y="4098924"/>
            <a:ext cx="206375" cy="1308101"/>
            <a:chOff x="2876551" y="4089126"/>
            <a:chExt cx="206375" cy="1324248"/>
          </a:xfrm>
        </p:grpSpPr>
        <p:sp>
          <p:nvSpPr>
            <p:cNvPr id="99" name="Rectangle 98">
              <a:extLst>
                <a:ext uri="{FF2B5EF4-FFF2-40B4-BE49-F238E27FC236}">
                  <a16:creationId xmlns:a16="http://schemas.microsoft.com/office/drawing/2014/main" id="{606A34D1-6798-C971-3E5E-063330C8BF35}"/>
                </a:ext>
              </a:extLst>
            </p:cNvPr>
            <p:cNvSpPr/>
            <p:nvPr/>
          </p:nvSpPr>
          <p:spPr bwMode="auto">
            <a:xfrm>
              <a:off x="2876551" y="4969815"/>
              <a:ext cx="95250" cy="44355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FE06BCF4-206A-04CB-C5A3-6AD2E57EE806}"/>
                </a:ext>
              </a:extLst>
            </p:cNvPr>
            <p:cNvSpPr/>
            <p:nvPr/>
          </p:nvSpPr>
          <p:spPr bwMode="auto">
            <a:xfrm>
              <a:off x="2987676" y="4089126"/>
              <a:ext cx="95250" cy="132424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01" name="Group 100">
            <a:extLst>
              <a:ext uri="{FF2B5EF4-FFF2-40B4-BE49-F238E27FC236}">
                <a16:creationId xmlns:a16="http://schemas.microsoft.com/office/drawing/2014/main" id="{47E34C9A-3434-E08D-2E8B-320A8AE3F697}"/>
              </a:ext>
            </a:extLst>
          </p:cNvPr>
          <p:cNvGrpSpPr/>
          <p:nvPr/>
        </p:nvGrpSpPr>
        <p:grpSpPr>
          <a:xfrm>
            <a:off x="4548187" y="4165600"/>
            <a:ext cx="206375" cy="1241430"/>
            <a:chOff x="2876551" y="4156621"/>
            <a:chExt cx="206375" cy="1256753"/>
          </a:xfrm>
        </p:grpSpPr>
        <p:sp>
          <p:nvSpPr>
            <p:cNvPr id="102" name="Rectangle 101">
              <a:extLst>
                <a:ext uri="{FF2B5EF4-FFF2-40B4-BE49-F238E27FC236}">
                  <a16:creationId xmlns:a16="http://schemas.microsoft.com/office/drawing/2014/main" id="{18A64DEE-F028-9062-61EA-57616748E8E0}"/>
                </a:ext>
              </a:extLst>
            </p:cNvPr>
            <p:cNvSpPr/>
            <p:nvPr/>
          </p:nvSpPr>
          <p:spPr bwMode="auto">
            <a:xfrm>
              <a:off x="2876551" y="4818748"/>
              <a:ext cx="95250" cy="5946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5BD4160C-71A4-2093-6B2E-8C7A9A0DB0DA}"/>
                </a:ext>
              </a:extLst>
            </p:cNvPr>
            <p:cNvSpPr/>
            <p:nvPr/>
          </p:nvSpPr>
          <p:spPr bwMode="auto">
            <a:xfrm>
              <a:off x="2987676" y="4156621"/>
              <a:ext cx="95250" cy="125675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04" name="Group 103">
            <a:extLst>
              <a:ext uri="{FF2B5EF4-FFF2-40B4-BE49-F238E27FC236}">
                <a16:creationId xmlns:a16="http://schemas.microsoft.com/office/drawing/2014/main" id="{DB55DCAE-C121-3470-BE92-42B2EFECA771}"/>
              </a:ext>
            </a:extLst>
          </p:cNvPr>
          <p:cNvGrpSpPr/>
          <p:nvPr/>
        </p:nvGrpSpPr>
        <p:grpSpPr>
          <a:xfrm>
            <a:off x="4826793" y="4311651"/>
            <a:ext cx="206375" cy="1095380"/>
            <a:chOff x="2876551" y="4304474"/>
            <a:chExt cx="206375" cy="1108900"/>
          </a:xfrm>
        </p:grpSpPr>
        <p:sp>
          <p:nvSpPr>
            <p:cNvPr id="105" name="Rectangle 104">
              <a:extLst>
                <a:ext uri="{FF2B5EF4-FFF2-40B4-BE49-F238E27FC236}">
                  <a16:creationId xmlns:a16="http://schemas.microsoft.com/office/drawing/2014/main" id="{7598ACE9-1301-85C9-D284-B1ACDB173939}"/>
                </a:ext>
              </a:extLst>
            </p:cNvPr>
            <p:cNvSpPr/>
            <p:nvPr/>
          </p:nvSpPr>
          <p:spPr bwMode="auto">
            <a:xfrm>
              <a:off x="2876551" y="4818748"/>
              <a:ext cx="95250" cy="5946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0B254424-3E46-66D6-4C92-4522FCE07626}"/>
                </a:ext>
              </a:extLst>
            </p:cNvPr>
            <p:cNvSpPr/>
            <p:nvPr/>
          </p:nvSpPr>
          <p:spPr bwMode="auto">
            <a:xfrm>
              <a:off x="2987676" y="4304474"/>
              <a:ext cx="95250" cy="110890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07" name="Group 106">
            <a:extLst>
              <a:ext uri="{FF2B5EF4-FFF2-40B4-BE49-F238E27FC236}">
                <a16:creationId xmlns:a16="http://schemas.microsoft.com/office/drawing/2014/main" id="{5D343831-5AE6-5F18-E219-5D4DAB6F36AA}"/>
              </a:ext>
            </a:extLst>
          </p:cNvPr>
          <p:cNvGrpSpPr/>
          <p:nvPr/>
        </p:nvGrpSpPr>
        <p:grpSpPr>
          <a:xfrm>
            <a:off x="5105399" y="4895848"/>
            <a:ext cx="206375" cy="511176"/>
            <a:chOff x="2876551" y="4895888"/>
            <a:chExt cx="206375" cy="517486"/>
          </a:xfrm>
        </p:grpSpPr>
        <p:sp>
          <p:nvSpPr>
            <p:cNvPr id="108" name="Rectangle 107">
              <a:extLst>
                <a:ext uri="{FF2B5EF4-FFF2-40B4-BE49-F238E27FC236}">
                  <a16:creationId xmlns:a16="http://schemas.microsoft.com/office/drawing/2014/main" id="{20A37010-FF1B-6E7F-F843-5C2BC064140C}"/>
                </a:ext>
              </a:extLst>
            </p:cNvPr>
            <p:cNvSpPr/>
            <p:nvPr/>
          </p:nvSpPr>
          <p:spPr bwMode="auto">
            <a:xfrm>
              <a:off x="2876551" y="4895888"/>
              <a:ext cx="95250" cy="51748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Rectangle 108">
              <a:extLst>
                <a:ext uri="{FF2B5EF4-FFF2-40B4-BE49-F238E27FC236}">
                  <a16:creationId xmlns:a16="http://schemas.microsoft.com/office/drawing/2014/main" id="{EA1789C7-E7E2-59BD-BAAD-EA62EEA4EF53}"/>
                </a:ext>
              </a:extLst>
            </p:cNvPr>
            <p:cNvSpPr/>
            <p:nvPr/>
          </p:nvSpPr>
          <p:spPr bwMode="auto">
            <a:xfrm>
              <a:off x="2987676" y="4895888"/>
              <a:ext cx="95250" cy="51748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10" name="Group 109">
            <a:extLst>
              <a:ext uri="{FF2B5EF4-FFF2-40B4-BE49-F238E27FC236}">
                <a16:creationId xmlns:a16="http://schemas.microsoft.com/office/drawing/2014/main" id="{CB27BC11-7B49-C119-4E9B-B31CE7798135}"/>
              </a:ext>
            </a:extLst>
          </p:cNvPr>
          <p:cNvGrpSpPr/>
          <p:nvPr/>
        </p:nvGrpSpPr>
        <p:grpSpPr>
          <a:xfrm>
            <a:off x="5384005" y="4311648"/>
            <a:ext cx="206375" cy="1095378"/>
            <a:chOff x="2876551" y="4304475"/>
            <a:chExt cx="206375" cy="1108899"/>
          </a:xfrm>
        </p:grpSpPr>
        <p:sp>
          <p:nvSpPr>
            <p:cNvPr id="111" name="Rectangle 110">
              <a:extLst>
                <a:ext uri="{FF2B5EF4-FFF2-40B4-BE49-F238E27FC236}">
                  <a16:creationId xmlns:a16="http://schemas.microsoft.com/office/drawing/2014/main" id="{165794EA-AAF8-A754-7180-386A14B75C2F}"/>
                </a:ext>
              </a:extLst>
            </p:cNvPr>
            <p:cNvSpPr/>
            <p:nvPr/>
          </p:nvSpPr>
          <p:spPr bwMode="auto">
            <a:xfrm>
              <a:off x="2876551" y="4821962"/>
              <a:ext cx="95250" cy="59141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Rectangle 111">
              <a:extLst>
                <a:ext uri="{FF2B5EF4-FFF2-40B4-BE49-F238E27FC236}">
                  <a16:creationId xmlns:a16="http://schemas.microsoft.com/office/drawing/2014/main" id="{CF9FE807-00F5-C1B0-77E1-0CA43AAB107B}"/>
                </a:ext>
              </a:extLst>
            </p:cNvPr>
            <p:cNvSpPr/>
            <p:nvPr/>
          </p:nvSpPr>
          <p:spPr bwMode="auto">
            <a:xfrm>
              <a:off x="2987676" y="4304475"/>
              <a:ext cx="95250" cy="110889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13" name="Group 112">
            <a:extLst>
              <a:ext uri="{FF2B5EF4-FFF2-40B4-BE49-F238E27FC236}">
                <a16:creationId xmlns:a16="http://schemas.microsoft.com/office/drawing/2014/main" id="{EE6621B4-671A-6EB2-9991-B91A4773962C}"/>
              </a:ext>
            </a:extLst>
          </p:cNvPr>
          <p:cNvGrpSpPr/>
          <p:nvPr/>
        </p:nvGrpSpPr>
        <p:grpSpPr>
          <a:xfrm>
            <a:off x="5662611" y="4387848"/>
            <a:ext cx="206375" cy="1019175"/>
            <a:chOff x="2876551" y="4381618"/>
            <a:chExt cx="206375" cy="1031756"/>
          </a:xfrm>
        </p:grpSpPr>
        <p:sp>
          <p:nvSpPr>
            <p:cNvPr id="114" name="Rectangle 113">
              <a:extLst>
                <a:ext uri="{FF2B5EF4-FFF2-40B4-BE49-F238E27FC236}">
                  <a16:creationId xmlns:a16="http://schemas.microsoft.com/office/drawing/2014/main" id="{350A3A77-AA2E-96A8-78F5-BF5BC61B3191}"/>
                </a:ext>
              </a:extLst>
            </p:cNvPr>
            <p:cNvSpPr/>
            <p:nvPr/>
          </p:nvSpPr>
          <p:spPr bwMode="auto">
            <a:xfrm>
              <a:off x="2876551" y="4677323"/>
              <a:ext cx="95250" cy="73605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Rectangle 114">
              <a:extLst>
                <a:ext uri="{FF2B5EF4-FFF2-40B4-BE49-F238E27FC236}">
                  <a16:creationId xmlns:a16="http://schemas.microsoft.com/office/drawing/2014/main" id="{E63AFAC3-B051-0578-3551-FB6759C20128}"/>
                </a:ext>
              </a:extLst>
            </p:cNvPr>
            <p:cNvSpPr/>
            <p:nvPr/>
          </p:nvSpPr>
          <p:spPr bwMode="auto">
            <a:xfrm>
              <a:off x="2987676" y="4381618"/>
              <a:ext cx="95250" cy="103175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16" name="Group 115">
            <a:extLst>
              <a:ext uri="{FF2B5EF4-FFF2-40B4-BE49-F238E27FC236}">
                <a16:creationId xmlns:a16="http://schemas.microsoft.com/office/drawing/2014/main" id="{7F8EA8C1-B637-E098-3712-2227405795F6}"/>
              </a:ext>
            </a:extLst>
          </p:cNvPr>
          <p:cNvGrpSpPr/>
          <p:nvPr/>
        </p:nvGrpSpPr>
        <p:grpSpPr>
          <a:xfrm>
            <a:off x="5941217" y="4610100"/>
            <a:ext cx="206375" cy="796926"/>
            <a:chOff x="2876551" y="4606611"/>
            <a:chExt cx="206375" cy="806763"/>
          </a:xfrm>
        </p:grpSpPr>
        <p:sp>
          <p:nvSpPr>
            <p:cNvPr id="117" name="Rectangle 116">
              <a:extLst>
                <a:ext uri="{FF2B5EF4-FFF2-40B4-BE49-F238E27FC236}">
                  <a16:creationId xmlns:a16="http://schemas.microsoft.com/office/drawing/2014/main" id="{F610FA7E-E698-C188-16E7-30F7D1EF8972}"/>
                </a:ext>
              </a:extLst>
            </p:cNvPr>
            <p:cNvSpPr/>
            <p:nvPr/>
          </p:nvSpPr>
          <p:spPr bwMode="auto">
            <a:xfrm>
              <a:off x="2876551" y="4606611"/>
              <a:ext cx="95250" cy="80676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Rectangle 117">
              <a:extLst>
                <a:ext uri="{FF2B5EF4-FFF2-40B4-BE49-F238E27FC236}">
                  <a16:creationId xmlns:a16="http://schemas.microsoft.com/office/drawing/2014/main" id="{030727E4-F247-1B3D-0324-F9756132A520}"/>
                </a:ext>
              </a:extLst>
            </p:cNvPr>
            <p:cNvSpPr/>
            <p:nvPr/>
          </p:nvSpPr>
          <p:spPr bwMode="auto">
            <a:xfrm>
              <a:off x="2987676" y="4899101"/>
              <a:ext cx="95250" cy="51427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19" name="Group 118">
            <a:extLst>
              <a:ext uri="{FF2B5EF4-FFF2-40B4-BE49-F238E27FC236}">
                <a16:creationId xmlns:a16="http://schemas.microsoft.com/office/drawing/2014/main" id="{59E79A07-C1A0-0A9C-5F82-BEECC08C6AFA}"/>
              </a:ext>
            </a:extLst>
          </p:cNvPr>
          <p:cNvGrpSpPr/>
          <p:nvPr/>
        </p:nvGrpSpPr>
        <p:grpSpPr>
          <a:xfrm>
            <a:off x="6219823" y="3956052"/>
            <a:ext cx="206375" cy="1450976"/>
            <a:chOff x="2876551" y="3944488"/>
            <a:chExt cx="206375" cy="1468886"/>
          </a:xfrm>
        </p:grpSpPr>
        <p:sp>
          <p:nvSpPr>
            <p:cNvPr id="120" name="Rectangle 119">
              <a:extLst>
                <a:ext uri="{FF2B5EF4-FFF2-40B4-BE49-F238E27FC236}">
                  <a16:creationId xmlns:a16="http://schemas.microsoft.com/office/drawing/2014/main" id="{F26416A9-3F59-0DB0-4234-A295993CA6B4}"/>
                </a:ext>
              </a:extLst>
            </p:cNvPr>
            <p:cNvSpPr/>
            <p:nvPr/>
          </p:nvSpPr>
          <p:spPr bwMode="auto">
            <a:xfrm>
              <a:off x="2876551" y="5191594"/>
              <a:ext cx="95250" cy="22178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Rectangle 120">
              <a:extLst>
                <a:ext uri="{FF2B5EF4-FFF2-40B4-BE49-F238E27FC236}">
                  <a16:creationId xmlns:a16="http://schemas.microsoft.com/office/drawing/2014/main" id="{AC6417A2-B4AB-D685-0E67-6978299D82E2}"/>
                </a:ext>
              </a:extLst>
            </p:cNvPr>
            <p:cNvSpPr/>
            <p:nvPr/>
          </p:nvSpPr>
          <p:spPr bwMode="auto">
            <a:xfrm>
              <a:off x="2987676" y="3944488"/>
              <a:ext cx="95250" cy="146888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22" name="Group 121">
            <a:extLst>
              <a:ext uri="{FF2B5EF4-FFF2-40B4-BE49-F238E27FC236}">
                <a16:creationId xmlns:a16="http://schemas.microsoft.com/office/drawing/2014/main" id="{6C6E7EE1-87E9-5861-D6D4-1D337C7890A7}"/>
              </a:ext>
            </a:extLst>
          </p:cNvPr>
          <p:cNvGrpSpPr/>
          <p:nvPr/>
        </p:nvGrpSpPr>
        <p:grpSpPr>
          <a:xfrm>
            <a:off x="6498429" y="4025901"/>
            <a:ext cx="206375" cy="1381126"/>
            <a:chOff x="2876551" y="4015200"/>
            <a:chExt cx="206375" cy="1398174"/>
          </a:xfrm>
        </p:grpSpPr>
        <p:sp>
          <p:nvSpPr>
            <p:cNvPr id="123" name="Rectangle 122">
              <a:extLst>
                <a:ext uri="{FF2B5EF4-FFF2-40B4-BE49-F238E27FC236}">
                  <a16:creationId xmlns:a16="http://schemas.microsoft.com/office/drawing/2014/main" id="{FA3E24A0-C92D-2745-AEB5-74B48A3FA8AD}"/>
                </a:ext>
              </a:extLst>
            </p:cNvPr>
            <p:cNvSpPr/>
            <p:nvPr/>
          </p:nvSpPr>
          <p:spPr bwMode="auto">
            <a:xfrm>
              <a:off x="2876551" y="5114453"/>
              <a:ext cx="95250" cy="29892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 name="Rectangle 123">
              <a:extLst>
                <a:ext uri="{FF2B5EF4-FFF2-40B4-BE49-F238E27FC236}">
                  <a16:creationId xmlns:a16="http://schemas.microsoft.com/office/drawing/2014/main" id="{304DCB98-B4C3-2750-249A-2EB79B0DFC5F}"/>
                </a:ext>
              </a:extLst>
            </p:cNvPr>
            <p:cNvSpPr/>
            <p:nvPr/>
          </p:nvSpPr>
          <p:spPr bwMode="auto">
            <a:xfrm>
              <a:off x="2987676" y="4015200"/>
              <a:ext cx="95250" cy="13981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25" name="Group 124">
            <a:extLst>
              <a:ext uri="{FF2B5EF4-FFF2-40B4-BE49-F238E27FC236}">
                <a16:creationId xmlns:a16="http://schemas.microsoft.com/office/drawing/2014/main" id="{C17FDB74-E73F-7439-6F40-91B8A9F4CC18}"/>
              </a:ext>
            </a:extLst>
          </p:cNvPr>
          <p:cNvGrpSpPr/>
          <p:nvPr/>
        </p:nvGrpSpPr>
        <p:grpSpPr>
          <a:xfrm>
            <a:off x="6777035" y="3521075"/>
            <a:ext cx="206375" cy="1885953"/>
            <a:chOff x="2876551" y="3504142"/>
            <a:chExt cx="206375" cy="1909232"/>
          </a:xfrm>
        </p:grpSpPr>
        <p:sp>
          <p:nvSpPr>
            <p:cNvPr id="126" name="Rectangle 125">
              <a:extLst>
                <a:ext uri="{FF2B5EF4-FFF2-40B4-BE49-F238E27FC236}">
                  <a16:creationId xmlns:a16="http://schemas.microsoft.com/office/drawing/2014/main" id="{82C08281-E39F-A6A6-BBA9-AC24647D4D53}"/>
                </a:ext>
              </a:extLst>
            </p:cNvPr>
            <p:cNvSpPr/>
            <p:nvPr/>
          </p:nvSpPr>
          <p:spPr bwMode="auto">
            <a:xfrm>
              <a:off x="2876551" y="4821962"/>
              <a:ext cx="95250" cy="59141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Rectangle 126">
              <a:extLst>
                <a:ext uri="{FF2B5EF4-FFF2-40B4-BE49-F238E27FC236}">
                  <a16:creationId xmlns:a16="http://schemas.microsoft.com/office/drawing/2014/main" id="{01941083-98C7-99E3-BD95-5989959B15A2}"/>
                </a:ext>
              </a:extLst>
            </p:cNvPr>
            <p:cNvSpPr/>
            <p:nvPr/>
          </p:nvSpPr>
          <p:spPr bwMode="auto">
            <a:xfrm>
              <a:off x="2987676" y="3504142"/>
              <a:ext cx="95250" cy="19092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28" name="Group 127">
            <a:extLst>
              <a:ext uri="{FF2B5EF4-FFF2-40B4-BE49-F238E27FC236}">
                <a16:creationId xmlns:a16="http://schemas.microsoft.com/office/drawing/2014/main" id="{81E60F8B-B5EE-FC1D-9056-EA0F6A58D333}"/>
              </a:ext>
            </a:extLst>
          </p:cNvPr>
          <p:cNvGrpSpPr/>
          <p:nvPr/>
        </p:nvGrpSpPr>
        <p:grpSpPr>
          <a:xfrm>
            <a:off x="7055641" y="4387852"/>
            <a:ext cx="206375" cy="1019176"/>
            <a:chOff x="2876551" y="4381618"/>
            <a:chExt cx="206375" cy="1031756"/>
          </a:xfrm>
        </p:grpSpPr>
        <p:sp>
          <p:nvSpPr>
            <p:cNvPr id="129" name="Rectangle 128">
              <a:extLst>
                <a:ext uri="{FF2B5EF4-FFF2-40B4-BE49-F238E27FC236}">
                  <a16:creationId xmlns:a16="http://schemas.microsoft.com/office/drawing/2014/main" id="{404F64C7-4560-2AE2-3F65-B8B1C4F597DC}"/>
                </a:ext>
              </a:extLst>
            </p:cNvPr>
            <p:cNvSpPr/>
            <p:nvPr/>
          </p:nvSpPr>
          <p:spPr bwMode="auto">
            <a:xfrm>
              <a:off x="2876551" y="5046955"/>
              <a:ext cx="95250" cy="3664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Rectangle 129">
              <a:extLst>
                <a:ext uri="{FF2B5EF4-FFF2-40B4-BE49-F238E27FC236}">
                  <a16:creationId xmlns:a16="http://schemas.microsoft.com/office/drawing/2014/main" id="{166C9387-B9F2-3D53-28E2-FFCB5920B53C}"/>
                </a:ext>
              </a:extLst>
            </p:cNvPr>
            <p:cNvSpPr/>
            <p:nvPr/>
          </p:nvSpPr>
          <p:spPr bwMode="auto">
            <a:xfrm>
              <a:off x="2987676" y="4381618"/>
              <a:ext cx="95250" cy="103175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31" name="Group 130">
            <a:extLst>
              <a:ext uri="{FF2B5EF4-FFF2-40B4-BE49-F238E27FC236}">
                <a16:creationId xmlns:a16="http://schemas.microsoft.com/office/drawing/2014/main" id="{A0A1D8C7-16F5-B20F-DC9F-BC8385B3A07C}"/>
              </a:ext>
            </a:extLst>
          </p:cNvPr>
          <p:cNvGrpSpPr/>
          <p:nvPr/>
        </p:nvGrpSpPr>
        <p:grpSpPr>
          <a:xfrm>
            <a:off x="7334247" y="4610097"/>
            <a:ext cx="206375" cy="796930"/>
            <a:chOff x="2876551" y="4606607"/>
            <a:chExt cx="206375" cy="806767"/>
          </a:xfrm>
        </p:grpSpPr>
        <p:sp>
          <p:nvSpPr>
            <p:cNvPr id="132" name="Rectangle 131">
              <a:extLst>
                <a:ext uri="{FF2B5EF4-FFF2-40B4-BE49-F238E27FC236}">
                  <a16:creationId xmlns:a16="http://schemas.microsoft.com/office/drawing/2014/main" id="{E833ACCA-CC23-4B11-AF2F-378B2CA84F7D}"/>
                </a:ext>
              </a:extLst>
            </p:cNvPr>
            <p:cNvSpPr/>
            <p:nvPr/>
          </p:nvSpPr>
          <p:spPr bwMode="auto">
            <a:xfrm>
              <a:off x="2876551" y="5046955"/>
              <a:ext cx="95250" cy="3664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Rectangle 132">
              <a:extLst>
                <a:ext uri="{FF2B5EF4-FFF2-40B4-BE49-F238E27FC236}">
                  <a16:creationId xmlns:a16="http://schemas.microsoft.com/office/drawing/2014/main" id="{A4872D19-D5EB-4804-4ADA-7C223AF9F684}"/>
                </a:ext>
              </a:extLst>
            </p:cNvPr>
            <p:cNvSpPr/>
            <p:nvPr/>
          </p:nvSpPr>
          <p:spPr bwMode="auto">
            <a:xfrm>
              <a:off x="2987676" y="4606607"/>
              <a:ext cx="95250" cy="80676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34" name="Group 133">
            <a:extLst>
              <a:ext uri="{FF2B5EF4-FFF2-40B4-BE49-F238E27FC236}">
                <a16:creationId xmlns:a16="http://schemas.microsoft.com/office/drawing/2014/main" id="{73FB941D-86D7-CEA3-BB19-B19941C7F1BA}"/>
              </a:ext>
            </a:extLst>
          </p:cNvPr>
          <p:cNvGrpSpPr/>
          <p:nvPr/>
        </p:nvGrpSpPr>
        <p:grpSpPr>
          <a:xfrm>
            <a:off x="7612853" y="4756152"/>
            <a:ext cx="206375" cy="650876"/>
            <a:chOff x="2876551" y="4754464"/>
            <a:chExt cx="206375" cy="658910"/>
          </a:xfrm>
        </p:grpSpPr>
        <p:sp>
          <p:nvSpPr>
            <p:cNvPr id="135" name="Rectangle 134">
              <a:extLst>
                <a:ext uri="{FF2B5EF4-FFF2-40B4-BE49-F238E27FC236}">
                  <a16:creationId xmlns:a16="http://schemas.microsoft.com/office/drawing/2014/main" id="{1A97A8A1-4CAF-B7F5-3597-CA6CFE9524EE}"/>
                </a:ext>
              </a:extLst>
            </p:cNvPr>
            <p:cNvSpPr/>
            <p:nvPr/>
          </p:nvSpPr>
          <p:spPr bwMode="auto">
            <a:xfrm>
              <a:off x="2876551" y="5111239"/>
              <a:ext cx="95250" cy="30213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Rectangle 135">
              <a:extLst>
                <a:ext uri="{FF2B5EF4-FFF2-40B4-BE49-F238E27FC236}">
                  <a16:creationId xmlns:a16="http://schemas.microsoft.com/office/drawing/2014/main" id="{EBEF1392-B96F-E3D5-408F-FF6EF7168279}"/>
                </a:ext>
              </a:extLst>
            </p:cNvPr>
            <p:cNvSpPr/>
            <p:nvPr/>
          </p:nvSpPr>
          <p:spPr bwMode="auto">
            <a:xfrm>
              <a:off x="2987676" y="4754464"/>
              <a:ext cx="95250" cy="65891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37" name="Group 136">
            <a:extLst>
              <a:ext uri="{FF2B5EF4-FFF2-40B4-BE49-F238E27FC236}">
                <a16:creationId xmlns:a16="http://schemas.microsoft.com/office/drawing/2014/main" id="{B6181123-87AF-CD97-DAE2-39AC718C4D86}"/>
              </a:ext>
            </a:extLst>
          </p:cNvPr>
          <p:cNvGrpSpPr/>
          <p:nvPr/>
        </p:nvGrpSpPr>
        <p:grpSpPr>
          <a:xfrm>
            <a:off x="7891459" y="4098924"/>
            <a:ext cx="206375" cy="1308101"/>
            <a:chOff x="2876551" y="4089126"/>
            <a:chExt cx="206375" cy="1324248"/>
          </a:xfrm>
        </p:grpSpPr>
        <p:sp>
          <p:nvSpPr>
            <p:cNvPr id="138" name="Rectangle 137">
              <a:extLst>
                <a:ext uri="{FF2B5EF4-FFF2-40B4-BE49-F238E27FC236}">
                  <a16:creationId xmlns:a16="http://schemas.microsoft.com/office/drawing/2014/main" id="{E0209B62-FB60-B39F-7413-858850F0ACE2}"/>
                </a:ext>
              </a:extLst>
            </p:cNvPr>
            <p:cNvSpPr/>
            <p:nvPr/>
          </p:nvSpPr>
          <p:spPr bwMode="auto">
            <a:xfrm>
              <a:off x="2876551" y="4899102"/>
              <a:ext cx="95250" cy="51427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Rectangle 138">
              <a:extLst>
                <a:ext uri="{FF2B5EF4-FFF2-40B4-BE49-F238E27FC236}">
                  <a16:creationId xmlns:a16="http://schemas.microsoft.com/office/drawing/2014/main" id="{1208D95C-01C8-E6F2-0DF3-74B009B3D777}"/>
                </a:ext>
              </a:extLst>
            </p:cNvPr>
            <p:cNvSpPr/>
            <p:nvPr/>
          </p:nvSpPr>
          <p:spPr bwMode="auto">
            <a:xfrm>
              <a:off x="2987676" y="4089126"/>
              <a:ext cx="95250" cy="132424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40" name="Group 139">
            <a:extLst>
              <a:ext uri="{FF2B5EF4-FFF2-40B4-BE49-F238E27FC236}">
                <a16:creationId xmlns:a16="http://schemas.microsoft.com/office/drawing/2014/main" id="{D66F42CD-67F9-69B6-DB04-F0E5538ED2BB}"/>
              </a:ext>
            </a:extLst>
          </p:cNvPr>
          <p:cNvGrpSpPr/>
          <p:nvPr/>
        </p:nvGrpSpPr>
        <p:grpSpPr>
          <a:xfrm>
            <a:off x="8170065" y="4241799"/>
            <a:ext cx="206375" cy="1165228"/>
            <a:chOff x="2876551" y="4233763"/>
            <a:chExt cx="206375" cy="1179611"/>
          </a:xfrm>
        </p:grpSpPr>
        <p:sp>
          <p:nvSpPr>
            <p:cNvPr id="141" name="Rectangle 140">
              <a:extLst>
                <a:ext uri="{FF2B5EF4-FFF2-40B4-BE49-F238E27FC236}">
                  <a16:creationId xmlns:a16="http://schemas.microsoft.com/office/drawing/2014/main" id="{680190F3-07CF-16C3-7C30-DE7BA31587D7}"/>
                </a:ext>
              </a:extLst>
            </p:cNvPr>
            <p:cNvSpPr/>
            <p:nvPr/>
          </p:nvSpPr>
          <p:spPr bwMode="auto">
            <a:xfrm>
              <a:off x="2876551" y="4821962"/>
              <a:ext cx="95250" cy="59141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Rectangle 141">
              <a:extLst>
                <a:ext uri="{FF2B5EF4-FFF2-40B4-BE49-F238E27FC236}">
                  <a16:creationId xmlns:a16="http://schemas.microsoft.com/office/drawing/2014/main" id="{5578B8E7-3E55-9815-5FD4-84180CB1933A}"/>
                </a:ext>
              </a:extLst>
            </p:cNvPr>
            <p:cNvSpPr/>
            <p:nvPr/>
          </p:nvSpPr>
          <p:spPr bwMode="auto">
            <a:xfrm>
              <a:off x="2987676" y="4233763"/>
              <a:ext cx="95250" cy="117961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43" name="Group 142">
            <a:extLst>
              <a:ext uri="{FF2B5EF4-FFF2-40B4-BE49-F238E27FC236}">
                <a16:creationId xmlns:a16="http://schemas.microsoft.com/office/drawing/2014/main" id="{BCABEA2D-6C04-48B7-128E-9BD6B7D948D6}"/>
              </a:ext>
            </a:extLst>
          </p:cNvPr>
          <p:cNvGrpSpPr/>
          <p:nvPr/>
        </p:nvGrpSpPr>
        <p:grpSpPr>
          <a:xfrm>
            <a:off x="8448671" y="4454527"/>
            <a:ext cx="206375" cy="952507"/>
            <a:chOff x="2876551" y="4449111"/>
            <a:chExt cx="206375" cy="964263"/>
          </a:xfrm>
        </p:grpSpPr>
        <p:sp>
          <p:nvSpPr>
            <p:cNvPr id="144" name="Rectangle 143">
              <a:extLst>
                <a:ext uri="{FF2B5EF4-FFF2-40B4-BE49-F238E27FC236}">
                  <a16:creationId xmlns:a16="http://schemas.microsoft.com/office/drawing/2014/main" id="{AE7A15E2-F00C-6940-8814-789E18759528}"/>
                </a:ext>
              </a:extLst>
            </p:cNvPr>
            <p:cNvSpPr/>
            <p:nvPr/>
          </p:nvSpPr>
          <p:spPr bwMode="auto">
            <a:xfrm>
              <a:off x="2876551" y="4818748"/>
              <a:ext cx="95250" cy="5946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D912495D-32E0-2B14-DF84-3450433AAC86}"/>
                </a:ext>
              </a:extLst>
            </p:cNvPr>
            <p:cNvSpPr/>
            <p:nvPr/>
          </p:nvSpPr>
          <p:spPr bwMode="auto">
            <a:xfrm>
              <a:off x="2987676" y="4449111"/>
              <a:ext cx="95250" cy="96426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46" name="Group 145">
            <a:extLst>
              <a:ext uri="{FF2B5EF4-FFF2-40B4-BE49-F238E27FC236}">
                <a16:creationId xmlns:a16="http://schemas.microsoft.com/office/drawing/2014/main" id="{5957C9C6-0729-9369-F7AC-A0898E52FE29}"/>
              </a:ext>
            </a:extLst>
          </p:cNvPr>
          <p:cNvGrpSpPr/>
          <p:nvPr/>
        </p:nvGrpSpPr>
        <p:grpSpPr>
          <a:xfrm>
            <a:off x="8727277" y="4387852"/>
            <a:ext cx="206375" cy="1019176"/>
            <a:chOff x="2876551" y="4381618"/>
            <a:chExt cx="206375" cy="1031756"/>
          </a:xfrm>
        </p:grpSpPr>
        <p:sp>
          <p:nvSpPr>
            <p:cNvPr id="147" name="Rectangle 146">
              <a:extLst>
                <a:ext uri="{FF2B5EF4-FFF2-40B4-BE49-F238E27FC236}">
                  <a16:creationId xmlns:a16="http://schemas.microsoft.com/office/drawing/2014/main" id="{7AAA932E-1ED6-726E-A3AF-39C2C16763BA}"/>
                </a:ext>
              </a:extLst>
            </p:cNvPr>
            <p:cNvSpPr/>
            <p:nvPr/>
          </p:nvSpPr>
          <p:spPr bwMode="auto">
            <a:xfrm>
              <a:off x="2876551" y="4381618"/>
              <a:ext cx="95250" cy="103175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Rectangle 147">
              <a:extLst>
                <a:ext uri="{FF2B5EF4-FFF2-40B4-BE49-F238E27FC236}">
                  <a16:creationId xmlns:a16="http://schemas.microsoft.com/office/drawing/2014/main" id="{66D996B6-4387-90CF-5B5D-224E0E28573D}"/>
                </a:ext>
              </a:extLst>
            </p:cNvPr>
            <p:cNvSpPr/>
            <p:nvPr/>
          </p:nvSpPr>
          <p:spPr bwMode="auto">
            <a:xfrm>
              <a:off x="2987676" y="4603395"/>
              <a:ext cx="95250" cy="8099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49" name="Group 148">
            <a:extLst>
              <a:ext uri="{FF2B5EF4-FFF2-40B4-BE49-F238E27FC236}">
                <a16:creationId xmlns:a16="http://schemas.microsoft.com/office/drawing/2014/main" id="{CF777062-CCD5-A1B3-6418-27DF68B50C49}"/>
              </a:ext>
            </a:extLst>
          </p:cNvPr>
          <p:cNvGrpSpPr/>
          <p:nvPr/>
        </p:nvGrpSpPr>
        <p:grpSpPr>
          <a:xfrm>
            <a:off x="9005883" y="4387852"/>
            <a:ext cx="206375" cy="1019176"/>
            <a:chOff x="2876551" y="4381618"/>
            <a:chExt cx="206375" cy="1031756"/>
          </a:xfrm>
        </p:grpSpPr>
        <p:sp>
          <p:nvSpPr>
            <p:cNvPr id="150" name="Rectangle 149">
              <a:extLst>
                <a:ext uri="{FF2B5EF4-FFF2-40B4-BE49-F238E27FC236}">
                  <a16:creationId xmlns:a16="http://schemas.microsoft.com/office/drawing/2014/main" id="{C0888FA2-BE4B-161F-286E-99F06B50CA76}"/>
                </a:ext>
              </a:extLst>
            </p:cNvPr>
            <p:cNvSpPr/>
            <p:nvPr/>
          </p:nvSpPr>
          <p:spPr bwMode="auto">
            <a:xfrm>
              <a:off x="2876551" y="5043741"/>
              <a:ext cx="95250" cy="36963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Rectangle 150">
              <a:extLst>
                <a:ext uri="{FF2B5EF4-FFF2-40B4-BE49-F238E27FC236}">
                  <a16:creationId xmlns:a16="http://schemas.microsoft.com/office/drawing/2014/main" id="{02B38BC9-B409-BAFD-56BE-5C17FE7E85A2}"/>
                </a:ext>
              </a:extLst>
            </p:cNvPr>
            <p:cNvSpPr/>
            <p:nvPr/>
          </p:nvSpPr>
          <p:spPr bwMode="auto">
            <a:xfrm>
              <a:off x="2987676" y="4381618"/>
              <a:ext cx="95250" cy="103175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2" name="Group 151">
            <a:extLst>
              <a:ext uri="{FF2B5EF4-FFF2-40B4-BE49-F238E27FC236}">
                <a16:creationId xmlns:a16="http://schemas.microsoft.com/office/drawing/2014/main" id="{3B4C268A-3789-38CB-EF7C-B554061D6367}"/>
              </a:ext>
            </a:extLst>
          </p:cNvPr>
          <p:cNvGrpSpPr/>
          <p:nvPr/>
        </p:nvGrpSpPr>
        <p:grpSpPr>
          <a:xfrm>
            <a:off x="9284489" y="4311648"/>
            <a:ext cx="206375" cy="1095378"/>
            <a:chOff x="2876551" y="4304475"/>
            <a:chExt cx="206375" cy="1108899"/>
          </a:xfrm>
        </p:grpSpPr>
        <p:sp>
          <p:nvSpPr>
            <p:cNvPr id="153" name="Rectangle 152">
              <a:extLst>
                <a:ext uri="{FF2B5EF4-FFF2-40B4-BE49-F238E27FC236}">
                  <a16:creationId xmlns:a16="http://schemas.microsoft.com/office/drawing/2014/main" id="{B9C9DFD1-0493-24D2-66C3-B8FCFD8B56CB}"/>
                </a:ext>
              </a:extLst>
            </p:cNvPr>
            <p:cNvSpPr/>
            <p:nvPr/>
          </p:nvSpPr>
          <p:spPr bwMode="auto">
            <a:xfrm>
              <a:off x="2876551" y="4821962"/>
              <a:ext cx="95250" cy="59141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Rectangle 153">
              <a:extLst>
                <a:ext uri="{FF2B5EF4-FFF2-40B4-BE49-F238E27FC236}">
                  <a16:creationId xmlns:a16="http://schemas.microsoft.com/office/drawing/2014/main" id="{9C91BD9B-9728-EF6F-0006-9738C0A28678}"/>
                </a:ext>
              </a:extLst>
            </p:cNvPr>
            <p:cNvSpPr/>
            <p:nvPr/>
          </p:nvSpPr>
          <p:spPr bwMode="auto">
            <a:xfrm>
              <a:off x="2987676" y="4304475"/>
              <a:ext cx="95250" cy="110889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5" name="Group 154">
            <a:extLst>
              <a:ext uri="{FF2B5EF4-FFF2-40B4-BE49-F238E27FC236}">
                <a16:creationId xmlns:a16="http://schemas.microsoft.com/office/drawing/2014/main" id="{44FD666C-30EF-34F4-30AC-08AE5F11FD1C}"/>
              </a:ext>
            </a:extLst>
          </p:cNvPr>
          <p:cNvGrpSpPr/>
          <p:nvPr/>
        </p:nvGrpSpPr>
        <p:grpSpPr>
          <a:xfrm>
            <a:off x="9563101" y="4457701"/>
            <a:ext cx="206375" cy="949326"/>
            <a:chOff x="2876551" y="4452330"/>
            <a:chExt cx="206375" cy="961044"/>
          </a:xfrm>
        </p:grpSpPr>
        <p:sp>
          <p:nvSpPr>
            <p:cNvPr id="156" name="Rectangle 155">
              <a:extLst>
                <a:ext uri="{FF2B5EF4-FFF2-40B4-BE49-F238E27FC236}">
                  <a16:creationId xmlns:a16="http://schemas.microsoft.com/office/drawing/2014/main" id="{FDC2ED4D-8BFF-2E04-4B37-68173C2D6383}"/>
                </a:ext>
              </a:extLst>
            </p:cNvPr>
            <p:cNvSpPr/>
            <p:nvPr/>
          </p:nvSpPr>
          <p:spPr bwMode="auto">
            <a:xfrm>
              <a:off x="2876551" y="5114453"/>
              <a:ext cx="95250" cy="29892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Rectangle 156">
              <a:extLst>
                <a:ext uri="{FF2B5EF4-FFF2-40B4-BE49-F238E27FC236}">
                  <a16:creationId xmlns:a16="http://schemas.microsoft.com/office/drawing/2014/main" id="{E96E2E26-8E2A-C18B-A9A8-476CCA3A9B32}"/>
                </a:ext>
              </a:extLst>
            </p:cNvPr>
            <p:cNvSpPr/>
            <p:nvPr/>
          </p:nvSpPr>
          <p:spPr bwMode="auto">
            <a:xfrm>
              <a:off x="2987676" y="4452330"/>
              <a:ext cx="95250" cy="9610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cxnSp>
        <p:nvCxnSpPr>
          <p:cNvPr id="3" name="Straight Connector 2">
            <a:extLst>
              <a:ext uri="{FF2B5EF4-FFF2-40B4-BE49-F238E27FC236}">
                <a16:creationId xmlns:a16="http://schemas.microsoft.com/office/drawing/2014/main" id="{D6185647-E752-CADC-6A2B-3E43CE2A80C6}"/>
              </a:ext>
            </a:extLst>
          </p:cNvPr>
          <p:cNvCxnSpPr>
            <a:cxnSpLocks/>
          </p:cNvCxnSpPr>
          <p:nvPr/>
        </p:nvCxnSpPr>
        <p:spPr bwMode="auto">
          <a:xfrm>
            <a:off x="2840304" y="5409609"/>
            <a:ext cx="6975335"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677509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FD0D778-1504-4AC1-AB80-1931A42CB5C5}"/>
              </a:ext>
            </a:extLst>
          </p:cNvPr>
          <p:cNvSpPr>
            <a:spLocks noGrp="1"/>
          </p:cNvSpPr>
          <p:nvPr>
            <p:ph type="title"/>
          </p:nvPr>
        </p:nvSpPr>
        <p:spPr/>
        <p:txBody>
          <a:bodyPr/>
          <a:lstStyle/>
          <a:p>
            <a:r>
              <a:rPr lang="en-US" dirty="0"/>
              <a:t>Data and Recommendations for LA ART for </a:t>
            </a:r>
            <a:br>
              <a:rPr lang="en-US" dirty="0"/>
            </a:br>
            <a:r>
              <a:rPr lang="en-US" dirty="0"/>
              <a:t>People Returning to HIV Care Who Had Prior Challenges With Oral ART </a:t>
            </a:r>
          </a:p>
        </p:txBody>
      </p:sp>
    </p:spTree>
    <p:extLst>
      <p:ext uri="{BB962C8B-B14F-4D97-AF65-F5344CB8AC3E}">
        <p14:creationId xmlns:p14="http://schemas.microsoft.com/office/powerpoint/2010/main" val="15014268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8A699DB-8BD8-E7CC-BD32-AEE086664713}"/>
              </a:ext>
            </a:extLst>
          </p:cNvPr>
          <p:cNvSpPr/>
          <p:nvPr/>
        </p:nvSpPr>
        <p:spPr bwMode="auto">
          <a:xfrm>
            <a:off x="604675" y="5967535"/>
            <a:ext cx="10380118" cy="404397"/>
          </a:xfrm>
          <a:prstGeom prst="rect">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pPr eaLnBrk="1" hangingPunct="1"/>
            <a:r>
              <a:rPr lang="en-US" altLang="en-US" dirty="0"/>
              <a:t>ACTG A5359 LATITUDE</a:t>
            </a:r>
            <a:r>
              <a:rPr lang="en-US" dirty="0"/>
              <a:t>: LA ART as a Potential Tool for People With Challenges to Oral ART</a:t>
            </a:r>
            <a:endParaRPr lang="en-US" altLang="en-US" dirty="0"/>
          </a:p>
        </p:txBody>
      </p:sp>
      <p:sp>
        <p:nvSpPr>
          <p:cNvPr id="2" name="Content Placeholder 1">
            <a:extLst>
              <a:ext uri="{FF2B5EF4-FFF2-40B4-BE49-F238E27FC236}">
                <a16:creationId xmlns:a16="http://schemas.microsoft.com/office/drawing/2014/main" id="{994120A7-A23F-FAC4-925E-2B20CE2BC91B}"/>
              </a:ext>
            </a:extLst>
          </p:cNvPr>
          <p:cNvSpPr>
            <a:spLocks noGrp="1"/>
          </p:cNvSpPr>
          <p:nvPr>
            <p:ph idx="1"/>
          </p:nvPr>
        </p:nvSpPr>
        <p:spPr/>
        <p:txBody>
          <a:bodyPr/>
          <a:lstStyle/>
          <a:p>
            <a:pPr>
              <a:spcBef>
                <a:spcPts val="0"/>
              </a:spcBef>
            </a:pPr>
            <a:r>
              <a:rPr lang="en-US" sz="2200" dirty="0"/>
              <a:t>Prospective, randomized, open-label, phase III trial</a:t>
            </a:r>
          </a:p>
          <a:p>
            <a:pPr>
              <a:spcBef>
                <a:spcPts val="0"/>
              </a:spcBef>
            </a:pP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marL="0" indent="0">
              <a:lnSpc>
                <a:spcPct val="100000"/>
              </a:lnSpc>
              <a:spcBef>
                <a:spcPct val="50000"/>
              </a:spcBef>
              <a:spcAft>
                <a:spcPts val="1200"/>
              </a:spcAft>
              <a:buClrTx/>
              <a:buNone/>
            </a:pPr>
            <a:endParaRPr lang="en-US" sz="2200" b="1" dirty="0">
              <a:solidFill>
                <a:schemeClr val="bg1"/>
              </a:solidFill>
              <a:latin typeface="Calibri" panose="020F0502020204030204" pitchFamily="34" charset="0"/>
            </a:endParaRPr>
          </a:p>
          <a:p>
            <a:pPr>
              <a:lnSpc>
                <a:spcPct val="100000"/>
              </a:lnSpc>
              <a:spcBef>
                <a:spcPct val="50000"/>
              </a:spcBef>
              <a:spcAft>
                <a:spcPts val="0"/>
              </a:spcAft>
              <a:buClrTx/>
            </a:pPr>
            <a:r>
              <a:rPr lang="en-US" sz="2200" b="1" dirty="0">
                <a:solidFill>
                  <a:schemeClr val="bg1"/>
                </a:solidFill>
                <a:latin typeface="Calibri" panose="020F0502020204030204" pitchFamily="34" charset="0"/>
              </a:rPr>
              <a:t>24/126 (17%) </a:t>
            </a:r>
            <a:r>
              <a:rPr lang="en-US" sz="2200" b="0" dirty="0">
                <a:solidFill>
                  <a:schemeClr val="bg1"/>
                </a:solidFill>
                <a:latin typeface="Calibri" panose="020F0502020204030204" pitchFamily="34" charset="0"/>
              </a:rPr>
              <a:t>of participants receiving LA CAB + RPV had baseline </a:t>
            </a:r>
            <a:r>
              <a:rPr lang="en-US" sz="2200" b="1" dirty="0">
                <a:solidFill>
                  <a:schemeClr val="bg1"/>
                </a:solidFill>
                <a:latin typeface="Calibri" panose="020F0502020204030204" pitchFamily="34" charset="0"/>
              </a:rPr>
              <a:t>HIV-1 RNA &gt;200 c/mL</a:t>
            </a:r>
          </a:p>
          <a:p>
            <a:pPr>
              <a:lnSpc>
                <a:spcPct val="100000"/>
              </a:lnSpc>
              <a:spcBef>
                <a:spcPct val="50000"/>
              </a:spcBef>
              <a:spcAft>
                <a:spcPts val="0"/>
              </a:spcAft>
              <a:buClrTx/>
            </a:pPr>
            <a:r>
              <a:rPr lang="en-US" sz="2200" b="1" dirty="0">
                <a:solidFill>
                  <a:schemeClr val="bg1"/>
                </a:solidFill>
                <a:latin typeface="Calibri" panose="020F0502020204030204" pitchFamily="34" charset="0"/>
              </a:rPr>
              <a:t>DSMB stopped early due to superior efficacy of LA CAB + RPV in secondary endpoints</a:t>
            </a:r>
          </a:p>
          <a:p>
            <a:pPr>
              <a:lnSpc>
                <a:spcPct val="100000"/>
              </a:lnSpc>
              <a:spcBef>
                <a:spcPct val="50000"/>
              </a:spcBef>
              <a:spcAft>
                <a:spcPts val="0"/>
              </a:spcAft>
              <a:buClrTx/>
            </a:pPr>
            <a:endParaRPr lang="en-US" sz="2200" b="1" dirty="0">
              <a:solidFill>
                <a:schemeClr val="bg1"/>
              </a:solidFill>
              <a:latin typeface="Calibri" panose="020F0502020204030204" pitchFamily="34" charset="0"/>
            </a:endParaRP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04675" y="2221912"/>
            <a:ext cx="219469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People living with HIV with poor viral response after ≥6 </a:t>
            </a:r>
            <a:r>
              <a:rPr kumimoji="0" lang="en-GB" altLang="en-US" sz="16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mo</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ART or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loss to f/u with ≥6 mo nonadherence,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HBV, no INSTI or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RPV RAM historically or by screening</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434)</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5800592" y="2613559"/>
            <a:ext cx="2585881" cy="70326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LA CAB + RPV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Q4W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146)</a:t>
            </a: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5800591" y="3627695"/>
            <a:ext cx="2585882" cy="70408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SoC Oral ART</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148)</a:t>
            </a: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5062334" y="3589359"/>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5062334" y="2989283"/>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 name="Text Box 45">
            <a:extLst>
              <a:ext uri="{FF2B5EF4-FFF2-40B4-BE49-F238E27FC236}">
                <a16:creationId xmlns:a16="http://schemas.microsoft.com/office/drawing/2014/main" id="{F6D86B3A-C222-FD53-FD7F-837054A97428}"/>
              </a:ext>
            </a:extLst>
          </p:cNvPr>
          <p:cNvSpPr txBox="1">
            <a:spLocks noChangeArrowheads="1"/>
          </p:cNvSpPr>
          <p:nvPr/>
        </p:nvSpPr>
        <p:spPr bwMode="auto">
          <a:xfrm>
            <a:off x="3426889" y="2714355"/>
            <a:ext cx="1571605" cy="1323439"/>
          </a:xfrm>
          <a:prstGeom prst="rect">
            <a:avLst/>
          </a:prstGeom>
          <a:solidFill>
            <a:schemeClr val="accent4"/>
          </a:solidFill>
          <a:ln>
            <a:noFill/>
          </a:ln>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SoC Oral ART</a:t>
            </a:r>
            <a:endParaRPr kumimoji="0" lang="en-GB" altLang="en-US" sz="16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Conditional economic incentives</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BABAC8AC-AB51-B19E-CE01-35181E421719}"/>
              </a:ext>
            </a:extLst>
          </p:cNvPr>
          <p:cNvSpPr txBox="1"/>
          <p:nvPr/>
        </p:nvSpPr>
        <p:spPr bwMode="auto">
          <a:xfrm>
            <a:off x="3451414" y="1841724"/>
            <a:ext cx="14263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Step 1: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Up to 24 Wk </a:t>
            </a:r>
          </a:p>
        </p:txBody>
      </p:sp>
      <p:sp>
        <p:nvSpPr>
          <p:cNvPr id="8" name="Line 52">
            <a:extLst>
              <a:ext uri="{FF2B5EF4-FFF2-40B4-BE49-F238E27FC236}">
                <a16:creationId xmlns:a16="http://schemas.microsoft.com/office/drawing/2014/main" id="{2E37B8CD-5C35-BBEC-7E41-DD2D256A7703}"/>
              </a:ext>
            </a:extLst>
          </p:cNvPr>
          <p:cNvSpPr>
            <a:spLocks noChangeShapeType="1"/>
          </p:cNvSpPr>
          <p:nvPr/>
        </p:nvSpPr>
        <p:spPr bwMode="auto">
          <a:xfrm>
            <a:off x="8466456" y="3435708"/>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Rectangle 49">
            <a:extLst>
              <a:ext uri="{FF2B5EF4-FFF2-40B4-BE49-F238E27FC236}">
                <a16:creationId xmlns:a16="http://schemas.microsoft.com/office/drawing/2014/main" id="{EAD73CBE-768E-6560-097C-ADEABAC75315}"/>
              </a:ext>
            </a:extLst>
          </p:cNvPr>
          <p:cNvSpPr>
            <a:spLocks noChangeArrowheads="1"/>
          </p:cNvSpPr>
          <p:nvPr/>
        </p:nvSpPr>
        <p:spPr bwMode="auto">
          <a:xfrm>
            <a:off x="9077566" y="3092797"/>
            <a:ext cx="2310133" cy="700849"/>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LA CAB + RPV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Q4W</a:t>
            </a:r>
          </a:p>
        </p:txBody>
      </p:sp>
      <p:sp>
        <p:nvSpPr>
          <p:cNvPr id="12" name="TextBox 11">
            <a:extLst>
              <a:ext uri="{FF2B5EF4-FFF2-40B4-BE49-F238E27FC236}">
                <a16:creationId xmlns:a16="http://schemas.microsoft.com/office/drawing/2014/main" id="{11C1B0DF-C56E-D170-6DBC-F5145BB1630B}"/>
              </a:ext>
            </a:extLst>
          </p:cNvPr>
          <p:cNvSpPr txBox="1"/>
          <p:nvPr/>
        </p:nvSpPr>
        <p:spPr bwMode="auto">
          <a:xfrm>
            <a:off x="9480470" y="2712338"/>
            <a:ext cx="1504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Step 3: 52 Wk</a:t>
            </a:r>
          </a:p>
        </p:txBody>
      </p:sp>
      <p:sp>
        <p:nvSpPr>
          <p:cNvPr id="13" name="TextBox 12">
            <a:extLst>
              <a:ext uri="{FF2B5EF4-FFF2-40B4-BE49-F238E27FC236}">
                <a16:creationId xmlns:a16="http://schemas.microsoft.com/office/drawing/2014/main" id="{BED8AB6A-81DC-8077-F7BF-BAA3ABAAF2D7}"/>
              </a:ext>
            </a:extLst>
          </p:cNvPr>
          <p:cNvSpPr txBox="1"/>
          <p:nvPr/>
        </p:nvSpPr>
        <p:spPr bwMode="auto">
          <a:xfrm>
            <a:off x="6429982" y="2246667"/>
            <a:ext cx="1504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Step 2: 52 Wk</a:t>
            </a:r>
            <a:endParaRPr kumimoji="0" lang="en-US" sz="1800" b="1" i="0" u="sng"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TextBox 13">
            <a:extLst>
              <a:ext uri="{FF2B5EF4-FFF2-40B4-BE49-F238E27FC236}">
                <a16:creationId xmlns:a16="http://schemas.microsoft.com/office/drawing/2014/main" id="{28013377-D517-EC1B-81A2-776D2E66385C}"/>
              </a:ext>
            </a:extLst>
          </p:cNvPr>
          <p:cNvSpPr txBox="1"/>
          <p:nvPr/>
        </p:nvSpPr>
        <p:spPr bwMode="auto">
          <a:xfrm>
            <a:off x="5800591" y="4452177"/>
            <a:ext cx="5587108" cy="923330"/>
          </a:xfrm>
          <a:prstGeom prst="rect">
            <a:avLst/>
          </a:prstGeom>
          <a:solidFill>
            <a:schemeClr val="accent3">
              <a:lumMod val="20000"/>
              <a:lumOff val="80000"/>
            </a:schemeClr>
          </a:solidFill>
          <a:ln>
            <a:noFill/>
          </a:ln>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Step 4 (Observational Phase):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participants who received ≥1 dose of LA CAB + RPV and are no longer eligible for injections switch to receiving 52 wk of oral ART</a:t>
            </a:r>
          </a:p>
        </p:txBody>
      </p:sp>
      <p:sp>
        <p:nvSpPr>
          <p:cNvPr id="16" name="Line 52">
            <a:extLst>
              <a:ext uri="{FF2B5EF4-FFF2-40B4-BE49-F238E27FC236}">
                <a16:creationId xmlns:a16="http://schemas.microsoft.com/office/drawing/2014/main" id="{0912C5E1-8789-D688-F41C-DAA41884B6FE}"/>
              </a:ext>
            </a:extLst>
          </p:cNvPr>
          <p:cNvSpPr>
            <a:spLocks noChangeShapeType="1"/>
          </p:cNvSpPr>
          <p:nvPr/>
        </p:nvSpPr>
        <p:spPr bwMode="auto">
          <a:xfrm>
            <a:off x="2844492" y="3376074"/>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Text Box 45">
            <a:extLst>
              <a:ext uri="{FF2B5EF4-FFF2-40B4-BE49-F238E27FC236}">
                <a16:creationId xmlns:a16="http://schemas.microsoft.com/office/drawing/2014/main" id="{F8CB57BA-CFA0-F02E-3808-535022D2BE11}"/>
              </a:ext>
            </a:extLst>
          </p:cNvPr>
          <p:cNvSpPr txBox="1">
            <a:spLocks noChangeArrowheads="1"/>
          </p:cNvSpPr>
          <p:nvPr/>
        </p:nvSpPr>
        <p:spPr bwMode="auto">
          <a:xfrm>
            <a:off x="3042846" y="4037794"/>
            <a:ext cx="233063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Eligible for randomization to Step 2 with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HIV-1 RNA &lt;200 c/mL starting at Wk 4 (originally after Wk 24)</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 name="Text Box 11">
            <a:extLst>
              <a:ext uri="{FF2B5EF4-FFF2-40B4-BE49-F238E27FC236}">
                <a16:creationId xmlns:a16="http://schemas.microsoft.com/office/drawing/2014/main" id="{68B4D9C9-911A-3062-04BA-7996C941331F}"/>
              </a:ext>
            </a:extLst>
          </p:cNvPr>
          <p:cNvSpPr txBox="1">
            <a:spLocks noChangeArrowheads="1"/>
          </p:cNvSpPr>
          <p:nvPr/>
        </p:nvSpPr>
        <p:spPr bwMode="auto">
          <a:xfrm>
            <a:off x="406247" y="6369556"/>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Rana. CROI 2024. </a:t>
            </a:r>
            <a:r>
              <a:rPr kumimoji="0" lang="it-IT"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Abstr</a:t>
            </a: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212.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1ACAC-27B9-852F-9D3D-7E7F79A21100}"/>
              </a:ext>
            </a:extLst>
          </p:cNvPr>
          <p:cNvSpPr>
            <a:spLocks noGrp="1"/>
          </p:cNvSpPr>
          <p:nvPr>
            <p:ph type="title"/>
          </p:nvPr>
        </p:nvSpPr>
        <p:spPr/>
        <p:txBody>
          <a:bodyPr/>
          <a:lstStyle/>
          <a:p>
            <a:r>
              <a:rPr lang="en-US" dirty="0">
                <a:latin typeface="Calibri"/>
                <a:cs typeface="Calibri"/>
              </a:rPr>
              <a:t>Ward 86: LA CAB + RPV in People Without Virologic Suppression at Baseline</a:t>
            </a:r>
          </a:p>
        </p:txBody>
      </p:sp>
      <p:sp>
        <p:nvSpPr>
          <p:cNvPr id="8" name="Content Placeholder 2">
            <a:extLst>
              <a:ext uri="{FF2B5EF4-FFF2-40B4-BE49-F238E27FC236}">
                <a16:creationId xmlns:a16="http://schemas.microsoft.com/office/drawing/2014/main" id="{9E20DA63-CA2B-4838-D6C0-F0A5023D9765}"/>
              </a:ext>
            </a:extLst>
          </p:cNvPr>
          <p:cNvSpPr>
            <a:spLocks noGrp="1"/>
          </p:cNvSpPr>
          <p:nvPr>
            <p:ph sz="half" idx="1"/>
          </p:nvPr>
        </p:nvSpPr>
        <p:spPr>
          <a:xfrm>
            <a:off x="599698" y="2267238"/>
            <a:ext cx="5309278" cy="3959679"/>
          </a:xfrm>
          <a:noFill/>
        </p:spPr>
        <p:txBody>
          <a:body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Calibri"/>
                <a:ea typeface="+mn-ea"/>
                <a:cs typeface="Calibri"/>
              </a:rPr>
              <a:t>All unsuppressed participants received </a:t>
            </a:r>
            <a:br>
              <a:rPr kumimoji="0" lang="en-US" sz="2200" b="0" i="0" u="none" strike="noStrike" kern="0" cap="none" spc="0" normalizeH="0" baseline="0" noProof="0" dirty="0">
                <a:ln>
                  <a:noFill/>
                </a:ln>
                <a:solidFill>
                  <a:srgbClr val="000000"/>
                </a:solidFill>
                <a:effectLst/>
                <a:uLnTx/>
                <a:uFillTx/>
                <a:latin typeface="Calibri"/>
                <a:ea typeface="+mn-ea"/>
                <a:cs typeface="Calibri"/>
              </a:rPr>
            </a:br>
            <a:r>
              <a:rPr kumimoji="0" lang="en-US" sz="2200" b="0" i="0" u="none" strike="noStrike" kern="0" cap="none" spc="0" normalizeH="0" baseline="0" noProof="0" dirty="0">
                <a:ln>
                  <a:noFill/>
                </a:ln>
                <a:solidFill>
                  <a:srgbClr val="000000"/>
                </a:solidFill>
                <a:effectLst/>
                <a:uLnTx/>
                <a:uFillTx/>
                <a:latin typeface="Calibri"/>
                <a:ea typeface="+mn-ea"/>
                <a:cs typeface="Calibri"/>
              </a:rPr>
              <a:t>LA CAB + RPV Q4W per clinic protocol</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rPr>
              <a:t>Option for Q8W dosing after 3-6 mo of </a:t>
            </a:r>
            <a:br>
              <a:rPr kumimoji="0" lang="en-US" sz="2000" b="0" i="0" u="none" strike="noStrike" kern="0" cap="none" spc="0" normalizeH="0" baseline="0" noProof="0" dirty="0">
                <a:ln>
                  <a:noFill/>
                </a:ln>
                <a:solidFill>
                  <a:srgbClr val="000000"/>
                </a:solidFill>
                <a:effectLst/>
                <a:uLnTx/>
                <a:uFillTx/>
                <a:latin typeface="Calibri" panose="020F0502020204030204" pitchFamily="34" charset="0"/>
              </a:rPr>
            </a:br>
            <a:r>
              <a:rPr kumimoji="0" lang="en-US" sz="2000" b="0" i="0" u="none" strike="noStrike" kern="0" cap="none" spc="0" normalizeH="0" baseline="0" noProof="0" dirty="0">
                <a:ln>
                  <a:noFill/>
                </a:ln>
                <a:solidFill>
                  <a:srgbClr val="000000"/>
                </a:solidFill>
                <a:effectLst/>
                <a:uLnTx/>
                <a:uFillTx/>
                <a:latin typeface="Calibri" panose="020F0502020204030204" pitchFamily="34" charset="0"/>
              </a:rPr>
              <a:t>viral suppression</a:t>
            </a:r>
          </a:p>
          <a:p>
            <a:r>
              <a:rPr lang="en-US" sz="2200" dirty="0"/>
              <a:t>Intensive follow-up and support services </a:t>
            </a:r>
          </a:p>
          <a:p>
            <a:r>
              <a:rPr lang="en-US" sz="2200" dirty="0"/>
              <a:t>44% unstable housing, 9% unhoused</a:t>
            </a:r>
          </a:p>
          <a:p>
            <a:r>
              <a:rPr lang="en-US" sz="2200" dirty="0"/>
              <a:t>61% meth/cocaine use, 10% opioid use</a:t>
            </a:r>
          </a:p>
        </p:txBody>
      </p:sp>
      <p:sp>
        <p:nvSpPr>
          <p:cNvPr id="5" name="Rectangle 1">
            <a:extLst>
              <a:ext uri="{FF2B5EF4-FFF2-40B4-BE49-F238E27FC236}">
                <a16:creationId xmlns:a16="http://schemas.microsoft.com/office/drawing/2014/main" id="{FD5948E1-4A6E-7CA7-DB7A-5A797501250F}"/>
              </a:ext>
            </a:extLst>
          </p:cNvPr>
          <p:cNvSpPr>
            <a:spLocks noChangeArrowheads="1"/>
          </p:cNvSpPr>
          <p:nvPr/>
        </p:nvSpPr>
        <p:spPr bwMode="auto">
          <a:xfrm>
            <a:off x="4951413" y="14001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 name="Rectangle 2">
            <a:extLst>
              <a:ext uri="{FF2B5EF4-FFF2-40B4-BE49-F238E27FC236}">
                <a16:creationId xmlns:a16="http://schemas.microsoft.com/office/drawing/2014/main" id="{0B606DAB-C231-4AAF-D91D-15334CB5A9D2}"/>
              </a:ext>
            </a:extLst>
          </p:cNvPr>
          <p:cNvSpPr>
            <a:spLocks noChangeArrowheads="1"/>
          </p:cNvSpPr>
          <p:nvPr/>
        </p:nvSpPr>
        <p:spPr bwMode="auto">
          <a:xfrm>
            <a:off x="3565525" y="15128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8" name="Group 17">
            <a:extLst>
              <a:ext uri="{FF2B5EF4-FFF2-40B4-BE49-F238E27FC236}">
                <a16:creationId xmlns:a16="http://schemas.microsoft.com/office/drawing/2014/main" id="{D1F49E24-A469-4951-388D-5DA84CDE2E2F}"/>
              </a:ext>
            </a:extLst>
          </p:cNvPr>
          <p:cNvGrpSpPr/>
          <p:nvPr/>
        </p:nvGrpSpPr>
        <p:grpSpPr>
          <a:xfrm>
            <a:off x="6400840" y="2379950"/>
            <a:ext cx="4263996" cy="3927493"/>
            <a:chOff x="661261" y="2166914"/>
            <a:chExt cx="4263996" cy="3927493"/>
          </a:xfrm>
        </p:grpSpPr>
        <p:grpSp>
          <p:nvGrpSpPr>
            <p:cNvPr id="70" name="Group 69">
              <a:extLst>
                <a:ext uri="{FF2B5EF4-FFF2-40B4-BE49-F238E27FC236}">
                  <a16:creationId xmlns:a16="http://schemas.microsoft.com/office/drawing/2014/main" id="{13375853-C786-92DA-C057-D24E3AA3859B}"/>
                </a:ext>
              </a:extLst>
            </p:cNvPr>
            <p:cNvGrpSpPr/>
            <p:nvPr/>
          </p:nvGrpSpPr>
          <p:grpSpPr>
            <a:xfrm>
              <a:off x="1532835" y="5440726"/>
              <a:ext cx="3206229" cy="83774"/>
              <a:chOff x="1493520" y="5064281"/>
              <a:chExt cx="3206229" cy="571873"/>
            </a:xfrm>
          </p:grpSpPr>
          <p:cxnSp>
            <p:nvCxnSpPr>
              <p:cNvPr id="67" name="Straight Connector 66">
                <a:extLst>
                  <a:ext uri="{FF2B5EF4-FFF2-40B4-BE49-F238E27FC236}">
                    <a16:creationId xmlns:a16="http://schemas.microsoft.com/office/drawing/2014/main" id="{7C997B13-AC9B-84C3-19FF-FF6F8B667381}"/>
                  </a:ext>
                </a:extLst>
              </p:cNvPr>
              <p:cNvCxnSpPr/>
              <p:nvPr/>
            </p:nvCxnSpPr>
            <p:spPr bwMode="auto">
              <a:xfrm>
                <a:off x="1493520" y="5064281"/>
                <a:ext cx="0" cy="571873"/>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2BC4E5ED-83C6-FE19-5E4F-A2C3C10C0E29}"/>
                  </a:ext>
                </a:extLst>
              </p:cNvPr>
              <p:cNvCxnSpPr/>
              <p:nvPr/>
            </p:nvCxnSpPr>
            <p:spPr bwMode="auto">
              <a:xfrm>
                <a:off x="3093720" y="5064281"/>
                <a:ext cx="0" cy="571873"/>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46FDBACA-4691-7244-20A8-B2D73757842D}"/>
                  </a:ext>
                </a:extLst>
              </p:cNvPr>
              <p:cNvCxnSpPr/>
              <p:nvPr/>
            </p:nvCxnSpPr>
            <p:spPr bwMode="auto">
              <a:xfrm>
                <a:off x="4699749" y="5064281"/>
                <a:ext cx="0" cy="571873"/>
              </a:xfrm>
              <a:prstGeom prst="line">
                <a:avLst/>
              </a:prstGeom>
              <a:noFill/>
              <a:ln w="28575" cap="flat" cmpd="sng" algn="ctr">
                <a:solidFill>
                  <a:schemeClr val="bg1"/>
                </a:solidFill>
                <a:prstDash val="solid"/>
                <a:round/>
                <a:headEnd type="none" w="med" len="med"/>
                <a:tailEnd type="none" w="med" len="med"/>
              </a:ln>
              <a:effectLst/>
            </p:spPr>
          </p:cxnSp>
        </p:grpSp>
        <p:grpSp>
          <p:nvGrpSpPr>
            <p:cNvPr id="16" name="Group 15">
              <a:extLst>
                <a:ext uri="{FF2B5EF4-FFF2-40B4-BE49-F238E27FC236}">
                  <a16:creationId xmlns:a16="http://schemas.microsoft.com/office/drawing/2014/main" id="{87B24550-26C6-DD17-90E7-8E6AA55CDBE6}"/>
                </a:ext>
              </a:extLst>
            </p:cNvPr>
            <p:cNvGrpSpPr/>
            <p:nvPr/>
          </p:nvGrpSpPr>
          <p:grpSpPr>
            <a:xfrm>
              <a:off x="661261" y="2166914"/>
              <a:ext cx="4263996" cy="3927493"/>
              <a:chOff x="661261" y="2166914"/>
              <a:chExt cx="4263996" cy="3927493"/>
            </a:xfrm>
          </p:grpSpPr>
          <p:sp>
            <p:nvSpPr>
              <p:cNvPr id="17" name="TextBox 16">
                <a:extLst>
                  <a:ext uri="{FF2B5EF4-FFF2-40B4-BE49-F238E27FC236}">
                    <a16:creationId xmlns:a16="http://schemas.microsoft.com/office/drawing/2014/main" id="{168903DD-ABC5-3DE4-D79C-E6B53AED6644}"/>
                  </a:ext>
                </a:extLst>
              </p:cNvPr>
              <p:cNvSpPr txBox="1"/>
              <p:nvPr/>
            </p:nvSpPr>
            <p:spPr bwMode="auto">
              <a:xfrm>
                <a:off x="1340813" y="2166914"/>
                <a:ext cx="35844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Viral Suppression on LA CAB + RPV</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Alternative ART at Wk 48 (n = 59)</a:t>
                </a:r>
              </a:p>
            </p:txBody>
          </p:sp>
          <p:sp>
            <p:nvSpPr>
              <p:cNvPr id="7" name="TextBox 6">
                <a:extLst>
                  <a:ext uri="{FF2B5EF4-FFF2-40B4-BE49-F238E27FC236}">
                    <a16:creationId xmlns:a16="http://schemas.microsoft.com/office/drawing/2014/main" id="{8B232A82-F78A-C92B-A79E-FF951AFBEDC8}"/>
                  </a:ext>
                </a:extLst>
              </p:cNvPr>
              <p:cNvSpPr txBox="1"/>
              <p:nvPr/>
            </p:nvSpPr>
            <p:spPr bwMode="auto">
              <a:xfrm rot="16200000">
                <a:off x="-411374" y="4019035"/>
                <a:ext cx="25146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Participants (%)</a:t>
                </a:r>
              </a:p>
            </p:txBody>
          </p:sp>
          <p:sp>
            <p:nvSpPr>
              <p:cNvPr id="9" name="TextBox 8">
                <a:extLst>
                  <a:ext uri="{FF2B5EF4-FFF2-40B4-BE49-F238E27FC236}">
                    <a16:creationId xmlns:a16="http://schemas.microsoft.com/office/drawing/2014/main" id="{3C6604BA-3EA8-16E0-46E3-5337A6596AD1}"/>
                  </a:ext>
                </a:extLst>
              </p:cNvPr>
              <p:cNvSpPr txBox="1"/>
              <p:nvPr/>
            </p:nvSpPr>
            <p:spPr bwMode="auto">
              <a:xfrm>
                <a:off x="1524000" y="5448076"/>
                <a:ext cx="1600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VL &lt;50 copies/mL</a:t>
                </a:r>
              </a:p>
            </p:txBody>
          </p:sp>
          <p:grpSp>
            <p:nvGrpSpPr>
              <p:cNvPr id="12" name="Group 11">
                <a:extLst>
                  <a:ext uri="{FF2B5EF4-FFF2-40B4-BE49-F238E27FC236}">
                    <a16:creationId xmlns:a16="http://schemas.microsoft.com/office/drawing/2014/main" id="{AD9DCE45-88DD-278C-3B18-9F1F5EC7B2AA}"/>
                  </a:ext>
                </a:extLst>
              </p:cNvPr>
              <p:cNvGrpSpPr/>
              <p:nvPr/>
            </p:nvGrpSpPr>
            <p:grpSpPr>
              <a:xfrm>
                <a:off x="950493" y="2763089"/>
                <a:ext cx="535724" cy="2860318"/>
                <a:chOff x="7021652" y="1900117"/>
                <a:chExt cx="352380" cy="2860318"/>
              </a:xfrm>
            </p:grpSpPr>
            <p:sp>
              <p:nvSpPr>
                <p:cNvPr id="51" name="TextBox 50">
                  <a:extLst>
                    <a:ext uri="{FF2B5EF4-FFF2-40B4-BE49-F238E27FC236}">
                      <a16:creationId xmlns:a16="http://schemas.microsoft.com/office/drawing/2014/main" id="{1BD76DC0-EC60-9AAF-199A-C3F9DA674820}"/>
                    </a:ext>
                  </a:extLst>
                </p:cNvPr>
                <p:cNvSpPr txBox="1"/>
                <p:nvPr/>
              </p:nvSpPr>
              <p:spPr bwMode="auto">
                <a:xfrm>
                  <a:off x="7021652" y="1900117"/>
                  <a:ext cx="3523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52" name="TextBox 51">
                  <a:extLst>
                    <a:ext uri="{FF2B5EF4-FFF2-40B4-BE49-F238E27FC236}">
                      <a16:creationId xmlns:a16="http://schemas.microsoft.com/office/drawing/2014/main" id="{27594D6D-3BFF-737E-9FBE-45148DE02DAD}"/>
                    </a:ext>
                  </a:extLst>
                </p:cNvPr>
                <p:cNvSpPr txBox="1"/>
                <p:nvPr/>
              </p:nvSpPr>
              <p:spPr bwMode="auto">
                <a:xfrm>
                  <a:off x="7098624" y="2393115"/>
                  <a:ext cx="2754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53" name="TextBox 52">
                  <a:extLst>
                    <a:ext uri="{FF2B5EF4-FFF2-40B4-BE49-F238E27FC236}">
                      <a16:creationId xmlns:a16="http://schemas.microsoft.com/office/drawing/2014/main" id="{AD50F014-DACA-A514-A67A-03C33D406AA5}"/>
                    </a:ext>
                  </a:extLst>
                </p:cNvPr>
                <p:cNvSpPr txBox="1"/>
                <p:nvPr/>
              </p:nvSpPr>
              <p:spPr bwMode="auto">
                <a:xfrm>
                  <a:off x="7098624" y="2886113"/>
                  <a:ext cx="2754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54" name="TextBox 53">
                  <a:extLst>
                    <a:ext uri="{FF2B5EF4-FFF2-40B4-BE49-F238E27FC236}">
                      <a16:creationId xmlns:a16="http://schemas.microsoft.com/office/drawing/2014/main" id="{43752B49-9559-E5D1-75B6-AE5F4018EDEE}"/>
                    </a:ext>
                  </a:extLst>
                </p:cNvPr>
                <p:cNvSpPr txBox="1"/>
                <p:nvPr/>
              </p:nvSpPr>
              <p:spPr bwMode="auto">
                <a:xfrm>
                  <a:off x="7098624" y="3379111"/>
                  <a:ext cx="2754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55" name="TextBox 54">
                  <a:extLst>
                    <a:ext uri="{FF2B5EF4-FFF2-40B4-BE49-F238E27FC236}">
                      <a16:creationId xmlns:a16="http://schemas.microsoft.com/office/drawing/2014/main" id="{6C433D35-E65B-A303-5B46-7B45C2BA2093}"/>
                    </a:ext>
                  </a:extLst>
                </p:cNvPr>
                <p:cNvSpPr txBox="1"/>
                <p:nvPr/>
              </p:nvSpPr>
              <p:spPr bwMode="auto">
                <a:xfrm>
                  <a:off x="7098624" y="3898105"/>
                  <a:ext cx="2754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56" name="TextBox 55">
                  <a:extLst>
                    <a:ext uri="{FF2B5EF4-FFF2-40B4-BE49-F238E27FC236}">
                      <a16:creationId xmlns:a16="http://schemas.microsoft.com/office/drawing/2014/main" id="{4BF54D7A-4253-D01C-1433-53511478F542}"/>
                    </a:ext>
                  </a:extLst>
                </p:cNvPr>
                <p:cNvSpPr txBox="1"/>
                <p:nvPr/>
              </p:nvSpPr>
              <p:spPr bwMode="auto">
                <a:xfrm>
                  <a:off x="7175594" y="4391103"/>
                  <a:ext cx="198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sp>
            <p:nvSpPr>
              <p:cNvPr id="24" name="TextBox 23">
                <a:extLst>
                  <a:ext uri="{FF2B5EF4-FFF2-40B4-BE49-F238E27FC236}">
                    <a16:creationId xmlns:a16="http://schemas.microsoft.com/office/drawing/2014/main" id="{2F2564CD-F9C1-4315-B679-A2D446F7BF0A}"/>
                  </a:ext>
                </a:extLst>
              </p:cNvPr>
              <p:cNvSpPr txBox="1"/>
              <p:nvPr/>
            </p:nvSpPr>
            <p:spPr bwMode="auto">
              <a:xfrm>
                <a:off x="3707717" y="2688388"/>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a:t>
                </a:r>
              </a:p>
            </p:txBody>
          </p:sp>
          <p:sp>
            <p:nvSpPr>
              <p:cNvPr id="25" name="TextBox 24">
                <a:extLst>
                  <a:ext uri="{FF2B5EF4-FFF2-40B4-BE49-F238E27FC236}">
                    <a16:creationId xmlns:a16="http://schemas.microsoft.com/office/drawing/2014/main" id="{5426BCA0-4446-6B96-7C4F-9AC6A526EDC7}"/>
                  </a:ext>
                </a:extLst>
              </p:cNvPr>
              <p:cNvSpPr txBox="1"/>
              <p:nvPr/>
            </p:nvSpPr>
            <p:spPr bwMode="auto">
              <a:xfrm>
                <a:off x="2161849" y="2739188"/>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93</a:t>
                </a:r>
              </a:p>
            </p:txBody>
          </p:sp>
          <p:sp>
            <p:nvSpPr>
              <p:cNvPr id="31" name="Rectangle 30">
                <a:extLst>
                  <a:ext uri="{FF2B5EF4-FFF2-40B4-BE49-F238E27FC236}">
                    <a16:creationId xmlns:a16="http://schemas.microsoft.com/office/drawing/2014/main" id="{62F3AC2E-CB79-20CE-5124-B5F76B3BCCAC}"/>
                  </a:ext>
                </a:extLst>
              </p:cNvPr>
              <p:cNvSpPr/>
              <p:nvPr/>
            </p:nvSpPr>
            <p:spPr bwMode="auto">
              <a:xfrm>
                <a:off x="2021788" y="3112203"/>
                <a:ext cx="693420" cy="2323397"/>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36" name="Group 35">
                <a:extLst>
                  <a:ext uri="{FF2B5EF4-FFF2-40B4-BE49-F238E27FC236}">
                    <a16:creationId xmlns:a16="http://schemas.microsoft.com/office/drawing/2014/main" id="{4D2EA7FD-69EF-181D-78A8-ED09D536E784}"/>
                  </a:ext>
                </a:extLst>
              </p:cNvPr>
              <p:cNvGrpSpPr/>
              <p:nvPr/>
            </p:nvGrpSpPr>
            <p:grpSpPr>
              <a:xfrm>
                <a:off x="1427145" y="2940684"/>
                <a:ext cx="96855" cy="2496605"/>
                <a:chOff x="7128444" y="2037821"/>
                <a:chExt cx="534202" cy="2496605"/>
              </a:xfrm>
            </p:grpSpPr>
            <p:cxnSp>
              <p:nvCxnSpPr>
                <p:cNvPr id="42" name="Straight Connector 41">
                  <a:extLst>
                    <a:ext uri="{FF2B5EF4-FFF2-40B4-BE49-F238E27FC236}">
                      <a16:creationId xmlns:a16="http://schemas.microsoft.com/office/drawing/2014/main" id="{8FF2BBF4-0CF0-AA6C-1AAA-75E66CD472E4}"/>
                    </a:ext>
                  </a:extLst>
                </p:cNvPr>
                <p:cNvCxnSpPr>
                  <a:cxnSpLocks/>
                </p:cNvCxnSpPr>
                <p:nvPr/>
              </p:nvCxnSpPr>
              <p:spPr bwMode="auto">
                <a:xfrm>
                  <a:off x="7128444" y="2037821"/>
                  <a:ext cx="534202"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8ACDA99C-270F-073B-820D-8A3D61E46986}"/>
                    </a:ext>
                  </a:extLst>
                </p:cNvPr>
                <p:cNvCxnSpPr>
                  <a:cxnSpLocks/>
                </p:cNvCxnSpPr>
                <p:nvPr/>
              </p:nvCxnSpPr>
              <p:spPr bwMode="auto">
                <a:xfrm>
                  <a:off x="7128444" y="2537142"/>
                  <a:ext cx="534202"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E1636F5A-EEA8-7DC3-5EB7-0374DACB0F64}"/>
                    </a:ext>
                  </a:extLst>
                </p:cNvPr>
                <p:cNvCxnSpPr>
                  <a:cxnSpLocks/>
                </p:cNvCxnSpPr>
                <p:nvPr/>
              </p:nvCxnSpPr>
              <p:spPr bwMode="auto">
                <a:xfrm>
                  <a:off x="7128444" y="3036463"/>
                  <a:ext cx="534202"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DB23D296-B5FF-DFDC-B892-90E9596DCAB9}"/>
                    </a:ext>
                  </a:extLst>
                </p:cNvPr>
                <p:cNvCxnSpPr>
                  <a:cxnSpLocks/>
                </p:cNvCxnSpPr>
                <p:nvPr/>
              </p:nvCxnSpPr>
              <p:spPr bwMode="auto">
                <a:xfrm>
                  <a:off x="7128444" y="3535784"/>
                  <a:ext cx="534202"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6E251373-7DFE-C645-DAED-F24AEF9EA72D}"/>
                    </a:ext>
                  </a:extLst>
                </p:cNvPr>
                <p:cNvCxnSpPr>
                  <a:cxnSpLocks/>
                </p:cNvCxnSpPr>
                <p:nvPr/>
              </p:nvCxnSpPr>
              <p:spPr bwMode="auto">
                <a:xfrm>
                  <a:off x="7128444" y="4035105"/>
                  <a:ext cx="534202"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C12A546E-BD0E-D450-1FBB-CAAE2A89C525}"/>
                    </a:ext>
                  </a:extLst>
                </p:cNvPr>
                <p:cNvCxnSpPr>
                  <a:cxnSpLocks/>
                </p:cNvCxnSpPr>
                <p:nvPr/>
              </p:nvCxnSpPr>
              <p:spPr bwMode="auto">
                <a:xfrm>
                  <a:off x="7128444" y="4534426"/>
                  <a:ext cx="534202" cy="0"/>
                </a:xfrm>
                <a:prstGeom prst="line">
                  <a:avLst/>
                </a:prstGeom>
                <a:noFill/>
                <a:ln w="28575" cap="flat" cmpd="sng" algn="ctr">
                  <a:solidFill>
                    <a:schemeClr val="bg1"/>
                  </a:solidFill>
                  <a:prstDash val="solid"/>
                  <a:round/>
                  <a:headEnd type="none" w="med" len="med"/>
                  <a:tailEnd type="none" w="med" len="med"/>
                </a:ln>
                <a:effectLst/>
              </p:spPr>
            </p:cxnSp>
          </p:grpSp>
          <p:sp>
            <p:nvSpPr>
              <p:cNvPr id="64" name="TextBox 63">
                <a:extLst>
                  <a:ext uri="{FF2B5EF4-FFF2-40B4-BE49-F238E27FC236}">
                    <a16:creationId xmlns:a16="http://schemas.microsoft.com/office/drawing/2014/main" id="{FA6142CD-2D51-F106-5173-6B7B6F24A402}"/>
                  </a:ext>
                </a:extLst>
              </p:cNvPr>
              <p:cNvSpPr txBox="1"/>
              <p:nvPr/>
            </p:nvSpPr>
            <p:spPr bwMode="auto">
              <a:xfrm>
                <a:off x="3136900" y="5448076"/>
                <a:ext cx="1600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VL &lt;200 copies/mL</a:t>
                </a:r>
              </a:p>
            </p:txBody>
          </p:sp>
          <p:sp>
            <p:nvSpPr>
              <p:cNvPr id="65" name="Rectangle 64">
                <a:extLst>
                  <a:ext uri="{FF2B5EF4-FFF2-40B4-BE49-F238E27FC236}">
                    <a16:creationId xmlns:a16="http://schemas.microsoft.com/office/drawing/2014/main" id="{0AED0A8A-5BC9-91A8-4D11-BD7C1ED103EF}"/>
                  </a:ext>
                </a:extLst>
              </p:cNvPr>
              <p:cNvSpPr/>
              <p:nvPr/>
            </p:nvSpPr>
            <p:spPr bwMode="auto">
              <a:xfrm>
                <a:off x="3570518" y="3058865"/>
                <a:ext cx="693420" cy="2376736"/>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Freeform: Shape 34">
                <a:extLst>
                  <a:ext uri="{FF2B5EF4-FFF2-40B4-BE49-F238E27FC236}">
                    <a16:creationId xmlns:a16="http://schemas.microsoft.com/office/drawing/2014/main" id="{FC5E5197-18E7-F7CE-C8CF-1900F4303501}"/>
                  </a:ext>
                </a:extLst>
              </p:cNvPr>
              <p:cNvSpPr/>
              <p:nvPr/>
            </p:nvSpPr>
            <p:spPr bwMode="auto">
              <a:xfrm>
                <a:off x="1532835" y="2929143"/>
                <a:ext cx="3206228" cy="2512876"/>
              </a:xfrm>
              <a:custGeom>
                <a:avLst/>
                <a:gdLst>
                  <a:gd name="connsiteX0" fmla="*/ 0 w 4267200"/>
                  <a:gd name="connsiteY0" fmla="*/ 0 h 2508250"/>
                  <a:gd name="connsiteX1" fmla="*/ 0 w 4267200"/>
                  <a:gd name="connsiteY1" fmla="*/ 2508250 h 2508250"/>
                  <a:gd name="connsiteX2" fmla="*/ 4267200 w 4267200"/>
                  <a:gd name="connsiteY2" fmla="*/ 2508250 h 2508250"/>
                </a:gdLst>
                <a:ahLst/>
                <a:cxnLst>
                  <a:cxn ang="0">
                    <a:pos x="connsiteX0" y="connsiteY0"/>
                  </a:cxn>
                  <a:cxn ang="0">
                    <a:pos x="connsiteX1" y="connsiteY1"/>
                  </a:cxn>
                  <a:cxn ang="0">
                    <a:pos x="connsiteX2" y="connsiteY2"/>
                  </a:cxn>
                </a:cxnLst>
                <a:rect l="l" t="t" r="r" b="b"/>
                <a:pathLst>
                  <a:path w="4267200" h="2508250">
                    <a:moveTo>
                      <a:pt x="0" y="0"/>
                    </a:moveTo>
                    <a:lnTo>
                      <a:pt x="0" y="2508250"/>
                    </a:lnTo>
                    <a:lnTo>
                      <a:pt x="4267200" y="250825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grpSp>
      <p:sp>
        <p:nvSpPr>
          <p:cNvPr id="4" name="Text Box 11">
            <a:extLst>
              <a:ext uri="{FF2B5EF4-FFF2-40B4-BE49-F238E27FC236}">
                <a16:creationId xmlns:a16="http://schemas.microsoft.com/office/drawing/2014/main" id="{AABA54BB-B817-5F19-0DB1-6A9DE55F0115}"/>
              </a:ext>
            </a:extLst>
          </p:cNvPr>
          <p:cNvSpPr txBox="1">
            <a:spLocks noChangeArrowheads="1"/>
          </p:cNvSpPr>
          <p:nvPr/>
        </p:nvSpPr>
        <p:spPr bwMode="auto">
          <a:xfrm>
            <a:off x="414339" y="635586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Hickey. CROI 2024. Abstr 628. </a:t>
            </a:r>
            <a:r>
              <a:rPr kumimoji="0" lang="sv-SE"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Ann Intern Med. 2023;176:969. Hickey. </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JAIDS. 2024;[Epub].</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D21B47B4-B09E-98AE-48BA-47B8076C3149}"/>
              </a:ext>
            </a:extLst>
          </p:cNvPr>
          <p:cNvSpPr txBox="1"/>
          <p:nvPr/>
        </p:nvSpPr>
        <p:spPr bwMode="auto">
          <a:xfrm>
            <a:off x="609758" y="1497797"/>
            <a:ext cx="11294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Retrospective cohort study of people living with HIV without CAB or RPV resistance who received LA CAB + RPV with baseline HIV-1 RNA ≥50 copies/mL with ≥56 wk of therapy (n = 59)</a:t>
            </a:r>
            <a:endParaRPr kumimoji="0" lang="en-US" sz="22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0" name="TextBox 19">
            <a:extLst>
              <a:ext uri="{FF2B5EF4-FFF2-40B4-BE49-F238E27FC236}">
                <a16:creationId xmlns:a16="http://schemas.microsoft.com/office/drawing/2014/main" id="{2F33EC18-3944-6E4F-30FC-DE6FE4E02FD9}"/>
              </a:ext>
            </a:extLst>
          </p:cNvPr>
          <p:cNvSpPr txBox="1"/>
          <p:nvPr/>
        </p:nvSpPr>
        <p:spPr bwMode="auto">
          <a:xfrm>
            <a:off x="638385" y="5403025"/>
            <a:ext cx="5229603" cy="830997"/>
          </a:xfrm>
          <a:prstGeom prst="rect">
            <a:avLst/>
          </a:prstGeom>
          <a:solidFill>
            <a:schemeClr val="accent5">
              <a:lumMod val="20000"/>
              <a:lumOff val="80000"/>
            </a:schemeClr>
          </a:solidFill>
          <a:ln>
            <a:noFill/>
          </a:ln>
        </p:spPr>
        <p:txBody>
          <a:bodyPr wrap="square" rtlCol="0">
            <a:spAutoFit/>
          </a:bodyPr>
          <a:lstStyle/>
          <a:p>
            <a:pPr>
              <a:spcBef>
                <a:spcPct val="50000"/>
              </a:spcBef>
            </a:pPr>
            <a:r>
              <a:rPr lang="en-US" sz="2400" dirty="0">
                <a:solidFill>
                  <a:schemeClr val="bg1"/>
                </a:solidFill>
                <a:latin typeface="Calibri" panose="020F0502020204030204" pitchFamily="34" charset="0"/>
              </a:rPr>
              <a:t>81% (48/59) remained on LA CAB + RPV with </a:t>
            </a:r>
            <a:r>
              <a:rPr lang="en-US" sz="2400">
                <a:solidFill>
                  <a:schemeClr val="bg1"/>
                </a:solidFill>
                <a:latin typeface="Calibri" panose="020F0502020204030204" pitchFamily="34" charset="0"/>
              </a:rPr>
              <a:t>VL</a:t>
            </a:r>
            <a:r>
              <a:rPr lang="en-US" sz="2400" dirty="0">
                <a:solidFill>
                  <a:schemeClr val="bg1"/>
                </a:solidFill>
                <a:latin typeface="Calibri" panose="020F0502020204030204" pitchFamily="34" charset="0"/>
              </a:rPr>
              <a:t> &lt;50 copies/mL at Wk 48</a:t>
            </a:r>
          </a:p>
        </p:txBody>
      </p:sp>
    </p:spTree>
    <p:extLst>
      <p:ext uri="{BB962C8B-B14F-4D97-AF65-F5344CB8AC3E}">
        <p14:creationId xmlns:p14="http://schemas.microsoft.com/office/powerpoint/2010/main" val="25654023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4FBE642-2E70-769B-5D19-FBD1BF488E30}"/>
              </a:ext>
            </a:extLst>
          </p:cNvPr>
          <p:cNvSpPr>
            <a:spLocks noGrp="1"/>
          </p:cNvSpPr>
          <p:nvPr>
            <p:ph type="title"/>
          </p:nvPr>
        </p:nvSpPr>
        <p:spPr/>
        <p:txBody>
          <a:bodyPr/>
          <a:lstStyle/>
          <a:p>
            <a:r>
              <a:rPr lang="en-US" dirty="0"/>
              <a:t>Updated IAS-USA Recommendations for LA CAB + RPV</a:t>
            </a:r>
            <a:br>
              <a:rPr lang="en-US" dirty="0"/>
            </a:br>
            <a:r>
              <a:rPr lang="en-US" dirty="0"/>
              <a:t>March 1, 2024</a:t>
            </a:r>
          </a:p>
        </p:txBody>
      </p:sp>
      <p:sp>
        <p:nvSpPr>
          <p:cNvPr id="4" name="Content Placeholder 3">
            <a:extLst>
              <a:ext uri="{FF2B5EF4-FFF2-40B4-BE49-F238E27FC236}">
                <a16:creationId xmlns:a16="http://schemas.microsoft.com/office/drawing/2014/main" id="{6244138E-0918-772D-CED4-F149FF09719C}"/>
              </a:ext>
            </a:extLst>
          </p:cNvPr>
          <p:cNvSpPr>
            <a:spLocks noGrp="1"/>
          </p:cNvSpPr>
          <p:nvPr>
            <p:ph idx="1"/>
          </p:nvPr>
        </p:nvSpPr>
        <p:spPr/>
        <p:txBody>
          <a:bodyPr/>
          <a:lstStyle/>
          <a:p>
            <a:r>
              <a:rPr lang="en-US" sz="2400" i="1" dirty="0"/>
              <a:t>When supported by </a:t>
            </a:r>
            <a:r>
              <a:rPr lang="en-US" sz="2400" b="1" i="1" dirty="0">
                <a:solidFill>
                  <a:schemeClr val="accent3"/>
                </a:solidFill>
              </a:rPr>
              <a:t>intensive follow-up </a:t>
            </a:r>
            <a:r>
              <a:rPr lang="en-US" sz="2400" i="1" dirty="0"/>
              <a:t>and </a:t>
            </a:r>
            <a:r>
              <a:rPr lang="en-US" sz="2400" b="1" i="1" dirty="0">
                <a:solidFill>
                  <a:schemeClr val="accent3"/>
                </a:solidFill>
              </a:rPr>
              <a:t>case management services</a:t>
            </a:r>
            <a:r>
              <a:rPr lang="en-US" sz="2400" i="1" dirty="0"/>
              <a:t>, injectable LA CAB + RPV may be </a:t>
            </a:r>
            <a:r>
              <a:rPr lang="en-US" sz="2400" b="1" i="1" dirty="0">
                <a:solidFill>
                  <a:schemeClr val="accent3"/>
                </a:solidFill>
              </a:rPr>
              <a:t>considered for people with viremia </a:t>
            </a:r>
            <a:r>
              <a:rPr lang="en-US" sz="2400" i="1" dirty="0"/>
              <a:t>who meet the criteria below when </a:t>
            </a:r>
            <a:r>
              <a:rPr lang="en-US" sz="2400" b="1" i="1" dirty="0">
                <a:solidFill>
                  <a:schemeClr val="accent3"/>
                </a:solidFill>
              </a:rPr>
              <a:t>no other treatment options are effective</a:t>
            </a:r>
            <a:r>
              <a:rPr lang="en-US" sz="2400" i="1" dirty="0"/>
              <a:t> due to a patient’s persistent inability to take oral ART:</a:t>
            </a:r>
          </a:p>
          <a:p>
            <a:pPr lvl="1"/>
            <a:r>
              <a:rPr lang="en-US" sz="2200" b="1" i="1" dirty="0">
                <a:solidFill>
                  <a:schemeClr val="accent3"/>
                </a:solidFill>
              </a:rPr>
              <a:t>Unable to take oral ART </a:t>
            </a:r>
            <a:r>
              <a:rPr lang="en-US" sz="2200" i="1" dirty="0"/>
              <a:t>consistently despite extensive efforts and clinical support</a:t>
            </a:r>
          </a:p>
          <a:p>
            <a:pPr lvl="1"/>
            <a:r>
              <a:rPr lang="en-US" sz="2200" b="1" i="1" dirty="0">
                <a:solidFill>
                  <a:schemeClr val="accent3"/>
                </a:solidFill>
              </a:rPr>
              <a:t>High risk of HIV disease progression </a:t>
            </a:r>
            <a:r>
              <a:rPr lang="en-US" sz="2200" i="1" dirty="0"/>
              <a:t>(CD4 cell count &lt;200/μL or history of AIDS-defining complications)</a:t>
            </a:r>
          </a:p>
          <a:p>
            <a:pPr lvl="1"/>
            <a:r>
              <a:rPr lang="en-US" sz="2200" b="1" i="1" dirty="0">
                <a:solidFill>
                  <a:schemeClr val="accent3"/>
                </a:solidFill>
              </a:rPr>
              <a:t>Virus susceptible to both CAB and RPV</a:t>
            </a:r>
          </a:p>
          <a:p>
            <a:r>
              <a:rPr lang="en-US" sz="2400" i="1" dirty="0"/>
              <a:t>If applicable, patients should also be referred for treatment of substance use disorder and/or mental illness.</a:t>
            </a:r>
          </a:p>
        </p:txBody>
      </p:sp>
      <p:sp>
        <p:nvSpPr>
          <p:cNvPr id="2" name="Text Box 15">
            <a:extLst>
              <a:ext uri="{FF2B5EF4-FFF2-40B4-BE49-F238E27FC236}">
                <a16:creationId xmlns:a16="http://schemas.microsoft.com/office/drawing/2014/main" id="{BF145A59-D363-F954-9B5A-F8ABBBCFAD95}"/>
              </a:ext>
            </a:extLst>
          </p:cNvPr>
          <p:cNvSpPr txBox="1">
            <a:spLocks noChangeArrowheads="1"/>
          </p:cNvSpPr>
          <p:nvPr/>
        </p:nvSpPr>
        <p:spPr bwMode="auto">
          <a:xfrm>
            <a:off x="412751" y="637166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Sax. JAMA. 2024;331:1060.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135355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0E0FC-6D5C-8AA4-7B4C-4DD8CFD5521A}"/>
              </a:ext>
            </a:extLst>
          </p:cNvPr>
          <p:cNvSpPr>
            <a:spLocks noGrp="1"/>
          </p:cNvSpPr>
          <p:nvPr>
            <p:ph type="title"/>
          </p:nvPr>
        </p:nvSpPr>
        <p:spPr/>
        <p:txBody>
          <a:bodyPr/>
          <a:lstStyle/>
          <a:p>
            <a:r>
              <a:rPr lang="en-US" dirty="0"/>
              <a:t>Interventions to Support Return to HIV Care Should Uphold Dignity and Equity</a:t>
            </a:r>
          </a:p>
        </p:txBody>
      </p:sp>
      <p:sp>
        <p:nvSpPr>
          <p:cNvPr id="3" name="Content Placeholder 2">
            <a:extLst>
              <a:ext uri="{FF2B5EF4-FFF2-40B4-BE49-F238E27FC236}">
                <a16:creationId xmlns:a16="http://schemas.microsoft.com/office/drawing/2014/main" id="{47E7DDB7-C7CF-A0E8-85A5-740D65BBCE77}"/>
              </a:ext>
            </a:extLst>
          </p:cNvPr>
          <p:cNvSpPr>
            <a:spLocks noGrp="1" noRot="1" noMove="1" noResize="1" noEditPoints="1" noAdjustHandles="1" noChangeArrowheads="1" noChangeShapeType="1"/>
          </p:cNvSpPr>
          <p:nvPr>
            <p:ph idx="1"/>
          </p:nvPr>
        </p:nvSpPr>
        <p:spPr/>
        <p:txBody>
          <a:bodyPr/>
          <a:lstStyle/>
          <a:p>
            <a:r>
              <a:rPr lang="en-US" sz="2600" dirty="0"/>
              <a:t>Clinics should support the people they serve, empower them, and advocate for them</a:t>
            </a:r>
          </a:p>
          <a:p>
            <a:pPr lvl="1"/>
            <a:r>
              <a:rPr lang="en-US" sz="2400" dirty="0"/>
              <a:t>Max clinic: low barrier care framework</a:t>
            </a:r>
          </a:p>
          <a:p>
            <a:pPr lvl="1"/>
            <a:r>
              <a:rPr lang="en-US" sz="2400" dirty="0"/>
              <a:t>DAP Health: low barrier care implementation</a:t>
            </a:r>
          </a:p>
          <a:p>
            <a:r>
              <a:rPr lang="en-US" sz="2600" dirty="0"/>
              <a:t>Rapid start (or restart) is grounded in equity</a:t>
            </a:r>
          </a:p>
          <a:p>
            <a:pPr lvl="1"/>
            <a:r>
              <a:rPr lang="en-US" sz="2400" dirty="0"/>
              <a:t>Crescent Care: Rapid ReSTART</a:t>
            </a:r>
          </a:p>
          <a:p>
            <a:r>
              <a:rPr lang="en-US" sz="2600" dirty="0"/>
              <a:t>Funding for a community advisory board is crucial</a:t>
            </a:r>
          </a:p>
          <a:p>
            <a:r>
              <a:rPr lang="en-US" sz="2600" dirty="0"/>
              <a:t>LA ART with intensive follow-up may be a path back to treatment for some people who have struggled with oral ART in the past</a:t>
            </a:r>
          </a:p>
          <a:p>
            <a:endParaRPr lang="en-US" dirty="0"/>
          </a:p>
        </p:txBody>
      </p:sp>
      <p:sp>
        <p:nvSpPr>
          <p:cNvPr id="5" name="TextBox 4">
            <a:extLst>
              <a:ext uri="{FF2B5EF4-FFF2-40B4-BE49-F238E27FC236}">
                <a16:creationId xmlns:a16="http://schemas.microsoft.com/office/drawing/2014/main" id="{5C8A0D05-B29F-899D-C317-6B56577D275C}"/>
              </a:ext>
            </a:extLst>
          </p:cNvPr>
          <p:cNvSpPr txBox="1"/>
          <p:nvPr/>
        </p:nvSpPr>
        <p:spPr bwMode="auto">
          <a:xfrm>
            <a:off x="8177143" y="2305615"/>
            <a:ext cx="3305060" cy="2246769"/>
          </a:xfrm>
          <a:prstGeom prst="rect">
            <a:avLst/>
          </a:prstGeom>
          <a:solidFill>
            <a:schemeClr val="accent3">
              <a:lumMod val="20000"/>
              <a:lumOff val="80000"/>
            </a:schemeClr>
          </a:solidFill>
          <a:ln>
            <a:noFill/>
          </a:ln>
        </p:spPr>
        <p:txBody>
          <a:bodyPr wrap="square" rtlCol="0">
            <a:spAutoFit/>
          </a:bodyPr>
          <a:lstStyle/>
          <a:p>
            <a:pPr>
              <a:spcBef>
                <a:spcPct val="50000"/>
              </a:spcBef>
            </a:pPr>
            <a:r>
              <a:rPr lang="en-US" sz="2000" dirty="0">
                <a:solidFill>
                  <a:schemeClr val="bg1"/>
                </a:solidFill>
                <a:latin typeface="Calibri" panose="020F0502020204030204" pitchFamily="34" charset="0"/>
              </a:rPr>
              <a:t>Dazon Dixon Diallo from Sister Love: “See my brothers and sisters as your own. If you do then, of course, you will see patients same-day, start same-day, and love same-day.”</a:t>
            </a:r>
          </a:p>
        </p:txBody>
      </p:sp>
    </p:spTree>
    <p:extLst>
      <p:ext uri="{BB962C8B-B14F-4D97-AF65-F5344CB8AC3E}">
        <p14:creationId xmlns:p14="http://schemas.microsoft.com/office/powerpoint/2010/main" val="39350341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You’re Welcome!</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2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Clinical Focus modules </a:t>
            </a:r>
            <a:r>
              <a:rPr kumimoji="0" lang="en-US" sz="22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on starting in care, persisting in care, and returning to care</a:t>
            </a:r>
            <a:endParaRPr kumimoji="0" lang="en-US" sz="2200" b="1" i="0" u="none" strike="noStrike" kern="0" cap="none" spc="0" normalizeH="0" baseline="0" noProof="0" dirty="0">
              <a:ln>
                <a:noFill/>
              </a:ln>
              <a:solidFill>
                <a:srgbClr val="E1471D"/>
              </a:solidFill>
              <a:effectLst/>
              <a:uLnTx/>
              <a:uFillTx/>
              <a:latin typeface="Calibri" panose="020F0502020204030204" pitchFamily="34" charset="0"/>
              <a:ea typeface="+mn-ea"/>
              <a:cs typeface="+mn-cs"/>
            </a:endParaRP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2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Downloadable slides </a:t>
            </a:r>
            <a:r>
              <a:rPr lang="en-US" sz="2200" b="0" dirty="0">
                <a:solidFill>
                  <a:srgbClr val="455560"/>
                </a:solidFill>
              </a:rPr>
              <a:t>to share with your colleagues</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2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ClinicalThought commentaries </a:t>
            </a:r>
            <a:r>
              <a:rPr kumimoji="0" lang="en-US" sz="22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featuring case examples</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2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Podcast narrations </a:t>
            </a:r>
            <a:r>
              <a:rPr kumimoji="0" lang="en-US" sz="22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ClinicalThought commentary cases by expert faculty</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pic>
        <p:nvPicPr>
          <p:cNvPr id="3" name="Picture 2" descr="A black and grey logo&#10;&#10;Description automatically generated">
            <a:extLst>
              <a:ext uri="{FF2B5EF4-FFF2-40B4-BE49-F238E27FC236}">
                <a16:creationId xmlns:a16="http://schemas.microsoft.com/office/drawing/2014/main" id="{F61E9DB0-2D63-AEE2-9075-13234119B6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4756" y="5412693"/>
            <a:ext cx="2333448" cy="88434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b5bafa63-7132-4488-941a-c6761e4b141b">
      <Terms xmlns="http://schemas.microsoft.com/office/infopath/2007/PartnerControls"/>
    </lcf76f155ced4ddcb4097134ff3c332f>
  </documentManagement>
</p:properti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6B6FFC28B6F1B4BB40048330A7ACDAB" ma:contentTypeVersion="12" ma:contentTypeDescription="Create a new document." ma:contentTypeScope="" ma:versionID="af5b1e044bc6b5deef5d91044194c7b5">
  <xsd:schema xmlns:xsd="http://www.w3.org/2001/XMLSchema" xmlns:xs="http://www.w3.org/2001/XMLSchema" xmlns:p="http://schemas.microsoft.com/office/2006/metadata/properties" xmlns:ns2="b5bafa63-7132-4488-941a-c6761e4b141b" xmlns:ns3="22fd6914-46d4-4c7e-bbad-46e82841b69d" targetNamespace="http://schemas.microsoft.com/office/2006/metadata/properties" ma:root="true" ma:fieldsID="88a6ed7fe6d843c983be193a59bc4d8a" ns2:_="" ns3:_="">
    <xsd:import namespace="b5bafa63-7132-4488-941a-c6761e4b141b"/>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bafa63-7132-4488-941a-c6761e4b14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A55BC3-5A03-47C2-8EC3-D964C3B5E779}">
  <ds:schemaRefs>
    <ds:schemaRef ds:uri="http://schemas.microsoft.com/office/2006/metadata/properties"/>
    <ds:schemaRef ds:uri="http://www.w3.org/XML/1998/namespace"/>
    <ds:schemaRef ds:uri="b5bafa63-7132-4488-941a-c6761e4b141b"/>
    <ds:schemaRef ds:uri="http://schemas.microsoft.com/office/infopath/2007/PartnerControls"/>
    <ds:schemaRef ds:uri="http://schemas.microsoft.com/office/2006/documentManagement/types"/>
    <ds:schemaRef ds:uri="http://schemas.openxmlformats.org/package/2006/metadata/core-properties"/>
    <ds:schemaRef ds:uri="http://purl.org/dc/dcmitype/"/>
    <ds:schemaRef ds:uri="22fd6914-46d4-4c7e-bbad-46e82841b69d"/>
    <ds:schemaRef ds:uri="http://purl.org/dc/terms/"/>
    <ds:schemaRef ds:uri="http://purl.org/dc/elements/1.1/"/>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DF3F1F59-FD05-458D-BC50-EB2F9C07E3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bafa63-7132-4488-941a-c6761e4b141b"/>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3741</TotalTime>
  <Words>2275</Words>
  <Application>Microsoft Office PowerPoint</Application>
  <PresentationFormat>Widescreen</PresentationFormat>
  <Paragraphs>288</Paragraphs>
  <Slides>23</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Roboto</vt:lpstr>
      <vt:lpstr>Times</vt:lpstr>
      <vt:lpstr>Times New Roman</vt:lpstr>
      <vt:lpstr>Wingdings</vt:lpstr>
      <vt:lpstr>2_2022_CCO_Template</vt:lpstr>
      <vt:lpstr>You’re Welcome! Ensuring HIV Services  Are Inclusive and Equitable: Returning to Care</vt:lpstr>
      <vt:lpstr>About These Slides</vt:lpstr>
      <vt:lpstr>Faculty and Disclosures</vt:lpstr>
      <vt:lpstr>Learning Objective</vt:lpstr>
      <vt:lpstr>UNAIDS 2020 Targets: 90-90-90</vt:lpstr>
      <vt:lpstr>Prevalence-Based HIV Care Continuum in US in 2022</vt:lpstr>
      <vt:lpstr>Factors That Predict Delayed Care Linkage  and Inconsistent HIV Care and Treatment</vt:lpstr>
      <vt:lpstr>National HIV/AIDS Strategy for the United States  2022-2025: Vision</vt:lpstr>
      <vt:lpstr>Goal 2.2: Identify, Engage, or Reengage People Living With HIV Who Are Not in Care or Not Virally Suppressed</vt:lpstr>
      <vt:lpstr>Best Practices for Creating a Welcoming HIV Care Environment for Reengagement</vt:lpstr>
      <vt:lpstr>Max Clinic Low-Barrier HIV Care Framework</vt:lpstr>
      <vt:lpstr>Max Clinic: Key Structural Elements to Low-Barrier  HIV Care</vt:lpstr>
      <vt:lpstr>Max Clinic: Key Process-of-Care Elements to Low-Barrier  HIV Care</vt:lpstr>
      <vt:lpstr>Implementation of Low-Barrier HIV Care</vt:lpstr>
      <vt:lpstr>Clinic at DAP Health in California</vt:lpstr>
      <vt:lpstr>DAP Health: Return to Care With Rapid StART</vt:lpstr>
      <vt:lpstr>Crescent Care: Rapid ReSTART Program</vt:lpstr>
      <vt:lpstr>Data and Recommendations for LA ART for  People Returning to HIV Care Who Had Prior Challenges With Oral ART </vt:lpstr>
      <vt:lpstr>ACTG A5359 LATITUDE: LA ART as a Potential Tool for People With Challenges to Oral ART</vt:lpstr>
      <vt:lpstr>Ward 86: LA CAB + RPV in People Without Virologic Suppression at Baseline</vt:lpstr>
      <vt:lpstr>Updated IAS-USA Recommendations for LA CAB + RPV March 1, 2024</vt:lpstr>
      <vt:lpstr>Interventions to Support Return to HIV Care Should Uphold Dignity and Equity</vt:lpstr>
      <vt:lpstr>Go Online for More CCO  Coverage of You’re Welcome!</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You’re Welcome! Ensuring HIV Services  Are Inclusive and Equitable: Returning to Care</dc:title>
  <dc:subject/>
  <dc:creator>Preferred User</dc:creator>
  <cp:keywords/>
  <dc:description/>
  <cp:lastModifiedBy>Valerie Wenzel</cp:lastModifiedBy>
  <cp:revision>132</cp:revision>
  <cp:lastPrinted>2016-09-26T20:21:49Z</cp:lastPrinted>
  <dcterms:created xsi:type="dcterms:W3CDTF">2005-05-27T15:08:01Z</dcterms:created>
  <dcterms:modified xsi:type="dcterms:W3CDTF">2024-07-16T13:22:22Z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0x010100A6B6FFC28B6F1B4BB40048330A7ACDAB</vt:lpwstr>
  </property>
  <property fmtid="{D5CDD505-2E9C-101B-9397-08002B2CF9AE}" pid="9" name="MediaServiceImageTags">
    <vt:lpwstr/>
  </property>
</Properties>
</file>