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3"/>
  </p:notesMasterIdLst>
  <p:handoutMasterIdLst>
    <p:handoutMasterId r:id="rId24"/>
  </p:handoutMasterIdLst>
  <p:sldIdLst>
    <p:sldId id="321" r:id="rId8"/>
    <p:sldId id="308" r:id="rId9"/>
    <p:sldId id="544" r:id="rId10"/>
    <p:sldId id="563" r:id="rId11"/>
    <p:sldId id="564" r:id="rId12"/>
    <p:sldId id="574" r:id="rId13"/>
    <p:sldId id="575" r:id="rId14"/>
    <p:sldId id="567" r:id="rId15"/>
    <p:sldId id="568" r:id="rId16"/>
    <p:sldId id="576" r:id="rId17"/>
    <p:sldId id="570" r:id="rId18"/>
    <p:sldId id="571" r:id="rId19"/>
    <p:sldId id="573" r:id="rId20"/>
    <p:sldId id="549" r:id="rId21"/>
    <p:sldId id="553"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FD3961-6049-805A-215E-9BD732538485}" name="spantry@clinicaloptions.com" initials="s" userId="spantry@clinicaloptions.com" providerId="None"/>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76667" autoAdjust="0"/>
  </p:normalViewPr>
  <p:slideViewPr>
    <p:cSldViewPr snapToGrid="0">
      <p:cViewPr varScale="1">
        <p:scale>
          <a:sx n="51" d="100"/>
          <a:sy n="51" d="100"/>
        </p:scale>
        <p:origin x="1228" y="40"/>
      </p:cViewPr>
      <p:guideLst>
        <p:guide orient="horz" pos="4128"/>
        <p:guide orient="horz" pos="1008"/>
        <p:guide orient="horz" pos="4032"/>
        <p:guide orient="horz" pos="151"/>
        <p:guide orient="horz" pos="264"/>
        <p:guide orient="horz" pos="3912"/>
        <p:guide orient="horz"/>
        <p:guide pos="329"/>
        <p:guide pos="7416"/>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491389718195311"/>
          <c:y val="8.921715452370467E-2"/>
          <c:w val="0.74125267360537672"/>
          <c:h val="0.70751195132601885"/>
        </c:manualLayout>
      </c:layout>
      <c:barChart>
        <c:barDir val="col"/>
        <c:grouping val="stacked"/>
        <c:varyColors val="0"/>
        <c:ser>
          <c:idx val="0"/>
          <c:order val="0"/>
          <c:tx>
            <c:strRef>
              <c:f>Sheet1!$B$1</c:f>
              <c:strCache>
                <c:ptCount val="1"/>
                <c:pt idx="0">
                  <c:v>PR</c:v>
                </c:pt>
              </c:strCache>
            </c:strRef>
          </c:tx>
          <c:spPr>
            <a:solidFill>
              <a:schemeClr val="accent1"/>
            </a:solidFill>
            <a:ln>
              <a:solidFill>
                <a:schemeClr val="bg1"/>
              </a:solidFill>
            </a:ln>
            <a:effectLst/>
          </c:spPr>
          <c:invertIfNegative val="0"/>
          <c:dLbls>
            <c:dLbl>
              <c:idx val="0"/>
              <c:tx>
                <c:rich>
                  <a:bodyPr/>
                  <a:lstStyle/>
                  <a:p>
                    <a:r>
                      <a:rPr lang="en-US" dirty="0"/>
                      <a:t>14.7%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305-40B6-B18A-A1EAD99DBFCE}"/>
                </c:ext>
              </c:extLst>
            </c:dLbl>
            <c:dLbl>
              <c:idx val="1"/>
              <c:tx>
                <c:rich>
                  <a:bodyPr/>
                  <a:lstStyle/>
                  <a:p>
                    <a:r>
                      <a:rPr lang="en-US" dirty="0"/>
                      <a:t>15.9%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A305-40B6-B18A-A1EAD99DBF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Sheet1!$B$2:$B$3</c:f>
              <c:numCache>
                <c:formatCode>General</c:formatCode>
                <c:ptCount val="2"/>
                <c:pt idx="0">
                  <c:v>14.7</c:v>
                </c:pt>
                <c:pt idx="1">
                  <c:v>15.9</c:v>
                </c:pt>
              </c:numCache>
            </c:numRef>
          </c:val>
          <c:extLst>
            <c:ext xmlns:c16="http://schemas.microsoft.com/office/drawing/2014/chart" uri="{C3380CC4-5D6E-409C-BE32-E72D297353CC}">
              <c16:uniqueId val="{00000000-A305-40B6-B18A-A1EAD99DBFCE}"/>
            </c:ext>
          </c:extLst>
        </c:ser>
        <c:ser>
          <c:idx val="1"/>
          <c:order val="1"/>
          <c:tx>
            <c:strRef>
              <c:f>Sheet1!$C$1</c:f>
              <c:strCache>
                <c:ptCount val="1"/>
                <c:pt idx="0">
                  <c:v>VGPR</c:v>
                </c:pt>
              </c:strCache>
            </c:strRef>
          </c:tx>
          <c:spPr>
            <a:solidFill>
              <a:schemeClr val="accent3"/>
            </a:solidFill>
            <a:ln>
              <a:solidFill>
                <a:schemeClr val="bg1"/>
              </a:solidFill>
            </a:ln>
            <a:effectLst/>
          </c:spPr>
          <c:invertIfNegative val="0"/>
          <c:dLbls>
            <c:dLbl>
              <c:idx val="0"/>
              <c:tx>
                <c:rich>
                  <a:bodyPr/>
                  <a:lstStyle/>
                  <a:p>
                    <a:r>
                      <a:rPr lang="en-US" dirty="0"/>
                      <a:t>25.9%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305-40B6-B18A-A1EAD99DBFCE}"/>
                </c:ext>
              </c:extLst>
            </c:dLbl>
            <c:dLbl>
              <c:idx val="1"/>
              <c:tx>
                <c:rich>
                  <a:bodyPr/>
                  <a:lstStyle/>
                  <a:p>
                    <a:r>
                      <a:rPr lang="en-US" dirty="0"/>
                      <a:t>24.8%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A305-40B6-B18A-A1EAD99DBF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Sheet1!$C$2:$C$3</c:f>
              <c:numCache>
                <c:formatCode>General</c:formatCode>
                <c:ptCount val="2"/>
                <c:pt idx="0">
                  <c:v>25.9</c:v>
                </c:pt>
                <c:pt idx="1">
                  <c:v>24.8</c:v>
                </c:pt>
              </c:numCache>
            </c:numRef>
          </c:val>
          <c:extLst>
            <c:ext xmlns:c16="http://schemas.microsoft.com/office/drawing/2014/chart" uri="{C3380CC4-5D6E-409C-BE32-E72D297353CC}">
              <c16:uniqueId val="{00000001-A305-40B6-B18A-A1EAD99DBFCE}"/>
            </c:ext>
          </c:extLst>
        </c:ser>
        <c:ser>
          <c:idx val="2"/>
          <c:order val="2"/>
          <c:tx>
            <c:strRef>
              <c:f>Sheet1!$D$1</c:f>
              <c:strCache>
                <c:ptCount val="1"/>
                <c:pt idx="0">
                  <c:v>CR</c:v>
                </c:pt>
              </c:strCache>
            </c:strRef>
          </c:tx>
          <c:spPr>
            <a:solidFill>
              <a:schemeClr val="accent4"/>
            </a:solidFill>
            <a:ln>
              <a:solidFill>
                <a:schemeClr val="bg1"/>
              </a:solidFill>
            </a:ln>
            <a:effectLst/>
          </c:spPr>
          <c:invertIfNegative val="0"/>
          <c:dLbls>
            <c:dLbl>
              <c:idx val="0"/>
              <c:tx>
                <c:rich>
                  <a:bodyPr/>
                  <a:lstStyle/>
                  <a:p>
                    <a:r>
                      <a:rPr lang="en-US" dirty="0"/>
                      <a:t>9.8%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305-40B6-B18A-A1EAD99DBFCE}"/>
                </c:ext>
              </c:extLst>
            </c:dLbl>
            <c:dLbl>
              <c:idx val="1"/>
              <c:tx>
                <c:rich>
                  <a:bodyPr/>
                  <a:lstStyle/>
                  <a:p>
                    <a:r>
                      <a:rPr lang="en-US" dirty="0"/>
                      <a:t>12.4%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305-40B6-B18A-A1EAD99DBFC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Sheet1!$D$2:$D$3</c:f>
              <c:numCache>
                <c:formatCode>General</c:formatCode>
                <c:ptCount val="2"/>
                <c:pt idx="0">
                  <c:v>9.8000000000000007</c:v>
                </c:pt>
                <c:pt idx="1">
                  <c:v>12.4</c:v>
                </c:pt>
              </c:numCache>
            </c:numRef>
          </c:val>
          <c:extLst>
            <c:ext xmlns:c16="http://schemas.microsoft.com/office/drawing/2014/chart" uri="{C3380CC4-5D6E-409C-BE32-E72D297353CC}">
              <c16:uniqueId val="{00000002-A305-40B6-B18A-A1EAD99DBFCE}"/>
            </c:ext>
          </c:extLst>
        </c:ser>
        <c:ser>
          <c:idx val="3"/>
          <c:order val="3"/>
          <c:tx>
            <c:strRef>
              <c:f>Sheet1!$E$1</c:f>
              <c:strCache>
                <c:ptCount val="1"/>
                <c:pt idx="0">
                  <c:v>sCR</c:v>
                </c:pt>
              </c:strCache>
            </c:strRef>
          </c:tx>
          <c:spPr>
            <a:solidFill>
              <a:schemeClr val="accent6"/>
            </a:solidFill>
            <a:ln>
              <a:solidFill>
                <a:schemeClr val="bg1"/>
              </a:solidFill>
            </a:ln>
            <a:effectLst/>
          </c:spPr>
          <c:invertIfNegative val="0"/>
          <c:dLbls>
            <c:dLbl>
              <c:idx val="0"/>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r>
                      <a:rPr lang="en-US" dirty="0"/>
                      <a:t>23.8%</a:t>
                    </a:r>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305-40B6-B18A-A1EAD99DBFCE}"/>
                </c:ext>
              </c:extLst>
            </c:dLbl>
            <c:dLbl>
              <c:idx val="1"/>
              <c:tx>
                <c:rich>
                  <a:bodyPr/>
                  <a:lstStyle/>
                  <a:p>
                    <a:r>
                      <a:rPr lang="en-US" dirty="0"/>
                      <a:t>20.0%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305-40B6-B18A-A1EAD99DBFC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Sheet1!$E$2:$E$3</c:f>
              <c:numCache>
                <c:formatCode>General</c:formatCode>
                <c:ptCount val="2"/>
                <c:pt idx="0">
                  <c:v>23.8</c:v>
                </c:pt>
                <c:pt idx="1">
                  <c:v>20</c:v>
                </c:pt>
              </c:numCache>
            </c:numRef>
          </c:val>
          <c:extLst>
            <c:ext xmlns:c16="http://schemas.microsoft.com/office/drawing/2014/chart" uri="{C3380CC4-5D6E-409C-BE32-E72D297353CC}">
              <c16:uniqueId val="{00000003-A305-40B6-B18A-A1EAD99DBFCE}"/>
            </c:ext>
          </c:extLst>
        </c:ser>
        <c:dLbls>
          <c:showLegendKey val="0"/>
          <c:showVal val="0"/>
          <c:showCatName val="0"/>
          <c:showSerName val="0"/>
          <c:showPercent val="0"/>
          <c:showBubbleSize val="0"/>
        </c:dLbls>
        <c:gapWidth val="95"/>
        <c:overlap val="100"/>
        <c:axId val="812784784"/>
        <c:axId val="812792688"/>
      </c:barChart>
      <c:catAx>
        <c:axId val="812784784"/>
        <c:scaling>
          <c:orientation val="minMax"/>
        </c:scaling>
        <c:delete val="0"/>
        <c:axPos val="b"/>
        <c:numFmt formatCode="General" sourceLinked="0"/>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792688"/>
        <c:crosses val="autoZero"/>
        <c:auto val="1"/>
        <c:lblAlgn val="ctr"/>
        <c:lblOffset val="100"/>
        <c:noMultiLvlLbl val="0"/>
      </c:catAx>
      <c:valAx>
        <c:axId val="81279268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1" dirty="0">
                    <a:solidFill>
                      <a:schemeClr val="bg1"/>
                    </a:solidFill>
                  </a:rPr>
                  <a:t>Patients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12784784"/>
        <c:crosses val="autoZero"/>
        <c:crossBetween val="between"/>
        <c:majorUnit val="20"/>
        <c:dispUnits>
          <c:builtInUnit val="hundred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91389718195311"/>
          <c:y val="8.921715452370467E-2"/>
          <c:w val="0.74125267360537672"/>
          <c:h val="0.62136931474386303"/>
        </c:manualLayout>
      </c:layout>
      <c:barChart>
        <c:barDir val="col"/>
        <c:grouping val="stacked"/>
        <c:varyColors val="0"/>
        <c:ser>
          <c:idx val="0"/>
          <c:order val="0"/>
          <c:tx>
            <c:strRef>
              <c:f>Sheet1!$B$1</c:f>
              <c:strCache>
                <c:ptCount val="1"/>
                <c:pt idx="0">
                  <c:v>Column4</c:v>
                </c:pt>
              </c:strCache>
            </c:strRef>
          </c:tx>
          <c:spPr>
            <a:solidFill>
              <a:schemeClr val="accent1"/>
            </a:solidFill>
            <a:ln>
              <a:solidFill>
                <a:schemeClr val="bg1"/>
              </a:solidFill>
            </a:ln>
            <a:effectLst/>
          </c:spPr>
          <c:invertIfNegative val="0"/>
          <c:dLbls>
            <c:dLbl>
              <c:idx val="0"/>
              <c:tx>
                <c:rich>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r>
                      <a:rPr lang="en-US" b="1" dirty="0"/>
                      <a:t>89 (62.2%)</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CFDA-4919-A79E-E75C90E2BCC6}"/>
                </c:ext>
              </c:extLst>
            </c:dLbl>
            <c:dLbl>
              <c:idx val="1"/>
              <c:tx>
                <c:rich>
                  <a:bodyPr/>
                  <a:lstStyle/>
                  <a:p>
                    <a:r>
                      <a:rPr lang="en-US" dirty="0"/>
                      <a:t>79 (54.5%)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FDA-4919-A79E-E75C90E2BCC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Sheet1!$B$2:$B$3</c:f>
              <c:numCache>
                <c:formatCode>General</c:formatCode>
                <c:ptCount val="2"/>
                <c:pt idx="0">
                  <c:v>62.2</c:v>
                </c:pt>
                <c:pt idx="1">
                  <c:v>54.5</c:v>
                </c:pt>
              </c:numCache>
            </c:numRef>
          </c:val>
          <c:extLst>
            <c:ext xmlns:c16="http://schemas.microsoft.com/office/drawing/2014/chart" uri="{C3380CC4-5D6E-409C-BE32-E72D297353CC}">
              <c16:uniqueId val="{00000002-CFDA-4919-A79E-E75C90E2BCC6}"/>
            </c:ext>
          </c:extLst>
        </c:ser>
        <c:ser>
          <c:idx val="1"/>
          <c:order val="1"/>
          <c:tx>
            <c:strRef>
              <c:f>Sheet1!$C$1</c:f>
              <c:strCache>
                <c:ptCount val="1"/>
                <c:pt idx="0">
                  <c:v>Column3</c:v>
                </c:pt>
              </c:strCache>
            </c:strRef>
          </c:tx>
          <c:spPr>
            <a:solidFill>
              <a:schemeClr val="accent3"/>
            </a:solidFill>
            <a:ln>
              <a:solidFill>
                <a:schemeClr val="bg1"/>
              </a:solidFill>
            </a:ln>
            <a:effectLst/>
          </c:spPr>
          <c:invertIfNegative val="0"/>
          <c:dLbls>
            <c:dLbl>
              <c:idx val="0"/>
              <c:tx>
                <c:rich>
                  <a:bodyPr/>
                  <a:lstStyle/>
                  <a:p>
                    <a:r>
                      <a:rPr lang="en-US" dirty="0"/>
                      <a:t>21 (14.7%)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FDA-4919-A79E-E75C90E2BCC6}"/>
                </c:ext>
              </c:extLst>
            </c:dLbl>
            <c:dLbl>
              <c:idx val="1"/>
              <c:tx>
                <c:rich>
                  <a:bodyPr/>
                  <a:lstStyle/>
                  <a:p>
                    <a:r>
                      <a:rPr lang="en-US" dirty="0"/>
                      <a:t>25 (17.2%)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FDA-4919-A79E-E75C90E2BCC6}"/>
                </c:ext>
              </c:extLst>
            </c:dLbl>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Sheet1!$C$2:$C$3</c:f>
              <c:numCache>
                <c:formatCode>General</c:formatCode>
                <c:ptCount val="2"/>
                <c:pt idx="0">
                  <c:v>14.7</c:v>
                </c:pt>
                <c:pt idx="1">
                  <c:v>17.2</c:v>
                </c:pt>
              </c:numCache>
            </c:numRef>
          </c:val>
          <c:extLst>
            <c:ext xmlns:c16="http://schemas.microsoft.com/office/drawing/2014/chart" uri="{C3380CC4-5D6E-409C-BE32-E72D297353CC}">
              <c16:uniqueId val="{00000005-CFDA-4919-A79E-E75C90E2BCC6}"/>
            </c:ext>
          </c:extLst>
        </c:ser>
        <c:ser>
          <c:idx val="2"/>
          <c:order val="2"/>
          <c:tx>
            <c:strRef>
              <c:f>Sheet1!$D$1</c:f>
              <c:strCache>
                <c:ptCount val="1"/>
                <c:pt idx="0">
                  <c:v>Column2</c:v>
                </c:pt>
              </c:strCache>
            </c:strRef>
          </c:tx>
          <c:spPr>
            <a:solidFill>
              <a:schemeClr val="accent4"/>
            </a:solidFill>
            <a:ln>
              <a:solidFill>
                <a:schemeClr val="bg1"/>
              </a:solidFill>
            </a:ln>
            <a:effectLst/>
          </c:spPr>
          <c:invertIfNegative val="0"/>
          <c:dLbls>
            <c:dLbl>
              <c:idx val="0"/>
              <c:layout>
                <c:manualLayout>
                  <c:x val="0"/>
                  <c:y val="-8.6142636582155818E-2"/>
                </c:manualLayout>
              </c:layout>
              <c:tx>
                <c:rich>
                  <a:bodyPr rot="0" spcFirstLastPara="1" vertOverflow="ellipsis" vert="horz" wrap="square" lIns="38100" tIns="19050" rIns="38100" bIns="19050" anchor="ctr" anchorCtr="1">
                    <a:spAutoFit/>
                  </a:bodyPr>
                  <a:lstStyle/>
                  <a:p>
                    <a:pPr>
                      <a:lnSpc>
                        <a:spcPts val="1400"/>
                      </a:lnSpc>
                      <a:defRPr sz="1197" b="1" i="0" u="none" strike="noStrike" kern="1200" baseline="0">
                        <a:solidFill>
                          <a:schemeClr val="tx1">
                            <a:lumMod val="75000"/>
                            <a:lumOff val="25000"/>
                          </a:schemeClr>
                        </a:solidFill>
                        <a:latin typeface="+mn-lt"/>
                        <a:ea typeface="+mn-ea"/>
                        <a:cs typeface="+mn-cs"/>
                      </a:defRPr>
                    </a:pPr>
                    <a:r>
                      <a:rPr lang="en-US" sz="1400" b="1" dirty="0">
                        <a:solidFill>
                          <a:schemeClr val="bg1"/>
                        </a:solidFill>
                      </a:rPr>
                      <a:t>3 (2.1%)</a:t>
                    </a:r>
                    <a:endParaRPr lang="en-US" b="1" dirty="0">
                      <a:solidFill>
                        <a:schemeClr val="bg1"/>
                      </a:solidFill>
                    </a:endParaRPr>
                  </a:p>
                </c:rich>
              </c:tx>
              <c:spPr>
                <a:noFill/>
                <a:ln w="28575">
                  <a:noFill/>
                </a:ln>
                <a:effectLst/>
              </c:spPr>
              <c:txPr>
                <a:bodyPr rot="0" spcFirstLastPara="1" vertOverflow="ellipsis" vert="horz" wrap="square" lIns="38100" tIns="19050" rIns="38100" bIns="19050" anchor="ctr" anchorCtr="1">
                  <a:spAutoFit/>
                </a:bodyPr>
                <a:lstStyle/>
                <a:p>
                  <a:pPr>
                    <a:lnSpc>
                      <a:spcPts val="1400"/>
                    </a:lnSpc>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CFDA-4919-A79E-E75C90E2BCC6}"/>
                </c:ext>
              </c:extLst>
            </c:dLbl>
            <c:dLbl>
              <c:idx val="1"/>
              <c:layout>
                <c:manualLayout>
                  <c:x val="0"/>
                  <c:y val="-8.9113072326368087E-2"/>
                </c:manualLayout>
              </c:layout>
              <c:tx>
                <c:rich>
                  <a:bodyPr rot="0" spcFirstLastPara="1" vertOverflow="ellipsis" vert="horz" wrap="square" lIns="38100" tIns="19050" rIns="38100" bIns="19050" anchor="ctr" anchorCtr="1">
                    <a:spAutoFit/>
                  </a:bodyPr>
                  <a:lstStyle/>
                  <a:p>
                    <a:pPr>
                      <a:lnSpc>
                        <a:spcPts val="1400"/>
                      </a:lnSpc>
                      <a:defRPr sz="1197" b="1" i="0" u="none" strike="noStrike" kern="1200" baseline="0">
                        <a:solidFill>
                          <a:schemeClr val="tx1">
                            <a:lumMod val="75000"/>
                            <a:lumOff val="25000"/>
                          </a:schemeClr>
                        </a:solidFill>
                        <a:latin typeface="+mn-lt"/>
                        <a:ea typeface="+mn-ea"/>
                        <a:cs typeface="+mn-cs"/>
                      </a:defRPr>
                    </a:pPr>
                    <a:r>
                      <a:rPr lang="en-US" sz="1400" dirty="0">
                        <a:solidFill>
                          <a:schemeClr val="bg1"/>
                        </a:solidFill>
                      </a:rPr>
                      <a:t>1 (0.7%)</a:t>
                    </a:r>
                    <a:endParaRPr lang="en-US"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lnSpc>
                      <a:spcPts val="1400"/>
                    </a:lnSpc>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FDA-4919-A79E-E75C90E2BCC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28575" cap="flat" cmpd="sng" algn="ctr">
                      <a:solidFill>
                        <a:schemeClr val="bg1"/>
                      </a:solidFill>
                      <a:round/>
                    </a:ln>
                    <a:effectLst/>
                  </c:spPr>
                </c15:leaderLines>
              </c:ext>
            </c:extLst>
          </c:dLbls>
          <c:cat>
            <c:numRef>
              <c:f>Sheet1!$A$2:$A$3</c:f>
              <c:numCache>
                <c:formatCode>General</c:formatCode>
                <c:ptCount val="2"/>
              </c:numCache>
            </c:numRef>
          </c:cat>
          <c:val>
            <c:numRef>
              <c:f>Sheet1!$D$2:$D$3</c:f>
              <c:numCache>
                <c:formatCode>General</c:formatCode>
                <c:ptCount val="2"/>
                <c:pt idx="0">
                  <c:v>2.1</c:v>
                </c:pt>
                <c:pt idx="1">
                  <c:v>0.7</c:v>
                </c:pt>
              </c:numCache>
            </c:numRef>
          </c:val>
          <c:extLst>
            <c:ext xmlns:c16="http://schemas.microsoft.com/office/drawing/2014/chart" uri="{C3380CC4-5D6E-409C-BE32-E72D297353CC}">
              <c16:uniqueId val="{00000008-CFDA-4919-A79E-E75C90E2BCC6}"/>
            </c:ext>
          </c:extLst>
        </c:ser>
        <c:ser>
          <c:idx val="3"/>
          <c:order val="3"/>
          <c:tx>
            <c:strRef>
              <c:f>Sheet1!$E$1</c:f>
              <c:strCache>
                <c:ptCount val="1"/>
                <c:pt idx="0">
                  <c:v>Column1</c:v>
                </c:pt>
              </c:strCache>
            </c:strRef>
          </c:tx>
          <c:spPr>
            <a:solidFill>
              <a:schemeClr val="accent4"/>
            </a:solidFill>
            <a:ln>
              <a:noFill/>
            </a:ln>
            <a:effectLst/>
          </c:spPr>
          <c:invertIfNegative val="0"/>
          <c:cat>
            <c:numRef>
              <c:f>Sheet1!$A$2:$A$3</c:f>
              <c:numCache>
                <c:formatCode>General</c:formatCode>
                <c:ptCount val="2"/>
              </c:numCache>
            </c:numRef>
          </c:cat>
          <c:val>
            <c:numRef>
              <c:f>Sheet1!$E$2:$E$3</c:f>
              <c:numCache>
                <c:formatCode>General</c:formatCode>
                <c:ptCount val="2"/>
              </c:numCache>
            </c:numRef>
          </c:val>
          <c:extLst>
            <c:ext xmlns:c16="http://schemas.microsoft.com/office/drawing/2014/chart" uri="{C3380CC4-5D6E-409C-BE32-E72D297353CC}">
              <c16:uniqueId val="{0000000B-CFDA-4919-A79E-E75C90E2BCC6}"/>
            </c:ext>
          </c:extLst>
        </c:ser>
        <c:dLbls>
          <c:showLegendKey val="0"/>
          <c:showVal val="0"/>
          <c:showCatName val="0"/>
          <c:showSerName val="0"/>
          <c:showPercent val="0"/>
          <c:showBubbleSize val="0"/>
        </c:dLbls>
        <c:gapWidth val="95"/>
        <c:overlap val="100"/>
        <c:axId val="812784784"/>
        <c:axId val="812792688"/>
      </c:barChart>
      <c:catAx>
        <c:axId val="812784784"/>
        <c:scaling>
          <c:orientation val="minMax"/>
        </c:scaling>
        <c:delete val="0"/>
        <c:axPos val="b"/>
        <c:numFmt formatCode="General" sourceLinked="0"/>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792688"/>
        <c:crosses val="autoZero"/>
        <c:auto val="1"/>
        <c:lblAlgn val="ctr"/>
        <c:lblOffset val="100"/>
        <c:noMultiLvlLbl val="0"/>
      </c:catAx>
      <c:valAx>
        <c:axId val="81279268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1" dirty="0">
                    <a:solidFill>
                      <a:schemeClr val="bg1"/>
                    </a:solidFill>
                  </a:rPr>
                  <a:t>Patients, n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12784784"/>
        <c:crosses val="autoZero"/>
        <c:crossBetween val="between"/>
        <c:majorUnit val="20"/>
        <c:dispUnits>
          <c:builtInUnit val="hundred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0.20764</cdr:x>
      <cdr:y>0.79706</cdr:y>
    </cdr:from>
    <cdr:to>
      <cdr:x>0.45378</cdr:x>
      <cdr:y>0.93384</cdr:y>
    </cdr:to>
    <cdr:sp macro="" textlink="">
      <cdr:nvSpPr>
        <cdr:cNvPr id="2" name="TextBox 1">
          <a:extLst xmlns:a="http://schemas.openxmlformats.org/drawingml/2006/main">
            <a:ext uri="{FF2B5EF4-FFF2-40B4-BE49-F238E27FC236}">
              <a16:creationId xmlns:a16="http://schemas.microsoft.com/office/drawing/2014/main" id="{9E6E2DED-5695-CACD-0168-795793E5A081}"/>
            </a:ext>
          </a:extLst>
        </cdr:cNvPr>
        <cdr:cNvSpPr txBox="1"/>
      </cdr:nvSpPr>
      <cdr:spPr bwMode="auto">
        <a:xfrm xmlns:a="http://schemas.openxmlformats.org/drawingml/2006/main">
          <a:off x="1028478" y="3407815"/>
          <a:ext cx="1219200" cy="58477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0.04 mg/kg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SC QW</a:t>
          </a:r>
        </a:p>
      </cdr:txBody>
    </cdr:sp>
  </cdr:relSizeAnchor>
  <cdr:relSizeAnchor xmlns:cdr="http://schemas.openxmlformats.org/drawingml/2006/chartDrawing">
    <cdr:from>
      <cdr:x>0.5832</cdr:x>
      <cdr:y>0.79587</cdr:y>
    </cdr:from>
    <cdr:to>
      <cdr:x>0.82935</cdr:x>
      <cdr:y>0.93264</cdr:y>
    </cdr:to>
    <cdr:sp macro="" textlink="">
      <cdr:nvSpPr>
        <cdr:cNvPr id="3" name="TextBox 2">
          <a:extLst xmlns:a="http://schemas.openxmlformats.org/drawingml/2006/main">
            <a:ext uri="{FF2B5EF4-FFF2-40B4-BE49-F238E27FC236}">
              <a16:creationId xmlns:a16="http://schemas.microsoft.com/office/drawing/2014/main" id="{DA7D5241-72F3-4993-E461-5E873370894B}"/>
            </a:ext>
          </a:extLst>
        </cdr:cNvPr>
        <cdr:cNvSpPr txBox="1"/>
      </cdr:nvSpPr>
      <cdr:spPr bwMode="auto">
        <a:xfrm xmlns:a="http://schemas.openxmlformats.org/drawingml/2006/main">
          <a:off x="3185299" y="3402695"/>
          <a:ext cx="1344359" cy="58477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0.08 mg/kg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SC Q2W</a:t>
          </a:r>
        </a:p>
      </cdr:txBody>
    </cdr:sp>
  </cdr:relSizeAnchor>
  <cdr:relSizeAnchor xmlns:cdr="http://schemas.openxmlformats.org/drawingml/2006/chartDrawing">
    <cdr:from>
      <cdr:x>0.20065</cdr:x>
      <cdr:y>0.16247</cdr:y>
    </cdr:from>
    <cdr:to>
      <cdr:x>0.44679</cdr:x>
      <cdr:y>0.28071</cdr:y>
    </cdr:to>
    <cdr:sp macro="" textlink="">
      <cdr:nvSpPr>
        <cdr:cNvPr id="4" name="TextBox 3">
          <a:extLst xmlns:a="http://schemas.openxmlformats.org/drawingml/2006/main">
            <a:ext uri="{FF2B5EF4-FFF2-40B4-BE49-F238E27FC236}">
              <a16:creationId xmlns:a16="http://schemas.microsoft.com/office/drawing/2014/main" id="{19FB2614-A551-F8BE-A1F2-1E32949FEE29}"/>
            </a:ext>
          </a:extLst>
        </cdr:cNvPr>
        <cdr:cNvSpPr txBox="1"/>
      </cdr:nvSpPr>
      <cdr:spPr bwMode="auto">
        <a:xfrm xmlns:a="http://schemas.openxmlformats.org/drawingml/2006/main">
          <a:off x="1095895" y="694634"/>
          <a:ext cx="1344359"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74.1%</a:t>
          </a:r>
          <a:br>
            <a:rPr lang="en-US" sz="1600" b="1"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(106/143)</a:t>
          </a:r>
        </a:p>
      </cdr:txBody>
    </cdr:sp>
  </cdr:relSizeAnchor>
  <cdr:relSizeAnchor xmlns:cdr="http://schemas.openxmlformats.org/drawingml/2006/chartDrawing">
    <cdr:from>
      <cdr:x>0.57768</cdr:x>
      <cdr:y>0.16247</cdr:y>
    </cdr:from>
    <cdr:to>
      <cdr:x>0.82382</cdr:x>
      <cdr:y>0.28071</cdr:y>
    </cdr:to>
    <cdr:sp macro="" textlink="">
      <cdr:nvSpPr>
        <cdr:cNvPr id="5" name="TextBox 4">
          <a:extLst xmlns:a="http://schemas.openxmlformats.org/drawingml/2006/main">
            <a:ext uri="{FF2B5EF4-FFF2-40B4-BE49-F238E27FC236}">
              <a16:creationId xmlns:a16="http://schemas.microsoft.com/office/drawing/2014/main" id="{019127EB-0229-3F27-064B-C134DD0A6F65}"/>
            </a:ext>
          </a:extLst>
        </cdr:cNvPr>
        <cdr:cNvSpPr txBox="1"/>
      </cdr:nvSpPr>
      <cdr:spPr bwMode="auto">
        <a:xfrm xmlns:a="http://schemas.openxmlformats.org/drawingml/2006/main">
          <a:off x="3155119" y="694634"/>
          <a:ext cx="1344359"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73.1%</a:t>
          </a:r>
          <a:br>
            <a:rPr lang="en-US" sz="1600" b="1"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(106/145)</a:t>
          </a:r>
        </a:p>
      </cdr:txBody>
    </cdr:sp>
  </cdr:relSizeAnchor>
  <cdr:relSizeAnchor xmlns:cdr="http://schemas.openxmlformats.org/drawingml/2006/chartDrawing">
    <cdr:from>
      <cdr:x>0.46038</cdr:x>
      <cdr:y>0.46531</cdr:y>
    </cdr:from>
    <cdr:to>
      <cdr:x>0.63689</cdr:x>
      <cdr:y>0.58354</cdr:y>
    </cdr:to>
    <cdr:sp macro="" textlink="">
      <cdr:nvSpPr>
        <cdr:cNvPr id="6" name="TextBox 5">
          <a:extLst xmlns:a="http://schemas.openxmlformats.org/drawingml/2006/main">
            <a:ext uri="{FF2B5EF4-FFF2-40B4-BE49-F238E27FC236}">
              <a16:creationId xmlns:a16="http://schemas.microsoft.com/office/drawing/2014/main" id="{3B5E6002-80D4-746E-ADC4-DE8F1FF74AD8}"/>
            </a:ext>
          </a:extLst>
        </cdr:cNvPr>
        <cdr:cNvSpPr txBox="1"/>
      </cdr:nvSpPr>
      <cdr:spPr bwMode="auto">
        <a:xfrm xmlns:a="http://schemas.openxmlformats.org/drawingml/2006/main">
          <a:off x="2514483" y="1989403"/>
          <a:ext cx="964034"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l">
            <a:lnSpc>
              <a:spcPts val="1600"/>
            </a:lnSpc>
            <a:spcBef>
              <a:spcPct val="50000"/>
            </a:spcBef>
            <a:spcAft>
              <a:spcPct val="0"/>
            </a:spcAft>
            <a:buClrTx/>
            <a:buFontTx/>
            <a:buNone/>
          </a:pPr>
          <a:r>
            <a:rPr lang="en-US" sz="1600" b="1" dirty="0">
              <a:solidFill>
                <a:schemeClr val="bg1"/>
              </a:solidFill>
              <a:latin typeface="Calibri" panose="020F0502020204030204" pitchFamily="34" charset="0"/>
            </a:rPr>
            <a:t>≥VGPR</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59.4%</a:t>
          </a:r>
          <a:endParaRPr lang="en-US" sz="1600" dirty="0">
            <a:solidFill>
              <a:schemeClr val="bg1"/>
            </a:solidFill>
            <a:latin typeface="Calibri" panose="020F0502020204030204" pitchFamily="34" charset="0"/>
          </a:endParaRPr>
        </a:p>
      </cdr:txBody>
    </cdr:sp>
  </cdr:relSizeAnchor>
  <cdr:relSizeAnchor xmlns:cdr="http://schemas.openxmlformats.org/drawingml/2006/chartDrawing">
    <cdr:from>
      <cdr:x>0.4282</cdr:x>
      <cdr:y>0.29505</cdr:y>
    </cdr:from>
    <cdr:to>
      <cdr:x>0.46512</cdr:x>
      <cdr:y>0.70348</cdr:y>
    </cdr:to>
    <cdr:sp macro="" textlink="">
      <cdr:nvSpPr>
        <cdr:cNvPr id="7" name="Right Brace 6">
          <a:extLst xmlns:a="http://schemas.openxmlformats.org/drawingml/2006/main">
            <a:ext uri="{FF2B5EF4-FFF2-40B4-BE49-F238E27FC236}">
              <a16:creationId xmlns:a16="http://schemas.microsoft.com/office/drawing/2014/main" id="{1EE31D88-5477-40A9-AF9B-07102B7FA90F}"/>
            </a:ext>
          </a:extLst>
        </cdr:cNvPr>
        <cdr:cNvSpPr/>
      </cdr:nvSpPr>
      <cdr:spPr bwMode="auto">
        <a:xfrm xmlns:a="http://schemas.openxmlformats.org/drawingml/2006/main">
          <a:off x="2338717" y="1261460"/>
          <a:ext cx="201654" cy="1746246"/>
        </a:xfrm>
        <a:prstGeom xmlns:a="http://schemas.openxmlformats.org/drawingml/2006/main" prst="rightBrace">
          <a:avLst>
            <a:gd name="adj1" fmla="val 8333"/>
            <a:gd name="adj2" fmla="val 54364"/>
          </a:avLst>
        </a:prstGeom>
        <a:noFill xmlns:a="http://schemas.openxmlformats.org/drawingml/2006/main"/>
        <a:ln xmlns:a="http://schemas.openxmlformats.org/drawingml/2006/main" w="28575" cap="flat" cmpd="sng" algn="ctr">
          <a:solidFill>
            <a:schemeClr val="bg1"/>
          </a:solidFill>
          <a:prstDash val="solid"/>
          <a:round/>
          <a:headEnd type="none" w="med" len="med"/>
          <a:tailEnd type="none" w="med" len="med"/>
        </a:ln>
        <a:effectLst xmlns:a="http://schemas.openxmlformats.org/drawingml/2006/main"/>
      </cdr:spPr>
      <cdr:txBody>
        <a:bodyPr xmlns:a="http://schemas.openxmlformats.org/drawingml/2006/main" vertOverflow="clip" anchor="b"/>
        <a:lstStyle xmlns:a="http://schemas.openxmlformats.org/drawingml/2006/main"/>
        <a:p xmlns:a="http://schemas.openxmlformats.org/drawingml/2006/main">
          <a:endParaRPr lang="en-US"/>
        </a:p>
      </cdr:txBody>
    </cdr:sp>
  </cdr:relSizeAnchor>
  <cdr:relSizeAnchor xmlns:cdr="http://schemas.openxmlformats.org/drawingml/2006/chartDrawing">
    <cdr:from>
      <cdr:x>0.82349</cdr:x>
      <cdr:y>0.46531</cdr:y>
    </cdr:from>
    <cdr:to>
      <cdr:x>1</cdr:x>
      <cdr:y>0.58354</cdr:y>
    </cdr:to>
    <cdr:sp macro="" textlink="">
      <cdr:nvSpPr>
        <cdr:cNvPr id="8" name="TextBox 7">
          <a:extLst xmlns:a="http://schemas.openxmlformats.org/drawingml/2006/main">
            <a:ext uri="{FF2B5EF4-FFF2-40B4-BE49-F238E27FC236}">
              <a16:creationId xmlns:a16="http://schemas.microsoft.com/office/drawing/2014/main" id="{FF90C579-9DB4-3E11-D902-3E1977F0146F}"/>
            </a:ext>
          </a:extLst>
        </cdr:cNvPr>
        <cdr:cNvSpPr txBox="1"/>
      </cdr:nvSpPr>
      <cdr:spPr bwMode="auto">
        <a:xfrm xmlns:a="http://schemas.openxmlformats.org/drawingml/2006/main">
          <a:off x="4497692" y="1989403"/>
          <a:ext cx="964034"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l">
            <a:lnSpc>
              <a:spcPts val="1600"/>
            </a:lnSpc>
            <a:spcBef>
              <a:spcPct val="50000"/>
            </a:spcBef>
            <a:spcAft>
              <a:spcPct val="0"/>
            </a:spcAft>
            <a:buClrTx/>
            <a:buFontTx/>
            <a:buNone/>
          </a:pPr>
          <a:r>
            <a:rPr lang="en-US" sz="1600" b="1" dirty="0">
              <a:solidFill>
                <a:schemeClr val="bg1"/>
              </a:solidFill>
              <a:latin typeface="Calibri" panose="020F0502020204030204" pitchFamily="34" charset="0"/>
            </a:rPr>
            <a:t>≥VGPR</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57.2%</a:t>
          </a:r>
          <a:endParaRPr lang="en-US" sz="1600" dirty="0">
            <a:solidFill>
              <a:schemeClr val="bg1"/>
            </a:solidFill>
            <a:latin typeface="Calibri" panose="020F0502020204030204" pitchFamily="34" charset="0"/>
          </a:endParaRPr>
        </a:p>
      </cdr:txBody>
    </cdr:sp>
  </cdr:relSizeAnchor>
  <cdr:relSizeAnchor xmlns:cdr="http://schemas.openxmlformats.org/drawingml/2006/chartDrawing">
    <cdr:from>
      <cdr:x>0.80177</cdr:x>
      <cdr:y>0.29505</cdr:y>
    </cdr:from>
    <cdr:to>
      <cdr:x>0.83869</cdr:x>
      <cdr:y>0.70348</cdr:y>
    </cdr:to>
    <cdr:sp macro="" textlink="">
      <cdr:nvSpPr>
        <cdr:cNvPr id="9" name="Right Brace 8">
          <a:extLst xmlns:a="http://schemas.openxmlformats.org/drawingml/2006/main">
            <a:ext uri="{FF2B5EF4-FFF2-40B4-BE49-F238E27FC236}">
              <a16:creationId xmlns:a16="http://schemas.microsoft.com/office/drawing/2014/main" id="{6AA3D875-98B3-555F-C09E-F4FFD4C5D048}"/>
            </a:ext>
          </a:extLst>
        </cdr:cNvPr>
        <cdr:cNvSpPr/>
      </cdr:nvSpPr>
      <cdr:spPr bwMode="auto">
        <a:xfrm xmlns:a="http://schemas.openxmlformats.org/drawingml/2006/main">
          <a:off x="4379034" y="1261460"/>
          <a:ext cx="201653" cy="1746246"/>
        </a:xfrm>
        <a:prstGeom xmlns:a="http://schemas.openxmlformats.org/drawingml/2006/main" prst="rightBrace">
          <a:avLst>
            <a:gd name="adj1" fmla="val 8333"/>
            <a:gd name="adj2" fmla="val 54364"/>
          </a:avLst>
        </a:prstGeom>
        <a:noFill xmlns:a="http://schemas.openxmlformats.org/drawingml/2006/main"/>
        <a:ln xmlns:a="http://schemas.openxmlformats.org/drawingml/2006/main" w="28575" cap="flat" cmpd="sng" algn="ctr">
          <a:solidFill>
            <a:schemeClr val="bg1"/>
          </a:solidFill>
          <a:prstDash val="solid"/>
          <a:round/>
          <a:headEnd type="none" w="med" len="med"/>
          <a:tailEnd type="none" w="med" len="med"/>
        </a:ln>
        <a:effectLst xmlns:a="http://schemas.openxmlformats.org/drawingml/2006/main"/>
      </cdr:spPr>
      <cdr:txBody>
        <a:bodyPr xmlns:a="http://schemas.openxmlformats.org/drawingml/2006/main" vertOverflow="clip" anchor="b"/>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0.1627</cdr:x>
      <cdr:y>0.71903</cdr:y>
    </cdr:from>
    <cdr:to>
      <cdr:x>0.48573</cdr:x>
      <cdr:y>0.8558</cdr:y>
    </cdr:to>
    <cdr:sp macro="" textlink="">
      <cdr:nvSpPr>
        <cdr:cNvPr id="2" name="TextBox 1">
          <a:extLst xmlns:a="http://schemas.openxmlformats.org/drawingml/2006/main">
            <a:ext uri="{FF2B5EF4-FFF2-40B4-BE49-F238E27FC236}">
              <a16:creationId xmlns:a16="http://schemas.microsoft.com/office/drawing/2014/main" id="{9E6E2DED-5695-CACD-0168-795793E5A081}"/>
            </a:ext>
          </a:extLst>
        </cdr:cNvPr>
        <cdr:cNvSpPr txBox="1"/>
      </cdr:nvSpPr>
      <cdr:spPr bwMode="auto">
        <a:xfrm xmlns:a="http://schemas.openxmlformats.org/drawingml/2006/main">
          <a:off x="888617" y="3074190"/>
          <a:ext cx="1764319" cy="58477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0.04 mg/kg SC QW</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(n=143)</a:t>
          </a:r>
        </a:p>
      </cdr:txBody>
    </cdr:sp>
  </cdr:relSizeAnchor>
  <cdr:relSizeAnchor xmlns:cdr="http://schemas.openxmlformats.org/drawingml/2006/chartDrawing">
    <cdr:from>
      <cdr:x>0.50988</cdr:x>
      <cdr:y>0.71918</cdr:y>
    </cdr:from>
    <cdr:to>
      <cdr:x>0.88666</cdr:x>
      <cdr:y>0.85596</cdr:y>
    </cdr:to>
    <cdr:sp macro="" textlink="">
      <cdr:nvSpPr>
        <cdr:cNvPr id="3" name="TextBox 2">
          <a:extLst xmlns:a="http://schemas.openxmlformats.org/drawingml/2006/main">
            <a:ext uri="{FF2B5EF4-FFF2-40B4-BE49-F238E27FC236}">
              <a16:creationId xmlns:a16="http://schemas.microsoft.com/office/drawing/2014/main" id="{DA7D5241-72F3-4993-E461-5E873370894B}"/>
            </a:ext>
          </a:extLst>
        </cdr:cNvPr>
        <cdr:cNvSpPr txBox="1"/>
      </cdr:nvSpPr>
      <cdr:spPr bwMode="auto">
        <a:xfrm xmlns:a="http://schemas.openxmlformats.org/drawingml/2006/main">
          <a:off x="2784837" y="3074849"/>
          <a:ext cx="2057850" cy="58477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0.08 mg/kg SC Q2W</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(n=145)</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u="none" dirty="0"/>
              <a:t>IgG4, immunoglobulin G4; MM, multiple myeloma; R/R, relapsed/refractory;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BCMA, B-cell maturation antigen; CR, complete response; DoR, duration of response; ECOG, Eastern Cooperative Oncology Group; IMiD, immunomodulatory drug; MM, multiple myeloma; MRD, measurable residual disease; ORR, overall response rate; OS, overall survival; PFS, progression-free survival; PI, proteasome inhibitor; PS, performance status; RP2D, recommended phase II dose; sCR, stringent complete response; TTR, time to response;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26089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BM, bone marrow; IMiD, immunomodulatory drug; ISS, International Staging System; mAb, monoclonal antibody; PI, proteasome inhibitor; SCT, stem cell transplant.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03043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BL, baseline; CR, complete response; IMWG, International Myeloma Working Group; ISS, International Staging System; ORR, overall response rate; PR, partial response; RP2D, recommended phase II dose; sCR, stringent complete response;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1381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DoR, duration of response; m, median; PFS, progression-free survival; NE, not estimable.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09365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AE, adverse event; CMV, cytomegalovirus; IVIg, IV immunoglobulin; RP2D, recommended phase II dose.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1096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AE, adverse event; CRS, cytokine-release syndrome; CTCAE, Common Terminology Criteria for Adverse Events; NA, not applicable; RP2D, recommended phase II dose.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1611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ASTCT, American Society for Transplantation and Cellular Therapy; CRS, cytokine-release syndrome.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40511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CRS, cytokine-release syndrome; ICANS, immune effector cell</a:t>
            </a:r>
            <a:r>
              <a:rPr lang="en-GB" sz="1200" i="1" kern="1200" dirty="0">
                <a:solidFill>
                  <a:schemeClr val="tx1"/>
                </a:solidFill>
                <a:effectLst/>
                <a:latin typeface="Calibri" panose="020F0502020204030204" pitchFamily="34" charset="0"/>
                <a:ea typeface="+mn-ea"/>
                <a:cs typeface="Calibri" panose="020F0502020204030204" pitchFamily="34" charset="0"/>
              </a:rPr>
              <a:t>–</a:t>
            </a:r>
            <a:r>
              <a:rPr lang="en-GB" sz="1200" i="1" kern="1200" dirty="0">
                <a:solidFill>
                  <a:schemeClr val="tx1"/>
                </a:solidFill>
                <a:effectLst/>
                <a:latin typeface="Arial" charset="0"/>
                <a:ea typeface="+mn-ea"/>
                <a:cs typeface="+mn-cs"/>
              </a:rPr>
              <a:t>associated neurotoxicity syndrome; RP2D, recommended phase II dose.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92587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CRS, cytokine-release syndrome; EC</a:t>
            </a:r>
            <a:r>
              <a:rPr lang="en-GB" sz="1200" i="1" kern="1200" baseline="-25000" dirty="0">
                <a:solidFill>
                  <a:schemeClr val="tx1"/>
                </a:solidFill>
                <a:effectLst/>
                <a:latin typeface="Arial" charset="0"/>
                <a:ea typeface="+mn-ea"/>
                <a:cs typeface="+mn-cs"/>
              </a:rPr>
              <a:t>90</a:t>
            </a:r>
            <a:r>
              <a:rPr lang="en-GB" sz="1200" i="1" kern="1200" dirty="0">
                <a:solidFill>
                  <a:schemeClr val="tx1"/>
                </a:solidFill>
                <a:effectLst/>
                <a:latin typeface="Arial" charset="0"/>
                <a:ea typeface="+mn-ea"/>
                <a:cs typeface="+mn-cs"/>
              </a:rPr>
              <a:t>, 90% maximal effective concentration; IL-6, interleukin-6; PK, pharmacokinetics.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470403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Arial" charset="0"/>
                <a:ea typeface="+mn-ea"/>
                <a:cs typeface="+mn-cs"/>
              </a:rPr>
              <a:t>CR, complete response; DoR, duration of response; IMWG, International Myeloma Working Group; NE, not estimable; ORR, overall response rate; PR, partial response; sCR, stringent complete response;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904261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 complete response; CRS, cytokine-release syndrome; DoR, duration of response; PD, pharmacodynamic; PK, pharmacokinetic;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MonumenTAL-1: Phase I/II Study of </a:t>
            </a:r>
            <a:r>
              <a:rPr lang="en-US" sz="4000" dirty="0"/>
              <a:t>GPCR5D x CD3 </a:t>
            </a:r>
            <a:br>
              <a:rPr lang="en-US" sz="4000" dirty="0"/>
            </a:br>
            <a:r>
              <a:rPr lang="en-US" sz="4000" dirty="0"/>
              <a:t>Bispecific Antibody Talquetamab </a:t>
            </a:r>
            <a:r>
              <a:rPr lang="en-US" altLang="en-US" sz="4000" dirty="0"/>
              <a:t>in Patients With Relapsed/Refractory Multiple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MonumenTAL-1: </a:t>
            </a:r>
            <a:r>
              <a:rPr lang="en-US" dirty="0"/>
              <a:t>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Talquetamab: first-in-class bispecific IgG4 antibody binding GPCR5D and </a:t>
            </a:r>
            <a:br>
              <a:rPr lang="en-US" sz="2600" dirty="0"/>
            </a:br>
            <a:r>
              <a:rPr lang="en-US" sz="2600" dirty="0"/>
              <a:t>CD3 receptors</a:t>
            </a:r>
            <a:r>
              <a:rPr lang="en-US" sz="2600" baseline="30000" dirty="0"/>
              <a:t>1,2</a:t>
            </a:r>
            <a:endParaRPr lang="en-US" sz="2600" dirty="0"/>
          </a:p>
          <a:p>
            <a:r>
              <a:rPr lang="en-US" sz="2600" dirty="0"/>
              <a:t>GPCR5D: novel antigen target highly expressed on MM cells relative to </a:t>
            </a:r>
            <a:br>
              <a:rPr lang="en-US" sz="2600" dirty="0"/>
            </a:br>
            <a:r>
              <a:rPr lang="en-US" sz="2600" dirty="0"/>
              <a:t>normal cells</a:t>
            </a:r>
            <a:r>
              <a:rPr lang="en-US" sz="2600" baseline="30000" dirty="0"/>
              <a:t>3-7</a:t>
            </a:r>
          </a:p>
          <a:p>
            <a:r>
              <a:rPr lang="en-US" sz="2600" dirty="0"/>
              <a:t>ORR of 64% to 70% with talquetamab shown with QW and Q2W dosing</a:t>
            </a:r>
            <a:r>
              <a:rPr lang="en-US" sz="2600" baseline="30000" dirty="0"/>
              <a:t>8,9</a:t>
            </a:r>
            <a:endParaRPr lang="en-US" sz="2600" dirty="0"/>
          </a:p>
          <a:p>
            <a:r>
              <a:rPr lang="en-US" sz="2600" dirty="0"/>
              <a:t>Current analysis reports updated data from pivotal phase II MonumenTAL-1 study including</a:t>
            </a:r>
            <a:r>
              <a:rPr lang="en-US" sz="2600" baseline="30000" dirty="0"/>
              <a:t>10</a:t>
            </a:r>
            <a:r>
              <a:rPr lang="en-US" sz="2600" dirty="0"/>
              <a:t>:</a:t>
            </a:r>
          </a:p>
          <a:p>
            <a:pPr lvl="1"/>
            <a:r>
              <a:rPr lang="en-US" sz="2400" dirty="0"/>
              <a:t>All patients treated at each RP2D for first time</a:t>
            </a:r>
          </a:p>
          <a:p>
            <a:pPr lvl="1"/>
            <a:r>
              <a:rPr lang="en-US" sz="2400" dirty="0"/>
              <a:t>Cohort of patients with prior CAR T-cell or bispecific antibody treatment</a:t>
            </a:r>
            <a:endParaRPr lang="en-US" sz="24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969790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Verkleij. Blood Adv. 2021;5:2196. 2. Pillarisetti. Blood. 2020;135:1232. 3. Atamaniuk. Eur J Clin Invest. 2012;42:953. </a:t>
            </a:r>
          </a:p>
          <a:p>
            <a:pPr eaLnBrk="1" hangingPunct="1">
              <a:defRPr/>
            </a:pPr>
            <a:r>
              <a:rPr lang="en-US" altLang="en-US" sz="1200" b="0" spc="-10" dirty="0">
                <a:solidFill>
                  <a:schemeClr val="bg2"/>
                </a:solidFill>
                <a:latin typeface="Calibri" panose="020F0502020204030204" pitchFamily="34" charset="0"/>
              </a:rPr>
              <a:t>4. Inoue. J Invest Dermatol. 2004;122:565. 5. Smith. Sci Transl Med. 2019;11. 6. Goldsmith. IMW 2022. Abstr P-095. </a:t>
            </a:r>
          </a:p>
          <a:p>
            <a:pPr eaLnBrk="1" hangingPunct="1">
              <a:defRPr/>
            </a:pPr>
            <a:r>
              <a:rPr lang="en-US" altLang="en-US" sz="1200" b="0" spc="-10" dirty="0">
                <a:solidFill>
                  <a:schemeClr val="bg2"/>
                </a:solidFill>
                <a:latin typeface="Calibri" panose="020F0502020204030204" pitchFamily="34" charset="0"/>
              </a:rPr>
              <a:t>7. Kodema. Mol Cancer Ther. 2019; 18:1555. 8. Minnema. ASCO 2022. Asbtr 8015. 9. Chari. NEJM. 2022;387:2232. 10. Chari. ASH 2022. Abstr 157.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15290" y="1509224"/>
            <a:ext cx="10877529" cy="4650686"/>
          </a:xfrm>
        </p:spPr>
        <p:txBody>
          <a:bodyPr/>
          <a:lstStyle/>
          <a:p>
            <a:r>
              <a:rPr lang="en-US" sz="2000" dirty="0"/>
              <a:t>Multicenter, open-label phase I/II trial</a:t>
            </a:r>
          </a:p>
          <a:p>
            <a:endParaRPr lang="en-US" sz="2000" dirty="0"/>
          </a:p>
          <a:p>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pPr>
              <a:spcBef>
                <a:spcPts val="0"/>
              </a:spcBef>
            </a:pPr>
            <a:r>
              <a:rPr lang="en-US" sz="2000" b="1" dirty="0"/>
              <a:t>Primary endpoint (phase II): </a:t>
            </a:r>
            <a:r>
              <a:rPr lang="en-US" sz="2000" dirty="0"/>
              <a:t>ORR</a:t>
            </a:r>
          </a:p>
          <a:p>
            <a:r>
              <a:rPr lang="en-US" sz="2000" b="1" dirty="0"/>
              <a:t>Secondary endpoints (phase II): </a:t>
            </a:r>
            <a:r>
              <a:rPr lang="en-US" sz="2000" dirty="0"/>
              <a:t>DoR, ≥ VGPR rate, ≥ CR, sCR rate, TTR, PFS, OS, MRD, safety</a:t>
            </a:r>
          </a:p>
          <a:p>
            <a:endParaRPr lang="en-US" sz="2200" dirty="0"/>
          </a:p>
        </p:txBody>
      </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NCT03399799. NCT04634552.</a:t>
            </a:r>
            <a:endParaRPr lang="en-US" altLang="en-US" sz="1200" b="0" dirty="0">
              <a:solidFill>
                <a:schemeClr val="bg2"/>
              </a:solidFill>
              <a:latin typeface="Calibri" panose="020F0502020204030204" pitchFamily="34" charset="0"/>
            </a:endParaRPr>
          </a:p>
        </p:txBody>
      </p:sp>
      <p:sp>
        <p:nvSpPr>
          <p:cNvPr id="17" name="TextBox 23">
            <a:extLst>
              <a:ext uri="{FF2B5EF4-FFF2-40B4-BE49-F238E27FC236}">
                <a16:creationId xmlns:a16="http://schemas.microsoft.com/office/drawing/2014/main" id="{6C2A69E4-B6AE-D64C-BC8C-079EC4480326}"/>
              </a:ext>
            </a:extLst>
          </p:cNvPr>
          <p:cNvSpPr txBox="1">
            <a:spLocks noChangeArrowheads="1"/>
          </p:cNvSpPr>
          <p:nvPr/>
        </p:nvSpPr>
        <p:spPr bwMode="auto">
          <a:xfrm>
            <a:off x="719138" y="2128125"/>
            <a:ext cx="3970050" cy="2743200"/>
          </a:xfrm>
          <a:prstGeom prst="rect">
            <a:avLst/>
          </a:prstGeom>
          <a:noFill/>
          <a:ln w="19050">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lang="en-US" altLang="en-US" sz="18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Adults with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measurable MM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endParaRPr lang="en-US" altLang="en-US" sz="18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Phase I: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progression on or intolerance to all established therapies; ECOG PS 0-1</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Phase II: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≥3 prior lines of therapy that included a PI, an IMiD, and an anti-CD38 antibody; ECOG PS 0–2</a:t>
            </a:r>
          </a:p>
        </p:txBody>
      </p:sp>
      <p:sp>
        <p:nvSpPr>
          <p:cNvPr id="18" name="Rectangle 49">
            <a:extLst>
              <a:ext uri="{FF2B5EF4-FFF2-40B4-BE49-F238E27FC236}">
                <a16:creationId xmlns:a16="http://schemas.microsoft.com/office/drawing/2014/main" id="{A1D09C0A-92DB-E34E-981B-5B47EA5A5E5D}"/>
              </a:ext>
            </a:extLst>
          </p:cNvPr>
          <p:cNvSpPr>
            <a:spLocks noChangeArrowheads="1"/>
          </p:cNvSpPr>
          <p:nvPr/>
        </p:nvSpPr>
        <p:spPr bwMode="auto">
          <a:xfrm>
            <a:off x="5739771" y="1930394"/>
            <a:ext cx="5019656"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Talquetamab </a:t>
            </a:r>
            <a:r>
              <a:rPr lang="en-US" altLang="en-US" sz="1800" b="0" dirty="0">
                <a:solidFill>
                  <a:schemeClr val="tx1"/>
                </a:solidFill>
                <a:latin typeface="Calibri" panose="020F0502020204030204" pitchFamily="34" charset="0"/>
              </a:rPr>
              <a:t>0.4 mg/kg SC QW*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143)</a:t>
            </a:r>
          </a:p>
        </p:txBody>
      </p:sp>
      <p:sp>
        <p:nvSpPr>
          <p:cNvPr id="21" name="Rectangle 49">
            <a:extLst>
              <a:ext uri="{FF2B5EF4-FFF2-40B4-BE49-F238E27FC236}">
                <a16:creationId xmlns:a16="http://schemas.microsoft.com/office/drawing/2014/main" id="{5424B86F-2383-C344-A5F0-98749446A450}"/>
              </a:ext>
            </a:extLst>
          </p:cNvPr>
          <p:cNvSpPr>
            <a:spLocks noChangeArrowheads="1"/>
          </p:cNvSpPr>
          <p:nvPr/>
        </p:nvSpPr>
        <p:spPr bwMode="auto">
          <a:xfrm>
            <a:off x="5739772" y="3030323"/>
            <a:ext cx="5019656"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Talquetamab </a:t>
            </a:r>
            <a:r>
              <a:rPr lang="en-US" altLang="en-US" sz="1800" b="0" dirty="0">
                <a:solidFill>
                  <a:schemeClr val="tx1"/>
                </a:solidFill>
                <a:latin typeface="Calibri" panose="020F0502020204030204" pitchFamily="34" charset="0"/>
              </a:rPr>
              <a:t>0.8 mg/kg SC Q2W*</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145)</a:t>
            </a:r>
          </a:p>
        </p:txBody>
      </p:sp>
      <p:sp>
        <p:nvSpPr>
          <p:cNvPr id="22" name="TextBox 21">
            <a:extLst>
              <a:ext uri="{FF2B5EF4-FFF2-40B4-BE49-F238E27FC236}">
                <a16:creationId xmlns:a16="http://schemas.microsoft.com/office/drawing/2014/main" id="{3ADC86EF-7298-42CD-B5D8-495B807CB53B}"/>
              </a:ext>
            </a:extLst>
          </p:cNvPr>
          <p:cNvSpPr txBox="1"/>
          <p:nvPr/>
        </p:nvSpPr>
        <p:spPr bwMode="auto">
          <a:xfrm>
            <a:off x="5731690" y="5092862"/>
            <a:ext cx="538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*Previous anti-BCMA therapy allowed; T-cell redirection therapy naive. </a:t>
            </a:r>
            <a:endParaRPr lang="en-US" sz="1400" b="0" dirty="0">
              <a:solidFill>
                <a:schemeClr val="bg1"/>
              </a:solidFill>
              <a:highlight>
                <a:srgbClr val="FFFF00"/>
              </a:highlight>
              <a:latin typeface="Calibri" panose="020F0502020204030204" pitchFamily="34" charset="0"/>
            </a:endParaRPr>
          </a:p>
        </p:txBody>
      </p:sp>
      <p:sp>
        <p:nvSpPr>
          <p:cNvPr id="5" name="Rectangle 49">
            <a:extLst>
              <a:ext uri="{FF2B5EF4-FFF2-40B4-BE49-F238E27FC236}">
                <a16:creationId xmlns:a16="http://schemas.microsoft.com/office/drawing/2014/main" id="{64B415A8-169C-3ED2-C8A6-2A983BA31E0A}"/>
              </a:ext>
            </a:extLst>
          </p:cNvPr>
          <p:cNvSpPr>
            <a:spLocks noChangeArrowheads="1"/>
          </p:cNvSpPr>
          <p:nvPr/>
        </p:nvSpPr>
        <p:spPr bwMode="auto">
          <a:xfrm>
            <a:off x="5731690" y="4178462"/>
            <a:ext cx="5027738" cy="91440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Prior T-Cell Redirection Group: Talquetamab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Either 0.4 mg/kg SC QW or 0.8 mg/kg SC Q2W</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51)</a:t>
            </a:r>
          </a:p>
        </p:txBody>
      </p:sp>
      <p:cxnSp>
        <p:nvCxnSpPr>
          <p:cNvPr id="14" name="Straight Arrow Connector 13">
            <a:extLst>
              <a:ext uri="{FF2B5EF4-FFF2-40B4-BE49-F238E27FC236}">
                <a16:creationId xmlns:a16="http://schemas.microsoft.com/office/drawing/2014/main" id="{CA0B570B-C49B-17D4-B125-80F5B121B086}"/>
              </a:ext>
            </a:extLst>
          </p:cNvPr>
          <p:cNvCxnSpPr>
            <a:cxnSpLocks/>
          </p:cNvCxnSpPr>
          <p:nvPr/>
        </p:nvCxnSpPr>
        <p:spPr bwMode="auto">
          <a:xfrm>
            <a:off x="4846545" y="2387594"/>
            <a:ext cx="727788"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C34B8A0E-8DB0-CF88-5518-D53BC879F1AD}"/>
              </a:ext>
            </a:extLst>
          </p:cNvPr>
          <p:cNvCxnSpPr>
            <a:cxnSpLocks/>
          </p:cNvCxnSpPr>
          <p:nvPr/>
        </p:nvCxnSpPr>
        <p:spPr bwMode="auto">
          <a:xfrm>
            <a:off x="4846545" y="3487523"/>
            <a:ext cx="727788"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3A0E3573-8652-9DC8-59D8-C47135B5831D}"/>
              </a:ext>
            </a:extLst>
          </p:cNvPr>
          <p:cNvCxnSpPr>
            <a:cxnSpLocks/>
          </p:cNvCxnSpPr>
          <p:nvPr/>
        </p:nvCxnSpPr>
        <p:spPr bwMode="auto">
          <a:xfrm>
            <a:off x="4846545" y="4635662"/>
            <a:ext cx="727788"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03735B-4C74-7EEB-C48F-6F59E3DC46A2}"/>
              </a:ext>
            </a:extLst>
          </p:cNvPr>
          <p:cNvGraphicFramePr>
            <a:graphicFrameLocks/>
          </p:cNvGraphicFramePr>
          <p:nvPr>
            <p:extLst>
              <p:ext uri="{D42A27DB-BD31-4B8C-83A1-F6EECF244321}">
                <p14:modId xmlns:p14="http://schemas.microsoft.com/office/powerpoint/2010/main" val="3341803425"/>
              </p:ext>
            </p:extLst>
          </p:nvPr>
        </p:nvGraphicFramePr>
        <p:xfrm>
          <a:off x="516368" y="1350502"/>
          <a:ext cx="5738168" cy="4938340"/>
        </p:xfrm>
        <a:graphic>
          <a:graphicData uri="http://schemas.openxmlformats.org/drawingml/2006/table">
            <a:tbl>
              <a:tblPr/>
              <a:tblGrid>
                <a:gridCol w="2357461">
                  <a:extLst>
                    <a:ext uri="{9D8B030D-6E8A-4147-A177-3AD203B41FA5}">
                      <a16:colId xmlns:a16="http://schemas.microsoft.com/office/drawing/2014/main" val="20000"/>
                    </a:ext>
                  </a:extLst>
                </a:gridCol>
                <a:gridCol w="1645590">
                  <a:extLst>
                    <a:ext uri="{9D8B030D-6E8A-4147-A177-3AD203B41FA5}">
                      <a16:colId xmlns:a16="http://schemas.microsoft.com/office/drawing/2014/main" val="20001"/>
                    </a:ext>
                  </a:extLst>
                </a:gridCol>
                <a:gridCol w="1735117">
                  <a:extLst>
                    <a:ext uri="{9D8B030D-6E8A-4147-A177-3AD203B41FA5}">
                      <a16:colId xmlns:a16="http://schemas.microsoft.com/office/drawing/2014/main" val="20002"/>
                    </a:ext>
                  </a:extLst>
                </a:gridCol>
              </a:tblGrid>
              <a:tr h="401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(46-86)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(38-84)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(57.2)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Black/African American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 plasma cells ≥60%,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138) 17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141) 32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8704522"/>
                  </a:ext>
                </a:extLst>
              </a:tr>
              <a:tr h="19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Extramedullary plasmacytomas,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30103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132) 41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128) 37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3652301"/>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659347"/>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diagnosis,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(1.4-20.8)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(0.8-25.4)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1950940"/>
                  </a:ext>
                </a:extLst>
              </a:tr>
            </a:tbl>
          </a:graphicData>
        </a:graphic>
      </p:graphicFrame>
      <p:graphicFrame>
        <p:nvGraphicFramePr>
          <p:cNvPr id="4" name="Group 3">
            <a:extLst>
              <a:ext uri="{FF2B5EF4-FFF2-40B4-BE49-F238E27FC236}">
                <a16:creationId xmlns:a16="http://schemas.microsoft.com/office/drawing/2014/main" id="{55D287EB-5EB5-A54C-6979-D1A99A33E0E6}"/>
              </a:ext>
            </a:extLst>
          </p:cNvPr>
          <p:cNvGraphicFramePr>
            <a:graphicFrameLocks/>
          </p:cNvGraphicFramePr>
          <p:nvPr>
            <p:extLst>
              <p:ext uri="{D42A27DB-BD31-4B8C-83A1-F6EECF244321}">
                <p14:modId xmlns:p14="http://schemas.microsoft.com/office/powerpoint/2010/main" val="2749836057"/>
              </p:ext>
            </p:extLst>
          </p:nvPr>
        </p:nvGraphicFramePr>
        <p:xfrm>
          <a:off x="6377336" y="1350502"/>
          <a:ext cx="5504076" cy="4297760"/>
        </p:xfrm>
        <a:graphic>
          <a:graphicData uri="http://schemas.openxmlformats.org/drawingml/2006/table">
            <a:tbl>
              <a:tblPr/>
              <a:tblGrid>
                <a:gridCol w="2058252">
                  <a:extLst>
                    <a:ext uri="{9D8B030D-6E8A-4147-A177-3AD203B41FA5}">
                      <a16:colId xmlns:a16="http://schemas.microsoft.com/office/drawing/2014/main" val="20000"/>
                    </a:ext>
                  </a:extLst>
                </a:gridCol>
                <a:gridCol w="1691629">
                  <a:extLst>
                    <a:ext uri="{9D8B030D-6E8A-4147-A177-3AD203B41FA5}">
                      <a16:colId xmlns:a16="http://schemas.microsoft.com/office/drawing/2014/main" val="20001"/>
                    </a:ext>
                  </a:extLst>
                </a:gridCol>
                <a:gridCol w="175419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(79.0)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Exposure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class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Penta drug</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Belantamab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(73.4)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(69.7)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Anti-CD38 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class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Penta drug</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Belantamab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 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(79.7)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(93.0)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(93.0)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(74.1)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(93.7)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(82.8)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(89.7)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(92.4)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(94.5)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78996934"/>
                  </a:ext>
                </a:extLst>
              </a:tr>
            </a:tbl>
          </a:graphicData>
        </a:graphic>
      </p:graphicFrame>
      <p:sp>
        <p:nvSpPr>
          <p:cNvPr id="5" name="TextBox 4">
            <a:extLst>
              <a:ext uri="{FF2B5EF4-FFF2-40B4-BE49-F238E27FC236}">
                <a16:creationId xmlns:a16="http://schemas.microsoft.com/office/drawing/2014/main" id="{F43CE4C3-8FD2-A8F5-E3BE-5BA994CB7EDD}"/>
              </a:ext>
            </a:extLst>
          </p:cNvPr>
          <p:cNvSpPr txBox="1"/>
          <p:nvPr/>
        </p:nvSpPr>
        <p:spPr bwMode="auto">
          <a:xfrm>
            <a:off x="6367560" y="5632153"/>
            <a:ext cx="5155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*With 2-3 step-up doses. </a:t>
            </a:r>
            <a:r>
              <a:rPr lang="en-US" sz="1200" b="0" baseline="30000" dirty="0">
                <a:solidFill>
                  <a:schemeClr val="bg2">
                    <a:lumMod val="10000"/>
                  </a:schemeClr>
                </a:solidFill>
                <a:latin typeface="Calibri" panose="020F0502020204030204" pitchFamily="34" charset="0"/>
              </a:rPr>
              <a:t>†</a:t>
            </a:r>
            <a:r>
              <a:rPr lang="en-US" sz="1200" b="0" dirty="0">
                <a:solidFill>
                  <a:schemeClr val="bg1"/>
                </a:solidFill>
                <a:latin typeface="Calibri" panose="020F0502020204030204" pitchFamily="34" charset="0"/>
              </a:rPr>
              <a:t>del(17p), t(4;14), and/or t(14;16). </a:t>
            </a:r>
            <a:r>
              <a:rPr lang="en-US" sz="1200" b="0" baseline="30000" dirty="0">
                <a:solidFill>
                  <a:schemeClr val="bg2">
                    <a:lumMod val="10000"/>
                  </a:schemeClr>
                </a:solidFill>
                <a:latin typeface="Calibri" panose="020F0502020204030204" pitchFamily="34" charset="0"/>
              </a:rPr>
              <a:t>‡</a:t>
            </a:r>
            <a:r>
              <a:rPr lang="en-US" sz="1200" b="0" dirty="0">
                <a:solidFill>
                  <a:schemeClr val="bg1"/>
                </a:solidFill>
                <a:latin typeface="Calibri" panose="020F0502020204030204" pitchFamily="34" charset="0"/>
              </a:rPr>
              <a:t>≥1 PI, ≥1 IMiD, and ≥1 anti-CD38 mAb.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 PIs, ≥2 IMiDs, and ≥1 anti-CD38 mAb. </a:t>
            </a:r>
          </a:p>
        </p:txBody>
      </p:sp>
    </p:spTree>
    <p:extLst>
      <p:ext uri="{BB962C8B-B14F-4D97-AF65-F5344CB8AC3E}">
        <p14:creationId xmlns:p14="http://schemas.microsoft.com/office/powerpoint/2010/main" val="82218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ORR</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 </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8C958978-195A-34D9-6B46-AD812A458143}"/>
              </a:ext>
            </a:extLst>
          </p:cNvPr>
          <p:cNvGraphicFramePr>
            <a:graphicFrameLocks/>
          </p:cNvGraphicFramePr>
          <p:nvPr/>
        </p:nvGraphicFramePr>
        <p:xfrm>
          <a:off x="6296888" y="3900833"/>
          <a:ext cx="5461726" cy="2286064"/>
        </p:xfrm>
        <a:graphic>
          <a:graphicData uri="http://schemas.openxmlformats.org/drawingml/2006/table">
            <a:tbl>
              <a:tblPr/>
              <a:tblGrid>
                <a:gridCol w="3052284">
                  <a:extLst>
                    <a:ext uri="{9D8B030D-6E8A-4147-A177-3AD203B41FA5}">
                      <a16:colId xmlns:a16="http://schemas.microsoft.com/office/drawing/2014/main" val="20000"/>
                    </a:ext>
                  </a:extLst>
                </a:gridCol>
                <a:gridCol w="1124859">
                  <a:extLst>
                    <a:ext uri="{9D8B030D-6E8A-4147-A177-3AD203B41FA5}">
                      <a16:colId xmlns:a16="http://schemas.microsoft.com/office/drawing/2014/main" val="20001"/>
                    </a:ext>
                  </a:extLst>
                </a:gridCol>
                <a:gridCol w="1284583">
                  <a:extLst>
                    <a:ext uri="{9D8B030D-6E8A-4147-A177-3AD203B41FA5}">
                      <a16:colId xmlns:a16="http://schemas.microsoft.com/office/drawing/2014/main" val="20002"/>
                    </a:ext>
                  </a:extLst>
                </a:gridCol>
              </a:tblGrid>
              <a:tr h="182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Timing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8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follow-up for efficacy,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(0.2-22.5)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8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first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 (range) (n = 106 in each 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(0.2-10.9)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(0.2-9.2)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8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best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 (range) (n = 106 in each 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2" name="Rectangle 3">
            <a:extLst>
              <a:ext uri="{FF2B5EF4-FFF2-40B4-BE49-F238E27FC236}">
                <a16:creationId xmlns:a16="http://schemas.microsoft.com/office/drawing/2014/main" id="{28A0CC58-5634-C460-919C-87F9E97F123B}"/>
              </a:ext>
            </a:extLst>
          </p:cNvPr>
          <p:cNvSpPr>
            <a:spLocks noGrp="1" noChangeArrowheads="1"/>
          </p:cNvSpPr>
          <p:nvPr>
            <p:ph idx="1"/>
          </p:nvPr>
        </p:nvSpPr>
        <p:spPr>
          <a:xfrm>
            <a:off x="6296888" y="1469889"/>
            <a:ext cx="5386204" cy="2272350"/>
          </a:xfrm>
        </p:spPr>
        <p:txBody>
          <a:bodyPr/>
          <a:lstStyle/>
          <a:p>
            <a:pPr>
              <a:spcBef>
                <a:spcPts val="0"/>
              </a:spcBef>
            </a:pPr>
            <a:r>
              <a:rPr lang="en-US" sz="2000" dirty="0"/>
              <a:t>Similar ORR among all subgroups examined, including refractory status, except for patients with BL plasmacytoma</a:t>
            </a:r>
          </a:p>
          <a:p>
            <a:pPr>
              <a:spcBef>
                <a:spcPts val="0"/>
              </a:spcBef>
            </a:pPr>
            <a:r>
              <a:rPr lang="en-US" sz="2000" dirty="0"/>
              <a:t>ORR was similar for both dosing schedules</a:t>
            </a:r>
          </a:p>
          <a:p>
            <a:pPr lvl="1">
              <a:spcBef>
                <a:spcPts val="0"/>
              </a:spcBef>
            </a:pPr>
            <a:r>
              <a:rPr lang="en-US" sz="1800" dirty="0"/>
              <a:t>Triple-class refractory: 72.6% (63.1-80.9) QW and 71.0% (61.1–79.6) Q2W </a:t>
            </a:r>
          </a:p>
          <a:p>
            <a:pPr lvl="1">
              <a:spcBef>
                <a:spcPts val="0"/>
              </a:spcBef>
            </a:pPr>
            <a:r>
              <a:rPr lang="en-US" sz="1800" dirty="0"/>
              <a:t>Penta-drug refractory: 71.4% (55.4–84.3) QW and 70.6% (52.5–84.9) Q2W </a:t>
            </a:r>
          </a:p>
          <a:p>
            <a:endParaRPr lang="en-US" sz="1800" dirty="0"/>
          </a:p>
        </p:txBody>
      </p:sp>
      <p:sp>
        <p:nvSpPr>
          <p:cNvPr id="13" name="TextBox 12">
            <a:extLst>
              <a:ext uri="{FF2B5EF4-FFF2-40B4-BE49-F238E27FC236}">
                <a16:creationId xmlns:a16="http://schemas.microsoft.com/office/drawing/2014/main" id="{24879FEA-DAA1-B947-064D-FB1CE740ABB2}"/>
              </a:ext>
            </a:extLst>
          </p:cNvPr>
          <p:cNvSpPr txBox="1"/>
          <p:nvPr/>
        </p:nvSpPr>
        <p:spPr bwMode="auto">
          <a:xfrm>
            <a:off x="2915529" y="1478177"/>
            <a:ext cx="6463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ORR</a:t>
            </a:r>
          </a:p>
        </p:txBody>
      </p:sp>
      <p:graphicFrame>
        <p:nvGraphicFramePr>
          <p:cNvPr id="4" name="Chart 3">
            <a:extLst>
              <a:ext uri="{FF2B5EF4-FFF2-40B4-BE49-F238E27FC236}">
                <a16:creationId xmlns:a16="http://schemas.microsoft.com/office/drawing/2014/main" id="{35BBEC07-8913-C654-E1F7-843D7F91B6B0}"/>
              </a:ext>
            </a:extLst>
          </p:cNvPr>
          <p:cNvGraphicFramePr/>
          <p:nvPr>
            <p:extLst>
              <p:ext uri="{D42A27DB-BD31-4B8C-83A1-F6EECF244321}">
                <p14:modId xmlns:p14="http://schemas.microsoft.com/office/powerpoint/2010/main" val="2192909491"/>
              </p:ext>
            </p:extLst>
          </p:nvPr>
        </p:nvGraphicFramePr>
        <p:xfrm>
          <a:off x="508908" y="1850852"/>
          <a:ext cx="5461726" cy="4275467"/>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a:extLst>
              <a:ext uri="{FF2B5EF4-FFF2-40B4-BE49-F238E27FC236}">
                <a16:creationId xmlns:a16="http://schemas.microsoft.com/office/drawing/2014/main" id="{6FE19A77-2EAC-F6F9-D4F6-6466E9C8B338}"/>
              </a:ext>
            </a:extLst>
          </p:cNvPr>
          <p:cNvGrpSpPr/>
          <p:nvPr/>
        </p:nvGrpSpPr>
        <p:grpSpPr>
          <a:xfrm>
            <a:off x="5285638" y="1750538"/>
            <a:ext cx="810362" cy="1200329"/>
            <a:chOff x="10647557" y="1803506"/>
            <a:chExt cx="810362" cy="1200329"/>
          </a:xfrm>
        </p:grpSpPr>
        <p:sp>
          <p:nvSpPr>
            <p:cNvPr id="3" name="TextBox 2">
              <a:extLst>
                <a:ext uri="{FF2B5EF4-FFF2-40B4-BE49-F238E27FC236}">
                  <a16:creationId xmlns:a16="http://schemas.microsoft.com/office/drawing/2014/main" id="{0178A1C5-615C-1B5D-91E8-B25615262AAB}"/>
                </a:ext>
              </a:extLst>
            </p:cNvPr>
            <p:cNvSpPr txBox="1"/>
            <p:nvPr/>
          </p:nvSpPr>
          <p:spPr bwMode="auto">
            <a:xfrm>
              <a:off x="10755098" y="1803506"/>
              <a:ext cx="7028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PR</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VGPR</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CR</a:t>
              </a:r>
            </a:p>
            <a:p>
              <a:pPr>
                <a:lnSpc>
                  <a:spcPct val="100000"/>
                </a:lnSpc>
                <a:spcBef>
                  <a:spcPts val="0"/>
                </a:spcBef>
                <a:spcAft>
                  <a:spcPct val="0"/>
                </a:spcAft>
                <a:buClrTx/>
                <a:buFontTx/>
                <a:buNone/>
              </a:pPr>
              <a:r>
                <a:rPr lang="en-US" b="0" dirty="0" err="1">
                  <a:solidFill>
                    <a:schemeClr val="bg1"/>
                  </a:solidFill>
                  <a:latin typeface="Calibri" panose="020F0502020204030204" pitchFamily="34" charset="0"/>
                </a:rPr>
                <a:t>sCR</a:t>
              </a:r>
              <a:endParaRPr lang="en-US" b="0"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DE7125DA-271C-98C5-373E-BD604832697A}"/>
                </a:ext>
              </a:extLst>
            </p:cNvPr>
            <p:cNvGrpSpPr/>
            <p:nvPr/>
          </p:nvGrpSpPr>
          <p:grpSpPr>
            <a:xfrm>
              <a:off x="10647557" y="1927725"/>
              <a:ext cx="126354" cy="944068"/>
              <a:chOff x="10647557" y="1934759"/>
              <a:chExt cx="108518" cy="810805"/>
            </a:xfrm>
          </p:grpSpPr>
          <p:sp>
            <p:nvSpPr>
              <p:cNvPr id="14" name="Rectangle 13">
                <a:extLst>
                  <a:ext uri="{FF2B5EF4-FFF2-40B4-BE49-F238E27FC236}">
                    <a16:creationId xmlns:a16="http://schemas.microsoft.com/office/drawing/2014/main" id="{9FB70000-B7C8-13DC-260E-B6893CDD6558}"/>
                  </a:ext>
                </a:extLst>
              </p:cNvPr>
              <p:cNvSpPr/>
              <p:nvPr/>
            </p:nvSpPr>
            <p:spPr bwMode="auto">
              <a:xfrm>
                <a:off x="10647557" y="1934759"/>
                <a:ext cx="104841" cy="104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AB51EFE2-F976-CBB5-EEE2-8DC56EEAB3A8}"/>
                  </a:ext>
                </a:extLst>
              </p:cNvPr>
              <p:cNvSpPr/>
              <p:nvPr/>
            </p:nvSpPr>
            <p:spPr bwMode="auto">
              <a:xfrm>
                <a:off x="10647557" y="2163339"/>
                <a:ext cx="104841" cy="104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AB851E06-27EC-3FEE-922A-CF8C5174B04F}"/>
                  </a:ext>
                </a:extLst>
              </p:cNvPr>
              <p:cNvSpPr/>
              <p:nvPr/>
            </p:nvSpPr>
            <p:spPr bwMode="auto">
              <a:xfrm>
                <a:off x="10647557" y="2407645"/>
                <a:ext cx="104841" cy="10484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5B093F33-1EFC-87C6-E5FA-D0BA6BE806E3}"/>
                  </a:ext>
                </a:extLst>
              </p:cNvPr>
              <p:cNvSpPr/>
              <p:nvPr/>
            </p:nvSpPr>
            <p:spPr bwMode="auto">
              <a:xfrm>
                <a:off x="10651234" y="2640723"/>
                <a:ext cx="104841" cy="10484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grpSp>
      </p:grpSp>
      <p:grpSp>
        <p:nvGrpSpPr>
          <p:cNvPr id="24" name="Group 23">
            <a:extLst>
              <a:ext uri="{FF2B5EF4-FFF2-40B4-BE49-F238E27FC236}">
                <a16:creationId xmlns:a16="http://schemas.microsoft.com/office/drawing/2014/main" id="{ADB2E35B-A2A9-CE6C-ADED-940A5A93B9C7}"/>
              </a:ext>
            </a:extLst>
          </p:cNvPr>
          <p:cNvGrpSpPr/>
          <p:nvPr/>
        </p:nvGrpSpPr>
        <p:grpSpPr>
          <a:xfrm>
            <a:off x="663915" y="2053462"/>
            <a:ext cx="580846" cy="3328866"/>
            <a:chOff x="6505291" y="1688612"/>
            <a:chExt cx="654015" cy="4088553"/>
          </a:xfrm>
          <a:solidFill>
            <a:schemeClr val="tx1"/>
          </a:solidFill>
        </p:grpSpPr>
        <p:sp>
          <p:nvSpPr>
            <p:cNvPr id="18" name="TextBox 17">
              <a:extLst>
                <a:ext uri="{FF2B5EF4-FFF2-40B4-BE49-F238E27FC236}">
                  <a16:creationId xmlns:a16="http://schemas.microsoft.com/office/drawing/2014/main" id="{44DD8208-2BF3-5487-D428-A6965772B09B}"/>
                </a:ext>
              </a:extLst>
            </p:cNvPr>
            <p:cNvSpPr txBox="1"/>
            <p:nvPr/>
          </p:nvSpPr>
          <p:spPr bwMode="auto">
            <a:xfrm>
              <a:off x="6665099" y="5407833"/>
              <a:ext cx="488773"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538612C8-36D5-1A65-9A46-3791ABE56795}"/>
                </a:ext>
              </a:extLst>
            </p:cNvPr>
            <p:cNvSpPr txBox="1"/>
            <p:nvPr/>
          </p:nvSpPr>
          <p:spPr bwMode="auto">
            <a:xfrm>
              <a:off x="6667500" y="4661643"/>
              <a:ext cx="488773"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FFD97D9D-59AE-EFBD-0268-300A92817C90}"/>
                </a:ext>
              </a:extLst>
            </p:cNvPr>
            <p:cNvSpPr txBox="1"/>
            <p:nvPr/>
          </p:nvSpPr>
          <p:spPr bwMode="auto">
            <a:xfrm>
              <a:off x="6665099" y="3923922"/>
              <a:ext cx="488773"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1CD00ED5-40C9-196A-F9EE-2F9D676B5A39}"/>
                </a:ext>
              </a:extLst>
            </p:cNvPr>
            <p:cNvSpPr txBox="1"/>
            <p:nvPr/>
          </p:nvSpPr>
          <p:spPr bwMode="auto">
            <a:xfrm>
              <a:off x="6668132" y="3164237"/>
              <a:ext cx="488773"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1DDD182B-6123-45F7-DE40-5B38C9ADC856}"/>
                </a:ext>
              </a:extLst>
            </p:cNvPr>
            <p:cNvSpPr txBox="1"/>
            <p:nvPr/>
          </p:nvSpPr>
          <p:spPr bwMode="auto">
            <a:xfrm>
              <a:off x="6670533" y="2421483"/>
              <a:ext cx="488773"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F37C88F2-4E46-BDE8-0AD4-6515831E68A6}"/>
                </a:ext>
              </a:extLst>
            </p:cNvPr>
            <p:cNvSpPr txBox="1"/>
            <p:nvPr/>
          </p:nvSpPr>
          <p:spPr bwMode="auto">
            <a:xfrm>
              <a:off x="6505291" y="1688612"/>
              <a:ext cx="651616" cy="453618"/>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Tree>
    <p:extLst>
      <p:ext uri="{BB962C8B-B14F-4D97-AF65-F5344CB8AC3E}">
        <p14:creationId xmlns:p14="http://schemas.microsoft.com/office/powerpoint/2010/main" val="316126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175" name="Group 32174">
            <a:extLst>
              <a:ext uri="{FF2B5EF4-FFF2-40B4-BE49-F238E27FC236}">
                <a16:creationId xmlns:a16="http://schemas.microsoft.com/office/drawing/2014/main" id="{D6A7D9F6-763E-367C-EA04-4CE684638D34}"/>
              </a:ext>
            </a:extLst>
          </p:cNvPr>
          <p:cNvGrpSpPr/>
          <p:nvPr/>
        </p:nvGrpSpPr>
        <p:grpSpPr>
          <a:xfrm>
            <a:off x="7414532" y="2044337"/>
            <a:ext cx="3290932" cy="1554496"/>
            <a:chOff x="7576457" y="2044337"/>
            <a:chExt cx="3290932" cy="1554496"/>
          </a:xfrm>
        </p:grpSpPr>
        <p:grpSp>
          <p:nvGrpSpPr>
            <p:cNvPr id="31985" name="Group 31984">
              <a:extLst>
                <a:ext uri="{FF2B5EF4-FFF2-40B4-BE49-F238E27FC236}">
                  <a16:creationId xmlns:a16="http://schemas.microsoft.com/office/drawing/2014/main" id="{5F7878A6-043B-D8E4-8533-6D3B930D9EF4}"/>
                </a:ext>
              </a:extLst>
            </p:cNvPr>
            <p:cNvGrpSpPr/>
            <p:nvPr/>
          </p:nvGrpSpPr>
          <p:grpSpPr>
            <a:xfrm>
              <a:off x="7673568" y="2054200"/>
              <a:ext cx="107722" cy="107722"/>
              <a:chOff x="2832922" y="1966333"/>
              <a:chExt cx="107722" cy="107722"/>
            </a:xfrm>
          </p:grpSpPr>
          <p:cxnSp>
            <p:nvCxnSpPr>
              <p:cNvPr id="31986" name="Straight Connector 31985">
                <a:extLst>
                  <a:ext uri="{FF2B5EF4-FFF2-40B4-BE49-F238E27FC236}">
                    <a16:creationId xmlns:a16="http://schemas.microsoft.com/office/drawing/2014/main" id="{E7AA41BD-18EF-7415-0B71-9F717DF2CB7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FAFF7811-6AD1-950F-6EC2-EA99365DAE2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1B84F071-8EA3-C58D-1859-2F4A339142D5}"/>
                </a:ext>
              </a:extLst>
            </p:cNvPr>
            <p:cNvGrpSpPr/>
            <p:nvPr/>
          </p:nvGrpSpPr>
          <p:grpSpPr>
            <a:xfrm>
              <a:off x="7719288" y="2054200"/>
              <a:ext cx="107722" cy="107722"/>
              <a:chOff x="2832922" y="1966333"/>
              <a:chExt cx="107722" cy="107722"/>
            </a:xfrm>
          </p:grpSpPr>
          <p:cxnSp>
            <p:nvCxnSpPr>
              <p:cNvPr id="32052" name="Straight Connector 32051">
                <a:extLst>
                  <a:ext uri="{FF2B5EF4-FFF2-40B4-BE49-F238E27FC236}">
                    <a16:creationId xmlns:a16="http://schemas.microsoft.com/office/drawing/2014/main" id="{83CB8FF6-6191-FAD1-0041-BAB79B2A6D4D}"/>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75FE8A1C-F20E-5BF1-FE80-D1783BAE70F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2E75DEA7-9877-DBD2-2C44-3EB40E03FAF7}"/>
                </a:ext>
              </a:extLst>
            </p:cNvPr>
            <p:cNvGrpSpPr/>
            <p:nvPr/>
          </p:nvGrpSpPr>
          <p:grpSpPr>
            <a:xfrm>
              <a:off x="7817259" y="2116248"/>
              <a:ext cx="107722" cy="107722"/>
              <a:chOff x="2832922" y="1966333"/>
              <a:chExt cx="107722" cy="107722"/>
            </a:xfrm>
          </p:grpSpPr>
          <p:cxnSp>
            <p:nvCxnSpPr>
              <p:cNvPr id="32055" name="Straight Connector 32054">
                <a:extLst>
                  <a:ext uri="{FF2B5EF4-FFF2-40B4-BE49-F238E27FC236}">
                    <a16:creationId xmlns:a16="http://schemas.microsoft.com/office/drawing/2014/main" id="{FB920EC3-B139-A587-229D-DFD22B60F6CE}"/>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9733FF69-AF49-3BC5-35C6-CB3E2C25A48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5ED67DFD-D2BD-194B-56A1-FF1379C78F78}"/>
                </a:ext>
              </a:extLst>
            </p:cNvPr>
            <p:cNvGrpSpPr/>
            <p:nvPr/>
          </p:nvGrpSpPr>
          <p:grpSpPr>
            <a:xfrm>
              <a:off x="7869510" y="2116248"/>
              <a:ext cx="107722" cy="107722"/>
              <a:chOff x="2832922" y="1966333"/>
              <a:chExt cx="107722" cy="107722"/>
            </a:xfrm>
          </p:grpSpPr>
          <p:cxnSp>
            <p:nvCxnSpPr>
              <p:cNvPr id="32058" name="Straight Connector 32057">
                <a:extLst>
                  <a:ext uri="{FF2B5EF4-FFF2-40B4-BE49-F238E27FC236}">
                    <a16:creationId xmlns:a16="http://schemas.microsoft.com/office/drawing/2014/main" id="{DF1D1FDE-AB79-BF87-5157-D3EB4647DEB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E513AA92-FDE8-12D6-598C-3B35CB9DF191}"/>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68130370-9D0C-865E-388B-7A2F59259835}"/>
                </a:ext>
              </a:extLst>
            </p:cNvPr>
            <p:cNvGrpSpPr/>
            <p:nvPr/>
          </p:nvGrpSpPr>
          <p:grpSpPr>
            <a:xfrm>
              <a:off x="7918496" y="2227282"/>
              <a:ext cx="107722" cy="107722"/>
              <a:chOff x="2832922" y="1966333"/>
              <a:chExt cx="107722" cy="107722"/>
            </a:xfrm>
          </p:grpSpPr>
          <p:cxnSp>
            <p:nvCxnSpPr>
              <p:cNvPr id="32061" name="Straight Connector 32060">
                <a:extLst>
                  <a:ext uri="{FF2B5EF4-FFF2-40B4-BE49-F238E27FC236}">
                    <a16:creationId xmlns:a16="http://schemas.microsoft.com/office/drawing/2014/main" id="{95FEF306-8A85-4FFB-718A-64BD4E15CBA3}"/>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955350D2-64EF-4237-E530-D89CEECB4AF7}"/>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57A5B79C-3D18-5011-5CF4-8E977264533C}"/>
                </a:ext>
              </a:extLst>
            </p:cNvPr>
            <p:cNvGrpSpPr/>
            <p:nvPr/>
          </p:nvGrpSpPr>
          <p:grpSpPr>
            <a:xfrm>
              <a:off x="7987076" y="2246876"/>
              <a:ext cx="107722" cy="107722"/>
              <a:chOff x="2832922" y="1966333"/>
              <a:chExt cx="107722" cy="107722"/>
            </a:xfrm>
          </p:grpSpPr>
          <p:cxnSp>
            <p:nvCxnSpPr>
              <p:cNvPr id="32064" name="Straight Connector 32063">
                <a:extLst>
                  <a:ext uri="{FF2B5EF4-FFF2-40B4-BE49-F238E27FC236}">
                    <a16:creationId xmlns:a16="http://schemas.microsoft.com/office/drawing/2014/main" id="{9993F99D-6E03-0832-4C98-B47000269DFE}"/>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ABF176B0-231B-F089-67FA-BB01DBD25208}"/>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5DFB0E16-191C-21E3-40C6-F1214D6CDF94}"/>
                </a:ext>
              </a:extLst>
            </p:cNvPr>
            <p:cNvGrpSpPr/>
            <p:nvPr/>
          </p:nvGrpSpPr>
          <p:grpSpPr>
            <a:xfrm>
              <a:off x="7996873" y="2335050"/>
              <a:ext cx="107722" cy="107722"/>
              <a:chOff x="2832922" y="1966333"/>
              <a:chExt cx="107722" cy="107722"/>
            </a:xfrm>
          </p:grpSpPr>
          <p:cxnSp>
            <p:nvCxnSpPr>
              <p:cNvPr id="32067" name="Straight Connector 32066">
                <a:extLst>
                  <a:ext uri="{FF2B5EF4-FFF2-40B4-BE49-F238E27FC236}">
                    <a16:creationId xmlns:a16="http://schemas.microsoft.com/office/drawing/2014/main" id="{908D6289-B6EC-E330-EAA4-E10D2AC3F5DF}"/>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FD03FF63-1D45-C5F2-1649-D4F029639F8D}"/>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0122D82D-0C5E-A560-7E11-0C4FD7141B69}"/>
                </a:ext>
              </a:extLst>
            </p:cNvPr>
            <p:cNvGrpSpPr/>
            <p:nvPr/>
          </p:nvGrpSpPr>
          <p:grpSpPr>
            <a:xfrm>
              <a:off x="8029530" y="2367707"/>
              <a:ext cx="107722" cy="107722"/>
              <a:chOff x="2832922" y="1966333"/>
              <a:chExt cx="107722" cy="107722"/>
            </a:xfrm>
          </p:grpSpPr>
          <p:cxnSp>
            <p:nvCxnSpPr>
              <p:cNvPr id="32070" name="Straight Connector 32069">
                <a:extLst>
                  <a:ext uri="{FF2B5EF4-FFF2-40B4-BE49-F238E27FC236}">
                    <a16:creationId xmlns:a16="http://schemas.microsoft.com/office/drawing/2014/main" id="{FE82A8C8-CCD3-E371-7856-86A047A0A324}"/>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DEF1F113-8A8C-9DC7-1D6B-C353397419B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C06FD125-8C6D-C60D-D232-34F5C9012EFA}"/>
                </a:ext>
              </a:extLst>
            </p:cNvPr>
            <p:cNvGrpSpPr/>
            <p:nvPr/>
          </p:nvGrpSpPr>
          <p:grpSpPr>
            <a:xfrm>
              <a:off x="8062187" y="2367707"/>
              <a:ext cx="107722" cy="107722"/>
              <a:chOff x="2832922" y="1966333"/>
              <a:chExt cx="107722" cy="107722"/>
            </a:xfrm>
          </p:grpSpPr>
          <p:cxnSp>
            <p:nvCxnSpPr>
              <p:cNvPr id="32073" name="Straight Connector 32072">
                <a:extLst>
                  <a:ext uri="{FF2B5EF4-FFF2-40B4-BE49-F238E27FC236}">
                    <a16:creationId xmlns:a16="http://schemas.microsoft.com/office/drawing/2014/main" id="{3C0E0194-7C10-EF74-8E7E-F5631905BE5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2A90110C-D18C-6115-C9C6-5B0853A009AE}"/>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8B647063-0F33-6E5A-B02D-AE368DFF869A}"/>
                </a:ext>
              </a:extLst>
            </p:cNvPr>
            <p:cNvGrpSpPr/>
            <p:nvPr/>
          </p:nvGrpSpPr>
          <p:grpSpPr>
            <a:xfrm>
              <a:off x="8127501" y="2367707"/>
              <a:ext cx="107722" cy="107722"/>
              <a:chOff x="2832922" y="1966333"/>
              <a:chExt cx="107722" cy="107722"/>
            </a:xfrm>
          </p:grpSpPr>
          <p:cxnSp>
            <p:nvCxnSpPr>
              <p:cNvPr id="32076" name="Straight Connector 32075">
                <a:extLst>
                  <a:ext uri="{FF2B5EF4-FFF2-40B4-BE49-F238E27FC236}">
                    <a16:creationId xmlns:a16="http://schemas.microsoft.com/office/drawing/2014/main" id="{DCEEE8DD-A444-ED8A-275C-41FEE0EB3F4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FE003B2B-0C78-33DC-7CD8-C4561794A77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0B54931E-AC15-E7B9-D7A5-0C97FD910706}"/>
                </a:ext>
              </a:extLst>
            </p:cNvPr>
            <p:cNvGrpSpPr/>
            <p:nvPr/>
          </p:nvGrpSpPr>
          <p:grpSpPr>
            <a:xfrm>
              <a:off x="8143830" y="2403629"/>
              <a:ext cx="107722" cy="107722"/>
              <a:chOff x="2832922" y="1966333"/>
              <a:chExt cx="107722" cy="107722"/>
            </a:xfrm>
          </p:grpSpPr>
          <p:cxnSp>
            <p:nvCxnSpPr>
              <p:cNvPr id="32079" name="Straight Connector 32078">
                <a:extLst>
                  <a:ext uri="{FF2B5EF4-FFF2-40B4-BE49-F238E27FC236}">
                    <a16:creationId xmlns:a16="http://schemas.microsoft.com/office/drawing/2014/main" id="{1E2B714D-632B-C6F2-C9E7-1ABC07D18EB3}"/>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0D4E2976-9EF9-6781-BE36-62518A28DC7E}"/>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BB05B20D-0F3F-2C40-CBDE-D5ED77F3ABC0}"/>
                </a:ext>
              </a:extLst>
            </p:cNvPr>
            <p:cNvGrpSpPr/>
            <p:nvPr/>
          </p:nvGrpSpPr>
          <p:grpSpPr>
            <a:xfrm>
              <a:off x="8222207" y="2429754"/>
              <a:ext cx="107722" cy="107722"/>
              <a:chOff x="2832922" y="1966333"/>
              <a:chExt cx="107722" cy="107722"/>
            </a:xfrm>
          </p:grpSpPr>
          <p:cxnSp>
            <p:nvCxnSpPr>
              <p:cNvPr id="32082" name="Straight Connector 32081">
                <a:extLst>
                  <a:ext uri="{FF2B5EF4-FFF2-40B4-BE49-F238E27FC236}">
                    <a16:creationId xmlns:a16="http://schemas.microsoft.com/office/drawing/2014/main" id="{905DE8BB-6F80-E2DB-9A33-2E57488FFCC1}"/>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0392262F-9961-F935-136D-75FFBBB65FE8}"/>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B63F8EC2-E4CA-E1FC-6E3E-2F4E460C8123}"/>
                </a:ext>
              </a:extLst>
            </p:cNvPr>
            <p:cNvGrpSpPr/>
            <p:nvPr/>
          </p:nvGrpSpPr>
          <p:grpSpPr>
            <a:xfrm>
              <a:off x="8303850" y="2491803"/>
              <a:ext cx="107722" cy="107722"/>
              <a:chOff x="2832922" y="1966333"/>
              <a:chExt cx="107722" cy="107722"/>
            </a:xfrm>
          </p:grpSpPr>
          <p:cxnSp>
            <p:nvCxnSpPr>
              <p:cNvPr id="32085" name="Straight Connector 32084">
                <a:extLst>
                  <a:ext uri="{FF2B5EF4-FFF2-40B4-BE49-F238E27FC236}">
                    <a16:creationId xmlns:a16="http://schemas.microsoft.com/office/drawing/2014/main" id="{48A88645-B39C-3753-2D80-1566FA983DD5}"/>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DD6B334A-807A-A616-814A-148227970AC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9C4691B8-071E-8494-593B-F33B1DEE4647}"/>
                </a:ext>
              </a:extLst>
            </p:cNvPr>
            <p:cNvGrpSpPr/>
            <p:nvPr/>
          </p:nvGrpSpPr>
          <p:grpSpPr>
            <a:xfrm>
              <a:off x="8375696" y="2491803"/>
              <a:ext cx="107722" cy="107722"/>
              <a:chOff x="2832922" y="1966333"/>
              <a:chExt cx="107722" cy="107722"/>
            </a:xfrm>
          </p:grpSpPr>
          <p:cxnSp>
            <p:nvCxnSpPr>
              <p:cNvPr id="32088" name="Straight Connector 32087">
                <a:extLst>
                  <a:ext uri="{FF2B5EF4-FFF2-40B4-BE49-F238E27FC236}">
                    <a16:creationId xmlns:a16="http://schemas.microsoft.com/office/drawing/2014/main" id="{5BA18059-443C-F056-EF9A-8AC392F6D7DA}"/>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7047A9E9-48F5-3D97-9063-D625C13EFCE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92B66271-CA9D-96E2-6A65-F704CE3A706F}"/>
                </a:ext>
              </a:extLst>
            </p:cNvPr>
            <p:cNvGrpSpPr/>
            <p:nvPr/>
          </p:nvGrpSpPr>
          <p:grpSpPr>
            <a:xfrm>
              <a:off x="8476933" y="2540789"/>
              <a:ext cx="107722" cy="107722"/>
              <a:chOff x="2832922" y="1966333"/>
              <a:chExt cx="107722" cy="107722"/>
            </a:xfrm>
          </p:grpSpPr>
          <p:cxnSp>
            <p:nvCxnSpPr>
              <p:cNvPr id="32091" name="Straight Connector 32090">
                <a:extLst>
                  <a:ext uri="{FF2B5EF4-FFF2-40B4-BE49-F238E27FC236}">
                    <a16:creationId xmlns:a16="http://schemas.microsoft.com/office/drawing/2014/main" id="{E0EE7FBF-D104-5891-84AD-159C72E5AAB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3000BC43-A291-7EDE-AD29-C8A0358B6BEA}"/>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942F9547-35B2-33ED-4243-A0A76B9DA8A0}"/>
                </a:ext>
              </a:extLst>
            </p:cNvPr>
            <p:cNvGrpSpPr/>
            <p:nvPr/>
          </p:nvGrpSpPr>
          <p:grpSpPr>
            <a:xfrm>
              <a:off x="8522653" y="2540789"/>
              <a:ext cx="107722" cy="107722"/>
              <a:chOff x="2832922" y="1966333"/>
              <a:chExt cx="107722" cy="107722"/>
            </a:xfrm>
          </p:grpSpPr>
          <p:cxnSp>
            <p:nvCxnSpPr>
              <p:cNvPr id="32094" name="Straight Connector 32093">
                <a:extLst>
                  <a:ext uri="{FF2B5EF4-FFF2-40B4-BE49-F238E27FC236}">
                    <a16:creationId xmlns:a16="http://schemas.microsoft.com/office/drawing/2014/main" id="{436E5947-C144-6B16-BF5B-EBF0F244BAB9}"/>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673CA8D9-31C8-1EE0-1D34-CA624EC5842A}"/>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8CF4C20B-9E15-3404-1808-6B20C7719DED}"/>
                </a:ext>
              </a:extLst>
            </p:cNvPr>
            <p:cNvGrpSpPr/>
            <p:nvPr/>
          </p:nvGrpSpPr>
          <p:grpSpPr>
            <a:xfrm>
              <a:off x="8565107" y="2540789"/>
              <a:ext cx="107722" cy="107722"/>
              <a:chOff x="2832922" y="1966333"/>
              <a:chExt cx="107722" cy="107722"/>
            </a:xfrm>
          </p:grpSpPr>
          <p:cxnSp>
            <p:nvCxnSpPr>
              <p:cNvPr id="32097" name="Straight Connector 32096">
                <a:extLst>
                  <a:ext uri="{FF2B5EF4-FFF2-40B4-BE49-F238E27FC236}">
                    <a16:creationId xmlns:a16="http://schemas.microsoft.com/office/drawing/2014/main" id="{3B821ABF-8D17-8961-E7BC-B07FB70F903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D2BF349B-0D6E-D918-FD0D-73D7CD43C58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0AD20A03-432E-DABE-CB64-C5A03CBBAC61}"/>
                </a:ext>
              </a:extLst>
            </p:cNvPr>
            <p:cNvGrpSpPr/>
            <p:nvPr/>
          </p:nvGrpSpPr>
          <p:grpSpPr>
            <a:xfrm>
              <a:off x="8597764" y="2579977"/>
              <a:ext cx="107722" cy="107722"/>
              <a:chOff x="2832922" y="1966333"/>
              <a:chExt cx="107722" cy="107722"/>
            </a:xfrm>
          </p:grpSpPr>
          <p:cxnSp>
            <p:nvCxnSpPr>
              <p:cNvPr id="32100" name="Straight Connector 32099">
                <a:extLst>
                  <a:ext uri="{FF2B5EF4-FFF2-40B4-BE49-F238E27FC236}">
                    <a16:creationId xmlns:a16="http://schemas.microsoft.com/office/drawing/2014/main" id="{5EF9CD7A-C205-D914-FE8B-C47818DAB934}"/>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24126722-6886-ADE0-3BC3-21BB8A755BCB}"/>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0775075C-A87B-7BE8-A4B5-1D55FB1B8A50}"/>
                </a:ext>
              </a:extLst>
            </p:cNvPr>
            <p:cNvGrpSpPr/>
            <p:nvPr/>
          </p:nvGrpSpPr>
          <p:grpSpPr>
            <a:xfrm>
              <a:off x="8620624" y="2579977"/>
              <a:ext cx="107722" cy="107722"/>
              <a:chOff x="2832922" y="1966333"/>
              <a:chExt cx="107722" cy="107722"/>
            </a:xfrm>
          </p:grpSpPr>
          <p:cxnSp>
            <p:nvCxnSpPr>
              <p:cNvPr id="32103" name="Straight Connector 32102">
                <a:extLst>
                  <a:ext uri="{FF2B5EF4-FFF2-40B4-BE49-F238E27FC236}">
                    <a16:creationId xmlns:a16="http://schemas.microsoft.com/office/drawing/2014/main" id="{57317479-3754-E3AF-39F0-061E60CCA3B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4DCA8978-0DEC-A2AF-7AB4-A50FC0EEDAC9}"/>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19DE4969-852B-7683-5FCC-B88C319C5CC7}"/>
                </a:ext>
              </a:extLst>
            </p:cNvPr>
            <p:cNvGrpSpPr/>
            <p:nvPr/>
          </p:nvGrpSpPr>
          <p:grpSpPr>
            <a:xfrm>
              <a:off x="8643484" y="2579977"/>
              <a:ext cx="107722" cy="107722"/>
              <a:chOff x="2832922" y="1966333"/>
              <a:chExt cx="107722" cy="107722"/>
            </a:xfrm>
          </p:grpSpPr>
          <p:cxnSp>
            <p:nvCxnSpPr>
              <p:cNvPr id="32106" name="Straight Connector 32105">
                <a:extLst>
                  <a:ext uri="{FF2B5EF4-FFF2-40B4-BE49-F238E27FC236}">
                    <a16:creationId xmlns:a16="http://schemas.microsoft.com/office/drawing/2014/main" id="{81CB4FB5-C46C-46B5-DC07-6FA07B2DD605}"/>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38E72582-AFC3-A07A-DDD6-05EEB044E102}"/>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132A7FDB-D72A-65CB-D9A1-20B987FD6148}"/>
                </a:ext>
              </a:extLst>
            </p:cNvPr>
            <p:cNvGrpSpPr/>
            <p:nvPr/>
          </p:nvGrpSpPr>
          <p:grpSpPr>
            <a:xfrm>
              <a:off x="8663078" y="2579977"/>
              <a:ext cx="107722" cy="107722"/>
              <a:chOff x="2832922" y="1966333"/>
              <a:chExt cx="107722" cy="107722"/>
            </a:xfrm>
          </p:grpSpPr>
          <p:cxnSp>
            <p:nvCxnSpPr>
              <p:cNvPr id="32109" name="Straight Connector 32108">
                <a:extLst>
                  <a:ext uri="{FF2B5EF4-FFF2-40B4-BE49-F238E27FC236}">
                    <a16:creationId xmlns:a16="http://schemas.microsoft.com/office/drawing/2014/main" id="{0DF69CCA-554A-5F6E-0A16-99090C5B678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B657922F-7FBF-8FFB-E9FF-19FC47C98C3A}"/>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E97E8D28-C15E-53B0-604E-42E546247B8C}"/>
                </a:ext>
              </a:extLst>
            </p:cNvPr>
            <p:cNvGrpSpPr/>
            <p:nvPr/>
          </p:nvGrpSpPr>
          <p:grpSpPr>
            <a:xfrm>
              <a:off x="8705533" y="2579977"/>
              <a:ext cx="107722" cy="107722"/>
              <a:chOff x="2832922" y="1966333"/>
              <a:chExt cx="107722" cy="107722"/>
            </a:xfrm>
          </p:grpSpPr>
          <p:cxnSp>
            <p:nvCxnSpPr>
              <p:cNvPr id="32112" name="Straight Connector 32111">
                <a:extLst>
                  <a:ext uri="{FF2B5EF4-FFF2-40B4-BE49-F238E27FC236}">
                    <a16:creationId xmlns:a16="http://schemas.microsoft.com/office/drawing/2014/main" id="{800A0A86-1CE9-85E5-D46B-9B3CAC8006C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CE077332-8253-4F86-A8C6-6651FAB8BC5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E49C6631-CB47-D9C5-B896-216C2CFAFB21}"/>
                </a:ext>
              </a:extLst>
            </p:cNvPr>
            <p:cNvGrpSpPr/>
            <p:nvPr/>
          </p:nvGrpSpPr>
          <p:grpSpPr>
            <a:xfrm>
              <a:off x="8780645" y="2632229"/>
              <a:ext cx="107722" cy="107722"/>
              <a:chOff x="2832922" y="1966333"/>
              <a:chExt cx="107722" cy="107722"/>
            </a:xfrm>
          </p:grpSpPr>
          <p:cxnSp>
            <p:nvCxnSpPr>
              <p:cNvPr id="32115" name="Straight Connector 32114">
                <a:extLst>
                  <a:ext uri="{FF2B5EF4-FFF2-40B4-BE49-F238E27FC236}">
                    <a16:creationId xmlns:a16="http://schemas.microsoft.com/office/drawing/2014/main" id="{0F12BC95-1392-78FB-4549-2D92C1BCA547}"/>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0D904969-4271-552B-7C15-6FA1FE392C24}"/>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D3A4ADCF-24A8-FD62-5DFA-DED6BFA3D7F9}"/>
                </a:ext>
              </a:extLst>
            </p:cNvPr>
            <p:cNvGrpSpPr/>
            <p:nvPr/>
          </p:nvGrpSpPr>
          <p:grpSpPr>
            <a:xfrm>
              <a:off x="8803505" y="2632229"/>
              <a:ext cx="107722" cy="107722"/>
              <a:chOff x="2832922" y="1966333"/>
              <a:chExt cx="107722" cy="107722"/>
            </a:xfrm>
          </p:grpSpPr>
          <p:cxnSp>
            <p:nvCxnSpPr>
              <p:cNvPr id="32118" name="Straight Connector 32117">
                <a:extLst>
                  <a:ext uri="{FF2B5EF4-FFF2-40B4-BE49-F238E27FC236}">
                    <a16:creationId xmlns:a16="http://schemas.microsoft.com/office/drawing/2014/main" id="{DCBAC768-3A14-B6C9-21FA-2020CE1F208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B477A761-53B1-E550-1538-BC67064FDCA4}"/>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9FE11C84-428F-DCD7-36C7-6FDEF0E99887}"/>
                </a:ext>
              </a:extLst>
            </p:cNvPr>
            <p:cNvGrpSpPr/>
            <p:nvPr/>
          </p:nvGrpSpPr>
          <p:grpSpPr>
            <a:xfrm>
              <a:off x="8826365" y="2632229"/>
              <a:ext cx="107722" cy="107722"/>
              <a:chOff x="2832922" y="1966333"/>
              <a:chExt cx="107722" cy="107722"/>
            </a:xfrm>
          </p:grpSpPr>
          <p:cxnSp>
            <p:nvCxnSpPr>
              <p:cNvPr id="32121" name="Straight Connector 32120">
                <a:extLst>
                  <a:ext uri="{FF2B5EF4-FFF2-40B4-BE49-F238E27FC236}">
                    <a16:creationId xmlns:a16="http://schemas.microsoft.com/office/drawing/2014/main" id="{6CC21496-104F-C553-8605-C8BEA82CA1F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1D91D778-A97F-DC55-146A-11AA17814390}"/>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503F4363-0C4C-80F0-2E7E-86C2BC295A78}"/>
                </a:ext>
              </a:extLst>
            </p:cNvPr>
            <p:cNvGrpSpPr/>
            <p:nvPr/>
          </p:nvGrpSpPr>
          <p:grpSpPr>
            <a:xfrm>
              <a:off x="8855756" y="2632229"/>
              <a:ext cx="107722" cy="107722"/>
              <a:chOff x="2832922" y="1966333"/>
              <a:chExt cx="107722" cy="107722"/>
            </a:xfrm>
          </p:grpSpPr>
          <p:cxnSp>
            <p:nvCxnSpPr>
              <p:cNvPr id="32124" name="Straight Connector 32123">
                <a:extLst>
                  <a:ext uri="{FF2B5EF4-FFF2-40B4-BE49-F238E27FC236}">
                    <a16:creationId xmlns:a16="http://schemas.microsoft.com/office/drawing/2014/main" id="{5F7ACA28-1F88-E7B4-C74B-1814A4A1F3B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041AA6DE-2F4F-B776-1463-B1992FFD517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BC726D85-CD00-6E77-DCA0-242376C223A5}"/>
                </a:ext>
              </a:extLst>
            </p:cNvPr>
            <p:cNvGrpSpPr/>
            <p:nvPr/>
          </p:nvGrpSpPr>
          <p:grpSpPr>
            <a:xfrm>
              <a:off x="8921070" y="2632229"/>
              <a:ext cx="107722" cy="107722"/>
              <a:chOff x="2832922" y="1966333"/>
              <a:chExt cx="107722" cy="107722"/>
            </a:xfrm>
          </p:grpSpPr>
          <p:cxnSp>
            <p:nvCxnSpPr>
              <p:cNvPr id="32127" name="Straight Connector 32126">
                <a:extLst>
                  <a:ext uri="{FF2B5EF4-FFF2-40B4-BE49-F238E27FC236}">
                    <a16:creationId xmlns:a16="http://schemas.microsoft.com/office/drawing/2014/main" id="{177E06C1-C9D8-98C7-E812-D2E3ECAC91F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871DBAA4-CEB6-E7E9-4338-3EF5435ADAFE}"/>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70BB1765-5282-7500-E0DB-65B3FFB266F9}"/>
                </a:ext>
              </a:extLst>
            </p:cNvPr>
            <p:cNvGrpSpPr/>
            <p:nvPr/>
          </p:nvGrpSpPr>
          <p:grpSpPr>
            <a:xfrm>
              <a:off x="8943930" y="2632229"/>
              <a:ext cx="107722" cy="107722"/>
              <a:chOff x="2832922" y="1966333"/>
              <a:chExt cx="107722" cy="107722"/>
            </a:xfrm>
          </p:grpSpPr>
          <p:cxnSp>
            <p:nvCxnSpPr>
              <p:cNvPr id="32130" name="Straight Connector 32129">
                <a:extLst>
                  <a:ext uri="{FF2B5EF4-FFF2-40B4-BE49-F238E27FC236}">
                    <a16:creationId xmlns:a16="http://schemas.microsoft.com/office/drawing/2014/main" id="{70F4E094-26F1-F987-28DE-C16698402ED3}"/>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D388A0D2-80D8-A795-28D4-C5089D79CA0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A1729F8F-5A1D-1124-913F-23D5907A7613}"/>
                </a:ext>
              </a:extLst>
            </p:cNvPr>
            <p:cNvGrpSpPr/>
            <p:nvPr/>
          </p:nvGrpSpPr>
          <p:grpSpPr>
            <a:xfrm>
              <a:off x="8983118" y="2632229"/>
              <a:ext cx="107722" cy="107722"/>
              <a:chOff x="2832922" y="1966333"/>
              <a:chExt cx="107722" cy="107722"/>
            </a:xfrm>
          </p:grpSpPr>
          <p:cxnSp>
            <p:nvCxnSpPr>
              <p:cNvPr id="32133" name="Straight Connector 32132">
                <a:extLst>
                  <a:ext uri="{FF2B5EF4-FFF2-40B4-BE49-F238E27FC236}">
                    <a16:creationId xmlns:a16="http://schemas.microsoft.com/office/drawing/2014/main" id="{3DE08817-1C11-C4BB-6D81-DB85F614B9C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12F1BDEA-7460-21AA-9AFF-CBCB48E7CA4B}"/>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BB0191E9-4655-3FF8-05E1-66E946D5248E}"/>
                </a:ext>
              </a:extLst>
            </p:cNvPr>
            <p:cNvGrpSpPr/>
            <p:nvPr/>
          </p:nvGrpSpPr>
          <p:grpSpPr>
            <a:xfrm>
              <a:off x="9077824" y="2766123"/>
              <a:ext cx="107722" cy="107722"/>
              <a:chOff x="2832922" y="1966333"/>
              <a:chExt cx="107722" cy="107722"/>
            </a:xfrm>
          </p:grpSpPr>
          <p:cxnSp>
            <p:nvCxnSpPr>
              <p:cNvPr id="32136" name="Straight Connector 32135">
                <a:extLst>
                  <a:ext uri="{FF2B5EF4-FFF2-40B4-BE49-F238E27FC236}">
                    <a16:creationId xmlns:a16="http://schemas.microsoft.com/office/drawing/2014/main" id="{7945F7DC-1834-50B3-22D7-BD3BAB45F84E}"/>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455C9F70-F9B4-D795-9D69-D6F0C52946E0}"/>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C4AA17E1-E559-A576-2D44-62BAF9D93B6D}"/>
                </a:ext>
              </a:extLst>
            </p:cNvPr>
            <p:cNvGrpSpPr/>
            <p:nvPr/>
          </p:nvGrpSpPr>
          <p:grpSpPr>
            <a:xfrm>
              <a:off x="9100684" y="2766123"/>
              <a:ext cx="107722" cy="107722"/>
              <a:chOff x="2832922" y="1966333"/>
              <a:chExt cx="107722" cy="107722"/>
            </a:xfrm>
          </p:grpSpPr>
          <p:cxnSp>
            <p:nvCxnSpPr>
              <p:cNvPr id="32139" name="Straight Connector 32138">
                <a:extLst>
                  <a:ext uri="{FF2B5EF4-FFF2-40B4-BE49-F238E27FC236}">
                    <a16:creationId xmlns:a16="http://schemas.microsoft.com/office/drawing/2014/main" id="{819D3055-2D28-9170-844B-15A4447EEF22}"/>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9E3D835F-0FB1-020A-E1EC-A3E1B81903DB}"/>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29808619-D3D6-89B9-08A6-87F2008FE523}"/>
                </a:ext>
              </a:extLst>
            </p:cNvPr>
            <p:cNvGrpSpPr/>
            <p:nvPr/>
          </p:nvGrpSpPr>
          <p:grpSpPr>
            <a:xfrm>
              <a:off x="9146404" y="2766123"/>
              <a:ext cx="107722" cy="107722"/>
              <a:chOff x="2832922" y="1966333"/>
              <a:chExt cx="107722" cy="107722"/>
            </a:xfrm>
          </p:grpSpPr>
          <p:cxnSp>
            <p:nvCxnSpPr>
              <p:cNvPr id="32142" name="Straight Connector 32141">
                <a:extLst>
                  <a:ext uri="{FF2B5EF4-FFF2-40B4-BE49-F238E27FC236}">
                    <a16:creationId xmlns:a16="http://schemas.microsoft.com/office/drawing/2014/main" id="{558BE66D-116D-D08C-85D8-21508F33362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8D239026-5662-A929-1331-0179574FA846}"/>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16B6B2A8-E9FB-C223-A4F6-4FDD244C6A59}"/>
                </a:ext>
              </a:extLst>
            </p:cNvPr>
            <p:cNvGrpSpPr/>
            <p:nvPr/>
          </p:nvGrpSpPr>
          <p:grpSpPr>
            <a:xfrm>
              <a:off x="9228047" y="2766123"/>
              <a:ext cx="107722" cy="107722"/>
              <a:chOff x="2832922" y="1966333"/>
              <a:chExt cx="107722" cy="107722"/>
            </a:xfrm>
          </p:grpSpPr>
          <p:cxnSp>
            <p:nvCxnSpPr>
              <p:cNvPr id="32145" name="Straight Connector 32144">
                <a:extLst>
                  <a:ext uri="{FF2B5EF4-FFF2-40B4-BE49-F238E27FC236}">
                    <a16:creationId xmlns:a16="http://schemas.microsoft.com/office/drawing/2014/main" id="{A48C5D90-3B4B-C653-309D-A00735E6AAF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5056FDD7-FDBA-0432-A8F7-083EE2AA1EA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3AA888E1-48CD-C6FB-F9D4-CF290129A012}"/>
                </a:ext>
              </a:extLst>
            </p:cNvPr>
            <p:cNvGrpSpPr/>
            <p:nvPr/>
          </p:nvGrpSpPr>
          <p:grpSpPr>
            <a:xfrm>
              <a:off x="9257438" y="2766123"/>
              <a:ext cx="107722" cy="107722"/>
              <a:chOff x="2832922" y="1966333"/>
              <a:chExt cx="107722" cy="107722"/>
            </a:xfrm>
          </p:grpSpPr>
          <p:cxnSp>
            <p:nvCxnSpPr>
              <p:cNvPr id="32148" name="Straight Connector 32147">
                <a:extLst>
                  <a:ext uri="{FF2B5EF4-FFF2-40B4-BE49-F238E27FC236}">
                    <a16:creationId xmlns:a16="http://schemas.microsoft.com/office/drawing/2014/main" id="{060A203B-232F-287E-E7EC-CEEEBBC9EC5A}"/>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80D3383F-D6B4-6A83-1EDF-FCD8235AA375}"/>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6B75A786-86E6-AD21-854F-39D18EB7DAC9}"/>
                </a:ext>
              </a:extLst>
            </p:cNvPr>
            <p:cNvGrpSpPr/>
            <p:nvPr/>
          </p:nvGrpSpPr>
          <p:grpSpPr>
            <a:xfrm>
              <a:off x="9423989" y="3164540"/>
              <a:ext cx="107722" cy="107722"/>
              <a:chOff x="2832922" y="1966333"/>
              <a:chExt cx="107722" cy="107722"/>
            </a:xfrm>
          </p:grpSpPr>
          <p:cxnSp>
            <p:nvCxnSpPr>
              <p:cNvPr id="32151" name="Straight Connector 32150">
                <a:extLst>
                  <a:ext uri="{FF2B5EF4-FFF2-40B4-BE49-F238E27FC236}">
                    <a16:creationId xmlns:a16="http://schemas.microsoft.com/office/drawing/2014/main" id="{E65DFAA7-E246-E88A-EF1B-8E7A49371D85}"/>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4436A3D9-C9CF-A737-E06A-9854A678A00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B7C90D43-D094-DE3A-33F0-FCEE4391DD46}"/>
                </a:ext>
              </a:extLst>
            </p:cNvPr>
            <p:cNvGrpSpPr/>
            <p:nvPr/>
          </p:nvGrpSpPr>
          <p:grpSpPr>
            <a:xfrm>
              <a:off x="9492569" y="3164540"/>
              <a:ext cx="107722" cy="107722"/>
              <a:chOff x="2832922" y="1966333"/>
              <a:chExt cx="107722" cy="107722"/>
            </a:xfrm>
          </p:grpSpPr>
          <p:cxnSp>
            <p:nvCxnSpPr>
              <p:cNvPr id="32154" name="Straight Connector 32153">
                <a:extLst>
                  <a:ext uri="{FF2B5EF4-FFF2-40B4-BE49-F238E27FC236}">
                    <a16:creationId xmlns:a16="http://schemas.microsoft.com/office/drawing/2014/main" id="{4C8D1284-1C52-5A2D-87C5-DE9D40C23B0A}"/>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1A791B90-136F-5EDC-F502-364ACFBABDE0}"/>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A1BB9474-090F-5E32-5F84-7123AA9549E4}"/>
                </a:ext>
              </a:extLst>
            </p:cNvPr>
            <p:cNvGrpSpPr/>
            <p:nvPr/>
          </p:nvGrpSpPr>
          <p:grpSpPr>
            <a:xfrm>
              <a:off x="9708106" y="3164540"/>
              <a:ext cx="107722" cy="107722"/>
              <a:chOff x="2832922" y="1966333"/>
              <a:chExt cx="107722" cy="107722"/>
            </a:xfrm>
          </p:grpSpPr>
          <p:cxnSp>
            <p:nvCxnSpPr>
              <p:cNvPr id="32157" name="Straight Connector 32156">
                <a:extLst>
                  <a:ext uri="{FF2B5EF4-FFF2-40B4-BE49-F238E27FC236}">
                    <a16:creationId xmlns:a16="http://schemas.microsoft.com/office/drawing/2014/main" id="{02081521-BC95-E164-92C1-5E2C6EC9C3E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8366D3AD-2735-891F-692D-30321411E9B8}"/>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638BD345-A5BD-8FD0-B31D-6DA353531F97}"/>
                </a:ext>
              </a:extLst>
            </p:cNvPr>
            <p:cNvGrpSpPr/>
            <p:nvPr/>
          </p:nvGrpSpPr>
          <p:grpSpPr>
            <a:xfrm>
              <a:off x="10116321" y="3491111"/>
              <a:ext cx="107722" cy="107722"/>
              <a:chOff x="2832922" y="1966333"/>
              <a:chExt cx="107722" cy="107722"/>
            </a:xfrm>
          </p:grpSpPr>
          <p:cxnSp>
            <p:nvCxnSpPr>
              <p:cNvPr id="32160" name="Straight Connector 32159">
                <a:extLst>
                  <a:ext uri="{FF2B5EF4-FFF2-40B4-BE49-F238E27FC236}">
                    <a16:creationId xmlns:a16="http://schemas.microsoft.com/office/drawing/2014/main" id="{E8306D80-DA38-2171-0A6A-DE93BB6008F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514C1746-6887-1469-8962-E7D9A8397F4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C04463B9-6CF0-70AF-7501-3DCF5F499ED0}"/>
                </a:ext>
              </a:extLst>
            </p:cNvPr>
            <p:cNvGrpSpPr/>
            <p:nvPr/>
          </p:nvGrpSpPr>
          <p:grpSpPr>
            <a:xfrm>
              <a:off x="10237153" y="3491111"/>
              <a:ext cx="107722" cy="107722"/>
              <a:chOff x="2832922" y="1966333"/>
              <a:chExt cx="107722" cy="107722"/>
            </a:xfrm>
          </p:grpSpPr>
          <p:cxnSp>
            <p:nvCxnSpPr>
              <p:cNvPr id="32163" name="Straight Connector 32162">
                <a:extLst>
                  <a:ext uri="{FF2B5EF4-FFF2-40B4-BE49-F238E27FC236}">
                    <a16:creationId xmlns:a16="http://schemas.microsoft.com/office/drawing/2014/main" id="{C6DF90B3-793F-C0D1-361A-922EC18227AA}"/>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DD6A21D4-37FC-90B9-D540-1C4C7702FE61}"/>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C6DC087D-9B4C-F2AF-2E09-DCC8A21D7A91}"/>
                </a:ext>
              </a:extLst>
            </p:cNvPr>
            <p:cNvGrpSpPr/>
            <p:nvPr/>
          </p:nvGrpSpPr>
          <p:grpSpPr>
            <a:xfrm>
              <a:off x="10393907" y="3491111"/>
              <a:ext cx="107722" cy="107722"/>
              <a:chOff x="2832922" y="1966333"/>
              <a:chExt cx="107722" cy="107722"/>
            </a:xfrm>
          </p:grpSpPr>
          <p:cxnSp>
            <p:nvCxnSpPr>
              <p:cNvPr id="32166" name="Straight Connector 32165">
                <a:extLst>
                  <a:ext uri="{FF2B5EF4-FFF2-40B4-BE49-F238E27FC236}">
                    <a16:creationId xmlns:a16="http://schemas.microsoft.com/office/drawing/2014/main" id="{32529A1C-42AA-4D2C-C420-DAEBCC7434D7}"/>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1921BED9-6E83-69D6-B534-FD3CF9EFF37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473B2E6A-C6A7-ABF9-9437-674F9E4DEFCD}"/>
                </a:ext>
              </a:extLst>
            </p:cNvPr>
            <p:cNvGrpSpPr/>
            <p:nvPr/>
          </p:nvGrpSpPr>
          <p:grpSpPr>
            <a:xfrm>
              <a:off x="10759667" y="3491111"/>
              <a:ext cx="107722" cy="107722"/>
              <a:chOff x="2832922" y="1966333"/>
              <a:chExt cx="107722" cy="107722"/>
            </a:xfrm>
          </p:grpSpPr>
          <p:cxnSp>
            <p:nvCxnSpPr>
              <p:cNvPr id="32169" name="Straight Connector 32168">
                <a:extLst>
                  <a:ext uri="{FF2B5EF4-FFF2-40B4-BE49-F238E27FC236}">
                    <a16:creationId xmlns:a16="http://schemas.microsoft.com/office/drawing/2014/main" id="{485D0BCC-1817-8542-AC9C-08E2DB41E1D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CC203E32-1592-7E98-4981-6D7A17F7730A}"/>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sp>
          <p:nvSpPr>
            <p:cNvPr id="32171" name="Freeform: Shape 32170">
              <a:extLst>
                <a:ext uri="{FF2B5EF4-FFF2-40B4-BE49-F238E27FC236}">
                  <a16:creationId xmlns:a16="http://schemas.microsoft.com/office/drawing/2014/main" id="{2134FAF4-ADB7-F9C2-FAFA-DAEEAF0901DC}"/>
                </a:ext>
              </a:extLst>
            </p:cNvPr>
            <p:cNvSpPr/>
            <p:nvPr/>
          </p:nvSpPr>
          <p:spPr bwMode="auto">
            <a:xfrm>
              <a:off x="7576457" y="2044337"/>
              <a:ext cx="3236323" cy="1498963"/>
            </a:xfrm>
            <a:custGeom>
              <a:avLst/>
              <a:gdLst>
                <a:gd name="connsiteX0" fmla="*/ 0 w 3236323"/>
                <a:gd name="connsiteY0" fmla="*/ 0 h 1498963"/>
                <a:gd name="connsiteX1" fmla="*/ 153489 w 3236323"/>
                <a:gd name="connsiteY1" fmla="*/ 0 h 1498963"/>
                <a:gd name="connsiteX2" fmla="*/ 153489 w 3236323"/>
                <a:gd name="connsiteY2" fmla="*/ 71846 h 1498963"/>
                <a:gd name="connsiteX3" fmla="*/ 215537 w 3236323"/>
                <a:gd name="connsiteY3" fmla="*/ 71846 h 1498963"/>
                <a:gd name="connsiteX4" fmla="*/ 215537 w 3236323"/>
                <a:gd name="connsiteY4" fmla="*/ 91440 h 1498963"/>
                <a:gd name="connsiteX5" fmla="*/ 241663 w 3236323"/>
                <a:gd name="connsiteY5" fmla="*/ 91440 h 1498963"/>
                <a:gd name="connsiteX6" fmla="*/ 241663 w 3236323"/>
                <a:gd name="connsiteY6" fmla="*/ 127363 h 1498963"/>
                <a:gd name="connsiteX7" fmla="*/ 388620 w 3236323"/>
                <a:gd name="connsiteY7" fmla="*/ 127363 h 1498963"/>
                <a:gd name="connsiteX8" fmla="*/ 388620 w 3236323"/>
                <a:gd name="connsiteY8" fmla="*/ 195943 h 1498963"/>
                <a:gd name="connsiteX9" fmla="*/ 395152 w 3236323"/>
                <a:gd name="connsiteY9" fmla="*/ 195943 h 1498963"/>
                <a:gd name="connsiteX10" fmla="*/ 395152 w 3236323"/>
                <a:gd name="connsiteY10" fmla="*/ 235132 h 1498963"/>
                <a:gd name="connsiteX11" fmla="*/ 418012 w 3236323"/>
                <a:gd name="connsiteY11" fmla="*/ 235132 h 1498963"/>
                <a:gd name="connsiteX12" fmla="*/ 418012 w 3236323"/>
                <a:gd name="connsiteY12" fmla="*/ 257992 h 1498963"/>
                <a:gd name="connsiteX13" fmla="*/ 463732 w 3236323"/>
                <a:gd name="connsiteY13" fmla="*/ 257992 h 1498963"/>
                <a:gd name="connsiteX14" fmla="*/ 463732 w 3236323"/>
                <a:gd name="connsiteY14" fmla="*/ 297180 h 1498963"/>
                <a:gd name="connsiteX15" fmla="*/ 473529 w 3236323"/>
                <a:gd name="connsiteY15" fmla="*/ 297180 h 1498963"/>
                <a:gd name="connsiteX16" fmla="*/ 473529 w 3236323"/>
                <a:gd name="connsiteY16" fmla="*/ 352697 h 1498963"/>
                <a:gd name="connsiteX17" fmla="*/ 506186 w 3236323"/>
                <a:gd name="connsiteY17" fmla="*/ 352697 h 1498963"/>
                <a:gd name="connsiteX18" fmla="*/ 506186 w 3236323"/>
                <a:gd name="connsiteY18" fmla="*/ 378823 h 1498963"/>
                <a:gd name="connsiteX19" fmla="*/ 627017 w 3236323"/>
                <a:gd name="connsiteY19" fmla="*/ 378823 h 1498963"/>
                <a:gd name="connsiteX20" fmla="*/ 627017 w 3236323"/>
                <a:gd name="connsiteY20" fmla="*/ 437606 h 1498963"/>
                <a:gd name="connsiteX21" fmla="*/ 718457 w 3236323"/>
                <a:gd name="connsiteY21" fmla="*/ 437606 h 1498963"/>
                <a:gd name="connsiteX22" fmla="*/ 718457 w 3236323"/>
                <a:gd name="connsiteY22" fmla="*/ 473529 h 1498963"/>
                <a:gd name="connsiteX23" fmla="*/ 777240 w 3236323"/>
                <a:gd name="connsiteY23" fmla="*/ 473529 h 1498963"/>
                <a:gd name="connsiteX24" fmla="*/ 777240 w 3236323"/>
                <a:gd name="connsiteY24" fmla="*/ 502920 h 1498963"/>
                <a:gd name="connsiteX25" fmla="*/ 930729 w 3236323"/>
                <a:gd name="connsiteY25" fmla="*/ 502920 h 1498963"/>
                <a:gd name="connsiteX26" fmla="*/ 927463 w 3236323"/>
                <a:gd name="connsiteY26" fmla="*/ 548640 h 1498963"/>
                <a:gd name="connsiteX27" fmla="*/ 1080952 w 3236323"/>
                <a:gd name="connsiteY27" fmla="*/ 548640 h 1498963"/>
                <a:gd name="connsiteX28" fmla="*/ 1080952 w 3236323"/>
                <a:gd name="connsiteY28" fmla="*/ 591094 h 1498963"/>
                <a:gd name="connsiteX29" fmla="*/ 1191986 w 3236323"/>
                <a:gd name="connsiteY29" fmla="*/ 591094 h 1498963"/>
                <a:gd name="connsiteX30" fmla="*/ 1191986 w 3236323"/>
                <a:gd name="connsiteY30" fmla="*/ 646612 h 1498963"/>
                <a:gd name="connsiteX31" fmla="*/ 1482634 w 3236323"/>
                <a:gd name="connsiteY31" fmla="*/ 646612 h 1498963"/>
                <a:gd name="connsiteX32" fmla="*/ 1482634 w 3236323"/>
                <a:gd name="connsiteY32" fmla="*/ 777240 h 1498963"/>
                <a:gd name="connsiteX33" fmla="*/ 1825534 w 3236323"/>
                <a:gd name="connsiteY33" fmla="*/ 777240 h 1498963"/>
                <a:gd name="connsiteX34" fmla="*/ 1825534 w 3236323"/>
                <a:gd name="connsiteY34" fmla="*/ 976449 h 1498963"/>
                <a:gd name="connsiteX35" fmla="*/ 1845129 w 3236323"/>
                <a:gd name="connsiteY35" fmla="*/ 976449 h 1498963"/>
                <a:gd name="connsiteX36" fmla="*/ 1845129 w 3236323"/>
                <a:gd name="connsiteY36" fmla="*/ 1175657 h 1498963"/>
                <a:gd name="connsiteX37" fmla="*/ 2246812 w 3236323"/>
                <a:gd name="connsiteY37" fmla="*/ 1175657 h 1498963"/>
                <a:gd name="connsiteX38" fmla="*/ 2246812 w 3236323"/>
                <a:gd name="connsiteY38" fmla="*/ 1498963 h 1498963"/>
                <a:gd name="connsiteX39" fmla="*/ 3236323 w 3236323"/>
                <a:gd name="connsiteY39" fmla="*/ 1498963 h 149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36323" h="1498963">
                  <a:moveTo>
                    <a:pt x="0" y="0"/>
                  </a:moveTo>
                  <a:lnTo>
                    <a:pt x="153489" y="0"/>
                  </a:lnTo>
                  <a:lnTo>
                    <a:pt x="153489" y="71846"/>
                  </a:lnTo>
                  <a:lnTo>
                    <a:pt x="215537" y="71846"/>
                  </a:lnTo>
                  <a:lnTo>
                    <a:pt x="215537" y="91440"/>
                  </a:lnTo>
                  <a:lnTo>
                    <a:pt x="241663" y="91440"/>
                  </a:lnTo>
                  <a:lnTo>
                    <a:pt x="241663" y="127363"/>
                  </a:lnTo>
                  <a:lnTo>
                    <a:pt x="388620" y="127363"/>
                  </a:lnTo>
                  <a:lnTo>
                    <a:pt x="388620" y="195943"/>
                  </a:lnTo>
                  <a:lnTo>
                    <a:pt x="395152" y="195943"/>
                  </a:lnTo>
                  <a:lnTo>
                    <a:pt x="395152" y="235132"/>
                  </a:lnTo>
                  <a:lnTo>
                    <a:pt x="418012" y="235132"/>
                  </a:lnTo>
                  <a:lnTo>
                    <a:pt x="418012" y="257992"/>
                  </a:lnTo>
                  <a:lnTo>
                    <a:pt x="463732" y="257992"/>
                  </a:lnTo>
                  <a:lnTo>
                    <a:pt x="463732" y="297180"/>
                  </a:lnTo>
                  <a:lnTo>
                    <a:pt x="473529" y="297180"/>
                  </a:lnTo>
                  <a:lnTo>
                    <a:pt x="473529" y="352697"/>
                  </a:lnTo>
                  <a:lnTo>
                    <a:pt x="506186" y="352697"/>
                  </a:lnTo>
                  <a:lnTo>
                    <a:pt x="506186" y="378823"/>
                  </a:lnTo>
                  <a:lnTo>
                    <a:pt x="627017" y="378823"/>
                  </a:lnTo>
                  <a:lnTo>
                    <a:pt x="627017" y="437606"/>
                  </a:lnTo>
                  <a:lnTo>
                    <a:pt x="718457" y="437606"/>
                  </a:lnTo>
                  <a:lnTo>
                    <a:pt x="718457" y="473529"/>
                  </a:lnTo>
                  <a:lnTo>
                    <a:pt x="777240" y="473529"/>
                  </a:lnTo>
                  <a:lnTo>
                    <a:pt x="777240" y="502920"/>
                  </a:lnTo>
                  <a:lnTo>
                    <a:pt x="930729" y="502920"/>
                  </a:lnTo>
                  <a:lnTo>
                    <a:pt x="927463" y="548640"/>
                  </a:lnTo>
                  <a:lnTo>
                    <a:pt x="1080952" y="548640"/>
                  </a:lnTo>
                  <a:lnTo>
                    <a:pt x="1080952" y="591094"/>
                  </a:lnTo>
                  <a:lnTo>
                    <a:pt x="1191986" y="591094"/>
                  </a:lnTo>
                  <a:lnTo>
                    <a:pt x="1191986" y="646612"/>
                  </a:lnTo>
                  <a:lnTo>
                    <a:pt x="1482634" y="646612"/>
                  </a:lnTo>
                  <a:lnTo>
                    <a:pt x="1482634" y="777240"/>
                  </a:lnTo>
                  <a:lnTo>
                    <a:pt x="1825534" y="777240"/>
                  </a:lnTo>
                  <a:lnTo>
                    <a:pt x="1825534" y="976449"/>
                  </a:lnTo>
                  <a:lnTo>
                    <a:pt x="1845129" y="976449"/>
                  </a:lnTo>
                  <a:lnTo>
                    <a:pt x="1845129" y="1175657"/>
                  </a:lnTo>
                  <a:lnTo>
                    <a:pt x="2246812" y="1175657"/>
                  </a:lnTo>
                  <a:lnTo>
                    <a:pt x="2246812" y="1498963"/>
                  </a:lnTo>
                  <a:lnTo>
                    <a:pt x="3236323" y="1498963"/>
                  </a:lnTo>
                </a:path>
              </a:pathLst>
            </a:custGeom>
            <a:noFill/>
            <a:ln w="28575">
              <a:solidFill>
                <a:schemeClr val="accent1"/>
              </a:solidFill>
              <a:miter lim="800000"/>
              <a:headEnd/>
              <a:tailEnd/>
            </a:ln>
          </p:spPr>
          <p:txBody>
            <a:bodyPr rtlCol="0" anchor="ctr"/>
            <a:lstStyle/>
            <a:p>
              <a:pPr algn="ctr"/>
              <a:endParaRPr lang="en-US"/>
            </a:p>
          </p:txBody>
        </p:sp>
      </p:grpSp>
      <p:grpSp>
        <p:nvGrpSpPr>
          <p:cNvPr id="31810" name="Group 31809">
            <a:extLst>
              <a:ext uri="{FF2B5EF4-FFF2-40B4-BE49-F238E27FC236}">
                <a16:creationId xmlns:a16="http://schemas.microsoft.com/office/drawing/2014/main" id="{FCD64FE1-8533-E4F2-8FDD-71A129E4339E}"/>
              </a:ext>
            </a:extLst>
          </p:cNvPr>
          <p:cNvGrpSpPr/>
          <p:nvPr/>
        </p:nvGrpSpPr>
        <p:grpSpPr>
          <a:xfrm>
            <a:off x="1756470" y="2000339"/>
            <a:ext cx="3382186" cy="2098150"/>
            <a:chOff x="1461796" y="2000339"/>
            <a:chExt cx="3382186" cy="2098150"/>
          </a:xfrm>
        </p:grpSpPr>
        <p:cxnSp>
          <p:nvCxnSpPr>
            <p:cNvPr id="56" name="Straight Connector 55">
              <a:extLst>
                <a:ext uri="{FF2B5EF4-FFF2-40B4-BE49-F238E27FC236}">
                  <a16:creationId xmlns:a16="http://schemas.microsoft.com/office/drawing/2014/main" id="{23DE2898-7C34-9C5D-8301-23528F63DAF0}"/>
                </a:ext>
              </a:extLst>
            </p:cNvPr>
            <p:cNvCxnSpPr/>
            <p:nvPr/>
          </p:nvCxnSpPr>
          <p:spPr bwMode="auto">
            <a:xfrm>
              <a:off x="1545412" y="2000339"/>
              <a:ext cx="0" cy="107722"/>
            </a:xfrm>
            <a:prstGeom prst="line">
              <a:avLst/>
            </a:prstGeom>
            <a:noFill/>
            <a:ln w="19050" cap="flat" cmpd="sng" algn="ctr">
              <a:solidFill>
                <a:schemeClr val="accent1"/>
              </a:solidFill>
              <a:prstDash val="solid"/>
              <a:round/>
              <a:headEnd type="none" w="med" len="med"/>
              <a:tailEnd type="none" w="med" len="med"/>
            </a:ln>
            <a:effectLst/>
          </p:spPr>
        </p:cxnSp>
        <p:grpSp>
          <p:nvGrpSpPr>
            <p:cNvPr id="59" name="Group 58">
              <a:extLst>
                <a:ext uri="{FF2B5EF4-FFF2-40B4-BE49-F238E27FC236}">
                  <a16:creationId xmlns:a16="http://schemas.microsoft.com/office/drawing/2014/main" id="{1E2B5C4D-372A-2E36-3282-B4F2A83026BA}"/>
                </a:ext>
              </a:extLst>
            </p:cNvPr>
            <p:cNvGrpSpPr/>
            <p:nvPr/>
          </p:nvGrpSpPr>
          <p:grpSpPr>
            <a:xfrm>
              <a:off x="1647827" y="2249053"/>
              <a:ext cx="107722" cy="107722"/>
              <a:chOff x="2832922" y="1966333"/>
              <a:chExt cx="107722" cy="107722"/>
            </a:xfrm>
          </p:grpSpPr>
          <p:cxnSp>
            <p:nvCxnSpPr>
              <p:cNvPr id="57" name="Straight Connector 56">
                <a:extLst>
                  <a:ext uri="{FF2B5EF4-FFF2-40B4-BE49-F238E27FC236}">
                    <a16:creationId xmlns:a16="http://schemas.microsoft.com/office/drawing/2014/main" id="{F9E9FBF1-087A-271A-8745-5AC20D6E869D}"/>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08B3349-2FA9-CDE7-ADAD-1B7B7B0C61A5}"/>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94DB5E2F-139E-85C9-9BA1-FED61B2F37BD}"/>
                </a:ext>
              </a:extLst>
            </p:cNvPr>
            <p:cNvGrpSpPr/>
            <p:nvPr/>
          </p:nvGrpSpPr>
          <p:grpSpPr>
            <a:xfrm>
              <a:off x="1685150" y="2249053"/>
              <a:ext cx="107722" cy="107722"/>
              <a:chOff x="2832922" y="1966333"/>
              <a:chExt cx="107722" cy="107722"/>
            </a:xfrm>
          </p:grpSpPr>
          <p:cxnSp>
            <p:nvCxnSpPr>
              <p:cNvPr id="61" name="Straight Connector 60">
                <a:extLst>
                  <a:ext uri="{FF2B5EF4-FFF2-40B4-BE49-F238E27FC236}">
                    <a16:creationId xmlns:a16="http://schemas.microsoft.com/office/drawing/2014/main" id="{DE0AE3D2-01EA-E524-A073-534D8CA1E934}"/>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E6F6985-6E38-8F91-9E4B-202D64B5F12E}"/>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E536087C-23AA-4101-9D88-8D40D640E369}"/>
                </a:ext>
              </a:extLst>
            </p:cNvPr>
            <p:cNvGrpSpPr/>
            <p:nvPr/>
          </p:nvGrpSpPr>
          <p:grpSpPr>
            <a:xfrm>
              <a:off x="1794007" y="2373461"/>
              <a:ext cx="107722" cy="107722"/>
              <a:chOff x="2832922" y="1966333"/>
              <a:chExt cx="107722" cy="107722"/>
            </a:xfrm>
          </p:grpSpPr>
          <p:cxnSp>
            <p:nvCxnSpPr>
              <p:cNvPr id="31744" name="Straight Connector 31743">
                <a:extLst>
                  <a:ext uri="{FF2B5EF4-FFF2-40B4-BE49-F238E27FC236}">
                    <a16:creationId xmlns:a16="http://schemas.microsoft.com/office/drawing/2014/main" id="{2DB451B1-3153-404E-03F7-DB891607F9B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075E7B78-2E5F-7291-0AF6-C242EF2931C7}"/>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47" name="Group 31746">
              <a:extLst>
                <a:ext uri="{FF2B5EF4-FFF2-40B4-BE49-F238E27FC236}">
                  <a16:creationId xmlns:a16="http://schemas.microsoft.com/office/drawing/2014/main" id="{9E1357AB-4DFB-BB4B-2437-9E80780042F2}"/>
                </a:ext>
              </a:extLst>
            </p:cNvPr>
            <p:cNvGrpSpPr/>
            <p:nvPr/>
          </p:nvGrpSpPr>
          <p:grpSpPr>
            <a:xfrm>
              <a:off x="1794007" y="2413894"/>
              <a:ext cx="107722" cy="107722"/>
              <a:chOff x="2832922" y="1966333"/>
              <a:chExt cx="107722" cy="107722"/>
            </a:xfrm>
          </p:grpSpPr>
          <p:cxnSp>
            <p:nvCxnSpPr>
              <p:cNvPr id="31748" name="Straight Connector 31747">
                <a:extLst>
                  <a:ext uri="{FF2B5EF4-FFF2-40B4-BE49-F238E27FC236}">
                    <a16:creationId xmlns:a16="http://schemas.microsoft.com/office/drawing/2014/main" id="{B4A05744-976D-E65A-C398-405EE9C54F41}"/>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DE4D0DB1-6679-BCC7-CCDC-5E128DF053C3}"/>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50" name="Group 31749">
              <a:extLst>
                <a:ext uri="{FF2B5EF4-FFF2-40B4-BE49-F238E27FC236}">
                  <a16:creationId xmlns:a16="http://schemas.microsoft.com/office/drawing/2014/main" id="{D8C53F38-327A-C18A-832C-705C35D688A5}"/>
                </a:ext>
              </a:extLst>
            </p:cNvPr>
            <p:cNvGrpSpPr/>
            <p:nvPr/>
          </p:nvGrpSpPr>
          <p:grpSpPr>
            <a:xfrm>
              <a:off x="2447150" y="3318963"/>
              <a:ext cx="107722" cy="107722"/>
              <a:chOff x="2832922" y="1966333"/>
              <a:chExt cx="107722" cy="107722"/>
            </a:xfrm>
          </p:grpSpPr>
          <p:cxnSp>
            <p:nvCxnSpPr>
              <p:cNvPr id="31751" name="Straight Connector 31750">
                <a:extLst>
                  <a:ext uri="{FF2B5EF4-FFF2-40B4-BE49-F238E27FC236}">
                    <a16:creationId xmlns:a16="http://schemas.microsoft.com/office/drawing/2014/main" id="{FB066E51-23F9-ED6B-6B3A-EC77F6968985}"/>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D0C506CA-6C53-454D-7DA6-9D81600178C1}"/>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53" name="Group 31752">
              <a:extLst>
                <a:ext uri="{FF2B5EF4-FFF2-40B4-BE49-F238E27FC236}">
                  <a16:creationId xmlns:a16="http://schemas.microsoft.com/office/drawing/2014/main" id="{711EC402-90D3-72C8-C7BF-343E04F900FC}"/>
                </a:ext>
              </a:extLst>
            </p:cNvPr>
            <p:cNvGrpSpPr/>
            <p:nvPr/>
          </p:nvGrpSpPr>
          <p:grpSpPr>
            <a:xfrm>
              <a:off x="2692856" y="3527347"/>
              <a:ext cx="107722" cy="107722"/>
              <a:chOff x="2832922" y="1966333"/>
              <a:chExt cx="107722" cy="107722"/>
            </a:xfrm>
          </p:grpSpPr>
          <p:cxnSp>
            <p:nvCxnSpPr>
              <p:cNvPr id="31754" name="Straight Connector 31753">
                <a:extLst>
                  <a:ext uri="{FF2B5EF4-FFF2-40B4-BE49-F238E27FC236}">
                    <a16:creationId xmlns:a16="http://schemas.microsoft.com/office/drawing/2014/main" id="{B713BA86-3EAA-A059-78BD-1C5769614DE8}"/>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CA974300-4D24-29F3-60A0-B35F33E3E286}"/>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56" name="Group 31755">
              <a:extLst>
                <a:ext uri="{FF2B5EF4-FFF2-40B4-BE49-F238E27FC236}">
                  <a16:creationId xmlns:a16="http://schemas.microsoft.com/office/drawing/2014/main" id="{9D8E4E14-1F9B-E14E-3D61-6386E22E41EA}"/>
                </a:ext>
              </a:extLst>
            </p:cNvPr>
            <p:cNvGrpSpPr/>
            <p:nvPr/>
          </p:nvGrpSpPr>
          <p:grpSpPr>
            <a:xfrm>
              <a:off x="2798603" y="3549118"/>
              <a:ext cx="107722" cy="107722"/>
              <a:chOff x="2832922" y="1966333"/>
              <a:chExt cx="107722" cy="107722"/>
            </a:xfrm>
          </p:grpSpPr>
          <p:cxnSp>
            <p:nvCxnSpPr>
              <p:cNvPr id="31757" name="Straight Connector 31756">
                <a:extLst>
                  <a:ext uri="{FF2B5EF4-FFF2-40B4-BE49-F238E27FC236}">
                    <a16:creationId xmlns:a16="http://schemas.microsoft.com/office/drawing/2014/main" id="{B9C88653-2473-8A69-EBF5-B6F569274ABF}"/>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95E657FE-C017-B35B-31AD-25F5919A619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59" name="Group 31758">
              <a:extLst>
                <a:ext uri="{FF2B5EF4-FFF2-40B4-BE49-F238E27FC236}">
                  <a16:creationId xmlns:a16="http://schemas.microsoft.com/office/drawing/2014/main" id="{DC75AB19-2F3F-E6B2-21CF-82D3E6741ED9}"/>
                </a:ext>
              </a:extLst>
            </p:cNvPr>
            <p:cNvGrpSpPr/>
            <p:nvPr/>
          </p:nvGrpSpPr>
          <p:grpSpPr>
            <a:xfrm>
              <a:off x="2913680" y="3583331"/>
              <a:ext cx="107722" cy="107722"/>
              <a:chOff x="2832922" y="1966333"/>
              <a:chExt cx="107722" cy="107722"/>
            </a:xfrm>
          </p:grpSpPr>
          <p:cxnSp>
            <p:nvCxnSpPr>
              <p:cNvPr id="31760" name="Straight Connector 31759">
                <a:extLst>
                  <a:ext uri="{FF2B5EF4-FFF2-40B4-BE49-F238E27FC236}">
                    <a16:creationId xmlns:a16="http://schemas.microsoft.com/office/drawing/2014/main" id="{56FC2862-1914-F8ED-30DA-FB9DF6A392A2}"/>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C5F1A1CF-2494-062D-79BB-F73A83B6EE54}"/>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62" name="Group 31761">
              <a:extLst>
                <a:ext uri="{FF2B5EF4-FFF2-40B4-BE49-F238E27FC236}">
                  <a16:creationId xmlns:a16="http://schemas.microsoft.com/office/drawing/2014/main" id="{B58725E9-42B2-0CAF-4366-90CBA21FFE60}"/>
                </a:ext>
              </a:extLst>
            </p:cNvPr>
            <p:cNvGrpSpPr/>
            <p:nvPr/>
          </p:nvGrpSpPr>
          <p:grpSpPr>
            <a:xfrm>
              <a:off x="2916790" y="3617543"/>
              <a:ext cx="107722" cy="107722"/>
              <a:chOff x="2832922" y="1966333"/>
              <a:chExt cx="107722" cy="107722"/>
            </a:xfrm>
          </p:grpSpPr>
          <p:cxnSp>
            <p:nvCxnSpPr>
              <p:cNvPr id="31763" name="Straight Connector 31762">
                <a:extLst>
                  <a:ext uri="{FF2B5EF4-FFF2-40B4-BE49-F238E27FC236}">
                    <a16:creationId xmlns:a16="http://schemas.microsoft.com/office/drawing/2014/main" id="{4DC6CFB4-E031-2E52-48FB-E63D93B31FD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DEF92D09-D231-8D3F-1401-0075A7E26016}"/>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65" name="Group 31764">
              <a:extLst>
                <a:ext uri="{FF2B5EF4-FFF2-40B4-BE49-F238E27FC236}">
                  <a16:creationId xmlns:a16="http://schemas.microsoft.com/office/drawing/2014/main" id="{9C2585A7-64C0-3DE8-9EA3-1B91D69E2765}"/>
                </a:ext>
              </a:extLst>
            </p:cNvPr>
            <p:cNvGrpSpPr/>
            <p:nvPr/>
          </p:nvGrpSpPr>
          <p:grpSpPr>
            <a:xfrm>
              <a:off x="2969664" y="3648645"/>
              <a:ext cx="107722" cy="107722"/>
              <a:chOff x="2832922" y="1966333"/>
              <a:chExt cx="107722" cy="107722"/>
            </a:xfrm>
          </p:grpSpPr>
          <p:cxnSp>
            <p:nvCxnSpPr>
              <p:cNvPr id="31766" name="Straight Connector 31765">
                <a:extLst>
                  <a:ext uri="{FF2B5EF4-FFF2-40B4-BE49-F238E27FC236}">
                    <a16:creationId xmlns:a16="http://schemas.microsoft.com/office/drawing/2014/main" id="{9DE92B1D-81B8-D5D4-57C2-EEA54FF50E91}"/>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7BC02136-10E1-C2FD-2834-6B782E21CA9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68" name="Group 31767">
              <a:extLst>
                <a:ext uri="{FF2B5EF4-FFF2-40B4-BE49-F238E27FC236}">
                  <a16:creationId xmlns:a16="http://schemas.microsoft.com/office/drawing/2014/main" id="{7C06451E-87BB-4505-D15A-606A00450D88}"/>
                </a:ext>
              </a:extLst>
            </p:cNvPr>
            <p:cNvGrpSpPr/>
            <p:nvPr/>
          </p:nvGrpSpPr>
          <p:grpSpPr>
            <a:xfrm>
              <a:off x="3013207" y="3651755"/>
              <a:ext cx="107722" cy="107722"/>
              <a:chOff x="2832922" y="1966333"/>
              <a:chExt cx="107722" cy="107722"/>
            </a:xfrm>
          </p:grpSpPr>
          <p:cxnSp>
            <p:nvCxnSpPr>
              <p:cNvPr id="31769" name="Straight Connector 31768">
                <a:extLst>
                  <a:ext uri="{FF2B5EF4-FFF2-40B4-BE49-F238E27FC236}">
                    <a16:creationId xmlns:a16="http://schemas.microsoft.com/office/drawing/2014/main" id="{662F6573-AED5-2353-CB37-37774BCCC55C}"/>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C4DAEB6C-2DB6-867D-5ACA-438AAF7D5639}"/>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71" name="Group 31770">
              <a:extLst>
                <a:ext uri="{FF2B5EF4-FFF2-40B4-BE49-F238E27FC236}">
                  <a16:creationId xmlns:a16="http://schemas.microsoft.com/office/drawing/2014/main" id="{161A2B88-1BFE-A05C-F145-E86B5387BCE5}"/>
                </a:ext>
              </a:extLst>
            </p:cNvPr>
            <p:cNvGrpSpPr/>
            <p:nvPr/>
          </p:nvGrpSpPr>
          <p:grpSpPr>
            <a:xfrm>
              <a:off x="3084742" y="3692188"/>
              <a:ext cx="107722" cy="107722"/>
              <a:chOff x="2832922" y="1966333"/>
              <a:chExt cx="107722" cy="107722"/>
            </a:xfrm>
          </p:grpSpPr>
          <p:cxnSp>
            <p:nvCxnSpPr>
              <p:cNvPr id="31772" name="Straight Connector 31771">
                <a:extLst>
                  <a:ext uri="{FF2B5EF4-FFF2-40B4-BE49-F238E27FC236}">
                    <a16:creationId xmlns:a16="http://schemas.microsoft.com/office/drawing/2014/main" id="{BA3DF7E9-897F-83D1-93C0-38B65AE4E683}"/>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7A268B81-1CD0-3B90-D300-C88D33770B58}"/>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74" name="Group 31773">
              <a:extLst>
                <a:ext uri="{FF2B5EF4-FFF2-40B4-BE49-F238E27FC236}">
                  <a16:creationId xmlns:a16="http://schemas.microsoft.com/office/drawing/2014/main" id="{EBC0F13B-51F2-44F7-500D-4AE66B27855B}"/>
                </a:ext>
              </a:extLst>
            </p:cNvPr>
            <p:cNvGrpSpPr/>
            <p:nvPr/>
          </p:nvGrpSpPr>
          <p:grpSpPr>
            <a:xfrm>
              <a:off x="3109624" y="3692188"/>
              <a:ext cx="107722" cy="107722"/>
              <a:chOff x="2832922" y="1966333"/>
              <a:chExt cx="107722" cy="107722"/>
            </a:xfrm>
          </p:grpSpPr>
          <p:cxnSp>
            <p:nvCxnSpPr>
              <p:cNvPr id="31775" name="Straight Connector 31774">
                <a:extLst>
                  <a:ext uri="{FF2B5EF4-FFF2-40B4-BE49-F238E27FC236}">
                    <a16:creationId xmlns:a16="http://schemas.microsoft.com/office/drawing/2014/main" id="{478EE24E-D8C7-BF08-5630-14BBC053636B}"/>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4D596006-3D85-61C3-8FB1-538FCF69B356}"/>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77" name="Group 31776">
              <a:extLst>
                <a:ext uri="{FF2B5EF4-FFF2-40B4-BE49-F238E27FC236}">
                  <a16:creationId xmlns:a16="http://schemas.microsoft.com/office/drawing/2014/main" id="{1B579EF4-F32E-97CF-6D14-58563077D890}"/>
                </a:ext>
              </a:extLst>
            </p:cNvPr>
            <p:cNvGrpSpPr/>
            <p:nvPr/>
          </p:nvGrpSpPr>
          <p:grpSpPr>
            <a:xfrm>
              <a:off x="3162572" y="3692188"/>
              <a:ext cx="107722" cy="107722"/>
              <a:chOff x="2832922" y="1966333"/>
              <a:chExt cx="107722" cy="107722"/>
            </a:xfrm>
          </p:grpSpPr>
          <p:cxnSp>
            <p:nvCxnSpPr>
              <p:cNvPr id="31778" name="Straight Connector 31777">
                <a:extLst>
                  <a:ext uri="{FF2B5EF4-FFF2-40B4-BE49-F238E27FC236}">
                    <a16:creationId xmlns:a16="http://schemas.microsoft.com/office/drawing/2014/main" id="{F282D198-D0A3-0AE5-68B5-454557BC72F7}"/>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07034232-E22B-9057-7641-77843EEF024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0" name="Group 31779">
              <a:extLst>
                <a:ext uri="{FF2B5EF4-FFF2-40B4-BE49-F238E27FC236}">
                  <a16:creationId xmlns:a16="http://schemas.microsoft.com/office/drawing/2014/main" id="{ABB7382D-1530-DA97-33CC-8051421CE832}"/>
                </a:ext>
              </a:extLst>
            </p:cNvPr>
            <p:cNvGrpSpPr/>
            <p:nvPr/>
          </p:nvGrpSpPr>
          <p:grpSpPr>
            <a:xfrm>
              <a:off x="3199821" y="3692188"/>
              <a:ext cx="107722" cy="107722"/>
              <a:chOff x="2832922" y="1966333"/>
              <a:chExt cx="107722" cy="107722"/>
            </a:xfrm>
          </p:grpSpPr>
          <p:cxnSp>
            <p:nvCxnSpPr>
              <p:cNvPr id="31781" name="Straight Connector 31780">
                <a:extLst>
                  <a:ext uri="{FF2B5EF4-FFF2-40B4-BE49-F238E27FC236}">
                    <a16:creationId xmlns:a16="http://schemas.microsoft.com/office/drawing/2014/main" id="{7FF5E39F-0908-6B65-9A77-9F0BCBD29F34}"/>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84049AD6-C896-C3C8-0720-80BB39530AEB}"/>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3" name="Group 31782">
              <a:extLst>
                <a:ext uri="{FF2B5EF4-FFF2-40B4-BE49-F238E27FC236}">
                  <a16:creationId xmlns:a16="http://schemas.microsoft.com/office/drawing/2014/main" id="{67033384-03FB-CC25-D029-A5ECFD393135}"/>
                </a:ext>
              </a:extLst>
            </p:cNvPr>
            <p:cNvGrpSpPr/>
            <p:nvPr/>
          </p:nvGrpSpPr>
          <p:grpSpPr>
            <a:xfrm>
              <a:off x="3137110" y="3692187"/>
              <a:ext cx="107722" cy="107722"/>
              <a:chOff x="2832922" y="1966333"/>
              <a:chExt cx="107722" cy="107722"/>
            </a:xfrm>
          </p:grpSpPr>
          <p:cxnSp>
            <p:nvCxnSpPr>
              <p:cNvPr id="31784" name="Straight Connector 31783">
                <a:extLst>
                  <a:ext uri="{FF2B5EF4-FFF2-40B4-BE49-F238E27FC236}">
                    <a16:creationId xmlns:a16="http://schemas.microsoft.com/office/drawing/2014/main" id="{A6D90DA8-46FF-D30D-B3AF-2C4253F2AFC3}"/>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8E8F0185-9066-1DEE-FD24-DA631F17530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6" name="Group 31785">
              <a:extLst>
                <a:ext uri="{FF2B5EF4-FFF2-40B4-BE49-F238E27FC236}">
                  <a16:creationId xmlns:a16="http://schemas.microsoft.com/office/drawing/2014/main" id="{0E9AD876-E8CE-1A18-13CA-CD11650B0243}"/>
                </a:ext>
              </a:extLst>
            </p:cNvPr>
            <p:cNvGrpSpPr/>
            <p:nvPr/>
          </p:nvGrpSpPr>
          <p:grpSpPr>
            <a:xfrm>
              <a:off x="3286905" y="3692188"/>
              <a:ext cx="107722" cy="107722"/>
              <a:chOff x="2832922" y="1966333"/>
              <a:chExt cx="107722" cy="107722"/>
            </a:xfrm>
          </p:grpSpPr>
          <p:cxnSp>
            <p:nvCxnSpPr>
              <p:cNvPr id="31787" name="Straight Connector 31786">
                <a:extLst>
                  <a:ext uri="{FF2B5EF4-FFF2-40B4-BE49-F238E27FC236}">
                    <a16:creationId xmlns:a16="http://schemas.microsoft.com/office/drawing/2014/main" id="{E3C71153-88D6-38DA-7D95-332E68B7E586}"/>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7E7B9375-7F2E-1A7F-B717-6DB315DE8D0B}"/>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9" name="Group 31788">
              <a:extLst>
                <a:ext uri="{FF2B5EF4-FFF2-40B4-BE49-F238E27FC236}">
                  <a16:creationId xmlns:a16="http://schemas.microsoft.com/office/drawing/2014/main" id="{9FF0930C-C614-842F-45E5-5BE2E33E56C5}"/>
                </a:ext>
              </a:extLst>
            </p:cNvPr>
            <p:cNvGrpSpPr/>
            <p:nvPr/>
          </p:nvGrpSpPr>
          <p:grpSpPr>
            <a:xfrm>
              <a:off x="3964930" y="3990767"/>
              <a:ext cx="107722" cy="107722"/>
              <a:chOff x="2832922" y="1966333"/>
              <a:chExt cx="107722" cy="107722"/>
            </a:xfrm>
          </p:grpSpPr>
          <p:cxnSp>
            <p:nvCxnSpPr>
              <p:cNvPr id="31790" name="Straight Connector 31789">
                <a:extLst>
                  <a:ext uri="{FF2B5EF4-FFF2-40B4-BE49-F238E27FC236}">
                    <a16:creationId xmlns:a16="http://schemas.microsoft.com/office/drawing/2014/main" id="{617BC378-32F1-FCCF-2B93-FCF866CF777A}"/>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6A28317A-FD9F-CEF9-5871-3DD3C33584FE}"/>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2" name="Group 31791">
              <a:extLst>
                <a:ext uri="{FF2B5EF4-FFF2-40B4-BE49-F238E27FC236}">
                  <a16:creationId xmlns:a16="http://schemas.microsoft.com/office/drawing/2014/main" id="{B3FF9F64-1E39-4A05-9BE0-A5C4C04B2AEC}"/>
                </a:ext>
              </a:extLst>
            </p:cNvPr>
            <p:cNvGrpSpPr/>
            <p:nvPr/>
          </p:nvGrpSpPr>
          <p:grpSpPr>
            <a:xfrm>
              <a:off x="4070677" y="3990767"/>
              <a:ext cx="107722" cy="107722"/>
              <a:chOff x="2832922" y="1966333"/>
              <a:chExt cx="107722" cy="107722"/>
            </a:xfrm>
          </p:grpSpPr>
          <p:cxnSp>
            <p:nvCxnSpPr>
              <p:cNvPr id="31793" name="Straight Connector 31792">
                <a:extLst>
                  <a:ext uri="{FF2B5EF4-FFF2-40B4-BE49-F238E27FC236}">
                    <a16:creationId xmlns:a16="http://schemas.microsoft.com/office/drawing/2014/main" id="{9371B054-95DC-E704-87C1-B23437024A1D}"/>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2E8E79F0-5949-51C5-EA2D-C888816BD22C}"/>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5" name="Group 31794">
              <a:extLst>
                <a:ext uri="{FF2B5EF4-FFF2-40B4-BE49-F238E27FC236}">
                  <a16:creationId xmlns:a16="http://schemas.microsoft.com/office/drawing/2014/main" id="{E21B1A77-68A8-D5F0-E3E6-7AAA8BB310E4}"/>
                </a:ext>
              </a:extLst>
            </p:cNvPr>
            <p:cNvGrpSpPr/>
            <p:nvPr/>
          </p:nvGrpSpPr>
          <p:grpSpPr>
            <a:xfrm>
              <a:off x="4117330" y="3990767"/>
              <a:ext cx="107722" cy="107722"/>
              <a:chOff x="2832922" y="1966333"/>
              <a:chExt cx="107722" cy="107722"/>
            </a:xfrm>
          </p:grpSpPr>
          <p:cxnSp>
            <p:nvCxnSpPr>
              <p:cNvPr id="31796" name="Straight Connector 31795">
                <a:extLst>
                  <a:ext uri="{FF2B5EF4-FFF2-40B4-BE49-F238E27FC236}">
                    <a16:creationId xmlns:a16="http://schemas.microsoft.com/office/drawing/2014/main" id="{1F0AE1A8-0803-0C88-2218-186B9CA9C260}"/>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CBB8B877-8C76-B298-CE6A-4B564FBB7ACF}"/>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0EB0FA99-A295-6DFD-803A-6705131BD6D6}"/>
                </a:ext>
              </a:extLst>
            </p:cNvPr>
            <p:cNvGrpSpPr/>
            <p:nvPr/>
          </p:nvGrpSpPr>
          <p:grpSpPr>
            <a:xfrm>
              <a:off x="4328824" y="3990767"/>
              <a:ext cx="107722" cy="107722"/>
              <a:chOff x="2832922" y="1966333"/>
              <a:chExt cx="107722" cy="107722"/>
            </a:xfrm>
          </p:grpSpPr>
          <p:cxnSp>
            <p:nvCxnSpPr>
              <p:cNvPr id="31799" name="Straight Connector 31798">
                <a:extLst>
                  <a:ext uri="{FF2B5EF4-FFF2-40B4-BE49-F238E27FC236}">
                    <a16:creationId xmlns:a16="http://schemas.microsoft.com/office/drawing/2014/main" id="{6881E556-F513-8669-92EC-16E0F57E6B21}"/>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9937921A-3BFA-82E4-917E-0E2F6B0D090A}"/>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95787A1A-2F56-B753-824C-DFFDE8AEEDDD}"/>
                </a:ext>
              </a:extLst>
            </p:cNvPr>
            <p:cNvGrpSpPr/>
            <p:nvPr/>
          </p:nvGrpSpPr>
          <p:grpSpPr>
            <a:xfrm>
              <a:off x="4736260" y="3990767"/>
              <a:ext cx="107722" cy="107722"/>
              <a:chOff x="2832922" y="1966333"/>
              <a:chExt cx="107722" cy="107722"/>
            </a:xfrm>
          </p:grpSpPr>
          <p:cxnSp>
            <p:nvCxnSpPr>
              <p:cNvPr id="31802" name="Straight Connector 31801">
                <a:extLst>
                  <a:ext uri="{FF2B5EF4-FFF2-40B4-BE49-F238E27FC236}">
                    <a16:creationId xmlns:a16="http://schemas.microsoft.com/office/drawing/2014/main" id="{DCC8E0E4-0E4F-284E-9547-5EB26737E039}"/>
                  </a:ext>
                </a:extLst>
              </p:cNvPr>
              <p:cNvCxnSpPr/>
              <p:nvPr/>
            </p:nvCxnSpPr>
            <p:spPr bwMode="auto">
              <a:xfrm>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E2E0E589-3075-BF98-A248-C1CED72C0C17}"/>
                  </a:ext>
                </a:extLst>
              </p:cNvPr>
              <p:cNvCxnSpPr>
                <a:cxnSpLocks/>
              </p:cNvCxnSpPr>
              <p:nvPr/>
            </p:nvCxnSpPr>
            <p:spPr bwMode="auto">
              <a:xfrm rot="16200000">
                <a:off x="2886783" y="1966333"/>
                <a:ext cx="0" cy="107722"/>
              </a:xfrm>
              <a:prstGeom prst="line">
                <a:avLst/>
              </a:prstGeom>
              <a:noFill/>
              <a:ln w="19050" cap="flat" cmpd="sng" algn="ctr">
                <a:solidFill>
                  <a:schemeClr val="accent1"/>
                </a:solidFill>
                <a:prstDash val="solid"/>
                <a:round/>
                <a:headEnd type="none" w="med" len="med"/>
                <a:tailEnd type="none" w="med" len="med"/>
              </a:ln>
              <a:effectLst/>
            </p:spPr>
          </p:cxnSp>
        </p:grpSp>
        <p:sp>
          <p:nvSpPr>
            <p:cNvPr id="31804" name="Freeform: Shape 31803">
              <a:extLst>
                <a:ext uri="{FF2B5EF4-FFF2-40B4-BE49-F238E27FC236}">
                  <a16:creationId xmlns:a16="http://schemas.microsoft.com/office/drawing/2014/main" id="{B058950A-D9A8-515A-30F1-4A15A772CCD0}"/>
                </a:ext>
              </a:extLst>
            </p:cNvPr>
            <p:cNvSpPr/>
            <p:nvPr/>
          </p:nvSpPr>
          <p:spPr bwMode="auto">
            <a:xfrm>
              <a:off x="1461796" y="2040294"/>
              <a:ext cx="2401077" cy="1707502"/>
            </a:xfrm>
            <a:custGeom>
              <a:avLst/>
              <a:gdLst>
                <a:gd name="connsiteX0" fmla="*/ 0 w 2401077"/>
                <a:gd name="connsiteY0" fmla="*/ 0 h 1707502"/>
                <a:gd name="connsiteX1" fmla="*/ 108857 w 2401077"/>
                <a:gd name="connsiteY1" fmla="*/ 0 h 1707502"/>
                <a:gd name="connsiteX2" fmla="*/ 108857 w 2401077"/>
                <a:gd name="connsiteY2" fmla="*/ 21771 h 1707502"/>
                <a:gd name="connsiteX3" fmla="*/ 121298 w 2401077"/>
                <a:gd name="connsiteY3" fmla="*/ 21771 h 1707502"/>
                <a:gd name="connsiteX4" fmla="*/ 121298 w 2401077"/>
                <a:gd name="connsiteY4" fmla="*/ 55984 h 1707502"/>
                <a:gd name="connsiteX5" fmla="*/ 136849 w 2401077"/>
                <a:gd name="connsiteY5" fmla="*/ 55984 h 1707502"/>
                <a:gd name="connsiteX6" fmla="*/ 136849 w 2401077"/>
                <a:gd name="connsiteY6" fmla="*/ 80865 h 1707502"/>
                <a:gd name="connsiteX7" fmla="*/ 152400 w 2401077"/>
                <a:gd name="connsiteY7" fmla="*/ 80865 h 1707502"/>
                <a:gd name="connsiteX8" fmla="*/ 152400 w 2401077"/>
                <a:gd name="connsiteY8" fmla="*/ 115077 h 1707502"/>
                <a:gd name="connsiteX9" fmla="*/ 195943 w 2401077"/>
                <a:gd name="connsiteY9" fmla="*/ 115077 h 1707502"/>
                <a:gd name="connsiteX10" fmla="*/ 195943 w 2401077"/>
                <a:gd name="connsiteY10" fmla="*/ 146179 h 1707502"/>
                <a:gd name="connsiteX11" fmla="*/ 230155 w 2401077"/>
                <a:gd name="connsiteY11" fmla="*/ 146179 h 1707502"/>
                <a:gd name="connsiteX12" fmla="*/ 230155 w 2401077"/>
                <a:gd name="connsiteY12" fmla="*/ 227045 h 1707502"/>
                <a:gd name="connsiteX13" fmla="*/ 248816 w 2401077"/>
                <a:gd name="connsiteY13" fmla="*/ 227045 h 1707502"/>
                <a:gd name="connsiteX14" fmla="*/ 248816 w 2401077"/>
                <a:gd name="connsiteY14" fmla="*/ 261257 h 1707502"/>
                <a:gd name="connsiteX15" fmla="*/ 301690 w 2401077"/>
                <a:gd name="connsiteY15" fmla="*/ 261257 h 1707502"/>
                <a:gd name="connsiteX16" fmla="*/ 301690 w 2401077"/>
                <a:gd name="connsiteY16" fmla="*/ 314130 h 1707502"/>
                <a:gd name="connsiteX17" fmla="*/ 332792 w 2401077"/>
                <a:gd name="connsiteY17" fmla="*/ 314130 h 1707502"/>
                <a:gd name="connsiteX18" fmla="*/ 332792 w 2401077"/>
                <a:gd name="connsiteY18" fmla="*/ 360784 h 1707502"/>
                <a:gd name="connsiteX19" fmla="*/ 342122 w 2401077"/>
                <a:gd name="connsiteY19" fmla="*/ 360784 h 1707502"/>
                <a:gd name="connsiteX20" fmla="*/ 342122 w 2401077"/>
                <a:gd name="connsiteY20" fmla="*/ 360784 h 1707502"/>
                <a:gd name="connsiteX21" fmla="*/ 370113 w 2401077"/>
                <a:gd name="connsiteY21" fmla="*/ 388775 h 1707502"/>
                <a:gd name="connsiteX22" fmla="*/ 370113 w 2401077"/>
                <a:gd name="connsiteY22" fmla="*/ 426098 h 1707502"/>
                <a:gd name="connsiteX23" fmla="*/ 416767 w 2401077"/>
                <a:gd name="connsiteY23" fmla="*/ 426098 h 1707502"/>
                <a:gd name="connsiteX24" fmla="*/ 416767 w 2401077"/>
                <a:gd name="connsiteY24" fmla="*/ 469641 h 1707502"/>
                <a:gd name="connsiteX25" fmla="*/ 429208 w 2401077"/>
                <a:gd name="connsiteY25" fmla="*/ 469641 h 1707502"/>
                <a:gd name="connsiteX26" fmla="*/ 429208 w 2401077"/>
                <a:gd name="connsiteY26" fmla="*/ 519404 h 1707502"/>
                <a:gd name="connsiteX27" fmla="*/ 438539 w 2401077"/>
                <a:gd name="connsiteY27" fmla="*/ 519404 h 1707502"/>
                <a:gd name="connsiteX28" fmla="*/ 438539 w 2401077"/>
                <a:gd name="connsiteY28" fmla="*/ 566057 h 1707502"/>
                <a:gd name="connsiteX29" fmla="*/ 450980 w 2401077"/>
                <a:gd name="connsiteY29" fmla="*/ 566057 h 1707502"/>
                <a:gd name="connsiteX30" fmla="*/ 450980 w 2401077"/>
                <a:gd name="connsiteY30" fmla="*/ 618930 h 1707502"/>
                <a:gd name="connsiteX31" fmla="*/ 506963 w 2401077"/>
                <a:gd name="connsiteY31" fmla="*/ 618930 h 1707502"/>
                <a:gd name="connsiteX32" fmla="*/ 506963 w 2401077"/>
                <a:gd name="connsiteY32" fmla="*/ 646922 h 1707502"/>
                <a:gd name="connsiteX33" fmla="*/ 522514 w 2401077"/>
                <a:gd name="connsiteY33" fmla="*/ 646922 h 1707502"/>
                <a:gd name="connsiteX34" fmla="*/ 522514 w 2401077"/>
                <a:gd name="connsiteY34" fmla="*/ 671804 h 1707502"/>
                <a:gd name="connsiteX35" fmla="*/ 534955 w 2401077"/>
                <a:gd name="connsiteY35" fmla="*/ 671804 h 1707502"/>
                <a:gd name="connsiteX36" fmla="*/ 534955 w 2401077"/>
                <a:gd name="connsiteY36" fmla="*/ 702906 h 1707502"/>
                <a:gd name="connsiteX37" fmla="*/ 556726 w 2401077"/>
                <a:gd name="connsiteY37" fmla="*/ 702906 h 1707502"/>
                <a:gd name="connsiteX38" fmla="*/ 556726 w 2401077"/>
                <a:gd name="connsiteY38" fmla="*/ 752669 h 1707502"/>
                <a:gd name="connsiteX39" fmla="*/ 662473 w 2401077"/>
                <a:gd name="connsiteY39" fmla="*/ 752669 h 1707502"/>
                <a:gd name="connsiteX40" fmla="*/ 662473 w 2401077"/>
                <a:gd name="connsiteY40" fmla="*/ 861526 h 1707502"/>
                <a:gd name="connsiteX41" fmla="*/ 693575 w 2401077"/>
                <a:gd name="connsiteY41" fmla="*/ 861526 h 1707502"/>
                <a:gd name="connsiteX42" fmla="*/ 693575 w 2401077"/>
                <a:gd name="connsiteY42" fmla="*/ 898849 h 1707502"/>
                <a:gd name="connsiteX43" fmla="*/ 709126 w 2401077"/>
                <a:gd name="connsiteY43" fmla="*/ 898849 h 1707502"/>
                <a:gd name="connsiteX44" fmla="*/ 709126 w 2401077"/>
                <a:gd name="connsiteY44" fmla="*/ 914400 h 1707502"/>
                <a:gd name="connsiteX45" fmla="*/ 755780 w 2401077"/>
                <a:gd name="connsiteY45" fmla="*/ 914400 h 1707502"/>
                <a:gd name="connsiteX46" fmla="*/ 755780 w 2401077"/>
                <a:gd name="connsiteY46" fmla="*/ 982824 h 1707502"/>
                <a:gd name="connsiteX47" fmla="*/ 777551 w 2401077"/>
                <a:gd name="connsiteY47" fmla="*/ 982824 h 1707502"/>
                <a:gd name="connsiteX48" fmla="*/ 777551 w 2401077"/>
                <a:gd name="connsiteY48" fmla="*/ 1085461 h 1707502"/>
                <a:gd name="connsiteX49" fmla="*/ 805543 w 2401077"/>
                <a:gd name="connsiteY49" fmla="*/ 1085461 h 1707502"/>
                <a:gd name="connsiteX50" fmla="*/ 805543 w 2401077"/>
                <a:gd name="connsiteY50" fmla="*/ 1141445 h 1707502"/>
                <a:gd name="connsiteX51" fmla="*/ 861526 w 2401077"/>
                <a:gd name="connsiteY51" fmla="*/ 1141445 h 1707502"/>
                <a:gd name="connsiteX52" fmla="*/ 861526 w 2401077"/>
                <a:gd name="connsiteY52" fmla="*/ 1160106 h 1707502"/>
                <a:gd name="connsiteX53" fmla="*/ 898849 w 2401077"/>
                <a:gd name="connsiteY53" fmla="*/ 1160106 h 1707502"/>
                <a:gd name="connsiteX54" fmla="*/ 898849 w 2401077"/>
                <a:gd name="connsiteY54" fmla="*/ 1222310 h 1707502"/>
                <a:gd name="connsiteX55" fmla="*/ 920620 w 2401077"/>
                <a:gd name="connsiteY55" fmla="*/ 1222310 h 1707502"/>
                <a:gd name="connsiteX56" fmla="*/ 920620 w 2401077"/>
                <a:gd name="connsiteY56" fmla="*/ 1259633 h 1707502"/>
                <a:gd name="connsiteX57" fmla="*/ 979714 w 2401077"/>
                <a:gd name="connsiteY57" fmla="*/ 1259633 h 1707502"/>
                <a:gd name="connsiteX58" fmla="*/ 979714 w 2401077"/>
                <a:gd name="connsiteY58" fmla="*/ 1281404 h 1707502"/>
                <a:gd name="connsiteX59" fmla="*/ 1004596 w 2401077"/>
                <a:gd name="connsiteY59" fmla="*/ 1281404 h 1707502"/>
                <a:gd name="connsiteX60" fmla="*/ 1004596 w 2401077"/>
                <a:gd name="connsiteY60" fmla="*/ 1337388 h 1707502"/>
                <a:gd name="connsiteX61" fmla="*/ 1066800 w 2401077"/>
                <a:gd name="connsiteY61" fmla="*/ 1337388 h 1707502"/>
                <a:gd name="connsiteX62" fmla="*/ 1066800 w 2401077"/>
                <a:gd name="connsiteY62" fmla="*/ 1362269 h 1707502"/>
                <a:gd name="connsiteX63" fmla="*/ 1125894 w 2401077"/>
                <a:gd name="connsiteY63" fmla="*/ 1362269 h 1707502"/>
                <a:gd name="connsiteX64" fmla="*/ 1129004 w 2401077"/>
                <a:gd name="connsiteY64" fmla="*/ 1396482 h 1707502"/>
                <a:gd name="connsiteX65" fmla="*/ 1147665 w 2401077"/>
                <a:gd name="connsiteY65" fmla="*/ 1396482 h 1707502"/>
                <a:gd name="connsiteX66" fmla="*/ 1147665 w 2401077"/>
                <a:gd name="connsiteY66" fmla="*/ 1455575 h 1707502"/>
                <a:gd name="connsiteX67" fmla="*/ 1212980 w 2401077"/>
                <a:gd name="connsiteY67" fmla="*/ 1455575 h 1707502"/>
                <a:gd name="connsiteX68" fmla="*/ 1216090 w 2401077"/>
                <a:gd name="connsiteY68" fmla="*/ 1486677 h 1707502"/>
                <a:gd name="connsiteX69" fmla="*/ 1231641 w 2401077"/>
                <a:gd name="connsiteY69" fmla="*/ 1486677 h 1707502"/>
                <a:gd name="connsiteX70" fmla="*/ 1231641 w 2401077"/>
                <a:gd name="connsiteY70" fmla="*/ 1542661 h 1707502"/>
                <a:gd name="connsiteX71" fmla="*/ 1318726 w 2401077"/>
                <a:gd name="connsiteY71" fmla="*/ 1542661 h 1707502"/>
                <a:gd name="connsiteX72" fmla="*/ 1318726 w 2401077"/>
                <a:gd name="connsiteY72" fmla="*/ 1564433 h 1707502"/>
                <a:gd name="connsiteX73" fmla="*/ 1492898 w 2401077"/>
                <a:gd name="connsiteY73" fmla="*/ 1564433 h 1707502"/>
                <a:gd name="connsiteX74" fmla="*/ 1492898 w 2401077"/>
                <a:gd name="connsiteY74" fmla="*/ 1604865 h 1707502"/>
                <a:gd name="connsiteX75" fmla="*/ 1527110 w 2401077"/>
                <a:gd name="connsiteY75" fmla="*/ 1604865 h 1707502"/>
                <a:gd name="connsiteX76" fmla="*/ 1527110 w 2401077"/>
                <a:gd name="connsiteY76" fmla="*/ 1657739 h 1707502"/>
                <a:gd name="connsiteX77" fmla="*/ 1626637 w 2401077"/>
                <a:gd name="connsiteY77" fmla="*/ 1657739 h 1707502"/>
                <a:gd name="connsiteX78" fmla="*/ 1626637 w 2401077"/>
                <a:gd name="connsiteY78" fmla="*/ 1704392 h 1707502"/>
                <a:gd name="connsiteX79" fmla="*/ 2401077 w 2401077"/>
                <a:gd name="connsiteY79" fmla="*/ 1704392 h 1707502"/>
                <a:gd name="connsiteX80" fmla="*/ 2401077 w 2401077"/>
                <a:gd name="connsiteY80" fmla="*/ 1707502 h 1707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401077" h="1707502">
                  <a:moveTo>
                    <a:pt x="0" y="0"/>
                  </a:moveTo>
                  <a:lnTo>
                    <a:pt x="108857" y="0"/>
                  </a:lnTo>
                  <a:lnTo>
                    <a:pt x="108857" y="21771"/>
                  </a:lnTo>
                  <a:lnTo>
                    <a:pt x="121298" y="21771"/>
                  </a:lnTo>
                  <a:lnTo>
                    <a:pt x="121298" y="55984"/>
                  </a:lnTo>
                  <a:lnTo>
                    <a:pt x="136849" y="55984"/>
                  </a:lnTo>
                  <a:lnTo>
                    <a:pt x="136849" y="80865"/>
                  </a:lnTo>
                  <a:lnTo>
                    <a:pt x="152400" y="80865"/>
                  </a:lnTo>
                  <a:lnTo>
                    <a:pt x="152400" y="115077"/>
                  </a:lnTo>
                  <a:lnTo>
                    <a:pt x="195943" y="115077"/>
                  </a:lnTo>
                  <a:lnTo>
                    <a:pt x="195943" y="146179"/>
                  </a:lnTo>
                  <a:lnTo>
                    <a:pt x="230155" y="146179"/>
                  </a:lnTo>
                  <a:lnTo>
                    <a:pt x="230155" y="227045"/>
                  </a:lnTo>
                  <a:lnTo>
                    <a:pt x="248816" y="227045"/>
                  </a:lnTo>
                  <a:lnTo>
                    <a:pt x="248816" y="261257"/>
                  </a:lnTo>
                  <a:lnTo>
                    <a:pt x="301690" y="261257"/>
                  </a:lnTo>
                  <a:lnTo>
                    <a:pt x="301690" y="314130"/>
                  </a:lnTo>
                  <a:lnTo>
                    <a:pt x="332792" y="314130"/>
                  </a:lnTo>
                  <a:lnTo>
                    <a:pt x="332792" y="360784"/>
                  </a:lnTo>
                  <a:lnTo>
                    <a:pt x="342122" y="360784"/>
                  </a:lnTo>
                  <a:lnTo>
                    <a:pt x="342122" y="360784"/>
                  </a:lnTo>
                  <a:lnTo>
                    <a:pt x="370113" y="388775"/>
                  </a:lnTo>
                  <a:lnTo>
                    <a:pt x="370113" y="426098"/>
                  </a:lnTo>
                  <a:lnTo>
                    <a:pt x="416767" y="426098"/>
                  </a:lnTo>
                  <a:lnTo>
                    <a:pt x="416767" y="469641"/>
                  </a:lnTo>
                  <a:lnTo>
                    <a:pt x="429208" y="469641"/>
                  </a:lnTo>
                  <a:lnTo>
                    <a:pt x="429208" y="519404"/>
                  </a:lnTo>
                  <a:lnTo>
                    <a:pt x="438539" y="519404"/>
                  </a:lnTo>
                  <a:lnTo>
                    <a:pt x="438539" y="566057"/>
                  </a:lnTo>
                  <a:lnTo>
                    <a:pt x="450980" y="566057"/>
                  </a:lnTo>
                  <a:lnTo>
                    <a:pt x="450980" y="618930"/>
                  </a:lnTo>
                  <a:lnTo>
                    <a:pt x="506963" y="618930"/>
                  </a:lnTo>
                  <a:lnTo>
                    <a:pt x="506963" y="646922"/>
                  </a:lnTo>
                  <a:lnTo>
                    <a:pt x="522514" y="646922"/>
                  </a:lnTo>
                  <a:lnTo>
                    <a:pt x="522514" y="671804"/>
                  </a:lnTo>
                  <a:lnTo>
                    <a:pt x="534955" y="671804"/>
                  </a:lnTo>
                  <a:lnTo>
                    <a:pt x="534955" y="702906"/>
                  </a:lnTo>
                  <a:lnTo>
                    <a:pt x="556726" y="702906"/>
                  </a:lnTo>
                  <a:lnTo>
                    <a:pt x="556726" y="752669"/>
                  </a:lnTo>
                  <a:lnTo>
                    <a:pt x="662473" y="752669"/>
                  </a:lnTo>
                  <a:lnTo>
                    <a:pt x="662473" y="861526"/>
                  </a:lnTo>
                  <a:lnTo>
                    <a:pt x="693575" y="861526"/>
                  </a:lnTo>
                  <a:lnTo>
                    <a:pt x="693575" y="898849"/>
                  </a:lnTo>
                  <a:lnTo>
                    <a:pt x="709126" y="898849"/>
                  </a:lnTo>
                  <a:lnTo>
                    <a:pt x="709126" y="914400"/>
                  </a:lnTo>
                  <a:lnTo>
                    <a:pt x="755780" y="914400"/>
                  </a:lnTo>
                  <a:lnTo>
                    <a:pt x="755780" y="982824"/>
                  </a:lnTo>
                  <a:lnTo>
                    <a:pt x="777551" y="982824"/>
                  </a:lnTo>
                  <a:lnTo>
                    <a:pt x="777551" y="1085461"/>
                  </a:lnTo>
                  <a:lnTo>
                    <a:pt x="805543" y="1085461"/>
                  </a:lnTo>
                  <a:lnTo>
                    <a:pt x="805543" y="1141445"/>
                  </a:lnTo>
                  <a:lnTo>
                    <a:pt x="861526" y="1141445"/>
                  </a:lnTo>
                  <a:lnTo>
                    <a:pt x="861526" y="1160106"/>
                  </a:lnTo>
                  <a:lnTo>
                    <a:pt x="898849" y="1160106"/>
                  </a:lnTo>
                  <a:lnTo>
                    <a:pt x="898849" y="1222310"/>
                  </a:lnTo>
                  <a:lnTo>
                    <a:pt x="920620" y="1222310"/>
                  </a:lnTo>
                  <a:lnTo>
                    <a:pt x="920620" y="1259633"/>
                  </a:lnTo>
                  <a:lnTo>
                    <a:pt x="979714" y="1259633"/>
                  </a:lnTo>
                  <a:lnTo>
                    <a:pt x="979714" y="1281404"/>
                  </a:lnTo>
                  <a:lnTo>
                    <a:pt x="1004596" y="1281404"/>
                  </a:lnTo>
                  <a:lnTo>
                    <a:pt x="1004596" y="1337388"/>
                  </a:lnTo>
                  <a:lnTo>
                    <a:pt x="1066800" y="1337388"/>
                  </a:lnTo>
                  <a:lnTo>
                    <a:pt x="1066800" y="1362269"/>
                  </a:lnTo>
                  <a:lnTo>
                    <a:pt x="1125894" y="1362269"/>
                  </a:lnTo>
                  <a:lnTo>
                    <a:pt x="1129004" y="1396482"/>
                  </a:lnTo>
                  <a:lnTo>
                    <a:pt x="1147665" y="1396482"/>
                  </a:lnTo>
                  <a:lnTo>
                    <a:pt x="1147665" y="1455575"/>
                  </a:lnTo>
                  <a:lnTo>
                    <a:pt x="1212980" y="1455575"/>
                  </a:lnTo>
                  <a:lnTo>
                    <a:pt x="1216090" y="1486677"/>
                  </a:lnTo>
                  <a:lnTo>
                    <a:pt x="1231641" y="1486677"/>
                  </a:lnTo>
                  <a:lnTo>
                    <a:pt x="1231641" y="1542661"/>
                  </a:lnTo>
                  <a:lnTo>
                    <a:pt x="1318726" y="1542661"/>
                  </a:lnTo>
                  <a:lnTo>
                    <a:pt x="1318726" y="1564433"/>
                  </a:lnTo>
                  <a:lnTo>
                    <a:pt x="1492898" y="1564433"/>
                  </a:lnTo>
                  <a:lnTo>
                    <a:pt x="1492898" y="1604865"/>
                  </a:lnTo>
                  <a:lnTo>
                    <a:pt x="1527110" y="1604865"/>
                  </a:lnTo>
                  <a:lnTo>
                    <a:pt x="1527110" y="1657739"/>
                  </a:lnTo>
                  <a:lnTo>
                    <a:pt x="1626637" y="1657739"/>
                  </a:lnTo>
                  <a:lnTo>
                    <a:pt x="1626637" y="1704392"/>
                  </a:lnTo>
                  <a:lnTo>
                    <a:pt x="2401077" y="1704392"/>
                  </a:lnTo>
                  <a:lnTo>
                    <a:pt x="2401077" y="1707502"/>
                  </a:lnTo>
                </a:path>
              </a:pathLst>
            </a:custGeom>
            <a:noFill/>
            <a:ln w="28575">
              <a:solidFill>
                <a:schemeClr val="accent1"/>
              </a:solidFill>
              <a:miter lim="800000"/>
              <a:headEnd/>
              <a:tailEnd/>
            </a:ln>
          </p:spPr>
          <p:txBody>
            <a:bodyPr rtlCol="0" anchor="ctr"/>
            <a:lstStyle/>
            <a:p>
              <a:pPr algn="ctr"/>
              <a:endParaRPr lang="en-US"/>
            </a:p>
          </p:txBody>
        </p:sp>
        <p:sp>
          <p:nvSpPr>
            <p:cNvPr id="31805" name="Freeform: Shape 31804">
              <a:extLst>
                <a:ext uri="{FF2B5EF4-FFF2-40B4-BE49-F238E27FC236}">
                  <a16:creationId xmlns:a16="http://schemas.microsoft.com/office/drawing/2014/main" id="{19C60DB4-688C-C441-B03B-46FD76C7C3C0}"/>
                </a:ext>
              </a:extLst>
            </p:cNvPr>
            <p:cNvSpPr/>
            <p:nvPr/>
          </p:nvSpPr>
          <p:spPr bwMode="auto">
            <a:xfrm>
              <a:off x="3869094" y="3741576"/>
              <a:ext cx="923730" cy="304800"/>
            </a:xfrm>
            <a:custGeom>
              <a:avLst/>
              <a:gdLst>
                <a:gd name="connsiteX0" fmla="*/ 0 w 923730"/>
                <a:gd name="connsiteY0" fmla="*/ 0 h 304800"/>
                <a:gd name="connsiteX1" fmla="*/ 0 w 923730"/>
                <a:gd name="connsiteY1" fmla="*/ 158620 h 304800"/>
                <a:gd name="connsiteX2" fmla="*/ 37322 w 923730"/>
                <a:gd name="connsiteY2" fmla="*/ 158620 h 304800"/>
                <a:gd name="connsiteX3" fmla="*/ 37322 w 923730"/>
                <a:gd name="connsiteY3" fmla="*/ 304800 h 304800"/>
                <a:gd name="connsiteX4" fmla="*/ 923730 w 923730"/>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730" h="304800">
                  <a:moveTo>
                    <a:pt x="0" y="0"/>
                  </a:moveTo>
                  <a:lnTo>
                    <a:pt x="0" y="158620"/>
                  </a:lnTo>
                  <a:lnTo>
                    <a:pt x="37322" y="158620"/>
                  </a:lnTo>
                  <a:lnTo>
                    <a:pt x="37322" y="304800"/>
                  </a:lnTo>
                  <a:lnTo>
                    <a:pt x="923730" y="304800"/>
                  </a:lnTo>
                </a:path>
              </a:pathLst>
            </a:custGeom>
            <a:noFill/>
            <a:ln w="28575">
              <a:solidFill>
                <a:schemeClr val="accent1"/>
              </a:solidFill>
              <a:miter lim="800000"/>
              <a:headEnd/>
              <a:tailEnd/>
            </a:ln>
          </p:spPr>
          <p:txBody>
            <a:bodyPr rtlCol="0" anchor="ctr"/>
            <a:lstStyle/>
            <a:p>
              <a:pPr algn="ctr"/>
              <a:endParaRPr lang="en-US"/>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DoR</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 </a:t>
            </a:r>
            <a:endParaRPr lang="en-US" altLang="en-US" sz="1200" b="0" dirty="0">
              <a:solidFill>
                <a:schemeClr val="bg2"/>
              </a:solidFill>
              <a:latin typeface="Calibri" panose="020F0502020204030204" pitchFamily="34" charset="0"/>
            </a:endParaRPr>
          </a:p>
        </p:txBody>
      </p:sp>
      <p:sp>
        <p:nvSpPr>
          <p:cNvPr id="14" name="TextBox 13">
            <a:extLst>
              <a:ext uri="{FF2B5EF4-FFF2-40B4-BE49-F238E27FC236}">
                <a16:creationId xmlns:a16="http://schemas.microsoft.com/office/drawing/2014/main" id="{5DE9CDAF-8AE0-BFE4-0AED-0F1EA25D0F97}"/>
              </a:ext>
            </a:extLst>
          </p:cNvPr>
          <p:cNvSpPr txBox="1"/>
          <p:nvPr/>
        </p:nvSpPr>
        <p:spPr bwMode="auto">
          <a:xfrm>
            <a:off x="2437799" y="1523540"/>
            <a:ext cx="2554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dirty="0">
                <a:solidFill>
                  <a:schemeClr val="bg1"/>
                </a:solidFill>
                <a:effectLst/>
                <a:latin typeface="+mn-lt"/>
              </a:rPr>
              <a:t>0.4 mg/kg SC QW*</a:t>
            </a:r>
            <a:endParaRPr lang="en-US" dirty="0">
              <a:solidFill>
                <a:schemeClr val="bg1"/>
              </a:solidFill>
              <a:effectLst/>
              <a:latin typeface="+mn-lt"/>
            </a:endParaRPr>
          </a:p>
        </p:txBody>
      </p:sp>
      <p:sp>
        <p:nvSpPr>
          <p:cNvPr id="15" name="TextBox 14">
            <a:extLst>
              <a:ext uri="{FF2B5EF4-FFF2-40B4-BE49-F238E27FC236}">
                <a16:creationId xmlns:a16="http://schemas.microsoft.com/office/drawing/2014/main" id="{058B05CB-B31C-378F-27CC-2884DE3C260E}"/>
              </a:ext>
            </a:extLst>
          </p:cNvPr>
          <p:cNvSpPr txBox="1"/>
          <p:nvPr/>
        </p:nvSpPr>
        <p:spPr bwMode="auto">
          <a:xfrm>
            <a:off x="8086857" y="1492412"/>
            <a:ext cx="2554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dirty="0">
                <a:solidFill>
                  <a:schemeClr val="bg1"/>
                </a:solidFill>
                <a:effectLst/>
                <a:latin typeface="+mn-lt"/>
              </a:rPr>
              <a:t>0.8 mg/kg SC Q2W</a:t>
            </a:r>
            <a:r>
              <a:rPr lang="en-US" baseline="30000" dirty="0">
                <a:solidFill>
                  <a:schemeClr val="bg1"/>
                </a:solidFill>
                <a:effectLst/>
                <a:latin typeface="+mn-lt"/>
              </a:rPr>
              <a:t>†</a:t>
            </a:r>
            <a:endParaRPr lang="en-US" dirty="0">
              <a:solidFill>
                <a:schemeClr val="bg1"/>
              </a:solidFill>
              <a:effectLst/>
              <a:latin typeface="+mn-lt"/>
            </a:endParaRPr>
          </a:p>
        </p:txBody>
      </p:sp>
      <p:sp>
        <p:nvSpPr>
          <p:cNvPr id="17" name="TextBox 16">
            <a:extLst>
              <a:ext uri="{FF2B5EF4-FFF2-40B4-BE49-F238E27FC236}">
                <a16:creationId xmlns:a16="http://schemas.microsoft.com/office/drawing/2014/main" id="{5B52F3A2-49EB-6669-57C1-9407A53A025C}"/>
              </a:ext>
            </a:extLst>
          </p:cNvPr>
          <p:cNvSpPr txBox="1"/>
          <p:nvPr/>
        </p:nvSpPr>
        <p:spPr bwMode="auto">
          <a:xfrm>
            <a:off x="487594" y="6110246"/>
            <a:ext cx="8352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effectLst/>
                <a:latin typeface="+mn-lt"/>
              </a:rPr>
              <a:t>*Median follow-up (range): 14.9 (0.5-29.0). </a:t>
            </a:r>
            <a:r>
              <a:rPr lang="en-US" sz="1400" b="0" baseline="30000" dirty="0">
                <a:solidFill>
                  <a:schemeClr val="bg1"/>
                </a:solidFill>
                <a:effectLst/>
                <a:latin typeface="+mn-lt"/>
              </a:rPr>
              <a:t>†</a:t>
            </a:r>
            <a:r>
              <a:rPr lang="en-US" sz="1400" b="0" dirty="0">
                <a:solidFill>
                  <a:schemeClr val="bg1"/>
                </a:solidFill>
                <a:effectLst/>
                <a:latin typeface="+mn-lt"/>
              </a:rPr>
              <a:t>Median follow-up (range): 8.6 (0.2-22.5).</a:t>
            </a:r>
          </a:p>
        </p:txBody>
      </p:sp>
      <p:sp>
        <p:nvSpPr>
          <p:cNvPr id="2" name="TextBox 1">
            <a:extLst>
              <a:ext uri="{FF2B5EF4-FFF2-40B4-BE49-F238E27FC236}">
                <a16:creationId xmlns:a16="http://schemas.microsoft.com/office/drawing/2014/main" id="{26C5694D-FC76-3F47-7D7B-8B10BB53BC21}"/>
              </a:ext>
            </a:extLst>
          </p:cNvPr>
          <p:cNvSpPr txBox="1"/>
          <p:nvPr/>
        </p:nvSpPr>
        <p:spPr bwMode="auto">
          <a:xfrm flipH="1">
            <a:off x="1672236" y="5660596"/>
            <a:ext cx="3128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mPFS: 7.5 mo (95% CI: 5.7-9.4) </a:t>
            </a:r>
          </a:p>
        </p:txBody>
      </p:sp>
      <p:sp>
        <p:nvSpPr>
          <p:cNvPr id="3" name="TextBox 2">
            <a:extLst>
              <a:ext uri="{FF2B5EF4-FFF2-40B4-BE49-F238E27FC236}">
                <a16:creationId xmlns:a16="http://schemas.microsoft.com/office/drawing/2014/main" id="{C5AED54C-12A6-64E9-3999-5E7A357B709A}"/>
              </a:ext>
            </a:extLst>
          </p:cNvPr>
          <p:cNvSpPr txBox="1"/>
          <p:nvPr/>
        </p:nvSpPr>
        <p:spPr bwMode="auto">
          <a:xfrm flipH="1">
            <a:off x="7703830" y="5660596"/>
            <a:ext cx="3128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mPFS: 11.9 (95% CI: 8.4-NE)</a:t>
            </a:r>
          </a:p>
        </p:txBody>
      </p:sp>
      <p:cxnSp>
        <p:nvCxnSpPr>
          <p:cNvPr id="6" name="Straight Connector 5">
            <a:extLst>
              <a:ext uri="{FF2B5EF4-FFF2-40B4-BE49-F238E27FC236}">
                <a16:creationId xmlns:a16="http://schemas.microsoft.com/office/drawing/2014/main" id="{BABD6485-8DB9-EFEA-1851-AE2C4E5575DB}"/>
              </a:ext>
            </a:extLst>
          </p:cNvPr>
          <p:cNvCxnSpPr>
            <a:cxnSpLocks/>
          </p:cNvCxnSpPr>
          <p:nvPr/>
        </p:nvCxnSpPr>
        <p:spPr bwMode="auto">
          <a:xfrm>
            <a:off x="1742574" y="2036057"/>
            <a:ext cx="0" cy="2779197"/>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2D0881E-A6AE-3A36-E72A-4854FF926BBA}"/>
              </a:ext>
            </a:extLst>
          </p:cNvPr>
          <p:cNvCxnSpPr/>
          <p:nvPr/>
        </p:nvCxnSpPr>
        <p:spPr bwMode="auto">
          <a:xfrm>
            <a:off x="1672235" y="204778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5381924-EF94-C6C7-F71A-387434DBB48A}"/>
              </a:ext>
            </a:extLst>
          </p:cNvPr>
          <p:cNvCxnSpPr/>
          <p:nvPr/>
        </p:nvCxnSpPr>
        <p:spPr bwMode="auto">
          <a:xfrm>
            <a:off x="1672235" y="2592903"/>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B274EE7-8980-68D3-79D3-C59537CBE937}"/>
              </a:ext>
            </a:extLst>
          </p:cNvPr>
          <p:cNvCxnSpPr/>
          <p:nvPr/>
        </p:nvCxnSpPr>
        <p:spPr bwMode="auto">
          <a:xfrm>
            <a:off x="1672235" y="314681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D91D8D3-454B-629F-6E2C-7CD694980E70}"/>
              </a:ext>
            </a:extLst>
          </p:cNvPr>
          <p:cNvCxnSpPr/>
          <p:nvPr/>
        </p:nvCxnSpPr>
        <p:spPr bwMode="auto">
          <a:xfrm>
            <a:off x="1672235" y="3703664"/>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3D8FF4F-C734-8DBF-F17B-D109FDA431A4}"/>
              </a:ext>
            </a:extLst>
          </p:cNvPr>
          <p:cNvCxnSpPr/>
          <p:nvPr/>
        </p:nvCxnSpPr>
        <p:spPr bwMode="auto">
          <a:xfrm>
            <a:off x="1672235" y="426051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F7EB793-D810-5530-2137-91EDBC65ADD1}"/>
              </a:ext>
            </a:extLst>
          </p:cNvPr>
          <p:cNvCxnSpPr/>
          <p:nvPr/>
        </p:nvCxnSpPr>
        <p:spPr bwMode="auto">
          <a:xfrm>
            <a:off x="1672235" y="481442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326590-3803-E38E-401D-6BA3546DDAA6}"/>
              </a:ext>
            </a:extLst>
          </p:cNvPr>
          <p:cNvCxnSpPr>
            <a:cxnSpLocks/>
          </p:cNvCxnSpPr>
          <p:nvPr/>
        </p:nvCxnSpPr>
        <p:spPr bwMode="auto">
          <a:xfrm>
            <a:off x="1742574" y="4814426"/>
            <a:ext cx="365456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62BE13-2284-F129-BA05-A038739BED29}"/>
              </a:ext>
            </a:extLst>
          </p:cNvPr>
          <p:cNvCxnSpPr>
            <a:cxnSpLocks/>
          </p:cNvCxnSpPr>
          <p:nvPr/>
        </p:nvCxnSpPr>
        <p:spPr bwMode="auto">
          <a:xfrm rot="16200000">
            <a:off x="1707405"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007D88D-45B0-F295-215C-DC6B3C10C76C}"/>
              </a:ext>
            </a:extLst>
          </p:cNvPr>
          <p:cNvCxnSpPr>
            <a:cxnSpLocks/>
          </p:cNvCxnSpPr>
          <p:nvPr/>
        </p:nvCxnSpPr>
        <p:spPr bwMode="auto">
          <a:xfrm rot="16200000">
            <a:off x="2079614"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45E6FF5-CB7F-CB2E-5C8C-5991CAE97DEA}"/>
              </a:ext>
            </a:extLst>
          </p:cNvPr>
          <p:cNvCxnSpPr>
            <a:cxnSpLocks/>
          </p:cNvCxnSpPr>
          <p:nvPr/>
        </p:nvCxnSpPr>
        <p:spPr bwMode="auto">
          <a:xfrm rot="16200000">
            <a:off x="2454754"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1FB15CF-8E43-431E-77E7-27E67F9557AC}"/>
              </a:ext>
            </a:extLst>
          </p:cNvPr>
          <p:cNvCxnSpPr>
            <a:cxnSpLocks/>
          </p:cNvCxnSpPr>
          <p:nvPr/>
        </p:nvCxnSpPr>
        <p:spPr bwMode="auto">
          <a:xfrm rot="16200000">
            <a:off x="2812309"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5EAA5B-AB52-4568-0453-B26E43A66D40}"/>
              </a:ext>
            </a:extLst>
          </p:cNvPr>
          <p:cNvCxnSpPr>
            <a:cxnSpLocks/>
          </p:cNvCxnSpPr>
          <p:nvPr/>
        </p:nvCxnSpPr>
        <p:spPr bwMode="auto">
          <a:xfrm rot="16200000">
            <a:off x="3175725"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D1FADFE-B407-2056-4C22-3EB93D064E10}"/>
              </a:ext>
            </a:extLst>
          </p:cNvPr>
          <p:cNvCxnSpPr>
            <a:cxnSpLocks/>
          </p:cNvCxnSpPr>
          <p:nvPr/>
        </p:nvCxnSpPr>
        <p:spPr bwMode="auto">
          <a:xfrm rot="16200000">
            <a:off x="3896696"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FEA275-6D9A-80A2-0B51-17BABE4220B2}"/>
              </a:ext>
            </a:extLst>
          </p:cNvPr>
          <p:cNvCxnSpPr>
            <a:cxnSpLocks/>
          </p:cNvCxnSpPr>
          <p:nvPr/>
        </p:nvCxnSpPr>
        <p:spPr bwMode="auto">
          <a:xfrm rot="16200000">
            <a:off x="3539143"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5A37A35-8F76-A901-58C6-C470A86A219D}"/>
              </a:ext>
            </a:extLst>
          </p:cNvPr>
          <p:cNvCxnSpPr>
            <a:cxnSpLocks/>
          </p:cNvCxnSpPr>
          <p:nvPr/>
        </p:nvCxnSpPr>
        <p:spPr bwMode="auto">
          <a:xfrm rot="16200000">
            <a:off x="4274767"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FE76ECF-809D-58B3-EC38-C8E9166DB88D}"/>
              </a:ext>
            </a:extLst>
          </p:cNvPr>
          <p:cNvCxnSpPr>
            <a:cxnSpLocks/>
          </p:cNvCxnSpPr>
          <p:nvPr/>
        </p:nvCxnSpPr>
        <p:spPr bwMode="auto">
          <a:xfrm rot="16200000">
            <a:off x="4635252"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C95B77-27AC-8A87-DE34-B879EA5E10F3}"/>
              </a:ext>
            </a:extLst>
          </p:cNvPr>
          <p:cNvCxnSpPr>
            <a:cxnSpLocks/>
          </p:cNvCxnSpPr>
          <p:nvPr/>
        </p:nvCxnSpPr>
        <p:spPr bwMode="auto">
          <a:xfrm rot="16200000">
            <a:off x="5001600"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77AA02B-DA21-E557-4CD9-76D9C29CEFAF}"/>
              </a:ext>
            </a:extLst>
          </p:cNvPr>
          <p:cNvCxnSpPr>
            <a:cxnSpLocks/>
          </p:cNvCxnSpPr>
          <p:nvPr/>
        </p:nvCxnSpPr>
        <p:spPr bwMode="auto">
          <a:xfrm rot="16200000">
            <a:off x="5362086" y="4849596"/>
            <a:ext cx="70339"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023078B9-0EE3-BC5A-38C3-F8FBA1978224}"/>
              </a:ext>
            </a:extLst>
          </p:cNvPr>
          <p:cNvSpPr txBox="1"/>
          <p:nvPr/>
        </p:nvSpPr>
        <p:spPr bwMode="auto">
          <a:xfrm>
            <a:off x="1197448" y="1940058"/>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5CC2D08E-0554-5441-0CEF-A58A0E0C2D4A}"/>
              </a:ext>
            </a:extLst>
          </p:cNvPr>
          <p:cNvSpPr txBox="1"/>
          <p:nvPr/>
        </p:nvSpPr>
        <p:spPr bwMode="auto">
          <a:xfrm>
            <a:off x="1197448" y="2493974"/>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2953FD86-A2BA-5C77-1B79-016C5EF2A4AF}"/>
              </a:ext>
            </a:extLst>
          </p:cNvPr>
          <p:cNvSpPr txBox="1"/>
          <p:nvPr/>
        </p:nvSpPr>
        <p:spPr bwMode="auto">
          <a:xfrm>
            <a:off x="1197448" y="3030304"/>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17F20060-C330-9AB9-3A50-5CBF8DDC315E}"/>
              </a:ext>
            </a:extLst>
          </p:cNvPr>
          <p:cNvSpPr txBox="1"/>
          <p:nvPr/>
        </p:nvSpPr>
        <p:spPr bwMode="auto">
          <a:xfrm>
            <a:off x="1197448" y="360766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80B7AE5A-6F17-A750-CEA2-0AF9097FC3E2}"/>
              </a:ext>
            </a:extLst>
          </p:cNvPr>
          <p:cNvSpPr txBox="1"/>
          <p:nvPr/>
        </p:nvSpPr>
        <p:spPr bwMode="auto">
          <a:xfrm>
            <a:off x="1197448" y="4152788"/>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21A37C68-54CC-BCB2-D182-9700E1F25E71}"/>
              </a:ext>
            </a:extLst>
          </p:cNvPr>
          <p:cNvSpPr txBox="1"/>
          <p:nvPr/>
        </p:nvSpPr>
        <p:spPr bwMode="auto">
          <a:xfrm>
            <a:off x="1197448" y="4692049"/>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D08C70AE-4EAC-92D4-DF0B-4CE5B4D8B4DE}"/>
              </a:ext>
            </a:extLst>
          </p:cNvPr>
          <p:cNvSpPr txBox="1"/>
          <p:nvPr/>
        </p:nvSpPr>
        <p:spPr bwMode="auto">
          <a:xfrm>
            <a:off x="1513971"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0C57B1F6-3775-450A-AC27-CDA1EFAEBF90}"/>
              </a:ext>
            </a:extLst>
          </p:cNvPr>
          <p:cNvSpPr txBox="1"/>
          <p:nvPr/>
        </p:nvSpPr>
        <p:spPr bwMode="auto">
          <a:xfrm>
            <a:off x="1889109"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4" name="TextBox 43">
            <a:extLst>
              <a:ext uri="{FF2B5EF4-FFF2-40B4-BE49-F238E27FC236}">
                <a16:creationId xmlns:a16="http://schemas.microsoft.com/office/drawing/2014/main" id="{299C51EF-8E20-62E8-A255-571B721D302E}"/>
              </a:ext>
            </a:extLst>
          </p:cNvPr>
          <p:cNvSpPr txBox="1"/>
          <p:nvPr/>
        </p:nvSpPr>
        <p:spPr bwMode="auto">
          <a:xfrm>
            <a:off x="2255455"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5" name="TextBox 44">
            <a:extLst>
              <a:ext uri="{FF2B5EF4-FFF2-40B4-BE49-F238E27FC236}">
                <a16:creationId xmlns:a16="http://schemas.microsoft.com/office/drawing/2014/main" id="{69CEBA60-4474-404E-DFE8-535C9A571E14}"/>
              </a:ext>
            </a:extLst>
          </p:cNvPr>
          <p:cNvSpPr txBox="1"/>
          <p:nvPr/>
        </p:nvSpPr>
        <p:spPr bwMode="auto">
          <a:xfrm>
            <a:off x="2618871"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6" name="TextBox 45">
            <a:extLst>
              <a:ext uri="{FF2B5EF4-FFF2-40B4-BE49-F238E27FC236}">
                <a16:creationId xmlns:a16="http://schemas.microsoft.com/office/drawing/2014/main" id="{AAB384A2-BFCF-6B8D-B1A8-468552984DFA}"/>
              </a:ext>
            </a:extLst>
          </p:cNvPr>
          <p:cNvSpPr txBox="1"/>
          <p:nvPr/>
        </p:nvSpPr>
        <p:spPr bwMode="auto">
          <a:xfrm>
            <a:off x="2982286"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7" name="TextBox 46">
            <a:extLst>
              <a:ext uri="{FF2B5EF4-FFF2-40B4-BE49-F238E27FC236}">
                <a16:creationId xmlns:a16="http://schemas.microsoft.com/office/drawing/2014/main" id="{F5253510-A5D2-9612-ECD8-C713746BE06D}"/>
              </a:ext>
            </a:extLst>
          </p:cNvPr>
          <p:cNvSpPr txBox="1"/>
          <p:nvPr/>
        </p:nvSpPr>
        <p:spPr bwMode="auto">
          <a:xfrm>
            <a:off x="3345701"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8" name="TextBox 47">
            <a:extLst>
              <a:ext uri="{FF2B5EF4-FFF2-40B4-BE49-F238E27FC236}">
                <a16:creationId xmlns:a16="http://schemas.microsoft.com/office/drawing/2014/main" id="{00D38E87-2201-C881-175A-09AD646E3174}"/>
              </a:ext>
            </a:extLst>
          </p:cNvPr>
          <p:cNvSpPr txBox="1"/>
          <p:nvPr/>
        </p:nvSpPr>
        <p:spPr bwMode="auto">
          <a:xfrm>
            <a:off x="3714978"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5B0F6165-2148-ED04-18D1-2DC34D93AB17}"/>
              </a:ext>
            </a:extLst>
          </p:cNvPr>
          <p:cNvSpPr txBox="1"/>
          <p:nvPr/>
        </p:nvSpPr>
        <p:spPr bwMode="auto">
          <a:xfrm>
            <a:off x="4087186"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0" name="TextBox 49">
            <a:extLst>
              <a:ext uri="{FF2B5EF4-FFF2-40B4-BE49-F238E27FC236}">
                <a16:creationId xmlns:a16="http://schemas.microsoft.com/office/drawing/2014/main" id="{47FA41DB-EF5A-3EB6-C3D1-640617E9A143}"/>
              </a:ext>
            </a:extLst>
          </p:cNvPr>
          <p:cNvSpPr txBox="1"/>
          <p:nvPr/>
        </p:nvSpPr>
        <p:spPr bwMode="auto">
          <a:xfrm>
            <a:off x="4447670"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1" name="TextBox 50">
            <a:extLst>
              <a:ext uri="{FF2B5EF4-FFF2-40B4-BE49-F238E27FC236}">
                <a16:creationId xmlns:a16="http://schemas.microsoft.com/office/drawing/2014/main" id="{4BD7EAE0-C9B7-4143-8D3D-EFAD372D9F42}"/>
              </a:ext>
            </a:extLst>
          </p:cNvPr>
          <p:cNvSpPr txBox="1"/>
          <p:nvPr/>
        </p:nvSpPr>
        <p:spPr bwMode="auto">
          <a:xfrm>
            <a:off x="4808155"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2" name="TextBox 51">
            <a:extLst>
              <a:ext uri="{FF2B5EF4-FFF2-40B4-BE49-F238E27FC236}">
                <a16:creationId xmlns:a16="http://schemas.microsoft.com/office/drawing/2014/main" id="{6A0A0318-07D5-C4C2-23E6-C2E81C8F944B}"/>
              </a:ext>
            </a:extLst>
          </p:cNvPr>
          <p:cNvSpPr txBox="1"/>
          <p:nvPr/>
        </p:nvSpPr>
        <p:spPr bwMode="auto">
          <a:xfrm>
            <a:off x="5168640"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EEEA697B-C3E0-1F09-44AC-14D4ED96834D}"/>
              </a:ext>
            </a:extLst>
          </p:cNvPr>
          <p:cNvSpPr txBox="1"/>
          <p:nvPr/>
        </p:nvSpPr>
        <p:spPr bwMode="auto">
          <a:xfrm>
            <a:off x="1742574" y="5033058"/>
            <a:ext cx="36545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Duration of Response,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BA702FF5-9ABC-61C3-76E7-D5EF5538B2A6}"/>
              </a:ext>
            </a:extLst>
          </p:cNvPr>
          <p:cNvSpPr txBox="1"/>
          <p:nvPr/>
        </p:nvSpPr>
        <p:spPr bwMode="auto">
          <a:xfrm rot="16200000">
            <a:off x="-147775" y="3323381"/>
            <a:ext cx="27666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of Patients</a:t>
            </a:r>
          </a:p>
        </p:txBody>
      </p:sp>
      <p:grpSp>
        <p:nvGrpSpPr>
          <p:cNvPr id="31807" name="Group 31806">
            <a:extLst>
              <a:ext uri="{FF2B5EF4-FFF2-40B4-BE49-F238E27FC236}">
                <a16:creationId xmlns:a16="http://schemas.microsoft.com/office/drawing/2014/main" id="{96724C33-E4C2-E4B8-3BA1-B4A6F8C50C56}"/>
              </a:ext>
            </a:extLst>
          </p:cNvPr>
          <p:cNvGrpSpPr/>
          <p:nvPr/>
        </p:nvGrpSpPr>
        <p:grpSpPr>
          <a:xfrm>
            <a:off x="1969708" y="1997959"/>
            <a:ext cx="107722" cy="107722"/>
            <a:chOff x="2832922" y="1966333"/>
            <a:chExt cx="107722" cy="107722"/>
          </a:xfrm>
        </p:grpSpPr>
        <p:cxnSp>
          <p:nvCxnSpPr>
            <p:cNvPr id="31808" name="Straight Connector 31807">
              <a:extLst>
                <a:ext uri="{FF2B5EF4-FFF2-40B4-BE49-F238E27FC236}">
                  <a16:creationId xmlns:a16="http://schemas.microsoft.com/office/drawing/2014/main" id="{854BABE7-D212-733A-D095-42571A047C1B}"/>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8B35B827-8DFE-14BF-281A-AB4B9B4C51EF}"/>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9DB2B541-6412-B3C3-79BF-CCD2DB541C72}"/>
              </a:ext>
            </a:extLst>
          </p:cNvPr>
          <p:cNvGrpSpPr/>
          <p:nvPr/>
        </p:nvGrpSpPr>
        <p:grpSpPr>
          <a:xfrm>
            <a:off x="2731708" y="2340082"/>
            <a:ext cx="107722" cy="107722"/>
            <a:chOff x="2832922" y="1966333"/>
            <a:chExt cx="107722" cy="107722"/>
          </a:xfrm>
        </p:grpSpPr>
        <p:cxnSp>
          <p:nvCxnSpPr>
            <p:cNvPr id="31812" name="Straight Connector 31811">
              <a:extLst>
                <a:ext uri="{FF2B5EF4-FFF2-40B4-BE49-F238E27FC236}">
                  <a16:creationId xmlns:a16="http://schemas.microsoft.com/office/drawing/2014/main" id="{6652A7A1-B468-BDFB-D9CC-E7557FD6EC35}"/>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12C43655-634B-4E66-E050-E049FF0C8127}"/>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A3184B33-F602-23E3-BADB-FB7AE43B8ECA}"/>
              </a:ext>
            </a:extLst>
          </p:cNvPr>
          <p:cNvGrpSpPr/>
          <p:nvPr/>
        </p:nvGrpSpPr>
        <p:grpSpPr>
          <a:xfrm>
            <a:off x="2986745" y="2585788"/>
            <a:ext cx="107722" cy="107722"/>
            <a:chOff x="2832922" y="1966333"/>
            <a:chExt cx="107722" cy="107722"/>
          </a:xfrm>
        </p:grpSpPr>
        <p:cxnSp>
          <p:nvCxnSpPr>
            <p:cNvPr id="31815" name="Straight Connector 31814">
              <a:extLst>
                <a:ext uri="{FF2B5EF4-FFF2-40B4-BE49-F238E27FC236}">
                  <a16:creationId xmlns:a16="http://schemas.microsoft.com/office/drawing/2014/main" id="{E1EF10FD-39C2-CF56-9A73-EABDB822CD8A}"/>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2B019D6B-F66B-F9CF-2ECE-F03EA8F3DA47}"/>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651BAC1A-7AC6-48C8-B7C6-5EA1BA281528}"/>
              </a:ext>
            </a:extLst>
          </p:cNvPr>
          <p:cNvGrpSpPr/>
          <p:nvPr/>
        </p:nvGrpSpPr>
        <p:grpSpPr>
          <a:xfrm>
            <a:off x="3092492" y="2585788"/>
            <a:ext cx="107722" cy="107722"/>
            <a:chOff x="2832922" y="1966333"/>
            <a:chExt cx="107722" cy="107722"/>
          </a:xfrm>
        </p:grpSpPr>
        <p:cxnSp>
          <p:nvCxnSpPr>
            <p:cNvPr id="31818" name="Straight Connector 31817">
              <a:extLst>
                <a:ext uri="{FF2B5EF4-FFF2-40B4-BE49-F238E27FC236}">
                  <a16:creationId xmlns:a16="http://schemas.microsoft.com/office/drawing/2014/main" id="{E9D6C0C1-83D5-A7E6-E253-1F9A83B6D153}"/>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156B394F-BCDF-30B2-395E-893C9FEB5C96}"/>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752681A8-182D-8EB9-935E-D6086B1F68AD}"/>
              </a:ext>
            </a:extLst>
          </p:cNvPr>
          <p:cNvGrpSpPr/>
          <p:nvPr/>
        </p:nvGrpSpPr>
        <p:grpSpPr>
          <a:xfrm>
            <a:off x="3188908" y="2585788"/>
            <a:ext cx="107722" cy="107722"/>
            <a:chOff x="2832922" y="1966333"/>
            <a:chExt cx="107722" cy="107722"/>
          </a:xfrm>
        </p:grpSpPr>
        <p:cxnSp>
          <p:nvCxnSpPr>
            <p:cNvPr id="31821" name="Straight Connector 31820">
              <a:extLst>
                <a:ext uri="{FF2B5EF4-FFF2-40B4-BE49-F238E27FC236}">
                  <a16:creationId xmlns:a16="http://schemas.microsoft.com/office/drawing/2014/main" id="{ECD38B2F-6D69-3D01-1CEE-10C2BA050B0D}"/>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F468C7A7-2693-DC66-96D3-A0138919E988}"/>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5E1FAEDC-4AF3-C695-32D1-776F71313089}"/>
              </a:ext>
            </a:extLst>
          </p:cNvPr>
          <p:cNvGrpSpPr/>
          <p:nvPr/>
        </p:nvGrpSpPr>
        <p:grpSpPr>
          <a:xfrm>
            <a:off x="3220010" y="2585788"/>
            <a:ext cx="107722" cy="107722"/>
            <a:chOff x="2832922" y="1966333"/>
            <a:chExt cx="107722" cy="107722"/>
          </a:xfrm>
        </p:grpSpPr>
        <p:cxnSp>
          <p:nvCxnSpPr>
            <p:cNvPr id="31824" name="Straight Connector 31823">
              <a:extLst>
                <a:ext uri="{FF2B5EF4-FFF2-40B4-BE49-F238E27FC236}">
                  <a16:creationId xmlns:a16="http://schemas.microsoft.com/office/drawing/2014/main" id="{63A2B5F4-C10F-EDCB-2E08-217AC1778F27}"/>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8FC018EF-6084-5C15-7BBE-7734EBE4D863}"/>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199D5D76-CB0F-EBB3-B641-9C5F8C7F7F51}"/>
              </a:ext>
            </a:extLst>
          </p:cNvPr>
          <p:cNvGrpSpPr/>
          <p:nvPr/>
        </p:nvGrpSpPr>
        <p:grpSpPr>
          <a:xfrm>
            <a:off x="3251112" y="2585788"/>
            <a:ext cx="107722" cy="107722"/>
            <a:chOff x="2832922" y="1966333"/>
            <a:chExt cx="107722" cy="107722"/>
          </a:xfrm>
        </p:grpSpPr>
        <p:cxnSp>
          <p:nvCxnSpPr>
            <p:cNvPr id="31827" name="Straight Connector 31826">
              <a:extLst>
                <a:ext uri="{FF2B5EF4-FFF2-40B4-BE49-F238E27FC236}">
                  <a16:creationId xmlns:a16="http://schemas.microsoft.com/office/drawing/2014/main" id="{C3155C6A-C731-C33E-33D3-DA88115D82DE}"/>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4F4C30B-0223-A8E1-324E-1095F43A38BA}"/>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C16FEECA-F95D-6B0B-1AEA-7FF1A6F7B047}"/>
              </a:ext>
            </a:extLst>
          </p:cNvPr>
          <p:cNvGrpSpPr/>
          <p:nvPr/>
        </p:nvGrpSpPr>
        <p:grpSpPr>
          <a:xfrm>
            <a:off x="3297765" y="2585788"/>
            <a:ext cx="107722" cy="107722"/>
            <a:chOff x="2832922" y="1966333"/>
            <a:chExt cx="107722" cy="107722"/>
          </a:xfrm>
        </p:grpSpPr>
        <p:cxnSp>
          <p:nvCxnSpPr>
            <p:cNvPr id="31830" name="Straight Connector 31829">
              <a:extLst>
                <a:ext uri="{FF2B5EF4-FFF2-40B4-BE49-F238E27FC236}">
                  <a16:creationId xmlns:a16="http://schemas.microsoft.com/office/drawing/2014/main" id="{AA88B3EF-79E3-D2E7-CC53-C2A17503CD3E}"/>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8670B277-3E4F-943F-A077-73C82C8338CA}"/>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56F5301A-E641-75F1-247D-4C4230BF5D89}"/>
              </a:ext>
            </a:extLst>
          </p:cNvPr>
          <p:cNvGrpSpPr/>
          <p:nvPr/>
        </p:nvGrpSpPr>
        <p:grpSpPr>
          <a:xfrm>
            <a:off x="3378631" y="2669764"/>
            <a:ext cx="107722" cy="107722"/>
            <a:chOff x="2832922" y="1966333"/>
            <a:chExt cx="107722" cy="107722"/>
          </a:xfrm>
        </p:grpSpPr>
        <p:cxnSp>
          <p:nvCxnSpPr>
            <p:cNvPr id="31833" name="Straight Connector 31832">
              <a:extLst>
                <a:ext uri="{FF2B5EF4-FFF2-40B4-BE49-F238E27FC236}">
                  <a16:creationId xmlns:a16="http://schemas.microsoft.com/office/drawing/2014/main" id="{939A8C3E-D208-A2CC-B0BC-2360F0D07D6A}"/>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2C7A7BDE-981F-5561-C4CB-33E378C872C6}"/>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C0AB98F5-5A1E-5FE3-0AE1-1FB4242A7E7C}"/>
              </a:ext>
            </a:extLst>
          </p:cNvPr>
          <p:cNvGrpSpPr/>
          <p:nvPr/>
        </p:nvGrpSpPr>
        <p:grpSpPr>
          <a:xfrm>
            <a:off x="3403513" y="2669764"/>
            <a:ext cx="107722" cy="107722"/>
            <a:chOff x="2832922" y="1966333"/>
            <a:chExt cx="107722" cy="107722"/>
          </a:xfrm>
        </p:grpSpPr>
        <p:cxnSp>
          <p:nvCxnSpPr>
            <p:cNvPr id="31836" name="Straight Connector 31835">
              <a:extLst>
                <a:ext uri="{FF2B5EF4-FFF2-40B4-BE49-F238E27FC236}">
                  <a16:creationId xmlns:a16="http://schemas.microsoft.com/office/drawing/2014/main" id="{D65E74FE-91E0-EF0D-C3C6-6DB07841ABB4}"/>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28AEA443-9F48-78FE-B925-42A41B8B2D83}"/>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36936B44-4F56-AA7F-C058-5BC86BBBB80D}"/>
              </a:ext>
            </a:extLst>
          </p:cNvPr>
          <p:cNvGrpSpPr/>
          <p:nvPr/>
        </p:nvGrpSpPr>
        <p:grpSpPr>
          <a:xfrm>
            <a:off x="3428394" y="2669764"/>
            <a:ext cx="107722" cy="107722"/>
            <a:chOff x="2832922" y="1966333"/>
            <a:chExt cx="107722" cy="107722"/>
          </a:xfrm>
        </p:grpSpPr>
        <p:cxnSp>
          <p:nvCxnSpPr>
            <p:cNvPr id="31839" name="Straight Connector 31838">
              <a:extLst>
                <a:ext uri="{FF2B5EF4-FFF2-40B4-BE49-F238E27FC236}">
                  <a16:creationId xmlns:a16="http://schemas.microsoft.com/office/drawing/2014/main" id="{A0CCEA8D-4D4C-C42E-0008-53A91D6F138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E239CF04-34DB-D9D1-A7DE-DE81ECEFF091}"/>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889CD7F6-AFB9-E1D8-978C-50339FE4B05D}"/>
              </a:ext>
            </a:extLst>
          </p:cNvPr>
          <p:cNvGrpSpPr/>
          <p:nvPr/>
        </p:nvGrpSpPr>
        <p:grpSpPr>
          <a:xfrm>
            <a:off x="3450166" y="2669764"/>
            <a:ext cx="107722" cy="107722"/>
            <a:chOff x="2832922" y="1966333"/>
            <a:chExt cx="107722" cy="107722"/>
          </a:xfrm>
        </p:grpSpPr>
        <p:cxnSp>
          <p:nvCxnSpPr>
            <p:cNvPr id="31842" name="Straight Connector 31841">
              <a:extLst>
                <a:ext uri="{FF2B5EF4-FFF2-40B4-BE49-F238E27FC236}">
                  <a16:creationId xmlns:a16="http://schemas.microsoft.com/office/drawing/2014/main" id="{3F087D8B-4170-5E9B-4897-01842B8EC08C}"/>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5F7818D9-23D5-A4F3-A707-F3375C739B09}"/>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F05F5D52-7E69-B463-000A-494A0E563B44}"/>
              </a:ext>
            </a:extLst>
          </p:cNvPr>
          <p:cNvGrpSpPr/>
          <p:nvPr/>
        </p:nvGrpSpPr>
        <p:grpSpPr>
          <a:xfrm>
            <a:off x="3481268" y="2669764"/>
            <a:ext cx="107722" cy="107722"/>
            <a:chOff x="2832922" y="1966333"/>
            <a:chExt cx="107722" cy="107722"/>
          </a:xfrm>
        </p:grpSpPr>
        <p:cxnSp>
          <p:nvCxnSpPr>
            <p:cNvPr id="31845" name="Straight Connector 31844">
              <a:extLst>
                <a:ext uri="{FF2B5EF4-FFF2-40B4-BE49-F238E27FC236}">
                  <a16:creationId xmlns:a16="http://schemas.microsoft.com/office/drawing/2014/main" id="{8D32A64D-08B5-7B35-2DBE-202562A935CE}"/>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A759C4A5-4195-A941-FD50-F7B69BED278A}"/>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DBE8147D-3E44-B207-6B6B-811BF7C194A5}"/>
              </a:ext>
            </a:extLst>
          </p:cNvPr>
          <p:cNvGrpSpPr/>
          <p:nvPr/>
        </p:nvGrpSpPr>
        <p:grpSpPr>
          <a:xfrm>
            <a:off x="3568354" y="2669764"/>
            <a:ext cx="107722" cy="107722"/>
            <a:chOff x="2832922" y="1966333"/>
            <a:chExt cx="107722" cy="107722"/>
          </a:xfrm>
        </p:grpSpPr>
        <p:cxnSp>
          <p:nvCxnSpPr>
            <p:cNvPr id="31848" name="Straight Connector 31847">
              <a:extLst>
                <a:ext uri="{FF2B5EF4-FFF2-40B4-BE49-F238E27FC236}">
                  <a16:creationId xmlns:a16="http://schemas.microsoft.com/office/drawing/2014/main" id="{46311968-6FC8-E697-D405-C7F8274FD6C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D8F92500-3737-C295-F2F4-ADA9FC2B6D71}"/>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34A51B88-53BD-229B-476F-5925755A72A8}"/>
              </a:ext>
            </a:extLst>
          </p:cNvPr>
          <p:cNvGrpSpPr/>
          <p:nvPr/>
        </p:nvGrpSpPr>
        <p:grpSpPr>
          <a:xfrm>
            <a:off x="4252599" y="3008776"/>
            <a:ext cx="107722" cy="107722"/>
            <a:chOff x="2832922" y="1966333"/>
            <a:chExt cx="107722" cy="107722"/>
          </a:xfrm>
        </p:grpSpPr>
        <p:cxnSp>
          <p:nvCxnSpPr>
            <p:cNvPr id="31851" name="Straight Connector 31850">
              <a:extLst>
                <a:ext uri="{FF2B5EF4-FFF2-40B4-BE49-F238E27FC236}">
                  <a16:creationId xmlns:a16="http://schemas.microsoft.com/office/drawing/2014/main" id="{D0EF4555-57D7-73A5-09FD-D2539277DD7E}"/>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BB3A69AD-844F-FAC0-C65B-E6A8B4BF9B36}"/>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990FAD6C-287C-98A3-DA61-0D0E47DB7152}"/>
              </a:ext>
            </a:extLst>
          </p:cNvPr>
          <p:cNvGrpSpPr/>
          <p:nvPr/>
        </p:nvGrpSpPr>
        <p:grpSpPr>
          <a:xfrm>
            <a:off x="4361457" y="3008776"/>
            <a:ext cx="107722" cy="107722"/>
            <a:chOff x="2832922" y="1966333"/>
            <a:chExt cx="107722" cy="107722"/>
          </a:xfrm>
        </p:grpSpPr>
        <p:cxnSp>
          <p:nvCxnSpPr>
            <p:cNvPr id="31854" name="Straight Connector 31853">
              <a:extLst>
                <a:ext uri="{FF2B5EF4-FFF2-40B4-BE49-F238E27FC236}">
                  <a16:creationId xmlns:a16="http://schemas.microsoft.com/office/drawing/2014/main" id="{BAED8FAA-7597-0152-297F-0AB6FACBD8E3}"/>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EBD40B29-11FC-1DF6-70D7-4D00AE4F2D2D}"/>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1E07F99A-E7A9-FBC2-1C98-1CAF583D5602}"/>
              </a:ext>
            </a:extLst>
          </p:cNvPr>
          <p:cNvGrpSpPr/>
          <p:nvPr/>
        </p:nvGrpSpPr>
        <p:grpSpPr>
          <a:xfrm>
            <a:off x="4408110" y="3008776"/>
            <a:ext cx="107722" cy="107722"/>
            <a:chOff x="2832922" y="1966333"/>
            <a:chExt cx="107722" cy="107722"/>
          </a:xfrm>
        </p:grpSpPr>
        <p:cxnSp>
          <p:nvCxnSpPr>
            <p:cNvPr id="31857" name="Straight Connector 31856">
              <a:extLst>
                <a:ext uri="{FF2B5EF4-FFF2-40B4-BE49-F238E27FC236}">
                  <a16:creationId xmlns:a16="http://schemas.microsoft.com/office/drawing/2014/main" id="{3651EAC6-227D-0A5F-357B-D3C26812CD14}"/>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0B28ACAE-666B-362C-C735-4647CB001E0F}"/>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9" name="Group 31858">
            <a:extLst>
              <a:ext uri="{FF2B5EF4-FFF2-40B4-BE49-F238E27FC236}">
                <a16:creationId xmlns:a16="http://schemas.microsoft.com/office/drawing/2014/main" id="{51DDF4FF-96ED-7BC3-D813-0E790B0D82B9}"/>
              </a:ext>
            </a:extLst>
          </p:cNvPr>
          <p:cNvGrpSpPr/>
          <p:nvPr/>
        </p:nvGrpSpPr>
        <p:grpSpPr>
          <a:xfrm>
            <a:off x="4635155" y="3008776"/>
            <a:ext cx="107722" cy="107722"/>
            <a:chOff x="2832922" y="1966333"/>
            <a:chExt cx="107722" cy="107722"/>
          </a:xfrm>
        </p:grpSpPr>
        <p:cxnSp>
          <p:nvCxnSpPr>
            <p:cNvPr id="31860" name="Straight Connector 31859">
              <a:extLst>
                <a:ext uri="{FF2B5EF4-FFF2-40B4-BE49-F238E27FC236}">
                  <a16:creationId xmlns:a16="http://schemas.microsoft.com/office/drawing/2014/main" id="{40CBE484-1ABD-9513-B6A4-687500273A1A}"/>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CC07EFB8-AC5F-B561-FFD5-FC5306E3B8DF}"/>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C7D52226-C6DE-9C6E-0DE2-1AE69433DC26}"/>
              </a:ext>
            </a:extLst>
          </p:cNvPr>
          <p:cNvGrpSpPr/>
          <p:nvPr/>
        </p:nvGrpSpPr>
        <p:grpSpPr>
          <a:xfrm>
            <a:off x="5030151" y="3008776"/>
            <a:ext cx="107722" cy="107722"/>
            <a:chOff x="2832922" y="1966333"/>
            <a:chExt cx="107722" cy="107722"/>
          </a:xfrm>
        </p:grpSpPr>
        <p:cxnSp>
          <p:nvCxnSpPr>
            <p:cNvPr id="31863" name="Straight Connector 31862">
              <a:extLst>
                <a:ext uri="{FF2B5EF4-FFF2-40B4-BE49-F238E27FC236}">
                  <a16:creationId xmlns:a16="http://schemas.microsoft.com/office/drawing/2014/main" id="{EF6B46D6-E24F-1B18-CF03-A35A7B9D59D9}"/>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1E599431-6062-EE9D-BC9C-ECFEC44FA599}"/>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sp>
        <p:nvSpPr>
          <p:cNvPr id="31866" name="Freeform: Shape 31865">
            <a:extLst>
              <a:ext uri="{FF2B5EF4-FFF2-40B4-BE49-F238E27FC236}">
                <a16:creationId xmlns:a16="http://schemas.microsoft.com/office/drawing/2014/main" id="{4F45C342-05F0-F4AB-8D65-48C7716FE2D0}"/>
              </a:ext>
            </a:extLst>
          </p:cNvPr>
          <p:cNvSpPr/>
          <p:nvPr/>
        </p:nvSpPr>
        <p:spPr bwMode="auto">
          <a:xfrm>
            <a:off x="1756470" y="2040294"/>
            <a:ext cx="3334139" cy="1023257"/>
          </a:xfrm>
          <a:custGeom>
            <a:avLst/>
            <a:gdLst>
              <a:gd name="connsiteX0" fmla="*/ 0 w 3334139"/>
              <a:gd name="connsiteY0" fmla="*/ 0 h 1023257"/>
              <a:gd name="connsiteX1" fmla="*/ 656253 w 3334139"/>
              <a:gd name="connsiteY1" fmla="*/ 0 h 1023257"/>
              <a:gd name="connsiteX2" fmla="*/ 656253 w 3334139"/>
              <a:gd name="connsiteY2" fmla="*/ 52873 h 1023257"/>
              <a:gd name="connsiteX3" fmla="*/ 684245 w 3334139"/>
              <a:gd name="connsiteY3" fmla="*/ 52873 h 1023257"/>
              <a:gd name="connsiteX4" fmla="*/ 684245 w 3334139"/>
              <a:gd name="connsiteY4" fmla="*/ 115077 h 1023257"/>
              <a:gd name="connsiteX5" fmla="*/ 802433 w 3334139"/>
              <a:gd name="connsiteY5" fmla="*/ 124408 h 1023257"/>
              <a:gd name="connsiteX6" fmla="*/ 814873 w 3334139"/>
              <a:gd name="connsiteY6" fmla="*/ 242596 h 1023257"/>
              <a:gd name="connsiteX7" fmla="*/ 855306 w 3334139"/>
              <a:gd name="connsiteY7" fmla="*/ 242596 h 1023257"/>
              <a:gd name="connsiteX8" fmla="*/ 855306 w 3334139"/>
              <a:gd name="connsiteY8" fmla="*/ 292359 h 1023257"/>
              <a:gd name="connsiteX9" fmla="*/ 883298 w 3334139"/>
              <a:gd name="connsiteY9" fmla="*/ 292359 h 1023257"/>
              <a:gd name="connsiteX10" fmla="*/ 883298 w 3334139"/>
              <a:gd name="connsiteY10" fmla="*/ 351453 h 1023257"/>
              <a:gd name="connsiteX11" fmla="*/ 1060580 w 3334139"/>
              <a:gd name="connsiteY11" fmla="*/ 351453 h 1023257"/>
              <a:gd name="connsiteX12" fmla="*/ 1060580 w 3334139"/>
              <a:gd name="connsiteY12" fmla="*/ 401216 h 1023257"/>
              <a:gd name="connsiteX13" fmla="*/ 1110343 w 3334139"/>
              <a:gd name="connsiteY13" fmla="*/ 401216 h 1023257"/>
              <a:gd name="connsiteX14" fmla="*/ 1110343 w 3334139"/>
              <a:gd name="connsiteY14" fmla="*/ 463420 h 1023257"/>
              <a:gd name="connsiteX15" fmla="*/ 1197428 w 3334139"/>
              <a:gd name="connsiteY15" fmla="*/ 463420 h 1023257"/>
              <a:gd name="connsiteX16" fmla="*/ 1197428 w 3334139"/>
              <a:gd name="connsiteY16" fmla="*/ 544286 h 1023257"/>
              <a:gd name="connsiteX17" fmla="*/ 1225420 w 3334139"/>
              <a:gd name="connsiteY17" fmla="*/ 544286 h 1023257"/>
              <a:gd name="connsiteX18" fmla="*/ 1225420 w 3334139"/>
              <a:gd name="connsiteY18" fmla="*/ 606490 h 1023257"/>
              <a:gd name="connsiteX19" fmla="*/ 1614196 w 3334139"/>
              <a:gd name="connsiteY19" fmla="*/ 606490 h 1023257"/>
              <a:gd name="connsiteX20" fmla="*/ 1614196 w 3334139"/>
              <a:gd name="connsiteY20" fmla="*/ 681135 h 1023257"/>
              <a:gd name="connsiteX21" fmla="*/ 2441510 w 3334139"/>
              <a:gd name="connsiteY21" fmla="*/ 681135 h 1023257"/>
              <a:gd name="connsiteX22" fmla="*/ 2441510 w 3334139"/>
              <a:gd name="connsiteY22" fmla="*/ 1023257 h 1023257"/>
              <a:gd name="connsiteX23" fmla="*/ 3334139 w 3334139"/>
              <a:gd name="connsiteY23" fmla="*/ 1023257 h 1023257"/>
              <a:gd name="connsiteX0" fmla="*/ 0 w 3334139"/>
              <a:gd name="connsiteY0" fmla="*/ 0 h 1023257"/>
              <a:gd name="connsiteX1" fmla="*/ 656253 w 3334139"/>
              <a:gd name="connsiteY1" fmla="*/ 0 h 1023257"/>
              <a:gd name="connsiteX2" fmla="*/ 656253 w 3334139"/>
              <a:gd name="connsiteY2" fmla="*/ 52873 h 1023257"/>
              <a:gd name="connsiteX3" fmla="*/ 684245 w 3334139"/>
              <a:gd name="connsiteY3" fmla="*/ 52873 h 1023257"/>
              <a:gd name="connsiteX4" fmla="*/ 684245 w 3334139"/>
              <a:gd name="connsiteY4" fmla="*/ 115077 h 1023257"/>
              <a:gd name="connsiteX5" fmla="*/ 802433 w 3334139"/>
              <a:gd name="connsiteY5" fmla="*/ 115077 h 1023257"/>
              <a:gd name="connsiteX6" fmla="*/ 814873 w 3334139"/>
              <a:gd name="connsiteY6" fmla="*/ 242596 h 1023257"/>
              <a:gd name="connsiteX7" fmla="*/ 855306 w 3334139"/>
              <a:gd name="connsiteY7" fmla="*/ 242596 h 1023257"/>
              <a:gd name="connsiteX8" fmla="*/ 855306 w 3334139"/>
              <a:gd name="connsiteY8" fmla="*/ 292359 h 1023257"/>
              <a:gd name="connsiteX9" fmla="*/ 883298 w 3334139"/>
              <a:gd name="connsiteY9" fmla="*/ 292359 h 1023257"/>
              <a:gd name="connsiteX10" fmla="*/ 883298 w 3334139"/>
              <a:gd name="connsiteY10" fmla="*/ 351453 h 1023257"/>
              <a:gd name="connsiteX11" fmla="*/ 1060580 w 3334139"/>
              <a:gd name="connsiteY11" fmla="*/ 351453 h 1023257"/>
              <a:gd name="connsiteX12" fmla="*/ 1060580 w 3334139"/>
              <a:gd name="connsiteY12" fmla="*/ 401216 h 1023257"/>
              <a:gd name="connsiteX13" fmla="*/ 1110343 w 3334139"/>
              <a:gd name="connsiteY13" fmla="*/ 401216 h 1023257"/>
              <a:gd name="connsiteX14" fmla="*/ 1110343 w 3334139"/>
              <a:gd name="connsiteY14" fmla="*/ 463420 h 1023257"/>
              <a:gd name="connsiteX15" fmla="*/ 1197428 w 3334139"/>
              <a:gd name="connsiteY15" fmla="*/ 463420 h 1023257"/>
              <a:gd name="connsiteX16" fmla="*/ 1197428 w 3334139"/>
              <a:gd name="connsiteY16" fmla="*/ 544286 h 1023257"/>
              <a:gd name="connsiteX17" fmla="*/ 1225420 w 3334139"/>
              <a:gd name="connsiteY17" fmla="*/ 544286 h 1023257"/>
              <a:gd name="connsiteX18" fmla="*/ 1225420 w 3334139"/>
              <a:gd name="connsiteY18" fmla="*/ 606490 h 1023257"/>
              <a:gd name="connsiteX19" fmla="*/ 1614196 w 3334139"/>
              <a:gd name="connsiteY19" fmla="*/ 606490 h 1023257"/>
              <a:gd name="connsiteX20" fmla="*/ 1614196 w 3334139"/>
              <a:gd name="connsiteY20" fmla="*/ 681135 h 1023257"/>
              <a:gd name="connsiteX21" fmla="*/ 2441510 w 3334139"/>
              <a:gd name="connsiteY21" fmla="*/ 681135 h 1023257"/>
              <a:gd name="connsiteX22" fmla="*/ 2441510 w 3334139"/>
              <a:gd name="connsiteY22" fmla="*/ 1023257 h 1023257"/>
              <a:gd name="connsiteX23" fmla="*/ 3334139 w 3334139"/>
              <a:gd name="connsiteY23" fmla="*/ 1023257 h 1023257"/>
              <a:gd name="connsiteX0" fmla="*/ 0 w 3334139"/>
              <a:gd name="connsiteY0" fmla="*/ 0 h 1023257"/>
              <a:gd name="connsiteX1" fmla="*/ 656253 w 3334139"/>
              <a:gd name="connsiteY1" fmla="*/ 0 h 1023257"/>
              <a:gd name="connsiteX2" fmla="*/ 656253 w 3334139"/>
              <a:gd name="connsiteY2" fmla="*/ 52873 h 1023257"/>
              <a:gd name="connsiteX3" fmla="*/ 684245 w 3334139"/>
              <a:gd name="connsiteY3" fmla="*/ 52873 h 1023257"/>
              <a:gd name="connsiteX4" fmla="*/ 684245 w 3334139"/>
              <a:gd name="connsiteY4" fmla="*/ 115077 h 1023257"/>
              <a:gd name="connsiteX5" fmla="*/ 802433 w 3334139"/>
              <a:gd name="connsiteY5" fmla="*/ 115077 h 1023257"/>
              <a:gd name="connsiteX6" fmla="*/ 805543 w 3334139"/>
              <a:gd name="connsiteY6" fmla="*/ 242596 h 1023257"/>
              <a:gd name="connsiteX7" fmla="*/ 855306 w 3334139"/>
              <a:gd name="connsiteY7" fmla="*/ 242596 h 1023257"/>
              <a:gd name="connsiteX8" fmla="*/ 855306 w 3334139"/>
              <a:gd name="connsiteY8" fmla="*/ 292359 h 1023257"/>
              <a:gd name="connsiteX9" fmla="*/ 883298 w 3334139"/>
              <a:gd name="connsiteY9" fmla="*/ 292359 h 1023257"/>
              <a:gd name="connsiteX10" fmla="*/ 883298 w 3334139"/>
              <a:gd name="connsiteY10" fmla="*/ 351453 h 1023257"/>
              <a:gd name="connsiteX11" fmla="*/ 1060580 w 3334139"/>
              <a:gd name="connsiteY11" fmla="*/ 351453 h 1023257"/>
              <a:gd name="connsiteX12" fmla="*/ 1060580 w 3334139"/>
              <a:gd name="connsiteY12" fmla="*/ 401216 h 1023257"/>
              <a:gd name="connsiteX13" fmla="*/ 1110343 w 3334139"/>
              <a:gd name="connsiteY13" fmla="*/ 401216 h 1023257"/>
              <a:gd name="connsiteX14" fmla="*/ 1110343 w 3334139"/>
              <a:gd name="connsiteY14" fmla="*/ 463420 h 1023257"/>
              <a:gd name="connsiteX15" fmla="*/ 1197428 w 3334139"/>
              <a:gd name="connsiteY15" fmla="*/ 463420 h 1023257"/>
              <a:gd name="connsiteX16" fmla="*/ 1197428 w 3334139"/>
              <a:gd name="connsiteY16" fmla="*/ 544286 h 1023257"/>
              <a:gd name="connsiteX17" fmla="*/ 1225420 w 3334139"/>
              <a:gd name="connsiteY17" fmla="*/ 544286 h 1023257"/>
              <a:gd name="connsiteX18" fmla="*/ 1225420 w 3334139"/>
              <a:gd name="connsiteY18" fmla="*/ 606490 h 1023257"/>
              <a:gd name="connsiteX19" fmla="*/ 1614196 w 3334139"/>
              <a:gd name="connsiteY19" fmla="*/ 606490 h 1023257"/>
              <a:gd name="connsiteX20" fmla="*/ 1614196 w 3334139"/>
              <a:gd name="connsiteY20" fmla="*/ 681135 h 1023257"/>
              <a:gd name="connsiteX21" fmla="*/ 2441510 w 3334139"/>
              <a:gd name="connsiteY21" fmla="*/ 681135 h 1023257"/>
              <a:gd name="connsiteX22" fmla="*/ 2441510 w 3334139"/>
              <a:gd name="connsiteY22" fmla="*/ 1023257 h 1023257"/>
              <a:gd name="connsiteX23" fmla="*/ 3334139 w 3334139"/>
              <a:gd name="connsiteY23" fmla="*/ 1023257 h 1023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34139" h="1023257">
                <a:moveTo>
                  <a:pt x="0" y="0"/>
                </a:moveTo>
                <a:lnTo>
                  <a:pt x="656253" y="0"/>
                </a:lnTo>
                <a:lnTo>
                  <a:pt x="656253" y="52873"/>
                </a:lnTo>
                <a:lnTo>
                  <a:pt x="684245" y="52873"/>
                </a:lnTo>
                <a:lnTo>
                  <a:pt x="684245" y="115077"/>
                </a:lnTo>
                <a:lnTo>
                  <a:pt x="802433" y="115077"/>
                </a:lnTo>
                <a:cubicBezTo>
                  <a:pt x="803470" y="157583"/>
                  <a:pt x="804506" y="200090"/>
                  <a:pt x="805543" y="242596"/>
                </a:cubicBezTo>
                <a:lnTo>
                  <a:pt x="855306" y="242596"/>
                </a:lnTo>
                <a:lnTo>
                  <a:pt x="855306" y="292359"/>
                </a:lnTo>
                <a:lnTo>
                  <a:pt x="883298" y="292359"/>
                </a:lnTo>
                <a:lnTo>
                  <a:pt x="883298" y="351453"/>
                </a:lnTo>
                <a:lnTo>
                  <a:pt x="1060580" y="351453"/>
                </a:lnTo>
                <a:lnTo>
                  <a:pt x="1060580" y="401216"/>
                </a:lnTo>
                <a:lnTo>
                  <a:pt x="1110343" y="401216"/>
                </a:lnTo>
                <a:lnTo>
                  <a:pt x="1110343" y="463420"/>
                </a:lnTo>
                <a:lnTo>
                  <a:pt x="1197428" y="463420"/>
                </a:lnTo>
                <a:lnTo>
                  <a:pt x="1197428" y="544286"/>
                </a:lnTo>
                <a:lnTo>
                  <a:pt x="1225420" y="544286"/>
                </a:lnTo>
                <a:lnTo>
                  <a:pt x="1225420" y="606490"/>
                </a:lnTo>
                <a:lnTo>
                  <a:pt x="1614196" y="606490"/>
                </a:lnTo>
                <a:lnTo>
                  <a:pt x="1614196" y="681135"/>
                </a:lnTo>
                <a:lnTo>
                  <a:pt x="2441510" y="681135"/>
                </a:lnTo>
                <a:lnTo>
                  <a:pt x="2441510" y="1023257"/>
                </a:lnTo>
                <a:lnTo>
                  <a:pt x="3334139" y="1023257"/>
                </a:lnTo>
              </a:path>
            </a:pathLst>
          </a:custGeom>
          <a:noFill/>
          <a:ln w="28575">
            <a:solidFill>
              <a:schemeClr val="accent3"/>
            </a:solidFill>
            <a:miter lim="800000"/>
            <a:headEnd/>
            <a:tailEnd/>
          </a:ln>
        </p:spPr>
        <p:txBody>
          <a:bodyPr rtlCol="0" anchor="ctr"/>
          <a:lstStyle/>
          <a:p>
            <a:pPr algn="ctr"/>
            <a:endParaRPr lang="en-US"/>
          </a:p>
        </p:txBody>
      </p:sp>
      <p:cxnSp>
        <p:nvCxnSpPr>
          <p:cNvPr id="31867" name="Straight Connector 31866">
            <a:extLst>
              <a:ext uri="{FF2B5EF4-FFF2-40B4-BE49-F238E27FC236}">
                <a16:creationId xmlns:a16="http://schemas.microsoft.com/office/drawing/2014/main" id="{363F2D3D-4280-F598-E7C6-B361D2645443}"/>
              </a:ext>
            </a:extLst>
          </p:cNvPr>
          <p:cNvCxnSpPr>
            <a:cxnSpLocks/>
          </p:cNvCxnSpPr>
          <p:nvPr/>
        </p:nvCxnSpPr>
        <p:spPr bwMode="auto">
          <a:xfrm>
            <a:off x="1744201" y="3426218"/>
            <a:ext cx="3651573"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sp>
        <p:nvSpPr>
          <p:cNvPr id="31869" name="TextBox 31868">
            <a:extLst>
              <a:ext uri="{FF2B5EF4-FFF2-40B4-BE49-F238E27FC236}">
                <a16:creationId xmlns:a16="http://schemas.microsoft.com/office/drawing/2014/main" id="{27341A85-1F1B-584D-E04F-F7206A335DEF}"/>
              </a:ext>
            </a:extLst>
          </p:cNvPr>
          <p:cNvSpPr txBox="1"/>
          <p:nvPr/>
        </p:nvSpPr>
        <p:spPr bwMode="auto">
          <a:xfrm>
            <a:off x="3704267" y="2413894"/>
            <a:ext cx="1800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accent3"/>
                </a:solidFill>
                <a:latin typeface="Calibri" panose="020F0502020204030204" pitchFamily="34" charset="0"/>
              </a:rPr>
              <a:t>mDOR</a:t>
            </a:r>
            <a:r>
              <a:rPr lang="en-US" sz="1400" b="0" dirty="0">
                <a:solidFill>
                  <a:schemeClr val="accent3"/>
                </a:solidFill>
                <a:latin typeface="Calibri" panose="020F0502020204030204" pitchFamily="34" charset="0"/>
              </a:rPr>
              <a:t>: NE (20.2‒NE)</a:t>
            </a:r>
          </a:p>
        </p:txBody>
      </p:sp>
      <p:sp>
        <p:nvSpPr>
          <p:cNvPr id="31870" name="TextBox 31869">
            <a:extLst>
              <a:ext uri="{FF2B5EF4-FFF2-40B4-BE49-F238E27FC236}">
                <a16:creationId xmlns:a16="http://schemas.microsoft.com/office/drawing/2014/main" id="{E61BC239-9DA2-29F7-6C33-38A9F4FBED08}"/>
              </a:ext>
            </a:extLst>
          </p:cNvPr>
          <p:cNvSpPr txBox="1"/>
          <p:nvPr/>
        </p:nvSpPr>
        <p:spPr bwMode="auto">
          <a:xfrm>
            <a:off x="3704267" y="4064969"/>
            <a:ext cx="1800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accent1"/>
                </a:solidFill>
                <a:latin typeface="Calibri" panose="020F0502020204030204" pitchFamily="34" charset="0"/>
              </a:rPr>
              <a:t>mDOR</a:t>
            </a:r>
            <a:r>
              <a:rPr lang="en-US" sz="1400" b="0" dirty="0">
                <a:solidFill>
                  <a:schemeClr val="accent1"/>
                </a:solidFill>
                <a:latin typeface="Calibri" panose="020F0502020204030204" pitchFamily="34" charset="0"/>
              </a:rPr>
              <a:t>: 9.3 (6.6‒12.7)</a:t>
            </a:r>
          </a:p>
        </p:txBody>
      </p:sp>
      <p:sp>
        <p:nvSpPr>
          <p:cNvPr id="31871" name="TextBox 31870">
            <a:extLst>
              <a:ext uri="{FF2B5EF4-FFF2-40B4-BE49-F238E27FC236}">
                <a16:creationId xmlns:a16="http://schemas.microsoft.com/office/drawing/2014/main" id="{410E7C40-4600-887D-E191-1B4FEF08765D}"/>
              </a:ext>
            </a:extLst>
          </p:cNvPr>
          <p:cNvSpPr txBox="1"/>
          <p:nvPr/>
        </p:nvSpPr>
        <p:spPr bwMode="auto">
          <a:xfrm>
            <a:off x="2016193" y="4375811"/>
            <a:ext cx="180060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All responders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p>
        </p:txBody>
      </p:sp>
      <p:cxnSp>
        <p:nvCxnSpPr>
          <p:cNvPr id="31873" name="Straight Connector 31872">
            <a:extLst>
              <a:ext uri="{FF2B5EF4-FFF2-40B4-BE49-F238E27FC236}">
                <a16:creationId xmlns:a16="http://schemas.microsoft.com/office/drawing/2014/main" id="{A35E003D-7E19-74FD-EC5F-E2BCE3E2BC8C}"/>
              </a:ext>
            </a:extLst>
          </p:cNvPr>
          <p:cNvCxnSpPr/>
          <p:nvPr/>
        </p:nvCxnSpPr>
        <p:spPr bwMode="auto">
          <a:xfrm>
            <a:off x="1830515" y="4511482"/>
            <a:ext cx="226695" cy="0"/>
          </a:xfrm>
          <a:prstGeom prst="line">
            <a:avLst/>
          </a:prstGeom>
          <a:noFill/>
          <a:ln w="28575" cap="flat" cmpd="sng" algn="ctr">
            <a:solidFill>
              <a:schemeClr val="accent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7CD9066B-DB93-1302-2441-8B2A21DDD8FF}"/>
              </a:ext>
            </a:extLst>
          </p:cNvPr>
          <p:cNvCxnSpPr/>
          <p:nvPr/>
        </p:nvCxnSpPr>
        <p:spPr bwMode="auto">
          <a:xfrm>
            <a:off x="1830515" y="4676582"/>
            <a:ext cx="226695"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31875" name="Table 31875">
            <a:extLst>
              <a:ext uri="{FF2B5EF4-FFF2-40B4-BE49-F238E27FC236}">
                <a16:creationId xmlns:a16="http://schemas.microsoft.com/office/drawing/2014/main" id="{A28C547D-EF9D-072D-9ED2-CC64729698BE}"/>
              </a:ext>
            </a:extLst>
          </p:cNvPr>
          <p:cNvGraphicFramePr>
            <a:graphicFrameLocks noGrp="1"/>
          </p:cNvGraphicFramePr>
          <p:nvPr/>
        </p:nvGraphicFramePr>
        <p:xfrm>
          <a:off x="1558910" y="5293183"/>
          <a:ext cx="4064005" cy="365760"/>
        </p:xfrm>
        <a:graphic>
          <a:graphicData uri="http://schemas.openxmlformats.org/drawingml/2006/table">
            <a:tbl>
              <a:tblPr firstRow="1" bandRow="1">
                <a:tableStyleId>{93296810-A885-4BE3-A3E7-6D5BEEA58F35}</a:tableStyleId>
              </a:tblPr>
              <a:tblGrid>
                <a:gridCol w="369455">
                  <a:extLst>
                    <a:ext uri="{9D8B030D-6E8A-4147-A177-3AD203B41FA5}">
                      <a16:colId xmlns:a16="http://schemas.microsoft.com/office/drawing/2014/main" val="3405789453"/>
                    </a:ext>
                  </a:extLst>
                </a:gridCol>
                <a:gridCol w="369455">
                  <a:extLst>
                    <a:ext uri="{9D8B030D-6E8A-4147-A177-3AD203B41FA5}">
                      <a16:colId xmlns:a16="http://schemas.microsoft.com/office/drawing/2014/main" val="2208048270"/>
                    </a:ext>
                  </a:extLst>
                </a:gridCol>
                <a:gridCol w="369455">
                  <a:extLst>
                    <a:ext uri="{9D8B030D-6E8A-4147-A177-3AD203B41FA5}">
                      <a16:colId xmlns:a16="http://schemas.microsoft.com/office/drawing/2014/main" val="223202196"/>
                    </a:ext>
                  </a:extLst>
                </a:gridCol>
                <a:gridCol w="369455">
                  <a:extLst>
                    <a:ext uri="{9D8B030D-6E8A-4147-A177-3AD203B41FA5}">
                      <a16:colId xmlns:a16="http://schemas.microsoft.com/office/drawing/2014/main" val="3064102116"/>
                    </a:ext>
                  </a:extLst>
                </a:gridCol>
                <a:gridCol w="369455">
                  <a:extLst>
                    <a:ext uri="{9D8B030D-6E8A-4147-A177-3AD203B41FA5}">
                      <a16:colId xmlns:a16="http://schemas.microsoft.com/office/drawing/2014/main" val="3872905974"/>
                    </a:ext>
                  </a:extLst>
                </a:gridCol>
                <a:gridCol w="369455">
                  <a:extLst>
                    <a:ext uri="{9D8B030D-6E8A-4147-A177-3AD203B41FA5}">
                      <a16:colId xmlns:a16="http://schemas.microsoft.com/office/drawing/2014/main" val="918372589"/>
                    </a:ext>
                  </a:extLst>
                </a:gridCol>
                <a:gridCol w="369455">
                  <a:extLst>
                    <a:ext uri="{9D8B030D-6E8A-4147-A177-3AD203B41FA5}">
                      <a16:colId xmlns:a16="http://schemas.microsoft.com/office/drawing/2014/main" val="601336899"/>
                    </a:ext>
                  </a:extLst>
                </a:gridCol>
                <a:gridCol w="369455">
                  <a:extLst>
                    <a:ext uri="{9D8B030D-6E8A-4147-A177-3AD203B41FA5}">
                      <a16:colId xmlns:a16="http://schemas.microsoft.com/office/drawing/2014/main" val="751428277"/>
                    </a:ext>
                  </a:extLst>
                </a:gridCol>
                <a:gridCol w="369455">
                  <a:extLst>
                    <a:ext uri="{9D8B030D-6E8A-4147-A177-3AD203B41FA5}">
                      <a16:colId xmlns:a16="http://schemas.microsoft.com/office/drawing/2014/main" val="3368815326"/>
                    </a:ext>
                  </a:extLst>
                </a:gridCol>
                <a:gridCol w="369455">
                  <a:extLst>
                    <a:ext uri="{9D8B030D-6E8A-4147-A177-3AD203B41FA5}">
                      <a16:colId xmlns:a16="http://schemas.microsoft.com/office/drawing/2014/main" val="2464757587"/>
                    </a:ext>
                  </a:extLst>
                </a:gridCol>
                <a:gridCol w="369455">
                  <a:extLst>
                    <a:ext uri="{9D8B030D-6E8A-4147-A177-3AD203B41FA5}">
                      <a16:colId xmlns:a16="http://schemas.microsoft.com/office/drawing/2014/main" val="674793609"/>
                    </a:ext>
                  </a:extLst>
                </a:gridCol>
              </a:tblGrid>
              <a:tr h="176183">
                <a:tc>
                  <a:txBody>
                    <a:bodyPr/>
                    <a:lstStyle/>
                    <a:p>
                      <a:pPr algn="ctr"/>
                      <a:r>
                        <a:rPr lang="en-US" sz="1200" b="0" dirty="0">
                          <a:solidFill>
                            <a:schemeClr val="accent1"/>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441099"/>
                  </a:ext>
                </a:extLst>
              </a:tr>
              <a:tr h="176183">
                <a:tc>
                  <a:txBody>
                    <a:bodyPr/>
                    <a:lstStyle/>
                    <a:p>
                      <a:pPr algn="ctr"/>
                      <a:r>
                        <a:rPr lang="en-US" sz="1200" b="0" dirty="0">
                          <a:solidFill>
                            <a:schemeClr val="accent3"/>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0955009"/>
                  </a:ext>
                </a:extLst>
              </a:tr>
            </a:tbl>
          </a:graphicData>
        </a:graphic>
      </p:graphicFrame>
      <p:sp>
        <p:nvSpPr>
          <p:cNvPr id="31876" name="TextBox 31875">
            <a:extLst>
              <a:ext uri="{FF2B5EF4-FFF2-40B4-BE49-F238E27FC236}">
                <a16:creationId xmlns:a16="http://schemas.microsoft.com/office/drawing/2014/main" id="{0076B599-5BE7-F35F-2C89-CE4DC6D1D943}"/>
              </a:ext>
            </a:extLst>
          </p:cNvPr>
          <p:cNvSpPr txBox="1"/>
          <p:nvPr/>
        </p:nvSpPr>
        <p:spPr bwMode="auto">
          <a:xfrm>
            <a:off x="794644" y="5081026"/>
            <a:ext cx="1800605"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4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31947" name="Straight Connector 31946">
            <a:extLst>
              <a:ext uri="{FF2B5EF4-FFF2-40B4-BE49-F238E27FC236}">
                <a16:creationId xmlns:a16="http://schemas.microsoft.com/office/drawing/2014/main" id="{A2E0728F-3B95-F5AB-DDC5-E1110DFA9D82}"/>
              </a:ext>
            </a:extLst>
          </p:cNvPr>
          <p:cNvCxnSpPr>
            <a:cxnSpLocks/>
          </p:cNvCxnSpPr>
          <p:nvPr/>
        </p:nvCxnSpPr>
        <p:spPr bwMode="auto">
          <a:xfrm>
            <a:off x="7393699" y="2036057"/>
            <a:ext cx="0" cy="2779197"/>
          </a:xfrm>
          <a:prstGeom prst="line">
            <a:avLst/>
          </a:prstGeom>
          <a:noFill/>
          <a:ln w="28575" cap="flat" cmpd="sng" algn="ctr">
            <a:solidFill>
              <a:schemeClr val="bg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5519705B-F668-B413-C459-031566EECADB}"/>
              </a:ext>
            </a:extLst>
          </p:cNvPr>
          <p:cNvCxnSpPr/>
          <p:nvPr/>
        </p:nvCxnSpPr>
        <p:spPr bwMode="auto">
          <a:xfrm>
            <a:off x="7323360" y="204778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F5E6C68A-755F-282B-06CF-777A227D65A9}"/>
              </a:ext>
            </a:extLst>
          </p:cNvPr>
          <p:cNvCxnSpPr/>
          <p:nvPr/>
        </p:nvCxnSpPr>
        <p:spPr bwMode="auto">
          <a:xfrm>
            <a:off x="7323360" y="2609233"/>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BEB91244-E8F8-9EA8-EA7E-B310EE5214AB}"/>
              </a:ext>
            </a:extLst>
          </p:cNvPr>
          <p:cNvCxnSpPr/>
          <p:nvPr/>
        </p:nvCxnSpPr>
        <p:spPr bwMode="auto">
          <a:xfrm>
            <a:off x="7323360" y="315661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08D0FAD4-2F84-3604-9E7E-F723627F90FB}"/>
              </a:ext>
            </a:extLst>
          </p:cNvPr>
          <p:cNvCxnSpPr/>
          <p:nvPr/>
        </p:nvCxnSpPr>
        <p:spPr bwMode="auto">
          <a:xfrm>
            <a:off x="7323360" y="3703664"/>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6596B653-4D0A-265A-8B28-4340CA76068E}"/>
              </a:ext>
            </a:extLst>
          </p:cNvPr>
          <p:cNvCxnSpPr/>
          <p:nvPr/>
        </p:nvCxnSpPr>
        <p:spPr bwMode="auto">
          <a:xfrm>
            <a:off x="7323360" y="426051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5235524B-6818-09BA-BF96-358AFD1B8F7B}"/>
              </a:ext>
            </a:extLst>
          </p:cNvPr>
          <p:cNvCxnSpPr/>
          <p:nvPr/>
        </p:nvCxnSpPr>
        <p:spPr bwMode="auto">
          <a:xfrm>
            <a:off x="7323360" y="481442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B269FC90-650E-55C8-4BD6-C40D074E66E9}"/>
              </a:ext>
            </a:extLst>
          </p:cNvPr>
          <p:cNvCxnSpPr>
            <a:cxnSpLocks/>
          </p:cNvCxnSpPr>
          <p:nvPr/>
        </p:nvCxnSpPr>
        <p:spPr bwMode="auto">
          <a:xfrm>
            <a:off x="7393699" y="4814426"/>
            <a:ext cx="3654569" cy="0"/>
          </a:xfrm>
          <a:prstGeom prst="line">
            <a:avLst/>
          </a:prstGeom>
          <a:noFill/>
          <a:ln w="28575" cap="flat" cmpd="sng" algn="ctr">
            <a:solidFill>
              <a:schemeClr val="bg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D162CEA8-1FDA-C7EC-94E7-788C5DE62266}"/>
              </a:ext>
            </a:extLst>
          </p:cNvPr>
          <p:cNvCxnSpPr>
            <a:cxnSpLocks/>
          </p:cNvCxnSpPr>
          <p:nvPr/>
        </p:nvCxnSpPr>
        <p:spPr bwMode="auto">
          <a:xfrm rot="16200000">
            <a:off x="7358530"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91F2F470-6DCB-C3CE-5914-20180361902C}"/>
              </a:ext>
            </a:extLst>
          </p:cNvPr>
          <p:cNvCxnSpPr>
            <a:cxnSpLocks/>
          </p:cNvCxnSpPr>
          <p:nvPr/>
        </p:nvCxnSpPr>
        <p:spPr bwMode="auto">
          <a:xfrm rot="16200000">
            <a:off x="7886489"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558970FB-73AD-F48C-3272-ADB051DA231B}"/>
              </a:ext>
            </a:extLst>
          </p:cNvPr>
          <p:cNvCxnSpPr>
            <a:cxnSpLocks/>
          </p:cNvCxnSpPr>
          <p:nvPr/>
        </p:nvCxnSpPr>
        <p:spPr bwMode="auto">
          <a:xfrm rot="16200000">
            <a:off x="8393678" y="484959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14F5ADFD-90B6-EB99-2781-4C8FBBC24F21}"/>
              </a:ext>
            </a:extLst>
          </p:cNvPr>
          <p:cNvCxnSpPr>
            <a:cxnSpLocks/>
          </p:cNvCxnSpPr>
          <p:nvPr/>
        </p:nvCxnSpPr>
        <p:spPr bwMode="auto">
          <a:xfrm rot="16200000">
            <a:off x="8917233"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208FA805-6985-8E04-2912-C10A739576EC}"/>
              </a:ext>
            </a:extLst>
          </p:cNvPr>
          <p:cNvCxnSpPr>
            <a:cxnSpLocks/>
          </p:cNvCxnSpPr>
          <p:nvPr/>
        </p:nvCxnSpPr>
        <p:spPr bwMode="auto">
          <a:xfrm rot="16200000">
            <a:off x="9448078"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B530863-6633-7B23-C5A1-3750CDAE9CF1}"/>
              </a:ext>
            </a:extLst>
          </p:cNvPr>
          <p:cNvCxnSpPr>
            <a:cxnSpLocks/>
          </p:cNvCxnSpPr>
          <p:nvPr/>
        </p:nvCxnSpPr>
        <p:spPr bwMode="auto">
          <a:xfrm rot="16200000">
            <a:off x="9966620"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FB1EEC32-FE24-AAA3-A5E0-C255766AC6B2}"/>
              </a:ext>
            </a:extLst>
          </p:cNvPr>
          <p:cNvCxnSpPr>
            <a:cxnSpLocks/>
          </p:cNvCxnSpPr>
          <p:nvPr/>
        </p:nvCxnSpPr>
        <p:spPr bwMode="auto">
          <a:xfrm rot="16200000">
            <a:off x="10489484" y="484959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803EB118-8AD1-8487-EAA7-92E43A6FBD15}"/>
              </a:ext>
            </a:extLst>
          </p:cNvPr>
          <p:cNvCxnSpPr>
            <a:cxnSpLocks/>
          </p:cNvCxnSpPr>
          <p:nvPr/>
        </p:nvCxnSpPr>
        <p:spPr bwMode="auto">
          <a:xfrm rot="16200000">
            <a:off x="11013211" y="4849596"/>
            <a:ext cx="70339" cy="0"/>
          </a:xfrm>
          <a:prstGeom prst="line">
            <a:avLst/>
          </a:prstGeom>
          <a:noFill/>
          <a:ln w="28575" cap="flat" cmpd="sng" algn="ctr">
            <a:solidFill>
              <a:schemeClr val="bg1"/>
            </a:solidFill>
            <a:prstDash val="solid"/>
            <a:round/>
            <a:headEnd type="none" w="med" len="med"/>
            <a:tailEnd type="none" w="med" len="med"/>
          </a:ln>
          <a:effectLst/>
        </p:spPr>
      </p:cxnSp>
      <p:sp>
        <p:nvSpPr>
          <p:cNvPr id="31966" name="TextBox 31965">
            <a:extLst>
              <a:ext uri="{FF2B5EF4-FFF2-40B4-BE49-F238E27FC236}">
                <a16:creationId xmlns:a16="http://schemas.microsoft.com/office/drawing/2014/main" id="{50E37078-C8C9-AC48-EC0F-0C1A4F3FD981}"/>
              </a:ext>
            </a:extLst>
          </p:cNvPr>
          <p:cNvSpPr txBox="1"/>
          <p:nvPr/>
        </p:nvSpPr>
        <p:spPr bwMode="auto">
          <a:xfrm>
            <a:off x="6848573" y="1940058"/>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967" name="TextBox 31966">
            <a:extLst>
              <a:ext uri="{FF2B5EF4-FFF2-40B4-BE49-F238E27FC236}">
                <a16:creationId xmlns:a16="http://schemas.microsoft.com/office/drawing/2014/main" id="{6935FB13-9C9E-88F5-3C40-E6ECB1448E62}"/>
              </a:ext>
            </a:extLst>
          </p:cNvPr>
          <p:cNvSpPr txBox="1"/>
          <p:nvPr/>
        </p:nvSpPr>
        <p:spPr bwMode="auto">
          <a:xfrm>
            <a:off x="6848573" y="2510304"/>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1968" name="TextBox 31967">
            <a:extLst>
              <a:ext uri="{FF2B5EF4-FFF2-40B4-BE49-F238E27FC236}">
                <a16:creationId xmlns:a16="http://schemas.microsoft.com/office/drawing/2014/main" id="{630B374A-B6D4-AE70-19CE-39F0A1C351C1}"/>
              </a:ext>
            </a:extLst>
          </p:cNvPr>
          <p:cNvSpPr txBox="1"/>
          <p:nvPr/>
        </p:nvSpPr>
        <p:spPr bwMode="auto">
          <a:xfrm>
            <a:off x="6848573" y="3040102"/>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969" name="TextBox 31968">
            <a:extLst>
              <a:ext uri="{FF2B5EF4-FFF2-40B4-BE49-F238E27FC236}">
                <a16:creationId xmlns:a16="http://schemas.microsoft.com/office/drawing/2014/main" id="{83766843-A548-44A5-56B4-590E30FE45CB}"/>
              </a:ext>
            </a:extLst>
          </p:cNvPr>
          <p:cNvSpPr txBox="1"/>
          <p:nvPr/>
        </p:nvSpPr>
        <p:spPr bwMode="auto">
          <a:xfrm>
            <a:off x="6848573" y="360766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1970" name="TextBox 31969">
            <a:extLst>
              <a:ext uri="{FF2B5EF4-FFF2-40B4-BE49-F238E27FC236}">
                <a16:creationId xmlns:a16="http://schemas.microsoft.com/office/drawing/2014/main" id="{A76E4534-117C-0EF0-EFAF-472FB929E23D}"/>
              </a:ext>
            </a:extLst>
          </p:cNvPr>
          <p:cNvSpPr txBox="1"/>
          <p:nvPr/>
        </p:nvSpPr>
        <p:spPr bwMode="auto">
          <a:xfrm>
            <a:off x="6848573" y="4152788"/>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971" name="TextBox 31970">
            <a:extLst>
              <a:ext uri="{FF2B5EF4-FFF2-40B4-BE49-F238E27FC236}">
                <a16:creationId xmlns:a16="http://schemas.microsoft.com/office/drawing/2014/main" id="{8FE50A76-2C39-AE9D-BE24-6A1DCAD9A9C5}"/>
              </a:ext>
            </a:extLst>
          </p:cNvPr>
          <p:cNvSpPr txBox="1"/>
          <p:nvPr/>
        </p:nvSpPr>
        <p:spPr bwMode="auto">
          <a:xfrm>
            <a:off x="6848573" y="4692049"/>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972" name="TextBox 31971">
            <a:extLst>
              <a:ext uri="{FF2B5EF4-FFF2-40B4-BE49-F238E27FC236}">
                <a16:creationId xmlns:a16="http://schemas.microsoft.com/office/drawing/2014/main" id="{19AB2833-CC78-1848-4284-EE093BDF1A78}"/>
              </a:ext>
            </a:extLst>
          </p:cNvPr>
          <p:cNvSpPr txBox="1"/>
          <p:nvPr/>
        </p:nvSpPr>
        <p:spPr bwMode="auto">
          <a:xfrm>
            <a:off x="7165096"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973" name="TextBox 31972">
            <a:extLst>
              <a:ext uri="{FF2B5EF4-FFF2-40B4-BE49-F238E27FC236}">
                <a16:creationId xmlns:a16="http://schemas.microsoft.com/office/drawing/2014/main" id="{32DC2118-9155-608B-EC26-E3EBCBB34944}"/>
              </a:ext>
            </a:extLst>
          </p:cNvPr>
          <p:cNvSpPr txBox="1"/>
          <p:nvPr/>
        </p:nvSpPr>
        <p:spPr bwMode="auto">
          <a:xfrm>
            <a:off x="7695984"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974" name="TextBox 31973">
            <a:extLst>
              <a:ext uri="{FF2B5EF4-FFF2-40B4-BE49-F238E27FC236}">
                <a16:creationId xmlns:a16="http://schemas.microsoft.com/office/drawing/2014/main" id="{10EA17B5-8A79-122B-1B99-8BECB999DAC0}"/>
              </a:ext>
            </a:extLst>
          </p:cNvPr>
          <p:cNvSpPr txBox="1"/>
          <p:nvPr/>
        </p:nvSpPr>
        <p:spPr bwMode="auto">
          <a:xfrm>
            <a:off x="8194379"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975" name="TextBox 31974">
            <a:extLst>
              <a:ext uri="{FF2B5EF4-FFF2-40B4-BE49-F238E27FC236}">
                <a16:creationId xmlns:a16="http://schemas.microsoft.com/office/drawing/2014/main" id="{BA27DF74-4D18-2AD3-6D38-CA780F607AC8}"/>
              </a:ext>
            </a:extLst>
          </p:cNvPr>
          <p:cNvSpPr txBox="1"/>
          <p:nvPr/>
        </p:nvSpPr>
        <p:spPr bwMode="auto">
          <a:xfrm>
            <a:off x="8723795"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976" name="TextBox 31975">
            <a:extLst>
              <a:ext uri="{FF2B5EF4-FFF2-40B4-BE49-F238E27FC236}">
                <a16:creationId xmlns:a16="http://schemas.microsoft.com/office/drawing/2014/main" id="{12594A40-4D2C-08BC-DA4F-CA805AA3BB6E}"/>
              </a:ext>
            </a:extLst>
          </p:cNvPr>
          <p:cNvSpPr txBox="1"/>
          <p:nvPr/>
        </p:nvSpPr>
        <p:spPr bwMode="auto">
          <a:xfrm>
            <a:off x="9254639"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977" name="TextBox 31976">
            <a:extLst>
              <a:ext uri="{FF2B5EF4-FFF2-40B4-BE49-F238E27FC236}">
                <a16:creationId xmlns:a16="http://schemas.microsoft.com/office/drawing/2014/main" id="{16DFF945-B6A8-1F1A-7D15-DF2BE9EB98D6}"/>
              </a:ext>
            </a:extLst>
          </p:cNvPr>
          <p:cNvSpPr txBox="1"/>
          <p:nvPr/>
        </p:nvSpPr>
        <p:spPr bwMode="auto">
          <a:xfrm>
            <a:off x="9773178"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979" name="TextBox 31978">
            <a:extLst>
              <a:ext uri="{FF2B5EF4-FFF2-40B4-BE49-F238E27FC236}">
                <a16:creationId xmlns:a16="http://schemas.microsoft.com/office/drawing/2014/main" id="{E0BE9251-397B-894B-C038-25DA384A8DAD}"/>
              </a:ext>
            </a:extLst>
          </p:cNvPr>
          <p:cNvSpPr txBox="1"/>
          <p:nvPr/>
        </p:nvSpPr>
        <p:spPr bwMode="auto">
          <a:xfrm>
            <a:off x="10301903"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982" name="TextBox 31981">
            <a:extLst>
              <a:ext uri="{FF2B5EF4-FFF2-40B4-BE49-F238E27FC236}">
                <a16:creationId xmlns:a16="http://schemas.microsoft.com/office/drawing/2014/main" id="{46160AC1-0327-854F-317F-C672FD9B4CF5}"/>
              </a:ext>
            </a:extLst>
          </p:cNvPr>
          <p:cNvSpPr txBox="1"/>
          <p:nvPr/>
        </p:nvSpPr>
        <p:spPr bwMode="auto">
          <a:xfrm>
            <a:off x="10819765" y="4868015"/>
            <a:ext cx="4542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1983" name="TextBox 31982">
            <a:extLst>
              <a:ext uri="{FF2B5EF4-FFF2-40B4-BE49-F238E27FC236}">
                <a16:creationId xmlns:a16="http://schemas.microsoft.com/office/drawing/2014/main" id="{8A77FD9A-4C37-FCF5-E1B2-F7D09FBF9DC7}"/>
              </a:ext>
            </a:extLst>
          </p:cNvPr>
          <p:cNvSpPr txBox="1"/>
          <p:nvPr/>
        </p:nvSpPr>
        <p:spPr bwMode="auto">
          <a:xfrm>
            <a:off x="7393699" y="5033058"/>
            <a:ext cx="36545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Duration of Response,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31984" name="TextBox 31983">
            <a:extLst>
              <a:ext uri="{FF2B5EF4-FFF2-40B4-BE49-F238E27FC236}">
                <a16:creationId xmlns:a16="http://schemas.microsoft.com/office/drawing/2014/main" id="{F6BA36CC-D72A-27F3-7A9A-EE70D17B2DDA}"/>
              </a:ext>
            </a:extLst>
          </p:cNvPr>
          <p:cNvSpPr txBox="1"/>
          <p:nvPr/>
        </p:nvSpPr>
        <p:spPr bwMode="auto">
          <a:xfrm rot="16200000">
            <a:off x="5503350" y="3323381"/>
            <a:ext cx="27666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of Patients</a:t>
            </a:r>
          </a:p>
        </p:txBody>
      </p:sp>
      <p:cxnSp>
        <p:nvCxnSpPr>
          <p:cNvPr id="32043" name="Straight Connector 32042">
            <a:extLst>
              <a:ext uri="{FF2B5EF4-FFF2-40B4-BE49-F238E27FC236}">
                <a16:creationId xmlns:a16="http://schemas.microsoft.com/office/drawing/2014/main" id="{9A90FFC0-97C5-1C7F-EF2A-CF535297AAAA}"/>
              </a:ext>
            </a:extLst>
          </p:cNvPr>
          <p:cNvCxnSpPr>
            <a:cxnSpLocks/>
          </p:cNvCxnSpPr>
          <p:nvPr/>
        </p:nvCxnSpPr>
        <p:spPr bwMode="auto">
          <a:xfrm>
            <a:off x="7395326" y="3441290"/>
            <a:ext cx="3651573" cy="0"/>
          </a:xfrm>
          <a:prstGeom prst="line">
            <a:avLst/>
          </a:prstGeom>
          <a:noFill/>
          <a:ln w="19050" cap="flat" cmpd="sng" algn="ctr">
            <a:solidFill>
              <a:schemeClr val="bg1">
                <a:lumMod val="50000"/>
                <a:lumOff val="50000"/>
              </a:schemeClr>
            </a:solidFill>
            <a:prstDash val="sysDash"/>
            <a:round/>
            <a:headEnd type="none" w="med" len="med"/>
            <a:tailEnd type="none" w="med" len="med"/>
          </a:ln>
          <a:effectLst/>
        </p:spPr>
      </p:cxnSp>
      <p:sp>
        <p:nvSpPr>
          <p:cNvPr id="32044" name="TextBox 32043">
            <a:extLst>
              <a:ext uri="{FF2B5EF4-FFF2-40B4-BE49-F238E27FC236}">
                <a16:creationId xmlns:a16="http://schemas.microsoft.com/office/drawing/2014/main" id="{961C62E0-088C-3907-E002-8F9C2D837117}"/>
              </a:ext>
            </a:extLst>
          </p:cNvPr>
          <p:cNvSpPr txBox="1"/>
          <p:nvPr/>
        </p:nvSpPr>
        <p:spPr bwMode="auto">
          <a:xfrm>
            <a:off x="9507613" y="2524534"/>
            <a:ext cx="1800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accent3"/>
                </a:solidFill>
                <a:latin typeface="Calibri" panose="020F0502020204030204" pitchFamily="34" charset="0"/>
              </a:rPr>
              <a:t>mDOR</a:t>
            </a:r>
            <a:r>
              <a:rPr lang="en-US" sz="1400" b="0" dirty="0">
                <a:solidFill>
                  <a:schemeClr val="accent3"/>
                </a:solidFill>
                <a:latin typeface="Calibri" panose="020F0502020204030204" pitchFamily="34" charset="0"/>
              </a:rPr>
              <a:t>: NE (10.6‒NE)</a:t>
            </a:r>
          </a:p>
        </p:txBody>
      </p:sp>
      <p:sp>
        <p:nvSpPr>
          <p:cNvPr id="32045" name="TextBox 32044">
            <a:extLst>
              <a:ext uri="{FF2B5EF4-FFF2-40B4-BE49-F238E27FC236}">
                <a16:creationId xmlns:a16="http://schemas.microsoft.com/office/drawing/2014/main" id="{FFB68BEA-D0F7-6220-DEA2-0CBFAD864DDB}"/>
              </a:ext>
            </a:extLst>
          </p:cNvPr>
          <p:cNvSpPr txBox="1"/>
          <p:nvPr/>
        </p:nvSpPr>
        <p:spPr bwMode="auto">
          <a:xfrm>
            <a:off x="9535473" y="3624685"/>
            <a:ext cx="2046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accent1"/>
                </a:solidFill>
                <a:latin typeface="Calibri" panose="020F0502020204030204" pitchFamily="34" charset="0"/>
              </a:rPr>
              <a:t>mDOR</a:t>
            </a:r>
            <a:r>
              <a:rPr lang="en-US" sz="1400" b="0" dirty="0">
                <a:solidFill>
                  <a:schemeClr val="accent1"/>
                </a:solidFill>
                <a:latin typeface="Calibri" panose="020F0502020204030204" pitchFamily="34" charset="0"/>
              </a:rPr>
              <a:t>: 13.0 (10.6‒NE)</a:t>
            </a:r>
          </a:p>
        </p:txBody>
      </p:sp>
      <p:sp>
        <p:nvSpPr>
          <p:cNvPr id="32046" name="TextBox 32045">
            <a:extLst>
              <a:ext uri="{FF2B5EF4-FFF2-40B4-BE49-F238E27FC236}">
                <a16:creationId xmlns:a16="http://schemas.microsoft.com/office/drawing/2014/main" id="{68E0A49A-7710-2046-A8EC-E70977AFE2BB}"/>
              </a:ext>
            </a:extLst>
          </p:cNvPr>
          <p:cNvSpPr txBox="1"/>
          <p:nvPr/>
        </p:nvSpPr>
        <p:spPr bwMode="auto">
          <a:xfrm>
            <a:off x="7735686" y="4375811"/>
            <a:ext cx="180060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All responders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p>
        </p:txBody>
      </p:sp>
      <p:cxnSp>
        <p:nvCxnSpPr>
          <p:cNvPr id="32047" name="Straight Connector 32046">
            <a:extLst>
              <a:ext uri="{FF2B5EF4-FFF2-40B4-BE49-F238E27FC236}">
                <a16:creationId xmlns:a16="http://schemas.microsoft.com/office/drawing/2014/main" id="{7AA9C392-EE94-533D-6C79-B8E575FD728C}"/>
              </a:ext>
            </a:extLst>
          </p:cNvPr>
          <p:cNvCxnSpPr/>
          <p:nvPr/>
        </p:nvCxnSpPr>
        <p:spPr bwMode="auto">
          <a:xfrm>
            <a:off x="7550008" y="4511482"/>
            <a:ext cx="226695" cy="0"/>
          </a:xfrm>
          <a:prstGeom prst="line">
            <a:avLst/>
          </a:prstGeom>
          <a:noFill/>
          <a:ln w="28575" cap="flat" cmpd="sng" algn="ctr">
            <a:solidFill>
              <a:schemeClr val="accent1"/>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D2A890D6-3354-20DC-B087-8BFB465CBA77}"/>
              </a:ext>
            </a:extLst>
          </p:cNvPr>
          <p:cNvCxnSpPr/>
          <p:nvPr/>
        </p:nvCxnSpPr>
        <p:spPr bwMode="auto">
          <a:xfrm>
            <a:off x="7550008" y="4676582"/>
            <a:ext cx="226695"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32049" name="Table 31875">
            <a:extLst>
              <a:ext uri="{FF2B5EF4-FFF2-40B4-BE49-F238E27FC236}">
                <a16:creationId xmlns:a16="http://schemas.microsoft.com/office/drawing/2014/main" id="{026A3001-5CE0-81F9-676E-539D6BD343E9}"/>
              </a:ext>
            </a:extLst>
          </p:cNvPr>
          <p:cNvGraphicFramePr>
            <a:graphicFrameLocks noGrp="1"/>
          </p:cNvGraphicFramePr>
          <p:nvPr/>
        </p:nvGraphicFramePr>
        <p:xfrm>
          <a:off x="7153275" y="5293183"/>
          <a:ext cx="4167016" cy="365760"/>
        </p:xfrm>
        <a:graphic>
          <a:graphicData uri="http://schemas.openxmlformats.org/drawingml/2006/table">
            <a:tbl>
              <a:tblPr firstRow="1" bandRow="1">
                <a:tableStyleId>{93296810-A885-4BE3-A3E7-6D5BEEA58F35}</a:tableStyleId>
              </a:tblPr>
              <a:tblGrid>
                <a:gridCol w="520877">
                  <a:extLst>
                    <a:ext uri="{9D8B030D-6E8A-4147-A177-3AD203B41FA5}">
                      <a16:colId xmlns:a16="http://schemas.microsoft.com/office/drawing/2014/main" val="3405789453"/>
                    </a:ext>
                  </a:extLst>
                </a:gridCol>
                <a:gridCol w="520877">
                  <a:extLst>
                    <a:ext uri="{9D8B030D-6E8A-4147-A177-3AD203B41FA5}">
                      <a16:colId xmlns:a16="http://schemas.microsoft.com/office/drawing/2014/main" val="2208048270"/>
                    </a:ext>
                  </a:extLst>
                </a:gridCol>
                <a:gridCol w="520877">
                  <a:extLst>
                    <a:ext uri="{9D8B030D-6E8A-4147-A177-3AD203B41FA5}">
                      <a16:colId xmlns:a16="http://schemas.microsoft.com/office/drawing/2014/main" val="223202196"/>
                    </a:ext>
                  </a:extLst>
                </a:gridCol>
                <a:gridCol w="520877">
                  <a:extLst>
                    <a:ext uri="{9D8B030D-6E8A-4147-A177-3AD203B41FA5}">
                      <a16:colId xmlns:a16="http://schemas.microsoft.com/office/drawing/2014/main" val="3064102116"/>
                    </a:ext>
                  </a:extLst>
                </a:gridCol>
                <a:gridCol w="520877">
                  <a:extLst>
                    <a:ext uri="{9D8B030D-6E8A-4147-A177-3AD203B41FA5}">
                      <a16:colId xmlns:a16="http://schemas.microsoft.com/office/drawing/2014/main" val="3872905974"/>
                    </a:ext>
                  </a:extLst>
                </a:gridCol>
                <a:gridCol w="520877">
                  <a:extLst>
                    <a:ext uri="{9D8B030D-6E8A-4147-A177-3AD203B41FA5}">
                      <a16:colId xmlns:a16="http://schemas.microsoft.com/office/drawing/2014/main" val="918372589"/>
                    </a:ext>
                  </a:extLst>
                </a:gridCol>
                <a:gridCol w="520877">
                  <a:extLst>
                    <a:ext uri="{9D8B030D-6E8A-4147-A177-3AD203B41FA5}">
                      <a16:colId xmlns:a16="http://schemas.microsoft.com/office/drawing/2014/main" val="601336899"/>
                    </a:ext>
                  </a:extLst>
                </a:gridCol>
                <a:gridCol w="520877">
                  <a:extLst>
                    <a:ext uri="{9D8B030D-6E8A-4147-A177-3AD203B41FA5}">
                      <a16:colId xmlns:a16="http://schemas.microsoft.com/office/drawing/2014/main" val="751428277"/>
                    </a:ext>
                  </a:extLst>
                </a:gridCol>
              </a:tblGrid>
              <a:tr h="176183">
                <a:tc>
                  <a:txBody>
                    <a:bodyPr/>
                    <a:lstStyle/>
                    <a:p>
                      <a:pPr algn="ctr"/>
                      <a:r>
                        <a:rPr lang="en-US" sz="1200" b="0" dirty="0">
                          <a:solidFill>
                            <a:schemeClr val="accent1"/>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441099"/>
                  </a:ext>
                </a:extLst>
              </a:tr>
              <a:tr h="176183">
                <a:tc>
                  <a:txBody>
                    <a:bodyPr/>
                    <a:lstStyle/>
                    <a:p>
                      <a:pPr algn="ctr"/>
                      <a:r>
                        <a:rPr lang="en-US" sz="1200" b="0" dirty="0">
                          <a:solidFill>
                            <a:schemeClr val="accent3"/>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0955009"/>
                  </a:ext>
                </a:extLst>
              </a:tr>
            </a:tbl>
          </a:graphicData>
        </a:graphic>
      </p:graphicFrame>
      <p:sp>
        <p:nvSpPr>
          <p:cNvPr id="32050" name="TextBox 32049">
            <a:extLst>
              <a:ext uri="{FF2B5EF4-FFF2-40B4-BE49-F238E27FC236}">
                <a16:creationId xmlns:a16="http://schemas.microsoft.com/office/drawing/2014/main" id="{F299722B-C91D-542B-4EB6-E152EA5EFD6A}"/>
              </a:ext>
            </a:extLst>
          </p:cNvPr>
          <p:cNvSpPr txBox="1"/>
          <p:nvPr/>
        </p:nvSpPr>
        <p:spPr bwMode="auto">
          <a:xfrm>
            <a:off x="6445769" y="5081026"/>
            <a:ext cx="1317285" cy="27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4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grpSp>
        <p:nvGrpSpPr>
          <p:cNvPr id="32172" name="Group 32171">
            <a:extLst>
              <a:ext uri="{FF2B5EF4-FFF2-40B4-BE49-F238E27FC236}">
                <a16:creationId xmlns:a16="http://schemas.microsoft.com/office/drawing/2014/main" id="{DDCA375A-5951-AAC4-E33F-7E6C11BF7BFF}"/>
              </a:ext>
            </a:extLst>
          </p:cNvPr>
          <p:cNvGrpSpPr/>
          <p:nvPr/>
        </p:nvGrpSpPr>
        <p:grpSpPr>
          <a:xfrm>
            <a:off x="7548268" y="2004380"/>
            <a:ext cx="107722" cy="107722"/>
            <a:chOff x="2832922" y="1966333"/>
            <a:chExt cx="107722" cy="107722"/>
          </a:xfrm>
        </p:grpSpPr>
        <p:cxnSp>
          <p:nvCxnSpPr>
            <p:cNvPr id="32173" name="Straight Connector 32172">
              <a:extLst>
                <a:ext uri="{FF2B5EF4-FFF2-40B4-BE49-F238E27FC236}">
                  <a16:creationId xmlns:a16="http://schemas.microsoft.com/office/drawing/2014/main" id="{BC974912-27E2-2AD2-AE2A-C1349AF28912}"/>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74" name="Straight Connector 32173">
              <a:extLst>
                <a:ext uri="{FF2B5EF4-FFF2-40B4-BE49-F238E27FC236}">
                  <a16:creationId xmlns:a16="http://schemas.microsoft.com/office/drawing/2014/main" id="{423A36E3-9EA7-D7A4-A75D-26A818FC7CB0}"/>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76" name="Group 32175">
            <a:extLst>
              <a:ext uri="{FF2B5EF4-FFF2-40B4-BE49-F238E27FC236}">
                <a16:creationId xmlns:a16="http://schemas.microsoft.com/office/drawing/2014/main" id="{007BC0D8-22F9-8792-9248-BAAA08FC89EC}"/>
              </a:ext>
            </a:extLst>
          </p:cNvPr>
          <p:cNvGrpSpPr/>
          <p:nvPr/>
        </p:nvGrpSpPr>
        <p:grpSpPr>
          <a:xfrm>
            <a:off x="7691959" y="2004380"/>
            <a:ext cx="107722" cy="107722"/>
            <a:chOff x="2832922" y="1966333"/>
            <a:chExt cx="107722" cy="107722"/>
          </a:xfrm>
        </p:grpSpPr>
        <p:cxnSp>
          <p:nvCxnSpPr>
            <p:cNvPr id="32177" name="Straight Connector 32176">
              <a:extLst>
                <a:ext uri="{FF2B5EF4-FFF2-40B4-BE49-F238E27FC236}">
                  <a16:creationId xmlns:a16="http://schemas.microsoft.com/office/drawing/2014/main" id="{92DF2E21-0B5D-43AE-D5E9-66858991F7B9}"/>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DDD29FD2-544A-5F74-3844-F1D31D55D062}"/>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79" name="Group 32178">
            <a:extLst>
              <a:ext uri="{FF2B5EF4-FFF2-40B4-BE49-F238E27FC236}">
                <a16:creationId xmlns:a16="http://schemas.microsoft.com/office/drawing/2014/main" id="{4DFB7674-8EA2-B820-E922-D57B4947F895}"/>
              </a:ext>
            </a:extLst>
          </p:cNvPr>
          <p:cNvGrpSpPr/>
          <p:nvPr/>
        </p:nvGrpSpPr>
        <p:grpSpPr>
          <a:xfrm>
            <a:off x="7982608" y="2131743"/>
            <a:ext cx="107722" cy="107722"/>
            <a:chOff x="2832922" y="1966333"/>
            <a:chExt cx="107722" cy="107722"/>
          </a:xfrm>
        </p:grpSpPr>
        <p:cxnSp>
          <p:nvCxnSpPr>
            <p:cNvPr id="32180" name="Straight Connector 32179">
              <a:extLst>
                <a:ext uri="{FF2B5EF4-FFF2-40B4-BE49-F238E27FC236}">
                  <a16:creationId xmlns:a16="http://schemas.microsoft.com/office/drawing/2014/main" id="{708232CA-356C-C52F-D6E3-79EB08CCA9A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3372F7DF-E3F1-0095-E592-24A204C6B08C}"/>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82" name="Group 32181">
            <a:extLst>
              <a:ext uri="{FF2B5EF4-FFF2-40B4-BE49-F238E27FC236}">
                <a16:creationId xmlns:a16="http://schemas.microsoft.com/office/drawing/2014/main" id="{B3BC3969-10F0-45BA-3FA2-A44F859B2B9C}"/>
              </a:ext>
            </a:extLst>
          </p:cNvPr>
          <p:cNvGrpSpPr/>
          <p:nvPr/>
        </p:nvGrpSpPr>
        <p:grpSpPr>
          <a:xfrm>
            <a:off x="8139363" y="2131743"/>
            <a:ext cx="107722" cy="107722"/>
            <a:chOff x="2832922" y="1966333"/>
            <a:chExt cx="107722" cy="107722"/>
          </a:xfrm>
        </p:grpSpPr>
        <p:cxnSp>
          <p:nvCxnSpPr>
            <p:cNvPr id="32183" name="Straight Connector 32182">
              <a:extLst>
                <a:ext uri="{FF2B5EF4-FFF2-40B4-BE49-F238E27FC236}">
                  <a16:creationId xmlns:a16="http://schemas.microsoft.com/office/drawing/2014/main" id="{43B9ED45-9ADD-DE46-DA4E-280333D68BB5}"/>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84" name="Straight Connector 32183">
              <a:extLst>
                <a:ext uri="{FF2B5EF4-FFF2-40B4-BE49-F238E27FC236}">
                  <a16:creationId xmlns:a16="http://schemas.microsoft.com/office/drawing/2014/main" id="{C40A5FF0-5AEF-FE1B-2632-AED7A064249B}"/>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85" name="Group 32184">
            <a:extLst>
              <a:ext uri="{FF2B5EF4-FFF2-40B4-BE49-F238E27FC236}">
                <a16:creationId xmlns:a16="http://schemas.microsoft.com/office/drawing/2014/main" id="{7F8AFFA9-2246-4C7D-7E85-7BD8A7AB1A3A}"/>
              </a:ext>
            </a:extLst>
          </p:cNvPr>
          <p:cNvGrpSpPr/>
          <p:nvPr/>
        </p:nvGrpSpPr>
        <p:grpSpPr>
          <a:xfrm>
            <a:off x="8207942" y="2131743"/>
            <a:ext cx="107722" cy="107722"/>
            <a:chOff x="2832922" y="1966333"/>
            <a:chExt cx="107722" cy="107722"/>
          </a:xfrm>
        </p:grpSpPr>
        <p:cxnSp>
          <p:nvCxnSpPr>
            <p:cNvPr id="32186" name="Straight Connector 32185">
              <a:extLst>
                <a:ext uri="{FF2B5EF4-FFF2-40B4-BE49-F238E27FC236}">
                  <a16:creationId xmlns:a16="http://schemas.microsoft.com/office/drawing/2014/main" id="{1533A8F6-F597-FB8B-11AC-F75470FE4C8C}"/>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87" name="Straight Connector 32186">
              <a:extLst>
                <a:ext uri="{FF2B5EF4-FFF2-40B4-BE49-F238E27FC236}">
                  <a16:creationId xmlns:a16="http://schemas.microsoft.com/office/drawing/2014/main" id="{C5895744-C01D-90E3-70D3-E9F050D2B2A0}"/>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88" name="Group 32187">
            <a:extLst>
              <a:ext uri="{FF2B5EF4-FFF2-40B4-BE49-F238E27FC236}">
                <a16:creationId xmlns:a16="http://schemas.microsoft.com/office/drawing/2014/main" id="{95BE441C-D073-9353-6EAD-45AF2F96080D}"/>
              </a:ext>
            </a:extLst>
          </p:cNvPr>
          <p:cNvGrpSpPr/>
          <p:nvPr/>
        </p:nvGrpSpPr>
        <p:grpSpPr>
          <a:xfrm>
            <a:off x="8302648" y="2131743"/>
            <a:ext cx="107722" cy="107722"/>
            <a:chOff x="2832922" y="1966333"/>
            <a:chExt cx="107722" cy="107722"/>
          </a:xfrm>
        </p:grpSpPr>
        <p:cxnSp>
          <p:nvCxnSpPr>
            <p:cNvPr id="32189" name="Straight Connector 32188">
              <a:extLst>
                <a:ext uri="{FF2B5EF4-FFF2-40B4-BE49-F238E27FC236}">
                  <a16:creationId xmlns:a16="http://schemas.microsoft.com/office/drawing/2014/main" id="{4D8A77A5-D3B7-2442-37E0-AFBDF50E8198}"/>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90" name="Straight Connector 32189">
              <a:extLst>
                <a:ext uri="{FF2B5EF4-FFF2-40B4-BE49-F238E27FC236}">
                  <a16:creationId xmlns:a16="http://schemas.microsoft.com/office/drawing/2014/main" id="{91DA302B-8921-90A2-9744-BC2845C14364}"/>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91" name="Group 32190">
            <a:extLst>
              <a:ext uri="{FF2B5EF4-FFF2-40B4-BE49-F238E27FC236}">
                <a16:creationId xmlns:a16="http://schemas.microsoft.com/office/drawing/2014/main" id="{4AA65E55-D4A8-51D8-49B3-229BC26F338D}"/>
              </a:ext>
            </a:extLst>
          </p:cNvPr>
          <p:cNvGrpSpPr/>
          <p:nvPr/>
        </p:nvGrpSpPr>
        <p:grpSpPr>
          <a:xfrm>
            <a:off x="8354899" y="2131743"/>
            <a:ext cx="107722" cy="107722"/>
            <a:chOff x="2832922" y="1966333"/>
            <a:chExt cx="107722" cy="107722"/>
          </a:xfrm>
        </p:grpSpPr>
        <p:cxnSp>
          <p:nvCxnSpPr>
            <p:cNvPr id="32192" name="Straight Connector 32191">
              <a:extLst>
                <a:ext uri="{FF2B5EF4-FFF2-40B4-BE49-F238E27FC236}">
                  <a16:creationId xmlns:a16="http://schemas.microsoft.com/office/drawing/2014/main" id="{731290F4-D9C5-23B1-13C0-EC00EFD26FB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93" name="Straight Connector 32192">
              <a:extLst>
                <a:ext uri="{FF2B5EF4-FFF2-40B4-BE49-F238E27FC236}">
                  <a16:creationId xmlns:a16="http://schemas.microsoft.com/office/drawing/2014/main" id="{59278543-7FEA-C2E9-8C54-84A84B882DC5}"/>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94" name="Group 32193">
            <a:extLst>
              <a:ext uri="{FF2B5EF4-FFF2-40B4-BE49-F238E27FC236}">
                <a16:creationId xmlns:a16="http://schemas.microsoft.com/office/drawing/2014/main" id="{88A3F9F0-CBBD-DDD3-FAB2-9466158D8DFB}"/>
              </a:ext>
            </a:extLst>
          </p:cNvPr>
          <p:cNvGrpSpPr/>
          <p:nvPr/>
        </p:nvGrpSpPr>
        <p:grpSpPr>
          <a:xfrm>
            <a:off x="8400619" y="2131743"/>
            <a:ext cx="107722" cy="107722"/>
            <a:chOff x="2832922" y="1966333"/>
            <a:chExt cx="107722" cy="107722"/>
          </a:xfrm>
        </p:grpSpPr>
        <p:cxnSp>
          <p:nvCxnSpPr>
            <p:cNvPr id="32195" name="Straight Connector 32194">
              <a:extLst>
                <a:ext uri="{FF2B5EF4-FFF2-40B4-BE49-F238E27FC236}">
                  <a16:creationId xmlns:a16="http://schemas.microsoft.com/office/drawing/2014/main" id="{0A4CF521-C5F4-6EFB-E36C-DD9C3E1893A6}"/>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96" name="Straight Connector 32195">
              <a:extLst>
                <a:ext uri="{FF2B5EF4-FFF2-40B4-BE49-F238E27FC236}">
                  <a16:creationId xmlns:a16="http://schemas.microsoft.com/office/drawing/2014/main" id="{D06F9CAD-C114-D9FE-2504-8C485B937AB9}"/>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97" name="Group 32196">
            <a:extLst>
              <a:ext uri="{FF2B5EF4-FFF2-40B4-BE49-F238E27FC236}">
                <a16:creationId xmlns:a16="http://schemas.microsoft.com/office/drawing/2014/main" id="{774CAAAA-6439-294B-E4A7-17FE4EC4C942}"/>
              </a:ext>
            </a:extLst>
          </p:cNvPr>
          <p:cNvGrpSpPr/>
          <p:nvPr/>
        </p:nvGrpSpPr>
        <p:grpSpPr>
          <a:xfrm>
            <a:off x="8433276" y="2131743"/>
            <a:ext cx="107722" cy="107722"/>
            <a:chOff x="2832922" y="1966333"/>
            <a:chExt cx="107722" cy="107722"/>
          </a:xfrm>
        </p:grpSpPr>
        <p:cxnSp>
          <p:nvCxnSpPr>
            <p:cNvPr id="32198" name="Straight Connector 32197">
              <a:extLst>
                <a:ext uri="{FF2B5EF4-FFF2-40B4-BE49-F238E27FC236}">
                  <a16:creationId xmlns:a16="http://schemas.microsoft.com/office/drawing/2014/main" id="{06D40963-2EBA-B0D4-C403-333FAAF071C3}"/>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199" name="Straight Connector 32198">
              <a:extLst>
                <a:ext uri="{FF2B5EF4-FFF2-40B4-BE49-F238E27FC236}">
                  <a16:creationId xmlns:a16="http://schemas.microsoft.com/office/drawing/2014/main" id="{3DDE5F95-C776-9D3E-9CDD-75BA15806164}"/>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00" name="Group 32199">
            <a:extLst>
              <a:ext uri="{FF2B5EF4-FFF2-40B4-BE49-F238E27FC236}">
                <a16:creationId xmlns:a16="http://schemas.microsoft.com/office/drawing/2014/main" id="{AF42F5FF-B562-B833-E5C3-572C488E1B69}"/>
              </a:ext>
            </a:extLst>
          </p:cNvPr>
          <p:cNvGrpSpPr/>
          <p:nvPr/>
        </p:nvGrpSpPr>
        <p:grpSpPr>
          <a:xfrm>
            <a:off x="8456136" y="2131743"/>
            <a:ext cx="107722" cy="107722"/>
            <a:chOff x="2832922" y="1966333"/>
            <a:chExt cx="107722" cy="107722"/>
          </a:xfrm>
        </p:grpSpPr>
        <p:cxnSp>
          <p:nvCxnSpPr>
            <p:cNvPr id="32201" name="Straight Connector 32200">
              <a:extLst>
                <a:ext uri="{FF2B5EF4-FFF2-40B4-BE49-F238E27FC236}">
                  <a16:creationId xmlns:a16="http://schemas.microsoft.com/office/drawing/2014/main" id="{A67F7743-36E0-84A1-CF0F-12CB1BC5CEF8}"/>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02" name="Straight Connector 32201">
              <a:extLst>
                <a:ext uri="{FF2B5EF4-FFF2-40B4-BE49-F238E27FC236}">
                  <a16:creationId xmlns:a16="http://schemas.microsoft.com/office/drawing/2014/main" id="{7CB2D4B0-909E-66C1-D030-556945D3E49E}"/>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03" name="Group 32202">
            <a:extLst>
              <a:ext uri="{FF2B5EF4-FFF2-40B4-BE49-F238E27FC236}">
                <a16:creationId xmlns:a16="http://schemas.microsoft.com/office/drawing/2014/main" id="{FF59BB11-F299-ACDC-B5B4-EADA7C88C319}"/>
              </a:ext>
            </a:extLst>
          </p:cNvPr>
          <p:cNvGrpSpPr/>
          <p:nvPr/>
        </p:nvGrpSpPr>
        <p:grpSpPr>
          <a:xfrm>
            <a:off x="8488793" y="2131743"/>
            <a:ext cx="107722" cy="107722"/>
            <a:chOff x="2832922" y="1966333"/>
            <a:chExt cx="107722" cy="107722"/>
          </a:xfrm>
        </p:grpSpPr>
        <p:cxnSp>
          <p:nvCxnSpPr>
            <p:cNvPr id="32204" name="Straight Connector 32203">
              <a:extLst>
                <a:ext uri="{FF2B5EF4-FFF2-40B4-BE49-F238E27FC236}">
                  <a16:creationId xmlns:a16="http://schemas.microsoft.com/office/drawing/2014/main" id="{0EDB22CC-5849-3D3D-5343-8E6EC8B5C3B1}"/>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05" name="Straight Connector 32204">
              <a:extLst>
                <a:ext uri="{FF2B5EF4-FFF2-40B4-BE49-F238E27FC236}">
                  <a16:creationId xmlns:a16="http://schemas.microsoft.com/office/drawing/2014/main" id="{AA9783C0-39FF-C172-17CF-3EF2631E2B60}"/>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06" name="Group 32205">
            <a:extLst>
              <a:ext uri="{FF2B5EF4-FFF2-40B4-BE49-F238E27FC236}">
                <a16:creationId xmlns:a16="http://schemas.microsoft.com/office/drawing/2014/main" id="{9D45E285-4715-5602-18AC-B3EE17435892}"/>
              </a:ext>
            </a:extLst>
          </p:cNvPr>
          <p:cNvGrpSpPr/>
          <p:nvPr/>
        </p:nvGrpSpPr>
        <p:grpSpPr>
          <a:xfrm>
            <a:off x="8541044" y="2131743"/>
            <a:ext cx="107722" cy="107722"/>
            <a:chOff x="2832922" y="1966333"/>
            <a:chExt cx="107722" cy="107722"/>
          </a:xfrm>
        </p:grpSpPr>
        <p:cxnSp>
          <p:nvCxnSpPr>
            <p:cNvPr id="32207" name="Straight Connector 32206">
              <a:extLst>
                <a:ext uri="{FF2B5EF4-FFF2-40B4-BE49-F238E27FC236}">
                  <a16:creationId xmlns:a16="http://schemas.microsoft.com/office/drawing/2014/main" id="{271DB04B-1E2F-B8C9-9DBB-919AF94F8BB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08" name="Straight Connector 32207">
              <a:extLst>
                <a:ext uri="{FF2B5EF4-FFF2-40B4-BE49-F238E27FC236}">
                  <a16:creationId xmlns:a16="http://schemas.microsoft.com/office/drawing/2014/main" id="{7EB1C8B3-99C0-40AE-CFA2-E96828E4D834}"/>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09" name="Group 32208">
            <a:extLst>
              <a:ext uri="{FF2B5EF4-FFF2-40B4-BE49-F238E27FC236}">
                <a16:creationId xmlns:a16="http://schemas.microsoft.com/office/drawing/2014/main" id="{BE9BF58E-50B8-EF3F-330E-BD9223D93E38}"/>
              </a:ext>
            </a:extLst>
          </p:cNvPr>
          <p:cNvGrpSpPr/>
          <p:nvPr/>
        </p:nvGrpSpPr>
        <p:grpSpPr>
          <a:xfrm>
            <a:off x="8616156" y="2131743"/>
            <a:ext cx="107722" cy="107722"/>
            <a:chOff x="2832922" y="1966333"/>
            <a:chExt cx="107722" cy="107722"/>
          </a:xfrm>
        </p:grpSpPr>
        <p:cxnSp>
          <p:nvCxnSpPr>
            <p:cNvPr id="32210" name="Straight Connector 32209">
              <a:extLst>
                <a:ext uri="{FF2B5EF4-FFF2-40B4-BE49-F238E27FC236}">
                  <a16:creationId xmlns:a16="http://schemas.microsoft.com/office/drawing/2014/main" id="{024A7F27-7A99-BD61-5BB2-A628E0A31CE4}"/>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11" name="Straight Connector 32210">
              <a:extLst>
                <a:ext uri="{FF2B5EF4-FFF2-40B4-BE49-F238E27FC236}">
                  <a16:creationId xmlns:a16="http://schemas.microsoft.com/office/drawing/2014/main" id="{162C2797-6613-C521-F803-6536A9C5C1F7}"/>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12" name="Group 32211">
            <a:extLst>
              <a:ext uri="{FF2B5EF4-FFF2-40B4-BE49-F238E27FC236}">
                <a16:creationId xmlns:a16="http://schemas.microsoft.com/office/drawing/2014/main" id="{6DB051DA-CAFB-B2A0-F4D5-6D7CE1C766F0}"/>
              </a:ext>
            </a:extLst>
          </p:cNvPr>
          <p:cNvGrpSpPr/>
          <p:nvPr/>
        </p:nvGrpSpPr>
        <p:grpSpPr>
          <a:xfrm>
            <a:off x="8645547" y="2131743"/>
            <a:ext cx="107722" cy="107722"/>
            <a:chOff x="2832922" y="1966333"/>
            <a:chExt cx="107722" cy="107722"/>
          </a:xfrm>
        </p:grpSpPr>
        <p:cxnSp>
          <p:nvCxnSpPr>
            <p:cNvPr id="32213" name="Straight Connector 32212">
              <a:extLst>
                <a:ext uri="{FF2B5EF4-FFF2-40B4-BE49-F238E27FC236}">
                  <a16:creationId xmlns:a16="http://schemas.microsoft.com/office/drawing/2014/main" id="{F96742FB-480E-608A-9EEE-B50B9BB8D951}"/>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14" name="Straight Connector 32213">
              <a:extLst>
                <a:ext uri="{FF2B5EF4-FFF2-40B4-BE49-F238E27FC236}">
                  <a16:creationId xmlns:a16="http://schemas.microsoft.com/office/drawing/2014/main" id="{6C684789-A47F-C96B-C3F7-AC91F2A0EF7B}"/>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15" name="Group 32214">
            <a:extLst>
              <a:ext uri="{FF2B5EF4-FFF2-40B4-BE49-F238E27FC236}">
                <a16:creationId xmlns:a16="http://schemas.microsoft.com/office/drawing/2014/main" id="{768961A8-3B9C-93AE-1068-AF0B9D26077A}"/>
              </a:ext>
            </a:extLst>
          </p:cNvPr>
          <p:cNvGrpSpPr/>
          <p:nvPr/>
        </p:nvGrpSpPr>
        <p:grpSpPr>
          <a:xfrm>
            <a:off x="8671673" y="2131743"/>
            <a:ext cx="107722" cy="107722"/>
            <a:chOff x="2832922" y="1966333"/>
            <a:chExt cx="107722" cy="107722"/>
          </a:xfrm>
        </p:grpSpPr>
        <p:cxnSp>
          <p:nvCxnSpPr>
            <p:cNvPr id="32216" name="Straight Connector 32215">
              <a:extLst>
                <a:ext uri="{FF2B5EF4-FFF2-40B4-BE49-F238E27FC236}">
                  <a16:creationId xmlns:a16="http://schemas.microsoft.com/office/drawing/2014/main" id="{E223CE8F-A992-35F9-4AC8-3A052184590C}"/>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17" name="Straight Connector 32216">
              <a:extLst>
                <a:ext uri="{FF2B5EF4-FFF2-40B4-BE49-F238E27FC236}">
                  <a16:creationId xmlns:a16="http://schemas.microsoft.com/office/drawing/2014/main" id="{02133F73-21EC-D793-6F16-756DE678B582}"/>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18" name="Group 32217">
            <a:extLst>
              <a:ext uri="{FF2B5EF4-FFF2-40B4-BE49-F238E27FC236}">
                <a16:creationId xmlns:a16="http://schemas.microsoft.com/office/drawing/2014/main" id="{27F788FD-64F0-8DE5-3BD7-8C5B83D9D3E4}"/>
              </a:ext>
            </a:extLst>
          </p:cNvPr>
          <p:cNvGrpSpPr/>
          <p:nvPr/>
        </p:nvGrpSpPr>
        <p:grpSpPr>
          <a:xfrm>
            <a:off x="8753316" y="2131743"/>
            <a:ext cx="107722" cy="107722"/>
            <a:chOff x="2832922" y="1966333"/>
            <a:chExt cx="107722" cy="107722"/>
          </a:xfrm>
        </p:grpSpPr>
        <p:cxnSp>
          <p:nvCxnSpPr>
            <p:cNvPr id="32219" name="Straight Connector 32218">
              <a:extLst>
                <a:ext uri="{FF2B5EF4-FFF2-40B4-BE49-F238E27FC236}">
                  <a16:creationId xmlns:a16="http://schemas.microsoft.com/office/drawing/2014/main" id="{18E10135-7B95-F643-FAD0-779E45BD60A5}"/>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20" name="Straight Connector 32219">
              <a:extLst>
                <a:ext uri="{FF2B5EF4-FFF2-40B4-BE49-F238E27FC236}">
                  <a16:creationId xmlns:a16="http://schemas.microsoft.com/office/drawing/2014/main" id="{309BDFB3-A3B0-A7FB-2526-EFE394497C72}"/>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21" name="Group 32220">
            <a:extLst>
              <a:ext uri="{FF2B5EF4-FFF2-40B4-BE49-F238E27FC236}">
                <a16:creationId xmlns:a16="http://schemas.microsoft.com/office/drawing/2014/main" id="{0987109B-9981-5E27-1E98-F2771C4DB32F}"/>
              </a:ext>
            </a:extLst>
          </p:cNvPr>
          <p:cNvGrpSpPr/>
          <p:nvPr/>
        </p:nvGrpSpPr>
        <p:grpSpPr>
          <a:xfrm>
            <a:off x="8776176" y="2131743"/>
            <a:ext cx="107722" cy="107722"/>
            <a:chOff x="2832922" y="1966333"/>
            <a:chExt cx="107722" cy="107722"/>
          </a:xfrm>
        </p:grpSpPr>
        <p:cxnSp>
          <p:nvCxnSpPr>
            <p:cNvPr id="32222" name="Straight Connector 32221">
              <a:extLst>
                <a:ext uri="{FF2B5EF4-FFF2-40B4-BE49-F238E27FC236}">
                  <a16:creationId xmlns:a16="http://schemas.microsoft.com/office/drawing/2014/main" id="{F38CDD3F-DB79-3204-5262-BCA666493BA4}"/>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23" name="Straight Connector 32222">
              <a:extLst>
                <a:ext uri="{FF2B5EF4-FFF2-40B4-BE49-F238E27FC236}">
                  <a16:creationId xmlns:a16="http://schemas.microsoft.com/office/drawing/2014/main" id="{7D7DA492-72D4-0C84-5D68-ADDC76ABAC66}"/>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24" name="Group 32223">
            <a:extLst>
              <a:ext uri="{FF2B5EF4-FFF2-40B4-BE49-F238E27FC236}">
                <a16:creationId xmlns:a16="http://schemas.microsoft.com/office/drawing/2014/main" id="{A5753B1D-C3C3-FB1A-04C7-09E710AA86BD}"/>
              </a:ext>
            </a:extLst>
          </p:cNvPr>
          <p:cNvGrpSpPr/>
          <p:nvPr/>
        </p:nvGrpSpPr>
        <p:grpSpPr>
          <a:xfrm>
            <a:off x="8825162" y="2131743"/>
            <a:ext cx="107722" cy="107722"/>
            <a:chOff x="2832922" y="1966333"/>
            <a:chExt cx="107722" cy="107722"/>
          </a:xfrm>
        </p:grpSpPr>
        <p:cxnSp>
          <p:nvCxnSpPr>
            <p:cNvPr id="32225" name="Straight Connector 32224">
              <a:extLst>
                <a:ext uri="{FF2B5EF4-FFF2-40B4-BE49-F238E27FC236}">
                  <a16:creationId xmlns:a16="http://schemas.microsoft.com/office/drawing/2014/main" id="{2A931091-E82A-117D-42E9-AC68CBC57539}"/>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26" name="Straight Connector 32225">
              <a:extLst>
                <a:ext uri="{FF2B5EF4-FFF2-40B4-BE49-F238E27FC236}">
                  <a16:creationId xmlns:a16="http://schemas.microsoft.com/office/drawing/2014/main" id="{FDD9B701-B147-F2D7-EDF8-E0C12717C71C}"/>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27" name="Group 32226">
            <a:extLst>
              <a:ext uri="{FF2B5EF4-FFF2-40B4-BE49-F238E27FC236}">
                <a16:creationId xmlns:a16="http://schemas.microsoft.com/office/drawing/2014/main" id="{DA02F3F4-7C44-F9CE-62E6-A0E501FB4F67}"/>
              </a:ext>
            </a:extLst>
          </p:cNvPr>
          <p:cNvGrpSpPr/>
          <p:nvPr/>
        </p:nvGrpSpPr>
        <p:grpSpPr>
          <a:xfrm>
            <a:off x="8913336" y="2131743"/>
            <a:ext cx="107722" cy="107722"/>
            <a:chOff x="2832922" y="1966333"/>
            <a:chExt cx="107722" cy="107722"/>
          </a:xfrm>
        </p:grpSpPr>
        <p:cxnSp>
          <p:nvCxnSpPr>
            <p:cNvPr id="32228" name="Straight Connector 32227">
              <a:extLst>
                <a:ext uri="{FF2B5EF4-FFF2-40B4-BE49-F238E27FC236}">
                  <a16:creationId xmlns:a16="http://schemas.microsoft.com/office/drawing/2014/main" id="{172958A2-D034-92A6-02F7-3A2CCE9746B6}"/>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29" name="Straight Connector 32228">
              <a:extLst>
                <a:ext uri="{FF2B5EF4-FFF2-40B4-BE49-F238E27FC236}">
                  <a16:creationId xmlns:a16="http://schemas.microsoft.com/office/drawing/2014/main" id="{D932FB02-A8C5-2058-0459-4691E70DC7EC}"/>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0" name="Group 32229">
            <a:extLst>
              <a:ext uri="{FF2B5EF4-FFF2-40B4-BE49-F238E27FC236}">
                <a16:creationId xmlns:a16="http://schemas.microsoft.com/office/drawing/2014/main" id="{F5F6480A-77AE-3E0B-BC3B-0FEB15BB1CCB}"/>
              </a:ext>
            </a:extLst>
          </p:cNvPr>
          <p:cNvGrpSpPr/>
          <p:nvPr/>
        </p:nvGrpSpPr>
        <p:grpSpPr>
          <a:xfrm>
            <a:off x="8942727" y="2131743"/>
            <a:ext cx="107722" cy="107722"/>
            <a:chOff x="2832922" y="1966333"/>
            <a:chExt cx="107722" cy="107722"/>
          </a:xfrm>
        </p:grpSpPr>
        <p:cxnSp>
          <p:nvCxnSpPr>
            <p:cNvPr id="32231" name="Straight Connector 32230">
              <a:extLst>
                <a:ext uri="{FF2B5EF4-FFF2-40B4-BE49-F238E27FC236}">
                  <a16:creationId xmlns:a16="http://schemas.microsoft.com/office/drawing/2014/main" id="{98A7F301-1A9E-EF82-4BF9-331CAE6B7F75}"/>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82140C1F-C508-BCE6-08C9-B79A9F885F68}"/>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3" name="Group 32232">
            <a:extLst>
              <a:ext uri="{FF2B5EF4-FFF2-40B4-BE49-F238E27FC236}">
                <a16:creationId xmlns:a16="http://schemas.microsoft.com/office/drawing/2014/main" id="{B69DB1B5-FD08-1BEF-A683-AE96C25F76DA}"/>
              </a:ext>
            </a:extLst>
          </p:cNvPr>
          <p:cNvGrpSpPr/>
          <p:nvPr/>
        </p:nvGrpSpPr>
        <p:grpSpPr>
          <a:xfrm>
            <a:off x="8985181" y="2131743"/>
            <a:ext cx="107722" cy="107722"/>
            <a:chOff x="2832922" y="1966333"/>
            <a:chExt cx="107722" cy="107722"/>
          </a:xfrm>
        </p:grpSpPr>
        <p:cxnSp>
          <p:nvCxnSpPr>
            <p:cNvPr id="32234" name="Straight Connector 32233">
              <a:extLst>
                <a:ext uri="{FF2B5EF4-FFF2-40B4-BE49-F238E27FC236}">
                  <a16:creationId xmlns:a16="http://schemas.microsoft.com/office/drawing/2014/main" id="{2E20934E-264E-7555-6413-4171A0B75098}"/>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35" name="Straight Connector 32234">
              <a:extLst>
                <a:ext uri="{FF2B5EF4-FFF2-40B4-BE49-F238E27FC236}">
                  <a16:creationId xmlns:a16="http://schemas.microsoft.com/office/drawing/2014/main" id="{4E5BD1F2-B1CC-C388-2F0D-E4BB3CA4AF27}"/>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6" name="Group 32235">
            <a:extLst>
              <a:ext uri="{FF2B5EF4-FFF2-40B4-BE49-F238E27FC236}">
                <a16:creationId xmlns:a16="http://schemas.microsoft.com/office/drawing/2014/main" id="{8A140C60-A12F-B53B-10F3-57A20CAE888D}"/>
              </a:ext>
            </a:extLst>
          </p:cNvPr>
          <p:cNvGrpSpPr/>
          <p:nvPr/>
        </p:nvGrpSpPr>
        <p:grpSpPr>
          <a:xfrm>
            <a:off x="9060292" y="2131743"/>
            <a:ext cx="107722" cy="107722"/>
            <a:chOff x="2832922" y="1966333"/>
            <a:chExt cx="107722" cy="107722"/>
          </a:xfrm>
        </p:grpSpPr>
        <p:cxnSp>
          <p:nvCxnSpPr>
            <p:cNvPr id="32237" name="Straight Connector 32236">
              <a:extLst>
                <a:ext uri="{FF2B5EF4-FFF2-40B4-BE49-F238E27FC236}">
                  <a16:creationId xmlns:a16="http://schemas.microsoft.com/office/drawing/2014/main" id="{D1BE2A40-5D2E-B795-CA11-7C2D030C8DEB}"/>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57D44B44-FCF9-48B6-32BD-09EB269F1136}"/>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FB9D3738-7466-D1DF-5B31-83DBA0BBF138}"/>
              </a:ext>
            </a:extLst>
          </p:cNvPr>
          <p:cNvGrpSpPr/>
          <p:nvPr/>
        </p:nvGrpSpPr>
        <p:grpSpPr>
          <a:xfrm>
            <a:off x="9099481" y="2131743"/>
            <a:ext cx="107722" cy="107722"/>
            <a:chOff x="2832922" y="1966333"/>
            <a:chExt cx="107722" cy="107722"/>
          </a:xfrm>
        </p:grpSpPr>
        <p:cxnSp>
          <p:nvCxnSpPr>
            <p:cNvPr id="32240" name="Straight Connector 32239">
              <a:extLst>
                <a:ext uri="{FF2B5EF4-FFF2-40B4-BE49-F238E27FC236}">
                  <a16:creationId xmlns:a16="http://schemas.microsoft.com/office/drawing/2014/main" id="{42B9D485-DD0C-848D-BE8C-A8C3E139FB53}"/>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373EC238-38E1-D460-1DFB-24CDF99E0E1F}"/>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2" name="Group 32241">
            <a:extLst>
              <a:ext uri="{FF2B5EF4-FFF2-40B4-BE49-F238E27FC236}">
                <a16:creationId xmlns:a16="http://schemas.microsoft.com/office/drawing/2014/main" id="{99145CE4-9DE0-65BE-5525-A3889A8E72FD}"/>
              </a:ext>
            </a:extLst>
          </p:cNvPr>
          <p:cNvGrpSpPr/>
          <p:nvPr/>
        </p:nvGrpSpPr>
        <p:grpSpPr>
          <a:xfrm>
            <a:off x="9334613" y="2791418"/>
            <a:ext cx="107722" cy="107722"/>
            <a:chOff x="2832922" y="1966333"/>
            <a:chExt cx="107722" cy="107722"/>
          </a:xfrm>
        </p:grpSpPr>
        <p:cxnSp>
          <p:nvCxnSpPr>
            <p:cNvPr id="32243" name="Straight Connector 32242">
              <a:extLst>
                <a:ext uri="{FF2B5EF4-FFF2-40B4-BE49-F238E27FC236}">
                  <a16:creationId xmlns:a16="http://schemas.microsoft.com/office/drawing/2014/main" id="{9AF14FA0-B1C3-539D-F241-6EAA70C5A462}"/>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A0AA5608-07F3-3E58-DEB2-2133DF109E7E}"/>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1C442F92-8570-1B53-2448-6170B17FBBE2}"/>
              </a:ext>
            </a:extLst>
          </p:cNvPr>
          <p:cNvGrpSpPr/>
          <p:nvPr/>
        </p:nvGrpSpPr>
        <p:grpSpPr>
          <a:xfrm>
            <a:off x="9543618" y="2791418"/>
            <a:ext cx="107722" cy="107722"/>
            <a:chOff x="2832922" y="1966333"/>
            <a:chExt cx="107722" cy="107722"/>
          </a:xfrm>
        </p:grpSpPr>
        <p:cxnSp>
          <p:nvCxnSpPr>
            <p:cNvPr id="32246" name="Straight Connector 32245">
              <a:extLst>
                <a:ext uri="{FF2B5EF4-FFF2-40B4-BE49-F238E27FC236}">
                  <a16:creationId xmlns:a16="http://schemas.microsoft.com/office/drawing/2014/main" id="{04973A76-5AF8-E5ED-EA81-47C7CA19D84E}"/>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B7163850-0DA1-9479-8AD3-DC52C1756045}"/>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8" name="Group 32247">
            <a:extLst>
              <a:ext uri="{FF2B5EF4-FFF2-40B4-BE49-F238E27FC236}">
                <a16:creationId xmlns:a16="http://schemas.microsoft.com/office/drawing/2014/main" id="{6754FF17-BCBE-FEB0-5140-E23A911D3131}"/>
              </a:ext>
            </a:extLst>
          </p:cNvPr>
          <p:cNvGrpSpPr/>
          <p:nvPr/>
        </p:nvGrpSpPr>
        <p:grpSpPr>
          <a:xfrm>
            <a:off x="9961630" y="2791418"/>
            <a:ext cx="107722" cy="107722"/>
            <a:chOff x="2832922" y="1966333"/>
            <a:chExt cx="107722" cy="107722"/>
          </a:xfrm>
        </p:grpSpPr>
        <p:cxnSp>
          <p:nvCxnSpPr>
            <p:cNvPr id="32249" name="Straight Connector 32248">
              <a:extLst>
                <a:ext uri="{FF2B5EF4-FFF2-40B4-BE49-F238E27FC236}">
                  <a16:creationId xmlns:a16="http://schemas.microsoft.com/office/drawing/2014/main" id="{4DC7F0C9-A26E-95F9-4E09-A06180256CF5}"/>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B0910FCC-6A8B-3F6D-603F-369D466A5313}"/>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1" name="Group 32250">
            <a:extLst>
              <a:ext uri="{FF2B5EF4-FFF2-40B4-BE49-F238E27FC236}">
                <a16:creationId xmlns:a16="http://schemas.microsoft.com/office/drawing/2014/main" id="{9F170C66-C3C8-C1B3-AB8C-D8222CDD88E4}"/>
              </a:ext>
            </a:extLst>
          </p:cNvPr>
          <p:cNvGrpSpPr/>
          <p:nvPr/>
        </p:nvGrpSpPr>
        <p:grpSpPr>
          <a:xfrm>
            <a:off x="10059601" y="2791418"/>
            <a:ext cx="107722" cy="107722"/>
            <a:chOff x="2832922" y="1966333"/>
            <a:chExt cx="107722" cy="107722"/>
          </a:xfrm>
        </p:grpSpPr>
        <p:cxnSp>
          <p:nvCxnSpPr>
            <p:cNvPr id="32252" name="Straight Connector 32251">
              <a:extLst>
                <a:ext uri="{FF2B5EF4-FFF2-40B4-BE49-F238E27FC236}">
                  <a16:creationId xmlns:a16="http://schemas.microsoft.com/office/drawing/2014/main" id="{6AD6C414-97B9-C824-5D42-9A88D2B467D2}"/>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B8E310A1-B24A-8DD2-4367-FA4CCAD9C10E}"/>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4" name="Group 32253">
            <a:extLst>
              <a:ext uri="{FF2B5EF4-FFF2-40B4-BE49-F238E27FC236}">
                <a16:creationId xmlns:a16="http://schemas.microsoft.com/office/drawing/2014/main" id="{C13C69DE-2DD3-0D5E-8804-793B149FAC66}"/>
              </a:ext>
            </a:extLst>
          </p:cNvPr>
          <p:cNvGrpSpPr/>
          <p:nvPr/>
        </p:nvGrpSpPr>
        <p:grpSpPr>
          <a:xfrm>
            <a:off x="10232684" y="2791418"/>
            <a:ext cx="107722" cy="107722"/>
            <a:chOff x="2832922" y="1966333"/>
            <a:chExt cx="107722" cy="107722"/>
          </a:xfrm>
        </p:grpSpPr>
        <p:cxnSp>
          <p:nvCxnSpPr>
            <p:cNvPr id="32255" name="Straight Connector 32254">
              <a:extLst>
                <a:ext uri="{FF2B5EF4-FFF2-40B4-BE49-F238E27FC236}">
                  <a16:creationId xmlns:a16="http://schemas.microsoft.com/office/drawing/2014/main" id="{B781515B-9349-4C60-71EF-73B7A3C0FA7F}"/>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A6114BA8-A8F5-8D86-A8B8-94BA97080E28}"/>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7" name="Group 32256">
            <a:extLst>
              <a:ext uri="{FF2B5EF4-FFF2-40B4-BE49-F238E27FC236}">
                <a16:creationId xmlns:a16="http://schemas.microsoft.com/office/drawing/2014/main" id="{D8500B6B-F501-56CE-931D-22489B3CE6B9}"/>
              </a:ext>
            </a:extLst>
          </p:cNvPr>
          <p:cNvGrpSpPr/>
          <p:nvPr/>
        </p:nvGrpSpPr>
        <p:grpSpPr>
          <a:xfrm>
            <a:off x="10604976" y="2791418"/>
            <a:ext cx="107722" cy="107722"/>
            <a:chOff x="2832922" y="1966333"/>
            <a:chExt cx="107722" cy="107722"/>
          </a:xfrm>
        </p:grpSpPr>
        <p:cxnSp>
          <p:nvCxnSpPr>
            <p:cNvPr id="32258" name="Straight Connector 32257">
              <a:extLst>
                <a:ext uri="{FF2B5EF4-FFF2-40B4-BE49-F238E27FC236}">
                  <a16:creationId xmlns:a16="http://schemas.microsoft.com/office/drawing/2014/main" id="{FE3C7B6A-7494-7F3C-3D01-077760CA73CC}"/>
                </a:ext>
              </a:extLst>
            </p:cNvPr>
            <p:cNvCxnSpPr/>
            <p:nvPr/>
          </p:nvCxnSpPr>
          <p:spPr bwMode="auto">
            <a:xfrm>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E12121E1-E419-B8E2-70AA-0F64802A5AE3}"/>
                </a:ext>
              </a:extLst>
            </p:cNvPr>
            <p:cNvCxnSpPr>
              <a:cxnSpLocks/>
            </p:cNvCxnSpPr>
            <p:nvPr/>
          </p:nvCxnSpPr>
          <p:spPr bwMode="auto">
            <a:xfrm rot="16200000">
              <a:off x="2886783" y="1966333"/>
              <a:ext cx="0" cy="107722"/>
            </a:xfrm>
            <a:prstGeom prst="line">
              <a:avLst/>
            </a:prstGeom>
            <a:noFill/>
            <a:ln w="19050" cap="flat" cmpd="sng" algn="ctr">
              <a:solidFill>
                <a:schemeClr val="accent3"/>
              </a:solidFill>
              <a:prstDash val="solid"/>
              <a:round/>
              <a:headEnd type="none" w="med" len="med"/>
              <a:tailEnd type="none" w="med" len="med"/>
            </a:ln>
            <a:effectLst/>
          </p:spPr>
        </p:cxnSp>
      </p:grpSp>
      <p:sp>
        <p:nvSpPr>
          <p:cNvPr id="32260" name="Freeform: Shape 32259">
            <a:extLst>
              <a:ext uri="{FF2B5EF4-FFF2-40B4-BE49-F238E27FC236}">
                <a16:creationId xmlns:a16="http://schemas.microsoft.com/office/drawing/2014/main" id="{9BB0FF74-E1E6-E251-1E0C-B2A6159A3BD2}"/>
              </a:ext>
            </a:extLst>
          </p:cNvPr>
          <p:cNvSpPr/>
          <p:nvPr/>
        </p:nvSpPr>
        <p:spPr bwMode="auto">
          <a:xfrm>
            <a:off x="7404735" y="2047603"/>
            <a:ext cx="3255917" cy="790303"/>
          </a:xfrm>
          <a:custGeom>
            <a:avLst/>
            <a:gdLst>
              <a:gd name="connsiteX0" fmla="*/ 0 w 3255917"/>
              <a:gd name="connsiteY0" fmla="*/ 0 h 790303"/>
              <a:gd name="connsiteX1" fmla="*/ 395151 w 3255917"/>
              <a:gd name="connsiteY1" fmla="*/ 0 h 790303"/>
              <a:gd name="connsiteX2" fmla="*/ 395151 w 3255917"/>
              <a:gd name="connsiteY2" fmla="*/ 78377 h 790303"/>
              <a:gd name="connsiteX3" fmla="*/ 636814 w 3255917"/>
              <a:gd name="connsiteY3" fmla="*/ 78377 h 790303"/>
              <a:gd name="connsiteX4" fmla="*/ 636814 w 3255917"/>
              <a:gd name="connsiteY4" fmla="*/ 137160 h 790303"/>
              <a:gd name="connsiteX5" fmla="*/ 1822269 w 3255917"/>
              <a:gd name="connsiteY5" fmla="*/ 137160 h 790303"/>
              <a:gd name="connsiteX6" fmla="*/ 1822269 w 3255917"/>
              <a:gd name="connsiteY6" fmla="*/ 463731 h 790303"/>
              <a:gd name="connsiteX7" fmla="*/ 1848394 w 3255917"/>
              <a:gd name="connsiteY7" fmla="*/ 463731 h 790303"/>
              <a:gd name="connsiteX8" fmla="*/ 1848394 w 3255917"/>
              <a:gd name="connsiteY8" fmla="*/ 790303 h 790303"/>
              <a:gd name="connsiteX9" fmla="*/ 3255917 w 3255917"/>
              <a:gd name="connsiteY9" fmla="*/ 790303 h 79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5917" h="790303">
                <a:moveTo>
                  <a:pt x="0" y="0"/>
                </a:moveTo>
                <a:lnTo>
                  <a:pt x="395151" y="0"/>
                </a:lnTo>
                <a:lnTo>
                  <a:pt x="395151" y="78377"/>
                </a:lnTo>
                <a:lnTo>
                  <a:pt x="636814" y="78377"/>
                </a:lnTo>
                <a:lnTo>
                  <a:pt x="636814" y="137160"/>
                </a:lnTo>
                <a:lnTo>
                  <a:pt x="1822269" y="137160"/>
                </a:lnTo>
                <a:lnTo>
                  <a:pt x="1822269" y="463731"/>
                </a:lnTo>
                <a:lnTo>
                  <a:pt x="1848394" y="463731"/>
                </a:lnTo>
                <a:lnTo>
                  <a:pt x="1848394" y="790303"/>
                </a:lnTo>
                <a:lnTo>
                  <a:pt x="3255917" y="790303"/>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748012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Hematologic AEs and Infections</a:t>
            </a:r>
            <a:endParaRPr lang="en-US" altLang="en-US" dirty="0"/>
          </a:p>
        </p:txBody>
      </p:sp>
      <p:sp>
        <p:nvSpPr>
          <p:cNvPr id="4" name="Content Placeholder 3">
            <a:extLst>
              <a:ext uri="{FF2B5EF4-FFF2-40B4-BE49-F238E27FC236}">
                <a16:creationId xmlns:a16="http://schemas.microsoft.com/office/drawing/2014/main" id="{DFE55CCC-3A58-06A3-0DF2-98115CB997FF}"/>
              </a:ext>
            </a:extLst>
          </p:cNvPr>
          <p:cNvSpPr>
            <a:spLocks noGrp="1"/>
          </p:cNvSpPr>
          <p:nvPr>
            <p:ph idx="1"/>
          </p:nvPr>
        </p:nvSpPr>
        <p:spPr>
          <a:xfrm>
            <a:off x="604675" y="5533613"/>
            <a:ext cx="10877529" cy="881789"/>
          </a:xfrm>
        </p:spPr>
        <p:txBody>
          <a:bodyPr/>
          <a:lstStyle/>
          <a:p>
            <a:r>
              <a:rPr lang="en-US" sz="2000" dirty="0"/>
              <a:t>Majority of high-grade hematologic AEs were cytopenias, which resolved with later cycles</a:t>
            </a:r>
          </a:p>
          <a:p>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03735B-4C74-7EEB-C48F-6F59E3DC46A2}"/>
              </a:ext>
            </a:extLst>
          </p:cNvPr>
          <p:cNvGraphicFramePr>
            <a:graphicFrameLocks/>
          </p:cNvGraphicFramePr>
          <p:nvPr>
            <p:extLst>
              <p:ext uri="{D42A27DB-BD31-4B8C-83A1-F6EECF244321}">
                <p14:modId xmlns:p14="http://schemas.microsoft.com/office/powerpoint/2010/main" val="2330334836"/>
              </p:ext>
            </p:extLst>
          </p:nvPr>
        </p:nvGraphicFramePr>
        <p:xfrm>
          <a:off x="516368" y="1996217"/>
          <a:ext cx="5449790" cy="2413953"/>
        </p:xfrm>
        <a:graphic>
          <a:graphicData uri="http://schemas.openxmlformats.org/drawingml/2006/table">
            <a:tbl>
              <a:tblPr/>
              <a:tblGrid>
                <a:gridCol w="1673677">
                  <a:extLst>
                    <a:ext uri="{9D8B030D-6E8A-4147-A177-3AD203B41FA5}">
                      <a16:colId xmlns:a16="http://schemas.microsoft.com/office/drawing/2014/main" val="20000"/>
                    </a:ext>
                  </a:extLst>
                </a:gridCol>
                <a:gridCol w="929262">
                  <a:extLst>
                    <a:ext uri="{9D8B030D-6E8A-4147-A177-3AD203B41FA5}">
                      <a16:colId xmlns:a16="http://schemas.microsoft.com/office/drawing/2014/main" val="20001"/>
                    </a:ext>
                  </a:extLst>
                </a:gridCol>
                <a:gridCol w="918581">
                  <a:extLst>
                    <a:ext uri="{9D8B030D-6E8A-4147-A177-3AD203B41FA5}">
                      <a16:colId xmlns:a16="http://schemas.microsoft.com/office/drawing/2014/main" val="3859111580"/>
                    </a:ext>
                  </a:extLst>
                </a:gridCol>
                <a:gridCol w="927611">
                  <a:extLst>
                    <a:ext uri="{9D8B030D-6E8A-4147-A177-3AD203B41FA5}">
                      <a16:colId xmlns:a16="http://schemas.microsoft.com/office/drawing/2014/main" val="20002"/>
                    </a:ext>
                  </a:extLst>
                </a:gridCol>
                <a:gridCol w="1000659">
                  <a:extLst>
                    <a:ext uri="{9D8B030D-6E8A-4147-A177-3AD203B41FA5}">
                      <a16:colId xmlns:a16="http://schemas.microsoft.com/office/drawing/2014/main" val="4209410031"/>
                    </a:ext>
                  </a:extLst>
                </a:gridCol>
              </a:tblGrid>
              <a:tr h="56841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(≥20% of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Any RP2D Cohort),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r>
                        <a:rPr kumimoji="0" lang="en-US" sz="1400" b="1" i="0" u="none" strike="noStrike" cap="none" normalizeH="0" baseline="30000" dirty="0">
                          <a:ln>
                            <a:noFill/>
                          </a:ln>
                          <a:solidFill>
                            <a:schemeClr val="tx1"/>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44070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Grade 3/4</a:t>
                      </a:r>
                      <a:endParaRPr lang="en-US" dirty="0"/>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Grade 3/4</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37631180"/>
                  </a:ext>
                </a:extLst>
              </a:tr>
              <a:tr h="368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64 (44.8)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45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57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36 (24.8)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4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49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dirty="0">
                          <a:ln>
                            <a:noFill/>
                          </a:ln>
                          <a:solidFill>
                            <a:schemeClr val="bg1"/>
                          </a:solidFill>
                          <a:effectLst/>
                          <a:latin typeface="+mn-lt"/>
                        </a:rPr>
                        <a:t>44 (30.8)</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41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32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4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40 (28.0)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37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38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37 (25.5)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8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39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400" b="0" i="0" u="none" strike="noStrike" cap="none" normalizeH="0" baseline="0" dirty="0">
                          <a:ln>
                            <a:noFill/>
                          </a:ln>
                          <a:solidFill>
                            <a:schemeClr val="bg1"/>
                          </a:solidFill>
                          <a:effectLst/>
                          <a:latin typeface="+mn-lt"/>
                        </a:rPr>
                        <a:t>29 (20.3)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39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24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8704522"/>
                  </a:ext>
                </a:extLst>
              </a:tr>
            </a:tbl>
          </a:graphicData>
        </a:graphic>
      </p:graphicFrame>
      <p:graphicFrame>
        <p:nvGraphicFramePr>
          <p:cNvPr id="10" name="Group 3">
            <a:extLst>
              <a:ext uri="{FF2B5EF4-FFF2-40B4-BE49-F238E27FC236}">
                <a16:creationId xmlns:a16="http://schemas.microsoft.com/office/drawing/2014/main" id="{F965858A-DEF8-4743-B57F-238AEB7B7938}"/>
              </a:ext>
            </a:extLst>
          </p:cNvPr>
          <p:cNvGraphicFramePr>
            <a:graphicFrameLocks/>
          </p:cNvGraphicFramePr>
          <p:nvPr>
            <p:extLst>
              <p:ext uri="{D42A27DB-BD31-4B8C-83A1-F6EECF244321}">
                <p14:modId xmlns:p14="http://schemas.microsoft.com/office/powerpoint/2010/main" val="3852034681"/>
              </p:ext>
            </p:extLst>
          </p:nvPr>
        </p:nvGraphicFramePr>
        <p:xfrm>
          <a:off x="6333972" y="1996217"/>
          <a:ext cx="5424641" cy="2413952"/>
        </p:xfrm>
        <a:graphic>
          <a:graphicData uri="http://schemas.openxmlformats.org/drawingml/2006/table">
            <a:tbl>
              <a:tblPr/>
              <a:tblGrid>
                <a:gridCol w="1673677">
                  <a:extLst>
                    <a:ext uri="{9D8B030D-6E8A-4147-A177-3AD203B41FA5}">
                      <a16:colId xmlns:a16="http://schemas.microsoft.com/office/drawing/2014/main" val="20000"/>
                    </a:ext>
                  </a:extLst>
                </a:gridCol>
                <a:gridCol w="929262">
                  <a:extLst>
                    <a:ext uri="{9D8B030D-6E8A-4147-A177-3AD203B41FA5}">
                      <a16:colId xmlns:a16="http://schemas.microsoft.com/office/drawing/2014/main" val="20001"/>
                    </a:ext>
                  </a:extLst>
                </a:gridCol>
                <a:gridCol w="918581">
                  <a:extLst>
                    <a:ext uri="{9D8B030D-6E8A-4147-A177-3AD203B41FA5}">
                      <a16:colId xmlns:a16="http://schemas.microsoft.com/office/drawing/2014/main" val="3859111580"/>
                    </a:ext>
                  </a:extLst>
                </a:gridCol>
                <a:gridCol w="902462">
                  <a:extLst>
                    <a:ext uri="{9D8B030D-6E8A-4147-A177-3AD203B41FA5}">
                      <a16:colId xmlns:a16="http://schemas.microsoft.com/office/drawing/2014/main" val="20002"/>
                    </a:ext>
                  </a:extLst>
                </a:gridCol>
                <a:gridCol w="1000659">
                  <a:extLst>
                    <a:ext uri="{9D8B030D-6E8A-4147-A177-3AD203B41FA5}">
                      <a16:colId xmlns:a16="http://schemas.microsoft.com/office/drawing/2014/main" val="4209410031"/>
                    </a:ext>
                  </a:extLst>
                </a:gridCol>
              </a:tblGrid>
              <a:tr h="40175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r>
                        <a:rPr kumimoji="0" lang="en-US" sz="1400" b="1" i="0" u="none" strike="noStrike" cap="none" normalizeH="0" baseline="30000" dirty="0">
                          <a:ln>
                            <a:noFill/>
                          </a:ln>
                          <a:solidFill>
                            <a:schemeClr val="tx1"/>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40175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Grade 3/4</a:t>
                      </a:r>
                      <a:endParaRPr lang="en-US" dirty="0"/>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Grade 3/4</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37631180"/>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Opportunistic 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3.5</a:t>
                      </a:r>
                      <a:r>
                        <a:rPr kumimoji="0" lang="en-US" sz="1400" b="0" i="0" u="none" strike="noStrike" cap="none" normalizeH="0" baseline="3000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2.8</a:t>
                      </a:r>
                      <a:r>
                        <a:rPr kumimoji="0" lang="en-US" sz="1400" b="0" i="0" u="none" strike="noStrike" cap="none" normalizeH="0" baseline="3000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5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IVIg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8704522"/>
                  </a:ext>
                </a:extLst>
              </a:tr>
            </a:tbl>
          </a:graphicData>
        </a:graphic>
      </p:graphicFrame>
      <p:sp>
        <p:nvSpPr>
          <p:cNvPr id="15" name="TextBox 14">
            <a:extLst>
              <a:ext uri="{FF2B5EF4-FFF2-40B4-BE49-F238E27FC236}">
                <a16:creationId xmlns:a16="http://schemas.microsoft.com/office/drawing/2014/main" id="{3AD5594B-6AD0-F2D9-2D44-F781329BFA02}"/>
              </a:ext>
            </a:extLst>
          </p:cNvPr>
          <p:cNvSpPr txBox="1"/>
          <p:nvPr/>
        </p:nvSpPr>
        <p:spPr bwMode="auto">
          <a:xfrm>
            <a:off x="2340240" y="1482247"/>
            <a:ext cx="19655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Hematologic AEs</a:t>
            </a:r>
          </a:p>
        </p:txBody>
      </p:sp>
      <p:sp>
        <p:nvSpPr>
          <p:cNvPr id="16" name="TextBox 15">
            <a:extLst>
              <a:ext uri="{FF2B5EF4-FFF2-40B4-BE49-F238E27FC236}">
                <a16:creationId xmlns:a16="http://schemas.microsoft.com/office/drawing/2014/main" id="{83342722-41CE-A740-1092-98F1412FDA23}"/>
              </a:ext>
            </a:extLst>
          </p:cNvPr>
          <p:cNvSpPr txBox="1"/>
          <p:nvPr/>
        </p:nvSpPr>
        <p:spPr bwMode="auto">
          <a:xfrm>
            <a:off x="8480844" y="1482247"/>
            <a:ext cx="12336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Infections</a:t>
            </a:r>
          </a:p>
        </p:txBody>
      </p:sp>
      <p:sp>
        <p:nvSpPr>
          <p:cNvPr id="17" name="TextBox 16">
            <a:extLst>
              <a:ext uri="{FF2B5EF4-FFF2-40B4-BE49-F238E27FC236}">
                <a16:creationId xmlns:a16="http://schemas.microsoft.com/office/drawing/2014/main" id="{AF44D67E-7CD1-5005-D4DB-9C246DA7A10B}"/>
              </a:ext>
            </a:extLst>
          </p:cNvPr>
          <p:cNvSpPr txBox="1"/>
          <p:nvPr/>
        </p:nvSpPr>
        <p:spPr bwMode="auto">
          <a:xfrm>
            <a:off x="516368" y="4502944"/>
            <a:ext cx="10965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effectLst/>
                <a:latin typeface="+mn-lt"/>
              </a:rPr>
              <a:t>*Median follow-up (range): 11.0 (0.5-26.1). </a:t>
            </a:r>
            <a:r>
              <a:rPr lang="en-US" sz="1400" b="0" baseline="30000" dirty="0">
                <a:solidFill>
                  <a:schemeClr val="bg1"/>
                </a:solidFill>
                <a:effectLst/>
                <a:latin typeface="+mn-lt"/>
              </a:rPr>
              <a:t>†</a:t>
            </a:r>
            <a:r>
              <a:rPr lang="en-US" sz="1400" b="0" dirty="0">
                <a:solidFill>
                  <a:schemeClr val="bg1"/>
                </a:solidFill>
                <a:effectLst/>
                <a:latin typeface="+mn-lt"/>
              </a:rPr>
              <a:t>Median follow-up (range): 5.1 (0.2-17.9). </a:t>
            </a:r>
            <a:r>
              <a:rPr kumimoji="0" lang="en-US" sz="1400" b="0" i="0" u="none" strike="noStrike" cap="none" normalizeH="0" baseline="30000" dirty="0">
                <a:ln>
                  <a:noFill/>
                </a:ln>
                <a:solidFill>
                  <a:schemeClr val="bg1"/>
                </a:solidFill>
                <a:effectLst/>
                <a:latin typeface="+mn-lt"/>
              </a:rPr>
              <a:t>‡</a:t>
            </a:r>
            <a:r>
              <a:rPr lang="en-US" sz="1400" b="0" dirty="0">
                <a:solidFill>
                  <a:schemeClr val="bg1"/>
                </a:solidFill>
                <a:latin typeface="+mn-lt"/>
              </a:rPr>
              <a:t>Includes esophageal candidiasis (n = 2) and 1 case each of adenovirus infection, fungal sepsis, and retinitis viral. </a:t>
            </a:r>
            <a:r>
              <a:rPr kumimoji="0" lang="en-US" sz="1400" b="0" i="0" u="none" strike="noStrike" cap="none" normalizeH="0" baseline="30000" dirty="0">
                <a:ln>
                  <a:noFill/>
                </a:ln>
                <a:solidFill>
                  <a:schemeClr val="bg1"/>
                </a:solidFill>
                <a:effectLst/>
                <a:latin typeface="+mn-lt"/>
              </a:rPr>
              <a:t>§</a:t>
            </a:r>
            <a:r>
              <a:rPr lang="en-US" sz="1400" b="0" dirty="0">
                <a:solidFill>
                  <a:schemeClr val="bg1"/>
                </a:solidFill>
                <a:latin typeface="+mn-lt"/>
              </a:rPr>
              <a:t>Includes 1 case each of CMV infection, CMV viraemia, herpes ophthalmic, and esophageal candidiasis. </a:t>
            </a:r>
            <a:r>
              <a:rPr lang="en-US" sz="1400" b="0" baseline="30000" dirty="0">
                <a:solidFill>
                  <a:schemeClr val="bg1"/>
                </a:solidFill>
                <a:latin typeface="+mn-lt"/>
              </a:rPr>
              <a:t>¶</a:t>
            </a:r>
            <a:r>
              <a:rPr lang="en-US" sz="1400" b="0" dirty="0">
                <a:solidFill>
                  <a:schemeClr val="bg1"/>
                </a:solidFill>
                <a:latin typeface="+mn-lt"/>
              </a:rPr>
              <a:t>2 patients died from COVID-19.</a:t>
            </a:r>
            <a:endParaRPr lang="en-US" sz="1400" b="0" dirty="0">
              <a:solidFill>
                <a:schemeClr val="bg1"/>
              </a:solidFill>
              <a:effectLst/>
              <a:latin typeface="+mn-lt"/>
            </a:endParaRPr>
          </a:p>
        </p:txBody>
      </p:sp>
    </p:spTree>
    <p:extLst>
      <p:ext uri="{BB962C8B-B14F-4D97-AF65-F5344CB8AC3E}">
        <p14:creationId xmlns:p14="http://schemas.microsoft.com/office/powerpoint/2010/main" val="1361846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Nonhematologic AEs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03735B-4C74-7EEB-C48F-6F59E3DC46A2}"/>
              </a:ext>
            </a:extLst>
          </p:cNvPr>
          <p:cNvGraphicFramePr>
            <a:graphicFrameLocks/>
          </p:cNvGraphicFramePr>
          <p:nvPr>
            <p:extLst>
              <p:ext uri="{D42A27DB-BD31-4B8C-83A1-F6EECF244321}">
                <p14:modId xmlns:p14="http://schemas.microsoft.com/office/powerpoint/2010/main" val="3206246774"/>
              </p:ext>
            </p:extLst>
          </p:nvPr>
        </p:nvGraphicFramePr>
        <p:xfrm>
          <a:off x="522288" y="1604096"/>
          <a:ext cx="5524382" cy="4700445"/>
        </p:xfrm>
        <a:graphic>
          <a:graphicData uri="http://schemas.openxmlformats.org/drawingml/2006/table">
            <a:tbl>
              <a:tblPr/>
              <a:tblGrid>
                <a:gridCol w="1658653">
                  <a:extLst>
                    <a:ext uri="{9D8B030D-6E8A-4147-A177-3AD203B41FA5}">
                      <a16:colId xmlns:a16="http://schemas.microsoft.com/office/drawing/2014/main" val="20000"/>
                    </a:ext>
                  </a:extLst>
                </a:gridCol>
                <a:gridCol w="1015794">
                  <a:extLst>
                    <a:ext uri="{9D8B030D-6E8A-4147-A177-3AD203B41FA5}">
                      <a16:colId xmlns:a16="http://schemas.microsoft.com/office/drawing/2014/main" val="20001"/>
                    </a:ext>
                  </a:extLst>
                </a:gridCol>
                <a:gridCol w="943817">
                  <a:extLst>
                    <a:ext uri="{9D8B030D-6E8A-4147-A177-3AD203B41FA5}">
                      <a16:colId xmlns:a16="http://schemas.microsoft.com/office/drawing/2014/main" val="3859111580"/>
                    </a:ext>
                  </a:extLst>
                </a:gridCol>
                <a:gridCol w="992559">
                  <a:extLst>
                    <a:ext uri="{9D8B030D-6E8A-4147-A177-3AD203B41FA5}">
                      <a16:colId xmlns:a16="http://schemas.microsoft.com/office/drawing/2014/main" val="20002"/>
                    </a:ext>
                  </a:extLst>
                </a:gridCol>
                <a:gridCol w="913559">
                  <a:extLst>
                    <a:ext uri="{9D8B030D-6E8A-4147-A177-3AD203B41FA5}">
                      <a16:colId xmlns:a16="http://schemas.microsoft.com/office/drawing/2014/main" val="4209410031"/>
                    </a:ext>
                  </a:extLst>
                </a:gridCol>
              </a:tblGrid>
              <a:tr h="2833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AEs (≥20% of </a:t>
                      </a:r>
                      <a:br>
                        <a:rPr kumimoji="0" lang="en-GB" sz="1400" b="1" i="0" u="none" strike="noStrike" cap="none" normalizeH="0" baseline="0" dirty="0">
                          <a:ln>
                            <a:noFill/>
                          </a:ln>
                          <a:solidFill>
                            <a:schemeClr val="tx1"/>
                          </a:solidFill>
                          <a:effectLst/>
                          <a:latin typeface="+mn-lt"/>
                        </a:rPr>
                      </a:br>
                      <a:r>
                        <a:rPr kumimoji="0" lang="en-GB" sz="1400" b="1" i="0" u="none" strike="noStrike" cap="none" normalizeH="0" baseline="0" dirty="0">
                          <a:ln>
                            <a:noFill/>
                          </a:ln>
                          <a:solidFill>
                            <a:schemeClr val="tx1"/>
                          </a:solidFill>
                          <a:effectLst/>
                          <a:latin typeface="+mn-lt"/>
                        </a:rPr>
                        <a:t>Any RP2D Cohort),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GB" sz="1400" b="1" dirty="0">
                          <a:effectLst/>
                          <a:latin typeface="+mn-lt"/>
                          <a:cs typeface="Calibri" panose="020F0502020204030204" pitchFamily="34" charset="0"/>
                        </a:rPr>
                        <a:t>0.4 mg/kg SC QW*</a:t>
                      </a:r>
                      <a:endParaRPr lang="en-GB" sz="1400" dirty="0">
                        <a:effectLst/>
                        <a:latin typeface="+mn-lt"/>
                        <a:cs typeface="Calibri" panose="020F0502020204030204" pitchFamily="34" charset="0"/>
                      </a:endParaRPr>
                    </a:p>
                    <a:p>
                      <a:pPr algn="ctr"/>
                      <a:r>
                        <a:rPr lang="en-GB" sz="1400" b="1" dirty="0">
                          <a:effectLst/>
                          <a:latin typeface="+mn-lt"/>
                          <a:cs typeface="Calibri" panose="020F0502020204030204" pitchFamily="34" charset="0"/>
                        </a:rPr>
                        <a:t>(n = 143)</a:t>
                      </a:r>
                      <a:endParaRPr lang="en-GB" sz="1400" dirty="0">
                        <a:effectLst/>
                        <a:latin typeface="+mn-lt"/>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0.8 m</a:t>
                      </a:r>
                      <a:r>
                        <a:rPr kumimoji="0" lang="en-US" sz="1400" b="1" i="0" u="none" strike="noStrike" cap="none" normalizeH="0" baseline="0" dirty="0">
                          <a:ln>
                            <a:noFill/>
                          </a:ln>
                          <a:solidFill>
                            <a:schemeClr val="tx1"/>
                          </a:solidFill>
                          <a:effectLst/>
                          <a:latin typeface="+mn-lt"/>
                        </a:rPr>
                        <a:t>g/kg SC Q2W</a:t>
                      </a:r>
                      <a:r>
                        <a:rPr kumimoji="0" lang="en-US" sz="1400" b="1" i="0" u="none" strike="noStrike" cap="none" normalizeH="0" baseline="30000" dirty="0">
                          <a:ln>
                            <a:noFill/>
                          </a:ln>
                          <a:solidFill>
                            <a:schemeClr val="tx1"/>
                          </a:solidFill>
                          <a:effectLst/>
                          <a:latin typeface="+mn-lt"/>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1966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mn-lt"/>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mn-lt"/>
                          <a:cs typeface="Calibri" panose="020F0502020204030204" pitchFamily="34" charset="0"/>
                        </a:rPr>
                        <a:t>Grade 3/4</a:t>
                      </a:r>
                      <a:endParaRPr lang="en-US" sz="1400" dirty="0">
                        <a:latin typeface="+mn-lt"/>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mn-lt"/>
                          <a:cs typeface="Calibri" panose="020F0502020204030204" pitchFamily="34" charset="0"/>
                        </a:rPr>
                        <a:t>Any Grade</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mn-lt"/>
                          <a:cs typeface="Calibri" panose="020F0502020204030204" pitchFamily="34" charset="0"/>
                        </a:rPr>
                        <a:t>Grade 3/4</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37631180"/>
                  </a:ext>
                </a:extLst>
              </a:tr>
              <a:tr h="183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113 (79.0)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105 (72.4)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6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Skin-related AEs</a:t>
                      </a:r>
                      <a:r>
                        <a:rPr kumimoji="0" lang="en-US" sz="1400" b="0" i="0" u="none" strike="noStrike" cap="none" normalizeH="0" baseline="30000" dirty="0">
                          <a:ln>
                            <a:noFill/>
                          </a:ln>
                          <a:solidFill>
                            <a:schemeClr val="bg1"/>
                          </a:solidFill>
                          <a:effectLst/>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80 (55.9)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98 (67.6)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6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Nail-related AEs</a:t>
                      </a:r>
                      <a:r>
                        <a:rPr kumimoji="0" lang="en-US" sz="1400" b="0" i="0" u="none" strike="noStrike" cap="none" normalizeH="0" baseline="30000" dirty="0">
                          <a:ln>
                            <a:noFill/>
                          </a:ln>
                          <a:solidFill>
                            <a:schemeClr val="bg1"/>
                          </a:solidFill>
                          <a:effectLst/>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74 (51.7)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63 (43.4)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3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Dysgeusia</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69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67 (46.2)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8704522"/>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Rash-related AEs</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56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39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039016"/>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Decreased weight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57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47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93315829"/>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53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35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9356515"/>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37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13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8466862"/>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Dry mouth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36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53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936478"/>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34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32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0328732"/>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Dysphagia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34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33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96806422"/>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32 (22.4)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5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29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2324294"/>
                  </a:ext>
                </a:extLst>
              </a:tr>
              <a:tr h="199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25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29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288476"/>
                  </a:ext>
                </a:extLst>
              </a:tr>
            </a:tbl>
          </a:graphicData>
        </a:graphic>
      </p:graphicFrame>
      <p:sp>
        <p:nvSpPr>
          <p:cNvPr id="6" name="Rectangle 3">
            <a:extLst>
              <a:ext uri="{FF2B5EF4-FFF2-40B4-BE49-F238E27FC236}">
                <a16:creationId xmlns:a16="http://schemas.microsoft.com/office/drawing/2014/main" id="{AB49D852-5D8C-DFA4-E90F-2B61D356095C}"/>
              </a:ext>
            </a:extLst>
          </p:cNvPr>
          <p:cNvSpPr txBox="1">
            <a:spLocks noChangeArrowheads="1"/>
          </p:cNvSpPr>
          <p:nvPr/>
        </p:nvSpPr>
        <p:spPr bwMode="auto">
          <a:xfrm>
            <a:off x="6254537" y="3536834"/>
            <a:ext cx="5212473" cy="139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No patients died due to drug-related AEs at time of data cut-off</a:t>
            </a:r>
          </a:p>
        </p:txBody>
      </p:sp>
      <p:sp>
        <p:nvSpPr>
          <p:cNvPr id="17" name="TextBox 16">
            <a:extLst>
              <a:ext uri="{FF2B5EF4-FFF2-40B4-BE49-F238E27FC236}">
                <a16:creationId xmlns:a16="http://schemas.microsoft.com/office/drawing/2014/main" id="{AF44D67E-7CD1-5005-D4DB-9C246DA7A10B}"/>
              </a:ext>
            </a:extLst>
          </p:cNvPr>
          <p:cNvSpPr txBox="1"/>
          <p:nvPr/>
        </p:nvSpPr>
        <p:spPr bwMode="auto">
          <a:xfrm>
            <a:off x="6254537" y="4235862"/>
            <a:ext cx="561328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effectLst/>
                <a:latin typeface="+mn-lt"/>
              </a:rPr>
              <a:t>*Median follow-up (range): 11.0 (0.5-26.1). </a:t>
            </a:r>
          </a:p>
          <a:p>
            <a:r>
              <a:rPr lang="en-US" sz="1400" b="0" baseline="30000" dirty="0">
                <a:solidFill>
                  <a:schemeClr val="bg1"/>
                </a:solidFill>
                <a:effectLst/>
                <a:latin typeface="+mn-lt"/>
              </a:rPr>
              <a:t>†</a:t>
            </a:r>
            <a:r>
              <a:rPr lang="en-US" sz="1400" b="0" dirty="0">
                <a:solidFill>
                  <a:schemeClr val="bg1"/>
                </a:solidFill>
                <a:effectLst/>
                <a:latin typeface="+mn-lt"/>
              </a:rPr>
              <a:t>Median follow-up (range): 5.1 (0.2-17.9).</a:t>
            </a:r>
          </a:p>
          <a:p>
            <a:r>
              <a:rPr kumimoji="0" lang="en-US" sz="1400" b="0" i="0" u="none" strike="noStrike" cap="none" normalizeH="0" baseline="30000" dirty="0">
                <a:ln>
                  <a:noFill/>
                </a:ln>
                <a:solidFill>
                  <a:schemeClr val="bg1"/>
                </a:solidFill>
                <a:effectLst/>
                <a:latin typeface="+mn-lt"/>
              </a:rPr>
              <a:t>‡</a:t>
            </a:r>
            <a:r>
              <a:rPr lang="en-US" sz="1400" b="0" dirty="0">
                <a:solidFill>
                  <a:schemeClr val="bg1"/>
                </a:solidFill>
                <a:latin typeface="+mn-lt"/>
              </a:rPr>
              <a:t>Includes skin exfoliation, dry skin, pruritus, palmar</a:t>
            </a: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mn-lt"/>
              </a:rPr>
              <a:t>plantar erythrodysesthesia syndrome. </a:t>
            </a:r>
          </a:p>
          <a:p>
            <a:r>
              <a:rPr kumimoji="0" lang="en-US" sz="1400" b="0" i="0" u="none" strike="noStrike" cap="none" normalizeH="0" baseline="30000" dirty="0">
                <a:ln>
                  <a:noFill/>
                </a:ln>
                <a:solidFill>
                  <a:schemeClr val="bg1"/>
                </a:solidFill>
                <a:effectLst/>
                <a:latin typeface="+mn-lt"/>
              </a:rPr>
              <a:t>§</a:t>
            </a:r>
            <a:r>
              <a:rPr lang="en-US" sz="1400" b="0" dirty="0">
                <a:solidFill>
                  <a:schemeClr val="bg1"/>
                </a:solidFill>
                <a:latin typeface="+mn-lt"/>
              </a:rPr>
              <a:t>Includes nail discoloration, nail disorder, onycholysis, onychomadesis, onychoclasis, nail dystrophy, nail toxicity, and nail ridging. </a:t>
            </a:r>
          </a:p>
          <a:p>
            <a:r>
              <a:rPr lang="en-US" sz="1400" b="0" baseline="30000" dirty="0">
                <a:solidFill>
                  <a:schemeClr val="bg1"/>
                </a:solidFill>
                <a:latin typeface="+mn-lt"/>
              </a:rPr>
              <a:t>¶</a:t>
            </a:r>
            <a:r>
              <a:rPr lang="en-US" sz="1400" b="0" dirty="0">
                <a:solidFill>
                  <a:schemeClr val="bg1"/>
                </a:solidFill>
                <a:latin typeface="+mn-lt"/>
              </a:rPr>
              <a:t>Per CTCAE, maximum grade of dysgeusia is 2; managed with supportive care and dose reduction.</a:t>
            </a:r>
          </a:p>
          <a:p>
            <a:r>
              <a:rPr lang="en-US" sz="1400" b="0" baseline="30000" dirty="0">
                <a:solidFill>
                  <a:schemeClr val="bg1"/>
                </a:solidFill>
                <a:latin typeface="+mn-lt"/>
              </a:rPr>
              <a:t>#</a:t>
            </a:r>
            <a:r>
              <a:rPr lang="en-US" sz="1400" b="0" dirty="0">
                <a:solidFill>
                  <a:schemeClr val="bg1"/>
                </a:solidFill>
                <a:latin typeface="+mn-lt"/>
              </a:rPr>
              <a:t>Includes rash, maculopapular rash, erythematous rash, erythema.</a:t>
            </a:r>
          </a:p>
        </p:txBody>
      </p:sp>
      <p:graphicFrame>
        <p:nvGraphicFramePr>
          <p:cNvPr id="2" name="Group 3">
            <a:extLst>
              <a:ext uri="{FF2B5EF4-FFF2-40B4-BE49-F238E27FC236}">
                <a16:creationId xmlns:a16="http://schemas.microsoft.com/office/drawing/2014/main" id="{7DA8FF32-B766-AE7B-EAC0-3FD255439451}"/>
              </a:ext>
            </a:extLst>
          </p:cNvPr>
          <p:cNvGraphicFramePr>
            <a:graphicFrameLocks/>
          </p:cNvGraphicFramePr>
          <p:nvPr>
            <p:extLst>
              <p:ext uri="{D42A27DB-BD31-4B8C-83A1-F6EECF244321}">
                <p14:modId xmlns:p14="http://schemas.microsoft.com/office/powerpoint/2010/main" val="4192794024"/>
              </p:ext>
            </p:extLst>
          </p:nvPr>
        </p:nvGraphicFramePr>
        <p:xfrm>
          <a:off x="6254537" y="1603135"/>
          <a:ext cx="5504076" cy="1845289"/>
        </p:xfrm>
        <a:graphic>
          <a:graphicData uri="http://schemas.openxmlformats.org/drawingml/2006/table">
            <a:tbl>
              <a:tblPr/>
              <a:tblGrid>
                <a:gridCol w="2657541">
                  <a:extLst>
                    <a:ext uri="{9D8B030D-6E8A-4147-A177-3AD203B41FA5}">
                      <a16:colId xmlns:a16="http://schemas.microsoft.com/office/drawing/2014/main" val="20000"/>
                    </a:ext>
                  </a:extLst>
                </a:gridCol>
                <a:gridCol w="1338147">
                  <a:extLst>
                    <a:ext uri="{9D8B030D-6E8A-4147-A177-3AD203B41FA5}">
                      <a16:colId xmlns:a16="http://schemas.microsoft.com/office/drawing/2014/main" val="20001"/>
                    </a:ext>
                  </a:extLst>
                </a:gridCol>
                <a:gridCol w="1508388">
                  <a:extLst>
                    <a:ext uri="{9D8B030D-6E8A-4147-A177-3AD203B41FA5}">
                      <a16:colId xmlns:a16="http://schemas.microsoft.com/office/drawing/2014/main" val="20002"/>
                    </a:ext>
                  </a:extLst>
                </a:gridCol>
              </a:tblGrid>
              <a:tr h="4842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600" b="1" dirty="0">
                          <a:effectLst/>
                          <a:latin typeface="Calibri" panose="020F0502020204030204" pitchFamily="34" charset="0"/>
                          <a:cs typeface="Calibri" panose="020F0502020204030204" pitchFamily="34" charset="0"/>
                        </a:rPr>
                        <a:t>0.4 mg/kg SC QW</a:t>
                      </a:r>
                      <a:endParaRPr lang="en-GB" sz="1600" dirty="0">
                        <a:effectLst/>
                        <a:latin typeface="Calibri" panose="020F0502020204030204" pitchFamily="34" charset="0"/>
                        <a:cs typeface="Calibri" panose="020F0502020204030204" pitchFamily="34" charset="0"/>
                      </a:endParaRPr>
                    </a:p>
                    <a:p>
                      <a:pPr algn="ctr"/>
                      <a:r>
                        <a:rPr lang="en-GB" sz="1600" b="1" dirty="0">
                          <a:effectLst/>
                          <a:latin typeface="Calibri" panose="020F0502020204030204" pitchFamily="34" charset="0"/>
                          <a:cs typeface="Calibri" panose="020F0502020204030204" pitchFamily="34" charset="0"/>
                        </a:rPr>
                        <a:t>(n = 143)</a:t>
                      </a:r>
                      <a:endParaRPr lang="en-GB" sz="16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0.8 m</a:t>
                      </a:r>
                      <a:r>
                        <a:rPr kumimoji="0" lang="en-US" sz="16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0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0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delays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0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reductions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37341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730693"/>
          </a:xfrm>
        </p:spPr>
        <p:txBody>
          <a:bodyPr/>
          <a:lstStyle/>
          <a:p>
            <a:r>
              <a:rPr lang="en-US" dirty="0"/>
              <a:t>MonumenTAL-1: Cytokine-Release Syndrome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33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a:t>
            </a:r>
            <a:endParaRPr lang="en-US" altLang="en-US" sz="1200" b="0" dirty="0">
              <a:solidFill>
                <a:schemeClr val="bg2"/>
              </a:solidFill>
              <a:latin typeface="Calibri" panose="020F0502020204030204" pitchFamily="34" charset="0"/>
            </a:endParaRPr>
          </a:p>
        </p:txBody>
      </p:sp>
      <p:sp>
        <p:nvSpPr>
          <p:cNvPr id="17" name="TextBox 16">
            <a:extLst>
              <a:ext uri="{FF2B5EF4-FFF2-40B4-BE49-F238E27FC236}">
                <a16:creationId xmlns:a16="http://schemas.microsoft.com/office/drawing/2014/main" id="{AF44D67E-7CD1-5005-D4DB-9C246DA7A10B}"/>
              </a:ext>
            </a:extLst>
          </p:cNvPr>
          <p:cNvSpPr txBox="1"/>
          <p:nvPr/>
        </p:nvSpPr>
        <p:spPr bwMode="auto">
          <a:xfrm>
            <a:off x="6238161" y="5251348"/>
            <a:ext cx="58385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a:t>
            </a:r>
            <a:r>
              <a:rPr lang="en-US" sz="1400" b="0" dirty="0">
                <a:solidFill>
                  <a:schemeClr val="bg1"/>
                </a:solidFill>
                <a:effectLst/>
                <a:latin typeface="+mn-lt"/>
              </a:rPr>
              <a:t>Patients received third step-up dose; CRS occurrence was 34.5% (n = 50). </a:t>
            </a:r>
          </a:p>
          <a:p>
            <a:r>
              <a:rPr lang="en-US" sz="1400" b="0" baseline="30000" dirty="0">
                <a:solidFill>
                  <a:schemeClr val="bg1"/>
                </a:solidFill>
                <a:effectLst/>
                <a:latin typeface="+mn-lt"/>
              </a:rPr>
              <a:t>†</a:t>
            </a:r>
            <a:r>
              <a:rPr lang="en-US" sz="1400" b="0" dirty="0">
                <a:solidFill>
                  <a:schemeClr val="bg1"/>
                </a:solidFill>
                <a:effectLst/>
                <a:latin typeface="+mn-lt"/>
              </a:rPr>
              <a:t>Cumulative at any time after first full dose. </a:t>
            </a:r>
          </a:p>
          <a:p>
            <a:r>
              <a:rPr kumimoji="0" lang="en-US" sz="1400" b="0" i="0" u="none" strike="noStrike" cap="none" normalizeH="0" baseline="30000" dirty="0">
                <a:ln>
                  <a:noFill/>
                </a:ln>
                <a:solidFill>
                  <a:schemeClr val="bg1"/>
                </a:solidFill>
                <a:effectLst/>
                <a:latin typeface="+mn-lt"/>
              </a:rPr>
              <a:t>‡</a:t>
            </a:r>
            <a:r>
              <a:rPr kumimoji="0" lang="en-US" sz="1400" b="0" i="0" u="none" strike="noStrike" cap="none" normalizeH="0" dirty="0">
                <a:ln>
                  <a:noFill/>
                </a:ln>
                <a:solidFill>
                  <a:schemeClr val="bg1"/>
                </a:solidFill>
                <a:effectLst/>
                <a:latin typeface="+mn-lt"/>
              </a:rPr>
              <a:t>P</a:t>
            </a:r>
            <a:r>
              <a:rPr lang="en-US" sz="1400" b="0" dirty="0">
                <a:solidFill>
                  <a:schemeClr val="bg1"/>
                </a:solidFill>
                <a:effectLst/>
                <a:latin typeface="+mn-lt"/>
              </a:rPr>
              <a:t>atients could receive &gt;1 kind of supportive therapy. </a:t>
            </a:r>
          </a:p>
          <a:p>
            <a:r>
              <a:rPr kumimoji="0" lang="en-US" sz="1400" b="0" i="0" u="none" strike="noStrike" cap="none" normalizeH="0" baseline="30000" dirty="0">
                <a:ln>
                  <a:noFill/>
                </a:ln>
                <a:solidFill>
                  <a:schemeClr val="bg1"/>
                </a:solidFill>
                <a:effectLst/>
                <a:latin typeface="+mn-lt"/>
              </a:rPr>
              <a:t>§</a:t>
            </a:r>
            <a:r>
              <a:rPr lang="en-US" sz="1400" b="0" dirty="0">
                <a:solidFill>
                  <a:schemeClr val="bg1"/>
                </a:solidFill>
                <a:effectLst/>
                <a:latin typeface="+mn-lt"/>
              </a:rPr>
              <a:t>Tocilizumab was allowed for all CRS events and at grade 1 CRS; </a:t>
            </a:r>
            <a:br>
              <a:rPr lang="en-US" sz="1400" b="0" dirty="0">
                <a:solidFill>
                  <a:schemeClr val="bg1"/>
                </a:solidFill>
                <a:effectLst/>
                <a:latin typeface="+mn-lt"/>
              </a:rPr>
            </a:br>
            <a:r>
              <a:rPr lang="en-US" sz="1400" b="0" dirty="0">
                <a:solidFill>
                  <a:schemeClr val="bg1"/>
                </a:solidFill>
                <a:effectLst/>
                <a:latin typeface="+mn-lt"/>
              </a:rPr>
              <a:t>protocol did not recommend tocilizumab use as prophylaxis. </a:t>
            </a:r>
          </a:p>
          <a:p>
            <a:r>
              <a:rPr lang="en-US" sz="1400" b="0" baseline="30000" dirty="0">
                <a:solidFill>
                  <a:schemeClr val="bg1"/>
                </a:solidFill>
                <a:latin typeface="+mn-lt"/>
              </a:rPr>
              <a:t>¶</a:t>
            </a:r>
            <a:r>
              <a:rPr lang="en-US" sz="1400" b="0" dirty="0">
                <a:solidFill>
                  <a:schemeClr val="bg1"/>
                </a:solidFill>
                <a:latin typeface="+mn-lt"/>
              </a:rPr>
              <a:t>P</a:t>
            </a:r>
            <a:r>
              <a:rPr lang="en-US" sz="1400" b="0" dirty="0">
                <a:solidFill>
                  <a:schemeClr val="bg1"/>
                </a:solidFill>
                <a:effectLst/>
                <a:latin typeface="+mn-lt"/>
              </a:rPr>
              <a:t>er ASTCT criteria.</a:t>
            </a:r>
          </a:p>
        </p:txBody>
      </p:sp>
      <p:graphicFrame>
        <p:nvGraphicFramePr>
          <p:cNvPr id="4" name="Group 3">
            <a:extLst>
              <a:ext uri="{FF2B5EF4-FFF2-40B4-BE49-F238E27FC236}">
                <a16:creationId xmlns:a16="http://schemas.microsoft.com/office/drawing/2014/main" id="{BD7EB9EE-1A1C-04DE-3076-7AB72F5F6AD5}"/>
              </a:ext>
            </a:extLst>
          </p:cNvPr>
          <p:cNvGraphicFramePr>
            <a:graphicFrameLocks/>
          </p:cNvGraphicFramePr>
          <p:nvPr/>
        </p:nvGraphicFramePr>
        <p:xfrm>
          <a:off x="522288" y="1325407"/>
          <a:ext cx="5504076" cy="4610228"/>
        </p:xfrm>
        <a:graphic>
          <a:graphicData uri="http://schemas.openxmlformats.org/drawingml/2006/table">
            <a:tbl>
              <a:tblPr/>
              <a:tblGrid>
                <a:gridCol w="3061093">
                  <a:extLst>
                    <a:ext uri="{9D8B030D-6E8A-4147-A177-3AD203B41FA5}">
                      <a16:colId xmlns:a16="http://schemas.microsoft.com/office/drawing/2014/main" val="20000"/>
                    </a:ext>
                  </a:extLst>
                </a:gridCol>
                <a:gridCol w="1101870">
                  <a:extLst>
                    <a:ext uri="{9D8B030D-6E8A-4147-A177-3AD203B41FA5}">
                      <a16:colId xmlns:a16="http://schemas.microsoft.com/office/drawing/2014/main" val="20001"/>
                    </a:ext>
                  </a:extLst>
                </a:gridCol>
                <a:gridCol w="1341113">
                  <a:extLst>
                    <a:ext uri="{9D8B030D-6E8A-4147-A177-3AD203B41FA5}">
                      <a16:colId xmlns:a16="http://schemas.microsoft.com/office/drawing/2014/main" val="20002"/>
                    </a:ext>
                  </a:extLst>
                </a:gridCol>
              </a:tblGrid>
              <a:tr h="551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0.4 mg/kg SC QW</a:t>
                      </a:r>
                      <a:endParaRPr lang="en-GB" sz="1400" dirty="0">
                        <a:effectLst/>
                        <a:latin typeface="Calibri" panose="020F0502020204030204" pitchFamily="34" charset="0"/>
                        <a:cs typeface="Calibri" panose="020F0502020204030204" pitchFamily="34" charset="0"/>
                      </a:endParaRPr>
                    </a:p>
                    <a:p>
                      <a:pPr algn="ctr"/>
                      <a:r>
                        <a:rPr lang="en-GB" sz="1400" b="1" dirty="0">
                          <a:effectLst/>
                          <a:latin typeface="Calibri" panose="020F0502020204030204" pitchFamily="34" charset="0"/>
                          <a:cs typeface="Calibri" panose="020F0502020204030204" pitchFamily="34" charset="0"/>
                        </a:rPr>
                        <a:t>(n = 143)</a:t>
                      </a:r>
                      <a:endParaRPr lang="en-GB" sz="14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0.8 m</a:t>
                      </a:r>
                      <a:r>
                        <a:rPr kumimoji="0" lang="en-US" sz="14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9765">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(79.0)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(72.4)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9765">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9765">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73073">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CRS up to first full dose, n (%)</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step-up dose</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step-up dose</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full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(34)</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(49)</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(26)</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(40)*</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8008593"/>
                  </a:ext>
                </a:extLst>
              </a:tr>
              <a:tr h="390592">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CRS after first full dose,</a:t>
                      </a:r>
                      <a:r>
                        <a:rPr lang="en-US" sz="1400" b="0" baseline="30000" dirty="0">
                          <a:solidFill>
                            <a:schemeClr val="bg1"/>
                          </a:solidFill>
                          <a:effectLst/>
                          <a:latin typeface="+mn-lt"/>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2768549"/>
                  </a:ext>
                </a:extLst>
              </a:tr>
              <a:tr h="1033900">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who received supportive measures</a:t>
                      </a:r>
                      <a:r>
                        <a:rPr kumimoji="0" lang="en-US" sz="1400" b="0" i="0" u="none" strike="noStrike" cap="none" normalizeH="0" baseline="30000" dirty="0">
                          <a:ln>
                            <a:noFill/>
                          </a:ln>
                          <a:solidFill>
                            <a:schemeClr val="bg1"/>
                          </a:solidFill>
                          <a:effectLst/>
                          <a:latin typeface="+mn-lt"/>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Tocilizumab</a:t>
                      </a:r>
                      <a:r>
                        <a:rPr kumimoji="0" lang="en-US" sz="1400" b="0" i="0" u="none" strike="noStrike" cap="none" normalizeH="0" baseline="30000" dirty="0">
                          <a:ln>
                            <a:noFill/>
                          </a:ln>
                          <a:solidFill>
                            <a:schemeClr val="bg1"/>
                          </a:solidFill>
                          <a:effectLst/>
                          <a:latin typeface="+mn-lt"/>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Steroids</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Oxygen</a:t>
                      </a:r>
                    </a:p>
                    <a:p>
                      <a:pPr marL="284163" marR="0" lvl="0" indent="-171450" algn="l" defTabSz="914400" rtl="0" eaLnBrk="1" fontAlgn="base" latinLnBrk="0" hangingPunct="1">
                        <a:lnSpc>
                          <a:spcPts val="15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Vasopressor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(74.1)</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(35.0)</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(3.5)</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(5.6)</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(69.0)</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(36.6)</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(2.8)</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(6.9)</a:t>
                      </a:r>
                    </a:p>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0487831"/>
                  </a:ext>
                </a:extLst>
              </a:tr>
              <a:tr h="229765">
                <a:tc>
                  <a:txBody>
                    <a:bodyPr/>
                    <a:lstStyle/>
                    <a:p>
                      <a:pPr marL="0" marR="0" lvl="0" indent="0" algn="l" defTabSz="914400" rtl="0" eaLnBrk="1" fontAlgn="base" latinLnBrk="0" hangingPunct="1">
                        <a:lnSpc>
                          <a:spcPts val="15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≥1 CRS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ts val="15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6103795"/>
                  </a:ext>
                </a:extLst>
              </a:tr>
            </a:tbl>
          </a:graphicData>
        </a:graphic>
      </p:graphicFrame>
      <p:sp>
        <p:nvSpPr>
          <p:cNvPr id="12" name="TextBox 11">
            <a:extLst>
              <a:ext uri="{FF2B5EF4-FFF2-40B4-BE49-F238E27FC236}">
                <a16:creationId xmlns:a16="http://schemas.microsoft.com/office/drawing/2014/main" id="{26C58749-D9BF-9FE8-D8F0-35A8D190A507}"/>
              </a:ext>
            </a:extLst>
          </p:cNvPr>
          <p:cNvSpPr txBox="1"/>
          <p:nvPr/>
        </p:nvSpPr>
        <p:spPr bwMode="auto">
          <a:xfrm>
            <a:off x="8035576" y="1495326"/>
            <a:ext cx="2554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dirty="0">
                <a:solidFill>
                  <a:schemeClr val="bg1"/>
                </a:solidFill>
                <a:effectLst/>
                <a:latin typeface="+mn-lt"/>
              </a:rPr>
              <a:t>Maximum CRS Grade</a:t>
            </a:r>
            <a:r>
              <a:rPr lang="en-US" b="0" baseline="30000" dirty="0">
                <a:solidFill>
                  <a:schemeClr val="bg1"/>
                </a:solidFill>
                <a:latin typeface="+mn-lt"/>
              </a:rPr>
              <a:t>¶</a:t>
            </a:r>
            <a:endParaRPr lang="en-US" dirty="0">
              <a:solidFill>
                <a:schemeClr val="bg1"/>
              </a:solidFill>
              <a:effectLst/>
              <a:latin typeface="+mn-lt"/>
            </a:endParaRPr>
          </a:p>
        </p:txBody>
      </p:sp>
      <p:sp>
        <p:nvSpPr>
          <p:cNvPr id="2" name="TextBox 1">
            <a:extLst>
              <a:ext uri="{FF2B5EF4-FFF2-40B4-BE49-F238E27FC236}">
                <a16:creationId xmlns:a16="http://schemas.microsoft.com/office/drawing/2014/main" id="{E5EB39D8-7F93-F581-3966-E3B4A4F3545E}"/>
              </a:ext>
            </a:extLst>
          </p:cNvPr>
          <p:cNvSpPr txBox="1"/>
          <p:nvPr/>
        </p:nvSpPr>
        <p:spPr bwMode="auto">
          <a:xfrm flipH="1">
            <a:off x="624656" y="5944352"/>
            <a:ext cx="526456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Bef>
                <a:spcPts val="0"/>
              </a:spcBef>
              <a:spcAft>
                <a:spcPts val="700"/>
              </a:spcAft>
              <a:buClrTx/>
              <a:buFont typeface="Wingdings" panose="05000000000000000000" pitchFamily="2" charset="2"/>
              <a:buChar char="§"/>
            </a:pPr>
            <a:r>
              <a:rPr lang="en-US" sz="1600" b="0" dirty="0">
                <a:solidFill>
                  <a:schemeClr val="bg1"/>
                </a:solidFill>
                <a:latin typeface="Calibri" panose="020F0502020204030204" pitchFamily="34" charset="0"/>
              </a:rPr>
              <a:t>Most cases of CRS occurred during step-up doses or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first full dose and were grade 1 or 2 </a:t>
            </a:r>
          </a:p>
        </p:txBody>
      </p:sp>
      <p:graphicFrame>
        <p:nvGraphicFramePr>
          <p:cNvPr id="5" name="Chart 4">
            <a:extLst>
              <a:ext uri="{FF2B5EF4-FFF2-40B4-BE49-F238E27FC236}">
                <a16:creationId xmlns:a16="http://schemas.microsoft.com/office/drawing/2014/main" id="{80D680D6-B70A-C7A2-8928-3667AC7DF660}"/>
              </a:ext>
            </a:extLst>
          </p:cNvPr>
          <p:cNvGraphicFramePr/>
          <p:nvPr>
            <p:extLst>
              <p:ext uri="{D42A27DB-BD31-4B8C-83A1-F6EECF244321}">
                <p14:modId xmlns:p14="http://schemas.microsoft.com/office/powerpoint/2010/main" val="2506247195"/>
              </p:ext>
            </p:extLst>
          </p:nvPr>
        </p:nvGraphicFramePr>
        <p:xfrm>
          <a:off x="6426583" y="1585454"/>
          <a:ext cx="5461726" cy="4275467"/>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a:extLst>
              <a:ext uri="{FF2B5EF4-FFF2-40B4-BE49-F238E27FC236}">
                <a16:creationId xmlns:a16="http://schemas.microsoft.com/office/drawing/2014/main" id="{2E7E2BCD-B743-C9D7-56AB-0362648DEBF8}"/>
              </a:ext>
            </a:extLst>
          </p:cNvPr>
          <p:cNvGrpSpPr/>
          <p:nvPr/>
        </p:nvGrpSpPr>
        <p:grpSpPr>
          <a:xfrm>
            <a:off x="10960463" y="1501275"/>
            <a:ext cx="920276" cy="830997"/>
            <a:chOff x="10633967" y="1923880"/>
            <a:chExt cx="920276" cy="830997"/>
          </a:xfrm>
        </p:grpSpPr>
        <p:sp>
          <p:nvSpPr>
            <p:cNvPr id="6" name="TextBox 5">
              <a:extLst>
                <a:ext uri="{FF2B5EF4-FFF2-40B4-BE49-F238E27FC236}">
                  <a16:creationId xmlns:a16="http://schemas.microsoft.com/office/drawing/2014/main" id="{C180ACA3-A1B5-48C8-3B45-1CF7730516B4}"/>
                </a:ext>
              </a:extLst>
            </p:cNvPr>
            <p:cNvSpPr txBox="1"/>
            <p:nvPr/>
          </p:nvSpPr>
          <p:spPr bwMode="auto">
            <a:xfrm>
              <a:off x="10713372" y="1923880"/>
              <a:ext cx="8408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1</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2</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3</a:t>
              </a:r>
            </a:p>
          </p:txBody>
        </p:sp>
        <p:grpSp>
          <p:nvGrpSpPr>
            <p:cNvPr id="13" name="Group 12">
              <a:extLst>
                <a:ext uri="{FF2B5EF4-FFF2-40B4-BE49-F238E27FC236}">
                  <a16:creationId xmlns:a16="http://schemas.microsoft.com/office/drawing/2014/main" id="{9D05C757-AFB5-45BC-8323-3F43B3FEEBDE}"/>
                </a:ext>
              </a:extLst>
            </p:cNvPr>
            <p:cNvGrpSpPr/>
            <p:nvPr/>
          </p:nvGrpSpPr>
          <p:grpSpPr>
            <a:xfrm>
              <a:off x="10633967" y="2055133"/>
              <a:ext cx="104841" cy="571686"/>
              <a:chOff x="10637162" y="2052023"/>
              <a:chExt cx="87971" cy="479697"/>
            </a:xfrm>
          </p:grpSpPr>
          <p:sp>
            <p:nvSpPr>
              <p:cNvPr id="14" name="Rectangle 13">
                <a:extLst>
                  <a:ext uri="{FF2B5EF4-FFF2-40B4-BE49-F238E27FC236}">
                    <a16:creationId xmlns:a16="http://schemas.microsoft.com/office/drawing/2014/main" id="{BB360C28-B3FC-C448-FC56-76D170008BC0}"/>
                  </a:ext>
                </a:extLst>
              </p:cNvPr>
              <p:cNvSpPr/>
              <p:nvPr/>
            </p:nvSpPr>
            <p:spPr bwMode="auto">
              <a:xfrm>
                <a:off x="10637162" y="2052023"/>
                <a:ext cx="87971" cy="879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03EE6D4E-D206-7A4E-3C6A-203779CA2086}"/>
                  </a:ext>
                </a:extLst>
              </p:cNvPr>
              <p:cNvSpPr/>
              <p:nvPr/>
            </p:nvSpPr>
            <p:spPr bwMode="auto">
              <a:xfrm>
                <a:off x="10637162" y="2243823"/>
                <a:ext cx="87971" cy="879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C0CE6665-0267-8249-8121-A1D804D84196}"/>
                  </a:ext>
                </a:extLst>
              </p:cNvPr>
              <p:cNvSpPr/>
              <p:nvPr/>
            </p:nvSpPr>
            <p:spPr bwMode="auto">
              <a:xfrm>
                <a:off x="10637162" y="2443749"/>
                <a:ext cx="87971" cy="8797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18" name="Group 17">
            <a:extLst>
              <a:ext uri="{FF2B5EF4-FFF2-40B4-BE49-F238E27FC236}">
                <a16:creationId xmlns:a16="http://schemas.microsoft.com/office/drawing/2014/main" id="{8B20BF89-D59F-ACED-1844-2575FBF080BA}"/>
              </a:ext>
            </a:extLst>
          </p:cNvPr>
          <p:cNvGrpSpPr/>
          <p:nvPr/>
        </p:nvGrpSpPr>
        <p:grpSpPr>
          <a:xfrm>
            <a:off x="6584824" y="1808272"/>
            <a:ext cx="580846" cy="2997782"/>
            <a:chOff x="6505291" y="1688612"/>
            <a:chExt cx="654015" cy="4192726"/>
          </a:xfrm>
          <a:solidFill>
            <a:schemeClr val="tx1"/>
          </a:solidFill>
        </p:grpSpPr>
        <p:sp>
          <p:nvSpPr>
            <p:cNvPr id="19" name="TextBox 18">
              <a:extLst>
                <a:ext uri="{FF2B5EF4-FFF2-40B4-BE49-F238E27FC236}">
                  <a16:creationId xmlns:a16="http://schemas.microsoft.com/office/drawing/2014/main" id="{1B0A532C-4C14-558D-8F12-14D97B56F22F}"/>
                </a:ext>
              </a:extLst>
            </p:cNvPr>
            <p:cNvSpPr txBox="1"/>
            <p:nvPr/>
          </p:nvSpPr>
          <p:spPr bwMode="auto">
            <a:xfrm>
              <a:off x="6665099" y="5407833"/>
              <a:ext cx="488773"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65B49CC4-C239-1AFA-2D4A-1F1532014A4B}"/>
                </a:ext>
              </a:extLst>
            </p:cNvPr>
            <p:cNvSpPr txBox="1"/>
            <p:nvPr/>
          </p:nvSpPr>
          <p:spPr bwMode="auto">
            <a:xfrm>
              <a:off x="6667500" y="4661643"/>
              <a:ext cx="488773"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0B0780EE-3A45-7123-5171-EA85FE109C8A}"/>
                </a:ext>
              </a:extLst>
            </p:cNvPr>
            <p:cNvSpPr txBox="1"/>
            <p:nvPr/>
          </p:nvSpPr>
          <p:spPr bwMode="auto">
            <a:xfrm>
              <a:off x="6665099" y="3923923"/>
              <a:ext cx="488773"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B8CC740A-2B76-42BD-4D21-BE7258465103}"/>
                </a:ext>
              </a:extLst>
            </p:cNvPr>
            <p:cNvSpPr txBox="1"/>
            <p:nvPr/>
          </p:nvSpPr>
          <p:spPr bwMode="auto">
            <a:xfrm>
              <a:off x="6668132" y="3164237"/>
              <a:ext cx="488773"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0DF6E65C-A126-3334-6E8C-33FCF725EB0C}"/>
                </a:ext>
              </a:extLst>
            </p:cNvPr>
            <p:cNvSpPr txBox="1"/>
            <p:nvPr/>
          </p:nvSpPr>
          <p:spPr bwMode="auto">
            <a:xfrm>
              <a:off x="6670533" y="2421483"/>
              <a:ext cx="488773"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86D0E0E9-50F5-AD93-5303-CF5EF0E7D7F0}"/>
                </a:ext>
              </a:extLst>
            </p:cNvPr>
            <p:cNvSpPr txBox="1"/>
            <p:nvPr/>
          </p:nvSpPr>
          <p:spPr bwMode="auto">
            <a:xfrm>
              <a:off x="6505291" y="1688612"/>
              <a:ext cx="651616" cy="47350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Tree>
    <p:extLst>
      <p:ext uri="{BB962C8B-B14F-4D97-AF65-F5344CB8AC3E}">
        <p14:creationId xmlns:p14="http://schemas.microsoft.com/office/powerpoint/2010/main" val="3169391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Connector 58">
            <a:extLst>
              <a:ext uri="{FF2B5EF4-FFF2-40B4-BE49-F238E27FC236}">
                <a16:creationId xmlns:a16="http://schemas.microsoft.com/office/drawing/2014/main" id="{A19D59A9-F95D-1E41-A567-9901EA1FA383}"/>
              </a:ext>
            </a:extLst>
          </p:cNvPr>
          <p:cNvCxnSpPr>
            <a:cxnSpLocks/>
          </p:cNvCxnSpPr>
          <p:nvPr/>
        </p:nvCxnSpPr>
        <p:spPr bwMode="auto">
          <a:xfrm flipH="1">
            <a:off x="10754539" y="4148449"/>
            <a:ext cx="170533" cy="288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57805CC-F899-2868-A285-FA94CA491ED5}"/>
              </a:ext>
            </a:extLst>
          </p:cNvPr>
          <p:cNvCxnSpPr>
            <a:cxnSpLocks/>
          </p:cNvCxnSpPr>
          <p:nvPr/>
        </p:nvCxnSpPr>
        <p:spPr bwMode="auto">
          <a:xfrm flipH="1">
            <a:off x="8910478" y="4120235"/>
            <a:ext cx="170533" cy="288435"/>
          </a:xfrm>
          <a:prstGeom prst="line">
            <a:avLst/>
          </a:prstGeom>
          <a:noFill/>
          <a:ln w="28575" cap="flat" cmpd="sng" algn="ctr">
            <a:solidFill>
              <a:schemeClr val="bg1"/>
            </a:solidFill>
            <a:prstDash val="solid"/>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ICANS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a:t>
            </a:r>
            <a:endParaRPr lang="en-US" altLang="en-US" sz="1200" b="0" dirty="0">
              <a:solidFill>
                <a:schemeClr val="bg2"/>
              </a:solidFill>
              <a:latin typeface="Calibri" panose="020F0502020204030204" pitchFamily="34" charset="0"/>
            </a:endParaRPr>
          </a:p>
        </p:txBody>
      </p:sp>
      <p:sp>
        <p:nvSpPr>
          <p:cNvPr id="17" name="TextBox 16">
            <a:extLst>
              <a:ext uri="{FF2B5EF4-FFF2-40B4-BE49-F238E27FC236}">
                <a16:creationId xmlns:a16="http://schemas.microsoft.com/office/drawing/2014/main" id="{AF44D67E-7CD1-5005-D4DB-9C246DA7A10B}"/>
              </a:ext>
            </a:extLst>
          </p:cNvPr>
          <p:cNvSpPr txBox="1"/>
          <p:nvPr/>
        </p:nvSpPr>
        <p:spPr bwMode="auto">
          <a:xfrm>
            <a:off x="6289071" y="5131877"/>
            <a:ext cx="581000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*1 ICANS event outcome was recovering or resolving with 0.4 mg/kg SC QW, and 1 ICANS event outcome was unknown with 0.8 mg/kg SC Q2W. </a:t>
            </a:r>
          </a:p>
          <a:p>
            <a:r>
              <a:rPr lang="en-US" sz="1400" b="0" baseline="30000" dirty="0">
                <a:solidFill>
                  <a:schemeClr val="bg1"/>
                </a:solidFill>
                <a:effectLst/>
                <a:latin typeface="+mn-lt"/>
              </a:rPr>
              <a:t>†</a:t>
            </a:r>
            <a:r>
              <a:rPr lang="en-US" sz="1400" b="0" dirty="0">
                <a:solidFill>
                  <a:schemeClr val="bg1"/>
                </a:solidFill>
                <a:latin typeface="+mn-lt"/>
              </a:rPr>
              <a:t>Concurrent CRS considers ICANS events that occur during or within 7 days of end date of CRS.</a:t>
            </a:r>
            <a:endParaRPr lang="en-US" sz="1400" b="0" dirty="0">
              <a:solidFill>
                <a:schemeClr val="bg1"/>
              </a:solidFill>
              <a:effectLst/>
              <a:latin typeface="+mn-lt"/>
            </a:endParaRPr>
          </a:p>
        </p:txBody>
      </p:sp>
      <p:graphicFrame>
        <p:nvGraphicFramePr>
          <p:cNvPr id="4" name="Group 3">
            <a:extLst>
              <a:ext uri="{FF2B5EF4-FFF2-40B4-BE49-F238E27FC236}">
                <a16:creationId xmlns:a16="http://schemas.microsoft.com/office/drawing/2014/main" id="{BD7EB9EE-1A1C-04DE-3076-7AB72F5F6AD5}"/>
              </a:ext>
            </a:extLst>
          </p:cNvPr>
          <p:cNvGraphicFramePr>
            <a:graphicFrameLocks/>
          </p:cNvGraphicFramePr>
          <p:nvPr>
            <p:extLst>
              <p:ext uri="{D42A27DB-BD31-4B8C-83A1-F6EECF244321}">
                <p14:modId xmlns:p14="http://schemas.microsoft.com/office/powerpoint/2010/main" val="2627025549"/>
              </p:ext>
            </p:extLst>
          </p:nvPr>
        </p:nvGraphicFramePr>
        <p:xfrm>
          <a:off x="522288" y="1374481"/>
          <a:ext cx="5504076" cy="3962496"/>
        </p:xfrm>
        <a:graphic>
          <a:graphicData uri="http://schemas.openxmlformats.org/drawingml/2006/table">
            <a:tbl>
              <a:tblPr/>
              <a:tblGrid>
                <a:gridCol w="3061093">
                  <a:extLst>
                    <a:ext uri="{9D8B030D-6E8A-4147-A177-3AD203B41FA5}">
                      <a16:colId xmlns:a16="http://schemas.microsoft.com/office/drawing/2014/main" val="20000"/>
                    </a:ext>
                  </a:extLst>
                </a:gridCol>
                <a:gridCol w="1101870">
                  <a:extLst>
                    <a:ext uri="{9D8B030D-6E8A-4147-A177-3AD203B41FA5}">
                      <a16:colId xmlns:a16="http://schemas.microsoft.com/office/drawing/2014/main" val="20001"/>
                    </a:ext>
                  </a:extLst>
                </a:gridCol>
                <a:gridCol w="1341113">
                  <a:extLst>
                    <a:ext uri="{9D8B030D-6E8A-4147-A177-3AD203B41FA5}">
                      <a16:colId xmlns:a16="http://schemas.microsoft.com/office/drawing/2014/main" val="20002"/>
                    </a:ext>
                  </a:extLst>
                </a:gridCol>
              </a:tblGrid>
              <a:tr h="225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600" b="1" dirty="0">
                          <a:effectLst/>
                          <a:latin typeface="Calibri" panose="020F0502020204030204" pitchFamily="34" charset="0"/>
                          <a:cs typeface="Calibri" panose="020F0502020204030204" pitchFamily="34" charset="0"/>
                        </a:rPr>
                        <a:t>0.4 mg/kg SC QW</a:t>
                      </a:r>
                      <a:endParaRPr lang="en-GB" sz="1600" dirty="0">
                        <a:effectLst/>
                        <a:latin typeface="Calibri" panose="020F0502020204030204" pitchFamily="34" charset="0"/>
                        <a:cs typeface="Calibri" panose="020F0502020204030204" pitchFamily="34" charset="0"/>
                      </a:endParaRPr>
                    </a:p>
                    <a:p>
                      <a:pPr algn="ctr"/>
                      <a:r>
                        <a:rPr lang="en-GB" sz="1600" b="1" dirty="0">
                          <a:effectLst/>
                          <a:latin typeface="Calibri" panose="020F0502020204030204" pitchFamily="34" charset="0"/>
                          <a:cs typeface="Calibri" panose="020F0502020204030204" pitchFamily="34" charset="0"/>
                        </a:rPr>
                        <a:t>(n = 122)</a:t>
                      </a:r>
                      <a:endParaRPr lang="en-GB" sz="1600" dirty="0">
                        <a:effectLst/>
                        <a:latin typeface="Calibri" panose="020F0502020204030204" pitchFamily="34" charset="0"/>
                        <a:cs typeface="Calibri" panose="020F0502020204030204" pitchFamily="34" charset="0"/>
                      </a:endParaRP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0.8 m</a:t>
                      </a:r>
                      <a:r>
                        <a:rPr kumimoji="0" lang="en-US" sz="1600" b="1" i="0" u="none" strike="noStrike" cap="none" normalizeH="0" baseline="0" dirty="0">
                          <a:ln>
                            <a:noFill/>
                          </a:ln>
                          <a:solidFill>
                            <a:schemeClr val="tx1"/>
                          </a:solidFill>
                          <a:effectLst/>
                          <a:latin typeface="Calibri" panose="020F0502020204030204" pitchFamily="34" charset="0"/>
                        </a:rPr>
                        <a:t>g/kg SC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ICANS,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7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1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ICANS 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Recovered/resolved,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recovered/resolved,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Fatal,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(78.6)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8008593"/>
                  </a:ext>
                </a:extLst>
              </a:tr>
              <a:tr h="117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Concurrent CRS,</a:t>
                      </a:r>
                      <a:r>
                        <a:rPr lang="en-US" sz="1600" b="0" baseline="30000" dirty="0">
                          <a:solidFill>
                            <a:schemeClr val="bg1"/>
                          </a:solidFill>
                          <a:effectLst/>
                          <a:latin typeface="+mn-lt"/>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2768549"/>
                  </a:ext>
                </a:extLst>
              </a:tr>
            </a:tbl>
          </a:graphicData>
        </a:graphic>
      </p:graphicFrame>
      <p:sp>
        <p:nvSpPr>
          <p:cNvPr id="12" name="TextBox 11">
            <a:extLst>
              <a:ext uri="{FF2B5EF4-FFF2-40B4-BE49-F238E27FC236}">
                <a16:creationId xmlns:a16="http://schemas.microsoft.com/office/drawing/2014/main" id="{26C58749-D9BF-9FE8-D8F0-35A8D190A507}"/>
              </a:ext>
            </a:extLst>
          </p:cNvPr>
          <p:cNvSpPr txBox="1"/>
          <p:nvPr/>
        </p:nvSpPr>
        <p:spPr bwMode="auto">
          <a:xfrm>
            <a:off x="8127112" y="1488572"/>
            <a:ext cx="2764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dirty="0">
                <a:solidFill>
                  <a:schemeClr val="bg1"/>
                </a:solidFill>
                <a:effectLst/>
                <a:latin typeface="+mn-lt"/>
              </a:rPr>
              <a:t>Maximum ICANS Grade</a:t>
            </a:r>
            <a:r>
              <a:rPr lang="en-US" b="0" baseline="30000" dirty="0">
                <a:solidFill>
                  <a:schemeClr val="bg1"/>
                </a:solidFill>
                <a:latin typeface="+mn-lt"/>
              </a:rPr>
              <a:t>¶</a:t>
            </a:r>
            <a:endParaRPr lang="en-US" dirty="0">
              <a:solidFill>
                <a:schemeClr val="bg1"/>
              </a:solidFill>
              <a:effectLst/>
              <a:latin typeface="+mn-lt"/>
            </a:endParaRPr>
          </a:p>
        </p:txBody>
      </p:sp>
      <p:sp>
        <p:nvSpPr>
          <p:cNvPr id="2" name="TextBox 1">
            <a:extLst>
              <a:ext uri="{FF2B5EF4-FFF2-40B4-BE49-F238E27FC236}">
                <a16:creationId xmlns:a16="http://schemas.microsoft.com/office/drawing/2014/main" id="{4D82D49F-CA82-ED9F-5ED6-D0F5420597CA}"/>
              </a:ext>
            </a:extLst>
          </p:cNvPr>
          <p:cNvSpPr txBox="1"/>
          <p:nvPr/>
        </p:nvSpPr>
        <p:spPr bwMode="auto">
          <a:xfrm>
            <a:off x="609759" y="5334080"/>
            <a:ext cx="5504076" cy="106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Bef>
                <a:spcPts val="0"/>
              </a:spcBef>
              <a:spcAft>
                <a:spcPts val="700"/>
              </a:spcAft>
              <a:buClrTx/>
              <a:buFont typeface="Wingdings" panose="05000000000000000000" pitchFamily="2" charset="2"/>
              <a:buChar char="§"/>
            </a:pPr>
            <a:r>
              <a:rPr lang="en-US" sz="1600" b="0" dirty="0">
                <a:solidFill>
                  <a:schemeClr val="bg1"/>
                </a:solidFill>
                <a:latin typeface="Calibri" panose="020F0502020204030204" pitchFamily="34" charset="0"/>
              </a:rPr>
              <a:t>Majority of ICANS events were grade 1 or 2, with an occurrence of 10% to 11% of patients at RP2D</a:t>
            </a:r>
          </a:p>
          <a:p>
            <a:pPr marL="285750" indent="-285750" algn="l">
              <a:lnSpc>
                <a:spcPct val="90000"/>
              </a:lnSpc>
              <a:spcBef>
                <a:spcPts val="0"/>
              </a:spcBef>
              <a:spcAft>
                <a:spcPts val="700"/>
              </a:spcAft>
              <a:buClrTx/>
              <a:buFont typeface="Wingdings" panose="05000000000000000000" pitchFamily="2" charset="2"/>
              <a:buChar char="§"/>
            </a:pPr>
            <a:r>
              <a:rPr lang="en-US" sz="1600" b="0" dirty="0">
                <a:solidFill>
                  <a:schemeClr val="bg1"/>
                </a:solidFill>
                <a:latin typeface="Calibri" panose="020F0502020204030204" pitchFamily="34" charset="0"/>
              </a:rPr>
              <a:t>Across RP2D, 7% to 8% of patients received tocilizumab or corticosteroids ICANS management</a:t>
            </a:r>
          </a:p>
        </p:txBody>
      </p:sp>
      <p:sp>
        <p:nvSpPr>
          <p:cNvPr id="18" name="TextBox 17">
            <a:extLst>
              <a:ext uri="{FF2B5EF4-FFF2-40B4-BE49-F238E27FC236}">
                <a16:creationId xmlns:a16="http://schemas.microsoft.com/office/drawing/2014/main" id="{BCC19E2A-D3D8-F25D-074C-EA64309B4937}"/>
              </a:ext>
            </a:extLst>
          </p:cNvPr>
          <p:cNvSpPr txBox="1"/>
          <p:nvPr/>
        </p:nvSpPr>
        <p:spPr bwMode="auto">
          <a:xfrm rot="16200000">
            <a:off x="6175299" y="3186451"/>
            <a:ext cx="1406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n (%)</a:t>
            </a:r>
          </a:p>
        </p:txBody>
      </p:sp>
      <p:grpSp>
        <p:nvGrpSpPr>
          <p:cNvPr id="26" name="Group 25">
            <a:extLst>
              <a:ext uri="{FF2B5EF4-FFF2-40B4-BE49-F238E27FC236}">
                <a16:creationId xmlns:a16="http://schemas.microsoft.com/office/drawing/2014/main" id="{CA0FE2F9-7BD3-3CE7-EE61-129708466F45}"/>
              </a:ext>
            </a:extLst>
          </p:cNvPr>
          <p:cNvGrpSpPr/>
          <p:nvPr/>
        </p:nvGrpSpPr>
        <p:grpSpPr>
          <a:xfrm>
            <a:off x="7439998" y="2020796"/>
            <a:ext cx="91166" cy="2552792"/>
            <a:chOff x="7423374" y="2020796"/>
            <a:chExt cx="107790" cy="2552792"/>
          </a:xfrm>
        </p:grpSpPr>
        <p:cxnSp>
          <p:nvCxnSpPr>
            <p:cNvPr id="6" name="Straight Connector 5">
              <a:extLst>
                <a:ext uri="{FF2B5EF4-FFF2-40B4-BE49-F238E27FC236}">
                  <a16:creationId xmlns:a16="http://schemas.microsoft.com/office/drawing/2014/main" id="{C5DD5306-2364-FF60-A281-053E2C4A0E18}"/>
                </a:ext>
              </a:extLst>
            </p:cNvPr>
            <p:cNvCxnSpPr/>
            <p:nvPr/>
          </p:nvCxnSpPr>
          <p:spPr bwMode="auto">
            <a:xfrm>
              <a:off x="7423374" y="202079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474390C-1308-E003-8ED6-9C7908D5BC8A}"/>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CF20EA0-A089-E6A7-5296-1E3CC9796E08}"/>
                </a:ext>
              </a:extLst>
            </p:cNvPr>
            <p:cNvCxnSpPr/>
            <p:nvPr/>
          </p:nvCxnSpPr>
          <p:spPr bwMode="auto">
            <a:xfrm>
              <a:off x="7423374" y="304248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8518B45-D0A2-890E-F90B-8E20A931C201}"/>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0BFD95F-BB2C-73C3-D142-D1411696F815}"/>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6983EC3-FD64-6884-B943-BBAEAC3FC8FD}"/>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F242DDCB-80E6-9998-D9E7-42325898C49B}"/>
              </a:ext>
            </a:extLst>
          </p:cNvPr>
          <p:cNvSpPr txBox="1"/>
          <p:nvPr/>
        </p:nvSpPr>
        <p:spPr bwMode="auto">
          <a:xfrm>
            <a:off x="7002147" y="4412521"/>
            <a:ext cx="48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894F147C-8883-004F-E936-69E5ACC78E71}"/>
              </a:ext>
            </a:extLst>
          </p:cNvPr>
          <p:cNvSpPr txBox="1"/>
          <p:nvPr/>
        </p:nvSpPr>
        <p:spPr bwMode="auto">
          <a:xfrm>
            <a:off x="7004548" y="3893245"/>
            <a:ext cx="48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5F439F5F-EBD0-09EB-2198-65791DA916D2}"/>
              </a:ext>
            </a:extLst>
          </p:cNvPr>
          <p:cNvSpPr txBox="1"/>
          <p:nvPr/>
        </p:nvSpPr>
        <p:spPr bwMode="auto">
          <a:xfrm>
            <a:off x="7002147" y="3383141"/>
            <a:ext cx="48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7ADDF302-17DE-EC1F-CD70-54A013BB0BF7}"/>
              </a:ext>
            </a:extLst>
          </p:cNvPr>
          <p:cNvSpPr txBox="1"/>
          <p:nvPr/>
        </p:nvSpPr>
        <p:spPr bwMode="auto">
          <a:xfrm>
            <a:off x="7005180" y="2868289"/>
            <a:ext cx="48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05527186-27B7-BAD6-4B66-B05A79889FA4}"/>
              </a:ext>
            </a:extLst>
          </p:cNvPr>
          <p:cNvSpPr txBox="1"/>
          <p:nvPr/>
        </p:nvSpPr>
        <p:spPr bwMode="auto">
          <a:xfrm>
            <a:off x="7007581" y="2365641"/>
            <a:ext cx="48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474557AF-56E2-FACA-0230-2B8BC0A7D5F5}"/>
              </a:ext>
            </a:extLst>
          </p:cNvPr>
          <p:cNvSpPr txBox="1"/>
          <p:nvPr/>
        </p:nvSpPr>
        <p:spPr bwMode="auto">
          <a:xfrm>
            <a:off x="6910942" y="1850851"/>
            <a:ext cx="583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27" name="Group 26">
            <a:extLst>
              <a:ext uri="{FF2B5EF4-FFF2-40B4-BE49-F238E27FC236}">
                <a16:creationId xmlns:a16="http://schemas.microsoft.com/office/drawing/2014/main" id="{1E687DFE-9491-049B-1588-E34462667458}"/>
              </a:ext>
            </a:extLst>
          </p:cNvPr>
          <p:cNvGrpSpPr/>
          <p:nvPr/>
        </p:nvGrpSpPr>
        <p:grpSpPr>
          <a:xfrm rot="5400000">
            <a:off x="9330036" y="2765075"/>
            <a:ext cx="85744" cy="3685169"/>
            <a:chOff x="7423374" y="2530208"/>
            <a:chExt cx="107790" cy="2043380"/>
          </a:xfrm>
        </p:grpSpPr>
        <p:cxnSp>
          <p:nvCxnSpPr>
            <p:cNvPr id="29" name="Straight Connector 28">
              <a:extLst>
                <a:ext uri="{FF2B5EF4-FFF2-40B4-BE49-F238E27FC236}">
                  <a16:creationId xmlns:a16="http://schemas.microsoft.com/office/drawing/2014/main" id="{B0337008-5715-DDC2-F642-2233F05F2DC2}"/>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BC51926-F856-22A9-6D8C-63BE98D34DBB}"/>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62A2627-2CE0-F658-7D76-1572C024CEEF}"/>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82BBEE21-262B-0896-643E-D83F0EB55856}"/>
              </a:ext>
            </a:extLst>
          </p:cNvPr>
          <p:cNvSpPr txBox="1"/>
          <p:nvPr/>
        </p:nvSpPr>
        <p:spPr bwMode="auto">
          <a:xfrm>
            <a:off x="7629557" y="4566052"/>
            <a:ext cx="16414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0.4 mg/kg SC QW</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 = 122)</a:t>
            </a:r>
          </a:p>
        </p:txBody>
      </p:sp>
      <p:sp>
        <p:nvSpPr>
          <p:cNvPr id="35" name="TextBox 34">
            <a:extLst>
              <a:ext uri="{FF2B5EF4-FFF2-40B4-BE49-F238E27FC236}">
                <a16:creationId xmlns:a16="http://schemas.microsoft.com/office/drawing/2014/main" id="{403657FC-BC46-87C3-6E0B-0FA842C87202}"/>
              </a:ext>
            </a:extLst>
          </p:cNvPr>
          <p:cNvSpPr txBox="1"/>
          <p:nvPr/>
        </p:nvSpPr>
        <p:spPr bwMode="auto">
          <a:xfrm>
            <a:off x="9411567" y="4562810"/>
            <a:ext cx="17468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0.8 mg/kg SC Q2W</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 = 109)</a:t>
            </a:r>
          </a:p>
        </p:txBody>
      </p:sp>
      <p:grpSp>
        <p:nvGrpSpPr>
          <p:cNvPr id="31747" name="Group 31746">
            <a:extLst>
              <a:ext uri="{FF2B5EF4-FFF2-40B4-BE49-F238E27FC236}">
                <a16:creationId xmlns:a16="http://schemas.microsoft.com/office/drawing/2014/main" id="{BBA3D015-05AB-C962-6423-AF5BD0E11825}"/>
              </a:ext>
            </a:extLst>
          </p:cNvPr>
          <p:cNvGrpSpPr/>
          <p:nvPr/>
        </p:nvGrpSpPr>
        <p:grpSpPr>
          <a:xfrm>
            <a:off x="10633967" y="1923880"/>
            <a:ext cx="920276" cy="830997"/>
            <a:chOff x="10633967" y="1923880"/>
            <a:chExt cx="920276" cy="830997"/>
          </a:xfrm>
        </p:grpSpPr>
        <p:sp>
          <p:nvSpPr>
            <p:cNvPr id="36" name="TextBox 35">
              <a:extLst>
                <a:ext uri="{FF2B5EF4-FFF2-40B4-BE49-F238E27FC236}">
                  <a16:creationId xmlns:a16="http://schemas.microsoft.com/office/drawing/2014/main" id="{19A7E3BC-3BA0-86A6-D2B7-42BE8C372ADE}"/>
                </a:ext>
              </a:extLst>
            </p:cNvPr>
            <p:cNvSpPr txBox="1"/>
            <p:nvPr/>
          </p:nvSpPr>
          <p:spPr bwMode="auto">
            <a:xfrm>
              <a:off x="10713372" y="1923880"/>
              <a:ext cx="8408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1</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2</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Grade 3</a:t>
              </a:r>
            </a:p>
          </p:txBody>
        </p:sp>
        <p:grpSp>
          <p:nvGrpSpPr>
            <p:cNvPr id="31745" name="Group 31744">
              <a:extLst>
                <a:ext uri="{FF2B5EF4-FFF2-40B4-BE49-F238E27FC236}">
                  <a16:creationId xmlns:a16="http://schemas.microsoft.com/office/drawing/2014/main" id="{2DA96CFF-8223-18A9-FF87-559C527A024E}"/>
                </a:ext>
              </a:extLst>
            </p:cNvPr>
            <p:cNvGrpSpPr/>
            <p:nvPr/>
          </p:nvGrpSpPr>
          <p:grpSpPr>
            <a:xfrm>
              <a:off x="10633967" y="2055133"/>
              <a:ext cx="104841" cy="571686"/>
              <a:chOff x="10637162" y="2052023"/>
              <a:chExt cx="87971" cy="479697"/>
            </a:xfrm>
          </p:grpSpPr>
          <p:sp>
            <p:nvSpPr>
              <p:cNvPr id="37" name="Rectangle 36">
                <a:extLst>
                  <a:ext uri="{FF2B5EF4-FFF2-40B4-BE49-F238E27FC236}">
                    <a16:creationId xmlns:a16="http://schemas.microsoft.com/office/drawing/2014/main" id="{97D5FF21-2AD1-BC65-311C-CD328AD1B4C1}"/>
                  </a:ext>
                </a:extLst>
              </p:cNvPr>
              <p:cNvSpPr/>
              <p:nvPr/>
            </p:nvSpPr>
            <p:spPr bwMode="auto">
              <a:xfrm>
                <a:off x="10637162" y="2052023"/>
                <a:ext cx="87971" cy="879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207722A9-8452-53C2-DF25-8A8EDEA2E1ED}"/>
                  </a:ext>
                </a:extLst>
              </p:cNvPr>
              <p:cNvSpPr/>
              <p:nvPr/>
            </p:nvSpPr>
            <p:spPr bwMode="auto">
              <a:xfrm>
                <a:off x="10637162" y="2243823"/>
                <a:ext cx="87971" cy="879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92168E87-9025-095E-3CE1-F5E73FB51637}"/>
                  </a:ext>
                </a:extLst>
              </p:cNvPr>
              <p:cNvSpPr/>
              <p:nvPr/>
            </p:nvSpPr>
            <p:spPr bwMode="auto">
              <a:xfrm>
                <a:off x="10637162" y="2443749"/>
                <a:ext cx="87971" cy="8797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48" name="Group 47">
            <a:extLst>
              <a:ext uri="{FF2B5EF4-FFF2-40B4-BE49-F238E27FC236}">
                <a16:creationId xmlns:a16="http://schemas.microsoft.com/office/drawing/2014/main" id="{27A6CC2F-FA94-FA91-AD05-7173BBFF2BD4}"/>
              </a:ext>
            </a:extLst>
          </p:cNvPr>
          <p:cNvGrpSpPr/>
          <p:nvPr/>
        </p:nvGrpSpPr>
        <p:grpSpPr>
          <a:xfrm>
            <a:off x="7963282" y="4296001"/>
            <a:ext cx="954375" cy="285875"/>
            <a:chOff x="7963282" y="4296001"/>
            <a:chExt cx="954375" cy="285875"/>
          </a:xfrm>
        </p:grpSpPr>
        <p:sp>
          <p:nvSpPr>
            <p:cNvPr id="41" name="Rectangle 40">
              <a:extLst>
                <a:ext uri="{FF2B5EF4-FFF2-40B4-BE49-F238E27FC236}">
                  <a16:creationId xmlns:a16="http://schemas.microsoft.com/office/drawing/2014/main" id="{B960E1B8-3EEF-5BC6-1C71-E2D412C9DA73}"/>
                </a:ext>
              </a:extLst>
            </p:cNvPr>
            <p:cNvSpPr/>
            <p:nvPr/>
          </p:nvSpPr>
          <p:spPr bwMode="auto">
            <a:xfrm>
              <a:off x="7963282" y="4479540"/>
              <a:ext cx="954375" cy="1023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8D69EAD-DEF7-4959-C186-DFD419E8124C}"/>
                </a:ext>
              </a:extLst>
            </p:cNvPr>
            <p:cNvSpPr/>
            <p:nvPr/>
          </p:nvSpPr>
          <p:spPr bwMode="auto">
            <a:xfrm>
              <a:off x="7963282" y="4344584"/>
              <a:ext cx="954375" cy="1349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65E8FED-9F2E-A6A0-B0F8-FAFC53046FD4}"/>
                </a:ext>
              </a:extLst>
            </p:cNvPr>
            <p:cNvSpPr/>
            <p:nvPr/>
          </p:nvSpPr>
          <p:spPr bwMode="auto">
            <a:xfrm>
              <a:off x="7963282" y="4296001"/>
              <a:ext cx="954375" cy="504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668E1EE5-DF24-E297-00D2-A11CBB1F4717}"/>
              </a:ext>
            </a:extLst>
          </p:cNvPr>
          <p:cNvGrpSpPr/>
          <p:nvPr/>
        </p:nvGrpSpPr>
        <p:grpSpPr>
          <a:xfrm>
            <a:off x="9800896" y="4302544"/>
            <a:ext cx="954375" cy="272065"/>
            <a:chOff x="9800896" y="4302544"/>
            <a:chExt cx="954375" cy="272065"/>
          </a:xfrm>
        </p:grpSpPr>
        <p:sp>
          <p:nvSpPr>
            <p:cNvPr id="44" name="Rectangle 43">
              <a:extLst>
                <a:ext uri="{FF2B5EF4-FFF2-40B4-BE49-F238E27FC236}">
                  <a16:creationId xmlns:a16="http://schemas.microsoft.com/office/drawing/2014/main" id="{6E80BE60-F6E8-97E5-3317-C0C31EC7F2BE}"/>
                </a:ext>
              </a:extLst>
            </p:cNvPr>
            <p:cNvSpPr/>
            <p:nvPr/>
          </p:nvSpPr>
          <p:spPr bwMode="auto">
            <a:xfrm>
              <a:off x="9800896" y="4495252"/>
              <a:ext cx="954375" cy="793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E212152-1C29-492C-39A2-C5BC23F55752}"/>
                </a:ext>
              </a:extLst>
            </p:cNvPr>
            <p:cNvSpPr/>
            <p:nvPr/>
          </p:nvSpPr>
          <p:spPr bwMode="auto">
            <a:xfrm>
              <a:off x="9800896" y="4365663"/>
              <a:ext cx="954375" cy="1303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96185E0B-614F-A920-E8A6-FCE6CC9EF74B}"/>
                </a:ext>
              </a:extLst>
            </p:cNvPr>
            <p:cNvSpPr/>
            <p:nvPr/>
          </p:nvSpPr>
          <p:spPr bwMode="auto">
            <a:xfrm>
              <a:off x="9800896" y="4302544"/>
              <a:ext cx="954375" cy="672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 name="Freeform: Shape 4">
            <a:extLst>
              <a:ext uri="{FF2B5EF4-FFF2-40B4-BE49-F238E27FC236}">
                <a16:creationId xmlns:a16="http://schemas.microsoft.com/office/drawing/2014/main" id="{598F247D-FCAA-5272-44BA-A5BBA5068107}"/>
              </a:ext>
            </a:extLst>
          </p:cNvPr>
          <p:cNvSpPr/>
          <p:nvPr/>
        </p:nvSpPr>
        <p:spPr bwMode="auto">
          <a:xfrm>
            <a:off x="7531164" y="2012599"/>
            <a:ext cx="3685170" cy="2559401"/>
          </a:xfrm>
          <a:custGeom>
            <a:avLst/>
            <a:gdLst>
              <a:gd name="connsiteX0" fmla="*/ 0 w 3685170"/>
              <a:gd name="connsiteY0" fmla="*/ 0 h 2559401"/>
              <a:gd name="connsiteX1" fmla="*/ 0 w 3685170"/>
              <a:gd name="connsiteY1" fmla="*/ 2559401 h 2559401"/>
              <a:gd name="connsiteX2" fmla="*/ 3685170 w 3685170"/>
              <a:gd name="connsiteY2" fmla="*/ 2559401 h 2559401"/>
            </a:gdLst>
            <a:ahLst/>
            <a:cxnLst>
              <a:cxn ang="0">
                <a:pos x="connsiteX0" y="connsiteY0"/>
              </a:cxn>
              <a:cxn ang="0">
                <a:pos x="connsiteX1" y="connsiteY1"/>
              </a:cxn>
              <a:cxn ang="0">
                <a:pos x="connsiteX2" y="connsiteY2"/>
              </a:cxn>
            </a:cxnLst>
            <a:rect l="l" t="t" r="r" b="b"/>
            <a:pathLst>
              <a:path w="3685170" h="2559401">
                <a:moveTo>
                  <a:pt x="0" y="0"/>
                </a:moveTo>
                <a:lnTo>
                  <a:pt x="0" y="2559401"/>
                </a:lnTo>
                <a:lnTo>
                  <a:pt x="3685170" y="2559401"/>
                </a:lnTo>
              </a:path>
            </a:pathLst>
          </a:custGeom>
          <a:noFill/>
          <a:ln w="28575">
            <a:solidFill>
              <a:schemeClr val="bg1"/>
            </a:solidFill>
            <a:miter lim="800000"/>
            <a:headEnd/>
            <a:tailEnd/>
          </a:ln>
        </p:spPr>
        <p:txBody>
          <a:bodyPr rtlCol="0" anchor="ctr"/>
          <a:lstStyle/>
          <a:p>
            <a:pPr algn="ctr"/>
            <a:endParaRPr lang="en-US"/>
          </a:p>
        </p:txBody>
      </p:sp>
      <p:sp>
        <p:nvSpPr>
          <p:cNvPr id="49" name="TextBox 48">
            <a:extLst>
              <a:ext uri="{FF2B5EF4-FFF2-40B4-BE49-F238E27FC236}">
                <a16:creationId xmlns:a16="http://schemas.microsoft.com/office/drawing/2014/main" id="{E8CF512E-8BA5-1956-8438-E0CCEC2FAD68}"/>
              </a:ext>
            </a:extLst>
          </p:cNvPr>
          <p:cNvSpPr txBox="1"/>
          <p:nvPr/>
        </p:nvSpPr>
        <p:spPr bwMode="auto">
          <a:xfrm>
            <a:off x="8094994" y="3596386"/>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(1.6%)</a:t>
            </a:r>
          </a:p>
        </p:txBody>
      </p:sp>
      <p:cxnSp>
        <p:nvCxnSpPr>
          <p:cNvPr id="51" name="Straight Connector 50">
            <a:extLst>
              <a:ext uri="{FF2B5EF4-FFF2-40B4-BE49-F238E27FC236}">
                <a16:creationId xmlns:a16="http://schemas.microsoft.com/office/drawing/2014/main" id="{62BF3BB6-0E73-BC08-70FA-BACE4BB59D6E}"/>
              </a:ext>
            </a:extLst>
          </p:cNvPr>
          <p:cNvCxnSpPr/>
          <p:nvPr/>
        </p:nvCxnSpPr>
        <p:spPr bwMode="auto">
          <a:xfrm>
            <a:off x="8451452" y="4119606"/>
            <a:ext cx="0" cy="178415"/>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6AFEAF02-CD2D-A509-31D7-91003965A079}"/>
              </a:ext>
            </a:extLst>
          </p:cNvPr>
          <p:cNvSpPr txBox="1"/>
          <p:nvPr/>
        </p:nvSpPr>
        <p:spPr bwMode="auto">
          <a:xfrm>
            <a:off x="8807911" y="3638244"/>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 (5.7%)</a:t>
            </a:r>
          </a:p>
        </p:txBody>
      </p:sp>
      <p:sp>
        <p:nvSpPr>
          <p:cNvPr id="55" name="TextBox 54">
            <a:extLst>
              <a:ext uri="{FF2B5EF4-FFF2-40B4-BE49-F238E27FC236}">
                <a16:creationId xmlns:a16="http://schemas.microsoft.com/office/drawing/2014/main" id="{B9E2C649-3340-31F3-F24D-F572F4ADD7BD}"/>
              </a:ext>
            </a:extLst>
          </p:cNvPr>
          <p:cNvSpPr txBox="1"/>
          <p:nvPr/>
        </p:nvSpPr>
        <p:spPr bwMode="auto">
          <a:xfrm>
            <a:off x="9015866" y="4071281"/>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 (3.3%)</a:t>
            </a:r>
          </a:p>
        </p:txBody>
      </p:sp>
      <p:cxnSp>
        <p:nvCxnSpPr>
          <p:cNvPr id="56" name="Straight Connector 55">
            <a:extLst>
              <a:ext uri="{FF2B5EF4-FFF2-40B4-BE49-F238E27FC236}">
                <a16:creationId xmlns:a16="http://schemas.microsoft.com/office/drawing/2014/main" id="{B5C785AC-C5F8-F4A0-9F70-5ACA85CC6530}"/>
              </a:ext>
            </a:extLst>
          </p:cNvPr>
          <p:cNvCxnSpPr>
            <a:cxnSpLocks/>
          </p:cNvCxnSpPr>
          <p:nvPr/>
        </p:nvCxnSpPr>
        <p:spPr bwMode="auto">
          <a:xfrm flipH="1">
            <a:off x="8917657" y="4464701"/>
            <a:ext cx="207124" cy="43369"/>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69014E52-90B1-CA15-7161-AEE1A7FF7FB6}"/>
              </a:ext>
            </a:extLst>
          </p:cNvPr>
          <p:cNvSpPr txBox="1"/>
          <p:nvPr/>
        </p:nvSpPr>
        <p:spPr bwMode="auto">
          <a:xfrm>
            <a:off x="9917837" y="3600619"/>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(1.8%)</a:t>
            </a:r>
          </a:p>
        </p:txBody>
      </p:sp>
      <p:cxnSp>
        <p:nvCxnSpPr>
          <p:cNvPr id="61" name="Straight Connector 60">
            <a:extLst>
              <a:ext uri="{FF2B5EF4-FFF2-40B4-BE49-F238E27FC236}">
                <a16:creationId xmlns:a16="http://schemas.microsoft.com/office/drawing/2014/main" id="{107E5BE2-122E-B6A8-18CC-DD9DEB2DEAB4}"/>
              </a:ext>
            </a:extLst>
          </p:cNvPr>
          <p:cNvCxnSpPr/>
          <p:nvPr/>
        </p:nvCxnSpPr>
        <p:spPr bwMode="auto">
          <a:xfrm>
            <a:off x="10274295" y="4123839"/>
            <a:ext cx="0" cy="178415"/>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A19F9D9B-FDF1-0E15-EFDE-16FDB8D1EF1E}"/>
              </a:ext>
            </a:extLst>
          </p:cNvPr>
          <p:cNvSpPr txBox="1"/>
          <p:nvPr/>
        </p:nvSpPr>
        <p:spPr bwMode="auto">
          <a:xfrm>
            <a:off x="10617848" y="3659707"/>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 (5.5%)</a:t>
            </a:r>
          </a:p>
        </p:txBody>
      </p:sp>
      <p:sp>
        <p:nvSpPr>
          <p:cNvPr id="63" name="TextBox 62">
            <a:extLst>
              <a:ext uri="{FF2B5EF4-FFF2-40B4-BE49-F238E27FC236}">
                <a16:creationId xmlns:a16="http://schemas.microsoft.com/office/drawing/2014/main" id="{3B55CC91-0871-765F-D8CD-F8AC509D06D0}"/>
              </a:ext>
            </a:extLst>
          </p:cNvPr>
          <p:cNvSpPr txBox="1"/>
          <p:nvPr/>
        </p:nvSpPr>
        <p:spPr bwMode="auto">
          <a:xfrm>
            <a:off x="10857751" y="4087499"/>
            <a:ext cx="695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 (2.8%)</a:t>
            </a:r>
          </a:p>
        </p:txBody>
      </p:sp>
      <p:cxnSp>
        <p:nvCxnSpPr>
          <p:cNvPr id="31744" name="Straight Connector 31743">
            <a:extLst>
              <a:ext uri="{FF2B5EF4-FFF2-40B4-BE49-F238E27FC236}">
                <a16:creationId xmlns:a16="http://schemas.microsoft.com/office/drawing/2014/main" id="{849CB74E-2339-385E-0CBA-172539C9A34A}"/>
              </a:ext>
            </a:extLst>
          </p:cNvPr>
          <p:cNvCxnSpPr>
            <a:cxnSpLocks/>
          </p:cNvCxnSpPr>
          <p:nvPr/>
        </p:nvCxnSpPr>
        <p:spPr bwMode="auto">
          <a:xfrm flipH="1">
            <a:off x="10759542" y="4480919"/>
            <a:ext cx="207124" cy="4336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370839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Pharmacokinetics, Immunogenicity, and Pharmacodynamics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a:t>
            </a:r>
            <a:endParaRPr lang="en-US" altLang="en-US" sz="1200" b="0" dirty="0">
              <a:solidFill>
                <a:schemeClr val="bg2"/>
              </a:solidFill>
              <a:latin typeface="Calibri" panose="020F0502020204030204" pitchFamily="34" charset="0"/>
            </a:endParaRPr>
          </a:p>
        </p:txBody>
      </p:sp>
      <p:sp>
        <p:nvSpPr>
          <p:cNvPr id="6" name="Rectangle 3">
            <a:extLst>
              <a:ext uri="{FF2B5EF4-FFF2-40B4-BE49-F238E27FC236}">
                <a16:creationId xmlns:a16="http://schemas.microsoft.com/office/drawing/2014/main" id="{E30F5263-CA83-7ECC-0205-D03D4D0C09BA}"/>
              </a:ext>
            </a:extLst>
          </p:cNvPr>
          <p:cNvSpPr txBox="1">
            <a:spLocks noChangeArrowheads="1"/>
          </p:cNvSpPr>
          <p:nvPr/>
        </p:nvSpPr>
        <p:spPr bwMode="auto">
          <a:xfrm>
            <a:off x="433387" y="5118760"/>
            <a:ext cx="53802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Antidrug antibodies developed in ~20% of patients </a:t>
            </a:r>
          </a:p>
          <a:p>
            <a:pPr lvl="1">
              <a:spcBef>
                <a:spcPts val="400"/>
              </a:spcBef>
            </a:pPr>
            <a:r>
              <a:rPr lang="en-US" sz="1600" b="0" kern="0" dirty="0"/>
              <a:t>No impact on PK, safety, or efficacy</a:t>
            </a:r>
          </a:p>
          <a:p>
            <a:pPr lvl="1">
              <a:spcBef>
                <a:spcPts val="400"/>
              </a:spcBef>
            </a:pPr>
            <a:r>
              <a:rPr lang="en-US" sz="1600" b="0" kern="0" dirty="0"/>
              <a:t>No neutralizing antibodies</a:t>
            </a:r>
          </a:p>
        </p:txBody>
      </p:sp>
      <p:sp>
        <p:nvSpPr>
          <p:cNvPr id="10" name="Rectangle 3">
            <a:extLst>
              <a:ext uri="{FF2B5EF4-FFF2-40B4-BE49-F238E27FC236}">
                <a16:creationId xmlns:a16="http://schemas.microsoft.com/office/drawing/2014/main" id="{1C8A291A-CD87-2D17-5A3D-5616B1CDD9F2}"/>
              </a:ext>
            </a:extLst>
          </p:cNvPr>
          <p:cNvSpPr txBox="1">
            <a:spLocks noChangeArrowheads="1"/>
          </p:cNvSpPr>
          <p:nvPr/>
        </p:nvSpPr>
        <p:spPr bwMode="auto">
          <a:xfrm>
            <a:off x="6240640" y="5125771"/>
            <a:ext cx="53802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CD25+ CD8+ T-cells were induced in periphery</a:t>
            </a:r>
          </a:p>
        </p:txBody>
      </p:sp>
      <p:sp>
        <p:nvSpPr>
          <p:cNvPr id="2" name="TextBox 1">
            <a:extLst>
              <a:ext uri="{FF2B5EF4-FFF2-40B4-BE49-F238E27FC236}">
                <a16:creationId xmlns:a16="http://schemas.microsoft.com/office/drawing/2014/main" id="{4CF2D635-9586-0B62-441C-4FDBC1BD5F69}"/>
              </a:ext>
            </a:extLst>
          </p:cNvPr>
          <p:cNvSpPr txBox="1"/>
          <p:nvPr/>
        </p:nvSpPr>
        <p:spPr bwMode="auto">
          <a:xfrm>
            <a:off x="1269869" y="1511261"/>
            <a:ext cx="4031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1" dirty="0">
                <a:solidFill>
                  <a:schemeClr val="bg1"/>
                </a:solidFill>
                <a:effectLst/>
                <a:latin typeface="+mn-lt"/>
              </a:rPr>
              <a:t>Pharmacokinetics With QW and Q2W Dosing</a:t>
            </a:r>
            <a:endParaRPr lang="en-US" sz="1600" dirty="0">
              <a:solidFill>
                <a:schemeClr val="bg1"/>
              </a:solidFill>
              <a:effectLst/>
              <a:latin typeface="+mn-lt"/>
            </a:endParaRPr>
          </a:p>
        </p:txBody>
      </p:sp>
      <p:sp>
        <p:nvSpPr>
          <p:cNvPr id="3" name="TextBox 2">
            <a:extLst>
              <a:ext uri="{FF2B5EF4-FFF2-40B4-BE49-F238E27FC236}">
                <a16:creationId xmlns:a16="http://schemas.microsoft.com/office/drawing/2014/main" id="{C1E6FEC9-A24F-5183-6648-A112FA367A71}"/>
              </a:ext>
            </a:extLst>
          </p:cNvPr>
          <p:cNvSpPr txBox="1"/>
          <p:nvPr/>
        </p:nvSpPr>
        <p:spPr bwMode="auto">
          <a:xfrm>
            <a:off x="6452314" y="1511749"/>
            <a:ext cx="23078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1" dirty="0">
                <a:solidFill>
                  <a:schemeClr val="bg1"/>
                </a:solidFill>
                <a:effectLst/>
                <a:latin typeface="+mn-lt"/>
              </a:rPr>
              <a:t>Fold Change in % of CD25+/CD8+ T-Cells</a:t>
            </a:r>
            <a:endParaRPr lang="en-US" sz="1600" dirty="0">
              <a:solidFill>
                <a:schemeClr val="bg1"/>
              </a:solidFill>
              <a:effectLst/>
              <a:latin typeface="+mn-lt"/>
            </a:endParaRPr>
          </a:p>
        </p:txBody>
      </p:sp>
      <p:sp>
        <p:nvSpPr>
          <p:cNvPr id="4" name="TextBox 3">
            <a:extLst>
              <a:ext uri="{FF2B5EF4-FFF2-40B4-BE49-F238E27FC236}">
                <a16:creationId xmlns:a16="http://schemas.microsoft.com/office/drawing/2014/main" id="{5D2863C1-C435-30E9-8B94-CBF5E1DA16C7}"/>
              </a:ext>
            </a:extLst>
          </p:cNvPr>
          <p:cNvSpPr txBox="1"/>
          <p:nvPr/>
        </p:nvSpPr>
        <p:spPr bwMode="auto">
          <a:xfrm>
            <a:off x="8796430" y="1511748"/>
            <a:ext cx="27644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1" dirty="0">
                <a:solidFill>
                  <a:schemeClr val="bg1"/>
                </a:solidFill>
                <a:effectLst/>
                <a:latin typeface="+mn-lt"/>
              </a:rPr>
              <a:t>Fold Change in </a:t>
            </a:r>
          </a:p>
          <a:p>
            <a:pPr algn="ctr"/>
            <a:r>
              <a:rPr lang="en-US" sz="1600" b="1" dirty="0">
                <a:solidFill>
                  <a:schemeClr val="bg1"/>
                </a:solidFill>
                <a:effectLst/>
                <a:latin typeface="+mn-lt"/>
              </a:rPr>
              <a:t>Level of IL-6 (pg/mL)</a:t>
            </a:r>
            <a:endParaRPr lang="en-US" sz="1600" dirty="0">
              <a:solidFill>
                <a:schemeClr val="bg1"/>
              </a:solidFill>
              <a:effectLst/>
              <a:latin typeface="+mn-lt"/>
            </a:endParaRPr>
          </a:p>
        </p:txBody>
      </p:sp>
      <p:sp>
        <p:nvSpPr>
          <p:cNvPr id="12" name="TextBox 11">
            <a:extLst>
              <a:ext uri="{FF2B5EF4-FFF2-40B4-BE49-F238E27FC236}">
                <a16:creationId xmlns:a16="http://schemas.microsoft.com/office/drawing/2014/main" id="{F77B8243-0779-C8A3-D403-770B65C5D5E7}"/>
              </a:ext>
            </a:extLst>
          </p:cNvPr>
          <p:cNvSpPr txBox="1"/>
          <p:nvPr/>
        </p:nvSpPr>
        <p:spPr bwMode="auto">
          <a:xfrm rot="16200000">
            <a:off x="5008951" y="3222427"/>
            <a:ext cx="223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Max log</a:t>
            </a:r>
            <a:r>
              <a:rPr lang="en-US" sz="1600" baseline="-25000" dirty="0">
                <a:solidFill>
                  <a:schemeClr val="bg1"/>
                </a:solidFill>
                <a:latin typeface="Calibri" panose="020F0502020204030204" pitchFamily="34" charset="0"/>
              </a:rPr>
              <a:t>10</a:t>
            </a:r>
            <a:r>
              <a:rPr lang="en-US" sz="1600" dirty="0">
                <a:solidFill>
                  <a:schemeClr val="bg1"/>
                </a:solidFill>
                <a:latin typeface="Calibri" panose="020F0502020204030204" pitchFamily="34" charset="0"/>
              </a:rPr>
              <a:t> (Fold Change)</a:t>
            </a:r>
          </a:p>
        </p:txBody>
      </p:sp>
      <p:grpSp>
        <p:nvGrpSpPr>
          <p:cNvPr id="13" name="Group 12">
            <a:extLst>
              <a:ext uri="{FF2B5EF4-FFF2-40B4-BE49-F238E27FC236}">
                <a16:creationId xmlns:a16="http://schemas.microsoft.com/office/drawing/2014/main" id="{2D936175-3FC7-04C6-B861-313CBB3C14F0}"/>
              </a:ext>
            </a:extLst>
          </p:cNvPr>
          <p:cNvGrpSpPr/>
          <p:nvPr/>
        </p:nvGrpSpPr>
        <p:grpSpPr>
          <a:xfrm>
            <a:off x="6506352" y="2934698"/>
            <a:ext cx="80140" cy="778448"/>
            <a:chOff x="7423374" y="4064176"/>
            <a:chExt cx="107790" cy="509412"/>
          </a:xfrm>
        </p:grpSpPr>
        <p:cxnSp>
          <p:nvCxnSpPr>
            <p:cNvPr id="18" name="Straight Connector 17">
              <a:extLst>
                <a:ext uri="{FF2B5EF4-FFF2-40B4-BE49-F238E27FC236}">
                  <a16:creationId xmlns:a16="http://schemas.microsoft.com/office/drawing/2014/main" id="{D94DF87A-7A6E-DAFB-9F93-7C3D5EFDBAD9}"/>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5ECD865-C48F-F7DB-AB72-79739047FE29}"/>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CC3F6EDF-36DE-4746-EA48-90695A4C9C45}"/>
              </a:ext>
            </a:extLst>
          </p:cNvPr>
          <p:cNvSpPr txBox="1"/>
          <p:nvPr/>
        </p:nvSpPr>
        <p:spPr bwMode="auto">
          <a:xfrm>
            <a:off x="6121455" y="3544732"/>
            <a:ext cx="429659" cy="28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3F67A883-FD6D-1239-9083-B2D904BC015C}"/>
              </a:ext>
            </a:extLst>
          </p:cNvPr>
          <p:cNvSpPr txBox="1"/>
          <p:nvPr/>
        </p:nvSpPr>
        <p:spPr bwMode="auto">
          <a:xfrm>
            <a:off x="6123567" y="2751726"/>
            <a:ext cx="429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grpSp>
        <p:nvGrpSpPr>
          <p:cNvPr id="26" name="Group 25">
            <a:extLst>
              <a:ext uri="{FF2B5EF4-FFF2-40B4-BE49-F238E27FC236}">
                <a16:creationId xmlns:a16="http://schemas.microsoft.com/office/drawing/2014/main" id="{1F78ED28-745C-8F99-171F-DFF286B4E0BA}"/>
              </a:ext>
            </a:extLst>
          </p:cNvPr>
          <p:cNvGrpSpPr/>
          <p:nvPr/>
        </p:nvGrpSpPr>
        <p:grpSpPr>
          <a:xfrm rot="5400000">
            <a:off x="7615396" y="3986328"/>
            <a:ext cx="64894" cy="962950"/>
            <a:chOff x="7423374" y="3551898"/>
            <a:chExt cx="107790" cy="1021690"/>
          </a:xfrm>
        </p:grpSpPr>
        <p:cxnSp>
          <p:nvCxnSpPr>
            <p:cNvPr id="28" name="Straight Connector 27">
              <a:extLst>
                <a:ext uri="{FF2B5EF4-FFF2-40B4-BE49-F238E27FC236}">
                  <a16:creationId xmlns:a16="http://schemas.microsoft.com/office/drawing/2014/main" id="{F9CC629C-786D-0C12-794A-05B730244D2C}"/>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727E823-E03A-0BDB-5923-D2DD0636D3B4}"/>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5C1BAE32-9E5D-37E7-0822-0BC37AAE634B}"/>
              </a:ext>
            </a:extLst>
          </p:cNvPr>
          <p:cNvSpPr txBox="1"/>
          <p:nvPr/>
        </p:nvSpPr>
        <p:spPr bwMode="auto">
          <a:xfrm>
            <a:off x="6640953" y="4449963"/>
            <a:ext cx="10508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 mg/kg QW</a:t>
            </a:r>
          </a:p>
        </p:txBody>
      </p:sp>
      <p:sp>
        <p:nvSpPr>
          <p:cNvPr id="32" name="Freeform: Shape 31">
            <a:extLst>
              <a:ext uri="{FF2B5EF4-FFF2-40B4-BE49-F238E27FC236}">
                <a16:creationId xmlns:a16="http://schemas.microsoft.com/office/drawing/2014/main" id="{F032AED4-5A86-D201-9DC7-31093EA86B61}"/>
              </a:ext>
            </a:extLst>
          </p:cNvPr>
          <p:cNvSpPr/>
          <p:nvPr/>
        </p:nvSpPr>
        <p:spPr bwMode="auto">
          <a:xfrm>
            <a:off x="6586492" y="2275437"/>
            <a:ext cx="2123204" cy="2158580"/>
          </a:xfrm>
          <a:custGeom>
            <a:avLst/>
            <a:gdLst>
              <a:gd name="connsiteX0" fmla="*/ 0 w 3685170"/>
              <a:gd name="connsiteY0" fmla="*/ 0 h 2559401"/>
              <a:gd name="connsiteX1" fmla="*/ 0 w 3685170"/>
              <a:gd name="connsiteY1" fmla="*/ 2559401 h 2559401"/>
              <a:gd name="connsiteX2" fmla="*/ 3685170 w 3685170"/>
              <a:gd name="connsiteY2" fmla="*/ 2559401 h 2559401"/>
            </a:gdLst>
            <a:ahLst/>
            <a:cxnLst>
              <a:cxn ang="0">
                <a:pos x="connsiteX0" y="connsiteY0"/>
              </a:cxn>
              <a:cxn ang="0">
                <a:pos x="connsiteX1" y="connsiteY1"/>
              </a:cxn>
              <a:cxn ang="0">
                <a:pos x="connsiteX2" y="connsiteY2"/>
              </a:cxn>
            </a:cxnLst>
            <a:rect l="l" t="t" r="r" b="b"/>
            <a:pathLst>
              <a:path w="3685170" h="2559401">
                <a:moveTo>
                  <a:pt x="0" y="0"/>
                </a:moveTo>
                <a:lnTo>
                  <a:pt x="0" y="2559401"/>
                </a:lnTo>
                <a:lnTo>
                  <a:pt x="3685170" y="2559401"/>
                </a:lnTo>
              </a:path>
            </a:pathLst>
          </a:custGeom>
          <a:noFill/>
          <a:ln w="28575">
            <a:solidFill>
              <a:schemeClr val="bg1"/>
            </a:solidFill>
            <a:miter lim="800000"/>
            <a:headEnd/>
            <a:tailEnd/>
          </a:ln>
        </p:spPr>
        <p:txBody>
          <a:bodyPr rtlCol="0" anchor="ctr"/>
          <a:lstStyle/>
          <a:p>
            <a:pPr algn="ctr"/>
            <a:endParaRPr lang="en-US"/>
          </a:p>
        </p:txBody>
      </p:sp>
      <p:sp>
        <p:nvSpPr>
          <p:cNvPr id="35" name="TextBox 34">
            <a:extLst>
              <a:ext uri="{FF2B5EF4-FFF2-40B4-BE49-F238E27FC236}">
                <a16:creationId xmlns:a16="http://schemas.microsoft.com/office/drawing/2014/main" id="{D8F9A405-AFF8-20EB-7F6B-E14D21475FA9}"/>
              </a:ext>
            </a:extLst>
          </p:cNvPr>
          <p:cNvSpPr txBox="1"/>
          <p:nvPr/>
        </p:nvSpPr>
        <p:spPr bwMode="auto">
          <a:xfrm>
            <a:off x="6776283" y="4167593"/>
            <a:ext cx="780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146</a:t>
            </a:r>
          </a:p>
        </p:txBody>
      </p:sp>
      <p:sp>
        <p:nvSpPr>
          <p:cNvPr id="36" name="TextBox 35">
            <a:extLst>
              <a:ext uri="{FF2B5EF4-FFF2-40B4-BE49-F238E27FC236}">
                <a16:creationId xmlns:a16="http://schemas.microsoft.com/office/drawing/2014/main" id="{8524C92D-5407-9686-9CEC-0868BABF95A4}"/>
              </a:ext>
            </a:extLst>
          </p:cNvPr>
          <p:cNvSpPr txBox="1"/>
          <p:nvPr/>
        </p:nvSpPr>
        <p:spPr bwMode="auto">
          <a:xfrm>
            <a:off x="7606229" y="4466977"/>
            <a:ext cx="10508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 mg/kg Q2W</a:t>
            </a:r>
          </a:p>
        </p:txBody>
      </p:sp>
      <p:sp>
        <p:nvSpPr>
          <p:cNvPr id="37" name="TextBox 36">
            <a:extLst>
              <a:ext uri="{FF2B5EF4-FFF2-40B4-BE49-F238E27FC236}">
                <a16:creationId xmlns:a16="http://schemas.microsoft.com/office/drawing/2014/main" id="{1CAAD51E-6829-A78E-5859-F6A2BBB13616}"/>
              </a:ext>
            </a:extLst>
          </p:cNvPr>
          <p:cNvSpPr txBox="1"/>
          <p:nvPr/>
        </p:nvSpPr>
        <p:spPr bwMode="auto">
          <a:xfrm>
            <a:off x="7722383" y="4169147"/>
            <a:ext cx="780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141</a:t>
            </a:r>
          </a:p>
        </p:txBody>
      </p:sp>
      <p:sp>
        <p:nvSpPr>
          <p:cNvPr id="38" name="TextBox 37">
            <a:extLst>
              <a:ext uri="{FF2B5EF4-FFF2-40B4-BE49-F238E27FC236}">
                <a16:creationId xmlns:a16="http://schemas.microsoft.com/office/drawing/2014/main" id="{A911CBCF-F137-529B-1DA2-4428946F5F23}"/>
              </a:ext>
            </a:extLst>
          </p:cNvPr>
          <p:cNvSpPr txBox="1"/>
          <p:nvPr/>
        </p:nvSpPr>
        <p:spPr bwMode="auto">
          <a:xfrm>
            <a:off x="6586492" y="2217817"/>
            <a:ext cx="167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Wilcoxon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=.4782</a:t>
            </a:r>
          </a:p>
        </p:txBody>
      </p:sp>
      <p:cxnSp>
        <p:nvCxnSpPr>
          <p:cNvPr id="40" name="Straight Connector 39">
            <a:extLst>
              <a:ext uri="{FF2B5EF4-FFF2-40B4-BE49-F238E27FC236}">
                <a16:creationId xmlns:a16="http://schemas.microsoft.com/office/drawing/2014/main" id="{6B3DCB2F-FB57-CF66-13D3-90B5436A6A60}"/>
              </a:ext>
            </a:extLst>
          </p:cNvPr>
          <p:cNvCxnSpPr/>
          <p:nvPr/>
        </p:nvCxnSpPr>
        <p:spPr bwMode="auto">
          <a:xfrm>
            <a:off x="6586492" y="3716267"/>
            <a:ext cx="2109018" cy="0"/>
          </a:xfrm>
          <a:prstGeom prst="line">
            <a:avLst/>
          </a:prstGeom>
          <a:noFill/>
          <a:ln w="28575" cap="flat" cmpd="sng" algn="ctr">
            <a:solidFill>
              <a:schemeClr val="tx2"/>
            </a:solidFill>
            <a:prstDash val="sysDash"/>
            <a:round/>
            <a:headEnd type="none" w="med" len="med"/>
            <a:tailEnd type="none" w="med" len="med"/>
          </a:ln>
          <a:effectLst/>
        </p:spPr>
      </p:cxnSp>
      <p:cxnSp>
        <p:nvCxnSpPr>
          <p:cNvPr id="42" name="Straight Connector 41">
            <a:extLst>
              <a:ext uri="{FF2B5EF4-FFF2-40B4-BE49-F238E27FC236}">
                <a16:creationId xmlns:a16="http://schemas.microsoft.com/office/drawing/2014/main" id="{BAC32DC0-B4BA-9537-62DB-51C53615FABD}"/>
              </a:ext>
            </a:extLst>
          </p:cNvPr>
          <p:cNvCxnSpPr>
            <a:cxnSpLocks/>
          </p:cNvCxnSpPr>
          <p:nvPr/>
        </p:nvCxnSpPr>
        <p:spPr bwMode="auto">
          <a:xfrm>
            <a:off x="7166576" y="2686576"/>
            <a:ext cx="0" cy="1508760"/>
          </a:xfrm>
          <a:prstGeom prst="line">
            <a:avLst/>
          </a:prstGeom>
          <a:noFill/>
          <a:ln w="28575" cap="flat" cmpd="sng" algn="ctr">
            <a:solidFill>
              <a:schemeClr val="bg1"/>
            </a:solidFill>
            <a:prstDash val="solid"/>
            <a:round/>
            <a:headEnd type="none" w="med" len="med"/>
            <a:tailEnd type="none" w="med" len="med"/>
          </a:ln>
          <a:effectLst/>
        </p:spPr>
      </p:cxnSp>
      <p:sp>
        <p:nvSpPr>
          <p:cNvPr id="44" name="Rectangle 43">
            <a:extLst>
              <a:ext uri="{FF2B5EF4-FFF2-40B4-BE49-F238E27FC236}">
                <a16:creationId xmlns:a16="http://schemas.microsoft.com/office/drawing/2014/main" id="{192FDA12-BACA-1A8C-8F0E-9445F54788D4}"/>
              </a:ext>
            </a:extLst>
          </p:cNvPr>
          <p:cNvSpPr/>
          <p:nvPr/>
        </p:nvSpPr>
        <p:spPr bwMode="auto">
          <a:xfrm>
            <a:off x="6808669" y="3263388"/>
            <a:ext cx="718457" cy="3818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6" name="Straight Connector 45">
            <a:extLst>
              <a:ext uri="{FF2B5EF4-FFF2-40B4-BE49-F238E27FC236}">
                <a16:creationId xmlns:a16="http://schemas.microsoft.com/office/drawing/2014/main" id="{4573DA37-E6A6-2F94-C136-6F28CA136842}"/>
              </a:ext>
            </a:extLst>
          </p:cNvPr>
          <p:cNvCxnSpPr>
            <a:cxnSpLocks/>
            <a:stCxn id="44" idx="1"/>
            <a:endCxn id="44" idx="3"/>
          </p:cNvCxnSpPr>
          <p:nvPr/>
        </p:nvCxnSpPr>
        <p:spPr bwMode="auto">
          <a:xfrm>
            <a:off x="6808669" y="3454313"/>
            <a:ext cx="7184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6437F10-FD05-4094-9F9D-C995699598FD}"/>
              </a:ext>
            </a:extLst>
          </p:cNvPr>
          <p:cNvCxnSpPr>
            <a:cxnSpLocks/>
          </p:cNvCxnSpPr>
          <p:nvPr/>
        </p:nvCxnSpPr>
        <p:spPr bwMode="auto">
          <a:xfrm>
            <a:off x="8129318" y="2664601"/>
            <a:ext cx="0" cy="1517904"/>
          </a:xfrm>
          <a:prstGeom prst="line">
            <a:avLst/>
          </a:prstGeom>
          <a:noFill/>
          <a:ln w="28575" cap="flat" cmpd="sng" algn="ctr">
            <a:solidFill>
              <a:schemeClr val="bg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3EEF9F87-3D06-83BF-0E44-E900E9247095}"/>
              </a:ext>
            </a:extLst>
          </p:cNvPr>
          <p:cNvSpPr/>
          <p:nvPr/>
        </p:nvSpPr>
        <p:spPr bwMode="auto">
          <a:xfrm>
            <a:off x="7771411" y="3222906"/>
            <a:ext cx="718457" cy="4223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 name="Straight Connector 51">
            <a:extLst>
              <a:ext uri="{FF2B5EF4-FFF2-40B4-BE49-F238E27FC236}">
                <a16:creationId xmlns:a16="http://schemas.microsoft.com/office/drawing/2014/main" id="{2060F718-FA60-E17B-07EC-7A5D95441072}"/>
              </a:ext>
            </a:extLst>
          </p:cNvPr>
          <p:cNvCxnSpPr>
            <a:cxnSpLocks/>
          </p:cNvCxnSpPr>
          <p:nvPr/>
        </p:nvCxnSpPr>
        <p:spPr bwMode="auto">
          <a:xfrm>
            <a:off x="7771411" y="3410268"/>
            <a:ext cx="718457"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8E1CBBB5-0AA2-DD4D-CCA7-11C8DCD54A9E}"/>
              </a:ext>
            </a:extLst>
          </p:cNvPr>
          <p:cNvSpPr txBox="1"/>
          <p:nvPr/>
        </p:nvSpPr>
        <p:spPr bwMode="auto">
          <a:xfrm rot="16200000">
            <a:off x="7920119" y="3222427"/>
            <a:ext cx="223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Max log</a:t>
            </a:r>
            <a:r>
              <a:rPr lang="en-US" sz="1600" baseline="-25000" dirty="0">
                <a:solidFill>
                  <a:schemeClr val="bg1"/>
                </a:solidFill>
                <a:latin typeface="Calibri" panose="020F0502020204030204" pitchFamily="34" charset="0"/>
              </a:rPr>
              <a:t>10</a:t>
            </a:r>
            <a:r>
              <a:rPr lang="en-US" sz="1600" dirty="0">
                <a:solidFill>
                  <a:schemeClr val="bg1"/>
                </a:solidFill>
                <a:latin typeface="Calibri" panose="020F0502020204030204" pitchFamily="34" charset="0"/>
              </a:rPr>
              <a:t> (Fold Change)</a:t>
            </a:r>
          </a:p>
        </p:txBody>
      </p:sp>
      <p:sp>
        <p:nvSpPr>
          <p:cNvPr id="58" name="TextBox 57">
            <a:extLst>
              <a:ext uri="{FF2B5EF4-FFF2-40B4-BE49-F238E27FC236}">
                <a16:creationId xmlns:a16="http://schemas.microsoft.com/office/drawing/2014/main" id="{401353D5-BEED-C2D5-7257-E20BF5239BAD}"/>
              </a:ext>
            </a:extLst>
          </p:cNvPr>
          <p:cNvSpPr txBox="1"/>
          <p:nvPr/>
        </p:nvSpPr>
        <p:spPr bwMode="auto">
          <a:xfrm>
            <a:off x="9035960" y="3914643"/>
            <a:ext cx="429659" cy="28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6534FA10-60AA-D432-78FE-45E4075AEA01}"/>
              </a:ext>
            </a:extLst>
          </p:cNvPr>
          <p:cNvSpPr txBox="1"/>
          <p:nvPr/>
        </p:nvSpPr>
        <p:spPr bwMode="auto">
          <a:xfrm>
            <a:off x="9038072" y="3516352"/>
            <a:ext cx="429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grpSp>
        <p:nvGrpSpPr>
          <p:cNvPr id="60" name="Group 59">
            <a:extLst>
              <a:ext uri="{FF2B5EF4-FFF2-40B4-BE49-F238E27FC236}">
                <a16:creationId xmlns:a16="http://schemas.microsoft.com/office/drawing/2014/main" id="{2457A432-0EDB-742E-7B19-967D3EE04C0E}"/>
              </a:ext>
            </a:extLst>
          </p:cNvPr>
          <p:cNvGrpSpPr/>
          <p:nvPr/>
        </p:nvGrpSpPr>
        <p:grpSpPr>
          <a:xfrm rot="5400000">
            <a:off x="10526564" y="3986328"/>
            <a:ext cx="64894" cy="962950"/>
            <a:chOff x="7423374" y="3551898"/>
            <a:chExt cx="107790" cy="1021690"/>
          </a:xfrm>
        </p:grpSpPr>
        <p:cxnSp>
          <p:nvCxnSpPr>
            <p:cNvPr id="61" name="Straight Connector 60">
              <a:extLst>
                <a:ext uri="{FF2B5EF4-FFF2-40B4-BE49-F238E27FC236}">
                  <a16:creationId xmlns:a16="http://schemas.microsoft.com/office/drawing/2014/main" id="{F39EDFC5-6552-7949-8295-F89E148A8F40}"/>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BD26699-D01E-6CA4-362C-63FAD93E1526}"/>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E9624420-D1FF-5F52-2FBC-549F1E559DF7}"/>
              </a:ext>
            </a:extLst>
          </p:cNvPr>
          <p:cNvSpPr txBox="1"/>
          <p:nvPr/>
        </p:nvSpPr>
        <p:spPr bwMode="auto">
          <a:xfrm>
            <a:off x="9552121" y="4449963"/>
            <a:ext cx="10508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 mg/kg QW</a:t>
            </a:r>
          </a:p>
        </p:txBody>
      </p:sp>
      <p:sp>
        <p:nvSpPr>
          <p:cNvPr id="31744" name="Freeform: Shape 31743">
            <a:extLst>
              <a:ext uri="{FF2B5EF4-FFF2-40B4-BE49-F238E27FC236}">
                <a16:creationId xmlns:a16="http://schemas.microsoft.com/office/drawing/2014/main" id="{6E9ECC00-50AC-1A8C-7850-83A863F1D29C}"/>
              </a:ext>
            </a:extLst>
          </p:cNvPr>
          <p:cNvSpPr/>
          <p:nvPr/>
        </p:nvSpPr>
        <p:spPr bwMode="auto">
          <a:xfrm>
            <a:off x="9497660" y="2275437"/>
            <a:ext cx="2123204" cy="2158580"/>
          </a:xfrm>
          <a:custGeom>
            <a:avLst/>
            <a:gdLst>
              <a:gd name="connsiteX0" fmla="*/ 0 w 3685170"/>
              <a:gd name="connsiteY0" fmla="*/ 0 h 2559401"/>
              <a:gd name="connsiteX1" fmla="*/ 0 w 3685170"/>
              <a:gd name="connsiteY1" fmla="*/ 2559401 h 2559401"/>
              <a:gd name="connsiteX2" fmla="*/ 3685170 w 3685170"/>
              <a:gd name="connsiteY2" fmla="*/ 2559401 h 2559401"/>
            </a:gdLst>
            <a:ahLst/>
            <a:cxnLst>
              <a:cxn ang="0">
                <a:pos x="connsiteX0" y="connsiteY0"/>
              </a:cxn>
              <a:cxn ang="0">
                <a:pos x="connsiteX1" y="connsiteY1"/>
              </a:cxn>
              <a:cxn ang="0">
                <a:pos x="connsiteX2" y="connsiteY2"/>
              </a:cxn>
            </a:cxnLst>
            <a:rect l="l" t="t" r="r" b="b"/>
            <a:pathLst>
              <a:path w="3685170" h="2559401">
                <a:moveTo>
                  <a:pt x="0" y="0"/>
                </a:moveTo>
                <a:lnTo>
                  <a:pt x="0" y="2559401"/>
                </a:lnTo>
                <a:lnTo>
                  <a:pt x="3685170" y="2559401"/>
                </a:lnTo>
              </a:path>
            </a:pathLst>
          </a:custGeom>
          <a:noFill/>
          <a:ln w="28575">
            <a:solidFill>
              <a:schemeClr val="bg1"/>
            </a:solidFill>
            <a:miter lim="800000"/>
            <a:headEnd/>
            <a:tailEnd/>
          </a:ln>
        </p:spPr>
        <p:txBody>
          <a:bodyPr rtlCol="0" anchor="ctr"/>
          <a:lstStyle/>
          <a:p>
            <a:pPr algn="ctr"/>
            <a:endParaRPr lang="en-US"/>
          </a:p>
        </p:txBody>
      </p:sp>
      <p:sp>
        <p:nvSpPr>
          <p:cNvPr id="31745" name="TextBox 31744">
            <a:extLst>
              <a:ext uri="{FF2B5EF4-FFF2-40B4-BE49-F238E27FC236}">
                <a16:creationId xmlns:a16="http://schemas.microsoft.com/office/drawing/2014/main" id="{5405AE74-FA52-534D-0924-93F1FC730156}"/>
              </a:ext>
            </a:extLst>
          </p:cNvPr>
          <p:cNvSpPr txBox="1"/>
          <p:nvPr/>
        </p:nvSpPr>
        <p:spPr bwMode="auto">
          <a:xfrm>
            <a:off x="9687451" y="4167593"/>
            <a:ext cx="780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143</a:t>
            </a:r>
          </a:p>
        </p:txBody>
      </p:sp>
      <p:sp>
        <p:nvSpPr>
          <p:cNvPr id="31747" name="TextBox 31746">
            <a:extLst>
              <a:ext uri="{FF2B5EF4-FFF2-40B4-BE49-F238E27FC236}">
                <a16:creationId xmlns:a16="http://schemas.microsoft.com/office/drawing/2014/main" id="{E0AB90EC-4F2E-A3A0-88F9-D2855423453F}"/>
              </a:ext>
            </a:extLst>
          </p:cNvPr>
          <p:cNvSpPr txBox="1"/>
          <p:nvPr/>
        </p:nvSpPr>
        <p:spPr bwMode="auto">
          <a:xfrm>
            <a:off x="10517397" y="4466977"/>
            <a:ext cx="10508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 mg/kg Q2W</a:t>
            </a:r>
          </a:p>
        </p:txBody>
      </p:sp>
      <p:sp>
        <p:nvSpPr>
          <p:cNvPr id="31748" name="TextBox 31747">
            <a:extLst>
              <a:ext uri="{FF2B5EF4-FFF2-40B4-BE49-F238E27FC236}">
                <a16:creationId xmlns:a16="http://schemas.microsoft.com/office/drawing/2014/main" id="{6CFC6AAF-250F-A956-C474-B4AE70C184B3}"/>
              </a:ext>
            </a:extLst>
          </p:cNvPr>
          <p:cNvSpPr txBox="1"/>
          <p:nvPr/>
        </p:nvSpPr>
        <p:spPr bwMode="auto">
          <a:xfrm>
            <a:off x="10633551" y="4169147"/>
            <a:ext cx="780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144</a:t>
            </a:r>
          </a:p>
        </p:txBody>
      </p:sp>
      <p:sp>
        <p:nvSpPr>
          <p:cNvPr id="31749" name="TextBox 31748">
            <a:extLst>
              <a:ext uri="{FF2B5EF4-FFF2-40B4-BE49-F238E27FC236}">
                <a16:creationId xmlns:a16="http://schemas.microsoft.com/office/drawing/2014/main" id="{0CC9B1EF-2F8E-CD02-C611-E4A4CE1C68E3}"/>
              </a:ext>
            </a:extLst>
          </p:cNvPr>
          <p:cNvSpPr txBox="1"/>
          <p:nvPr/>
        </p:nvSpPr>
        <p:spPr bwMode="auto">
          <a:xfrm>
            <a:off x="9497660" y="2217817"/>
            <a:ext cx="167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Wilcoxon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=.4033</a:t>
            </a:r>
          </a:p>
        </p:txBody>
      </p:sp>
      <p:cxnSp>
        <p:nvCxnSpPr>
          <p:cNvPr id="31750" name="Straight Connector 31749">
            <a:extLst>
              <a:ext uri="{FF2B5EF4-FFF2-40B4-BE49-F238E27FC236}">
                <a16:creationId xmlns:a16="http://schemas.microsoft.com/office/drawing/2014/main" id="{51276EAA-1CBE-383B-DEDA-F3DCE5FD5D0E}"/>
              </a:ext>
            </a:extLst>
          </p:cNvPr>
          <p:cNvCxnSpPr/>
          <p:nvPr/>
        </p:nvCxnSpPr>
        <p:spPr bwMode="auto">
          <a:xfrm>
            <a:off x="9497660" y="4074856"/>
            <a:ext cx="2109018" cy="0"/>
          </a:xfrm>
          <a:prstGeom prst="line">
            <a:avLst/>
          </a:prstGeom>
          <a:noFill/>
          <a:ln w="28575" cap="flat" cmpd="sng" algn="ctr">
            <a:solidFill>
              <a:schemeClr val="tx2"/>
            </a:solidFill>
            <a:prstDash val="sysDash"/>
            <a:round/>
            <a:headEnd type="none" w="med" len="med"/>
            <a:tailEnd type="none" w="med" len="med"/>
          </a:ln>
          <a:effectLst/>
        </p:spPr>
      </p:cxnSp>
      <p:cxnSp>
        <p:nvCxnSpPr>
          <p:cNvPr id="31751" name="Straight Connector 31750">
            <a:extLst>
              <a:ext uri="{FF2B5EF4-FFF2-40B4-BE49-F238E27FC236}">
                <a16:creationId xmlns:a16="http://schemas.microsoft.com/office/drawing/2014/main" id="{A28030DD-83E4-4ACD-7755-EAF880B01270}"/>
              </a:ext>
            </a:extLst>
          </p:cNvPr>
          <p:cNvCxnSpPr>
            <a:cxnSpLocks/>
          </p:cNvCxnSpPr>
          <p:nvPr/>
        </p:nvCxnSpPr>
        <p:spPr bwMode="auto">
          <a:xfrm>
            <a:off x="10077744" y="2704506"/>
            <a:ext cx="0" cy="1517904"/>
          </a:xfrm>
          <a:prstGeom prst="line">
            <a:avLst/>
          </a:prstGeom>
          <a:noFill/>
          <a:ln w="28575" cap="flat" cmpd="sng" algn="ctr">
            <a:solidFill>
              <a:schemeClr val="bg1"/>
            </a:solidFill>
            <a:prstDash val="solid"/>
            <a:round/>
            <a:headEnd type="none" w="med" len="med"/>
            <a:tailEnd type="none" w="med" len="med"/>
          </a:ln>
          <a:effectLst/>
        </p:spPr>
      </p:cxnSp>
      <p:sp>
        <p:nvSpPr>
          <p:cNvPr id="31752" name="Rectangle 31751">
            <a:extLst>
              <a:ext uri="{FF2B5EF4-FFF2-40B4-BE49-F238E27FC236}">
                <a16:creationId xmlns:a16="http://schemas.microsoft.com/office/drawing/2014/main" id="{38868C00-5EDD-75B4-E853-853F50360E12}"/>
              </a:ext>
            </a:extLst>
          </p:cNvPr>
          <p:cNvSpPr/>
          <p:nvPr/>
        </p:nvSpPr>
        <p:spPr bwMode="auto">
          <a:xfrm>
            <a:off x="9719837" y="3293096"/>
            <a:ext cx="718457" cy="5293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4" name="Straight Connector 31753">
            <a:extLst>
              <a:ext uri="{FF2B5EF4-FFF2-40B4-BE49-F238E27FC236}">
                <a16:creationId xmlns:a16="http://schemas.microsoft.com/office/drawing/2014/main" id="{09A25C49-1B31-A0C5-D2F1-A7DAE4037E6D}"/>
              </a:ext>
            </a:extLst>
          </p:cNvPr>
          <p:cNvCxnSpPr>
            <a:cxnSpLocks/>
          </p:cNvCxnSpPr>
          <p:nvPr/>
        </p:nvCxnSpPr>
        <p:spPr bwMode="auto">
          <a:xfrm>
            <a:off x="11040486" y="2781146"/>
            <a:ext cx="0" cy="1426464"/>
          </a:xfrm>
          <a:prstGeom prst="line">
            <a:avLst/>
          </a:prstGeom>
          <a:noFill/>
          <a:ln w="28575" cap="flat" cmpd="sng" algn="ctr">
            <a:solidFill>
              <a:schemeClr val="bg1"/>
            </a:solidFill>
            <a:prstDash val="solid"/>
            <a:round/>
            <a:headEnd type="none" w="med" len="med"/>
            <a:tailEnd type="none" w="med" len="med"/>
          </a:ln>
          <a:effectLst/>
        </p:spPr>
      </p:cxnSp>
      <p:sp>
        <p:nvSpPr>
          <p:cNvPr id="31755" name="Rectangle 31754">
            <a:extLst>
              <a:ext uri="{FF2B5EF4-FFF2-40B4-BE49-F238E27FC236}">
                <a16:creationId xmlns:a16="http://schemas.microsoft.com/office/drawing/2014/main" id="{050E5070-2287-AEEF-8872-9DE5EED677E5}"/>
              </a:ext>
            </a:extLst>
          </p:cNvPr>
          <p:cNvSpPr/>
          <p:nvPr/>
        </p:nvSpPr>
        <p:spPr bwMode="auto">
          <a:xfrm>
            <a:off x="10682579" y="3310110"/>
            <a:ext cx="718457" cy="542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6" name="Straight Connector 31755">
            <a:extLst>
              <a:ext uri="{FF2B5EF4-FFF2-40B4-BE49-F238E27FC236}">
                <a16:creationId xmlns:a16="http://schemas.microsoft.com/office/drawing/2014/main" id="{B08DD73B-D4E5-28E1-0B63-625BBD97B1DD}"/>
              </a:ext>
            </a:extLst>
          </p:cNvPr>
          <p:cNvCxnSpPr>
            <a:cxnSpLocks/>
          </p:cNvCxnSpPr>
          <p:nvPr/>
        </p:nvCxnSpPr>
        <p:spPr bwMode="auto">
          <a:xfrm>
            <a:off x="10682579" y="3658586"/>
            <a:ext cx="718457" cy="0"/>
          </a:xfrm>
          <a:prstGeom prst="line">
            <a:avLst/>
          </a:prstGeom>
          <a:noFill/>
          <a:ln w="28575" cap="flat" cmpd="sng" algn="ctr">
            <a:solidFill>
              <a:schemeClr val="bg1"/>
            </a:solidFill>
            <a:prstDash val="solid"/>
            <a:round/>
            <a:headEnd type="none" w="med" len="med"/>
            <a:tailEnd type="none" w="med" len="med"/>
          </a:ln>
          <a:effectLst/>
        </p:spPr>
      </p:cxnSp>
      <p:grpSp>
        <p:nvGrpSpPr>
          <p:cNvPr id="31757" name="Group 31756">
            <a:extLst>
              <a:ext uri="{FF2B5EF4-FFF2-40B4-BE49-F238E27FC236}">
                <a16:creationId xmlns:a16="http://schemas.microsoft.com/office/drawing/2014/main" id="{D1D7241C-24A8-6E44-1362-AB93A33B9BAE}"/>
              </a:ext>
            </a:extLst>
          </p:cNvPr>
          <p:cNvGrpSpPr/>
          <p:nvPr/>
        </p:nvGrpSpPr>
        <p:grpSpPr>
          <a:xfrm>
            <a:off x="9413947" y="2468625"/>
            <a:ext cx="81601" cy="1614727"/>
            <a:chOff x="7423374" y="2530208"/>
            <a:chExt cx="107790" cy="2043380"/>
          </a:xfrm>
        </p:grpSpPr>
        <p:cxnSp>
          <p:nvCxnSpPr>
            <p:cNvPr id="31759" name="Straight Connector 31758">
              <a:extLst>
                <a:ext uri="{FF2B5EF4-FFF2-40B4-BE49-F238E27FC236}">
                  <a16:creationId xmlns:a16="http://schemas.microsoft.com/office/drawing/2014/main" id="{BB935EB9-2EDD-F2C8-BA4B-1A6C1F98629C}"/>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6C392807-AF4D-A447-48FE-1FE79ACF5F72}"/>
                </a:ext>
              </a:extLst>
            </p:cNvPr>
            <p:cNvCxnSpPr/>
            <p:nvPr/>
          </p:nvCxnSpPr>
          <p:spPr bwMode="auto">
            <a:xfrm>
              <a:off x="7423374" y="304248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690BC4DA-62D2-D665-473E-7E5579D7E3D5}"/>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424EC7F5-6399-79F7-37DD-DD955514D2E0}"/>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0BEC7208-AC76-8B5E-816C-AEF4A6128FA7}"/>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31764" name="TextBox 31763">
            <a:extLst>
              <a:ext uri="{FF2B5EF4-FFF2-40B4-BE49-F238E27FC236}">
                <a16:creationId xmlns:a16="http://schemas.microsoft.com/office/drawing/2014/main" id="{9A85A478-9DFC-BCF0-EA02-77B977C06C2F}"/>
              </a:ext>
            </a:extLst>
          </p:cNvPr>
          <p:cNvSpPr txBox="1"/>
          <p:nvPr/>
        </p:nvSpPr>
        <p:spPr bwMode="auto">
          <a:xfrm>
            <a:off x="9041139" y="3111476"/>
            <a:ext cx="429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1765" name="TextBox 31764">
            <a:extLst>
              <a:ext uri="{FF2B5EF4-FFF2-40B4-BE49-F238E27FC236}">
                <a16:creationId xmlns:a16="http://schemas.microsoft.com/office/drawing/2014/main" id="{BD3945C7-480F-370B-1A32-2C217A873A32}"/>
              </a:ext>
            </a:extLst>
          </p:cNvPr>
          <p:cNvSpPr txBox="1"/>
          <p:nvPr/>
        </p:nvSpPr>
        <p:spPr bwMode="auto">
          <a:xfrm>
            <a:off x="9043251" y="2713185"/>
            <a:ext cx="429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1766" name="TextBox 31765">
            <a:extLst>
              <a:ext uri="{FF2B5EF4-FFF2-40B4-BE49-F238E27FC236}">
                <a16:creationId xmlns:a16="http://schemas.microsoft.com/office/drawing/2014/main" id="{9E29E68A-8C08-834E-622A-7BED57F2BFE4}"/>
              </a:ext>
            </a:extLst>
          </p:cNvPr>
          <p:cNvSpPr txBox="1"/>
          <p:nvPr/>
        </p:nvSpPr>
        <p:spPr bwMode="auto">
          <a:xfrm>
            <a:off x="9050312" y="2298536"/>
            <a:ext cx="429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cxnSp>
        <p:nvCxnSpPr>
          <p:cNvPr id="31770" name="Straight Connector 31769">
            <a:extLst>
              <a:ext uri="{FF2B5EF4-FFF2-40B4-BE49-F238E27FC236}">
                <a16:creationId xmlns:a16="http://schemas.microsoft.com/office/drawing/2014/main" id="{A4F2E2AC-BF08-291D-C66A-68C484D0CC82}"/>
              </a:ext>
            </a:extLst>
          </p:cNvPr>
          <p:cNvCxnSpPr>
            <a:cxnSpLocks/>
          </p:cNvCxnSpPr>
          <p:nvPr/>
        </p:nvCxnSpPr>
        <p:spPr bwMode="auto">
          <a:xfrm>
            <a:off x="9719837" y="3617839"/>
            <a:ext cx="718457" cy="0"/>
          </a:xfrm>
          <a:prstGeom prst="line">
            <a:avLst/>
          </a:prstGeom>
          <a:noFill/>
          <a:ln w="28575" cap="flat" cmpd="sng" algn="ctr">
            <a:solidFill>
              <a:schemeClr val="bg1"/>
            </a:solidFill>
            <a:prstDash val="solid"/>
            <a:round/>
            <a:headEnd type="none" w="med" len="med"/>
            <a:tailEnd type="none" w="med" len="med"/>
          </a:ln>
          <a:effectLst/>
        </p:spPr>
      </p:cxnSp>
      <p:grpSp>
        <p:nvGrpSpPr>
          <p:cNvPr id="32083" name="Group 32082">
            <a:extLst>
              <a:ext uri="{FF2B5EF4-FFF2-40B4-BE49-F238E27FC236}">
                <a16:creationId xmlns:a16="http://schemas.microsoft.com/office/drawing/2014/main" id="{0324910B-E447-A996-57F4-06F233C27EC7}"/>
              </a:ext>
            </a:extLst>
          </p:cNvPr>
          <p:cNvGrpSpPr/>
          <p:nvPr/>
        </p:nvGrpSpPr>
        <p:grpSpPr>
          <a:xfrm>
            <a:off x="1866243" y="2226775"/>
            <a:ext cx="3441426" cy="1218813"/>
            <a:chOff x="1777340" y="2409548"/>
            <a:chExt cx="3216157" cy="1139032"/>
          </a:xfrm>
        </p:grpSpPr>
        <p:grpSp>
          <p:nvGrpSpPr>
            <p:cNvPr id="32003" name="Group 32002">
              <a:extLst>
                <a:ext uri="{FF2B5EF4-FFF2-40B4-BE49-F238E27FC236}">
                  <a16:creationId xmlns:a16="http://schemas.microsoft.com/office/drawing/2014/main" id="{7472F52C-1B34-5462-0287-E6838F9C6038}"/>
                </a:ext>
              </a:extLst>
            </p:cNvPr>
            <p:cNvGrpSpPr/>
            <p:nvPr/>
          </p:nvGrpSpPr>
          <p:grpSpPr>
            <a:xfrm>
              <a:off x="1777340" y="3276709"/>
              <a:ext cx="74838" cy="271871"/>
              <a:chOff x="1833502" y="3671021"/>
              <a:chExt cx="54991" cy="257915"/>
            </a:xfrm>
          </p:grpSpPr>
          <p:cxnSp>
            <p:nvCxnSpPr>
              <p:cNvPr id="32080" name="Straight Connector 32079">
                <a:extLst>
                  <a:ext uri="{FF2B5EF4-FFF2-40B4-BE49-F238E27FC236}">
                    <a16:creationId xmlns:a16="http://schemas.microsoft.com/office/drawing/2014/main" id="{2177DD03-F2C3-9107-CA48-265176F4F69A}"/>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7196A625-9704-263D-8F89-1DF8B91BDBE6}"/>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E4D779B3-2DA8-0824-62E7-2C5B711792E2}"/>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4" name="Group 32003">
              <a:extLst>
                <a:ext uri="{FF2B5EF4-FFF2-40B4-BE49-F238E27FC236}">
                  <a16:creationId xmlns:a16="http://schemas.microsoft.com/office/drawing/2014/main" id="{B3754370-2EE2-8E3F-04BA-FAC1BCB5D846}"/>
                </a:ext>
              </a:extLst>
            </p:cNvPr>
            <p:cNvGrpSpPr/>
            <p:nvPr/>
          </p:nvGrpSpPr>
          <p:grpSpPr>
            <a:xfrm>
              <a:off x="1992653" y="2697020"/>
              <a:ext cx="74838" cy="173639"/>
              <a:chOff x="1833502" y="3671021"/>
              <a:chExt cx="54991" cy="257915"/>
            </a:xfrm>
          </p:grpSpPr>
          <p:cxnSp>
            <p:nvCxnSpPr>
              <p:cNvPr id="32077" name="Straight Connector 32076">
                <a:extLst>
                  <a:ext uri="{FF2B5EF4-FFF2-40B4-BE49-F238E27FC236}">
                    <a16:creationId xmlns:a16="http://schemas.microsoft.com/office/drawing/2014/main" id="{6B98D228-9B4D-D238-1B43-1CD7EBB9FB1E}"/>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B7B53F8D-F8B3-263C-FC13-E923CFAAC840}"/>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EFEEC6BB-2A14-C0FE-65F5-3FA2C25DF260}"/>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29CFFF9B-D7D6-13FC-594C-F1F3625FA674}"/>
                </a:ext>
              </a:extLst>
            </p:cNvPr>
            <p:cNvGrpSpPr/>
            <p:nvPr/>
          </p:nvGrpSpPr>
          <p:grpSpPr>
            <a:xfrm>
              <a:off x="1853340" y="2982799"/>
              <a:ext cx="74838" cy="231511"/>
              <a:chOff x="1833502" y="3671021"/>
              <a:chExt cx="54991" cy="257915"/>
            </a:xfrm>
          </p:grpSpPr>
          <p:cxnSp>
            <p:nvCxnSpPr>
              <p:cNvPr id="32074" name="Straight Connector 32073">
                <a:extLst>
                  <a:ext uri="{FF2B5EF4-FFF2-40B4-BE49-F238E27FC236}">
                    <a16:creationId xmlns:a16="http://schemas.microsoft.com/office/drawing/2014/main" id="{221D2146-0D4E-BB2F-7E52-F947EA221F9F}"/>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0437A3DD-5F1D-D094-A530-2C60117E8494}"/>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BFB40806-37E2-4EB0-70BC-60E9EA69505F}"/>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39EF6706-CE3B-080B-A1F4-F4C93F018674}"/>
                </a:ext>
              </a:extLst>
            </p:cNvPr>
            <p:cNvGrpSpPr/>
            <p:nvPr/>
          </p:nvGrpSpPr>
          <p:grpSpPr>
            <a:xfrm>
              <a:off x="3939878" y="2587530"/>
              <a:ext cx="74838" cy="245022"/>
              <a:chOff x="1833502" y="3671021"/>
              <a:chExt cx="54991" cy="257915"/>
            </a:xfrm>
          </p:grpSpPr>
          <p:cxnSp>
            <p:nvCxnSpPr>
              <p:cNvPr id="32071" name="Straight Connector 32070">
                <a:extLst>
                  <a:ext uri="{FF2B5EF4-FFF2-40B4-BE49-F238E27FC236}">
                    <a16:creationId xmlns:a16="http://schemas.microsoft.com/office/drawing/2014/main" id="{14700016-B932-87CB-A135-1BDF6AE7B337}"/>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24F7D06F-0309-9159-3016-189F92612F2E}"/>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5B59DE9B-FDE2-53D5-931A-841A44BBC1A8}"/>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7" name="Group 32006">
              <a:extLst>
                <a:ext uri="{FF2B5EF4-FFF2-40B4-BE49-F238E27FC236}">
                  <a16:creationId xmlns:a16="http://schemas.microsoft.com/office/drawing/2014/main" id="{47D61FB9-E7AC-D64A-959A-382EAE379FE0}"/>
                </a:ext>
              </a:extLst>
            </p:cNvPr>
            <p:cNvGrpSpPr/>
            <p:nvPr/>
          </p:nvGrpSpPr>
          <p:grpSpPr>
            <a:xfrm>
              <a:off x="3977309" y="2536800"/>
              <a:ext cx="74838" cy="160166"/>
              <a:chOff x="1833502" y="3671021"/>
              <a:chExt cx="54991" cy="257915"/>
            </a:xfrm>
          </p:grpSpPr>
          <p:cxnSp>
            <p:nvCxnSpPr>
              <p:cNvPr id="32068" name="Straight Connector 32067">
                <a:extLst>
                  <a:ext uri="{FF2B5EF4-FFF2-40B4-BE49-F238E27FC236}">
                    <a16:creationId xmlns:a16="http://schemas.microsoft.com/office/drawing/2014/main" id="{A85D8B62-84D4-FB30-6925-6E66F24B58C2}"/>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C0D5F21F-52A7-78A4-07C5-D519DFB57805}"/>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70" name="Straight Connector 32069">
                <a:extLst>
                  <a:ext uri="{FF2B5EF4-FFF2-40B4-BE49-F238E27FC236}">
                    <a16:creationId xmlns:a16="http://schemas.microsoft.com/office/drawing/2014/main" id="{485DE72D-32CD-CA14-2116-2FD93CB9D8D0}"/>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27ABA501-3113-24E3-F1FD-14F55560C102}"/>
                </a:ext>
              </a:extLst>
            </p:cNvPr>
            <p:cNvGrpSpPr/>
            <p:nvPr/>
          </p:nvGrpSpPr>
          <p:grpSpPr>
            <a:xfrm>
              <a:off x="3453093" y="2589224"/>
              <a:ext cx="74838" cy="284838"/>
              <a:chOff x="1833502" y="3671021"/>
              <a:chExt cx="54991" cy="257915"/>
            </a:xfrm>
          </p:grpSpPr>
          <p:cxnSp>
            <p:nvCxnSpPr>
              <p:cNvPr id="32065" name="Straight Connector 32064">
                <a:extLst>
                  <a:ext uri="{FF2B5EF4-FFF2-40B4-BE49-F238E27FC236}">
                    <a16:creationId xmlns:a16="http://schemas.microsoft.com/office/drawing/2014/main" id="{D87B5F47-D636-20A6-C3DA-226069B16DB4}"/>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B43A6FE5-7980-F2E9-ED33-1EC3D7D0A98F}"/>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9D301D37-6E6E-CCE8-AE59-B21BBEACE169}"/>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96F0146B-F25B-E2B5-07B0-967D490D7539}"/>
                </a:ext>
              </a:extLst>
            </p:cNvPr>
            <p:cNvGrpSpPr/>
            <p:nvPr/>
          </p:nvGrpSpPr>
          <p:grpSpPr>
            <a:xfrm>
              <a:off x="1992829" y="2716332"/>
              <a:ext cx="74838" cy="195999"/>
              <a:chOff x="1833502" y="3671021"/>
              <a:chExt cx="54991" cy="257915"/>
            </a:xfrm>
          </p:grpSpPr>
          <p:cxnSp>
            <p:nvCxnSpPr>
              <p:cNvPr id="32062" name="Straight Connector 32061">
                <a:extLst>
                  <a:ext uri="{FF2B5EF4-FFF2-40B4-BE49-F238E27FC236}">
                    <a16:creationId xmlns:a16="http://schemas.microsoft.com/office/drawing/2014/main" id="{CDAFC4CB-FE01-7E44-94D9-3D6E39F8F571}"/>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A3C926AC-AE57-D30F-C0B5-EB12B6611A7D}"/>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606FA11D-3337-88A6-D3E5-3B6B7FF0EC27}"/>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0" name="Group 32009">
              <a:extLst>
                <a:ext uri="{FF2B5EF4-FFF2-40B4-BE49-F238E27FC236}">
                  <a16:creationId xmlns:a16="http://schemas.microsoft.com/office/drawing/2014/main" id="{E16449CC-BDC9-4297-DFFD-2D9DE7E6627A}"/>
                </a:ext>
              </a:extLst>
            </p:cNvPr>
            <p:cNvGrpSpPr/>
            <p:nvPr/>
          </p:nvGrpSpPr>
          <p:grpSpPr>
            <a:xfrm>
              <a:off x="2030211" y="2479865"/>
              <a:ext cx="74838" cy="322835"/>
              <a:chOff x="1833502" y="3671021"/>
              <a:chExt cx="54991" cy="257915"/>
            </a:xfrm>
          </p:grpSpPr>
          <p:cxnSp>
            <p:nvCxnSpPr>
              <p:cNvPr id="32059" name="Straight Connector 32058">
                <a:extLst>
                  <a:ext uri="{FF2B5EF4-FFF2-40B4-BE49-F238E27FC236}">
                    <a16:creationId xmlns:a16="http://schemas.microsoft.com/office/drawing/2014/main" id="{A7F93CF5-70CE-2BDE-0B82-76D65FC5D778}"/>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D8EA9E00-CA0C-590C-6631-DE4150A66202}"/>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ABCC919B-5AA8-15CF-D23B-8FF5CA9BC7BC}"/>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BD18D10E-92E3-DCFF-D650-A0BF7C7B1263}"/>
                </a:ext>
              </a:extLst>
            </p:cNvPr>
            <p:cNvGrpSpPr/>
            <p:nvPr/>
          </p:nvGrpSpPr>
          <p:grpSpPr>
            <a:xfrm>
              <a:off x="2063654" y="2409548"/>
              <a:ext cx="74838" cy="393151"/>
              <a:chOff x="1833502" y="3671021"/>
              <a:chExt cx="54991" cy="257915"/>
            </a:xfrm>
          </p:grpSpPr>
          <p:cxnSp>
            <p:nvCxnSpPr>
              <p:cNvPr id="32056" name="Straight Connector 32055">
                <a:extLst>
                  <a:ext uri="{FF2B5EF4-FFF2-40B4-BE49-F238E27FC236}">
                    <a16:creationId xmlns:a16="http://schemas.microsoft.com/office/drawing/2014/main" id="{DB9598EA-4C91-B1C0-0449-ED55549C6535}"/>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6ADDC587-3761-1DFB-874A-E94DF6D97495}"/>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58" name="Straight Connector 32057">
                <a:extLst>
                  <a:ext uri="{FF2B5EF4-FFF2-40B4-BE49-F238E27FC236}">
                    <a16:creationId xmlns:a16="http://schemas.microsoft.com/office/drawing/2014/main" id="{7EA0FE1E-4CA2-3AF5-6A17-C46DF2903E1E}"/>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1E055824-8492-FC16-C9F7-96DBFA2C8D67}"/>
                </a:ext>
              </a:extLst>
            </p:cNvPr>
            <p:cNvGrpSpPr/>
            <p:nvPr/>
          </p:nvGrpSpPr>
          <p:grpSpPr>
            <a:xfrm>
              <a:off x="2094232" y="2410931"/>
              <a:ext cx="74838" cy="268460"/>
              <a:chOff x="1833502" y="3671021"/>
              <a:chExt cx="54991" cy="257915"/>
            </a:xfrm>
          </p:grpSpPr>
          <p:cxnSp>
            <p:nvCxnSpPr>
              <p:cNvPr id="32053" name="Straight Connector 32052">
                <a:extLst>
                  <a:ext uri="{FF2B5EF4-FFF2-40B4-BE49-F238E27FC236}">
                    <a16:creationId xmlns:a16="http://schemas.microsoft.com/office/drawing/2014/main" id="{1C1CA919-F834-9463-8464-2C98CA91E585}"/>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54" name="Straight Connector 32053">
                <a:extLst>
                  <a:ext uri="{FF2B5EF4-FFF2-40B4-BE49-F238E27FC236}">
                    <a16:creationId xmlns:a16="http://schemas.microsoft.com/office/drawing/2014/main" id="{22C5B967-1CFF-EF96-0CAD-C35E06CA9B5A}"/>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711FB826-F07B-1DFF-3DA2-5F0482C73362}"/>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3" name="Group 32012">
              <a:extLst>
                <a:ext uri="{FF2B5EF4-FFF2-40B4-BE49-F238E27FC236}">
                  <a16:creationId xmlns:a16="http://schemas.microsoft.com/office/drawing/2014/main" id="{84D68781-1A7D-3738-CD83-F7B760A38E27}"/>
                </a:ext>
              </a:extLst>
            </p:cNvPr>
            <p:cNvGrpSpPr/>
            <p:nvPr/>
          </p:nvGrpSpPr>
          <p:grpSpPr>
            <a:xfrm>
              <a:off x="2476682" y="2649340"/>
              <a:ext cx="74838" cy="134326"/>
              <a:chOff x="1833502" y="3671021"/>
              <a:chExt cx="54991" cy="257915"/>
            </a:xfrm>
          </p:grpSpPr>
          <p:cxnSp>
            <p:nvCxnSpPr>
              <p:cNvPr id="32050" name="Straight Connector 32049">
                <a:extLst>
                  <a:ext uri="{FF2B5EF4-FFF2-40B4-BE49-F238E27FC236}">
                    <a16:creationId xmlns:a16="http://schemas.microsoft.com/office/drawing/2014/main" id="{C81C5196-ABE1-2CE8-B71B-A10578AB7C50}"/>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3205F9E1-9792-5634-7B69-FB21AD0D4B4A}"/>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14D0F227-DFAD-6A69-876B-BC185F50AA92}"/>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C04F2B60-D3DA-BCB4-F644-55E56EFCBC02}"/>
                </a:ext>
              </a:extLst>
            </p:cNvPr>
            <p:cNvGrpSpPr/>
            <p:nvPr/>
          </p:nvGrpSpPr>
          <p:grpSpPr>
            <a:xfrm>
              <a:off x="2965575" y="2573359"/>
              <a:ext cx="74838" cy="186972"/>
              <a:chOff x="1833502" y="3671021"/>
              <a:chExt cx="54991" cy="257915"/>
            </a:xfrm>
          </p:grpSpPr>
          <p:cxnSp>
            <p:nvCxnSpPr>
              <p:cNvPr id="32047" name="Straight Connector 32046">
                <a:extLst>
                  <a:ext uri="{FF2B5EF4-FFF2-40B4-BE49-F238E27FC236}">
                    <a16:creationId xmlns:a16="http://schemas.microsoft.com/office/drawing/2014/main" id="{997D1789-0130-6407-F535-FDA6655911B3}"/>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F52E6571-C7C0-6A8B-CEDC-D20BE0150585}"/>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7AC55673-780E-7299-D6B0-C3F8075097F5}"/>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83EAD6A1-6EE0-793F-DABB-B40CFFB651A8}"/>
                </a:ext>
              </a:extLst>
            </p:cNvPr>
            <p:cNvGrpSpPr/>
            <p:nvPr/>
          </p:nvGrpSpPr>
          <p:grpSpPr>
            <a:xfrm>
              <a:off x="4008545" y="2430274"/>
              <a:ext cx="74838" cy="187540"/>
              <a:chOff x="1833502" y="3671021"/>
              <a:chExt cx="54991" cy="257915"/>
            </a:xfrm>
          </p:grpSpPr>
          <p:cxnSp>
            <p:nvCxnSpPr>
              <p:cNvPr id="32044" name="Straight Connector 32043">
                <a:extLst>
                  <a:ext uri="{FF2B5EF4-FFF2-40B4-BE49-F238E27FC236}">
                    <a16:creationId xmlns:a16="http://schemas.microsoft.com/office/drawing/2014/main" id="{8C3C290A-EA30-74E9-57FE-EA8FCC9A5D99}"/>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45" name="Straight Connector 32044">
                <a:extLst>
                  <a:ext uri="{FF2B5EF4-FFF2-40B4-BE49-F238E27FC236}">
                    <a16:creationId xmlns:a16="http://schemas.microsoft.com/office/drawing/2014/main" id="{66B2466C-AA49-AF87-E7C6-523541CE4BFB}"/>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8863C4E6-D5A7-51A2-8E67-4C71DC38675E}"/>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E71562A0-ECF3-35E4-8E55-7551D5AEDCAB}"/>
                </a:ext>
              </a:extLst>
            </p:cNvPr>
            <p:cNvGrpSpPr/>
            <p:nvPr/>
          </p:nvGrpSpPr>
          <p:grpSpPr>
            <a:xfrm>
              <a:off x="4219694" y="2607291"/>
              <a:ext cx="74838" cy="89021"/>
              <a:chOff x="1833502" y="3671021"/>
              <a:chExt cx="54991" cy="257915"/>
            </a:xfrm>
          </p:grpSpPr>
          <p:cxnSp>
            <p:nvCxnSpPr>
              <p:cNvPr id="32035" name="Straight Connector 32034">
                <a:extLst>
                  <a:ext uri="{FF2B5EF4-FFF2-40B4-BE49-F238E27FC236}">
                    <a16:creationId xmlns:a16="http://schemas.microsoft.com/office/drawing/2014/main" id="{D7F31A87-8FC5-AA1E-867F-7B68545C36D6}"/>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0D304C56-F856-DBD4-4627-8E64D3354B76}"/>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4B54E265-A5F5-4562-8016-059BC9558EC8}"/>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9" name="Group 32018">
              <a:extLst>
                <a:ext uri="{FF2B5EF4-FFF2-40B4-BE49-F238E27FC236}">
                  <a16:creationId xmlns:a16="http://schemas.microsoft.com/office/drawing/2014/main" id="{D9AD9BD8-BD07-DEB4-5171-894E52EB2103}"/>
                </a:ext>
              </a:extLst>
            </p:cNvPr>
            <p:cNvGrpSpPr/>
            <p:nvPr/>
          </p:nvGrpSpPr>
          <p:grpSpPr>
            <a:xfrm>
              <a:off x="4918659" y="2696552"/>
              <a:ext cx="74838" cy="140415"/>
              <a:chOff x="1833502" y="3671021"/>
              <a:chExt cx="54991" cy="257915"/>
            </a:xfrm>
          </p:grpSpPr>
          <p:cxnSp>
            <p:nvCxnSpPr>
              <p:cNvPr id="32032" name="Straight Connector 32031">
                <a:extLst>
                  <a:ext uri="{FF2B5EF4-FFF2-40B4-BE49-F238E27FC236}">
                    <a16:creationId xmlns:a16="http://schemas.microsoft.com/office/drawing/2014/main" id="{5020971F-B113-9DB9-3BEF-D8197D11A2FC}"/>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F00B0726-67DE-6FC3-6DB7-1E4613A24022}"/>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A98ABCED-4C39-61F5-FE2F-4DC37AD2B18B}"/>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35204054-3FF2-3782-25F0-B64C6DAD53E1}"/>
                </a:ext>
              </a:extLst>
            </p:cNvPr>
            <p:cNvGrpSpPr/>
            <p:nvPr/>
          </p:nvGrpSpPr>
          <p:grpSpPr>
            <a:xfrm>
              <a:off x="4433277" y="2600783"/>
              <a:ext cx="74838" cy="201281"/>
              <a:chOff x="1833502" y="3671021"/>
              <a:chExt cx="54991" cy="257915"/>
            </a:xfrm>
          </p:grpSpPr>
          <p:cxnSp>
            <p:nvCxnSpPr>
              <p:cNvPr id="32026" name="Straight Connector 32025">
                <a:extLst>
                  <a:ext uri="{FF2B5EF4-FFF2-40B4-BE49-F238E27FC236}">
                    <a16:creationId xmlns:a16="http://schemas.microsoft.com/office/drawing/2014/main" id="{BF20A54C-6E11-4FA5-7721-8A8C43F87F15}"/>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8C96B560-D667-9134-28C0-986E5367FE34}"/>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5F44BD78-167D-9A17-7822-9AD3C54C1B89}"/>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2" name="Group 32021">
              <a:extLst>
                <a:ext uri="{FF2B5EF4-FFF2-40B4-BE49-F238E27FC236}">
                  <a16:creationId xmlns:a16="http://schemas.microsoft.com/office/drawing/2014/main" id="{0037BA45-DB08-03DA-DFB3-8F610D6932CC}"/>
                </a:ext>
              </a:extLst>
            </p:cNvPr>
            <p:cNvGrpSpPr/>
            <p:nvPr/>
          </p:nvGrpSpPr>
          <p:grpSpPr>
            <a:xfrm>
              <a:off x="4053177" y="2523303"/>
              <a:ext cx="74838" cy="56931"/>
              <a:chOff x="1833502" y="3671021"/>
              <a:chExt cx="54991" cy="257915"/>
            </a:xfrm>
          </p:grpSpPr>
          <p:cxnSp>
            <p:nvCxnSpPr>
              <p:cNvPr id="32023" name="Straight Connector 32022">
                <a:extLst>
                  <a:ext uri="{FF2B5EF4-FFF2-40B4-BE49-F238E27FC236}">
                    <a16:creationId xmlns:a16="http://schemas.microsoft.com/office/drawing/2014/main" id="{BCD1C978-74CC-E703-43A5-32910AE5F8D3}"/>
                  </a:ext>
                </a:extLst>
              </p:cNvPr>
              <p:cNvCxnSpPr>
                <a:cxnSpLocks/>
              </p:cNvCxnSpPr>
              <p:nvPr/>
            </p:nvCxnSpPr>
            <p:spPr bwMode="auto">
              <a:xfrm>
                <a:off x="1860997" y="3671021"/>
                <a:ext cx="0" cy="257915"/>
              </a:xfrm>
              <a:prstGeom prst="line">
                <a:avLst/>
              </a:prstGeom>
              <a:noFill/>
              <a:ln w="19050" cap="flat" cmpd="sng" algn="ctr">
                <a:solidFill>
                  <a:schemeClr val="accent3"/>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4BE7F7A8-CC5F-15B6-E4F6-309EEA512EB0}"/>
                  </a:ext>
                </a:extLst>
              </p:cNvPr>
              <p:cNvCxnSpPr>
                <a:cxnSpLocks/>
              </p:cNvCxnSpPr>
              <p:nvPr/>
            </p:nvCxnSpPr>
            <p:spPr bwMode="auto">
              <a:xfrm flipH="1">
                <a:off x="1833502" y="3671021"/>
                <a:ext cx="54991" cy="0"/>
              </a:xfrm>
              <a:prstGeom prst="line">
                <a:avLst/>
              </a:prstGeom>
              <a:noFill/>
              <a:ln w="19050"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B9F5DCD8-080E-32EE-4AD6-B3E607554973}"/>
                  </a:ext>
                </a:extLst>
              </p:cNvPr>
              <p:cNvCxnSpPr>
                <a:cxnSpLocks/>
              </p:cNvCxnSpPr>
              <p:nvPr/>
            </p:nvCxnSpPr>
            <p:spPr bwMode="auto">
              <a:xfrm flipH="1">
                <a:off x="1833502" y="3923584"/>
                <a:ext cx="54991"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01" name="Group 32000">
            <a:extLst>
              <a:ext uri="{FF2B5EF4-FFF2-40B4-BE49-F238E27FC236}">
                <a16:creationId xmlns:a16="http://schemas.microsoft.com/office/drawing/2014/main" id="{189CA23A-3292-48A8-84EE-9DAB125CFC04}"/>
              </a:ext>
            </a:extLst>
          </p:cNvPr>
          <p:cNvGrpSpPr/>
          <p:nvPr/>
        </p:nvGrpSpPr>
        <p:grpSpPr>
          <a:xfrm>
            <a:off x="1917781" y="2257843"/>
            <a:ext cx="2611152" cy="1591890"/>
            <a:chOff x="1825504" y="2438582"/>
            <a:chExt cx="2440231" cy="1487688"/>
          </a:xfrm>
        </p:grpSpPr>
        <p:grpSp>
          <p:nvGrpSpPr>
            <p:cNvPr id="31924" name="Group 31923">
              <a:extLst>
                <a:ext uri="{FF2B5EF4-FFF2-40B4-BE49-F238E27FC236}">
                  <a16:creationId xmlns:a16="http://schemas.microsoft.com/office/drawing/2014/main" id="{D81529B8-8F78-76BC-BF98-26B3EED9F536}"/>
                </a:ext>
              </a:extLst>
            </p:cNvPr>
            <p:cNvGrpSpPr/>
            <p:nvPr/>
          </p:nvGrpSpPr>
          <p:grpSpPr>
            <a:xfrm>
              <a:off x="1825504" y="3668355"/>
              <a:ext cx="74838" cy="257915"/>
              <a:chOff x="1833502" y="3671021"/>
              <a:chExt cx="54991" cy="257915"/>
            </a:xfrm>
          </p:grpSpPr>
          <p:cxnSp>
            <p:nvCxnSpPr>
              <p:cNvPr id="31918" name="Straight Connector 31917">
                <a:extLst>
                  <a:ext uri="{FF2B5EF4-FFF2-40B4-BE49-F238E27FC236}">
                    <a16:creationId xmlns:a16="http://schemas.microsoft.com/office/drawing/2014/main" id="{F2A4B2B5-5F42-133D-0BA0-E773B0C36B67}"/>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61DD1FDC-D5C8-D164-2B23-82CECD302201}"/>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D64E9030-D435-2D95-143B-AC816F2FD14C}"/>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5" name="Group 31924">
              <a:extLst>
                <a:ext uri="{FF2B5EF4-FFF2-40B4-BE49-F238E27FC236}">
                  <a16:creationId xmlns:a16="http://schemas.microsoft.com/office/drawing/2014/main" id="{BE9DB185-D6E7-D600-2721-226AB2C5F848}"/>
                </a:ext>
              </a:extLst>
            </p:cNvPr>
            <p:cNvGrpSpPr/>
            <p:nvPr/>
          </p:nvGrpSpPr>
          <p:grpSpPr>
            <a:xfrm>
              <a:off x="1887031" y="3390366"/>
              <a:ext cx="74838" cy="288747"/>
              <a:chOff x="1833502" y="3671021"/>
              <a:chExt cx="54991" cy="257915"/>
            </a:xfrm>
          </p:grpSpPr>
          <p:cxnSp>
            <p:nvCxnSpPr>
              <p:cNvPr id="31926" name="Straight Connector 31925">
                <a:extLst>
                  <a:ext uri="{FF2B5EF4-FFF2-40B4-BE49-F238E27FC236}">
                    <a16:creationId xmlns:a16="http://schemas.microsoft.com/office/drawing/2014/main" id="{BA8DDC3B-60A0-E83A-8A15-92FAC313C5A2}"/>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8E2082FB-A7B1-7BF0-C28E-4C6014503C71}"/>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1C4375ED-0B24-A169-1EA4-48C4243D50AA}"/>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E3DD9C5F-6D7D-A120-7F69-71580685AE11}"/>
                </a:ext>
              </a:extLst>
            </p:cNvPr>
            <p:cNvGrpSpPr/>
            <p:nvPr/>
          </p:nvGrpSpPr>
          <p:grpSpPr>
            <a:xfrm>
              <a:off x="1887063" y="3336496"/>
              <a:ext cx="74838" cy="257109"/>
              <a:chOff x="1833502" y="3671021"/>
              <a:chExt cx="54991" cy="257915"/>
            </a:xfrm>
          </p:grpSpPr>
          <p:cxnSp>
            <p:nvCxnSpPr>
              <p:cNvPr id="31930" name="Straight Connector 31929">
                <a:extLst>
                  <a:ext uri="{FF2B5EF4-FFF2-40B4-BE49-F238E27FC236}">
                    <a16:creationId xmlns:a16="http://schemas.microsoft.com/office/drawing/2014/main" id="{C6186726-5E20-D632-D332-33332DEF8BCF}"/>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924653A0-6605-FF50-0DD2-80B4574B5FD9}"/>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DC004582-E1E9-5C16-2016-202CB7A8B4DE}"/>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1DB16449-A5F8-EDD5-C17D-C2CE3F1DFB3E}"/>
                </a:ext>
              </a:extLst>
            </p:cNvPr>
            <p:cNvGrpSpPr/>
            <p:nvPr/>
          </p:nvGrpSpPr>
          <p:grpSpPr>
            <a:xfrm>
              <a:off x="1996733" y="2979394"/>
              <a:ext cx="74838" cy="257109"/>
              <a:chOff x="1833502" y="3671021"/>
              <a:chExt cx="54991" cy="257915"/>
            </a:xfrm>
          </p:grpSpPr>
          <p:cxnSp>
            <p:nvCxnSpPr>
              <p:cNvPr id="31934" name="Straight Connector 31933">
                <a:extLst>
                  <a:ext uri="{FF2B5EF4-FFF2-40B4-BE49-F238E27FC236}">
                    <a16:creationId xmlns:a16="http://schemas.microsoft.com/office/drawing/2014/main" id="{A8B40738-A903-F0B1-4231-6E49334BE1DD}"/>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BCA85617-319F-C261-B2C8-B20FED45F656}"/>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D9C95041-274E-41FB-EEDE-C7EDDF94D473}"/>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0A7F2784-865A-E5CC-41F6-A44F4C3218C6}"/>
                </a:ext>
              </a:extLst>
            </p:cNvPr>
            <p:cNvGrpSpPr/>
            <p:nvPr/>
          </p:nvGrpSpPr>
          <p:grpSpPr>
            <a:xfrm>
              <a:off x="1994902" y="2952602"/>
              <a:ext cx="74838" cy="257109"/>
              <a:chOff x="1833502" y="3671021"/>
              <a:chExt cx="54991" cy="257915"/>
            </a:xfrm>
          </p:grpSpPr>
          <p:cxnSp>
            <p:nvCxnSpPr>
              <p:cNvPr id="31938" name="Straight Connector 31937">
                <a:extLst>
                  <a:ext uri="{FF2B5EF4-FFF2-40B4-BE49-F238E27FC236}">
                    <a16:creationId xmlns:a16="http://schemas.microsoft.com/office/drawing/2014/main" id="{6CB411E1-BFCC-9B75-A66B-AFC93F967BF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EFA80698-289F-9D8E-1D38-0A98BCDD72A2}"/>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514B8634-CD05-0D18-9463-A1C17FE95A8D}"/>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1563C9A4-4C26-5735-483D-658179A18CD4}"/>
                </a:ext>
              </a:extLst>
            </p:cNvPr>
            <p:cNvGrpSpPr/>
            <p:nvPr/>
          </p:nvGrpSpPr>
          <p:grpSpPr>
            <a:xfrm>
              <a:off x="2032272" y="2679394"/>
              <a:ext cx="74838" cy="251751"/>
              <a:chOff x="1833502" y="3671021"/>
              <a:chExt cx="54991" cy="257915"/>
            </a:xfrm>
          </p:grpSpPr>
          <p:cxnSp>
            <p:nvCxnSpPr>
              <p:cNvPr id="31942" name="Straight Connector 31941">
                <a:extLst>
                  <a:ext uri="{FF2B5EF4-FFF2-40B4-BE49-F238E27FC236}">
                    <a16:creationId xmlns:a16="http://schemas.microsoft.com/office/drawing/2014/main" id="{DF74D83E-5925-8A0E-2B12-B5407AA0C318}"/>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C479C2C0-75BE-98D5-34CA-BC8E8CFBE04B}"/>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0C2DA2BA-8390-464D-F2B2-B8DDEE8BC06A}"/>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2A46B493-F631-D886-EBFF-60BEC2E5B409}"/>
                </a:ext>
              </a:extLst>
            </p:cNvPr>
            <p:cNvGrpSpPr/>
            <p:nvPr/>
          </p:nvGrpSpPr>
          <p:grpSpPr>
            <a:xfrm>
              <a:off x="2059959" y="2633010"/>
              <a:ext cx="74838" cy="209464"/>
              <a:chOff x="1833502" y="3671021"/>
              <a:chExt cx="54991" cy="257915"/>
            </a:xfrm>
          </p:grpSpPr>
          <p:cxnSp>
            <p:nvCxnSpPr>
              <p:cNvPr id="31946" name="Straight Connector 31945">
                <a:extLst>
                  <a:ext uri="{FF2B5EF4-FFF2-40B4-BE49-F238E27FC236}">
                    <a16:creationId xmlns:a16="http://schemas.microsoft.com/office/drawing/2014/main" id="{EB706B18-400D-3CE4-6C18-34FD242077A7}"/>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9C54F107-A982-2AB7-001E-2D9B24356536}"/>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95706739-DB4F-B48C-C978-F382169E40C5}"/>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6ED35F7C-7FD9-42AB-4E54-5C52DD9754CC}"/>
                </a:ext>
              </a:extLst>
            </p:cNvPr>
            <p:cNvGrpSpPr/>
            <p:nvPr/>
          </p:nvGrpSpPr>
          <p:grpSpPr>
            <a:xfrm>
              <a:off x="2094441" y="2596129"/>
              <a:ext cx="74838" cy="245944"/>
              <a:chOff x="1833502" y="3671021"/>
              <a:chExt cx="54991" cy="257915"/>
            </a:xfrm>
          </p:grpSpPr>
          <p:cxnSp>
            <p:nvCxnSpPr>
              <p:cNvPr id="31950" name="Straight Connector 31949">
                <a:extLst>
                  <a:ext uri="{FF2B5EF4-FFF2-40B4-BE49-F238E27FC236}">
                    <a16:creationId xmlns:a16="http://schemas.microsoft.com/office/drawing/2014/main" id="{A7452AE7-89A0-A62F-EC10-50A43481A41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58E418D7-52A2-C016-D06C-7E047BA888D8}"/>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1141A504-A8A3-97D4-BBEB-C3107132D7C3}"/>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3" name="Group 31952">
              <a:extLst>
                <a:ext uri="{FF2B5EF4-FFF2-40B4-BE49-F238E27FC236}">
                  <a16:creationId xmlns:a16="http://schemas.microsoft.com/office/drawing/2014/main" id="{BE155732-E84D-497F-E4FB-A39B04C36F2F}"/>
                </a:ext>
              </a:extLst>
            </p:cNvPr>
            <p:cNvGrpSpPr/>
            <p:nvPr/>
          </p:nvGrpSpPr>
          <p:grpSpPr>
            <a:xfrm>
              <a:off x="2235420" y="2634328"/>
              <a:ext cx="74838" cy="245944"/>
              <a:chOff x="1833502" y="3671021"/>
              <a:chExt cx="54991" cy="257915"/>
            </a:xfrm>
          </p:grpSpPr>
          <p:cxnSp>
            <p:nvCxnSpPr>
              <p:cNvPr id="31954" name="Straight Connector 31953">
                <a:extLst>
                  <a:ext uri="{FF2B5EF4-FFF2-40B4-BE49-F238E27FC236}">
                    <a16:creationId xmlns:a16="http://schemas.microsoft.com/office/drawing/2014/main" id="{849E311B-3518-7C01-F830-56A735FFDB2D}"/>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E6CEC80D-F25C-DA6E-379B-3E17EEB61A42}"/>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155BDC9C-791F-1D9C-DE55-870D0D5DEB22}"/>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425D8C4E-6C4C-4963-95C0-3A61448EBC8B}"/>
                </a:ext>
              </a:extLst>
            </p:cNvPr>
            <p:cNvGrpSpPr/>
            <p:nvPr/>
          </p:nvGrpSpPr>
          <p:grpSpPr>
            <a:xfrm>
              <a:off x="2267073" y="2508158"/>
              <a:ext cx="74838" cy="146356"/>
              <a:chOff x="1833502" y="3671021"/>
              <a:chExt cx="54991" cy="257915"/>
            </a:xfrm>
          </p:grpSpPr>
          <p:cxnSp>
            <p:nvCxnSpPr>
              <p:cNvPr id="31958" name="Straight Connector 31957">
                <a:extLst>
                  <a:ext uri="{FF2B5EF4-FFF2-40B4-BE49-F238E27FC236}">
                    <a16:creationId xmlns:a16="http://schemas.microsoft.com/office/drawing/2014/main" id="{DAAF1714-A891-4C11-D9EE-B09E0B58F4F3}"/>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ABF44D9E-582A-1176-01FD-C66E7DE2B62B}"/>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05522177-EE1F-52A4-5F3F-0418FCC84A57}"/>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611BE86C-E18F-4770-31CE-6FE17005F9FA}"/>
                </a:ext>
              </a:extLst>
            </p:cNvPr>
            <p:cNvGrpSpPr/>
            <p:nvPr/>
          </p:nvGrpSpPr>
          <p:grpSpPr>
            <a:xfrm>
              <a:off x="2474186" y="2551119"/>
              <a:ext cx="74838" cy="292959"/>
              <a:chOff x="1833502" y="3671021"/>
              <a:chExt cx="54991" cy="257915"/>
            </a:xfrm>
          </p:grpSpPr>
          <p:cxnSp>
            <p:nvCxnSpPr>
              <p:cNvPr id="31962" name="Straight Connector 31961">
                <a:extLst>
                  <a:ext uri="{FF2B5EF4-FFF2-40B4-BE49-F238E27FC236}">
                    <a16:creationId xmlns:a16="http://schemas.microsoft.com/office/drawing/2014/main" id="{07B006A2-CF34-6E21-2949-597D9A5A6F6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9FB8CB19-CEB4-18F1-0466-BC72EBCD1EDA}"/>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313E86E3-496A-04F6-3F7C-A95B17F47A95}"/>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5" name="Group 31964">
              <a:extLst>
                <a:ext uri="{FF2B5EF4-FFF2-40B4-BE49-F238E27FC236}">
                  <a16:creationId xmlns:a16="http://schemas.microsoft.com/office/drawing/2014/main" id="{837FAB3A-0801-177C-9007-77D7F5564A1C}"/>
                </a:ext>
              </a:extLst>
            </p:cNvPr>
            <p:cNvGrpSpPr/>
            <p:nvPr/>
          </p:nvGrpSpPr>
          <p:grpSpPr>
            <a:xfrm>
              <a:off x="2724297" y="2501343"/>
              <a:ext cx="74838" cy="247685"/>
              <a:chOff x="1833502" y="3671021"/>
              <a:chExt cx="54991" cy="257915"/>
            </a:xfrm>
          </p:grpSpPr>
          <p:cxnSp>
            <p:nvCxnSpPr>
              <p:cNvPr id="31966" name="Straight Connector 31965">
                <a:extLst>
                  <a:ext uri="{FF2B5EF4-FFF2-40B4-BE49-F238E27FC236}">
                    <a16:creationId xmlns:a16="http://schemas.microsoft.com/office/drawing/2014/main" id="{E80BEC2D-4C36-9A37-B902-7823523E027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475EBFF9-D25C-6D4F-4EAC-639C426A84EC}"/>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BBEB084A-D51C-0C1E-2B5B-AD3AFFE94E49}"/>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83481782-B931-A42E-6385-002E2212D582}"/>
                </a:ext>
              </a:extLst>
            </p:cNvPr>
            <p:cNvGrpSpPr/>
            <p:nvPr/>
          </p:nvGrpSpPr>
          <p:grpSpPr>
            <a:xfrm>
              <a:off x="3210600" y="2515538"/>
              <a:ext cx="74838" cy="191346"/>
              <a:chOff x="1833502" y="3671021"/>
              <a:chExt cx="54991" cy="257915"/>
            </a:xfrm>
          </p:grpSpPr>
          <p:cxnSp>
            <p:nvCxnSpPr>
              <p:cNvPr id="31970" name="Straight Connector 31969">
                <a:extLst>
                  <a:ext uri="{FF2B5EF4-FFF2-40B4-BE49-F238E27FC236}">
                    <a16:creationId xmlns:a16="http://schemas.microsoft.com/office/drawing/2014/main" id="{D0F1EDE1-23E1-05BE-43F4-2A8DA27FBBF1}"/>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DAF7E5E7-CC47-A76F-38C5-EF6F6B68D2FA}"/>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8A1C9ACD-2D6A-1D24-6673-5F85003E80F3}"/>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BE2A8415-7F2D-5898-73FF-9FF103938A89}"/>
                </a:ext>
              </a:extLst>
            </p:cNvPr>
            <p:cNvGrpSpPr/>
            <p:nvPr/>
          </p:nvGrpSpPr>
          <p:grpSpPr>
            <a:xfrm>
              <a:off x="3462205" y="2465144"/>
              <a:ext cx="74838" cy="214247"/>
              <a:chOff x="1833502" y="3671021"/>
              <a:chExt cx="54991" cy="257915"/>
            </a:xfrm>
          </p:grpSpPr>
          <p:cxnSp>
            <p:nvCxnSpPr>
              <p:cNvPr id="31974" name="Straight Connector 31973">
                <a:extLst>
                  <a:ext uri="{FF2B5EF4-FFF2-40B4-BE49-F238E27FC236}">
                    <a16:creationId xmlns:a16="http://schemas.microsoft.com/office/drawing/2014/main" id="{478A962A-CCBE-CB6F-D0DE-DCA27DAC9DFC}"/>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00AE0129-4A64-4E28-2A1B-4547B340FB51}"/>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2A0EDDC3-5453-74B1-346A-24AD8D289D8C}"/>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E6C85CCB-89A4-57E3-00B2-E5565711EEB0}"/>
                </a:ext>
              </a:extLst>
            </p:cNvPr>
            <p:cNvGrpSpPr/>
            <p:nvPr/>
          </p:nvGrpSpPr>
          <p:grpSpPr>
            <a:xfrm>
              <a:off x="3485941" y="2475299"/>
              <a:ext cx="74838" cy="285031"/>
              <a:chOff x="1833502" y="3671021"/>
              <a:chExt cx="54991" cy="257915"/>
            </a:xfrm>
          </p:grpSpPr>
          <p:cxnSp>
            <p:nvCxnSpPr>
              <p:cNvPr id="31978" name="Straight Connector 31977">
                <a:extLst>
                  <a:ext uri="{FF2B5EF4-FFF2-40B4-BE49-F238E27FC236}">
                    <a16:creationId xmlns:a16="http://schemas.microsoft.com/office/drawing/2014/main" id="{9E864526-8C2F-53FB-3608-E4253EF7FC55}"/>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4CFAB9FA-60FF-062D-DB1A-5F777768B489}"/>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AADB8226-41B5-ADF3-E502-8FB4CEAF296E}"/>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41E8229D-DDFB-0A59-EFF0-E9CCE010822D}"/>
                </a:ext>
              </a:extLst>
            </p:cNvPr>
            <p:cNvGrpSpPr/>
            <p:nvPr/>
          </p:nvGrpSpPr>
          <p:grpSpPr>
            <a:xfrm>
              <a:off x="3521148" y="2475298"/>
              <a:ext cx="74838" cy="89021"/>
              <a:chOff x="1833502" y="3671021"/>
              <a:chExt cx="54991" cy="257915"/>
            </a:xfrm>
          </p:grpSpPr>
          <p:cxnSp>
            <p:nvCxnSpPr>
              <p:cNvPr id="31982" name="Straight Connector 31981">
                <a:extLst>
                  <a:ext uri="{FF2B5EF4-FFF2-40B4-BE49-F238E27FC236}">
                    <a16:creationId xmlns:a16="http://schemas.microsoft.com/office/drawing/2014/main" id="{C24369F8-A434-7534-1E9B-E431983597DF}"/>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AA65EAE3-B8F8-82EC-C33A-3A7478E83724}"/>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8B26F62B-510B-AD2E-8B5E-EACD1856F11C}"/>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E18A70DE-AB30-B310-5AAE-B7FC46CE5450}"/>
                </a:ext>
              </a:extLst>
            </p:cNvPr>
            <p:cNvGrpSpPr/>
            <p:nvPr/>
          </p:nvGrpSpPr>
          <p:grpSpPr>
            <a:xfrm>
              <a:off x="3563807" y="2472001"/>
              <a:ext cx="74838" cy="104930"/>
              <a:chOff x="1833502" y="3671021"/>
              <a:chExt cx="54991" cy="257915"/>
            </a:xfrm>
          </p:grpSpPr>
          <p:cxnSp>
            <p:nvCxnSpPr>
              <p:cNvPr id="31986" name="Straight Connector 31985">
                <a:extLst>
                  <a:ext uri="{FF2B5EF4-FFF2-40B4-BE49-F238E27FC236}">
                    <a16:creationId xmlns:a16="http://schemas.microsoft.com/office/drawing/2014/main" id="{0471415A-7E7D-9A10-5C93-75CB4BDFDBC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DFCE5D11-9E17-B550-88B8-DCD58CD7D734}"/>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0A06D1D4-FAFA-F6A2-E4C7-89EF6947EAFC}"/>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8BBD2A30-55DA-1AEB-638E-BED001908CE4}"/>
                </a:ext>
              </a:extLst>
            </p:cNvPr>
            <p:cNvGrpSpPr/>
            <p:nvPr/>
          </p:nvGrpSpPr>
          <p:grpSpPr>
            <a:xfrm>
              <a:off x="3697043" y="2467734"/>
              <a:ext cx="74838" cy="254422"/>
              <a:chOff x="1833502" y="3671021"/>
              <a:chExt cx="54991" cy="257915"/>
            </a:xfrm>
          </p:grpSpPr>
          <p:cxnSp>
            <p:nvCxnSpPr>
              <p:cNvPr id="31990" name="Straight Connector 31989">
                <a:extLst>
                  <a:ext uri="{FF2B5EF4-FFF2-40B4-BE49-F238E27FC236}">
                    <a16:creationId xmlns:a16="http://schemas.microsoft.com/office/drawing/2014/main" id="{3A660627-B1AE-D359-65CC-1798AD31BEA0}"/>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68A8E475-F412-0F4C-9F7F-BCAFF05E9D56}"/>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F5FA197A-1F4B-B88D-40E6-77F90CDA5EA7}"/>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2976BCB5-6049-9E04-33EC-2687A7171180}"/>
                </a:ext>
              </a:extLst>
            </p:cNvPr>
            <p:cNvGrpSpPr/>
            <p:nvPr/>
          </p:nvGrpSpPr>
          <p:grpSpPr>
            <a:xfrm>
              <a:off x="3936973" y="2449829"/>
              <a:ext cx="74838" cy="165640"/>
              <a:chOff x="1833502" y="3671021"/>
              <a:chExt cx="54991" cy="257915"/>
            </a:xfrm>
          </p:grpSpPr>
          <p:cxnSp>
            <p:nvCxnSpPr>
              <p:cNvPr id="31994" name="Straight Connector 31993">
                <a:extLst>
                  <a:ext uri="{FF2B5EF4-FFF2-40B4-BE49-F238E27FC236}">
                    <a16:creationId xmlns:a16="http://schemas.microsoft.com/office/drawing/2014/main" id="{05B906C5-116D-E419-BAC1-1D9B8C6BAFEE}"/>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A3C19E4D-74E0-7924-13C2-E8E405349AAB}"/>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995E58A5-1EFC-6847-82E4-ED88DE3F883E}"/>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3E389657-42BE-1D74-5184-8831C88F974C}"/>
                </a:ext>
              </a:extLst>
            </p:cNvPr>
            <p:cNvGrpSpPr/>
            <p:nvPr/>
          </p:nvGrpSpPr>
          <p:grpSpPr>
            <a:xfrm>
              <a:off x="4190897" y="2438582"/>
              <a:ext cx="74838" cy="165639"/>
              <a:chOff x="1833502" y="3671021"/>
              <a:chExt cx="54991" cy="257915"/>
            </a:xfrm>
          </p:grpSpPr>
          <p:cxnSp>
            <p:nvCxnSpPr>
              <p:cNvPr id="31998" name="Straight Connector 31997">
                <a:extLst>
                  <a:ext uri="{FF2B5EF4-FFF2-40B4-BE49-F238E27FC236}">
                    <a16:creationId xmlns:a16="http://schemas.microsoft.com/office/drawing/2014/main" id="{15A424B4-D585-19A3-E20D-8B2C929A4747}"/>
                  </a:ext>
                </a:extLst>
              </p:cNvPr>
              <p:cNvCxnSpPr>
                <a:cxnSpLocks/>
              </p:cNvCxnSpPr>
              <p:nvPr/>
            </p:nvCxnSpPr>
            <p:spPr bwMode="auto">
              <a:xfrm>
                <a:off x="1860997" y="3671021"/>
                <a:ext cx="0" cy="257915"/>
              </a:xfrm>
              <a:prstGeom prst="line">
                <a:avLst/>
              </a:prstGeom>
              <a:noFill/>
              <a:ln w="19050" cap="flat" cmpd="sng" algn="ctr">
                <a:solidFill>
                  <a:schemeClr val="accent1"/>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4CEBE408-E08A-4F9B-F7DC-D81B5D004A06}"/>
                  </a:ext>
                </a:extLst>
              </p:cNvPr>
              <p:cNvCxnSpPr>
                <a:cxnSpLocks/>
              </p:cNvCxnSpPr>
              <p:nvPr/>
            </p:nvCxnSpPr>
            <p:spPr bwMode="auto">
              <a:xfrm flipH="1">
                <a:off x="1833502" y="3671021"/>
                <a:ext cx="54991" cy="0"/>
              </a:xfrm>
              <a:prstGeom prst="line">
                <a:avLst/>
              </a:prstGeom>
              <a:noFill/>
              <a:ln w="19050" cap="flat" cmpd="sng" algn="ctr">
                <a:solidFill>
                  <a:schemeClr val="accent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12750095-F19D-E5E4-004C-B1C551D07436}"/>
                  </a:ext>
                </a:extLst>
              </p:cNvPr>
              <p:cNvCxnSpPr>
                <a:cxnSpLocks/>
              </p:cNvCxnSpPr>
              <p:nvPr/>
            </p:nvCxnSpPr>
            <p:spPr bwMode="auto">
              <a:xfrm flipH="1">
                <a:off x="1833502" y="3923584"/>
                <a:ext cx="54991" cy="0"/>
              </a:xfrm>
              <a:prstGeom prst="line">
                <a:avLst/>
              </a:prstGeom>
              <a:noFill/>
              <a:ln w="19050" cap="flat" cmpd="sng" algn="ctr">
                <a:solidFill>
                  <a:schemeClr val="accent1"/>
                </a:solidFill>
                <a:prstDash val="solid"/>
                <a:round/>
                <a:headEnd type="none" w="med" len="med"/>
                <a:tailEnd type="none" w="med" len="med"/>
              </a:ln>
              <a:effectLst/>
            </p:spPr>
          </p:cxnSp>
        </p:grpSp>
      </p:grpSp>
      <p:cxnSp>
        <p:nvCxnSpPr>
          <p:cNvPr id="31909" name="Straight Connector 31908">
            <a:extLst>
              <a:ext uri="{FF2B5EF4-FFF2-40B4-BE49-F238E27FC236}">
                <a16:creationId xmlns:a16="http://schemas.microsoft.com/office/drawing/2014/main" id="{BBE9C362-4A00-86F7-EDD1-27912DD3D692}"/>
              </a:ext>
            </a:extLst>
          </p:cNvPr>
          <p:cNvCxnSpPr>
            <a:cxnSpLocks/>
          </p:cNvCxnSpPr>
          <p:nvPr/>
        </p:nvCxnSpPr>
        <p:spPr bwMode="auto">
          <a:xfrm>
            <a:off x="1617306" y="2756261"/>
            <a:ext cx="3900022" cy="0"/>
          </a:xfrm>
          <a:prstGeom prst="line">
            <a:avLst/>
          </a:prstGeom>
          <a:noFill/>
          <a:ln w="28575" cap="flat" cmpd="sng" algn="ctr">
            <a:solidFill>
              <a:schemeClr val="tx2"/>
            </a:solidFill>
            <a:prstDash val="sysDash"/>
            <a:round/>
            <a:headEnd type="none" w="med" len="med"/>
            <a:tailEnd type="none" w="med" len="med"/>
          </a:ln>
          <a:effectLst/>
        </p:spPr>
      </p:cxnSp>
      <p:grpSp>
        <p:nvGrpSpPr>
          <p:cNvPr id="31916" name="Group 31915">
            <a:extLst>
              <a:ext uri="{FF2B5EF4-FFF2-40B4-BE49-F238E27FC236}">
                <a16:creationId xmlns:a16="http://schemas.microsoft.com/office/drawing/2014/main" id="{67889391-7FA3-EC65-2997-B29697AD187D}"/>
              </a:ext>
            </a:extLst>
          </p:cNvPr>
          <p:cNvGrpSpPr/>
          <p:nvPr/>
        </p:nvGrpSpPr>
        <p:grpSpPr>
          <a:xfrm>
            <a:off x="2129997" y="2313527"/>
            <a:ext cx="2617176" cy="304482"/>
            <a:chOff x="2023829" y="2490621"/>
            <a:chExt cx="2445861" cy="284551"/>
          </a:xfrm>
        </p:grpSpPr>
        <p:sp>
          <p:nvSpPr>
            <p:cNvPr id="31911" name="Freeform: Shape 31910">
              <a:extLst>
                <a:ext uri="{FF2B5EF4-FFF2-40B4-BE49-F238E27FC236}">
                  <a16:creationId xmlns:a16="http://schemas.microsoft.com/office/drawing/2014/main" id="{36BF0BED-45E0-1BD3-F348-1868538234D8}"/>
                </a:ext>
              </a:extLst>
            </p:cNvPr>
            <p:cNvSpPr/>
            <p:nvPr/>
          </p:nvSpPr>
          <p:spPr bwMode="auto">
            <a:xfrm>
              <a:off x="2023829" y="2497015"/>
              <a:ext cx="485975" cy="278157"/>
            </a:xfrm>
            <a:custGeom>
              <a:avLst/>
              <a:gdLst>
                <a:gd name="connsiteX0" fmla="*/ 0 w 485975"/>
                <a:gd name="connsiteY0" fmla="*/ 278157 h 278157"/>
                <a:gd name="connsiteX1" fmla="*/ 38367 w 485975"/>
                <a:gd name="connsiteY1" fmla="*/ 73536 h 278157"/>
                <a:gd name="connsiteX2" fmla="*/ 70339 w 485975"/>
                <a:gd name="connsiteY2" fmla="*/ 3198 h 278157"/>
                <a:gd name="connsiteX3" fmla="*/ 105508 w 485975"/>
                <a:gd name="connsiteY3" fmla="*/ 0 h 278157"/>
                <a:gd name="connsiteX4" fmla="*/ 287749 w 485975"/>
                <a:gd name="connsiteY4" fmla="*/ 79930 h 278157"/>
                <a:gd name="connsiteX5" fmla="*/ 485975 w 485975"/>
                <a:gd name="connsiteY5" fmla="*/ 201424 h 27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975" h="278157">
                  <a:moveTo>
                    <a:pt x="0" y="278157"/>
                  </a:moveTo>
                  <a:lnTo>
                    <a:pt x="38367" y="73536"/>
                  </a:lnTo>
                  <a:lnTo>
                    <a:pt x="70339" y="3198"/>
                  </a:lnTo>
                  <a:lnTo>
                    <a:pt x="105508" y="0"/>
                  </a:lnTo>
                  <a:lnTo>
                    <a:pt x="287749" y="79930"/>
                  </a:lnTo>
                  <a:lnTo>
                    <a:pt x="485975" y="201424"/>
                  </a:lnTo>
                </a:path>
              </a:pathLst>
            </a:custGeom>
            <a:noFill/>
            <a:ln w="28575">
              <a:solidFill>
                <a:schemeClr val="accent3"/>
              </a:solidFill>
              <a:miter lim="800000"/>
              <a:headEnd/>
              <a:tailEnd/>
            </a:ln>
          </p:spPr>
          <p:txBody>
            <a:bodyPr rtlCol="0" anchor="ctr"/>
            <a:lstStyle/>
            <a:p>
              <a:pPr algn="ctr"/>
              <a:endParaRPr lang="en-US"/>
            </a:p>
          </p:txBody>
        </p:sp>
        <p:sp>
          <p:nvSpPr>
            <p:cNvPr id="31912" name="Freeform: Shape 31911">
              <a:extLst>
                <a:ext uri="{FF2B5EF4-FFF2-40B4-BE49-F238E27FC236}">
                  <a16:creationId xmlns:a16="http://schemas.microsoft.com/office/drawing/2014/main" id="{BCDE7A3C-02F5-770A-5A78-58C3FA04A26E}"/>
                </a:ext>
              </a:extLst>
            </p:cNvPr>
            <p:cNvSpPr/>
            <p:nvPr/>
          </p:nvSpPr>
          <p:spPr bwMode="auto">
            <a:xfrm>
              <a:off x="3967729" y="2490621"/>
              <a:ext cx="501961" cy="182241"/>
            </a:xfrm>
            <a:custGeom>
              <a:avLst/>
              <a:gdLst>
                <a:gd name="connsiteX0" fmla="*/ 0 w 501961"/>
                <a:gd name="connsiteY0" fmla="*/ 182241 h 182241"/>
                <a:gd name="connsiteX1" fmla="*/ 57549 w 501961"/>
                <a:gd name="connsiteY1" fmla="*/ 83127 h 182241"/>
                <a:gd name="connsiteX2" fmla="*/ 83127 w 501961"/>
                <a:gd name="connsiteY2" fmla="*/ 0 h 182241"/>
                <a:gd name="connsiteX3" fmla="*/ 137479 w 501961"/>
                <a:gd name="connsiteY3" fmla="*/ 51155 h 182241"/>
                <a:gd name="connsiteX4" fmla="*/ 294142 w 501961"/>
                <a:gd name="connsiteY4" fmla="*/ 150269 h 182241"/>
                <a:gd name="connsiteX5" fmla="*/ 501961 w 501961"/>
                <a:gd name="connsiteY5" fmla="*/ 182241 h 18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961" h="182241">
                  <a:moveTo>
                    <a:pt x="0" y="182241"/>
                  </a:moveTo>
                  <a:lnTo>
                    <a:pt x="57549" y="83127"/>
                  </a:lnTo>
                  <a:lnTo>
                    <a:pt x="83127" y="0"/>
                  </a:lnTo>
                  <a:lnTo>
                    <a:pt x="137479" y="51155"/>
                  </a:lnTo>
                  <a:lnTo>
                    <a:pt x="294142" y="150269"/>
                  </a:lnTo>
                  <a:lnTo>
                    <a:pt x="501961" y="182241"/>
                  </a:lnTo>
                </a:path>
              </a:pathLst>
            </a:custGeom>
            <a:noFill/>
            <a:ln w="28575">
              <a:solidFill>
                <a:schemeClr val="accent3"/>
              </a:solidFill>
              <a:miter lim="800000"/>
              <a:headEnd/>
              <a:tailEnd/>
            </a:ln>
          </p:spPr>
          <p:txBody>
            <a:bodyPr rtlCol="0" anchor="ctr"/>
            <a:lstStyle/>
            <a:p>
              <a:pPr algn="ctr"/>
              <a:endParaRPr lang="en-US"/>
            </a:p>
          </p:txBody>
        </p:sp>
      </p:grpSp>
      <p:grpSp>
        <p:nvGrpSpPr>
          <p:cNvPr id="31915" name="Group 31914">
            <a:extLst>
              <a:ext uri="{FF2B5EF4-FFF2-40B4-BE49-F238E27FC236}">
                <a16:creationId xmlns:a16="http://schemas.microsoft.com/office/drawing/2014/main" id="{65204CDD-F334-BCA0-26CA-F8EC0E420200}"/>
              </a:ext>
            </a:extLst>
          </p:cNvPr>
          <p:cNvGrpSpPr/>
          <p:nvPr/>
        </p:nvGrpSpPr>
        <p:grpSpPr>
          <a:xfrm>
            <a:off x="2143682" y="2344317"/>
            <a:ext cx="1799522" cy="578173"/>
            <a:chOff x="2036618" y="2519396"/>
            <a:chExt cx="1681729" cy="540327"/>
          </a:xfrm>
        </p:grpSpPr>
        <p:sp>
          <p:nvSpPr>
            <p:cNvPr id="31913" name="Freeform: Shape 31912">
              <a:extLst>
                <a:ext uri="{FF2B5EF4-FFF2-40B4-BE49-F238E27FC236}">
                  <a16:creationId xmlns:a16="http://schemas.microsoft.com/office/drawing/2014/main" id="{6834DA20-918F-ED86-EA41-55AC9D9C0699}"/>
                </a:ext>
              </a:extLst>
            </p:cNvPr>
            <p:cNvSpPr/>
            <p:nvPr/>
          </p:nvSpPr>
          <p:spPr bwMode="auto">
            <a:xfrm>
              <a:off x="2036618" y="2676059"/>
              <a:ext cx="233396" cy="383664"/>
            </a:xfrm>
            <a:custGeom>
              <a:avLst/>
              <a:gdLst>
                <a:gd name="connsiteX0" fmla="*/ 0 w 233396"/>
                <a:gd name="connsiteY0" fmla="*/ 383664 h 383664"/>
                <a:gd name="connsiteX1" fmla="*/ 19183 w 233396"/>
                <a:gd name="connsiteY1" fmla="*/ 99113 h 383664"/>
                <a:gd name="connsiteX2" fmla="*/ 57550 w 233396"/>
                <a:gd name="connsiteY2" fmla="*/ 19183 h 383664"/>
                <a:gd name="connsiteX3" fmla="*/ 99113 w 233396"/>
                <a:gd name="connsiteY3" fmla="*/ 0 h 383664"/>
                <a:gd name="connsiteX4" fmla="*/ 233396 w 233396"/>
                <a:gd name="connsiteY4" fmla="*/ 35169 h 383664"/>
                <a:gd name="connsiteX5" fmla="*/ 230199 w 233396"/>
                <a:gd name="connsiteY5" fmla="*/ 102310 h 38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396" h="383664">
                  <a:moveTo>
                    <a:pt x="0" y="383664"/>
                  </a:moveTo>
                  <a:lnTo>
                    <a:pt x="19183" y="99113"/>
                  </a:lnTo>
                  <a:lnTo>
                    <a:pt x="57550" y="19183"/>
                  </a:lnTo>
                  <a:lnTo>
                    <a:pt x="99113" y="0"/>
                  </a:lnTo>
                  <a:lnTo>
                    <a:pt x="233396" y="35169"/>
                  </a:lnTo>
                  <a:lnTo>
                    <a:pt x="230199" y="102310"/>
                  </a:lnTo>
                </a:path>
              </a:pathLst>
            </a:custGeom>
            <a:noFill/>
            <a:ln w="28575">
              <a:solidFill>
                <a:schemeClr val="accent1"/>
              </a:solidFill>
              <a:miter lim="800000"/>
              <a:headEnd/>
              <a:tailEnd/>
            </a:ln>
          </p:spPr>
          <p:txBody>
            <a:bodyPr rtlCol="0" anchor="ctr"/>
            <a:lstStyle/>
            <a:p>
              <a:pPr algn="ctr"/>
              <a:endParaRPr lang="en-US"/>
            </a:p>
          </p:txBody>
        </p:sp>
        <p:sp>
          <p:nvSpPr>
            <p:cNvPr id="31914" name="Freeform: Shape 31913">
              <a:extLst>
                <a:ext uri="{FF2B5EF4-FFF2-40B4-BE49-F238E27FC236}">
                  <a16:creationId xmlns:a16="http://schemas.microsoft.com/office/drawing/2014/main" id="{55ACF8D6-0DE9-EE97-42D1-F0DE4D06C4A3}"/>
                </a:ext>
              </a:extLst>
            </p:cNvPr>
            <p:cNvSpPr/>
            <p:nvPr/>
          </p:nvSpPr>
          <p:spPr bwMode="auto">
            <a:xfrm>
              <a:off x="3520120" y="2519396"/>
              <a:ext cx="198227" cy="76733"/>
            </a:xfrm>
            <a:custGeom>
              <a:avLst/>
              <a:gdLst>
                <a:gd name="connsiteX0" fmla="*/ 0 w 198227"/>
                <a:gd name="connsiteY0" fmla="*/ 76733 h 76733"/>
                <a:gd name="connsiteX1" fmla="*/ 38367 w 198227"/>
                <a:gd name="connsiteY1" fmla="*/ 0 h 76733"/>
                <a:gd name="connsiteX2" fmla="*/ 73536 w 198227"/>
                <a:gd name="connsiteY2" fmla="*/ 0 h 76733"/>
                <a:gd name="connsiteX3" fmla="*/ 198227 w 198227"/>
                <a:gd name="connsiteY3" fmla="*/ 25577 h 76733"/>
              </a:gdLst>
              <a:ahLst/>
              <a:cxnLst>
                <a:cxn ang="0">
                  <a:pos x="connsiteX0" y="connsiteY0"/>
                </a:cxn>
                <a:cxn ang="0">
                  <a:pos x="connsiteX1" y="connsiteY1"/>
                </a:cxn>
                <a:cxn ang="0">
                  <a:pos x="connsiteX2" y="connsiteY2"/>
                </a:cxn>
                <a:cxn ang="0">
                  <a:pos x="connsiteX3" y="connsiteY3"/>
                </a:cxn>
              </a:cxnLst>
              <a:rect l="l" t="t" r="r" b="b"/>
              <a:pathLst>
                <a:path w="198227" h="76733">
                  <a:moveTo>
                    <a:pt x="0" y="76733"/>
                  </a:moveTo>
                  <a:lnTo>
                    <a:pt x="38367" y="0"/>
                  </a:lnTo>
                  <a:lnTo>
                    <a:pt x="73536" y="0"/>
                  </a:lnTo>
                  <a:lnTo>
                    <a:pt x="198227" y="25577"/>
                  </a:lnTo>
                </a:path>
              </a:pathLst>
            </a:custGeom>
            <a:noFill/>
            <a:ln w="28575">
              <a:solidFill>
                <a:schemeClr val="accent1"/>
              </a:solidFill>
              <a:miter lim="800000"/>
              <a:headEnd/>
              <a:tailEnd/>
            </a:ln>
          </p:spPr>
          <p:txBody>
            <a:bodyPr rtlCol="0" anchor="ctr"/>
            <a:lstStyle/>
            <a:p>
              <a:pPr algn="ctr"/>
              <a:endParaRPr lang="en-US"/>
            </a:p>
          </p:txBody>
        </p:sp>
      </p:grpSp>
      <p:sp>
        <p:nvSpPr>
          <p:cNvPr id="31771" name="TextBox 31770">
            <a:extLst>
              <a:ext uri="{FF2B5EF4-FFF2-40B4-BE49-F238E27FC236}">
                <a16:creationId xmlns:a16="http://schemas.microsoft.com/office/drawing/2014/main" id="{32ABD8C3-0641-EA5C-8E41-28F513341DD6}"/>
              </a:ext>
            </a:extLst>
          </p:cNvPr>
          <p:cNvSpPr txBox="1"/>
          <p:nvPr/>
        </p:nvSpPr>
        <p:spPr bwMode="auto">
          <a:xfrm rot="16200000">
            <a:off x="-691027" y="3154151"/>
            <a:ext cx="29350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Talquetamab</a:t>
            </a:r>
            <a:r>
              <a:rPr lang="en-US" sz="1400" dirty="0">
                <a:solidFill>
                  <a:schemeClr val="bg1"/>
                </a:solidFill>
                <a:latin typeface="Calibri" panose="020F0502020204030204" pitchFamily="34" charset="0"/>
              </a:rPr>
              <a:t> Concentration (ng/mL)</a:t>
            </a:r>
          </a:p>
        </p:txBody>
      </p:sp>
      <p:sp>
        <p:nvSpPr>
          <p:cNvPr id="31779" name="TextBox 31778">
            <a:extLst>
              <a:ext uri="{FF2B5EF4-FFF2-40B4-BE49-F238E27FC236}">
                <a16:creationId xmlns:a16="http://schemas.microsoft.com/office/drawing/2014/main" id="{5B1A911B-F480-BD7D-EBB1-84126EC7070A}"/>
              </a:ext>
            </a:extLst>
          </p:cNvPr>
          <p:cNvSpPr txBox="1"/>
          <p:nvPr/>
        </p:nvSpPr>
        <p:spPr bwMode="auto">
          <a:xfrm>
            <a:off x="1047973" y="4174294"/>
            <a:ext cx="523008"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31780" name="TextBox 31779">
            <a:extLst>
              <a:ext uri="{FF2B5EF4-FFF2-40B4-BE49-F238E27FC236}">
                <a16:creationId xmlns:a16="http://schemas.microsoft.com/office/drawing/2014/main" id="{314B55F3-E602-3E18-86CE-140C20ED61A2}"/>
              </a:ext>
            </a:extLst>
          </p:cNvPr>
          <p:cNvSpPr txBox="1"/>
          <p:nvPr/>
        </p:nvSpPr>
        <p:spPr bwMode="auto">
          <a:xfrm>
            <a:off x="1050542" y="3758495"/>
            <a:ext cx="523008"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781" name="TextBox 31780">
            <a:extLst>
              <a:ext uri="{FF2B5EF4-FFF2-40B4-BE49-F238E27FC236}">
                <a16:creationId xmlns:a16="http://schemas.microsoft.com/office/drawing/2014/main" id="{31FFC769-0FE7-E6D5-2DF5-6854B100465C}"/>
              </a:ext>
            </a:extLst>
          </p:cNvPr>
          <p:cNvSpPr txBox="1"/>
          <p:nvPr/>
        </p:nvSpPr>
        <p:spPr bwMode="auto">
          <a:xfrm>
            <a:off x="1047973" y="3295754"/>
            <a:ext cx="523008"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82" name="TextBox 31781">
            <a:extLst>
              <a:ext uri="{FF2B5EF4-FFF2-40B4-BE49-F238E27FC236}">
                <a16:creationId xmlns:a16="http://schemas.microsoft.com/office/drawing/2014/main" id="{D1EFEDAF-5819-D4CB-CE47-43F3D599D5E9}"/>
              </a:ext>
            </a:extLst>
          </p:cNvPr>
          <p:cNvSpPr txBox="1"/>
          <p:nvPr/>
        </p:nvSpPr>
        <p:spPr bwMode="auto">
          <a:xfrm>
            <a:off x="918017" y="2840074"/>
            <a:ext cx="656210"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783" name="TextBox 31782">
            <a:extLst>
              <a:ext uri="{FF2B5EF4-FFF2-40B4-BE49-F238E27FC236}">
                <a16:creationId xmlns:a16="http://schemas.microsoft.com/office/drawing/2014/main" id="{60DC0B3A-5939-328B-672E-1F766C5421D9}"/>
              </a:ext>
            </a:extLst>
          </p:cNvPr>
          <p:cNvSpPr txBox="1"/>
          <p:nvPr/>
        </p:nvSpPr>
        <p:spPr bwMode="auto">
          <a:xfrm>
            <a:off x="809935" y="2384862"/>
            <a:ext cx="766861"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sp>
        <p:nvSpPr>
          <p:cNvPr id="31784" name="TextBox 31783">
            <a:extLst>
              <a:ext uri="{FF2B5EF4-FFF2-40B4-BE49-F238E27FC236}">
                <a16:creationId xmlns:a16="http://schemas.microsoft.com/office/drawing/2014/main" id="{9CF8E75B-A9FC-DD8C-6300-17ECA9E7183F}"/>
              </a:ext>
            </a:extLst>
          </p:cNvPr>
          <p:cNvSpPr txBox="1"/>
          <p:nvPr/>
        </p:nvSpPr>
        <p:spPr bwMode="auto">
          <a:xfrm>
            <a:off x="674458" y="1937624"/>
            <a:ext cx="899768"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10000</a:t>
            </a:r>
          </a:p>
        </p:txBody>
      </p:sp>
      <p:sp>
        <p:nvSpPr>
          <p:cNvPr id="31797" name="Freeform: Shape 31796">
            <a:extLst>
              <a:ext uri="{FF2B5EF4-FFF2-40B4-BE49-F238E27FC236}">
                <a16:creationId xmlns:a16="http://schemas.microsoft.com/office/drawing/2014/main" id="{27EECEAC-2953-7E99-90A5-47971ABE02D6}"/>
              </a:ext>
            </a:extLst>
          </p:cNvPr>
          <p:cNvSpPr/>
          <p:nvPr/>
        </p:nvSpPr>
        <p:spPr bwMode="auto">
          <a:xfrm>
            <a:off x="1614044" y="2102157"/>
            <a:ext cx="3943290" cy="2372912"/>
          </a:xfrm>
          <a:custGeom>
            <a:avLst/>
            <a:gdLst>
              <a:gd name="connsiteX0" fmla="*/ 0 w 3685170"/>
              <a:gd name="connsiteY0" fmla="*/ 0 h 2559401"/>
              <a:gd name="connsiteX1" fmla="*/ 0 w 3685170"/>
              <a:gd name="connsiteY1" fmla="*/ 2559401 h 2559401"/>
              <a:gd name="connsiteX2" fmla="*/ 3685170 w 3685170"/>
              <a:gd name="connsiteY2" fmla="*/ 2559401 h 2559401"/>
            </a:gdLst>
            <a:ahLst/>
            <a:cxnLst>
              <a:cxn ang="0">
                <a:pos x="connsiteX0" y="connsiteY0"/>
              </a:cxn>
              <a:cxn ang="0">
                <a:pos x="connsiteX1" y="connsiteY1"/>
              </a:cxn>
              <a:cxn ang="0">
                <a:pos x="connsiteX2" y="connsiteY2"/>
              </a:cxn>
            </a:cxnLst>
            <a:rect l="l" t="t" r="r" b="b"/>
            <a:pathLst>
              <a:path w="3685170" h="2559401">
                <a:moveTo>
                  <a:pt x="0" y="0"/>
                </a:moveTo>
                <a:lnTo>
                  <a:pt x="0" y="2559401"/>
                </a:lnTo>
                <a:lnTo>
                  <a:pt x="3685170" y="2559401"/>
                </a:lnTo>
              </a:path>
            </a:pathLst>
          </a:custGeom>
          <a:noFill/>
          <a:ln w="28575">
            <a:solidFill>
              <a:schemeClr val="bg1"/>
            </a:solidFill>
            <a:miter lim="800000"/>
            <a:headEnd/>
            <a:tailEnd/>
          </a:ln>
        </p:spPr>
        <p:txBody>
          <a:bodyPr rtlCol="0" anchor="ctr"/>
          <a:lstStyle/>
          <a:p>
            <a:pPr algn="ctr"/>
            <a:endParaRPr lang="en-US"/>
          </a:p>
        </p:txBody>
      </p:sp>
      <p:grpSp>
        <p:nvGrpSpPr>
          <p:cNvPr id="31854" name="Group 31853">
            <a:extLst>
              <a:ext uri="{FF2B5EF4-FFF2-40B4-BE49-F238E27FC236}">
                <a16:creationId xmlns:a16="http://schemas.microsoft.com/office/drawing/2014/main" id="{C4101225-D611-E2FF-4E08-548B314580AF}"/>
              </a:ext>
            </a:extLst>
          </p:cNvPr>
          <p:cNvGrpSpPr/>
          <p:nvPr/>
        </p:nvGrpSpPr>
        <p:grpSpPr>
          <a:xfrm>
            <a:off x="1516679" y="2102156"/>
            <a:ext cx="100628" cy="2347807"/>
            <a:chOff x="1450657" y="2293086"/>
            <a:chExt cx="94041" cy="2194124"/>
          </a:xfrm>
        </p:grpSpPr>
        <p:grpSp>
          <p:nvGrpSpPr>
            <p:cNvPr id="31772" name="Group 31771">
              <a:extLst>
                <a:ext uri="{FF2B5EF4-FFF2-40B4-BE49-F238E27FC236}">
                  <a16:creationId xmlns:a16="http://schemas.microsoft.com/office/drawing/2014/main" id="{FA5983F4-0DC7-F5EF-5E5B-B05DB1972A48}"/>
                </a:ext>
              </a:extLst>
            </p:cNvPr>
            <p:cNvGrpSpPr/>
            <p:nvPr/>
          </p:nvGrpSpPr>
          <p:grpSpPr>
            <a:xfrm>
              <a:off x="1450657" y="2293086"/>
              <a:ext cx="84004" cy="2097257"/>
              <a:chOff x="7423374" y="2020796"/>
              <a:chExt cx="107790" cy="2552792"/>
            </a:xfrm>
          </p:grpSpPr>
          <p:cxnSp>
            <p:nvCxnSpPr>
              <p:cNvPr id="31773" name="Straight Connector 31772">
                <a:extLst>
                  <a:ext uri="{FF2B5EF4-FFF2-40B4-BE49-F238E27FC236}">
                    <a16:creationId xmlns:a16="http://schemas.microsoft.com/office/drawing/2014/main" id="{7175B7D4-DB65-6795-2A65-A404542D4795}"/>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E6A3636-9D8B-E9E0-B9F4-F1F670D211B8}"/>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7FCBA551-EA1E-8327-0314-E8BB2C3482C9}"/>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4C91734B-D5C1-9761-C958-2327301FFE8A}"/>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BDF63CAD-DE7A-01B4-14BD-96D6A5788E2A}"/>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5C8E3B9A-7297-EC41-0BAA-4C4B46019F03}"/>
                  </a:ext>
                </a:extLst>
              </p:cNvPr>
              <p:cNvCxnSpPr/>
              <p:nvPr/>
            </p:nvCxnSpPr>
            <p:spPr bwMode="auto">
              <a:xfrm>
                <a:off x="7423374" y="4573588"/>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D48E5FF8-1636-9539-4270-B27ABC5AD1B2}"/>
                </a:ext>
              </a:extLst>
            </p:cNvPr>
            <p:cNvGrpSpPr/>
            <p:nvPr/>
          </p:nvGrpSpPr>
          <p:grpSpPr>
            <a:xfrm>
              <a:off x="1491236" y="2316882"/>
              <a:ext cx="47293" cy="2097257"/>
              <a:chOff x="7423374" y="2020796"/>
              <a:chExt cx="107790" cy="2552792"/>
            </a:xfrm>
          </p:grpSpPr>
          <p:cxnSp>
            <p:nvCxnSpPr>
              <p:cNvPr id="31799" name="Straight Connector 31798">
                <a:extLst>
                  <a:ext uri="{FF2B5EF4-FFF2-40B4-BE49-F238E27FC236}">
                    <a16:creationId xmlns:a16="http://schemas.microsoft.com/office/drawing/2014/main" id="{E0789888-284C-1BEA-ECDA-EA7AD2C0B9E6}"/>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32C8BDDC-66AE-0DD2-9181-4EA29F90E2CB}"/>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C961F9E6-4315-271D-824D-7D2BD0878579}"/>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E7CB8333-A3B4-6C99-1CBF-10D13B3B0107}"/>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1BCDA272-3D37-2B4C-87D6-B2B02E51489D}"/>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4617AE3C-4D28-7F67-9941-C2D5B019C224}"/>
                  </a:ext>
                </a:extLst>
              </p:cNvPr>
              <p:cNvCxnSpPr/>
              <p:nvPr/>
            </p:nvCxnSpPr>
            <p:spPr bwMode="auto">
              <a:xfrm>
                <a:off x="7423374" y="4573588"/>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FD77E73E-FA5D-7155-80AE-AD5DC43DB87C}"/>
                </a:ext>
              </a:extLst>
            </p:cNvPr>
            <p:cNvGrpSpPr/>
            <p:nvPr/>
          </p:nvGrpSpPr>
          <p:grpSpPr>
            <a:xfrm>
              <a:off x="1489680" y="2341821"/>
              <a:ext cx="47293" cy="2097257"/>
              <a:chOff x="7423374" y="2020796"/>
              <a:chExt cx="107790" cy="2552792"/>
            </a:xfrm>
          </p:grpSpPr>
          <p:cxnSp>
            <p:nvCxnSpPr>
              <p:cNvPr id="31806" name="Straight Connector 31805">
                <a:extLst>
                  <a:ext uri="{FF2B5EF4-FFF2-40B4-BE49-F238E27FC236}">
                    <a16:creationId xmlns:a16="http://schemas.microsoft.com/office/drawing/2014/main" id="{34FAB31D-B199-9B66-2687-437C36CA89E2}"/>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C37E0A45-61AD-93D7-EDEA-9733DECD345C}"/>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DE964774-3B8E-9D5F-1529-3E974A3B2B6D}"/>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17A26F52-E769-C834-9055-EC13135C4448}"/>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47B3DF9A-13F4-F51B-2AA2-CCE123272F42}"/>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D9483A9B-0CE5-D401-16A1-09BA899972D4}"/>
                  </a:ext>
                </a:extLst>
              </p:cNvPr>
              <p:cNvCxnSpPr/>
              <p:nvPr/>
            </p:nvCxnSpPr>
            <p:spPr bwMode="auto">
              <a:xfrm>
                <a:off x="7423374" y="4573588"/>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E6235141-747E-0D8E-488C-E7436A8A6713}"/>
                </a:ext>
              </a:extLst>
            </p:cNvPr>
            <p:cNvGrpSpPr/>
            <p:nvPr/>
          </p:nvGrpSpPr>
          <p:grpSpPr>
            <a:xfrm>
              <a:off x="1489859" y="2365155"/>
              <a:ext cx="47293" cy="2097257"/>
              <a:chOff x="7423374" y="2020796"/>
              <a:chExt cx="107790" cy="2552792"/>
            </a:xfrm>
          </p:grpSpPr>
          <p:cxnSp>
            <p:nvCxnSpPr>
              <p:cNvPr id="31813" name="Straight Connector 31812">
                <a:extLst>
                  <a:ext uri="{FF2B5EF4-FFF2-40B4-BE49-F238E27FC236}">
                    <a16:creationId xmlns:a16="http://schemas.microsoft.com/office/drawing/2014/main" id="{535755DB-5AFD-CB9B-7922-C5CB74EF2D95}"/>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2305311C-1A0D-FF76-9EFE-F7BF8BB0B6A6}"/>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1E6786F8-CA60-CF1E-494C-D34F40E35701}"/>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50D8A53D-F263-C659-DFE6-9F02F0983599}"/>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B738CBCE-06B3-4DA2-977A-209F847188D3}"/>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8CD98DEC-F62C-BA17-CA38-238252747540}"/>
                  </a:ext>
                </a:extLst>
              </p:cNvPr>
              <p:cNvCxnSpPr/>
              <p:nvPr/>
            </p:nvCxnSpPr>
            <p:spPr bwMode="auto">
              <a:xfrm>
                <a:off x="7423374" y="4573588"/>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1AAB7FEE-51E0-FD57-08DF-8EA5BC59A4B0}"/>
                </a:ext>
              </a:extLst>
            </p:cNvPr>
            <p:cNvGrpSpPr/>
            <p:nvPr/>
          </p:nvGrpSpPr>
          <p:grpSpPr>
            <a:xfrm>
              <a:off x="1490061" y="2389953"/>
              <a:ext cx="47293" cy="2097257"/>
              <a:chOff x="7423374" y="2020796"/>
              <a:chExt cx="107790" cy="2552792"/>
            </a:xfrm>
          </p:grpSpPr>
          <p:cxnSp>
            <p:nvCxnSpPr>
              <p:cNvPr id="31820" name="Straight Connector 31819">
                <a:extLst>
                  <a:ext uri="{FF2B5EF4-FFF2-40B4-BE49-F238E27FC236}">
                    <a16:creationId xmlns:a16="http://schemas.microsoft.com/office/drawing/2014/main" id="{090D1F2C-CC49-4A61-F5FA-000D17BFD0EB}"/>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7BCC072B-550D-4758-673A-3BAA69E05CB2}"/>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A2B03BDC-2E3E-7B8C-14FD-1304CCCF7C1A}"/>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6A991DA9-2107-4487-DCC8-8CCFEDACE91C}"/>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B15D1E61-74DD-BBF9-69B3-04F6D881B13F}"/>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FA980B54-F695-AF62-6DF6-3F503C576BB1}"/>
                  </a:ext>
                </a:extLst>
              </p:cNvPr>
              <p:cNvCxnSpPr/>
              <p:nvPr/>
            </p:nvCxnSpPr>
            <p:spPr bwMode="auto">
              <a:xfrm>
                <a:off x="7423374" y="4573588"/>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EB41E017-AB6E-3371-B54E-BAC08ED99898}"/>
                </a:ext>
              </a:extLst>
            </p:cNvPr>
            <p:cNvGrpSpPr/>
            <p:nvPr/>
          </p:nvGrpSpPr>
          <p:grpSpPr>
            <a:xfrm>
              <a:off x="1474528" y="2418564"/>
              <a:ext cx="70170" cy="1678747"/>
              <a:chOff x="7423374" y="2020796"/>
              <a:chExt cx="107790" cy="2043380"/>
            </a:xfrm>
          </p:grpSpPr>
          <p:cxnSp>
            <p:nvCxnSpPr>
              <p:cNvPr id="31827" name="Straight Connector 31826">
                <a:extLst>
                  <a:ext uri="{FF2B5EF4-FFF2-40B4-BE49-F238E27FC236}">
                    <a16:creationId xmlns:a16="http://schemas.microsoft.com/office/drawing/2014/main" id="{B1735024-3C58-15CC-1C6A-D65B4742BF3F}"/>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11A24634-4358-74D5-F76E-2C1FE4B076A3}"/>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6E3CE97C-6AE9-27B8-3726-B31CD929535D}"/>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B17B8A9E-0019-0F64-AF23-F94D9BD933D2}"/>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F8D72677-1424-D2C9-E6A7-023A8198B68D}"/>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C7804BE3-7F20-B0CC-D060-C715A3EAC3BA}"/>
                </a:ext>
              </a:extLst>
            </p:cNvPr>
            <p:cNvGrpSpPr/>
            <p:nvPr/>
          </p:nvGrpSpPr>
          <p:grpSpPr>
            <a:xfrm>
              <a:off x="1491094" y="2456576"/>
              <a:ext cx="47293" cy="1678747"/>
              <a:chOff x="7423374" y="2020796"/>
              <a:chExt cx="107790" cy="2043380"/>
            </a:xfrm>
          </p:grpSpPr>
          <p:cxnSp>
            <p:nvCxnSpPr>
              <p:cNvPr id="31834" name="Straight Connector 31833">
                <a:extLst>
                  <a:ext uri="{FF2B5EF4-FFF2-40B4-BE49-F238E27FC236}">
                    <a16:creationId xmlns:a16="http://schemas.microsoft.com/office/drawing/2014/main" id="{08D94A6A-B221-D9ED-6386-2DBD00549BA6}"/>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8B4302A5-7F27-D627-8B2A-34636857EF0B}"/>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82523EB6-4C77-620A-2BF3-31BE534C779A}"/>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ABF31806-FC1A-31E3-14A0-2E4E46E569FD}"/>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B82A3F67-98A1-2FC3-8AE7-99617CEAE992}"/>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B1F6B2EE-1B31-E53D-8203-5FD9FCBAF29F}"/>
                </a:ext>
              </a:extLst>
            </p:cNvPr>
            <p:cNvGrpSpPr/>
            <p:nvPr/>
          </p:nvGrpSpPr>
          <p:grpSpPr>
            <a:xfrm>
              <a:off x="1490126" y="2516244"/>
              <a:ext cx="47293" cy="1678747"/>
              <a:chOff x="7423374" y="2020796"/>
              <a:chExt cx="107790" cy="2043380"/>
            </a:xfrm>
          </p:grpSpPr>
          <p:cxnSp>
            <p:nvCxnSpPr>
              <p:cNvPr id="31841" name="Straight Connector 31840">
                <a:extLst>
                  <a:ext uri="{FF2B5EF4-FFF2-40B4-BE49-F238E27FC236}">
                    <a16:creationId xmlns:a16="http://schemas.microsoft.com/office/drawing/2014/main" id="{39619E45-6C8F-2C49-8318-8759AF53A2BC}"/>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0C19439F-F002-FAD1-5D4E-2A5021391295}"/>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F78F8FC3-BC9D-FF70-463F-20E998F8D5E2}"/>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504C70A1-A5B8-BE5B-4ADC-D73810236D7E}"/>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87E34AE8-3C2D-8C11-B188-0DDEBB12368D}"/>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26DB65BE-16F7-E1D8-AB5E-142ED60573DA}"/>
                </a:ext>
              </a:extLst>
            </p:cNvPr>
            <p:cNvGrpSpPr/>
            <p:nvPr/>
          </p:nvGrpSpPr>
          <p:grpSpPr>
            <a:xfrm>
              <a:off x="1489228" y="2583542"/>
              <a:ext cx="47293" cy="1678747"/>
              <a:chOff x="7423374" y="2020796"/>
              <a:chExt cx="107790" cy="2043380"/>
            </a:xfrm>
          </p:grpSpPr>
          <p:cxnSp>
            <p:nvCxnSpPr>
              <p:cNvPr id="31848" name="Straight Connector 31847">
                <a:extLst>
                  <a:ext uri="{FF2B5EF4-FFF2-40B4-BE49-F238E27FC236}">
                    <a16:creationId xmlns:a16="http://schemas.microsoft.com/office/drawing/2014/main" id="{FB6C5388-4660-5503-2721-C2252C9EE614}"/>
                  </a:ext>
                </a:extLst>
              </p:cNvPr>
              <p:cNvCxnSpPr/>
              <p:nvPr/>
            </p:nvCxnSpPr>
            <p:spPr bwMode="auto">
              <a:xfrm>
                <a:off x="7423374" y="202079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19D6EB8A-F9EA-777D-27E0-3C382A0DF1B3}"/>
                  </a:ext>
                </a:extLst>
              </p:cNvPr>
              <p:cNvCxnSpPr/>
              <p:nvPr/>
            </p:nvCxnSpPr>
            <p:spPr bwMode="auto">
              <a:xfrm>
                <a:off x="7423374" y="253020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1EF2FED9-4A83-D31D-5016-DCC429630069}"/>
                  </a:ext>
                </a:extLst>
              </p:cNvPr>
              <p:cNvCxnSpPr/>
              <p:nvPr/>
            </p:nvCxnSpPr>
            <p:spPr bwMode="auto">
              <a:xfrm>
                <a:off x="7423374" y="3042486"/>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AB90901F-ADF2-FBEA-74E0-0D80536CF509}"/>
                  </a:ext>
                </a:extLst>
              </p:cNvPr>
              <p:cNvCxnSpPr/>
              <p:nvPr/>
            </p:nvCxnSpPr>
            <p:spPr bwMode="auto">
              <a:xfrm>
                <a:off x="7423374" y="3551898"/>
                <a:ext cx="107790" cy="0"/>
              </a:xfrm>
              <a:prstGeom prst="line">
                <a:avLst/>
              </a:prstGeom>
              <a:noFill/>
              <a:ln w="19050" cap="flat" cmpd="sng" algn="ctr">
                <a:solidFill>
                  <a:schemeClr val="bg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8E85A830-EDB7-877E-372C-694C19A9B354}"/>
                  </a:ext>
                </a:extLst>
              </p:cNvPr>
              <p:cNvCxnSpPr/>
              <p:nvPr/>
            </p:nvCxnSpPr>
            <p:spPr bwMode="auto">
              <a:xfrm>
                <a:off x="7423374" y="4064176"/>
                <a:ext cx="107790"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1880" name="Group 31879">
            <a:extLst>
              <a:ext uri="{FF2B5EF4-FFF2-40B4-BE49-F238E27FC236}">
                <a16:creationId xmlns:a16="http://schemas.microsoft.com/office/drawing/2014/main" id="{8573DB46-5334-4412-D2EC-AB0CA313F095}"/>
              </a:ext>
            </a:extLst>
          </p:cNvPr>
          <p:cNvGrpSpPr/>
          <p:nvPr/>
        </p:nvGrpSpPr>
        <p:grpSpPr>
          <a:xfrm>
            <a:off x="1863046" y="4472904"/>
            <a:ext cx="3411876" cy="69408"/>
            <a:chOff x="1774352" y="4508650"/>
            <a:chExt cx="3188541" cy="64865"/>
          </a:xfrm>
        </p:grpSpPr>
        <p:grpSp>
          <p:nvGrpSpPr>
            <p:cNvPr id="31859" name="Group 31858">
              <a:extLst>
                <a:ext uri="{FF2B5EF4-FFF2-40B4-BE49-F238E27FC236}">
                  <a16:creationId xmlns:a16="http://schemas.microsoft.com/office/drawing/2014/main" id="{1A1DD62C-13A0-C966-709B-93C977BAA791}"/>
                </a:ext>
              </a:extLst>
            </p:cNvPr>
            <p:cNvGrpSpPr/>
            <p:nvPr/>
          </p:nvGrpSpPr>
          <p:grpSpPr>
            <a:xfrm rot="5400000">
              <a:off x="2359981" y="3923596"/>
              <a:ext cx="64290" cy="1235548"/>
              <a:chOff x="7423374" y="2020796"/>
              <a:chExt cx="107790" cy="2552792"/>
            </a:xfrm>
          </p:grpSpPr>
          <p:cxnSp>
            <p:nvCxnSpPr>
              <p:cNvPr id="31860" name="Straight Connector 31859">
                <a:extLst>
                  <a:ext uri="{FF2B5EF4-FFF2-40B4-BE49-F238E27FC236}">
                    <a16:creationId xmlns:a16="http://schemas.microsoft.com/office/drawing/2014/main" id="{F9267395-AC3F-E551-607A-A878DCD7E982}"/>
                  </a:ext>
                </a:extLst>
              </p:cNvPr>
              <p:cNvCxnSpPr/>
              <p:nvPr/>
            </p:nvCxnSpPr>
            <p:spPr bwMode="auto">
              <a:xfrm>
                <a:off x="7423374" y="202079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AA1E2DBB-CDA7-F431-C530-D5FB3ACE5147}"/>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26EDC917-FA62-F55B-BB2E-461D93CD01E9}"/>
                  </a:ext>
                </a:extLst>
              </p:cNvPr>
              <p:cNvCxnSpPr/>
              <p:nvPr/>
            </p:nvCxnSpPr>
            <p:spPr bwMode="auto">
              <a:xfrm>
                <a:off x="7423374" y="304248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C588A396-7C29-1FB7-3420-ADF5FDC6AEBD}"/>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31635E44-E635-E723-B875-CCD89D548435}"/>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619278EE-B288-68DE-A2F3-FA6765494C96}"/>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66" name="Group 31865">
              <a:extLst>
                <a:ext uri="{FF2B5EF4-FFF2-40B4-BE49-F238E27FC236}">
                  <a16:creationId xmlns:a16="http://schemas.microsoft.com/office/drawing/2014/main" id="{635701EF-4F11-4A8C-D2C1-12241F3AAB76}"/>
                </a:ext>
              </a:extLst>
            </p:cNvPr>
            <p:cNvGrpSpPr/>
            <p:nvPr/>
          </p:nvGrpSpPr>
          <p:grpSpPr>
            <a:xfrm rot="5400000">
              <a:off x="3831525" y="3923596"/>
              <a:ext cx="64290" cy="1235548"/>
              <a:chOff x="7423374" y="2020796"/>
              <a:chExt cx="107790" cy="2552792"/>
            </a:xfrm>
          </p:grpSpPr>
          <p:cxnSp>
            <p:nvCxnSpPr>
              <p:cNvPr id="31867" name="Straight Connector 31866">
                <a:extLst>
                  <a:ext uri="{FF2B5EF4-FFF2-40B4-BE49-F238E27FC236}">
                    <a16:creationId xmlns:a16="http://schemas.microsoft.com/office/drawing/2014/main" id="{4628737F-35D0-DD1F-D28A-48317C286CE7}"/>
                  </a:ext>
                </a:extLst>
              </p:cNvPr>
              <p:cNvCxnSpPr/>
              <p:nvPr/>
            </p:nvCxnSpPr>
            <p:spPr bwMode="auto">
              <a:xfrm>
                <a:off x="7423374" y="202079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DE8ED5FF-37BD-9BDF-ED1A-C3FBEC75CCA8}"/>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83AB7547-979A-4ACB-6103-0EB3BC6A672E}"/>
                  </a:ext>
                </a:extLst>
              </p:cNvPr>
              <p:cNvCxnSpPr/>
              <p:nvPr/>
            </p:nvCxnSpPr>
            <p:spPr bwMode="auto">
              <a:xfrm>
                <a:off x="7423374" y="304248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5735AD94-EF6A-C273-E973-BBC2FA278AF5}"/>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A8D8505A-4C63-083C-482C-C9CF91C35C9D}"/>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663A78D8-D23B-0933-37CF-2EB7F44303C2}"/>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C3DD2305-8162-C56F-F862-B7BCCFF4537A}"/>
                </a:ext>
              </a:extLst>
            </p:cNvPr>
            <p:cNvGrpSpPr/>
            <p:nvPr/>
          </p:nvGrpSpPr>
          <p:grpSpPr>
            <a:xfrm rot="5400000">
              <a:off x="4807471" y="4417518"/>
              <a:ext cx="64290" cy="246554"/>
              <a:chOff x="7423374" y="2020796"/>
              <a:chExt cx="107790" cy="509412"/>
            </a:xfrm>
          </p:grpSpPr>
          <p:cxnSp>
            <p:nvCxnSpPr>
              <p:cNvPr id="31874" name="Straight Connector 31873">
                <a:extLst>
                  <a:ext uri="{FF2B5EF4-FFF2-40B4-BE49-F238E27FC236}">
                    <a16:creationId xmlns:a16="http://schemas.microsoft.com/office/drawing/2014/main" id="{8634A968-121D-3484-2C55-5EBABB61454A}"/>
                  </a:ext>
                </a:extLst>
              </p:cNvPr>
              <p:cNvCxnSpPr/>
              <p:nvPr/>
            </p:nvCxnSpPr>
            <p:spPr bwMode="auto">
              <a:xfrm>
                <a:off x="7423374" y="202079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4152328D-DD15-02DC-DC31-3096374CFF5D}"/>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881" name="TextBox 31880">
            <a:extLst>
              <a:ext uri="{FF2B5EF4-FFF2-40B4-BE49-F238E27FC236}">
                <a16:creationId xmlns:a16="http://schemas.microsoft.com/office/drawing/2014/main" id="{3192591B-350B-6321-C9D3-375ACE5C9B31}"/>
              </a:ext>
            </a:extLst>
          </p:cNvPr>
          <p:cNvSpPr txBox="1"/>
          <p:nvPr/>
        </p:nvSpPr>
        <p:spPr bwMode="auto">
          <a:xfrm>
            <a:off x="1602161"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882" name="TextBox 31881">
            <a:extLst>
              <a:ext uri="{FF2B5EF4-FFF2-40B4-BE49-F238E27FC236}">
                <a16:creationId xmlns:a16="http://schemas.microsoft.com/office/drawing/2014/main" id="{DD1B1E6C-2D4B-4E4D-713F-E28CE56C8F5D}"/>
              </a:ext>
            </a:extLst>
          </p:cNvPr>
          <p:cNvSpPr txBox="1"/>
          <p:nvPr/>
        </p:nvSpPr>
        <p:spPr bwMode="auto">
          <a:xfrm>
            <a:off x="1895792"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83" name="TextBox 31882">
            <a:extLst>
              <a:ext uri="{FF2B5EF4-FFF2-40B4-BE49-F238E27FC236}">
                <a16:creationId xmlns:a16="http://schemas.microsoft.com/office/drawing/2014/main" id="{F58EA1D9-359C-E87B-3D4C-FB5F59E07CE9}"/>
              </a:ext>
            </a:extLst>
          </p:cNvPr>
          <p:cNvSpPr txBox="1"/>
          <p:nvPr/>
        </p:nvSpPr>
        <p:spPr bwMode="auto">
          <a:xfrm>
            <a:off x="2156614"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884" name="TextBox 31883">
            <a:extLst>
              <a:ext uri="{FF2B5EF4-FFF2-40B4-BE49-F238E27FC236}">
                <a16:creationId xmlns:a16="http://schemas.microsoft.com/office/drawing/2014/main" id="{0AF5DE8B-4671-B28D-53B1-5650DFCF03CA}"/>
              </a:ext>
            </a:extLst>
          </p:cNvPr>
          <p:cNvSpPr txBox="1"/>
          <p:nvPr/>
        </p:nvSpPr>
        <p:spPr bwMode="auto">
          <a:xfrm>
            <a:off x="2425784"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885" name="TextBox 31884">
            <a:extLst>
              <a:ext uri="{FF2B5EF4-FFF2-40B4-BE49-F238E27FC236}">
                <a16:creationId xmlns:a16="http://schemas.microsoft.com/office/drawing/2014/main" id="{E2B082CA-017D-0208-485D-53893160ABFC}"/>
              </a:ext>
            </a:extLst>
          </p:cNvPr>
          <p:cNvSpPr txBox="1"/>
          <p:nvPr/>
        </p:nvSpPr>
        <p:spPr bwMode="auto">
          <a:xfrm>
            <a:off x="2694401"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1886" name="TextBox 31885">
            <a:extLst>
              <a:ext uri="{FF2B5EF4-FFF2-40B4-BE49-F238E27FC236}">
                <a16:creationId xmlns:a16="http://schemas.microsoft.com/office/drawing/2014/main" id="{6A405E29-B3BE-C035-0213-1436CA135B6E}"/>
              </a:ext>
            </a:extLst>
          </p:cNvPr>
          <p:cNvSpPr txBox="1"/>
          <p:nvPr/>
        </p:nvSpPr>
        <p:spPr bwMode="auto">
          <a:xfrm>
            <a:off x="2951340"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31887" name="TextBox 31886">
            <a:extLst>
              <a:ext uri="{FF2B5EF4-FFF2-40B4-BE49-F238E27FC236}">
                <a16:creationId xmlns:a16="http://schemas.microsoft.com/office/drawing/2014/main" id="{31B88DC2-80CB-1713-2CCC-4BEEDAF7AE6B}"/>
              </a:ext>
            </a:extLst>
          </p:cNvPr>
          <p:cNvSpPr txBox="1"/>
          <p:nvPr/>
        </p:nvSpPr>
        <p:spPr bwMode="auto">
          <a:xfrm>
            <a:off x="3204009"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1888" name="TextBox 31887">
            <a:extLst>
              <a:ext uri="{FF2B5EF4-FFF2-40B4-BE49-F238E27FC236}">
                <a16:creationId xmlns:a16="http://schemas.microsoft.com/office/drawing/2014/main" id="{37D08F62-ED17-583F-1C28-C6DE26414768}"/>
              </a:ext>
            </a:extLst>
          </p:cNvPr>
          <p:cNvSpPr txBox="1"/>
          <p:nvPr/>
        </p:nvSpPr>
        <p:spPr bwMode="auto">
          <a:xfrm>
            <a:off x="3481332"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43</a:t>
            </a:r>
          </a:p>
        </p:txBody>
      </p:sp>
      <p:sp>
        <p:nvSpPr>
          <p:cNvPr id="31895" name="TextBox 31894">
            <a:extLst>
              <a:ext uri="{FF2B5EF4-FFF2-40B4-BE49-F238E27FC236}">
                <a16:creationId xmlns:a16="http://schemas.microsoft.com/office/drawing/2014/main" id="{2B46F542-121D-7EBB-B98F-6678BC5DCEE9}"/>
              </a:ext>
            </a:extLst>
          </p:cNvPr>
          <p:cNvSpPr txBox="1"/>
          <p:nvPr/>
        </p:nvSpPr>
        <p:spPr bwMode="auto">
          <a:xfrm>
            <a:off x="3737317"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1896" name="TextBox 31895">
            <a:extLst>
              <a:ext uri="{FF2B5EF4-FFF2-40B4-BE49-F238E27FC236}">
                <a16:creationId xmlns:a16="http://schemas.microsoft.com/office/drawing/2014/main" id="{ADF0971F-EAC7-A0AE-5842-78035C0689F2}"/>
              </a:ext>
            </a:extLst>
          </p:cNvPr>
          <p:cNvSpPr txBox="1"/>
          <p:nvPr/>
        </p:nvSpPr>
        <p:spPr bwMode="auto">
          <a:xfrm>
            <a:off x="3998333"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31897" name="TextBox 31896">
            <a:extLst>
              <a:ext uri="{FF2B5EF4-FFF2-40B4-BE49-F238E27FC236}">
                <a16:creationId xmlns:a16="http://schemas.microsoft.com/office/drawing/2014/main" id="{CBDF601B-2AE3-E4BC-FA56-4894B711A4DC}"/>
              </a:ext>
            </a:extLst>
          </p:cNvPr>
          <p:cNvSpPr txBox="1"/>
          <p:nvPr/>
        </p:nvSpPr>
        <p:spPr bwMode="auto">
          <a:xfrm>
            <a:off x="4258796"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64</a:t>
            </a:r>
          </a:p>
        </p:txBody>
      </p:sp>
      <p:sp>
        <p:nvSpPr>
          <p:cNvPr id="31898" name="TextBox 31897">
            <a:extLst>
              <a:ext uri="{FF2B5EF4-FFF2-40B4-BE49-F238E27FC236}">
                <a16:creationId xmlns:a16="http://schemas.microsoft.com/office/drawing/2014/main" id="{DA70D6ED-BE5C-F865-88F4-1AF121B4CDA7}"/>
              </a:ext>
            </a:extLst>
          </p:cNvPr>
          <p:cNvSpPr txBox="1"/>
          <p:nvPr/>
        </p:nvSpPr>
        <p:spPr bwMode="auto">
          <a:xfrm>
            <a:off x="4523889"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71</a:t>
            </a:r>
          </a:p>
        </p:txBody>
      </p:sp>
      <p:sp>
        <p:nvSpPr>
          <p:cNvPr id="31899" name="TextBox 31898">
            <a:extLst>
              <a:ext uri="{FF2B5EF4-FFF2-40B4-BE49-F238E27FC236}">
                <a16:creationId xmlns:a16="http://schemas.microsoft.com/office/drawing/2014/main" id="{36284AE7-9B7C-FCBE-AACF-FD72CC5EA992}"/>
              </a:ext>
            </a:extLst>
          </p:cNvPr>
          <p:cNvSpPr txBox="1"/>
          <p:nvPr/>
        </p:nvSpPr>
        <p:spPr bwMode="auto">
          <a:xfrm>
            <a:off x="4785305"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31900" name="TextBox 31899">
            <a:extLst>
              <a:ext uri="{FF2B5EF4-FFF2-40B4-BE49-F238E27FC236}">
                <a16:creationId xmlns:a16="http://schemas.microsoft.com/office/drawing/2014/main" id="{90D4DDC4-975A-D3AA-D610-93EEEF7F2025}"/>
              </a:ext>
            </a:extLst>
          </p:cNvPr>
          <p:cNvSpPr txBox="1"/>
          <p:nvPr/>
        </p:nvSpPr>
        <p:spPr bwMode="auto">
          <a:xfrm>
            <a:off x="5057575" y="4479146"/>
            <a:ext cx="459754"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a:t>
            </a:r>
          </a:p>
        </p:txBody>
      </p:sp>
      <p:sp>
        <p:nvSpPr>
          <p:cNvPr id="31901" name="TextBox 31900">
            <a:extLst>
              <a:ext uri="{FF2B5EF4-FFF2-40B4-BE49-F238E27FC236}">
                <a16:creationId xmlns:a16="http://schemas.microsoft.com/office/drawing/2014/main" id="{EB1B5936-08DF-0F35-23E7-B4D1F20EB4E9}"/>
              </a:ext>
            </a:extLst>
          </p:cNvPr>
          <p:cNvSpPr txBox="1"/>
          <p:nvPr/>
        </p:nvSpPr>
        <p:spPr bwMode="auto">
          <a:xfrm>
            <a:off x="2191319" y="4689656"/>
            <a:ext cx="2824433"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(Days)</a:t>
            </a:r>
          </a:p>
        </p:txBody>
      </p:sp>
      <p:grpSp>
        <p:nvGrpSpPr>
          <p:cNvPr id="31907" name="Group 31906">
            <a:extLst>
              <a:ext uri="{FF2B5EF4-FFF2-40B4-BE49-F238E27FC236}">
                <a16:creationId xmlns:a16="http://schemas.microsoft.com/office/drawing/2014/main" id="{1DC53798-43BB-C772-8BB3-A89CDB25C2ED}"/>
              </a:ext>
            </a:extLst>
          </p:cNvPr>
          <p:cNvGrpSpPr/>
          <p:nvPr/>
        </p:nvGrpSpPr>
        <p:grpSpPr>
          <a:xfrm>
            <a:off x="3829971" y="3273440"/>
            <a:ext cx="1740605" cy="683400"/>
            <a:chOff x="3612526" y="3387700"/>
            <a:chExt cx="1626668" cy="638666"/>
          </a:xfrm>
        </p:grpSpPr>
        <p:grpSp>
          <p:nvGrpSpPr>
            <p:cNvPr id="31904" name="Group 31903">
              <a:extLst>
                <a:ext uri="{FF2B5EF4-FFF2-40B4-BE49-F238E27FC236}">
                  <a16:creationId xmlns:a16="http://schemas.microsoft.com/office/drawing/2014/main" id="{498FD424-B0DF-3B81-241E-5F65EBA357D8}"/>
                </a:ext>
              </a:extLst>
            </p:cNvPr>
            <p:cNvGrpSpPr/>
            <p:nvPr/>
          </p:nvGrpSpPr>
          <p:grpSpPr>
            <a:xfrm>
              <a:off x="3876869" y="3387700"/>
              <a:ext cx="1362325" cy="526354"/>
              <a:chOff x="3784355" y="3291927"/>
              <a:chExt cx="1362325" cy="526354"/>
            </a:xfrm>
          </p:grpSpPr>
          <p:sp>
            <p:nvSpPr>
              <p:cNvPr id="31902" name="TextBox 31901">
                <a:extLst>
                  <a:ext uri="{FF2B5EF4-FFF2-40B4-BE49-F238E27FC236}">
                    <a16:creationId xmlns:a16="http://schemas.microsoft.com/office/drawing/2014/main" id="{9C4E4920-0BF9-10D5-D07A-2FAC3759902B}"/>
                  </a:ext>
                </a:extLst>
              </p:cNvPr>
              <p:cNvSpPr txBox="1"/>
              <p:nvPr/>
            </p:nvSpPr>
            <p:spPr bwMode="auto">
              <a:xfrm>
                <a:off x="3784355" y="3291927"/>
                <a:ext cx="1362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 mg/kg QW</a:t>
                </a:r>
              </a:p>
            </p:txBody>
          </p:sp>
          <p:sp>
            <p:nvSpPr>
              <p:cNvPr id="31903" name="TextBox 31902">
                <a:extLst>
                  <a:ext uri="{FF2B5EF4-FFF2-40B4-BE49-F238E27FC236}">
                    <a16:creationId xmlns:a16="http://schemas.microsoft.com/office/drawing/2014/main" id="{B4623419-96DE-A1C9-5464-D501A205E1D7}"/>
                  </a:ext>
                </a:extLst>
              </p:cNvPr>
              <p:cNvSpPr txBox="1"/>
              <p:nvPr/>
            </p:nvSpPr>
            <p:spPr bwMode="auto">
              <a:xfrm>
                <a:off x="3784355" y="3510504"/>
                <a:ext cx="1362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 mg/kg Q2W</a:t>
                </a:r>
              </a:p>
            </p:txBody>
          </p:sp>
        </p:grpSp>
        <p:sp>
          <p:nvSpPr>
            <p:cNvPr id="31905" name="Oval 31904">
              <a:extLst>
                <a:ext uri="{FF2B5EF4-FFF2-40B4-BE49-F238E27FC236}">
                  <a16:creationId xmlns:a16="http://schemas.microsoft.com/office/drawing/2014/main" id="{DC8AFD3E-7BB2-2557-E496-94712BBCBD84}"/>
                </a:ext>
              </a:extLst>
            </p:cNvPr>
            <p:cNvSpPr/>
            <p:nvPr/>
          </p:nvSpPr>
          <p:spPr bwMode="auto">
            <a:xfrm>
              <a:off x="3769867" y="3495551"/>
              <a:ext cx="98054" cy="9805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06" name="TextBox 31905">
              <a:extLst>
                <a:ext uri="{FF2B5EF4-FFF2-40B4-BE49-F238E27FC236}">
                  <a16:creationId xmlns:a16="http://schemas.microsoft.com/office/drawing/2014/main" id="{10BE1A70-B424-63AE-7376-C35C121C3A3A}"/>
                </a:ext>
              </a:extLst>
            </p:cNvPr>
            <p:cNvSpPr txBox="1"/>
            <p:nvPr/>
          </p:nvSpPr>
          <p:spPr bwMode="auto">
            <a:xfrm>
              <a:off x="3612526" y="3626256"/>
              <a:ext cx="4296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grpSp>
      <p:sp>
        <p:nvSpPr>
          <p:cNvPr id="31908" name="TextBox 31907">
            <a:extLst>
              <a:ext uri="{FF2B5EF4-FFF2-40B4-BE49-F238E27FC236}">
                <a16:creationId xmlns:a16="http://schemas.microsoft.com/office/drawing/2014/main" id="{70A1B23D-2F79-202C-FAE4-5544C02539F4}"/>
              </a:ext>
            </a:extLst>
          </p:cNvPr>
          <p:cNvSpPr txBox="1"/>
          <p:nvPr/>
        </p:nvSpPr>
        <p:spPr bwMode="auto">
          <a:xfrm>
            <a:off x="4176768" y="2752726"/>
            <a:ext cx="1573467" cy="32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Maximum EC</a:t>
            </a:r>
            <a:r>
              <a:rPr lang="en-US" sz="1400" b="0" baseline="-25000" dirty="0">
                <a:solidFill>
                  <a:schemeClr val="bg1"/>
                </a:solidFill>
                <a:latin typeface="Calibri" panose="020F0502020204030204" pitchFamily="34" charset="0"/>
              </a:rPr>
              <a:t>90</a:t>
            </a:r>
          </a:p>
        </p:txBody>
      </p:sp>
      <p:grpSp>
        <p:nvGrpSpPr>
          <p:cNvPr id="32104" name="Group 32103">
            <a:extLst>
              <a:ext uri="{FF2B5EF4-FFF2-40B4-BE49-F238E27FC236}">
                <a16:creationId xmlns:a16="http://schemas.microsoft.com/office/drawing/2014/main" id="{6F951C63-1AA5-D57C-F6A5-8C30F451395A}"/>
              </a:ext>
            </a:extLst>
          </p:cNvPr>
          <p:cNvGrpSpPr/>
          <p:nvPr/>
        </p:nvGrpSpPr>
        <p:grpSpPr>
          <a:xfrm>
            <a:off x="1824319" y="2177984"/>
            <a:ext cx="3527416" cy="1321313"/>
            <a:chOff x="1738160" y="2373042"/>
            <a:chExt cx="3296518" cy="1234823"/>
          </a:xfrm>
        </p:grpSpPr>
        <p:sp>
          <p:nvSpPr>
            <p:cNvPr id="32086" name="TextBox 32085">
              <a:extLst>
                <a:ext uri="{FF2B5EF4-FFF2-40B4-BE49-F238E27FC236}">
                  <a16:creationId xmlns:a16="http://schemas.microsoft.com/office/drawing/2014/main" id="{77A99E6D-DD77-363E-A663-C5ED028FE3DC}"/>
                </a:ext>
              </a:extLst>
            </p:cNvPr>
            <p:cNvSpPr txBox="1"/>
            <p:nvPr/>
          </p:nvSpPr>
          <p:spPr bwMode="auto">
            <a:xfrm>
              <a:off x="1817603" y="2971677"/>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grpSp>
          <p:nvGrpSpPr>
            <p:cNvPr id="32103" name="Group 32102">
              <a:extLst>
                <a:ext uri="{FF2B5EF4-FFF2-40B4-BE49-F238E27FC236}">
                  <a16:creationId xmlns:a16="http://schemas.microsoft.com/office/drawing/2014/main" id="{CC34E5A3-64E1-1D51-6847-F7BE9A8A9B82}"/>
                </a:ext>
              </a:extLst>
            </p:cNvPr>
            <p:cNvGrpSpPr/>
            <p:nvPr/>
          </p:nvGrpSpPr>
          <p:grpSpPr>
            <a:xfrm>
              <a:off x="1738160" y="2373042"/>
              <a:ext cx="3296518" cy="1234823"/>
              <a:chOff x="1738160" y="2373042"/>
              <a:chExt cx="3296518" cy="1234823"/>
            </a:xfrm>
          </p:grpSpPr>
          <p:sp>
            <p:nvSpPr>
              <p:cNvPr id="32084" name="TextBox 32083">
                <a:extLst>
                  <a:ext uri="{FF2B5EF4-FFF2-40B4-BE49-F238E27FC236}">
                    <a16:creationId xmlns:a16="http://schemas.microsoft.com/office/drawing/2014/main" id="{8A8402A8-8632-0E5C-B0CD-294A0B30A975}"/>
                  </a:ext>
                </a:extLst>
              </p:cNvPr>
              <p:cNvSpPr txBox="1"/>
              <p:nvPr/>
            </p:nvSpPr>
            <p:spPr bwMode="auto">
              <a:xfrm>
                <a:off x="1738160" y="3233945"/>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85" name="TextBox 32084">
                <a:extLst>
                  <a:ext uri="{FF2B5EF4-FFF2-40B4-BE49-F238E27FC236}">
                    <a16:creationId xmlns:a16="http://schemas.microsoft.com/office/drawing/2014/main" id="{80F8B09F-DA9F-0BED-97F0-9ED644F6A14A}"/>
                  </a:ext>
                </a:extLst>
              </p:cNvPr>
              <p:cNvSpPr txBox="1"/>
              <p:nvPr/>
            </p:nvSpPr>
            <p:spPr bwMode="auto">
              <a:xfrm>
                <a:off x="1741005" y="3073635"/>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87" name="TextBox 32086">
                <a:extLst>
                  <a:ext uri="{FF2B5EF4-FFF2-40B4-BE49-F238E27FC236}">
                    <a16:creationId xmlns:a16="http://schemas.microsoft.com/office/drawing/2014/main" id="{041B9CB8-154E-BEDB-141D-A94B37B364C2}"/>
                  </a:ext>
                </a:extLst>
              </p:cNvPr>
              <p:cNvSpPr txBox="1"/>
              <p:nvPr/>
            </p:nvSpPr>
            <p:spPr bwMode="auto">
              <a:xfrm>
                <a:off x="1815733" y="2945412"/>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88" name="TextBox 32087">
                <a:extLst>
                  <a:ext uri="{FF2B5EF4-FFF2-40B4-BE49-F238E27FC236}">
                    <a16:creationId xmlns:a16="http://schemas.microsoft.com/office/drawing/2014/main" id="{B38A20D9-63E3-1C26-1614-AD4C52A8DA9A}"/>
                  </a:ext>
                </a:extLst>
              </p:cNvPr>
              <p:cNvSpPr txBox="1"/>
              <p:nvPr/>
            </p:nvSpPr>
            <p:spPr bwMode="auto">
              <a:xfrm>
                <a:off x="1949682" y="2637164"/>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89" name="TextBox 32088">
                <a:extLst>
                  <a:ext uri="{FF2B5EF4-FFF2-40B4-BE49-F238E27FC236}">
                    <a16:creationId xmlns:a16="http://schemas.microsoft.com/office/drawing/2014/main" id="{FF7D39DD-F991-AE43-0EF1-ADD8F2701C1E}"/>
                  </a:ext>
                </a:extLst>
              </p:cNvPr>
              <p:cNvSpPr txBox="1"/>
              <p:nvPr/>
            </p:nvSpPr>
            <p:spPr bwMode="auto">
              <a:xfrm>
                <a:off x="1980917" y="2433452"/>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0" name="TextBox 32089">
                <a:extLst>
                  <a:ext uri="{FF2B5EF4-FFF2-40B4-BE49-F238E27FC236}">
                    <a16:creationId xmlns:a16="http://schemas.microsoft.com/office/drawing/2014/main" id="{4FDC2AC0-2CA0-4DE3-1899-495E6D9D851B}"/>
                  </a:ext>
                </a:extLst>
              </p:cNvPr>
              <p:cNvSpPr txBox="1"/>
              <p:nvPr/>
            </p:nvSpPr>
            <p:spPr bwMode="auto">
              <a:xfrm>
                <a:off x="2018335" y="2383359"/>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1" name="TextBox 32090">
                <a:extLst>
                  <a:ext uri="{FF2B5EF4-FFF2-40B4-BE49-F238E27FC236}">
                    <a16:creationId xmlns:a16="http://schemas.microsoft.com/office/drawing/2014/main" id="{2DA31083-A97F-3734-6AA9-3D1042F7E4CE}"/>
                  </a:ext>
                </a:extLst>
              </p:cNvPr>
              <p:cNvSpPr txBox="1"/>
              <p:nvPr/>
            </p:nvSpPr>
            <p:spPr bwMode="auto">
              <a:xfrm>
                <a:off x="2061428" y="2373867"/>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2" name="TextBox 32091">
                <a:extLst>
                  <a:ext uri="{FF2B5EF4-FFF2-40B4-BE49-F238E27FC236}">
                    <a16:creationId xmlns:a16="http://schemas.microsoft.com/office/drawing/2014/main" id="{59849C0A-782B-F54D-EC93-584E919A2598}"/>
                  </a:ext>
                </a:extLst>
              </p:cNvPr>
              <p:cNvSpPr txBox="1"/>
              <p:nvPr/>
            </p:nvSpPr>
            <p:spPr bwMode="auto">
              <a:xfrm>
                <a:off x="2230587" y="2441483"/>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3" name="TextBox 32092">
                <a:extLst>
                  <a:ext uri="{FF2B5EF4-FFF2-40B4-BE49-F238E27FC236}">
                    <a16:creationId xmlns:a16="http://schemas.microsoft.com/office/drawing/2014/main" id="{3A7607E6-BF38-5E27-4022-220A0BA801F2}"/>
                  </a:ext>
                </a:extLst>
              </p:cNvPr>
              <p:cNvSpPr txBox="1"/>
              <p:nvPr/>
            </p:nvSpPr>
            <p:spPr bwMode="auto">
              <a:xfrm>
                <a:off x="2438292" y="2572267"/>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4" name="TextBox 32093">
                <a:extLst>
                  <a:ext uri="{FF2B5EF4-FFF2-40B4-BE49-F238E27FC236}">
                    <a16:creationId xmlns:a16="http://schemas.microsoft.com/office/drawing/2014/main" id="{B9650363-29FE-36F1-94D3-78BAF6A21AB4}"/>
                  </a:ext>
                </a:extLst>
              </p:cNvPr>
              <p:cNvSpPr txBox="1"/>
              <p:nvPr/>
            </p:nvSpPr>
            <p:spPr bwMode="auto">
              <a:xfrm>
                <a:off x="2928151" y="2517595"/>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5" name="TextBox 32094">
                <a:extLst>
                  <a:ext uri="{FF2B5EF4-FFF2-40B4-BE49-F238E27FC236}">
                    <a16:creationId xmlns:a16="http://schemas.microsoft.com/office/drawing/2014/main" id="{19827C41-F401-DF69-DC02-EE2E0F7A4E1B}"/>
                  </a:ext>
                </a:extLst>
              </p:cNvPr>
              <p:cNvSpPr txBox="1"/>
              <p:nvPr/>
            </p:nvSpPr>
            <p:spPr bwMode="auto">
              <a:xfrm>
                <a:off x="3413578" y="2563629"/>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6" name="TextBox 32095">
                <a:extLst>
                  <a:ext uri="{FF2B5EF4-FFF2-40B4-BE49-F238E27FC236}">
                    <a16:creationId xmlns:a16="http://schemas.microsoft.com/office/drawing/2014/main" id="{8E987FE0-1AD5-6924-5049-610E5004BDB7}"/>
                  </a:ext>
                </a:extLst>
              </p:cNvPr>
              <p:cNvSpPr txBox="1"/>
              <p:nvPr/>
            </p:nvSpPr>
            <p:spPr bwMode="auto">
              <a:xfrm>
                <a:off x="3894925" y="2538255"/>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7" name="TextBox 32096">
                <a:extLst>
                  <a:ext uri="{FF2B5EF4-FFF2-40B4-BE49-F238E27FC236}">
                    <a16:creationId xmlns:a16="http://schemas.microsoft.com/office/drawing/2014/main" id="{2F04C75F-99CF-3B33-C08D-00FA014E12FE}"/>
                  </a:ext>
                </a:extLst>
              </p:cNvPr>
              <p:cNvSpPr txBox="1"/>
              <p:nvPr/>
            </p:nvSpPr>
            <p:spPr bwMode="auto">
              <a:xfrm>
                <a:off x="3934202" y="2469432"/>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8" name="TextBox 32097">
                <a:extLst>
                  <a:ext uri="{FF2B5EF4-FFF2-40B4-BE49-F238E27FC236}">
                    <a16:creationId xmlns:a16="http://schemas.microsoft.com/office/drawing/2014/main" id="{009C72D0-5125-CA9F-14C7-10ECC15E270E}"/>
                  </a:ext>
                </a:extLst>
              </p:cNvPr>
              <p:cNvSpPr txBox="1"/>
              <p:nvPr/>
            </p:nvSpPr>
            <p:spPr bwMode="auto">
              <a:xfrm>
                <a:off x="3974391" y="2373042"/>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099" name="TextBox 32098">
                <a:extLst>
                  <a:ext uri="{FF2B5EF4-FFF2-40B4-BE49-F238E27FC236}">
                    <a16:creationId xmlns:a16="http://schemas.microsoft.com/office/drawing/2014/main" id="{4B648134-EEC3-9621-CC9F-1D132C92F444}"/>
                  </a:ext>
                </a:extLst>
              </p:cNvPr>
              <p:cNvSpPr txBox="1"/>
              <p:nvPr/>
            </p:nvSpPr>
            <p:spPr bwMode="auto">
              <a:xfrm>
                <a:off x="4012610" y="2418572"/>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100" name="TextBox 32099">
                <a:extLst>
                  <a:ext uri="{FF2B5EF4-FFF2-40B4-BE49-F238E27FC236}">
                    <a16:creationId xmlns:a16="http://schemas.microsoft.com/office/drawing/2014/main" id="{227FBA54-DCB6-A430-AC1F-F09B297F8C9B}"/>
                  </a:ext>
                </a:extLst>
              </p:cNvPr>
              <p:cNvSpPr txBox="1"/>
              <p:nvPr/>
            </p:nvSpPr>
            <p:spPr bwMode="auto">
              <a:xfrm>
                <a:off x="4183825" y="2520701"/>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101" name="TextBox 32100">
                <a:extLst>
                  <a:ext uri="{FF2B5EF4-FFF2-40B4-BE49-F238E27FC236}">
                    <a16:creationId xmlns:a16="http://schemas.microsoft.com/office/drawing/2014/main" id="{9F85541A-8827-7525-D313-C1013D8DEB44}"/>
                  </a:ext>
                </a:extLst>
              </p:cNvPr>
              <p:cNvSpPr txBox="1"/>
              <p:nvPr/>
            </p:nvSpPr>
            <p:spPr bwMode="auto">
              <a:xfrm>
                <a:off x="4389190" y="2547074"/>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sp>
            <p:nvSpPr>
              <p:cNvPr id="32102" name="TextBox 32101">
                <a:extLst>
                  <a:ext uri="{FF2B5EF4-FFF2-40B4-BE49-F238E27FC236}">
                    <a16:creationId xmlns:a16="http://schemas.microsoft.com/office/drawing/2014/main" id="{8786D0F5-2C0C-267E-3E09-C948A8EE3D95}"/>
                  </a:ext>
                </a:extLst>
              </p:cNvPr>
              <p:cNvSpPr txBox="1"/>
              <p:nvPr/>
            </p:nvSpPr>
            <p:spPr bwMode="auto">
              <a:xfrm>
                <a:off x="4873524" y="2628610"/>
                <a:ext cx="161154" cy="37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accent3"/>
                    </a:solidFill>
                    <a:latin typeface="Calibri" panose="020F0502020204030204" pitchFamily="34" charset="0"/>
                  </a:rPr>
                  <a:t>*</a:t>
                </a:r>
              </a:p>
            </p:txBody>
          </p:sp>
        </p:grpSp>
      </p:grpSp>
      <p:grpSp>
        <p:nvGrpSpPr>
          <p:cNvPr id="32128" name="Group 32127">
            <a:extLst>
              <a:ext uri="{FF2B5EF4-FFF2-40B4-BE49-F238E27FC236}">
                <a16:creationId xmlns:a16="http://schemas.microsoft.com/office/drawing/2014/main" id="{A200ABAD-9B2A-6CE7-F8A4-C0240EB8F3E1}"/>
              </a:ext>
            </a:extLst>
          </p:cNvPr>
          <p:cNvGrpSpPr/>
          <p:nvPr/>
        </p:nvGrpSpPr>
        <p:grpSpPr>
          <a:xfrm>
            <a:off x="1915867" y="2297522"/>
            <a:ext cx="2605062" cy="1678324"/>
            <a:chOff x="1823715" y="2475664"/>
            <a:chExt cx="2434540" cy="1568464"/>
          </a:xfrm>
        </p:grpSpPr>
        <p:sp>
          <p:nvSpPr>
            <p:cNvPr id="32105" name="Oval 32104">
              <a:extLst>
                <a:ext uri="{FF2B5EF4-FFF2-40B4-BE49-F238E27FC236}">
                  <a16:creationId xmlns:a16="http://schemas.microsoft.com/office/drawing/2014/main" id="{BB935FDB-31FC-A499-5178-A2311A0C84BC}"/>
                </a:ext>
              </a:extLst>
            </p:cNvPr>
            <p:cNvSpPr/>
            <p:nvPr/>
          </p:nvSpPr>
          <p:spPr bwMode="auto">
            <a:xfrm>
              <a:off x="1823715" y="3981871"/>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6" name="Oval 32105">
              <a:extLst>
                <a:ext uri="{FF2B5EF4-FFF2-40B4-BE49-F238E27FC236}">
                  <a16:creationId xmlns:a16="http://schemas.microsoft.com/office/drawing/2014/main" id="{C24A2DE4-B5A0-4D4C-24A4-FFC03459AC0A}"/>
                </a:ext>
              </a:extLst>
            </p:cNvPr>
            <p:cNvSpPr/>
            <p:nvPr/>
          </p:nvSpPr>
          <p:spPr bwMode="auto">
            <a:xfrm>
              <a:off x="1831793" y="3723517"/>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7" name="Oval 32106">
              <a:extLst>
                <a:ext uri="{FF2B5EF4-FFF2-40B4-BE49-F238E27FC236}">
                  <a16:creationId xmlns:a16="http://schemas.microsoft.com/office/drawing/2014/main" id="{72422A3E-C18C-C1CC-3CDD-3FEF0A37271A}"/>
                </a:ext>
              </a:extLst>
            </p:cNvPr>
            <p:cNvSpPr/>
            <p:nvPr/>
          </p:nvSpPr>
          <p:spPr bwMode="auto">
            <a:xfrm>
              <a:off x="1887842" y="3452413"/>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8" name="Oval 32107">
              <a:extLst>
                <a:ext uri="{FF2B5EF4-FFF2-40B4-BE49-F238E27FC236}">
                  <a16:creationId xmlns:a16="http://schemas.microsoft.com/office/drawing/2014/main" id="{2EC7FE55-F657-4C0D-876B-55E728C2ADEE}"/>
                </a:ext>
              </a:extLst>
            </p:cNvPr>
            <p:cNvSpPr/>
            <p:nvPr/>
          </p:nvSpPr>
          <p:spPr bwMode="auto">
            <a:xfrm>
              <a:off x="1888754" y="3394148"/>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9" name="Oval 32108">
              <a:extLst>
                <a:ext uri="{FF2B5EF4-FFF2-40B4-BE49-F238E27FC236}">
                  <a16:creationId xmlns:a16="http://schemas.microsoft.com/office/drawing/2014/main" id="{56482301-92D2-449C-B0DC-439A01EB3AAC}"/>
                </a:ext>
              </a:extLst>
            </p:cNvPr>
            <p:cNvSpPr/>
            <p:nvPr/>
          </p:nvSpPr>
          <p:spPr bwMode="auto">
            <a:xfrm>
              <a:off x="1998768" y="3045696"/>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0" name="Oval 32109">
              <a:extLst>
                <a:ext uri="{FF2B5EF4-FFF2-40B4-BE49-F238E27FC236}">
                  <a16:creationId xmlns:a16="http://schemas.microsoft.com/office/drawing/2014/main" id="{66CDFA06-D063-D2FD-6186-AD2F89F426E3}"/>
                </a:ext>
              </a:extLst>
            </p:cNvPr>
            <p:cNvSpPr/>
            <p:nvPr/>
          </p:nvSpPr>
          <p:spPr bwMode="auto">
            <a:xfrm>
              <a:off x="1996207" y="3010606"/>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1" name="Oval 32110">
              <a:extLst>
                <a:ext uri="{FF2B5EF4-FFF2-40B4-BE49-F238E27FC236}">
                  <a16:creationId xmlns:a16="http://schemas.microsoft.com/office/drawing/2014/main" id="{A1CE21EE-8190-4818-FDDB-23D73F9D437C}"/>
                </a:ext>
              </a:extLst>
            </p:cNvPr>
            <p:cNvSpPr/>
            <p:nvPr/>
          </p:nvSpPr>
          <p:spPr bwMode="auto">
            <a:xfrm>
              <a:off x="2030805" y="2731643"/>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2" name="Oval 32111">
              <a:extLst>
                <a:ext uri="{FF2B5EF4-FFF2-40B4-BE49-F238E27FC236}">
                  <a16:creationId xmlns:a16="http://schemas.microsoft.com/office/drawing/2014/main" id="{5A38339C-ABDD-C33C-E27A-A4D699E4B0DE}"/>
                </a:ext>
              </a:extLst>
            </p:cNvPr>
            <p:cNvSpPr/>
            <p:nvPr/>
          </p:nvSpPr>
          <p:spPr bwMode="auto">
            <a:xfrm>
              <a:off x="2069923" y="2670912"/>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3" name="Oval 32112">
              <a:extLst>
                <a:ext uri="{FF2B5EF4-FFF2-40B4-BE49-F238E27FC236}">
                  <a16:creationId xmlns:a16="http://schemas.microsoft.com/office/drawing/2014/main" id="{F634A483-DFCC-2653-4FCC-D2D169DCA5C3}"/>
                </a:ext>
              </a:extLst>
            </p:cNvPr>
            <p:cNvSpPr/>
            <p:nvPr/>
          </p:nvSpPr>
          <p:spPr bwMode="auto">
            <a:xfrm>
              <a:off x="2100589" y="2644588"/>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4" name="Oval 32113">
              <a:extLst>
                <a:ext uri="{FF2B5EF4-FFF2-40B4-BE49-F238E27FC236}">
                  <a16:creationId xmlns:a16="http://schemas.microsoft.com/office/drawing/2014/main" id="{B4BC6F1D-083F-2667-6C2D-23AFEA39AF5E}"/>
                </a:ext>
              </a:extLst>
            </p:cNvPr>
            <p:cNvSpPr/>
            <p:nvPr/>
          </p:nvSpPr>
          <p:spPr bwMode="auto">
            <a:xfrm>
              <a:off x="2237120" y="2751604"/>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5" name="Oval 32114">
              <a:extLst>
                <a:ext uri="{FF2B5EF4-FFF2-40B4-BE49-F238E27FC236}">
                  <a16:creationId xmlns:a16="http://schemas.microsoft.com/office/drawing/2014/main" id="{896D80D9-AFAE-4A15-C92B-42CA5B2B93F6}"/>
                </a:ext>
              </a:extLst>
            </p:cNvPr>
            <p:cNvSpPr/>
            <p:nvPr/>
          </p:nvSpPr>
          <p:spPr bwMode="auto">
            <a:xfrm>
              <a:off x="2238254" y="2685753"/>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6" name="Oval 32115">
              <a:extLst>
                <a:ext uri="{FF2B5EF4-FFF2-40B4-BE49-F238E27FC236}">
                  <a16:creationId xmlns:a16="http://schemas.microsoft.com/office/drawing/2014/main" id="{54FE0181-FA6C-2279-F696-2F8CCBA98C1B}"/>
                </a:ext>
              </a:extLst>
            </p:cNvPr>
            <p:cNvSpPr/>
            <p:nvPr/>
          </p:nvSpPr>
          <p:spPr bwMode="auto">
            <a:xfrm>
              <a:off x="2277743" y="2480996"/>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7" name="Oval 32116">
              <a:extLst>
                <a:ext uri="{FF2B5EF4-FFF2-40B4-BE49-F238E27FC236}">
                  <a16:creationId xmlns:a16="http://schemas.microsoft.com/office/drawing/2014/main" id="{3726319D-F5A2-CD64-EACC-EB1AF41446D0}"/>
                </a:ext>
              </a:extLst>
            </p:cNvPr>
            <p:cNvSpPr/>
            <p:nvPr/>
          </p:nvSpPr>
          <p:spPr bwMode="auto">
            <a:xfrm>
              <a:off x="2486223" y="2619186"/>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8" name="Oval 32117">
              <a:extLst>
                <a:ext uri="{FF2B5EF4-FFF2-40B4-BE49-F238E27FC236}">
                  <a16:creationId xmlns:a16="http://schemas.microsoft.com/office/drawing/2014/main" id="{0A3C2E32-763C-F080-F510-28D2F916207D}"/>
                </a:ext>
              </a:extLst>
            </p:cNvPr>
            <p:cNvSpPr/>
            <p:nvPr/>
          </p:nvSpPr>
          <p:spPr bwMode="auto">
            <a:xfrm>
              <a:off x="2727074" y="2558637"/>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9" name="Oval 32118">
              <a:extLst>
                <a:ext uri="{FF2B5EF4-FFF2-40B4-BE49-F238E27FC236}">
                  <a16:creationId xmlns:a16="http://schemas.microsoft.com/office/drawing/2014/main" id="{D11348FD-0984-4D46-D214-BCA18D2E8E0B}"/>
                </a:ext>
              </a:extLst>
            </p:cNvPr>
            <p:cNvSpPr/>
            <p:nvPr/>
          </p:nvSpPr>
          <p:spPr bwMode="auto">
            <a:xfrm>
              <a:off x="3215159" y="2554012"/>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0" name="Oval 32119">
              <a:extLst>
                <a:ext uri="{FF2B5EF4-FFF2-40B4-BE49-F238E27FC236}">
                  <a16:creationId xmlns:a16="http://schemas.microsoft.com/office/drawing/2014/main" id="{B0CA19FA-A678-DAE4-608C-CF8DD8798CD9}"/>
                </a:ext>
              </a:extLst>
            </p:cNvPr>
            <p:cNvSpPr/>
            <p:nvPr/>
          </p:nvSpPr>
          <p:spPr bwMode="auto">
            <a:xfrm>
              <a:off x="3460956" y="2495590"/>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1" name="Oval 32120">
              <a:extLst>
                <a:ext uri="{FF2B5EF4-FFF2-40B4-BE49-F238E27FC236}">
                  <a16:creationId xmlns:a16="http://schemas.microsoft.com/office/drawing/2014/main" id="{01B7062C-8BC4-F0A6-33F1-1378DC3C3081}"/>
                </a:ext>
              </a:extLst>
            </p:cNvPr>
            <p:cNvSpPr/>
            <p:nvPr/>
          </p:nvSpPr>
          <p:spPr bwMode="auto">
            <a:xfrm>
              <a:off x="3461716" y="2541647"/>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2" name="Oval 32121">
              <a:extLst>
                <a:ext uri="{FF2B5EF4-FFF2-40B4-BE49-F238E27FC236}">
                  <a16:creationId xmlns:a16="http://schemas.microsoft.com/office/drawing/2014/main" id="{A458368A-0096-B9E1-B5B1-D4A4A76781FF}"/>
                </a:ext>
              </a:extLst>
            </p:cNvPr>
            <p:cNvSpPr/>
            <p:nvPr/>
          </p:nvSpPr>
          <p:spPr bwMode="auto">
            <a:xfrm>
              <a:off x="3491080" y="2542478"/>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3" name="Oval 32122">
              <a:extLst>
                <a:ext uri="{FF2B5EF4-FFF2-40B4-BE49-F238E27FC236}">
                  <a16:creationId xmlns:a16="http://schemas.microsoft.com/office/drawing/2014/main" id="{E91883AD-7295-D9F8-C0F9-A9B5B936A1D7}"/>
                </a:ext>
              </a:extLst>
            </p:cNvPr>
            <p:cNvSpPr/>
            <p:nvPr/>
          </p:nvSpPr>
          <p:spPr bwMode="auto">
            <a:xfrm>
              <a:off x="3530030" y="2488951"/>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4" name="Oval 32123">
              <a:extLst>
                <a:ext uri="{FF2B5EF4-FFF2-40B4-BE49-F238E27FC236}">
                  <a16:creationId xmlns:a16="http://schemas.microsoft.com/office/drawing/2014/main" id="{37210D6D-88B1-081C-F242-49113AE6E2F9}"/>
                </a:ext>
              </a:extLst>
            </p:cNvPr>
            <p:cNvSpPr/>
            <p:nvPr/>
          </p:nvSpPr>
          <p:spPr bwMode="auto">
            <a:xfrm>
              <a:off x="3566286" y="2492565"/>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5" name="Oval 32124">
              <a:extLst>
                <a:ext uri="{FF2B5EF4-FFF2-40B4-BE49-F238E27FC236}">
                  <a16:creationId xmlns:a16="http://schemas.microsoft.com/office/drawing/2014/main" id="{7113A398-B1A0-BF78-9881-612A40C6B540}"/>
                </a:ext>
              </a:extLst>
            </p:cNvPr>
            <p:cNvSpPr/>
            <p:nvPr/>
          </p:nvSpPr>
          <p:spPr bwMode="auto">
            <a:xfrm>
              <a:off x="3705848" y="2525399"/>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6" name="Oval 32125">
              <a:extLst>
                <a:ext uri="{FF2B5EF4-FFF2-40B4-BE49-F238E27FC236}">
                  <a16:creationId xmlns:a16="http://schemas.microsoft.com/office/drawing/2014/main" id="{44F6CA76-07A5-54CE-1898-D44C0EB2705F}"/>
                </a:ext>
              </a:extLst>
            </p:cNvPr>
            <p:cNvSpPr/>
            <p:nvPr/>
          </p:nvSpPr>
          <p:spPr bwMode="auto">
            <a:xfrm>
              <a:off x="3946287" y="2503670"/>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7" name="Oval 32126">
              <a:extLst>
                <a:ext uri="{FF2B5EF4-FFF2-40B4-BE49-F238E27FC236}">
                  <a16:creationId xmlns:a16="http://schemas.microsoft.com/office/drawing/2014/main" id="{434AABC2-AF0C-63E5-8678-6724F691242D}"/>
                </a:ext>
              </a:extLst>
            </p:cNvPr>
            <p:cNvSpPr/>
            <p:nvPr/>
          </p:nvSpPr>
          <p:spPr bwMode="auto">
            <a:xfrm>
              <a:off x="4195998" y="2475664"/>
              <a:ext cx="62257" cy="6225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03537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31E64CFE-B819-3A92-E669-B83B2F13C3B4}"/>
              </a:ext>
            </a:extLst>
          </p:cNvPr>
          <p:cNvGrpSpPr/>
          <p:nvPr/>
        </p:nvGrpSpPr>
        <p:grpSpPr>
          <a:xfrm>
            <a:off x="8391587" y="3249346"/>
            <a:ext cx="1758826" cy="2287341"/>
            <a:chOff x="8391587" y="3375806"/>
            <a:chExt cx="1758826" cy="2287341"/>
          </a:xfrm>
        </p:grpSpPr>
        <p:sp>
          <p:nvSpPr>
            <p:cNvPr id="62" name="Rectangle 61">
              <a:extLst>
                <a:ext uri="{FF2B5EF4-FFF2-40B4-BE49-F238E27FC236}">
                  <a16:creationId xmlns:a16="http://schemas.microsoft.com/office/drawing/2014/main" id="{9F597423-AE2E-3E61-D593-CAFACF02D12F}"/>
                </a:ext>
              </a:extLst>
            </p:cNvPr>
            <p:cNvSpPr/>
            <p:nvPr/>
          </p:nvSpPr>
          <p:spPr bwMode="auto">
            <a:xfrm>
              <a:off x="8391587" y="3375806"/>
              <a:ext cx="1758826" cy="68435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25A63CD6-828B-44B2-E495-CBF14D1E804B}"/>
                </a:ext>
              </a:extLst>
            </p:cNvPr>
            <p:cNvGrpSpPr/>
            <p:nvPr/>
          </p:nvGrpSpPr>
          <p:grpSpPr>
            <a:xfrm>
              <a:off x="8391587" y="4015062"/>
              <a:ext cx="1758826" cy="1648085"/>
              <a:chOff x="7963282" y="4317883"/>
              <a:chExt cx="954375" cy="262292"/>
            </a:xfrm>
          </p:grpSpPr>
          <p:sp>
            <p:nvSpPr>
              <p:cNvPr id="42" name="Rectangle 41">
                <a:extLst>
                  <a:ext uri="{FF2B5EF4-FFF2-40B4-BE49-F238E27FC236}">
                    <a16:creationId xmlns:a16="http://schemas.microsoft.com/office/drawing/2014/main" id="{9CAF5A62-93CF-6D30-7EA0-EC5AE544E307}"/>
                  </a:ext>
                </a:extLst>
              </p:cNvPr>
              <p:cNvSpPr/>
              <p:nvPr/>
            </p:nvSpPr>
            <p:spPr bwMode="auto">
              <a:xfrm>
                <a:off x="7963282" y="4523420"/>
                <a:ext cx="954375" cy="567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DE6647FA-4EA1-D7EA-B2EE-7D7CC33FC240}"/>
                  </a:ext>
                </a:extLst>
              </p:cNvPr>
              <p:cNvSpPr/>
              <p:nvPr/>
            </p:nvSpPr>
            <p:spPr bwMode="auto">
              <a:xfrm>
                <a:off x="7963282" y="4351363"/>
                <a:ext cx="954375" cy="1722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28C9CBE-FCDC-5F8C-37AD-68D76B7B8CE0}"/>
                  </a:ext>
                </a:extLst>
              </p:cNvPr>
              <p:cNvSpPr/>
              <p:nvPr/>
            </p:nvSpPr>
            <p:spPr bwMode="auto">
              <a:xfrm>
                <a:off x="7963282" y="4317883"/>
                <a:ext cx="954375" cy="342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ORR in Patients </a:t>
            </a:r>
            <a:br>
              <a:rPr lang="en-US" dirty="0"/>
            </a:br>
            <a:r>
              <a:rPr lang="en-US" dirty="0"/>
              <a:t>With Prior T-Cell Redirection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Reproduced with permission.</a:t>
            </a:r>
            <a:endParaRPr lang="en-US" altLang="en-US" sz="1200" b="0" dirty="0">
              <a:solidFill>
                <a:schemeClr val="bg2"/>
              </a:solidFill>
              <a:latin typeface="Calibri" panose="020F0502020204030204" pitchFamily="34" charset="0"/>
            </a:endParaRPr>
          </a:p>
        </p:txBody>
      </p:sp>
      <p:sp>
        <p:nvSpPr>
          <p:cNvPr id="6" name="Rectangle 3">
            <a:extLst>
              <a:ext uri="{FF2B5EF4-FFF2-40B4-BE49-F238E27FC236}">
                <a16:creationId xmlns:a16="http://schemas.microsoft.com/office/drawing/2014/main" id="{E30F5263-CA83-7ECC-0205-D03D4D0C09BA}"/>
              </a:ext>
            </a:extLst>
          </p:cNvPr>
          <p:cNvSpPr txBox="1">
            <a:spLocks noChangeArrowheads="1"/>
          </p:cNvSpPr>
          <p:nvPr/>
        </p:nvSpPr>
        <p:spPr bwMode="auto">
          <a:xfrm>
            <a:off x="433386" y="5516559"/>
            <a:ext cx="6024995" cy="110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1600" b="0" kern="0" dirty="0"/>
              <a:t>Patients in cohort with prior T-cell redirection therapy were younger and had increased prevalence of high-risk cytogenetics </a:t>
            </a:r>
          </a:p>
          <a:p>
            <a:pPr>
              <a:spcBef>
                <a:spcPts val="0"/>
              </a:spcBef>
            </a:pPr>
            <a:r>
              <a:rPr lang="en-US" sz="1600" b="0" kern="0" dirty="0"/>
              <a:t>Safety profile comparable to overall population</a:t>
            </a:r>
          </a:p>
        </p:txBody>
      </p:sp>
      <p:sp>
        <p:nvSpPr>
          <p:cNvPr id="4" name="TextBox 3">
            <a:extLst>
              <a:ext uri="{FF2B5EF4-FFF2-40B4-BE49-F238E27FC236}">
                <a16:creationId xmlns:a16="http://schemas.microsoft.com/office/drawing/2014/main" id="{4E2483E3-2231-DF15-1961-6056BB4F3393}"/>
              </a:ext>
            </a:extLst>
          </p:cNvPr>
          <p:cNvSpPr txBox="1"/>
          <p:nvPr/>
        </p:nvSpPr>
        <p:spPr bwMode="auto">
          <a:xfrm>
            <a:off x="8880277" y="1480183"/>
            <a:ext cx="6463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ORR</a:t>
            </a:r>
          </a:p>
        </p:txBody>
      </p:sp>
      <p:sp>
        <p:nvSpPr>
          <p:cNvPr id="13" name="TextBox 12">
            <a:extLst>
              <a:ext uri="{FF2B5EF4-FFF2-40B4-BE49-F238E27FC236}">
                <a16:creationId xmlns:a16="http://schemas.microsoft.com/office/drawing/2014/main" id="{93223477-3563-0340-D43D-33B2A5954537}"/>
              </a:ext>
            </a:extLst>
          </p:cNvPr>
          <p:cNvSpPr txBox="1"/>
          <p:nvPr/>
        </p:nvSpPr>
        <p:spPr bwMode="auto">
          <a:xfrm>
            <a:off x="7038384" y="5974949"/>
            <a:ext cx="4122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600" b="0" kern="0" dirty="0">
                <a:solidFill>
                  <a:schemeClr val="bg1"/>
                </a:solidFill>
                <a:latin typeface="+mj-lt"/>
              </a:rPr>
              <a:t>Median follow-up (range): 11.8 mo (1.0-25.4).</a:t>
            </a:r>
          </a:p>
        </p:txBody>
      </p:sp>
      <p:graphicFrame>
        <p:nvGraphicFramePr>
          <p:cNvPr id="2" name="Group 3">
            <a:extLst>
              <a:ext uri="{FF2B5EF4-FFF2-40B4-BE49-F238E27FC236}">
                <a16:creationId xmlns:a16="http://schemas.microsoft.com/office/drawing/2014/main" id="{F4A69462-79ED-9844-B2E4-6630F70D4100}"/>
              </a:ext>
            </a:extLst>
          </p:cNvPr>
          <p:cNvGraphicFramePr>
            <a:graphicFrameLocks/>
          </p:cNvGraphicFramePr>
          <p:nvPr>
            <p:extLst>
              <p:ext uri="{D42A27DB-BD31-4B8C-83A1-F6EECF244321}">
                <p14:modId xmlns:p14="http://schemas.microsoft.com/office/powerpoint/2010/main" val="3168566741"/>
              </p:ext>
            </p:extLst>
          </p:nvPr>
        </p:nvGraphicFramePr>
        <p:xfrm>
          <a:off x="533815" y="1593718"/>
          <a:ext cx="5394960" cy="3627232"/>
        </p:xfrm>
        <a:graphic>
          <a:graphicData uri="http://schemas.openxmlformats.org/drawingml/2006/table">
            <a:tbl>
              <a:tblPr/>
              <a:tblGrid>
                <a:gridCol w="37490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259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GB" sz="1400" b="1" dirty="0">
                          <a:effectLst/>
                          <a:latin typeface="Calibri" panose="020F0502020204030204" pitchFamily="34" charset="0"/>
                          <a:cs typeface="Calibri" panose="020F0502020204030204" pitchFamily="34" charset="0"/>
                        </a:rPr>
                        <a:t>Patients (n = 51)</a:t>
                      </a:r>
                    </a:p>
                  </a:txBody>
                  <a:tcPr marL="47625" marR="476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9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28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Exposure status,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CAR T-cell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Bispecific antibody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 (70.6)*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441975">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Refractory status,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Belantamab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3848869"/>
                  </a:ext>
                </a:extLst>
              </a:tr>
              <a:tr h="62395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Talquetamab dosing schedule, 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QW</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Q2W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49175974"/>
                  </a:ext>
                </a:extLst>
              </a:tr>
              <a:tr h="259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12.7 (3.7-NE)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8996934"/>
                  </a:ext>
                </a:extLst>
              </a:tr>
              <a:tr h="62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ORR by prior therapy, %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CAR T-cell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Bispecific antibody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72.2 (54.8-85.8)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44.4 (21.5-69.2)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01306320"/>
                  </a:ext>
                </a:extLst>
              </a:tr>
            </a:tbl>
          </a:graphicData>
        </a:graphic>
      </p:graphicFrame>
      <p:sp>
        <p:nvSpPr>
          <p:cNvPr id="5" name="TextBox 4">
            <a:extLst>
              <a:ext uri="{FF2B5EF4-FFF2-40B4-BE49-F238E27FC236}">
                <a16:creationId xmlns:a16="http://schemas.microsoft.com/office/drawing/2014/main" id="{D8648508-1BCC-084E-6ACC-451B38219019}"/>
              </a:ext>
            </a:extLst>
          </p:cNvPr>
          <p:cNvSpPr txBox="1"/>
          <p:nvPr/>
        </p:nvSpPr>
        <p:spPr bwMode="auto">
          <a:xfrm>
            <a:off x="477426" y="5176491"/>
            <a:ext cx="5394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kern="0" dirty="0">
                <a:solidFill>
                  <a:schemeClr val="bg1"/>
                </a:solidFill>
                <a:latin typeface="+mj-lt"/>
              </a:rPr>
              <a:t>*3 patients received both CAR T-cell and bispecific antibody therapy.</a:t>
            </a:r>
          </a:p>
        </p:txBody>
      </p:sp>
      <p:sp>
        <p:nvSpPr>
          <p:cNvPr id="15" name="TextBox 14">
            <a:extLst>
              <a:ext uri="{FF2B5EF4-FFF2-40B4-BE49-F238E27FC236}">
                <a16:creationId xmlns:a16="http://schemas.microsoft.com/office/drawing/2014/main" id="{F453A81B-4A0F-359C-B090-551F5C78936B}"/>
              </a:ext>
            </a:extLst>
          </p:cNvPr>
          <p:cNvSpPr txBox="1"/>
          <p:nvPr/>
        </p:nvSpPr>
        <p:spPr bwMode="auto">
          <a:xfrm rot="16200000">
            <a:off x="5774570" y="3522374"/>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16" name="Group 15">
            <a:extLst>
              <a:ext uri="{FF2B5EF4-FFF2-40B4-BE49-F238E27FC236}">
                <a16:creationId xmlns:a16="http://schemas.microsoft.com/office/drawing/2014/main" id="{01488BEB-635A-6758-A6FA-B699525CBDF7}"/>
              </a:ext>
            </a:extLst>
          </p:cNvPr>
          <p:cNvGrpSpPr/>
          <p:nvPr/>
        </p:nvGrpSpPr>
        <p:grpSpPr>
          <a:xfrm>
            <a:off x="7102949" y="1885706"/>
            <a:ext cx="100905" cy="3651000"/>
            <a:chOff x="7423374" y="2020796"/>
            <a:chExt cx="107790" cy="2552792"/>
          </a:xfrm>
        </p:grpSpPr>
        <p:cxnSp>
          <p:nvCxnSpPr>
            <p:cNvPr id="17" name="Straight Connector 16">
              <a:extLst>
                <a:ext uri="{FF2B5EF4-FFF2-40B4-BE49-F238E27FC236}">
                  <a16:creationId xmlns:a16="http://schemas.microsoft.com/office/drawing/2014/main" id="{4F2B9F4E-9F90-4A6C-255F-77AC5AB44ACC}"/>
                </a:ext>
              </a:extLst>
            </p:cNvPr>
            <p:cNvCxnSpPr/>
            <p:nvPr/>
          </p:nvCxnSpPr>
          <p:spPr bwMode="auto">
            <a:xfrm>
              <a:off x="7423374" y="202079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0B833D1-8007-4A97-3096-1112DF19510D}"/>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7A75923-C7EF-9647-4267-E3C0159F7D4D}"/>
                </a:ext>
              </a:extLst>
            </p:cNvPr>
            <p:cNvCxnSpPr/>
            <p:nvPr/>
          </p:nvCxnSpPr>
          <p:spPr bwMode="auto">
            <a:xfrm>
              <a:off x="7423374" y="304248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7A8425C-6A91-E114-84CE-8EF227534BA2}"/>
                </a:ext>
              </a:extLst>
            </p:cNvPr>
            <p:cNvCxnSpPr/>
            <p:nvPr/>
          </p:nvCxnSpPr>
          <p:spPr bwMode="auto">
            <a:xfrm>
              <a:off x="7423374" y="355189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E1510EF-5B1A-D3F0-6A3D-C05F222A9D78}"/>
                </a:ext>
              </a:extLst>
            </p:cNvPr>
            <p:cNvCxnSpPr/>
            <p:nvPr/>
          </p:nvCxnSpPr>
          <p:spPr bwMode="auto">
            <a:xfrm>
              <a:off x="7423374" y="4064176"/>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F3A9AC4-0F2C-02C3-21B7-A6B620A06922}"/>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56549B55-383B-C443-DF13-44638346BC1D}"/>
              </a:ext>
            </a:extLst>
          </p:cNvPr>
          <p:cNvSpPr txBox="1"/>
          <p:nvPr/>
        </p:nvSpPr>
        <p:spPr bwMode="auto">
          <a:xfrm>
            <a:off x="6665099" y="5358386"/>
            <a:ext cx="4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0853CB2C-83A2-2EB3-1DB1-2F966265D848}"/>
              </a:ext>
            </a:extLst>
          </p:cNvPr>
          <p:cNvSpPr txBox="1"/>
          <p:nvPr/>
        </p:nvSpPr>
        <p:spPr bwMode="auto">
          <a:xfrm>
            <a:off x="6667500" y="4626326"/>
            <a:ext cx="4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D290E41C-0FB7-8263-123E-34F1659FAB62}"/>
              </a:ext>
            </a:extLst>
          </p:cNvPr>
          <p:cNvSpPr txBox="1"/>
          <p:nvPr/>
        </p:nvSpPr>
        <p:spPr bwMode="auto">
          <a:xfrm>
            <a:off x="6665099" y="3888605"/>
            <a:ext cx="4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FA151C0B-4CCF-AEEA-8576-55612DF61048}"/>
              </a:ext>
            </a:extLst>
          </p:cNvPr>
          <p:cNvSpPr txBox="1"/>
          <p:nvPr/>
        </p:nvSpPr>
        <p:spPr bwMode="auto">
          <a:xfrm>
            <a:off x="6668132" y="3164237"/>
            <a:ext cx="4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E364C0B7-9304-88CF-F1BB-EF2173FD3AB9}"/>
              </a:ext>
            </a:extLst>
          </p:cNvPr>
          <p:cNvSpPr txBox="1"/>
          <p:nvPr/>
        </p:nvSpPr>
        <p:spPr bwMode="auto">
          <a:xfrm>
            <a:off x="6670533" y="2435610"/>
            <a:ext cx="48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54661DF7-F662-ED98-743C-1343EE4EEA7A}"/>
              </a:ext>
            </a:extLst>
          </p:cNvPr>
          <p:cNvSpPr txBox="1"/>
          <p:nvPr/>
        </p:nvSpPr>
        <p:spPr bwMode="auto">
          <a:xfrm>
            <a:off x="6573894" y="1702738"/>
            <a:ext cx="583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29" name="Group 28">
            <a:extLst>
              <a:ext uri="{FF2B5EF4-FFF2-40B4-BE49-F238E27FC236}">
                <a16:creationId xmlns:a16="http://schemas.microsoft.com/office/drawing/2014/main" id="{18925BC7-40AE-1A59-11C3-99BD39441693}"/>
              </a:ext>
            </a:extLst>
          </p:cNvPr>
          <p:cNvGrpSpPr/>
          <p:nvPr/>
        </p:nvGrpSpPr>
        <p:grpSpPr>
          <a:xfrm rot="5400000">
            <a:off x="9230785" y="3487163"/>
            <a:ext cx="94728" cy="4169748"/>
            <a:chOff x="7423374" y="2530208"/>
            <a:chExt cx="107790" cy="2043380"/>
          </a:xfrm>
        </p:grpSpPr>
        <p:cxnSp>
          <p:nvCxnSpPr>
            <p:cNvPr id="30" name="Straight Connector 29">
              <a:extLst>
                <a:ext uri="{FF2B5EF4-FFF2-40B4-BE49-F238E27FC236}">
                  <a16:creationId xmlns:a16="http://schemas.microsoft.com/office/drawing/2014/main" id="{1E35A2DA-40B9-FF47-A737-EAE1373BE5AE}"/>
                </a:ext>
              </a:extLst>
            </p:cNvPr>
            <p:cNvCxnSpPr/>
            <p:nvPr/>
          </p:nvCxnSpPr>
          <p:spPr bwMode="auto">
            <a:xfrm>
              <a:off x="7423374" y="2530208"/>
              <a:ext cx="10779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09924C8-F619-7D97-8861-38D6F85F6743}"/>
                </a:ext>
              </a:extLst>
            </p:cNvPr>
            <p:cNvCxnSpPr/>
            <p:nvPr/>
          </p:nvCxnSpPr>
          <p:spPr bwMode="auto">
            <a:xfrm>
              <a:off x="7423374" y="4573588"/>
              <a:ext cx="107790" cy="0"/>
            </a:xfrm>
            <a:prstGeom prst="line">
              <a:avLst/>
            </a:prstGeom>
            <a:noFill/>
            <a:ln w="28575" cap="flat" cmpd="sng" algn="ctr">
              <a:solidFill>
                <a:schemeClr val="bg1"/>
              </a:solidFill>
              <a:prstDash val="solid"/>
              <a:round/>
              <a:headEnd type="none" w="med" len="med"/>
              <a:tailEnd type="none" w="med" len="med"/>
            </a:ln>
            <a:effectLst/>
          </p:spPr>
        </p:cxnSp>
      </p:grpSp>
      <p:sp>
        <p:nvSpPr>
          <p:cNvPr id="33" name="TextBox 32">
            <a:extLst>
              <a:ext uri="{FF2B5EF4-FFF2-40B4-BE49-F238E27FC236}">
                <a16:creationId xmlns:a16="http://schemas.microsoft.com/office/drawing/2014/main" id="{EEC3C19A-6E23-EDDE-11D9-A97F64FB4012}"/>
              </a:ext>
            </a:extLst>
          </p:cNvPr>
          <p:cNvSpPr txBox="1"/>
          <p:nvPr/>
        </p:nvSpPr>
        <p:spPr bwMode="auto">
          <a:xfrm>
            <a:off x="8131587" y="5557863"/>
            <a:ext cx="2320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Prior T-cell Redirection</a:t>
            </a:r>
          </a:p>
        </p:txBody>
      </p:sp>
      <p:sp>
        <p:nvSpPr>
          <p:cNvPr id="49" name="Freeform: Shape 48">
            <a:extLst>
              <a:ext uri="{FF2B5EF4-FFF2-40B4-BE49-F238E27FC236}">
                <a16:creationId xmlns:a16="http://schemas.microsoft.com/office/drawing/2014/main" id="{0EF86F04-5298-F180-F75D-DBD3C85AC27F}"/>
              </a:ext>
            </a:extLst>
          </p:cNvPr>
          <p:cNvSpPr/>
          <p:nvPr/>
        </p:nvSpPr>
        <p:spPr bwMode="auto">
          <a:xfrm>
            <a:off x="7194115" y="1885706"/>
            <a:ext cx="4169747" cy="3655163"/>
          </a:xfrm>
          <a:custGeom>
            <a:avLst/>
            <a:gdLst>
              <a:gd name="connsiteX0" fmla="*/ 0 w 3685170"/>
              <a:gd name="connsiteY0" fmla="*/ 0 h 2559401"/>
              <a:gd name="connsiteX1" fmla="*/ 0 w 3685170"/>
              <a:gd name="connsiteY1" fmla="*/ 2559401 h 2559401"/>
              <a:gd name="connsiteX2" fmla="*/ 3685170 w 3685170"/>
              <a:gd name="connsiteY2" fmla="*/ 2559401 h 2559401"/>
            </a:gdLst>
            <a:ahLst/>
            <a:cxnLst>
              <a:cxn ang="0">
                <a:pos x="connsiteX0" y="connsiteY0"/>
              </a:cxn>
              <a:cxn ang="0">
                <a:pos x="connsiteX1" y="connsiteY1"/>
              </a:cxn>
              <a:cxn ang="0">
                <a:pos x="connsiteX2" y="connsiteY2"/>
              </a:cxn>
            </a:cxnLst>
            <a:rect l="l" t="t" r="r" b="b"/>
            <a:pathLst>
              <a:path w="3685170" h="2559401">
                <a:moveTo>
                  <a:pt x="0" y="0"/>
                </a:moveTo>
                <a:lnTo>
                  <a:pt x="0" y="2559401"/>
                </a:lnTo>
                <a:lnTo>
                  <a:pt x="3685170" y="2559401"/>
                </a:lnTo>
              </a:path>
            </a:pathLst>
          </a:custGeom>
          <a:noFill/>
          <a:ln w="28575">
            <a:solidFill>
              <a:schemeClr val="bg1"/>
            </a:solidFill>
            <a:miter lim="800000"/>
            <a:headEnd/>
            <a:tailEnd/>
          </a:ln>
        </p:spPr>
        <p:txBody>
          <a:bodyPr rtlCol="0" anchor="ctr"/>
          <a:lstStyle/>
          <a:p>
            <a:pPr algn="ctr"/>
            <a:endParaRPr lang="en-US"/>
          </a:p>
        </p:txBody>
      </p:sp>
      <p:sp>
        <p:nvSpPr>
          <p:cNvPr id="50" name="TextBox 49">
            <a:extLst>
              <a:ext uri="{FF2B5EF4-FFF2-40B4-BE49-F238E27FC236}">
                <a16:creationId xmlns:a16="http://schemas.microsoft.com/office/drawing/2014/main" id="{28DB3C72-00EA-5490-ECD0-85596DFE531C}"/>
              </a:ext>
            </a:extLst>
          </p:cNvPr>
          <p:cNvSpPr txBox="1"/>
          <p:nvPr/>
        </p:nvSpPr>
        <p:spPr bwMode="auto">
          <a:xfrm>
            <a:off x="8827120" y="2666948"/>
            <a:ext cx="9333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62.7% </a:t>
            </a:r>
            <a:r>
              <a:rPr lang="en-US" b="0" dirty="0">
                <a:solidFill>
                  <a:schemeClr val="bg1"/>
                </a:solidFill>
                <a:latin typeface="Calibri" panose="020F0502020204030204" pitchFamily="34" charset="0"/>
              </a:rPr>
              <a:t>(32/51)</a:t>
            </a:r>
          </a:p>
        </p:txBody>
      </p:sp>
      <p:sp>
        <p:nvSpPr>
          <p:cNvPr id="53" name="TextBox 52">
            <a:extLst>
              <a:ext uri="{FF2B5EF4-FFF2-40B4-BE49-F238E27FC236}">
                <a16:creationId xmlns:a16="http://schemas.microsoft.com/office/drawing/2014/main" id="{3630F786-2F76-64B3-8E40-EE020B45B3B5}"/>
              </a:ext>
            </a:extLst>
          </p:cNvPr>
          <p:cNvSpPr txBox="1"/>
          <p:nvPr/>
        </p:nvSpPr>
        <p:spPr bwMode="auto">
          <a:xfrm>
            <a:off x="10361511" y="3906958"/>
            <a:ext cx="10145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≥VGPR:</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52.9%</a:t>
            </a:r>
          </a:p>
        </p:txBody>
      </p:sp>
      <p:grpSp>
        <p:nvGrpSpPr>
          <p:cNvPr id="31751" name="Group 31750">
            <a:extLst>
              <a:ext uri="{FF2B5EF4-FFF2-40B4-BE49-F238E27FC236}">
                <a16:creationId xmlns:a16="http://schemas.microsoft.com/office/drawing/2014/main" id="{11DCF6F1-A374-C56B-264A-511FEE5395F3}"/>
              </a:ext>
            </a:extLst>
          </p:cNvPr>
          <p:cNvGrpSpPr/>
          <p:nvPr/>
        </p:nvGrpSpPr>
        <p:grpSpPr>
          <a:xfrm>
            <a:off x="10647557" y="1677046"/>
            <a:ext cx="810362" cy="1200329"/>
            <a:chOff x="10647557" y="1803506"/>
            <a:chExt cx="810362" cy="1200329"/>
          </a:xfrm>
        </p:grpSpPr>
        <p:sp>
          <p:nvSpPr>
            <p:cNvPr id="36" name="TextBox 35">
              <a:extLst>
                <a:ext uri="{FF2B5EF4-FFF2-40B4-BE49-F238E27FC236}">
                  <a16:creationId xmlns:a16="http://schemas.microsoft.com/office/drawing/2014/main" id="{23BFECD2-AD1B-BF97-1529-5053A2D5E56C}"/>
                </a:ext>
              </a:extLst>
            </p:cNvPr>
            <p:cNvSpPr txBox="1"/>
            <p:nvPr/>
          </p:nvSpPr>
          <p:spPr bwMode="auto">
            <a:xfrm>
              <a:off x="10755098" y="1803506"/>
              <a:ext cx="7028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PR</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VGPR</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CR</a:t>
              </a:r>
            </a:p>
            <a:p>
              <a:pPr>
                <a:lnSpc>
                  <a:spcPct val="100000"/>
                </a:lnSpc>
                <a:spcBef>
                  <a:spcPts val="0"/>
                </a:spcBef>
                <a:spcAft>
                  <a:spcPct val="0"/>
                </a:spcAft>
                <a:buClrTx/>
                <a:buFontTx/>
                <a:buNone/>
              </a:pPr>
              <a:r>
                <a:rPr lang="en-US" b="0" dirty="0" err="1">
                  <a:solidFill>
                    <a:schemeClr val="bg1"/>
                  </a:solidFill>
                  <a:latin typeface="Calibri" panose="020F0502020204030204" pitchFamily="34" charset="0"/>
                </a:rPr>
                <a:t>sCR</a:t>
              </a:r>
              <a:endParaRPr lang="en-US" b="0" dirty="0">
                <a:solidFill>
                  <a:schemeClr val="bg1"/>
                </a:solidFill>
                <a:latin typeface="Calibri" panose="020F0502020204030204" pitchFamily="34" charset="0"/>
              </a:endParaRPr>
            </a:p>
          </p:txBody>
        </p:sp>
        <p:grpSp>
          <p:nvGrpSpPr>
            <p:cNvPr id="31750" name="Group 31749">
              <a:extLst>
                <a:ext uri="{FF2B5EF4-FFF2-40B4-BE49-F238E27FC236}">
                  <a16:creationId xmlns:a16="http://schemas.microsoft.com/office/drawing/2014/main" id="{79FADA39-BF55-65A2-A35E-B67D9C4DF97D}"/>
                </a:ext>
              </a:extLst>
            </p:cNvPr>
            <p:cNvGrpSpPr/>
            <p:nvPr/>
          </p:nvGrpSpPr>
          <p:grpSpPr>
            <a:xfrm>
              <a:off x="10647557" y="1927725"/>
              <a:ext cx="126354" cy="944068"/>
              <a:chOff x="10647557" y="1934759"/>
              <a:chExt cx="108518" cy="810805"/>
            </a:xfrm>
          </p:grpSpPr>
          <p:sp>
            <p:nvSpPr>
              <p:cNvPr id="38" name="Rectangle 37">
                <a:extLst>
                  <a:ext uri="{FF2B5EF4-FFF2-40B4-BE49-F238E27FC236}">
                    <a16:creationId xmlns:a16="http://schemas.microsoft.com/office/drawing/2014/main" id="{EEE621FC-1471-C0DF-61A8-372744F5CFDF}"/>
                  </a:ext>
                </a:extLst>
              </p:cNvPr>
              <p:cNvSpPr/>
              <p:nvPr/>
            </p:nvSpPr>
            <p:spPr bwMode="auto">
              <a:xfrm>
                <a:off x="10647557" y="1934759"/>
                <a:ext cx="104841" cy="104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329C3F9D-9AF9-F3BD-7710-D9B2D2FF58A1}"/>
                  </a:ext>
                </a:extLst>
              </p:cNvPr>
              <p:cNvSpPr/>
              <p:nvPr/>
            </p:nvSpPr>
            <p:spPr bwMode="auto">
              <a:xfrm>
                <a:off x="10647557" y="2163339"/>
                <a:ext cx="104841" cy="104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48D98AA-9338-C79A-4138-9653CAF55C24}"/>
                  </a:ext>
                </a:extLst>
              </p:cNvPr>
              <p:cNvSpPr/>
              <p:nvPr/>
            </p:nvSpPr>
            <p:spPr bwMode="auto">
              <a:xfrm>
                <a:off x="10647557" y="2407645"/>
                <a:ext cx="104841" cy="10484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A15990B-70AE-9949-D305-188C9FDDEA84}"/>
                  </a:ext>
                </a:extLst>
              </p:cNvPr>
              <p:cNvSpPr/>
              <p:nvPr/>
            </p:nvSpPr>
            <p:spPr bwMode="auto">
              <a:xfrm>
                <a:off x="10651234" y="2640723"/>
                <a:ext cx="104841" cy="10484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grpSp>
      </p:grpSp>
      <p:sp>
        <p:nvSpPr>
          <p:cNvPr id="31744" name="Right Brace 31743">
            <a:extLst>
              <a:ext uri="{FF2B5EF4-FFF2-40B4-BE49-F238E27FC236}">
                <a16:creationId xmlns:a16="http://schemas.microsoft.com/office/drawing/2014/main" id="{DA308425-2693-5F7F-895F-A677B49C2CAA}"/>
              </a:ext>
            </a:extLst>
          </p:cNvPr>
          <p:cNvSpPr/>
          <p:nvPr/>
        </p:nvSpPr>
        <p:spPr bwMode="auto">
          <a:xfrm>
            <a:off x="10185222" y="3280874"/>
            <a:ext cx="246989" cy="1899199"/>
          </a:xfrm>
          <a:prstGeom prst="rightBrace">
            <a:avLst>
              <a:gd name="adj1" fmla="val 47916"/>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1745" name="TextBox 31744">
            <a:extLst>
              <a:ext uri="{FF2B5EF4-FFF2-40B4-BE49-F238E27FC236}">
                <a16:creationId xmlns:a16="http://schemas.microsoft.com/office/drawing/2014/main" id="{2DB58D28-9CF3-7080-2BFE-9F8AEB3CB094}"/>
              </a:ext>
            </a:extLst>
          </p:cNvPr>
          <p:cNvSpPr txBox="1"/>
          <p:nvPr/>
        </p:nvSpPr>
        <p:spPr bwMode="auto">
          <a:xfrm>
            <a:off x="8815734" y="3424492"/>
            <a:ext cx="933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17.6%</a:t>
            </a:r>
            <a:endParaRPr lang="en-US" b="0" dirty="0">
              <a:latin typeface="Calibri" panose="020F0502020204030204" pitchFamily="34" charset="0"/>
            </a:endParaRPr>
          </a:p>
        </p:txBody>
      </p:sp>
      <p:sp>
        <p:nvSpPr>
          <p:cNvPr id="31747" name="TextBox 31746">
            <a:extLst>
              <a:ext uri="{FF2B5EF4-FFF2-40B4-BE49-F238E27FC236}">
                <a16:creationId xmlns:a16="http://schemas.microsoft.com/office/drawing/2014/main" id="{7609F462-F39E-620D-7697-6FC01799D3AB}"/>
              </a:ext>
            </a:extLst>
          </p:cNvPr>
          <p:cNvSpPr txBox="1"/>
          <p:nvPr/>
        </p:nvSpPr>
        <p:spPr bwMode="auto">
          <a:xfrm>
            <a:off x="8815734" y="3814970"/>
            <a:ext cx="933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5.9%</a:t>
            </a:r>
            <a:endParaRPr lang="en-US" b="0" dirty="0">
              <a:latin typeface="Calibri" panose="020F0502020204030204" pitchFamily="34" charset="0"/>
            </a:endParaRPr>
          </a:p>
        </p:txBody>
      </p:sp>
      <p:sp>
        <p:nvSpPr>
          <p:cNvPr id="31748" name="TextBox 31747">
            <a:extLst>
              <a:ext uri="{FF2B5EF4-FFF2-40B4-BE49-F238E27FC236}">
                <a16:creationId xmlns:a16="http://schemas.microsoft.com/office/drawing/2014/main" id="{80ADE2BD-7CB9-6805-D303-937FB3B31B4A}"/>
              </a:ext>
            </a:extLst>
          </p:cNvPr>
          <p:cNvSpPr txBox="1"/>
          <p:nvPr/>
        </p:nvSpPr>
        <p:spPr bwMode="auto">
          <a:xfrm>
            <a:off x="8815734" y="4474698"/>
            <a:ext cx="933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29.4%</a:t>
            </a:r>
            <a:endParaRPr lang="en-US" b="0" dirty="0">
              <a:latin typeface="Calibri" panose="020F0502020204030204" pitchFamily="34" charset="0"/>
            </a:endParaRPr>
          </a:p>
        </p:txBody>
      </p:sp>
      <p:sp>
        <p:nvSpPr>
          <p:cNvPr id="31749" name="TextBox 31748">
            <a:extLst>
              <a:ext uri="{FF2B5EF4-FFF2-40B4-BE49-F238E27FC236}">
                <a16:creationId xmlns:a16="http://schemas.microsoft.com/office/drawing/2014/main" id="{C01BFB5A-CF03-9795-47FD-E91CE687631A}"/>
              </a:ext>
            </a:extLst>
          </p:cNvPr>
          <p:cNvSpPr txBox="1"/>
          <p:nvPr/>
        </p:nvSpPr>
        <p:spPr bwMode="auto">
          <a:xfrm>
            <a:off x="8815734" y="5201847"/>
            <a:ext cx="933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9.8%</a:t>
            </a:r>
            <a:endParaRPr lang="en-US" b="0" dirty="0">
              <a:latin typeface="Calibri" panose="020F0502020204030204" pitchFamily="34" charset="0"/>
            </a:endParaRPr>
          </a:p>
        </p:txBody>
      </p:sp>
    </p:spTree>
    <p:extLst>
      <p:ext uri="{BB962C8B-B14F-4D97-AF65-F5344CB8AC3E}">
        <p14:creationId xmlns:p14="http://schemas.microsoft.com/office/powerpoint/2010/main" val="3818662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MonumenTAL-1: Investigators’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310234" cy="4650686"/>
          </a:xfrm>
        </p:spPr>
        <p:txBody>
          <a:bodyPr/>
          <a:lstStyle/>
          <a:p>
            <a:r>
              <a:rPr lang="en-US" altLang="en-US" sz="2000" dirty="0"/>
              <a:t>In MonumenTAL-1 trial, novel agent talquetamab demonstrated a promising ORR of &gt;70% in heavily pretreated patients with R/R MM</a:t>
            </a:r>
            <a:r>
              <a:rPr lang="en-US" altLang="en-US" sz="2000" baseline="30000" dirty="0"/>
              <a:t>1</a:t>
            </a:r>
            <a:endParaRPr lang="en-US" altLang="en-US" sz="2000" dirty="0"/>
          </a:p>
          <a:p>
            <a:pPr lvl="1">
              <a:spcBef>
                <a:spcPts val="400"/>
              </a:spcBef>
            </a:pPr>
            <a:r>
              <a:rPr lang="en-US" altLang="en-US" sz="1800" dirty="0"/>
              <a:t>ORR of 63% observed in patients with prior T-cell redirection therapy</a:t>
            </a:r>
          </a:p>
          <a:p>
            <a:pPr lvl="1">
              <a:spcBef>
                <a:spcPts val="400"/>
              </a:spcBef>
            </a:pPr>
            <a:r>
              <a:rPr lang="en-US" altLang="en-US" sz="1800" dirty="0"/>
              <a:t>Median DoR ≥9 mo in all groups; longer DoR in patients achieving ≥ CR</a:t>
            </a:r>
          </a:p>
          <a:p>
            <a:r>
              <a:rPr lang="en-US" altLang="en-US" sz="2000" dirty="0"/>
              <a:t>Treatment with talquetamab resulted in low rate of discontinuations due to AEs</a:t>
            </a:r>
            <a:r>
              <a:rPr lang="en-US" altLang="en-US" sz="2000" baseline="30000" dirty="0"/>
              <a:t>1</a:t>
            </a:r>
            <a:endParaRPr lang="en-US" altLang="en-US" sz="2000" dirty="0"/>
          </a:p>
          <a:p>
            <a:pPr lvl="1"/>
            <a:r>
              <a:rPr lang="en-US" altLang="en-US" sz="1800" dirty="0"/>
              <a:t>Most common AEs included CRS (up to 79%), skin-related events, nail-related events, and dysgeusia</a:t>
            </a:r>
          </a:p>
          <a:p>
            <a:pPr lvl="1"/>
            <a:r>
              <a:rPr lang="en-US" altLang="en-US" sz="1800" dirty="0"/>
              <a:t>Comparable responses, safety, and PK/PD activity between QW and Q2W dosing schedules</a:t>
            </a:r>
            <a:r>
              <a:rPr lang="en-US" altLang="en-US" sz="1800" baseline="30000" dirty="0"/>
              <a:t>1 </a:t>
            </a:r>
          </a:p>
          <a:p>
            <a:r>
              <a:rPr lang="en-US" altLang="en-US" sz="2000" dirty="0"/>
              <a:t>Numerous studies ongoing to further assess efficacy and safety of talquetamab in patients with MM</a:t>
            </a:r>
          </a:p>
          <a:p>
            <a:pPr lvl="1">
              <a:spcBef>
                <a:spcPts val="400"/>
              </a:spcBef>
            </a:pPr>
            <a:r>
              <a:rPr lang="en-US" altLang="en-US" sz="1800" dirty="0"/>
              <a:t>Phase III MonumenTAL-3 study evaluating talquetamab + daratumumab ± pomalidomide vs daratumumab/pomalidomide/dexamethasone</a:t>
            </a:r>
            <a:r>
              <a:rPr lang="en-US" altLang="en-US" sz="1800" baseline="30000" dirty="0"/>
              <a:t>2</a:t>
            </a:r>
            <a:endParaRPr lang="en-US" altLang="en-US" sz="1800" dirty="0"/>
          </a:p>
          <a:p>
            <a:pPr lvl="1">
              <a:spcBef>
                <a:spcPts val="400"/>
              </a:spcBef>
            </a:pPr>
            <a:r>
              <a:rPr lang="en-US" altLang="en-US" sz="1800" dirty="0"/>
              <a:t>Phase I studies evaluating combinations with other agents, including teclistamab, daratumumab, IMiDs, </a:t>
            </a:r>
            <a:br>
              <a:rPr lang="en-US" altLang="en-US" sz="1800" dirty="0"/>
            </a:br>
            <a:r>
              <a:rPr lang="en-US" altLang="en-US" sz="1800" dirty="0"/>
              <a:t>and/or checkpoint inhibitor</a:t>
            </a:r>
            <a:r>
              <a:rPr lang="en-US" altLang="en-US" sz="1800" baseline="30000" dirty="0"/>
              <a:t>3-6</a:t>
            </a:r>
            <a:endParaRPr lang="en-US" altLang="en-US" sz="1600" dirty="0"/>
          </a:p>
        </p:txBody>
      </p:sp>
      <p:sp>
        <p:nvSpPr>
          <p:cNvPr id="3" name="Text Box 15">
            <a:extLst>
              <a:ext uri="{FF2B5EF4-FFF2-40B4-BE49-F238E27FC236}">
                <a16:creationId xmlns:a16="http://schemas.microsoft.com/office/drawing/2014/main" id="{B2A0B194-7BB4-734F-2182-FEAE0141798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Chari. ASH 2022. Abstr 157. 2. NCT05455320. 3. NCT04586426. 4. NCT04108195. 5. NCT05050097. 6. NCT05338775.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48BDBAF8D6F84BB6A89B802EA06ED3" ma:contentTypeVersion="1" ma:contentTypeDescription="Create a new document." ma:contentTypeScope="" ma:versionID="3d86c12fca5a8757075b09d67668ee17">
  <xsd:schema xmlns:xsd="http://www.w3.org/2001/XMLSchema" xmlns:xs="http://www.w3.org/2001/XMLSchema" xmlns:p="http://schemas.microsoft.com/office/2006/metadata/properties" xmlns:ns2="d54cbe69-32bd-412a-b004-9152f949605e" xmlns:ns3="adf16903-51eb-4f15-bc46-f728bbf7791e" targetNamespace="http://schemas.microsoft.com/office/2006/metadata/properties" ma:root="true" ma:fieldsID="02995e82df77c5105a1f2dc35c394b38" ns2:_="" ns3:_="">
    <xsd:import namespace="d54cbe69-32bd-412a-b004-9152f949605e"/>
    <xsd:import namespace="adf16903-51eb-4f15-bc46-f728bbf7791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df16903-51eb-4f15-bc46-f728bbf7791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56M7VY3CDVN5-846897898-2</_dlc_DocId>
    <_dlc_DocIdUrl xmlns="d54cbe69-32bd-412a-b004-9152f949605e">
      <Url>https://intranet.clinicaloptions.com/mews/oncology/ONC_2022_ASH_CF_(5667)/MM_157_Chari/_layouts/15/DocIdRedir.aspx?ID=56M7VY3CDVN5-846897898-2</Url>
      <Description>56M7VY3CDVN5-846897898-2</Description>
    </_dlc_DocIdUrl>
    <Document_x0020_Category xmlns="adf16903-51eb-4f15-bc46-f728bbf7791e">Conference Capsule Slides</Document_x0020_Category>
  </documentManagement>
</p:properties>
</file>

<file path=customXml/itemProps1.xml><?xml version="1.0" encoding="utf-8"?>
<ds:datastoreItem xmlns:ds="http://schemas.openxmlformats.org/officeDocument/2006/customXml" ds:itemID="{BB8CF9B9-F8CF-4EFC-83E4-57C05A629C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df16903-51eb-4f15-bc46-f728bbf779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d54cbe69-32bd-412a-b004-9152f949605e"/>
    <ds:schemaRef ds:uri="http://purl.org/dc/terms/"/>
    <ds:schemaRef ds:uri="http://schemas.openxmlformats.org/package/2006/metadata/core-properties"/>
    <ds:schemaRef ds:uri="http://schemas.microsoft.com/office/2006/documentManagement/types"/>
    <ds:schemaRef ds:uri="adf16903-51eb-4f15-bc46-f728bbf7791e"/>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856</TotalTime>
  <Words>3988</Words>
  <Application>Microsoft Office PowerPoint</Application>
  <PresentationFormat>Widescreen</PresentationFormat>
  <Paragraphs>770</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Times</vt:lpstr>
      <vt:lpstr>Wingdings</vt:lpstr>
      <vt:lpstr>2022_CCO_Template</vt:lpstr>
      <vt:lpstr>4_2017_HTAA_Diabetes</vt:lpstr>
      <vt:lpstr>MonumenTAL-1: Phase I/II Study of GPCR5D x CD3  Bispecific Antibody Talquetamab in Patients With Relapsed/Refractory Multiple Myeloma</vt:lpstr>
      <vt:lpstr>About These Slides</vt:lpstr>
      <vt:lpstr>MonumenTAL-1: Background </vt:lpstr>
      <vt:lpstr>MonumenTAL-1: Study Design</vt:lpstr>
      <vt:lpstr>MonumenTAL-1: Baseline Characteristics</vt:lpstr>
      <vt:lpstr>MonumenTAL-1: ORR</vt:lpstr>
      <vt:lpstr>MonumenTAL-1: DoR</vt:lpstr>
      <vt:lpstr>MonumenTAL-1: Hematologic AEs and Infections</vt:lpstr>
      <vt:lpstr>MonumenTAL-1: Nonhematologic AEs</vt:lpstr>
      <vt:lpstr>MonumenTAL-1: Cytokine-Release Syndrome</vt:lpstr>
      <vt:lpstr>MonumenTAL-1: ICANS</vt:lpstr>
      <vt:lpstr>MonumenTAL-1: Pharmacokinetics, Immunogenicity, and Pharmacodynamics</vt:lpstr>
      <vt:lpstr>MonumenTAL-1: ORR in Patients  With Prior T-Cell Redirection</vt:lpstr>
      <vt:lpstr>MonumenTAL-1: Investigators’ Conclusions </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MonumenTAL-1: Phase I/II Study of GPCR5D x CD3 Bispecific Antibody Talquetamab in Patients With Relapsed/Refractory Multiple Myeloma</dc:title>
  <dc:creator>Preferred User</dc:creator>
  <cp:lastModifiedBy>Jessica Buckley</cp:lastModifiedBy>
  <cp:revision>62</cp:revision>
  <cp:lastPrinted>2016-09-26T20:21:49Z</cp:lastPrinted>
  <dcterms:created xsi:type="dcterms:W3CDTF">2005-05-27T15:08:01Z</dcterms:created>
  <dcterms:modified xsi:type="dcterms:W3CDTF">2023-01-09T15:00:15Z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f97f4353-3609-42ae-9724-2a12bcf7174e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0x0101004848BDBAF8D6F84BB6A89B802EA06ED3</vt:lpwstr>
  </property>
  <property fmtid="{D5CDD505-2E9C-101B-9397-08002B2CF9AE}" pid="9" name="MediaServiceImageTags">
    <vt:lpwstr/>
  </property>
</Properties>
</file>