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8"/>
  </p:notesMasterIdLst>
  <p:sldIdLst>
    <p:sldId id="321" r:id="rId6"/>
    <p:sldId id="308" r:id="rId7"/>
    <p:sldId id="543" r:id="rId8"/>
    <p:sldId id="544" r:id="rId9"/>
    <p:sldId id="549" r:id="rId10"/>
    <p:sldId id="545" r:id="rId11"/>
    <p:sldId id="550" r:id="rId12"/>
    <p:sldId id="551" r:id="rId13"/>
    <p:sldId id="552" r:id="rId14"/>
    <p:sldId id="553" r:id="rId15"/>
    <p:sldId id="548" r:id="rId16"/>
    <p:sldId id="31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1" userDrawn="1">
          <p15:clr>
            <a:srgbClr val="A4A3A4"/>
          </p15:clr>
        </p15:guide>
        <p15:guide id="2" orient="horz" pos="259" userDrawn="1">
          <p15:clr>
            <a:srgbClr val="A4A3A4"/>
          </p15:clr>
        </p15:guide>
        <p15:guide id="3" orient="horz" pos="1015" userDrawn="1">
          <p15:clr>
            <a:srgbClr val="A4A3A4"/>
          </p15:clr>
        </p15:guide>
        <p15:guide id="4" orient="horz" pos="4147" userDrawn="1">
          <p15:clr>
            <a:srgbClr val="A4A3A4"/>
          </p15:clr>
        </p15:guide>
        <p15:guide id="5" orient="horz" pos="3888" userDrawn="1">
          <p15:clr>
            <a:srgbClr val="A4A3A4"/>
          </p15:clr>
        </p15:guide>
        <p15:guide id="6" orient="horz" pos="4032" userDrawn="1">
          <p15:clr>
            <a:srgbClr val="A4A3A4"/>
          </p15:clr>
        </p15:guide>
        <p15:guide id="7" pos="324" userDrawn="1">
          <p15:clr>
            <a:srgbClr val="A4A3A4"/>
          </p15:clr>
        </p15:guide>
        <p15:guide id="8" pos="454" userDrawn="1">
          <p15:clr>
            <a:srgbClr val="A4A3A4"/>
          </p15:clr>
        </p15:guide>
        <p15:guide id="9" pos="3840" userDrawn="1">
          <p15:clr>
            <a:srgbClr val="A4A3A4"/>
          </p15:clr>
        </p15:guide>
        <p15:guide id="10" pos="7409" userDrawn="1">
          <p15:clr>
            <a:srgbClr val="A4A3A4"/>
          </p15:clr>
        </p15:guide>
        <p15:guide id="11" pos="722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CLINICALOPTIONS\krosenthal" initials="C" lastIdx="15" clrIdx="7">
    <p:extLst>
      <p:ext uri="{19B8F6BF-5375-455C-9EA6-DF929625EA0E}">
        <p15:presenceInfo xmlns:p15="http://schemas.microsoft.com/office/powerpoint/2012/main" userId="CLINICALOPTIONS\krosenthal" providerId="None"/>
      </p:ext>
    </p:extLst>
  </p:cmAuthor>
  <p:cmAuthor id="2" name=" " initials="MAC" lastIdx="11" clrIdx="1"/>
  <p:cmAuthor id="9" name="CLINICALOPTIONS\tquill" initials="C" lastIdx="1" clrIdx="8">
    <p:extLst>
      <p:ext uri="{19B8F6BF-5375-455C-9EA6-DF929625EA0E}">
        <p15:presenceInfo xmlns:p15="http://schemas.microsoft.com/office/powerpoint/2012/main" userId="CLINICALOPTIONS\tquill" providerId="None"/>
      </p:ext>
    </p:extLst>
  </p:cmAuthor>
  <p:cmAuthor id="3" name="Andrew Bowser" initials="AB" lastIdx="1" clrIdx="2"/>
  <p:cmAuthor id="10" name="Christy Seals" initials="CS" lastIdx="7" clrIdx="9">
    <p:extLst>
      <p:ext uri="{19B8F6BF-5375-455C-9EA6-DF929625EA0E}">
        <p15:presenceInfo xmlns:p15="http://schemas.microsoft.com/office/powerpoint/2012/main" userId="S::cseals@clinicaloptions.com::0852e532-1f9e-4bbf-9b56-be19a9543a31" providerId="AD"/>
      </p:ext>
    </p:extLst>
  </p:cmAuthor>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26" autoAdjust="0"/>
    <p:restoredTop sz="73095" autoAdjust="0"/>
  </p:normalViewPr>
  <p:slideViewPr>
    <p:cSldViewPr snapToGrid="0">
      <p:cViewPr varScale="1">
        <p:scale>
          <a:sx n="49" d="100"/>
          <a:sy n="49" d="100"/>
        </p:scale>
        <p:origin x="1216" y="44"/>
      </p:cViewPr>
      <p:guideLst>
        <p:guide orient="horz" pos="151"/>
        <p:guide orient="horz" pos="259"/>
        <p:guide orient="horz" pos="1015"/>
        <p:guide orient="horz" pos="4147"/>
        <p:guide orient="horz" pos="3888"/>
        <p:guide orient="horz" pos="4032"/>
        <p:guide pos="324"/>
        <p:guide pos="454"/>
        <p:guide pos="3840"/>
        <p:guide pos="7409"/>
        <p:guide pos="7229"/>
      </p:guideLst>
    </p:cSldViewPr>
  </p:slideViewPr>
  <p:notesTextViewPr>
    <p:cViewPr>
      <p:scale>
        <a:sx n="125" d="100"/>
        <a:sy n="125"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6/8/2022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 hormone receptor.</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476428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ADC, antibody</a:t>
            </a:r>
            <a:r>
              <a:rPr lang="en-US" b="0" i="1" dirty="0">
                <a:latin typeface="Arial" panose="020B0604020202020204" pitchFamily="34" charset="0"/>
                <a:cs typeface="Arial" panose="020B0604020202020204" pitchFamily="34" charset="0"/>
              </a:rPr>
              <a:t>–</a:t>
            </a:r>
            <a:r>
              <a:rPr lang="en-US" b="0" i="1" dirty="0"/>
              <a:t>drug conjugate; CT, chemotherapy; ET, endocrine therapy; HR, hormone receptor; MBC, metastatic breast cancer; QoL, quality of life.</a:t>
            </a:r>
            <a:endParaRPr lang="en-US" b="0" dirty="0"/>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3118638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 CBR, clinical benefit rate; CT, chemotherapy; DoR, duration of response; ET, endocrine therapy; HR, hormone receptor; LIR, local investigator review; </a:t>
            </a:r>
            <a:r>
              <a:rPr lang="en-US" sz="1200" b="0" i="1" kern="0" dirty="0"/>
              <a:t>ORR, overall response rate; </a:t>
            </a:r>
            <a:r>
              <a:rPr lang="en-US" b="0" i="1" dirty="0"/>
              <a:t>OS, overall survival; PD, progressive disease; PFS, progression-free survival; PRO, patient-reported outcome; RECIST, Response Evaluation Criteria in Solid Tumors.</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1302665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BL, baseline; CT, chemotherapy; ECOG, Eastern Cooperative Oncology Group; ET, endocrine therapy; MBC, metastatic breast cancer; mets, metastases; PS, performance status</a:t>
            </a:r>
            <a:r>
              <a:rPr lang="en-US" altLang="en-US" sz="1200" b="0" i="1" dirty="0">
                <a:solidFill>
                  <a:schemeClr val="tx1"/>
                </a:solidFill>
                <a:latin typeface="Calibri" panose="020F0502020204030204" pitchFamily="34" charset="0"/>
              </a:rPr>
              <a:t>.</a:t>
            </a:r>
            <a:endParaRPr lang="en-US" b="0" i="1" dirty="0"/>
          </a:p>
          <a:p>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3099948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BICR, blinded independent central review; CT, chemotherapy; PFS, progression-free survival.</a:t>
            </a:r>
          </a:p>
          <a:p>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2541342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ITT, intention-to-treat; OS, overall survival.</a:t>
            </a:r>
          </a:p>
          <a:p>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2456640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BICR, blinded independent central review; CBR, clinical benefit rate; CR, complete response; DoR, duration of response; NE, not estimable; OR, odds ratio; ORR, overall response rate; PD, progressive disease; PR, partial response; SD, stable disease.</a:t>
            </a:r>
          </a:p>
          <a:p>
            <a:r>
              <a:rPr lang="en-US" i="1" dirty="0"/>
              <a:t> </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3887485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D/c, discontinuation; SAE, serious adverse event; TE, treatment emergent; TEAE, treatment-emergent adverse event.</a:t>
            </a:r>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1734901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HRQoL, health-related quality of life; TRAE, treatment-related adverse event.</a:t>
            </a:r>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733420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BICR, blinded independent central review; CT, chemotherapy; ET, endocrine therapy; HR, hormone receptor; HRQoL, health-related quality of life; MBC, metastatic breast cancer; OS, overall survival; PFS, progression-free survival.</a:t>
            </a:r>
            <a:endParaRPr lang="en-US" b="0" dirty="0"/>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37530065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TROPiCS-02: Phase III Trial of Sacituzumab Govitecan vs Physician’s Choice Treatment for HR+/HER2- Advanced Breast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56020"/>
            <a:ext cx="5952222" cy="438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Inc.; Gilead Sciences Inc.; GlaxoSmithKline; Merck Sharp &amp; Dohme Corp.; and 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2022 ASCO Annual Meeting, June 3-7, 2022, Chicago, Illinois</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a:t>
            </a:r>
            <a:r>
              <a:rPr lang="en-US" dirty="0"/>
              <a:t>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Experts recommend sequential ET plus targeted therapy for HR+/HER2- MBC</a:t>
            </a:r>
            <a:r>
              <a:rPr lang="en-US" altLang="en-US" sz="2200" baseline="30000" dirty="0"/>
              <a:t>1</a:t>
            </a:r>
          </a:p>
          <a:p>
            <a:pPr lvl="1"/>
            <a:r>
              <a:rPr lang="en-US" altLang="en-US" sz="2000" dirty="0"/>
              <a:t>Preferred order of sequence after first-line ET + CDK4/6 inhibitors not established</a:t>
            </a:r>
          </a:p>
          <a:p>
            <a:r>
              <a:rPr lang="en-US" altLang="en-US" sz="2200" dirty="0"/>
              <a:t>Sequential single-agent CT recommended for ET-resistant disease</a:t>
            </a:r>
            <a:r>
              <a:rPr lang="en-US" altLang="en-US" sz="2200" baseline="30000" dirty="0"/>
              <a:t>1</a:t>
            </a:r>
          </a:p>
          <a:p>
            <a:pPr lvl="1"/>
            <a:r>
              <a:rPr lang="en-US" altLang="en-US" sz="2000" dirty="0"/>
              <a:t>Use limited by decreasing response, toxicity, impact on QoL</a:t>
            </a:r>
            <a:endParaRPr lang="en-US" altLang="en-US" sz="2000" baseline="30000" dirty="0"/>
          </a:p>
          <a:p>
            <a:r>
              <a:rPr lang="en-US" altLang="en-US" sz="2200" dirty="0"/>
              <a:t>Sacituzumab govitecan is a first-in-class Trop-2</a:t>
            </a:r>
            <a:r>
              <a:rPr lang="en-US" altLang="en-US" sz="2200" dirty="0">
                <a:latin typeface="Arial" panose="020B0604020202020204" pitchFamily="34" charset="0"/>
                <a:cs typeface="Arial" panose="020B0604020202020204" pitchFamily="34" charset="0"/>
              </a:rPr>
              <a:t>–</a:t>
            </a:r>
            <a:r>
              <a:rPr lang="en-US" altLang="en-US" sz="2200" dirty="0"/>
              <a:t>directed ADC</a:t>
            </a:r>
            <a:endParaRPr lang="en-US" altLang="en-US" sz="2200" baseline="30000" dirty="0"/>
          </a:p>
          <a:p>
            <a:pPr lvl="1"/>
            <a:r>
              <a:rPr lang="en-US" altLang="en-US" sz="2000" dirty="0"/>
              <a:t>Approved by FDA for patients with triple-negative MBC after ≥2 previous therapies </a:t>
            </a:r>
            <a:br>
              <a:rPr lang="en-US" altLang="en-US" sz="2000" dirty="0"/>
            </a:br>
            <a:r>
              <a:rPr lang="en-US" altLang="en-US" sz="2000" dirty="0"/>
              <a:t>(≥1 for metastatic disease)</a:t>
            </a:r>
          </a:p>
          <a:p>
            <a:pPr lvl="1"/>
            <a:r>
              <a:rPr lang="en-US" altLang="en-US" sz="2000" dirty="0"/>
              <a:t>Activity in pretreated HR+/HER2- MBC reported in IMMU-132-01 phase I/II trial</a:t>
            </a:r>
            <a:r>
              <a:rPr lang="en-US" altLang="en-US" sz="2000" baseline="30000" dirty="0"/>
              <a:t>2</a:t>
            </a:r>
          </a:p>
          <a:p>
            <a:r>
              <a:rPr lang="en-US" altLang="en-US" sz="2200" dirty="0"/>
              <a:t>TROPiCS-2 compared sacituzumab govitecan vs physician’s choice of treatment for patients with HR+/HER2- MBC after previous treatment with ET, CDK4/6 inhibitors, and </a:t>
            </a:r>
            <a:r>
              <a:rPr lang="en-GB" altLang="en-US" sz="2200" dirty="0"/>
              <a:t>CT</a:t>
            </a:r>
            <a:r>
              <a:rPr lang="en-GB" altLang="en-US" sz="2200" baseline="30000" dirty="0"/>
              <a:t>3</a:t>
            </a:r>
            <a:endParaRPr lang="en-US" altLang="en-US" sz="2200" baseline="30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2230"/>
            <a:ext cx="764385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Gennari. Ann Oncol. 2021;32:1475. 2. Kalinsky. Ann Oncol. 2020;31:P1709. 3. Rugo. ASCO 2022. Abstr LBA1001.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a:t>
            </a:r>
            <a:r>
              <a:rPr lang="en-US" dirty="0"/>
              <a:t>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Rugo. ASCO 2022. Abstr LBA1001.</a:t>
            </a:r>
            <a:endParaRPr lang="en-US" altLang="en-US" sz="1200" b="0" dirty="0">
              <a:solidFill>
                <a:schemeClr val="bg2"/>
              </a:solidFill>
              <a:latin typeface="Calibri" panose="020F0502020204030204" pitchFamily="34" charset="0"/>
            </a:endParaRPr>
          </a:p>
        </p:txBody>
      </p:sp>
      <p:sp>
        <p:nvSpPr>
          <p:cNvPr id="5" name="Content Placeholder 2">
            <a:extLst>
              <a:ext uri="{FF2B5EF4-FFF2-40B4-BE49-F238E27FC236}">
                <a16:creationId xmlns:a16="http://schemas.microsoft.com/office/drawing/2014/main" id="{454C8629-DEA5-5E5D-6CE5-16BA88C6EC26}"/>
              </a:ext>
            </a:extLst>
          </p:cNvPr>
          <p:cNvSpPr>
            <a:spLocks noGrp="1"/>
          </p:cNvSpPr>
          <p:nvPr>
            <p:ph idx="1"/>
          </p:nvPr>
        </p:nvSpPr>
        <p:spPr>
          <a:xfrm>
            <a:off x="614835" y="1533367"/>
            <a:ext cx="10877529" cy="810411"/>
          </a:xfrm>
        </p:spPr>
        <p:txBody>
          <a:bodyPr/>
          <a:lstStyle/>
          <a:p>
            <a:r>
              <a:rPr lang="en-US" sz="2400" dirty="0"/>
              <a:t>Randomized, multicenter, open-label phase III study</a:t>
            </a:r>
            <a:endParaRPr lang="en-US" sz="2400" baseline="30000" dirty="0"/>
          </a:p>
        </p:txBody>
      </p:sp>
      <p:sp>
        <p:nvSpPr>
          <p:cNvPr id="6" name="Content Placeholder 2">
            <a:extLst>
              <a:ext uri="{FF2B5EF4-FFF2-40B4-BE49-F238E27FC236}">
                <a16:creationId xmlns:a16="http://schemas.microsoft.com/office/drawing/2014/main" id="{869FC1EF-7398-2F76-E25D-ECD80EDC25D9}"/>
              </a:ext>
            </a:extLst>
          </p:cNvPr>
          <p:cNvSpPr txBox="1">
            <a:spLocks/>
          </p:cNvSpPr>
          <p:nvPr/>
        </p:nvSpPr>
        <p:spPr bwMode="auto">
          <a:xfrm>
            <a:off x="619920" y="5153177"/>
            <a:ext cx="10872444" cy="89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dirty="0"/>
              <a:t>Primary endpoint: </a:t>
            </a:r>
            <a:r>
              <a:rPr lang="en-US" sz="2400" b="0" dirty="0"/>
              <a:t>PFS (BICR)</a:t>
            </a:r>
          </a:p>
          <a:p>
            <a:r>
              <a:rPr lang="en-US" sz="2400" b="1" kern="0" dirty="0"/>
              <a:t>Secondary endpoints: </a:t>
            </a:r>
            <a:r>
              <a:rPr lang="en-US" sz="2400" b="0" kern="0" dirty="0"/>
              <a:t>OS, ORR, DoR, CBR (LIR and BICR), PRO, safety</a:t>
            </a:r>
            <a:endParaRPr lang="en-US" sz="2400" b="0" kern="0" baseline="30000" dirty="0"/>
          </a:p>
        </p:txBody>
      </p:sp>
      <p:sp>
        <p:nvSpPr>
          <p:cNvPr id="7" name="Rectangle 49">
            <a:extLst>
              <a:ext uri="{FF2B5EF4-FFF2-40B4-BE49-F238E27FC236}">
                <a16:creationId xmlns:a16="http://schemas.microsoft.com/office/drawing/2014/main" id="{F7EC28EF-DD42-B0F2-2F59-DCAB378425C8}"/>
              </a:ext>
            </a:extLst>
          </p:cNvPr>
          <p:cNvSpPr>
            <a:spLocks noChangeArrowheads="1"/>
          </p:cNvSpPr>
          <p:nvPr/>
        </p:nvSpPr>
        <p:spPr bwMode="auto">
          <a:xfrm>
            <a:off x="5925733" y="2713486"/>
            <a:ext cx="4153448" cy="89168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Sacituzumab Govitecan</a:t>
            </a:r>
            <a:endParaRPr lang="en-US" altLang="en-US" sz="1600" b="1"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10 mg/kg IV </a:t>
            </a:r>
            <a:r>
              <a:rPr lang="en-US" altLang="en-US" sz="1800" dirty="0">
                <a:solidFill>
                  <a:schemeClr val="tx1"/>
                </a:solidFill>
                <a:latin typeface="Calibri" panose="020F0502020204030204" pitchFamily="34" charset="0"/>
              </a:rPr>
              <a:t>Days 1 and 8, every 21 days</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(n = 272)</a:t>
            </a:r>
            <a:endParaRPr lang="en-US" altLang="en-US" sz="1800" b="0" dirty="0">
              <a:solidFill>
                <a:schemeClr val="tx1"/>
              </a:solidFill>
              <a:latin typeface="Calibri" panose="020F0502020204030204" pitchFamily="34" charset="0"/>
            </a:endParaRPr>
          </a:p>
        </p:txBody>
      </p:sp>
      <p:sp>
        <p:nvSpPr>
          <p:cNvPr id="8" name="Rectangle 50">
            <a:extLst>
              <a:ext uri="{FF2B5EF4-FFF2-40B4-BE49-F238E27FC236}">
                <a16:creationId xmlns:a16="http://schemas.microsoft.com/office/drawing/2014/main" id="{05DFD826-7C1F-4F42-DF1C-BA48BA6EF3CB}"/>
              </a:ext>
            </a:extLst>
          </p:cNvPr>
          <p:cNvSpPr>
            <a:spLocks noChangeArrowheads="1"/>
          </p:cNvSpPr>
          <p:nvPr/>
        </p:nvSpPr>
        <p:spPr bwMode="auto">
          <a:xfrm>
            <a:off x="5923280" y="3779739"/>
            <a:ext cx="4153448" cy="83792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Physician’s Choice of Treatment</a:t>
            </a:r>
            <a:r>
              <a:rPr lang="en-US" altLang="en-US" sz="180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271)</a:t>
            </a:r>
          </a:p>
        </p:txBody>
      </p:sp>
      <p:sp>
        <p:nvSpPr>
          <p:cNvPr id="9" name="Line 53">
            <a:extLst>
              <a:ext uri="{FF2B5EF4-FFF2-40B4-BE49-F238E27FC236}">
                <a16:creationId xmlns:a16="http://schemas.microsoft.com/office/drawing/2014/main" id="{C93A0457-B86B-E203-5596-BE9F7F7E7593}"/>
              </a:ext>
            </a:extLst>
          </p:cNvPr>
          <p:cNvSpPr>
            <a:spLocks noChangeShapeType="1"/>
          </p:cNvSpPr>
          <p:nvPr/>
        </p:nvSpPr>
        <p:spPr bwMode="auto">
          <a:xfrm>
            <a:off x="5040247" y="3951167"/>
            <a:ext cx="761201" cy="23791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Line 54">
            <a:extLst>
              <a:ext uri="{FF2B5EF4-FFF2-40B4-BE49-F238E27FC236}">
                <a16:creationId xmlns:a16="http://schemas.microsoft.com/office/drawing/2014/main" id="{26DB4B7F-7B46-548C-A33D-182B778AA05C}"/>
              </a:ext>
            </a:extLst>
          </p:cNvPr>
          <p:cNvSpPr>
            <a:spLocks noChangeShapeType="1"/>
          </p:cNvSpPr>
          <p:nvPr/>
        </p:nvSpPr>
        <p:spPr bwMode="auto">
          <a:xfrm flipV="1">
            <a:off x="5016244" y="3152343"/>
            <a:ext cx="785204" cy="21345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1" name="Text Box 45">
            <a:extLst>
              <a:ext uri="{FF2B5EF4-FFF2-40B4-BE49-F238E27FC236}">
                <a16:creationId xmlns:a16="http://schemas.microsoft.com/office/drawing/2014/main" id="{E3F00E30-451D-9338-306B-6DD9693F912F}"/>
              </a:ext>
            </a:extLst>
          </p:cNvPr>
          <p:cNvSpPr txBox="1">
            <a:spLocks noChangeArrowheads="1"/>
          </p:cNvSpPr>
          <p:nvPr/>
        </p:nvSpPr>
        <p:spPr bwMode="auto">
          <a:xfrm>
            <a:off x="525299" y="2432281"/>
            <a:ext cx="4498132"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metastatic or locally recurrent, inoperable HR+/HER2- breast cancer with disease progression after ≥</a:t>
            </a:r>
            <a:r>
              <a:rPr lang="en-GB" altLang="en-US" sz="1800" dirty="0">
                <a:solidFill>
                  <a:schemeClr val="bg1"/>
                </a:solidFill>
                <a:latin typeface="Calibri" panose="020F0502020204030204" pitchFamily="34" charset="0"/>
              </a:rPr>
              <a:t>1 ET, taxane, and CDK4/6 inhibitor in any setting; 2-4 previous lines of CT for metastatic disease (</a:t>
            </a:r>
            <a:r>
              <a:rPr lang="en-US" altLang="en-US" sz="1800" dirty="0">
                <a:solidFill>
                  <a:schemeClr val="bg1"/>
                </a:solidFill>
                <a:latin typeface="Calibri" panose="020F0502020204030204" pitchFamily="34" charset="0"/>
              </a:rPr>
              <a:t>neo/adjuvant therapy qualified as a prior line of CT if disease recurred within 12 mo</a:t>
            </a:r>
            <a:r>
              <a:rPr lang="en-GB" altLang="en-US" sz="1800" dirty="0">
                <a:solidFill>
                  <a:schemeClr val="bg1"/>
                </a:solidFill>
                <a:latin typeface="Calibri" panose="020F0502020204030204" pitchFamily="34" charset="0"/>
              </a:rPr>
              <a:t>); measurable disease by RECIST v1.1</a:t>
            </a:r>
            <a:endParaRPr lang="en-GB" altLang="en-US" sz="1800" b="0"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543)</a:t>
            </a:r>
            <a:endParaRPr lang="en-US" altLang="en-US" sz="1800" b="0" dirty="0">
              <a:solidFill>
                <a:schemeClr val="bg1"/>
              </a:solidFill>
              <a:latin typeface="Calibri" panose="020F0502020204030204" pitchFamily="34" charset="0"/>
            </a:endParaRPr>
          </a:p>
        </p:txBody>
      </p:sp>
      <p:sp>
        <p:nvSpPr>
          <p:cNvPr id="12" name="Rectangle 11">
            <a:extLst>
              <a:ext uri="{FF2B5EF4-FFF2-40B4-BE49-F238E27FC236}">
                <a16:creationId xmlns:a16="http://schemas.microsoft.com/office/drawing/2014/main" id="{DEC9AD25-3802-B61C-994C-2797BBD716AC}"/>
              </a:ext>
            </a:extLst>
          </p:cNvPr>
          <p:cNvSpPr/>
          <p:nvPr/>
        </p:nvSpPr>
        <p:spPr>
          <a:xfrm>
            <a:off x="3231170" y="1968230"/>
            <a:ext cx="4936969" cy="523220"/>
          </a:xfrm>
          <a:prstGeom prst="rect">
            <a:avLst/>
          </a:prstGeom>
        </p:spPr>
        <p:txBody>
          <a:bodyPr wrap="square">
            <a:spAutoFit/>
          </a:bodyPr>
          <a:lstStyle/>
          <a:p>
            <a:pPr lvl="0" algn="ctr">
              <a:spcBef>
                <a:spcPct val="0"/>
              </a:spcBef>
              <a:spcAft>
                <a:spcPct val="0"/>
              </a:spcAf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Stratification by visceral metastases (yes vs no), ET in metastatic setting </a:t>
            </a:r>
            <a:r>
              <a:rPr lang="en-GB" altLang="en-US" sz="1400" i="1" dirty="0">
                <a:solidFill>
                  <a:schemeClr val="bg1"/>
                </a:solidFill>
                <a:latin typeface="Calibri" panose="020F0502020204030204" pitchFamily="34" charset="0"/>
              </a:rPr>
              <a:t>≥6 mo (yes vs no),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prior therapy lines (2 vs 3/4)</a:t>
            </a:r>
          </a:p>
        </p:txBody>
      </p:sp>
      <p:cxnSp>
        <p:nvCxnSpPr>
          <p:cNvPr id="13" name="Straight Arrow Connector 12">
            <a:extLst>
              <a:ext uri="{FF2B5EF4-FFF2-40B4-BE49-F238E27FC236}">
                <a16:creationId xmlns:a16="http://schemas.microsoft.com/office/drawing/2014/main" id="{F4317027-A614-2D02-F400-735004638FA3}"/>
              </a:ext>
            </a:extLst>
          </p:cNvPr>
          <p:cNvCxnSpPr/>
          <p:nvPr/>
        </p:nvCxnSpPr>
        <p:spPr bwMode="auto">
          <a:xfrm>
            <a:off x="5231144" y="2619246"/>
            <a:ext cx="0" cy="548640"/>
          </a:xfrm>
          <a:prstGeom prst="straightConnector1">
            <a:avLst/>
          </a:prstGeom>
          <a:noFill/>
          <a:ln w="28575" cap="flat" cmpd="sng" algn="ctr">
            <a:solidFill>
              <a:schemeClr val="bg1"/>
            </a:solidFill>
            <a:prstDash val="sysDash"/>
            <a:round/>
            <a:headEnd type="none" w="med" len="med"/>
            <a:tailEnd type="triangle"/>
          </a:ln>
          <a:effectLst/>
        </p:spPr>
      </p:cxnSp>
      <p:sp>
        <p:nvSpPr>
          <p:cNvPr id="14" name="Text Box 45">
            <a:extLst>
              <a:ext uri="{FF2B5EF4-FFF2-40B4-BE49-F238E27FC236}">
                <a16:creationId xmlns:a16="http://schemas.microsoft.com/office/drawing/2014/main" id="{41C3BB67-5E7B-9FB3-02D5-60A95E7B7EAD}"/>
              </a:ext>
            </a:extLst>
          </p:cNvPr>
          <p:cNvSpPr txBox="1">
            <a:spLocks noChangeArrowheads="1"/>
          </p:cNvSpPr>
          <p:nvPr/>
        </p:nvSpPr>
        <p:spPr bwMode="auto">
          <a:xfrm>
            <a:off x="10284442" y="3274263"/>
            <a:ext cx="14633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Until PD or unacceptable toxicity</a:t>
            </a:r>
            <a:endParaRPr lang="en-US" altLang="en-US" sz="1600" b="0" i="1" dirty="0">
              <a:solidFill>
                <a:schemeClr val="bg1"/>
              </a:solidFill>
              <a:latin typeface="Calibri" panose="020F0502020204030204" pitchFamily="34" charset="0"/>
            </a:endParaRPr>
          </a:p>
        </p:txBody>
      </p:sp>
      <p:cxnSp>
        <p:nvCxnSpPr>
          <p:cNvPr id="15" name="Straight Arrow Connector 14">
            <a:extLst>
              <a:ext uri="{FF2B5EF4-FFF2-40B4-BE49-F238E27FC236}">
                <a16:creationId xmlns:a16="http://schemas.microsoft.com/office/drawing/2014/main" id="{7256D4CA-8DAD-EAB0-0917-32CA57FEA3FC}"/>
              </a:ext>
            </a:extLst>
          </p:cNvPr>
          <p:cNvCxnSpPr/>
          <p:nvPr/>
        </p:nvCxnSpPr>
        <p:spPr bwMode="auto">
          <a:xfrm>
            <a:off x="9865145" y="3689761"/>
            <a:ext cx="506642" cy="0"/>
          </a:xfrm>
          <a:prstGeom prst="straightConnector1">
            <a:avLst/>
          </a:prstGeom>
          <a:noFill/>
          <a:ln w="28575" cap="flat" cmpd="sng" algn="ctr">
            <a:solidFill>
              <a:schemeClr val="bg1"/>
            </a:solidFill>
            <a:prstDash val="solid"/>
            <a:round/>
            <a:headEnd type="none" w="med" len="med"/>
            <a:tailEnd type="triangle"/>
          </a:ln>
          <a:effectLst/>
        </p:spPr>
      </p:cxnSp>
      <p:sp>
        <p:nvSpPr>
          <p:cNvPr id="16" name="TextBox 15">
            <a:extLst>
              <a:ext uri="{FF2B5EF4-FFF2-40B4-BE49-F238E27FC236}">
                <a16:creationId xmlns:a16="http://schemas.microsoft.com/office/drawing/2014/main" id="{5E068FFE-F6EA-2363-2ADA-04D7FCAD4BDF}"/>
              </a:ext>
            </a:extLst>
          </p:cNvPr>
          <p:cNvSpPr txBox="1"/>
          <p:nvPr/>
        </p:nvSpPr>
        <p:spPr bwMode="auto">
          <a:xfrm>
            <a:off x="5923280" y="4621439"/>
            <a:ext cx="4243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*Capecitabine, vinorelbine, gemcitabine, or eribulin.</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a:t>
            </a:r>
            <a:r>
              <a:rPr lang="en-US" dirty="0"/>
              <a:t>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Rugo. ASCO 2022. Abstr LBA1001.</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E154FAEC-1791-C911-7574-6B56A6C9BD30}"/>
              </a:ext>
            </a:extLst>
          </p:cNvPr>
          <p:cNvGraphicFramePr>
            <a:graphicFrameLocks/>
          </p:cNvGraphicFramePr>
          <p:nvPr>
            <p:extLst>
              <p:ext uri="{D42A27DB-BD31-4B8C-83A1-F6EECF244321}">
                <p14:modId xmlns:p14="http://schemas.microsoft.com/office/powerpoint/2010/main" val="3883585536"/>
              </p:ext>
            </p:extLst>
          </p:nvPr>
        </p:nvGraphicFramePr>
        <p:xfrm>
          <a:off x="720725" y="1611313"/>
          <a:ext cx="5390982" cy="4572128"/>
        </p:xfrm>
        <a:graphic>
          <a:graphicData uri="http://schemas.openxmlformats.org/drawingml/2006/table">
            <a:tbl>
              <a:tblPr/>
              <a:tblGrid>
                <a:gridCol w="2264850">
                  <a:extLst>
                    <a:ext uri="{9D8B030D-6E8A-4147-A177-3AD203B41FA5}">
                      <a16:colId xmlns:a16="http://schemas.microsoft.com/office/drawing/2014/main" val="20000"/>
                    </a:ext>
                  </a:extLst>
                </a:gridCol>
                <a:gridCol w="1850656">
                  <a:extLst>
                    <a:ext uri="{9D8B030D-6E8A-4147-A177-3AD203B41FA5}">
                      <a16:colId xmlns:a16="http://schemas.microsoft.com/office/drawing/2014/main" val="20001"/>
                    </a:ext>
                  </a:extLst>
                </a:gridCol>
                <a:gridCol w="1275476">
                  <a:extLst>
                    <a:ext uri="{9D8B030D-6E8A-4147-A177-3AD203B41FA5}">
                      <a16:colId xmlns:a16="http://schemas.microsoft.com/office/drawing/2014/main" val="20002"/>
                    </a:ext>
                  </a:extLst>
                </a:gridCol>
              </a:tblGrid>
              <a:tr h="4795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Sacituzumab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Govitecan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953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270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268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795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&lt;65 yr,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GB" altLang="en-US" sz="1400" b="0" dirty="0">
                          <a:solidFill>
                            <a:schemeClr val="bg1"/>
                          </a:solidFill>
                          <a:latin typeface="Calibri" panose="020F0502020204030204" pitchFamily="34" charset="0"/>
                        </a:rPr>
                        <a:t>≥65 yr,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(29-86)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199 (73)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(27-78)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204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637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Race/ethnicity,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 or not reported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184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178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5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795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116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156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126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145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r h="1953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Visceral mets at BL,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259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258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051544"/>
                  </a:ext>
                </a:extLst>
              </a:tr>
              <a:tr h="1953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Liver mets,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229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237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1289499"/>
                  </a:ext>
                </a:extLst>
              </a:tr>
              <a:tr h="1953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 novo MBC,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22327864"/>
                  </a:ext>
                </a:extLst>
              </a:tr>
            </a:tbl>
          </a:graphicData>
        </a:graphic>
      </p:graphicFrame>
      <p:graphicFrame>
        <p:nvGraphicFramePr>
          <p:cNvPr id="9" name="Group 3">
            <a:extLst>
              <a:ext uri="{FF2B5EF4-FFF2-40B4-BE49-F238E27FC236}">
                <a16:creationId xmlns:a16="http://schemas.microsoft.com/office/drawing/2014/main" id="{B5BEBDB0-7E1B-FBB7-751C-FA471FE294C2}"/>
              </a:ext>
            </a:extLst>
          </p:cNvPr>
          <p:cNvGraphicFramePr>
            <a:graphicFrameLocks/>
          </p:cNvGraphicFramePr>
          <p:nvPr>
            <p:extLst>
              <p:ext uri="{D42A27DB-BD31-4B8C-83A1-F6EECF244321}">
                <p14:modId xmlns:p14="http://schemas.microsoft.com/office/powerpoint/2010/main" val="2736349734"/>
              </p:ext>
            </p:extLst>
          </p:nvPr>
        </p:nvGraphicFramePr>
        <p:xfrm>
          <a:off x="6287368" y="1611313"/>
          <a:ext cx="5194836" cy="4434108"/>
        </p:xfrm>
        <a:graphic>
          <a:graphicData uri="http://schemas.openxmlformats.org/drawingml/2006/table">
            <a:tbl>
              <a:tblPr/>
              <a:tblGrid>
                <a:gridCol w="2562475">
                  <a:extLst>
                    <a:ext uri="{9D8B030D-6E8A-4147-A177-3AD203B41FA5}">
                      <a16:colId xmlns:a16="http://schemas.microsoft.com/office/drawing/2014/main" val="20000"/>
                    </a:ext>
                  </a:extLst>
                </a:gridCol>
                <a:gridCol w="1452067">
                  <a:extLst>
                    <a:ext uri="{9D8B030D-6E8A-4147-A177-3AD203B41FA5}">
                      <a16:colId xmlns:a16="http://schemas.microsoft.com/office/drawing/2014/main" val="20001"/>
                    </a:ext>
                  </a:extLst>
                </a:gridCol>
                <a:gridCol w="1180294">
                  <a:extLst>
                    <a:ext uri="{9D8B030D-6E8A-4147-A177-3AD203B41FA5}">
                      <a16:colId xmlns:a16="http://schemas.microsoft.com/office/drawing/2014/main" val="20002"/>
                    </a:ext>
                  </a:extLst>
                </a:gridCol>
              </a:tblGrid>
              <a:tr h="559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Sacituzumab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Govitecan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7953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from MBC diagnosis to randomization,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(1.2-243.8)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(3.0-248.8)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59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0" i="0" u="none" strike="noStrike" cap="none" normalizeH="0" baseline="0" dirty="0">
                          <a:ln>
                            <a:noFill/>
                          </a:ln>
                          <a:solidFill>
                            <a:schemeClr val="bg2">
                              <a:lumMod val="10000"/>
                            </a:schemeClr>
                          </a:solidFill>
                          <a:effectLst/>
                          <a:latin typeface="Calibri" panose="020F0502020204030204" pitchFamily="34" charset="0"/>
                        </a:rPr>
                        <a:t>Prior CT in neo/adjuvant setting,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173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184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295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ET use in MBC setting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lang="en-GB" altLang="en-US" sz="1400" b="0" dirty="0">
                          <a:solidFill>
                            <a:schemeClr val="bg1"/>
                          </a:solidFill>
                          <a:latin typeface="Calibri" panose="020F0502020204030204" pitchFamily="34" charset="0"/>
                        </a:rPr>
                        <a:t>≥6 mo,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235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234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0310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CDK4/6 inhibitor use,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&gt;12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161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106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166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r h="559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CT regimens for MBC,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051544"/>
                  </a:ext>
                </a:extLst>
              </a:tr>
            </a:tbl>
          </a:graphicData>
        </a:graphic>
      </p:graphicFrame>
    </p:spTree>
    <p:extLst>
      <p:ext uri="{BB962C8B-B14F-4D97-AF65-F5344CB8AC3E}">
        <p14:creationId xmlns:p14="http://schemas.microsoft.com/office/powerpoint/2010/main" val="827875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PFS by BICR</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4336493"/>
            <a:ext cx="10877529" cy="1827239"/>
          </a:xfrm>
        </p:spPr>
        <p:txBody>
          <a:bodyPr/>
          <a:lstStyle/>
          <a:p>
            <a:r>
              <a:rPr lang="en-US" altLang="en-US" sz="2000" dirty="0"/>
              <a:t>PFS benefit associated with sacituzumab govitecan observed across subgroups, including:</a:t>
            </a:r>
          </a:p>
          <a:p>
            <a:pPr lvl="1"/>
            <a:r>
              <a:rPr lang="en-US" altLang="en-US" sz="1800" dirty="0"/>
              <a:t>Patients with </a:t>
            </a:r>
            <a:r>
              <a:rPr lang="en-GB" altLang="en-US" sz="1800" dirty="0"/>
              <a:t>≥3 prior CT regimens for metastatic disease</a:t>
            </a:r>
          </a:p>
          <a:p>
            <a:pPr lvl="1"/>
            <a:r>
              <a:rPr lang="en-US" altLang="en-US" sz="1800" dirty="0"/>
              <a:t>Patients with </a:t>
            </a:r>
            <a:r>
              <a:rPr lang="en-GB" altLang="en-US" sz="1800" dirty="0"/>
              <a:t>visceral metastases</a:t>
            </a:r>
          </a:p>
          <a:p>
            <a:pPr lvl="1"/>
            <a:r>
              <a:rPr lang="en-US" altLang="en-US" sz="1800" dirty="0"/>
              <a:t>Patients </a:t>
            </a:r>
            <a:r>
              <a:rPr lang="en-GB" altLang="en-US" sz="1800" dirty="0"/>
              <a:t>aged ≥65 yr</a:t>
            </a:r>
            <a:endParaRPr lang="en-US" altLang="en-US" sz="1800" dirty="0"/>
          </a:p>
        </p:txBody>
      </p:sp>
      <p:graphicFrame>
        <p:nvGraphicFramePr>
          <p:cNvPr id="5" name="Group 3">
            <a:extLst>
              <a:ext uri="{FF2B5EF4-FFF2-40B4-BE49-F238E27FC236}">
                <a16:creationId xmlns:a16="http://schemas.microsoft.com/office/drawing/2014/main" id="{B332E623-1938-9C57-9705-2DABC89179A3}"/>
              </a:ext>
            </a:extLst>
          </p:cNvPr>
          <p:cNvGraphicFramePr>
            <a:graphicFrameLocks/>
          </p:cNvGraphicFramePr>
          <p:nvPr>
            <p:extLst>
              <p:ext uri="{D42A27DB-BD31-4B8C-83A1-F6EECF244321}">
                <p14:modId xmlns:p14="http://schemas.microsoft.com/office/powerpoint/2010/main" val="3439940982"/>
              </p:ext>
            </p:extLst>
          </p:nvPr>
        </p:nvGraphicFramePr>
        <p:xfrm>
          <a:off x="732155" y="1604487"/>
          <a:ext cx="10721660" cy="2651840"/>
        </p:xfrm>
        <a:graphic>
          <a:graphicData uri="http://schemas.openxmlformats.org/drawingml/2006/table">
            <a:tbl>
              <a:tblPr/>
              <a:tblGrid>
                <a:gridCol w="4047088">
                  <a:extLst>
                    <a:ext uri="{9D8B030D-6E8A-4147-A177-3AD203B41FA5}">
                      <a16:colId xmlns:a16="http://schemas.microsoft.com/office/drawing/2014/main" val="20000"/>
                    </a:ext>
                  </a:extLst>
                </a:gridCol>
                <a:gridCol w="3337286">
                  <a:extLst>
                    <a:ext uri="{9D8B030D-6E8A-4147-A177-3AD203B41FA5}">
                      <a16:colId xmlns:a16="http://schemas.microsoft.com/office/drawing/2014/main" val="20001"/>
                    </a:ext>
                  </a:extLst>
                </a:gridCol>
                <a:gridCol w="3337286">
                  <a:extLst>
                    <a:ext uri="{9D8B030D-6E8A-4147-A177-3AD203B41FA5}">
                      <a16:colId xmlns:a16="http://schemas.microsoft.com/office/drawing/2014/main" val="20002"/>
                    </a:ext>
                  </a:extLst>
                </a:gridCol>
              </a:tblGrid>
              <a:tr h="6163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BICR Analysis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Sacituzumab Govitecan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8805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Stratified hazard ratio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Stratified log-rank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(4.2-7.0)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(3.1-4.4)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522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6-mo PFS,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46.1 (39.4-52.6)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30.3 (23.6-37.3)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r h="35222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9-mo PFS,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32.5 (25.9-39.2)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17.3 (11.5-24.2)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051544"/>
                  </a:ext>
                </a:extLst>
              </a:tr>
              <a:tr h="35222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12-mo PFS,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21.3 (15.2-28.1)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 (2.8-13.9)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1289499"/>
                  </a:ext>
                </a:extLst>
              </a:tr>
            </a:tbl>
          </a:graphicData>
        </a:graphic>
      </p:graphicFrame>
      <p:sp>
        <p:nvSpPr>
          <p:cNvPr id="2" name="TextBox 1">
            <a:extLst>
              <a:ext uri="{FF2B5EF4-FFF2-40B4-BE49-F238E27FC236}">
                <a16:creationId xmlns:a16="http://schemas.microsoft.com/office/drawing/2014/main" id="{8A955B20-574C-B0E9-7D1C-BFA564FD1EF9}"/>
              </a:ext>
            </a:extLst>
          </p:cNvPr>
          <p:cNvSpPr txBox="1"/>
          <p:nvPr/>
        </p:nvSpPr>
        <p:spPr bwMode="auto">
          <a:xfrm>
            <a:off x="6239605" y="2416947"/>
            <a:ext cx="35834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0.66 (0.53-0.83)</a:t>
            </a:r>
          </a:p>
          <a:p>
            <a:pPr algn="ctr">
              <a:lnSpc>
                <a:spcPct val="100000"/>
              </a:lnSpc>
              <a:spcAft>
                <a:spcPct val="0"/>
              </a:spcAft>
              <a:buClrTx/>
              <a:buFontTx/>
              <a:buNone/>
            </a:pPr>
            <a:r>
              <a:rPr lang="en-US" dirty="0">
                <a:solidFill>
                  <a:schemeClr val="bg1"/>
                </a:solidFill>
                <a:latin typeface="Calibri" panose="020F0502020204030204" pitchFamily="34" charset="0"/>
              </a:rPr>
              <a:t>.0003</a:t>
            </a:r>
            <a:endParaRPr lang="en-US" b="0" dirty="0">
              <a:solidFill>
                <a:schemeClr val="bg1"/>
              </a:solidFill>
              <a:latin typeface="Calibri" panose="020F0502020204030204" pitchFamily="34" charset="0"/>
            </a:endParaRPr>
          </a:p>
        </p:txBody>
      </p:sp>
      <p:sp>
        <p:nvSpPr>
          <p:cNvPr id="7" name="Text Box 15">
            <a:extLst>
              <a:ext uri="{FF2B5EF4-FFF2-40B4-BE49-F238E27FC236}">
                <a16:creationId xmlns:a16="http://schemas.microsoft.com/office/drawing/2014/main" id="{FB2962C3-44CD-5011-D313-603333537607}"/>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Rugo. ASCO 2022. Abstr LBA1001.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OS in ITT Population</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3604943"/>
            <a:ext cx="10877529" cy="2558790"/>
          </a:xfrm>
        </p:spPr>
        <p:txBody>
          <a:bodyPr/>
          <a:lstStyle/>
          <a:p>
            <a:r>
              <a:rPr lang="en-GB" altLang="en-US" sz="2400" dirty="0"/>
              <a:t>OS data not mature at this analysis</a:t>
            </a:r>
          </a:p>
          <a:p>
            <a:r>
              <a:rPr lang="en-US" sz="2400" dirty="0"/>
              <a:t>Follow-up is ongoing</a:t>
            </a:r>
          </a:p>
          <a:p>
            <a:endParaRPr lang="en-US" altLang="en-US" sz="2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Rugo. ASCO 2022. Abstr LBA1001.</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B332E623-1938-9C57-9705-2DABC89179A3}"/>
              </a:ext>
            </a:extLst>
          </p:cNvPr>
          <p:cNvGraphicFramePr>
            <a:graphicFrameLocks/>
          </p:cNvGraphicFramePr>
          <p:nvPr>
            <p:extLst>
              <p:ext uri="{D42A27DB-BD31-4B8C-83A1-F6EECF244321}">
                <p14:modId xmlns:p14="http://schemas.microsoft.com/office/powerpoint/2010/main" val="3570787375"/>
              </p:ext>
            </p:extLst>
          </p:nvPr>
        </p:nvGraphicFramePr>
        <p:xfrm>
          <a:off x="720725" y="1615917"/>
          <a:ext cx="10721660" cy="1920288"/>
        </p:xfrm>
        <a:graphic>
          <a:graphicData uri="http://schemas.openxmlformats.org/drawingml/2006/table">
            <a:tbl>
              <a:tblPr/>
              <a:tblGrid>
                <a:gridCol w="4047088">
                  <a:extLst>
                    <a:ext uri="{9D8B030D-6E8A-4147-A177-3AD203B41FA5}">
                      <a16:colId xmlns:a16="http://schemas.microsoft.com/office/drawing/2014/main" val="20000"/>
                    </a:ext>
                  </a:extLst>
                </a:gridCol>
                <a:gridCol w="3337286">
                  <a:extLst>
                    <a:ext uri="{9D8B030D-6E8A-4147-A177-3AD203B41FA5}">
                      <a16:colId xmlns:a16="http://schemas.microsoft.com/office/drawing/2014/main" val="20001"/>
                    </a:ext>
                  </a:extLst>
                </a:gridCol>
                <a:gridCol w="3337286">
                  <a:extLst>
                    <a:ext uri="{9D8B030D-6E8A-4147-A177-3AD203B41FA5}">
                      <a16:colId xmlns:a16="http://schemas.microsoft.com/office/drawing/2014/main" val="20002"/>
                    </a:ext>
                  </a:extLst>
                </a:gridCol>
              </a:tblGrid>
              <a:tr h="3631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OS in ITT Population </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rPr>
                        <a:t>(First Planned Interim Analysis)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Sacituzumab Govitecan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188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Stratified hazard ratio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Stratified log-rank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13.9 (12.7-15.4)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12.3 (10.8-14.2)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75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bl>
          </a:graphicData>
        </a:graphic>
      </p:graphicFrame>
      <p:sp>
        <p:nvSpPr>
          <p:cNvPr id="2" name="TextBox 1">
            <a:extLst>
              <a:ext uri="{FF2B5EF4-FFF2-40B4-BE49-F238E27FC236}">
                <a16:creationId xmlns:a16="http://schemas.microsoft.com/office/drawing/2014/main" id="{8A955B20-574C-B0E9-7D1C-BFA564FD1EF9}"/>
              </a:ext>
            </a:extLst>
          </p:cNvPr>
          <p:cNvSpPr txBox="1"/>
          <p:nvPr/>
        </p:nvSpPr>
        <p:spPr bwMode="auto">
          <a:xfrm>
            <a:off x="6239605" y="2416947"/>
            <a:ext cx="35834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0.84 (0.67-1.06)</a:t>
            </a:r>
          </a:p>
          <a:p>
            <a:pPr algn="ctr">
              <a:lnSpc>
                <a:spcPct val="100000"/>
              </a:lnSpc>
              <a:spcAft>
                <a:spcPct val="0"/>
              </a:spcAft>
              <a:buClrTx/>
              <a:buFontTx/>
              <a:buNone/>
            </a:pPr>
            <a:r>
              <a:rPr lang="en-US" dirty="0">
                <a:solidFill>
                  <a:schemeClr val="bg1"/>
                </a:solidFill>
                <a:latin typeface="Calibri" panose="020F0502020204030204" pitchFamily="34" charset="0"/>
              </a:rPr>
              <a:t>.14</a:t>
            </a: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521183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Response</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Rugo. ASCO 2022. Abstr LBA1001.</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B332E623-1938-9C57-9705-2DABC89179A3}"/>
              </a:ext>
            </a:extLst>
          </p:cNvPr>
          <p:cNvGraphicFramePr>
            <a:graphicFrameLocks/>
          </p:cNvGraphicFramePr>
          <p:nvPr>
            <p:extLst>
              <p:ext uri="{D42A27DB-BD31-4B8C-83A1-F6EECF244321}">
                <p14:modId xmlns:p14="http://schemas.microsoft.com/office/powerpoint/2010/main" val="1220377879"/>
              </p:ext>
            </p:extLst>
          </p:nvPr>
        </p:nvGraphicFramePr>
        <p:xfrm>
          <a:off x="720725" y="1612536"/>
          <a:ext cx="10756394" cy="4512566"/>
        </p:xfrm>
        <a:graphic>
          <a:graphicData uri="http://schemas.openxmlformats.org/drawingml/2006/table">
            <a:tbl>
              <a:tblPr/>
              <a:tblGrid>
                <a:gridCol w="3198822">
                  <a:extLst>
                    <a:ext uri="{9D8B030D-6E8A-4147-A177-3AD203B41FA5}">
                      <a16:colId xmlns:a16="http://schemas.microsoft.com/office/drawing/2014/main" val="20000"/>
                    </a:ext>
                  </a:extLst>
                </a:gridCol>
                <a:gridCol w="3778786">
                  <a:extLst>
                    <a:ext uri="{9D8B030D-6E8A-4147-A177-3AD203B41FA5}">
                      <a16:colId xmlns:a16="http://schemas.microsoft.com/office/drawing/2014/main" val="20001"/>
                    </a:ext>
                  </a:extLst>
                </a:gridCol>
                <a:gridCol w="3778786">
                  <a:extLst>
                    <a:ext uri="{9D8B030D-6E8A-4147-A177-3AD203B41FA5}">
                      <a16:colId xmlns:a16="http://schemas.microsoft.com/office/drawing/2014/main" val="20002"/>
                    </a:ext>
                  </a:extLst>
                </a:gridCol>
              </a:tblGrid>
              <a:tr h="6133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BICR Analysis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Sacituzumab Govitecan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504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5048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 (nominal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b="0" dirty="0">
                          <a:solidFill>
                            <a:schemeClr val="bg1"/>
                          </a:solidFill>
                          <a:latin typeface="Calibri" panose="020F0502020204030204" pitchFamily="34" charset="0"/>
                        </a:rPr>
                        <a:t>1.63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71480083"/>
                  </a:ext>
                </a:extLst>
              </a:tr>
              <a:tr h="19276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 </a:t>
                      </a:r>
                      <a:r>
                        <a:rPr lang="en-GB" altLang="en-US" sz="1800" b="0" dirty="0">
                          <a:solidFill>
                            <a:schemeClr val="bg1"/>
                          </a:solidFill>
                          <a:latin typeface="Calibri" panose="020F0502020204030204" pitchFamily="34" charset="0"/>
                        </a:rPr>
                        <a:t>≥6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800" b="0" i="0" u="none" strike="noStrike" cap="none" normalizeH="0" baseline="0" dirty="0">
                          <a:ln>
                            <a:noFill/>
                          </a:ln>
                          <a:solidFill>
                            <a:schemeClr val="bg1"/>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800" b="0" i="0" u="none" strike="noStrike" cap="none" normalizeH="0" baseline="0" dirty="0">
                          <a:ln>
                            <a:noFill/>
                          </a:ln>
                          <a:solidFill>
                            <a:schemeClr val="bg1"/>
                          </a:solidFill>
                          <a:effectLst/>
                          <a:latin typeface="Calibri" panose="020F0502020204030204" pitchFamily="34" charset="0"/>
                        </a:rPr>
                        <a:t>NE</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142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106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r h="3817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CBR,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051544"/>
                  </a:ext>
                </a:extLst>
              </a:tr>
              <a:tr h="38172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 (nominal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b="0" dirty="0">
                          <a:solidFill>
                            <a:schemeClr val="bg1"/>
                          </a:solidFill>
                          <a:latin typeface="Calibri" panose="020F0502020204030204" pitchFamily="34" charset="0"/>
                        </a:rPr>
                        <a:t>1.84 (.002)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53672084"/>
                  </a:ext>
                </a:extLst>
              </a:tr>
              <a:tr h="3504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 (6.5-8.6)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 (3.8-7.9)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1289499"/>
                  </a:ext>
                </a:extLst>
              </a:tr>
            </a:tbl>
          </a:graphicData>
        </a:graphic>
      </p:graphicFrame>
    </p:spTree>
    <p:extLst>
      <p:ext uri="{BB962C8B-B14F-4D97-AF65-F5344CB8AC3E}">
        <p14:creationId xmlns:p14="http://schemas.microsoft.com/office/powerpoint/2010/main" val="120001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Safety Summary</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534464" y="4968610"/>
            <a:ext cx="11023033" cy="1370004"/>
          </a:xfrm>
        </p:spPr>
        <p:txBody>
          <a:bodyPr/>
          <a:lstStyle/>
          <a:p>
            <a:r>
              <a:rPr lang="en-GB" altLang="en-US" sz="2000" dirty="0"/>
              <a:t>Most common TE SAEs (≥2%):</a:t>
            </a:r>
          </a:p>
          <a:p>
            <a:pPr lvl="1"/>
            <a:r>
              <a:rPr lang="en-GB" altLang="en-US" sz="1800" dirty="0"/>
              <a:t>Sacituzumab govitecan: diarrhea (5%), febrile neutropenia (4%), neutropenia (3%), neutropenic colitis (2%)</a:t>
            </a:r>
          </a:p>
          <a:p>
            <a:pPr lvl="1"/>
            <a:r>
              <a:rPr lang="en-GB" altLang="en-US" sz="1800" dirty="0"/>
              <a:t>Physician’s choice: febrile neutropenia (4%), pneumonia (2%), nausea (2%), dyspnea (2%)</a:t>
            </a:r>
          </a:p>
          <a:p>
            <a:pPr lvl="1"/>
            <a:endParaRPr lang="en-US" altLang="en-US" sz="1800" dirty="0"/>
          </a:p>
        </p:txBody>
      </p:sp>
      <p:graphicFrame>
        <p:nvGraphicFramePr>
          <p:cNvPr id="5" name="Group 3">
            <a:extLst>
              <a:ext uri="{FF2B5EF4-FFF2-40B4-BE49-F238E27FC236}">
                <a16:creationId xmlns:a16="http://schemas.microsoft.com/office/drawing/2014/main" id="{B332E623-1938-9C57-9705-2DABC89179A3}"/>
              </a:ext>
            </a:extLst>
          </p:cNvPr>
          <p:cNvGraphicFramePr>
            <a:graphicFrameLocks/>
          </p:cNvGraphicFramePr>
          <p:nvPr>
            <p:extLst>
              <p:ext uri="{D42A27DB-BD31-4B8C-83A1-F6EECF244321}">
                <p14:modId xmlns:p14="http://schemas.microsoft.com/office/powerpoint/2010/main" val="3091622478"/>
              </p:ext>
            </p:extLst>
          </p:nvPr>
        </p:nvGraphicFramePr>
        <p:xfrm>
          <a:off x="720725" y="1615918"/>
          <a:ext cx="10721660" cy="3109072"/>
        </p:xfrm>
        <a:graphic>
          <a:graphicData uri="http://schemas.openxmlformats.org/drawingml/2006/table">
            <a:tbl>
              <a:tblPr/>
              <a:tblGrid>
                <a:gridCol w="4047088">
                  <a:extLst>
                    <a:ext uri="{9D8B030D-6E8A-4147-A177-3AD203B41FA5}">
                      <a16:colId xmlns:a16="http://schemas.microsoft.com/office/drawing/2014/main" val="20000"/>
                    </a:ext>
                  </a:extLst>
                </a:gridCol>
                <a:gridCol w="3337286">
                  <a:extLst>
                    <a:ext uri="{9D8B030D-6E8A-4147-A177-3AD203B41FA5}">
                      <a16:colId xmlns:a16="http://schemas.microsoft.com/office/drawing/2014/main" val="20001"/>
                    </a:ext>
                  </a:extLst>
                </a:gridCol>
                <a:gridCol w="3337286">
                  <a:extLst>
                    <a:ext uri="{9D8B030D-6E8A-4147-A177-3AD203B41FA5}">
                      <a16:colId xmlns:a16="http://schemas.microsoft.com/office/drawing/2014/main" val="20002"/>
                    </a:ext>
                  </a:extLst>
                </a:gridCol>
              </a:tblGrid>
              <a:tr h="5797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Sacituzumab Govitecan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313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a:t>
                      </a:r>
                      <a:r>
                        <a:rPr lang="en-GB" altLang="en-US" sz="1800" b="0" dirty="0">
                          <a:solidFill>
                            <a:schemeClr val="bg1"/>
                          </a:solidFill>
                          <a:latin typeface="Calibri" panose="020F0502020204030204" pitchFamily="34" charset="0"/>
                        </a:rPr>
                        <a:t>≥3 TEAE</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198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149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313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TEAEs leading to d/c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r h="33131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TEAEs leading to dose delay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178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109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051544"/>
                  </a:ext>
                </a:extLst>
              </a:tr>
              <a:tr h="33131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TEAEs leading to dose reductions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89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1289499"/>
                  </a:ext>
                </a:extLst>
              </a:tr>
              <a:tr h="33131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TE SAEs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9368926"/>
                  </a:ext>
                </a:extLst>
              </a:tr>
              <a:tr h="5797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TEAEs leading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03207459"/>
                  </a:ext>
                </a:extLst>
              </a:tr>
            </a:tbl>
          </a:graphicData>
        </a:graphic>
      </p:graphicFrame>
      <p:sp>
        <p:nvSpPr>
          <p:cNvPr id="2" name="TextBox 1">
            <a:extLst>
              <a:ext uri="{FF2B5EF4-FFF2-40B4-BE49-F238E27FC236}">
                <a16:creationId xmlns:a16="http://schemas.microsoft.com/office/drawing/2014/main" id="{02C70E85-BE19-F3E5-8091-037334ABE53D}"/>
              </a:ext>
            </a:extLst>
          </p:cNvPr>
          <p:cNvSpPr txBox="1"/>
          <p:nvPr/>
        </p:nvSpPr>
        <p:spPr bwMode="auto">
          <a:xfrm flipH="1">
            <a:off x="720725" y="4724990"/>
            <a:ext cx="69651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*Treatment-related TEAE leading to death included septic shock due to neutropenic colitis.</a:t>
            </a:r>
          </a:p>
        </p:txBody>
      </p:sp>
      <p:sp>
        <p:nvSpPr>
          <p:cNvPr id="7" name="Text Box 15">
            <a:extLst>
              <a:ext uri="{FF2B5EF4-FFF2-40B4-BE49-F238E27FC236}">
                <a16:creationId xmlns:a16="http://schemas.microsoft.com/office/drawing/2014/main" id="{CECEBBB1-26E9-FFBC-7345-E91185DFFA2A}"/>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Rugo. ASCO 2022. Abstr LBA1001.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429928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Key TRAEs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Rugo. ASCO 2022. Abstr LBA1001.</a:t>
            </a:r>
            <a:endParaRPr lang="en-US" altLang="en-US" sz="1200" b="0" dirty="0">
              <a:solidFill>
                <a:schemeClr val="bg2"/>
              </a:solidFill>
              <a:latin typeface="Calibri" panose="020F0502020204030204" pitchFamily="34" charset="0"/>
            </a:endParaRPr>
          </a:p>
        </p:txBody>
      </p:sp>
      <p:sp>
        <p:nvSpPr>
          <p:cNvPr id="2" name="Content Placeholder 1">
            <a:extLst>
              <a:ext uri="{FF2B5EF4-FFF2-40B4-BE49-F238E27FC236}">
                <a16:creationId xmlns:a16="http://schemas.microsoft.com/office/drawing/2014/main" id="{5F465ADB-AF80-6FF3-F9C7-F7F0E9C21566}"/>
              </a:ext>
            </a:extLst>
          </p:cNvPr>
          <p:cNvSpPr>
            <a:spLocks noGrp="1"/>
          </p:cNvSpPr>
          <p:nvPr>
            <p:ph idx="1"/>
          </p:nvPr>
        </p:nvSpPr>
        <p:spPr>
          <a:xfrm>
            <a:off x="8266113" y="1513047"/>
            <a:ext cx="3435736" cy="4650686"/>
          </a:xfrm>
        </p:spPr>
        <p:txBody>
          <a:bodyPr/>
          <a:lstStyle/>
          <a:p>
            <a:r>
              <a:rPr lang="en-US" sz="2000" dirty="0"/>
              <a:t>Interstitial lung disease:</a:t>
            </a:r>
          </a:p>
          <a:p>
            <a:pPr lvl="1"/>
            <a:r>
              <a:rPr lang="en-GB" altLang="en-US" sz="1800" dirty="0"/>
              <a:t>Sacituzumab govitecan 0% vs physician’s choice 1%</a:t>
            </a:r>
          </a:p>
          <a:p>
            <a:r>
              <a:rPr lang="en-GB" sz="2000" dirty="0"/>
              <a:t>No treatment-related cardiac failure or left ventricular dysfunction</a:t>
            </a:r>
          </a:p>
          <a:p>
            <a:r>
              <a:rPr lang="en-GB" sz="2000" dirty="0"/>
              <a:t>HRQoL higher with sacituzumab govitecan </a:t>
            </a:r>
            <a:br>
              <a:rPr lang="en-GB" sz="2000" dirty="0"/>
            </a:br>
            <a:r>
              <a:rPr lang="en-GB" sz="2000" dirty="0"/>
              <a:t>(</a:t>
            </a:r>
            <a:r>
              <a:rPr lang="en-GB" sz="2000" i="1" dirty="0"/>
              <a:t>P</a:t>
            </a:r>
            <a:r>
              <a:rPr lang="en-GB" sz="2000" dirty="0"/>
              <a:t> = .005)</a:t>
            </a:r>
          </a:p>
          <a:p>
            <a:pPr lvl="1"/>
            <a:r>
              <a:rPr lang="en-GB" sz="1800" dirty="0"/>
              <a:t>Delayed worsening of fatigue and global health status</a:t>
            </a:r>
          </a:p>
          <a:p>
            <a:endParaRPr lang="en-US" sz="2000" dirty="0"/>
          </a:p>
        </p:txBody>
      </p:sp>
      <p:graphicFrame>
        <p:nvGraphicFramePr>
          <p:cNvPr id="7" name="Group 3">
            <a:extLst>
              <a:ext uri="{FF2B5EF4-FFF2-40B4-BE49-F238E27FC236}">
                <a16:creationId xmlns:a16="http://schemas.microsoft.com/office/drawing/2014/main" id="{30F7C354-1EAE-AFFC-7038-16BFAAAC5983}"/>
              </a:ext>
            </a:extLst>
          </p:cNvPr>
          <p:cNvGraphicFramePr>
            <a:graphicFrameLocks/>
          </p:cNvGraphicFramePr>
          <p:nvPr>
            <p:extLst>
              <p:ext uri="{D42A27DB-BD31-4B8C-83A1-F6EECF244321}">
                <p14:modId xmlns:p14="http://schemas.microsoft.com/office/powerpoint/2010/main" val="4063498417"/>
              </p:ext>
            </p:extLst>
          </p:nvPr>
        </p:nvGraphicFramePr>
        <p:xfrm>
          <a:off x="720725" y="1513047"/>
          <a:ext cx="7545388" cy="4782964"/>
        </p:xfrm>
        <a:graphic>
          <a:graphicData uri="http://schemas.openxmlformats.org/drawingml/2006/table">
            <a:tbl>
              <a:tblPr/>
              <a:tblGrid>
                <a:gridCol w="2191976">
                  <a:extLst>
                    <a:ext uri="{9D8B030D-6E8A-4147-A177-3AD203B41FA5}">
                      <a16:colId xmlns:a16="http://schemas.microsoft.com/office/drawing/2014/main" val="20000"/>
                    </a:ext>
                  </a:extLst>
                </a:gridCol>
                <a:gridCol w="1338353">
                  <a:extLst>
                    <a:ext uri="{9D8B030D-6E8A-4147-A177-3AD203B41FA5}">
                      <a16:colId xmlns:a16="http://schemas.microsoft.com/office/drawing/2014/main" val="20001"/>
                    </a:ext>
                  </a:extLst>
                </a:gridCol>
                <a:gridCol w="1338353">
                  <a:extLst>
                    <a:ext uri="{9D8B030D-6E8A-4147-A177-3AD203B41FA5}">
                      <a16:colId xmlns:a16="http://schemas.microsoft.com/office/drawing/2014/main" val="2186496517"/>
                    </a:ext>
                  </a:extLst>
                </a:gridCol>
                <a:gridCol w="1338353">
                  <a:extLst>
                    <a:ext uri="{9D8B030D-6E8A-4147-A177-3AD203B41FA5}">
                      <a16:colId xmlns:a16="http://schemas.microsoft.com/office/drawing/2014/main" val="20002"/>
                    </a:ext>
                  </a:extLst>
                </a:gridCol>
                <a:gridCol w="1338353">
                  <a:extLst>
                    <a:ext uri="{9D8B030D-6E8A-4147-A177-3AD203B41FA5}">
                      <a16:colId xmlns:a16="http://schemas.microsoft.com/office/drawing/2014/main" val="3247751282"/>
                    </a:ext>
                  </a:extLst>
                </a:gridCol>
              </a:tblGrid>
              <a:tr h="36330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TRAEs,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Sacituzumab Govitecan (n = 268)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Physician’s Choice (n = 249)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22690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984610831"/>
                  </a:ext>
                </a:extLst>
              </a:tr>
              <a:tr h="102103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Leukopenia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Lymphopenia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188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134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02103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Gastrointestinal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Vomiting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Constipation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Abdominal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152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148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r h="102103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Other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Alopecia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Asthenia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Decreased appetite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Neuropathy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051544"/>
                  </a:ext>
                </a:extLst>
              </a:tr>
            </a:tbl>
          </a:graphicData>
        </a:graphic>
      </p:graphicFrame>
    </p:spTree>
    <p:extLst>
      <p:ext uri="{BB962C8B-B14F-4D97-AF65-F5344CB8AC3E}">
        <p14:creationId xmlns:p14="http://schemas.microsoft.com/office/powerpoint/2010/main" val="198550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a:t>
            </a:r>
            <a:r>
              <a:rPr lang="en-US" dirty="0"/>
              <a:t>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In patients with HR+/HER2- advanced breast cancer previously treated with ET, CDK4/6 inhibitors, and </a:t>
            </a:r>
            <a:r>
              <a:rPr lang="en-GB" altLang="en-US" sz="2400" dirty="0"/>
              <a:t>≥2 CT regimens for metastatic disease, sacituzumab govitecan improved PFS vs physician’s choice treatment</a:t>
            </a:r>
          </a:p>
          <a:p>
            <a:pPr lvl="1"/>
            <a:r>
              <a:rPr lang="en-GB" altLang="en-US" sz="2200" dirty="0"/>
              <a:t>Median PFS by BICR: 5.5 vs 4.0 </a:t>
            </a:r>
            <a:r>
              <a:rPr lang="en-GB" altLang="en-US" sz="2400" dirty="0"/>
              <a:t>mo (hazard ratio: </a:t>
            </a:r>
            <a:r>
              <a:rPr lang="en-US" altLang="en-US" sz="2400" dirty="0"/>
              <a:t>0.66; 95% CI: 0.53-0.83; </a:t>
            </a:r>
            <a:r>
              <a:rPr lang="en-US" altLang="en-US" sz="2400" i="1" dirty="0"/>
              <a:t>P</a:t>
            </a:r>
            <a:r>
              <a:rPr lang="en-US" altLang="en-US" sz="2400" dirty="0"/>
              <a:t> = .0003)</a:t>
            </a:r>
          </a:p>
          <a:p>
            <a:r>
              <a:rPr lang="en-GB" altLang="en-US" sz="2400" dirty="0"/>
              <a:t>OS data not yet mature</a:t>
            </a:r>
          </a:p>
          <a:p>
            <a:r>
              <a:rPr lang="en-GB" altLang="en-US" sz="2400" dirty="0"/>
              <a:t>Safety of sacituzumab govitecan manageable and consistent with previous data</a:t>
            </a:r>
          </a:p>
          <a:p>
            <a:r>
              <a:rPr lang="en-GB" altLang="en-US" sz="2400" dirty="0"/>
              <a:t>HRQoL higher with sacituzumab govitecan (</a:t>
            </a:r>
            <a:r>
              <a:rPr lang="en-GB" altLang="en-US" sz="2400" i="1" dirty="0"/>
              <a:t>P</a:t>
            </a:r>
            <a:r>
              <a:rPr lang="en-GB" altLang="en-US" sz="2400" dirty="0"/>
              <a:t> = .005)</a:t>
            </a:r>
          </a:p>
          <a:p>
            <a:pPr lvl="1"/>
            <a:r>
              <a:rPr lang="en-GB" altLang="en-US" sz="2200" dirty="0"/>
              <a:t>Delayed worsening of fatigue and global health status</a:t>
            </a:r>
          </a:p>
          <a:p>
            <a:r>
              <a:rPr lang="en-GB" altLang="en-US" sz="2400" dirty="0"/>
              <a:t>Investigators concluded that sacituzumab govitecan should be considered as a potential treatment option in heavily pretreated patients with </a:t>
            </a:r>
            <a:r>
              <a:rPr lang="en-US" altLang="en-US" sz="2400" dirty="0"/>
              <a:t>HR+/HER2- MBC </a:t>
            </a:r>
            <a:endParaRPr lang="en-GB"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Rugo. ASCO 2022. Abstr LBA1001.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430EBD721C0C14B817075A50FC12DEE" ma:contentTypeVersion="1" ma:contentTypeDescription="Create a new document." ma:contentTypeScope="" ma:versionID="dbddc8fd9c462bda771d98672cbfe028">
  <xsd:schema xmlns:xsd="http://www.w3.org/2001/XMLSchema" xmlns:xs="http://www.w3.org/2001/XMLSchema" xmlns:p="http://schemas.microsoft.com/office/2006/metadata/properties" xmlns:ns2="d54cbe69-32bd-412a-b004-9152f949605e" xmlns:ns3="a9bc5248-1074-420f-ae67-d4e55f989b15" targetNamespace="http://schemas.microsoft.com/office/2006/metadata/properties" ma:root="true" ma:fieldsID="177f170131a3c12269d022ff4c16e74e" ns2:_="" ns3:_="">
    <xsd:import namespace="d54cbe69-32bd-412a-b004-9152f949605e"/>
    <xsd:import namespace="a9bc5248-1074-420f-ae67-d4e55f989b1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9bc5248-1074-420f-ae67-d4e55f989b1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a9bc5248-1074-420f-ae67-d4e55f989b15">Conference Capsule Slides</Document_x0020_Category>
    <_dlc_DocId xmlns="d54cbe69-32bd-412a-b004-9152f949605e">56M7VY3CDVN5-1559163886-4</_dlc_DocId>
    <_dlc_DocIdUrl xmlns="d54cbe69-32bd-412a-b004-9152f949605e">
      <Url>https://intranet.clinicaloptions.com/mews/oncology/ONC_2022_ASCO_CF_(PRP5083)/Breast___Gyn/_layouts/15/DocIdRedir.aspx?ID=56M7VY3CDVN5-1559163886-4</Url>
      <Description>56M7VY3CDVN5-1559163886-4</Description>
    </_dlc_DocIdUrl>
  </documentManagement>
</p:properties>
</file>

<file path=customXml/itemProps1.xml><?xml version="1.0" encoding="utf-8"?>
<ds:datastoreItem xmlns:ds="http://schemas.openxmlformats.org/officeDocument/2006/customXml" ds:itemID="{4EFE95D2-C760-465A-BC34-B6E157B2E0E6}">
  <ds:schemaRefs>
    <ds:schemaRef ds:uri="http://schemas.microsoft.com/sharepoint/v3/contenttype/forms"/>
  </ds:schemaRefs>
</ds:datastoreItem>
</file>

<file path=customXml/itemProps2.xml><?xml version="1.0" encoding="utf-8"?>
<ds:datastoreItem xmlns:ds="http://schemas.openxmlformats.org/officeDocument/2006/customXml" ds:itemID="{3261C6CD-693A-4BE5-991F-8BC06013AB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9bc5248-1074-420f-ae67-d4e55f989b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9AEECFA-4643-4E4F-9B6B-350325F4DD13}">
  <ds:schemaRefs>
    <ds:schemaRef ds:uri="http://schemas.microsoft.com/sharepoint/events"/>
  </ds:schemaRefs>
</ds:datastoreItem>
</file>

<file path=customXml/itemProps4.xml><?xml version="1.0" encoding="utf-8"?>
<ds:datastoreItem xmlns:ds="http://schemas.openxmlformats.org/officeDocument/2006/customXml" ds:itemID="{4FA822DA-DF50-469D-9312-09B7DC20BDAF}">
  <ds:schemaRefs>
    <ds:schemaRef ds:uri="http://purl.org/dc/elements/1.1/"/>
    <ds:schemaRef ds:uri="http://schemas.openxmlformats.org/package/2006/metadata/core-properties"/>
    <ds:schemaRef ds:uri="http://schemas.microsoft.com/office/infopath/2007/PartnerControls"/>
    <ds:schemaRef ds:uri="a9bc5248-1074-420f-ae67-d4e55f989b15"/>
    <ds:schemaRef ds:uri="http://purl.org/dc/terms/"/>
    <ds:schemaRef ds:uri="http://schemas.microsoft.com/office/2006/metadata/properties"/>
    <ds:schemaRef ds:uri="http://schemas.microsoft.com/office/2006/documentManagement/types"/>
    <ds:schemaRef ds:uri="d54cbe69-32bd-412a-b004-9152f949605e"/>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716</TotalTime>
  <Words>2297</Words>
  <Application>Microsoft Office PowerPoint</Application>
  <PresentationFormat>Widescreen</PresentationFormat>
  <Paragraphs>388</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TROPiCS-02: Phase III Trial of Sacituzumab Govitecan vs Physician’s Choice Treatment for HR+/HER2- Advanced Breast Cancer</vt:lpstr>
      <vt:lpstr>About These Slides</vt:lpstr>
      <vt:lpstr>TROPiCS-02: Background</vt:lpstr>
      <vt:lpstr>TROPiCS-02: Study Design</vt:lpstr>
      <vt:lpstr>TROPiCS-02: Baseline Characteristics</vt:lpstr>
      <vt:lpstr>TROPiCS-02: PFS by BICR</vt:lpstr>
      <vt:lpstr>TROPiCS-02: OS in ITT Population</vt:lpstr>
      <vt:lpstr>TROPiCS-02: Response</vt:lpstr>
      <vt:lpstr>TROPiCS-02: Safety Summary</vt:lpstr>
      <vt:lpstr>TROPiCS-02: Key TRAEs</vt:lpstr>
      <vt:lpstr>TROPiCS-02: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TROPiCS-02: Phase III Trial of Sacituzumab Govitecan vs Physician’s Choice Treatment for HR+/HER2- Advanced Breast Cancer</dc:title>
  <dc:creator>Timothy Quill</dc:creator>
  <cp:lastModifiedBy>Jessica Buckley</cp:lastModifiedBy>
  <cp:revision>41</cp:revision>
  <dcterms:created xsi:type="dcterms:W3CDTF">2022-06-02T23:20:10Z</dcterms:created>
  <dcterms:modified xsi:type="dcterms:W3CDTF">2022-06-08T22:00:20Z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0x0101005430EBD721C0C14B817075A50FC12DEE</vt:lpwstr>
  </property>
  <property fmtid="{D5CDD505-2E9C-101B-9397-08002B2CF9AE}" pid="3" name="_dlc_DocIdItemGuid">
    <vt:lpwstr>fcc6b8da-e920-4b7d-b47c-38039fe504ca</vt:lpwstr>
  </property>
</Properties>
</file>