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8"/>
  </p:notesMasterIdLst>
  <p:handoutMasterIdLst>
    <p:handoutMasterId r:id="rId19"/>
  </p:handoutMasterIdLst>
  <p:sldIdLst>
    <p:sldId id="321" r:id="rId7"/>
    <p:sldId id="308" r:id="rId8"/>
    <p:sldId id="553" r:id="rId9"/>
    <p:sldId id="547" r:id="rId10"/>
    <p:sldId id="548" r:id="rId11"/>
    <p:sldId id="549" r:id="rId12"/>
    <p:sldId id="555" r:id="rId13"/>
    <p:sldId id="550" r:id="rId14"/>
    <p:sldId id="551" r:id="rId15"/>
    <p:sldId id="552" r:id="rId16"/>
    <p:sldId id="318" r:id="rId17"/>
  </p:sldIdLst>
  <p:sldSz cx="12192000" cy="6858000"/>
  <p:notesSz cx="7315200" cy="9601200"/>
  <p:custDataLst>
    <p:tags r:id="rId2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Marie Becker" initials="MB" lastIdx="4" clrIdx="15">
    <p:extLst>
      <p:ext uri="{19B8F6BF-5375-455C-9EA6-DF929625EA0E}">
        <p15:presenceInfo xmlns:p15="http://schemas.microsoft.com/office/powerpoint/2012/main" userId="S::mbecker@clinicaloptions.com::a16991b8-7bb5-4da5-98af-c360d036dd20" providerId="AD"/>
      </p:ext>
    </p:extLst>
  </p:cmAuthor>
  <p:cmAuthor id="17" name="Kara Nyberg" initials="KN" lastIdx="3" clrIdx="16">
    <p:extLst>
      <p:ext uri="{19B8F6BF-5375-455C-9EA6-DF929625EA0E}">
        <p15:presenceInfo xmlns:p15="http://schemas.microsoft.com/office/powerpoint/2012/main" userId="63b453b522a604bf" providerId="Windows Live"/>
      </p:ext>
    </p:extLst>
  </p:cmAuthor>
  <p:cmAuthor id="18" name="nhanson" initials="n" lastIdx="1" clrIdx="17">
    <p:extLst>
      <p:ext uri="{19B8F6BF-5375-455C-9EA6-DF929625EA0E}">
        <p15:presenceInfo xmlns:p15="http://schemas.microsoft.com/office/powerpoint/2012/main" userId="nhanson" providerId="None"/>
      </p:ext>
    </p:extLst>
  </p:cmAuthor>
  <p:cmAuthor id="19" name="CLINICALOPTIONS\tquill" initials="C" lastIdx="2" clrIdx="18">
    <p:extLst>
      <p:ext uri="{19B8F6BF-5375-455C-9EA6-DF929625EA0E}">
        <p15:presenceInfo xmlns:p15="http://schemas.microsoft.com/office/powerpoint/2012/main" userId="CLINICALOPTIONS\tquill" providerId="None"/>
      </p:ext>
    </p:extLst>
  </p:cmAuthor>
  <p:cmAuthor id="20" name="aboecler@clinicaloptions.com" initials="a" lastIdx="1" clrIdx="19">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1184" autoAdjust="0"/>
  </p:normalViewPr>
  <p:slideViewPr>
    <p:cSldViewPr snapToGrid="0">
      <p:cViewPr varScale="1">
        <p:scale>
          <a:sx n="103" d="100"/>
          <a:sy n="103" d="100"/>
        </p:scale>
        <p:origin x="114" y="102"/>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190666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CNS, central nervous system; NSCLC, non-small-cell lung cancer; PFS, progression-free survival; SoC, standard of care.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8509832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CNS, central nervous system; DFS, disease-free survival; ECOG, Eastern Cooperative Oncology Group; ITT, intention-to-treat; NSCLC, non-small-cell lung cancer; OS, overall survival; PS, performance status.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40691418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ECOG, Eastern Cooperative Oncology Group; PS, performance status.</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6570122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DFS, disease-free survival; ECOG, Eastern Cooperative Oncology Group; ITT, intention-to-treat; LN, lymph node; NR, not reached; PS, performance status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2436806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CNS, central nervous system; CT, chemotherapy; DFS, disease-free survival; ITT, intention-to-treat; OS, overall survival.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3346236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4403674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ALT, alanine aminotransferase; AST, aspartate aminotransferase; CPK, creatine phosphokinase; CT, chemotherapy.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2088566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CNS, central nervous system; DFS, disease-free survival; NSCLC, non-small-cell lung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15207115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11</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725677" y="409576"/>
            <a:ext cx="11032823" cy="2882265"/>
          </a:xfrm>
        </p:spPr>
        <p:txBody>
          <a:bodyPr>
            <a:normAutofit/>
          </a:bodyPr>
          <a:lstStyle/>
          <a:p>
            <a:r>
              <a:rPr lang="en-US" dirty="0"/>
              <a:t>ALINA: Randomized Phase III Trial of Adjuvant Alectinib vs Chemotherapy in Patients With </a:t>
            </a:r>
            <a:br>
              <a:rPr lang="en-US" dirty="0"/>
            </a:br>
            <a:r>
              <a:rPr lang="en-US" dirty="0"/>
              <a:t>Stage IB-IIIA </a:t>
            </a:r>
            <a:r>
              <a:rPr lang="en-US" i="1" dirty="0"/>
              <a:t>ALK</a:t>
            </a:r>
            <a:r>
              <a:rPr lang="en-US" dirty="0"/>
              <a:t>-Positive NSCLC</a:t>
            </a:r>
            <a:endParaRPr lang="en-US" altLang="en-US"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5" y="6201300"/>
            <a:ext cx="69256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educational grants from AstraZeneca; Bristol Myers Squibb; Daiichi Sankyo, Inc.; Exelixis, Inc.; Gilead Sciences, Inc.; Lilly; and Regeneron Pharmaceuticals,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49" y="3221038"/>
            <a:ext cx="5290706"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European Society for Medical Oncology 2023 Congress </a:t>
            </a:r>
            <a:r>
              <a:rPr lang="en-US" sz="1600" i="1" kern="0" dirty="0">
                <a:solidFill>
                  <a:schemeClr val="bg2"/>
                </a:solidFill>
                <a:latin typeface="Calibri"/>
                <a:ea typeface="+mj-ea"/>
                <a:cs typeface="Calibri"/>
              </a:rPr>
              <a:t>October 20-24,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92614"/>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880542"/>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ALINA: Background</a:t>
            </a:r>
          </a:p>
        </p:txBody>
      </p:sp>
      <p:sp>
        <p:nvSpPr>
          <p:cNvPr id="3" name="Content Placeholder 2">
            <a:extLst>
              <a:ext uri="{FF2B5EF4-FFF2-40B4-BE49-F238E27FC236}">
                <a16:creationId xmlns:a16="http://schemas.microsoft.com/office/drawing/2014/main" id="{9F6D028A-712D-36AA-268F-E104F3AC0002}"/>
              </a:ext>
            </a:extLst>
          </p:cNvPr>
          <p:cNvSpPr>
            <a:spLocks noGrp="1"/>
          </p:cNvSpPr>
          <p:nvPr>
            <p:ph idx="1"/>
          </p:nvPr>
        </p:nvSpPr>
        <p:spPr/>
        <p:txBody>
          <a:bodyPr/>
          <a:lstStyle/>
          <a:p>
            <a:r>
              <a:rPr lang="en-US" sz="2000" dirty="0"/>
              <a:t>Patients diagnosed with resectable NSCLC have high risk for recurrence (45%-75% depending on stage)</a:t>
            </a:r>
            <a:r>
              <a:rPr lang="en-US" sz="2000" baseline="30000" dirty="0"/>
              <a:t>1</a:t>
            </a:r>
          </a:p>
          <a:p>
            <a:r>
              <a:rPr lang="en-US" sz="2000" dirty="0"/>
              <a:t>4%-5% of patients with NSCLC harbor </a:t>
            </a:r>
            <a:r>
              <a:rPr lang="en-US" sz="2000" i="1" dirty="0"/>
              <a:t>ALK</a:t>
            </a:r>
            <a:r>
              <a:rPr lang="en-US" sz="2000" dirty="0"/>
              <a:t> rearrangements, which are more common in younger patients (median age: 55 yr) and nonsmokers and associated with high risk of brain metastasis</a:t>
            </a:r>
            <a:r>
              <a:rPr lang="en-US" sz="2000" baseline="30000" dirty="0"/>
              <a:t>2</a:t>
            </a:r>
            <a:r>
              <a:rPr lang="en-US" sz="2000" dirty="0"/>
              <a:t> </a:t>
            </a:r>
          </a:p>
          <a:p>
            <a:r>
              <a:rPr lang="en-US" sz="2000" dirty="0"/>
              <a:t>Current SoC after resection of early-stage </a:t>
            </a:r>
            <a:r>
              <a:rPr lang="en-US" sz="2000" i="1" dirty="0"/>
              <a:t>ALK</a:t>
            </a:r>
            <a:r>
              <a:rPr lang="en-US" sz="2000" dirty="0"/>
              <a:t>+ NSCLC is adjuvant platinum-based chemotherapy</a:t>
            </a:r>
            <a:r>
              <a:rPr lang="en-US" sz="2000" baseline="30000" dirty="0"/>
              <a:t>3</a:t>
            </a:r>
          </a:p>
          <a:p>
            <a:r>
              <a:rPr lang="en-US" sz="2000" dirty="0"/>
              <a:t>Alectinib: potent oral ALK TKI with CNS activity</a:t>
            </a:r>
            <a:r>
              <a:rPr lang="en-US" sz="2000" baseline="30000" dirty="0"/>
              <a:t>4</a:t>
            </a:r>
          </a:p>
          <a:p>
            <a:pPr lvl="1"/>
            <a:r>
              <a:rPr lang="en-US" sz="1800" dirty="0"/>
              <a:t>In advanced </a:t>
            </a:r>
            <a:r>
              <a:rPr lang="en-US" sz="1800" i="1" dirty="0"/>
              <a:t>ALK</a:t>
            </a:r>
            <a:r>
              <a:rPr lang="en-US" sz="1800" dirty="0"/>
              <a:t>+ NSCLC, alectinib significantly improved PFS vs crizotinib in 3 phase III trials (ALEX, J-ALEX, ALESIA) and demonstrated robust intracranial activity, making it a recommended first-line treatment</a:t>
            </a:r>
            <a:endParaRPr lang="en-US" sz="1800" baseline="30000" dirty="0"/>
          </a:p>
          <a:p>
            <a:pPr lvl="1"/>
            <a:r>
              <a:rPr lang="en-US" sz="1800" dirty="0"/>
              <a:t>Long-term treatment with alectinib is well tolerated and manageable</a:t>
            </a:r>
            <a:endParaRPr lang="en-US" sz="1800" baseline="30000" dirty="0"/>
          </a:p>
          <a:p>
            <a:r>
              <a:rPr lang="en-US" sz="2000" dirty="0"/>
              <a:t>Current report details findings from the primary analysis of the phase III ALINA trial comparing adjuvant alectinib vs chemotherapy in patients with early-stage </a:t>
            </a:r>
            <a:r>
              <a:rPr lang="en-US" sz="2000" i="1" dirty="0"/>
              <a:t>ALK</a:t>
            </a:r>
            <a:r>
              <a:rPr lang="en-US" sz="2000" dirty="0"/>
              <a:t>+ NSCLC</a:t>
            </a:r>
            <a:r>
              <a:rPr lang="en-US" sz="2000" baseline="30000" dirty="0"/>
              <a:t>5</a:t>
            </a:r>
          </a:p>
        </p:txBody>
      </p:sp>
      <p:sp>
        <p:nvSpPr>
          <p:cNvPr id="4" name="Text Box 11">
            <a:extLst>
              <a:ext uri="{FF2B5EF4-FFF2-40B4-BE49-F238E27FC236}">
                <a16:creationId xmlns:a16="http://schemas.microsoft.com/office/drawing/2014/main" id="{2E585A75-18D8-2939-8408-6CBECB47AAB7}"/>
              </a:ext>
            </a:extLst>
          </p:cNvPr>
          <p:cNvSpPr txBox="1">
            <a:spLocks noChangeArrowheads="1"/>
          </p:cNvSpPr>
          <p:nvPr/>
        </p:nvSpPr>
        <p:spPr bwMode="auto">
          <a:xfrm>
            <a:off x="414339" y="6193378"/>
            <a:ext cx="82848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Pignon. JCO. 2008;26:3552. 2. Chen. Transl Lung Cancer Res. 2023;12:337. 3. NCCN. Clinical practice guidelines in oncology: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non-small cell lung cancer. v4.2023. 4. Dziadziuszko. ESMO Open. 2022;7:100612. 5. Solomon. ESMO 2023. Abstr LBA2.</a:t>
            </a:r>
          </a:p>
        </p:txBody>
      </p:sp>
    </p:spTree>
    <p:extLst>
      <p:ext uri="{BB962C8B-B14F-4D97-AF65-F5344CB8AC3E}">
        <p14:creationId xmlns:p14="http://schemas.microsoft.com/office/powerpoint/2010/main" val="30422725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ALINA: Study Design</a:t>
            </a:r>
          </a:p>
        </p:txBody>
      </p:sp>
      <p:sp>
        <p:nvSpPr>
          <p:cNvPr id="13" name="Content Placeholder 4">
            <a:extLst>
              <a:ext uri="{FF2B5EF4-FFF2-40B4-BE49-F238E27FC236}">
                <a16:creationId xmlns:a16="http://schemas.microsoft.com/office/drawing/2014/main" id="{9A9EF018-39F4-88A8-2418-79CD317CD1E3}"/>
              </a:ext>
            </a:extLst>
          </p:cNvPr>
          <p:cNvSpPr>
            <a:spLocks noGrp="1"/>
          </p:cNvSpPr>
          <p:nvPr>
            <p:ph idx="1"/>
          </p:nvPr>
        </p:nvSpPr>
        <p:spPr>
          <a:xfrm>
            <a:off x="604675" y="1513047"/>
            <a:ext cx="10877529" cy="4650686"/>
          </a:xfrm>
        </p:spPr>
        <p:txBody>
          <a:bodyPr/>
          <a:lstStyle/>
          <a:p>
            <a:r>
              <a:rPr lang="en-US" sz="2000" dirty="0"/>
              <a:t>International, randomized, open-label phase III trial </a:t>
            </a:r>
          </a:p>
        </p:txBody>
      </p:sp>
      <p:sp>
        <p:nvSpPr>
          <p:cNvPr id="4" name="Text Box 11">
            <a:extLst>
              <a:ext uri="{FF2B5EF4-FFF2-40B4-BE49-F238E27FC236}">
                <a16:creationId xmlns:a16="http://schemas.microsoft.com/office/drawing/2014/main" id="{2E585A75-18D8-2939-8408-6CBECB47AAB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Solomon. ESMO 2023. Abstr LBA2. NCT03456076.</a:t>
            </a:r>
          </a:p>
        </p:txBody>
      </p:sp>
      <p:sp>
        <p:nvSpPr>
          <p:cNvPr id="6" name="Text Box 45">
            <a:extLst>
              <a:ext uri="{FF2B5EF4-FFF2-40B4-BE49-F238E27FC236}">
                <a16:creationId xmlns:a16="http://schemas.microsoft.com/office/drawing/2014/main" id="{7EE3A4A3-99FA-3FD8-FAD7-F81F78017924}"/>
              </a:ext>
            </a:extLst>
          </p:cNvPr>
          <p:cNvSpPr txBox="1">
            <a:spLocks noChangeArrowheads="1"/>
          </p:cNvSpPr>
          <p:nvPr/>
        </p:nvSpPr>
        <p:spPr bwMode="auto">
          <a:xfrm>
            <a:off x="557691" y="2776276"/>
            <a:ext cx="2745368" cy="2308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fontAlgn="auto" hangingPunct="1">
              <a:lnSpc>
                <a:spcPct val="100000"/>
              </a:lnSpc>
              <a:spcBef>
                <a:spcPct val="0"/>
              </a:spcBef>
              <a:spcAft>
                <a:spcPct val="0"/>
              </a:spcAft>
              <a:buClrTx/>
              <a:buNone/>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with resected </a:t>
            </a:r>
            <a:b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stage IB (≥4 cm) to IIIA </a:t>
            </a:r>
            <a: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ALK</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NSCLC eligible to receive platinum-based chemotherapy; no prior systemic therapy</a:t>
            </a:r>
            <a:r>
              <a:rPr lang="en-US" altLang="en-US" sz="1800" b="0" dirty="0">
                <a:solidFill>
                  <a:srgbClr val="000000"/>
                </a:solidFill>
                <a:latin typeface="Calibri" panose="020F0502020204030204" pitchFamily="34" charset="0"/>
                <a:cs typeface="+mn-cs"/>
              </a:rPr>
              <a:t>; </a:t>
            </a:r>
            <a:br>
              <a:rPr lang="en-US" altLang="en-US" sz="1800" b="0" dirty="0">
                <a:solidFill>
                  <a:srgbClr val="000000"/>
                </a:solidFill>
                <a:latin typeface="Calibri" panose="020F0502020204030204" pitchFamily="34" charset="0"/>
                <a:cs typeface="+mn-cs"/>
              </a:rPr>
            </a:b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ECOG PS 0/1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257)</a:t>
            </a:r>
          </a:p>
        </p:txBody>
      </p:sp>
      <p:sp>
        <p:nvSpPr>
          <p:cNvPr id="7" name="Rectangle 49">
            <a:extLst>
              <a:ext uri="{FF2B5EF4-FFF2-40B4-BE49-F238E27FC236}">
                <a16:creationId xmlns:a16="http://schemas.microsoft.com/office/drawing/2014/main" id="{2F412285-9959-4ED2-DFF1-4D2607F987F1}"/>
              </a:ext>
            </a:extLst>
          </p:cNvPr>
          <p:cNvSpPr>
            <a:spLocks noChangeArrowheads="1"/>
          </p:cNvSpPr>
          <p:nvPr/>
        </p:nvSpPr>
        <p:spPr bwMode="auto">
          <a:xfrm>
            <a:off x="4051032" y="2660091"/>
            <a:ext cx="3564613" cy="906563"/>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800" b="1" dirty="0">
                <a:solidFill>
                  <a:srgbClr val="FFFFFF"/>
                </a:solidFill>
                <a:latin typeface="Calibri" panose="020F0502020204030204" pitchFamily="34" charset="0"/>
                <a:cs typeface="+mn-cs"/>
              </a:rPr>
              <a:t>Alectinib </a:t>
            </a:r>
            <a:r>
              <a:rPr lang="en-US" altLang="en-US" sz="1800" b="0" dirty="0">
                <a:solidFill>
                  <a:srgbClr val="FFFFFF"/>
                </a:solidFill>
                <a:latin typeface="Calibri" panose="020F0502020204030204" pitchFamily="34" charset="0"/>
                <a:cs typeface="+mn-cs"/>
              </a:rPr>
              <a:t>600 mg BID for 2 yr</a:t>
            </a:r>
            <a:br>
              <a:rPr lang="en-US" altLang="en-US" sz="1800" dirty="0">
                <a:solidFill>
                  <a:srgbClr val="FFFFFF"/>
                </a:solidFill>
                <a:latin typeface="Calibri" panose="020F0502020204030204" pitchFamily="34" charset="0"/>
                <a:cs typeface="+mn-cs"/>
              </a:rPr>
            </a:b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130) </a:t>
            </a:r>
          </a:p>
        </p:txBody>
      </p:sp>
      <p:sp>
        <p:nvSpPr>
          <p:cNvPr id="8" name="Rectangle 50">
            <a:extLst>
              <a:ext uri="{FF2B5EF4-FFF2-40B4-BE49-F238E27FC236}">
                <a16:creationId xmlns:a16="http://schemas.microsoft.com/office/drawing/2014/main" id="{49B91461-0AAC-4677-4446-C9556BE48234}"/>
              </a:ext>
            </a:extLst>
          </p:cNvPr>
          <p:cNvSpPr>
            <a:spLocks noChangeArrowheads="1"/>
          </p:cNvSpPr>
          <p:nvPr/>
        </p:nvSpPr>
        <p:spPr bwMode="auto">
          <a:xfrm>
            <a:off x="4051033" y="3665572"/>
            <a:ext cx="3564613" cy="905256"/>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800" b="1" dirty="0">
                <a:solidFill>
                  <a:srgbClr val="FFFFFF"/>
                </a:solidFill>
                <a:latin typeface="Calibri" panose="020F0502020204030204" pitchFamily="34" charset="0"/>
                <a:cs typeface="+mn-cs"/>
              </a:rPr>
              <a:t>Platinum-Based Chemotherapy</a:t>
            </a:r>
            <a:r>
              <a:rPr lang="en-US" altLang="en-US" sz="1800" dirty="0">
                <a:solidFill>
                  <a:srgbClr val="FFFFFF"/>
                </a:solidFill>
                <a:latin typeface="Calibri" panose="020F0502020204030204" pitchFamily="34" charset="0"/>
                <a:cs typeface="+mn-cs"/>
              </a:rPr>
              <a:t>*</a:t>
            </a:r>
            <a:r>
              <a:rPr lang="en-US" altLang="en-US" sz="1800" b="1" dirty="0">
                <a:solidFill>
                  <a:srgbClr val="FFFFFF"/>
                </a:solidFill>
                <a:latin typeface="Calibri" panose="020F0502020204030204" pitchFamily="34" charset="0"/>
                <a:cs typeface="+mn-cs"/>
              </a:rPr>
              <a:t> </a:t>
            </a:r>
            <a:r>
              <a:rPr lang="en-US" altLang="en-US" sz="1800" b="0" dirty="0">
                <a:solidFill>
                  <a:srgbClr val="FFFFFF"/>
                </a:solidFill>
                <a:latin typeface="Calibri" panose="020F0502020204030204" pitchFamily="34" charset="0"/>
                <a:cs typeface="+mn-cs"/>
              </a:rPr>
              <a:t>Q3W for 4 cycles</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noProof="0" dirty="0">
                <a:ln>
                  <a:noFill/>
                </a:ln>
                <a:solidFill>
                  <a:srgbClr val="FFFFFF"/>
                </a:solidFill>
                <a:effectLst/>
                <a:uLnTx/>
                <a:uFillTx/>
                <a:latin typeface="Calibri" panose="020F0502020204030204" pitchFamily="34" charset="0"/>
                <a:ea typeface="+mn-ea"/>
                <a:cs typeface="+mn-cs"/>
              </a:rPr>
              <a:t>(n = 127) </a:t>
            </a:r>
          </a:p>
        </p:txBody>
      </p:sp>
      <p:sp>
        <p:nvSpPr>
          <p:cNvPr id="9" name="Rectangle 8">
            <a:extLst>
              <a:ext uri="{FF2B5EF4-FFF2-40B4-BE49-F238E27FC236}">
                <a16:creationId xmlns:a16="http://schemas.microsoft.com/office/drawing/2014/main" id="{6621899B-B028-E1A8-E01C-EE89A40663AF}"/>
              </a:ext>
            </a:extLst>
          </p:cNvPr>
          <p:cNvSpPr/>
          <p:nvPr/>
        </p:nvSpPr>
        <p:spPr>
          <a:xfrm>
            <a:off x="1423610" y="2009002"/>
            <a:ext cx="4384520" cy="646331"/>
          </a:xfrm>
          <a:prstGeom prst="rect">
            <a:avLst/>
          </a:prstGeom>
        </p:spPr>
        <p:txBody>
          <a:bodyPr wrap="square">
            <a:sp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Stratified by stage (IB [≥4 cm] vs II vs IIIA), race (Asian vs non-Asian)</a:t>
            </a:r>
          </a:p>
        </p:txBody>
      </p:sp>
      <p:cxnSp>
        <p:nvCxnSpPr>
          <p:cNvPr id="10" name="Straight Arrow Connector 9">
            <a:extLst>
              <a:ext uri="{FF2B5EF4-FFF2-40B4-BE49-F238E27FC236}">
                <a16:creationId xmlns:a16="http://schemas.microsoft.com/office/drawing/2014/main" id="{6F62E875-8F63-4543-68E4-91A0EC1F7ACF}"/>
              </a:ext>
            </a:extLst>
          </p:cNvPr>
          <p:cNvCxnSpPr>
            <a:cxnSpLocks/>
          </p:cNvCxnSpPr>
          <p:nvPr/>
        </p:nvCxnSpPr>
        <p:spPr bwMode="auto">
          <a:xfrm>
            <a:off x="3614208" y="2660091"/>
            <a:ext cx="0" cy="577800"/>
          </a:xfrm>
          <a:prstGeom prst="straightConnector1">
            <a:avLst/>
          </a:prstGeom>
          <a:noFill/>
          <a:ln w="28575" cap="flat" cmpd="sng" algn="ctr">
            <a:solidFill>
              <a:schemeClr val="bg1"/>
            </a:solidFill>
            <a:prstDash val="sysDot"/>
            <a:round/>
            <a:headEnd type="none" w="med" len="med"/>
            <a:tailEnd type="triangle"/>
          </a:ln>
          <a:effectLst/>
        </p:spPr>
      </p:cxnSp>
      <p:sp>
        <p:nvSpPr>
          <p:cNvPr id="11" name="Line 53">
            <a:extLst>
              <a:ext uri="{FF2B5EF4-FFF2-40B4-BE49-F238E27FC236}">
                <a16:creationId xmlns:a16="http://schemas.microsoft.com/office/drawing/2014/main" id="{63B34642-7D3B-71B6-D098-857D43C84D83}"/>
              </a:ext>
            </a:extLst>
          </p:cNvPr>
          <p:cNvSpPr>
            <a:spLocks noChangeShapeType="1"/>
          </p:cNvSpPr>
          <p:nvPr/>
        </p:nvSpPr>
        <p:spPr bwMode="auto">
          <a:xfrm>
            <a:off x="3303058" y="3767363"/>
            <a:ext cx="622300" cy="350837"/>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2" name="Line 54">
            <a:extLst>
              <a:ext uri="{FF2B5EF4-FFF2-40B4-BE49-F238E27FC236}">
                <a16:creationId xmlns:a16="http://schemas.microsoft.com/office/drawing/2014/main" id="{18F5F4E9-4754-BA14-95A7-FE59051583FE}"/>
              </a:ext>
            </a:extLst>
          </p:cNvPr>
          <p:cNvSpPr>
            <a:spLocks noChangeShapeType="1"/>
          </p:cNvSpPr>
          <p:nvPr/>
        </p:nvSpPr>
        <p:spPr bwMode="auto">
          <a:xfrm flipV="1">
            <a:off x="3303058" y="3113372"/>
            <a:ext cx="622300" cy="347662"/>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4" name="Content Placeholder 3">
            <a:extLst>
              <a:ext uri="{FF2B5EF4-FFF2-40B4-BE49-F238E27FC236}">
                <a16:creationId xmlns:a16="http://schemas.microsoft.com/office/drawing/2014/main" id="{7D5B5CC5-5D8D-719B-9A88-4628024D9A2D}"/>
              </a:ext>
            </a:extLst>
          </p:cNvPr>
          <p:cNvSpPr txBox="1">
            <a:spLocks/>
          </p:cNvSpPr>
          <p:nvPr/>
        </p:nvSpPr>
        <p:spPr>
          <a:xfrm>
            <a:off x="613963" y="5239830"/>
            <a:ext cx="10971496" cy="90525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kern="0" dirty="0"/>
              <a:t>Primary endpoint: </a:t>
            </a:r>
            <a:r>
              <a:rPr lang="en-US" sz="2000" b="0" kern="0" dirty="0"/>
              <a:t>DFS per investigator (hierarchical: stage II-IIIA; then stage IB-IIIA [ITT population])</a:t>
            </a:r>
          </a:p>
          <a:p>
            <a:r>
              <a:rPr lang="en-US" sz="2000" kern="0" dirty="0"/>
              <a:t>Secondary endpoints: </a:t>
            </a:r>
            <a:r>
              <a:rPr lang="en-US" sz="2000" b="0" kern="0" dirty="0"/>
              <a:t>CNS DFS, OS, safety</a:t>
            </a:r>
          </a:p>
        </p:txBody>
      </p:sp>
      <p:sp>
        <p:nvSpPr>
          <p:cNvPr id="19" name="Rectangle 18">
            <a:extLst>
              <a:ext uri="{FF2B5EF4-FFF2-40B4-BE49-F238E27FC236}">
                <a16:creationId xmlns:a16="http://schemas.microsoft.com/office/drawing/2014/main" id="{FD596494-4CF4-05EF-79DB-C6C6A7633F43}"/>
              </a:ext>
            </a:extLst>
          </p:cNvPr>
          <p:cNvSpPr/>
          <p:nvPr/>
        </p:nvSpPr>
        <p:spPr>
          <a:xfrm>
            <a:off x="3491534" y="4611231"/>
            <a:ext cx="5009841" cy="307777"/>
          </a:xfrm>
          <a:prstGeom prst="rect">
            <a:avLst/>
          </a:prstGeom>
        </p:spPr>
        <p:txBody>
          <a:bodyPr wrap="square">
            <a:spAutoFit/>
          </a:bodyPr>
          <a:lstStyle/>
          <a:p>
            <a:pPr marL="0" marR="0" lvl="0" indent="0" defTabSz="914400" rtl="0" eaLnBrk="1" fontAlgn="auto" latinLnBrk="0" hangingPunct="1">
              <a:lnSpc>
                <a:spcPct val="100000"/>
              </a:lnSpc>
              <a:spcBef>
                <a:spcPct val="0"/>
              </a:spcBef>
              <a:spcAft>
                <a:spcPct val="0"/>
              </a:spcAft>
              <a:buClrTx/>
              <a:buSzTx/>
              <a:buFontTx/>
              <a:buNone/>
              <a:tabLst/>
              <a:defRPr/>
            </a:pPr>
            <a:r>
              <a:rPr kumimoji="0" lang="en-US" altLang="en-US" sz="1400" b="0" u="none" strike="noStrike" kern="1200" cap="none" spc="0" normalizeH="0" noProof="0" dirty="0">
                <a:ln>
                  <a:noFill/>
                </a:ln>
                <a:solidFill>
                  <a:srgbClr val="000000"/>
                </a:solidFill>
                <a:effectLst/>
                <a:uLnTx/>
                <a:uFillTx/>
                <a:latin typeface="Calibri" panose="020F0502020204030204" pitchFamily="34" charset="0"/>
                <a:ea typeface="+mn-ea"/>
                <a:cs typeface="+mn-cs"/>
              </a:rPr>
              <a:t>*Cisplatin</a:t>
            </a:r>
            <a:r>
              <a:rPr kumimoji="0" lang="en-US" altLang="en-US" sz="1400" b="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/carboplatin + pemetrexed</a:t>
            </a:r>
            <a:r>
              <a:rPr lang="en-US" altLang="en-US" sz="1400" b="0" dirty="0">
                <a:solidFill>
                  <a:srgbClr val="000000"/>
                </a:solidFill>
                <a:latin typeface="Calibri" panose="020F0502020204030204" pitchFamily="34" charset="0"/>
                <a:cs typeface="+mn-cs"/>
              </a:rPr>
              <a:t>/</a:t>
            </a:r>
            <a:r>
              <a:rPr kumimoji="0" lang="en-US" altLang="en-US" sz="1400" b="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vinorelbine/gemcitabine. </a:t>
            </a:r>
          </a:p>
        </p:txBody>
      </p:sp>
      <p:sp>
        <p:nvSpPr>
          <p:cNvPr id="16" name="Text Box 45">
            <a:extLst>
              <a:ext uri="{FF2B5EF4-FFF2-40B4-BE49-F238E27FC236}">
                <a16:creationId xmlns:a16="http://schemas.microsoft.com/office/drawing/2014/main" id="{EACC1EA3-60E5-58E1-08F7-FBA9D3CAE16F}"/>
              </a:ext>
            </a:extLst>
          </p:cNvPr>
          <p:cNvSpPr txBox="1">
            <a:spLocks noChangeArrowheads="1"/>
          </p:cNvSpPr>
          <p:nvPr/>
        </p:nvSpPr>
        <p:spPr bwMode="auto">
          <a:xfrm>
            <a:off x="8006304" y="3319320"/>
            <a:ext cx="2301367"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fontAlgn="auto" hangingPunct="1">
              <a:lnSpc>
                <a:spcPct val="100000"/>
              </a:lnSpc>
              <a:spcBef>
                <a:spcPct val="0"/>
              </a:spcBef>
              <a:spcAft>
                <a:spcPct val="0"/>
              </a:spcAft>
              <a:buClrTx/>
              <a:buNone/>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Further treatment at investigator’s choice</a:t>
            </a:r>
          </a:p>
        </p:txBody>
      </p:sp>
      <p:sp>
        <p:nvSpPr>
          <p:cNvPr id="17" name="Line 53">
            <a:extLst>
              <a:ext uri="{FF2B5EF4-FFF2-40B4-BE49-F238E27FC236}">
                <a16:creationId xmlns:a16="http://schemas.microsoft.com/office/drawing/2014/main" id="{C3D74AA4-FDD8-8551-5E2D-DA5A8253E9EB}"/>
              </a:ext>
            </a:extLst>
          </p:cNvPr>
          <p:cNvSpPr>
            <a:spLocks noChangeShapeType="1"/>
          </p:cNvSpPr>
          <p:nvPr/>
        </p:nvSpPr>
        <p:spPr bwMode="auto">
          <a:xfrm>
            <a:off x="7819359" y="3621592"/>
            <a:ext cx="311149" cy="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Tree>
    <p:extLst>
      <p:ext uri="{BB962C8B-B14F-4D97-AF65-F5344CB8AC3E}">
        <p14:creationId xmlns:p14="http://schemas.microsoft.com/office/powerpoint/2010/main" val="19918867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ALINA: Baseline Characteristics </a:t>
            </a:r>
          </a:p>
        </p:txBody>
      </p:sp>
      <p:sp>
        <p:nvSpPr>
          <p:cNvPr id="4" name="Text Box 11">
            <a:extLst>
              <a:ext uri="{FF2B5EF4-FFF2-40B4-BE49-F238E27FC236}">
                <a16:creationId xmlns:a16="http://schemas.microsoft.com/office/drawing/2014/main" id="{2E585A75-18D8-2939-8408-6CBECB47AAB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Solomon. ESMO 2023. Abstr LBA2.</a:t>
            </a:r>
          </a:p>
        </p:txBody>
      </p:sp>
      <p:graphicFrame>
        <p:nvGraphicFramePr>
          <p:cNvPr id="5" name="Group 3">
            <a:extLst>
              <a:ext uri="{FF2B5EF4-FFF2-40B4-BE49-F238E27FC236}">
                <a16:creationId xmlns:a16="http://schemas.microsoft.com/office/drawing/2014/main" id="{6BE0CEFB-605B-4619-8587-0B0831AD57F8}"/>
              </a:ext>
            </a:extLst>
          </p:cNvPr>
          <p:cNvGraphicFramePr>
            <a:graphicFrameLocks/>
          </p:cNvGraphicFramePr>
          <p:nvPr>
            <p:extLst>
              <p:ext uri="{D42A27DB-BD31-4B8C-83A1-F6EECF244321}">
                <p14:modId xmlns:p14="http://schemas.microsoft.com/office/powerpoint/2010/main" val="4204244909"/>
              </p:ext>
            </p:extLst>
          </p:nvPr>
        </p:nvGraphicFramePr>
        <p:xfrm>
          <a:off x="727076" y="1376361"/>
          <a:ext cx="5216525" cy="4694016"/>
        </p:xfrm>
        <a:graphic>
          <a:graphicData uri="http://schemas.openxmlformats.org/drawingml/2006/table">
            <a:tbl>
              <a:tblPr/>
              <a:tblGrid>
                <a:gridCol w="2551701">
                  <a:extLst>
                    <a:ext uri="{9D8B030D-6E8A-4147-A177-3AD203B41FA5}">
                      <a16:colId xmlns:a16="http://schemas.microsoft.com/office/drawing/2014/main" val="20000"/>
                    </a:ext>
                  </a:extLst>
                </a:gridCol>
                <a:gridCol w="1332412">
                  <a:extLst>
                    <a:ext uri="{9D8B030D-6E8A-4147-A177-3AD203B41FA5}">
                      <a16:colId xmlns:a16="http://schemas.microsoft.com/office/drawing/2014/main" val="20001"/>
                    </a:ext>
                  </a:extLst>
                </a:gridCol>
                <a:gridCol w="1332412">
                  <a:extLst>
                    <a:ext uri="{9D8B030D-6E8A-4147-A177-3AD203B41FA5}">
                      <a16:colId xmlns:a16="http://schemas.microsoft.com/office/drawing/2014/main" val="20002"/>
                    </a:ext>
                  </a:extLst>
                </a:gridCol>
              </a:tblGrid>
              <a:tr h="4404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Baseline 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Alectinib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CT</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404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 yr,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6258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Sex,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Female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8112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Smoking status,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Never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Former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Current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6258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Race,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Non-Asian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14846650"/>
                  </a:ext>
                </a:extLst>
              </a:tr>
              <a:tr h="6258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27780757"/>
                  </a:ext>
                </a:extLst>
              </a:tr>
            </a:tbl>
          </a:graphicData>
        </a:graphic>
      </p:graphicFrame>
      <p:graphicFrame>
        <p:nvGraphicFramePr>
          <p:cNvPr id="6" name="Group 3">
            <a:extLst>
              <a:ext uri="{FF2B5EF4-FFF2-40B4-BE49-F238E27FC236}">
                <a16:creationId xmlns:a16="http://schemas.microsoft.com/office/drawing/2014/main" id="{9A9A8DB6-A203-65C2-A783-E8189A7E7D49}"/>
              </a:ext>
            </a:extLst>
          </p:cNvPr>
          <p:cNvGraphicFramePr>
            <a:graphicFrameLocks/>
          </p:cNvGraphicFramePr>
          <p:nvPr>
            <p:extLst>
              <p:ext uri="{D42A27DB-BD31-4B8C-83A1-F6EECF244321}">
                <p14:modId xmlns:p14="http://schemas.microsoft.com/office/powerpoint/2010/main" val="2760550542"/>
              </p:ext>
            </p:extLst>
          </p:nvPr>
        </p:nvGraphicFramePr>
        <p:xfrm>
          <a:off x="6265678" y="1370238"/>
          <a:ext cx="5204010" cy="4846400"/>
        </p:xfrm>
        <a:graphic>
          <a:graphicData uri="http://schemas.openxmlformats.org/drawingml/2006/table">
            <a:tbl>
              <a:tblPr/>
              <a:tblGrid>
                <a:gridCol w="2577876">
                  <a:extLst>
                    <a:ext uri="{9D8B030D-6E8A-4147-A177-3AD203B41FA5}">
                      <a16:colId xmlns:a16="http://schemas.microsoft.com/office/drawing/2014/main" val="20000"/>
                    </a:ext>
                  </a:extLst>
                </a:gridCol>
                <a:gridCol w="1313067">
                  <a:extLst>
                    <a:ext uri="{9D8B030D-6E8A-4147-A177-3AD203B41FA5}">
                      <a16:colId xmlns:a16="http://schemas.microsoft.com/office/drawing/2014/main" val="20001"/>
                    </a:ext>
                  </a:extLst>
                </a:gridCol>
                <a:gridCol w="1313067">
                  <a:extLst>
                    <a:ext uri="{9D8B030D-6E8A-4147-A177-3AD203B41FA5}">
                      <a16:colId xmlns:a16="http://schemas.microsoft.com/office/drawing/2014/main" val="20002"/>
                    </a:ext>
                  </a:extLst>
                </a:gridCol>
              </a:tblGrid>
              <a:tr h="4508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Baseline Characteristic,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Alectinib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CT</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8305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Stage at diagnosis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8305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Nodal status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640744">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Histology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Squamous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Nonsquamous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87086164"/>
                  </a:ext>
                </a:extLst>
              </a:tr>
              <a:tr h="10204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Surgical procedure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Lobectomy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Pneumonectomy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Bilobectomy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Sleeve lobectomy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7320466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ALINA: DFS (Primary Endpoint)</a:t>
            </a:r>
          </a:p>
        </p:txBody>
      </p:sp>
      <p:sp>
        <p:nvSpPr>
          <p:cNvPr id="8" name="Content Placeholder 2">
            <a:extLst>
              <a:ext uri="{FF2B5EF4-FFF2-40B4-BE49-F238E27FC236}">
                <a16:creationId xmlns:a16="http://schemas.microsoft.com/office/drawing/2014/main" id="{17434ACE-BB87-B27F-9F75-C23EB3150A76}"/>
              </a:ext>
            </a:extLst>
          </p:cNvPr>
          <p:cNvSpPr>
            <a:spLocks noGrp="1"/>
          </p:cNvSpPr>
          <p:nvPr>
            <p:ph idx="1"/>
          </p:nvPr>
        </p:nvSpPr>
        <p:spPr>
          <a:xfrm>
            <a:off x="604675" y="5683826"/>
            <a:ext cx="10877529" cy="448733"/>
          </a:xfrm>
        </p:spPr>
        <p:txBody>
          <a:bodyPr/>
          <a:lstStyle/>
          <a:p>
            <a:r>
              <a:rPr lang="en-US" sz="2000" dirty="0"/>
              <a:t>DFS benefit with alectinib vs chemotherapy observed across all subgroups of the ITT population, including age, sex, race, baseline ECOG PS, tobacco use history, tumor stage, and regional LN status</a:t>
            </a:r>
          </a:p>
        </p:txBody>
      </p:sp>
      <p:sp>
        <p:nvSpPr>
          <p:cNvPr id="4" name="Text Box 11">
            <a:extLst>
              <a:ext uri="{FF2B5EF4-FFF2-40B4-BE49-F238E27FC236}">
                <a16:creationId xmlns:a16="http://schemas.microsoft.com/office/drawing/2014/main" id="{2E585A75-18D8-2939-8408-6CBECB47AAB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Solomon. ESMO 2023. Abstr LBA2. </a:t>
            </a:r>
          </a:p>
        </p:txBody>
      </p:sp>
      <p:graphicFrame>
        <p:nvGraphicFramePr>
          <p:cNvPr id="7" name="Group 3">
            <a:extLst>
              <a:ext uri="{FF2B5EF4-FFF2-40B4-BE49-F238E27FC236}">
                <a16:creationId xmlns:a16="http://schemas.microsoft.com/office/drawing/2014/main" id="{568D761A-66A8-A413-FC13-42521E57DBD2}"/>
              </a:ext>
            </a:extLst>
          </p:cNvPr>
          <p:cNvGraphicFramePr>
            <a:graphicFrameLocks/>
          </p:cNvGraphicFramePr>
          <p:nvPr>
            <p:extLst>
              <p:ext uri="{D42A27DB-BD31-4B8C-83A1-F6EECF244321}">
                <p14:modId xmlns:p14="http://schemas.microsoft.com/office/powerpoint/2010/main" val="2915288423"/>
              </p:ext>
            </p:extLst>
          </p:nvPr>
        </p:nvGraphicFramePr>
        <p:xfrm>
          <a:off x="727076" y="1604963"/>
          <a:ext cx="10735057" cy="3657664"/>
        </p:xfrm>
        <a:graphic>
          <a:graphicData uri="http://schemas.openxmlformats.org/drawingml/2006/table">
            <a:tbl>
              <a:tblPr/>
              <a:tblGrid>
                <a:gridCol w="3907269">
                  <a:extLst>
                    <a:ext uri="{9D8B030D-6E8A-4147-A177-3AD203B41FA5}">
                      <a16:colId xmlns:a16="http://schemas.microsoft.com/office/drawing/2014/main" val="20000"/>
                    </a:ext>
                  </a:extLst>
                </a:gridCol>
                <a:gridCol w="1589810">
                  <a:extLst>
                    <a:ext uri="{9D8B030D-6E8A-4147-A177-3AD203B41FA5}">
                      <a16:colId xmlns:a16="http://schemas.microsoft.com/office/drawing/2014/main" val="3794596978"/>
                    </a:ext>
                  </a:extLst>
                </a:gridCol>
                <a:gridCol w="1589810">
                  <a:extLst>
                    <a:ext uri="{9D8B030D-6E8A-4147-A177-3AD203B41FA5}">
                      <a16:colId xmlns:a16="http://schemas.microsoft.com/office/drawing/2014/main" val="770903540"/>
                    </a:ext>
                  </a:extLst>
                </a:gridCol>
                <a:gridCol w="2265218">
                  <a:extLst>
                    <a:ext uri="{9D8B030D-6E8A-4147-A177-3AD203B41FA5}">
                      <a16:colId xmlns:a16="http://schemas.microsoft.com/office/drawing/2014/main" val="984217613"/>
                    </a:ext>
                  </a:extLst>
                </a:gridCol>
                <a:gridCol w="1382950">
                  <a:extLst>
                    <a:ext uri="{9D8B030D-6E8A-4147-A177-3AD203B41FA5}">
                      <a16:colId xmlns:a16="http://schemas.microsoft.com/office/drawing/2014/main" val="2923945797"/>
                    </a:ext>
                  </a:extLst>
                </a:gridCol>
              </a:tblGrid>
              <a:tr h="5446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Efficacy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Alectinib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a:t>
                      </a:r>
                      <a:r>
                        <a:rPr kumimoji="0" lang="en-US" sz="1800" b="1" i="0" u="none" strike="noStrike" cap="none" normalizeH="0" baseline="0" dirty="0">
                          <a:ln>
                            <a:noFill/>
                          </a:ln>
                          <a:solidFill>
                            <a:schemeClr val="tx1"/>
                          </a:solidFill>
                          <a:effectLst/>
                          <a:latin typeface="Calibri" panose="020F0502020204030204" pitchFamily="34" charset="0"/>
                        </a:rPr>
                        <a:t> Value</a:t>
                      </a:r>
                      <a:endParaRPr kumimoji="0" lang="en-US" sz="18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7781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DFS for stage II-IIIA,*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2-yr DFS,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3-yr DFS,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0.24 (0.13-0.45)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 .0001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7781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DFS for stage IB-IIIA (ITT),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2-yr DFS,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3-yr DFS,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0.24 (0.13-0.43)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 .0001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0115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2-yr DFS,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Stage 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Stage 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Stage IIIA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0.21 (0.02-1.84)</a:t>
                      </a:r>
                      <a:endParaRPr kumimoji="0" lang="en-US" sz="1800" b="0" i="0" u="none" strike="noStrike" cap="none" normalizeH="0" baseline="3000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0.24 (0.09-0.65)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0.25 (0.12-0.53)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9" name="TextBox 8">
            <a:extLst>
              <a:ext uri="{FF2B5EF4-FFF2-40B4-BE49-F238E27FC236}">
                <a16:creationId xmlns:a16="http://schemas.microsoft.com/office/drawing/2014/main" id="{4833502C-A2DA-8AB6-C739-E66ECB83419E}"/>
              </a:ext>
            </a:extLst>
          </p:cNvPr>
          <p:cNvSpPr txBox="1"/>
          <p:nvPr/>
        </p:nvSpPr>
        <p:spPr bwMode="auto">
          <a:xfrm>
            <a:off x="727076" y="5262627"/>
            <a:ext cx="24947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 = 116 (alectinib) vs 115 (CT).</a:t>
            </a:r>
          </a:p>
        </p:txBody>
      </p:sp>
    </p:spTree>
    <p:extLst>
      <p:ext uri="{BB962C8B-B14F-4D97-AF65-F5344CB8AC3E}">
        <p14:creationId xmlns:p14="http://schemas.microsoft.com/office/powerpoint/2010/main" val="5300996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ALINA: CNS DFS, OS, and Sites of Recurrence</a:t>
            </a:r>
          </a:p>
        </p:txBody>
      </p:sp>
      <p:sp>
        <p:nvSpPr>
          <p:cNvPr id="3" name="Content Placeholder 2">
            <a:extLst>
              <a:ext uri="{FF2B5EF4-FFF2-40B4-BE49-F238E27FC236}">
                <a16:creationId xmlns:a16="http://schemas.microsoft.com/office/drawing/2014/main" id="{F36C99CD-0CD5-0587-C397-B105F57BD506}"/>
              </a:ext>
            </a:extLst>
          </p:cNvPr>
          <p:cNvSpPr>
            <a:spLocks noGrp="1"/>
          </p:cNvSpPr>
          <p:nvPr>
            <p:ph idx="1"/>
          </p:nvPr>
        </p:nvSpPr>
        <p:spPr>
          <a:xfrm>
            <a:off x="604676" y="3849733"/>
            <a:ext cx="5338928" cy="2313999"/>
          </a:xfrm>
        </p:spPr>
        <p:txBody>
          <a:bodyPr/>
          <a:lstStyle/>
          <a:p>
            <a:r>
              <a:rPr lang="en-US" sz="2000" dirty="0"/>
              <a:t>At time of data cutoff, OS data were immature with 6 deaths (2.3%) reported </a:t>
            </a:r>
            <a:br>
              <a:rPr lang="en-US" sz="2000" dirty="0"/>
            </a:br>
            <a:r>
              <a:rPr lang="en-US" sz="2000" dirty="0"/>
              <a:t>(2 in alectinib arm, 4 in CT arm)</a:t>
            </a:r>
          </a:p>
        </p:txBody>
      </p:sp>
      <p:sp>
        <p:nvSpPr>
          <p:cNvPr id="4" name="Text Box 11">
            <a:extLst>
              <a:ext uri="{FF2B5EF4-FFF2-40B4-BE49-F238E27FC236}">
                <a16:creationId xmlns:a16="http://schemas.microsoft.com/office/drawing/2014/main" id="{2E585A75-18D8-2939-8408-6CBECB47AAB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Solomon. ESMO 2023. Abstr LBA2.</a:t>
            </a:r>
          </a:p>
        </p:txBody>
      </p:sp>
      <p:graphicFrame>
        <p:nvGraphicFramePr>
          <p:cNvPr id="5" name="Group 3">
            <a:extLst>
              <a:ext uri="{FF2B5EF4-FFF2-40B4-BE49-F238E27FC236}">
                <a16:creationId xmlns:a16="http://schemas.microsoft.com/office/drawing/2014/main" id="{6BE0CEFB-605B-4619-8587-0B0831AD57F8}"/>
              </a:ext>
            </a:extLst>
          </p:cNvPr>
          <p:cNvGraphicFramePr>
            <a:graphicFrameLocks/>
          </p:cNvGraphicFramePr>
          <p:nvPr>
            <p:extLst>
              <p:ext uri="{D42A27DB-BD31-4B8C-83A1-F6EECF244321}">
                <p14:modId xmlns:p14="http://schemas.microsoft.com/office/powerpoint/2010/main" val="3182091735"/>
              </p:ext>
            </p:extLst>
          </p:nvPr>
        </p:nvGraphicFramePr>
        <p:xfrm>
          <a:off x="727076" y="1604963"/>
          <a:ext cx="5216527" cy="1981248"/>
        </p:xfrm>
        <a:graphic>
          <a:graphicData uri="http://schemas.openxmlformats.org/drawingml/2006/table">
            <a:tbl>
              <a:tblPr/>
              <a:tblGrid>
                <a:gridCol w="2826615">
                  <a:extLst>
                    <a:ext uri="{9D8B030D-6E8A-4147-A177-3AD203B41FA5}">
                      <a16:colId xmlns:a16="http://schemas.microsoft.com/office/drawing/2014/main" val="20000"/>
                    </a:ext>
                  </a:extLst>
                </a:gridCol>
                <a:gridCol w="1194956">
                  <a:extLst>
                    <a:ext uri="{9D8B030D-6E8A-4147-A177-3AD203B41FA5}">
                      <a16:colId xmlns:a16="http://schemas.microsoft.com/office/drawing/2014/main" val="20001"/>
                    </a:ext>
                  </a:extLst>
                </a:gridCol>
                <a:gridCol w="1194956">
                  <a:extLst>
                    <a:ext uri="{9D8B030D-6E8A-4147-A177-3AD203B41FA5}">
                      <a16:colId xmlns:a16="http://schemas.microsoft.com/office/drawing/2014/main" val="20002"/>
                    </a:ext>
                  </a:extLst>
                </a:gridCol>
              </a:tblGrid>
              <a:tr h="5331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Efficacy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Alectinib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CT</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9821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CNS DFS for stage IB-IIIA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(ITT),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2-yr rate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3-yr rate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086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CNS DFS 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0.22 (0.08-0.58)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graphicFrame>
        <p:nvGraphicFramePr>
          <p:cNvPr id="6" name="Group 3">
            <a:extLst>
              <a:ext uri="{FF2B5EF4-FFF2-40B4-BE49-F238E27FC236}">
                <a16:creationId xmlns:a16="http://schemas.microsoft.com/office/drawing/2014/main" id="{9A9A8DB6-A203-65C2-A783-E8189A7E7D49}"/>
              </a:ext>
            </a:extLst>
          </p:cNvPr>
          <p:cNvGraphicFramePr>
            <a:graphicFrameLocks/>
          </p:cNvGraphicFramePr>
          <p:nvPr>
            <p:extLst>
              <p:ext uri="{D42A27DB-BD31-4B8C-83A1-F6EECF244321}">
                <p14:modId xmlns:p14="http://schemas.microsoft.com/office/powerpoint/2010/main" val="4258957411"/>
              </p:ext>
            </p:extLst>
          </p:nvPr>
        </p:nvGraphicFramePr>
        <p:xfrm>
          <a:off x="6265678" y="1598840"/>
          <a:ext cx="5204010" cy="4267264"/>
        </p:xfrm>
        <a:graphic>
          <a:graphicData uri="http://schemas.openxmlformats.org/drawingml/2006/table">
            <a:tbl>
              <a:tblPr/>
              <a:tblGrid>
                <a:gridCol w="2577876">
                  <a:extLst>
                    <a:ext uri="{9D8B030D-6E8A-4147-A177-3AD203B41FA5}">
                      <a16:colId xmlns:a16="http://schemas.microsoft.com/office/drawing/2014/main" val="20000"/>
                    </a:ext>
                  </a:extLst>
                </a:gridCol>
                <a:gridCol w="1313067">
                  <a:extLst>
                    <a:ext uri="{9D8B030D-6E8A-4147-A177-3AD203B41FA5}">
                      <a16:colId xmlns:a16="http://schemas.microsoft.com/office/drawing/2014/main" val="20001"/>
                    </a:ext>
                  </a:extLst>
                </a:gridCol>
                <a:gridCol w="1313067">
                  <a:extLst>
                    <a:ext uri="{9D8B030D-6E8A-4147-A177-3AD203B41FA5}">
                      <a16:colId xmlns:a16="http://schemas.microsoft.com/office/drawing/2014/main" val="20002"/>
                    </a:ext>
                  </a:extLst>
                </a:gridCol>
              </a:tblGrid>
              <a:tr h="1930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Efficacy Outcome,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Alectinib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CT</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 recurrence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321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Extent of recurrence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New primary (lung)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Locoregional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Distant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Locoregional + distant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321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Sites of recurrence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Brain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Bone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Adrenal gland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Lymph node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Kidney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Peritoneum</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7445284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ALINA: Subsequent Therapy Post Recurrence</a:t>
            </a:r>
          </a:p>
        </p:txBody>
      </p:sp>
      <p:sp>
        <p:nvSpPr>
          <p:cNvPr id="4" name="Text Box 11">
            <a:extLst>
              <a:ext uri="{FF2B5EF4-FFF2-40B4-BE49-F238E27FC236}">
                <a16:creationId xmlns:a16="http://schemas.microsoft.com/office/drawing/2014/main" id="{2E585A75-18D8-2939-8408-6CBECB47AAB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Solomon. ESMO 2023. Abstr LBA2.</a:t>
            </a:r>
          </a:p>
        </p:txBody>
      </p:sp>
      <p:graphicFrame>
        <p:nvGraphicFramePr>
          <p:cNvPr id="9" name="Group 3">
            <a:extLst>
              <a:ext uri="{FF2B5EF4-FFF2-40B4-BE49-F238E27FC236}">
                <a16:creationId xmlns:a16="http://schemas.microsoft.com/office/drawing/2014/main" id="{34A9C872-45C7-5BE6-85E4-3A91E92C16F9}"/>
              </a:ext>
            </a:extLst>
          </p:cNvPr>
          <p:cNvGraphicFramePr>
            <a:graphicFrameLocks/>
          </p:cNvGraphicFramePr>
          <p:nvPr>
            <p:extLst>
              <p:ext uri="{D42A27DB-BD31-4B8C-83A1-F6EECF244321}">
                <p14:modId xmlns:p14="http://schemas.microsoft.com/office/powerpoint/2010/main" val="329362165"/>
              </p:ext>
            </p:extLst>
          </p:nvPr>
        </p:nvGraphicFramePr>
        <p:xfrm>
          <a:off x="727076" y="1604963"/>
          <a:ext cx="10755127" cy="4663536"/>
        </p:xfrm>
        <a:graphic>
          <a:graphicData uri="http://schemas.openxmlformats.org/drawingml/2006/table">
            <a:tbl>
              <a:tblPr/>
              <a:tblGrid>
                <a:gridCol w="5716075">
                  <a:extLst>
                    <a:ext uri="{9D8B030D-6E8A-4147-A177-3AD203B41FA5}">
                      <a16:colId xmlns:a16="http://schemas.microsoft.com/office/drawing/2014/main" val="20000"/>
                    </a:ext>
                  </a:extLst>
                </a:gridCol>
                <a:gridCol w="2519526">
                  <a:extLst>
                    <a:ext uri="{9D8B030D-6E8A-4147-A177-3AD203B41FA5}">
                      <a16:colId xmlns:a16="http://schemas.microsoft.com/office/drawing/2014/main" val="20001"/>
                    </a:ext>
                  </a:extLst>
                </a:gridCol>
                <a:gridCol w="2519526">
                  <a:extLst>
                    <a:ext uri="{9D8B030D-6E8A-4147-A177-3AD203B41FA5}">
                      <a16:colId xmlns:a16="http://schemas.microsoft.com/office/drawing/2014/main" val="20002"/>
                    </a:ext>
                  </a:extLst>
                </a:gridCol>
              </a:tblGrid>
              <a:tr h="193088">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Subsequent Therapy,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Patients With Recurrence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171305009"/>
                  </a:ext>
                </a:extLst>
              </a:tr>
              <a:tr h="193088">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Subsequent Therapy,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Alectinib (n =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CT (n = 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 (87)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43 (88)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321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Systemic therapy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ALK TKI</a:t>
                      </a: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Calibri" panose="020F0502020204030204" pitchFamily="34" charset="0"/>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Alectinib</a:t>
                      </a: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Calibri" panose="020F0502020204030204" pitchFamily="34" charset="0"/>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Brigatinib</a:t>
                      </a: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Calibri" panose="020F0502020204030204" pitchFamily="34" charset="0"/>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Crizotinib</a:t>
                      </a: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Calibri" panose="020F0502020204030204" pitchFamily="34" charset="0"/>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Lorlatinib</a:t>
                      </a: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Calibri" panose="020F0502020204030204" pitchFamily="34" charset="0"/>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Ceritinib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Chemotherapy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Immunotherapy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Other anticancer 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 (87)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(40)</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1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38 (78)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37 (76)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 (59)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321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Radiotherapy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321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Surgery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09444454"/>
                  </a:ext>
                </a:extLst>
              </a:tr>
            </a:tbl>
          </a:graphicData>
        </a:graphic>
      </p:graphicFrame>
    </p:spTree>
    <p:extLst>
      <p:ext uri="{BB962C8B-B14F-4D97-AF65-F5344CB8AC3E}">
        <p14:creationId xmlns:p14="http://schemas.microsoft.com/office/powerpoint/2010/main" val="33037896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ALINA: Safety</a:t>
            </a:r>
          </a:p>
        </p:txBody>
      </p:sp>
      <p:sp>
        <p:nvSpPr>
          <p:cNvPr id="3" name="Content Placeholder 2">
            <a:extLst>
              <a:ext uri="{FF2B5EF4-FFF2-40B4-BE49-F238E27FC236}">
                <a16:creationId xmlns:a16="http://schemas.microsoft.com/office/drawing/2014/main" id="{9F6D028A-712D-36AA-268F-E104F3AC0002}"/>
              </a:ext>
            </a:extLst>
          </p:cNvPr>
          <p:cNvSpPr>
            <a:spLocks noGrp="1"/>
          </p:cNvSpPr>
          <p:nvPr>
            <p:ph idx="1"/>
          </p:nvPr>
        </p:nvSpPr>
        <p:spPr>
          <a:xfrm>
            <a:off x="7086600" y="1520555"/>
            <a:ext cx="4395604" cy="4558770"/>
          </a:xfrm>
        </p:spPr>
        <p:txBody>
          <a:bodyPr/>
          <a:lstStyle/>
          <a:p>
            <a:r>
              <a:rPr lang="en-US" sz="2200" dirty="0"/>
              <a:t>Most frequent AEs:</a:t>
            </a:r>
          </a:p>
          <a:p>
            <a:pPr lvl="1"/>
            <a:r>
              <a:rPr lang="en-US" sz="2000" dirty="0"/>
              <a:t>Alectinib: increased CPK, constipation, increased AST, increased ALT, increased bilirubin</a:t>
            </a:r>
          </a:p>
          <a:p>
            <a:pPr lvl="1"/>
            <a:r>
              <a:rPr lang="en-US" sz="2000" dirty="0"/>
              <a:t>Chemotherapy: nausea, constipation, decreased appetite, anemia, vomiting</a:t>
            </a:r>
          </a:p>
          <a:p>
            <a:r>
              <a:rPr lang="en-US" sz="2200" dirty="0"/>
              <a:t>No grade 5 AEs in either arm</a:t>
            </a:r>
          </a:p>
          <a:p>
            <a:r>
              <a:rPr lang="en-US" sz="2200" dirty="0"/>
              <a:t>At data cutoff, 20.3% of patients in alectinib arm remain on treatment</a:t>
            </a:r>
          </a:p>
        </p:txBody>
      </p:sp>
      <p:sp>
        <p:nvSpPr>
          <p:cNvPr id="4" name="Text Box 11">
            <a:extLst>
              <a:ext uri="{FF2B5EF4-FFF2-40B4-BE49-F238E27FC236}">
                <a16:creationId xmlns:a16="http://schemas.microsoft.com/office/drawing/2014/main" id="{2E585A75-18D8-2939-8408-6CBECB47AAB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Solomon. ESMO 2023. Abstr LBA2.</a:t>
            </a:r>
          </a:p>
        </p:txBody>
      </p:sp>
      <p:graphicFrame>
        <p:nvGraphicFramePr>
          <p:cNvPr id="7" name="Group 3">
            <a:extLst>
              <a:ext uri="{FF2B5EF4-FFF2-40B4-BE49-F238E27FC236}">
                <a16:creationId xmlns:a16="http://schemas.microsoft.com/office/drawing/2014/main" id="{1224B0EC-3BB5-EC7F-048A-1FC144100168}"/>
              </a:ext>
            </a:extLst>
          </p:cNvPr>
          <p:cNvGraphicFramePr>
            <a:graphicFrameLocks/>
          </p:cNvGraphicFramePr>
          <p:nvPr>
            <p:extLst>
              <p:ext uri="{D42A27DB-BD31-4B8C-83A1-F6EECF244321}">
                <p14:modId xmlns:p14="http://schemas.microsoft.com/office/powerpoint/2010/main" val="3455333382"/>
              </p:ext>
            </p:extLst>
          </p:nvPr>
        </p:nvGraphicFramePr>
        <p:xfrm>
          <a:off x="727075" y="1604963"/>
          <a:ext cx="6216649" cy="3840624"/>
        </p:xfrm>
        <a:graphic>
          <a:graphicData uri="http://schemas.openxmlformats.org/drawingml/2006/table">
            <a:tbl>
              <a:tblPr/>
              <a:tblGrid>
                <a:gridCol w="3657521">
                  <a:extLst>
                    <a:ext uri="{9D8B030D-6E8A-4147-A177-3AD203B41FA5}">
                      <a16:colId xmlns:a16="http://schemas.microsoft.com/office/drawing/2014/main" val="20000"/>
                    </a:ext>
                  </a:extLst>
                </a:gridCol>
                <a:gridCol w="1279564">
                  <a:extLst>
                    <a:ext uri="{9D8B030D-6E8A-4147-A177-3AD203B41FA5}">
                      <a16:colId xmlns:a16="http://schemas.microsoft.com/office/drawing/2014/main" val="20001"/>
                    </a:ext>
                  </a:extLst>
                </a:gridCol>
                <a:gridCol w="1279564">
                  <a:extLst>
                    <a:ext uri="{9D8B030D-6E8A-4147-A177-3AD203B41FA5}">
                      <a16:colId xmlns:a16="http://schemas.microsoft.com/office/drawing/2014/main" val="20002"/>
                    </a:ext>
                  </a:extLst>
                </a:gridCol>
              </a:tblGrid>
              <a:tr h="1930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Safety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Alectinib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128)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CT</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120)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treatment duration,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321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AE,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321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grade 3/4 AE,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556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Death due to AE,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14846650"/>
                  </a:ext>
                </a:extLst>
              </a:tr>
              <a:tr h="3556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Serious AE,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Related to treatment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37944540"/>
                  </a:ext>
                </a:extLst>
              </a:tr>
              <a:tr h="1321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AEs leading to dose reduction,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27780757"/>
                  </a:ext>
                </a:extLst>
              </a:tr>
              <a:tr h="1321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AEs leading to dose interruption,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6506318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AEs leading to discontinuation,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3611117"/>
                  </a:ext>
                </a:extLst>
              </a:tr>
            </a:tbl>
          </a:graphicData>
        </a:graphic>
      </p:graphicFrame>
    </p:spTree>
    <p:extLst>
      <p:ext uri="{BB962C8B-B14F-4D97-AF65-F5344CB8AC3E}">
        <p14:creationId xmlns:p14="http://schemas.microsoft.com/office/powerpoint/2010/main" val="11324082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ALINA: Investigators’ Conclusions</a:t>
            </a:r>
          </a:p>
        </p:txBody>
      </p:sp>
      <p:sp>
        <p:nvSpPr>
          <p:cNvPr id="3" name="Content Placeholder 2">
            <a:extLst>
              <a:ext uri="{FF2B5EF4-FFF2-40B4-BE49-F238E27FC236}">
                <a16:creationId xmlns:a16="http://schemas.microsoft.com/office/drawing/2014/main" id="{9F6D028A-712D-36AA-268F-E104F3AC0002}"/>
              </a:ext>
            </a:extLst>
          </p:cNvPr>
          <p:cNvSpPr>
            <a:spLocks noGrp="1"/>
          </p:cNvSpPr>
          <p:nvPr>
            <p:ph idx="1"/>
          </p:nvPr>
        </p:nvSpPr>
        <p:spPr/>
        <p:txBody>
          <a:bodyPr/>
          <a:lstStyle/>
          <a:p>
            <a:r>
              <a:rPr lang="en-US" sz="2400" dirty="0"/>
              <a:t>ALINA represents the first and only positive phase III trial of an ALK inhibitor used in the adjuvant setting in stage IB-IIIA NSCLC</a:t>
            </a:r>
          </a:p>
          <a:p>
            <a:r>
              <a:rPr lang="en-US" sz="2400" dirty="0"/>
              <a:t>Adjuvant alectinib showed superior efficacy vs chemotherapy in patients with resected stage IB-IIIA </a:t>
            </a:r>
            <a:r>
              <a:rPr lang="en-US" sz="2400" i="1" dirty="0"/>
              <a:t>ALK</a:t>
            </a:r>
            <a:r>
              <a:rPr lang="en-US" sz="2400" dirty="0"/>
              <a:t>+</a:t>
            </a:r>
            <a:r>
              <a:rPr lang="en-US" sz="2400" i="1" dirty="0"/>
              <a:t> </a:t>
            </a:r>
            <a:r>
              <a:rPr lang="en-US" sz="2400" dirty="0"/>
              <a:t>NSCLC</a:t>
            </a:r>
          </a:p>
          <a:p>
            <a:pPr lvl="1"/>
            <a:r>
              <a:rPr lang="en-US" sz="2200" dirty="0"/>
              <a:t>DFS: HR: 0.24 (95% CI: 0.13-0.43; </a:t>
            </a:r>
            <a:r>
              <a:rPr lang="en-US" sz="2200" i="1" dirty="0"/>
              <a:t>P</a:t>
            </a:r>
            <a:r>
              <a:rPr lang="en-US" sz="2200" dirty="0"/>
              <a:t> &lt;.0001)</a:t>
            </a:r>
          </a:p>
          <a:p>
            <a:pPr lvl="1"/>
            <a:r>
              <a:rPr lang="en-US" sz="2200" dirty="0"/>
              <a:t>CNS DFS: HR: 0.22 (95% CI: 0.08-0.58)</a:t>
            </a:r>
          </a:p>
          <a:p>
            <a:r>
              <a:rPr lang="en-US" sz="2400" dirty="0"/>
              <a:t>Adjuvant alectinib was tolerable, with no unexpected safety signals</a:t>
            </a:r>
          </a:p>
          <a:p>
            <a:r>
              <a:rPr lang="en-US" sz="2400" dirty="0"/>
              <a:t>Investigators conclude that adjuvant alectinib represents an important new treatment strategy for patients with resected stage IB-IIIA </a:t>
            </a:r>
            <a:r>
              <a:rPr lang="en-US" sz="2400" i="1" dirty="0"/>
              <a:t>ALK</a:t>
            </a:r>
            <a:r>
              <a:rPr lang="en-US" sz="2400" dirty="0"/>
              <a:t>+ NSCLC</a:t>
            </a:r>
          </a:p>
        </p:txBody>
      </p:sp>
      <p:sp>
        <p:nvSpPr>
          <p:cNvPr id="4" name="Text Box 11">
            <a:extLst>
              <a:ext uri="{FF2B5EF4-FFF2-40B4-BE49-F238E27FC236}">
                <a16:creationId xmlns:a16="http://schemas.microsoft.com/office/drawing/2014/main" id="{2E585A75-18D8-2939-8408-6CBECB47AAB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Solomon. ESMO 2023. Abstr LBA2.</a:t>
            </a:r>
          </a:p>
        </p:txBody>
      </p:sp>
    </p:spTree>
    <p:extLst>
      <p:ext uri="{BB962C8B-B14F-4D97-AF65-F5344CB8AC3E}">
        <p14:creationId xmlns:p14="http://schemas.microsoft.com/office/powerpoint/2010/main" val="33026490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ESMO 2023!</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CME-certified text module </a:t>
            </a:r>
            <a:r>
              <a:rPr lang="en-US" sz="2200" b="0" dirty="0"/>
              <a:t>with expert faculty commentary on all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2C4FB464FA8EB4EBDD8C87DF3496A9D" ma:contentTypeVersion="1" ma:contentTypeDescription="Create a new document." ma:contentTypeScope="" ma:versionID="1bd4faeab7eeee445266d54fbeec3a25">
  <xsd:schema xmlns:xsd="http://www.w3.org/2001/XMLSchema" xmlns:xs="http://www.w3.org/2001/XMLSchema" xmlns:p="http://schemas.microsoft.com/office/2006/metadata/properties" xmlns:ns2="d54cbe69-32bd-412a-b004-9152f949605e" xmlns:ns3="0bdbfabc-1680-4e06-9ef4-508a342988ce" targetNamespace="http://schemas.microsoft.com/office/2006/metadata/properties" ma:root="true" ma:fieldsID="d63da7498bd2863141e4b7d8fe87cea8" ns2:_="" ns3:_="">
    <xsd:import namespace="d54cbe69-32bd-412a-b004-9152f949605e"/>
    <xsd:import namespace="0bdbfabc-1680-4e06-9ef4-508a342988ce"/>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0bdbfabc-1680-4e06-9ef4-508a342988ce"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56M7VY3CDVN5-1013432740-2</_dlc_DocId>
    <_dlc_DocIdUrl xmlns="d54cbe69-32bd-412a-b004-9152f949605e">
      <Url>https://intranet.clinicaloptions.com/mews/oncology/ONC_2023_ESMO_CF_(PRP6560)/LBA2_Solomon/_layouts/15/DocIdRedir.aspx?ID=56M7VY3CDVN5-1013432740-2</Url>
      <Description>56M7VY3CDVN5-1013432740-2</Description>
    </_dlc_DocIdUrl>
    <Document_x0020_Category xmlns="0bdbfabc-1680-4e06-9ef4-508a342988ce">Conference Capsule Slides</Document_x0020_Category>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LongProperties xmlns="http://schemas.microsoft.com/office/2006/metadata/longProperties"/>
</file>

<file path=customXml/itemProps1.xml><?xml version="1.0" encoding="utf-8"?>
<ds:datastoreItem xmlns:ds="http://schemas.openxmlformats.org/officeDocument/2006/customXml" ds:itemID="{543E4D22-2B9B-4778-A6B7-F4D76300662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0bdbfabc-1680-4e06-9ef4-508a342988c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34E74AA-5437-4670-96B8-828025788B44}">
  <ds:schemaRefs>
    <ds:schemaRef ds:uri="http://schemas.microsoft.com/sharepoint/events"/>
  </ds:schemaRefs>
</ds:datastoreItem>
</file>

<file path=customXml/itemProps3.xml><?xml version="1.0" encoding="utf-8"?>
<ds:datastoreItem xmlns:ds="http://schemas.openxmlformats.org/officeDocument/2006/customXml" ds:itemID="{5BA55BC3-5A03-47C2-8EC3-D964C3B5E779}">
  <ds:schemaRefs>
    <ds:schemaRef ds:uri="http://schemas.microsoft.com/office/infopath/2007/PartnerControls"/>
    <ds:schemaRef ds:uri="http://schemas.microsoft.com/office/2006/metadata/properties"/>
    <ds:schemaRef ds:uri="0bdbfabc-1680-4e06-9ef4-508a342988ce"/>
    <ds:schemaRef ds:uri="http://purl.org/dc/elements/1.1/"/>
    <ds:schemaRef ds:uri="http://schemas.microsoft.com/office/2006/documentManagement/types"/>
    <ds:schemaRef ds:uri="http://schemas.openxmlformats.org/package/2006/metadata/core-properties"/>
    <ds:schemaRef ds:uri="http://purl.org/dc/terms/"/>
    <ds:schemaRef ds:uri="d54cbe69-32bd-412a-b004-9152f949605e"/>
    <ds:schemaRef ds:uri="http://www.w3.org/XML/1998/namespace"/>
    <ds:schemaRef ds:uri="http://purl.org/dc/dcmitype/"/>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5.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2656</TotalTime>
  <Words>1740</Words>
  <Application>Microsoft Office PowerPoint</Application>
  <PresentationFormat>Widescreen</PresentationFormat>
  <Paragraphs>361</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Times</vt:lpstr>
      <vt:lpstr>Wingdings</vt:lpstr>
      <vt:lpstr>2022_CCO_Template</vt:lpstr>
      <vt:lpstr>ALINA: Randomized Phase III Trial of Adjuvant Alectinib vs Chemotherapy in Patients With  Stage IB-IIIA ALK-Positive NSCLC</vt:lpstr>
      <vt:lpstr>About These Slides</vt:lpstr>
      <vt:lpstr>ALINA: Background</vt:lpstr>
      <vt:lpstr>ALINA: Study Design</vt:lpstr>
      <vt:lpstr>ALINA: Baseline Characteristics </vt:lpstr>
      <vt:lpstr>ALINA: DFS (Primary Endpoint)</vt:lpstr>
      <vt:lpstr>ALINA: CNS DFS, OS, and Sites of Recurrence</vt:lpstr>
      <vt:lpstr>ALINA: Subsequent Therapy Post Recurrence</vt:lpstr>
      <vt:lpstr>ALINA: Safety</vt:lpstr>
      <vt:lpstr>ALINA: Investigators’ Conclusions</vt:lpstr>
      <vt:lpstr>Go Online for More CCO  Coverage of ESMO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ALINA: Randomized Phase III Trial of Adjuvant Alectinib vs Chemotherapy in Patients With Stage IB-IIIA ALK-Positive NSCLC</dc:title>
  <dc:creator>Preferred User</dc:creator>
  <cp:lastModifiedBy>nkolenko@clinicaloptions.com</cp:lastModifiedBy>
  <cp:revision>36</cp:revision>
  <cp:lastPrinted>2016-09-26T20:21:49Z</cp:lastPrinted>
  <dcterms:created xsi:type="dcterms:W3CDTF">2005-05-27T15:08:01Z</dcterms:created>
  <dcterms:modified xsi:type="dcterms:W3CDTF">2023-10-25T15:10:55Z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69b191ad-3ac3-4392-8df8-9f512159581b</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0x01010022C4FB464FA8EB4EBDD8C87DF3496A9D</vt:lpwstr>
  </property>
  <property fmtid="{D5CDD505-2E9C-101B-9397-08002B2CF9AE}" pid="9" name="MediaServiceImageTags">
    <vt:lpwstr/>
  </property>
</Properties>
</file>