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4"/>
  </p:sldMasterIdLst>
  <p:notesMasterIdLst>
    <p:notesMasterId r:id="rId26"/>
  </p:notesMasterIdLst>
  <p:sldIdLst>
    <p:sldId id="2147483635" r:id="rId5"/>
    <p:sldId id="308" r:id="rId6"/>
    <p:sldId id="2147470264" r:id="rId7"/>
    <p:sldId id="2147483634" r:id="rId8"/>
    <p:sldId id="2147483611" r:id="rId9"/>
    <p:sldId id="2147483612" r:id="rId10"/>
    <p:sldId id="2147483613" r:id="rId11"/>
    <p:sldId id="259" r:id="rId12"/>
    <p:sldId id="2147483615" r:id="rId13"/>
    <p:sldId id="2147483616" r:id="rId14"/>
    <p:sldId id="2147483627" r:id="rId15"/>
    <p:sldId id="2147483610" r:id="rId16"/>
    <p:sldId id="2147483618" r:id="rId17"/>
    <p:sldId id="2147483619" r:id="rId18"/>
    <p:sldId id="257" r:id="rId19"/>
    <p:sldId id="2147483620" r:id="rId20"/>
    <p:sldId id="2147483621" r:id="rId21"/>
    <p:sldId id="2147483622" r:id="rId22"/>
    <p:sldId id="2147483626" r:id="rId23"/>
    <p:sldId id="2147483624" r:id="rId24"/>
    <p:sldId id="214748349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68" userDrawn="1">
          <p15:clr>
            <a:srgbClr val="A4A3A4"/>
          </p15:clr>
        </p15:guide>
        <p15:guide id="6" orient="horz" pos="144" userDrawn="1">
          <p15:clr>
            <a:srgbClr val="A4A3A4"/>
          </p15:clr>
        </p15:guide>
        <p15:guide id="7" orient="horz" pos="1008" userDrawn="1">
          <p15:clr>
            <a:srgbClr val="A4A3A4"/>
          </p15:clr>
        </p15:guide>
        <p15:guide id="8" orient="horz" pos="3912" userDrawn="1">
          <p15:clr>
            <a:srgbClr val="A4A3A4"/>
          </p15:clr>
        </p15:guide>
        <p15:guide id="9" orient="horz" pos="4032" userDrawn="1">
          <p15:clr>
            <a:srgbClr val="A4A3A4"/>
          </p15:clr>
        </p15:guide>
        <p15:guide id="10" orient="horz" pos="41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1CBA903-869A-45DC-3C77-FD9928AEF800}" name="Rachael Andrie" initials="RA" userId="627df9aaa2ebe213" providerId="Windows Live"/>
  <p188:author id="{039BAC26-5BC2-D3CA-8943-8B9B03FAAE03}" name="Katherine Lee" initials="KL" userId="S::klee@cealliance.com::27e3126b-9ac9-41d6-ad38-e282a6b7474b" providerId="AD"/>
  <p188:author id="{05C49892-38B8-647B-97E4-755DBE62439F}" name="Scott, Sara Ann" initials="SS" userId="S::n789409@eushc.org::34617033-ab9d-437d-91ce-14ef53e85aa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herine Lee" initials="KL" lastIdx="6" clrIdx="0">
    <p:extLst>
      <p:ext uri="{19B8F6BF-5375-455C-9EA6-DF929625EA0E}">
        <p15:presenceInfo xmlns:p15="http://schemas.microsoft.com/office/powerpoint/2012/main" userId="S::klee@cealliance.com::27e3126b-9ac9-41d6-ad38-e282a6b7474b" providerId="AD"/>
      </p:ext>
    </p:extLst>
  </p:cmAuthor>
  <p:cmAuthor id="2" name="Chellam Sundaram" initials="CS" lastIdx="6" clrIdx="1">
    <p:extLst>
      <p:ext uri="{19B8F6BF-5375-455C-9EA6-DF929625EA0E}">
        <p15:presenceInfo xmlns:p15="http://schemas.microsoft.com/office/powerpoint/2012/main" userId="S::csundaram@cealliance.com::7c233786-81aa-4d32-a7d0-ddb33e1006ff" providerId="AD"/>
      </p:ext>
    </p:extLst>
  </p:cmAuthor>
  <p:cmAuthor id="3" name="Timothy Quill" initials="TQ" lastIdx="7" clrIdx="2">
    <p:extLst>
      <p:ext uri="{19B8F6BF-5375-455C-9EA6-DF929625EA0E}">
        <p15:presenceInfo xmlns:p15="http://schemas.microsoft.com/office/powerpoint/2012/main" userId="S::tquill@clinicaloptions.com::b1dc6efb-2995-45e7-a306-57a2c67aa886" providerId="AD"/>
      </p:ext>
    </p:extLst>
  </p:cmAuthor>
  <p:cmAuthor id="4" name="Jennifer Eimers" initials="JE" lastIdx="2" clrIdx="3">
    <p:extLst>
      <p:ext uri="{19B8F6BF-5375-455C-9EA6-DF929625EA0E}">
        <p15:presenceInfo xmlns:p15="http://schemas.microsoft.com/office/powerpoint/2012/main" userId="S::jeimers@clinicaloptions.com::e496f3f7-6a48-4339-9b0c-9f426a43f948" providerId="AD"/>
      </p:ext>
    </p:extLst>
  </p:cmAuthor>
  <p:cmAuthor id="5" name="Liz Donohue" initials="LD" lastIdx="1" clrIdx="4">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F7E1"/>
    <a:srgbClr val="CDFFE4"/>
    <a:srgbClr val="015873"/>
    <a:srgbClr val="FDB338"/>
    <a:srgbClr val="609140"/>
    <a:srgbClr val="713D7C"/>
    <a:srgbClr val="E1471D"/>
    <a:srgbClr val="FFFFFF"/>
    <a:srgbClr val="6875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F7C577-C313-4377-98D6-C449B6B5D4F4}" v="6" dt="2025-11-07T13:52:39.8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2" autoAdjust="0"/>
    <p:restoredTop sz="82117" autoAdjust="0"/>
  </p:normalViewPr>
  <p:slideViewPr>
    <p:cSldViewPr snapToGrid="0">
      <p:cViewPr varScale="1">
        <p:scale>
          <a:sx n="61" d="100"/>
          <a:sy n="61" d="100"/>
        </p:scale>
        <p:origin x="664" y="44"/>
      </p:cViewPr>
      <p:guideLst>
        <p:guide pos="3840"/>
        <p:guide pos="312"/>
        <p:guide pos="456"/>
        <p:guide pos="7224"/>
        <p:guide pos="7368"/>
        <p:guide orient="horz" pos="144"/>
        <p:guide orient="horz" pos="1008"/>
        <p:guide orient="horz" pos="3912"/>
        <p:guide orient="horz" pos="4032"/>
        <p:guide orient="horz" pos="4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Grade</c:v>
                </c:pt>
              </c:strCache>
            </c:strRef>
          </c:tx>
          <c:spPr>
            <a:ln w="6350">
              <a:solidFill>
                <a:schemeClr val="bg1"/>
              </a:solidFill>
            </a:ln>
          </c:spPr>
          <c:dPt>
            <c:idx val="0"/>
            <c:bubble3D val="0"/>
            <c:spPr>
              <a:solidFill>
                <a:schemeClr val="accent3"/>
              </a:solidFill>
              <a:ln w="6350">
                <a:solidFill>
                  <a:schemeClr val="bg1"/>
                </a:solidFill>
              </a:ln>
              <a:effectLst/>
            </c:spPr>
            <c:extLst>
              <c:ext xmlns:c16="http://schemas.microsoft.com/office/drawing/2014/chart" uri="{C3380CC4-5D6E-409C-BE32-E72D297353CC}">
                <c16:uniqueId val="{00000001-EA59-4185-ADA4-CB4B52457EDB}"/>
              </c:ext>
            </c:extLst>
          </c:dPt>
          <c:dPt>
            <c:idx val="1"/>
            <c:bubble3D val="0"/>
            <c:spPr>
              <a:solidFill>
                <a:schemeClr val="accent1"/>
              </a:solidFill>
              <a:ln w="6350">
                <a:solidFill>
                  <a:schemeClr val="bg1"/>
                </a:solidFill>
              </a:ln>
              <a:effectLst/>
            </c:spPr>
            <c:extLst>
              <c:ext xmlns:c16="http://schemas.microsoft.com/office/drawing/2014/chart" uri="{C3380CC4-5D6E-409C-BE32-E72D297353CC}">
                <c16:uniqueId val="{00000003-EA59-4185-ADA4-CB4B52457EDB}"/>
              </c:ext>
            </c:extLst>
          </c:dPt>
          <c:dPt>
            <c:idx val="2"/>
            <c:bubble3D val="0"/>
            <c:spPr>
              <a:solidFill>
                <a:schemeClr val="accent4"/>
              </a:solidFill>
              <a:ln w="6350">
                <a:solidFill>
                  <a:schemeClr val="bg1"/>
                </a:solidFill>
              </a:ln>
              <a:effectLst/>
            </c:spPr>
            <c:extLst>
              <c:ext xmlns:c16="http://schemas.microsoft.com/office/drawing/2014/chart" uri="{C3380CC4-5D6E-409C-BE32-E72D297353CC}">
                <c16:uniqueId val="{00000005-EA59-4185-ADA4-CB4B52457EDB}"/>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1-EA59-4185-ADA4-CB4B52457EDB}"/>
                </c:ext>
              </c:extLst>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3-EA59-4185-ADA4-CB4B52457EDB}"/>
                </c:ext>
              </c:extLst>
            </c:dLbl>
            <c:dLbl>
              <c:idx val="2"/>
              <c:tx>
                <c:rich>
                  <a:bodyPr rot="0" spcFirstLastPara="1" vertOverflow="ellipsis" vert="horz" wrap="square" lIns="38100" tIns="19050" rIns="38100" bIns="19050" anchor="ctr" anchorCtr="1">
                    <a:noAutofit/>
                  </a:bodyPr>
                  <a:lstStyle/>
                  <a:p>
                    <a:pPr>
                      <a:defRPr sz="1800" b="1" i="0" u="none" strike="noStrike" kern="1200" baseline="0">
                        <a:solidFill>
                          <a:schemeClr val="bg1"/>
                        </a:solidFill>
                        <a:latin typeface="+mn-lt"/>
                        <a:ea typeface="+mn-ea"/>
                        <a:cs typeface="+mn-cs"/>
                      </a:defRPr>
                    </a:pPr>
                    <a:fld id="{357BFF67-35BC-4D75-8DDD-1B6AED2F7BFA}" type="VALUE">
                      <a:rPr lang="en-US" smtClean="0">
                        <a:solidFill>
                          <a:schemeClr val="bg1"/>
                        </a:solidFill>
                      </a:rPr>
                      <a:pPr>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8187498766951058"/>
                      <c:h val="0.10004271864118562"/>
                    </c:manualLayout>
                  </c15:layout>
                  <c15:dlblFieldTable/>
                  <c15:showDataLabelsRange val="0"/>
                </c:ext>
                <c:ext xmlns:c16="http://schemas.microsoft.com/office/drawing/2014/chart" uri="{C3380CC4-5D6E-409C-BE32-E72D297353CC}">
                  <c16:uniqueId val="{00000005-EA59-4185-ADA4-CB4B52457ED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bg1"/>
                  </a:solidFill>
                  <a:round/>
                </a:ln>
                <a:effectLst/>
              </c:spPr>
            </c:leaderLines>
            <c:extLst>
              <c:ext xmlns:c15="http://schemas.microsoft.com/office/drawing/2012/chart" uri="{CE6537A1-D6FC-4f65-9D91-7224C49458BB}"/>
            </c:extLst>
          </c:dLbls>
          <c:cat>
            <c:strRef>
              <c:f>Sheet1!$A$2:$A$4</c:f>
              <c:strCache>
                <c:ptCount val="3"/>
                <c:pt idx="0">
                  <c:v>Grade 1</c:v>
                </c:pt>
                <c:pt idx="1">
                  <c:v>Grade 2</c:v>
                </c:pt>
                <c:pt idx="2">
                  <c:v>Grade ≥3</c:v>
                </c:pt>
              </c:strCache>
            </c:strRef>
          </c:cat>
          <c:val>
            <c:numRef>
              <c:f>Sheet1!$B$2:$B$4</c:f>
              <c:numCache>
                <c:formatCode>General</c:formatCode>
                <c:ptCount val="3"/>
                <c:pt idx="0">
                  <c:v>44</c:v>
                </c:pt>
                <c:pt idx="1">
                  <c:v>14</c:v>
                </c:pt>
                <c:pt idx="2">
                  <c:v>0.5</c:v>
                </c:pt>
              </c:numCache>
            </c:numRef>
          </c:val>
          <c:extLst>
            <c:ext xmlns:c16="http://schemas.microsoft.com/office/drawing/2014/chart" uri="{C3380CC4-5D6E-409C-BE32-E72D297353CC}">
              <c16:uniqueId val="{00000006-EA59-4185-ADA4-CB4B52457EDB}"/>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287505761701414"/>
          <c:y val="0.13466186413405906"/>
          <c:w val="0.63425033314740453"/>
          <c:h val="0.73067627173188188"/>
        </c:manualLayout>
      </c:layout>
      <c:pieChart>
        <c:varyColors val="1"/>
        <c:ser>
          <c:idx val="0"/>
          <c:order val="0"/>
          <c:tx>
            <c:strRef>
              <c:f>Sheet1!$B$1</c:f>
              <c:strCache>
                <c:ptCount val="1"/>
                <c:pt idx="0">
                  <c:v>Grade</c:v>
                </c:pt>
              </c:strCache>
            </c:strRef>
          </c:tx>
          <c:spPr>
            <a:solidFill>
              <a:schemeClr val="accent1"/>
            </a:solidFill>
            <a:ln w="6350">
              <a:solidFill>
                <a:schemeClr val="bg1"/>
              </a:solidFill>
            </a:ln>
          </c:spPr>
          <c:dPt>
            <c:idx val="0"/>
            <c:bubble3D val="0"/>
            <c:spPr>
              <a:solidFill>
                <a:schemeClr val="accent3"/>
              </a:solidFill>
              <a:ln w="6350">
                <a:solidFill>
                  <a:schemeClr val="bg1"/>
                </a:solidFill>
              </a:ln>
              <a:effectLst/>
            </c:spPr>
            <c:extLst>
              <c:ext xmlns:c16="http://schemas.microsoft.com/office/drawing/2014/chart" uri="{C3380CC4-5D6E-409C-BE32-E72D297353CC}">
                <c16:uniqueId val="{00000001-D675-49EA-8C14-410AF6372E12}"/>
              </c:ext>
            </c:extLst>
          </c:dPt>
          <c:dPt>
            <c:idx val="1"/>
            <c:bubble3D val="0"/>
            <c:spPr>
              <a:solidFill>
                <a:schemeClr val="accent1"/>
              </a:solidFill>
              <a:ln w="6350">
                <a:solidFill>
                  <a:schemeClr val="bg1"/>
                </a:solidFill>
              </a:ln>
              <a:effectLst/>
            </c:spPr>
            <c:extLst>
              <c:ext xmlns:c16="http://schemas.microsoft.com/office/drawing/2014/chart" uri="{C3380CC4-5D6E-409C-BE32-E72D297353CC}">
                <c16:uniqueId val="{00000003-D675-49EA-8C14-410AF6372E12}"/>
              </c:ext>
            </c:extLst>
          </c:dPt>
          <c:dPt>
            <c:idx val="2"/>
            <c:bubble3D val="0"/>
            <c:spPr>
              <a:solidFill>
                <a:schemeClr val="accent4"/>
              </a:solidFill>
              <a:ln w="6350">
                <a:solidFill>
                  <a:schemeClr val="bg1"/>
                </a:solidFill>
              </a:ln>
              <a:effectLst/>
            </c:spPr>
            <c:extLst>
              <c:ext xmlns:c16="http://schemas.microsoft.com/office/drawing/2014/chart" uri="{C3380CC4-5D6E-409C-BE32-E72D297353CC}">
                <c16:uniqueId val="{00000005-D675-49EA-8C14-410AF6372E12}"/>
              </c:ext>
            </c:extLst>
          </c:dPt>
          <c:dPt>
            <c:idx val="3"/>
            <c:bubble3D val="0"/>
            <c:spPr>
              <a:solidFill>
                <a:schemeClr val="accent1"/>
              </a:solidFill>
              <a:ln w="6350">
                <a:solidFill>
                  <a:schemeClr val="bg1"/>
                </a:solidFill>
              </a:ln>
              <a:effectLst/>
            </c:spPr>
            <c:extLst>
              <c:ext xmlns:c16="http://schemas.microsoft.com/office/drawing/2014/chart" uri="{C3380CC4-5D6E-409C-BE32-E72D297353CC}">
                <c16:uniqueId val="{00000007-D675-49EA-8C14-410AF6372E12}"/>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1-D675-49EA-8C14-410AF6372E12}"/>
                </c:ext>
              </c:extLst>
            </c:dLbl>
            <c:dLbl>
              <c:idx val="1"/>
              <c:layout>
                <c:manualLayout>
                  <c:x val="0.22158539603738428"/>
                  <c:y val="0.20500557098603611"/>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5636387767437102"/>
                      <c:h val="0.29127191525696011"/>
                    </c:manualLayout>
                  </c15:layout>
                </c:ext>
                <c:ext xmlns:c16="http://schemas.microsoft.com/office/drawing/2014/chart" uri="{C3380CC4-5D6E-409C-BE32-E72D297353CC}">
                  <c16:uniqueId val="{00000003-D675-49EA-8C14-410AF6372E12}"/>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bg1"/>
                  </a:solidFill>
                  <a:round/>
                </a:ln>
                <a:effectLst/>
              </c:spPr>
            </c:leaderLines>
            <c:extLst>
              <c:ext xmlns:c15="http://schemas.microsoft.com/office/drawing/2012/chart" uri="{CE6537A1-D6FC-4f65-9D91-7224C49458BB}"/>
            </c:extLst>
          </c:dLbls>
          <c:cat>
            <c:strRef>
              <c:f>Sheet1!$A$2:$A$5</c:f>
              <c:strCache>
                <c:ptCount val="3"/>
                <c:pt idx="0">
                  <c:v>Grade 1</c:v>
                </c:pt>
                <c:pt idx="1">
                  <c:v>Grade 2</c:v>
                </c:pt>
                <c:pt idx="2">
                  <c:v>Grade ≥3</c:v>
                </c:pt>
              </c:strCache>
            </c:strRef>
          </c:cat>
          <c:val>
            <c:numRef>
              <c:f>Sheet1!$B$2:$B$5</c:f>
              <c:numCache>
                <c:formatCode>General</c:formatCode>
                <c:ptCount val="4"/>
                <c:pt idx="0">
                  <c:v>35</c:v>
                </c:pt>
                <c:pt idx="1">
                  <c:v>10</c:v>
                </c:pt>
                <c:pt idx="2">
                  <c:v>0.9</c:v>
                </c:pt>
              </c:numCache>
            </c:numRef>
          </c:val>
          <c:extLst>
            <c:ext xmlns:c16="http://schemas.microsoft.com/office/drawing/2014/chart" uri="{C3380CC4-5D6E-409C-BE32-E72D297353CC}">
              <c16:uniqueId val="{00000008-D675-49EA-8C14-410AF6372E12}"/>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solidFill>
            <a:schemeClr val="bg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Grade</c:v>
                </c:pt>
              </c:strCache>
            </c:strRef>
          </c:tx>
          <c:spPr>
            <a:solidFill>
              <a:schemeClr val="accent3"/>
            </a:solidFill>
            <a:ln w="6350">
              <a:solidFill>
                <a:schemeClr val="bg1"/>
              </a:solidFill>
            </a:ln>
          </c:spPr>
          <c:dPt>
            <c:idx val="0"/>
            <c:bubble3D val="0"/>
            <c:spPr>
              <a:solidFill>
                <a:schemeClr val="accent3"/>
              </a:solidFill>
              <a:ln w="6350">
                <a:solidFill>
                  <a:schemeClr val="bg1"/>
                </a:solidFill>
              </a:ln>
              <a:effectLst/>
            </c:spPr>
            <c:extLst>
              <c:ext xmlns:c16="http://schemas.microsoft.com/office/drawing/2014/chart" uri="{C3380CC4-5D6E-409C-BE32-E72D297353CC}">
                <c16:uniqueId val="{00000001-00E4-4398-B937-ECD0EA0F8DBF}"/>
              </c:ext>
            </c:extLst>
          </c:dPt>
          <c:dPt>
            <c:idx val="1"/>
            <c:bubble3D val="0"/>
            <c:spPr>
              <a:solidFill>
                <a:schemeClr val="accent1"/>
              </a:solidFill>
              <a:ln w="6350">
                <a:solidFill>
                  <a:schemeClr val="bg1"/>
                </a:solidFill>
              </a:ln>
              <a:effectLst/>
            </c:spPr>
            <c:extLst>
              <c:ext xmlns:c16="http://schemas.microsoft.com/office/drawing/2014/chart" uri="{C3380CC4-5D6E-409C-BE32-E72D297353CC}">
                <c16:uniqueId val="{00000003-00E4-4398-B937-ECD0EA0F8DBF}"/>
              </c:ext>
            </c:extLst>
          </c:dPt>
          <c:dPt>
            <c:idx val="2"/>
            <c:bubble3D val="0"/>
            <c:spPr>
              <a:solidFill>
                <a:schemeClr val="accent4"/>
              </a:solidFill>
              <a:ln w="6350">
                <a:solidFill>
                  <a:schemeClr val="bg1"/>
                </a:solidFill>
              </a:ln>
              <a:effectLst/>
            </c:spPr>
            <c:extLst>
              <c:ext xmlns:c16="http://schemas.microsoft.com/office/drawing/2014/chart" uri="{C3380CC4-5D6E-409C-BE32-E72D297353CC}">
                <c16:uniqueId val="{00000005-00E4-4398-B937-ECD0EA0F8DBF}"/>
              </c:ext>
            </c:extLst>
          </c:dPt>
          <c:dLbls>
            <c:dLbl>
              <c:idx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1-00E4-4398-B937-ECD0EA0F8DBF}"/>
                </c:ext>
              </c:extLst>
            </c:dLbl>
            <c:dLbl>
              <c:idx val="1"/>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3-00E4-4398-B937-ECD0EA0F8DBF}"/>
                </c:ext>
              </c:extLst>
            </c:dLbl>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bg1"/>
                  </a:solidFill>
                  <a:round/>
                </a:ln>
                <a:effectLst/>
              </c:spPr>
            </c:leaderLines>
            <c:extLst>
              <c:ext xmlns:c15="http://schemas.microsoft.com/office/drawing/2012/chart" uri="{CE6537A1-D6FC-4f65-9D91-7224C49458BB}"/>
            </c:extLst>
          </c:dLbls>
          <c:cat>
            <c:strRef>
              <c:f>Sheet1!$A$2:$A$4</c:f>
              <c:strCache>
                <c:ptCount val="3"/>
                <c:pt idx="0">
                  <c:v>Grade 1</c:v>
                </c:pt>
                <c:pt idx="1">
                  <c:v>Grade 2</c:v>
                </c:pt>
                <c:pt idx="2">
                  <c:v>Grade ≥3</c:v>
                </c:pt>
              </c:strCache>
            </c:strRef>
          </c:cat>
          <c:val>
            <c:numRef>
              <c:f>Sheet1!$B$2:$B$4</c:f>
              <c:numCache>
                <c:formatCode>General</c:formatCode>
                <c:ptCount val="3"/>
                <c:pt idx="0">
                  <c:v>57</c:v>
                </c:pt>
                <c:pt idx="1">
                  <c:v>17</c:v>
                </c:pt>
                <c:pt idx="2">
                  <c:v>1.5</c:v>
                </c:pt>
              </c:numCache>
            </c:numRef>
          </c:val>
          <c:extLst>
            <c:ext xmlns:c16="http://schemas.microsoft.com/office/drawing/2014/chart" uri="{C3380CC4-5D6E-409C-BE32-E72D297353CC}">
              <c16:uniqueId val="{00000006-00E4-4398-B937-ECD0EA0F8DBF}"/>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Grade</c:v>
                </c:pt>
              </c:strCache>
            </c:strRef>
          </c:tx>
          <c:spPr>
            <a:ln w="6350">
              <a:solidFill>
                <a:schemeClr val="bg1"/>
              </a:solidFill>
            </a:ln>
          </c:spPr>
          <c:dPt>
            <c:idx val="0"/>
            <c:bubble3D val="0"/>
            <c:spPr>
              <a:solidFill>
                <a:schemeClr val="accent3"/>
              </a:solidFill>
              <a:ln w="6350">
                <a:solidFill>
                  <a:schemeClr val="bg1"/>
                </a:solidFill>
              </a:ln>
              <a:effectLst/>
            </c:spPr>
            <c:extLst>
              <c:ext xmlns:c16="http://schemas.microsoft.com/office/drawing/2014/chart" uri="{C3380CC4-5D6E-409C-BE32-E72D297353CC}">
                <c16:uniqueId val="{00000001-B0A2-4511-8309-A5EB994DD741}"/>
              </c:ext>
            </c:extLst>
          </c:dPt>
          <c:dPt>
            <c:idx val="1"/>
            <c:bubble3D val="0"/>
            <c:spPr>
              <a:solidFill>
                <a:schemeClr val="accent1"/>
              </a:solidFill>
              <a:ln w="6350">
                <a:solidFill>
                  <a:schemeClr val="bg1"/>
                </a:solidFill>
              </a:ln>
              <a:effectLst/>
            </c:spPr>
            <c:extLst>
              <c:ext xmlns:c16="http://schemas.microsoft.com/office/drawing/2014/chart" uri="{C3380CC4-5D6E-409C-BE32-E72D297353CC}">
                <c16:uniqueId val="{00000003-B0A2-4511-8309-A5EB994DD741}"/>
              </c:ext>
            </c:extLst>
          </c:dPt>
          <c:dPt>
            <c:idx val="2"/>
            <c:bubble3D val="0"/>
            <c:spPr>
              <a:solidFill>
                <a:schemeClr val="accent4"/>
              </a:solidFill>
              <a:ln w="6350">
                <a:solidFill>
                  <a:schemeClr val="bg1"/>
                </a:solidFill>
              </a:ln>
              <a:effectLst/>
            </c:spPr>
            <c:extLst>
              <c:ext xmlns:c16="http://schemas.microsoft.com/office/drawing/2014/chart" uri="{C3380CC4-5D6E-409C-BE32-E72D297353CC}">
                <c16:uniqueId val="{00000005-B0A2-4511-8309-A5EB994DD741}"/>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1-B0A2-4511-8309-A5EB994DD741}"/>
                </c:ext>
              </c:extLst>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3-B0A2-4511-8309-A5EB994DD741}"/>
                </c:ext>
              </c:extLst>
            </c:dLbl>
            <c:dLbl>
              <c:idx val="2"/>
              <c:tx>
                <c:rich>
                  <a:bodyPr/>
                  <a:lstStyle/>
                  <a:p>
                    <a:fld id="{DB2F2B92-9122-4E9B-8188-368DB19CEFB0}" type="VALUE">
                      <a:rPr lang="en-US">
                        <a:solidFill>
                          <a:schemeClr val="bg1"/>
                        </a:solidFill>
                      </a:rPr>
                      <a:pPr/>
                      <a:t>[VALUE]</a:t>
                    </a:fld>
                    <a:endParaRPr lang="en-US"/>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0A2-4511-8309-A5EB994DD741}"/>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bg1"/>
                  </a:solidFill>
                  <a:round/>
                </a:ln>
                <a:effectLst/>
              </c:spPr>
            </c:leaderLines>
            <c:extLst>
              <c:ext xmlns:c15="http://schemas.microsoft.com/office/drawing/2012/chart" uri="{CE6537A1-D6FC-4f65-9D91-7224C49458BB}"/>
            </c:extLst>
          </c:dLbls>
          <c:cat>
            <c:strRef>
              <c:f>Sheet1!$A$2:$A$4</c:f>
              <c:strCache>
                <c:ptCount val="3"/>
                <c:pt idx="0">
                  <c:v>Grade 1</c:v>
                </c:pt>
                <c:pt idx="1">
                  <c:v>Grade 2</c:v>
                </c:pt>
                <c:pt idx="2">
                  <c:v>Grade ≥3</c:v>
                </c:pt>
              </c:strCache>
            </c:strRef>
          </c:cat>
          <c:val>
            <c:numRef>
              <c:f>Sheet1!$B$2:$B$4</c:f>
              <c:numCache>
                <c:formatCode>General</c:formatCode>
                <c:ptCount val="3"/>
                <c:pt idx="0">
                  <c:v>50</c:v>
                </c:pt>
                <c:pt idx="1">
                  <c:v>21</c:v>
                </c:pt>
                <c:pt idx="2">
                  <c:v>0.6</c:v>
                </c:pt>
              </c:numCache>
            </c:numRef>
          </c:val>
          <c:extLst>
            <c:ext xmlns:c16="http://schemas.microsoft.com/office/drawing/2014/chart" uri="{C3380CC4-5D6E-409C-BE32-E72D297353CC}">
              <c16:uniqueId val="{00000006-B0A2-4511-8309-A5EB994DD741}"/>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A6064E-C38D-4A3E-B076-EA744DBACB94}" type="doc">
      <dgm:prSet loTypeId="urn:microsoft.com/office/officeart/2005/8/layout/cycle8" loCatId="cycle" qsTypeId="urn:microsoft.com/office/officeart/2005/8/quickstyle/simple1" qsCatId="simple" csTypeId="urn:microsoft.com/office/officeart/2005/8/colors/colorful3" csCatId="colorful" phldr="1"/>
      <dgm:spPr/>
      <dgm:t>
        <a:bodyPr/>
        <a:lstStyle/>
        <a:p>
          <a:endParaRPr lang="en-US"/>
        </a:p>
      </dgm:t>
    </dgm:pt>
    <dgm:pt modelId="{7ACE18B4-497A-4015-852A-E3183A0D1A62}">
      <dgm:prSet phldrT="[Text]" custT="1"/>
      <dgm:spPr/>
      <dgm:t>
        <a:bodyPr/>
        <a:lstStyle/>
        <a:p>
          <a:r>
            <a:rPr lang="en-US" sz="2400"/>
            <a:t>Disease status</a:t>
          </a:r>
          <a:endParaRPr lang="en-US" sz="2400" dirty="0"/>
        </a:p>
      </dgm:t>
    </dgm:pt>
    <dgm:pt modelId="{5283ED62-AD6C-45C9-8A58-79CE15802648}" type="parTrans" cxnId="{1FFF21F4-868E-486D-BEE1-A79C27D1CED1}">
      <dgm:prSet/>
      <dgm:spPr/>
      <dgm:t>
        <a:bodyPr/>
        <a:lstStyle/>
        <a:p>
          <a:endParaRPr lang="en-US"/>
        </a:p>
      </dgm:t>
    </dgm:pt>
    <dgm:pt modelId="{B724612B-B051-43F2-BBC9-24070E5FABE4}" type="sibTrans" cxnId="{1FFF21F4-868E-486D-BEE1-A79C27D1CED1}">
      <dgm:prSet/>
      <dgm:spPr/>
      <dgm:t>
        <a:bodyPr/>
        <a:lstStyle/>
        <a:p>
          <a:endParaRPr lang="en-US"/>
        </a:p>
      </dgm:t>
    </dgm:pt>
    <dgm:pt modelId="{0DB72BE7-448C-4C11-A512-D8655FDB3C5D}">
      <dgm:prSet phldrT="[Text]" custT="1"/>
      <dgm:spPr>
        <a:solidFill>
          <a:schemeClr val="accent1"/>
        </a:solidFill>
      </dgm:spPr>
      <dgm:t>
        <a:bodyPr/>
        <a:lstStyle/>
        <a:p>
          <a:r>
            <a:rPr lang="en-US" sz="2400"/>
            <a:t>Treatment history</a:t>
          </a:r>
          <a:endParaRPr lang="en-US" sz="2400" dirty="0"/>
        </a:p>
      </dgm:t>
    </dgm:pt>
    <dgm:pt modelId="{3DBB0918-C3FC-4672-BE40-9BA32C2FE6F2}" type="parTrans" cxnId="{287D7C89-DFAC-432C-97B4-5710CBD203A5}">
      <dgm:prSet/>
      <dgm:spPr/>
      <dgm:t>
        <a:bodyPr/>
        <a:lstStyle/>
        <a:p>
          <a:endParaRPr lang="en-US"/>
        </a:p>
      </dgm:t>
    </dgm:pt>
    <dgm:pt modelId="{1836A61D-D115-4524-BEC3-7B8E2788A314}" type="sibTrans" cxnId="{287D7C89-DFAC-432C-97B4-5710CBD203A5}">
      <dgm:prSet/>
      <dgm:spPr/>
      <dgm:t>
        <a:bodyPr/>
        <a:lstStyle/>
        <a:p>
          <a:endParaRPr lang="en-US"/>
        </a:p>
      </dgm:t>
    </dgm:pt>
    <dgm:pt modelId="{28DDA4F4-221A-48FB-ADFF-683976D84BE3}">
      <dgm:prSet phldrT="[Text]" phldr="0"/>
      <dgm:spPr/>
      <dgm:t>
        <a:bodyPr/>
        <a:lstStyle/>
        <a:p>
          <a:endParaRPr lang="en-US" dirty="0"/>
        </a:p>
      </dgm:t>
    </dgm:pt>
    <dgm:pt modelId="{304FEC1D-A8D4-4A64-AF7B-D111761D4A63}" type="parTrans" cxnId="{22E5D898-5D43-4AA6-860F-896797B9FC78}">
      <dgm:prSet/>
      <dgm:spPr/>
      <dgm:t>
        <a:bodyPr/>
        <a:lstStyle/>
        <a:p>
          <a:endParaRPr lang="en-US"/>
        </a:p>
      </dgm:t>
    </dgm:pt>
    <dgm:pt modelId="{34E6DED5-C366-492E-9B76-2A9E78F10A12}" type="sibTrans" cxnId="{22E5D898-5D43-4AA6-860F-896797B9FC78}">
      <dgm:prSet/>
      <dgm:spPr/>
      <dgm:t>
        <a:bodyPr/>
        <a:lstStyle/>
        <a:p>
          <a:endParaRPr lang="en-US"/>
        </a:p>
      </dgm:t>
    </dgm:pt>
    <dgm:pt modelId="{931B219E-F75D-4AB3-BBAD-C1118D97F215}" type="pres">
      <dgm:prSet presAssocID="{7AA6064E-C38D-4A3E-B076-EA744DBACB94}" presName="compositeShape" presStyleCnt="0">
        <dgm:presLayoutVars>
          <dgm:chMax val="7"/>
          <dgm:dir/>
          <dgm:resizeHandles val="exact"/>
        </dgm:presLayoutVars>
      </dgm:prSet>
      <dgm:spPr/>
    </dgm:pt>
    <dgm:pt modelId="{D5F7A74C-166C-4929-843F-316C25854FD2}" type="pres">
      <dgm:prSet presAssocID="{7AA6064E-C38D-4A3E-B076-EA744DBACB94}" presName="wedge1" presStyleLbl="node1" presStyleIdx="0" presStyleCnt="3"/>
      <dgm:spPr/>
    </dgm:pt>
    <dgm:pt modelId="{C8597648-E9A8-4EF6-B7BF-4307E890FA35}" type="pres">
      <dgm:prSet presAssocID="{7AA6064E-C38D-4A3E-B076-EA744DBACB94}" presName="dummy1a" presStyleCnt="0"/>
      <dgm:spPr/>
    </dgm:pt>
    <dgm:pt modelId="{F2C483FF-9A68-4AE6-AB8F-630910180266}" type="pres">
      <dgm:prSet presAssocID="{7AA6064E-C38D-4A3E-B076-EA744DBACB94}" presName="dummy1b" presStyleCnt="0"/>
      <dgm:spPr/>
    </dgm:pt>
    <dgm:pt modelId="{E342253A-C4BE-4C18-8DBB-EA18B517F4E7}" type="pres">
      <dgm:prSet presAssocID="{7AA6064E-C38D-4A3E-B076-EA744DBACB94}" presName="wedge1Tx" presStyleLbl="node1" presStyleIdx="0" presStyleCnt="3">
        <dgm:presLayoutVars>
          <dgm:chMax val="0"/>
          <dgm:chPref val="0"/>
          <dgm:bulletEnabled val="1"/>
        </dgm:presLayoutVars>
      </dgm:prSet>
      <dgm:spPr/>
    </dgm:pt>
    <dgm:pt modelId="{CD6CBB62-C3A3-4D0B-B6E2-269533BD9C31}" type="pres">
      <dgm:prSet presAssocID="{7AA6064E-C38D-4A3E-B076-EA744DBACB94}" presName="wedge2" presStyleLbl="node1" presStyleIdx="1" presStyleCnt="3"/>
      <dgm:spPr/>
    </dgm:pt>
    <dgm:pt modelId="{5B1525DF-61BF-4F8F-A989-C41863042F3E}" type="pres">
      <dgm:prSet presAssocID="{7AA6064E-C38D-4A3E-B076-EA744DBACB94}" presName="dummy2a" presStyleCnt="0"/>
      <dgm:spPr/>
    </dgm:pt>
    <dgm:pt modelId="{F06D2CCC-20FE-4685-B465-D1BFC3A3AE41}" type="pres">
      <dgm:prSet presAssocID="{7AA6064E-C38D-4A3E-B076-EA744DBACB94}" presName="dummy2b" presStyleCnt="0"/>
      <dgm:spPr/>
    </dgm:pt>
    <dgm:pt modelId="{80494E61-0F9C-4EB4-A313-BBD29DCCF339}" type="pres">
      <dgm:prSet presAssocID="{7AA6064E-C38D-4A3E-B076-EA744DBACB94}" presName="wedge2Tx" presStyleLbl="node1" presStyleIdx="1" presStyleCnt="3">
        <dgm:presLayoutVars>
          <dgm:chMax val="0"/>
          <dgm:chPref val="0"/>
          <dgm:bulletEnabled val="1"/>
        </dgm:presLayoutVars>
      </dgm:prSet>
      <dgm:spPr/>
    </dgm:pt>
    <dgm:pt modelId="{C03566B3-F767-483D-839F-336B6D57C432}" type="pres">
      <dgm:prSet presAssocID="{7AA6064E-C38D-4A3E-B076-EA744DBACB94}" presName="wedge3" presStyleLbl="node1" presStyleIdx="2" presStyleCnt="3"/>
      <dgm:spPr/>
    </dgm:pt>
    <dgm:pt modelId="{B53C6992-5019-4D7C-AFCD-BC722882C87C}" type="pres">
      <dgm:prSet presAssocID="{7AA6064E-C38D-4A3E-B076-EA744DBACB94}" presName="dummy3a" presStyleCnt="0"/>
      <dgm:spPr/>
    </dgm:pt>
    <dgm:pt modelId="{28ABDA98-C143-4162-8D12-F793E769F89C}" type="pres">
      <dgm:prSet presAssocID="{7AA6064E-C38D-4A3E-B076-EA744DBACB94}" presName="dummy3b" presStyleCnt="0"/>
      <dgm:spPr/>
    </dgm:pt>
    <dgm:pt modelId="{C0342CDF-620A-4FF0-9830-181CFC7745E7}" type="pres">
      <dgm:prSet presAssocID="{7AA6064E-C38D-4A3E-B076-EA744DBACB94}" presName="wedge3Tx" presStyleLbl="node1" presStyleIdx="2" presStyleCnt="3">
        <dgm:presLayoutVars>
          <dgm:chMax val="0"/>
          <dgm:chPref val="0"/>
          <dgm:bulletEnabled val="1"/>
        </dgm:presLayoutVars>
      </dgm:prSet>
      <dgm:spPr/>
    </dgm:pt>
    <dgm:pt modelId="{A0CADC84-B647-4021-AF21-46C77A62EBE3}" type="pres">
      <dgm:prSet presAssocID="{B724612B-B051-43F2-BBC9-24070E5FABE4}" presName="arrowWedge1" presStyleLbl="fgSibTrans2D1" presStyleIdx="0" presStyleCnt="3"/>
      <dgm:spPr>
        <a:solidFill>
          <a:schemeClr val="bg1"/>
        </a:solidFill>
      </dgm:spPr>
    </dgm:pt>
    <dgm:pt modelId="{98D7D81D-57E8-4317-92D6-4F8860735710}" type="pres">
      <dgm:prSet presAssocID="{1836A61D-D115-4524-BEC3-7B8E2788A314}" presName="arrowWedge2" presStyleLbl="fgSibTrans2D1" presStyleIdx="1" presStyleCnt="3"/>
      <dgm:spPr>
        <a:solidFill>
          <a:schemeClr val="bg1"/>
        </a:solidFill>
      </dgm:spPr>
    </dgm:pt>
    <dgm:pt modelId="{5E92BF4F-6238-4BC5-BDA4-4B024FEF3E3A}" type="pres">
      <dgm:prSet presAssocID="{34E6DED5-C366-492E-9B76-2A9E78F10A12}" presName="arrowWedge3" presStyleLbl="fgSibTrans2D1" presStyleIdx="2" presStyleCnt="3"/>
      <dgm:spPr>
        <a:solidFill>
          <a:schemeClr val="bg1"/>
        </a:solidFill>
      </dgm:spPr>
    </dgm:pt>
  </dgm:ptLst>
  <dgm:cxnLst>
    <dgm:cxn modelId="{3794F20A-A091-4428-A873-112E82DF2ED3}" type="presOf" srcId="{0DB72BE7-448C-4C11-A512-D8655FDB3C5D}" destId="{80494E61-0F9C-4EB4-A313-BBD29DCCF339}" srcOrd="1" destOrd="0" presId="urn:microsoft.com/office/officeart/2005/8/layout/cycle8"/>
    <dgm:cxn modelId="{04FFF50C-99A3-4522-B148-3965B6CFD8E8}" type="presOf" srcId="{0DB72BE7-448C-4C11-A512-D8655FDB3C5D}" destId="{CD6CBB62-C3A3-4D0B-B6E2-269533BD9C31}" srcOrd="0" destOrd="0" presId="urn:microsoft.com/office/officeart/2005/8/layout/cycle8"/>
    <dgm:cxn modelId="{3A2D2B31-AF25-4677-BEBF-993425331B61}" type="presOf" srcId="{28DDA4F4-221A-48FB-ADFF-683976D84BE3}" destId="{C03566B3-F767-483D-839F-336B6D57C432}" srcOrd="0" destOrd="0" presId="urn:microsoft.com/office/officeart/2005/8/layout/cycle8"/>
    <dgm:cxn modelId="{F7BD374E-D4CD-4F7F-989A-87EEF739EA03}" type="presOf" srcId="{7ACE18B4-497A-4015-852A-E3183A0D1A62}" destId="{E342253A-C4BE-4C18-8DBB-EA18B517F4E7}" srcOrd="1" destOrd="0" presId="urn:microsoft.com/office/officeart/2005/8/layout/cycle8"/>
    <dgm:cxn modelId="{0AD23D4F-4A0F-4A74-B44E-CF37AB680185}" type="presOf" srcId="{7ACE18B4-497A-4015-852A-E3183A0D1A62}" destId="{D5F7A74C-166C-4929-843F-316C25854FD2}" srcOrd="0" destOrd="0" presId="urn:microsoft.com/office/officeart/2005/8/layout/cycle8"/>
    <dgm:cxn modelId="{287D7C89-DFAC-432C-97B4-5710CBD203A5}" srcId="{7AA6064E-C38D-4A3E-B076-EA744DBACB94}" destId="{0DB72BE7-448C-4C11-A512-D8655FDB3C5D}" srcOrd="1" destOrd="0" parTransId="{3DBB0918-C3FC-4672-BE40-9BA32C2FE6F2}" sibTransId="{1836A61D-D115-4524-BEC3-7B8E2788A314}"/>
    <dgm:cxn modelId="{E8356795-B5BC-4989-89BA-96A3E3E083EB}" type="presOf" srcId="{7AA6064E-C38D-4A3E-B076-EA744DBACB94}" destId="{931B219E-F75D-4AB3-BBAD-C1118D97F215}" srcOrd="0" destOrd="0" presId="urn:microsoft.com/office/officeart/2005/8/layout/cycle8"/>
    <dgm:cxn modelId="{22E5D898-5D43-4AA6-860F-896797B9FC78}" srcId="{7AA6064E-C38D-4A3E-B076-EA744DBACB94}" destId="{28DDA4F4-221A-48FB-ADFF-683976D84BE3}" srcOrd="2" destOrd="0" parTransId="{304FEC1D-A8D4-4A64-AF7B-D111761D4A63}" sibTransId="{34E6DED5-C366-492E-9B76-2A9E78F10A12}"/>
    <dgm:cxn modelId="{EF7252AD-9564-46E5-BB0E-F5FDE381BE44}" type="presOf" srcId="{28DDA4F4-221A-48FB-ADFF-683976D84BE3}" destId="{C0342CDF-620A-4FF0-9830-181CFC7745E7}" srcOrd="1" destOrd="0" presId="urn:microsoft.com/office/officeart/2005/8/layout/cycle8"/>
    <dgm:cxn modelId="{1FFF21F4-868E-486D-BEE1-A79C27D1CED1}" srcId="{7AA6064E-C38D-4A3E-B076-EA744DBACB94}" destId="{7ACE18B4-497A-4015-852A-E3183A0D1A62}" srcOrd="0" destOrd="0" parTransId="{5283ED62-AD6C-45C9-8A58-79CE15802648}" sibTransId="{B724612B-B051-43F2-BBC9-24070E5FABE4}"/>
    <dgm:cxn modelId="{60AF7A01-D541-4A14-88A1-827F2D254BDC}" type="presParOf" srcId="{931B219E-F75D-4AB3-BBAD-C1118D97F215}" destId="{D5F7A74C-166C-4929-843F-316C25854FD2}" srcOrd="0" destOrd="0" presId="urn:microsoft.com/office/officeart/2005/8/layout/cycle8"/>
    <dgm:cxn modelId="{D55039C3-7328-4993-A89D-F3519B7AA154}" type="presParOf" srcId="{931B219E-F75D-4AB3-BBAD-C1118D97F215}" destId="{C8597648-E9A8-4EF6-B7BF-4307E890FA35}" srcOrd="1" destOrd="0" presId="urn:microsoft.com/office/officeart/2005/8/layout/cycle8"/>
    <dgm:cxn modelId="{B00E99AA-F16D-4635-AA7E-F1B01730F590}" type="presParOf" srcId="{931B219E-F75D-4AB3-BBAD-C1118D97F215}" destId="{F2C483FF-9A68-4AE6-AB8F-630910180266}" srcOrd="2" destOrd="0" presId="urn:microsoft.com/office/officeart/2005/8/layout/cycle8"/>
    <dgm:cxn modelId="{CA497B0E-4CA2-4161-9C1A-BAA410C13D7E}" type="presParOf" srcId="{931B219E-F75D-4AB3-BBAD-C1118D97F215}" destId="{E342253A-C4BE-4C18-8DBB-EA18B517F4E7}" srcOrd="3" destOrd="0" presId="urn:microsoft.com/office/officeart/2005/8/layout/cycle8"/>
    <dgm:cxn modelId="{D7F32386-75D3-4E76-8329-0D60011FA7CB}" type="presParOf" srcId="{931B219E-F75D-4AB3-BBAD-C1118D97F215}" destId="{CD6CBB62-C3A3-4D0B-B6E2-269533BD9C31}" srcOrd="4" destOrd="0" presId="urn:microsoft.com/office/officeart/2005/8/layout/cycle8"/>
    <dgm:cxn modelId="{545F1BDB-4663-49B2-AEC9-F53CB7E84E65}" type="presParOf" srcId="{931B219E-F75D-4AB3-BBAD-C1118D97F215}" destId="{5B1525DF-61BF-4F8F-A989-C41863042F3E}" srcOrd="5" destOrd="0" presId="urn:microsoft.com/office/officeart/2005/8/layout/cycle8"/>
    <dgm:cxn modelId="{4563771A-1E9D-4F52-A5F5-D4E1CE7315B4}" type="presParOf" srcId="{931B219E-F75D-4AB3-BBAD-C1118D97F215}" destId="{F06D2CCC-20FE-4685-B465-D1BFC3A3AE41}" srcOrd="6" destOrd="0" presId="urn:microsoft.com/office/officeart/2005/8/layout/cycle8"/>
    <dgm:cxn modelId="{8A9301C7-43AD-498F-B86D-1BD6FF112055}" type="presParOf" srcId="{931B219E-F75D-4AB3-BBAD-C1118D97F215}" destId="{80494E61-0F9C-4EB4-A313-BBD29DCCF339}" srcOrd="7" destOrd="0" presId="urn:microsoft.com/office/officeart/2005/8/layout/cycle8"/>
    <dgm:cxn modelId="{708BEDE8-CA78-4708-A4F2-C84EFB774DA8}" type="presParOf" srcId="{931B219E-F75D-4AB3-BBAD-C1118D97F215}" destId="{C03566B3-F767-483D-839F-336B6D57C432}" srcOrd="8" destOrd="0" presId="urn:microsoft.com/office/officeart/2005/8/layout/cycle8"/>
    <dgm:cxn modelId="{8D2EB2DE-4353-4A2A-822D-35537BC532FA}" type="presParOf" srcId="{931B219E-F75D-4AB3-BBAD-C1118D97F215}" destId="{B53C6992-5019-4D7C-AFCD-BC722882C87C}" srcOrd="9" destOrd="0" presId="urn:microsoft.com/office/officeart/2005/8/layout/cycle8"/>
    <dgm:cxn modelId="{A627E841-8D0D-4950-9FB1-D22FFF301D2B}" type="presParOf" srcId="{931B219E-F75D-4AB3-BBAD-C1118D97F215}" destId="{28ABDA98-C143-4162-8D12-F793E769F89C}" srcOrd="10" destOrd="0" presId="urn:microsoft.com/office/officeart/2005/8/layout/cycle8"/>
    <dgm:cxn modelId="{9855964A-163D-4667-A337-273828C03063}" type="presParOf" srcId="{931B219E-F75D-4AB3-BBAD-C1118D97F215}" destId="{C0342CDF-620A-4FF0-9830-181CFC7745E7}" srcOrd="11" destOrd="0" presId="urn:microsoft.com/office/officeart/2005/8/layout/cycle8"/>
    <dgm:cxn modelId="{604C30DD-992A-47FD-8A5B-C8721CB18B19}" type="presParOf" srcId="{931B219E-F75D-4AB3-BBAD-C1118D97F215}" destId="{A0CADC84-B647-4021-AF21-46C77A62EBE3}" srcOrd="12" destOrd="0" presId="urn:microsoft.com/office/officeart/2005/8/layout/cycle8"/>
    <dgm:cxn modelId="{A50D651B-00A5-41A1-91C3-7B2839355B3E}" type="presParOf" srcId="{931B219E-F75D-4AB3-BBAD-C1118D97F215}" destId="{98D7D81D-57E8-4317-92D6-4F8860735710}" srcOrd="13" destOrd="0" presId="urn:microsoft.com/office/officeart/2005/8/layout/cycle8"/>
    <dgm:cxn modelId="{5318DEC4-145F-4EC7-A02D-C09881223FD1}" type="presParOf" srcId="{931B219E-F75D-4AB3-BBAD-C1118D97F215}" destId="{5E92BF4F-6238-4BC5-BDA4-4B024FEF3E3A}"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07AE35-DF18-407B-9793-3B430FF61F7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FC65650-C357-41E0-A2B2-AB65CD7EADB0}">
      <dgm:prSet phldrT="[Text]" phldr="0"/>
      <dgm:spPr/>
      <dgm:t>
        <a:bodyPr/>
        <a:lstStyle/>
        <a:p>
          <a:r>
            <a:rPr lang="en-US"/>
            <a:t>What did we do?</a:t>
          </a:r>
        </a:p>
      </dgm:t>
    </dgm:pt>
    <dgm:pt modelId="{CF4E8974-9316-449C-8256-A1E68DDBBCA2}" type="parTrans" cxnId="{52E89A3F-5EBC-4EEC-BFDB-3889EF1FFF6B}">
      <dgm:prSet/>
      <dgm:spPr/>
      <dgm:t>
        <a:bodyPr/>
        <a:lstStyle/>
        <a:p>
          <a:endParaRPr lang="en-US"/>
        </a:p>
      </dgm:t>
    </dgm:pt>
    <dgm:pt modelId="{7C3DC2E6-C59C-4994-BFF0-C54A433F5C8F}" type="sibTrans" cxnId="{52E89A3F-5EBC-4EEC-BFDB-3889EF1FFF6B}">
      <dgm:prSet/>
      <dgm:spPr/>
      <dgm:t>
        <a:bodyPr/>
        <a:lstStyle/>
        <a:p>
          <a:endParaRPr lang="en-US"/>
        </a:p>
      </dgm:t>
    </dgm:pt>
    <dgm:pt modelId="{F1D7E391-75F4-461D-8592-6EC4A1435CE9}">
      <dgm:prSet phldrT="[Text]" phldr="0"/>
      <dgm:spPr/>
      <dgm:t>
        <a:bodyPr/>
        <a:lstStyle/>
        <a:p>
          <a:r>
            <a:rPr lang="en-US"/>
            <a:t>Why did we stop?</a:t>
          </a:r>
        </a:p>
      </dgm:t>
    </dgm:pt>
    <dgm:pt modelId="{B6E4DA81-7431-49D0-A64F-9E739B7553C8}" type="parTrans" cxnId="{861EA74C-AC62-4FDF-BEFE-0DEF1E1F58F6}">
      <dgm:prSet/>
      <dgm:spPr/>
      <dgm:t>
        <a:bodyPr/>
        <a:lstStyle/>
        <a:p>
          <a:endParaRPr lang="en-US"/>
        </a:p>
      </dgm:t>
    </dgm:pt>
    <dgm:pt modelId="{DAEABAB1-9EF2-4EF7-B9B1-F6B4D45399F2}" type="sibTrans" cxnId="{861EA74C-AC62-4FDF-BEFE-0DEF1E1F58F6}">
      <dgm:prSet/>
      <dgm:spPr/>
      <dgm:t>
        <a:bodyPr/>
        <a:lstStyle/>
        <a:p>
          <a:endParaRPr lang="en-US"/>
        </a:p>
      </dgm:t>
    </dgm:pt>
    <dgm:pt modelId="{E014153D-262F-4747-9E81-38DB56ABFDE5}">
      <dgm:prSet phldrT="[Text]" phldr="0"/>
      <dgm:spPr>
        <a:solidFill>
          <a:schemeClr val="accent1"/>
        </a:solidFill>
      </dgm:spPr>
      <dgm:t>
        <a:bodyPr/>
        <a:lstStyle/>
        <a:p>
          <a:r>
            <a:rPr lang="en-US"/>
            <a:t>Are there changes to the disease?</a:t>
          </a:r>
        </a:p>
      </dgm:t>
    </dgm:pt>
    <dgm:pt modelId="{A8098A59-8F06-4A1D-A8AF-62433A986189}" type="parTrans" cxnId="{59186147-8754-43AE-B261-B984BD8ECE7B}">
      <dgm:prSet/>
      <dgm:spPr/>
      <dgm:t>
        <a:bodyPr/>
        <a:lstStyle/>
        <a:p>
          <a:endParaRPr lang="en-US"/>
        </a:p>
      </dgm:t>
    </dgm:pt>
    <dgm:pt modelId="{E8848EA3-99C0-40BB-B936-236BBEC38910}" type="sibTrans" cxnId="{59186147-8754-43AE-B261-B984BD8ECE7B}">
      <dgm:prSet/>
      <dgm:spPr/>
      <dgm:t>
        <a:bodyPr/>
        <a:lstStyle/>
        <a:p>
          <a:endParaRPr lang="en-US"/>
        </a:p>
      </dgm:t>
    </dgm:pt>
    <dgm:pt modelId="{4DE07028-B476-4EB8-B03D-37B9C7617D7B}">
      <dgm:prSet phldrT="[Text]" phldr="0"/>
      <dgm:spPr/>
      <dgm:t>
        <a:bodyPr/>
        <a:lstStyle/>
        <a:p>
          <a:r>
            <a:rPr lang="en-US"/>
            <a:t>How well did it work?</a:t>
          </a:r>
        </a:p>
      </dgm:t>
    </dgm:pt>
    <dgm:pt modelId="{77F66553-EC53-40D0-B630-2BA9651AFFD5}" type="parTrans" cxnId="{5E4812B0-7977-48EC-983A-57BECA8F4119}">
      <dgm:prSet/>
      <dgm:spPr/>
      <dgm:t>
        <a:bodyPr/>
        <a:lstStyle/>
        <a:p>
          <a:endParaRPr lang="en-US"/>
        </a:p>
      </dgm:t>
    </dgm:pt>
    <dgm:pt modelId="{6D41E29E-D5B0-4DDF-A12E-D99D598ECDB3}" type="sibTrans" cxnId="{5E4812B0-7977-48EC-983A-57BECA8F4119}">
      <dgm:prSet/>
      <dgm:spPr/>
      <dgm:t>
        <a:bodyPr/>
        <a:lstStyle/>
        <a:p>
          <a:endParaRPr lang="en-US"/>
        </a:p>
      </dgm:t>
    </dgm:pt>
    <dgm:pt modelId="{8C025876-1132-495A-8385-9BE50B44FF4A}">
      <dgm:prSet phldrT="[Text]" phldr="0"/>
      <dgm:spPr/>
      <dgm:t>
        <a:bodyPr/>
        <a:lstStyle/>
        <a:p>
          <a:r>
            <a:rPr lang="en-US"/>
            <a:t>Are there unresolved AEs?</a:t>
          </a:r>
        </a:p>
      </dgm:t>
    </dgm:pt>
    <dgm:pt modelId="{FB8AE7FF-80C5-4A81-B3DC-2C1904193CAC}" type="parTrans" cxnId="{B6B85ABE-0D49-4B04-AC30-C26E6ED32534}">
      <dgm:prSet/>
      <dgm:spPr/>
      <dgm:t>
        <a:bodyPr/>
        <a:lstStyle/>
        <a:p>
          <a:endParaRPr lang="en-US"/>
        </a:p>
      </dgm:t>
    </dgm:pt>
    <dgm:pt modelId="{FD5D01CD-F6DA-4296-9A58-582863E44F68}" type="sibTrans" cxnId="{B6B85ABE-0D49-4B04-AC30-C26E6ED32534}">
      <dgm:prSet/>
      <dgm:spPr/>
      <dgm:t>
        <a:bodyPr/>
        <a:lstStyle/>
        <a:p>
          <a:endParaRPr lang="en-US"/>
        </a:p>
      </dgm:t>
    </dgm:pt>
    <dgm:pt modelId="{D2B29C4D-8FFA-4CA7-9EEE-478B771EFCE2}">
      <dgm:prSet phldrT="[Text]" phldr="0"/>
      <dgm:spPr>
        <a:solidFill>
          <a:schemeClr val="tx2">
            <a:lumMod val="50000"/>
          </a:schemeClr>
        </a:solidFill>
      </dgm:spPr>
      <dgm:t>
        <a:bodyPr/>
        <a:lstStyle/>
        <a:p>
          <a:r>
            <a:rPr lang="en-US"/>
            <a:t>What are the patient’s goals of care?</a:t>
          </a:r>
        </a:p>
      </dgm:t>
    </dgm:pt>
    <dgm:pt modelId="{8695141F-BBA8-4254-89B8-3B618FA39618}" type="parTrans" cxnId="{DA230D7E-0F29-438E-B042-FEBFFB869128}">
      <dgm:prSet/>
      <dgm:spPr/>
      <dgm:t>
        <a:bodyPr/>
        <a:lstStyle/>
        <a:p>
          <a:endParaRPr lang="en-US"/>
        </a:p>
      </dgm:t>
    </dgm:pt>
    <dgm:pt modelId="{C463B10D-5B95-466C-A1F7-BDCE279D394F}" type="sibTrans" cxnId="{DA230D7E-0F29-438E-B042-FEBFFB869128}">
      <dgm:prSet/>
      <dgm:spPr/>
      <dgm:t>
        <a:bodyPr/>
        <a:lstStyle/>
        <a:p>
          <a:endParaRPr lang="en-US"/>
        </a:p>
      </dgm:t>
    </dgm:pt>
    <dgm:pt modelId="{85EB45AC-E4DE-4D69-83C4-1C4F75A2C4BE}" type="pres">
      <dgm:prSet presAssocID="{5D07AE35-DF18-407B-9793-3B430FF61F76}" presName="linear" presStyleCnt="0">
        <dgm:presLayoutVars>
          <dgm:animLvl val="lvl"/>
          <dgm:resizeHandles val="exact"/>
        </dgm:presLayoutVars>
      </dgm:prSet>
      <dgm:spPr/>
    </dgm:pt>
    <dgm:pt modelId="{F2FF9692-E77E-4E32-BC23-0F1213EC3D90}" type="pres">
      <dgm:prSet presAssocID="{5FC65650-C357-41E0-A2B2-AB65CD7EADB0}" presName="parentText" presStyleLbl="node1" presStyleIdx="0" presStyleCnt="6">
        <dgm:presLayoutVars>
          <dgm:chMax val="0"/>
          <dgm:bulletEnabled val="1"/>
        </dgm:presLayoutVars>
      </dgm:prSet>
      <dgm:spPr/>
    </dgm:pt>
    <dgm:pt modelId="{E4CF23C2-F042-44DD-9FAE-25BE510A12B4}" type="pres">
      <dgm:prSet presAssocID="{7C3DC2E6-C59C-4994-BFF0-C54A433F5C8F}" presName="spacer" presStyleCnt="0"/>
      <dgm:spPr/>
    </dgm:pt>
    <dgm:pt modelId="{3CDFD63B-54CE-4206-B523-973069A004E3}" type="pres">
      <dgm:prSet presAssocID="{4DE07028-B476-4EB8-B03D-37B9C7617D7B}" presName="parentText" presStyleLbl="node1" presStyleIdx="1" presStyleCnt="6">
        <dgm:presLayoutVars>
          <dgm:chMax val="0"/>
          <dgm:bulletEnabled val="1"/>
        </dgm:presLayoutVars>
      </dgm:prSet>
      <dgm:spPr/>
    </dgm:pt>
    <dgm:pt modelId="{C16F2129-5EDB-4BEB-8BC5-FCA78DEAE9AC}" type="pres">
      <dgm:prSet presAssocID="{6D41E29E-D5B0-4DDF-A12E-D99D598ECDB3}" presName="spacer" presStyleCnt="0"/>
      <dgm:spPr/>
    </dgm:pt>
    <dgm:pt modelId="{187D0C50-24BE-4760-8E03-405068C4FFCE}" type="pres">
      <dgm:prSet presAssocID="{F1D7E391-75F4-461D-8592-6EC4A1435CE9}" presName="parentText" presStyleLbl="node1" presStyleIdx="2" presStyleCnt="6">
        <dgm:presLayoutVars>
          <dgm:chMax val="0"/>
          <dgm:bulletEnabled val="1"/>
        </dgm:presLayoutVars>
      </dgm:prSet>
      <dgm:spPr/>
    </dgm:pt>
    <dgm:pt modelId="{A597F94F-BE7D-433A-B089-50CBBDB4F270}" type="pres">
      <dgm:prSet presAssocID="{DAEABAB1-9EF2-4EF7-B9B1-F6B4D45399F2}" presName="spacer" presStyleCnt="0"/>
      <dgm:spPr/>
    </dgm:pt>
    <dgm:pt modelId="{F9393668-6413-4425-91D1-9F8F3EBEF4DA}" type="pres">
      <dgm:prSet presAssocID="{E014153D-262F-4747-9E81-38DB56ABFDE5}" presName="parentText" presStyleLbl="node1" presStyleIdx="3" presStyleCnt="6">
        <dgm:presLayoutVars>
          <dgm:chMax val="0"/>
          <dgm:bulletEnabled val="1"/>
        </dgm:presLayoutVars>
      </dgm:prSet>
      <dgm:spPr/>
    </dgm:pt>
    <dgm:pt modelId="{1A2A8DD2-BF45-4088-A4C9-F601C29E00CA}" type="pres">
      <dgm:prSet presAssocID="{E8848EA3-99C0-40BB-B936-236BBEC38910}" presName="spacer" presStyleCnt="0"/>
      <dgm:spPr/>
    </dgm:pt>
    <dgm:pt modelId="{B324DC63-527A-48CE-B64A-E6E8A1163AA7}" type="pres">
      <dgm:prSet presAssocID="{8C025876-1132-495A-8385-9BE50B44FF4A}" presName="parentText" presStyleLbl="node1" presStyleIdx="4" presStyleCnt="6">
        <dgm:presLayoutVars>
          <dgm:chMax val="0"/>
          <dgm:bulletEnabled val="1"/>
        </dgm:presLayoutVars>
      </dgm:prSet>
      <dgm:spPr/>
    </dgm:pt>
    <dgm:pt modelId="{A7614EAE-A3B1-45BB-8A31-3231C51DF0CF}" type="pres">
      <dgm:prSet presAssocID="{FD5D01CD-F6DA-4296-9A58-582863E44F68}" presName="spacer" presStyleCnt="0"/>
      <dgm:spPr/>
    </dgm:pt>
    <dgm:pt modelId="{A549F3FC-9B8A-4F42-943D-AB9675EC7C4C}" type="pres">
      <dgm:prSet presAssocID="{D2B29C4D-8FFA-4CA7-9EEE-478B771EFCE2}" presName="parentText" presStyleLbl="node1" presStyleIdx="5" presStyleCnt="6">
        <dgm:presLayoutVars>
          <dgm:chMax val="0"/>
          <dgm:bulletEnabled val="1"/>
        </dgm:presLayoutVars>
      </dgm:prSet>
      <dgm:spPr/>
    </dgm:pt>
  </dgm:ptLst>
  <dgm:cxnLst>
    <dgm:cxn modelId="{338B3400-1A23-4E65-BCF2-2DC696D0F754}" type="presOf" srcId="{D2B29C4D-8FFA-4CA7-9EEE-478B771EFCE2}" destId="{A549F3FC-9B8A-4F42-943D-AB9675EC7C4C}" srcOrd="0" destOrd="0" presId="urn:microsoft.com/office/officeart/2005/8/layout/vList2"/>
    <dgm:cxn modelId="{52E89A3F-5EBC-4EEC-BFDB-3889EF1FFF6B}" srcId="{5D07AE35-DF18-407B-9793-3B430FF61F76}" destId="{5FC65650-C357-41E0-A2B2-AB65CD7EADB0}" srcOrd="0" destOrd="0" parTransId="{CF4E8974-9316-449C-8256-A1E68DDBBCA2}" sibTransId="{7C3DC2E6-C59C-4994-BFF0-C54A433F5C8F}"/>
    <dgm:cxn modelId="{88E4CB64-55B4-4ED4-8F97-4D54D9BC2412}" type="presOf" srcId="{E014153D-262F-4747-9E81-38DB56ABFDE5}" destId="{F9393668-6413-4425-91D1-9F8F3EBEF4DA}" srcOrd="0" destOrd="0" presId="urn:microsoft.com/office/officeart/2005/8/layout/vList2"/>
    <dgm:cxn modelId="{59186147-8754-43AE-B261-B984BD8ECE7B}" srcId="{5D07AE35-DF18-407B-9793-3B430FF61F76}" destId="{E014153D-262F-4747-9E81-38DB56ABFDE5}" srcOrd="3" destOrd="0" parTransId="{A8098A59-8F06-4A1D-A8AF-62433A986189}" sibTransId="{E8848EA3-99C0-40BB-B936-236BBEC38910}"/>
    <dgm:cxn modelId="{861EA74C-AC62-4FDF-BEFE-0DEF1E1F58F6}" srcId="{5D07AE35-DF18-407B-9793-3B430FF61F76}" destId="{F1D7E391-75F4-461D-8592-6EC4A1435CE9}" srcOrd="2" destOrd="0" parTransId="{B6E4DA81-7431-49D0-A64F-9E739B7553C8}" sibTransId="{DAEABAB1-9EF2-4EF7-B9B1-F6B4D45399F2}"/>
    <dgm:cxn modelId="{DA230D7E-0F29-438E-B042-FEBFFB869128}" srcId="{5D07AE35-DF18-407B-9793-3B430FF61F76}" destId="{D2B29C4D-8FFA-4CA7-9EEE-478B771EFCE2}" srcOrd="5" destOrd="0" parTransId="{8695141F-BBA8-4254-89B8-3B618FA39618}" sibTransId="{C463B10D-5B95-466C-A1F7-BDCE279D394F}"/>
    <dgm:cxn modelId="{51D23F80-08D0-4BAE-91CE-B178EF576969}" type="presOf" srcId="{8C025876-1132-495A-8385-9BE50B44FF4A}" destId="{B324DC63-527A-48CE-B64A-E6E8A1163AA7}" srcOrd="0" destOrd="0" presId="urn:microsoft.com/office/officeart/2005/8/layout/vList2"/>
    <dgm:cxn modelId="{2802CB95-5E65-4037-B10B-55AC26324128}" type="presOf" srcId="{4DE07028-B476-4EB8-B03D-37B9C7617D7B}" destId="{3CDFD63B-54CE-4206-B523-973069A004E3}" srcOrd="0" destOrd="0" presId="urn:microsoft.com/office/officeart/2005/8/layout/vList2"/>
    <dgm:cxn modelId="{5E4812B0-7977-48EC-983A-57BECA8F4119}" srcId="{5D07AE35-DF18-407B-9793-3B430FF61F76}" destId="{4DE07028-B476-4EB8-B03D-37B9C7617D7B}" srcOrd="1" destOrd="0" parTransId="{77F66553-EC53-40D0-B630-2BA9651AFFD5}" sibTransId="{6D41E29E-D5B0-4DDF-A12E-D99D598ECDB3}"/>
    <dgm:cxn modelId="{B6B85ABE-0D49-4B04-AC30-C26E6ED32534}" srcId="{5D07AE35-DF18-407B-9793-3B430FF61F76}" destId="{8C025876-1132-495A-8385-9BE50B44FF4A}" srcOrd="4" destOrd="0" parTransId="{FB8AE7FF-80C5-4A81-B3DC-2C1904193CAC}" sibTransId="{FD5D01CD-F6DA-4296-9A58-582863E44F68}"/>
    <dgm:cxn modelId="{25127CCC-1FE4-459F-8F1E-255FD3AF107C}" type="presOf" srcId="{F1D7E391-75F4-461D-8592-6EC4A1435CE9}" destId="{187D0C50-24BE-4760-8E03-405068C4FFCE}" srcOrd="0" destOrd="0" presId="urn:microsoft.com/office/officeart/2005/8/layout/vList2"/>
    <dgm:cxn modelId="{4951F7E3-5C38-4627-9C49-5B4194968261}" type="presOf" srcId="{5D07AE35-DF18-407B-9793-3B430FF61F76}" destId="{85EB45AC-E4DE-4D69-83C4-1C4F75A2C4BE}" srcOrd="0" destOrd="0" presId="urn:microsoft.com/office/officeart/2005/8/layout/vList2"/>
    <dgm:cxn modelId="{676B04F5-B836-4D10-B342-416C125D7BA3}" type="presOf" srcId="{5FC65650-C357-41E0-A2B2-AB65CD7EADB0}" destId="{F2FF9692-E77E-4E32-BC23-0F1213EC3D90}" srcOrd="0" destOrd="0" presId="urn:microsoft.com/office/officeart/2005/8/layout/vList2"/>
    <dgm:cxn modelId="{830FC974-19B8-4A90-9635-4FBD6A2C5E7F}" type="presParOf" srcId="{85EB45AC-E4DE-4D69-83C4-1C4F75A2C4BE}" destId="{F2FF9692-E77E-4E32-BC23-0F1213EC3D90}" srcOrd="0" destOrd="0" presId="urn:microsoft.com/office/officeart/2005/8/layout/vList2"/>
    <dgm:cxn modelId="{C25B8626-6205-4E22-84FD-3A66B6FAA99A}" type="presParOf" srcId="{85EB45AC-E4DE-4D69-83C4-1C4F75A2C4BE}" destId="{E4CF23C2-F042-44DD-9FAE-25BE510A12B4}" srcOrd="1" destOrd="0" presId="urn:microsoft.com/office/officeart/2005/8/layout/vList2"/>
    <dgm:cxn modelId="{2E083484-DF05-49C1-AC94-E35CE678DE17}" type="presParOf" srcId="{85EB45AC-E4DE-4D69-83C4-1C4F75A2C4BE}" destId="{3CDFD63B-54CE-4206-B523-973069A004E3}" srcOrd="2" destOrd="0" presId="urn:microsoft.com/office/officeart/2005/8/layout/vList2"/>
    <dgm:cxn modelId="{F694364A-CE4B-489F-A689-766C505E2393}" type="presParOf" srcId="{85EB45AC-E4DE-4D69-83C4-1C4F75A2C4BE}" destId="{C16F2129-5EDB-4BEB-8BC5-FCA78DEAE9AC}" srcOrd="3" destOrd="0" presId="urn:microsoft.com/office/officeart/2005/8/layout/vList2"/>
    <dgm:cxn modelId="{66448750-E204-4819-B793-8BCDEBC23416}" type="presParOf" srcId="{85EB45AC-E4DE-4D69-83C4-1C4F75A2C4BE}" destId="{187D0C50-24BE-4760-8E03-405068C4FFCE}" srcOrd="4" destOrd="0" presId="urn:microsoft.com/office/officeart/2005/8/layout/vList2"/>
    <dgm:cxn modelId="{B2B1A631-C233-4DBD-9119-AA9BF71F3540}" type="presParOf" srcId="{85EB45AC-E4DE-4D69-83C4-1C4F75A2C4BE}" destId="{A597F94F-BE7D-433A-B089-50CBBDB4F270}" srcOrd="5" destOrd="0" presId="urn:microsoft.com/office/officeart/2005/8/layout/vList2"/>
    <dgm:cxn modelId="{B9888049-5F30-4195-9071-8802772E3A6C}" type="presParOf" srcId="{85EB45AC-E4DE-4D69-83C4-1C4F75A2C4BE}" destId="{F9393668-6413-4425-91D1-9F8F3EBEF4DA}" srcOrd="6" destOrd="0" presId="urn:microsoft.com/office/officeart/2005/8/layout/vList2"/>
    <dgm:cxn modelId="{ED0FE49E-4372-434F-928F-3A83398AFE67}" type="presParOf" srcId="{85EB45AC-E4DE-4D69-83C4-1C4F75A2C4BE}" destId="{1A2A8DD2-BF45-4088-A4C9-F601C29E00CA}" srcOrd="7" destOrd="0" presId="urn:microsoft.com/office/officeart/2005/8/layout/vList2"/>
    <dgm:cxn modelId="{2CB7A94A-BDC0-4AF7-A002-D7F59E54D899}" type="presParOf" srcId="{85EB45AC-E4DE-4D69-83C4-1C4F75A2C4BE}" destId="{B324DC63-527A-48CE-B64A-E6E8A1163AA7}" srcOrd="8" destOrd="0" presId="urn:microsoft.com/office/officeart/2005/8/layout/vList2"/>
    <dgm:cxn modelId="{45D29489-B4FD-4008-B5FA-A47E15FFA23D}" type="presParOf" srcId="{85EB45AC-E4DE-4D69-83C4-1C4F75A2C4BE}" destId="{A7614EAE-A3B1-45BB-8A31-3231C51DF0CF}" srcOrd="9" destOrd="0" presId="urn:microsoft.com/office/officeart/2005/8/layout/vList2"/>
    <dgm:cxn modelId="{7A2C423E-4F18-477B-9365-39C9F6F59730}" type="presParOf" srcId="{85EB45AC-E4DE-4D69-83C4-1C4F75A2C4BE}" destId="{A549F3FC-9B8A-4F42-943D-AB9675EC7C4C}" srcOrd="1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FB6915-689E-4742-BE06-9110F338E17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E593E05-724B-440D-9014-BC69188F004E}">
      <dgm:prSet phldrT="[Text]" custT="1"/>
      <dgm:spPr>
        <a:solidFill>
          <a:schemeClr val="accent3"/>
        </a:solidFill>
      </dgm:spPr>
      <dgm:t>
        <a:bodyPr/>
        <a:lstStyle/>
        <a:p>
          <a:r>
            <a:rPr lang="en-US" sz="2000" b="1" dirty="0"/>
            <a:t>Treatment fatigue</a:t>
          </a:r>
        </a:p>
      </dgm:t>
    </dgm:pt>
    <dgm:pt modelId="{35F5F830-DBE8-4C12-9FB7-84C9CDF4331D}" type="parTrans" cxnId="{83A80FB4-D7C9-4885-A9AF-3C9883C9E6CE}">
      <dgm:prSet/>
      <dgm:spPr/>
      <dgm:t>
        <a:bodyPr/>
        <a:lstStyle/>
        <a:p>
          <a:endParaRPr lang="en-US"/>
        </a:p>
      </dgm:t>
    </dgm:pt>
    <dgm:pt modelId="{24BA6A72-42B3-437F-B14B-FFD08DEDE2C5}" type="sibTrans" cxnId="{83A80FB4-D7C9-4885-A9AF-3C9883C9E6CE}">
      <dgm:prSet/>
      <dgm:spPr/>
      <dgm:t>
        <a:bodyPr/>
        <a:lstStyle/>
        <a:p>
          <a:endParaRPr lang="en-US"/>
        </a:p>
      </dgm:t>
    </dgm:pt>
    <dgm:pt modelId="{BB8B58BB-F86B-41D8-80F3-534BF1528477}">
      <dgm:prSet phldrT="[Text]" phldr="0" custT="1"/>
      <dgm:spPr>
        <a:solidFill>
          <a:schemeClr val="accent1"/>
        </a:solidFill>
      </dgm:spPr>
      <dgm:t>
        <a:bodyPr/>
        <a:lstStyle/>
        <a:p>
          <a:r>
            <a:rPr lang="en-US" sz="2000" b="1" dirty="0"/>
            <a:t>Persistence</a:t>
          </a:r>
        </a:p>
      </dgm:t>
    </dgm:pt>
    <dgm:pt modelId="{8B33E089-232B-4BC4-939A-65BE9A4E110F}" type="parTrans" cxnId="{3390382A-DDCB-45B5-870A-96D67966196B}">
      <dgm:prSet/>
      <dgm:spPr/>
      <dgm:t>
        <a:bodyPr/>
        <a:lstStyle/>
        <a:p>
          <a:endParaRPr lang="en-US"/>
        </a:p>
      </dgm:t>
    </dgm:pt>
    <dgm:pt modelId="{2656A7FB-2027-44BD-A99F-6D1BAFF646D5}" type="sibTrans" cxnId="{3390382A-DDCB-45B5-870A-96D67966196B}">
      <dgm:prSet/>
      <dgm:spPr/>
      <dgm:t>
        <a:bodyPr/>
        <a:lstStyle/>
        <a:p>
          <a:endParaRPr lang="en-US"/>
        </a:p>
      </dgm:t>
    </dgm:pt>
    <dgm:pt modelId="{BAEB40D8-8735-4C2D-9962-4C574052D1D7}">
      <dgm:prSet phldrT="[Text]" phldr="0" custT="1"/>
      <dgm:spPr>
        <a:solidFill>
          <a:schemeClr val="accent4"/>
        </a:solidFill>
      </dgm:spPr>
      <dgm:t>
        <a:bodyPr/>
        <a:lstStyle/>
        <a:p>
          <a:r>
            <a:rPr lang="en-US" sz="2000" b="1" dirty="0"/>
            <a:t>Resilience</a:t>
          </a:r>
        </a:p>
      </dgm:t>
    </dgm:pt>
    <dgm:pt modelId="{E99AAFD1-55DD-4438-9BFA-0E05E06D6169}" type="parTrans" cxnId="{488E6FE6-56F9-4EB0-8A2B-0B57CCDE9522}">
      <dgm:prSet/>
      <dgm:spPr/>
      <dgm:t>
        <a:bodyPr/>
        <a:lstStyle/>
        <a:p>
          <a:endParaRPr lang="en-US"/>
        </a:p>
      </dgm:t>
    </dgm:pt>
    <dgm:pt modelId="{27191435-77A3-44A1-AD98-0D84502BF91D}" type="sibTrans" cxnId="{488E6FE6-56F9-4EB0-8A2B-0B57CCDE9522}">
      <dgm:prSet/>
      <dgm:spPr/>
      <dgm:t>
        <a:bodyPr/>
        <a:lstStyle/>
        <a:p>
          <a:endParaRPr lang="en-US"/>
        </a:p>
      </dgm:t>
    </dgm:pt>
    <dgm:pt modelId="{E6B82AE0-DBA2-4E9E-8147-647DCFCD1D01}">
      <dgm:prSet/>
      <dgm:spPr>
        <a:ln>
          <a:solidFill>
            <a:schemeClr val="accent3"/>
          </a:solidFill>
        </a:ln>
      </dgm:spPr>
      <dgm:t>
        <a:bodyPr/>
        <a:lstStyle/>
        <a:p>
          <a:pPr>
            <a:buFont typeface="Wingdings" panose="05000000000000000000" pitchFamily="2" charset="2"/>
            <a:buChar char="§"/>
          </a:pPr>
          <a:r>
            <a:rPr lang="en-US"/>
            <a:t>The struggle in maintaining adherence and persistence over an extended period despite awareness of benefits, including improved outcomes demonstrated in clinical trials</a:t>
          </a:r>
          <a:endParaRPr lang="en-US" dirty="0"/>
        </a:p>
      </dgm:t>
    </dgm:pt>
    <dgm:pt modelId="{0E274969-5909-4A7D-92C1-1ED2D295B49A}" type="parTrans" cxnId="{846AF796-925F-42A6-9C48-567F16A77F63}">
      <dgm:prSet/>
      <dgm:spPr/>
      <dgm:t>
        <a:bodyPr/>
        <a:lstStyle/>
        <a:p>
          <a:endParaRPr lang="en-US"/>
        </a:p>
      </dgm:t>
    </dgm:pt>
    <dgm:pt modelId="{B677288C-0072-425F-996C-0580F461ECF2}" type="sibTrans" cxnId="{846AF796-925F-42A6-9C48-567F16A77F63}">
      <dgm:prSet/>
      <dgm:spPr/>
      <dgm:t>
        <a:bodyPr/>
        <a:lstStyle/>
        <a:p>
          <a:endParaRPr lang="en-US"/>
        </a:p>
      </dgm:t>
    </dgm:pt>
    <dgm:pt modelId="{1B1E4D80-6BE3-4255-A8FC-B7F88C54CCD0}">
      <dgm:prSet phldrT="[Text]" phldr="0"/>
      <dgm:spPr>
        <a:ln>
          <a:solidFill>
            <a:schemeClr val="accent1"/>
          </a:solidFill>
        </a:ln>
      </dgm:spPr>
      <dgm:t>
        <a:bodyPr/>
        <a:lstStyle/>
        <a:p>
          <a:pPr>
            <a:buFont typeface="Wingdings" panose="05000000000000000000" pitchFamily="2" charset="2"/>
            <a:buChar char="§"/>
          </a:pPr>
          <a:r>
            <a:rPr lang="en-US"/>
            <a:t>The number of days or duration of time that a patient can maintain adherence to the treatment plan</a:t>
          </a:r>
          <a:endParaRPr lang="en-US" dirty="0"/>
        </a:p>
      </dgm:t>
    </dgm:pt>
    <dgm:pt modelId="{8315ADCC-F460-491E-BACA-565ED697F097}" type="parTrans" cxnId="{7D154044-94F0-4D92-81A1-4A97B5D28C9B}">
      <dgm:prSet/>
      <dgm:spPr/>
      <dgm:t>
        <a:bodyPr/>
        <a:lstStyle/>
        <a:p>
          <a:endParaRPr lang="en-US"/>
        </a:p>
      </dgm:t>
    </dgm:pt>
    <dgm:pt modelId="{188E332D-3DD7-40D9-979F-EE8B9319EC11}" type="sibTrans" cxnId="{7D154044-94F0-4D92-81A1-4A97B5D28C9B}">
      <dgm:prSet/>
      <dgm:spPr/>
      <dgm:t>
        <a:bodyPr/>
        <a:lstStyle/>
        <a:p>
          <a:endParaRPr lang="en-US"/>
        </a:p>
      </dgm:t>
    </dgm:pt>
    <dgm:pt modelId="{45A3B35A-8F0F-4E76-84DB-76B6E8169392}">
      <dgm:prSet phldrT="[Text]" phldr="0"/>
      <dgm:spPr>
        <a:ln>
          <a:solidFill>
            <a:schemeClr val="accent4"/>
          </a:solidFill>
        </a:ln>
      </dgm:spPr>
      <dgm:t>
        <a:bodyPr/>
        <a:lstStyle/>
        <a:p>
          <a:pPr>
            <a:buFont typeface="Wingdings" panose="05000000000000000000" pitchFamily="2" charset="2"/>
            <a:buChar char="§"/>
          </a:pPr>
          <a:r>
            <a:rPr lang="en-US"/>
            <a:t>Ability to manage stress</a:t>
          </a:r>
          <a:endParaRPr lang="en-US" dirty="0"/>
        </a:p>
      </dgm:t>
    </dgm:pt>
    <dgm:pt modelId="{275D32E1-1C2E-421D-BCE3-C4866D3EE73B}" type="parTrans" cxnId="{7A844CB5-6763-4BD9-ACE5-215C3189A3C0}">
      <dgm:prSet/>
      <dgm:spPr/>
      <dgm:t>
        <a:bodyPr/>
        <a:lstStyle/>
        <a:p>
          <a:endParaRPr lang="en-US"/>
        </a:p>
      </dgm:t>
    </dgm:pt>
    <dgm:pt modelId="{93107387-A5BE-4592-9949-A1CB23AF7FC1}" type="sibTrans" cxnId="{7A844CB5-6763-4BD9-ACE5-215C3189A3C0}">
      <dgm:prSet/>
      <dgm:spPr/>
      <dgm:t>
        <a:bodyPr/>
        <a:lstStyle/>
        <a:p>
          <a:endParaRPr lang="en-US"/>
        </a:p>
      </dgm:t>
    </dgm:pt>
    <dgm:pt modelId="{0882A8A1-A86F-4E2F-8284-FEB98CA23D25}">
      <dgm:prSet/>
      <dgm:spPr>
        <a:ln>
          <a:solidFill>
            <a:schemeClr val="accent4"/>
          </a:solidFill>
        </a:ln>
      </dgm:spPr>
      <dgm:t>
        <a:bodyPr/>
        <a:lstStyle/>
        <a:p>
          <a:pPr>
            <a:buFont typeface="Wingdings" panose="05000000000000000000" pitchFamily="2" charset="2"/>
            <a:buChar char="§"/>
          </a:pPr>
          <a:r>
            <a:rPr lang="en-US"/>
            <a:t>Coping in a healthy way</a:t>
          </a:r>
          <a:endParaRPr lang="en-US" dirty="0"/>
        </a:p>
      </dgm:t>
    </dgm:pt>
    <dgm:pt modelId="{4A0AD496-84C5-4663-96BC-CB2A797D2E5B}" type="parTrans" cxnId="{A0D3A81A-78C4-4875-A890-E06E36A41B1C}">
      <dgm:prSet/>
      <dgm:spPr/>
      <dgm:t>
        <a:bodyPr/>
        <a:lstStyle/>
        <a:p>
          <a:endParaRPr lang="en-US"/>
        </a:p>
      </dgm:t>
    </dgm:pt>
    <dgm:pt modelId="{9E31B5D5-1F1E-4917-AA7B-416431AE4D89}" type="sibTrans" cxnId="{A0D3A81A-78C4-4875-A890-E06E36A41B1C}">
      <dgm:prSet/>
      <dgm:spPr/>
      <dgm:t>
        <a:bodyPr/>
        <a:lstStyle/>
        <a:p>
          <a:endParaRPr lang="en-US"/>
        </a:p>
      </dgm:t>
    </dgm:pt>
    <dgm:pt modelId="{80C98ECF-DC35-492B-B2F9-91537ED60778}">
      <dgm:prSet/>
      <dgm:spPr>
        <a:ln>
          <a:solidFill>
            <a:schemeClr val="accent4"/>
          </a:solidFill>
        </a:ln>
      </dgm:spPr>
      <dgm:t>
        <a:bodyPr/>
        <a:lstStyle/>
        <a:p>
          <a:pPr>
            <a:buFont typeface="Wingdings" panose="05000000000000000000" pitchFamily="2" charset="2"/>
            <a:buChar char="§"/>
          </a:pPr>
          <a:r>
            <a:rPr lang="en-US"/>
            <a:t>Building personal strength out of negative events</a:t>
          </a:r>
          <a:endParaRPr lang="en-US" dirty="0"/>
        </a:p>
      </dgm:t>
    </dgm:pt>
    <dgm:pt modelId="{2B3FC722-CD6C-4AD0-8942-0A272B9C45C4}" type="parTrans" cxnId="{E5A20747-BF2A-4B6D-A47F-A1DABD22FD75}">
      <dgm:prSet/>
      <dgm:spPr/>
      <dgm:t>
        <a:bodyPr/>
        <a:lstStyle/>
        <a:p>
          <a:endParaRPr lang="en-US"/>
        </a:p>
      </dgm:t>
    </dgm:pt>
    <dgm:pt modelId="{234C9A47-B78E-47D4-A9D6-FFD0CCA55E94}" type="sibTrans" cxnId="{E5A20747-BF2A-4B6D-A47F-A1DABD22FD75}">
      <dgm:prSet/>
      <dgm:spPr/>
      <dgm:t>
        <a:bodyPr/>
        <a:lstStyle/>
        <a:p>
          <a:endParaRPr lang="en-US"/>
        </a:p>
      </dgm:t>
    </dgm:pt>
    <dgm:pt modelId="{8C401B81-61BD-4116-B15A-7C771B16D449}">
      <dgm:prSet/>
      <dgm:spPr>
        <a:ln>
          <a:solidFill>
            <a:schemeClr val="accent4"/>
          </a:solidFill>
        </a:ln>
      </dgm:spPr>
      <dgm:t>
        <a:bodyPr/>
        <a:lstStyle/>
        <a:p>
          <a:pPr>
            <a:buFont typeface="Wingdings" panose="05000000000000000000" pitchFamily="2" charset="2"/>
            <a:buChar char="§"/>
          </a:pPr>
          <a:r>
            <a:rPr lang="en-US"/>
            <a:t>Returning to one’s own “normal”: this does not mean absence of sadness, hurt, or stress</a:t>
          </a:r>
          <a:endParaRPr lang="en-US" dirty="0"/>
        </a:p>
      </dgm:t>
    </dgm:pt>
    <dgm:pt modelId="{884DDDC4-01A0-4BF0-BA3D-9CA9E634CE91}" type="parTrans" cxnId="{6FE5F685-D0EF-42A0-8D8C-DFFD0FD97EFD}">
      <dgm:prSet/>
      <dgm:spPr/>
      <dgm:t>
        <a:bodyPr/>
        <a:lstStyle/>
        <a:p>
          <a:endParaRPr lang="en-US"/>
        </a:p>
      </dgm:t>
    </dgm:pt>
    <dgm:pt modelId="{345246A0-10B7-41D6-9FD7-53854D24F0CD}" type="sibTrans" cxnId="{6FE5F685-D0EF-42A0-8D8C-DFFD0FD97EFD}">
      <dgm:prSet/>
      <dgm:spPr/>
      <dgm:t>
        <a:bodyPr/>
        <a:lstStyle/>
        <a:p>
          <a:endParaRPr lang="en-US"/>
        </a:p>
      </dgm:t>
    </dgm:pt>
    <dgm:pt modelId="{01091A29-1DBA-45F9-AC82-C7593B90177A}" type="pres">
      <dgm:prSet presAssocID="{C3FB6915-689E-4742-BE06-9110F338E17C}" presName="linear" presStyleCnt="0">
        <dgm:presLayoutVars>
          <dgm:dir/>
          <dgm:animLvl val="lvl"/>
          <dgm:resizeHandles val="exact"/>
        </dgm:presLayoutVars>
      </dgm:prSet>
      <dgm:spPr/>
    </dgm:pt>
    <dgm:pt modelId="{A9EC08EB-96D8-45E3-B03C-A2D6C27DC48F}" type="pres">
      <dgm:prSet presAssocID="{6E593E05-724B-440D-9014-BC69188F004E}" presName="parentLin" presStyleCnt="0"/>
      <dgm:spPr/>
    </dgm:pt>
    <dgm:pt modelId="{E8A3D550-FE66-4CF5-8E91-FE10E08D200C}" type="pres">
      <dgm:prSet presAssocID="{6E593E05-724B-440D-9014-BC69188F004E}" presName="parentLeftMargin" presStyleLbl="node1" presStyleIdx="0" presStyleCnt="3"/>
      <dgm:spPr/>
    </dgm:pt>
    <dgm:pt modelId="{4432CDAF-B501-48D4-B3B4-6E9D50CF66F3}" type="pres">
      <dgm:prSet presAssocID="{6E593E05-724B-440D-9014-BC69188F004E}" presName="parentText" presStyleLbl="node1" presStyleIdx="0" presStyleCnt="3">
        <dgm:presLayoutVars>
          <dgm:chMax val="0"/>
          <dgm:bulletEnabled val="1"/>
        </dgm:presLayoutVars>
      </dgm:prSet>
      <dgm:spPr/>
    </dgm:pt>
    <dgm:pt modelId="{827E5212-3D6B-40E6-B1A6-B7FD1B3F8AF8}" type="pres">
      <dgm:prSet presAssocID="{6E593E05-724B-440D-9014-BC69188F004E}" presName="negativeSpace" presStyleCnt="0"/>
      <dgm:spPr/>
    </dgm:pt>
    <dgm:pt modelId="{923C92F7-624C-488D-9C94-62BB20FA0698}" type="pres">
      <dgm:prSet presAssocID="{6E593E05-724B-440D-9014-BC69188F004E}" presName="childText" presStyleLbl="conFgAcc1" presStyleIdx="0" presStyleCnt="3">
        <dgm:presLayoutVars>
          <dgm:bulletEnabled val="1"/>
        </dgm:presLayoutVars>
      </dgm:prSet>
      <dgm:spPr/>
    </dgm:pt>
    <dgm:pt modelId="{62D79E6B-BB93-4822-9E9E-BC336C3175C6}" type="pres">
      <dgm:prSet presAssocID="{24BA6A72-42B3-437F-B14B-FFD08DEDE2C5}" presName="spaceBetweenRectangles" presStyleCnt="0"/>
      <dgm:spPr/>
    </dgm:pt>
    <dgm:pt modelId="{DFFF1818-A173-4CC2-BC53-9DD61FD67A54}" type="pres">
      <dgm:prSet presAssocID="{BB8B58BB-F86B-41D8-80F3-534BF1528477}" presName="parentLin" presStyleCnt="0"/>
      <dgm:spPr/>
    </dgm:pt>
    <dgm:pt modelId="{0D269B97-7FF5-4304-916D-EBAF5C0A1B09}" type="pres">
      <dgm:prSet presAssocID="{BB8B58BB-F86B-41D8-80F3-534BF1528477}" presName="parentLeftMargin" presStyleLbl="node1" presStyleIdx="0" presStyleCnt="3"/>
      <dgm:spPr/>
    </dgm:pt>
    <dgm:pt modelId="{CB21CAC5-927D-4A22-84C4-BDC639611405}" type="pres">
      <dgm:prSet presAssocID="{BB8B58BB-F86B-41D8-80F3-534BF1528477}" presName="parentText" presStyleLbl="node1" presStyleIdx="1" presStyleCnt="3">
        <dgm:presLayoutVars>
          <dgm:chMax val="0"/>
          <dgm:bulletEnabled val="1"/>
        </dgm:presLayoutVars>
      </dgm:prSet>
      <dgm:spPr/>
    </dgm:pt>
    <dgm:pt modelId="{51188FF9-6195-42AB-BE2E-F780FEAC4D7E}" type="pres">
      <dgm:prSet presAssocID="{BB8B58BB-F86B-41D8-80F3-534BF1528477}" presName="negativeSpace" presStyleCnt="0"/>
      <dgm:spPr/>
    </dgm:pt>
    <dgm:pt modelId="{4DD5ECF9-BF5E-42A2-850E-67FFF6590196}" type="pres">
      <dgm:prSet presAssocID="{BB8B58BB-F86B-41D8-80F3-534BF1528477}" presName="childText" presStyleLbl="conFgAcc1" presStyleIdx="1" presStyleCnt="3">
        <dgm:presLayoutVars>
          <dgm:bulletEnabled val="1"/>
        </dgm:presLayoutVars>
      </dgm:prSet>
      <dgm:spPr/>
    </dgm:pt>
    <dgm:pt modelId="{A0B6BC48-7961-42CA-8C6F-BD72BE2A06D1}" type="pres">
      <dgm:prSet presAssocID="{2656A7FB-2027-44BD-A99F-6D1BAFF646D5}" presName="spaceBetweenRectangles" presStyleCnt="0"/>
      <dgm:spPr/>
    </dgm:pt>
    <dgm:pt modelId="{0BCCA64C-B8D8-40C3-B0AB-FFACC388A0B6}" type="pres">
      <dgm:prSet presAssocID="{BAEB40D8-8735-4C2D-9962-4C574052D1D7}" presName="parentLin" presStyleCnt="0"/>
      <dgm:spPr/>
    </dgm:pt>
    <dgm:pt modelId="{58E197EE-614B-41AA-95AB-55A6A3605B36}" type="pres">
      <dgm:prSet presAssocID="{BAEB40D8-8735-4C2D-9962-4C574052D1D7}" presName="parentLeftMargin" presStyleLbl="node1" presStyleIdx="1" presStyleCnt="3"/>
      <dgm:spPr/>
    </dgm:pt>
    <dgm:pt modelId="{8732B482-32BE-45E2-9474-9E8B8772D6D0}" type="pres">
      <dgm:prSet presAssocID="{BAEB40D8-8735-4C2D-9962-4C574052D1D7}" presName="parentText" presStyleLbl="node1" presStyleIdx="2" presStyleCnt="3">
        <dgm:presLayoutVars>
          <dgm:chMax val="0"/>
          <dgm:bulletEnabled val="1"/>
        </dgm:presLayoutVars>
      </dgm:prSet>
      <dgm:spPr/>
    </dgm:pt>
    <dgm:pt modelId="{B3A69921-EF83-40AC-B8A5-D7E29B252D13}" type="pres">
      <dgm:prSet presAssocID="{BAEB40D8-8735-4C2D-9962-4C574052D1D7}" presName="negativeSpace" presStyleCnt="0"/>
      <dgm:spPr/>
    </dgm:pt>
    <dgm:pt modelId="{C5C038AB-2097-4EEC-9177-E7106C18DCF8}" type="pres">
      <dgm:prSet presAssocID="{BAEB40D8-8735-4C2D-9962-4C574052D1D7}" presName="childText" presStyleLbl="conFgAcc1" presStyleIdx="2" presStyleCnt="3">
        <dgm:presLayoutVars>
          <dgm:bulletEnabled val="1"/>
        </dgm:presLayoutVars>
      </dgm:prSet>
      <dgm:spPr/>
    </dgm:pt>
  </dgm:ptLst>
  <dgm:cxnLst>
    <dgm:cxn modelId="{A0D3A81A-78C4-4875-A890-E06E36A41B1C}" srcId="{BAEB40D8-8735-4C2D-9962-4C574052D1D7}" destId="{0882A8A1-A86F-4E2F-8284-FEB98CA23D25}" srcOrd="1" destOrd="0" parTransId="{4A0AD496-84C5-4663-96BC-CB2A797D2E5B}" sibTransId="{9E31B5D5-1F1E-4917-AA7B-416431AE4D89}"/>
    <dgm:cxn modelId="{3390382A-DDCB-45B5-870A-96D67966196B}" srcId="{C3FB6915-689E-4742-BE06-9110F338E17C}" destId="{BB8B58BB-F86B-41D8-80F3-534BF1528477}" srcOrd="1" destOrd="0" parTransId="{8B33E089-232B-4BC4-939A-65BE9A4E110F}" sibTransId="{2656A7FB-2027-44BD-A99F-6D1BAFF646D5}"/>
    <dgm:cxn modelId="{8BA2A738-0083-4684-8E1F-4BE367D45ED7}" type="presOf" srcId="{80C98ECF-DC35-492B-B2F9-91537ED60778}" destId="{C5C038AB-2097-4EEC-9177-E7106C18DCF8}" srcOrd="0" destOrd="2" presId="urn:microsoft.com/office/officeart/2005/8/layout/list1"/>
    <dgm:cxn modelId="{9ACFC13C-C556-472E-A91A-401B47845347}" type="presOf" srcId="{0882A8A1-A86F-4E2F-8284-FEB98CA23D25}" destId="{C5C038AB-2097-4EEC-9177-E7106C18DCF8}" srcOrd="0" destOrd="1" presId="urn:microsoft.com/office/officeart/2005/8/layout/list1"/>
    <dgm:cxn modelId="{5ECB973D-F5A7-4FAE-B644-09120D54BE4D}" type="presOf" srcId="{6E593E05-724B-440D-9014-BC69188F004E}" destId="{4432CDAF-B501-48D4-B3B4-6E9D50CF66F3}" srcOrd="1" destOrd="0" presId="urn:microsoft.com/office/officeart/2005/8/layout/list1"/>
    <dgm:cxn modelId="{7D08D75E-34CA-45C0-9B9A-D7A1AF5F84A0}" type="presOf" srcId="{BB8B58BB-F86B-41D8-80F3-534BF1528477}" destId="{0D269B97-7FF5-4304-916D-EBAF5C0A1B09}" srcOrd="0" destOrd="0" presId="urn:microsoft.com/office/officeart/2005/8/layout/list1"/>
    <dgm:cxn modelId="{7D154044-94F0-4D92-81A1-4A97B5D28C9B}" srcId="{BB8B58BB-F86B-41D8-80F3-534BF1528477}" destId="{1B1E4D80-6BE3-4255-A8FC-B7F88C54CCD0}" srcOrd="0" destOrd="0" parTransId="{8315ADCC-F460-491E-BACA-565ED697F097}" sibTransId="{188E332D-3DD7-40D9-979F-EE8B9319EC11}"/>
    <dgm:cxn modelId="{E5A20747-BF2A-4B6D-A47F-A1DABD22FD75}" srcId="{BAEB40D8-8735-4C2D-9962-4C574052D1D7}" destId="{80C98ECF-DC35-492B-B2F9-91537ED60778}" srcOrd="2" destOrd="0" parTransId="{2B3FC722-CD6C-4AD0-8942-0A272B9C45C4}" sibTransId="{234C9A47-B78E-47D4-A9D6-FFD0CCA55E94}"/>
    <dgm:cxn modelId="{56389C4B-0722-4F07-A46B-704E719039C6}" type="presOf" srcId="{BAEB40D8-8735-4C2D-9962-4C574052D1D7}" destId="{58E197EE-614B-41AA-95AB-55A6A3605B36}" srcOrd="0" destOrd="0" presId="urn:microsoft.com/office/officeart/2005/8/layout/list1"/>
    <dgm:cxn modelId="{CB6B8C6D-23D4-427D-80F6-64FC595E54E3}" type="presOf" srcId="{1B1E4D80-6BE3-4255-A8FC-B7F88C54CCD0}" destId="{4DD5ECF9-BF5E-42A2-850E-67FFF6590196}" srcOrd="0" destOrd="0" presId="urn:microsoft.com/office/officeart/2005/8/layout/list1"/>
    <dgm:cxn modelId="{F38FDE52-6665-472E-87BB-C5F641182CC9}" type="presOf" srcId="{45A3B35A-8F0F-4E76-84DB-76B6E8169392}" destId="{C5C038AB-2097-4EEC-9177-E7106C18DCF8}" srcOrd="0" destOrd="0" presId="urn:microsoft.com/office/officeart/2005/8/layout/list1"/>
    <dgm:cxn modelId="{A38CC277-DB60-42F8-835B-4AE4AE64BADF}" type="presOf" srcId="{BB8B58BB-F86B-41D8-80F3-534BF1528477}" destId="{CB21CAC5-927D-4A22-84C4-BDC639611405}" srcOrd="1" destOrd="0" presId="urn:microsoft.com/office/officeart/2005/8/layout/list1"/>
    <dgm:cxn modelId="{F74FCF7A-2333-4C6D-B399-2AD73880A13B}" type="presOf" srcId="{8C401B81-61BD-4116-B15A-7C771B16D449}" destId="{C5C038AB-2097-4EEC-9177-E7106C18DCF8}" srcOrd="0" destOrd="3" presId="urn:microsoft.com/office/officeart/2005/8/layout/list1"/>
    <dgm:cxn modelId="{6FE5F685-D0EF-42A0-8D8C-DFFD0FD97EFD}" srcId="{BAEB40D8-8735-4C2D-9962-4C574052D1D7}" destId="{8C401B81-61BD-4116-B15A-7C771B16D449}" srcOrd="3" destOrd="0" parTransId="{884DDDC4-01A0-4BF0-BA3D-9CA9E634CE91}" sibTransId="{345246A0-10B7-41D6-9FD7-53854D24F0CD}"/>
    <dgm:cxn modelId="{846AF796-925F-42A6-9C48-567F16A77F63}" srcId="{6E593E05-724B-440D-9014-BC69188F004E}" destId="{E6B82AE0-DBA2-4E9E-8147-647DCFCD1D01}" srcOrd="0" destOrd="0" parTransId="{0E274969-5909-4A7D-92C1-1ED2D295B49A}" sibTransId="{B677288C-0072-425F-996C-0580F461ECF2}"/>
    <dgm:cxn modelId="{1FD4B6AA-7682-456E-92E8-2838F78B12A0}" type="presOf" srcId="{6E593E05-724B-440D-9014-BC69188F004E}" destId="{E8A3D550-FE66-4CF5-8E91-FE10E08D200C}" srcOrd="0" destOrd="0" presId="urn:microsoft.com/office/officeart/2005/8/layout/list1"/>
    <dgm:cxn modelId="{070ECCAC-08E0-4053-94AB-C2E17313B01B}" type="presOf" srcId="{E6B82AE0-DBA2-4E9E-8147-647DCFCD1D01}" destId="{923C92F7-624C-488D-9C94-62BB20FA0698}" srcOrd="0" destOrd="0" presId="urn:microsoft.com/office/officeart/2005/8/layout/list1"/>
    <dgm:cxn modelId="{83A80FB4-D7C9-4885-A9AF-3C9883C9E6CE}" srcId="{C3FB6915-689E-4742-BE06-9110F338E17C}" destId="{6E593E05-724B-440D-9014-BC69188F004E}" srcOrd="0" destOrd="0" parTransId="{35F5F830-DBE8-4C12-9FB7-84C9CDF4331D}" sibTransId="{24BA6A72-42B3-437F-B14B-FFD08DEDE2C5}"/>
    <dgm:cxn modelId="{7A844CB5-6763-4BD9-ACE5-215C3189A3C0}" srcId="{BAEB40D8-8735-4C2D-9962-4C574052D1D7}" destId="{45A3B35A-8F0F-4E76-84DB-76B6E8169392}" srcOrd="0" destOrd="0" parTransId="{275D32E1-1C2E-421D-BCE3-C4866D3EE73B}" sibTransId="{93107387-A5BE-4592-9949-A1CB23AF7FC1}"/>
    <dgm:cxn modelId="{5A7468BE-50E3-415C-A0E7-67FCEA4C2854}" type="presOf" srcId="{C3FB6915-689E-4742-BE06-9110F338E17C}" destId="{01091A29-1DBA-45F9-AC82-C7593B90177A}" srcOrd="0" destOrd="0" presId="urn:microsoft.com/office/officeart/2005/8/layout/list1"/>
    <dgm:cxn modelId="{488E6FE6-56F9-4EB0-8A2B-0B57CCDE9522}" srcId="{C3FB6915-689E-4742-BE06-9110F338E17C}" destId="{BAEB40D8-8735-4C2D-9962-4C574052D1D7}" srcOrd="2" destOrd="0" parTransId="{E99AAFD1-55DD-4438-9BFA-0E05E06D6169}" sibTransId="{27191435-77A3-44A1-AD98-0D84502BF91D}"/>
    <dgm:cxn modelId="{AEE4C4F3-3FF7-44DF-B765-B4A4A348680D}" type="presOf" srcId="{BAEB40D8-8735-4C2D-9962-4C574052D1D7}" destId="{8732B482-32BE-45E2-9474-9E8B8772D6D0}" srcOrd="1" destOrd="0" presId="urn:microsoft.com/office/officeart/2005/8/layout/list1"/>
    <dgm:cxn modelId="{74B88CE3-2F55-4396-8C02-6FEFE49F5856}" type="presParOf" srcId="{01091A29-1DBA-45F9-AC82-C7593B90177A}" destId="{A9EC08EB-96D8-45E3-B03C-A2D6C27DC48F}" srcOrd="0" destOrd="0" presId="urn:microsoft.com/office/officeart/2005/8/layout/list1"/>
    <dgm:cxn modelId="{19E893B3-912D-43F9-8FEE-B41AADE6F0DD}" type="presParOf" srcId="{A9EC08EB-96D8-45E3-B03C-A2D6C27DC48F}" destId="{E8A3D550-FE66-4CF5-8E91-FE10E08D200C}" srcOrd="0" destOrd="0" presId="urn:microsoft.com/office/officeart/2005/8/layout/list1"/>
    <dgm:cxn modelId="{08AFDA13-EDEF-4901-848B-384DA3E597F1}" type="presParOf" srcId="{A9EC08EB-96D8-45E3-B03C-A2D6C27DC48F}" destId="{4432CDAF-B501-48D4-B3B4-6E9D50CF66F3}" srcOrd="1" destOrd="0" presId="urn:microsoft.com/office/officeart/2005/8/layout/list1"/>
    <dgm:cxn modelId="{AFA835A9-2455-4E84-AAEE-DFDAB9D930C3}" type="presParOf" srcId="{01091A29-1DBA-45F9-AC82-C7593B90177A}" destId="{827E5212-3D6B-40E6-B1A6-B7FD1B3F8AF8}" srcOrd="1" destOrd="0" presId="urn:microsoft.com/office/officeart/2005/8/layout/list1"/>
    <dgm:cxn modelId="{9E5C2D2B-CC0C-4F2B-A0C4-03101817F30F}" type="presParOf" srcId="{01091A29-1DBA-45F9-AC82-C7593B90177A}" destId="{923C92F7-624C-488D-9C94-62BB20FA0698}" srcOrd="2" destOrd="0" presId="urn:microsoft.com/office/officeart/2005/8/layout/list1"/>
    <dgm:cxn modelId="{06D41A63-2DE2-4B75-8AAF-9F4D90ABC280}" type="presParOf" srcId="{01091A29-1DBA-45F9-AC82-C7593B90177A}" destId="{62D79E6B-BB93-4822-9E9E-BC336C3175C6}" srcOrd="3" destOrd="0" presId="urn:microsoft.com/office/officeart/2005/8/layout/list1"/>
    <dgm:cxn modelId="{285EF2B7-286E-4659-B264-873E503C5D50}" type="presParOf" srcId="{01091A29-1DBA-45F9-AC82-C7593B90177A}" destId="{DFFF1818-A173-4CC2-BC53-9DD61FD67A54}" srcOrd="4" destOrd="0" presId="urn:microsoft.com/office/officeart/2005/8/layout/list1"/>
    <dgm:cxn modelId="{49C4BF93-C965-4329-ACAC-09949F4D6B74}" type="presParOf" srcId="{DFFF1818-A173-4CC2-BC53-9DD61FD67A54}" destId="{0D269B97-7FF5-4304-916D-EBAF5C0A1B09}" srcOrd="0" destOrd="0" presId="urn:microsoft.com/office/officeart/2005/8/layout/list1"/>
    <dgm:cxn modelId="{FE5E1F16-44C2-4739-8081-5805BE4E9B3D}" type="presParOf" srcId="{DFFF1818-A173-4CC2-BC53-9DD61FD67A54}" destId="{CB21CAC5-927D-4A22-84C4-BDC639611405}" srcOrd="1" destOrd="0" presId="urn:microsoft.com/office/officeart/2005/8/layout/list1"/>
    <dgm:cxn modelId="{C335485E-C6B7-41D6-95F5-B801F34F5CFF}" type="presParOf" srcId="{01091A29-1DBA-45F9-AC82-C7593B90177A}" destId="{51188FF9-6195-42AB-BE2E-F780FEAC4D7E}" srcOrd="5" destOrd="0" presId="urn:microsoft.com/office/officeart/2005/8/layout/list1"/>
    <dgm:cxn modelId="{E53E9804-52E4-4FF0-88ED-63E719AD1D1F}" type="presParOf" srcId="{01091A29-1DBA-45F9-AC82-C7593B90177A}" destId="{4DD5ECF9-BF5E-42A2-850E-67FFF6590196}" srcOrd="6" destOrd="0" presId="urn:microsoft.com/office/officeart/2005/8/layout/list1"/>
    <dgm:cxn modelId="{60480751-AFBB-4191-AE9D-22824E2B513E}" type="presParOf" srcId="{01091A29-1DBA-45F9-AC82-C7593B90177A}" destId="{A0B6BC48-7961-42CA-8C6F-BD72BE2A06D1}" srcOrd="7" destOrd="0" presId="urn:microsoft.com/office/officeart/2005/8/layout/list1"/>
    <dgm:cxn modelId="{235E008C-124C-4710-8E30-627F735DEDFD}" type="presParOf" srcId="{01091A29-1DBA-45F9-AC82-C7593B90177A}" destId="{0BCCA64C-B8D8-40C3-B0AB-FFACC388A0B6}" srcOrd="8" destOrd="0" presId="urn:microsoft.com/office/officeart/2005/8/layout/list1"/>
    <dgm:cxn modelId="{5DCAA688-2339-492F-B434-313DD96FC64D}" type="presParOf" srcId="{0BCCA64C-B8D8-40C3-B0AB-FFACC388A0B6}" destId="{58E197EE-614B-41AA-95AB-55A6A3605B36}" srcOrd="0" destOrd="0" presId="urn:microsoft.com/office/officeart/2005/8/layout/list1"/>
    <dgm:cxn modelId="{9F0BF923-EFE2-4A56-B96F-CA04D32F5258}" type="presParOf" srcId="{0BCCA64C-B8D8-40C3-B0AB-FFACC388A0B6}" destId="{8732B482-32BE-45E2-9474-9E8B8772D6D0}" srcOrd="1" destOrd="0" presId="urn:microsoft.com/office/officeart/2005/8/layout/list1"/>
    <dgm:cxn modelId="{839F04BC-ABB0-4013-A15D-8FDED575D14B}" type="presParOf" srcId="{01091A29-1DBA-45F9-AC82-C7593B90177A}" destId="{B3A69921-EF83-40AC-B8A5-D7E29B252D13}" srcOrd="9" destOrd="0" presId="urn:microsoft.com/office/officeart/2005/8/layout/list1"/>
    <dgm:cxn modelId="{7FD0D912-D03C-499E-AC1A-E5F37713F3F8}" type="presParOf" srcId="{01091A29-1DBA-45F9-AC82-C7593B90177A}" destId="{C5C038AB-2097-4EEC-9177-E7106C18DCF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66FFF2-E74F-4664-BB98-DE04D509F091}"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02701DDD-F22A-4D5B-8AAB-A76817D74475}">
      <dgm:prSet phldrT="[Text]" custT="1"/>
      <dgm:spPr>
        <a:solidFill>
          <a:srgbClr val="015873"/>
        </a:solidFill>
        <a:ln>
          <a:solidFill>
            <a:schemeClr val="accent1"/>
          </a:solidFill>
        </a:ln>
      </dgm:spPr>
      <dgm:t>
        <a:bodyPr/>
        <a:lstStyle/>
        <a:p>
          <a:r>
            <a:rPr lang="en-US" sz="2000" b="1" i="0"/>
            <a:t>Grade 1</a:t>
          </a:r>
          <a:endParaRPr lang="en-US" sz="2000" b="1"/>
        </a:p>
      </dgm:t>
    </dgm:pt>
    <dgm:pt modelId="{A9C4BAA1-C90D-4EB6-AB9E-41F373798509}" type="parTrans" cxnId="{B9A6FE2C-5359-4675-B23D-CFBF70D99061}">
      <dgm:prSet/>
      <dgm:spPr/>
      <dgm:t>
        <a:bodyPr/>
        <a:lstStyle/>
        <a:p>
          <a:endParaRPr lang="en-US" sz="2400"/>
        </a:p>
      </dgm:t>
    </dgm:pt>
    <dgm:pt modelId="{E7A89E4E-AC76-4E95-8EC8-6E8B60DF6510}" type="sibTrans" cxnId="{B9A6FE2C-5359-4675-B23D-CFBF70D99061}">
      <dgm:prSet/>
      <dgm:spPr/>
      <dgm:t>
        <a:bodyPr/>
        <a:lstStyle/>
        <a:p>
          <a:endParaRPr lang="en-US" sz="2400"/>
        </a:p>
      </dgm:t>
    </dgm:pt>
    <dgm:pt modelId="{8250A2EA-5BA4-4613-8A23-28CDC1B81677}">
      <dgm:prSet custT="1"/>
      <dgm:spPr>
        <a:solidFill>
          <a:srgbClr val="E1471D"/>
        </a:solidFill>
      </dgm:spPr>
      <dgm:t>
        <a:bodyPr/>
        <a:lstStyle/>
        <a:p>
          <a:r>
            <a:rPr lang="en-US" sz="2000" b="1" i="0"/>
            <a:t>Grade 2</a:t>
          </a:r>
        </a:p>
      </dgm:t>
    </dgm:pt>
    <dgm:pt modelId="{A0F3F4F5-F5AE-444C-A5DE-5DE4442AD543}" type="parTrans" cxnId="{CC0D0C27-CB3A-4B71-89B2-385E82A20F28}">
      <dgm:prSet/>
      <dgm:spPr/>
      <dgm:t>
        <a:bodyPr/>
        <a:lstStyle/>
        <a:p>
          <a:endParaRPr lang="en-US" sz="2400"/>
        </a:p>
      </dgm:t>
    </dgm:pt>
    <dgm:pt modelId="{1871A2F4-3EE0-4FC1-B71D-34F050280CFB}" type="sibTrans" cxnId="{CC0D0C27-CB3A-4B71-89B2-385E82A20F28}">
      <dgm:prSet/>
      <dgm:spPr/>
      <dgm:t>
        <a:bodyPr/>
        <a:lstStyle/>
        <a:p>
          <a:endParaRPr lang="en-US" sz="2400"/>
        </a:p>
      </dgm:t>
    </dgm:pt>
    <dgm:pt modelId="{F19D12C9-0E01-4059-9565-6FD900AF2EAB}">
      <dgm:prSet custT="1"/>
      <dgm:spPr>
        <a:solidFill>
          <a:schemeClr val="accent6"/>
        </a:solidFill>
        <a:ln>
          <a:solidFill>
            <a:schemeClr val="accent6"/>
          </a:solidFill>
        </a:ln>
      </dgm:spPr>
      <dgm:t>
        <a:bodyPr/>
        <a:lstStyle/>
        <a:p>
          <a:r>
            <a:rPr lang="en-US" sz="2000" b="1" i="0"/>
            <a:t>Grade 4</a:t>
          </a:r>
        </a:p>
      </dgm:t>
    </dgm:pt>
    <dgm:pt modelId="{B108FB2C-8C9A-45D6-A68D-A1D1303AE0E5}" type="parTrans" cxnId="{C3398EF8-CD4E-49E2-A26D-8AB72549EB33}">
      <dgm:prSet/>
      <dgm:spPr/>
      <dgm:t>
        <a:bodyPr/>
        <a:lstStyle/>
        <a:p>
          <a:endParaRPr lang="en-US" sz="2400"/>
        </a:p>
      </dgm:t>
    </dgm:pt>
    <dgm:pt modelId="{E3F073E3-6B69-4F19-B6BD-7E1FC272D70A}" type="sibTrans" cxnId="{C3398EF8-CD4E-49E2-A26D-8AB72549EB33}">
      <dgm:prSet/>
      <dgm:spPr/>
      <dgm:t>
        <a:bodyPr/>
        <a:lstStyle/>
        <a:p>
          <a:endParaRPr lang="en-US" sz="2400"/>
        </a:p>
      </dgm:t>
    </dgm:pt>
    <dgm:pt modelId="{54157B0E-EB1F-4AF0-8481-E7BBABC7EDA3}">
      <dgm:prSet phldrT="[Text]" custT="1"/>
      <dgm:spPr/>
      <dgm:t>
        <a:bodyPr/>
        <a:lstStyle/>
        <a:p>
          <a:r>
            <a:rPr lang="en-US" sz="1600" b="0" i="0"/>
            <a:t> </a:t>
          </a:r>
          <a:r>
            <a:rPr lang="en-US" sz="1600" b="0" i="0">
              <a:solidFill>
                <a:schemeClr val="bg1"/>
              </a:solidFill>
            </a:rPr>
            <a:t> </a:t>
          </a:r>
          <a:r>
            <a:rPr lang="en-US" sz="1600" b="1" i="0">
              <a:solidFill>
                <a:schemeClr val="bg1"/>
              </a:solidFill>
            </a:rPr>
            <a:t>Fever ≥38°C without hypotension or hypoxia</a:t>
          </a:r>
          <a:endParaRPr lang="en-US" sz="1600" b="1">
            <a:solidFill>
              <a:schemeClr val="bg1"/>
            </a:solidFill>
          </a:endParaRPr>
        </a:p>
      </dgm:t>
    </dgm:pt>
    <dgm:pt modelId="{E2A6D6AC-8266-4E58-A1AE-3DC01993F8FE}" type="parTrans" cxnId="{9A81ED99-623A-4457-9D8F-D322AF473522}">
      <dgm:prSet/>
      <dgm:spPr/>
      <dgm:t>
        <a:bodyPr/>
        <a:lstStyle/>
        <a:p>
          <a:endParaRPr lang="en-US" sz="2400"/>
        </a:p>
      </dgm:t>
    </dgm:pt>
    <dgm:pt modelId="{0164254C-DD3D-4C9F-841B-1BA6C55C1400}" type="sibTrans" cxnId="{9A81ED99-623A-4457-9D8F-D322AF473522}">
      <dgm:prSet/>
      <dgm:spPr/>
      <dgm:t>
        <a:bodyPr/>
        <a:lstStyle/>
        <a:p>
          <a:endParaRPr lang="en-US" sz="2400"/>
        </a:p>
      </dgm:t>
    </dgm:pt>
    <dgm:pt modelId="{1A0A2055-F562-48DE-9B3B-AFA45F75C5A4}">
      <dgm:prSet custT="1"/>
      <dgm:spPr/>
      <dgm:t>
        <a:bodyPr/>
        <a:lstStyle/>
        <a:p>
          <a:pPr marL="117475" indent="0" algn="l"/>
          <a:r>
            <a:rPr lang="en-US" sz="1500" b="1" i="0">
              <a:solidFill>
                <a:schemeClr val="bg1"/>
              </a:solidFill>
            </a:rPr>
            <a:t>Fever, hypotension not requiring vasopressors and/or hypoxia requiring low-flow oxygen</a:t>
          </a:r>
        </a:p>
      </dgm:t>
    </dgm:pt>
    <dgm:pt modelId="{DB6F2214-6420-4C90-A8B2-E8C2DFFEE788}" type="parTrans" cxnId="{EE569C88-66CE-4F20-A6B0-CB51995DFD21}">
      <dgm:prSet/>
      <dgm:spPr/>
      <dgm:t>
        <a:bodyPr/>
        <a:lstStyle/>
        <a:p>
          <a:endParaRPr lang="en-US" sz="2400"/>
        </a:p>
      </dgm:t>
    </dgm:pt>
    <dgm:pt modelId="{60D1B63B-6782-4B70-BD53-594A1BB3B394}" type="sibTrans" cxnId="{EE569C88-66CE-4F20-A6B0-CB51995DFD21}">
      <dgm:prSet/>
      <dgm:spPr/>
      <dgm:t>
        <a:bodyPr/>
        <a:lstStyle/>
        <a:p>
          <a:endParaRPr lang="en-US" sz="2400"/>
        </a:p>
      </dgm:t>
    </dgm:pt>
    <dgm:pt modelId="{928B5D94-2CBE-4661-9B86-667A5CDC087F}">
      <dgm:prSet custT="1"/>
      <dgm:spPr/>
      <dgm:t>
        <a:bodyPr/>
        <a:lstStyle/>
        <a:p>
          <a:r>
            <a:rPr lang="en-US" sz="1600" b="0" i="0"/>
            <a:t>  </a:t>
          </a:r>
          <a:r>
            <a:rPr lang="en-US" sz="1600" b="1" i="0">
              <a:solidFill>
                <a:schemeClr val="bg1"/>
              </a:solidFill>
            </a:rPr>
            <a:t>Fever, hypotension requiring vasopressor, and/or hypoxia requiring high-flow oxygen</a:t>
          </a:r>
          <a:endParaRPr lang="en-US" sz="1600" b="1" i="0" baseline="-25000">
            <a:solidFill>
              <a:schemeClr val="bg1"/>
            </a:solidFill>
          </a:endParaRPr>
        </a:p>
      </dgm:t>
    </dgm:pt>
    <dgm:pt modelId="{F1B455EC-9C8E-422D-8B09-8E19A31D4A31}" type="parTrans" cxnId="{7BA8E7B5-9149-4ED6-9043-5EF07F9C881A}">
      <dgm:prSet/>
      <dgm:spPr/>
      <dgm:t>
        <a:bodyPr/>
        <a:lstStyle/>
        <a:p>
          <a:endParaRPr lang="en-US" sz="2400"/>
        </a:p>
      </dgm:t>
    </dgm:pt>
    <dgm:pt modelId="{7443B791-13DC-4542-B2AF-771EC1D474CA}" type="sibTrans" cxnId="{7BA8E7B5-9149-4ED6-9043-5EF07F9C881A}">
      <dgm:prSet/>
      <dgm:spPr/>
      <dgm:t>
        <a:bodyPr/>
        <a:lstStyle/>
        <a:p>
          <a:endParaRPr lang="en-US" sz="2400"/>
        </a:p>
      </dgm:t>
    </dgm:pt>
    <dgm:pt modelId="{2B888C22-E6E9-4986-87A2-08AA9A17A958}">
      <dgm:prSet custT="1"/>
      <dgm:spPr/>
      <dgm:t>
        <a:bodyPr/>
        <a:lstStyle/>
        <a:p>
          <a:pPr marL="117475" indent="0"/>
          <a:r>
            <a:rPr lang="en-US" sz="1600" b="1" i="0">
              <a:solidFill>
                <a:schemeClr val="bg1"/>
              </a:solidFill>
            </a:rPr>
            <a:t>Fever, hypotension requiring multiple vasopressors, and/or hypoxia requiring positive pressure</a:t>
          </a:r>
        </a:p>
      </dgm:t>
    </dgm:pt>
    <dgm:pt modelId="{8098EDD2-7D25-4EC0-95A9-145CA00FEDF3}" type="parTrans" cxnId="{96E0D33F-8268-4539-A039-16AA3F0FE495}">
      <dgm:prSet/>
      <dgm:spPr/>
      <dgm:t>
        <a:bodyPr/>
        <a:lstStyle/>
        <a:p>
          <a:endParaRPr lang="en-US" sz="2400"/>
        </a:p>
      </dgm:t>
    </dgm:pt>
    <dgm:pt modelId="{C2C27316-3044-4965-AEAC-9D51B03BD1CA}" type="sibTrans" cxnId="{96E0D33F-8268-4539-A039-16AA3F0FE495}">
      <dgm:prSet/>
      <dgm:spPr/>
      <dgm:t>
        <a:bodyPr/>
        <a:lstStyle/>
        <a:p>
          <a:endParaRPr lang="en-US" sz="2400"/>
        </a:p>
      </dgm:t>
    </dgm:pt>
    <dgm:pt modelId="{9DEB0D75-2D9A-4401-8FCF-10B2157AE744}">
      <dgm:prSet custT="1"/>
      <dgm:spPr/>
      <dgm:t>
        <a:bodyPr/>
        <a:lstStyle/>
        <a:p>
          <a:pPr>
            <a:buFont typeface="Wingdings" panose="05000000000000000000" pitchFamily="2" charset="2"/>
            <a:buChar char="§"/>
          </a:pPr>
          <a:r>
            <a:rPr lang="en-US" sz="1600" b="0" i="0" dirty="0">
              <a:solidFill>
                <a:schemeClr val="bg1"/>
              </a:solidFill>
            </a:rPr>
            <a:t>Tocilizumab and dexamethasone; transfer to ICU; supportive care</a:t>
          </a:r>
        </a:p>
      </dgm:t>
    </dgm:pt>
    <dgm:pt modelId="{6391E40C-D7C5-4736-8FBF-2041B0BD8DC1}" type="parTrans" cxnId="{B13D7ACC-7886-41F1-A371-2935AD434F76}">
      <dgm:prSet/>
      <dgm:spPr/>
      <dgm:t>
        <a:bodyPr/>
        <a:lstStyle/>
        <a:p>
          <a:endParaRPr lang="en-US" sz="2400"/>
        </a:p>
      </dgm:t>
    </dgm:pt>
    <dgm:pt modelId="{4C3AEF43-644A-4E28-8ABC-FBB9A8847A6E}" type="sibTrans" cxnId="{B13D7ACC-7886-41F1-A371-2935AD434F76}">
      <dgm:prSet/>
      <dgm:spPr/>
      <dgm:t>
        <a:bodyPr/>
        <a:lstStyle/>
        <a:p>
          <a:endParaRPr lang="en-US" sz="2400"/>
        </a:p>
      </dgm:t>
    </dgm:pt>
    <dgm:pt modelId="{DCF461A6-0951-43B8-B420-ABE43527C083}">
      <dgm:prSet custT="1"/>
      <dgm:spPr/>
      <dgm:t>
        <a:bodyPr/>
        <a:lstStyle/>
        <a:p>
          <a:pPr>
            <a:buFont typeface="Wingdings" panose="05000000000000000000" pitchFamily="2" charset="2"/>
            <a:buChar char="§"/>
          </a:pPr>
          <a:r>
            <a:rPr lang="en-US" sz="1600" b="0" i="0">
              <a:solidFill>
                <a:schemeClr val="bg1"/>
              </a:solidFill>
            </a:rPr>
            <a:t>Tocilizumab plus high-dose steroids; transfer to ICU; supportive care as clinically indicated</a:t>
          </a:r>
          <a:endParaRPr lang="en-US" sz="1600" b="0" i="0" dirty="0">
            <a:solidFill>
              <a:schemeClr val="bg1"/>
            </a:solidFill>
          </a:endParaRPr>
        </a:p>
      </dgm:t>
    </dgm:pt>
    <dgm:pt modelId="{F2C44B22-E9F9-43C2-84EB-B381FE113A53}" type="parTrans" cxnId="{7DDE1D32-3B4F-4031-ACA6-E613ADB89F0E}">
      <dgm:prSet/>
      <dgm:spPr/>
      <dgm:t>
        <a:bodyPr/>
        <a:lstStyle/>
        <a:p>
          <a:endParaRPr lang="en-US" sz="2400"/>
        </a:p>
      </dgm:t>
    </dgm:pt>
    <dgm:pt modelId="{1D1CA5B7-65DC-4BCC-9BF8-8D5187F62204}" type="sibTrans" cxnId="{7DDE1D32-3B4F-4031-ACA6-E613ADB89F0E}">
      <dgm:prSet/>
      <dgm:spPr/>
      <dgm:t>
        <a:bodyPr/>
        <a:lstStyle/>
        <a:p>
          <a:endParaRPr lang="en-US" sz="2400"/>
        </a:p>
      </dgm:t>
    </dgm:pt>
    <dgm:pt modelId="{CD4BB636-F0CC-4A4F-813C-ED47326DCE6B}">
      <dgm:prSet phldrT="[Text]" custT="1"/>
      <dgm:spPr/>
      <dgm:t>
        <a:bodyPr/>
        <a:lstStyle/>
        <a:p>
          <a:pPr>
            <a:buFont typeface="Wingdings" panose="05000000000000000000" pitchFamily="2" charset="2"/>
            <a:buChar char="§"/>
          </a:pPr>
          <a:r>
            <a:rPr lang="en-US" sz="1600" b="0" i="0">
              <a:solidFill>
                <a:schemeClr val="bg1"/>
              </a:solidFill>
            </a:rPr>
            <a:t>Supportive care with antipyretics, hydration, and broad-spectrum antibiotics (in case of infection)</a:t>
          </a:r>
          <a:endParaRPr lang="en-US" sz="1600" dirty="0">
            <a:solidFill>
              <a:schemeClr val="bg1"/>
            </a:solidFill>
          </a:endParaRPr>
        </a:p>
      </dgm:t>
    </dgm:pt>
    <dgm:pt modelId="{C61B5ADB-E5D1-4B4B-BE6A-1AD3B2DE4D87}" type="parTrans" cxnId="{D9200981-D516-4308-968A-7322AE14C484}">
      <dgm:prSet/>
      <dgm:spPr/>
      <dgm:t>
        <a:bodyPr/>
        <a:lstStyle/>
        <a:p>
          <a:endParaRPr lang="en-US"/>
        </a:p>
      </dgm:t>
    </dgm:pt>
    <dgm:pt modelId="{76C10195-CAD5-4A83-BE26-0A8032F49C9C}" type="sibTrans" cxnId="{D9200981-D516-4308-968A-7322AE14C484}">
      <dgm:prSet/>
      <dgm:spPr/>
      <dgm:t>
        <a:bodyPr/>
        <a:lstStyle/>
        <a:p>
          <a:endParaRPr lang="en-US"/>
        </a:p>
      </dgm:t>
    </dgm:pt>
    <dgm:pt modelId="{B6517E44-840F-49B2-9CA4-A9DEA5068C35}">
      <dgm:prSet custT="1"/>
      <dgm:spPr>
        <a:solidFill>
          <a:schemeClr val="accent4"/>
        </a:solidFill>
      </dgm:spPr>
      <dgm:t>
        <a:bodyPr/>
        <a:lstStyle/>
        <a:p>
          <a:r>
            <a:rPr lang="en-US" sz="2000" b="1" i="0"/>
            <a:t>Grade 3</a:t>
          </a:r>
        </a:p>
      </dgm:t>
    </dgm:pt>
    <dgm:pt modelId="{F428BD8C-79F3-48EF-AF0C-337BF27B3150}" type="sibTrans" cxnId="{5EA7EC97-BEA0-4673-B1E1-8CAECCDBB919}">
      <dgm:prSet/>
      <dgm:spPr/>
      <dgm:t>
        <a:bodyPr/>
        <a:lstStyle/>
        <a:p>
          <a:endParaRPr lang="en-US" sz="2400"/>
        </a:p>
      </dgm:t>
    </dgm:pt>
    <dgm:pt modelId="{063DE5FB-35A3-4F22-84F4-1BBD413C258A}" type="parTrans" cxnId="{5EA7EC97-BEA0-4673-B1E1-8CAECCDBB919}">
      <dgm:prSet/>
      <dgm:spPr/>
      <dgm:t>
        <a:bodyPr/>
        <a:lstStyle/>
        <a:p>
          <a:endParaRPr lang="en-US" sz="2400"/>
        </a:p>
      </dgm:t>
    </dgm:pt>
    <dgm:pt modelId="{6EF17705-10AC-425E-B479-0F7BEDDB8304}">
      <dgm:prSet custT="1"/>
      <dgm:spPr/>
      <dgm:t>
        <a:bodyPr/>
        <a:lstStyle/>
        <a:p>
          <a:pPr>
            <a:buFont typeface="Wingdings" panose="05000000000000000000" pitchFamily="2" charset="2"/>
            <a:buChar char="§"/>
          </a:pPr>
          <a:r>
            <a:rPr lang="en-US" sz="1600" b="0" i="0" dirty="0">
              <a:solidFill>
                <a:schemeClr val="bg1"/>
              </a:solidFill>
            </a:rPr>
            <a:t>Supplemental oxygen, fluids, and tocilizumab</a:t>
          </a:r>
        </a:p>
      </dgm:t>
    </dgm:pt>
    <dgm:pt modelId="{DEE283E5-27E2-40CB-93DA-BB6FA744C43D}" type="parTrans" cxnId="{AEF41114-31BC-4A8C-9986-1E15BAAB1F6E}">
      <dgm:prSet/>
      <dgm:spPr/>
      <dgm:t>
        <a:bodyPr/>
        <a:lstStyle/>
        <a:p>
          <a:endParaRPr lang="en-US"/>
        </a:p>
      </dgm:t>
    </dgm:pt>
    <dgm:pt modelId="{2E93DB25-A02B-47A4-A402-CD8DA8F510DA}" type="sibTrans" cxnId="{AEF41114-31BC-4A8C-9986-1E15BAAB1F6E}">
      <dgm:prSet/>
      <dgm:spPr/>
      <dgm:t>
        <a:bodyPr/>
        <a:lstStyle/>
        <a:p>
          <a:endParaRPr lang="en-US"/>
        </a:p>
      </dgm:t>
    </dgm:pt>
    <dgm:pt modelId="{150BC331-4DC7-4D4E-AFAA-554A4C3FEC07}">
      <dgm:prSet phldrT="[Text]" custT="1"/>
      <dgm:spPr/>
      <dgm:t>
        <a:bodyPr/>
        <a:lstStyle/>
        <a:p>
          <a:pPr>
            <a:buFont typeface="Wingdings" panose="05000000000000000000" pitchFamily="2" charset="2"/>
            <a:buChar char="§"/>
          </a:pPr>
          <a:r>
            <a:rPr lang="en-US" sz="1600">
              <a:solidFill>
                <a:schemeClr val="bg1"/>
              </a:solidFill>
            </a:rPr>
            <a:t>Consider early tocilizumab use; if persistent grade 1 (&gt;24-48 hr), early use of tocilizumab is encouraged</a:t>
          </a:r>
          <a:endParaRPr lang="en-US" sz="1600" dirty="0">
            <a:solidFill>
              <a:schemeClr val="bg1"/>
            </a:solidFill>
          </a:endParaRPr>
        </a:p>
      </dgm:t>
    </dgm:pt>
    <dgm:pt modelId="{8A4C3BA1-AA31-4F0A-91ED-229FAB050A7B}" type="parTrans" cxnId="{B0CD674F-CE23-451B-AB48-29EA8354FF3E}">
      <dgm:prSet/>
      <dgm:spPr/>
      <dgm:t>
        <a:bodyPr/>
        <a:lstStyle/>
        <a:p>
          <a:endParaRPr lang="en-US"/>
        </a:p>
      </dgm:t>
    </dgm:pt>
    <dgm:pt modelId="{F12D79D9-551E-4AF9-98BD-926678E66280}" type="sibTrans" cxnId="{B0CD674F-CE23-451B-AB48-29EA8354FF3E}">
      <dgm:prSet/>
      <dgm:spPr/>
      <dgm:t>
        <a:bodyPr/>
        <a:lstStyle/>
        <a:p>
          <a:endParaRPr lang="en-US"/>
        </a:p>
      </dgm:t>
    </dgm:pt>
    <dgm:pt modelId="{68E7C393-93E0-49D8-BB03-3AFCE300FA5F}">
      <dgm:prSet custT="1"/>
      <dgm:spPr/>
      <dgm:t>
        <a:bodyPr/>
        <a:lstStyle/>
        <a:p>
          <a:pPr>
            <a:buFont typeface="Wingdings" panose="05000000000000000000" pitchFamily="2" charset="2"/>
            <a:buChar char="§"/>
          </a:pPr>
          <a:r>
            <a:rPr lang="en-US" sz="1600" b="0" i="0" dirty="0">
              <a:solidFill>
                <a:schemeClr val="bg1"/>
              </a:solidFill>
            </a:rPr>
            <a:t>If no improvement, consider adding dexamethasone</a:t>
          </a:r>
        </a:p>
      </dgm:t>
    </dgm:pt>
    <dgm:pt modelId="{282DBA5C-C126-481E-A53C-CEB6FCDE38F2}" type="parTrans" cxnId="{5B40469C-A75F-49DA-AA95-EC69552C20F3}">
      <dgm:prSet/>
      <dgm:spPr/>
      <dgm:t>
        <a:bodyPr/>
        <a:lstStyle/>
        <a:p>
          <a:endParaRPr lang="en-US"/>
        </a:p>
      </dgm:t>
    </dgm:pt>
    <dgm:pt modelId="{963CBDF8-63F7-4EEF-A4C8-CC2C88D29E04}" type="sibTrans" cxnId="{5B40469C-A75F-49DA-AA95-EC69552C20F3}">
      <dgm:prSet/>
      <dgm:spPr/>
      <dgm:t>
        <a:bodyPr/>
        <a:lstStyle/>
        <a:p>
          <a:endParaRPr lang="en-US"/>
        </a:p>
      </dgm:t>
    </dgm:pt>
    <dgm:pt modelId="{D5FF5D53-C11A-4129-988A-EDDA37A86808}">
      <dgm:prSet custT="1"/>
      <dgm:spPr/>
      <dgm:t>
        <a:bodyPr/>
        <a:lstStyle/>
        <a:p>
          <a:pPr>
            <a:buFont typeface="Wingdings" panose="05000000000000000000" pitchFamily="2" charset="2"/>
            <a:buChar char="§"/>
          </a:pPr>
          <a:r>
            <a:rPr lang="en-US" sz="1600" b="0" i="0" dirty="0">
              <a:solidFill>
                <a:schemeClr val="bg1"/>
              </a:solidFill>
            </a:rPr>
            <a:t>Consider high-dose steroids and salvage CRS treatment (</a:t>
          </a:r>
          <a:r>
            <a:rPr lang="en-US" sz="1600" b="0" i="0" dirty="0" err="1">
              <a:solidFill>
                <a:schemeClr val="bg1"/>
              </a:solidFill>
            </a:rPr>
            <a:t>ie</a:t>
          </a:r>
          <a:r>
            <a:rPr lang="en-US" sz="1600" b="0" i="0" dirty="0">
              <a:solidFill>
                <a:schemeClr val="bg1"/>
              </a:solidFill>
            </a:rPr>
            <a:t>, anakinra)</a:t>
          </a:r>
        </a:p>
      </dgm:t>
    </dgm:pt>
    <dgm:pt modelId="{1DF9C9EE-04AA-4C37-A492-34E5E722E798}" type="parTrans" cxnId="{3050DDBC-9406-4E91-9A6B-82C658AFD63B}">
      <dgm:prSet/>
      <dgm:spPr/>
      <dgm:t>
        <a:bodyPr/>
        <a:lstStyle/>
        <a:p>
          <a:endParaRPr lang="en-US"/>
        </a:p>
      </dgm:t>
    </dgm:pt>
    <dgm:pt modelId="{ED29F7BC-6C83-4D72-91A6-BAA38CC388B6}" type="sibTrans" cxnId="{3050DDBC-9406-4E91-9A6B-82C658AFD63B}">
      <dgm:prSet/>
      <dgm:spPr/>
      <dgm:t>
        <a:bodyPr/>
        <a:lstStyle/>
        <a:p>
          <a:endParaRPr lang="en-US"/>
        </a:p>
      </dgm:t>
    </dgm:pt>
    <dgm:pt modelId="{5C9095CA-A62E-43D1-8FA0-511496C8EB45}">
      <dgm:prSet custT="1"/>
      <dgm:spPr/>
      <dgm:t>
        <a:bodyPr/>
        <a:lstStyle/>
        <a:p>
          <a:pPr>
            <a:buFont typeface="Wingdings" panose="05000000000000000000" pitchFamily="2" charset="2"/>
            <a:buChar char="§"/>
          </a:pPr>
          <a:r>
            <a:rPr lang="en-US" sz="1600" b="0" i="0">
              <a:solidFill>
                <a:schemeClr val="bg1"/>
              </a:solidFill>
            </a:rPr>
            <a:t>Consider salvage CRS treatment (ie, anakinra) </a:t>
          </a:r>
          <a:endParaRPr lang="en-US" sz="1600" b="0" i="0" dirty="0">
            <a:solidFill>
              <a:schemeClr val="bg1"/>
            </a:solidFill>
          </a:endParaRPr>
        </a:p>
      </dgm:t>
    </dgm:pt>
    <dgm:pt modelId="{0984601C-C8B8-4F9A-AF71-6061E8C1C879}" type="parTrans" cxnId="{09A3224A-C8E3-412C-B261-1B6663DDA17A}">
      <dgm:prSet/>
      <dgm:spPr/>
      <dgm:t>
        <a:bodyPr/>
        <a:lstStyle/>
        <a:p>
          <a:endParaRPr lang="en-US"/>
        </a:p>
      </dgm:t>
    </dgm:pt>
    <dgm:pt modelId="{4969D332-1E64-4F82-806B-5330FD83A388}" type="sibTrans" cxnId="{09A3224A-C8E3-412C-B261-1B6663DDA17A}">
      <dgm:prSet/>
      <dgm:spPr/>
      <dgm:t>
        <a:bodyPr/>
        <a:lstStyle/>
        <a:p>
          <a:endParaRPr lang="en-US"/>
        </a:p>
      </dgm:t>
    </dgm:pt>
    <dgm:pt modelId="{4F82164F-209B-4F05-9E6B-4B5141D96531}">
      <dgm:prSet phldrT="[Text]" custT="1"/>
      <dgm:spPr/>
      <dgm:t>
        <a:bodyPr/>
        <a:lstStyle/>
        <a:p>
          <a:pPr>
            <a:buFont typeface="Wingdings" panose="05000000000000000000" pitchFamily="2" charset="2"/>
            <a:buChar char="§"/>
          </a:pPr>
          <a:r>
            <a:rPr lang="en-US" sz="1600">
              <a:solidFill>
                <a:schemeClr val="bg1"/>
              </a:solidFill>
            </a:rPr>
            <a:t>Consider dexamethasone</a:t>
          </a:r>
          <a:endParaRPr lang="en-US" sz="1600" dirty="0">
            <a:solidFill>
              <a:schemeClr val="bg1"/>
            </a:solidFill>
          </a:endParaRPr>
        </a:p>
      </dgm:t>
    </dgm:pt>
    <dgm:pt modelId="{AB119460-2F2D-4F82-8828-C5F483312615}" type="parTrans" cxnId="{E8C056FF-0EE4-4A30-88E2-2C61DF927B52}">
      <dgm:prSet/>
      <dgm:spPr/>
      <dgm:t>
        <a:bodyPr/>
        <a:lstStyle/>
        <a:p>
          <a:endParaRPr lang="en-US"/>
        </a:p>
      </dgm:t>
    </dgm:pt>
    <dgm:pt modelId="{1A5EA3F4-DF16-4061-B841-0C2053EF4B9B}" type="sibTrans" cxnId="{E8C056FF-0EE4-4A30-88E2-2C61DF927B52}">
      <dgm:prSet/>
      <dgm:spPr/>
      <dgm:t>
        <a:bodyPr/>
        <a:lstStyle/>
        <a:p>
          <a:endParaRPr lang="en-US"/>
        </a:p>
      </dgm:t>
    </dgm:pt>
    <dgm:pt modelId="{BE52F30F-E072-4BDC-8E6B-510B3F847709}" type="pres">
      <dgm:prSet presAssocID="{6E66FFF2-E74F-4664-BB98-DE04D509F091}" presName="Name0" presStyleCnt="0">
        <dgm:presLayoutVars>
          <dgm:chMax/>
          <dgm:chPref val="3"/>
          <dgm:dir/>
          <dgm:animOne val="branch"/>
          <dgm:animLvl val="lvl"/>
        </dgm:presLayoutVars>
      </dgm:prSet>
      <dgm:spPr/>
    </dgm:pt>
    <dgm:pt modelId="{8E6A4098-FF90-4EAF-A16E-11599F40AD24}" type="pres">
      <dgm:prSet presAssocID="{02701DDD-F22A-4D5B-8AAB-A76817D74475}" presName="composite" presStyleCnt="0"/>
      <dgm:spPr/>
    </dgm:pt>
    <dgm:pt modelId="{E5ECD894-5E09-4159-A5AA-4E691EA41E22}" type="pres">
      <dgm:prSet presAssocID="{02701DDD-F22A-4D5B-8AAB-A76817D74475}" presName="FirstChild" presStyleLbl="revTx" presStyleIdx="0" presStyleCnt="8">
        <dgm:presLayoutVars>
          <dgm:chMax val="0"/>
          <dgm:chPref val="0"/>
          <dgm:bulletEnabled val="1"/>
        </dgm:presLayoutVars>
      </dgm:prSet>
      <dgm:spPr/>
    </dgm:pt>
    <dgm:pt modelId="{501A7535-66A7-411A-98B9-100F53783166}" type="pres">
      <dgm:prSet presAssocID="{02701DDD-F22A-4D5B-8AAB-A76817D74475}" presName="Parent" presStyleLbl="alignNode1" presStyleIdx="0" presStyleCnt="4">
        <dgm:presLayoutVars>
          <dgm:chMax val="3"/>
          <dgm:chPref val="3"/>
          <dgm:bulletEnabled val="1"/>
        </dgm:presLayoutVars>
      </dgm:prSet>
      <dgm:spPr/>
    </dgm:pt>
    <dgm:pt modelId="{E48C4CD4-8C04-46C8-A56B-682379C89820}" type="pres">
      <dgm:prSet presAssocID="{02701DDD-F22A-4D5B-8AAB-A76817D74475}" presName="Accent" presStyleLbl="parChTrans1D1" presStyleIdx="0" presStyleCnt="4"/>
      <dgm:spPr/>
    </dgm:pt>
    <dgm:pt modelId="{7A4CB7CB-7185-43AE-95C2-5E7BD6860651}" type="pres">
      <dgm:prSet presAssocID="{02701DDD-F22A-4D5B-8AAB-A76817D74475}" presName="Child" presStyleLbl="revTx" presStyleIdx="1" presStyleCnt="8" custScaleY="64185" custLinFactNeighborY="67756">
        <dgm:presLayoutVars>
          <dgm:chMax val="0"/>
          <dgm:chPref val="0"/>
          <dgm:bulletEnabled val="1"/>
        </dgm:presLayoutVars>
      </dgm:prSet>
      <dgm:spPr/>
    </dgm:pt>
    <dgm:pt modelId="{8A23C7A2-DAB0-4FA0-8B40-85637A44F5AF}" type="pres">
      <dgm:prSet presAssocID="{E7A89E4E-AC76-4E95-8EC8-6E8B60DF6510}" presName="sibTrans" presStyleCnt="0"/>
      <dgm:spPr/>
    </dgm:pt>
    <dgm:pt modelId="{D580ADE2-BFB5-4669-99F5-67D81DAA8BE0}" type="pres">
      <dgm:prSet presAssocID="{8250A2EA-5BA4-4613-8A23-28CDC1B81677}" presName="composite" presStyleCnt="0"/>
      <dgm:spPr/>
    </dgm:pt>
    <dgm:pt modelId="{42B99A6F-28C0-45EC-8F66-15D7A510A6E4}" type="pres">
      <dgm:prSet presAssocID="{8250A2EA-5BA4-4613-8A23-28CDC1B81677}" presName="FirstChild" presStyleLbl="revTx" presStyleIdx="2" presStyleCnt="8" custLinFactNeighborY="34678">
        <dgm:presLayoutVars>
          <dgm:chMax val="0"/>
          <dgm:chPref val="0"/>
          <dgm:bulletEnabled val="1"/>
        </dgm:presLayoutVars>
      </dgm:prSet>
      <dgm:spPr/>
    </dgm:pt>
    <dgm:pt modelId="{5031DCD4-17E0-4C5F-BA8B-79FDA896DB52}" type="pres">
      <dgm:prSet presAssocID="{8250A2EA-5BA4-4613-8A23-28CDC1B81677}" presName="Parent" presStyleLbl="alignNode1" presStyleIdx="1" presStyleCnt="4" custLinFactNeighborY="38063">
        <dgm:presLayoutVars>
          <dgm:chMax val="3"/>
          <dgm:chPref val="3"/>
          <dgm:bulletEnabled val="1"/>
        </dgm:presLayoutVars>
      </dgm:prSet>
      <dgm:spPr/>
    </dgm:pt>
    <dgm:pt modelId="{3AC774F0-979E-4206-A3DB-D7BBDC4B0DFC}" type="pres">
      <dgm:prSet presAssocID="{8250A2EA-5BA4-4613-8A23-28CDC1B81677}" presName="Accent" presStyleLbl="parChTrans1D1" presStyleIdx="1" presStyleCnt="4" custLinFactY="247078" custLinFactNeighborY="300000"/>
      <dgm:spPr>
        <a:ln>
          <a:solidFill>
            <a:schemeClr val="accent3"/>
          </a:solidFill>
        </a:ln>
      </dgm:spPr>
    </dgm:pt>
    <dgm:pt modelId="{B1788332-82B3-4ED5-8BA6-8B688C683DFF}" type="pres">
      <dgm:prSet presAssocID="{8250A2EA-5BA4-4613-8A23-28CDC1B81677}" presName="Child" presStyleLbl="revTx" presStyleIdx="3" presStyleCnt="8" custLinFactY="16525" custLinFactNeighborY="100000">
        <dgm:presLayoutVars>
          <dgm:chMax val="0"/>
          <dgm:chPref val="0"/>
          <dgm:bulletEnabled val="1"/>
        </dgm:presLayoutVars>
      </dgm:prSet>
      <dgm:spPr/>
    </dgm:pt>
    <dgm:pt modelId="{BAC7D10E-2B40-41BA-8FB5-949F44DD3220}" type="pres">
      <dgm:prSet presAssocID="{1871A2F4-3EE0-4FC1-B71D-34F050280CFB}" presName="sibTrans" presStyleCnt="0"/>
      <dgm:spPr/>
    </dgm:pt>
    <dgm:pt modelId="{74B2A339-D28B-45CD-97E1-1E9820059D40}" type="pres">
      <dgm:prSet presAssocID="{B6517E44-840F-49B2-9CA4-A9DEA5068C35}" presName="composite" presStyleCnt="0"/>
      <dgm:spPr/>
    </dgm:pt>
    <dgm:pt modelId="{C17246B7-5EDB-4022-AFD4-506312CF7C1C}" type="pres">
      <dgm:prSet presAssocID="{B6517E44-840F-49B2-9CA4-A9DEA5068C35}" presName="FirstChild" presStyleLbl="revTx" presStyleIdx="4" presStyleCnt="8" custLinFactNeighborY="8105">
        <dgm:presLayoutVars>
          <dgm:chMax val="0"/>
          <dgm:chPref val="0"/>
          <dgm:bulletEnabled val="1"/>
        </dgm:presLayoutVars>
      </dgm:prSet>
      <dgm:spPr/>
    </dgm:pt>
    <dgm:pt modelId="{B8827A2A-1914-4094-91D4-4F53FB59E7DA}" type="pres">
      <dgm:prSet presAssocID="{B6517E44-840F-49B2-9CA4-A9DEA5068C35}" presName="Parent" presStyleLbl="alignNode1" presStyleIdx="2" presStyleCnt="4" custLinFactNeighborY="6717">
        <dgm:presLayoutVars>
          <dgm:chMax val="3"/>
          <dgm:chPref val="3"/>
          <dgm:bulletEnabled val="1"/>
        </dgm:presLayoutVars>
      </dgm:prSet>
      <dgm:spPr/>
    </dgm:pt>
    <dgm:pt modelId="{B5C0C8BA-AD13-4C6B-9C86-CBBFECDED8BB}" type="pres">
      <dgm:prSet presAssocID="{B6517E44-840F-49B2-9CA4-A9DEA5068C35}" presName="Accent" presStyleLbl="parChTrans1D1" presStyleIdx="2" presStyleCnt="4" custLinFactNeighborY="97695"/>
      <dgm:spPr>
        <a:ln>
          <a:solidFill>
            <a:schemeClr val="accent4"/>
          </a:solidFill>
        </a:ln>
      </dgm:spPr>
    </dgm:pt>
    <dgm:pt modelId="{6B5CF07D-FFBB-4B74-BCE9-25FC7518E45D}" type="pres">
      <dgm:prSet presAssocID="{B6517E44-840F-49B2-9CA4-A9DEA5068C35}" presName="Child" presStyleLbl="revTx" presStyleIdx="5" presStyleCnt="8" custScaleY="68129" custLinFactY="859" custLinFactNeighborY="100000">
        <dgm:presLayoutVars>
          <dgm:chMax val="0"/>
          <dgm:chPref val="0"/>
          <dgm:bulletEnabled val="1"/>
        </dgm:presLayoutVars>
      </dgm:prSet>
      <dgm:spPr/>
    </dgm:pt>
    <dgm:pt modelId="{7597A0FA-BAFE-4DFA-8003-5354469A5EA9}" type="pres">
      <dgm:prSet presAssocID="{F428BD8C-79F3-48EF-AF0C-337BF27B3150}" presName="sibTrans" presStyleCnt="0"/>
      <dgm:spPr/>
    </dgm:pt>
    <dgm:pt modelId="{9FC3D86C-DD63-4CD8-A863-E4505063F9AD}" type="pres">
      <dgm:prSet presAssocID="{F19D12C9-0E01-4059-9565-6FD900AF2EAB}" presName="composite" presStyleCnt="0"/>
      <dgm:spPr/>
    </dgm:pt>
    <dgm:pt modelId="{25E132D4-9CF9-46C2-9E70-CD0DE5DC0564}" type="pres">
      <dgm:prSet presAssocID="{F19D12C9-0E01-4059-9565-6FD900AF2EAB}" presName="FirstChild" presStyleLbl="revTx" presStyleIdx="6" presStyleCnt="8">
        <dgm:presLayoutVars>
          <dgm:chMax val="0"/>
          <dgm:chPref val="0"/>
          <dgm:bulletEnabled val="1"/>
        </dgm:presLayoutVars>
      </dgm:prSet>
      <dgm:spPr/>
    </dgm:pt>
    <dgm:pt modelId="{956DAB02-845A-4E64-B6AA-23167A5A1A06}" type="pres">
      <dgm:prSet presAssocID="{F19D12C9-0E01-4059-9565-6FD900AF2EAB}" presName="Parent" presStyleLbl="alignNode1" presStyleIdx="3" presStyleCnt="4">
        <dgm:presLayoutVars>
          <dgm:chMax val="3"/>
          <dgm:chPref val="3"/>
          <dgm:bulletEnabled val="1"/>
        </dgm:presLayoutVars>
      </dgm:prSet>
      <dgm:spPr/>
    </dgm:pt>
    <dgm:pt modelId="{C7136DDE-BC0A-4120-A2CC-40A3914874C8}" type="pres">
      <dgm:prSet presAssocID="{F19D12C9-0E01-4059-9565-6FD900AF2EAB}" presName="Accent" presStyleLbl="parChTrans1D1" presStyleIdx="3" presStyleCnt="4"/>
      <dgm:spPr>
        <a:ln>
          <a:solidFill>
            <a:schemeClr val="accent6"/>
          </a:solidFill>
        </a:ln>
      </dgm:spPr>
    </dgm:pt>
    <dgm:pt modelId="{96691C07-8C5C-4253-989F-D28373AA76F1}" type="pres">
      <dgm:prSet presAssocID="{F19D12C9-0E01-4059-9565-6FD900AF2EAB}" presName="Child" presStyleLbl="revTx" presStyleIdx="7" presStyleCnt="8">
        <dgm:presLayoutVars>
          <dgm:chMax val="0"/>
          <dgm:chPref val="0"/>
          <dgm:bulletEnabled val="1"/>
        </dgm:presLayoutVars>
      </dgm:prSet>
      <dgm:spPr/>
    </dgm:pt>
  </dgm:ptLst>
  <dgm:cxnLst>
    <dgm:cxn modelId="{D07A5806-5AE2-4A50-BAE0-FE8D42E26012}" type="presOf" srcId="{6E66FFF2-E74F-4664-BB98-DE04D509F091}" destId="{BE52F30F-E072-4BDC-8E6B-510B3F847709}" srcOrd="0" destOrd="0" presId="urn:microsoft.com/office/officeart/2011/layout/TabList"/>
    <dgm:cxn modelId="{E008060D-7BCC-414F-BA49-3F7F50CEF05C}" type="presOf" srcId="{CD4BB636-F0CC-4A4F-813C-ED47326DCE6B}" destId="{7A4CB7CB-7185-43AE-95C2-5E7BD6860651}" srcOrd="0" destOrd="0" presId="urn:microsoft.com/office/officeart/2011/layout/TabList"/>
    <dgm:cxn modelId="{AEF41114-31BC-4A8C-9986-1E15BAAB1F6E}" srcId="{8250A2EA-5BA4-4613-8A23-28CDC1B81677}" destId="{6EF17705-10AC-425E-B479-0F7BEDDB8304}" srcOrd="1" destOrd="0" parTransId="{DEE283E5-27E2-40CB-93DA-BB6FA744C43D}" sibTransId="{2E93DB25-A02B-47A4-A402-CD8DA8F510DA}"/>
    <dgm:cxn modelId="{DD62F315-4AF3-46C1-8C5F-26EAFEB04EDF}" type="presOf" srcId="{54157B0E-EB1F-4AF0-8481-E7BBABC7EDA3}" destId="{E5ECD894-5E09-4159-A5AA-4E691EA41E22}" srcOrd="0" destOrd="0" presId="urn:microsoft.com/office/officeart/2011/layout/TabList"/>
    <dgm:cxn modelId="{CC0D0C27-CB3A-4B71-89B2-385E82A20F28}" srcId="{6E66FFF2-E74F-4664-BB98-DE04D509F091}" destId="{8250A2EA-5BA4-4613-8A23-28CDC1B81677}" srcOrd="1" destOrd="0" parTransId="{A0F3F4F5-F5AE-444C-A5DE-5DE4442AD543}" sibTransId="{1871A2F4-3EE0-4FC1-B71D-34F050280CFB}"/>
    <dgm:cxn modelId="{B9A6FE2C-5359-4675-B23D-CFBF70D99061}" srcId="{6E66FFF2-E74F-4664-BB98-DE04D509F091}" destId="{02701DDD-F22A-4D5B-8AAB-A76817D74475}" srcOrd="0" destOrd="0" parTransId="{A9C4BAA1-C90D-4EB6-AB9E-41F373798509}" sibTransId="{E7A89E4E-AC76-4E95-8EC8-6E8B60DF6510}"/>
    <dgm:cxn modelId="{7DDE1D32-3B4F-4031-ACA6-E613ADB89F0E}" srcId="{F19D12C9-0E01-4059-9565-6FD900AF2EAB}" destId="{DCF461A6-0951-43B8-B420-ABE43527C083}" srcOrd="1" destOrd="0" parTransId="{F2C44B22-E9F9-43C2-84EB-B381FE113A53}" sibTransId="{1D1CA5B7-65DC-4BCC-9BF8-8D5187F62204}"/>
    <dgm:cxn modelId="{96E0D33F-8268-4539-A039-16AA3F0FE495}" srcId="{F19D12C9-0E01-4059-9565-6FD900AF2EAB}" destId="{2B888C22-E6E9-4986-87A2-08AA9A17A958}" srcOrd="0" destOrd="0" parTransId="{8098EDD2-7D25-4EC0-95A9-145CA00FEDF3}" sibTransId="{C2C27316-3044-4965-AEAC-9D51B03BD1CA}"/>
    <dgm:cxn modelId="{71505F41-A773-44BC-81BA-96E9B8002D06}" type="presOf" srcId="{9DEB0D75-2D9A-4401-8FCF-10B2157AE744}" destId="{6B5CF07D-FFBB-4B74-BCE9-25FC7518E45D}" srcOrd="0" destOrd="0" presId="urn:microsoft.com/office/officeart/2011/layout/TabList"/>
    <dgm:cxn modelId="{09A3224A-C8E3-412C-B261-1B6663DDA17A}" srcId="{F19D12C9-0E01-4059-9565-6FD900AF2EAB}" destId="{5C9095CA-A62E-43D1-8FA0-511496C8EB45}" srcOrd="2" destOrd="0" parTransId="{0984601C-C8B8-4F9A-AF71-6061E8C1C879}" sibTransId="{4969D332-1E64-4F82-806B-5330FD83A388}"/>
    <dgm:cxn modelId="{E30ADB6A-311C-452B-AE3B-D3CDA7F6C0AA}" type="presOf" srcId="{4F82164F-209B-4F05-9E6B-4B5141D96531}" destId="{7A4CB7CB-7185-43AE-95C2-5E7BD6860651}" srcOrd="0" destOrd="1" presId="urn:microsoft.com/office/officeart/2011/layout/TabList"/>
    <dgm:cxn modelId="{5E7D3C6C-17A5-4E1A-BE76-7CB3BDF991D3}" type="presOf" srcId="{B6517E44-840F-49B2-9CA4-A9DEA5068C35}" destId="{B8827A2A-1914-4094-91D4-4F53FB59E7DA}" srcOrd="0" destOrd="0" presId="urn:microsoft.com/office/officeart/2011/layout/TabList"/>
    <dgm:cxn modelId="{B0CD674F-CE23-451B-AB48-29EA8354FF3E}" srcId="{02701DDD-F22A-4D5B-8AAB-A76817D74475}" destId="{150BC331-4DC7-4D4E-AFAA-554A4C3FEC07}" srcOrd="3" destOrd="0" parTransId="{8A4C3BA1-AA31-4F0A-91ED-229FAB050A7B}" sibTransId="{F12D79D9-551E-4AF9-98BD-926678E66280}"/>
    <dgm:cxn modelId="{0E7AA654-6DD2-42A4-A93A-7800B5688789}" type="presOf" srcId="{DCF461A6-0951-43B8-B420-ABE43527C083}" destId="{96691C07-8C5C-4253-989F-D28373AA76F1}" srcOrd="0" destOrd="0" presId="urn:microsoft.com/office/officeart/2011/layout/TabList"/>
    <dgm:cxn modelId="{A683427F-8B72-49B1-91BF-F92576C8F553}" type="presOf" srcId="{928B5D94-2CBE-4661-9B86-667A5CDC087F}" destId="{C17246B7-5EDB-4022-AFD4-506312CF7C1C}" srcOrd="0" destOrd="0" presId="urn:microsoft.com/office/officeart/2011/layout/TabList"/>
    <dgm:cxn modelId="{001FE27F-2C56-4423-96CE-1A0D620EFE98}" type="presOf" srcId="{2B888C22-E6E9-4986-87A2-08AA9A17A958}" destId="{25E132D4-9CF9-46C2-9E70-CD0DE5DC0564}" srcOrd="0" destOrd="0" presId="urn:microsoft.com/office/officeart/2011/layout/TabList"/>
    <dgm:cxn modelId="{D9200981-D516-4308-968A-7322AE14C484}" srcId="{02701DDD-F22A-4D5B-8AAB-A76817D74475}" destId="{CD4BB636-F0CC-4A4F-813C-ED47326DCE6B}" srcOrd="1" destOrd="0" parTransId="{C61B5ADB-E5D1-4B4B-BE6A-1AD3B2DE4D87}" sibTransId="{76C10195-CAD5-4A83-BE26-0A8032F49C9C}"/>
    <dgm:cxn modelId="{EE569C88-66CE-4F20-A6B0-CB51995DFD21}" srcId="{8250A2EA-5BA4-4613-8A23-28CDC1B81677}" destId="{1A0A2055-F562-48DE-9B3B-AFA45F75C5A4}" srcOrd="0" destOrd="0" parTransId="{DB6F2214-6420-4C90-A8B2-E8C2DFFEE788}" sibTransId="{60D1B63B-6782-4B70-BD53-594A1BB3B394}"/>
    <dgm:cxn modelId="{E7F5518D-A424-4B9A-8BEF-3C670D404224}" type="presOf" srcId="{150BC331-4DC7-4D4E-AFAA-554A4C3FEC07}" destId="{7A4CB7CB-7185-43AE-95C2-5E7BD6860651}" srcOrd="0" destOrd="2" presId="urn:microsoft.com/office/officeart/2011/layout/TabList"/>
    <dgm:cxn modelId="{A1A7D696-EBCE-4442-8269-022153EA7B10}" type="presOf" srcId="{D5FF5D53-C11A-4129-988A-EDDA37A86808}" destId="{6B5CF07D-FFBB-4B74-BCE9-25FC7518E45D}" srcOrd="0" destOrd="1" presId="urn:microsoft.com/office/officeart/2011/layout/TabList"/>
    <dgm:cxn modelId="{5EA7EC97-BEA0-4673-B1E1-8CAECCDBB919}" srcId="{6E66FFF2-E74F-4664-BB98-DE04D509F091}" destId="{B6517E44-840F-49B2-9CA4-A9DEA5068C35}" srcOrd="2" destOrd="0" parTransId="{063DE5FB-35A3-4F22-84F4-1BBD413C258A}" sibTransId="{F428BD8C-79F3-48EF-AF0C-337BF27B3150}"/>
    <dgm:cxn modelId="{9A81ED99-623A-4457-9D8F-D322AF473522}" srcId="{02701DDD-F22A-4D5B-8AAB-A76817D74475}" destId="{54157B0E-EB1F-4AF0-8481-E7BBABC7EDA3}" srcOrd="0" destOrd="0" parTransId="{E2A6D6AC-8266-4E58-A1AE-3DC01993F8FE}" sibTransId="{0164254C-DD3D-4C9F-841B-1BA6C55C1400}"/>
    <dgm:cxn modelId="{5B40469C-A75F-49DA-AA95-EC69552C20F3}" srcId="{8250A2EA-5BA4-4613-8A23-28CDC1B81677}" destId="{68E7C393-93E0-49D8-BB03-3AFCE300FA5F}" srcOrd="2" destOrd="0" parTransId="{282DBA5C-C126-481E-A53C-CEB6FCDE38F2}" sibTransId="{963CBDF8-63F7-4EEF-A4C8-CC2C88D29E04}"/>
    <dgm:cxn modelId="{BDEC86AC-5649-48C1-9BE1-6526691A8ABF}" type="presOf" srcId="{68E7C393-93E0-49D8-BB03-3AFCE300FA5F}" destId="{B1788332-82B3-4ED5-8BA6-8B688C683DFF}" srcOrd="0" destOrd="1" presId="urn:microsoft.com/office/officeart/2011/layout/TabList"/>
    <dgm:cxn modelId="{9A71A6AE-F8E0-4F03-BCEA-AC3AD25701D9}" type="presOf" srcId="{6EF17705-10AC-425E-B479-0F7BEDDB8304}" destId="{B1788332-82B3-4ED5-8BA6-8B688C683DFF}" srcOrd="0" destOrd="0" presId="urn:microsoft.com/office/officeart/2011/layout/TabList"/>
    <dgm:cxn modelId="{78A621B3-A3E6-47FD-9DB2-B455BBFE711D}" type="presOf" srcId="{1A0A2055-F562-48DE-9B3B-AFA45F75C5A4}" destId="{42B99A6F-28C0-45EC-8F66-15D7A510A6E4}" srcOrd="0" destOrd="0" presId="urn:microsoft.com/office/officeart/2011/layout/TabList"/>
    <dgm:cxn modelId="{7BA8E7B5-9149-4ED6-9043-5EF07F9C881A}" srcId="{B6517E44-840F-49B2-9CA4-A9DEA5068C35}" destId="{928B5D94-2CBE-4661-9B86-667A5CDC087F}" srcOrd="0" destOrd="0" parTransId="{F1B455EC-9C8E-422D-8B09-8E19A31D4A31}" sibTransId="{7443B791-13DC-4542-B2AF-771EC1D474CA}"/>
    <dgm:cxn modelId="{4C4888BA-CE0D-41DE-8852-762A12A1A537}" type="presOf" srcId="{F19D12C9-0E01-4059-9565-6FD900AF2EAB}" destId="{956DAB02-845A-4E64-B6AA-23167A5A1A06}" srcOrd="0" destOrd="0" presId="urn:microsoft.com/office/officeart/2011/layout/TabList"/>
    <dgm:cxn modelId="{3050DDBC-9406-4E91-9A6B-82C658AFD63B}" srcId="{B6517E44-840F-49B2-9CA4-A9DEA5068C35}" destId="{D5FF5D53-C11A-4129-988A-EDDA37A86808}" srcOrd="2" destOrd="0" parTransId="{1DF9C9EE-04AA-4C37-A492-34E5E722E798}" sibTransId="{ED29F7BC-6C83-4D72-91A6-BAA38CC388B6}"/>
    <dgm:cxn modelId="{B13D7ACC-7886-41F1-A371-2935AD434F76}" srcId="{B6517E44-840F-49B2-9CA4-A9DEA5068C35}" destId="{9DEB0D75-2D9A-4401-8FCF-10B2157AE744}" srcOrd="1" destOrd="0" parTransId="{6391E40C-D7C5-4736-8FBF-2041B0BD8DC1}" sibTransId="{4C3AEF43-644A-4E28-8ABC-FBB9A8847A6E}"/>
    <dgm:cxn modelId="{543979CD-B74F-4255-98D7-BC6D1BD6BEA2}" type="presOf" srcId="{5C9095CA-A62E-43D1-8FA0-511496C8EB45}" destId="{96691C07-8C5C-4253-989F-D28373AA76F1}" srcOrd="0" destOrd="1" presId="urn:microsoft.com/office/officeart/2011/layout/TabList"/>
    <dgm:cxn modelId="{3FF9FFF4-4691-43B5-9FB0-12518D44A192}" type="presOf" srcId="{8250A2EA-5BA4-4613-8A23-28CDC1B81677}" destId="{5031DCD4-17E0-4C5F-BA8B-79FDA896DB52}" srcOrd="0" destOrd="0" presId="urn:microsoft.com/office/officeart/2011/layout/TabList"/>
    <dgm:cxn modelId="{C3398EF8-CD4E-49E2-A26D-8AB72549EB33}" srcId="{6E66FFF2-E74F-4664-BB98-DE04D509F091}" destId="{F19D12C9-0E01-4059-9565-6FD900AF2EAB}" srcOrd="3" destOrd="0" parTransId="{B108FB2C-8C9A-45D6-A68D-A1D1303AE0E5}" sibTransId="{E3F073E3-6B69-4F19-B6BD-7E1FC272D70A}"/>
    <dgm:cxn modelId="{DF6F06FB-D82B-4ED1-A390-213FD419734A}" type="presOf" srcId="{02701DDD-F22A-4D5B-8AAB-A76817D74475}" destId="{501A7535-66A7-411A-98B9-100F53783166}" srcOrd="0" destOrd="0" presId="urn:microsoft.com/office/officeart/2011/layout/TabList"/>
    <dgm:cxn modelId="{E8C056FF-0EE4-4A30-88E2-2C61DF927B52}" srcId="{02701DDD-F22A-4D5B-8AAB-A76817D74475}" destId="{4F82164F-209B-4F05-9E6B-4B5141D96531}" srcOrd="2" destOrd="0" parTransId="{AB119460-2F2D-4F82-8828-C5F483312615}" sibTransId="{1A5EA3F4-DF16-4061-B841-0C2053EF4B9B}"/>
    <dgm:cxn modelId="{60F51F20-1E81-41C2-BBA1-BF94FD273E1D}" type="presParOf" srcId="{BE52F30F-E072-4BDC-8E6B-510B3F847709}" destId="{8E6A4098-FF90-4EAF-A16E-11599F40AD24}" srcOrd="0" destOrd="0" presId="urn:microsoft.com/office/officeart/2011/layout/TabList"/>
    <dgm:cxn modelId="{758F611E-9602-42D6-8FB2-7E44693EFA56}" type="presParOf" srcId="{8E6A4098-FF90-4EAF-A16E-11599F40AD24}" destId="{E5ECD894-5E09-4159-A5AA-4E691EA41E22}" srcOrd="0" destOrd="0" presId="urn:microsoft.com/office/officeart/2011/layout/TabList"/>
    <dgm:cxn modelId="{F2BFC535-30C9-4DA2-89DF-FBBFCFE0A7AB}" type="presParOf" srcId="{8E6A4098-FF90-4EAF-A16E-11599F40AD24}" destId="{501A7535-66A7-411A-98B9-100F53783166}" srcOrd="1" destOrd="0" presId="urn:microsoft.com/office/officeart/2011/layout/TabList"/>
    <dgm:cxn modelId="{BBCCDB6E-3644-4C8B-956A-8EF5E3127E3C}" type="presParOf" srcId="{8E6A4098-FF90-4EAF-A16E-11599F40AD24}" destId="{E48C4CD4-8C04-46C8-A56B-682379C89820}" srcOrd="2" destOrd="0" presId="urn:microsoft.com/office/officeart/2011/layout/TabList"/>
    <dgm:cxn modelId="{17FFA071-437F-4507-89B2-3A43E07DB384}" type="presParOf" srcId="{BE52F30F-E072-4BDC-8E6B-510B3F847709}" destId="{7A4CB7CB-7185-43AE-95C2-5E7BD6860651}" srcOrd="1" destOrd="0" presId="urn:microsoft.com/office/officeart/2011/layout/TabList"/>
    <dgm:cxn modelId="{E3DB887A-0F6D-4343-A376-B0CA665D548A}" type="presParOf" srcId="{BE52F30F-E072-4BDC-8E6B-510B3F847709}" destId="{8A23C7A2-DAB0-4FA0-8B40-85637A44F5AF}" srcOrd="2" destOrd="0" presId="urn:microsoft.com/office/officeart/2011/layout/TabList"/>
    <dgm:cxn modelId="{3107B708-03CB-45EF-AA5B-FD5BE59F2773}" type="presParOf" srcId="{BE52F30F-E072-4BDC-8E6B-510B3F847709}" destId="{D580ADE2-BFB5-4669-99F5-67D81DAA8BE0}" srcOrd="3" destOrd="0" presId="urn:microsoft.com/office/officeart/2011/layout/TabList"/>
    <dgm:cxn modelId="{59E44A1C-F780-47B5-81BA-2711CB5CED8D}" type="presParOf" srcId="{D580ADE2-BFB5-4669-99F5-67D81DAA8BE0}" destId="{42B99A6F-28C0-45EC-8F66-15D7A510A6E4}" srcOrd="0" destOrd="0" presId="urn:microsoft.com/office/officeart/2011/layout/TabList"/>
    <dgm:cxn modelId="{1C513913-FB5B-4B87-BC87-22E815808ABA}" type="presParOf" srcId="{D580ADE2-BFB5-4669-99F5-67D81DAA8BE0}" destId="{5031DCD4-17E0-4C5F-BA8B-79FDA896DB52}" srcOrd="1" destOrd="0" presId="urn:microsoft.com/office/officeart/2011/layout/TabList"/>
    <dgm:cxn modelId="{0C262137-C696-409B-9CEB-001EEBE5CC19}" type="presParOf" srcId="{D580ADE2-BFB5-4669-99F5-67D81DAA8BE0}" destId="{3AC774F0-979E-4206-A3DB-D7BBDC4B0DFC}" srcOrd="2" destOrd="0" presId="urn:microsoft.com/office/officeart/2011/layout/TabList"/>
    <dgm:cxn modelId="{9C16E31C-38C9-4590-A625-32D1D87CE12C}" type="presParOf" srcId="{BE52F30F-E072-4BDC-8E6B-510B3F847709}" destId="{B1788332-82B3-4ED5-8BA6-8B688C683DFF}" srcOrd="4" destOrd="0" presId="urn:microsoft.com/office/officeart/2011/layout/TabList"/>
    <dgm:cxn modelId="{F7FB07D3-BEF2-43E3-BCA7-4DFAB3E290FB}" type="presParOf" srcId="{BE52F30F-E072-4BDC-8E6B-510B3F847709}" destId="{BAC7D10E-2B40-41BA-8FB5-949F44DD3220}" srcOrd="5" destOrd="0" presId="urn:microsoft.com/office/officeart/2011/layout/TabList"/>
    <dgm:cxn modelId="{F74571D4-892E-43F2-8E49-98DDDC2FDEC8}" type="presParOf" srcId="{BE52F30F-E072-4BDC-8E6B-510B3F847709}" destId="{74B2A339-D28B-45CD-97E1-1E9820059D40}" srcOrd="6" destOrd="0" presId="urn:microsoft.com/office/officeart/2011/layout/TabList"/>
    <dgm:cxn modelId="{75EB1CAB-2C46-40C1-983F-9470F6B83552}" type="presParOf" srcId="{74B2A339-D28B-45CD-97E1-1E9820059D40}" destId="{C17246B7-5EDB-4022-AFD4-506312CF7C1C}" srcOrd="0" destOrd="0" presId="urn:microsoft.com/office/officeart/2011/layout/TabList"/>
    <dgm:cxn modelId="{1FF7F60D-5182-49F5-9036-DF6EF0A6A00E}" type="presParOf" srcId="{74B2A339-D28B-45CD-97E1-1E9820059D40}" destId="{B8827A2A-1914-4094-91D4-4F53FB59E7DA}" srcOrd="1" destOrd="0" presId="urn:microsoft.com/office/officeart/2011/layout/TabList"/>
    <dgm:cxn modelId="{E9FE0F89-363E-4E6D-B912-E6D224F6B68C}" type="presParOf" srcId="{74B2A339-D28B-45CD-97E1-1E9820059D40}" destId="{B5C0C8BA-AD13-4C6B-9C86-CBBFECDED8BB}" srcOrd="2" destOrd="0" presId="urn:microsoft.com/office/officeart/2011/layout/TabList"/>
    <dgm:cxn modelId="{15ADB16F-9B86-4675-942D-DEAC7D608846}" type="presParOf" srcId="{BE52F30F-E072-4BDC-8E6B-510B3F847709}" destId="{6B5CF07D-FFBB-4B74-BCE9-25FC7518E45D}" srcOrd="7" destOrd="0" presId="urn:microsoft.com/office/officeart/2011/layout/TabList"/>
    <dgm:cxn modelId="{6B7E56E2-8776-47BC-BC5B-EF5D7738EB05}" type="presParOf" srcId="{BE52F30F-E072-4BDC-8E6B-510B3F847709}" destId="{7597A0FA-BAFE-4DFA-8003-5354469A5EA9}" srcOrd="8" destOrd="0" presId="urn:microsoft.com/office/officeart/2011/layout/TabList"/>
    <dgm:cxn modelId="{E90C24CE-C0E9-4CBD-B425-8A37A5199477}" type="presParOf" srcId="{BE52F30F-E072-4BDC-8E6B-510B3F847709}" destId="{9FC3D86C-DD63-4CD8-A863-E4505063F9AD}" srcOrd="9" destOrd="0" presId="urn:microsoft.com/office/officeart/2011/layout/TabList"/>
    <dgm:cxn modelId="{C949DA6C-3162-4906-9F38-639B7050754F}" type="presParOf" srcId="{9FC3D86C-DD63-4CD8-A863-E4505063F9AD}" destId="{25E132D4-9CF9-46C2-9E70-CD0DE5DC0564}" srcOrd="0" destOrd="0" presId="urn:microsoft.com/office/officeart/2011/layout/TabList"/>
    <dgm:cxn modelId="{93CC8B94-6D44-4489-91B5-B8E9A77EDD61}" type="presParOf" srcId="{9FC3D86C-DD63-4CD8-A863-E4505063F9AD}" destId="{956DAB02-845A-4E64-B6AA-23167A5A1A06}" srcOrd="1" destOrd="0" presId="urn:microsoft.com/office/officeart/2011/layout/TabList"/>
    <dgm:cxn modelId="{E6DB8C42-322F-44D2-BF58-AB4BBB8A1E8F}" type="presParOf" srcId="{9FC3D86C-DD63-4CD8-A863-E4505063F9AD}" destId="{C7136DDE-BC0A-4120-A2CC-40A3914874C8}" srcOrd="2" destOrd="0" presId="urn:microsoft.com/office/officeart/2011/layout/TabList"/>
    <dgm:cxn modelId="{C321B8BF-52EB-4DBA-9FAF-8D70FC6A9427}" type="presParOf" srcId="{BE52F30F-E072-4BDC-8E6B-510B3F847709}" destId="{96691C07-8C5C-4253-989F-D28373AA76F1}" srcOrd="10"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E4F7E5A-F586-4F8B-BD6F-90023C9D6EE0}"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740A5510-42F9-4847-8B00-B8E513B110F8}">
      <dgm:prSet phldrT="[Text]" custT="1"/>
      <dgm:spPr>
        <a:solidFill>
          <a:srgbClr val="015873"/>
        </a:solidFill>
      </dgm:spPr>
      <dgm:t>
        <a:bodyPr/>
        <a:lstStyle/>
        <a:p>
          <a:r>
            <a:rPr lang="en-US" sz="2000" b="1" dirty="0"/>
            <a:t>Antiviral (HSV, VZV)</a:t>
          </a:r>
          <a:endParaRPr lang="en-US" sz="2000" dirty="0"/>
        </a:p>
      </dgm:t>
    </dgm:pt>
    <dgm:pt modelId="{8F452449-80F0-49FC-9CBE-342542A1A165}" type="parTrans" cxnId="{68E0AFB8-BF1F-41CD-8A1F-8DF76904305C}">
      <dgm:prSet/>
      <dgm:spPr/>
      <dgm:t>
        <a:bodyPr/>
        <a:lstStyle/>
        <a:p>
          <a:endParaRPr lang="en-US" sz="1500"/>
        </a:p>
      </dgm:t>
    </dgm:pt>
    <dgm:pt modelId="{1D639D6B-CBF3-4994-8B7C-F9CE6FDC4BB4}" type="sibTrans" cxnId="{68E0AFB8-BF1F-41CD-8A1F-8DF76904305C}">
      <dgm:prSet/>
      <dgm:spPr/>
      <dgm:t>
        <a:bodyPr/>
        <a:lstStyle/>
        <a:p>
          <a:endParaRPr lang="en-US" sz="1500"/>
        </a:p>
      </dgm:t>
    </dgm:pt>
    <dgm:pt modelId="{893F590B-305F-4F25-A7C4-CA3356A457ED}">
      <dgm:prSet custT="1"/>
      <dgm:spPr>
        <a:ln>
          <a:solidFill>
            <a:schemeClr val="accent1"/>
          </a:solidFill>
        </a:ln>
      </dgm:spPr>
      <dgm:t>
        <a:bodyPr/>
        <a:lstStyle/>
        <a:p>
          <a:pPr>
            <a:buFont typeface="Arial" panose="020B0604020202020204" pitchFamily="34" charset="0"/>
            <a:buNone/>
          </a:pPr>
          <a:r>
            <a:rPr lang="en-US" sz="1500" b="1">
              <a:solidFill>
                <a:schemeClr val="bg1"/>
              </a:solidFill>
            </a:rPr>
            <a:t>Agent:</a:t>
          </a:r>
          <a:r>
            <a:rPr lang="en-US" sz="1500">
              <a:solidFill>
                <a:schemeClr val="bg1"/>
              </a:solidFill>
            </a:rPr>
            <a:t> Acyclovir or valacyclovir</a:t>
          </a:r>
          <a:endParaRPr lang="en-US" sz="1500" dirty="0">
            <a:solidFill>
              <a:schemeClr val="bg1"/>
            </a:solidFill>
          </a:endParaRPr>
        </a:p>
      </dgm:t>
    </dgm:pt>
    <dgm:pt modelId="{B7365783-146E-477E-8389-6C420C9642A5}" type="parTrans" cxnId="{7F569778-B9BC-4EE4-876F-1D16B6C1588A}">
      <dgm:prSet/>
      <dgm:spPr/>
      <dgm:t>
        <a:bodyPr/>
        <a:lstStyle/>
        <a:p>
          <a:endParaRPr lang="en-US" sz="1500"/>
        </a:p>
      </dgm:t>
    </dgm:pt>
    <dgm:pt modelId="{DE10D58B-BF96-4219-9616-13196E382AC3}" type="sibTrans" cxnId="{7F569778-B9BC-4EE4-876F-1D16B6C1588A}">
      <dgm:prSet/>
      <dgm:spPr/>
      <dgm:t>
        <a:bodyPr/>
        <a:lstStyle/>
        <a:p>
          <a:endParaRPr lang="en-US" sz="1500"/>
        </a:p>
      </dgm:t>
    </dgm:pt>
    <dgm:pt modelId="{01D2F6A9-2238-4955-9CC0-A98749D44888}">
      <dgm:prSet custT="1"/>
      <dgm:spPr>
        <a:ln>
          <a:solidFill>
            <a:schemeClr val="accent1"/>
          </a:solidFill>
        </a:ln>
      </dgm:spPr>
      <dgm:t>
        <a:bodyPr/>
        <a:lstStyle/>
        <a:p>
          <a:pPr>
            <a:buFont typeface="Arial" panose="020B0604020202020204" pitchFamily="34" charset="0"/>
            <a:buNone/>
          </a:pPr>
          <a:r>
            <a:rPr lang="en-US" sz="1500" b="1">
              <a:solidFill>
                <a:schemeClr val="bg1"/>
              </a:solidFill>
            </a:rPr>
            <a:t>Timing:</a:t>
          </a:r>
          <a:r>
            <a:rPr lang="en-US" sz="1500">
              <a:solidFill>
                <a:schemeClr val="bg1"/>
              </a:solidFill>
            </a:rPr>
            <a:t> Throughout treatment</a:t>
          </a:r>
          <a:endParaRPr lang="en-US" sz="1500" dirty="0">
            <a:solidFill>
              <a:schemeClr val="bg1"/>
            </a:solidFill>
          </a:endParaRPr>
        </a:p>
      </dgm:t>
    </dgm:pt>
    <dgm:pt modelId="{1AB18D5C-CF9B-45A7-B961-BB2791A82B5C}" type="parTrans" cxnId="{F35A0E94-1964-4C3F-9525-6D1B59132CC0}">
      <dgm:prSet/>
      <dgm:spPr/>
      <dgm:t>
        <a:bodyPr/>
        <a:lstStyle/>
        <a:p>
          <a:endParaRPr lang="en-US" sz="1500"/>
        </a:p>
      </dgm:t>
    </dgm:pt>
    <dgm:pt modelId="{13410B57-59FE-4018-B638-9706C4D1D038}" type="sibTrans" cxnId="{F35A0E94-1964-4C3F-9525-6D1B59132CC0}">
      <dgm:prSet/>
      <dgm:spPr/>
      <dgm:t>
        <a:bodyPr/>
        <a:lstStyle/>
        <a:p>
          <a:endParaRPr lang="en-US" sz="1500"/>
        </a:p>
      </dgm:t>
    </dgm:pt>
    <dgm:pt modelId="{2736072E-4D4A-40AB-8143-43AD33527F72}">
      <dgm:prSet custT="1"/>
      <dgm:spPr>
        <a:ln>
          <a:solidFill>
            <a:schemeClr val="accent1"/>
          </a:solidFill>
        </a:ln>
      </dgm:spPr>
      <dgm:t>
        <a:bodyPr/>
        <a:lstStyle/>
        <a:p>
          <a:pPr>
            <a:buFont typeface="Arial" panose="020B0604020202020204" pitchFamily="34" charset="0"/>
            <a:buNone/>
          </a:pPr>
          <a:r>
            <a:rPr lang="en-US" sz="1500" b="1" dirty="0">
              <a:solidFill>
                <a:schemeClr val="bg1"/>
              </a:solidFill>
            </a:rPr>
            <a:t>Recommendations: </a:t>
          </a:r>
          <a:r>
            <a:rPr lang="en-US" sz="1500" dirty="0">
              <a:solidFill>
                <a:schemeClr val="bg1"/>
              </a:solidFill>
            </a:rPr>
            <a:t>Continue for 3 </a:t>
          </a:r>
          <a:r>
            <a:rPr lang="en-US" sz="1500" dirty="0" err="1">
              <a:solidFill>
                <a:schemeClr val="bg1"/>
              </a:solidFill>
            </a:rPr>
            <a:t>mo</a:t>
          </a:r>
          <a:r>
            <a:rPr lang="en-US" sz="1500" dirty="0">
              <a:solidFill>
                <a:schemeClr val="bg1"/>
              </a:solidFill>
            </a:rPr>
            <a:t> off treatment or until CD4 &gt;200/</a:t>
          </a:r>
          <a:r>
            <a:rPr lang="en-US" sz="1500" dirty="0" err="1">
              <a:solidFill>
                <a:schemeClr val="bg1"/>
              </a:solidFill>
            </a:rPr>
            <a:t>μL</a:t>
          </a:r>
          <a:endParaRPr lang="en-US" sz="1500" dirty="0">
            <a:solidFill>
              <a:schemeClr val="bg1"/>
            </a:solidFill>
          </a:endParaRPr>
        </a:p>
      </dgm:t>
    </dgm:pt>
    <dgm:pt modelId="{F19FDC18-C8A4-4942-A7AD-A8F977733E1A}" type="parTrans" cxnId="{1D023C15-0B30-4DB1-818D-80846F098A4F}">
      <dgm:prSet/>
      <dgm:spPr/>
      <dgm:t>
        <a:bodyPr/>
        <a:lstStyle/>
        <a:p>
          <a:endParaRPr lang="en-US" sz="1500"/>
        </a:p>
      </dgm:t>
    </dgm:pt>
    <dgm:pt modelId="{EAB1B013-2836-45F8-AD6F-FB893F0210D5}" type="sibTrans" cxnId="{1D023C15-0B30-4DB1-818D-80846F098A4F}">
      <dgm:prSet/>
      <dgm:spPr/>
      <dgm:t>
        <a:bodyPr/>
        <a:lstStyle/>
        <a:p>
          <a:endParaRPr lang="en-US" sz="1500"/>
        </a:p>
      </dgm:t>
    </dgm:pt>
    <dgm:pt modelId="{27BB58A2-DA95-4652-85B2-CF45549AD9E5}">
      <dgm:prSet custT="1"/>
      <dgm:spPr>
        <a:solidFill>
          <a:srgbClr val="E1471D"/>
        </a:solidFill>
      </dgm:spPr>
      <dgm:t>
        <a:bodyPr/>
        <a:lstStyle/>
        <a:p>
          <a:r>
            <a:rPr lang="en-US" sz="2000" b="1"/>
            <a:t>Pneumocystis</a:t>
          </a:r>
        </a:p>
      </dgm:t>
    </dgm:pt>
    <dgm:pt modelId="{40A98B5D-5C86-45F7-9556-168ACB00D5A7}" type="parTrans" cxnId="{C7D69BEE-F06A-439A-8012-BC1D4FC69B32}">
      <dgm:prSet/>
      <dgm:spPr/>
      <dgm:t>
        <a:bodyPr/>
        <a:lstStyle/>
        <a:p>
          <a:endParaRPr lang="en-US" sz="1500"/>
        </a:p>
      </dgm:t>
    </dgm:pt>
    <dgm:pt modelId="{492A5FC9-EA7B-43D9-A5C8-60AAB03CB47C}" type="sibTrans" cxnId="{C7D69BEE-F06A-439A-8012-BC1D4FC69B32}">
      <dgm:prSet/>
      <dgm:spPr/>
      <dgm:t>
        <a:bodyPr/>
        <a:lstStyle/>
        <a:p>
          <a:endParaRPr lang="en-US" sz="1500"/>
        </a:p>
      </dgm:t>
    </dgm:pt>
    <dgm:pt modelId="{77D7E9EA-A112-40F8-9378-AEE1D46E43CE}">
      <dgm:prSet custT="1"/>
      <dgm:spPr/>
      <dgm:t>
        <a:bodyPr/>
        <a:lstStyle/>
        <a:p>
          <a:pPr>
            <a:buFont typeface="Arial" panose="020B0604020202020204" pitchFamily="34" charset="0"/>
            <a:buNone/>
          </a:pPr>
          <a:r>
            <a:rPr lang="en-US" sz="1500" b="1">
              <a:solidFill>
                <a:schemeClr val="bg1"/>
              </a:solidFill>
            </a:rPr>
            <a:t>Agent: </a:t>
          </a:r>
          <a:r>
            <a:rPr lang="en-US" sz="1500" b="0">
              <a:solidFill>
                <a:schemeClr val="bg1"/>
              </a:solidFill>
            </a:rPr>
            <a:t>Trimethoprim/sulfamethoxazole or atovaquone</a:t>
          </a:r>
          <a:endParaRPr lang="en-US" sz="1500" b="0" dirty="0">
            <a:solidFill>
              <a:schemeClr val="bg1"/>
            </a:solidFill>
          </a:endParaRPr>
        </a:p>
      </dgm:t>
    </dgm:pt>
    <dgm:pt modelId="{31F34FAC-67C8-41CE-A49C-F71DA6A4278A}" type="parTrans" cxnId="{4C93E91F-A4F1-49D5-A4B5-8B594AF1D0CE}">
      <dgm:prSet/>
      <dgm:spPr/>
      <dgm:t>
        <a:bodyPr/>
        <a:lstStyle/>
        <a:p>
          <a:endParaRPr lang="en-US" sz="1500"/>
        </a:p>
      </dgm:t>
    </dgm:pt>
    <dgm:pt modelId="{2FB4C7C3-A9A9-4455-BF23-D8EEC3B9469C}" type="sibTrans" cxnId="{4C93E91F-A4F1-49D5-A4B5-8B594AF1D0CE}">
      <dgm:prSet/>
      <dgm:spPr/>
      <dgm:t>
        <a:bodyPr/>
        <a:lstStyle/>
        <a:p>
          <a:endParaRPr lang="en-US" sz="1500"/>
        </a:p>
      </dgm:t>
    </dgm:pt>
    <dgm:pt modelId="{1744BD46-D3A6-4CAF-8F22-8321740A0C5C}">
      <dgm:prSet custT="1"/>
      <dgm:spPr>
        <a:solidFill>
          <a:schemeClr val="accent4"/>
        </a:solidFill>
      </dgm:spPr>
      <dgm:t>
        <a:bodyPr/>
        <a:lstStyle/>
        <a:p>
          <a:r>
            <a:rPr lang="en-US" sz="2000" b="1"/>
            <a:t>Other Supportive Care</a:t>
          </a:r>
        </a:p>
      </dgm:t>
    </dgm:pt>
    <dgm:pt modelId="{BAEDDFFD-21C1-4002-9B51-ABD2CEB675E2}" type="parTrans" cxnId="{77E369CF-887D-4431-9397-98E37BE6A6E4}">
      <dgm:prSet/>
      <dgm:spPr/>
      <dgm:t>
        <a:bodyPr/>
        <a:lstStyle/>
        <a:p>
          <a:endParaRPr lang="en-US" sz="1500"/>
        </a:p>
      </dgm:t>
    </dgm:pt>
    <dgm:pt modelId="{BB8D7863-2D13-43BB-993D-B4FEE951C4A7}" type="sibTrans" cxnId="{77E369CF-887D-4431-9397-98E37BE6A6E4}">
      <dgm:prSet/>
      <dgm:spPr/>
      <dgm:t>
        <a:bodyPr/>
        <a:lstStyle/>
        <a:p>
          <a:endParaRPr lang="en-US" sz="1500"/>
        </a:p>
      </dgm:t>
    </dgm:pt>
    <dgm:pt modelId="{1E1AFB57-6261-44CA-98C2-B372741A5C9E}">
      <dgm:prSet custT="1"/>
      <dgm:spPr/>
      <dgm:t>
        <a:bodyPr/>
        <a:lstStyle/>
        <a:p>
          <a:pPr>
            <a:buFont typeface="Arial" panose="020B0604020202020204" pitchFamily="34" charset="0"/>
            <a:buNone/>
          </a:pPr>
          <a:r>
            <a:rPr lang="en-US" sz="1500" b="1">
              <a:solidFill>
                <a:schemeClr val="bg1"/>
              </a:solidFill>
            </a:rPr>
            <a:t>Agent: </a:t>
          </a:r>
          <a:r>
            <a:rPr lang="en-US" sz="1500" b="0">
              <a:solidFill>
                <a:schemeClr val="bg1"/>
              </a:solidFill>
            </a:rPr>
            <a:t>IVIG or G-CSF</a:t>
          </a:r>
          <a:endParaRPr lang="en-US" sz="1500" b="0" dirty="0">
            <a:solidFill>
              <a:schemeClr val="bg1"/>
            </a:solidFill>
          </a:endParaRPr>
        </a:p>
      </dgm:t>
    </dgm:pt>
    <dgm:pt modelId="{3160434D-035B-41BA-A593-7252742F2D70}" type="parTrans" cxnId="{7C2FDD08-9C48-411C-B1D0-F17924BC8BBF}">
      <dgm:prSet/>
      <dgm:spPr/>
      <dgm:t>
        <a:bodyPr/>
        <a:lstStyle/>
        <a:p>
          <a:endParaRPr lang="en-US" sz="1500"/>
        </a:p>
      </dgm:t>
    </dgm:pt>
    <dgm:pt modelId="{6D870828-6C45-4F6F-94DA-A050B9C864A1}" type="sibTrans" cxnId="{7C2FDD08-9C48-411C-B1D0-F17924BC8BBF}">
      <dgm:prSet/>
      <dgm:spPr/>
      <dgm:t>
        <a:bodyPr/>
        <a:lstStyle/>
        <a:p>
          <a:endParaRPr lang="en-US" sz="1500"/>
        </a:p>
      </dgm:t>
    </dgm:pt>
    <dgm:pt modelId="{59302D34-DE2F-4A63-AA5E-73EAD1D1DCCF}">
      <dgm:prSet custT="1"/>
      <dgm:spPr>
        <a:ln>
          <a:solidFill>
            <a:schemeClr val="accent1"/>
          </a:solidFill>
        </a:ln>
      </dgm:spPr>
      <dgm:t>
        <a:bodyPr/>
        <a:lstStyle/>
        <a:p>
          <a:pPr>
            <a:buFont typeface="Arial" panose="020B0604020202020204" pitchFamily="34" charset="0"/>
            <a:buChar char="•"/>
          </a:pPr>
          <a:endParaRPr lang="en-US" sz="1500"/>
        </a:p>
      </dgm:t>
    </dgm:pt>
    <dgm:pt modelId="{7BD3D6E8-D5A4-42F0-9F46-A03BA5530D94}" type="parTrans" cxnId="{43916AC6-FC57-4EA6-8255-A83284422025}">
      <dgm:prSet/>
      <dgm:spPr/>
      <dgm:t>
        <a:bodyPr/>
        <a:lstStyle/>
        <a:p>
          <a:endParaRPr lang="en-US"/>
        </a:p>
      </dgm:t>
    </dgm:pt>
    <dgm:pt modelId="{045C217A-472F-4CEF-AC67-FF90E0464AB0}" type="sibTrans" cxnId="{43916AC6-FC57-4EA6-8255-A83284422025}">
      <dgm:prSet/>
      <dgm:spPr/>
      <dgm:t>
        <a:bodyPr/>
        <a:lstStyle/>
        <a:p>
          <a:endParaRPr lang="en-US"/>
        </a:p>
      </dgm:t>
    </dgm:pt>
    <dgm:pt modelId="{C7AC8936-6EBB-47EB-BCF3-04B9DB1B6C0A}">
      <dgm:prSet custT="1"/>
      <dgm:spPr/>
      <dgm:t>
        <a:bodyPr/>
        <a:lstStyle/>
        <a:p>
          <a:pPr>
            <a:buFont typeface="Arial" panose="020B0604020202020204" pitchFamily="34" charset="0"/>
            <a:buNone/>
          </a:pPr>
          <a:r>
            <a:rPr lang="en-US" sz="1500" b="1">
              <a:solidFill>
                <a:schemeClr val="bg1"/>
              </a:solidFill>
            </a:rPr>
            <a:t>Timing: </a:t>
          </a:r>
          <a:r>
            <a:rPr lang="en-US" sz="1500" b="0">
              <a:solidFill>
                <a:schemeClr val="bg1"/>
              </a:solidFill>
            </a:rPr>
            <a:t>Throughout treatment</a:t>
          </a:r>
          <a:endParaRPr lang="en-US" sz="1500" b="0" dirty="0">
            <a:solidFill>
              <a:schemeClr val="bg1"/>
            </a:solidFill>
          </a:endParaRPr>
        </a:p>
      </dgm:t>
    </dgm:pt>
    <dgm:pt modelId="{7AC8E8E2-EC9B-4081-A498-03B6E0BCDF90}" type="parTrans" cxnId="{63A1DE56-F050-43BB-8086-4FF0A002B4D1}">
      <dgm:prSet/>
      <dgm:spPr/>
      <dgm:t>
        <a:bodyPr/>
        <a:lstStyle/>
        <a:p>
          <a:endParaRPr lang="en-US"/>
        </a:p>
      </dgm:t>
    </dgm:pt>
    <dgm:pt modelId="{32A91EA4-8730-4EAE-9C94-D8363D390947}" type="sibTrans" cxnId="{63A1DE56-F050-43BB-8086-4FF0A002B4D1}">
      <dgm:prSet/>
      <dgm:spPr/>
      <dgm:t>
        <a:bodyPr/>
        <a:lstStyle/>
        <a:p>
          <a:endParaRPr lang="en-US"/>
        </a:p>
      </dgm:t>
    </dgm:pt>
    <dgm:pt modelId="{4234FEA0-5B66-47BC-B861-AB574FF90017}">
      <dgm:prSet custT="1"/>
      <dgm:spPr/>
      <dgm:t>
        <a:bodyPr/>
        <a:lstStyle/>
        <a:p>
          <a:pPr>
            <a:buFont typeface="Arial" panose="020B0604020202020204" pitchFamily="34" charset="0"/>
            <a:buNone/>
          </a:pPr>
          <a:r>
            <a:rPr lang="en-US" sz="1500" b="1">
              <a:solidFill>
                <a:schemeClr val="bg1"/>
              </a:solidFill>
            </a:rPr>
            <a:t>Recommendations: </a:t>
          </a:r>
          <a:r>
            <a:rPr lang="en-US" sz="1500" b="0">
              <a:solidFill>
                <a:schemeClr val="bg1"/>
              </a:solidFill>
            </a:rPr>
            <a:t>Continue until CD4 cell count &gt;200/</a:t>
          </a:r>
          <a:r>
            <a:rPr lang="el-GR" sz="1500" b="0">
              <a:solidFill>
                <a:schemeClr val="bg1"/>
              </a:solidFill>
            </a:rPr>
            <a:t>μ</a:t>
          </a:r>
          <a:r>
            <a:rPr lang="en-US" sz="1500" b="0">
              <a:solidFill>
                <a:schemeClr val="bg1"/>
              </a:solidFill>
            </a:rPr>
            <a:t>L</a:t>
          </a:r>
          <a:endParaRPr lang="en-US" sz="1500" b="0" dirty="0">
            <a:solidFill>
              <a:schemeClr val="bg1"/>
            </a:solidFill>
          </a:endParaRPr>
        </a:p>
      </dgm:t>
    </dgm:pt>
    <dgm:pt modelId="{604D2E00-FBF7-401E-83CA-93953D55F002}" type="parTrans" cxnId="{D3C7B3E1-943C-4363-93F4-B3D29479793F}">
      <dgm:prSet/>
      <dgm:spPr/>
      <dgm:t>
        <a:bodyPr/>
        <a:lstStyle/>
        <a:p>
          <a:endParaRPr lang="en-US"/>
        </a:p>
      </dgm:t>
    </dgm:pt>
    <dgm:pt modelId="{FBCCD843-50C2-426F-8DD0-7615680CFF62}" type="sibTrans" cxnId="{D3C7B3E1-943C-4363-93F4-B3D29479793F}">
      <dgm:prSet/>
      <dgm:spPr/>
      <dgm:t>
        <a:bodyPr/>
        <a:lstStyle/>
        <a:p>
          <a:endParaRPr lang="en-US"/>
        </a:p>
      </dgm:t>
    </dgm:pt>
    <dgm:pt modelId="{A77DFEE7-D501-4B10-BDAA-E7D391A0ADB6}">
      <dgm:prSet custT="1"/>
      <dgm:spPr/>
      <dgm:t>
        <a:bodyPr/>
        <a:lstStyle/>
        <a:p>
          <a:pPr>
            <a:buFont typeface="Arial" panose="020B0604020202020204" pitchFamily="34" charset="0"/>
            <a:buNone/>
          </a:pPr>
          <a:r>
            <a:rPr lang="en-US" sz="1500" b="1">
              <a:solidFill>
                <a:schemeClr val="bg1"/>
              </a:solidFill>
            </a:rPr>
            <a:t>Recommendations: </a:t>
          </a:r>
          <a:r>
            <a:rPr lang="en-US" sz="1500" b="0">
              <a:solidFill>
                <a:schemeClr val="bg1"/>
              </a:solidFill>
            </a:rPr>
            <a:t>IVIG replacement can be used for the duration of bispecific therapy, continue off therapy if IgG concentrations remain &lt;400 mg/dL; use G-CSF as needed for grade ≥3 ANC, avoid when patient is at risk for CRS</a:t>
          </a:r>
          <a:endParaRPr lang="en-US" sz="1500" b="0" dirty="0">
            <a:solidFill>
              <a:schemeClr val="bg1"/>
            </a:solidFill>
          </a:endParaRPr>
        </a:p>
      </dgm:t>
    </dgm:pt>
    <dgm:pt modelId="{9590D351-80A0-4C02-9320-08F9294A3063}" type="parTrans" cxnId="{0AC6F5D8-7126-4B15-9525-1785DE291038}">
      <dgm:prSet/>
      <dgm:spPr/>
      <dgm:t>
        <a:bodyPr/>
        <a:lstStyle/>
        <a:p>
          <a:endParaRPr lang="en-US"/>
        </a:p>
      </dgm:t>
    </dgm:pt>
    <dgm:pt modelId="{A01C8D16-81F3-4829-AF90-E019F8F32547}" type="sibTrans" cxnId="{0AC6F5D8-7126-4B15-9525-1785DE291038}">
      <dgm:prSet/>
      <dgm:spPr/>
      <dgm:t>
        <a:bodyPr/>
        <a:lstStyle/>
        <a:p>
          <a:endParaRPr lang="en-US"/>
        </a:p>
      </dgm:t>
    </dgm:pt>
    <dgm:pt modelId="{782DF2E2-FDFE-4EED-8557-73615C383451}" type="pres">
      <dgm:prSet presAssocID="{EE4F7E5A-F586-4F8B-BD6F-90023C9D6EE0}" presName="linear" presStyleCnt="0">
        <dgm:presLayoutVars>
          <dgm:dir/>
          <dgm:animLvl val="lvl"/>
          <dgm:resizeHandles val="exact"/>
        </dgm:presLayoutVars>
      </dgm:prSet>
      <dgm:spPr/>
    </dgm:pt>
    <dgm:pt modelId="{1B20F71F-959F-4FC4-BC0C-5203914546BE}" type="pres">
      <dgm:prSet presAssocID="{740A5510-42F9-4847-8B00-B8E513B110F8}" presName="parentLin" presStyleCnt="0"/>
      <dgm:spPr/>
    </dgm:pt>
    <dgm:pt modelId="{F3E268E4-89DF-48B0-B745-FB1692AD8B53}" type="pres">
      <dgm:prSet presAssocID="{740A5510-42F9-4847-8B00-B8E513B110F8}" presName="parentLeftMargin" presStyleLbl="node1" presStyleIdx="0" presStyleCnt="3"/>
      <dgm:spPr/>
    </dgm:pt>
    <dgm:pt modelId="{A34E2119-A774-4F6C-844B-5402B4F93197}" type="pres">
      <dgm:prSet presAssocID="{740A5510-42F9-4847-8B00-B8E513B110F8}" presName="parentText" presStyleLbl="node1" presStyleIdx="0" presStyleCnt="3">
        <dgm:presLayoutVars>
          <dgm:chMax val="0"/>
          <dgm:bulletEnabled val="1"/>
        </dgm:presLayoutVars>
      </dgm:prSet>
      <dgm:spPr/>
    </dgm:pt>
    <dgm:pt modelId="{EF6DE3BD-6060-4D16-A517-3E49851A4E11}" type="pres">
      <dgm:prSet presAssocID="{740A5510-42F9-4847-8B00-B8E513B110F8}" presName="negativeSpace" presStyleCnt="0"/>
      <dgm:spPr/>
    </dgm:pt>
    <dgm:pt modelId="{88475366-0A50-44EF-B954-5588FC121F97}" type="pres">
      <dgm:prSet presAssocID="{740A5510-42F9-4847-8B00-B8E513B110F8}" presName="childText" presStyleLbl="conFgAcc1" presStyleIdx="0" presStyleCnt="3">
        <dgm:presLayoutVars>
          <dgm:bulletEnabled val="1"/>
        </dgm:presLayoutVars>
      </dgm:prSet>
      <dgm:spPr/>
    </dgm:pt>
    <dgm:pt modelId="{FDB5C7F4-E34A-4825-B900-22D19526C651}" type="pres">
      <dgm:prSet presAssocID="{1D639D6B-CBF3-4994-8B7C-F9CE6FDC4BB4}" presName="spaceBetweenRectangles" presStyleCnt="0"/>
      <dgm:spPr/>
    </dgm:pt>
    <dgm:pt modelId="{42AD3473-45F3-4D48-BD7A-1D80FCB651C4}" type="pres">
      <dgm:prSet presAssocID="{27BB58A2-DA95-4652-85B2-CF45549AD9E5}" presName="parentLin" presStyleCnt="0"/>
      <dgm:spPr/>
    </dgm:pt>
    <dgm:pt modelId="{B17CB97C-DD52-4F9F-A4BE-2ADF7BD24FA3}" type="pres">
      <dgm:prSet presAssocID="{27BB58A2-DA95-4652-85B2-CF45549AD9E5}" presName="parentLeftMargin" presStyleLbl="node1" presStyleIdx="0" presStyleCnt="3"/>
      <dgm:spPr/>
    </dgm:pt>
    <dgm:pt modelId="{88106E56-661E-4A27-834E-97AAB4D8AB1F}" type="pres">
      <dgm:prSet presAssocID="{27BB58A2-DA95-4652-85B2-CF45549AD9E5}" presName="parentText" presStyleLbl="node1" presStyleIdx="1" presStyleCnt="3">
        <dgm:presLayoutVars>
          <dgm:chMax val="0"/>
          <dgm:bulletEnabled val="1"/>
        </dgm:presLayoutVars>
      </dgm:prSet>
      <dgm:spPr/>
    </dgm:pt>
    <dgm:pt modelId="{74913ADE-73F7-4B56-B10F-F7DFAA56E266}" type="pres">
      <dgm:prSet presAssocID="{27BB58A2-DA95-4652-85B2-CF45549AD9E5}" presName="negativeSpace" presStyleCnt="0"/>
      <dgm:spPr/>
    </dgm:pt>
    <dgm:pt modelId="{01A31E75-588B-4670-B7EF-BF3205BD185A}" type="pres">
      <dgm:prSet presAssocID="{27BB58A2-DA95-4652-85B2-CF45549AD9E5}" presName="childText" presStyleLbl="conFgAcc1" presStyleIdx="1" presStyleCnt="3">
        <dgm:presLayoutVars>
          <dgm:bulletEnabled val="1"/>
        </dgm:presLayoutVars>
      </dgm:prSet>
      <dgm:spPr/>
    </dgm:pt>
    <dgm:pt modelId="{C132CA74-3AAB-4486-B5EF-A33B9D1E761A}" type="pres">
      <dgm:prSet presAssocID="{492A5FC9-EA7B-43D9-A5C8-60AAB03CB47C}" presName="spaceBetweenRectangles" presStyleCnt="0"/>
      <dgm:spPr/>
    </dgm:pt>
    <dgm:pt modelId="{7091BE85-C7CA-4D14-8AB9-B96A7FAC1479}" type="pres">
      <dgm:prSet presAssocID="{1744BD46-D3A6-4CAF-8F22-8321740A0C5C}" presName="parentLin" presStyleCnt="0"/>
      <dgm:spPr/>
    </dgm:pt>
    <dgm:pt modelId="{E209E368-EAEA-4866-8BBC-4DD3650017BB}" type="pres">
      <dgm:prSet presAssocID="{1744BD46-D3A6-4CAF-8F22-8321740A0C5C}" presName="parentLeftMargin" presStyleLbl="node1" presStyleIdx="1" presStyleCnt="3"/>
      <dgm:spPr/>
    </dgm:pt>
    <dgm:pt modelId="{CA964798-AAFC-4366-8B51-CC6638DDBAED}" type="pres">
      <dgm:prSet presAssocID="{1744BD46-D3A6-4CAF-8F22-8321740A0C5C}" presName="parentText" presStyleLbl="node1" presStyleIdx="2" presStyleCnt="3">
        <dgm:presLayoutVars>
          <dgm:chMax val="0"/>
          <dgm:bulletEnabled val="1"/>
        </dgm:presLayoutVars>
      </dgm:prSet>
      <dgm:spPr/>
    </dgm:pt>
    <dgm:pt modelId="{23DE4EAB-993B-4721-A5E1-B640A4E415ED}" type="pres">
      <dgm:prSet presAssocID="{1744BD46-D3A6-4CAF-8F22-8321740A0C5C}" presName="negativeSpace" presStyleCnt="0"/>
      <dgm:spPr/>
    </dgm:pt>
    <dgm:pt modelId="{C0E0E247-E9FA-4D6A-845D-7D195C9C338C}" type="pres">
      <dgm:prSet presAssocID="{1744BD46-D3A6-4CAF-8F22-8321740A0C5C}" presName="childText" presStyleLbl="conFgAcc1" presStyleIdx="2" presStyleCnt="3">
        <dgm:presLayoutVars>
          <dgm:bulletEnabled val="1"/>
        </dgm:presLayoutVars>
      </dgm:prSet>
      <dgm:spPr/>
    </dgm:pt>
  </dgm:ptLst>
  <dgm:cxnLst>
    <dgm:cxn modelId="{7C2FDD08-9C48-411C-B1D0-F17924BC8BBF}" srcId="{1744BD46-D3A6-4CAF-8F22-8321740A0C5C}" destId="{1E1AFB57-6261-44CA-98C2-B372741A5C9E}" srcOrd="0" destOrd="0" parTransId="{3160434D-035B-41BA-A593-7252742F2D70}" sibTransId="{6D870828-6C45-4F6F-94DA-A050B9C864A1}"/>
    <dgm:cxn modelId="{72A93411-2E5B-4191-AB0F-7C70C5DCC035}" type="presOf" srcId="{59302D34-DE2F-4A63-AA5E-73EAD1D1DCCF}" destId="{88475366-0A50-44EF-B954-5588FC121F97}" srcOrd="0" destOrd="3" presId="urn:microsoft.com/office/officeart/2005/8/layout/list1"/>
    <dgm:cxn modelId="{1D023C15-0B30-4DB1-818D-80846F098A4F}" srcId="{740A5510-42F9-4847-8B00-B8E513B110F8}" destId="{2736072E-4D4A-40AB-8143-43AD33527F72}" srcOrd="2" destOrd="0" parTransId="{F19FDC18-C8A4-4942-A7AD-A8F977733E1A}" sibTransId="{EAB1B013-2836-45F8-AD6F-FB893F0210D5}"/>
    <dgm:cxn modelId="{F3DA6A19-E495-44D0-9F0F-310710B74BFB}" type="presOf" srcId="{1744BD46-D3A6-4CAF-8F22-8321740A0C5C}" destId="{CA964798-AAFC-4366-8B51-CC6638DDBAED}" srcOrd="1" destOrd="0" presId="urn:microsoft.com/office/officeart/2005/8/layout/list1"/>
    <dgm:cxn modelId="{4C93E91F-A4F1-49D5-A4B5-8B594AF1D0CE}" srcId="{27BB58A2-DA95-4652-85B2-CF45549AD9E5}" destId="{77D7E9EA-A112-40F8-9378-AEE1D46E43CE}" srcOrd="0" destOrd="0" parTransId="{31F34FAC-67C8-41CE-A49C-F71DA6A4278A}" sibTransId="{2FB4C7C3-A9A9-4455-BF23-D8EEC3B9469C}"/>
    <dgm:cxn modelId="{E21C5936-D43B-4A4E-AA47-7C5FFD309C81}" type="presOf" srcId="{C7AC8936-6EBB-47EB-BCF3-04B9DB1B6C0A}" destId="{01A31E75-588B-4670-B7EF-BF3205BD185A}" srcOrd="0" destOrd="1" presId="urn:microsoft.com/office/officeart/2005/8/layout/list1"/>
    <dgm:cxn modelId="{DCA0893C-90A6-4837-9AA3-7C48E0E3CF8D}" type="presOf" srcId="{A77DFEE7-D501-4B10-BDAA-E7D391A0ADB6}" destId="{C0E0E247-E9FA-4D6A-845D-7D195C9C338C}" srcOrd="0" destOrd="1" presId="urn:microsoft.com/office/officeart/2005/8/layout/list1"/>
    <dgm:cxn modelId="{B66D054C-C810-4933-9FDE-FE615A380719}" type="presOf" srcId="{EE4F7E5A-F586-4F8B-BD6F-90023C9D6EE0}" destId="{782DF2E2-FDFE-4EED-8557-73615C383451}" srcOrd="0" destOrd="0" presId="urn:microsoft.com/office/officeart/2005/8/layout/list1"/>
    <dgm:cxn modelId="{3F411350-0DB1-4047-9870-10BBBCD7355E}" type="presOf" srcId="{1744BD46-D3A6-4CAF-8F22-8321740A0C5C}" destId="{E209E368-EAEA-4866-8BBC-4DD3650017BB}" srcOrd="0" destOrd="0" presId="urn:microsoft.com/office/officeart/2005/8/layout/list1"/>
    <dgm:cxn modelId="{A3344174-1C24-44A1-A97B-BECD80206A7B}" type="presOf" srcId="{4234FEA0-5B66-47BC-B861-AB574FF90017}" destId="{01A31E75-588B-4670-B7EF-BF3205BD185A}" srcOrd="0" destOrd="2" presId="urn:microsoft.com/office/officeart/2005/8/layout/list1"/>
    <dgm:cxn modelId="{25D2A354-1E85-41EF-8391-E5FE8B2D608D}" type="presOf" srcId="{740A5510-42F9-4847-8B00-B8E513B110F8}" destId="{F3E268E4-89DF-48B0-B745-FB1692AD8B53}" srcOrd="0" destOrd="0" presId="urn:microsoft.com/office/officeart/2005/8/layout/list1"/>
    <dgm:cxn modelId="{63A1DE56-F050-43BB-8086-4FF0A002B4D1}" srcId="{27BB58A2-DA95-4652-85B2-CF45549AD9E5}" destId="{C7AC8936-6EBB-47EB-BCF3-04B9DB1B6C0A}" srcOrd="1" destOrd="0" parTransId="{7AC8E8E2-EC9B-4081-A498-03B6E0BCDF90}" sibTransId="{32A91EA4-8730-4EAE-9C94-D8363D390947}"/>
    <dgm:cxn modelId="{7F569778-B9BC-4EE4-876F-1D16B6C1588A}" srcId="{740A5510-42F9-4847-8B00-B8E513B110F8}" destId="{893F590B-305F-4F25-A7C4-CA3356A457ED}" srcOrd="0" destOrd="0" parTransId="{B7365783-146E-477E-8389-6C420C9642A5}" sibTransId="{DE10D58B-BF96-4219-9616-13196E382AC3}"/>
    <dgm:cxn modelId="{9D84FA78-2146-42C5-875A-F3EF3BF2D967}" type="presOf" srcId="{77D7E9EA-A112-40F8-9378-AEE1D46E43CE}" destId="{01A31E75-588B-4670-B7EF-BF3205BD185A}" srcOrd="0" destOrd="0" presId="urn:microsoft.com/office/officeart/2005/8/layout/list1"/>
    <dgm:cxn modelId="{F35A0E94-1964-4C3F-9525-6D1B59132CC0}" srcId="{740A5510-42F9-4847-8B00-B8E513B110F8}" destId="{01D2F6A9-2238-4955-9CC0-A98749D44888}" srcOrd="1" destOrd="0" parTransId="{1AB18D5C-CF9B-45A7-B961-BB2791A82B5C}" sibTransId="{13410B57-59FE-4018-B638-9706C4D1D038}"/>
    <dgm:cxn modelId="{373A52A9-FC1E-4EA3-BE68-A430F5036DC2}" type="presOf" srcId="{740A5510-42F9-4847-8B00-B8E513B110F8}" destId="{A34E2119-A774-4F6C-844B-5402B4F93197}" srcOrd="1" destOrd="0" presId="urn:microsoft.com/office/officeart/2005/8/layout/list1"/>
    <dgm:cxn modelId="{46B961AC-B037-44FE-B54E-8B2E7B7534AB}" type="presOf" srcId="{893F590B-305F-4F25-A7C4-CA3356A457ED}" destId="{88475366-0A50-44EF-B954-5588FC121F97}" srcOrd="0" destOrd="0" presId="urn:microsoft.com/office/officeart/2005/8/layout/list1"/>
    <dgm:cxn modelId="{FC3706B7-DE52-43B6-93A4-6A743F42E047}" type="presOf" srcId="{1E1AFB57-6261-44CA-98C2-B372741A5C9E}" destId="{C0E0E247-E9FA-4D6A-845D-7D195C9C338C}" srcOrd="0" destOrd="0" presId="urn:microsoft.com/office/officeart/2005/8/layout/list1"/>
    <dgm:cxn modelId="{68E0AFB8-BF1F-41CD-8A1F-8DF76904305C}" srcId="{EE4F7E5A-F586-4F8B-BD6F-90023C9D6EE0}" destId="{740A5510-42F9-4847-8B00-B8E513B110F8}" srcOrd="0" destOrd="0" parTransId="{8F452449-80F0-49FC-9CBE-342542A1A165}" sibTransId="{1D639D6B-CBF3-4994-8B7C-F9CE6FDC4BB4}"/>
    <dgm:cxn modelId="{43916AC6-FC57-4EA6-8255-A83284422025}" srcId="{740A5510-42F9-4847-8B00-B8E513B110F8}" destId="{59302D34-DE2F-4A63-AA5E-73EAD1D1DCCF}" srcOrd="3" destOrd="0" parTransId="{7BD3D6E8-D5A4-42F0-9F46-A03BA5530D94}" sibTransId="{045C217A-472F-4CEF-AC67-FF90E0464AB0}"/>
    <dgm:cxn modelId="{E59F4BCA-DB4F-4DCE-A673-8EE3253F51D0}" type="presOf" srcId="{27BB58A2-DA95-4652-85B2-CF45549AD9E5}" destId="{B17CB97C-DD52-4F9F-A4BE-2ADF7BD24FA3}" srcOrd="0" destOrd="0" presId="urn:microsoft.com/office/officeart/2005/8/layout/list1"/>
    <dgm:cxn modelId="{77E369CF-887D-4431-9397-98E37BE6A6E4}" srcId="{EE4F7E5A-F586-4F8B-BD6F-90023C9D6EE0}" destId="{1744BD46-D3A6-4CAF-8F22-8321740A0C5C}" srcOrd="2" destOrd="0" parTransId="{BAEDDFFD-21C1-4002-9B51-ABD2CEB675E2}" sibTransId="{BB8D7863-2D13-43BB-993D-B4FEE951C4A7}"/>
    <dgm:cxn modelId="{EE3A1CD2-7520-4F08-8AEB-775E70613A95}" type="presOf" srcId="{2736072E-4D4A-40AB-8143-43AD33527F72}" destId="{88475366-0A50-44EF-B954-5588FC121F97}" srcOrd="0" destOrd="2" presId="urn:microsoft.com/office/officeart/2005/8/layout/list1"/>
    <dgm:cxn modelId="{0AC6F5D8-7126-4B15-9525-1785DE291038}" srcId="{1744BD46-D3A6-4CAF-8F22-8321740A0C5C}" destId="{A77DFEE7-D501-4B10-BDAA-E7D391A0ADB6}" srcOrd="1" destOrd="0" parTransId="{9590D351-80A0-4C02-9320-08F9294A3063}" sibTransId="{A01C8D16-81F3-4829-AF90-E019F8F32547}"/>
    <dgm:cxn modelId="{D3C7B3E1-943C-4363-93F4-B3D29479793F}" srcId="{27BB58A2-DA95-4652-85B2-CF45549AD9E5}" destId="{4234FEA0-5B66-47BC-B861-AB574FF90017}" srcOrd="2" destOrd="0" parTransId="{604D2E00-FBF7-401E-83CA-93953D55F002}" sibTransId="{FBCCD843-50C2-426F-8DD0-7615680CFF62}"/>
    <dgm:cxn modelId="{C7D69BEE-F06A-439A-8012-BC1D4FC69B32}" srcId="{EE4F7E5A-F586-4F8B-BD6F-90023C9D6EE0}" destId="{27BB58A2-DA95-4652-85B2-CF45549AD9E5}" srcOrd="1" destOrd="0" parTransId="{40A98B5D-5C86-45F7-9556-168ACB00D5A7}" sibTransId="{492A5FC9-EA7B-43D9-A5C8-60AAB03CB47C}"/>
    <dgm:cxn modelId="{12AC3AF4-8F76-4CBB-BCDC-29B112A1E1B7}" type="presOf" srcId="{01D2F6A9-2238-4955-9CC0-A98749D44888}" destId="{88475366-0A50-44EF-B954-5588FC121F97}" srcOrd="0" destOrd="1" presId="urn:microsoft.com/office/officeart/2005/8/layout/list1"/>
    <dgm:cxn modelId="{587926F8-78FE-4049-B4E6-0EDF5711CF66}" type="presOf" srcId="{27BB58A2-DA95-4652-85B2-CF45549AD9E5}" destId="{88106E56-661E-4A27-834E-97AAB4D8AB1F}" srcOrd="1" destOrd="0" presId="urn:microsoft.com/office/officeart/2005/8/layout/list1"/>
    <dgm:cxn modelId="{A80ADA24-C8CA-4DA7-BC8B-D50B288AD1C9}" type="presParOf" srcId="{782DF2E2-FDFE-4EED-8557-73615C383451}" destId="{1B20F71F-959F-4FC4-BC0C-5203914546BE}" srcOrd="0" destOrd="0" presId="urn:microsoft.com/office/officeart/2005/8/layout/list1"/>
    <dgm:cxn modelId="{396B2888-DDA8-4BEB-AD73-AC5860FA9CCE}" type="presParOf" srcId="{1B20F71F-959F-4FC4-BC0C-5203914546BE}" destId="{F3E268E4-89DF-48B0-B745-FB1692AD8B53}" srcOrd="0" destOrd="0" presId="urn:microsoft.com/office/officeart/2005/8/layout/list1"/>
    <dgm:cxn modelId="{95FD6B1A-7859-42C5-B4F9-E5912706C028}" type="presParOf" srcId="{1B20F71F-959F-4FC4-BC0C-5203914546BE}" destId="{A34E2119-A774-4F6C-844B-5402B4F93197}" srcOrd="1" destOrd="0" presId="urn:microsoft.com/office/officeart/2005/8/layout/list1"/>
    <dgm:cxn modelId="{4A34EA93-56FC-44CB-9711-B8ED92F916A6}" type="presParOf" srcId="{782DF2E2-FDFE-4EED-8557-73615C383451}" destId="{EF6DE3BD-6060-4D16-A517-3E49851A4E11}" srcOrd="1" destOrd="0" presId="urn:microsoft.com/office/officeart/2005/8/layout/list1"/>
    <dgm:cxn modelId="{FAA74A00-A246-4DEA-81C9-DB5315D85BF1}" type="presParOf" srcId="{782DF2E2-FDFE-4EED-8557-73615C383451}" destId="{88475366-0A50-44EF-B954-5588FC121F97}" srcOrd="2" destOrd="0" presId="urn:microsoft.com/office/officeart/2005/8/layout/list1"/>
    <dgm:cxn modelId="{3DA030CD-6BD9-4613-BF62-2E1F0F7F39B6}" type="presParOf" srcId="{782DF2E2-FDFE-4EED-8557-73615C383451}" destId="{FDB5C7F4-E34A-4825-B900-22D19526C651}" srcOrd="3" destOrd="0" presId="urn:microsoft.com/office/officeart/2005/8/layout/list1"/>
    <dgm:cxn modelId="{CAF65D87-F1D5-4E50-83C8-1332E683BC02}" type="presParOf" srcId="{782DF2E2-FDFE-4EED-8557-73615C383451}" destId="{42AD3473-45F3-4D48-BD7A-1D80FCB651C4}" srcOrd="4" destOrd="0" presId="urn:microsoft.com/office/officeart/2005/8/layout/list1"/>
    <dgm:cxn modelId="{B5A3AA03-5939-4282-B5AA-EA4F165FE174}" type="presParOf" srcId="{42AD3473-45F3-4D48-BD7A-1D80FCB651C4}" destId="{B17CB97C-DD52-4F9F-A4BE-2ADF7BD24FA3}" srcOrd="0" destOrd="0" presId="urn:microsoft.com/office/officeart/2005/8/layout/list1"/>
    <dgm:cxn modelId="{241EE124-2158-46D5-91AC-178F456479AB}" type="presParOf" srcId="{42AD3473-45F3-4D48-BD7A-1D80FCB651C4}" destId="{88106E56-661E-4A27-834E-97AAB4D8AB1F}" srcOrd="1" destOrd="0" presId="urn:microsoft.com/office/officeart/2005/8/layout/list1"/>
    <dgm:cxn modelId="{EBD78C73-3592-4CED-B06D-B615ED3FAC7A}" type="presParOf" srcId="{782DF2E2-FDFE-4EED-8557-73615C383451}" destId="{74913ADE-73F7-4B56-B10F-F7DFAA56E266}" srcOrd="5" destOrd="0" presId="urn:microsoft.com/office/officeart/2005/8/layout/list1"/>
    <dgm:cxn modelId="{5E8719EE-5B89-4241-9C9D-D3879B6B1DA0}" type="presParOf" srcId="{782DF2E2-FDFE-4EED-8557-73615C383451}" destId="{01A31E75-588B-4670-B7EF-BF3205BD185A}" srcOrd="6" destOrd="0" presId="urn:microsoft.com/office/officeart/2005/8/layout/list1"/>
    <dgm:cxn modelId="{B1D267E0-3D48-4115-8388-C5DC48858754}" type="presParOf" srcId="{782DF2E2-FDFE-4EED-8557-73615C383451}" destId="{C132CA74-3AAB-4486-B5EF-A33B9D1E761A}" srcOrd="7" destOrd="0" presId="urn:microsoft.com/office/officeart/2005/8/layout/list1"/>
    <dgm:cxn modelId="{5DDFC9E6-325E-4730-BB79-D85E75B90259}" type="presParOf" srcId="{782DF2E2-FDFE-4EED-8557-73615C383451}" destId="{7091BE85-C7CA-4D14-8AB9-B96A7FAC1479}" srcOrd="8" destOrd="0" presId="urn:microsoft.com/office/officeart/2005/8/layout/list1"/>
    <dgm:cxn modelId="{C5223E1B-AE0C-4146-85D1-473E8D1B369C}" type="presParOf" srcId="{7091BE85-C7CA-4D14-8AB9-B96A7FAC1479}" destId="{E209E368-EAEA-4866-8BBC-4DD3650017BB}" srcOrd="0" destOrd="0" presId="urn:microsoft.com/office/officeart/2005/8/layout/list1"/>
    <dgm:cxn modelId="{06334EFD-DCD2-4C1C-A707-460A2B34970E}" type="presParOf" srcId="{7091BE85-C7CA-4D14-8AB9-B96A7FAC1479}" destId="{CA964798-AAFC-4366-8B51-CC6638DDBAED}" srcOrd="1" destOrd="0" presId="urn:microsoft.com/office/officeart/2005/8/layout/list1"/>
    <dgm:cxn modelId="{537060AF-B22D-4DAB-99D2-1BAAEF8F35AD}" type="presParOf" srcId="{782DF2E2-FDFE-4EED-8557-73615C383451}" destId="{23DE4EAB-993B-4721-A5E1-B640A4E415ED}" srcOrd="9" destOrd="0" presId="urn:microsoft.com/office/officeart/2005/8/layout/list1"/>
    <dgm:cxn modelId="{2A409DBD-36F6-46DD-843C-9FB9A1DA864A}" type="presParOf" srcId="{782DF2E2-FDFE-4EED-8557-73615C383451}" destId="{C0E0E247-E9FA-4D6A-845D-7D195C9C338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E4F7E5A-F586-4F8B-BD6F-90023C9D6EE0}"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E87EDC32-95FB-44D2-A353-C59313AA5063}">
      <dgm:prSet custT="1"/>
      <dgm:spPr>
        <a:solidFill>
          <a:schemeClr val="accent1"/>
        </a:solidFill>
      </dgm:spPr>
      <dgm:t>
        <a:bodyPr/>
        <a:lstStyle/>
        <a:p>
          <a:r>
            <a:rPr lang="en-US" sz="2000" b="1"/>
            <a:t>Antifungal</a:t>
          </a:r>
        </a:p>
      </dgm:t>
    </dgm:pt>
    <dgm:pt modelId="{26232B28-7656-4B7C-A43F-68F35FD670B5}" type="parTrans" cxnId="{44BEED12-54D1-4CCE-BF7B-D32661F640E1}">
      <dgm:prSet/>
      <dgm:spPr/>
      <dgm:t>
        <a:bodyPr/>
        <a:lstStyle/>
        <a:p>
          <a:endParaRPr lang="en-US" sz="3600"/>
        </a:p>
      </dgm:t>
    </dgm:pt>
    <dgm:pt modelId="{A92CD66B-3074-4FD8-906C-C14ADE48515D}" type="sibTrans" cxnId="{44BEED12-54D1-4CCE-BF7B-D32661F640E1}">
      <dgm:prSet/>
      <dgm:spPr/>
      <dgm:t>
        <a:bodyPr/>
        <a:lstStyle/>
        <a:p>
          <a:endParaRPr lang="en-US" sz="3600"/>
        </a:p>
      </dgm:t>
    </dgm:pt>
    <dgm:pt modelId="{072D73A9-7D7B-44E3-8847-E38D03CF433D}">
      <dgm:prSet custT="1"/>
      <dgm:spPr>
        <a:ln>
          <a:solidFill>
            <a:srgbClr val="015873"/>
          </a:solidFill>
        </a:ln>
      </dgm:spPr>
      <dgm:t>
        <a:bodyPr/>
        <a:lstStyle/>
        <a:p>
          <a:pPr>
            <a:buFont typeface="Arial" panose="020B0604020202020204" pitchFamily="34" charset="0"/>
            <a:buNone/>
          </a:pPr>
          <a:r>
            <a:rPr lang="en-US" sz="1500" b="1">
              <a:solidFill>
                <a:schemeClr val="bg1"/>
              </a:solidFill>
            </a:rPr>
            <a:t>Agent: </a:t>
          </a:r>
          <a:r>
            <a:rPr lang="en-US" sz="1500" b="0">
              <a:solidFill>
                <a:schemeClr val="bg1"/>
              </a:solidFill>
            </a:rPr>
            <a:t>Local guidelines or azole</a:t>
          </a:r>
          <a:endParaRPr lang="en-US" sz="1500" b="0" dirty="0">
            <a:solidFill>
              <a:schemeClr val="bg1"/>
            </a:solidFill>
          </a:endParaRPr>
        </a:p>
      </dgm:t>
    </dgm:pt>
    <dgm:pt modelId="{98DFDB92-D628-4F63-A88D-90763137473F}" type="parTrans" cxnId="{DD0A16F9-1B96-48FD-8CB5-FFCFA64DF897}">
      <dgm:prSet/>
      <dgm:spPr/>
      <dgm:t>
        <a:bodyPr/>
        <a:lstStyle/>
        <a:p>
          <a:endParaRPr lang="en-US" sz="3600"/>
        </a:p>
      </dgm:t>
    </dgm:pt>
    <dgm:pt modelId="{E2382954-17BF-4552-A468-AB1ADC34CC5A}" type="sibTrans" cxnId="{DD0A16F9-1B96-48FD-8CB5-FFCFA64DF897}">
      <dgm:prSet/>
      <dgm:spPr/>
      <dgm:t>
        <a:bodyPr/>
        <a:lstStyle/>
        <a:p>
          <a:endParaRPr lang="en-US" sz="3600"/>
        </a:p>
      </dgm:t>
    </dgm:pt>
    <dgm:pt modelId="{A112B8C3-584A-490A-9AFD-8B2050B2DD93}">
      <dgm:prSet custT="1"/>
      <dgm:spPr>
        <a:solidFill>
          <a:srgbClr val="FDB338"/>
        </a:solidFill>
      </dgm:spPr>
      <dgm:t>
        <a:bodyPr/>
        <a:lstStyle/>
        <a:p>
          <a:pPr>
            <a:buClrTx/>
            <a:buSzPts val="2000"/>
            <a:buFont typeface="Arial" panose="020B0604020202020204" pitchFamily="34" charset="0"/>
            <a:buChar char="•"/>
          </a:pPr>
          <a:r>
            <a:rPr lang="en-US" sz="2000" b="1">
              <a:solidFill>
                <a:schemeClr val="bg1"/>
              </a:solidFill>
            </a:rPr>
            <a:t>Other Viral (CMV, HepB)</a:t>
          </a:r>
          <a:endParaRPr lang="en-US" sz="2000" b="1" dirty="0">
            <a:solidFill>
              <a:schemeClr val="bg1"/>
            </a:solidFill>
          </a:endParaRPr>
        </a:p>
      </dgm:t>
    </dgm:pt>
    <dgm:pt modelId="{885062DC-8ACF-4F47-A8C1-A7406E3F125F}" type="parTrans" cxnId="{1C861E20-1FEF-45D8-8799-6E301C52E796}">
      <dgm:prSet/>
      <dgm:spPr/>
      <dgm:t>
        <a:bodyPr/>
        <a:lstStyle/>
        <a:p>
          <a:endParaRPr lang="en-US"/>
        </a:p>
      </dgm:t>
    </dgm:pt>
    <dgm:pt modelId="{77E484B1-71C1-43B4-862E-21F119900886}" type="sibTrans" cxnId="{1C861E20-1FEF-45D8-8799-6E301C52E796}">
      <dgm:prSet/>
      <dgm:spPr/>
      <dgm:t>
        <a:bodyPr/>
        <a:lstStyle/>
        <a:p>
          <a:endParaRPr lang="en-US"/>
        </a:p>
      </dgm:t>
    </dgm:pt>
    <dgm:pt modelId="{F38A5A6E-12BF-46F5-BD9F-DC789D4F24C6}">
      <dgm:prSet custT="1"/>
      <dgm:spPr>
        <a:ln>
          <a:solidFill>
            <a:srgbClr val="FFC000"/>
          </a:solidFill>
        </a:ln>
      </dgm:spPr>
      <dgm:t>
        <a:bodyPr/>
        <a:lstStyle/>
        <a:p>
          <a:pPr>
            <a:buNone/>
          </a:pPr>
          <a:r>
            <a:rPr lang="en-US" sz="1500" b="1">
              <a:solidFill>
                <a:schemeClr val="bg1"/>
              </a:solidFill>
            </a:rPr>
            <a:t>Agent: </a:t>
          </a:r>
          <a:r>
            <a:rPr lang="en-US" sz="1500" b="0">
              <a:solidFill>
                <a:schemeClr val="bg1"/>
              </a:solidFill>
            </a:rPr>
            <a:t>Entecavir for those at risk of reactivation</a:t>
          </a:r>
          <a:endParaRPr lang="en-US" sz="1500" b="0" dirty="0">
            <a:solidFill>
              <a:schemeClr val="bg1"/>
            </a:solidFill>
          </a:endParaRPr>
        </a:p>
      </dgm:t>
    </dgm:pt>
    <dgm:pt modelId="{3B79DB42-46C2-4711-B1A6-B711A8F36EC3}" type="parTrans" cxnId="{546A2283-81DB-4C8B-8A60-FCFA2378AE8A}">
      <dgm:prSet/>
      <dgm:spPr/>
      <dgm:t>
        <a:bodyPr/>
        <a:lstStyle/>
        <a:p>
          <a:endParaRPr lang="en-US"/>
        </a:p>
      </dgm:t>
    </dgm:pt>
    <dgm:pt modelId="{ADAF50A8-57AE-47E6-ABDF-2F555B1FA4DA}" type="sibTrans" cxnId="{546A2283-81DB-4C8B-8A60-FCFA2378AE8A}">
      <dgm:prSet/>
      <dgm:spPr/>
      <dgm:t>
        <a:bodyPr/>
        <a:lstStyle/>
        <a:p>
          <a:endParaRPr lang="en-US"/>
        </a:p>
      </dgm:t>
    </dgm:pt>
    <dgm:pt modelId="{FF7881D9-8BC0-4413-879C-0384DDCBDF55}">
      <dgm:prSet custT="1"/>
      <dgm:spPr>
        <a:solidFill>
          <a:srgbClr val="713D7C"/>
        </a:solidFill>
        <a:ln>
          <a:solidFill>
            <a:schemeClr val="tx1"/>
          </a:solidFill>
        </a:ln>
      </dgm:spPr>
      <dgm:t>
        <a:bodyPr/>
        <a:lstStyle/>
        <a:p>
          <a:pPr>
            <a:buNone/>
          </a:pPr>
          <a:r>
            <a:rPr lang="en-US" sz="2000" b="1"/>
            <a:t>Antibacterial</a:t>
          </a:r>
        </a:p>
      </dgm:t>
    </dgm:pt>
    <dgm:pt modelId="{EA5ADAD5-8795-4FEF-911D-D83FF21007D7}" type="parTrans" cxnId="{6E47A001-C89D-448D-B588-A7E7F8028E24}">
      <dgm:prSet/>
      <dgm:spPr/>
      <dgm:t>
        <a:bodyPr/>
        <a:lstStyle/>
        <a:p>
          <a:endParaRPr lang="en-US"/>
        </a:p>
      </dgm:t>
    </dgm:pt>
    <dgm:pt modelId="{41C7BA36-442B-4F10-BE1B-AD19C06AAE49}" type="sibTrans" cxnId="{6E47A001-C89D-448D-B588-A7E7F8028E24}">
      <dgm:prSet/>
      <dgm:spPr/>
      <dgm:t>
        <a:bodyPr/>
        <a:lstStyle/>
        <a:p>
          <a:endParaRPr lang="en-US"/>
        </a:p>
      </dgm:t>
    </dgm:pt>
    <dgm:pt modelId="{B6EFB43D-501C-497E-8328-1DF46B37D0DB}">
      <dgm:prSet custT="1"/>
      <dgm:spPr>
        <a:ln>
          <a:solidFill>
            <a:srgbClr val="713D7C"/>
          </a:solidFill>
        </a:ln>
      </dgm:spPr>
      <dgm:t>
        <a:bodyPr/>
        <a:lstStyle/>
        <a:p>
          <a:pPr>
            <a:buNone/>
          </a:pPr>
          <a:r>
            <a:rPr lang="en-US" sz="1500" b="1">
              <a:solidFill>
                <a:schemeClr val="bg1"/>
              </a:solidFill>
            </a:rPr>
            <a:t>Agent:</a:t>
          </a:r>
          <a:r>
            <a:rPr lang="en-US" sz="1500">
              <a:solidFill>
                <a:schemeClr val="bg1"/>
              </a:solidFill>
            </a:rPr>
            <a:t> Local guidelines or quinolone</a:t>
          </a:r>
          <a:endParaRPr lang="en-US" sz="1500" dirty="0">
            <a:solidFill>
              <a:schemeClr val="bg1"/>
            </a:solidFill>
          </a:endParaRPr>
        </a:p>
      </dgm:t>
    </dgm:pt>
    <dgm:pt modelId="{BDFF07E0-89EE-4987-BA5C-1396E009F3D6}" type="parTrans" cxnId="{6B7F73F6-5494-42EF-B620-311653860BFF}">
      <dgm:prSet/>
      <dgm:spPr/>
      <dgm:t>
        <a:bodyPr/>
        <a:lstStyle/>
        <a:p>
          <a:endParaRPr lang="en-US"/>
        </a:p>
      </dgm:t>
    </dgm:pt>
    <dgm:pt modelId="{BB1220F7-0ECF-43FF-8105-09B0EBF9D080}" type="sibTrans" cxnId="{6B7F73F6-5494-42EF-B620-311653860BFF}">
      <dgm:prSet/>
      <dgm:spPr/>
      <dgm:t>
        <a:bodyPr/>
        <a:lstStyle/>
        <a:p>
          <a:endParaRPr lang="en-US"/>
        </a:p>
      </dgm:t>
    </dgm:pt>
    <dgm:pt modelId="{6252F7BC-A6D7-4EED-9105-232A0D96C893}">
      <dgm:prSet custT="1"/>
      <dgm:spPr>
        <a:ln>
          <a:solidFill>
            <a:srgbClr val="713D7C"/>
          </a:solidFill>
        </a:ln>
      </dgm:spPr>
      <dgm:t>
        <a:bodyPr/>
        <a:lstStyle/>
        <a:p>
          <a:pPr>
            <a:buNone/>
          </a:pPr>
          <a:r>
            <a:rPr lang="en-US" sz="1500" b="1">
              <a:solidFill>
                <a:schemeClr val="bg1"/>
              </a:solidFill>
            </a:rPr>
            <a:t>Timing:</a:t>
          </a:r>
          <a:r>
            <a:rPr lang="en-US" sz="1500">
              <a:solidFill>
                <a:schemeClr val="bg1"/>
              </a:solidFill>
            </a:rPr>
            <a:t> During neutropenia</a:t>
          </a:r>
          <a:endParaRPr lang="en-US" sz="1500" dirty="0">
            <a:solidFill>
              <a:schemeClr val="bg1"/>
            </a:solidFill>
          </a:endParaRPr>
        </a:p>
      </dgm:t>
    </dgm:pt>
    <dgm:pt modelId="{1A6544C7-2D15-4F6F-982F-23940BDDA7BF}" type="parTrans" cxnId="{43FE3EA0-E898-4CEA-A426-20A200782E39}">
      <dgm:prSet/>
      <dgm:spPr/>
      <dgm:t>
        <a:bodyPr/>
        <a:lstStyle/>
        <a:p>
          <a:endParaRPr lang="en-US"/>
        </a:p>
      </dgm:t>
    </dgm:pt>
    <dgm:pt modelId="{1F158A88-970E-422E-BEBF-5F512A29D3FD}" type="sibTrans" cxnId="{43FE3EA0-E898-4CEA-A426-20A200782E39}">
      <dgm:prSet/>
      <dgm:spPr/>
      <dgm:t>
        <a:bodyPr/>
        <a:lstStyle/>
        <a:p>
          <a:endParaRPr lang="en-US"/>
        </a:p>
      </dgm:t>
    </dgm:pt>
    <dgm:pt modelId="{88128F5C-2653-42D5-A20B-F59401B39677}">
      <dgm:prSet custT="1"/>
      <dgm:spPr>
        <a:ln>
          <a:solidFill>
            <a:srgbClr val="713D7C"/>
          </a:solidFill>
        </a:ln>
      </dgm:spPr>
      <dgm:t>
        <a:bodyPr/>
        <a:lstStyle/>
        <a:p>
          <a:pPr>
            <a:buNone/>
          </a:pPr>
          <a:r>
            <a:rPr lang="en-US" sz="1500" b="1">
              <a:solidFill>
                <a:schemeClr val="bg1"/>
              </a:solidFill>
            </a:rPr>
            <a:t>Recommendations: </a:t>
          </a:r>
          <a:r>
            <a:rPr lang="en-US" sz="1500">
              <a:solidFill>
                <a:schemeClr val="bg1"/>
              </a:solidFill>
            </a:rPr>
            <a:t>Bacterial infection risk highest in 1</a:t>
          </a:r>
          <a:r>
            <a:rPr lang="en-US" sz="1500" baseline="0">
              <a:solidFill>
                <a:schemeClr val="bg1"/>
              </a:solidFill>
            </a:rPr>
            <a:t>st</a:t>
          </a:r>
          <a:r>
            <a:rPr lang="en-US" sz="1500">
              <a:solidFill>
                <a:schemeClr val="bg1"/>
              </a:solidFill>
            </a:rPr>
            <a:t> 5 cycles during neutropenia or if prolonged steroids are needed</a:t>
          </a:r>
          <a:endParaRPr lang="en-US" sz="1500" dirty="0">
            <a:solidFill>
              <a:schemeClr val="bg1"/>
            </a:solidFill>
          </a:endParaRPr>
        </a:p>
      </dgm:t>
    </dgm:pt>
    <dgm:pt modelId="{CE46806F-B990-478D-AD45-E8288730D30B}" type="parTrans" cxnId="{A2181630-6ED4-4BAC-8628-6110A7EA00EE}">
      <dgm:prSet/>
      <dgm:spPr/>
      <dgm:t>
        <a:bodyPr/>
        <a:lstStyle/>
        <a:p>
          <a:endParaRPr lang="en-US"/>
        </a:p>
      </dgm:t>
    </dgm:pt>
    <dgm:pt modelId="{971807BC-756C-4440-8933-136647BA1F59}" type="sibTrans" cxnId="{A2181630-6ED4-4BAC-8628-6110A7EA00EE}">
      <dgm:prSet/>
      <dgm:spPr/>
      <dgm:t>
        <a:bodyPr/>
        <a:lstStyle/>
        <a:p>
          <a:endParaRPr lang="en-US"/>
        </a:p>
      </dgm:t>
    </dgm:pt>
    <dgm:pt modelId="{41E7223A-A555-4C15-91EA-2A54A1D733CB}">
      <dgm:prSet custT="1"/>
      <dgm:spPr>
        <a:ln>
          <a:solidFill>
            <a:srgbClr val="FFC000"/>
          </a:solidFill>
        </a:ln>
      </dgm:spPr>
      <dgm:t>
        <a:bodyPr/>
        <a:lstStyle/>
        <a:p>
          <a:pPr>
            <a:buNone/>
          </a:pPr>
          <a:r>
            <a:rPr lang="en-US" sz="1500" b="1">
              <a:solidFill>
                <a:schemeClr val="bg1"/>
              </a:solidFill>
            </a:rPr>
            <a:t>Timing: </a:t>
          </a:r>
          <a:r>
            <a:rPr lang="en-US" sz="1500" b="0">
              <a:solidFill>
                <a:schemeClr val="bg1"/>
              </a:solidFill>
            </a:rPr>
            <a:t>Throughout treatment</a:t>
          </a:r>
          <a:endParaRPr lang="en-US" sz="1500" b="0" dirty="0">
            <a:solidFill>
              <a:schemeClr val="bg1"/>
            </a:solidFill>
          </a:endParaRPr>
        </a:p>
      </dgm:t>
    </dgm:pt>
    <dgm:pt modelId="{3C70111A-624A-46B5-BD00-DEA704AE6F8E}" type="parTrans" cxnId="{093644F1-0D59-44D2-9BE5-9615A4A446B1}">
      <dgm:prSet/>
      <dgm:spPr/>
      <dgm:t>
        <a:bodyPr/>
        <a:lstStyle/>
        <a:p>
          <a:endParaRPr lang="en-US"/>
        </a:p>
      </dgm:t>
    </dgm:pt>
    <dgm:pt modelId="{F018C777-DC45-4293-968D-9A39B42BB3D2}" type="sibTrans" cxnId="{093644F1-0D59-44D2-9BE5-9615A4A446B1}">
      <dgm:prSet/>
      <dgm:spPr/>
      <dgm:t>
        <a:bodyPr/>
        <a:lstStyle/>
        <a:p>
          <a:endParaRPr lang="en-US"/>
        </a:p>
      </dgm:t>
    </dgm:pt>
    <dgm:pt modelId="{3DA18CC6-1956-43FE-90F5-11B95FD0451F}">
      <dgm:prSet custT="1"/>
      <dgm:spPr>
        <a:ln>
          <a:solidFill>
            <a:srgbClr val="FFC000"/>
          </a:solidFill>
        </a:ln>
      </dgm:spPr>
      <dgm:t>
        <a:bodyPr/>
        <a:lstStyle/>
        <a:p>
          <a:pPr>
            <a:buNone/>
          </a:pPr>
          <a:r>
            <a:rPr lang="en-US" sz="1500" b="1">
              <a:solidFill>
                <a:schemeClr val="bg1"/>
              </a:solidFill>
            </a:rPr>
            <a:t>Recommendations: </a:t>
          </a:r>
          <a:r>
            <a:rPr lang="en-US" sz="1500" b="0">
              <a:solidFill>
                <a:schemeClr val="bg1"/>
              </a:solidFill>
            </a:rPr>
            <a:t>Perform cytomegalovirus PCR at start; if positive, consider monitoring; follow local guidelines for monitoring vs preemptive treatment</a:t>
          </a:r>
          <a:endParaRPr lang="en-US" sz="1500" b="0" dirty="0">
            <a:solidFill>
              <a:schemeClr val="bg1"/>
            </a:solidFill>
          </a:endParaRPr>
        </a:p>
      </dgm:t>
    </dgm:pt>
    <dgm:pt modelId="{438902A7-B167-4EB8-A4B1-DA7B1CC0DB22}" type="parTrans" cxnId="{02D1827E-F3EE-4525-8946-C2ABB40074DB}">
      <dgm:prSet/>
      <dgm:spPr/>
      <dgm:t>
        <a:bodyPr/>
        <a:lstStyle/>
        <a:p>
          <a:endParaRPr lang="en-US"/>
        </a:p>
      </dgm:t>
    </dgm:pt>
    <dgm:pt modelId="{A1A7B81E-2A3B-4156-A292-FBDE5300624D}" type="sibTrans" cxnId="{02D1827E-F3EE-4525-8946-C2ABB40074DB}">
      <dgm:prSet/>
      <dgm:spPr/>
      <dgm:t>
        <a:bodyPr/>
        <a:lstStyle/>
        <a:p>
          <a:endParaRPr lang="en-US"/>
        </a:p>
      </dgm:t>
    </dgm:pt>
    <dgm:pt modelId="{A820236B-A691-4AC3-8963-9EE507E6C689}">
      <dgm:prSet custT="1"/>
      <dgm:spPr>
        <a:ln>
          <a:solidFill>
            <a:srgbClr val="015873"/>
          </a:solidFill>
        </a:ln>
      </dgm:spPr>
      <dgm:t>
        <a:bodyPr/>
        <a:lstStyle/>
        <a:p>
          <a:pPr>
            <a:buFont typeface="Arial" panose="020B0604020202020204" pitchFamily="34" charset="0"/>
            <a:buNone/>
          </a:pPr>
          <a:r>
            <a:rPr lang="en-US" sz="1500" b="1">
              <a:solidFill>
                <a:schemeClr val="bg1"/>
              </a:solidFill>
            </a:rPr>
            <a:t>Timing: </a:t>
          </a:r>
          <a:r>
            <a:rPr lang="en-US" sz="1500" b="0">
              <a:solidFill>
                <a:schemeClr val="bg1"/>
              </a:solidFill>
            </a:rPr>
            <a:t>During neutropenia</a:t>
          </a:r>
          <a:endParaRPr lang="en-US" sz="1500" b="0" dirty="0">
            <a:solidFill>
              <a:schemeClr val="bg1"/>
            </a:solidFill>
          </a:endParaRPr>
        </a:p>
      </dgm:t>
    </dgm:pt>
    <dgm:pt modelId="{44420CBA-27F3-49D9-B328-B8A4FA4AB850}" type="parTrans" cxnId="{F653F125-D1E5-4EB5-92E7-24AD7786F430}">
      <dgm:prSet/>
      <dgm:spPr/>
      <dgm:t>
        <a:bodyPr/>
        <a:lstStyle/>
        <a:p>
          <a:endParaRPr lang="en-US"/>
        </a:p>
      </dgm:t>
    </dgm:pt>
    <dgm:pt modelId="{BB3B5DDC-30A8-46D5-B5D2-563C54890529}" type="sibTrans" cxnId="{F653F125-D1E5-4EB5-92E7-24AD7786F430}">
      <dgm:prSet/>
      <dgm:spPr/>
      <dgm:t>
        <a:bodyPr/>
        <a:lstStyle/>
        <a:p>
          <a:endParaRPr lang="en-US"/>
        </a:p>
      </dgm:t>
    </dgm:pt>
    <dgm:pt modelId="{6FAD8146-7342-4A9C-AA64-B03064510891}">
      <dgm:prSet custT="1"/>
      <dgm:spPr>
        <a:ln>
          <a:solidFill>
            <a:srgbClr val="015873"/>
          </a:solidFill>
        </a:ln>
      </dgm:spPr>
      <dgm:t>
        <a:bodyPr/>
        <a:lstStyle/>
        <a:p>
          <a:pPr>
            <a:buFont typeface="Arial" panose="020B0604020202020204" pitchFamily="34" charset="0"/>
            <a:buNone/>
          </a:pPr>
          <a:r>
            <a:rPr lang="en-US" sz="1500" b="1">
              <a:solidFill>
                <a:schemeClr val="bg1"/>
              </a:solidFill>
            </a:rPr>
            <a:t>Recommendations: </a:t>
          </a:r>
          <a:r>
            <a:rPr lang="en-US" sz="1500" b="0">
              <a:solidFill>
                <a:schemeClr val="bg1"/>
              </a:solidFill>
            </a:rPr>
            <a:t>Consider if fungal infection risk is low; higher risk during prolonged neutropenia or steroid use</a:t>
          </a:r>
          <a:endParaRPr lang="en-US" sz="1500" b="0" dirty="0">
            <a:solidFill>
              <a:schemeClr val="bg1"/>
            </a:solidFill>
          </a:endParaRPr>
        </a:p>
      </dgm:t>
    </dgm:pt>
    <dgm:pt modelId="{5C4B178A-6A4F-436A-BD67-C3AC7CCE153C}" type="parTrans" cxnId="{2987E6A2-ECCB-42BD-A9C6-3DCB8D8EEC90}">
      <dgm:prSet/>
      <dgm:spPr/>
      <dgm:t>
        <a:bodyPr/>
        <a:lstStyle/>
        <a:p>
          <a:endParaRPr lang="en-US"/>
        </a:p>
      </dgm:t>
    </dgm:pt>
    <dgm:pt modelId="{6FB8BB48-DAEE-4386-A859-254BAD75F821}" type="sibTrans" cxnId="{2987E6A2-ECCB-42BD-A9C6-3DCB8D8EEC90}">
      <dgm:prSet/>
      <dgm:spPr/>
      <dgm:t>
        <a:bodyPr/>
        <a:lstStyle/>
        <a:p>
          <a:endParaRPr lang="en-US"/>
        </a:p>
      </dgm:t>
    </dgm:pt>
    <dgm:pt modelId="{782DF2E2-FDFE-4EED-8557-73615C383451}" type="pres">
      <dgm:prSet presAssocID="{EE4F7E5A-F586-4F8B-BD6F-90023C9D6EE0}" presName="linear" presStyleCnt="0">
        <dgm:presLayoutVars>
          <dgm:dir/>
          <dgm:animLvl val="lvl"/>
          <dgm:resizeHandles val="exact"/>
        </dgm:presLayoutVars>
      </dgm:prSet>
      <dgm:spPr/>
    </dgm:pt>
    <dgm:pt modelId="{8185F703-DE90-49D3-B14A-8F5304D9B6B3}" type="pres">
      <dgm:prSet presAssocID="{FF7881D9-8BC0-4413-879C-0384DDCBDF55}" presName="parentLin" presStyleCnt="0"/>
      <dgm:spPr/>
    </dgm:pt>
    <dgm:pt modelId="{2B9509F3-A2D1-4A6B-A5E2-13309415AA36}" type="pres">
      <dgm:prSet presAssocID="{FF7881D9-8BC0-4413-879C-0384DDCBDF55}" presName="parentLeftMargin" presStyleLbl="node1" presStyleIdx="0" presStyleCnt="3"/>
      <dgm:spPr/>
    </dgm:pt>
    <dgm:pt modelId="{89D59CA7-8CB4-4BBD-B830-E9850BDC0438}" type="pres">
      <dgm:prSet presAssocID="{FF7881D9-8BC0-4413-879C-0384DDCBDF55}" presName="parentText" presStyleLbl="node1" presStyleIdx="0" presStyleCnt="3">
        <dgm:presLayoutVars>
          <dgm:chMax val="0"/>
          <dgm:bulletEnabled val="1"/>
        </dgm:presLayoutVars>
      </dgm:prSet>
      <dgm:spPr/>
    </dgm:pt>
    <dgm:pt modelId="{1F9787EC-A2B6-4ED1-B548-BF9BFC58A414}" type="pres">
      <dgm:prSet presAssocID="{FF7881D9-8BC0-4413-879C-0384DDCBDF55}" presName="negativeSpace" presStyleCnt="0"/>
      <dgm:spPr/>
    </dgm:pt>
    <dgm:pt modelId="{58C64748-05F9-4D4C-B1B6-79B67BBA9DCB}" type="pres">
      <dgm:prSet presAssocID="{FF7881D9-8BC0-4413-879C-0384DDCBDF55}" presName="childText" presStyleLbl="conFgAcc1" presStyleIdx="0" presStyleCnt="3">
        <dgm:presLayoutVars>
          <dgm:bulletEnabled val="1"/>
        </dgm:presLayoutVars>
      </dgm:prSet>
      <dgm:spPr/>
    </dgm:pt>
    <dgm:pt modelId="{643A750A-42CA-46F5-BB1C-120B7B59D5FC}" type="pres">
      <dgm:prSet presAssocID="{41C7BA36-442B-4F10-BE1B-AD19C06AAE49}" presName="spaceBetweenRectangles" presStyleCnt="0"/>
      <dgm:spPr/>
    </dgm:pt>
    <dgm:pt modelId="{DA36CFE6-5E23-4A23-AF25-25A809C1BB0C}" type="pres">
      <dgm:prSet presAssocID="{A112B8C3-584A-490A-9AFD-8B2050B2DD93}" presName="parentLin" presStyleCnt="0"/>
      <dgm:spPr/>
    </dgm:pt>
    <dgm:pt modelId="{6AB9B700-B960-4BAD-912A-27219C213AC2}" type="pres">
      <dgm:prSet presAssocID="{A112B8C3-584A-490A-9AFD-8B2050B2DD93}" presName="parentLeftMargin" presStyleLbl="node1" presStyleIdx="0" presStyleCnt="3"/>
      <dgm:spPr/>
    </dgm:pt>
    <dgm:pt modelId="{F0CDBCE2-4EF3-42B7-AD63-CDA2BEEB405D}" type="pres">
      <dgm:prSet presAssocID="{A112B8C3-584A-490A-9AFD-8B2050B2DD93}" presName="parentText" presStyleLbl="node1" presStyleIdx="1" presStyleCnt="3">
        <dgm:presLayoutVars>
          <dgm:chMax val="0"/>
          <dgm:bulletEnabled val="1"/>
        </dgm:presLayoutVars>
      </dgm:prSet>
      <dgm:spPr/>
    </dgm:pt>
    <dgm:pt modelId="{691A8D04-F573-4D71-B3CE-C31043F8BCE4}" type="pres">
      <dgm:prSet presAssocID="{A112B8C3-584A-490A-9AFD-8B2050B2DD93}" presName="negativeSpace" presStyleCnt="0"/>
      <dgm:spPr/>
    </dgm:pt>
    <dgm:pt modelId="{939C6D20-262E-47CC-82AA-E2B534E1D669}" type="pres">
      <dgm:prSet presAssocID="{A112B8C3-584A-490A-9AFD-8B2050B2DD93}" presName="childText" presStyleLbl="conFgAcc1" presStyleIdx="1" presStyleCnt="3">
        <dgm:presLayoutVars>
          <dgm:bulletEnabled val="1"/>
        </dgm:presLayoutVars>
      </dgm:prSet>
      <dgm:spPr/>
    </dgm:pt>
    <dgm:pt modelId="{48BD1205-5209-46F9-AC96-C004A31A7B2F}" type="pres">
      <dgm:prSet presAssocID="{77E484B1-71C1-43B4-862E-21F119900886}" presName="spaceBetweenRectangles" presStyleCnt="0"/>
      <dgm:spPr/>
    </dgm:pt>
    <dgm:pt modelId="{0F9E7E39-2AC6-4FCD-93D8-7E8422172688}" type="pres">
      <dgm:prSet presAssocID="{E87EDC32-95FB-44D2-A353-C59313AA5063}" presName="parentLin" presStyleCnt="0"/>
      <dgm:spPr/>
    </dgm:pt>
    <dgm:pt modelId="{D7665BD1-274C-41B8-8E49-FE70529632FE}" type="pres">
      <dgm:prSet presAssocID="{E87EDC32-95FB-44D2-A353-C59313AA5063}" presName="parentLeftMargin" presStyleLbl="node1" presStyleIdx="1" presStyleCnt="3"/>
      <dgm:spPr/>
    </dgm:pt>
    <dgm:pt modelId="{7210615C-F240-45B5-817C-0E051B1A7B1E}" type="pres">
      <dgm:prSet presAssocID="{E87EDC32-95FB-44D2-A353-C59313AA5063}" presName="parentText" presStyleLbl="node1" presStyleIdx="2" presStyleCnt="3">
        <dgm:presLayoutVars>
          <dgm:chMax val="0"/>
          <dgm:bulletEnabled val="1"/>
        </dgm:presLayoutVars>
      </dgm:prSet>
      <dgm:spPr/>
    </dgm:pt>
    <dgm:pt modelId="{7B6CE62A-A43D-4452-8B6F-1D7C132D036C}" type="pres">
      <dgm:prSet presAssocID="{E87EDC32-95FB-44D2-A353-C59313AA5063}" presName="negativeSpace" presStyleCnt="0"/>
      <dgm:spPr/>
    </dgm:pt>
    <dgm:pt modelId="{462C8EA9-681F-4272-83E2-099AE0D670BF}" type="pres">
      <dgm:prSet presAssocID="{E87EDC32-95FB-44D2-A353-C59313AA5063}" presName="childText" presStyleLbl="conFgAcc1" presStyleIdx="2" presStyleCnt="3">
        <dgm:presLayoutVars>
          <dgm:bulletEnabled val="1"/>
        </dgm:presLayoutVars>
      </dgm:prSet>
      <dgm:spPr/>
    </dgm:pt>
  </dgm:ptLst>
  <dgm:cxnLst>
    <dgm:cxn modelId="{6E47A001-C89D-448D-B588-A7E7F8028E24}" srcId="{EE4F7E5A-F586-4F8B-BD6F-90023C9D6EE0}" destId="{FF7881D9-8BC0-4413-879C-0384DDCBDF55}" srcOrd="0" destOrd="0" parTransId="{EA5ADAD5-8795-4FEF-911D-D83FF21007D7}" sibTransId="{41C7BA36-442B-4F10-BE1B-AD19C06AAE49}"/>
    <dgm:cxn modelId="{9490B811-BEA1-421D-AFE7-D3A18ECFEAF9}" type="presOf" srcId="{A112B8C3-584A-490A-9AFD-8B2050B2DD93}" destId="{6AB9B700-B960-4BAD-912A-27219C213AC2}" srcOrd="0" destOrd="0" presId="urn:microsoft.com/office/officeart/2005/8/layout/list1"/>
    <dgm:cxn modelId="{44BEED12-54D1-4CCE-BF7B-D32661F640E1}" srcId="{EE4F7E5A-F586-4F8B-BD6F-90023C9D6EE0}" destId="{E87EDC32-95FB-44D2-A353-C59313AA5063}" srcOrd="2" destOrd="0" parTransId="{26232B28-7656-4B7C-A43F-68F35FD670B5}" sibTransId="{A92CD66B-3074-4FD8-906C-C14ADE48515D}"/>
    <dgm:cxn modelId="{FA172616-C4FE-4669-BBFB-11A2789CB9C7}" type="presOf" srcId="{A112B8C3-584A-490A-9AFD-8B2050B2DD93}" destId="{F0CDBCE2-4EF3-42B7-AD63-CDA2BEEB405D}" srcOrd="1" destOrd="0" presId="urn:microsoft.com/office/officeart/2005/8/layout/list1"/>
    <dgm:cxn modelId="{1C861E20-1FEF-45D8-8799-6E301C52E796}" srcId="{EE4F7E5A-F586-4F8B-BD6F-90023C9D6EE0}" destId="{A112B8C3-584A-490A-9AFD-8B2050B2DD93}" srcOrd="1" destOrd="0" parTransId="{885062DC-8ACF-4F47-A8C1-A7406E3F125F}" sibTransId="{77E484B1-71C1-43B4-862E-21F119900886}"/>
    <dgm:cxn modelId="{567D9522-4EA9-4D81-A4B4-7E9667E74E63}" type="presOf" srcId="{F38A5A6E-12BF-46F5-BD9F-DC789D4F24C6}" destId="{939C6D20-262E-47CC-82AA-E2B534E1D669}" srcOrd="0" destOrd="0" presId="urn:microsoft.com/office/officeart/2005/8/layout/list1"/>
    <dgm:cxn modelId="{F653F125-D1E5-4EB5-92E7-24AD7786F430}" srcId="{E87EDC32-95FB-44D2-A353-C59313AA5063}" destId="{A820236B-A691-4AC3-8963-9EE507E6C689}" srcOrd="1" destOrd="0" parTransId="{44420CBA-27F3-49D9-B328-B8A4FA4AB850}" sibTransId="{BB3B5DDC-30A8-46D5-B5D2-563C54890529}"/>
    <dgm:cxn modelId="{A2181630-6ED4-4BAC-8628-6110A7EA00EE}" srcId="{FF7881D9-8BC0-4413-879C-0384DDCBDF55}" destId="{88128F5C-2653-42D5-A20B-F59401B39677}" srcOrd="2" destOrd="0" parTransId="{CE46806F-B990-478D-AD45-E8288730D30B}" sibTransId="{971807BC-756C-4440-8933-136647BA1F59}"/>
    <dgm:cxn modelId="{B66D054C-C810-4933-9FDE-FE615A380719}" type="presOf" srcId="{EE4F7E5A-F586-4F8B-BD6F-90023C9D6EE0}" destId="{782DF2E2-FDFE-4EED-8557-73615C383451}" srcOrd="0" destOrd="0" presId="urn:microsoft.com/office/officeart/2005/8/layout/list1"/>
    <dgm:cxn modelId="{C08C5978-2EDF-4294-B699-49EDC03F226A}" type="presOf" srcId="{E87EDC32-95FB-44D2-A353-C59313AA5063}" destId="{7210615C-F240-45B5-817C-0E051B1A7B1E}" srcOrd="1" destOrd="0" presId="urn:microsoft.com/office/officeart/2005/8/layout/list1"/>
    <dgm:cxn modelId="{02D1827E-F3EE-4525-8946-C2ABB40074DB}" srcId="{A112B8C3-584A-490A-9AFD-8B2050B2DD93}" destId="{3DA18CC6-1956-43FE-90F5-11B95FD0451F}" srcOrd="2" destOrd="0" parTransId="{438902A7-B167-4EB8-A4B1-DA7B1CC0DB22}" sibTransId="{A1A7B81E-2A3B-4156-A292-FBDE5300624D}"/>
    <dgm:cxn modelId="{546A2283-81DB-4C8B-8A60-FCFA2378AE8A}" srcId="{A112B8C3-584A-490A-9AFD-8B2050B2DD93}" destId="{F38A5A6E-12BF-46F5-BD9F-DC789D4F24C6}" srcOrd="0" destOrd="0" parTransId="{3B79DB42-46C2-4711-B1A6-B711A8F36EC3}" sibTransId="{ADAF50A8-57AE-47E6-ABDF-2F555B1FA4DA}"/>
    <dgm:cxn modelId="{78E44E89-1830-4C04-BB5C-7F6A00B932E3}" type="presOf" srcId="{072D73A9-7D7B-44E3-8847-E38D03CF433D}" destId="{462C8EA9-681F-4272-83E2-099AE0D670BF}" srcOrd="0" destOrd="0" presId="urn:microsoft.com/office/officeart/2005/8/layout/list1"/>
    <dgm:cxn modelId="{14969790-1D4C-4006-95B4-F68425124A80}" type="presOf" srcId="{B6EFB43D-501C-497E-8328-1DF46B37D0DB}" destId="{58C64748-05F9-4D4C-B1B6-79B67BBA9DCB}" srcOrd="0" destOrd="0" presId="urn:microsoft.com/office/officeart/2005/8/layout/list1"/>
    <dgm:cxn modelId="{6601E393-6DE2-4C45-8800-7A5756A69B84}" type="presOf" srcId="{FF7881D9-8BC0-4413-879C-0384DDCBDF55}" destId="{89D59CA7-8CB4-4BBD-B830-E9850BDC0438}" srcOrd="1" destOrd="0" presId="urn:microsoft.com/office/officeart/2005/8/layout/list1"/>
    <dgm:cxn modelId="{F344A09D-25A7-427F-B241-A1ACAC97688F}" type="presOf" srcId="{E87EDC32-95FB-44D2-A353-C59313AA5063}" destId="{D7665BD1-274C-41B8-8E49-FE70529632FE}" srcOrd="0" destOrd="0" presId="urn:microsoft.com/office/officeart/2005/8/layout/list1"/>
    <dgm:cxn modelId="{8BD67F9E-B610-41B9-978C-BDC1EF6D5725}" type="presOf" srcId="{41E7223A-A555-4C15-91EA-2A54A1D733CB}" destId="{939C6D20-262E-47CC-82AA-E2B534E1D669}" srcOrd="0" destOrd="1" presId="urn:microsoft.com/office/officeart/2005/8/layout/list1"/>
    <dgm:cxn modelId="{43FE3EA0-E898-4CEA-A426-20A200782E39}" srcId="{FF7881D9-8BC0-4413-879C-0384DDCBDF55}" destId="{6252F7BC-A6D7-4EED-9105-232A0D96C893}" srcOrd="1" destOrd="0" parTransId="{1A6544C7-2D15-4F6F-982F-23940BDDA7BF}" sibTransId="{1F158A88-970E-422E-BEBF-5F512A29D3FD}"/>
    <dgm:cxn modelId="{2987E6A2-ECCB-42BD-A9C6-3DCB8D8EEC90}" srcId="{E87EDC32-95FB-44D2-A353-C59313AA5063}" destId="{6FAD8146-7342-4A9C-AA64-B03064510891}" srcOrd="2" destOrd="0" parTransId="{5C4B178A-6A4F-436A-BD67-C3AC7CCE153C}" sibTransId="{6FB8BB48-DAEE-4386-A859-254BAD75F821}"/>
    <dgm:cxn modelId="{AD4F97A9-FADC-4EEC-8A78-2787C50935E9}" type="presOf" srcId="{6FAD8146-7342-4A9C-AA64-B03064510891}" destId="{462C8EA9-681F-4272-83E2-099AE0D670BF}" srcOrd="0" destOrd="2" presId="urn:microsoft.com/office/officeart/2005/8/layout/list1"/>
    <dgm:cxn modelId="{6DB6DDB4-B71E-43A0-87C4-4B30B698DA34}" type="presOf" srcId="{A820236B-A691-4AC3-8963-9EE507E6C689}" destId="{462C8EA9-681F-4272-83E2-099AE0D670BF}" srcOrd="0" destOrd="1" presId="urn:microsoft.com/office/officeart/2005/8/layout/list1"/>
    <dgm:cxn modelId="{5F926FD2-6BCC-4A0B-BE3D-C2406E46B62B}" type="presOf" srcId="{3DA18CC6-1956-43FE-90F5-11B95FD0451F}" destId="{939C6D20-262E-47CC-82AA-E2B534E1D669}" srcOrd="0" destOrd="2" presId="urn:microsoft.com/office/officeart/2005/8/layout/list1"/>
    <dgm:cxn modelId="{4B39AAD3-358F-4488-BF1E-8EEB544CCC49}" type="presOf" srcId="{88128F5C-2653-42D5-A20B-F59401B39677}" destId="{58C64748-05F9-4D4C-B1B6-79B67BBA9DCB}" srcOrd="0" destOrd="2" presId="urn:microsoft.com/office/officeart/2005/8/layout/list1"/>
    <dgm:cxn modelId="{B87421D7-15DE-4160-8CEB-DCE4B40801AE}" type="presOf" srcId="{6252F7BC-A6D7-4EED-9105-232A0D96C893}" destId="{58C64748-05F9-4D4C-B1B6-79B67BBA9DCB}" srcOrd="0" destOrd="1" presId="urn:microsoft.com/office/officeart/2005/8/layout/list1"/>
    <dgm:cxn modelId="{093644F1-0D59-44D2-9BE5-9615A4A446B1}" srcId="{A112B8C3-584A-490A-9AFD-8B2050B2DD93}" destId="{41E7223A-A555-4C15-91EA-2A54A1D733CB}" srcOrd="1" destOrd="0" parTransId="{3C70111A-624A-46B5-BD00-DEA704AE6F8E}" sibTransId="{F018C777-DC45-4293-968D-9A39B42BB3D2}"/>
    <dgm:cxn modelId="{6B7F73F6-5494-42EF-B620-311653860BFF}" srcId="{FF7881D9-8BC0-4413-879C-0384DDCBDF55}" destId="{B6EFB43D-501C-497E-8328-1DF46B37D0DB}" srcOrd="0" destOrd="0" parTransId="{BDFF07E0-89EE-4987-BA5C-1396E009F3D6}" sibTransId="{BB1220F7-0ECF-43FF-8105-09B0EBF9D080}"/>
    <dgm:cxn modelId="{DD0A16F9-1B96-48FD-8CB5-FFCFA64DF897}" srcId="{E87EDC32-95FB-44D2-A353-C59313AA5063}" destId="{072D73A9-7D7B-44E3-8847-E38D03CF433D}" srcOrd="0" destOrd="0" parTransId="{98DFDB92-D628-4F63-A88D-90763137473F}" sibTransId="{E2382954-17BF-4552-A468-AB1ADC34CC5A}"/>
    <dgm:cxn modelId="{3D11FFFA-41BC-41C4-9430-99A7A9D93F41}" type="presOf" srcId="{FF7881D9-8BC0-4413-879C-0384DDCBDF55}" destId="{2B9509F3-A2D1-4A6B-A5E2-13309415AA36}" srcOrd="0" destOrd="0" presId="urn:microsoft.com/office/officeart/2005/8/layout/list1"/>
    <dgm:cxn modelId="{01EBBAFD-E77E-41CD-8D2D-CA8217505FB2}" type="presParOf" srcId="{782DF2E2-FDFE-4EED-8557-73615C383451}" destId="{8185F703-DE90-49D3-B14A-8F5304D9B6B3}" srcOrd="0" destOrd="0" presId="urn:microsoft.com/office/officeart/2005/8/layout/list1"/>
    <dgm:cxn modelId="{40B5B298-B41D-4603-851F-5E6126810B86}" type="presParOf" srcId="{8185F703-DE90-49D3-B14A-8F5304D9B6B3}" destId="{2B9509F3-A2D1-4A6B-A5E2-13309415AA36}" srcOrd="0" destOrd="0" presId="urn:microsoft.com/office/officeart/2005/8/layout/list1"/>
    <dgm:cxn modelId="{CB61A4C8-16B1-4579-928C-7B6DE581E6AC}" type="presParOf" srcId="{8185F703-DE90-49D3-B14A-8F5304D9B6B3}" destId="{89D59CA7-8CB4-4BBD-B830-E9850BDC0438}" srcOrd="1" destOrd="0" presId="urn:microsoft.com/office/officeart/2005/8/layout/list1"/>
    <dgm:cxn modelId="{9808AFD6-C1BB-4B65-B433-8791144EC7DE}" type="presParOf" srcId="{782DF2E2-FDFE-4EED-8557-73615C383451}" destId="{1F9787EC-A2B6-4ED1-B548-BF9BFC58A414}" srcOrd="1" destOrd="0" presId="urn:microsoft.com/office/officeart/2005/8/layout/list1"/>
    <dgm:cxn modelId="{1AD56876-2907-47F7-871B-2760D3F1D537}" type="presParOf" srcId="{782DF2E2-FDFE-4EED-8557-73615C383451}" destId="{58C64748-05F9-4D4C-B1B6-79B67BBA9DCB}" srcOrd="2" destOrd="0" presId="urn:microsoft.com/office/officeart/2005/8/layout/list1"/>
    <dgm:cxn modelId="{B99E3415-E2AC-48AC-AD59-A5ECEC2E14B4}" type="presParOf" srcId="{782DF2E2-FDFE-4EED-8557-73615C383451}" destId="{643A750A-42CA-46F5-BB1C-120B7B59D5FC}" srcOrd="3" destOrd="0" presId="urn:microsoft.com/office/officeart/2005/8/layout/list1"/>
    <dgm:cxn modelId="{5A4D4485-637E-4FDB-A81E-2A8698883970}" type="presParOf" srcId="{782DF2E2-FDFE-4EED-8557-73615C383451}" destId="{DA36CFE6-5E23-4A23-AF25-25A809C1BB0C}" srcOrd="4" destOrd="0" presId="urn:microsoft.com/office/officeart/2005/8/layout/list1"/>
    <dgm:cxn modelId="{BFC0425E-B003-4F6B-BE5F-C572658DEF6E}" type="presParOf" srcId="{DA36CFE6-5E23-4A23-AF25-25A809C1BB0C}" destId="{6AB9B700-B960-4BAD-912A-27219C213AC2}" srcOrd="0" destOrd="0" presId="urn:microsoft.com/office/officeart/2005/8/layout/list1"/>
    <dgm:cxn modelId="{CD5798DF-BA41-4ED2-9C4C-C499E9A38084}" type="presParOf" srcId="{DA36CFE6-5E23-4A23-AF25-25A809C1BB0C}" destId="{F0CDBCE2-4EF3-42B7-AD63-CDA2BEEB405D}" srcOrd="1" destOrd="0" presId="urn:microsoft.com/office/officeart/2005/8/layout/list1"/>
    <dgm:cxn modelId="{1536BCB7-7D68-4334-A530-78A16D88CEB9}" type="presParOf" srcId="{782DF2E2-FDFE-4EED-8557-73615C383451}" destId="{691A8D04-F573-4D71-B3CE-C31043F8BCE4}" srcOrd="5" destOrd="0" presId="urn:microsoft.com/office/officeart/2005/8/layout/list1"/>
    <dgm:cxn modelId="{73F25035-22F8-4047-B68A-C596A2D05C43}" type="presParOf" srcId="{782DF2E2-FDFE-4EED-8557-73615C383451}" destId="{939C6D20-262E-47CC-82AA-E2B534E1D669}" srcOrd="6" destOrd="0" presId="urn:microsoft.com/office/officeart/2005/8/layout/list1"/>
    <dgm:cxn modelId="{880392C7-EF27-4CAD-885D-CE8A58EEA1F2}" type="presParOf" srcId="{782DF2E2-FDFE-4EED-8557-73615C383451}" destId="{48BD1205-5209-46F9-AC96-C004A31A7B2F}" srcOrd="7" destOrd="0" presId="urn:microsoft.com/office/officeart/2005/8/layout/list1"/>
    <dgm:cxn modelId="{3A1655F8-CDB9-4724-89AE-338218ADE6E5}" type="presParOf" srcId="{782DF2E2-FDFE-4EED-8557-73615C383451}" destId="{0F9E7E39-2AC6-4FCD-93D8-7E8422172688}" srcOrd="8" destOrd="0" presId="urn:microsoft.com/office/officeart/2005/8/layout/list1"/>
    <dgm:cxn modelId="{5C154831-9F9E-4ACF-B98E-3AF068523892}" type="presParOf" srcId="{0F9E7E39-2AC6-4FCD-93D8-7E8422172688}" destId="{D7665BD1-274C-41B8-8E49-FE70529632FE}" srcOrd="0" destOrd="0" presId="urn:microsoft.com/office/officeart/2005/8/layout/list1"/>
    <dgm:cxn modelId="{44C07DDC-9CEB-48E1-A9D7-B331B92386EF}" type="presParOf" srcId="{0F9E7E39-2AC6-4FCD-93D8-7E8422172688}" destId="{7210615C-F240-45B5-817C-0E051B1A7B1E}" srcOrd="1" destOrd="0" presId="urn:microsoft.com/office/officeart/2005/8/layout/list1"/>
    <dgm:cxn modelId="{89D9E2C0-04FC-4399-A731-8B204056FCCE}" type="presParOf" srcId="{782DF2E2-FDFE-4EED-8557-73615C383451}" destId="{7B6CE62A-A43D-4452-8B6F-1D7C132D036C}" srcOrd="9" destOrd="0" presId="urn:microsoft.com/office/officeart/2005/8/layout/list1"/>
    <dgm:cxn modelId="{742EA8AC-88FA-42DE-97A4-01D39B57CAEA}" type="presParOf" srcId="{782DF2E2-FDFE-4EED-8557-73615C383451}" destId="{462C8EA9-681F-4272-83E2-099AE0D670BF}" srcOrd="10"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F7A74C-166C-4929-843F-316C25854FD2}">
      <dsp:nvSpPr>
        <dsp:cNvPr id="0" name=""/>
        <dsp:cNvSpPr/>
      </dsp:nvSpPr>
      <dsp:spPr>
        <a:xfrm>
          <a:off x="839605" y="331102"/>
          <a:ext cx="4278859" cy="4278859"/>
        </a:xfrm>
        <a:prstGeom prst="pie">
          <a:avLst>
            <a:gd name="adj1" fmla="val 16200000"/>
            <a:gd name="adj2" fmla="val 18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a:t>Disease status</a:t>
          </a:r>
          <a:endParaRPr lang="en-US" sz="2400" kern="1200" dirty="0"/>
        </a:p>
      </dsp:txBody>
      <dsp:txXfrm>
        <a:off x="3094665" y="1237812"/>
        <a:ext cx="1528164" cy="1273470"/>
      </dsp:txXfrm>
    </dsp:sp>
    <dsp:sp modelId="{CD6CBB62-C3A3-4D0B-B6E2-269533BD9C31}">
      <dsp:nvSpPr>
        <dsp:cNvPr id="0" name=""/>
        <dsp:cNvSpPr/>
      </dsp:nvSpPr>
      <dsp:spPr>
        <a:xfrm>
          <a:off x="751480" y="483918"/>
          <a:ext cx="4278859" cy="4278859"/>
        </a:xfrm>
        <a:prstGeom prst="pie">
          <a:avLst>
            <a:gd name="adj1" fmla="val 1800000"/>
            <a:gd name="adj2" fmla="val 900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a:t>Treatment history</a:t>
          </a:r>
          <a:endParaRPr lang="en-US" sz="2400" kern="1200" dirty="0"/>
        </a:p>
      </dsp:txBody>
      <dsp:txXfrm>
        <a:off x="1770256" y="3260083"/>
        <a:ext cx="2292246" cy="1120653"/>
      </dsp:txXfrm>
    </dsp:sp>
    <dsp:sp modelId="{C03566B3-F767-483D-839F-336B6D57C432}">
      <dsp:nvSpPr>
        <dsp:cNvPr id="0" name=""/>
        <dsp:cNvSpPr/>
      </dsp:nvSpPr>
      <dsp:spPr>
        <a:xfrm>
          <a:off x="663356" y="331102"/>
          <a:ext cx="4278859" cy="4278859"/>
        </a:xfrm>
        <a:prstGeom prst="pie">
          <a:avLst>
            <a:gd name="adj1" fmla="val 9000000"/>
            <a:gd name="adj2" fmla="val 16200000"/>
          </a:avLst>
        </a:prstGeom>
        <a:solidFill>
          <a:schemeClr val="accent3">
            <a:hueOff val="8062580"/>
            <a:satOff val="22838"/>
            <a:lumOff val="-243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158991" y="1237812"/>
        <a:ext cx="1528164" cy="1273470"/>
      </dsp:txXfrm>
    </dsp:sp>
    <dsp:sp modelId="{A0CADC84-B647-4021-AF21-46C77A62EBE3}">
      <dsp:nvSpPr>
        <dsp:cNvPr id="0" name=""/>
        <dsp:cNvSpPr/>
      </dsp:nvSpPr>
      <dsp:spPr>
        <a:xfrm>
          <a:off x="575076" y="66220"/>
          <a:ext cx="4808622" cy="4808622"/>
        </a:xfrm>
        <a:prstGeom prst="circularArrow">
          <a:avLst>
            <a:gd name="adj1" fmla="val 5085"/>
            <a:gd name="adj2" fmla="val 327528"/>
            <a:gd name="adj3" fmla="val 1472472"/>
            <a:gd name="adj4" fmla="val 16199432"/>
            <a:gd name="adj5" fmla="val 5932"/>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98D7D81D-57E8-4317-92D6-4F8860735710}">
      <dsp:nvSpPr>
        <dsp:cNvPr id="0" name=""/>
        <dsp:cNvSpPr/>
      </dsp:nvSpPr>
      <dsp:spPr>
        <a:xfrm>
          <a:off x="486599" y="218766"/>
          <a:ext cx="4808622" cy="4808622"/>
        </a:xfrm>
        <a:prstGeom prst="circularArrow">
          <a:avLst>
            <a:gd name="adj1" fmla="val 5085"/>
            <a:gd name="adj2" fmla="val 327528"/>
            <a:gd name="adj3" fmla="val 8671970"/>
            <a:gd name="adj4" fmla="val 1800502"/>
            <a:gd name="adj5" fmla="val 5932"/>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5E92BF4F-6238-4BC5-BDA4-4B024FEF3E3A}">
      <dsp:nvSpPr>
        <dsp:cNvPr id="0" name=""/>
        <dsp:cNvSpPr/>
      </dsp:nvSpPr>
      <dsp:spPr>
        <a:xfrm>
          <a:off x="398121" y="66220"/>
          <a:ext cx="4808622" cy="4808622"/>
        </a:xfrm>
        <a:prstGeom prst="circularArrow">
          <a:avLst>
            <a:gd name="adj1" fmla="val 5085"/>
            <a:gd name="adj2" fmla="val 327528"/>
            <a:gd name="adj3" fmla="val 15873039"/>
            <a:gd name="adj4" fmla="val 9000000"/>
            <a:gd name="adj5" fmla="val 5932"/>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F9692-E77E-4E32-BC23-0F1213EC3D90}">
      <dsp:nvSpPr>
        <dsp:cNvPr id="0" name=""/>
        <dsp:cNvSpPr/>
      </dsp:nvSpPr>
      <dsp:spPr>
        <a:xfrm>
          <a:off x="0" y="453759"/>
          <a:ext cx="5171716" cy="59962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What did we do?</a:t>
          </a:r>
        </a:p>
      </dsp:txBody>
      <dsp:txXfrm>
        <a:off x="29271" y="483030"/>
        <a:ext cx="5113174" cy="541083"/>
      </dsp:txXfrm>
    </dsp:sp>
    <dsp:sp modelId="{3CDFD63B-54CE-4206-B523-973069A004E3}">
      <dsp:nvSpPr>
        <dsp:cNvPr id="0" name=""/>
        <dsp:cNvSpPr/>
      </dsp:nvSpPr>
      <dsp:spPr>
        <a:xfrm>
          <a:off x="0" y="1125384"/>
          <a:ext cx="5171716" cy="59962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How well did it work?</a:t>
          </a:r>
        </a:p>
      </dsp:txBody>
      <dsp:txXfrm>
        <a:off x="29271" y="1154655"/>
        <a:ext cx="5113174" cy="541083"/>
      </dsp:txXfrm>
    </dsp:sp>
    <dsp:sp modelId="{187D0C50-24BE-4760-8E03-405068C4FFCE}">
      <dsp:nvSpPr>
        <dsp:cNvPr id="0" name=""/>
        <dsp:cNvSpPr/>
      </dsp:nvSpPr>
      <dsp:spPr>
        <a:xfrm>
          <a:off x="0" y="1797009"/>
          <a:ext cx="5171716" cy="59962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Why did we stop?</a:t>
          </a:r>
        </a:p>
      </dsp:txBody>
      <dsp:txXfrm>
        <a:off x="29271" y="1826280"/>
        <a:ext cx="5113174" cy="541083"/>
      </dsp:txXfrm>
    </dsp:sp>
    <dsp:sp modelId="{F9393668-6413-4425-91D1-9F8F3EBEF4DA}">
      <dsp:nvSpPr>
        <dsp:cNvPr id="0" name=""/>
        <dsp:cNvSpPr/>
      </dsp:nvSpPr>
      <dsp:spPr>
        <a:xfrm>
          <a:off x="0" y="2468634"/>
          <a:ext cx="5171716" cy="599625"/>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Are there changes to the disease?</a:t>
          </a:r>
        </a:p>
      </dsp:txBody>
      <dsp:txXfrm>
        <a:off x="29271" y="2497905"/>
        <a:ext cx="5113174" cy="541083"/>
      </dsp:txXfrm>
    </dsp:sp>
    <dsp:sp modelId="{B324DC63-527A-48CE-B64A-E6E8A1163AA7}">
      <dsp:nvSpPr>
        <dsp:cNvPr id="0" name=""/>
        <dsp:cNvSpPr/>
      </dsp:nvSpPr>
      <dsp:spPr>
        <a:xfrm>
          <a:off x="0" y="3140259"/>
          <a:ext cx="5171716" cy="599625"/>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Are there unresolved AEs?</a:t>
          </a:r>
        </a:p>
      </dsp:txBody>
      <dsp:txXfrm>
        <a:off x="29271" y="3169530"/>
        <a:ext cx="5113174" cy="541083"/>
      </dsp:txXfrm>
    </dsp:sp>
    <dsp:sp modelId="{A549F3FC-9B8A-4F42-943D-AB9675EC7C4C}">
      <dsp:nvSpPr>
        <dsp:cNvPr id="0" name=""/>
        <dsp:cNvSpPr/>
      </dsp:nvSpPr>
      <dsp:spPr>
        <a:xfrm>
          <a:off x="0" y="3811884"/>
          <a:ext cx="5171716" cy="599625"/>
        </a:xfrm>
        <a:prstGeom prst="roundRect">
          <a:avLst/>
        </a:prstGeom>
        <a:solidFill>
          <a:schemeClr val="tx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What are the patient’s goals of care?</a:t>
          </a:r>
        </a:p>
      </dsp:txBody>
      <dsp:txXfrm>
        <a:off x="29271" y="3841155"/>
        <a:ext cx="5113174" cy="5410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C92F7-624C-488D-9C94-62BB20FA0698}">
      <dsp:nvSpPr>
        <dsp:cNvPr id="0" name=""/>
        <dsp:cNvSpPr/>
      </dsp:nvSpPr>
      <dsp:spPr>
        <a:xfrm>
          <a:off x="0" y="377236"/>
          <a:ext cx="10758303" cy="1020600"/>
        </a:xfrm>
        <a:prstGeom prst="rect">
          <a:avLst/>
        </a:prstGeom>
        <a:solidFill>
          <a:schemeClr val="lt1">
            <a:alpha val="90000"/>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834964" tIns="374904" rIns="834964"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t>The struggle in maintaining adherence and persistence over an extended period despite awareness of benefits, including improved outcomes demonstrated in clinical trials</a:t>
          </a:r>
          <a:endParaRPr lang="en-US" sz="1800" kern="1200" dirty="0"/>
        </a:p>
      </dsp:txBody>
      <dsp:txXfrm>
        <a:off x="0" y="377236"/>
        <a:ext cx="10758303" cy="1020600"/>
      </dsp:txXfrm>
    </dsp:sp>
    <dsp:sp modelId="{4432CDAF-B501-48D4-B3B4-6E9D50CF66F3}">
      <dsp:nvSpPr>
        <dsp:cNvPr id="0" name=""/>
        <dsp:cNvSpPr/>
      </dsp:nvSpPr>
      <dsp:spPr>
        <a:xfrm>
          <a:off x="537915" y="111556"/>
          <a:ext cx="7530812" cy="53136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647" tIns="0" rIns="284647" bIns="0" numCol="1" spcCol="1270" anchor="ctr" anchorCtr="0">
          <a:noAutofit/>
        </a:bodyPr>
        <a:lstStyle/>
        <a:p>
          <a:pPr marL="0" lvl="0" indent="0" algn="l" defTabSz="889000">
            <a:lnSpc>
              <a:spcPct val="90000"/>
            </a:lnSpc>
            <a:spcBef>
              <a:spcPct val="0"/>
            </a:spcBef>
            <a:spcAft>
              <a:spcPct val="35000"/>
            </a:spcAft>
            <a:buNone/>
          </a:pPr>
          <a:r>
            <a:rPr lang="en-US" sz="2000" b="1" kern="1200" dirty="0"/>
            <a:t>Treatment fatigue</a:t>
          </a:r>
        </a:p>
      </dsp:txBody>
      <dsp:txXfrm>
        <a:off x="563854" y="137495"/>
        <a:ext cx="7478934" cy="479482"/>
      </dsp:txXfrm>
    </dsp:sp>
    <dsp:sp modelId="{4DD5ECF9-BF5E-42A2-850E-67FFF6590196}">
      <dsp:nvSpPr>
        <dsp:cNvPr id="0" name=""/>
        <dsp:cNvSpPr/>
      </dsp:nvSpPr>
      <dsp:spPr>
        <a:xfrm>
          <a:off x="0" y="1760717"/>
          <a:ext cx="10758303" cy="10206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834964" tIns="374904" rIns="834964"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t>The number of days or duration of time that a patient can maintain adherence to the treatment plan</a:t>
          </a:r>
          <a:endParaRPr lang="en-US" sz="1800" kern="1200" dirty="0"/>
        </a:p>
      </dsp:txBody>
      <dsp:txXfrm>
        <a:off x="0" y="1760717"/>
        <a:ext cx="10758303" cy="1020600"/>
      </dsp:txXfrm>
    </dsp:sp>
    <dsp:sp modelId="{CB21CAC5-927D-4A22-84C4-BDC639611405}">
      <dsp:nvSpPr>
        <dsp:cNvPr id="0" name=""/>
        <dsp:cNvSpPr/>
      </dsp:nvSpPr>
      <dsp:spPr>
        <a:xfrm>
          <a:off x="537915" y="1495036"/>
          <a:ext cx="7530812" cy="53136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647" tIns="0" rIns="284647" bIns="0" numCol="1" spcCol="1270" anchor="ctr" anchorCtr="0">
          <a:noAutofit/>
        </a:bodyPr>
        <a:lstStyle/>
        <a:p>
          <a:pPr marL="0" lvl="0" indent="0" algn="l" defTabSz="889000">
            <a:lnSpc>
              <a:spcPct val="90000"/>
            </a:lnSpc>
            <a:spcBef>
              <a:spcPct val="0"/>
            </a:spcBef>
            <a:spcAft>
              <a:spcPct val="35000"/>
            </a:spcAft>
            <a:buNone/>
          </a:pPr>
          <a:r>
            <a:rPr lang="en-US" sz="2000" b="1" kern="1200" dirty="0"/>
            <a:t>Persistence</a:t>
          </a:r>
        </a:p>
      </dsp:txBody>
      <dsp:txXfrm>
        <a:off x="563854" y="1520975"/>
        <a:ext cx="7478934" cy="479482"/>
      </dsp:txXfrm>
    </dsp:sp>
    <dsp:sp modelId="{C5C038AB-2097-4EEC-9177-E7106C18DCF8}">
      <dsp:nvSpPr>
        <dsp:cNvPr id="0" name=""/>
        <dsp:cNvSpPr/>
      </dsp:nvSpPr>
      <dsp:spPr>
        <a:xfrm>
          <a:off x="0" y="3144197"/>
          <a:ext cx="10758303" cy="1644300"/>
        </a:xfrm>
        <a:prstGeom prst="rect">
          <a:avLst/>
        </a:prstGeom>
        <a:solidFill>
          <a:schemeClr val="lt1">
            <a:alpha val="90000"/>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834964" tIns="374904" rIns="834964"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en-US" sz="1800" kern="1200"/>
            <a:t>Ability to manage stress</a:t>
          </a:r>
          <a:endParaRPr lang="en-US" sz="1800" kern="1200" dirty="0"/>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a:t>Coping in a healthy way</a:t>
          </a:r>
          <a:endParaRPr lang="en-US" sz="1800" kern="1200" dirty="0"/>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a:t>Building personal strength out of negative events</a:t>
          </a:r>
          <a:endParaRPr lang="en-US" sz="1800" kern="1200" dirty="0"/>
        </a:p>
        <a:p>
          <a:pPr marL="171450" lvl="1" indent="-171450" algn="l" defTabSz="800100">
            <a:lnSpc>
              <a:spcPct val="90000"/>
            </a:lnSpc>
            <a:spcBef>
              <a:spcPct val="0"/>
            </a:spcBef>
            <a:spcAft>
              <a:spcPct val="15000"/>
            </a:spcAft>
            <a:buFont typeface="Wingdings" panose="05000000000000000000" pitchFamily="2" charset="2"/>
            <a:buChar char="§"/>
          </a:pPr>
          <a:r>
            <a:rPr lang="en-US" sz="1800" kern="1200"/>
            <a:t>Returning to one’s own “normal”: this does not mean absence of sadness, hurt, or stress</a:t>
          </a:r>
          <a:endParaRPr lang="en-US" sz="1800" kern="1200" dirty="0"/>
        </a:p>
      </dsp:txBody>
      <dsp:txXfrm>
        <a:off x="0" y="3144197"/>
        <a:ext cx="10758303" cy="1644300"/>
      </dsp:txXfrm>
    </dsp:sp>
    <dsp:sp modelId="{8732B482-32BE-45E2-9474-9E8B8772D6D0}">
      <dsp:nvSpPr>
        <dsp:cNvPr id="0" name=""/>
        <dsp:cNvSpPr/>
      </dsp:nvSpPr>
      <dsp:spPr>
        <a:xfrm>
          <a:off x="537915" y="2878517"/>
          <a:ext cx="7530812" cy="531360"/>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647" tIns="0" rIns="284647" bIns="0" numCol="1" spcCol="1270" anchor="ctr" anchorCtr="0">
          <a:noAutofit/>
        </a:bodyPr>
        <a:lstStyle/>
        <a:p>
          <a:pPr marL="0" lvl="0" indent="0" algn="l" defTabSz="889000">
            <a:lnSpc>
              <a:spcPct val="90000"/>
            </a:lnSpc>
            <a:spcBef>
              <a:spcPct val="0"/>
            </a:spcBef>
            <a:spcAft>
              <a:spcPct val="35000"/>
            </a:spcAft>
            <a:buNone/>
          </a:pPr>
          <a:r>
            <a:rPr lang="en-US" sz="2000" b="1" kern="1200" dirty="0"/>
            <a:t>Resilience</a:t>
          </a:r>
        </a:p>
      </dsp:txBody>
      <dsp:txXfrm>
        <a:off x="563854" y="2904456"/>
        <a:ext cx="7478934" cy="479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136DDE-BC0A-4120-A2CC-40A3914874C8}">
      <dsp:nvSpPr>
        <dsp:cNvPr id="0" name=""/>
        <dsp:cNvSpPr/>
      </dsp:nvSpPr>
      <dsp:spPr>
        <a:xfrm>
          <a:off x="0" y="4461150"/>
          <a:ext cx="11201399" cy="0"/>
        </a:xfrm>
        <a:prstGeom prst="line">
          <a:avLst/>
        </a:pr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B5C0C8BA-AD13-4C6B-9C86-CBBFECDED8BB}">
      <dsp:nvSpPr>
        <dsp:cNvPr id="0" name=""/>
        <dsp:cNvSpPr/>
      </dsp:nvSpPr>
      <dsp:spPr>
        <a:xfrm>
          <a:off x="0" y="3272859"/>
          <a:ext cx="11201399" cy="0"/>
        </a:xfrm>
        <a:prstGeom prst="line">
          <a:avLst/>
        </a:prstGeom>
        <a:noFill/>
        <a:ln w="25400" cap="flat" cmpd="sng" algn="ctr">
          <a:solidFill>
            <a:schemeClr val="accent4"/>
          </a:solidFill>
          <a:prstDash val="solid"/>
        </a:ln>
        <a:effectLst/>
      </dsp:spPr>
      <dsp:style>
        <a:lnRef idx="2">
          <a:scrgbClr r="0" g="0" b="0"/>
        </a:lnRef>
        <a:fillRef idx="0">
          <a:scrgbClr r="0" g="0" b="0"/>
        </a:fillRef>
        <a:effectRef idx="0">
          <a:scrgbClr r="0" g="0" b="0"/>
        </a:effectRef>
        <a:fontRef idx="minor"/>
      </dsp:style>
    </dsp:sp>
    <dsp:sp modelId="{3AC774F0-979E-4206-A3DB-D7BBDC4B0DFC}">
      <dsp:nvSpPr>
        <dsp:cNvPr id="0" name=""/>
        <dsp:cNvSpPr/>
      </dsp:nvSpPr>
      <dsp:spPr>
        <a:xfrm>
          <a:off x="0" y="1887908"/>
          <a:ext cx="11201399" cy="0"/>
        </a:xfrm>
        <a:prstGeom prst="line">
          <a:avLst/>
        </a:prstGeom>
        <a:noFill/>
        <a:ln w="25400" cap="flat" cmpd="sng" algn="ctr">
          <a:solidFill>
            <a:schemeClr val="accent3"/>
          </a:solidFill>
          <a:prstDash val="solid"/>
        </a:ln>
        <a:effectLst/>
      </dsp:spPr>
      <dsp:style>
        <a:lnRef idx="2">
          <a:scrgbClr r="0" g="0" b="0"/>
        </a:lnRef>
        <a:fillRef idx="0">
          <a:scrgbClr r="0" g="0" b="0"/>
        </a:fillRef>
        <a:effectRef idx="0">
          <a:scrgbClr r="0" g="0" b="0"/>
        </a:effectRef>
        <a:fontRef idx="minor"/>
      </dsp:style>
    </dsp:sp>
    <dsp:sp modelId="{E48C4CD4-8C04-46C8-A56B-682379C89820}">
      <dsp:nvSpPr>
        <dsp:cNvPr id="0" name=""/>
        <dsp:cNvSpPr/>
      </dsp:nvSpPr>
      <dsp:spPr>
        <a:xfrm>
          <a:off x="0" y="507503"/>
          <a:ext cx="11201399" cy="0"/>
        </a:xfrm>
        <a:prstGeom prst="line">
          <a:avLst/>
        </a:pr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ECD894-5E09-4159-A5AA-4E691EA41E22}">
      <dsp:nvSpPr>
        <dsp:cNvPr id="0" name=""/>
        <dsp:cNvSpPr/>
      </dsp:nvSpPr>
      <dsp:spPr>
        <a:xfrm>
          <a:off x="2912364" y="429"/>
          <a:ext cx="8289036" cy="507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b="0" i="0" kern="1200"/>
            <a:t> </a:t>
          </a:r>
          <a:r>
            <a:rPr lang="en-US" sz="1600" b="0" i="0" kern="1200">
              <a:solidFill>
                <a:schemeClr val="bg1"/>
              </a:solidFill>
            </a:rPr>
            <a:t> </a:t>
          </a:r>
          <a:r>
            <a:rPr lang="en-US" sz="1600" b="1" i="0" kern="1200">
              <a:solidFill>
                <a:schemeClr val="bg1"/>
              </a:solidFill>
            </a:rPr>
            <a:t>Fever ≥38°C without hypotension or hypoxia</a:t>
          </a:r>
          <a:endParaRPr lang="en-US" sz="1600" b="1" kern="1200">
            <a:solidFill>
              <a:schemeClr val="bg1"/>
            </a:solidFill>
          </a:endParaRPr>
        </a:p>
      </dsp:txBody>
      <dsp:txXfrm>
        <a:off x="2912364" y="429"/>
        <a:ext cx="8289036" cy="507074"/>
      </dsp:txXfrm>
    </dsp:sp>
    <dsp:sp modelId="{501A7535-66A7-411A-98B9-100F53783166}">
      <dsp:nvSpPr>
        <dsp:cNvPr id="0" name=""/>
        <dsp:cNvSpPr/>
      </dsp:nvSpPr>
      <dsp:spPr>
        <a:xfrm>
          <a:off x="0" y="429"/>
          <a:ext cx="2912364" cy="507074"/>
        </a:xfrm>
        <a:prstGeom prst="round2SameRect">
          <a:avLst>
            <a:gd name="adj1" fmla="val 16670"/>
            <a:gd name="adj2" fmla="val 0"/>
          </a:avLst>
        </a:prstGeom>
        <a:solidFill>
          <a:srgbClr val="015873"/>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b="1" i="0" kern="1200"/>
            <a:t>Grade 1</a:t>
          </a:r>
          <a:endParaRPr lang="en-US" sz="2000" b="1" kern="1200"/>
        </a:p>
      </dsp:txBody>
      <dsp:txXfrm>
        <a:off x="24758" y="25187"/>
        <a:ext cx="2862848" cy="482316"/>
      </dsp:txXfrm>
    </dsp:sp>
    <dsp:sp modelId="{7A4CB7CB-7185-43AE-95C2-5E7BD6860651}">
      <dsp:nvSpPr>
        <dsp:cNvPr id="0" name=""/>
        <dsp:cNvSpPr/>
      </dsp:nvSpPr>
      <dsp:spPr>
        <a:xfrm>
          <a:off x="0" y="524682"/>
          <a:ext cx="11201399" cy="651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b="0" i="0" kern="1200">
              <a:solidFill>
                <a:schemeClr val="bg1"/>
              </a:solidFill>
            </a:rPr>
            <a:t>Supportive care with antipyretics, hydration, and broad-spectrum antibiotics (in case of infection)</a:t>
          </a:r>
          <a:endParaRPr lang="en-US" sz="1600" kern="1200" dirty="0">
            <a:solidFill>
              <a:schemeClr val="bg1"/>
            </a:solidFill>
          </a:endParaRPr>
        </a:p>
        <a:p>
          <a:pPr marL="171450" lvl="1" indent="-171450" algn="l" defTabSz="711200">
            <a:lnSpc>
              <a:spcPct val="90000"/>
            </a:lnSpc>
            <a:spcBef>
              <a:spcPct val="0"/>
            </a:spcBef>
            <a:spcAft>
              <a:spcPct val="15000"/>
            </a:spcAft>
            <a:buFont typeface="Wingdings" panose="05000000000000000000" pitchFamily="2" charset="2"/>
            <a:buChar char="§"/>
          </a:pPr>
          <a:r>
            <a:rPr lang="en-US" sz="1600" kern="1200">
              <a:solidFill>
                <a:schemeClr val="bg1"/>
              </a:solidFill>
            </a:rPr>
            <a:t>Consider dexamethasone</a:t>
          </a:r>
          <a:endParaRPr lang="en-US" sz="1600" kern="1200" dirty="0">
            <a:solidFill>
              <a:schemeClr val="bg1"/>
            </a:solidFill>
          </a:endParaRPr>
        </a:p>
        <a:p>
          <a:pPr marL="171450" lvl="1" indent="-171450" algn="l" defTabSz="711200">
            <a:lnSpc>
              <a:spcPct val="90000"/>
            </a:lnSpc>
            <a:spcBef>
              <a:spcPct val="0"/>
            </a:spcBef>
            <a:spcAft>
              <a:spcPct val="15000"/>
            </a:spcAft>
            <a:buFont typeface="Wingdings" panose="05000000000000000000" pitchFamily="2" charset="2"/>
            <a:buChar char="§"/>
          </a:pPr>
          <a:r>
            <a:rPr lang="en-US" sz="1600" kern="1200">
              <a:solidFill>
                <a:schemeClr val="bg1"/>
              </a:solidFill>
            </a:rPr>
            <a:t>Consider early tocilizumab use; if persistent grade 1 (&gt;24-48 hr), early use of tocilizumab is encouraged</a:t>
          </a:r>
          <a:endParaRPr lang="en-US" sz="1600" kern="1200" dirty="0">
            <a:solidFill>
              <a:schemeClr val="bg1"/>
            </a:solidFill>
          </a:endParaRPr>
        </a:p>
      </dsp:txBody>
      <dsp:txXfrm>
        <a:off x="0" y="524682"/>
        <a:ext cx="11201399" cy="651028"/>
      </dsp:txXfrm>
    </dsp:sp>
    <dsp:sp modelId="{42B99A6F-28C0-45EC-8F66-15D7A510A6E4}">
      <dsp:nvSpPr>
        <dsp:cNvPr id="0" name=""/>
        <dsp:cNvSpPr/>
      </dsp:nvSpPr>
      <dsp:spPr>
        <a:xfrm>
          <a:off x="2912364" y="1359729"/>
          <a:ext cx="8289036" cy="507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117475" lvl="0" indent="0" algn="l" defTabSz="666750">
            <a:lnSpc>
              <a:spcPct val="90000"/>
            </a:lnSpc>
            <a:spcBef>
              <a:spcPct val="0"/>
            </a:spcBef>
            <a:spcAft>
              <a:spcPct val="35000"/>
            </a:spcAft>
            <a:buNone/>
          </a:pPr>
          <a:r>
            <a:rPr lang="en-US" sz="1500" b="1" i="0" kern="1200">
              <a:solidFill>
                <a:schemeClr val="bg1"/>
              </a:solidFill>
            </a:rPr>
            <a:t>Fever, hypotension not requiring vasopressors and/or hypoxia requiring low-flow oxygen</a:t>
          </a:r>
        </a:p>
      </dsp:txBody>
      <dsp:txXfrm>
        <a:off x="2912364" y="1359729"/>
        <a:ext cx="8289036" cy="507074"/>
      </dsp:txXfrm>
    </dsp:sp>
    <dsp:sp modelId="{5031DCD4-17E0-4C5F-BA8B-79FDA896DB52}">
      <dsp:nvSpPr>
        <dsp:cNvPr id="0" name=""/>
        <dsp:cNvSpPr/>
      </dsp:nvSpPr>
      <dsp:spPr>
        <a:xfrm>
          <a:off x="0" y="1376894"/>
          <a:ext cx="2912364" cy="507074"/>
        </a:xfrm>
        <a:prstGeom prst="round2SameRect">
          <a:avLst>
            <a:gd name="adj1" fmla="val 16670"/>
            <a:gd name="adj2" fmla="val 0"/>
          </a:avLst>
        </a:prstGeom>
        <a:solidFill>
          <a:srgbClr val="E1471D"/>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b="1" i="0" kern="1200"/>
            <a:t>Grade 2</a:t>
          </a:r>
        </a:p>
      </dsp:txBody>
      <dsp:txXfrm>
        <a:off x="24758" y="1401652"/>
        <a:ext cx="2862848" cy="482316"/>
      </dsp:txXfrm>
    </dsp:sp>
    <dsp:sp modelId="{B1788332-82B3-4ED5-8BA6-8B688C683DFF}">
      <dsp:nvSpPr>
        <dsp:cNvPr id="0" name=""/>
        <dsp:cNvSpPr/>
      </dsp:nvSpPr>
      <dsp:spPr>
        <a:xfrm>
          <a:off x="0" y="1883927"/>
          <a:ext cx="11201399" cy="1014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b="0" i="0" kern="1200" dirty="0">
              <a:solidFill>
                <a:schemeClr val="bg1"/>
              </a:solidFill>
            </a:rPr>
            <a:t>Supplemental oxygen, fluids, and tocilizumab</a:t>
          </a:r>
        </a:p>
        <a:p>
          <a:pPr marL="171450" lvl="1" indent="-171450" algn="l" defTabSz="711200">
            <a:lnSpc>
              <a:spcPct val="90000"/>
            </a:lnSpc>
            <a:spcBef>
              <a:spcPct val="0"/>
            </a:spcBef>
            <a:spcAft>
              <a:spcPct val="15000"/>
            </a:spcAft>
            <a:buFont typeface="Wingdings" panose="05000000000000000000" pitchFamily="2" charset="2"/>
            <a:buChar char="§"/>
          </a:pPr>
          <a:r>
            <a:rPr lang="en-US" sz="1600" b="0" i="0" kern="1200" dirty="0">
              <a:solidFill>
                <a:schemeClr val="bg1"/>
              </a:solidFill>
            </a:rPr>
            <a:t>If no improvement, consider adding dexamethasone</a:t>
          </a:r>
        </a:p>
      </dsp:txBody>
      <dsp:txXfrm>
        <a:off x="0" y="1883927"/>
        <a:ext cx="11201399" cy="1014300"/>
      </dsp:txXfrm>
    </dsp:sp>
    <dsp:sp modelId="{C17246B7-5EDB-4022-AFD4-506312CF7C1C}">
      <dsp:nvSpPr>
        <dsp:cNvPr id="0" name=""/>
        <dsp:cNvSpPr/>
      </dsp:nvSpPr>
      <dsp:spPr>
        <a:xfrm>
          <a:off x="2912364" y="2771713"/>
          <a:ext cx="8289036" cy="507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b="0" i="0" kern="1200"/>
            <a:t>  </a:t>
          </a:r>
          <a:r>
            <a:rPr lang="en-US" sz="1600" b="1" i="0" kern="1200">
              <a:solidFill>
                <a:schemeClr val="bg1"/>
              </a:solidFill>
            </a:rPr>
            <a:t>Fever, hypotension requiring vasopressor, and/or hypoxia requiring high-flow oxygen</a:t>
          </a:r>
          <a:endParaRPr lang="en-US" sz="1600" b="1" i="0" kern="1200" baseline="-25000">
            <a:solidFill>
              <a:schemeClr val="bg1"/>
            </a:solidFill>
          </a:endParaRPr>
        </a:p>
      </dsp:txBody>
      <dsp:txXfrm>
        <a:off x="2912364" y="2771713"/>
        <a:ext cx="8289036" cy="507074"/>
      </dsp:txXfrm>
    </dsp:sp>
    <dsp:sp modelId="{B8827A2A-1914-4094-91D4-4F53FB59E7DA}">
      <dsp:nvSpPr>
        <dsp:cNvPr id="0" name=""/>
        <dsp:cNvSpPr/>
      </dsp:nvSpPr>
      <dsp:spPr>
        <a:xfrm>
          <a:off x="0" y="2764675"/>
          <a:ext cx="2912364" cy="507074"/>
        </a:xfrm>
        <a:prstGeom prst="round2SameRect">
          <a:avLst>
            <a:gd name="adj1" fmla="val 16670"/>
            <a:gd name="adj2" fmla="val 0"/>
          </a:avLst>
        </a:prstGeom>
        <a:solidFill>
          <a:schemeClr val="accent4"/>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b="1" i="0" kern="1200"/>
            <a:t>Grade 3</a:t>
          </a:r>
        </a:p>
      </dsp:txBody>
      <dsp:txXfrm>
        <a:off x="24758" y="2789433"/>
        <a:ext cx="2862848" cy="482316"/>
      </dsp:txXfrm>
    </dsp:sp>
    <dsp:sp modelId="{6B5CF07D-FFBB-4B74-BCE9-25FC7518E45D}">
      <dsp:nvSpPr>
        <dsp:cNvPr id="0" name=""/>
        <dsp:cNvSpPr/>
      </dsp:nvSpPr>
      <dsp:spPr>
        <a:xfrm>
          <a:off x="0" y="3271756"/>
          <a:ext cx="11201399" cy="691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b="0" i="0" kern="1200" dirty="0">
              <a:solidFill>
                <a:schemeClr val="bg1"/>
              </a:solidFill>
            </a:rPr>
            <a:t>Tocilizumab and dexamethasone; transfer to ICU; supportive care</a:t>
          </a:r>
        </a:p>
        <a:p>
          <a:pPr marL="171450" lvl="1" indent="-171450" algn="l" defTabSz="711200">
            <a:lnSpc>
              <a:spcPct val="90000"/>
            </a:lnSpc>
            <a:spcBef>
              <a:spcPct val="0"/>
            </a:spcBef>
            <a:spcAft>
              <a:spcPct val="15000"/>
            </a:spcAft>
            <a:buFont typeface="Wingdings" panose="05000000000000000000" pitchFamily="2" charset="2"/>
            <a:buChar char="§"/>
          </a:pPr>
          <a:r>
            <a:rPr lang="en-US" sz="1600" b="0" i="0" kern="1200" dirty="0">
              <a:solidFill>
                <a:schemeClr val="bg1"/>
              </a:solidFill>
            </a:rPr>
            <a:t>Consider high-dose steroids and salvage CRS treatment (</a:t>
          </a:r>
          <a:r>
            <a:rPr lang="en-US" sz="1600" b="0" i="0" kern="1200" dirty="0" err="1">
              <a:solidFill>
                <a:schemeClr val="bg1"/>
              </a:solidFill>
            </a:rPr>
            <a:t>ie</a:t>
          </a:r>
          <a:r>
            <a:rPr lang="en-US" sz="1600" b="0" i="0" kern="1200" dirty="0">
              <a:solidFill>
                <a:schemeClr val="bg1"/>
              </a:solidFill>
            </a:rPr>
            <a:t>, anakinra)</a:t>
          </a:r>
        </a:p>
      </dsp:txBody>
      <dsp:txXfrm>
        <a:off x="0" y="3271756"/>
        <a:ext cx="11201399" cy="691032"/>
      </dsp:txXfrm>
    </dsp:sp>
    <dsp:sp modelId="{25E132D4-9CF9-46C2-9E70-CD0DE5DC0564}">
      <dsp:nvSpPr>
        <dsp:cNvPr id="0" name=""/>
        <dsp:cNvSpPr/>
      </dsp:nvSpPr>
      <dsp:spPr>
        <a:xfrm>
          <a:off x="2912364" y="3954076"/>
          <a:ext cx="8289036" cy="507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117475" lvl="0" indent="0" algn="l" defTabSz="711200">
            <a:lnSpc>
              <a:spcPct val="90000"/>
            </a:lnSpc>
            <a:spcBef>
              <a:spcPct val="0"/>
            </a:spcBef>
            <a:spcAft>
              <a:spcPct val="35000"/>
            </a:spcAft>
            <a:buNone/>
          </a:pPr>
          <a:r>
            <a:rPr lang="en-US" sz="1600" b="1" i="0" kern="1200">
              <a:solidFill>
                <a:schemeClr val="bg1"/>
              </a:solidFill>
            </a:rPr>
            <a:t>Fever, hypotension requiring multiple vasopressors, and/or hypoxia requiring positive pressure</a:t>
          </a:r>
        </a:p>
      </dsp:txBody>
      <dsp:txXfrm>
        <a:off x="2912364" y="3954076"/>
        <a:ext cx="8289036" cy="507074"/>
      </dsp:txXfrm>
    </dsp:sp>
    <dsp:sp modelId="{956DAB02-845A-4E64-B6AA-23167A5A1A06}">
      <dsp:nvSpPr>
        <dsp:cNvPr id="0" name=""/>
        <dsp:cNvSpPr/>
      </dsp:nvSpPr>
      <dsp:spPr>
        <a:xfrm>
          <a:off x="0" y="3954076"/>
          <a:ext cx="2912364" cy="507074"/>
        </a:xfrm>
        <a:prstGeom prst="round2SameRect">
          <a:avLst>
            <a:gd name="adj1" fmla="val 16670"/>
            <a:gd name="adj2" fmla="val 0"/>
          </a:avLst>
        </a:prstGeom>
        <a:solidFill>
          <a:schemeClr val="accent6"/>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b="1" i="0" kern="1200"/>
            <a:t>Grade 4</a:t>
          </a:r>
        </a:p>
      </dsp:txBody>
      <dsp:txXfrm>
        <a:off x="24758" y="3978834"/>
        <a:ext cx="2862848" cy="482316"/>
      </dsp:txXfrm>
    </dsp:sp>
    <dsp:sp modelId="{96691C07-8C5C-4253-989F-D28373AA76F1}">
      <dsp:nvSpPr>
        <dsp:cNvPr id="0" name=""/>
        <dsp:cNvSpPr/>
      </dsp:nvSpPr>
      <dsp:spPr>
        <a:xfrm>
          <a:off x="0" y="4461150"/>
          <a:ext cx="11201399" cy="1014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b="0" i="0" kern="1200">
              <a:solidFill>
                <a:schemeClr val="bg1"/>
              </a:solidFill>
            </a:rPr>
            <a:t>Tocilizumab plus high-dose steroids; transfer to ICU; supportive care as clinically indicated</a:t>
          </a:r>
          <a:endParaRPr lang="en-US" sz="1600" b="0" i="0" kern="1200" dirty="0">
            <a:solidFill>
              <a:schemeClr val="bg1"/>
            </a:solidFill>
          </a:endParaRPr>
        </a:p>
        <a:p>
          <a:pPr marL="171450" lvl="1" indent="-171450" algn="l" defTabSz="711200">
            <a:lnSpc>
              <a:spcPct val="90000"/>
            </a:lnSpc>
            <a:spcBef>
              <a:spcPct val="0"/>
            </a:spcBef>
            <a:spcAft>
              <a:spcPct val="15000"/>
            </a:spcAft>
            <a:buFont typeface="Wingdings" panose="05000000000000000000" pitchFamily="2" charset="2"/>
            <a:buChar char="§"/>
          </a:pPr>
          <a:r>
            <a:rPr lang="en-US" sz="1600" b="0" i="0" kern="1200">
              <a:solidFill>
                <a:schemeClr val="bg1"/>
              </a:solidFill>
            </a:rPr>
            <a:t>Consider salvage CRS treatment (ie, anakinra) </a:t>
          </a:r>
          <a:endParaRPr lang="en-US" sz="1600" b="0" i="0" kern="1200" dirty="0">
            <a:solidFill>
              <a:schemeClr val="bg1"/>
            </a:solidFill>
          </a:endParaRPr>
        </a:p>
      </dsp:txBody>
      <dsp:txXfrm>
        <a:off x="0" y="4461150"/>
        <a:ext cx="11201399" cy="10143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75366-0A50-44EF-B954-5588FC121F97}">
      <dsp:nvSpPr>
        <dsp:cNvPr id="0" name=""/>
        <dsp:cNvSpPr/>
      </dsp:nvSpPr>
      <dsp:spPr>
        <a:xfrm>
          <a:off x="0" y="245862"/>
          <a:ext cx="5544722" cy="16065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430332" tIns="312420" rIns="430332" bIns="106680"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Agent:</a:t>
          </a:r>
          <a:r>
            <a:rPr lang="en-US" sz="1500" kern="1200">
              <a:solidFill>
                <a:schemeClr val="bg1"/>
              </a:solidFill>
            </a:rPr>
            <a:t> Acyclovir or valacyclovir</a:t>
          </a:r>
          <a:endParaRPr lang="en-US" sz="1500" kern="1200" dirty="0">
            <a:solidFill>
              <a:schemeClr val="bg1"/>
            </a:solidFill>
          </a:endParaRPr>
        </a:p>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Timing:</a:t>
          </a:r>
          <a:r>
            <a:rPr lang="en-US" sz="1500" kern="1200">
              <a:solidFill>
                <a:schemeClr val="bg1"/>
              </a:solidFill>
            </a:rPr>
            <a:t> Throughout treatment</a:t>
          </a:r>
          <a:endParaRPr lang="en-US" sz="1500" kern="1200" dirty="0">
            <a:solidFill>
              <a:schemeClr val="bg1"/>
            </a:solidFill>
          </a:endParaRPr>
        </a:p>
        <a:p>
          <a:pPr marL="114300" lvl="1" indent="-114300" algn="l" defTabSz="666750">
            <a:lnSpc>
              <a:spcPct val="90000"/>
            </a:lnSpc>
            <a:spcBef>
              <a:spcPct val="0"/>
            </a:spcBef>
            <a:spcAft>
              <a:spcPct val="15000"/>
            </a:spcAft>
            <a:buFont typeface="Arial" panose="020B0604020202020204" pitchFamily="34" charset="0"/>
            <a:buNone/>
          </a:pPr>
          <a:r>
            <a:rPr lang="en-US" sz="1500" b="1" kern="1200" dirty="0">
              <a:solidFill>
                <a:schemeClr val="bg1"/>
              </a:solidFill>
            </a:rPr>
            <a:t>Recommendations: </a:t>
          </a:r>
          <a:r>
            <a:rPr lang="en-US" sz="1500" kern="1200" dirty="0">
              <a:solidFill>
                <a:schemeClr val="bg1"/>
              </a:solidFill>
            </a:rPr>
            <a:t>Continue for 3 </a:t>
          </a:r>
          <a:r>
            <a:rPr lang="en-US" sz="1500" kern="1200" dirty="0" err="1">
              <a:solidFill>
                <a:schemeClr val="bg1"/>
              </a:solidFill>
            </a:rPr>
            <a:t>mo</a:t>
          </a:r>
          <a:r>
            <a:rPr lang="en-US" sz="1500" kern="1200" dirty="0">
              <a:solidFill>
                <a:schemeClr val="bg1"/>
              </a:solidFill>
            </a:rPr>
            <a:t> off treatment or until CD4 &gt;200/</a:t>
          </a:r>
          <a:r>
            <a:rPr lang="en-US" sz="1500" kern="1200" dirty="0" err="1">
              <a:solidFill>
                <a:schemeClr val="bg1"/>
              </a:solidFill>
            </a:rPr>
            <a:t>μL</a:t>
          </a:r>
          <a:endParaRPr lang="en-US" sz="1500" kern="1200" dirty="0">
            <a:solidFill>
              <a:schemeClr val="bg1"/>
            </a:solidFill>
          </a:endParaRPr>
        </a:p>
        <a:p>
          <a:pPr marL="114300" lvl="1" indent="-114300" algn="l" defTabSz="666750">
            <a:lnSpc>
              <a:spcPct val="90000"/>
            </a:lnSpc>
            <a:spcBef>
              <a:spcPct val="0"/>
            </a:spcBef>
            <a:spcAft>
              <a:spcPct val="15000"/>
            </a:spcAft>
            <a:buFont typeface="Arial" panose="020B0604020202020204" pitchFamily="34" charset="0"/>
            <a:buChar char="•"/>
          </a:pPr>
          <a:endParaRPr lang="en-US" sz="1500" kern="1200"/>
        </a:p>
      </dsp:txBody>
      <dsp:txXfrm>
        <a:off x="0" y="245862"/>
        <a:ext cx="5544722" cy="1606500"/>
      </dsp:txXfrm>
    </dsp:sp>
    <dsp:sp modelId="{A34E2119-A774-4F6C-844B-5402B4F93197}">
      <dsp:nvSpPr>
        <dsp:cNvPr id="0" name=""/>
        <dsp:cNvSpPr/>
      </dsp:nvSpPr>
      <dsp:spPr>
        <a:xfrm>
          <a:off x="277236" y="24462"/>
          <a:ext cx="3881305" cy="442800"/>
        </a:xfrm>
        <a:prstGeom prst="roundRect">
          <a:avLst/>
        </a:prstGeom>
        <a:solidFill>
          <a:srgbClr val="0158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704" tIns="0" rIns="146704" bIns="0" numCol="1" spcCol="1270" anchor="ctr" anchorCtr="0">
          <a:noAutofit/>
        </a:bodyPr>
        <a:lstStyle/>
        <a:p>
          <a:pPr marL="0" lvl="0" indent="0" algn="l" defTabSz="889000">
            <a:lnSpc>
              <a:spcPct val="90000"/>
            </a:lnSpc>
            <a:spcBef>
              <a:spcPct val="0"/>
            </a:spcBef>
            <a:spcAft>
              <a:spcPct val="35000"/>
            </a:spcAft>
            <a:buNone/>
          </a:pPr>
          <a:r>
            <a:rPr lang="en-US" sz="2000" b="1" kern="1200" dirty="0"/>
            <a:t>Antiviral (HSV, VZV)</a:t>
          </a:r>
          <a:endParaRPr lang="en-US" sz="2000" kern="1200" dirty="0"/>
        </a:p>
      </dsp:txBody>
      <dsp:txXfrm>
        <a:off x="298852" y="46078"/>
        <a:ext cx="3838073" cy="399568"/>
      </dsp:txXfrm>
    </dsp:sp>
    <dsp:sp modelId="{01A31E75-588B-4670-B7EF-BF3205BD185A}">
      <dsp:nvSpPr>
        <dsp:cNvPr id="0" name=""/>
        <dsp:cNvSpPr/>
      </dsp:nvSpPr>
      <dsp:spPr>
        <a:xfrm>
          <a:off x="0" y="2154762"/>
          <a:ext cx="5544722" cy="1134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0332" tIns="312420" rIns="430332" bIns="106680"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Agent: </a:t>
          </a:r>
          <a:r>
            <a:rPr lang="en-US" sz="1500" b="0" kern="1200">
              <a:solidFill>
                <a:schemeClr val="bg1"/>
              </a:solidFill>
            </a:rPr>
            <a:t>Trimethoprim/sulfamethoxazole or atovaquone</a:t>
          </a:r>
          <a:endParaRPr lang="en-US" sz="1500" b="0" kern="1200" dirty="0">
            <a:solidFill>
              <a:schemeClr val="bg1"/>
            </a:solidFill>
          </a:endParaRPr>
        </a:p>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Timing: </a:t>
          </a:r>
          <a:r>
            <a:rPr lang="en-US" sz="1500" b="0" kern="1200">
              <a:solidFill>
                <a:schemeClr val="bg1"/>
              </a:solidFill>
            </a:rPr>
            <a:t>Throughout treatment</a:t>
          </a:r>
          <a:endParaRPr lang="en-US" sz="1500" b="0" kern="1200" dirty="0">
            <a:solidFill>
              <a:schemeClr val="bg1"/>
            </a:solidFill>
          </a:endParaRPr>
        </a:p>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Recommendations: </a:t>
          </a:r>
          <a:r>
            <a:rPr lang="en-US" sz="1500" b="0" kern="1200">
              <a:solidFill>
                <a:schemeClr val="bg1"/>
              </a:solidFill>
            </a:rPr>
            <a:t>Continue until CD4 cell count &gt;200/</a:t>
          </a:r>
          <a:r>
            <a:rPr lang="el-GR" sz="1500" b="0" kern="1200">
              <a:solidFill>
                <a:schemeClr val="bg1"/>
              </a:solidFill>
            </a:rPr>
            <a:t>μ</a:t>
          </a:r>
          <a:r>
            <a:rPr lang="en-US" sz="1500" b="0" kern="1200">
              <a:solidFill>
                <a:schemeClr val="bg1"/>
              </a:solidFill>
            </a:rPr>
            <a:t>L</a:t>
          </a:r>
          <a:endParaRPr lang="en-US" sz="1500" b="0" kern="1200" dirty="0">
            <a:solidFill>
              <a:schemeClr val="bg1"/>
            </a:solidFill>
          </a:endParaRPr>
        </a:p>
      </dsp:txBody>
      <dsp:txXfrm>
        <a:off x="0" y="2154762"/>
        <a:ext cx="5544722" cy="1134000"/>
      </dsp:txXfrm>
    </dsp:sp>
    <dsp:sp modelId="{88106E56-661E-4A27-834E-97AAB4D8AB1F}">
      <dsp:nvSpPr>
        <dsp:cNvPr id="0" name=""/>
        <dsp:cNvSpPr/>
      </dsp:nvSpPr>
      <dsp:spPr>
        <a:xfrm>
          <a:off x="277236" y="1933362"/>
          <a:ext cx="3881305" cy="442800"/>
        </a:xfrm>
        <a:prstGeom prst="roundRect">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704" tIns="0" rIns="146704" bIns="0" numCol="1" spcCol="1270" anchor="ctr" anchorCtr="0">
          <a:noAutofit/>
        </a:bodyPr>
        <a:lstStyle/>
        <a:p>
          <a:pPr marL="0" lvl="0" indent="0" algn="l" defTabSz="889000">
            <a:lnSpc>
              <a:spcPct val="90000"/>
            </a:lnSpc>
            <a:spcBef>
              <a:spcPct val="0"/>
            </a:spcBef>
            <a:spcAft>
              <a:spcPct val="35000"/>
            </a:spcAft>
            <a:buNone/>
          </a:pPr>
          <a:r>
            <a:rPr lang="en-US" sz="2000" b="1" kern="1200"/>
            <a:t>Pneumocystis</a:t>
          </a:r>
        </a:p>
      </dsp:txBody>
      <dsp:txXfrm>
        <a:off x="298852" y="1954978"/>
        <a:ext cx="3838073" cy="399568"/>
      </dsp:txXfrm>
    </dsp:sp>
    <dsp:sp modelId="{C0E0E247-E9FA-4D6A-845D-7D195C9C338C}">
      <dsp:nvSpPr>
        <dsp:cNvPr id="0" name=""/>
        <dsp:cNvSpPr/>
      </dsp:nvSpPr>
      <dsp:spPr>
        <a:xfrm>
          <a:off x="0" y="3591162"/>
          <a:ext cx="5544722" cy="15120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0332" tIns="312420" rIns="430332" bIns="106680"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Agent: </a:t>
          </a:r>
          <a:r>
            <a:rPr lang="en-US" sz="1500" b="0" kern="1200">
              <a:solidFill>
                <a:schemeClr val="bg1"/>
              </a:solidFill>
            </a:rPr>
            <a:t>IVIG or G-CSF</a:t>
          </a:r>
          <a:endParaRPr lang="en-US" sz="1500" b="0" kern="1200" dirty="0">
            <a:solidFill>
              <a:schemeClr val="bg1"/>
            </a:solidFill>
          </a:endParaRPr>
        </a:p>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Recommendations: </a:t>
          </a:r>
          <a:r>
            <a:rPr lang="en-US" sz="1500" b="0" kern="1200">
              <a:solidFill>
                <a:schemeClr val="bg1"/>
              </a:solidFill>
            </a:rPr>
            <a:t>IVIG replacement can be used for the duration of bispecific therapy, continue off therapy if IgG concentrations remain &lt;400 mg/dL; use G-CSF as needed for grade ≥3 ANC, avoid when patient is at risk for CRS</a:t>
          </a:r>
          <a:endParaRPr lang="en-US" sz="1500" b="0" kern="1200" dirty="0">
            <a:solidFill>
              <a:schemeClr val="bg1"/>
            </a:solidFill>
          </a:endParaRPr>
        </a:p>
      </dsp:txBody>
      <dsp:txXfrm>
        <a:off x="0" y="3591162"/>
        <a:ext cx="5544722" cy="1512000"/>
      </dsp:txXfrm>
    </dsp:sp>
    <dsp:sp modelId="{CA964798-AAFC-4366-8B51-CC6638DDBAED}">
      <dsp:nvSpPr>
        <dsp:cNvPr id="0" name=""/>
        <dsp:cNvSpPr/>
      </dsp:nvSpPr>
      <dsp:spPr>
        <a:xfrm>
          <a:off x="277236" y="3369762"/>
          <a:ext cx="3881305" cy="442800"/>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704" tIns="0" rIns="146704" bIns="0" numCol="1" spcCol="1270" anchor="ctr" anchorCtr="0">
          <a:noAutofit/>
        </a:bodyPr>
        <a:lstStyle/>
        <a:p>
          <a:pPr marL="0" lvl="0" indent="0" algn="l" defTabSz="889000">
            <a:lnSpc>
              <a:spcPct val="90000"/>
            </a:lnSpc>
            <a:spcBef>
              <a:spcPct val="0"/>
            </a:spcBef>
            <a:spcAft>
              <a:spcPct val="35000"/>
            </a:spcAft>
            <a:buNone/>
          </a:pPr>
          <a:r>
            <a:rPr lang="en-US" sz="2000" b="1" kern="1200"/>
            <a:t>Other Supportive Care</a:t>
          </a:r>
        </a:p>
      </dsp:txBody>
      <dsp:txXfrm>
        <a:off x="298852" y="3391378"/>
        <a:ext cx="3838073" cy="3995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C64748-05F9-4D4C-B1B6-79B67BBA9DCB}">
      <dsp:nvSpPr>
        <dsp:cNvPr id="0" name=""/>
        <dsp:cNvSpPr/>
      </dsp:nvSpPr>
      <dsp:spPr>
        <a:xfrm>
          <a:off x="0" y="260692"/>
          <a:ext cx="5814799" cy="1323000"/>
        </a:xfrm>
        <a:prstGeom prst="rect">
          <a:avLst/>
        </a:prstGeom>
        <a:solidFill>
          <a:schemeClr val="lt1">
            <a:alpha val="90000"/>
            <a:hueOff val="0"/>
            <a:satOff val="0"/>
            <a:lumOff val="0"/>
            <a:alphaOff val="0"/>
          </a:schemeClr>
        </a:solidFill>
        <a:ln w="25400" cap="flat" cmpd="sng" algn="ctr">
          <a:solidFill>
            <a:srgbClr val="713D7C"/>
          </a:solidFill>
          <a:prstDash val="solid"/>
        </a:ln>
        <a:effectLst/>
      </dsp:spPr>
      <dsp:style>
        <a:lnRef idx="2">
          <a:scrgbClr r="0" g="0" b="0"/>
        </a:lnRef>
        <a:fillRef idx="1">
          <a:scrgbClr r="0" g="0" b="0"/>
        </a:fillRef>
        <a:effectRef idx="0">
          <a:scrgbClr r="0" g="0" b="0"/>
        </a:effectRef>
        <a:fontRef idx="minor"/>
      </dsp:style>
      <dsp:txBody>
        <a:bodyPr spcFirstLastPara="0" vert="horz" wrap="square" lIns="451293" tIns="291592" rIns="451293" bIns="106680" numCol="1" spcCol="1270" anchor="t" anchorCtr="0">
          <a:noAutofit/>
        </a:bodyPr>
        <a:lstStyle/>
        <a:p>
          <a:pPr marL="114300" lvl="1" indent="-114300" algn="l" defTabSz="666750">
            <a:lnSpc>
              <a:spcPct val="90000"/>
            </a:lnSpc>
            <a:spcBef>
              <a:spcPct val="0"/>
            </a:spcBef>
            <a:spcAft>
              <a:spcPct val="15000"/>
            </a:spcAft>
            <a:buNone/>
          </a:pPr>
          <a:r>
            <a:rPr lang="en-US" sz="1500" b="1" kern="1200">
              <a:solidFill>
                <a:schemeClr val="bg1"/>
              </a:solidFill>
            </a:rPr>
            <a:t>Agent:</a:t>
          </a:r>
          <a:r>
            <a:rPr lang="en-US" sz="1500" kern="1200">
              <a:solidFill>
                <a:schemeClr val="bg1"/>
              </a:solidFill>
            </a:rPr>
            <a:t> Local guidelines or quinolone</a:t>
          </a:r>
          <a:endParaRPr lang="en-US" sz="1500" kern="1200" dirty="0">
            <a:solidFill>
              <a:schemeClr val="bg1"/>
            </a:solidFill>
          </a:endParaRPr>
        </a:p>
        <a:p>
          <a:pPr marL="114300" lvl="1" indent="-114300" algn="l" defTabSz="666750">
            <a:lnSpc>
              <a:spcPct val="90000"/>
            </a:lnSpc>
            <a:spcBef>
              <a:spcPct val="0"/>
            </a:spcBef>
            <a:spcAft>
              <a:spcPct val="15000"/>
            </a:spcAft>
            <a:buNone/>
          </a:pPr>
          <a:r>
            <a:rPr lang="en-US" sz="1500" b="1" kern="1200">
              <a:solidFill>
                <a:schemeClr val="bg1"/>
              </a:solidFill>
            </a:rPr>
            <a:t>Timing:</a:t>
          </a:r>
          <a:r>
            <a:rPr lang="en-US" sz="1500" kern="1200">
              <a:solidFill>
                <a:schemeClr val="bg1"/>
              </a:solidFill>
            </a:rPr>
            <a:t> During neutropenia</a:t>
          </a:r>
          <a:endParaRPr lang="en-US" sz="1500" kern="1200" dirty="0">
            <a:solidFill>
              <a:schemeClr val="bg1"/>
            </a:solidFill>
          </a:endParaRPr>
        </a:p>
        <a:p>
          <a:pPr marL="114300" lvl="1" indent="-114300" algn="l" defTabSz="666750">
            <a:lnSpc>
              <a:spcPct val="90000"/>
            </a:lnSpc>
            <a:spcBef>
              <a:spcPct val="0"/>
            </a:spcBef>
            <a:spcAft>
              <a:spcPct val="15000"/>
            </a:spcAft>
            <a:buNone/>
          </a:pPr>
          <a:r>
            <a:rPr lang="en-US" sz="1500" b="1" kern="1200">
              <a:solidFill>
                <a:schemeClr val="bg1"/>
              </a:solidFill>
            </a:rPr>
            <a:t>Recommendations: </a:t>
          </a:r>
          <a:r>
            <a:rPr lang="en-US" sz="1500" kern="1200">
              <a:solidFill>
                <a:schemeClr val="bg1"/>
              </a:solidFill>
            </a:rPr>
            <a:t>Bacterial infection risk highest in 1</a:t>
          </a:r>
          <a:r>
            <a:rPr lang="en-US" sz="1500" kern="1200" baseline="0">
              <a:solidFill>
                <a:schemeClr val="bg1"/>
              </a:solidFill>
            </a:rPr>
            <a:t>st</a:t>
          </a:r>
          <a:r>
            <a:rPr lang="en-US" sz="1500" kern="1200">
              <a:solidFill>
                <a:schemeClr val="bg1"/>
              </a:solidFill>
            </a:rPr>
            <a:t> 5 cycles during neutropenia or if prolonged steroids are needed</a:t>
          </a:r>
          <a:endParaRPr lang="en-US" sz="1500" kern="1200" dirty="0">
            <a:solidFill>
              <a:schemeClr val="bg1"/>
            </a:solidFill>
          </a:endParaRPr>
        </a:p>
      </dsp:txBody>
      <dsp:txXfrm>
        <a:off x="0" y="260692"/>
        <a:ext cx="5814799" cy="1323000"/>
      </dsp:txXfrm>
    </dsp:sp>
    <dsp:sp modelId="{89D59CA7-8CB4-4BBD-B830-E9850BDC0438}">
      <dsp:nvSpPr>
        <dsp:cNvPr id="0" name=""/>
        <dsp:cNvSpPr/>
      </dsp:nvSpPr>
      <dsp:spPr>
        <a:xfrm>
          <a:off x="290740" y="54052"/>
          <a:ext cx="4070360" cy="413280"/>
        </a:xfrm>
        <a:prstGeom prst="roundRect">
          <a:avLst/>
        </a:prstGeom>
        <a:solidFill>
          <a:srgbClr val="713D7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50" tIns="0" rIns="153850" bIns="0" numCol="1" spcCol="1270" anchor="ctr" anchorCtr="0">
          <a:noAutofit/>
        </a:bodyPr>
        <a:lstStyle/>
        <a:p>
          <a:pPr marL="0" lvl="0" indent="0" algn="l" defTabSz="889000">
            <a:lnSpc>
              <a:spcPct val="90000"/>
            </a:lnSpc>
            <a:spcBef>
              <a:spcPct val="0"/>
            </a:spcBef>
            <a:spcAft>
              <a:spcPct val="35000"/>
            </a:spcAft>
            <a:buNone/>
          </a:pPr>
          <a:r>
            <a:rPr lang="en-US" sz="2000" b="1" kern="1200"/>
            <a:t>Antibacterial</a:t>
          </a:r>
        </a:p>
      </dsp:txBody>
      <dsp:txXfrm>
        <a:off x="310915" y="74227"/>
        <a:ext cx="4030010" cy="372930"/>
      </dsp:txXfrm>
    </dsp:sp>
    <dsp:sp modelId="{939C6D20-262E-47CC-82AA-E2B534E1D669}">
      <dsp:nvSpPr>
        <dsp:cNvPr id="0" name=""/>
        <dsp:cNvSpPr/>
      </dsp:nvSpPr>
      <dsp:spPr>
        <a:xfrm>
          <a:off x="0" y="1865933"/>
          <a:ext cx="5814799" cy="1543500"/>
        </a:xfrm>
        <a:prstGeom prst="rect">
          <a:avLst/>
        </a:prstGeom>
        <a:solidFill>
          <a:schemeClr val="lt1">
            <a:alpha val="90000"/>
            <a:hueOff val="0"/>
            <a:satOff val="0"/>
            <a:lumOff val="0"/>
            <a:alphaOff val="0"/>
          </a:schemeClr>
        </a:solidFill>
        <a:ln w="25400" cap="flat" cmpd="sng" algn="ctr">
          <a:solidFill>
            <a:srgbClr val="FFC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51293" tIns="291592" rIns="451293" bIns="106680" numCol="1" spcCol="1270" anchor="t" anchorCtr="0">
          <a:noAutofit/>
        </a:bodyPr>
        <a:lstStyle/>
        <a:p>
          <a:pPr marL="114300" lvl="1" indent="-114300" algn="l" defTabSz="666750">
            <a:lnSpc>
              <a:spcPct val="90000"/>
            </a:lnSpc>
            <a:spcBef>
              <a:spcPct val="0"/>
            </a:spcBef>
            <a:spcAft>
              <a:spcPct val="15000"/>
            </a:spcAft>
            <a:buNone/>
          </a:pPr>
          <a:r>
            <a:rPr lang="en-US" sz="1500" b="1" kern="1200">
              <a:solidFill>
                <a:schemeClr val="bg1"/>
              </a:solidFill>
            </a:rPr>
            <a:t>Agent: </a:t>
          </a:r>
          <a:r>
            <a:rPr lang="en-US" sz="1500" b="0" kern="1200">
              <a:solidFill>
                <a:schemeClr val="bg1"/>
              </a:solidFill>
            </a:rPr>
            <a:t>Entecavir for those at risk of reactivation</a:t>
          </a:r>
          <a:endParaRPr lang="en-US" sz="1500" b="0" kern="1200" dirty="0">
            <a:solidFill>
              <a:schemeClr val="bg1"/>
            </a:solidFill>
          </a:endParaRPr>
        </a:p>
        <a:p>
          <a:pPr marL="114300" lvl="1" indent="-114300" algn="l" defTabSz="666750">
            <a:lnSpc>
              <a:spcPct val="90000"/>
            </a:lnSpc>
            <a:spcBef>
              <a:spcPct val="0"/>
            </a:spcBef>
            <a:spcAft>
              <a:spcPct val="15000"/>
            </a:spcAft>
            <a:buNone/>
          </a:pPr>
          <a:r>
            <a:rPr lang="en-US" sz="1500" b="1" kern="1200">
              <a:solidFill>
                <a:schemeClr val="bg1"/>
              </a:solidFill>
            </a:rPr>
            <a:t>Timing: </a:t>
          </a:r>
          <a:r>
            <a:rPr lang="en-US" sz="1500" b="0" kern="1200">
              <a:solidFill>
                <a:schemeClr val="bg1"/>
              </a:solidFill>
            </a:rPr>
            <a:t>Throughout treatment</a:t>
          </a:r>
          <a:endParaRPr lang="en-US" sz="1500" b="0" kern="1200" dirty="0">
            <a:solidFill>
              <a:schemeClr val="bg1"/>
            </a:solidFill>
          </a:endParaRPr>
        </a:p>
        <a:p>
          <a:pPr marL="114300" lvl="1" indent="-114300" algn="l" defTabSz="666750">
            <a:lnSpc>
              <a:spcPct val="90000"/>
            </a:lnSpc>
            <a:spcBef>
              <a:spcPct val="0"/>
            </a:spcBef>
            <a:spcAft>
              <a:spcPct val="15000"/>
            </a:spcAft>
            <a:buNone/>
          </a:pPr>
          <a:r>
            <a:rPr lang="en-US" sz="1500" b="1" kern="1200">
              <a:solidFill>
                <a:schemeClr val="bg1"/>
              </a:solidFill>
            </a:rPr>
            <a:t>Recommendations: </a:t>
          </a:r>
          <a:r>
            <a:rPr lang="en-US" sz="1500" b="0" kern="1200">
              <a:solidFill>
                <a:schemeClr val="bg1"/>
              </a:solidFill>
            </a:rPr>
            <a:t>Perform cytomegalovirus PCR at start; if positive, consider monitoring; follow local guidelines for monitoring vs preemptive treatment</a:t>
          </a:r>
          <a:endParaRPr lang="en-US" sz="1500" b="0" kern="1200" dirty="0">
            <a:solidFill>
              <a:schemeClr val="bg1"/>
            </a:solidFill>
          </a:endParaRPr>
        </a:p>
      </dsp:txBody>
      <dsp:txXfrm>
        <a:off x="0" y="1865933"/>
        <a:ext cx="5814799" cy="1543500"/>
      </dsp:txXfrm>
    </dsp:sp>
    <dsp:sp modelId="{F0CDBCE2-4EF3-42B7-AD63-CDA2BEEB405D}">
      <dsp:nvSpPr>
        <dsp:cNvPr id="0" name=""/>
        <dsp:cNvSpPr/>
      </dsp:nvSpPr>
      <dsp:spPr>
        <a:xfrm>
          <a:off x="290740" y="1659293"/>
          <a:ext cx="4070360" cy="413280"/>
        </a:xfrm>
        <a:prstGeom prst="roundRect">
          <a:avLst/>
        </a:prstGeom>
        <a:solidFill>
          <a:srgbClr val="FDB33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50" tIns="0" rIns="153850" bIns="0" numCol="1" spcCol="1270" anchor="ctr" anchorCtr="0">
          <a:noAutofit/>
        </a:bodyPr>
        <a:lstStyle/>
        <a:p>
          <a:pPr marL="0" lvl="0" indent="0" algn="l" defTabSz="889000">
            <a:lnSpc>
              <a:spcPct val="90000"/>
            </a:lnSpc>
            <a:spcBef>
              <a:spcPct val="0"/>
            </a:spcBef>
            <a:spcAft>
              <a:spcPct val="35000"/>
            </a:spcAft>
            <a:buClrTx/>
            <a:buSzPts val="2000"/>
            <a:buFont typeface="Arial" panose="020B0604020202020204" pitchFamily="34" charset="0"/>
            <a:buNone/>
          </a:pPr>
          <a:r>
            <a:rPr lang="en-US" sz="2000" b="1" kern="1200">
              <a:solidFill>
                <a:schemeClr val="bg1"/>
              </a:solidFill>
            </a:rPr>
            <a:t>Other Viral (CMV, HepB)</a:t>
          </a:r>
          <a:endParaRPr lang="en-US" sz="2000" b="1" kern="1200" dirty="0">
            <a:solidFill>
              <a:schemeClr val="bg1"/>
            </a:solidFill>
          </a:endParaRPr>
        </a:p>
      </dsp:txBody>
      <dsp:txXfrm>
        <a:off x="310915" y="1679468"/>
        <a:ext cx="4030010" cy="372930"/>
      </dsp:txXfrm>
    </dsp:sp>
    <dsp:sp modelId="{462C8EA9-681F-4272-83E2-099AE0D670BF}">
      <dsp:nvSpPr>
        <dsp:cNvPr id="0" name=""/>
        <dsp:cNvSpPr/>
      </dsp:nvSpPr>
      <dsp:spPr>
        <a:xfrm>
          <a:off x="0" y="3691673"/>
          <a:ext cx="5814799" cy="1323000"/>
        </a:xfrm>
        <a:prstGeom prst="rect">
          <a:avLst/>
        </a:prstGeom>
        <a:solidFill>
          <a:schemeClr val="lt1">
            <a:alpha val="90000"/>
            <a:hueOff val="0"/>
            <a:satOff val="0"/>
            <a:lumOff val="0"/>
            <a:alphaOff val="0"/>
          </a:schemeClr>
        </a:solidFill>
        <a:ln w="25400" cap="flat" cmpd="sng" algn="ctr">
          <a:solidFill>
            <a:srgbClr val="015873"/>
          </a:solidFill>
          <a:prstDash val="solid"/>
        </a:ln>
        <a:effectLst/>
      </dsp:spPr>
      <dsp:style>
        <a:lnRef idx="2">
          <a:scrgbClr r="0" g="0" b="0"/>
        </a:lnRef>
        <a:fillRef idx="1">
          <a:scrgbClr r="0" g="0" b="0"/>
        </a:fillRef>
        <a:effectRef idx="0">
          <a:scrgbClr r="0" g="0" b="0"/>
        </a:effectRef>
        <a:fontRef idx="minor"/>
      </dsp:style>
      <dsp:txBody>
        <a:bodyPr spcFirstLastPara="0" vert="horz" wrap="square" lIns="451293" tIns="291592" rIns="451293" bIns="106680"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Agent: </a:t>
          </a:r>
          <a:r>
            <a:rPr lang="en-US" sz="1500" b="0" kern="1200">
              <a:solidFill>
                <a:schemeClr val="bg1"/>
              </a:solidFill>
            </a:rPr>
            <a:t>Local guidelines or azole</a:t>
          </a:r>
          <a:endParaRPr lang="en-US" sz="1500" b="0" kern="1200" dirty="0">
            <a:solidFill>
              <a:schemeClr val="bg1"/>
            </a:solidFill>
          </a:endParaRPr>
        </a:p>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Timing: </a:t>
          </a:r>
          <a:r>
            <a:rPr lang="en-US" sz="1500" b="0" kern="1200">
              <a:solidFill>
                <a:schemeClr val="bg1"/>
              </a:solidFill>
            </a:rPr>
            <a:t>During neutropenia</a:t>
          </a:r>
          <a:endParaRPr lang="en-US" sz="1500" b="0" kern="1200" dirty="0">
            <a:solidFill>
              <a:schemeClr val="bg1"/>
            </a:solidFill>
          </a:endParaRPr>
        </a:p>
        <a:p>
          <a:pPr marL="114300" lvl="1" indent="-114300" algn="l" defTabSz="666750">
            <a:lnSpc>
              <a:spcPct val="90000"/>
            </a:lnSpc>
            <a:spcBef>
              <a:spcPct val="0"/>
            </a:spcBef>
            <a:spcAft>
              <a:spcPct val="15000"/>
            </a:spcAft>
            <a:buFont typeface="Arial" panose="020B0604020202020204" pitchFamily="34" charset="0"/>
            <a:buNone/>
          </a:pPr>
          <a:r>
            <a:rPr lang="en-US" sz="1500" b="1" kern="1200">
              <a:solidFill>
                <a:schemeClr val="bg1"/>
              </a:solidFill>
            </a:rPr>
            <a:t>Recommendations: </a:t>
          </a:r>
          <a:r>
            <a:rPr lang="en-US" sz="1500" b="0" kern="1200">
              <a:solidFill>
                <a:schemeClr val="bg1"/>
              </a:solidFill>
            </a:rPr>
            <a:t>Consider if fungal infection risk is low; higher risk during prolonged neutropenia or steroid use</a:t>
          </a:r>
          <a:endParaRPr lang="en-US" sz="1500" b="0" kern="1200" dirty="0">
            <a:solidFill>
              <a:schemeClr val="bg1"/>
            </a:solidFill>
          </a:endParaRPr>
        </a:p>
      </dsp:txBody>
      <dsp:txXfrm>
        <a:off x="0" y="3691673"/>
        <a:ext cx="5814799" cy="1323000"/>
      </dsp:txXfrm>
    </dsp:sp>
    <dsp:sp modelId="{7210615C-F240-45B5-817C-0E051B1A7B1E}">
      <dsp:nvSpPr>
        <dsp:cNvPr id="0" name=""/>
        <dsp:cNvSpPr/>
      </dsp:nvSpPr>
      <dsp:spPr>
        <a:xfrm>
          <a:off x="290740" y="3485033"/>
          <a:ext cx="4070360" cy="41328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3850" tIns="0" rIns="153850" bIns="0" numCol="1" spcCol="1270" anchor="ctr" anchorCtr="0">
          <a:noAutofit/>
        </a:bodyPr>
        <a:lstStyle/>
        <a:p>
          <a:pPr marL="0" lvl="0" indent="0" algn="l" defTabSz="889000">
            <a:lnSpc>
              <a:spcPct val="90000"/>
            </a:lnSpc>
            <a:spcBef>
              <a:spcPct val="0"/>
            </a:spcBef>
            <a:spcAft>
              <a:spcPct val="35000"/>
            </a:spcAft>
            <a:buNone/>
          </a:pPr>
          <a:r>
            <a:rPr lang="en-US" sz="2000" b="1" kern="1200"/>
            <a:t>Antifungal</a:t>
          </a:r>
        </a:p>
      </dsp:txBody>
      <dsp:txXfrm>
        <a:off x="310915" y="3505208"/>
        <a:ext cx="4030010"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C42359-AF6C-4D0E-8B84-46F6FE922AB8}"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7FF380-438F-4C83-B426-535777A8BBA6}" type="slidenum">
              <a:rPr lang="en-US" smtClean="0"/>
              <a:t>‹#›</a:t>
            </a:fld>
            <a:endParaRPr lang="en-US"/>
          </a:p>
        </p:txBody>
      </p:sp>
    </p:spTree>
    <p:extLst>
      <p:ext uri="{BB962C8B-B14F-4D97-AF65-F5344CB8AC3E}">
        <p14:creationId xmlns:p14="http://schemas.microsoft.com/office/powerpoint/2010/main" val="1093740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0335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793640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7FF380-438F-4C83-B426-535777A8BBA6}" type="slidenum">
              <a:rPr lang="en-US" smtClean="0"/>
              <a:t>7</a:t>
            </a:fld>
            <a:endParaRPr lang="en-US"/>
          </a:p>
        </p:txBody>
      </p:sp>
    </p:spTree>
    <p:extLst>
      <p:ext uri="{BB962C8B-B14F-4D97-AF65-F5344CB8AC3E}">
        <p14:creationId xmlns:p14="http://schemas.microsoft.com/office/powerpoint/2010/main" val="4117554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08916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CRS, cytokine release syndrome. </a:t>
            </a:r>
          </a:p>
        </p:txBody>
      </p:sp>
      <p:sp>
        <p:nvSpPr>
          <p:cNvPr id="4" name="Slide Number Placeholder 3"/>
          <p:cNvSpPr>
            <a:spLocks noGrp="1"/>
          </p:cNvSpPr>
          <p:nvPr>
            <p:ph type="sldNum" sz="quarter" idx="5"/>
          </p:nvPr>
        </p:nvSpPr>
        <p:spPr/>
        <p:txBody>
          <a:bodyPr/>
          <a:lstStyle/>
          <a:p>
            <a:fld id="{127FF380-438F-4C83-B426-535777A8BBA6}" type="slidenum">
              <a:rPr lang="en-US" smtClean="0"/>
              <a:t>10</a:t>
            </a:fld>
            <a:endParaRPr lang="en-US"/>
          </a:p>
        </p:txBody>
      </p:sp>
    </p:spTree>
    <p:extLst>
      <p:ext uri="{BB962C8B-B14F-4D97-AF65-F5344CB8AC3E}">
        <p14:creationId xmlns:p14="http://schemas.microsoft.com/office/powerpoint/2010/main" val="1154266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7FF380-438F-4C83-B426-535777A8BBA6}" type="slidenum">
              <a:rPr lang="en-US" smtClean="0"/>
              <a:t>11</a:t>
            </a:fld>
            <a:endParaRPr lang="en-US"/>
          </a:p>
        </p:txBody>
      </p:sp>
    </p:spTree>
    <p:extLst>
      <p:ext uri="{BB962C8B-B14F-4D97-AF65-F5344CB8AC3E}">
        <p14:creationId xmlns:p14="http://schemas.microsoft.com/office/powerpoint/2010/main" val="2963464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7FF380-438F-4C83-B426-535777A8BBA6}" type="slidenum">
              <a:rPr lang="en-US" smtClean="0"/>
              <a:t>13</a:t>
            </a:fld>
            <a:endParaRPr lang="en-US"/>
          </a:p>
        </p:txBody>
      </p:sp>
    </p:spTree>
    <p:extLst>
      <p:ext uri="{BB962C8B-B14F-4D97-AF65-F5344CB8AC3E}">
        <p14:creationId xmlns:p14="http://schemas.microsoft.com/office/powerpoint/2010/main" val="1330288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7FF380-438F-4C83-B426-535777A8BBA6}" type="slidenum">
              <a:rPr lang="en-US" smtClean="0"/>
              <a:t>15</a:t>
            </a:fld>
            <a:endParaRPr lang="en-US"/>
          </a:p>
        </p:txBody>
      </p:sp>
    </p:spTree>
    <p:extLst>
      <p:ext uri="{BB962C8B-B14F-4D97-AF65-F5344CB8AC3E}">
        <p14:creationId xmlns:p14="http://schemas.microsoft.com/office/powerpoint/2010/main" val="2846610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7FF380-438F-4C83-B426-535777A8BBA6}" type="slidenum">
              <a:rPr lang="en-US" smtClean="0"/>
              <a:t>16</a:t>
            </a:fld>
            <a:endParaRPr lang="en-US"/>
          </a:p>
        </p:txBody>
      </p:sp>
    </p:spTree>
    <p:extLst>
      <p:ext uri="{BB962C8B-B14F-4D97-AF65-F5344CB8AC3E}">
        <p14:creationId xmlns:p14="http://schemas.microsoft.com/office/powerpoint/2010/main" val="3821900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it-IT" sz="1200" kern="1200" dirty="0">
                <a:solidFill>
                  <a:schemeClr val="tx1"/>
                </a:solidFill>
                <a:latin typeface="+mn-lt"/>
                <a:ea typeface="+mn-ea"/>
                <a:cs typeface="+mn-cs"/>
              </a:rPr>
              <a:t>. </a:t>
            </a:r>
            <a:r>
              <a:rPr lang="it-IT" sz="1200" b="1" kern="1200" dirty="0">
                <a:solidFill>
                  <a:schemeClr val="tx1"/>
                </a:solidFill>
                <a:latin typeface="+mn-lt"/>
                <a:ea typeface="+mn-ea"/>
                <a:cs typeface="+mn-cs"/>
              </a:rPr>
              <a:t>EBV: Epstein-Barr virus.</a:t>
            </a:r>
          </a:p>
          <a:p>
            <a:endParaRPr lang="it-IT" sz="1200" b="1"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127FF380-438F-4C83-B426-535777A8BBA6}" type="slidenum">
              <a:rPr lang="en-US" smtClean="0"/>
              <a:t>17</a:t>
            </a:fld>
            <a:endParaRPr lang="en-US"/>
          </a:p>
        </p:txBody>
      </p:sp>
    </p:spTree>
    <p:extLst>
      <p:ext uri="{BB962C8B-B14F-4D97-AF65-F5344CB8AC3E}">
        <p14:creationId xmlns:p14="http://schemas.microsoft.com/office/powerpoint/2010/main" val="4046913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7FF380-438F-4C83-B426-535777A8BBA6}" type="slidenum">
              <a:rPr lang="en-US" smtClean="0"/>
              <a:t>18</a:t>
            </a:fld>
            <a:endParaRPr lang="en-US"/>
          </a:p>
        </p:txBody>
      </p:sp>
    </p:spTree>
    <p:extLst>
      <p:ext uri="{BB962C8B-B14F-4D97-AF65-F5344CB8AC3E}">
        <p14:creationId xmlns:p14="http://schemas.microsoft.com/office/powerpoint/2010/main" val="2380268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7FF380-438F-4C83-B426-535777A8BBA6}" type="slidenum">
              <a:rPr lang="en-US" smtClean="0"/>
              <a:t>19</a:t>
            </a:fld>
            <a:endParaRPr lang="en-US"/>
          </a:p>
        </p:txBody>
      </p:sp>
    </p:spTree>
    <p:extLst>
      <p:ext uri="{BB962C8B-B14F-4D97-AF65-F5344CB8AC3E}">
        <p14:creationId xmlns:p14="http://schemas.microsoft.com/office/powerpoint/2010/main" val="1940554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C6BF8-F56C-2ACE-1159-1721E24BE22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FF9D00F4-FD31-84B4-11D5-ED2834DBEB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A246F5EF-9FD6-42F4-0045-DF9A2FC0AC04}"/>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277F78D2-BFFF-C8CE-4CD4-6632CCE73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25205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1EBEFA8-FE9A-3645-66E5-65D77C6060F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426350"/>
            <a:ext cx="5374790" cy="811967"/>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211ED9E3-DB6B-A95F-50CB-BE6488BBED96}"/>
              </a:ext>
            </a:extLst>
          </p:cNvPr>
          <p:cNvGrpSpPr/>
          <p:nvPr userDrawn="1"/>
        </p:nvGrpSpPr>
        <p:grpSpPr>
          <a:xfrm>
            <a:off x="9809410" y="6163733"/>
            <a:ext cx="1980029" cy="558174"/>
            <a:chOff x="9874835" y="6236872"/>
            <a:chExt cx="1980029" cy="558174"/>
          </a:xfrm>
        </p:grpSpPr>
        <p:pic>
          <p:nvPicPr>
            <p:cNvPr id="5" name="Picture 1">
              <a:extLst>
                <a:ext uri="{FF2B5EF4-FFF2-40B4-BE49-F238E27FC236}">
                  <a16:creationId xmlns:a16="http://schemas.microsoft.com/office/drawing/2014/main" id="{BB5D7729-CF2D-97E1-ED4F-D87CD32B50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837252B-350B-FE8B-6C0E-63B4805A81A9}"/>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9B743C8-024D-643D-E069-06D6F23FC6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24351" y="5580993"/>
            <a:ext cx="5374790" cy="811967"/>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677FE316-E268-F14F-B6A6-1AC212FCEB14}"/>
              </a:ext>
            </a:extLst>
          </p:cNvPr>
          <p:cNvGrpSpPr/>
          <p:nvPr userDrawn="1"/>
        </p:nvGrpSpPr>
        <p:grpSpPr>
          <a:xfrm>
            <a:off x="9809410" y="6163733"/>
            <a:ext cx="1980029" cy="558174"/>
            <a:chOff x="9874835" y="6236872"/>
            <a:chExt cx="1980029" cy="558174"/>
          </a:xfrm>
        </p:grpSpPr>
        <p:pic>
          <p:nvPicPr>
            <p:cNvPr id="9" name="Picture 1">
              <a:extLst>
                <a:ext uri="{FF2B5EF4-FFF2-40B4-BE49-F238E27FC236}">
                  <a16:creationId xmlns:a16="http://schemas.microsoft.com/office/drawing/2014/main" id="{6C07A675-1701-C0EC-A02F-EC9AD3DCD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EEE9C4F-83F2-C1D1-18BD-8BCC0CF5252C}"/>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A7AFE0FC-4134-257E-E807-16748F79C340}"/>
              </a:ext>
            </a:extLst>
          </p:cNvPr>
          <p:cNvGrpSpPr/>
          <p:nvPr userDrawn="1"/>
        </p:nvGrpSpPr>
        <p:grpSpPr>
          <a:xfrm>
            <a:off x="9809410" y="6163733"/>
            <a:ext cx="1980029" cy="558174"/>
            <a:chOff x="9874835" y="6236872"/>
            <a:chExt cx="1980029" cy="558174"/>
          </a:xfrm>
        </p:grpSpPr>
        <p:pic>
          <p:nvPicPr>
            <p:cNvPr id="7" name="Picture 1">
              <a:extLst>
                <a:ext uri="{FF2B5EF4-FFF2-40B4-BE49-F238E27FC236}">
                  <a16:creationId xmlns:a16="http://schemas.microsoft.com/office/drawing/2014/main" id="{786EDFAE-AAAF-9215-4EB8-B5FBFACD0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B6DDE279-CD74-4A42-2800-F1BF44FE987C}"/>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523E2CF-6BF6-4A4E-E2A3-1D5644F48A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24351" y="5580993"/>
            <a:ext cx="5374790" cy="811967"/>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0500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 id="2147484663"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0E6D2F-8669-BABC-B491-847EC23E61C1}"/>
              </a:ext>
            </a:extLst>
          </p:cNvPr>
          <p:cNvSpPr>
            <a:spLocks noGrp="1"/>
          </p:cNvSpPr>
          <p:nvPr>
            <p:ph type="ctrTitle"/>
          </p:nvPr>
        </p:nvSpPr>
        <p:spPr/>
        <p:txBody>
          <a:bodyPr/>
          <a:lstStyle/>
          <a:p>
            <a:r>
              <a:rPr lang="en-US" dirty="0"/>
              <a:t>APP Perspectives: Managing Toxicities with Bispecific Antibodies in Multiple Myeloma</a:t>
            </a:r>
          </a:p>
        </p:txBody>
      </p:sp>
    </p:spTree>
    <p:extLst>
      <p:ext uri="{BB962C8B-B14F-4D97-AF65-F5344CB8AC3E}">
        <p14:creationId xmlns:p14="http://schemas.microsoft.com/office/powerpoint/2010/main" val="1975550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xfrm>
            <a:off x="604675" y="1513047"/>
            <a:ext cx="10986496"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b="1" kern="0" dirty="0">
                <a:solidFill>
                  <a:schemeClr val="accent3"/>
                </a:solidFill>
                <a:cs typeface="Calibri" panose="020F0502020204030204" pitchFamily="34" charset="0"/>
              </a:rPr>
              <a:t>Charise Gleason, MSN, NP-C, AOCNP </a:t>
            </a:r>
          </a:p>
          <a:p>
            <a:pPr marL="0" indent="0">
              <a:spcBef>
                <a:spcPts val="0"/>
              </a:spcBef>
              <a:spcAft>
                <a:spcPts val="0"/>
              </a:spcAft>
              <a:buFont typeface="Wingdings" panose="05000000000000000000" pitchFamily="2" charset="2"/>
              <a:buNone/>
            </a:pPr>
            <a:r>
              <a:rPr lang="en-US" sz="2400" b="0" dirty="0">
                <a:effectLst/>
                <a:ea typeface="Times New Roman" panose="02020603050405020304" pitchFamily="18" charset="0"/>
                <a:cs typeface="Calibri" panose="020F0502020204030204" pitchFamily="34" charset="0"/>
              </a:rPr>
              <a:t>VP and Chief APP Officer, Emory Healthcare</a:t>
            </a:r>
          </a:p>
          <a:p>
            <a:pPr marL="0" indent="0">
              <a:spcBef>
                <a:spcPts val="0"/>
              </a:spcBef>
              <a:spcAft>
                <a:spcPts val="0"/>
              </a:spcAft>
              <a:buFont typeface="Wingdings" panose="05000000000000000000" pitchFamily="2" charset="2"/>
              <a:buNone/>
            </a:pPr>
            <a:r>
              <a:rPr lang="en-US" sz="2400" b="0" dirty="0">
                <a:effectLst/>
                <a:ea typeface="Times New Roman" panose="02020603050405020304" pitchFamily="18" charset="0"/>
                <a:cs typeface="Calibri" panose="020F0502020204030204" pitchFamily="34" charset="0"/>
              </a:rPr>
              <a:t>Myeloma Program, Winship Cancer Institute</a:t>
            </a:r>
          </a:p>
          <a:p>
            <a:pPr marL="0" indent="0">
              <a:spcBef>
                <a:spcPts val="0"/>
              </a:spcBef>
              <a:spcAft>
                <a:spcPts val="0"/>
              </a:spcAft>
              <a:buFont typeface="Wingdings" panose="05000000000000000000" pitchFamily="2" charset="2"/>
              <a:buNone/>
            </a:pPr>
            <a:r>
              <a:rPr lang="en-US" sz="2400" b="0" dirty="0">
                <a:effectLst/>
                <a:ea typeface="Times New Roman" panose="02020603050405020304" pitchFamily="18" charset="0"/>
                <a:cs typeface="Calibri" panose="020F0502020204030204" pitchFamily="34" charset="0"/>
              </a:rPr>
              <a:t>Adjunct Faculty Emory Nell Hodgson Woodruff School of Nursing</a:t>
            </a:r>
          </a:p>
          <a:p>
            <a:pPr marL="0" indent="0">
              <a:spcBef>
                <a:spcPts val="0"/>
              </a:spcBef>
              <a:spcAft>
                <a:spcPts val="750"/>
              </a:spcAft>
              <a:buNone/>
            </a:pPr>
            <a:endParaRPr lang="it-IT" sz="2400" b="1" dirty="0">
              <a:solidFill>
                <a:schemeClr val="accent3"/>
              </a:solidFill>
              <a:cs typeface="Calibri" panose="020F0502020204030204" pitchFamily="34" charset="0"/>
            </a:endParaRPr>
          </a:p>
          <a:p>
            <a:pPr marL="0" indent="0">
              <a:spcBef>
                <a:spcPts val="0"/>
              </a:spcBef>
              <a:spcAft>
                <a:spcPts val="750"/>
              </a:spcAft>
              <a:buNone/>
            </a:pPr>
            <a:r>
              <a:rPr lang="en-US" sz="2400" i="1" dirty="0">
                <a:solidFill>
                  <a:srgbClr val="181818"/>
                </a:solidFill>
                <a:cs typeface="Calibri" panose="020F0502020204030204" pitchFamily="34" charset="0"/>
              </a:rPr>
              <a:t>Charise Gleason, MSN, NP-C, AOCNP, </a:t>
            </a:r>
            <a:r>
              <a:rPr lang="en-US" sz="2400" dirty="0">
                <a:solidFill>
                  <a:srgbClr val="181818"/>
                </a:solidFill>
                <a:cs typeface="Calibri" panose="020F0502020204030204" pitchFamily="34" charset="0"/>
              </a:rPr>
              <a:t>has no relevant financial relationships to disclose.</a:t>
            </a:r>
            <a:endParaRPr lang="en-US" altLang="en-US" sz="2400" b="0" dirty="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23333-38DD-4903-B09A-2F5D1660E6D1}"/>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77933256-9C36-95E4-7039-90C2A588C41C}"/>
              </a:ext>
            </a:extLst>
          </p:cNvPr>
          <p:cNvSpPr>
            <a:spLocks noGrp="1"/>
          </p:cNvSpPr>
          <p:nvPr>
            <p:ph idx="1"/>
          </p:nvPr>
        </p:nvSpPr>
        <p:spPr/>
        <p:txBody>
          <a:bodyPr/>
          <a:lstStyle/>
          <a:p>
            <a:pPr marL="0" indent="0">
              <a:buNone/>
            </a:pPr>
            <a:r>
              <a:rPr lang="en-US" dirty="0"/>
              <a:t>At the conclusion of this activity, learners should be able to:</a:t>
            </a:r>
          </a:p>
          <a:p>
            <a:r>
              <a:rPr lang="en-US" dirty="0"/>
              <a:t>Discuss bispecific antibody-based therapeutic strategies with patients with multiple myeloma and their caregivers, taking into consideration current indications, safety profiles, dosing protocol considerations, and patient goals and preferences. </a:t>
            </a:r>
          </a:p>
          <a:p>
            <a:r>
              <a:rPr lang="en-US" dirty="0"/>
              <a:t>Manage and mitigate adverse events associated with bispecific antibody treatment in patients with multiple myeloma </a:t>
            </a:r>
          </a:p>
          <a:p>
            <a:endParaRPr lang="en-US" dirty="0"/>
          </a:p>
        </p:txBody>
      </p:sp>
    </p:spTree>
    <p:extLst>
      <p:ext uri="{BB962C8B-B14F-4D97-AF65-F5344CB8AC3E}">
        <p14:creationId xmlns:p14="http://schemas.microsoft.com/office/powerpoint/2010/main" val="1938915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When to Treat R/R MM</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99790" y="6196176"/>
            <a:ext cx="76820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Sonneveld. Hematology Am Soc Hematol Educ Program. 2017;1:508; NCCN. Clinical practice guidelines in oncology: multiple myeloma. v2.2026. nccn.org</a:t>
            </a:r>
          </a:p>
        </p:txBody>
      </p:sp>
      <p:graphicFrame>
        <p:nvGraphicFramePr>
          <p:cNvPr id="2" name="Table 1">
            <a:extLst>
              <a:ext uri="{FF2B5EF4-FFF2-40B4-BE49-F238E27FC236}">
                <a16:creationId xmlns:a16="http://schemas.microsoft.com/office/drawing/2014/main" id="{BA0C9BA5-8F79-368E-C702-E2B03FD78BC9}"/>
              </a:ext>
            </a:extLst>
          </p:cNvPr>
          <p:cNvGraphicFramePr>
            <a:graphicFrameLocks noGrp="1"/>
          </p:cNvGraphicFramePr>
          <p:nvPr>
            <p:extLst>
              <p:ext uri="{D42A27DB-BD31-4B8C-83A1-F6EECF244321}">
                <p14:modId xmlns:p14="http://schemas.microsoft.com/office/powerpoint/2010/main" val="2625415690"/>
              </p:ext>
            </p:extLst>
          </p:nvPr>
        </p:nvGraphicFramePr>
        <p:xfrm>
          <a:off x="607844" y="2353217"/>
          <a:ext cx="5322439" cy="3845560"/>
        </p:xfrm>
        <a:graphic>
          <a:graphicData uri="http://schemas.openxmlformats.org/drawingml/2006/table">
            <a:tbl>
              <a:tblPr firstRow="1" bandRow="1">
                <a:tableStyleId>{5C22544A-7EE6-4342-B048-85BDC9FD1C3A}</a:tableStyleId>
              </a:tblPr>
              <a:tblGrid>
                <a:gridCol w="5322439">
                  <a:extLst>
                    <a:ext uri="{9D8B030D-6E8A-4147-A177-3AD203B41FA5}">
                      <a16:colId xmlns:a16="http://schemas.microsoft.com/office/drawing/2014/main" val="98442467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Asymptomatic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30501194"/>
                  </a:ext>
                </a:extLst>
              </a:tr>
              <a:tr h="370840">
                <a:tc>
                  <a:txBody>
                    <a:bodyPr/>
                    <a:lstStyle/>
                    <a:p>
                      <a:pPr marL="342900" indent="-342900">
                        <a:buFont typeface="Wingdings" panose="05000000000000000000" pitchFamily="2" charset="2"/>
                        <a:buChar char="§"/>
                      </a:pPr>
                      <a:r>
                        <a:rPr lang="en-US" sz="2000">
                          <a:solidFill>
                            <a:schemeClr val="bg1"/>
                          </a:solidFill>
                        </a:rPr>
                        <a:t>25% or greater increase from lowest confirmed recorded value in any of the following:</a:t>
                      </a:r>
                    </a:p>
                    <a:p>
                      <a:pPr marL="800100" lvl="1" indent="-342900">
                        <a:buFont typeface="Calibri" panose="020F0502020204030204" pitchFamily="34" charset="0"/>
                        <a:buChar char="─"/>
                      </a:pPr>
                      <a:r>
                        <a:rPr lang="en-US" sz="1800">
                          <a:solidFill>
                            <a:schemeClr val="bg1"/>
                          </a:solidFill>
                        </a:rPr>
                        <a:t>Serum M-protein (Absolute increase must be ≥0.5 g/dL)</a:t>
                      </a:r>
                    </a:p>
                    <a:p>
                      <a:pPr marL="800100" lvl="1" indent="-342900">
                        <a:buFont typeface="Calibri" panose="020F0502020204030204" pitchFamily="34" charset="0"/>
                        <a:buChar char="─"/>
                      </a:pPr>
                      <a:r>
                        <a:rPr lang="en-US" sz="1800">
                          <a:solidFill>
                            <a:schemeClr val="bg1"/>
                          </a:solidFill>
                        </a:rPr>
                        <a:t>Serum M-protein increase ≥1 g/dL (lowest M component was ≥5 g/dL)</a:t>
                      </a:r>
                    </a:p>
                    <a:p>
                      <a:pPr marL="800100" lvl="1" indent="-342900">
                        <a:buFont typeface="Calibri" panose="020F0502020204030204" pitchFamily="34" charset="0"/>
                        <a:buChar char="─"/>
                      </a:pPr>
                      <a:r>
                        <a:rPr lang="en-US" sz="1800">
                          <a:solidFill>
                            <a:schemeClr val="bg1"/>
                          </a:solidFill>
                        </a:rPr>
                        <a:t>Urine M-protein (absolute increase must be ≥200 mg/24 hr)</a:t>
                      </a:r>
                    </a:p>
                    <a:p>
                      <a:pPr marL="800100" lvl="1" indent="-342900">
                        <a:buFont typeface="Calibri" panose="020F0502020204030204" pitchFamily="34" charset="0"/>
                        <a:buChar char="─"/>
                      </a:pPr>
                      <a:r>
                        <a:rPr lang="en-US" sz="1800">
                          <a:solidFill>
                            <a:schemeClr val="bg1"/>
                          </a:solidFill>
                        </a:rPr>
                        <a:t>For patients without measurable M-protein: Increase in serum-FLC difference &gt;10 mg/dL between involved and uninvolved chains</a:t>
                      </a:r>
                      <a:endParaRPr lang="en-US" sz="18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24291514"/>
                  </a:ext>
                </a:extLst>
              </a:tr>
            </a:tbl>
          </a:graphicData>
        </a:graphic>
      </p:graphicFrame>
      <p:graphicFrame>
        <p:nvGraphicFramePr>
          <p:cNvPr id="3" name="Table 2">
            <a:extLst>
              <a:ext uri="{FF2B5EF4-FFF2-40B4-BE49-F238E27FC236}">
                <a16:creationId xmlns:a16="http://schemas.microsoft.com/office/drawing/2014/main" id="{BC59A74F-BFC2-FBFF-2FB9-D36DF7A4ECCE}"/>
              </a:ext>
            </a:extLst>
          </p:cNvPr>
          <p:cNvGraphicFramePr>
            <a:graphicFrameLocks noGrp="1"/>
          </p:cNvGraphicFramePr>
          <p:nvPr>
            <p:extLst>
              <p:ext uri="{D42A27DB-BD31-4B8C-83A1-F6EECF244321}">
                <p14:modId xmlns:p14="http://schemas.microsoft.com/office/powerpoint/2010/main" val="606774188"/>
              </p:ext>
            </p:extLst>
          </p:nvPr>
        </p:nvGraphicFramePr>
        <p:xfrm>
          <a:off x="6152273" y="2353217"/>
          <a:ext cx="5428371" cy="3510280"/>
        </p:xfrm>
        <a:graphic>
          <a:graphicData uri="http://schemas.openxmlformats.org/drawingml/2006/table">
            <a:tbl>
              <a:tblPr firstRow="1" bandRow="1">
                <a:tableStyleId>{5C22544A-7EE6-4342-B048-85BDC9FD1C3A}</a:tableStyleId>
              </a:tblPr>
              <a:tblGrid>
                <a:gridCol w="5428371">
                  <a:extLst>
                    <a:ext uri="{9D8B030D-6E8A-4147-A177-3AD203B41FA5}">
                      <a16:colId xmlns:a16="http://schemas.microsoft.com/office/drawing/2014/main" val="98442467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Symptoms and/or organ damage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30501194"/>
                  </a:ext>
                </a:extLst>
              </a:tr>
              <a:tr h="370840">
                <a:tc>
                  <a:txBody>
                    <a:bodyPr/>
                    <a:lstStyle/>
                    <a:p>
                      <a:pPr marL="342900" indent="-342900">
                        <a:buFont typeface="Wingdings" panose="05000000000000000000" pitchFamily="2" charset="2"/>
                        <a:buChar char="§"/>
                      </a:pPr>
                      <a:r>
                        <a:rPr lang="en-US" sz="2000" dirty="0">
                          <a:solidFill>
                            <a:schemeClr val="bg1"/>
                          </a:solidFill>
                        </a:rPr>
                        <a:t>Growth or appearance of new bone lesions or plasmacytomas</a:t>
                      </a:r>
                    </a:p>
                    <a:p>
                      <a:pPr marL="342900" indent="-342900">
                        <a:buFont typeface="Wingdings" panose="05000000000000000000" pitchFamily="2" charset="2"/>
                        <a:buChar char="§"/>
                      </a:pPr>
                      <a:r>
                        <a:rPr lang="en-US" sz="2000" dirty="0">
                          <a:solidFill>
                            <a:schemeClr val="bg1"/>
                          </a:solidFill>
                        </a:rPr>
                        <a:t>Hypercalcemia &gt;11 mg/dL</a:t>
                      </a:r>
                    </a:p>
                    <a:p>
                      <a:pPr marL="342900" indent="-342900">
                        <a:buFont typeface="Wingdings" panose="05000000000000000000" pitchFamily="2" charset="2"/>
                        <a:buChar char="§"/>
                      </a:pPr>
                      <a:r>
                        <a:rPr lang="en-US" sz="2000" dirty="0">
                          <a:solidFill>
                            <a:schemeClr val="bg1"/>
                          </a:solidFill>
                        </a:rPr>
                        <a:t>Hemoglobin drop ≥2g/dL (not related to therapy or other condition)</a:t>
                      </a:r>
                    </a:p>
                    <a:p>
                      <a:pPr marL="342900" indent="-342900">
                        <a:buFont typeface="Wingdings" panose="05000000000000000000" pitchFamily="2" charset="2"/>
                        <a:buChar char="§"/>
                      </a:pPr>
                      <a:r>
                        <a:rPr lang="en-US" sz="2000" dirty="0">
                          <a:solidFill>
                            <a:schemeClr val="bg1"/>
                          </a:solidFill>
                        </a:rPr>
                        <a:t>Increased serum creatinine ≥2 mg/dL due to myeloma</a:t>
                      </a:r>
                    </a:p>
                    <a:p>
                      <a:pPr marL="342900" indent="-342900">
                        <a:buFont typeface="Wingdings" panose="05000000000000000000" pitchFamily="2" charset="2"/>
                        <a:buChar char="§"/>
                      </a:pPr>
                      <a:r>
                        <a:rPr lang="en-US" sz="2000" dirty="0">
                          <a:solidFill>
                            <a:schemeClr val="bg1"/>
                          </a:solidFill>
                        </a:rPr>
                        <a:t>Serum protein related </a:t>
                      </a:r>
                      <a:r>
                        <a:rPr lang="en-US" sz="2000" dirty="0" err="1">
                          <a:solidFill>
                            <a:schemeClr val="bg1"/>
                          </a:solidFill>
                        </a:rPr>
                        <a:t>hyperviscosity</a:t>
                      </a:r>
                      <a:endParaRPr lang="en-US" sz="2000" dirty="0">
                        <a:solidFill>
                          <a:schemeClr val="bg1"/>
                        </a:solidFill>
                      </a:endParaRPr>
                    </a:p>
                    <a:p>
                      <a:pPr marL="342900" indent="-342900">
                        <a:buFont typeface="Wingdings" panose="05000000000000000000" pitchFamily="2" charset="2"/>
                        <a:buChar char="§"/>
                      </a:pPr>
                      <a:r>
                        <a:rPr lang="en-US" sz="2000" dirty="0">
                          <a:solidFill>
                            <a:schemeClr val="bg1"/>
                          </a:solidFill>
                        </a:rPr>
                        <a:t>≥50% increase in circulating plasma cells (at least 200 cells/</a:t>
                      </a:r>
                      <a:r>
                        <a:rPr lang="el-GR" sz="2000" dirty="0">
                          <a:solidFill>
                            <a:schemeClr val="bg1"/>
                          </a:solidFill>
                        </a:rPr>
                        <a:t>μ</a:t>
                      </a:r>
                      <a:r>
                        <a:rPr lang="en-US" sz="2000" dirty="0">
                          <a:solidFill>
                            <a:schemeClr val="bg1"/>
                          </a:solidFill>
                        </a:rPr>
                        <a:t>L) if sole measure of disease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24291514"/>
                  </a:ext>
                </a:extLst>
              </a:tr>
            </a:tbl>
          </a:graphicData>
        </a:graphic>
      </p:graphicFrame>
      <p:sp>
        <p:nvSpPr>
          <p:cNvPr id="4" name="Rectangle 3">
            <a:extLst>
              <a:ext uri="{FF2B5EF4-FFF2-40B4-BE49-F238E27FC236}">
                <a16:creationId xmlns:a16="http://schemas.microsoft.com/office/drawing/2014/main" id="{2E164F9A-8232-8B07-ABB2-9E32AA56A047}"/>
              </a:ext>
            </a:extLst>
          </p:cNvPr>
          <p:cNvSpPr/>
          <p:nvPr/>
        </p:nvSpPr>
        <p:spPr bwMode="auto">
          <a:xfrm>
            <a:off x="607844" y="1599033"/>
            <a:ext cx="2039948" cy="682449"/>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Biochemical Response</a:t>
            </a:r>
          </a:p>
        </p:txBody>
      </p:sp>
      <p:sp>
        <p:nvSpPr>
          <p:cNvPr id="6" name="Rectangle 5">
            <a:extLst>
              <a:ext uri="{FF2B5EF4-FFF2-40B4-BE49-F238E27FC236}">
                <a16:creationId xmlns:a16="http://schemas.microsoft.com/office/drawing/2014/main" id="{84E55364-C714-EC76-0B4C-181005045946}"/>
              </a:ext>
            </a:extLst>
          </p:cNvPr>
          <p:cNvSpPr/>
          <p:nvPr/>
        </p:nvSpPr>
        <p:spPr bwMode="auto">
          <a:xfrm>
            <a:off x="3878833" y="1607033"/>
            <a:ext cx="2039948" cy="682449"/>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Monitor Monthly &amp; Create Plan</a:t>
            </a:r>
          </a:p>
        </p:txBody>
      </p:sp>
      <p:sp>
        <p:nvSpPr>
          <p:cNvPr id="7" name="Arrow: Right 6">
            <a:extLst>
              <a:ext uri="{FF2B5EF4-FFF2-40B4-BE49-F238E27FC236}">
                <a16:creationId xmlns:a16="http://schemas.microsoft.com/office/drawing/2014/main" id="{245F527D-38AB-BA3A-82C3-52AAF121789A}"/>
              </a:ext>
            </a:extLst>
          </p:cNvPr>
          <p:cNvSpPr/>
          <p:nvPr/>
        </p:nvSpPr>
        <p:spPr bwMode="auto">
          <a:xfrm>
            <a:off x="2739016" y="1805152"/>
            <a:ext cx="1048593" cy="285017"/>
          </a:xfrm>
          <a:prstGeom prst="rightArrow">
            <a:avLst/>
          </a:prstGeom>
          <a:solidFill>
            <a:schemeClr val="bg1"/>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52F63E13-CF49-7E00-5D13-0D5505D59320}"/>
              </a:ext>
            </a:extLst>
          </p:cNvPr>
          <p:cNvSpPr/>
          <p:nvPr/>
        </p:nvSpPr>
        <p:spPr bwMode="auto">
          <a:xfrm>
            <a:off x="6154485" y="1607128"/>
            <a:ext cx="2039948" cy="68244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Clinical      Response</a:t>
            </a:r>
          </a:p>
        </p:txBody>
      </p:sp>
      <p:sp>
        <p:nvSpPr>
          <p:cNvPr id="12" name="Rectangle 11">
            <a:extLst>
              <a:ext uri="{FF2B5EF4-FFF2-40B4-BE49-F238E27FC236}">
                <a16:creationId xmlns:a16="http://schemas.microsoft.com/office/drawing/2014/main" id="{FA9FF1F5-55B8-FD01-5323-0D68339B3726}"/>
              </a:ext>
            </a:extLst>
          </p:cNvPr>
          <p:cNvSpPr/>
          <p:nvPr/>
        </p:nvSpPr>
        <p:spPr bwMode="auto">
          <a:xfrm>
            <a:off x="9533662" y="1615128"/>
            <a:ext cx="2039948" cy="682449"/>
          </a:xfrm>
          <a:prstGeom prst="rect">
            <a:avLst/>
          </a:prstGeom>
          <a:solidFill>
            <a:schemeClr val="accent1"/>
          </a:solidFill>
          <a:ln w="0">
            <a:solidFill>
              <a:schemeClr val="accent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Treat</a:t>
            </a:r>
          </a:p>
        </p:txBody>
      </p:sp>
      <p:sp>
        <p:nvSpPr>
          <p:cNvPr id="13" name="Arrow: Right 12">
            <a:extLst>
              <a:ext uri="{FF2B5EF4-FFF2-40B4-BE49-F238E27FC236}">
                <a16:creationId xmlns:a16="http://schemas.microsoft.com/office/drawing/2014/main" id="{13E86777-DDE2-A3E9-E014-FE0B8A20648C}"/>
              </a:ext>
            </a:extLst>
          </p:cNvPr>
          <p:cNvSpPr/>
          <p:nvPr/>
        </p:nvSpPr>
        <p:spPr bwMode="auto">
          <a:xfrm>
            <a:off x="8314009" y="1813247"/>
            <a:ext cx="1093010" cy="285017"/>
          </a:xfrm>
          <a:prstGeom prst="rightArrow">
            <a:avLst/>
          </a:prstGeom>
          <a:solidFill>
            <a:schemeClr val="bg1"/>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693248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B6C3C-4E15-A859-F1B7-5D1F054FDF01}"/>
              </a:ext>
            </a:extLst>
          </p:cNvPr>
          <p:cNvSpPr>
            <a:spLocks noGrp="1"/>
          </p:cNvSpPr>
          <p:nvPr>
            <p:ph type="title"/>
          </p:nvPr>
        </p:nvSpPr>
        <p:spPr>
          <a:xfrm>
            <a:off x="609759" y="238127"/>
            <a:ext cx="11368881" cy="1103313"/>
          </a:xfrm>
        </p:spPr>
        <p:txBody>
          <a:bodyPr/>
          <a:lstStyle/>
          <a:p>
            <a:r>
              <a:rPr lang="en-US" dirty="0"/>
              <a:t>Considerations at Relapse: </a:t>
            </a:r>
            <a:r>
              <a:rPr lang="en-US" b="0" dirty="0"/>
              <a:t>​</a:t>
            </a:r>
            <a:r>
              <a:rPr lang="en-US" dirty="0"/>
              <a:t>Variability in Disease Trajectory</a:t>
            </a:r>
            <a:r>
              <a:rPr lang="en-US" b="0" dirty="0"/>
              <a:t>​</a:t>
            </a:r>
            <a:endParaRPr lang="en-US" dirty="0"/>
          </a:p>
        </p:txBody>
      </p:sp>
      <p:graphicFrame>
        <p:nvGraphicFramePr>
          <p:cNvPr id="7" name="Content Placeholder 6">
            <a:extLst>
              <a:ext uri="{FF2B5EF4-FFF2-40B4-BE49-F238E27FC236}">
                <a16:creationId xmlns:a16="http://schemas.microsoft.com/office/drawing/2014/main" id="{A92F20B4-AE0F-FF13-1BDD-D07DA1D65853}"/>
              </a:ext>
            </a:extLst>
          </p:cNvPr>
          <p:cNvGraphicFramePr>
            <a:graphicFrameLocks noGrp="1"/>
          </p:cNvGraphicFramePr>
          <p:nvPr>
            <p:ph sz="half" idx="1"/>
            <p:extLst>
              <p:ext uri="{D42A27DB-BD31-4B8C-83A1-F6EECF244321}">
                <p14:modId xmlns:p14="http://schemas.microsoft.com/office/powerpoint/2010/main" val="3934507928"/>
              </p:ext>
            </p:extLst>
          </p:nvPr>
        </p:nvGraphicFramePr>
        <p:xfrm>
          <a:off x="379828" y="1315860"/>
          <a:ext cx="5781821" cy="5093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7">
            <a:extLst>
              <a:ext uri="{FF2B5EF4-FFF2-40B4-BE49-F238E27FC236}">
                <a16:creationId xmlns:a16="http://schemas.microsoft.com/office/drawing/2014/main" id="{AB224B67-E201-ABC2-0B24-4A2A88AB3A64}"/>
              </a:ext>
            </a:extLst>
          </p:cNvPr>
          <p:cNvGraphicFramePr>
            <a:graphicFrameLocks noGrp="1"/>
          </p:cNvGraphicFramePr>
          <p:nvPr>
            <p:ph sz="half" idx="2"/>
            <p:extLst>
              <p:ext uri="{D42A27DB-BD31-4B8C-83A1-F6EECF244321}">
                <p14:modId xmlns:p14="http://schemas.microsoft.com/office/powerpoint/2010/main" val="848173645"/>
              </p:ext>
            </p:extLst>
          </p:nvPr>
        </p:nvGraphicFramePr>
        <p:xfrm>
          <a:off x="6310672" y="1324395"/>
          <a:ext cx="5171716" cy="48652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TextBox 3">
            <a:extLst>
              <a:ext uri="{FF2B5EF4-FFF2-40B4-BE49-F238E27FC236}">
                <a16:creationId xmlns:a16="http://schemas.microsoft.com/office/drawing/2014/main" id="{3E8103AB-861F-A30D-E087-13C889C5912B}"/>
              </a:ext>
            </a:extLst>
          </p:cNvPr>
          <p:cNvSpPr txBox="1"/>
          <p:nvPr/>
        </p:nvSpPr>
        <p:spPr bwMode="auto">
          <a:xfrm>
            <a:off x="1052891" y="2754143"/>
            <a:ext cx="22811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lvl="0" algn="ctr"/>
            <a:r>
              <a:rPr lang="en-US" sz="2400" dirty="0"/>
              <a:t>Patient</a:t>
            </a:r>
          </a:p>
          <a:p>
            <a:pPr lvl="0" algn="ctr"/>
            <a:r>
              <a:rPr lang="en-US" sz="2400" dirty="0"/>
              <a:t>characteristics</a:t>
            </a:r>
          </a:p>
        </p:txBody>
      </p:sp>
    </p:spTree>
    <p:extLst>
      <p:ext uri="{BB962C8B-B14F-4D97-AF65-F5344CB8AC3E}">
        <p14:creationId xmlns:p14="http://schemas.microsoft.com/office/powerpoint/2010/main" val="2732186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2DCA4-E081-8F7E-7A82-9D6478F4FD23}"/>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9DEC15C3-8043-0289-66D3-1A6F7D1E11C0}"/>
              </a:ext>
            </a:extLst>
          </p:cNvPr>
          <p:cNvSpPr>
            <a:spLocks noGrp="1" noChangeArrowheads="1"/>
          </p:cNvSpPr>
          <p:nvPr>
            <p:ph type="title"/>
          </p:nvPr>
        </p:nvSpPr>
        <p:spPr>
          <a:xfrm>
            <a:off x="609759" y="238127"/>
            <a:ext cx="10872444" cy="1103313"/>
          </a:xfrm>
        </p:spPr>
        <p:txBody>
          <a:bodyPr/>
          <a:lstStyle/>
          <a:p>
            <a:r>
              <a:rPr lang="en-US" dirty="0"/>
              <a:t>Overall Wellness and QoL</a:t>
            </a:r>
            <a:r>
              <a:rPr lang="en-US" b="0" dirty="0"/>
              <a:t>​: </a:t>
            </a:r>
            <a:r>
              <a:rPr lang="en-US" dirty="0"/>
              <a:t>Supporting Resilience and Persistence</a:t>
            </a:r>
            <a:r>
              <a:rPr lang="en-US" b="0" dirty="0"/>
              <a:t>​</a:t>
            </a:r>
            <a:endParaRPr lang="en-US" altLang="en-US" dirty="0"/>
          </a:p>
        </p:txBody>
      </p:sp>
      <p:sp>
        <p:nvSpPr>
          <p:cNvPr id="9221" name="Text Box 11">
            <a:extLst>
              <a:ext uri="{FF2B5EF4-FFF2-40B4-BE49-F238E27FC236}">
                <a16:creationId xmlns:a16="http://schemas.microsoft.com/office/drawing/2014/main" id="{CDE611D6-49C7-A3A4-5EF8-B6233481881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Kurtin. J Adv Pract Oncol. 2016;7:71.​</a:t>
            </a:r>
          </a:p>
        </p:txBody>
      </p:sp>
      <p:graphicFrame>
        <p:nvGraphicFramePr>
          <p:cNvPr id="3" name="Diagram 2">
            <a:extLst>
              <a:ext uri="{FF2B5EF4-FFF2-40B4-BE49-F238E27FC236}">
                <a16:creationId xmlns:a16="http://schemas.microsoft.com/office/drawing/2014/main" id="{5928391B-FD80-CF66-4DE7-A2AA3A410A44}"/>
              </a:ext>
            </a:extLst>
          </p:cNvPr>
          <p:cNvGraphicFramePr/>
          <p:nvPr>
            <p:extLst>
              <p:ext uri="{D42A27DB-BD31-4B8C-83A1-F6EECF244321}">
                <p14:modId xmlns:p14="http://schemas.microsoft.com/office/powerpoint/2010/main" val="4057375161"/>
              </p:ext>
            </p:extLst>
          </p:nvPr>
        </p:nvGraphicFramePr>
        <p:xfrm>
          <a:off x="709797" y="1341440"/>
          <a:ext cx="10758303" cy="4900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8705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12DB2-F320-4859-A46C-FFFFC0E81AA5}"/>
              </a:ext>
            </a:extLst>
          </p:cNvPr>
          <p:cNvSpPr>
            <a:spLocks noGrp="1"/>
          </p:cNvSpPr>
          <p:nvPr>
            <p:ph type="title"/>
          </p:nvPr>
        </p:nvSpPr>
        <p:spPr/>
        <p:txBody>
          <a:bodyPr/>
          <a:lstStyle/>
          <a:p>
            <a:r>
              <a:rPr lang="en-US" dirty="0"/>
              <a:t>Bispecific Antibodies in MM</a:t>
            </a:r>
          </a:p>
        </p:txBody>
      </p:sp>
      <p:sp>
        <p:nvSpPr>
          <p:cNvPr id="3" name="Content Placeholder 2">
            <a:extLst>
              <a:ext uri="{FF2B5EF4-FFF2-40B4-BE49-F238E27FC236}">
                <a16:creationId xmlns:a16="http://schemas.microsoft.com/office/drawing/2014/main" id="{B47EC4AB-046F-40A3-8B5A-6EF768B03FAA}"/>
              </a:ext>
            </a:extLst>
          </p:cNvPr>
          <p:cNvSpPr>
            <a:spLocks noGrp="1"/>
          </p:cNvSpPr>
          <p:nvPr>
            <p:ph sz="half" idx="1"/>
          </p:nvPr>
        </p:nvSpPr>
        <p:spPr>
          <a:xfrm>
            <a:off x="601819" y="1526090"/>
            <a:ext cx="5493421" cy="3005193"/>
          </a:xfrm>
        </p:spPr>
        <p:txBody>
          <a:bodyPr>
            <a:normAutofit/>
          </a:bodyPr>
          <a:lstStyle/>
          <a:p>
            <a:pPr>
              <a:spcAft>
                <a:spcPts val="400"/>
              </a:spcAft>
            </a:pPr>
            <a:r>
              <a:rPr lang="en-US" sz="2000" dirty="0"/>
              <a:t>CD3-targeted bispecific antibodies recruit </a:t>
            </a:r>
            <a:br>
              <a:rPr lang="en-US" sz="2000" dirty="0"/>
            </a:br>
            <a:r>
              <a:rPr lang="en-US" sz="2000" dirty="0"/>
              <a:t>T-cells to target cancer cells</a:t>
            </a:r>
          </a:p>
          <a:p>
            <a:pPr lvl="1">
              <a:spcAft>
                <a:spcPts val="400"/>
              </a:spcAft>
            </a:pPr>
            <a:r>
              <a:rPr lang="en-US" sz="1800" dirty="0"/>
              <a:t>1 arm of the bispecific molecule binds to CD3 (antigen on T-cells)</a:t>
            </a:r>
          </a:p>
          <a:p>
            <a:pPr lvl="1">
              <a:spcAft>
                <a:spcPts val="400"/>
              </a:spcAft>
            </a:pPr>
            <a:r>
              <a:rPr lang="en-US" sz="1800" dirty="0"/>
              <a:t>The other arm binds to a tumor-associated antigen (eg, BCMA,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GPRC5D</a:t>
            </a:r>
            <a:r>
              <a:rPr lang="en-US" sz="1800" dirty="0"/>
              <a:t>)</a:t>
            </a:r>
          </a:p>
          <a:p>
            <a:pPr>
              <a:spcAft>
                <a:spcPts val="400"/>
              </a:spcAft>
            </a:pPr>
            <a:r>
              <a:rPr lang="en-US" sz="2000" dirty="0"/>
              <a:t>Once bound, a synapse forms and T-cells release perforin, as granzymes flow through open pore—leading to cell death</a:t>
            </a:r>
          </a:p>
        </p:txBody>
      </p:sp>
      <p:sp>
        <p:nvSpPr>
          <p:cNvPr id="7" name="Text Box 15">
            <a:extLst>
              <a:ext uri="{FF2B5EF4-FFF2-40B4-BE49-F238E27FC236}">
                <a16:creationId xmlns:a16="http://schemas.microsoft.com/office/drawing/2014/main" id="{58A98B1D-591D-74E5-91FC-98D064F08876}"/>
              </a:ext>
            </a:extLst>
          </p:cNvPr>
          <p:cNvSpPr txBox="1">
            <a:spLocks noChangeArrowheads="1"/>
          </p:cNvSpPr>
          <p:nvPr/>
        </p:nvSpPr>
        <p:spPr bwMode="auto">
          <a:xfrm>
            <a:off x="396651" y="6182955"/>
            <a:ext cx="895537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fr-F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Baeurle. Cancer Res. 2009;69:4941. Falchi. Blood. 2023;141:467. Usmani</a:t>
            </a:r>
            <a:r>
              <a:rPr lang="fr-FR" altLang="en-US" sz="1200" b="0" spc="-11" dirty="0">
                <a:solidFill>
                  <a:srgbClr val="455560"/>
                </a:solidFill>
                <a:latin typeface="Calibri" panose="020F0502020204030204" pitchFamily="34" charset="0"/>
                <a:cs typeface="Arial" panose="020B0604020202020204" pitchFamily="34" charset="0"/>
              </a:rPr>
              <a:t>. </a:t>
            </a:r>
            <a:r>
              <a:rPr kumimoji="0" lang="fr-F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2021;398:665. Teclistamab PI. Elranatamab PI. Talquetamab PI. Linvoseltamab PI.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0" name="Group 79">
            <a:extLst>
              <a:ext uri="{FF2B5EF4-FFF2-40B4-BE49-F238E27FC236}">
                <a16:creationId xmlns:a16="http://schemas.microsoft.com/office/drawing/2014/main" id="{A913198F-9889-253C-C069-8F389E18C22C}"/>
              </a:ext>
            </a:extLst>
          </p:cNvPr>
          <p:cNvGrpSpPr/>
          <p:nvPr/>
        </p:nvGrpSpPr>
        <p:grpSpPr>
          <a:xfrm rot="19053607">
            <a:off x="7004113" y="1262045"/>
            <a:ext cx="1458063" cy="1798854"/>
            <a:chOff x="8334512" y="4747167"/>
            <a:chExt cx="1135394" cy="1400768"/>
          </a:xfrm>
        </p:grpSpPr>
        <p:grpSp>
          <p:nvGrpSpPr>
            <p:cNvPr id="81" name="Group 80">
              <a:extLst>
                <a:ext uri="{FF2B5EF4-FFF2-40B4-BE49-F238E27FC236}">
                  <a16:creationId xmlns:a16="http://schemas.microsoft.com/office/drawing/2014/main" id="{4D7189C4-FFA0-0C4E-C61B-E446BD70BC69}"/>
                </a:ext>
              </a:extLst>
            </p:cNvPr>
            <p:cNvGrpSpPr/>
            <p:nvPr/>
          </p:nvGrpSpPr>
          <p:grpSpPr>
            <a:xfrm>
              <a:off x="8842224" y="5742795"/>
              <a:ext cx="91440" cy="405139"/>
              <a:chOff x="8905835" y="5742795"/>
              <a:chExt cx="91440" cy="405139"/>
            </a:xfrm>
          </p:grpSpPr>
          <p:cxnSp>
            <p:nvCxnSpPr>
              <p:cNvPr id="89" name="Straight Connector 88">
                <a:extLst>
                  <a:ext uri="{FF2B5EF4-FFF2-40B4-BE49-F238E27FC236}">
                    <a16:creationId xmlns:a16="http://schemas.microsoft.com/office/drawing/2014/main" id="{F8FAD274-7541-0434-5476-2A73A03A496A}"/>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90" name="Rectangle: Rounded Corners 89">
                <a:extLst>
                  <a:ext uri="{FF2B5EF4-FFF2-40B4-BE49-F238E27FC236}">
                    <a16:creationId xmlns:a16="http://schemas.microsoft.com/office/drawing/2014/main" id="{9AED85DF-2DAD-30D9-8A8E-AA6D73E95907}"/>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82" name="Group 81">
              <a:extLst>
                <a:ext uri="{FF2B5EF4-FFF2-40B4-BE49-F238E27FC236}">
                  <a16:creationId xmlns:a16="http://schemas.microsoft.com/office/drawing/2014/main" id="{B2DFFBA0-4CC4-13BD-549A-72037BAB14A3}"/>
                </a:ext>
              </a:extLst>
            </p:cNvPr>
            <p:cNvGrpSpPr/>
            <p:nvPr/>
          </p:nvGrpSpPr>
          <p:grpSpPr>
            <a:xfrm>
              <a:off x="8960290" y="5742796"/>
              <a:ext cx="91440" cy="405139"/>
              <a:chOff x="9058235" y="5895195"/>
              <a:chExt cx="91440" cy="405139"/>
            </a:xfrm>
          </p:grpSpPr>
          <p:cxnSp>
            <p:nvCxnSpPr>
              <p:cNvPr id="87" name="Straight Connector 86">
                <a:extLst>
                  <a:ext uri="{FF2B5EF4-FFF2-40B4-BE49-F238E27FC236}">
                    <a16:creationId xmlns:a16="http://schemas.microsoft.com/office/drawing/2014/main" id="{F02C3735-27AC-B1B7-D93F-8FC35F7D9198}"/>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88" name="Rectangle: Rounded Corners 87">
                <a:extLst>
                  <a:ext uri="{FF2B5EF4-FFF2-40B4-BE49-F238E27FC236}">
                    <a16:creationId xmlns:a16="http://schemas.microsoft.com/office/drawing/2014/main" id="{51F31E4A-1013-0861-69C6-7551066A92A0}"/>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83" name="TextBox 82">
              <a:extLst>
                <a:ext uri="{FF2B5EF4-FFF2-40B4-BE49-F238E27FC236}">
                  <a16:creationId xmlns:a16="http://schemas.microsoft.com/office/drawing/2014/main" id="{2B64A117-6A41-FBC5-5C91-E5D2847293C4}"/>
                </a:ext>
              </a:extLst>
            </p:cNvPr>
            <p:cNvSpPr txBox="1"/>
            <p:nvPr/>
          </p:nvSpPr>
          <p:spPr>
            <a:xfrm rot="2546393">
              <a:off x="8353799" y="5814598"/>
              <a:ext cx="560529" cy="239666"/>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CD3</a:t>
              </a:r>
            </a:p>
          </p:txBody>
        </p:sp>
        <p:grpSp>
          <p:nvGrpSpPr>
            <p:cNvPr id="84" name="Group 115">
              <a:extLst>
                <a:ext uri="{FF2B5EF4-FFF2-40B4-BE49-F238E27FC236}">
                  <a16:creationId xmlns:a16="http://schemas.microsoft.com/office/drawing/2014/main" id="{411A9D03-AD2C-DBF6-0100-1F69ED443A39}"/>
                </a:ext>
              </a:extLst>
            </p:cNvPr>
            <p:cNvGrpSpPr/>
            <p:nvPr/>
          </p:nvGrpSpPr>
          <p:grpSpPr>
            <a:xfrm rot="10800000">
              <a:off x="8334512" y="4747167"/>
              <a:ext cx="1135394" cy="1085160"/>
              <a:chOff x="863178" y="2614612"/>
              <a:chExt cx="1419029" cy="1423987"/>
            </a:xfrm>
          </p:grpSpPr>
          <p:sp>
            <p:nvSpPr>
              <p:cNvPr id="85" name="Oval 5">
                <a:extLst>
                  <a:ext uri="{FF2B5EF4-FFF2-40B4-BE49-F238E27FC236}">
                    <a16:creationId xmlns:a16="http://schemas.microsoft.com/office/drawing/2014/main" id="{D5CA232D-56E6-EC13-D4E4-F5761CB56CD3}"/>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6" name="Oval 6">
                <a:extLst>
                  <a:ext uri="{FF2B5EF4-FFF2-40B4-BE49-F238E27FC236}">
                    <a16:creationId xmlns:a16="http://schemas.microsoft.com/office/drawing/2014/main" id="{E162D9F5-1EA8-ACAC-64E5-2BD8D05038D1}"/>
                  </a:ext>
                </a:extLst>
              </p:cNvPr>
              <p:cNvSpPr>
                <a:spLocks noChangeArrowheads="1"/>
              </p:cNvSpPr>
              <p:nvPr/>
            </p:nvSpPr>
            <p:spPr bwMode="auto">
              <a:xfrm>
                <a:off x="1231006" y="2965095"/>
                <a:ext cx="887946" cy="898871"/>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sp>
        <p:nvSpPr>
          <p:cNvPr id="91" name="TextBox 90">
            <a:extLst>
              <a:ext uri="{FF2B5EF4-FFF2-40B4-BE49-F238E27FC236}">
                <a16:creationId xmlns:a16="http://schemas.microsoft.com/office/drawing/2014/main" id="{11340BCC-F4BA-4ACC-FCDE-91F7B77ECB5B}"/>
              </a:ext>
            </a:extLst>
          </p:cNvPr>
          <p:cNvSpPr txBox="1"/>
          <p:nvPr/>
        </p:nvSpPr>
        <p:spPr>
          <a:xfrm>
            <a:off x="10029495" y="3695313"/>
            <a:ext cx="1951603"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Tumor Cell Death</a:t>
            </a:r>
          </a:p>
        </p:txBody>
      </p:sp>
      <p:sp>
        <p:nvSpPr>
          <p:cNvPr id="93" name="TextBox 92">
            <a:extLst>
              <a:ext uri="{FF2B5EF4-FFF2-40B4-BE49-F238E27FC236}">
                <a16:creationId xmlns:a16="http://schemas.microsoft.com/office/drawing/2014/main" id="{E122447E-5814-8615-C044-12BFF3790CFD}"/>
              </a:ext>
            </a:extLst>
          </p:cNvPr>
          <p:cNvSpPr txBox="1"/>
          <p:nvPr/>
        </p:nvSpPr>
        <p:spPr>
          <a:xfrm>
            <a:off x="8217439" y="1337675"/>
            <a:ext cx="1378790" cy="73866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Granzyme</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and</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Perforin</a:t>
            </a:r>
          </a:p>
        </p:txBody>
      </p:sp>
      <p:sp>
        <p:nvSpPr>
          <p:cNvPr id="94" name="Oval 93">
            <a:extLst>
              <a:ext uri="{FF2B5EF4-FFF2-40B4-BE49-F238E27FC236}">
                <a16:creationId xmlns:a16="http://schemas.microsoft.com/office/drawing/2014/main" id="{2571E825-6147-9406-B1EE-BD53D0AAE35C}"/>
              </a:ext>
            </a:extLst>
          </p:cNvPr>
          <p:cNvSpPr/>
          <p:nvPr/>
        </p:nvSpPr>
        <p:spPr bwMode="auto">
          <a:xfrm rot="16489382">
            <a:off x="9568573" y="1401859"/>
            <a:ext cx="117426" cy="117426"/>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5" name="Group 94">
            <a:extLst>
              <a:ext uri="{FF2B5EF4-FFF2-40B4-BE49-F238E27FC236}">
                <a16:creationId xmlns:a16="http://schemas.microsoft.com/office/drawing/2014/main" id="{52CA7758-358C-F9A4-13AF-7FA6E48E673E}"/>
              </a:ext>
            </a:extLst>
          </p:cNvPr>
          <p:cNvGrpSpPr/>
          <p:nvPr/>
        </p:nvGrpSpPr>
        <p:grpSpPr>
          <a:xfrm>
            <a:off x="8308223" y="850367"/>
            <a:ext cx="1761417" cy="592011"/>
            <a:chOff x="8408517" y="2104762"/>
            <a:chExt cx="1371616" cy="460999"/>
          </a:xfrm>
        </p:grpSpPr>
        <p:grpSp>
          <p:nvGrpSpPr>
            <p:cNvPr id="96" name="Group 95">
              <a:extLst>
                <a:ext uri="{FF2B5EF4-FFF2-40B4-BE49-F238E27FC236}">
                  <a16:creationId xmlns:a16="http://schemas.microsoft.com/office/drawing/2014/main" id="{A1986F9D-C6A9-86F5-0B60-C677932AB77B}"/>
                </a:ext>
              </a:extLst>
            </p:cNvPr>
            <p:cNvGrpSpPr/>
            <p:nvPr/>
          </p:nvGrpSpPr>
          <p:grpSpPr>
            <a:xfrm rot="16535297">
              <a:off x="8942949" y="1728578"/>
              <a:ext cx="460999" cy="1213368"/>
              <a:chOff x="4402327" y="3381149"/>
              <a:chExt cx="460999" cy="1213368"/>
            </a:xfrm>
          </p:grpSpPr>
          <p:sp>
            <p:nvSpPr>
              <p:cNvPr id="99" name="Oval 98">
                <a:extLst>
                  <a:ext uri="{FF2B5EF4-FFF2-40B4-BE49-F238E27FC236}">
                    <a16:creationId xmlns:a16="http://schemas.microsoft.com/office/drawing/2014/main" id="{1BEDFBD1-EBA8-C7BE-AA0D-374FD7D80F05}"/>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75402C5A-6323-9368-CCA0-07A3ABFA7ABF}"/>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8511FCF5-D6FD-0894-049A-37C82C05EB96}"/>
                  </a:ext>
                </a:extLst>
              </p:cNvPr>
              <p:cNvSpPr/>
              <p:nvPr/>
            </p:nvSpPr>
            <p:spPr bwMode="auto">
              <a:xfrm>
                <a:off x="4550132" y="435739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89E1A053-AA4C-BA4A-C8D6-51F61AD2625C}"/>
                  </a:ext>
                </a:extLst>
              </p:cNvPr>
              <p:cNvSpPr/>
              <p:nvPr/>
            </p:nvSpPr>
            <p:spPr bwMode="auto">
              <a:xfrm>
                <a:off x="4684853" y="4332756"/>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1DC48387-0B1B-7B8F-38A8-31C2B69788C8}"/>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FC6A80AE-24F1-327B-4E10-F13BA9D7C492}"/>
                  </a:ext>
                </a:extLst>
              </p:cNvPr>
              <p:cNvSpPr/>
              <p:nvPr/>
            </p:nvSpPr>
            <p:spPr bwMode="auto">
              <a:xfrm>
                <a:off x="4402327" y="454879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152117C8-56FE-5AD2-11E9-D496FB50E529}"/>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AE2D43D5-95A8-9C66-A1DB-0C0DCB78ECC3}"/>
                  </a:ext>
                </a:extLst>
              </p:cNvPr>
              <p:cNvSpPr/>
              <p:nvPr/>
            </p:nvSpPr>
            <p:spPr bwMode="auto">
              <a:xfrm>
                <a:off x="4732712" y="368079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8CBE6E41-569D-91CF-C5FF-44EACA40BF43}"/>
                  </a:ext>
                </a:extLst>
              </p:cNvPr>
              <p:cNvSpPr/>
              <p:nvPr/>
            </p:nvSpPr>
            <p:spPr bwMode="auto">
              <a:xfrm>
                <a:off x="4474469" y="4069193"/>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5AF00955-287A-EB29-487F-406B3A6D324D}"/>
                  </a:ext>
                </a:extLst>
              </p:cNvPr>
              <p:cNvSpPr/>
              <p:nvPr/>
            </p:nvSpPr>
            <p:spPr bwMode="auto">
              <a:xfrm>
                <a:off x="4486175" y="4263549"/>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E52A50A5-9F4C-B85D-9040-A69F10A94D20}"/>
                  </a:ext>
                </a:extLst>
              </p:cNvPr>
              <p:cNvSpPr/>
              <p:nvPr/>
            </p:nvSpPr>
            <p:spPr bwMode="auto">
              <a:xfrm>
                <a:off x="4629902" y="414668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90A34CFA-1978-23B1-DCEC-AD9513951859}"/>
                  </a:ext>
                </a:extLst>
              </p:cNvPr>
              <p:cNvSpPr/>
              <p:nvPr/>
            </p:nvSpPr>
            <p:spPr bwMode="auto">
              <a:xfrm>
                <a:off x="4539221" y="3994901"/>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EB352F8B-F8DB-09BB-6AFA-1C16FF734B7D}"/>
                  </a:ext>
                </a:extLst>
              </p:cNvPr>
              <p:cNvSpPr/>
              <p:nvPr/>
            </p:nvSpPr>
            <p:spPr bwMode="auto">
              <a:xfrm>
                <a:off x="4576656" y="369107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FDB1E843-1A22-452D-5BC9-22885E7F4FBE}"/>
                  </a:ext>
                </a:extLst>
              </p:cNvPr>
              <p:cNvSpPr/>
              <p:nvPr/>
            </p:nvSpPr>
            <p:spPr bwMode="auto">
              <a:xfrm>
                <a:off x="4526578" y="382323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D85DCD5F-AE81-C5E8-FCD2-8F6884D5731C}"/>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4AB8153E-14BC-65EE-A2EC-7376D3A5FFAF}"/>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9E2A7EEA-E801-2DA5-A0DB-086F2047640D}"/>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A1F69C80-9081-C235-A365-3A7E21DCCD2F}"/>
                  </a:ext>
                </a:extLst>
              </p:cNvPr>
              <p:cNvSpPr/>
              <p:nvPr/>
            </p:nvSpPr>
            <p:spPr bwMode="auto">
              <a:xfrm rot="6506408">
                <a:off x="4407872" y="4348984"/>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D799BD77-254C-6B2D-1CEB-7FF394A09B32}"/>
                  </a:ext>
                </a:extLst>
              </p:cNvPr>
              <p:cNvSpPr/>
              <p:nvPr/>
            </p:nvSpPr>
            <p:spPr bwMode="auto">
              <a:xfrm rot="6506408">
                <a:off x="4760820" y="4197542"/>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9E1B5956-C729-A235-5594-F3526A8F76D2}"/>
                  </a:ext>
                </a:extLst>
              </p:cNvPr>
              <p:cNvSpPr/>
              <p:nvPr/>
            </p:nvSpPr>
            <p:spPr bwMode="auto">
              <a:xfrm rot="6506408">
                <a:off x="4643733" y="4478998"/>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7" name="Oval 96">
              <a:extLst>
                <a:ext uri="{FF2B5EF4-FFF2-40B4-BE49-F238E27FC236}">
                  <a16:creationId xmlns:a16="http://schemas.microsoft.com/office/drawing/2014/main" id="{983C91B3-284B-B295-A0B3-6782175348FE}"/>
                </a:ext>
              </a:extLst>
            </p:cNvPr>
            <p:cNvSpPr/>
            <p:nvPr/>
          </p:nvSpPr>
          <p:spPr bwMode="auto">
            <a:xfrm rot="16489382">
              <a:off x="8411390" y="225939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74976864-DB54-F07A-166F-EB924F5B21F3}"/>
                </a:ext>
              </a:extLst>
            </p:cNvPr>
            <p:cNvSpPr/>
            <p:nvPr/>
          </p:nvSpPr>
          <p:spPr bwMode="auto">
            <a:xfrm rot="16489382">
              <a:off x="8408517" y="24157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9" name="Group 118">
            <a:extLst>
              <a:ext uri="{FF2B5EF4-FFF2-40B4-BE49-F238E27FC236}">
                <a16:creationId xmlns:a16="http://schemas.microsoft.com/office/drawing/2014/main" id="{C2412EE8-B192-781D-C1D2-A0E2E5C3C4FE}"/>
              </a:ext>
            </a:extLst>
          </p:cNvPr>
          <p:cNvGrpSpPr/>
          <p:nvPr/>
        </p:nvGrpSpPr>
        <p:grpSpPr>
          <a:xfrm>
            <a:off x="8336573" y="2832162"/>
            <a:ext cx="977953" cy="814326"/>
            <a:chOff x="2161187" y="2087812"/>
            <a:chExt cx="1105276" cy="920346"/>
          </a:xfrm>
          <a:solidFill>
            <a:schemeClr val="accent3"/>
          </a:solidFill>
        </p:grpSpPr>
        <p:cxnSp>
          <p:nvCxnSpPr>
            <p:cNvPr id="120" name="Straight Connector 119">
              <a:extLst>
                <a:ext uri="{FF2B5EF4-FFF2-40B4-BE49-F238E27FC236}">
                  <a16:creationId xmlns:a16="http://schemas.microsoft.com/office/drawing/2014/main" id="{B94B4050-EA83-3396-ED17-276A049DB6DB}"/>
                </a:ext>
              </a:extLst>
            </p:cNvPr>
            <p:cNvCxnSpPr>
              <a:cxnSpLocks/>
            </p:cNvCxnSpPr>
            <p:nvPr/>
          </p:nvCxnSpPr>
          <p:spPr bwMode="auto">
            <a:xfrm flipH="1" flipV="1">
              <a:off x="2479033" y="2360056"/>
              <a:ext cx="187561" cy="334033"/>
            </a:xfrm>
            <a:prstGeom prst="line">
              <a:avLst/>
            </a:prstGeom>
            <a:grp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D20363B-D333-AA8F-42D8-DFE688DE4890}"/>
                </a:ext>
              </a:extLst>
            </p:cNvPr>
            <p:cNvCxnSpPr>
              <a:cxnSpLocks/>
            </p:cNvCxnSpPr>
            <p:nvPr/>
          </p:nvCxnSpPr>
          <p:spPr bwMode="auto">
            <a:xfrm flipV="1">
              <a:off x="2767398" y="2134148"/>
              <a:ext cx="279286" cy="473439"/>
            </a:xfrm>
            <a:prstGeom prst="line">
              <a:avLst/>
            </a:prstGeom>
            <a:grpFill/>
            <a:ln w="28575" cap="flat" cmpd="sng" algn="ctr">
              <a:solidFill>
                <a:schemeClr val="bg1"/>
              </a:solidFill>
              <a:prstDash val="solid"/>
              <a:round/>
              <a:headEnd type="none" w="med" len="med"/>
              <a:tailEnd type="none" w="med" len="med"/>
            </a:ln>
            <a:effectLst/>
          </p:spPr>
        </p:cxnSp>
        <p:grpSp>
          <p:nvGrpSpPr>
            <p:cNvPr id="122" name="Group 121">
              <a:extLst>
                <a:ext uri="{FF2B5EF4-FFF2-40B4-BE49-F238E27FC236}">
                  <a16:creationId xmlns:a16="http://schemas.microsoft.com/office/drawing/2014/main" id="{EEB29E37-F8FB-FC98-0BF2-B3C917A94770}"/>
                </a:ext>
              </a:extLst>
            </p:cNvPr>
            <p:cNvGrpSpPr/>
            <p:nvPr/>
          </p:nvGrpSpPr>
          <p:grpSpPr>
            <a:xfrm>
              <a:off x="2161187" y="2087812"/>
              <a:ext cx="425778" cy="513087"/>
              <a:chOff x="2161187" y="2087812"/>
              <a:chExt cx="425778" cy="513087"/>
            </a:xfrm>
            <a:grpFill/>
          </p:grpSpPr>
          <p:sp>
            <p:nvSpPr>
              <p:cNvPr id="133" name="Oval 132">
                <a:extLst>
                  <a:ext uri="{FF2B5EF4-FFF2-40B4-BE49-F238E27FC236}">
                    <a16:creationId xmlns:a16="http://schemas.microsoft.com/office/drawing/2014/main" id="{AB643BCD-6E9B-3B03-3075-9B2EAED40E90}"/>
                  </a:ext>
                </a:extLst>
              </p:cNvPr>
              <p:cNvSpPr/>
              <p:nvPr/>
            </p:nvSpPr>
            <p:spPr bwMode="auto">
              <a:xfrm rot="19897608">
                <a:off x="2161187" y="2149415"/>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02A27FAE-1EA5-10CC-CFD4-3124AB16ABBB}"/>
                  </a:ext>
                </a:extLst>
              </p:cNvPr>
              <p:cNvSpPr/>
              <p:nvPr/>
            </p:nvSpPr>
            <p:spPr bwMode="auto">
              <a:xfrm rot="19897608">
                <a:off x="2309233" y="2087812"/>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C4554066-40CF-9713-F4E2-35819ADAB6CD}"/>
                  </a:ext>
                </a:extLst>
              </p:cNvPr>
              <p:cNvSpPr/>
              <p:nvPr/>
            </p:nvSpPr>
            <p:spPr bwMode="auto">
              <a:xfrm rot="19897608">
                <a:off x="2266550" y="2362284"/>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6EE3265C-93DC-84AE-5E3A-66C9A90BD8D1}"/>
                  </a:ext>
                </a:extLst>
              </p:cNvPr>
              <p:cNvSpPr/>
              <p:nvPr/>
            </p:nvSpPr>
            <p:spPr bwMode="auto">
              <a:xfrm rot="19897608">
                <a:off x="2414596" y="2300681"/>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3" name="Group 122">
              <a:extLst>
                <a:ext uri="{FF2B5EF4-FFF2-40B4-BE49-F238E27FC236}">
                  <a16:creationId xmlns:a16="http://schemas.microsoft.com/office/drawing/2014/main" id="{9B81C720-A95A-F2B2-84DC-FEECB26F8FEA}"/>
                </a:ext>
              </a:extLst>
            </p:cNvPr>
            <p:cNvGrpSpPr/>
            <p:nvPr/>
          </p:nvGrpSpPr>
          <p:grpSpPr>
            <a:xfrm>
              <a:off x="2522702" y="2532123"/>
              <a:ext cx="338816" cy="476035"/>
              <a:chOff x="2522702" y="2532123"/>
              <a:chExt cx="338816" cy="476035"/>
            </a:xfrm>
            <a:grpFill/>
          </p:grpSpPr>
          <p:sp>
            <p:nvSpPr>
              <p:cNvPr id="129" name="Oval 128">
                <a:extLst>
                  <a:ext uri="{FF2B5EF4-FFF2-40B4-BE49-F238E27FC236}">
                    <a16:creationId xmlns:a16="http://schemas.microsoft.com/office/drawing/2014/main" id="{DC0B2FBB-F817-2CCC-762C-2AE840510635}"/>
                  </a:ext>
                </a:extLst>
              </p:cNvPr>
              <p:cNvSpPr/>
              <p:nvPr/>
            </p:nvSpPr>
            <p:spPr bwMode="auto">
              <a:xfrm rot="21576106">
                <a:off x="2529505" y="2532123"/>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29">
                <a:extLst>
                  <a:ext uri="{FF2B5EF4-FFF2-40B4-BE49-F238E27FC236}">
                    <a16:creationId xmlns:a16="http://schemas.microsoft.com/office/drawing/2014/main" id="{0CCE1EDE-AE10-3F3F-604F-AAC5E6ADCD54}"/>
                  </a:ext>
                </a:extLst>
              </p:cNvPr>
              <p:cNvSpPr/>
              <p:nvPr/>
            </p:nvSpPr>
            <p:spPr bwMode="auto">
              <a:xfrm rot="21576106">
                <a:off x="2689149" y="2538539"/>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0EE632EF-ABCA-9401-F1AA-BFFA274BB6E9}"/>
                  </a:ext>
                </a:extLst>
              </p:cNvPr>
              <p:cNvSpPr/>
              <p:nvPr/>
            </p:nvSpPr>
            <p:spPr bwMode="auto">
              <a:xfrm rot="21576106">
                <a:off x="2522702" y="2769543"/>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B525D180-5549-5B4E-5E14-01B64B32B6B0}"/>
                  </a:ext>
                </a:extLst>
              </p:cNvPr>
              <p:cNvSpPr/>
              <p:nvPr/>
            </p:nvSpPr>
            <p:spPr bwMode="auto">
              <a:xfrm rot="21576106">
                <a:off x="2682347" y="2769543"/>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4" name="Group 123">
              <a:extLst>
                <a:ext uri="{FF2B5EF4-FFF2-40B4-BE49-F238E27FC236}">
                  <a16:creationId xmlns:a16="http://schemas.microsoft.com/office/drawing/2014/main" id="{348A376A-A419-FB1B-0109-39D4ADF416A8}"/>
                </a:ext>
              </a:extLst>
            </p:cNvPr>
            <p:cNvGrpSpPr/>
            <p:nvPr/>
          </p:nvGrpSpPr>
          <p:grpSpPr>
            <a:xfrm rot="3086002">
              <a:off x="2797031" y="2092803"/>
              <a:ext cx="425778" cy="513087"/>
              <a:chOff x="2161187" y="2087812"/>
              <a:chExt cx="425778" cy="513087"/>
            </a:xfrm>
            <a:grpFill/>
          </p:grpSpPr>
          <p:sp>
            <p:nvSpPr>
              <p:cNvPr id="125" name="Oval 124">
                <a:extLst>
                  <a:ext uri="{FF2B5EF4-FFF2-40B4-BE49-F238E27FC236}">
                    <a16:creationId xmlns:a16="http://schemas.microsoft.com/office/drawing/2014/main" id="{E306ED31-79E9-6B13-18BF-8E61841FA82A}"/>
                  </a:ext>
                </a:extLst>
              </p:cNvPr>
              <p:cNvSpPr/>
              <p:nvPr/>
            </p:nvSpPr>
            <p:spPr bwMode="auto">
              <a:xfrm rot="19897608">
                <a:off x="2161187" y="2149415"/>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0497ECAC-6FDC-59DE-980F-09C6601A83D9}"/>
                  </a:ext>
                </a:extLst>
              </p:cNvPr>
              <p:cNvSpPr/>
              <p:nvPr/>
            </p:nvSpPr>
            <p:spPr bwMode="auto">
              <a:xfrm rot="19897608">
                <a:off x="2309233" y="2087812"/>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26">
                <a:extLst>
                  <a:ext uri="{FF2B5EF4-FFF2-40B4-BE49-F238E27FC236}">
                    <a16:creationId xmlns:a16="http://schemas.microsoft.com/office/drawing/2014/main" id="{D8325719-55E9-C93A-EE7F-1896E9FFAB65}"/>
                  </a:ext>
                </a:extLst>
              </p:cNvPr>
              <p:cNvSpPr/>
              <p:nvPr/>
            </p:nvSpPr>
            <p:spPr bwMode="auto">
              <a:xfrm rot="19897608">
                <a:off x="2266550" y="2362284"/>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27">
                <a:extLst>
                  <a:ext uri="{FF2B5EF4-FFF2-40B4-BE49-F238E27FC236}">
                    <a16:creationId xmlns:a16="http://schemas.microsoft.com/office/drawing/2014/main" id="{D4184512-C13E-34F1-3489-0A7182E057C7}"/>
                  </a:ext>
                </a:extLst>
              </p:cNvPr>
              <p:cNvSpPr/>
              <p:nvPr/>
            </p:nvSpPr>
            <p:spPr bwMode="auto">
              <a:xfrm rot="19897608">
                <a:off x="2414596" y="2300681"/>
                <a:ext cx="172369" cy="238615"/>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37" name="TextBox 136">
            <a:extLst>
              <a:ext uri="{FF2B5EF4-FFF2-40B4-BE49-F238E27FC236}">
                <a16:creationId xmlns:a16="http://schemas.microsoft.com/office/drawing/2014/main" id="{FCE968A2-48C0-BB0B-92D1-8D3249EBF447}"/>
              </a:ext>
            </a:extLst>
          </p:cNvPr>
          <p:cNvSpPr txBox="1"/>
          <p:nvPr/>
        </p:nvSpPr>
        <p:spPr>
          <a:xfrm>
            <a:off x="7847885" y="399908"/>
            <a:ext cx="2189590"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Cytokine Secretion</a:t>
            </a:r>
          </a:p>
        </p:txBody>
      </p:sp>
      <p:grpSp>
        <p:nvGrpSpPr>
          <p:cNvPr id="139" name="Group 138">
            <a:extLst>
              <a:ext uri="{FF2B5EF4-FFF2-40B4-BE49-F238E27FC236}">
                <a16:creationId xmlns:a16="http://schemas.microsoft.com/office/drawing/2014/main" id="{CB067FD4-5688-0C69-4999-49993C5706DB}"/>
              </a:ext>
            </a:extLst>
          </p:cNvPr>
          <p:cNvGrpSpPr/>
          <p:nvPr/>
        </p:nvGrpSpPr>
        <p:grpSpPr>
          <a:xfrm rot="8199375">
            <a:off x="9374538" y="1471243"/>
            <a:ext cx="1528164" cy="1426430"/>
            <a:chOff x="2105843" y="3329608"/>
            <a:chExt cx="1713235" cy="1110761"/>
          </a:xfrm>
        </p:grpSpPr>
        <p:sp>
          <p:nvSpPr>
            <p:cNvPr id="140" name="Freeform 67">
              <a:extLst>
                <a:ext uri="{FF2B5EF4-FFF2-40B4-BE49-F238E27FC236}">
                  <a16:creationId xmlns:a16="http://schemas.microsoft.com/office/drawing/2014/main" id="{B0EA5005-D170-4F46-785C-33AF33D1AF0F}"/>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7000">
                  <a:schemeClr val="accent6">
                    <a:lumMod val="40000"/>
                    <a:lumOff val="60000"/>
                  </a:schemeClr>
                </a:gs>
                <a:gs pos="24000">
                  <a:srgbClr val="9966B8"/>
                </a:gs>
                <a:gs pos="0">
                  <a:schemeClr val="accent6">
                    <a:lumMod val="20000"/>
                    <a:lumOff val="80000"/>
                  </a:schemeClr>
                </a:gs>
                <a:gs pos="62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itchFamily="34" charset="0"/>
              </a:endParaRPr>
            </a:p>
          </p:txBody>
        </p:sp>
        <p:sp>
          <p:nvSpPr>
            <p:cNvPr id="141" name="Freeform 16">
              <a:extLst>
                <a:ext uri="{FF2B5EF4-FFF2-40B4-BE49-F238E27FC236}">
                  <a16:creationId xmlns:a16="http://schemas.microsoft.com/office/drawing/2014/main" id="{A0A1A4A9-E28C-F1CB-DBB1-46668695E0A5}"/>
                </a:ext>
              </a:extLst>
            </p:cNvPr>
            <p:cNvSpPr/>
            <p:nvPr/>
          </p:nvSpPr>
          <p:spPr bwMode="auto">
            <a:xfrm rot="10826409">
              <a:off x="2321307" y="3589714"/>
              <a:ext cx="1130862"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sp>
        <p:nvSpPr>
          <p:cNvPr id="142" name="TextBox 141">
            <a:extLst>
              <a:ext uri="{FF2B5EF4-FFF2-40B4-BE49-F238E27FC236}">
                <a16:creationId xmlns:a16="http://schemas.microsoft.com/office/drawing/2014/main" id="{2B578076-D37D-3977-B502-413F6F6B658C}"/>
              </a:ext>
            </a:extLst>
          </p:cNvPr>
          <p:cNvSpPr txBox="1"/>
          <p:nvPr/>
        </p:nvSpPr>
        <p:spPr>
          <a:xfrm>
            <a:off x="9317706" y="2837800"/>
            <a:ext cx="690316"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BCMA</a:t>
            </a:r>
          </a:p>
        </p:txBody>
      </p:sp>
      <p:grpSp>
        <p:nvGrpSpPr>
          <p:cNvPr id="143" name="Group 142">
            <a:extLst>
              <a:ext uri="{FF2B5EF4-FFF2-40B4-BE49-F238E27FC236}">
                <a16:creationId xmlns:a16="http://schemas.microsoft.com/office/drawing/2014/main" id="{1EDAF092-0BDD-DA92-9115-F1121DA269F0}"/>
              </a:ext>
            </a:extLst>
          </p:cNvPr>
          <p:cNvGrpSpPr/>
          <p:nvPr/>
        </p:nvGrpSpPr>
        <p:grpSpPr>
          <a:xfrm rot="5400000">
            <a:off x="9308393" y="2425426"/>
            <a:ext cx="325689" cy="562311"/>
            <a:chOff x="9853774" y="3438822"/>
            <a:chExt cx="253614" cy="437872"/>
          </a:xfrm>
        </p:grpSpPr>
        <p:cxnSp>
          <p:nvCxnSpPr>
            <p:cNvPr id="144" name="Straight Connector 143">
              <a:extLst>
                <a:ext uri="{FF2B5EF4-FFF2-40B4-BE49-F238E27FC236}">
                  <a16:creationId xmlns:a16="http://schemas.microsoft.com/office/drawing/2014/main" id="{27602E2F-8503-8CAA-5E20-ABEBDCE70C41}"/>
                </a:ext>
              </a:extLst>
            </p:cNvPr>
            <p:cNvCxnSpPr>
              <a:cxnSpLocks/>
            </p:cNvCxnSpPr>
            <p:nvPr/>
          </p:nvCxnSpPr>
          <p:spPr bwMode="auto">
            <a:xfrm rot="8253607">
              <a:off x="9853774" y="3518494"/>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145" name="Rectangle: Rounded Corners 144">
              <a:extLst>
                <a:ext uri="{FF2B5EF4-FFF2-40B4-BE49-F238E27FC236}">
                  <a16:creationId xmlns:a16="http://schemas.microsoft.com/office/drawing/2014/main" id="{88C590B9-FE8E-2E2C-006C-CCED41EBFB73}"/>
                </a:ext>
              </a:extLst>
            </p:cNvPr>
            <p:cNvSpPr/>
            <p:nvPr/>
          </p:nvSpPr>
          <p:spPr bwMode="auto">
            <a:xfrm rot="8253607">
              <a:off x="9928816" y="3693814"/>
              <a:ext cx="91440" cy="182880"/>
            </a:xfrm>
            <a:prstGeom prst="round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6" name="Straight Connector 145">
              <a:extLst>
                <a:ext uri="{FF2B5EF4-FFF2-40B4-BE49-F238E27FC236}">
                  <a16:creationId xmlns:a16="http://schemas.microsoft.com/office/drawing/2014/main" id="{0FDEACB0-2DA3-99F8-7660-97A83E66D115}"/>
                </a:ext>
              </a:extLst>
            </p:cNvPr>
            <p:cNvCxnSpPr>
              <a:cxnSpLocks/>
            </p:cNvCxnSpPr>
            <p:nvPr/>
          </p:nvCxnSpPr>
          <p:spPr bwMode="auto">
            <a:xfrm rot="8253607">
              <a:off x="9940906" y="3438822"/>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147" name="Rectangle: Rounded Corners 146">
              <a:extLst>
                <a:ext uri="{FF2B5EF4-FFF2-40B4-BE49-F238E27FC236}">
                  <a16:creationId xmlns:a16="http://schemas.microsoft.com/office/drawing/2014/main" id="{18F73E29-D77F-D4EE-0633-9BF1A617D1E5}"/>
                </a:ext>
              </a:extLst>
            </p:cNvPr>
            <p:cNvSpPr/>
            <p:nvPr/>
          </p:nvSpPr>
          <p:spPr bwMode="auto">
            <a:xfrm rot="8253607">
              <a:off x="10015948" y="3614142"/>
              <a:ext cx="91440" cy="182880"/>
            </a:xfrm>
            <a:prstGeom prst="round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48" name="Oval 147">
            <a:extLst>
              <a:ext uri="{FF2B5EF4-FFF2-40B4-BE49-F238E27FC236}">
                <a16:creationId xmlns:a16="http://schemas.microsoft.com/office/drawing/2014/main" id="{60CDCC97-EF78-B0A0-85C1-C0925BD72F68}"/>
              </a:ext>
            </a:extLst>
          </p:cNvPr>
          <p:cNvSpPr/>
          <p:nvPr/>
        </p:nvSpPr>
        <p:spPr bwMode="auto">
          <a:xfrm rot="16535297">
            <a:off x="8210745" y="1422627"/>
            <a:ext cx="117426" cy="117426"/>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FF62C808-D177-C769-AC00-3F262AC459D3}"/>
              </a:ext>
            </a:extLst>
          </p:cNvPr>
          <p:cNvSpPr/>
          <p:nvPr/>
        </p:nvSpPr>
        <p:spPr bwMode="auto">
          <a:xfrm rot="16535297">
            <a:off x="7998843" y="1251001"/>
            <a:ext cx="117426" cy="117426"/>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F5E190B1-507F-AFE5-6543-116DC31055C6}"/>
              </a:ext>
            </a:extLst>
          </p:cNvPr>
          <p:cNvSpPr/>
          <p:nvPr/>
        </p:nvSpPr>
        <p:spPr bwMode="auto">
          <a:xfrm rot="16489382">
            <a:off x="8181617" y="1154073"/>
            <a:ext cx="58713" cy="58713"/>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TextBox 150">
            <a:extLst>
              <a:ext uri="{FF2B5EF4-FFF2-40B4-BE49-F238E27FC236}">
                <a16:creationId xmlns:a16="http://schemas.microsoft.com/office/drawing/2014/main" id="{75BD499D-CA8B-B208-CD2E-76582979578A}"/>
              </a:ext>
            </a:extLst>
          </p:cNvPr>
          <p:cNvSpPr txBox="1"/>
          <p:nvPr/>
        </p:nvSpPr>
        <p:spPr>
          <a:xfrm>
            <a:off x="10711116" y="2115954"/>
            <a:ext cx="1378790" cy="58477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Myeloma</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Cell</a:t>
            </a:r>
          </a:p>
        </p:txBody>
      </p:sp>
      <p:sp>
        <p:nvSpPr>
          <p:cNvPr id="152" name="TextBox 151">
            <a:extLst>
              <a:ext uri="{FF2B5EF4-FFF2-40B4-BE49-F238E27FC236}">
                <a16:creationId xmlns:a16="http://schemas.microsoft.com/office/drawing/2014/main" id="{4ED8AA64-6CC4-9198-FFA2-FA3FC45ED63A}"/>
              </a:ext>
            </a:extLst>
          </p:cNvPr>
          <p:cNvSpPr txBox="1"/>
          <p:nvPr/>
        </p:nvSpPr>
        <p:spPr>
          <a:xfrm>
            <a:off x="6094009" y="2223676"/>
            <a:ext cx="794672" cy="33855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T-Cell</a:t>
            </a:r>
          </a:p>
        </p:txBody>
      </p:sp>
      <p:sp>
        <p:nvSpPr>
          <p:cNvPr id="153" name="TextBox 152">
            <a:extLst>
              <a:ext uri="{FF2B5EF4-FFF2-40B4-BE49-F238E27FC236}">
                <a16:creationId xmlns:a16="http://schemas.microsoft.com/office/drawing/2014/main" id="{94336B58-6EDE-A5DE-58BD-E7EB5BA99502}"/>
              </a:ext>
            </a:extLst>
          </p:cNvPr>
          <p:cNvSpPr txBox="1"/>
          <p:nvPr/>
        </p:nvSpPr>
        <p:spPr>
          <a:xfrm>
            <a:off x="7979739" y="3729234"/>
            <a:ext cx="1641766" cy="8309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Bispecific Antibody</a:t>
            </a:r>
            <a:endPar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54" name="TextBox 153">
            <a:extLst>
              <a:ext uri="{FF2B5EF4-FFF2-40B4-BE49-F238E27FC236}">
                <a16:creationId xmlns:a16="http://schemas.microsoft.com/office/drawing/2014/main" id="{646A9A50-4BAF-EA7A-E368-CCEAA093FE0D}"/>
              </a:ext>
            </a:extLst>
          </p:cNvPr>
          <p:cNvSpPr txBox="1"/>
          <p:nvPr/>
        </p:nvSpPr>
        <p:spPr>
          <a:xfrm>
            <a:off x="5932118" y="3695313"/>
            <a:ext cx="2189590"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T-Cell Activation</a:t>
            </a:r>
          </a:p>
        </p:txBody>
      </p:sp>
      <p:cxnSp>
        <p:nvCxnSpPr>
          <p:cNvPr id="156" name="Straight Arrow Connector 155">
            <a:extLst>
              <a:ext uri="{FF2B5EF4-FFF2-40B4-BE49-F238E27FC236}">
                <a16:creationId xmlns:a16="http://schemas.microsoft.com/office/drawing/2014/main" id="{1C1447EB-D981-70FD-5FAE-D2EC528EB019}"/>
              </a:ext>
            </a:extLst>
          </p:cNvPr>
          <p:cNvCxnSpPr>
            <a:cxnSpLocks/>
          </p:cNvCxnSpPr>
          <p:nvPr/>
        </p:nvCxnSpPr>
        <p:spPr bwMode="auto">
          <a:xfrm flipH="1">
            <a:off x="6888681" y="2895149"/>
            <a:ext cx="265846" cy="751867"/>
          </a:xfrm>
          <a:prstGeom prst="straightConnector1">
            <a:avLst/>
          </a:prstGeom>
          <a:noFill/>
          <a:ln w="38100" cap="flat" cmpd="sng" algn="ctr">
            <a:solidFill>
              <a:schemeClr val="bg1"/>
            </a:solidFill>
            <a:prstDash val="solid"/>
            <a:round/>
            <a:headEnd type="none" w="med" len="med"/>
            <a:tailEnd type="triangle"/>
          </a:ln>
          <a:effectLst/>
        </p:spPr>
      </p:cxnSp>
      <p:cxnSp>
        <p:nvCxnSpPr>
          <p:cNvPr id="157" name="Straight Arrow Connector 156">
            <a:extLst>
              <a:ext uri="{FF2B5EF4-FFF2-40B4-BE49-F238E27FC236}">
                <a16:creationId xmlns:a16="http://schemas.microsoft.com/office/drawing/2014/main" id="{5BDBC946-F9EE-477A-B2B5-0201E4BD8AEF}"/>
              </a:ext>
            </a:extLst>
          </p:cNvPr>
          <p:cNvCxnSpPr>
            <a:cxnSpLocks/>
          </p:cNvCxnSpPr>
          <p:nvPr/>
        </p:nvCxnSpPr>
        <p:spPr bwMode="auto">
          <a:xfrm>
            <a:off x="10711116" y="2895149"/>
            <a:ext cx="265846" cy="751867"/>
          </a:xfrm>
          <a:prstGeom prst="straightConnector1">
            <a:avLst/>
          </a:prstGeom>
          <a:noFill/>
          <a:ln w="38100" cap="flat" cmpd="sng" algn="ctr">
            <a:solidFill>
              <a:schemeClr val="bg1"/>
            </a:solidFill>
            <a:prstDash val="solid"/>
            <a:round/>
            <a:headEnd type="none" w="med" len="med"/>
            <a:tailEnd type="triangle"/>
          </a:ln>
          <a:effectLst/>
        </p:spPr>
      </p:cxnSp>
      <p:graphicFrame>
        <p:nvGraphicFramePr>
          <p:cNvPr id="4" name="Group 32">
            <a:extLst>
              <a:ext uri="{FF2B5EF4-FFF2-40B4-BE49-F238E27FC236}">
                <a16:creationId xmlns:a16="http://schemas.microsoft.com/office/drawing/2014/main" id="{FF16723D-5E78-C759-AF2F-FF54BD8598CB}"/>
              </a:ext>
            </a:extLst>
          </p:cNvPr>
          <p:cNvGraphicFramePr>
            <a:graphicFrameLocks noGrp="1"/>
          </p:cNvGraphicFramePr>
          <p:nvPr/>
        </p:nvGraphicFramePr>
        <p:xfrm>
          <a:off x="495300" y="4531283"/>
          <a:ext cx="11245801" cy="1676480"/>
        </p:xfrm>
        <a:graphic>
          <a:graphicData uri="http://schemas.openxmlformats.org/drawingml/2006/table">
            <a:tbl>
              <a:tblPr/>
              <a:tblGrid>
                <a:gridCol w="2144326">
                  <a:extLst>
                    <a:ext uri="{9D8B030D-6E8A-4147-A177-3AD203B41FA5}">
                      <a16:colId xmlns:a16="http://schemas.microsoft.com/office/drawing/2014/main" val="20000"/>
                    </a:ext>
                  </a:extLst>
                </a:gridCol>
                <a:gridCol w="1595104">
                  <a:extLst>
                    <a:ext uri="{9D8B030D-6E8A-4147-A177-3AD203B41FA5}">
                      <a16:colId xmlns:a16="http://schemas.microsoft.com/office/drawing/2014/main" val="20001"/>
                    </a:ext>
                  </a:extLst>
                </a:gridCol>
                <a:gridCol w="7506371">
                  <a:extLst>
                    <a:ext uri="{9D8B030D-6E8A-4147-A177-3AD203B41FA5}">
                      <a16:colId xmlns:a16="http://schemas.microsoft.com/office/drawing/2014/main" val="268727326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Bispecific Antibody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a:rPr>
                        <a:t>Target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Indication (Yr of Approval)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3457785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Teclistamab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CD3/BCMA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600">
                          <a:solidFill>
                            <a:schemeClr val="bg1"/>
                          </a:solidFill>
                        </a:rPr>
                        <a:t>R/R MM </a:t>
                      </a:r>
                      <a:r>
                        <a:rPr kumimoji="0" lang="en-US" sz="1600" b="0" i="0" u="none" strike="noStrike" cap="none" normalizeH="0" baseline="0">
                          <a:ln>
                            <a:noFill/>
                          </a:ln>
                          <a:solidFill>
                            <a:schemeClr val="bg2">
                              <a:lumMod val="10000"/>
                            </a:schemeClr>
                          </a:solidFill>
                          <a:effectLst/>
                          <a:latin typeface="Calibri" panose="020F0502020204030204" pitchFamily="34" charset="0"/>
                        </a:rPr>
                        <a:t>after </a:t>
                      </a:r>
                      <a:r>
                        <a:rPr lang="en-US" sz="1600">
                          <a:solidFill>
                            <a:schemeClr val="bg1"/>
                          </a:solidFill>
                        </a:rPr>
                        <a:t>≥4 prior LOT, including an IMiD, PI, and anti-CD38 mAb (2022)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5365264"/>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a:rPr>
                        <a:t>Elranatamab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CD3/BCMA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600">
                          <a:solidFill>
                            <a:schemeClr val="bg1"/>
                          </a:solidFill>
                        </a:rPr>
                        <a:t>R/R MM </a:t>
                      </a:r>
                      <a:r>
                        <a:rPr kumimoji="0" lang="en-US" sz="1600" b="0" i="0" u="none" strike="noStrike" cap="none" normalizeH="0" baseline="0">
                          <a:ln>
                            <a:noFill/>
                          </a:ln>
                          <a:solidFill>
                            <a:schemeClr val="bg2">
                              <a:lumMod val="10000"/>
                            </a:schemeClr>
                          </a:solidFill>
                          <a:effectLst/>
                          <a:latin typeface="Calibri" panose="020F0502020204030204" pitchFamily="34" charset="0"/>
                        </a:rPr>
                        <a:t>after </a:t>
                      </a:r>
                      <a:r>
                        <a:rPr lang="en-US" sz="1600">
                          <a:solidFill>
                            <a:schemeClr val="bg1"/>
                          </a:solidFill>
                        </a:rPr>
                        <a:t>≥4 prior LOT, including an IMiD, PI, and anti-CD38 mAb (2023)</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Talquetamab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CD3/GPRC5D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600">
                          <a:solidFill>
                            <a:schemeClr val="bg1"/>
                          </a:solidFill>
                        </a:rPr>
                        <a:t>R/R MM </a:t>
                      </a:r>
                      <a:r>
                        <a:rPr kumimoji="0" lang="en-US" sz="1600" b="0" i="0" u="none" strike="noStrike" cap="none" normalizeH="0" baseline="0">
                          <a:ln>
                            <a:noFill/>
                          </a:ln>
                          <a:solidFill>
                            <a:schemeClr val="bg2">
                              <a:lumMod val="10000"/>
                            </a:schemeClr>
                          </a:solidFill>
                          <a:effectLst/>
                          <a:latin typeface="Calibri" panose="020F0502020204030204" pitchFamily="34" charset="0"/>
                        </a:rPr>
                        <a:t>after </a:t>
                      </a:r>
                      <a:r>
                        <a:rPr lang="en-US" sz="1600">
                          <a:solidFill>
                            <a:schemeClr val="bg1"/>
                          </a:solidFill>
                        </a:rPr>
                        <a:t>≥4 prior LOT, including an IMiD, PI, and anti-CD38 mAb (2023)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988189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Linvoseltamab</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CD3/BCMA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R/R MM after ≥4 prior LOT, including an IMiD, PI, and anti-CD38 mAb (2025)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2718845"/>
                  </a:ext>
                </a:extLst>
              </a:tr>
            </a:tbl>
          </a:graphicData>
        </a:graphic>
      </p:graphicFrame>
    </p:spTree>
    <p:extLst>
      <p:ext uri="{BB962C8B-B14F-4D97-AF65-F5344CB8AC3E}">
        <p14:creationId xmlns:p14="http://schemas.microsoft.com/office/powerpoint/2010/main" val="3634070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F7FEF-4EC4-95FC-E3AD-61BCF0D8C680}"/>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73612A67-FB56-589B-80B7-0D94D757C8F6}"/>
              </a:ext>
            </a:extLst>
          </p:cNvPr>
          <p:cNvSpPr>
            <a:spLocks noGrp="1" noChangeArrowheads="1"/>
          </p:cNvSpPr>
          <p:nvPr>
            <p:ph type="title"/>
          </p:nvPr>
        </p:nvSpPr>
        <p:spPr/>
        <p:txBody>
          <a:bodyPr/>
          <a:lstStyle/>
          <a:p>
            <a:r>
              <a:rPr lang="en-US" dirty="0"/>
              <a:t>Bispecific Antibodies: Issues Affecting Access​</a:t>
            </a:r>
            <a:endParaRPr lang="en-US" altLang="en-US" dirty="0"/>
          </a:p>
        </p:txBody>
      </p:sp>
      <p:sp>
        <p:nvSpPr>
          <p:cNvPr id="9219" name="Rectangle 3">
            <a:extLst>
              <a:ext uri="{FF2B5EF4-FFF2-40B4-BE49-F238E27FC236}">
                <a16:creationId xmlns:a16="http://schemas.microsoft.com/office/drawing/2014/main" id="{02AFB4A7-E302-C4C8-2ECC-C49EA0DDB099}"/>
              </a:ext>
            </a:extLst>
          </p:cNvPr>
          <p:cNvSpPr>
            <a:spLocks noGrp="1" noChangeArrowheads="1"/>
          </p:cNvSpPr>
          <p:nvPr>
            <p:ph sz="half" idx="1"/>
          </p:nvPr>
        </p:nvSpPr>
        <p:spPr/>
        <p:txBody>
          <a:bodyPr numCol="1"/>
          <a:lstStyle/>
          <a:p>
            <a:r>
              <a:rPr lang="en-US" sz="2600" b="1">
                <a:latin typeface="Calibri"/>
                <a:ea typeface="Calibri"/>
                <a:cs typeface="Calibri"/>
              </a:rPr>
              <a:t>Referral bias​</a:t>
            </a:r>
          </a:p>
          <a:p>
            <a:pPr lvl="1"/>
            <a:r>
              <a:rPr lang="en-US" sz="2400">
                <a:latin typeface="Calibri"/>
                <a:ea typeface="Calibri"/>
                <a:cs typeface="Calibri"/>
              </a:rPr>
              <a:t>Appropriate timing​</a:t>
            </a:r>
          </a:p>
          <a:p>
            <a:pPr lvl="1"/>
            <a:r>
              <a:rPr lang="en-US" sz="2400">
                <a:latin typeface="Calibri"/>
                <a:ea typeface="Calibri"/>
                <a:cs typeface="Calibri"/>
              </a:rPr>
              <a:t>Need to be at a referral institution, at least for therapy initiation​</a:t>
            </a:r>
          </a:p>
          <a:p>
            <a:r>
              <a:rPr lang="en-US" sz="2600" b="1">
                <a:latin typeface="Calibri"/>
                <a:ea typeface="Calibri"/>
                <a:cs typeface="Calibri"/>
              </a:rPr>
              <a:t>Hospitalization requirements​</a:t>
            </a:r>
          </a:p>
          <a:p>
            <a:r>
              <a:rPr lang="en-US" sz="2600" b="1">
                <a:latin typeface="Calibri"/>
                <a:ea typeface="Calibri"/>
                <a:cs typeface="Calibri"/>
              </a:rPr>
              <a:t>Logistics of traveling to a larger institution​</a:t>
            </a:r>
          </a:p>
          <a:p>
            <a:pPr lvl="1"/>
            <a:r>
              <a:rPr lang="en-US" sz="2400">
                <a:latin typeface="Calibri"/>
                <a:ea typeface="Calibri"/>
                <a:cs typeface="Calibri"/>
              </a:rPr>
              <a:t>Unreimbursed costs for travel, food, and </a:t>
            </a:r>
            <a:r>
              <a:rPr lang="en-US" sz="2400" dirty="0">
                <a:latin typeface="Calibri"/>
                <a:ea typeface="Calibri"/>
                <a:cs typeface="Calibri"/>
              </a:rPr>
              <a:t>lodging </a:t>
            </a:r>
          </a:p>
          <a:p>
            <a:pPr lvl="1"/>
            <a:r>
              <a:rPr lang="en-US" sz="2400">
                <a:latin typeface="Calibri"/>
                <a:ea typeface="Calibri"/>
                <a:cs typeface="Calibri"/>
              </a:rPr>
              <a:t>Need for a caregiver​</a:t>
            </a:r>
            <a:endParaRPr lang="en-US" dirty="0"/>
          </a:p>
        </p:txBody>
      </p:sp>
      <p:sp>
        <p:nvSpPr>
          <p:cNvPr id="3" name="Content Placeholder 2">
            <a:extLst>
              <a:ext uri="{FF2B5EF4-FFF2-40B4-BE49-F238E27FC236}">
                <a16:creationId xmlns:a16="http://schemas.microsoft.com/office/drawing/2014/main" id="{94087437-CA7B-871E-C178-5E487843DE9D}"/>
              </a:ext>
            </a:extLst>
          </p:cNvPr>
          <p:cNvSpPr>
            <a:spLocks noGrp="1"/>
          </p:cNvSpPr>
          <p:nvPr>
            <p:ph sz="half" idx="2"/>
          </p:nvPr>
        </p:nvSpPr>
        <p:spPr/>
        <p:txBody>
          <a:bodyPr/>
          <a:lstStyle/>
          <a:p>
            <a:r>
              <a:rPr lang="en-US" sz="2600" b="1" dirty="0">
                <a:latin typeface="Calibri"/>
                <a:ea typeface="Calibri"/>
                <a:cs typeface="Calibri"/>
              </a:rPr>
              <a:t>Management of long-term toxicities​</a:t>
            </a:r>
          </a:p>
          <a:p>
            <a:pPr lvl="1"/>
            <a:r>
              <a:rPr lang="en-US" sz="2400" dirty="0">
                <a:latin typeface="Calibri"/>
                <a:ea typeface="Calibri"/>
                <a:cs typeface="Calibri"/>
              </a:rPr>
              <a:t>Community expertise ​</a:t>
            </a:r>
          </a:p>
          <a:p>
            <a:r>
              <a:rPr lang="en-US" sz="2600" b="1" dirty="0">
                <a:latin typeface="Calibri"/>
                <a:ea typeface="Calibri"/>
                <a:cs typeface="Calibri"/>
              </a:rPr>
              <a:t>Financial</a:t>
            </a:r>
            <a:endParaRPr lang="en-US" sz="2600" b="1" dirty="0">
              <a:ea typeface="Calibri" panose="020F0502020204030204" pitchFamily="34" charset="0"/>
              <a:cs typeface="Calibri" panose="020F0502020204030204" pitchFamily="34" charset="0"/>
            </a:endParaRPr>
          </a:p>
          <a:p>
            <a:pPr lvl="1"/>
            <a:r>
              <a:rPr lang="en-US" sz="2400" dirty="0">
                <a:latin typeface="Calibri"/>
                <a:ea typeface="Calibri"/>
                <a:cs typeface="Calibri"/>
              </a:rPr>
              <a:t>Insurance coverage​</a:t>
            </a:r>
            <a:endParaRPr lang="en-US" sz="2400" dirty="0">
              <a:ea typeface="Calibri" panose="020F0502020204030204" pitchFamily="34" charset="0"/>
              <a:cs typeface="Calibri" panose="020F0502020204030204" pitchFamily="34" charset="0"/>
            </a:endParaRPr>
          </a:p>
          <a:p>
            <a:endParaRPr lang="en-US" dirty="0"/>
          </a:p>
        </p:txBody>
      </p:sp>
      <p:sp>
        <p:nvSpPr>
          <p:cNvPr id="9221" name="Text Box 11">
            <a:extLst>
              <a:ext uri="{FF2B5EF4-FFF2-40B4-BE49-F238E27FC236}">
                <a16:creationId xmlns:a16="http://schemas.microsoft.com/office/drawing/2014/main" id="{0C89E361-989B-7622-21DA-01F804516F66}"/>
              </a:ext>
            </a:extLst>
          </p:cNvPr>
          <p:cNvSpPr txBox="1">
            <a:spLocks noChangeArrowheads="1"/>
          </p:cNvSpPr>
          <p:nvPr/>
        </p:nvSpPr>
        <p:spPr bwMode="auto">
          <a:xfrm>
            <a:off x="400271" y="637167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None/>
            </a:pPr>
            <a:r>
              <a:rPr lang="en-US" sz="1200" dirty="0">
                <a:solidFill>
                  <a:schemeClr val="bg2"/>
                </a:solidFill>
                <a:latin typeface="Calibri"/>
                <a:ea typeface="Calibri"/>
                <a:cs typeface="Arial"/>
              </a:rPr>
              <a:t>Garfall. Front Oncol. 2025;15:1630146. </a:t>
            </a:r>
            <a:endParaRPr lang="en-US" dirty="0">
              <a:solidFill>
                <a:schemeClr val="bg2"/>
              </a:solidFill>
              <a:latin typeface="Calibri"/>
              <a:ea typeface="Calibri"/>
              <a:cs typeface="Arial"/>
            </a:endParaRPr>
          </a:p>
        </p:txBody>
      </p:sp>
    </p:spTree>
    <p:extLst>
      <p:ext uri="{BB962C8B-B14F-4D97-AF65-F5344CB8AC3E}">
        <p14:creationId xmlns:p14="http://schemas.microsoft.com/office/powerpoint/2010/main" val="2982621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101F-F3DF-76B8-95EF-15820AE915EB}"/>
              </a:ext>
            </a:extLst>
          </p:cNvPr>
          <p:cNvSpPr>
            <a:spLocks noGrp="1"/>
          </p:cNvSpPr>
          <p:nvPr>
            <p:ph type="title"/>
          </p:nvPr>
        </p:nvSpPr>
        <p:spPr/>
        <p:txBody>
          <a:bodyPr/>
          <a:lstStyle/>
          <a:p>
            <a:r>
              <a:rPr lang="en-US" dirty="0"/>
              <a:t>Bispecific Antibodies: Class Adverse Effects </a:t>
            </a:r>
          </a:p>
        </p:txBody>
      </p:sp>
      <p:grpSp>
        <p:nvGrpSpPr>
          <p:cNvPr id="3" name="Group 2">
            <a:extLst>
              <a:ext uri="{FF2B5EF4-FFF2-40B4-BE49-F238E27FC236}">
                <a16:creationId xmlns:a16="http://schemas.microsoft.com/office/drawing/2014/main" id="{05D61D49-6846-EE49-8AA7-008153C2F68C}"/>
              </a:ext>
            </a:extLst>
          </p:cNvPr>
          <p:cNvGrpSpPr/>
          <p:nvPr/>
        </p:nvGrpSpPr>
        <p:grpSpPr>
          <a:xfrm>
            <a:off x="752685" y="2271932"/>
            <a:ext cx="10677446" cy="3240305"/>
            <a:chOff x="752685" y="2584778"/>
            <a:chExt cx="10677446" cy="2632037"/>
          </a:xfrm>
        </p:grpSpPr>
        <p:sp>
          <p:nvSpPr>
            <p:cNvPr id="6" name="Rectangle: Rounded Corners 5" descr="Thermometer with solid fill">
              <a:extLst>
                <a:ext uri="{FF2B5EF4-FFF2-40B4-BE49-F238E27FC236}">
                  <a16:creationId xmlns:a16="http://schemas.microsoft.com/office/drawing/2014/main" id="{E7B15A4B-F735-8DBF-8BDD-BE581BFD59D6}"/>
                </a:ext>
              </a:extLst>
            </p:cNvPr>
            <p:cNvSpPr/>
            <p:nvPr/>
          </p:nvSpPr>
          <p:spPr>
            <a:xfrm>
              <a:off x="752685" y="2584778"/>
              <a:ext cx="2483054" cy="1710824"/>
            </a:xfrm>
            <a:prstGeom prst="roundRect">
              <a:avLst/>
            </a:prstGeom>
            <a:blipFill>
              <a:blip r:embed="rId3">
                <a:extLst>
                  <a:ext uri="{96DAC541-7B7A-43D3-8B79-37D633B846F1}">
                    <asvg:svgBlip xmlns:asvg="http://schemas.microsoft.com/office/drawing/2016/SVG/main" r:embed="rId4"/>
                  </a:ext>
                </a:extLst>
              </a:blip>
              <a:srcRect/>
              <a:stretch>
                <a:fillRect t="-9000" b="-9000"/>
              </a:stretch>
            </a:blipFill>
            <a:ln>
              <a:solidFill>
                <a:schemeClr val="accent3"/>
              </a:solid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lstStyle/>
            <a:p>
              <a:endParaRPr lang="en-US" dirty="0"/>
            </a:p>
          </p:txBody>
        </p:sp>
        <p:sp>
          <p:nvSpPr>
            <p:cNvPr id="7" name="Freeform: Shape 6">
              <a:extLst>
                <a:ext uri="{FF2B5EF4-FFF2-40B4-BE49-F238E27FC236}">
                  <a16:creationId xmlns:a16="http://schemas.microsoft.com/office/drawing/2014/main" id="{3B67E82E-81C2-9BEC-AD13-E319BA0477DD}"/>
                </a:ext>
              </a:extLst>
            </p:cNvPr>
            <p:cNvSpPr/>
            <p:nvPr/>
          </p:nvSpPr>
          <p:spPr>
            <a:xfrm>
              <a:off x="752685" y="4295602"/>
              <a:ext cx="2483054" cy="921213"/>
            </a:xfrm>
            <a:custGeom>
              <a:avLst/>
              <a:gdLst>
                <a:gd name="connsiteX0" fmla="*/ 0 w 2483054"/>
                <a:gd name="connsiteY0" fmla="*/ 0 h 921213"/>
                <a:gd name="connsiteX1" fmla="*/ 2483054 w 2483054"/>
                <a:gd name="connsiteY1" fmla="*/ 0 h 921213"/>
                <a:gd name="connsiteX2" fmla="*/ 2483054 w 2483054"/>
                <a:gd name="connsiteY2" fmla="*/ 921213 h 921213"/>
                <a:gd name="connsiteX3" fmla="*/ 0 w 2483054"/>
                <a:gd name="connsiteY3" fmla="*/ 921213 h 921213"/>
                <a:gd name="connsiteX4" fmla="*/ 0 w 2483054"/>
                <a:gd name="connsiteY4" fmla="*/ 0 h 921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3054" h="921213">
                  <a:moveTo>
                    <a:pt x="0" y="0"/>
                  </a:moveTo>
                  <a:lnTo>
                    <a:pt x="2483054" y="0"/>
                  </a:lnTo>
                  <a:lnTo>
                    <a:pt x="2483054" y="921213"/>
                  </a:lnTo>
                  <a:lnTo>
                    <a:pt x="0" y="9212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184912" tIns="184912" rIns="184912" bIns="0" numCol="1" spcCol="1270" anchor="t" anchorCtr="0">
              <a:noAutofit/>
            </a:bodyPr>
            <a:lstStyle/>
            <a:p>
              <a:pPr marL="0" lvl="0" indent="0" algn="ctr" defTabSz="1155700">
                <a:lnSpc>
                  <a:spcPct val="90000"/>
                </a:lnSpc>
                <a:spcBef>
                  <a:spcPct val="0"/>
                </a:spcBef>
                <a:spcAft>
                  <a:spcPct val="35000"/>
                </a:spcAft>
                <a:buNone/>
              </a:pPr>
              <a:r>
                <a:rPr lang="en-US" sz="2600" b="0" kern="1200" dirty="0">
                  <a:solidFill>
                    <a:schemeClr val="bg1"/>
                  </a:solidFill>
                </a:rPr>
                <a:t>CRS</a:t>
              </a:r>
            </a:p>
          </p:txBody>
        </p:sp>
        <p:sp>
          <p:nvSpPr>
            <p:cNvPr id="8" name="Rectangle: Rounded Corners 7" descr="Brain in head with solid fill">
              <a:extLst>
                <a:ext uri="{FF2B5EF4-FFF2-40B4-BE49-F238E27FC236}">
                  <a16:creationId xmlns:a16="http://schemas.microsoft.com/office/drawing/2014/main" id="{7161B4BC-C112-F7E7-EB08-9D1BE7264756}"/>
                </a:ext>
              </a:extLst>
            </p:cNvPr>
            <p:cNvSpPr/>
            <p:nvPr/>
          </p:nvSpPr>
          <p:spPr>
            <a:xfrm>
              <a:off x="3484149" y="2584778"/>
              <a:ext cx="2483054" cy="1710824"/>
            </a:xfrm>
            <a:prstGeom prst="roundRect">
              <a:avLst/>
            </a:prstGeom>
            <a:blipFill>
              <a:blip r:embed="rId5">
                <a:extLst>
                  <a:ext uri="{96DAC541-7B7A-43D3-8B79-37D633B846F1}">
                    <asvg:svgBlip xmlns:asvg="http://schemas.microsoft.com/office/drawing/2016/SVG/main" r:embed="rId6"/>
                  </a:ext>
                </a:extLst>
              </a:blip>
              <a:srcRect/>
              <a:stretch>
                <a:fillRect t="-9000" b="-9000"/>
              </a:stretch>
            </a:blipFill>
            <a:ln>
              <a:solidFill>
                <a:schemeClr val="accent1"/>
              </a:solid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lstStyle/>
            <a:p>
              <a:endParaRPr lang="en-US" dirty="0"/>
            </a:p>
          </p:txBody>
        </p:sp>
        <p:sp>
          <p:nvSpPr>
            <p:cNvPr id="9" name="Freeform: Shape 8">
              <a:extLst>
                <a:ext uri="{FF2B5EF4-FFF2-40B4-BE49-F238E27FC236}">
                  <a16:creationId xmlns:a16="http://schemas.microsoft.com/office/drawing/2014/main" id="{0877C312-5C3D-1A10-8477-E29752DC0D9E}"/>
                </a:ext>
              </a:extLst>
            </p:cNvPr>
            <p:cNvSpPr/>
            <p:nvPr/>
          </p:nvSpPr>
          <p:spPr>
            <a:xfrm>
              <a:off x="3484149" y="4295602"/>
              <a:ext cx="2483054" cy="921213"/>
            </a:xfrm>
            <a:custGeom>
              <a:avLst/>
              <a:gdLst>
                <a:gd name="connsiteX0" fmla="*/ 0 w 2483054"/>
                <a:gd name="connsiteY0" fmla="*/ 0 h 921213"/>
                <a:gd name="connsiteX1" fmla="*/ 2483054 w 2483054"/>
                <a:gd name="connsiteY1" fmla="*/ 0 h 921213"/>
                <a:gd name="connsiteX2" fmla="*/ 2483054 w 2483054"/>
                <a:gd name="connsiteY2" fmla="*/ 921213 h 921213"/>
                <a:gd name="connsiteX3" fmla="*/ 0 w 2483054"/>
                <a:gd name="connsiteY3" fmla="*/ 921213 h 921213"/>
                <a:gd name="connsiteX4" fmla="*/ 0 w 2483054"/>
                <a:gd name="connsiteY4" fmla="*/ 0 h 921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3054" h="921213">
                  <a:moveTo>
                    <a:pt x="0" y="0"/>
                  </a:moveTo>
                  <a:lnTo>
                    <a:pt x="2483054" y="0"/>
                  </a:lnTo>
                  <a:lnTo>
                    <a:pt x="2483054" y="921213"/>
                  </a:lnTo>
                  <a:lnTo>
                    <a:pt x="0" y="9212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184912" tIns="184912" rIns="184912" bIns="0" numCol="1" spcCol="1270" anchor="t" anchorCtr="0">
              <a:noAutofit/>
            </a:bodyPr>
            <a:lstStyle/>
            <a:p>
              <a:pPr marL="0" lvl="0" indent="0" algn="ctr" defTabSz="1155700">
                <a:lnSpc>
                  <a:spcPct val="90000"/>
                </a:lnSpc>
                <a:spcBef>
                  <a:spcPct val="0"/>
                </a:spcBef>
                <a:spcAft>
                  <a:spcPct val="35000"/>
                </a:spcAft>
                <a:buNone/>
              </a:pPr>
              <a:r>
                <a:rPr lang="en-US" sz="2600" b="0" kern="1200" dirty="0">
                  <a:solidFill>
                    <a:schemeClr val="bg1"/>
                  </a:solidFill>
                </a:rPr>
                <a:t>Neurotoxicity</a:t>
              </a:r>
            </a:p>
          </p:txBody>
        </p:sp>
        <p:sp>
          <p:nvSpPr>
            <p:cNvPr id="10" name="Rectangle: Rounded Corners 9" descr="Speedometer Low with solid fill">
              <a:extLst>
                <a:ext uri="{FF2B5EF4-FFF2-40B4-BE49-F238E27FC236}">
                  <a16:creationId xmlns:a16="http://schemas.microsoft.com/office/drawing/2014/main" id="{DB690A59-A6F1-4374-6051-32957E22B10C}"/>
                </a:ext>
              </a:extLst>
            </p:cNvPr>
            <p:cNvSpPr/>
            <p:nvPr/>
          </p:nvSpPr>
          <p:spPr>
            <a:xfrm>
              <a:off x="6215613" y="2584778"/>
              <a:ext cx="2483054" cy="1710824"/>
            </a:xfrm>
            <a:prstGeom prst="roundRect">
              <a:avLst/>
            </a:prstGeom>
            <a:blipFill>
              <a:blip r:embed="rId7">
                <a:extLst>
                  <a:ext uri="{96DAC541-7B7A-43D3-8B79-37D633B846F1}">
                    <asvg:svgBlip xmlns:asvg="http://schemas.microsoft.com/office/drawing/2016/SVG/main" r:embed="rId8"/>
                  </a:ext>
                </a:extLst>
              </a:blip>
              <a:srcRect/>
              <a:stretch>
                <a:fillRect t="-9000" b="-9000"/>
              </a:stretch>
            </a:blipFill>
            <a:ln>
              <a:solidFill>
                <a:schemeClr val="accent4"/>
              </a:solid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lstStyle/>
            <a:p>
              <a:endParaRPr lang="en-US" dirty="0"/>
            </a:p>
          </p:txBody>
        </p:sp>
        <p:sp>
          <p:nvSpPr>
            <p:cNvPr id="11" name="Freeform: Shape 10">
              <a:extLst>
                <a:ext uri="{FF2B5EF4-FFF2-40B4-BE49-F238E27FC236}">
                  <a16:creationId xmlns:a16="http://schemas.microsoft.com/office/drawing/2014/main" id="{A5727478-8139-C429-68D0-241308217E80}"/>
                </a:ext>
              </a:extLst>
            </p:cNvPr>
            <p:cNvSpPr/>
            <p:nvPr/>
          </p:nvSpPr>
          <p:spPr>
            <a:xfrm>
              <a:off x="6215613" y="4295602"/>
              <a:ext cx="2483054" cy="921213"/>
            </a:xfrm>
            <a:custGeom>
              <a:avLst/>
              <a:gdLst>
                <a:gd name="connsiteX0" fmla="*/ 0 w 2483054"/>
                <a:gd name="connsiteY0" fmla="*/ 0 h 921213"/>
                <a:gd name="connsiteX1" fmla="*/ 2483054 w 2483054"/>
                <a:gd name="connsiteY1" fmla="*/ 0 h 921213"/>
                <a:gd name="connsiteX2" fmla="*/ 2483054 w 2483054"/>
                <a:gd name="connsiteY2" fmla="*/ 921213 h 921213"/>
                <a:gd name="connsiteX3" fmla="*/ 0 w 2483054"/>
                <a:gd name="connsiteY3" fmla="*/ 921213 h 921213"/>
                <a:gd name="connsiteX4" fmla="*/ 0 w 2483054"/>
                <a:gd name="connsiteY4" fmla="*/ 0 h 921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3054" h="921213">
                  <a:moveTo>
                    <a:pt x="0" y="0"/>
                  </a:moveTo>
                  <a:lnTo>
                    <a:pt x="2483054" y="0"/>
                  </a:lnTo>
                  <a:lnTo>
                    <a:pt x="2483054" y="921213"/>
                  </a:lnTo>
                  <a:lnTo>
                    <a:pt x="0" y="9212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184912" tIns="184912" rIns="184912" bIns="0" numCol="1" spcCol="1270" anchor="t" anchorCtr="0">
              <a:noAutofit/>
            </a:bodyPr>
            <a:lstStyle/>
            <a:p>
              <a:pPr marL="0" lvl="0" indent="0" algn="ctr" defTabSz="1155700">
                <a:lnSpc>
                  <a:spcPct val="90000"/>
                </a:lnSpc>
                <a:spcBef>
                  <a:spcPct val="0"/>
                </a:spcBef>
                <a:spcAft>
                  <a:spcPct val="35000"/>
                </a:spcAft>
                <a:buNone/>
              </a:pPr>
              <a:r>
                <a:rPr lang="en-US" sz="2600" b="0" kern="1200" dirty="0">
                  <a:solidFill>
                    <a:schemeClr val="bg1"/>
                  </a:solidFill>
                </a:rPr>
                <a:t>Low Blood Counts</a:t>
              </a:r>
            </a:p>
          </p:txBody>
        </p:sp>
        <p:sp>
          <p:nvSpPr>
            <p:cNvPr id="12" name="Rectangle: Rounded Corners 11" descr="Germ with solid fill">
              <a:extLst>
                <a:ext uri="{FF2B5EF4-FFF2-40B4-BE49-F238E27FC236}">
                  <a16:creationId xmlns:a16="http://schemas.microsoft.com/office/drawing/2014/main" id="{D260D357-2547-D964-CB8C-AB0FAEB8BEA1}"/>
                </a:ext>
              </a:extLst>
            </p:cNvPr>
            <p:cNvSpPr/>
            <p:nvPr/>
          </p:nvSpPr>
          <p:spPr>
            <a:xfrm>
              <a:off x="8947077" y="2584778"/>
              <a:ext cx="2483054" cy="1710824"/>
            </a:xfrm>
            <a:prstGeom prst="roundRect">
              <a:avLst/>
            </a:prstGeom>
            <a:blipFill>
              <a:blip r:embed="rId9">
                <a:extLst>
                  <a:ext uri="{96DAC541-7B7A-43D3-8B79-37D633B846F1}">
                    <asvg:svgBlip xmlns:asvg="http://schemas.microsoft.com/office/drawing/2016/SVG/main" r:embed="rId10"/>
                  </a:ext>
                </a:extLst>
              </a:blip>
              <a:srcRect/>
              <a:stretch>
                <a:fillRect t="-9000" b="-9000"/>
              </a:stretch>
            </a:blipFill>
            <a:ln>
              <a:solidFill>
                <a:schemeClr val="accent6"/>
              </a:solid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lstStyle/>
            <a:p>
              <a:endParaRPr lang="en-US" dirty="0"/>
            </a:p>
          </p:txBody>
        </p:sp>
        <p:sp>
          <p:nvSpPr>
            <p:cNvPr id="13" name="Freeform: Shape 12">
              <a:extLst>
                <a:ext uri="{FF2B5EF4-FFF2-40B4-BE49-F238E27FC236}">
                  <a16:creationId xmlns:a16="http://schemas.microsoft.com/office/drawing/2014/main" id="{DF84644F-8A27-0544-67EE-04545C24BD32}"/>
                </a:ext>
              </a:extLst>
            </p:cNvPr>
            <p:cNvSpPr/>
            <p:nvPr/>
          </p:nvSpPr>
          <p:spPr>
            <a:xfrm>
              <a:off x="8947077" y="4295602"/>
              <a:ext cx="2483054" cy="921213"/>
            </a:xfrm>
            <a:custGeom>
              <a:avLst/>
              <a:gdLst>
                <a:gd name="connsiteX0" fmla="*/ 0 w 2483054"/>
                <a:gd name="connsiteY0" fmla="*/ 0 h 921213"/>
                <a:gd name="connsiteX1" fmla="*/ 2483054 w 2483054"/>
                <a:gd name="connsiteY1" fmla="*/ 0 h 921213"/>
                <a:gd name="connsiteX2" fmla="*/ 2483054 w 2483054"/>
                <a:gd name="connsiteY2" fmla="*/ 921213 h 921213"/>
                <a:gd name="connsiteX3" fmla="*/ 0 w 2483054"/>
                <a:gd name="connsiteY3" fmla="*/ 921213 h 921213"/>
                <a:gd name="connsiteX4" fmla="*/ 0 w 2483054"/>
                <a:gd name="connsiteY4" fmla="*/ 0 h 921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3054" h="921213">
                  <a:moveTo>
                    <a:pt x="0" y="0"/>
                  </a:moveTo>
                  <a:lnTo>
                    <a:pt x="2483054" y="0"/>
                  </a:lnTo>
                  <a:lnTo>
                    <a:pt x="2483054" y="921213"/>
                  </a:lnTo>
                  <a:lnTo>
                    <a:pt x="0" y="9212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184912" tIns="184912" rIns="184912" bIns="0" numCol="1" spcCol="1270" anchor="t" anchorCtr="0">
              <a:noAutofit/>
            </a:bodyPr>
            <a:lstStyle/>
            <a:p>
              <a:pPr marL="0" lvl="0" indent="0" algn="ctr" defTabSz="1155700">
                <a:lnSpc>
                  <a:spcPct val="90000"/>
                </a:lnSpc>
                <a:spcBef>
                  <a:spcPct val="0"/>
                </a:spcBef>
                <a:spcAft>
                  <a:spcPct val="35000"/>
                </a:spcAft>
                <a:buNone/>
              </a:pPr>
              <a:r>
                <a:rPr lang="en-US" sz="2600" b="0" kern="1200" dirty="0">
                  <a:solidFill>
                    <a:schemeClr val="bg1"/>
                  </a:solidFill>
                </a:rPr>
                <a:t>Infections</a:t>
              </a:r>
            </a:p>
          </p:txBody>
        </p:sp>
      </p:grpSp>
      <p:sp>
        <p:nvSpPr>
          <p:cNvPr id="5" name="Text Box 11">
            <a:extLst>
              <a:ext uri="{FF2B5EF4-FFF2-40B4-BE49-F238E27FC236}">
                <a16:creationId xmlns:a16="http://schemas.microsoft.com/office/drawing/2014/main" id="{1C836C88-9DDE-5FB8-5787-0B017CAD81B3}"/>
              </a:ext>
            </a:extLst>
          </p:cNvPr>
          <p:cNvSpPr txBox="1">
            <a:spLocks noChangeArrowheads="1"/>
          </p:cNvSpPr>
          <p:nvPr/>
        </p:nvSpPr>
        <p:spPr bwMode="auto">
          <a:xfrm>
            <a:off x="392358" y="6189198"/>
            <a:ext cx="10397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dirty="0">
                <a:solidFill>
                  <a:schemeClr val="bg2"/>
                </a:solidFill>
                <a:latin typeface="Calibri"/>
                <a:ea typeface="Calibri"/>
                <a:cs typeface="Calibri"/>
              </a:rPr>
              <a:t>Xiao. J Exp Clin Cancer Res. 2021;40:367. Lee. Biol Blood Marrow Transplant. 2019;25:625. </a:t>
            </a:r>
            <a:endParaRPr lang="en-US" dirty="0">
              <a:solidFill>
                <a:schemeClr val="bg2"/>
              </a:solidFill>
            </a:endParaRPr>
          </a:p>
          <a:p>
            <a:pPr>
              <a:lnSpc>
                <a:spcPct val="100000"/>
              </a:lnSpc>
              <a:spcBef>
                <a:spcPct val="0"/>
              </a:spcBef>
              <a:spcAft>
                <a:spcPct val="0"/>
              </a:spcAft>
              <a:buClrTx/>
              <a:buFontTx/>
              <a:buNone/>
            </a:pPr>
            <a:r>
              <a:rPr lang="en-US" altLang="en-US" sz="1200" b="0" dirty="0">
                <a:solidFill>
                  <a:schemeClr val="bg2"/>
                </a:solidFill>
                <a:latin typeface="Calibri"/>
                <a:ea typeface="Calibri"/>
                <a:cs typeface="Calibri"/>
              </a:rPr>
              <a:t>Shah. J Immunother Cancer. 2020;8:e000734. ​</a:t>
            </a:r>
            <a:endParaRPr lang="en-US" dirty="0">
              <a:solidFill>
                <a:schemeClr val="bg2"/>
              </a:solidFill>
            </a:endParaRPr>
          </a:p>
        </p:txBody>
      </p:sp>
    </p:spTree>
    <p:extLst>
      <p:ext uri="{BB962C8B-B14F-4D97-AF65-F5344CB8AC3E}">
        <p14:creationId xmlns:p14="http://schemas.microsoft.com/office/powerpoint/2010/main" val="1456001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0C35-D19F-F7F4-1B14-75411526A60F}"/>
              </a:ext>
            </a:extLst>
          </p:cNvPr>
          <p:cNvSpPr>
            <a:spLocks noGrp="1"/>
          </p:cNvSpPr>
          <p:nvPr>
            <p:ph type="title"/>
          </p:nvPr>
        </p:nvSpPr>
        <p:spPr/>
        <p:txBody>
          <a:bodyPr/>
          <a:lstStyle/>
          <a:p>
            <a:r>
              <a:rPr lang="en-US" dirty="0"/>
              <a:t>CRS: Incidence, Timing, and Severity</a:t>
            </a:r>
          </a:p>
        </p:txBody>
      </p:sp>
      <p:graphicFrame>
        <p:nvGraphicFramePr>
          <p:cNvPr id="3" name="Content Placeholder 4">
            <a:extLst>
              <a:ext uri="{FF2B5EF4-FFF2-40B4-BE49-F238E27FC236}">
                <a16:creationId xmlns:a16="http://schemas.microsoft.com/office/drawing/2014/main" id="{E7314C08-1BE8-21BA-4E05-7D3DECABE516}"/>
              </a:ext>
            </a:extLst>
          </p:cNvPr>
          <p:cNvGraphicFramePr>
            <a:graphicFrameLocks/>
          </p:cNvGraphicFramePr>
          <p:nvPr>
            <p:extLst>
              <p:ext uri="{D42A27DB-BD31-4B8C-83A1-F6EECF244321}">
                <p14:modId xmlns:p14="http://schemas.microsoft.com/office/powerpoint/2010/main" val="364444115"/>
              </p:ext>
            </p:extLst>
          </p:nvPr>
        </p:nvGraphicFramePr>
        <p:xfrm>
          <a:off x="723900" y="1604992"/>
          <a:ext cx="10697497" cy="1828800"/>
        </p:xfrm>
        <a:graphic>
          <a:graphicData uri="http://schemas.openxmlformats.org/drawingml/2006/table">
            <a:tbl>
              <a:tblPr bandRow="1">
                <a:tableStyleId>{5C22544A-7EE6-4342-B048-85BDC9FD1C3A}</a:tableStyleId>
              </a:tblPr>
              <a:tblGrid>
                <a:gridCol w="2550090">
                  <a:extLst>
                    <a:ext uri="{9D8B030D-6E8A-4147-A177-3AD203B41FA5}">
                      <a16:colId xmlns:a16="http://schemas.microsoft.com/office/drawing/2014/main" val="1879206209"/>
                    </a:ext>
                  </a:extLst>
                </a:gridCol>
                <a:gridCol w="1438382">
                  <a:extLst>
                    <a:ext uri="{9D8B030D-6E8A-4147-A177-3AD203B41FA5}">
                      <a16:colId xmlns:a16="http://schemas.microsoft.com/office/drawing/2014/main" val="204173415"/>
                    </a:ext>
                  </a:extLst>
                </a:gridCol>
                <a:gridCol w="2424701">
                  <a:extLst>
                    <a:ext uri="{9D8B030D-6E8A-4147-A177-3AD203B41FA5}">
                      <a16:colId xmlns:a16="http://schemas.microsoft.com/office/drawing/2014/main" val="4114989679"/>
                    </a:ext>
                  </a:extLst>
                </a:gridCol>
                <a:gridCol w="2319522">
                  <a:extLst>
                    <a:ext uri="{9D8B030D-6E8A-4147-A177-3AD203B41FA5}">
                      <a16:colId xmlns:a16="http://schemas.microsoft.com/office/drawing/2014/main" val="1952763966"/>
                    </a:ext>
                  </a:extLst>
                </a:gridCol>
                <a:gridCol w="1964802">
                  <a:extLst>
                    <a:ext uri="{9D8B030D-6E8A-4147-A177-3AD203B41FA5}">
                      <a16:colId xmlns:a16="http://schemas.microsoft.com/office/drawing/2014/main" val="243475404"/>
                    </a:ext>
                  </a:extLst>
                </a:gridCol>
              </a:tblGrid>
              <a:tr h="218953">
                <a:tc>
                  <a:txBody>
                    <a:bodyPr/>
                    <a:lstStyle/>
                    <a:p>
                      <a:pPr fontAlgn="base">
                        <a:lnSpc>
                          <a:spcPct val="100000"/>
                        </a:lnSpc>
                        <a:spcBef>
                          <a:spcPts val="0"/>
                        </a:spcBef>
                        <a:spcAft>
                          <a:spcPts val="0"/>
                        </a:spcAft>
                        <a:buNone/>
                      </a:pPr>
                      <a:r>
                        <a:rPr lang="en-US" sz="1600" b="1">
                          <a:solidFill>
                            <a:srgbClr val="FFFFFF"/>
                          </a:solidFill>
                          <a:effectLst/>
                          <a:latin typeface="+mn-lt"/>
                        </a:rPr>
                        <a:t>CRS</a:t>
                      </a:r>
                      <a:endParaRPr lang="en-US" sz="1600" b="1" dirty="0">
                        <a:solidFill>
                          <a:srgbClr val="FFFFFF"/>
                        </a:solidFill>
                        <a:effectLst/>
                        <a:latin typeface="+mn-lt"/>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fontAlgn="base">
                        <a:lnSpc>
                          <a:spcPct val="100000"/>
                        </a:lnSpc>
                        <a:spcBef>
                          <a:spcPts val="0"/>
                        </a:spcBef>
                        <a:spcAft>
                          <a:spcPts val="0"/>
                        </a:spcAft>
                        <a:buNone/>
                      </a:pPr>
                      <a:r>
                        <a:rPr lang="en-US" sz="1600" b="1">
                          <a:solidFill>
                            <a:srgbClr val="FFFFFF"/>
                          </a:solidFill>
                          <a:effectLst/>
                          <a:latin typeface="+mn-lt"/>
                        </a:rPr>
                        <a:t>Elranatamab</a:t>
                      </a:r>
                      <a:endParaRPr lang="en-US" sz="1600" b="1" baseline="0" dirty="0">
                        <a:solidFill>
                          <a:srgbClr val="FFFFFF"/>
                        </a:solidFill>
                        <a:effectLst/>
                        <a:latin typeface="+mn-lt"/>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lvl="0" algn="ctr">
                        <a:lnSpc>
                          <a:spcPct val="100000"/>
                        </a:lnSpc>
                        <a:spcBef>
                          <a:spcPts val="0"/>
                        </a:spcBef>
                        <a:spcAft>
                          <a:spcPts val="0"/>
                        </a:spcAft>
                        <a:buNone/>
                      </a:pPr>
                      <a:r>
                        <a:rPr lang="en-US" sz="1600" b="1">
                          <a:solidFill>
                            <a:srgbClr val="FFFFFF"/>
                          </a:solidFill>
                          <a:effectLst/>
                          <a:latin typeface="+mn-lt"/>
                        </a:rPr>
                        <a:t>Linvoseltamab</a:t>
                      </a:r>
                      <a:endParaRPr lang="en-US" sz="1600" b="1" dirty="0">
                        <a:solidFill>
                          <a:srgbClr val="FFFFFF"/>
                        </a:solidFill>
                        <a:effectLst/>
                        <a:latin typeface="+mn-lt"/>
                      </a:endParaRPr>
                    </a:p>
                  </a:txBody>
                  <a:tcPr marL="121871" marR="121871" anchor="ctr">
                    <a:lnL w="12700">
                      <a:noFill/>
                    </a:lnL>
                    <a:lnR w="12700">
                      <a:noFill/>
                    </a:lnR>
                    <a:lnT w="1270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lvl="0" algn="ctr">
                        <a:lnSpc>
                          <a:spcPct val="100000"/>
                        </a:lnSpc>
                        <a:spcBef>
                          <a:spcPts val="0"/>
                        </a:spcBef>
                        <a:spcAft>
                          <a:spcPts val="0"/>
                        </a:spcAft>
                        <a:buNone/>
                      </a:pPr>
                      <a:r>
                        <a:rPr lang="en-US" sz="1600" b="1">
                          <a:solidFill>
                            <a:srgbClr val="FFFFFF"/>
                          </a:solidFill>
                          <a:effectLst/>
                          <a:latin typeface="+mn-lt"/>
                        </a:rPr>
                        <a:t>Talquetamab</a:t>
                      </a:r>
                      <a:r>
                        <a:rPr lang="en-US" sz="1600" b="1" baseline="0">
                          <a:solidFill>
                            <a:srgbClr val="FFFFFF"/>
                          </a:solidFill>
                          <a:effectLst/>
                          <a:latin typeface="+mn-lt"/>
                        </a:rPr>
                        <a:t>*</a:t>
                      </a:r>
                      <a:endParaRPr lang="en-US" sz="1600" b="1" baseline="0" dirty="0">
                        <a:solidFill>
                          <a:srgbClr val="FFFFFF"/>
                        </a:solidFill>
                        <a:effectLst/>
                        <a:latin typeface="+mn-lt"/>
                      </a:endParaRPr>
                    </a:p>
                  </a:txBody>
                  <a:tcPr marL="121871" marR="121871" anchor="ctr">
                    <a:lnL w="12700">
                      <a:noFill/>
                    </a:lnL>
                    <a:lnR w="12700">
                      <a:noFill/>
                    </a:lnR>
                    <a:lnT w="1270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fontAlgn="base">
                        <a:lnSpc>
                          <a:spcPct val="100000"/>
                        </a:lnSpc>
                        <a:spcBef>
                          <a:spcPts val="0"/>
                        </a:spcBef>
                        <a:spcAft>
                          <a:spcPts val="0"/>
                        </a:spcAft>
                        <a:buNone/>
                      </a:pPr>
                      <a:r>
                        <a:rPr lang="en-US" sz="1600" b="1">
                          <a:solidFill>
                            <a:srgbClr val="FFFFFF"/>
                          </a:solidFill>
                          <a:effectLst/>
                          <a:latin typeface="+mn-lt"/>
                        </a:rPr>
                        <a:t>Teclistamab</a:t>
                      </a:r>
                      <a:endParaRPr lang="en-US" sz="1600" b="1" dirty="0">
                        <a:solidFill>
                          <a:srgbClr val="FFFFFF"/>
                        </a:solidFill>
                        <a:effectLst/>
                        <a:latin typeface="+mn-lt"/>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710891304"/>
                  </a:ext>
                </a:extLst>
              </a:tr>
              <a:tr h="218953">
                <a:tc>
                  <a:txBody>
                    <a:bodyPr/>
                    <a:lstStyle/>
                    <a:p>
                      <a:pPr algn="l" fontAlgn="base">
                        <a:lnSpc>
                          <a:spcPct val="100000"/>
                        </a:lnSpc>
                        <a:spcBef>
                          <a:spcPts val="0"/>
                        </a:spcBef>
                        <a:spcAft>
                          <a:spcPts val="0"/>
                        </a:spcAft>
                        <a:buNone/>
                      </a:pPr>
                      <a:r>
                        <a:rPr lang="en-US" sz="1600">
                          <a:solidFill>
                            <a:srgbClr val="07080A"/>
                          </a:solidFill>
                          <a:effectLst/>
                          <a:latin typeface="+mn-lt"/>
                        </a:rPr>
                        <a:t>Any grade, %</a:t>
                      </a:r>
                      <a:endParaRPr lang="en-US" sz="1600" dirty="0">
                        <a:solidFill>
                          <a:srgbClr val="07080A"/>
                        </a:solidFill>
                        <a:effectLst/>
                        <a:latin typeface="+mn-lt"/>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fontAlgn="base">
                        <a:lnSpc>
                          <a:spcPct val="100000"/>
                        </a:lnSpc>
                        <a:spcBef>
                          <a:spcPts val="0"/>
                        </a:spcBef>
                        <a:spcAft>
                          <a:spcPts val="0"/>
                        </a:spcAft>
                        <a:buNone/>
                      </a:pPr>
                      <a:r>
                        <a:rPr lang="en-US" sz="1600">
                          <a:solidFill>
                            <a:srgbClr val="07080A"/>
                          </a:solidFill>
                          <a:effectLst/>
                          <a:latin typeface="+mn-lt"/>
                        </a:rPr>
                        <a:t>58</a:t>
                      </a:r>
                      <a:endParaRPr lang="en-US" sz="1600" dirty="0">
                        <a:solidFill>
                          <a:srgbClr val="07080A"/>
                        </a:solidFill>
                        <a:effectLst/>
                        <a:latin typeface="+mn-lt"/>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lvl="0" algn="ctr">
                        <a:lnSpc>
                          <a:spcPct val="100000"/>
                        </a:lnSpc>
                        <a:spcBef>
                          <a:spcPts val="0"/>
                        </a:spcBef>
                        <a:spcAft>
                          <a:spcPts val="0"/>
                        </a:spcAft>
                        <a:buNone/>
                      </a:pPr>
                      <a:r>
                        <a:rPr lang="en-US" sz="1600">
                          <a:solidFill>
                            <a:srgbClr val="07080A"/>
                          </a:solidFill>
                          <a:effectLst/>
                          <a:latin typeface="+mn-lt"/>
                        </a:rPr>
                        <a:t>46</a:t>
                      </a:r>
                      <a:endParaRPr lang="en-US" sz="1600" dirty="0">
                        <a:solidFill>
                          <a:srgbClr val="07080A"/>
                        </a:solidFill>
                        <a:effectLst/>
                        <a:latin typeface="+mn-lt"/>
                      </a:endParaRPr>
                    </a:p>
                  </a:txBody>
                  <a:tcPr marL="121871" marR="12187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lvl="0" algn="ctr">
                        <a:lnSpc>
                          <a:spcPct val="100000"/>
                        </a:lnSpc>
                        <a:spcBef>
                          <a:spcPts val="0"/>
                        </a:spcBef>
                        <a:spcAft>
                          <a:spcPts val="0"/>
                        </a:spcAft>
                        <a:buNone/>
                      </a:pPr>
                      <a:r>
                        <a:rPr lang="en-US" sz="1600">
                          <a:solidFill>
                            <a:srgbClr val="07080A"/>
                          </a:solidFill>
                          <a:effectLst/>
                          <a:latin typeface="+mn-lt"/>
                        </a:rPr>
                        <a:t>76</a:t>
                      </a:r>
                      <a:endParaRPr lang="en-US" sz="1600" dirty="0">
                        <a:solidFill>
                          <a:srgbClr val="07080A"/>
                        </a:solidFill>
                        <a:effectLst/>
                        <a:latin typeface="+mn-lt"/>
                      </a:endParaRPr>
                    </a:p>
                  </a:txBody>
                  <a:tcPr marL="121871" marR="12187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fontAlgn="base">
                        <a:lnSpc>
                          <a:spcPct val="100000"/>
                        </a:lnSpc>
                        <a:spcBef>
                          <a:spcPts val="0"/>
                        </a:spcBef>
                        <a:spcAft>
                          <a:spcPts val="0"/>
                        </a:spcAft>
                        <a:buNone/>
                      </a:pPr>
                      <a:r>
                        <a:rPr lang="en-US" sz="1600">
                          <a:solidFill>
                            <a:srgbClr val="07080A"/>
                          </a:solidFill>
                          <a:effectLst/>
                          <a:latin typeface="+mn-lt"/>
                        </a:rPr>
                        <a:t>72</a:t>
                      </a:r>
                      <a:endParaRPr lang="en-US" sz="1600" dirty="0">
                        <a:solidFill>
                          <a:srgbClr val="07080A"/>
                        </a:solidFill>
                        <a:effectLst/>
                        <a:latin typeface="+mn-lt"/>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663329558"/>
                  </a:ext>
                </a:extLst>
              </a:tr>
              <a:tr h="397568">
                <a:tc>
                  <a:txBody>
                    <a:bodyPr/>
                    <a:lstStyle/>
                    <a:p>
                      <a:pPr fontAlgn="base">
                        <a:lnSpc>
                          <a:spcPct val="100000"/>
                        </a:lnSpc>
                        <a:spcBef>
                          <a:spcPts val="0"/>
                        </a:spcBef>
                        <a:spcAft>
                          <a:spcPts val="0"/>
                        </a:spcAft>
                        <a:buNone/>
                      </a:pPr>
                      <a:r>
                        <a:rPr lang="en-US" sz="1600">
                          <a:solidFill>
                            <a:srgbClr val="07080A"/>
                          </a:solidFill>
                          <a:effectLst/>
                          <a:latin typeface="+mn-lt"/>
                        </a:rPr>
                        <a:t>Median time to onset, days (Range)</a:t>
                      </a:r>
                      <a:r>
                        <a:rPr lang="en-US" sz="1600" baseline="30000">
                          <a:solidFill>
                            <a:srgbClr val="07080A"/>
                          </a:solidFill>
                          <a:effectLst/>
                          <a:latin typeface="+mn-lt"/>
                        </a:rPr>
                        <a:t>†</a:t>
                      </a:r>
                      <a:endParaRPr lang="en-US" sz="1600" baseline="30000" dirty="0">
                        <a:solidFill>
                          <a:srgbClr val="07080A"/>
                        </a:solidFill>
                        <a:effectLst/>
                        <a:latin typeface="+mn-lt"/>
                      </a:endParaRPr>
                    </a:p>
                  </a:txBody>
                  <a:tcPr marL="121872" marR="121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 (1-9)</a:t>
                      </a:r>
                      <a:endParaRPr kumimoji="0" lang="en-US" sz="16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0.46 (-0.05 to 7.65)</a:t>
                      </a:r>
                      <a:endParaRPr kumimoji="0" lang="en-US" sz="16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 (1-8)</a:t>
                      </a:r>
                      <a:endParaRPr kumimoji="0" lang="en-US" sz="16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2 (1-6)</a:t>
                      </a:r>
                      <a:endParaRPr kumimoji="0" lang="en-US" sz="16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51978372"/>
                  </a:ext>
                </a:extLst>
              </a:tr>
              <a:tr h="397568">
                <a:tc>
                  <a:txBody>
                    <a:bodyPr/>
                    <a:lstStyle/>
                    <a:p>
                      <a:pPr fontAlgn="base">
                        <a:lnSpc>
                          <a:spcPct val="100000"/>
                        </a:lnSpc>
                        <a:spcBef>
                          <a:spcPts val="0"/>
                        </a:spcBef>
                        <a:spcAft>
                          <a:spcPts val="0"/>
                        </a:spcAft>
                        <a:buNone/>
                      </a:pPr>
                      <a:r>
                        <a:rPr lang="en-US" sz="1600">
                          <a:solidFill>
                            <a:srgbClr val="07080A"/>
                          </a:solidFill>
                          <a:effectLst/>
                          <a:latin typeface="+mn-lt"/>
                        </a:rPr>
                        <a:t>Median duration, days (Range)</a:t>
                      </a:r>
                      <a:r>
                        <a:rPr lang="en-US" sz="1600" baseline="30000">
                          <a:solidFill>
                            <a:srgbClr val="07080A"/>
                          </a:solidFill>
                          <a:effectLst/>
                          <a:latin typeface="+mn-lt"/>
                        </a:rPr>
                        <a:t>†</a:t>
                      </a:r>
                      <a:endParaRPr lang="en-US" sz="1600" baseline="30000" dirty="0">
                        <a:solidFill>
                          <a:srgbClr val="07080A"/>
                        </a:solidFill>
                        <a:effectLst/>
                        <a:latin typeface="+mn-lt"/>
                      </a:endParaRPr>
                    </a:p>
                  </a:txBody>
                  <a:tcPr marL="121872" marR="121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cap="none" normalizeH="0" baseline="0">
                          <a:ln>
                            <a:noFill/>
                          </a:ln>
                          <a:solidFill>
                            <a:schemeClr val="bg2">
                              <a:lumMod val="10000"/>
                            </a:schemeClr>
                          </a:solidFill>
                          <a:effectLst/>
                          <a:latin typeface="+mn-lt"/>
                        </a:rPr>
                        <a:t>2 (1-19)</a:t>
                      </a:r>
                    </a:p>
                    <a:p>
                      <a:pPr marL="342900" lvl="0" indent="-342900" algn="ctr">
                        <a:lnSpc>
                          <a:spcPct val="100000"/>
                        </a:lnSpc>
                        <a:spcBef>
                          <a:spcPts val="0"/>
                        </a:spcBef>
                        <a:spcAft>
                          <a:spcPts val="0"/>
                        </a:spcAft>
                        <a:buFont typeface="Arial"/>
                        <a:buChar char="•"/>
                      </a:pPr>
                      <a:endParaRPr lang="en-US" sz="1600" b="0" dirty="0">
                        <a:latin typeface="+mn-lt"/>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cap="none" normalizeH="0" baseline="0">
                          <a:ln>
                            <a:noFill/>
                          </a:ln>
                          <a:solidFill>
                            <a:schemeClr val="bg2">
                              <a:lumMod val="10000"/>
                            </a:schemeClr>
                          </a:solidFill>
                          <a:effectLst/>
                          <a:latin typeface="+mn-lt"/>
                        </a:rPr>
                        <a:t>0.65 (0.04 to 4.00)</a:t>
                      </a:r>
                    </a:p>
                    <a:p>
                      <a:pPr marL="342900" lvl="0" indent="-342900" algn="ctr">
                        <a:lnSpc>
                          <a:spcPct val="100000"/>
                        </a:lnSpc>
                        <a:spcBef>
                          <a:spcPts val="0"/>
                        </a:spcBef>
                        <a:spcAft>
                          <a:spcPts val="0"/>
                        </a:spcAft>
                        <a:buFont typeface="Arial"/>
                        <a:buChar char="•"/>
                      </a:pPr>
                      <a:endParaRPr lang="en-US" sz="1600" b="0" dirty="0">
                        <a:latin typeface="+mn-lt"/>
                      </a:endParaRPr>
                    </a:p>
                  </a:txBody>
                  <a:tcPr marL="121871" marR="12187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cap="none" normalizeH="0" baseline="0">
                          <a:ln>
                            <a:noFill/>
                          </a:ln>
                          <a:solidFill>
                            <a:schemeClr val="bg2">
                              <a:lumMod val="10000"/>
                            </a:schemeClr>
                          </a:solidFill>
                          <a:effectLst/>
                          <a:latin typeface="+mn-lt"/>
                        </a:rPr>
                        <a:t>2 (1-13)</a:t>
                      </a:r>
                    </a:p>
                    <a:p>
                      <a:pPr marL="342900" lvl="0" indent="-342900" algn="ctr">
                        <a:lnSpc>
                          <a:spcPct val="100000"/>
                        </a:lnSpc>
                        <a:spcBef>
                          <a:spcPts val="0"/>
                        </a:spcBef>
                        <a:spcAft>
                          <a:spcPts val="0"/>
                        </a:spcAft>
                        <a:buFont typeface="Arial"/>
                        <a:buChar char="•"/>
                      </a:pPr>
                      <a:endParaRPr lang="en-US" sz="1600" b="0" dirty="0">
                        <a:latin typeface="+mn-lt"/>
                      </a:endParaRPr>
                    </a:p>
                  </a:txBody>
                  <a:tcPr marL="121871" marR="12187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cap="none" normalizeH="0" baseline="0">
                          <a:ln>
                            <a:noFill/>
                          </a:ln>
                          <a:solidFill>
                            <a:schemeClr val="bg2">
                              <a:lumMod val="10000"/>
                            </a:schemeClr>
                          </a:solidFill>
                          <a:effectLst/>
                          <a:latin typeface="+mn-lt"/>
                        </a:rPr>
                        <a:t>2 (1-9)</a:t>
                      </a:r>
                    </a:p>
                    <a:p>
                      <a:pPr marL="285750" lvl="0" indent="-285750" algn="ctr">
                        <a:lnSpc>
                          <a:spcPct val="100000"/>
                        </a:lnSpc>
                        <a:spcBef>
                          <a:spcPts val="0"/>
                        </a:spcBef>
                        <a:spcAft>
                          <a:spcPts val="0"/>
                        </a:spcAft>
                        <a:buFont typeface="Arial"/>
                        <a:buChar char="•"/>
                      </a:pPr>
                      <a:endParaRPr lang="en-US" sz="1600" b="0" dirty="0">
                        <a:latin typeface="+mn-lt"/>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71829526"/>
                  </a:ext>
                </a:extLst>
              </a:tr>
            </a:tbl>
          </a:graphicData>
        </a:graphic>
      </p:graphicFrame>
      <p:sp>
        <p:nvSpPr>
          <p:cNvPr id="4" name="Text Box 11">
            <a:extLst>
              <a:ext uri="{FF2B5EF4-FFF2-40B4-BE49-F238E27FC236}">
                <a16:creationId xmlns:a16="http://schemas.microsoft.com/office/drawing/2014/main" id="{83F46135-8513-D2C3-2A1F-80A0574F6322}"/>
              </a:ext>
            </a:extLst>
          </p:cNvPr>
          <p:cNvSpPr txBox="1">
            <a:spLocks noChangeArrowheads="1"/>
          </p:cNvSpPr>
          <p:nvPr/>
        </p:nvSpPr>
        <p:spPr bwMode="auto">
          <a:xfrm>
            <a:off x="411701" y="6180121"/>
            <a:ext cx="92950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dirty="0">
                <a:solidFill>
                  <a:schemeClr val="bg2"/>
                </a:solidFill>
                <a:latin typeface="Calibri"/>
                <a:ea typeface="Calibri"/>
                <a:cs typeface="Calibri"/>
              </a:rPr>
              <a:t>Rodriguez-Otero. Lancet Oncol. 2024;25:e205.</a:t>
            </a:r>
            <a:r>
              <a:rPr lang="en-US" altLang="en-US" sz="1200" dirty="0">
                <a:solidFill>
                  <a:schemeClr val="bg2"/>
                </a:solidFill>
                <a:latin typeface="Calibri"/>
                <a:ea typeface="Calibri"/>
                <a:cs typeface="Calibri"/>
              </a:rPr>
              <a:t> Crombie. 2024;143:1565. Moreau. N Engl J Med. 2022;387:495. Teclistamab PI. Lesokhin. Nat Med. 2023;29:2259. Elranatamab PI.  Chari. N Engl J Med. 2022;387:2232. Talquetamab PI. Bumma. J Clin Oncol. 2024;42:2702. ​Linvoseltamab PI.  </a:t>
            </a:r>
            <a:r>
              <a:rPr lang="en-US" altLang="en-US" sz="1200" b="0" dirty="0">
                <a:solidFill>
                  <a:schemeClr val="bg2"/>
                </a:solidFill>
                <a:latin typeface="Calibri"/>
                <a:ea typeface="Calibri"/>
                <a:cs typeface="Calibri"/>
              </a:rPr>
              <a:t>​</a:t>
            </a:r>
            <a:endParaRPr lang="en-US" dirty="0">
              <a:solidFill>
                <a:schemeClr val="bg2"/>
              </a:solidFill>
              <a:latin typeface="Calibri"/>
              <a:ea typeface="Calibri"/>
              <a:cs typeface="Calibri"/>
            </a:endParaRPr>
          </a:p>
        </p:txBody>
      </p:sp>
      <p:graphicFrame>
        <p:nvGraphicFramePr>
          <p:cNvPr id="5" name="Chart 4">
            <a:extLst>
              <a:ext uri="{FF2B5EF4-FFF2-40B4-BE49-F238E27FC236}">
                <a16:creationId xmlns:a16="http://schemas.microsoft.com/office/drawing/2014/main" id="{15645966-6B62-F1F1-86C7-0C5C794472BB}"/>
              </a:ext>
            </a:extLst>
          </p:cNvPr>
          <p:cNvGraphicFramePr/>
          <p:nvPr>
            <p:extLst>
              <p:ext uri="{D42A27DB-BD31-4B8C-83A1-F6EECF244321}">
                <p14:modId xmlns:p14="http://schemas.microsoft.com/office/powerpoint/2010/main" val="368401270"/>
              </p:ext>
            </p:extLst>
          </p:nvPr>
        </p:nvGraphicFramePr>
        <p:xfrm>
          <a:off x="2321523" y="4112125"/>
          <a:ext cx="2230244" cy="193592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6DA98F23-8249-23E0-7A1D-B2A63D4BFFCE}"/>
              </a:ext>
            </a:extLst>
          </p:cNvPr>
          <p:cNvSpPr txBox="1"/>
          <p:nvPr/>
        </p:nvSpPr>
        <p:spPr>
          <a:xfrm>
            <a:off x="702673" y="4276143"/>
            <a:ext cx="2230244"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ea typeface="+mn-ea"/>
                <a:cs typeface="+mn-cs"/>
              </a:rPr>
              <a:t>CRS by Grade, %</a:t>
            </a:r>
          </a:p>
        </p:txBody>
      </p:sp>
      <p:grpSp>
        <p:nvGrpSpPr>
          <p:cNvPr id="7" name="Group 6">
            <a:extLst>
              <a:ext uri="{FF2B5EF4-FFF2-40B4-BE49-F238E27FC236}">
                <a16:creationId xmlns:a16="http://schemas.microsoft.com/office/drawing/2014/main" id="{BE11C2B7-4F92-56B8-5E63-A24529C34AE2}"/>
              </a:ext>
            </a:extLst>
          </p:cNvPr>
          <p:cNvGrpSpPr/>
          <p:nvPr/>
        </p:nvGrpSpPr>
        <p:grpSpPr>
          <a:xfrm>
            <a:off x="911903" y="4667816"/>
            <a:ext cx="1436463" cy="944784"/>
            <a:chOff x="432931" y="5554516"/>
            <a:chExt cx="1654235" cy="944784"/>
          </a:xfrm>
        </p:grpSpPr>
        <p:sp>
          <p:nvSpPr>
            <p:cNvPr id="8" name="TextBox 7">
              <a:extLst>
                <a:ext uri="{FF2B5EF4-FFF2-40B4-BE49-F238E27FC236}">
                  <a16:creationId xmlns:a16="http://schemas.microsoft.com/office/drawing/2014/main" id="{D2B5D9C4-16DD-54E9-D9FF-B302BEA589B5}"/>
                </a:ext>
              </a:extLst>
            </p:cNvPr>
            <p:cNvSpPr txBox="1"/>
            <p:nvPr/>
          </p:nvSpPr>
          <p:spPr>
            <a:xfrm>
              <a:off x="611813" y="5554516"/>
              <a:ext cx="14753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ea typeface="+mn-ea"/>
                  <a:cs typeface="+mn-cs"/>
                </a:rPr>
                <a:t>Grade 1</a:t>
              </a:r>
            </a:p>
          </p:txBody>
        </p:sp>
        <p:sp>
          <p:nvSpPr>
            <p:cNvPr id="9" name="Rectangle 8">
              <a:extLst>
                <a:ext uri="{FF2B5EF4-FFF2-40B4-BE49-F238E27FC236}">
                  <a16:creationId xmlns:a16="http://schemas.microsoft.com/office/drawing/2014/main" id="{16229DF5-53F5-02D8-3463-ACA66FFD39D7}"/>
                </a:ext>
              </a:extLst>
            </p:cNvPr>
            <p:cNvSpPr/>
            <p:nvPr/>
          </p:nvSpPr>
          <p:spPr>
            <a:xfrm>
              <a:off x="432931" y="5632353"/>
              <a:ext cx="210605" cy="182880"/>
            </a:xfrm>
            <a:prstGeom prst="rect">
              <a:avLst/>
            </a:prstGeom>
            <a:solidFill>
              <a:schemeClr val="accent3"/>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TextBox 9">
              <a:extLst>
                <a:ext uri="{FF2B5EF4-FFF2-40B4-BE49-F238E27FC236}">
                  <a16:creationId xmlns:a16="http://schemas.microsoft.com/office/drawing/2014/main" id="{9BA563BA-993A-19D3-A7A5-ED473A9063F8}"/>
                </a:ext>
              </a:extLst>
            </p:cNvPr>
            <p:cNvSpPr txBox="1"/>
            <p:nvPr/>
          </p:nvSpPr>
          <p:spPr>
            <a:xfrm>
              <a:off x="611813" y="5842242"/>
              <a:ext cx="14753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ea typeface="+mn-ea"/>
                  <a:cs typeface="+mn-cs"/>
                </a:rPr>
                <a:t>Grade 2</a:t>
              </a:r>
            </a:p>
          </p:txBody>
        </p:sp>
        <p:sp>
          <p:nvSpPr>
            <p:cNvPr id="11" name="Rectangle 10">
              <a:extLst>
                <a:ext uri="{FF2B5EF4-FFF2-40B4-BE49-F238E27FC236}">
                  <a16:creationId xmlns:a16="http://schemas.microsoft.com/office/drawing/2014/main" id="{EFF60FF9-9988-DB04-6AD7-E2BBEC9339D7}"/>
                </a:ext>
              </a:extLst>
            </p:cNvPr>
            <p:cNvSpPr/>
            <p:nvPr/>
          </p:nvSpPr>
          <p:spPr>
            <a:xfrm>
              <a:off x="432931" y="5920079"/>
              <a:ext cx="210605" cy="182880"/>
            </a:xfrm>
            <a:prstGeom prst="rect">
              <a:avLst/>
            </a:prstGeom>
            <a:solidFill>
              <a:schemeClr val="accent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extBox 11">
              <a:extLst>
                <a:ext uri="{FF2B5EF4-FFF2-40B4-BE49-F238E27FC236}">
                  <a16:creationId xmlns:a16="http://schemas.microsoft.com/office/drawing/2014/main" id="{AA1DFD00-44A7-E2EA-DF3B-EBFFE4D8AD42}"/>
                </a:ext>
              </a:extLst>
            </p:cNvPr>
            <p:cNvSpPr txBox="1"/>
            <p:nvPr/>
          </p:nvSpPr>
          <p:spPr>
            <a:xfrm>
              <a:off x="611813" y="6129968"/>
              <a:ext cx="14753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ea typeface="+mn-ea"/>
                  <a:cs typeface="+mn-cs"/>
                </a:rPr>
                <a:t>Grade ≥3</a:t>
              </a:r>
            </a:p>
          </p:txBody>
        </p:sp>
        <p:sp>
          <p:nvSpPr>
            <p:cNvPr id="13" name="Rectangle 12">
              <a:extLst>
                <a:ext uri="{FF2B5EF4-FFF2-40B4-BE49-F238E27FC236}">
                  <a16:creationId xmlns:a16="http://schemas.microsoft.com/office/drawing/2014/main" id="{0764C8F3-08BE-EE6D-F321-E570D813F3DE}"/>
                </a:ext>
              </a:extLst>
            </p:cNvPr>
            <p:cNvSpPr/>
            <p:nvPr/>
          </p:nvSpPr>
          <p:spPr>
            <a:xfrm>
              <a:off x="432931" y="6207805"/>
              <a:ext cx="210605" cy="182880"/>
            </a:xfrm>
            <a:prstGeom prst="rect">
              <a:avLst/>
            </a:prstGeom>
            <a:solidFill>
              <a:schemeClr val="accent4"/>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graphicFrame>
        <p:nvGraphicFramePr>
          <p:cNvPr id="14" name="Chart 13">
            <a:extLst>
              <a:ext uri="{FF2B5EF4-FFF2-40B4-BE49-F238E27FC236}">
                <a16:creationId xmlns:a16="http://schemas.microsoft.com/office/drawing/2014/main" id="{26421687-8F4B-77C5-0AB1-B58BCE9B9D69}"/>
              </a:ext>
            </a:extLst>
          </p:cNvPr>
          <p:cNvGraphicFramePr/>
          <p:nvPr>
            <p:extLst>
              <p:ext uri="{D42A27DB-BD31-4B8C-83A1-F6EECF244321}">
                <p14:modId xmlns:p14="http://schemas.microsoft.com/office/powerpoint/2010/main" val="957382446"/>
              </p:ext>
            </p:extLst>
          </p:nvPr>
        </p:nvGraphicFramePr>
        <p:xfrm>
          <a:off x="4713089" y="4038397"/>
          <a:ext cx="2230244" cy="193592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66E89D75-A307-5DB0-3945-8D4D7186D3E6}"/>
              </a:ext>
            </a:extLst>
          </p:cNvPr>
          <p:cNvGraphicFramePr/>
          <p:nvPr>
            <p:extLst>
              <p:ext uri="{D42A27DB-BD31-4B8C-83A1-F6EECF244321}">
                <p14:modId xmlns:p14="http://schemas.microsoft.com/office/powerpoint/2010/main" val="4047874976"/>
              </p:ext>
            </p:extLst>
          </p:nvPr>
        </p:nvGraphicFramePr>
        <p:xfrm>
          <a:off x="7072123" y="4028598"/>
          <a:ext cx="2230244" cy="19359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id="{E448DAF9-6FBC-E2B4-7091-A6FA23EFDF5A}"/>
              </a:ext>
            </a:extLst>
          </p:cNvPr>
          <p:cNvGraphicFramePr/>
          <p:nvPr>
            <p:extLst>
              <p:ext uri="{D42A27DB-BD31-4B8C-83A1-F6EECF244321}">
                <p14:modId xmlns:p14="http://schemas.microsoft.com/office/powerpoint/2010/main" val="1711209680"/>
              </p:ext>
            </p:extLst>
          </p:nvPr>
        </p:nvGraphicFramePr>
        <p:xfrm>
          <a:off x="9198089" y="4019966"/>
          <a:ext cx="2230244" cy="1935923"/>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926C5767-3641-4352-6B2B-866F76E4A65F}"/>
              </a:ext>
            </a:extLst>
          </p:cNvPr>
          <p:cNvSpPr txBox="1"/>
          <p:nvPr/>
        </p:nvSpPr>
        <p:spPr bwMode="auto">
          <a:xfrm>
            <a:off x="635397" y="3536482"/>
            <a:ext cx="6103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mn-lt"/>
              </a:rPr>
              <a:t> </a:t>
            </a:r>
            <a:r>
              <a:rPr lang="en-US" sz="1400" b="0" baseline="30000" dirty="0">
                <a:solidFill>
                  <a:schemeClr val="bg1"/>
                </a:solidFill>
                <a:latin typeface="+mn-lt"/>
              </a:rPr>
              <a:t>†</a:t>
            </a:r>
            <a:r>
              <a:rPr lang="en-US" sz="1400" b="0" dirty="0">
                <a:solidFill>
                  <a:schemeClr val="bg1"/>
                </a:solidFill>
                <a:latin typeface="+mn-lt"/>
              </a:rPr>
              <a:t>Broken down by dose. Median is after each dose not as aggregate. </a:t>
            </a:r>
          </a:p>
          <a:p>
            <a:r>
              <a:rPr lang="en-US" sz="1400" b="0" dirty="0">
                <a:solidFill>
                  <a:schemeClr val="bg1"/>
                </a:solidFill>
                <a:latin typeface="+mn-lt"/>
              </a:rPr>
              <a:t>*Talquetamab dose 0.4 mg/kg weekly.</a:t>
            </a:r>
          </a:p>
        </p:txBody>
      </p:sp>
    </p:spTree>
    <p:extLst>
      <p:ext uri="{BB962C8B-B14F-4D97-AF65-F5344CB8AC3E}">
        <p14:creationId xmlns:p14="http://schemas.microsoft.com/office/powerpoint/2010/main" val="3993416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10">
            <a:extLst>
              <a:ext uri="{FF2B5EF4-FFF2-40B4-BE49-F238E27FC236}">
                <a16:creationId xmlns:a16="http://schemas.microsoft.com/office/drawing/2014/main" id="{81A657E2-5401-C397-DB79-B28A858CD899}"/>
              </a:ext>
            </a:extLst>
          </p:cNvPr>
          <p:cNvGraphicFramePr>
            <a:graphicFrameLocks/>
          </p:cNvGraphicFramePr>
          <p:nvPr>
            <p:extLst>
              <p:ext uri="{D42A27DB-BD31-4B8C-83A1-F6EECF244321}">
                <p14:modId xmlns:p14="http://schemas.microsoft.com/office/powerpoint/2010/main" val="450836280"/>
              </p:ext>
            </p:extLst>
          </p:nvPr>
        </p:nvGraphicFramePr>
        <p:xfrm>
          <a:off x="509368" y="1167615"/>
          <a:ext cx="11201400" cy="54758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latin typeface="Calibri"/>
                <a:ea typeface="Calibri"/>
                <a:cs typeface="Calibri"/>
              </a:rPr>
              <a:t>CRS: Grade-Based Management</a:t>
            </a:r>
            <a:endParaRPr 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90422" y="6375735"/>
            <a:ext cx="10496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dirty="0">
                <a:solidFill>
                  <a:schemeClr val="bg2"/>
                </a:solidFill>
                <a:latin typeface="Calibri"/>
                <a:ea typeface="Calibri"/>
                <a:cs typeface="Arial"/>
              </a:rPr>
              <a:t>Braun. Am Soc Clin Oncol Educ Book. 2024;44:e433516. Rodriguez-Otero. Lancet Oncol. 2024;25:e205. Davis. Blood Cancer J. 2025;15:32. </a:t>
            </a:r>
            <a:endParaRPr lang="en-US" altLang="en-US" sz="1200" dirty="0">
              <a:solidFill>
                <a:schemeClr val="bg2"/>
              </a:solidFill>
              <a:latin typeface="Calibri"/>
              <a:ea typeface="Calibri"/>
              <a:cs typeface="Arial"/>
            </a:endParaRPr>
          </a:p>
        </p:txBody>
      </p:sp>
    </p:spTree>
    <p:extLst>
      <p:ext uri="{BB962C8B-B14F-4D97-AF65-F5344CB8AC3E}">
        <p14:creationId xmlns:p14="http://schemas.microsoft.com/office/powerpoint/2010/main" val="1060537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latin typeface="Calibri"/>
                <a:ea typeface="Calibri"/>
                <a:cs typeface="Calibri"/>
              </a:rPr>
              <a:t> Neurologic Toxicity </a:t>
            </a:r>
            <a:endParaRPr lang="en-US" altLang="en-US" dirty="0">
              <a:ea typeface="Calibri"/>
              <a:cs typeface="Calibri"/>
            </a:endParaRP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9758" y="4144960"/>
            <a:ext cx="10728801" cy="1833809"/>
          </a:xfrm>
        </p:spPr>
        <p:txBody>
          <a:bodyPr/>
          <a:lstStyle/>
          <a:p>
            <a:r>
              <a:rPr lang="en-US" dirty="0">
                <a:latin typeface="Calibri"/>
                <a:ea typeface="Calibri"/>
                <a:cs typeface="Calibri"/>
              </a:rPr>
              <a:t>3 main types: headache, peripheral neuropathy, ICANS</a:t>
            </a:r>
            <a:endParaRPr lang="en-US" altLang="en-US" dirty="0">
              <a:latin typeface="Calibri"/>
              <a:ea typeface="Calibri"/>
              <a:cs typeface="Calibri"/>
            </a:endParaRPr>
          </a:p>
          <a:p>
            <a:pPr lvl="1"/>
            <a:r>
              <a:rPr lang="en-US" dirty="0">
                <a:latin typeface="Calibri"/>
                <a:ea typeface="Calibri"/>
                <a:cs typeface="Calibri"/>
              </a:rPr>
              <a:t>Much less common with BsAb compared with CAR T-cell therapy</a:t>
            </a:r>
            <a:endParaRPr lang="en-US" altLang="en-US" dirty="0">
              <a:latin typeface="Calibri"/>
              <a:ea typeface="Calibri"/>
              <a:cs typeface="Calibri"/>
            </a:endParaRPr>
          </a:p>
          <a:p>
            <a:pPr lvl="1"/>
            <a:r>
              <a:rPr lang="en-US" dirty="0">
                <a:latin typeface="Calibri"/>
                <a:ea typeface="Calibri"/>
                <a:cs typeface="Calibri"/>
              </a:rPr>
              <a:t>Neurologic exam with ICE grade score and dexamethasone as directed</a:t>
            </a:r>
            <a:endParaRPr lang="en-US" dirty="0">
              <a:ea typeface="Calibri"/>
              <a:cs typeface="Calibri"/>
            </a:endParaRPr>
          </a:p>
          <a:p>
            <a:pPr marL="457200" lvl="1" indent="0">
              <a:buNone/>
            </a:pPr>
            <a:endParaRPr lang="en-US" sz="2800" dirty="0">
              <a:ea typeface="Calibri" panose="020F0502020204030204" pitchFamily="34" charset="0"/>
              <a:cs typeface="Calibri" panose="020F0502020204030204" pitchFamily="34" charset="0"/>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99245" y="6183930"/>
            <a:ext cx="92261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None/>
            </a:pPr>
            <a:r>
              <a:rPr lang="en-US" sz="1200" dirty="0">
                <a:solidFill>
                  <a:schemeClr val="bg2"/>
                </a:solidFill>
                <a:latin typeface="Calibri"/>
                <a:ea typeface="Calibri"/>
                <a:cs typeface="Calibri"/>
              </a:rPr>
              <a:t>Moreau. N Engl J Med. 2022;387:495. Teclistamab PI. Lesokhin. Nat Med. 2023;29:2259. Elranatamab PI.  Chari. N Engl J Med. 2022;387:2232. Talquetamab PI. Bumma. J Clin Oncol. 2024;42:2702. ​Linvoseltamab PI.  ​Bangolo. Cancers (Basel). 2025;17:282.</a:t>
            </a:r>
          </a:p>
        </p:txBody>
      </p:sp>
      <p:graphicFrame>
        <p:nvGraphicFramePr>
          <p:cNvPr id="3" name="Table 2">
            <a:extLst>
              <a:ext uri="{FF2B5EF4-FFF2-40B4-BE49-F238E27FC236}">
                <a16:creationId xmlns:a16="http://schemas.microsoft.com/office/drawing/2014/main" id="{D34907CE-B504-BAE1-0C47-5CFE7E82E411}"/>
              </a:ext>
            </a:extLst>
          </p:cNvPr>
          <p:cNvGraphicFramePr>
            <a:graphicFrameLocks noGrp="1"/>
          </p:cNvGraphicFramePr>
          <p:nvPr>
            <p:extLst>
              <p:ext uri="{D42A27DB-BD31-4B8C-83A1-F6EECF244321}">
                <p14:modId xmlns:p14="http://schemas.microsoft.com/office/powerpoint/2010/main" val="3085670581"/>
              </p:ext>
            </p:extLst>
          </p:nvPr>
        </p:nvGraphicFramePr>
        <p:xfrm>
          <a:off x="723900" y="1600200"/>
          <a:ext cx="10758303" cy="2286000"/>
        </p:xfrm>
        <a:graphic>
          <a:graphicData uri="http://schemas.openxmlformats.org/drawingml/2006/table">
            <a:tbl>
              <a:tblPr bandRow="1">
                <a:tableStyleId>{5C22544A-7EE6-4342-B048-85BDC9FD1C3A}</a:tableStyleId>
              </a:tblPr>
              <a:tblGrid>
                <a:gridCol w="2819993">
                  <a:extLst>
                    <a:ext uri="{9D8B030D-6E8A-4147-A177-3AD203B41FA5}">
                      <a16:colId xmlns:a16="http://schemas.microsoft.com/office/drawing/2014/main" val="1728932228"/>
                    </a:ext>
                  </a:extLst>
                </a:gridCol>
                <a:gridCol w="2771479">
                  <a:extLst>
                    <a:ext uri="{9D8B030D-6E8A-4147-A177-3AD203B41FA5}">
                      <a16:colId xmlns:a16="http://schemas.microsoft.com/office/drawing/2014/main" val="478290171"/>
                    </a:ext>
                  </a:extLst>
                </a:gridCol>
                <a:gridCol w="2738288">
                  <a:extLst>
                    <a:ext uri="{9D8B030D-6E8A-4147-A177-3AD203B41FA5}">
                      <a16:colId xmlns:a16="http://schemas.microsoft.com/office/drawing/2014/main" val="3587909750"/>
                    </a:ext>
                  </a:extLst>
                </a:gridCol>
                <a:gridCol w="2428543">
                  <a:extLst>
                    <a:ext uri="{9D8B030D-6E8A-4147-A177-3AD203B41FA5}">
                      <a16:colId xmlns:a16="http://schemas.microsoft.com/office/drawing/2014/main" val="134034150"/>
                    </a:ext>
                  </a:extLst>
                </a:gridCol>
              </a:tblGrid>
              <a:tr h="187599">
                <a:tc>
                  <a:txBody>
                    <a:bodyPr/>
                    <a:lstStyle/>
                    <a:p>
                      <a:pPr algn="l" fontAlgn="base">
                        <a:lnSpc>
                          <a:spcPts val="2400"/>
                        </a:lnSpc>
                        <a:buNone/>
                      </a:pPr>
                      <a:r>
                        <a:rPr lang="en-US" sz="2000" b="1" i="0" u="none" strike="noStrike" dirty="0">
                          <a:solidFill>
                            <a:srgbClr val="FFFFFF"/>
                          </a:solidFill>
                          <a:effectLst/>
                          <a:latin typeface="Calibri"/>
                        </a:rPr>
                        <a:t>Patients, %</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fontAlgn="base">
                        <a:lnSpc>
                          <a:spcPts val="2400"/>
                        </a:lnSpc>
                        <a:buNone/>
                      </a:pPr>
                      <a:r>
                        <a:rPr lang="en-US" sz="2000" b="1" i="0" u="none" strike="noStrike">
                          <a:solidFill>
                            <a:srgbClr val="FFFFFF"/>
                          </a:solidFill>
                          <a:effectLst/>
                          <a:latin typeface="Calibri"/>
                        </a:rPr>
                        <a:t>Any Grade Neurotoxicity</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lvl="0" algn="ctr" fontAlgn="base">
                        <a:lnSpc>
                          <a:spcPts val="2400"/>
                        </a:lnSpc>
                        <a:buNone/>
                      </a:pPr>
                      <a:r>
                        <a:rPr lang="en-US" sz="2000" b="1" i="0" u="none" strike="noStrike">
                          <a:solidFill>
                            <a:srgbClr val="FFFFFF"/>
                          </a:solidFill>
                          <a:effectLst/>
                          <a:latin typeface="Calibri"/>
                        </a:rPr>
                        <a:t>Grade ≥3</a:t>
                      </a:r>
                    </a:p>
                    <a:p>
                      <a:pPr lvl="0" algn="ctr">
                        <a:lnSpc>
                          <a:spcPts val="2400"/>
                        </a:lnSpc>
                        <a:buNone/>
                      </a:pPr>
                      <a:r>
                        <a:rPr lang="en-US" sz="2000" b="1" i="0" u="none" strike="noStrike">
                          <a:solidFill>
                            <a:srgbClr val="FFFFFF"/>
                          </a:solidFill>
                          <a:effectLst/>
                          <a:latin typeface="Calibri"/>
                        </a:rPr>
                        <a:t>Neurotoxicity</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lvl="0" algn="ctr">
                        <a:lnSpc>
                          <a:spcPts val="2400"/>
                        </a:lnSpc>
                        <a:buNone/>
                      </a:pPr>
                      <a:r>
                        <a:rPr lang="en-US" sz="2000" b="1" i="0" u="none" strike="noStrike">
                          <a:solidFill>
                            <a:srgbClr val="FFFFFF"/>
                          </a:solidFill>
                          <a:effectLst/>
                          <a:latin typeface="Calibri"/>
                        </a:rPr>
                        <a:t>Any Grade ICANS</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118244328"/>
                  </a:ext>
                </a:extLst>
              </a:tr>
              <a:tr h="0">
                <a:tc>
                  <a:txBody>
                    <a:bodyPr/>
                    <a:lstStyle/>
                    <a:p>
                      <a:pPr algn="l" fontAlgn="base">
                        <a:lnSpc>
                          <a:spcPts val="2400"/>
                        </a:lnSpc>
                        <a:buNone/>
                      </a:pPr>
                      <a:r>
                        <a:rPr lang="en-US" sz="2000" b="0" i="0" u="none" strike="noStrike">
                          <a:solidFill>
                            <a:srgbClr val="07080A"/>
                          </a:solidFill>
                          <a:effectLst/>
                          <a:latin typeface="Calibri"/>
                        </a:rPr>
                        <a:t>Elranatamab</a:t>
                      </a:r>
                      <a:endParaRPr lang="en-US" sz="2000" b="0" i="0" u="none" strike="noStrike" dirty="0">
                        <a:solidFill>
                          <a:srgbClr val="07080A"/>
                        </a:solidFill>
                        <a:effectLst/>
                        <a:latin typeface="Calibri"/>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fontAlgn="base">
                        <a:lnSpc>
                          <a:spcPts val="2400"/>
                        </a:lnSpc>
                        <a:buNone/>
                      </a:pPr>
                      <a:r>
                        <a:rPr lang="en-US" sz="2000" b="0" i="0" u="none" strike="noStrike">
                          <a:solidFill>
                            <a:srgbClr val="07080A"/>
                          </a:solidFill>
                          <a:effectLst/>
                          <a:latin typeface="Calibri"/>
                        </a:rPr>
                        <a:t>59</a:t>
                      </a:r>
                      <a:endParaRPr lang="en-US" b="0" i="0">
                        <a:solidFill>
                          <a:srgbClr val="FFFFFF"/>
                        </a:solidFill>
                        <a:effectLst/>
                        <a:latin typeface="Calibri"/>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fontAlgn="base">
                        <a:lnSpc>
                          <a:spcPts val="2400"/>
                        </a:lnSpc>
                        <a:buNone/>
                      </a:pPr>
                      <a:r>
                        <a:rPr lang="en-US" sz="2000" b="0" i="0" u="none" strike="noStrike">
                          <a:solidFill>
                            <a:srgbClr val="07080A"/>
                          </a:solidFill>
                          <a:effectLst/>
                          <a:latin typeface="Calibri"/>
                        </a:rPr>
                        <a:t>7</a:t>
                      </a:r>
                      <a:endParaRPr lang="en-US" b="0" i="0">
                        <a:solidFill>
                          <a:srgbClr val="FFFFFF"/>
                        </a:solidFill>
                        <a:effectLst/>
                        <a:latin typeface="Calibri"/>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lvl="0" algn="ctr">
                        <a:lnSpc>
                          <a:spcPts val="2400"/>
                        </a:lnSpc>
                        <a:buNone/>
                      </a:pPr>
                      <a:r>
                        <a:rPr lang="en-US" sz="2000" b="0" i="0" u="none" strike="noStrike">
                          <a:solidFill>
                            <a:srgbClr val="07080A"/>
                          </a:solidFill>
                          <a:effectLst/>
                          <a:latin typeface="Calibri"/>
                        </a:rPr>
                        <a:t>3.3</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442730845"/>
                  </a:ext>
                </a:extLst>
              </a:tr>
              <a:tr h="0">
                <a:tc>
                  <a:txBody>
                    <a:bodyPr/>
                    <a:lstStyle/>
                    <a:p>
                      <a:pPr algn="l" fontAlgn="base">
                        <a:lnSpc>
                          <a:spcPts val="2400"/>
                        </a:lnSpc>
                        <a:buNone/>
                      </a:pPr>
                      <a:r>
                        <a:rPr lang="en-US" sz="2000" b="0" i="0" u="none" strike="noStrike">
                          <a:solidFill>
                            <a:srgbClr val="07080A"/>
                          </a:solidFill>
                          <a:effectLst/>
                          <a:latin typeface="Calibri"/>
                        </a:rPr>
                        <a:t>Linvoseltamab</a:t>
                      </a:r>
                      <a:endParaRPr lang="en-US" sz="2000" b="0" i="0" u="none" strike="noStrike" dirty="0">
                        <a:solidFill>
                          <a:srgbClr val="07080A"/>
                        </a:solidFill>
                        <a:effectLst/>
                        <a:latin typeface="Calibri"/>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ase">
                        <a:lnSpc>
                          <a:spcPts val="2400"/>
                        </a:lnSpc>
                        <a:buNone/>
                      </a:pPr>
                      <a:r>
                        <a:rPr lang="en-US" sz="2000" b="0" i="0" u="none" strike="noStrike">
                          <a:solidFill>
                            <a:srgbClr val="07080A"/>
                          </a:solidFill>
                          <a:effectLst/>
                          <a:latin typeface="Calibri"/>
                        </a:rPr>
                        <a:t>54</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ase">
                        <a:lnSpc>
                          <a:spcPts val="2400"/>
                        </a:lnSpc>
                        <a:buNone/>
                      </a:pPr>
                      <a:r>
                        <a:rPr lang="en-US" sz="2000" b="0" i="0" u="none" strike="noStrike">
                          <a:solidFill>
                            <a:srgbClr val="07080A"/>
                          </a:solidFill>
                          <a:effectLst/>
                          <a:latin typeface="Calibri"/>
                        </a:rPr>
                        <a:t>8</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lvl="0" algn="ctr">
                        <a:lnSpc>
                          <a:spcPts val="2400"/>
                        </a:lnSpc>
                        <a:buNone/>
                      </a:pPr>
                      <a:r>
                        <a:rPr lang="en-US" sz="2000" b="0" i="0" u="none" strike="noStrike">
                          <a:solidFill>
                            <a:srgbClr val="07080A"/>
                          </a:solidFill>
                          <a:effectLst/>
                          <a:latin typeface="Calibri"/>
                        </a:rPr>
                        <a:t>8</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32827773"/>
                  </a:ext>
                </a:extLst>
              </a:tr>
              <a:tr h="0">
                <a:tc>
                  <a:txBody>
                    <a:bodyPr/>
                    <a:lstStyle/>
                    <a:p>
                      <a:pPr algn="l" fontAlgn="base">
                        <a:lnSpc>
                          <a:spcPts val="2400"/>
                        </a:lnSpc>
                        <a:buNone/>
                      </a:pPr>
                      <a:r>
                        <a:rPr lang="en-US" sz="2000" b="0" i="0" u="none" strike="noStrike" dirty="0">
                          <a:solidFill>
                            <a:srgbClr val="07080A"/>
                          </a:solidFill>
                          <a:effectLst/>
                          <a:latin typeface="Calibri"/>
                        </a:rPr>
                        <a:t>Talquetamab</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fontAlgn="base">
                        <a:lnSpc>
                          <a:spcPts val="2400"/>
                        </a:lnSpc>
                        <a:buNone/>
                      </a:pPr>
                      <a:r>
                        <a:rPr lang="en-US" sz="2000" b="0" i="0" u="none" strike="noStrike">
                          <a:solidFill>
                            <a:srgbClr val="07080A"/>
                          </a:solidFill>
                          <a:effectLst/>
                          <a:latin typeface="Calibri"/>
                        </a:rPr>
                        <a:t>55</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fontAlgn="base">
                        <a:lnSpc>
                          <a:spcPts val="2400"/>
                        </a:lnSpc>
                        <a:buNone/>
                      </a:pPr>
                      <a:r>
                        <a:rPr lang="en-US" sz="2000" b="0" i="0" u="none" strike="noStrike">
                          <a:solidFill>
                            <a:srgbClr val="07080A"/>
                          </a:solidFill>
                          <a:effectLst/>
                          <a:latin typeface="Calibri"/>
                        </a:rPr>
                        <a:t>6</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lvl="0" algn="ctr">
                        <a:lnSpc>
                          <a:spcPts val="2400"/>
                        </a:lnSpc>
                        <a:buNone/>
                      </a:pPr>
                      <a:r>
                        <a:rPr lang="en-US" sz="2000" b="0" i="0" u="none" strike="noStrike">
                          <a:solidFill>
                            <a:srgbClr val="07080A"/>
                          </a:solidFill>
                          <a:effectLst/>
                          <a:latin typeface="Calibri"/>
                        </a:rPr>
                        <a:t>9</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820665445"/>
                  </a:ext>
                </a:extLst>
              </a:tr>
              <a:tr h="0">
                <a:tc>
                  <a:txBody>
                    <a:bodyPr/>
                    <a:lstStyle/>
                    <a:p>
                      <a:pPr algn="l" fontAlgn="base">
                        <a:lnSpc>
                          <a:spcPts val="2400"/>
                        </a:lnSpc>
                        <a:buNone/>
                      </a:pPr>
                      <a:r>
                        <a:rPr lang="en-US" sz="2000" b="0" i="0" u="none" strike="noStrike" dirty="0">
                          <a:solidFill>
                            <a:srgbClr val="07080A"/>
                          </a:solidFill>
                          <a:effectLst/>
                          <a:latin typeface="Calibri"/>
                        </a:rPr>
                        <a:t>Teclistamab</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ase">
                        <a:lnSpc>
                          <a:spcPts val="2400"/>
                        </a:lnSpc>
                        <a:buNone/>
                      </a:pPr>
                      <a:r>
                        <a:rPr lang="en-US" sz="2000" b="0" i="0" u="none" strike="noStrike">
                          <a:solidFill>
                            <a:srgbClr val="07080A"/>
                          </a:solidFill>
                          <a:effectLst/>
                          <a:latin typeface="Calibri"/>
                        </a:rPr>
                        <a:t>57</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ase">
                        <a:lnSpc>
                          <a:spcPts val="2400"/>
                        </a:lnSpc>
                        <a:buNone/>
                      </a:pPr>
                      <a:r>
                        <a:rPr lang="en-US" sz="2000" b="0" i="0" u="none" strike="noStrike">
                          <a:solidFill>
                            <a:srgbClr val="07080A"/>
                          </a:solidFill>
                          <a:effectLst/>
                          <a:latin typeface="Calibri"/>
                        </a:rPr>
                        <a:t>2.4</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lvl="0" algn="ctr">
                        <a:lnSpc>
                          <a:spcPts val="2400"/>
                        </a:lnSpc>
                        <a:buNone/>
                      </a:pPr>
                      <a:r>
                        <a:rPr lang="en-US" sz="2000" b="0" i="0" u="none" strike="noStrike" dirty="0">
                          <a:solidFill>
                            <a:srgbClr val="07080A"/>
                          </a:solidFill>
                          <a:effectLst/>
                          <a:latin typeface="Calibri"/>
                        </a:rPr>
                        <a:t>6</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08173105"/>
                  </a:ext>
                </a:extLst>
              </a:tr>
            </a:tbl>
          </a:graphicData>
        </a:graphic>
      </p:graphicFrame>
      <p:sp>
        <p:nvSpPr>
          <p:cNvPr id="2" name="Rectangle 1">
            <a:extLst>
              <a:ext uri="{FF2B5EF4-FFF2-40B4-BE49-F238E27FC236}">
                <a16:creationId xmlns:a16="http://schemas.microsoft.com/office/drawing/2014/main" id="{38C537FE-20FB-BA1D-D407-0021EDE7DD0A}"/>
              </a:ext>
            </a:extLst>
          </p:cNvPr>
          <p:cNvSpPr/>
          <p:nvPr/>
        </p:nvSpPr>
        <p:spPr bwMode="auto">
          <a:xfrm>
            <a:off x="9080695" y="2297615"/>
            <a:ext cx="2401508" cy="1588585"/>
          </a:xfrm>
          <a:prstGeom prst="rect">
            <a:avLst/>
          </a:prstGeom>
          <a:noFill/>
          <a:ln w="381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195271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9B84774-F768-2FDE-2261-8E275D5C13FE}"/>
              </a:ext>
            </a:extLst>
          </p:cNvPr>
          <p:cNvSpPr/>
          <p:nvPr/>
        </p:nvSpPr>
        <p:spPr bwMode="auto">
          <a:xfrm>
            <a:off x="503030" y="4441628"/>
            <a:ext cx="11171871" cy="999461"/>
          </a:xfrm>
          <a:prstGeom prst="roundRect">
            <a:avLst/>
          </a:prstGeom>
          <a:solidFill>
            <a:schemeClr val="accent6"/>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latin typeface="Calibri"/>
                <a:ea typeface="Calibri"/>
                <a:cs typeface="Calibri"/>
              </a:rPr>
              <a:t>Class Effect: Incidence of Infection With Bispecific Antibodies in MM</a:t>
            </a:r>
            <a:endParaRPr lang="en-US" altLang="en-US" dirty="0">
              <a:ea typeface="Calibri"/>
              <a:cs typeface="Calibri"/>
            </a:endParaRP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545347" y="4575244"/>
            <a:ext cx="11163279" cy="812111"/>
          </a:xfrm>
        </p:spPr>
        <p:txBody>
          <a:bodyPr/>
          <a:lstStyle/>
          <a:p>
            <a:pPr marL="0" indent="0" algn="ctr">
              <a:buNone/>
            </a:pPr>
            <a:r>
              <a:rPr lang="en-US" sz="2400" dirty="0">
                <a:solidFill>
                  <a:schemeClr val="tx1"/>
                </a:solidFill>
                <a:latin typeface="Calibri"/>
                <a:ea typeface="Calibri"/>
                <a:cs typeface="Calibri"/>
              </a:rPr>
              <a:t>Patients remain susceptible to infections throughout the duration of bispecific antibody therapy, particularly those receiving BCMA-directed agents </a:t>
            </a:r>
            <a:endParaRPr lang="en-US" sz="2400" dirty="0">
              <a:solidFill>
                <a:schemeClr val="tx1"/>
              </a:solidFill>
              <a:ea typeface="Calibri" panose="020F0502020204030204" pitchFamily="34" charset="0"/>
              <a:cs typeface="Calibri" panose="020F0502020204030204" pitchFamily="34" charset="0"/>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96587" y="6198103"/>
            <a:ext cx="9485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None/>
            </a:pPr>
            <a:r>
              <a:rPr lang="en-US" sz="1200" dirty="0">
                <a:solidFill>
                  <a:schemeClr val="bg2"/>
                </a:solidFill>
                <a:latin typeface="Calibri"/>
                <a:ea typeface="Calibri"/>
                <a:cs typeface="Arial"/>
              </a:rPr>
              <a:t>Moreau. N Engl J Med. 2022;387:495. Teclistamab PI. Lesokhin. Nat Med. 2023;29:2259. Elranatamab PI.  Chari. N Engl J Med. 2022;387:2232. Talquetamab PI. Bumma. J Clin Oncol. 2024;42:2702. ​Linvoseltamab PI.  ​Bangolo. Cancers (Basel). 2025;17:282.</a:t>
            </a:r>
          </a:p>
        </p:txBody>
      </p:sp>
      <p:graphicFrame>
        <p:nvGraphicFramePr>
          <p:cNvPr id="3" name="Table 2">
            <a:extLst>
              <a:ext uri="{FF2B5EF4-FFF2-40B4-BE49-F238E27FC236}">
                <a16:creationId xmlns:a16="http://schemas.microsoft.com/office/drawing/2014/main" id="{F539F71A-278A-9389-4C08-79A7708B97ED}"/>
              </a:ext>
            </a:extLst>
          </p:cNvPr>
          <p:cNvGraphicFramePr>
            <a:graphicFrameLocks noGrp="1"/>
          </p:cNvGraphicFramePr>
          <p:nvPr>
            <p:extLst>
              <p:ext uri="{D42A27DB-BD31-4B8C-83A1-F6EECF244321}">
                <p14:modId xmlns:p14="http://schemas.microsoft.com/office/powerpoint/2010/main" val="3791588066"/>
              </p:ext>
            </p:extLst>
          </p:nvPr>
        </p:nvGraphicFramePr>
        <p:xfrm>
          <a:off x="723900" y="1597678"/>
          <a:ext cx="10744200" cy="2286000"/>
        </p:xfrm>
        <a:graphic>
          <a:graphicData uri="http://schemas.openxmlformats.org/drawingml/2006/table">
            <a:tbl>
              <a:tblPr bandRow="1">
                <a:tableStyleId>{5C22544A-7EE6-4342-B048-85BDC9FD1C3A}</a:tableStyleId>
              </a:tblPr>
              <a:tblGrid>
                <a:gridCol w="2160270">
                  <a:extLst>
                    <a:ext uri="{9D8B030D-6E8A-4147-A177-3AD203B41FA5}">
                      <a16:colId xmlns:a16="http://schemas.microsoft.com/office/drawing/2014/main" val="3181772430"/>
                    </a:ext>
                  </a:extLst>
                </a:gridCol>
                <a:gridCol w="2120265">
                  <a:extLst>
                    <a:ext uri="{9D8B030D-6E8A-4147-A177-3AD203B41FA5}">
                      <a16:colId xmlns:a16="http://schemas.microsoft.com/office/drawing/2014/main" val="2460574789"/>
                    </a:ext>
                  </a:extLst>
                </a:gridCol>
                <a:gridCol w="2154555">
                  <a:extLst>
                    <a:ext uri="{9D8B030D-6E8A-4147-A177-3AD203B41FA5}">
                      <a16:colId xmlns:a16="http://schemas.microsoft.com/office/drawing/2014/main" val="3391976082"/>
                    </a:ext>
                  </a:extLst>
                </a:gridCol>
                <a:gridCol w="2154555">
                  <a:extLst>
                    <a:ext uri="{9D8B030D-6E8A-4147-A177-3AD203B41FA5}">
                      <a16:colId xmlns:a16="http://schemas.microsoft.com/office/drawing/2014/main" val="244306482"/>
                    </a:ext>
                  </a:extLst>
                </a:gridCol>
                <a:gridCol w="2154555">
                  <a:extLst>
                    <a:ext uri="{9D8B030D-6E8A-4147-A177-3AD203B41FA5}">
                      <a16:colId xmlns:a16="http://schemas.microsoft.com/office/drawing/2014/main" val="2908210069"/>
                    </a:ext>
                  </a:extLst>
                </a:gridCol>
              </a:tblGrid>
              <a:tr h="193592">
                <a:tc>
                  <a:txBody>
                    <a:bodyPr/>
                    <a:lstStyle/>
                    <a:p>
                      <a:pPr fontAlgn="base">
                        <a:lnSpc>
                          <a:spcPts val="2400"/>
                        </a:lnSpc>
                        <a:buNone/>
                      </a:pPr>
                      <a:r>
                        <a:rPr lang="en-US" sz="2000" b="1">
                          <a:solidFill>
                            <a:srgbClr val="FFFFFF"/>
                          </a:solidFill>
                          <a:effectLst/>
                          <a:latin typeface="Calibri"/>
                        </a:rPr>
                        <a:t>Target </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fontAlgn="base">
                        <a:lnSpc>
                          <a:spcPts val="2400"/>
                        </a:lnSpc>
                        <a:buNone/>
                      </a:pPr>
                      <a:r>
                        <a:rPr lang="en-US" sz="2000" b="1">
                          <a:solidFill>
                            <a:srgbClr val="FFFFFF"/>
                          </a:solidFill>
                          <a:effectLst/>
                          <a:latin typeface="Calibri"/>
                        </a:rPr>
                        <a:t>Agents</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lvl="0" algn="ctr">
                        <a:lnSpc>
                          <a:spcPts val="2400"/>
                        </a:lnSpc>
                        <a:buNone/>
                      </a:pPr>
                      <a:r>
                        <a:rPr lang="en-US" sz="2000" b="1">
                          <a:solidFill>
                            <a:srgbClr val="FFFFFF"/>
                          </a:solidFill>
                          <a:effectLst/>
                          <a:latin typeface="Calibri"/>
                        </a:rPr>
                        <a:t>Trial </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E1471D"/>
                    </a:solidFill>
                  </a:tcPr>
                </a:tc>
                <a:tc>
                  <a:txBody>
                    <a:bodyPr/>
                    <a:lstStyle/>
                    <a:p>
                      <a:pPr lvl="0" algn="ctr">
                        <a:lnSpc>
                          <a:spcPts val="2400"/>
                        </a:lnSpc>
                        <a:buNone/>
                      </a:pPr>
                      <a:r>
                        <a:rPr lang="en-US" sz="2000" b="1">
                          <a:solidFill>
                            <a:srgbClr val="FFFFFF"/>
                          </a:solidFill>
                          <a:effectLst/>
                          <a:latin typeface="Calibri"/>
                        </a:rPr>
                        <a:t>Any Grade Infections, %</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E1471D"/>
                    </a:solidFill>
                  </a:tcPr>
                </a:tc>
                <a:tc>
                  <a:txBody>
                    <a:bodyPr/>
                    <a:lstStyle/>
                    <a:p>
                      <a:pPr algn="ctr" fontAlgn="base">
                        <a:lnSpc>
                          <a:spcPts val="2400"/>
                        </a:lnSpc>
                        <a:buNone/>
                      </a:pPr>
                      <a:r>
                        <a:rPr lang="en-US" sz="2000" b="1" dirty="0">
                          <a:solidFill>
                            <a:srgbClr val="FFFFFF"/>
                          </a:solidFill>
                          <a:effectLst/>
                          <a:latin typeface="Calibri"/>
                        </a:rPr>
                        <a:t>Grade </a:t>
                      </a:r>
                      <a:r>
                        <a:rPr lang="en-US" sz="2000" b="1" i="0" u="none" strike="noStrike" noProof="0" dirty="0">
                          <a:solidFill>
                            <a:srgbClr val="FFFFFF"/>
                          </a:solidFill>
                          <a:effectLst/>
                          <a:latin typeface="Calibri"/>
                        </a:rPr>
                        <a:t>≥3 Infections, %</a:t>
                      </a:r>
                      <a:endParaRPr lang="en-US" sz="2000" b="1" dirty="0">
                        <a:solidFill>
                          <a:srgbClr val="FFFFFF"/>
                        </a:solidFill>
                        <a:effectLst/>
                        <a:latin typeface="Calibri"/>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035743861"/>
                  </a:ext>
                </a:extLst>
              </a:tr>
              <a:tr h="0">
                <a:tc rowSpan="3">
                  <a:txBody>
                    <a:bodyPr/>
                    <a:lstStyle/>
                    <a:p>
                      <a:pPr lvl="0">
                        <a:lnSpc>
                          <a:spcPts val="2400"/>
                        </a:lnSpc>
                        <a:buNone/>
                      </a:pPr>
                      <a:r>
                        <a:rPr lang="en-US" sz="2000">
                          <a:solidFill>
                            <a:srgbClr val="07080A"/>
                          </a:solidFill>
                          <a:effectLst/>
                          <a:latin typeface="Calibri"/>
                        </a:rPr>
                        <a:t>BCMA-directed</a:t>
                      </a:r>
                      <a:endParaRPr lang="en-US"/>
                    </a:p>
                  </a:txBody>
                  <a:tcPr marL="121872" marR="121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lvl="0" algn="ctr">
                        <a:lnSpc>
                          <a:spcPts val="2400"/>
                        </a:lnSpc>
                        <a:buNone/>
                      </a:pPr>
                      <a:r>
                        <a:rPr lang="en-US" sz="2000">
                          <a:solidFill>
                            <a:srgbClr val="07080A"/>
                          </a:solidFill>
                          <a:effectLst/>
                          <a:latin typeface="Calibri"/>
                        </a:rPr>
                        <a:t>Elranatamab</a:t>
                      </a:r>
                      <a:endParaRPr lang="en-US" dirty="0"/>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lvl="0" algn="ctr">
                        <a:lnSpc>
                          <a:spcPts val="2400"/>
                        </a:lnSpc>
                        <a:buNone/>
                      </a:pPr>
                      <a:r>
                        <a:rPr lang="en-US" sz="2000">
                          <a:solidFill>
                            <a:srgbClr val="07080A"/>
                          </a:solidFill>
                          <a:effectLst/>
                          <a:latin typeface="Calibri"/>
                        </a:rPr>
                        <a:t>MagnetisMM-3</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CDCDCF"/>
                    </a:solidFill>
                  </a:tcPr>
                </a:tc>
                <a:tc>
                  <a:txBody>
                    <a:bodyPr/>
                    <a:lstStyle/>
                    <a:p>
                      <a:pPr lvl="0" algn="ctr">
                        <a:lnSpc>
                          <a:spcPts val="2400"/>
                        </a:lnSpc>
                        <a:buNone/>
                      </a:pPr>
                      <a:r>
                        <a:rPr lang="en-US" sz="2000">
                          <a:solidFill>
                            <a:srgbClr val="07080A"/>
                          </a:solidFill>
                          <a:effectLst/>
                          <a:latin typeface="Calibri"/>
                        </a:rPr>
                        <a:t>70</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CDCDCF"/>
                    </a:solidFill>
                  </a:tcPr>
                </a:tc>
                <a:tc>
                  <a:txBody>
                    <a:bodyPr/>
                    <a:lstStyle/>
                    <a:p>
                      <a:pPr lvl="0" algn="ctr">
                        <a:lnSpc>
                          <a:spcPts val="2400"/>
                        </a:lnSpc>
                        <a:buNone/>
                      </a:pPr>
                      <a:r>
                        <a:rPr lang="en-US" sz="2000">
                          <a:solidFill>
                            <a:srgbClr val="07080A"/>
                          </a:solidFill>
                          <a:effectLst/>
                          <a:latin typeface="Calibri"/>
                        </a:rPr>
                        <a:t>40</a:t>
                      </a:r>
                      <a:endParaRPr lang="en-US"/>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07465123"/>
                  </a:ext>
                </a:extLst>
              </a:tr>
              <a:tr h="0">
                <a:tc vMerge="1">
                  <a:txBody>
                    <a:bodyPr/>
                    <a:lstStyle/>
                    <a:p>
                      <a:endParaRPr lang="en-US"/>
                    </a:p>
                  </a:txBody>
                  <a:tcPr marL="121872" marR="121872">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ase">
                        <a:lnSpc>
                          <a:spcPts val="2400"/>
                        </a:lnSpc>
                        <a:buNone/>
                      </a:pPr>
                      <a:r>
                        <a:rPr lang="en-US" sz="2000">
                          <a:solidFill>
                            <a:srgbClr val="07080A"/>
                          </a:solidFill>
                          <a:effectLst/>
                          <a:latin typeface="Calibri"/>
                        </a:rPr>
                        <a:t>Linvoseltamab</a:t>
                      </a:r>
                      <a:endParaRPr lang="en-US" sz="2000" dirty="0">
                        <a:solidFill>
                          <a:srgbClr val="07080A"/>
                        </a:solidFill>
                        <a:effectLst/>
                        <a:latin typeface="Calibri"/>
                      </a:endParaRP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lvl="0" algn="ctr">
                        <a:lnSpc>
                          <a:spcPts val="2400"/>
                        </a:lnSpc>
                        <a:buNone/>
                      </a:pPr>
                      <a:r>
                        <a:rPr lang="en-US" sz="2000">
                          <a:solidFill>
                            <a:srgbClr val="07080A"/>
                          </a:solidFill>
                          <a:effectLst/>
                          <a:latin typeface="Calibri"/>
                        </a:rPr>
                        <a:t>LINKER-MM1</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F2F2F2"/>
                    </a:solidFill>
                  </a:tcPr>
                </a:tc>
                <a:tc>
                  <a:txBody>
                    <a:bodyPr/>
                    <a:lstStyle/>
                    <a:p>
                      <a:pPr lvl="0" algn="ctr">
                        <a:lnSpc>
                          <a:spcPts val="2400"/>
                        </a:lnSpc>
                        <a:buNone/>
                      </a:pPr>
                      <a:r>
                        <a:rPr lang="en-US" sz="2000">
                          <a:solidFill>
                            <a:srgbClr val="07080A"/>
                          </a:solidFill>
                          <a:effectLst/>
                          <a:latin typeface="Calibri"/>
                        </a:rPr>
                        <a:t>74</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F2F2F2"/>
                    </a:solidFill>
                  </a:tcPr>
                </a:tc>
                <a:tc>
                  <a:txBody>
                    <a:bodyPr/>
                    <a:lstStyle/>
                    <a:p>
                      <a:pPr algn="ctr" fontAlgn="base">
                        <a:lnSpc>
                          <a:spcPts val="2400"/>
                        </a:lnSpc>
                        <a:buNone/>
                      </a:pPr>
                      <a:r>
                        <a:rPr lang="en-US" sz="2000">
                          <a:solidFill>
                            <a:srgbClr val="07080A"/>
                          </a:solidFill>
                          <a:effectLst/>
                          <a:latin typeface="Calibri"/>
                        </a:rPr>
                        <a:t>36</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307790941"/>
                  </a:ext>
                </a:extLst>
              </a:tr>
              <a:tr h="0">
                <a:tc vMerge="1">
                  <a:txBody>
                    <a:bodyPr/>
                    <a:lstStyle/>
                    <a:p>
                      <a:endParaRPr lang="en-US"/>
                    </a:p>
                  </a:txBody>
                  <a:tcPr marL="121872" marR="121872">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CDCF"/>
                    </a:solidFill>
                  </a:tcPr>
                </a:tc>
                <a:tc>
                  <a:txBody>
                    <a:bodyPr/>
                    <a:lstStyle/>
                    <a:p>
                      <a:pPr lvl="0" algn="ctr">
                        <a:lnSpc>
                          <a:spcPts val="2400"/>
                        </a:lnSpc>
                        <a:buNone/>
                      </a:pPr>
                      <a:r>
                        <a:rPr lang="en-US" sz="2000" dirty="0">
                          <a:solidFill>
                            <a:srgbClr val="07080A"/>
                          </a:solidFill>
                          <a:effectLst/>
                          <a:latin typeface="Calibri"/>
                        </a:rPr>
                        <a:t>Teclistamab</a:t>
                      </a:r>
                      <a:endParaRPr lang="en-US" dirty="0"/>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lvl="0" algn="ctr">
                        <a:lnSpc>
                          <a:spcPts val="2400"/>
                        </a:lnSpc>
                        <a:buNone/>
                      </a:pPr>
                      <a:r>
                        <a:rPr lang="en-US" sz="2000">
                          <a:solidFill>
                            <a:srgbClr val="07080A"/>
                          </a:solidFill>
                          <a:effectLst/>
                          <a:latin typeface="Calibri"/>
                        </a:rPr>
                        <a:t>MajesTEC-1</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CDCDCF"/>
                    </a:solidFill>
                  </a:tcPr>
                </a:tc>
                <a:tc>
                  <a:txBody>
                    <a:bodyPr/>
                    <a:lstStyle/>
                    <a:p>
                      <a:pPr lvl="0" algn="ctr">
                        <a:lnSpc>
                          <a:spcPts val="2400"/>
                        </a:lnSpc>
                        <a:buNone/>
                      </a:pPr>
                      <a:r>
                        <a:rPr lang="en-US" sz="2000">
                          <a:solidFill>
                            <a:srgbClr val="07080A"/>
                          </a:solidFill>
                          <a:effectLst/>
                          <a:latin typeface="Calibri"/>
                        </a:rPr>
                        <a:t>76</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CDCDCF"/>
                    </a:solidFill>
                  </a:tcPr>
                </a:tc>
                <a:tc>
                  <a:txBody>
                    <a:bodyPr/>
                    <a:lstStyle/>
                    <a:p>
                      <a:pPr algn="ctr" fontAlgn="base">
                        <a:lnSpc>
                          <a:spcPts val="2400"/>
                        </a:lnSpc>
                        <a:buNone/>
                      </a:pPr>
                      <a:r>
                        <a:rPr lang="en-US" sz="2000">
                          <a:solidFill>
                            <a:srgbClr val="07080A"/>
                          </a:solidFill>
                          <a:effectLst/>
                          <a:latin typeface="Calibri"/>
                        </a:rPr>
                        <a:t>45</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64845820"/>
                  </a:ext>
                </a:extLst>
              </a:tr>
              <a:tr h="0">
                <a:tc>
                  <a:txBody>
                    <a:bodyPr/>
                    <a:lstStyle/>
                    <a:p>
                      <a:pPr fontAlgn="base">
                        <a:lnSpc>
                          <a:spcPts val="2400"/>
                        </a:lnSpc>
                        <a:buNone/>
                      </a:pPr>
                      <a:r>
                        <a:rPr lang="en-US" sz="2000">
                          <a:solidFill>
                            <a:srgbClr val="07080A"/>
                          </a:solidFill>
                          <a:effectLst/>
                          <a:latin typeface="Calibri"/>
                        </a:rPr>
                        <a:t>GPRC5D-directed</a:t>
                      </a:r>
                    </a:p>
                  </a:txBody>
                  <a:tcPr marL="121872" marR="121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lvl="0" algn="ctr">
                        <a:lnSpc>
                          <a:spcPts val="2400"/>
                        </a:lnSpc>
                        <a:buNone/>
                      </a:pPr>
                      <a:r>
                        <a:rPr lang="en-US" sz="2000" dirty="0">
                          <a:solidFill>
                            <a:srgbClr val="07080A"/>
                          </a:solidFill>
                          <a:effectLst/>
                          <a:latin typeface="Calibri"/>
                        </a:rPr>
                        <a:t>Talquetamab</a:t>
                      </a:r>
                      <a:endParaRPr lang="en-US" dirty="0"/>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lvl="0" algn="ctr">
                        <a:lnSpc>
                          <a:spcPts val="2400"/>
                        </a:lnSpc>
                        <a:buNone/>
                      </a:pPr>
                      <a:r>
                        <a:rPr lang="en-US" sz="2000">
                          <a:solidFill>
                            <a:srgbClr val="07080A"/>
                          </a:solidFill>
                          <a:effectLst/>
                          <a:latin typeface="Calibri"/>
                        </a:rPr>
                        <a:t>MonumenTAL-1</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F2F2F2"/>
                    </a:solidFill>
                  </a:tcPr>
                </a:tc>
                <a:tc>
                  <a:txBody>
                    <a:bodyPr/>
                    <a:lstStyle/>
                    <a:p>
                      <a:pPr lvl="0" algn="ctr">
                        <a:lnSpc>
                          <a:spcPts val="2400"/>
                        </a:lnSpc>
                        <a:buNone/>
                      </a:pPr>
                      <a:r>
                        <a:rPr lang="en-US" sz="2000">
                          <a:solidFill>
                            <a:srgbClr val="07080A"/>
                          </a:solidFill>
                          <a:effectLst/>
                          <a:latin typeface="Calibri"/>
                        </a:rPr>
                        <a:t>59*</a:t>
                      </a:r>
                    </a:p>
                  </a:txBody>
                  <a:tcPr marL="121871" marR="121871" anchor="ctr">
                    <a:lnL w="12700">
                      <a:noFill/>
                    </a:lnL>
                    <a:lnR w="12700">
                      <a:noFill/>
                    </a:lnR>
                    <a:lnT w="12700">
                      <a:noFill/>
                    </a:lnT>
                    <a:lnB w="12700">
                      <a:noFill/>
                    </a:lnB>
                    <a:lnTlToBr w="12700" cmpd="sng">
                      <a:noFill/>
                      <a:prstDash val="solid"/>
                    </a:lnTlToBr>
                    <a:lnBlToTr w="12700" cmpd="sng">
                      <a:noFill/>
                      <a:prstDash val="solid"/>
                    </a:lnBlToTr>
                    <a:solidFill>
                      <a:srgbClr val="F2F2F2"/>
                    </a:solidFill>
                  </a:tcPr>
                </a:tc>
                <a:tc>
                  <a:txBody>
                    <a:bodyPr/>
                    <a:lstStyle/>
                    <a:p>
                      <a:pPr algn="ctr" fontAlgn="base">
                        <a:lnSpc>
                          <a:spcPts val="2400"/>
                        </a:lnSpc>
                        <a:buNone/>
                      </a:pPr>
                      <a:r>
                        <a:rPr lang="en-US" sz="2000" dirty="0">
                          <a:solidFill>
                            <a:srgbClr val="07080A"/>
                          </a:solidFill>
                          <a:effectLst/>
                          <a:latin typeface="Calibri"/>
                        </a:rPr>
                        <a:t>20*</a:t>
                      </a:r>
                    </a:p>
                  </a:txBody>
                  <a:tcPr marL="121872" marR="121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22578745"/>
                  </a:ext>
                </a:extLst>
              </a:tr>
            </a:tbl>
          </a:graphicData>
        </a:graphic>
      </p:graphicFrame>
      <p:sp>
        <p:nvSpPr>
          <p:cNvPr id="2" name="TextBox 4">
            <a:extLst>
              <a:ext uri="{FF2B5EF4-FFF2-40B4-BE49-F238E27FC236}">
                <a16:creationId xmlns:a16="http://schemas.microsoft.com/office/drawing/2014/main" id="{B90349D1-727B-7604-B747-B2B3E5D777AE}"/>
              </a:ext>
            </a:extLst>
          </p:cNvPr>
          <p:cNvSpPr txBox="1"/>
          <p:nvPr/>
        </p:nvSpPr>
        <p:spPr>
          <a:xfrm>
            <a:off x="8506901" y="3986027"/>
            <a:ext cx="2975302" cy="307777"/>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chemeClr val="bg1"/>
                </a:solidFill>
              </a:rPr>
              <a:t>*Talquetamab dose 0.4 mg/kg weekly.</a:t>
            </a:r>
          </a:p>
        </p:txBody>
      </p:sp>
    </p:spTree>
    <p:extLst>
      <p:ext uri="{BB962C8B-B14F-4D97-AF65-F5344CB8AC3E}">
        <p14:creationId xmlns:p14="http://schemas.microsoft.com/office/powerpoint/2010/main" val="1818504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131DECB0-5D08-D3C4-8C24-A503327402B8}"/>
              </a:ext>
            </a:extLst>
          </p:cNvPr>
          <p:cNvSpPr/>
          <p:nvPr/>
        </p:nvSpPr>
        <p:spPr bwMode="auto">
          <a:xfrm>
            <a:off x="6935373" y="1600200"/>
            <a:ext cx="4532728" cy="2089052"/>
          </a:xfrm>
          <a:prstGeom prst="roundRect">
            <a:avLst>
              <a:gd name="adj" fmla="val 8923"/>
            </a:avLst>
          </a:prstGeom>
          <a:solidFill>
            <a:schemeClr val="accent3">
              <a:lumMod val="20000"/>
              <a:lumOff val="80000"/>
            </a:schemeClr>
          </a:solidFill>
          <a:ln w="0">
            <a:solidFill>
              <a:schemeClr val="accent3"/>
            </a:solidFill>
            <a:miter lim="800000"/>
            <a:headEnd/>
            <a:tailEnd/>
          </a:ln>
        </p:spPr>
        <p:txBody>
          <a:bodyPr rtlCol="0" anchor="t"/>
          <a:lstStyle/>
          <a:p>
            <a:pPr>
              <a:lnSpc>
                <a:spcPct val="90000"/>
              </a:lnSpc>
              <a:spcBef>
                <a:spcPts val="300"/>
              </a:spcBef>
            </a:pPr>
            <a:r>
              <a:rPr lang="en-US" b="1" dirty="0">
                <a:solidFill>
                  <a:schemeClr val="accent3"/>
                </a:solidFill>
                <a:latin typeface="Calibri" panose="020F0502020204030204" pitchFamily="34" charset="0"/>
              </a:rPr>
              <a:t>DISEASE-RELATED FACTORS</a:t>
            </a:r>
          </a:p>
          <a:p>
            <a:pPr marL="742950" lvl="1" indent="-285750">
              <a:lnSpc>
                <a:spcPct val="90000"/>
              </a:lnSpc>
              <a:spcBef>
                <a:spcPts val="300"/>
              </a:spcBef>
              <a:buFont typeface="Wingdings" panose="05000000000000000000" pitchFamily="2" charset="2"/>
              <a:buChar char="§"/>
            </a:pPr>
            <a:r>
              <a:rPr lang="en-US" sz="1600" b="0" dirty="0">
                <a:solidFill>
                  <a:schemeClr val="bg1"/>
                </a:solidFill>
                <a:latin typeface="Calibri" panose="020F0502020204030204" pitchFamily="34" charset="0"/>
              </a:rPr>
              <a:t>Tumor burden</a:t>
            </a:r>
          </a:p>
          <a:p>
            <a:pPr marL="742950" lvl="1" indent="-285750">
              <a:lnSpc>
                <a:spcPct val="90000"/>
              </a:lnSpc>
              <a:spcBef>
                <a:spcPts val="300"/>
              </a:spcBef>
              <a:buFont typeface="Wingdings" panose="05000000000000000000" pitchFamily="2" charset="2"/>
              <a:buChar char="§"/>
            </a:pPr>
            <a:r>
              <a:rPr lang="en-US" sz="1600" dirty="0">
                <a:solidFill>
                  <a:schemeClr val="bg1"/>
                </a:solidFill>
                <a:latin typeface="Calibri" panose="020F0502020204030204" pitchFamily="34" charset="0"/>
              </a:rPr>
              <a:t>Refractory to ≥3 lines of treatment</a:t>
            </a:r>
          </a:p>
          <a:p>
            <a:pPr marL="742950" lvl="1" indent="-285750">
              <a:lnSpc>
                <a:spcPct val="90000"/>
              </a:lnSpc>
              <a:spcBef>
                <a:spcPts val="300"/>
              </a:spcBef>
              <a:buFont typeface="Wingdings" panose="05000000000000000000" pitchFamily="2" charset="2"/>
              <a:buChar char="§"/>
            </a:pPr>
            <a:r>
              <a:rPr lang="en-US" sz="1600" b="0" dirty="0">
                <a:solidFill>
                  <a:schemeClr val="bg1"/>
                </a:solidFill>
                <a:latin typeface="Calibri" panose="020F0502020204030204" pitchFamily="34" charset="0"/>
              </a:rPr>
              <a:t>Disease type (eg, antibody type [full antibody or light-chain only, IgD, IgE], secretory status [yes vs no], genetic status [hyperdiploid vs hypodiploid])</a:t>
            </a:r>
          </a:p>
          <a:p>
            <a:pPr marL="742950" lvl="1" indent="-285750">
              <a:lnSpc>
                <a:spcPct val="90000"/>
              </a:lnSpc>
              <a:spcBef>
                <a:spcPts val="300"/>
              </a:spcBef>
              <a:buFont typeface="Wingdings" panose="05000000000000000000" pitchFamily="2" charset="2"/>
              <a:buChar char="§"/>
            </a:pPr>
            <a:r>
              <a:rPr lang="en-US" sz="1600" dirty="0">
                <a:solidFill>
                  <a:schemeClr val="bg1"/>
                </a:solidFill>
                <a:latin typeface="Calibri" panose="020F0502020204030204" pitchFamily="34" charset="0"/>
              </a:rPr>
              <a:t>Renal dysfunction</a:t>
            </a:r>
            <a:endParaRPr lang="en-US" sz="1600" b="0" dirty="0">
              <a:solidFill>
                <a:schemeClr val="bg1"/>
              </a:solidFill>
              <a:latin typeface="Calibri" panose="020F0502020204030204" pitchFamily="34" charset="0"/>
            </a:endParaRPr>
          </a:p>
        </p:txBody>
      </p:sp>
      <p:sp>
        <p:nvSpPr>
          <p:cNvPr id="4" name="Rectangle: Rounded Corners 3">
            <a:extLst>
              <a:ext uri="{FF2B5EF4-FFF2-40B4-BE49-F238E27FC236}">
                <a16:creationId xmlns:a16="http://schemas.microsoft.com/office/drawing/2014/main" id="{07AA6EB5-D6FB-80E7-7744-A5F08538D3FA}"/>
              </a:ext>
            </a:extLst>
          </p:cNvPr>
          <p:cNvSpPr/>
          <p:nvPr/>
        </p:nvSpPr>
        <p:spPr bwMode="auto">
          <a:xfrm>
            <a:off x="723900" y="3792403"/>
            <a:ext cx="4635891" cy="2355179"/>
          </a:xfrm>
          <a:prstGeom prst="roundRect">
            <a:avLst>
              <a:gd name="adj" fmla="val 8923"/>
            </a:avLst>
          </a:prstGeom>
          <a:solidFill>
            <a:schemeClr val="accent6">
              <a:lumMod val="20000"/>
              <a:lumOff val="80000"/>
            </a:schemeClr>
          </a:solidFill>
          <a:ln w="0">
            <a:solidFill>
              <a:schemeClr val="accent6"/>
            </a:solidFill>
            <a:miter lim="800000"/>
            <a:headEnd/>
            <a:tailEnd/>
          </a:ln>
        </p:spPr>
        <p:txBody>
          <a:bodyPr rtlCol="0" anchor="t"/>
          <a:lstStyle/>
          <a:p>
            <a:pPr>
              <a:lnSpc>
                <a:spcPct val="90000"/>
              </a:lnSpc>
              <a:spcBef>
                <a:spcPts val="300"/>
              </a:spcBef>
            </a:pPr>
            <a:r>
              <a:rPr lang="en-US" b="1" dirty="0">
                <a:solidFill>
                  <a:schemeClr val="accent6"/>
                </a:solidFill>
                <a:latin typeface="Calibri" panose="020F0502020204030204" pitchFamily="34" charset="0"/>
              </a:rPr>
              <a:t>TREATMENT-RELATED FACTORS</a:t>
            </a:r>
          </a:p>
          <a:p>
            <a:pPr marL="285750" indent="-285750" eaLnBrk="1" hangingPunct="1">
              <a:lnSpc>
                <a:spcPct val="90000"/>
              </a:lnSpc>
              <a:spcBef>
                <a:spcPts val="300"/>
              </a:spcBef>
              <a:buFont typeface="Wingdings" panose="05000000000000000000" pitchFamily="2" charset="2"/>
              <a:buChar char="§"/>
            </a:pPr>
            <a:r>
              <a:rPr lang="en-US" sz="1400" dirty="0">
                <a:solidFill>
                  <a:schemeClr val="bg1"/>
                </a:solidFill>
                <a:latin typeface="Calibri" panose="020F0502020204030204" pitchFamily="34" charset="0"/>
              </a:rPr>
              <a:t>Glucorcorticoid cumulative dose/prior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glucocorticoid use and duration</a:t>
            </a:r>
          </a:p>
          <a:p>
            <a:pPr marL="285750" indent="-285750" eaLnBrk="1" hangingPunct="1">
              <a:lnSpc>
                <a:spcPct val="90000"/>
              </a:lnSpc>
              <a:spcBef>
                <a:spcPts val="300"/>
              </a:spcBef>
              <a:buFont typeface="Wingdings" panose="05000000000000000000" pitchFamily="2" charset="2"/>
              <a:buChar char="§"/>
            </a:pPr>
            <a:r>
              <a:rPr lang="en-US" sz="1400" b="0" dirty="0">
                <a:solidFill>
                  <a:schemeClr val="bg1"/>
                </a:solidFill>
                <a:latin typeface="Calibri" panose="020F0502020204030204" pitchFamily="34" charset="0"/>
              </a:rPr>
              <a:t>Previous intensive treatment such </a:t>
            </a:r>
            <a:r>
              <a:rPr lang="en-US" sz="1400" dirty="0">
                <a:solidFill>
                  <a:schemeClr val="bg1"/>
                </a:solidFill>
                <a:latin typeface="Calibri" panose="020F0502020204030204" pitchFamily="34" charset="0"/>
              </a:rPr>
              <a:t>as autologous transplant, allogenic transplant, or transplant &lt;1 yr ahead of starting BsAb</a:t>
            </a:r>
          </a:p>
          <a:p>
            <a:pPr marL="285750" indent="-285750" eaLnBrk="1" hangingPunct="1">
              <a:lnSpc>
                <a:spcPct val="90000"/>
              </a:lnSpc>
              <a:spcBef>
                <a:spcPts val="300"/>
              </a:spcBef>
              <a:buFont typeface="Wingdings" panose="05000000000000000000" pitchFamily="2" charset="2"/>
              <a:buChar char="§"/>
            </a:pPr>
            <a:r>
              <a:rPr lang="en-US" sz="1400" b="0" dirty="0">
                <a:solidFill>
                  <a:schemeClr val="bg1"/>
                </a:solidFill>
                <a:latin typeface="Calibri" panose="020F0502020204030204" pitchFamily="34" charset="0"/>
              </a:rPr>
              <a:t>Previous treatment with chemotherapy, Pls, IMiDs, anti-CD38 monoclonal antibodies, or BsAbs</a:t>
            </a:r>
          </a:p>
          <a:p>
            <a:pPr marL="285750" indent="-285750" eaLnBrk="1" hangingPunct="1">
              <a:lnSpc>
                <a:spcPct val="90000"/>
              </a:lnSpc>
              <a:spcBef>
                <a:spcPts val="300"/>
              </a:spcBef>
              <a:buFont typeface="Wingdings" panose="05000000000000000000" pitchFamily="2" charset="2"/>
              <a:buChar char="§"/>
            </a:pPr>
            <a:r>
              <a:rPr lang="en-US" sz="1400" dirty="0">
                <a:solidFill>
                  <a:schemeClr val="bg1"/>
                </a:solidFill>
                <a:latin typeface="Calibri" panose="020F0502020204030204" pitchFamily="34" charset="0"/>
              </a:rPr>
              <a:t>Recent CAR T-cell therapy</a:t>
            </a:r>
          </a:p>
          <a:p>
            <a:pPr marL="285750" indent="-285750" eaLnBrk="1" hangingPunct="1">
              <a:lnSpc>
                <a:spcPct val="90000"/>
              </a:lnSpc>
              <a:spcBef>
                <a:spcPts val="300"/>
              </a:spcBef>
              <a:buFont typeface="Wingdings" panose="05000000000000000000" pitchFamily="2" charset="2"/>
              <a:buChar char="§"/>
            </a:pPr>
            <a:r>
              <a:rPr lang="en-US" sz="1400" b="0" dirty="0">
                <a:solidFill>
                  <a:schemeClr val="bg1"/>
                </a:solidFill>
                <a:latin typeface="Calibri" panose="020F0502020204030204" pitchFamily="34" charset="0"/>
              </a:rPr>
              <a:t>Most recent line of MM treatment</a:t>
            </a:r>
          </a:p>
        </p:txBody>
      </p:sp>
      <p:sp>
        <p:nvSpPr>
          <p:cNvPr id="3" name="Rectangle: Rounded Corners 2">
            <a:extLst>
              <a:ext uri="{FF2B5EF4-FFF2-40B4-BE49-F238E27FC236}">
                <a16:creationId xmlns:a16="http://schemas.microsoft.com/office/drawing/2014/main" id="{DDF46F21-A755-FBE2-E7AA-E36427253FE5}"/>
              </a:ext>
            </a:extLst>
          </p:cNvPr>
          <p:cNvSpPr/>
          <p:nvPr/>
        </p:nvSpPr>
        <p:spPr bwMode="auto">
          <a:xfrm>
            <a:off x="723900" y="1600200"/>
            <a:ext cx="4635891" cy="2089052"/>
          </a:xfrm>
          <a:prstGeom prst="roundRect">
            <a:avLst>
              <a:gd name="adj" fmla="val 8923"/>
            </a:avLst>
          </a:prstGeom>
          <a:solidFill>
            <a:schemeClr val="accent2">
              <a:lumMod val="20000"/>
              <a:lumOff val="80000"/>
            </a:schemeClr>
          </a:solidFill>
          <a:ln w="0">
            <a:solidFill>
              <a:schemeClr val="accent1"/>
            </a:solidFill>
            <a:miter lim="800000"/>
            <a:headEnd/>
            <a:tailEnd/>
          </a:ln>
        </p:spPr>
        <p:txBody>
          <a:bodyPr rtlCol="0" anchor="t"/>
          <a:lstStyle/>
          <a:p>
            <a:pPr>
              <a:lnSpc>
                <a:spcPct val="90000"/>
              </a:lnSpc>
              <a:spcBef>
                <a:spcPts val="300"/>
              </a:spcBef>
            </a:pPr>
            <a:r>
              <a:rPr lang="en-US" b="1" dirty="0">
                <a:solidFill>
                  <a:schemeClr val="accent1"/>
                </a:solidFill>
                <a:latin typeface="Calibri" panose="020F0502020204030204" pitchFamily="34" charset="0"/>
              </a:rPr>
              <a:t>PATIENT-RELATED FACTORS</a:t>
            </a:r>
          </a:p>
          <a:p>
            <a:pPr marL="285750" indent="-285750" eaLnBrk="1" hangingPunct="1">
              <a:lnSpc>
                <a:spcPct val="90000"/>
              </a:lnSpc>
              <a:spcBef>
                <a:spcPts val="300"/>
              </a:spcBef>
              <a:buFont typeface="Wingdings" panose="05000000000000000000" pitchFamily="2" charset="2"/>
              <a:buChar char="§"/>
            </a:pPr>
            <a:r>
              <a:rPr lang="en-US" sz="1600" b="0" dirty="0">
                <a:solidFill>
                  <a:schemeClr val="bg1"/>
                </a:solidFill>
                <a:latin typeface="Calibri" panose="020F0502020204030204" pitchFamily="34" charset="0"/>
              </a:rPr>
              <a:t>Age</a:t>
            </a:r>
          </a:p>
          <a:p>
            <a:pPr marL="285750" indent="-285750" eaLnBrk="1" hangingPunct="1">
              <a:lnSpc>
                <a:spcPct val="90000"/>
              </a:lnSpc>
              <a:spcBef>
                <a:spcPts val="300"/>
              </a:spcBef>
              <a:buFont typeface="Wingdings" panose="05000000000000000000" pitchFamily="2" charset="2"/>
              <a:buChar char="§"/>
            </a:pPr>
            <a:r>
              <a:rPr lang="en-US" sz="1600" dirty="0">
                <a:solidFill>
                  <a:schemeClr val="bg1"/>
                </a:solidFill>
                <a:latin typeface="Calibri" panose="020F0502020204030204" pitchFamily="34" charset="0"/>
              </a:rPr>
              <a:t>PS</a:t>
            </a:r>
          </a:p>
          <a:p>
            <a:pPr marL="285750" indent="-285750" eaLnBrk="1" hangingPunct="1">
              <a:lnSpc>
                <a:spcPct val="90000"/>
              </a:lnSpc>
              <a:spcBef>
                <a:spcPts val="300"/>
              </a:spcBef>
              <a:buFont typeface="Wingdings" panose="05000000000000000000" pitchFamily="2" charset="2"/>
              <a:buChar char="§"/>
            </a:pPr>
            <a:r>
              <a:rPr lang="en-US" sz="1600" b="0" dirty="0">
                <a:solidFill>
                  <a:schemeClr val="bg1"/>
                </a:solidFill>
                <a:latin typeface="Calibri" panose="020F0502020204030204" pitchFamily="34" charset="0"/>
              </a:rPr>
              <a:t>Comorbidities (eg</a:t>
            </a:r>
            <a:r>
              <a:rPr lang="en-US" sz="1600" dirty="0">
                <a:solidFill>
                  <a:schemeClr val="bg1"/>
                </a:solidFill>
                <a:latin typeface="Calibri" panose="020F0502020204030204" pitchFamily="34" charset="0"/>
              </a:rPr>
              <a:t>, renal failure and chronic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heart failure)</a:t>
            </a:r>
          </a:p>
          <a:p>
            <a:pPr marL="285750" indent="-285750" eaLnBrk="1" hangingPunct="1">
              <a:lnSpc>
                <a:spcPct val="90000"/>
              </a:lnSpc>
              <a:spcBef>
                <a:spcPts val="300"/>
              </a:spcBef>
              <a:buFont typeface="Wingdings" panose="05000000000000000000" pitchFamily="2" charset="2"/>
              <a:buChar char="§"/>
            </a:pPr>
            <a:r>
              <a:rPr lang="en-US" sz="1600" b="0" dirty="0">
                <a:solidFill>
                  <a:schemeClr val="bg1"/>
                </a:solidFill>
                <a:latin typeface="Calibri" panose="020F0502020204030204" pitchFamily="34" charset="0"/>
              </a:rPr>
              <a:t>Immunoparesis</a:t>
            </a:r>
          </a:p>
          <a:p>
            <a:pPr marL="285750" indent="-285750" eaLnBrk="1" hangingPunct="1">
              <a:lnSpc>
                <a:spcPct val="90000"/>
              </a:lnSpc>
              <a:spcBef>
                <a:spcPts val="300"/>
              </a:spcBef>
              <a:buFont typeface="Wingdings" panose="05000000000000000000" pitchFamily="2" charset="2"/>
              <a:buChar char="§"/>
            </a:pPr>
            <a:r>
              <a:rPr lang="en-US" sz="1600" dirty="0">
                <a:solidFill>
                  <a:schemeClr val="bg1"/>
                </a:solidFill>
                <a:latin typeface="Calibri" panose="020F0502020204030204" pitchFamily="34" charset="0"/>
              </a:rPr>
              <a:t>Cytopenia (neutropenia and lymphopenia)</a:t>
            </a:r>
            <a:endParaRPr lang="en-US" sz="1600" b="0" dirty="0">
              <a:solidFill>
                <a:schemeClr val="bg1"/>
              </a:solidFill>
              <a:latin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latin typeface="Calibri"/>
                <a:ea typeface="Calibri"/>
                <a:cs typeface="Calibri"/>
              </a:rPr>
              <a:t>Risk Factors for Infection</a:t>
            </a:r>
            <a:endParaRPr lang="en-US" altLang="en-US" dirty="0">
              <a:ea typeface="Calibri"/>
              <a:cs typeface="Calibri"/>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03901" y="6386732"/>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defRPr/>
            </a:pPr>
            <a:r>
              <a:rPr lang="en-US" sz="1200" dirty="0">
                <a:solidFill>
                  <a:srgbClr val="455560"/>
                </a:solidFill>
                <a:latin typeface="Calibri"/>
                <a:ea typeface="Calibri"/>
                <a:cs typeface="Arial"/>
              </a:rPr>
              <a:t>Raje. Blood Cancer Journal. 2023;13:116.</a:t>
            </a:r>
            <a:endParaRPr lang="en-US" dirty="0">
              <a:latin typeface="Calibri"/>
              <a:ea typeface="Calibri"/>
              <a:cs typeface="Calibri"/>
            </a:endParaRPr>
          </a:p>
        </p:txBody>
      </p:sp>
      <p:sp>
        <p:nvSpPr>
          <p:cNvPr id="7" name="Rectangle: Rounded Corners 6">
            <a:extLst>
              <a:ext uri="{FF2B5EF4-FFF2-40B4-BE49-F238E27FC236}">
                <a16:creationId xmlns:a16="http://schemas.microsoft.com/office/drawing/2014/main" id="{13C24733-FE82-6D09-5D25-868CB3BA3CB7}"/>
              </a:ext>
            </a:extLst>
          </p:cNvPr>
          <p:cNvSpPr/>
          <p:nvPr/>
        </p:nvSpPr>
        <p:spPr bwMode="auto">
          <a:xfrm>
            <a:off x="6935373" y="3792402"/>
            <a:ext cx="4532728" cy="2355179"/>
          </a:xfrm>
          <a:prstGeom prst="roundRect">
            <a:avLst>
              <a:gd name="adj" fmla="val 8923"/>
            </a:avLst>
          </a:prstGeom>
          <a:solidFill>
            <a:srgbClr val="CDF7E1"/>
          </a:solidFill>
          <a:ln w="0">
            <a:solidFill>
              <a:schemeClr val="accent4"/>
            </a:solidFill>
            <a:miter lim="800000"/>
            <a:headEnd/>
            <a:tailEnd/>
          </a:ln>
        </p:spPr>
        <p:txBody>
          <a:bodyPr rtlCol="0" anchor="t"/>
          <a:lstStyle/>
          <a:p>
            <a:pPr>
              <a:lnSpc>
                <a:spcPct val="90000"/>
              </a:lnSpc>
              <a:spcBef>
                <a:spcPts val="300"/>
              </a:spcBef>
            </a:pPr>
            <a:r>
              <a:rPr lang="en-US" b="1" dirty="0">
                <a:solidFill>
                  <a:schemeClr val="accent4"/>
                </a:solidFill>
                <a:latin typeface="Calibri" panose="020F0502020204030204" pitchFamily="34" charset="0"/>
              </a:rPr>
              <a:t>         INFECTIOUS HISTORY</a:t>
            </a:r>
          </a:p>
          <a:p>
            <a:pPr marL="742950" lvl="1" indent="-285750">
              <a:lnSpc>
                <a:spcPct val="90000"/>
              </a:lnSpc>
              <a:spcBef>
                <a:spcPts val="300"/>
              </a:spcBef>
              <a:buFont typeface="Wingdings" panose="05000000000000000000" pitchFamily="2" charset="2"/>
              <a:buChar char="§"/>
            </a:pPr>
            <a:r>
              <a:rPr lang="en-US" sz="1600" b="0" dirty="0">
                <a:solidFill>
                  <a:schemeClr val="bg1"/>
                </a:solidFill>
                <a:latin typeface="Calibri" panose="020F0502020204030204" pitchFamily="34" charset="0"/>
              </a:rPr>
              <a:t>Number of previous infections</a:t>
            </a:r>
          </a:p>
          <a:p>
            <a:pPr marL="742950" lvl="1" indent="-285750">
              <a:lnSpc>
                <a:spcPct val="90000"/>
              </a:lnSpc>
              <a:spcBef>
                <a:spcPts val="300"/>
              </a:spcBef>
              <a:buFont typeface="Wingdings" panose="05000000000000000000" pitchFamily="2" charset="2"/>
              <a:buChar char="§"/>
            </a:pPr>
            <a:r>
              <a:rPr lang="en-US" sz="1600" dirty="0">
                <a:solidFill>
                  <a:schemeClr val="bg1"/>
                </a:solidFill>
                <a:latin typeface="Calibri" panose="020F0502020204030204" pitchFamily="34" charset="0"/>
              </a:rPr>
              <a:t>Type of previous infection</a:t>
            </a:r>
          </a:p>
          <a:p>
            <a:pPr marL="742950" lvl="1" indent="-285750">
              <a:lnSpc>
                <a:spcPct val="90000"/>
              </a:lnSpc>
              <a:spcBef>
                <a:spcPts val="300"/>
              </a:spcBef>
              <a:buFont typeface="Wingdings" panose="05000000000000000000" pitchFamily="2" charset="2"/>
              <a:buChar char="§"/>
            </a:pPr>
            <a:r>
              <a:rPr lang="en-US" sz="1600" b="0" dirty="0">
                <a:solidFill>
                  <a:schemeClr val="bg1"/>
                </a:solidFill>
                <a:latin typeface="Calibri" panose="020F0502020204030204" pitchFamily="34" charset="0"/>
              </a:rPr>
              <a:t>History of hospitalization due to infection</a:t>
            </a:r>
          </a:p>
          <a:p>
            <a:pPr marL="742950" lvl="1" indent="-285750">
              <a:lnSpc>
                <a:spcPct val="90000"/>
              </a:lnSpc>
              <a:spcBef>
                <a:spcPts val="300"/>
              </a:spcBef>
              <a:buFont typeface="Wingdings" panose="05000000000000000000" pitchFamily="2" charset="2"/>
              <a:buChar char="§"/>
            </a:pPr>
            <a:r>
              <a:rPr lang="en-US" sz="1600" dirty="0">
                <a:solidFill>
                  <a:schemeClr val="bg1"/>
                </a:solidFill>
                <a:latin typeface="Calibri" panose="020F0502020204030204" pitchFamily="34" charset="0"/>
              </a:rPr>
              <a:t>Severity of previous infections</a:t>
            </a:r>
          </a:p>
          <a:p>
            <a:pPr marL="742950" lvl="1" indent="-285750">
              <a:lnSpc>
                <a:spcPct val="90000"/>
              </a:lnSpc>
              <a:spcBef>
                <a:spcPts val="300"/>
              </a:spcBef>
              <a:buFont typeface="Wingdings" panose="05000000000000000000" pitchFamily="2" charset="2"/>
              <a:buChar char="§"/>
            </a:pPr>
            <a:r>
              <a:rPr lang="en-US" sz="1600" dirty="0">
                <a:solidFill>
                  <a:schemeClr val="bg1"/>
                </a:solidFill>
                <a:latin typeface="Calibri" panose="020F0502020204030204" pitchFamily="34" charset="0"/>
              </a:rPr>
              <a:t>Baseline DNA virus exposure, including VZV, CMV, and HBV</a:t>
            </a:r>
            <a:endParaRPr lang="en-US" sz="1600" b="0" dirty="0">
              <a:solidFill>
                <a:schemeClr val="bg1"/>
              </a:solidFill>
              <a:latin typeface="Calibri" panose="020F0502020204030204" pitchFamily="34" charset="0"/>
            </a:endParaRPr>
          </a:p>
        </p:txBody>
      </p:sp>
      <p:sp>
        <p:nvSpPr>
          <p:cNvPr id="2" name="Oval 1">
            <a:extLst>
              <a:ext uri="{FF2B5EF4-FFF2-40B4-BE49-F238E27FC236}">
                <a16:creationId xmlns:a16="http://schemas.microsoft.com/office/drawing/2014/main" id="{B32AAAB2-158C-0AF0-8E82-471E923B3C1B}"/>
              </a:ext>
            </a:extLst>
          </p:cNvPr>
          <p:cNvSpPr/>
          <p:nvPr/>
        </p:nvSpPr>
        <p:spPr bwMode="auto">
          <a:xfrm>
            <a:off x="4815840" y="2502483"/>
            <a:ext cx="2560320" cy="2560320"/>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000" b="0" dirty="0">
                <a:solidFill>
                  <a:schemeClr val="tx1"/>
                </a:solidFill>
                <a:latin typeface="Calibri" panose="020F0502020204030204" pitchFamily="34" charset="0"/>
              </a:rPr>
              <a:t>RISK FACTORS FOR INFECTION</a:t>
            </a:r>
          </a:p>
          <a:p>
            <a:pPr algn="ctr" eaLnBrk="1" hangingPunct="1">
              <a:spcBef>
                <a:spcPct val="35000"/>
              </a:spcBef>
              <a:spcAft>
                <a:spcPct val="25000"/>
              </a:spcAft>
              <a:buClr>
                <a:schemeClr val="folHlink"/>
              </a:buClr>
              <a:buNone/>
            </a:pPr>
            <a:r>
              <a:rPr lang="en-US" sz="1600" dirty="0">
                <a:latin typeface="Calibri" panose="020F0502020204030204" pitchFamily="34" charset="0"/>
              </a:rPr>
              <a:t>In patients with MM receiving BsAbs</a:t>
            </a:r>
            <a:endParaRPr lang="en-US" sz="1600" b="0" dirty="0">
              <a:solidFill>
                <a:schemeClr val="tx1"/>
              </a:solidFill>
              <a:latin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6793237-3BD2-A994-26BB-7F944A823ACC}"/>
              </a:ext>
            </a:extLst>
          </p:cNvPr>
          <p:cNvGraphicFramePr>
            <a:graphicFrameLocks/>
          </p:cNvGraphicFramePr>
          <p:nvPr>
            <p:extLst>
              <p:ext uri="{D42A27DB-BD31-4B8C-83A1-F6EECF244321}">
                <p14:modId xmlns:p14="http://schemas.microsoft.com/office/powerpoint/2010/main" val="2328927321"/>
              </p:ext>
            </p:extLst>
          </p:nvPr>
        </p:nvGraphicFramePr>
        <p:xfrm>
          <a:off x="338382" y="1112838"/>
          <a:ext cx="5544722" cy="5127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latin typeface="Calibri"/>
                <a:ea typeface="Calibri"/>
                <a:cs typeface="Calibri"/>
              </a:rPr>
              <a:t>Preventing Infection With Bispecific Antibody Therapy</a:t>
            </a:r>
            <a:endParaRPr 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94117" y="6224368"/>
            <a:ext cx="86303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None/>
            </a:pPr>
            <a:r>
              <a:rPr lang="en-US" sz="1100" dirty="0">
                <a:solidFill>
                  <a:schemeClr val="bg2"/>
                </a:solidFill>
                <a:latin typeface="Calibri"/>
                <a:ea typeface="Calibri"/>
                <a:cs typeface="Arial"/>
              </a:rPr>
              <a:t>Rodriguez-Otero. Lancet Oncol. 2024;25:e205. Raje. Blood Cancer J. 2023;13:116. NCCN. Clinical practice guidelines in oncology: multiple myeloma. v2.2026. nccn.org. NCCN. Clinical practice guidelines in oncology: Prevention and treatment of cancer-related infections. v1.2025. nccn.org  </a:t>
            </a:r>
            <a:endParaRPr lang="en-US" sz="1100" dirty="0">
              <a:solidFill>
                <a:schemeClr val="bg2"/>
              </a:solidFill>
              <a:latin typeface="Calibri"/>
              <a:ea typeface="Calibri"/>
            </a:endParaRPr>
          </a:p>
        </p:txBody>
      </p:sp>
      <p:graphicFrame>
        <p:nvGraphicFramePr>
          <p:cNvPr id="14" name="Content Placeholder 4">
            <a:extLst>
              <a:ext uri="{FF2B5EF4-FFF2-40B4-BE49-F238E27FC236}">
                <a16:creationId xmlns:a16="http://schemas.microsoft.com/office/drawing/2014/main" id="{29724AED-808E-9A22-F715-8A7248278743}"/>
              </a:ext>
            </a:extLst>
          </p:cNvPr>
          <p:cNvGraphicFramePr>
            <a:graphicFrameLocks/>
          </p:cNvGraphicFramePr>
          <p:nvPr>
            <p:extLst>
              <p:ext uri="{D42A27DB-BD31-4B8C-83A1-F6EECF244321}">
                <p14:modId xmlns:p14="http://schemas.microsoft.com/office/powerpoint/2010/main" val="1546115255"/>
              </p:ext>
            </p:extLst>
          </p:nvPr>
        </p:nvGraphicFramePr>
        <p:xfrm>
          <a:off x="6021757" y="1112740"/>
          <a:ext cx="5814800" cy="50687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93362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solidFill>
                  <a:srgbClr val="455560"/>
                </a:solidFill>
                <a:latin typeface="Calibri"/>
                <a:ea typeface="Calibri"/>
                <a:cs typeface="Calibri"/>
              </a:rPr>
              <a:t>Management of Cytopenias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95538" y="6189198"/>
            <a:ext cx="83220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None/>
            </a:pPr>
            <a:r>
              <a:rPr lang="en-US" sz="1200" dirty="0">
                <a:solidFill>
                  <a:schemeClr val="bg2"/>
                </a:solidFill>
                <a:latin typeface="Calibri"/>
                <a:ea typeface="Calibri"/>
                <a:cs typeface="Calibri"/>
              </a:rPr>
              <a:t>Clinical practice guidelines in oncology: Management of CAR T-cell and lymphocyte engager-related toxicities. v1.2026. nccn.org. Teclistamab PI. Elranatamab PI. Talquetamab PI. ​Linvoseltamab PI. </a:t>
            </a:r>
            <a:endParaRPr lang="en-US" dirty="0"/>
          </a:p>
        </p:txBody>
      </p:sp>
      <p:grpSp>
        <p:nvGrpSpPr>
          <p:cNvPr id="16" name="Group 15">
            <a:extLst>
              <a:ext uri="{FF2B5EF4-FFF2-40B4-BE49-F238E27FC236}">
                <a16:creationId xmlns:a16="http://schemas.microsoft.com/office/drawing/2014/main" id="{52480396-1AB5-E920-7097-AFE80BA73F95}"/>
              </a:ext>
            </a:extLst>
          </p:cNvPr>
          <p:cNvGrpSpPr/>
          <p:nvPr/>
        </p:nvGrpSpPr>
        <p:grpSpPr>
          <a:xfrm>
            <a:off x="479115" y="1593166"/>
            <a:ext cx="11365882" cy="4431421"/>
            <a:chOff x="545988" y="1838663"/>
            <a:chExt cx="11261907" cy="4431421"/>
          </a:xfrm>
        </p:grpSpPr>
        <p:sp>
          <p:nvSpPr>
            <p:cNvPr id="3" name="Freeform: Shape 2">
              <a:extLst>
                <a:ext uri="{FF2B5EF4-FFF2-40B4-BE49-F238E27FC236}">
                  <a16:creationId xmlns:a16="http://schemas.microsoft.com/office/drawing/2014/main" id="{88D6471B-10C0-E0D9-87B2-2D151EE91012}"/>
                </a:ext>
              </a:extLst>
            </p:cNvPr>
            <p:cNvSpPr/>
            <p:nvPr/>
          </p:nvSpPr>
          <p:spPr>
            <a:xfrm>
              <a:off x="545988" y="1838663"/>
              <a:ext cx="11261907" cy="365760"/>
            </a:xfrm>
            <a:custGeom>
              <a:avLst/>
              <a:gdLst>
                <a:gd name="connsiteX0" fmla="*/ 0 w 11261907"/>
                <a:gd name="connsiteY0" fmla="*/ 81060 h 486348"/>
                <a:gd name="connsiteX1" fmla="*/ 81060 w 11261907"/>
                <a:gd name="connsiteY1" fmla="*/ 0 h 486348"/>
                <a:gd name="connsiteX2" fmla="*/ 11180847 w 11261907"/>
                <a:gd name="connsiteY2" fmla="*/ 0 h 486348"/>
                <a:gd name="connsiteX3" fmla="*/ 11261907 w 11261907"/>
                <a:gd name="connsiteY3" fmla="*/ 81060 h 486348"/>
                <a:gd name="connsiteX4" fmla="*/ 11261907 w 11261907"/>
                <a:gd name="connsiteY4" fmla="*/ 405288 h 486348"/>
                <a:gd name="connsiteX5" fmla="*/ 11180847 w 11261907"/>
                <a:gd name="connsiteY5" fmla="*/ 486348 h 486348"/>
                <a:gd name="connsiteX6" fmla="*/ 81060 w 11261907"/>
                <a:gd name="connsiteY6" fmla="*/ 486348 h 486348"/>
                <a:gd name="connsiteX7" fmla="*/ 0 w 11261907"/>
                <a:gd name="connsiteY7" fmla="*/ 405288 h 486348"/>
                <a:gd name="connsiteX8" fmla="*/ 0 w 11261907"/>
                <a:gd name="connsiteY8" fmla="*/ 81060 h 48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61907" h="486348">
                  <a:moveTo>
                    <a:pt x="0" y="81060"/>
                  </a:moveTo>
                  <a:cubicBezTo>
                    <a:pt x="0" y="36292"/>
                    <a:pt x="36292" y="0"/>
                    <a:pt x="81060" y="0"/>
                  </a:cubicBezTo>
                  <a:lnTo>
                    <a:pt x="11180847" y="0"/>
                  </a:lnTo>
                  <a:cubicBezTo>
                    <a:pt x="11225615" y="0"/>
                    <a:pt x="11261907" y="36292"/>
                    <a:pt x="11261907" y="81060"/>
                  </a:cubicBezTo>
                  <a:lnTo>
                    <a:pt x="11261907" y="405288"/>
                  </a:lnTo>
                  <a:cubicBezTo>
                    <a:pt x="11261907" y="450056"/>
                    <a:pt x="11225615" y="486348"/>
                    <a:pt x="11180847" y="486348"/>
                  </a:cubicBezTo>
                  <a:lnTo>
                    <a:pt x="81060" y="486348"/>
                  </a:lnTo>
                  <a:cubicBezTo>
                    <a:pt x="36292" y="486348"/>
                    <a:pt x="0" y="450056"/>
                    <a:pt x="0" y="405288"/>
                  </a:cubicBezTo>
                  <a:lnTo>
                    <a:pt x="0" y="81060"/>
                  </a:lnTo>
                  <a:close/>
                </a:path>
              </a:pathLst>
            </a:custGeom>
            <a:solidFill>
              <a:schemeClr val="accent3"/>
            </a:solidFill>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spcFirstLastPara="0" vert="horz" wrap="square" lIns="115182" tIns="115182" rIns="115182" bIns="115182" numCol="1" spcCol="1270" anchor="ctr" anchorCtr="0">
              <a:noAutofit/>
            </a:bodyPr>
            <a:lstStyle/>
            <a:p>
              <a:pPr marL="0" lvl="0" indent="0" algn="l" defTabSz="1066800">
                <a:lnSpc>
                  <a:spcPct val="90000"/>
                </a:lnSpc>
                <a:spcBef>
                  <a:spcPct val="0"/>
                </a:spcBef>
                <a:spcAft>
                  <a:spcPct val="35000"/>
                </a:spcAft>
                <a:buNone/>
              </a:pPr>
              <a:r>
                <a:rPr lang="en-US" sz="2000" b="1" kern="1200" dirty="0">
                  <a:latin typeface="Calibri"/>
                  <a:ea typeface="Calibri"/>
                  <a:cs typeface="Calibri"/>
                </a:rPr>
                <a:t>Neutropenia</a:t>
              </a:r>
              <a:endParaRPr lang="en-US" sz="2000" kern="1200" dirty="0">
                <a:latin typeface="Calibri"/>
                <a:ea typeface="Calibri"/>
                <a:cs typeface="Calibri"/>
              </a:endParaRPr>
            </a:p>
          </p:txBody>
        </p:sp>
        <p:sp>
          <p:nvSpPr>
            <p:cNvPr id="4" name="Freeform: Shape 3">
              <a:extLst>
                <a:ext uri="{FF2B5EF4-FFF2-40B4-BE49-F238E27FC236}">
                  <a16:creationId xmlns:a16="http://schemas.microsoft.com/office/drawing/2014/main" id="{9E047CD6-C661-2A7E-DE9D-64BC1B6A79D7}"/>
                </a:ext>
              </a:extLst>
            </p:cNvPr>
            <p:cNvSpPr/>
            <p:nvPr/>
          </p:nvSpPr>
          <p:spPr>
            <a:xfrm>
              <a:off x="545988" y="2243841"/>
              <a:ext cx="11261907" cy="1521660"/>
            </a:xfrm>
            <a:custGeom>
              <a:avLst/>
              <a:gdLst>
                <a:gd name="connsiteX0" fmla="*/ 0 w 11261907"/>
                <a:gd name="connsiteY0" fmla="*/ 0 h 1521660"/>
                <a:gd name="connsiteX1" fmla="*/ 11261907 w 11261907"/>
                <a:gd name="connsiteY1" fmla="*/ 0 h 1521660"/>
                <a:gd name="connsiteX2" fmla="*/ 11261907 w 11261907"/>
                <a:gd name="connsiteY2" fmla="*/ 1521660 h 1521660"/>
                <a:gd name="connsiteX3" fmla="*/ 0 w 11261907"/>
                <a:gd name="connsiteY3" fmla="*/ 1521660 h 1521660"/>
                <a:gd name="connsiteX4" fmla="*/ 0 w 11261907"/>
                <a:gd name="connsiteY4" fmla="*/ 0 h 152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1907" h="1521660">
                  <a:moveTo>
                    <a:pt x="0" y="0"/>
                  </a:moveTo>
                  <a:lnTo>
                    <a:pt x="11261907" y="0"/>
                  </a:lnTo>
                  <a:lnTo>
                    <a:pt x="11261907" y="1521660"/>
                  </a:lnTo>
                  <a:lnTo>
                    <a:pt x="0" y="152166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7566" tIns="20320" rIns="113792" bIns="20320" numCol="1" spcCol="1270" anchor="t" anchorCtr="0">
              <a:noAutofit/>
            </a:bodyPr>
            <a:lstStyle/>
            <a:p>
              <a:pPr marL="285750" lvl="1" indent="-285750" algn="l" defTabSz="711200">
                <a:lnSpc>
                  <a:spcPct val="90000"/>
                </a:lnSpc>
                <a:spcBef>
                  <a:spcPct val="0"/>
                </a:spcBef>
                <a:spcAft>
                  <a:spcPct val="20000"/>
                </a:spcAft>
                <a:buFont typeface="Wingdings" panose="05000000000000000000" pitchFamily="2" charset="2"/>
                <a:buChar char="§"/>
              </a:pPr>
              <a:r>
                <a:rPr lang="en-US" sz="1600" b="1" kern="1200" dirty="0">
                  <a:solidFill>
                    <a:schemeClr val="bg1"/>
                  </a:solidFill>
                  <a:latin typeface="Calibri"/>
                  <a:ea typeface="Calibri"/>
                  <a:cs typeface="Calibri"/>
                </a:rPr>
                <a:t>Grade 3 (ANC 0.5-1.0 × 10⁹/L) without fever</a:t>
              </a:r>
              <a:endParaRPr lang="en-US" sz="1600" kern="1200" dirty="0">
                <a:solidFill>
                  <a:schemeClr val="bg1"/>
                </a:solidFill>
                <a:latin typeface="Calibri"/>
                <a:ea typeface="Calibri"/>
                <a:cs typeface="Calibri"/>
              </a:endParaRPr>
            </a:p>
            <a:p>
              <a:pPr marL="457200" lvl="2" indent="-285750" algn="l" defTabSz="711200">
                <a:lnSpc>
                  <a:spcPct val="90000"/>
                </a:lnSpc>
                <a:spcBef>
                  <a:spcPct val="0"/>
                </a:spcBef>
                <a:spcAft>
                  <a:spcPct val="20000"/>
                </a:spcAft>
                <a:buFont typeface="Calibri" panose="020F0502020204030204" pitchFamily="34" charset="0"/>
                <a:buChar char="─"/>
              </a:pPr>
              <a:r>
                <a:rPr lang="en-US" sz="1600" kern="1200" dirty="0">
                  <a:solidFill>
                    <a:schemeClr val="bg1"/>
                  </a:solidFill>
                  <a:latin typeface="Calibri"/>
                  <a:ea typeface="Calibri"/>
                  <a:cs typeface="Calibri"/>
                </a:rPr>
                <a:t>Continue treatment; consider the use of G-CSF until ANC &gt;1.0 × 10⁹/L</a:t>
              </a:r>
            </a:p>
            <a:p>
              <a:pPr marL="285750" lvl="1" indent="-285750" algn="l" defTabSz="711200">
                <a:lnSpc>
                  <a:spcPct val="90000"/>
                </a:lnSpc>
                <a:spcBef>
                  <a:spcPct val="0"/>
                </a:spcBef>
                <a:spcAft>
                  <a:spcPct val="20000"/>
                </a:spcAft>
                <a:buFont typeface="Wingdings" panose="05000000000000000000" pitchFamily="2" charset="2"/>
                <a:buChar char="§"/>
              </a:pPr>
              <a:r>
                <a:rPr lang="en-US" sz="1600" b="1" kern="1200" dirty="0">
                  <a:solidFill>
                    <a:schemeClr val="bg1"/>
                  </a:solidFill>
                  <a:latin typeface="Calibri"/>
                  <a:ea typeface="Calibri"/>
                  <a:cs typeface="Calibri"/>
                </a:rPr>
                <a:t>Grade 4 (ANC &lt;0.5 × 10⁹/L) or febrile neutropenia</a:t>
              </a:r>
              <a:endParaRPr lang="en-US" sz="1600" kern="1200" dirty="0">
                <a:solidFill>
                  <a:schemeClr val="bg1"/>
                </a:solidFill>
                <a:latin typeface="Calibri"/>
                <a:ea typeface="Calibri"/>
                <a:cs typeface="Calibri"/>
              </a:endParaRPr>
            </a:p>
            <a:p>
              <a:pPr marL="457200" lvl="2" indent="-285750" algn="l" defTabSz="711200">
                <a:lnSpc>
                  <a:spcPct val="90000"/>
                </a:lnSpc>
                <a:spcBef>
                  <a:spcPct val="0"/>
                </a:spcBef>
                <a:spcAft>
                  <a:spcPct val="20000"/>
                </a:spcAft>
                <a:buFont typeface="Calibri" panose="020F0502020204030204" pitchFamily="34" charset="0"/>
                <a:buChar char="─"/>
              </a:pPr>
              <a:r>
                <a:rPr lang="en-US" sz="1600" kern="1200" dirty="0">
                  <a:solidFill>
                    <a:schemeClr val="bg1"/>
                  </a:solidFill>
                  <a:latin typeface="Calibri"/>
                  <a:ea typeface="Calibri"/>
                  <a:cs typeface="Calibri"/>
                </a:rPr>
                <a:t>Hold bispecific; use G-CSF until ANC &gt;1.0 × 10⁹/L; consider extending dosing interval (if desired response/control is achieved); consider prophylactic G-CSF when restarting antibody</a:t>
              </a:r>
            </a:p>
            <a:p>
              <a:pPr marL="285750" lvl="1" indent="-285750" algn="l" defTabSz="711200">
                <a:lnSpc>
                  <a:spcPct val="90000"/>
                </a:lnSpc>
                <a:spcBef>
                  <a:spcPct val="0"/>
                </a:spcBef>
                <a:spcAft>
                  <a:spcPct val="20000"/>
                </a:spcAft>
                <a:buFont typeface="Wingdings" panose="05000000000000000000" pitchFamily="2" charset="2"/>
                <a:buChar char="§"/>
              </a:pPr>
              <a:r>
                <a:rPr lang="en-US" sz="1600" b="1" kern="1200" dirty="0">
                  <a:solidFill>
                    <a:schemeClr val="bg1"/>
                  </a:solidFill>
                  <a:latin typeface="Calibri"/>
                  <a:ea typeface="Calibri"/>
                  <a:cs typeface="Calibri"/>
                </a:rPr>
                <a:t>Additional recommendations: </a:t>
              </a:r>
              <a:r>
                <a:rPr lang="en-US" sz="1600" kern="1200" dirty="0">
                  <a:solidFill>
                    <a:schemeClr val="bg1"/>
                  </a:solidFill>
                  <a:latin typeface="Calibri"/>
                  <a:ea typeface="Calibri"/>
                  <a:cs typeface="Calibri"/>
                </a:rPr>
                <a:t>Antibiotic, antiviral, and antifungal prophylaxis; consider IVIG; recommend neutropenia workup</a:t>
              </a:r>
              <a:r>
                <a:rPr lang="en-US" sz="1600" kern="1200" dirty="0">
                  <a:latin typeface="Calibri"/>
                  <a:ea typeface="Calibri"/>
                  <a:cs typeface="Calibri"/>
                </a:rPr>
                <a:t> including CMV, EBV, and </a:t>
              </a:r>
              <a:r>
                <a:rPr lang="en-US" sz="1600" b="0" kern="1200" dirty="0">
                  <a:latin typeface="Calibri"/>
                  <a:ea typeface="Calibri"/>
                  <a:cs typeface="Calibri"/>
                </a:rPr>
                <a:t>adenovirus testing</a:t>
              </a:r>
              <a:endParaRPr lang="en-US" sz="1600" kern="1200" dirty="0">
                <a:latin typeface="Calibri"/>
                <a:ea typeface="Calibri"/>
                <a:cs typeface="Calibri"/>
              </a:endParaRPr>
            </a:p>
          </p:txBody>
        </p:sp>
        <p:sp>
          <p:nvSpPr>
            <p:cNvPr id="12" name="Freeform: Shape 11">
              <a:extLst>
                <a:ext uri="{FF2B5EF4-FFF2-40B4-BE49-F238E27FC236}">
                  <a16:creationId xmlns:a16="http://schemas.microsoft.com/office/drawing/2014/main" id="{D9614112-9E0E-B516-7CAC-256EFD4CC30F}"/>
                </a:ext>
              </a:extLst>
            </p:cNvPr>
            <p:cNvSpPr/>
            <p:nvPr/>
          </p:nvSpPr>
          <p:spPr>
            <a:xfrm>
              <a:off x="545988" y="4006136"/>
              <a:ext cx="11261907" cy="365760"/>
            </a:xfrm>
            <a:custGeom>
              <a:avLst/>
              <a:gdLst>
                <a:gd name="connsiteX0" fmla="*/ 0 w 11261907"/>
                <a:gd name="connsiteY0" fmla="*/ 81060 h 486348"/>
                <a:gd name="connsiteX1" fmla="*/ 81060 w 11261907"/>
                <a:gd name="connsiteY1" fmla="*/ 0 h 486348"/>
                <a:gd name="connsiteX2" fmla="*/ 11180847 w 11261907"/>
                <a:gd name="connsiteY2" fmla="*/ 0 h 486348"/>
                <a:gd name="connsiteX3" fmla="*/ 11261907 w 11261907"/>
                <a:gd name="connsiteY3" fmla="*/ 81060 h 486348"/>
                <a:gd name="connsiteX4" fmla="*/ 11261907 w 11261907"/>
                <a:gd name="connsiteY4" fmla="*/ 405288 h 486348"/>
                <a:gd name="connsiteX5" fmla="*/ 11180847 w 11261907"/>
                <a:gd name="connsiteY5" fmla="*/ 486348 h 486348"/>
                <a:gd name="connsiteX6" fmla="*/ 81060 w 11261907"/>
                <a:gd name="connsiteY6" fmla="*/ 486348 h 486348"/>
                <a:gd name="connsiteX7" fmla="*/ 0 w 11261907"/>
                <a:gd name="connsiteY7" fmla="*/ 405288 h 486348"/>
                <a:gd name="connsiteX8" fmla="*/ 0 w 11261907"/>
                <a:gd name="connsiteY8" fmla="*/ 81060 h 48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61907" h="486348">
                  <a:moveTo>
                    <a:pt x="0" y="81060"/>
                  </a:moveTo>
                  <a:cubicBezTo>
                    <a:pt x="0" y="36292"/>
                    <a:pt x="36292" y="0"/>
                    <a:pt x="81060" y="0"/>
                  </a:cubicBezTo>
                  <a:lnTo>
                    <a:pt x="11180847" y="0"/>
                  </a:lnTo>
                  <a:cubicBezTo>
                    <a:pt x="11225615" y="0"/>
                    <a:pt x="11261907" y="36292"/>
                    <a:pt x="11261907" y="81060"/>
                  </a:cubicBezTo>
                  <a:lnTo>
                    <a:pt x="11261907" y="405288"/>
                  </a:lnTo>
                  <a:cubicBezTo>
                    <a:pt x="11261907" y="450056"/>
                    <a:pt x="11225615" y="486348"/>
                    <a:pt x="11180847" y="486348"/>
                  </a:cubicBezTo>
                  <a:lnTo>
                    <a:pt x="81060" y="486348"/>
                  </a:lnTo>
                  <a:cubicBezTo>
                    <a:pt x="36292" y="486348"/>
                    <a:pt x="0" y="450056"/>
                    <a:pt x="0" y="405288"/>
                  </a:cubicBezTo>
                  <a:lnTo>
                    <a:pt x="0" y="81060"/>
                  </a:lnTo>
                  <a:close/>
                </a:path>
              </a:pathLst>
            </a:custGeom>
            <a:solidFill>
              <a:schemeClr val="accent1"/>
            </a:solidFill>
            <a:ln>
              <a:solidFill>
                <a:schemeClr val="accent1"/>
              </a:solidFill>
            </a:ln>
          </p:spPr>
          <p:style>
            <a:lnRef idx="2">
              <a:schemeClr val="lt1">
                <a:hueOff val="0"/>
                <a:satOff val="0"/>
                <a:lumOff val="0"/>
                <a:alphaOff val="0"/>
              </a:schemeClr>
            </a:lnRef>
            <a:fillRef idx="1">
              <a:schemeClr val="accent2">
                <a:shade val="80000"/>
                <a:hueOff val="203677"/>
                <a:satOff val="-11957"/>
                <a:lumOff val="15226"/>
                <a:alphaOff val="0"/>
              </a:schemeClr>
            </a:fillRef>
            <a:effectRef idx="0">
              <a:schemeClr val="accent2">
                <a:shade val="80000"/>
                <a:hueOff val="203677"/>
                <a:satOff val="-11957"/>
                <a:lumOff val="15226"/>
                <a:alphaOff val="0"/>
              </a:schemeClr>
            </a:effectRef>
            <a:fontRef idx="minor">
              <a:schemeClr val="lt1"/>
            </a:fontRef>
          </p:style>
          <p:txBody>
            <a:bodyPr spcFirstLastPara="0" vert="horz" wrap="square" lIns="115182" tIns="115182" rIns="115182" bIns="115182" numCol="1" spcCol="1270" anchor="ctr" anchorCtr="0">
              <a:noAutofit/>
            </a:bodyPr>
            <a:lstStyle/>
            <a:p>
              <a:pPr marL="0" lvl="0" indent="0" algn="l" defTabSz="1066800">
                <a:lnSpc>
                  <a:spcPct val="90000"/>
                </a:lnSpc>
                <a:spcBef>
                  <a:spcPct val="0"/>
                </a:spcBef>
                <a:spcAft>
                  <a:spcPct val="35000"/>
                </a:spcAft>
                <a:buNone/>
              </a:pPr>
              <a:r>
                <a:rPr lang="en-US" sz="2000" b="1" kern="1200" dirty="0">
                  <a:latin typeface="Calibri"/>
                  <a:ea typeface="Calibri"/>
                  <a:cs typeface="Calibri"/>
                </a:rPr>
                <a:t>Anemia</a:t>
              </a:r>
            </a:p>
          </p:txBody>
        </p:sp>
        <p:sp>
          <p:nvSpPr>
            <p:cNvPr id="13" name="Freeform: Shape 12">
              <a:extLst>
                <a:ext uri="{FF2B5EF4-FFF2-40B4-BE49-F238E27FC236}">
                  <a16:creationId xmlns:a16="http://schemas.microsoft.com/office/drawing/2014/main" id="{D1C28D41-3BAD-383A-6259-7791229BEE40}"/>
                </a:ext>
              </a:extLst>
            </p:cNvPr>
            <p:cNvSpPr/>
            <p:nvPr/>
          </p:nvSpPr>
          <p:spPr>
            <a:xfrm>
              <a:off x="545988" y="4419372"/>
              <a:ext cx="11261907" cy="905750"/>
            </a:xfrm>
            <a:custGeom>
              <a:avLst/>
              <a:gdLst>
                <a:gd name="connsiteX0" fmla="*/ 0 w 11261907"/>
                <a:gd name="connsiteY0" fmla="*/ 0 h 905750"/>
                <a:gd name="connsiteX1" fmla="*/ 11261907 w 11261907"/>
                <a:gd name="connsiteY1" fmla="*/ 0 h 905750"/>
                <a:gd name="connsiteX2" fmla="*/ 11261907 w 11261907"/>
                <a:gd name="connsiteY2" fmla="*/ 905750 h 905750"/>
                <a:gd name="connsiteX3" fmla="*/ 0 w 11261907"/>
                <a:gd name="connsiteY3" fmla="*/ 905750 h 905750"/>
                <a:gd name="connsiteX4" fmla="*/ 0 w 11261907"/>
                <a:gd name="connsiteY4" fmla="*/ 0 h 90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1907" h="905750">
                  <a:moveTo>
                    <a:pt x="0" y="0"/>
                  </a:moveTo>
                  <a:lnTo>
                    <a:pt x="11261907" y="0"/>
                  </a:lnTo>
                  <a:lnTo>
                    <a:pt x="11261907" y="905750"/>
                  </a:lnTo>
                  <a:lnTo>
                    <a:pt x="0" y="90575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7566" tIns="20320" rIns="113792" bIns="20320" numCol="1" spcCol="1270" anchor="t" anchorCtr="0">
              <a:noAutofit/>
            </a:bodyPr>
            <a:lstStyle/>
            <a:p>
              <a:pPr marL="285750" lvl="1" indent="-285750" algn="l" defTabSz="711200">
                <a:lnSpc>
                  <a:spcPct val="90000"/>
                </a:lnSpc>
                <a:spcBef>
                  <a:spcPct val="0"/>
                </a:spcBef>
                <a:spcAft>
                  <a:spcPct val="20000"/>
                </a:spcAft>
                <a:buFont typeface="Wingdings" panose="05000000000000000000" pitchFamily="2" charset="2"/>
                <a:buChar char="§"/>
              </a:pPr>
              <a:r>
                <a:rPr lang="en-US" sz="1600" b="1" kern="1200" dirty="0">
                  <a:solidFill>
                    <a:schemeClr val="bg1"/>
                  </a:solidFill>
                  <a:latin typeface="Calibri"/>
                  <a:ea typeface="Calibri"/>
                  <a:cs typeface="Calibri"/>
                </a:rPr>
                <a:t>Grade 3 (hemoglobin &lt;8 g/dL) or symptomatic patients</a:t>
              </a:r>
              <a:endParaRPr lang="en-US" sz="1600" kern="1200" dirty="0">
                <a:solidFill>
                  <a:schemeClr val="bg1"/>
                </a:solidFill>
                <a:latin typeface="Calibri"/>
                <a:ea typeface="Calibri"/>
                <a:cs typeface="Calibri"/>
              </a:endParaRPr>
            </a:p>
            <a:p>
              <a:pPr marL="457200" lvl="2" indent="-285750" algn="l" defTabSz="711200">
                <a:lnSpc>
                  <a:spcPct val="90000"/>
                </a:lnSpc>
                <a:spcBef>
                  <a:spcPct val="0"/>
                </a:spcBef>
                <a:spcAft>
                  <a:spcPct val="20000"/>
                </a:spcAft>
                <a:buFont typeface="Calibri" panose="020F0502020204030204" pitchFamily="34" charset="0"/>
                <a:buChar char="─"/>
              </a:pPr>
              <a:r>
                <a:rPr lang="en-US" sz="1600" kern="1200" dirty="0">
                  <a:solidFill>
                    <a:schemeClr val="bg1"/>
                  </a:solidFill>
                  <a:latin typeface="Calibri"/>
                  <a:ea typeface="Calibri"/>
                  <a:cs typeface="Calibri"/>
                </a:rPr>
                <a:t>Consider transfusion to keep hemoglobin &gt;8 g/dL</a:t>
              </a:r>
            </a:p>
            <a:p>
              <a:pPr marL="457200" lvl="2" indent="-285750" algn="l" defTabSz="711200">
                <a:lnSpc>
                  <a:spcPct val="90000"/>
                </a:lnSpc>
                <a:spcBef>
                  <a:spcPct val="0"/>
                </a:spcBef>
                <a:spcAft>
                  <a:spcPct val="20000"/>
                </a:spcAft>
                <a:buFont typeface="Calibri" panose="020F0502020204030204" pitchFamily="34" charset="0"/>
                <a:buChar char="─"/>
              </a:pPr>
              <a:r>
                <a:rPr lang="en-US" sz="1600" kern="1200" dirty="0">
                  <a:solidFill>
                    <a:schemeClr val="bg1"/>
                  </a:solidFill>
                  <a:latin typeface="Calibri"/>
                  <a:ea typeface="Calibri"/>
                  <a:cs typeface="Calibri"/>
                </a:rPr>
                <a:t>Consider treatment with erythropoietin-stimulating agents per institutional guidelines</a:t>
              </a:r>
            </a:p>
            <a:p>
              <a:pPr marL="171450" lvl="1" indent="-171450" algn="l" defTabSz="711200">
                <a:lnSpc>
                  <a:spcPct val="90000"/>
                </a:lnSpc>
                <a:spcBef>
                  <a:spcPct val="0"/>
                </a:spcBef>
                <a:spcAft>
                  <a:spcPct val="20000"/>
                </a:spcAft>
                <a:buFont typeface="Arial" panose="020B0604020202020204" pitchFamily="34" charset="0"/>
                <a:buChar char="•"/>
              </a:pPr>
              <a:r>
                <a:rPr lang="en-US" sz="1600" b="1" kern="1200" dirty="0">
                  <a:latin typeface="Calibri"/>
                  <a:ea typeface="Calibri"/>
                  <a:cs typeface="Calibri"/>
                </a:rPr>
                <a:t>Additional recommendations: </a:t>
              </a:r>
              <a:r>
                <a:rPr lang="en-US" sz="1600" b="0" kern="1200" dirty="0">
                  <a:latin typeface="Calibri"/>
                  <a:ea typeface="Calibri"/>
                  <a:cs typeface="Calibri"/>
                </a:rPr>
                <a:t>check for </a:t>
              </a:r>
              <a:r>
                <a:rPr lang="en-US" sz="1600" kern="1200" dirty="0">
                  <a:latin typeface="Calibri"/>
                  <a:ea typeface="Calibri"/>
                  <a:cs typeface="Calibri"/>
                </a:rPr>
                <a:t>other causes of anemia, including </a:t>
              </a:r>
              <a:r>
                <a:rPr lang="en-US" sz="1600" b="0" kern="1200" dirty="0">
                  <a:latin typeface="Calibri"/>
                  <a:ea typeface="Calibri"/>
                  <a:cs typeface="Calibri"/>
                </a:rPr>
                <a:t>vitamins, parvovirus, and myelodysplasia</a:t>
              </a:r>
              <a:endParaRPr lang="en-US" sz="1600" kern="1200" dirty="0">
                <a:latin typeface="Calibri"/>
                <a:ea typeface="Calibri"/>
                <a:cs typeface="Calibri"/>
              </a:endParaRPr>
            </a:p>
          </p:txBody>
        </p:sp>
        <p:sp>
          <p:nvSpPr>
            <p:cNvPr id="14" name="Freeform: Shape 13">
              <a:extLst>
                <a:ext uri="{FF2B5EF4-FFF2-40B4-BE49-F238E27FC236}">
                  <a16:creationId xmlns:a16="http://schemas.microsoft.com/office/drawing/2014/main" id="{DA3557C7-8F32-F0D9-76B8-C20BCB0B7484}"/>
                </a:ext>
              </a:extLst>
            </p:cNvPr>
            <p:cNvSpPr/>
            <p:nvPr/>
          </p:nvSpPr>
          <p:spPr>
            <a:xfrm>
              <a:off x="545988" y="5393789"/>
              <a:ext cx="11261907" cy="365760"/>
            </a:xfrm>
            <a:custGeom>
              <a:avLst/>
              <a:gdLst>
                <a:gd name="connsiteX0" fmla="*/ 0 w 11261907"/>
                <a:gd name="connsiteY0" fmla="*/ 81060 h 486348"/>
                <a:gd name="connsiteX1" fmla="*/ 81060 w 11261907"/>
                <a:gd name="connsiteY1" fmla="*/ 0 h 486348"/>
                <a:gd name="connsiteX2" fmla="*/ 11180847 w 11261907"/>
                <a:gd name="connsiteY2" fmla="*/ 0 h 486348"/>
                <a:gd name="connsiteX3" fmla="*/ 11261907 w 11261907"/>
                <a:gd name="connsiteY3" fmla="*/ 81060 h 486348"/>
                <a:gd name="connsiteX4" fmla="*/ 11261907 w 11261907"/>
                <a:gd name="connsiteY4" fmla="*/ 405288 h 486348"/>
                <a:gd name="connsiteX5" fmla="*/ 11180847 w 11261907"/>
                <a:gd name="connsiteY5" fmla="*/ 486348 h 486348"/>
                <a:gd name="connsiteX6" fmla="*/ 81060 w 11261907"/>
                <a:gd name="connsiteY6" fmla="*/ 486348 h 486348"/>
                <a:gd name="connsiteX7" fmla="*/ 0 w 11261907"/>
                <a:gd name="connsiteY7" fmla="*/ 405288 h 486348"/>
                <a:gd name="connsiteX8" fmla="*/ 0 w 11261907"/>
                <a:gd name="connsiteY8" fmla="*/ 81060 h 48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61907" h="486348">
                  <a:moveTo>
                    <a:pt x="0" y="81060"/>
                  </a:moveTo>
                  <a:cubicBezTo>
                    <a:pt x="0" y="36292"/>
                    <a:pt x="36292" y="0"/>
                    <a:pt x="81060" y="0"/>
                  </a:cubicBezTo>
                  <a:lnTo>
                    <a:pt x="11180847" y="0"/>
                  </a:lnTo>
                  <a:cubicBezTo>
                    <a:pt x="11225615" y="0"/>
                    <a:pt x="11261907" y="36292"/>
                    <a:pt x="11261907" y="81060"/>
                  </a:cubicBezTo>
                  <a:lnTo>
                    <a:pt x="11261907" y="405288"/>
                  </a:lnTo>
                  <a:cubicBezTo>
                    <a:pt x="11261907" y="450056"/>
                    <a:pt x="11225615" y="486348"/>
                    <a:pt x="11180847" y="486348"/>
                  </a:cubicBezTo>
                  <a:lnTo>
                    <a:pt x="81060" y="486348"/>
                  </a:lnTo>
                  <a:cubicBezTo>
                    <a:pt x="36292" y="486348"/>
                    <a:pt x="0" y="450056"/>
                    <a:pt x="0" y="405288"/>
                  </a:cubicBezTo>
                  <a:lnTo>
                    <a:pt x="0" y="81060"/>
                  </a:lnTo>
                  <a:close/>
                </a:path>
              </a:pathLst>
            </a:custGeom>
            <a:solidFill>
              <a:schemeClr val="accent4"/>
            </a:solidFill>
            <a:ln>
              <a:solidFill>
                <a:schemeClr val="accent4"/>
              </a:solidFill>
            </a:ln>
          </p:spPr>
          <p:style>
            <a:lnRef idx="2">
              <a:schemeClr val="lt1">
                <a:hueOff val="0"/>
                <a:satOff val="0"/>
                <a:lumOff val="0"/>
                <a:alphaOff val="0"/>
              </a:schemeClr>
            </a:lnRef>
            <a:fillRef idx="1">
              <a:scrgbClr r="0" g="0" b="0"/>
            </a:fillRef>
            <a:effectRef idx="0">
              <a:schemeClr val="accent2">
                <a:shade val="80000"/>
                <a:hueOff val="407354"/>
                <a:satOff val="-23913"/>
                <a:lumOff val="30452"/>
                <a:alphaOff val="0"/>
              </a:schemeClr>
            </a:effectRef>
            <a:fontRef idx="minor">
              <a:schemeClr val="lt1"/>
            </a:fontRef>
          </p:style>
          <p:txBody>
            <a:bodyPr spcFirstLastPara="0" vert="horz" wrap="square" lIns="115182" tIns="115182" rIns="115182" bIns="115182" numCol="1" spcCol="1270" anchor="ctr" anchorCtr="0">
              <a:noAutofit/>
            </a:bodyPr>
            <a:lstStyle/>
            <a:p>
              <a:pPr marL="0" lvl="0" indent="0" algn="l" defTabSz="1066800">
                <a:lnSpc>
                  <a:spcPct val="90000"/>
                </a:lnSpc>
                <a:spcBef>
                  <a:spcPct val="0"/>
                </a:spcBef>
                <a:spcAft>
                  <a:spcPct val="35000"/>
                </a:spcAft>
                <a:buNone/>
              </a:pPr>
              <a:r>
                <a:rPr lang="en-US" sz="2000" b="1" kern="1200" dirty="0">
                  <a:latin typeface="Calibri"/>
                  <a:ea typeface="Calibri"/>
                  <a:cs typeface="Calibri"/>
                </a:rPr>
                <a:t>Thrombocytopenia</a:t>
              </a:r>
            </a:p>
          </p:txBody>
        </p:sp>
        <p:sp>
          <p:nvSpPr>
            <p:cNvPr id="15" name="Freeform: Shape 14">
              <a:extLst>
                <a:ext uri="{FF2B5EF4-FFF2-40B4-BE49-F238E27FC236}">
                  <a16:creationId xmlns:a16="http://schemas.microsoft.com/office/drawing/2014/main" id="{4A72921C-E137-8478-2367-8BD07D1A1DCA}"/>
                </a:ext>
              </a:extLst>
            </p:cNvPr>
            <p:cNvSpPr/>
            <p:nvPr/>
          </p:nvSpPr>
          <p:spPr>
            <a:xfrm>
              <a:off x="545988" y="5817209"/>
              <a:ext cx="11261907" cy="452875"/>
            </a:xfrm>
            <a:custGeom>
              <a:avLst/>
              <a:gdLst>
                <a:gd name="connsiteX0" fmla="*/ 0 w 11261907"/>
                <a:gd name="connsiteY0" fmla="*/ 0 h 452875"/>
                <a:gd name="connsiteX1" fmla="*/ 11261907 w 11261907"/>
                <a:gd name="connsiteY1" fmla="*/ 0 h 452875"/>
                <a:gd name="connsiteX2" fmla="*/ 11261907 w 11261907"/>
                <a:gd name="connsiteY2" fmla="*/ 452875 h 452875"/>
                <a:gd name="connsiteX3" fmla="*/ 0 w 11261907"/>
                <a:gd name="connsiteY3" fmla="*/ 452875 h 452875"/>
                <a:gd name="connsiteX4" fmla="*/ 0 w 11261907"/>
                <a:gd name="connsiteY4" fmla="*/ 0 h 4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1907" h="452875">
                  <a:moveTo>
                    <a:pt x="0" y="0"/>
                  </a:moveTo>
                  <a:lnTo>
                    <a:pt x="11261907" y="0"/>
                  </a:lnTo>
                  <a:lnTo>
                    <a:pt x="11261907" y="452875"/>
                  </a:lnTo>
                  <a:lnTo>
                    <a:pt x="0" y="452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7566" tIns="20320" rIns="113792" bIns="20320" numCol="1" spcCol="1270" anchor="t" anchorCtr="0">
              <a:noAutofit/>
            </a:bodyPr>
            <a:lstStyle/>
            <a:p>
              <a:pPr marL="285750" lvl="1" indent="-285750" algn="l" defTabSz="711200">
                <a:lnSpc>
                  <a:spcPct val="90000"/>
                </a:lnSpc>
                <a:spcBef>
                  <a:spcPct val="0"/>
                </a:spcBef>
                <a:spcAft>
                  <a:spcPct val="20000"/>
                </a:spcAft>
                <a:buFont typeface="Wingdings" panose="05000000000000000000" pitchFamily="2" charset="2"/>
                <a:buChar char="§"/>
              </a:pPr>
              <a:r>
                <a:rPr lang="en-US" sz="1600" b="1" kern="1200" dirty="0">
                  <a:solidFill>
                    <a:schemeClr val="bg1"/>
                  </a:solidFill>
                  <a:latin typeface="Calibri"/>
                  <a:ea typeface="Calibri"/>
                  <a:cs typeface="Calibri"/>
                </a:rPr>
                <a:t>Grade 4 (platelets &lt;25,000) without bleeding or Grade 3 (platelets 25,000-50,000) with bleeding</a:t>
              </a:r>
              <a:endParaRPr lang="en-US" sz="1600" kern="1200" dirty="0">
                <a:solidFill>
                  <a:schemeClr val="bg1"/>
                </a:solidFill>
                <a:latin typeface="Calibri"/>
                <a:ea typeface="Calibri"/>
                <a:cs typeface="Calibri"/>
              </a:endParaRPr>
            </a:p>
            <a:p>
              <a:pPr marL="457200" lvl="2" indent="-285750" algn="l" defTabSz="711200">
                <a:lnSpc>
                  <a:spcPct val="90000"/>
                </a:lnSpc>
                <a:spcBef>
                  <a:spcPct val="0"/>
                </a:spcBef>
                <a:spcAft>
                  <a:spcPct val="20000"/>
                </a:spcAft>
                <a:buFont typeface="Calibri" panose="020F0502020204030204" pitchFamily="34" charset="0"/>
                <a:buChar char="─"/>
              </a:pPr>
              <a:r>
                <a:rPr lang="en-US" sz="1600" kern="1200" dirty="0">
                  <a:solidFill>
                    <a:schemeClr val="bg1"/>
                  </a:solidFill>
                  <a:latin typeface="Calibri"/>
                  <a:ea typeface="Calibri"/>
                  <a:cs typeface="Calibri"/>
                </a:rPr>
                <a:t>Hold bispecific until platelets recover to &gt;</a:t>
              </a:r>
              <a:r>
                <a:rPr lang="en-US" sz="1600" dirty="0">
                  <a:solidFill>
                    <a:schemeClr val="bg1"/>
                  </a:solidFill>
                  <a:latin typeface="Calibri"/>
                  <a:ea typeface="Calibri"/>
                  <a:cs typeface="Calibri"/>
                </a:rPr>
                <a:t>25</a:t>
              </a:r>
              <a:r>
                <a:rPr lang="en-US" sz="1600" kern="1200" dirty="0">
                  <a:solidFill>
                    <a:schemeClr val="bg1"/>
                  </a:solidFill>
                  <a:latin typeface="Calibri"/>
                  <a:ea typeface="Calibri"/>
                  <a:cs typeface="Calibri"/>
                </a:rPr>
                <a:t>,000 without signs of bleeding</a:t>
              </a:r>
            </a:p>
          </p:txBody>
        </p:sp>
      </p:grpSp>
    </p:spTree>
    <p:extLst>
      <p:ext uri="{BB962C8B-B14F-4D97-AF65-F5344CB8AC3E}">
        <p14:creationId xmlns:p14="http://schemas.microsoft.com/office/powerpoint/2010/main" val="4147190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latin typeface="Calibri"/>
                <a:ea typeface="Calibri"/>
                <a:cs typeface="Calibri"/>
              </a:rPr>
              <a:t>Adverse Events Associated With GPRC5D-Targeted Treatments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6" y="1513047"/>
            <a:ext cx="6565800" cy="4650686"/>
          </a:xfrm>
        </p:spPr>
        <p:txBody>
          <a:bodyPr/>
          <a:lstStyle/>
          <a:p>
            <a:r>
              <a:rPr lang="en-US" altLang="en-US" sz="2400" b="1" dirty="0">
                <a:latin typeface="Calibri"/>
                <a:ea typeface="Calibri"/>
                <a:cs typeface="Calibri"/>
              </a:rPr>
              <a:t>GPRC5D Expression: Malignant plasma cells,</a:t>
            </a:r>
            <a:r>
              <a:rPr lang="en-US" altLang="en-US" sz="2400" dirty="0">
                <a:latin typeface="Calibri"/>
                <a:ea typeface="Calibri"/>
                <a:cs typeface="Calibri"/>
              </a:rPr>
              <a:t> hair follicles, oral mucosa/tongue, skin, nail beds</a:t>
            </a:r>
            <a:endParaRPr lang="en-US" dirty="0">
              <a:ea typeface="Calibri" panose="020F0502020204030204" pitchFamily="34" charset="0"/>
              <a:cs typeface="Calibri" panose="020F0502020204030204" pitchFamily="34" charset="0"/>
            </a:endParaRPr>
          </a:p>
          <a:p>
            <a:pPr lvl="1"/>
            <a:r>
              <a:rPr lang="en-US" altLang="en-US" sz="2200" dirty="0">
                <a:latin typeface="Calibri"/>
                <a:ea typeface="Calibri"/>
                <a:cs typeface="Calibri"/>
              </a:rPr>
              <a:t>Little to no expression in normal B-cells, T-cells, NK cells unlike BCMA</a:t>
            </a:r>
          </a:p>
          <a:p>
            <a:pPr lvl="1"/>
            <a:r>
              <a:rPr lang="en-US" altLang="en-US" sz="2200" dirty="0">
                <a:latin typeface="Calibri"/>
                <a:ea typeface="Calibri"/>
                <a:cs typeface="Calibri"/>
              </a:rPr>
              <a:t>BCMA-independent expression </a:t>
            </a:r>
          </a:p>
          <a:p>
            <a:pPr marL="514350" indent="-457200"/>
            <a:r>
              <a:rPr lang="en-US" sz="2400" b="1" dirty="0">
                <a:latin typeface="Calibri"/>
                <a:ea typeface="Calibri"/>
                <a:cs typeface="Calibri"/>
              </a:rPr>
              <a:t>GPRC5D-specific AEs: </a:t>
            </a:r>
          </a:p>
          <a:p>
            <a:pPr marL="914400" lvl="1" indent="-457200"/>
            <a:r>
              <a:rPr lang="en-US" sz="2200" dirty="0">
                <a:latin typeface="Calibri"/>
                <a:ea typeface="Calibri"/>
                <a:cs typeface="Calibri"/>
              </a:rPr>
              <a:t>Dysgeusia</a:t>
            </a:r>
          </a:p>
          <a:p>
            <a:pPr marL="914400" lvl="1" indent="-457200"/>
            <a:r>
              <a:rPr lang="en-US" sz="2200" dirty="0">
                <a:latin typeface="Calibri"/>
                <a:ea typeface="Calibri"/>
                <a:cs typeface="Calibri"/>
              </a:rPr>
              <a:t>Weight loss</a:t>
            </a:r>
          </a:p>
          <a:p>
            <a:pPr marL="914400" lvl="1" indent="-457200"/>
            <a:r>
              <a:rPr lang="en-US" sz="2200" dirty="0">
                <a:latin typeface="Calibri"/>
                <a:ea typeface="Calibri"/>
                <a:cs typeface="Calibri"/>
              </a:rPr>
              <a:t>Skin and nail changes</a:t>
            </a:r>
          </a:p>
          <a:p>
            <a:pPr marL="914400" lvl="1" indent="-457200"/>
            <a:r>
              <a:rPr lang="en-US" sz="2200" dirty="0">
                <a:latin typeface="Calibri"/>
                <a:ea typeface="Calibri"/>
                <a:cs typeface="Calibri"/>
              </a:rPr>
              <a:t>Rash</a:t>
            </a:r>
          </a:p>
          <a:p>
            <a:pPr marL="514350" indent="-457200"/>
            <a:endParaRPr lang="en-US" sz="2600" b="1" dirty="0">
              <a:latin typeface="Calibri"/>
              <a:ea typeface="Calibri"/>
              <a:cs typeface="Calibri"/>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None/>
            </a:pPr>
            <a:r>
              <a:rPr lang="en-US" sz="1200" dirty="0">
                <a:solidFill>
                  <a:schemeClr val="bg2"/>
                </a:solidFill>
                <a:latin typeface="Calibri"/>
                <a:ea typeface="Calibri"/>
                <a:cs typeface="Calibri"/>
              </a:rPr>
              <a:t>Rodriguez-Otero. Blood Cancer J. 2024;14:24.</a:t>
            </a:r>
            <a:endParaRPr lang="en-US" dirty="0">
              <a:solidFill>
                <a:schemeClr val="bg2"/>
              </a:solidFill>
            </a:endParaRPr>
          </a:p>
        </p:txBody>
      </p:sp>
      <p:sp>
        <p:nvSpPr>
          <p:cNvPr id="4" name="TextBox 3">
            <a:extLst>
              <a:ext uri="{FF2B5EF4-FFF2-40B4-BE49-F238E27FC236}">
                <a16:creationId xmlns:a16="http://schemas.microsoft.com/office/drawing/2014/main" id="{18CFA0A4-2D41-CDD2-C418-82C6BD3A6875}"/>
              </a:ext>
            </a:extLst>
          </p:cNvPr>
          <p:cNvSpPr txBox="1"/>
          <p:nvPr/>
        </p:nvSpPr>
        <p:spPr bwMode="auto">
          <a:xfrm>
            <a:off x="7108657" y="5103394"/>
            <a:ext cx="4822657" cy="94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00000"/>
              </a:lnSpc>
              <a:spcBef>
                <a:spcPct val="50000"/>
              </a:spcBef>
              <a:spcAft>
                <a:spcPct val="0"/>
              </a:spcAft>
              <a:buClrTx/>
              <a:buFontTx/>
              <a:buNone/>
            </a:pPr>
            <a:endParaRPr lang="en-US" b="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C698F8F8-3F48-09E5-CBBF-32B70E9A1E8D}"/>
              </a:ext>
            </a:extLst>
          </p:cNvPr>
          <p:cNvSpPr txBox="1"/>
          <p:nvPr/>
        </p:nvSpPr>
        <p:spPr bwMode="auto">
          <a:xfrm>
            <a:off x="7218948" y="5183605"/>
            <a:ext cx="49630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ct val="50000"/>
              </a:spcBef>
              <a:spcAft>
                <a:spcPct val="0"/>
              </a:spcAft>
              <a:buFontTx/>
              <a:buAutoNum type="arabicPeriod"/>
            </a:pPr>
            <a:r>
              <a:rPr lang="en-US">
                <a:solidFill>
                  <a:schemeClr val="bg1"/>
                </a:solidFill>
                <a:latin typeface="Calibri"/>
                <a:ea typeface="Calibri"/>
                <a:cs typeface="Calibri"/>
              </a:rPr>
              <a:t>Tighter binding leads to increased cytotoxicity </a:t>
            </a:r>
          </a:p>
          <a:p>
            <a:pPr marL="342900" indent="-342900">
              <a:spcBef>
                <a:spcPct val="50000"/>
              </a:spcBef>
              <a:spcAft>
                <a:spcPct val="0"/>
              </a:spcAft>
              <a:buFontTx/>
              <a:buAutoNum type="arabicPeriod"/>
            </a:pPr>
            <a:r>
              <a:rPr lang="en-US">
                <a:solidFill>
                  <a:schemeClr val="bg1"/>
                </a:solidFill>
                <a:latin typeface="Calibri"/>
                <a:ea typeface="Calibri"/>
                <a:cs typeface="Calibri"/>
              </a:rPr>
              <a:t>Decreased likelihood of receptor shedding </a:t>
            </a:r>
            <a:endParaRPr lang="en-US">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34ECE8A8-B148-FBB7-09F8-659105D21AC3}"/>
              </a:ext>
            </a:extLst>
          </p:cNvPr>
          <p:cNvSpPr>
            <a:spLocks noChangeArrowheads="1"/>
          </p:cNvSpPr>
          <p:nvPr/>
        </p:nvSpPr>
        <p:spPr bwMode="auto">
          <a:xfrm>
            <a:off x="7760186" y="1293440"/>
            <a:ext cx="3880548" cy="3613548"/>
          </a:xfrm>
          <a:prstGeom prst="rect">
            <a:avLst/>
          </a:prstGeom>
          <a:noFill/>
          <a:ln w="12700"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defPPr>
              <a:defRPr lang="en-US"/>
            </a:defPPr>
            <a:lvl1pPr algn="l" defTabSz="609585" rtl="0" eaLnBrk="0" fontAlgn="base" hangingPunct="0">
              <a:lnSpc>
                <a:spcPct val="90000"/>
              </a:lnSpc>
              <a:spcBef>
                <a:spcPts val="1000"/>
              </a:spcBef>
              <a:spcAft>
                <a:spcPts val="700"/>
              </a:spcAft>
              <a:buClr>
                <a:srgbClr val="FEFDDE"/>
              </a:buClr>
              <a:buFont typeface="Wingdings" panose="05000000000000000000" pitchFamily="2" charset="2"/>
              <a:buChar char="§"/>
              <a:defRPr sz="2800" kern="1200">
                <a:solidFill>
                  <a:srgbClr val="FEFDDE"/>
                </a:solidFill>
                <a:latin typeface="Arial" panose="020B0604020202020204" pitchFamily="34" charset="0"/>
                <a:ea typeface="MS PGothic" panose="020B0600070205080204" pitchFamily="34" charset="-128"/>
                <a:cs typeface="+mn-cs"/>
              </a:defRPr>
            </a:lvl1pPr>
            <a:lvl2pPr marL="742950" indent="-285750" algn="l" defTabSz="609585" rtl="0" eaLnBrk="0" fontAlgn="base" hangingPunct="0">
              <a:lnSpc>
                <a:spcPct val="90000"/>
              </a:lnSpc>
              <a:spcBef>
                <a:spcPts val="1000"/>
              </a:spcBef>
              <a:spcAft>
                <a:spcPts val="700"/>
              </a:spcAft>
              <a:buClr>
                <a:srgbClr val="FEFDDE"/>
              </a:buClr>
              <a:buFont typeface="Arial" panose="020B0604020202020204" pitchFamily="34" charset="0"/>
              <a:buChar char="–"/>
              <a:defRPr sz="2600" kern="1200">
                <a:solidFill>
                  <a:srgbClr val="FEFDDE"/>
                </a:solidFill>
                <a:latin typeface="Arial" panose="020B0604020202020204" pitchFamily="34" charset="0"/>
                <a:ea typeface="MS PGothic" panose="020B0600070205080204" pitchFamily="34" charset="-128"/>
                <a:cs typeface="+mn-cs"/>
              </a:defRPr>
            </a:lvl2pPr>
            <a:lvl3pPr marL="1143000" indent="-228600" algn="l" defTabSz="609585" rtl="0" eaLnBrk="0" fontAlgn="base" hangingPunct="0">
              <a:lnSpc>
                <a:spcPct val="90000"/>
              </a:lnSpc>
              <a:spcBef>
                <a:spcPts val="1000"/>
              </a:spcBef>
              <a:spcAft>
                <a:spcPts val="700"/>
              </a:spcAft>
              <a:buClr>
                <a:srgbClr val="FEFDDE"/>
              </a:buClr>
              <a:buFont typeface="Arial" panose="020B0604020202020204" pitchFamily="34" charset="0"/>
              <a:buChar char="–"/>
              <a:defRPr sz="2400" kern="1200">
                <a:solidFill>
                  <a:srgbClr val="FEFDDE"/>
                </a:solidFill>
                <a:latin typeface="Arial" panose="020B0604020202020204" pitchFamily="34" charset="0"/>
                <a:ea typeface="MS PGothic" panose="020B0600070205080204" pitchFamily="34" charset="-128"/>
                <a:cs typeface="+mn-cs"/>
              </a:defRPr>
            </a:lvl3pPr>
            <a:lvl4pPr marL="1600200" indent="-228600" algn="l" defTabSz="609585" rtl="0" eaLnBrk="0" fontAlgn="base" hangingPunct="0">
              <a:lnSpc>
                <a:spcPct val="90000"/>
              </a:lnSpc>
              <a:spcBef>
                <a:spcPts val="1000"/>
              </a:spcBef>
              <a:spcAft>
                <a:spcPts val="700"/>
              </a:spcAft>
              <a:buClr>
                <a:srgbClr val="FEFDDE"/>
              </a:buClr>
              <a:buFont typeface="Arial" panose="020B0604020202020204" pitchFamily="34" charset="0"/>
              <a:buChar char="–"/>
              <a:defRPr sz="2200" kern="1200">
                <a:solidFill>
                  <a:srgbClr val="FEFDDE"/>
                </a:solidFill>
                <a:latin typeface="Arial" panose="020B0604020202020204" pitchFamily="34" charset="0"/>
                <a:ea typeface="MS PGothic" panose="020B0600070205080204" pitchFamily="34" charset="-128"/>
                <a:cs typeface="+mn-cs"/>
              </a:defRPr>
            </a:lvl4pPr>
            <a:lvl5pPr marL="2057400" indent="-228600" algn="l" defTabSz="609585" rtl="0" eaLnBrk="0" fontAlgn="base"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S PGothic" panose="020B0600070205080204" pitchFamily="34" charset="-128"/>
                <a:cs typeface="+mn-cs"/>
              </a:defRPr>
            </a:lvl5pPr>
            <a:lvl6pPr marL="2514600" indent="-228600" algn="l" defTabSz="121917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S PGothic" panose="020B0600070205080204" pitchFamily="34" charset="-128"/>
                <a:cs typeface="+mn-cs"/>
              </a:defRPr>
            </a:lvl6pPr>
            <a:lvl7pPr marL="2971800" indent="-228600" algn="l" defTabSz="121917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S PGothic" panose="020B0600070205080204" pitchFamily="34" charset="-128"/>
                <a:cs typeface="+mn-cs"/>
              </a:defRPr>
            </a:lvl7pPr>
            <a:lvl8pPr marL="3429000" indent="-228600" algn="l" defTabSz="121917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S PGothic" panose="020B0600070205080204" pitchFamily="34" charset="-128"/>
                <a:cs typeface="+mn-cs"/>
              </a:defRPr>
            </a:lvl8pPr>
            <a:lvl9pPr marL="3886200" indent="-228600" algn="l" defTabSz="1219170"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kern="1200">
                <a:solidFill>
                  <a:srgbClr val="FEFDDE"/>
                </a:solidFill>
                <a:latin typeface="Arial" panose="020B0604020202020204" pitchFamily="34" charset="0"/>
                <a:ea typeface="MS PGothic" panose="020B0600070205080204" pitchFamily="34" charset="-128"/>
                <a:cs typeface="+mn-cs"/>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Image not available</a:t>
            </a:r>
            <a:br>
              <a:rPr kumimoji="0" lang="en-US" alt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distribution</a:t>
            </a:r>
          </a:p>
        </p:txBody>
      </p:sp>
    </p:spTree>
    <p:extLst>
      <p:ext uri="{BB962C8B-B14F-4D97-AF65-F5344CB8AC3E}">
        <p14:creationId xmlns:p14="http://schemas.microsoft.com/office/powerpoint/2010/main" val="2148927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7F07-6ABC-4B54-664F-3D3C9C4E5144}"/>
              </a:ext>
            </a:extLst>
          </p:cNvPr>
          <p:cNvSpPr>
            <a:spLocks noGrp="1"/>
          </p:cNvSpPr>
          <p:nvPr>
            <p:ph type="title"/>
          </p:nvPr>
        </p:nvSpPr>
        <p:spPr/>
        <p:txBody>
          <a:bodyPr/>
          <a:lstStyle/>
          <a:p>
            <a:r>
              <a:rPr lang="en-US" dirty="0"/>
              <a:t>Pearls for Managing GPRC5D-Associated AEs</a:t>
            </a:r>
          </a:p>
        </p:txBody>
      </p:sp>
      <p:graphicFrame>
        <p:nvGraphicFramePr>
          <p:cNvPr id="5" name="Table 4">
            <a:extLst>
              <a:ext uri="{FF2B5EF4-FFF2-40B4-BE49-F238E27FC236}">
                <a16:creationId xmlns:a16="http://schemas.microsoft.com/office/drawing/2014/main" id="{7582E010-C3FC-7EFF-E578-4D07824ECB7C}"/>
              </a:ext>
            </a:extLst>
          </p:cNvPr>
          <p:cNvGraphicFramePr>
            <a:graphicFrameLocks noGrp="1"/>
          </p:cNvGraphicFramePr>
          <p:nvPr>
            <p:extLst>
              <p:ext uri="{D42A27DB-BD31-4B8C-83A1-F6EECF244321}">
                <p14:modId xmlns:p14="http://schemas.microsoft.com/office/powerpoint/2010/main" val="4070810634"/>
              </p:ext>
            </p:extLst>
          </p:nvPr>
        </p:nvGraphicFramePr>
        <p:xfrm>
          <a:off x="495300" y="1310640"/>
          <a:ext cx="11201400" cy="4846320"/>
        </p:xfrm>
        <a:graphic>
          <a:graphicData uri="http://schemas.openxmlformats.org/drawingml/2006/table">
            <a:tbl>
              <a:tblPr firstRow="1" bandRow="1">
                <a:tableStyleId>{5C22544A-7EE6-4342-B048-85BDC9FD1C3A}</a:tableStyleId>
              </a:tblPr>
              <a:tblGrid>
                <a:gridCol w="5216696">
                  <a:extLst>
                    <a:ext uri="{9D8B030D-6E8A-4147-A177-3AD203B41FA5}">
                      <a16:colId xmlns:a16="http://schemas.microsoft.com/office/drawing/2014/main" val="3552887761"/>
                    </a:ext>
                  </a:extLst>
                </a:gridCol>
                <a:gridCol w="5984704">
                  <a:extLst>
                    <a:ext uri="{9D8B030D-6E8A-4147-A177-3AD203B41FA5}">
                      <a16:colId xmlns:a16="http://schemas.microsoft.com/office/drawing/2014/main" val="2841461693"/>
                    </a:ext>
                  </a:extLst>
                </a:gridCol>
              </a:tblGrid>
              <a:tr h="220278">
                <a:tc>
                  <a:txBody>
                    <a:bodyPr/>
                    <a:lstStyle/>
                    <a:p>
                      <a:r>
                        <a:rPr lang="en-US" sz="1800"/>
                        <a:t>AE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Recommendation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93848685"/>
                  </a:ext>
                </a:extLst>
              </a:tr>
              <a:tr h="220278">
                <a:tc>
                  <a:txBody>
                    <a:bodyPr/>
                    <a:lstStyle/>
                    <a:p>
                      <a:r>
                        <a:rPr lang="en-US" sz="1800" dirty="0">
                          <a:solidFill>
                            <a:schemeClr val="bg1"/>
                          </a:solidFill>
                        </a:rPr>
                        <a:t>Dysgeusia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285750" indent="-285750">
                        <a:buFont typeface="Wingdings" panose="05000000000000000000" pitchFamily="2" charset="2"/>
                        <a:buChar char="§"/>
                      </a:pPr>
                      <a:r>
                        <a:rPr lang="en-US" sz="1800">
                          <a:solidFill>
                            <a:schemeClr val="bg1"/>
                          </a:solidFill>
                        </a:rPr>
                        <a:t>Delay or reduce dose intensity at time of response</a:t>
                      </a:r>
                      <a:endParaRPr lang="en-US" sz="18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8067123"/>
                  </a:ext>
                </a:extLst>
              </a:tr>
              <a:tr h="1046323">
                <a:tc>
                  <a:txBody>
                    <a:bodyPr/>
                    <a:lstStyle/>
                    <a:p>
                      <a:r>
                        <a:rPr lang="en-US" sz="1800" dirty="0">
                          <a:solidFill>
                            <a:schemeClr val="bg1"/>
                          </a:solidFill>
                        </a:rPr>
                        <a:t>Oral events</a:t>
                      </a:r>
                    </a:p>
                    <a:p>
                      <a:pPr marL="285750" indent="-285750">
                        <a:buFont typeface="Wingdings" panose="05000000000000000000" pitchFamily="2" charset="2"/>
                        <a:buChar char="§"/>
                      </a:pPr>
                      <a:r>
                        <a:rPr lang="en-US" sz="1800" dirty="0">
                          <a:solidFill>
                            <a:schemeClr val="bg1"/>
                          </a:solidFill>
                        </a:rPr>
                        <a:t>Xerostomia</a:t>
                      </a:r>
                    </a:p>
                    <a:p>
                      <a:pPr marL="0" indent="0">
                        <a:buFont typeface="Wingdings" panose="05000000000000000000" pitchFamily="2" charset="2"/>
                        <a:buNone/>
                      </a:pPr>
                      <a:endParaRPr lang="en-US" sz="1800" dirty="0">
                        <a:solidFill>
                          <a:schemeClr val="bg1"/>
                        </a:solidFill>
                      </a:endParaRPr>
                    </a:p>
                    <a:p>
                      <a:pPr marL="285750" indent="-285750">
                        <a:buFont typeface="Wingdings" panose="05000000000000000000" pitchFamily="2" charset="2"/>
                        <a:buChar char="§"/>
                      </a:pPr>
                      <a:r>
                        <a:rPr lang="en-US" sz="1800" dirty="0">
                          <a:solidFill>
                            <a:schemeClr val="bg1"/>
                          </a:solidFill>
                        </a:rPr>
                        <a:t>Periodontal disease/caries</a:t>
                      </a:r>
                    </a:p>
                    <a:p>
                      <a:pPr marL="285750" indent="-285750">
                        <a:buFont typeface="Wingdings" panose="05000000000000000000" pitchFamily="2" charset="2"/>
                        <a:buChar char="§"/>
                      </a:pPr>
                      <a:r>
                        <a:rPr lang="en-US" sz="1800" dirty="0">
                          <a:solidFill>
                            <a:schemeClr val="bg1"/>
                          </a:solidFill>
                        </a:rPr>
                        <a:t>Weight loss</a:t>
                      </a:r>
                    </a:p>
                    <a:p>
                      <a:pPr marL="285750" indent="-285750">
                        <a:buFont typeface="Wingdings" panose="05000000000000000000" pitchFamily="2" charset="2"/>
                        <a:buChar char="§"/>
                      </a:pPr>
                      <a:r>
                        <a:rPr lang="en-US" sz="1800" dirty="0">
                          <a:solidFill>
                            <a:schemeClr val="bg1"/>
                          </a:solidFill>
                        </a:rPr>
                        <a:t>Treatment of oral comorbidities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buFont typeface="Wingdings" panose="05000000000000000000" pitchFamily="2" charset="2"/>
                        <a:buNone/>
                      </a:pPr>
                      <a:endParaRPr lang="en-US" sz="1800">
                        <a:solidFill>
                          <a:schemeClr val="bg1"/>
                        </a:solidFill>
                      </a:endParaRPr>
                    </a:p>
                    <a:p>
                      <a:pPr marL="285750" indent="-285750">
                        <a:buFont typeface="Wingdings" panose="05000000000000000000" pitchFamily="2" charset="2"/>
                        <a:buChar char="§"/>
                      </a:pPr>
                      <a:r>
                        <a:rPr lang="en-US" sz="1800">
                          <a:solidFill>
                            <a:schemeClr val="bg1"/>
                          </a:solidFill>
                        </a:rPr>
                        <a:t>Hydrate (eg, saliva substitutes), sugar-free chewing gum to stimulate saliva flow, SLS-free toothpastes</a:t>
                      </a:r>
                    </a:p>
                    <a:p>
                      <a:pPr marL="285750" indent="-285750">
                        <a:buFont typeface="Wingdings" panose="05000000000000000000" pitchFamily="2" charset="2"/>
                        <a:buChar char="§"/>
                      </a:pPr>
                      <a:r>
                        <a:rPr lang="en-US" sz="1800">
                          <a:solidFill>
                            <a:schemeClr val="bg1"/>
                          </a:solidFill>
                        </a:rPr>
                        <a:t>Regular dental review</a:t>
                      </a:r>
                    </a:p>
                    <a:p>
                      <a:pPr marL="285750" indent="-285750">
                        <a:buFont typeface="Wingdings" panose="05000000000000000000" pitchFamily="2" charset="2"/>
                        <a:buChar char="§"/>
                      </a:pPr>
                      <a:r>
                        <a:rPr lang="en-US" sz="1800">
                          <a:solidFill>
                            <a:schemeClr val="bg1"/>
                          </a:solidFill>
                        </a:rPr>
                        <a:t>Nutritional supplements</a:t>
                      </a:r>
                    </a:p>
                    <a:p>
                      <a:pPr marL="285750" indent="-285750">
                        <a:buFont typeface="Wingdings" panose="05000000000000000000" pitchFamily="2" charset="2"/>
                        <a:buChar char="§"/>
                      </a:pPr>
                      <a:r>
                        <a:rPr lang="en-US" sz="1800">
                          <a:solidFill>
                            <a:schemeClr val="bg1"/>
                          </a:solidFill>
                        </a:rPr>
                        <a:t>eg, thrush or nutritional deficiencies resulting to glossitis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04582846"/>
                  </a:ext>
                </a:extLst>
              </a:tr>
              <a:tr h="1211532">
                <a:tc>
                  <a:txBody>
                    <a:bodyPr/>
                    <a:lstStyle/>
                    <a:p>
                      <a:r>
                        <a:rPr lang="en-US" sz="1800" dirty="0">
                          <a:solidFill>
                            <a:schemeClr val="bg1"/>
                          </a:solidFill>
                        </a:rPr>
                        <a:t>Skin reactions</a:t>
                      </a:r>
                    </a:p>
                    <a:p>
                      <a:pPr marL="285750" indent="-285750">
                        <a:buFont typeface="Wingdings" panose="05000000000000000000" pitchFamily="2" charset="2"/>
                        <a:buChar char="§"/>
                      </a:pPr>
                      <a:r>
                        <a:rPr lang="en-US" sz="1800" dirty="0">
                          <a:solidFill>
                            <a:schemeClr val="bg1"/>
                          </a:solidFill>
                        </a:rPr>
                        <a:t>Prevention</a:t>
                      </a:r>
                    </a:p>
                    <a:p>
                      <a:pPr marL="0" indent="0">
                        <a:buFont typeface="Wingdings" panose="05000000000000000000" pitchFamily="2" charset="2"/>
                        <a:buNone/>
                      </a:pPr>
                      <a:endParaRPr lang="en-US" sz="1800" dirty="0">
                        <a:solidFill>
                          <a:schemeClr val="bg1"/>
                        </a:solidFill>
                      </a:endParaRPr>
                    </a:p>
                    <a:p>
                      <a:pPr marL="285750" indent="-285750">
                        <a:buFont typeface="Wingdings" panose="05000000000000000000" pitchFamily="2" charset="2"/>
                        <a:buChar char="§"/>
                      </a:pPr>
                      <a:r>
                        <a:rPr lang="en-US" sz="1800" dirty="0">
                          <a:solidFill>
                            <a:schemeClr val="bg1"/>
                          </a:solidFill>
                        </a:rPr>
                        <a:t>Low-grade rash</a:t>
                      </a:r>
                    </a:p>
                    <a:p>
                      <a:pPr marL="0" indent="0">
                        <a:buFont typeface="Wingdings" panose="05000000000000000000" pitchFamily="2" charset="2"/>
                        <a:buNone/>
                      </a:pPr>
                      <a:endParaRPr lang="en-US" sz="1800" dirty="0">
                        <a:solidFill>
                          <a:schemeClr val="bg1"/>
                        </a:solidFill>
                      </a:endParaRPr>
                    </a:p>
                    <a:p>
                      <a:pPr marL="285750" indent="-285750">
                        <a:buFont typeface="Wingdings" panose="05000000000000000000" pitchFamily="2" charset="2"/>
                        <a:buChar char="§"/>
                      </a:pPr>
                      <a:r>
                        <a:rPr lang="en-US" sz="1800" dirty="0">
                          <a:solidFill>
                            <a:schemeClr val="bg1"/>
                          </a:solidFill>
                        </a:rPr>
                        <a:t>Rash grade ≥3 or refractory to topical medications</a:t>
                      </a:r>
                    </a:p>
                    <a:p>
                      <a:pPr marL="285750" indent="-285750">
                        <a:buFont typeface="Wingdings" panose="05000000000000000000" pitchFamily="2" charset="2"/>
                        <a:buChar char="§"/>
                      </a:pPr>
                      <a:r>
                        <a:rPr lang="en-US" sz="1800" dirty="0">
                          <a:solidFill>
                            <a:schemeClr val="bg1"/>
                          </a:solidFill>
                        </a:rPr>
                        <a:t>Rash occurring C2+ or refractory to above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sz="1800">
                        <a:solidFill>
                          <a:schemeClr val="bg1"/>
                        </a:solidFill>
                      </a:endParaRPr>
                    </a:p>
                    <a:p>
                      <a:pPr marL="285750" indent="-285750">
                        <a:buFont typeface="Wingdings" panose="05000000000000000000" pitchFamily="2" charset="2"/>
                        <a:buChar char="§"/>
                      </a:pPr>
                      <a:r>
                        <a:rPr lang="en-US" sz="1800">
                          <a:solidFill>
                            <a:schemeClr val="bg1"/>
                          </a:solidFill>
                        </a:rPr>
                        <a:t>Skin emollients (eg, urea 10% cream, ammonium lactate 12% cream), sunscreen</a:t>
                      </a:r>
                    </a:p>
                    <a:p>
                      <a:pPr marL="285750" indent="-285750">
                        <a:buFont typeface="Wingdings" panose="05000000000000000000" pitchFamily="2" charset="2"/>
                        <a:buChar char="§"/>
                      </a:pPr>
                      <a:r>
                        <a:rPr lang="en-US" sz="1800">
                          <a:solidFill>
                            <a:schemeClr val="bg1"/>
                          </a:solidFill>
                        </a:rPr>
                        <a:t>Low-potency corticosteroids for topical application, escalate to medium potency </a:t>
                      </a:r>
                    </a:p>
                    <a:p>
                      <a:pPr marL="285750" indent="-285750">
                        <a:buFont typeface="Wingdings" panose="05000000000000000000" pitchFamily="2" charset="2"/>
                        <a:buChar char="§"/>
                      </a:pPr>
                      <a:r>
                        <a:rPr lang="en-US" sz="1800">
                          <a:solidFill>
                            <a:schemeClr val="bg1"/>
                          </a:solidFill>
                        </a:rPr>
                        <a:t>Short durations of oral steroids (eg, prednisone)</a:t>
                      </a:r>
                    </a:p>
                    <a:p>
                      <a:pPr marL="285750" indent="-285750">
                        <a:buFont typeface="Wingdings" panose="05000000000000000000" pitchFamily="2" charset="2"/>
                        <a:buChar char="§"/>
                      </a:pPr>
                      <a:r>
                        <a:rPr lang="en-US" sz="1800">
                          <a:solidFill>
                            <a:schemeClr val="bg1"/>
                          </a:solidFill>
                        </a:rPr>
                        <a:t>Consult dermatologist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73545435"/>
                  </a:ext>
                </a:extLst>
              </a:tr>
              <a:tr h="220278">
                <a:tc>
                  <a:txBody>
                    <a:bodyPr/>
                    <a:lstStyle/>
                    <a:p>
                      <a:r>
                        <a:rPr lang="en-US" sz="1800">
                          <a:solidFill>
                            <a:schemeClr val="bg1"/>
                          </a:solidFill>
                        </a:rPr>
                        <a:t>Nail fragility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800" dirty="0">
                          <a:solidFill>
                            <a:schemeClr val="bg1"/>
                          </a:solidFill>
                        </a:rPr>
                        <a:t>Nail hardener, vitamin E oil/emollients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16410893"/>
                  </a:ext>
                </a:extLst>
              </a:tr>
            </a:tbl>
          </a:graphicData>
        </a:graphic>
      </p:graphicFrame>
      <p:sp>
        <p:nvSpPr>
          <p:cNvPr id="4" name="Text Box 11">
            <a:extLst>
              <a:ext uri="{FF2B5EF4-FFF2-40B4-BE49-F238E27FC236}">
                <a16:creationId xmlns:a16="http://schemas.microsoft.com/office/drawing/2014/main" id="{393F99DF-DC9E-771B-D747-38FF0B43613C}"/>
              </a:ext>
            </a:extLst>
          </p:cNvPr>
          <p:cNvSpPr txBox="1">
            <a:spLocks noChangeArrowheads="1"/>
          </p:cNvSpPr>
          <p:nvPr/>
        </p:nvSpPr>
        <p:spPr bwMode="auto">
          <a:xfrm>
            <a:off x="401035" y="6224368"/>
            <a:ext cx="80105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Rodriguez-Otero. Blood Cancer J. 2024;14:24. Chari. Clin Lymphoma Myeloma Leuk. 2024;24:665. Lery. J Am Acad Dermatol. 2024;90:376. Talquetamab</a:t>
            </a:r>
            <a:r>
              <a:rPr lang="en-US" sz="1200" dirty="0">
                <a:solidFill>
                  <a:srgbClr val="455560"/>
                </a:solidFill>
                <a:latin typeface="Calibri"/>
                <a:cs typeface="Arial" panose="020B0604020202020204" pitchFamily="34" charset="0"/>
              </a:rPr>
              <a:t> PI. </a:t>
            </a:r>
            <a:endPar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41251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latin typeface="Calibri"/>
                <a:ea typeface="Calibri"/>
                <a:cs typeface="Calibri"/>
              </a:rPr>
              <a:t>New Achievements Reveal New Challenges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a:xfrm>
            <a:off x="601820" y="2096086"/>
            <a:ext cx="5309278" cy="4093382"/>
          </a:xfrm>
        </p:spPr>
        <p:txBody>
          <a:bodyPr/>
          <a:lstStyle/>
          <a:p>
            <a:pPr marL="0" indent="0">
              <a:buNone/>
            </a:pPr>
            <a:endParaRPr lang="en-US" altLang="en-US" dirty="0">
              <a:ea typeface="Calibri"/>
              <a:cs typeface="Calibri"/>
            </a:endParaRPr>
          </a:p>
          <a:p>
            <a:pPr marL="0" indent="0">
              <a:buNone/>
            </a:pPr>
            <a:r>
              <a:rPr lang="en-US" altLang="en-US" b="1" dirty="0">
                <a:latin typeface="Calibri"/>
                <a:ea typeface="Calibri"/>
                <a:cs typeface="Calibri"/>
              </a:rPr>
              <a:t>Patients are also:</a:t>
            </a:r>
            <a:endParaRPr lang="en-US" altLang="en-US" b="1" dirty="0">
              <a:ea typeface="Calibri"/>
              <a:cs typeface="Calibri"/>
            </a:endParaRPr>
          </a:p>
          <a:p>
            <a:r>
              <a:rPr lang="en-US" altLang="en-US" sz="2400" dirty="0">
                <a:latin typeface="Calibri"/>
                <a:ea typeface="Calibri"/>
                <a:cs typeface="Calibri"/>
              </a:rPr>
              <a:t>Getting older while on therapy </a:t>
            </a:r>
          </a:p>
          <a:p>
            <a:r>
              <a:rPr lang="en-US" altLang="en-US" sz="2400" dirty="0">
                <a:latin typeface="Calibri"/>
                <a:ea typeface="Calibri"/>
                <a:cs typeface="Calibri"/>
              </a:rPr>
              <a:t>Exposed to more drugs</a:t>
            </a:r>
          </a:p>
          <a:p>
            <a:r>
              <a:rPr lang="en-US" sz="2400" dirty="0">
                <a:latin typeface="Calibri"/>
                <a:ea typeface="Calibri"/>
                <a:cs typeface="Calibri"/>
              </a:rPr>
              <a:t>Experiencing variability in expected AEs based on time from diagnosis and number of treatments</a:t>
            </a:r>
            <a:endParaRPr lang="en-US" sz="2400" dirty="0">
              <a:solidFill>
                <a:srgbClr val="FFFFFF"/>
              </a:solidFill>
              <a:latin typeface="Calibri"/>
              <a:ea typeface="Calibri"/>
              <a:cs typeface="Calibri"/>
            </a:endParaRPr>
          </a:p>
          <a:p>
            <a:pPr marL="228600" lvl="1" indent="-228600">
              <a:lnSpc>
                <a:spcPct val="100000"/>
              </a:lnSpc>
              <a:spcBef>
                <a:spcPct val="50000"/>
              </a:spcBef>
              <a:spcAft>
                <a:spcPct val="0"/>
              </a:spcAft>
              <a:buFont typeface="Arial,Sans-Serif" panose="020B0604020202020204" pitchFamily="34" charset="0"/>
              <a:buChar char="•"/>
            </a:pPr>
            <a:endParaRPr lang="en-US" sz="2000" dirty="0">
              <a:solidFill>
                <a:srgbClr val="FFFFFF"/>
              </a:solidFill>
              <a:ea typeface="Calibri"/>
              <a:cs typeface="Calibri"/>
            </a:endParaRPr>
          </a:p>
          <a:p>
            <a:pPr lvl="1">
              <a:buFont typeface="Arial" panose="020B0604020202020204" pitchFamily="34" charset="0"/>
              <a:buChar char="•"/>
            </a:pPr>
            <a:endParaRPr lang="en-US" altLang="en-US" sz="2000" dirty="0">
              <a:ea typeface="Calibri"/>
              <a:cs typeface="Calibri"/>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93817" y="6371010"/>
            <a:ext cx="97250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dirty="0">
                <a:solidFill>
                  <a:schemeClr val="bg2"/>
                </a:solidFill>
                <a:latin typeface="Calibri"/>
                <a:ea typeface="Calibri"/>
                <a:cs typeface="Calibri"/>
              </a:rPr>
              <a:t>Chari. Clin Lymphoma Myeloma Leuk. 2025;25:635.</a:t>
            </a:r>
            <a:r>
              <a:rPr lang="en-US" altLang="en-US" sz="1200" dirty="0">
                <a:solidFill>
                  <a:schemeClr val="bg2"/>
                </a:solidFill>
                <a:latin typeface="Calibri"/>
                <a:ea typeface="Calibri"/>
                <a:cs typeface="Calibri"/>
              </a:rPr>
              <a:t> Rafae. Oncologist. 2024;29:200. </a:t>
            </a:r>
            <a:endParaRPr lang="en-US" altLang="en-US" sz="1200" dirty="0">
              <a:solidFill>
                <a:schemeClr val="bg2"/>
              </a:solidFill>
              <a:latin typeface="Calibri" panose="020F0502020204030204" pitchFamily="34" charset="0"/>
              <a:ea typeface="Calibri"/>
              <a:cs typeface="Calibri"/>
            </a:endParaRPr>
          </a:p>
        </p:txBody>
      </p:sp>
      <p:sp>
        <p:nvSpPr>
          <p:cNvPr id="2" name="Rectangle 1">
            <a:extLst>
              <a:ext uri="{FF2B5EF4-FFF2-40B4-BE49-F238E27FC236}">
                <a16:creationId xmlns:a16="http://schemas.microsoft.com/office/drawing/2014/main" id="{8E84C7AE-9A06-3927-0781-F077EFB12C16}"/>
              </a:ext>
            </a:extLst>
          </p:cNvPr>
          <p:cNvSpPr/>
          <p:nvPr/>
        </p:nvSpPr>
        <p:spPr bwMode="auto">
          <a:xfrm>
            <a:off x="730898" y="1590077"/>
            <a:ext cx="10751306" cy="969472"/>
          </a:xfrm>
          <a:prstGeom prst="rect">
            <a:avLst/>
          </a:prstGeom>
          <a:solidFill>
            <a:srgbClr val="015873"/>
          </a:solidFill>
          <a:ln w="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ct val="35000"/>
              </a:spcBef>
              <a:spcAft>
                <a:spcPct val="25000"/>
              </a:spcAft>
            </a:pPr>
            <a:r>
              <a:rPr lang="en-US" sz="3200" b="1">
                <a:latin typeface="Calibri"/>
                <a:ea typeface="Calibri"/>
                <a:cs typeface="Calibri"/>
              </a:rPr>
              <a:t>Patients with myeloma are living longer than ever before!</a:t>
            </a:r>
          </a:p>
        </p:txBody>
      </p:sp>
      <p:sp>
        <p:nvSpPr>
          <p:cNvPr id="4" name="TextBox 3">
            <a:extLst>
              <a:ext uri="{FF2B5EF4-FFF2-40B4-BE49-F238E27FC236}">
                <a16:creationId xmlns:a16="http://schemas.microsoft.com/office/drawing/2014/main" id="{2F1CBE2E-386A-DC0C-0764-631D228DE7AA}"/>
              </a:ext>
            </a:extLst>
          </p:cNvPr>
          <p:cNvSpPr txBox="1"/>
          <p:nvPr/>
        </p:nvSpPr>
        <p:spPr bwMode="auto">
          <a:xfrm>
            <a:off x="5911098" y="3314195"/>
            <a:ext cx="5536450" cy="268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00100" lvl="1" indent="-342900">
              <a:lnSpc>
                <a:spcPct val="90000"/>
              </a:lnSpc>
              <a:spcBef>
                <a:spcPts val="1000"/>
              </a:spcBef>
              <a:spcAft>
                <a:spcPts val="700"/>
              </a:spcAft>
              <a:buFont typeface="Wingdings" panose="05000000000000000000" pitchFamily="2" charset="2"/>
              <a:buChar char="§"/>
            </a:pPr>
            <a:r>
              <a:rPr lang="en-US" sz="2400" dirty="0">
                <a:solidFill>
                  <a:srgbClr val="000000"/>
                </a:solidFill>
                <a:latin typeface="Calibri"/>
                <a:ea typeface="Calibri"/>
                <a:cs typeface="Calibri"/>
              </a:rPr>
              <a:t>On treatment for longer periods</a:t>
            </a:r>
          </a:p>
          <a:p>
            <a:pPr marL="800100" lvl="1" indent="-342900">
              <a:lnSpc>
                <a:spcPct val="90000"/>
              </a:lnSpc>
              <a:spcBef>
                <a:spcPts val="1000"/>
              </a:spcBef>
              <a:spcAft>
                <a:spcPts val="700"/>
              </a:spcAft>
              <a:buFont typeface="Wingdings" panose="05000000000000000000" pitchFamily="2" charset="2"/>
              <a:buChar char="§"/>
            </a:pPr>
            <a:r>
              <a:rPr lang="en-US" sz="2400" dirty="0">
                <a:solidFill>
                  <a:srgbClr val="000000"/>
                </a:solidFill>
                <a:latin typeface="Calibri"/>
                <a:ea typeface="Calibri"/>
                <a:cs typeface="Calibri"/>
              </a:rPr>
              <a:t>Experiencing new mechanisms of action that come with new toxicities</a:t>
            </a:r>
            <a:endParaRPr lang="en-US" sz="2400" dirty="0">
              <a:solidFill>
                <a:srgbClr val="FFFFFF"/>
              </a:solidFill>
              <a:latin typeface="Calibri"/>
              <a:ea typeface="Calibri"/>
              <a:cs typeface="Calibri"/>
            </a:endParaRPr>
          </a:p>
          <a:p>
            <a:pPr marL="800100" lvl="1" indent="-342900">
              <a:lnSpc>
                <a:spcPct val="90000"/>
              </a:lnSpc>
              <a:spcBef>
                <a:spcPts val="1000"/>
              </a:spcBef>
              <a:spcAft>
                <a:spcPts val="700"/>
              </a:spcAft>
              <a:buFont typeface="Wingdings" panose="05000000000000000000" pitchFamily="2" charset="2"/>
              <a:buChar char="§"/>
            </a:pPr>
            <a:r>
              <a:rPr lang="en-US" sz="2400" dirty="0">
                <a:solidFill>
                  <a:srgbClr val="000000"/>
                </a:solidFill>
                <a:latin typeface="Calibri"/>
                <a:ea typeface="Calibri"/>
                <a:cs typeface="Calibri"/>
              </a:rPr>
              <a:t>Needing additional types of support from clinicians and caregivers</a:t>
            </a:r>
            <a:endParaRPr lang="en-US" sz="2400" dirty="0">
              <a:solidFill>
                <a:srgbClr val="FFFFFF"/>
              </a:solidFill>
              <a:latin typeface="Calibri"/>
              <a:ea typeface="Calibri"/>
              <a:cs typeface="Calibri"/>
            </a:endParaRPr>
          </a:p>
          <a:p>
            <a:pPr marL="742950" lvl="1" indent="-285750">
              <a:lnSpc>
                <a:spcPct val="90000"/>
              </a:lnSpc>
              <a:spcBef>
                <a:spcPts val="1000"/>
              </a:spcBef>
              <a:spcAft>
                <a:spcPts val="700"/>
              </a:spcAft>
              <a:buFont typeface="Arial,Sans-Serif"/>
              <a:buChar char="•"/>
            </a:pPr>
            <a:endParaRPr lang="en-US" sz="2000" dirty="0">
              <a:solidFill>
                <a:srgbClr val="FFFFFF"/>
              </a:solidFill>
              <a:latin typeface="Calibri"/>
              <a:ea typeface="Calibri"/>
              <a:cs typeface="Calibri"/>
            </a:endParaRPr>
          </a:p>
        </p:txBody>
      </p:sp>
    </p:spTree>
    <p:extLst>
      <p:ext uri="{BB962C8B-B14F-4D97-AF65-F5344CB8AC3E}">
        <p14:creationId xmlns:p14="http://schemas.microsoft.com/office/powerpoint/2010/main" val="1903911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D807-C0B9-1BED-F69D-2C2C7A92E2F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1274F0-55BD-E5E8-148D-801AF6C1F7A0}"/>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58846E37-C779-A2A6-2EF2-548BEDD3DF29}"/>
              </a:ext>
            </a:extLst>
          </p:cNvPr>
          <p:cNvSpPr>
            <a:spLocks noGrp="1" noChangeArrowheads="1"/>
          </p:cNvSpPr>
          <p:nvPr>
            <p:ph type="title"/>
          </p:nvPr>
        </p:nvSpPr>
        <p:spPr bwMode="gray"/>
        <p:txBody>
          <a:bodyPr/>
          <a:lstStyle/>
          <a:p>
            <a:r>
              <a:rPr lang="en-US" sz="4000" dirty="0">
                <a:latin typeface="Calibri"/>
                <a:ea typeface="Calibri"/>
                <a:cs typeface="Calibri"/>
              </a:rPr>
              <a:t>Go Online for More CCO </a:t>
            </a:r>
            <a:br>
              <a:rPr lang="en-US" sz="4000" dirty="0">
                <a:latin typeface="Calibri"/>
                <a:ea typeface="Calibri"/>
                <a:cs typeface="Calibri"/>
              </a:rPr>
            </a:br>
            <a:r>
              <a:rPr lang="en-US" sz="4000" dirty="0">
                <a:latin typeface="Calibri"/>
                <a:ea typeface="Calibri"/>
                <a:cs typeface="Calibri"/>
              </a:rPr>
              <a:t>Coverage of MM!</a:t>
            </a:r>
            <a:endParaRPr lang="en-US" sz="4000" b="0" dirty="0">
              <a:solidFill>
                <a:srgbClr val="000000"/>
              </a:solidFill>
              <a:latin typeface="Calibri"/>
              <a:ea typeface="Calibri"/>
              <a:cs typeface="Calibri"/>
            </a:endParaRPr>
          </a:p>
        </p:txBody>
      </p:sp>
      <p:sp>
        <p:nvSpPr>
          <p:cNvPr id="39940" name="Rectangle 2">
            <a:extLst>
              <a:ext uri="{FF2B5EF4-FFF2-40B4-BE49-F238E27FC236}">
                <a16:creationId xmlns:a16="http://schemas.microsoft.com/office/drawing/2014/main" id="{16E91220-359C-B80A-FFDB-DF38DAC6CD5E}"/>
              </a:ext>
            </a:extLst>
          </p:cNvPr>
          <p:cNvSpPr>
            <a:spLocks noGrp="1" noChangeArrowheads="1"/>
          </p:cNvSpPr>
          <p:nvPr>
            <p:ph sz="quarter" idx="10"/>
          </p:nvPr>
        </p:nvSpPr>
        <p:spPr/>
        <p:txBody>
          <a:bodyPr rtlCol="0">
            <a:normAutofit/>
          </a:bodyPr>
          <a:lstStyle/>
          <a:p>
            <a:pPr>
              <a:defRPr/>
            </a:pPr>
            <a:r>
              <a:rPr lang="en-US" sz="2200" dirty="0">
                <a:solidFill>
                  <a:srgbClr val="E1471D"/>
                </a:solidFill>
                <a:latin typeface="Calibri"/>
                <a:ea typeface="Calibri"/>
                <a:cs typeface="Calibri"/>
              </a:rPr>
              <a:t>Additional CME-Certified Text Modules </a:t>
            </a:r>
            <a:r>
              <a:rPr lang="en-US" sz="2200" b="0" dirty="0">
                <a:solidFill>
                  <a:srgbClr val="455560"/>
                </a:solidFill>
                <a:latin typeface="Calibri"/>
                <a:ea typeface="Calibri"/>
                <a:cs typeface="Calibri"/>
              </a:rPr>
              <a:t>on bispecific antibodies in MM from the APP perspective</a:t>
            </a:r>
            <a:endParaRPr lang="en-US" sz="2200" dirty="0">
              <a:solidFill>
                <a:srgbClr val="E1471D"/>
              </a:solidFill>
              <a:latin typeface="Calibri"/>
              <a:ea typeface="Calibri"/>
              <a:cs typeface="Calibri"/>
            </a:endParaRPr>
          </a:p>
          <a:p>
            <a:pPr>
              <a:defRPr/>
            </a:pPr>
            <a:r>
              <a:rPr lang="en-US" sz="2200" dirty="0">
                <a:solidFill>
                  <a:srgbClr val="E1471D"/>
                </a:solidFill>
                <a:latin typeface="Calibri"/>
                <a:ea typeface="Calibri"/>
                <a:cs typeface="Calibri"/>
              </a:rPr>
              <a:t>Expert Roundtable Commentary </a:t>
            </a:r>
            <a:r>
              <a:rPr lang="en-US" sz="2200" b="0" dirty="0">
                <a:solidFill>
                  <a:srgbClr val="455560"/>
                </a:solidFill>
                <a:latin typeface="Calibri"/>
                <a:ea typeface="Calibri"/>
                <a:cs typeface="Calibri"/>
              </a:rPr>
              <a:t>on utilizing bispecific antibodies in the current MM treatment landscape</a:t>
            </a:r>
            <a:endParaRPr lang="en-US" dirty="0">
              <a:latin typeface="Calibri"/>
              <a:ea typeface="Calibri"/>
              <a:cs typeface="Calibri"/>
            </a:endParaRPr>
          </a:p>
        </p:txBody>
      </p:sp>
      <p:sp>
        <p:nvSpPr>
          <p:cNvPr id="62469" name="Rectangle 3">
            <a:extLst>
              <a:ext uri="{FF2B5EF4-FFF2-40B4-BE49-F238E27FC236}">
                <a16:creationId xmlns:a16="http://schemas.microsoft.com/office/drawing/2014/main" id="{A32D9534-3F84-74FB-6945-83ECF6C27C1E}"/>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130169850"/>
      </p:ext>
    </p:extLst>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0B15D74A8DFD4FAD787AFCA85E77C5" ma:contentTypeVersion="11" ma:contentTypeDescription="Create a new document." ma:contentTypeScope="" ma:versionID="700abfde9c54131572485def6f7daa93">
  <xsd:schema xmlns:xsd="http://www.w3.org/2001/XMLSchema" xmlns:xs="http://www.w3.org/2001/XMLSchema" xmlns:p="http://schemas.microsoft.com/office/2006/metadata/properties" xmlns:ns2="40f2679c-84f9-46c1-9c6a-7490f5fbbfbe" xmlns:ns3="22fd6914-46d4-4c7e-bbad-46e82841b69d" targetNamespace="http://schemas.microsoft.com/office/2006/metadata/properties" ma:root="true" ma:fieldsID="7226517355c654fd14b819f081120745" ns2:_="" ns3:_="">
    <xsd:import namespace="40f2679c-84f9-46c1-9c6a-7490f5fbbfbe"/>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f2679c-84f9-46c1-9c6a-7490f5fbbf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0f2679c-84f9-46c1-9c6a-7490f5fbbfbe">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7865FE-0048-440E-83CF-B11E2FF161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f2679c-84f9-46c1-9c6a-7490f5fbbfbe"/>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DE630F-CC28-4501-8C2E-DA042F97AE10}">
  <ds:schemaRefs>
    <ds:schemaRef ds:uri="http://purl.org/dc/dcmitype/"/>
    <ds:schemaRef ds:uri="http://purl.org/dc/terms/"/>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22fd6914-46d4-4c7e-bbad-46e82841b69d"/>
    <ds:schemaRef ds:uri="http://schemas.openxmlformats.org/package/2006/metadata/core-properties"/>
    <ds:schemaRef ds:uri="40f2679c-84f9-46c1-9c6a-7490f5fbbfbe"/>
    <ds:schemaRef ds:uri="http://purl.org/dc/elements/1.1/"/>
  </ds:schemaRefs>
</ds:datastoreItem>
</file>

<file path=customXml/itemProps3.xml><?xml version="1.0" encoding="utf-8"?>
<ds:datastoreItem xmlns:ds="http://schemas.openxmlformats.org/officeDocument/2006/customXml" ds:itemID="{159D70C8-2277-4A40-B9FC-F666EFCA0E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1586</TotalTime>
  <Words>2640</Words>
  <Application>Microsoft Office PowerPoint</Application>
  <PresentationFormat>Widescreen</PresentationFormat>
  <Paragraphs>358</Paragraphs>
  <Slides>21</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Arial,Sans-Serif</vt:lpstr>
      <vt:lpstr>Calibri</vt:lpstr>
      <vt:lpstr>Times</vt:lpstr>
      <vt:lpstr>Times New Roman</vt:lpstr>
      <vt:lpstr>Wingdings</vt:lpstr>
      <vt:lpstr>2017_HTAA_Diabetes</vt:lpstr>
      <vt:lpstr>APP Perspectives: Managing Toxicities with Bispecific Antibodies in Multiple Myeloma</vt:lpstr>
      <vt:lpstr>About These Slides</vt:lpstr>
      <vt:lpstr>Faculty and Disclosures</vt:lpstr>
      <vt:lpstr>Learning Objectives</vt:lpstr>
      <vt:lpstr>When to Treat R/R MM</vt:lpstr>
      <vt:lpstr>Considerations at Relapse: ​Variability in Disease Trajectory​</vt:lpstr>
      <vt:lpstr>Overall Wellness and QoL​: Supporting Resilience and Persistence​</vt:lpstr>
      <vt:lpstr>Bispecific Antibodies in MM</vt:lpstr>
      <vt:lpstr>Bispecific Antibodies: Issues Affecting Access​</vt:lpstr>
      <vt:lpstr>Bispecific Antibodies: Class Adverse Effects </vt:lpstr>
      <vt:lpstr>CRS: Incidence, Timing, and Severity</vt:lpstr>
      <vt:lpstr>CRS: Grade-Based Management</vt:lpstr>
      <vt:lpstr> Neurologic Toxicity </vt:lpstr>
      <vt:lpstr>Class Effect: Incidence of Infection With Bispecific Antibodies in MM</vt:lpstr>
      <vt:lpstr>Risk Factors for Infection</vt:lpstr>
      <vt:lpstr>Preventing Infection With Bispecific Antibody Therapy</vt:lpstr>
      <vt:lpstr>Management of Cytopenias</vt:lpstr>
      <vt:lpstr>Adverse Events Associated With GPRC5D-Targeted Treatments</vt:lpstr>
      <vt:lpstr>Pearls for Managing GPRC5D-Associated AEs</vt:lpstr>
      <vt:lpstr>New Achievements Reveal New Challenges</vt:lpstr>
      <vt:lpstr>Go Online for More CCO  Coverage of MM!</vt:lpstr>
    </vt:vector>
  </TitlesOfParts>
  <Company>Emory Healthcare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 Perspectives: Managing Toxicities with Bispecific Antibodies in Multiple Myeloma</dc:title>
  <dc:creator>Roberts, Danielle L</dc:creator>
  <cp:lastModifiedBy>Valerie Wenzel</cp:lastModifiedBy>
  <cp:revision>3</cp:revision>
  <dcterms:created xsi:type="dcterms:W3CDTF">2025-09-19T00:31:06Z</dcterms:created>
  <dcterms:modified xsi:type="dcterms:W3CDTF">2025-11-07T16:35:13Z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0x0101007B0B15D74A8DFD4FAD787AFCA85E77C5</vt:lpwstr>
  </property>
  <property fmtid="{D5CDD505-2E9C-101B-9397-08002B2CF9AE}" pid="3" name="MediaServiceImageTags">
    <vt:lpwstr/>
  </property>
</Properties>
</file>