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0"/>
  </p:notesMasterIdLst>
  <p:handoutMasterIdLst>
    <p:handoutMasterId r:id="rId21"/>
  </p:handoutMasterIdLst>
  <p:sldIdLst>
    <p:sldId id="321" r:id="rId8"/>
    <p:sldId id="308" r:id="rId9"/>
    <p:sldId id="544" r:id="rId10"/>
    <p:sldId id="545" r:id="rId11"/>
    <p:sldId id="552" r:id="rId12"/>
    <p:sldId id="569" r:id="rId13"/>
    <p:sldId id="573" r:id="rId14"/>
    <p:sldId id="574" r:id="rId15"/>
    <p:sldId id="575" r:id="rId16"/>
    <p:sldId id="576" r:id="rId17"/>
    <p:sldId id="568" r:id="rId18"/>
    <p:sldId id="553"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E39494-75B3-CF9E-6A44-82504F755C8B}" name="Dussadee Royal" initials="DR" userId="S::droyal@clinicaloptions.com::51beead8-6fa0-4b98-aeba-37044af35e17" providerId="AD"/>
  <p188:author id="{3CB1E8BA-9204-E1AA-A488-9864D6FB7E39}" name="Christy Seals" initials="CS" userId="S::cseals@clinicaloptions.com::0852e532-1f9e-4bbf-9b56-be19a9543a31" providerId="AD"/>
  <p188:author id="{20EC60DB-C612-4F48-FBDA-992B22B09EC8}" name="Gordon Kelley" initials="GK" userId="S::gkelley@clinicaloptions.com::7e3d11cf-7436-4611-80d7-51121a63678e" providerId="AD"/>
  <p188:author id="{9A13D3F1-E397-F431-59EA-2E5163B08BBF}" name="Bing-E Xu" initials="BEX" userId="87a7fe42d5b00958"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MM, multiple myeloma; R/R, relapsed/refractory.</a:t>
            </a:r>
          </a:p>
          <a:p>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390589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MM, multiple myeloma; ORR, overall response rate; RP2D, recommended phase II dose;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169050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DoR, duration of response; IMiD, immunomodulatory drug; mAb, monoclonal antibody; MM, multiple myeloma; ORR, overall response rate; PFS, progression-free survival; PI, proteasome inhibitor; RP2D, recommended phase II dose; R/R, relapsed/refractory; TTR, time to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85870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a:t>
            </a:r>
            <a:r>
              <a:rPr lang="en-US" i="1" dirty="0">
                <a:latin typeface="Calibri" panose="020F0502020204030204" pitchFamily="34" charset="0"/>
                <a:cs typeface="Calibri" panose="020F0502020204030204" pitchFamily="34" charset="0"/>
              </a:rPr>
              <a:t>–</a:t>
            </a:r>
            <a:r>
              <a:rPr lang="en-US" i="1" dirty="0"/>
              <a:t>drug conjugate; BCMA, B-cell maturation antigen; ECOG, Eastern Cooperative Oncology Group; IMiD, immunomodulatory drug; ISS, International Staging System; mAb, monoclonal antibody; PI, proteasome inhibitor;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512946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CR, complete response; MR, minimal response; NE, not evaluable; ORR, overall response rate; PD, progressive disease; PR, partial response; sCR, stringent complete response; SD, stable disease; tx, treatment; VGPR, very good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074942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937686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PR, partial response; VGPR, very good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704575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cap="none" normalizeH="0" baseline="0" dirty="0">
                <a:ln>
                  <a:noFill/>
                </a:ln>
                <a:solidFill>
                  <a:schemeClr val="bg2">
                    <a:lumMod val="10000"/>
                  </a:schemeClr>
                </a:solidFill>
                <a:effectLst/>
                <a:latin typeface="Arial" panose="020B0604020202020204" pitchFamily="34" charset="0"/>
                <a:cs typeface="Arial" panose="020B0604020202020204" pitchFamily="34" charset="0"/>
              </a:rPr>
              <a:t>AE, adverse event; PD, progressive disease; PJP, Pneumocystis jirovecii pneumonia</a:t>
            </a:r>
            <a:r>
              <a:rPr lang="en-US" i="1" dirty="0">
                <a:latin typeface="Arial" panose="020B0604020202020204" pitchFamily="34" charset="0"/>
                <a:cs typeface="Arial" panose="020B0604020202020204" pitchFamily="34" charset="0"/>
              </a:rPr>
              <a:t>; TEAE, treatment-emergent adverse event;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357344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746813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Kd, carfilzomib/dexamethasone; MM, multiple myeloma; R/R, relapsed/refractory; Vd, bortezomib/dexamethasone.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718892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Trial of Mezigdomide + Dexamethasone in R/R MM: Preliminary Results From the </a:t>
            </a:r>
            <a:br>
              <a:rPr lang="en-US" altLang="en-US" sz="4000" dirty="0"/>
            </a:br>
            <a:r>
              <a:rPr lang="en-US" altLang="en-US" sz="4000" dirty="0"/>
              <a:t>Dose-Expansion Phase II Cohort</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CC-92480-MM-001 Dose Expansion: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Mezigdomide: oral cereblon E3 ligase modulator with improved </a:t>
            </a:r>
            <a:br>
              <a:rPr lang="en-US" altLang="en-US" dirty="0"/>
            </a:br>
            <a:r>
              <a:rPr lang="en-US" altLang="en-US" dirty="0"/>
              <a:t>tumor-killing and immune-stimulatory effects in R/R MM compared with traditional immunomodulatory drugs</a:t>
            </a:r>
            <a:r>
              <a:rPr lang="en-US" altLang="en-US" baseline="30000" dirty="0"/>
              <a:t>1</a:t>
            </a:r>
          </a:p>
          <a:p>
            <a:pPr lvl="1"/>
            <a:r>
              <a:rPr lang="en-US" altLang="en-US" dirty="0"/>
              <a:t>In preclinical studies, mezigdomide showed synergy with dexamethasone, proteasome inhibitors, and anti-CD38 antibodies</a:t>
            </a:r>
            <a:r>
              <a:rPr lang="en-US" altLang="en-US" baseline="30000" dirty="0"/>
              <a:t>2</a:t>
            </a:r>
            <a:r>
              <a:rPr lang="en-US" altLang="en-US" dirty="0"/>
              <a:t>  </a:t>
            </a:r>
          </a:p>
          <a:p>
            <a:r>
              <a:rPr lang="en-US" altLang="en-US" dirty="0"/>
              <a:t>CC-92480-MM-001 is phase I/II trial evaluating mezigdomide ± dexamethasone in R/R MM</a:t>
            </a:r>
            <a:r>
              <a:rPr lang="en-US" altLang="en-US" baseline="30000" dirty="0"/>
              <a:t>3</a:t>
            </a:r>
          </a:p>
          <a:p>
            <a:pPr lvl="1"/>
            <a:r>
              <a:rPr lang="en-US" altLang="en-US" dirty="0"/>
              <a:t>In phase I, 54.5% ORR at RP2D of mezigdomide + dexamethasone</a:t>
            </a:r>
          </a:p>
          <a:p>
            <a:r>
              <a:rPr lang="en-US" altLang="en-US" dirty="0"/>
              <a:t>Current analysis reported results from dose-expansion cohort of </a:t>
            </a:r>
            <a:br>
              <a:rPr lang="en-US" altLang="en-US" dirty="0"/>
            </a:br>
            <a:r>
              <a:rPr lang="en-US" altLang="en-US" dirty="0"/>
              <a:t>CC-92480-MM-001 with mezigdomide + dexamethasone in R/R MM</a:t>
            </a:r>
            <a:r>
              <a:rPr lang="en-US" altLang="en-US" baseline="30000" dirty="0"/>
              <a:t>4</a:t>
            </a:r>
            <a:r>
              <a:rPr lang="en-US" altLang="en-US" dirty="0"/>
              <a:t>  </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204249"/>
            <a:ext cx="924252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Hansen. J Med Chem. 2020;63:6648. 2. Wong. ASH 2019. Abstr 1815. </a:t>
            </a:r>
          </a:p>
          <a:p>
            <a:pPr eaLnBrk="1" hangingPunct="1">
              <a:defRPr/>
            </a:pPr>
            <a:r>
              <a:rPr lang="en-US" altLang="en-US" sz="1200" b="0" spc="-10" dirty="0">
                <a:solidFill>
                  <a:schemeClr val="bg2"/>
                </a:solidFill>
                <a:latin typeface="Calibri" panose="020F0502020204030204" pitchFamily="34" charset="0"/>
              </a:rPr>
              <a:t>3. Richardson. ASCO 2020. Abstr 8500. 4. Richardson. ASH 2022. Abstr 568.</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CC-92480-MM-001 Dose Expansion: Study Design</a:t>
            </a:r>
            <a:endParaRPr lang="en-US" altLang="en-US" dirty="0"/>
          </a:p>
        </p:txBody>
      </p:sp>
      <p:sp>
        <p:nvSpPr>
          <p:cNvPr id="9" name="Content Placeholder 2">
            <a:extLst>
              <a:ext uri="{FF2B5EF4-FFF2-40B4-BE49-F238E27FC236}">
                <a16:creationId xmlns:a16="http://schemas.microsoft.com/office/drawing/2014/main" id="{3E662619-47FA-9305-ED00-EE51BCDD8E20}"/>
              </a:ext>
            </a:extLst>
          </p:cNvPr>
          <p:cNvSpPr>
            <a:spLocks noGrp="1"/>
          </p:cNvSpPr>
          <p:nvPr>
            <p:ph idx="1"/>
          </p:nvPr>
        </p:nvSpPr>
        <p:spPr/>
        <p:txBody>
          <a:bodyPr/>
          <a:lstStyle/>
          <a:p>
            <a:r>
              <a:rPr lang="en-US" dirty="0"/>
              <a:t>Phase I/II dose-escalation and dose-expansion trial (current analysis: dose-expansion cohort)</a:t>
            </a:r>
          </a:p>
          <a:p>
            <a:endParaRPr lang="en-US" sz="2800" kern="0" dirty="0"/>
          </a:p>
          <a:p>
            <a:endParaRPr lang="en-US" dirty="0"/>
          </a:p>
          <a:p>
            <a:endParaRPr lang="en-US" sz="2800" kern="0" dirty="0"/>
          </a:p>
          <a:p>
            <a:r>
              <a:rPr lang="en-US" sz="2800" b="1" kern="0" dirty="0"/>
              <a:t>Primary endpoint:</a:t>
            </a:r>
            <a:r>
              <a:rPr lang="en-US" sz="2800" kern="0" dirty="0"/>
              <a:t> </a:t>
            </a:r>
            <a:r>
              <a:rPr lang="en-US" sz="2800" b="0" kern="0" dirty="0"/>
              <a:t>ORR</a:t>
            </a:r>
          </a:p>
          <a:p>
            <a:r>
              <a:rPr lang="en-US" sz="2800" b="1" kern="0" dirty="0"/>
              <a:t>Secondary endpoints:</a:t>
            </a:r>
            <a:r>
              <a:rPr lang="en-US" sz="2800" kern="0" dirty="0"/>
              <a:t> </a:t>
            </a:r>
            <a:r>
              <a:rPr lang="en-US" sz="2800" b="0" kern="0" dirty="0"/>
              <a:t>safety, TTR, DoR, PFS</a:t>
            </a:r>
          </a:p>
          <a:p>
            <a:r>
              <a:rPr lang="en-US" sz="2800" b="1" kern="0" dirty="0"/>
              <a:t>Exploratory:</a:t>
            </a:r>
            <a:r>
              <a:rPr lang="en-US" sz="2800" kern="0" dirty="0"/>
              <a:t> </a:t>
            </a:r>
            <a:r>
              <a:rPr lang="en-US" sz="2800" b="0" kern="0" dirty="0"/>
              <a:t>pharmacodynamics</a:t>
            </a:r>
            <a:endParaRPr lang="en-US" sz="2800" kern="0" dirty="0"/>
          </a:p>
          <a:p>
            <a:endParaRPr 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Richardson. ASH 2022. Abstr 568.</a:t>
            </a:r>
            <a:endParaRPr lang="en-US" altLang="en-US" sz="1200" b="0" dirty="0">
              <a:solidFill>
                <a:schemeClr val="bg2"/>
              </a:solidFill>
              <a:latin typeface="Calibri" panose="020F0502020204030204" pitchFamily="34" charset="0"/>
            </a:endParaRPr>
          </a:p>
        </p:txBody>
      </p:sp>
      <p:sp>
        <p:nvSpPr>
          <p:cNvPr id="34" name="Content Placeholder 2">
            <a:extLst>
              <a:ext uri="{FF2B5EF4-FFF2-40B4-BE49-F238E27FC236}">
                <a16:creationId xmlns:a16="http://schemas.microsoft.com/office/drawing/2014/main" id="{AFAC3676-FF6B-5931-8A0F-9FE5E1B2C009}"/>
              </a:ext>
            </a:extLst>
          </p:cNvPr>
          <p:cNvSpPr txBox="1">
            <a:spLocks/>
          </p:cNvSpPr>
          <p:nvPr/>
        </p:nvSpPr>
        <p:spPr bwMode="auto">
          <a:xfrm>
            <a:off x="604675" y="4578215"/>
            <a:ext cx="9525406" cy="948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endParaRPr lang="en-US" sz="2000" kern="0" dirty="0"/>
          </a:p>
        </p:txBody>
      </p:sp>
      <p:sp>
        <p:nvSpPr>
          <p:cNvPr id="2" name="Line 32">
            <a:extLst>
              <a:ext uri="{FF2B5EF4-FFF2-40B4-BE49-F238E27FC236}">
                <a16:creationId xmlns:a16="http://schemas.microsoft.com/office/drawing/2014/main" id="{CD0DF9C8-BD3B-A8BA-A84F-3AA823260B59}"/>
              </a:ext>
            </a:extLst>
          </p:cNvPr>
          <p:cNvSpPr>
            <a:spLocks noChangeShapeType="1"/>
          </p:cNvSpPr>
          <p:nvPr/>
        </p:nvSpPr>
        <p:spPr bwMode="auto">
          <a:xfrm>
            <a:off x="5303507" y="3313604"/>
            <a:ext cx="479425"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3" name="Rectangle 24">
            <a:extLst>
              <a:ext uri="{FF2B5EF4-FFF2-40B4-BE49-F238E27FC236}">
                <a16:creationId xmlns:a16="http://schemas.microsoft.com/office/drawing/2014/main" id="{4883C037-1A3B-9357-CF53-8AA9CCCE385B}"/>
              </a:ext>
            </a:extLst>
          </p:cNvPr>
          <p:cNvSpPr>
            <a:spLocks noChangeArrowheads="1"/>
          </p:cNvSpPr>
          <p:nvPr/>
        </p:nvSpPr>
        <p:spPr bwMode="auto">
          <a:xfrm>
            <a:off x="5871516" y="2690026"/>
            <a:ext cx="4106494" cy="1079865"/>
          </a:xfrm>
          <a:prstGeom prst="rect">
            <a:avLst/>
          </a:prstGeom>
          <a:solidFill>
            <a:srgbClr val="015873"/>
          </a:solidFill>
          <a:ln w="9525">
            <a:noFill/>
            <a:miter lim="800000"/>
            <a:headEnd/>
            <a:tailEnd/>
          </a:ln>
        </p:spPr>
        <p:txBody>
          <a:bodyPr wrap="none"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lang="en-US" kern="0" dirty="0">
                <a:solidFill>
                  <a:srgbClr val="FFFFFF"/>
                </a:solidFill>
                <a:latin typeface="Calibri" panose="020F0502020204030204" pitchFamily="34" charset="0"/>
                <a:cs typeface="Arial" charset="0"/>
              </a:rPr>
              <a:t>Mezigdomide</a:t>
            </a:r>
            <a: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t> 1 mg D1-21 </a:t>
            </a:r>
            <a:br>
              <a:rPr kumimoji="0" lang="en-US" sz="1800" b="0" i="0" u="none" strike="noStrike" kern="0" cap="none" spc="0" normalizeH="0" baseline="0" noProof="0" dirty="0">
                <a:ln>
                  <a:noFill/>
                </a:ln>
                <a:solidFill>
                  <a:srgbClr val="FFFFFF"/>
                </a:solidFill>
                <a:effectLst/>
                <a:uLnTx/>
                <a:uFillTx/>
                <a:latin typeface="Calibri" panose="020F0502020204030204" pitchFamily="34" charset="0"/>
                <a:cs typeface="Arial" charset="0"/>
              </a:rPr>
            </a:br>
            <a:r>
              <a:rPr kumimoji="0" lang="en-US" sz="1800" i="0" u="none" strike="noStrike" kern="0" cap="none" spc="0" normalizeH="0" baseline="0" noProof="0" dirty="0">
                <a:ln>
                  <a:noFill/>
                </a:ln>
                <a:solidFill>
                  <a:srgbClr val="FFFFFF"/>
                </a:solidFill>
                <a:effectLst/>
                <a:uLnTx/>
                <a:uFillTx/>
                <a:latin typeface="Calibri" panose="020F0502020204030204" pitchFamily="34" charset="0"/>
                <a:cs typeface="Arial" charset="0"/>
              </a:rPr>
              <a:t>Dexamethasone</a:t>
            </a:r>
            <a:r>
              <a:rPr kumimoji="0" lang="en-US" sz="1800" b="0" i="0" u="none" strike="noStrike" kern="0" cap="none" spc="0" normalizeH="0" noProof="0" dirty="0">
                <a:ln>
                  <a:noFill/>
                </a:ln>
                <a:solidFill>
                  <a:srgbClr val="FFFFFF"/>
                </a:solidFill>
                <a:effectLst/>
                <a:uLnTx/>
                <a:uFillTx/>
                <a:latin typeface="Calibri" panose="020F0502020204030204" pitchFamily="34" charset="0"/>
                <a:cs typeface="Arial" charset="0"/>
              </a:rPr>
              <a:t> 40 mg* D1, 8, 15, 22</a:t>
            </a:r>
          </a:p>
          <a:p>
            <a:pPr marL="0" marR="0" lvl="0" indent="0" algn="ctr" defTabSz="914400" eaLnBrk="1" fontAlgn="auto" latinLnBrk="0" hangingPunct="1">
              <a:lnSpc>
                <a:spcPct val="100000"/>
              </a:lnSpc>
              <a:spcBef>
                <a:spcPts val="0"/>
              </a:spcBef>
              <a:spcAft>
                <a:spcPts val="0"/>
              </a:spcAft>
              <a:buClrTx/>
              <a:buSzTx/>
              <a:buFontTx/>
              <a:buNone/>
              <a:tabLst/>
              <a:defRPr/>
            </a:pPr>
            <a:r>
              <a:rPr lang="en-US" b="0" kern="0" dirty="0">
                <a:solidFill>
                  <a:srgbClr val="FFFFFF"/>
                </a:solidFill>
                <a:latin typeface="Calibri" panose="020F0502020204030204" pitchFamily="34" charset="0"/>
                <a:cs typeface="Arial" charset="0"/>
              </a:rPr>
              <a:t>28-day cycles</a:t>
            </a:r>
            <a:endParaRPr kumimoji="0" lang="en-US" sz="1800" b="0" i="0" u="none" strike="noStrike" kern="0" cap="none" spc="0" normalizeH="0" noProof="0" dirty="0">
              <a:ln>
                <a:noFill/>
              </a:ln>
              <a:solidFill>
                <a:srgbClr val="FFFFFF"/>
              </a:solidFill>
              <a:effectLst/>
              <a:uLnTx/>
              <a:uFillTx/>
              <a:latin typeface="Calibri" panose="020F0502020204030204" pitchFamily="34" charset="0"/>
              <a:cs typeface="Arial" charset="0"/>
            </a:endParaRPr>
          </a:p>
        </p:txBody>
      </p:sp>
      <p:sp>
        <p:nvSpPr>
          <p:cNvPr id="5" name="Text Box 23">
            <a:extLst>
              <a:ext uri="{FF2B5EF4-FFF2-40B4-BE49-F238E27FC236}">
                <a16:creationId xmlns:a16="http://schemas.microsoft.com/office/drawing/2014/main" id="{2A6EAB97-6528-EA69-80DB-2A646F294C77}"/>
              </a:ext>
            </a:extLst>
          </p:cNvPr>
          <p:cNvSpPr txBox="1">
            <a:spLocks noChangeArrowheads="1"/>
          </p:cNvSpPr>
          <p:nvPr/>
        </p:nvSpPr>
        <p:spPr bwMode="auto">
          <a:xfrm>
            <a:off x="6131092" y="2316038"/>
            <a:ext cx="3587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rgbClr val="000000"/>
                </a:solidFill>
                <a:latin typeface="Calibri" panose="020F0502020204030204" pitchFamily="34" charset="0"/>
              </a:rPr>
              <a:t>Phase II Dose Expansion (at RP2D)</a:t>
            </a:r>
            <a:endParaRPr lang="en-US" altLang="en-US" sz="1800" dirty="0">
              <a:solidFill>
                <a:srgbClr val="000000"/>
              </a:solidFill>
              <a:latin typeface="Calibri" panose="020F0502020204030204" pitchFamily="34" charset="0"/>
            </a:endParaRPr>
          </a:p>
        </p:txBody>
      </p:sp>
      <p:sp>
        <p:nvSpPr>
          <p:cNvPr id="6" name="Text Box 23">
            <a:extLst>
              <a:ext uri="{FF2B5EF4-FFF2-40B4-BE49-F238E27FC236}">
                <a16:creationId xmlns:a16="http://schemas.microsoft.com/office/drawing/2014/main" id="{B306ABE9-831B-AE4C-39FB-9DE3C56B7EA0}"/>
              </a:ext>
            </a:extLst>
          </p:cNvPr>
          <p:cNvSpPr txBox="1">
            <a:spLocks noChangeArrowheads="1"/>
          </p:cNvSpPr>
          <p:nvPr/>
        </p:nvSpPr>
        <p:spPr bwMode="auto">
          <a:xfrm>
            <a:off x="1487153" y="2522537"/>
            <a:ext cx="381824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rgbClr val="000000"/>
                </a:solidFill>
                <a:latin typeface="Calibri" panose="020F0502020204030204" pitchFamily="34" charset="0"/>
              </a:rPr>
              <a:t>Patients with R/R MM and ≥3 prior therapies; refractory to an IMiD, a PI, and an anti-CD38 mAb; documented disease progression ≤60 days of last therapy; prior exposure to anti-BCMA therapies permitted</a:t>
            </a:r>
          </a:p>
          <a:p>
            <a:pPr algn="ctr">
              <a:lnSpc>
                <a:spcPct val="100000"/>
              </a:lnSpc>
              <a:spcBef>
                <a:spcPct val="0"/>
              </a:spcBef>
              <a:spcAft>
                <a:spcPct val="0"/>
              </a:spcAft>
              <a:buClrTx/>
              <a:buFontTx/>
              <a:buNone/>
            </a:pPr>
            <a:r>
              <a:rPr lang="en-GB" altLang="en-US" sz="1600" b="0" dirty="0">
                <a:solidFill>
                  <a:srgbClr val="000000"/>
                </a:solidFill>
                <a:latin typeface="Calibri" panose="020F0502020204030204" pitchFamily="34" charset="0"/>
              </a:rPr>
              <a:t>(N = 101)</a:t>
            </a:r>
            <a:endParaRPr lang="en-US" altLang="en-US" sz="1600" b="0" dirty="0">
              <a:solidFill>
                <a:srgbClr val="000000"/>
              </a:solidFill>
              <a:latin typeface="Calibri" panose="020F0502020204030204" pitchFamily="34" charset="0"/>
            </a:endParaRPr>
          </a:p>
        </p:txBody>
      </p:sp>
      <p:sp>
        <p:nvSpPr>
          <p:cNvPr id="8" name="TextBox 7">
            <a:extLst>
              <a:ext uri="{FF2B5EF4-FFF2-40B4-BE49-F238E27FC236}">
                <a16:creationId xmlns:a16="http://schemas.microsoft.com/office/drawing/2014/main" id="{5498F3D1-14A9-AC34-0C4A-C8DD639523F5}"/>
              </a:ext>
            </a:extLst>
          </p:cNvPr>
          <p:cNvSpPr txBox="1"/>
          <p:nvPr/>
        </p:nvSpPr>
        <p:spPr bwMode="auto">
          <a:xfrm>
            <a:off x="5782932" y="3769891"/>
            <a:ext cx="30861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 mg if aged ≥75 yr.</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CC-92480-MM-001 Dose Expansion: </a:t>
            </a:r>
            <a:br>
              <a:rPr lang="en-US" dirty="0"/>
            </a:br>
            <a:r>
              <a:rPr lang="en-US" dirty="0"/>
              <a:t>Baseline Characteristics and Prior Therapies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Richardson. ASH 2022. Abstr 568.</a:t>
            </a:r>
            <a:endParaRPr lang="en-US" altLang="en-US" sz="1200" b="0" dirty="0">
              <a:solidFill>
                <a:schemeClr val="bg2"/>
              </a:solidFill>
              <a:latin typeface="Calibri" panose="020F0502020204030204" pitchFamily="34" charset="0"/>
            </a:endParaRPr>
          </a:p>
        </p:txBody>
      </p:sp>
      <p:graphicFrame>
        <p:nvGraphicFramePr>
          <p:cNvPr id="3" name="Group 3">
            <a:extLst>
              <a:ext uri="{FF2B5EF4-FFF2-40B4-BE49-F238E27FC236}">
                <a16:creationId xmlns:a16="http://schemas.microsoft.com/office/drawing/2014/main" id="{DD2FADEC-295F-508B-7F30-9C81A56D56D7}"/>
              </a:ext>
            </a:extLst>
          </p:cNvPr>
          <p:cNvGraphicFramePr>
            <a:graphicFrameLocks/>
          </p:cNvGraphicFramePr>
          <p:nvPr>
            <p:extLst>
              <p:ext uri="{D42A27DB-BD31-4B8C-83A1-F6EECF244321}">
                <p14:modId xmlns:p14="http://schemas.microsoft.com/office/powerpoint/2010/main" val="3934938405"/>
              </p:ext>
            </p:extLst>
          </p:nvPr>
        </p:nvGraphicFramePr>
        <p:xfrm>
          <a:off x="719138" y="1603793"/>
          <a:ext cx="5242271" cy="3612008"/>
        </p:xfrm>
        <a:graphic>
          <a:graphicData uri="http://schemas.openxmlformats.org/drawingml/2006/table">
            <a:tbl>
              <a:tblPr/>
              <a:tblGrid>
                <a:gridCol w="2775347">
                  <a:extLst>
                    <a:ext uri="{9D8B030D-6E8A-4147-A177-3AD203B41FA5}">
                      <a16:colId xmlns:a16="http://schemas.microsoft.com/office/drawing/2014/main" val="20000"/>
                    </a:ext>
                  </a:extLst>
                </a:gridCol>
                <a:gridCol w="2466924">
                  <a:extLst>
                    <a:ext uri="{9D8B030D-6E8A-4147-A177-3AD203B41FA5}">
                      <a16:colId xmlns:a16="http://schemas.microsoft.com/office/drawing/2014/main" val="20001"/>
                    </a:ext>
                  </a:extLst>
                </a:gridCol>
              </a:tblGrid>
              <a:tr h="21405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 =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405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(42-85)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1405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(54.5)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r h="36387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since diagnosis,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(1.1-37.0)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66353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(34.7)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(56.4)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123840814"/>
                  </a:ext>
                </a:extLst>
              </a:tr>
              <a:tr h="66353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ISS at entry,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II</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(38.6)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(40.6)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(20.8)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556701723"/>
                  </a:ext>
                </a:extLst>
              </a:tr>
              <a:tr h="26068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Presence of plasmacytoma,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(39.6)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933646262"/>
                  </a:ext>
                </a:extLst>
              </a:tr>
              <a:tr h="26068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High-risk cytogenetics,*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(36.6)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117319954"/>
                  </a:ext>
                </a:extLst>
              </a:tr>
            </a:tbl>
          </a:graphicData>
        </a:graphic>
      </p:graphicFrame>
      <p:graphicFrame>
        <p:nvGraphicFramePr>
          <p:cNvPr id="5" name="Group 3">
            <a:extLst>
              <a:ext uri="{FF2B5EF4-FFF2-40B4-BE49-F238E27FC236}">
                <a16:creationId xmlns:a16="http://schemas.microsoft.com/office/drawing/2014/main" id="{5BCC5D9E-EBB9-5641-8F4D-6E682AB68808}"/>
              </a:ext>
            </a:extLst>
          </p:cNvPr>
          <p:cNvGraphicFramePr>
            <a:graphicFrameLocks/>
          </p:cNvGraphicFramePr>
          <p:nvPr>
            <p:extLst>
              <p:ext uri="{D42A27DB-BD31-4B8C-83A1-F6EECF244321}">
                <p14:modId xmlns:p14="http://schemas.microsoft.com/office/powerpoint/2010/main" val="1738025389"/>
              </p:ext>
            </p:extLst>
          </p:nvPr>
        </p:nvGraphicFramePr>
        <p:xfrm>
          <a:off x="6134100" y="1603793"/>
          <a:ext cx="5242270" cy="4462448"/>
        </p:xfrm>
        <a:graphic>
          <a:graphicData uri="http://schemas.openxmlformats.org/drawingml/2006/table">
            <a:tbl>
              <a:tblPr/>
              <a:tblGrid>
                <a:gridCol w="3147486">
                  <a:extLst>
                    <a:ext uri="{9D8B030D-6E8A-4147-A177-3AD203B41FA5}">
                      <a16:colId xmlns:a16="http://schemas.microsoft.com/office/drawing/2014/main" val="20000"/>
                    </a:ext>
                  </a:extLst>
                </a:gridCol>
                <a:gridCol w="2094784">
                  <a:extLst>
                    <a:ext uri="{9D8B030D-6E8A-4147-A177-3AD203B41FA5}">
                      <a16:colId xmlns:a16="http://schemas.microsoft.com/office/drawing/2014/main" val="20001"/>
                    </a:ext>
                  </a:extLst>
                </a:gridCol>
              </a:tblGrid>
              <a:tr h="21140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Prior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 =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140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lines of therapy,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1140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Stem cell transplantation,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 (77.2)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r h="50735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IMiD agents,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Pomalidomide</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Lenalidomide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(100)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(100)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21140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PI,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123840814"/>
                  </a:ext>
                </a:extLst>
              </a:tr>
              <a:tr h="21140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Anti-CD38 mAb,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556701723"/>
                  </a:ext>
                </a:extLst>
              </a:tr>
              <a:tr h="65532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Anti-BCMA therapy,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ADC</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Bispecific antibody</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 T-cell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(29.7)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(21.8)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(7.9)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69532795"/>
                  </a:ext>
                </a:extLst>
              </a:tr>
              <a:tr h="50735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IMiD refractory,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Pomalidomide</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Lenalidomide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(100)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 (96.0)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 (88.1)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09853089"/>
                  </a:ext>
                </a:extLst>
              </a:tr>
              <a:tr h="211402">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PI refractory,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72673328"/>
                  </a:ext>
                </a:extLst>
              </a:tr>
              <a:tr h="211402">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Anti-CD38 mAb refractory,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72217100"/>
                  </a:ext>
                </a:extLst>
              </a:tr>
              <a:tr h="211402">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Triple-class refractory,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88509557"/>
                  </a:ext>
                </a:extLst>
              </a:tr>
            </a:tbl>
          </a:graphicData>
        </a:graphic>
      </p:graphicFrame>
      <p:sp>
        <p:nvSpPr>
          <p:cNvPr id="6" name="TextBox 5">
            <a:extLst>
              <a:ext uri="{FF2B5EF4-FFF2-40B4-BE49-F238E27FC236}">
                <a16:creationId xmlns:a16="http://schemas.microsoft.com/office/drawing/2014/main" id="{73E692CB-4B72-ECCA-61C3-2EC45FDAAB6F}"/>
              </a:ext>
            </a:extLst>
          </p:cNvPr>
          <p:cNvSpPr txBox="1"/>
          <p:nvPr/>
        </p:nvSpPr>
        <p:spPr bwMode="auto">
          <a:xfrm>
            <a:off x="621189" y="5987847"/>
            <a:ext cx="2561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400" b="0" dirty="0">
                <a:solidFill>
                  <a:srgbClr val="000000"/>
                </a:solidFill>
                <a:latin typeface="Calibri" panose="020F0502020204030204" pitchFamily="34" charset="0"/>
              </a:rPr>
              <a:t>Data cutoff: September 16, 2022</a:t>
            </a:r>
          </a:p>
        </p:txBody>
      </p:sp>
      <p:sp>
        <p:nvSpPr>
          <p:cNvPr id="8" name="TextBox 7">
            <a:extLst>
              <a:ext uri="{FF2B5EF4-FFF2-40B4-BE49-F238E27FC236}">
                <a16:creationId xmlns:a16="http://schemas.microsoft.com/office/drawing/2014/main" id="{3B8151D6-53EE-3A80-510E-A8AC5B43B91F}"/>
              </a:ext>
            </a:extLst>
          </p:cNvPr>
          <p:cNvSpPr txBox="1"/>
          <p:nvPr/>
        </p:nvSpPr>
        <p:spPr bwMode="auto">
          <a:xfrm>
            <a:off x="655810" y="5275648"/>
            <a:ext cx="53689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*del(17p), t(4;14), t(14/16), and/or amplification of 1q21 at screening.</a:t>
            </a:r>
          </a:p>
        </p:txBody>
      </p:sp>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CC-92480-MM-001 Dose Expansion: ORR</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Richardson. ASH 2022. Abstr 568.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BCA296D4-7FF0-4E31-7B0F-3135CDD1F111}"/>
              </a:ext>
            </a:extLst>
          </p:cNvPr>
          <p:cNvSpPr txBox="1"/>
          <p:nvPr/>
        </p:nvSpPr>
        <p:spPr bwMode="auto">
          <a:xfrm>
            <a:off x="609759" y="5971274"/>
            <a:ext cx="67076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*Extramedullary soft tissue</a:t>
            </a:r>
            <a:r>
              <a:rPr lang="en-US" sz="1400" b="0" dirty="0">
                <a:solidFill>
                  <a:schemeClr val="bg1"/>
                </a:solidFill>
                <a:latin typeface="Calibri" panose="020F0502020204030204" pitchFamily="34" charset="0"/>
                <a:cs typeface="Calibri" panose="020F0502020204030204" pitchFamily="34" charset="0"/>
              </a:rPr>
              <a:t>–</a:t>
            </a:r>
            <a:r>
              <a:rPr lang="en-US" sz="1400" b="0" dirty="0">
                <a:solidFill>
                  <a:schemeClr val="bg1"/>
                </a:solidFill>
                <a:latin typeface="Calibri" panose="020F0502020204030204" pitchFamily="34" charset="0"/>
              </a:rPr>
              <a:t>only disease and soft tissue bone-related plasmacytomas</a:t>
            </a:r>
          </a:p>
        </p:txBody>
      </p:sp>
      <p:graphicFrame>
        <p:nvGraphicFramePr>
          <p:cNvPr id="5" name="Group 3">
            <a:extLst>
              <a:ext uri="{FF2B5EF4-FFF2-40B4-BE49-F238E27FC236}">
                <a16:creationId xmlns:a16="http://schemas.microsoft.com/office/drawing/2014/main" id="{71C4D1A8-0D9A-19D9-177A-26E921FC9B6B}"/>
              </a:ext>
            </a:extLst>
          </p:cNvPr>
          <p:cNvGraphicFramePr>
            <a:graphicFrameLocks/>
          </p:cNvGraphicFramePr>
          <p:nvPr>
            <p:extLst>
              <p:ext uri="{D42A27DB-BD31-4B8C-83A1-F6EECF244321}">
                <p14:modId xmlns:p14="http://schemas.microsoft.com/office/powerpoint/2010/main" val="700819106"/>
              </p:ext>
            </p:extLst>
          </p:nvPr>
        </p:nvGraphicFramePr>
        <p:xfrm>
          <a:off x="7117442" y="1600200"/>
          <a:ext cx="4388758" cy="1432624"/>
        </p:xfrm>
        <a:graphic>
          <a:graphicData uri="http://schemas.openxmlformats.org/drawingml/2006/table">
            <a:tbl>
              <a:tblPr/>
              <a:tblGrid>
                <a:gridCol w="2775347">
                  <a:extLst>
                    <a:ext uri="{9D8B030D-6E8A-4147-A177-3AD203B41FA5}">
                      <a16:colId xmlns:a16="http://schemas.microsoft.com/office/drawing/2014/main" val="20000"/>
                    </a:ext>
                  </a:extLst>
                </a:gridCol>
                <a:gridCol w="1613411">
                  <a:extLst>
                    <a:ext uri="{9D8B030D-6E8A-4147-A177-3AD203B41FA5}">
                      <a16:colId xmlns:a16="http://schemas.microsoft.com/office/drawing/2014/main" val="20001"/>
                    </a:ext>
                  </a:extLst>
                </a:gridCol>
              </a:tblGrid>
              <a:tr h="248989">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Median Time to First Response,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837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0.95 (0.89-12.952)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1837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with plasmacytomas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2.17 (0.92-5.26)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r h="37122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with previous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BCMA-targeted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2.10 (0.89-10.16)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bl>
          </a:graphicData>
        </a:graphic>
      </p:graphicFrame>
      <p:graphicFrame>
        <p:nvGraphicFramePr>
          <p:cNvPr id="6" name="Group 3">
            <a:extLst>
              <a:ext uri="{FF2B5EF4-FFF2-40B4-BE49-F238E27FC236}">
                <a16:creationId xmlns:a16="http://schemas.microsoft.com/office/drawing/2014/main" id="{4C05D9CA-597F-774E-6D62-0119E56C8674}"/>
              </a:ext>
            </a:extLst>
          </p:cNvPr>
          <p:cNvGraphicFramePr>
            <a:graphicFrameLocks/>
          </p:cNvGraphicFramePr>
          <p:nvPr>
            <p:extLst>
              <p:ext uri="{D42A27DB-BD31-4B8C-83A1-F6EECF244321}">
                <p14:modId xmlns:p14="http://schemas.microsoft.com/office/powerpoint/2010/main" val="759244269"/>
              </p:ext>
            </p:extLst>
          </p:nvPr>
        </p:nvGraphicFramePr>
        <p:xfrm>
          <a:off x="7117442" y="3373543"/>
          <a:ext cx="4388758" cy="1432624"/>
        </p:xfrm>
        <a:graphic>
          <a:graphicData uri="http://schemas.openxmlformats.org/drawingml/2006/table">
            <a:tbl>
              <a:tblPr/>
              <a:tblGrid>
                <a:gridCol w="2775347">
                  <a:extLst>
                    <a:ext uri="{9D8B030D-6E8A-4147-A177-3AD203B41FA5}">
                      <a16:colId xmlns:a16="http://schemas.microsoft.com/office/drawing/2014/main" val="20000"/>
                    </a:ext>
                  </a:extLst>
                </a:gridCol>
                <a:gridCol w="1613411">
                  <a:extLst>
                    <a:ext uri="{9D8B030D-6E8A-4147-A177-3AD203B41FA5}">
                      <a16:colId xmlns:a16="http://schemas.microsoft.com/office/drawing/2014/main" val="20001"/>
                    </a:ext>
                  </a:extLst>
                </a:gridCol>
              </a:tblGrid>
              <a:tr h="248989">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Median Follow-up,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837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5.46 (0.03-17.49)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1837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with plasmacytomas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6.10 (0.03-15.98)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r h="37122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with previous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BCMA-targeted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5.46 (0.03-15.98)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bl>
          </a:graphicData>
        </a:graphic>
      </p:graphicFrame>
      <p:sp>
        <p:nvSpPr>
          <p:cNvPr id="7" name="TextBox 6">
            <a:extLst>
              <a:ext uri="{FF2B5EF4-FFF2-40B4-BE49-F238E27FC236}">
                <a16:creationId xmlns:a16="http://schemas.microsoft.com/office/drawing/2014/main" id="{B7068A7C-BDD0-D429-102F-C1E8FC724646}"/>
              </a:ext>
            </a:extLst>
          </p:cNvPr>
          <p:cNvSpPr txBox="1"/>
          <p:nvPr/>
        </p:nvSpPr>
        <p:spPr bwMode="auto">
          <a:xfrm rot="16200000">
            <a:off x="113501" y="3585222"/>
            <a:ext cx="13618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Response, n (%)</a:t>
            </a:r>
          </a:p>
        </p:txBody>
      </p:sp>
      <p:grpSp>
        <p:nvGrpSpPr>
          <p:cNvPr id="14" name="Group 13">
            <a:extLst>
              <a:ext uri="{FF2B5EF4-FFF2-40B4-BE49-F238E27FC236}">
                <a16:creationId xmlns:a16="http://schemas.microsoft.com/office/drawing/2014/main" id="{5C71CDCA-7C9B-EDE2-45F8-D037455721D6}"/>
              </a:ext>
            </a:extLst>
          </p:cNvPr>
          <p:cNvGrpSpPr/>
          <p:nvPr/>
        </p:nvGrpSpPr>
        <p:grpSpPr>
          <a:xfrm>
            <a:off x="948313" y="2039575"/>
            <a:ext cx="458780" cy="3447690"/>
            <a:chOff x="948313" y="2039575"/>
            <a:chExt cx="458780" cy="3447690"/>
          </a:xfrm>
        </p:grpSpPr>
        <p:sp>
          <p:nvSpPr>
            <p:cNvPr id="8" name="TextBox 7">
              <a:extLst>
                <a:ext uri="{FF2B5EF4-FFF2-40B4-BE49-F238E27FC236}">
                  <a16:creationId xmlns:a16="http://schemas.microsoft.com/office/drawing/2014/main" id="{68CFDB60-D93F-F598-597B-0F5220D37751}"/>
                </a:ext>
              </a:extLst>
            </p:cNvPr>
            <p:cNvSpPr txBox="1"/>
            <p:nvPr/>
          </p:nvSpPr>
          <p:spPr bwMode="auto">
            <a:xfrm>
              <a:off x="948313" y="2039575"/>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9" name="TextBox 8">
              <a:extLst>
                <a:ext uri="{FF2B5EF4-FFF2-40B4-BE49-F238E27FC236}">
                  <a16:creationId xmlns:a16="http://schemas.microsoft.com/office/drawing/2014/main" id="{14BD41EE-5F19-05C2-4D7F-24B750FAE9D3}"/>
                </a:ext>
              </a:extLst>
            </p:cNvPr>
            <p:cNvSpPr txBox="1"/>
            <p:nvPr/>
          </p:nvSpPr>
          <p:spPr bwMode="auto">
            <a:xfrm>
              <a:off x="1039685" y="266426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0" name="TextBox 9">
              <a:extLst>
                <a:ext uri="{FF2B5EF4-FFF2-40B4-BE49-F238E27FC236}">
                  <a16:creationId xmlns:a16="http://schemas.microsoft.com/office/drawing/2014/main" id="{1CDD3AB6-8A48-097D-7DDE-0AAE53B1F6D7}"/>
                </a:ext>
              </a:extLst>
            </p:cNvPr>
            <p:cNvSpPr txBox="1"/>
            <p:nvPr/>
          </p:nvSpPr>
          <p:spPr bwMode="auto">
            <a:xfrm>
              <a:off x="1039685" y="327511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1" name="TextBox 10">
              <a:extLst>
                <a:ext uri="{FF2B5EF4-FFF2-40B4-BE49-F238E27FC236}">
                  <a16:creationId xmlns:a16="http://schemas.microsoft.com/office/drawing/2014/main" id="{1569B73F-C6A8-B16E-27B1-6EA6865A89E6}"/>
                </a:ext>
              </a:extLst>
            </p:cNvPr>
            <p:cNvSpPr txBox="1"/>
            <p:nvPr/>
          </p:nvSpPr>
          <p:spPr bwMode="auto">
            <a:xfrm>
              <a:off x="1039685" y="389980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2" name="TextBox 11">
              <a:extLst>
                <a:ext uri="{FF2B5EF4-FFF2-40B4-BE49-F238E27FC236}">
                  <a16:creationId xmlns:a16="http://schemas.microsoft.com/office/drawing/2014/main" id="{9A24B143-EA6B-0C30-1889-365F36054664}"/>
                </a:ext>
              </a:extLst>
            </p:cNvPr>
            <p:cNvSpPr txBox="1"/>
            <p:nvPr/>
          </p:nvSpPr>
          <p:spPr bwMode="auto">
            <a:xfrm>
              <a:off x="1039685" y="45547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3" name="TextBox 12">
              <a:extLst>
                <a:ext uri="{FF2B5EF4-FFF2-40B4-BE49-F238E27FC236}">
                  <a16:creationId xmlns:a16="http://schemas.microsoft.com/office/drawing/2014/main" id="{D3623D0D-8ABF-345D-8E5C-6B7DB3C01449}"/>
                </a:ext>
              </a:extLst>
            </p:cNvPr>
            <p:cNvSpPr txBox="1"/>
            <p:nvPr/>
          </p:nvSpPr>
          <p:spPr bwMode="auto">
            <a:xfrm>
              <a:off x="1131056" y="517948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15" name="TextBox 14">
            <a:extLst>
              <a:ext uri="{FF2B5EF4-FFF2-40B4-BE49-F238E27FC236}">
                <a16:creationId xmlns:a16="http://schemas.microsoft.com/office/drawing/2014/main" id="{1496C715-9A1A-E41F-04FC-0632AF92BA52}"/>
              </a:ext>
            </a:extLst>
          </p:cNvPr>
          <p:cNvSpPr txBox="1"/>
          <p:nvPr/>
        </p:nvSpPr>
        <p:spPr bwMode="auto">
          <a:xfrm>
            <a:off x="1644650" y="1561881"/>
            <a:ext cx="1233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ORR 40.6%</a:t>
            </a:r>
          </a:p>
        </p:txBody>
      </p:sp>
      <p:sp>
        <p:nvSpPr>
          <p:cNvPr id="16" name="TextBox 15">
            <a:extLst>
              <a:ext uri="{FF2B5EF4-FFF2-40B4-BE49-F238E27FC236}">
                <a16:creationId xmlns:a16="http://schemas.microsoft.com/office/drawing/2014/main" id="{E4D082C7-6447-35CA-56C2-343C509F201F}"/>
              </a:ext>
            </a:extLst>
          </p:cNvPr>
          <p:cNvSpPr txBox="1"/>
          <p:nvPr/>
        </p:nvSpPr>
        <p:spPr bwMode="auto">
          <a:xfrm>
            <a:off x="3291836" y="1561881"/>
            <a:ext cx="1233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ORR 30.0%</a:t>
            </a:r>
          </a:p>
        </p:txBody>
      </p:sp>
      <p:sp>
        <p:nvSpPr>
          <p:cNvPr id="17" name="TextBox 16">
            <a:extLst>
              <a:ext uri="{FF2B5EF4-FFF2-40B4-BE49-F238E27FC236}">
                <a16:creationId xmlns:a16="http://schemas.microsoft.com/office/drawing/2014/main" id="{F7E58975-2F63-E355-281D-F08286324192}"/>
              </a:ext>
            </a:extLst>
          </p:cNvPr>
          <p:cNvSpPr txBox="1"/>
          <p:nvPr/>
        </p:nvSpPr>
        <p:spPr bwMode="auto">
          <a:xfrm>
            <a:off x="4939023" y="1561881"/>
            <a:ext cx="1233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ORR 50.0%</a:t>
            </a:r>
          </a:p>
        </p:txBody>
      </p:sp>
      <p:sp>
        <p:nvSpPr>
          <p:cNvPr id="18" name="TextBox 17">
            <a:extLst>
              <a:ext uri="{FF2B5EF4-FFF2-40B4-BE49-F238E27FC236}">
                <a16:creationId xmlns:a16="http://schemas.microsoft.com/office/drawing/2014/main" id="{C477032D-07D8-EFC0-5C7D-AD228602870E}"/>
              </a:ext>
            </a:extLst>
          </p:cNvPr>
          <p:cNvSpPr txBox="1"/>
          <p:nvPr/>
        </p:nvSpPr>
        <p:spPr bwMode="auto">
          <a:xfrm>
            <a:off x="1744903" y="5296119"/>
            <a:ext cx="10325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All patients</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101)</a:t>
            </a:r>
          </a:p>
        </p:txBody>
      </p:sp>
      <p:sp>
        <p:nvSpPr>
          <p:cNvPr id="19" name="TextBox 18">
            <a:extLst>
              <a:ext uri="{FF2B5EF4-FFF2-40B4-BE49-F238E27FC236}">
                <a16:creationId xmlns:a16="http://schemas.microsoft.com/office/drawing/2014/main" id="{D177DD49-67F0-9518-14A0-4437AF305446}"/>
              </a:ext>
            </a:extLst>
          </p:cNvPr>
          <p:cNvSpPr txBox="1"/>
          <p:nvPr/>
        </p:nvSpPr>
        <p:spPr bwMode="auto">
          <a:xfrm>
            <a:off x="3191266" y="5287542"/>
            <a:ext cx="14341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with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plasmacytomas*</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40)</a:t>
            </a:r>
          </a:p>
        </p:txBody>
      </p:sp>
      <p:sp>
        <p:nvSpPr>
          <p:cNvPr id="20" name="TextBox 19">
            <a:extLst>
              <a:ext uri="{FF2B5EF4-FFF2-40B4-BE49-F238E27FC236}">
                <a16:creationId xmlns:a16="http://schemas.microsoft.com/office/drawing/2014/main" id="{620EE1CF-D3A4-28FD-59A0-AF3664AA267D}"/>
              </a:ext>
            </a:extLst>
          </p:cNvPr>
          <p:cNvSpPr txBox="1"/>
          <p:nvPr/>
        </p:nvSpPr>
        <p:spPr bwMode="auto">
          <a:xfrm>
            <a:off x="4754794" y="5287542"/>
            <a:ext cx="161249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with prior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anti-BCMA therapy</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30)</a:t>
            </a:r>
          </a:p>
        </p:txBody>
      </p:sp>
      <p:grpSp>
        <p:nvGrpSpPr>
          <p:cNvPr id="31755" name="Group 31754">
            <a:extLst>
              <a:ext uri="{FF2B5EF4-FFF2-40B4-BE49-F238E27FC236}">
                <a16:creationId xmlns:a16="http://schemas.microsoft.com/office/drawing/2014/main" id="{F2EF7CAA-281D-2FFA-ECD3-B6ACC33132B9}"/>
              </a:ext>
            </a:extLst>
          </p:cNvPr>
          <p:cNvGrpSpPr/>
          <p:nvPr/>
        </p:nvGrpSpPr>
        <p:grpSpPr>
          <a:xfrm>
            <a:off x="6314739" y="2080886"/>
            <a:ext cx="753956" cy="1837426"/>
            <a:chOff x="6314739" y="2080886"/>
            <a:chExt cx="753956" cy="1837426"/>
          </a:xfrm>
        </p:grpSpPr>
        <p:sp>
          <p:nvSpPr>
            <p:cNvPr id="21" name="TextBox 20">
              <a:extLst>
                <a:ext uri="{FF2B5EF4-FFF2-40B4-BE49-F238E27FC236}">
                  <a16:creationId xmlns:a16="http://schemas.microsoft.com/office/drawing/2014/main" id="{00BB36B9-062E-49AE-776B-642194857F10}"/>
                </a:ext>
              </a:extLst>
            </p:cNvPr>
            <p:cNvSpPr txBox="1"/>
            <p:nvPr/>
          </p:nvSpPr>
          <p:spPr bwMode="auto">
            <a:xfrm>
              <a:off x="6479046" y="2080886"/>
              <a:ext cx="589649" cy="183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ORR</a:t>
              </a:r>
            </a:p>
            <a:p>
              <a:pPr algn="l">
                <a:lnSpc>
                  <a:spcPct val="90000"/>
                </a:lnSpc>
                <a:spcBef>
                  <a:spcPts val="0"/>
                </a:spcBef>
                <a:spcAft>
                  <a:spcPct val="0"/>
                </a:spcAft>
                <a:buClrTx/>
                <a:buFontTx/>
                <a:buNone/>
              </a:pPr>
              <a:r>
                <a:rPr lang="en-US" sz="1400" b="0" dirty="0" err="1">
                  <a:solidFill>
                    <a:schemeClr val="bg1"/>
                  </a:solidFill>
                  <a:latin typeface="Calibri" panose="020F0502020204030204" pitchFamily="34" charset="0"/>
                </a:rPr>
                <a:t>sCR</a:t>
              </a:r>
              <a:endParaRPr lang="en-US" sz="1400" b="0" dirty="0">
                <a:solidFill>
                  <a:schemeClr val="bg1"/>
                </a:solidFill>
                <a:latin typeface="Calibri" panose="020F0502020204030204" pitchFamily="34" charset="0"/>
              </a:endParaRP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CR</a:t>
              </a: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VGPR</a:t>
              </a: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PR</a:t>
              </a: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MR</a:t>
              </a: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SD</a:t>
              </a: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PD</a:t>
              </a: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NE</a:t>
              </a:r>
            </a:p>
          </p:txBody>
        </p:sp>
        <p:sp>
          <p:nvSpPr>
            <p:cNvPr id="22" name="Rectangle 21">
              <a:extLst>
                <a:ext uri="{FF2B5EF4-FFF2-40B4-BE49-F238E27FC236}">
                  <a16:creationId xmlns:a16="http://schemas.microsoft.com/office/drawing/2014/main" id="{ECDC53A0-B34A-92DA-CC08-C2A88B6C5406}"/>
                </a:ext>
              </a:extLst>
            </p:cNvPr>
            <p:cNvSpPr/>
            <p:nvPr/>
          </p:nvSpPr>
          <p:spPr bwMode="auto">
            <a:xfrm>
              <a:off x="6365483" y="2347505"/>
              <a:ext cx="133999" cy="1339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Rectangle 22">
              <a:extLst>
                <a:ext uri="{FF2B5EF4-FFF2-40B4-BE49-F238E27FC236}">
                  <a16:creationId xmlns:a16="http://schemas.microsoft.com/office/drawing/2014/main" id="{0C447A79-85CE-EACE-F257-8133FA23E61F}"/>
                </a:ext>
              </a:extLst>
            </p:cNvPr>
            <p:cNvSpPr/>
            <p:nvPr/>
          </p:nvSpPr>
          <p:spPr bwMode="auto">
            <a:xfrm>
              <a:off x="6365483" y="2524368"/>
              <a:ext cx="133999" cy="133999"/>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5" name="Straight Connector 24">
              <a:extLst>
                <a:ext uri="{FF2B5EF4-FFF2-40B4-BE49-F238E27FC236}">
                  <a16:creationId xmlns:a16="http://schemas.microsoft.com/office/drawing/2014/main" id="{67A091C8-9216-91A4-1966-1E37F99E0198}"/>
                </a:ext>
              </a:extLst>
            </p:cNvPr>
            <p:cNvCxnSpPr/>
            <p:nvPr/>
          </p:nvCxnSpPr>
          <p:spPr bwMode="auto">
            <a:xfrm>
              <a:off x="6314739" y="2207172"/>
              <a:ext cx="213373" cy="0"/>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sp>
          <p:nvSpPr>
            <p:cNvPr id="26" name="Rectangle 25">
              <a:extLst>
                <a:ext uri="{FF2B5EF4-FFF2-40B4-BE49-F238E27FC236}">
                  <a16:creationId xmlns:a16="http://schemas.microsoft.com/office/drawing/2014/main" id="{7C870817-572C-FACB-1569-1C6C3DD1423A}"/>
                </a:ext>
              </a:extLst>
            </p:cNvPr>
            <p:cNvSpPr/>
            <p:nvPr/>
          </p:nvSpPr>
          <p:spPr bwMode="auto">
            <a:xfrm>
              <a:off x="6365483" y="2744809"/>
              <a:ext cx="133999" cy="13399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BE53AF3B-DBF8-0045-D729-9D4AC7DC7850}"/>
                </a:ext>
              </a:extLst>
            </p:cNvPr>
            <p:cNvSpPr/>
            <p:nvPr/>
          </p:nvSpPr>
          <p:spPr bwMode="auto">
            <a:xfrm>
              <a:off x="6365483" y="2921672"/>
              <a:ext cx="133999" cy="133999"/>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DA4EFDD9-C2D6-6969-A815-0DEBA79A004F}"/>
                </a:ext>
              </a:extLst>
            </p:cNvPr>
            <p:cNvSpPr/>
            <p:nvPr/>
          </p:nvSpPr>
          <p:spPr bwMode="auto">
            <a:xfrm>
              <a:off x="6365483" y="3118270"/>
              <a:ext cx="133999" cy="133999"/>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36992C71-4F28-40E8-3A78-7FE4FBC95247}"/>
                </a:ext>
              </a:extLst>
            </p:cNvPr>
            <p:cNvSpPr/>
            <p:nvPr/>
          </p:nvSpPr>
          <p:spPr bwMode="auto">
            <a:xfrm>
              <a:off x="6365483" y="3295133"/>
              <a:ext cx="133999" cy="133999"/>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97C9F74C-5504-B10F-3560-76D6B9C3E1BB}"/>
                </a:ext>
              </a:extLst>
            </p:cNvPr>
            <p:cNvSpPr/>
            <p:nvPr/>
          </p:nvSpPr>
          <p:spPr bwMode="auto">
            <a:xfrm>
              <a:off x="6365483" y="3502455"/>
              <a:ext cx="133999" cy="133999"/>
            </a:xfrm>
            <a:prstGeom prst="rect">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8F0DFC60-9DD5-409B-6401-A01DD49691E3}"/>
                </a:ext>
              </a:extLst>
            </p:cNvPr>
            <p:cNvSpPr/>
            <p:nvPr/>
          </p:nvSpPr>
          <p:spPr bwMode="auto">
            <a:xfrm>
              <a:off x="6365483" y="3679318"/>
              <a:ext cx="133999" cy="133999"/>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2" name="Rectangle 31">
            <a:extLst>
              <a:ext uri="{FF2B5EF4-FFF2-40B4-BE49-F238E27FC236}">
                <a16:creationId xmlns:a16="http://schemas.microsoft.com/office/drawing/2014/main" id="{9E832029-00CE-7B3D-03A6-387F39672EEA}"/>
              </a:ext>
            </a:extLst>
          </p:cNvPr>
          <p:cNvSpPr/>
          <p:nvPr/>
        </p:nvSpPr>
        <p:spPr bwMode="auto">
          <a:xfrm>
            <a:off x="4996067" y="2190749"/>
            <a:ext cx="1082999" cy="134496"/>
          </a:xfrm>
          <a:prstGeom prst="rect">
            <a:avLst/>
          </a:prstGeom>
          <a:solidFill>
            <a:schemeClr val="accent2"/>
          </a:solidFill>
          <a:ln w="0">
            <a:noFill/>
            <a:miter lim="800000"/>
            <a:headEnd/>
            <a:tailEnd/>
          </a:ln>
        </p:spPr>
        <p:txBody>
          <a:bodyPr rtlCol="0" anchor="ctr"/>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33" name="Freeform: Shape 32">
            <a:extLst>
              <a:ext uri="{FF2B5EF4-FFF2-40B4-BE49-F238E27FC236}">
                <a16:creationId xmlns:a16="http://schemas.microsoft.com/office/drawing/2014/main" id="{C2826E20-A32E-5F6F-F718-13D29CA97343}"/>
              </a:ext>
            </a:extLst>
          </p:cNvPr>
          <p:cNvSpPr/>
          <p:nvPr/>
        </p:nvSpPr>
        <p:spPr bwMode="auto">
          <a:xfrm>
            <a:off x="1447800" y="2190750"/>
            <a:ext cx="4940300" cy="3143250"/>
          </a:xfrm>
          <a:custGeom>
            <a:avLst/>
            <a:gdLst>
              <a:gd name="connsiteX0" fmla="*/ 0 w 4940300"/>
              <a:gd name="connsiteY0" fmla="*/ 0 h 3143250"/>
              <a:gd name="connsiteX1" fmla="*/ 0 w 4940300"/>
              <a:gd name="connsiteY1" fmla="*/ 3143250 h 3143250"/>
              <a:gd name="connsiteX2" fmla="*/ 4940300 w 4940300"/>
              <a:gd name="connsiteY2" fmla="*/ 3143250 h 3143250"/>
            </a:gdLst>
            <a:ahLst/>
            <a:cxnLst>
              <a:cxn ang="0">
                <a:pos x="connsiteX0" y="connsiteY0"/>
              </a:cxn>
              <a:cxn ang="0">
                <a:pos x="connsiteX1" y="connsiteY1"/>
              </a:cxn>
              <a:cxn ang="0">
                <a:pos x="connsiteX2" y="connsiteY2"/>
              </a:cxn>
            </a:cxnLst>
            <a:rect l="l" t="t" r="r" b="b"/>
            <a:pathLst>
              <a:path w="4940300" h="3143250">
                <a:moveTo>
                  <a:pt x="0" y="0"/>
                </a:moveTo>
                <a:lnTo>
                  <a:pt x="0" y="3143250"/>
                </a:lnTo>
                <a:lnTo>
                  <a:pt x="4940300" y="3143250"/>
                </a:lnTo>
              </a:path>
            </a:pathLst>
          </a:custGeom>
          <a:noFill/>
          <a:ln w="28575">
            <a:solidFill>
              <a:schemeClr val="bg1"/>
            </a:solidFill>
            <a:miter lim="800000"/>
            <a:headEnd/>
            <a:tailEnd/>
          </a:ln>
        </p:spPr>
        <p:txBody>
          <a:bodyPr rtlCol="0" anchor="ctr"/>
          <a:lstStyle/>
          <a:p>
            <a:pPr algn="ctr"/>
            <a:endParaRPr lang="en-US"/>
          </a:p>
        </p:txBody>
      </p:sp>
      <p:grpSp>
        <p:nvGrpSpPr>
          <p:cNvPr id="41" name="Group 40">
            <a:extLst>
              <a:ext uri="{FF2B5EF4-FFF2-40B4-BE49-F238E27FC236}">
                <a16:creationId xmlns:a16="http://schemas.microsoft.com/office/drawing/2014/main" id="{1BDECDC1-B3C8-1F95-0663-633D6583DE22}"/>
              </a:ext>
            </a:extLst>
          </p:cNvPr>
          <p:cNvGrpSpPr/>
          <p:nvPr/>
        </p:nvGrpSpPr>
        <p:grpSpPr>
          <a:xfrm>
            <a:off x="1362148" y="2190883"/>
            <a:ext cx="85652" cy="3143117"/>
            <a:chOff x="1187222" y="2190883"/>
            <a:chExt cx="1115362" cy="3149330"/>
          </a:xfrm>
        </p:grpSpPr>
        <p:cxnSp>
          <p:nvCxnSpPr>
            <p:cNvPr id="35" name="Straight Connector 34">
              <a:extLst>
                <a:ext uri="{FF2B5EF4-FFF2-40B4-BE49-F238E27FC236}">
                  <a16:creationId xmlns:a16="http://schemas.microsoft.com/office/drawing/2014/main" id="{24343782-F23D-9D53-AB67-C6F0843D8101}"/>
                </a:ext>
              </a:extLst>
            </p:cNvPr>
            <p:cNvCxnSpPr>
              <a:cxnSpLocks/>
            </p:cNvCxnSpPr>
            <p:nvPr/>
          </p:nvCxnSpPr>
          <p:spPr bwMode="auto">
            <a:xfrm>
              <a:off x="1187222" y="219088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93BCFC5-90F3-8491-075F-E6B04A4693C8}"/>
                </a:ext>
              </a:extLst>
            </p:cNvPr>
            <p:cNvCxnSpPr>
              <a:cxnSpLocks/>
            </p:cNvCxnSpPr>
            <p:nvPr/>
          </p:nvCxnSpPr>
          <p:spPr bwMode="auto">
            <a:xfrm>
              <a:off x="1187222" y="2813620"/>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8D61898-3BCF-D2F8-CD68-22E51899B48E}"/>
                </a:ext>
              </a:extLst>
            </p:cNvPr>
            <p:cNvCxnSpPr>
              <a:cxnSpLocks/>
            </p:cNvCxnSpPr>
            <p:nvPr/>
          </p:nvCxnSpPr>
          <p:spPr bwMode="auto">
            <a:xfrm>
              <a:off x="1187222" y="344124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BFCA05F-3BA4-DEB4-00BA-0ACA1449DC80}"/>
                </a:ext>
              </a:extLst>
            </p:cNvPr>
            <p:cNvCxnSpPr>
              <a:cxnSpLocks/>
            </p:cNvCxnSpPr>
            <p:nvPr/>
          </p:nvCxnSpPr>
          <p:spPr bwMode="auto">
            <a:xfrm>
              <a:off x="1187222" y="4090290"/>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F13259D-0C90-EF71-6719-3131678D989E}"/>
                </a:ext>
              </a:extLst>
            </p:cNvPr>
            <p:cNvCxnSpPr>
              <a:cxnSpLocks/>
            </p:cNvCxnSpPr>
            <p:nvPr/>
          </p:nvCxnSpPr>
          <p:spPr bwMode="auto">
            <a:xfrm>
              <a:off x="1187222" y="471791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C793F58-CE0B-D2CC-ECF6-3AB3C3F52489}"/>
                </a:ext>
              </a:extLst>
            </p:cNvPr>
            <p:cNvCxnSpPr>
              <a:cxnSpLocks/>
            </p:cNvCxnSpPr>
            <p:nvPr/>
          </p:nvCxnSpPr>
          <p:spPr bwMode="auto">
            <a:xfrm>
              <a:off x="1187222" y="5340213"/>
              <a:ext cx="1115362" cy="0"/>
            </a:xfrm>
            <a:prstGeom prst="line">
              <a:avLst/>
            </a:prstGeom>
            <a:noFill/>
            <a:ln w="28575" cap="flat" cmpd="sng" algn="ctr">
              <a:solidFill>
                <a:schemeClr val="bg1"/>
              </a:solidFill>
              <a:prstDash val="solid"/>
              <a:round/>
              <a:headEnd type="none" w="med" len="med"/>
              <a:tailEnd type="none" w="med" len="med"/>
            </a:ln>
            <a:effectLst/>
          </p:spPr>
        </p:cxnSp>
      </p:grpSp>
      <p:sp>
        <p:nvSpPr>
          <p:cNvPr id="42" name="Rectangle 41">
            <a:extLst>
              <a:ext uri="{FF2B5EF4-FFF2-40B4-BE49-F238E27FC236}">
                <a16:creationId xmlns:a16="http://schemas.microsoft.com/office/drawing/2014/main" id="{110FA84F-BCCA-7EE4-081A-AB1480B44E63}"/>
              </a:ext>
            </a:extLst>
          </p:cNvPr>
          <p:cNvSpPr/>
          <p:nvPr/>
        </p:nvSpPr>
        <p:spPr bwMode="auto">
          <a:xfrm>
            <a:off x="4996067" y="2295493"/>
            <a:ext cx="1082999" cy="938774"/>
          </a:xfrm>
          <a:prstGeom prst="rect">
            <a:avLst/>
          </a:prstGeom>
          <a:solidFill>
            <a:schemeClr val="accent3"/>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9 (30.0)</a:t>
            </a:r>
          </a:p>
        </p:txBody>
      </p:sp>
      <p:sp>
        <p:nvSpPr>
          <p:cNvPr id="43" name="Rectangle 42">
            <a:extLst>
              <a:ext uri="{FF2B5EF4-FFF2-40B4-BE49-F238E27FC236}">
                <a16:creationId xmlns:a16="http://schemas.microsoft.com/office/drawing/2014/main" id="{14F8C3F9-6039-6352-D276-6253F33B30E8}"/>
              </a:ext>
            </a:extLst>
          </p:cNvPr>
          <p:cNvSpPr/>
          <p:nvPr/>
        </p:nvSpPr>
        <p:spPr bwMode="auto">
          <a:xfrm>
            <a:off x="4996067" y="3234267"/>
            <a:ext cx="1082999" cy="529166"/>
          </a:xfrm>
          <a:prstGeom prst="rect">
            <a:avLst/>
          </a:prstGeom>
          <a:solidFill>
            <a:schemeClr val="accent4"/>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5 (16.7)</a:t>
            </a:r>
          </a:p>
        </p:txBody>
      </p:sp>
      <p:sp>
        <p:nvSpPr>
          <p:cNvPr id="45" name="Rectangle 44">
            <a:extLst>
              <a:ext uri="{FF2B5EF4-FFF2-40B4-BE49-F238E27FC236}">
                <a16:creationId xmlns:a16="http://schemas.microsoft.com/office/drawing/2014/main" id="{9FC9388E-3ADB-5C6B-22A1-91598DABFC92}"/>
              </a:ext>
            </a:extLst>
          </p:cNvPr>
          <p:cNvSpPr/>
          <p:nvPr/>
        </p:nvSpPr>
        <p:spPr bwMode="auto">
          <a:xfrm>
            <a:off x="4996067" y="3867055"/>
            <a:ext cx="1082999" cy="1153678"/>
          </a:xfrm>
          <a:prstGeom prst="rect">
            <a:avLst/>
          </a:prstGeom>
          <a:solidFill>
            <a:schemeClr val="accent5"/>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11 (36.7)</a:t>
            </a:r>
          </a:p>
        </p:txBody>
      </p:sp>
      <p:sp>
        <p:nvSpPr>
          <p:cNvPr id="44" name="Rectangle 43">
            <a:extLst>
              <a:ext uri="{FF2B5EF4-FFF2-40B4-BE49-F238E27FC236}">
                <a16:creationId xmlns:a16="http://schemas.microsoft.com/office/drawing/2014/main" id="{B01C1BA1-1E2B-0EF6-416F-BBB083E5D98F}"/>
              </a:ext>
            </a:extLst>
          </p:cNvPr>
          <p:cNvSpPr/>
          <p:nvPr/>
        </p:nvSpPr>
        <p:spPr bwMode="auto">
          <a:xfrm>
            <a:off x="4996067" y="3762375"/>
            <a:ext cx="1082999" cy="103718"/>
          </a:xfrm>
          <a:prstGeom prst="rect">
            <a:avLst/>
          </a:prstGeom>
          <a:solidFill>
            <a:schemeClr val="accent6"/>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1 (3.3)</a:t>
            </a:r>
          </a:p>
        </p:txBody>
      </p:sp>
      <p:sp>
        <p:nvSpPr>
          <p:cNvPr id="46" name="Rectangle 45">
            <a:extLst>
              <a:ext uri="{FF2B5EF4-FFF2-40B4-BE49-F238E27FC236}">
                <a16:creationId xmlns:a16="http://schemas.microsoft.com/office/drawing/2014/main" id="{E7CAE638-B58E-6FF9-31C1-A64D47660C88}"/>
              </a:ext>
            </a:extLst>
          </p:cNvPr>
          <p:cNvSpPr/>
          <p:nvPr/>
        </p:nvSpPr>
        <p:spPr bwMode="auto">
          <a:xfrm>
            <a:off x="4996067" y="5020733"/>
            <a:ext cx="1082999" cy="303756"/>
          </a:xfrm>
          <a:prstGeom prst="rect">
            <a:avLst/>
          </a:prstGeom>
          <a:solidFill>
            <a:schemeClr val="bg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latin typeface="Calibri" panose="020F0502020204030204" pitchFamily="34" charset="0"/>
              </a:rPr>
              <a:t>3 (10.0)</a:t>
            </a:r>
          </a:p>
        </p:txBody>
      </p:sp>
      <p:cxnSp>
        <p:nvCxnSpPr>
          <p:cNvPr id="47" name="Straight Connector 46">
            <a:extLst>
              <a:ext uri="{FF2B5EF4-FFF2-40B4-BE49-F238E27FC236}">
                <a16:creationId xmlns:a16="http://schemas.microsoft.com/office/drawing/2014/main" id="{6AC98D45-0723-9CB7-7C2E-576A0F7D31C7}"/>
              </a:ext>
            </a:extLst>
          </p:cNvPr>
          <p:cNvCxnSpPr>
            <a:cxnSpLocks/>
          </p:cNvCxnSpPr>
          <p:nvPr/>
        </p:nvCxnSpPr>
        <p:spPr bwMode="auto">
          <a:xfrm>
            <a:off x="4939023" y="2193303"/>
            <a:ext cx="0" cy="0"/>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sp>
        <p:nvSpPr>
          <p:cNvPr id="49" name="Rectangle 48">
            <a:extLst>
              <a:ext uri="{FF2B5EF4-FFF2-40B4-BE49-F238E27FC236}">
                <a16:creationId xmlns:a16="http://schemas.microsoft.com/office/drawing/2014/main" id="{444F5E20-B85A-FB45-BFA9-C56800FBAD9E}"/>
              </a:ext>
            </a:extLst>
          </p:cNvPr>
          <p:cNvSpPr/>
          <p:nvPr/>
        </p:nvSpPr>
        <p:spPr bwMode="auto">
          <a:xfrm>
            <a:off x="3359321" y="2198022"/>
            <a:ext cx="1082999" cy="159945"/>
          </a:xfrm>
          <a:prstGeom prst="rect">
            <a:avLst/>
          </a:prstGeom>
          <a:solidFill>
            <a:schemeClr val="accent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2 (5.0)</a:t>
            </a:r>
          </a:p>
        </p:txBody>
      </p:sp>
      <p:sp>
        <p:nvSpPr>
          <p:cNvPr id="50" name="Rectangle 49">
            <a:extLst>
              <a:ext uri="{FF2B5EF4-FFF2-40B4-BE49-F238E27FC236}">
                <a16:creationId xmlns:a16="http://schemas.microsoft.com/office/drawing/2014/main" id="{4904D134-1D4C-0A0B-D178-34B0E4561008}"/>
              </a:ext>
            </a:extLst>
          </p:cNvPr>
          <p:cNvSpPr/>
          <p:nvPr/>
        </p:nvSpPr>
        <p:spPr bwMode="auto">
          <a:xfrm>
            <a:off x="3359321" y="2347352"/>
            <a:ext cx="1082999" cy="545325"/>
          </a:xfrm>
          <a:prstGeom prst="rect">
            <a:avLst/>
          </a:prstGeom>
          <a:solidFill>
            <a:schemeClr val="accent3"/>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7 (17.5)</a:t>
            </a:r>
          </a:p>
        </p:txBody>
      </p:sp>
      <p:sp>
        <p:nvSpPr>
          <p:cNvPr id="51" name="Rectangle 50">
            <a:extLst>
              <a:ext uri="{FF2B5EF4-FFF2-40B4-BE49-F238E27FC236}">
                <a16:creationId xmlns:a16="http://schemas.microsoft.com/office/drawing/2014/main" id="{83A6AF49-7869-60A1-0ECE-723D45C59A43}"/>
              </a:ext>
            </a:extLst>
          </p:cNvPr>
          <p:cNvSpPr/>
          <p:nvPr/>
        </p:nvSpPr>
        <p:spPr bwMode="auto">
          <a:xfrm>
            <a:off x="3359321" y="2886715"/>
            <a:ext cx="1082999" cy="254418"/>
          </a:xfrm>
          <a:prstGeom prst="rect">
            <a:avLst/>
          </a:prstGeom>
          <a:solidFill>
            <a:schemeClr val="accent4"/>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3 (7.5)</a:t>
            </a:r>
          </a:p>
        </p:txBody>
      </p:sp>
      <p:sp>
        <p:nvSpPr>
          <p:cNvPr id="52" name="Rectangle 51">
            <a:extLst>
              <a:ext uri="{FF2B5EF4-FFF2-40B4-BE49-F238E27FC236}">
                <a16:creationId xmlns:a16="http://schemas.microsoft.com/office/drawing/2014/main" id="{56795B3A-585C-17B3-8E5A-B65B3733E40D}"/>
              </a:ext>
            </a:extLst>
          </p:cNvPr>
          <p:cNvSpPr/>
          <p:nvPr/>
        </p:nvSpPr>
        <p:spPr bwMode="auto">
          <a:xfrm>
            <a:off x="3359321" y="3141132"/>
            <a:ext cx="1082999" cy="1649067"/>
          </a:xfrm>
          <a:prstGeom prst="rect">
            <a:avLst/>
          </a:prstGeom>
          <a:solidFill>
            <a:schemeClr val="accent5"/>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21 (52.5)</a:t>
            </a:r>
          </a:p>
        </p:txBody>
      </p:sp>
      <p:sp>
        <p:nvSpPr>
          <p:cNvPr id="53" name="Rectangle 52">
            <a:extLst>
              <a:ext uri="{FF2B5EF4-FFF2-40B4-BE49-F238E27FC236}">
                <a16:creationId xmlns:a16="http://schemas.microsoft.com/office/drawing/2014/main" id="{61DFD9FD-E450-EF98-3056-CE31F58BF41E}"/>
              </a:ext>
            </a:extLst>
          </p:cNvPr>
          <p:cNvSpPr/>
          <p:nvPr/>
        </p:nvSpPr>
        <p:spPr bwMode="auto">
          <a:xfrm>
            <a:off x="3359321" y="4790201"/>
            <a:ext cx="1082999" cy="310966"/>
          </a:xfrm>
          <a:prstGeom prst="rect">
            <a:avLst/>
          </a:prstGeom>
          <a:solidFill>
            <a:schemeClr val="bg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latin typeface="Calibri" panose="020F0502020204030204" pitchFamily="34" charset="0"/>
              </a:rPr>
              <a:t>4 (10.0)</a:t>
            </a:r>
          </a:p>
        </p:txBody>
      </p:sp>
      <p:sp>
        <p:nvSpPr>
          <p:cNvPr id="54" name="Rectangle 53">
            <a:extLst>
              <a:ext uri="{FF2B5EF4-FFF2-40B4-BE49-F238E27FC236}">
                <a16:creationId xmlns:a16="http://schemas.microsoft.com/office/drawing/2014/main" id="{8041AE4D-92DF-351B-B6D1-E6A2F882F5F9}"/>
              </a:ext>
            </a:extLst>
          </p:cNvPr>
          <p:cNvSpPr/>
          <p:nvPr/>
        </p:nvSpPr>
        <p:spPr bwMode="auto">
          <a:xfrm>
            <a:off x="3359321" y="5101167"/>
            <a:ext cx="1082999" cy="220441"/>
          </a:xfrm>
          <a:prstGeom prst="rect">
            <a:avLst/>
          </a:prstGeom>
          <a:solidFill>
            <a:schemeClr val="tx2">
              <a:lumMod val="90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3 (7.5)</a:t>
            </a:r>
          </a:p>
        </p:txBody>
      </p:sp>
      <p:cxnSp>
        <p:nvCxnSpPr>
          <p:cNvPr id="56" name="Straight Connector 55">
            <a:extLst>
              <a:ext uri="{FF2B5EF4-FFF2-40B4-BE49-F238E27FC236}">
                <a16:creationId xmlns:a16="http://schemas.microsoft.com/office/drawing/2014/main" id="{E706C7E5-C42C-16A5-D3AC-2F6F81C7AFDE}"/>
              </a:ext>
            </a:extLst>
          </p:cNvPr>
          <p:cNvCxnSpPr/>
          <p:nvPr/>
        </p:nvCxnSpPr>
        <p:spPr bwMode="auto">
          <a:xfrm>
            <a:off x="3291836" y="2198021"/>
            <a:ext cx="0" cy="936578"/>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4EA646A3-EFF6-23F4-D7B5-B4C4F23E8DD1}"/>
              </a:ext>
            </a:extLst>
          </p:cNvPr>
          <p:cNvCxnSpPr>
            <a:cxnSpLocks/>
          </p:cNvCxnSpPr>
          <p:nvPr/>
        </p:nvCxnSpPr>
        <p:spPr bwMode="auto">
          <a:xfrm>
            <a:off x="4939023" y="2198021"/>
            <a:ext cx="0" cy="1564354"/>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sp>
        <p:nvSpPr>
          <p:cNvPr id="59" name="Rectangle 58">
            <a:extLst>
              <a:ext uri="{FF2B5EF4-FFF2-40B4-BE49-F238E27FC236}">
                <a16:creationId xmlns:a16="http://schemas.microsoft.com/office/drawing/2014/main" id="{B801035B-FA8B-0894-0D71-AD52D180B1E5}"/>
              </a:ext>
            </a:extLst>
          </p:cNvPr>
          <p:cNvSpPr/>
          <p:nvPr/>
        </p:nvSpPr>
        <p:spPr bwMode="auto">
          <a:xfrm>
            <a:off x="1719567" y="3652519"/>
            <a:ext cx="1082999" cy="1229275"/>
          </a:xfrm>
          <a:prstGeom prst="rect">
            <a:avLst/>
          </a:prstGeom>
          <a:solidFill>
            <a:schemeClr val="accent5"/>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39 (38.6)</a:t>
            </a:r>
          </a:p>
        </p:txBody>
      </p:sp>
      <p:sp>
        <p:nvSpPr>
          <p:cNvPr id="60" name="Rectangle 59">
            <a:extLst>
              <a:ext uri="{FF2B5EF4-FFF2-40B4-BE49-F238E27FC236}">
                <a16:creationId xmlns:a16="http://schemas.microsoft.com/office/drawing/2014/main" id="{1C78FA1C-E255-2380-BFC7-642A0227D686}"/>
              </a:ext>
            </a:extLst>
          </p:cNvPr>
          <p:cNvSpPr/>
          <p:nvPr/>
        </p:nvSpPr>
        <p:spPr bwMode="auto">
          <a:xfrm>
            <a:off x="1719567" y="4871720"/>
            <a:ext cx="1082999" cy="299720"/>
          </a:xfrm>
          <a:prstGeom prst="rect">
            <a:avLst/>
          </a:prstGeom>
          <a:solidFill>
            <a:schemeClr val="bg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latin typeface="Calibri" panose="020F0502020204030204" pitchFamily="34" charset="0"/>
              </a:rPr>
              <a:t>10 (9.9)</a:t>
            </a:r>
          </a:p>
        </p:txBody>
      </p:sp>
      <p:sp>
        <p:nvSpPr>
          <p:cNvPr id="61" name="Rectangle 60">
            <a:extLst>
              <a:ext uri="{FF2B5EF4-FFF2-40B4-BE49-F238E27FC236}">
                <a16:creationId xmlns:a16="http://schemas.microsoft.com/office/drawing/2014/main" id="{570821AE-C8CD-270D-4851-A270F66AE89B}"/>
              </a:ext>
            </a:extLst>
          </p:cNvPr>
          <p:cNvSpPr/>
          <p:nvPr/>
        </p:nvSpPr>
        <p:spPr bwMode="auto">
          <a:xfrm>
            <a:off x="1719567" y="5171440"/>
            <a:ext cx="1082999" cy="150168"/>
          </a:xfrm>
          <a:prstGeom prst="rect">
            <a:avLst/>
          </a:prstGeom>
          <a:solidFill>
            <a:schemeClr val="tx2">
              <a:lumMod val="90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5 (5.0)</a:t>
            </a:r>
          </a:p>
        </p:txBody>
      </p:sp>
      <p:sp>
        <p:nvSpPr>
          <p:cNvPr id="62" name="Rectangle 61">
            <a:extLst>
              <a:ext uri="{FF2B5EF4-FFF2-40B4-BE49-F238E27FC236}">
                <a16:creationId xmlns:a16="http://schemas.microsoft.com/office/drawing/2014/main" id="{3628993E-A094-A296-9040-E61823503A60}"/>
              </a:ext>
            </a:extLst>
          </p:cNvPr>
          <p:cNvSpPr/>
          <p:nvPr/>
        </p:nvSpPr>
        <p:spPr bwMode="auto">
          <a:xfrm>
            <a:off x="1719567" y="3456695"/>
            <a:ext cx="1082999" cy="202358"/>
          </a:xfrm>
          <a:prstGeom prst="rect">
            <a:avLst/>
          </a:prstGeom>
          <a:solidFill>
            <a:schemeClr val="accent6"/>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latin typeface="Calibri" panose="020F0502020204030204" pitchFamily="34" charset="0"/>
              </a:rPr>
              <a:t>6 (5.9)</a:t>
            </a:r>
          </a:p>
        </p:txBody>
      </p:sp>
      <p:sp>
        <p:nvSpPr>
          <p:cNvPr id="63" name="Rectangle 62">
            <a:extLst>
              <a:ext uri="{FF2B5EF4-FFF2-40B4-BE49-F238E27FC236}">
                <a16:creationId xmlns:a16="http://schemas.microsoft.com/office/drawing/2014/main" id="{118A7811-ECA7-0650-736C-F43833D12D25}"/>
              </a:ext>
            </a:extLst>
          </p:cNvPr>
          <p:cNvSpPr/>
          <p:nvPr/>
        </p:nvSpPr>
        <p:spPr bwMode="auto">
          <a:xfrm>
            <a:off x="1719567" y="2359963"/>
            <a:ext cx="1082999" cy="606757"/>
          </a:xfrm>
          <a:prstGeom prst="rect">
            <a:avLst/>
          </a:prstGeom>
          <a:solidFill>
            <a:schemeClr val="accent3"/>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20 (19.8)</a:t>
            </a:r>
          </a:p>
        </p:txBody>
      </p:sp>
      <p:sp>
        <p:nvSpPr>
          <p:cNvPr id="31744" name="Rectangle 31743">
            <a:extLst>
              <a:ext uri="{FF2B5EF4-FFF2-40B4-BE49-F238E27FC236}">
                <a16:creationId xmlns:a16="http://schemas.microsoft.com/office/drawing/2014/main" id="{D67476E1-6DCC-9662-F94B-CADB523B341D}"/>
              </a:ext>
            </a:extLst>
          </p:cNvPr>
          <p:cNvSpPr/>
          <p:nvPr/>
        </p:nvSpPr>
        <p:spPr bwMode="auto">
          <a:xfrm>
            <a:off x="1719567" y="2962950"/>
            <a:ext cx="1082999" cy="497704"/>
          </a:xfrm>
          <a:prstGeom prst="rect">
            <a:avLst/>
          </a:prstGeom>
          <a:solidFill>
            <a:schemeClr val="accent4"/>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16 (15.8)</a:t>
            </a:r>
          </a:p>
        </p:txBody>
      </p:sp>
      <p:sp>
        <p:nvSpPr>
          <p:cNvPr id="31747" name="Rectangle 31746">
            <a:extLst>
              <a:ext uri="{FF2B5EF4-FFF2-40B4-BE49-F238E27FC236}">
                <a16:creationId xmlns:a16="http://schemas.microsoft.com/office/drawing/2014/main" id="{A0F192FB-988F-6BDE-273A-B8DAA2A21092}"/>
              </a:ext>
            </a:extLst>
          </p:cNvPr>
          <p:cNvSpPr/>
          <p:nvPr/>
        </p:nvSpPr>
        <p:spPr bwMode="auto">
          <a:xfrm>
            <a:off x="1719567" y="2191869"/>
            <a:ext cx="1082999" cy="57267"/>
          </a:xfrm>
          <a:prstGeom prst="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31745" name="Rectangle 31744">
            <a:extLst>
              <a:ext uri="{FF2B5EF4-FFF2-40B4-BE49-F238E27FC236}">
                <a16:creationId xmlns:a16="http://schemas.microsoft.com/office/drawing/2014/main" id="{53EB8BF6-146F-C31C-2EAD-7792469426AB}"/>
              </a:ext>
            </a:extLst>
          </p:cNvPr>
          <p:cNvSpPr/>
          <p:nvPr/>
        </p:nvSpPr>
        <p:spPr bwMode="auto">
          <a:xfrm>
            <a:off x="1719567" y="2250323"/>
            <a:ext cx="1082999" cy="109639"/>
          </a:xfrm>
          <a:prstGeom prst="rect">
            <a:avLst/>
          </a:prstGeom>
          <a:solidFill>
            <a:schemeClr val="accent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3 (3.0)</a:t>
            </a:r>
          </a:p>
        </p:txBody>
      </p:sp>
      <p:cxnSp>
        <p:nvCxnSpPr>
          <p:cNvPr id="31748" name="Straight Connector 31747">
            <a:extLst>
              <a:ext uri="{FF2B5EF4-FFF2-40B4-BE49-F238E27FC236}">
                <a16:creationId xmlns:a16="http://schemas.microsoft.com/office/drawing/2014/main" id="{1D3C0ACC-01BE-94A0-6D74-5E8BC2F63641}"/>
              </a:ext>
            </a:extLst>
          </p:cNvPr>
          <p:cNvCxnSpPr>
            <a:cxnSpLocks/>
          </p:cNvCxnSpPr>
          <p:nvPr/>
        </p:nvCxnSpPr>
        <p:spPr bwMode="auto">
          <a:xfrm>
            <a:off x="1644650" y="2198021"/>
            <a:ext cx="0" cy="1258674"/>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sp>
        <p:nvSpPr>
          <p:cNvPr id="31750" name="TextBox 31749">
            <a:extLst>
              <a:ext uri="{FF2B5EF4-FFF2-40B4-BE49-F238E27FC236}">
                <a16:creationId xmlns:a16="http://schemas.microsoft.com/office/drawing/2014/main" id="{52DF1483-2A68-945E-100C-A9D8508DDEC6}"/>
              </a:ext>
            </a:extLst>
          </p:cNvPr>
          <p:cNvSpPr txBox="1"/>
          <p:nvPr/>
        </p:nvSpPr>
        <p:spPr bwMode="auto">
          <a:xfrm>
            <a:off x="1944503" y="1925763"/>
            <a:ext cx="6527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 (2.0)</a:t>
            </a:r>
          </a:p>
        </p:txBody>
      </p:sp>
      <p:cxnSp>
        <p:nvCxnSpPr>
          <p:cNvPr id="31752" name="Straight Connector 31751">
            <a:extLst>
              <a:ext uri="{FF2B5EF4-FFF2-40B4-BE49-F238E27FC236}">
                <a16:creationId xmlns:a16="http://schemas.microsoft.com/office/drawing/2014/main" id="{84DD3D97-8CB2-C751-9548-DDB9FC49810F}"/>
              </a:ext>
            </a:extLst>
          </p:cNvPr>
          <p:cNvCxnSpPr>
            <a:cxnSpLocks/>
          </p:cNvCxnSpPr>
          <p:nvPr/>
        </p:nvCxnSpPr>
        <p:spPr bwMode="auto">
          <a:xfrm>
            <a:off x="2253674" y="2147888"/>
            <a:ext cx="0" cy="72614"/>
          </a:xfrm>
          <a:prstGeom prst="line">
            <a:avLst/>
          </a:prstGeom>
          <a:noFill/>
          <a:ln w="28575" cap="flat" cmpd="sng" algn="ctr">
            <a:solidFill>
              <a:schemeClr val="bg1"/>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C7CA5D64-6D16-DD52-96D5-4E7B036248EF}"/>
              </a:ext>
            </a:extLst>
          </p:cNvPr>
          <p:cNvSpPr txBox="1"/>
          <p:nvPr/>
        </p:nvSpPr>
        <p:spPr bwMode="auto">
          <a:xfrm>
            <a:off x="5259025" y="1925763"/>
            <a:ext cx="6527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 (3.3)</a:t>
            </a:r>
          </a:p>
        </p:txBody>
      </p:sp>
      <p:cxnSp>
        <p:nvCxnSpPr>
          <p:cNvPr id="55" name="Straight Connector 54">
            <a:extLst>
              <a:ext uri="{FF2B5EF4-FFF2-40B4-BE49-F238E27FC236}">
                <a16:creationId xmlns:a16="http://schemas.microsoft.com/office/drawing/2014/main" id="{C2A7EABA-6DA6-9183-39E4-61480F0347B9}"/>
              </a:ext>
            </a:extLst>
          </p:cNvPr>
          <p:cNvCxnSpPr>
            <a:cxnSpLocks/>
          </p:cNvCxnSpPr>
          <p:nvPr/>
        </p:nvCxnSpPr>
        <p:spPr bwMode="auto">
          <a:xfrm>
            <a:off x="5561881" y="2147888"/>
            <a:ext cx="0" cy="72614"/>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489617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CC-92480-MM-001 Dose Expansion: PFS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Richardson. ASH 2022. Abstr 568.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78851164-29B4-CDC9-8793-8FCCBAC809A5}"/>
              </a:ext>
            </a:extLst>
          </p:cNvPr>
          <p:cNvSpPr txBox="1"/>
          <p:nvPr/>
        </p:nvSpPr>
        <p:spPr bwMode="auto">
          <a:xfrm>
            <a:off x="4185374" y="1476067"/>
            <a:ext cx="41485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Progression-Free Survival</a:t>
            </a:r>
          </a:p>
        </p:txBody>
      </p:sp>
      <p:sp>
        <p:nvSpPr>
          <p:cNvPr id="2" name="TextBox 1">
            <a:extLst>
              <a:ext uri="{FF2B5EF4-FFF2-40B4-BE49-F238E27FC236}">
                <a16:creationId xmlns:a16="http://schemas.microsoft.com/office/drawing/2014/main" id="{23A13E71-A619-BE07-A3C3-B1C73A44C016}"/>
              </a:ext>
            </a:extLst>
          </p:cNvPr>
          <p:cNvSpPr txBox="1"/>
          <p:nvPr/>
        </p:nvSpPr>
        <p:spPr bwMode="auto">
          <a:xfrm rot="16200000">
            <a:off x="1288477" y="2910524"/>
            <a:ext cx="18197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Proportion of Survival</a:t>
            </a:r>
          </a:p>
        </p:txBody>
      </p:sp>
      <p:grpSp>
        <p:nvGrpSpPr>
          <p:cNvPr id="3" name="Group 2">
            <a:extLst>
              <a:ext uri="{FF2B5EF4-FFF2-40B4-BE49-F238E27FC236}">
                <a16:creationId xmlns:a16="http://schemas.microsoft.com/office/drawing/2014/main" id="{91B1EAEF-FCDE-01A7-25AD-68AEAE5859C2}"/>
              </a:ext>
            </a:extLst>
          </p:cNvPr>
          <p:cNvGrpSpPr/>
          <p:nvPr/>
        </p:nvGrpSpPr>
        <p:grpSpPr>
          <a:xfrm>
            <a:off x="2387217" y="1670050"/>
            <a:ext cx="412292" cy="2717800"/>
            <a:chOff x="994801" y="2039575"/>
            <a:chExt cx="412292" cy="3447690"/>
          </a:xfrm>
        </p:grpSpPr>
        <p:sp>
          <p:nvSpPr>
            <p:cNvPr id="6" name="TextBox 5">
              <a:extLst>
                <a:ext uri="{FF2B5EF4-FFF2-40B4-BE49-F238E27FC236}">
                  <a16:creationId xmlns:a16="http://schemas.microsoft.com/office/drawing/2014/main" id="{162D7BFB-5105-FD36-00B4-E1DABD1A3300}"/>
                </a:ext>
              </a:extLst>
            </p:cNvPr>
            <p:cNvSpPr txBox="1"/>
            <p:nvPr/>
          </p:nvSpPr>
          <p:spPr bwMode="auto">
            <a:xfrm>
              <a:off x="994801" y="203957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8" name="TextBox 7">
              <a:extLst>
                <a:ext uri="{FF2B5EF4-FFF2-40B4-BE49-F238E27FC236}">
                  <a16:creationId xmlns:a16="http://schemas.microsoft.com/office/drawing/2014/main" id="{EC7999FB-5A69-AA02-719D-1116E511E141}"/>
                </a:ext>
              </a:extLst>
            </p:cNvPr>
            <p:cNvSpPr txBox="1"/>
            <p:nvPr/>
          </p:nvSpPr>
          <p:spPr bwMode="auto">
            <a:xfrm>
              <a:off x="994801" y="266426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9" name="TextBox 8">
              <a:extLst>
                <a:ext uri="{FF2B5EF4-FFF2-40B4-BE49-F238E27FC236}">
                  <a16:creationId xmlns:a16="http://schemas.microsoft.com/office/drawing/2014/main" id="{5DDAB195-CDD4-FE25-9E5B-3FCC8B9EBC35}"/>
                </a:ext>
              </a:extLst>
            </p:cNvPr>
            <p:cNvSpPr txBox="1"/>
            <p:nvPr/>
          </p:nvSpPr>
          <p:spPr bwMode="auto">
            <a:xfrm>
              <a:off x="994801" y="327511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0" name="TextBox 9">
              <a:extLst>
                <a:ext uri="{FF2B5EF4-FFF2-40B4-BE49-F238E27FC236}">
                  <a16:creationId xmlns:a16="http://schemas.microsoft.com/office/drawing/2014/main" id="{10BE190D-47E6-7270-9E62-49226B8CDB08}"/>
                </a:ext>
              </a:extLst>
            </p:cNvPr>
            <p:cNvSpPr txBox="1"/>
            <p:nvPr/>
          </p:nvSpPr>
          <p:spPr bwMode="auto">
            <a:xfrm>
              <a:off x="994801" y="389980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1" name="TextBox 10">
              <a:extLst>
                <a:ext uri="{FF2B5EF4-FFF2-40B4-BE49-F238E27FC236}">
                  <a16:creationId xmlns:a16="http://schemas.microsoft.com/office/drawing/2014/main" id="{C92B1907-D00E-CEC7-C196-CCB491C77529}"/>
                </a:ext>
              </a:extLst>
            </p:cNvPr>
            <p:cNvSpPr txBox="1"/>
            <p:nvPr/>
          </p:nvSpPr>
          <p:spPr bwMode="auto">
            <a:xfrm>
              <a:off x="994801" y="455479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2" name="TextBox 11">
              <a:extLst>
                <a:ext uri="{FF2B5EF4-FFF2-40B4-BE49-F238E27FC236}">
                  <a16:creationId xmlns:a16="http://schemas.microsoft.com/office/drawing/2014/main" id="{235E29B1-CCE1-6C04-DBE8-549575F90B03}"/>
                </a:ext>
              </a:extLst>
            </p:cNvPr>
            <p:cNvSpPr txBox="1"/>
            <p:nvPr/>
          </p:nvSpPr>
          <p:spPr bwMode="auto">
            <a:xfrm>
              <a:off x="1131056" y="517948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13" name="TextBox 12">
            <a:extLst>
              <a:ext uri="{FF2B5EF4-FFF2-40B4-BE49-F238E27FC236}">
                <a16:creationId xmlns:a16="http://schemas.microsoft.com/office/drawing/2014/main" id="{DDEAEDBE-9951-1381-D62E-583DD49C6A55}"/>
              </a:ext>
            </a:extLst>
          </p:cNvPr>
          <p:cNvSpPr txBox="1"/>
          <p:nvPr/>
        </p:nvSpPr>
        <p:spPr bwMode="auto">
          <a:xfrm>
            <a:off x="6499328" y="4623424"/>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Mo</a:t>
            </a:r>
          </a:p>
        </p:txBody>
      </p:sp>
      <p:sp>
        <p:nvSpPr>
          <p:cNvPr id="14" name="Freeform: Shape 13">
            <a:extLst>
              <a:ext uri="{FF2B5EF4-FFF2-40B4-BE49-F238E27FC236}">
                <a16:creationId xmlns:a16="http://schemas.microsoft.com/office/drawing/2014/main" id="{3F3D2BAB-ED29-AA17-61A7-BF7419158E3C}"/>
              </a:ext>
            </a:extLst>
          </p:cNvPr>
          <p:cNvSpPr/>
          <p:nvPr/>
        </p:nvSpPr>
        <p:spPr bwMode="auto">
          <a:xfrm>
            <a:off x="2851150" y="1822450"/>
            <a:ext cx="7734299" cy="2489200"/>
          </a:xfrm>
          <a:custGeom>
            <a:avLst/>
            <a:gdLst>
              <a:gd name="connsiteX0" fmla="*/ 0 w 4940300"/>
              <a:gd name="connsiteY0" fmla="*/ 0 h 3143250"/>
              <a:gd name="connsiteX1" fmla="*/ 0 w 4940300"/>
              <a:gd name="connsiteY1" fmla="*/ 3143250 h 3143250"/>
              <a:gd name="connsiteX2" fmla="*/ 4940300 w 4940300"/>
              <a:gd name="connsiteY2" fmla="*/ 3143250 h 3143250"/>
            </a:gdLst>
            <a:ahLst/>
            <a:cxnLst>
              <a:cxn ang="0">
                <a:pos x="connsiteX0" y="connsiteY0"/>
              </a:cxn>
              <a:cxn ang="0">
                <a:pos x="connsiteX1" y="connsiteY1"/>
              </a:cxn>
              <a:cxn ang="0">
                <a:pos x="connsiteX2" y="connsiteY2"/>
              </a:cxn>
            </a:cxnLst>
            <a:rect l="l" t="t" r="r" b="b"/>
            <a:pathLst>
              <a:path w="4940300" h="3143250">
                <a:moveTo>
                  <a:pt x="0" y="0"/>
                </a:moveTo>
                <a:lnTo>
                  <a:pt x="0" y="3143250"/>
                </a:lnTo>
                <a:lnTo>
                  <a:pt x="4940300" y="3143250"/>
                </a:lnTo>
              </a:path>
            </a:pathLst>
          </a:custGeom>
          <a:noFill/>
          <a:ln w="28575">
            <a:solidFill>
              <a:schemeClr val="bg1"/>
            </a:solidFill>
            <a:miter lim="800000"/>
            <a:headEnd/>
            <a:tailEnd/>
          </a:ln>
        </p:spPr>
        <p:txBody>
          <a:bodyPr rtlCol="0" anchor="ctr"/>
          <a:lstStyle/>
          <a:p>
            <a:pPr algn="ctr"/>
            <a:endParaRPr lang="en-US"/>
          </a:p>
        </p:txBody>
      </p:sp>
      <p:grpSp>
        <p:nvGrpSpPr>
          <p:cNvPr id="15" name="Group 14">
            <a:extLst>
              <a:ext uri="{FF2B5EF4-FFF2-40B4-BE49-F238E27FC236}">
                <a16:creationId xmlns:a16="http://schemas.microsoft.com/office/drawing/2014/main" id="{96E62B4B-1DE3-842C-90BB-96BDD45DEA9D}"/>
              </a:ext>
            </a:extLst>
          </p:cNvPr>
          <p:cNvGrpSpPr/>
          <p:nvPr/>
        </p:nvGrpSpPr>
        <p:grpSpPr>
          <a:xfrm>
            <a:off x="2749551" y="1835150"/>
            <a:ext cx="101600" cy="2470150"/>
            <a:chOff x="1187222" y="2190883"/>
            <a:chExt cx="1115362" cy="3149330"/>
          </a:xfrm>
        </p:grpSpPr>
        <p:cxnSp>
          <p:nvCxnSpPr>
            <p:cNvPr id="16" name="Straight Connector 15">
              <a:extLst>
                <a:ext uri="{FF2B5EF4-FFF2-40B4-BE49-F238E27FC236}">
                  <a16:creationId xmlns:a16="http://schemas.microsoft.com/office/drawing/2014/main" id="{BF08A426-1F62-945E-783C-5340B72D14D6}"/>
                </a:ext>
              </a:extLst>
            </p:cNvPr>
            <p:cNvCxnSpPr>
              <a:cxnSpLocks/>
            </p:cNvCxnSpPr>
            <p:nvPr/>
          </p:nvCxnSpPr>
          <p:spPr bwMode="auto">
            <a:xfrm>
              <a:off x="1187222" y="219088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D7EC7C4-7666-E2A6-C7C3-A9B1D3A6A859}"/>
                </a:ext>
              </a:extLst>
            </p:cNvPr>
            <p:cNvCxnSpPr>
              <a:cxnSpLocks/>
            </p:cNvCxnSpPr>
            <p:nvPr/>
          </p:nvCxnSpPr>
          <p:spPr bwMode="auto">
            <a:xfrm>
              <a:off x="1187222" y="2813620"/>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391071B-14CC-0ABE-3968-8EEDFFA4E816}"/>
                </a:ext>
              </a:extLst>
            </p:cNvPr>
            <p:cNvCxnSpPr>
              <a:cxnSpLocks/>
            </p:cNvCxnSpPr>
            <p:nvPr/>
          </p:nvCxnSpPr>
          <p:spPr bwMode="auto">
            <a:xfrm>
              <a:off x="1187222" y="344124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F982DC2-42AA-F914-83B3-0BCF02FBD62E}"/>
                </a:ext>
              </a:extLst>
            </p:cNvPr>
            <p:cNvCxnSpPr>
              <a:cxnSpLocks/>
            </p:cNvCxnSpPr>
            <p:nvPr/>
          </p:nvCxnSpPr>
          <p:spPr bwMode="auto">
            <a:xfrm>
              <a:off x="1187222" y="4090290"/>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19417D1-2B8A-3AC6-9948-5C18073AA476}"/>
                </a:ext>
              </a:extLst>
            </p:cNvPr>
            <p:cNvCxnSpPr>
              <a:cxnSpLocks/>
            </p:cNvCxnSpPr>
            <p:nvPr/>
          </p:nvCxnSpPr>
          <p:spPr bwMode="auto">
            <a:xfrm>
              <a:off x="1187222" y="471791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2DA786E-6B53-9D66-E7D3-AF315CACEED6}"/>
                </a:ext>
              </a:extLst>
            </p:cNvPr>
            <p:cNvCxnSpPr>
              <a:cxnSpLocks/>
            </p:cNvCxnSpPr>
            <p:nvPr/>
          </p:nvCxnSpPr>
          <p:spPr bwMode="auto">
            <a:xfrm>
              <a:off x="1187222" y="5340213"/>
              <a:ext cx="11153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04CF4C58-35E8-34AF-BE96-8C0D556DBA65}"/>
              </a:ext>
            </a:extLst>
          </p:cNvPr>
          <p:cNvGrpSpPr/>
          <p:nvPr/>
        </p:nvGrpSpPr>
        <p:grpSpPr>
          <a:xfrm>
            <a:off x="2713131" y="4332266"/>
            <a:ext cx="8057566" cy="307777"/>
            <a:chOff x="2713131" y="4332266"/>
            <a:chExt cx="8057566" cy="307777"/>
          </a:xfrm>
        </p:grpSpPr>
        <p:sp>
          <p:nvSpPr>
            <p:cNvPr id="24" name="TextBox 23">
              <a:extLst>
                <a:ext uri="{FF2B5EF4-FFF2-40B4-BE49-F238E27FC236}">
                  <a16:creationId xmlns:a16="http://schemas.microsoft.com/office/drawing/2014/main" id="{D98B1F55-CEFB-3C7D-F823-DACB9699C97E}"/>
                </a:ext>
              </a:extLst>
            </p:cNvPr>
            <p:cNvSpPr txBox="1"/>
            <p:nvPr/>
          </p:nvSpPr>
          <p:spPr bwMode="auto">
            <a:xfrm>
              <a:off x="2713131"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25" name="TextBox 24">
              <a:extLst>
                <a:ext uri="{FF2B5EF4-FFF2-40B4-BE49-F238E27FC236}">
                  <a16:creationId xmlns:a16="http://schemas.microsoft.com/office/drawing/2014/main" id="{6A89EC75-FAFC-452D-934F-8F0A545214E4}"/>
                </a:ext>
              </a:extLst>
            </p:cNvPr>
            <p:cNvSpPr txBox="1"/>
            <p:nvPr/>
          </p:nvSpPr>
          <p:spPr bwMode="auto">
            <a:xfrm>
              <a:off x="3116168"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26" name="TextBox 25">
              <a:extLst>
                <a:ext uri="{FF2B5EF4-FFF2-40B4-BE49-F238E27FC236}">
                  <a16:creationId xmlns:a16="http://schemas.microsoft.com/office/drawing/2014/main" id="{232B4C33-946C-6CD1-3670-FD04975233E8}"/>
                </a:ext>
              </a:extLst>
            </p:cNvPr>
            <p:cNvSpPr txBox="1"/>
            <p:nvPr/>
          </p:nvSpPr>
          <p:spPr bwMode="auto">
            <a:xfrm>
              <a:off x="3524118"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p:txBody>
        </p:sp>
        <p:sp>
          <p:nvSpPr>
            <p:cNvPr id="27" name="TextBox 26">
              <a:extLst>
                <a:ext uri="{FF2B5EF4-FFF2-40B4-BE49-F238E27FC236}">
                  <a16:creationId xmlns:a16="http://schemas.microsoft.com/office/drawing/2014/main" id="{732A36B6-A902-C3BE-8391-8D1308C0ECC4}"/>
                </a:ext>
              </a:extLst>
            </p:cNvPr>
            <p:cNvSpPr txBox="1"/>
            <p:nvPr/>
          </p:nvSpPr>
          <p:spPr bwMode="auto">
            <a:xfrm>
              <a:off x="3927155"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28" name="TextBox 27">
              <a:extLst>
                <a:ext uri="{FF2B5EF4-FFF2-40B4-BE49-F238E27FC236}">
                  <a16:creationId xmlns:a16="http://schemas.microsoft.com/office/drawing/2014/main" id="{0D8B2202-7CD3-7BE3-947E-2F7C8D7CA3C0}"/>
                </a:ext>
              </a:extLst>
            </p:cNvPr>
            <p:cNvSpPr txBox="1"/>
            <p:nvPr/>
          </p:nvSpPr>
          <p:spPr bwMode="auto">
            <a:xfrm>
              <a:off x="4338658"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p:txBody>
        </p:sp>
        <p:sp>
          <p:nvSpPr>
            <p:cNvPr id="29" name="TextBox 28">
              <a:extLst>
                <a:ext uri="{FF2B5EF4-FFF2-40B4-BE49-F238E27FC236}">
                  <a16:creationId xmlns:a16="http://schemas.microsoft.com/office/drawing/2014/main" id="{11B64D92-744D-5816-BDA0-C8E8E5EADFBF}"/>
                </a:ext>
              </a:extLst>
            </p:cNvPr>
            <p:cNvSpPr txBox="1"/>
            <p:nvPr/>
          </p:nvSpPr>
          <p:spPr bwMode="auto">
            <a:xfrm>
              <a:off x="4741695"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p:txBody>
        </p:sp>
        <p:sp>
          <p:nvSpPr>
            <p:cNvPr id="30" name="TextBox 29">
              <a:extLst>
                <a:ext uri="{FF2B5EF4-FFF2-40B4-BE49-F238E27FC236}">
                  <a16:creationId xmlns:a16="http://schemas.microsoft.com/office/drawing/2014/main" id="{9184EE58-E01D-6FF0-6396-B2D0023C2DC3}"/>
                </a:ext>
              </a:extLst>
            </p:cNvPr>
            <p:cNvSpPr txBox="1"/>
            <p:nvPr/>
          </p:nvSpPr>
          <p:spPr bwMode="auto">
            <a:xfrm>
              <a:off x="5149645"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p:txBody>
        </p:sp>
        <p:sp>
          <p:nvSpPr>
            <p:cNvPr id="31" name="TextBox 30">
              <a:extLst>
                <a:ext uri="{FF2B5EF4-FFF2-40B4-BE49-F238E27FC236}">
                  <a16:creationId xmlns:a16="http://schemas.microsoft.com/office/drawing/2014/main" id="{D4112B70-CC72-D5A0-3D65-2BB9B848296B}"/>
                </a:ext>
              </a:extLst>
            </p:cNvPr>
            <p:cNvSpPr txBox="1"/>
            <p:nvPr/>
          </p:nvSpPr>
          <p:spPr bwMode="auto">
            <a:xfrm>
              <a:off x="5552682"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a:t>
              </a:r>
            </a:p>
          </p:txBody>
        </p:sp>
        <p:sp>
          <p:nvSpPr>
            <p:cNvPr id="32" name="TextBox 31">
              <a:extLst>
                <a:ext uri="{FF2B5EF4-FFF2-40B4-BE49-F238E27FC236}">
                  <a16:creationId xmlns:a16="http://schemas.microsoft.com/office/drawing/2014/main" id="{B2A5704E-0449-42A6-86DF-D0751CA63387}"/>
                </a:ext>
              </a:extLst>
            </p:cNvPr>
            <p:cNvSpPr txBox="1"/>
            <p:nvPr/>
          </p:nvSpPr>
          <p:spPr bwMode="auto">
            <a:xfrm>
              <a:off x="5964185"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a:t>
              </a:r>
            </a:p>
          </p:txBody>
        </p:sp>
        <p:sp>
          <p:nvSpPr>
            <p:cNvPr id="33" name="TextBox 32">
              <a:extLst>
                <a:ext uri="{FF2B5EF4-FFF2-40B4-BE49-F238E27FC236}">
                  <a16:creationId xmlns:a16="http://schemas.microsoft.com/office/drawing/2014/main" id="{9343FF63-FC78-7D73-ABF3-85C7F1449628}"/>
                </a:ext>
              </a:extLst>
            </p:cNvPr>
            <p:cNvSpPr txBox="1"/>
            <p:nvPr/>
          </p:nvSpPr>
          <p:spPr bwMode="auto">
            <a:xfrm>
              <a:off x="6367222"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a:t>
              </a:r>
            </a:p>
          </p:txBody>
        </p:sp>
        <p:sp>
          <p:nvSpPr>
            <p:cNvPr id="34" name="TextBox 33">
              <a:extLst>
                <a:ext uri="{FF2B5EF4-FFF2-40B4-BE49-F238E27FC236}">
                  <a16:creationId xmlns:a16="http://schemas.microsoft.com/office/drawing/2014/main" id="{4D4DC226-3994-2B4D-B829-0C099A37CADF}"/>
                </a:ext>
              </a:extLst>
            </p:cNvPr>
            <p:cNvSpPr txBox="1"/>
            <p:nvPr/>
          </p:nvSpPr>
          <p:spPr bwMode="auto">
            <a:xfrm>
              <a:off x="6729487"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p:txBody>
        </p:sp>
        <p:sp>
          <p:nvSpPr>
            <p:cNvPr id="35" name="TextBox 34">
              <a:extLst>
                <a:ext uri="{FF2B5EF4-FFF2-40B4-BE49-F238E27FC236}">
                  <a16:creationId xmlns:a16="http://schemas.microsoft.com/office/drawing/2014/main" id="{68BAE9DC-9B77-34BA-469C-F4018E78844F}"/>
                </a:ext>
              </a:extLst>
            </p:cNvPr>
            <p:cNvSpPr txBox="1"/>
            <p:nvPr/>
          </p:nvSpPr>
          <p:spPr bwMode="auto">
            <a:xfrm>
              <a:off x="7132524"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a:t>
              </a:r>
            </a:p>
          </p:txBody>
        </p:sp>
        <p:sp>
          <p:nvSpPr>
            <p:cNvPr id="36" name="TextBox 35">
              <a:extLst>
                <a:ext uri="{FF2B5EF4-FFF2-40B4-BE49-F238E27FC236}">
                  <a16:creationId xmlns:a16="http://schemas.microsoft.com/office/drawing/2014/main" id="{C67E31FA-5F49-F75C-B958-BC2BDC0CFC81}"/>
                </a:ext>
              </a:extLst>
            </p:cNvPr>
            <p:cNvSpPr txBox="1"/>
            <p:nvPr/>
          </p:nvSpPr>
          <p:spPr bwMode="auto">
            <a:xfrm>
              <a:off x="7544027"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a:t>
              </a:r>
            </a:p>
          </p:txBody>
        </p:sp>
        <p:sp>
          <p:nvSpPr>
            <p:cNvPr id="37" name="TextBox 36">
              <a:extLst>
                <a:ext uri="{FF2B5EF4-FFF2-40B4-BE49-F238E27FC236}">
                  <a16:creationId xmlns:a16="http://schemas.microsoft.com/office/drawing/2014/main" id="{53AC2129-B4C9-EEBD-60B8-6DEA1EF95A45}"/>
                </a:ext>
              </a:extLst>
            </p:cNvPr>
            <p:cNvSpPr txBox="1"/>
            <p:nvPr/>
          </p:nvSpPr>
          <p:spPr bwMode="auto">
            <a:xfrm>
              <a:off x="7947064"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a:t>
              </a:r>
            </a:p>
          </p:txBody>
        </p:sp>
        <p:sp>
          <p:nvSpPr>
            <p:cNvPr id="38" name="TextBox 37">
              <a:extLst>
                <a:ext uri="{FF2B5EF4-FFF2-40B4-BE49-F238E27FC236}">
                  <a16:creationId xmlns:a16="http://schemas.microsoft.com/office/drawing/2014/main" id="{D2867298-91D8-3F27-0DC7-A6F4908B40D4}"/>
                </a:ext>
              </a:extLst>
            </p:cNvPr>
            <p:cNvSpPr txBox="1"/>
            <p:nvPr/>
          </p:nvSpPr>
          <p:spPr bwMode="auto">
            <a:xfrm>
              <a:off x="8355014"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a:t>
              </a:r>
            </a:p>
          </p:txBody>
        </p:sp>
        <p:sp>
          <p:nvSpPr>
            <p:cNvPr id="39" name="TextBox 38">
              <a:extLst>
                <a:ext uri="{FF2B5EF4-FFF2-40B4-BE49-F238E27FC236}">
                  <a16:creationId xmlns:a16="http://schemas.microsoft.com/office/drawing/2014/main" id="{E9A44549-9C40-8334-DCDD-77DB34F3C4F9}"/>
                </a:ext>
              </a:extLst>
            </p:cNvPr>
            <p:cNvSpPr txBox="1"/>
            <p:nvPr/>
          </p:nvSpPr>
          <p:spPr bwMode="auto">
            <a:xfrm>
              <a:off x="8758051"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a:t>
              </a:r>
            </a:p>
          </p:txBody>
        </p:sp>
        <p:sp>
          <p:nvSpPr>
            <p:cNvPr id="40" name="TextBox 39">
              <a:extLst>
                <a:ext uri="{FF2B5EF4-FFF2-40B4-BE49-F238E27FC236}">
                  <a16:creationId xmlns:a16="http://schemas.microsoft.com/office/drawing/2014/main" id="{14124CEF-DE0E-BC14-F189-D4CEFD1C01B1}"/>
                </a:ext>
              </a:extLst>
            </p:cNvPr>
            <p:cNvSpPr txBox="1"/>
            <p:nvPr/>
          </p:nvSpPr>
          <p:spPr bwMode="auto">
            <a:xfrm>
              <a:off x="9189265"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16</a:t>
              </a:r>
            </a:p>
          </p:txBody>
        </p:sp>
        <p:sp>
          <p:nvSpPr>
            <p:cNvPr id="41" name="TextBox 40">
              <a:extLst>
                <a:ext uri="{FF2B5EF4-FFF2-40B4-BE49-F238E27FC236}">
                  <a16:creationId xmlns:a16="http://schemas.microsoft.com/office/drawing/2014/main" id="{45141414-EC65-65B3-87DE-8992207324F8}"/>
                </a:ext>
              </a:extLst>
            </p:cNvPr>
            <p:cNvSpPr txBox="1"/>
            <p:nvPr/>
          </p:nvSpPr>
          <p:spPr bwMode="auto">
            <a:xfrm>
              <a:off x="9592302"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a:t>
              </a:r>
            </a:p>
          </p:txBody>
        </p:sp>
        <p:sp>
          <p:nvSpPr>
            <p:cNvPr id="42" name="TextBox 41">
              <a:extLst>
                <a:ext uri="{FF2B5EF4-FFF2-40B4-BE49-F238E27FC236}">
                  <a16:creationId xmlns:a16="http://schemas.microsoft.com/office/drawing/2014/main" id="{44B7CD97-9624-C17B-C9A9-BFDA0D7D1A6F}"/>
                </a:ext>
              </a:extLst>
            </p:cNvPr>
            <p:cNvSpPr txBox="1"/>
            <p:nvPr/>
          </p:nvSpPr>
          <p:spPr bwMode="auto">
            <a:xfrm>
              <a:off x="10000252"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a:t>
              </a:r>
            </a:p>
          </p:txBody>
        </p:sp>
        <p:sp>
          <p:nvSpPr>
            <p:cNvPr id="43" name="TextBox 42">
              <a:extLst>
                <a:ext uri="{FF2B5EF4-FFF2-40B4-BE49-F238E27FC236}">
                  <a16:creationId xmlns:a16="http://schemas.microsoft.com/office/drawing/2014/main" id="{27168FD5-DF28-FDAF-5678-13383C1AFD3D}"/>
                </a:ext>
              </a:extLst>
            </p:cNvPr>
            <p:cNvSpPr txBox="1"/>
            <p:nvPr/>
          </p:nvSpPr>
          <p:spPr bwMode="auto">
            <a:xfrm>
              <a:off x="10403289"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a:t>
              </a:r>
            </a:p>
          </p:txBody>
        </p:sp>
      </p:grpSp>
      <p:grpSp>
        <p:nvGrpSpPr>
          <p:cNvPr id="45" name="Group 44">
            <a:extLst>
              <a:ext uri="{FF2B5EF4-FFF2-40B4-BE49-F238E27FC236}">
                <a16:creationId xmlns:a16="http://schemas.microsoft.com/office/drawing/2014/main" id="{F87F6A19-CB44-4495-0E54-90F726FEFED2}"/>
              </a:ext>
            </a:extLst>
          </p:cNvPr>
          <p:cNvGrpSpPr/>
          <p:nvPr/>
        </p:nvGrpSpPr>
        <p:grpSpPr>
          <a:xfrm>
            <a:off x="2621760" y="4942890"/>
            <a:ext cx="8103251" cy="307777"/>
            <a:chOff x="2621760" y="4332266"/>
            <a:chExt cx="8103251" cy="307777"/>
          </a:xfrm>
        </p:grpSpPr>
        <p:sp>
          <p:nvSpPr>
            <p:cNvPr id="46" name="TextBox 45">
              <a:extLst>
                <a:ext uri="{FF2B5EF4-FFF2-40B4-BE49-F238E27FC236}">
                  <a16:creationId xmlns:a16="http://schemas.microsoft.com/office/drawing/2014/main" id="{A15D27D2-9AB5-B1F7-4F45-7098F30600B8}"/>
                </a:ext>
              </a:extLst>
            </p:cNvPr>
            <p:cNvSpPr txBox="1"/>
            <p:nvPr/>
          </p:nvSpPr>
          <p:spPr bwMode="auto">
            <a:xfrm>
              <a:off x="2621760" y="4332266"/>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101</a:t>
              </a:r>
            </a:p>
          </p:txBody>
        </p:sp>
        <p:sp>
          <p:nvSpPr>
            <p:cNvPr id="47" name="TextBox 46">
              <a:extLst>
                <a:ext uri="{FF2B5EF4-FFF2-40B4-BE49-F238E27FC236}">
                  <a16:creationId xmlns:a16="http://schemas.microsoft.com/office/drawing/2014/main" id="{2BE6C4FB-6E81-9552-14DD-6789E3ABB9B3}"/>
                </a:ext>
              </a:extLst>
            </p:cNvPr>
            <p:cNvSpPr txBox="1"/>
            <p:nvPr/>
          </p:nvSpPr>
          <p:spPr bwMode="auto">
            <a:xfrm>
              <a:off x="3070483"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89</a:t>
              </a:r>
            </a:p>
          </p:txBody>
        </p:sp>
        <p:sp>
          <p:nvSpPr>
            <p:cNvPr id="48" name="TextBox 47">
              <a:extLst>
                <a:ext uri="{FF2B5EF4-FFF2-40B4-BE49-F238E27FC236}">
                  <a16:creationId xmlns:a16="http://schemas.microsoft.com/office/drawing/2014/main" id="{50852D0B-63AF-64A4-DA52-AF9D2110D792}"/>
                </a:ext>
              </a:extLst>
            </p:cNvPr>
            <p:cNvSpPr txBox="1"/>
            <p:nvPr/>
          </p:nvSpPr>
          <p:spPr bwMode="auto">
            <a:xfrm>
              <a:off x="3478433"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70</a:t>
              </a:r>
            </a:p>
          </p:txBody>
        </p:sp>
        <p:sp>
          <p:nvSpPr>
            <p:cNvPr id="49" name="TextBox 48">
              <a:extLst>
                <a:ext uri="{FF2B5EF4-FFF2-40B4-BE49-F238E27FC236}">
                  <a16:creationId xmlns:a16="http://schemas.microsoft.com/office/drawing/2014/main" id="{ADF2DA86-5702-3FEE-1F8A-7FFB655F58B7}"/>
                </a:ext>
              </a:extLst>
            </p:cNvPr>
            <p:cNvSpPr txBox="1"/>
            <p:nvPr/>
          </p:nvSpPr>
          <p:spPr bwMode="auto">
            <a:xfrm>
              <a:off x="3881470"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54</a:t>
              </a:r>
            </a:p>
          </p:txBody>
        </p:sp>
        <p:sp>
          <p:nvSpPr>
            <p:cNvPr id="50" name="TextBox 49">
              <a:extLst>
                <a:ext uri="{FF2B5EF4-FFF2-40B4-BE49-F238E27FC236}">
                  <a16:creationId xmlns:a16="http://schemas.microsoft.com/office/drawing/2014/main" id="{AFDDF498-2EAE-C2E3-F504-088A16FE0231}"/>
                </a:ext>
              </a:extLst>
            </p:cNvPr>
            <p:cNvSpPr txBox="1"/>
            <p:nvPr/>
          </p:nvSpPr>
          <p:spPr bwMode="auto">
            <a:xfrm>
              <a:off x="4292973"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44</a:t>
              </a:r>
            </a:p>
          </p:txBody>
        </p:sp>
        <p:sp>
          <p:nvSpPr>
            <p:cNvPr id="51" name="TextBox 50">
              <a:extLst>
                <a:ext uri="{FF2B5EF4-FFF2-40B4-BE49-F238E27FC236}">
                  <a16:creationId xmlns:a16="http://schemas.microsoft.com/office/drawing/2014/main" id="{4214D236-F97A-4235-AECD-ABCB34534563}"/>
                </a:ext>
              </a:extLst>
            </p:cNvPr>
            <p:cNvSpPr txBox="1"/>
            <p:nvPr/>
          </p:nvSpPr>
          <p:spPr bwMode="auto">
            <a:xfrm>
              <a:off x="4696010"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a:t>
              </a:r>
            </a:p>
          </p:txBody>
        </p:sp>
        <p:sp>
          <p:nvSpPr>
            <p:cNvPr id="52" name="TextBox 51">
              <a:extLst>
                <a:ext uri="{FF2B5EF4-FFF2-40B4-BE49-F238E27FC236}">
                  <a16:creationId xmlns:a16="http://schemas.microsoft.com/office/drawing/2014/main" id="{4B45056F-BCD1-19C8-2238-87619160BA0A}"/>
                </a:ext>
              </a:extLst>
            </p:cNvPr>
            <p:cNvSpPr txBox="1"/>
            <p:nvPr/>
          </p:nvSpPr>
          <p:spPr bwMode="auto">
            <a:xfrm>
              <a:off x="5103960"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28</a:t>
              </a:r>
            </a:p>
          </p:txBody>
        </p:sp>
        <p:sp>
          <p:nvSpPr>
            <p:cNvPr id="53" name="TextBox 52">
              <a:extLst>
                <a:ext uri="{FF2B5EF4-FFF2-40B4-BE49-F238E27FC236}">
                  <a16:creationId xmlns:a16="http://schemas.microsoft.com/office/drawing/2014/main" id="{BEBBD39C-6F73-BD02-EA17-CEE3905DD2C7}"/>
                </a:ext>
              </a:extLst>
            </p:cNvPr>
            <p:cNvSpPr txBox="1"/>
            <p:nvPr/>
          </p:nvSpPr>
          <p:spPr bwMode="auto">
            <a:xfrm>
              <a:off x="5506997"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a:t>
              </a:r>
            </a:p>
          </p:txBody>
        </p:sp>
        <p:sp>
          <p:nvSpPr>
            <p:cNvPr id="54" name="TextBox 53">
              <a:extLst>
                <a:ext uri="{FF2B5EF4-FFF2-40B4-BE49-F238E27FC236}">
                  <a16:creationId xmlns:a16="http://schemas.microsoft.com/office/drawing/2014/main" id="{967BA890-7930-23C7-C563-DE42DB667A54}"/>
                </a:ext>
              </a:extLst>
            </p:cNvPr>
            <p:cNvSpPr txBox="1"/>
            <p:nvPr/>
          </p:nvSpPr>
          <p:spPr bwMode="auto">
            <a:xfrm>
              <a:off x="5918500"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a:t>
              </a:r>
            </a:p>
          </p:txBody>
        </p:sp>
        <p:sp>
          <p:nvSpPr>
            <p:cNvPr id="55" name="TextBox 54">
              <a:extLst>
                <a:ext uri="{FF2B5EF4-FFF2-40B4-BE49-F238E27FC236}">
                  <a16:creationId xmlns:a16="http://schemas.microsoft.com/office/drawing/2014/main" id="{5235A320-D114-AE53-7CAD-6B4BB9A0AC00}"/>
                </a:ext>
              </a:extLst>
            </p:cNvPr>
            <p:cNvSpPr txBox="1"/>
            <p:nvPr/>
          </p:nvSpPr>
          <p:spPr bwMode="auto">
            <a:xfrm>
              <a:off x="6321537"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a:t>
              </a:r>
            </a:p>
          </p:txBody>
        </p:sp>
        <p:sp>
          <p:nvSpPr>
            <p:cNvPr id="56" name="TextBox 55">
              <a:extLst>
                <a:ext uri="{FF2B5EF4-FFF2-40B4-BE49-F238E27FC236}">
                  <a16:creationId xmlns:a16="http://schemas.microsoft.com/office/drawing/2014/main" id="{E863A87B-764B-237A-39F6-CD6A59ADC876}"/>
                </a:ext>
              </a:extLst>
            </p:cNvPr>
            <p:cNvSpPr txBox="1"/>
            <p:nvPr/>
          </p:nvSpPr>
          <p:spPr bwMode="auto">
            <a:xfrm>
              <a:off x="6729487"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a:t>
              </a:r>
            </a:p>
          </p:txBody>
        </p:sp>
        <p:sp>
          <p:nvSpPr>
            <p:cNvPr id="57" name="TextBox 56">
              <a:extLst>
                <a:ext uri="{FF2B5EF4-FFF2-40B4-BE49-F238E27FC236}">
                  <a16:creationId xmlns:a16="http://schemas.microsoft.com/office/drawing/2014/main" id="{2D67021A-1250-F13B-8F6B-4F862F8C03B6}"/>
                </a:ext>
              </a:extLst>
            </p:cNvPr>
            <p:cNvSpPr txBox="1"/>
            <p:nvPr/>
          </p:nvSpPr>
          <p:spPr bwMode="auto">
            <a:xfrm>
              <a:off x="7132524"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p:txBody>
        </p:sp>
        <p:sp>
          <p:nvSpPr>
            <p:cNvPr id="58" name="TextBox 57">
              <a:extLst>
                <a:ext uri="{FF2B5EF4-FFF2-40B4-BE49-F238E27FC236}">
                  <a16:creationId xmlns:a16="http://schemas.microsoft.com/office/drawing/2014/main" id="{A4E81737-8521-57A8-B270-4873BE7F79C3}"/>
                </a:ext>
              </a:extLst>
            </p:cNvPr>
            <p:cNvSpPr txBox="1"/>
            <p:nvPr/>
          </p:nvSpPr>
          <p:spPr bwMode="auto">
            <a:xfrm>
              <a:off x="7589712"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a:t>
              </a:r>
            </a:p>
          </p:txBody>
        </p:sp>
        <p:sp>
          <p:nvSpPr>
            <p:cNvPr id="59" name="TextBox 58">
              <a:extLst>
                <a:ext uri="{FF2B5EF4-FFF2-40B4-BE49-F238E27FC236}">
                  <a16:creationId xmlns:a16="http://schemas.microsoft.com/office/drawing/2014/main" id="{1290F86D-8169-4F93-2645-C0DF8E911DB7}"/>
                </a:ext>
              </a:extLst>
            </p:cNvPr>
            <p:cNvSpPr txBox="1"/>
            <p:nvPr/>
          </p:nvSpPr>
          <p:spPr bwMode="auto">
            <a:xfrm>
              <a:off x="7992749"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a:t>
              </a:r>
            </a:p>
          </p:txBody>
        </p:sp>
        <p:sp>
          <p:nvSpPr>
            <p:cNvPr id="60" name="TextBox 59">
              <a:extLst>
                <a:ext uri="{FF2B5EF4-FFF2-40B4-BE49-F238E27FC236}">
                  <a16:creationId xmlns:a16="http://schemas.microsoft.com/office/drawing/2014/main" id="{66365BC9-3F9C-69F4-3C2E-49280F0F3442}"/>
                </a:ext>
              </a:extLst>
            </p:cNvPr>
            <p:cNvSpPr txBox="1"/>
            <p:nvPr/>
          </p:nvSpPr>
          <p:spPr bwMode="auto">
            <a:xfrm>
              <a:off x="8400699"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a:t>
              </a:r>
            </a:p>
          </p:txBody>
        </p:sp>
        <p:sp>
          <p:nvSpPr>
            <p:cNvPr id="61" name="TextBox 60">
              <a:extLst>
                <a:ext uri="{FF2B5EF4-FFF2-40B4-BE49-F238E27FC236}">
                  <a16:creationId xmlns:a16="http://schemas.microsoft.com/office/drawing/2014/main" id="{B16A3223-9FFE-4072-C16B-18484838F9F2}"/>
                </a:ext>
              </a:extLst>
            </p:cNvPr>
            <p:cNvSpPr txBox="1"/>
            <p:nvPr/>
          </p:nvSpPr>
          <p:spPr bwMode="auto">
            <a:xfrm>
              <a:off x="8803736"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p:txBody>
        </p:sp>
        <p:sp>
          <p:nvSpPr>
            <p:cNvPr id="62" name="TextBox 61">
              <a:extLst>
                <a:ext uri="{FF2B5EF4-FFF2-40B4-BE49-F238E27FC236}">
                  <a16:creationId xmlns:a16="http://schemas.microsoft.com/office/drawing/2014/main" id="{5117405D-0B43-9E29-E34A-B2368A7C62EE}"/>
                </a:ext>
              </a:extLst>
            </p:cNvPr>
            <p:cNvSpPr txBox="1"/>
            <p:nvPr/>
          </p:nvSpPr>
          <p:spPr bwMode="auto">
            <a:xfrm>
              <a:off x="9234950"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p:txBody>
        </p:sp>
        <p:sp>
          <p:nvSpPr>
            <p:cNvPr id="63" name="TextBox 62">
              <a:extLst>
                <a:ext uri="{FF2B5EF4-FFF2-40B4-BE49-F238E27FC236}">
                  <a16:creationId xmlns:a16="http://schemas.microsoft.com/office/drawing/2014/main" id="{90B7D380-258C-B84B-AAF0-1DFC8A03DEB9}"/>
                </a:ext>
              </a:extLst>
            </p:cNvPr>
            <p:cNvSpPr txBox="1"/>
            <p:nvPr/>
          </p:nvSpPr>
          <p:spPr bwMode="auto">
            <a:xfrm>
              <a:off x="9637987"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p:txBody>
        </p:sp>
        <p:sp>
          <p:nvSpPr>
            <p:cNvPr id="31744" name="TextBox 31743">
              <a:extLst>
                <a:ext uri="{FF2B5EF4-FFF2-40B4-BE49-F238E27FC236}">
                  <a16:creationId xmlns:a16="http://schemas.microsoft.com/office/drawing/2014/main" id="{7AB56EE6-58D3-7B61-C5BC-CF3BF6F60FC5}"/>
                </a:ext>
              </a:extLst>
            </p:cNvPr>
            <p:cNvSpPr txBox="1"/>
            <p:nvPr/>
          </p:nvSpPr>
          <p:spPr bwMode="auto">
            <a:xfrm>
              <a:off x="10045937"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31745" name="TextBox 31744">
              <a:extLst>
                <a:ext uri="{FF2B5EF4-FFF2-40B4-BE49-F238E27FC236}">
                  <a16:creationId xmlns:a16="http://schemas.microsoft.com/office/drawing/2014/main" id="{005C3EAA-6D77-173E-80CE-F8660B548851}"/>
                </a:ext>
              </a:extLst>
            </p:cNvPr>
            <p:cNvSpPr txBox="1"/>
            <p:nvPr/>
          </p:nvSpPr>
          <p:spPr bwMode="auto">
            <a:xfrm>
              <a:off x="10448974"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sp>
        <p:nvSpPr>
          <p:cNvPr id="31747" name="TextBox 31746">
            <a:extLst>
              <a:ext uri="{FF2B5EF4-FFF2-40B4-BE49-F238E27FC236}">
                <a16:creationId xmlns:a16="http://schemas.microsoft.com/office/drawing/2014/main" id="{2857DCD7-B97E-D97A-1C46-05939A8833E8}"/>
              </a:ext>
            </a:extLst>
          </p:cNvPr>
          <p:cNvSpPr txBox="1"/>
          <p:nvPr/>
        </p:nvSpPr>
        <p:spPr bwMode="auto">
          <a:xfrm>
            <a:off x="1653489" y="4942890"/>
            <a:ext cx="9812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No. at Risk</a:t>
            </a:r>
          </a:p>
        </p:txBody>
      </p:sp>
      <p:grpSp>
        <p:nvGrpSpPr>
          <p:cNvPr id="31778" name="Group 31777">
            <a:extLst>
              <a:ext uri="{FF2B5EF4-FFF2-40B4-BE49-F238E27FC236}">
                <a16:creationId xmlns:a16="http://schemas.microsoft.com/office/drawing/2014/main" id="{FC154869-0DEA-F04D-0F7C-E069637B82F2}"/>
              </a:ext>
            </a:extLst>
          </p:cNvPr>
          <p:cNvGrpSpPr/>
          <p:nvPr/>
        </p:nvGrpSpPr>
        <p:grpSpPr>
          <a:xfrm>
            <a:off x="2846455" y="4320577"/>
            <a:ext cx="7734936" cy="86324"/>
            <a:chOff x="2846455" y="3449346"/>
            <a:chExt cx="7734936" cy="1216026"/>
          </a:xfrm>
        </p:grpSpPr>
        <p:grpSp>
          <p:nvGrpSpPr>
            <p:cNvPr id="31748" name="Group 31747">
              <a:extLst>
                <a:ext uri="{FF2B5EF4-FFF2-40B4-BE49-F238E27FC236}">
                  <a16:creationId xmlns:a16="http://schemas.microsoft.com/office/drawing/2014/main" id="{A8C5D09A-2F70-7A2C-EC32-1FCD938AFF11}"/>
                </a:ext>
              </a:extLst>
            </p:cNvPr>
            <p:cNvGrpSpPr/>
            <p:nvPr/>
          </p:nvGrpSpPr>
          <p:grpSpPr>
            <a:xfrm rot="5400000">
              <a:off x="3250440" y="3045361"/>
              <a:ext cx="1216025" cy="2023995"/>
              <a:chOff x="1187222" y="2190883"/>
              <a:chExt cx="1115362" cy="3149330"/>
            </a:xfrm>
          </p:grpSpPr>
          <p:cxnSp>
            <p:nvCxnSpPr>
              <p:cNvPr id="31749" name="Straight Connector 31748">
                <a:extLst>
                  <a:ext uri="{FF2B5EF4-FFF2-40B4-BE49-F238E27FC236}">
                    <a16:creationId xmlns:a16="http://schemas.microsoft.com/office/drawing/2014/main" id="{AD61E320-ECF1-76F9-DB87-FCD30E0A7269}"/>
                  </a:ext>
                </a:extLst>
              </p:cNvPr>
              <p:cNvCxnSpPr>
                <a:cxnSpLocks/>
              </p:cNvCxnSpPr>
              <p:nvPr/>
            </p:nvCxnSpPr>
            <p:spPr bwMode="auto">
              <a:xfrm>
                <a:off x="1187222" y="219088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50" name="Straight Connector 31749">
                <a:extLst>
                  <a:ext uri="{FF2B5EF4-FFF2-40B4-BE49-F238E27FC236}">
                    <a16:creationId xmlns:a16="http://schemas.microsoft.com/office/drawing/2014/main" id="{3E659731-88D3-5D90-041F-E49343232909}"/>
                  </a:ext>
                </a:extLst>
              </p:cNvPr>
              <p:cNvCxnSpPr>
                <a:cxnSpLocks/>
              </p:cNvCxnSpPr>
              <p:nvPr/>
            </p:nvCxnSpPr>
            <p:spPr bwMode="auto">
              <a:xfrm>
                <a:off x="1187222" y="2813620"/>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51" name="Straight Connector 31750">
                <a:extLst>
                  <a:ext uri="{FF2B5EF4-FFF2-40B4-BE49-F238E27FC236}">
                    <a16:creationId xmlns:a16="http://schemas.microsoft.com/office/drawing/2014/main" id="{5D039857-C130-CA09-9EB8-A512352E4318}"/>
                  </a:ext>
                </a:extLst>
              </p:cNvPr>
              <p:cNvCxnSpPr>
                <a:cxnSpLocks/>
              </p:cNvCxnSpPr>
              <p:nvPr/>
            </p:nvCxnSpPr>
            <p:spPr bwMode="auto">
              <a:xfrm>
                <a:off x="1187222" y="344124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1593BB2F-A55A-AAAE-7C7B-248706A13EAE}"/>
                  </a:ext>
                </a:extLst>
              </p:cNvPr>
              <p:cNvCxnSpPr>
                <a:cxnSpLocks/>
              </p:cNvCxnSpPr>
              <p:nvPr/>
            </p:nvCxnSpPr>
            <p:spPr bwMode="auto">
              <a:xfrm>
                <a:off x="1187222" y="4090290"/>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53" name="Straight Connector 31752">
                <a:extLst>
                  <a:ext uri="{FF2B5EF4-FFF2-40B4-BE49-F238E27FC236}">
                    <a16:creationId xmlns:a16="http://schemas.microsoft.com/office/drawing/2014/main" id="{6A0859D9-DE82-E0EC-D7EF-DB638BE218AD}"/>
                  </a:ext>
                </a:extLst>
              </p:cNvPr>
              <p:cNvCxnSpPr>
                <a:cxnSpLocks/>
              </p:cNvCxnSpPr>
              <p:nvPr/>
            </p:nvCxnSpPr>
            <p:spPr bwMode="auto">
              <a:xfrm>
                <a:off x="1187222" y="471791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A17564C9-0417-34B9-8C95-F71F712AF0A1}"/>
                  </a:ext>
                </a:extLst>
              </p:cNvPr>
              <p:cNvCxnSpPr>
                <a:cxnSpLocks/>
              </p:cNvCxnSpPr>
              <p:nvPr/>
            </p:nvCxnSpPr>
            <p:spPr bwMode="auto">
              <a:xfrm>
                <a:off x="1187222" y="5340213"/>
                <a:ext cx="11153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55" name="Group 31754">
              <a:extLst>
                <a:ext uri="{FF2B5EF4-FFF2-40B4-BE49-F238E27FC236}">
                  <a16:creationId xmlns:a16="http://schemas.microsoft.com/office/drawing/2014/main" id="{686A59E0-B056-6D7C-4D8E-BA6926153D82}"/>
                </a:ext>
              </a:extLst>
            </p:cNvPr>
            <p:cNvGrpSpPr/>
            <p:nvPr/>
          </p:nvGrpSpPr>
          <p:grpSpPr>
            <a:xfrm rot="5400000">
              <a:off x="5682465" y="3045361"/>
              <a:ext cx="1216025" cy="2023995"/>
              <a:chOff x="1187222" y="2190883"/>
              <a:chExt cx="1115362" cy="3149330"/>
            </a:xfrm>
          </p:grpSpPr>
          <p:cxnSp>
            <p:nvCxnSpPr>
              <p:cNvPr id="31756" name="Straight Connector 31755">
                <a:extLst>
                  <a:ext uri="{FF2B5EF4-FFF2-40B4-BE49-F238E27FC236}">
                    <a16:creationId xmlns:a16="http://schemas.microsoft.com/office/drawing/2014/main" id="{9F057127-5371-718C-1947-AE3CC3694246}"/>
                  </a:ext>
                </a:extLst>
              </p:cNvPr>
              <p:cNvCxnSpPr>
                <a:cxnSpLocks/>
              </p:cNvCxnSpPr>
              <p:nvPr/>
            </p:nvCxnSpPr>
            <p:spPr bwMode="auto">
              <a:xfrm>
                <a:off x="1187222" y="219088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C9460300-CA28-69B9-FC42-2A9F1A21134A}"/>
                  </a:ext>
                </a:extLst>
              </p:cNvPr>
              <p:cNvCxnSpPr>
                <a:cxnSpLocks/>
              </p:cNvCxnSpPr>
              <p:nvPr/>
            </p:nvCxnSpPr>
            <p:spPr bwMode="auto">
              <a:xfrm>
                <a:off x="1187222" y="2813620"/>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D0A2410B-19B7-86A9-500E-BCE42720EED9}"/>
                  </a:ext>
                </a:extLst>
              </p:cNvPr>
              <p:cNvCxnSpPr>
                <a:cxnSpLocks/>
              </p:cNvCxnSpPr>
              <p:nvPr/>
            </p:nvCxnSpPr>
            <p:spPr bwMode="auto">
              <a:xfrm>
                <a:off x="1187222" y="344124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59" name="Straight Connector 31758">
                <a:extLst>
                  <a:ext uri="{FF2B5EF4-FFF2-40B4-BE49-F238E27FC236}">
                    <a16:creationId xmlns:a16="http://schemas.microsoft.com/office/drawing/2014/main" id="{41CAC8B7-F0D0-F74E-1D4B-DDB1412F7A8D}"/>
                  </a:ext>
                </a:extLst>
              </p:cNvPr>
              <p:cNvCxnSpPr>
                <a:cxnSpLocks/>
              </p:cNvCxnSpPr>
              <p:nvPr/>
            </p:nvCxnSpPr>
            <p:spPr bwMode="auto">
              <a:xfrm>
                <a:off x="1187222" y="4090290"/>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D1B5A76C-D003-B7AE-D4FC-0814513B8D34}"/>
                  </a:ext>
                </a:extLst>
              </p:cNvPr>
              <p:cNvCxnSpPr>
                <a:cxnSpLocks/>
              </p:cNvCxnSpPr>
              <p:nvPr/>
            </p:nvCxnSpPr>
            <p:spPr bwMode="auto">
              <a:xfrm>
                <a:off x="1187222" y="471791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61" name="Straight Connector 31760">
                <a:extLst>
                  <a:ext uri="{FF2B5EF4-FFF2-40B4-BE49-F238E27FC236}">
                    <a16:creationId xmlns:a16="http://schemas.microsoft.com/office/drawing/2014/main" id="{F5121301-2EE5-5218-876D-4D56F38F5BB0}"/>
                  </a:ext>
                </a:extLst>
              </p:cNvPr>
              <p:cNvCxnSpPr>
                <a:cxnSpLocks/>
              </p:cNvCxnSpPr>
              <p:nvPr/>
            </p:nvCxnSpPr>
            <p:spPr bwMode="auto">
              <a:xfrm>
                <a:off x="1187222" y="5340213"/>
                <a:ext cx="11153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62" name="Group 31761">
              <a:extLst>
                <a:ext uri="{FF2B5EF4-FFF2-40B4-BE49-F238E27FC236}">
                  <a16:creationId xmlns:a16="http://schemas.microsoft.com/office/drawing/2014/main" id="{EE6FB9CD-4131-3772-638E-B278792041B8}"/>
                </a:ext>
              </a:extLst>
            </p:cNvPr>
            <p:cNvGrpSpPr/>
            <p:nvPr/>
          </p:nvGrpSpPr>
          <p:grpSpPr>
            <a:xfrm rot="5400000">
              <a:off x="8548954" y="2632934"/>
              <a:ext cx="1216026" cy="2848849"/>
              <a:chOff x="1187222" y="907413"/>
              <a:chExt cx="1115363" cy="4432800"/>
            </a:xfrm>
          </p:grpSpPr>
          <p:cxnSp>
            <p:nvCxnSpPr>
              <p:cNvPr id="31763" name="Straight Connector 31762">
                <a:extLst>
                  <a:ext uri="{FF2B5EF4-FFF2-40B4-BE49-F238E27FC236}">
                    <a16:creationId xmlns:a16="http://schemas.microsoft.com/office/drawing/2014/main" id="{B73D089A-6E20-B5CD-021C-C5E52733CB27}"/>
                  </a:ext>
                </a:extLst>
              </p:cNvPr>
              <p:cNvCxnSpPr>
                <a:cxnSpLocks/>
              </p:cNvCxnSpPr>
              <p:nvPr/>
            </p:nvCxnSpPr>
            <p:spPr bwMode="auto">
              <a:xfrm>
                <a:off x="1187222" y="219088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64" name="Straight Connector 31763">
                <a:extLst>
                  <a:ext uri="{FF2B5EF4-FFF2-40B4-BE49-F238E27FC236}">
                    <a16:creationId xmlns:a16="http://schemas.microsoft.com/office/drawing/2014/main" id="{32A7EF1F-7201-1636-411B-C070D9B454CB}"/>
                  </a:ext>
                </a:extLst>
              </p:cNvPr>
              <p:cNvCxnSpPr>
                <a:cxnSpLocks/>
              </p:cNvCxnSpPr>
              <p:nvPr/>
            </p:nvCxnSpPr>
            <p:spPr bwMode="auto">
              <a:xfrm>
                <a:off x="1187222" y="2813620"/>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65" name="Straight Connector 31764">
                <a:extLst>
                  <a:ext uri="{FF2B5EF4-FFF2-40B4-BE49-F238E27FC236}">
                    <a16:creationId xmlns:a16="http://schemas.microsoft.com/office/drawing/2014/main" id="{DC8431FC-4D28-B490-9B0E-1BB82A352799}"/>
                  </a:ext>
                </a:extLst>
              </p:cNvPr>
              <p:cNvCxnSpPr>
                <a:cxnSpLocks/>
              </p:cNvCxnSpPr>
              <p:nvPr/>
            </p:nvCxnSpPr>
            <p:spPr bwMode="auto">
              <a:xfrm>
                <a:off x="1187222" y="344124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0F7D0D2C-4FE7-1AA1-7BC8-9D7291C29C6B}"/>
                  </a:ext>
                </a:extLst>
              </p:cNvPr>
              <p:cNvCxnSpPr>
                <a:cxnSpLocks/>
              </p:cNvCxnSpPr>
              <p:nvPr/>
            </p:nvCxnSpPr>
            <p:spPr bwMode="auto">
              <a:xfrm>
                <a:off x="1187222" y="4090290"/>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A588FAAD-C6B1-20F3-9554-75B1F757C63D}"/>
                  </a:ext>
                </a:extLst>
              </p:cNvPr>
              <p:cNvCxnSpPr>
                <a:cxnSpLocks/>
              </p:cNvCxnSpPr>
              <p:nvPr/>
            </p:nvCxnSpPr>
            <p:spPr bwMode="auto">
              <a:xfrm>
                <a:off x="1187222" y="471791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0BEBF64E-4702-6C83-6A55-03ED75B0CF0B}"/>
                  </a:ext>
                </a:extLst>
              </p:cNvPr>
              <p:cNvCxnSpPr>
                <a:cxnSpLocks/>
              </p:cNvCxnSpPr>
              <p:nvPr/>
            </p:nvCxnSpPr>
            <p:spPr bwMode="auto">
              <a:xfrm>
                <a:off x="1187222" y="534021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787656DF-3039-C6C9-9F70-FDCFAF885D2E}"/>
                  </a:ext>
                </a:extLst>
              </p:cNvPr>
              <p:cNvCxnSpPr>
                <a:cxnSpLocks/>
              </p:cNvCxnSpPr>
              <p:nvPr/>
            </p:nvCxnSpPr>
            <p:spPr bwMode="auto">
              <a:xfrm>
                <a:off x="1187223" y="90741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77" name="Straight Connector 31776">
                <a:extLst>
                  <a:ext uri="{FF2B5EF4-FFF2-40B4-BE49-F238E27FC236}">
                    <a16:creationId xmlns:a16="http://schemas.microsoft.com/office/drawing/2014/main" id="{31CD9B29-EE41-F950-5E0F-8F2C0DE2A479}"/>
                  </a:ext>
                </a:extLst>
              </p:cNvPr>
              <p:cNvCxnSpPr>
                <a:cxnSpLocks/>
              </p:cNvCxnSpPr>
              <p:nvPr/>
            </p:nvCxnSpPr>
            <p:spPr bwMode="auto">
              <a:xfrm>
                <a:off x="1187223" y="1530151"/>
                <a:ext cx="111536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1779" name="TextBox 31778">
            <a:extLst>
              <a:ext uri="{FF2B5EF4-FFF2-40B4-BE49-F238E27FC236}">
                <a16:creationId xmlns:a16="http://schemas.microsoft.com/office/drawing/2014/main" id="{F0C4ABF6-7C96-2D27-2FCD-15B08BD8A885}"/>
              </a:ext>
            </a:extLst>
          </p:cNvPr>
          <p:cNvSpPr txBox="1"/>
          <p:nvPr/>
        </p:nvSpPr>
        <p:spPr bwMode="auto">
          <a:xfrm>
            <a:off x="3289503" y="3903326"/>
            <a:ext cx="6928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Censor</a:t>
            </a:r>
          </a:p>
        </p:txBody>
      </p:sp>
      <p:grpSp>
        <p:nvGrpSpPr>
          <p:cNvPr id="31783" name="Group 31782">
            <a:extLst>
              <a:ext uri="{FF2B5EF4-FFF2-40B4-BE49-F238E27FC236}">
                <a16:creationId xmlns:a16="http://schemas.microsoft.com/office/drawing/2014/main" id="{F9ACF5A2-183C-47F5-3B7A-A3294455D54B}"/>
              </a:ext>
            </a:extLst>
          </p:cNvPr>
          <p:cNvGrpSpPr/>
          <p:nvPr/>
        </p:nvGrpSpPr>
        <p:grpSpPr>
          <a:xfrm>
            <a:off x="3183671" y="4002477"/>
            <a:ext cx="124518" cy="124518"/>
            <a:chOff x="4449046" y="2516322"/>
            <a:chExt cx="415656" cy="415656"/>
          </a:xfrm>
        </p:grpSpPr>
        <p:cxnSp>
          <p:nvCxnSpPr>
            <p:cNvPr id="31781" name="Straight Connector 31780">
              <a:extLst>
                <a:ext uri="{FF2B5EF4-FFF2-40B4-BE49-F238E27FC236}">
                  <a16:creationId xmlns:a16="http://schemas.microsoft.com/office/drawing/2014/main" id="{653A26EC-CC82-0D5D-D398-99F33DDC02EB}"/>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17F76DD5-D213-3FA8-94BC-3688DE0B51BA}"/>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sp>
        <p:nvSpPr>
          <p:cNvPr id="31784" name="TextBox 31783">
            <a:extLst>
              <a:ext uri="{FF2B5EF4-FFF2-40B4-BE49-F238E27FC236}">
                <a16:creationId xmlns:a16="http://schemas.microsoft.com/office/drawing/2014/main" id="{3573A359-E35D-79A3-2A5F-BF8729A32106}"/>
              </a:ext>
            </a:extLst>
          </p:cNvPr>
          <p:cNvSpPr txBox="1"/>
          <p:nvPr/>
        </p:nvSpPr>
        <p:spPr bwMode="auto">
          <a:xfrm>
            <a:off x="3017034" y="5381933"/>
            <a:ext cx="9101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No. of pts</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101</a:t>
            </a:r>
          </a:p>
        </p:txBody>
      </p:sp>
      <p:sp>
        <p:nvSpPr>
          <p:cNvPr id="31785" name="TextBox 31784">
            <a:extLst>
              <a:ext uri="{FF2B5EF4-FFF2-40B4-BE49-F238E27FC236}">
                <a16:creationId xmlns:a16="http://schemas.microsoft.com/office/drawing/2014/main" id="{1C292718-1490-2C90-0A18-C1F8D60C7354}"/>
              </a:ext>
            </a:extLst>
          </p:cNvPr>
          <p:cNvSpPr txBox="1"/>
          <p:nvPr/>
        </p:nvSpPr>
        <p:spPr bwMode="auto">
          <a:xfrm>
            <a:off x="4855375" y="5381933"/>
            <a:ext cx="9733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Event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73 (72.3%)</a:t>
            </a:r>
          </a:p>
        </p:txBody>
      </p:sp>
      <p:sp>
        <p:nvSpPr>
          <p:cNvPr id="31786" name="TextBox 31785">
            <a:extLst>
              <a:ext uri="{FF2B5EF4-FFF2-40B4-BE49-F238E27FC236}">
                <a16:creationId xmlns:a16="http://schemas.microsoft.com/office/drawing/2014/main" id="{0621DBB5-5D35-61DC-61FE-F5A1573B2B57}"/>
              </a:ext>
            </a:extLst>
          </p:cNvPr>
          <p:cNvSpPr txBox="1"/>
          <p:nvPr/>
        </p:nvSpPr>
        <p:spPr bwMode="auto">
          <a:xfrm>
            <a:off x="6498901" y="5381933"/>
            <a:ext cx="9733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Censored</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28 (27.7%)</a:t>
            </a:r>
          </a:p>
        </p:txBody>
      </p:sp>
      <p:sp>
        <p:nvSpPr>
          <p:cNvPr id="31787" name="TextBox 31786">
            <a:extLst>
              <a:ext uri="{FF2B5EF4-FFF2-40B4-BE49-F238E27FC236}">
                <a16:creationId xmlns:a16="http://schemas.microsoft.com/office/drawing/2014/main" id="{BC651E8E-E896-15DD-2DB5-5CF7790E8EF5}"/>
              </a:ext>
            </a:extLst>
          </p:cNvPr>
          <p:cNvSpPr txBox="1"/>
          <p:nvPr/>
        </p:nvSpPr>
        <p:spPr bwMode="auto">
          <a:xfrm>
            <a:off x="7856692" y="5381933"/>
            <a:ext cx="10575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Median PFS</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4.4 </a:t>
            </a:r>
            <a:r>
              <a:rPr lang="en-US" sz="1400" dirty="0" err="1">
                <a:solidFill>
                  <a:schemeClr val="bg1"/>
                </a:solidFill>
                <a:latin typeface="Calibri" panose="020F0502020204030204" pitchFamily="34" charset="0"/>
              </a:rPr>
              <a:t>mo</a:t>
            </a:r>
            <a:endParaRPr lang="en-US" sz="1400" dirty="0">
              <a:solidFill>
                <a:schemeClr val="bg1"/>
              </a:solidFill>
              <a:latin typeface="Calibri" panose="020F0502020204030204" pitchFamily="34" charset="0"/>
            </a:endParaRPr>
          </a:p>
        </p:txBody>
      </p:sp>
      <p:sp>
        <p:nvSpPr>
          <p:cNvPr id="31788" name="TextBox 31787">
            <a:extLst>
              <a:ext uri="{FF2B5EF4-FFF2-40B4-BE49-F238E27FC236}">
                <a16:creationId xmlns:a16="http://schemas.microsoft.com/office/drawing/2014/main" id="{E8AF5F88-E2B2-BACB-93A8-66A058672B32}"/>
              </a:ext>
            </a:extLst>
          </p:cNvPr>
          <p:cNvSpPr txBox="1"/>
          <p:nvPr/>
        </p:nvSpPr>
        <p:spPr bwMode="auto">
          <a:xfrm>
            <a:off x="9488277" y="5381933"/>
            <a:ext cx="8130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95% CI</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(3.0-5.5)</a:t>
            </a:r>
          </a:p>
        </p:txBody>
      </p:sp>
      <p:sp>
        <p:nvSpPr>
          <p:cNvPr id="31789" name="Freeform: Shape 31788">
            <a:extLst>
              <a:ext uri="{FF2B5EF4-FFF2-40B4-BE49-F238E27FC236}">
                <a16:creationId xmlns:a16="http://schemas.microsoft.com/office/drawing/2014/main" id="{92FBD599-DF39-27A5-4FE5-D47C89ED6916}"/>
              </a:ext>
            </a:extLst>
          </p:cNvPr>
          <p:cNvSpPr/>
          <p:nvPr/>
        </p:nvSpPr>
        <p:spPr bwMode="auto">
          <a:xfrm>
            <a:off x="2834640" y="1838960"/>
            <a:ext cx="7523480" cy="2143760"/>
          </a:xfrm>
          <a:custGeom>
            <a:avLst/>
            <a:gdLst>
              <a:gd name="connsiteX0" fmla="*/ 0 w 7523480"/>
              <a:gd name="connsiteY0" fmla="*/ 0 h 2143760"/>
              <a:gd name="connsiteX1" fmla="*/ 248920 w 7523480"/>
              <a:gd name="connsiteY1" fmla="*/ 0 h 2143760"/>
              <a:gd name="connsiteX2" fmla="*/ 248920 w 7523480"/>
              <a:gd name="connsiteY2" fmla="*/ 25400 h 2143760"/>
              <a:gd name="connsiteX3" fmla="*/ 406400 w 7523480"/>
              <a:gd name="connsiteY3" fmla="*/ 25400 h 2143760"/>
              <a:gd name="connsiteX4" fmla="*/ 406400 w 7523480"/>
              <a:gd name="connsiteY4" fmla="*/ 172720 h 2143760"/>
              <a:gd name="connsiteX5" fmla="*/ 457200 w 7523480"/>
              <a:gd name="connsiteY5" fmla="*/ 172720 h 2143760"/>
              <a:gd name="connsiteX6" fmla="*/ 457200 w 7523480"/>
              <a:gd name="connsiteY6" fmla="*/ 238760 h 2143760"/>
              <a:gd name="connsiteX7" fmla="*/ 604520 w 7523480"/>
              <a:gd name="connsiteY7" fmla="*/ 238760 h 2143760"/>
              <a:gd name="connsiteX8" fmla="*/ 604520 w 7523480"/>
              <a:gd name="connsiteY8" fmla="*/ 294640 h 2143760"/>
              <a:gd name="connsiteX9" fmla="*/ 701040 w 7523480"/>
              <a:gd name="connsiteY9" fmla="*/ 294640 h 2143760"/>
              <a:gd name="connsiteX10" fmla="*/ 690880 w 7523480"/>
              <a:gd name="connsiteY10" fmla="*/ 304800 h 2143760"/>
              <a:gd name="connsiteX11" fmla="*/ 716280 w 7523480"/>
              <a:gd name="connsiteY11" fmla="*/ 304800 h 2143760"/>
              <a:gd name="connsiteX12" fmla="*/ 716280 w 7523480"/>
              <a:gd name="connsiteY12" fmla="*/ 360680 h 2143760"/>
              <a:gd name="connsiteX13" fmla="*/ 762000 w 7523480"/>
              <a:gd name="connsiteY13" fmla="*/ 360680 h 2143760"/>
              <a:gd name="connsiteX14" fmla="*/ 762000 w 7523480"/>
              <a:gd name="connsiteY14" fmla="*/ 416560 h 2143760"/>
              <a:gd name="connsiteX15" fmla="*/ 762000 w 7523480"/>
              <a:gd name="connsiteY15" fmla="*/ 416560 h 2143760"/>
              <a:gd name="connsiteX16" fmla="*/ 797560 w 7523480"/>
              <a:gd name="connsiteY16" fmla="*/ 416560 h 2143760"/>
              <a:gd name="connsiteX17" fmla="*/ 797560 w 7523480"/>
              <a:gd name="connsiteY17" fmla="*/ 594360 h 2143760"/>
              <a:gd name="connsiteX18" fmla="*/ 822960 w 7523480"/>
              <a:gd name="connsiteY18" fmla="*/ 594360 h 2143760"/>
              <a:gd name="connsiteX19" fmla="*/ 822960 w 7523480"/>
              <a:gd name="connsiteY19" fmla="*/ 629920 h 2143760"/>
              <a:gd name="connsiteX20" fmla="*/ 873760 w 7523480"/>
              <a:gd name="connsiteY20" fmla="*/ 629920 h 2143760"/>
              <a:gd name="connsiteX21" fmla="*/ 873760 w 7523480"/>
              <a:gd name="connsiteY21" fmla="*/ 690880 h 2143760"/>
              <a:gd name="connsiteX22" fmla="*/ 965200 w 7523480"/>
              <a:gd name="connsiteY22" fmla="*/ 690880 h 2143760"/>
              <a:gd name="connsiteX23" fmla="*/ 965200 w 7523480"/>
              <a:gd name="connsiteY23" fmla="*/ 736600 h 2143760"/>
              <a:gd name="connsiteX24" fmla="*/ 1087120 w 7523480"/>
              <a:gd name="connsiteY24" fmla="*/ 736600 h 2143760"/>
              <a:gd name="connsiteX25" fmla="*/ 1087120 w 7523480"/>
              <a:gd name="connsiteY25" fmla="*/ 772160 h 2143760"/>
              <a:gd name="connsiteX26" fmla="*/ 1132840 w 7523480"/>
              <a:gd name="connsiteY26" fmla="*/ 772160 h 2143760"/>
              <a:gd name="connsiteX27" fmla="*/ 1132840 w 7523480"/>
              <a:gd name="connsiteY27" fmla="*/ 939800 h 2143760"/>
              <a:gd name="connsiteX28" fmla="*/ 1229360 w 7523480"/>
              <a:gd name="connsiteY28" fmla="*/ 939800 h 2143760"/>
              <a:gd name="connsiteX29" fmla="*/ 1229360 w 7523480"/>
              <a:gd name="connsiteY29" fmla="*/ 980440 h 2143760"/>
              <a:gd name="connsiteX30" fmla="*/ 1320800 w 7523480"/>
              <a:gd name="connsiteY30" fmla="*/ 980440 h 2143760"/>
              <a:gd name="connsiteX31" fmla="*/ 1320800 w 7523480"/>
              <a:gd name="connsiteY31" fmla="*/ 1021080 h 2143760"/>
              <a:gd name="connsiteX32" fmla="*/ 1402080 w 7523480"/>
              <a:gd name="connsiteY32" fmla="*/ 1021080 h 2143760"/>
              <a:gd name="connsiteX33" fmla="*/ 1402080 w 7523480"/>
              <a:gd name="connsiteY33" fmla="*/ 1107440 h 2143760"/>
              <a:gd name="connsiteX34" fmla="*/ 1463040 w 7523480"/>
              <a:gd name="connsiteY34" fmla="*/ 1107440 h 2143760"/>
              <a:gd name="connsiteX35" fmla="*/ 1463040 w 7523480"/>
              <a:gd name="connsiteY35" fmla="*/ 1127760 h 2143760"/>
              <a:gd name="connsiteX36" fmla="*/ 1524000 w 7523480"/>
              <a:gd name="connsiteY36" fmla="*/ 1127760 h 2143760"/>
              <a:gd name="connsiteX37" fmla="*/ 1524000 w 7523480"/>
              <a:gd name="connsiteY37" fmla="*/ 1173480 h 2143760"/>
              <a:gd name="connsiteX38" fmla="*/ 1584960 w 7523480"/>
              <a:gd name="connsiteY38" fmla="*/ 1173480 h 2143760"/>
              <a:gd name="connsiteX39" fmla="*/ 1584960 w 7523480"/>
              <a:gd name="connsiteY39" fmla="*/ 1209040 h 2143760"/>
              <a:gd name="connsiteX40" fmla="*/ 1818640 w 7523480"/>
              <a:gd name="connsiteY40" fmla="*/ 1209040 h 2143760"/>
              <a:gd name="connsiteX41" fmla="*/ 1818640 w 7523480"/>
              <a:gd name="connsiteY41" fmla="*/ 1229360 h 2143760"/>
              <a:gd name="connsiteX42" fmla="*/ 1869440 w 7523480"/>
              <a:gd name="connsiteY42" fmla="*/ 1229360 h 2143760"/>
              <a:gd name="connsiteX43" fmla="*/ 1869440 w 7523480"/>
              <a:gd name="connsiteY43" fmla="*/ 1264920 h 2143760"/>
              <a:gd name="connsiteX44" fmla="*/ 1910080 w 7523480"/>
              <a:gd name="connsiteY44" fmla="*/ 1264920 h 2143760"/>
              <a:gd name="connsiteX45" fmla="*/ 1910080 w 7523480"/>
              <a:gd name="connsiteY45" fmla="*/ 1310640 h 2143760"/>
              <a:gd name="connsiteX46" fmla="*/ 1986280 w 7523480"/>
              <a:gd name="connsiteY46" fmla="*/ 1310640 h 2143760"/>
              <a:gd name="connsiteX47" fmla="*/ 1986280 w 7523480"/>
              <a:gd name="connsiteY47" fmla="*/ 1361440 h 2143760"/>
              <a:gd name="connsiteX48" fmla="*/ 2092960 w 7523480"/>
              <a:gd name="connsiteY48" fmla="*/ 1361440 h 2143760"/>
              <a:gd name="connsiteX49" fmla="*/ 2092960 w 7523480"/>
              <a:gd name="connsiteY49" fmla="*/ 1397000 h 2143760"/>
              <a:gd name="connsiteX50" fmla="*/ 2199640 w 7523480"/>
              <a:gd name="connsiteY50" fmla="*/ 1397000 h 2143760"/>
              <a:gd name="connsiteX51" fmla="*/ 2199640 w 7523480"/>
              <a:gd name="connsiteY51" fmla="*/ 1432560 h 2143760"/>
              <a:gd name="connsiteX52" fmla="*/ 2240280 w 7523480"/>
              <a:gd name="connsiteY52" fmla="*/ 1432560 h 2143760"/>
              <a:gd name="connsiteX53" fmla="*/ 2240280 w 7523480"/>
              <a:gd name="connsiteY53" fmla="*/ 1463040 h 2143760"/>
              <a:gd name="connsiteX54" fmla="*/ 2265680 w 7523480"/>
              <a:gd name="connsiteY54" fmla="*/ 1463040 h 2143760"/>
              <a:gd name="connsiteX55" fmla="*/ 2265680 w 7523480"/>
              <a:gd name="connsiteY55" fmla="*/ 1503680 h 2143760"/>
              <a:gd name="connsiteX56" fmla="*/ 2362200 w 7523480"/>
              <a:gd name="connsiteY56" fmla="*/ 1503680 h 2143760"/>
              <a:gd name="connsiteX57" fmla="*/ 2362200 w 7523480"/>
              <a:gd name="connsiteY57" fmla="*/ 1534160 h 2143760"/>
              <a:gd name="connsiteX58" fmla="*/ 2565400 w 7523480"/>
              <a:gd name="connsiteY58" fmla="*/ 1534160 h 2143760"/>
              <a:gd name="connsiteX59" fmla="*/ 2565400 w 7523480"/>
              <a:gd name="connsiteY59" fmla="*/ 1569720 h 2143760"/>
              <a:gd name="connsiteX60" fmla="*/ 2860040 w 7523480"/>
              <a:gd name="connsiteY60" fmla="*/ 1569720 h 2143760"/>
              <a:gd name="connsiteX61" fmla="*/ 2860040 w 7523480"/>
              <a:gd name="connsiteY61" fmla="*/ 1610360 h 2143760"/>
              <a:gd name="connsiteX62" fmla="*/ 2895600 w 7523480"/>
              <a:gd name="connsiteY62" fmla="*/ 1610360 h 2143760"/>
              <a:gd name="connsiteX63" fmla="*/ 2895600 w 7523480"/>
              <a:gd name="connsiteY63" fmla="*/ 1625600 h 2143760"/>
              <a:gd name="connsiteX64" fmla="*/ 2921000 w 7523480"/>
              <a:gd name="connsiteY64" fmla="*/ 1625600 h 2143760"/>
              <a:gd name="connsiteX65" fmla="*/ 2921000 w 7523480"/>
              <a:gd name="connsiteY65" fmla="*/ 1625600 h 2143760"/>
              <a:gd name="connsiteX66" fmla="*/ 2921000 w 7523480"/>
              <a:gd name="connsiteY66" fmla="*/ 1661160 h 2143760"/>
              <a:gd name="connsiteX67" fmla="*/ 3119120 w 7523480"/>
              <a:gd name="connsiteY67" fmla="*/ 1661160 h 2143760"/>
              <a:gd name="connsiteX68" fmla="*/ 3119120 w 7523480"/>
              <a:gd name="connsiteY68" fmla="*/ 1701800 h 2143760"/>
              <a:gd name="connsiteX69" fmla="*/ 3474720 w 7523480"/>
              <a:gd name="connsiteY69" fmla="*/ 1701800 h 2143760"/>
              <a:gd name="connsiteX70" fmla="*/ 3474720 w 7523480"/>
              <a:gd name="connsiteY70" fmla="*/ 1752600 h 2143760"/>
              <a:gd name="connsiteX71" fmla="*/ 3515360 w 7523480"/>
              <a:gd name="connsiteY71" fmla="*/ 1752600 h 2143760"/>
              <a:gd name="connsiteX72" fmla="*/ 3515360 w 7523480"/>
              <a:gd name="connsiteY72" fmla="*/ 1783080 h 2143760"/>
              <a:gd name="connsiteX73" fmla="*/ 3779520 w 7523480"/>
              <a:gd name="connsiteY73" fmla="*/ 1783080 h 2143760"/>
              <a:gd name="connsiteX74" fmla="*/ 3779520 w 7523480"/>
              <a:gd name="connsiteY74" fmla="*/ 1828800 h 2143760"/>
              <a:gd name="connsiteX75" fmla="*/ 3820160 w 7523480"/>
              <a:gd name="connsiteY75" fmla="*/ 1828800 h 2143760"/>
              <a:gd name="connsiteX76" fmla="*/ 3820160 w 7523480"/>
              <a:gd name="connsiteY76" fmla="*/ 1874520 h 2143760"/>
              <a:gd name="connsiteX77" fmla="*/ 3840480 w 7523480"/>
              <a:gd name="connsiteY77" fmla="*/ 1894840 h 2143760"/>
              <a:gd name="connsiteX78" fmla="*/ 3840480 w 7523480"/>
              <a:gd name="connsiteY78" fmla="*/ 1930400 h 2143760"/>
              <a:gd name="connsiteX79" fmla="*/ 4033520 w 7523480"/>
              <a:gd name="connsiteY79" fmla="*/ 1930400 h 2143760"/>
              <a:gd name="connsiteX80" fmla="*/ 4033520 w 7523480"/>
              <a:gd name="connsiteY80" fmla="*/ 1976120 h 2143760"/>
              <a:gd name="connsiteX81" fmla="*/ 4160520 w 7523480"/>
              <a:gd name="connsiteY81" fmla="*/ 1976120 h 2143760"/>
              <a:gd name="connsiteX82" fmla="*/ 4160520 w 7523480"/>
              <a:gd name="connsiteY82" fmla="*/ 2001520 h 2143760"/>
              <a:gd name="connsiteX83" fmla="*/ 4505960 w 7523480"/>
              <a:gd name="connsiteY83" fmla="*/ 2001520 h 2143760"/>
              <a:gd name="connsiteX84" fmla="*/ 4505960 w 7523480"/>
              <a:gd name="connsiteY84" fmla="*/ 2047240 h 2143760"/>
              <a:gd name="connsiteX85" fmla="*/ 4653280 w 7523480"/>
              <a:gd name="connsiteY85" fmla="*/ 2047240 h 2143760"/>
              <a:gd name="connsiteX86" fmla="*/ 4653280 w 7523480"/>
              <a:gd name="connsiteY86" fmla="*/ 2103120 h 2143760"/>
              <a:gd name="connsiteX87" fmla="*/ 5801360 w 7523480"/>
              <a:gd name="connsiteY87" fmla="*/ 2103120 h 2143760"/>
              <a:gd name="connsiteX88" fmla="*/ 5801360 w 7523480"/>
              <a:gd name="connsiteY88" fmla="*/ 2143760 h 2143760"/>
              <a:gd name="connsiteX89" fmla="*/ 7523480 w 7523480"/>
              <a:gd name="connsiteY89" fmla="*/ 2143760 h 2143760"/>
              <a:gd name="connsiteX0" fmla="*/ 0 w 7523480"/>
              <a:gd name="connsiteY0" fmla="*/ 0 h 2143760"/>
              <a:gd name="connsiteX1" fmla="*/ 248920 w 7523480"/>
              <a:gd name="connsiteY1" fmla="*/ 0 h 2143760"/>
              <a:gd name="connsiteX2" fmla="*/ 248920 w 7523480"/>
              <a:gd name="connsiteY2" fmla="*/ 25400 h 2143760"/>
              <a:gd name="connsiteX3" fmla="*/ 406400 w 7523480"/>
              <a:gd name="connsiteY3" fmla="*/ 25400 h 2143760"/>
              <a:gd name="connsiteX4" fmla="*/ 406400 w 7523480"/>
              <a:gd name="connsiteY4" fmla="*/ 172720 h 2143760"/>
              <a:gd name="connsiteX5" fmla="*/ 457200 w 7523480"/>
              <a:gd name="connsiteY5" fmla="*/ 172720 h 2143760"/>
              <a:gd name="connsiteX6" fmla="*/ 457200 w 7523480"/>
              <a:gd name="connsiteY6" fmla="*/ 238760 h 2143760"/>
              <a:gd name="connsiteX7" fmla="*/ 604520 w 7523480"/>
              <a:gd name="connsiteY7" fmla="*/ 238760 h 2143760"/>
              <a:gd name="connsiteX8" fmla="*/ 604520 w 7523480"/>
              <a:gd name="connsiteY8" fmla="*/ 294640 h 2143760"/>
              <a:gd name="connsiteX9" fmla="*/ 701040 w 7523480"/>
              <a:gd name="connsiteY9" fmla="*/ 294640 h 2143760"/>
              <a:gd name="connsiteX10" fmla="*/ 690880 w 7523480"/>
              <a:gd name="connsiteY10" fmla="*/ 304800 h 2143760"/>
              <a:gd name="connsiteX11" fmla="*/ 716280 w 7523480"/>
              <a:gd name="connsiteY11" fmla="*/ 304800 h 2143760"/>
              <a:gd name="connsiteX12" fmla="*/ 716280 w 7523480"/>
              <a:gd name="connsiteY12" fmla="*/ 360680 h 2143760"/>
              <a:gd name="connsiteX13" fmla="*/ 762000 w 7523480"/>
              <a:gd name="connsiteY13" fmla="*/ 360680 h 2143760"/>
              <a:gd name="connsiteX14" fmla="*/ 762000 w 7523480"/>
              <a:gd name="connsiteY14" fmla="*/ 416560 h 2143760"/>
              <a:gd name="connsiteX15" fmla="*/ 762000 w 7523480"/>
              <a:gd name="connsiteY15" fmla="*/ 416560 h 2143760"/>
              <a:gd name="connsiteX16" fmla="*/ 797560 w 7523480"/>
              <a:gd name="connsiteY16" fmla="*/ 416560 h 2143760"/>
              <a:gd name="connsiteX17" fmla="*/ 797560 w 7523480"/>
              <a:gd name="connsiteY17" fmla="*/ 594360 h 2143760"/>
              <a:gd name="connsiteX18" fmla="*/ 822960 w 7523480"/>
              <a:gd name="connsiteY18" fmla="*/ 594360 h 2143760"/>
              <a:gd name="connsiteX19" fmla="*/ 822960 w 7523480"/>
              <a:gd name="connsiteY19" fmla="*/ 629920 h 2143760"/>
              <a:gd name="connsiteX20" fmla="*/ 873760 w 7523480"/>
              <a:gd name="connsiteY20" fmla="*/ 629920 h 2143760"/>
              <a:gd name="connsiteX21" fmla="*/ 873760 w 7523480"/>
              <a:gd name="connsiteY21" fmla="*/ 690880 h 2143760"/>
              <a:gd name="connsiteX22" fmla="*/ 965200 w 7523480"/>
              <a:gd name="connsiteY22" fmla="*/ 690880 h 2143760"/>
              <a:gd name="connsiteX23" fmla="*/ 965200 w 7523480"/>
              <a:gd name="connsiteY23" fmla="*/ 736600 h 2143760"/>
              <a:gd name="connsiteX24" fmla="*/ 1087120 w 7523480"/>
              <a:gd name="connsiteY24" fmla="*/ 736600 h 2143760"/>
              <a:gd name="connsiteX25" fmla="*/ 1087120 w 7523480"/>
              <a:gd name="connsiteY25" fmla="*/ 772160 h 2143760"/>
              <a:gd name="connsiteX26" fmla="*/ 1132840 w 7523480"/>
              <a:gd name="connsiteY26" fmla="*/ 772160 h 2143760"/>
              <a:gd name="connsiteX27" fmla="*/ 1145540 w 7523480"/>
              <a:gd name="connsiteY27" fmla="*/ 935566 h 2143760"/>
              <a:gd name="connsiteX28" fmla="*/ 1229360 w 7523480"/>
              <a:gd name="connsiteY28" fmla="*/ 939800 h 2143760"/>
              <a:gd name="connsiteX29" fmla="*/ 1229360 w 7523480"/>
              <a:gd name="connsiteY29" fmla="*/ 980440 h 2143760"/>
              <a:gd name="connsiteX30" fmla="*/ 1320800 w 7523480"/>
              <a:gd name="connsiteY30" fmla="*/ 980440 h 2143760"/>
              <a:gd name="connsiteX31" fmla="*/ 1320800 w 7523480"/>
              <a:gd name="connsiteY31" fmla="*/ 1021080 h 2143760"/>
              <a:gd name="connsiteX32" fmla="*/ 1402080 w 7523480"/>
              <a:gd name="connsiteY32" fmla="*/ 1021080 h 2143760"/>
              <a:gd name="connsiteX33" fmla="*/ 1402080 w 7523480"/>
              <a:gd name="connsiteY33" fmla="*/ 1107440 h 2143760"/>
              <a:gd name="connsiteX34" fmla="*/ 1463040 w 7523480"/>
              <a:gd name="connsiteY34" fmla="*/ 1107440 h 2143760"/>
              <a:gd name="connsiteX35" fmla="*/ 1463040 w 7523480"/>
              <a:gd name="connsiteY35" fmla="*/ 1127760 h 2143760"/>
              <a:gd name="connsiteX36" fmla="*/ 1524000 w 7523480"/>
              <a:gd name="connsiteY36" fmla="*/ 1127760 h 2143760"/>
              <a:gd name="connsiteX37" fmla="*/ 1524000 w 7523480"/>
              <a:gd name="connsiteY37" fmla="*/ 1173480 h 2143760"/>
              <a:gd name="connsiteX38" fmla="*/ 1584960 w 7523480"/>
              <a:gd name="connsiteY38" fmla="*/ 1173480 h 2143760"/>
              <a:gd name="connsiteX39" fmla="*/ 1584960 w 7523480"/>
              <a:gd name="connsiteY39" fmla="*/ 1209040 h 2143760"/>
              <a:gd name="connsiteX40" fmla="*/ 1818640 w 7523480"/>
              <a:gd name="connsiteY40" fmla="*/ 1209040 h 2143760"/>
              <a:gd name="connsiteX41" fmla="*/ 1818640 w 7523480"/>
              <a:gd name="connsiteY41" fmla="*/ 1229360 h 2143760"/>
              <a:gd name="connsiteX42" fmla="*/ 1869440 w 7523480"/>
              <a:gd name="connsiteY42" fmla="*/ 1229360 h 2143760"/>
              <a:gd name="connsiteX43" fmla="*/ 1869440 w 7523480"/>
              <a:gd name="connsiteY43" fmla="*/ 1264920 h 2143760"/>
              <a:gd name="connsiteX44" fmla="*/ 1910080 w 7523480"/>
              <a:gd name="connsiteY44" fmla="*/ 1264920 h 2143760"/>
              <a:gd name="connsiteX45" fmla="*/ 1910080 w 7523480"/>
              <a:gd name="connsiteY45" fmla="*/ 1310640 h 2143760"/>
              <a:gd name="connsiteX46" fmla="*/ 1986280 w 7523480"/>
              <a:gd name="connsiteY46" fmla="*/ 1310640 h 2143760"/>
              <a:gd name="connsiteX47" fmla="*/ 1986280 w 7523480"/>
              <a:gd name="connsiteY47" fmla="*/ 1361440 h 2143760"/>
              <a:gd name="connsiteX48" fmla="*/ 2092960 w 7523480"/>
              <a:gd name="connsiteY48" fmla="*/ 1361440 h 2143760"/>
              <a:gd name="connsiteX49" fmla="*/ 2092960 w 7523480"/>
              <a:gd name="connsiteY49" fmla="*/ 1397000 h 2143760"/>
              <a:gd name="connsiteX50" fmla="*/ 2199640 w 7523480"/>
              <a:gd name="connsiteY50" fmla="*/ 1397000 h 2143760"/>
              <a:gd name="connsiteX51" fmla="*/ 2199640 w 7523480"/>
              <a:gd name="connsiteY51" fmla="*/ 1432560 h 2143760"/>
              <a:gd name="connsiteX52" fmla="*/ 2240280 w 7523480"/>
              <a:gd name="connsiteY52" fmla="*/ 1432560 h 2143760"/>
              <a:gd name="connsiteX53" fmla="*/ 2240280 w 7523480"/>
              <a:gd name="connsiteY53" fmla="*/ 1463040 h 2143760"/>
              <a:gd name="connsiteX54" fmla="*/ 2265680 w 7523480"/>
              <a:gd name="connsiteY54" fmla="*/ 1463040 h 2143760"/>
              <a:gd name="connsiteX55" fmla="*/ 2265680 w 7523480"/>
              <a:gd name="connsiteY55" fmla="*/ 1503680 h 2143760"/>
              <a:gd name="connsiteX56" fmla="*/ 2362200 w 7523480"/>
              <a:gd name="connsiteY56" fmla="*/ 1503680 h 2143760"/>
              <a:gd name="connsiteX57" fmla="*/ 2362200 w 7523480"/>
              <a:gd name="connsiteY57" fmla="*/ 1534160 h 2143760"/>
              <a:gd name="connsiteX58" fmla="*/ 2565400 w 7523480"/>
              <a:gd name="connsiteY58" fmla="*/ 1534160 h 2143760"/>
              <a:gd name="connsiteX59" fmla="*/ 2565400 w 7523480"/>
              <a:gd name="connsiteY59" fmla="*/ 1569720 h 2143760"/>
              <a:gd name="connsiteX60" fmla="*/ 2860040 w 7523480"/>
              <a:gd name="connsiteY60" fmla="*/ 1569720 h 2143760"/>
              <a:gd name="connsiteX61" fmla="*/ 2860040 w 7523480"/>
              <a:gd name="connsiteY61" fmla="*/ 1610360 h 2143760"/>
              <a:gd name="connsiteX62" fmla="*/ 2895600 w 7523480"/>
              <a:gd name="connsiteY62" fmla="*/ 1610360 h 2143760"/>
              <a:gd name="connsiteX63" fmla="*/ 2895600 w 7523480"/>
              <a:gd name="connsiteY63" fmla="*/ 1625600 h 2143760"/>
              <a:gd name="connsiteX64" fmla="*/ 2921000 w 7523480"/>
              <a:gd name="connsiteY64" fmla="*/ 1625600 h 2143760"/>
              <a:gd name="connsiteX65" fmla="*/ 2921000 w 7523480"/>
              <a:gd name="connsiteY65" fmla="*/ 1625600 h 2143760"/>
              <a:gd name="connsiteX66" fmla="*/ 2921000 w 7523480"/>
              <a:gd name="connsiteY66" fmla="*/ 1661160 h 2143760"/>
              <a:gd name="connsiteX67" fmla="*/ 3119120 w 7523480"/>
              <a:gd name="connsiteY67" fmla="*/ 1661160 h 2143760"/>
              <a:gd name="connsiteX68" fmla="*/ 3119120 w 7523480"/>
              <a:gd name="connsiteY68" fmla="*/ 1701800 h 2143760"/>
              <a:gd name="connsiteX69" fmla="*/ 3474720 w 7523480"/>
              <a:gd name="connsiteY69" fmla="*/ 1701800 h 2143760"/>
              <a:gd name="connsiteX70" fmla="*/ 3474720 w 7523480"/>
              <a:gd name="connsiteY70" fmla="*/ 1752600 h 2143760"/>
              <a:gd name="connsiteX71" fmla="*/ 3515360 w 7523480"/>
              <a:gd name="connsiteY71" fmla="*/ 1752600 h 2143760"/>
              <a:gd name="connsiteX72" fmla="*/ 3515360 w 7523480"/>
              <a:gd name="connsiteY72" fmla="*/ 1783080 h 2143760"/>
              <a:gd name="connsiteX73" fmla="*/ 3779520 w 7523480"/>
              <a:gd name="connsiteY73" fmla="*/ 1783080 h 2143760"/>
              <a:gd name="connsiteX74" fmla="*/ 3779520 w 7523480"/>
              <a:gd name="connsiteY74" fmla="*/ 1828800 h 2143760"/>
              <a:gd name="connsiteX75" fmla="*/ 3820160 w 7523480"/>
              <a:gd name="connsiteY75" fmla="*/ 1828800 h 2143760"/>
              <a:gd name="connsiteX76" fmla="*/ 3820160 w 7523480"/>
              <a:gd name="connsiteY76" fmla="*/ 1874520 h 2143760"/>
              <a:gd name="connsiteX77" fmla="*/ 3840480 w 7523480"/>
              <a:gd name="connsiteY77" fmla="*/ 1894840 h 2143760"/>
              <a:gd name="connsiteX78" fmla="*/ 3840480 w 7523480"/>
              <a:gd name="connsiteY78" fmla="*/ 1930400 h 2143760"/>
              <a:gd name="connsiteX79" fmla="*/ 4033520 w 7523480"/>
              <a:gd name="connsiteY79" fmla="*/ 1930400 h 2143760"/>
              <a:gd name="connsiteX80" fmla="*/ 4033520 w 7523480"/>
              <a:gd name="connsiteY80" fmla="*/ 1976120 h 2143760"/>
              <a:gd name="connsiteX81" fmla="*/ 4160520 w 7523480"/>
              <a:gd name="connsiteY81" fmla="*/ 1976120 h 2143760"/>
              <a:gd name="connsiteX82" fmla="*/ 4160520 w 7523480"/>
              <a:gd name="connsiteY82" fmla="*/ 2001520 h 2143760"/>
              <a:gd name="connsiteX83" fmla="*/ 4505960 w 7523480"/>
              <a:gd name="connsiteY83" fmla="*/ 2001520 h 2143760"/>
              <a:gd name="connsiteX84" fmla="*/ 4505960 w 7523480"/>
              <a:gd name="connsiteY84" fmla="*/ 2047240 h 2143760"/>
              <a:gd name="connsiteX85" fmla="*/ 4653280 w 7523480"/>
              <a:gd name="connsiteY85" fmla="*/ 2047240 h 2143760"/>
              <a:gd name="connsiteX86" fmla="*/ 4653280 w 7523480"/>
              <a:gd name="connsiteY86" fmla="*/ 2103120 h 2143760"/>
              <a:gd name="connsiteX87" fmla="*/ 5801360 w 7523480"/>
              <a:gd name="connsiteY87" fmla="*/ 2103120 h 2143760"/>
              <a:gd name="connsiteX88" fmla="*/ 5801360 w 7523480"/>
              <a:gd name="connsiteY88" fmla="*/ 2143760 h 2143760"/>
              <a:gd name="connsiteX89" fmla="*/ 7523480 w 7523480"/>
              <a:gd name="connsiteY89" fmla="*/ 2143760 h 2143760"/>
              <a:gd name="connsiteX0" fmla="*/ 0 w 7523480"/>
              <a:gd name="connsiteY0" fmla="*/ 0 h 2143760"/>
              <a:gd name="connsiteX1" fmla="*/ 248920 w 7523480"/>
              <a:gd name="connsiteY1" fmla="*/ 0 h 2143760"/>
              <a:gd name="connsiteX2" fmla="*/ 248920 w 7523480"/>
              <a:gd name="connsiteY2" fmla="*/ 25400 h 2143760"/>
              <a:gd name="connsiteX3" fmla="*/ 406400 w 7523480"/>
              <a:gd name="connsiteY3" fmla="*/ 25400 h 2143760"/>
              <a:gd name="connsiteX4" fmla="*/ 406400 w 7523480"/>
              <a:gd name="connsiteY4" fmla="*/ 172720 h 2143760"/>
              <a:gd name="connsiteX5" fmla="*/ 457200 w 7523480"/>
              <a:gd name="connsiteY5" fmla="*/ 172720 h 2143760"/>
              <a:gd name="connsiteX6" fmla="*/ 457200 w 7523480"/>
              <a:gd name="connsiteY6" fmla="*/ 238760 h 2143760"/>
              <a:gd name="connsiteX7" fmla="*/ 604520 w 7523480"/>
              <a:gd name="connsiteY7" fmla="*/ 238760 h 2143760"/>
              <a:gd name="connsiteX8" fmla="*/ 604520 w 7523480"/>
              <a:gd name="connsiteY8" fmla="*/ 294640 h 2143760"/>
              <a:gd name="connsiteX9" fmla="*/ 701040 w 7523480"/>
              <a:gd name="connsiteY9" fmla="*/ 294640 h 2143760"/>
              <a:gd name="connsiteX10" fmla="*/ 690880 w 7523480"/>
              <a:gd name="connsiteY10" fmla="*/ 304800 h 2143760"/>
              <a:gd name="connsiteX11" fmla="*/ 716280 w 7523480"/>
              <a:gd name="connsiteY11" fmla="*/ 304800 h 2143760"/>
              <a:gd name="connsiteX12" fmla="*/ 716280 w 7523480"/>
              <a:gd name="connsiteY12" fmla="*/ 360680 h 2143760"/>
              <a:gd name="connsiteX13" fmla="*/ 762000 w 7523480"/>
              <a:gd name="connsiteY13" fmla="*/ 360680 h 2143760"/>
              <a:gd name="connsiteX14" fmla="*/ 762000 w 7523480"/>
              <a:gd name="connsiteY14" fmla="*/ 416560 h 2143760"/>
              <a:gd name="connsiteX15" fmla="*/ 762000 w 7523480"/>
              <a:gd name="connsiteY15" fmla="*/ 416560 h 2143760"/>
              <a:gd name="connsiteX16" fmla="*/ 797560 w 7523480"/>
              <a:gd name="connsiteY16" fmla="*/ 416560 h 2143760"/>
              <a:gd name="connsiteX17" fmla="*/ 797560 w 7523480"/>
              <a:gd name="connsiteY17" fmla="*/ 594360 h 2143760"/>
              <a:gd name="connsiteX18" fmla="*/ 822960 w 7523480"/>
              <a:gd name="connsiteY18" fmla="*/ 594360 h 2143760"/>
              <a:gd name="connsiteX19" fmla="*/ 822960 w 7523480"/>
              <a:gd name="connsiteY19" fmla="*/ 629920 h 2143760"/>
              <a:gd name="connsiteX20" fmla="*/ 873760 w 7523480"/>
              <a:gd name="connsiteY20" fmla="*/ 629920 h 2143760"/>
              <a:gd name="connsiteX21" fmla="*/ 873760 w 7523480"/>
              <a:gd name="connsiteY21" fmla="*/ 690880 h 2143760"/>
              <a:gd name="connsiteX22" fmla="*/ 965200 w 7523480"/>
              <a:gd name="connsiteY22" fmla="*/ 690880 h 2143760"/>
              <a:gd name="connsiteX23" fmla="*/ 965200 w 7523480"/>
              <a:gd name="connsiteY23" fmla="*/ 736600 h 2143760"/>
              <a:gd name="connsiteX24" fmla="*/ 1087120 w 7523480"/>
              <a:gd name="connsiteY24" fmla="*/ 736600 h 2143760"/>
              <a:gd name="connsiteX25" fmla="*/ 1087120 w 7523480"/>
              <a:gd name="connsiteY25" fmla="*/ 772160 h 2143760"/>
              <a:gd name="connsiteX26" fmla="*/ 1132840 w 7523480"/>
              <a:gd name="connsiteY26" fmla="*/ 772160 h 2143760"/>
              <a:gd name="connsiteX27" fmla="*/ 1145540 w 7523480"/>
              <a:gd name="connsiteY27" fmla="*/ 935566 h 2143760"/>
              <a:gd name="connsiteX28" fmla="*/ 1229360 w 7523480"/>
              <a:gd name="connsiteY28" fmla="*/ 939800 h 2143760"/>
              <a:gd name="connsiteX29" fmla="*/ 1229360 w 7523480"/>
              <a:gd name="connsiteY29" fmla="*/ 980440 h 2143760"/>
              <a:gd name="connsiteX30" fmla="*/ 1320800 w 7523480"/>
              <a:gd name="connsiteY30" fmla="*/ 980440 h 2143760"/>
              <a:gd name="connsiteX31" fmla="*/ 1320800 w 7523480"/>
              <a:gd name="connsiteY31" fmla="*/ 1021080 h 2143760"/>
              <a:gd name="connsiteX32" fmla="*/ 1402080 w 7523480"/>
              <a:gd name="connsiteY32" fmla="*/ 1021080 h 2143760"/>
              <a:gd name="connsiteX33" fmla="*/ 1402080 w 7523480"/>
              <a:gd name="connsiteY33" fmla="*/ 1107440 h 2143760"/>
              <a:gd name="connsiteX34" fmla="*/ 1463040 w 7523480"/>
              <a:gd name="connsiteY34" fmla="*/ 1107440 h 2143760"/>
              <a:gd name="connsiteX35" fmla="*/ 1463040 w 7523480"/>
              <a:gd name="connsiteY35" fmla="*/ 1127760 h 2143760"/>
              <a:gd name="connsiteX36" fmla="*/ 1524000 w 7523480"/>
              <a:gd name="connsiteY36" fmla="*/ 1127760 h 2143760"/>
              <a:gd name="connsiteX37" fmla="*/ 1524000 w 7523480"/>
              <a:gd name="connsiteY37" fmla="*/ 1173480 h 2143760"/>
              <a:gd name="connsiteX38" fmla="*/ 1584960 w 7523480"/>
              <a:gd name="connsiteY38" fmla="*/ 1173480 h 2143760"/>
              <a:gd name="connsiteX39" fmla="*/ 1584960 w 7523480"/>
              <a:gd name="connsiteY39" fmla="*/ 1209040 h 2143760"/>
              <a:gd name="connsiteX40" fmla="*/ 1818640 w 7523480"/>
              <a:gd name="connsiteY40" fmla="*/ 1209040 h 2143760"/>
              <a:gd name="connsiteX41" fmla="*/ 1818640 w 7523480"/>
              <a:gd name="connsiteY41" fmla="*/ 1229360 h 2143760"/>
              <a:gd name="connsiteX42" fmla="*/ 1869440 w 7523480"/>
              <a:gd name="connsiteY42" fmla="*/ 1229360 h 2143760"/>
              <a:gd name="connsiteX43" fmla="*/ 1869440 w 7523480"/>
              <a:gd name="connsiteY43" fmla="*/ 1264920 h 2143760"/>
              <a:gd name="connsiteX44" fmla="*/ 1910080 w 7523480"/>
              <a:gd name="connsiteY44" fmla="*/ 1264920 h 2143760"/>
              <a:gd name="connsiteX45" fmla="*/ 1910080 w 7523480"/>
              <a:gd name="connsiteY45" fmla="*/ 1310640 h 2143760"/>
              <a:gd name="connsiteX46" fmla="*/ 1986280 w 7523480"/>
              <a:gd name="connsiteY46" fmla="*/ 1310640 h 2143760"/>
              <a:gd name="connsiteX47" fmla="*/ 1986280 w 7523480"/>
              <a:gd name="connsiteY47" fmla="*/ 1361440 h 2143760"/>
              <a:gd name="connsiteX48" fmla="*/ 2092960 w 7523480"/>
              <a:gd name="connsiteY48" fmla="*/ 1361440 h 2143760"/>
              <a:gd name="connsiteX49" fmla="*/ 2092960 w 7523480"/>
              <a:gd name="connsiteY49" fmla="*/ 1397000 h 2143760"/>
              <a:gd name="connsiteX50" fmla="*/ 2199640 w 7523480"/>
              <a:gd name="connsiteY50" fmla="*/ 1397000 h 2143760"/>
              <a:gd name="connsiteX51" fmla="*/ 2199640 w 7523480"/>
              <a:gd name="connsiteY51" fmla="*/ 1432560 h 2143760"/>
              <a:gd name="connsiteX52" fmla="*/ 2240280 w 7523480"/>
              <a:gd name="connsiteY52" fmla="*/ 1432560 h 2143760"/>
              <a:gd name="connsiteX53" fmla="*/ 2240280 w 7523480"/>
              <a:gd name="connsiteY53" fmla="*/ 1463040 h 2143760"/>
              <a:gd name="connsiteX54" fmla="*/ 2265680 w 7523480"/>
              <a:gd name="connsiteY54" fmla="*/ 1463040 h 2143760"/>
              <a:gd name="connsiteX55" fmla="*/ 2265680 w 7523480"/>
              <a:gd name="connsiteY55" fmla="*/ 1503680 h 2143760"/>
              <a:gd name="connsiteX56" fmla="*/ 2362200 w 7523480"/>
              <a:gd name="connsiteY56" fmla="*/ 1503680 h 2143760"/>
              <a:gd name="connsiteX57" fmla="*/ 2362200 w 7523480"/>
              <a:gd name="connsiteY57" fmla="*/ 1534160 h 2143760"/>
              <a:gd name="connsiteX58" fmla="*/ 2565400 w 7523480"/>
              <a:gd name="connsiteY58" fmla="*/ 1534160 h 2143760"/>
              <a:gd name="connsiteX59" fmla="*/ 2565400 w 7523480"/>
              <a:gd name="connsiteY59" fmla="*/ 1569720 h 2143760"/>
              <a:gd name="connsiteX60" fmla="*/ 2860040 w 7523480"/>
              <a:gd name="connsiteY60" fmla="*/ 1569720 h 2143760"/>
              <a:gd name="connsiteX61" fmla="*/ 2860040 w 7523480"/>
              <a:gd name="connsiteY61" fmla="*/ 1610360 h 2143760"/>
              <a:gd name="connsiteX62" fmla="*/ 2895600 w 7523480"/>
              <a:gd name="connsiteY62" fmla="*/ 1610360 h 2143760"/>
              <a:gd name="connsiteX63" fmla="*/ 2895600 w 7523480"/>
              <a:gd name="connsiteY63" fmla="*/ 1625600 h 2143760"/>
              <a:gd name="connsiteX64" fmla="*/ 2921000 w 7523480"/>
              <a:gd name="connsiteY64" fmla="*/ 1625600 h 2143760"/>
              <a:gd name="connsiteX65" fmla="*/ 2921000 w 7523480"/>
              <a:gd name="connsiteY65" fmla="*/ 1625600 h 2143760"/>
              <a:gd name="connsiteX66" fmla="*/ 2921000 w 7523480"/>
              <a:gd name="connsiteY66" fmla="*/ 1661160 h 2143760"/>
              <a:gd name="connsiteX67" fmla="*/ 3119120 w 7523480"/>
              <a:gd name="connsiteY67" fmla="*/ 1661160 h 2143760"/>
              <a:gd name="connsiteX68" fmla="*/ 3119120 w 7523480"/>
              <a:gd name="connsiteY68" fmla="*/ 1701800 h 2143760"/>
              <a:gd name="connsiteX69" fmla="*/ 3474720 w 7523480"/>
              <a:gd name="connsiteY69" fmla="*/ 1701800 h 2143760"/>
              <a:gd name="connsiteX70" fmla="*/ 3474720 w 7523480"/>
              <a:gd name="connsiteY70" fmla="*/ 1752600 h 2143760"/>
              <a:gd name="connsiteX71" fmla="*/ 3515360 w 7523480"/>
              <a:gd name="connsiteY71" fmla="*/ 1752600 h 2143760"/>
              <a:gd name="connsiteX72" fmla="*/ 3515360 w 7523480"/>
              <a:gd name="connsiteY72" fmla="*/ 1783080 h 2143760"/>
              <a:gd name="connsiteX73" fmla="*/ 3779520 w 7523480"/>
              <a:gd name="connsiteY73" fmla="*/ 1783080 h 2143760"/>
              <a:gd name="connsiteX74" fmla="*/ 3779520 w 7523480"/>
              <a:gd name="connsiteY74" fmla="*/ 1828800 h 2143760"/>
              <a:gd name="connsiteX75" fmla="*/ 3820160 w 7523480"/>
              <a:gd name="connsiteY75" fmla="*/ 1828800 h 2143760"/>
              <a:gd name="connsiteX76" fmla="*/ 3820160 w 7523480"/>
              <a:gd name="connsiteY76" fmla="*/ 1874520 h 2143760"/>
              <a:gd name="connsiteX77" fmla="*/ 3840480 w 7523480"/>
              <a:gd name="connsiteY77" fmla="*/ 1894840 h 2143760"/>
              <a:gd name="connsiteX78" fmla="*/ 3840480 w 7523480"/>
              <a:gd name="connsiteY78" fmla="*/ 1930400 h 2143760"/>
              <a:gd name="connsiteX79" fmla="*/ 4033520 w 7523480"/>
              <a:gd name="connsiteY79" fmla="*/ 1930400 h 2143760"/>
              <a:gd name="connsiteX80" fmla="*/ 4033520 w 7523480"/>
              <a:gd name="connsiteY80" fmla="*/ 1976120 h 2143760"/>
              <a:gd name="connsiteX81" fmla="*/ 4160520 w 7523480"/>
              <a:gd name="connsiteY81" fmla="*/ 1976120 h 2143760"/>
              <a:gd name="connsiteX82" fmla="*/ 4160520 w 7523480"/>
              <a:gd name="connsiteY82" fmla="*/ 2001520 h 2143760"/>
              <a:gd name="connsiteX83" fmla="*/ 4505960 w 7523480"/>
              <a:gd name="connsiteY83" fmla="*/ 2001520 h 2143760"/>
              <a:gd name="connsiteX84" fmla="*/ 4502785 w 7523480"/>
              <a:gd name="connsiteY84" fmla="*/ 2064702 h 2143760"/>
              <a:gd name="connsiteX85" fmla="*/ 4653280 w 7523480"/>
              <a:gd name="connsiteY85" fmla="*/ 2047240 h 2143760"/>
              <a:gd name="connsiteX86" fmla="*/ 4653280 w 7523480"/>
              <a:gd name="connsiteY86" fmla="*/ 2103120 h 2143760"/>
              <a:gd name="connsiteX87" fmla="*/ 5801360 w 7523480"/>
              <a:gd name="connsiteY87" fmla="*/ 2103120 h 2143760"/>
              <a:gd name="connsiteX88" fmla="*/ 5801360 w 7523480"/>
              <a:gd name="connsiteY88" fmla="*/ 2143760 h 2143760"/>
              <a:gd name="connsiteX89" fmla="*/ 7523480 w 7523480"/>
              <a:gd name="connsiteY89" fmla="*/ 2143760 h 2143760"/>
              <a:gd name="connsiteX0" fmla="*/ 0 w 7523480"/>
              <a:gd name="connsiteY0" fmla="*/ 0 h 2143760"/>
              <a:gd name="connsiteX1" fmla="*/ 248920 w 7523480"/>
              <a:gd name="connsiteY1" fmla="*/ 0 h 2143760"/>
              <a:gd name="connsiteX2" fmla="*/ 248920 w 7523480"/>
              <a:gd name="connsiteY2" fmla="*/ 25400 h 2143760"/>
              <a:gd name="connsiteX3" fmla="*/ 406400 w 7523480"/>
              <a:gd name="connsiteY3" fmla="*/ 25400 h 2143760"/>
              <a:gd name="connsiteX4" fmla="*/ 406400 w 7523480"/>
              <a:gd name="connsiteY4" fmla="*/ 172720 h 2143760"/>
              <a:gd name="connsiteX5" fmla="*/ 457200 w 7523480"/>
              <a:gd name="connsiteY5" fmla="*/ 172720 h 2143760"/>
              <a:gd name="connsiteX6" fmla="*/ 457200 w 7523480"/>
              <a:gd name="connsiteY6" fmla="*/ 238760 h 2143760"/>
              <a:gd name="connsiteX7" fmla="*/ 604520 w 7523480"/>
              <a:gd name="connsiteY7" fmla="*/ 238760 h 2143760"/>
              <a:gd name="connsiteX8" fmla="*/ 604520 w 7523480"/>
              <a:gd name="connsiteY8" fmla="*/ 294640 h 2143760"/>
              <a:gd name="connsiteX9" fmla="*/ 701040 w 7523480"/>
              <a:gd name="connsiteY9" fmla="*/ 294640 h 2143760"/>
              <a:gd name="connsiteX10" fmla="*/ 690880 w 7523480"/>
              <a:gd name="connsiteY10" fmla="*/ 304800 h 2143760"/>
              <a:gd name="connsiteX11" fmla="*/ 716280 w 7523480"/>
              <a:gd name="connsiteY11" fmla="*/ 304800 h 2143760"/>
              <a:gd name="connsiteX12" fmla="*/ 716280 w 7523480"/>
              <a:gd name="connsiteY12" fmla="*/ 360680 h 2143760"/>
              <a:gd name="connsiteX13" fmla="*/ 762000 w 7523480"/>
              <a:gd name="connsiteY13" fmla="*/ 360680 h 2143760"/>
              <a:gd name="connsiteX14" fmla="*/ 762000 w 7523480"/>
              <a:gd name="connsiteY14" fmla="*/ 416560 h 2143760"/>
              <a:gd name="connsiteX15" fmla="*/ 762000 w 7523480"/>
              <a:gd name="connsiteY15" fmla="*/ 416560 h 2143760"/>
              <a:gd name="connsiteX16" fmla="*/ 797560 w 7523480"/>
              <a:gd name="connsiteY16" fmla="*/ 416560 h 2143760"/>
              <a:gd name="connsiteX17" fmla="*/ 797560 w 7523480"/>
              <a:gd name="connsiteY17" fmla="*/ 594360 h 2143760"/>
              <a:gd name="connsiteX18" fmla="*/ 822960 w 7523480"/>
              <a:gd name="connsiteY18" fmla="*/ 594360 h 2143760"/>
              <a:gd name="connsiteX19" fmla="*/ 822960 w 7523480"/>
              <a:gd name="connsiteY19" fmla="*/ 629920 h 2143760"/>
              <a:gd name="connsiteX20" fmla="*/ 873760 w 7523480"/>
              <a:gd name="connsiteY20" fmla="*/ 629920 h 2143760"/>
              <a:gd name="connsiteX21" fmla="*/ 873760 w 7523480"/>
              <a:gd name="connsiteY21" fmla="*/ 690880 h 2143760"/>
              <a:gd name="connsiteX22" fmla="*/ 965200 w 7523480"/>
              <a:gd name="connsiteY22" fmla="*/ 690880 h 2143760"/>
              <a:gd name="connsiteX23" fmla="*/ 965200 w 7523480"/>
              <a:gd name="connsiteY23" fmla="*/ 736600 h 2143760"/>
              <a:gd name="connsiteX24" fmla="*/ 1087120 w 7523480"/>
              <a:gd name="connsiteY24" fmla="*/ 736600 h 2143760"/>
              <a:gd name="connsiteX25" fmla="*/ 1087120 w 7523480"/>
              <a:gd name="connsiteY25" fmla="*/ 772160 h 2143760"/>
              <a:gd name="connsiteX26" fmla="*/ 1132840 w 7523480"/>
              <a:gd name="connsiteY26" fmla="*/ 772160 h 2143760"/>
              <a:gd name="connsiteX27" fmla="*/ 1145540 w 7523480"/>
              <a:gd name="connsiteY27" fmla="*/ 935566 h 2143760"/>
              <a:gd name="connsiteX28" fmla="*/ 1229360 w 7523480"/>
              <a:gd name="connsiteY28" fmla="*/ 939800 h 2143760"/>
              <a:gd name="connsiteX29" fmla="*/ 1229360 w 7523480"/>
              <a:gd name="connsiteY29" fmla="*/ 980440 h 2143760"/>
              <a:gd name="connsiteX30" fmla="*/ 1320800 w 7523480"/>
              <a:gd name="connsiteY30" fmla="*/ 980440 h 2143760"/>
              <a:gd name="connsiteX31" fmla="*/ 1320800 w 7523480"/>
              <a:gd name="connsiteY31" fmla="*/ 1021080 h 2143760"/>
              <a:gd name="connsiteX32" fmla="*/ 1402080 w 7523480"/>
              <a:gd name="connsiteY32" fmla="*/ 1021080 h 2143760"/>
              <a:gd name="connsiteX33" fmla="*/ 1402080 w 7523480"/>
              <a:gd name="connsiteY33" fmla="*/ 1107440 h 2143760"/>
              <a:gd name="connsiteX34" fmla="*/ 1463040 w 7523480"/>
              <a:gd name="connsiteY34" fmla="*/ 1107440 h 2143760"/>
              <a:gd name="connsiteX35" fmla="*/ 1463040 w 7523480"/>
              <a:gd name="connsiteY35" fmla="*/ 1127760 h 2143760"/>
              <a:gd name="connsiteX36" fmla="*/ 1524000 w 7523480"/>
              <a:gd name="connsiteY36" fmla="*/ 1127760 h 2143760"/>
              <a:gd name="connsiteX37" fmla="*/ 1524000 w 7523480"/>
              <a:gd name="connsiteY37" fmla="*/ 1173480 h 2143760"/>
              <a:gd name="connsiteX38" fmla="*/ 1584960 w 7523480"/>
              <a:gd name="connsiteY38" fmla="*/ 1173480 h 2143760"/>
              <a:gd name="connsiteX39" fmla="*/ 1584960 w 7523480"/>
              <a:gd name="connsiteY39" fmla="*/ 1209040 h 2143760"/>
              <a:gd name="connsiteX40" fmla="*/ 1818640 w 7523480"/>
              <a:gd name="connsiteY40" fmla="*/ 1209040 h 2143760"/>
              <a:gd name="connsiteX41" fmla="*/ 1818640 w 7523480"/>
              <a:gd name="connsiteY41" fmla="*/ 1229360 h 2143760"/>
              <a:gd name="connsiteX42" fmla="*/ 1869440 w 7523480"/>
              <a:gd name="connsiteY42" fmla="*/ 1229360 h 2143760"/>
              <a:gd name="connsiteX43" fmla="*/ 1869440 w 7523480"/>
              <a:gd name="connsiteY43" fmla="*/ 1264920 h 2143760"/>
              <a:gd name="connsiteX44" fmla="*/ 1910080 w 7523480"/>
              <a:gd name="connsiteY44" fmla="*/ 1264920 h 2143760"/>
              <a:gd name="connsiteX45" fmla="*/ 1910080 w 7523480"/>
              <a:gd name="connsiteY45" fmla="*/ 1310640 h 2143760"/>
              <a:gd name="connsiteX46" fmla="*/ 1986280 w 7523480"/>
              <a:gd name="connsiteY46" fmla="*/ 1310640 h 2143760"/>
              <a:gd name="connsiteX47" fmla="*/ 1986280 w 7523480"/>
              <a:gd name="connsiteY47" fmla="*/ 1361440 h 2143760"/>
              <a:gd name="connsiteX48" fmla="*/ 2092960 w 7523480"/>
              <a:gd name="connsiteY48" fmla="*/ 1361440 h 2143760"/>
              <a:gd name="connsiteX49" fmla="*/ 2092960 w 7523480"/>
              <a:gd name="connsiteY49" fmla="*/ 1397000 h 2143760"/>
              <a:gd name="connsiteX50" fmla="*/ 2199640 w 7523480"/>
              <a:gd name="connsiteY50" fmla="*/ 1397000 h 2143760"/>
              <a:gd name="connsiteX51" fmla="*/ 2199640 w 7523480"/>
              <a:gd name="connsiteY51" fmla="*/ 1432560 h 2143760"/>
              <a:gd name="connsiteX52" fmla="*/ 2240280 w 7523480"/>
              <a:gd name="connsiteY52" fmla="*/ 1432560 h 2143760"/>
              <a:gd name="connsiteX53" fmla="*/ 2240280 w 7523480"/>
              <a:gd name="connsiteY53" fmla="*/ 1463040 h 2143760"/>
              <a:gd name="connsiteX54" fmla="*/ 2265680 w 7523480"/>
              <a:gd name="connsiteY54" fmla="*/ 1463040 h 2143760"/>
              <a:gd name="connsiteX55" fmla="*/ 2265680 w 7523480"/>
              <a:gd name="connsiteY55" fmla="*/ 1503680 h 2143760"/>
              <a:gd name="connsiteX56" fmla="*/ 2362200 w 7523480"/>
              <a:gd name="connsiteY56" fmla="*/ 1503680 h 2143760"/>
              <a:gd name="connsiteX57" fmla="*/ 2362200 w 7523480"/>
              <a:gd name="connsiteY57" fmla="*/ 1534160 h 2143760"/>
              <a:gd name="connsiteX58" fmla="*/ 2565400 w 7523480"/>
              <a:gd name="connsiteY58" fmla="*/ 1534160 h 2143760"/>
              <a:gd name="connsiteX59" fmla="*/ 2565400 w 7523480"/>
              <a:gd name="connsiteY59" fmla="*/ 1569720 h 2143760"/>
              <a:gd name="connsiteX60" fmla="*/ 2860040 w 7523480"/>
              <a:gd name="connsiteY60" fmla="*/ 1569720 h 2143760"/>
              <a:gd name="connsiteX61" fmla="*/ 2860040 w 7523480"/>
              <a:gd name="connsiteY61" fmla="*/ 1610360 h 2143760"/>
              <a:gd name="connsiteX62" fmla="*/ 2895600 w 7523480"/>
              <a:gd name="connsiteY62" fmla="*/ 1610360 h 2143760"/>
              <a:gd name="connsiteX63" fmla="*/ 2895600 w 7523480"/>
              <a:gd name="connsiteY63" fmla="*/ 1625600 h 2143760"/>
              <a:gd name="connsiteX64" fmla="*/ 2921000 w 7523480"/>
              <a:gd name="connsiteY64" fmla="*/ 1625600 h 2143760"/>
              <a:gd name="connsiteX65" fmla="*/ 2921000 w 7523480"/>
              <a:gd name="connsiteY65" fmla="*/ 1625600 h 2143760"/>
              <a:gd name="connsiteX66" fmla="*/ 2921000 w 7523480"/>
              <a:gd name="connsiteY66" fmla="*/ 1661160 h 2143760"/>
              <a:gd name="connsiteX67" fmla="*/ 3119120 w 7523480"/>
              <a:gd name="connsiteY67" fmla="*/ 1661160 h 2143760"/>
              <a:gd name="connsiteX68" fmla="*/ 3119120 w 7523480"/>
              <a:gd name="connsiteY68" fmla="*/ 1701800 h 2143760"/>
              <a:gd name="connsiteX69" fmla="*/ 3474720 w 7523480"/>
              <a:gd name="connsiteY69" fmla="*/ 1701800 h 2143760"/>
              <a:gd name="connsiteX70" fmla="*/ 3474720 w 7523480"/>
              <a:gd name="connsiteY70" fmla="*/ 1752600 h 2143760"/>
              <a:gd name="connsiteX71" fmla="*/ 3515360 w 7523480"/>
              <a:gd name="connsiteY71" fmla="*/ 1752600 h 2143760"/>
              <a:gd name="connsiteX72" fmla="*/ 3515360 w 7523480"/>
              <a:gd name="connsiteY72" fmla="*/ 1783080 h 2143760"/>
              <a:gd name="connsiteX73" fmla="*/ 3779520 w 7523480"/>
              <a:gd name="connsiteY73" fmla="*/ 1783080 h 2143760"/>
              <a:gd name="connsiteX74" fmla="*/ 3779520 w 7523480"/>
              <a:gd name="connsiteY74" fmla="*/ 1828800 h 2143760"/>
              <a:gd name="connsiteX75" fmla="*/ 3820160 w 7523480"/>
              <a:gd name="connsiteY75" fmla="*/ 1828800 h 2143760"/>
              <a:gd name="connsiteX76" fmla="*/ 3820160 w 7523480"/>
              <a:gd name="connsiteY76" fmla="*/ 1874520 h 2143760"/>
              <a:gd name="connsiteX77" fmla="*/ 3840480 w 7523480"/>
              <a:gd name="connsiteY77" fmla="*/ 1894840 h 2143760"/>
              <a:gd name="connsiteX78" fmla="*/ 3840480 w 7523480"/>
              <a:gd name="connsiteY78" fmla="*/ 1930400 h 2143760"/>
              <a:gd name="connsiteX79" fmla="*/ 4033520 w 7523480"/>
              <a:gd name="connsiteY79" fmla="*/ 1930400 h 2143760"/>
              <a:gd name="connsiteX80" fmla="*/ 4033520 w 7523480"/>
              <a:gd name="connsiteY80" fmla="*/ 1976120 h 2143760"/>
              <a:gd name="connsiteX81" fmla="*/ 4160520 w 7523480"/>
              <a:gd name="connsiteY81" fmla="*/ 1976120 h 2143760"/>
              <a:gd name="connsiteX82" fmla="*/ 4160520 w 7523480"/>
              <a:gd name="connsiteY82" fmla="*/ 2001520 h 2143760"/>
              <a:gd name="connsiteX83" fmla="*/ 4505960 w 7523480"/>
              <a:gd name="connsiteY83" fmla="*/ 2001520 h 2143760"/>
              <a:gd name="connsiteX84" fmla="*/ 4502785 w 7523480"/>
              <a:gd name="connsiteY84" fmla="*/ 2064702 h 2143760"/>
              <a:gd name="connsiteX85" fmla="*/ 4640580 w 7523480"/>
              <a:gd name="connsiteY85" fmla="*/ 2059940 h 2143760"/>
              <a:gd name="connsiteX86" fmla="*/ 4653280 w 7523480"/>
              <a:gd name="connsiteY86" fmla="*/ 2103120 h 2143760"/>
              <a:gd name="connsiteX87" fmla="*/ 5801360 w 7523480"/>
              <a:gd name="connsiteY87" fmla="*/ 2103120 h 2143760"/>
              <a:gd name="connsiteX88" fmla="*/ 5801360 w 7523480"/>
              <a:gd name="connsiteY88" fmla="*/ 2143760 h 2143760"/>
              <a:gd name="connsiteX89" fmla="*/ 7523480 w 7523480"/>
              <a:gd name="connsiteY89" fmla="*/ 2143760 h 2143760"/>
              <a:gd name="connsiteX0" fmla="*/ 0 w 7523480"/>
              <a:gd name="connsiteY0" fmla="*/ 0 h 2143760"/>
              <a:gd name="connsiteX1" fmla="*/ 248920 w 7523480"/>
              <a:gd name="connsiteY1" fmla="*/ 0 h 2143760"/>
              <a:gd name="connsiteX2" fmla="*/ 248920 w 7523480"/>
              <a:gd name="connsiteY2" fmla="*/ 25400 h 2143760"/>
              <a:gd name="connsiteX3" fmla="*/ 406400 w 7523480"/>
              <a:gd name="connsiteY3" fmla="*/ 25400 h 2143760"/>
              <a:gd name="connsiteX4" fmla="*/ 406400 w 7523480"/>
              <a:gd name="connsiteY4" fmla="*/ 172720 h 2143760"/>
              <a:gd name="connsiteX5" fmla="*/ 457200 w 7523480"/>
              <a:gd name="connsiteY5" fmla="*/ 172720 h 2143760"/>
              <a:gd name="connsiteX6" fmla="*/ 457200 w 7523480"/>
              <a:gd name="connsiteY6" fmla="*/ 238760 h 2143760"/>
              <a:gd name="connsiteX7" fmla="*/ 604520 w 7523480"/>
              <a:gd name="connsiteY7" fmla="*/ 238760 h 2143760"/>
              <a:gd name="connsiteX8" fmla="*/ 604520 w 7523480"/>
              <a:gd name="connsiteY8" fmla="*/ 294640 h 2143760"/>
              <a:gd name="connsiteX9" fmla="*/ 701040 w 7523480"/>
              <a:gd name="connsiteY9" fmla="*/ 294640 h 2143760"/>
              <a:gd name="connsiteX10" fmla="*/ 690880 w 7523480"/>
              <a:gd name="connsiteY10" fmla="*/ 304800 h 2143760"/>
              <a:gd name="connsiteX11" fmla="*/ 716280 w 7523480"/>
              <a:gd name="connsiteY11" fmla="*/ 304800 h 2143760"/>
              <a:gd name="connsiteX12" fmla="*/ 716280 w 7523480"/>
              <a:gd name="connsiteY12" fmla="*/ 360680 h 2143760"/>
              <a:gd name="connsiteX13" fmla="*/ 762000 w 7523480"/>
              <a:gd name="connsiteY13" fmla="*/ 360680 h 2143760"/>
              <a:gd name="connsiteX14" fmla="*/ 762000 w 7523480"/>
              <a:gd name="connsiteY14" fmla="*/ 416560 h 2143760"/>
              <a:gd name="connsiteX15" fmla="*/ 762000 w 7523480"/>
              <a:gd name="connsiteY15" fmla="*/ 416560 h 2143760"/>
              <a:gd name="connsiteX16" fmla="*/ 797560 w 7523480"/>
              <a:gd name="connsiteY16" fmla="*/ 416560 h 2143760"/>
              <a:gd name="connsiteX17" fmla="*/ 797560 w 7523480"/>
              <a:gd name="connsiteY17" fmla="*/ 594360 h 2143760"/>
              <a:gd name="connsiteX18" fmla="*/ 822960 w 7523480"/>
              <a:gd name="connsiteY18" fmla="*/ 594360 h 2143760"/>
              <a:gd name="connsiteX19" fmla="*/ 822960 w 7523480"/>
              <a:gd name="connsiteY19" fmla="*/ 629920 h 2143760"/>
              <a:gd name="connsiteX20" fmla="*/ 873760 w 7523480"/>
              <a:gd name="connsiteY20" fmla="*/ 629920 h 2143760"/>
              <a:gd name="connsiteX21" fmla="*/ 873760 w 7523480"/>
              <a:gd name="connsiteY21" fmla="*/ 690880 h 2143760"/>
              <a:gd name="connsiteX22" fmla="*/ 965200 w 7523480"/>
              <a:gd name="connsiteY22" fmla="*/ 690880 h 2143760"/>
              <a:gd name="connsiteX23" fmla="*/ 965200 w 7523480"/>
              <a:gd name="connsiteY23" fmla="*/ 736600 h 2143760"/>
              <a:gd name="connsiteX24" fmla="*/ 1087120 w 7523480"/>
              <a:gd name="connsiteY24" fmla="*/ 736600 h 2143760"/>
              <a:gd name="connsiteX25" fmla="*/ 1087120 w 7523480"/>
              <a:gd name="connsiteY25" fmla="*/ 772160 h 2143760"/>
              <a:gd name="connsiteX26" fmla="*/ 1132840 w 7523480"/>
              <a:gd name="connsiteY26" fmla="*/ 772160 h 2143760"/>
              <a:gd name="connsiteX27" fmla="*/ 1145540 w 7523480"/>
              <a:gd name="connsiteY27" fmla="*/ 935566 h 2143760"/>
              <a:gd name="connsiteX28" fmla="*/ 1229360 w 7523480"/>
              <a:gd name="connsiteY28" fmla="*/ 939800 h 2143760"/>
              <a:gd name="connsiteX29" fmla="*/ 1229360 w 7523480"/>
              <a:gd name="connsiteY29" fmla="*/ 980440 h 2143760"/>
              <a:gd name="connsiteX30" fmla="*/ 1320800 w 7523480"/>
              <a:gd name="connsiteY30" fmla="*/ 980440 h 2143760"/>
              <a:gd name="connsiteX31" fmla="*/ 1320800 w 7523480"/>
              <a:gd name="connsiteY31" fmla="*/ 1021080 h 2143760"/>
              <a:gd name="connsiteX32" fmla="*/ 1402080 w 7523480"/>
              <a:gd name="connsiteY32" fmla="*/ 1021080 h 2143760"/>
              <a:gd name="connsiteX33" fmla="*/ 1402080 w 7523480"/>
              <a:gd name="connsiteY33" fmla="*/ 1107440 h 2143760"/>
              <a:gd name="connsiteX34" fmla="*/ 1463040 w 7523480"/>
              <a:gd name="connsiteY34" fmla="*/ 1107440 h 2143760"/>
              <a:gd name="connsiteX35" fmla="*/ 1463040 w 7523480"/>
              <a:gd name="connsiteY35" fmla="*/ 1127760 h 2143760"/>
              <a:gd name="connsiteX36" fmla="*/ 1524000 w 7523480"/>
              <a:gd name="connsiteY36" fmla="*/ 1127760 h 2143760"/>
              <a:gd name="connsiteX37" fmla="*/ 1524000 w 7523480"/>
              <a:gd name="connsiteY37" fmla="*/ 1173480 h 2143760"/>
              <a:gd name="connsiteX38" fmla="*/ 1584960 w 7523480"/>
              <a:gd name="connsiteY38" fmla="*/ 1173480 h 2143760"/>
              <a:gd name="connsiteX39" fmla="*/ 1584960 w 7523480"/>
              <a:gd name="connsiteY39" fmla="*/ 1209040 h 2143760"/>
              <a:gd name="connsiteX40" fmla="*/ 1818640 w 7523480"/>
              <a:gd name="connsiteY40" fmla="*/ 1209040 h 2143760"/>
              <a:gd name="connsiteX41" fmla="*/ 1818640 w 7523480"/>
              <a:gd name="connsiteY41" fmla="*/ 1229360 h 2143760"/>
              <a:gd name="connsiteX42" fmla="*/ 1869440 w 7523480"/>
              <a:gd name="connsiteY42" fmla="*/ 1229360 h 2143760"/>
              <a:gd name="connsiteX43" fmla="*/ 1869440 w 7523480"/>
              <a:gd name="connsiteY43" fmla="*/ 1264920 h 2143760"/>
              <a:gd name="connsiteX44" fmla="*/ 1910080 w 7523480"/>
              <a:gd name="connsiteY44" fmla="*/ 1264920 h 2143760"/>
              <a:gd name="connsiteX45" fmla="*/ 1910080 w 7523480"/>
              <a:gd name="connsiteY45" fmla="*/ 1310640 h 2143760"/>
              <a:gd name="connsiteX46" fmla="*/ 1986280 w 7523480"/>
              <a:gd name="connsiteY46" fmla="*/ 1310640 h 2143760"/>
              <a:gd name="connsiteX47" fmla="*/ 1986280 w 7523480"/>
              <a:gd name="connsiteY47" fmla="*/ 1361440 h 2143760"/>
              <a:gd name="connsiteX48" fmla="*/ 2092960 w 7523480"/>
              <a:gd name="connsiteY48" fmla="*/ 1361440 h 2143760"/>
              <a:gd name="connsiteX49" fmla="*/ 2092960 w 7523480"/>
              <a:gd name="connsiteY49" fmla="*/ 1397000 h 2143760"/>
              <a:gd name="connsiteX50" fmla="*/ 2199640 w 7523480"/>
              <a:gd name="connsiteY50" fmla="*/ 1397000 h 2143760"/>
              <a:gd name="connsiteX51" fmla="*/ 2199640 w 7523480"/>
              <a:gd name="connsiteY51" fmla="*/ 1432560 h 2143760"/>
              <a:gd name="connsiteX52" fmla="*/ 2240280 w 7523480"/>
              <a:gd name="connsiteY52" fmla="*/ 1432560 h 2143760"/>
              <a:gd name="connsiteX53" fmla="*/ 2240280 w 7523480"/>
              <a:gd name="connsiteY53" fmla="*/ 1463040 h 2143760"/>
              <a:gd name="connsiteX54" fmla="*/ 2265680 w 7523480"/>
              <a:gd name="connsiteY54" fmla="*/ 1463040 h 2143760"/>
              <a:gd name="connsiteX55" fmla="*/ 2265680 w 7523480"/>
              <a:gd name="connsiteY55" fmla="*/ 1503680 h 2143760"/>
              <a:gd name="connsiteX56" fmla="*/ 2362200 w 7523480"/>
              <a:gd name="connsiteY56" fmla="*/ 1503680 h 2143760"/>
              <a:gd name="connsiteX57" fmla="*/ 2362200 w 7523480"/>
              <a:gd name="connsiteY57" fmla="*/ 1534160 h 2143760"/>
              <a:gd name="connsiteX58" fmla="*/ 2565400 w 7523480"/>
              <a:gd name="connsiteY58" fmla="*/ 1534160 h 2143760"/>
              <a:gd name="connsiteX59" fmla="*/ 2565400 w 7523480"/>
              <a:gd name="connsiteY59" fmla="*/ 1569720 h 2143760"/>
              <a:gd name="connsiteX60" fmla="*/ 2860040 w 7523480"/>
              <a:gd name="connsiteY60" fmla="*/ 1569720 h 2143760"/>
              <a:gd name="connsiteX61" fmla="*/ 2860040 w 7523480"/>
              <a:gd name="connsiteY61" fmla="*/ 1610360 h 2143760"/>
              <a:gd name="connsiteX62" fmla="*/ 2895600 w 7523480"/>
              <a:gd name="connsiteY62" fmla="*/ 1610360 h 2143760"/>
              <a:gd name="connsiteX63" fmla="*/ 2895600 w 7523480"/>
              <a:gd name="connsiteY63" fmla="*/ 1625600 h 2143760"/>
              <a:gd name="connsiteX64" fmla="*/ 2921000 w 7523480"/>
              <a:gd name="connsiteY64" fmla="*/ 1625600 h 2143760"/>
              <a:gd name="connsiteX65" fmla="*/ 2921000 w 7523480"/>
              <a:gd name="connsiteY65" fmla="*/ 1625600 h 2143760"/>
              <a:gd name="connsiteX66" fmla="*/ 2921000 w 7523480"/>
              <a:gd name="connsiteY66" fmla="*/ 1661160 h 2143760"/>
              <a:gd name="connsiteX67" fmla="*/ 3119120 w 7523480"/>
              <a:gd name="connsiteY67" fmla="*/ 1661160 h 2143760"/>
              <a:gd name="connsiteX68" fmla="*/ 3119120 w 7523480"/>
              <a:gd name="connsiteY68" fmla="*/ 1701800 h 2143760"/>
              <a:gd name="connsiteX69" fmla="*/ 3474720 w 7523480"/>
              <a:gd name="connsiteY69" fmla="*/ 1701800 h 2143760"/>
              <a:gd name="connsiteX70" fmla="*/ 3474720 w 7523480"/>
              <a:gd name="connsiteY70" fmla="*/ 1752600 h 2143760"/>
              <a:gd name="connsiteX71" fmla="*/ 3515360 w 7523480"/>
              <a:gd name="connsiteY71" fmla="*/ 1752600 h 2143760"/>
              <a:gd name="connsiteX72" fmla="*/ 3515360 w 7523480"/>
              <a:gd name="connsiteY72" fmla="*/ 1783080 h 2143760"/>
              <a:gd name="connsiteX73" fmla="*/ 3779520 w 7523480"/>
              <a:gd name="connsiteY73" fmla="*/ 1783080 h 2143760"/>
              <a:gd name="connsiteX74" fmla="*/ 3779520 w 7523480"/>
              <a:gd name="connsiteY74" fmla="*/ 1828800 h 2143760"/>
              <a:gd name="connsiteX75" fmla="*/ 3820160 w 7523480"/>
              <a:gd name="connsiteY75" fmla="*/ 1828800 h 2143760"/>
              <a:gd name="connsiteX76" fmla="*/ 3820160 w 7523480"/>
              <a:gd name="connsiteY76" fmla="*/ 1874520 h 2143760"/>
              <a:gd name="connsiteX77" fmla="*/ 3840480 w 7523480"/>
              <a:gd name="connsiteY77" fmla="*/ 1894840 h 2143760"/>
              <a:gd name="connsiteX78" fmla="*/ 3840480 w 7523480"/>
              <a:gd name="connsiteY78" fmla="*/ 1930400 h 2143760"/>
              <a:gd name="connsiteX79" fmla="*/ 4033520 w 7523480"/>
              <a:gd name="connsiteY79" fmla="*/ 1930400 h 2143760"/>
              <a:gd name="connsiteX80" fmla="*/ 4033520 w 7523480"/>
              <a:gd name="connsiteY80" fmla="*/ 1976120 h 2143760"/>
              <a:gd name="connsiteX81" fmla="*/ 4160520 w 7523480"/>
              <a:gd name="connsiteY81" fmla="*/ 1976120 h 2143760"/>
              <a:gd name="connsiteX82" fmla="*/ 4160520 w 7523480"/>
              <a:gd name="connsiteY82" fmla="*/ 2001520 h 2143760"/>
              <a:gd name="connsiteX83" fmla="*/ 4505960 w 7523480"/>
              <a:gd name="connsiteY83" fmla="*/ 2001520 h 2143760"/>
              <a:gd name="connsiteX84" fmla="*/ 4502785 w 7523480"/>
              <a:gd name="connsiteY84" fmla="*/ 2064702 h 2143760"/>
              <a:gd name="connsiteX85" fmla="*/ 4640580 w 7523480"/>
              <a:gd name="connsiteY85" fmla="*/ 2059940 h 2143760"/>
              <a:gd name="connsiteX86" fmla="*/ 4634230 w 7523480"/>
              <a:gd name="connsiteY86" fmla="*/ 2103120 h 2143760"/>
              <a:gd name="connsiteX87" fmla="*/ 5801360 w 7523480"/>
              <a:gd name="connsiteY87" fmla="*/ 2103120 h 2143760"/>
              <a:gd name="connsiteX88" fmla="*/ 5801360 w 7523480"/>
              <a:gd name="connsiteY88" fmla="*/ 2143760 h 2143760"/>
              <a:gd name="connsiteX89" fmla="*/ 7523480 w 7523480"/>
              <a:gd name="connsiteY89" fmla="*/ 2143760 h 2143760"/>
              <a:gd name="connsiteX0" fmla="*/ 0 w 7523480"/>
              <a:gd name="connsiteY0" fmla="*/ 0 h 2143760"/>
              <a:gd name="connsiteX1" fmla="*/ 248920 w 7523480"/>
              <a:gd name="connsiteY1" fmla="*/ 0 h 2143760"/>
              <a:gd name="connsiteX2" fmla="*/ 248920 w 7523480"/>
              <a:gd name="connsiteY2" fmla="*/ 25400 h 2143760"/>
              <a:gd name="connsiteX3" fmla="*/ 406400 w 7523480"/>
              <a:gd name="connsiteY3" fmla="*/ 25400 h 2143760"/>
              <a:gd name="connsiteX4" fmla="*/ 406400 w 7523480"/>
              <a:gd name="connsiteY4" fmla="*/ 172720 h 2143760"/>
              <a:gd name="connsiteX5" fmla="*/ 457200 w 7523480"/>
              <a:gd name="connsiteY5" fmla="*/ 172720 h 2143760"/>
              <a:gd name="connsiteX6" fmla="*/ 457200 w 7523480"/>
              <a:gd name="connsiteY6" fmla="*/ 238760 h 2143760"/>
              <a:gd name="connsiteX7" fmla="*/ 604520 w 7523480"/>
              <a:gd name="connsiteY7" fmla="*/ 238760 h 2143760"/>
              <a:gd name="connsiteX8" fmla="*/ 604520 w 7523480"/>
              <a:gd name="connsiteY8" fmla="*/ 294640 h 2143760"/>
              <a:gd name="connsiteX9" fmla="*/ 701040 w 7523480"/>
              <a:gd name="connsiteY9" fmla="*/ 294640 h 2143760"/>
              <a:gd name="connsiteX10" fmla="*/ 690880 w 7523480"/>
              <a:gd name="connsiteY10" fmla="*/ 304800 h 2143760"/>
              <a:gd name="connsiteX11" fmla="*/ 716280 w 7523480"/>
              <a:gd name="connsiteY11" fmla="*/ 304800 h 2143760"/>
              <a:gd name="connsiteX12" fmla="*/ 716280 w 7523480"/>
              <a:gd name="connsiteY12" fmla="*/ 360680 h 2143760"/>
              <a:gd name="connsiteX13" fmla="*/ 762000 w 7523480"/>
              <a:gd name="connsiteY13" fmla="*/ 360680 h 2143760"/>
              <a:gd name="connsiteX14" fmla="*/ 762000 w 7523480"/>
              <a:gd name="connsiteY14" fmla="*/ 416560 h 2143760"/>
              <a:gd name="connsiteX15" fmla="*/ 762000 w 7523480"/>
              <a:gd name="connsiteY15" fmla="*/ 416560 h 2143760"/>
              <a:gd name="connsiteX16" fmla="*/ 797560 w 7523480"/>
              <a:gd name="connsiteY16" fmla="*/ 416560 h 2143760"/>
              <a:gd name="connsiteX17" fmla="*/ 797560 w 7523480"/>
              <a:gd name="connsiteY17" fmla="*/ 594360 h 2143760"/>
              <a:gd name="connsiteX18" fmla="*/ 822960 w 7523480"/>
              <a:gd name="connsiteY18" fmla="*/ 594360 h 2143760"/>
              <a:gd name="connsiteX19" fmla="*/ 822960 w 7523480"/>
              <a:gd name="connsiteY19" fmla="*/ 629920 h 2143760"/>
              <a:gd name="connsiteX20" fmla="*/ 873760 w 7523480"/>
              <a:gd name="connsiteY20" fmla="*/ 629920 h 2143760"/>
              <a:gd name="connsiteX21" fmla="*/ 873760 w 7523480"/>
              <a:gd name="connsiteY21" fmla="*/ 690880 h 2143760"/>
              <a:gd name="connsiteX22" fmla="*/ 965200 w 7523480"/>
              <a:gd name="connsiteY22" fmla="*/ 690880 h 2143760"/>
              <a:gd name="connsiteX23" fmla="*/ 965200 w 7523480"/>
              <a:gd name="connsiteY23" fmla="*/ 736600 h 2143760"/>
              <a:gd name="connsiteX24" fmla="*/ 1087120 w 7523480"/>
              <a:gd name="connsiteY24" fmla="*/ 736600 h 2143760"/>
              <a:gd name="connsiteX25" fmla="*/ 1087120 w 7523480"/>
              <a:gd name="connsiteY25" fmla="*/ 772160 h 2143760"/>
              <a:gd name="connsiteX26" fmla="*/ 1132840 w 7523480"/>
              <a:gd name="connsiteY26" fmla="*/ 772160 h 2143760"/>
              <a:gd name="connsiteX27" fmla="*/ 1145540 w 7523480"/>
              <a:gd name="connsiteY27" fmla="*/ 935566 h 2143760"/>
              <a:gd name="connsiteX28" fmla="*/ 1229360 w 7523480"/>
              <a:gd name="connsiteY28" fmla="*/ 939800 h 2143760"/>
              <a:gd name="connsiteX29" fmla="*/ 1229360 w 7523480"/>
              <a:gd name="connsiteY29" fmla="*/ 980440 h 2143760"/>
              <a:gd name="connsiteX30" fmla="*/ 1320800 w 7523480"/>
              <a:gd name="connsiteY30" fmla="*/ 980440 h 2143760"/>
              <a:gd name="connsiteX31" fmla="*/ 1320800 w 7523480"/>
              <a:gd name="connsiteY31" fmla="*/ 1021080 h 2143760"/>
              <a:gd name="connsiteX32" fmla="*/ 1402080 w 7523480"/>
              <a:gd name="connsiteY32" fmla="*/ 1021080 h 2143760"/>
              <a:gd name="connsiteX33" fmla="*/ 1402080 w 7523480"/>
              <a:gd name="connsiteY33" fmla="*/ 1107440 h 2143760"/>
              <a:gd name="connsiteX34" fmla="*/ 1463040 w 7523480"/>
              <a:gd name="connsiteY34" fmla="*/ 1107440 h 2143760"/>
              <a:gd name="connsiteX35" fmla="*/ 1463040 w 7523480"/>
              <a:gd name="connsiteY35" fmla="*/ 1127760 h 2143760"/>
              <a:gd name="connsiteX36" fmla="*/ 1524000 w 7523480"/>
              <a:gd name="connsiteY36" fmla="*/ 1127760 h 2143760"/>
              <a:gd name="connsiteX37" fmla="*/ 1524000 w 7523480"/>
              <a:gd name="connsiteY37" fmla="*/ 1173480 h 2143760"/>
              <a:gd name="connsiteX38" fmla="*/ 1584960 w 7523480"/>
              <a:gd name="connsiteY38" fmla="*/ 1173480 h 2143760"/>
              <a:gd name="connsiteX39" fmla="*/ 1584960 w 7523480"/>
              <a:gd name="connsiteY39" fmla="*/ 1209040 h 2143760"/>
              <a:gd name="connsiteX40" fmla="*/ 1818640 w 7523480"/>
              <a:gd name="connsiteY40" fmla="*/ 1209040 h 2143760"/>
              <a:gd name="connsiteX41" fmla="*/ 1818640 w 7523480"/>
              <a:gd name="connsiteY41" fmla="*/ 1229360 h 2143760"/>
              <a:gd name="connsiteX42" fmla="*/ 1869440 w 7523480"/>
              <a:gd name="connsiteY42" fmla="*/ 1229360 h 2143760"/>
              <a:gd name="connsiteX43" fmla="*/ 1869440 w 7523480"/>
              <a:gd name="connsiteY43" fmla="*/ 1264920 h 2143760"/>
              <a:gd name="connsiteX44" fmla="*/ 1910080 w 7523480"/>
              <a:gd name="connsiteY44" fmla="*/ 1264920 h 2143760"/>
              <a:gd name="connsiteX45" fmla="*/ 1910080 w 7523480"/>
              <a:gd name="connsiteY45" fmla="*/ 1310640 h 2143760"/>
              <a:gd name="connsiteX46" fmla="*/ 1986280 w 7523480"/>
              <a:gd name="connsiteY46" fmla="*/ 1310640 h 2143760"/>
              <a:gd name="connsiteX47" fmla="*/ 1986280 w 7523480"/>
              <a:gd name="connsiteY47" fmla="*/ 1361440 h 2143760"/>
              <a:gd name="connsiteX48" fmla="*/ 2092960 w 7523480"/>
              <a:gd name="connsiteY48" fmla="*/ 1361440 h 2143760"/>
              <a:gd name="connsiteX49" fmla="*/ 2092960 w 7523480"/>
              <a:gd name="connsiteY49" fmla="*/ 1397000 h 2143760"/>
              <a:gd name="connsiteX50" fmla="*/ 2199640 w 7523480"/>
              <a:gd name="connsiteY50" fmla="*/ 1397000 h 2143760"/>
              <a:gd name="connsiteX51" fmla="*/ 2199640 w 7523480"/>
              <a:gd name="connsiteY51" fmla="*/ 1432560 h 2143760"/>
              <a:gd name="connsiteX52" fmla="*/ 2240280 w 7523480"/>
              <a:gd name="connsiteY52" fmla="*/ 1432560 h 2143760"/>
              <a:gd name="connsiteX53" fmla="*/ 2240280 w 7523480"/>
              <a:gd name="connsiteY53" fmla="*/ 1463040 h 2143760"/>
              <a:gd name="connsiteX54" fmla="*/ 2265680 w 7523480"/>
              <a:gd name="connsiteY54" fmla="*/ 1463040 h 2143760"/>
              <a:gd name="connsiteX55" fmla="*/ 2265680 w 7523480"/>
              <a:gd name="connsiteY55" fmla="*/ 1503680 h 2143760"/>
              <a:gd name="connsiteX56" fmla="*/ 2362200 w 7523480"/>
              <a:gd name="connsiteY56" fmla="*/ 1503680 h 2143760"/>
              <a:gd name="connsiteX57" fmla="*/ 2362200 w 7523480"/>
              <a:gd name="connsiteY57" fmla="*/ 1534160 h 2143760"/>
              <a:gd name="connsiteX58" fmla="*/ 2565400 w 7523480"/>
              <a:gd name="connsiteY58" fmla="*/ 1534160 h 2143760"/>
              <a:gd name="connsiteX59" fmla="*/ 2565400 w 7523480"/>
              <a:gd name="connsiteY59" fmla="*/ 1569720 h 2143760"/>
              <a:gd name="connsiteX60" fmla="*/ 2860040 w 7523480"/>
              <a:gd name="connsiteY60" fmla="*/ 1569720 h 2143760"/>
              <a:gd name="connsiteX61" fmla="*/ 2860040 w 7523480"/>
              <a:gd name="connsiteY61" fmla="*/ 1610360 h 2143760"/>
              <a:gd name="connsiteX62" fmla="*/ 2895600 w 7523480"/>
              <a:gd name="connsiteY62" fmla="*/ 1610360 h 2143760"/>
              <a:gd name="connsiteX63" fmla="*/ 2895600 w 7523480"/>
              <a:gd name="connsiteY63" fmla="*/ 1625600 h 2143760"/>
              <a:gd name="connsiteX64" fmla="*/ 2921000 w 7523480"/>
              <a:gd name="connsiteY64" fmla="*/ 1625600 h 2143760"/>
              <a:gd name="connsiteX65" fmla="*/ 2921000 w 7523480"/>
              <a:gd name="connsiteY65" fmla="*/ 1625600 h 2143760"/>
              <a:gd name="connsiteX66" fmla="*/ 2921000 w 7523480"/>
              <a:gd name="connsiteY66" fmla="*/ 1661160 h 2143760"/>
              <a:gd name="connsiteX67" fmla="*/ 3119120 w 7523480"/>
              <a:gd name="connsiteY67" fmla="*/ 1661160 h 2143760"/>
              <a:gd name="connsiteX68" fmla="*/ 3119120 w 7523480"/>
              <a:gd name="connsiteY68" fmla="*/ 1701800 h 2143760"/>
              <a:gd name="connsiteX69" fmla="*/ 3474720 w 7523480"/>
              <a:gd name="connsiteY69" fmla="*/ 1701800 h 2143760"/>
              <a:gd name="connsiteX70" fmla="*/ 3474720 w 7523480"/>
              <a:gd name="connsiteY70" fmla="*/ 1752600 h 2143760"/>
              <a:gd name="connsiteX71" fmla="*/ 3515360 w 7523480"/>
              <a:gd name="connsiteY71" fmla="*/ 1752600 h 2143760"/>
              <a:gd name="connsiteX72" fmla="*/ 3515360 w 7523480"/>
              <a:gd name="connsiteY72" fmla="*/ 1783080 h 2143760"/>
              <a:gd name="connsiteX73" fmla="*/ 3779520 w 7523480"/>
              <a:gd name="connsiteY73" fmla="*/ 1783080 h 2143760"/>
              <a:gd name="connsiteX74" fmla="*/ 3779520 w 7523480"/>
              <a:gd name="connsiteY74" fmla="*/ 1828800 h 2143760"/>
              <a:gd name="connsiteX75" fmla="*/ 3820160 w 7523480"/>
              <a:gd name="connsiteY75" fmla="*/ 1828800 h 2143760"/>
              <a:gd name="connsiteX76" fmla="*/ 3820160 w 7523480"/>
              <a:gd name="connsiteY76" fmla="*/ 1874520 h 2143760"/>
              <a:gd name="connsiteX77" fmla="*/ 3840480 w 7523480"/>
              <a:gd name="connsiteY77" fmla="*/ 1894840 h 2143760"/>
              <a:gd name="connsiteX78" fmla="*/ 3840480 w 7523480"/>
              <a:gd name="connsiteY78" fmla="*/ 1930400 h 2143760"/>
              <a:gd name="connsiteX79" fmla="*/ 4033520 w 7523480"/>
              <a:gd name="connsiteY79" fmla="*/ 1930400 h 2143760"/>
              <a:gd name="connsiteX80" fmla="*/ 4033520 w 7523480"/>
              <a:gd name="connsiteY80" fmla="*/ 1976120 h 2143760"/>
              <a:gd name="connsiteX81" fmla="*/ 4160520 w 7523480"/>
              <a:gd name="connsiteY81" fmla="*/ 1976120 h 2143760"/>
              <a:gd name="connsiteX82" fmla="*/ 4160520 w 7523480"/>
              <a:gd name="connsiteY82" fmla="*/ 2001520 h 2143760"/>
              <a:gd name="connsiteX83" fmla="*/ 4505960 w 7523480"/>
              <a:gd name="connsiteY83" fmla="*/ 2001520 h 2143760"/>
              <a:gd name="connsiteX84" fmla="*/ 4502785 w 7523480"/>
              <a:gd name="connsiteY84" fmla="*/ 2064702 h 2143760"/>
              <a:gd name="connsiteX85" fmla="*/ 4627880 w 7523480"/>
              <a:gd name="connsiteY85" fmla="*/ 2069465 h 2143760"/>
              <a:gd name="connsiteX86" fmla="*/ 4634230 w 7523480"/>
              <a:gd name="connsiteY86" fmla="*/ 2103120 h 2143760"/>
              <a:gd name="connsiteX87" fmla="*/ 5801360 w 7523480"/>
              <a:gd name="connsiteY87" fmla="*/ 2103120 h 2143760"/>
              <a:gd name="connsiteX88" fmla="*/ 5801360 w 7523480"/>
              <a:gd name="connsiteY88" fmla="*/ 2143760 h 2143760"/>
              <a:gd name="connsiteX89" fmla="*/ 7523480 w 7523480"/>
              <a:gd name="connsiteY89" fmla="*/ 2143760 h 2143760"/>
              <a:gd name="connsiteX0" fmla="*/ 0 w 7523480"/>
              <a:gd name="connsiteY0" fmla="*/ 0 h 2143760"/>
              <a:gd name="connsiteX1" fmla="*/ 248920 w 7523480"/>
              <a:gd name="connsiteY1" fmla="*/ 0 h 2143760"/>
              <a:gd name="connsiteX2" fmla="*/ 248920 w 7523480"/>
              <a:gd name="connsiteY2" fmla="*/ 25400 h 2143760"/>
              <a:gd name="connsiteX3" fmla="*/ 406400 w 7523480"/>
              <a:gd name="connsiteY3" fmla="*/ 25400 h 2143760"/>
              <a:gd name="connsiteX4" fmla="*/ 406400 w 7523480"/>
              <a:gd name="connsiteY4" fmla="*/ 172720 h 2143760"/>
              <a:gd name="connsiteX5" fmla="*/ 457200 w 7523480"/>
              <a:gd name="connsiteY5" fmla="*/ 172720 h 2143760"/>
              <a:gd name="connsiteX6" fmla="*/ 457200 w 7523480"/>
              <a:gd name="connsiteY6" fmla="*/ 238760 h 2143760"/>
              <a:gd name="connsiteX7" fmla="*/ 604520 w 7523480"/>
              <a:gd name="connsiteY7" fmla="*/ 238760 h 2143760"/>
              <a:gd name="connsiteX8" fmla="*/ 604520 w 7523480"/>
              <a:gd name="connsiteY8" fmla="*/ 294640 h 2143760"/>
              <a:gd name="connsiteX9" fmla="*/ 701040 w 7523480"/>
              <a:gd name="connsiteY9" fmla="*/ 294640 h 2143760"/>
              <a:gd name="connsiteX10" fmla="*/ 690880 w 7523480"/>
              <a:gd name="connsiteY10" fmla="*/ 304800 h 2143760"/>
              <a:gd name="connsiteX11" fmla="*/ 716280 w 7523480"/>
              <a:gd name="connsiteY11" fmla="*/ 304800 h 2143760"/>
              <a:gd name="connsiteX12" fmla="*/ 716280 w 7523480"/>
              <a:gd name="connsiteY12" fmla="*/ 360680 h 2143760"/>
              <a:gd name="connsiteX13" fmla="*/ 762000 w 7523480"/>
              <a:gd name="connsiteY13" fmla="*/ 360680 h 2143760"/>
              <a:gd name="connsiteX14" fmla="*/ 762000 w 7523480"/>
              <a:gd name="connsiteY14" fmla="*/ 416560 h 2143760"/>
              <a:gd name="connsiteX15" fmla="*/ 762000 w 7523480"/>
              <a:gd name="connsiteY15" fmla="*/ 416560 h 2143760"/>
              <a:gd name="connsiteX16" fmla="*/ 797560 w 7523480"/>
              <a:gd name="connsiteY16" fmla="*/ 416560 h 2143760"/>
              <a:gd name="connsiteX17" fmla="*/ 797560 w 7523480"/>
              <a:gd name="connsiteY17" fmla="*/ 594360 h 2143760"/>
              <a:gd name="connsiteX18" fmla="*/ 822960 w 7523480"/>
              <a:gd name="connsiteY18" fmla="*/ 594360 h 2143760"/>
              <a:gd name="connsiteX19" fmla="*/ 822960 w 7523480"/>
              <a:gd name="connsiteY19" fmla="*/ 629920 h 2143760"/>
              <a:gd name="connsiteX20" fmla="*/ 873760 w 7523480"/>
              <a:gd name="connsiteY20" fmla="*/ 629920 h 2143760"/>
              <a:gd name="connsiteX21" fmla="*/ 873760 w 7523480"/>
              <a:gd name="connsiteY21" fmla="*/ 690880 h 2143760"/>
              <a:gd name="connsiteX22" fmla="*/ 965200 w 7523480"/>
              <a:gd name="connsiteY22" fmla="*/ 690880 h 2143760"/>
              <a:gd name="connsiteX23" fmla="*/ 965200 w 7523480"/>
              <a:gd name="connsiteY23" fmla="*/ 736600 h 2143760"/>
              <a:gd name="connsiteX24" fmla="*/ 1087120 w 7523480"/>
              <a:gd name="connsiteY24" fmla="*/ 736600 h 2143760"/>
              <a:gd name="connsiteX25" fmla="*/ 1087120 w 7523480"/>
              <a:gd name="connsiteY25" fmla="*/ 772160 h 2143760"/>
              <a:gd name="connsiteX26" fmla="*/ 1132840 w 7523480"/>
              <a:gd name="connsiteY26" fmla="*/ 772160 h 2143760"/>
              <a:gd name="connsiteX27" fmla="*/ 1145540 w 7523480"/>
              <a:gd name="connsiteY27" fmla="*/ 935566 h 2143760"/>
              <a:gd name="connsiteX28" fmla="*/ 1229360 w 7523480"/>
              <a:gd name="connsiteY28" fmla="*/ 939800 h 2143760"/>
              <a:gd name="connsiteX29" fmla="*/ 1229360 w 7523480"/>
              <a:gd name="connsiteY29" fmla="*/ 980440 h 2143760"/>
              <a:gd name="connsiteX30" fmla="*/ 1320800 w 7523480"/>
              <a:gd name="connsiteY30" fmla="*/ 980440 h 2143760"/>
              <a:gd name="connsiteX31" fmla="*/ 1320800 w 7523480"/>
              <a:gd name="connsiteY31" fmla="*/ 1021080 h 2143760"/>
              <a:gd name="connsiteX32" fmla="*/ 1402080 w 7523480"/>
              <a:gd name="connsiteY32" fmla="*/ 1021080 h 2143760"/>
              <a:gd name="connsiteX33" fmla="*/ 1402080 w 7523480"/>
              <a:gd name="connsiteY33" fmla="*/ 1107440 h 2143760"/>
              <a:gd name="connsiteX34" fmla="*/ 1463040 w 7523480"/>
              <a:gd name="connsiteY34" fmla="*/ 1107440 h 2143760"/>
              <a:gd name="connsiteX35" fmla="*/ 1463040 w 7523480"/>
              <a:gd name="connsiteY35" fmla="*/ 1127760 h 2143760"/>
              <a:gd name="connsiteX36" fmla="*/ 1524000 w 7523480"/>
              <a:gd name="connsiteY36" fmla="*/ 1127760 h 2143760"/>
              <a:gd name="connsiteX37" fmla="*/ 1524000 w 7523480"/>
              <a:gd name="connsiteY37" fmla="*/ 1173480 h 2143760"/>
              <a:gd name="connsiteX38" fmla="*/ 1584960 w 7523480"/>
              <a:gd name="connsiteY38" fmla="*/ 1173480 h 2143760"/>
              <a:gd name="connsiteX39" fmla="*/ 1584960 w 7523480"/>
              <a:gd name="connsiteY39" fmla="*/ 1209040 h 2143760"/>
              <a:gd name="connsiteX40" fmla="*/ 1818640 w 7523480"/>
              <a:gd name="connsiteY40" fmla="*/ 1209040 h 2143760"/>
              <a:gd name="connsiteX41" fmla="*/ 1818640 w 7523480"/>
              <a:gd name="connsiteY41" fmla="*/ 1229360 h 2143760"/>
              <a:gd name="connsiteX42" fmla="*/ 1869440 w 7523480"/>
              <a:gd name="connsiteY42" fmla="*/ 1229360 h 2143760"/>
              <a:gd name="connsiteX43" fmla="*/ 1869440 w 7523480"/>
              <a:gd name="connsiteY43" fmla="*/ 1264920 h 2143760"/>
              <a:gd name="connsiteX44" fmla="*/ 1910080 w 7523480"/>
              <a:gd name="connsiteY44" fmla="*/ 1264920 h 2143760"/>
              <a:gd name="connsiteX45" fmla="*/ 1910080 w 7523480"/>
              <a:gd name="connsiteY45" fmla="*/ 1310640 h 2143760"/>
              <a:gd name="connsiteX46" fmla="*/ 1986280 w 7523480"/>
              <a:gd name="connsiteY46" fmla="*/ 1310640 h 2143760"/>
              <a:gd name="connsiteX47" fmla="*/ 1986280 w 7523480"/>
              <a:gd name="connsiteY47" fmla="*/ 1361440 h 2143760"/>
              <a:gd name="connsiteX48" fmla="*/ 2092960 w 7523480"/>
              <a:gd name="connsiteY48" fmla="*/ 1361440 h 2143760"/>
              <a:gd name="connsiteX49" fmla="*/ 2092960 w 7523480"/>
              <a:gd name="connsiteY49" fmla="*/ 1397000 h 2143760"/>
              <a:gd name="connsiteX50" fmla="*/ 2199640 w 7523480"/>
              <a:gd name="connsiteY50" fmla="*/ 1397000 h 2143760"/>
              <a:gd name="connsiteX51" fmla="*/ 2199640 w 7523480"/>
              <a:gd name="connsiteY51" fmla="*/ 1432560 h 2143760"/>
              <a:gd name="connsiteX52" fmla="*/ 2240280 w 7523480"/>
              <a:gd name="connsiteY52" fmla="*/ 1432560 h 2143760"/>
              <a:gd name="connsiteX53" fmla="*/ 2240280 w 7523480"/>
              <a:gd name="connsiteY53" fmla="*/ 1463040 h 2143760"/>
              <a:gd name="connsiteX54" fmla="*/ 2265680 w 7523480"/>
              <a:gd name="connsiteY54" fmla="*/ 1463040 h 2143760"/>
              <a:gd name="connsiteX55" fmla="*/ 2265680 w 7523480"/>
              <a:gd name="connsiteY55" fmla="*/ 1503680 h 2143760"/>
              <a:gd name="connsiteX56" fmla="*/ 2362200 w 7523480"/>
              <a:gd name="connsiteY56" fmla="*/ 1503680 h 2143760"/>
              <a:gd name="connsiteX57" fmla="*/ 2362200 w 7523480"/>
              <a:gd name="connsiteY57" fmla="*/ 1534160 h 2143760"/>
              <a:gd name="connsiteX58" fmla="*/ 2565400 w 7523480"/>
              <a:gd name="connsiteY58" fmla="*/ 1534160 h 2143760"/>
              <a:gd name="connsiteX59" fmla="*/ 2565400 w 7523480"/>
              <a:gd name="connsiteY59" fmla="*/ 1569720 h 2143760"/>
              <a:gd name="connsiteX60" fmla="*/ 2860040 w 7523480"/>
              <a:gd name="connsiteY60" fmla="*/ 1569720 h 2143760"/>
              <a:gd name="connsiteX61" fmla="*/ 2860040 w 7523480"/>
              <a:gd name="connsiteY61" fmla="*/ 1610360 h 2143760"/>
              <a:gd name="connsiteX62" fmla="*/ 2895600 w 7523480"/>
              <a:gd name="connsiteY62" fmla="*/ 1610360 h 2143760"/>
              <a:gd name="connsiteX63" fmla="*/ 2895600 w 7523480"/>
              <a:gd name="connsiteY63" fmla="*/ 1625600 h 2143760"/>
              <a:gd name="connsiteX64" fmla="*/ 2921000 w 7523480"/>
              <a:gd name="connsiteY64" fmla="*/ 1625600 h 2143760"/>
              <a:gd name="connsiteX65" fmla="*/ 2921000 w 7523480"/>
              <a:gd name="connsiteY65" fmla="*/ 1625600 h 2143760"/>
              <a:gd name="connsiteX66" fmla="*/ 2921000 w 7523480"/>
              <a:gd name="connsiteY66" fmla="*/ 1661160 h 2143760"/>
              <a:gd name="connsiteX67" fmla="*/ 3119120 w 7523480"/>
              <a:gd name="connsiteY67" fmla="*/ 1661160 h 2143760"/>
              <a:gd name="connsiteX68" fmla="*/ 3119120 w 7523480"/>
              <a:gd name="connsiteY68" fmla="*/ 1701800 h 2143760"/>
              <a:gd name="connsiteX69" fmla="*/ 3474720 w 7523480"/>
              <a:gd name="connsiteY69" fmla="*/ 1701800 h 2143760"/>
              <a:gd name="connsiteX70" fmla="*/ 3474720 w 7523480"/>
              <a:gd name="connsiteY70" fmla="*/ 1752600 h 2143760"/>
              <a:gd name="connsiteX71" fmla="*/ 3515360 w 7523480"/>
              <a:gd name="connsiteY71" fmla="*/ 1752600 h 2143760"/>
              <a:gd name="connsiteX72" fmla="*/ 3515360 w 7523480"/>
              <a:gd name="connsiteY72" fmla="*/ 1783080 h 2143760"/>
              <a:gd name="connsiteX73" fmla="*/ 3779520 w 7523480"/>
              <a:gd name="connsiteY73" fmla="*/ 1783080 h 2143760"/>
              <a:gd name="connsiteX74" fmla="*/ 3779520 w 7523480"/>
              <a:gd name="connsiteY74" fmla="*/ 1828800 h 2143760"/>
              <a:gd name="connsiteX75" fmla="*/ 3820160 w 7523480"/>
              <a:gd name="connsiteY75" fmla="*/ 1828800 h 2143760"/>
              <a:gd name="connsiteX76" fmla="*/ 3820160 w 7523480"/>
              <a:gd name="connsiteY76" fmla="*/ 1874520 h 2143760"/>
              <a:gd name="connsiteX77" fmla="*/ 3840480 w 7523480"/>
              <a:gd name="connsiteY77" fmla="*/ 1894840 h 2143760"/>
              <a:gd name="connsiteX78" fmla="*/ 3840480 w 7523480"/>
              <a:gd name="connsiteY78" fmla="*/ 1930400 h 2143760"/>
              <a:gd name="connsiteX79" fmla="*/ 4033520 w 7523480"/>
              <a:gd name="connsiteY79" fmla="*/ 1930400 h 2143760"/>
              <a:gd name="connsiteX80" fmla="*/ 4033520 w 7523480"/>
              <a:gd name="connsiteY80" fmla="*/ 1976120 h 2143760"/>
              <a:gd name="connsiteX81" fmla="*/ 4160520 w 7523480"/>
              <a:gd name="connsiteY81" fmla="*/ 1976120 h 2143760"/>
              <a:gd name="connsiteX82" fmla="*/ 4160520 w 7523480"/>
              <a:gd name="connsiteY82" fmla="*/ 2001520 h 2143760"/>
              <a:gd name="connsiteX83" fmla="*/ 4505960 w 7523480"/>
              <a:gd name="connsiteY83" fmla="*/ 2001520 h 2143760"/>
              <a:gd name="connsiteX84" fmla="*/ 4502785 w 7523480"/>
              <a:gd name="connsiteY84" fmla="*/ 2064702 h 2143760"/>
              <a:gd name="connsiteX85" fmla="*/ 4634230 w 7523480"/>
              <a:gd name="connsiteY85" fmla="*/ 2066290 h 2143760"/>
              <a:gd name="connsiteX86" fmla="*/ 4634230 w 7523480"/>
              <a:gd name="connsiteY86" fmla="*/ 2103120 h 2143760"/>
              <a:gd name="connsiteX87" fmla="*/ 5801360 w 7523480"/>
              <a:gd name="connsiteY87" fmla="*/ 2103120 h 2143760"/>
              <a:gd name="connsiteX88" fmla="*/ 5801360 w 7523480"/>
              <a:gd name="connsiteY88" fmla="*/ 2143760 h 2143760"/>
              <a:gd name="connsiteX89" fmla="*/ 7523480 w 7523480"/>
              <a:gd name="connsiteY89" fmla="*/ 2143760 h 2143760"/>
              <a:gd name="connsiteX0" fmla="*/ 0 w 7523480"/>
              <a:gd name="connsiteY0" fmla="*/ 0 h 2143760"/>
              <a:gd name="connsiteX1" fmla="*/ 248920 w 7523480"/>
              <a:gd name="connsiteY1" fmla="*/ 0 h 2143760"/>
              <a:gd name="connsiteX2" fmla="*/ 248920 w 7523480"/>
              <a:gd name="connsiteY2" fmla="*/ 25400 h 2143760"/>
              <a:gd name="connsiteX3" fmla="*/ 406400 w 7523480"/>
              <a:gd name="connsiteY3" fmla="*/ 25400 h 2143760"/>
              <a:gd name="connsiteX4" fmla="*/ 406400 w 7523480"/>
              <a:gd name="connsiteY4" fmla="*/ 172720 h 2143760"/>
              <a:gd name="connsiteX5" fmla="*/ 457200 w 7523480"/>
              <a:gd name="connsiteY5" fmla="*/ 172720 h 2143760"/>
              <a:gd name="connsiteX6" fmla="*/ 457200 w 7523480"/>
              <a:gd name="connsiteY6" fmla="*/ 238760 h 2143760"/>
              <a:gd name="connsiteX7" fmla="*/ 604520 w 7523480"/>
              <a:gd name="connsiteY7" fmla="*/ 238760 h 2143760"/>
              <a:gd name="connsiteX8" fmla="*/ 604520 w 7523480"/>
              <a:gd name="connsiteY8" fmla="*/ 294640 h 2143760"/>
              <a:gd name="connsiteX9" fmla="*/ 701040 w 7523480"/>
              <a:gd name="connsiteY9" fmla="*/ 294640 h 2143760"/>
              <a:gd name="connsiteX10" fmla="*/ 690880 w 7523480"/>
              <a:gd name="connsiteY10" fmla="*/ 304800 h 2143760"/>
              <a:gd name="connsiteX11" fmla="*/ 716280 w 7523480"/>
              <a:gd name="connsiteY11" fmla="*/ 304800 h 2143760"/>
              <a:gd name="connsiteX12" fmla="*/ 716280 w 7523480"/>
              <a:gd name="connsiteY12" fmla="*/ 360680 h 2143760"/>
              <a:gd name="connsiteX13" fmla="*/ 762000 w 7523480"/>
              <a:gd name="connsiteY13" fmla="*/ 360680 h 2143760"/>
              <a:gd name="connsiteX14" fmla="*/ 762000 w 7523480"/>
              <a:gd name="connsiteY14" fmla="*/ 416560 h 2143760"/>
              <a:gd name="connsiteX15" fmla="*/ 762000 w 7523480"/>
              <a:gd name="connsiteY15" fmla="*/ 416560 h 2143760"/>
              <a:gd name="connsiteX16" fmla="*/ 797560 w 7523480"/>
              <a:gd name="connsiteY16" fmla="*/ 416560 h 2143760"/>
              <a:gd name="connsiteX17" fmla="*/ 797560 w 7523480"/>
              <a:gd name="connsiteY17" fmla="*/ 594360 h 2143760"/>
              <a:gd name="connsiteX18" fmla="*/ 822960 w 7523480"/>
              <a:gd name="connsiteY18" fmla="*/ 594360 h 2143760"/>
              <a:gd name="connsiteX19" fmla="*/ 822960 w 7523480"/>
              <a:gd name="connsiteY19" fmla="*/ 629920 h 2143760"/>
              <a:gd name="connsiteX20" fmla="*/ 873760 w 7523480"/>
              <a:gd name="connsiteY20" fmla="*/ 629920 h 2143760"/>
              <a:gd name="connsiteX21" fmla="*/ 873760 w 7523480"/>
              <a:gd name="connsiteY21" fmla="*/ 690880 h 2143760"/>
              <a:gd name="connsiteX22" fmla="*/ 965200 w 7523480"/>
              <a:gd name="connsiteY22" fmla="*/ 690880 h 2143760"/>
              <a:gd name="connsiteX23" fmla="*/ 965200 w 7523480"/>
              <a:gd name="connsiteY23" fmla="*/ 736600 h 2143760"/>
              <a:gd name="connsiteX24" fmla="*/ 1087120 w 7523480"/>
              <a:gd name="connsiteY24" fmla="*/ 736600 h 2143760"/>
              <a:gd name="connsiteX25" fmla="*/ 1087120 w 7523480"/>
              <a:gd name="connsiteY25" fmla="*/ 772160 h 2143760"/>
              <a:gd name="connsiteX26" fmla="*/ 1132840 w 7523480"/>
              <a:gd name="connsiteY26" fmla="*/ 772160 h 2143760"/>
              <a:gd name="connsiteX27" fmla="*/ 1145540 w 7523480"/>
              <a:gd name="connsiteY27" fmla="*/ 935566 h 2143760"/>
              <a:gd name="connsiteX28" fmla="*/ 1229360 w 7523480"/>
              <a:gd name="connsiteY28" fmla="*/ 939800 h 2143760"/>
              <a:gd name="connsiteX29" fmla="*/ 1229360 w 7523480"/>
              <a:gd name="connsiteY29" fmla="*/ 980440 h 2143760"/>
              <a:gd name="connsiteX30" fmla="*/ 1320800 w 7523480"/>
              <a:gd name="connsiteY30" fmla="*/ 980440 h 2143760"/>
              <a:gd name="connsiteX31" fmla="*/ 1320800 w 7523480"/>
              <a:gd name="connsiteY31" fmla="*/ 1021080 h 2143760"/>
              <a:gd name="connsiteX32" fmla="*/ 1402080 w 7523480"/>
              <a:gd name="connsiteY32" fmla="*/ 1021080 h 2143760"/>
              <a:gd name="connsiteX33" fmla="*/ 1402080 w 7523480"/>
              <a:gd name="connsiteY33" fmla="*/ 1107440 h 2143760"/>
              <a:gd name="connsiteX34" fmla="*/ 1463040 w 7523480"/>
              <a:gd name="connsiteY34" fmla="*/ 1107440 h 2143760"/>
              <a:gd name="connsiteX35" fmla="*/ 1463040 w 7523480"/>
              <a:gd name="connsiteY35" fmla="*/ 1127760 h 2143760"/>
              <a:gd name="connsiteX36" fmla="*/ 1524000 w 7523480"/>
              <a:gd name="connsiteY36" fmla="*/ 1127760 h 2143760"/>
              <a:gd name="connsiteX37" fmla="*/ 1524000 w 7523480"/>
              <a:gd name="connsiteY37" fmla="*/ 1173480 h 2143760"/>
              <a:gd name="connsiteX38" fmla="*/ 1584960 w 7523480"/>
              <a:gd name="connsiteY38" fmla="*/ 1173480 h 2143760"/>
              <a:gd name="connsiteX39" fmla="*/ 1584960 w 7523480"/>
              <a:gd name="connsiteY39" fmla="*/ 1209040 h 2143760"/>
              <a:gd name="connsiteX40" fmla="*/ 1818640 w 7523480"/>
              <a:gd name="connsiteY40" fmla="*/ 1209040 h 2143760"/>
              <a:gd name="connsiteX41" fmla="*/ 1818640 w 7523480"/>
              <a:gd name="connsiteY41" fmla="*/ 1229360 h 2143760"/>
              <a:gd name="connsiteX42" fmla="*/ 1869440 w 7523480"/>
              <a:gd name="connsiteY42" fmla="*/ 1229360 h 2143760"/>
              <a:gd name="connsiteX43" fmla="*/ 1869440 w 7523480"/>
              <a:gd name="connsiteY43" fmla="*/ 1264920 h 2143760"/>
              <a:gd name="connsiteX44" fmla="*/ 1910080 w 7523480"/>
              <a:gd name="connsiteY44" fmla="*/ 1264920 h 2143760"/>
              <a:gd name="connsiteX45" fmla="*/ 1910080 w 7523480"/>
              <a:gd name="connsiteY45" fmla="*/ 1310640 h 2143760"/>
              <a:gd name="connsiteX46" fmla="*/ 1986280 w 7523480"/>
              <a:gd name="connsiteY46" fmla="*/ 1310640 h 2143760"/>
              <a:gd name="connsiteX47" fmla="*/ 1986280 w 7523480"/>
              <a:gd name="connsiteY47" fmla="*/ 1361440 h 2143760"/>
              <a:gd name="connsiteX48" fmla="*/ 2092960 w 7523480"/>
              <a:gd name="connsiteY48" fmla="*/ 1361440 h 2143760"/>
              <a:gd name="connsiteX49" fmla="*/ 2092960 w 7523480"/>
              <a:gd name="connsiteY49" fmla="*/ 1397000 h 2143760"/>
              <a:gd name="connsiteX50" fmla="*/ 2199640 w 7523480"/>
              <a:gd name="connsiteY50" fmla="*/ 1397000 h 2143760"/>
              <a:gd name="connsiteX51" fmla="*/ 2199640 w 7523480"/>
              <a:gd name="connsiteY51" fmla="*/ 1432560 h 2143760"/>
              <a:gd name="connsiteX52" fmla="*/ 2240280 w 7523480"/>
              <a:gd name="connsiteY52" fmla="*/ 1432560 h 2143760"/>
              <a:gd name="connsiteX53" fmla="*/ 2240280 w 7523480"/>
              <a:gd name="connsiteY53" fmla="*/ 1463040 h 2143760"/>
              <a:gd name="connsiteX54" fmla="*/ 2265680 w 7523480"/>
              <a:gd name="connsiteY54" fmla="*/ 1463040 h 2143760"/>
              <a:gd name="connsiteX55" fmla="*/ 2265680 w 7523480"/>
              <a:gd name="connsiteY55" fmla="*/ 1503680 h 2143760"/>
              <a:gd name="connsiteX56" fmla="*/ 2362200 w 7523480"/>
              <a:gd name="connsiteY56" fmla="*/ 1503680 h 2143760"/>
              <a:gd name="connsiteX57" fmla="*/ 2362200 w 7523480"/>
              <a:gd name="connsiteY57" fmla="*/ 1534160 h 2143760"/>
              <a:gd name="connsiteX58" fmla="*/ 2565400 w 7523480"/>
              <a:gd name="connsiteY58" fmla="*/ 1534160 h 2143760"/>
              <a:gd name="connsiteX59" fmla="*/ 2565400 w 7523480"/>
              <a:gd name="connsiteY59" fmla="*/ 1569720 h 2143760"/>
              <a:gd name="connsiteX60" fmla="*/ 2860040 w 7523480"/>
              <a:gd name="connsiteY60" fmla="*/ 1569720 h 2143760"/>
              <a:gd name="connsiteX61" fmla="*/ 2860040 w 7523480"/>
              <a:gd name="connsiteY61" fmla="*/ 1610360 h 2143760"/>
              <a:gd name="connsiteX62" fmla="*/ 2895600 w 7523480"/>
              <a:gd name="connsiteY62" fmla="*/ 1610360 h 2143760"/>
              <a:gd name="connsiteX63" fmla="*/ 2895600 w 7523480"/>
              <a:gd name="connsiteY63" fmla="*/ 1625600 h 2143760"/>
              <a:gd name="connsiteX64" fmla="*/ 2921000 w 7523480"/>
              <a:gd name="connsiteY64" fmla="*/ 1625600 h 2143760"/>
              <a:gd name="connsiteX65" fmla="*/ 2921000 w 7523480"/>
              <a:gd name="connsiteY65" fmla="*/ 1625600 h 2143760"/>
              <a:gd name="connsiteX66" fmla="*/ 2921000 w 7523480"/>
              <a:gd name="connsiteY66" fmla="*/ 1661160 h 2143760"/>
              <a:gd name="connsiteX67" fmla="*/ 3119120 w 7523480"/>
              <a:gd name="connsiteY67" fmla="*/ 1661160 h 2143760"/>
              <a:gd name="connsiteX68" fmla="*/ 3119120 w 7523480"/>
              <a:gd name="connsiteY68" fmla="*/ 1701800 h 2143760"/>
              <a:gd name="connsiteX69" fmla="*/ 3474720 w 7523480"/>
              <a:gd name="connsiteY69" fmla="*/ 1701800 h 2143760"/>
              <a:gd name="connsiteX70" fmla="*/ 3474720 w 7523480"/>
              <a:gd name="connsiteY70" fmla="*/ 1752600 h 2143760"/>
              <a:gd name="connsiteX71" fmla="*/ 3515360 w 7523480"/>
              <a:gd name="connsiteY71" fmla="*/ 1752600 h 2143760"/>
              <a:gd name="connsiteX72" fmla="*/ 3515360 w 7523480"/>
              <a:gd name="connsiteY72" fmla="*/ 1783080 h 2143760"/>
              <a:gd name="connsiteX73" fmla="*/ 3779520 w 7523480"/>
              <a:gd name="connsiteY73" fmla="*/ 1783080 h 2143760"/>
              <a:gd name="connsiteX74" fmla="*/ 3779520 w 7523480"/>
              <a:gd name="connsiteY74" fmla="*/ 1828800 h 2143760"/>
              <a:gd name="connsiteX75" fmla="*/ 3820160 w 7523480"/>
              <a:gd name="connsiteY75" fmla="*/ 1828800 h 2143760"/>
              <a:gd name="connsiteX76" fmla="*/ 3820160 w 7523480"/>
              <a:gd name="connsiteY76" fmla="*/ 1874520 h 2143760"/>
              <a:gd name="connsiteX77" fmla="*/ 3840480 w 7523480"/>
              <a:gd name="connsiteY77" fmla="*/ 1894840 h 2143760"/>
              <a:gd name="connsiteX78" fmla="*/ 3840480 w 7523480"/>
              <a:gd name="connsiteY78" fmla="*/ 1930400 h 2143760"/>
              <a:gd name="connsiteX79" fmla="*/ 4033520 w 7523480"/>
              <a:gd name="connsiteY79" fmla="*/ 1930400 h 2143760"/>
              <a:gd name="connsiteX80" fmla="*/ 4033520 w 7523480"/>
              <a:gd name="connsiteY80" fmla="*/ 1976120 h 2143760"/>
              <a:gd name="connsiteX81" fmla="*/ 4160520 w 7523480"/>
              <a:gd name="connsiteY81" fmla="*/ 1976120 h 2143760"/>
              <a:gd name="connsiteX82" fmla="*/ 4157345 w 7523480"/>
              <a:gd name="connsiteY82" fmla="*/ 2017395 h 2143760"/>
              <a:gd name="connsiteX83" fmla="*/ 4505960 w 7523480"/>
              <a:gd name="connsiteY83" fmla="*/ 2001520 h 2143760"/>
              <a:gd name="connsiteX84" fmla="*/ 4502785 w 7523480"/>
              <a:gd name="connsiteY84" fmla="*/ 2064702 h 2143760"/>
              <a:gd name="connsiteX85" fmla="*/ 4634230 w 7523480"/>
              <a:gd name="connsiteY85" fmla="*/ 2066290 h 2143760"/>
              <a:gd name="connsiteX86" fmla="*/ 4634230 w 7523480"/>
              <a:gd name="connsiteY86" fmla="*/ 2103120 h 2143760"/>
              <a:gd name="connsiteX87" fmla="*/ 5801360 w 7523480"/>
              <a:gd name="connsiteY87" fmla="*/ 2103120 h 2143760"/>
              <a:gd name="connsiteX88" fmla="*/ 5801360 w 7523480"/>
              <a:gd name="connsiteY88" fmla="*/ 2143760 h 2143760"/>
              <a:gd name="connsiteX89" fmla="*/ 7523480 w 7523480"/>
              <a:gd name="connsiteY89" fmla="*/ 2143760 h 2143760"/>
              <a:gd name="connsiteX0" fmla="*/ 0 w 7523480"/>
              <a:gd name="connsiteY0" fmla="*/ 0 h 2143760"/>
              <a:gd name="connsiteX1" fmla="*/ 248920 w 7523480"/>
              <a:gd name="connsiteY1" fmla="*/ 0 h 2143760"/>
              <a:gd name="connsiteX2" fmla="*/ 248920 w 7523480"/>
              <a:gd name="connsiteY2" fmla="*/ 25400 h 2143760"/>
              <a:gd name="connsiteX3" fmla="*/ 406400 w 7523480"/>
              <a:gd name="connsiteY3" fmla="*/ 25400 h 2143760"/>
              <a:gd name="connsiteX4" fmla="*/ 406400 w 7523480"/>
              <a:gd name="connsiteY4" fmla="*/ 172720 h 2143760"/>
              <a:gd name="connsiteX5" fmla="*/ 457200 w 7523480"/>
              <a:gd name="connsiteY5" fmla="*/ 172720 h 2143760"/>
              <a:gd name="connsiteX6" fmla="*/ 457200 w 7523480"/>
              <a:gd name="connsiteY6" fmla="*/ 238760 h 2143760"/>
              <a:gd name="connsiteX7" fmla="*/ 604520 w 7523480"/>
              <a:gd name="connsiteY7" fmla="*/ 238760 h 2143760"/>
              <a:gd name="connsiteX8" fmla="*/ 604520 w 7523480"/>
              <a:gd name="connsiteY8" fmla="*/ 294640 h 2143760"/>
              <a:gd name="connsiteX9" fmla="*/ 701040 w 7523480"/>
              <a:gd name="connsiteY9" fmla="*/ 294640 h 2143760"/>
              <a:gd name="connsiteX10" fmla="*/ 690880 w 7523480"/>
              <a:gd name="connsiteY10" fmla="*/ 304800 h 2143760"/>
              <a:gd name="connsiteX11" fmla="*/ 716280 w 7523480"/>
              <a:gd name="connsiteY11" fmla="*/ 304800 h 2143760"/>
              <a:gd name="connsiteX12" fmla="*/ 716280 w 7523480"/>
              <a:gd name="connsiteY12" fmla="*/ 360680 h 2143760"/>
              <a:gd name="connsiteX13" fmla="*/ 762000 w 7523480"/>
              <a:gd name="connsiteY13" fmla="*/ 360680 h 2143760"/>
              <a:gd name="connsiteX14" fmla="*/ 762000 w 7523480"/>
              <a:gd name="connsiteY14" fmla="*/ 416560 h 2143760"/>
              <a:gd name="connsiteX15" fmla="*/ 762000 w 7523480"/>
              <a:gd name="connsiteY15" fmla="*/ 416560 h 2143760"/>
              <a:gd name="connsiteX16" fmla="*/ 797560 w 7523480"/>
              <a:gd name="connsiteY16" fmla="*/ 416560 h 2143760"/>
              <a:gd name="connsiteX17" fmla="*/ 797560 w 7523480"/>
              <a:gd name="connsiteY17" fmla="*/ 594360 h 2143760"/>
              <a:gd name="connsiteX18" fmla="*/ 822960 w 7523480"/>
              <a:gd name="connsiteY18" fmla="*/ 594360 h 2143760"/>
              <a:gd name="connsiteX19" fmla="*/ 822960 w 7523480"/>
              <a:gd name="connsiteY19" fmla="*/ 629920 h 2143760"/>
              <a:gd name="connsiteX20" fmla="*/ 873760 w 7523480"/>
              <a:gd name="connsiteY20" fmla="*/ 629920 h 2143760"/>
              <a:gd name="connsiteX21" fmla="*/ 873760 w 7523480"/>
              <a:gd name="connsiteY21" fmla="*/ 690880 h 2143760"/>
              <a:gd name="connsiteX22" fmla="*/ 965200 w 7523480"/>
              <a:gd name="connsiteY22" fmla="*/ 690880 h 2143760"/>
              <a:gd name="connsiteX23" fmla="*/ 965200 w 7523480"/>
              <a:gd name="connsiteY23" fmla="*/ 736600 h 2143760"/>
              <a:gd name="connsiteX24" fmla="*/ 1087120 w 7523480"/>
              <a:gd name="connsiteY24" fmla="*/ 736600 h 2143760"/>
              <a:gd name="connsiteX25" fmla="*/ 1087120 w 7523480"/>
              <a:gd name="connsiteY25" fmla="*/ 772160 h 2143760"/>
              <a:gd name="connsiteX26" fmla="*/ 1132840 w 7523480"/>
              <a:gd name="connsiteY26" fmla="*/ 772160 h 2143760"/>
              <a:gd name="connsiteX27" fmla="*/ 1145540 w 7523480"/>
              <a:gd name="connsiteY27" fmla="*/ 935566 h 2143760"/>
              <a:gd name="connsiteX28" fmla="*/ 1229360 w 7523480"/>
              <a:gd name="connsiteY28" fmla="*/ 939800 h 2143760"/>
              <a:gd name="connsiteX29" fmla="*/ 1229360 w 7523480"/>
              <a:gd name="connsiteY29" fmla="*/ 980440 h 2143760"/>
              <a:gd name="connsiteX30" fmla="*/ 1320800 w 7523480"/>
              <a:gd name="connsiteY30" fmla="*/ 980440 h 2143760"/>
              <a:gd name="connsiteX31" fmla="*/ 1320800 w 7523480"/>
              <a:gd name="connsiteY31" fmla="*/ 1021080 h 2143760"/>
              <a:gd name="connsiteX32" fmla="*/ 1402080 w 7523480"/>
              <a:gd name="connsiteY32" fmla="*/ 1021080 h 2143760"/>
              <a:gd name="connsiteX33" fmla="*/ 1402080 w 7523480"/>
              <a:gd name="connsiteY33" fmla="*/ 1107440 h 2143760"/>
              <a:gd name="connsiteX34" fmla="*/ 1463040 w 7523480"/>
              <a:gd name="connsiteY34" fmla="*/ 1107440 h 2143760"/>
              <a:gd name="connsiteX35" fmla="*/ 1463040 w 7523480"/>
              <a:gd name="connsiteY35" fmla="*/ 1127760 h 2143760"/>
              <a:gd name="connsiteX36" fmla="*/ 1524000 w 7523480"/>
              <a:gd name="connsiteY36" fmla="*/ 1127760 h 2143760"/>
              <a:gd name="connsiteX37" fmla="*/ 1524000 w 7523480"/>
              <a:gd name="connsiteY37" fmla="*/ 1173480 h 2143760"/>
              <a:gd name="connsiteX38" fmla="*/ 1584960 w 7523480"/>
              <a:gd name="connsiteY38" fmla="*/ 1173480 h 2143760"/>
              <a:gd name="connsiteX39" fmla="*/ 1584960 w 7523480"/>
              <a:gd name="connsiteY39" fmla="*/ 1209040 h 2143760"/>
              <a:gd name="connsiteX40" fmla="*/ 1818640 w 7523480"/>
              <a:gd name="connsiteY40" fmla="*/ 1209040 h 2143760"/>
              <a:gd name="connsiteX41" fmla="*/ 1818640 w 7523480"/>
              <a:gd name="connsiteY41" fmla="*/ 1229360 h 2143760"/>
              <a:gd name="connsiteX42" fmla="*/ 1869440 w 7523480"/>
              <a:gd name="connsiteY42" fmla="*/ 1229360 h 2143760"/>
              <a:gd name="connsiteX43" fmla="*/ 1869440 w 7523480"/>
              <a:gd name="connsiteY43" fmla="*/ 1264920 h 2143760"/>
              <a:gd name="connsiteX44" fmla="*/ 1910080 w 7523480"/>
              <a:gd name="connsiteY44" fmla="*/ 1264920 h 2143760"/>
              <a:gd name="connsiteX45" fmla="*/ 1910080 w 7523480"/>
              <a:gd name="connsiteY45" fmla="*/ 1310640 h 2143760"/>
              <a:gd name="connsiteX46" fmla="*/ 1986280 w 7523480"/>
              <a:gd name="connsiteY46" fmla="*/ 1310640 h 2143760"/>
              <a:gd name="connsiteX47" fmla="*/ 1986280 w 7523480"/>
              <a:gd name="connsiteY47" fmla="*/ 1361440 h 2143760"/>
              <a:gd name="connsiteX48" fmla="*/ 2092960 w 7523480"/>
              <a:gd name="connsiteY48" fmla="*/ 1361440 h 2143760"/>
              <a:gd name="connsiteX49" fmla="*/ 2092960 w 7523480"/>
              <a:gd name="connsiteY49" fmla="*/ 1397000 h 2143760"/>
              <a:gd name="connsiteX50" fmla="*/ 2199640 w 7523480"/>
              <a:gd name="connsiteY50" fmla="*/ 1397000 h 2143760"/>
              <a:gd name="connsiteX51" fmla="*/ 2199640 w 7523480"/>
              <a:gd name="connsiteY51" fmla="*/ 1432560 h 2143760"/>
              <a:gd name="connsiteX52" fmla="*/ 2240280 w 7523480"/>
              <a:gd name="connsiteY52" fmla="*/ 1432560 h 2143760"/>
              <a:gd name="connsiteX53" fmla="*/ 2240280 w 7523480"/>
              <a:gd name="connsiteY53" fmla="*/ 1463040 h 2143760"/>
              <a:gd name="connsiteX54" fmla="*/ 2265680 w 7523480"/>
              <a:gd name="connsiteY54" fmla="*/ 1463040 h 2143760"/>
              <a:gd name="connsiteX55" fmla="*/ 2265680 w 7523480"/>
              <a:gd name="connsiteY55" fmla="*/ 1503680 h 2143760"/>
              <a:gd name="connsiteX56" fmla="*/ 2362200 w 7523480"/>
              <a:gd name="connsiteY56" fmla="*/ 1503680 h 2143760"/>
              <a:gd name="connsiteX57" fmla="*/ 2362200 w 7523480"/>
              <a:gd name="connsiteY57" fmla="*/ 1534160 h 2143760"/>
              <a:gd name="connsiteX58" fmla="*/ 2565400 w 7523480"/>
              <a:gd name="connsiteY58" fmla="*/ 1534160 h 2143760"/>
              <a:gd name="connsiteX59" fmla="*/ 2565400 w 7523480"/>
              <a:gd name="connsiteY59" fmla="*/ 1569720 h 2143760"/>
              <a:gd name="connsiteX60" fmla="*/ 2860040 w 7523480"/>
              <a:gd name="connsiteY60" fmla="*/ 1569720 h 2143760"/>
              <a:gd name="connsiteX61" fmla="*/ 2860040 w 7523480"/>
              <a:gd name="connsiteY61" fmla="*/ 1610360 h 2143760"/>
              <a:gd name="connsiteX62" fmla="*/ 2895600 w 7523480"/>
              <a:gd name="connsiteY62" fmla="*/ 1610360 h 2143760"/>
              <a:gd name="connsiteX63" fmla="*/ 2895600 w 7523480"/>
              <a:gd name="connsiteY63" fmla="*/ 1625600 h 2143760"/>
              <a:gd name="connsiteX64" fmla="*/ 2921000 w 7523480"/>
              <a:gd name="connsiteY64" fmla="*/ 1625600 h 2143760"/>
              <a:gd name="connsiteX65" fmla="*/ 2921000 w 7523480"/>
              <a:gd name="connsiteY65" fmla="*/ 1625600 h 2143760"/>
              <a:gd name="connsiteX66" fmla="*/ 2921000 w 7523480"/>
              <a:gd name="connsiteY66" fmla="*/ 1661160 h 2143760"/>
              <a:gd name="connsiteX67" fmla="*/ 3119120 w 7523480"/>
              <a:gd name="connsiteY67" fmla="*/ 1661160 h 2143760"/>
              <a:gd name="connsiteX68" fmla="*/ 3119120 w 7523480"/>
              <a:gd name="connsiteY68" fmla="*/ 1701800 h 2143760"/>
              <a:gd name="connsiteX69" fmla="*/ 3474720 w 7523480"/>
              <a:gd name="connsiteY69" fmla="*/ 1701800 h 2143760"/>
              <a:gd name="connsiteX70" fmla="*/ 3474720 w 7523480"/>
              <a:gd name="connsiteY70" fmla="*/ 1752600 h 2143760"/>
              <a:gd name="connsiteX71" fmla="*/ 3515360 w 7523480"/>
              <a:gd name="connsiteY71" fmla="*/ 1752600 h 2143760"/>
              <a:gd name="connsiteX72" fmla="*/ 3515360 w 7523480"/>
              <a:gd name="connsiteY72" fmla="*/ 1783080 h 2143760"/>
              <a:gd name="connsiteX73" fmla="*/ 3779520 w 7523480"/>
              <a:gd name="connsiteY73" fmla="*/ 1783080 h 2143760"/>
              <a:gd name="connsiteX74" fmla="*/ 3779520 w 7523480"/>
              <a:gd name="connsiteY74" fmla="*/ 1828800 h 2143760"/>
              <a:gd name="connsiteX75" fmla="*/ 3820160 w 7523480"/>
              <a:gd name="connsiteY75" fmla="*/ 1828800 h 2143760"/>
              <a:gd name="connsiteX76" fmla="*/ 3820160 w 7523480"/>
              <a:gd name="connsiteY76" fmla="*/ 1874520 h 2143760"/>
              <a:gd name="connsiteX77" fmla="*/ 3840480 w 7523480"/>
              <a:gd name="connsiteY77" fmla="*/ 1894840 h 2143760"/>
              <a:gd name="connsiteX78" fmla="*/ 3840480 w 7523480"/>
              <a:gd name="connsiteY78" fmla="*/ 1930400 h 2143760"/>
              <a:gd name="connsiteX79" fmla="*/ 4033520 w 7523480"/>
              <a:gd name="connsiteY79" fmla="*/ 1930400 h 2143760"/>
              <a:gd name="connsiteX80" fmla="*/ 4033520 w 7523480"/>
              <a:gd name="connsiteY80" fmla="*/ 1976120 h 2143760"/>
              <a:gd name="connsiteX81" fmla="*/ 4160520 w 7523480"/>
              <a:gd name="connsiteY81" fmla="*/ 1976120 h 2143760"/>
              <a:gd name="connsiteX82" fmla="*/ 4157345 w 7523480"/>
              <a:gd name="connsiteY82" fmla="*/ 2017395 h 2143760"/>
              <a:gd name="connsiteX83" fmla="*/ 4504372 w 7523480"/>
              <a:gd name="connsiteY83" fmla="*/ 2020570 h 2143760"/>
              <a:gd name="connsiteX84" fmla="*/ 4502785 w 7523480"/>
              <a:gd name="connsiteY84" fmla="*/ 2064702 h 2143760"/>
              <a:gd name="connsiteX85" fmla="*/ 4634230 w 7523480"/>
              <a:gd name="connsiteY85" fmla="*/ 2066290 h 2143760"/>
              <a:gd name="connsiteX86" fmla="*/ 4634230 w 7523480"/>
              <a:gd name="connsiteY86" fmla="*/ 2103120 h 2143760"/>
              <a:gd name="connsiteX87" fmla="*/ 5801360 w 7523480"/>
              <a:gd name="connsiteY87" fmla="*/ 2103120 h 2143760"/>
              <a:gd name="connsiteX88" fmla="*/ 5801360 w 7523480"/>
              <a:gd name="connsiteY88" fmla="*/ 2143760 h 2143760"/>
              <a:gd name="connsiteX89" fmla="*/ 7523480 w 7523480"/>
              <a:gd name="connsiteY89" fmla="*/ 2143760 h 214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7523480" h="2143760">
                <a:moveTo>
                  <a:pt x="0" y="0"/>
                </a:moveTo>
                <a:lnTo>
                  <a:pt x="248920" y="0"/>
                </a:lnTo>
                <a:lnTo>
                  <a:pt x="248920" y="25400"/>
                </a:lnTo>
                <a:lnTo>
                  <a:pt x="406400" y="25400"/>
                </a:lnTo>
                <a:lnTo>
                  <a:pt x="406400" y="172720"/>
                </a:lnTo>
                <a:lnTo>
                  <a:pt x="457200" y="172720"/>
                </a:lnTo>
                <a:lnTo>
                  <a:pt x="457200" y="238760"/>
                </a:lnTo>
                <a:lnTo>
                  <a:pt x="604520" y="238760"/>
                </a:lnTo>
                <a:lnTo>
                  <a:pt x="604520" y="294640"/>
                </a:lnTo>
                <a:lnTo>
                  <a:pt x="701040" y="294640"/>
                </a:lnTo>
                <a:lnTo>
                  <a:pt x="690880" y="304800"/>
                </a:lnTo>
                <a:lnTo>
                  <a:pt x="716280" y="304800"/>
                </a:lnTo>
                <a:lnTo>
                  <a:pt x="716280" y="360680"/>
                </a:lnTo>
                <a:lnTo>
                  <a:pt x="762000" y="360680"/>
                </a:lnTo>
                <a:lnTo>
                  <a:pt x="762000" y="416560"/>
                </a:lnTo>
                <a:lnTo>
                  <a:pt x="762000" y="416560"/>
                </a:lnTo>
                <a:lnTo>
                  <a:pt x="797560" y="416560"/>
                </a:lnTo>
                <a:lnTo>
                  <a:pt x="797560" y="594360"/>
                </a:lnTo>
                <a:lnTo>
                  <a:pt x="822960" y="594360"/>
                </a:lnTo>
                <a:lnTo>
                  <a:pt x="822960" y="629920"/>
                </a:lnTo>
                <a:lnTo>
                  <a:pt x="873760" y="629920"/>
                </a:lnTo>
                <a:lnTo>
                  <a:pt x="873760" y="690880"/>
                </a:lnTo>
                <a:lnTo>
                  <a:pt x="965200" y="690880"/>
                </a:lnTo>
                <a:lnTo>
                  <a:pt x="965200" y="736600"/>
                </a:lnTo>
                <a:lnTo>
                  <a:pt x="1087120" y="736600"/>
                </a:lnTo>
                <a:lnTo>
                  <a:pt x="1087120" y="772160"/>
                </a:lnTo>
                <a:lnTo>
                  <a:pt x="1132840" y="772160"/>
                </a:lnTo>
                <a:lnTo>
                  <a:pt x="1145540" y="935566"/>
                </a:lnTo>
                <a:lnTo>
                  <a:pt x="1229360" y="939800"/>
                </a:lnTo>
                <a:lnTo>
                  <a:pt x="1229360" y="980440"/>
                </a:lnTo>
                <a:lnTo>
                  <a:pt x="1320800" y="980440"/>
                </a:lnTo>
                <a:lnTo>
                  <a:pt x="1320800" y="1021080"/>
                </a:lnTo>
                <a:lnTo>
                  <a:pt x="1402080" y="1021080"/>
                </a:lnTo>
                <a:lnTo>
                  <a:pt x="1402080" y="1107440"/>
                </a:lnTo>
                <a:lnTo>
                  <a:pt x="1463040" y="1107440"/>
                </a:lnTo>
                <a:lnTo>
                  <a:pt x="1463040" y="1127760"/>
                </a:lnTo>
                <a:lnTo>
                  <a:pt x="1524000" y="1127760"/>
                </a:lnTo>
                <a:lnTo>
                  <a:pt x="1524000" y="1173480"/>
                </a:lnTo>
                <a:lnTo>
                  <a:pt x="1584960" y="1173480"/>
                </a:lnTo>
                <a:lnTo>
                  <a:pt x="1584960" y="1209040"/>
                </a:lnTo>
                <a:lnTo>
                  <a:pt x="1818640" y="1209040"/>
                </a:lnTo>
                <a:lnTo>
                  <a:pt x="1818640" y="1229360"/>
                </a:lnTo>
                <a:lnTo>
                  <a:pt x="1869440" y="1229360"/>
                </a:lnTo>
                <a:lnTo>
                  <a:pt x="1869440" y="1264920"/>
                </a:lnTo>
                <a:lnTo>
                  <a:pt x="1910080" y="1264920"/>
                </a:lnTo>
                <a:lnTo>
                  <a:pt x="1910080" y="1310640"/>
                </a:lnTo>
                <a:lnTo>
                  <a:pt x="1986280" y="1310640"/>
                </a:lnTo>
                <a:lnTo>
                  <a:pt x="1986280" y="1361440"/>
                </a:lnTo>
                <a:lnTo>
                  <a:pt x="2092960" y="1361440"/>
                </a:lnTo>
                <a:lnTo>
                  <a:pt x="2092960" y="1397000"/>
                </a:lnTo>
                <a:lnTo>
                  <a:pt x="2199640" y="1397000"/>
                </a:lnTo>
                <a:lnTo>
                  <a:pt x="2199640" y="1432560"/>
                </a:lnTo>
                <a:lnTo>
                  <a:pt x="2240280" y="1432560"/>
                </a:lnTo>
                <a:lnTo>
                  <a:pt x="2240280" y="1463040"/>
                </a:lnTo>
                <a:lnTo>
                  <a:pt x="2265680" y="1463040"/>
                </a:lnTo>
                <a:lnTo>
                  <a:pt x="2265680" y="1503680"/>
                </a:lnTo>
                <a:lnTo>
                  <a:pt x="2362200" y="1503680"/>
                </a:lnTo>
                <a:lnTo>
                  <a:pt x="2362200" y="1534160"/>
                </a:lnTo>
                <a:lnTo>
                  <a:pt x="2565400" y="1534160"/>
                </a:lnTo>
                <a:lnTo>
                  <a:pt x="2565400" y="1569720"/>
                </a:lnTo>
                <a:lnTo>
                  <a:pt x="2860040" y="1569720"/>
                </a:lnTo>
                <a:lnTo>
                  <a:pt x="2860040" y="1610360"/>
                </a:lnTo>
                <a:lnTo>
                  <a:pt x="2895600" y="1610360"/>
                </a:lnTo>
                <a:lnTo>
                  <a:pt x="2895600" y="1625600"/>
                </a:lnTo>
                <a:lnTo>
                  <a:pt x="2921000" y="1625600"/>
                </a:lnTo>
                <a:lnTo>
                  <a:pt x="2921000" y="1625600"/>
                </a:lnTo>
                <a:lnTo>
                  <a:pt x="2921000" y="1661160"/>
                </a:lnTo>
                <a:lnTo>
                  <a:pt x="3119120" y="1661160"/>
                </a:lnTo>
                <a:lnTo>
                  <a:pt x="3119120" y="1701800"/>
                </a:lnTo>
                <a:lnTo>
                  <a:pt x="3474720" y="1701800"/>
                </a:lnTo>
                <a:lnTo>
                  <a:pt x="3474720" y="1752600"/>
                </a:lnTo>
                <a:lnTo>
                  <a:pt x="3515360" y="1752600"/>
                </a:lnTo>
                <a:lnTo>
                  <a:pt x="3515360" y="1783080"/>
                </a:lnTo>
                <a:lnTo>
                  <a:pt x="3779520" y="1783080"/>
                </a:lnTo>
                <a:lnTo>
                  <a:pt x="3779520" y="1828800"/>
                </a:lnTo>
                <a:lnTo>
                  <a:pt x="3820160" y="1828800"/>
                </a:lnTo>
                <a:lnTo>
                  <a:pt x="3820160" y="1874520"/>
                </a:lnTo>
                <a:lnTo>
                  <a:pt x="3840480" y="1894840"/>
                </a:lnTo>
                <a:lnTo>
                  <a:pt x="3840480" y="1930400"/>
                </a:lnTo>
                <a:lnTo>
                  <a:pt x="4033520" y="1930400"/>
                </a:lnTo>
                <a:lnTo>
                  <a:pt x="4033520" y="1976120"/>
                </a:lnTo>
                <a:lnTo>
                  <a:pt x="4160520" y="1976120"/>
                </a:lnTo>
                <a:lnTo>
                  <a:pt x="4157345" y="2017395"/>
                </a:lnTo>
                <a:lnTo>
                  <a:pt x="4504372" y="2020570"/>
                </a:lnTo>
                <a:lnTo>
                  <a:pt x="4502785" y="2064702"/>
                </a:lnTo>
                <a:lnTo>
                  <a:pt x="4634230" y="2066290"/>
                </a:lnTo>
                <a:lnTo>
                  <a:pt x="4634230" y="2103120"/>
                </a:lnTo>
                <a:lnTo>
                  <a:pt x="5801360" y="2103120"/>
                </a:lnTo>
                <a:lnTo>
                  <a:pt x="5801360" y="2143760"/>
                </a:lnTo>
                <a:lnTo>
                  <a:pt x="7523480" y="2143760"/>
                </a:lnTo>
              </a:path>
            </a:pathLst>
          </a:custGeom>
          <a:noFill/>
          <a:ln w="28575">
            <a:solidFill>
              <a:schemeClr val="accent1"/>
            </a:solidFill>
            <a:miter lim="800000"/>
            <a:headEnd/>
            <a:tailEnd/>
          </a:ln>
        </p:spPr>
        <p:txBody>
          <a:bodyPr rtlCol="0" anchor="ctr"/>
          <a:lstStyle/>
          <a:p>
            <a:pPr algn="ctr"/>
            <a:endParaRPr lang="en-US"/>
          </a:p>
        </p:txBody>
      </p:sp>
      <p:grpSp>
        <p:nvGrpSpPr>
          <p:cNvPr id="31859" name="Group 31858">
            <a:extLst>
              <a:ext uri="{FF2B5EF4-FFF2-40B4-BE49-F238E27FC236}">
                <a16:creationId xmlns:a16="http://schemas.microsoft.com/office/drawing/2014/main" id="{1D27FD88-8D03-ACF2-632B-5C230B9B409E}"/>
              </a:ext>
            </a:extLst>
          </p:cNvPr>
          <p:cNvGrpSpPr/>
          <p:nvPr/>
        </p:nvGrpSpPr>
        <p:grpSpPr>
          <a:xfrm>
            <a:off x="2792680" y="1777389"/>
            <a:ext cx="7888020" cy="2271472"/>
            <a:chOff x="2792680" y="1777389"/>
            <a:chExt cx="7888020" cy="2271472"/>
          </a:xfrm>
        </p:grpSpPr>
        <p:cxnSp>
          <p:nvCxnSpPr>
            <p:cNvPr id="23" name="Straight Connector 22">
              <a:extLst>
                <a:ext uri="{FF2B5EF4-FFF2-40B4-BE49-F238E27FC236}">
                  <a16:creationId xmlns:a16="http://schemas.microsoft.com/office/drawing/2014/main" id="{ED0143BA-19CC-1D54-04ED-B05BE5101DAE}"/>
                </a:ext>
              </a:extLst>
            </p:cNvPr>
            <p:cNvCxnSpPr/>
            <p:nvPr/>
          </p:nvCxnSpPr>
          <p:spPr bwMode="auto">
            <a:xfrm flipH="1">
              <a:off x="2851151" y="3066196"/>
              <a:ext cx="7829549" cy="0"/>
            </a:xfrm>
            <a:prstGeom prst="line">
              <a:avLst/>
            </a:prstGeom>
            <a:noFill/>
            <a:ln w="28575" cap="flat" cmpd="sng" algn="ctr">
              <a:solidFill>
                <a:schemeClr val="tx2">
                  <a:lumMod val="90000"/>
                </a:schemeClr>
              </a:solidFill>
              <a:prstDash val="sysDash"/>
              <a:round/>
              <a:headEnd type="none" w="med" len="med"/>
              <a:tailEnd type="none" w="med" len="med"/>
            </a:ln>
            <a:effectLst/>
          </p:spPr>
        </p:cxnSp>
        <p:grpSp>
          <p:nvGrpSpPr>
            <p:cNvPr id="31790" name="Group 31789">
              <a:extLst>
                <a:ext uri="{FF2B5EF4-FFF2-40B4-BE49-F238E27FC236}">
                  <a16:creationId xmlns:a16="http://schemas.microsoft.com/office/drawing/2014/main" id="{A6F4B760-2CCF-935A-B5C7-6539ECBBEC92}"/>
                </a:ext>
              </a:extLst>
            </p:cNvPr>
            <p:cNvGrpSpPr/>
            <p:nvPr/>
          </p:nvGrpSpPr>
          <p:grpSpPr>
            <a:xfrm>
              <a:off x="3267687" y="2016811"/>
              <a:ext cx="124518" cy="124518"/>
              <a:chOff x="4449046" y="2516322"/>
              <a:chExt cx="415656" cy="415656"/>
            </a:xfrm>
          </p:grpSpPr>
          <p:cxnSp>
            <p:nvCxnSpPr>
              <p:cNvPr id="31791" name="Straight Connector 31790">
                <a:extLst>
                  <a:ext uri="{FF2B5EF4-FFF2-40B4-BE49-F238E27FC236}">
                    <a16:creationId xmlns:a16="http://schemas.microsoft.com/office/drawing/2014/main" id="{000B8291-5151-D1A3-5923-C8350BCBA262}"/>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792" name="Straight Connector 31791">
                <a:extLst>
                  <a:ext uri="{FF2B5EF4-FFF2-40B4-BE49-F238E27FC236}">
                    <a16:creationId xmlns:a16="http://schemas.microsoft.com/office/drawing/2014/main" id="{C77844C4-1E36-9EFA-E760-FAB0EE9E3DE9}"/>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93" name="Group 31792">
              <a:extLst>
                <a:ext uri="{FF2B5EF4-FFF2-40B4-BE49-F238E27FC236}">
                  <a16:creationId xmlns:a16="http://schemas.microsoft.com/office/drawing/2014/main" id="{92FC26AC-8F1C-918C-0409-D64D96705192}"/>
                </a:ext>
              </a:extLst>
            </p:cNvPr>
            <p:cNvGrpSpPr/>
            <p:nvPr/>
          </p:nvGrpSpPr>
          <p:grpSpPr>
            <a:xfrm>
              <a:off x="3179228" y="1955116"/>
              <a:ext cx="124518" cy="124518"/>
              <a:chOff x="4449046" y="2516322"/>
              <a:chExt cx="415656" cy="415656"/>
            </a:xfrm>
          </p:grpSpPr>
          <p:cxnSp>
            <p:nvCxnSpPr>
              <p:cNvPr id="31794" name="Straight Connector 31793">
                <a:extLst>
                  <a:ext uri="{FF2B5EF4-FFF2-40B4-BE49-F238E27FC236}">
                    <a16:creationId xmlns:a16="http://schemas.microsoft.com/office/drawing/2014/main" id="{5DAABDAD-07B4-D4AD-AF89-FB5CC574AD01}"/>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B4D8F86C-C0C9-FE31-FD8C-668B0E59DC71}"/>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96" name="Group 31795">
              <a:extLst>
                <a:ext uri="{FF2B5EF4-FFF2-40B4-BE49-F238E27FC236}">
                  <a16:creationId xmlns:a16="http://schemas.microsoft.com/office/drawing/2014/main" id="{8243441D-8D27-AB31-78C6-28B4F7B1EDA3}"/>
                </a:ext>
              </a:extLst>
            </p:cNvPr>
            <p:cNvGrpSpPr/>
            <p:nvPr/>
          </p:nvGrpSpPr>
          <p:grpSpPr>
            <a:xfrm>
              <a:off x="2792680" y="1777389"/>
              <a:ext cx="124518" cy="124518"/>
              <a:chOff x="4449046" y="2516322"/>
              <a:chExt cx="415656" cy="415656"/>
            </a:xfrm>
          </p:grpSpPr>
          <p:cxnSp>
            <p:nvCxnSpPr>
              <p:cNvPr id="31797" name="Straight Connector 31796">
                <a:extLst>
                  <a:ext uri="{FF2B5EF4-FFF2-40B4-BE49-F238E27FC236}">
                    <a16:creationId xmlns:a16="http://schemas.microsoft.com/office/drawing/2014/main" id="{CE4DAC48-7DFF-E6A4-333D-4F0AF01E6DB5}"/>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13F4D1D2-2786-94FB-7D81-84F05F042A5A}"/>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99" name="Group 31798">
              <a:extLst>
                <a:ext uri="{FF2B5EF4-FFF2-40B4-BE49-F238E27FC236}">
                  <a16:creationId xmlns:a16="http://schemas.microsoft.com/office/drawing/2014/main" id="{E7888F38-FF3F-8F98-4DB4-6EDC8FDA6F30}"/>
                </a:ext>
              </a:extLst>
            </p:cNvPr>
            <p:cNvGrpSpPr/>
            <p:nvPr/>
          </p:nvGrpSpPr>
          <p:grpSpPr>
            <a:xfrm>
              <a:off x="3675637" y="2467861"/>
              <a:ext cx="124518" cy="124518"/>
              <a:chOff x="4449046" y="2516322"/>
              <a:chExt cx="415656" cy="415656"/>
            </a:xfrm>
          </p:grpSpPr>
          <p:cxnSp>
            <p:nvCxnSpPr>
              <p:cNvPr id="31800" name="Straight Connector 31799">
                <a:extLst>
                  <a:ext uri="{FF2B5EF4-FFF2-40B4-BE49-F238E27FC236}">
                    <a16:creationId xmlns:a16="http://schemas.microsoft.com/office/drawing/2014/main" id="{B80C20C0-CF10-9DB5-AA13-0B1E627431C3}"/>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01" name="Straight Connector 31800">
                <a:extLst>
                  <a:ext uri="{FF2B5EF4-FFF2-40B4-BE49-F238E27FC236}">
                    <a16:creationId xmlns:a16="http://schemas.microsoft.com/office/drawing/2014/main" id="{D2C48367-DC88-6507-5485-A28DF4F03E87}"/>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02" name="Group 31801">
              <a:extLst>
                <a:ext uri="{FF2B5EF4-FFF2-40B4-BE49-F238E27FC236}">
                  <a16:creationId xmlns:a16="http://schemas.microsoft.com/office/drawing/2014/main" id="{FF7AD6E7-2FBE-8881-35FF-3F5056B01EFE}"/>
                </a:ext>
              </a:extLst>
            </p:cNvPr>
            <p:cNvGrpSpPr/>
            <p:nvPr/>
          </p:nvGrpSpPr>
          <p:grpSpPr>
            <a:xfrm>
              <a:off x="3737896" y="2469830"/>
              <a:ext cx="124518" cy="124518"/>
              <a:chOff x="4449046" y="2516322"/>
              <a:chExt cx="415656" cy="415656"/>
            </a:xfrm>
          </p:grpSpPr>
          <p:cxnSp>
            <p:nvCxnSpPr>
              <p:cNvPr id="31803" name="Straight Connector 31802">
                <a:extLst>
                  <a:ext uri="{FF2B5EF4-FFF2-40B4-BE49-F238E27FC236}">
                    <a16:creationId xmlns:a16="http://schemas.microsoft.com/office/drawing/2014/main" id="{950FCF7B-0CDA-B68C-E1AC-C2D707E2BEED}"/>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64D33B33-CE77-4A00-6E02-29782285B1B7}"/>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05" name="Group 31804">
              <a:extLst>
                <a:ext uri="{FF2B5EF4-FFF2-40B4-BE49-F238E27FC236}">
                  <a16:creationId xmlns:a16="http://schemas.microsoft.com/office/drawing/2014/main" id="{0A39EE88-53BB-49BB-EEC4-BDA7952A6A0B}"/>
                </a:ext>
              </a:extLst>
            </p:cNvPr>
            <p:cNvGrpSpPr/>
            <p:nvPr/>
          </p:nvGrpSpPr>
          <p:grpSpPr>
            <a:xfrm>
              <a:off x="4002914" y="2753202"/>
              <a:ext cx="124518" cy="124518"/>
              <a:chOff x="4449046" y="2516322"/>
              <a:chExt cx="415656" cy="415656"/>
            </a:xfrm>
          </p:grpSpPr>
          <p:cxnSp>
            <p:nvCxnSpPr>
              <p:cNvPr id="31806" name="Straight Connector 31805">
                <a:extLst>
                  <a:ext uri="{FF2B5EF4-FFF2-40B4-BE49-F238E27FC236}">
                    <a16:creationId xmlns:a16="http://schemas.microsoft.com/office/drawing/2014/main" id="{A8C402D5-21FE-2580-3198-798500AF14E0}"/>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E7920853-8597-0F0E-C1C9-FDB1B62444D3}"/>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08" name="Group 31807">
              <a:extLst>
                <a:ext uri="{FF2B5EF4-FFF2-40B4-BE49-F238E27FC236}">
                  <a16:creationId xmlns:a16="http://schemas.microsoft.com/office/drawing/2014/main" id="{FA4F2405-BFC4-20A9-92C6-A1A90449FE2D}"/>
                </a:ext>
              </a:extLst>
            </p:cNvPr>
            <p:cNvGrpSpPr/>
            <p:nvPr/>
          </p:nvGrpSpPr>
          <p:grpSpPr>
            <a:xfrm>
              <a:off x="4268746" y="2896774"/>
              <a:ext cx="124518" cy="124518"/>
              <a:chOff x="4449046" y="2516322"/>
              <a:chExt cx="415656" cy="415656"/>
            </a:xfrm>
          </p:grpSpPr>
          <p:cxnSp>
            <p:nvCxnSpPr>
              <p:cNvPr id="31809" name="Straight Connector 31808">
                <a:extLst>
                  <a:ext uri="{FF2B5EF4-FFF2-40B4-BE49-F238E27FC236}">
                    <a16:creationId xmlns:a16="http://schemas.microsoft.com/office/drawing/2014/main" id="{E922DB8F-A7D0-221A-4D5B-2FCD7800C682}"/>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0C62541A-ADD2-5B12-8A71-1507AFB616A1}"/>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11" name="Group 31810">
              <a:extLst>
                <a:ext uri="{FF2B5EF4-FFF2-40B4-BE49-F238E27FC236}">
                  <a16:creationId xmlns:a16="http://schemas.microsoft.com/office/drawing/2014/main" id="{1792495E-28AB-57A5-2072-090FAE23F1B0}"/>
                </a:ext>
              </a:extLst>
            </p:cNvPr>
            <p:cNvGrpSpPr/>
            <p:nvPr/>
          </p:nvGrpSpPr>
          <p:grpSpPr>
            <a:xfrm>
              <a:off x="4457024" y="2985221"/>
              <a:ext cx="124518" cy="124518"/>
              <a:chOff x="4449046" y="2516322"/>
              <a:chExt cx="415656" cy="415656"/>
            </a:xfrm>
          </p:grpSpPr>
          <p:cxnSp>
            <p:nvCxnSpPr>
              <p:cNvPr id="31812" name="Straight Connector 31811">
                <a:extLst>
                  <a:ext uri="{FF2B5EF4-FFF2-40B4-BE49-F238E27FC236}">
                    <a16:creationId xmlns:a16="http://schemas.microsoft.com/office/drawing/2014/main" id="{CCAE14DD-3792-B864-016E-2EC9C50BD36A}"/>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D8C506CE-0257-5C1C-0F57-F5AAB64E2BC0}"/>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14" name="Group 31813">
              <a:extLst>
                <a:ext uri="{FF2B5EF4-FFF2-40B4-BE49-F238E27FC236}">
                  <a16:creationId xmlns:a16="http://schemas.microsoft.com/office/drawing/2014/main" id="{64E5D11E-4D69-855F-0B5C-03DEBF86233C}"/>
                </a:ext>
              </a:extLst>
            </p:cNvPr>
            <p:cNvGrpSpPr/>
            <p:nvPr/>
          </p:nvGrpSpPr>
          <p:grpSpPr>
            <a:xfrm>
              <a:off x="4502876" y="2985221"/>
              <a:ext cx="124518" cy="124518"/>
              <a:chOff x="4449046" y="2516322"/>
              <a:chExt cx="415656" cy="415656"/>
            </a:xfrm>
          </p:grpSpPr>
          <p:cxnSp>
            <p:nvCxnSpPr>
              <p:cNvPr id="31815" name="Straight Connector 31814">
                <a:extLst>
                  <a:ext uri="{FF2B5EF4-FFF2-40B4-BE49-F238E27FC236}">
                    <a16:creationId xmlns:a16="http://schemas.microsoft.com/office/drawing/2014/main" id="{76664FDB-027B-CB30-4AD6-B495463A5D69}"/>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14627A79-1229-B862-052B-1901057A0E46}"/>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17" name="Group 31816">
              <a:extLst>
                <a:ext uri="{FF2B5EF4-FFF2-40B4-BE49-F238E27FC236}">
                  <a16:creationId xmlns:a16="http://schemas.microsoft.com/office/drawing/2014/main" id="{17C4F3C8-ECAC-6CAC-7760-D63C3B07C298}"/>
                </a:ext>
              </a:extLst>
            </p:cNvPr>
            <p:cNvGrpSpPr/>
            <p:nvPr/>
          </p:nvGrpSpPr>
          <p:grpSpPr>
            <a:xfrm>
              <a:off x="5041701" y="3282544"/>
              <a:ext cx="124518" cy="124518"/>
              <a:chOff x="4449046" y="2516322"/>
              <a:chExt cx="415656" cy="415656"/>
            </a:xfrm>
          </p:grpSpPr>
          <p:cxnSp>
            <p:nvCxnSpPr>
              <p:cNvPr id="31818" name="Straight Connector 31817">
                <a:extLst>
                  <a:ext uri="{FF2B5EF4-FFF2-40B4-BE49-F238E27FC236}">
                    <a16:creationId xmlns:a16="http://schemas.microsoft.com/office/drawing/2014/main" id="{FD9FBEAD-5ACD-721F-CEF4-39D24DE31929}"/>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C190C6B9-A881-6972-34B7-38A0197DD5D7}"/>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20" name="Group 31819">
              <a:extLst>
                <a:ext uri="{FF2B5EF4-FFF2-40B4-BE49-F238E27FC236}">
                  <a16:creationId xmlns:a16="http://schemas.microsoft.com/office/drawing/2014/main" id="{38AA2B84-FA48-866B-6B71-BF052725EBF5}"/>
                </a:ext>
              </a:extLst>
            </p:cNvPr>
            <p:cNvGrpSpPr/>
            <p:nvPr/>
          </p:nvGrpSpPr>
          <p:grpSpPr>
            <a:xfrm>
              <a:off x="5148540" y="3321021"/>
              <a:ext cx="124518" cy="124518"/>
              <a:chOff x="4449046" y="2516322"/>
              <a:chExt cx="415656" cy="415656"/>
            </a:xfrm>
          </p:grpSpPr>
          <p:cxnSp>
            <p:nvCxnSpPr>
              <p:cNvPr id="31821" name="Straight Connector 31820">
                <a:extLst>
                  <a:ext uri="{FF2B5EF4-FFF2-40B4-BE49-F238E27FC236}">
                    <a16:creationId xmlns:a16="http://schemas.microsoft.com/office/drawing/2014/main" id="{F7037285-FFBE-9C83-075C-9F960BE49514}"/>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44621B09-214E-A827-537B-E9203B983E4E}"/>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23" name="Group 31822">
              <a:extLst>
                <a:ext uri="{FF2B5EF4-FFF2-40B4-BE49-F238E27FC236}">
                  <a16:creationId xmlns:a16="http://schemas.microsoft.com/office/drawing/2014/main" id="{CA39988B-9037-4093-9F1A-2545694108F2}"/>
                </a:ext>
              </a:extLst>
            </p:cNvPr>
            <p:cNvGrpSpPr/>
            <p:nvPr/>
          </p:nvGrpSpPr>
          <p:grpSpPr>
            <a:xfrm>
              <a:off x="5728722" y="3438917"/>
              <a:ext cx="124518" cy="124518"/>
              <a:chOff x="4449046" y="2516322"/>
              <a:chExt cx="415656" cy="415656"/>
            </a:xfrm>
          </p:grpSpPr>
          <p:cxnSp>
            <p:nvCxnSpPr>
              <p:cNvPr id="31824" name="Straight Connector 31823">
                <a:extLst>
                  <a:ext uri="{FF2B5EF4-FFF2-40B4-BE49-F238E27FC236}">
                    <a16:creationId xmlns:a16="http://schemas.microsoft.com/office/drawing/2014/main" id="{AB52DD7D-FDB7-F4EB-B905-656C79E9D714}"/>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C6AA4035-7036-EE6E-406F-735DD7193862}"/>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26" name="Group 31825">
              <a:extLst>
                <a:ext uri="{FF2B5EF4-FFF2-40B4-BE49-F238E27FC236}">
                  <a16:creationId xmlns:a16="http://schemas.microsoft.com/office/drawing/2014/main" id="{7AF3D1A5-2266-9378-EB51-68E492FABE0F}"/>
                </a:ext>
              </a:extLst>
            </p:cNvPr>
            <p:cNvGrpSpPr/>
            <p:nvPr/>
          </p:nvGrpSpPr>
          <p:grpSpPr>
            <a:xfrm>
              <a:off x="6367222" y="3562014"/>
              <a:ext cx="124518" cy="124518"/>
              <a:chOff x="4449046" y="2516322"/>
              <a:chExt cx="415656" cy="415656"/>
            </a:xfrm>
          </p:grpSpPr>
          <p:cxnSp>
            <p:nvCxnSpPr>
              <p:cNvPr id="31827" name="Straight Connector 31826">
                <a:extLst>
                  <a:ext uri="{FF2B5EF4-FFF2-40B4-BE49-F238E27FC236}">
                    <a16:creationId xmlns:a16="http://schemas.microsoft.com/office/drawing/2014/main" id="{0EC71328-0C5C-DEC8-705B-F981ECA34901}"/>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B1AC0428-EB7F-998F-10E1-FA39C615400E}"/>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29" name="Group 31828">
              <a:extLst>
                <a:ext uri="{FF2B5EF4-FFF2-40B4-BE49-F238E27FC236}">
                  <a16:creationId xmlns:a16="http://schemas.microsoft.com/office/drawing/2014/main" id="{07BFE1B4-956B-8B2D-DC41-9F02916817BA}"/>
                </a:ext>
              </a:extLst>
            </p:cNvPr>
            <p:cNvGrpSpPr/>
            <p:nvPr/>
          </p:nvGrpSpPr>
          <p:grpSpPr>
            <a:xfrm>
              <a:off x="6551728" y="3600304"/>
              <a:ext cx="124518" cy="124518"/>
              <a:chOff x="4449046" y="2516322"/>
              <a:chExt cx="415656" cy="415656"/>
            </a:xfrm>
          </p:grpSpPr>
          <p:cxnSp>
            <p:nvCxnSpPr>
              <p:cNvPr id="31830" name="Straight Connector 31829">
                <a:extLst>
                  <a:ext uri="{FF2B5EF4-FFF2-40B4-BE49-F238E27FC236}">
                    <a16:creationId xmlns:a16="http://schemas.microsoft.com/office/drawing/2014/main" id="{8FB7E3B1-2270-CD25-631A-79EF49F79885}"/>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5AD93B13-F155-345D-D0BC-8B92BF8F088E}"/>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32" name="Group 31831">
              <a:extLst>
                <a:ext uri="{FF2B5EF4-FFF2-40B4-BE49-F238E27FC236}">
                  <a16:creationId xmlns:a16="http://schemas.microsoft.com/office/drawing/2014/main" id="{6BA351B5-1906-2675-F950-B2EDA9A7CA06}"/>
                </a:ext>
              </a:extLst>
            </p:cNvPr>
            <p:cNvGrpSpPr/>
            <p:nvPr/>
          </p:nvGrpSpPr>
          <p:grpSpPr>
            <a:xfrm>
              <a:off x="6613987" y="3693693"/>
              <a:ext cx="124518" cy="124518"/>
              <a:chOff x="4449046" y="2516322"/>
              <a:chExt cx="415656" cy="415656"/>
            </a:xfrm>
          </p:grpSpPr>
          <p:cxnSp>
            <p:nvCxnSpPr>
              <p:cNvPr id="31833" name="Straight Connector 31832">
                <a:extLst>
                  <a:ext uri="{FF2B5EF4-FFF2-40B4-BE49-F238E27FC236}">
                    <a16:creationId xmlns:a16="http://schemas.microsoft.com/office/drawing/2014/main" id="{1AE4A90F-B29A-8176-83EF-1A3F7E5625D7}"/>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3564551C-A2F2-BFB4-BF3E-ED5391388192}"/>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35" name="Group 31834">
              <a:extLst>
                <a:ext uri="{FF2B5EF4-FFF2-40B4-BE49-F238E27FC236}">
                  <a16:creationId xmlns:a16="http://schemas.microsoft.com/office/drawing/2014/main" id="{E9E780A2-138D-273B-9FE5-060289706800}"/>
                </a:ext>
              </a:extLst>
            </p:cNvPr>
            <p:cNvGrpSpPr/>
            <p:nvPr/>
          </p:nvGrpSpPr>
          <p:grpSpPr>
            <a:xfrm>
              <a:off x="6676525" y="3693693"/>
              <a:ext cx="124518" cy="124518"/>
              <a:chOff x="4449046" y="2516322"/>
              <a:chExt cx="415656" cy="415656"/>
            </a:xfrm>
          </p:grpSpPr>
          <p:cxnSp>
            <p:nvCxnSpPr>
              <p:cNvPr id="31836" name="Straight Connector 31835">
                <a:extLst>
                  <a:ext uri="{FF2B5EF4-FFF2-40B4-BE49-F238E27FC236}">
                    <a16:creationId xmlns:a16="http://schemas.microsoft.com/office/drawing/2014/main" id="{7E30DC01-ECAC-B891-3264-510CD4080DDF}"/>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D2855B5C-A43C-E94E-7D5D-858607900539}"/>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38" name="Group 31837">
              <a:extLst>
                <a:ext uri="{FF2B5EF4-FFF2-40B4-BE49-F238E27FC236}">
                  <a16:creationId xmlns:a16="http://schemas.microsoft.com/office/drawing/2014/main" id="{EC6576FF-9AAB-1DC0-282F-6B23E5504470}"/>
                </a:ext>
              </a:extLst>
            </p:cNvPr>
            <p:cNvGrpSpPr/>
            <p:nvPr/>
          </p:nvGrpSpPr>
          <p:grpSpPr>
            <a:xfrm>
              <a:off x="7052900" y="3793990"/>
              <a:ext cx="124518" cy="124518"/>
              <a:chOff x="4449046" y="2516322"/>
              <a:chExt cx="415656" cy="415656"/>
            </a:xfrm>
          </p:grpSpPr>
          <p:cxnSp>
            <p:nvCxnSpPr>
              <p:cNvPr id="31839" name="Straight Connector 31838">
                <a:extLst>
                  <a:ext uri="{FF2B5EF4-FFF2-40B4-BE49-F238E27FC236}">
                    <a16:creationId xmlns:a16="http://schemas.microsoft.com/office/drawing/2014/main" id="{22626943-9D7C-9449-D47E-849152B032BD}"/>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40" name="Straight Connector 31839">
                <a:extLst>
                  <a:ext uri="{FF2B5EF4-FFF2-40B4-BE49-F238E27FC236}">
                    <a16:creationId xmlns:a16="http://schemas.microsoft.com/office/drawing/2014/main" id="{EC428881-466F-F972-AB80-F33520FD5B88}"/>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41" name="Group 31840">
              <a:extLst>
                <a:ext uri="{FF2B5EF4-FFF2-40B4-BE49-F238E27FC236}">
                  <a16:creationId xmlns:a16="http://schemas.microsoft.com/office/drawing/2014/main" id="{C72606CC-CD2F-F357-0FE1-CC5F7D743D8D}"/>
                </a:ext>
              </a:extLst>
            </p:cNvPr>
            <p:cNvGrpSpPr/>
            <p:nvPr/>
          </p:nvGrpSpPr>
          <p:grpSpPr>
            <a:xfrm>
              <a:off x="8051576" y="3882538"/>
              <a:ext cx="124518" cy="124518"/>
              <a:chOff x="4449046" y="2516322"/>
              <a:chExt cx="415656" cy="415656"/>
            </a:xfrm>
          </p:grpSpPr>
          <p:cxnSp>
            <p:nvCxnSpPr>
              <p:cNvPr id="31842" name="Straight Connector 31841">
                <a:extLst>
                  <a:ext uri="{FF2B5EF4-FFF2-40B4-BE49-F238E27FC236}">
                    <a16:creationId xmlns:a16="http://schemas.microsoft.com/office/drawing/2014/main" id="{A1DCFE00-1ECC-7EDB-7635-2AB0C60428E2}"/>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F9BDFC4F-BAF6-DF70-BCBD-26321B94C58A}"/>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44" name="Group 31843">
              <a:extLst>
                <a:ext uri="{FF2B5EF4-FFF2-40B4-BE49-F238E27FC236}">
                  <a16:creationId xmlns:a16="http://schemas.microsoft.com/office/drawing/2014/main" id="{1177BD1A-3B1A-A71F-0145-04EB4AB40B8D}"/>
                </a:ext>
              </a:extLst>
            </p:cNvPr>
            <p:cNvGrpSpPr/>
            <p:nvPr/>
          </p:nvGrpSpPr>
          <p:grpSpPr>
            <a:xfrm>
              <a:off x="8669164" y="3924272"/>
              <a:ext cx="124518" cy="124518"/>
              <a:chOff x="4449046" y="2516322"/>
              <a:chExt cx="415656" cy="415656"/>
            </a:xfrm>
          </p:grpSpPr>
          <p:cxnSp>
            <p:nvCxnSpPr>
              <p:cNvPr id="31845" name="Straight Connector 31844">
                <a:extLst>
                  <a:ext uri="{FF2B5EF4-FFF2-40B4-BE49-F238E27FC236}">
                    <a16:creationId xmlns:a16="http://schemas.microsoft.com/office/drawing/2014/main" id="{BC2C9421-21F2-B83A-0E85-F1D7ABA81A1F}"/>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46" name="Straight Connector 31845">
                <a:extLst>
                  <a:ext uri="{FF2B5EF4-FFF2-40B4-BE49-F238E27FC236}">
                    <a16:creationId xmlns:a16="http://schemas.microsoft.com/office/drawing/2014/main" id="{44D094E1-E5F8-5815-2ED7-3F6283EEF37A}"/>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47" name="Group 31846">
              <a:extLst>
                <a:ext uri="{FF2B5EF4-FFF2-40B4-BE49-F238E27FC236}">
                  <a16:creationId xmlns:a16="http://schemas.microsoft.com/office/drawing/2014/main" id="{86A67F3B-D26B-B155-4110-C3DB94EE3923}"/>
                </a:ext>
              </a:extLst>
            </p:cNvPr>
            <p:cNvGrpSpPr/>
            <p:nvPr/>
          </p:nvGrpSpPr>
          <p:grpSpPr>
            <a:xfrm>
              <a:off x="9589300" y="3924343"/>
              <a:ext cx="124518" cy="124518"/>
              <a:chOff x="4449046" y="2516322"/>
              <a:chExt cx="415656" cy="415656"/>
            </a:xfrm>
          </p:grpSpPr>
          <p:cxnSp>
            <p:nvCxnSpPr>
              <p:cNvPr id="31848" name="Straight Connector 31847">
                <a:extLst>
                  <a:ext uri="{FF2B5EF4-FFF2-40B4-BE49-F238E27FC236}">
                    <a16:creationId xmlns:a16="http://schemas.microsoft.com/office/drawing/2014/main" id="{B0641768-AA04-1050-0FD3-595423CA7BD4}"/>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49" name="Straight Connector 31848">
                <a:extLst>
                  <a:ext uri="{FF2B5EF4-FFF2-40B4-BE49-F238E27FC236}">
                    <a16:creationId xmlns:a16="http://schemas.microsoft.com/office/drawing/2014/main" id="{A3173025-BBDC-B8B0-1624-04F19E3E6119}"/>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50" name="Group 31849">
              <a:extLst>
                <a:ext uri="{FF2B5EF4-FFF2-40B4-BE49-F238E27FC236}">
                  <a16:creationId xmlns:a16="http://schemas.microsoft.com/office/drawing/2014/main" id="{1BAF2D84-8DCD-35A5-B7A1-0475DE5EEAEA}"/>
                </a:ext>
              </a:extLst>
            </p:cNvPr>
            <p:cNvGrpSpPr/>
            <p:nvPr/>
          </p:nvGrpSpPr>
          <p:grpSpPr>
            <a:xfrm>
              <a:off x="9637323" y="3924343"/>
              <a:ext cx="124518" cy="124518"/>
              <a:chOff x="4449046" y="2516322"/>
              <a:chExt cx="415656" cy="415656"/>
            </a:xfrm>
          </p:grpSpPr>
          <p:cxnSp>
            <p:nvCxnSpPr>
              <p:cNvPr id="31851" name="Straight Connector 31850">
                <a:extLst>
                  <a:ext uri="{FF2B5EF4-FFF2-40B4-BE49-F238E27FC236}">
                    <a16:creationId xmlns:a16="http://schemas.microsoft.com/office/drawing/2014/main" id="{B44BA000-EC42-546B-F002-1510226BE9B9}"/>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52" name="Straight Connector 31851">
                <a:extLst>
                  <a:ext uri="{FF2B5EF4-FFF2-40B4-BE49-F238E27FC236}">
                    <a16:creationId xmlns:a16="http://schemas.microsoft.com/office/drawing/2014/main" id="{3D155600-FEB6-40D5-E407-7F2C5CFCE879}"/>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53" name="Group 31852">
              <a:extLst>
                <a:ext uri="{FF2B5EF4-FFF2-40B4-BE49-F238E27FC236}">
                  <a16:creationId xmlns:a16="http://schemas.microsoft.com/office/drawing/2014/main" id="{FFF0784C-DA78-B3CA-50C5-C8EEF6A14BD6}"/>
                </a:ext>
              </a:extLst>
            </p:cNvPr>
            <p:cNvGrpSpPr/>
            <p:nvPr/>
          </p:nvGrpSpPr>
          <p:grpSpPr>
            <a:xfrm>
              <a:off x="9818063" y="3924343"/>
              <a:ext cx="124518" cy="124518"/>
              <a:chOff x="4449046" y="2516322"/>
              <a:chExt cx="415656" cy="415656"/>
            </a:xfrm>
          </p:grpSpPr>
          <p:cxnSp>
            <p:nvCxnSpPr>
              <p:cNvPr id="31854" name="Straight Connector 31853">
                <a:extLst>
                  <a:ext uri="{FF2B5EF4-FFF2-40B4-BE49-F238E27FC236}">
                    <a16:creationId xmlns:a16="http://schemas.microsoft.com/office/drawing/2014/main" id="{21E336B2-7232-9830-0AA8-1F6EC7BC2D3B}"/>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55" name="Straight Connector 31854">
                <a:extLst>
                  <a:ext uri="{FF2B5EF4-FFF2-40B4-BE49-F238E27FC236}">
                    <a16:creationId xmlns:a16="http://schemas.microsoft.com/office/drawing/2014/main" id="{589657E4-A84F-BCD6-4BDB-44AB9E2BED21}"/>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56" name="Group 31855">
              <a:extLst>
                <a:ext uri="{FF2B5EF4-FFF2-40B4-BE49-F238E27FC236}">
                  <a16:creationId xmlns:a16="http://schemas.microsoft.com/office/drawing/2014/main" id="{EE94942E-9899-A207-9AC4-6DAC45E5C0C8}"/>
                </a:ext>
              </a:extLst>
            </p:cNvPr>
            <p:cNvGrpSpPr/>
            <p:nvPr/>
          </p:nvGrpSpPr>
          <p:grpSpPr>
            <a:xfrm>
              <a:off x="10277174" y="3924343"/>
              <a:ext cx="124518" cy="124518"/>
              <a:chOff x="4449046" y="2516322"/>
              <a:chExt cx="415656" cy="415656"/>
            </a:xfrm>
          </p:grpSpPr>
          <p:cxnSp>
            <p:nvCxnSpPr>
              <p:cNvPr id="31857" name="Straight Connector 31856">
                <a:extLst>
                  <a:ext uri="{FF2B5EF4-FFF2-40B4-BE49-F238E27FC236}">
                    <a16:creationId xmlns:a16="http://schemas.microsoft.com/office/drawing/2014/main" id="{8928DED6-F8D3-0B3F-35B7-95E5AB9996B1}"/>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58" name="Straight Connector 31857">
                <a:extLst>
                  <a:ext uri="{FF2B5EF4-FFF2-40B4-BE49-F238E27FC236}">
                    <a16:creationId xmlns:a16="http://schemas.microsoft.com/office/drawing/2014/main" id="{2A3345CF-AE78-9EDC-70D7-474F95EDBBDC}"/>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664096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CC-92480-MM-001 Dose Expansion: DoR</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Richardson. ASH 2022. Abstr 568.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4" name="TextBox 23">
            <a:extLst>
              <a:ext uri="{FF2B5EF4-FFF2-40B4-BE49-F238E27FC236}">
                <a16:creationId xmlns:a16="http://schemas.microsoft.com/office/drawing/2014/main" id="{FEFFA13A-B949-5CB3-E386-E80675BF83D2}"/>
              </a:ext>
            </a:extLst>
          </p:cNvPr>
          <p:cNvSpPr txBox="1"/>
          <p:nvPr/>
        </p:nvSpPr>
        <p:spPr bwMode="auto">
          <a:xfrm>
            <a:off x="8196058" y="1684893"/>
            <a:ext cx="34615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DoR (overall): 7.6 </a:t>
            </a:r>
            <a:r>
              <a:rPr kumimoji="0" lang="en-US" sz="18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mo</a:t>
            </a:r>
            <a:endPar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DoR for ≥VGPR: 9.2 mo</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DoR for PR: 5.1 mo</a:t>
            </a:r>
          </a:p>
        </p:txBody>
      </p:sp>
      <p:sp>
        <p:nvSpPr>
          <p:cNvPr id="2" name="TextBox 1">
            <a:extLst>
              <a:ext uri="{FF2B5EF4-FFF2-40B4-BE49-F238E27FC236}">
                <a16:creationId xmlns:a16="http://schemas.microsoft.com/office/drawing/2014/main" id="{1B796B43-56F2-BA61-F656-7BF827B55A98}"/>
              </a:ext>
            </a:extLst>
          </p:cNvPr>
          <p:cNvSpPr txBox="1"/>
          <p:nvPr/>
        </p:nvSpPr>
        <p:spPr bwMode="auto">
          <a:xfrm>
            <a:off x="4021724" y="1408624"/>
            <a:ext cx="41485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Duration of Response</a:t>
            </a:r>
          </a:p>
        </p:txBody>
      </p:sp>
      <p:sp>
        <p:nvSpPr>
          <p:cNvPr id="5" name="TextBox 4">
            <a:extLst>
              <a:ext uri="{FF2B5EF4-FFF2-40B4-BE49-F238E27FC236}">
                <a16:creationId xmlns:a16="http://schemas.microsoft.com/office/drawing/2014/main" id="{A9A8BC37-5528-BC10-9B9A-F0171E412D96}"/>
              </a:ext>
            </a:extLst>
          </p:cNvPr>
          <p:cNvSpPr txBox="1"/>
          <p:nvPr/>
        </p:nvSpPr>
        <p:spPr bwMode="auto">
          <a:xfrm rot="16200000">
            <a:off x="282817" y="2910524"/>
            <a:ext cx="18197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Proportion of Survival</a:t>
            </a:r>
          </a:p>
        </p:txBody>
      </p:sp>
      <p:grpSp>
        <p:nvGrpSpPr>
          <p:cNvPr id="6" name="Group 5">
            <a:extLst>
              <a:ext uri="{FF2B5EF4-FFF2-40B4-BE49-F238E27FC236}">
                <a16:creationId xmlns:a16="http://schemas.microsoft.com/office/drawing/2014/main" id="{BE34F630-E5BE-6ABD-4532-D3D4F6658ACD}"/>
              </a:ext>
            </a:extLst>
          </p:cNvPr>
          <p:cNvGrpSpPr/>
          <p:nvPr/>
        </p:nvGrpSpPr>
        <p:grpSpPr>
          <a:xfrm>
            <a:off x="1381557" y="1670050"/>
            <a:ext cx="412292" cy="2717800"/>
            <a:chOff x="994801" y="2039575"/>
            <a:chExt cx="412292" cy="3447690"/>
          </a:xfrm>
        </p:grpSpPr>
        <p:sp>
          <p:nvSpPr>
            <p:cNvPr id="7" name="TextBox 6">
              <a:extLst>
                <a:ext uri="{FF2B5EF4-FFF2-40B4-BE49-F238E27FC236}">
                  <a16:creationId xmlns:a16="http://schemas.microsoft.com/office/drawing/2014/main" id="{DAD505A5-1415-2514-1F18-4696209F62DE}"/>
                </a:ext>
              </a:extLst>
            </p:cNvPr>
            <p:cNvSpPr txBox="1"/>
            <p:nvPr/>
          </p:nvSpPr>
          <p:spPr bwMode="auto">
            <a:xfrm>
              <a:off x="994801" y="203957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8" name="TextBox 7">
              <a:extLst>
                <a:ext uri="{FF2B5EF4-FFF2-40B4-BE49-F238E27FC236}">
                  <a16:creationId xmlns:a16="http://schemas.microsoft.com/office/drawing/2014/main" id="{E5AC939D-7B70-A157-0880-966D6E9B6345}"/>
                </a:ext>
              </a:extLst>
            </p:cNvPr>
            <p:cNvSpPr txBox="1"/>
            <p:nvPr/>
          </p:nvSpPr>
          <p:spPr bwMode="auto">
            <a:xfrm>
              <a:off x="994801" y="266426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9" name="TextBox 8">
              <a:extLst>
                <a:ext uri="{FF2B5EF4-FFF2-40B4-BE49-F238E27FC236}">
                  <a16:creationId xmlns:a16="http://schemas.microsoft.com/office/drawing/2014/main" id="{421289BD-D895-235F-FE5F-F3AE6F80B4B2}"/>
                </a:ext>
              </a:extLst>
            </p:cNvPr>
            <p:cNvSpPr txBox="1"/>
            <p:nvPr/>
          </p:nvSpPr>
          <p:spPr bwMode="auto">
            <a:xfrm>
              <a:off x="994801" y="327511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0" name="TextBox 9">
              <a:extLst>
                <a:ext uri="{FF2B5EF4-FFF2-40B4-BE49-F238E27FC236}">
                  <a16:creationId xmlns:a16="http://schemas.microsoft.com/office/drawing/2014/main" id="{A9B0B3A3-55F4-0550-F044-800CCD37A20A}"/>
                </a:ext>
              </a:extLst>
            </p:cNvPr>
            <p:cNvSpPr txBox="1"/>
            <p:nvPr/>
          </p:nvSpPr>
          <p:spPr bwMode="auto">
            <a:xfrm>
              <a:off x="994801" y="389980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1" name="TextBox 10">
              <a:extLst>
                <a:ext uri="{FF2B5EF4-FFF2-40B4-BE49-F238E27FC236}">
                  <a16:creationId xmlns:a16="http://schemas.microsoft.com/office/drawing/2014/main" id="{0F072918-2182-FF71-116C-995E99F39492}"/>
                </a:ext>
              </a:extLst>
            </p:cNvPr>
            <p:cNvSpPr txBox="1"/>
            <p:nvPr/>
          </p:nvSpPr>
          <p:spPr bwMode="auto">
            <a:xfrm>
              <a:off x="994801" y="455479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2" name="TextBox 11">
              <a:extLst>
                <a:ext uri="{FF2B5EF4-FFF2-40B4-BE49-F238E27FC236}">
                  <a16:creationId xmlns:a16="http://schemas.microsoft.com/office/drawing/2014/main" id="{61538200-E7DD-C3A3-8561-4B27D256CDFE}"/>
                </a:ext>
              </a:extLst>
            </p:cNvPr>
            <p:cNvSpPr txBox="1"/>
            <p:nvPr/>
          </p:nvSpPr>
          <p:spPr bwMode="auto">
            <a:xfrm>
              <a:off x="1131056" y="517948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13" name="TextBox 12">
            <a:extLst>
              <a:ext uri="{FF2B5EF4-FFF2-40B4-BE49-F238E27FC236}">
                <a16:creationId xmlns:a16="http://schemas.microsoft.com/office/drawing/2014/main" id="{A3AD1D38-1144-596E-00A3-070E9B053B73}"/>
              </a:ext>
            </a:extLst>
          </p:cNvPr>
          <p:cNvSpPr txBox="1"/>
          <p:nvPr/>
        </p:nvSpPr>
        <p:spPr bwMode="auto">
          <a:xfrm>
            <a:off x="5493668" y="4623424"/>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Mo</a:t>
            </a:r>
          </a:p>
        </p:txBody>
      </p:sp>
      <p:sp>
        <p:nvSpPr>
          <p:cNvPr id="14" name="Freeform: Shape 13">
            <a:extLst>
              <a:ext uri="{FF2B5EF4-FFF2-40B4-BE49-F238E27FC236}">
                <a16:creationId xmlns:a16="http://schemas.microsoft.com/office/drawing/2014/main" id="{DDD87620-244F-D322-739D-80E8D18995B3}"/>
              </a:ext>
            </a:extLst>
          </p:cNvPr>
          <p:cNvSpPr/>
          <p:nvPr/>
        </p:nvSpPr>
        <p:spPr bwMode="auto">
          <a:xfrm>
            <a:off x="1845490" y="1822450"/>
            <a:ext cx="7342311" cy="2489200"/>
          </a:xfrm>
          <a:custGeom>
            <a:avLst/>
            <a:gdLst>
              <a:gd name="connsiteX0" fmla="*/ 0 w 4940300"/>
              <a:gd name="connsiteY0" fmla="*/ 0 h 3143250"/>
              <a:gd name="connsiteX1" fmla="*/ 0 w 4940300"/>
              <a:gd name="connsiteY1" fmla="*/ 3143250 h 3143250"/>
              <a:gd name="connsiteX2" fmla="*/ 4940300 w 4940300"/>
              <a:gd name="connsiteY2" fmla="*/ 3143250 h 3143250"/>
            </a:gdLst>
            <a:ahLst/>
            <a:cxnLst>
              <a:cxn ang="0">
                <a:pos x="connsiteX0" y="connsiteY0"/>
              </a:cxn>
              <a:cxn ang="0">
                <a:pos x="connsiteX1" y="connsiteY1"/>
              </a:cxn>
              <a:cxn ang="0">
                <a:pos x="connsiteX2" y="connsiteY2"/>
              </a:cxn>
            </a:cxnLst>
            <a:rect l="l" t="t" r="r" b="b"/>
            <a:pathLst>
              <a:path w="4940300" h="3143250">
                <a:moveTo>
                  <a:pt x="0" y="0"/>
                </a:moveTo>
                <a:lnTo>
                  <a:pt x="0" y="3143250"/>
                </a:lnTo>
                <a:lnTo>
                  <a:pt x="4940300" y="3143250"/>
                </a:lnTo>
              </a:path>
            </a:pathLst>
          </a:custGeom>
          <a:noFill/>
          <a:ln w="28575">
            <a:solidFill>
              <a:schemeClr val="bg1"/>
            </a:solidFill>
            <a:miter lim="800000"/>
            <a:headEnd/>
            <a:tailEnd/>
          </a:ln>
        </p:spPr>
        <p:txBody>
          <a:bodyPr rtlCol="0" anchor="ctr"/>
          <a:lstStyle/>
          <a:p>
            <a:pPr algn="ctr"/>
            <a:endParaRPr lang="en-US"/>
          </a:p>
        </p:txBody>
      </p:sp>
      <p:grpSp>
        <p:nvGrpSpPr>
          <p:cNvPr id="15" name="Group 14">
            <a:extLst>
              <a:ext uri="{FF2B5EF4-FFF2-40B4-BE49-F238E27FC236}">
                <a16:creationId xmlns:a16="http://schemas.microsoft.com/office/drawing/2014/main" id="{26A9A02B-4D49-C602-1677-AFD7E5BDBCE2}"/>
              </a:ext>
            </a:extLst>
          </p:cNvPr>
          <p:cNvGrpSpPr/>
          <p:nvPr/>
        </p:nvGrpSpPr>
        <p:grpSpPr>
          <a:xfrm>
            <a:off x="1743891" y="1835150"/>
            <a:ext cx="101600" cy="2470150"/>
            <a:chOff x="1187222" y="2190883"/>
            <a:chExt cx="1115362" cy="3149330"/>
          </a:xfrm>
        </p:grpSpPr>
        <p:cxnSp>
          <p:nvCxnSpPr>
            <p:cNvPr id="16" name="Straight Connector 15">
              <a:extLst>
                <a:ext uri="{FF2B5EF4-FFF2-40B4-BE49-F238E27FC236}">
                  <a16:creationId xmlns:a16="http://schemas.microsoft.com/office/drawing/2014/main" id="{92AE6B46-F7CF-5A7B-9849-C39516795FB8}"/>
                </a:ext>
              </a:extLst>
            </p:cNvPr>
            <p:cNvCxnSpPr>
              <a:cxnSpLocks/>
            </p:cNvCxnSpPr>
            <p:nvPr/>
          </p:nvCxnSpPr>
          <p:spPr bwMode="auto">
            <a:xfrm>
              <a:off x="1187222" y="219088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76E3BD5-E081-DDE2-D71F-A3C31A158692}"/>
                </a:ext>
              </a:extLst>
            </p:cNvPr>
            <p:cNvCxnSpPr>
              <a:cxnSpLocks/>
            </p:cNvCxnSpPr>
            <p:nvPr/>
          </p:nvCxnSpPr>
          <p:spPr bwMode="auto">
            <a:xfrm>
              <a:off x="1187222" y="2813620"/>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6AA9D5A-4D52-7833-A92E-CB747D21FBCA}"/>
                </a:ext>
              </a:extLst>
            </p:cNvPr>
            <p:cNvCxnSpPr>
              <a:cxnSpLocks/>
            </p:cNvCxnSpPr>
            <p:nvPr/>
          </p:nvCxnSpPr>
          <p:spPr bwMode="auto">
            <a:xfrm>
              <a:off x="1187222" y="344124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8F982231-5244-6991-1948-9437D1F9F1B1}"/>
                </a:ext>
              </a:extLst>
            </p:cNvPr>
            <p:cNvCxnSpPr>
              <a:cxnSpLocks/>
            </p:cNvCxnSpPr>
            <p:nvPr/>
          </p:nvCxnSpPr>
          <p:spPr bwMode="auto">
            <a:xfrm>
              <a:off x="1187222" y="4090290"/>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BA44405-2F51-B977-F924-3187195EADF3}"/>
                </a:ext>
              </a:extLst>
            </p:cNvPr>
            <p:cNvCxnSpPr>
              <a:cxnSpLocks/>
            </p:cNvCxnSpPr>
            <p:nvPr/>
          </p:nvCxnSpPr>
          <p:spPr bwMode="auto">
            <a:xfrm>
              <a:off x="1187222" y="471791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B3FC296-A71D-4C6B-C38C-C7D6536DF337}"/>
                </a:ext>
              </a:extLst>
            </p:cNvPr>
            <p:cNvCxnSpPr>
              <a:cxnSpLocks/>
            </p:cNvCxnSpPr>
            <p:nvPr/>
          </p:nvCxnSpPr>
          <p:spPr bwMode="auto">
            <a:xfrm>
              <a:off x="1187222" y="5340213"/>
              <a:ext cx="11153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DDD0A8A1-D2F2-3F93-4B94-4EDC56AF71F5}"/>
              </a:ext>
            </a:extLst>
          </p:cNvPr>
          <p:cNvGrpSpPr/>
          <p:nvPr/>
        </p:nvGrpSpPr>
        <p:grpSpPr>
          <a:xfrm>
            <a:off x="1707471" y="4332266"/>
            <a:ext cx="7654529" cy="307777"/>
            <a:chOff x="2713131" y="4332266"/>
            <a:chExt cx="7654529" cy="307777"/>
          </a:xfrm>
        </p:grpSpPr>
        <p:sp>
          <p:nvSpPr>
            <p:cNvPr id="23" name="TextBox 22">
              <a:extLst>
                <a:ext uri="{FF2B5EF4-FFF2-40B4-BE49-F238E27FC236}">
                  <a16:creationId xmlns:a16="http://schemas.microsoft.com/office/drawing/2014/main" id="{C5CF5246-64C8-458A-8218-A528E2F282D1}"/>
                </a:ext>
              </a:extLst>
            </p:cNvPr>
            <p:cNvSpPr txBox="1"/>
            <p:nvPr/>
          </p:nvSpPr>
          <p:spPr bwMode="auto">
            <a:xfrm>
              <a:off x="2713131"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25" name="TextBox 24">
              <a:extLst>
                <a:ext uri="{FF2B5EF4-FFF2-40B4-BE49-F238E27FC236}">
                  <a16:creationId xmlns:a16="http://schemas.microsoft.com/office/drawing/2014/main" id="{636B5595-164F-3E88-5621-30F98C92AFA1}"/>
                </a:ext>
              </a:extLst>
            </p:cNvPr>
            <p:cNvSpPr txBox="1"/>
            <p:nvPr/>
          </p:nvSpPr>
          <p:spPr bwMode="auto">
            <a:xfrm>
              <a:off x="3116168"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26" name="TextBox 25">
              <a:extLst>
                <a:ext uri="{FF2B5EF4-FFF2-40B4-BE49-F238E27FC236}">
                  <a16:creationId xmlns:a16="http://schemas.microsoft.com/office/drawing/2014/main" id="{754E7CB1-B0F8-CB78-B188-734C112BCD17}"/>
                </a:ext>
              </a:extLst>
            </p:cNvPr>
            <p:cNvSpPr txBox="1"/>
            <p:nvPr/>
          </p:nvSpPr>
          <p:spPr bwMode="auto">
            <a:xfrm>
              <a:off x="3524118"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p:txBody>
        </p:sp>
        <p:sp>
          <p:nvSpPr>
            <p:cNvPr id="27" name="TextBox 26">
              <a:extLst>
                <a:ext uri="{FF2B5EF4-FFF2-40B4-BE49-F238E27FC236}">
                  <a16:creationId xmlns:a16="http://schemas.microsoft.com/office/drawing/2014/main" id="{48288933-D31F-F6AF-7247-2929148BB7F5}"/>
                </a:ext>
              </a:extLst>
            </p:cNvPr>
            <p:cNvSpPr txBox="1"/>
            <p:nvPr/>
          </p:nvSpPr>
          <p:spPr bwMode="auto">
            <a:xfrm>
              <a:off x="3927155"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28" name="TextBox 27">
              <a:extLst>
                <a:ext uri="{FF2B5EF4-FFF2-40B4-BE49-F238E27FC236}">
                  <a16:creationId xmlns:a16="http://schemas.microsoft.com/office/drawing/2014/main" id="{537EA9E1-0B76-AB2C-DD75-CC7C2002A2EC}"/>
                </a:ext>
              </a:extLst>
            </p:cNvPr>
            <p:cNvSpPr txBox="1"/>
            <p:nvPr/>
          </p:nvSpPr>
          <p:spPr bwMode="auto">
            <a:xfrm>
              <a:off x="4338658"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p:txBody>
        </p:sp>
        <p:sp>
          <p:nvSpPr>
            <p:cNvPr id="29" name="TextBox 28">
              <a:extLst>
                <a:ext uri="{FF2B5EF4-FFF2-40B4-BE49-F238E27FC236}">
                  <a16:creationId xmlns:a16="http://schemas.microsoft.com/office/drawing/2014/main" id="{AE9EDAD7-6E53-AA86-FC19-80EADBB5DA58}"/>
                </a:ext>
              </a:extLst>
            </p:cNvPr>
            <p:cNvSpPr txBox="1"/>
            <p:nvPr/>
          </p:nvSpPr>
          <p:spPr bwMode="auto">
            <a:xfrm>
              <a:off x="4741695"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p:txBody>
        </p:sp>
        <p:sp>
          <p:nvSpPr>
            <p:cNvPr id="30" name="TextBox 29">
              <a:extLst>
                <a:ext uri="{FF2B5EF4-FFF2-40B4-BE49-F238E27FC236}">
                  <a16:creationId xmlns:a16="http://schemas.microsoft.com/office/drawing/2014/main" id="{ABFF3384-3B46-1862-FC84-1CA159DD91D5}"/>
                </a:ext>
              </a:extLst>
            </p:cNvPr>
            <p:cNvSpPr txBox="1"/>
            <p:nvPr/>
          </p:nvSpPr>
          <p:spPr bwMode="auto">
            <a:xfrm>
              <a:off x="5149645"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p:txBody>
        </p:sp>
        <p:sp>
          <p:nvSpPr>
            <p:cNvPr id="31" name="TextBox 30">
              <a:extLst>
                <a:ext uri="{FF2B5EF4-FFF2-40B4-BE49-F238E27FC236}">
                  <a16:creationId xmlns:a16="http://schemas.microsoft.com/office/drawing/2014/main" id="{547D8606-1A35-13C7-376C-A71F4BB656FA}"/>
                </a:ext>
              </a:extLst>
            </p:cNvPr>
            <p:cNvSpPr txBox="1"/>
            <p:nvPr/>
          </p:nvSpPr>
          <p:spPr bwMode="auto">
            <a:xfrm>
              <a:off x="5552682"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a:t>
              </a:r>
            </a:p>
          </p:txBody>
        </p:sp>
        <p:sp>
          <p:nvSpPr>
            <p:cNvPr id="32" name="TextBox 31">
              <a:extLst>
                <a:ext uri="{FF2B5EF4-FFF2-40B4-BE49-F238E27FC236}">
                  <a16:creationId xmlns:a16="http://schemas.microsoft.com/office/drawing/2014/main" id="{E0CF2DE0-EC3D-A290-E267-71091FEE1C85}"/>
                </a:ext>
              </a:extLst>
            </p:cNvPr>
            <p:cNvSpPr txBox="1"/>
            <p:nvPr/>
          </p:nvSpPr>
          <p:spPr bwMode="auto">
            <a:xfrm>
              <a:off x="5964185"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a:t>
              </a:r>
            </a:p>
          </p:txBody>
        </p:sp>
        <p:sp>
          <p:nvSpPr>
            <p:cNvPr id="33" name="TextBox 32">
              <a:extLst>
                <a:ext uri="{FF2B5EF4-FFF2-40B4-BE49-F238E27FC236}">
                  <a16:creationId xmlns:a16="http://schemas.microsoft.com/office/drawing/2014/main" id="{2DC4B943-D711-042C-4810-75E5DF49394C}"/>
                </a:ext>
              </a:extLst>
            </p:cNvPr>
            <p:cNvSpPr txBox="1"/>
            <p:nvPr/>
          </p:nvSpPr>
          <p:spPr bwMode="auto">
            <a:xfrm>
              <a:off x="6367222"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a:t>
              </a:r>
            </a:p>
          </p:txBody>
        </p:sp>
        <p:sp>
          <p:nvSpPr>
            <p:cNvPr id="34" name="TextBox 33">
              <a:extLst>
                <a:ext uri="{FF2B5EF4-FFF2-40B4-BE49-F238E27FC236}">
                  <a16:creationId xmlns:a16="http://schemas.microsoft.com/office/drawing/2014/main" id="{E7AF7642-197C-C909-8322-EA22879F1040}"/>
                </a:ext>
              </a:extLst>
            </p:cNvPr>
            <p:cNvSpPr txBox="1"/>
            <p:nvPr/>
          </p:nvSpPr>
          <p:spPr bwMode="auto">
            <a:xfrm>
              <a:off x="6729487"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p:txBody>
        </p:sp>
        <p:sp>
          <p:nvSpPr>
            <p:cNvPr id="35" name="TextBox 34">
              <a:extLst>
                <a:ext uri="{FF2B5EF4-FFF2-40B4-BE49-F238E27FC236}">
                  <a16:creationId xmlns:a16="http://schemas.microsoft.com/office/drawing/2014/main" id="{1B824427-56E1-486E-48D4-4535E13C192F}"/>
                </a:ext>
              </a:extLst>
            </p:cNvPr>
            <p:cNvSpPr txBox="1"/>
            <p:nvPr/>
          </p:nvSpPr>
          <p:spPr bwMode="auto">
            <a:xfrm>
              <a:off x="7132524"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a:t>
              </a:r>
            </a:p>
          </p:txBody>
        </p:sp>
        <p:sp>
          <p:nvSpPr>
            <p:cNvPr id="36" name="TextBox 35">
              <a:extLst>
                <a:ext uri="{FF2B5EF4-FFF2-40B4-BE49-F238E27FC236}">
                  <a16:creationId xmlns:a16="http://schemas.microsoft.com/office/drawing/2014/main" id="{9DB3EE75-AB94-DC2C-2245-DA9FFF253BE3}"/>
                </a:ext>
              </a:extLst>
            </p:cNvPr>
            <p:cNvSpPr txBox="1"/>
            <p:nvPr/>
          </p:nvSpPr>
          <p:spPr bwMode="auto">
            <a:xfrm>
              <a:off x="7544027"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a:t>
              </a:r>
            </a:p>
          </p:txBody>
        </p:sp>
        <p:sp>
          <p:nvSpPr>
            <p:cNvPr id="37" name="TextBox 36">
              <a:extLst>
                <a:ext uri="{FF2B5EF4-FFF2-40B4-BE49-F238E27FC236}">
                  <a16:creationId xmlns:a16="http://schemas.microsoft.com/office/drawing/2014/main" id="{503F331D-7F74-36B7-6C77-B87EAD446F84}"/>
                </a:ext>
              </a:extLst>
            </p:cNvPr>
            <p:cNvSpPr txBox="1"/>
            <p:nvPr/>
          </p:nvSpPr>
          <p:spPr bwMode="auto">
            <a:xfrm>
              <a:off x="7947064"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a:t>
              </a:r>
            </a:p>
          </p:txBody>
        </p:sp>
        <p:sp>
          <p:nvSpPr>
            <p:cNvPr id="38" name="TextBox 37">
              <a:extLst>
                <a:ext uri="{FF2B5EF4-FFF2-40B4-BE49-F238E27FC236}">
                  <a16:creationId xmlns:a16="http://schemas.microsoft.com/office/drawing/2014/main" id="{B4DA2D31-7711-F137-9869-F949ECBDF100}"/>
                </a:ext>
              </a:extLst>
            </p:cNvPr>
            <p:cNvSpPr txBox="1"/>
            <p:nvPr/>
          </p:nvSpPr>
          <p:spPr bwMode="auto">
            <a:xfrm>
              <a:off x="8355014"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a:t>
              </a:r>
            </a:p>
          </p:txBody>
        </p:sp>
        <p:sp>
          <p:nvSpPr>
            <p:cNvPr id="39" name="TextBox 38">
              <a:extLst>
                <a:ext uri="{FF2B5EF4-FFF2-40B4-BE49-F238E27FC236}">
                  <a16:creationId xmlns:a16="http://schemas.microsoft.com/office/drawing/2014/main" id="{4E60D2FD-3B8A-C2B2-0D6C-57AB4C0A3CA1}"/>
                </a:ext>
              </a:extLst>
            </p:cNvPr>
            <p:cNvSpPr txBox="1"/>
            <p:nvPr/>
          </p:nvSpPr>
          <p:spPr bwMode="auto">
            <a:xfrm>
              <a:off x="8758051"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a:t>
              </a:r>
            </a:p>
          </p:txBody>
        </p:sp>
        <p:sp>
          <p:nvSpPr>
            <p:cNvPr id="40" name="TextBox 39">
              <a:extLst>
                <a:ext uri="{FF2B5EF4-FFF2-40B4-BE49-F238E27FC236}">
                  <a16:creationId xmlns:a16="http://schemas.microsoft.com/office/drawing/2014/main" id="{46331879-6B61-4733-2516-4FB66B883FDB}"/>
                </a:ext>
              </a:extLst>
            </p:cNvPr>
            <p:cNvSpPr txBox="1"/>
            <p:nvPr/>
          </p:nvSpPr>
          <p:spPr bwMode="auto">
            <a:xfrm>
              <a:off x="9189265"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16</a:t>
              </a:r>
            </a:p>
          </p:txBody>
        </p:sp>
        <p:sp>
          <p:nvSpPr>
            <p:cNvPr id="41" name="TextBox 40">
              <a:extLst>
                <a:ext uri="{FF2B5EF4-FFF2-40B4-BE49-F238E27FC236}">
                  <a16:creationId xmlns:a16="http://schemas.microsoft.com/office/drawing/2014/main" id="{C7C22A81-849A-0B91-A8D3-B330F371C86E}"/>
                </a:ext>
              </a:extLst>
            </p:cNvPr>
            <p:cNvSpPr txBox="1"/>
            <p:nvPr/>
          </p:nvSpPr>
          <p:spPr bwMode="auto">
            <a:xfrm>
              <a:off x="9592302"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a:t>
              </a:r>
            </a:p>
          </p:txBody>
        </p:sp>
        <p:sp>
          <p:nvSpPr>
            <p:cNvPr id="42" name="TextBox 41">
              <a:extLst>
                <a:ext uri="{FF2B5EF4-FFF2-40B4-BE49-F238E27FC236}">
                  <a16:creationId xmlns:a16="http://schemas.microsoft.com/office/drawing/2014/main" id="{25AACB76-2D0A-EA65-17CF-5BE8CF39260E}"/>
                </a:ext>
              </a:extLst>
            </p:cNvPr>
            <p:cNvSpPr txBox="1"/>
            <p:nvPr/>
          </p:nvSpPr>
          <p:spPr bwMode="auto">
            <a:xfrm>
              <a:off x="10000252"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a:t>
              </a:r>
            </a:p>
          </p:txBody>
        </p:sp>
      </p:grpSp>
      <p:grpSp>
        <p:nvGrpSpPr>
          <p:cNvPr id="44" name="Group 43">
            <a:extLst>
              <a:ext uri="{FF2B5EF4-FFF2-40B4-BE49-F238E27FC236}">
                <a16:creationId xmlns:a16="http://schemas.microsoft.com/office/drawing/2014/main" id="{7F859654-4CC9-75F3-9DB7-DDBADB3EE9B3}"/>
              </a:ext>
            </a:extLst>
          </p:cNvPr>
          <p:cNvGrpSpPr/>
          <p:nvPr/>
        </p:nvGrpSpPr>
        <p:grpSpPr>
          <a:xfrm>
            <a:off x="1840795" y="4320577"/>
            <a:ext cx="7334718" cy="86324"/>
            <a:chOff x="2846455" y="3449346"/>
            <a:chExt cx="7334718" cy="1216026"/>
          </a:xfrm>
        </p:grpSpPr>
        <p:grpSp>
          <p:nvGrpSpPr>
            <p:cNvPr id="45" name="Group 44">
              <a:extLst>
                <a:ext uri="{FF2B5EF4-FFF2-40B4-BE49-F238E27FC236}">
                  <a16:creationId xmlns:a16="http://schemas.microsoft.com/office/drawing/2014/main" id="{3422B80A-2BC1-663B-3FAF-02CF7D1B8EFE}"/>
                </a:ext>
              </a:extLst>
            </p:cNvPr>
            <p:cNvGrpSpPr/>
            <p:nvPr/>
          </p:nvGrpSpPr>
          <p:grpSpPr>
            <a:xfrm rot="5400000">
              <a:off x="3250440" y="3045361"/>
              <a:ext cx="1216025" cy="2023995"/>
              <a:chOff x="1187222" y="2190883"/>
              <a:chExt cx="1115362" cy="3149330"/>
            </a:xfrm>
          </p:grpSpPr>
          <p:cxnSp>
            <p:nvCxnSpPr>
              <p:cNvPr id="62" name="Straight Connector 61">
                <a:extLst>
                  <a:ext uri="{FF2B5EF4-FFF2-40B4-BE49-F238E27FC236}">
                    <a16:creationId xmlns:a16="http://schemas.microsoft.com/office/drawing/2014/main" id="{DC7EF037-090E-DD95-A286-83E8701C30C7}"/>
                  </a:ext>
                </a:extLst>
              </p:cNvPr>
              <p:cNvCxnSpPr>
                <a:cxnSpLocks/>
              </p:cNvCxnSpPr>
              <p:nvPr/>
            </p:nvCxnSpPr>
            <p:spPr bwMode="auto">
              <a:xfrm>
                <a:off x="1187222" y="219088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5211F221-9548-D457-0BF4-375184DEC4F2}"/>
                  </a:ext>
                </a:extLst>
              </p:cNvPr>
              <p:cNvCxnSpPr>
                <a:cxnSpLocks/>
              </p:cNvCxnSpPr>
              <p:nvPr/>
            </p:nvCxnSpPr>
            <p:spPr bwMode="auto">
              <a:xfrm>
                <a:off x="1187222" y="2813620"/>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51F83E89-C5D5-FA87-CDB9-BBCB097E74A7}"/>
                  </a:ext>
                </a:extLst>
              </p:cNvPr>
              <p:cNvCxnSpPr>
                <a:cxnSpLocks/>
              </p:cNvCxnSpPr>
              <p:nvPr/>
            </p:nvCxnSpPr>
            <p:spPr bwMode="auto">
              <a:xfrm>
                <a:off x="1187222" y="344124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E364A493-E28E-DC26-7B46-36C87B75F636}"/>
                  </a:ext>
                </a:extLst>
              </p:cNvPr>
              <p:cNvCxnSpPr>
                <a:cxnSpLocks/>
              </p:cNvCxnSpPr>
              <p:nvPr/>
            </p:nvCxnSpPr>
            <p:spPr bwMode="auto">
              <a:xfrm>
                <a:off x="1187222" y="4090290"/>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0074C6B1-01A6-E5D9-4582-8A0A62840637}"/>
                  </a:ext>
                </a:extLst>
              </p:cNvPr>
              <p:cNvCxnSpPr>
                <a:cxnSpLocks/>
              </p:cNvCxnSpPr>
              <p:nvPr/>
            </p:nvCxnSpPr>
            <p:spPr bwMode="auto">
              <a:xfrm>
                <a:off x="1187222" y="471791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60989B46-22BF-7C64-2F39-B6B52E835FCF}"/>
                  </a:ext>
                </a:extLst>
              </p:cNvPr>
              <p:cNvCxnSpPr>
                <a:cxnSpLocks/>
              </p:cNvCxnSpPr>
              <p:nvPr/>
            </p:nvCxnSpPr>
            <p:spPr bwMode="auto">
              <a:xfrm>
                <a:off x="1187222" y="5340213"/>
                <a:ext cx="11153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5D6E59B4-8E05-59C8-F3FC-BA388FD0A56F}"/>
                </a:ext>
              </a:extLst>
            </p:cNvPr>
            <p:cNvGrpSpPr/>
            <p:nvPr/>
          </p:nvGrpSpPr>
          <p:grpSpPr>
            <a:xfrm rot="5400000">
              <a:off x="5682465" y="3045361"/>
              <a:ext cx="1216025" cy="2023995"/>
              <a:chOff x="1187222" y="2190883"/>
              <a:chExt cx="1115362" cy="3149330"/>
            </a:xfrm>
          </p:grpSpPr>
          <p:cxnSp>
            <p:nvCxnSpPr>
              <p:cNvPr id="56" name="Straight Connector 55">
                <a:extLst>
                  <a:ext uri="{FF2B5EF4-FFF2-40B4-BE49-F238E27FC236}">
                    <a16:creationId xmlns:a16="http://schemas.microsoft.com/office/drawing/2014/main" id="{BD798262-0E03-28CA-B25D-BCA64176A90A}"/>
                  </a:ext>
                </a:extLst>
              </p:cNvPr>
              <p:cNvCxnSpPr>
                <a:cxnSpLocks/>
              </p:cNvCxnSpPr>
              <p:nvPr/>
            </p:nvCxnSpPr>
            <p:spPr bwMode="auto">
              <a:xfrm>
                <a:off x="1187222" y="219088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B362EE4-C90E-2362-153C-3C81AB438CD8}"/>
                  </a:ext>
                </a:extLst>
              </p:cNvPr>
              <p:cNvCxnSpPr>
                <a:cxnSpLocks/>
              </p:cNvCxnSpPr>
              <p:nvPr/>
            </p:nvCxnSpPr>
            <p:spPr bwMode="auto">
              <a:xfrm>
                <a:off x="1187222" y="2813620"/>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D7EE746-F16C-158A-195D-0684F3276F81}"/>
                  </a:ext>
                </a:extLst>
              </p:cNvPr>
              <p:cNvCxnSpPr>
                <a:cxnSpLocks/>
              </p:cNvCxnSpPr>
              <p:nvPr/>
            </p:nvCxnSpPr>
            <p:spPr bwMode="auto">
              <a:xfrm>
                <a:off x="1187222" y="344124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5582C4BD-79B1-74C1-AD00-D3BF1D7C1DB9}"/>
                  </a:ext>
                </a:extLst>
              </p:cNvPr>
              <p:cNvCxnSpPr>
                <a:cxnSpLocks/>
              </p:cNvCxnSpPr>
              <p:nvPr/>
            </p:nvCxnSpPr>
            <p:spPr bwMode="auto">
              <a:xfrm>
                <a:off x="1187222" y="4090290"/>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B7CBB46A-2235-9605-9DBB-AB62B5F483D4}"/>
                  </a:ext>
                </a:extLst>
              </p:cNvPr>
              <p:cNvCxnSpPr>
                <a:cxnSpLocks/>
              </p:cNvCxnSpPr>
              <p:nvPr/>
            </p:nvCxnSpPr>
            <p:spPr bwMode="auto">
              <a:xfrm>
                <a:off x="1187222" y="471791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DEB2E05-2983-E42A-CFEE-F6C5ED546F4B}"/>
                  </a:ext>
                </a:extLst>
              </p:cNvPr>
              <p:cNvCxnSpPr>
                <a:cxnSpLocks/>
              </p:cNvCxnSpPr>
              <p:nvPr/>
            </p:nvCxnSpPr>
            <p:spPr bwMode="auto">
              <a:xfrm>
                <a:off x="1187222" y="5340213"/>
                <a:ext cx="11153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57AC632D-62F6-DC52-DD36-1A089620C4D6}"/>
                </a:ext>
              </a:extLst>
            </p:cNvPr>
            <p:cNvGrpSpPr/>
            <p:nvPr/>
          </p:nvGrpSpPr>
          <p:grpSpPr>
            <a:xfrm rot="5400000">
              <a:off x="8348845" y="2833043"/>
              <a:ext cx="1216026" cy="2448631"/>
              <a:chOff x="1187222" y="1530151"/>
              <a:chExt cx="1115363" cy="3810062"/>
            </a:xfrm>
          </p:grpSpPr>
          <p:cxnSp>
            <p:nvCxnSpPr>
              <p:cNvPr id="48" name="Straight Connector 47">
                <a:extLst>
                  <a:ext uri="{FF2B5EF4-FFF2-40B4-BE49-F238E27FC236}">
                    <a16:creationId xmlns:a16="http://schemas.microsoft.com/office/drawing/2014/main" id="{777A40DD-0C7D-7DDA-050C-40D74EA65576}"/>
                  </a:ext>
                </a:extLst>
              </p:cNvPr>
              <p:cNvCxnSpPr>
                <a:cxnSpLocks/>
              </p:cNvCxnSpPr>
              <p:nvPr/>
            </p:nvCxnSpPr>
            <p:spPr bwMode="auto">
              <a:xfrm>
                <a:off x="1187222" y="219088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C70FD10-6481-34D1-54C9-2C17E5E1E973}"/>
                  </a:ext>
                </a:extLst>
              </p:cNvPr>
              <p:cNvCxnSpPr>
                <a:cxnSpLocks/>
              </p:cNvCxnSpPr>
              <p:nvPr/>
            </p:nvCxnSpPr>
            <p:spPr bwMode="auto">
              <a:xfrm>
                <a:off x="1187222" y="2813620"/>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FFA391B-C846-BEBA-7F83-25F870B14E1F}"/>
                  </a:ext>
                </a:extLst>
              </p:cNvPr>
              <p:cNvCxnSpPr>
                <a:cxnSpLocks/>
              </p:cNvCxnSpPr>
              <p:nvPr/>
            </p:nvCxnSpPr>
            <p:spPr bwMode="auto">
              <a:xfrm>
                <a:off x="1187222" y="344124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437E614-252E-A2EC-9594-1F14028AEF98}"/>
                  </a:ext>
                </a:extLst>
              </p:cNvPr>
              <p:cNvCxnSpPr>
                <a:cxnSpLocks/>
              </p:cNvCxnSpPr>
              <p:nvPr/>
            </p:nvCxnSpPr>
            <p:spPr bwMode="auto">
              <a:xfrm>
                <a:off x="1187222" y="4090290"/>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2E0B4C41-795E-D032-B3F8-75F98C796A5C}"/>
                  </a:ext>
                </a:extLst>
              </p:cNvPr>
              <p:cNvCxnSpPr>
                <a:cxnSpLocks/>
              </p:cNvCxnSpPr>
              <p:nvPr/>
            </p:nvCxnSpPr>
            <p:spPr bwMode="auto">
              <a:xfrm>
                <a:off x="1187222" y="471791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854EBD5-23F0-6F2F-2A3E-68E3B5EEBDF5}"/>
                  </a:ext>
                </a:extLst>
              </p:cNvPr>
              <p:cNvCxnSpPr>
                <a:cxnSpLocks/>
              </p:cNvCxnSpPr>
              <p:nvPr/>
            </p:nvCxnSpPr>
            <p:spPr bwMode="auto">
              <a:xfrm>
                <a:off x="1187222" y="5340213"/>
                <a:ext cx="111536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37EA001-2E55-A8FA-C6A1-121997164464}"/>
                  </a:ext>
                </a:extLst>
              </p:cNvPr>
              <p:cNvCxnSpPr>
                <a:cxnSpLocks/>
              </p:cNvCxnSpPr>
              <p:nvPr/>
            </p:nvCxnSpPr>
            <p:spPr bwMode="auto">
              <a:xfrm>
                <a:off x="1187223" y="1530151"/>
                <a:ext cx="1115362"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31749" name="Straight Connector 31748">
            <a:extLst>
              <a:ext uri="{FF2B5EF4-FFF2-40B4-BE49-F238E27FC236}">
                <a16:creationId xmlns:a16="http://schemas.microsoft.com/office/drawing/2014/main" id="{27C46C68-7EDD-2CA2-B674-9051D59C2A80}"/>
              </a:ext>
            </a:extLst>
          </p:cNvPr>
          <p:cNvCxnSpPr>
            <a:cxnSpLocks/>
          </p:cNvCxnSpPr>
          <p:nvPr/>
        </p:nvCxnSpPr>
        <p:spPr bwMode="auto">
          <a:xfrm flipH="1">
            <a:off x="1866196" y="3066196"/>
            <a:ext cx="7321605"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31751" name="TextBox 31750">
            <a:extLst>
              <a:ext uri="{FF2B5EF4-FFF2-40B4-BE49-F238E27FC236}">
                <a16:creationId xmlns:a16="http://schemas.microsoft.com/office/drawing/2014/main" id="{1146BCC1-190C-134C-C953-4F50033D9C16}"/>
              </a:ext>
            </a:extLst>
          </p:cNvPr>
          <p:cNvSpPr txBox="1"/>
          <p:nvPr/>
        </p:nvSpPr>
        <p:spPr bwMode="auto">
          <a:xfrm>
            <a:off x="2083586" y="3903326"/>
            <a:ext cx="6928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Censor</a:t>
            </a:r>
          </a:p>
        </p:txBody>
      </p:sp>
      <p:grpSp>
        <p:nvGrpSpPr>
          <p:cNvPr id="31752" name="Group 31751">
            <a:extLst>
              <a:ext uri="{FF2B5EF4-FFF2-40B4-BE49-F238E27FC236}">
                <a16:creationId xmlns:a16="http://schemas.microsoft.com/office/drawing/2014/main" id="{540F6EC9-1D20-8D86-3A26-50340A58AAC6}"/>
              </a:ext>
            </a:extLst>
          </p:cNvPr>
          <p:cNvGrpSpPr/>
          <p:nvPr/>
        </p:nvGrpSpPr>
        <p:grpSpPr>
          <a:xfrm>
            <a:off x="1977754" y="4002477"/>
            <a:ext cx="124518" cy="124518"/>
            <a:chOff x="4449046" y="2516322"/>
            <a:chExt cx="415656" cy="415656"/>
          </a:xfrm>
        </p:grpSpPr>
        <p:cxnSp>
          <p:nvCxnSpPr>
            <p:cNvPr id="31753" name="Straight Connector 31752">
              <a:extLst>
                <a:ext uri="{FF2B5EF4-FFF2-40B4-BE49-F238E27FC236}">
                  <a16:creationId xmlns:a16="http://schemas.microsoft.com/office/drawing/2014/main" id="{F67CB838-192B-CA11-439E-E3F23103B252}"/>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BE21A789-9121-F44D-0AD8-7A74272BC504}"/>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sp>
        <p:nvSpPr>
          <p:cNvPr id="31776" name="TextBox 31775">
            <a:extLst>
              <a:ext uri="{FF2B5EF4-FFF2-40B4-BE49-F238E27FC236}">
                <a16:creationId xmlns:a16="http://schemas.microsoft.com/office/drawing/2014/main" id="{91CC59E8-40E7-613A-6B4C-2D89F83F1596}"/>
              </a:ext>
            </a:extLst>
          </p:cNvPr>
          <p:cNvSpPr txBox="1"/>
          <p:nvPr/>
        </p:nvSpPr>
        <p:spPr bwMode="auto">
          <a:xfrm>
            <a:off x="609759" y="4942890"/>
            <a:ext cx="9812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No. at Risk</a:t>
            </a:r>
          </a:p>
        </p:txBody>
      </p:sp>
      <p:sp>
        <p:nvSpPr>
          <p:cNvPr id="31777" name="TextBox 31776">
            <a:extLst>
              <a:ext uri="{FF2B5EF4-FFF2-40B4-BE49-F238E27FC236}">
                <a16:creationId xmlns:a16="http://schemas.microsoft.com/office/drawing/2014/main" id="{A579DDCF-D2BC-0861-F7BB-1856ABA2C8F8}"/>
              </a:ext>
            </a:extLst>
          </p:cNvPr>
          <p:cNvSpPr txBox="1"/>
          <p:nvPr/>
        </p:nvSpPr>
        <p:spPr bwMode="auto">
          <a:xfrm>
            <a:off x="1986064" y="5381933"/>
            <a:ext cx="9101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No. of pts</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41</a:t>
            </a:r>
          </a:p>
        </p:txBody>
      </p:sp>
      <p:sp>
        <p:nvSpPr>
          <p:cNvPr id="31778" name="TextBox 31777">
            <a:extLst>
              <a:ext uri="{FF2B5EF4-FFF2-40B4-BE49-F238E27FC236}">
                <a16:creationId xmlns:a16="http://schemas.microsoft.com/office/drawing/2014/main" id="{E5652BFF-4AEF-3024-8766-F4BD1B8A6CA2}"/>
              </a:ext>
            </a:extLst>
          </p:cNvPr>
          <p:cNvSpPr txBox="1"/>
          <p:nvPr/>
        </p:nvSpPr>
        <p:spPr bwMode="auto">
          <a:xfrm>
            <a:off x="3643972" y="5381933"/>
            <a:ext cx="9733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Event</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22 (53.7%)</a:t>
            </a:r>
          </a:p>
        </p:txBody>
      </p:sp>
      <p:sp>
        <p:nvSpPr>
          <p:cNvPr id="31779" name="TextBox 31778">
            <a:extLst>
              <a:ext uri="{FF2B5EF4-FFF2-40B4-BE49-F238E27FC236}">
                <a16:creationId xmlns:a16="http://schemas.microsoft.com/office/drawing/2014/main" id="{727232EB-AB23-9398-5B43-F35584A5EB33}"/>
              </a:ext>
            </a:extLst>
          </p:cNvPr>
          <p:cNvSpPr txBox="1"/>
          <p:nvPr/>
        </p:nvSpPr>
        <p:spPr bwMode="auto">
          <a:xfrm>
            <a:off x="5287497" y="5381933"/>
            <a:ext cx="9733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Censored</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19 (46.3%)</a:t>
            </a:r>
          </a:p>
        </p:txBody>
      </p:sp>
      <p:sp>
        <p:nvSpPr>
          <p:cNvPr id="31780" name="TextBox 31779">
            <a:extLst>
              <a:ext uri="{FF2B5EF4-FFF2-40B4-BE49-F238E27FC236}">
                <a16:creationId xmlns:a16="http://schemas.microsoft.com/office/drawing/2014/main" id="{6E914C1C-89D7-21B1-2E84-06E48304CB03}"/>
              </a:ext>
            </a:extLst>
          </p:cNvPr>
          <p:cNvSpPr txBox="1"/>
          <p:nvPr/>
        </p:nvSpPr>
        <p:spPr bwMode="auto">
          <a:xfrm>
            <a:off x="6607232" y="5381933"/>
            <a:ext cx="11336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Median DOR</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7.6 </a:t>
            </a:r>
            <a:r>
              <a:rPr lang="en-US" sz="1400" dirty="0" err="1">
                <a:solidFill>
                  <a:schemeClr val="bg1"/>
                </a:solidFill>
                <a:latin typeface="Calibri" panose="020F0502020204030204" pitchFamily="34" charset="0"/>
              </a:rPr>
              <a:t>mo</a:t>
            </a:r>
            <a:endParaRPr lang="en-US" sz="1400" dirty="0">
              <a:solidFill>
                <a:schemeClr val="bg1"/>
              </a:solidFill>
              <a:latin typeface="Calibri" panose="020F0502020204030204" pitchFamily="34" charset="0"/>
            </a:endParaRPr>
          </a:p>
        </p:txBody>
      </p:sp>
      <p:sp>
        <p:nvSpPr>
          <p:cNvPr id="31781" name="TextBox 31780">
            <a:extLst>
              <a:ext uri="{FF2B5EF4-FFF2-40B4-BE49-F238E27FC236}">
                <a16:creationId xmlns:a16="http://schemas.microsoft.com/office/drawing/2014/main" id="{5BFEFA0B-010F-D125-4CA4-13E4BC4716C5}"/>
              </a:ext>
            </a:extLst>
          </p:cNvPr>
          <p:cNvSpPr txBox="1"/>
          <p:nvPr/>
        </p:nvSpPr>
        <p:spPr bwMode="auto">
          <a:xfrm>
            <a:off x="8276874" y="5381933"/>
            <a:ext cx="8130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95% CI</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(5.4-9.5)</a:t>
            </a:r>
          </a:p>
        </p:txBody>
      </p:sp>
      <p:grpSp>
        <p:nvGrpSpPr>
          <p:cNvPr id="31782" name="Group 31781">
            <a:extLst>
              <a:ext uri="{FF2B5EF4-FFF2-40B4-BE49-F238E27FC236}">
                <a16:creationId xmlns:a16="http://schemas.microsoft.com/office/drawing/2014/main" id="{2B730275-81D7-821E-BF6C-F120C20183AC}"/>
              </a:ext>
            </a:extLst>
          </p:cNvPr>
          <p:cNvGrpSpPr/>
          <p:nvPr/>
        </p:nvGrpSpPr>
        <p:grpSpPr>
          <a:xfrm>
            <a:off x="1661786" y="4942890"/>
            <a:ext cx="7654528" cy="307777"/>
            <a:chOff x="2667446" y="4332266"/>
            <a:chExt cx="7654528" cy="307777"/>
          </a:xfrm>
        </p:grpSpPr>
        <p:sp>
          <p:nvSpPr>
            <p:cNvPr id="31783" name="TextBox 31782">
              <a:extLst>
                <a:ext uri="{FF2B5EF4-FFF2-40B4-BE49-F238E27FC236}">
                  <a16:creationId xmlns:a16="http://schemas.microsoft.com/office/drawing/2014/main" id="{5A4C3B1E-AAFB-46A2-4261-82CBD341175D}"/>
                </a:ext>
              </a:extLst>
            </p:cNvPr>
            <p:cNvSpPr txBox="1"/>
            <p:nvPr/>
          </p:nvSpPr>
          <p:spPr bwMode="auto">
            <a:xfrm>
              <a:off x="2667446"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41</a:t>
              </a:r>
            </a:p>
          </p:txBody>
        </p:sp>
        <p:sp>
          <p:nvSpPr>
            <p:cNvPr id="31784" name="TextBox 31783">
              <a:extLst>
                <a:ext uri="{FF2B5EF4-FFF2-40B4-BE49-F238E27FC236}">
                  <a16:creationId xmlns:a16="http://schemas.microsoft.com/office/drawing/2014/main" id="{BB062C9B-9557-1152-9A33-BDD7AA02A26E}"/>
                </a:ext>
              </a:extLst>
            </p:cNvPr>
            <p:cNvSpPr txBox="1"/>
            <p:nvPr/>
          </p:nvSpPr>
          <p:spPr bwMode="auto">
            <a:xfrm>
              <a:off x="3070483"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a:t>
              </a:r>
            </a:p>
          </p:txBody>
        </p:sp>
        <p:sp>
          <p:nvSpPr>
            <p:cNvPr id="31785" name="TextBox 31784">
              <a:extLst>
                <a:ext uri="{FF2B5EF4-FFF2-40B4-BE49-F238E27FC236}">
                  <a16:creationId xmlns:a16="http://schemas.microsoft.com/office/drawing/2014/main" id="{40DD3F3B-C2D7-36E8-1822-9C61BF9C9B84}"/>
                </a:ext>
              </a:extLst>
            </p:cNvPr>
            <p:cNvSpPr txBox="1"/>
            <p:nvPr/>
          </p:nvSpPr>
          <p:spPr bwMode="auto">
            <a:xfrm>
              <a:off x="3478433"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35</a:t>
              </a:r>
            </a:p>
          </p:txBody>
        </p:sp>
        <p:sp>
          <p:nvSpPr>
            <p:cNvPr id="31786" name="TextBox 31785">
              <a:extLst>
                <a:ext uri="{FF2B5EF4-FFF2-40B4-BE49-F238E27FC236}">
                  <a16:creationId xmlns:a16="http://schemas.microsoft.com/office/drawing/2014/main" id="{804DEFBB-5A09-7271-81FB-77DA7137061F}"/>
                </a:ext>
              </a:extLst>
            </p:cNvPr>
            <p:cNvSpPr txBox="1"/>
            <p:nvPr/>
          </p:nvSpPr>
          <p:spPr bwMode="auto">
            <a:xfrm>
              <a:off x="3881470"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34</a:t>
              </a:r>
            </a:p>
          </p:txBody>
        </p:sp>
        <p:sp>
          <p:nvSpPr>
            <p:cNvPr id="31787" name="TextBox 31786">
              <a:extLst>
                <a:ext uri="{FF2B5EF4-FFF2-40B4-BE49-F238E27FC236}">
                  <a16:creationId xmlns:a16="http://schemas.microsoft.com/office/drawing/2014/main" id="{B541D31C-D632-6BFB-4D6B-67331B961F6C}"/>
                </a:ext>
              </a:extLst>
            </p:cNvPr>
            <p:cNvSpPr txBox="1"/>
            <p:nvPr/>
          </p:nvSpPr>
          <p:spPr bwMode="auto">
            <a:xfrm>
              <a:off x="4292973"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30</a:t>
              </a:r>
            </a:p>
          </p:txBody>
        </p:sp>
        <p:sp>
          <p:nvSpPr>
            <p:cNvPr id="31788" name="TextBox 31787">
              <a:extLst>
                <a:ext uri="{FF2B5EF4-FFF2-40B4-BE49-F238E27FC236}">
                  <a16:creationId xmlns:a16="http://schemas.microsoft.com/office/drawing/2014/main" id="{C55DC119-2F1D-C46D-A9B3-57408655B68D}"/>
                </a:ext>
              </a:extLst>
            </p:cNvPr>
            <p:cNvSpPr txBox="1"/>
            <p:nvPr/>
          </p:nvSpPr>
          <p:spPr bwMode="auto">
            <a:xfrm>
              <a:off x="4696010"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a:t>
              </a:r>
            </a:p>
          </p:txBody>
        </p:sp>
        <p:sp>
          <p:nvSpPr>
            <p:cNvPr id="31789" name="TextBox 31788">
              <a:extLst>
                <a:ext uri="{FF2B5EF4-FFF2-40B4-BE49-F238E27FC236}">
                  <a16:creationId xmlns:a16="http://schemas.microsoft.com/office/drawing/2014/main" id="{79104331-C4E4-8318-90EB-4DFC55A53434}"/>
                </a:ext>
              </a:extLst>
            </p:cNvPr>
            <p:cNvSpPr txBox="1"/>
            <p:nvPr/>
          </p:nvSpPr>
          <p:spPr bwMode="auto">
            <a:xfrm>
              <a:off x="5103960"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a:t>
              </a:r>
            </a:p>
          </p:txBody>
        </p:sp>
        <p:sp>
          <p:nvSpPr>
            <p:cNvPr id="31790" name="TextBox 31789">
              <a:extLst>
                <a:ext uri="{FF2B5EF4-FFF2-40B4-BE49-F238E27FC236}">
                  <a16:creationId xmlns:a16="http://schemas.microsoft.com/office/drawing/2014/main" id="{C5E3E414-7D5F-FA18-E3FD-064DFF63DCA7}"/>
                </a:ext>
              </a:extLst>
            </p:cNvPr>
            <p:cNvSpPr txBox="1"/>
            <p:nvPr/>
          </p:nvSpPr>
          <p:spPr bwMode="auto">
            <a:xfrm>
              <a:off x="5506997"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a:t>
              </a:r>
            </a:p>
          </p:txBody>
        </p:sp>
        <p:sp>
          <p:nvSpPr>
            <p:cNvPr id="31791" name="TextBox 31790">
              <a:extLst>
                <a:ext uri="{FF2B5EF4-FFF2-40B4-BE49-F238E27FC236}">
                  <a16:creationId xmlns:a16="http://schemas.microsoft.com/office/drawing/2014/main" id="{579A3040-25F5-1F7F-A050-81AA4E4E9DE4}"/>
                </a:ext>
              </a:extLst>
            </p:cNvPr>
            <p:cNvSpPr txBox="1"/>
            <p:nvPr/>
          </p:nvSpPr>
          <p:spPr bwMode="auto">
            <a:xfrm>
              <a:off x="5918500" y="433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a:t>
              </a:r>
            </a:p>
          </p:txBody>
        </p:sp>
        <p:sp>
          <p:nvSpPr>
            <p:cNvPr id="31792" name="TextBox 31791">
              <a:extLst>
                <a:ext uri="{FF2B5EF4-FFF2-40B4-BE49-F238E27FC236}">
                  <a16:creationId xmlns:a16="http://schemas.microsoft.com/office/drawing/2014/main" id="{8DADB60C-D5BF-BB33-74F7-141BC1A635A4}"/>
                </a:ext>
              </a:extLst>
            </p:cNvPr>
            <p:cNvSpPr txBox="1"/>
            <p:nvPr/>
          </p:nvSpPr>
          <p:spPr bwMode="auto">
            <a:xfrm>
              <a:off x="6367222"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a:t>
              </a:r>
            </a:p>
          </p:txBody>
        </p:sp>
        <p:sp>
          <p:nvSpPr>
            <p:cNvPr id="31793" name="TextBox 31792">
              <a:extLst>
                <a:ext uri="{FF2B5EF4-FFF2-40B4-BE49-F238E27FC236}">
                  <a16:creationId xmlns:a16="http://schemas.microsoft.com/office/drawing/2014/main" id="{5375B137-02D0-3A74-9E15-819685E544D1}"/>
                </a:ext>
              </a:extLst>
            </p:cNvPr>
            <p:cNvSpPr txBox="1"/>
            <p:nvPr/>
          </p:nvSpPr>
          <p:spPr bwMode="auto">
            <a:xfrm>
              <a:off x="6775172"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a:t>
              </a:r>
            </a:p>
          </p:txBody>
        </p:sp>
        <p:sp>
          <p:nvSpPr>
            <p:cNvPr id="31794" name="TextBox 31793">
              <a:extLst>
                <a:ext uri="{FF2B5EF4-FFF2-40B4-BE49-F238E27FC236}">
                  <a16:creationId xmlns:a16="http://schemas.microsoft.com/office/drawing/2014/main" id="{2462502E-F3EA-878F-0D43-D1DD8CDAC3F9}"/>
                </a:ext>
              </a:extLst>
            </p:cNvPr>
            <p:cNvSpPr txBox="1"/>
            <p:nvPr/>
          </p:nvSpPr>
          <p:spPr bwMode="auto">
            <a:xfrm>
              <a:off x="7178209"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p:txBody>
        </p:sp>
        <p:sp>
          <p:nvSpPr>
            <p:cNvPr id="31795" name="TextBox 31794">
              <a:extLst>
                <a:ext uri="{FF2B5EF4-FFF2-40B4-BE49-F238E27FC236}">
                  <a16:creationId xmlns:a16="http://schemas.microsoft.com/office/drawing/2014/main" id="{57DCB1E5-84A2-FBA7-0AE8-B643AB8F8C6E}"/>
                </a:ext>
              </a:extLst>
            </p:cNvPr>
            <p:cNvSpPr txBox="1"/>
            <p:nvPr/>
          </p:nvSpPr>
          <p:spPr bwMode="auto">
            <a:xfrm>
              <a:off x="7589712"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p:txBody>
        </p:sp>
        <p:sp>
          <p:nvSpPr>
            <p:cNvPr id="31796" name="TextBox 31795">
              <a:extLst>
                <a:ext uri="{FF2B5EF4-FFF2-40B4-BE49-F238E27FC236}">
                  <a16:creationId xmlns:a16="http://schemas.microsoft.com/office/drawing/2014/main" id="{0D8DE1E6-B7C8-9F82-5269-72A90FA5EF4C}"/>
                </a:ext>
              </a:extLst>
            </p:cNvPr>
            <p:cNvSpPr txBox="1"/>
            <p:nvPr/>
          </p:nvSpPr>
          <p:spPr bwMode="auto">
            <a:xfrm>
              <a:off x="7992749"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p:txBody>
        </p:sp>
        <p:sp>
          <p:nvSpPr>
            <p:cNvPr id="31797" name="TextBox 31796">
              <a:extLst>
                <a:ext uri="{FF2B5EF4-FFF2-40B4-BE49-F238E27FC236}">
                  <a16:creationId xmlns:a16="http://schemas.microsoft.com/office/drawing/2014/main" id="{BE2CEB8F-D09E-3C52-A71E-3C31CD3EDEC1}"/>
                </a:ext>
              </a:extLst>
            </p:cNvPr>
            <p:cNvSpPr txBox="1"/>
            <p:nvPr/>
          </p:nvSpPr>
          <p:spPr bwMode="auto">
            <a:xfrm>
              <a:off x="8400699"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31798" name="TextBox 31797">
              <a:extLst>
                <a:ext uri="{FF2B5EF4-FFF2-40B4-BE49-F238E27FC236}">
                  <a16:creationId xmlns:a16="http://schemas.microsoft.com/office/drawing/2014/main" id="{243CA200-4E5D-CB78-7470-E81FC8BE4C83}"/>
                </a:ext>
              </a:extLst>
            </p:cNvPr>
            <p:cNvSpPr txBox="1"/>
            <p:nvPr/>
          </p:nvSpPr>
          <p:spPr bwMode="auto">
            <a:xfrm>
              <a:off x="8803736"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p:txBody>
        </p:sp>
        <p:sp>
          <p:nvSpPr>
            <p:cNvPr id="31799" name="TextBox 31798">
              <a:extLst>
                <a:ext uri="{FF2B5EF4-FFF2-40B4-BE49-F238E27FC236}">
                  <a16:creationId xmlns:a16="http://schemas.microsoft.com/office/drawing/2014/main" id="{C9739E2B-4F97-7908-C115-ABD02E7B77A4}"/>
                </a:ext>
              </a:extLst>
            </p:cNvPr>
            <p:cNvSpPr txBox="1"/>
            <p:nvPr/>
          </p:nvSpPr>
          <p:spPr bwMode="auto">
            <a:xfrm>
              <a:off x="9234950"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31800" name="TextBox 31799">
              <a:extLst>
                <a:ext uri="{FF2B5EF4-FFF2-40B4-BE49-F238E27FC236}">
                  <a16:creationId xmlns:a16="http://schemas.microsoft.com/office/drawing/2014/main" id="{0D0CD5A1-66F5-F7E6-E3B9-A397A531A09F}"/>
                </a:ext>
              </a:extLst>
            </p:cNvPr>
            <p:cNvSpPr txBox="1"/>
            <p:nvPr/>
          </p:nvSpPr>
          <p:spPr bwMode="auto">
            <a:xfrm>
              <a:off x="9637987"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31801" name="TextBox 31800">
              <a:extLst>
                <a:ext uri="{FF2B5EF4-FFF2-40B4-BE49-F238E27FC236}">
                  <a16:creationId xmlns:a16="http://schemas.microsoft.com/office/drawing/2014/main" id="{AEEBB572-E075-7CAE-2819-B683C339C39F}"/>
                </a:ext>
              </a:extLst>
            </p:cNvPr>
            <p:cNvSpPr txBox="1"/>
            <p:nvPr/>
          </p:nvSpPr>
          <p:spPr bwMode="auto">
            <a:xfrm>
              <a:off x="10045937" y="43322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sp>
        <p:nvSpPr>
          <p:cNvPr id="31802" name="Freeform: Shape 31801">
            <a:extLst>
              <a:ext uri="{FF2B5EF4-FFF2-40B4-BE49-F238E27FC236}">
                <a16:creationId xmlns:a16="http://schemas.microsoft.com/office/drawing/2014/main" id="{D31E332B-9989-4679-6007-99621F160D76}"/>
              </a:ext>
            </a:extLst>
          </p:cNvPr>
          <p:cNvSpPr/>
          <p:nvPr/>
        </p:nvSpPr>
        <p:spPr bwMode="auto">
          <a:xfrm>
            <a:off x="1866675" y="1854200"/>
            <a:ext cx="7101840" cy="1808480"/>
          </a:xfrm>
          <a:custGeom>
            <a:avLst/>
            <a:gdLst>
              <a:gd name="connsiteX0" fmla="*/ 7101840 w 7101840"/>
              <a:gd name="connsiteY0" fmla="*/ 1808480 h 1808480"/>
              <a:gd name="connsiteX1" fmla="*/ 4074160 w 7101840"/>
              <a:gd name="connsiteY1" fmla="*/ 1808480 h 1808480"/>
              <a:gd name="connsiteX2" fmla="*/ 4074160 w 7101840"/>
              <a:gd name="connsiteY2" fmla="*/ 1686560 h 1808480"/>
              <a:gd name="connsiteX3" fmla="*/ 3845560 w 7101840"/>
              <a:gd name="connsiteY3" fmla="*/ 1686560 h 1808480"/>
              <a:gd name="connsiteX4" fmla="*/ 3845560 w 7101840"/>
              <a:gd name="connsiteY4" fmla="*/ 1600200 h 1808480"/>
              <a:gd name="connsiteX5" fmla="*/ 3759200 w 7101840"/>
              <a:gd name="connsiteY5" fmla="*/ 1600200 h 1808480"/>
              <a:gd name="connsiteX6" fmla="*/ 3759200 w 7101840"/>
              <a:gd name="connsiteY6" fmla="*/ 1478280 h 1808480"/>
              <a:gd name="connsiteX7" fmla="*/ 3429000 w 7101840"/>
              <a:gd name="connsiteY7" fmla="*/ 1478280 h 1808480"/>
              <a:gd name="connsiteX8" fmla="*/ 3429000 w 7101840"/>
              <a:gd name="connsiteY8" fmla="*/ 1376680 h 1808480"/>
              <a:gd name="connsiteX9" fmla="*/ 3373120 w 7101840"/>
              <a:gd name="connsiteY9" fmla="*/ 1376680 h 1808480"/>
              <a:gd name="connsiteX10" fmla="*/ 3373120 w 7101840"/>
              <a:gd name="connsiteY10" fmla="*/ 1300480 h 1808480"/>
              <a:gd name="connsiteX11" fmla="*/ 3078480 w 7101840"/>
              <a:gd name="connsiteY11" fmla="*/ 1300480 h 1808480"/>
              <a:gd name="connsiteX12" fmla="*/ 3078480 w 7101840"/>
              <a:gd name="connsiteY12" fmla="*/ 1183640 h 1808480"/>
              <a:gd name="connsiteX13" fmla="*/ 2824480 w 7101840"/>
              <a:gd name="connsiteY13" fmla="*/ 1183640 h 1808480"/>
              <a:gd name="connsiteX14" fmla="*/ 2824480 w 7101840"/>
              <a:gd name="connsiteY14" fmla="*/ 1097280 h 1808480"/>
              <a:gd name="connsiteX15" fmla="*/ 2727960 w 7101840"/>
              <a:gd name="connsiteY15" fmla="*/ 1097280 h 1808480"/>
              <a:gd name="connsiteX16" fmla="*/ 2727960 w 7101840"/>
              <a:gd name="connsiteY16" fmla="*/ 1010920 h 1808480"/>
              <a:gd name="connsiteX17" fmla="*/ 2600960 w 7101840"/>
              <a:gd name="connsiteY17" fmla="*/ 1010920 h 1808480"/>
              <a:gd name="connsiteX18" fmla="*/ 2600960 w 7101840"/>
              <a:gd name="connsiteY18" fmla="*/ 914400 h 1808480"/>
              <a:gd name="connsiteX19" fmla="*/ 2519680 w 7101840"/>
              <a:gd name="connsiteY19" fmla="*/ 914400 h 1808480"/>
              <a:gd name="connsiteX20" fmla="*/ 2519680 w 7101840"/>
              <a:gd name="connsiteY20" fmla="*/ 838200 h 1808480"/>
              <a:gd name="connsiteX21" fmla="*/ 2179320 w 7101840"/>
              <a:gd name="connsiteY21" fmla="*/ 838200 h 1808480"/>
              <a:gd name="connsiteX22" fmla="*/ 2179320 w 7101840"/>
              <a:gd name="connsiteY22" fmla="*/ 762000 h 1808480"/>
              <a:gd name="connsiteX23" fmla="*/ 2057400 w 7101840"/>
              <a:gd name="connsiteY23" fmla="*/ 762000 h 1808480"/>
              <a:gd name="connsiteX24" fmla="*/ 2057400 w 7101840"/>
              <a:gd name="connsiteY24" fmla="*/ 604520 h 1808480"/>
              <a:gd name="connsiteX25" fmla="*/ 2032000 w 7101840"/>
              <a:gd name="connsiteY25" fmla="*/ 629920 h 1808480"/>
              <a:gd name="connsiteX26" fmla="*/ 2032000 w 7101840"/>
              <a:gd name="connsiteY26" fmla="*/ 523240 h 1808480"/>
              <a:gd name="connsiteX27" fmla="*/ 1854200 w 7101840"/>
              <a:gd name="connsiteY27" fmla="*/ 523240 h 1808480"/>
              <a:gd name="connsiteX28" fmla="*/ 1854200 w 7101840"/>
              <a:gd name="connsiteY28" fmla="*/ 457200 h 1808480"/>
              <a:gd name="connsiteX29" fmla="*/ 1803400 w 7101840"/>
              <a:gd name="connsiteY29" fmla="*/ 457200 h 1808480"/>
              <a:gd name="connsiteX30" fmla="*/ 1803400 w 7101840"/>
              <a:gd name="connsiteY30" fmla="*/ 386080 h 1808480"/>
              <a:gd name="connsiteX31" fmla="*/ 1645920 w 7101840"/>
              <a:gd name="connsiteY31" fmla="*/ 386080 h 1808480"/>
              <a:gd name="connsiteX32" fmla="*/ 1645920 w 7101840"/>
              <a:gd name="connsiteY32" fmla="*/ 299720 h 1808480"/>
              <a:gd name="connsiteX33" fmla="*/ 1590040 w 7101840"/>
              <a:gd name="connsiteY33" fmla="*/ 299720 h 1808480"/>
              <a:gd name="connsiteX34" fmla="*/ 1590040 w 7101840"/>
              <a:gd name="connsiteY34" fmla="*/ 223520 h 1808480"/>
              <a:gd name="connsiteX35" fmla="*/ 1041400 w 7101840"/>
              <a:gd name="connsiteY35" fmla="*/ 223520 h 1808480"/>
              <a:gd name="connsiteX36" fmla="*/ 1041400 w 7101840"/>
              <a:gd name="connsiteY36" fmla="*/ 182880 h 1808480"/>
              <a:gd name="connsiteX37" fmla="*/ 741680 w 7101840"/>
              <a:gd name="connsiteY37" fmla="*/ 182880 h 1808480"/>
              <a:gd name="connsiteX38" fmla="*/ 741680 w 7101840"/>
              <a:gd name="connsiteY38" fmla="*/ 50800 h 1808480"/>
              <a:gd name="connsiteX39" fmla="*/ 243840 w 7101840"/>
              <a:gd name="connsiteY39" fmla="*/ 50800 h 1808480"/>
              <a:gd name="connsiteX40" fmla="*/ 243840 w 7101840"/>
              <a:gd name="connsiteY40" fmla="*/ 0 h 1808480"/>
              <a:gd name="connsiteX41" fmla="*/ 0 w 7101840"/>
              <a:gd name="connsiteY41" fmla="*/ 0 h 1808480"/>
              <a:gd name="connsiteX0" fmla="*/ 7101840 w 7101840"/>
              <a:gd name="connsiteY0" fmla="*/ 1808480 h 1808480"/>
              <a:gd name="connsiteX1" fmla="*/ 4074160 w 7101840"/>
              <a:gd name="connsiteY1" fmla="*/ 1808480 h 1808480"/>
              <a:gd name="connsiteX2" fmla="*/ 4074160 w 7101840"/>
              <a:gd name="connsiteY2" fmla="*/ 1686560 h 1808480"/>
              <a:gd name="connsiteX3" fmla="*/ 3845560 w 7101840"/>
              <a:gd name="connsiteY3" fmla="*/ 1686560 h 1808480"/>
              <a:gd name="connsiteX4" fmla="*/ 3845560 w 7101840"/>
              <a:gd name="connsiteY4" fmla="*/ 1600200 h 1808480"/>
              <a:gd name="connsiteX5" fmla="*/ 3759200 w 7101840"/>
              <a:gd name="connsiteY5" fmla="*/ 1600200 h 1808480"/>
              <a:gd name="connsiteX6" fmla="*/ 3759200 w 7101840"/>
              <a:gd name="connsiteY6" fmla="*/ 1478280 h 1808480"/>
              <a:gd name="connsiteX7" fmla="*/ 3429000 w 7101840"/>
              <a:gd name="connsiteY7" fmla="*/ 1478280 h 1808480"/>
              <a:gd name="connsiteX8" fmla="*/ 3429000 w 7101840"/>
              <a:gd name="connsiteY8" fmla="*/ 1376680 h 1808480"/>
              <a:gd name="connsiteX9" fmla="*/ 3373120 w 7101840"/>
              <a:gd name="connsiteY9" fmla="*/ 1376680 h 1808480"/>
              <a:gd name="connsiteX10" fmla="*/ 3373120 w 7101840"/>
              <a:gd name="connsiteY10" fmla="*/ 1300480 h 1808480"/>
              <a:gd name="connsiteX11" fmla="*/ 3078480 w 7101840"/>
              <a:gd name="connsiteY11" fmla="*/ 1300480 h 1808480"/>
              <a:gd name="connsiteX12" fmla="*/ 3078480 w 7101840"/>
              <a:gd name="connsiteY12" fmla="*/ 1183640 h 1808480"/>
              <a:gd name="connsiteX13" fmla="*/ 2824480 w 7101840"/>
              <a:gd name="connsiteY13" fmla="*/ 1183640 h 1808480"/>
              <a:gd name="connsiteX14" fmla="*/ 2824480 w 7101840"/>
              <a:gd name="connsiteY14" fmla="*/ 1097280 h 1808480"/>
              <a:gd name="connsiteX15" fmla="*/ 2727960 w 7101840"/>
              <a:gd name="connsiteY15" fmla="*/ 1097280 h 1808480"/>
              <a:gd name="connsiteX16" fmla="*/ 2727960 w 7101840"/>
              <a:gd name="connsiteY16" fmla="*/ 1010920 h 1808480"/>
              <a:gd name="connsiteX17" fmla="*/ 2600960 w 7101840"/>
              <a:gd name="connsiteY17" fmla="*/ 1010920 h 1808480"/>
              <a:gd name="connsiteX18" fmla="*/ 2600960 w 7101840"/>
              <a:gd name="connsiteY18" fmla="*/ 914400 h 1808480"/>
              <a:gd name="connsiteX19" fmla="*/ 2519680 w 7101840"/>
              <a:gd name="connsiteY19" fmla="*/ 914400 h 1808480"/>
              <a:gd name="connsiteX20" fmla="*/ 2519680 w 7101840"/>
              <a:gd name="connsiteY20" fmla="*/ 838200 h 1808480"/>
              <a:gd name="connsiteX21" fmla="*/ 2179320 w 7101840"/>
              <a:gd name="connsiteY21" fmla="*/ 838200 h 1808480"/>
              <a:gd name="connsiteX22" fmla="*/ 2179320 w 7101840"/>
              <a:gd name="connsiteY22" fmla="*/ 762000 h 1808480"/>
              <a:gd name="connsiteX23" fmla="*/ 2057400 w 7101840"/>
              <a:gd name="connsiteY23" fmla="*/ 762000 h 1808480"/>
              <a:gd name="connsiteX24" fmla="*/ 2057400 w 7101840"/>
              <a:gd name="connsiteY24" fmla="*/ 604520 h 1808480"/>
              <a:gd name="connsiteX25" fmla="*/ 2032000 w 7101840"/>
              <a:gd name="connsiteY25" fmla="*/ 610870 h 1808480"/>
              <a:gd name="connsiteX26" fmla="*/ 2032000 w 7101840"/>
              <a:gd name="connsiteY26" fmla="*/ 523240 h 1808480"/>
              <a:gd name="connsiteX27" fmla="*/ 1854200 w 7101840"/>
              <a:gd name="connsiteY27" fmla="*/ 523240 h 1808480"/>
              <a:gd name="connsiteX28" fmla="*/ 1854200 w 7101840"/>
              <a:gd name="connsiteY28" fmla="*/ 457200 h 1808480"/>
              <a:gd name="connsiteX29" fmla="*/ 1803400 w 7101840"/>
              <a:gd name="connsiteY29" fmla="*/ 457200 h 1808480"/>
              <a:gd name="connsiteX30" fmla="*/ 1803400 w 7101840"/>
              <a:gd name="connsiteY30" fmla="*/ 386080 h 1808480"/>
              <a:gd name="connsiteX31" fmla="*/ 1645920 w 7101840"/>
              <a:gd name="connsiteY31" fmla="*/ 386080 h 1808480"/>
              <a:gd name="connsiteX32" fmla="*/ 1645920 w 7101840"/>
              <a:gd name="connsiteY32" fmla="*/ 299720 h 1808480"/>
              <a:gd name="connsiteX33" fmla="*/ 1590040 w 7101840"/>
              <a:gd name="connsiteY33" fmla="*/ 299720 h 1808480"/>
              <a:gd name="connsiteX34" fmla="*/ 1590040 w 7101840"/>
              <a:gd name="connsiteY34" fmla="*/ 223520 h 1808480"/>
              <a:gd name="connsiteX35" fmla="*/ 1041400 w 7101840"/>
              <a:gd name="connsiteY35" fmla="*/ 223520 h 1808480"/>
              <a:gd name="connsiteX36" fmla="*/ 1041400 w 7101840"/>
              <a:gd name="connsiteY36" fmla="*/ 182880 h 1808480"/>
              <a:gd name="connsiteX37" fmla="*/ 741680 w 7101840"/>
              <a:gd name="connsiteY37" fmla="*/ 182880 h 1808480"/>
              <a:gd name="connsiteX38" fmla="*/ 741680 w 7101840"/>
              <a:gd name="connsiteY38" fmla="*/ 50800 h 1808480"/>
              <a:gd name="connsiteX39" fmla="*/ 243840 w 7101840"/>
              <a:gd name="connsiteY39" fmla="*/ 50800 h 1808480"/>
              <a:gd name="connsiteX40" fmla="*/ 243840 w 7101840"/>
              <a:gd name="connsiteY40" fmla="*/ 0 h 1808480"/>
              <a:gd name="connsiteX41" fmla="*/ 0 w 7101840"/>
              <a:gd name="connsiteY41" fmla="*/ 0 h 1808480"/>
              <a:gd name="connsiteX0" fmla="*/ 7101840 w 7101840"/>
              <a:gd name="connsiteY0" fmla="*/ 1808480 h 1808480"/>
              <a:gd name="connsiteX1" fmla="*/ 4074160 w 7101840"/>
              <a:gd name="connsiteY1" fmla="*/ 1808480 h 1808480"/>
              <a:gd name="connsiteX2" fmla="*/ 4074160 w 7101840"/>
              <a:gd name="connsiteY2" fmla="*/ 1686560 h 1808480"/>
              <a:gd name="connsiteX3" fmla="*/ 3845560 w 7101840"/>
              <a:gd name="connsiteY3" fmla="*/ 1686560 h 1808480"/>
              <a:gd name="connsiteX4" fmla="*/ 3845560 w 7101840"/>
              <a:gd name="connsiteY4" fmla="*/ 1600200 h 1808480"/>
              <a:gd name="connsiteX5" fmla="*/ 3759200 w 7101840"/>
              <a:gd name="connsiteY5" fmla="*/ 1600200 h 1808480"/>
              <a:gd name="connsiteX6" fmla="*/ 3759200 w 7101840"/>
              <a:gd name="connsiteY6" fmla="*/ 1478280 h 1808480"/>
              <a:gd name="connsiteX7" fmla="*/ 3429000 w 7101840"/>
              <a:gd name="connsiteY7" fmla="*/ 1478280 h 1808480"/>
              <a:gd name="connsiteX8" fmla="*/ 3429000 w 7101840"/>
              <a:gd name="connsiteY8" fmla="*/ 1376680 h 1808480"/>
              <a:gd name="connsiteX9" fmla="*/ 3373120 w 7101840"/>
              <a:gd name="connsiteY9" fmla="*/ 1376680 h 1808480"/>
              <a:gd name="connsiteX10" fmla="*/ 3373120 w 7101840"/>
              <a:gd name="connsiteY10" fmla="*/ 1300480 h 1808480"/>
              <a:gd name="connsiteX11" fmla="*/ 3078480 w 7101840"/>
              <a:gd name="connsiteY11" fmla="*/ 1300480 h 1808480"/>
              <a:gd name="connsiteX12" fmla="*/ 3078480 w 7101840"/>
              <a:gd name="connsiteY12" fmla="*/ 1183640 h 1808480"/>
              <a:gd name="connsiteX13" fmla="*/ 2824480 w 7101840"/>
              <a:gd name="connsiteY13" fmla="*/ 1183640 h 1808480"/>
              <a:gd name="connsiteX14" fmla="*/ 2824480 w 7101840"/>
              <a:gd name="connsiteY14" fmla="*/ 1097280 h 1808480"/>
              <a:gd name="connsiteX15" fmla="*/ 2727960 w 7101840"/>
              <a:gd name="connsiteY15" fmla="*/ 1097280 h 1808480"/>
              <a:gd name="connsiteX16" fmla="*/ 2727960 w 7101840"/>
              <a:gd name="connsiteY16" fmla="*/ 1010920 h 1808480"/>
              <a:gd name="connsiteX17" fmla="*/ 2600960 w 7101840"/>
              <a:gd name="connsiteY17" fmla="*/ 1010920 h 1808480"/>
              <a:gd name="connsiteX18" fmla="*/ 2600960 w 7101840"/>
              <a:gd name="connsiteY18" fmla="*/ 914400 h 1808480"/>
              <a:gd name="connsiteX19" fmla="*/ 2519680 w 7101840"/>
              <a:gd name="connsiteY19" fmla="*/ 914400 h 1808480"/>
              <a:gd name="connsiteX20" fmla="*/ 2519680 w 7101840"/>
              <a:gd name="connsiteY20" fmla="*/ 838200 h 1808480"/>
              <a:gd name="connsiteX21" fmla="*/ 2179320 w 7101840"/>
              <a:gd name="connsiteY21" fmla="*/ 838200 h 1808480"/>
              <a:gd name="connsiteX22" fmla="*/ 2179320 w 7101840"/>
              <a:gd name="connsiteY22" fmla="*/ 762000 h 1808480"/>
              <a:gd name="connsiteX23" fmla="*/ 2057400 w 7101840"/>
              <a:gd name="connsiteY23" fmla="*/ 762000 h 1808480"/>
              <a:gd name="connsiteX24" fmla="*/ 2057400 w 7101840"/>
              <a:gd name="connsiteY24" fmla="*/ 604520 h 1808480"/>
              <a:gd name="connsiteX25" fmla="*/ 2022475 w 7101840"/>
              <a:gd name="connsiteY25" fmla="*/ 607695 h 1808480"/>
              <a:gd name="connsiteX26" fmla="*/ 2032000 w 7101840"/>
              <a:gd name="connsiteY26" fmla="*/ 523240 h 1808480"/>
              <a:gd name="connsiteX27" fmla="*/ 1854200 w 7101840"/>
              <a:gd name="connsiteY27" fmla="*/ 523240 h 1808480"/>
              <a:gd name="connsiteX28" fmla="*/ 1854200 w 7101840"/>
              <a:gd name="connsiteY28" fmla="*/ 457200 h 1808480"/>
              <a:gd name="connsiteX29" fmla="*/ 1803400 w 7101840"/>
              <a:gd name="connsiteY29" fmla="*/ 457200 h 1808480"/>
              <a:gd name="connsiteX30" fmla="*/ 1803400 w 7101840"/>
              <a:gd name="connsiteY30" fmla="*/ 386080 h 1808480"/>
              <a:gd name="connsiteX31" fmla="*/ 1645920 w 7101840"/>
              <a:gd name="connsiteY31" fmla="*/ 386080 h 1808480"/>
              <a:gd name="connsiteX32" fmla="*/ 1645920 w 7101840"/>
              <a:gd name="connsiteY32" fmla="*/ 299720 h 1808480"/>
              <a:gd name="connsiteX33" fmla="*/ 1590040 w 7101840"/>
              <a:gd name="connsiteY33" fmla="*/ 299720 h 1808480"/>
              <a:gd name="connsiteX34" fmla="*/ 1590040 w 7101840"/>
              <a:gd name="connsiteY34" fmla="*/ 223520 h 1808480"/>
              <a:gd name="connsiteX35" fmla="*/ 1041400 w 7101840"/>
              <a:gd name="connsiteY35" fmla="*/ 223520 h 1808480"/>
              <a:gd name="connsiteX36" fmla="*/ 1041400 w 7101840"/>
              <a:gd name="connsiteY36" fmla="*/ 182880 h 1808480"/>
              <a:gd name="connsiteX37" fmla="*/ 741680 w 7101840"/>
              <a:gd name="connsiteY37" fmla="*/ 182880 h 1808480"/>
              <a:gd name="connsiteX38" fmla="*/ 741680 w 7101840"/>
              <a:gd name="connsiteY38" fmla="*/ 50800 h 1808480"/>
              <a:gd name="connsiteX39" fmla="*/ 243840 w 7101840"/>
              <a:gd name="connsiteY39" fmla="*/ 50800 h 1808480"/>
              <a:gd name="connsiteX40" fmla="*/ 243840 w 7101840"/>
              <a:gd name="connsiteY40" fmla="*/ 0 h 1808480"/>
              <a:gd name="connsiteX41" fmla="*/ 0 w 7101840"/>
              <a:gd name="connsiteY41" fmla="*/ 0 h 1808480"/>
              <a:gd name="connsiteX0" fmla="*/ 7101840 w 7101840"/>
              <a:gd name="connsiteY0" fmla="*/ 1808480 h 1808480"/>
              <a:gd name="connsiteX1" fmla="*/ 4074160 w 7101840"/>
              <a:gd name="connsiteY1" fmla="*/ 1808480 h 1808480"/>
              <a:gd name="connsiteX2" fmla="*/ 4074160 w 7101840"/>
              <a:gd name="connsiteY2" fmla="*/ 1686560 h 1808480"/>
              <a:gd name="connsiteX3" fmla="*/ 3845560 w 7101840"/>
              <a:gd name="connsiteY3" fmla="*/ 1686560 h 1808480"/>
              <a:gd name="connsiteX4" fmla="*/ 3845560 w 7101840"/>
              <a:gd name="connsiteY4" fmla="*/ 1600200 h 1808480"/>
              <a:gd name="connsiteX5" fmla="*/ 3759200 w 7101840"/>
              <a:gd name="connsiteY5" fmla="*/ 1600200 h 1808480"/>
              <a:gd name="connsiteX6" fmla="*/ 3759200 w 7101840"/>
              <a:gd name="connsiteY6" fmla="*/ 1478280 h 1808480"/>
              <a:gd name="connsiteX7" fmla="*/ 3429000 w 7101840"/>
              <a:gd name="connsiteY7" fmla="*/ 1478280 h 1808480"/>
              <a:gd name="connsiteX8" fmla="*/ 3429000 w 7101840"/>
              <a:gd name="connsiteY8" fmla="*/ 1376680 h 1808480"/>
              <a:gd name="connsiteX9" fmla="*/ 3373120 w 7101840"/>
              <a:gd name="connsiteY9" fmla="*/ 1376680 h 1808480"/>
              <a:gd name="connsiteX10" fmla="*/ 3373120 w 7101840"/>
              <a:gd name="connsiteY10" fmla="*/ 1300480 h 1808480"/>
              <a:gd name="connsiteX11" fmla="*/ 3078480 w 7101840"/>
              <a:gd name="connsiteY11" fmla="*/ 1300480 h 1808480"/>
              <a:gd name="connsiteX12" fmla="*/ 3078480 w 7101840"/>
              <a:gd name="connsiteY12" fmla="*/ 1183640 h 1808480"/>
              <a:gd name="connsiteX13" fmla="*/ 2824480 w 7101840"/>
              <a:gd name="connsiteY13" fmla="*/ 1183640 h 1808480"/>
              <a:gd name="connsiteX14" fmla="*/ 2824480 w 7101840"/>
              <a:gd name="connsiteY14" fmla="*/ 1097280 h 1808480"/>
              <a:gd name="connsiteX15" fmla="*/ 2727960 w 7101840"/>
              <a:gd name="connsiteY15" fmla="*/ 1097280 h 1808480"/>
              <a:gd name="connsiteX16" fmla="*/ 2727960 w 7101840"/>
              <a:gd name="connsiteY16" fmla="*/ 1010920 h 1808480"/>
              <a:gd name="connsiteX17" fmla="*/ 2600960 w 7101840"/>
              <a:gd name="connsiteY17" fmla="*/ 1010920 h 1808480"/>
              <a:gd name="connsiteX18" fmla="*/ 2600960 w 7101840"/>
              <a:gd name="connsiteY18" fmla="*/ 914400 h 1808480"/>
              <a:gd name="connsiteX19" fmla="*/ 2519680 w 7101840"/>
              <a:gd name="connsiteY19" fmla="*/ 914400 h 1808480"/>
              <a:gd name="connsiteX20" fmla="*/ 2519680 w 7101840"/>
              <a:gd name="connsiteY20" fmla="*/ 838200 h 1808480"/>
              <a:gd name="connsiteX21" fmla="*/ 2179320 w 7101840"/>
              <a:gd name="connsiteY21" fmla="*/ 838200 h 1808480"/>
              <a:gd name="connsiteX22" fmla="*/ 2179320 w 7101840"/>
              <a:gd name="connsiteY22" fmla="*/ 762000 h 1808480"/>
              <a:gd name="connsiteX23" fmla="*/ 2057400 w 7101840"/>
              <a:gd name="connsiteY23" fmla="*/ 762000 h 1808480"/>
              <a:gd name="connsiteX24" fmla="*/ 2057400 w 7101840"/>
              <a:gd name="connsiteY24" fmla="*/ 604520 h 1808480"/>
              <a:gd name="connsiteX25" fmla="*/ 2032000 w 7101840"/>
              <a:gd name="connsiteY25" fmla="*/ 610870 h 1808480"/>
              <a:gd name="connsiteX26" fmla="*/ 2032000 w 7101840"/>
              <a:gd name="connsiteY26" fmla="*/ 523240 h 1808480"/>
              <a:gd name="connsiteX27" fmla="*/ 1854200 w 7101840"/>
              <a:gd name="connsiteY27" fmla="*/ 523240 h 1808480"/>
              <a:gd name="connsiteX28" fmla="*/ 1854200 w 7101840"/>
              <a:gd name="connsiteY28" fmla="*/ 457200 h 1808480"/>
              <a:gd name="connsiteX29" fmla="*/ 1803400 w 7101840"/>
              <a:gd name="connsiteY29" fmla="*/ 457200 h 1808480"/>
              <a:gd name="connsiteX30" fmla="*/ 1803400 w 7101840"/>
              <a:gd name="connsiteY30" fmla="*/ 386080 h 1808480"/>
              <a:gd name="connsiteX31" fmla="*/ 1645920 w 7101840"/>
              <a:gd name="connsiteY31" fmla="*/ 386080 h 1808480"/>
              <a:gd name="connsiteX32" fmla="*/ 1645920 w 7101840"/>
              <a:gd name="connsiteY32" fmla="*/ 299720 h 1808480"/>
              <a:gd name="connsiteX33" fmla="*/ 1590040 w 7101840"/>
              <a:gd name="connsiteY33" fmla="*/ 299720 h 1808480"/>
              <a:gd name="connsiteX34" fmla="*/ 1590040 w 7101840"/>
              <a:gd name="connsiteY34" fmla="*/ 223520 h 1808480"/>
              <a:gd name="connsiteX35" fmla="*/ 1041400 w 7101840"/>
              <a:gd name="connsiteY35" fmla="*/ 223520 h 1808480"/>
              <a:gd name="connsiteX36" fmla="*/ 1041400 w 7101840"/>
              <a:gd name="connsiteY36" fmla="*/ 182880 h 1808480"/>
              <a:gd name="connsiteX37" fmla="*/ 741680 w 7101840"/>
              <a:gd name="connsiteY37" fmla="*/ 182880 h 1808480"/>
              <a:gd name="connsiteX38" fmla="*/ 741680 w 7101840"/>
              <a:gd name="connsiteY38" fmla="*/ 50800 h 1808480"/>
              <a:gd name="connsiteX39" fmla="*/ 243840 w 7101840"/>
              <a:gd name="connsiteY39" fmla="*/ 50800 h 1808480"/>
              <a:gd name="connsiteX40" fmla="*/ 243840 w 7101840"/>
              <a:gd name="connsiteY40" fmla="*/ 0 h 1808480"/>
              <a:gd name="connsiteX41" fmla="*/ 0 w 7101840"/>
              <a:gd name="connsiteY41" fmla="*/ 0 h 1808480"/>
              <a:gd name="connsiteX0" fmla="*/ 7101840 w 7101840"/>
              <a:gd name="connsiteY0" fmla="*/ 1808480 h 1808480"/>
              <a:gd name="connsiteX1" fmla="*/ 4074160 w 7101840"/>
              <a:gd name="connsiteY1" fmla="*/ 1808480 h 1808480"/>
              <a:gd name="connsiteX2" fmla="*/ 4074160 w 7101840"/>
              <a:gd name="connsiteY2" fmla="*/ 1686560 h 1808480"/>
              <a:gd name="connsiteX3" fmla="*/ 3845560 w 7101840"/>
              <a:gd name="connsiteY3" fmla="*/ 1686560 h 1808480"/>
              <a:gd name="connsiteX4" fmla="*/ 3845560 w 7101840"/>
              <a:gd name="connsiteY4" fmla="*/ 1600200 h 1808480"/>
              <a:gd name="connsiteX5" fmla="*/ 3759200 w 7101840"/>
              <a:gd name="connsiteY5" fmla="*/ 1600200 h 1808480"/>
              <a:gd name="connsiteX6" fmla="*/ 3759200 w 7101840"/>
              <a:gd name="connsiteY6" fmla="*/ 1478280 h 1808480"/>
              <a:gd name="connsiteX7" fmla="*/ 3429000 w 7101840"/>
              <a:gd name="connsiteY7" fmla="*/ 1478280 h 1808480"/>
              <a:gd name="connsiteX8" fmla="*/ 3429000 w 7101840"/>
              <a:gd name="connsiteY8" fmla="*/ 1376680 h 1808480"/>
              <a:gd name="connsiteX9" fmla="*/ 3373120 w 7101840"/>
              <a:gd name="connsiteY9" fmla="*/ 1376680 h 1808480"/>
              <a:gd name="connsiteX10" fmla="*/ 3373120 w 7101840"/>
              <a:gd name="connsiteY10" fmla="*/ 1300480 h 1808480"/>
              <a:gd name="connsiteX11" fmla="*/ 3078480 w 7101840"/>
              <a:gd name="connsiteY11" fmla="*/ 1300480 h 1808480"/>
              <a:gd name="connsiteX12" fmla="*/ 3078480 w 7101840"/>
              <a:gd name="connsiteY12" fmla="*/ 1183640 h 1808480"/>
              <a:gd name="connsiteX13" fmla="*/ 2824480 w 7101840"/>
              <a:gd name="connsiteY13" fmla="*/ 1183640 h 1808480"/>
              <a:gd name="connsiteX14" fmla="*/ 2824480 w 7101840"/>
              <a:gd name="connsiteY14" fmla="*/ 1097280 h 1808480"/>
              <a:gd name="connsiteX15" fmla="*/ 2727960 w 7101840"/>
              <a:gd name="connsiteY15" fmla="*/ 1097280 h 1808480"/>
              <a:gd name="connsiteX16" fmla="*/ 2727960 w 7101840"/>
              <a:gd name="connsiteY16" fmla="*/ 1010920 h 1808480"/>
              <a:gd name="connsiteX17" fmla="*/ 2600960 w 7101840"/>
              <a:gd name="connsiteY17" fmla="*/ 1010920 h 1808480"/>
              <a:gd name="connsiteX18" fmla="*/ 2600960 w 7101840"/>
              <a:gd name="connsiteY18" fmla="*/ 914400 h 1808480"/>
              <a:gd name="connsiteX19" fmla="*/ 2519680 w 7101840"/>
              <a:gd name="connsiteY19" fmla="*/ 914400 h 1808480"/>
              <a:gd name="connsiteX20" fmla="*/ 2519680 w 7101840"/>
              <a:gd name="connsiteY20" fmla="*/ 838200 h 1808480"/>
              <a:gd name="connsiteX21" fmla="*/ 2179320 w 7101840"/>
              <a:gd name="connsiteY21" fmla="*/ 838200 h 1808480"/>
              <a:gd name="connsiteX22" fmla="*/ 2179320 w 7101840"/>
              <a:gd name="connsiteY22" fmla="*/ 762000 h 1808480"/>
              <a:gd name="connsiteX23" fmla="*/ 2057400 w 7101840"/>
              <a:gd name="connsiteY23" fmla="*/ 762000 h 1808480"/>
              <a:gd name="connsiteX24" fmla="*/ 2060575 w 7101840"/>
              <a:gd name="connsiteY24" fmla="*/ 614045 h 1808480"/>
              <a:gd name="connsiteX25" fmla="*/ 2032000 w 7101840"/>
              <a:gd name="connsiteY25" fmla="*/ 610870 h 1808480"/>
              <a:gd name="connsiteX26" fmla="*/ 2032000 w 7101840"/>
              <a:gd name="connsiteY26" fmla="*/ 523240 h 1808480"/>
              <a:gd name="connsiteX27" fmla="*/ 1854200 w 7101840"/>
              <a:gd name="connsiteY27" fmla="*/ 523240 h 1808480"/>
              <a:gd name="connsiteX28" fmla="*/ 1854200 w 7101840"/>
              <a:gd name="connsiteY28" fmla="*/ 457200 h 1808480"/>
              <a:gd name="connsiteX29" fmla="*/ 1803400 w 7101840"/>
              <a:gd name="connsiteY29" fmla="*/ 457200 h 1808480"/>
              <a:gd name="connsiteX30" fmla="*/ 1803400 w 7101840"/>
              <a:gd name="connsiteY30" fmla="*/ 386080 h 1808480"/>
              <a:gd name="connsiteX31" fmla="*/ 1645920 w 7101840"/>
              <a:gd name="connsiteY31" fmla="*/ 386080 h 1808480"/>
              <a:gd name="connsiteX32" fmla="*/ 1645920 w 7101840"/>
              <a:gd name="connsiteY32" fmla="*/ 299720 h 1808480"/>
              <a:gd name="connsiteX33" fmla="*/ 1590040 w 7101840"/>
              <a:gd name="connsiteY33" fmla="*/ 299720 h 1808480"/>
              <a:gd name="connsiteX34" fmla="*/ 1590040 w 7101840"/>
              <a:gd name="connsiteY34" fmla="*/ 223520 h 1808480"/>
              <a:gd name="connsiteX35" fmla="*/ 1041400 w 7101840"/>
              <a:gd name="connsiteY35" fmla="*/ 223520 h 1808480"/>
              <a:gd name="connsiteX36" fmla="*/ 1041400 w 7101840"/>
              <a:gd name="connsiteY36" fmla="*/ 182880 h 1808480"/>
              <a:gd name="connsiteX37" fmla="*/ 741680 w 7101840"/>
              <a:gd name="connsiteY37" fmla="*/ 182880 h 1808480"/>
              <a:gd name="connsiteX38" fmla="*/ 741680 w 7101840"/>
              <a:gd name="connsiteY38" fmla="*/ 50800 h 1808480"/>
              <a:gd name="connsiteX39" fmla="*/ 243840 w 7101840"/>
              <a:gd name="connsiteY39" fmla="*/ 50800 h 1808480"/>
              <a:gd name="connsiteX40" fmla="*/ 243840 w 7101840"/>
              <a:gd name="connsiteY40" fmla="*/ 0 h 1808480"/>
              <a:gd name="connsiteX41" fmla="*/ 0 w 7101840"/>
              <a:gd name="connsiteY41" fmla="*/ 0 h 1808480"/>
              <a:gd name="connsiteX0" fmla="*/ 7101840 w 7101840"/>
              <a:gd name="connsiteY0" fmla="*/ 1808480 h 1808480"/>
              <a:gd name="connsiteX1" fmla="*/ 4074160 w 7101840"/>
              <a:gd name="connsiteY1" fmla="*/ 1808480 h 1808480"/>
              <a:gd name="connsiteX2" fmla="*/ 4074160 w 7101840"/>
              <a:gd name="connsiteY2" fmla="*/ 1686560 h 1808480"/>
              <a:gd name="connsiteX3" fmla="*/ 3845560 w 7101840"/>
              <a:gd name="connsiteY3" fmla="*/ 1686560 h 1808480"/>
              <a:gd name="connsiteX4" fmla="*/ 3845560 w 7101840"/>
              <a:gd name="connsiteY4" fmla="*/ 1600200 h 1808480"/>
              <a:gd name="connsiteX5" fmla="*/ 3759200 w 7101840"/>
              <a:gd name="connsiteY5" fmla="*/ 1600200 h 1808480"/>
              <a:gd name="connsiteX6" fmla="*/ 3759200 w 7101840"/>
              <a:gd name="connsiteY6" fmla="*/ 1478280 h 1808480"/>
              <a:gd name="connsiteX7" fmla="*/ 3429000 w 7101840"/>
              <a:gd name="connsiteY7" fmla="*/ 1478280 h 1808480"/>
              <a:gd name="connsiteX8" fmla="*/ 3429000 w 7101840"/>
              <a:gd name="connsiteY8" fmla="*/ 1376680 h 1808480"/>
              <a:gd name="connsiteX9" fmla="*/ 3373120 w 7101840"/>
              <a:gd name="connsiteY9" fmla="*/ 1376680 h 1808480"/>
              <a:gd name="connsiteX10" fmla="*/ 3373120 w 7101840"/>
              <a:gd name="connsiteY10" fmla="*/ 1300480 h 1808480"/>
              <a:gd name="connsiteX11" fmla="*/ 3078480 w 7101840"/>
              <a:gd name="connsiteY11" fmla="*/ 1300480 h 1808480"/>
              <a:gd name="connsiteX12" fmla="*/ 3078480 w 7101840"/>
              <a:gd name="connsiteY12" fmla="*/ 1183640 h 1808480"/>
              <a:gd name="connsiteX13" fmla="*/ 2824480 w 7101840"/>
              <a:gd name="connsiteY13" fmla="*/ 1183640 h 1808480"/>
              <a:gd name="connsiteX14" fmla="*/ 2824480 w 7101840"/>
              <a:gd name="connsiteY14" fmla="*/ 1097280 h 1808480"/>
              <a:gd name="connsiteX15" fmla="*/ 2727960 w 7101840"/>
              <a:gd name="connsiteY15" fmla="*/ 1097280 h 1808480"/>
              <a:gd name="connsiteX16" fmla="*/ 2727960 w 7101840"/>
              <a:gd name="connsiteY16" fmla="*/ 1010920 h 1808480"/>
              <a:gd name="connsiteX17" fmla="*/ 2600960 w 7101840"/>
              <a:gd name="connsiteY17" fmla="*/ 1010920 h 1808480"/>
              <a:gd name="connsiteX18" fmla="*/ 2600960 w 7101840"/>
              <a:gd name="connsiteY18" fmla="*/ 914400 h 1808480"/>
              <a:gd name="connsiteX19" fmla="*/ 2519680 w 7101840"/>
              <a:gd name="connsiteY19" fmla="*/ 914400 h 1808480"/>
              <a:gd name="connsiteX20" fmla="*/ 2519680 w 7101840"/>
              <a:gd name="connsiteY20" fmla="*/ 838200 h 1808480"/>
              <a:gd name="connsiteX21" fmla="*/ 2179320 w 7101840"/>
              <a:gd name="connsiteY21" fmla="*/ 838200 h 1808480"/>
              <a:gd name="connsiteX22" fmla="*/ 2179320 w 7101840"/>
              <a:gd name="connsiteY22" fmla="*/ 762000 h 1808480"/>
              <a:gd name="connsiteX23" fmla="*/ 2057400 w 7101840"/>
              <a:gd name="connsiteY23" fmla="*/ 762000 h 1808480"/>
              <a:gd name="connsiteX24" fmla="*/ 2051050 w 7101840"/>
              <a:gd name="connsiteY24" fmla="*/ 610870 h 1808480"/>
              <a:gd name="connsiteX25" fmla="*/ 2032000 w 7101840"/>
              <a:gd name="connsiteY25" fmla="*/ 610870 h 1808480"/>
              <a:gd name="connsiteX26" fmla="*/ 2032000 w 7101840"/>
              <a:gd name="connsiteY26" fmla="*/ 523240 h 1808480"/>
              <a:gd name="connsiteX27" fmla="*/ 1854200 w 7101840"/>
              <a:gd name="connsiteY27" fmla="*/ 523240 h 1808480"/>
              <a:gd name="connsiteX28" fmla="*/ 1854200 w 7101840"/>
              <a:gd name="connsiteY28" fmla="*/ 457200 h 1808480"/>
              <a:gd name="connsiteX29" fmla="*/ 1803400 w 7101840"/>
              <a:gd name="connsiteY29" fmla="*/ 457200 h 1808480"/>
              <a:gd name="connsiteX30" fmla="*/ 1803400 w 7101840"/>
              <a:gd name="connsiteY30" fmla="*/ 386080 h 1808480"/>
              <a:gd name="connsiteX31" fmla="*/ 1645920 w 7101840"/>
              <a:gd name="connsiteY31" fmla="*/ 386080 h 1808480"/>
              <a:gd name="connsiteX32" fmla="*/ 1645920 w 7101840"/>
              <a:gd name="connsiteY32" fmla="*/ 299720 h 1808480"/>
              <a:gd name="connsiteX33" fmla="*/ 1590040 w 7101840"/>
              <a:gd name="connsiteY33" fmla="*/ 299720 h 1808480"/>
              <a:gd name="connsiteX34" fmla="*/ 1590040 w 7101840"/>
              <a:gd name="connsiteY34" fmla="*/ 223520 h 1808480"/>
              <a:gd name="connsiteX35" fmla="*/ 1041400 w 7101840"/>
              <a:gd name="connsiteY35" fmla="*/ 223520 h 1808480"/>
              <a:gd name="connsiteX36" fmla="*/ 1041400 w 7101840"/>
              <a:gd name="connsiteY36" fmla="*/ 182880 h 1808480"/>
              <a:gd name="connsiteX37" fmla="*/ 741680 w 7101840"/>
              <a:gd name="connsiteY37" fmla="*/ 182880 h 1808480"/>
              <a:gd name="connsiteX38" fmla="*/ 741680 w 7101840"/>
              <a:gd name="connsiteY38" fmla="*/ 50800 h 1808480"/>
              <a:gd name="connsiteX39" fmla="*/ 243840 w 7101840"/>
              <a:gd name="connsiteY39" fmla="*/ 50800 h 1808480"/>
              <a:gd name="connsiteX40" fmla="*/ 243840 w 7101840"/>
              <a:gd name="connsiteY40" fmla="*/ 0 h 1808480"/>
              <a:gd name="connsiteX41" fmla="*/ 0 w 7101840"/>
              <a:gd name="connsiteY41" fmla="*/ 0 h 1808480"/>
              <a:gd name="connsiteX0" fmla="*/ 7101840 w 7101840"/>
              <a:gd name="connsiteY0" fmla="*/ 1808480 h 1808480"/>
              <a:gd name="connsiteX1" fmla="*/ 4074160 w 7101840"/>
              <a:gd name="connsiteY1" fmla="*/ 1808480 h 1808480"/>
              <a:gd name="connsiteX2" fmla="*/ 4074160 w 7101840"/>
              <a:gd name="connsiteY2" fmla="*/ 1686560 h 1808480"/>
              <a:gd name="connsiteX3" fmla="*/ 3845560 w 7101840"/>
              <a:gd name="connsiteY3" fmla="*/ 1686560 h 1808480"/>
              <a:gd name="connsiteX4" fmla="*/ 3845560 w 7101840"/>
              <a:gd name="connsiteY4" fmla="*/ 1600200 h 1808480"/>
              <a:gd name="connsiteX5" fmla="*/ 3759200 w 7101840"/>
              <a:gd name="connsiteY5" fmla="*/ 1600200 h 1808480"/>
              <a:gd name="connsiteX6" fmla="*/ 3759200 w 7101840"/>
              <a:gd name="connsiteY6" fmla="*/ 1478280 h 1808480"/>
              <a:gd name="connsiteX7" fmla="*/ 3429000 w 7101840"/>
              <a:gd name="connsiteY7" fmla="*/ 1478280 h 1808480"/>
              <a:gd name="connsiteX8" fmla="*/ 3429000 w 7101840"/>
              <a:gd name="connsiteY8" fmla="*/ 1376680 h 1808480"/>
              <a:gd name="connsiteX9" fmla="*/ 3373120 w 7101840"/>
              <a:gd name="connsiteY9" fmla="*/ 1376680 h 1808480"/>
              <a:gd name="connsiteX10" fmla="*/ 3373120 w 7101840"/>
              <a:gd name="connsiteY10" fmla="*/ 1300480 h 1808480"/>
              <a:gd name="connsiteX11" fmla="*/ 3078480 w 7101840"/>
              <a:gd name="connsiteY11" fmla="*/ 1300480 h 1808480"/>
              <a:gd name="connsiteX12" fmla="*/ 3078480 w 7101840"/>
              <a:gd name="connsiteY12" fmla="*/ 1183640 h 1808480"/>
              <a:gd name="connsiteX13" fmla="*/ 2824480 w 7101840"/>
              <a:gd name="connsiteY13" fmla="*/ 1183640 h 1808480"/>
              <a:gd name="connsiteX14" fmla="*/ 2824480 w 7101840"/>
              <a:gd name="connsiteY14" fmla="*/ 1097280 h 1808480"/>
              <a:gd name="connsiteX15" fmla="*/ 2727960 w 7101840"/>
              <a:gd name="connsiteY15" fmla="*/ 1097280 h 1808480"/>
              <a:gd name="connsiteX16" fmla="*/ 2727960 w 7101840"/>
              <a:gd name="connsiteY16" fmla="*/ 1010920 h 1808480"/>
              <a:gd name="connsiteX17" fmla="*/ 2600960 w 7101840"/>
              <a:gd name="connsiteY17" fmla="*/ 1010920 h 1808480"/>
              <a:gd name="connsiteX18" fmla="*/ 2600960 w 7101840"/>
              <a:gd name="connsiteY18" fmla="*/ 914400 h 1808480"/>
              <a:gd name="connsiteX19" fmla="*/ 2519680 w 7101840"/>
              <a:gd name="connsiteY19" fmla="*/ 914400 h 1808480"/>
              <a:gd name="connsiteX20" fmla="*/ 2519680 w 7101840"/>
              <a:gd name="connsiteY20" fmla="*/ 838200 h 1808480"/>
              <a:gd name="connsiteX21" fmla="*/ 2179320 w 7101840"/>
              <a:gd name="connsiteY21" fmla="*/ 838200 h 1808480"/>
              <a:gd name="connsiteX22" fmla="*/ 2179320 w 7101840"/>
              <a:gd name="connsiteY22" fmla="*/ 762000 h 1808480"/>
              <a:gd name="connsiteX23" fmla="*/ 2057400 w 7101840"/>
              <a:gd name="connsiteY23" fmla="*/ 762000 h 1808480"/>
              <a:gd name="connsiteX24" fmla="*/ 2089150 w 7101840"/>
              <a:gd name="connsiteY24" fmla="*/ 614045 h 1808480"/>
              <a:gd name="connsiteX25" fmla="*/ 2032000 w 7101840"/>
              <a:gd name="connsiteY25" fmla="*/ 610870 h 1808480"/>
              <a:gd name="connsiteX26" fmla="*/ 2032000 w 7101840"/>
              <a:gd name="connsiteY26" fmla="*/ 523240 h 1808480"/>
              <a:gd name="connsiteX27" fmla="*/ 1854200 w 7101840"/>
              <a:gd name="connsiteY27" fmla="*/ 523240 h 1808480"/>
              <a:gd name="connsiteX28" fmla="*/ 1854200 w 7101840"/>
              <a:gd name="connsiteY28" fmla="*/ 457200 h 1808480"/>
              <a:gd name="connsiteX29" fmla="*/ 1803400 w 7101840"/>
              <a:gd name="connsiteY29" fmla="*/ 457200 h 1808480"/>
              <a:gd name="connsiteX30" fmla="*/ 1803400 w 7101840"/>
              <a:gd name="connsiteY30" fmla="*/ 386080 h 1808480"/>
              <a:gd name="connsiteX31" fmla="*/ 1645920 w 7101840"/>
              <a:gd name="connsiteY31" fmla="*/ 386080 h 1808480"/>
              <a:gd name="connsiteX32" fmla="*/ 1645920 w 7101840"/>
              <a:gd name="connsiteY32" fmla="*/ 299720 h 1808480"/>
              <a:gd name="connsiteX33" fmla="*/ 1590040 w 7101840"/>
              <a:gd name="connsiteY33" fmla="*/ 299720 h 1808480"/>
              <a:gd name="connsiteX34" fmla="*/ 1590040 w 7101840"/>
              <a:gd name="connsiteY34" fmla="*/ 223520 h 1808480"/>
              <a:gd name="connsiteX35" fmla="*/ 1041400 w 7101840"/>
              <a:gd name="connsiteY35" fmla="*/ 223520 h 1808480"/>
              <a:gd name="connsiteX36" fmla="*/ 1041400 w 7101840"/>
              <a:gd name="connsiteY36" fmla="*/ 182880 h 1808480"/>
              <a:gd name="connsiteX37" fmla="*/ 741680 w 7101840"/>
              <a:gd name="connsiteY37" fmla="*/ 182880 h 1808480"/>
              <a:gd name="connsiteX38" fmla="*/ 741680 w 7101840"/>
              <a:gd name="connsiteY38" fmla="*/ 50800 h 1808480"/>
              <a:gd name="connsiteX39" fmla="*/ 243840 w 7101840"/>
              <a:gd name="connsiteY39" fmla="*/ 50800 h 1808480"/>
              <a:gd name="connsiteX40" fmla="*/ 243840 w 7101840"/>
              <a:gd name="connsiteY40" fmla="*/ 0 h 1808480"/>
              <a:gd name="connsiteX41" fmla="*/ 0 w 7101840"/>
              <a:gd name="connsiteY41" fmla="*/ 0 h 1808480"/>
              <a:gd name="connsiteX0" fmla="*/ 7101840 w 7101840"/>
              <a:gd name="connsiteY0" fmla="*/ 1808480 h 1808480"/>
              <a:gd name="connsiteX1" fmla="*/ 4074160 w 7101840"/>
              <a:gd name="connsiteY1" fmla="*/ 1808480 h 1808480"/>
              <a:gd name="connsiteX2" fmla="*/ 4074160 w 7101840"/>
              <a:gd name="connsiteY2" fmla="*/ 1686560 h 1808480"/>
              <a:gd name="connsiteX3" fmla="*/ 3845560 w 7101840"/>
              <a:gd name="connsiteY3" fmla="*/ 1686560 h 1808480"/>
              <a:gd name="connsiteX4" fmla="*/ 3845560 w 7101840"/>
              <a:gd name="connsiteY4" fmla="*/ 1600200 h 1808480"/>
              <a:gd name="connsiteX5" fmla="*/ 3759200 w 7101840"/>
              <a:gd name="connsiteY5" fmla="*/ 1600200 h 1808480"/>
              <a:gd name="connsiteX6" fmla="*/ 3759200 w 7101840"/>
              <a:gd name="connsiteY6" fmla="*/ 1478280 h 1808480"/>
              <a:gd name="connsiteX7" fmla="*/ 3429000 w 7101840"/>
              <a:gd name="connsiteY7" fmla="*/ 1478280 h 1808480"/>
              <a:gd name="connsiteX8" fmla="*/ 3429000 w 7101840"/>
              <a:gd name="connsiteY8" fmla="*/ 1376680 h 1808480"/>
              <a:gd name="connsiteX9" fmla="*/ 3373120 w 7101840"/>
              <a:gd name="connsiteY9" fmla="*/ 1376680 h 1808480"/>
              <a:gd name="connsiteX10" fmla="*/ 3373120 w 7101840"/>
              <a:gd name="connsiteY10" fmla="*/ 1300480 h 1808480"/>
              <a:gd name="connsiteX11" fmla="*/ 3078480 w 7101840"/>
              <a:gd name="connsiteY11" fmla="*/ 1300480 h 1808480"/>
              <a:gd name="connsiteX12" fmla="*/ 3078480 w 7101840"/>
              <a:gd name="connsiteY12" fmla="*/ 1183640 h 1808480"/>
              <a:gd name="connsiteX13" fmla="*/ 2824480 w 7101840"/>
              <a:gd name="connsiteY13" fmla="*/ 1183640 h 1808480"/>
              <a:gd name="connsiteX14" fmla="*/ 2824480 w 7101840"/>
              <a:gd name="connsiteY14" fmla="*/ 1097280 h 1808480"/>
              <a:gd name="connsiteX15" fmla="*/ 2727960 w 7101840"/>
              <a:gd name="connsiteY15" fmla="*/ 1097280 h 1808480"/>
              <a:gd name="connsiteX16" fmla="*/ 2727960 w 7101840"/>
              <a:gd name="connsiteY16" fmla="*/ 1010920 h 1808480"/>
              <a:gd name="connsiteX17" fmla="*/ 2600960 w 7101840"/>
              <a:gd name="connsiteY17" fmla="*/ 1010920 h 1808480"/>
              <a:gd name="connsiteX18" fmla="*/ 2600960 w 7101840"/>
              <a:gd name="connsiteY18" fmla="*/ 914400 h 1808480"/>
              <a:gd name="connsiteX19" fmla="*/ 2519680 w 7101840"/>
              <a:gd name="connsiteY19" fmla="*/ 914400 h 1808480"/>
              <a:gd name="connsiteX20" fmla="*/ 2519680 w 7101840"/>
              <a:gd name="connsiteY20" fmla="*/ 838200 h 1808480"/>
              <a:gd name="connsiteX21" fmla="*/ 2179320 w 7101840"/>
              <a:gd name="connsiteY21" fmla="*/ 838200 h 1808480"/>
              <a:gd name="connsiteX22" fmla="*/ 2179320 w 7101840"/>
              <a:gd name="connsiteY22" fmla="*/ 762000 h 1808480"/>
              <a:gd name="connsiteX23" fmla="*/ 2057400 w 7101840"/>
              <a:gd name="connsiteY23" fmla="*/ 762000 h 1808480"/>
              <a:gd name="connsiteX24" fmla="*/ 2054225 w 7101840"/>
              <a:gd name="connsiteY24" fmla="*/ 607695 h 1808480"/>
              <a:gd name="connsiteX25" fmla="*/ 2032000 w 7101840"/>
              <a:gd name="connsiteY25" fmla="*/ 610870 h 1808480"/>
              <a:gd name="connsiteX26" fmla="*/ 2032000 w 7101840"/>
              <a:gd name="connsiteY26" fmla="*/ 523240 h 1808480"/>
              <a:gd name="connsiteX27" fmla="*/ 1854200 w 7101840"/>
              <a:gd name="connsiteY27" fmla="*/ 523240 h 1808480"/>
              <a:gd name="connsiteX28" fmla="*/ 1854200 w 7101840"/>
              <a:gd name="connsiteY28" fmla="*/ 457200 h 1808480"/>
              <a:gd name="connsiteX29" fmla="*/ 1803400 w 7101840"/>
              <a:gd name="connsiteY29" fmla="*/ 457200 h 1808480"/>
              <a:gd name="connsiteX30" fmla="*/ 1803400 w 7101840"/>
              <a:gd name="connsiteY30" fmla="*/ 386080 h 1808480"/>
              <a:gd name="connsiteX31" fmla="*/ 1645920 w 7101840"/>
              <a:gd name="connsiteY31" fmla="*/ 386080 h 1808480"/>
              <a:gd name="connsiteX32" fmla="*/ 1645920 w 7101840"/>
              <a:gd name="connsiteY32" fmla="*/ 299720 h 1808480"/>
              <a:gd name="connsiteX33" fmla="*/ 1590040 w 7101840"/>
              <a:gd name="connsiteY33" fmla="*/ 299720 h 1808480"/>
              <a:gd name="connsiteX34" fmla="*/ 1590040 w 7101840"/>
              <a:gd name="connsiteY34" fmla="*/ 223520 h 1808480"/>
              <a:gd name="connsiteX35" fmla="*/ 1041400 w 7101840"/>
              <a:gd name="connsiteY35" fmla="*/ 223520 h 1808480"/>
              <a:gd name="connsiteX36" fmla="*/ 1041400 w 7101840"/>
              <a:gd name="connsiteY36" fmla="*/ 182880 h 1808480"/>
              <a:gd name="connsiteX37" fmla="*/ 741680 w 7101840"/>
              <a:gd name="connsiteY37" fmla="*/ 182880 h 1808480"/>
              <a:gd name="connsiteX38" fmla="*/ 741680 w 7101840"/>
              <a:gd name="connsiteY38" fmla="*/ 50800 h 1808480"/>
              <a:gd name="connsiteX39" fmla="*/ 243840 w 7101840"/>
              <a:gd name="connsiteY39" fmla="*/ 50800 h 1808480"/>
              <a:gd name="connsiteX40" fmla="*/ 243840 w 7101840"/>
              <a:gd name="connsiteY40" fmla="*/ 0 h 1808480"/>
              <a:gd name="connsiteX41" fmla="*/ 0 w 7101840"/>
              <a:gd name="connsiteY41" fmla="*/ 0 h 1808480"/>
              <a:gd name="connsiteX0" fmla="*/ 7101840 w 7101840"/>
              <a:gd name="connsiteY0" fmla="*/ 1808480 h 1808480"/>
              <a:gd name="connsiteX1" fmla="*/ 4074160 w 7101840"/>
              <a:gd name="connsiteY1" fmla="*/ 1808480 h 1808480"/>
              <a:gd name="connsiteX2" fmla="*/ 4074160 w 7101840"/>
              <a:gd name="connsiteY2" fmla="*/ 1686560 h 1808480"/>
              <a:gd name="connsiteX3" fmla="*/ 3845560 w 7101840"/>
              <a:gd name="connsiteY3" fmla="*/ 1686560 h 1808480"/>
              <a:gd name="connsiteX4" fmla="*/ 3845560 w 7101840"/>
              <a:gd name="connsiteY4" fmla="*/ 1600200 h 1808480"/>
              <a:gd name="connsiteX5" fmla="*/ 3759200 w 7101840"/>
              <a:gd name="connsiteY5" fmla="*/ 1600200 h 1808480"/>
              <a:gd name="connsiteX6" fmla="*/ 3759200 w 7101840"/>
              <a:gd name="connsiteY6" fmla="*/ 1478280 h 1808480"/>
              <a:gd name="connsiteX7" fmla="*/ 3429000 w 7101840"/>
              <a:gd name="connsiteY7" fmla="*/ 1478280 h 1808480"/>
              <a:gd name="connsiteX8" fmla="*/ 3429000 w 7101840"/>
              <a:gd name="connsiteY8" fmla="*/ 1376680 h 1808480"/>
              <a:gd name="connsiteX9" fmla="*/ 3373120 w 7101840"/>
              <a:gd name="connsiteY9" fmla="*/ 1376680 h 1808480"/>
              <a:gd name="connsiteX10" fmla="*/ 3373120 w 7101840"/>
              <a:gd name="connsiteY10" fmla="*/ 1300480 h 1808480"/>
              <a:gd name="connsiteX11" fmla="*/ 3078480 w 7101840"/>
              <a:gd name="connsiteY11" fmla="*/ 1300480 h 1808480"/>
              <a:gd name="connsiteX12" fmla="*/ 3078480 w 7101840"/>
              <a:gd name="connsiteY12" fmla="*/ 1183640 h 1808480"/>
              <a:gd name="connsiteX13" fmla="*/ 2824480 w 7101840"/>
              <a:gd name="connsiteY13" fmla="*/ 1183640 h 1808480"/>
              <a:gd name="connsiteX14" fmla="*/ 2824480 w 7101840"/>
              <a:gd name="connsiteY14" fmla="*/ 1097280 h 1808480"/>
              <a:gd name="connsiteX15" fmla="*/ 2727960 w 7101840"/>
              <a:gd name="connsiteY15" fmla="*/ 1097280 h 1808480"/>
              <a:gd name="connsiteX16" fmla="*/ 2727960 w 7101840"/>
              <a:gd name="connsiteY16" fmla="*/ 1010920 h 1808480"/>
              <a:gd name="connsiteX17" fmla="*/ 2600960 w 7101840"/>
              <a:gd name="connsiteY17" fmla="*/ 1010920 h 1808480"/>
              <a:gd name="connsiteX18" fmla="*/ 2600960 w 7101840"/>
              <a:gd name="connsiteY18" fmla="*/ 914400 h 1808480"/>
              <a:gd name="connsiteX19" fmla="*/ 2519680 w 7101840"/>
              <a:gd name="connsiteY19" fmla="*/ 914400 h 1808480"/>
              <a:gd name="connsiteX20" fmla="*/ 2519680 w 7101840"/>
              <a:gd name="connsiteY20" fmla="*/ 838200 h 1808480"/>
              <a:gd name="connsiteX21" fmla="*/ 2179320 w 7101840"/>
              <a:gd name="connsiteY21" fmla="*/ 838200 h 1808480"/>
              <a:gd name="connsiteX22" fmla="*/ 2179320 w 7101840"/>
              <a:gd name="connsiteY22" fmla="*/ 762000 h 1808480"/>
              <a:gd name="connsiteX23" fmla="*/ 2057400 w 7101840"/>
              <a:gd name="connsiteY23" fmla="*/ 762000 h 1808480"/>
              <a:gd name="connsiteX24" fmla="*/ 2060575 w 7101840"/>
              <a:gd name="connsiteY24" fmla="*/ 614045 h 1808480"/>
              <a:gd name="connsiteX25" fmla="*/ 2032000 w 7101840"/>
              <a:gd name="connsiteY25" fmla="*/ 610870 h 1808480"/>
              <a:gd name="connsiteX26" fmla="*/ 2032000 w 7101840"/>
              <a:gd name="connsiteY26" fmla="*/ 523240 h 1808480"/>
              <a:gd name="connsiteX27" fmla="*/ 1854200 w 7101840"/>
              <a:gd name="connsiteY27" fmla="*/ 523240 h 1808480"/>
              <a:gd name="connsiteX28" fmla="*/ 1854200 w 7101840"/>
              <a:gd name="connsiteY28" fmla="*/ 457200 h 1808480"/>
              <a:gd name="connsiteX29" fmla="*/ 1803400 w 7101840"/>
              <a:gd name="connsiteY29" fmla="*/ 457200 h 1808480"/>
              <a:gd name="connsiteX30" fmla="*/ 1803400 w 7101840"/>
              <a:gd name="connsiteY30" fmla="*/ 386080 h 1808480"/>
              <a:gd name="connsiteX31" fmla="*/ 1645920 w 7101840"/>
              <a:gd name="connsiteY31" fmla="*/ 386080 h 1808480"/>
              <a:gd name="connsiteX32" fmla="*/ 1645920 w 7101840"/>
              <a:gd name="connsiteY32" fmla="*/ 299720 h 1808480"/>
              <a:gd name="connsiteX33" fmla="*/ 1590040 w 7101840"/>
              <a:gd name="connsiteY33" fmla="*/ 299720 h 1808480"/>
              <a:gd name="connsiteX34" fmla="*/ 1590040 w 7101840"/>
              <a:gd name="connsiteY34" fmla="*/ 223520 h 1808480"/>
              <a:gd name="connsiteX35" fmla="*/ 1041400 w 7101840"/>
              <a:gd name="connsiteY35" fmla="*/ 223520 h 1808480"/>
              <a:gd name="connsiteX36" fmla="*/ 1041400 w 7101840"/>
              <a:gd name="connsiteY36" fmla="*/ 182880 h 1808480"/>
              <a:gd name="connsiteX37" fmla="*/ 741680 w 7101840"/>
              <a:gd name="connsiteY37" fmla="*/ 182880 h 1808480"/>
              <a:gd name="connsiteX38" fmla="*/ 741680 w 7101840"/>
              <a:gd name="connsiteY38" fmla="*/ 50800 h 1808480"/>
              <a:gd name="connsiteX39" fmla="*/ 243840 w 7101840"/>
              <a:gd name="connsiteY39" fmla="*/ 50800 h 1808480"/>
              <a:gd name="connsiteX40" fmla="*/ 243840 w 7101840"/>
              <a:gd name="connsiteY40" fmla="*/ 0 h 1808480"/>
              <a:gd name="connsiteX41" fmla="*/ 0 w 7101840"/>
              <a:gd name="connsiteY41" fmla="*/ 0 h 1808480"/>
              <a:gd name="connsiteX0" fmla="*/ 7101840 w 7101840"/>
              <a:gd name="connsiteY0" fmla="*/ 1808480 h 1808480"/>
              <a:gd name="connsiteX1" fmla="*/ 4074160 w 7101840"/>
              <a:gd name="connsiteY1" fmla="*/ 1808480 h 1808480"/>
              <a:gd name="connsiteX2" fmla="*/ 4074160 w 7101840"/>
              <a:gd name="connsiteY2" fmla="*/ 1686560 h 1808480"/>
              <a:gd name="connsiteX3" fmla="*/ 3845560 w 7101840"/>
              <a:gd name="connsiteY3" fmla="*/ 1686560 h 1808480"/>
              <a:gd name="connsiteX4" fmla="*/ 3845560 w 7101840"/>
              <a:gd name="connsiteY4" fmla="*/ 1600200 h 1808480"/>
              <a:gd name="connsiteX5" fmla="*/ 3759200 w 7101840"/>
              <a:gd name="connsiteY5" fmla="*/ 1600200 h 1808480"/>
              <a:gd name="connsiteX6" fmla="*/ 3759200 w 7101840"/>
              <a:gd name="connsiteY6" fmla="*/ 1478280 h 1808480"/>
              <a:gd name="connsiteX7" fmla="*/ 3429000 w 7101840"/>
              <a:gd name="connsiteY7" fmla="*/ 1478280 h 1808480"/>
              <a:gd name="connsiteX8" fmla="*/ 3429000 w 7101840"/>
              <a:gd name="connsiteY8" fmla="*/ 1376680 h 1808480"/>
              <a:gd name="connsiteX9" fmla="*/ 3373120 w 7101840"/>
              <a:gd name="connsiteY9" fmla="*/ 1376680 h 1808480"/>
              <a:gd name="connsiteX10" fmla="*/ 3373120 w 7101840"/>
              <a:gd name="connsiteY10" fmla="*/ 1300480 h 1808480"/>
              <a:gd name="connsiteX11" fmla="*/ 3078480 w 7101840"/>
              <a:gd name="connsiteY11" fmla="*/ 1300480 h 1808480"/>
              <a:gd name="connsiteX12" fmla="*/ 3078480 w 7101840"/>
              <a:gd name="connsiteY12" fmla="*/ 1183640 h 1808480"/>
              <a:gd name="connsiteX13" fmla="*/ 2824480 w 7101840"/>
              <a:gd name="connsiteY13" fmla="*/ 1183640 h 1808480"/>
              <a:gd name="connsiteX14" fmla="*/ 2824480 w 7101840"/>
              <a:gd name="connsiteY14" fmla="*/ 1097280 h 1808480"/>
              <a:gd name="connsiteX15" fmla="*/ 2727960 w 7101840"/>
              <a:gd name="connsiteY15" fmla="*/ 1097280 h 1808480"/>
              <a:gd name="connsiteX16" fmla="*/ 2727960 w 7101840"/>
              <a:gd name="connsiteY16" fmla="*/ 1010920 h 1808480"/>
              <a:gd name="connsiteX17" fmla="*/ 2600960 w 7101840"/>
              <a:gd name="connsiteY17" fmla="*/ 1010920 h 1808480"/>
              <a:gd name="connsiteX18" fmla="*/ 2600960 w 7101840"/>
              <a:gd name="connsiteY18" fmla="*/ 914400 h 1808480"/>
              <a:gd name="connsiteX19" fmla="*/ 2519680 w 7101840"/>
              <a:gd name="connsiteY19" fmla="*/ 914400 h 1808480"/>
              <a:gd name="connsiteX20" fmla="*/ 2519680 w 7101840"/>
              <a:gd name="connsiteY20" fmla="*/ 838200 h 1808480"/>
              <a:gd name="connsiteX21" fmla="*/ 2179320 w 7101840"/>
              <a:gd name="connsiteY21" fmla="*/ 838200 h 1808480"/>
              <a:gd name="connsiteX22" fmla="*/ 2179320 w 7101840"/>
              <a:gd name="connsiteY22" fmla="*/ 762000 h 1808480"/>
              <a:gd name="connsiteX23" fmla="*/ 2057400 w 7101840"/>
              <a:gd name="connsiteY23" fmla="*/ 762000 h 1808480"/>
              <a:gd name="connsiteX24" fmla="*/ 2060575 w 7101840"/>
              <a:gd name="connsiteY24" fmla="*/ 614045 h 1808480"/>
              <a:gd name="connsiteX25" fmla="*/ 2032000 w 7101840"/>
              <a:gd name="connsiteY25" fmla="*/ 610870 h 1808480"/>
              <a:gd name="connsiteX26" fmla="*/ 2032000 w 7101840"/>
              <a:gd name="connsiteY26" fmla="*/ 523240 h 1808480"/>
              <a:gd name="connsiteX27" fmla="*/ 1854200 w 7101840"/>
              <a:gd name="connsiteY27" fmla="*/ 523240 h 1808480"/>
              <a:gd name="connsiteX28" fmla="*/ 1854200 w 7101840"/>
              <a:gd name="connsiteY28" fmla="*/ 457200 h 1808480"/>
              <a:gd name="connsiteX29" fmla="*/ 1803400 w 7101840"/>
              <a:gd name="connsiteY29" fmla="*/ 457200 h 1808480"/>
              <a:gd name="connsiteX30" fmla="*/ 1803400 w 7101840"/>
              <a:gd name="connsiteY30" fmla="*/ 386080 h 1808480"/>
              <a:gd name="connsiteX31" fmla="*/ 1645920 w 7101840"/>
              <a:gd name="connsiteY31" fmla="*/ 386080 h 1808480"/>
              <a:gd name="connsiteX32" fmla="*/ 1645920 w 7101840"/>
              <a:gd name="connsiteY32" fmla="*/ 299720 h 1808480"/>
              <a:gd name="connsiteX33" fmla="*/ 1590040 w 7101840"/>
              <a:gd name="connsiteY33" fmla="*/ 299720 h 1808480"/>
              <a:gd name="connsiteX34" fmla="*/ 1590040 w 7101840"/>
              <a:gd name="connsiteY34" fmla="*/ 223520 h 1808480"/>
              <a:gd name="connsiteX35" fmla="*/ 1032933 w 7101840"/>
              <a:gd name="connsiteY35" fmla="*/ 246803 h 1808480"/>
              <a:gd name="connsiteX36" fmla="*/ 1041400 w 7101840"/>
              <a:gd name="connsiteY36" fmla="*/ 182880 h 1808480"/>
              <a:gd name="connsiteX37" fmla="*/ 741680 w 7101840"/>
              <a:gd name="connsiteY37" fmla="*/ 182880 h 1808480"/>
              <a:gd name="connsiteX38" fmla="*/ 741680 w 7101840"/>
              <a:gd name="connsiteY38" fmla="*/ 50800 h 1808480"/>
              <a:gd name="connsiteX39" fmla="*/ 243840 w 7101840"/>
              <a:gd name="connsiteY39" fmla="*/ 50800 h 1808480"/>
              <a:gd name="connsiteX40" fmla="*/ 243840 w 7101840"/>
              <a:gd name="connsiteY40" fmla="*/ 0 h 1808480"/>
              <a:gd name="connsiteX41" fmla="*/ 0 w 7101840"/>
              <a:gd name="connsiteY41" fmla="*/ 0 h 1808480"/>
              <a:gd name="connsiteX0" fmla="*/ 7101840 w 7101840"/>
              <a:gd name="connsiteY0" fmla="*/ 1808480 h 1808480"/>
              <a:gd name="connsiteX1" fmla="*/ 4074160 w 7101840"/>
              <a:gd name="connsiteY1" fmla="*/ 1808480 h 1808480"/>
              <a:gd name="connsiteX2" fmla="*/ 4074160 w 7101840"/>
              <a:gd name="connsiteY2" fmla="*/ 1686560 h 1808480"/>
              <a:gd name="connsiteX3" fmla="*/ 3845560 w 7101840"/>
              <a:gd name="connsiteY3" fmla="*/ 1686560 h 1808480"/>
              <a:gd name="connsiteX4" fmla="*/ 3845560 w 7101840"/>
              <a:gd name="connsiteY4" fmla="*/ 1600200 h 1808480"/>
              <a:gd name="connsiteX5" fmla="*/ 3759200 w 7101840"/>
              <a:gd name="connsiteY5" fmla="*/ 1600200 h 1808480"/>
              <a:gd name="connsiteX6" fmla="*/ 3759200 w 7101840"/>
              <a:gd name="connsiteY6" fmla="*/ 1478280 h 1808480"/>
              <a:gd name="connsiteX7" fmla="*/ 3429000 w 7101840"/>
              <a:gd name="connsiteY7" fmla="*/ 1478280 h 1808480"/>
              <a:gd name="connsiteX8" fmla="*/ 3429000 w 7101840"/>
              <a:gd name="connsiteY8" fmla="*/ 1376680 h 1808480"/>
              <a:gd name="connsiteX9" fmla="*/ 3373120 w 7101840"/>
              <a:gd name="connsiteY9" fmla="*/ 1376680 h 1808480"/>
              <a:gd name="connsiteX10" fmla="*/ 3373120 w 7101840"/>
              <a:gd name="connsiteY10" fmla="*/ 1300480 h 1808480"/>
              <a:gd name="connsiteX11" fmla="*/ 3078480 w 7101840"/>
              <a:gd name="connsiteY11" fmla="*/ 1300480 h 1808480"/>
              <a:gd name="connsiteX12" fmla="*/ 3078480 w 7101840"/>
              <a:gd name="connsiteY12" fmla="*/ 1183640 h 1808480"/>
              <a:gd name="connsiteX13" fmla="*/ 2824480 w 7101840"/>
              <a:gd name="connsiteY13" fmla="*/ 1183640 h 1808480"/>
              <a:gd name="connsiteX14" fmla="*/ 2824480 w 7101840"/>
              <a:gd name="connsiteY14" fmla="*/ 1097280 h 1808480"/>
              <a:gd name="connsiteX15" fmla="*/ 2727960 w 7101840"/>
              <a:gd name="connsiteY15" fmla="*/ 1097280 h 1808480"/>
              <a:gd name="connsiteX16" fmla="*/ 2727960 w 7101840"/>
              <a:gd name="connsiteY16" fmla="*/ 1010920 h 1808480"/>
              <a:gd name="connsiteX17" fmla="*/ 2600960 w 7101840"/>
              <a:gd name="connsiteY17" fmla="*/ 1010920 h 1808480"/>
              <a:gd name="connsiteX18" fmla="*/ 2600960 w 7101840"/>
              <a:gd name="connsiteY18" fmla="*/ 914400 h 1808480"/>
              <a:gd name="connsiteX19" fmla="*/ 2519680 w 7101840"/>
              <a:gd name="connsiteY19" fmla="*/ 914400 h 1808480"/>
              <a:gd name="connsiteX20" fmla="*/ 2519680 w 7101840"/>
              <a:gd name="connsiteY20" fmla="*/ 838200 h 1808480"/>
              <a:gd name="connsiteX21" fmla="*/ 2179320 w 7101840"/>
              <a:gd name="connsiteY21" fmla="*/ 838200 h 1808480"/>
              <a:gd name="connsiteX22" fmla="*/ 2179320 w 7101840"/>
              <a:gd name="connsiteY22" fmla="*/ 762000 h 1808480"/>
              <a:gd name="connsiteX23" fmla="*/ 2057400 w 7101840"/>
              <a:gd name="connsiteY23" fmla="*/ 762000 h 1808480"/>
              <a:gd name="connsiteX24" fmla="*/ 2060575 w 7101840"/>
              <a:gd name="connsiteY24" fmla="*/ 614045 h 1808480"/>
              <a:gd name="connsiteX25" fmla="*/ 2032000 w 7101840"/>
              <a:gd name="connsiteY25" fmla="*/ 610870 h 1808480"/>
              <a:gd name="connsiteX26" fmla="*/ 2032000 w 7101840"/>
              <a:gd name="connsiteY26" fmla="*/ 523240 h 1808480"/>
              <a:gd name="connsiteX27" fmla="*/ 1854200 w 7101840"/>
              <a:gd name="connsiteY27" fmla="*/ 523240 h 1808480"/>
              <a:gd name="connsiteX28" fmla="*/ 1854200 w 7101840"/>
              <a:gd name="connsiteY28" fmla="*/ 457200 h 1808480"/>
              <a:gd name="connsiteX29" fmla="*/ 1803400 w 7101840"/>
              <a:gd name="connsiteY29" fmla="*/ 457200 h 1808480"/>
              <a:gd name="connsiteX30" fmla="*/ 1803400 w 7101840"/>
              <a:gd name="connsiteY30" fmla="*/ 386080 h 1808480"/>
              <a:gd name="connsiteX31" fmla="*/ 1645920 w 7101840"/>
              <a:gd name="connsiteY31" fmla="*/ 386080 h 1808480"/>
              <a:gd name="connsiteX32" fmla="*/ 1645920 w 7101840"/>
              <a:gd name="connsiteY32" fmla="*/ 299720 h 1808480"/>
              <a:gd name="connsiteX33" fmla="*/ 1590040 w 7101840"/>
              <a:gd name="connsiteY33" fmla="*/ 299720 h 1808480"/>
              <a:gd name="connsiteX34" fmla="*/ 1587923 w 7101840"/>
              <a:gd name="connsiteY34" fmla="*/ 248920 h 1808480"/>
              <a:gd name="connsiteX35" fmla="*/ 1032933 w 7101840"/>
              <a:gd name="connsiteY35" fmla="*/ 246803 h 1808480"/>
              <a:gd name="connsiteX36" fmla="*/ 1041400 w 7101840"/>
              <a:gd name="connsiteY36" fmla="*/ 182880 h 1808480"/>
              <a:gd name="connsiteX37" fmla="*/ 741680 w 7101840"/>
              <a:gd name="connsiteY37" fmla="*/ 182880 h 1808480"/>
              <a:gd name="connsiteX38" fmla="*/ 741680 w 7101840"/>
              <a:gd name="connsiteY38" fmla="*/ 50800 h 1808480"/>
              <a:gd name="connsiteX39" fmla="*/ 243840 w 7101840"/>
              <a:gd name="connsiteY39" fmla="*/ 50800 h 1808480"/>
              <a:gd name="connsiteX40" fmla="*/ 243840 w 7101840"/>
              <a:gd name="connsiteY40" fmla="*/ 0 h 1808480"/>
              <a:gd name="connsiteX41" fmla="*/ 0 w 7101840"/>
              <a:gd name="connsiteY41" fmla="*/ 0 h 1808480"/>
              <a:gd name="connsiteX0" fmla="*/ 7101840 w 7101840"/>
              <a:gd name="connsiteY0" fmla="*/ 1808480 h 1808480"/>
              <a:gd name="connsiteX1" fmla="*/ 4074160 w 7101840"/>
              <a:gd name="connsiteY1" fmla="*/ 1808480 h 1808480"/>
              <a:gd name="connsiteX2" fmla="*/ 4074160 w 7101840"/>
              <a:gd name="connsiteY2" fmla="*/ 1686560 h 1808480"/>
              <a:gd name="connsiteX3" fmla="*/ 3845560 w 7101840"/>
              <a:gd name="connsiteY3" fmla="*/ 1686560 h 1808480"/>
              <a:gd name="connsiteX4" fmla="*/ 3845560 w 7101840"/>
              <a:gd name="connsiteY4" fmla="*/ 1600200 h 1808480"/>
              <a:gd name="connsiteX5" fmla="*/ 3759200 w 7101840"/>
              <a:gd name="connsiteY5" fmla="*/ 1600200 h 1808480"/>
              <a:gd name="connsiteX6" fmla="*/ 3759200 w 7101840"/>
              <a:gd name="connsiteY6" fmla="*/ 1478280 h 1808480"/>
              <a:gd name="connsiteX7" fmla="*/ 3429000 w 7101840"/>
              <a:gd name="connsiteY7" fmla="*/ 1478280 h 1808480"/>
              <a:gd name="connsiteX8" fmla="*/ 3429000 w 7101840"/>
              <a:gd name="connsiteY8" fmla="*/ 1376680 h 1808480"/>
              <a:gd name="connsiteX9" fmla="*/ 3373120 w 7101840"/>
              <a:gd name="connsiteY9" fmla="*/ 1376680 h 1808480"/>
              <a:gd name="connsiteX10" fmla="*/ 3373120 w 7101840"/>
              <a:gd name="connsiteY10" fmla="*/ 1300480 h 1808480"/>
              <a:gd name="connsiteX11" fmla="*/ 3078480 w 7101840"/>
              <a:gd name="connsiteY11" fmla="*/ 1300480 h 1808480"/>
              <a:gd name="connsiteX12" fmla="*/ 3078480 w 7101840"/>
              <a:gd name="connsiteY12" fmla="*/ 1183640 h 1808480"/>
              <a:gd name="connsiteX13" fmla="*/ 2824480 w 7101840"/>
              <a:gd name="connsiteY13" fmla="*/ 1183640 h 1808480"/>
              <a:gd name="connsiteX14" fmla="*/ 2824480 w 7101840"/>
              <a:gd name="connsiteY14" fmla="*/ 1097280 h 1808480"/>
              <a:gd name="connsiteX15" fmla="*/ 2727960 w 7101840"/>
              <a:gd name="connsiteY15" fmla="*/ 1097280 h 1808480"/>
              <a:gd name="connsiteX16" fmla="*/ 2727960 w 7101840"/>
              <a:gd name="connsiteY16" fmla="*/ 1010920 h 1808480"/>
              <a:gd name="connsiteX17" fmla="*/ 2600960 w 7101840"/>
              <a:gd name="connsiteY17" fmla="*/ 1010920 h 1808480"/>
              <a:gd name="connsiteX18" fmla="*/ 2600960 w 7101840"/>
              <a:gd name="connsiteY18" fmla="*/ 914400 h 1808480"/>
              <a:gd name="connsiteX19" fmla="*/ 2519680 w 7101840"/>
              <a:gd name="connsiteY19" fmla="*/ 914400 h 1808480"/>
              <a:gd name="connsiteX20" fmla="*/ 2519680 w 7101840"/>
              <a:gd name="connsiteY20" fmla="*/ 838200 h 1808480"/>
              <a:gd name="connsiteX21" fmla="*/ 2179320 w 7101840"/>
              <a:gd name="connsiteY21" fmla="*/ 838200 h 1808480"/>
              <a:gd name="connsiteX22" fmla="*/ 2179320 w 7101840"/>
              <a:gd name="connsiteY22" fmla="*/ 762000 h 1808480"/>
              <a:gd name="connsiteX23" fmla="*/ 2057400 w 7101840"/>
              <a:gd name="connsiteY23" fmla="*/ 762000 h 1808480"/>
              <a:gd name="connsiteX24" fmla="*/ 2060575 w 7101840"/>
              <a:gd name="connsiteY24" fmla="*/ 614045 h 1808480"/>
              <a:gd name="connsiteX25" fmla="*/ 2032000 w 7101840"/>
              <a:gd name="connsiteY25" fmla="*/ 610870 h 1808480"/>
              <a:gd name="connsiteX26" fmla="*/ 2032000 w 7101840"/>
              <a:gd name="connsiteY26" fmla="*/ 523240 h 1808480"/>
              <a:gd name="connsiteX27" fmla="*/ 1854200 w 7101840"/>
              <a:gd name="connsiteY27" fmla="*/ 523240 h 1808480"/>
              <a:gd name="connsiteX28" fmla="*/ 1854200 w 7101840"/>
              <a:gd name="connsiteY28" fmla="*/ 457200 h 1808480"/>
              <a:gd name="connsiteX29" fmla="*/ 1803400 w 7101840"/>
              <a:gd name="connsiteY29" fmla="*/ 457200 h 1808480"/>
              <a:gd name="connsiteX30" fmla="*/ 1803400 w 7101840"/>
              <a:gd name="connsiteY30" fmla="*/ 386080 h 1808480"/>
              <a:gd name="connsiteX31" fmla="*/ 1645920 w 7101840"/>
              <a:gd name="connsiteY31" fmla="*/ 386080 h 1808480"/>
              <a:gd name="connsiteX32" fmla="*/ 1645920 w 7101840"/>
              <a:gd name="connsiteY32" fmla="*/ 299720 h 1808480"/>
              <a:gd name="connsiteX33" fmla="*/ 1590040 w 7101840"/>
              <a:gd name="connsiteY33" fmla="*/ 299720 h 1808480"/>
              <a:gd name="connsiteX34" fmla="*/ 1590039 w 7101840"/>
              <a:gd name="connsiteY34" fmla="*/ 231986 h 1808480"/>
              <a:gd name="connsiteX35" fmla="*/ 1032933 w 7101840"/>
              <a:gd name="connsiteY35" fmla="*/ 246803 h 1808480"/>
              <a:gd name="connsiteX36" fmla="*/ 1041400 w 7101840"/>
              <a:gd name="connsiteY36" fmla="*/ 182880 h 1808480"/>
              <a:gd name="connsiteX37" fmla="*/ 741680 w 7101840"/>
              <a:gd name="connsiteY37" fmla="*/ 182880 h 1808480"/>
              <a:gd name="connsiteX38" fmla="*/ 741680 w 7101840"/>
              <a:gd name="connsiteY38" fmla="*/ 50800 h 1808480"/>
              <a:gd name="connsiteX39" fmla="*/ 243840 w 7101840"/>
              <a:gd name="connsiteY39" fmla="*/ 50800 h 1808480"/>
              <a:gd name="connsiteX40" fmla="*/ 243840 w 7101840"/>
              <a:gd name="connsiteY40" fmla="*/ 0 h 1808480"/>
              <a:gd name="connsiteX41" fmla="*/ 0 w 7101840"/>
              <a:gd name="connsiteY41" fmla="*/ 0 h 1808480"/>
              <a:gd name="connsiteX0" fmla="*/ 7101840 w 7101840"/>
              <a:gd name="connsiteY0" fmla="*/ 1808480 h 1808480"/>
              <a:gd name="connsiteX1" fmla="*/ 4074160 w 7101840"/>
              <a:gd name="connsiteY1" fmla="*/ 1808480 h 1808480"/>
              <a:gd name="connsiteX2" fmla="*/ 4074160 w 7101840"/>
              <a:gd name="connsiteY2" fmla="*/ 1686560 h 1808480"/>
              <a:gd name="connsiteX3" fmla="*/ 3845560 w 7101840"/>
              <a:gd name="connsiteY3" fmla="*/ 1686560 h 1808480"/>
              <a:gd name="connsiteX4" fmla="*/ 3845560 w 7101840"/>
              <a:gd name="connsiteY4" fmla="*/ 1600200 h 1808480"/>
              <a:gd name="connsiteX5" fmla="*/ 3759200 w 7101840"/>
              <a:gd name="connsiteY5" fmla="*/ 1600200 h 1808480"/>
              <a:gd name="connsiteX6" fmla="*/ 3759200 w 7101840"/>
              <a:gd name="connsiteY6" fmla="*/ 1478280 h 1808480"/>
              <a:gd name="connsiteX7" fmla="*/ 3429000 w 7101840"/>
              <a:gd name="connsiteY7" fmla="*/ 1478280 h 1808480"/>
              <a:gd name="connsiteX8" fmla="*/ 3429000 w 7101840"/>
              <a:gd name="connsiteY8" fmla="*/ 1376680 h 1808480"/>
              <a:gd name="connsiteX9" fmla="*/ 3373120 w 7101840"/>
              <a:gd name="connsiteY9" fmla="*/ 1376680 h 1808480"/>
              <a:gd name="connsiteX10" fmla="*/ 3373120 w 7101840"/>
              <a:gd name="connsiteY10" fmla="*/ 1300480 h 1808480"/>
              <a:gd name="connsiteX11" fmla="*/ 3078480 w 7101840"/>
              <a:gd name="connsiteY11" fmla="*/ 1300480 h 1808480"/>
              <a:gd name="connsiteX12" fmla="*/ 3078480 w 7101840"/>
              <a:gd name="connsiteY12" fmla="*/ 1183640 h 1808480"/>
              <a:gd name="connsiteX13" fmla="*/ 2824480 w 7101840"/>
              <a:gd name="connsiteY13" fmla="*/ 1183640 h 1808480"/>
              <a:gd name="connsiteX14" fmla="*/ 2824480 w 7101840"/>
              <a:gd name="connsiteY14" fmla="*/ 1097280 h 1808480"/>
              <a:gd name="connsiteX15" fmla="*/ 2727960 w 7101840"/>
              <a:gd name="connsiteY15" fmla="*/ 1097280 h 1808480"/>
              <a:gd name="connsiteX16" fmla="*/ 2727960 w 7101840"/>
              <a:gd name="connsiteY16" fmla="*/ 1010920 h 1808480"/>
              <a:gd name="connsiteX17" fmla="*/ 2600960 w 7101840"/>
              <a:gd name="connsiteY17" fmla="*/ 1010920 h 1808480"/>
              <a:gd name="connsiteX18" fmla="*/ 2600960 w 7101840"/>
              <a:gd name="connsiteY18" fmla="*/ 914400 h 1808480"/>
              <a:gd name="connsiteX19" fmla="*/ 2519680 w 7101840"/>
              <a:gd name="connsiteY19" fmla="*/ 914400 h 1808480"/>
              <a:gd name="connsiteX20" fmla="*/ 2519680 w 7101840"/>
              <a:gd name="connsiteY20" fmla="*/ 838200 h 1808480"/>
              <a:gd name="connsiteX21" fmla="*/ 2179320 w 7101840"/>
              <a:gd name="connsiteY21" fmla="*/ 838200 h 1808480"/>
              <a:gd name="connsiteX22" fmla="*/ 2179320 w 7101840"/>
              <a:gd name="connsiteY22" fmla="*/ 762000 h 1808480"/>
              <a:gd name="connsiteX23" fmla="*/ 2057400 w 7101840"/>
              <a:gd name="connsiteY23" fmla="*/ 762000 h 1808480"/>
              <a:gd name="connsiteX24" fmla="*/ 2060575 w 7101840"/>
              <a:gd name="connsiteY24" fmla="*/ 614045 h 1808480"/>
              <a:gd name="connsiteX25" fmla="*/ 2032000 w 7101840"/>
              <a:gd name="connsiteY25" fmla="*/ 610870 h 1808480"/>
              <a:gd name="connsiteX26" fmla="*/ 2032000 w 7101840"/>
              <a:gd name="connsiteY26" fmla="*/ 523240 h 1808480"/>
              <a:gd name="connsiteX27" fmla="*/ 1854200 w 7101840"/>
              <a:gd name="connsiteY27" fmla="*/ 523240 h 1808480"/>
              <a:gd name="connsiteX28" fmla="*/ 1854200 w 7101840"/>
              <a:gd name="connsiteY28" fmla="*/ 457200 h 1808480"/>
              <a:gd name="connsiteX29" fmla="*/ 1803400 w 7101840"/>
              <a:gd name="connsiteY29" fmla="*/ 457200 h 1808480"/>
              <a:gd name="connsiteX30" fmla="*/ 1803400 w 7101840"/>
              <a:gd name="connsiteY30" fmla="*/ 386080 h 1808480"/>
              <a:gd name="connsiteX31" fmla="*/ 1645920 w 7101840"/>
              <a:gd name="connsiteY31" fmla="*/ 386080 h 1808480"/>
              <a:gd name="connsiteX32" fmla="*/ 1645920 w 7101840"/>
              <a:gd name="connsiteY32" fmla="*/ 299720 h 1808480"/>
              <a:gd name="connsiteX33" fmla="*/ 1590040 w 7101840"/>
              <a:gd name="connsiteY33" fmla="*/ 299720 h 1808480"/>
              <a:gd name="connsiteX34" fmla="*/ 1590039 w 7101840"/>
              <a:gd name="connsiteY34" fmla="*/ 231986 h 1808480"/>
              <a:gd name="connsiteX35" fmla="*/ 1043516 w 7101840"/>
              <a:gd name="connsiteY35" fmla="*/ 238336 h 1808480"/>
              <a:gd name="connsiteX36" fmla="*/ 1041400 w 7101840"/>
              <a:gd name="connsiteY36" fmla="*/ 182880 h 1808480"/>
              <a:gd name="connsiteX37" fmla="*/ 741680 w 7101840"/>
              <a:gd name="connsiteY37" fmla="*/ 182880 h 1808480"/>
              <a:gd name="connsiteX38" fmla="*/ 741680 w 7101840"/>
              <a:gd name="connsiteY38" fmla="*/ 50800 h 1808480"/>
              <a:gd name="connsiteX39" fmla="*/ 243840 w 7101840"/>
              <a:gd name="connsiteY39" fmla="*/ 50800 h 1808480"/>
              <a:gd name="connsiteX40" fmla="*/ 243840 w 7101840"/>
              <a:gd name="connsiteY40" fmla="*/ 0 h 1808480"/>
              <a:gd name="connsiteX41" fmla="*/ 0 w 7101840"/>
              <a:gd name="connsiteY41" fmla="*/ 0 h 180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01840" h="1808480">
                <a:moveTo>
                  <a:pt x="7101840" y="1808480"/>
                </a:moveTo>
                <a:lnTo>
                  <a:pt x="4074160" y="1808480"/>
                </a:lnTo>
                <a:lnTo>
                  <a:pt x="4074160" y="1686560"/>
                </a:lnTo>
                <a:lnTo>
                  <a:pt x="3845560" y="1686560"/>
                </a:lnTo>
                <a:lnTo>
                  <a:pt x="3845560" y="1600200"/>
                </a:lnTo>
                <a:lnTo>
                  <a:pt x="3759200" y="1600200"/>
                </a:lnTo>
                <a:lnTo>
                  <a:pt x="3759200" y="1478280"/>
                </a:lnTo>
                <a:lnTo>
                  <a:pt x="3429000" y="1478280"/>
                </a:lnTo>
                <a:lnTo>
                  <a:pt x="3429000" y="1376680"/>
                </a:lnTo>
                <a:lnTo>
                  <a:pt x="3373120" y="1376680"/>
                </a:lnTo>
                <a:lnTo>
                  <a:pt x="3373120" y="1300480"/>
                </a:lnTo>
                <a:lnTo>
                  <a:pt x="3078480" y="1300480"/>
                </a:lnTo>
                <a:lnTo>
                  <a:pt x="3078480" y="1183640"/>
                </a:lnTo>
                <a:lnTo>
                  <a:pt x="2824480" y="1183640"/>
                </a:lnTo>
                <a:lnTo>
                  <a:pt x="2824480" y="1097280"/>
                </a:lnTo>
                <a:lnTo>
                  <a:pt x="2727960" y="1097280"/>
                </a:lnTo>
                <a:lnTo>
                  <a:pt x="2727960" y="1010920"/>
                </a:lnTo>
                <a:lnTo>
                  <a:pt x="2600960" y="1010920"/>
                </a:lnTo>
                <a:lnTo>
                  <a:pt x="2600960" y="914400"/>
                </a:lnTo>
                <a:lnTo>
                  <a:pt x="2519680" y="914400"/>
                </a:lnTo>
                <a:lnTo>
                  <a:pt x="2519680" y="838200"/>
                </a:lnTo>
                <a:lnTo>
                  <a:pt x="2179320" y="838200"/>
                </a:lnTo>
                <a:lnTo>
                  <a:pt x="2179320" y="762000"/>
                </a:lnTo>
                <a:lnTo>
                  <a:pt x="2057400" y="762000"/>
                </a:lnTo>
                <a:cubicBezTo>
                  <a:pt x="2058458" y="712682"/>
                  <a:pt x="2059517" y="663363"/>
                  <a:pt x="2060575" y="614045"/>
                </a:cubicBezTo>
                <a:lnTo>
                  <a:pt x="2032000" y="610870"/>
                </a:lnTo>
                <a:lnTo>
                  <a:pt x="2032000" y="523240"/>
                </a:lnTo>
                <a:lnTo>
                  <a:pt x="1854200" y="523240"/>
                </a:lnTo>
                <a:lnTo>
                  <a:pt x="1854200" y="457200"/>
                </a:lnTo>
                <a:lnTo>
                  <a:pt x="1803400" y="457200"/>
                </a:lnTo>
                <a:lnTo>
                  <a:pt x="1803400" y="386080"/>
                </a:lnTo>
                <a:lnTo>
                  <a:pt x="1645920" y="386080"/>
                </a:lnTo>
                <a:lnTo>
                  <a:pt x="1645920" y="299720"/>
                </a:lnTo>
                <a:lnTo>
                  <a:pt x="1590040" y="299720"/>
                </a:lnTo>
                <a:cubicBezTo>
                  <a:pt x="1589334" y="282787"/>
                  <a:pt x="1590745" y="248919"/>
                  <a:pt x="1590039" y="231986"/>
                </a:cubicBezTo>
                <a:lnTo>
                  <a:pt x="1043516" y="238336"/>
                </a:lnTo>
                <a:cubicBezTo>
                  <a:pt x="1042811" y="219851"/>
                  <a:pt x="1042105" y="201365"/>
                  <a:pt x="1041400" y="182880"/>
                </a:cubicBezTo>
                <a:lnTo>
                  <a:pt x="741680" y="182880"/>
                </a:lnTo>
                <a:lnTo>
                  <a:pt x="741680" y="50800"/>
                </a:lnTo>
                <a:lnTo>
                  <a:pt x="243840" y="50800"/>
                </a:lnTo>
                <a:lnTo>
                  <a:pt x="243840"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31861" name="Group 31860">
            <a:extLst>
              <a:ext uri="{FF2B5EF4-FFF2-40B4-BE49-F238E27FC236}">
                <a16:creationId xmlns:a16="http://schemas.microsoft.com/office/drawing/2014/main" id="{6F2B8799-1F16-E2DB-54D0-90AF687599C3}"/>
              </a:ext>
            </a:extLst>
          </p:cNvPr>
          <p:cNvGrpSpPr/>
          <p:nvPr/>
        </p:nvGrpSpPr>
        <p:grpSpPr>
          <a:xfrm>
            <a:off x="1813333" y="1791376"/>
            <a:ext cx="7213104" cy="1938026"/>
            <a:chOff x="1384298" y="1791376"/>
            <a:chExt cx="7213104" cy="1938026"/>
          </a:xfrm>
        </p:grpSpPr>
        <p:grpSp>
          <p:nvGrpSpPr>
            <p:cNvPr id="31803" name="Group 31802">
              <a:extLst>
                <a:ext uri="{FF2B5EF4-FFF2-40B4-BE49-F238E27FC236}">
                  <a16:creationId xmlns:a16="http://schemas.microsoft.com/office/drawing/2014/main" id="{F1A636B3-5548-3DE5-AC51-F04072BDC0AE}"/>
                </a:ext>
              </a:extLst>
            </p:cNvPr>
            <p:cNvGrpSpPr/>
            <p:nvPr/>
          </p:nvGrpSpPr>
          <p:grpSpPr>
            <a:xfrm>
              <a:off x="1384298" y="1791376"/>
              <a:ext cx="124518" cy="124518"/>
              <a:chOff x="4449046" y="2516322"/>
              <a:chExt cx="415656" cy="415656"/>
            </a:xfrm>
          </p:grpSpPr>
          <p:cxnSp>
            <p:nvCxnSpPr>
              <p:cNvPr id="31804" name="Straight Connector 31803">
                <a:extLst>
                  <a:ext uri="{FF2B5EF4-FFF2-40B4-BE49-F238E27FC236}">
                    <a16:creationId xmlns:a16="http://schemas.microsoft.com/office/drawing/2014/main" id="{F57EA658-38B2-1768-6328-6F06AB7EAC9E}"/>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14B7E29C-DC86-23A6-DEAF-9C8E95608CFA}"/>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60" name="Group 31859">
              <a:extLst>
                <a:ext uri="{FF2B5EF4-FFF2-40B4-BE49-F238E27FC236}">
                  <a16:creationId xmlns:a16="http://schemas.microsoft.com/office/drawing/2014/main" id="{3FBEEB01-781B-EF4A-A8AB-CE17CF57A031}"/>
                </a:ext>
              </a:extLst>
            </p:cNvPr>
            <p:cNvGrpSpPr/>
            <p:nvPr/>
          </p:nvGrpSpPr>
          <p:grpSpPr>
            <a:xfrm>
              <a:off x="2045459" y="1850410"/>
              <a:ext cx="6551943" cy="1878992"/>
              <a:chOff x="2045459" y="1850410"/>
              <a:chExt cx="6551943" cy="1878992"/>
            </a:xfrm>
          </p:grpSpPr>
          <p:grpSp>
            <p:nvGrpSpPr>
              <p:cNvPr id="31806" name="Group 31805">
                <a:extLst>
                  <a:ext uri="{FF2B5EF4-FFF2-40B4-BE49-F238E27FC236}">
                    <a16:creationId xmlns:a16="http://schemas.microsoft.com/office/drawing/2014/main" id="{D5D4DF88-3D85-3743-8B14-D4EF54015EF4}"/>
                  </a:ext>
                </a:extLst>
              </p:cNvPr>
              <p:cNvGrpSpPr/>
              <p:nvPr/>
            </p:nvGrpSpPr>
            <p:grpSpPr>
              <a:xfrm>
                <a:off x="2045459" y="1850410"/>
                <a:ext cx="124518" cy="124518"/>
                <a:chOff x="4449046" y="2516322"/>
                <a:chExt cx="415656" cy="415656"/>
              </a:xfrm>
            </p:grpSpPr>
            <p:cxnSp>
              <p:nvCxnSpPr>
                <p:cNvPr id="31807" name="Straight Connector 31806">
                  <a:extLst>
                    <a:ext uri="{FF2B5EF4-FFF2-40B4-BE49-F238E27FC236}">
                      <a16:creationId xmlns:a16="http://schemas.microsoft.com/office/drawing/2014/main" id="{211A5185-4FFC-C19F-0623-3FE08C1A7FD4}"/>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B2366EA0-852C-5089-212F-10FA64171A0A}"/>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09" name="Group 31808">
                <a:extLst>
                  <a:ext uri="{FF2B5EF4-FFF2-40B4-BE49-F238E27FC236}">
                    <a16:creationId xmlns:a16="http://schemas.microsoft.com/office/drawing/2014/main" id="{6BCF68BA-C091-A920-397A-5A38153951EE}"/>
                  </a:ext>
                </a:extLst>
              </p:cNvPr>
              <p:cNvGrpSpPr/>
              <p:nvPr/>
            </p:nvGrpSpPr>
            <p:grpSpPr>
              <a:xfrm>
                <a:off x="2165182" y="1975761"/>
                <a:ext cx="124518" cy="124518"/>
                <a:chOff x="4449046" y="2516322"/>
                <a:chExt cx="415656" cy="415656"/>
              </a:xfrm>
            </p:grpSpPr>
            <p:cxnSp>
              <p:nvCxnSpPr>
                <p:cNvPr id="31810" name="Straight Connector 31809">
                  <a:extLst>
                    <a:ext uri="{FF2B5EF4-FFF2-40B4-BE49-F238E27FC236}">
                      <a16:creationId xmlns:a16="http://schemas.microsoft.com/office/drawing/2014/main" id="{B93A2578-621A-27F7-3D04-40D5B0BE3050}"/>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C8583E8D-7553-35D3-E684-394B972D862D}"/>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12" name="Group 31811">
                <a:extLst>
                  <a:ext uri="{FF2B5EF4-FFF2-40B4-BE49-F238E27FC236}">
                    <a16:creationId xmlns:a16="http://schemas.microsoft.com/office/drawing/2014/main" id="{1148AFE3-9A15-8B27-CC15-35C1268EB2AE}"/>
                  </a:ext>
                </a:extLst>
              </p:cNvPr>
              <p:cNvGrpSpPr/>
              <p:nvPr/>
            </p:nvGrpSpPr>
            <p:grpSpPr>
              <a:xfrm>
                <a:off x="2706238" y="2025683"/>
                <a:ext cx="124518" cy="124518"/>
                <a:chOff x="4449046" y="2516322"/>
                <a:chExt cx="415656" cy="415656"/>
              </a:xfrm>
            </p:grpSpPr>
            <p:cxnSp>
              <p:nvCxnSpPr>
                <p:cNvPr id="31813" name="Straight Connector 31812">
                  <a:extLst>
                    <a:ext uri="{FF2B5EF4-FFF2-40B4-BE49-F238E27FC236}">
                      <a16:creationId xmlns:a16="http://schemas.microsoft.com/office/drawing/2014/main" id="{6ABDE170-5527-C4AF-9698-B7E609E7734C}"/>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837FB6DD-655F-EFDD-2854-9BE0AE17938C}"/>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15" name="Group 31814">
                <a:extLst>
                  <a:ext uri="{FF2B5EF4-FFF2-40B4-BE49-F238E27FC236}">
                    <a16:creationId xmlns:a16="http://schemas.microsoft.com/office/drawing/2014/main" id="{913A95B9-36FA-778C-9FBA-343E4A1FE4F8}"/>
                  </a:ext>
                </a:extLst>
              </p:cNvPr>
              <p:cNvGrpSpPr/>
              <p:nvPr/>
            </p:nvGrpSpPr>
            <p:grpSpPr>
              <a:xfrm>
                <a:off x="2879921" y="2025683"/>
                <a:ext cx="124518" cy="124518"/>
                <a:chOff x="4449046" y="2516322"/>
                <a:chExt cx="415656" cy="415656"/>
              </a:xfrm>
            </p:grpSpPr>
            <p:cxnSp>
              <p:nvCxnSpPr>
                <p:cNvPr id="31816" name="Straight Connector 31815">
                  <a:extLst>
                    <a:ext uri="{FF2B5EF4-FFF2-40B4-BE49-F238E27FC236}">
                      <a16:creationId xmlns:a16="http://schemas.microsoft.com/office/drawing/2014/main" id="{6EAB87BB-9E04-B828-4494-2DEECD4783A0}"/>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7E36398F-617F-C435-4C4A-E9537284BA3F}"/>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18" name="Group 31817">
                <a:extLst>
                  <a:ext uri="{FF2B5EF4-FFF2-40B4-BE49-F238E27FC236}">
                    <a16:creationId xmlns:a16="http://schemas.microsoft.com/office/drawing/2014/main" id="{F80F4D2D-ED80-4390-7DC9-6640A08AAA50}"/>
                  </a:ext>
                </a:extLst>
              </p:cNvPr>
              <p:cNvGrpSpPr/>
              <p:nvPr/>
            </p:nvGrpSpPr>
            <p:grpSpPr>
              <a:xfrm>
                <a:off x="2967022" y="2088009"/>
                <a:ext cx="124518" cy="124518"/>
                <a:chOff x="4449046" y="2516322"/>
                <a:chExt cx="415656" cy="415656"/>
              </a:xfrm>
            </p:grpSpPr>
            <p:cxnSp>
              <p:nvCxnSpPr>
                <p:cNvPr id="31819" name="Straight Connector 31818">
                  <a:extLst>
                    <a:ext uri="{FF2B5EF4-FFF2-40B4-BE49-F238E27FC236}">
                      <a16:creationId xmlns:a16="http://schemas.microsoft.com/office/drawing/2014/main" id="{C652A0CD-8C65-3997-A68E-E653CF73308F}"/>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FC850BEB-BF72-E163-A4D6-2D9D625C84C8}"/>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21" name="Group 31820">
                <a:extLst>
                  <a:ext uri="{FF2B5EF4-FFF2-40B4-BE49-F238E27FC236}">
                    <a16:creationId xmlns:a16="http://schemas.microsoft.com/office/drawing/2014/main" id="{1A84B8FE-EEBF-DB01-6EED-03BE94FACCFB}"/>
                  </a:ext>
                </a:extLst>
              </p:cNvPr>
              <p:cNvGrpSpPr/>
              <p:nvPr/>
            </p:nvGrpSpPr>
            <p:grpSpPr>
              <a:xfrm>
                <a:off x="3232041" y="2313310"/>
                <a:ext cx="124518" cy="124518"/>
                <a:chOff x="4449046" y="2516322"/>
                <a:chExt cx="415656" cy="415656"/>
              </a:xfrm>
            </p:grpSpPr>
            <p:cxnSp>
              <p:nvCxnSpPr>
                <p:cNvPr id="31822" name="Straight Connector 31821">
                  <a:extLst>
                    <a:ext uri="{FF2B5EF4-FFF2-40B4-BE49-F238E27FC236}">
                      <a16:creationId xmlns:a16="http://schemas.microsoft.com/office/drawing/2014/main" id="{235A4AB6-5938-EE3B-EC27-47E27229FC35}"/>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3E0E02D4-5D40-2AD5-9FCF-3C9A33A3251C}"/>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24" name="Group 31823">
                <a:extLst>
                  <a:ext uri="{FF2B5EF4-FFF2-40B4-BE49-F238E27FC236}">
                    <a16:creationId xmlns:a16="http://schemas.microsoft.com/office/drawing/2014/main" id="{904A936C-E31C-DB2D-B86B-F2DF96DE6BDA}"/>
                  </a:ext>
                </a:extLst>
              </p:cNvPr>
              <p:cNvGrpSpPr/>
              <p:nvPr/>
            </p:nvGrpSpPr>
            <p:grpSpPr>
              <a:xfrm>
                <a:off x="3338200" y="2312181"/>
                <a:ext cx="124518" cy="124518"/>
                <a:chOff x="4449046" y="2516322"/>
                <a:chExt cx="415656" cy="415656"/>
              </a:xfrm>
            </p:grpSpPr>
            <p:cxnSp>
              <p:nvCxnSpPr>
                <p:cNvPr id="31825" name="Straight Connector 31824">
                  <a:extLst>
                    <a:ext uri="{FF2B5EF4-FFF2-40B4-BE49-F238E27FC236}">
                      <a16:creationId xmlns:a16="http://schemas.microsoft.com/office/drawing/2014/main" id="{244744CA-C469-814E-B53F-AFD59DF31FB5}"/>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562D54E4-E2E5-06AF-3A40-7828F317C8A4}"/>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27" name="Group 31826">
                <a:extLst>
                  <a:ext uri="{FF2B5EF4-FFF2-40B4-BE49-F238E27FC236}">
                    <a16:creationId xmlns:a16="http://schemas.microsoft.com/office/drawing/2014/main" id="{DDF43951-8604-3812-1D85-082727EEAA13}"/>
                  </a:ext>
                </a:extLst>
              </p:cNvPr>
              <p:cNvGrpSpPr/>
              <p:nvPr/>
            </p:nvGrpSpPr>
            <p:grpSpPr>
              <a:xfrm>
                <a:off x="3607006" y="2633757"/>
                <a:ext cx="124518" cy="124518"/>
                <a:chOff x="4449046" y="2516322"/>
                <a:chExt cx="415656" cy="415656"/>
              </a:xfrm>
            </p:grpSpPr>
            <p:cxnSp>
              <p:nvCxnSpPr>
                <p:cNvPr id="31828" name="Straight Connector 31827">
                  <a:extLst>
                    <a:ext uri="{FF2B5EF4-FFF2-40B4-BE49-F238E27FC236}">
                      <a16:creationId xmlns:a16="http://schemas.microsoft.com/office/drawing/2014/main" id="{1DF36128-BEC8-ED89-43DA-39E3061BDEE9}"/>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63BF4CF6-1796-5D48-37D4-47721FF423F6}"/>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30" name="Group 31829">
                <a:extLst>
                  <a:ext uri="{FF2B5EF4-FFF2-40B4-BE49-F238E27FC236}">
                    <a16:creationId xmlns:a16="http://schemas.microsoft.com/office/drawing/2014/main" id="{866FC9A5-DABD-4697-77C2-FAEF132777A8}"/>
                  </a:ext>
                </a:extLst>
              </p:cNvPr>
              <p:cNvGrpSpPr/>
              <p:nvPr/>
            </p:nvGrpSpPr>
            <p:grpSpPr>
              <a:xfrm>
                <a:off x="3768920" y="2633757"/>
                <a:ext cx="124518" cy="124518"/>
                <a:chOff x="4449046" y="2516322"/>
                <a:chExt cx="415656" cy="415656"/>
              </a:xfrm>
            </p:grpSpPr>
            <p:cxnSp>
              <p:nvCxnSpPr>
                <p:cNvPr id="31831" name="Straight Connector 31830">
                  <a:extLst>
                    <a:ext uri="{FF2B5EF4-FFF2-40B4-BE49-F238E27FC236}">
                      <a16:creationId xmlns:a16="http://schemas.microsoft.com/office/drawing/2014/main" id="{F7922E08-AFDD-B458-55C1-07596F4CE293}"/>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C4FE9ED6-B910-394C-949F-A24B0022FE01}"/>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33" name="Group 31832">
                <a:extLst>
                  <a:ext uri="{FF2B5EF4-FFF2-40B4-BE49-F238E27FC236}">
                    <a16:creationId xmlns:a16="http://schemas.microsoft.com/office/drawing/2014/main" id="{6CDF4816-D54B-BA2E-4295-79B73D389B97}"/>
                  </a:ext>
                </a:extLst>
              </p:cNvPr>
              <p:cNvGrpSpPr/>
              <p:nvPr/>
            </p:nvGrpSpPr>
            <p:grpSpPr>
              <a:xfrm>
                <a:off x="3930835" y="2701698"/>
                <a:ext cx="124518" cy="124518"/>
                <a:chOff x="4449046" y="2516322"/>
                <a:chExt cx="415656" cy="415656"/>
              </a:xfrm>
            </p:grpSpPr>
            <p:cxnSp>
              <p:nvCxnSpPr>
                <p:cNvPr id="31834" name="Straight Connector 31833">
                  <a:extLst>
                    <a:ext uri="{FF2B5EF4-FFF2-40B4-BE49-F238E27FC236}">
                      <a16:creationId xmlns:a16="http://schemas.microsoft.com/office/drawing/2014/main" id="{3C19338F-68E4-6844-B732-5A8A9BE849EA}"/>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99675CC2-2FC4-C8A7-9AB0-213CA0486D20}"/>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36" name="Group 31835">
                <a:extLst>
                  <a:ext uri="{FF2B5EF4-FFF2-40B4-BE49-F238E27FC236}">
                    <a16:creationId xmlns:a16="http://schemas.microsoft.com/office/drawing/2014/main" id="{AA085E18-F939-ECA8-969E-BA11E5F65622}"/>
                  </a:ext>
                </a:extLst>
              </p:cNvPr>
              <p:cNvGrpSpPr/>
              <p:nvPr/>
            </p:nvGrpSpPr>
            <p:grpSpPr>
              <a:xfrm>
                <a:off x="4110402" y="2887131"/>
                <a:ext cx="124518" cy="124518"/>
                <a:chOff x="4449046" y="2516322"/>
                <a:chExt cx="415656" cy="415656"/>
              </a:xfrm>
            </p:grpSpPr>
            <p:cxnSp>
              <p:nvCxnSpPr>
                <p:cNvPr id="31837" name="Straight Connector 31836">
                  <a:extLst>
                    <a:ext uri="{FF2B5EF4-FFF2-40B4-BE49-F238E27FC236}">
                      <a16:creationId xmlns:a16="http://schemas.microsoft.com/office/drawing/2014/main" id="{63F19DB8-7E30-9E19-0481-FF2A57D2857A}"/>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38" name="Straight Connector 31837">
                  <a:extLst>
                    <a:ext uri="{FF2B5EF4-FFF2-40B4-BE49-F238E27FC236}">
                      <a16:creationId xmlns:a16="http://schemas.microsoft.com/office/drawing/2014/main" id="{D82D5AC4-F201-F657-D31C-8945291CB82A}"/>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39" name="Group 31838">
                <a:extLst>
                  <a:ext uri="{FF2B5EF4-FFF2-40B4-BE49-F238E27FC236}">
                    <a16:creationId xmlns:a16="http://schemas.microsoft.com/office/drawing/2014/main" id="{619DCEE2-9C55-6909-A269-ED2D9ED40190}"/>
                  </a:ext>
                </a:extLst>
              </p:cNvPr>
              <p:cNvGrpSpPr/>
              <p:nvPr/>
            </p:nvGrpSpPr>
            <p:grpSpPr>
              <a:xfrm>
                <a:off x="4858462" y="3269999"/>
                <a:ext cx="124518" cy="124518"/>
                <a:chOff x="4449046" y="2516322"/>
                <a:chExt cx="415656" cy="415656"/>
              </a:xfrm>
            </p:grpSpPr>
            <p:cxnSp>
              <p:nvCxnSpPr>
                <p:cNvPr id="31840" name="Straight Connector 31839">
                  <a:extLst>
                    <a:ext uri="{FF2B5EF4-FFF2-40B4-BE49-F238E27FC236}">
                      <a16:creationId xmlns:a16="http://schemas.microsoft.com/office/drawing/2014/main" id="{40F00914-9604-15B4-7B78-101B14C736FC}"/>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41" name="Straight Connector 31840">
                  <a:extLst>
                    <a:ext uri="{FF2B5EF4-FFF2-40B4-BE49-F238E27FC236}">
                      <a16:creationId xmlns:a16="http://schemas.microsoft.com/office/drawing/2014/main" id="{1CF72B15-721D-BBDD-F6BE-D33984ECA9B2}"/>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42" name="Group 31841">
                <a:extLst>
                  <a:ext uri="{FF2B5EF4-FFF2-40B4-BE49-F238E27FC236}">
                    <a16:creationId xmlns:a16="http://schemas.microsoft.com/office/drawing/2014/main" id="{58E4E707-4CFD-1F67-B075-161EB89242C2}"/>
                  </a:ext>
                </a:extLst>
              </p:cNvPr>
              <p:cNvGrpSpPr/>
              <p:nvPr/>
            </p:nvGrpSpPr>
            <p:grpSpPr>
              <a:xfrm>
                <a:off x="6025538" y="3604884"/>
                <a:ext cx="124518" cy="124518"/>
                <a:chOff x="4449046" y="2516322"/>
                <a:chExt cx="415656" cy="415656"/>
              </a:xfrm>
            </p:grpSpPr>
            <p:cxnSp>
              <p:nvCxnSpPr>
                <p:cNvPr id="31843" name="Straight Connector 31842">
                  <a:extLst>
                    <a:ext uri="{FF2B5EF4-FFF2-40B4-BE49-F238E27FC236}">
                      <a16:creationId xmlns:a16="http://schemas.microsoft.com/office/drawing/2014/main" id="{8ABF2493-7EDA-E5DE-2707-05D458794ABB}"/>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2C8D21DF-E29F-6304-5619-96BCD0639657}"/>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45" name="Group 31844">
                <a:extLst>
                  <a:ext uri="{FF2B5EF4-FFF2-40B4-BE49-F238E27FC236}">
                    <a16:creationId xmlns:a16="http://schemas.microsoft.com/office/drawing/2014/main" id="{1DBC598D-99DA-EFD8-BA69-DEE4FABB0BCC}"/>
                  </a:ext>
                </a:extLst>
              </p:cNvPr>
              <p:cNvGrpSpPr/>
              <p:nvPr/>
            </p:nvGrpSpPr>
            <p:grpSpPr>
              <a:xfrm>
                <a:off x="6263663" y="3604884"/>
                <a:ext cx="124518" cy="124518"/>
                <a:chOff x="4449046" y="2516322"/>
                <a:chExt cx="415656" cy="415656"/>
              </a:xfrm>
            </p:grpSpPr>
            <p:cxnSp>
              <p:nvCxnSpPr>
                <p:cNvPr id="31846" name="Straight Connector 31845">
                  <a:extLst>
                    <a:ext uri="{FF2B5EF4-FFF2-40B4-BE49-F238E27FC236}">
                      <a16:creationId xmlns:a16="http://schemas.microsoft.com/office/drawing/2014/main" id="{66893F03-6D79-5FB2-9062-A7427A6B2676}"/>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47" name="Straight Connector 31846">
                  <a:extLst>
                    <a:ext uri="{FF2B5EF4-FFF2-40B4-BE49-F238E27FC236}">
                      <a16:creationId xmlns:a16="http://schemas.microsoft.com/office/drawing/2014/main" id="{A7AB2723-FD93-CB96-572E-325B1774CE7D}"/>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48" name="Group 31847">
                <a:extLst>
                  <a:ext uri="{FF2B5EF4-FFF2-40B4-BE49-F238E27FC236}">
                    <a16:creationId xmlns:a16="http://schemas.microsoft.com/office/drawing/2014/main" id="{181D4ED4-EABC-0E9D-68A5-8CD11448ABFE}"/>
                  </a:ext>
                </a:extLst>
              </p:cNvPr>
              <p:cNvGrpSpPr/>
              <p:nvPr/>
            </p:nvGrpSpPr>
            <p:grpSpPr>
              <a:xfrm>
                <a:off x="6817518" y="3604884"/>
                <a:ext cx="124518" cy="124518"/>
                <a:chOff x="4449046" y="2516322"/>
                <a:chExt cx="415656" cy="415656"/>
              </a:xfrm>
            </p:grpSpPr>
            <p:cxnSp>
              <p:nvCxnSpPr>
                <p:cNvPr id="31849" name="Straight Connector 31848">
                  <a:extLst>
                    <a:ext uri="{FF2B5EF4-FFF2-40B4-BE49-F238E27FC236}">
                      <a16:creationId xmlns:a16="http://schemas.microsoft.com/office/drawing/2014/main" id="{A0C1AA55-A585-CA74-C201-1F57C77A0C0B}"/>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50" name="Straight Connector 31849">
                  <a:extLst>
                    <a:ext uri="{FF2B5EF4-FFF2-40B4-BE49-F238E27FC236}">
                      <a16:creationId xmlns:a16="http://schemas.microsoft.com/office/drawing/2014/main" id="{81320671-76F8-D810-9A76-E4DE2BA31C76}"/>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51" name="Group 31850">
                <a:extLst>
                  <a:ext uri="{FF2B5EF4-FFF2-40B4-BE49-F238E27FC236}">
                    <a16:creationId xmlns:a16="http://schemas.microsoft.com/office/drawing/2014/main" id="{7CA78862-5C9D-8A7D-ECFC-8B78A574E791}"/>
                  </a:ext>
                </a:extLst>
              </p:cNvPr>
              <p:cNvGrpSpPr/>
              <p:nvPr/>
            </p:nvGrpSpPr>
            <p:grpSpPr>
              <a:xfrm>
                <a:off x="7097519" y="3604884"/>
                <a:ext cx="124518" cy="124518"/>
                <a:chOff x="4449046" y="2516322"/>
                <a:chExt cx="415656" cy="415656"/>
              </a:xfrm>
            </p:grpSpPr>
            <p:cxnSp>
              <p:nvCxnSpPr>
                <p:cNvPr id="31852" name="Straight Connector 31851">
                  <a:extLst>
                    <a:ext uri="{FF2B5EF4-FFF2-40B4-BE49-F238E27FC236}">
                      <a16:creationId xmlns:a16="http://schemas.microsoft.com/office/drawing/2014/main" id="{A36692E2-3325-78E5-A6C6-395EAC729C9A}"/>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53" name="Straight Connector 31852">
                  <a:extLst>
                    <a:ext uri="{FF2B5EF4-FFF2-40B4-BE49-F238E27FC236}">
                      <a16:creationId xmlns:a16="http://schemas.microsoft.com/office/drawing/2014/main" id="{2BA29E04-54F0-29EC-658B-5C435755F840}"/>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54" name="Group 31853">
                <a:extLst>
                  <a:ext uri="{FF2B5EF4-FFF2-40B4-BE49-F238E27FC236}">
                    <a16:creationId xmlns:a16="http://schemas.microsoft.com/office/drawing/2014/main" id="{5962C1FB-0BCF-3621-AFA3-D047E5111D6D}"/>
                  </a:ext>
                </a:extLst>
              </p:cNvPr>
              <p:cNvGrpSpPr/>
              <p:nvPr/>
            </p:nvGrpSpPr>
            <p:grpSpPr>
              <a:xfrm>
                <a:off x="7876014" y="3604884"/>
                <a:ext cx="124518" cy="124518"/>
                <a:chOff x="4449046" y="2516322"/>
                <a:chExt cx="415656" cy="415656"/>
              </a:xfrm>
            </p:grpSpPr>
            <p:cxnSp>
              <p:nvCxnSpPr>
                <p:cNvPr id="31855" name="Straight Connector 31854">
                  <a:extLst>
                    <a:ext uri="{FF2B5EF4-FFF2-40B4-BE49-F238E27FC236}">
                      <a16:creationId xmlns:a16="http://schemas.microsoft.com/office/drawing/2014/main" id="{DBCF985D-DB23-592E-A633-8125DCE7A833}"/>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56" name="Straight Connector 31855">
                  <a:extLst>
                    <a:ext uri="{FF2B5EF4-FFF2-40B4-BE49-F238E27FC236}">
                      <a16:creationId xmlns:a16="http://schemas.microsoft.com/office/drawing/2014/main" id="{2D7FC9A5-79C3-91A9-0C3B-9A9EF024E194}"/>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57" name="Group 31856">
                <a:extLst>
                  <a:ext uri="{FF2B5EF4-FFF2-40B4-BE49-F238E27FC236}">
                    <a16:creationId xmlns:a16="http://schemas.microsoft.com/office/drawing/2014/main" id="{B549404A-E80A-8A4F-62F1-29FC0232F701}"/>
                  </a:ext>
                </a:extLst>
              </p:cNvPr>
              <p:cNvGrpSpPr/>
              <p:nvPr/>
            </p:nvGrpSpPr>
            <p:grpSpPr>
              <a:xfrm>
                <a:off x="8472884" y="3604884"/>
                <a:ext cx="124518" cy="124518"/>
                <a:chOff x="4449046" y="2516322"/>
                <a:chExt cx="415656" cy="415656"/>
              </a:xfrm>
            </p:grpSpPr>
            <p:cxnSp>
              <p:nvCxnSpPr>
                <p:cNvPr id="31858" name="Straight Connector 31857">
                  <a:extLst>
                    <a:ext uri="{FF2B5EF4-FFF2-40B4-BE49-F238E27FC236}">
                      <a16:creationId xmlns:a16="http://schemas.microsoft.com/office/drawing/2014/main" id="{16498271-D837-ED1B-ACE9-1B9C90652519}"/>
                    </a:ext>
                  </a:extLst>
                </p:cNvPr>
                <p:cNvCxnSpPr>
                  <a:cxnSpLocks/>
                </p:cNvCxnSpPr>
                <p:nvPr/>
              </p:nvCxnSpPr>
              <p:spPr bwMode="auto">
                <a:xfrm>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cxnSp>
              <p:nvCxnSpPr>
                <p:cNvPr id="31859" name="Straight Connector 31858">
                  <a:extLst>
                    <a:ext uri="{FF2B5EF4-FFF2-40B4-BE49-F238E27FC236}">
                      <a16:creationId xmlns:a16="http://schemas.microsoft.com/office/drawing/2014/main" id="{E5270DC1-6B3A-FD4D-CAAF-612C98AC6F82}"/>
                    </a:ext>
                  </a:extLst>
                </p:cNvPr>
                <p:cNvCxnSpPr>
                  <a:cxnSpLocks/>
                </p:cNvCxnSpPr>
                <p:nvPr/>
              </p:nvCxnSpPr>
              <p:spPr bwMode="auto">
                <a:xfrm rot="16200000">
                  <a:off x="4656874" y="2516322"/>
                  <a:ext cx="0" cy="415656"/>
                </a:xfrm>
                <a:prstGeom prst="line">
                  <a:avLst/>
                </a:prstGeom>
                <a:noFill/>
                <a:ln w="28575" cap="flat" cmpd="sng" algn="ctr">
                  <a:solidFill>
                    <a:schemeClr val="accent1"/>
                  </a:solidFill>
                  <a:prstDash val="solid"/>
                  <a:round/>
                  <a:headEnd type="none" w="med" len="med"/>
                  <a:tailEnd type="none" w="med" len="med"/>
                </a:ln>
                <a:effectLst/>
              </p:spPr>
            </p:cxnSp>
          </p:grpSp>
        </p:grpSp>
      </p:grpSp>
    </p:spTree>
    <p:extLst>
      <p:ext uri="{BB962C8B-B14F-4D97-AF65-F5344CB8AC3E}">
        <p14:creationId xmlns:p14="http://schemas.microsoft.com/office/powerpoint/2010/main" val="1260123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CC-92480-MM-001 Dose Expansion: </a:t>
            </a:r>
            <a:br>
              <a:rPr lang="en-US" dirty="0"/>
            </a:br>
            <a:r>
              <a:rPr lang="en-US" dirty="0"/>
              <a:t>Treatment Discontinuation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Richardson. ASH 2022. Abstr 568.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
            <a:extLst>
              <a:ext uri="{FF2B5EF4-FFF2-40B4-BE49-F238E27FC236}">
                <a16:creationId xmlns:a16="http://schemas.microsoft.com/office/drawing/2014/main" id="{F576D7A7-79C0-BB31-0DF1-4C2D301013CD}"/>
              </a:ext>
            </a:extLst>
          </p:cNvPr>
          <p:cNvGraphicFramePr>
            <a:graphicFrameLocks/>
          </p:cNvGraphicFramePr>
          <p:nvPr>
            <p:extLst>
              <p:ext uri="{D42A27DB-BD31-4B8C-83A1-F6EECF244321}">
                <p14:modId xmlns:p14="http://schemas.microsoft.com/office/powerpoint/2010/main" val="3414397840"/>
              </p:ext>
            </p:extLst>
          </p:nvPr>
        </p:nvGraphicFramePr>
        <p:xfrm>
          <a:off x="719138" y="1400671"/>
          <a:ext cx="5606139" cy="4760441"/>
        </p:xfrm>
        <a:graphic>
          <a:graphicData uri="http://schemas.openxmlformats.org/drawingml/2006/table">
            <a:tbl>
              <a:tblPr/>
              <a:tblGrid>
                <a:gridCol w="3075879">
                  <a:extLst>
                    <a:ext uri="{9D8B030D-6E8A-4147-A177-3AD203B41FA5}">
                      <a16:colId xmlns:a16="http://schemas.microsoft.com/office/drawing/2014/main" val="20000"/>
                    </a:ext>
                  </a:extLst>
                </a:gridCol>
                <a:gridCol w="2530260">
                  <a:extLst>
                    <a:ext uri="{9D8B030D-6E8A-4147-A177-3AD203B41FA5}">
                      <a16:colId xmlns:a16="http://schemas.microsoft.com/office/drawing/2014/main" val="20001"/>
                    </a:ext>
                  </a:extLst>
                </a:gridCol>
              </a:tblGrid>
              <a:tr h="24898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(N =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837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follow-up, </a:t>
                      </a: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7.46 (0.5-21.9)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1837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Tx ongoing,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r h="37122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Tx discontinued,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Withdrawal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 due to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 (90.1)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 (60.4)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(7.9)</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(5.0)</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(5.0)</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3712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cycles,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35790081"/>
                  </a:ext>
                </a:extLst>
              </a:tr>
              <a:tr h="3712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dose interruption,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Due to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89 (88.1)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77 (76.2)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24854447"/>
                  </a:ext>
                </a:extLst>
              </a:tr>
              <a:tr h="3712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dose reduction,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Due to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 (31.7)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 (29.7)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51929479"/>
                  </a:ext>
                </a:extLst>
              </a:tr>
            </a:tbl>
          </a:graphicData>
        </a:graphic>
      </p:graphicFrame>
      <p:sp>
        <p:nvSpPr>
          <p:cNvPr id="10" name="TextBox 9">
            <a:extLst>
              <a:ext uri="{FF2B5EF4-FFF2-40B4-BE49-F238E27FC236}">
                <a16:creationId xmlns:a16="http://schemas.microsoft.com/office/drawing/2014/main" id="{7BDBA47D-7A3C-7542-86B0-68BB829BA9DC}"/>
              </a:ext>
            </a:extLst>
          </p:cNvPr>
          <p:cNvSpPr txBox="1"/>
          <p:nvPr/>
        </p:nvSpPr>
        <p:spPr bwMode="auto">
          <a:xfrm>
            <a:off x="6325277" y="5469464"/>
            <a:ext cx="52120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200" b="0" dirty="0">
                <a:solidFill>
                  <a:schemeClr val="bg2">
                    <a:lumMod val="10000"/>
                  </a:schemeClr>
                </a:solidFill>
                <a:latin typeface="Calibri" panose="020F0502020204030204" pitchFamily="34" charset="0"/>
              </a:rPr>
              <a:t>*Grade 4 pseudomonal sepsis, grade 4 hypertransaminasemia, grade 3 pyrexia, grade 1 ischemic colitis, grade 4 neutropenia and grade 4 thrombocytopenia, grade 3 PN (n = 1 each). </a:t>
            </a:r>
            <a:endParaRPr kumimoji="0" lang="en-US" sz="1200" b="0" i="0" u="none" strike="noStrike" cap="none" normalizeH="0" baseline="30000" dirty="0">
              <a:ln>
                <a:noFill/>
              </a:ln>
              <a:solidFill>
                <a:schemeClr val="bg2">
                  <a:lumMod val="10000"/>
                </a:schemeClr>
              </a:solidFill>
              <a:effectLst/>
              <a:latin typeface="Calibri" panose="020F0502020204030204" pitchFamily="34" charset="0"/>
            </a:endParaRPr>
          </a:p>
        </p:txBody>
      </p:sp>
      <p:graphicFrame>
        <p:nvGraphicFramePr>
          <p:cNvPr id="11" name="Group 3">
            <a:extLst>
              <a:ext uri="{FF2B5EF4-FFF2-40B4-BE49-F238E27FC236}">
                <a16:creationId xmlns:a16="http://schemas.microsoft.com/office/drawing/2014/main" id="{62545B16-76FC-FA42-DC48-858DA8B8693C}"/>
              </a:ext>
            </a:extLst>
          </p:cNvPr>
          <p:cNvGraphicFramePr>
            <a:graphicFrameLocks/>
          </p:cNvGraphicFramePr>
          <p:nvPr>
            <p:extLst>
              <p:ext uri="{D42A27DB-BD31-4B8C-83A1-F6EECF244321}">
                <p14:modId xmlns:p14="http://schemas.microsoft.com/office/powerpoint/2010/main" val="3845010895"/>
              </p:ext>
            </p:extLst>
          </p:nvPr>
        </p:nvGraphicFramePr>
        <p:xfrm>
          <a:off x="6497393" y="1400671"/>
          <a:ext cx="5242271" cy="3571705"/>
        </p:xfrm>
        <a:graphic>
          <a:graphicData uri="http://schemas.openxmlformats.org/drawingml/2006/table">
            <a:tbl>
              <a:tblPr/>
              <a:tblGrid>
                <a:gridCol w="2775347">
                  <a:extLst>
                    <a:ext uri="{9D8B030D-6E8A-4147-A177-3AD203B41FA5}">
                      <a16:colId xmlns:a16="http://schemas.microsoft.com/office/drawing/2014/main" val="20000"/>
                    </a:ext>
                  </a:extLst>
                </a:gridCol>
                <a:gridCol w="2466924">
                  <a:extLst>
                    <a:ext uri="{9D8B030D-6E8A-4147-A177-3AD203B41FA5}">
                      <a16:colId xmlns:a16="http://schemas.microsoft.com/office/drawing/2014/main" val="20001"/>
                    </a:ext>
                  </a:extLst>
                </a:gridCol>
              </a:tblGrid>
              <a:tr h="24898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(N =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837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Deaths leading to tx discontinuation,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1837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Deaths to due 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r h="37122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PJP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Pneumonia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COVID-19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Septic shock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(1.0)</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71225">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Deaths due to PD,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600293428"/>
                  </a:ext>
                </a:extLst>
              </a:tr>
              <a:tr h="371225">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Deaths due to unknown causes,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0731832"/>
                  </a:ext>
                </a:extLst>
              </a:tr>
            </a:tbl>
          </a:graphicData>
        </a:graphic>
      </p:graphicFrame>
    </p:spTree>
    <p:extLst>
      <p:ext uri="{BB962C8B-B14F-4D97-AF65-F5344CB8AC3E}">
        <p14:creationId xmlns:p14="http://schemas.microsoft.com/office/powerpoint/2010/main" val="2597264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CC-92480-MM-001 Dose Expansion: TEAEs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Richardson. ASH 2022. Abstr 568.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
            <a:extLst>
              <a:ext uri="{FF2B5EF4-FFF2-40B4-BE49-F238E27FC236}">
                <a16:creationId xmlns:a16="http://schemas.microsoft.com/office/drawing/2014/main" id="{152949E1-9F3E-491C-A6E2-F38021068D14}"/>
              </a:ext>
            </a:extLst>
          </p:cNvPr>
          <p:cNvGraphicFramePr>
            <a:graphicFrameLocks/>
          </p:cNvGraphicFramePr>
          <p:nvPr>
            <p:extLst>
              <p:ext uri="{D42A27DB-BD31-4B8C-83A1-F6EECF244321}">
                <p14:modId xmlns:p14="http://schemas.microsoft.com/office/powerpoint/2010/main" val="3337418400"/>
              </p:ext>
            </p:extLst>
          </p:nvPr>
        </p:nvGraphicFramePr>
        <p:xfrm>
          <a:off x="719138" y="1293654"/>
          <a:ext cx="10763064" cy="4800680"/>
        </p:xfrm>
        <a:graphic>
          <a:graphicData uri="http://schemas.openxmlformats.org/drawingml/2006/table">
            <a:tbl>
              <a:tblPr/>
              <a:tblGrid>
                <a:gridCol w="2740296">
                  <a:extLst>
                    <a:ext uri="{9D8B030D-6E8A-4147-A177-3AD203B41FA5}">
                      <a16:colId xmlns:a16="http://schemas.microsoft.com/office/drawing/2014/main" val="20000"/>
                    </a:ext>
                  </a:extLst>
                </a:gridCol>
                <a:gridCol w="2674256">
                  <a:extLst>
                    <a:ext uri="{9D8B030D-6E8A-4147-A177-3AD203B41FA5}">
                      <a16:colId xmlns:a16="http://schemas.microsoft.com/office/drawing/2014/main" val="20001"/>
                    </a:ext>
                  </a:extLst>
                </a:gridCol>
                <a:gridCol w="2674256">
                  <a:extLst>
                    <a:ext uri="{9D8B030D-6E8A-4147-A177-3AD203B41FA5}">
                      <a16:colId xmlns:a16="http://schemas.microsoft.com/office/drawing/2014/main" val="20002"/>
                    </a:ext>
                  </a:extLst>
                </a:gridCol>
                <a:gridCol w="2674256">
                  <a:extLst>
                    <a:ext uri="{9D8B030D-6E8A-4147-A177-3AD203B41FA5}">
                      <a16:colId xmlns:a16="http://schemas.microsoft.com/office/drawing/2014/main" val="1868374673"/>
                    </a:ext>
                  </a:extLst>
                </a:gridCol>
              </a:tblGrid>
              <a:tr h="292226">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TEAEs of Interest,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1" i="0" u="none" strike="noStrike" cap="none" normalizeH="0" baseline="0" dirty="0">
                          <a:ln>
                            <a:noFill/>
                          </a:ln>
                          <a:solidFill>
                            <a:schemeClr val="tx1"/>
                          </a:solidFill>
                          <a:effectLst/>
                          <a:latin typeface="Calibri" panose="020F0502020204030204" pitchFamily="34" charset="0"/>
                        </a:rPr>
                        <a:t>Patients (N =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802393966"/>
                  </a:ext>
                </a:extLst>
              </a:tr>
              <a:tr h="29222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1"/>
                  </a:ext>
                </a:extLst>
              </a:tr>
              <a:tr h="112711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Thrombocytopenia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78 (77.2)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53 (52.5)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43 (42.6)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15 (14.9)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22 (21.8)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35 (34.7)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14 (13.9)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 (12.9)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54 (53.5)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14 (13.9)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70967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Infections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Pneumonia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66 (65.3)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22 (21.8)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17 (16.8)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29 (28.7)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 (12.9)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2406294310"/>
                  </a:ext>
                </a:extLst>
              </a:tr>
              <a:tr h="196200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Nonhematologic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Constipation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Dyspnea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Decreased appetite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Arthralgia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Insomnia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36 (35.6)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31 (30.7)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24 (23.8)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22 (21.8)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21 (20.8)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21 (20.8)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21 (20.8)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20 (19.8)</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(1.0)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93196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887A6-5D15-3BA3-0531-B65982DDC3D9}"/>
              </a:ext>
            </a:extLst>
          </p:cNvPr>
          <p:cNvSpPr>
            <a:spLocks noGrp="1"/>
          </p:cNvSpPr>
          <p:nvPr>
            <p:ph type="title"/>
          </p:nvPr>
        </p:nvSpPr>
        <p:spPr/>
        <p:txBody>
          <a:bodyPr/>
          <a:lstStyle/>
          <a:p>
            <a:r>
              <a:rPr lang="en-US" dirty="0"/>
              <a:t>CC-92480-MM-001 Dose Expansion: </a:t>
            </a:r>
            <a:br>
              <a:rPr lang="en-US" dirty="0"/>
            </a:br>
            <a:r>
              <a:rPr lang="en-US" dirty="0"/>
              <a:t>Investigators’ Conclusions</a:t>
            </a:r>
          </a:p>
        </p:txBody>
      </p:sp>
      <p:sp>
        <p:nvSpPr>
          <p:cNvPr id="3" name="Content Placeholder 2">
            <a:extLst>
              <a:ext uri="{FF2B5EF4-FFF2-40B4-BE49-F238E27FC236}">
                <a16:creationId xmlns:a16="http://schemas.microsoft.com/office/drawing/2014/main" id="{4C39405B-C60F-E7E3-77CD-64812378FA16}"/>
              </a:ext>
            </a:extLst>
          </p:cNvPr>
          <p:cNvSpPr>
            <a:spLocks noGrp="1"/>
          </p:cNvSpPr>
          <p:nvPr>
            <p:ph idx="1"/>
          </p:nvPr>
        </p:nvSpPr>
        <p:spPr>
          <a:xfrm>
            <a:off x="604675" y="1586789"/>
            <a:ext cx="10877529" cy="4650686"/>
          </a:xfrm>
        </p:spPr>
        <p:txBody>
          <a:bodyPr/>
          <a:lstStyle/>
          <a:p>
            <a:pPr>
              <a:spcBef>
                <a:spcPts val="900"/>
              </a:spcBef>
              <a:buSzPct val="100000"/>
            </a:pPr>
            <a:r>
              <a:rPr lang="en-US" sz="2600" kern="0" dirty="0"/>
              <a:t>In dose-expansion cohort of CC-92480-MM-001, mezigdomide + dexamethasone resulted in promising efficacy (ORR: 40.6%) </a:t>
            </a:r>
            <a:r>
              <a:rPr lang="en-US" sz="2600" kern="0"/>
              <a:t>in                    triple-class−refractory </a:t>
            </a:r>
            <a:r>
              <a:rPr lang="en-US" sz="2600" kern="0" dirty="0"/>
              <a:t>R/R MM</a:t>
            </a:r>
          </a:p>
          <a:p>
            <a:pPr lvl="1">
              <a:spcBef>
                <a:spcPts val="900"/>
              </a:spcBef>
              <a:buSzPct val="100000"/>
            </a:pPr>
            <a:r>
              <a:rPr lang="en-US" sz="2400" dirty="0"/>
              <a:t>Activity was seen in patients with prior BCMA-targeted therapies and patients with plasmacytoma</a:t>
            </a:r>
            <a:endParaRPr lang="en-US" sz="2400" kern="0" dirty="0"/>
          </a:p>
          <a:p>
            <a:pPr>
              <a:spcBef>
                <a:spcPts val="900"/>
              </a:spcBef>
              <a:buSzPct val="100000"/>
            </a:pPr>
            <a:r>
              <a:rPr lang="en-US" sz="2600" dirty="0"/>
              <a:t>Safety profile of mezigdomide + dexamethasone was manageable </a:t>
            </a:r>
          </a:p>
          <a:p>
            <a:pPr>
              <a:spcBef>
                <a:spcPts val="900"/>
              </a:spcBef>
              <a:buSzPct val="100000"/>
            </a:pPr>
            <a:r>
              <a:rPr lang="en-US" sz="2600" dirty="0"/>
              <a:t>Mezigdomide being investigated in combination with standard MM backbone therapies as part of large phase I/II trial (NCT03989414)</a:t>
            </a:r>
          </a:p>
          <a:p>
            <a:pPr>
              <a:spcBef>
                <a:spcPts val="900"/>
              </a:spcBef>
              <a:buSzPct val="100000"/>
            </a:pPr>
            <a:r>
              <a:rPr lang="en-US" sz="2600" dirty="0"/>
              <a:t>2 phase III trials evaluating mezigdomide with Vd and Kd are currently enrolling patients with R/R MM (SUCCESSOR-1 and SUCCESSOR-2)</a:t>
            </a:r>
            <a:endParaRPr lang="en-US" sz="2400" kern="0" dirty="0"/>
          </a:p>
          <a:p>
            <a:pPr>
              <a:spcBef>
                <a:spcPts val="900"/>
              </a:spcBef>
              <a:buSzPct val="100000"/>
            </a:pPr>
            <a:endParaRPr lang="en-US" sz="2400" kern="0" dirty="0"/>
          </a:p>
        </p:txBody>
      </p:sp>
      <p:sp>
        <p:nvSpPr>
          <p:cNvPr id="4" name="Text Box 15">
            <a:extLst>
              <a:ext uri="{FF2B5EF4-FFF2-40B4-BE49-F238E27FC236}">
                <a16:creationId xmlns:a16="http://schemas.microsoft.com/office/drawing/2014/main" id="{DBAA670F-A245-9914-75BD-479BB716C46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Richardson. ASH 2022. Abstr 568.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790933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0A1D5E095559143A0B3959873C308B6" ma:contentTypeVersion="1" ma:contentTypeDescription="Create a new document." ma:contentTypeScope="" ma:versionID="c1e9410bb7cecac1283251788bd7b9ae">
  <xsd:schema xmlns:xsd="http://www.w3.org/2001/XMLSchema" xmlns:xs="http://www.w3.org/2001/XMLSchema" xmlns:p="http://schemas.microsoft.com/office/2006/metadata/properties" xmlns:ns2="d54cbe69-32bd-412a-b004-9152f949605e" xmlns:ns3="83986fa6-1984-4387-9a0a-8c934a12826a" targetNamespace="http://schemas.microsoft.com/office/2006/metadata/properties" ma:root="true" ma:fieldsID="beb497ea5918644b545e21c9afefa2ed" ns2:_="" ns3:_="">
    <xsd:import namespace="d54cbe69-32bd-412a-b004-9152f949605e"/>
    <xsd:import namespace="83986fa6-1984-4387-9a0a-8c934a12826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3986fa6-1984-4387-9a0a-8c934a12826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56M7VY3CDVN5-1282686294-1</_dlc_DocId>
    <_dlc_DocIdUrl xmlns="d54cbe69-32bd-412a-b004-9152f949605e">
      <Url>https://intranet.clinicaloptions.com/mews/oncology/ONC_2022_ASH_CF_(5667)/MM_568_Richardson/_layouts/15/DocIdRedir.aspx?ID=56M7VY3CDVN5-1282686294-1</Url>
      <Description>56M7VY3CDVN5-1282686294-1</Description>
    </_dlc_DocIdUrl>
    <Document_x0020_Category xmlns="83986fa6-1984-4387-9a0a-8c934a12826a">Conference Capsule Slides</Document_x0020_Category>
  </documentManagement>
</p:properti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8DB0C7CE-623B-4852-8C6F-9A3E74CE77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3986fa6-1984-4387-9a0a-8c934a1282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http://purl.org/dc/elements/1.1/"/>
    <ds:schemaRef ds:uri="http://purl.org/dc/terms/"/>
    <ds:schemaRef ds:uri="d54cbe69-32bd-412a-b004-9152f949605e"/>
    <ds:schemaRef ds:uri="83986fa6-1984-4387-9a0a-8c934a12826a"/>
    <ds:schemaRef ds:uri="http://purl.org/dc/dcmitype/"/>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5757</TotalTime>
  <Words>2192</Words>
  <Application>Microsoft Office PowerPoint</Application>
  <PresentationFormat>Widescreen</PresentationFormat>
  <Paragraphs>438</Paragraphs>
  <Slides>12</Slides>
  <Notes>12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Arial</vt:lpstr>
      <vt:lpstr>Calibri</vt:lpstr>
      <vt:lpstr>Times</vt:lpstr>
      <vt:lpstr>Wingdings</vt:lpstr>
      <vt:lpstr>2022_CCO_Template</vt:lpstr>
      <vt:lpstr>4_2017_HTAA_Diabetes</vt:lpstr>
      <vt:lpstr>Phase I/II Trial of Mezigdomide + Dexamethasone in R/R MM: Preliminary Results From the  Dose-Expansion Phase II Cohort</vt:lpstr>
      <vt:lpstr>About These Slides</vt:lpstr>
      <vt:lpstr>CC-92480-MM-001 Dose Expansion: Background</vt:lpstr>
      <vt:lpstr>CC-92480-MM-001 Dose Expansion: Study Design</vt:lpstr>
      <vt:lpstr>CC-92480-MM-001 Dose Expansion:  Baseline Characteristics and Prior Therapies</vt:lpstr>
      <vt:lpstr>CC-92480-MM-001 Dose Expansion: ORR</vt:lpstr>
      <vt:lpstr>CC-92480-MM-001 Dose Expansion: PFS</vt:lpstr>
      <vt:lpstr>CC-92480-MM-001 Dose Expansion: DoR</vt:lpstr>
      <vt:lpstr>CC-92480-MM-001 Dose Expansion:  Treatment Discontinuation</vt:lpstr>
      <vt:lpstr>CC-92480-MM-001 Dose Expansion: TEAEs</vt:lpstr>
      <vt:lpstr>CC-92480-MM-001 Dose Expansion: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Trial of Mezigdomide + Dexamethasone in R/R MM: Preliminary Results From the Dose-Expansion Phase II Cohort</dc:title>
  <dc:creator>Preferred User</dc:creator>
  <cp:lastModifiedBy>Natalia Kolenko</cp:lastModifiedBy>
  <cp:revision>62</cp:revision>
  <cp:lastPrinted>2016-09-26T20:21:49Z</cp:lastPrinted>
  <dcterms:created xsi:type="dcterms:W3CDTF">2005-05-27T15:08:01Z</dcterms:created>
  <dcterms:modified xsi:type="dcterms:W3CDTF">2022-12-19T20:46:43Z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487c7d85-dad6-4d1b-b42d-0e466427a0f9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0x010100D0A1D5E095559143A0B3959873C308B6</vt:lpwstr>
  </property>
  <property fmtid="{D5CDD505-2E9C-101B-9397-08002B2CF9AE}" pid="9" name="MediaServiceImageTags">
    <vt:lpwstr/>
  </property>
</Properties>
</file>