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8"/>
  </p:notesMasterIdLst>
  <p:handoutMasterIdLst>
    <p:handoutMasterId r:id="rId19"/>
  </p:handoutMasterIdLst>
  <p:sldIdLst>
    <p:sldId id="321" r:id="rId7"/>
    <p:sldId id="539" r:id="rId8"/>
    <p:sldId id="257" r:id="rId9"/>
    <p:sldId id="267" r:id="rId10"/>
    <p:sldId id="542" r:id="rId11"/>
    <p:sldId id="543" r:id="rId12"/>
    <p:sldId id="545" r:id="rId13"/>
    <p:sldId id="544" r:id="rId14"/>
    <p:sldId id="546" r:id="rId15"/>
    <p:sldId id="541" r:id="rId16"/>
    <p:sldId id="547"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894"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17"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3" clrIdx="10">
    <p:extLst>
      <p:ext uri="{19B8F6BF-5375-455C-9EA6-DF929625EA0E}">
        <p15:presenceInfo xmlns:p15="http://schemas.microsoft.com/office/powerpoint/2012/main" userId="1e1cc34837a9f52c" providerId="Windows Live"/>
      </p:ext>
    </p:extLst>
  </p:cmAuthor>
  <p:cmAuthor id="12" name="Sophia Kelley" initials="SK" lastIdx="2" clrIdx="11">
    <p:extLst>
      <p:ext uri="{19B8F6BF-5375-455C-9EA6-DF929625EA0E}">
        <p15:presenceInfo xmlns:p15="http://schemas.microsoft.com/office/powerpoint/2012/main" userId="S::skelley@clinicaloptions.com::16bcb5eb-2eda-4b05-8f8e-003f962fc12c" providerId="AD"/>
      </p:ext>
    </p:extLst>
  </p:cmAuthor>
  <p:cmAuthor id="13" name="Jerfiz Constanzo" initials="JC" lastIdx="2" clrIdx="12">
    <p:extLst>
      <p:ext uri="{19B8F6BF-5375-455C-9EA6-DF929625EA0E}">
        <p15:presenceInfo xmlns:p15="http://schemas.microsoft.com/office/powerpoint/2012/main" userId="S::jconstanzo@clinicaloptions.com::7388c342-66f0-4154-bcdf-657d8197f1ae" providerId="AD"/>
      </p:ext>
    </p:extLst>
  </p:cmAuthor>
  <p:cmAuthor id="14" name="Anna Poppa" initials="AP" lastIdx="6" clrIdx="13">
    <p:extLst>
      <p:ext uri="{19B8F6BF-5375-455C-9EA6-DF929625EA0E}">
        <p15:presenceInfo xmlns:p15="http://schemas.microsoft.com/office/powerpoint/2012/main" userId="c33764466cc77507" providerId="Windows Live"/>
      </p:ext>
    </p:extLst>
  </p:cmAuthor>
  <p:cmAuthor id="15" name="CLINICALOPTIONS\tquill" initials="C" lastIdx="3" clrIdx="14">
    <p:extLst>
      <p:ext uri="{19B8F6BF-5375-455C-9EA6-DF929625EA0E}">
        <p15:presenceInfo xmlns:p15="http://schemas.microsoft.com/office/powerpoint/2012/main" userId="CLINICALOPTIONS\tquill" providerId="None"/>
      </p:ext>
    </p:extLst>
  </p:cmAuthor>
  <p:cmAuthor id="16" name="aboecler@clinicaloptions.com" initials="a" lastIdx="2" clrIdx="15">
    <p:extLst>
      <p:ext uri="{19B8F6BF-5375-455C-9EA6-DF929625EA0E}">
        <p15:presenceInfo xmlns:p15="http://schemas.microsoft.com/office/powerpoint/2012/main" userId="aboecler@clinicaloptions.com" providerId="None"/>
      </p:ext>
    </p:extLst>
  </p:cmAuthor>
  <p:cmAuthor id="17" name="Brittany Salatino" initials="BS" lastIdx="3" clrIdx="16">
    <p:extLst>
      <p:ext uri="{19B8F6BF-5375-455C-9EA6-DF929625EA0E}">
        <p15:presenceInfo xmlns:p15="http://schemas.microsoft.com/office/powerpoint/2012/main" userId="S::bsalatino@clinicaloptions.com::acf53b8f-10a6-4003-b8f1-19b4ef5a869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123" autoAdjust="0"/>
    <p:restoredTop sz="82389" autoAdjust="0"/>
  </p:normalViewPr>
  <p:slideViewPr>
    <p:cSldViewPr snapToGrid="0" showGuides="1">
      <p:cViewPr varScale="1">
        <p:scale>
          <a:sx n="107" d="100"/>
          <a:sy n="107" d="100"/>
        </p:scale>
        <p:origin x="114" y="108"/>
      </p:cViewPr>
      <p:guideLst>
        <p:guide orient="horz" pos="4128"/>
        <p:guide orient="horz" pos="1008"/>
        <p:guide orient="horz" pos="4032"/>
        <p:guide orient="horz" pos="151"/>
        <p:guide orient="horz" pos="258"/>
        <p:guide orient="horz" pos="3894"/>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FcRH5, Fc receptor-homolog 5; MM, multiple myeloma; R/R, relapsed and 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403581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FcRH5, Fc receptor-homolog 5; MM, multiple myeloma; R/R, relapsed and 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1129663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CRS, cytokine-release syndrome; DLT, dose-limiting toxicity; ECOG, Eastern Cooperative Oncology Group; MM, multiple myeloma; MTD, maximum tolerated dose; PD, progressive disease; PS, performance score; RP2D, recommended phase II dose;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406780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BCMA, B-cell maturation antigen; CAR, chimeric antigen receptor; IMiD, immunomodulatory imide drug; MM, multiple myeloma; PI, proteasome inhibitor;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79597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AST, aspartate aminotransferase; CRS, cytokine-release syndrome; d/c, discontinuation; DLT, dose-limiting toxicity; MM, multiple myeloma; MTD, maximum tolerated dose;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3444020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CRS, cytokine-release syndrome; MM, multiple myeloma; R/R, relapsed/refractory.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788825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BCMA, B-cell maturation antigen; MM, multiple myeloma; MRD, measurable residual disease; R/R, relapsed/refractory; sCR, stringent complete remission.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3545191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 multiple myeloma; MR, minor response; PD, progressive disease; R/R relapsed/refractory; sCR, stringent complete remission; SD, stable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38631202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BCMA, B-cell maturation antigen; CRS, cytokine-release syndrome; FcRH5, Fc receptor-homolog 5; MM, multiple myeloma; R/R, relapsed and refractory.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3813058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11</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GB" altLang="en-US" sz="4000" dirty="0"/>
              <a:t>Cevostamab: Novel FcRH5 x CD3 Bispecific Antibody in </a:t>
            </a:r>
            <a:r>
              <a:rPr lang="en-US" altLang="en-US" sz="4000" dirty="0"/>
              <a:t>Patients With R/R MM</a:t>
            </a:r>
          </a:p>
        </p:txBody>
      </p:sp>
      <p:sp>
        <p:nvSpPr>
          <p:cNvPr id="7172" name="Text Box 19">
            <a:extLst>
              <a:ext uri="{FF2B5EF4-FFF2-40B4-BE49-F238E27FC236}">
                <a16:creationId xmlns:a16="http://schemas.microsoft.com/office/drawing/2014/main" id="{D8733289-74A4-40A5-A349-D4E64ED3B3E6}"/>
              </a:ext>
            </a:extLst>
          </p:cNvPr>
          <p:cNvSpPr txBox="1">
            <a:spLocks noChangeArrowheads="1"/>
          </p:cNvSpPr>
          <p:nvPr/>
        </p:nvSpPr>
        <p:spPr bwMode="auto">
          <a:xfrm>
            <a:off x="436200" y="5717831"/>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This activity is provided by Clinical Care Options, LLC</a:t>
            </a:r>
          </a:p>
        </p:txBody>
      </p:sp>
      <p:sp>
        <p:nvSpPr>
          <p:cNvPr id="7173" name="Text Box 21">
            <a:extLst>
              <a:ext uri="{FF2B5EF4-FFF2-40B4-BE49-F238E27FC236}">
                <a16:creationId xmlns:a16="http://schemas.microsoft.com/office/drawing/2014/main" id="{F06524A7-0F4E-48E2-AB3D-6EB0F55D6C24}"/>
              </a:ext>
            </a:extLst>
          </p:cNvPr>
          <p:cNvSpPr txBox="1">
            <a:spLocks noChangeArrowheads="1"/>
          </p:cNvSpPr>
          <p:nvPr/>
        </p:nvSpPr>
        <p:spPr bwMode="auto">
          <a:xfrm>
            <a:off x="423864" y="6064358"/>
            <a:ext cx="5767930"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Amgen; AstraZeneca; Bristol-Myers Squibb; Epizyme, Inc.; GlaxoSmithKline; Incyte Corporation; Janssen Biotech; Karyopharm Therapeutics Inc.; Novartis; PharmaEssentia Corp.; Seattle Genetics; and Takeda Oncology.</a:t>
            </a:r>
          </a:p>
        </p:txBody>
      </p:sp>
      <p:sp>
        <p:nvSpPr>
          <p:cNvPr id="9" name="Rectangle 14">
            <a:extLst>
              <a:ext uri="{FF2B5EF4-FFF2-40B4-BE49-F238E27FC236}">
                <a16:creationId xmlns:a16="http://schemas.microsoft.com/office/drawing/2014/main" id="{E62D0D8C-1B42-46FC-AB58-35763614D6DD}"/>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 </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2020 Virtual ASH Annual Meeting, </a:t>
            </a:r>
            <a:br>
              <a:rPr lang="en-US" sz="1600" i="1" kern="0" dirty="0">
                <a:solidFill>
                  <a:schemeClr val="bg2"/>
                </a:solidFill>
                <a:latin typeface="Calibri" panose="020F0502020204030204" pitchFamily="34" charset="0"/>
                <a:ea typeface="+mj-ea"/>
                <a:cs typeface="+mj-cs"/>
              </a:rPr>
            </a:br>
            <a:r>
              <a:rPr lang="en-US" sz="1600" i="1" kern="0" dirty="0">
                <a:solidFill>
                  <a:schemeClr val="bg2"/>
                </a:solidFill>
                <a:latin typeface="Calibri" panose="020F0502020204030204" pitchFamily="34" charset="0"/>
                <a:ea typeface="+mj-ea"/>
                <a:cs typeface="+mj-cs"/>
              </a:rPr>
              <a:t>December 5-8, 2020</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446B31F-F8F7-42D5-BF3B-D36859DBF552}"/>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7" name="Group 6">
            <a:extLst>
              <a:ext uri="{FF2B5EF4-FFF2-40B4-BE49-F238E27FC236}">
                <a16:creationId xmlns:a16="http://schemas.microsoft.com/office/drawing/2014/main" id="{F1B34D0C-85AC-42DA-AA9C-D27BA4DF4B98}"/>
              </a:ext>
            </a:extLst>
          </p:cNvPr>
          <p:cNvGrpSpPr>
            <a:grpSpLocks/>
          </p:cNvGrpSpPr>
          <p:nvPr/>
        </p:nvGrpSpPr>
        <p:grpSpPr bwMode="auto">
          <a:xfrm>
            <a:off x="4083019" y="3364806"/>
            <a:ext cx="3479671" cy="640573"/>
            <a:chOff x="6219799" y="6145018"/>
            <a:chExt cx="3479437" cy="641926"/>
          </a:xfrm>
        </p:grpSpPr>
        <p:sp>
          <p:nvSpPr>
            <p:cNvPr id="8" name="Rectangle 7">
              <a:extLst>
                <a:ext uri="{FF2B5EF4-FFF2-40B4-BE49-F238E27FC236}">
                  <a16:creationId xmlns:a16="http://schemas.microsoft.com/office/drawing/2014/main" id="{6E8CD8B9-FDA6-4CB2-9681-84E8B3BB057D}"/>
                </a:ext>
              </a:extLst>
            </p:cNvPr>
            <p:cNvSpPr>
              <a:spLocks noChangeArrowheads="1"/>
            </p:cNvSpPr>
            <p:nvPr/>
          </p:nvSpPr>
          <p:spPr bwMode="auto">
            <a:xfrm>
              <a:off x="6219799" y="6385989"/>
              <a:ext cx="3479437" cy="400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endParaRPr>
            </a:p>
          </p:txBody>
        </p:sp>
        <p:pic>
          <p:nvPicPr>
            <p:cNvPr id="9" name="Picture 8">
              <a:extLst>
                <a:ext uri="{FF2B5EF4-FFF2-40B4-BE49-F238E27FC236}">
                  <a16:creationId xmlns:a16="http://schemas.microsoft.com/office/drawing/2014/main" id="{1C42EA9D-67E0-416E-A2E1-6E8466EE240C}"/>
                </a:ext>
              </a:extLst>
            </p:cNvPr>
            <p:cNvPicPr>
              <a:picLocks noChangeAspect="1"/>
            </p:cNvPicPr>
            <p:nvPr/>
          </p:nvPicPr>
          <p:blipFill>
            <a:blip r:embed="rId5">
              <a:extLst>
                <a:ext uri="{28A0092B-C50C-407E-A947-70E740481C1C}">
                  <a14:useLocalDpi xmlns:a14="http://schemas.microsoft.com/office/drawing/2010/main" val="0"/>
                </a:ext>
              </a:extLst>
            </a:blip>
            <a:srcRect t="-1894" r="5573"/>
            <a:stretch>
              <a:fillRect/>
            </a:stretch>
          </p:blipFill>
          <p:spPr bwMode="auto">
            <a:xfrm>
              <a:off x="8773936" y="6145018"/>
              <a:ext cx="768527" cy="252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GB" altLang="en-US" dirty="0"/>
              <a:t>Cevostamab in R/R MM</a:t>
            </a:r>
            <a:r>
              <a:rPr lang="en-US" altLang="en-US" dirty="0"/>
              <a:t>: Background</a:t>
            </a:r>
          </a:p>
        </p:txBody>
      </p:sp>
      <p:sp>
        <p:nvSpPr>
          <p:cNvPr id="15" name="Rectangle 3">
            <a:extLst>
              <a:ext uri="{FF2B5EF4-FFF2-40B4-BE49-F238E27FC236}">
                <a16:creationId xmlns:a16="http://schemas.microsoft.com/office/drawing/2014/main" id="{1EFB5113-0895-462D-B304-E0C0F6D89F94}"/>
              </a:ext>
            </a:extLst>
          </p:cNvPr>
          <p:cNvSpPr>
            <a:spLocks noGrp="1" noChangeArrowheads="1"/>
          </p:cNvSpPr>
          <p:nvPr>
            <p:ph idx="1"/>
          </p:nvPr>
        </p:nvSpPr>
        <p:spPr>
          <a:xfrm>
            <a:off x="604674" y="1513047"/>
            <a:ext cx="11047747" cy="4650686"/>
          </a:xfrm>
        </p:spPr>
        <p:txBody>
          <a:bodyPr/>
          <a:lstStyle/>
          <a:p>
            <a:pPr>
              <a:spcBef>
                <a:spcPts val="800"/>
              </a:spcBef>
            </a:pPr>
            <a:r>
              <a:rPr lang="en-US" altLang="en-US" sz="2600" dirty="0"/>
              <a:t>FcRH5 cell surface receptor expressed exclusively within B-cell lineage</a:t>
            </a:r>
          </a:p>
          <a:p>
            <a:pPr lvl="1">
              <a:spcBef>
                <a:spcPts val="800"/>
              </a:spcBef>
            </a:pPr>
            <a:r>
              <a:rPr lang="en-US" altLang="en-US" sz="2400" dirty="0"/>
              <a:t>Expression close to 100% on myeloma cells</a:t>
            </a:r>
            <a:r>
              <a:rPr lang="en-US" altLang="en-US" sz="2400" baseline="30000" dirty="0"/>
              <a:t>[1] </a:t>
            </a:r>
          </a:p>
          <a:p>
            <a:pPr lvl="1">
              <a:spcBef>
                <a:spcPts val="800"/>
              </a:spcBef>
            </a:pPr>
            <a:r>
              <a:rPr lang="en-US" altLang="en-US" sz="2400" dirty="0"/>
              <a:t>Greater expression on myeloma and plasma cells compared with normal B-cells</a:t>
            </a:r>
            <a:r>
              <a:rPr lang="en-US" altLang="en-US" sz="2400" baseline="30000" dirty="0"/>
              <a:t>[1]</a:t>
            </a:r>
          </a:p>
          <a:p>
            <a:pPr lvl="1">
              <a:spcBef>
                <a:spcPts val="800"/>
              </a:spcBef>
            </a:pPr>
            <a:r>
              <a:rPr lang="en-US" altLang="en-US" sz="2400" dirty="0"/>
              <a:t>Attractive target for MM therapy</a:t>
            </a:r>
          </a:p>
          <a:p>
            <a:pPr>
              <a:spcBef>
                <a:spcPts val="800"/>
              </a:spcBef>
            </a:pPr>
            <a:r>
              <a:rPr lang="en-US" altLang="en-US" sz="2600" dirty="0"/>
              <a:t>Cevostamab (BFCR4350A), is a novel, humanized </a:t>
            </a:r>
            <a:r>
              <a:rPr lang="en-GB" altLang="en-US" sz="2600" dirty="0"/>
              <a:t>T-cell–engaging bispecific IgG antibody</a:t>
            </a:r>
            <a:r>
              <a:rPr lang="en-GB" altLang="en-US" sz="2600" baseline="30000" dirty="0"/>
              <a:t>[1]</a:t>
            </a:r>
          </a:p>
          <a:p>
            <a:pPr lvl="1">
              <a:spcBef>
                <a:spcPts val="800"/>
              </a:spcBef>
            </a:pPr>
            <a:r>
              <a:rPr lang="en-US" altLang="en-US" sz="2400" dirty="0"/>
              <a:t>Targets CD3 on T-cells and FcRH5 on myeloma cells to encourage immunologic synapse formation, leading to myeloma cell death</a:t>
            </a:r>
          </a:p>
          <a:p>
            <a:pPr>
              <a:spcBef>
                <a:spcPts val="800"/>
              </a:spcBef>
            </a:pPr>
            <a:r>
              <a:rPr lang="en-US" altLang="en-US" sz="2600" dirty="0"/>
              <a:t>Current analysis reports from ongoing phase I dose-escalation and dose-expansion study of cevostamab in patients with R/R MM</a:t>
            </a:r>
            <a:r>
              <a:rPr lang="en-US" altLang="en-US" sz="2600" baseline="30000" dirty="0"/>
              <a:t>[2]</a:t>
            </a:r>
            <a:endParaRPr lang="en-GB" altLang="en-US" sz="2600" baseline="30000" dirty="0"/>
          </a:p>
          <a:p>
            <a:pPr lvl="1">
              <a:spcBef>
                <a:spcPts val="800"/>
              </a:spcBef>
            </a:pPr>
            <a:endParaRPr lang="en-GB" altLang="en-US" sz="2000" dirty="0"/>
          </a:p>
          <a:p>
            <a:pPr>
              <a:spcBef>
                <a:spcPts val="800"/>
              </a:spcBef>
            </a:pPr>
            <a:endParaRPr lang="en-US" altLang="en-US" sz="2000" dirty="0"/>
          </a:p>
        </p:txBody>
      </p:sp>
      <p:grpSp>
        <p:nvGrpSpPr>
          <p:cNvPr id="12" name="Group 7">
            <a:extLst>
              <a:ext uri="{FF2B5EF4-FFF2-40B4-BE49-F238E27FC236}">
                <a16:creationId xmlns:a16="http://schemas.microsoft.com/office/drawing/2014/main" id="{3959BC00-C739-4485-B3DF-6FF9F2ECD1D8}"/>
              </a:ext>
            </a:extLst>
          </p:cNvPr>
          <p:cNvGrpSpPr>
            <a:grpSpLocks/>
          </p:cNvGrpSpPr>
          <p:nvPr/>
        </p:nvGrpSpPr>
        <p:grpSpPr bwMode="auto">
          <a:xfrm>
            <a:off x="9389569" y="6216652"/>
            <a:ext cx="2488502" cy="447822"/>
            <a:chOff x="9527309" y="3551529"/>
            <a:chExt cx="2488502" cy="448324"/>
          </a:xfrm>
        </p:grpSpPr>
        <p:pic>
          <p:nvPicPr>
            <p:cNvPr id="13" name="Picture 9">
              <a:extLst>
                <a:ext uri="{FF2B5EF4-FFF2-40B4-BE49-F238E27FC236}">
                  <a16:creationId xmlns:a16="http://schemas.microsoft.com/office/drawing/2014/main" id="{6282CFCF-7584-4A50-875D-283FF634993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4" name="Rectangle 8">
              <a:extLst>
                <a:ext uri="{FF2B5EF4-FFF2-40B4-BE49-F238E27FC236}">
                  <a16:creationId xmlns:a16="http://schemas.microsoft.com/office/drawing/2014/main" id="{6042081A-2011-4448-9B3F-18F9B27E5869}"/>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9" name="Text Box 15">
            <a:extLst>
              <a:ext uri="{FF2B5EF4-FFF2-40B4-BE49-F238E27FC236}">
                <a16:creationId xmlns:a16="http://schemas.microsoft.com/office/drawing/2014/main" id="{938CBA3E-0AF4-D94E-85B7-8B9B2CB772AE}"/>
              </a:ext>
            </a:extLst>
          </p:cNvPr>
          <p:cNvSpPr txBox="1">
            <a:spLocks noChangeArrowheads="1"/>
          </p:cNvSpPr>
          <p:nvPr/>
        </p:nvSpPr>
        <p:spPr bwMode="auto">
          <a:xfrm>
            <a:off x="423025" y="635809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r>
              <a:rPr lang="en-US" altLang="en-US" sz="1200" b="0" dirty="0">
                <a:solidFill>
                  <a:schemeClr val="bg2"/>
                </a:solidFill>
                <a:latin typeface="Calibri" panose="020F0502020204030204" pitchFamily="34" charset="0"/>
              </a:rPr>
              <a:t>1. Li. Cancer Cell. 2017;31:383. 2. Cohen. ASH 2020. Abstr 292.</a:t>
            </a:r>
            <a:endParaRPr lang="en-US" sz="1200" dirty="0">
              <a:solidFill>
                <a:schemeClr val="bg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GB" altLang="en-US" dirty="0"/>
              <a:t>Cevostamab in R/R MM: </a:t>
            </a:r>
            <a:r>
              <a:rPr lang="en-US" altLang="en-US" dirty="0"/>
              <a:t>Study Design</a:t>
            </a:r>
          </a:p>
        </p:txBody>
      </p:sp>
      <p:sp>
        <p:nvSpPr>
          <p:cNvPr id="24" name="Text Box 11">
            <a:extLst>
              <a:ext uri="{FF2B5EF4-FFF2-40B4-BE49-F238E27FC236}">
                <a16:creationId xmlns:a16="http://schemas.microsoft.com/office/drawing/2014/main" id="{01304E45-E178-4B15-A105-A7103C285407}"/>
              </a:ext>
            </a:extLst>
          </p:cNvPr>
          <p:cNvSpPr txBox="1">
            <a:spLocks noChangeArrowheads="1"/>
          </p:cNvSpPr>
          <p:nvPr/>
        </p:nvSpPr>
        <p:spPr bwMode="auto">
          <a:xfrm>
            <a:off x="3684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Cohen. ASH 2020. Abstr 292.</a:t>
            </a:r>
            <a:endParaRPr lang="en-US" sz="1200" dirty="0">
              <a:solidFill>
                <a:schemeClr val="bg2"/>
              </a:solidFill>
            </a:endParaRPr>
          </a:p>
        </p:txBody>
      </p:sp>
      <p:grpSp>
        <p:nvGrpSpPr>
          <p:cNvPr id="49" name="Group 7">
            <a:extLst>
              <a:ext uri="{FF2B5EF4-FFF2-40B4-BE49-F238E27FC236}">
                <a16:creationId xmlns:a16="http://schemas.microsoft.com/office/drawing/2014/main" id="{830B4649-B0EF-4EEF-88B2-73E1A6C8B5AB}"/>
              </a:ext>
            </a:extLst>
          </p:cNvPr>
          <p:cNvGrpSpPr>
            <a:grpSpLocks/>
          </p:cNvGrpSpPr>
          <p:nvPr/>
        </p:nvGrpSpPr>
        <p:grpSpPr bwMode="auto">
          <a:xfrm>
            <a:off x="9389569" y="6216652"/>
            <a:ext cx="2488502" cy="447822"/>
            <a:chOff x="9527309" y="3551529"/>
            <a:chExt cx="2488502" cy="448324"/>
          </a:xfrm>
        </p:grpSpPr>
        <p:pic>
          <p:nvPicPr>
            <p:cNvPr id="50" name="Picture 9">
              <a:extLst>
                <a:ext uri="{FF2B5EF4-FFF2-40B4-BE49-F238E27FC236}">
                  <a16:creationId xmlns:a16="http://schemas.microsoft.com/office/drawing/2014/main" id="{A395F7A1-DB25-4A30-85FE-C61DDD4F633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51" name="Rectangle 8">
              <a:extLst>
                <a:ext uri="{FF2B5EF4-FFF2-40B4-BE49-F238E27FC236}">
                  <a16:creationId xmlns:a16="http://schemas.microsoft.com/office/drawing/2014/main" id="{766F6F9B-16D9-4400-9F74-6D01E9E2FD86}"/>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2" name="Content Placeholder 1">
            <a:extLst>
              <a:ext uri="{FF2B5EF4-FFF2-40B4-BE49-F238E27FC236}">
                <a16:creationId xmlns:a16="http://schemas.microsoft.com/office/drawing/2014/main" id="{9D3771FC-0062-7042-88EF-1741C3E49B65}"/>
              </a:ext>
            </a:extLst>
          </p:cNvPr>
          <p:cNvSpPr>
            <a:spLocks noGrp="1"/>
          </p:cNvSpPr>
          <p:nvPr>
            <p:ph idx="1"/>
          </p:nvPr>
        </p:nvSpPr>
        <p:spPr/>
        <p:txBody>
          <a:bodyPr/>
          <a:lstStyle/>
          <a:p>
            <a:r>
              <a:rPr lang="en-US" sz="2000" dirty="0"/>
              <a:t>International, multicenter, dose-escalation phase I trial</a:t>
            </a: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pPr>
              <a:spcBef>
                <a:spcPts val="1800"/>
              </a:spcBef>
            </a:pPr>
            <a:r>
              <a:rPr lang="en-US" sz="2000" dirty="0"/>
              <a:t>Primary endpoints: safety, tolerability, MTD, DLTs, RP2D</a:t>
            </a:r>
          </a:p>
          <a:p>
            <a:r>
              <a:rPr lang="en-US" sz="2000" dirty="0"/>
              <a:t>Secondary endpoints: activity, pharmacokinetics, and pharmacodynamic biomarkers</a:t>
            </a:r>
          </a:p>
        </p:txBody>
      </p:sp>
      <p:sp>
        <p:nvSpPr>
          <p:cNvPr id="47" name="TextBox 46">
            <a:extLst>
              <a:ext uri="{FF2B5EF4-FFF2-40B4-BE49-F238E27FC236}">
                <a16:creationId xmlns:a16="http://schemas.microsoft.com/office/drawing/2014/main" id="{C725E2D5-8D0C-EA42-917E-6FE0B0A34A2B}"/>
              </a:ext>
            </a:extLst>
          </p:cNvPr>
          <p:cNvSpPr txBox="1"/>
          <p:nvPr/>
        </p:nvSpPr>
        <p:spPr bwMode="auto">
          <a:xfrm>
            <a:off x="625222" y="4974954"/>
            <a:ext cx="108775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Cevostamab given in 21-day cycles by IV infusion for maximum 17 cycles, or until PD or unacceptable toxicity. Step-up dosing intended to reduce risk of CRS. Patients were hospitalized during Cycle 1 dosing only. Premedications: acetaminophen, diphenhydramine, corticosteroid.</a:t>
            </a:r>
            <a:endParaRPr lang="en-US" altLang="en-US" sz="1400" b="0" dirty="0">
              <a:solidFill>
                <a:schemeClr val="bg1"/>
              </a:solidFill>
              <a:latin typeface="Calibri" panose="020F0502020204030204" pitchFamily="34" charset="0"/>
            </a:endParaRPr>
          </a:p>
        </p:txBody>
      </p:sp>
      <p:grpSp>
        <p:nvGrpSpPr>
          <p:cNvPr id="3" name="Group 2">
            <a:extLst>
              <a:ext uri="{FF2B5EF4-FFF2-40B4-BE49-F238E27FC236}">
                <a16:creationId xmlns:a16="http://schemas.microsoft.com/office/drawing/2014/main" id="{7D350714-DB65-441B-8CA9-7543AB8B17E9}"/>
              </a:ext>
            </a:extLst>
          </p:cNvPr>
          <p:cNvGrpSpPr/>
          <p:nvPr/>
        </p:nvGrpSpPr>
        <p:grpSpPr>
          <a:xfrm>
            <a:off x="365277" y="1871582"/>
            <a:ext cx="11494747" cy="3100286"/>
            <a:chOff x="642676" y="1871582"/>
            <a:chExt cx="11494747" cy="3100286"/>
          </a:xfrm>
        </p:grpSpPr>
        <p:sp>
          <p:nvSpPr>
            <p:cNvPr id="10" name="TextBox 9">
              <a:extLst>
                <a:ext uri="{FF2B5EF4-FFF2-40B4-BE49-F238E27FC236}">
                  <a16:creationId xmlns:a16="http://schemas.microsoft.com/office/drawing/2014/main" id="{6B24B5A4-A6B0-E54A-8B34-C179BDFA719C}"/>
                </a:ext>
              </a:extLst>
            </p:cNvPr>
            <p:cNvSpPr txBox="1"/>
            <p:nvPr/>
          </p:nvSpPr>
          <p:spPr bwMode="auto">
            <a:xfrm>
              <a:off x="3346911" y="1871582"/>
              <a:ext cx="33854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Cycle 1 Day 1 Dose (Step-up)</a:t>
              </a:r>
              <a:endParaRPr lang="en-US" sz="1600" baseline="30000" dirty="0">
                <a:solidFill>
                  <a:schemeClr val="bg1"/>
                </a:solidFill>
                <a:latin typeface="Calibri" panose="020F0502020204030204" pitchFamily="34" charset="0"/>
              </a:endParaRPr>
            </a:p>
          </p:txBody>
        </p:sp>
        <p:sp>
          <p:nvSpPr>
            <p:cNvPr id="11" name="TextBox 10">
              <a:extLst>
                <a:ext uri="{FF2B5EF4-FFF2-40B4-BE49-F238E27FC236}">
                  <a16:creationId xmlns:a16="http://schemas.microsoft.com/office/drawing/2014/main" id="{4E8A2D18-DB44-BB49-9F51-D3F3B1F6D0CA}"/>
                </a:ext>
              </a:extLst>
            </p:cNvPr>
            <p:cNvSpPr txBox="1"/>
            <p:nvPr/>
          </p:nvSpPr>
          <p:spPr bwMode="auto">
            <a:xfrm>
              <a:off x="6908103" y="1871582"/>
              <a:ext cx="256691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dirty="0">
                  <a:solidFill>
                    <a:schemeClr val="bg1"/>
                  </a:solidFill>
                  <a:latin typeface="Calibri" panose="020F0502020204030204" pitchFamily="34" charset="0"/>
                </a:rPr>
                <a:t>Cycle 1 Day 8 Dose (Target)</a:t>
              </a:r>
              <a:endParaRPr lang="en-US" sz="1600" baseline="30000" dirty="0">
                <a:solidFill>
                  <a:schemeClr val="bg1"/>
                </a:solidFill>
                <a:latin typeface="Calibri" panose="020F0502020204030204" pitchFamily="34" charset="0"/>
              </a:endParaRPr>
            </a:p>
          </p:txBody>
        </p:sp>
        <p:sp>
          <p:nvSpPr>
            <p:cNvPr id="14" name="TextBox 13">
              <a:extLst>
                <a:ext uri="{FF2B5EF4-FFF2-40B4-BE49-F238E27FC236}">
                  <a16:creationId xmlns:a16="http://schemas.microsoft.com/office/drawing/2014/main" id="{8DD9F9F5-DA28-A243-A939-EBACC0DE5437}"/>
                </a:ext>
              </a:extLst>
            </p:cNvPr>
            <p:cNvSpPr txBox="1"/>
            <p:nvPr/>
          </p:nvSpPr>
          <p:spPr bwMode="auto">
            <a:xfrm>
              <a:off x="642676" y="2738938"/>
              <a:ext cx="2274449" cy="1354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bg1"/>
                  </a:solidFill>
                  <a:latin typeface="Calibri" panose="020F0502020204030204" pitchFamily="34" charset="0"/>
                </a:rPr>
                <a:t>Patients with R/R MM and no available or appropriate treatment option,* ECOG PS 0-1</a:t>
              </a:r>
            </a:p>
            <a:p>
              <a:pPr algn="ctr">
                <a:spcBef>
                  <a:spcPts val="0"/>
                </a:spcBef>
              </a:pPr>
              <a:r>
                <a:rPr lang="en-US" sz="1600" b="0" dirty="0">
                  <a:solidFill>
                    <a:schemeClr val="bg1"/>
                  </a:solidFill>
                  <a:latin typeface="Calibri" panose="020F0502020204030204" pitchFamily="34" charset="0"/>
                </a:rPr>
                <a:t>(N = 53)</a:t>
              </a:r>
            </a:p>
          </p:txBody>
        </p:sp>
        <p:sp>
          <p:nvSpPr>
            <p:cNvPr id="15" name="TextBox 14">
              <a:extLst>
                <a:ext uri="{FF2B5EF4-FFF2-40B4-BE49-F238E27FC236}">
                  <a16:creationId xmlns:a16="http://schemas.microsoft.com/office/drawing/2014/main" id="{E7F3B984-3414-B946-95D5-4D7208A164BB}"/>
                </a:ext>
              </a:extLst>
            </p:cNvPr>
            <p:cNvSpPr txBox="1"/>
            <p:nvPr/>
          </p:nvSpPr>
          <p:spPr bwMode="auto">
            <a:xfrm>
              <a:off x="709796" y="4150652"/>
              <a:ext cx="229072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400" b="0" dirty="0">
                  <a:solidFill>
                    <a:schemeClr val="bg1"/>
                  </a:solidFill>
                  <a:latin typeface="Calibri" panose="020F0502020204030204" pitchFamily="34" charset="0"/>
                </a:rPr>
                <a:t>*Prior treatment with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CAR T-cell therapy, bispecific antibodies, ADCs permitted.</a:t>
              </a:r>
              <a:endParaRPr lang="en-US" altLang="en-US" sz="1400" b="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4ABFD3F8-5BE8-FB45-B443-996FB0CFFED7}"/>
                </a:ext>
              </a:extLst>
            </p:cNvPr>
            <p:cNvSpPr>
              <a:spLocks noChangeArrowheads="1"/>
            </p:cNvSpPr>
            <p:nvPr/>
          </p:nvSpPr>
          <p:spPr bwMode="auto">
            <a:xfrm>
              <a:off x="3716264" y="4616748"/>
              <a:ext cx="2834640" cy="2967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Cevostamab </a:t>
              </a:r>
              <a:r>
                <a:rPr lang="en-US" altLang="en-US" sz="1600" b="0" dirty="0">
                  <a:solidFill>
                    <a:schemeClr val="tx1"/>
                  </a:solidFill>
                  <a:latin typeface="Calibri" panose="020F0502020204030204" pitchFamily="34" charset="0"/>
                </a:rPr>
                <a:t>3.6 mg (n = 1)</a:t>
              </a:r>
            </a:p>
          </p:txBody>
        </p:sp>
        <p:cxnSp>
          <p:nvCxnSpPr>
            <p:cNvPr id="4" name="Straight Arrow Connector 3">
              <a:extLst>
                <a:ext uri="{FF2B5EF4-FFF2-40B4-BE49-F238E27FC236}">
                  <a16:creationId xmlns:a16="http://schemas.microsoft.com/office/drawing/2014/main" id="{D1EB5A1F-7D83-C74D-983A-AB7FFB0ED97B}"/>
                </a:ext>
              </a:extLst>
            </p:cNvPr>
            <p:cNvCxnSpPr>
              <a:cxnSpLocks/>
            </p:cNvCxnSpPr>
            <p:nvPr/>
          </p:nvCxnSpPr>
          <p:spPr bwMode="auto">
            <a:xfrm>
              <a:off x="6604893" y="4765118"/>
              <a:ext cx="334458" cy="0"/>
            </a:xfrm>
            <a:prstGeom prst="straightConnector1">
              <a:avLst/>
            </a:prstGeom>
            <a:noFill/>
            <a:ln w="28575" cap="flat" cmpd="sng" algn="ctr">
              <a:solidFill>
                <a:schemeClr val="bg1"/>
              </a:solidFill>
              <a:prstDash val="solid"/>
              <a:round/>
              <a:headEnd type="none" w="med" len="med"/>
              <a:tailEnd type="triangle"/>
            </a:ln>
            <a:effectLst/>
          </p:spPr>
        </p:cxnSp>
        <p:sp>
          <p:nvSpPr>
            <p:cNvPr id="26" name="Rectangle 49">
              <a:extLst>
                <a:ext uri="{FF2B5EF4-FFF2-40B4-BE49-F238E27FC236}">
                  <a16:creationId xmlns:a16="http://schemas.microsoft.com/office/drawing/2014/main" id="{A8BDF9D3-8759-D24A-88CA-21421B58468A}"/>
                </a:ext>
              </a:extLst>
            </p:cNvPr>
            <p:cNvSpPr>
              <a:spLocks noChangeArrowheads="1"/>
            </p:cNvSpPr>
            <p:nvPr/>
          </p:nvSpPr>
          <p:spPr bwMode="auto">
            <a:xfrm>
              <a:off x="7012796" y="4616748"/>
              <a:ext cx="2706017" cy="2967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Cevostamab </a:t>
              </a:r>
              <a:r>
                <a:rPr lang="en-US" altLang="en-US" sz="1600" b="0" dirty="0">
                  <a:solidFill>
                    <a:schemeClr val="tx1"/>
                  </a:solidFill>
                  <a:latin typeface="Calibri" panose="020F0502020204030204" pitchFamily="34" charset="0"/>
                </a:rPr>
                <a:t>160 mg</a:t>
              </a:r>
            </a:p>
          </p:txBody>
        </p:sp>
        <p:sp>
          <p:nvSpPr>
            <p:cNvPr id="20" name="Rectangle 49">
              <a:extLst>
                <a:ext uri="{FF2B5EF4-FFF2-40B4-BE49-F238E27FC236}">
                  <a16:creationId xmlns:a16="http://schemas.microsoft.com/office/drawing/2014/main" id="{B8E134FD-8D81-0843-BD6E-7DE37EFB2103}"/>
                </a:ext>
              </a:extLst>
            </p:cNvPr>
            <p:cNvSpPr>
              <a:spLocks noChangeArrowheads="1"/>
            </p:cNvSpPr>
            <p:nvPr/>
          </p:nvSpPr>
          <p:spPr bwMode="auto">
            <a:xfrm>
              <a:off x="3716264" y="4246036"/>
              <a:ext cx="2834640" cy="296740"/>
            </a:xfrm>
            <a:prstGeom prst="rect">
              <a:avLst/>
            </a:prstGeom>
            <a:solidFill>
              <a:schemeClr val="accent2">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Cevostamab </a:t>
              </a:r>
              <a:r>
                <a:rPr lang="en-US" altLang="en-US" sz="1600" b="0" dirty="0">
                  <a:solidFill>
                    <a:schemeClr val="tx1"/>
                  </a:solidFill>
                  <a:latin typeface="Calibri" panose="020F0502020204030204" pitchFamily="34" charset="0"/>
                </a:rPr>
                <a:t>3.6 mg (n = 7)</a:t>
              </a:r>
            </a:p>
          </p:txBody>
        </p:sp>
        <p:sp>
          <p:nvSpPr>
            <p:cNvPr id="28" name="Rectangle 49">
              <a:extLst>
                <a:ext uri="{FF2B5EF4-FFF2-40B4-BE49-F238E27FC236}">
                  <a16:creationId xmlns:a16="http://schemas.microsoft.com/office/drawing/2014/main" id="{65E9693D-FB01-7245-9CA6-3E6A33038889}"/>
                </a:ext>
              </a:extLst>
            </p:cNvPr>
            <p:cNvSpPr>
              <a:spLocks noChangeArrowheads="1"/>
            </p:cNvSpPr>
            <p:nvPr/>
          </p:nvSpPr>
          <p:spPr bwMode="auto">
            <a:xfrm>
              <a:off x="7012796" y="4246036"/>
              <a:ext cx="2706017" cy="296740"/>
            </a:xfrm>
            <a:prstGeom prst="rect">
              <a:avLst/>
            </a:prstGeom>
            <a:solidFill>
              <a:schemeClr val="accent2">
                <a:lumMod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Cevostamab </a:t>
              </a:r>
              <a:r>
                <a:rPr lang="en-US" altLang="en-US" sz="1600" b="0" dirty="0">
                  <a:solidFill>
                    <a:schemeClr val="tx1"/>
                  </a:solidFill>
                  <a:latin typeface="Calibri" panose="020F0502020204030204" pitchFamily="34" charset="0"/>
                </a:rPr>
                <a:t>132 mg</a:t>
              </a:r>
            </a:p>
          </p:txBody>
        </p:sp>
        <p:cxnSp>
          <p:nvCxnSpPr>
            <p:cNvPr id="33" name="Straight Arrow Connector 32">
              <a:extLst>
                <a:ext uri="{FF2B5EF4-FFF2-40B4-BE49-F238E27FC236}">
                  <a16:creationId xmlns:a16="http://schemas.microsoft.com/office/drawing/2014/main" id="{CC901788-7646-1E44-A002-019FEF55F119}"/>
                </a:ext>
              </a:extLst>
            </p:cNvPr>
            <p:cNvCxnSpPr>
              <a:cxnSpLocks/>
            </p:cNvCxnSpPr>
            <p:nvPr/>
          </p:nvCxnSpPr>
          <p:spPr bwMode="auto">
            <a:xfrm>
              <a:off x="6604893" y="4394406"/>
              <a:ext cx="334458" cy="0"/>
            </a:xfrm>
            <a:prstGeom prst="straightConnector1">
              <a:avLst/>
            </a:prstGeom>
            <a:noFill/>
            <a:ln w="28575" cap="flat" cmpd="sng" algn="ctr">
              <a:solidFill>
                <a:schemeClr val="bg1"/>
              </a:solidFill>
              <a:prstDash val="solid"/>
              <a:round/>
              <a:headEnd type="none" w="med" len="med"/>
              <a:tailEnd type="triangle"/>
            </a:ln>
            <a:effectLst/>
          </p:spPr>
        </p:cxnSp>
        <p:sp>
          <p:nvSpPr>
            <p:cNvPr id="21" name="Rectangle 49">
              <a:extLst>
                <a:ext uri="{FF2B5EF4-FFF2-40B4-BE49-F238E27FC236}">
                  <a16:creationId xmlns:a16="http://schemas.microsoft.com/office/drawing/2014/main" id="{6470D7E0-B228-AB48-9BEC-FE7540EC16E4}"/>
                </a:ext>
              </a:extLst>
            </p:cNvPr>
            <p:cNvSpPr>
              <a:spLocks noChangeArrowheads="1"/>
            </p:cNvSpPr>
            <p:nvPr/>
          </p:nvSpPr>
          <p:spPr bwMode="auto">
            <a:xfrm>
              <a:off x="3716264" y="3875322"/>
              <a:ext cx="2834640" cy="2967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Cevostamab </a:t>
              </a:r>
              <a:r>
                <a:rPr lang="en-US" altLang="en-US" sz="1600" b="0" dirty="0">
                  <a:solidFill>
                    <a:schemeClr val="tx1"/>
                  </a:solidFill>
                  <a:latin typeface="Calibri" panose="020F0502020204030204" pitchFamily="34" charset="0"/>
                </a:rPr>
                <a:t>3.6 mg (n = 12)</a:t>
              </a:r>
            </a:p>
          </p:txBody>
        </p:sp>
        <p:sp>
          <p:nvSpPr>
            <p:cNvPr id="29" name="Rectangle 49">
              <a:extLst>
                <a:ext uri="{FF2B5EF4-FFF2-40B4-BE49-F238E27FC236}">
                  <a16:creationId xmlns:a16="http://schemas.microsoft.com/office/drawing/2014/main" id="{F1C1DF90-91C0-D340-A4FA-8475DC22CBC4}"/>
                </a:ext>
              </a:extLst>
            </p:cNvPr>
            <p:cNvSpPr>
              <a:spLocks noChangeArrowheads="1"/>
            </p:cNvSpPr>
            <p:nvPr/>
          </p:nvSpPr>
          <p:spPr bwMode="auto">
            <a:xfrm>
              <a:off x="7012796" y="3875322"/>
              <a:ext cx="2706017" cy="29674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Cevostamab </a:t>
              </a:r>
              <a:r>
                <a:rPr lang="en-US" altLang="en-US" sz="1600" b="0" dirty="0">
                  <a:solidFill>
                    <a:schemeClr val="tx1"/>
                  </a:solidFill>
                  <a:latin typeface="Calibri" panose="020F0502020204030204" pitchFamily="34" charset="0"/>
                </a:rPr>
                <a:t>90 mg</a:t>
              </a:r>
            </a:p>
          </p:txBody>
        </p:sp>
        <p:cxnSp>
          <p:nvCxnSpPr>
            <p:cNvPr id="34" name="Straight Arrow Connector 33">
              <a:extLst>
                <a:ext uri="{FF2B5EF4-FFF2-40B4-BE49-F238E27FC236}">
                  <a16:creationId xmlns:a16="http://schemas.microsoft.com/office/drawing/2014/main" id="{64A1C68A-8158-1C47-A070-D7A7D73C7A8B}"/>
                </a:ext>
              </a:extLst>
            </p:cNvPr>
            <p:cNvCxnSpPr>
              <a:cxnSpLocks/>
            </p:cNvCxnSpPr>
            <p:nvPr/>
          </p:nvCxnSpPr>
          <p:spPr bwMode="auto">
            <a:xfrm>
              <a:off x="6604893" y="4023692"/>
              <a:ext cx="334458" cy="0"/>
            </a:xfrm>
            <a:prstGeom prst="straightConnector1">
              <a:avLst/>
            </a:prstGeom>
            <a:noFill/>
            <a:ln w="28575" cap="flat" cmpd="sng" algn="ctr">
              <a:solidFill>
                <a:schemeClr val="bg1"/>
              </a:solidFill>
              <a:prstDash val="solid"/>
              <a:round/>
              <a:headEnd type="none" w="med" len="med"/>
              <a:tailEnd type="triangle"/>
            </a:ln>
            <a:effectLst/>
          </p:spPr>
        </p:cxnSp>
        <p:sp>
          <p:nvSpPr>
            <p:cNvPr id="22" name="Rectangle 49">
              <a:extLst>
                <a:ext uri="{FF2B5EF4-FFF2-40B4-BE49-F238E27FC236}">
                  <a16:creationId xmlns:a16="http://schemas.microsoft.com/office/drawing/2014/main" id="{8080515C-D371-9144-938E-540AC00BECDB}"/>
                </a:ext>
              </a:extLst>
            </p:cNvPr>
            <p:cNvSpPr>
              <a:spLocks noChangeArrowheads="1"/>
            </p:cNvSpPr>
            <p:nvPr/>
          </p:nvSpPr>
          <p:spPr bwMode="auto">
            <a:xfrm>
              <a:off x="3716264" y="3504608"/>
              <a:ext cx="2834640" cy="296740"/>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Cevostamab </a:t>
              </a:r>
              <a:r>
                <a:rPr lang="en-US" altLang="en-US" sz="1600" b="0" dirty="0">
                  <a:solidFill>
                    <a:schemeClr val="tx1"/>
                  </a:solidFill>
                  <a:latin typeface="Calibri" panose="020F0502020204030204" pitchFamily="34" charset="0"/>
                </a:rPr>
                <a:t>3.6 mg (n = 7)</a:t>
              </a:r>
            </a:p>
          </p:txBody>
        </p:sp>
        <p:sp>
          <p:nvSpPr>
            <p:cNvPr id="30" name="Rectangle 49">
              <a:extLst>
                <a:ext uri="{FF2B5EF4-FFF2-40B4-BE49-F238E27FC236}">
                  <a16:creationId xmlns:a16="http://schemas.microsoft.com/office/drawing/2014/main" id="{89D29B2A-4457-624D-A17A-A04F93C50F44}"/>
                </a:ext>
              </a:extLst>
            </p:cNvPr>
            <p:cNvSpPr>
              <a:spLocks noChangeArrowheads="1"/>
            </p:cNvSpPr>
            <p:nvPr/>
          </p:nvSpPr>
          <p:spPr bwMode="auto">
            <a:xfrm>
              <a:off x="7012796" y="3504608"/>
              <a:ext cx="2706017" cy="296740"/>
            </a:xfrm>
            <a:prstGeom prst="rect">
              <a:avLst/>
            </a:prstGeom>
            <a:solidFill>
              <a:schemeClr val="accent2">
                <a:lumMod val="75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Cevostamab </a:t>
              </a:r>
              <a:r>
                <a:rPr lang="en-US" altLang="en-US" sz="1600" b="0" dirty="0">
                  <a:solidFill>
                    <a:schemeClr val="tx1"/>
                  </a:solidFill>
                  <a:latin typeface="Calibri" panose="020F0502020204030204" pitchFamily="34" charset="0"/>
                </a:rPr>
                <a:t>60 mg</a:t>
              </a:r>
            </a:p>
          </p:txBody>
        </p:sp>
        <p:cxnSp>
          <p:nvCxnSpPr>
            <p:cNvPr id="35" name="Straight Arrow Connector 34">
              <a:extLst>
                <a:ext uri="{FF2B5EF4-FFF2-40B4-BE49-F238E27FC236}">
                  <a16:creationId xmlns:a16="http://schemas.microsoft.com/office/drawing/2014/main" id="{CF896B81-25B5-AF44-8C4D-A732A7975A80}"/>
                </a:ext>
              </a:extLst>
            </p:cNvPr>
            <p:cNvCxnSpPr>
              <a:cxnSpLocks/>
            </p:cNvCxnSpPr>
            <p:nvPr/>
          </p:nvCxnSpPr>
          <p:spPr bwMode="auto">
            <a:xfrm>
              <a:off x="6604893" y="3652978"/>
              <a:ext cx="334458" cy="0"/>
            </a:xfrm>
            <a:prstGeom prst="straightConnector1">
              <a:avLst/>
            </a:prstGeom>
            <a:noFill/>
            <a:ln w="28575" cap="flat" cmpd="sng" algn="ctr">
              <a:solidFill>
                <a:schemeClr val="bg1"/>
              </a:solidFill>
              <a:prstDash val="solid"/>
              <a:round/>
              <a:headEnd type="none" w="med" len="med"/>
              <a:tailEnd type="triangle"/>
            </a:ln>
            <a:effectLst/>
          </p:spPr>
        </p:cxnSp>
        <p:sp>
          <p:nvSpPr>
            <p:cNvPr id="23" name="Rectangle 49">
              <a:extLst>
                <a:ext uri="{FF2B5EF4-FFF2-40B4-BE49-F238E27FC236}">
                  <a16:creationId xmlns:a16="http://schemas.microsoft.com/office/drawing/2014/main" id="{C87286FC-3007-8E4D-9301-CA4BD3B66321}"/>
                </a:ext>
              </a:extLst>
            </p:cNvPr>
            <p:cNvSpPr>
              <a:spLocks noChangeArrowheads="1"/>
            </p:cNvSpPr>
            <p:nvPr/>
          </p:nvSpPr>
          <p:spPr bwMode="auto">
            <a:xfrm>
              <a:off x="3716264" y="3133894"/>
              <a:ext cx="2834640" cy="296740"/>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Cevostamab </a:t>
              </a:r>
              <a:r>
                <a:rPr lang="en-US" altLang="en-US" sz="1600" b="0" dirty="0">
                  <a:solidFill>
                    <a:schemeClr val="bg1"/>
                  </a:solidFill>
                  <a:latin typeface="Calibri" panose="020F0502020204030204" pitchFamily="34" charset="0"/>
                </a:rPr>
                <a:t>3.6 mg (n = 6)</a:t>
              </a:r>
            </a:p>
          </p:txBody>
        </p:sp>
        <p:sp>
          <p:nvSpPr>
            <p:cNvPr id="31" name="Rectangle 49">
              <a:extLst>
                <a:ext uri="{FF2B5EF4-FFF2-40B4-BE49-F238E27FC236}">
                  <a16:creationId xmlns:a16="http://schemas.microsoft.com/office/drawing/2014/main" id="{29C4370C-0A6C-9A48-9699-DEB82EEE898C}"/>
                </a:ext>
              </a:extLst>
            </p:cNvPr>
            <p:cNvSpPr>
              <a:spLocks noChangeArrowheads="1"/>
            </p:cNvSpPr>
            <p:nvPr/>
          </p:nvSpPr>
          <p:spPr bwMode="auto">
            <a:xfrm>
              <a:off x="7012796" y="3133894"/>
              <a:ext cx="2706017" cy="296740"/>
            </a:xfrm>
            <a:prstGeom prst="rect">
              <a:avLst/>
            </a:prstGeom>
            <a:solidFill>
              <a:schemeClr val="accent2">
                <a:lumMod val="60000"/>
                <a:lumOff val="4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Cevostamab </a:t>
              </a:r>
              <a:r>
                <a:rPr lang="en-US" altLang="en-US" sz="1600" b="0" dirty="0">
                  <a:solidFill>
                    <a:schemeClr val="bg1"/>
                  </a:solidFill>
                  <a:latin typeface="Calibri" panose="020F0502020204030204" pitchFamily="34" charset="0"/>
                </a:rPr>
                <a:t>40 mg</a:t>
              </a:r>
            </a:p>
          </p:txBody>
        </p:sp>
        <p:cxnSp>
          <p:nvCxnSpPr>
            <p:cNvPr id="36" name="Straight Arrow Connector 35">
              <a:extLst>
                <a:ext uri="{FF2B5EF4-FFF2-40B4-BE49-F238E27FC236}">
                  <a16:creationId xmlns:a16="http://schemas.microsoft.com/office/drawing/2014/main" id="{2D6C943B-E577-204C-9EFC-E66DFFF722A4}"/>
                </a:ext>
              </a:extLst>
            </p:cNvPr>
            <p:cNvCxnSpPr>
              <a:cxnSpLocks/>
            </p:cNvCxnSpPr>
            <p:nvPr/>
          </p:nvCxnSpPr>
          <p:spPr bwMode="auto">
            <a:xfrm>
              <a:off x="6604893" y="3282264"/>
              <a:ext cx="334458" cy="0"/>
            </a:xfrm>
            <a:prstGeom prst="straightConnector1">
              <a:avLst/>
            </a:prstGeom>
            <a:noFill/>
            <a:ln w="28575" cap="flat" cmpd="sng" algn="ctr">
              <a:solidFill>
                <a:schemeClr val="bg1"/>
              </a:solidFill>
              <a:prstDash val="solid"/>
              <a:round/>
              <a:headEnd type="none" w="med" len="med"/>
              <a:tailEnd type="triangle"/>
            </a:ln>
            <a:effectLst/>
          </p:spPr>
        </p:cxnSp>
        <p:sp>
          <p:nvSpPr>
            <p:cNvPr id="25" name="Rectangle 49">
              <a:extLst>
                <a:ext uri="{FF2B5EF4-FFF2-40B4-BE49-F238E27FC236}">
                  <a16:creationId xmlns:a16="http://schemas.microsoft.com/office/drawing/2014/main" id="{28F07698-B183-BE4A-BAE8-EDEF975C5392}"/>
                </a:ext>
              </a:extLst>
            </p:cNvPr>
            <p:cNvSpPr>
              <a:spLocks noChangeArrowheads="1"/>
            </p:cNvSpPr>
            <p:nvPr/>
          </p:nvSpPr>
          <p:spPr bwMode="auto">
            <a:xfrm>
              <a:off x="3716264" y="2763180"/>
              <a:ext cx="2834640" cy="296740"/>
            </a:xfrm>
            <a:prstGeom prst="rect">
              <a:avLst/>
            </a:prstGeom>
            <a:solidFill>
              <a:schemeClr val="accent2">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Cevostamab </a:t>
              </a:r>
              <a:r>
                <a:rPr lang="en-US" altLang="en-US" sz="1600" b="0" dirty="0">
                  <a:solidFill>
                    <a:schemeClr val="bg1"/>
                  </a:solidFill>
                  <a:latin typeface="Calibri" panose="020F0502020204030204" pitchFamily="34" charset="0"/>
                </a:rPr>
                <a:t>3.6 mg (n = 3)</a:t>
              </a:r>
            </a:p>
          </p:txBody>
        </p:sp>
        <p:sp>
          <p:nvSpPr>
            <p:cNvPr id="32" name="Rectangle 49">
              <a:extLst>
                <a:ext uri="{FF2B5EF4-FFF2-40B4-BE49-F238E27FC236}">
                  <a16:creationId xmlns:a16="http://schemas.microsoft.com/office/drawing/2014/main" id="{88CDAA62-83E3-D649-9D59-B45EEFD6273D}"/>
                </a:ext>
              </a:extLst>
            </p:cNvPr>
            <p:cNvSpPr>
              <a:spLocks noChangeArrowheads="1"/>
            </p:cNvSpPr>
            <p:nvPr/>
          </p:nvSpPr>
          <p:spPr bwMode="auto">
            <a:xfrm>
              <a:off x="7012796" y="2763180"/>
              <a:ext cx="2706017" cy="296740"/>
            </a:xfrm>
            <a:prstGeom prst="rect">
              <a:avLst/>
            </a:prstGeom>
            <a:solidFill>
              <a:schemeClr val="accent2">
                <a:lumMod val="40000"/>
                <a:lumOff val="6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Cevostamab </a:t>
              </a:r>
              <a:r>
                <a:rPr lang="en-US" altLang="en-US" sz="1600" b="0" dirty="0">
                  <a:solidFill>
                    <a:schemeClr val="bg1"/>
                  </a:solidFill>
                  <a:latin typeface="Calibri" panose="020F0502020204030204" pitchFamily="34" charset="0"/>
                </a:rPr>
                <a:t>20 mg</a:t>
              </a:r>
            </a:p>
          </p:txBody>
        </p:sp>
        <p:cxnSp>
          <p:nvCxnSpPr>
            <p:cNvPr id="37" name="Straight Arrow Connector 36">
              <a:extLst>
                <a:ext uri="{FF2B5EF4-FFF2-40B4-BE49-F238E27FC236}">
                  <a16:creationId xmlns:a16="http://schemas.microsoft.com/office/drawing/2014/main" id="{3E42344D-6437-9E4F-B019-332F8AFD05BA}"/>
                </a:ext>
              </a:extLst>
            </p:cNvPr>
            <p:cNvCxnSpPr>
              <a:cxnSpLocks/>
            </p:cNvCxnSpPr>
            <p:nvPr/>
          </p:nvCxnSpPr>
          <p:spPr bwMode="auto">
            <a:xfrm>
              <a:off x="6604893" y="2911550"/>
              <a:ext cx="334458" cy="0"/>
            </a:xfrm>
            <a:prstGeom prst="straightConnector1">
              <a:avLst/>
            </a:prstGeom>
            <a:noFill/>
            <a:ln w="28575" cap="flat" cmpd="sng" algn="ctr">
              <a:solidFill>
                <a:schemeClr val="bg1"/>
              </a:solidFill>
              <a:prstDash val="solid"/>
              <a:round/>
              <a:headEnd type="none" w="med" len="med"/>
              <a:tailEnd type="triangle"/>
            </a:ln>
            <a:effectLst/>
          </p:spPr>
        </p:cxnSp>
        <p:sp>
          <p:nvSpPr>
            <p:cNvPr id="19" name="Rectangle 49">
              <a:extLst>
                <a:ext uri="{FF2B5EF4-FFF2-40B4-BE49-F238E27FC236}">
                  <a16:creationId xmlns:a16="http://schemas.microsoft.com/office/drawing/2014/main" id="{2CAF1B6B-D4ED-B04B-A4CC-E130F7FE3FAA}"/>
                </a:ext>
              </a:extLst>
            </p:cNvPr>
            <p:cNvSpPr>
              <a:spLocks noChangeArrowheads="1"/>
            </p:cNvSpPr>
            <p:nvPr/>
          </p:nvSpPr>
          <p:spPr bwMode="auto">
            <a:xfrm>
              <a:off x="3716264" y="2215749"/>
              <a:ext cx="2834640" cy="296740"/>
            </a:xfrm>
            <a:prstGeom prst="rect">
              <a:avLst/>
            </a:prstGeom>
            <a:solidFill>
              <a:schemeClr val="accent2">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Cevostamab </a:t>
              </a:r>
              <a:r>
                <a:rPr lang="en-US" altLang="en-US" sz="1600" b="0" dirty="0">
                  <a:solidFill>
                    <a:schemeClr val="bg1"/>
                  </a:solidFill>
                  <a:latin typeface="Calibri" panose="020F0502020204030204" pitchFamily="34" charset="0"/>
                </a:rPr>
                <a:t>0.05-3.6 mg (n = 17)</a:t>
              </a:r>
            </a:p>
          </p:txBody>
        </p:sp>
        <p:sp>
          <p:nvSpPr>
            <p:cNvPr id="27" name="Rectangle 49">
              <a:extLst>
                <a:ext uri="{FF2B5EF4-FFF2-40B4-BE49-F238E27FC236}">
                  <a16:creationId xmlns:a16="http://schemas.microsoft.com/office/drawing/2014/main" id="{7CB9FDF1-20B6-454F-8E5F-096E45638FB1}"/>
                </a:ext>
              </a:extLst>
            </p:cNvPr>
            <p:cNvSpPr>
              <a:spLocks noChangeArrowheads="1"/>
            </p:cNvSpPr>
            <p:nvPr/>
          </p:nvSpPr>
          <p:spPr bwMode="auto">
            <a:xfrm>
              <a:off x="7012796" y="2215749"/>
              <a:ext cx="2706017" cy="296740"/>
            </a:xfrm>
            <a:prstGeom prst="rect">
              <a:avLst/>
            </a:prstGeom>
            <a:solidFill>
              <a:schemeClr val="accent2">
                <a:lumMod val="20000"/>
                <a:lumOff val="8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Cevostamab </a:t>
              </a:r>
              <a:r>
                <a:rPr lang="en-US" altLang="en-US" sz="1600" b="0" dirty="0">
                  <a:solidFill>
                    <a:schemeClr val="bg1"/>
                  </a:solidFill>
                  <a:latin typeface="Calibri" panose="020F0502020204030204" pitchFamily="34" charset="0"/>
                </a:rPr>
                <a:t>0.15-10.8 mg</a:t>
              </a:r>
            </a:p>
          </p:txBody>
        </p:sp>
        <p:cxnSp>
          <p:nvCxnSpPr>
            <p:cNvPr id="38" name="Straight Arrow Connector 37">
              <a:extLst>
                <a:ext uri="{FF2B5EF4-FFF2-40B4-BE49-F238E27FC236}">
                  <a16:creationId xmlns:a16="http://schemas.microsoft.com/office/drawing/2014/main" id="{A5D5C094-80B0-7547-AF3F-206877152693}"/>
                </a:ext>
              </a:extLst>
            </p:cNvPr>
            <p:cNvCxnSpPr>
              <a:cxnSpLocks/>
            </p:cNvCxnSpPr>
            <p:nvPr/>
          </p:nvCxnSpPr>
          <p:spPr bwMode="auto">
            <a:xfrm>
              <a:off x="6604893" y="2364119"/>
              <a:ext cx="334458" cy="0"/>
            </a:xfrm>
            <a:prstGeom prst="straightConnector1">
              <a:avLst/>
            </a:prstGeom>
            <a:noFill/>
            <a:ln w="28575" cap="flat" cmpd="sng" algn="ctr">
              <a:solidFill>
                <a:schemeClr val="bg1"/>
              </a:solidFill>
              <a:prstDash val="solid"/>
              <a:round/>
              <a:headEnd type="none" w="med" len="med"/>
              <a:tailEnd type="triangle"/>
            </a:ln>
            <a:effectLst/>
          </p:spPr>
        </p:cxnSp>
        <p:cxnSp>
          <p:nvCxnSpPr>
            <p:cNvPr id="48" name="Straight Arrow Connector 47">
              <a:extLst>
                <a:ext uri="{FF2B5EF4-FFF2-40B4-BE49-F238E27FC236}">
                  <a16:creationId xmlns:a16="http://schemas.microsoft.com/office/drawing/2014/main" id="{CA44A89A-FBBF-2C44-A12F-09F52D60548A}"/>
                </a:ext>
              </a:extLst>
            </p:cNvPr>
            <p:cNvCxnSpPr>
              <a:cxnSpLocks/>
            </p:cNvCxnSpPr>
            <p:nvPr/>
          </p:nvCxnSpPr>
          <p:spPr bwMode="auto">
            <a:xfrm>
              <a:off x="3000519" y="3331280"/>
              <a:ext cx="586194" cy="0"/>
            </a:xfrm>
            <a:prstGeom prst="straightConnector1">
              <a:avLst/>
            </a:prstGeom>
            <a:noFill/>
            <a:ln w="28575" cap="flat" cmpd="sng" algn="ctr">
              <a:solidFill>
                <a:schemeClr val="bg1"/>
              </a:solidFill>
              <a:prstDash val="solid"/>
              <a:round/>
              <a:headEnd type="none" w="med" len="med"/>
              <a:tailEnd type="triangle"/>
            </a:ln>
            <a:effectLst/>
          </p:spPr>
        </p:cxnSp>
        <p:cxnSp>
          <p:nvCxnSpPr>
            <p:cNvPr id="42" name="Straight Arrow Connector 41">
              <a:extLst>
                <a:ext uri="{FF2B5EF4-FFF2-40B4-BE49-F238E27FC236}">
                  <a16:creationId xmlns:a16="http://schemas.microsoft.com/office/drawing/2014/main" id="{F42836A8-F2CB-47EC-A4F6-ECFBA4FD2873}"/>
                </a:ext>
              </a:extLst>
            </p:cNvPr>
            <p:cNvCxnSpPr>
              <a:stCxn id="19" idx="2"/>
              <a:endCxn id="25" idx="0"/>
            </p:cNvCxnSpPr>
            <p:nvPr/>
          </p:nvCxnSpPr>
          <p:spPr bwMode="auto">
            <a:xfrm>
              <a:off x="5133584" y="2512489"/>
              <a:ext cx="0" cy="250691"/>
            </a:xfrm>
            <a:prstGeom prst="straightConnector1">
              <a:avLst/>
            </a:prstGeom>
            <a:noFill/>
            <a:ln w="28575" cap="flat" cmpd="sng" algn="ctr">
              <a:solidFill>
                <a:schemeClr val="bg1"/>
              </a:solidFill>
              <a:prstDash val="solid"/>
              <a:round/>
              <a:headEnd type="none" w="med" len="med"/>
              <a:tailEnd type="triangle"/>
            </a:ln>
            <a:effectLst/>
          </p:spPr>
        </p:cxnSp>
        <p:cxnSp>
          <p:nvCxnSpPr>
            <p:cNvPr id="52" name="Straight Arrow Connector 51">
              <a:extLst>
                <a:ext uri="{FF2B5EF4-FFF2-40B4-BE49-F238E27FC236}">
                  <a16:creationId xmlns:a16="http://schemas.microsoft.com/office/drawing/2014/main" id="{6B46644D-CF5D-427B-B1BF-E21295E46E67}"/>
                </a:ext>
              </a:extLst>
            </p:cNvPr>
            <p:cNvCxnSpPr>
              <a:cxnSpLocks/>
              <a:stCxn id="27" idx="2"/>
              <a:endCxn id="32" idx="0"/>
            </p:cNvCxnSpPr>
            <p:nvPr/>
          </p:nvCxnSpPr>
          <p:spPr bwMode="auto">
            <a:xfrm>
              <a:off x="8365805" y="2512489"/>
              <a:ext cx="0" cy="250691"/>
            </a:xfrm>
            <a:prstGeom prst="straightConnector1">
              <a:avLst/>
            </a:prstGeom>
            <a:noFill/>
            <a:ln w="28575" cap="flat" cmpd="sng" algn="ctr">
              <a:solidFill>
                <a:schemeClr val="bg1"/>
              </a:solidFill>
              <a:prstDash val="solid"/>
              <a:round/>
              <a:headEnd type="none" w="med" len="med"/>
              <a:tailEnd type="triangle"/>
            </a:ln>
            <a:effectLst/>
          </p:spPr>
        </p:cxnSp>
        <p:sp>
          <p:nvSpPr>
            <p:cNvPr id="54" name="Rectangle: Rounded Corners 53">
              <a:extLst>
                <a:ext uri="{FF2B5EF4-FFF2-40B4-BE49-F238E27FC236}">
                  <a16:creationId xmlns:a16="http://schemas.microsoft.com/office/drawing/2014/main" id="{C28DE1A9-EF6B-410C-A3C0-839B8209EAE4}"/>
                </a:ext>
              </a:extLst>
            </p:cNvPr>
            <p:cNvSpPr/>
            <p:nvPr/>
          </p:nvSpPr>
          <p:spPr bwMode="auto">
            <a:xfrm>
              <a:off x="10469914" y="2639157"/>
              <a:ext cx="1005840" cy="365760"/>
            </a:xfrm>
            <a:prstGeom prst="roundRect">
              <a:avLst/>
            </a:prstGeom>
            <a:noFill/>
            <a:ln w="28575">
              <a:solidFill>
                <a:schemeClr val="accent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Cycle 1</a:t>
              </a:r>
            </a:p>
          </p:txBody>
        </p:sp>
        <p:sp>
          <p:nvSpPr>
            <p:cNvPr id="60" name="Rectangle: Rounded Corners 59">
              <a:extLst>
                <a:ext uri="{FF2B5EF4-FFF2-40B4-BE49-F238E27FC236}">
                  <a16:creationId xmlns:a16="http://schemas.microsoft.com/office/drawing/2014/main" id="{83D283A2-42D8-4E51-8025-631D8CD00EC0}"/>
                </a:ext>
              </a:extLst>
            </p:cNvPr>
            <p:cNvSpPr/>
            <p:nvPr/>
          </p:nvSpPr>
          <p:spPr bwMode="auto">
            <a:xfrm>
              <a:off x="10469914" y="3629705"/>
              <a:ext cx="1005840" cy="365760"/>
            </a:xfrm>
            <a:prstGeom prst="roundRect">
              <a:avLst/>
            </a:prstGeom>
            <a:noFill/>
            <a:ln w="28575">
              <a:solidFill>
                <a:schemeClr val="accent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Cycle 2</a:t>
              </a:r>
            </a:p>
          </p:txBody>
        </p:sp>
        <p:sp>
          <p:nvSpPr>
            <p:cNvPr id="61" name="Rectangle: Rounded Corners 60">
              <a:extLst>
                <a:ext uri="{FF2B5EF4-FFF2-40B4-BE49-F238E27FC236}">
                  <a16:creationId xmlns:a16="http://schemas.microsoft.com/office/drawing/2014/main" id="{DAEF877A-4F5B-4C75-9D9A-4784DD03ED0F}"/>
                </a:ext>
              </a:extLst>
            </p:cNvPr>
            <p:cNvSpPr/>
            <p:nvPr/>
          </p:nvSpPr>
          <p:spPr bwMode="auto">
            <a:xfrm>
              <a:off x="10469914" y="4606108"/>
              <a:ext cx="1005840" cy="365760"/>
            </a:xfrm>
            <a:prstGeom prst="roundRect">
              <a:avLst/>
            </a:prstGeom>
            <a:noFill/>
            <a:ln w="28575">
              <a:solidFill>
                <a:schemeClr val="accent1"/>
              </a:solid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Cycle 3</a:t>
              </a:r>
            </a:p>
          </p:txBody>
        </p:sp>
        <p:cxnSp>
          <p:nvCxnSpPr>
            <p:cNvPr id="62" name="Straight Arrow Connector 61">
              <a:extLst>
                <a:ext uri="{FF2B5EF4-FFF2-40B4-BE49-F238E27FC236}">
                  <a16:creationId xmlns:a16="http://schemas.microsoft.com/office/drawing/2014/main" id="{03532C8C-D2F0-4A3B-8337-1B97DAECF339}"/>
                </a:ext>
              </a:extLst>
            </p:cNvPr>
            <p:cNvCxnSpPr>
              <a:cxnSpLocks/>
            </p:cNvCxnSpPr>
            <p:nvPr/>
          </p:nvCxnSpPr>
          <p:spPr bwMode="auto">
            <a:xfrm>
              <a:off x="10469914" y="2213783"/>
              <a:ext cx="0" cy="365760"/>
            </a:xfrm>
            <a:prstGeom prst="straightConnector1">
              <a:avLst/>
            </a:prstGeom>
            <a:noFill/>
            <a:ln w="28575" cap="flat" cmpd="sng" algn="ctr">
              <a:solidFill>
                <a:schemeClr val="bg1"/>
              </a:solidFill>
              <a:prstDash val="solid"/>
              <a:round/>
              <a:headEnd type="none" w="med" len="med"/>
              <a:tailEnd type="triangle"/>
            </a:ln>
            <a:effectLst/>
          </p:spPr>
        </p:cxnSp>
        <p:cxnSp>
          <p:nvCxnSpPr>
            <p:cNvPr id="64" name="Straight Arrow Connector 63">
              <a:extLst>
                <a:ext uri="{FF2B5EF4-FFF2-40B4-BE49-F238E27FC236}">
                  <a16:creationId xmlns:a16="http://schemas.microsoft.com/office/drawing/2014/main" id="{9A3A2E47-103F-4A00-BB9A-5F02641F899F}"/>
                </a:ext>
              </a:extLst>
            </p:cNvPr>
            <p:cNvCxnSpPr/>
            <p:nvPr/>
          </p:nvCxnSpPr>
          <p:spPr bwMode="auto">
            <a:xfrm>
              <a:off x="10722924" y="2448375"/>
              <a:ext cx="0" cy="155448"/>
            </a:xfrm>
            <a:prstGeom prst="straightConnector1">
              <a:avLst/>
            </a:prstGeom>
            <a:noFill/>
            <a:ln w="28575" cap="flat" cmpd="sng" algn="ctr">
              <a:solidFill>
                <a:schemeClr val="bg1"/>
              </a:solidFill>
              <a:prstDash val="solid"/>
              <a:round/>
              <a:headEnd type="none" w="med" len="med"/>
              <a:tailEnd type="triangle"/>
            </a:ln>
            <a:effectLst/>
          </p:spPr>
        </p:cxnSp>
        <p:cxnSp>
          <p:nvCxnSpPr>
            <p:cNvPr id="65" name="Straight Arrow Connector 64">
              <a:extLst>
                <a:ext uri="{FF2B5EF4-FFF2-40B4-BE49-F238E27FC236}">
                  <a16:creationId xmlns:a16="http://schemas.microsoft.com/office/drawing/2014/main" id="{D9500C67-CF86-4774-A646-1B31C415856E}"/>
                </a:ext>
              </a:extLst>
            </p:cNvPr>
            <p:cNvCxnSpPr>
              <a:cxnSpLocks/>
            </p:cNvCxnSpPr>
            <p:nvPr/>
          </p:nvCxnSpPr>
          <p:spPr bwMode="auto">
            <a:xfrm>
              <a:off x="10469914" y="3428372"/>
              <a:ext cx="0" cy="155448"/>
            </a:xfrm>
            <a:prstGeom prst="straightConnector1">
              <a:avLst/>
            </a:prstGeom>
            <a:noFill/>
            <a:ln w="28575" cap="flat" cmpd="sng" algn="ctr">
              <a:solidFill>
                <a:schemeClr val="bg1"/>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90E7A8D5-4198-4FFE-A72C-1543E99E822E}"/>
                </a:ext>
              </a:extLst>
            </p:cNvPr>
            <p:cNvCxnSpPr>
              <a:cxnSpLocks/>
            </p:cNvCxnSpPr>
            <p:nvPr/>
          </p:nvCxnSpPr>
          <p:spPr bwMode="auto">
            <a:xfrm>
              <a:off x="10469914" y="4406004"/>
              <a:ext cx="0" cy="155448"/>
            </a:xfrm>
            <a:prstGeom prst="straightConnector1">
              <a:avLst/>
            </a:prstGeom>
            <a:noFill/>
            <a:ln w="28575" cap="flat" cmpd="sng" algn="ctr">
              <a:solidFill>
                <a:schemeClr val="bg1"/>
              </a:solidFill>
              <a:prstDash val="solid"/>
              <a:round/>
              <a:headEnd type="none" w="med" len="med"/>
              <a:tailEnd type="triangle"/>
            </a:ln>
            <a:effectLst/>
          </p:spPr>
        </p:cxnSp>
        <p:sp>
          <p:nvSpPr>
            <p:cNvPr id="67" name="TextBox 66">
              <a:extLst>
                <a:ext uri="{FF2B5EF4-FFF2-40B4-BE49-F238E27FC236}">
                  <a16:creationId xmlns:a16="http://schemas.microsoft.com/office/drawing/2014/main" id="{596B47BB-970B-4C88-AC50-DB6DA6D4BEBA}"/>
                </a:ext>
              </a:extLst>
            </p:cNvPr>
            <p:cNvSpPr txBox="1"/>
            <p:nvPr/>
          </p:nvSpPr>
          <p:spPr bwMode="auto">
            <a:xfrm>
              <a:off x="10271533" y="1927848"/>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C1D1 step-up dose</a:t>
              </a:r>
              <a:endParaRPr lang="en-US" sz="1600" baseline="30000" dirty="0">
                <a:solidFill>
                  <a:schemeClr val="bg1"/>
                </a:solidFill>
                <a:latin typeface="Calibri" panose="020F0502020204030204" pitchFamily="34" charset="0"/>
              </a:endParaRPr>
            </a:p>
          </p:txBody>
        </p:sp>
        <p:sp>
          <p:nvSpPr>
            <p:cNvPr id="68" name="TextBox 67">
              <a:extLst>
                <a:ext uri="{FF2B5EF4-FFF2-40B4-BE49-F238E27FC236}">
                  <a16:creationId xmlns:a16="http://schemas.microsoft.com/office/drawing/2014/main" id="{138A784F-70FC-4004-A0E3-BCC882C94D53}"/>
                </a:ext>
              </a:extLst>
            </p:cNvPr>
            <p:cNvSpPr txBox="1"/>
            <p:nvPr/>
          </p:nvSpPr>
          <p:spPr bwMode="auto">
            <a:xfrm>
              <a:off x="10491503" y="2173280"/>
              <a:ext cx="16459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C1D8 target dose</a:t>
              </a:r>
              <a:endParaRPr lang="en-US" sz="1600" baseline="30000" dirty="0">
                <a:solidFill>
                  <a:schemeClr val="bg1"/>
                </a:solidFill>
                <a:latin typeface="Calibri" panose="020F0502020204030204" pitchFamily="34" charset="0"/>
              </a:endParaRPr>
            </a:p>
          </p:txBody>
        </p:sp>
        <p:sp>
          <p:nvSpPr>
            <p:cNvPr id="69" name="TextBox 68">
              <a:extLst>
                <a:ext uri="{FF2B5EF4-FFF2-40B4-BE49-F238E27FC236}">
                  <a16:creationId xmlns:a16="http://schemas.microsoft.com/office/drawing/2014/main" id="{4854A1B4-170B-4FC1-B0FF-781A36184DB1}"/>
                </a:ext>
              </a:extLst>
            </p:cNvPr>
            <p:cNvSpPr txBox="1"/>
            <p:nvPr/>
          </p:nvSpPr>
          <p:spPr bwMode="auto">
            <a:xfrm>
              <a:off x="10312152" y="3146991"/>
              <a:ext cx="17978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C2D1 target dose</a:t>
              </a:r>
              <a:endParaRPr lang="en-US" sz="1600" baseline="30000" dirty="0">
                <a:solidFill>
                  <a:schemeClr val="bg1"/>
                </a:solidFill>
                <a:latin typeface="Calibri" panose="020F0502020204030204" pitchFamily="34" charset="0"/>
              </a:endParaRPr>
            </a:p>
          </p:txBody>
        </p:sp>
        <p:sp>
          <p:nvSpPr>
            <p:cNvPr id="70" name="TextBox 69">
              <a:extLst>
                <a:ext uri="{FF2B5EF4-FFF2-40B4-BE49-F238E27FC236}">
                  <a16:creationId xmlns:a16="http://schemas.microsoft.com/office/drawing/2014/main" id="{0DF24088-89A7-479C-ACC9-04717A4795FE}"/>
                </a:ext>
              </a:extLst>
            </p:cNvPr>
            <p:cNvSpPr txBox="1"/>
            <p:nvPr/>
          </p:nvSpPr>
          <p:spPr bwMode="auto">
            <a:xfrm>
              <a:off x="10312152" y="4118609"/>
              <a:ext cx="17978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C3D1 target dose</a:t>
              </a:r>
              <a:endParaRPr lang="en-US" sz="1600" baseline="30000" dirty="0">
                <a:solidFill>
                  <a:schemeClr val="bg1"/>
                </a:solidFill>
                <a:latin typeface="Calibri" panose="020F0502020204030204" pitchFamily="34" charset="0"/>
              </a:endParaRPr>
            </a:p>
          </p:txBody>
        </p:sp>
        <p:cxnSp>
          <p:nvCxnSpPr>
            <p:cNvPr id="72" name="Straight Connector 71">
              <a:extLst>
                <a:ext uri="{FF2B5EF4-FFF2-40B4-BE49-F238E27FC236}">
                  <a16:creationId xmlns:a16="http://schemas.microsoft.com/office/drawing/2014/main" id="{12BAB844-ACE6-460A-AB83-19BCADA29D54}"/>
                </a:ext>
              </a:extLst>
            </p:cNvPr>
            <p:cNvCxnSpPr/>
            <p:nvPr/>
          </p:nvCxnSpPr>
          <p:spPr bwMode="auto">
            <a:xfrm>
              <a:off x="10058400" y="1927848"/>
              <a:ext cx="0" cy="3044020"/>
            </a:xfrm>
            <a:prstGeom prst="line">
              <a:avLst/>
            </a:prstGeom>
            <a:noFill/>
            <a:ln w="28575" cap="flat" cmpd="sng" algn="ctr">
              <a:solidFill>
                <a:schemeClr val="bg1"/>
              </a:solidFill>
              <a:prstDash val="sysDash"/>
              <a:round/>
              <a:headEnd type="none" w="med" len="med"/>
              <a:tailEnd type="none" w="med" len="med"/>
            </a:ln>
            <a:effectLst/>
          </p:spPr>
        </p:cxn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Cevostamab in R/R MM:</a:t>
            </a:r>
            <a:r>
              <a:rPr lang="en-US" altLang="en-US" dirty="0"/>
              <a:t> Baseline Characteristics</a:t>
            </a:r>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7" name="Group 32">
            <a:extLst>
              <a:ext uri="{FF2B5EF4-FFF2-40B4-BE49-F238E27FC236}">
                <a16:creationId xmlns:a16="http://schemas.microsoft.com/office/drawing/2014/main" id="{651C4C18-C831-5F42-BB4D-7A0201AAA34E}"/>
              </a:ext>
            </a:extLst>
          </p:cNvPr>
          <p:cNvGraphicFramePr>
            <a:graphicFrameLocks noGrp="1"/>
          </p:cNvGraphicFramePr>
          <p:nvPr>
            <p:extLst>
              <p:ext uri="{D42A27DB-BD31-4B8C-83A1-F6EECF244321}">
                <p14:modId xmlns:p14="http://schemas.microsoft.com/office/powerpoint/2010/main" val="2183173905"/>
              </p:ext>
            </p:extLst>
          </p:nvPr>
        </p:nvGraphicFramePr>
        <p:xfrm>
          <a:off x="525152" y="1606362"/>
          <a:ext cx="5293480" cy="3017448"/>
        </p:xfrm>
        <a:graphic>
          <a:graphicData uri="http://schemas.openxmlformats.org/drawingml/2006/table">
            <a:tbl>
              <a:tblPr/>
              <a:tblGrid>
                <a:gridCol w="3077149">
                  <a:extLst>
                    <a:ext uri="{9D8B030D-6E8A-4147-A177-3AD203B41FA5}">
                      <a16:colId xmlns:a16="http://schemas.microsoft.com/office/drawing/2014/main" val="20000"/>
                    </a:ext>
                  </a:extLst>
                </a:gridCol>
                <a:gridCol w="2216331">
                  <a:extLst>
                    <a:ext uri="{9D8B030D-6E8A-4147-A177-3AD203B41FA5}">
                      <a16:colId xmlns:a16="http://schemas.microsoft.com/office/drawing/2014/main" val="20001"/>
                    </a:ext>
                  </a:extLst>
                </a:gridCol>
              </a:tblGrid>
              <a:tr h="527501">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Cevostamab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325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age, yrs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62 (33-80)</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2563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Male,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31 (59)</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r h="32563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High-risk cytogenetics,*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28 (88)</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23079520"/>
                  </a:ext>
                </a:extLst>
              </a:tr>
              <a:tr h="32563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Extramedullary disease at screening,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 (17)</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72425264"/>
                  </a:ext>
                </a:extLst>
              </a:tr>
              <a:tr h="325633">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time since first MM therapy, yrs (range)</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5.7 (1.2-22.8)</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82499350"/>
                  </a:ext>
                </a:extLst>
              </a:tr>
            </a:tbl>
          </a:graphicData>
        </a:graphic>
      </p:graphicFrame>
      <p:sp>
        <p:nvSpPr>
          <p:cNvPr id="2" name="TextBox 1">
            <a:extLst>
              <a:ext uri="{FF2B5EF4-FFF2-40B4-BE49-F238E27FC236}">
                <a16:creationId xmlns:a16="http://schemas.microsoft.com/office/drawing/2014/main" id="{026027A9-57C6-6042-B9C0-851EE6FD480E}"/>
              </a:ext>
            </a:extLst>
          </p:cNvPr>
          <p:cNvSpPr txBox="1"/>
          <p:nvPr/>
        </p:nvSpPr>
        <p:spPr bwMode="auto">
          <a:xfrm>
            <a:off x="496321" y="4623810"/>
            <a:ext cx="53223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CA" altLang="en-US" sz="1400" b="0" dirty="0">
                <a:solidFill>
                  <a:srgbClr val="000000"/>
                </a:solidFill>
                <a:latin typeface="Calibri" panose="020F0502020204030204" pitchFamily="34" charset="0"/>
                <a:ea typeface="ＭＳ Ｐゴシック" panose="020B0600070205080204" pitchFamily="34" charset="-128"/>
              </a:rPr>
              <a:t>*1q21 in 21/29 (72%) patients; del(17p) in 10/35 (29%); t(4;14) in 5/30 (17%); t(14;16) in 0/29 (0%).</a:t>
            </a:r>
            <a:endParaRPr lang="en-US" sz="1400" b="0" dirty="0">
              <a:solidFill>
                <a:schemeClr val="bg1"/>
              </a:solidFill>
              <a:latin typeface="Calibri" panose="020F0502020204030204" pitchFamily="34" charset="0"/>
            </a:endParaRPr>
          </a:p>
        </p:txBody>
      </p:sp>
      <p:graphicFrame>
        <p:nvGraphicFramePr>
          <p:cNvPr id="12" name="Group 32">
            <a:extLst>
              <a:ext uri="{FF2B5EF4-FFF2-40B4-BE49-F238E27FC236}">
                <a16:creationId xmlns:a16="http://schemas.microsoft.com/office/drawing/2014/main" id="{861A0473-37DA-F247-8029-E70D23811874}"/>
              </a:ext>
            </a:extLst>
          </p:cNvPr>
          <p:cNvGraphicFramePr>
            <a:graphicFrameLocks noGrp="1"/>
          </p:cNvGraphicFramePr>
          <p:nvPr>
            <p:extLst>
              <p:ext uri="{D42A27DB-BD31-4B8C-83A1-F6EECF244321}">
                <p14:modId xmlns:p14="http://schemas.microsoft.com/office/powerpoint/2010/main" val="3343025553"/>
              </p:ext>
            </p:extLst>
          </p:nvPr>
        </p:nvGraphicFramePr>
        <p:xfrm>
          <a:off x="6201264" y="1611604"/>
          <a:ext cx="5553087" cy="3566052"/>
        </p:xfrm>
        <a:graphic>
          <a:graphicData uri="http://schemas.openxmlformats.org/drawingml/2006/table">
            <a:tbl>
              <a:tblPr/>
              <a:tblGrid>
                <a:gridCol w="3657600">
                  <a:extLst>
                    <a:ext uri="{9D8B030D-6E8A-4147-A177-3AD203B41FA5}">
                      <a16:colId xmlns:a16="http://schemas.microsoft.com/office/drawing/2014/main" val="20000"/>
                    </a:ext>
                  </a:extLst>
                </a:gridCol>
                <a:gridCol w="1895487">
                  <a:extLst>
                    <a:ext uri="{9D8B030D-6E8A-4147-A177-3AD203B41FA5}">
                      <a16:colId xmlns:a16="http://schemas.microsoft.com/office/drawing/2014/main" val="20001"/>
                    </a:ext>
                  </a:extLst>
                </a:gridCol>
              </a:tblGrid>
              <a:tr h="527501">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Cevostamab</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0">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Median prior therapy lines, n (range)</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 (2-15)</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25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Prior PI,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53 (100)</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43958976"/>
                  </a:ext>
                </a:extLst>
              </a:tr>
              <a:tr h="3256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IMiD,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53 (100)</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85204051"/>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anti-CD38 antibody,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43 (81)</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13260526"/>
                  </a:ext>
                </a:extLst>
              </a:tr>
              <a:tr h="0">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Prior anti-BCMA therapy,</a:t>
                      </a:r>
                      <a:r>
                        <a:rPr lang="en-US" altLang="en-US" sz="1800" baseline="30000" dirty="0">
                          <a:solidFill>
                            <a:schemeClr val="bg1"/>
                          </a:solidFill>
                          <a:latin typeface="Calibri" panose="020F0502020204030204" pitchFamily="34" charset="0"/>
                        </a:rPr>
                        <a:t>†</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11 (21)</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3832606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Triple-class refractory,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38 (72)</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6619445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Penta-drug refractory,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24 (45)</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8706020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Refractory to last therapy, n (%)</a:t>
                      </a:r>
                    </a:p>
                  </a:txBody>
                  <a:tcPr marT="45707" marB="4570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50 (94)</a:t>
                      </a:r>
                    </a:p>
                  </a:txBody>
                  <a:tcPr marT="45707" marB="4570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7783526"/>
                  </a:ext>
                </a:extLst>
              </a:tr>
            </a:tbl>
          </a:graphicData>
        </a:graphic>
      </p:graphicFrame>
      <p:sp>
        <p:nvSpPr>
          <p:cNvPr id="13" name="TextBox 12">
            <a:extLst>
              <a:ext uri="{FF2B5EF4-FFF2-40B4-BE49-F238E27FC236}">
                <a16:creationId xmlns:a16="http://schemas.microsoft.com/office/drawing/2014/main" id="{89F5B253-4561-2440-B26D-3FA8D545037D}"/>
              </a:ext>
            </a:extLst>
          </p:cNvPr>
          <p:cNvSpPr txBox="1"/>
          <p:nvPr/>
        </p:nvSpPr>
        <p:spPr bwMode="auto">
          <a:xfrm>
            <a:off x="6201264" y="5177656"/>
            <a:ext cx="52295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6 patients received CAR T-cell therapy, 5 received ADC (belantamab mafodotin). </a:t>
            </a:r>
            <a:endParaRPr lang="en-US" sz="1400" b="0" dirty="0">
              <a:solidFill>
                <a:schemeClr val="bg1"/>
              </a:solidFill>
              <a:latin typeface="Calibri" panose="020F0502020204030204" pitchFamily="34" charset="0"/>
            </a:endParaRPr>
          </a:p>
        </p:txBody>
      </p:sp>
      <p:sp>
        <p:nvSpPr>
          <p:cNvPr id="14" name="Text Box 11">
            <a:extLst>
              <a:ext uri="{FF2B5EF4-FFF2-40B4-BE49-F238E27FC236}">
                <a16:creationId xmlns:a16="http://schemas.microsoft.com/office/drawing/2014/main" id="{3500AB79-228D-401B-9CB1-856EFD40C62B}"/>
              </a:ext>
            </a:extLst>
          </p:cNvPr>
          <p:cNvSpPr txBox="1">
            <a:spLocks noChangeArrowheads="1"/>
          </p:cNvSpPr>
          <p:nvPr/>
        </p:nvSpPr>
        <p:spPr bwMode="auto">
          <a:xfrm>
            <a:off x="3684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Cohen. ASH 2020. Abstr 292.</a:t>
            </a:r>
            <a:endParaRPr lang="en-US" sz="1200" dirty="0">
              <a:solidFill>
                <a:schemeClr val="bg2"/>
              </a:solidFill>
            </a:endParaRPr>
          </a:p>
        </p:txBody>
      </p:sp>
    </p:spTree>
    <p:extLst>
      <p:ext uri="{BB962C8B-B14F-4D97-AF65-F5344CB8AC3E}">
        <p14:creationId xmlns:p14="http://schemas.microsoft.com/office/powerpoint/2010/main" val="5850059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Cevostamab in R/R MM:</a:t>
            </a:r>
            <a:r>
              <a:rPr lang="en-US" altLang="en-US" dirty="0"/>
              <a:t> Safety</a:t>
            </a:r>
          </a:p>
        </p:txBody>
      </p:sp>
      <p:sp>
        <p:nvSpPr>
          <p:cNvPr id="4" name="Content Placeholder 3">
            <a:extLst>
              <a:ext uri="{FF2B5EF4-FFF2-40B4-BE49-F238E27FC236}">
                <a16:creationId xmlns:a16="http://schemas.microsoft.com/office/drawing/2014/main" id="{BA408D24-E6A9-CC43-A866-E9F5C806F24B}"/>
              </a:ext>
            </a:extLst>
          </p:cNvPr>
          <p:cNvSpPr>
            <a:spLocks noGrp="1"/>
          </p:cNvSpPr>
          <p:nvPr>
            <p:ph idx="1"/>
          </p:nvPr>
        </p:nvSpPr>
        <p:spPr>
          <a:xfrm>
            <a:off x="6326659" y="1513047"/>
            <a:ext cx="5551412" cy="4650686"/>
          </a:xfrm>
        </p:spPr>
        <p:txBody>
          <a:bodyPr/>
          <a:lstStyle/>
          <a:p>
            <a:r>
              <a:rPr lang="en-US" sz="2200" dirty="0"/>
              <a:t>Median follow-up: 8.1 mos (range: 0.2-30.4)</a:t>
            </a:r>
          </a:p>
          <a:p>
            <a:r>
              <a:rPr lang="en-US" sz="2200" dirty="0"/>
              <a:t>Serious AEs in 28/53 (15%) patients</a:t>
            </a:r>
          </a:p>
          <a:p>
            <a:pPr lvl="1"/>
            <a:r>
              <a:rPr lang="en-US" sz="2000" dirty="0"/>
              <a:t>Considered treatment related in 13 patients</a:t>
            </a:r>
          </a:p>
          <a:p>
            <a:r>
              <a:rPr lang="en-US" sz="2200" dirty="0"/>
              <a:t>AEs leading to d/c in 5 (9%) patients</a:t>
            </a:r>
          </a:p>
          <a:p>
            <a:pPr lvl="1"/>
            <a:r>
              <a:rPr lang="en-US" sz="2000" dirty="0"/>
              <a:t>Considered treatment related in 2 patients: pneumonitis and meningitis</a:t>
            </a:r>
          </a:p>
          <a:p>
            <a:r>
              <a:rPr lang="en-US" sz="2200" dirty="0"/>
              <a:t>Fatal AEs in 7 (13%) patients</a:t>
            </a:r>
          </a:p>
          <a:p>
            <a:pPr lvl="1"/>
            <a:r>
              <a:rPr lang="en-US" sz="2000" dirty="0"/>
              <a:t>None treatment related</a:t>
            </a:r>
          </a:p>
          <a:p>
            <a:r>
              <a:rPr lang="en-US" sz="2200" dirty="0"/>
              <a:t>DLT (grade 3 pneumonia) in 1 (2%) patient receiving 3.6/90 mg </a:t>
            </a:r>
            <a:r>
              <a:rPr lang="en-GB" sz="2200" dirty="0"/>
              <a:t>c</a:t>
            </a:r>
            <a:r>
              <a:rPr lang="en-GB" altLang="en-US" sz="2200" dirty="0"/>
              <a:t>evostamab</a:t>
            </a:r>
            <a:r>
              <a:rPr lang="en-US" sz="2200" dirty="0"/>
              <a:t>, MTD was not reached</a:t>
            </a:r>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2">
            <a:extLst>
              <a:ext uri="{FF2B5EF4-FFF2-40B4-BE49-F238E27FC236}">
                <a16:creationId xmlns:a16="http://schemas.microsoft.com/office/drawing/2014/main" id="{6074EB9B-3C25-1645-89D3-F32E67974E0B}"/>
              </a:ext>
            </a:extLst>
          </p:cNvPr>
          <p:cNvGraphicFramePr>
            <a:graphicFrameLocks noGrp="1"/>
          </p:cNvGraphicFramePr>
          <p:nvPr>
            <p:extLst>
              <p:ext uri="{D42A27DB-BD31-4B8C-83A1-F6EECF244321}">
                <p14:modId xmlns:p14="http://schemas.microsoft.com/office/powerpoint/2010/main" val="2202441957"/>
              </p:ext>
            </p:extLst>
          </p:nvPr>
        </p:nvGraphicFramePr>
        <p:xfrm>
          <a:off x="522288" y="1605999"/>
          <a:ext cx="5573712" cy="4610653"/>
        </p:xfrm>
        <a:graphic>
          <a:graphicData uri="http://schemas.openxmlformats.org/drawingml/2006/table">
            <a:tbl>
              <a:tblPr/>
              <a:tblGrid>
                <a:gridCol w="3061102">
                  <a:extLst>
                    <a:ext uri="{9D8B030D-6E8A-4147-A177-3AD203B41FA5}">
                      <a16:colId xmlns:a16="http://schemas.microsoft.com/office/drawing/2014/main" val="20000"/>
                    </a:ext>
                  </a:extLst>
                </a:gridCol>
                <a:gridCol w="1291841">
                  <a:extLst>
                    <a:ext uri="{9D8B030D-6E8A-4147-A177-3AD203B41FA5}">
                      <a16:colId xmlns:a16="http://schemas.microsoft.com/office/drawing/2014/main" val="2955659720"/>
                    </a:ext>
                  </a:extLst>
                </a:gridCol>
                <a:gridCol w="1220769">
                  <a:extLst>
                    <a:ext uri="{9D8B030D-6E8A-4147-A177-3AD203B41FA5}">
                      <a16:colId xmlns:a16="http://schemas.microsoft.com/office/drawing/2014/main" val="1699186161"/>
                    </a:ext>
                  </a:extLst>
                </a:gridCol>
              </a:tblGrid>
              <a:tr h="591370">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AEs Occurring in ≥ 15% of Patients,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All Grade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35168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Hematologic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platelets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Neutropenia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Decreased lymphocytes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17 (32)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15 (28)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 (17)</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8 (15)</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13 (25)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10 (19)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8 (15)</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8 (15)</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61887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Nonhematologic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CRS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Hypomagnesemia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Diarrhea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Infusion-related reaction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Hypokalemia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Hypophosphatemia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Nausea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AST increased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40 (76)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15 (28)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15 (28)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12 (23)</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11 (21)</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10 (19)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10 (19)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9 (17)</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8 (15)</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457200" rtl="0" eaLnBrk="1" fontAlgn="base" latinLnBrk="0" hangingPunct="1">
                        <a:lnSpc>
                          <a:spcPct val="100000"/>
                        </a:lnSpc>
                        <a:spcBef>
                          <a:spcPct val="0"/>
                        </a:spcBef>
                        <a:spcAft>
                          <a:spcPct val="0"/>
                        </a:spcAft>
                        <a:buClrTx/>
                        <a:buSzTx/>
                        <a:buFontTx/>
                        <a:buNone/>
                        <a:tabLst/>
                      </a:pPr>
                      <a:endPar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endParaRP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 (4)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 (9)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 (4)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6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(2)</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bl>
          </a:graphicData>
        </a:graphic>
      </p:graphicFrame>
      <p:sp>
        <p:nvSpPr>
          <p:cNvPr id="12" name="Text Box 11">
            <a:extLst>
              <a:ext uri="{FF2B5EF4-FFF2-40B4-BE49-F238E27FC236}">
                <a16:creationId xmlns:a16="http://schemas.microsoft.com/office/drawing/2014/main" id="{73DBC156-AD2A-4FBA-98CB-42DD4B3551D5}"/>
              </a:ext>
            </a:extLst>
          </p:cNvPr>
          <p:cNvSpPr txBox="1">
            <a:spLocks noChangeArrowheads="1"/>
          </p:cNvSpPr>
          <p:nvPr/>
        </p:nvSpPr>
        <p:spPr bwMode="auto">
          <a:xfrm>
            <a:off x="3684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Cohen. ASH 2020. Abstr 292.</a:t>
            </a:r>
            <a:endParaRPr lang="en-US" sz="1200" dirty="0">
              <a:solidFill>
                <a:schemeClr val="bg2"/>
              </a:solidFill>
            </a:endParaRPr>
          </a:p>
        </p:txBody>
      </p:sp>
    </p:spTree>
    <p:extLst>
      <p:ext uri="{BB962C8B-B14F-4D97-AF65-F5344CB8AC3E}">
        <p14:creationId xmlns:p14="http://schemas.microsoft.com/office/powerpoint/2010/main" val="2326001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a:xfrm>
            <a:off x="609758" y="238127"/>
            <a:ext cx="11131627" cy="1103313"/>
          </a:xfrm>
        </p:spPr>
        <p:txBody>
          <a:bodyPr/>
          <a:lstStyle/>
          <a:p>
            <a:r>
              <a:rPr lang="en-GB" altLang="en-US" dirty="0"/>
              <a:t>Cevostamab in R/R MM:</a:t>
            </a:r>
            <a:r>
              <a:rPr lang="en-US" altLang="en-US" dirty="0"/>
              <a:t> Cytokine-Release Syndrome</a:t>
            </a:r>
          </a:p>
        </p:txBody>
      </p:sp>
      <p:sp>
        <p:nvSpPr>
          <p:cNvPr id="4" name="Content Placeholder 3">
            <a:extLst>
              <a:ext uri="{FF2B5EF4-FFF2-40B4-BE49-F238E27FC236}">
                <a16:creationId xmlns:a16="http://schemas.microsoft.com/office/drawing/2014/main" id="{BA408D24-E6A9-CC43-A866-E9F5C806F24B}"/>
              </a:ext>
            </a:extLst>
          </p:cNvPr>
          <p:cNvSpPr>
            <a:spLocks noGrp="1"/>
          </p:cNvSpPr>
          <p:nvPr>
            <p:ph idx="1"/>
          </p:nvPr>
        </p:nvSpPr>
        <p:spPr>
          <a:xfrm>
            <a:off x="6244467" y="1513047"/>
            <a:ext cx="5491325" cy="4650686"/>
          </a:xfrm>
        </p:spPr>
        <p:txBody>
          <a:bodyPr/>
          <a:lstStyle/>
          <a:p>
            <a:r>
              <a:rPr lang="en-US" sz="2200" dirty="0"/>
              <a:t>CRS events resolved in all cases</a:t>
            </a:r>
          </a:p>
          <a:p>
            <a:pPr lvl="1">
              <a:spcBef>
                <a:spcPts val="600"/>
              </a:spcBef>
            </a:pPr>
            <a:r>
              <a:rPr lang="en-US" sz="2000" dirty="0"/>
              <a:t>13 (25%) patients received tocilizumab, </a:t>
            </a:r>
            <a:br>
              <a:rPr lang="en-US" sz="2000" dirty="0"/>
            </a:br>
            <a:r>
              <a:rPr lang="en-US" sz="2000" dirty="0"/>
              <a:t>9 (17%) received steroids</a:t>
            </a:r>
          </a:p>
          <a:p>
            <a:r>
              <a:rPr lang="en-US" sz="2200" dirty="0"/>
              <a:t>Most common CRS events: </a:t>
            </a:r>
          </a:p>
          <a:p>
            <a:pPr lvl="1">
              <a:spcBef>
                <a:spcPts val="600"/>
              </a:spcBef>
            </a:pPr>
            <a:r>
              <a:rPr lang="en-US" sz="2000" dirty="0"/>
              <a:t>Pyrexia (74%), hypotension (30%), tachycardia (26%), chills (15%), confusion (13%), hypoxia (9%)</a:t>
            </a:r>
          </a:p>
          <a:p>
            <a:pPr lvl="1">
              <a:spcBef>
                <a:spcPts val="600"/>
              </a:spcBef>
            </a:pPr>
            <a:r>
              <a:rPr lang="en-US" sz="2000" dirty="0"/>
              <a:t>1 grade 3 CRS event due to transient </a:t>
            </a:r>
            <a:br>
              <a:rPr lang="en-US" sz="2000" dirty="0"/>
            </a:br>
            <a:r>
              <a:rPr lang="en-US" sz="2000" dirty="0"/>
              <a:t>grade 4 transaminase elevation</a:t>
            </a:r>
          </a:p>
          <a:p>
            <a:r>
              <a:rPr lang="en-US" sz="2200" dirty="0"/>
              <a:t>All neurologic events occurred in patients with CRS</a:t>
            </a:r>
          </a:p>
          <a:p>
            <a:r>
              <a:rPr lang="en-US" sz="2200" dirty="0"/>
              <a:t>Most CRS events occurred in Cycle 1 (66%) or Cycle 2 (28%)</a:t>
            </a:r>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9" name="Group 32">
            <a:extLst>
              <a:ext uri="{FF2B5EF4-FFF2-40B4-BE49-F238E27FC236}">
                <a16:creationId xmlns:a16="http://schemas.microsoft.com/office/drawing/2014/main" id="{6074EB9B-3C25-1645-89D3-F32E67974E0B}"/>
              </a:ext>
            </a:extLst>
          </p:cNvPr>
          <p:cNvGraphicFramePr>
            <a:graphicFrameLocks noGrp="1"/>
          </p:cNvGraphicFramePr>
          <p:nvPr>
            <p:extLst>
              <p:ext uri="{D42A27DB-BD31-4B8C-83A1-F6EECF244321}">
                <p14:modId xmlns:p14="http://schemas.microsoft.com/office/powerpoint/2010/main" val="1127901518"/>
              </p:ext>
            </p:extLst>
          </p:nvPr>
        </p:nvGraphicFramePr>
        <p:xfrm>
          <a:off x="719138" y="1602946"/>
          <a:ext cx="5260667" cy="3962448"/>
        </p:xfrm>
        <a:graphic>
          <a:graphicData uri="http://schemas.openxmlformats.org/drawingml/2006/table">
            <a:tbl>
              <a:tblPr/>
              <a:tblGrid>
                <a:gridCol w="3139422">
                  <a:extLst>
                    <a:ext uri="{9D8B030D-6E8A-4147-A177-3AD203B41FA5}">
                      <a16:colId xmlns:a16="http://schemas.microsoft.com/office/drawing/2014/main" val="20000"/>
                    </a:ext>
                  </a:extLst>
                </a:gridCol>
                <a:gridCol w="2121245">
                  <a:extLst>
                    <a:ext uri="{9D8B030D-6E8A-4147-A177-3AD203B41FA5}">
                      <a16:colId xmlns:a16="http://schemas.microsoft.com/office/drawing/2014/main" val="2955659720"/>
                    </a:ext>
                  </a:extLst>
                </a:gridCol>
              </a:tblGrid>
              <a:tr h="558045">
                <a:tc>
                  <a:txBody>
                    <a:bodyPr/>
                    <a:lstStyle/>
                    <a:p>
                      <a:pPr marL="0" marR="0" lvl="0" indent="0" algn="l" defTabSz="914400" rtl="0" eaLnBrk="1" fontAlgn="base" latinLnBrk="0" hangingPunct="1">
                        <a:lnSpc>
                          <a:spcPct val="100000"/>
                        </a:lnSpc>
                        <a:spcBef>
                          <a:spcPct val="3500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AEs,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5146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CRS event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onset, hrs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40 (76)</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18 (34)</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21 (40)</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 (2)</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6-12 (0-6 to &gt; 48)</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47290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 neurologic event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time to onset, hrs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ＭＳ Ｐゴシック" panose="020B0600070205080204" pitchFamily="34" charset="-128"/>
                        </a:defRPr>
                      </a:lvl1pPr>
                      <a:lvl2pPr marL="37931725" indent="-37474525">
                        <a:spcBef>
                          <a:spcPct val="20000"/>
                        </a:spcBef>
                        <a:buFont typeface="Arial" panose="020B0604020202020204" pitchFamily="34" charset="0"/>
                        <a:defRPr sz="2400">
                          <a:solidFill>
                            <a:schemeClr val="tx1"/>
                          </a:solidFill>
                          <a:latin typeface="Calibri" panose="020F0502020204030204" pitchFamily="34" charset="0"/>
                          <a:ea typeface="ＭＳ Ｐゴシック" panose="020B0600070205080204" pitchFamily="34" charset="-128"/>
                        </a:defRPr>
                      </a:lvl2pPr>
                      <a:lvl3pPr>
                        <a:spcBef>
                          <a:spcPct val="20000"/>
                        </a:spcBef>
                        <a:defRPr sz="2000">
                          <a:solidFill>
                            <a:schemeClr val="tx1"/>
                          </a:solidFill>
                          <a:latin typeface="Calibri" panose="020F0502020204030204" pitchFamily="34" charset="0"/>
                          <a:ea typeface="ＭＳ Ｐゴシック" panose="020B0600070205080204" pitchFamily="34" charset="-128"/>
                        </a:defRPr>
                      </a:lvl3pPr>
                      <a:lvl4pPr>
                        <a:spcBef>
                          <a:spcPct val="20000"/>
                        </a:spcBef>
                        <a:defRPr>
                          <a:solidFill>
                            <a:schemeClr val="tx1"/>
                          </a:solidFill>
                          <a:latin typeface="Calibri" panose="020F0502020204030204" pitchFamily="34" charset="0"/>
                          <a:ea typeface="ＭＳ Ｐゴシック" panose="020B0600070205080204" pitchFamily="34" charset="-128"/>
                        </a:defRPr>
                      </a:lvl4pPr>
                      <a:lvl5pPr>
                        <a:spcBef>
                          <a:spcPct val="20000"/>
                        </a:spcBef>
                        <a:defRPr>
                          <a:solidFill>
                            <a:schemeClr val="tx1"/>
                          </a:solidFill>
                          <a:latin typeface="Calibri" panose="020F0502020204030204" pitchFamily="34" charset="0"/>
                          <a:ea typeface="ＭＳ Ｐゴシック" panose="020B0600070205080204" pitchFamily="34" charset="-128"/>
                        </a:defRPr>
                      </a:lvl5pPr>
                      <a:lvl6pPr marL="4572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9144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13716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1828800" fontAlgn="base">
                        <a:spcBef>
                          <a:spcPct val="2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15 (28)</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10 (19)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5 (9)</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CA" altLang="en-US" sz="1800" b="0" i="0" u="none" strike="noStrike" cap="none" normalizeH="0" baseline="0" dirty="0">
                          <a:ln>
                            <a:noFill/>
                          </a:ln>
                          <a:solidFill>
                            <a:srgbClr val="000000"/>
                          </a:solidFill>
                          <a:effectLst/>
                          <a:latin typeface="Calibri" panose="020F0502020204030204" pitchFamily="34" charset="0"/>
                          <a:ea typeface="ＭＳ Ｐゴシック" panose="020B0600070205080204" pitchFamily="34" charset="-128"/>
                        </a:rPr>
                        <a:t>12-24 (0-6 to &gt; 48)</a:t>
                      </a:r>
                    </a:p>
                  </a:txBody>
                  <a:tcPr marT="45702" marB="4570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26783727"/>
                  </a:ext>
                </a:extLst>
              </a:tr>
            </a:tbl>
          </a:graphicData>
        </a:graphic>
      </p:graphicFrame>
      <p:sp>
        <p:nvSpPr>
          <p:cNvPr id="12" name="Text Box 11">
            <a:extLst>
              <a:ext uri="{FF2B5EF4-FFF2-40B4-BE49-F238E27FC236}">
                <a16:creationId xmlns:a16="http://schemas.microsoft.com/office/drawing/2014/main" id="{B440E598-21BD-4095-82C9-1FCE82C85F35}"/>
              </a:ext>
            </a:extLst>
          </p:cNvPr>
          <p:cNvSpPr txBox="1">
            <a:spLocks noChangeArrowheads="1"/>
          </p:cNvSpPr>
          <p:nvPr/>
        </p:nvSpPr>
        <p:spPr bwMode="auto">
          <a:xfrm>
            <a:off x="3684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Cohen. ASH 2020. Abstr 292.</a:t>
            </a:r>
            <a:endParaRPr lang="en-US" sz="1200" dirty="0">
              <a:solidFill>
                <a:schemeClr val="bg2"/>
              </a:solidFill>
            </a:endParaRPr>
          </a:p>
        </p:txBody>
      </p:sp>
    </p:spTree>
    <p:extLst>
      <p:ext uri="{BB962C8B-B14F-4D97-AF65-F5344CB8AC3E}">
        <p14:creationId xmlns:p14="http://schemas.microsoft.com/office/powerpoint/2010/main" val="2831199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Cevostamab in R/R MM:</a:t>
            </a:r>
            <a:r>
              <a:rPr lang="en-US" altLang="en-US" dirty="0"/>
              <a:t> Response</a:t>
            </a:r>
          </a:p>
        </p:txBody>
      </p:sp>
      <p:sp>
        <p:nvSpPr>
          <p:cNvPr id="2" name="Content Placeholder 1">
            <a:extLst>
              <a:ext uri="{FF2B5EF4-FFF2-40B4-BE49-F238E27FC236}">
                <a16:creationId xmlns:a16="http://schemas.microsoft.com/office/drawing/2014/main" id="{F610E433-6BEB-F742-BFBA-6D934523073B}"/>
              </a:ext>
            </a:extLst>
          </p:cNvPr>
          <p:cNvSpPr>
            <a:spLocks noGrp="1"/>
          </p:cNvSpPr>
          <p:nvPr>
            <p:ph sz="half" idx="1"/>
          </p:nvPr>
        </p:nvSpPr>
        <p:spPr>
          <a:xfrm>
            <a:off x="601819" y="1521004"/>
            <a:ext cx="5973642" cy="4678738"/>
          </a:xfrm>
        </p:spPr>
        <p:txBody>
          <a:bodyPr/>
          <a:lstStyle/>
          <a:p>
            <a:r>
              <a:rPr lang="en-US" sz="2400" dirty="0"/>
              <a:t>Efficacy data available for 51 of 53 patients</a:t>
            </a:r>
          </a:p>
          <a:p>
            <a:pPr lvl="1"/>
            <a:r>
              <a:rPr lang="en-US" sz="2200" dirty="0"/>
              <a:t>No activity in ≤ 3.6/10.8 mg cohorts</a:t>
            </a:r>
          </a:p>
          <a:p>
            <a:r>
              <a:rPr lang="en-US" sz="2400" dirty="0"/>
              <a:t>ORR in ≥ 3.6/20 mg cohorts: 53%</a:t>
            </a:r>
          </a:p>
          <a:p>
            <a:pPr lvl="1"/>
            <a:r>
              <a:rPr lang="en-US" sz="2200" dirty="0"/>
              <a:t>41% in penta-refractory patients, 63% in patients with prior anti-BCMA therapies </a:t>
            </a:r>
          </a:p>
          <a:p>
            <a:r>
              <a:rPr lang="en-US" sz="2400" dirty="0"/>
              <a:t>Median time to first response: 29.5 days (range: 21-105)</a:t>
            </a:r>
          </a:p>
          <a:p>
            <a:r>
              <a:rPr lang="en-US" sz="2400" dirty="0"/>
              <a:t>Response observed regardless of level of target expression</a:t>
            </a:r>
          </a:p>
          <a:p>
            <a:r>
              <a:rPr lang="en-US" sz="2400" dirty="0"/>
              <a:t>6 of 7 evaluable patients with ≥ VGPR had MRD negativity at &lt; 10</a:t>
            </a:r>
            <a:r>
              <a:rPr lang="en-US" sz="2400" baseline="30000" dirty="0"/>
              <a:t>-5 </a:t>
            </a:r>
            <a:r>
              <a:rPr lang="en-US" sz="2400" dirty="0"/>
              <a:t>level</a:t>
            </a:r>
          </a:p>
          <a:p>
            <a:pPr lvl="1"/>
            <a:endParaRPr lang="en-US" sz="2200" dirty="0"/>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6" name="TextBox 5">
            <a:extLst>
              <a:ext uri="{FF2B5EF4-FFF2-40B4-BE49-F238E27FC236}">
                <a16:creationId xmlns:a16="http://schemas.microsoft.com/office/drawing/2014/main" id="{E44F0521-B370-E840-8574-EC55CB14ED41}"/>
              </a:ext>
            </a:extLst>
          </p:cNvPr>
          <p:cNvSpPr txBox="1"/>
          <p:nvPr/>
        </p:nvSpPr>
        <p:spPr bwMode="auto">
          <a:xfrm>
            <a:off x="7099874" y="1659435"/>
            <a:ext cx="42035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dirty="0">
                <a:solidFill>
                  <a:schemeClr val="bg1"/>
                </a:solidFill>
                <a:latin typeface="Calibri" panose="020F0502020204030204" pitchFamily="34" charset="0"/>
              </a:rPr>
              <a:t>Response Rate (%) in ≥ 3.6/20 mg Cohorts </a:t>
            </a:r>
          </a:p>
        </p:txBody>
      </p:sp>
      <p:sp>
        <p:nvSpPr>
          <p:cNvPr id="12" name="Text Box 11">
            <a:extLst>
              <a:ext uri="{FF2B5EF4-FFF2-40B4-BE49-F238E27FC236}">
                <a16:creationId xmlns:a16="http://schemas.microsoft.com/office/drawing/2014/main" id="{9ECB66E7-2D80-48CE-8A56-168F83208161}"/>
              </a:ext>
            </a:extLst>
          </p:cNvPr>
          <p:cNvSpPr txBox="1">
            <a:spLocks noChangeArrowheads="1"/>
          </p:cNvSpPr>
          <p:nvPr/>
        </p:nvSpPr>
        <p:spPr bwMode="auto">
          <a:xfrm>
            <a:off x="3684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Cohen. ASH 2020. Abstr 292.</a:t>
            </a:r>
            <a:endParaRPr lang="en-US" sz="1200" dirty="0">
              <a:solidFill>
                <a:schemeClr val="bg2"/>
              </a:solidFill>
            </a:endParaRPr>
          </a:p>
        </p:txBody>
      </p:sp>
      <p:grpSp>
        <p:nvGrpSpPr>
          <p:cNvPr id="8" name="Group 7">
            <a:extLst>
              <a:ext uri="{FF2B5EF4-FFF2-40B4-BE49-F238E27FC236}">
                <a16:creationId xmlns:a16="http://schemas.microsoft.com/office/drawing/2014/main" id="{E80674D5-9598-4EED-932A-2617025F0862}"/>
              </a:ext>
            </a:extLst>
          </p:cNvPr>
          <p:cNvGrpSpPr/>
          <p:nvPr/>
        </p:nvGrpSpPr>
        <p:grpSpPr>
          <a:xfrm>
            <a:off x="7180028" y="2230342"/>
            <a:ext cx="67586" cy="2821393"/>
            <a:chOff x="7180028" y="2230342"/>
            <a:chExt cx="67586" cy="2821393"/>
          </a:xfrm>
        </p:grpSpPr>
        <p:cxnSp>
          <p:nvCxnSpPr>
            <p:cNvPr id="7" name="Straight Connector 6">
              <a:extLst>
                <a:ext uri="{FF2B5EF4-FFF2-40B4-BE49-F238E27FC236}">
                  <a16:creationId xmlns:a16="http://schemas.microsoft.com/office/drawing/2014/main" id="{6E467363-B811-4497-9A79-803FBFE1A62D}"/>
                </a:ext>
              </a:extLst>
            </p:cNvPr>
            <p:cNvCxnSpPr>
              <a:cxnSpLocks/>
            </p:cNvCxnSpPr>
            <p:nvPr/>
          </p:nvCxnSpPr>
          <p:spPr bwMode="auto">
            <a:xfrm flipH="1">
              <a:off x="7180028" y="2230342"/>
              <a:ext cx="6758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6C29810-DBF2-44A0-9F70-8AEBBC102028}"/>
                </a:ext>
              </a:extLst>
            </p:cNvPr>
            <p:cNvCxnSpPr>
              <a:cxnSpLocks/>
            </p:cNvCxnSpPr>
            <p:nvPr/>
          </p:nvCxnSpPr>
          <p:spPr bwMode="auto">
            <a:xfrm flipH="1">
              <a:off x="7180028" y="2794621"/>
              <a:ext cx="6758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03112AD-62E1-4942-804C-869E052FB589}"/>
                </a:ext>
              </a:extLst>
            </p:cNvPr>
            <p:cNvCxnSpPr>
              <a:cxnSpLocks/>
            </p:cNvCxnSpPr>
            <p:nvPr/>
          </p:nvCxnSpPr>
          <p:spPr bwMode="auto">
            <a:xfrm flipH="1">
              <a:off x="7180028" y="3358900"/>
              <a:ext cx="67586"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F160A31-1053-4294-8F49-BCD9861F4AB1}"/>
                </a:ext>
              </a:extLst>
            </p:cNvPr>
            <p:cNvCxnSpPr>
              <a:cxnSpLocks/>
            </p:cNvCxnSpPr>
            <p:nvPr/>
          </p:nvCxnSpPr>
          <p:spPr bwMode="auto">
            <a:xfrm flipH="1">
              <a:off x="7180028" y="3923179"/>
              <a:ext cx="6758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1591B9C-48D8-464A-947E-7C79A8D7656C}"/>
                </a:ext>
              </a:extLst>
            </p:cNvPr>
            <p:cNvCxnSpPr>
              <a:cxnSpLocks/>
            </p:cNvCxnSpPr>
            <p:nvPr/>
          </p:nvCxnSpPr>
          <p:spPr bwMode="auto">
            <a:xfrm flipH="1">
              <a:off x="7180028" y="4487458"/>
              <a:ext cx="67586"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C89FB2E-7417-4CDF-A33A-A6C4DA1DCAEB}"/>
                </a:ext>
              </a:extLst>
            </p:cNvPr>
            <p:cNvCxnSpPr>
              <a:cxnSpLocks/>
            </p:cNvCxnSpPr>
            <p:nvPr/>
          </p:nvCxnSpPr>
          <p:spPr bwMode="auto">
            <a:xfrm flipH="1">
              <a:off x="7180028" y="5051735"/>
              <a:ext cx="67586" cy="0"/>
            </a:xfrm>
            <a:prstGeom prst="line">
              <a:avLst/>
            </a:prstGeom>
            <a:noFill/>
            <a:ln w="28575" cap="flat" cmpd="sng" algn="ctr">
              <a:solidFill>
                <a:schemeClr val="bg1"/>
              </a:solidFill>
              <a:prstDash val="solid"/>
              <a:round/>
              <a:headEnd type="none" w="med" len="med"/>
              <a:tailEnd type="none" w="med" len="med"/>
            </a:ln>
            <a:effectLst/>
          </p:spPr>
        </p:cxnSp>
      </p:grpSp>
      <p:grpSp>
        <p:nvGrpSpPr>
          <p:cNvPr id="9" name="Group 8">
            <a:extLst>
              <a:ext uri="{FF2B5EF4-FFF2-40B4-BE49-F238E27FC236}">
                <a16:creationId xmlns:a16="http://schemas.microsoft.com/office/drawing/2014/main" id="{09E16D63-313E-42D6-B589-E0B9DF702997}"/>
              </a:ext>
            </a:extLst>
          </p:cNvPr>
          <p:cNvGrpSpPr/>
          <p:nvPr/>
        </p:nvGrpSpPr>
        <p:grpSpPr>
          <a:xfrm>
            <a:off x="7247614" y="5051735"/>
            <a:ext cx="3848431" cy="67586"/>
            <a:chOff x="7247614" y="5051735"/>
            <a:chExt cx="3848431" cy="67586"/>
          </a:xfrm>
        </p:grpSpPr>
        <p:cxnSp>
          <p:nvCxnSpPr>
            <p:cNvPr id="21" name="Straight Connector 20">
              <a:extLst>
                <a:ext uri="{FF2B5EF4-FFF2-40B4-BE49-F238E27FC236}">
                  <a16:creationId xmlns:a16="http://schemas.microsoft.com/office/drawing/2014/main" id="{B6BAC5B6-6375-44DB-AE51-672AD5D4C67E}"/>
                </a:ext>
              </a:extLst>
            </p:cNvPr>
            <p:cNvCxnSpPr>
              <a:cxnSpLocks/>
            </p:cNvCxnSpPr>
            <p:nvPr/>
          </p:nvCxnSpPr>
          <p:spPr bwMode="auto">
            <a:xfrm rot="5400000" flipH="1">
              <a:off x="7213821" y="5085528"/>
              <a:ext cx="67586"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89606BD-AE9B-4136-965F-E3BBF7C6A71E}"/>
                </a:ext>
              </a:extLst>
            </p:cNvPr>
            <p:cNvCxnSpPr>
              <a:cxnSpLocks/>
            </p:cNvCxnSpPr>
            <p:nvPr/>
          </p:nvCxnSpPr>
          <p:spPr bwMode="auto">
            <a:xfrm rot="5400000" flipH="1">
              <a:off x="8496631" y="5085528"/>
              <a:ext cx="67586"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D7EEEB78-82C6-422D-A152-59467C608B9C}"/>
                </a:ext>
              </a:extLst>
            </p:cNvPr>
            <p:cNvCxnSpPr>
              <a:cxnSpLocks/>
            </p:cNvCxnSpPr>
            <p:nvPr/>
          </p:nvCxnSpPr>
          <p:spPr bwMode="auto">
            <a:xfrm rot="5400000" flipH="1">
              <a:off x="9779441" y="5085528"/>
              <a:ext cx="67586"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1FD64CA-A772-4820-A22A-CCB5850F522F}"/>
                </a:ext>
              </a:extLst>
            </p:cNvPr>
            <p:cNvCxnSpPr>
              <a:cxnSpLocks/>
            </p:cNvCxnSpPr>
            <p:nvPr/>
          </p:nvCxnSpPr>
          <p:spPr bwMode="auto">
            <a:xfrm rot="5400000" flipH="1">
              <a:off x="11062252" y="5085528"/>
              <a:ext cx="67586" cy="0"/>
            </a:xfrm>
            <a:prstGeom prst="line">
              <a:avLst/>
            </a:prstGeom>
            <a:noFill/>
            <a:ln w="28575" cap="flat" cmpd="sng" algn="ctr">
              <a:solidFill>
                <a:schemeClr val="bg1"/>
              </a:solidFill>
              <a:prstDash val="solid"/>
              <a:round/>
              <a:headEnd type="none" w="med" len="med"/>
              <a:tailEnd type="none" w="med" len="med"/>
            </a:ln>
            <a:effectLst/>
          </p:spPr>
        </p:cxnSp>
      </p:grpSp>
      <p:sp>
        <p:nvSpPr>
          <p:cNvPr id="13" name="TextBox 12">
            <a:extLst>
              <a:ext uri="{FF2B5EF4-FFF2-40B4-BE49-F238E27FC236}">
                <a16:creationId xmlns:a16="http://schemas.microsoft.com/office/drawing/2014/main" id="{D0A7FA85-736A-4BC6-A7D1-35732281F5B4}"/>
              </a:ext>
            </a:extLst>
          </p:cNvPr>
          <p:cNvSpPr txBox="1"/>
          <p:nvPr/>
        </p:nvSpPr>
        <p:spPr bwMode="auto">
          <a:xfrm>
            <a:off x="6631245" y="4871045"/>
            <a:ext cx="600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ACF32CBB-F884-4E6A-959A-ED7B40A8A3E7}"/>
              </a:ext>
            </a:extLst>
          </p:cNvPr>
          <p:cNvSpPr txBox="1"/>
          <p:nvPr/>
        </p:nvSpPr>
        <p:spPr bwMode="auto">
          <a:xfrm>
            <a:off x="6631245" y="4306130"/>
            <a:ext cx="600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E259E683-8D29-4B2C-8FAF-4F7AD946E3AA}"/>
              </a:ext>
            </a:extLst>
          </p:cNvPr>
          <p:cNvSpPr txBox="1"/>
          <p:nvPr/>
        </p:nvSpPr>
        <p:spPr bwMode="auto">
          <a:xfrm>
            <a:off x="6631245" y="3741216"/>
            <a:ext cx="600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8" name="TextBox 27">
            <a:extLst>
              <a:ext uri="{FF2B5EF4-FFF2-40B4-BE49-F238E27FC236}">
                <a16:creationId xmlns:a16="http://schemas.microsoft.com/office/drawing/2014/main" id="{C1DDF273-F946-4282-B5B7-36524F5D6D0D}"/>
              </a:ext>
            </a:extLst>
          </p:cNvPr>
          <p:cNvSpPr txBox="1"/>
          <p:nvPr/>
        </p:nvSpPr>
        <p:spPr bwMode="auto">
          <a:xfrm>
            <a:off x="6631245" y="3176302"/>
            <a:ext cx="600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9" name="TextBox 28">
            <a:extLst>
              <a:ext uri="{FF2B5EF4-FFF2-40B4-BE49-F238E27FC236}">
                <a16:creationId xmlns:a16="http://schemas.microsoft.com/office/drawing/2014/main" id="{1AF8F4A5-FAD6-490F-91B9-8DA35F19E561}"/>
              </a:ext>
            </a:extLst>
          </p:cNvPr>
          <p:cNvSpPr txBox="1"/>
          <p:nvPr/>
        </p:nvSpPr>
        <p:spPr bwMode="auto">
          <a:xfrm>
            <a:off x="6631245" y="2611388"/>
            <a:ext cx="600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0" name="TextBox 29">
            <a:extLst>
              <a:ext uri="{FF2B5EF4-FFF2-40B4-BE49-F238E27FC236}">
                <a16:creationId xmlns:a16="http://schemas.microsoft.com/office/drawing/2014/main" id="{C5108EF3-15C6-44E7-B63D-E3D7FFD04F04}"/>
              </a:ext>
            </a:extLst>
          </p:cNvPr>
          <p:cNvSpPr txBox="1"/>
          <p:nvPr/>
        </p:nvSpPr>
        <p:spPr bwMode="auto">
          <a:xfrm>
            <a:off x="6631245" y="2046474"/>
            <a:ext cx="6004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5" name="TextBox 24">
            <a:extLst>
              <a:ext uri="{FF2B5EF4-FFF2-40B4-BE49-F238E27FC236}">
                <a16:creationId xmlns:a16="http://schemas.microsoft.com/office/drawing/2014/main" id="{5E5331F8-A808-4879-8754-8420C4BAD49B}"/>
              </a:ext>
            </a:extLst>
          </p:cNvPr>
          <p:cNvSpPr txBox="1"/>
          <p:nvPr/>
        </p:nvSpPr>
        <p:spPr bwMode="auto">
          <a:xfrm rot="16200000">
            <a:off x="5297692" y="3464979"/>
            <a:ext cx="28624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Rate (%)</a:t>
            </a:r>
          </a:p>
        </p:txBody>
      </p:sp>
      <p:sp>
        <p:nvSpPr>
          <p:cNvPr id="32" name="TextBox 31">
            <a:extLst>
              <a:ext uri="{FF2B5EF4-FFF2-40B4-BE49-F238E27FC236}">
                <a16:creationId xmlns:a16="http://schemas.microsoft.com/office/drawing/2014/main" id="{C7DD21DF-CE66-42A9-85BB-6A11AB9CFE5D}"/>
              </a:ext>
            </a:extLst>
          </p:cNvPr>
          <p:cNvSpPr txBox="1"/>
          <p:nvPr/>
        </p:nvSpPr>
        <p:spPr bwMode="auto">
          <a:xfrm>
            <a:off x="7239605" y="5044155"/>
            <a:ext cx="129871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 3.6/20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34)</a:t>
            </a:r>
          </a:p>
        </p:txBody>
      </p:sp>
      <p:sp>
        <p:nvSpPr>
          <p:cNvPr id="33" name="TextBox 32">
            <a:extLst>
              <a:ext uri="{FF2B5EF4-FFF2-40B4-BE49-F238E27FC236}">
                <a16:creationId xmlns:a16="http://schemas.microsoft.com/office/drawing/2014/main" id="{A7D4F120-DBB2-4FC5-81A5-94F378EAC5A1}"/>
              </a:ext>
            </a:extLst>
          </p:cNvPr>
          <p:cNvSpPr txBox="1"/>
          <p:nvPr/>
        </p:nvSpPr>
        <p:spPr bwMode="auto">
          <a:xfrm>
            <a:off x="8524403" y="5044155"/>
            <a:ext cx="12987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3.6/20 mg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 36/60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16)</a:t>
            </a:r>
          </a:p>
        </p:txBody>
      </p:sp>
      <p:sp>
        <p:nvSpPr>
          <p:cNvPr id="34" name="TextBox 33">
            <a:extLst>
              <a:ext uri="{FF2B5EF4-FFF2-40B4-BE49-F238E27FC236}">
                <a16:creationId xmlns:a16="http://schemas.microsoft.com/office/drawing/2014/main" id="{27830D01-05B2-44A2-B2AA-E7B8DEECDAD1}"/>
              </a:ext>
            </a:extLst>
          </p:cNvPr>
          <p:cNvSpPr txBox="1"/>
          <p:nvPr/>
        </p:nvSpPr>
        <p:spPr bwMode="auto">
          <a:xfrm>
            <a:off x="9809202" y="5044155"/>
            <a:ext cx="129871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3.6/90 mg </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 36/132 mg</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(n = 18)</a:t>
            </a:r>
          </a:p>
        </p:txBody>
      </p:sp>
      <p:sp>
        <p:nvSpPr>
          <p:cNvPr id="31" name="Rectangle 30">
            <a:extLst>
              <a:ext uri="{FF2B5EF4-FFF2-40B4-BE49-F238E27FC236}">
                <a16:creationId xmlns:a16="http://schemas.microsoft.com/office/drawing/2014/main" id="{08A462A3-4543-4787-840C-4008DA828DB2}"/>
              </a:ext>
            </a:extLst>
          </p:cNvPr>
          <p:cNvSpPr/>
          <p:nvPr/>
        </p:nvSpPr>
        <p:spPr bwMode="auto">
          <a:xfrm>
            <a:off x="7498150" y="4466951"/>
            <a:ext cx="791084" cy="584775"/>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PR: 21%</a:t>
            </a:r>
          </a:p>
        </p:txBody>
      </p:sp>
      <p:sp>
        <p:nvSpPr>
          <p:cNvPr id="36" name="Rectangle 35">
            <a:extLst>
              <a:ext uri="{FF2B5EF4-FFF2-40B4-BE49-F238E27FC236}">
                <a16:creationId xmlns:a16="http://schemas.microsoft.com/office/drawing/2014/main" id="{C0D3057F-8F0B-447A-8DF6-D836C323E3AB}"/>
              </a:ext>
            </a:extLst>
          </p:cNvPr>
          <p:cNvSpPr/>
          <p:nvPr/>
        </p:nvSpPr>
        <p:spPr bwMode="auto">
          <a:xfrm>
            <a:off x="7498150" y="4055165"/>
            <a:ext cx="791084" cy="417089"/>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VGPR: 15%</a:t>
            </a:r>
          </a:p>
        </p:txBody>
      </p:sp>
      <p:sp>
        <p:nvSpPr>
          <p:cNvPr id="37" name="Rectangle 36">
            <a:extLst>
              <a:ext uri="{FF2B5EF4-FFF2-40B4-BE49-F238E27FC236}">
                <a16:creationId xmlns:a16="http://schemas.microsoft.com/office/drawing/2014/main" id="{CC061B34-373D-4A5B-A901-2206AC4D475D}"/>
              </a:ext>
            </a:extLst>
          </p:cNvPr>
          <p:cNvSpPr/>
          <p:nvPr/>
        </p:nvSpPr>
        <p:spPr bwMode="auto">
          <a:xfrm>
            <a:off x="7498150" y="3891074"/>
            <a:ext cx="791084" cy="162877"/>
          </a:xfrm>
          <a:prstGeom prst="rect">
            <a:avLst/>
          </a:prstGeom>
          <a:solidFill>
            <a:schemeClr val="accent2">
              <a:lumMod val="75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CR: 6%</a:t>
            </a:r>
          </a:p>
        </p:txBody>
      </p:sp>
      <p:sp>
        <p:nvSpPr>
          <p:cNvPr id="38" name="Rectangle 37">
            <a:extLst>
              <a:ext uri="{FF2B5EF4-FFF2-40B4-BE49-F238E27FC236}">
                <a16:creationId xmlns:a16="http://schemas.microsoft.com/office/drawing/2014/main" id="{1A7C6658-5E03-4384-8A3A-E5875D61B2A2}"/>
              </a:ext>
            </a:extLst>
          </p:cNvPr>
          <p:cNvSpPr/>
          <p:nvPr/>
        </p:nvSpPr>
        <p:spPr bwMode="auto">
          <a:xfrm>
            <a:off x="7498150" y="3555018"/>
            <a:ext cx="791084" cy="340033"/>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err="1">
                <a:solidFill>
                  <a:schemeClr val="tx1"/>
                </a:solidFill>
                <a:latin typeface="Calibri" panose="020F0502020204030204" pitchFamily="34" charset="0"/>
              </a:rPr>
              <a:t>sCR</a:t>
            </a:r>
            <a:r>
              <a:rPr lang="en-US" sz="1200" dirty="0">
                <a:solidFill>
                  <a:schemeClr val="tx1"/>
                </a:solidFill>
                <a:latin typeface="Calibri" panose="020F0502020204030204" pitchFamily="34" charset="0"/>
              </a:rPr>
              <a:t>: 12%</a:t>
            </a:r>
          </a:p>
        </p:txBody>
      </p:sp>
      <p:sp>
        <p:nvSpPr>
          <p:cNvPr id="39" name="Rectangle 38">
            <a:extLst>
              <a:ext uri="{FF2B5EF4-FFF2-40B4-BE49-F238E27FC236}">
                <a16:creationId xmlns:a16="http://schemas.microsoft.com/office/drawing/2014/main" id="{C770496A-667B-46DF-8DF9-A5CBA0EF71D0}"/>
              </a:ext>
            </a:extLst>
          </p:cNvPr>
          <p:cNvSpPr/>
          <p:nvPr/>
        </p:nvSpPr>
        <p:spPr bwMode="auto">
          <a:xfrm>
            <a:off x="8788852" y="4337437"/>
            <a:ext cx="791084" cy="714289"/>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PR: 25%</a:t>
            </a:r>
          </a:p>
        </p:txBody>
      </p:sp>
      <p:sp>
        <p:nvSpPr>
          <p:cNvPr id="42" name="Rectangle 41">
            <a:extLst>
              <a:ext uri="{FF2B5EF4-FFF2-40B4-BE49-F238E27FC236}">
                <a16:creationId xmlns:a16="http://schemas.microsoft.com/office/drawing/2014/main" id="{ED46A161-47E8-4C09-B28F-85D39A9FAA26}"/>
              </a:ext>
            </a:extLst>
          </p:cNvPr>
          <p:cNvSpPr/>
          <p:nvPr/>
        </p:nvSpPr>
        <p:spPr bwMode="auto">
          <a:xfrm>
            <a:off x="8788852" y="3816626"/>
            <a:ext cx="791084" cy="520811"/>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err="1">
                <a:solidFill>
                  <a:schemeClr val="tx1"/>
                </a:solidFill>
                <a:latin typeface="Calibri" panose="020F0502020204030204" pitchFamily="34" charset="0"/>
              </a:rPr>
              <a:t>sCR</a:t>
            </a:r>
            <a:r>
              <a:rPr lang="en-US" sz="1200" dirty="0">
                <a:solidFill>
                  <a:schemeClr val="tx1"/>
                </a:solidFill>
                <a:latin typeface="Calibri" panose="020F0502020204030204" pitchFamily="34" charset="0"/>
              </a:rPr>
              <a:t>: 19%</a:t>
            </a:r>
          </a:p>
        </p:txBody>
      </p:sp>
      <p:sp>
        <p:nvSpPr>
          <p:cNvPr id="43" name="Rectangle 42">
            <a:extLst>
              <a:ext uri="{FF2B5EF4-FFF2-40B4-BE49-F238E27FC236}">
                <a16:creationId xmlns:a16="http://schemas.microsoft.com/office/drawing/2014/main" id="{7723993F-9439-4133-A8C1-2011145A17DB}"/>
              </a:ext>
            </a:extLst>
          </p:cNvPr>
          <p:cNvSpPr/>
          <p:nvPr/>
        </p:nvSpPr>
        <p:spPr bwMode="auto">
          <a:xfrm>
            <a:off x="10073651" y="4582810"/>
            <a:ext cx="791084" cy="468916"/>
          </a:xfrm>
          <a:prstGeom prst="rect">
            <a:avLst/>
          </a:prstGeom>
          <a:solidFill>
            <a:schemeClr val="accent2">
              <a:lumMod val="40000"/>
              <a:lumOff val="60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PR: 17%</a:t>
            </a:r>
          </a:p>
        </p:txBody>
      </p:sp>
      <p:sp>
        <p:nvSpPr>
          <p:cNvPr id="44" name="Rectangle 43">
            <a:extLst>
              <a:ext uri="{FF2B5EF4-FFF2-40B4-BE49-F238E27FC236}">
                <a16:creationId xmlns:a16="http://schemas.microsoft.com/office/drawing/2014/main" id="{49BD67C5-F14B-4E87-ACE6-20CFDF9BE2BD}"/>
              </a:ext>
            </a:extLst>
          </p:cNvPr>
          <p:cNvSpPr/>
          <p:nvPr/>
        </p:nvSpPr>
        <p:spPr bwMode="auto">
          <a:xfrm>
            <a:off x="10073651" y="3797399"/>
            <a:ext cx="791084" cy="788058"/>
          </a:xfrm>
          <a:prstGeom prst="rect">
            <a:avLst/>
          </a:prstGeom>
          <a:solidFill>
            <a:schemeClr val="accent2"/>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VGPR: 28%</a:t>
            </a:r>
          </a:p>
        </p:txBody>
      </p:sp>
      <p:sp>
        <p:nvSpPr>
          <p:cNvPr id="45" name="Rectangle 44">
            <a:extLst>
              <a:ext uri="{FF2B5EF4-FFF2-40B4-BE49-F238E27FC236}">
                <a16:creationId xmlns:a16="http://schemas.microsoft.com/office/drawing/2014/main" id="{EEE31D0D-A96F-470E-9D79-642DB72058FF}"/>
              </a:ext>
            </a:extLst>
          </p:cNvPr>
          <p:cNvSpPr/>
          <p:nvPr/>
        </p:nvSpPr>
        <p:spPr bwMode="auto">
          <a:xfrm>
            <a:off x="10073651" y="3482051"/>
            <a:ext cx="791084" cy="315348"/>
          </a:xfrm>
          <a:prstGeom prst="rect">
            <a:avLst/>
          </a:prstGeom>
          <a:solidFill>
            <a:schemeClr val="accent2">
              <a:lumMod val="75000"/>
            </a:schemeClr>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CR: 11%</a:t>
            </a:r>
          </a:p>
        </p:txBody>
      </p:sp>
      <p:sp>
        <p:nvSpPr>
          <p:cNvPr id="46" name="Rectangle 45">
            <a:extLst>
              <a:ext uri="{FF2B5EF4-FFF2-40B4-BE49-F238E27FC236}">
                <a16:creationId xmlns:a16="http://schemas.microsoft.com/office/drawing/2014/main" id="{41BF41E9-1AD9-45E7-917A-9E5F5E4B9760}"/>
              </a:ext>
            </a:extLst>
          </p:cNvPr>
          <p:cNvSpPr/>
          <p:nvPr/>
        </p:nvSpPr>
        <p:spPr bwMode="auto">
          <a:xfrm>
            <a:off x="10073651" y="3319174"/>
            <a:ext cx="791084" cy="162876"/>
          </a:xfrm>
          <a:prstGeom prst="rect">
            <a:avLst/>
          </a:prstGeom>
          <a:solidFill>
            <a:schemeClr val="accent1"/>
          </a:solidFill>
          <a:ln w="0">
            <a:solidFill>
              <a:schemeClr val="bg1"/>
            </a:solid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err="1">
                <a:latin typeface="Calibri" panose="020F0502020204030204" pitchFamily="34" charset="0"/>
              </a:rPr>
              <a:t>sCR</a:t>
            </a:r>
            <a:r>
              <a:rPr lang="en-US" sz="1200" dirty="0">
                <a:latin typeface="Calibri" panose="020F0502020204030204" pitchFamily="34" charset="0"/>
              </a:rPr>
              <a:t>: 6%</a:t>
            </a:r>
            <a:endParaRPr lang="en-US" sz="120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214BDAED-7008-40D3-BD21-9C5EADAB7482}"/>
              </a:ext>
            </a:extLst>
          </p:cNvPr>
          <p:cNvSpPr txBox="1"/>
          <p:nvPr/>
        </p:nvSpPr>
        <p:spPr bwMode="auto">
          <a:xfrm>
            <a:off x="10007691" y="3011396"/>
            <a:ext cx="923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ORR: 61%</a:t>
            </a:r>
          </a:p>
        </p:txBody>
      </p:sp>
      <p:sp>
        <p:nvSpPr>
          <p:cNvPr id="48" name="TextBox 47">
            <a:extLst>
              <a:ext uri="{FF2B5EF4-FFF2-40B4-BE49-F238E27FC236}">
                <a16:creationId xmlns:a16="http://schemas.microsoft.com/office/drawing/2014/main" id="{8DC8CFDF-0A32-48A4-8E12-F5BA89626D9F}"/>
              </a:ext>
            </a:extLst>
          </p:cNvPr>
          <p:cNvSpPr txBox="1"/>
          <p:nvPr/>
        </p:nvSpPr>
        <p:spPr bwMode="auto">
          <a:xfrm>
            <a:off x="8740133" y="3509559"/>
            <a:ext cx="9230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ORR: 44%</a:t>
            </a:r>
          </a:p>
        </p:txBody>
      </p:sp>
      <p:sp>
        <p:nvSpPr>
          <p:cNvPr id="49" name="TextBox 48">
            <a:extLst>
              <a:ext uri="{FF2B5EF4-FFF2-40B4-BE49-F238E27FC236}">
                <a16:creationId xmlns:a16="http://schemas.microsoft.com/office/drawing/2014/main" id="{21C9C9A9-DAAE-4443-85D2-3E216B85ED3D}"/>
              </a:ext>
            </a:extLst>
          </p:cNvPr>
          <p:cNvSpPr txBox="1"/>
          <p:nvPr/>
        </p:nvSpPr>
        <p:spPr bwMode="auto">
          <a:xfrm>
            <a:off x="7331549" y="2815043"/>
            <a:ext cx="1114824"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ORR: 53%</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CR: 18%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 VGPR: 32%</a:t>
            </a:r>
          </a:p>
        </p:txBody>
      </p:sp>
      <p:sp>
        <p:nvSpPr>
          <p:cNvPr id="3" name="Freeform: Shape 2">
            <a:extLst>
              <a:ext uri="{FF2B5EF4-FFF2-40B4-BE49-F238E27FC236}">
                <a16:creationId xmlns:a16="http://schemas.microsoft.com/office/drawing/2014/main" id="{9BB94848-1274-4924-9D49-374F971F763D}"/>
              </a:ext>
            </a:extLst>
          </p:cNvPr>
          <p:cNvSpPr/>
          <p:nvPr/>
        </p:nvSpPr>
        <p:spPr bwMode="auto">
          <a:xfrm>
            <a:off x="7247614" y="2218414"/>
            <a:ext cx="3860358" cy="2838616"/>
          </a:xfrm>
          <a:custGeom>
            <a:avLst/>
            <a:gdLst>
              <a:gd name="connsiteX0" fmla="*/ 0 w 3860358"/>
              <a:gd name="connsiteY0" fmla="*/ 0 h 2838616"/>
              <a:gd name="connsiteX1" fmla="*/ 0 w 3860358"/>
              <a:gd name="connsiteY1" fmla="*/ 2838616 h 2838616"/>
              <a:gd name="connsiteX2" fmla="*/ 3860358 w 3860358"/>
              <a:gd name="connsiteY2" fmla="*/ 2838616 h 2838616"/>
            </a:gdLst>
            <a:ahLst/>
            <a:cxnLst>
              <a:cxn ang="0">
                <a:pos x="connsiteX0" y="connsiteY0"/>
              </a:cxn>
              <a:cxn ang="0">
                <a:pos x="connsiteX1" y="connsiteY1"/>
              </a:cxn>
              <a:cxn ang="0">
                <a:pos x="connsiteX2" y="connsiteY2"/>
              </a:cxn>
            </a:cxnLst>
            <a:rect l="l" t="t" r="r" b="b"/>
            <a:pathLst>
              <a:path w="3860358" h="2838616">
                <a:moveTo>
                  <a:pt x="0" y="0"/>
                </a:moveTo>
                <a:lnTo>
                  <a:pt x="0" y="2838616"/>
                </a:lnTo>
                <a:lnTo>
                  <a:pt x="3860358" y="2838616"/>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3313250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610E433-6BEB-F742-BFBA-6D934523073B}"/>
              </a:ext>
            </a:extLst>
          </p:cNvPr>
          <p:cNvSpPr>
            <a:spLocks noGrp="1"/>
          </p:cNvSpPr>
          <p:nvPr>
            <p:ph sz="half" idx="1"/>
          </p:nvPr>
        </p:nvSpPr>
        <p:spPr>
          <a:xfrm>
            <a:off x="601820" y="1510730"/>
            <a:ext cx="10358280" cy="4678738"/>
          </a:xfrm>
        </p:spPr>
        <p:txBody>
          <a:bodyPr/>
          <a:lstStyle/>
          <a:p>
            <a:r>
              <a:rPr lang="en-US" sz="2400" dirty="0"/>
              <a:t>Median follow-up in responders: 10.3 mos (2.7-19.5)</a:t>
            </a:r>
          </a:p>
          <a:p>
            <a:pPr lvl="1"/>
            <a:endParaRPr lang="en-US" sz="2200" dirty="0"/>
          </a:p>
        </p:txBody>
      </p:sp>
      <p:sp>
        <p:nvSpPr>
          <p:cNvPr id="24578" name="Rectangle 2">
            <a:extLst>
              <a:ext uri="{FF2B5EF4-FFF2-40B4-BE49-F238E27FC236}">
                <a16:creationId xmlns:a16="http://schemas.microsoft.com/office/drawing/2014/main" id="{733F22C4-763B-49A7-9CF7-DAEC5F28A5BE}"/>
              </a:ext>
            </a:extLst>
          </p:cNvPr>
          <p:cNvSpPr>
            <a:spLocks noGrp="1" noChangeArrowheads="1"/>
          </p:cNvSpPr>
          <p:nvPr>
            <p:ph type="title"/>
          </p:nvPr>
        </p:nvSpPr>
        <p:spPr/>
        <p:txBody>
          <a:bodyPr/>
          <a:lstStyle/>
          <a:p>
            <a:r>
              <a:rPr lang="en-GB" altLang="en-US" dirty="0"/>
              <a:t>Cevostamab in R/R MM:</a:t>
            </a:r>
            <a:r>
              <a:rPr lang="en-US" altLang="en-US" dirty="0"/>
              <a:t> Duration of Response</a:t>
            </a:r>
          </a:p>
        </p:txBody>
      </p:sp>
      <p:grpSp>
        <p:nvGrpSpPr>
          <p:cNvPr id="10" name="Group 7">
            <a:extLst>
              <a:ext uri="{FF2B5EF4-FFF2-40B4-BE49-F238E27FC236}">
                <a16:creationId xmlns:a16="http://schemas.microsoft.com/office/drawing/2014/main" id="{CDC64DE9-0D03-48C5-96B4-FBD10084AD0B}"/>
              </a:ext>
            </a:extLst>
          </p:cNvPr>
          <p:cNvGrpSpPr>
            <a:grpSpLocks/>
          </p:cNvGrpSpPr>
          <p:nvPr/>
        </p:nvGrpSpPr>
        <p:grpSpPr bwMode="auto">
          <a:xfrm>
            <a:off x="9389569" y="6216652"/>
            <a:ext cx="2488502" cy="447822"/>
            <a:chOff x="9527309" y="3551529"/>
            <a:chExt cx="2488502" cy="448324"/>
          </a:xfrm>
        </p:grpSpPr>
        <p:pic>
          <p:nvPicPr>
            <p:cNvPr id="11" name="Picture 9">
              <a:extLst>
                <a:ext uri="{FF2B5EF4-FFF2-40B4-BE49-F238E27FC236}">
                  <a16:creationId xmlns:a16="http://schemas.microsoft.com/office/drawing/2014/main" id="{CA190EF6-ADA2-4CEB-82B2-13979AA790FE}"/>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5" name="Rectangle 8">
              <a:extLst>
                <a:ext uri="{FF2B5EF4-FFF2-40B4-BE49-F238E27FC236}">
                  <a16:creationId xmlns:a16="http://schemas.microsoft.com/office/drawing/2014/main" id="{92B661F6-EA2E-4B40-AC59-943F540D6E14}"/>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7" name="Rectangle 6">
            <a:extLst>
              <a:ext uri="{FF2B5EF4-FFF2-40B4-BE49-F238E27FC236}">
                <a16:creationId xmlns:a16="http://schemas.microsoft.com/office/drawing/2014/main" id="{B6DAC332-835C-0844-BAAF-B796CF633A37}"/>
              </a:ext>
            </a:extLst>
          </p:cNvPr>
          <p:cNvSpPr/>
          <p:nvPr/>
        </p:nvSpPr>
        <p:spPr bwMode="auto">
          <a:xfrm>
            <a:off x="8561938" y="2300460"/>
            <a:ext cx="2498609" cy="211222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 name="Text Box 11">
            <a:extLst>
              <a:ext uri="{FF2B5EF4-FFF2-40B4-BE49-F238E27FC236}">
                <a16:creationId xmlns:a16="http://schemas.microsoft.com/office/drawing/2014/main" id="{D6F6DF31-6F92-4318-AB5F-2C5C9BF1C90A}"/>
              </a:ext>
            </a:extLst>
          </p:cNvPr>
          <p:cNvSpPr txBox="1">
            <a:spLocks noChangeArrowheads="1"/>
          </p:cNvSpPr>
          <p:nvPr/>
        </p:nvSpPr>
        <p:spPr bwMode="auto">
          <a:xfrm>
            <a:off x="368422" y="6385394"/>
            <a:ext cx="875947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Cohen. ASH 2020. Abstr 292.</a:t>
            </a:r>
            <a:endParaRPr lang="en-US" sz="1200" dirty="0">
              <a:solidFill>
                <a:schemeClr val="bg2"/>
              </a:solidFill>
            </a:endParaRPr>
          </a:p>
        </p:txBody>
      </p:sp>
      <p:grpSp>
        <p:nvGrpSpPr>
          <p:cNvPr id="296" name="Group 295">
            <a:extLst>
              <a:ext uri="{FF2B5EF4-FFF2-40B4-BE49-F238E27FC236}">
                <a16:creationId xmlns:a16="http://schemas.microsoft.com/office/drawing/2014/main" id="{F790569E-78FB-4AE3-8366-54B46E006D2B}"/>
              </a:ext>
            </a:extLst>
          </p:cNvPr>
          <p:cNvGrpSpPr/>
          <p:nvPr/>
        </p:nvGrpSpPr>
        <p:grpSpPr>
          <a:xfrm>
            <a:off x="9123361" y="2614087"/>
            <a:ext cx="2483370" cy="2943423"/>
            <a:chOff x="9149014" y="2172987"/>
            <a:chExt cx="2483370" cy="2943423"/>
          </a:xfrm>
        </p:grpSpPr>
        <p:grpSp>
          <p:nvGrpSpPr>
            <p:cNvPr id="161" name="Group 160">
              <a:extLst>
                <a:ext uri="{FF2B5EF4-FFF2-40B4-BE49-F238E27FC236}">
                  <a16:creationId xmlns:a16="http://schemas.microsoft.com/office/drawing/2014/main" id="{F37AF55A-BD1B-4770-B3A8-62200121D989}"/>
                </a:ext>
              </a:extLst>
            </p:cNvPr>
            <p:cNvGrpSpPr/>
            <p:nvPr/>
          </p:nvGrpSpPr>
          <p:grpSpPr>
            <a:xfrm>
              <a:off x="9149014" y="2172987"/>
              <a:ext cx="1713876" cy="1331208"/>
              <a:chOff x="9951426" y="4272992"/>
              <a:chExt cx="1713876" cy="1331208"/>
            </a:xfrm>
          </p:grpSpPr>
          <p:sp>
            <p:nvSpPr>
              <p:cNvPr id="151" name="TextBox 150">
                <a:extLst>
                  <a:ext uri="{FF2B5EF4-FFF2-40B4-BE49-F238E27FC236}">
                    <a16:creationId xmlns:a16="http://schemas.microsoft.com/office/drawing/2014/main" id="{005E4035-1181-4DB6-A336-A47E5BCB5BD9}"/>
                  </a:ext>
                </a:extLst>
              </p:cNvPr>
              <p:cNvSpPr txBox="1"/>
              <p:nvPr/>
            </p:nvSpPr>
            <p:spPr bwMode="auto">
              <a:xfrm>
                <a:off x="10179668" y="4526982"/>
                <a:ext cx="68059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VGPR</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CR</a:t>
                </a:r>
                <a:br>
                  <a:rPr lang="en-US" sz="1600" b="0" dirty="0">
                    <a:solidFill>
                      <a:schemeClr val="bg1"/>
                    </a:solidFill>
                    <a:latin typeface="Calibri" panose="020F0502020204030204" pitchFamily="34" charset="0"/>
                  </a:rPr>
                </a:br>
                <a:r>
                  <a:rPr lang="en-US" sz="1600" b="0" dirty="0" err="1">
                    <a:solidFill>
                      <a:schemeClr val="bg1"/>
                    </a:solidFill>
                    <a:latin typeface="Calibri" panose="020F0502020204030204" pitchFamily="34" charset="0"/>
                  </a:rPr>
                  <a:t>sCR</a:t>
                </a:r>
                <a:endParaRPr lang="en-US" sz="1600" b="0" dirty="0">
                  <a:solidFill>
                    <a:schemeClr val="bg1"/>
                  </a:solidFill>
                  <a:latin typeface="Calibri" panose="020F0502020204030204" pitchFamily="34" charset="0"/>
                </a:endParaRPr>
              </a:p>
            </p:txBody>
          </p:sp>
          <p:grpSp>
            <p:nvGrpSpPr>
              <p:cNvPr id="155" name="Group 154">
                <a:extLst>
                  <a:ext uri="{FF2B5EF4-FFF2-40B4-BE49-F238E27FC236}">
                    <a16:creationId xmlns:a16="http://schemas.microsoft.com/office/drawing/2014/main" id="{2BA32F73-A71E-43C5-AB6E-9ACFEC365B98}"/>
                  </a:ext>
                </a:extLst>
              </p:cNvPr>
              <p:cNvGrpSpPr/>
              <p:nvPr/>
            </p:nvGrpSpPr>
            <p:grpSpPr>
              <a:xfrm>
                <a:off x="9951426" y="4272992"/>
                <a:ext cx="1713876" cy="1253328"/>
                <a:chOff x="9951426" y="4272992"/>
                <a:chExt cx="1713876" cy="1253328"/>
              </a:xfrm>
            </p:grpSpPr>
            <p:sp>
              <p:nvSpPr>
                <p:cNvPr id="150" name="Rectangle 149">
                  <a:extLst>
                    <a:ext uri="{FF2B5EF4-FFF2-40B4-BE49-F238E27FC236}">
                      <a16:creationId xmlns:a16="http://schemas.microsoft.com/office/drawing/2014/main" id="{31BE46E4-B89A-467B-B06C-6708D6E37C70}"/>
                    </a:ext>
                  </a:extLst>
                </p:cNvPr>
                <p:cNvSpPr/>
                <p:nvPr/>
              </p:nvSpPr>
              <p:spPr bwMode="auto">
                <a:xfrm>
                  <a:off x="10051366" y="4594468"/>
                  <a:ext cx="175846" cy="175846"/>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Rectangle 151">
                  <a:extLst>
                    <a:ext uri="{FF2B5EF4-FFF2-40B4-BE49-F238E27FC236}">
                      <a16:creationId xmlns:a16="http://schemas.microsoft.com/office/drawing/2014/main" id="{9A4EF81E-BA9E-4F96-8F83-4662BAB579B9}"/>
                    </a:ext>
                  </a:extLst>
                </p:cNvPr>
                <p:cNvSpPr/>
                <p:nvPr/>
              </p:nvSpPr>
              <p:spPr bwMode="auto">
                <a:xfrm>
                  <a:off x="10051366" y="4850617"/>
                  <a:ext cx="175846" cy="17584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Rectangle 152">
                  <a:extLst>
                    <a:ext uri="{FF2B5EF4-FFF2-40B4-BE49-F238E27FC236}">
                      <a16:creationId xmlns:a16="http://schemas.microsoft.com/office/drawing/2014/main" id="{05D1E6DE-112B-4788-9208-AB61BE946996}"/>
                    </a:ext>
                  </a:extLst>
                </p:cNvPr>
                <p:cNvSpPr/>
                <p:nvPr/>
              </p:nvSpPr>
              <p:spPr bwMode="auto">
                <a:xfrm>
                  <a:off x="10051366" y="5100893"/>
                  <a:ext cx="175846" cy="175846"/>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Rectangle 153">
                  <a:extLst>
                    <a:ext uri="{FF2B5EF4-FFF2-40B4-BE49-F238E27FC236}">
                      <a16:creationId xmlns:a16="http://schemas.microsoft.com/office/drawing/2014/main" id="{B11DE342-C41E-4194-A940-C54DCC17E5A6}"/>
                    </a:ext>
                  </a:extLst>
                </p:cNvPr>
                <p:cNvSpPr/>
                <p:nvPr/>
              </p:nvSpPr>
              <p:spPr bwMode="auto">
                <a:xfrm>
                  <a:off x="10051366" y="5350474"/>
                  <a:ext cx="175846" cy="17584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Rectangle 155">
                  <a:extLst>
                    <a:ext uri="{FF2B5EF4-FFF2-40B4-BE49-F238E27FC236}">
                      <a16:creationId xmlns:a16="http://schemas.microsoft.com/office/drawing/2014/main" id="{E242893A-4BDE-4676-BEC3-3E4D35DF291B}"/>
                    </a:ext>
                  </a:extLst>
                </p:cNvPr>
                <p:cNvSpPr/>
                <p:nvPr/>
              </p:nvSpPr>
              <p:spPr bwMode="auto">
                <a:xfrm>
                  <a:off x="10856410" y="4594468"/>
                  <a:ext cx="175846" cy="175846"/>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Rectangle 156">
                  <a:extLst>
                    <a:ext uri="{FF2B5EF4-FFF2-40B4-BE49-F238E27FC236}">
                      <a16:creationId xmlns:a16="http://schemas.microsoft.com/office/drawing/2014/main" id="{EEE588B6-43E6-4A97-9D48-4A19570C9589}"/>
                    </a:ext>
                  </a:extLst>
                </p:cNvPr>
                <p:cNvSpPr/>
                <p:nvPr/>
              </p:nvSpPr>
              <p:spPr bwMode="auto">
                <a:xfrm>
                  <a:off x="10856410" y="4850617"/>
                  <a:ext cx="175846" cy="175846"/>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Rectangle 157">
                  <a:extLst>
                    <a:ext uri="{FF2B5EF4-FFF2-40B4-BE49-F238E27FC236}">
                      <a16:creationId xmlns:a16="http://schemas.microsoft.com/office/drawing/2014/main" id="{9871A166-6873-49CF-9A5D-3C37DF854100}"/>
                    </a:ext>
                  </a:extLst>
                </p:cNvPr>
                <p:cNvSpPr/>
                <p:nvPr/>
              </p:nvSpPr>
              <p:spPr bwMode="auto">
                <a:xfrm>
                  <a:off x="10856410" y="5100893"/>
                  <a:ext cx="175846" cy="175846"/>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TextBox 158">
                  <a:extLst>
                    <a:ext uri="{FF2B5EF4-FFF2-40B4-BE49-F238E27FC236}">
                      <a16:creationId xmlns:a16="http://schemas.microsoft.com/office/drawing/2014/main" id="{2D31F0F6-F8A3-481E-A431-0376F0ADBE22}"/>
                    </a:ext>
                  </a:extLst>
                </p:cNvPr>
                <p:cNvSpPr txBox="1"/>
                <p:nvPr/>
              </p:nvSpPr>
              <p:spPr bwMode="auto">
                <a:xfrm>
                  <a:off x="10984712" y="4529714"/>
                  <a:ext cx="68059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SD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MR</a:t>
                  </a:r>
                </a:p>
              </p:txBody>
            </p:sp>
            <p:sp>
              <p:nvSpPr>
                <p:cNvPr id="160" name="TextBox 159">
                  <a:extLst>
                    <a:ext uri="{FF2B5EF4-FFF2-40B4-BE49-F238E27FC236}">
                      <a16:creationId xmlns:a16="http://schemas.microsoft.com/office/drawing/2014/main" id="{E7FD27CF-EB07-46F7-947B-56F3FE59FD16}"/>
                    </a:ext>
                  </a:extLst>
                </p:cNvPr>
                <p:cNvSpPr txBox="1"/>
                <p:nvPr/>
              </p:nvSpPr>
              <p:spPr bwMode="auto">
                <a:xfrm>
                  <a:off x="9951426" y="4272992"/>
                  <a:ext cx="1638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Overall response</a:t>
                  </a:r>
                </a:p>
              </p:txBody>
            </p:sp>
          </p:grpSp>
        </p:grpSp>
        <p:sp>
          <p:nvSpPr>
            <p:cNvPr id="164" name="TextBox 163">
              <a:extLst>
                <a:ext uri="{FF2B5EF4-FFF2-40B4-BE49-F238E27FC236}">
                  <a16:creationId xmlns:a16="http://schemas.microsoft.com/office/drawing/2014/main" id="{1AB3BCD7-2129-4FEF-9472-B3391E28E883}"/>
                </a:ext>
              </a:extLst>
            </p:cNvPr>
            <p:cNvSpPr txBox="1"/>
            <p:nvPr/>
          </p:nvSpPr>
          <p:spPr bwMode="auto">
            <a:xfrm>
              <a:off x="9420509" y="3780856"/>
              <a:ext cx="221187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Completed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Adverse event</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Progression of disease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Physician decision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Ongoing treatment</a:t>
              </a:r>
            </a:p>
          </p:txBody>
        </p:sp>
        <p:sp>
          <p:nvSpPr>
            <p:cNvPr id="166" name="Diamond 165">
              <a:extLst>
                <a:ext uri="{FF2B5EF4-FFF2-40B4-BE49-F238E27FC236}">
                  <a16:creationId xmlns:a16="http://schemas.microsoft.com/office/drawing/2014/main" id="{E07CE608-2ADB-4B50-BF9E-525900776145}"/>
                </a:ext>
              </a:extLst>
            </p:cNvPr>
            <p:cNvSpPr/>
            <p:nvPr/>
          </p:nvSpPr>
          <p:spPr bwMode="auto">
            <a:xfrm>
              <a:off x="9278781" y="3876478"/>
              <a:ext cx="175846" cy="175846"/>
            </a:xfrm>
            <a:prstGeom prst="diamond">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4" name="TextBox 173">
              <a:extLst>
                <a:ext uri="{FF2B5EF4-FFF2-40B4-BE49-F238E27FC236}">
                  <a16:creationId xmlns:a16="http://schemas.microsoft.com/office/drawing/2014/main" id="{54E219DE-5ECE-473D-A320-0BA3E06EA85E}"/>
                </a:ext>
              </a:extLst>
            </p:cNvPr>
            <p:cNvSpPr txBox="1"/>
            <p:nvPr/>
          </p:nvSpPr>
          <p:spPr bwMode="auto">
            <a:xfrm>
              <a:off x="9150064" y="3526866"/>
              <a:ext cx="16387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Events</a:t>
              </a:r>
            </a:p>
          </p:txBody>
        </p:sp>
        <p:sp>
          <p:nvSpPr>
            <p:cNvPr id="162" name="TextBox 161">
              <a:extLst>
                <a:ext uri="{FF2B5EF4-FFF2-40B4-BE49-F238E27FC236}">
                  <a16:creationId xmlns:a16="http://schemas.microsoft.com/office/drawing/2014/main" id="{23A08C99-DB14-4DA2-A1A7-D69BA648EF7F}"/>
                </a:ext>
              </a:extLst>
            </p:cNvPr>
            <p:cNvSpPr txBox="1"/>
            <p:nvPr/>
          </p:nvSpPr>
          <p:spPr bwMode="auto">
            <a:xfrm>
              <a:off x="9242026" y="4058240"/>
              <a:ext cx="249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endParaRPr lang="en-US" b="0" dirty="0">
                <a:solidFill>
                  <a:schemeClr val="bg1"/>
                </a:solidFill>
                <a:latin typeface="Calibri" panose="020F0502020204030204" pitchFamily="34" charset="0"/>
              </a:endParaRPr>
            </a:p>
          </p:txBody>
        </p:sp>
        <p:sp>
          <p:nvSpPr>
            <p:cNvPr id="176" name="TextBox 175">
              <a:extLst>
                <a:ext uri="{FF2B5EF4-FFF2-40B4-BE49-F238E27FC236}">
                  <a16:creationId xmlns:a16="http://schemas.microsoft.com/office/drawing/2014/main" id="{A281ED34-A37C-4575-A3D2-467277BC3568}"/>
                </a:ext>
              </a:extLst>
            </p:cNvPr>
            <p:cNvSpPr txBox="1"/>
            <p:nvPr/>
          </p:nvSpPr>
          <p:spPr bwMode="auto">
            <a:xfrm>
              <a:off x="9242026" y="4244058"/>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178" name="TextBox 177">
              <a:extLst>
                <a:ext uri="{FF2B5EF4-FFF2-40B4-BE49-F238E27FC236}">
                  <a16:creationId xmlns:a16="http://schemas.microsoft.com/office/drawing/2014/main" id="{02CDD6E8-C096-4868-B34D-C00D6C613A78}"/>
                </a:ext>
              </a:extLst>
            </p:cNvPr>
            <p:cNvSpPr txBox="1"/>
            <p:nvPr/>
          </p:nvSpPr>
          <p:spPr bwMode="auto">
            <a:xfrm>
              <a:off x="9242026" y="4747078"/>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a:t>
              </a:r>
            </a:p>
          </p:txBody>
        </p:sp>
        <p:grpSp>
          <p:nvGrpSpPr>
            <p:cNvPr id="179" name="Group 178">
              <a:extLst>
                <a:ext uri="{FF2B5EF4-FFF2-40B4-BE49-F238E27FC236}">
                  <a16:creationId xmlns:a16="http://schemas.microsoft.com/office/drawing/2014/main" id="{5DE7ADB4-D890-44DC-B784-2824AF8D5B02}"/>
                </a:ext>
              </a:extLst>
            </p:cNvPr>
            <p:cNvGrpSpPr/>
            <p:nvPr/>
          </p:nvGrpSpPr>
          <p:grpSpPr>
            <a:xfrm>
              <a:off x="9242026" y="4495652"/>
              <a:ext cx="249357" cy="369332"/>
              <a:chOff x="9242026" y="4495652"/>
              <a:chExt cx="249357" cy="369332"/>
            </a:xfrm>
          </p:grpSpPr>
          <p:sp>
            <p:nvSpPr>
              <p:cNvPr id="177" name="TextBox 176">
                <a:extLst>
                  <a:ext uri="{FF2B5EF4-FFF2-40B4-BE49-F238E27FC236}">
                    <a16:creationId xmlns:a16="http://schemas.microsoft.com/office/drawing/2014/main" id="{DEFF03C4-E3AD-4490-BCB8-D2D7EA635D62}"/>
                  </a:ext>
                </a:extLst>
              </p:cNvPr>
              <p:cNvSpPr txBox="1"/>
              <p:nvPr/>
            </p:nvSpPr>
            <p:spPr bwMode="auto">
              <a:xfrm>
                <a:off x="9242026" y="4495652"/>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175" name="Oval 174">
                <a:extLst>
                  <a:ext uri="{FF2B5EF4-FFF2-40B4-BE49-F238E27FC236}">
                    <a16:creationId xmlns:a16="http://schemas.microsoft.com/office/drawing/2014/main" id="{C398B76A-D712-4A1C-A1FA-EAD7650A02E1}"/>
                  </a:ext>
                </a:extLst>
              </p:cNvPr>
              <p:cNvSpPr/>
              <p:nvPr/>
            </p:nvSpPr>
            <p:spPr bwMode="auto">
              <a:xfrm>
                <a:off x="9327157" y="4663156"/>
                <a:ext cx="79556" cy="79556"/>
              </a:xfrm>
              <a:prstGeom prst="ellipse">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82" name="Group 181">
            <a:extLst>
              <a:ext uri="{FF2B5EF4-FFF2-40B4-BE49-F238E27FC236}">
                <a16:creationId xmlns:a16="http://schemas.microsoft.com/office/drawing/2014/main" id="{C76FB6CB-B7CF-4978-B672-257E7573240A}"/>
              </a:ext>
            </a:extLst>
          </p:cNvPr>
          <p:cNvGrpSpPr/>
          <p:nvPr/>
        </p:nvGrpSpPr>
        <p:grpSpPr>
          <a:xfrm>
            <a:off x="585959" y="1724719"/>
            <a:ext cx="8045966" cy="4785414"/>
            <a:chOff x="383659" y="1724719"/>
            <a:chExt cx="8045966" cy="4785414"/>
          </a:xfrm>
        </p:grpSpPr>
        <p:sp>
          <p:nvSpPr>
            <p:cNvPr id="181" name="Rectangle 180">
              <a:extLst>
                <a:ext uri="{FF2B5EF4-FFF2-40B4-BE49-F238E27FC236}">
                  <a16:creationId xmlns:a16="http://schemas.microsoft.com/office/drawing/2014/main" id="{7A879A9D-CC3A-43F0-BDEA-812C9E135B5C}"/>
                </a:ext>
              </a:extLst>
            </p:cNvPr>
            <p:cNvSpPr/>
            <p:nvPr/>
          </p:nvSpPr>
          <p:spPr bwMode="auto">
            <a:xfrm>
              <a:off x="1685765" y="2367418"/>
              <a:ext cx="269311"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3" name="Rectangle 182">
              <a:extLst>
                <a:ext uri="{FF2B5EF4-FFF2-40B4-BE49-F238E27FC236}">
                  <a16:creationId xmlns:a16="http://schemas.microsoft.com/office/drawing/2014/main" id="{5C6672B3-E554-4DD1-B12E-501991AE42D0}"/>
                </a:ext>
              </a:extLst>
            </p:cNvPr>
            <p:cNvSpPr/>
            <p:nvPr/>
          </p:nvSpPr>
          <p:spPr bwMode="auto">
            <a:xfrm>
              <a:off x="1953547" y="2367418"/>
              <a:ext cx="169587" cy="591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4" name="Rectangle 183">
              <a:extLst>
                <a:ext uri="{FF2B5EF4-FFF2-40B4-BE49-F238E27FC236}">
                  <a16:creationId xmlns:a16="http://schemas.microsoft.com/office/drawing/2014/main" id="{0044C3A2-41AF-4F40-AB55-197A038B914E}"/>
                </a:ext>
              </a:extLst>
            </p:cNvPr>
            <p:cNvSpPr/>
            <p:nvPr/>
          </p:nvSpPr>
          <p:spPr bwMode="auto">
            <a:xfrm>
              <a:off x="2122369" y="2367418"/>
              <a:ext cx="5659541"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5" name="Rectangle 184">
              <a:extLst>
                <a:ext uri="{FF2B5EF4-FFF2-40B4-BE49-F238E27FC236}">
                  <a16:creationId xmlns:a16="http://schemas.microsoft.com/office/drawing/2014/main" id="{F80C4530-A60E-429C-8687-EF3AE7578549}"/>
                </a:ext>
              </a:extLst>
            </p:cNvPr>
            <p:cNvSpPr/>
            <p:nvPr/>
          </p:nvSpPr>
          <p:spPr bwMode="auto">
            <a:xfrm>
              <a:off x="1689259" y="2469943"/>
              <a:ext cx="496786"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6" name="Rectangle 185">
              <a:extLst>
                <a:ext uri="{FF2B5EF4-FFF2-40B4-BE49-F238E27FC236}">
                  <a16:creationId xmlns:a16="http://schemas.microsoft.com/office/drawing/2014/main" id="{EC16CF8B-CC28-4713-A0CA-A1FB80B9686C}"/>
                </a:ext>
              </a:extLst>
            </p:cNvPr>
            <p:cNvSpPr/>
            <p:nvPr/>
          </p:nvSpPr>
          <p:spPr bwMode="auto">
            <a:xfrm>
              <a:off x="2186048" y="2469943"/>
              <a:ext cx="755898" cy="591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7" name="Rectangle 186">
              <a:extLst>
                <a:ext uri="{FF2B5EF4-FFF2-40B4-BE49-F238E27FC236}">
                  <a16:creationId xmlns:a16="http://schemas.microsoft.com/office/drawing/2014/main" id="{CCC359D4-BC07-4B50-B3D9-0B64F7D9F770}"/>
                </a:ext>
              </a:extLst>
            </p:cNvPr>
            <p:cNvSpPr/>
            <p:nvPr/>
          </p:nvSpPr>
          <p:spPr bwMode="auto">
            <a:xfrm>
              <a:off x="2941946" y="2469943"/>
              <a:ext cx="755899"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8" name="Rectangle 187">
              <a:extLst>
                <a:ext uri="{FF2B5EF4-FFF2-40B4-BE49-F238E27FC236}">
                  <a16:creationId xmlns:a16="http://schemas.microsoft.com/office/drawing/2014/main" id="{E2E946D6-AC65-4624-AD6B-DC0B25B8C8D5}"/>
                </a:ext>
              </a:extLst>
            </p:cNvPr>
            <p:cNvSpPr/>
            <p:nvPr/>
          </p:nvSpPr>
          <p:spPr bwMode="auto">
            <a:xfrm>
              <a:off x="3697844" y="2469943"/>
              <a:ext cx="541365"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9" name="Rectangle 188">
              <a:extLst>
                <a:ext uri="{FF2B5EF4-FFF2-40B4-BE49-F238E27FC236}">
                  <a16:creationId xmlns:a16="http://schemas.microsoft.com/office/drawing/2014/main" id="{5516028A-F440-4808-8900-1440FCF6DF01}"/>
                </a:ext>
              </a:extLst>
            </p:cNvPr>
            <p:cNvSpPr/>
            <p:nvPr/>
          </p:nvSpPr>
          <p:spPr bwMode="auto">
            <a:xfrm>
              <a:off x="1689258" y="2584524"/>
              <a:ext cx="811955"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0" name="Rectangle 189">
              <a:extLst>
                <a:ext uri="{FF2B5EF4-FFF2-40B4-BE49-F238E27FC236}">
                  <a16:creationId xmlns:a16="http://schemas.microsoft.com/office/drawing/2014/main" id="{E0AE1F52-2EA5-4449-A173-51601FC09CE3}"/>
                </a:ext>
              </a:extLst>
            </p:cNvPr>
            <p:cNvSpPr/>
            <p:nvPr/>
          </p:nvSpPr>
          <p:spPr bwMode="auto">
            <a:xfrm>
              <a:off x="1689258" y="2733822"/>
              <a:ext cx="384157"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1" name="Rectangle 190">
              <a:extLst>
                <a:ext uri="{FF2B5EF4-FFF2-40B4-BE49-F238E27FC236}">
                  <a16:creationId xmlns:a16="http://schemas.microsoft.com/office/drawing/2014/main" id="{F586A3E4-1D27-4CC7-9C45-AB8B84016F15}"/>
                </a:ext>
              </a:extLst>
            </p:cNvPr>
            <p:cNvSpPr/>
            <p:nvPr/>
          </p:nvSpPr>
          <p:spPr bwMode="auto">
            <a:xfrm>
              <a:off x="2073415" y="2733822"/>
              <a:ext cx="132313" cy="591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2" name="Rectangle 191">
              <a:extLst>
                <a:ext uri="{FF2B5EF4-FFF2-40B4-BE49-F238E27FC236}">
                  <a16:creationId xmlns:a16="http://schemas.microsoft.com/office/drawing/2014/main" id="{450ADDD9-2AC8-4777-946A-06470FEAA0EC}"/>
                </a:ext>
              </a:extLst>
            </p:cNvPr>
            <p:cNvSpPr/>
            <p:nvPr/>
          </p:nvSpPr>
          <p:spPr bwMode="auto">
            <a:xfrm>
              <a:off x="2205729" y="2733822"/>
              <a:ext cx="4040482" cy="591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3" name="Rectangle 192">
              <a:extLst>
                <a:ext uri="{FF2B5EF4-FFF2-40B4-BE49-F238E27FC236}">
                  <a16:creationId xmlns:a16="http://schemas.microsoft.com/office/drawing/2014/main" id="{EB35620E-8A00-4AA8-B2F7-992C94129C19}"/>
                </a:ext>
              </a:extLst>
            </p:cNvPr>
            <p:cNvSpPr/>
            <p:nvPr/>
          </p:nvSpPr>
          <p:spPr bwMode="auto">
            <a:xfrm>
              <a:off x="6246211" y="2733822"/>
              <a:ext cx="295083"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4" name="Rectangle 193">
              <a:extLst>
                <a:ext uri="{FF2B5EF4-FFF2-40B4-BE49-F238E27FC236}">
                  <a16:creationId xmlns:a16="http://schemas.microsoft.com/office/drawing/2014/main" id="{F7726C54-0586-4563-A923-39535C97C20E}"/>
                </a:ext>
              </a:extLst>
            </p:cNvPr>
            <p:cNvSpPr/>
            <p:nvPr/>
          </p:nvSpPr>
          <p:spPr bwMode="auto">
            <a:xfrm>
              <a:off x="1689258" y="2848301"/>
              <a:ext cx="4523655" cy="591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5" name="Rectangle 194">
              <a:extLst>
                <a:ext uri="{FF2B5EF4-FFF2-40B4-BE49-F238E27FC236}">
                  <a16:creationId xmlns:a16="http://schemas.microsoft.com/office/drawing/2014/main" id="{C14DD79F-0912-43B4-A9EF-59C54C4A8D4C}"/>
                </a:ext>
              </a:extLst>
            </p:cNvPr>
            <p:cNvSpPr/>
            <p:nvPr/>
          </p:nvSpPr>
          <p:spPr bwMode="auto">
            <a:xfrm>
              <a:off x="1689259" y="2938177"/>
              <a:ext cx="516470"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6" name="Rectangle 195">
              <a:extLst>
                <a:ext uri="{FF2B5EF4-FFF2-40B4-BE49-F238E27FC236}">
                  <a16:creationId xmlns:a16="http://schemas.microsoft.com/office/drawing/2014/main" id="{C62BD2D0-F10E-4CB1-8909-5BA4A03BB548}"/>
                </a:ext>
              </a:extLst>
            </p:cNvPr>
            <p:cNvSpPr/>
            <p:nvPr/>
          </p:nvSpPr>
          <p:spPr bwMode="auto">
            <a:xfrm>
              <a:off x="2205728" y="2938177"/>
              <a:ext cx="252371" cy="591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7" name="Rectangle 196">
              <a:extLst>
                <a:ext uri="{FF2B5EF4-FFF2-40B4-BE49-F238E27FC236}">
                  <a16:creationId xmlns:a16="http://schemas.microsoft.com/office/drawing/2014/main" id="{F284482D-B884-45A3-A0F8-245F8AFA8751}"/>
                </a:ext>
              </a:extLst>
            </p:cNvPr>
            <p:cNvSpPr/>
            <p:nvPr/>
          </p:nvSpPr>
          <p:spPr bwMode="auto">
            <a:xfrm>
              <a:off x="2458100" y="2938177"/>
              <a:ext cx="376826"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8" name="Rectangle 197">
              <a:extLst>
                <a:ext uri="{FF2B5EF4-FFF2-40B4-BE49-F238E27FC236}">
                  <a16:creationId xmlns:a16="http://schemas.microsoft.com/office/drawing/2014/main" id="{3A2E94C6-3551-46A3-9D53-06B7008D0664}"/>
                </a:ext>
              </a:extLst>
            </p:cNvPr>
            <p:cNvSpPr/>
            <p:nvPr/>
          </p:nvSpPr>
          <p:spPr bwMode="auto">
            <a:xfrm>
              <a:off x="1689259" y="3045000"/>
              <a:ext cx="343036"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99" name="Rectangle 198">
              <a:extLst>
                <a:ext uri="{FF2B5EF4-FFF2-40B4-BE49-F238E27FC236}">
                  <a16:creationId xmlns:a16="http://schemas.microsoft.com/office/drawing/2014/main" id="{FD265F7B-09BE-4833-9F77-A0D874A3107A}"/>
                </a:ext>
              </a:extLst>
            </p:cNvPr>
            <p:cNvSpPr/>
            <p:nvPr/>
          </p:nvSpPr>
          <p:spPr bwMode="auto">
            <a:xfrm>
              <a:off x="2032294" y="3045000"/>
              <a:ext cx="536462"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0" name="Rectangle 199">
              <a:extLst>
                <a:ext uri="{FF2B5EF4-FFF2-40B4-BE49-F238E27FC236}">
                  <a16:creationId xmlns:a16="http://schemas.microsoft.com/office/drawing/2014/main" id="{2E8F2F1F-D971-4E6E-A03E-0EA6D5811C5C}"/>
                </a:ext>
              </a:extLst>
            </p:cNvPr>
            <p:cNvSpPr/>
            <p:nvPr/>
          </p:nvSpPr>
          <p:spPr bwMode="auto">
            <a:xfrm>
              <a:off x="2568756" y="3045000"/>
              <a:ext cx="269957"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1" name="Rectangle 200">
              <a:extLst>
                <a:ext uri="{FF2B5EF4-FFF2-40B4-BE49-F238E27FC236}">
                  <a16:creationId xmlns:a16="http://schemas.microsoft.com/office/drawing/2014/main" id="{676BBEF6-D51D-4986-BC10-543357155948}"/>
                </a:ext>
              </a:extLst>
            </p:cNvPr>
            <p:cNvSpPr/>
            <p:nvPr/>
          </p:nvSpPr>
          <p:spPr bwMode="auto">
            <a:xfrm>
              <a:off x="1689258" y="3142871"/>
              <a:ext cx="244691"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2" name="Rectangle 201">
              <a:extLst>
                <a:ext uri="{FF2B5EF4-FFF2-40B4-BE49-F238E27FC236}">
                  <a16:creationId xmlns:a16="http://schemas.microsoft.com/office/drawing/2014/main" id="{2CC92011-CDAF-4CA1-936B-F114F3FCFD2F}"/>
                </a:ext>
              </a:extLst>
            </p:cNvPr>
            <p:cNvSpPr/>
            <p:nvPr/>
          </p:nvSpPr>
          <p:spPr bwMode="auto">
            <a:xfrm>
              <a:off x="1933949" y="3142871"/>
              <a:ext cx="338643"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3" name="Rectangle 202">
              <a:extLst>
                <a:ext uri="{FF2B5EF4-FFF2-40B4-BE49-F238E27FC236}">
                  <a16:creationId xmlns:a16="http://schemas.microsoft.com/office/drawing/2014/main" id="{E4FE2EF6-E11B-46D4-884F-D2278BB972F3}"/>
                </a:ext>
              </a:extLst>
            </p:cNvPr>
            <p:cNvSpPr/>
            <p:nvPr/>
          </p:nvSpPr>
          <p:spPr bwMode="auto">
            <a:xfrm>
              <a:off x="1689258" y="3247545"/>
              <a:ext cx="516470"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4" name="Rectangle 203">
              <a:extLst>
                <a:ext uri="{FF2B5EF4-FFF2-40B4-BE49-F238E27FC236}">
                  <a16:creationId xmlns:a16="http://schemas.microsoft.com/office/drawing/2014/main" id="{EA64B63D-A05B-4548-9B51-33CC312D9F1A}"/>
                </a:ext>
              </a:extLst>
            </p:cNvPr>
            <p:cNvSpPr/>
            <p:nvPr/>
          </p:nvSpPr>
          <p:spPr bwMode="auto">
            <a:xfrm>
              <a:off x="1689258" y="3403421"/>
              <a:ext cx="264289"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5" name="Rectangle 204">
              <a:extLst>
                <a:ext uri="{FF2B5EF4-FFF2-40B4-BE49-F238E27FC236}">
                  <a16:creationId xmlns:a16="http://schemas.microsoft.com/office/drawing/2014/main" id="{5AB766AF-FDE3-42A6-8653-8A47AE516AE7}"/>
                </a:ext>
              </a:extLst>
            </p:cNvPr>
            <p:cNvSpPr/>
            <p:nvPr/>
          </p:nvSpPr>
          <p:spPr bwMode="auto">
            <a:xfrm>
              <a:off x="1953547" y="3403421"/>
              <a:ext cx="1844545"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6" name="Rectangle 205">
              <a:extLst>
                <a:ext uri="{FF2B5EF4-FFF2-40B4-BE49-F238E27FC236}">
                  <a16:creationId xmlns:a16="http://schemas.microsoft.com/office/drawing/2014/main" id="{26A5A7AF-EDBB-4ACF-90AF-3EA8467A7417}"/>
                </a:ext>
              </a:extLst>
            </p:cNvPr>
            <p:cNvSpPr/>
            <p:nvPr/>
          </p:nvSpPr>
          <p:spPr bwMode="auto">
            <a:xfrm>
              <a:off x="3798093" y="3403421"/>
              <a:ext cx="3533606" cy="591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7" name="Rectangle 206">
              <a:extLst>
                <a:ext uri="{FF2B5EF4-FFF2-40B4-BE49-F238E27FC236}">
                  <a16:creationId xmlns:a16="http://schemas.microsoft.com/office/drawing/2014/main" id="{25C6C1B0-34F7-4048-985A-D33F2CB38578}"/>
                </a:ext>
              </a:extLst>
            </p:cNvPr>
            <p:cNvSpPr/>
            <p:nvPr/>
          </p:nvSpPr>
          <p:spPr bwMode="auto">
            <a:xfrm>
              <a:off x="1691851" y="3502013"/>
              <a:ext cx="261696"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8" name="Rectangle 207">
              <a:extLst>
                <a:ext uri="{FF2B5EF4-FFF2-40B4-BE49-F238E27FC236}">
                  <a16:creationId xmlns:a16="http://schemas.microsoft.com/office/drawing/2014/main" id="{72E3A6C7-3274-408A-81D1-59E0E39C58F9}"/>
                </a:ext>
              </a:extLst>
            </p:cNvPr>
            <p:cNvSpPr/>
            <p:nvPr/>
          </p:nvSpPr>
          <p:spPr bwMode="auto">
            <a:xfrm>
              <a:off x="1953548" y="3502013"/>
              <a:ext cx="1761606" cy="591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9" name="Rectangle 208">
              <a:extLst>
                <a:ext uri="{FF2B5EF4-FFF2-40B4-BE49-F238E27FC236}">
                  <a16:creationId xmlns:a16="http://schemas.microsoft.com/office/drawing/2014/main" id="{F4440A84-46E5-45F9-A535-9BEC93A9A2BC}"/>
                </a:ext>
              </a:extLst>
            </p:cNvPr>
            <p:cNvSpPr/>
            <p:nvPr/>
          </p:nvSpPr>
          <p:spPr bwMode="auto">
            <a:xfrm>
              <a:off x="1691851" y="3603347"/>
              <a:ext cx="509390"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0" name="Rectangle 209">
              <a:extLst>
                <a:ext uri="{FF2B5EF4-FFF2-40B4-BE49-F238E27FC236}">
                  <a16:creationId xmlns:a16="http://schemas.microsoft.com/office/drawing/2014/main" id="{1D6148E5-AA5A-4494-9862-1B2E25ABD883}"/>
                </a:ext>
              </a:extLst>
            </p:cNvPr>
            <p:cNvSpPr/>
            <p:nvPr/>
          </p:nvSpPr>
          <p:spPr bwMode="auto">
            <a:xfrm>
              <a:off x="2201241" y="3603347"/>
              <a:ext cx="946811" cy="591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1" name="Rectangle 210">
              <a:extLst>
                <a:ext uri="{FF2B5EF4-FFF2-40B4-BE49-F238E27FC236}">
                  <a16:creationId xmlns:a16="http://schemas.microsoft.com/office/drawing/2014/main" id="{9D31A539-839B-4CF4-A9E3-DB41A85845C3}"/>
                </a:ext>
              </a:extLst>
            </p:cNvPr>
            <p:cNvSpPr/>
            <p:nvPr/>
          </p:nvSpPr>
          <p:spPr bwMode="auto">
            <a:xfrm>
              <a:off x="1691850" y="3706161"/>
              <a:ext cx="786945"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2" name="Rectangle 211">
              <a:extLst>
                <a:ext uri="{FF2B5EF4-FFF2-40B4-BE49-F238E27FC236}">
                  <a16:creationId xmlns:a16="http://schemas.microsoft.com/office/drawing/2014/main" id="{A52A7FFF-105D-443F-BE50-3210E8456479}"/>
                </a:ext>
              </a:extLst>
            </p:cNvPr>
            <p:cNvSpPr/>
            <p:nvPr/>
          </p:nvSpPr>
          <p:spPr bwMode="auto">
            <a:xfrm>
              <a:off x="1691405" y="3810608"/>
              <a:ext cx="271021"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3" name="Rectangle 212">
              <a:extLst>
                <a:ext uri="{FF2B5EF4-FFF2-40B4-BE49-F238E27FC236}">
                  <a16:creationId xmlns:a16="http://schemas.microsoft.com/office/drawing/2014/main" id="{7E4D1AB7-1995-4B80-BC25-A56A0EAAB369}"/>
                </a:ext>
              </a:extLst>
            </p:cNvPr>
            <p:cNvSpPr/>
            <p:nvPr/>
          </p:nvSpPr>
          <p:spPr bwMode="auto">
            <a:xfrm>
              <a:off x="1962426" y="3810608"/>
              <a:ext cx="265971"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4" name="Rectangle 213">
              <a:extLst>
                <a:ext uri="{FF2B5EF4-FFF2-40B4-BE49-F238E27FC236}">
                  <a16:creationId xmlns:a16="http://schemas.microsoft.com/office/drawing/2014/main" id="{BC050D3E-2444-4DD6-812B-F7CACF02262C}"/>
                </a:ext>
              </a:extLst>
            </p:cNvPr>
            <p:cNvSpPr/>
            <p:nvPr/>
          </p:nvSpPr>
          <p:spPr bwMode="auto">
            <a:xfrm>
              <a:off x="1691405" y="3907744"/>
              <a:ext cx="360255"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5" name="Rectangle 214">
              <a:extLst>
                <a:ext uri="{FF2B5EF4-FFF2-40B4-BE49-F238E27FC236}">
                  <a16:creationId xmlns:a16="http://schemas.microsoft.com/office/drawing/2014/main" id="{6F5075CC-4D25-48D6-BC70-EFE74803B9EA}"/>
                </a:ext>
              </a:extLst>
            </p:cNvPr>
            <p:cNvSpPr/>
            <p:nvPr/>
          </p:nvSpPr>
          <p:spPr bwMode="auto">
            <a:xfrm>
              <a:off x="1691406" y="4008559"/>
              <a:ext cx="260478"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6" name="Rectangle 215">
              <a:extLst>
                <a:ext uri="{FF2B5EF4-FFF2-40B4-BE49-F238E27FC236}">
                  <a16:creationId xmlns:a16="http://schemas.microsoft.com/office/drawing/2014/main" id="{A482343F-B117-48D9-A33F-16EE481AC061}"/>
                </a:ext>
              </a:extLst>
            </p:cNvPr>
            <p:cNvSpPr/>
            <p:nvPr/>
          </p:nvSpPr>
          <p:spPr bwMode="auto">
            <a:xfrm>
              <a:off x="1951884" y="4008559"/>
              <a:ext cx="71438"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7" name="Rectangle 216">
              <a:extLst>
                <a:ext uri="{FF2B5EF4-FFF2-40B4-BE49-F238E27FC236}">
                  <a16:creationId xmlns:a16="http://schemas.microsoft.com/office/drawing/2014/main" id="{ED2FCEDA-2520-477F-B060-FAE1F91A109B}"/>
                </a:ext>
              </a:extLst>
            </p:cNvPr>
            <p:cNvSpPr/>
            <p:nvPr/>
          </p:nvSpPr>
          <p:spPr bwMode="auto">
            <a:xfrm>
              <a:off x="1689258" y="4153500"/>
              <a:ext cx="357915"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8" name="Rectangle 217">
              <a:extLst>
                <a:ext uri="{FF2B5EF4-FFF2-40B4-BE49-F238E27FC236}">
                  <a16:creationId xmlns:a16="http://schemas.microsoft.com/office/drawing/2014/main" id="{B6D3405B-04A3-4E65-A493-2233D6ABEB6B}"/>
                </a:ext>
              </a:extLst>
            </p:cNvPr>
            <p:cNvSpPr/>
            <p:nvPr/>
          </p:nvSpPr>
          <p:spPr bwMode="auto">
            <a:xfrm>
              <a:off x="2047174" y="4153500"/>
              <a:ext cx="492836"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19" name="Rectangle 218">
              <a:extLst>
                <a:ext uri="{FF2B5EF4-FFF2-40B4-BE49-F238E27FC236}">
                  <a16:creationId xmlns:a16="http://schemas.microsoft.com/office/drawing/2014/main" id="{5B991A0A-BE7A-4834-BB7B-952F86E18EFE}"/>
                </a:ext>
              </a:extLst>
            </p:cNvPr>
            <p:cNvSpPr/>
            <p:nvPr/>
          </p:nvSpPr>
          <p:spPr bwMode="auto">
            <a:xfrm>
              <a:off x="2540009" y="4153500"/>
              <a:ext cx="3617904" cy="591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0" name="Rectangle 219">
              <a:extLst>
                <a:ext uri="{FF2B5EF4-FFF2-40B4-BE49-F238E27FC236}">
                  <a16:creationId xmlns:a16="http://schemas.microsoft.com/office/drawing/2014/main" id="{B3B5FCB9-3AE3-411E-8762-6DBDB13FD1D4}"/>
                </a:ext>
              </a:extLst>
            </p:cNvPr>
            <p:cNvSpPr/>
            <p:nvPr/>
          </p:nvSpPr>
          <p:spPr bwMode="auto">
            <a:xfrm>
              <a:off x="1689258" y="4253654"/>
              <a:ext cx="273168"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1" name="Rectangle 220">
              <a:extLst>
                <a:ext uri="{FF2B5EF4-FFF2-40B4-BE49-F238E27FC236}">
                  <a16:creationId xmlns:a16="http://schemas.microsoft.com/office/drawing/2014/main" id="{BD543562-F796-4C71-8003-78CF83FA7DBE}"/>
                </a:ext>
              </a:extLst>
            </p:cNvPr>
            <p:cNvSpPr/>
            <p:nvPr/>
          </p:nvSpPr>
          <p:spPr bwMode="auto">
            <a:xfrm>
              <a:off x="1962426" y="4253654"/>
              <a:ext cx="979520" cy="591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2" name="Rectangle 221">
              <a:extLst>
                <a:ext uri="{FF2B5EF4-FFF2-40B4-BE49-F238E27FC236}">
                  <a16:creationId xmlns:a16="http://schemas.microsoft.com/office/drawing/2014/main" id="{17104111-B9FD-48A6-A446-1D5150CB1A0F}"/>
                </a:ext>
              </a:extLst>
            </p:cNvPr>
            <p:cNvSpPr/>
            <p:nvPr/>
          </p:nvSpPr>
          <p:spPr bwMode="auto">
            <a:xfrm>
              <a:off x="2941946" y="4253654"/>
              <a:ext cx="3192116" cy="5913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3" name="Rectangle 222">
              <a:extLst>
                <a:ext uri="{FF2B5EF4-FFF2-40B4-BE49-F238E27FC236}">
                  <a16:creationId xmlns:a16="http://schemas.microsoft.com/office/drawing/2014/main" id="{548DD633-4DBE-4504-BCAD-A66B3B55D8D9}"/>
                </a:ext>
              </a:extLst>
            </p:cNvPr>
            <p:cNvSpPr/>
            <p:nvPr/>
          </p:nvSpPr>
          <p:spPr bwMode="auto">
            <a:xfrm>
              <a:off x="1689258" y="4355205"/>
              <a:ext cx="326025"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4" name="Rectangle 223">
              <a:extLst>
                <a:ext uri="{FF2B5EF4-FFF2-40B4-BE49-F238E27FC236}">
                  <a16:creationId xmlns:a16="http://schemas.microsoft.com/office/drawing/2014/main" id="{1F988967-05CB-42D9-A30E-DA5B22743CDC}"/>
                </a:ext>
              </a:extLst>
            </p:cNvPr>
            <p:cNvSpPr/>
            <p:nvPr/>
          </p:nvSpPr>
          <p:spPr bwMode="auto">
            <a:xfrm>
              <a:off x="2015283" y="4355205"/>
              <a:ext cx="257309"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5" name="Rectangle 224">
              <a:extLst>
                <a:ext uri="{FF2B5EF4-FFF2-40B4-BE49-F238E27FC236}">
                  <a16:creationId xmlns:a16="http://schemas.microsoft.com/office/drawing/2014/main" id="{7797BAFB-7749-4C87-B02C-C4BFC6BDC4ED}"/>
                </a:ext>
              </a:extLst>
            </p:cNvPr>
            <p:cNvSpPr/>
            <p:nvPr/>
          </p:nvSpPr>
          <p:spPr bwMode="auto">
            <a:xfrm>
              <a:off x="2272593" y="4355205"/>
              <a:ext cx="2287502" cy="591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6" name="Rectangle 225">
              <a:extLst>
                <a:ext uri="{FF2B5EF4-FFF2-40B4-BE49-F238E27FC236}">
                  <a16:creationId xmlns:a16="http://schemas.microsoft.com/office/drawing/2014/main" id="{CEC91880-4AD5-43D5-978D-4350D460BF66}"/>
                </a:ext>
              </a:extLst>
            </p:cNvPr>
            <p:cNvSpPr/>
            <p:nvPr/>
          </p:nvSpPr>
          <p:spPr bwMode="auto">
            <a:xfrm>
              <a:off x="1694019" y="4458348"/>
              <a:ext cx="282477"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7" name="Rectangle 226">
              <a:extLst>
                <a:ext uri="{FF2B5EF4-FFF2-40B4-BE49-F238E27FC236}">
                  <a16:creationId xmlns:a16="http://schemas.microsoft.com/office/drawing/2014/main" id="{662F0DA4-2CD5-4BF3-846C-EF14CCD90514}"/>
                </a:ext>
              </a:extLst>
            </p:cNvPr>
            <p:cNvSpPr/>
            <p:nvPr/>
          </p:nvSpPr>
          <p:spPr bwMode="auto">
            <a:xfrm>
              <a:off x="1976222" y="4458348"/>
              <a:ext cx="2360568" cy="591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8" name="Rectangle 227">
              <a:extLst>
                <a:ext uri="{FF2B5EF4-FFF2-40B4-BE49-F238E27FC236}">
                  <a16:creationId xmlns:a16="http://schemas.microsoft.com/office/drawing/2014/main" id="{001A264E-FAB7-4D9F-A388-277AB0D44D49}"/>
                </a:ext>
              </a:extLst>
            </p:cNvPr>
            <p:cNvSpPr/>
            <p:nvPr/>
          </p:nvSpPr>
          <p:spPr bwMode="auto">
            <a:xfrm>
              <a:off x="1693318" y="4554258"/>
              <a:ext cx="601209"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29" name="Rectangle 228">
              <a:extLst>
                <a:ext uri="{FF2B5EF4-FFF2-40B4-BE49-F238E27FC236}">
                  <a16:creationId xmlns:a16="http://schemas.microsoft.com/office/drawing/2014/main" id="{91ECF341-8823-42CB-960D-9382FACED195}"/>
                </a:ext>
              </a:extLst>
            </p:cNvPr>
            <p:cNvSpPr/>
            <p:nvPr/>
          </p:nvSpPr>
          <p:spPr bwMode="auto">
            <a:xfrm>
              <a:off x="2296633" y="4554258"/>
              <a:ext cx="1380715"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0" name="Rectangle 229">
              <a:extLst>
                <a:ext uri="{FF2B5EF4-FFF2-40B4-BE49-F238E27FC236}">
                  <a16:creationId xmlns:a16="http://schemas.microsoft.com/office/drawing/2014/main" id="{648F022C-6DFD-4E76-8C7F-2E6EC04E253F}"/>
                </a:ext>
              </a:extLst>
            </p:cNvPr>
            <p:cNvSpPr/>
            <p:nvPr/>
          </p:nvSpPr>
          <p:spPr bwMode="auto">
            <a:xfrm>
              <a:off x="1691639" y="4662136"/>
              <a:ext cx="521864"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1" name="Rectangle 230">
              <a:extLst>
                <a:ext uri="{FF2B5EF4-FFF2-40B4-BE49-F238E27FC236}">
                  <a16:creationId xmlns:a16="http://schemas.microsoft.com/office/drawing/2014/main" id="{556B255A-8503-4785-90F2-65B349336329}"/>
                </a:ext>
              </a:extLst>
            </p:cNvPr>
            <p:cNvSpPr/>
            <p:nvPr/>
          </p:nvSpPr>
          <p:spPr bwMode="auto">
            <a:xfrm>
              <a:off x="2215609" y="4662136"/>
              <a:ext cx="449487" cy="591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2" name="Rectangle 231">
              <a:extLst>
                <a:ext uri="{FF2B5EF4-FFF2-40B4-BE49-F238E27FC236}">
                  <a16:creationId xmlns:a16="http://schemas.microsoft.com/office/drawing/2014/main" id="{D23F167B-A913-45A7-B978-B4770D5F5D4D}"/>
                </a:ext>
              </a:extLst>
            </p:cNvPr>
            <p:cNvSpPr/>
            <p:nvPr/>
          </p:nvSpPr>
          <p:spPr bwMode="auto">
            <a:xfrm>
              <a:off x="2665096" y="4662136"/>
              <a:ext cx="547210"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3" name="Rectangle 232">
              <a:extLst>
                <a:ext uri="{FF2B5EF4-FFF2-40B4-BE49-F238E27FC236}">
                  <a16:creationId xmlns:a16="http://schemas.microsoft.com/office/drawing/2014/main" id="{B0BC87CC-86D6-4F20-9EB2-A8B12AE2A8E7}"/>
                </a:ext>
              </a:extLst>
            </p:cNvPr>
            <p:cNvSpPr/>
            <p:nvPr/>
          </p:nvSpPr>
          <p:spPr bwMode="auto">
            <a:xfrm>
              <a:off x="1689258" y="4760963"/>
              <a:ext cx="511983"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4" name="Rectangle 233">
              <a:extLst>
                <a:ext uri="{FF2B5EF4-FFF2-40B4-BE49-F238E27FC236}">
                  <a16:creationId xmlns:a16="http://schemas.microsoft.com/office/drawing/2014/main" id="{054C2E50-5A78-4716-B481-478B354FC57C}"/>
                </a:ext>
              </a:extLst>
            </p:cNvPr>
            <p:cNvSpPr/>
            <p:nvPr/>
          </p:nvSpPr>
          <p:spPr bwMode="auto">
            <a:xfrm>
              <a:off x="2201241" y="4760963"/>
              <a:ext cx="715790" cy="591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5" name="Rectangle 234">
              <a:extLst>
                <a:ext uri="{FF2B5EF4-FFF2-40B4-BE49-F238E27FC236}">
                  <a16:creationId xmlns:a16="http://schemas.microsoft.com/office/drawing/2014/main" id="{ED801527-7386-45A9-A572-D48EDF57612A}"/>
                </a:ext>
              </a:extLst>
            </p:cNvPr>
            <p:cNvSpPr/>
            <p:nvPr/>
          </p:nvSpPr>
          <p:spPr bwMode="auto">
            <a:xfrm>
              <a:off x="1695891" y="4863169"/>
              <a:ext cx="778416"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6" name="Rectangle 235">
              <a:extLst>
                <a:ext uri="{FF2B5EF4-FFF2-40B4-BE49-F238E27FC236}">
                  <a16:creationId xmlns:a16="http://schemas.microsoft.com/office/drawing/2014/main" id="{B2A3430B-12B7-4639-A774-06C2B738E65F}"/>
                </a:ext>
              </a:extLst>
            </p:cNvPr>
            <p:cNvSpPr/>
            <p:nvPr/>
          </p:nvSpPr>
          <p:spPr bwMode="auto">
            <a:xfrm>
              <a:off x="2474032" y="4863169"/>
              <a:ext cx="261831"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7" name="Rectangle 236">
              <a:extLst>
                <a:ext uri="{FF2B5EF4-FFF2-40B4-BE49-F238E27FC236}">
                  <a16:creationId xmlns:a16="http://schemas.microsoft.com/office/drawing/2014/main" id="{C77D0054-9B81-4692-90BA-40CCDBD43BF7}"/>
                </a:ext>
              </a:extLst>
            </p:cNvPr>
            <p:cNvSpPr/>
            <p:nvPr/>
          </p:nvSpPr>
          <p:spPr bwMode="auto">
            <a:xfrm>
              <a:off x="1692819" y="4959819"/>
              <a:ext cx="259064"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8" name="Rectangle 237">
              <a:extLst>
                <a:ext uri="{FF2B5EF4-FFF2-40B4-BE49-F238E27FC236}">
                  <a16:creationId xmlns:a16="http://schemas.microsoft.com/office/drawing/2014/main" id="{EE49032C-586E-4FE6-8B6E-97AFDD7F41D8}"/>
                </a:ext>
              </a:extLst>
            </p:cNvPr>
            <p:cNvSpPr/>
            <p:nvPr/>
          </p:nvSpPr>
          <p:spPr bwMode="auto">
            <a:xfrm>
              <a:off x="1951884" y="4959819"/>
              <a:ext cx="666965"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9" name="Rectangle 238">
              <a:extLst>
                <a:ext uri="{FF2B5EF4-FFF2-40B4-BE49-F238E27FC236}">
                  <a16:creationId xmlns:a16="http://schemas.microsoft.com/office/drawing/2014/main" id="{ED48ED24-A95D-4086-9485-BFCCDFF98E7D}"/>
                </a:ext>
              </a:extLst>
            </p:cNvPr>
            <p:cNvSpPr/>
            <p:nvPr/>
          </p:nvSpPr>
          <p:spPr bwMode="auto">
            <a:xfrm>
              <a:off x="1692819" y="5064750"/>
              <a:ext cx="765280"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0" name="Rectangle 239">
              <a:extLst>
                <a:ext uri="{FF2B5EF4-FFF2-40B4-BE49-F238E27FC236}">
                  <a16:creationId xmlns:a16="http://schemas.microsoft.com/office/drawing/2014/main" id="{68279742-8084-45AC-A68B-1894F7EE70D1}"/>
                </a:ext>
              </a:extLst>
            </p:cNvPr>
            <p:cNvSpPr/>
            <p:nvPr/>
          </p:nvSpPr>
          <p:spPr bwMode="auto">
            <a:xfrm>
              <a:off x="1689258" y="5168008"/>
              <a:ext cx="132398"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1" name="Rectangle 240">
              <a:extLst>
                <a:ext uri="{FF2B5EF4-FFF2-40B4-BE49-F238E27FC236}">
                  <a16:creationId xmlns:a16="http://schemas.microsoft.com/office/drawing/2014/main" id="{0DC3635C-6B73-4FA7-BEE6-6F8EF6AAC9EA}"/>
                </a:ext>
              </a:extLst>
            </p:cNvPr>
            <p:cNvSpPr/>
            <p:nvPr/>
          </p:nvSpPr>
          <p:spPr bwMode="auto">
            <a:xfrm>
              <a:off x="1689258" y="5309869"/>
              <a:ext cx="357914"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2" name="Rectangle 241">
              <a:extLst>
                <a:ext uri="{FF2B5EF4-FFF2-40B4-BE49-F238E27FC236}">
                  <a16:creationId xmlns:a16="http://schemas.microsoft.com/office/drawing/2014/main" id="{6AE6162F-5951-4755-8B57-D5A19D655C02}"/>
                </a:ext>
              </a:extLst>
            </p:cNvPr>
            <p:cNvSpPr/>
            <p:nvPr/>
          </p:nvSpPr>
          <p:spPr bwMode="auto">
            <a:xfrm>
              <a:off x="2047172" y="5309869"/>
              <a:ext cx="492837" cy="591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3" name="Rectangle 242">
              <a:extLst>
                <a:ext uri="{FF2B5EF4-FFF2-40B4-BE49-F238E27FC236}">
                  <a16:creationId xmlns:a16="http://schemas.microsoft.com/office/drawing/2014/main" id="{9EAEFD62-C512-4699-9805-161DE6AC6247}"/>
                </a:ext>
              </a:extLst>
            </p:cNvPr>
            <p:cNvSpPr/>
            <p:nvPr/>
          </p:nvSpPr>
          <p:spPr bwMode="auto">
            <a:xfrm>
              <a:off x="2540010" y="5309869"/>
              <a:ext cx="1699200" cy="5913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 name="Rectangle 243">
              <a:extLst>
                <a:ext uri="{FF2B5EF4-FFF2-40B4-BE49-F238E27FC236}">
                  <a16:creationId xmlns:a16="http://schemas.microsoft.com/office/drawing/2014/main" id="{D0EE4877-3259-4472-9966-C2FDB99E2E31}"/>
                </a:ext>
              </a:extLst>
            </p:cNvPr>
            <p:cNvSpPr/>
            <p:nvPr/>
          </p:nvSpPr>
          <p:spPr bwMode="auto">
            <a:xfrm>
              <a:off x="1690854" y="5407536"/>
              <a:ext cx="1012140"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5" name="Rectangle 244">
              <a:extLst>
                <a:ext uri="{FF2B5EF4-FFF2-40B4-BE49-F238E27FC236}">
                  <a16:creationId xmlns:a16="http://schemas.microsoft.com/office/drawing/2014/main" id="{67938201-8B23-4CF6-BD1F-5CE928426839}"/>
                </a:ext>
              </a:extLst>
            </p:cNvPr>
            <p:cNvSpPr/>
            <p:nvPr/>
          </p:nvSpPr>
          <p:spPr bwMode="auto">
            <a:xfrm>
              <a:off x="2702994" y="5407536"/>
              <a:ext cx="761725"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6" name="Rectangle 245">
              <a:extLst>
                <a:ext uri="{FF2B5EF4-FFF2-40B4-BE49-F238E27FC236}">
                  <a16:creationId xmlns:a16="http://schemas.microsoft.com/office/drawing/2014/main" id="{0030F15E-4F6B-4FB2-A78B-969CE519934C}"/>
                </a:ext>
              </a:extLst>
            </p:cNvPr>
            <p:cNvSpPr/>
            <p:nvPr/>
          </p:nvSpPr>
          <p:spPr bwMode="auto">
            <a:xfrm>
              <a:off x="3464719" y="5407536"/>
              <a:ext cx="683419" cy="5913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7" name="Rectangle 246">
              <a:extLst>
                <a:ext uri="{FF2B5EF4-FFF2-40B4-BE49-F238E27FC236}">
                  <a16:creationId xmlns:a16="http://schemas.microsoft.com/office/drawing/2014/main" id="{59EEEF36-9F09-475F-8957-3D6EFFE9E838}"/>
                </a:ext>
              </a:extLst>
            </p:cNvPr>
            <p:cNvSpPr/>
            <p:nvPr/>
          </p:nvSpPr>
          <p:spPr bwMode="auto">
            <a:xfrm>
              <a:off x="1692519" y="5511179"/>
              <a:ext cx="257251"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8" name="Rectangle 247">
              <a:extLst>
                <a:ext uri="{FF2B5EF4-FFF2-40B4-BE49-F238E27FC236}">
                  <a16:creationId xmlns:a16="http://schemas.microsoft.com/office/drawing/2014/main" id="{EF7DC87D-E00C-428E-8FEA-E2A78F8C8AF7}"/>
                </a:ext>
              </a:extLst>
            </p:cNvPr>
            <p:cNvSpPr/>
            <p:nvPr/>
          </p:nvSpPr>
          <p:spPr bwMode="auto">
            <a:xfrm>
              <a:off x="1949770" y="5511179"/>
              <a:ext cx="488378" cy="59132"/>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9" name="Rectangle 248">
              <a:extLst>
                <a:ext uri="{FF2B5EF4-FFF2-40B4-BE49-F238E27FC236}">
                  <a16:creationId xmlns:a16="http://schemas.microsoft.com/office/drawing/2014/main" id="{FEDF66AE-F936-4FBE-95CA-2B8B69466784}"/>
                </a:ext>
              </a:extLst>
            </p:cNvPr>
            <p:cNvSpPr/>
            <p:nvPr/>
          </p:nvSpPr>
          <p:spPr bwMode="auto">
            <a:xfrm>
              <a:off x="2438147" y="5511179"/>
              <a:ext cx="1088781" cy="5913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0" name="Rectangle 249">
              <a:extLst>
                <a:ext uri="{FF2B5EF4-FFF2-40B4-BE49-F238E27FC236}">
                  <a16:creationId xmlns:a16="http://schemas.microsoft.com/office/drawing/2014/main" id="{01CA4A8B-64B7-4C64-8659-48FAF6FDE956}"/>
                </a:ext>
              </a:extLst>
            </p:cNvPr>
            <p:cNvSpPr/>
            <p:nvPr/>
          </p:nvSpPr>
          <p:spPr bwMode="auto">
            <a:xfrm>
              <a:off x="1692519" y="5614791"/>
              <a:ext cx="263845"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1" name="Rectangle 250">
              <a:extLst>
                <a:ext uri="{FF2B5EF4-FFF2-40B4-BE49-F238E27FC236}">
                  <a16:creationId xmlns:a16="http://schemas.microsoft.com/office/drawing/2014/main" id="{C67F21F5-558C-4C19-A724-814AC93560A8}"/>
                </a:ext>
              </a:extLst>
            </p:cNvPr>
            <p:cNvSpPr/>
            <p:nvPr/>
          </p:nvSpPr>
          <p:spPr bwMode="auto">
            <a:xfrm>
              <a:off x="1956364" y="5614791"/>
              <a:ext cx="1525024"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2" name="Rectangle 251">
              <a:extLst>
                <a:ext uri="{FF2B5EF4-FFF2-40B4-BE49-F238E27FC236}">
                  <a16:creationId xmlns:a16="http://schemas.microsoft.com/office/drawing/2014/main" id="{2BA322F5-9114-4AAF-A1F6-2C4D930680FA}"/>
                </a:ext>
              </a:extLst>
            </p:cNvPr>
            <p:cNvSpPr/>
            <p:nvPr/>
          </p:nvSpPr>
          <p:spPr bwMode="auto">
            <a:xfrm>
              <a:off x="1699801" y="5720599"/>
              <a:ext cx="249969"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3" name="Rectangle 252">
              <a:extLst>
                <a:ext uri="{FF2B5EF4-FFF2-40B4-BE49-F238E27FC236}">
                  <a16:creationId xmlns:a16="http://schemas.microsoft.com/office/drawing/2014/main" id="{41CA6138-6CCA-4B30-826F-399F3C6A7485}"/>
                </a:ext>
              </a:extLst>
            </p:cNvPr>
            <p:cNvSpPr/>
            <p:nvPr/>
          </p:nvSpPr>
          <p:spPr bwMode="auto">
            <a:xfrm>
              <a:off x="1949770" y="5720599"/>
              <a:ext cx="322822" cy="59132"/>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4" name="Rectangle 253">
              <a:extLst>
                <a:ext uri="{FF2B5EF4-FFF2-40B4-BE49-F238E27FC236}">
                  <a16:creationId xmlns:a16="http://schemas.microsoft.com/office/drawing/2014/main" id="{31555DF9-AD83-4DBF-9AE0-9493F07CBCCB}"/>
                </a:ext>
              </a:extLst>
            </p:cNvPr>
            <p:cNvSpPr/>
            <p:nvPr/>
          </p:nvSpPr>
          <p:spPr bwMode="auto">
            <a:xfrm>
              <a:off x="2272592" y="5720599"/>
              <a:ext cx="1173952" cy="59132"/>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5" name="Rectangle 254">
              <a:extLst>
                <a:ext uri="{FF2B5EF4-FFF2-40B4-BE49-F238E27FC236}">
                  <a16:creationId xmlns:a16="http://schemas.microsoft.com/office/drawing/2014/main" id="{FE92E6BC-4D23-409D-A7E2-076C20119052}"/>
                </a:ext>
              </a:extLst>
            </p:cNvPr>
            <p:cNvSpPr/>
            <p:nvPr/>
          </p:nvSpPr>
          <p:spPr bwMode="auto">
            <a:xfrm>
              <a:off x="1692806" y="5815741"/>
              <a:ext cx="512922"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6" name="Rectangle 255">
              <a:extLst>
                <a:ext uri="{FF2B5EF4-FFF2-40B4-BE49-F238E27FC236}">
                  <a16:creationId xmlns:a16="http://schemas.microsoft.com/office/drawing/2014/main" id="{5E7E9A42-F34D-4FD6-8EAB-6ADE0D48E9B9}"/>
                </a:ext>
              </a:extLst>
            </p:cNvPr>
            <p:cNvSpPr/>
            <p:nvPr/>
          </p:nvSpPr>
          <p:spPr bwMode="auto">
            <a:xfrm>
              <a:off x="2201241" y="5815741"/>
              <a:ext cx="191916"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7" name="Rectangle 256">
              <a:extLst>
                <a:ext uri="{FF2B5EF4-FFF2-40B4-BE49-F238E27FC236}">
                  <a16:creationId xmlns:a16="http://schemas.microsoft.com/office/drawing/2014/main" id="{036CF11F-165D-4E78-ABB7-93058F8D428B}"/>
                </a:ext>
              </a:extLst>
            </p:cNvPr>
            <p:cNvSpPr/>
            <p:nvPr/>
          </p:nvSpPr>
          <p:spPr bwMode="auto">
            <a:xfrm>
              <a:off x="1695891" y="5911007"/>
              <a:ext cx="253880" cy="59132"/>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58" name="Rectangle 257">
              <a:extLst>
                <a:ext uri="{FF2B5EF4-FFF2-40B4-BE49-F238E27FC236}">
                  <a16:creationId xmlns:a16="http://schemas.microsoft.com/office/drawing/2014/main" id="{32C662F7-8B0F-49EA-8740-8DEC3C88CA4A}"/>
                </a:ext>
              </a:extLst>
            </p:cNvPr>
            <p:cNvSpPr/>
            <p:nvPr/>
          </p:nvSpPr>
          <p:spPr bwMode="auto">
            <a:xfrm>
              <a:off x="1949770" y="5911007"/>
              <a:ext cx="263733" cy="59132"/>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04" name="Group 103">
              <a:extLst>
                <a:ext uri="{FF2B5EF4-FFF2-40B4-BE49-F238E27FC236}">
                  <a16:creationId xmlns:a16="http://schemas.microsoft.com/office/drawing/2014/main" id="{D9E78785-9881-454C-9B31-C614D64C8F9A}"/>
                </a:ext>
              </a:extLst>
            </p:cNvPr>
            <p:cNvGrpSpPr/>
            <p:nvPr/>
          </p:nvGrpSpPr>
          <p:grpSpPr>
            <a:xfrm>
              <a:off x="383659" y="1724719"/>
              <a:ext cx="8045966" cy="4785414"/>
              <a:chOff x="383659" y="1724719"/>
              <a:chExt cx="8045966" cy="4785414"/>
            </a:xfrm>
          </p:grpSpPr>
          <p:cxnSp>
            <p:nvCxnSpPr>
              <p:cNvPr id="8" name="Straight Connector 7">
                <a:extLst>
                  <a:ext uri="{FF2B5EF4-FFF2-40B4-BE49-F238E27FC236}">
                    <a16:creationId xmlns:a16="http://schemas.microsoft.com/office/drawing/2014/main" id="{E767B59E-B583-4BA2-98D0-7849B5BA9F47}"/>
                  </a:ext>
                </a:extLst>
              </p:cNvPr>
              <p:cNvCxnSpPr>
                <a:cxnSpLocks/>
              </p:cNvCxnSpPr>
              <p:nvPr/>
            </p:nvCxnSpPr>
            <p:spPr bwMode="auto">
              <a:xfrm flipH="1">
                <a:off x="1614487" y="2392443"/>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EE5B193-9CF1-4C08-98D4-BEE1D66FA444}"/>
                  </a:ext>
                </a:extLst>
              </p:cNvPr>
              <p:cNvCxnSpPr>
                <a:cxnSpLocks/>
              </p:cNvCxnSpPr>
              <p:nvPr/>
            </p:nvCxnSpPr>
            <p:spPr bwMode="auto">
              <a:xfrm flipH="1">
                <a:off x="1614487" y="250143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66DED997-6A7B-461D-AE77-BDF447E3E041}"/>
                  </a:ext>
                </a:extLst>
              </p:cNvPr>
              <p:cNvCxnSpPr>
                <a:cxnSpLocks/>
              </p:cNvCxnSpPr>
              <p:nvPr/>
            </p:nvCxnSpPr>
            <p:spPr bwMode="auto">
              <a:xfrm flipH="1">
                <a:off x="1614487" y="2610417"/>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917A57B-03F3-46DA-94CE-D28984E3C293}"/>
                  </a:ext>
                </a:extLst>
              </p:cNvPr>
              <p:cNvCxnSpPr>
                <a:cxnSpLocks/>
              </p:cNvCxnSpPr>
              <p:nvPr/>
            </p:nvCxnSpPr>
            <p:spPr bwMode="auto">
              <a:xfrm flipH="1">
                <a:off x="1614487" y="27682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3253DE9-F78F-4DF2-9A04-7C2B2660EC55}"/>
                  </a:ext>
                </a:extLst>
              </p:cNvPr>
              <p:cNvCxnSpPr>
                <a:cxnSpLocks/>
              </p:cNvCxnSpPr>
              <p:nvPr/>
            </p:nvCxnSpPr>
            <p:spPr bwMode="auto">
              <a:xfrm flipH="1">
                <a:off x="1614487" y="2869632"/>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910D721-9A21-4131-8D71-8EAF2B1E84C2}"/>
                  </a:ext>
                </a:extLst>
              </p:cNvPr>
              <p:cNvCxnSpPr>
                <a:cxnSpLocks/>
              </p:cNvCxnSpPr>
              <p:nvPr/>
            </p:nvCxnSpPr>
            <p:spPr bwMode="auto">
              <a:xfrm flipH="1">
                <a:off x="1614487" y="2971024"/>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3BDB872-ADB3-41C8-AED8-EE0C25E43AD7}"/>
                  </a:ext>
                </a:extLst>
              </p:cNvPr>
              <p:cNvCxnSpPr>
                <a:cxnSpLocks/>
              </p:cNvCxnSpPr>
              <p:nvPr/>
            </p:nvCxnSpPr>
            <p:spPr bwMode="auto">
              <a:xfrm flipH="1">
                <a:off x="1614487" y="3072416"/>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9141432-EB5F-4595-AC99-9FFB114A7D95}"/>
                  </a:ext>
                </a:extLst>
              </p:cNvPr>
              <p:cNvCxnSpPr>
                <a:cxnSpLocks/>
              </p:cNvCxnSpPr>
              <p:nvPr/>
            </p:nvCxnSpPr>
            <p:spPr bwMode="auto">
              <a:xfrm flipH="1">
                <a:off x="1614487" y="3173808"/>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7443468-59A1-4342-8C7F-1077A70757BC}"/>
                  </a:ext>
                </a:extLst>
              </p:cNvPr>
              <p:cNvCxnSpPr>
                <a:cxnSpLocks/>
              </p:cNvCxnSpPr>
              <p:nvPr/>
            </p:nvCxnSpPr>
            <p:spPr bwMode="auto">
              <a:xfrm flipH="1">
                <a:off x="1614487" y="3275201"/>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2A702BD-7581-4D4D-8D83-96C78A896A6B}"/>
                  </a:ext>
                </a:extLst>
              </p:cNvPr>
              <p:cNvCxnSpPr>
                <a:cxnSpLocks/>
              </p:cNvCxnSpPr>
              <p:nvPr/>
            </p:nvCxnSpPr>
            <p:spPr bwMode="auto">
              <a:xfrm flipH="1">
                <a:off x="1610000" y="343075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B0CA846-FAEE-43BE-ABD4-098690E7EC37}"/>
                  </a:ext>
                </a:extLst>
              </p:cNvPr>
              <p:cNvCxnSpPr>
                <a:cxnSpLocks/>
              </p:cNvCxnSpPr>
              <p:nvPr/>
            </p:nvCxnSpPr>
            <p:spPr bwMode="auto">
              <a:xfrm flipH="1">
                <a:off x="1610000" y="3532956"/>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273AD53-73CD-4E7C-964C-2C941EDC6216}"/>
                  </a:ext>
                </a:extLst>
              </p:cNvPr>
              <p:cNvCxnSpPr>
                <a:cxnSpLocks/>
              </p:cNvCxnSpPr>
              <p:nvPr/>
            </p:nvCxnSpPr>
            <p:spPr bwMode="auto">
              <a:xfrm flipH="1">
                <a:off x="1610000" y="3635162"/>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97971BE-E24C-4D17-8BCB-F42253C34E41}"/>
                  </a:ext>
                </a:extLst>
              </p:cNvPr>
              <p:cNvCxnSpPr>
                <a:cxnSpLocks/>
              </p:cNvCxnSpPr>
              <p:nvPr/>
            </p:nvCxnSpPr>
            <p:spPr bwMode="auto">
              <a:xfrm flipH="1">
                <a:off x="1610000" y="3737368"/>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6CE88280-EB77-4708-BA7E-FFBE4BE957F6}"/>
                  </a:ext>
                </a:extLst>
              </p:cNvPr>
              <p:cNvCxnSpPr>
                <a:cxnSpLocks/>
              </p:cNvCxnSpPr>
              <p:nvPr/>
            </p:nvCxnSpPr>
            <p:spPr bwMode="auto">
              <a:xfrm flipH="1">
                <a:off x="1610000" y="3839574"/>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AA166355-A018-4C43-9AF3-DB7884399B5C}"/>
                  </a:ext>
                </a:extLst>
              </p:cNvPr>
              <p:cNvCxnSpPr>
                <a:cxnSpLocks/>
              </p:cNvCxnSpPr>
              <p:nvPr/>
            </p:nvCxnSpPr>
            <p:spPr bwMode="auto">
              <a:xfrm flipH="1">
                <a:off x="1610000" y="394178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F893F71-CC71-4544-90CE-37774843F808}"/>
                  </a:ext>
                </a:extLst>
              </p:cNvPr>
              <p:cNvCxnSpPr>
                <a:cxnSpLocks/>
              </p:cNvCxnSpPr>
              <p:nvPr/>
            </p:nvCxnSpPr>
            <p:spPr bwMode="auto">
              <a:xfrm flipH="1">
                <a:off x="1610000" y="4043983"/>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51DF4DC-1E99-43E2-BC2B-CE0E84D40577}"/>
                  </a:ext>
                </a:extLst>
              </p:cNvPr>
              <p:cNvCxnSpPr>
                <a:cxnSpLocks/>
              </p:cNvCxnSpPr>
              <p:nvPr/>
            </p:nvCxnSpPr>
            <p:spPr bwMode="auto">
              <a:xfrm flipH="1">
                <a:off x="1610000" y="4182803"/>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553420A-B2F8-4F36-B2E1-78EE175D29B2}"/>
                  </a:ext>
                </a:extLst>
              </p:cNvPr>
              <p:cNvCxnSpPr>
                <a:cxnSpLocks/>
              </p:cNvCxnSpPr>
              <p:nvPr/>
            </p:nvCxnSpPr>
            <p:spPr bwMode="auto">
              <a:xfrm flipH="1">
                <a:off x="1610000" y="4283787"/>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1D6A5D3-57BE-4446-8B29-B81E452647BF}"/>
                  </a:ext>
                </a:extLst>
              </p:cNvPr>
              <p:cNvCxnSpPr>
                <a:cxnSpLocks/>
              </p:cNvCxnSpPr>
              <p:nvPr/>
            </p:nvCxnSpPr>
            <p:spPr bwMode="auto">
              <a:xfrm flipH="1">
                <a:off x="1610000" y="4384771"/>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F6EC2422-0807-4515-9788-2A41CD43321F}"/>
                  </a:ext>
                </a:extLst>
              </p:cNvPr>
              <p:cNvCxnSpPr>
                <a:cxnSpLocks/>
              </p:cNvCxnSpPr>
              <p:nvPr/>
            </p:nvCxnSpPr>
            <p:spPr bwMode="auto">
              <a:xfrm flipH="1">
                <a:off x="1610000" y="4485755"/>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E07B5CE-A0C4-4C0D-AD90-37A28FDF11DE}"/>
                  </a:ext>
                </a:extLst>
              </p:cNvPr>
              <p:cNvCxnSpPr>
                <a:cxnSpLocks/>
              </p:cNvCxnSpPr>
              <p:nvPr/>
            </p:nvCxnSpPr>
            <p:spPr bwMode="auto">
              <a:xfrm flipH="1">
                <a:off x="1610000" y="458673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42DD2CE4-A6C1-4A3D-A9F1-98A3C8A6D26B}"/>
                  </a:ext>
                </a:extLst>
              </p:cNvPr>
              <p:cNvCxnSpPr>
                <a:cxnSpLocks/>
              </p:cNvCxnSpPr>
              <p:nvPr/>
            </p:nvCxnSpPr>
            <p:spPr bwMode="auto">
              <a:xfrm flipH="1">
                <a:off x="1610000" y="4687723"/>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998EA77-60B3-4E8D-94EB-2657F1D9D9AC}"/>
                  </a:ext>
                </a:extLst>
              </p:cNvPr>
              <p:cNvCxnSpPr>
                <a:cxnSpLocks/>
              </p:cNvCxnSpPr>
              <p:nvPr/>
            </p:nvCxnSpPr>
            <p:spPr bwMode="auto">
              <a:xfrm flipH="1">
                <a:off x="1610000" y="4788707"/>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B4201CB-B40A-4D7A-BBCA-B520EA4BDEBC}"/>
                  </a:ext>
                </a:extLst>
              </p:cNvPr>
              <p:cNvCxnSpPr>
                <a:cxnSpLocks/>
              </p:cNvCxnSpPr>
              <p:nvPr/>
            </p:nvCxnSpPr>
            <p:spPr bwMode="auto">
              <a:xfrm flipH="1">
                <a:off x="1610000" y="4889691"/>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959712C-7675-434D-919E-C73C9718C6C5}"/>
                  </a:ext>
                </a:extLst>
              </p:cNvPr>
              <p:cNvCxnSpPr>
                <a:cxnSpLocks/>
              </p:cNvCxnSpPr>
              <p:nvPr/>
            </p:nvCxnSpPr>
            <p:spPr bwMode="auto">
              <a:xfrm flipH="1">
                <a:off x="1610000" y="4990675"/>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D102876-5706-43C4-A2D8-3C516B907DB2}"/>
                  </a:ext>
                </a:extLst>
              </p:cNvPr>
              <p:cNvCxnSpPr>
                <a:cxnSpLocks/>
              </p:cNvCxnSpPr>
              <p:nvPr/>
            </p:nvCxnSpPr>
            <p:spPr bwMode="auto">
              <a:xfrm flipH="1">
                <a:off x="1610000" y="509165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C9C7470-8971-44BF-AE10-22BDADDE8267}"/>
                  </a:ext>
                </a:extLst>
              </p:cNvPr>
              <p:cNvCxnSpPr>
                <a:cxnSpLocks/>
              </p:cNvCxnSpPr>
              <p:nvPr/>
            </p:nvCxnSpPr>
            <p:spPr bwMode="auto">
              <a:xfrm flipH="1">
                <a:off x="1610000" y="519263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E04F0ED-775B-4DD1-9165-C3A5F4141766}"/>
                  </a:ext>
                </a:extLst>
              </p:cNvPr>
              <p:cNvCxnSpPr>
                <a:cxnSpLocks/>
              </p:cNvCxnSpPr>
              <p:nvPr/>
            </p:nvCxnSpPr>
            <p:spPr bwMode="auto">
              <a:xfrm flipH="1">
                <a:off x="1610000" y="5335976"/>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D17787B-F9F6-4D62-BA41-9BB9CF8B97F3}"/>
                  </a:ext>
                </a:extLst>
              </p:cNvPr>
              <p:cNvCxnSpPr>
                <a:cxnSpLocks/>
              </p:cNvCxnSpPr>
              <p:nvPr/>
            </p:nvCxnSpPr>
            <p:spPr bwMode="auto">
              <a:xfrm flipH="1">
                <a:off x="1610000" y="5438182"/>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923DB0ED-317C-461B-A07A-FCD4ECC13283}"/>
                  </a:ext>
                </a:extLst>
              </p:cNvPr>
              <p:cNvCxnSpPr>
                <a:cxnSpLocks/>
              </p:cNvCxnSpPr>
              <p:nvPr/>
            </p:nvCxnSpPr>
            <p:spPr bwMode="auto">
              <a:xfrm flipH="1">
                <a:off x="1610000" y="5540388"/>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4A51C7FE-E4D2-4FE2-B1E9-F9F22C5B360C}"/>
                  </a:ext>
                </a:extLst>
              </p:cNvPr>
              <p:cNvCxnSpPr>
                <a:cxnSpLocks/>
              </p:cNvCxnSpPr>
              <p:nvPr/>
            </p:nvCxnSpPr>
            <p:spPr bwMode="auto">
              <a:xfrm flipH="1">
                <a:off x="1610000" y="5642594"/>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3E6240C6-9936-4397-8116-205749839CA4}"/>
                  </a:ext>
                </a:extLst>
              </p:cNvPr>
              <p:cNvCxnSpPr>
                <a:cxnSpLocks/>
              </p:cNvCxnSpPr>
              <p:nvPr/>
            </p:nvCxnSpPr>
            <p:spPr bwMode="auto">
              <a:xfrm flipH="1">
                <a:off x="1610000" y="574480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B2F4CC73-2BEE-4C8D-80CA-F87707F963D5}"/>
                  </a:ext>
                </a:extLst>
              </p:cNvPr>
              <p:cNvCxnSpPr>
                <a:cxnSpLocks/>
              </p:cNvCxnSpPr>
              <p:nvPr/>
            </p:nvCxnSpPr>
            <p:spPr bwMode="auto">
              <a:xfrm flipH="1">
                <a:off x="1610000" y="5847006"/>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447226DC-BD34-46BD-915D-9939EE01F680}"/>
                  </a:ext>
                </a:extLst>
              </p:cNvPr>
              <p:cNvCxnSpPr>
                <a:cxnSpLocks/>
              </p:cNvCxnSpPr>
              <p:nvPr/>
            </p:nvCxnSpPr>
            <p:spPr bwMode="auto">
              <a:xfrm flipH="1">
                <a:off x="1610000" y="5949209"/>
                <a:ext cx="71438" cy="0"/>
              </a:xfrm>
              <a:prstGeom prst="line">
                <a:avLst/>
              </a:prstGeom>
              <a:noFill/>
              <a:ln w="28575" cap="flat" cmpd="sng" algn="ctr">
                <a:solidFill>
                  <a:schemeClr val="bg1"/>
                </a:solidFill>
                <a:prstDash val="solid"/>
                <a:round/>
                <a:headEnd type="none" w="med" len="med"/>
                <a:tailEnd type="none" w="med" len="med"/>
              </a:ln>
              <a:effectLst/>
            </p:spPr>
          </p:cxnSp>
          <p:sp>
            <p:nvSpPr>
              <p:cNvPr id="9" name="Left Brace 8">
                <a:extLst>
                  <a:ext uri="{FF2B5EF4-FFF2-40B4-BE49-F238E27FC236}">
                    <a16:creationId xmlns:a16="http://schemas.microsoft.com/office/drawing/2014/main" id="{B22D2CB4-9524-4709-8147-0A176A0AD8F3}"/>
                  </a:ext>
                </a:extLst>
              </p:cNvPr>
              <p:cNvSpPr/>
              <p:nvPr/>
            </p:nvSpPr>
            <p:spPr bwMode="auto">
              <a:xfrm>
                <a:off x="1381825" y="5285612"/>
                <a:ext cx="203751" cy="698801"/>
              </a:xfrm>
              <a:prstGeom prst="leftBrace">
                <a:avLst>
                  <a:gd name="adj1" fmla="val 164033"/>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50" name="Left Brace 49">
                <a:extLst>
                  <a:ext uri="{FF2B5EF4-FFF2-40B4-BE49-F238E27FC236}">
                    <a16:creationId xmlns:a16="http://schemas.microsoft.com/office/drawing/2014/main" id="{1E218891-D7FF-4544-90E7-17315B7334F1}"/>
                  </a:ext>
                </a:extLst>
              </p:cNvPr>
              <p:cNvSpPr/>
              <p:nvPr/>
            </p:nvSpPr>
            <p:spPr bwMode="auto">
              <a:xfrm>
                <a:off x="1381825" y="4149346"/>
                <a:ext cx="203751" cy="1091509"/>
              </a:xfrm>
              <a:prstGeom prst="leftBrace">
                <a:avLst>
                  <a:gd name="adj1" fmla="val 164033"/>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51" name="Left Brace 50">
                <a:extLst>
                  <a:ext uri="{FF2B5EF4-FFF2-40B4-BE49-F238E27FC236}">
                    <a16:creationId xmlns:a16="http://schemas.microsoft.com/office/drawing/2014/main" id="{05A17AA9-9F7A-4CB0-B2CC-3E0900597794}"/>
                  </a:ext>
                </a:extLst>
              </p:cNvPr>
              <p:cNvSpPr/>
              <p:nvPr/>
            </p:nvSpPr>
            <p:spPr bwMode="auto">
              <a:xfrm>
                <a:off x="1381825" y="3405787"/>
                <a:ext cx="203751" cy="698801"/>
              </a:xfrm>
              <a:prstGeom prst="leftBrace">
                <a:avLst>
                  <a:gd name="adj1" fmla="val 164033"/>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52" name="Left Brace 51">
                <a:extLst>
                  <a:ext uri="{FF2B5EF4-FFF2-40B4-BE49-F238E27FC236}">
                    <a16:creationId xmlns:a16="http://schemas.microsoft.com/office/drawing/2014/main" id="{EA9985D1-730B-4528-87B0-EAFCB6A73E21}"/>
                  </a:ext>
                </a:extLst>
              </p:cNvPr>
              <p:cNvSpPr/>
              <p:nvPr/>
            </p:nvSpPr>
            <p:spPr bwMode="auto">
              <a:xfrm>
                <a:off x="1381825" y="2738982"/>
                <a:ext cx="203751" cy="622047"/>
              </a:xfrm>
              <a:prstGeom prst="leftBrace">
                <a:avLst>
                  <a:gd name="adj1" fmla="val 164033"/>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53" name="Left Brace 52">
                <a:extLst>
                  <a:ext uri="{FF2B5EF4-FFF2-40B4-BE49-F238E27FC236}">
                    <a16:creationId xmlns:a16="http://schemas.microsoft.com/office/drawing/2014/main" id="{F4D21865-DF54-40CB-8FB3-E84F69CD909C}"/>
                  </a:ext>
                </a:extLst>
              </p:cNvPr>
              <p:cNvSpPr/>
              <p:nvPr/>
            </p:nvSpPr>
            <p:spPr bwMode="auto">
              <a:xfrm>
                <a:off x="1381825" y="2351348"/>
                <a:ext cx="203751" cy="342876"/>
              </a:xfrm>
              <a:prstGeom prst="leftBrace">
                <a:avLst>
                  <a:gd name="adj1" fmla="val 164033"/>
                  <a:gd name="adj2" fmla="val 50000"/>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a:p>
            </p:txBody>
          </p:sp>
          <p:sp>
            <p:nvSpPr>
              <p:cNvPr id="13" name="TextBox 12">
                <a:extLst>
                  <a:ext uri="{FF2B5EF4-FFF2-40B4-BE49-F238E27FC236}">
                    <a16:creationId xmlns:a16="http://schemas.microsoft.com/office/drawing/2014/main" id="{4D0968C4-495E-4796-A5D7-8B9ED0EA042D}"/>
                  </a:ext>
                </a:extLst>
              </p:cNvPr>
              <p:cNvSpPr txBox="1"/>
              <p:nvPr/>
            </p:nvSpPr>
            <p:spPr bwMode="auto">
              <a:xfrm>
                <a:off x="478177" y="2368897"/>
                <a:ext cx="9598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3.6/20 mg</a:t>
                </a:r>
              </a:p>
            </p:txBody>
          </p:sp>
          <p:sp>
            <p:nvSpPr>
              <p:cNvPr id="54" name="TextBox 53">
                <a:extLst>
                  <a:ext uri="{FF2B5EF4-FFF2-40B4-BE49-F238E27FC236}">
                    <a16:creationId xmlns:a16="http://schemas.microsoft.com/office/drawing/2014/main" id="{1FC01821-53F9-44AC-ABFC-46B1DCBF0F38}"/>
                  </a:ext>
                </a:extLst>
              </p:cNvPr>
              <p:cNvSpPr txBox="1"/>
              <p:nvPr/>
            </p:nvSpPr>
            <p:spPr bwMode="auto">
              <a:xfrm>
                <a:off x="478177" y="2892955"/>
                <a:ext cx="9598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3.6/40 mg</a:t>
                </a:r>
              </a:p>
            </p:txBody>
          </p:sp>
          <p:sp>
            <p:nvSpPr>
              <p:cNvPr id="55" name="TextBox 54">
                <a:extLst>
                  <a:ext uri="{FF2B5EF4-FFF2-40B4-BE49-F238E27FC236}">
                    <a16:creationId xmlns:a16="http://schemas.microsoft.com/office/drawing/2014/main" id="{965D8BF7-D4C6-42B8-BAF5-9B8BF2AAB30D}"/>
                  </a:ext>
                </a:extLst>
              </p:cNvPr>
              <p:cNvSpPr txBox="1"/>
              <p:nvPr/>
            </p:nvSpPr>
            <p:spPr bwMode="auto">
              <a:xfrm>
                <a:off x="478177" y="3596114"/>
                <a:ext cx="9598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3.6/60 mg</a:t>
                </a:r>
              </a:p>
            </p:txBody>
          </p:sp>
          <p:sp>
            <p:nvSpPr>
              <p:cNvPr id="56" name="TextBox 55">
                <a:extLst>
                  <a:ext uri="{FF2B5EF4-FFF2-40B4-BE49-F238E27FC236}">
                    <a16:creationId xmlns:a16="http://schemas.microsoft.com/office/drawing/2014/main" id="{0C0D72C1-FD51-40C4-B871-1140AEA3CFCD}"/>
                  </a:ext>
                </a:extLst>
              </p:cNvPr>
              <p:cNvSpPr txBox="1"/>
              <p:nvPr/>
            </p:nvSpPr>
            <p:spPr bwMode="auto">
              <a:xfrm>
                <a:off x="478177" y="4533834"/>
                <a:ext cx="9598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3.6/90 mg</a:t>
                </a:r>
              </a:p>
            </p:txBody>
          </p:sp>
          <p:sp>
            <p:nvSpPr>
              <p:cNvPr id="57" name="TextBox 56">
                <a:extLst>
                  <a:ext uri="{FF2B5EF4-FFF2-40B4-BE49-F238E27FC236}">
                    <a16:creationId xmlns:a16="http://schemas.microsoft.com/office/drawing/2014/main" id="{1853DE06-8C79-444D-95E7-FE3A4B868C5C}"/>
                  </a:ext>
                </a:extLst>
              </p:cNvPr>
              <p:cNvSpPr txBox="1"/>
              <p:nvPr/>
            </p:nvSpPr>
            <p:spPr bwMode="auto">
              <a:xfrm>
                <a:off x="383659" y="5481123"/>
                <a:ext cx="10544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3.6/132 mg</a:t>
                </a:r>
              </a:p>
            </p:txBody>
          </p:sp>
          <p:cxnSp>
            <p:nvCxnSpPr>
              <p:cNvPr id="58" name="Straight Connector 57">
                <a:extLst>
                  <a:ext uri="{FF2B5EF4-FFF2-40B4-BE49-F238E27FC236}">
                    <a16:creationId xmlns:a16="http://schemas.microsoft.com/office/drawing/2014/main" id="{4F2E07A0-40D5-4EB6-A5E6-6CC5BE0A2D9B}"/>
                  </a:ext>
                </a:extLst>
              </p:cNvPr>
              <p:cNvCxnSpPr>
                <a:cxnSpLocks/>
              </p:cNvCxnSpPr>
              <p:nvPr/>
            </p:nvCxnSpPr>
            <p:spPr bwMode="auto">
              <a:xfrm rot="5400000" flipH="1">
                <a:off x="1653540"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28D3ADA9-56E1-4AF6-9F02-0FFAA84449C8}"/>
                  </a:ext>
                </a:extLst>
              </p:cNvPr>
              <p:cNvCxnSpPr>
                <a:cxnSpLocks/>
              </p:cNvCxnSpPr>
              <p:nvPr/>
            </p:nvCxnSpPr>
            <p:spPr bwMode="auto">
              <a:xfrm rot="5400000" flipH="1">
                <a:off x="1752624"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06EF362-76C2-4C8A-862F-7B781A05D603}"/>
                  </a:ext>
                </a:extLst>
              </p:cNvPr>
              <p:cNvCxnSpPr>
                <a:cxnSpLocks/>
              </p:cNvCxnSpPr>
              <p:nvPr/>
            </p:nvCxnSpPr>
            <p:spPr bwMode="auto">
              <a:xfrm rot="5400000" flipH="1">
                <a:off x="1822515"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2FBFCE7-CDFC-419D-A4CD-F11BA4BBD62D}"/>
                  </a:ext>
                </a:extLst>
              </p:cNvPr>
              <p:cNvCxnSpPr>
                <a:cxnSpLocks/>
              </p:cNvCxnSpPr>
              <p:nvPr/>
            </p:nvCxnSpPr>
            <p:spPr bwMode="auto">
              <a:xfrm rot="5400000" flipH="1">
                <a:off x="1898230"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49C682F-7C16-40C3-AC10-B5687A29F318}"/>
                  </a:ext>
                </a:extLst>
              </p:cNvPr>
              <p:cNvCxnSpPr>
                <a:cxnSpLocks/>
              </p:cNvCxnSpPr>
              <p:nvPr/>
            </p:nvCxnSpPr>
            <p:spPr bwMode="auto">
              <a:xfrm rot="5400000" flipH="1">
                <a:off x="2150329"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3FF1A51B-5F6E-4869-BFCA-552E28B0F02C}"/>
                  </a:ext>
                </a:extLst>
              </p:cNvPr>
              <p:cNvCxnSpPr>
                <a:cxnSpLocks/>
              </p:cNvCxnSpPr>
              <p:nvPr/>
            </p:nvCxnSpPr>
            <p:spPr bwMode="auto">
              <a:xfrm rot="5400000" flipH="1">
                <a:off x="2402428"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F4AB7EF0-1F0B-4261-B732-D325F666D08F}"/>
                  </a:ext>
                </a:extLst>
              </p:cNvPr>
              <p:cNvCxnSpPr>
                <a:cxnSpLocks/>
              </p:cNvCxnSpPr>
              <p:nvPr/>
            </p:nvCxnSpPr>
            <p:spPr bwMode="auto">
              <a:xfrm rot="5400000" flipH="1">
                <a:off x="2654527"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EB39123-E649-4BC3-AF03-468318DED38A}"/>
                  </a:ext>
                </a:extLst>
              </p:cNvPr>
              <p:cNvCxnSpPr>
                <a:cxnSpLocks/>
              </p:cNvCxnSpPr>
              <p:nvPr/>
            </p:nvCxnSpPr>
            <p:spPr bwMode="auto">
              <a:xfrm rot="5400000" flipH="1">
                <a:off x="2906626"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FF455CE-0B2E-469B-88A1-A2FE8378C339}"/>
                  </a:ext>
                </a:extLst>
              </p:cNvPr>
              <p:cNvCxnSpPr>
                <a:cxnSpLocks/>
              </p:cNvCxnSpPr>
              <p:nvPr/>
            </p:nvCxnSpPr>
            <p:spPr bwMode="auto">
              <a:xfrm rot="5400000" flipH="1">
                <a:off x="3158725"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D3C642D-5EFE-461A-80FE-98042E7CB8AD}"/>
                  </a:ext>
                </a:extLst>
              </p:cNvPr>
              <p:cNvCxnSpPr>
                <a:cxnSpLocks/>
              </p:cNvCxnSpPr>
              <p:nvPr/>
            </p:nvCxnSpPr>
            <p:spPr bwMode="auto">
              <a:xfrm rot="5400000" flipH="1">
                <a:off x="3410824"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746DF143-F18C-4429-9862-A7387F974BFA}"/>
                  </a:ext>
                </a:extLst>
              </p:cNvPr>
              <p:cNvCxnSpPr>
                <a:cxnSpLocks/>
              </p:cNvCxnSpPr>
              <p:nvPr/>
            </p:nvCxnSpPr>
            <p:spPr bwMode="auto">
              <a:xfrm rot="5400000" flipH="1">
                <a:off x="3662923"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BC8F75AC-6D1B-4749-90B3-EA760EF7E2BB}"/>
                  </a:ext>
                </a:extLst>
              </p:cNvPr>
              <p:cNvCxnSpPr>
                <a:cxnSpLocks/>
              </p:cNvCxnSpPr>
              <p:nvPr/>
            </p:nvCxnSpPr>
            <p:spPr bwMode="auto">
              <a:xfrm rot="5400000" flipH="1">
                <a:off x="3915022"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2BEDAA9-78D3-45D9-9FD4-E2BCED0B5545}"/>
                  </a:ext>
                </a:extLst>
              </p:cNvPr>
              <p:cNvCxnSpPr>
                <a:cxnSpLocks/>
              </p:cNvCxnSpPr>
              <p:nvPr/>
            </p:nvCxnSpPr>
            <p:spPr bwMode="auto">
              <a:xfrm rot="5400000" flipH="1">
                <a:off x="4167121"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B4DEED18-9AD0-4324-9B88-76D7020A6E29}"/>
                  </a:ext>
                </a:extLst>
              </p:cNvPr>
              <p:cNvCxnSpPr>
                <a:cxnSpLocks/>
              </p:cNvCxnSpPr>
              <p:nvPr/>
            </p:nvCxnSpPr>
            <p:spPr bwMode="auto">
              <a:xfrm rot="5400000" flipH="1">
                <a:off x="4419220"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793387B7-7CB2-4F56-8D29-D7186A952A48}"/>
                  </a:ext>
                </a:extLst>
              </p:cNvPr>
              <p:cNvCxnSpPr>
                <a:cxnSpLocks/>
              </p:cNvCxnSpPr>
              <p:nvPr/>
            </p:nvCxnSpPr>
            <p:spPr bwMode="auto">
              <a:xfrm rot="5400000" flipH="1">
                <a:off x="4671319"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63941E8-827E-40AC-99BB-3DFA730DF0A1}"/>
                  </a:ext>
                </a:extLst>
              </p:cNvPr>
              <p:cNvCxnSpPr>
                <a:cxnSpLocks/>
              </p:cNvCxnSpPr>
              <p:nvPr/>
            </p:nvCxnSpPr>
            <p:spPr bwMode="auto">
              <a:xfrm rot="5400000" flipH="1">
                <a:off x="4923418"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538B8964-EE2B-44DC-8516-4E841E915386}"/>
                  </a:ext>
                </a:extLst>
              </p:cNvPr>
              <p:cNvCxnSpPr>
                <a:cxnSpLocks/>
              </p:cNvCxnSpPr>
              <p:nvPr/>
            </p:nvCxnSpPr>
            <p:spPr bwMode="auto">
              <a:xfrm rot="5400000" flipH="1">
                <a:off x="5175517"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0F36FF36-DF33-4BB2-A750-8C2BD2F99C1E}"/>
                  </a:ext>
                </a:extLst>
              </p:cNvPr>
              <p:cNvCxnSpPr>
                <a:cxnSpLocks/>
              </p:cNvCxnSpPr>
              <p:nvPr/>
            </p:nvCxnSpPr>
            <p:spPr bwMode="auto">
              <a:xfrm rot="5400000" flipH="1">
                <a:off x="5427616"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0EFA4D8-3782-4CB1-9261-13E4BA5086FA}"/>
                  </a:ext>
                </a:extLst>
              </p:cNvPr>
              <p:cNvCxnSpPr>
                <a:cxnSpLocks/>
              </p:cNvCxnSpPr>
              <p:nvPr/>
            </p:nvCxnSpPr>
            <p:spPr bwMode="auto">
              <a:xfrm rot="5400000" flipH="1">
                <a:off x="5679715"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0C77308B-EC41-474C-AF2A-C6F3416A8E92}"/>
                  </a:ext>
                </a:extLst>
              </p:cNvPr>
              <p:cNvCxnSpPr>
                <a:cxnSpLocks/>
              </p:cNvCxnSpPr>
              <p:nvPr/>
            </p:nvCxnSpPr>
            <p:spPr bwMode="auto">
              <a:xfrm rot="5400000" flipH="1">
                <a:off x="5931814"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D9245D0-B6E7-4B18-A317-4987F1515245}"/>
                  </a:ext>
                </a:extLst>
              </p:cNvPr>
              <p:cNvCxnSpPr>
                <a:cxnSpLocks/>
              </p:cNvCxnSpPr>
              <p:nvPr/>
            </p:nvCxnSpPr>
            <p:spPr bwMode="auto">
              <a:xfrm rot="5400000" flipH="1">
                <a:off x="6183913"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2CC1C1A-F678-4C35-A84D-05AB1527D302}"/>
                  </a:ext>
                </a:extLst>
              </p:cNvPr>
              <p:cNvCxnSpPr>
                <a:cxnSpLocks/>
              </p:cNvCxnSpPr>
              <p:nvPr/>
            </p:nvCxnSpPr>
            <p:spPr bwMode="auto">
              <a:xfrm rot="5400000" flipH="1">
                <a:off x="6436012"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08DC1483-2145-4D62-A158-6B84807A58CC}"/>
                  </a:ext>
                </a:extLst>
              </p:cNvPr>
              <p:cNvCxnSpPr>
                <a:cxnSpLocks/>
              </p:cNvCxnSpPr>
              <p:nvPr/>
            </p:nvCxnSpPr>
            <p:spPr bwMode="auto">
              <a:xfrm rot="5400000" flipH="1">
                <a:off x="6688111"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BD213199-ECE6-4677-8D1E-0CD0BF10564C}"/>
                  </a:ext>
                </a:extLst>
              </p:cNvPr>
              <p:cNvCxnSpPr>
                <a:cxnSpLocks/>
              </p:cNvCxnSpPr>
              <p:nvPr/>
            </p:nvCxnSpPr>
            <p:spPr bwMode="auto">
              <a:xfrm rot="5400000" flipH="1">
                <a:off x="6940210"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1BCB25AB-68A8-4A5E-A985-8C25A70E4E4D}"/>
                  </a:ext>
                </a:extLst>
              </p:cNvPr>
              <p:cNvCxnSpPr>
                <a:cxnSpLocks/>
              </p:cNvCxnSpPr>
              <p:nvPr/>
            </p:nvCxnSpPr>
            <p:spPr bwMode="auto">
              <a:xfrm rot="5400000" flipH="1">
                <a:off x="7192309"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0133049-FEE2-4CB0-AB66-1711C12641F9}"/>
                  </a:ext>
                </a:extLst>
              </p:cNvPr>
              <p:cNvCxnSpPr>
                <a:cxnSpLocks/>
              </p:cNvCxnSpPr>
              <p:nvPr/>
            </p:nvCxnSpPr>
            <p:spPr bwMode="auto">
              <a:xfrm rot="5400000" flipH="1">
                <a:off x="7696507"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F440D5E-6697-4904-90EB-A0260DFE4936}"/>
                  </a:ext>
                </a:extLst>
              </p:cNvPr>
              <p:cNvCxnSpPr>
                <a:cxnSpLocks/>
              </p:cNvCxnSpPr>
              <p:nvPr/>
            </p:nvCxnSpPr>
            <p:spPr bwMode="auto">
              <a:xfrm rot="5400000" flipH="1">
                <a:off x="7948610"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AC410DCF-01EF-4F68-ABD8-78F7B373FB53}"/>
                  </a:ext>
                </a:extLst>
              </p:cNvPr>
              <p:cNvCxnSpPr>
                <a:cxnSpLocks/>
              </p:cNvCxnSpPr>
              <p:nvPr/>
            </p:nvCxnSpPr>
            <p:spPr bwMode="auto">
              <a:xfrm rot="5400000" flipH="1">
                <a:off x="7444408" y="2319640"/>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4790674F-5F27-4DED-AEDC-404DCE6BC68E}"/>
                  </a:ext>
                </a:extLst>
              </p:cNvPr>
              <p:cNvCxnSpPr>
                <a:cxnSpLocks/>
              </p:cNvCxnSpPr>
              <p:nvPr/>
            </p:nvCxnSpPr>
            <p:spPr bwMode="auto">
              <a:xfrm rot="5400000" flipH="1">
                <a:off x="7863359"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77320398-62C8-4C18-9AA8-51F81585D5EA}"/>
                  </a:ext>
                </a:extLst>
              </p:cNvPr>
              <p:cNvCxnSpPr>
                <a:cxnSpLocks/>
              </p:cNvCxnSpPr>
              <p:nvPr/>
            </p:nvCxnSpPr>
            <p:spPr bwMode="auto">
              <a:xfrm rot="5400000" flipH="1">
                <a:off x="1650477"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7E418CFD-5412-491D-9A98-A7C3DC6A62AF}"/>
                  </a:ext>
                </a:extLst>
              </p:cNvPr>
              <p:cNvCxnSpPr>
                <a:cxnSpLocks/>
              </p:cNvCxnSpPr>
              <p:nvPr/>
            </p:nvCxnSpPr>
            <p:spPr bwMode="auto">
              <a:xfrm rot="5400000" flipH="1">
                <a:off x="2015941"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A5655C19-5F26-4060-AD8A-87C90E455091}"/>
                  </a:ext>
                </a:extLst>
              </p:cNvPr>
              <p:cNvCxnSpPr>
                <a:cxnSpLocks/>
              </p:cNvCxnSpPr>
              <p:nvPr/>
            </p:nvCxnSpPr>
            <p:spPr bwMode="auto">
              <a:xfrm rot="5400000" flipH="1">
                <a:off x="2381405"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9F283E39-F805-4A01-89BE-3939EB90CB00}"/>
                  </a:ext>
                </a:extLst>
              </p:cNvPr>
              <p:cNvCxnSpPr>
                <a:cxnSpLocks/>
              </p:cNvCxnSpPr>
              <p:nvPr/>
            </p:nvCxnSpPr>
            <p:spPr bwMode="auto">
              <a:xfrm rot="5400000" flipH="1">
                <a:off x="2746869"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22A8C883-4D3C-412C-8E0B-6D5EF81978F3}"/>
                  </a:ext>
                </a:extLst>
              </p:cNvPr>
              <p:cNvCxnSpPr>
                <a:cxnSpLocks/>
              </p:cNvCxnSpPr>
              <p:nvPr/>
            </p:nvCxnSpPr>
            <p:spPr bwMode="auto">
              <a:xfrm rot="5400000" flipH="1">
                <a:off x="3112333"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E77B0980-2775-480E-97F4-43AC74E8ECDB}"/>
                  </a:ext>
                </a:extLst>
              </p:cNvPr>
              <p:cNvCxnSpPr>
                <a:cxnSpLocks/>
              </p:cNvCxnSpPr>
              <p:nvPr/>
            </p:nvCxnSpPr>
            <p:spPr bwMode="auto">
              <a:xfrm rot="5400000" flipH="1">
                <a:off x="3477797"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82B1CDF8-15E3-4704-8267-DD0AB53248FF}"/>
                  </a:ext>
                </a:extLst>
              </p:cNvPr>
              <p:cNvCxnSpPr>
                <a:cxnSpLocks/>
              </p:cNvCxnSpPr>
              <p:nvPr/>
            </p:nvCxnSpPr>
            <p:spPr bwMode="auto">
              <a:xfrm rot="5400000" flipH="1">
                <a:off x="3843261"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EC7A65F9-3CFC-44C1-96D1-4A77112D23B9}"/>
                  </a:ext>
                </a:extLst>
              </p:cNvPr>
              <p:cNvCxnSpPr>
                <a:cxnSpLocks/>
              </p:cNvCxnSpPr>
              <p:nvPr/>
            </p:nvCxnSpPr>
            <p:spPr bwMode="auto">
              <a:xfrm rot="5400000" flipH="1">
                <a:off x="4208725"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0C277297-91F9-43F5-90F8-C2556DC92E3F}"/>
                  </a:ext>
                </a:extLst>
              </p:cNvPr>
              <p:cNvCxnSpPr>
                <a:cxnSpLocks/>
              </p:cNvCxnSpPr>
              <p:nvPr/>
            </p:nvCxnSpPr>
            <p:spPr bwMode="auto">
              <a:xfrm rot="5400000" flipH="1">
                <a:off x="4574189"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F9DDDC0E-7740-479B-8C9B-4E8E19522905}"/>
                  </a:ext>
                </a:extLst>
              </p:cNvPr>
              <p:cNvCxnSpPr>
                <a:cxnSpLocks/>
              </p:cNvCxnSpPr>
              <p:nvPr/>
            </p:nvCxnSpPr>
            <p:spPr bwMode="auto">
              <a:xfrm rot="5400000" flipH="1">
                <a:off x="4939653"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2741D9DA-6850-48C4-8832-99AFAA572013}"/>
                  </a:ext>
                </a:extLst>
              </p:cNvPr>
              <p:cNvCxnSpPr>
                <a:cxnSpLocks/>
              </p:cNvCxnSpPr>
              <p:nvPr/>
            </p:nvCxnSpPr>
            <p:spPr bwMode="auto">
              <a:xfrm rot="5400000" flipH="1">
                <a:off x="5305117"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E2DCF61-041D-485D-B8DB-851E1C66B387}"/>
                  </a:ext>
                </a:extLst>
              </p:cNvPr>
              <p:cNvCxnSpPr>
                <a:cxnSpLocks/>
              </p:cNvCxnSpPr>
              <p:nvPr/>
            </p:nvCxnSpPr>
            <p:spPr bwMode="auto">
              <a:xfrm rot="5400000" flipH="1">
                <a:off x="5670581"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43F7C78-D9A6-44E8-A2E6-82789112E8D0}"/>
                  </a:ext>
                </a:extLst>
              </p:cNvPr>
              <p:cNvCxnSpPr>
                <a:cxnSpLocks/>
              </p:cNvCxnSpPr>
              <p:nvPr/>
            </p:nvCxnSpPr>
            <p:spPr bwMode="auto">
              <a:xfrm rot="5400000" flipH="1">
                <a:off x="6036045"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D97C313D-0DB9-4A94-B8F9-74DDBCB6AB97}"/>
                  </a:ext>
                </a:extLst>
              </p:cNvPr>
              <p:cNvCxnSpPr>
                <a:cxnSpLocks/>
              </p:cNvCxnSpPr>
              <p:nvPr/>
            </p:nvCxnSpPr>
            <p:spPr bwMode="auto">
              <a:xfrm rot="5400000" flipH="1">
                <a:off x="6401509"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5547593-FFC2-456E-9C03-CBD64BAC300C}"/>
                  </a:ext>
                </a:extLst>
              </p:cNvPr>
              <p:cNvCxnSpPr>
                <a:cxnSpLocks/>
              </p:cNvCxnSpPr>
              <p:nvPr/>
            </p:nvCxnSpPr>
            <p:spPr bwMode="auto">
              <a:xfrm rot="5400000" flipH="1">
                <a:off x="6766973"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DF33D24C-A00B-484E-9479-B5296E4D4C30}"/>
                  </a:ext>
                </a:extLst>
              </p:cNvPr>
              <p:cNvCxnSpPr>
                <a:cxnSpLocks/>
              </p:cNvCxnSpPr>
              <p:nvPr/>
            </p:nvCxnSpPr>
            <p:spPr bwMode="auto">
              <a:xfrm rot="5400000" flipH="1">
                <a:off x="7132437" y="6017419"/>
                <a:ext cx="7143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13CFFF4-B47D-4EF0-8D06-6290DF46C5CC}"/>
                  </a:ext>
                </a:extLst>
              </p:cNvPr>
              <p:cNvCxnSpPr>
                <a:cxnSpLocks/>
              </p:cNvCxnSpPr>
              <p:nvPr/>
            </p:nvCxnSpPr>
            <p:spPr bwMode="auto">
              <a:xfrm rot="5400000" flipH="1">
                <a:off x="7497901" y="6017419"/>
                <a:ext cx="71438" cy="0"/>
              </a:xfrm>
              <a:prstGeom prst="line">
                <a:avLst/>
              </a:prstGeom>
              <a:noFill/>
              <a:ln w="28575" cap="flat" cmpd="sng" algn="ctr">
                <a:solidFill>
                  <a:schemeClr val="bg1"/>
                </a:solidFill>
                <a:prstDash val="solid"/>
                <a:round/>
                <a:headEnd type="none" w="med" len="med"/>
                <a:tailEnd type="none" w="med" len="med"/>
              </a:ln>
              <a:effectLst/>
            </p:spPr>
          </p:cxnSp>
          <p:sp>
            <p:nvSpPr>
              <p:cNvPr id="14" name="TextBox 13">
                <a:extLst>
                  <a:ext uri="{FF2B5EF4-FFF2-40B4-BE49-F238E27FC236}">
                    <a16:creationId xmlns:a16="http://schemas.microsoft.com/office/drawing/2014/main" id="{D1503897-8EFB-41ED-8A1E-F0CDE96934B3}"/>
                  </a:ext>
                </a:extLst>
              </p:cNvPr>
              <p:cNvSpPr txBox="1"/>
              <p:nvPr/>
            </p:nvSpPr>
            <p:spPr bwMode="auto">
              <a:xfrm>
                <a:off x="148473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05" name="TextBox 104">
                <a:extLst>
                  <a:ext uri="{FF2B5EF4-FFF2-40B4-BE49-F238E27FC236}">
                    <a16:creationId xmlns:a16="http://schemas.microsoft.com/office/drawing/2014/main" id="{ACA53EA4-F194-4722-9B4A-587D6CE7E8BF}"/>
                  </a:ext>
                </a:extLst>
              </p:cNvPr>
              <p:cNvSpPr txBox="1"/>
              <p:nvPr/>
            </p:nvSpPr>
            <p:spPr bwMode="auto">
              <a:xfrm>
                <a:off x="1850174"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p>
            </p:txBody>
          </p:sp>
          <p:sp>
            <p:nvSpPr>
              <p:cNvPr id="106" name="TextBox 105">
                <a:extLst>
                  <a:ext uri="{FF2B5EF4-FFF2-40B4-BE49-F238E27FC236}">
                    <a16:creationId xmlns:a16="http://schemas.microsoft.com/office/drawing/2014/main" id="{7BDE9AAD-4D2E-4128-A357-4EE620976F8C}"/>
                  </a:ext>
                </a:extLst>
              </p:cNvPr>
              <p:cNvSpPr txBox="1"/>
              <p:nvPr/>
            </p:nvSpPr>
            <p:spPr bwMode="auto">
              <a:xfrm>
                <a:off x="221560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07" name="TextBox 106">
                <a:extLst>
                  <a:ext uri="{FF2B5EF4-FFF2-40B4-BE49-F238E27FC236}">
                    <a16:creationId xmlns:a16="http://schemas.microsoft.com/office/drawing/2014/main" id="{B254B76F-544C-46E3-B89A-F49D4B4C2626}"/>
                  </a:ext>
                </a:extLst>
              </p:cNvPr>
              <p:cNvSpPr txBox="1"/>
              <p:nvPr/>
            </p:nvSpPr>
            <p:spPr bwMode="auto">
              <a:xfrm>
                <a:off x="2581044"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08" name="TextBox 107">
                <a:extLst>
                  <a:ext uri="{FF2B5EF4-FFF2-40B4-BE49-F238E27FC236}">
                    <a16:creationId xmlns:a16="http://schemas.microsoft.com/office/drawing/2014/main" id="{DB6F897B-5401-40CA-ABD1-E7FA4BDFC508}"/>
                  </a:ext>
                </a:extLst>
              </p:cNvPr>
              <p:cNvSpPr txBox="1"/>
              <p:nvPr/>
            </p:nvSpPr>
            <p:spPr bwMode="auto">
              <a:xfrm>
                <a:off x="294647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09" name="TextBox 108">
                <a:extLst>
                  <a:ext uri="{FF2B5EF4-FFF2-40B4-BE49-F238E27FC236}">
                    <a16:creationId xmlns:a16="http://schemas.microsoft.com/office/drawing/2014/main" id="{49083331-99CB-4EC8-982C-735C0043D946}"/>
                  </a:ext>
                </a:extLst>
              </p:cNvPr>
              <p:cNvSpPr txBox="1"/>
              <p:nvPr/>
            </p:nvSpPr>
            <p:spPr bwMode="auto">
              <a:xfrm>
                <a:off x="3311914"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p>
            </p:txBody>
          </p:sp>
          <p:sp>
            <p:nvSpPr>
              <p:cNvPr id="110" name="TextBox 109">
                <a:extLst>
                  <a:ext uri="{FF2B5EF4-FFF2-40B4-BE49-F238E27FC236}">
                    <a16:creationId xmlns:a16="http://schemas.microsoft.com/office/drawing/2014/main" id="{5949BAB0-46C5-4B9D-BC10-D781FF41558E}"/>
                  </a:ext>
                </a:extLst>
              </p:cNvPr>
              <p:cNvSpPr txBox="1"/>
              <p:nvPr/>
            </p:nvSpPr>
            <p:spPr bwMode="auto">
              <a:xfrm>
                <a:off x="367734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11" name="TextBox 110">
                <a:extLst>
                  <a:ext uri="{FF2B5EF4-FFF2-40B4-BE49-F238E27FC236}">
                    <a16:creationId xmlns:a16="http://schemas.microsoft.com/office/drawing/2014/main" id="{C06FAE41-26B7-4EBA-B78A-33B695D1578E}"/>
                  </a:ext>
                </a:extLst>
              </p:cNvPr>
              <p:cNvSpPr txBox="1"/>
              <p:nvPr/>
            </p:nvSpPr>
            <p:spPr bwMode="auto">
              <a:xfrm>
                <a:off x="4042784"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a:t>
                </a:r>
              </a:p>
            </p:txBody>
          </p:sp>
          <p:sp>
            <p:nvSpPr>
              <p:cNvPr id="112" name="TextBox 111">
                <a:extLst>
                  <a:ext uri="{FF2B5EF4-FFF2-40B4-BE49-F238E27FC236}">
                    <a16:creationId xmlns:a16="http://schemas.microsoft.com/office/drawing/2014/main" id="{19ACB349-D7DB-453D-9785-20C95EABB7AC}"/>
                  </a:ext>
                </a:extLst>
              </p:cNvPr>
              <p:cNvSpPr txBox="1"/>
              <p:nvPr/>
            </p:nvSpPr>
            <p:spPr bwMode="auto">
              <a:xfrm>
                <a:off x="440821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13" name="TextBox 112">
                <a:extLst>
                  <a:ext uri="{FF2B5EF4-FFF2-40B4-BE49-F238E27FC236}">
                    <a16:creationId xmlns:a16="http://schemas.microsoft.com/office/drawing/2014/main" id="{3F318B73-8746-4A62-81A7-ABB4C6103881}"/>
                  </a:ext>
                </a:extLst>
              </p:cNvPr>
              <p:cNvSpPr txBox="1"/>
              <p:nvPr/>
            </p:nvSpPr>
            <p:spPr bwMode="auto">
              <a:xfrm>
                <a:off x="4773654"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14" name="TextBox 113">
                <a:extLst>
                  <a:ext uri="{FF2B5EF4-FFF2-40B4-BE49-F238E27FC236}">
                    <a16:creationId xmlns:a16="http://schemas.microsoft.com/office/drawing/2014/main" id="{90E81231-07B4-42AE-A771-A990AA04459F}"/>
                  </a:ext>
                </a:extLst>
              </p:cNvPr>
              <p:cNvSpPr txBox="1"/>
              <p:nvPr/>
            </p:nvSpPr>
            <p:spPr bwMode="auto">
              <a:xfrm>
                <a:off x="513908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15" name="TextBox 114">
                <a:extLst>
                  <a:ext uri="{FF2B5EF4-FFF2-40B4-BE49-F238E27FC236}">
                    <a16:creationId xmlns:a16="http://schemas.microsoft.com/office/drawing/2014/main" id="{9455B1B7-4AE8-4FA4-95EA-7DBDBD09CA63}"/>
                  </a:ext>
                </a:extLst>
              </p:cNvPr>
              <p:cNvSpPr txBox="1"/>
              <p:nvPr/>
            </p:nvSpPr>
            <p:spPr bwMode="auto">
              <a:xfrm>
                <a:off x="5504524"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a:t>
                </a:r>
              </a:p>
            </p:txBody>
          </p:sp>
          <p:sp>
            <p:nvSpPr>
              <p:cNvPr id="116" name="TextBox 115">
                <a:extLst>
                  <a:ext uri="{FF2B5EF4-FFF2-40B4-BE49-F238E27FC236}">
                    <a16:creationId xmlns:a16="http://schemas.microsoft.com/office/drawing/2014/main" id="{388DA5D1-D32A-4CC9-A5B8-63384536D0D5}"/>
                  </a:ext>
                </a:extLst>
              </p:cNvPr>
              <p:cNvSpPr txBox="1"/>
              <p:nvPr/>
            </p:nvSpPr>
            <p:spPr bwMode="auto">
              <a:xfrm>
                <a:off x="586995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17" name="TextBox 116">
                <a:extLst>
                  <a:ext uri="{FF2B5EF4-FFF2-40B4-BE49-F238E27FC236}">
                    <a16:creationId xmlns:a16="http://schemas.microsoft.com/office/drawing/2014/main" id="{4A7CD76C-BE9D-4D81-A8D3-BE0A881879BB}"/>
                  </a:ext>
                </a:extLst>
              </p:cNvPr>
              <p:cNvSpPr txBox="1"/>
              <p:nvPr/>
            </p:nvSpPr>
            <p:spPr bwMode="auto">
              <a:xfrm>
                <a:off x="6235394"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a:t>
                </a:r>
              </a:p>
            </p:txBody>
          </p:sp>
          <p:sp>
            <p:nvSpPr>
              <p:cNvPr id="118" name="TextBox 117">
                <a:extLst>
                  <a:ext uri="{FF2B5EF4-FFF2-40B4-BE49-F238E27FC236}">
                    <a16:creationId xmlns:a16="http://schemas.microsoft.com/office/drawing/2014/main" id="{18F064FC-75BA-4550-8783-5669D74FF444}"/>
                  </a:ext>
                </a:extLst>
              </p:cNvPr>
              <p:cNvSpPr txBox="1"/>
              <p:nvPr/>
            </p:nvSpPr>
            <p:spPr bwMode="auto">
              <a:xfrm>
                <a:off x="660082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19" name="TextBox 118">
                <a:extLst>
                  <a:ext uri="{FF2B5EF4-FFF2-40B4-BE49-F238E27FC236}">
                    <a16:creationId xmlns:a16="http://schemas.microsoft.com/office/drawing/2014/main" id="{51E011F0-F063-4DA7-B805-D89440FF2711}"/>
                  </a:ext>
                </a:extLst>
              </p:cNvPr>
              <p:cNvSpPr txBox="1"/>
              <p:nvPr/>
            </p:nvSpPr>
            <p:spPr bwMode="auto">
              <a:xfrm>
                <a:off x="6966264"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20" name="TextBox 119">
                <a:extLst>
                  <a:ext uri="{FF2B5EF4-FFF2-40B4-BE49-F238E27FC236}">
                    <a16:creationId xmlns:a16="http://schemas.microsoft.com/office/drawing/2014/main" id="{8F0BC426-720E-429A-A381-6478CFFBB263}"/>
                  </a:ext>
                </a:extLst>
              </p:cNvPr>
              <p:cNvSpPr txBox="1"/>
              <p:nvPr/>
            </p:nvSpPr>
            <p:spPr bwMode="auto">
              <a:xfrm>
                <a:off x="7331699"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21" name="TextBox 120">
                <a:extLst>
                  <a:ext uri="{FF2B5EF4-FFF2-40B4-BE49-F238E27FC236}">
                    <a16:creationId xmlns:a16="http://schemas.microsoft.com/office/drawing/2014/main" id="{0EFC07C8-55B9-4FF8-B760-91A8F123042E}"/>
                  </a:ext>
                </a:extLst>
              </p:cNvPr>
              <p:cNvSpPr txBox="1"/>
              <p:nvPr/>
            </p:nvSpPr>
            <p:spPr bwMode="auto">
              <a:xfrm>
                <a:off x="7697133" y="5996901"/>
                <a:ext cx="4032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a:t>
                </a:r>
              </a:p>
            </p:txBody>
          </p:sp>
          <p:sp>
            <p:nvSpPr>
              <p:cNvPr id="122" name="TextBox 121">
                <a:extLst>
                  <a:ext uri="{FF2B5EF4-FFF2-40B4-BE49-F238E27FC236}">
                    <a16:creationId xmlns:a16="http://schemas.microsoft.com/office/drawing/2014/main" id="{C3AC30EA-0121-438D-AF8D-20A3442D3AEF}"/>
                  </a:ext>
                </a:extLst>
              </p:cNvPr>
              <p:cNvSpPr txBox="1"/>
              <p:nvPr/>
            </p:nvSpPr>
            <p:spPr bwMode="auto">
              <a:xfrm>
                <a:off x="1681438" y="6140801"/>
                <a:ext cx="6748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Months on Treatment</a:t>
                </a:r>
              </a:p>
            </p:txBody>
          </p:sp>
          <p:sp>
            <p:nvSpPr>
              <p:cNvPr id="123" name="TextBox 122">
                <a:extLst>
                  <a:ext uri="{FF2B5EF4-FFF2-40B4-BE49-F238E27FC236}">
                    <a16:creationId xmlns:a16="http://schemas.microsoft.com/office/drawing/2014/main" id="{2A1A05DE-6979-4128-9FE1-0C15F6CF878B}"/>
                  </a:ext>
                </a:extLst>
              </p:cNvPr>
              <p:cNvSpPr txBox="1"/>
              <p:nvPr/>
            </p:nvSpPr>
            <p:spPr bwMode="auto">
              <a:xfrm rot="16200000">
                <a:off x="1499506" y="1944486"/>
                <a:ext cx="5143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C1D1</a:t>
                </a:r>
              </a:p>
            </p:txBody>
          </p:sp>
          <p:sp>
            <p:nvSpPr>
              <p:cNvPr id="124" name="TextBox 123">
                <a:extLst>
                  <a:ext uri="{FF2B5EF4-FFF2-40B4-BE49-F238E27FC236}">
                    <a16:creationId xmlns:a16="http://schemas.microsoft.com/office/drawing/2014/main" id="{C1267402-65A5-4840-AC7E-96EE34EA5832}"/>
                  </a:ext>
                </a:extLst>
              </p:cNvPr>
              <p:cNvSpPr txBox="1"/>
              <p:nvPr/>
            </p:nvSpPr>
            <p:spPr bwMode="auto">
              <a:xfrm rot="16200000">
                <a:off x="1605025" y="1945181"/>
                <a:ext cx="5143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C1D8</a:t>
                </a:r>
              </a:p>
            </p:txBody>
          </p:sp>
          <p:sp>
            <p:nvSpPr>
              <p:cNvPr id="125" name="TextBox 124">
                <a:extLst>
                  <a:ext uri="{FF2B5EF4-FFF2-40B4-BE49-F238E27FC236}">
                    <a16:creationId xmlns:a16="http://schemas.microsoft.com/office/drawing/2014/main" id="{3F40E152-FFC1-4730-B3C4-8E754FAB2CD5}"/>
                  </a:ext>
                </a:extLst>
              </p:cNvPr>
              <p:cNvSpPr txBox="1"/>
              <p:nvPr/>
            </p:nvSpPr>
            <p:spPr bwMode="auto">
              <a:xfrm rot="17926324">
                <a:off x="1738308"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C2</a:t>
                </a:r>
              </a:p>
            </p:txBody>
          </p:sp>
          <p:sp>
            <p:nvSpPr>
              <p:cNvPr id="126" name="TextBox 125">
                <a:extLst>
                  <a:ext uri="{FF2B5EF4-FFF2-40B4-BE49-F238E27FC236}">
                    <a16:creationId xmlns:a16="http://schemas.microsoft.com/office/drawing/2014/main" id="{5AB8256A-6002-42C7-B62A-AFBB25C05474}"/>
                  </a:ext>
                </a:extLst>
              </p:cNvPr>
              <p:cNvSpPr txBox="1"/>
              <p:nvPr/>
            </p:nvSpPr>
            <p:spPr bwMode="auto">
              <a:xfrm rot="17926324">
                <a:off x="1951672"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C3</a:t>
                </a:r>
              </a:p>
            </p:txBody>
          </p:sp>
          <p:sp>
            <p:nvSpPr>
              <p:cNvPr id="127" name="TextBox 126">
                <a:extLst>
                  <a:ext uri="{FF2B5EF4-FFF2-40B4-BE49-F238E27FC236}">
                    <a16:creationId xmlns:a16="http://schemas.microsoft.com/office/drawing/2014/main" id="{FE59FCB7-5986-4C9F-9AFC-6E892110EDE7}"/>
                  </a:ext>
                </a:extLst>
              </p:cNvPr>
              <p:cNvSpPr txBox="1"/>
              <p:nvPr/>
            </p:nvSpPr>
            <p:spPr bwMode="auto">
              <a:xfrm rot="17926324">
                <a:off x="2194451"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C4</a:t>
                </a:r>
              </a:p>
            </p:txBody>
          </p:sp>
          <p:sp>
            <p:nvSpPr>
              <p:cNvPr id="128" name="TextBox 127">
                <a:extLst>
                  <a:ext uri="{FF2B5EF4-FFF2-40B4-BE49-F238E27FC236}">
                    <a16:creationId xmlns:a16="http://schemas.microsoft.com/office/drawing/2014/main" id="{C352F4D5-2F92-4EAA-A7CA-5ED1B8EEA0CE}"/>
                  </a:ext>
                </a:extLst>
              </p:cNvPr>
              <p:cNvSpPr txBox="1"/>
              <p:nvPr/>
            </p:nvSpPr>
            <p:spPr bwMode="auto">
              <a:xfrm rot="17926324">
                <a:off x="2444850"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C5</a:t>
                </a:r>
              </a:p>
            </p:txBody>
          </p:sp>
          <p:sp>
            <p:nvSpPr>
              <p:cNvPr id="129" name="TextBox 128">
                <a:extLst>
                  <a:ext uri="{FF2B5EF4-FFF2-40B4-BE49-F238E27FC236}">
                    <a16:creationId xmlns:a16="http://schemas.microsoft.com/office/drawing/2014/main" id="{B1B6E172-907A-403B-A7E6-70EEAA96A07D}"/>
                  </a:ext>
                </a:extLst>
              </p:cNvPr>
              <p:cNvSpPr txBox="1"/>
              <p:nvPr/>
            </p:nvSpPr>
            <p:spPr bwMode="auto">
              <a:xfrm rot="17926324">
                <a:off x="2706679"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C6</a:t>
                </a:r>
              </a:p>
            </p:txBody>
          </p:sp>
          <p:sp>
            <p:nvSpPr>
              <p:cNvPr id="130" name="TextBox 129">
                <a:extLst>
                  <a:ext uri="{FF2B5EF4-FFF2-40B4-BE49-F238E27FC236}">
                    <a16:creationId xmlns:a16="http://schemas.microsoft.com/office/drawing/2014/main" id="{D0CE7044-2079-4A6E-A9CA-D24B672FF364}"/>
                  </a:ext>
                </a:extLst>
              </p:cNvPr>
              <p:cNvSpPr txBox="1"/>
              <p:nvPr/>
            </p:nvSpPr>
            <p:spPr bwMode="auto">
              <a:xfrm rot="17926324">
                <a:off x="2953268"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C7</a:t>
                </a:r>
              </a:p>
            </p:txBody>
          </p:sp>
          <p:sp>
            <p:nvSpPr>
              <p:cNvPr id="131" name="TextBox 130">
                <a:extLst>
                  <a:ext uri="{FF2B5EF4-FFF2-40B4-BE49-F238E27FC236}">
                    <a16:creationId xmlns:a16="http://schemas.microsoft.com/office/drawing/2014/main" id="{B7DED938-685A-4F3B-8764-5105169F6883}"/>
                  </a:ext>
                </a:extLst>
              </p:cNvPr>
              <p:cNvSpPr txBox="1"/>
              <p:nvPr/>
            </p:nvSpPr>
            <p:spPr bwMode="auto">
              <a:xfrm rot="17926324">
                <a:off x="3215097"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C8</a:t>
                </a:r>
              </a:p>
            </p:txBody>
          </p:sp>
          <p:sp>
            <p:nvSpPr>
              <p:cNvPr id="132" name="TextBox 131">
                <a:extLst>
                  <a:ext uri="{FF2B5EF4-FFF2-40B4-BE49-F238E27FC236}">
                    <a16:creationId xmlns:a16="http://schemas.microsoft.com/office/drawing/2014/main" id="{2754C2A0-2A90-4732-9FE4-6EC5D781F2B4}"/>
                  </a:ext>
                </a:extLst>
              </p:cNvPr>
              <p:cNvSpPr txBox="1"/>
              <p:nvPr/>
            </p:nvSpPr>
            <p:spPr bwMode="auto">
              <a:xfrm rot="17926324">
                <a:off x="3476926"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C9</a:t>
                </a:r>
              </a:p>
            </p:txBody>
          </p:sp>
          <p:sp>
            <p:nvSpPr>
              <p:cNvPr id="133" name="TextBox 132">
                <a:extLst>
                  <a:ext uri="{FF2B5EF4-FFF2-40B4-BE49-F238E27FC236}">
                    <a16:creationId xmlns:a16="http://schemas.microsoft.com/office/drawing/2014/main" id="{50015C87-B8C5-4BC2-BE01-FB1A86D19973}"/>
                  </a:ext>
                </a:extLst>
              </p:cNvPr>
              <p:cNvSpPr txBox="1"/>
              <p:nvPr/>
            </p:nvSpPr>
            <p:spPr bwMode="auto">
              <a:xfrm rot="17926324">
                <a:off x="3719705"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C10</a:t>
                </a:r>
              </a:p>
            </p:txBody>
          </p:sp>
          <p:sp>
            <p:nvSpPr>
              <p:cNvPr id="134" name="TextBox 133">
                <a:extLst>
                  <a:ext uri="{FF2B5EF4-FFF2-40B4-BE49-F238E27FC236}">
                    <a16:creationId xmlns:a16="http://schemas.microsoft.com/office/drawing/2014/main" id="{C5D368AC-5D32-46E9-8B8F-40274F73FFA0}"/>
                  </a:ext>
                </a:extLst>
              </p:cNvPr>
              <p:cNvSpPr txBox="1"/>
              <p:nvPr/>
            </p:nvSpPr>
            <p:spPr bwMode="auto">
              <a:xfrm rot="17926324">
                <a:off x="3962484"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C11</a:t>
                </a:r>
              </a:p>
            </p:txBody>
          </p:sp>
          <p:sp>
            <p:nvSpPr>
              <p:cNvPr id="135" name="TextBox 134">
                <a:extLst>
                  <a:ext uri="{FF2B5EF4-FFF2-40B4-BE49-F238E27FC236}">
                    <a16:creationId xmlns:a16="http://schemas.microsoft.com/office/drawing/2014/main" id="{1F7D5F8E-8876-454E-A18A-65E2E899708B}"/>
                  </a:ext>
                </a:extLst>
              </p:cNvPr>
              <p:cNvSpPr txBox="1"/>
              <p:nvPr/>
            </p:nvSpPr>
            <p:spPr bwMode="auto">
              <a:xfrm rot="17926324">
                <a:off x="4205263"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C12</a:t>
                </a:r>
              </a:p>
            </p:txBody>
          </p:sp>
          <p:sp>
            <p:nvSpPr>
              <p:cNvPr id="136" name="TextBox 135">
                <a:extLst>
                  <a:ext uri="{FF2B5EF4-FFF2-40B4-BE49-F238E27FC236}">
                    <a16:creationId xmlns:a16="http://schemas.microsoft.com/office/drawing/2014/main" id="{971A6E7D-BD24-4D83-8538-2FC6854C1AB8}"/>
                  </a:ext>
                </a:extLst>
              </p:cNvPr>
              <p:cNvSpPr txBox="1"/>
              <p:nvPr/>
            </p:nvSpPr>
            <p:spPr bwMode="auto">
              <a:xfrm rot="17926324">
                <a:off x="4448042"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C13</a:t>
                </a:r>
              </a:p>
            </p:txBody>
          </p:sp>
          <p:sp>
            <p:nvSpPr>
              <p:cNvPr id="137" name="TextBox 136">
                <a:extLst>
                  <a:ext uri="{FF2B5EF4-FFF2-40B4-BE49-F238E27FC236}">
                    <a16:creationId xmlns:a16="http://schemas.microsoft.com/office/drawing/2014/main" id="{0BF2AA54-3CF9-44B7-B7DF-109972076A80}"/>
                  </a:ext>
                </a:extLst>
              </p:cNvPr>
              <p:cNvSpPr txBox="1"/>
              <p:nvPr/>
            </p:nvSpPr>
            <p:spPr bwMode="auto">
              <a:xfrm rot="17926324">
                <a:off x="4706061"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C14</a:t>
                </a:r>
              </a:p>
            </p:txBody>
          </p:sp>
          <p:sp>
            <p:nvSpPr>
              <p:cNvPr id="138" name="TextBox 137">
                <a:extLst>
                  <a:ext uri="{FF2B5EF4-FFF2-40B4-BE49-F238E27FC236}">
                    <a16:creationId xmlns:a16="http://schemas.microsoft.com/office/drawing/2014/main" id="{20CA24B4-EB36-483C-9EF3-7F3E25B70829}"/>
                  </a:ext>
                </a:extLst>
              </p:cNvPr>
              <p:cNvSpPr txBox="1"/>
              <p:nvPr/>
            </p:nvSpPr>
            <p:spPr bwMode="auto">
              <a:xfrm rot="17926324">
                <a:off x="4956460"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C15</a:t>
                </a:r>
              </a:p>
            </p:txBody>
          </p:sp>
          <p:sp>
            <p:nvSpPr>
              <p:cNvPr id="139" name="TextBox 138">
                <a:extLst>
                  <a:ext uri="{FF2B5EF4-FFF2-40B4-BE49-F238E27FC236}">
                    <a16:creationId xmlns:a16="http://schemas.microsoft.com/office/drawing/2014/main" id="{A0C23B87-6795-498B-A419-A95D64A1D65A}"/>
                  </a:ext>
                </a:extLst>
              </p:cNvPr>
              <p:cNvSpPr txBox="1"/>
              <p:nvPr/>
            </p:nvSpPr>
            <p:spPr bwMode="auto">
              <a:xfrm rot="17926324">
                <a:off x="5206859"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C16</a:t>
                </a:r>
              </a:p>
            </p:txBody>
          </p:sp>
          <p:sp>
            <p:nvSpPr>
              <p:cNvPr id="140" name="TextBox 139">
                <a:extLst>
                  <a:ext uri="{FF2B5EF4-FFF2-40B4-BE49-F238E27FC236}">
                    <a16:creationId xmlns:a16="http://schemas.microsoft.com/office/drawing/2014/main" id="{DDD73AA1-D5C9-4D62-B8C9-73FDA1A68732}"/>
                  </a:ext>
                </a:extLst>
              </p:cNvPr>
              <p:cNvSpPr txBox="1"/>
              <p:nvPr/>
            </p:nvSpPr>
            <p:spPr bwMode="auto">
              <a:xfrm rot="17926324">
                <a:off x="5453448"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C17</a:t>
                </a:r>
              </a:p>
            </p:txBody>
          </p:sp>
          <p:sp>
            <p:nvSpPr>
              <p:cNvPr id="141" name="TextBox 140">
                <a:extLst>
                  <a:ext uri="{FF2B5EF4-FFF2-40B4-BE49-F238E27FC236}">
                    <a16:creationId xmlns:a16="http://schemas.microsoft.com/office/drawing/2014/main" id="{7FF412B0-2D0E-47F0-A655-4B8CC3D13A18}"/>
                  </a:ext>
                </a:extLst>
              </p:cNvPr>
              <p:cNvSpPr txBox="1"/>
              <p:nvPr/>
            </p:nvSpPr>
            <p:spPr bwMode="auto">
              <a:xfrm rot="17926324">
                <a:off x="5715277"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C18</a:t>
                </a:r>
              </a:p>
            </p:txBody>
          </p:sp>
          <p:sp>
            <p:nvSpPr>
              <p:cNvPr id="142" name="TextBox 141">
                <a:extLst>
                  <a:ext uri="{FF2B5EF4-FFF2-40B4-BE49-F238E27FC236}">
                    <a16:creationId xmlns:a16="http://schemas.microsoft.com/office/drawing/2014/main" id="{D8CD1359-3DB4-4A72-B3CA-53F84A2ACA71}"/>
                  </a:ext>
                </a:extLst>
              </p:cNvPr>
              <p:cNvSpPr txBox="1"/>
              <p:nvPr/>
            </p:nvSpPr>
            <p:spPr bwMode="auto">
              <a:xfrm rot="17926324">
                <a:off x="5961866"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C19</a:t>
                </a:r>
              </a:p>
            </p:txBody>
          </p:sp>
          <p:sp>
            <p:nvSpPr>
              <p:cNvPr id="143" name="TextBox 142">
                <a:extLst>
                  <a:ext uri="{FF2B5EF4-FFF2-40B4-BE49-F238E27FC236}">
                    <a16:creationId xmlns:a16="http://schemas.microsoft.com/office/drawing/2014/main" id="{D9680FD5-4A08-4053-B7A2-EC9F34F09DBE}"/>
                  </a:ext>
                </a:extLst>
              </p:cNvPr>
              <p:cNvSpPr txBox="1"/>
              <p:nvPr/>
            </p:nvSpPr>
            <p:spPr bwMode="auto">
              <a:xfrm rot="17926324">
                <a:off x="6212265"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C20</a:t>
                </a:r>
              </a:p>
            </p:txBody>
          </p:sp>
          <p:sp>
            <p:nvSpPr>
              <p:cNvPr id="144" name="TextBox 143">
                <a:extLst>
                  <a:ext uri="{FF2B5EF4-FFF2-40B4-BE49-F238E27FC236}">
                    <a16:creationId xmlns:a16="http://schemas.microsoft.com/office/drawing/2014/main" id="{F9218212-AE2A-4BE9-B950-24B5857FABA1}"/>
                  </a:ext>
                </a:extLst>
              </p:cNvPr>
              <p:cNvSpPr txBox="1"/>
              <p:nvPr/>
            </p:nvSpPr>
            <p:spPr bwMode="auto">
              <a:xfrm rot="17926324">
                <a:off x="6466474"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C21</a:t>
                </a:r>
              </a:p>
            </p:txBody>
          </p:sp>
          <p:sp>
            <p:nvSpPr>
              <p:cNvPr id="145" name="TextBox 144">
                <a:extLst>
                  <a:ext uri="{FF2B5EF4-FFF2-40B4-BE49-F238E27FC236}">
                    <a16:creationId xmlns:a16="http://schemas.microsoft.com/office/drawing/2014/main" id="{8BBE37B2-802F-4D49-8391-01866792DE47}"/>
                  </a:ext>
                </a:extLst>
              </p:cNvPr>
              <p:cNvSpPr txBox="1"/>
              <p:nvPr/>
            </p:nvSpPr>
            <p:spPr bwMode="auto">
              <a:xfrm rot="17926324">
                <a:off x="6724493"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C22</a:t>
                </a:r>
              </a:p>
            </p:txBody>
          </p:sp>
          <p:sp>
            <p:nvSpPr>
              <p:cNvPr id="146" name="TextBox 145">
                <a:extLst>
                  <a:ext uri="{FF2B5EF4-FFF2-40B4-BE49-F238E27FC236}">
                    <a16:creationId xmlns:a16="http://schemas.microsoft.com/office/drawing/2014/main" id="{32BB04AE-C39B-4666-9E3F-90D09072373B}"/>
                  </a:ext>
                </a:extLst>
              </p:cNvPr>
              <p:cNvSpPr txBox="1"/>
              <p:nvPr/>
            </p:nvSpPr>
            <p:spPr bwMode="auto">
              <a:xfrm rot="17926324">
                <a:off x="6982512"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C23</a:t>
                </a:r>
              </a:p>
            </p:txBody>
          </p:sp>
          <p:sp>
            <p:nvSpPr>
              <p:cNvPr id="147" name="TextBox 146">
                <a:extLst>
                  <a:ext uri="{FF2B5EF4-FFF2-40B4-BE49-F238E27FC236}">
                    <a16:creationId xmlns:a16="http://schemas.microsoft.com/office/drawing/2014/main" id="{02619148-9D2B-4F12-8CEA-20F5900E76D0}"/>
                  </a:ext>
                </a:extLst>
              </p:cNvPr>
              <p:cNvSpPr txBox="1"/>
              <p:nvPr/>
            </p:nvSpPr>
            <p:spPr bwMode="auto">
              <a:xfrm rot="17926324">
                <a:off x="7229101"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C24</a:t>
                </a:r>
              </a:p>
            </p:txBody>
          </p:sp>
          <p:sp>
            <p:nvSpPr>
              <p:cNvPr id="148" name="TextBox 147">
                <a:extLst>
                  <a:ext uri="{FF2B5EF4-FFF2-40B4-BE49-F238E27FC236}">
                    <a16:creationId xmlns:a16="http://schemas.microsoft.com/office/drawing/2014/main" id="{B22F4095-4444-4C45-A944-9B762EAFB070}"/>
                  </a:ext>
                </a:extLst>
              </p:cNvPr>
              <p:cNvSpPr txBox="1"/>
              <p:nvPr/>
            </p:nvSpPr>
            <p:spPr bwMode="auto">
              <a:xfrm rot="17926324">
                <a:off x="7487120"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C25</a:t>
                </a:r>
              </a:p>
            </p:txBody>
          </p:sp>
          <p:sp>
            <p:nvSpPr>
              <p:cNvPr id="149" name="TextBox 148">
                <a:extLst>
                  <a:ext uri="{FF2B5EF4-FFF2-40B4-BE49-F238E27FC236}">
                    <a16:creationId xmlns:a16="http://schemas.microsoft.com/office/drawing/2014/main" id="{2E84131E-6303-45B2-87D7-5674EBD26310}"/>
                  </a:ext>
                </a:extLst>
              </p:cNvPr>
              <p:cNvSpPr txBox="1"/>
              <p:nvPr/>
            </p:nvSpPr>
            <p:spPr bwMode="auto">
              <a:xfrm rot="17926324">
                <a:off x="7729899" y="1896346"/>
                <a:ext cx="6510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C26</a:t>
                </a:r>
              </a:p>
            </p:txBody>
          </p:sp>
          <p:sp>
            <p:nvSpPr>
              <p:cNvPr id="5" name="Freeform: Shape 4">
                <a:extLst>
                  <a:ext uri="{FF2B5EF4-FFF2-40B4-BE49-F238E27FC236}">
                    <a16:creationId xmlns:a16="http://schemas.microsoft.com/office/drawing/2014/main" id="{438CAA15-318A-4733-9608-A65734E19703}"/>
                  </a:ext>
                </a:extLst>
              </p:cNvPr>
              <p:cNvSpPr/>
              <p:nvPr/>
            </p:nvSpPr>
            <p:spPr bwMode="auto">
              <a:xfrm>
                <a:off x="1685925" y="2352675"/>
                <a:ext cx="6743700" cy="3629025"/>
              </a:xfrm>
              <a:custGeom>
                <a:avLst/>
                <a:gdLst>
                  <a:gd name="connsiteX0" fmla="*/ 6738938 w 6743700"/>
                  <a:gd name="connsiteY0" fmla="*/ 0 h 3629025"/>
                  <a:gd name="connsiteX1" fmla="*/ 0 w 6743700"/>
                  <a:gd name="connsiteY1" fmla="*/ 0 h 3629025"/>
                  <a:gd name="connsiteX2" fmla="*/ 0 w 6743700"/>
                  <a:gd name="connsiteY2" fmla="*/ 3629025 h 3629025"/>
                  <a:gd name="connsiteX3" fmla="*/ 6743700 w 6743700"/>
                  <a:gd name="connsiteY3" fmla="*/ 3629025 h 3629025"/>
                </a:gdLst>
                <a:ahLst/>
                <a:cxnLst>
                  <a:cxn ang="0">
                    <a:pos x="connsiteX0" y="connsiteY0"/>
                  </a:cxn>
                  <a:cxn ang="0">
                    <a:pos x="connsiteX1" y="connsiteY1"/>
                  </a:cxn>
                  <a:cxn ang="0">
                    <a:pos x="connsiteX2" y="connsiteY2"/>
                  </a:cxn>
                  <a:cxn ang="0">
                    <a:pos x="connsiteX3" y="connsiteY3"/>
                  </a:cxn>
                </a:cxnLst>
                <a:rect l="l" t="t" r="r" b="b"/>
                <a:pathLst>
                  <a:path w="6743700" h="3629025">
                    <a:moveTo>
                      <a:pt x="6738938" y="0"/>
                    </a:moveTo>
                    <a:lnTo>
                      <a:pt x="0" y="0"/>
                    </a:lnTo>
                    <a:lnTo>
                      <a:pt x="0" y="3629025"/>
                    </a:lnTo>
                    <a:lnTo>
                      <a:pt x="6743700" y="3629025"/>
                    </a:lnTo>
                  </a:path>
                </a:pathLst>
              </a:custGeom>
              <a:noFill/>
              <a:ln w="28575">
                <a:solidFill>
                  <a:schemeClr val="bg1"/>
                </a:solidFill>
                <a:miter lim="800000"/>
                <a:headEnd/>
                <a:tailEnd/>
              </a:ln>
            </p:spPr>
            <p:txBody>
              <a:bodyPr rtlCol="0" anchor="ctr"/>
              <a:lstStyle/>
              <a:p>
                <a:pPr algn="ctr"/>
                <a:endParaRPr lang="en-US"/>
              </a:p>
            </p:txBody>
          </p:sp>
        </p:grpSp>
        <p:sp>
          <p:nvSpPr>
            <p:cNvPr id="259" name="Diamond 258">
              <a:extLst>
                <a:ext uri="{FF2B5EF4-FFF2-40B4-BE49-F238E27FC236}">
                  <a16:creationId xmlns:a16="http://schemas.microsoft.com/office/drawing/2014/main" id="{3DE1DBAA-9C02-405B-BB98-5591C98A3B97}"/>
                </a:ext>
              </a:extLst>
            </p:cNvPr>
            <p:cNvSpPr/>
            <p:nvPr/>
          </p:nvSpPr>
          <p:spPr bwMode="auto">
            <a:xfrm>
              <a:off x="6212913" y="2817961"/>
              <a:ext cx="122366" cy="122366"/>
            </a:xfrm>
            <a:prstGeom prst="diamond">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60" name="TextBox 259">
              <a:extLst>
                <a:ext uri="{FF2B5EF4-FFF2-40B4-BE49-F238E27FC236}">
                  <a16:creationId xmlns:a16="http://schemas.microsoft.com/office/drawing/2014/main" id="{723D82CB-BA2A-4512-9281-D569EFA623FF}"/>
                </a:ext>
              </a:extLst>
            </p:cNvPr>
            <p:cNvSpPr txBox="1"/>
            <p:nvPr/>
          </p:nvSpPr>
          <p:spPr bwMode="auto">
            <a:xfrm>
              <a:off x="7629074" y="2201630"/>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1" name="TextBox 260">
              <a:extLst>
                <a:ext uri="{FF2B5EF4-FFF2-40B4-BE49-F238E27FC236}">
                  <a16:creationId xmlns:a16="http://schemas.microsoft.com/office/drawing/2014/main" id="{D5F317B9-99D8-4520-8978-FBD97346A8E4}"/>
                </a:ext>
              </a:extLst>
            </p:cNvPr>
            <p:cNvSpPr txBox="1"/>
            <p:nvPr/>
          </p:nvSpPr>
          <p:spPr bwMode="auto">
            <a:xfrm>
              <a:off x="4060981" y="2291903"/>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2" name="TextBox 261">
              <a:extLst>
                <a:ext uri="{FF2B5EF4-FFF2-40B4-BE49-F238E27FC236}">
                  <a16:creationId xmlns:a16="http://schemas.microsoft.com/office/drawing/2014/main" id="{E081FBAB-1761-4155-BBC7-DB90D518E1C9}"/>
                </a:ext>
              </a:extLst>
            </p:cNvPr>
            <p:cNvSpPr txBox="1"/>
            <p:nvPr/>
          </p:nvSpPr>
          <p:spPr bwMode="auto">
            <a:xfrm>
              <a:off x="6386446" y="2557126"/>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3" name="TextBox 262">
              <a:extLst>
                <a:ext uri="{FF2B5EF4-FFF2-40B4-BE49-F238E27FC236}">
                  <a16:creationId xmlns:a16="http://schemas.microsoft.com/office/drawing/2014/main" id="{1AD77CC8-A537-4518-A3C9-18C55B98FD73}"/>
                </a:ext>
              </a:extLst>
            </p:cNvPr>
            <p:cNvSpPr txBox="1"/>
            <p:nvPr/>
          </p:nvSpPr>
          <p:spPr bwMode="auto">
            <a:xfrm>
              <a:off x="2666634" y="2763856"/>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4" name="TextBox 263">
              <a:extLst>
                <a:ext uri="{FF2B5EF4-FFF2-40B4-BE49-F238E27FC236}">
                  <a16:creationId xmlns:a16="http://schemas.microsoft.com/office/drawing/2014/main" id="{D12DB1CC-79A8-4F98-BDED-9CE37749D448}"/>
                </a:ext>
              </a:extLst>
            </p:cNvPr>
            <p:cNvSpPr txBox="1"/>
            <p:nvPr/>
          </p:nvSpPr>
          <p:spPr bwMode="auto">
            <a:xfrm>
              <a:off x="2666633" y="2873008"/>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5" name="TextBox 264">
              <a:extLst>
                <a:ext uri="{FF2B5EF4-FFF2-40B4-BE49-F238E27FC236}">
                  <a16:creationId xmlns:a16="http://schemas.microsoft.com/office/drawing/2014/main" id="{F2F167F4-192C-4160-81AB-7F41EF056FDF}"/>
                </a:ext>
              </a:extLst>
            </p:cNvPr>
            <p:cNvSpPr txBox="1"/>
            <p:nvPr/>
          </p:nvSpPr>
          <p:spPr bwMode="auto">
            <a:xfrm>
              <a:off x="2050154" y="3071036"/>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6" name="TextBox 265">
              <a:extLst>
                <a:ext uri="{FF2B5EF4-FFF2-40B4-BE49-F238E27FC236}">
                  <a16:creationId xmlns:a16="http://schemas.microsoft.com/office/drawing/2014/main" id="{F8216AF4-4DDA-46A7-8FCB-E19204699F90}"/>
                </a:ext>
              </a:extLst>
            </p:cNvPr>
            <p:cNvSpPr txBox="1"/>
            <p:nvPr/>
          </p:nvSpPr>
          <p:spPr bwMode="auto">
            <a:xfrm>
              <a:off x="3545402" y="3325421"/>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7" name="TextBox 266">
              <a:extLst>
                <a:ext uri="{FF2B5EF4-FFF2-40B4-BE49-F238E27FC236}">
                  <a16:creationId xmlns:a16="http://schemas.microsoft.com/office/drawing/2014/main" id="{B016A595-54BB-4979-AEAB-07C0F2F6EB21}"/>
                </a:ext>
              </a:extLst>
            </p:cNvPr>
            <p:cNvSpPr txBox="1"/>
            <p:nvPr/>
          </p:nvSpPr>
          <p:spPr bwMode="auto">
            <a:xfrm>
              <a:off x="2973948" y="3433672"/>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8" name="TextBox 267">
              <a:extLst>
                <a:ext uri="{FF2B5EF4-FFF2-40B4-BE49-F238E27FC236}">
                  <a16:creationId xmlns:a16="http://schemas.microsoft.com/office/drawing/2014/main" id="{3EA05BC6-6962-411E-8C47-3EFF7FB5B002}"/>
                </a:ext>
              </a:extLst>
            </p:cNvPr>
            <p:cNvSpPr txBox="1"/>
            <p:nvPr/>
          </p:nvSpPr>
          <p:spPr bwMode="auto">
            <a:xfrm>
              <a:off x="2321879" y="3534493"/>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69" name="TextBox 268">
              <a:extLst>
                <a:ext uri="{FF2B5EF4-FFF2-40B4-BE49-F238E27FC236}">
                  <a16:creationId xmlns:a16="http://schemas.microsoft.com/office/drawing/2014/main" id="{D181FDAF-C97D-4205-97E4-B69959A4DC82}"/>
                </a:ext>
              </a:extLst>
            </p:cNvPr>
            <p:cNvSpPr txBox="1"/>
            <p:nvPr/>
          </p:nvSpPr>
          <p:spPr bwMode="auto">
            <a:xfrm>
              <a:off x="2088824" y="3633210"/>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0" name="TextBox 269">
              <a:extLst>
                <a:ext uri="{FF2B5EF4-FFF2-40B4-BE49-F238E27FC236}">
                  <a16:creationId xmlns:a16="http://schemas.microsoft.com/office/drawing/2014/main" id="{6B379ECA-D3F1-4458-BD32-74BD1A2CF594}"/>
                </a:ext>
              </a:extLst>
            </p:cNvPr>
            <p:cNvSpPr txBox="1"/>
            <p:nvPr/>
          </p:nvSpPr>
          <p:spPr bwMode="auto">
            <a:xfrm>
              <a:off x="1896189" y="3732362"/>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1" name="TextBox 270">
              <a:extLst>
                <a:ext uri="{FF2B5EF4-FFF2-40B4-BE49-F238E27FC236}">
                  <a16:creationId xmlns:a16="http://schemas.microsoft.com/office/drawing/2014/main" id="{CFEC7592-833B-4705-9F0E-76E73371200E}"/>
                </a:ext>
              </a:extLst>
            </p:cNvPr>
            <p:cNvSpPr txBox="1"/>
            <p:nvPr/>
          </p:nvSpPr>
          <p:spPr bwMode="auto">
            <a:xfrm>
              <a:off x="1887525" y="3831116"/>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2" name="TextBox 271">
              <a:extLst>
                <a:ext uri="{FF2B5EF4-FFF2-40B4-BE49-F238E27FC236}">
                  <a16:creationId xmlns:a16="http://schemas.microsoft.com/office/drawing/2014/main" id="{839EFA12-0F51-4192-B7DA-1BAFD716105F}"/>
                </a:ext>
              </a:extLst>
            </p:cNvPr>
            <p:cNvSpPr txBox="1"/>
            <p:nvPr/>
          </p:nvSpPr>
          <p:spPr bwMode="auto">
            <a:xfrm>
              <a:off x="4340284" y="4304583"/>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3" name="TextBox 272">
              <a:extLst>
                <a:ext uri="{FF2B5EF4-FFF2-40B4-BE49-F238E27FC236}">
                  <a16:creationId xmlns:a16="http://schemas.microsoft.com/office/drawing/2014/main" id="{3E1B61B0-8864-494C-BC67-A64B308A0B73}"/>
                </a:ext>
              </a:extLst>
            </p:cNvPr>
            <p:cNvSpPr txBox="1"/>
            <p:nvPr/>
          </p:nvSpPr>
          <p:spPr bwMode="auto">
            <a:xfrm>
              <a:off x="3522452" y="4386918"/>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4" name="TextBox 273">
              <a:extLst>
                <a:ext uri="{FF2B5EF4-FFF2-40B4-BE49-F238E27FC236}">
                  <a16:creationId xmlns:a16="http://schemas.microsoft.com/office/drawing/2014/main" id="{D17EA968-C0C5-4049-96EB-266816D8D843}"/>
                </a:ext>
              </a:extLst>
            </p:cNvPr>
            <p:cNvSpPr txBox="1"/>
            <p:nvPr/>
          </p:nvSpPr>
          <p:spPr bwMode="auto">
            <a:xfrm>
              <a:off x="3057081" y="4486713"/>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5" name="TextBox 274">
              <a:extLst>
                <a:ext uri="{FF2B5EF4-FFF2-40B4-BE49-F238E27FC236}">
                  <a16:creationId xmlns:a16="http://schemas.microsoft.com/office/drawing/2014/main" id="{30C7BD26-13A6-4930-AA4A-8F35EBA6254E}"/>
                </a:ext>
              </a:extLst>
            </p:cNvPr>
            <p:cNvSpPr txBox="1"/>
            <p:nvPr/>
          </p:nvSpPr>
          <p:spPr bwMode="auto">
            <a:xfrm>
              <a:off x="2763747" y="4589465"/>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6" name="TextBox 275">
              <a:extLst>
                <a:ext uri="{FF2B5EF4-FFF2-40B4-BE49-F238E27FC236}">
                  <a16:creationId xmlns:a16="http://schemas.microsoft.com/office/drawing/2014/main" id="{CEAEA99D-52E0-4366-9ABE-47C4E0CABE6D}"/>
                </a:ext>
              </a:extLst>
            </p:cNvPr>
            <p:cNvSpPr txBox="1"/>
            <p:nvPr/>
          </p:nvSpPr>
          <p:spPr bwMode="auto">
            <a:xfrm>
              <a:off x="2579907" y="4691667"/>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7" name="TextBox 276">
              <a:extLst>
                <a:ext uri="{FF2B5EF4-FFF2-40B4-BE49-F238E27FC236}">
                  <a16:creationId xmlns:a16="http://schemas.microsoft.com/office/drawing/2014/main" id="{E51D78B0-AC54-44B5-9A92-94D7A0E57562}"/>
                </a:ext>
              </a:extLst>
            </p:cNvPr>
            <p:cNvSpPr txBox="1"/>
            <p:nvPr/>
          </p:nvSpPr>
          <p:spPr bwMode="auto">
            <a:xfrm>
              <a:off x="2454799" y="4788319"/>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8" name="TextBox 277">
              <a:extLst>
                <a:ext uri="{FF2B5EF4-FFF2-40B4-BE49-F238E27FC236}">
                  <a16:creationId xmlns:a16="http://schemas.microsoft.com/office/drawing/2014/main" id="{9D6B87D8-C5DD-4293-96C7-A6E31D36C99C}"/>
                </a:ext>
              </a:extLst>
            </p:cNvPr>
            <p:cNvSpPr txBox="1"/>
            <p:nvPr/>
          </p:nvSpPr>
          <p:spPr bwMode="auto">
            <a:xfrm>
              <a:off x="2302666" y="4889304"/>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79" name="TextBox 278">
              <a:extLst>
                <a:ext uri="{FF2B5EF4-FFF2-40B4-BE49-F238E27FC236}">
                  <a16:creationId xmlns:a16="http://schemas.microsoft.com/office/drawing/2014/main" id="{C5CE2A87-9B8D-4C8A-AEF6-2C27E06EBFAE}"/>
                </a:ext>
              </a:extLst>
            </p:cNvPr>
            <p:cNvSpPr txBox="1"/>
            <p:nvPr/>
          </p:nvSpPr>
          <p:spPr bwMode="auto">
            <a:xfrm>
              <a:off x="2228315" y="5641500"/>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80" name="TextBox 279">
              <a:extLst>
                <a:ext uri="{FF2B5EF4-FFF2-40B4-BE49-F238E27FC236}">
                  <a16:creationId xmlns:a16="http://schemas.microsoft.com/office/drawing/2014/main" id="{ADFFB58E-8176-40CE-B078-A4C3A606041A}"/>
                </a:ext>
              </a:extLst>
            </p:cNvPr>
            <p:cNvSpPr txBox="1"/>
            <p:nvPr/>
          </p:nvSpPr>
          <p:spPr bwMode="auto">
            <a:xfrm>
              <a:off x="2040845" y="5738951"/>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81" name="TextBox 280">
              <a:extLst>
                <a:ext uri="{FF2B5EF4-FFF2-40B4-BE49-F238E27FC236}">
                  <a16:creationId xmlns:a16="http://schemas.microsoft.com/office/drawing/2014/main" id="{E2503183-2059-4820-A332-F1212E7F693B}"/>
                </a:ext>
              </a:extLst>
            </p:cNvPr>
            <p:cNvSpPr txBox="1"/>
            <p:nvPr/>
          </p:nvSpPr>
          <p:spPr bwMode="auto">
            <a:xfrm>
              <a:off x="3772055" y="5141847"/>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a:t>
              </a:r>
            </a:p>
          </p:txBody>
        </p:sp>
        <p:sp>
          <p:nvSpPr>
            <p:cNvPr id="282" name="TextBox 281">
              <a:extLst>
                <a:ext uri="{FF2B5EF4-FFF2-40B4-BE49-F238E27FC236}">
                  <a16:creationId xmlns:a16="http://schemas.microsoft.com/office/drawing/2014/main" id="{38A6B7E5-7F42-400D-8AF3-1AC3FE1509F0}"/>
                </a:ext>
              </a:extLst>
            </p:cNvPr>
            <p:cNvSpPr txBox="1"/>
            <p:nvPr/>
          </p:nvSpPr>
          <p:spPr bwMode="auto">
            <a:xfrm>
              <a:off x="3831232" y="5245017"/>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a:t>
              </a:r>
            </a:p>
          </p:txBody>
        </p:sp>
        <p:sp>
          <p:nvSpPr>
            <p:cNvPr id="283" name="TextBox 282">
              <a:extLst>
                <a:ext uri="{FF2B5EF4-FFF2-40B4-BE49-F238E27FC236}">
                  <a16:creationId xmlns:a16="http://schemas.microsoft.com/office/drawing/2014/main" id="{13967BC2-64EC-4199-9F54-1786BC098570}"/>
                </a:ext>
              </a:extLst>
            </p:cNvPr>
            <p:cNvSpPr txBox="1"/>
            <p:nvPr/>
          </p:nvSpPr>
          <p:spPr bwMode="auto">
            <a:xfrm>
              <a:off x="3392812" y="5339653"/>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a:t>
              </a:r>
            </a:p>
          </p:txBody>
        </p:sp>
        <p:sp>
          <p:nvSpPr>
            <p:cNvPr id="284" name="TextBox 283">
              <a:extLst>
                <a:ext uri="{FF2B5EF4-FFF2-40B4-BE49-F238E27FC236}">
                  <a16:creationId xmlns:a16="http://schemas.microsoft.com/office/drawing/2014/main" id="{C3059529-2B44-44E1-8996-4C4A86D1D202}"/>
                </a:ext>
              </a:extLst>
            </p:cNvPr>
            <p:cNvSpPr txBox="1"/>
            <p:nvPr/>
          </p:nvSpPr>
          <p:spPr bwMode="auto">
            <a:xfrm>
              <a:off x="3068380" y="5452539"/>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a:t>
              </a:r>
            </a:p>
          </p:txBody>
        </p:sp>
        <p:sp>
          <p:nvSpPr>
            <p:cNvPr id="285" name="TextBox 284">
              <a:extLst>
                <a:ext uri="{FF2B5EF4-FFF2-40B4-BE49-F238E27FC236}">
                  <a16:creationId xmlns:a16="http://schemas.microsoft.com/office/drawing/2014/main" id="{57E4CEB1-B289-4447-B115-36C23D2B9768}"/>
                </a:ext>
              </a:extLst>
            </p:cNvPr>
            <p:cNvSpPr txBox="1"/>
            <p:nvPr/>
          </p:nvSpPr>
          <p:spPr bwMode="auto">
            <a:xfrm>
              <a:off x="3143004" y="5557510"/>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a:t>
              </a:r>
            </a:p>
          </p:txBody>
        </p:sp>
        <p:sp>
          <p:nvSpPr>
            <p:cNvPr id="286" name="Diamond 285">
              <a:extLst>
                <a:ext uri="{FF2B5EF4-FFF2-40B4-BE49-F238E27FC236}">
                  <a16:creationId xmlns:a16="http://schemas.microsoft.com/office/drawing/2014/main" id="{15822267-1F77-4CDF-A391-9D96E2A905EE}"/>
                </a:ext>
              </a:extLst>
            </p:cNvPr>
            <p:cNvSpPr/>
            <p:nvPr/>
          </p:nvSpPr>
          <p:spPr bwMode="auto">
            <a:xfrm>
              <a:off x="5907764" y="4119861"/>
              <a:ext cx="122366" cy="122366"/>
            </a:xfrm>
            <a:prstGeom prst="diamond">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87" name="Diamond 286">
              <a:extLst>
                <a:ext uri="{FF2B5EF4-FFF2-40B4-BE49-F238E27FC236}">
                  <a16:creationId xmlns:a16="http://schemas.microsoft.com/office/drawing/2014/main" id="{89665274-8ADA-4B1D-9711-FB20E1DD65FE}"/>
                </a:ext>
              </a:extLst>
            </p:cNvPr>
            <p:cNvSpPr/>
            <p:nvPr/>
          </p:nvSpPr>
          <p:spPr bwMode="auto">
            <a:xfrm>
              <a:off x="5790832" y="4227833"/>
              <a:ext cx="122366" cy="122366"/>
            </a:xfrm>
            <a:prstGeom prst="diamond">
              <a:avLst/>
            </a:prstGeom>
            <a:noFill/>
            <a:ln w="1270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89" name="Group 288">
              <a:extLst>
                <a:ext uri="{FF2B5EF4-FFF2-40B4-BE49-F238E27FC236}">
                  <a16:creationId xmlns:a16="http://schemas.microsoft.com/office/drawing/2014/main" id="{1E7BEA08-4CD1-4D9D-8F86-25AB263B9967}"/>
                </a:ext>
              </a:extLst>
            </p:cNvPr>
            <p:cNvGrpSpPr/>
            <p:nvPr/>
          </p:nvGrpSpPr>
          <p:grpSpPr>
            <a:xfrm>
              <a:off x="2291302" y="2401158"/>
              <a:ext cx="249357" cy="369332"/>
              <a:chOff x="9242026" y="4495652"/>
              <a:chExt cx="249357" cy="369332"/>
            </a:xfrm>
          </p:grpSpPr>
          <p:sp>
            <p:nvSpPr>
              <p:cNvPr id="290" name="TextBox 289">
                <a:extLst>
                  <a:ext uri="{FF2B5EF4-FFF2-40B4-BE49-F238E27FC236}">
                    <a16:creationId xmlns:a16="http://schemas.microsoft.com/office/drawing/2014/main" id="{A3CE4B7D-25F5-48AC-A951-D09D18836C7D}"/>
                  </a:ext>
                </a:extLst>
              </p:cNvPr>
              <p:cNvSpPr txBox="1"/>
              <p:nvPr/>
            </p:nvSpPr>
            <p:spPr bwMode="auto">
              <a:xfrm>
                <a:off x="9242026" y="4495652"/>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sp>
            <p:nvSpPr>
              <p:cNvPr id="291" name="Oval 290">
                <a:extLst>
                  <a:ext uri="{FF2B5EF4-FFF2-40B4-BE49-F238E27FC236}">
                    <a16:creationId xmlns:a16="http://schemas.microsoft.com/office/drawing/2014/main" id="{57392CC2-67AA-4CC8-9760-EBA3DF98FFCA}"/>
                  </a:ext>
                </a:extLst>
              </p:cNvPr>
              <p:cNvSpPr/>
              <p:nvPr/>
            </p:nvSpPr>
            <p:spPr bwMode="auto">
              <a:xfrm>
                <a:off x="9327157" y="4663156"/>
                <a:ext cx="79556" cy="79556"/>
              </a:xfrm>
              <a:prstGeom prst="ellipse">
                <a:avLst/>
              </a:prstGeom>
              <a:noFill/>
              <a:ln w="190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92" name="TextBox 291">
              <a:extLst>
                <a:ext uri="{FF2B5EF4-FFF2-40B4-BE49-F238E27FC236}">
                  <a16:creationId xmlns:a16="http://schemas.microsoft.com/office/drawing/2014/main" id="{2D63DFB4-A8F1-4033-9CC7-811B712FF0F4}"/>
                </a:ext>
              </a:extLst>
            </p:cNvPr>
            <p:cNvSpPr txBox="1"/>
            <p:nvPr/>
          </p:nvSpPr>
          <p:spPr bwMode="auto">
            <a:xfrm>
              <a:off x="6891779" y="3241649"/>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&gt;</a:t>
              </a:r>
            </a:p>
          </p:txBody>
        </p:sp>
        <p:sp>
          <p:nvSpPr>
            <p:cNvPr id="293" name="TextBox 292">
              <a:extLst>
                <a:ext uri="{FF2B5EF4-FFF2-40B4-BE49-F238E27FC236}">
                  <a16:creationId xmlns:a16="http://schemas.microsoft.com/office/drawing/2014/main" id="{C564680B-D260-441D-B2A4-07B3735DBE64}"/>
                </a:ext>
              </a:extLst>
            </p:cNvPr>
            <p:cNvSpPr txBox="1"/>
            <p:nvPr/>
          </p:nvSpPr>
          <p:spPr bwMode="auto">
            <a:xfrm>
              <a:off x="1645668" y="3022337"/>
              <a:ext cx="249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endParaRPr lang="en-US" b="0" dirty="0">
                <a:solidFill>
                  <a:schemeClr val="bg1"/>
                </a:solidFill>
                <a:latin typeface="Calibri" panose="020F0502020204030204" pitchFamily="34" charset="0"/>
              </a:endParaRPr>
            </a:p>
          </p:txBody>
        </p:sp>
        <p:sp>
          <p:nvSpPr>
            <p:cNvPr id="294" name="TextBox 293">
              <a:extLst>
                <a:ext uri="{FF2B5EF4-FFF2-40B4-BE49-F238E27FC236}">
                  <a16:creationId xmlns:a16="http://schemas.microsoft.com/office/drawing/2014/main" id="{78229C38-B175-4EE8-A2CF-D6A5870F865A}"/>
                </a:ext>
              </a:extLst>
            </p:cNvPr>
            <p:cNvSpPr txBox="1"/>
            <p:nvPr/>
          </p:nvSpPr>
          <p:spPr bwMode="auto">
            <a:xfrm>
              <a:off x="2154051" y="4231498"/>
              <a:ext cx="24935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b="0" dirty="0">
                  <a:solidFill>
                    <a:schemeClr val="bg1"/>
                  </a:solidFill>
                  <a:latin typeface="Calibri" panose="020F0502020204030204" pitchFamily="34" charset="0"/>
                </a:rPr>
                <a:t>*</a:t>
              </a:r>
              <a:endParaRPr lang="en-US" b="0" dirty="0">
                <a:solidFill>
                  <a:schemeClr val="bg1"/>
                </a:solidFill>
                <a:latin typeface="Calibri" panose="020F0502020204030204" pitchFamily="34" charset="0"/>
              </a:endParaRPr>
            </a:p>
          </p:txBody>
        </p:sp>
        <p:sp>
          <p:nvSpPr>
            <p:cNvPr id="295" name="TextBox 294">
              <a:extLst>
                <a:ext uri="{FF2B5EF4-FFF2-40B4-BE49-F238E27FC236}">
                  <a16:creationId xmlns:a16="http://schemas.microsoft.com/office/drawing/2014/main" id="{67956F91-9C41-424A-82F4-0674523EEC37}"/>
                </a:ext>
              </a:extLst>
            </p:cNvPr>
            <p:cNvSpPr txBox="1"/>
            <p:nvPr/>
          </p:nvSpPr>
          <p:spPr bwMode="auto">
            <a:xfrm>
              <a:off x="1657158" y="4989985"/>
              <a:ext cx="2493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x</a:t>
              </a:r>
            </a:p>
          </p:txBody>
        </p:sp>
      </p:grpSp>
    </p:spTree>
    <p:extLst>
      <p:ext uri="{BB962C8B-B14F-4D97-AF65-F5344CB8AC3E}">
        <p14:creationId xmlns:p14="http://schemas.microsoft.com/office/powerpoint/2010/main" val="1304089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1E42E19-8F5E-46DA-A035-446AABCFD953}"/>
              </a:ext>
            </a:extLst>
          </p:cNvPr>
          <p:cNvSpPr>
            <a:spLocks noGrp="1" noChangeArrowheads="1"/>
          </p:cNvSpPr>
          <p:nvPr>
            <p:ph type="title"/>
          </p:nvPr>
        </p:nvSpPr>
        <p:spPr/>
        <p:txBody>
          <a:bodyPr/>
          <a:lstStyle/>
          <a:p>
            <a:r>
              <a:rPr lang="en-GB" altLang="en-US" dirty="0"/>
              <a:t>Cevostamab in R/R MM:</a:t>
            </a:r>
            <a:r>
              <a:rPr lang="en-US" altLang="en-US" dirty="0"/>
              <a:t> Investigator Conclusions</a:t>
            </a:r>
          </a:p>
        </p:txBody>
      </p:sp>
      <p:sp>
        <p:nvSpPr>
          <p:cNvPr id="3" name="Content Placeholder 2">
            <a:extLst>
              <a:ext uri="{FF2B5EF4-FFF2-40B4-BE49-F238E27FC236}">
                <a16:creationId xmlns:a16="http://schemas.microsoft.com/office/drawing/2014/main" id="{723D86A7-90D3-6F4B-9B75-7085A758626D}"/>
              </a:ext>
            </a:extLst>
          </p:cNvPr>
          <p:cNvSpPr>
            <a:spLocks noGrp="1"/>
          </p:cNvSpPr>
          <p:nvPr>
            <p:ph idx="1"/>
          </p:nvPr>
        </p:nvSpPr>
        <p:spPr/>
        <p:txBody>
          <a:bodyPr/>
          <a:lstStyle/>
          <a:p>
            <a:r>
              <a:rPr lang="en-US" altLang="en-US" sz="2400" dirty="0"/>
              <a:t>In this phase I trial, novel </a:t>
            </a:r>
            <a:r>
              <a:rPr lang="en-GB" altLang="en-US" sz="2400" dirty="0"/>
              <a:t>FcRH5 x CD3 bispecific antibody, </a:t>
            </a:r>
            <a:r>
              <a:rPr lang="en-US" altLang="en-US" sz="2400" dirty="0"/>
              <a:t>cevostamab, was active and tolerable in patients with R/R MM</a:t>
            </a:r>
            <a:r>
              <a:rPr lang="en-US" altLang="en-US" sz="2400" baseline="30000" dirty="0"/>
              <a:t>[1]</a:t>
            </a:r>
          </a:p>
          <a:p>
            <a:r>
              <a:rPr lang="en-US" sz="2400" dirty="0"/>
              <a:t>Manageable toxicity observed with step-up dosing to reduce CRS risk</a:t>
            </a:r>
          </a:p>
          <a:p>
            <a:pPr lvl="1"/>
            <a:r>
              <a:rPr lang="en-US" sz="2200" dirty="0"/>
              <a:t>CRS events: 76% of patients, predominantly grade 1/2 with a single grade 3 CRS event</a:t>
            </a:r>
          </a:p>
          <a:p>
            <a:r>
              <a:rPr lang="en-US" sz="2400" dirty="0"/>
              <a:t>ORR: 53% in patients treated with active dosing levels</a:t>
            </a:r>
            <a:r>
              <a:rPr lang="en-US" sz="2400" baseline="30000" dirty="0"/>
              <a:t>[1]</a:t>
            </a:r>
          </a:p>
          <a:p>
            <a:pPr lvl="1"/>
            <a:r>
              <a:rPr lang="en-US" sz="2200" dirty="0"/>
              <a:t>41% in penta-refractory patients, 63% in patients with prior use of anti-BCMA therapies </a:t>
            </a:r>
          </a:p>
          <a:p>
            <a:pPr lvl="1"/>
            <a:r>
              <a:rPr lang="en-US" sz="2200" dirty="0"/>
              <a:t>MRD negativity observed in 6 of 7 evaluable patients with ≥ VGPR</a:t>
            </a:r>
          </a:p>
          <a:p>
            <a:pPr lvl="1"/>
            <a:r>
              <a:rPr lang="en-US" sz="2200" dirty="0"/>
              <a:t>Response observed regardless of level of target expression</a:t>
            </a:r>
            <a:r>
              <a:rPr lang="en-US" sz="2200" baseline="30000" dirty="0"/>
              <a:t>[2]</a:t>
            </a:r>
          </a:p>
          <a:p>
            <a:r>
              <a:rPr lang="en-US" sz="2400" dirty="0"/>
              <a:t>Data support ongoing evaluation of cevostamab in patients with R/R MM</a:t>
            </a:r>
          </a:p>
          <a:p>
            <a:pPr lvl="1"/>
            <a:endParaRPr lang="en-US" sz="2200" dirty="0"/>
          </a:p>
          <a:p>
            <a:endParaRPr lang="en-US" sz="2400" dirty="0"/>
          </a:p>
          <a:p>
            <a:pPr lvl="1"/>
            <a:endParaRPr lang="en-US" sz="2200" dirty="0"/>
          </a:p>
        </p:txBody>
      </p:sp>
      <p:grpSp>
        <p:nvGrpSpPr>
          <p:cNvPr id="21" name="Group 7">
            <a:extLst>
              <a:ext uri="{FF2B5EF4-FFF2-40B4-BE49-F238E27FC236}">
                <a16:creationId xmlns:a16="http://schemas.microsoft.com/office/drawing/2014/main" id="{EC4B6F87-3041-46BE-A13D-5FC56AE2B263}"/>
              </a:ext>
            </a:extLst>
          </p:cNvPr>
          <p:cNvGrpSpPr>
            <a:grpSpLocks/>
          </p:cNvGrpSpPr>
          <p:nvPr/>
        </p:nvGrpSpPr>
        <p:grpSpPr bwMode="auto">
          <a:xfrm>
            <a:off x="9389569" y="6216652"/>
            <a:ext cx="2488502" cy="447822"/>
            <a:chOff x="9527309" y="3551529"/>
            <a:chExt cx="2488502" cy="448324"/>
          </a:xfrm>
        </p:grpSpPr>
        <p:pic>
          <p:nvPicPr>
            <p:cNvPr id="23" name="Picture 9">
              <a:extLst>
                <a:ext uri="{FF2B5EF4-FFF2-40B4-BE49-F238E27FC236}">
                  <a16:creationId xmlns:a16="http://schemas.microsoft.com/office/drawing/2014/main" id="{E712DD2D-53E2-41B5-A1AD-8A2A1BA9F5F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327791" y="3551529"/>
              <a:ext cx="551335" cy="179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24" name="Rectangle 8">
              <a:extLst>
                <a:ext uri="{FF2B5EF4-FFF2-40B4-BE49-F238E27FC236}">
                  <a16:creationId xmlns:a16="http://schemas.microsoft.com/office/drawing/2014/main" id="{5035E802-9CDD-46F1-8360-FEF95D3753F5}"/>
                </a:ext>
              </a:extLst>
            </p:cNvPr>
            <p:cNvSpPr>
              <a:spLocks noChangeArrowheads="1"/>
            </p:cNvSpPr>
            <p:nvPr/>
          </p:nvSpPr>
          <p:spPr bwMode="auto">
            <a:xfrm>
              <a:off x="9527309" y="3691731"/>
              <a:ext cx="2488502" cy="30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8" name="Text Box 11">
            <a:extLst>
              <a:ext uri="{FF2B5EF4-FFF2-40B4-BE49-F238E27FC236}">
                <a16:creationId xmlns:a16="http://schemas.microsoft.com/office/drawing/2014/main" id="{A5CAA74D-E40A-3D41-AD6B-E951BE4E2D1C}"/>
              </a:ext>
            </a:extLst>
          </p:cNvPr>
          <p:cNvSpPr txBox="1">
            <a:spLocks noChangeArrowheads="1"/>
          </p:cNvSpPr>
          <p:nvPr/>
        </p:nvSpPr>
        <p:spPr bwMode="auto">
          <a:xfrm>
            <a:off x="362969" y="6383659"/>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r>
              <a:rPr lang="en-US" altLang="en-US" sz="1200" b="0" dirty="0">
                <a:solidFill>
                  <a:schemeClr val="bg2"/>
                </a:solidFill>
                <a:latin typeface="Calibri" panose="020F0502020204030204" pitchFamily="34" charset="0"/>
              </a:rPr>
              <a:t>1. Cohen. ASH 2020. Abstr 292. 2. Nakamura. ASH 2020. Abstr 3213.</a:t>
            </a:r>
            <a:endParaRPr lang="en-US" sz="1200" dirty="0">
              <a:solidFill>
                <a:schemeClr val="bg2"/>
              </a:solidFill>
            </a:endParaRPr>
          </a:p>
        </p:txBody>
      </p:sp>
    </p:spTree>
    <p:extLst>
      <p:ext uri="{BB962C8B-B14F-4D97-AF65-F5344CB8AC3E}">
        <p14:creationId xmlns:p14="http://schemas.microsoft.com/office/powerpoint/2010/main" val="3237578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2020!</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Autofit/>
          </a:bodyPr>
          <a:lstStyle/>
          <a:p>
            <a:pPr>
              <a:spcBef>
                <a:spcPts val="600"/>
              </a:spcBef>
              <a:buClr>
                <a:schemeClr val="accent6"/>
              </a:buClr>
              <a:defRPr/>
            </a:pPr>
            <a:r>
              <a:rPr lang="en-US" sz="2400" dirty="0">
                <a:solidFill>
                  <a:srgbClr val="E1471D"/>
                </a:solidFill>
              </a:rPr>
              <a:t>Short slideset summaries </a:t>
            </a:r>
            <a:r>
              <a:rPr lang="en-US" sz="2400" b="0" dirty="0">
                <a:solidFill>
                  <a:schemeClr val="bg1"/>
                </a:solidFill>
              </a:rPr>
              <a:t>and </a:t>
            </a:r>
            <a:r>
              <a:rPr lang="en-US" sz="2400" dirty="0">
                <a:solidFill>
                  <a:schemeClr val="accent3"/>
                </a:solidFill>
              </a:rPr>
              <a:t>additional </a:t>
            </a:r>
            <a:r>
              <a:rPr lang="en-US" sz="2400" dirty="0">
                <a:solidFill>
                  <a:srgbClr val="E1471D"/>
                </a:solidFill>
              </a:rPr>
              <a:t>CME-certified analyses </a:t>
            </a:r>
            <a:r>
              <a:rPr lang="en-US" sz="2400" b="0" dirty="0">
                <a:solidFill>
                  <a:schemeClr val="bg1"/>
                </a:solidFill>
              </a:rPr>
              <a:t>with expert commentary on key studies in:</a:t>
            </a:r>
          </a:p>
          <a:p>
            <a:pPr marL="342900" indent="-342900">
              <a:spcBef>
                <a:spcPts val="600"/>
              </a:spcBef>
              <a:spcAft>
                <a:spcPts val="0"/>
              </a:spcAft>
              <a:buFont typeface="Wingdings" pitchFamily="2" charset="2"/>
              <a:buChar char="§"/>
              <a:defRPr/>
            </a:pPr>
            <a:r>
              <a:rPr lang="en-US" sz="22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2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2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200" b="0" dirty="0">
                <a:solidFill>
                  <a:schemeClr val="bg1"/>
                </a:solidFill>
              </a:rPr>
              <a:t>Myeloma</a:t>
            </a:r>
          </a:p>
          <a:p>
            <a:pPr marL="342900" indent="-342900">
              <a:spcBef>
                <a:spcPts val="600"/>
              </a:spcBef>
              <a:spcAft>
                <a:spcPts val="0"/>
              </a:spcAft>
              <a:buFont typeface="Wingdings" pitchFamily="2" charset="2"/>
              <a:buChar char="§"/>
              <a:defRPr/>
            </a:pPr>
            <a:r>
              <a:rPr lang="en-US" sz="22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0CAC772627FB0D4AB635D687DB208D59" ma:contentTypeVersion="1" ma:contentTypeDescription="Create a new document." ma:contentTypeScope="" ma:versionID="f17c1759d8809a2e240c8b3d2f42a0b8">
  <xsd:schema xmlns:xsd="http://www.w3.org/2001/XMLSchema" xmlns:xs="http://www.w3.org/2001/XMLSchema" xmlns:p="http://schemas.microsoft.com/office/2006/metadata/properties" xmlns:ns2="d54cbe69-32bd-412a-b004-9152f949605e" xmlns:ns3="2694179c-1256-4905-becc-4444359cd88a" targetNamespace="http://schemas.microsoft.com/office/2006/metadata/properties" ma:root="true" ma:fieldsID="903af2b0a864fcf512d084a40c717d55" ns2:_="" ns3:_="">
    <xsd:import namespace="d54cbe69-32bd-412a-b004-9152f949605e"/>
    <xsd:import namespace="2694179c-1256-4905-becc-4444359cd88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694179c-1256-4905-becc-4444359cd88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56M7VY3CDVN5-403818780-2</_dlc_DocId>
    <_dlc_DocIdUrl xmlns="d54cbe69-32bd-412a-b004-9152f949605e">
      <Url>https://intranet.clinicaloptions.com/mews/oncology/ONC_2020_ASH_CF_(PRP3815)/MM_Cohen_292/_layouts/15/DocIdRedir.aspx?ID=56M7VY3CDVN5-403818780-2</Url>
      <Description>56M7VY3CDVN5-403818780-2</Description>
    </_dlc_DocIdUrl>
    <Document_x0020_Category xmlns="2694179c-1256-4905-becc-4444359cd88a">Conference Capsule Slides</Document_x0020_Category>
  </documentManagement>
</p:properties>
</file>

<file path=customXml/itemProps1.xml><?xml version="1.0" encoding="utf-8"?>
<ds:datastoreItem xmlns:ds="http://schemas.openxmlformats.org/officeDocument/2006/customXml" ds:itemID="{572618E6-47F4-44BD-931C-18EA16D49D96}">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E2E46DEF-8C34-4350-AFAE-E43906D6B3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694179c-1256-4905-becc-4444359cd88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5BA55BC3-5A03-47C2-8EC3-D964C3B5E779}">
  <ds:schemaRefs>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http://purl.org/dc/elements/1.1/"/>
    <ds:schemaRef ds:uri="http://purl.org/dc/dcmitype/"/>
    <ds:schemaRef ds:uri="2694179c-1256-4905-becc-4444359cd88a"/>
    <ds:schemaRef ds:uri="http://schemas.microsoft.com/office/infopath/2007/PartnerControls"/>
    <ds:schemaRef ds:uri="d54cbe69-32bd-412a-b004-9152f949605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5737</TotalTime>
  <Words>2205</Words>
  <Application>Microsoft Office PowerPoint</Application>
  <PresentationFormat>Widescreen</PresentationFormat>
  <Paragraphs>360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2017_HTAA_Diabetes</vt:lpstr>
      <vt:lpstr>Cevostamab: Novel FcRH5 x CD3 Bispecific Antibody in Patients With R/R MM</vt:lpstr>
      <vt:lpstr>About These Slides</vt:lpstr>
      <vt:lpstr>Cevostamab in R/R MM: Background</vt:lpstr>
      <vt:lpstr>Cevostamab in R/R MM: Study Design</vt:lpstr>
      <vt:lpstr>Cevostamab in R/R MM: Baseline Characteristics</vt:lpstr>
      <vt:lpstr>Cevostamab in R/R MM: Safety</vt:lpstr>
      <vt:lpstr>Cevostamab in R/R MM: Cytokine-Release Syndrome</vt:lpstr>
      <vt:lpstr>Cevostamab in R/R MM: Response</vt:lpstr>
      <vt:lpstr>Cevostamab in R/R MM: Duration of Response</vt:lpstr>
      <vt:lpstr>Cevostamab in R/R MM: Investigator Conclusions</vt:lpstr>
      <vt:lpstr>Go Online for More CCO  Coverage of ASH 2020!</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Cevostamab: Novel FcRH5 x CD3 Bispecific Antibody in Patients With R/R MM</dc:title>
  <dc:creator>Preferred User</dc:creator>
  <cp:lastModifiedBy>nkolenko@clinicaloptions.com</cp:lastModifiedBy>
  <cp:revision>707</cp:revision>
  <cp:lastPrinted>2016-09-26T20:21:49Z</cp:lastPrinted>
  <dcterms:created xsi:type="dcterms:W3CDTF">2005-05-27T15:08:01Z</dcterms:created>
  <dcterms:modified xsi:type="dcterms:W3CDTF">2020-12-09T23:19:35Z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4e747b22-cd24-4e61-9156-998dd419daf6</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0x0101000CAC772627FB0D4AB635D687DB208D59</vt:lpwstr>
  </property>
</Properties>
</file>