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5"/>
  </p:sldMasterIdLst>
  <p:notesMasterIdLst>
    <p:notesMasterId r:id="rId37"/>
  </p:notesMasterIdLst>
  <p:sldIdLst>
    <p:sldId id="321" r:id="rId6"/>
    <p:sldId id="294" r:id="rId7"/>
    <p:sldId id="2147473999" r:id="rId8"/>
    <p:sldId id="296" r:id="rId9"/>
    <p:sldId id="2147473998" r:id="rId10"/>
    <p:sldId id="2147474000" r:id="rId11"/>
    <p:sldId id="308" r:id="rId12"/>
    <p:sldId id="2147471298" r:id="rId13"/>
    <p:sldId id="267" r:id="rId14"/>
    <p:sldId id="2141411947" r:id="rId15"/>
    <p:sldId id="2147473986" r:id="rId16"/>
    <p:sldId id="2147473987" r:id="rId17"/>
    <p:sldId id="2147473926" r:id="rId18"/>
    <p:sldId id="2147470246" r:id="rId19"/>
    <p:sldId id="2147473984" r:id="rId20"/>
    <p:sldId id="2147473964" r:id="rId21"/>
    <p:sldId id="2141411906" r:id="rId22"/>
    <p:sldId id="2141412049" r:id="rId23"/>
    <p:sldId id="2141411998" r:id="rId24"/>
    <p:sldId id="562" r:id="rId25"/>
    <p:sldId id="2147473980" r:id="rId26"/>
    <p:sldId id="2147473983" r:id="rId27"/>
    <p:sldId id="2141411925" r:id="rId28"/>
    <p:sldId id="2147473991" r:id="rId29"/>
    <p:sldId id="2147473996" r:id="rId30"/>
    <p:sldId id="2147473997" r:id="rId31"/>
    <p:sldId id="2147473993" r:id="rId32"/>
    <p:sldId id="2147473994" r:id="rId33"/>
    <p:sldId id="2147473995" r:id="rId34"/>
    <p:sldId id="2141411944" r:id="rId35"/>
    <p:sldId id="318"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43" userDrawn="1">
          <p15:clr>
            <a:srgbClr val="A4A3A4"/>
          </p15:clr>
        </p15:guide>
        <p15:guide id="2" orient="horz" pos="4145" userDrawn="1">
          <p15:clr>
            <a:srgbClr val="A4A3A4"/>
          </p15:clr>
        </p15:guide>
        <p15:guide id="3" orient="horz" pos="3889" userDrawn="1">
          <p15:clr>
            <a:srgbClr val="A4A3A4"/>
          </p15:clr>
        </p15:guide>
        <p15:guide id="4" orient="horz" pos="4038" userDrawn="1">
          <p15:clr>
            <a:srgbClr val="A4A3A4"/>
          </p15:clr>
        </p15:guide>
        <p15:guide id="5" orient="horz" pos="1015" userDrawn="1">
          <p15:clr>
            <a:srgbClr val="A4A3A4"/>
          </p15:clr>
        </p15:guide>
        <p15:guide id="6" pos="333" userDrawn="1">
          <p15:clr>
            <a:srgbClr val="A4A3A4"/>
          </p15:clr>
        </p15:guide>
        <p15:guide id="7" pos="7224" userDrawn="1">
          <p15:clr>
            <a:srgbClr val="A4A3A4"/>
          </p15:clr>
        </p15:guide>
        <p15:guide id="8" pos="451" userDrawn="1">
          <p15:clr>
            <a:srgbClr val="A4A3A4"/>
          </p15:clr>
        </p15:guide>
        <p15:guide id="9" pos="7423"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LINICALOPTIONS\tquill" initials="C" lastIdx="12" clrIdx="0">
    <p:extLst>
      <p:ext uri="{19B8F6BF-5375-455C-9EA6-DF929625EA0E}">
        <p15:presenceInfo xmlns:p15="http://schemas.microsoft.com/office/powerpoint/2012/main" userId="CLINICALOPTIONS\tquill" providerId="None"/>
      </p:ext>
    </p:extLst>
  </p:cmAuthor>
  <p:cmAuthor id="2" name="clinicaloptions\randrie" initials="c" lastIdx="30" clrIdx="1">
    <p:extLst>
      <p:ext uri="{19B8F6BF-5375-455C-9EA6-DF929625EA0E}">
        <p15:presenceInfo xmlns:p15="http://schemas.microsoft.com/office/powerpoint/2012/main" userId="clinicaloptions\randrie" providerId="None"/>
      </p:ext>
    </p:extLst>
  </p:cmAuthor>
  <p:cmAuthor id="3" name="Kara Nyberg" initials="KN" lastIdx="1" clrIdx="2">
    <p:extLst>
      <p:ext uri="{19B8F6BF-5375-455C-9EA6-DF929625EA0E}">
        <p15:presenceInfo xmlns:p15="http://schemas.microsoft.com/office/powerpoint/2012/main" userId="63b453b522a604bf" providerId="Windows Live"/>
      </p:ext>
    </p:extLst>
  </p:cmAuthor>
  <p:cmAuthor id="4" name="Jacky Olin" initials="JO" lastIdx="39" clrIdx="3">
    <p:extLst>
      <p:ext uri="{19B8F6BF-5375-455C-9EA6-DF929625EA0E}">
        <p15:presenceInfo xmlns:p15="http://schemas.microsoft.com/office/powerpoint/2012/main" userId="S::jolin@clinicaloptions.com::be962d7c-0694-47b7-a47b-05bea0d96ce0" providerId="AD"/>
      </p:ext>
    </p:extLst>
  </p:cmAuthor>
  <p:cmAuthor id="5" name="Megan Capel" initials="MC" lastIdx="3" clrIdx="4"/>
  <p:cmAuthor id="6" name="Christy Seals" initials="CS" lastIdx="6" clrIdx="5">
    <p:extLst>
      <p:ext uri="{19B8F6BF-5375-455C-9EA6-DF929625EA0E}">
        <p15:presenceInfo xmlns:p15="http://schemas.microsoft.com/office/powerpoint/2012/main" userId="S::cseals@clinicaloptions.com::0852e532-1f9e-4bbf-9b56-be19a9543a3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0853838-DD5B-4851-82C6-D3466EC1B7DF}" v="1" dt="2023-07-20T17:33:48.90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490" autoAdjust="0"/>
    <p:restoredTop sz="88755" autoAdjust="0"/>
  </p:normalViewPr>
  <p:slideViewPr>
    <p:cSldViewPr snapToGrid="0">
      <p:cViewPr varScale="1">
        <p:scale>
          <a:sx n="61" d="100"/>
          <a:sy n="61" d="100"/>
        </p:scale>
        <p:origin x="996" y="66"/>
      </p:cViewPr>
      <p:guideLst>
        <p:guide orient="horz" pos="143"/>
        <p:guide orient="horz" pos="4145"/>
        <p:guide orient="horz" pos="3889"/>
        <p:guide orient="horz" pos="4038"/>
        <p:guide orient="horz" pos="1015"/>
        <p:guide pos="333"/>
        <p:guide pos="7224"/>
        <p:guide pos="451"/>
        <p:guide pos="7423"/>
      </p:guideLst>
    </p:cSldViewPr>
  </p:slideViewPr>
  <p:notesTextViewPr>
    <p:cViewPr>
      <p:scale>
        <a:sx n="1" d="1"/>
        <a:sy n="1" d="1"/>
      </p:scale>
      <p:origin x="0" y="0"/>
    </p:cViewPr>
  </p:notesTextViewPr>
  <p:sorterViewPr>
    <p:cViewPr varScale="1">
      <p:scale>
        <a:sx n="100" d="100"/>
        <a:sy n="100" d="100"/>
      </p:scale>
      <p:origin x="0" y="-612"/>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presProps" Target="presProps.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tableStyles" Target="tableStyle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microsoft.com/office/2015/10/relationships/revisionInfo" Target="revisionInfo.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7153581-CF87-4124-88EC-687995146D68}" type="datetimeFigureOut">
              <a:rPr lang="en-US" smtClean="0"/>
              <a:t>7/24/2023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D59E627-F4D7-4304-8B07-5ADBE61F0012}" type="slidenum">
              <a:rPr lang="en-US" smtClean="0"/>
              <a:t>‹#›</a:t>
            </a:fld>
            <a:endParaRPr lang="en-US" dirty="0"/>
          </a:p>
        </p:txBody>
      </p:sp>
    </p:spTree>
    <p:extLst>
      <p:ext uri="{BB962C8B-B14F-4D97-AF65-F5344CB8AC3E}">
        <p14:creationId xmlns:p14="http://schemas.microsoft.com/office/powerpoint/2010/main" val="30783183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NSCLC, non-small-cell lung cancer.</a:t>
            </a:r>
          </a:p>
        </p:txBody>
      </p:sp>
      <p:sp>
        <p:nvSpPr>
          <p:cNvPr id="4" name="Slide Number Placeholder 3"/>
          <p:cNvSpPr>
            <a:spLocks noGrp="1"/>
          </p:cNvSpPr>
          <p:nvPr>
            <p:ph type="sldNum" sz="quarter" idx="5"/>
          </p:nvPr>
        </p:nvSpPr>
        <p:spPr/>
        <p:txBody>
          <a:bodyPr/>
          <a:lstStyle/>
          <a:p>
            <a:fld id="{4D59E627-F4D7-4304-8B07-5ADBE61F0012}" type="slidenum">
              <a:rPr lang="en-US" smtClean="0"/>
              <a:t>1</a:t>
            </a:fld>
            <a:endParaRPr lang="en-US" dirty="0"/>
          </a:p>
        </p:txBody>
      </p:sp>
    </p:spTree>
    <p:extLst>
      <p:ext uri="{BB962C8B-B14F-4D97-AF65-F5344CB8AC3E}">
        <p14:creationId xmlns:p14="http://schemas.microsoft.com/office/powerpoint/2010/main" val="15968905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a:extLst>
              <a:ext uri="{FF2B5EF4-FFF2-40B4-BE49-F238E27FC236}">
                <a16:creationId xmlns:a16="http://schemas.microsoft.com/office/drawing/2014/main" id="{57C017C7-DD01-4F77-AB2E-C2B7D560993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9B978B31-E2A9-42F9-87A7-58A14B1A990D}" type="slidenum">
              <a:rPr lang="en-US" altLang="en-US" smtClean="0"/>
              <a:pPr>
                <a:spcBef>
                  <a:spcPct val="0"/>
                </a:spcBef>
              </a:pPr>
              <a:t>2</a:t>
            </a:fld>
            <a:endParaRPr lang="en-US" altLang="en-US" dirty="0"/>
          </a:p>
        </p:txBody>
      </p:sp>
      <p:sp>
        <p:nvSpPr>
          <p:cNvPr id="39939" name="Rectangle 2">
            <a:extLst>
              <a:ext uri="{FF2B5EF4-FFF2-40B4-BE49-F238E27FC236}">
                <a16:creationId xmlns:a16="http://schemas.microsoft.com/office/drawing/2014/main" id="{E167D70B-CFD7-426A-A2D6-6BEF492415E3}"/>
              </a:ext>
            </a:extLst>
          </p:cNvPr>
          <p:cNvSpPr>
            <a:spLocks noGrp="1" noRot="1" noChangeAspect="1" noChangeArrowheads="1" noTextEdit="1"/>
          </p:cNvSpPr>
          <p:nvPr>
            <p:ph type="sldImg"/>
          </p:nvPr>
        </p:nvSpPr>
        <p:spPr>
          <a:xfrm>
            <a:off x="457200" y="720725"/>
            <a:ext cx="6400800" cy="3600450"/>
          </a:xfrm>
          <a:ln/>
        </p:spPr>
      </p:sp>
      <p:sp>
        <p:nvSpPr>
          <p:cNvPr id="39940" name="Rectangle 3">
            <a:extLst>
              <a:ext uri="{FF2B5EF4-FFF2-40B4-BE49-F238E27FC236}">
                <a16:creationId xmlns:a16="http://schemas.microsoft.com/office/drawing/2014/main" id="{3EDB4D75-9418-4DA4-9621-498D9ED4AAE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latin typeface="Arial" panose="020B0604020202020204" pitchFamily="34" charset="0"/>
              </a:rPr>
              <a:t>This slide lists the faculty who were involved in the production of these slides.</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a:extLst>
              <a:ext uri="{FF2B5EF4-FFF2-40B4-BE49-F238E27FC236}">
                <a16:creationId xmlns:a16="http://schemas.microsoft.com/office/drawing/2014/main" id="{57C017C7-DD01-4F77-AB2E-C2B7D560993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9B978B31-E2A9-42F9-87A7-58A14B1A990D}" type="slidenum">
              <a:rPr lang="en-US" altLang="en-US" smtClean="0"/>
              <a:pPr>
                <a:spcBef>
                  <a:spcPct val="0"/>
                </a:spcBef>
              </a:pPr>
              <a:t>3</a:t>
            </a:fld>
            <a:endParaRPr lang="en-US" altLang="en-US" dirty="0"/>
          </a:p>
        </p:txBody>
      </p:sp>
      <p:sp>
        <p:nvSpPr>
          <p:cNvPr id="39939" name="Rectangle 2">
            <a:extLst>
              <a:ext uri="{FF2B5EF4-FFF2-40B4-BE49-F238E27FC236}">
                <a16:creationId xmlns:a16="http://schemas.microsoft.com/office/drawing/2014/main" id="{E167D70B-CFD7-426A-A2D6-6BEF492415E3}"/>
              </a:ext>
            </a:extLst>
          </p:cNvPr>
          <p:cNvSpPr>
            <a:spLocks noGrp="1" noRot="1" noChangeAspect="1" noChangeArrowheads="1" noTextEdit="1"/>
          </p:cNvSpPr>
          <p:nvPr>
            <p:ph type="sldImg"/>
          </p:nvPr>
        </p:nvSpPr>
        <p:spPr>
          <a:xfrm>
            <a:off x="457200" y="720725"/>
            <a:ext cx="6400800" cy="3600450"/>
          </a:xfrm>
          <a:ln/>
        </p:spPr>
      </p:sp>
      <p:sp>
        <p:nvSpPr>
          <p:cNvPr id="39940" name="Rectangle 3">
            <a:extLst>
              <a:ext uri="{FF2B5EF4-FFF2-40B4-BE49-F238E27FC236}">
                <a16:creationId xmlns:a16="http://schemas.microsoft.com/office/drawing/2014/main" id="{3EDB4D75-9418-4DA4-9621-498D9ED4AAE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latin typeface="Arial" panose="020B0604020202020204" pitchFamily="34" charset="0"/>
              </a:rPr>
              <a:t>This slide lists the faculty who were involved in the production of these slides.</a:t>
            </a:r>
          </a:p>
        </p:txBody>
      </p:sp>
    </p:spTree>
    <p:extLst>
      <p:ext uri="{BB962C8B-B14F-4D97-AF65-F5344CB8AC3E}">
        <p14:creationId xmlns:p14="http://schemas.microsoft.com/office/powerpoint/2010/main" val="12018112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a:extLst>
              <a:ext uri="{FF2B5EF4-FFF2-40B4-BE49-F238E27FC236}">
                <a16:creationId xmlns:a16="http://schemas.microsoft.com/office/drawing/2014/main" id="{CAF30B11-B7C5-4E9C-AF82-16E89F5ABDA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395A9CD1-378D-4C9F-981C-DD7277607FDE}" type="slidenum">
              <a:rPr lang="en-US" altLang="en-US" smtClean="0"/>
              <a:pPr>
                <a:spcBef>
                  <a:spcPct val="0"/>
                </a:spcBef>
              </a:pPr>
              <a:t>4</a:t>
            </a:fld>
            <a:endParaRPr lang="en-US" altLang="en-US" dirty="0"/>
          </a:p>
        </p:txBody>
      </p:sp>
      <p:sp>
        <p:nvSpPr>
          <p:cNvPr id="44035" name="Rectangle 2">
            <a:extLst>
              <a:ext uri="{FF2B5EF4-FFF2-40B4-BE49-F238E27FC236}">
                <a16:creationId xmlns:a16="http://schemas.microsoft.com/office/drawing/2014/main" id="{506BD754-E9FF-4408-A6CB-AAAEAE4EC093}"/>
              </a:ext>
            </a:extLst>
          </p:cNvPr>
          <p:cNvSpPr>
            <a:spLocks noGrp="1" noRot="1" noChangeAspect="1" noChangeArrowheads="1" noTextEdit="1"/>
          </p:cNvSpPr>
          <p:nvPr>
            <p:ph type="sldImg"/>
          </p:nvPr>
        </p:nvSpPr>
        <p:spPr>
          <a:xfrm>
            <a:off x="457200" y="720725"/>
            <a:ext cx="6400800" cy="3600450"/>
          </a:xfrm>
          <a:ln/>
        </p:spPr>
      </p:sp>
      <p:sp>
        <p:nvSpPr>
          <p:cNvPr id="44036" name="Rectangle 3">
            <a:extLst>
              <a:ext uri="{FF2B5EF4-FFF2-40B4-BE49-F238E27FC236}">
                <a16:creationId xmlns:a16="http://schemas.microsoft.com/office/drawing/2014/main" id="{2FC876EC-1F6F-462C-B502-B2110DCD396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latin typeface="Arial" panose="020B0604020202020204" pitchFamily="34" charset="0"/>
              </a:rPr>
              <a:t>This slide lists the disclosure information of the faculty and staff involved in the development of these slides.</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a:extLst>
              <a:ext uri="{FF2B5EF4-FFF2-40B4-BE49-F238E27FC236}">
                <a16:creationId xmlns:a16="http://schemas.microsoft.com/office/drawing/2014/main" id="{CAF30B11-B7C5-4E9C-AF82-16E89F5ABDA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395A9CD1-378D-4C9F-981C-DD7277607FDE}" type="slidenum">
              <a:rPr lang="en-US" altLang="en-US" smtClean="0"/>
              <a:pPr>
                <a:spcBef>
                  <a:spcPct val="0"/>
                </a:spcBef>
              </a:pPr>
              <a:t>5</a:t>
            </a:fld>
            <a:endParaRPr lang="en-US" altLang="en-US" dirty="0"/>
          </a:p>
        </p:txBody>
      </p:sp>
      <p:sp>
        <p:nvSpPr>
          <p:cNvPr id="44035" name="Rectangle 2">
            <a:extLst>
              <a:ext uri="{FF2B5EF4-FFF2-40B4-BE49-F238E27FC236}">
                <a16:creationId xmlns:a16="http://schemas.microsoft.com/office/drawing/2014/main" id="{506BD754-E9FF-4408-A6CB-AAAEAE4EC093}"/>
              </a:ext>
            </a:extLst>
          </p:cNvPr>
          <p:cNvSpPr>
            <a:spLocks noGrp="1" noRot="1" noChangeAspect="1" noChangeArrowheads="1" noTextEdit="1"/>
          </p:cNvSpPr>
          <p:nvPr>
            <p:ph type="sldImg"/>
          </p:nvPr>
        </p:nvSpPr>
        <p:spPr>
          <a:xfrm>
            <a:off x="457200" y="720725"/>
            <a:ext cx="6400800" cy="3600450"/>
          </a:xfrm>
          <a:ln/>
        </p:spPr>
      </p:sp>
      <p:sp>
        <p:nvSpPr>
          <p:cNvPr id="44036" name="Rectangle 3">
            <a:extLst>
              <a:ext uri="{FF2B5EF4-FFF2-40B4-BE49-F238E27FC236}">
                <a16:creationId xmlns:a16="http://schemas.microsoft.com/office/drawing/2014/main" id="{2FC876EC-1F6F-462C-B502-B2110DCD396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latin typeface="Arial" panose="020B0604020202020204" pitchFamily="34" charset="0"/>
              </a:rPr>
              <a:t>This slide lists the disclosure information of the faculty and staff involved in the development of these slides.</a:t>
            </a:r>
          </a:p>
        </p:txBody>
      </p:sp>
    </p:spTree>
    <p:extLst>
      <p:ext uri="{BB962C8B-B14F-4D97-AF65-F5344CB8AC3E}">
        <p14:creationId xmlns:p14="http://schemas.microsoft.com/office/powerpoint/2010/main" val="919665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a:extLst>
              <a:ext uri="{FF2B5EF4-FFF2-40B4-BE49-F238E27FC236}">
                <a16:creationId xmlns:a16="http://schemas.microsoft.com/office/drawing/2014/main" id="{CAF30B11-B7C5-4E9C-AF82-16E89F5ABDA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395A9CD1-378D-4C9F-981C-DD7277607FDE}" type="slidenum">
              <a:rPr lang="en-US" altLang="en-US" smtClean="0"/>
              <a:pPr>
                <a:spcBef>
                  <a:spcPct val="0"/>
                </a:spcBef>
              </a:pPr>
              <a:t>6</a:t>
            </a:fld>
            <a:endParaRPr lang="en-US" altLang="en-US" dirty="0"/>
          </a:p>
        </p:txBody>
      </p:sp>
      <p:sp>
        <p:nvSpPr>
          <p:cNvPr id="44035" name="Rectangle 2">
            <a:extLst>
              <a:ext uri="{FF2B5EF4-FFF2-40B4-BE49-F238E27FC236}">
                <a16:creationId xmlns:a16="http://schemas.microsoft.com/office/drawing/2014/main" id="{506BD754-E9FF-4408-A6CB-AAAEAE4EC093}"/>
              </a:ext>
            </a:extLst>
          </p:cNvPr>
          <p:cNvSpPr>
            <a:spLocks noGrp="1" noRot="1" noChangeAspect="1" noChangeArrowheads="1" noTextEdit="1"/>
          </p:cNvSpPr>
          <p:nvPr>
            <p:ph type="sldImg"/>
          </p:nvPr>
        </p:nvSpPr>
        <p:spPr>
          <a:xfrm>
            <a:off x="457200" y="720725"/>
            <a:ext cx="6400800" cy="3600450"/>
          </a:xfrm>
          <a:ln/>
        </p:spPr>
      </p:sp>
      <p:sp>
        <p:nvSpPr>
          <p:cNvPr id="44036" name="Rectangle 3">
            <a:extLst>
              <a:ext uri="{FF2B5EF4-FFF2-40B4-BE49-F238E27FC236}">
                <a16:creationId xmlns:a16="http://schemas.microsoft.com/office/drawing/2014/main" id="{2FC876EC-1F6F-462C-B502-B2110DCD396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latin typeface="Arial" panose="020B0604020202020204" pitchFamily="34" charset="0"/>
              </a:rPr>
              <a:t>This slide lists the disclosure information of the faculty and staff involved in the development of these slides.</a:t>
            </a:r>
          </a:p>
        </p:txBody>
      </p:sp>
    </p:spTree>
    <p:extLst>
      <p:ext uri="{BB962C8B-B14F-4D97-AF65-F5344CB8AC3E}">
        <p14:creationId xmlns:p14="http://schemas.microsoft.com/office/powerpoint/2010/main" val="13274525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7</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78C6543-AB64-E140-9ECE-74EFAE5B591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28517261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MoA, mechanism of action.</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C5A47E0-F38E-4D72-9E6D-D39B3A9DAEF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91110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ADC, </a:t>
            </a:r>
            <a:r>
              <a:rPr lang="en-US" i="1" dirty="0">
                <a:cs typeface="Calibri" panose="020F0502020204030204" pitchFamily="34" charset="0"/>
              </a:rPr>
              <a:t>antibody–drug conjugate.</a:t>
            </a:r>
            <a:endParaRPr lang="en-US" i="1"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C5A47E0-F38E-4D72-9E6D-D39B3A9DAEF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383473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NSCLC, non-small-cell lung cancer; TNBC, triple-negative breast cancer.</a:t>
            </a:r>
          </a:p>
        </p:txBody>
      </p:sp>
      <p:sp>
        <p:nvSpPr>
          <p:cNvPr id="4" name="Slide Number Placeholder 3"/>
          <p:cNvSpPr>
            <a:spLocks noGrp="1"/>
          </p:cNvSpPr>
          <p:nvPr>
            <p:ph type="sldNum" sz="quarter" idx="5"/>
          </p:nvPr>
        </p:nvSpPr>
        <p:spPr/>
        <p:txBody>
          <a:bodyPr/>
          <a:lstStyle/>
          <a:p>
            <a:fld id="{4D59E627-F4D7-4304-8B07-5ADBE61F0012}" type="slidenum">
              <a:rPr lang="en-US" smtClean="0"/>
              <a:t>11</a:t>
            </a:fld>
            <a:endParaRPr lang="en-US" dirty="0"/>
          </a:p>
        </p:txBody>
      </p:sp>
    </p:spTree>
    <p:extLst>
      <p:ext uri="{BB962C8B-B14F-4D97-AF65-F5344CB8AC3E}">
        <p14:creationId xmlns:p14="http://schemas.microsoft.com/office/powerpoint/2010/main" val="18973846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AC, atypical carcinoid; BC, breast cancer; NSCLC, non-small-cell lung cancer; OSCC, oral squamous cell carcinoma; SCC, squamous cell carcinoma; SGC, salivary gland carcinoma; TNBC, triple-negative breast cancer.</a:t>
            </a:r>
          </a:p>
        </p:txBody>
      </p:sp>
      <p:sp>
        <p:nvSpPr>
          <p:cNvPr id="4" name="Slide Number Placeholder 3"/>
          <p:cNvSpPr>
            <a:spLocks noGrp="1"/>
          </p:cNvSpPr>
          <p:nvPr>
            <p:ph type="sldNum" sz="quarter" idx="5"/>
          </p:nvPr>
        </p:nvSpPr>
        <p:spPr/>
        <p:txBody>
          <a:bodyPr/>
          <a:lstStyle/>
          <a:p>
            <a:fld id="{4D59E627-F4D7-4304-8B07-5ADBE61F0012}" type="slidenum">
              <a:rPr lang="en-US" smtClean="0"/>
              <a:t>12</a:t>
            </a:fld>
            <a:endParaRPr lang="en-US" dirty="0"/>
          </a:p>
        </p:txBody>
      </p:sp>
    </p:spTree>
    <p:extLst>
      <p:ext uri="{BB962C8B-B14F-4D97-AF65-F5344CB8AC3E}">
        <p14:creationId xmlns:p14="http://schemas.microsoft.com/office/powerpoint/2010/main" val="4647228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a:extLst>
              <a:ext uri="{FF2B5EF4-FFF2-40B4-BE49-F238E27FC236}">
                <a16:creationId xmlns:a16="http://schemas.microsoft.com/office/drawing/2014/main" id="{5B12E7C3-CCE1-4CDA-8FF3-80E59A80E892}"/>
              </a:ext>
            </a:extLst>
          </p:cNvPr>
          <p:cNvSpPr>
            <a:spLocks noGrp="1" noRot="1" noChangeAspect="1" noChangeArrowheads="1" noTextEdit="1"/>
          </p:cNvSpPr>
          <p:nvPr>
            <p:ph type="sldImg"/>
          </p:nvPr>
        </p:nvSpPr>
        <p:spPr/>
      </p:sp>
      <p:sp>
        <p:nvSpPr>
          <p:cNvPr id="74755" name="Notes Placeholder 2">
            <a:extLst>
              <a:ext uri="{FF2B5EF4-FFF2-40B4-BE49-F238E27FC236}">
                <a16:creationId xmlns:a16="http://schemas.microsoft.com/office/drawing/2014/main" id="{D56DD30C-1580-4381-9898-B848CFD4B2B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ADC, antibody‒drug conjugate; DAR, drug‒antibody ratio.</a:t>
            </a:r>
          </a:p>
        </p:txBody>
      </p:sp>
    </p:spTree>
    <p:extLst>
      <p:ext uri="{BB962C8B-B14F-4D97-AF65-F5344CB8AC3E}">
        <p14:creationId xmlns:p14="http://schemas.microsoft.com/office/powerpoint/2010/main" val="42456599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ADC, antibody‒drug conjugate; DAR, drug‒antibody ratio; DXd, deruxtecan; mAb, monoclonal antibody.</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FEC4BC9-00E7-4748-A0AD-7BC28EC824A8}" type="slidenum">
              <a:rPr kumimoji="0" 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14</a:t>
            </a:fld>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2196850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CBR, clinical benefit rate; CRC, colorectal cancer; CRPC, castration-resistant prostate cancer; DoR, duration of response; ECOG, Eastern Cooperative Oncology Group; EOC, epithelial ovarian cancer; GBM, glioblastoma multiforme; HCC, hepatocellular carcinoma; HNSCC, head and neck squamous cell carcinoma; mBC, metastatic breast cancer; mUC, metastatic urothelial carcinoma; NSCLC, non-small-cell lung cancer; ORR, objective response rate; OS, overall survival; PD, progressive disease; PFS, progression-free survival; PK, pharmacokinetics; PS, performance status; R/R, relapsed/refractory; SCLC, small-cell lung cancer; TNBC, triple-negative breast cancer; TTR, time to response.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24895BE-D427-4255-B1BD-1AC07B9EB71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26822224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DoR, duration of response; ICI, immune checkpoint inhibitor; NSCLC, non-small-cell lung cancer; ORR, overall response rate; OS, overall survival; PFS, progression-free survival; PR, partial response; SD, stable disease.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8E3ED14-1C06-B149-8A7D-CC5362078B58}"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224289866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Dato-DXd, </a:t>
            </a:r>
            <a:r>
              <a:rPr kumimoji="0" lang="en-US" sz="1200" b="0" i="1"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d</a:t>
            </a:r>
            <a:r>
              <a:rPr kumimoji="0" lang="en-US" altLang="en-US" sz="1200" b="0" i="1"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atopotamab deruxtecan; </a:t>
            </a:r>
            <a:r>
              <a:rPr lang="en-US" b="0" i="1" dirty="0"/>
              <a:t>ECOG, Eastern Cooperative O</a:t>
            </a:r>
            <a:r>
              <a:rPr lang="en-US" i="1" dirty="0"/>
              <a:t>ncology Group; mets, metastases; MTD, maximum tolerated dose; NSCLC, non-small-cell lung cancer; PS, performance status; RECIST, </a:t>
            </a:r>
            <a:r>
              <a:rPr lang="en-US" b="0" i="1" dirty="0">
                <a:solidFill>
                  <a:srgbClr val="4D5156"/>
                </a:solidFill>
                <a:effectLst/>
                <a:latin typeface="Roboto" panose="02000000000000000000" pitchFamily="2" charset="0"/>
              </a:rPr>
              <a:t>Response Evaluation Criteria in Solid Tumors; R/R, relapsed/refractory.</a:t>
            </a:r>
            <a:endParaRPr lang="en-US" i="1"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alt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673143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BICR, blinded independent central review; CR, complete response; DoR, duration of response; NE, not estimable; NSCLC, non-small-cell lung cancer; ORR, overall response rate; OS, overall survival; PD, progressive disease; PR, partial response; RECIST, Response Evaluation Criteria in Solid Tumors; SD, stable disease.</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alt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2547484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AUC, area under the curve; CT, chemotherapy; Dato-DXd, datopotamab deruxtecan; NSCLC, non-small-cell lung cancer.</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19</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09851296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BOR, best overall response; CR, complete response; DCR, disease control rate; DoR, duration of response; NE, not estimable; PFS, progression-free survival; PR, partial response; SD, stable disease.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20</a:t>
            </a:fld>
            <a:endParaRPr lang="en-US" altLang="en-US" dirty="0"/>
          </a:p>
        </p:txBody>
      </p:sp>
    </p:spTree>
    <p:extLst>
      <p:ext uri="{BB962C8B-B14F-4D97-AF65-F5344CB8AC3E}">
        <p14:creationId xmlns:p14="http://schemas.microsoft.com/office/powerpoint/2010/main" val="8576575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i="1" kern="100" dirty="0">
                <a:effectLst/>
                <a:latin typeface="Arial" panose="020B0604020202020204" pitchFamily="34" charset="0"/>
                <a:ea typeface="Calibri" panose="020F0502020204030204" pitchFamily="34" charset="0"/>
                <a:cs typeface="Arial" panose="020B0604020202020204" pitchFamily="34" charset="0"/>
              </a:rPr>
              <a:t>AGA, actionable genomic alteration; CT, chemotherapy; DLT, dose-limiting toxicity; IRC, independent review committee; </a:t>
            </a:r>
            <a:r>
              <a:rPr lang="en-US" altLang="en-US" sz="1200" b="0" i="1" dirty="0">
                <a:latin typeface="Arial" panose="020B0604020202020204" pitchFamily="34" charset="0"/>
                <a:ea typeface="Aktiv Grotesk Trial" charset="0"/>
                <a:cs typeface="Arial" panose="020B0604020202020204" pitchFamily="34" charset="0"/>
              </a:rPr>
              <a:t>NSCLC, non-small-cell lung cancer; ORR, overall response rate; OS, overall survival; PFS, progression-free survival; TKI, tyrosine kinase inhibitor.</a:t>
            </a:r>
            <a:endParaRPr lang="en-US" sz="12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21</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69370052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i="1" dirty="0">
                <a:latin typeface="Arial" panose="020B0604020202020204" pitchFamily="34" charset="0"/>
                <a:cs typeface="Arial" panose="020B0604020202020204" pitchFamily="34" charset="0"/>
              </a:rPr>
              <a:t>1L, first-line; AGA, actionable genomic alteration; adv, advanced; BICR, blinded independent central review; CT, chemotherapy; </a:t>
            </a:r>
            <a:r>
              <a:rPr lang="en-US" sz="1200" i="1" kern="100" dirty="0">
                <a:effectLst/>
                <a:latin typeface="Arial" panose="020B0604020202020204" pitchFamily="34" charset="0"/>
                <a:ea typeface="Calibri" panose="020F0502020204030204" pitchFamily="34" charset="0"/>
                <a:cs typeface="Arial" panose="020B0604020202020204" pitchFamily="34" charset="0"/>
              </a:rPr>
              <a:t>Dato-DXd, datopotamab deruxtecan; DLT, dose-limiting toxicity; </a:t>
            </a:r>
            <a:r>
              <a:rPr lang="en-US" sz="1200" i="1" dirty="0">
                <a:latin typeface="Arial" panose="020B0604020202020204" pitchFamily="34" charset="0"/>
                <a:cs typeface="Arial" panose="020B0604020202020204" pitchFamily="34" charset="0"/>
              </a:rPr>
              <a:t>NSCLC, non-small-cell lung cancer; ORR, overall response rate; OS, overall survival; PFS, progression-free survival. </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22</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97281455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NSCLC, non-small-cell lung cancer; SOD, sum of diameters; TKI, tyrosine kinase inhibitor.</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23</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83249177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i="1" dirty="0"/>
              <a:t>ADC, antibody‒drug conjugate.</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t>The </a:t>
            </a:r>
            <a:r>
              <a:rPr lang="en-US" b="1" dirty="0"/>
              <a:t>common</a:t>
            </a:r>
            <a:r>
              <a:rPr lang="en-US" dirty="0"/>
              <a:t> AEs tend to occur at an incidence of &gt;30% (all grades)</a:t>
            </a:r>
          </a:p>
          <a:p>
            <a:pPr marL="171450" indent="-171450">
              <a:buFont typeface="Arial" panose="020B0604020202020204" pitchFamily="34" charset="0"/>
              <a:buChar char="•"/>
            </a:pPr>
            <a:r>
              <a:rPr lang="en-US" dirty="0"/>
              <a:t>The </a:t>
            </a:r>
            <a:r>
              <a:rPr lang="en-US" b="1" dirty="0"/>
              <a:t>notable</a:t>
            </a:r>
            <a:r>
              <a:rPr lang="en-US" dirty="0"/>
              <a:t> AEs are unique to either of the ADCs and require concerted management</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24</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48663781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i="1" dirty="0"/>
              <a:t>ANC, absolute neutrophil count; G-CSF, granulocyte colony-stimulating factor.</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25</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7653264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26</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60526681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i="1" dirty="0"/>
              <a:t>ADL, activity of daily living.</a:t>
            </a:r>
          </a:p>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27</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47121346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28</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78046403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i="1" dirty="0"/>
              <a:t>ADL, activity of daily living.</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29</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23659487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ADC, antibody‒drug conjugate.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C5A47E0-F38E-4D72-9E6D-D39B3A9DAEF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4373343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31</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endParaRPr lang="en-US" dirty="0"/>
          </a:p>
        </p:txBody>
      </p:sp>
      <p:sp>
        <p:nvSpPr>
          <p:cNvPr id="8" name="Rectangle 7">
            <a:extLst>
              <a:ext uri="{FF2B5EF4-FFF2-40B4-BE49-F238E27FC236}">
                <a16:creationId xmlns:a16="http://schemas.microsoft.com/office/drawing/2014/main" id="{02294B36-D511-4E23-A768-EAFA149B5CC7}"/>
              </a:ext>
            </a:extLst>
          </p:cNvPr>
          <p:cNvSpPr/>
          <p:nvPr/>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endParaRPr lang="en-US" dirty="0"/>
          </a:p>
        </p:txBody>
      </p:sp>
      <p:sp>
        <p:nvSpPr>
          <p:cNvPr id="14" name="Rectangle 13">
            <a:extLst>
              <a:ext uri="{FF2B5EF4-FFF2-40B4-BE49-F238E27FC236}">
                <a16:creationId xmlns:a16="http://schemas.microsoft.com/office/drawing/2014/main" id="{C6C33664-ACD6-44A3-95A5-32325CBC9685}"/>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15" name="Straight Connector 14">
            <a:extLst>
              <a:ext uri="{FF2B5EF4-FFF2-40B4-BE49-F238E27FC236}">
                <a16:creationId xmlns:a16="http://schemas.microsoft.com/office/drawing/2014/main" id="{5EECCBFD-9ED3-4167-961B-65218739F1A5}"/>
              </a:ext>
            </a:extLst>
          </p:cNvPr>
          <p:cNvCxnSpPr/>
          <p:nvPr userDrawn="1"/>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9" name="Straight Connector 18">
            <a:extLst>
              <a:ext uri="{FF2B5EF4-FFF2-40B4-BE49-F238E27FC236}">
                <a16:creationId xmlns:a16="http://schemas.microsoft.com/office/drawing/2014/main" id="{F95A2832-7EB2-44CE-B43D-FCA9D107E325}"/>
              </a:ext>
            </a:extLst>
          </p:cNvPr>
          <p:cNvCxnSpPr/>
          <p:nvPr userDrawn="1"/>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 name="Picture 1">
            <a:extLst>
              <a:ext uri="{FF2B5EF4-FFF2-40B4-BE49-F238E27FC236}">
                <a16:creationId xmlns:a16="http://schemas.microsoft.com/office/drawing/2014/main" id="{BA6824BC-C604-0009-B182-0567BC93C59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16132" y="244938"/>
            <a:ext cx="1681179" cy="896629"/>
          </a:xfrm>
          <a:prstGeom prst="rect">
            <a:avLst/>
          </a:prstGeom>
        </p:spPr>
      </p:pic>
    </p:spTree>
    <p:extLst>
      <p:ext uri="{BB962C8B-B14F-4D97-AF65-F5344CB8AC3E}">
        <p14:creationId xmlns:p14="http://schemas.microsoft.com/office/powerpoint/2010/main" val="122487706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6264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a:extLst>
              <a:ext uri="{FF2B5EF4-FFF2-40B4-BE49-F238E27FC236}">
                <a16:creationId xmlns:a16="http://schemas.microsoft.com/office/drawing/2014/main" id="{33F44B30-1879-6F13-273E-22B934A627E6}"/>
              </a:ext>
            </a:extLst>
          </p:cNvPr>
          <p:cNvGrpSpPr/>
          <p:nvPr userDrawn="1"/>
        </p:nvGrpSpPr>
        <p:grpSpPr>
          <a:xfrm>
            <a:off x="8869472" y="6298815"/>
            <a:ext cx="2877113" cy="394353"/>
            <a:chOff x="8869472" y="6298815"/>
            <a:chExt cx="2877113" cy="394353"/>
          </a:xfrm>
        </p:grpSpPr>
        <p:pic>
          <p:nvPicPr>
            <p:cNvPr id="8" name="Picture 7">
              <a:extLst>
                <a:ext uri="{FF2B5EF4-FFF2-40B4-BE49-F238E27FC236}">
                  <a16:creationId xmlns:a16="http://schemas.microsoft.com/office/drawing/2014/main" id="{F4A1C891-79C3-863E-FBA9-188D17ED03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9" name="Rectangle 8">
              <a:extLst>
                <a:ext uri="{FF2B5EF4-FFF2-40B4-BE49-F238E27FC236}">
                  <a16:creationId xmlns:a16="http://schemas.microsoft.com/office/drawing/2014/main" id="{2DB2AFA4-BBF7-61A0-D954-E2BAF8A2721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1545965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0178BF92-DC92-6DC3-6E2D-E56641796C9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38634226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905128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93B8F865-6ADC-958B-BCBA-56A2A50D7AAE}"/>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05C4B9E-1FA3-952D-6393-30BFE5E1835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D3C7FEC-03C8-EE45-01CC-6BBE64B18F7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8592330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569816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E0C14CBC-B02C-E649-3090-78EEB821A66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81F49DEA-FA25-76E8-342E-9233B13A696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F518083-D1F3-A58F-0D1E-5E853D43C08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7454583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8488372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D1286C5E-09F9-468C-28E0-433C61B53C29}"/>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679467CA-89F4-C188-2170-B4B94D784DB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F4549132-9E6B-C041-DA66-E2829720F89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1207276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751862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2B0E3B1-4A7C-7261-1C0D-368224CC2F2D}"/>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9783100C-E066-F74E-F8B7-8AD4160FFE0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F5C49CD4-B8DF-4B97-E9D0-CA20225DE22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2915637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2A44B9F7-3245-A62E-5232-18B419E939A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63844841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62303644"/>
      </p:ext>
    </p:extLst>
  </p:cSld>
  <p:clrMap bg1="dk2" tx1="lt1" bg2="dk1" tx2="lt2" accent1="accent1" accent2="accent2" accent3="accent3" accent4="accent4" accent5="accent5" accent6="accent6" hlink="hlink" folHlink="folHlink"/>
  <p:sldLayoutIdLst>
    <p:sldLayoutId id="2147483679"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hyperlink" Target="http://www.clinicaloptions.com/" TargetMode="Externa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4.xml"/><Relationship Id="rId1" Type="http://schemas.openxmlformats.org/officeDocument/2006/relationships/slideLayout" Target="../slideLayouts/slideLayout10.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0.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10.xml"/><Relationship Id="rId4" Type="http://schemas.openxmlformats.org/officeDocument/2006/relationships/image" Target="../media/image6.svg"/></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27.xml"/><Relationship Id="rId1" Type="http://schemas.openxmlformats.org/officeDocument/2006/relationships/slideLayout" Target="../slideLayouts/slideLayout10.xml"/></Relationships>
</file>

<file path=ppt/slides/_rels/slide2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28.xml"/><Relationship Id="rId1" Type="http://schemas.openxmlformats.org/officeDocument/2006/relationships/slideLayout" Target="../slideLayouts/slideLayout10.xml"/></Relationships>
</file>

<file path=ppt/slides/_rels/slide2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29.xml"/><Relationship Id="rId1" Type="http://schemas.openxmlformats.org/officeDocument/2006/relationships/slideLayout" Target="../slideLayouts/slideLayout10.xml"/><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0.xml"/></Relationships>
</file>

<file path=ppt/slides/_rels/slide31.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a:xfrm>
            <a:off x="609599" y="1600200"/>
            <a:ext cx="10871203" cy="2057400"/>
          </a:xfrm>
        </p:spPr>
        <p:txBody>
          <a:bodyPr>
            <a:normAutofit/>
          </a:bodyPr>
          <a:lstStyle/>
          <a:p>
            <a:r>
              <a:rPr lang="en-US" sz="4000" dirty="0">
                <a:effectLst/>
                <a:latin typeface="+mn-lt"/>
                <a:ea typeface="Times New Roman" panose="02020603050405020304" pitchFamily="18" charset="0"/>
                <a:cs typeface="Times New Roman" panose="02020603050405020304" pitchFamily="18" charset="0"/>
              </a:rPr>
              <a:t>Antibody‒Drug Conjugates Targeting </a:t>
            </a:r>
            <a:br>
              <a:rPr lang="en-US" sz="4000" dirty="0">
                <a:effectLst/>
                <a:latin typeface="+mn-lt"/>
                <a:ea typeface="Times New Roman" panose="02020603050405020304" pitchFamily="18" charset="0"/>
                <a:cs typeface="Times New Roman" panose="02020603050405020304" pitchFamily="18" charset="0"/>
              </a:rPr>
            </a:br>
            <a:r>
              <a:rPr lang="en-US" sz="4000" dirty="0">
                <a:effectLst/>
                <a:latin typeface="+mn-lt"/>
                <a:ea typeface="Times New Roman" panose="02020603050405020304" pitchFamily="18" charset="0"/>
                <a:cs typeface="Times New Roman" panose="02020603050405020304" pitchFamily="18" charset="0"/>
              </a:rPr>
              <a:t>TROP-2 in </a:t>
            </a:r>
            <a:r>
              <a:rPr lang="en-US" altLang="en-US" sz="4000" dirty="0">
                <a:latin typeface="+mn-lt"/>
              </a:rPr>
              <a:t>NSCLC: A Look to the Future</a:t>
            </a:r>
          </a:p>
        </p:txBody>
      </p:sp>
      <p:sp>
        <p:nvSpPr>
          <p:cNvPr id="3" name="Text Box 21">
            <a:extLst>
              <a:ext uri="{FF2B5EF4-FFF2-40B4-BE49-F238E27FC236}">
                <a16:creationId xmlns:a16="http://schemas.microsoft.com/office/drawing/2014/main" id="{5CC11151-2D16-D683-7FDB-B74FF51D13FB}"/>
              </a:ext>
            </a:extLst>
          </p:cNvPr>
          <p:cNvSpPr txBox="1">
            <a:spLocks noChangeArrowheads="1"/>
          </p:cNvSpPr>
          <p:nvPr/>
        </p:nvSpPr>
        <p:spPr bwMode="auto">
          <a:xfrm>
            <a:off x="423864" y="6223602"/>
            <a:ext cx="4790687"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buNone/>
            </a:pPr>
            <a:r>
              <a:rPr lang="en-US" sz="1200" b="0" dirty="0">
                <a:solidFill>
                  <a:schemeClr val="bg1"/>
                </a:solidFill>
                <a:latin typeface="Calibri" panose="020F0502020204030204" pitchFamily="34" charset="0"/>
              </a:rPr>
              <a:t>Supported by educational grants from AstraZeneca; </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Daiichi Sankyo, Inc.; and Gilead Sciences, Inc.</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658DFBB6-CC88-48B6-9C93-D0B82C392AEF}"/>
              </a:ext>
            </a:extLst>
          </p:cNvPr>
          <p:cNvSpPr>
            <a:spLocks noGrp="1" noChangeArrowheads="1"/>
          </p:cNvSpPr>
          <p:nvPr>
            <p:ph type="title"/>
          </p:nvPr>
        </p:nvSpPr>
        <p:spPr/>
        <p:txBody>
          <a:bodyPr/>
          <a:lstStyle/>
          <a:p>
            <a:pPr eaLnBrk="1" hangingPunct="1"/>
            <a:r>
              <a:rPr lang="en-US" altLang="en-US" dirty="0"/>
              <a:t>Faculty</a:t>
            </a:r>
          </a:p>
        </p:txBody>
      </p:sp>
      <p:sp>
        <p:nvSpPr>
          <p:cNvPr id="38915" name="Rectangle 3">
            <a:extLst>
              <a:ext uri="{FF2B5EF4-FFF2-40B4-BE49-F238E27FC236}">
                <a16:creationId xmlns:a16="http://schemas.microsoft.com/office/drawing/2014/main" id="{EA720D22-EB1C-493A-8B56-A0FAB8B53180}"/>
              </a:ext>
            </a:extLst>
          </p:cNvPr>
          <p:cNvSpPr>
            <a:spLocks noGrp="1" noChangeArrowheads="1"/>
          </p:cNvSpPr>
          <p:nvPr>
            <p:ph idx="1"/>
          </p:nvPr>
        </p:nvSpPr>
        <p:spPr>
          <a:xfrm>
            <a:off x="604675" y="1513047"/>
            <a:ext cx="5491325" cy="4650686"/>
          </a:xfrm>
        </p:spPr>
        <p:txBody>
          <a:bodyPr/>
          <a:lstStyle/>
          <a:p>
            <a:pPr marL="0" indent="0">
              <a:buNone/>
            </a:pPr>
            <a:r>
              <a:rPr lang="en-US" altLang="en-US" b="1" dirty="0">
                <a:solidFill>
                  <a:srgbClr val="E1471D"/>
                </a:solidFill>
              </a:rPr>
              <a:t>Hossein Borghaei, MS, DO</a:t>
            </a:r>
            <a:br>
              <a:rPr lang="en-US" altLang="en-US" b="1" dirty="0">
                <a:solidFill>
                  <a:schemeClr val="accent3"/>
                </a:solidFill>
              </a:rPr>
            </a:br>
            <a:r>
              <a:rPr lang="en-US" altLang="en-US" sz="2400" dirty="0"/>
              <a:t>Professor and Chief, </a:t>
            </a:r>
            <a:br>
              <a:rPr lang="en-US" altLang="en-US" sz="2400" dirty="0"/>
            </a:br>
            <a:r>
              <a:rPr lang="en-US" altLang="en-US" sz="2400" dirty="0"/>
              <a:t>Thoracic Medical Oncology</a:t>
            </a:r>
            <a:br>
              <a:rPr lang="en-US" altLang="en-US" sz="2400" dirty="0"/>
            </a:br>
            <a:r>
              <a:rPr lang="en-US" altLang="en-US" sz="2400" dirty="0"/>
              <a:t>The Gloria and Edmund M. Dunn Chair in Thoracic Oncology</a:t>
            </a:r>
            <a:br>
              <a:rPr lang="en-US" altLang="en-US" sz="2400" dirty="0"/>
            </a:br>
            <a:r>
              <a:rPr lang="en-US" altLang="en-US" sz="2400" dirty="0"/>
              <a:t>Department of Hematology and Oncology</a:t>
            </a:r>
            <a:br>
              <a:rPr lang="en-US" altLang="en-US" sz="2400" dirty="0"/>
            </a:br>
            <a:r>
              <a:rPr lang="en-US" altLang="en-US" sz="2400" dirty="0"/>
              <a:t>Fox Chase Cancer Center</a:t>
            </a:r>
            <a:br>
              <a:rPr lang="en-US" altLang="en-US" sz="2400" dirty="0"/>
            </a:br>
            <a:r>
              <a:rPr lang="en-US" altLang="en-US" sz="2400" dirty="0"/>
              <a:t>Philadelphia, Pennsylvania</a:t>
            </a:r>
          </a:p>
        </p:txBody>
      </p:sp>
      <p:sp>
        <p:nvSpPr>
          <p:cNvPr id="3" name="TextBox 2">
            <a:extLst>
              <a:ext uri="{FF2B5EF4-FFF2-40B4-BE49-F238E27FC236}">
                <a16:creationId xmlns:a16="http://schemas.microsoft.com/office/drawing/2014/main" id="{61DD1467-D06B-E7AF-6969-B05EE8725C0B}"/>
              </a:ext>
            </a:extLst>
          </p:cNvPr>
          <p:cNvSpPr txBox="1"/>
          <p:nvPr/>
        </p:nvSpPr>
        <p:spPr bwMode="auto">
          <a:xfrm>
            <a:off x="6881567" y="1513047"/>
            <a:ext cx="4259499" cy="214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lvl="0" fontAlgn="base">
              <a:lnSpc>
                <a:spcPct val="90000"/>
              </a:lnSpc>
              <a:spcBef>
                <a:spcPts val="1000"/>
              </a:spcBef>
              <a:spcAft>
                <a:spcPts val="700"/>
              </a:spcAft>
              <a:buClr>
                <a:srgbClr val="000000"/>
              </a:buClr>
            </a:pPr>
            <a:r>
              <a:rPr lang="de-DE" altLang="en-US" sz="2800" b="1" kern="0" dirty="0">
                <a:solidFill>
                  <a:srgbClr val="E1471D"/>
                </a:solidFill>
                <a:latin typeface="Calibri" panose="020F0502020204030204" pitchFamily="34" charset="0"/>
              </a:rPr>
              <a:t>Rebecca S. Heist, MD MPH</a:t>
            </a:r>
            <a:br>
              <a:rPr lang="en-US" altLang="en-US" sz="2800" b="1" kern="0" dirty="0">
                <a:solidFill>
                  <a:srgbClr val="E1471D"/>
                </a:solidFill>
                <a:latin typeface="Calibri" panose="020F0502020204030204" pitchFamily="34" charset="0"/>
              </a:rPr>
            </a:br>
            <a:r>
              <a:rPr lang="en-US" altLang="en-US" sz="2400" kern="0" dirty="0">
                <a:solidFill>
                  <a:srgbClr val="000000"/>
                </a:solidFill>
                <a:latin typeface="Calibri" panose="020F0502020204030204" pitchFamily="34" charset="0"/>
              </a:rPr>
              <a:t>Associate Professor of Medicine</a:t>
            </a:r>
            <a:br>
              <a:rPr lang="en-US" altLang="en-US" sz="2400" kern="0" dirty="0">
                <a:solidFill>
                  <a:srgbClr val="000000"/>
                </a:solidFill>
                <a:latin typeface="Calibri" panose="020F0502020204030204" pitchFamily="34" charset="0"/>
              </a:rPr>
            </a:br>
            <a:r>
              <a:rPr lang="en-US" altLang="en-US" sz="2400" kern="0" dirty="0">
                <a:solidFill>
                  <a:srgbClr val="000000"/>
                </a:solidFill>
                <a:latin typeface="Calibri" panose="020F0502020204030204" pitchFamily="34" charset="0"/>
              </a:rPr>
              <a:t>Harvard Medical School</a:t>
            </a:r>
            <a:br>
              <a:rPr lang="en-US" altLang="en-US" sz="2400" kern="0" dirty="0">
                <a:solidFill>
                  <a:srgbClr val="000000"/>
                </a:solidFill>
                <a:latin typeface="Calibri" panose="020F0502020204030204" pitchFamily="34" charset="0"/>
              </a:rPr>
            </a:br>
            <a:r>
              <a:rPr lang="en-US" altLang="en-US" sz="2400" kern="0" dirty="0">
                <a:solidFill>
                  <a:srgbClr val="000000"/>
                </a:solidFill>
                <a:latin typeface="Calibri" panose="020F0502020204030204" pitchFamily="34" charset="0"/>
              </a:rPr>
              <a:t>Massachusetts General Hospital </a:t>
            </a:r>
            <a:br>
              <a:rPr lang="en-US" altLang="en-US" sz="2400" kern="0" dirty="0">
                <a:solidFill>
                  <a:srgbClr val="000000"/>
                </a:solidFill>
                <a:latin typeface="Calibri" panose="020F0502020204030204" pitchFamily="34" charset="0"/>
              </a:rPr>
            </a:br>
            <a:r>
              <a:rPr lang="en-US" altLang="en-US" sz="2400" kern="0" dirty="0">
                <a:solidFill>
                  <a:srgbClr val="000000"/>
                </a:solidFill>
                <a:latin typeface="Calibri" panose="020F0502020204030204" pitchFamily="34" charset="0"/>
              </a:rPr>
              <a:t>Cancer Center</a:t>
            </a:r>
            <a:br>
              <a:rPr lang="en-US" altLang="en-US" sz="2400" kern="0" dirty="0">
                <a:solidFill>
                  <a:srgbClr val="000000"/>
                </a:solidFill>
                <a:latin typeface="Calibri" panose="020F0502020204030204" pitchFamily="34" charset="0"/>
              </a:rPr>
            </a:br>
            <a:r>
              <a:rPr lang="en-US" altLang="en-US" sz="2400" kern="0" dirty="0">
                <a:solidFill>
                  <a:srgbClr val="000000"/>
                </a:solidFill>
                <a:latin typeface="Calibri" panose="020F0502020204030204" pitchFamily="34" charset="0"/>
              </a:rPr>
              <a:t>Boston, Massachusetts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658DFBB6-CC88-48B6-9C93-D0B82C392AEF}"/>
              </a:ext>
            </a:extLst>
          </p:cNvPr>
          <p:cNvSpPr>
            <a:spLocks noGrp="1" noChangeArrowheads="1"/>
          </p:cNvSpPr>
          <p:nvPr>
            <p:ph type="title"/>
          </p:nvPr>
        </p:nvSpPr>
        <p:spPr/>
        <p:txBody>
          <a:bodyPr/>
          <a:lstStyle/>
          <a:p>
            <a:pPr eaLnBrk="1" hangingPunct="1"/>
            <a:r>
              <a:rPr lang="en-US" altLang="en-US" dirty="0"/>
              <a:t>Faculty</a:t>
            </a:r>
          </a:p>
        </p:txBody>
      </p:sp>
      <p:sp>
        <p:nvSpPr>
          <p:cNvPr id="38915" name="Rectangle 3">
            <a:extLst>
              <a:ext uri="{FF2B5EF4-FFF2-40B4-BE49-F238E27FC236}">
                <a16:creationId xmlns:a16="http://schemas.microsoft.com/office/drawing/2014/main" id="{EA720D22-EB1C-493A-8B56-A0FAB8B53180}"/>
              </a:ext>
            </a:extLst>
          </p:cNvPr>
          <p:cNvSpPr>
            <a:spLocks noGrp="1" noChangeArrowheads="1"/>
          </p:cNvSpPr>
          <p:nvPr>
            <p:ph idx="1"/>
          </p:nvPr>
        </p:nvSpPr>
        <p:spPr>
          <a:xfrm>
            <a:off x="609759" y="3362831"/>
            <a:ext cx="5491325" cy="2866615"/>
          </a:xfrm>
        </p:spPr>
        <p:txBody>
          <a:bodyPr/>
          <a:lstStyle/>
          <a:p>
            <a:pPr marL="0" indent="0">
              <a:buNone/>
            </a:pPr>
            <a:r>
              <a:rPr lang="en-US" altLang="en-US" b="1" dirty="0">
                <a:solidFill>
                  <a:srgbClr val="E1471D"/>
                </a:solidFill>
              </a:rPr>
              <a:t>Benjamin Levy, MD</a:t>
            </a:r>
            <a:br>
              <a:rPr lang="en-US" altLang="en-US" b="1" dirty="0">
                <a:solidFill>
                  <a:schemeClr val="accent3"/>
                </a:solidFill>
              </a:rPr>
            </a:br>
            <a:r>
              <a:rPr lang="en-US" altLang="en-US" sz="2400" dirty="0"/>
              <a:t>Associate Professor</a:t>
            </a:r>
            <a:br>
              <a:rPr lang="en-US" altLang="en-US" sz="2400" dirty="0"/>
            </a:br>
            <a:r>
              <a:rPr lang="en-US" altLang="en-US" sz="2400" dirty="0"/>
              <a:t>Johns Hopkins School of Medicine</a:t>
            </a:r>
            <a:br>
              <a:rPr lang="en-US" altLang="en-US" sz="2400" dirty="0"/>
            </a:br>
            <a:r>
              <a:rPr lang="en-US" altLang="en-US" sz="2400" dirty="0"/>
              <a:t>Baltimore, Maryland</a:t>
            </a:r>
          </a:p>
        </p:txBody>
      </p:sp>
      <p:sp>
        <p:nvSpPr>
          <p:cNvPr id="4" name="TextBox 3">
            <a:extLst>
              <a:ext uri="{FF2B5EF4-FFF2-40B4-BE49-F238E27FC236}">
                <a16:creationId xmlns:a16="http://schemas.microsoft.com/office/drawing/2014/main" id="{64EADCBA-E0F6-BC5B-BA63-5BC4C23D9024}"/>
              </a:ext>
            </a:extLst>
          </p:cNvPr>
          <p:cNvSpPr txBox="1"/>
          <p:nvPr/>
        </p:nvSpPr>
        <p:spPr bwMode="auto">
          <a:xfrm>
            <a:off x="5918575" y="1502717"/>
            <a:ext cx="6280887" cy="214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lvl="0" fontAlgn="base">
              <a:lnSpc>
                <a:spcPct val="90000"/>
              </a:lnSpc>
              <a:spcBef>
                <a:spcPts val="1000"/>
              </a:spcBef>
              <a:spcAft>
                <a:spcPts val="700"/>
              </a:spcAft>
              <a:buClr>
                <a:srgbClr val="000000"/>
              </a:buClr>
            </a:pPr>
            <a:r>
              <a:rPr lang="de-DE" altLang="en-US" sz="2800" b="1" kern="0" dirty="0">
                <a:solidFill>
                  <a:srgbClr val="E1471D"/>
                </a:solidFill>
                <a:latin typeface="Calibri" panose="020F0502020204030204" pitchFamily="34" charset="0"/>
              </a:rPr>
              <a:t>Stephen Liu, MD</a:t>
            </a:r>
            <a:br>
              <a:rPr lang="en-US" altLang="en-US" sz="2800" b="1" kern="0" dirty="0">
                <a:solidFill>
                  <a:srgbClr val="E1471D"/>
                </a:solidFill>
                <a:latin typeface="Calibri" panose="020F0502020204030204" pitchFamily="34" charset="0"/>
              </a:rPr>
            </a:br>
            <a:r>
              <a:rPr lang="en-US" altLang="en-US" sz="2400" kern="0" dirty="0">
                <a:solidFill>
                  <a:srgbClr val="000000"/>
                </a:solidFill>
                <a:latin typeface="Calibri" panose="020F0502020204030204" pitchFamily="34" charset="0"/>
              </a:rPr>
              <a:t>Associate Professor of Medicine</a:t>
            </a:r>
            <a:br>
              <a:rPr lang="en-US" altLang="en-US" sz="2400" kern="0" dirty="0">
                <a:solidFill>
                  <a:srgbClr val="000000"/>
                </a:solidFill>
                <a:latin typeface="Calibri" panose="020F0502020204030204" pitchFamily="34" charset="0"/>
              </a:rPr>
            </a:br>
            <a:r>
              <a:rPr lang="en-US" altLang="en-US" sz="2400" kern="0" dirty="0">
                <a:solidFill>
                  <a:srgbClr val="000000"/>
                </a:solidFill>
                <a:latin typeface="Calibri" panose="020F0502020204030204" pitchFamily="34" charset="0"/>
              </a:rPr>
              <a:t>Medical Oncology Director of Thoracic Oncology </a:t>
            </a:r>
            <a:br>
              <a:rPr lang="en-US" altLang="en-US" sz="2400" kern="0" dirty="0">
                <a:solidFill>
                  <a:srgbClr val="000000"/>
                </a:solidFill>
                <a:latin typeface="Calibri" panose="020F0502020204030204" pitchFamily="34" charset="0"/>
              </a:rPr>
            </a:br>
            <a:r>
              <a:rPr lang="en-US" altLang="en-US" sz="2400" kern="0" dirty="0">
                <a:solidFill>
                  <a:srgbClr val="000000"/>
                </a:solidFill>
                <a:latin typeface="Calibri" panose="020F0502020204030204" pitchFamily="34" charset="0"/>
              </a:rPr>
              <a:t>Lombardi Comprehensive Cancer Center </a:t>
            </a:r>
            <a:br>
              <a:rPr lang="en-US" altLang="en-US" sz="2400" kern="0" dirty="0">
                <a:solidFill>
                  <a:srgbClr val="000000"/>
                </a:solidFill>
                <a:latin typeface="Calibri" panose="020F0502020204030204" pitchFamily="34" charset="0"/>
              </a:rPr>
            </a:br>
            <a:r>
              <a:rPr lang="en-US" altLang="en-US" sz="2400" kern="0" dirty="0">
                <a:solidFill>
                  <a:srgbClr val="000000"/>
                </a:solidFill>
                <a:latin typeface="Calibri" panose="020F0502020204030204" pitchFamily="34" charset="0"/>
              </a:rPr>
              <a:t>Georgetown University</a:t>
            </a:r>
            <a:br>
              <a:rPr lang="en-US" altLang="en-US" sz="2400" kern="0" dirty="0">
                <a:solidFill>
                  <a:srgbClr val="000000"/>
                </a:solidFill>
                <a:latin typeface="Calibri" panose="020F0502020204030204" pitchFamily="34" charset="0"/>
              </a:rPr>
            </a:br>
            <a:r>
              <a:rPr lang="en-US" altLang="en-US" sz="2400" kern="0" dirty="0">
                <a:solidFill>
                  <a:srgbClr val="000000"/>
                </a:solidFill>
                <a:latin typeface="Calibri" panose="020F0502020204030204" pitchFamily="34" charset="0"/>
              </a:rPr>
              <a:t>Washington, DC </a:t>
            </a:r>
          </a:p>
        </p:txBody>
      </p:sp>
      <p:sp>
        <p:nvSpPr>
          <p:cNvPr id="15" name="TextBox 14">
            <a:extLst>
              <a:ext uri="{FF2B5EF4-FFF2-40B4-BE49-F238E27FC236}">
                <a16:creationId xmlns:a16="http://schemas.microsoft.com/office/drawing/2014/main" id="{65E12A81-2FD2-FEF6-684E-936A380CC6D3}"/>
              </a:ext>
            </a:extLst>
          </p:cNvPr>
          <p:cNvSpPr txBox="1"/>
          <p:nvPr/>
        </p:nvSpPr>
        <p:spPr bwMode="auto">
          <a:xfrm>
            <a:off x="609759" y="1502717"/>
            <a:ext cx="5201739"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None/>
              <a:tabLst/>
              <a:defRPr/>
            </a:pPr>
            <a:r>
              <a:rPr kumimoji="0" lang="en-US" altLang="en-US" sz="2800" b="1" u="none" strike="noStrike" kern="0" cap="none" spc="0" normalizeH="0" baseline="0" noProof="0" dirty="0">
                <a:ln>
                  <a:noFill/>
                </a:ln>
                <a:solidFill>
                  <a:srgbClr val="E1471D"/>
                </a:solidFill>
                <a:effectLst/>
                <a:uLnTx/>
                <a:uFillTx/>
                <a:latin typeface="Calibri" panose="020F0502020204030204" pitchFamily="34" charset="0"/>
              </a:rPr>
              <a:t>Melissa L. Johnson, MD</a:t>
            </a:r>
            <a:br>
              <a:rPr kumimoji="0" lang="en-US" altLang="en-US" sz="2800" b="1" u="none" strike="noStrike" kern="0" cap="none" spc="0" normalizeH="0" baseline="0" noProof="0" dirty="0">
                <a:ln>
                  <a:noFill/>
                </a:ln>
                <a:solidFill>
                  <a:srgbClr val="E1471D"/>
                </a:solidFill>
                <a:effectLst/>
                <a:uLnTx/>
                <a:uFillTx/>
                <a:latin typeface="Calibri" panose="020F0502020204030204" pitchFamily="34" charset="0"/>
              </a:rPr>
            </a:br>
            <a:r>
              <a:rPr kumimoji="0" lang="en-US" altLang="en-US" sz="2400" b="0" u="none" strike="noStrike" kern="0" cap="none" spc="0" normalizeH="0" baseline="0" noProof="0" dirty="0">
                <a:ln>
                  <a:noFill/>
                </a:ln>
                <a:solidFill>
                  <a:srgbClr val="000000"/>
                </a:solidFill>
                <a:effectLst/>
                <a:uLnTx/>
                <a:uFillTx/>
                <a:latin typeface="Calibri" panose="020F0502020204030204" pitchFamily="34" charset="0"/>
              </a:rPr>
              <a:t>Director, Lung Cancer Research Program</a:t>
            </a:r>
            <a:br>
              <a:rPr kumimoji="0" lang="en-US" altLang="en-US" sz="2400" b="0" u="none" strike="noStrike" kern="0" cap="none" spc="0" normalizeH="0" baseline="0" noProof="0" dirty="0">
                <a:ln>
                  <a:noFill/>
                </a:ln>
                <a:solidFill>
                  <a:srgbClr val="000000"/>
                </a:solidFill>
                <a:effectLst/>
                <a:uLnTx/>
                <a:uFillTx/>
                <a:latin typeface="Calibri" panose="020F0502020204030204" pitchFamily="34" charset="0"/>
              </a:rPr>
            </a:br>
            <a:r>
              <a:rPr lang="en-US" altLang="en-US" sz="2400" kern="0" dirty="0">
                <a:solidFill>
                  <a:srgbClr val="000000"/>
                </a:solidFill>
                <a:latin typeface="Calibri" panose="020F0502020204030204" pitchFamily="34" charset="0"/>
              </a:rPr>
              <a:t>Sarah Cannon Research Institute</a:t>
            </a:r>
            <a:br>
              <a:rPr lang="en-US" altLang="en-US" sz="2400" kern="0" dirty="0">
                <a:solidFill>
                  <a:srgbClr val="000000"/>
                </a:solidFill>
                <a:latin typeface="Calibri" panose="020F0502020204030204" pitchFamily="34" charset="0"/>
              </a:rPr>
            </a:br>
            <a:r>
              <a:rPr lang="en-US" altLang="en-US" sz="2400" kern="0" dirty="0">
                <a:solidFill>
                  <a:srgbClr val="000000"/>
                </a:solidFill>
                <a:latin typeface="Calibri" panose="020F0502020204030204" pitchFamily="34" charset="0"/>
              </a:rPr>
              <a:t>Nashville, Tennessee</a:t>
            </a:r>
          </a:p>
        </p:txBody>
      </p:sp>
    </p:spTree>
    <p:extLst>
      <p:ext uri="{BB962C8B-B14F-4D97-AF65-F5344CB8AC3E}">
        <p14:creationId xmlns:p14="http://schemas.microsoft.com/office/powerpoint/2010/main" val="22360480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a:extLst>
              <a:ext uri="{FF2B5EF4-FFF2-40B4-BE49-F238E27FC236}">
                <a16:creationId xmlns:a16="http://schemas.microsoft.com/office/drawing/2014/main" id="{CB128BB2-2BA5-4041-9793-F58D2DFB98E0}"/>
              </a:ext>
            </a:extLst>
          </p:cNvPr>
          <p:cNvSpPr>
            <a:spLocks noGrp="1" noChangeArrowheads="1"/>
          </p:cNvSpPr>
          <p:nvPr>
            <p:ph type="title"/>
          </p:nvPr>
        </p:nvSpPr>
        <p:spPr/>
        <p:txBody>
          <a:bodyPr/>
          <a:lstStyle/>
          <a:p>
            <a:pPr eaLnBrk="1" hangingPunct="1"/>
            <a:r>
              <a:rPr lang="en-US" altLang="en-US" dirty="0"/>
              <a:t>Disclosures</a:t>
            </a:r>
          </a:p>
        </p:txBody>
      </p:sp>
      <p:sp>
        <p:nvSpPr>
          <p:cNvPr id="29699" name="Rectangle 3">
            <a:extLst>
              <a:ext uri="{FF2B5EF4-FFF2-40B4-BE49-F238E27FC236}">
                <a16:creationId xmlns:a16="http://schemas.microsoft.com/office/drawing/2014/main" id="{7D52C64A-4927-4244-A7E7-691A8181C3E6}"/>
              </a:ext>
            </a:extLst>
          </p:cNvPr>
          <p:cNvSpPr>
            <a:spLocks noGrp="1" noChangeArrowheads="1"/>
          </p:cNvSpPr>
          <p:nvPr>
            <p:ph idx="1"/>
          </p:nvPr>
        </p:nvSpPr>
        <p:spPr>
          <a:xfrm>
            <a:off x="604674" y="1161107"/>
            <a:ext cx="10877529" cy="5204833"/>
          </a:xfrm>
        </p:spPr>
        <p:txBody>
          <a:bodyPr rtlCol="0">
            <a:noAutofit/>
          </a:bodyPr>
          <a:lstStyle/>
          <a:p>
            <a:pPr marL="0" indent="0">
              <a:buClr>
                <a:schemeClr val="accent6"/>
              </a:buClr>
              <a:buNone/>
              <a:defRPr/>
            </a:pPr>
            <a:r>
              <a:rPr lang="en-US" sz="2400" dirty="0">
                <a:latin typeface="+mn-lt"/>
              </a:rPr>
              <a:t>The </a:t>
            </a:r>
            <a:r>
              <a:rPr lang="en-US" sz="2400" b="1" i="1" dirty="0">
                <a:latin typeface="+mn-lt"/>
              </a:rPr>
              <a:t>faculty</a:t>
            </a:r>
            <a:r>
              <a:rPr lang="en-US" sz="2400" dirty="0">
                <a:latin typeface="+mn-lt"/>
              </a:rPr>
              <a:t> reported the following relevant financial relationships or relationships to products or devices they have with ineligible companies related to the content of this educational activity:</a:t>
            </a:r>
          </a:p>
          <a:p>
            <a:pPr marL="0" indent="0">
              <a:buClr>
                <a:schemeClr val="accent6"/>
              </a:buClr>
              <a:buNone/>
              <a:defRPr/>
            </a:pPr>
            <a:r>
              <a:rPr lang="en-US" sz="2400" b="1" dirty="0">
                <a:solidFill>
                  <a:srgbClr val="E1471D"/>
                </a:solidFill>
                <a:latin typeface="+mn-lt"/>
                <a:cs typeface="Calibri"/>
              </a:rPr>
              <a:t>Hossein Borghaei, MS, DO: </a:t>
            </a:r>
            <a:r>
              <a:rPr lang="en-US" sz="2400" i="1" dirty="0"/>
              <a:t>consultant/advisor/speaker:</a:t>
            </a:r>
            <a:r>
              <a:rPr lang="en-US" sz="2400" dirty="0"/>
              <a:t> Amgen, AstraZeneca, Axiom, Bayer, </a:t>
            </a:r>
            <a:r>
              <a:rPr lang="en-US" sz="2400" dirty="0" err="1"/>
              <a:t>BeiGene</a:t>
            </a:r>
            <a:r>
              <a:rPr lang="en-US" sz="2400" dirty="0"/>
              <a:t>, </a:t>
            </a:r>
            <a:r>
              <a:rPr lang="en-US" sz="2400" dirty="0" err="1"/>
              <a:t>BerGenBio</a:t>
            </a:r>
            <a:r>
              <a:rPr lang="en-US" sz="2400" dirty="0"/>
              <a:t>, BioNTech, Boehringer Ingelheim, Bristol Myers Squibb, Da Volterra, Daiichi Sankyo, EMD Serono, Genentech, Genmab, Guardant, </a:t>
            </a:r>
            <a:r>
              <a:rPr lang="en-US" sz="2400" dirty="0" err="1"/>
              <a:t>Inspirna</a:t>
            </a:r>
            <a:r>
              <a:rPr lang="en-US" sz="2400" dirty="0"/>
              <a:t>, IO Biotech, </a:t>
            </a:r>
            <a:r>
              <a:rPr lang="en-US" sz="2400" dirty="0" err="1"/>
              <a:t>iTeos</a:t>
            </a:r>
            <a:r>
              <a:rPr lang="en-US" sz="2400" dirty="0"/>
              <a:t>, Janssen, Jazz, Lilly, Merck, </a:t>
            </a:r>
            <a:r>
              <a:rPr lang="en-US" sz="2400" dirty="0" err="1"/>
              <a:t>Mirati</a:t>
            </a:r>
            <a:r>
              <a:rPr lang="en-US" sz="2400" dirty="0"/>
              <a:t>, </a:t>
            </a:r>
            <a:r>
              <a:rPr lang="en-US" sz="2400" dirty="0" err="1"/>
              <a:t>Natera</a:t>
            </a:r>
            <a:r>
              <a:rPr lang="en-US" sz="2400" dirty="0"/>
              <a:t>, Novartis, </a:t>
            </a:r>
            <a:r>
              <a:rPr lang="en-US" sz="2400" dirty="0" err="1"/>
              <a:t>Nucleai</a:t>
            </a:r>
            <a:r>
              <a:rPr lang="en-US" sz="2400" dirty="0"/>
              <a:t>, Oncocyte, Pfizer, </a:t>
            </a:r>
            <a:r>
              <a:rPr lang="en-US" sz="2400" dirty="0" err="1"/>
              <a:t>PharmaMar</a:t>
            </a:r>
            <a:r>
              <a:rPr lang="en-US" sz="2400" dirty="0"/>
              <a:t>, Puma, Regeneron, Sonnet </a:t>
            </a:r>
            <a:r>
              <a:rPr lang="en-US" sz="2400" dirty="0" err="1"/>
              <a:t>BioTherapeutics</a:t>
            </a:r>
            <a:r>
              <a:rPr lang="en-US" sz="2400" dirty="0"/>
              <a:t>, Takeda; </a:t>
            </a:r>
            <a:r>
              <a:rPr lang="en-US" sz="2400" i="1" dirty="0"/>
              <a:t>researcher (clinical trials):</a:t>
            </a:r>
            <a:r>
              <a:rPr lang="en-US" sz="2400" dirty="0"/>
              <a:t> Amgen, Bristol Myers Squibb, Lilly; </a:t>
            </a:r>
            <a:r>
              <a:rPr lang="en-US" sz="2400" i="1" dirty="0"/>
              <a:t>data and safety monitoring board:</a:t>
            </a:r>
            <a:r>
              <a:rPr lang="en-US" sz="2400" dirty="0"/>
              <a:t> Incyte, Novartis, </a:t>
            </a:r>
            <a:r>
              <a:rPr lang="en-US" sz="2400" dirty="0" err="1"/>
              <a:t>SpringWorks</a:t>
            </a:r>
            <a:r>
              <a:rPr lang="en-US" sz="2400" dirty="0"/>
              <a:t>, Takeda; </a:t>
            </a:r>
            <a:r>
              <a:rPr lang="en-US" sz="2400" i="1" dirty="0"/>
              <a:t>stock options:</a:t>
            </a:r>
            <a:r>
              <a:rPr lang="en-US" sz="2400" dirty="0"/>
              <a:t> </a:t>
            </a:r>
            <a:r>
              <a:rPr lang="en-US" sz="2400" dirty="0" err="1"/>
              <a:t>Inspirna</a:t>
            </a:r>
            <a:r>
              <a:rPr lang="en-US" sz="2400" dirty="0"/>
              <a:t>, </a:t>
            </a:r>
            <a:r>
              <a:rPr lang="en-US" sz="2400" dirty="0" err="1"/>
              <a:t>Nucleai</a:t>
            </a:r>
            <a:r>
              <a:rPr lang="en-US" sz="2400" dirty="0"/>
              <a:t>, Sonnet </a:t>
            </a:r>
            <a:r>
              <a:rPr lang="en-US" sz="2400" dirty="0" err="1"/>
              <a:t>BioTherapeutics</a:t>
            </a:r>
            <a:r>
              <a:rPr lang="en-US" sz="1600" dirty="0"/>
              <a:t>.</a:t>
            </a:r>
            <a:endParaRPr lang="en-US" sz="2400" dirty="0">
              <a:effectLst/>
              <a:latin typeface="+mn-lt"/>
              <a:ea typeface="Times New Roman" panose="02020603050405020304" pitchFamily="18" charset="0"/>
              <a:cs typeface="Times New Roman" panose="02020603050405020304" pitchFamily="18" charset="0"/>
            </a:endParaRPr>
          </a:p>
          <a:p>
            <a:pPr marL="0" indent="0">
              <a:buClr>
                <a:schemeClr val="accent6"/>
              </a:buClr>
              <a:buNone/>
              <a:defRPr/>
            </a:pPr>
            <a:r>
              <a:rPr lang="de-DE" sz="2400" b="1" dirty="0">
                <a:solidFill>
                  <a:srgbClr val="E1471D"/>
                </a:solidFill>
                <a:latin typeface="+mn-lt"/>
                <a:cs typeface="Calibri"/>
              </a:rPr>
              <a:t>Rebecca S. Heist, MD, MPH</a:t>
            </a:r>
            <a:r>
              <a:rPr lang="en-US" sz="2400" b="1" dirty="0">
                <a:solidFill>
                  <a:srgbClr val="E1471D"/>
                </a:solidFill>
                <a:latin typeface="+mn-lt"/>
                <a:cs typeface="Calibri"/>
              </a:rPr>
              <a:t>: </a:t>
            </a:r>
            <a:r>
              <a:rPr lang="en-US" sz="2400" i="1" dirty="0">
                <a:effectLst/>
                <a:latin typeface="+mn-lt"/>
                <a:ea typeface="Times New Roman" panose="02020603050405020304" pitchFamily="18" charset="0"/>
                <a:cs typeface="Times New Roman" panose="02020603050405020304" pitchFamily="18" charset="0"/>
              </a:rPr>
              <a:t>consultant/advisor/speaker:</a:t>
            </a:r>
            <a:r>
              <a:rPr lang="en-US" sz="2400" dirty="0">
                <a:effectLst/>
                <a:latin typeface="+mn-lt"/>
                <a:ea typeface="Times New Roman" panose="02020603050405020304" pitchFamily="18" charset="0"/>
                <a:cs typeface="Times New Roman" panose="02020603050405020304" pitchFamily="18" charset="0"/>
              </a:rPr>
              <a:t> AbbVie, AstraZeneca, </a:t>
            </a:r>
            <a:br>
              <a:rPr lang="en-US" sz="2400" dirty="0">
                <a:effectLst/>
                <a:latin typeface="+mn-lt"/>
                <a:ea typeface="Times New Roman" panose="02020603050405020304" pitchFamily="18" charset="0"/>
                <a:cs typeface="Times New Roman" panose="02020603050405020304" pitchFamily="18" charset="0"/>
              </a:rPr>
            </a:br>
            <a:r>
              <a:rPr lang="en-US" sz="2400" dirty="0">
                <a:effectLst/>
                <a:latin typeface="+mn-lt"/>
                <a:ea typeface="Times New Roman" panose="02020603050405020304" pitchFamily="18" charset="0"/>
                <a:cs typeface="Times New Roman" panose="02020603050405020304" pitchFamily="18" charset="0"/>
              </a:rPr>
              <a:t>Claim Therapeutics, Daiichi Sankyo, EMD Serono, Lilly, Novartis, Regeneron, Sanofi; </a:t>
            </a:r>
            <a:r>
              <a:rPr lang="en-US" sz="2400" i="1" dirty="0">
                <a:effectLst/>
                <a:latin typeface="+mn-lt"/>
                <a:ea typeface="Times New Roman" panose="02020603050405020304" pitchFamily="18" charset="0"/>
                <a:cs typeface="Times New Roman" panose="02020603050405020304" pitchFamily="18" charset="0"/>
              </a:rPr>
              <a:t>researcher (paid to institution):</a:t>
            </a:r>
            <a:r>
              <a:rPr lang="en-US" sz="2400" dirty="0">
                <a:effectLst/>
                <a:latin typeface="+mn-lt"/>
                <a:ea typeface="Times New Roman" panose="02020603050405020304" pitchFamily="18" charset="0"/>
                <a:cs typeface="Times New Roman" panose="02020603050405020304" pitchFamily="18" charset="0"/>
              </a:rPr>
              <a:t> AbbVie, Agios, Corvus, Daiichi Sankyo, Erasca, Lilly, Mirati, Novartis, Turning Point.</a:t>
            </a:r>
            <a:endParaRPr lang="en-US" sz="2400" dirty="0">
              <a:latin typeface="+mn-lt"/>
            </a:endParaRPr>
          </a:p>
        </p:txBody>
      </p:sp>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a:extLst>
              <a:ext uri="{FF2B5EF4-FFF2-40B4-BE49-F238E27FC236}">
                <a16:creationId xmlns:a16="http://schemas.microsoft.com/office/drawing/2014/main" id="{CB128BB2-2BA5-4041-9793-F58D2DFB98E0}"/>
              </a:ext>
            </a:extLst>
          </p:cNvPr>
          <p:cNvSpPr>
            <a:spLocks noGrp="1" noChangeArrowheads="1"/>
          </p:cNvSpPr>
          <p:nvPr>
            <p:ph type="title"/>
          </p:nvPr>
        </p:nvSpPr>
        <p:spPr/>
        <p:txBody>
          <a:bodyPr/>
          <a:lstStyle/>
          <a:p>
            <a:pPr eaLnBrk="1" hangingPunct="1"/>
            <a:r>
              <a:rPr lang="en-US" altLang="en-US" dirty="0"/>
              <a:t>Disclosures</a:t>
            </a:r>
          </a:p>
        </p:txBody>
      </p:sp>
      <p:sp>
        <p:nvSpPr>
          <p:cNvPr id="29699" name="Rectangle 3">
            <a:extLst>
              <a:ext uri="{FF2B5EF4-FFF2-40B4-BE49-F238E27FC236}">
                <a16:creationId xmlns:a16="http://schemas.microsoft.com/office/drawing/2014/main" id="{7D52C64A-4927-4244-A7E7-691A8181C3E6}"/>
              </a:ext>
            </a:extLst>
          </p:cNvPr>
          <p:cNvSpPr>
            <a:spLocks noGrp="1" noChangeArrowheads="1"/>
          </p:cNvSpPr>
          <p:nvPr>
            <p:ph idx="1"/>
          </p:nvPr>
        </p:nvSpPr>
        <p:spPr>
          <a:xfrm>
            <a:off x="604675" y="1409137"/>
            <a:ext cx="10877529" cy="4970880"/>
          </a:xfrm>
        </p:spPr>
        <p:txBody>
          <a:bodyPr rtlCol="0">
            <a:noAutofit/>
          </a:bodyPr>
          <a:lstStyle/>
          <a:p>
            <a:pPr marL="0" indent="0">
              <a:buClr>
                <a:schemeClr val="accent6"/>
              </a:buClr>
              <a:buNone/>
              <a:defRPr/>
            </a:pPr>
            <a:r>
              <a:rPr lang="en-US" sz="2000" b="1" dirty="0">
                <a:solidFill>
                  <a:srgbClr val="E1471D"/>
                </a:solidFill>
                <a:latin typeface="+mn-lt"/>
                <a:cs typeface="Calibri"/>
              </a:rPr>
              <a:t>Melissa L. Johnson, MD: </a:t>
            </a:r>
            <a:r>
              <a:rPr lang="en-US" sz="2000" i="1" dirty="0">
                <a:effectLst/>
                <a:latin typeface="+mn-lt"/>
                <a:ea typeface="Times New Roman" panose="02020603050405020304" pitchFamily="18" charset="0"/>
                <a:cs typeface="Times New Roman" panose="02020603050405020304" pitchFamily="18" charset="0"/>
              </a:rPr>
              <a:t>researcher: </a:t>
            </a:r>
            <a:r>
              <a:rPr lang="en-US" sz="2000" dirty="0">
                <a:effectLst/>
                <a:latin typeface="+mn-lt"/>
                <a:ea typeface="Times New Roman" panose="02020603050405020304" pitchFamily="18" charset="0"/>
                <a:cs typeface="Times New Roman" panose="02020603050405020304" pitchFamily="18" charset="0"/>
              </a:rPr>
              <a:t>AbbVie, Acerta, Adaptimmune, Amgen, Apexigen, Arcus Biosciences, Array BioPharma, Artios Pharma, AstraZeneca, Atreca, BeiGene, BerGenBio, BioAtla, Black Diamond, Boehringer Ingelheim, Bristol Myers Squibb, Calithera Biosciences, Carisma Therapeutics, Checkpoint Therapeutics, City of Hope National Medical Center, Corvus Pharmaceuticals, Curis, CytomX, Daiichi Sankyo, Dracen Pharmaceuticals, Dynavax, Elicio Therapeutics, EMD Serono, EQRx, Erasca, Exelixis, Fate Therapeutics, Genentech/Roche, Genmab, Genocea Biosciences, GlaxoSmithKline, Gritstone Oncology, Guardant Health, Harpoon, Helsinn Healthcare SA, Hengrui Therapeutics, Hutchison MediPharma, IDEAYA Biosciences, IGM Biosciences, Immunitas Therapeutics, Immunocore, Incyte, Janssen, Jounce Therapeutics, Kadmon Pharmaceuticals, Kartos Therapeutics, Lilly, Loxo Oncology, Lycera, Memorial Sloan Kettering, Merck, Merus, Mirati Therapeutics, Mythic Therapeutics, NeoImmune Tech, Neovia Oncology, Novartis, Numab Therapeutics, Nuvalent, OncoMed Pharmaceuticals, Palleon Pharmaceuticals, Pfizer, PMV Pharmaceuticals, Rain Therapeutics, RasCal Therapeutics, Regeneron Pharmaceuticals, Relay Therapeutics, Revolution Medicines, Ribon Therapeutics, Rubius Therapeutics, Sanofi, Seven and Eight Biopharmaceuticals/Birdie Biopharmaceuticals, Shattuck Labs, Silicon Therapeutics, Stemcentrx, Syndax Pharmaceuticals, Takeda Pharmaceuticals, Tarveda, TCR2 Therapeutics, Tempest Therapeutics, Tizona Therapeutics, Tmunity Therapeutics, Turning Point Therapeutics, University of Michigan, Vyriad, WindMIL Therapeutics, Y-mAbs Therapeutics.</a:t>
            </a:r>
            <a:endParaRPr lang="en-US" sz="2000" dirty="0">
              <a:latin typeface="+mn-lt"/>
            </a:endParaRPr>
          </a:p>
        </p:txBody>
      </p:sp>
    </p:spTree>
    <p:extLst>
      <p:ext uri="{BB962C8B-B14F-4D97-AF65-F5344CB8AC3E}">
        <p14:creationId xmlns:p14="http://schemas.microsoft.com/office/powerpoint/2010/main" val="422947399"/>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a:extLst>
              <a:ext uri="{FF2B5EF4-FFF2-40B4-BE49-F238E27FC236}">
                <a16:creationId xmlns:a16="http://schemas.microsoft.com/office/drawing/2014/main" id="{CB128BB2-2BA5-4041-9793-F58D2DFB98E0}"/>
              </a:ext>
            </a:extLst>
          </p:cNvPr>
          <p:cNvSpPr>
            <a:spLocks noGrp="1" noChangeArrowheads="1"/>
          </p:cNvSpPr>
          <p:nvPr>
            <p:ph type="title"/>
          </p:nvPr>
        </p:nvSpPr>
        <p:spPr/>
        <p:txBody>
          <a:bodyPr/>
          <a:lstStyle/>
          <a:p>
            <a:pPr eaLnBrk="1" hangingPunct="1"/>
            <a:r>
              <a:rPr lang="en-US" altLang="en-US" dirty="0"/>
              <a:t>Disclosures</a:t>
            </a:r>
          </a:p>
        </p:txBody>
      </p:sp>
      <p:sp>
        <p:nvSpPr>
          <p:cNvPr id="29699" name="Rectangle 3">
            <a:extLst>
              <a:ext uri="{FF2B5EF4-FFF2-40B4-BE49-F238E27FC236}">
                <a16:creationId xmlns:a16="http://schemas.microsoft.com/office/drawing/2014/main" id="{7D52C64A-4927-4244-A7E7-691A8181C3E6}"/>
              </a:ext>
            </a:extLst>
          </p:cNvPr>
          <p:cNvSpPr>
            <a:spLocks noGrp="1" noChangeArrowheads="1"/>
          </p:cNvSpPr>
          <p:nvPr>
            <p:ph idx="1"/>
          </p:nvPr>
        </p:nvSpPr>
        <p:spPr/>
        <p:txBody>
          <a:bodyPr rtlCol="0">
            <a:noAutofit/>
          </a:bodyPr>
          <a:lstStyle/>
          <a:p>
            <a:pPr marL="0" indent="0">
              <a:buClr>
                <a:schemeClr val="accent6"/>
              </a:buClr>
              <a:buNone/>
              <a:defRPr/>
            </a:pPr>
            <a:r>
              <a:rPr lang="de-DE" sz="2400" b="1" dirty="0">
                <a:solidFill>
                  <a:srgbClr val="E1471D"/>
                </a:solidFill>
                <a:latin typeface="+mn-lt"/>
                <a:cs typeface="Calibri"/>
              </a:rPr>
              <a:t>Benjamin Levy, MD: </a:t>
            </a:r>
            <a:r>
              <a:rPr lang="en-US" sz="2400" i="1" dirty="0">
                <a:effectLst/>
                <a:latin typeface="+mn-lt"/>
                <a:ea typeface="Times New Roman" panose="02020603050405020304" pitchFamily="18" charset="0"/>
                <a:cs typeface="Times New Roman" panose="02020603050405020304" pitchFamily="18" charset="0"/>
              </a:rPr>
              <a:t>consultant/advisor/speaker:</a:t>
            </a:r>
            <a:r>
              <a:rPr lang="en-US" sz="2400" dirty="0">
                <a:effectLst/>
                <a:latin typeface="+mn-lt"/>
                <a:ea typeface="Times New Roman" panose="02020603050405020304" pitchFamily="18" charset="0"/>
                <a:cs typeface="Times New Roman" panose="02020603050405020304" pitchFamily="18" charset="0"/>
              </a:rPr>
              <a:t> AstraZeneca, Daiichi Sankyo, Janssen, Merck, Mirati, Novartis, Pfizer.</a:t>
            </a:r>
          </a:p>
          <a:p>
            <a:pPr marL="0" indent="0">
              <a:buClr>
                <a:schemeClr val="accent6"/>
              </a:buClr>
              <a:buNone/>
              <a:defRPr/>
            </a:pPr>
            <a:r>
              <a:rPr kumimoji="0" lang="de-DE" sz="2400" b="1" i="0" u="none" strike="noStrike" kern="0" cap="none" spc="0" normalizeH="0" baseline="0" noProof="0" dirty="0">
                <a:ln>
                  <a:noFill/>
                </a:ln>
                <a:solidFill>
                  <a:srgbClr val="E1471D"/>
                </a:solidFill>
                <a:effectLst/>
                <a:uLnTx/>
                <a:uFillTx/>
                <a:latin typeface="Calibri"/>
                <a:ea typeface="+mn-ea"/>
                <a:cs typeface="Calibri"/>
              </a:rPr>
              <a:t>Stephen Liu, MD</a:t>
            </a:r>
            <a:r>
              <a:rPr kumimoji="0" lang="en-US" sz="2400" b="1" i="0" u="none" strike="noStrike" kern="0" cap="none" spc="0" normalizeH="0" baseline="0" noProof="0" dirty="0">
                <a:ln>
                  <a:noFill/>
                </a:ln>
                <a:solidFill>
                  <a:srgbClr val="E1471D"/>
                </a:solidFill>
                <a:effectLst/>
                <a:uLnTx/>
                <a:uFillTx/>
                <a:latin typeface="Calibri"/>
                <a:ea typeface="+mn-ea"/>
                <a:cs typeface="Calibri"/>
              </a:rPr>
              <a:t>: </a:t>
            </a:r>
            <a:r>
              <a:rPr kumimoji="0" lang="en-US" sz="2400" b="0" i="1" u="none" strike="noStrike" kern="0" cap="none" spc="0" normalizeH="0" baseline="0" noProof="0" dirty="0">
                <a:ln>
                  <a:noFill/>
                </a:ln>
                <a:solidFill>
                  <a:srgbClr val="000000"/>
                </a:solidFill>
                <a:effectLst/>
                <a:uLnTx/>
                <a:uFillTx/>
                <a:latin typeface="Calibri"/>
                <a:ea typeface="Times New Roman" panose="02020603050405020304" pitchFamily="18" charset="0"/>
                <a:cs typeface="Times New Roman" panose="02020603050405020304" pitchFamily="18" charset="0"/>
              </a:rPr>
              <a:t>consultant/advisor: </a:t>
            </a:r>
            <a:r>
              <a:rPr kumimoji="0" lang="en-US" sz="2400" b="0" i="0" u="none" strike="noStrike" kern="0" cap="none" spc="0" normalizeH="0" baseline="0" noProof="0" dirty="0">
                <a:ln>
                  <a:noFill/>
                </a:ln>
                <a:solidFill>
                  <a:srgbClr val="000000"/>
                </a:solidFill>
                <a:effectLst/>
                <a:uLnTx/>
                <a:uFillTx/>
                <a:latin typeface="Calibri"/>
                <a:ea typeface="Times New Roman" panose="02020603050405020304" pitchFamily="18" charset="0"/>
                <a:cs typeface="Times New Roman" panose="02020603050405020304" pitchFamily="18" charset="0"/>
              </a:rPr>
              <a:t>AstraZeneca, Bristol Myers Squibb, Catalyst, Daiichi Sankyo, Eisai, Elevation Oncology, Genentech/Roche, Gilead, Guardant Health, Janssen, Jazz Pharmaceuticals, Merck, Merus, Novartis, Regeneron, Sanofi, Takeda, Turning Point Therapeutics; </a:t>
            </a:r>
            <a:r>
              <a:rPr kumimoji="0" lang="en-US" sz="2400" b="0" i="1" u="none" strike="noStrike" kern="0" cap="none" spc="0" normalizeH="0" baseline="0" noProof="0" dirty="0">
                <a:ln>
                  <a:noFill/>
                </a:ln>
                <a:solidFill>
                  <a:srgbClr val="000000"/>
                </a:solidFill>
                <a:effectLst/>
                <a:uLnTx/>
                <a:uFillTx/>
                <a:latin typeface="Calibri"/>
                <a:ea typeface="Times New Roman" panose="02020603050405020304" pitchFamily="18" charset="0"/>
                <a:cs typeface="Times New Roman" panose="02020603050405020304" pitchFamily="18" charset="0"/>
              </a:rPr>
              <a:t>researcher (paid to institution): </a:t>
            </a:r>
            <a:r>
              <a:rPr kumimoji="0" lang="en-US" sz="2400" b="0" i="0" u="none" strike="noStrike" kern="0" cap="none" spc="0" normalizeH="0" baseline="0" noProof="0" dirty="0">
                <a:ln>
                  <a:noFill/>
                </a:ln>
                <a:solidFill>
                  <a:srgbClr val="000000"/>
                </a:solidFill>
                <a:effectLst/>
                <a:uLnTx/>
                <a:uFillTx/>
                <a:latin typeface="Calibri"/>
                <a:ea typeface="Times New Roman" panose="02020603050405020304" pitchFamily="18" charset="0"/>
                <a:cs typeface="Times New Roman" panose="02020603050405020304" pitchFamily="18" charset="0"/>
              </a:rPr>
              <a:t>Alkermes, Elevation Oncology, Genentech, Gilead, Merck, Merus, Nuvalent, RAPT, Turning Point Therapeutics; </a:t>
            </a:r>
            <a:r>
              <a:rPr kumimoji="0" lang="en-US" sz="2400" b="0" i="1" u="none" strike="noStrike" kern="0" cap="none" spc="0" normalizeH="0" baseline="0" noProof="0" dirty="0">
                <a:ln>
                  <a:noFill/>
                </a:ln>
                <a:solidFill>
                  <a:srgbClr val="000000"/>
                </a:solidFill>
                <a:effectLst/>
                <a:uLnTx/>
                <a:uFillTx/>
                <a:latin typeface="Calibri"/>
                <a:ea typeface="Times New Roman" panose="02020603050405020304" pitchFamily="18" charset="0"/>
                <a:cs typeface="Times New Roman" panose="02020603050405020304" pitchFamily="18" charset="0"/>
              </a:rPr>
              <a:t>data safety monitoring board: </a:t>
            </a:r>
            <a:r>
              <a:rPr kumimoji="0" lang="en-US" sz="2400" b="0" i="0" u="none" strike="noStrike" kern="0" cap="none" spc="0" normalizeH="0" baseline="0" noProof="0" dirty="0">
                <a:ln>
                  <a:noFill/>
                </a:ln>
                <a:solidFill>
                  <a:srgbClr val="000000"/>
                </a:solidFill>
                <a:effectLst/>
                <a:uLnTx/>
                <a:uFillTx/>
                <a:latin typeface="Calibri"/>
                <a:ea typeface="Times New Roman" panose="02020603050405020304" pitchFamily="18" charset="0"/>
                <a:cs typeface="Times New Roman" panose="02020603050405020304" pitchFamily="18" charset="0"/>
              </a:rPr>
              <a:t>Candel Therapeutics.</a:t>
            </a:r>
            <a:endParaRPr kumimoji="0" lang="en-US" sz="2400" b="0" i="0" u="none" strike="noStrike" kern="0" cap="none" spc="0" normalizeH="0" baseline="0" noProof="0" dirty="0">
              <a:ln>
                <a:noFill/>
              </a:ln>
              <a:solidFill>
                <a:srgbClr val="000000"/>
              </a:solidFill>
              <a:effectLst/>
              <a:uLnTx/>
              <a:uFillTx/>
              <a:latin typeface="Calibri"/>
              <a:ea typeface="+mn-ea"/>
              <a:cs typeface="+mn-cs"/>
            </a:endParaRPr>
          </a:p>
          <a:p>
            <a:pPr marL="0" indent="0">
              <a:buClr>
                <a:schemeClr val="accent6"/>
              </a:buClr>
              <a:buNone/>
              <a:defRPr/>
            </a:pPr>
            <a:endParaRPr lang="de-DE" sz="2000" dirty="0">
              <a:latin typeface="+mn-lt"/>
              <a:cs typeface="Calibri"/>
            </a:endParaRPr>
          </a:p>
          <a:p>
            <a:pPr marL="0" indent="0">
              <a:buNone/>
            </a:pPr>
            <a:endParaRPr lang="en-US" sz="2000" dirty="0">
              <a:latin typeface="+mn-lt"/>
            </a:endParaRPr>
          </a:p>
        </p:txBody>
      </p:sp>
    </p:spTree>
    <p:extLst>
      <p:ext uri="{BB962C8B-B14F-4D97-AF65-F5344CB8AC3E}">
        <p14:creationId xmlns:p14="http://schemas.microsoft.com/office/powerpoint/2010/main" val="3263679288"/>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grpSp>
        <p:nvGrpSpPr>
          <p:cNvPr id="2" name="Group 1">
            <a:extLst>
              <a:ext uri="{FF2B5EF4-FFF2-40B4-BE49-F238E27FC236}">
                <a16:creationId xmlns:a16="http://schemas.microsoft.com/office/drawing/2014/main" id="{24343452-583D-12E5-AC4B-EC588B57BCC5}"/>
              </a:ext>
            </a:extLst>
          </p:cNvPr>
          <p:cNvGrpSpPr/>
          <p:nvPr/>
        </p:nvGrpSpPr>
        <p:grpSpPr>
          <a:xfrm>
            <a:off x="3841029" y="3434848"/>
            <a:ext cx="4509943" cy="615278"/>
            <a:chOff x="4156075" y="3330939"/>
            <a:chExt cx="4509943" cy="615278"/>
          </a:xfrm>
        </p:grpSpPr>
        <p:sp>
          <p:nvSpPr>
            <p:cNvPr id="3" name="Rectangle 7">
              <a:extLst>
                <a:ext uri="{FF2B5EF4-FFF2-40B4-BE49-F238E27FC236}">
                  <a16:creationId xmlns:a16="http://schemas.microsoft.com/office/drawing/2014/main" id="{04EA8F92-91D1-7E63-7C8F-6ED7035C42FE}"/>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dirty="0">
                  <a:solidFill>
                    <a:schemeClr val="bg2"/>
                  </a:solidFill>
                  <a:latin typeface="Calibri" panose="020F0502020204030204" pitchFamily="34" charset="0"/>
                  <a:hlinkClick r:id="rId4"/>
                </a:rPr>
                <a:t>clinicaloptions.com</a:t>
              </a:r>
              <a:endParaRPr lang="en-US" altLang="en-US" sz="2000" b="0" dirty="0">
                <a:solidFill>
                  <a:schemeClr val="bg2"/>
                </a:solidFill>
                <a:latin typeface="Calibri" panose="020F0502020204030204" pitchFamily="34" charset="0"/>
              </a:endParaRPr>
            </a:p>
          </p:txBody>
        </p:sp>
        <p:pic>
          <p:nvPicPr>
            <p:cNvPr id="4" name="Picture 3">
              <a:extLst>
                <a:ext uri="{FF2B5EF4-FFF2-40B4-BE49-F238E27FC236}">
                  <a16:creationId xmlns:a16="http://schemas.microsoft.com/office/drawing/2014/main" id="{7F2343D0-09F2-6B40-1354-81F552C127D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635745" y="3330939"/>
              <a:ext cx="1030273" cy="549479"/>
            </a:xfrm>
            <a:prstGeom prst="rect">
              <a:avLst/>
            </a:prstGeom>
          </p:spPr>
        </p:pic>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Are Antibody–Drug Conjugates?</a:t>
            </a:r>
          </a:p>
        </p:txBody>
      </p:sp>
      <p:sp>
        <p:nvSpPr>
          <p:cNvPr id="5" name="Content Placeholder 4">
            <a:extLst>
              <a:ext uri="{FF2B5EF4-FFF2-40B4-BE49-F238E27FC236}">
                <a16:creationId xmlns:a16="http://schemas.microsoft.com/office/drawing/2014/main" id="{DA590C0B-6E08-D6CE-E92F-C69A6A90782D}"/>
              </a:ext>
            </a:extLst>
          </p:cNvPr>
          <p:cNvSpPr>
            <a:spLocks noGrp="1"/>
          </p:cNvSpPr>
          <p:nvPr>
            <p:ph idx="1"/>
          </p:nvPr>
        </p:nvSpPr>
        <p:spPr>
          <a:xfrm>
            <a:off x="601808" y="1346610"/>
            <a:ext cx="10877529" cy="925705"/>
          </a:xfrm>
        </p:spPr>
        <p:txBody>
          <a:bodyPr/>
          <a:lstStyle/>
          <a:p>
            <a:r>
              <a:rPr lang="en-US" sz="2200" dirty="0"/>
              <a:t>Monoclonal antibody linked to cytotoxic drug designed to widen therapeutic window by focusing delivery to specific cells</a:t>
            </a:r>
          </a:p>
          <a:p>
            <a:endParaRPr lang="en-US" dirty="0"/>
          </a:p>
        </p:txBody>
      </p:sp>
      <p:sp>
        <p:nvSpPr>
          <p:cNvPr id="6" name="Text Box 11">
            <a:extLst>
              <a:ext uri="{FF2B5EF4-FFF2-40B4-BE49-F238E27FC236}">
                <a16:creationId xmlns:a16="http://schemas.microsoft.com/office/drawing/2014/main" id="{584B7F2A-F6F7-D14E-A188-C9031B9377AC}"/>
              </a:ext>
            </a:extLst>
          </p:cNvPr>
          <p:cNvSpPr txBox="1">
            <a:spLocks noChangeArrowheads="1"/>
          </p:cNvSpPr>
          <p:nvPr/>
        </p:nvSpPr>
        <p:spPr bwMode="auto">
          <a:xfrm>
            <a:off x="412491" y="6397147"/>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Drago. Nat Rev Clin Oncol. 2021;18:327.</a:t>
            </a:r>
          </a:p>
        </p:txBody>
      </p:sp>
      <p:grpSp>
        <p:nvGrpSpPr>
          <p:cNvPr id="3" name="Group 2">
            <a:extLst>
              <a:ext uri="{FF2B5EF4-FFF2-40B4-BE49-F238E27FC236}">
                <a16:creationId xmlns:a16="http://schemas.microsoft.com/office/drawing/2014/main" id="{D35921FB-5003-AC02-F73A-C9F9376BF2EF}"/>
              </a:ext>
            </a:extLst>
          </p:cNvPr>
          <p:cNvGrpSpPr/>
          <p:nvPr/>
        </p:nvGrpSpPr>
        <p:grpSpPr>
          <a:xfrm>
            <a:off x="1702895" y="2173219"/>
            <a:ext cx="8608015" cy="4009208"/>
            <a:chOff x="4422853" y="1753498"/>
            <a:chExt cx="8608015" cy="4009208"/>
          </a:xfrm>
        </p:grpSpPr>
        <p:sp>
          <p:nvSpPr>
            <p:cNvPr id="10" name="Freeform 73">
              <a:extLst>
                <a:ext uri="{FF2B5EF4-FFF2-40B4-BE49-F238E27FC236}">
                  <a16:creationId xmlns:a16="http://schemas.microsoft.com/office/drawing/2014/main" id="{2D4B4B6C-CE52-1148-8EA5-2165A162E8CB}"/>
                </a:ext>
              </a:extLst>
            </p:cNvPr>
            <p:cNvSpPr/>
            <p:nvPr/>
          </p:nvSpPr>
          <p:spPr bwMode="auto">
            <a:xfrm>
              <a:off x="8994145" y="2749411"/>
              <a:ext cx="917747" cy="1211739"/>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solidFill>
              <a:schemeClr val="accent1"/>
            </a:solidFill>
            <a:ln w="28575">
              <a:solidFill>
                <a:schemeClr val="accent1">
                  <a:lumMod val="50000"/>
                </a:schemeClr>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1" name="Freeform 74">
              <a:extLst>
                <a:ext uri="{FF2B5EF4-FFF2-40B4-BE49-F238E27FC236}">
                  <a16:creationId xmlns:a16="http://schemas.microsoft.com/office/drawing/2014/main" id="{9022AE32-6736-E146-BEF7-26E7083371D4}"/>
                </a:ext>
              </a:extLst>
            </p:cNvPr>
            <p:cNvSpPr/>
            <p:nvPr/>
          </p:nvSpPr>
          <p:spPr bwMode="auto">
            <a:xfrm flipV="1">
              <a:off x="6793029" y="2796512"/>
              <a:ext cx="917747" cy="1211739"/>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solidFill>
              <a:schemeClr val="accent1"/>
            </a:solidFill>
            <a:ln w="28575">
              <a:solidFill>
                <a:schemeClr val="accent1">
                  <a:lumMod val="50000"/>
                </a:schemeClr>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2" name="Freeform 39">
              <a:extLst>
                <a:ext uri="{FF2B5EF4-FFF2-40B4-BE49-F238E27FC236}">
                  <a16:creationId xmlns:a16="http://schemas.microsoft.com/office/drawing/2014/main" id="{A0E77477-3175-C54B-9C58-BED648E1A39A}"/>
                </a:ext>
              </a:extLst>
            </p:cNvPr>
            <p:cNvSpPr/>
            <p:nvPr/>
          </p:nvSpPr>
          <p:spPr bwMode="auto">
            <a:xfrm>
              <a:off x="8392566" y="2242034"/>
              <a:ext cx="1319647" cy="3334194"/>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solidFill>
              <a:schemeClr val="accent1"/>
            </a:solidFill>
            <a:ln w="28575">
              <a:solidFill>
                <a:schemeClr val="accent1">
                  <a:lumMod val="50000"/>
                </a:schemeClr>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3" name="Freeform 41">
              <a:extLst>
                <a:ext uri="{FF2B5EF4-FFF2-40B4-BE49-F238E27FC236}">
                  <a16:creationId xmlns:a16="http://schemas.microsoft.com/office/drawing/2014/main" id="{B432E996-3BC0-1040-A3D9-5B2DE1EF7AF1}"/>
                </a:ext>
              </a:extLst>
            </p:cNvPr>
            <p:cNvSpPr/>
            <p:nvPr/>
          </p:nvSpPr>
          <p:spPr bwMode="auto">
            <a:xfrm flipH="1">
              <a:off x="6930667" y="2242034"/>
              <a:ext cx="1312258" cy="3334194"/>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solidFill>
              <a:schemeClr val="accent1"/>
            </a:solidFill>
            <a:ln w="28575">
              <a:solidFill>
                <a:schemeClr val="accent1">
                  <a:lumMod val="50000"/>
                </a:schemeClr>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4" name="Rectangle 13">
              <a:extLst>
                <a:ext uri="{FF2B5EF4-FFF2-40B4-BE49-F238E27FC236}">
                  <a16:creationId xmlns:a16="http://schemas.microsoft.com/office/drawing/2014/main" id="{6D0AAA05-9D30-A540-B91A-BF378E536593}"/>
                </a:ext>
              </a:extLst>
            </p:cNvPr>
            <p:cNvSpPr/>
            <p:nvPr/>
          </p:nvSpPr>
          <p:spPr bwMode="auto">
            <a:xfrm>
              <a:off x="8763663" y="4875257"/>
              <a:ext cx="308603" cy="81733"/>
            </a:xfrm>
            <a:prstGeom prst="rect">
              <a:avLst/>
            </a:prstGeom>
            <a:solidFill>
              <a:schemeClr val="accent2"/>
            </a:solidFill>
            <a:ln w="285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5" name="Rectangle 14">
              <a:extLst>
                <a:ext uri="{FF2B5EF4-FFF2-40B4-BE49-F238E27FC236}">
                  <a16:creationId xmlns:a16="http://schemas.microsoft.com/office/drawing/2014/main" id="{920BF9B3-4FA3-7D44-AD17-EA3D917C5FB5}"/>
                </a:ext>
              </a:extLst>
            </p:cNvPr>
            <p:cNvSpPr/>
            <p:nvPr/>
          </p:nvSpPr>
          <p:spPr bwMode="auto">
            <a:xfrm>
              <a:off x="7552514" y="4864045"/>
              <a:ext cx="313209" cy="81733"/>
            </a:xfrm>
            <a:prstGeom prst="rect">
              <a:avLst/>
            </a:prstGeom>
            <a:solidFill>
              <a:schemeClr val="accent2"/>
            </a:solidFill>
            <a:ln w="285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6" name="TextBox 15">
              <a:extLst>
                <a:ext uri="{FF2B5EF4-FFF2-40B4-BE49-F238E27FC236}">
                  <a16:creationId xmlns:a16="http://schemas.microsoft.com/office/drawing/2014/main" id="{2B8C9E39-AD82-6540-BA17-EB785CD8BE26}"/>
                </a:ext>
              </a:extLst>
            </p:cNvPr>
            <p:cNvSpPr txBox="1"/>
            <p:nvPr/>
          </p:nvSpPr>
          <p:spPr>
            <a:xfrm>
              <a:off x="7743898" y="1922535"/>
              <a:ext cx="1433679" cy="646331"/>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Antigen-Binding Site</a:t>
              </a:r>
            </a:p>
          </p:txBody>
        </p:sp>
        <p:sp>
          <p:nvSpPr>
            <p:cNvPr id="17" name="TextBox 16">
              <a:extLst>
                <a:ext uri="{FF2B5EF4-FFF2-40B4-BE49-F238E27FC236}">
                  <a16:creationId xmlns:a16="http://schemas.microsoft.com/office/drawing/2014/main" id="{B496F294-ABD3-6545-9394-7BDA7CFCC335}"/>
                </a:ext>
              </a:extLst>
            </p:cNvPr>
            <p:cNvSpPr txBox="1"/>
            <p:nvPr/>
          </p:nvSpPr>
          <p:spPr>
            <a:xfrm>
              <a:off x="10215079" y="1763809"/>
              <a:ext cx="2815789" cy="1754326"/>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Monoclonal Antibody</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Selective for antigen with high copy numbers on target tumor cell and with minimal immunogenic response</a:t>
              </a:r>
            </a:p>
          </p:txBody>
        </p:sp>
        <p:sp>
          <p:nvSpPr>
            <p:cNvPr id="18" name="TextBox 17">
              <a:extLst>
                <a:ext uri="{FF2B5EF4-FFF2-40B4-BE49-F238E27FC236}">
                  <a16:creationId xmlns:a16="http://schemas.microsoft.com/office/drawing/2014/main" id="{DD474427-84F2-1C4D-9EC3-E66341B59D7A}"/>
                </a:ext>
              </a:extLst>
            </p:cNvPr>
            <p:cNvSpPr txBox="1"/>
            <p:nvPr/>
          </p:nvSpPr>
          <p:spPr>
            <a:xfrm>
              <a:off x="10157198" y="4839376"/>
              <a:ext cx="2571504" cy="923330"/>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Cytotoxic Drug Payload</a:t>
              </a: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a:t>
              </a:r>
              <a:r>
                <a:rPr lang="en-US" dirty="0">
                  <a:solidFill>
                    <a:srgbClr val="000000"/>
                  </a:solidFill>
                  <a:latin typeface="Calibri"/>
                  <a:cs typeface="Arial" panose="020B0604020202020204" pitchFamily="34" charset="0"/>
                </a:rPr>
                <a:t>W</a:t>
              </a:r>
              <a:r>
                <a:rPr kumimoji="0" lang="en-US" sz="18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ith potent </a:t>
              </a:r>
              <a:br>
                <a:rPr kumimoji="0" lang="en-US" sz="18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br>
              <a:r>
                <a:rPr kumimoji="0" lang="en-US" sz="18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subnanomolar activity</a:t>
              </a: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9" name="TextBox 18">
              <a:extLst>
                <a:ext uri="{FF2B5EF4-FFF2-40B4-BE49-F238E27FC236}">
                  <a16:creationId xmlns:a16="http://schemas.microsoft.com/office/drawing/2014/main" id="{E7DBDF96-8E9A-E74B-A745-C16EB3BCBFFB}"/>
                </a:ext>
              </a:extLst>
            </p:cNvPr>
            <p:cNvSpPr txBox="1"/>
            <p:nvPr/>
          </p:nvSpPr>
          <p:spPr>
            <a:xfrm>
              <a:off x="4422853" y="4647815"/>
              <a:ext cx="2492286" cy="923330"/>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Stable Linker</a:t>
              </a:r>
              <a:b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Releases payload </a:t>
              </a:r>
              <a:b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only in target cell</a:t>
              </a:r>
            </a:p>
          </p:txBody>
        </p:sp>
        <p:grpSp>
          <p:nvGrpSpPr>
            <p:cNvPr id="20" name="Group 19">
              <a:extLst>
                <a:ext uri="{FF2B5EF4-FFF2-40B4-BE49-F238E27FC236}">
                  <a16:creationId xmlns:a16="http://schemas.microsoft.com/office/drawing/2014/main" id="{4DA9BC4F-700A-5349-9080-29645D74899E}"/>
                </a:ext>
              </a:extLst>
            </p:cNvPr>
            <p:cNvGrpSpPr/>
            <p:nvPr/>
          </p:nvGrpSpPr>
          <p:grpSpPr>
            <a:xfrm>
              <a:off x="9156487" y="2568334"/>
              <a:ext cx="1000711" cy="352766"/>
              <a:chOff x="6410742" y="2719137"/>
              <a:chExt cx="1000711" cy="352766"/>
            </a:xfrm>
          </p:grpSpPr>
          <p:sp>
            <p:nvSpPr>
              <p:cNvPr id="21" name="Freeform 29">
                <a:extLst>
                  <a:ext uri="{FF2B5EF4-FFF2-40B4-BE49-F238E27FC236}">
                    <a16:creationId xmlns:a16="http://schemas.microsoft.com/office/drawing/2014/main" id="{A05F194B-D719-E647-9493-A6FED3BA25E3}"/>
                  </a:ext>
                </a:extLst>
              </p:cNvPr>
              <p:cNvSpPr/>
              <p:nvPr/>
            </p:nvSpPr>
            <p:spPr bwMode="auto">
              <a:xfrm>
                <a:off x="6481011" y="2719137"/>
                <a:ext cx="930442" cy="280737"/>
              </a:xfrm>
              <a:custGeom>
                <a:avLst/>
                <a:gdLst>
                  <a:gd name="connsiteX0" fmla="*/ 930442 w 930442"/>
                  <a:gd name="connsiteY0" fmla="*/ 0 h 280737"/>
                  <a:gd name="connsiteX1" fmla="*/ 200526 w 930442"/>
                  <a:gd name="connsiteY1" fmla="*/ 0 h 280737"/>
                  <a:gd name="connsiteX2" fmla="*/ 0 w 930442"/>
                  <a:gd name="connsiteY2" fmla="*/ 280737 h 280737"/>
                </a:gdLst>
                <a:ahLst/>
                <a:cxnLst>
                  <a:cxn ang="0">
                    <a:pos x="connsiteX0" y="connsiteY0"/>
                  </a:cxn>
                  <a:cxn ang="0">
                    <a:pos x="connsiteX1" y="connsiteY1"/>
                  </a:cxn>
                  <a:cxn ang="0">
                    <a:pos x="connsiteX2" y="connsiteY2"/>
                  </a:cxn>
                </a:cxnLst>
                <a:rect l="l" t="t" r="r" b="b"/>
                <a:pathLst>
                  <a:path w="930442" h="280737">
                    <a:moveTo>
                      <a:pt x="930442" y="0"/>
                    </a:moveTo>
                    <a:lnTo>
                      <a:pt x="200526" y="0"/>
                    </a:lnTo>
                    <a:lnTo>
                      <a:pt x="0" y="280737"/>
                    </a:lnTo>
                  </a:path>
                </a:pathLst>
              </a:custGeom>
              <a:noFill/>
              <a:ln w="2857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2" name="Oval 21">
                <a:extLst>
                  <a:ext uri="{FF2B5EF4-FFF2-40B4-BE49-F238E27FC236}">
                    <a16:creationId xmlns:a16="http://schemas.microsoft.com/office/drawing/2014/main" id="{5E22CBD3-AE81-0941-92E4-C469939D0CC7}"/>
                  </a:ext>
                </a:extLst>
              </p:cNvPr>
              <p:cNvSpPr/>
              <p:nvPr/>
            </p:nvSpPr>
            <p:spPr bwMode="auto">
              <a:xfrm>
                <a:off x="6410742" y="2962175"/>
                <a:ext cx="109728" cy="109728"/>
              </a:xfrm>
              <a:prstGeom prst="ellipse">
                <a:avLst/>
              </a:prstGeom>
              <a:solidFill>
                <a:schemeClr val="tx1"/>
              </a:solidFill>
              <a:ln w="285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grpSp>
        <p:grpSp>
          <p:nvGrpSpPr>
            <p:cNvPr id="23" name="Group 22">
              <a:extLst>
                <a:ext uri="{FF2B5EF4-FFF2-40B4-BE49-F238E27FC236}">
                  <a16:creationId xmlns:a16="http://schemas.microsoft.com/office/drawing/2014/main" id="{CCE81002-761E-A349-ADFF-FA2AF15B5280}"/>
                </a:ext>
              </a:extLst>
            </p:cNvPr>
            <p:cNvGrpSpPr/>
            <p:nvPr/>
          </p:nvGrpSpPr>
          <p:grpSpPr>
            <a:xfrm rot="10800000">
              <a:off x="6780740" y="4869418"/>
              <a:ext cx="1000711" cy="352766"/>
              <a:chOff x="6410742" y="2719137"/>
              <a:chExt cx="1000711" cy="352766"/>
            </a:xfrm>
          </p:grpSpPr>
          <p:sp>
            <p:nvSpPr>
              <p:cNvPr id="24" name="Freeform 36">
                <a:extLst>
                  <a:ext uri="{FF2B5EF4-FFF2-40B4-BE49-F238E27FC236}">
                    <a16:creationId xmlns:a16="http://schemas.microsoft.com/office/drawing/2014/main" id="{4BABF8F0-90BD-B447-9C7F-23000EEF749F}"/>
                  </a:ext>
                </a:extLst>
              </p:cNvPr>
              <p:cNvSpPr/>
              <p:nvPr/>
            </p:nvSpPr>
            <p:spPr bwMode="auto">
              <a:xfrm>
                <a:off x="6481011" y="2719137"/>
                <a:ext cx="930442" cy="280737"/>
              </a:xfrm>
              <a:custGeom>
                <a:avLst/>
                <a:gdLst>
                  <a:gd name="connsiteX0" fmla="*/ 930442 w 930442"/>
                  <a:gd name="connsiteY0" fmla="*/ 0 h 280737"/>
                  <a:gd name="connsiteX1" fmla="*/ 200526 w 930442"/>
                  <a:gd name="connsiteY1" fmla="*/ 0 h 280737"/>
                  <a:gd name="connsiteX2" fmla="*/ 0 w 930442"/>
                  <a:gd name="connsiteY2" fmla="*/ 280737 h 280737"/>
                </a:gdLst>
                <a:ahLst/>
                <a:cxnLst>
                  <a:cxn ang="0">
                    <a:pos x="connsiteX0" y="connsiteY0"/>
                  </a:cxn>
                  <a:cxn ang="0">
                    <a:pos x="connsiteX1" y="connsiteY1"/>
                  </a:cxn>
                  <a:cxn ang="0">
                    <a:pos x="connsiteX2" y="connsiteY2"/>
                  </a:cxn>
                </a:cxnLst>
                <a:rect l="l" t="t" r="r" b="b"/>
                <a:pathLst>
                  <a:path w="930442" h="280737">
                    <a:moveTo>
                      <a:pt x="930442" y="0"/>
                    </a:moveTo>
                    <a:lnTo>
                      <a:pt x="200526" y="0"/>
                    </a:lnTo>
                    <a:lnTo>
                      <a:pt x="0" y="280737"/>
                    </a:lnTo>
                  </a:path>
                </a:pathLst>
              </a:custGeom>
              <a:noFill/>
              <a:ln w="2857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5" name="Oval 24">
                <a:extLst>
                  <a:ext uri="{FF2B5EF4-FFF2-40B4-BE49-F238E27FC236}">
                    <a16:creationId xmlns:a16="http://schemas.microsoft.com/office/drawing/2014/main" id="{55D208DC-7590-6148-A4A6-A16F9153E524}"/>
                  </a:ext>
                </a:extLst>
              </p:cNvPr>
              <p:cNvSpPr/>
              <p:nvPr/>
            </p:nvSpPr>
            <p:spPr bwMode="auto">
              <a:xfrm>
                <a:off x="6410742" y="2962175"/>
                <a:ext cx="109728" cy="109728"/>
              </a:xfrm>
              <a:prstGeom prst="ellipse">
                <a:avLst/>
              </a:prstGeom>
              <a:solidFill>
                <a:schemeClr val="tx1"/>
              </a:solidFill>
              <a:ln w="285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grpSp>
        <p:cxnSp>
          <p:nvCxnSpPr>
            <p:cNvPr id="26" name="Straight Connector 25">
              <a:extLst>
                <a:ext uri="{FF2B5EF4-FFF2-40B4-BE49-F238E27FC236}">
                  <a16:creationId xmlns:a16="http://schemas.microsoft.com/office/drawing/2014/main" id="{EB4B464C-7BDA-CC42-87E1-9193BE0E0FFC}"/>
                </a:ext>
              </a:extLst>
            </p:cNvPr>
            <p:cNvCxnSpPr/>
            <p:nvPr/>
          </p:nvCxnSpPr>
          <p:spPr bwMode="auto">
            <a:xfrm flipV="1">
              <a:off x="7889366" y="3774523"/>
              <a:ext cx="310694" cy="29052"/>
            </a:xfrm>
            <a:prstGeom prst="line">
              <a:avLst/>
            </a:prstGeom>
            <a:noFill/>
            <a:ln w="28575" cap="flat" cmpd="sng" algn="ctr">
              <a:solidFill>
                <a:schemeClr val="accent6"/>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4056CCFB-8EC4-CF4D-A62C-6624616A0F47}"/>
                </a:ext>
              </a:extLst>
            </p:cNvPr>
            <p:cNvCxnSpPr>
              <a:endCxn id="12" idx="6"/>
            </p:cNvCxnSpPr>
            <p:nvPr/>
          </p:nvCxnSpPr>
          <p:spPr bwMode="auto">
            <a:xfrm>
              <a:off x="8434799" y="3772253"/>
              <a:ext cx="334757" cy="47364"/>
            </a:xfrm>
            <a:prstGeom prst="line">
              <a:avLst/>
            </a:prstGeom>
            <a:noFill/>
            <a:ln w="28575" cap="flat" cmpd="sng" algn="ctr">
              <a:solidFill>
                <a:schemeClr val="accent6"/>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D1BBF4EC-9E7B-0041-9395-180436B354FC}"/>
                </a:ext>
              </a:extLst>
            </p:cNvPr>
            <p:cNvCxnSpPr/>
            <p:nvPr/>
          </p:nvCxnSpPr>
          <p:spPr bwMode="auto">
            <a:xfrm>
              <a:off x="7889366" y="4634772"/>
              <a:ext cx="332874" cy="0"/>
            </a:xfrm>
            <a:prstGeom prst="line">
              <a:avLst/>
            </a:prstGeom>
            <a:noFill/>
            <a:ln w="28575" cap="flat" cmpd="sng" algn="ctr">
              <a:solidFill>
                <a:schemeClr val="accent6"/>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1AA269E1-4F98-974E-9074-813E1DF94F74}"/>
                </a:ext>
              </a:extLst>
            </p:cNvPr>
            <p:cNvCxnSpPr/>
            <p:nvPr/>
          </p:nvCxnSpPr>
          <p:spPr bwMode="auto">
            <a:xfrm>
              <a:off x="8402714" y="4634772"/>
              <a:ext cx="360948" cy="0"/>
            </a:xfrm>
            <a:prstGeom prst="line">
              <a:avLst/>
            </a:prstGeom>
            <a:noFill/>
            <a:ln w="28575" cap="flat" cmpd="sng" algn="ctr">
              <a:solidFill>
                <a:schemeClr val="accent6"/>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C19DF277-3B60-7B47-A4AC-F6E41DDCFF53}"/>
                </a:ext>
              </a:extLst>
            </p:cNvPr>
            <p:cNvCxnSpPr/>
            <p:nvPr/>
          </p:nvCxnSpPr>
          <p:spPr bwMode="auto">
            <a:xfrm>
              <a:off x="8857786" y="3083351"/>
              <a:ext cx="652036" cy="465090"/>
            </a:xfrm>
            <a:prstGeom prst="line">
              <a:avLst/>
            </a:prstGeom>
            <a:noFill/>
            <a:ln w="28575" cap="flat" cmpd="sng" algn="ctr">
              <a:solidFill>
                <a:schemeClr val="accent6"/>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8C983865-5B07-814D-B571-08B5EE73F823}"/>
                </a:ext>
              </a:extLst>
            </p:cNvPr>
            <p:cNvCxnSpPr/>
            <p:nvPr/>
          </p:nvCxnSpPr>
          <p:spPr bwMode="auto">
            <a:xfrm flipV="1">
              <a:off x="7113186" y="3067309"/>
              <a:ext cx="645078" cy="481132"/>
            </a:xfrm>
            <a:prstGeom prst="line">
              <a:avLst/>
            </a:prstGeom>
            <a:noFill/>
            <a:ln w="28575" cap="flat" cmpd="sng" algn="ctr">
              <a:solidFill>
                <a:schemeClr val="accent6"/>
              </a:solidFill>
              <a:prstDash val="solid"/>
              <a:round/>
              <a:headEnd type="none" w="med" len="med"/>
              <a:tailEnd type="none" w="med" len="med"/>
            </a:ln>
            <a:effectLst/>
          </p:spPr>
        </p:cxnSp>
        <p:sp>
          <p:nvSpPr>
            <p:cNvPr id="32" name="Rectangle 31">
              <a:extLst>
                <a:ext uri="{FF2B5EF4-FFF2-40B4-BE49-F238E27FC236}">
                  <a16:creationId xmlns:a16="http://schemas.microsoft.com/office/drawing/2014/main" id="{66B4A20F-147D-B74A-A708-2500B034F696}"/>
                </a:ext>
              </a:extLst>
            </p:cNvPr>
            <p:cNvSpPr/>
            <p:nvPr/>
          </p:nvSpPr>
          <p:spPr bwMode="auto">
            <a:xfrm rot="19486446">
              <a:off x="7380769" y="3234593"/>
              <a:ext cx="106997" cy="150731"/>
            </a:xfrm>
            <a:prstGeom prst="rect">
              <a:avLst/>
            </a:prstGeom>
            <a:solidFill>
              <a:schemeClr val="accent3"/>
            </a:solidFill>
            <a:ln w="285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3" name="Rectangle 32">
              <a:extLst>
                <a:ext uri="{FF2B5EF4-FFF2-40B4-BE49-F238E27FC236}">
                  <a16:creationId xmlns:a16="http://schemas.microsoft.com/office/drawing/2014/main" id="{1531AF68-87BB-5342-884E-3C57EE86AA4F}"/>
                </a:ext>
              </a:extLst>
            </p:cNvPr>
            <p:cNvSpPr/>
            <p:nvPr/>
          </p:nvSpPr>
          <p:spPr bwMode="auto">
            <a:xfrm rot="2113554" flipV="1">
              <a:off x="9145069" y="3244787"/>
              <a:ext cx="106997" cy="150731"/>
            </a:xfrm>
            <a:prstGeom prst="rect">
              <a:avLst/>
            </a:prstGeom>
            <a:solidFill>
              <a:schemeClr val="accent3"/>
            </a:solidFill>
            <a:ln w="285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4" name="Rectangle 33">
              <a:extLst>
                <a:ext uri="{FF2B5EF4-FFF2-40B4-BE49-F238E27FC236}">
                  <a16:creationId xmlns:a16="http://schemas.microsoft.com/office/drawing/2014/main" id="{D2F78A4B-3DC3-0A4B-9F06-B37B055EE6E1}"/>
                </a:ext>
              </a:extLst>
            </p:cNvPr>
            <p:cNvSpPr/>
            <p:nvPr/>
          </p:nvSpPr>
          <p:spPr bwMode="auto">
            <a:xfrm rot="5400000" flipV="1">
              <a:off x="8270664" y="4013913"/>
              <a:ext cx="106997" cy="150731"/>
            </a:xfrm>
            <a:prstGeom prst="rect">
              <a:avLst/>
            </a:prstGeom>
            <a:solidFill>
              <a:schemeClr val="accent3"/>
            </a:solidFill>
            <a:ln w="285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5" name="7-Point Star 14">
              <a:extLst>
                <a:ext uri="{FF2B5EF4-FFF2-40B4-BE49-F238E27FC236}">
                  <a16:creationId xmlns:a16="http://schemas.microsoft.com/office/drawing/2014/main" id="{FDCE3743-BE6D-734B-8FE6-BBFBD1E5E56D}"/>
                </a:ext>
              </a:extLst>
            </p:cNvPr>
            <p:cNvSpPr/>
            <p:nvPr/>
          </p:nvSpPr>
          <p:spPr bwMode="auto">
            <a:xfrm rot="20253103">
              <a:off x="7280378" y="4735709"/>
              <a:ext cx="296779" cy="296779"/>
            </a:xfrm>
            <a:prstGeom prst="star7">
              <a:avLst/>
            </a:prstGeom>
            <a:solidFill>
              <a:schemeClr val="accent1"/>
            </a:solidFill>
            <a:ln w="28575">
              <a:solidFill>
                <a:schemeClr val="accent1">
                  <a:lumMod val="50000"/>
                </a:schemeClr>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6" name="7-Point Star 2">
              <a:extLst>
                <a:ext uri="{FF2B5EF4-FFF2-40B4-BE49-F238E27FC236}">
                  <a16:creationId xmlns:a16="http://schemas.microsoft.com/office/drawing/2014/main" id="{5C6BD7FB-EA41-0E45-A212-AAE1888E0FC5}"/>
                </a:ext>
              </a:extLst>
            </p:cNvPr>
            <p:cNvSpPr/>
            <p:nvPr/>
          </p:nvSpPr>
          <p:spPr bwMode="auto">
            <a:xfrm>
              <a:off x="9040183" y="4755492"/>
              <a:ext cx="296779" cy="296779"/>
            </a:xfrm>
            <a:prstGeom prst="star7">
              <a:avLst/>
            </a:prstGeom>
            <a:solidFill>
              <a:schemeClr val="accent1"/>
            </a:solidFill>
            <a:ln w="28575">
              <a:solidFill>
                <a:schemeClr val="accent1">
                  <a:lumMod val="50000"/>
                </a:schemeClr>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grpSp>
          <p:nvGrpSpPr>
            <p:cNvPr id="37" name="Group 36">
              <a:extLst>
                <a:ext uri="{FF2B5EF4-FFF2-40B4-BE49-F238E27FC236}">
                  <a16:creationId xmlns:a16="http://schemas.microsoft.com/office/drawing/2014/main" id="{66B4135B-FE94-D24D-B267-E3F5FBAF283A}"/>
                </a:ext>
              </a:extLst>
            </p:cNvPr>
            <p:cNvGrpSpPr/>
            <p:nvPr/>
          </p:nvGrpSpPr>
          <p:grpSpPr>
            <a:xfrm flipV="1">
              <a:off x="9147821" y="4869044"/>
              <a:ext cx="1000711" cy="352766"/>
              <a:chOff x="6410742" y="2719137"/>
              <a:chExt cx="1000711" cy="352766"/>
            </a:xfrm>
          </p:grpSpPr>
          <p:sp>
            <p:nvSpPr>
              <p:cNvPr id="38" name="Freeform 33">
                <a:extLst>
                  <a:ext uri="{FF2B5EF4-FFF2-40B4-BE49-F238E27FC236}">
                    <a16:creationId xmlns:a16="http://schemas.microsoft.com/office/drawing/2014/main" id="{8B425AD9-C29A-BF4F-B3A1-1124724DBD75}"/>
                  </a:ext>
                </a:extLst>
              </p:cNvPr>
              <p:cNvSpPr/>
              <p:nvPr/>
            </p:nvSpPr>
            <p:spPr bwMode="auto">
              <a:xfrm>
                <a:off x="6481011" y="2719137"/>
                <a:ext cx="930442" cy="280737"/>
              </a:xfrm>
              <a:custGeom>
                <a:avLst/>
                <a:gdLst>
                  <a:gd name="connsiteX0" fmla="*/ 930442 w 930442"/>
                  <a:gd name="connsiteY0" fmla="*/ 0 h 280737"/>
                  <a:gd name="connsiteX1" fmla="*/ 200526 w 930442"/>
                  <a:gd name="connsiteY1" fmla="*/ 0 h 280737"/>
                  <a:gd name="connsiteX2" fmla="*/ 0 w 930442"/>
                  <a:gd name="connsiteY2" fmla="*/ 280737 h 280737"/>
                </a:gdLst>
                <a:ahLst/>
                <a:cxnLst>
                  <a:cxn ang="0">
                    <a:pos x="connsiteX0" y="connsiteY0"/>
                  </a:cxn>
                  <a:cxn ang="0">
                    <a:pos x="connsiteX1" y="connsiteY1"/>
                  </a:cxn>
                  <a:cxn ang="0">
                    <a:pos x="connsiteX2" y="connsiteY2"/>
                  </a:cxn>
                </a:cxnLst>
                <a:rect l="l" t="t" r="r" b="b"/>
                <a:pathLst>
                  <a:path w="930442" h="280737">
                    <a:moveTo>
                      <a:pt x="930442" y="0"/>
                    </a:moveTo>
                    <a:lnTo>
                      <a:pt x="200526" y="0"/>
                    </a:lnTo>
                    <a:lnTo>
                      <a:pt x="0" y="280737"/>
                    </a:lnTo>
                  </a:path>
                </a:pathLst>
              </a:custGeom>
              <a:noFill/>
              <a:ln w="2857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9" name="Oval 38">
                <a:extLst>
                  <a:ext uri="{FF2B5EF4-FFF2-40B4-BE49-F238E27FC236}">
                    <a16:creationId xmlns:a16="http://schemas.microsoft.com/office/drawing/2014/main" id="{C24926C9-C4D8-0C40-A151-960F7CA1393F}"/>
                  </a:ext>
                </a:extLst>
              </p:cNvPr>
              <p:cNvSpPr/>
              <p:nvPr/>
            </p:nvSpPr>
            <p:spPr bwMode="auto">
              <a:xfrm>
                <a:off x="6410742" y="2962175"/>
                <a:ext cx="109728" cy="109728"/>
              </a:xfrm>
              <a:prstGeom prst="ellipse">
                <a:avLst/>
              </a:prstGeom>
              <a:solidFill>
                <a:schemeClr val="tx1"/>
              </a:solidFill>
              <a:ln w="285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grpSp>
        <p:grpSp>
          <p:nvGrpSpPr>
            <p:cNvPr id="40" name="Group 39">
              <a:extLst>
                <a:ext uri="{FF2B5EF4-FFF2-40B4-BE49-F238E27FC236}">
                  <a16:creationId xmlns:a16="http://schemas.microsoft.com/office/drawing/2014/main" id="{7CB39DC2-CCCD-E64F-BB81-4D027F18170C}"/>
                </a:ext>
              </a:extLst>
            </p:cNvPr>
            <p:cNvGrpSpPr/>
            <p:nvPr/>
          </p:nvGrpSpPr>
          <p:grpSpPr>
            <a:xfrm>
              <a:off x="6829341" y="2263334"/>
              <a:ext cx="1000711" cy="352766"/>
              <a:chOff x="6410742" y="2719137"/>
              <a:chExt cx="1000711" cy="352766"/>
            </a:xfrm>
          </p:grpSpPr>
          <p:sp>
            <p:nvSpPr>
              <p:cNvPr id="41" name="Freeform 29">
                <a:extLst>
                  <a:ext uri="{FF2B5EF4-FFF2-40B4-BE49-F238E27FC236}">
                    <a16:creationId xmlns:a16="http://schemas.microsoft.com/office/drawing/2014/main" id="{DE5125B2-0F32-AC41-9650-EF0673DEC659}"/>
                  </a:ext>
                </a:extLst>
              </p:cNvPr>
              <p:cNvSpPr/>
              <p:nvPr/>
            </p:nvSpPr>
            <p:spPr bwMode="auto">
              <a:xfrm>
                <a:off x="6481011" y="2719137"/>
                <a:ext cx="930442" cy="280737"/>
              </a:xfrm>
              <a:custGeom>
                <a:avLst/>
                <a:gdLst>
                  <a:gd name="connsiteX0" fmla="*/ 930442 w 930442"/>
                  <a:gd name="connsiteY0" fmla="*/ 0 h 280737"/>
                  <a:gd name="connsiteX1" fmla="*/ 200526 w 930442"/>
                  <a:gd name="connsiteY1" fmla="*/ 0 h 280737"/>
                  <a:gd name="connsiteX2" fmla="*/ 0 w 930442"/>
                  <a:gd name="connsiteY2" fmla="*/ 280737 h 280737"/>
                </a:gdLst>
                <a:ahLst/>
                <a:cxnLst>
                  <a:cxn ang="0">
                    <a:pos x="connsiteX0" y="connsiteY0"/>
                  </a:cxn>
                  <a:cxn ang="0">
                    <a:pos x="connsiteX1" y="connsiteY1"/>
                  </a:cxn>
                  <a:cxn ang="0">
                    <a:pos x="connsiteX2" y="connsiteY2"/>
                  </a:cxn>
                </a:cxnLst>
                <a:rect l="l" t="t" r="r" b="b"/>
                <a:pathLst>
                  <a:path w="930442" h="280737">
                    <a:moveTo>
                      <a:pt x="930442" y="0"/>
                    </a:moveTo>
                    <a:lnTo>
                      <a:pt x="200526" y="0"/>
                    </a:lnTo>
                    <a:lnTo>
                      <a:pt x="0" y="280737"/>
                    </a:lnTo>
                  </a:path>
                </a:pathLst>
              </a:custGeom>
              <a:noFill/>
              <a:ln w="2857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2" name="Oval 41">
                <a:extLst>
                  <a:ext uri="{FF2B5EF4-FFF2-40B4-BE49-F238E27FC236}">
                    <a16:creationId xmlns:a16="http://schemas.microsoft.com/office/drawing/2014/main" id="{8639DBD1-CA90-6F4C-9426-60384F65AC59}"/>
                  </a:ext>
                </a:extLst>
              </p:cNvPr>
              <p:cNvSpPr/>
              <p:nvPr/>
            </p:nvSpPr>
            <p:spPr bwMode="auto">
              <a:xfrm>
                <a:off x="6410742" y="2962175"/>
                <a:ext cx="109728" cy="109728"/>
              </a:xfrm>
              <a:prstGeom prst="ellipse">
                <a:avLst/>
              </a:prstGeom>
              <a:solidFill>
                <a:schemeClr val="tx1"/>
              </a:solidFill>
              <a:ln w="285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grpSp>
        <p:sp>
          <p:nvSpPr>
            <p:cNvPr id="43" name="Explosion 1 20">
              <a:extLst>
                <a:ext uri="{FF2B5EF4-FFF2-40B4-BE49-F238E27FC236}">
                  <a16:creationId xmlns:a16="http://schemas.microsoft.com/office/drawing/2014/main" id="{6C826A70-F4A4-47BF-AB30-D0E261016F4E}"/>
                </a:ext>
              </a:extLst>
            </p:cNvPr>
            <p:cNvSpPr/>
            <p:nvPr/>
          </p:nvSpPr>
          <p:spPr bwMode="auto">
            <a:xfrm>
              <a:off x="6247130" y="2049241"/>
              <a:ext cx="502839" cy="619355"/>
            </a:xfrm>
            <a:prstGeom prst="irregularSeal1">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FFFFFF"/>
                </a:solidFill>
                <a:effectLst/>
                <a:uLnTx/>
                <a:uFillTx/>
                <a:latin typeface="Arial"/>
                <a:ea typeface="+mn-ea"/>
                <a:cs typeface="+mn-cs"/>
              </a:endParaRPr>
            </a:p>
          </p:txBody>
        </p:sp>
        <p:sp>
          <p:nvSpPr>
            <p:cNvPr id="44" name="TextBox 43">
              <a:extLst>
                <a:ext uri="{FF2B5EF4-FFF2-40B4-BE49-F238E27FC236}">
                  <a16:creationId xmlns:a16="http://schemas.microsoft.com/office/drawing/2014/main" id="{095AC12F-2075-4A52-8A53-B3D9CC14A8A3}"/>
                </a:ext>
              </a:extLst>
            </p:cNvPr>
            <p:cNvSpPr txBox="1"/>
            <p:nvPr/>
          </p:nvSpPr>
          <p:spPr>
            <a:xfrm>
              <a:off x="5603850" y="1753498"/>
              <a:ext cx="1789398" cy="369332"/>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Tumor Antigen</a:t>
              </a:r>
            </a:p>
          </p:txBody>
        </p:sp>
      </p:grpSp>
    </p:spTree>
    <p:extLst>
      <p:ext uri="{BB962C8B-B14F-4D97-AF65-F5344CB8AC3E}">
        <p14:creationId xmlns:p14="http://schemas.microsoft.com/office/powerpoint/2010/main" val="23123018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08FFC1-9B9A-437A-83BB-CD5CDC40178E}"/>
              </a:ext>
            </a:extLst>
          </p:cNvPr>
          <p:cNvSpPr>
            <a:spLocks noGrp="1"/>
          </p:cNvSpPr>
          <p:nvPr>
            <p:ph type="title"/>
          </p:nvPr>
        </p:nvSpPr>
        <p:spPr/>
        <p:txBody>
          <a:bodyPr/>
          <a:lstStyle/>
          <a:p>
            <a:r>
              <a:rPr lang="en-US" dirty="0">
                <a:cs typeface="Calibri" panose="020F0502020204030204" pitchFamily="34" charset="0"/>
              </a:rPr>
              <a:t>Antibody–Drug Conjugates: Components</a:t>
            </a:r>
          </a:p>
        </p:txBody>
      </p:sp>
      <p:sp>
        <p:nvSpPr>
          <p:cNvPr id="5" name="Content Placeholder 2">
            <a:extLst>
              <a:ext uri="{FF2B5EF4-FFF2-40B4-BE49-F238E27FC236}">
                <a16:creationId xmlns:a16="http://schemas.microsoft.com/office/drawing/2014/main" id="{706E9AA1-F887-4927-A769-B8F84B218E3C}"/>
              </a:ext>
            </a:extLst>
          </p:cNvPr>
          <p:cNvSpPr txBox="1">
            <a:spLocks/>
          </p:cNvSpPr>
          <p:nvPr/>
        </p:nvSpPr>
        <p:spPr>
          <a:xfrm>
            <a:off x="7517644" y="1741348"/>
            <a:ext cx="4492561" cy="12878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000" b="1" i="0" u="none" strike="noStrike" kern="1200" cap="none" spc="0" normalizeH="0" baseline="0" noProof="0" dirty="0">
                <a:ln>
                  <a:noFill/>
                </a:ln>
                <a:solidFill>
                  <a:schemeClr val="bg1"/>
                </a:solidFill>
                <a:effectLst/>
                <a:uLnTx/>
                <a:uFillTx/>
                <a:latin typeface="Calibri" panose="020F0502020204030204" pitchFamily="34" charset="0"/>
                <a:ea typeface="+mn-ea"/>
                <a:cs typeface="Calibri" panose="020F0502020204030204" pitchFamily="34" charset="0"/>
              </a:rPr>
              <a:t>ANTIBODY</a:t>
            </a:r>
            <a:r>
              <a:rPr kumimoji="0" lang="en-US" sz="2000" b="0" i="0" u="none" strike="noStrike" kern="1200" cap="none" spc="0" normalizeH="0" baseline="0" noProof="0" dirty="0">
                <a:ln>
                  <a:noFill/>
                </a:ln>
                <a:solidFill>
                  <a:schemeClr val="bg1"/>
                </a:solidFill>
                <a:effectLst/>
                <a:uLnTx/>
                <a:uFillTx/>
                <a:latin typeface="Calibri" panose="020F0502020204030204" pitchFamily="34" charset="0"/>
                <a:ea typeface="+mn-ea"/>
                <a:cs typeface="Calibri" panose="020F0502020204030204" pitchFamily="34" charset="0"/>
              </a:rPr>
              <a:t>: Chimeric/humanized monoclonal IgG antibody targeting a protein preferentially expressed on the tumor cell surface</a:t>
            </a:r>
          </a:p>
        </p:txBody>
      </p:sp>
      <p:sp>
        <p:nvSpPr>
          <p:cNvPr id="6" name="Content Placeholder 2">
            <a:extLst>
              <a:ext uri="{FF2B5EF4-FFF2-40B4-BE49-F238E27FC236}">
                <a16:creationId xmlns:a16="http://schemas.microsoft.com/office/drawing/2014/main" id="{C43ABB45-0859-4CA1-961D-E075B29BABFD}"/>
              </a:ext>
            </a:extLst>
          </p:cNvPr>
          <p:cNvSpPr txBox="1">
            <a:spLocks/>
          </p:cNvSpPr>
          <p:nvPr/>
        </p:nvSpPr>
        <p:spPr>
          <a:xfrm>
            <a:off x="7473350" y="3235919"/>
            <a:ext cx="4570342" cy="164805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000" b="1" i="0" u="none" strike="noStrike" kern="1200" cap="none" spc="0" normalizeH="0" baseline="0" noProof="0" dirty="0">
                <a:ln>
                  <a:noFill/>
                </a:ln>
                <a:solidFill>
                  <a:schemeClr val="bg1"/>
                </a:solidFill>
                <a:effectLst/>
                <a:uLnTx/>
                <a:uFillTx/>
                <a:latin typeface="Calibri" panose="020F0502020204030204" pitchFamily="34" charset="0"/>
                <a:ea typeface="+mn-ea"/>
                <a:cs typeface="Calibri" panose="020F0502020204030204" pitchFamily="34" charset="0"/>
              </a:rPr>
              <a:t>LINKER</a:t>
            </a:r>
            <a:r>
              <a:rPr kumimoji="0" lang="en-US" sz="2000" b="0" i="0" u="none" strike="noStrike" kern="1200" cap="none" spc="0" normalizeH="0" baseline="0" noProof="0" dirty="0">
                <a:ln>
                  <a:noFill/>
                </a:ln>
                <a:solidFill>
                  <a:schemeClr val="bg1"/>
                </a:solidFill>
                <a:effectLst/>
                <a:uLnTx/>
                <a:uFillTx/>
                <a:latin typeface="Calibri" panose="020F0502020204030204" pitchFamily="34" charset="0"/>
                <a:ea typeface="+mn-ea"/>
                <a:cs typeface="Calibri" panose="020F0502020204030204" pitchFamily="34" charset="0"/>
              </a:rPr>
              <a:t>: Ensures payload is attached to antibody in plasma but is efficiently released in tumor cells; linkers can be cleavable (via tumor-associated factors) </a:t>
            </a:r>
            <a:br>
              <a:rPr kumimoji="0" lang="en-US" sz="2000" b="0" i="0" u="none" strike="noStrike" kern="1200" cap="none" spc="0" normalizeH="0" baseline="0" noProof="0" dirty="0">
                <a:ln>
                  <a:noFill/>
                </a:ln>
                <a:solidFill>
                  <a:schemeClr val="bg1"/>
                </a:solidFill>
                <a:effectLst/>
                <a:uLnTx/>
                <a:uFillTx/>
                <a:latin typeface="Calibri" panose="020F0502020204030204" pitchFamily="34" charset="0"/>
                <a:ea typeface="+mn-ea"/>
                <a:cs typeface="Calibri" panose="020F0502020204030204" pitchFamily="34" charset="0"/>
              </a:rPr>
            </a:br>
            <a:r>
              <a:rPr kumimoji="0" lang="en-US" sz="2000" b="0" i="0" u="none" strike="noStrike" kern="1200" cap="none" spc="0" normalizeH="0" baseline="0" noProof="0" dirty="0">
                <a:ln>
                  <a:noFill/>
                </a:ln>
                <a:solidFill>
                  <a:schemeClr val="bg1"/>
                </a:solidFill>
                <a:effectLst/>
                <a:uLnTx/>
                <a:uFillTx/>
                <a:latin typeface="Calibri" panose="020F0502020204030204" pitchFamily="34" charset="0"/>
                <a:ea typeface="+mn-ea"/>
                <a:cs typeface="Calibri" panose="020F0502020204030204" pitchFamily="34" charset="0"/>
              </a:rPr>
              <a:t>or noncleavable (lysosomal degradation)</a:t>
            </a:r>
          </a:p>
        </p:txBody>
      </p:sp>
      <p:sp>
        <p:nvSpPr>
          <p:cNvPr id="7" name="Content Placeholder 2">
            <a:extLst>
              <a:ext uri="{FF2B5EF4-FFF2-40B4-BE49-F238E27FC236}">
                <a16:creationId xmlns:a16="http://schemas.microsoft.com/office/drawing/2014/main" id="{1D85E862-B58A-4C6B-82BA-FE1E07EEA177}"/>
              </a:ext>
            </a:extLst>
          </p:cNvPr>
          <p:cNvSpPr txBox="1">
            <a:spLocks/>
          </p:cNvSpPr>
          <p:nvPr/>
        </p:nvSpPr>
        <p:spPr>
          <a:xfrm>
            <a:off x="7478755" y="5137455"/>
            <a:ext cx="4713246" cy="86045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000" b="1" i="0" u="none" strike="noStrike" kern="1200" cap="none" spc="0" normalizeH="0" baseline="0" noProof="0" dirty="0">
                <a:ln>
                  <a:noFill/>
                </a:ln>
                <a:solidFill>
                  <a:schemeClr val="bg1"/>
                </a:solidFill>
                <a:effectLst/>
                <a:uLnTx/>
                <a:uFillTx/>
                <a:latin typeface="Calibri" panose="020F0502020204030204" pitchFamily="34" charset="0"/>
                <a:ea typeface="+mn-ea"/>
                <a:cs typeface="Calibri" panose="020F0502020204030204" pitchFamily="34" charset="0"/>
              </a:rPr>
              <a:t>PAYLOAD</a:t>
            </a:r>
            <a:r>
              <a:rPr kumimoji="0" lang="en-US" sz="2000" b="0" i="0" u="none" strike="noStrike" kern="1200" cap="none" spc="0" normalizeH="0" baseline="0" noProof="0" dirty="0">
                <a:ln>
                  <a:noFill/>
                </a:ln>
                <a:solidFill>
                  <a:schemeClr val="bg1"/>
                </a:solidFill>
                <a:effectLst/>
                <a:uLnTx/>
                <a:uFillTx/>
                <a:latin typeface="Calibri" panose="020F0502020204030204" pitchFamily="34" charset="0"/>
                <a:ea typeface="+mn-ea"/>
                <a:cs typeface="Calibri" panose="020F0502020204030204" pitchFamily="34" charset="0"/>
              </a:rPr>
              <a:t>: Enhances cytotoxicity, although variable drug:antibody ratio affects efficacy and clearance</a:t>
            </a:r>
          </a:p>
        </p:txBody>
      </p:sp>
      <p:sp>
        <p:nvSpPr>
          <p:cNvPr id="9" name="Text Box 15">
            <a:extLst>
              <a:ext uri="{FF2B5EF4-FFF2-40B4-BE49-F238E27FC236}">
                <a16:creationId xmlns:a16="http://schemas.microsoft.com/office/drawing/2014/main" id="{96050247-2B24-4C96-BD2A-CAF56B4C66CD}"/>
              </a:ext>
            </a:extLst>
          </p:cNvPr>
          <p:cNvSpPr txBox="1">
            <a:spLocks noChangeArrowheads="1"/>
          </p:cNvSpPr>
          <p:nvPr/>
        </p:nvSpPr>
        <p:spPr bwMode="auto">
          <a:xfrm>
            <a:off x="422082" y="6398829"/>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Drago. Nat Rev Clin Oncol. 2021;18:327.</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endParaRPr>
          </a:p>
        </p:txBody>
      </p:sp>
      <p:grpSp>
        <p:nvGrpSpPr>
          <p:cNvPr id="49" name="Group 48">
            <a:extLst>
              <a:ext uri="{FF2B5EF4-FFF2-40B4-BE49-F238E27FC236}">
                <a16:creationId xmlns:a16="http://schemas.microsoft.com/office/drawing/2014/main" id="{108E3DCA-6BC4-448B-91F8-9A69F1E184B6}"/>
              </a:ext>
            </a:extLst>
          </p:cNvPr>
          <p:cNvGrpSpPr/>
          <p:nvPr/>
        </p:nvGrpSpPr>
        <p:grpSpPr>
          <a:xfrm>
            <a:off x="320752" y="1702550"/>
            <a:ext cx="1140995" cy="1191024"/>
            <a:chOff x="285313" y="3196211"/>
            <a:chExt cx="1187475" cy="1269460"/>
          </a:xfrm>
        </p:grpSpPr>
        <p:grpSp>
          <p:nvGrpSpPr>
            <p:cNvPr id="42" name="Group 41">
              <a:extLst>
                <a:ext uri="{FF2B5EF4-FFF2-40B4-BE49-F238E27FC236}">
                  <a16:creationId xmlns:a16="http://schemas.microsoft.com/office/drawing/2014/main" id="{59A3A07B-F4F5-4D45-9495-9722BEC3E25D}"/>
                </a:ext>
              </a:extLst>
            </p:cNvPr>
            <p:cNvGrpSpPr/>
            <p:nvPr/>
          </p:nvGrpSpPr>
          <p:grpSpPr>
            <a:xfrm>
              <a:off x="402888" y="4060897"/>
              <a:ext cx="928042" cy="215148"/>
              <a:chOff x="397845" y="3800756"/>
              <a:chExt cx="928042" cy="215148"/>
            </a:xfrm>
          </p:grpSpPr>
          <p:grpSp>
            <p:nvGrpSpPr>
              <p:cNvPr id="43" name="Group 42">
                <a:extLst>
                  <a:ext uri="{FF2B5EF4-FFF2-40B4-BE49-F238E27FC236}">
                    <a16:creationId xmlns:a16="http://schemas.microsoft.com/office/drawing/2014/main" id="{CC125A48-9084-42FC-A6E8-47C780AA2756}"/>
                  </a:ext>
                </a:extLst>
              </p:cNvPr>
              <p:cNvGrpSpPr/>
              <p:nvPr/>
            </p:nvGrpSpPr>
            <p:grpSpPr>
              <a:xfrm>
                <a:off x="1035546" y="3800756"/>
                <a:ext cx="290341" cy="215142"/>
                <a:chOff x="1035546" y="3794714"/>
                <a:chExt cx="290341" cy="215142"/>
              </a:xfrm>
            </p:grpSpPr>
            <p:sp>
              <p:nvSpPr>
                <p:cNvPr id="47" name="Rectangle 46">
                  <a:extLst>
                    <a:ext uri="{FF2B5EF4-FFF2-40B4-BE49-F238E27FC236}">
                      <a16:creationId xmlns:a16="http://schemas.microsoft.com/office/drawing/2014/main" id="{64B0880A-531F-44BA-83A0-5A1160951EC5}"/>
                    </a:ext>
                  </a:extLst>
                </p:cNvPr>
                <p:cNvSpPr/>
                <p:nvPr/>
              </p:nvSpPr>
              <p:spPr bwMode="auto">
                <a:xfrm>
                  <a:off x="1035546" y="3891070"/>
                  <a:ext cx="117497" cy="31119"/>
                </a:xfrm>
                <a:prstGeom prst="rect">
                  <a:avLst/>
                </a:prstGeom>
                <a:solidFill>
                  <a:schemeClr val="accent2"/>
                </a:solidFill>
                <a:ln w="952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48" name="7-Point Star 2">
                  <a:extLst>
                    <a:ext uri="{FF2B5EF4-FFF2-40B4-BE49-F238E27FC236}">
                      <a16:creationId xmlns:a16="http://schemas.microsoft.com/office/drawing/2014/main" id="{79FCB3FF-CDB8-4F9F-9EC7-C8088892BE8F}"/>
                    </a:ext>
                  </a:extLst>
                </p:cNvPr>
                <p:cNvSpPr/>
                <p:nvPr/>
              </p:nvSpPr>
              <p:spPr bwMode="auto">
                <a:xfrm>
                  <a:off x="1110745" y="3794714"/>
                  <a:ext cx="215142" cy="215142"/>
                </a:xfrm>
                <a:prstGeom prst="star7">
                  <a:avLst/>
                </a:prstGeom>
                <a:solidFill>
                  <a:schemeClr val="accent3"/>
                </a:solidFill>
                <a:ln w="952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nvGrpSpPr>
              <p:cNvPr id="44" name="Group 43">
                <a:extLst>
                  <a:ext uri="{FF2B5EF4-FFF2-40B4-BE49-F238E27FC236}">
                    <a16:creationId xmlns:a16="http://schemas.microsoft.com/office/drawing/2014/main" id="{F37666DB-7CDA-475C-8820-B193269476DC}"/>
                  </a:ext>
                </a:extLst>
              </p:cNvPr>
              <p:cNvGrpSpPr/>
              <p:nvPr/>
            </p:nvGrpSpPr>
            <p:grpSpPr>
              <a:xfrm rot="10800000">
                <a:off x="397845" y="3800762"/>
                <a:ext cx="290341" cy="215142"/>
                <a:chOff x="1035546" y="4033888"/>
                <a:chExt cx="290341" cy="215142"/>
              </a:xfrm>
            </p:grpSpPr>
            <p:sp>
              <p:nvSpPr>
                <p:cNvPr id="45" name="Rectangle 44">
                  <a:extLst>
                    <a:ext uri="{FF2B5EF4-FFF2-40B4-BE49-F238E27FC236}">
                      <a16:creationId xmlns:a16="http://schemas.microsoft.com/office/drawing/2014/main" id="{2A7AA94A-E792-449B-B9B6-A0E2A54488CB}"/>
                    </a:ext>
                  </a:extLst>
                </p:cNvPr>
                <p:cNvSpPr/>
                <p:nvPr/>
              </p:nvSpPr>
              <p:spPr bwMode="auto">
                <a:xfrm>
                  <a:off x="1035546" y="4130247"/>
                  <a:ext cx="117497" cy="31119"/>
                </a:xfrm>
                <a:prstGeom prst="rect">
                  <a:avLst/>
                </a:prstGeom>
                <a:solidFill>
                  <a:schemeClr val="accent2"/>
                </a:solidFill>
                <a:ln w="952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46" name="7-Point Star 2">
                  <a:extLst>
                    <a:ext uri="{FF2B5EF4-FFF2-40B4-BE49-F238E27FC236}">
                      <a16:creationId xmlns:a16="http://schemas.microsoft.com/office/drawing/2014/main" id="{765EC8AF-8215-4607-8688-F5FBE01C9C48}"/>
                    </a:ext>
                  </a:extLst>
                </p:cNvPr>
                <p:cNvSpPr/>
                <p:nvPr/>
              </p:nvSpPr>
              <p:spPr bwMode="auto">
                <a:xfrm>
                  <a:off x="1110745" y="4033888"/>
                  <a:ext cx="215142" cy="215142"/>
                </a:xfrm>
                <a:prstGeom prst="star7">
                  <a:avLst/>
                </a:prstGeom>
                <a:solidFill>
                  <a:schemeClr val="accent3"/>
                </a:solidFill>
                <a:ln w="952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sp>
          <p:nvSpPr>
            <p:cNvPr id="13" name="Freeform 73">
              <a:extLst>
                <a:ext uri="{FF2B5EF4-FFF2-40B4-BE49-F238E27FC236}">
                  <a16:creationId xmlns:a16="http://schemas.microsoft.com/office/drawing/2014/main" id="{6264C4EC-62BA-4BE9-86A5-CEE89BA86E4F}"/>
                </a:ext>
              </a:extLst>
            </p:cNvPr>
            <p:cNvSpPr/>
            <p:nvPr/>
          </p:nvSpPr>
          <p:spPr bwMode="auto">
            <a:xfrm>
              <a:off x="1123365" y="3389390"/>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solidFill>
              <a:schemeClr val="accent1"/>
            </a:solidFill>
            <a:ln w="952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4" name="Freeform 74">
              <a:extLst>
                <a:ext uri="{FF2B5EF4-FFF2-40B4-BE49-F238E27FC236}">
                  <a16:creationId xmlns:a16="http://schemas.microsoft.com/office/drawing/2014/main" id="{4ED3A89E-548A-44CF-85C2-897644CAFC41}"/>
                </a:ext>
              </a:extLst>
            </p:cNvPr>
            <p:cNvSpPr/>
            <p:nvPr/>
          </p:nvSpPr>
          <p:spPr bwMode="auto">
            <a:xfrm flipV="1">
              <a:off x="285313" y="3407323"/>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solidFill>
              <a:schemeClr val="accent1"/>
            </a:solidFill>
            <a:ln w="952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5" name="Freeform 39">
              <a:extLst>
                <a:ext uri="{FF2B5EF4-FFF2-40B4-BE49-F238E27FC236}">
                  <a16:creationId xmlns:a16="http://schemas.microsoft.com/office/drawing/2014/main" id="{4A2868BC-50D3-477B-BC12-01275B36B761}"/>
                </a:ext>
              </a:extLst>
            </p:cNvPr>
            <p:cNvSpPr/>
            <p:nvPr/>
          </p:nvSpPr>
          <p:spPr bwMode="auto">
            <a:xfrm>
              <a:off x="894320" y="3196211"/>
              <a:ext cx="502442"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solidFill>
              <a:schemeClr val="accent1"/>
            </a:solidFill>
            <a:ln w="952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6" name="Freeform 41">
              <a:extLst>
                <a:ext uri="{FF2B5EF4-FFF2-40B4-BE49-F238E27FC236}">
                  <a16:creationId xmlns:a16="http://schemas.microsoft.com/office/drawing/2014/main" id="{783C5E7E-1D4B-49DF-82FB-112C72D0A34B}"/>
                </a:ext>
              </a:extLst>
            </p:cNvPr>
            <p:cNvSpPr/>
            <p:nvPr/>
          </p:nvSpPr>
          <p:spPr bwMode="auto">
            <a:xfrm flipH="1">
              <a:off x="337717" y="3196211"/>
              <a:ext cx="499629"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solidFill>
              <a:schemeClr val="accent1"/>
            </a:solidFill>
            <a:ln w="952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nvGrpSpPr>
          <p:cNvPr id="50" name="Group 49">
            <a:extLst>
              <a:ext uri="{FF2B5EF4-FFF2-40B4-BE49-F238E27FC236}">
                <a16:creationId xmlns:a16="http://schemas.microsoft.com/office/drawing/2014/main" id="{272731B7-2D3E-4B78-A4D5-F3F42798D52C}"/>
              </a:ext>
            </a:extLst>
          </p:cNvPr>
          <p:cNvGrpSpPr/>
          <p:nvPr/>
        </p:nvGrpSpPr>
        <p:grpSpPr>
          <a:xfrm>
            <a:off x="2662037" y="1769781"/>
            <a:ext cx="553986" cy="578276"/>
            <a:chOff x="285313" y="3196211"/>
            <a:chExt cx="1187475" cy="1269460"/>
          </a:xfrm>
          <a:solidFill>
            <a:schemeClr val="accent1"/>
          </a:solidFill>
        </p:grpSpPr>
        <p:sp>
          <p:nvSpPr>
            <p:cNvPr id="53" name="Freeform 73">
              <a:extLst>
                <a:ext uri="{FF2B5EF4-FFF2-40B4-BE49-F238E27FC236}">
                  <a16:creationId xmlns:a16="http://schemas.microsoft.com/office/drawing/2014/main" id="{55229713-1684-4A64-94B6-3ABDD3C4FCFD}"/>
                </a:ext>
              </a:extLst>
            </p:cNvPr>
            <p:cNvSpPr/>
            <p:nvPr/>
          </p:nvSpPr>
          <p:spPr bwMode="auto">
            <a:xfrm>
              <a:off x="1123365" y="3389390"/>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952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54" name="Freeform 74">
              <a:extLst>
                <a:ext uri="{FF2B5EF4-FFF2-40B4-BE49-F238E27FC236}">
                  <a16:creationId xmlns:a16="http://schemas.microsoft.com/office/drawing/2014/main" id="{DA57C43D-AD80-45B0-91E7-F817F969E1E3}"/>
                </a:ext>
              </a:extLst>
            </p:cNvPr>
            <p:cNvSpPr/>
            <p:nvPr/>
          </p:nvSpPr>
          <p:spPr bwMode="auto">
            <a:xfrm flipV="1">
              <a:off x="285313" y="3407323"/>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952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55" name="Freeform 39">
              <a:extLst>
                <a:ext uri="{FF2B5EF4-FFF2-40B4-BE49-F238E27FC236}">
                  <a16:creationId xmlns:a16="http://schemas.microsoft.com/office/drawing/2014/main" id="{51454605-AB74-49AA-B93E-A4D7299904C2}"/>
                </a:ext>
              </a:extLst>
            </p:cNvPr>
            <p:cNvSpPr/>
            <p:nvPr/>
          </p:nvSpPr>
          <p:spPr bwMode="auto">
            <a:xfrm>
              <a:off x="894320" y="3196211"/>
              <a:ext cx="502442"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grpFill/>
            <a:ln w="952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56" name="Freeform 41">
              <a:extLst>
                <a:ext uri="{FF2B5EF4-FFF2-40B4-BE49-F238E27FC236}">
                  <a16:creationId xmlns:a16="http://schemas.microsoft.com/office/drawing/2014/main" id="{48EB2A6D-EA27-4C8D-8156-49BA113220A1}"/>
                </a:ext>
              </a:extLst>
            </p:cNvPr>
            <p:cNvSpPr/>
            <p:nvPr/>
          </p:nvSpPr>
          <p:spPr bwMode="auto">
            <a:xfrm flipH="1">
              <a:off x="337717" y="3196211"/>
              <a:ext cx="499629"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grpFill/>
            <a:ln w="952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nvGrpSpPr>
          <p:cNvPr id="69" name="Group 68">
            <a:extLst>
              <a:ext uri="{FF2B5EF4-FFF2-40B4-BE49-F238E27FC236}">
                <a16:creationId xmlns:a16="http://schemas.microsoft.com/office/drawing/2014/main" id="{0D4F802E-E8EA-43D7-A9E8-2D30E609AEFF}"/>
              </a:ext>
            </a:extLst>
          </p:cNvPr>
          <p:cNvGrpSpPr/>
          <p:nvPr/>
        </p:nvGrpSpPr>
        <p:grpSpPr>
          <a:xfrm>
            <a:off x="3950134" y="1778804"/>
            <a:ext cx="553986" cy="578276"/>
            <a:chOff x="285313" y="3196211"/>
            <a:chExt cx="1187475" cy="1269460"/>
          </a:xfrm>
          <a:solidFill>
            <a:schemeClr val="accent1"/>
          </a:solidFill>
        </p:grpSpPr>
        <p:sp>
          <p:nvSpPr>
            <p:cNvPr id="70" name="Freeform 73">
              <a:extLst>
                <a:ext uri="{FF2B5EF4-FFF2-40B4-BE49-F238E27FC236}">
                  <a16:creationId xmlns:a16="http://schemas.microsoft.com/office/drawing/2014/main" id="{5E0B8FCB-9537-4CA8-9D16-BF0938386046}"/>
                </a:ext>
              </a:extLst>
            </p:cNvPr>
            <p:cNvSpPr/>
            <p:nvPr/>
          </p:nvSpPr>
          <p:spPr bwMode="auto">
            <a:xfrm>
              <a:off x="1123365" y="3389390"/>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952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71" name="Freeform 74">
              <a:extLst>
                <a:ext uri="{FF2B5EF4-FFF2-40B4-BE49-F238E27FC236}">
                  <a16:creationId xmlns:a16="http://schemas.microsoft.com/office/drawing/2014/main" id="{BEEF4563-671A-4507-AECA-AB5AF80344D3}"/>
                </a:ext>
              </a:extLst>
            </p:cNvPr>
            <p:cNvSpPr/>
            <p:nvPr/>
          </p:nvSpPr>
          <p:spPr bwMode="auto">
            <a:xfrm flipV="1">
              <a:off x="285313" y="3407323"/>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952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72" name="Freeform 39">
              <a:extLst>
                <a:ext uri="{FF2B5EF4-FFF2-40B4-BE49-F238E27FC236}">
                  <a16:creationId xmlns:a16="http://schemas.microsoft.com/office/drawing/2014/main" id="{0AF31E33-38BC-4C2F-9D47-F0DF77EDB2A8}"/>
                </a:ext>
              </a:extLst>
            </p:cNvPr>
            <p:cNvSpPr/>
            <p:nvPr/>
          </p:nvSpPr>
          <p:spPr bwMode="auto">
            <a:xfrm>
              <a:off x="894320" y="3196211"/>
              <a:ext cx="502442"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grpFill/>
            <a:ln w="952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73" name="Freeform 41">
              <a:extLst>
                <a:ext uri="{FF2B5EF4-FFF2-40B4-BE49-F238E27FC236}">
                  <a16:creationId xmlns:a16="http://schemas.microsoft.com/office/drawing/2014/main" id="{72AC0CE8-CCD0-4436-8B56-3AEBD21D590F}"/>
                </a:ext>
              </a:extLst>
            </p:cNvPr>
            <p:cNvSpPr/>
            <p:nvPr/>
          </p:nvSpPr>
          <p:spPr bwMode="auto">
            <a:xfrm flipH="1">
              <a:off x="337717" y="3196211"/>
              <a:ext cx="499629"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grpFill/>
            <a:ln w="952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nvGrpSpPr>
          <p:cNvPr id="74" name="Group 73">
            <a:extLst>
              <a:ext uri="{FF2B5EF4-FFF2-40B4-BE49-F238E27FC236}">
                <a16:creationId xmlns:a16="http://schemas.microsoft.com/office/drawing/2014/main" id="{3786ED58-0B1D-426F-949E-B25072BB57E3}"/>
              </a:ext>
            </a:extLst>
          </p:cNvPr>
          <p:cNvGrpSpPr/>
          <p:nvPr/>
        </p:nvGrpSpPr>
        <p:grpSpPr>
          <a:xfrm>
            <a:off x="5266551" y="1769781"/>
            <a:ext cx="553986" cy="578276"/>
            <a:chOff x="285313" y="3196211"/>
            <a:chExt cx="1187475" cy="1269460"/>
          </a:xfrm>
          <a:solidFill>
            <a:schemeClr val="accent1"/>
          </a:solidFill>
        </p:grpSpPr>
        <p:sp>
          <p:nvSpPr>
            <p:cNvPr id="75" name="Freeform 73">
              <a:extLst>
                <a:ext uri="{FF2B5EF4-FFF2-40B4-BE49-F238E27FC236}">
                  <a16:creationId xmlns:a16="http://schemas.microsoft.com/office/drawing/2014/main" id="{E1217CCB-27DF-4197-8E4F-AF435629F982}"/>
                </a:ext>
              </a:extLst>
            </p:cNvPr>
            <p:cNvSpPr/>
            <p:nvPr/>
          </p:nvSpPr>
          <p:spPr bwMode="auto">
            <a:xfrm>
              <a:off x="1123365" y="3389390"/>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952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76" name="Freeform 74">
              <a:extLst>
                <a:ext uri="{FF2B5EF4-FFF2-40B4-BE49-F238E27FC236}">
                  <a16:creationId xmlns:a16="http://schemas.microsoft.com/office/drawing/2014/main" id="{D6A8AE85-0877-4D96-B9AB-1E6109B8C67C}"/>
                </a:ext>
              </a:extLst>
            </p:cNvPr>
            <p:cNvSpPr/>
            <p:nvPr/>
          </p:nvSpPr>
          <p:spPr bwMode="auto">
            <a:xfrm flipV="1">
              <a:off x="285313" y="3407323"/>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952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77" name="Freeform 39">
              <a:extLst>
                <a:ext uri="{FF2B5EF4-FFF2-40B4-BE49-F238E27FC236}">
                  <a16:creationId xmlns:a16="http://schemas.microsoft.com/office/drawing/2014/main" id="{DEB4554E-B52A-4676-85A5-634D79DBE6FF}"/>
                </a:ext>
              </a:extLst>
            </p:cNvPr>
            <p:cNvSpPr/>
            <p:nvPr/>
          </p:nvSpPr>
          <p:spPr bwMode="auto">
            <a:xfrm>
              <a:off x="894320" y="3196211"/>
              <a:ext cx="502442"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grpFill/>
            <a:ln w="952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78" name="Freeform 41">
              <a:extLst>
                <a:ext uri="{FF2B5EF4-FFF2-40B4-BE49-F238E27FC236}">
                  <a16:creationId xmlns:a16="http://schemas.microsoft.com/office/drawing/2014/main" id="{CF27D9CA-20AB-41C1-83C5-63BA208A16C4}"/>
                </a:ext>
              </a:extLst>
            </p:cNvPr>
            <p:cNvSpPr/>
            <p:nvPr/>
          </p:nvSpPr>
          <p:spPr bwMode="auto">
            <a:xfrm flipH="1">
              <a:off x="337717" y="3196211"/>
              <a:ext cx="499629"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grpFill/>
            <a:ln w="952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sp>
        <p:nvSpPr>
          <p:cNvPr id="79" name="TextBox 78">
            <a:extLst>
              <a:ext uri="{FF2B5EF4-FFF2-40B4-BE49-F238E27FC236}">
                <a16:creationId xmlns:a16="http://schemas.microsoft.com/office/drawing/2014/main" id="{A0B623C4-0610-4D7D-9DE1-73A560A0E939}"/>
              </a:ext>
            </a:extLst>
          </p:cNvPr>
          <p:cNvSpPr txBox="1"/>
          <p:nvPr/>
        </p:nvSpPr>
        <p:spPr bwMode="auto">
          <a:xfrm>
            <a:off x="1528989" y="1900618"/>
            <a:ext cx="99091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chemeClr val="bg1"/>
                </a:solidFill>
                <a:effectLst/>
                <a:uLnTx/>
                <a:uFillTx/>
                <a:latin typeface="Calibri" panose="020F0502020204030204" pitchFamily="34" charset="0"/>
                <a:ea typeface="+mn-ea"/>
                <a:cs typeface="+mn-cs"/>
              </a:rPr>
              <a:t>Antibodies</a:t>
            </a:r>
          </a:p>
        </p:txBody>
      </p:sp>
      <p:sp>
        <p:nvSpPr>
          <p:cNvPr id="80" name="TextBox 79">
            <a:extLst>
              <a:ext uri="{FF2B5EF4-FFF2-40B4-BE49-F238E27FC236}">
                <a16:creationId xmlns:a16="http://schemas.microsoft.com/office/drawing/2014/main" id="{CDEC8CA8-2D79-4650-80E9-6A8FAEAB4431}"/>
              </a:ext>
            </a:extLst>
          </p:cNvPr>
          <p:cNvSpPr txBox="1"/>
          <p:nvPr/>
        </p:nvSpPr>
        <p:spPr bwMode="auto">
          <a:xfrm>
            <a:off x="1528989" y="2398921"/>
            <a:ext cx="112293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2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Serum half-life</a:t>
            </a:r>
          </a:p>
        </p:txBody>
      </p:sp>
      <p:sp>
        <p:nvSpPr>
          <p:cNvPr id="81" name="TextBox 80">
            <a:extLst>
              <a:ext uri="{FF2B5EF4-FFF2-40B4-BE49-F238E27FC236}">
                <a16:creationId xmlns:a16="http://schemas.microsoft.com/office/drawing/2014/main" id="{C5435A72-64D0-42DC-84CE-229729325810}"/>
              </a:ext>
            </a:extLst>
          </p:cNvPr>
          <p:cNvSpPr txBox="1"/>
          <p:nvPr/>
        </p:nvSpPr>
        <p:spPr bwMode="auto">
          <a:xfrm>
            <a:off x="1528989" y="2584362"/>
            <a:ext cx="94769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2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C1q binding</a:t>
            </a:r>
          </a:p>
        </p:txBody>
      </p:sp>
      <p:sp>
        <p:nvSpPr>
          <p:cNvPr id="82" name="TextBox 81">
            <a:extLst>
              <a:ext uri="{FF2B5EF4-FFF2-40B4-BE49-F238E27FC236}">
                <a16:creationId xmlns:a16="http://schemas.microsoft.com/office/drawing/2014/main" id="{5E55E6BE-0CF4-4253-B175-97C4AEA191BB}"/>
              </a:ext>
            </a:extLst>
          </p:cNvPr>
          <p:cNvSpPr txBox="1"/>
          <p:nvPr/>
        </p:nvSpPr>
        <p:spPr bwMode="auto">
          <a:xfrm>
            <a:off x="1528989" y="2769803"/>
            <a:ext cx="85549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2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Fc</a:t>
            </a:r>
            <a:r>
              <a:rPr kumimoji="0" lang="el-GR" sz="12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γ</a:t>
            </a:r>
            <a:r>
              <a:rPr kumimoji="0" lang="en-US" sz="12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avidity</a:t>
            </a:r>
          </a:p>
        </p:txBody>
      </p:sp>
      <p:sp>
        <p:nvSpPr>
          <p:cNvPr id="83" name="TextBox 82">
            <a:extLst>
              <a:ext uri="{FF2B5EF4-FFF2-40B4-BE49-F238E27FC236}">
                <a16:creationId xmlns:a16="http://schemas.microsoft.com/office/drawing/2014/main" id="{82E1A4E7-E0DE-47D0-A3D7-C28A237F4D9D}"/>
              </a:ext>
            </a:extLst>
          </p:cNvPr>
          <p:cNvSpPr txBox="1"/>
          <p:nvPr/>
        </p:nvSpPr>
        <p:spPr bwMode="auto">
          <a:xfrm>
            <a:off x="2610896" y="2400261"/>
            <a:ext cx="65646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21 days</a:t>
            </a:r>
          </a:p>
        </p:txBody>
      </p:sp>
      <p:sp>
        <p:nvSpPr>
          <p:cNvPr id="84" name="TextBox 83">
            <a:extLst>
              <a:ext uri="{FF2B5EF4-FFF2-40B4-BE49-F238E27FC236}">
                <a16:creationId xmlns:a16="http://schemas.microsoft.com/office/drawing/2014/main" id="{5D33EEFD-4F90-40D4-86A0-2E62EDADD9CD}"/>
              </a:ext>
            </a:extLst>
          </p:cNvPr>
          <p:cNvSpPr txBox="1"/>
          <p:nvPr/>
        </p:nvSpPr>
        <p:spPr bwMode="auto">
          <a:xfrm>
            <a:off x="2745709" y="2585702"/>
            <a:ext cx="38683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Yes</a:t>
            </a:r>
          </a:p>
        </p:txBody>
      </p:sp>
      <p:sp>
        <p:nvSpPr>
          <p:cNvPr id="85" name="TextBox 84">
            <a:extLst>
              <a:ext uri="{FF2B5EF4-FFF2-40B4-BE49-F238E27FC236}">
                <a16:creationId xmlns:a16="http://schemas.microsoft.com/office/drawing/2014/main" id="{EF311B70-1BD4-478F-ABC6-8AD6E5A492D2}"/>
              </a:ext>
            </a:extLst>
          </p:cNvPr>
          <p:cNvSpPr txBox="1"/>
          <p:nvPr/>
        </p:nvSpPr>
        <p:spPr bwMode="auto">
          <a:xfrm>
            <a:off x="2704928" y="2771143"/>
            <a:ext cx="46839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High</a:t>
            </a:r>
          </a:p>
        </p:txBody>
      </p:sp>
      <p:sp>
        <p:nvSpPr>
          <p:cNvPr id="86" name="TextBox 85">
            <a:extLst>
              <a:ext uri="{FF2B5EF4-FFF2-40B4-BE49-F238E27FC236}">
                <a16:creationId xmlns:a16="http://schemas.microsoft.com/office/drawing/2014/main" id="{20F185CF-B9C1-4795-A2E7-0ABC9E60B4DD}"/>
              </a:ext>
            </a:extLst>
          </p:cNvPr>
          <p:cNvSpPr txBox="1"/>
          <p:nvPr/>
        </p:nvSpPr>
        <p:spPr bwMode="auto">
          <a:xfrm>
            <a:off x="3891987" y="2399642"/>
            <a:ext cx="65646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21 days</a:t>
            </a:r>
          </a:p>
        </p:txBody>
      </p:sp>
      <p:sp>
        <p:nvSpPr>
          <p:cNvPr id="87" name="TextBox 86">
            <a:extLst>
              <a:ext uri="{FF2B5EF4-FFF2-40B4-BE49-F238E27FC236}">
                <a16:creationId xmlns:a16="http://schemas.microsoft.com/office/drawing/2014/main" id="{C1FABEBE-1B8B-4530-9EB8-C4AC33A2698D}"/>
              </a:ext>
            </a:extLst>
          </p:cNvPr>
          <p:cNvSpPr txBox="1"/>
          <p:nvPr/>
        </p:nvSpPr>
        <p:spPr bwMode="auto">
          <a:xfrm>
            <a:off x="4026800" y="2585083"/>
            <a:ext cx="38683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Yes</a:t>
            </a:r>
          </a:p>
        </p:txBody>
      </p:sp>
      <p:sp>
        <p:nvSpPr>
          <p:cNvPr id="88" name="TextBox 87">
            <a:extLst>
              <a:ext uri="{FF2B5EF4-FFF2-40B4-BE49-F238E27FC236}">
                <a16:creationId xmlns:a16="http://schemas.microsoft.com/office/drawing/2014/main" id="{4A15191A-C57D-4E12-A27E-5C697DE1C7B4}"/>
              </a:ext>
            </a:extLst>
          </p:cNvPr>
          <p:cNvSpPr txBox="1"/>
          <p:nvPr/>
        </p:nvSpPr>
        <p:spPr bwMode="auto">
          <a:xfrm>
            <a:off x="3999933" y="2770524"/>
            <a:ext cx="44057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Low</a:t>
            </a:r>
          </a:p>
        </p:txBody>
      </p:sp>
      <p:sp>
        <p:nvSpPr>
          <p:cNvPr id="89" name="TextBox 88">
            <a:extLst>
              <a:ext uri="{FF2B5EF4-FFF2-40B4-BE49-F238E27FC236}">
                <a16:creationId xmlns:a16="http://schemas.microsoft.com/office/drawing/2014/main" id="{B96408AD-23CD-44D4-9FC7-BF13491C0D6B}"/>
              </a:ext>
            </a:extLst>
          </p:cNvPr>
          <p:cNvSpPr txBox="1"/>
          <p:nvPr/>
        </p:nvSpPr>
        <p:spPr bwMode="auto">
          <a:xfrm>
            <a:off x="5155036" y="2395307"/>
            <a:ext cx="78149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7-21 days</a:t>
            </a:r>
          </a:p>
        </p:txBody>
      </p:sp>
      <p:sp>
        <p:nvSpPr>
          <p:cNvPr id="90" name="TextBox 89">
            <a:extLst>
              <a:ext uri="{FF2B5EF4-FFF2-40B4-BE49-F238E27FC236}">
                <a16:creationId xmlns:a16="http://schemas.microsoft.com/office/drawing/2014/main" id="{5983DD51-C220-4F1A-9B0F-1931FCAE551A}"/>
              </a:ext>
            </a:extLst>
          </p:cNvPr>
          <p:cNvSpPr txBox="1"/>
          <p:nvPr/>
        </p:nvSpPr>
        <p:spPr bwMode="auto">
          <a:xfrm>
            <a:off x="5352365" y="2580748"/>
            <a:ext cx="38683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Yes</a:t>
            </a:r>
          </a:p>
        </p:txBody>
      </p:sp>
      <p:sp>
        <p:nvSpPr>
          <p:cNvPr id="91" name="TextBox 90">
            <a:extLst>
              <a:ext uri="{FF2B5EF4-FFF2-40B4-BE49-F238E27FC236}">
                <a16:creationId xmlns:a16="http://schemas.microsoft.com/office/drawing/2014/main" id="{45CF4AB0-FEE9-4789-B6F6-22B3595F4210}"/>
              </a:ext>
            </a:extLst>
          </p:cNvPr>
          <p:cNvSpPr txBox="1"/>
          <p:nvPr/>
        </p:nvSpPr>
        <p:spPr bwMode="auto">
          <a:xfrm>
            <a:off x="5311584" y="2766189"/>
            <a:ext cx="46839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High</a:t>
            </a:r>
          </a:p>
        </p:txBody>
      </p:sp>
      <p:sp>
        <p:nvSpPr>
          <p:cNvPr id="92" name="TextBox 91">
            <a:extLst>
              <a:ext uri="{FF2B5EF4-FFF2-40B4-BE49-F238E27FC236}">
                <a16:creationId xmlns:a16="http://schemas.microsoft.com/office/drawing/2014/main" id="{EA166A29-F068-491F-A9E4-0A3C32C87AF0}"/>
              </a:ext>
            </a:extLst>
          </p:cNvPr>
          <p:cNvSpPr txBox="1"/>
          <p:nvPr/>
        </p:nvSpPr>
        <p:spPr bwMode="auto">
          <a:xfrm>
            <a:off x="6562149" y="2395307"/>
            <a:ext cx="65646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21 days</a:t>
            </a:r>
          </a:p>
        </p:txBody>
      </p:sp>
      <p:sp>
        <p:nvSpPr>
          <p:cNvPr id="93" name="TextBox 92">
            <a:extLst>
              <a:ext uri="{FF2B5EF4-FFF2-40B4-BE49-F238E27FC236}">
                <a16:creationId xmlns:a16="http://schemas.microsoft.com/office/drawing/2014/main" id="{0017B335-603B-4CD3-BB48-E003704CEA92}"/>
              </a:ext>
            </a:extLst>
          </p:cNvPr>
          <p:cNvSpPr txBox="1"/>
          <p:nvPr/>
        </p:nvSpPr>
        <p:spPr bwMode="auto">
          <a:xfrm>
            <a:off x="6707477" y="2580748"/>
            <a:ext cx="36580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No</a:t>
            </a:r>
          </a:p>
        </p:txBody>
      </p:sp>
      <p:sp>
        <p:nvSpPr>
          <p:cNvPr id="94" name="TextBox 93">
            <a:extLst>
              <a:ext uri="{FF2B5EF4-FFF2-40B4-BE49-F238E27FC236}">
                <a16:creationId xmlns:a16="http://schemas.microsoft.com/office/drawing/2014/main" id="{FB6B80F4-AA2D-4747-A768-C51680A71FDC}"/>
              </a:ext>
            </a:extLst>
          </p:cNvPr>
          <p:cNvSpPr txBox="1"/>
          <p:nvPr/>
        </p:nvSpPr>
        <p:spPr bwMode="auto">
          <a:xfrm>
            <a:off x="6488572" y="2766189"/>
            <a:ext cx="80361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Moderate</a:t>
            </a:r>
          </a:p>
        </p:txBody>
      </p:sp>
      <p:grpSp>
        <p:nvGrpSpPr>
          <p:cNvPr id="95" name="Group 94">
            <a:extLst>
              <a:ext uri="{FF2B5EF4-FFF2-40B4-BE49-F238E27FC236}">
                <a16:creationId xmlns:a16="http://schemas.microsoft.com/office/drawing/2014/main" id="{FB4BCDD9-9633-4C6F-9734-6BED0F925890}"/>
              </a:ext>
            </a:extLst>
          </p:cNvPr>
          <p:cNvGrpSpPr/>
          <p:nvPr/>
        </p:nvGrpSpPr>
        <p:grpSpPr>
          <a:xfrm>
            <a:off x="6567350" y="1778804"/>
            <a:ext cx="553986" cy="578276"/>
            <a:chOff x="285313" y="3196211"/>
            <a:chExt cx="1187475" cy="1269460"/>
          </a:xfrm>
          <a:solidFill>
            <a:schemeClr val="accent1"/>
          </a:solidFill>
        </p:grpSpPr>
        <p:sp>
          <p:nvSpPr>
            <p:cNvPr id="96" name="Freeform 73">
              <a:extLst>
                <a:ext uri="{FF2B5EF4-FFF2-40B4-BE49-F238E27FC236}">
                  <a16:creationId xmlns:a16="http://schemas.microsoft.com/office/drawing/2014/main" id="{303A359B-91CB-4678-B658-62EDD450A04D}"/>
                </a:ext>
              </a:extLst>
            </p:cNvPr>
            <p:cNvSpPr/>
            <p:nvPr/>
          </p:nvSpPr>
          <p:spPr bwMode="auto">
            <a:xfrm>
              <a:off x="1123365" y="3389390"/>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952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97" name="Freeform 74">
              <a:extLst>
                <a:ext uri="{FF2B5EF4-FFF2-40B4-BE49-F238E27FC236}">
                  <a16:creationId xmlns:a16="http://schemas.microsoft.com/office/drawing/2014/main" id="{F337997F-8605-47CB-AC1F-D3DCC89B72B6}"/>
                </a:ext>
              </a:extLst>
            </p:cNvPr>
            <p:cNvSpPr/>
            <p:nvPr/>
          </p:nvSpPr>
          <p:spPr bwMode="auto">
            <a:xfrm flipV="1">
              <a:off x="285313" y="3407323"/>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952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98" name="Freeform 39">
              <a:extLst>
                <a:ext uri="{FF2B5EF4-FFF2-40B4-BE49-F238E27FC236}">
                  <a16:creationId xmlns:a16="http://schemas.microsoft.com/office/drawing/2014/main" id="{EFF17C24-AEBA-49FA-B46F-D9BDE3967C5D}"/>
                </a:ext>
              </a:extLst>
            </p:cNvPr>
            <p:cNvSpPr/>
            <p:nvPr/>
          </p:nvSpPr>
          <p:spPr bwMode="auto">
            <a:xfrm>
              <a:off x="894320" y="3196211"/>
              <a:ext cx="502442"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grpFill/>
            <a:ln w="952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99" name="Freeform 41">
              <a:extLst>
                <a:ext uri="{FF2B5EF4-FFF2-40B4-BE49-F238E27FC236}">
                  <a16:creationId xmlns:a16="http://schemas.microsoft.com/office/drawing/2014/main" id="{191F77AA-C7BD-48BF-B0C2-22D8AAFB51EA}"/>
                </a:ext>
              </a:extLst>
            </p:cNvPr>
            <p:cNvSpPr/>
            <p:nvPr/>
          </p:nvSpPr>
          <p:spPr bwMode="auto">
            <a:xfrm flipH="1">
              <a:off x="337717" y="3196211"/>
              <a:ext cx="499629"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grpFill/>
            <a:ln w="952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sp>
        <p:nvSpPr>
          <p:cNvPr id="100" name="TextBox 99">
            <a:extLst>
              <a:ext uri="{FF2B5EF4-FFF2-40B4-BE49-F238E27FC236}">
                <a16:creationId xmlns:a16="http://schemas.microsoft.com/office/drawing/2014/main" id="{72401B13-FBFF-47D2-9DFB-95E9D0D6821B}"/>
              </a:ext>
            </a:extLst>
          </p:cNvPr>
          <p:cNvSpPr txBox="1"/>
          <p:nvPr/>
        </p:nvSpPr>
        <p:spPr bwMode="auto">
          <a:xfrm>
            <a:off x="2713068" y="1519723"/>
            <a:ext cx="47641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IgG1</a:t>
            </a:r>
          </a:p>
        </p:txBody>
      </p:sp>
      <p:sp>
        <p:nvSpPr>
          <p:cNvPr id="101" name="TextBox 100">
            <a:extLst>
              <a:ext uri="{FF2B5EF4-FFF2-40B4-BE49-F238E27FC236}">
                <a16:creationId xmlns:a16="http://schemas.microsoft.com/office/drawing/2014/main" id="{7C545B42-59BD-48C6-81D4-D4FAF35ADB0C}"/>
              </a:ext>
            </a:extLst>
          </p:cNvPr>
          <p:cNvSpPr txBox="1"/>
          <p:nvPr/>
        </p:nvSpPr>
        <p:spPr bwMode="auto">
          <a:xfrm>
            <a:off x="3990336" y="1538917"/>
            <a:ext cx="47641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IgG2</a:t>
            </a:r>
          </a:p>
        </p:txBody>
      </p:sp>
      <p:sp>
        <p:nvSpPr>
          <p:cNvPr id="102" name="TextBox 101">
            <a:extLst>
              <a:ext uri="{FF2B5EF4-FFF2-40B4-BE49-F238E27FC236}">
                <a16:creationId xmlns:a16="http://schemas.microsoft.com/office/drawing/2014/main" id="{95BE3CD5-AC06-4660-8E14-7C96E185EC69}"/>
              </a:ext>
            </a:extLst>
          </p:cNvPr>
          <p:cNvSpPr txBox="1"/>
          <p:nvPr/>
        </p:nvSpPr>
        <p:spPr bwMode="auto">
          <a:xfrm>
            <a:off x="5297556" y="1540342"/>
            <a:ext cx="47641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IgG3</a:t>
            </a:r>
          </a:p>
        </p:txBody>
      </p:sp>
      <p:sp>
        <p:nvSpPr>
          <p:cNvPr id="103" name="TextBox 102">
            <a:extLst>
              <a:ext uri="{FF2B5EF4-FFF2-40B4-BE49-F238E27FC236}">
                <a16:creationId xmlns:a16="http://schemas.microsoft.com/office/drawing/2014/main" id="{44C3921A-B3FB-49C0-B3B5-C3CDC8409D9B}"/>
              </a:ext>
            </a:extLst>
          </p:cNvPr>
          <p:cNvSpPr txBox="1"/>
          <p:nvPr/>
        </p:nvSpPr>
        <p:spPr bwMode="auto">
          <a:xfrm>
            <a:off x="6625411" y="1542910"/>
            <a:ext cx="47641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IgG4</a:t>
            </a:r>
          </a:p>
        </p:txBody>
      </p:sp>
      <p:sp>
        <p:nvSpPr>
          <p:cNvPr id="104" name="TextBox 103">
            <a:extLst>
              <a:ext uri="{FF2B5EF4-FFF2-40B4-BE49-F238E27FC236}">
                <a16:creationId xmlns:a16="http://schemas.microsoft.com/office/drawing/2014/main" id="{0852BFFF-52E3-4531-8CF7-86CF49FEBA41}"/>
              </a:ext>
            </a:extLst>
          </p:cNvPr>
          <p:cNvSpPr txBox="1"/>
          <p:nvPr/>
        </p:nvSpPr>
        <p:spPr bwMode="auto">
          <a:xfrm>
            <a:off x="1528989" y="4022756"/>
            <a:ext cx="70654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chemeClr val="bg1"/>
                </a:solidFill>
                <a:effectLst/>
                <a:uLnTx/>
                <a:uFillTx/>
                <a:latin typeface="Calibri" panose="020F0502020204030204" pitchFamily="34" charset="0"/>
                <a:ea typeface="+mn-ea"/>
                <a:cs typeface="+mn-cs"/>
              </a:rPr>
              <a:t>Linkers</a:t>
            </a:r>
          </a:p>
        </p:txBody>
      </p:sp>
      <p:sp>
        <p:nvSpPr>
          <p:cNvPr id="105" name="TextBox 104">
            <a:extLst>
              <a:ext uri="{FF2B5EF4-FFF2-40B4-BE49-F238E27FC236}">
                <a16:creationId xmlns:a16="http://schemas.microsoft.com/office/drawing/2014/main" id="{409444E4-A92E-43C0-8866-7961873C7F0A}"/>
              </a:ext>
            </a:extLst>
          </p:cNvPr>
          <p:cNvSpPr txBox="1"/>
          <p:nvPr/>
        </p:nvSpPr>
        <p:spPr bwMode="auto">
          <a:xfrm>
            <a:off x="1528989" y="5177481"/>
            <a:ext cx="84471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chemeClr val="bg1"/>
                </a:solidFill>
                <a:effectLst/>
                <a:uLnTx/>
                <a:uFillTx/>
                <a:latin typeface="Calibri" panose="020F0502020204030204" pitchFamily="34" charset="0"/>
                <a:ea typeface="+mn-ea"/>
                <a:cs typeface="+mn-cs"/>
              </a:rPr>
              <a:t>Payloads</a:t>
            </a:r>
          </a:p>
        </p:txBody>
      </p:sp>
      <p:sp>
        <p:nvSpPr>
          <p:cNvPr id="110" name="TextBox 109">
            <a:extLst>
              <a:ext uri="{FF2B5EF4-FFF2-40B4-BE49-F238E27FC236}">
                <a16:creationId xmlns:a16="http://schemas.microsoft.com/office/drawing/2014/main" id="{2C97E957-495D-4CA5-B4C9-4061A7323AA1}"/>
              </a:ext>
            </a:extLst>
          </p:cNvPr>
          <p:cNvSpPr txBox="1"/>
          <p:nvPr/>
        </p:nvSpPr>
        <p:spPr bwMode="auto">
          <a:xfrm>
            <a:off x="2299623" y="5146515"/>
            <a:ext cx="123072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Auristatins</a:t>
            </a:r>
          </a:p>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(MoA: </a:t>
            </a:r>
          </a:p>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antimicrotubule)</a:t>
            </a:r>
          </a:p>
        </p:txBody>
      </p:sp>
      <p:sp>
        <p:nvSpPr>
          <p:cNvPr id="111" name="TextBox 110">
            <a:extLst>
              <a:ext uri="{FF2B5EF4-FFF2-40B4-BE49-F238E27FC236}">
                <a16:creationId xmlns:a16="http://schemas.microsoft.com/office/drawing/2014/main" id="{D637E61B-AC3A-465A-A927-8613112F57ED}"/>
              </a:ext>
            </a:extLst>
          </p:cNvPr>
          <p:cNvSpPr txBox="1"/>
          <p:nvPr/>
        </p:nvSpPr>
        <p:spPr bwMode="auto">
          <a:xfrm>
            <a:off x="3593198" y="5146515"/>
            <a:ext cx="123072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Maytansinoids</a:t>
            </a:r>
          </a:p>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(MoA:</a:t>
            </a:r>
          </a:p>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antimicrotubule)</a:t>
            </a:r>
          </a:p>
        </p:txBody>
      </p:sp>
      <p:sp>
        <p:nvSpPr>
          <p:cNvPr id="112" name="TextBox 111">
            <a:extLst>
              <a:ext uri="{FF2B5EF4-FFF2-40B4-BE49-F238E27FC236}">
                <a16:creationId xmlns:a16="http://schemas.microsoft.com/office/drawing/2014/main" id="{8168609C-475C-4F70-92DD-F43A3373BAA6}"/>
              </a:ext>
            </a:extLst>
          </p:cNvPr>
          <p:cNvSpPr txBox="1"/>
          <p:nvPr/>
        </p:nvSpPr>
        <p:spPr bwMode="auto">
          <a:xfrm>
            <a:off x="4974254" y="5146515"/>
            <a:ext cx="112883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Calicheamicins</a:t>
            </a:r>
          </a:p>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(MoA: </a:t>
            </a:r>
          </a:p>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DNA cleavage)</a:t>
            </a:r>
          </a:p>
        </p:txBody>
      </p:sp>
      <p:sp>
        <p:nvSpPr>
          <p:cNvPr id="113" name="TextBox 112">
            <a:extLst>
              <a:ext uri="{FF2B5EF4-FFF2-40B4-BE49-F238E27FC236}">
                <a16:creationId xmlns:a16="http://schemas.microsoft.com/office/drawing/2014/main" id="{1A171AA3-E79B-47E8-B916-CC8E767F0B2F}"/>
              </a:ext>
            </a:extLst>
          </p:cNvPr>
          <p:cNvSpPr txBox="1"/>
          <p:nvPr/>
        </p:nvSpPr>
        <p:spPr bwMode="auto">
          <a:xfrm>
            <a:off x="6197843" y="5146515"/>
            <a:ext cx="124348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Camptothecins</a:t>
            </a:r>
          </a:p>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(MoA: </a:t>
            </a:r>
          </a:p>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topoisomerase 1</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inhibition)</a:t>
            </a:r>
          </a:p>
        </p:txBody>
      </p:sp>
      <p:sp>
        <p:nvSpPr>
          <p:cNvPr id="122" name="TextBox 121">
            <a:extLst>
              <a:ext uri="{FF2B5EF4-FFF2-40B4-BE49-F238E27FC236}">
                <a16:creationId xmlns:a16="http://schemas.microsoft.com/office/drawing/2014/main" id="{545188DB-5D66-40E8-BA00-E831A973EE52}"/>
              </a:ext>
            </a:extLst>
          </p:cNvPr>
          <p:cNvSpPr txBox="1"/>
          <p:nvPr/>
        </p:nvSpPr>
        <p:spPr bwMode="auto">
          <a:xfrm>
            <a:off x="3485984" y="3076761"/>
            <a:ext cx="79900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Cleavable</a:t>
            </a:r>
          </a:p>
        </p:txBody>
      </p:sp>
      <p:sp>
        <p:nvSpPr>
          <p:cNvPr id="123" name="TextBox 122">
            <a:extLst>
              <a:ext uri="{FF2B5EF4-FFF2-40B4-BE49-F238E27FC236}">
                <a16:creationId xmlns:a16="http://schemas.microsoft.com/office/drawing/2014/main" id="{15A3D511-2E6D-4F40-9264-8FF48D54333A}"/>
              </a:ext>
            </a:extLst>
          </p:cNvPr>
          <p:cNvSpPr txBox="1"/>
          <p:nvPr/>
        </p:nvSpPr>
        <p:spPr bwMode="auto">
          <a:xfrm>
            <a:off x="6017444" y="3083885"/>
            <a:ext cx="104907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Noncleavable</a:t>
            </a:r>
          </a:p>
        </p:txBody>
      </p:sp>
      <p:sp>
        <p:nvSpPr>
          <p:cNvPr id="127" name="TextBox 126">
            <a:extLst>
              <a:ext uri="{FF2B5EF4-FFF2-40B4-BE49-F238E27FC236}">
                <a16:creationId xmlns:a16="http://schemas.microsoft.com/office/drawing/2014/main" id="{39175F2B-1FF3-406A-B384-01904BC12860}"/>
              </a:ext>
            </a:extLst>
          </p:cNvPr>
          <p:cNvSpPr txBox="1"/>
          <p:nvPr/>
        </p:nvSpPr>
        <p:spPr bwMode="auto">
          <a:xfrm>
            <a:off x="2155628" y="4270301"/>
            <a:ext cx="114967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Hydrazone</a:t>
            </a:r>
          </a:p>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(acid cleavable)</a:t>
            </a:r>
          </a:p>
        </p:txBody>
      </p:sp>
      <p:sp>
        <p:nvSpPr>
          <p:cNvPr id="128" name="TextBox 127">
            <a:extLst>
              <a:ext uri="{FF2B5EF4-FFF2-40B4-BE49-F238E27FC236}">
                <a16:creationId xmlns:a16="http://schemas.microsoft.com/office/drawing/2014/main" id="{0573A2E1-5674-493B-836F-9F61FF96278D}"/>
              </a:ext>
            </a:extLst>
          </p:cNvPr>
          <p:cNvSpPr txBox="1"/>
          <p:nvPr/>
        </p:nvSpPr>
        <p:spPr bwMode="auto">
          <a:xfrm>
            <a:off x="3310899" y="4270301"/>
            <a:ext cx="85908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Disulfide</a:t>
            </a:r>
          </a:p>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(reducible)</a:t>
            </a:r>
          </a:p>
        </p:txBody>
      </p:sp>
      <p:sp>
        <p:nvSpPr>
          <p:cNvPr id="129" name="TextBox 128">
            <a:extLst>
              <a:ext uri="{FF2B5EF4-FFF2-40B4-BE49-F238E27FC236}">
                <a16:creationId xmlns:a16="http://schemas.microsoft.com/office/drawing/2014/main" id="{B492FCA2-5A27-43D0-865D-CB0863E30276}"/>
              </a:ext>
            </a:extLst>
          </p:cNvPr>
          <p:cNvSpPr txBox="1"/>
          <p:nvPr/>
        </p:nvSpPr>
        <p:spPr bwMode="auto">
          <a:xfrm>
            <a:off x="4220357" y="4270301"/>
            <a:ext cx="144526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Dipeptide</a:t>
            </a:r>
          </a:p>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(protease cleavable)</a:t>
            </a:r>
          </a:p>
        </p:txBody>
      </p:sp>
      <p:sp>
        <p:nvSpPr>
          <p:cNvPr id="130" name="TextBox 129">
            <a:extLst>
              <a:ext uri="{FF2B5EF4-FFF2-40B4-BE49-F238E27FC236}">
                <a16:creationId xmlns:a16="http://schemas.microsoft.com/office/drawing/2014/main" id="{417EDEFE-1952-4D05-90A1-560C76D87DBA}"/>
              </a:ext>
            </a:extLst>
          </p:cNvPr>
          <p:cNvSpPr txBox="1"/>
          <p:nvPr/>
        </p:nvSpPr>
        <p:spPr bwMode="auto">
          <a:xfrm>
            <a:off x="6415570" y="3293326"/>
            <a:ext cx="4748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MC*</a:t>
            </a:r>
          </a:p>
        </p:txBody>
      </p:sp>
      <p:sp>
        <p:nvSpPr>
          <p:cNvPr id="131" name="TextBox 130">
            <a:extLst>
              <a:ext uri="{FF2B5EF4-FFF2-40B4-BE49-F238E27FC236}">
                <a16:creationId xmlns:a16="http://schemas.microsoft.com/office/drawing/2014/main" id="{1945AEFB-A1DF-4995-A924-58E2A677F458}"/>
              </a:ext>
            </a:extLst>
          </p:cNvPr>
          <p:cNvSpPr txBox="1"/>
          <p:nvPr/>
        </p:nvSpPr>
        <p:spPr bwMode="auto">
          <a:xfrm>
            <a:off x="6383991" y="4135771"/>
            <a:ext cx="55656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MCC*</a:t>
            </a:r>
          </a:p>
        </p:txBody>
      </p:sp>
      <p:sp>
        <p:nvSpPr>
          <p:cNvPr id="132" name="TextBox 131">
            <a:extLst>
              <a:ext uri="{FF2B5EF4-FFF2-40B4-BE49-F238E27FC236}">
                <a16:creationId xmlns:a16="http://schemas.microsoft.com/office/drawing/2014/main" id="{FB536C30-2B7D-4B5B-A7EA-EEF748A68B6B}"/>
              </a:ext>
            </a:extLst>
          </p:cNvPr>
          <p:cNvSpPr txBox="1"/>
          <p:nvPr/>
        </p:nvSpPr>
        <p:spPr bwMode="auto">
          <a:xfrm>
            <a:off x="4790503" y="3356639"/>
            <a:ext cx="80284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Cathepsin</a:t>
            </a:r>
          </a:p>
        </p:txBody>
      </p:sp>
      <p:cxnSp>
        <p:nvCxnSpPr>
          <p:cNvPr id="483" name="Straight Connector 482">
            <a:extLst>
              <a:ext uri="{FF2B5EF4-FFF2-40B4-BE49-F238E27FC236}">
                <a16:creationId xmlns:a16="http://schemas.microsoft.com/office/drawing/2014/main" id="{FCD3C618-8F83-4CA8-96A6-E8764FC7A05E}"/>
              </a:ext>
            </a:extLst>
          </p:cNvPr>
          <p:cNvCxnSpPr/>
          <p:nvPr/>
        </p:nvCxnSpPr>
        <p:spPr bwMode="auto">
          <a:xfrm>
            <a:off x="1660674" y="3075097"/>
            <a:ext cx="5733370" cy="0"/>
          </a:xfrm>
          <a:prstGeom prst="line">
            <a:avLst/>
          </a:prstGeom>
          <a:noFill/>
          <a:ln w="28575" cap="flat" cmpd="sng" algn="ctr">
            <a:solidFill>
              <a:schemeClr val="tx2"/>
            </a:solidFill>
            <a:prstDash val="sysDot"/>
            <a:round/>
            <a:headEnd type="none" w="med" len="med"/>
            <a:tailEnd type="none" w="med" len="med"/>
          </a:ln>
          <a:effectLst/>
        </p:spPr>
      </p:cxnSp>
      <p:cxnSp>
        <p:nvCxnSpPr>
          <p:cNvPr id="484" name="Straight Connector 483">
            <a:extLst>
              <a:ext uri="{FF2B5EF4-FFF2-40B4-BE49-F238E27FC236}">
                <a16:creationId xmlns:a16="http://schemas.microsoft.com/office/drawing/2014/main" id="{834CDDB9-371D-4930-A24A-9E4CB4AF6B3E}"/>
              </a:ext>
            </a:extLst>
          </p:cNvPr>
          <p:cNvCxnSpPr/>
          <p:nvPr/>
        </p:nvCxnSpPr>
        <p:spPr bwMode="auto">
          <a:xfrm>
            <a:off x="1626489" y="5031877"/>
            <a:ext cx="5733370" cy="0"/>
          </a:xfrm>
          <a:prstGeom prst="line">
            <a:avLst/>
          </a:prstGeom>
          <a:noFill/>
          <a:ln w="28575" cap="flat" cmpd="sng" algn="ctr">
            <a:solidFill>
              <a:schemeClr val="tx2"/>
            </a:solidFill>
            <a:prstDash val="sysDot"/>
            <a:round/>
            <a:headEnd type="none" w="med" len="med"/>
            <a:tailEnd type="none" w="med" len="med"/>
          </a:ln>
          <a:effectLst/>
        </p:spPr>
      </p:cxnSp>
      <p:cxnSp>
        <p:nvCxnSpPr>
          <p:cNvPr id="229" name="Straight Connector 228">
            <a:extLst>
              <a:ext uri="{FF2B5EF4-FFF2-40B4-BE49-F238E27FC236}">
                <a16:creationId xmlns:a16="http://schemas.microsoft.com/office/drawing/2014/main" id="{E93AB06C-E151-49B0-AFFE-69D4600611A5}"/>
              </a:ext>
            </a:extLst>
          </p:cNvPr>
          <p:cNvCxnSpPr/>
          <p:nvPr/>
        </p:nvCxnSpPr>
        <p:spPr bwMode="auto">
          <a:xfrm>
            <a:off x="2157587" y="3332494"/>
            <a:ext cx="3474720" cy="0"/>
          </a:xfrm>
          <a:prstGeom prst="line">
            <a:avLst/>
          </a:prstGeom>
          <a:noFill/>
          <a:ln w="28575" cap="flat" cmpd="sng" algn="ctr">
            <a:solidFill>
              <a:schemeClr val="bg2"/>
            </a:solidFill>
            <a:prstDash val="solid"/>
            <a:round/>
            <a:headEnd type="none" w="med" len="med"/>
            <a:tailEnd type="none" w="med" len="med"/>
          </a:ln>
          <a:effectLst/>
        </p:spPr>
      </p:cxnSp>
      <p:cxnSp>
        <p:nvCxnSpPr>
          <p:cNvPr id="230" name="Straight Connector 229">
            <a:extLst>
              <a:ext uri="{FF2B5EF4-FFF2-40B4-BE49-F238E27FC236}">
                <a16:creationId xmlns:a16="http://schemas.microsoft.com/office/drawing/2014/main" id="{FC361763-19D1-48FF-A429-092347C792D1}"/>
              </a:ext>
            </a:extLst>
          </p:cNvPr>
          <p:cNvCxnSpPr>
            <a:cxnSpLocks/>
          </p:cNvCxnSpPr>
          <p:nvPr/>
        </p:nvCxnSpPr>
        <p:spPr bwMode="auto">
          <a:xfrm rot="5400000">
            <a:off x="3474406" y="4165803"/>
            <a:ext cx="1371600" cy="0"/>
          </a:xfrm>
          <a:prstGeom prst="line">
            <a:avLst/>
          </a:prstGeom>
          <a:noFill/>
          <a:ln w="28575" cap="flat" cmpd="sng" algn="ctr">
            <a:solidFill>
              <a:schemeClr val="bg2"/>
            </a:solidFill>
            <a:prstDash val="sysDot"/>
            <a:round/>
            <a:headEnd type="none" w="med" len="med"/>
            <a:tailEnd type="none" w="med" len="med"/>
          </a:ln>
          <a:effectLst/>
        </p:spPr>
      </p:cxnSp>
      <p:cxnSp>
        <p:nvCxnSpPr>
          <p:cNvPr id="235" name="Straight Connector 234">
            <a:extLst>
              <a:ext uri="{FF2B5EF4-FFF2-40B4-BE49-F238E27FC236}">
                <a16:creationId xmlns:a16="http://schemas.microsoft.com/office/drawing/2014/main" id="{E16DE164-890D-4F41-8019-0508083757D5}"/>
              </a:ext>
            </a:extLst>
          </p:cNvPr>
          <p:cNvCxnSpPr>
            <a:cxnSpLocks/>
          </p:cNvCxnSpPr>
          <p:nvPr/>
        </p:nvCxnSpPr>
        <p:spPr bwMode="auto">
          <a:xfrm rot="5400000">
            <a:off x="2570926" y="4165803"/>
            <a:ext cx="1371600" cy="0"/>
          </a:xfrm>
          <a:prstGeom prst="line">
            <a:avLst/>
          </a:prstGeom>
          <a:noFill/>
          <a:ln w="28575" cap="flat" cmpd="sng" algn="ctr">
            <a:solidFill>
              <a:schemeClr val="bg2"/>
            </a:solidFill>
            <a:prstDash val="sysDot"/>
            <a:round/>
            <a:headEnd type="none" w="med" len="med"/>
            <a:tailEnd type="none" w="med" len="med"/>
          </a:ln>
          <a:effectLst/>
        </p:spPr>
      </p:cxnSp>
      <p:grpSp>
        <p:nvGrpSpPr>
          <p:cNvPr id="26" name="Group 25">
            <a:extLst>
              <a:ext uri="{FF2B5EF4-FFF2-40B4-BE49-F238E27FC236}">
                <a16:creationId xmlns:a16="http://schemas.microsoft.com/office/drawing/2014/main" id="{D3107BCC-28FA-4E64-AAEA-2452F2E5C9DC}"/>
              </a:ext>
            </a:extLst>
          </p:cNvPr>
          <p:cNvGrpSpPr/>
          <p:nvPr/>
        </p:nvGrpSpPr>
        <p:grpSpPr>
          <a:xfrm>
            <a:off x="3336032" y="3750579"/>
            <a:ext cx="739329" cy="295243"/>
            <a:chOff x="3336032" y="4083934"/>
            <a:chExt cx="739329" cy="295243"/>
          </a:xfrm>
        </p:grpSpPr>
        <p:sp>
          <p:nvSpPr>
            <p:cNvPr id="453" name="Freeform: Shape 452">
              <a:extLst>
                <a:ext uri="{FF2B5EF4-FFF2-40B4-BE49-F238E27FC236}">
                  <a16:creationId xmlns:a16="http://schemas.microsoft.com/office/drawing/2014/main" id="{557A6639-53F4-4BFB-A985-FEC040F7ECE8}"/>
                </a:ext>
              </a:extLst>
            </p:cNvPr>
            <p:cNvSpPr/>
            <p:nvPr/>
          </p:nvSpPr>
          <p:spPr bwMode="auto">
            <a:xfrm>
              <a:off x="3585417" y="4225980"/>
              <a:ext cx="189513" cy="61592"/>
            </a:xfrm>
            <a:custGeom>
              <a:avLst/>
              <a:gdLst>
                <a:gd name="connsiteX0" fmla="*/ 0 w 189513"/>
                <a:gd name="connsiteY0" fmla="*/ 61592 h 61592"/>
                <a:gd name="connsiteX1" fmla="*/ 123184 w 189513"/>
                <a:gd name="connsiteY1" fmla="*/ 0 h 61592"/>
                <a:gd name="connsiteX2" fmla="*/ 189513 w 189513"/>
                <a:gd name="connsiteY2" fmla="*/ 37902 h 61592"/>
              </a:gdLst>
              <a:ahLst/>
              <a:cxnLst>
                <a:cxn ang="0">
                  <a:pos x="connsiteX0" y="connsiteY0"/>
                </a:cxn>
                <a:cxn ang="0">
                  <a:pos x="connsiteX1" y="connsiteY1"/>
                </a:cxn>
                <a:cxn ang="0">
                  <a:pos x="connsiteX2" y="connsiteY2"/>
                </a:cxn>
              </a:cxnLst>
              <a:rect l="l" t="t" r="r" b="b"/>
              <a:pathLst>
                <a:path w="189513" h="61592">
                  <a:moveTo>
                    <a:pt x="0" y="61592"/>
                  </a:moveTo>
                  <a:lnTo>
                    <a:pt x="123184" y="0"/>
                  </a:lnTo>
                  <a:lnTo>
                    <a:pt x="189513" y="37902"/>
                  </a:lnTo>
                </a:path>
              </a:pathLst>
            </a:custGeom>
            <a:noFill/>
            <a:ln w="1905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454" name="Freeform: Shape 453">
              <a:extLst>
                <a:ext uri="{FF2B5EF4-FFF2-40B4-BE49-F238E27FC236}">
                  <a16:creationId xmlns:a16="http://schemas.microsoft.com/office/drawing/2014/main" id="{287AC273-1A58-4910-9744-66B1F4CEECC1}"/>
                </a:ext>
              </a:extLst>
            </p:cNvPr>
            <p:cNvSpPr/>
            <p:nvPr/>
          </p:nvSpPr>
          <p:spPr bwMode="auto">
            <a:xfrm>
              <a:off x="3649390" y="4117010"/>
              <a:ext cx="132659" cy="104232"/>
            </a:xfrm>
            <a:custGeom>
              <a:avLst/>
              <a:gdLst>
                <a:gd name="connsiteX0" fmla="*/ 0 w 132659"/>
                <a:gd name="connsiteY0" fmla="*/ 4738 h 104232"/>
                <a:gd name="connsiteX1" fmla="*/ 61592 w 132659"/>
                <a:gd name="connsiteY1" fmla="*/ 104232 h 104232"/>
                <a:gd name="connsiteX2" fmla="*/ 132659 w 132659"/>
                <a:gd name="connsiteY2" fmla="*/ 0 h 104232"/>
              </a:gdLst>
              <a:ahLst/>
              <a:cxnLst>
                <a:cxn ang="0">
                  <a:pos x="connsiteX0" y="connsiteY0"/>
                </a:cxn>
                <a:cxn ang="0">
                  <a:pos x="connsiteX1" y="connsiteY1"/>
                </a:cxn>
                <a:cxn ang="0">
                  <a:pos x="connsiteX2" y="connsiteY2"/>
                </a:cxn>
              </a:cxnLst>
              <a:rect l="l" t="t" r="r" b="b"/>
              <a:pathLst>
                <a:path w="132659" h="104232">
                  <a:moveTo>
                    <a:pt x="0" y="4738"/>
                  </a:moveTo>
                  <a:lnTo>
                    <a:pt x="61592" y="104232"/>
                  </a:lnTo>
                  <a:lnTo>
                    <a:pt x="132659" y="0"/>
                  </a:lnTo>
                </a:path>
              </a:pathLst>
            </a:custGeom>
            <a:noFill/>
            <a:ln w="1905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cxnSp>
          <p:nvCxnSpPr>
            <p:cNvPr id="455" name="Straight Connector 454">
              <a:extLst>
                <a:ext uri="{FF2B5EF4-FFF2-40B4-BE49-F238E27FC236}">
                  <a16:creationId xmlns:a16="http://schemas.microsoft.com/office/drawing/2014/main" id="{87710A80-04E6-4578-B147-DD992F28EFDA}"/>
                </a:ext>
              </a:extLst>
            </p:cNvPr>
            <p:cNvCxnSpPr>
              <a:cxnSpLocks/>
            </p:cNvCxnSpPr>
            <p:nvPr/>
          </p:nvCxnSpPr>
          <p:spPr bwMode="auto">
            <a:xfrm rot="-480000" flipV="1">
              <a:off x="3850915" y="4258346"/>
              <a:ext cx="52653" cy="21591"/>
            </a:xfrm>
            <a:prstGeom prst="line">
              <a:avLst/>
            </a:prstGeom>
            <a:noFill/>
            <a:ln w="19050" cap="flat" cmpd="sng" algn="ctr">
              <a:solidFill>
                <a:schemeClr val="bg1"/>
              </a:solidFill>
              <a:prstDash val="solid"/>
              <a:round/>
              <a:headEnd type="none" w="med" len="med"/>
              <a:tailEnd type="none" w="med" len="med"/>
            </a:ln>
            <a:effectLst/>
          </p:spPr>
        </p:cxnSp>
        <p:cxnSp>
          <p:nvCxnSpPr>
            <p:cNvPr id="457" name="Straight Connector 456">
              <a:extLst>
                <a:ext uri="{FF2B5EF4-FFF2-40B4-BE49-F238E27FC236}">
                  <a16:creationId xmlns:a16="http://schemas.microsoft.com/office/drawing/2014/main" id="{6A1E3EB9-EF32-44E4-9537-3482D862B099}"/>
                </a:ext>
              </a:extLst>
            </p:cNvPr>
            <p:cNvCxnSpPr>
              <a:cxnSpLocks/>
            </p:cNvCxnSpPr>
            <p:nvPr/>
          </p:nvCxnSpPr>
          <p:spPr bwMode="auto">
            <a:xfrm rot="-300000" flipV="1">
              <a:off x="3980459" y="4162999"/>
              <a:ext cx="94902" cy="46371"/>
            </a:xfrm>
            <a:prstGeom prst="line">
              <a:avLst/>
            </a:prstGeom>
            <a:noFill/>
            <a:ln w="19050" cap="flat" cmpd="sng" algn="ctr">
              <a:solidFill>
                <a:schemeClr val="bg1"/>
              </a:solidFill>
              <a:prstDash val="solid"/>
              <a:round/>
              <a:headEnd type="none" w="med" len="med"/>
              <a:tailEnd type="none" w="med" len="med"/>
            </a:ln>
            <a:effectLst/>
          </p:spPr>
        </p:cxnSp>
        <p:sp>
          <p:nvSpPr>
            <p:cNvPr id="459" name="Rectangle 458">
              <a:extLst>
                <a:ext uri="{FF2B5EF4-FFF2-40B4-BE49-F238E27FC236}">
                  <a16:creationId xmlns:a16="http://schemas.microsoft.com/office/drawing/2014/main" id="{ACF1E1A9-4374-48FF-B253-FDA1EAFD2123}"/>
                </a:ext>
              </a:extLst>
            </p:cNvPr>
            <p:cNvSpPr/>
            <p:nvPr/>
          </p:nvSpPr>
          <p:spPr>
            <a:xfrm>
              <a:off x="3789698" y="4225289"/>
              <a:ext cx="60914"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S</a:t>
              </a:r>
            </a:p>
          </p:txBody>
        </p:sp>
        <p:sp>
          <p:nvSpPr>
            <p:cNvPr id="460" name="Rectangle 459">
              <a:extLst>
                <a:ext uri="{FF2B5EF4-FFF2-40B4-BE49-F238E27FC236}">
                  <a16:creationId xmlns:a16="http://schemas.microsoft.com/office/drawing/2014/main" id="{A810DA20-589A-42EB-963B-82CA3CCEB658}"/>
                </a:ext>
              </a:extLst>
            </p:cNvPr>
            <p:cNvSpPr/>
            <p:nvPr/>
          </p:nvSpPr>
          <p:spPr>
            <a:xfrm>
              <a:off x="3913288" y="4153927"/>
              <a:ext cx="60914"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S</a:t>
              </a:r>
            </a:p>
          </p:txBody>
        </p:sp>
        <p:grpSp>
          <p:nvGrpSpPr>
            <p:cNvPr id="22" name="Group 21">
              <a:extLst>
                <a:ext uri="{FF2B5EF4-FFF2-40B4-BE49-F238E27FC236}">
                  <a16:creationId xmlns:a16="http://schemas.microsoft.com/office/drawing/2014/main" id="{FE8DF089-3262-445A-B42F-8945149C7D13}"/>
                </a:ext>
              </a:extLst>
            </p:cNvPr>
            <p:cNvGrpSpPr/>
            <p:nvPr/>
          </p:nvGrpSpPr>
          <p:grpSpPr>
            <a:xfrm>
              <a:off x="3336032" y="4083934"/>
              <a:ext cx="252970" cy="212337"/>
              <a:chOff x="3309315" y="4102894"/>
              <a:chExt cx="252970" cy="212337"/>
            </a:xfrm>
          </p:grpSpPr>
          <p:grpSp>
            <p:nvGrpSpPr>
              <p:cNvPr id="441" name="Group 440">
                <a:extLst>
                  <a:ext uri="{FF2B5EF4-FFF2-40B4-BE49-F238E27FC236}">
                    <a16:creationId xmlns:a16="http://schemas.microsoft.com/office/drawing/2014/main" id="{51883479-D2A0-4B29-848E-E543B6A4D393}"/>
                  </a:ext>
                </a:extLst>
              </p:cNvPr>
              <p:cNvGrpSpPr/>
              <p:nvPr/>
            </p:nvGrpSpPr>
            <p:grpSpPr>
              <a:xfrm rot="21564591">
                <a:off x="3309315" y="4149384"/>
                <a:ext cx="252970" cy="103156"/>
                <a:chOff x="5915281" y="4653021"/>
                <a:chExt cx="275644" cy="164349"/>
              </a:xfrm>
            </p:grpSpPr>
            <p:sp>
              <p:nvSpPr>
                <p:cNvPr id="443" name="Freeform 252">
                  <a:extLst>
                    <a:ext uri="{FF2B5EF4-FFF2-40B4-BE49-F238E27FC236}">
                      <a16:creationId xmlns:a16="http://schemas.microsoft.com/office/drawing/2014/main" id="{060B144C-85DF-449C-AB6C-231D0F3C7A4C}"/>
                    </a:ext>
                  </a:extLst>
                </p:cNvPr>
                <p:cNvSpPr/>
                <p:nvPr/>
              </p:nvSpPr>
              <p:spPr bwMode="auto">
                <a:xfrm rot="1980848">
                  <a:off x="5996509" y="4771651"/>
                  <a:ext cx="194416" cy="45719"/>
                </a:xfrm>
                <a:custGeom>
                  <a:avLst/>
                  <a:gdLst>
                    <a:gd name="connsiteX0" fmla="*/ 0 w 777875"/>
                    <a:gd name="connsiteY0" fmla="*/ 34925 h 98425"/>
                    <a:gd name="connsiteX1" fmla="*/ 79375 w 777875"/>
                    <a:gd name="connsiteY1" fmla="*/ 98425 h 98425"/>
                    <a:gd name="connsiteX2" fmla="*/ 209550 w 777875"/>
                    <a:gd name="connsiteY2" fmla="*/ 6350 h 98425"/>
                    <a:gd name="connsiteX3" fmla="*/ 336550 w 777875"/>
                    <a:gd name="connsiteY3" fmla="*/ 92075 h 98425"/>
                    <a:gd name="connsiteX4" fmla="*/ 457200 w 777875"/>
                    <a:gd name="connsiteY4" fmla="*/ 0 h 98425"/>
                    <a:gd name="connsiteX5" fmla="*/ 581025 w 777875"/>
                    <a:gd name="connsiteY5" fmla="*/ 95250 h 98425"/>
                    <a:gd name="connsiteX6" fmla="*/ 714375 w 777875"/>
                    <a:gd name="connsiteY6" fmla="*/ 0 h 98425"/>
                    <a:gd name="connsiteX7" fmla="*/ 777875 w 777875"/>
                    <a:gd name="connsiteY7" fmla="*/ 50800 h 98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77875" h="98425">
                      <a:moveTo>
                        <a:pt x="0" y="34925"/>
                      </a:moveTo>
                      <a:lnTo>
                        <a:pt x="79375" y="98425"/>
                      </a:lnTo>
                      <a:lnTo>
                        <a:pt x="209550" y="6350"/>
                      </a:lnTo>
                      <a:lnTo>
                        <a:pt x="336550" y="92075"/>
                      </a:lnTo>
                      <a:lnTo>
                        <a:pt x="457200" y="0"/>
                      </a:lnTo>
                      <a:lnTo>
                        <a:pt x="581025" y="95250"/>
                      </a:lnTo>
                      <a:lnTo>
                        <a:pt x="714375" y="0"/>
                      </a:lnTo>
                      <a:lnTo>
                        <a:pt x="777875" y="50800"/>
                      </a:lnTo>
                    </a:path>
                  </a:pathLst>
                </a:custGeom>
                <a:noFill/>
                <a:ln w="1905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44" name="Freeform 252">
                  <a:extLst>
                    <a:ext uri="{FF2B5EF4-FFF2-40B4-BE49-F238E27FC236}">
                      <a16:creationId xmlns:a16="http://schemas.microsoft.com/office/drawing/2014/main" id="{6DD18813-2E73-4445-B8DD-2CA0A9CAA712}"/>
                    </a:ext>
                  </a:extLst>
                </p:cNvPr>
                <p:cNvSpPr/>
                <p:nvPr/>
              </p:nvSpPr>
              <p:spPr bwMode="auto">
                <a:xfrm rot="1980848">
                  <a:off x="5915281" y="4653021"/>
                  <a:ext cx="110301" cy="44243"/>
                </a:xfrm>
                <a:custGeom>
                  <a:avLst/>
                  <a:gdLst>
                    <a:gd name="connsiteX0" fmla="*/ 0 w 777875"/>
                    <a:gd name="connsiteY0" fmla="*/ 34925 h 98425"/>
                    <a:gd name="connsiteX1" fmla="*/ 79375 w 777875"/>
                    <a:gd name="connsiteY1" fmla="*/ 98425 h 98425"/>
                    <a:gd name="connsiteX2" fmla="*/ 209550 w 777875"/>
                    <a:gd name="connsiteY2" fmla="*/ 6350 h 98425"/>
                    <a:gd name="connsiteX3" fmla="*/ 336550 w 777875"/>
                    <a:gd name="connsiteY3" fmla="*/ 92075 h 98425"/>
                    <a:gd name="connsiteX4" fmla="*/ 457200 w 777875"/>
                    <a:gd name="connsiteY4" fmla="*/ 0 h 98425"/>
                    <a:gd name="connsiteX5" fmla="*/ 581025 w 777875"/>
                    <a:gd name="connsiteY5" fmla="*/ 95250 h 98425"/>
                    <a:gd name="connsiteX6" fmla="*/ 714375 w 777875"/>
                    <a:gd name="connsiteY6" fmla="*/ 0 h 98425"/>
                    <a:gd name="connsiteX7" fmla="*/ 777875 w 777875"/>
                    <a:gd name="connsiteY7" fmla="*/ 50800 h 98425"/>
                    <a:gd name="connsiteX0" fmla="*/ 1 w 698501"/>
                    <a:gd name="connsiteY0" fmla="*/ 98425 h 98425"/>
                    <a:gd name="connsiteX1" fmla="*/ 130176 w 698501"/>
                    <a:gd name="connsiteY1" fmla="*/ 6350 h 98425"/>
                    <a:gd name="connsiteX2" fmla="*/ 257176 w 698501"/>
                    <a:gd name="connsiteY2" fmla="*/ 92075 h 98425"/>
                    <a:gd name="connsiteX3" fmla="*/ 377826 w 698501"/>
                    <a:gd name="connsiteY3" fmla="*/ 0 h 98425"/>
                    <a:gd name="connsiteX4" fmla="*/ 501651 w 698501"/>
                    <a:gd name="connsiteY4" fmla="*/ 95250 h 98425"/>
                    <a:gd name="connsiteX5" fmla="*/ 635001 w 698501"/>
                    <a:gd name="connsiteY5" fmla="*/ 0 h 98425"/>
                    <a:gd name="connsiteX6" fmla="*/ 698501 w 698501"/>
                    <a:gd name="connsiteY6" fmla="*/ 50800 h 98425"/>
                    <a:gd name="connsiteX0" fmla="*/ 1 w 568326"/>
                    <a:gd name="connsiteY0" fmla="*/ 6350 h 95250"/>
                    <a:gd name="connsiteX1" fmla="*/ 127001 w 568326"/>
                    <a:gd name="connsiteY1" fmla="*/ 92075 h 95250"/>
                    <a:gd name="connsiteX2" fmla="*/ 247651 w 568326"/>
                    <a:gd name="connsiteY2" fmla="*/ 0 h 95250"/>
                    <a:gd name="connsiteX3" fmla="*/ 371476 w 568326"/>
                    <a:gd name="connsiteY3" fmla="*/ 95250 h 95250"/>
                    <a:gd name="connsiteX4" fmla="*/ 504826 w 568326"/>
                    <a:gd name="connsiteY4" fmla="*/ 0 h 95250"/>
                    <a:gd name="connsiteX5" fmla="*/ 568326 w 568326"/>
                    <a:gd name="connsiteY5" fmla="*/ 50800 h 95250"/>
                    <a:gd name="connsiteX0" fmla="*/ -1 w 441324"/>
                    <a:gd name="connsiteY0" fmla="*/ 92075 h 95250"/>
                    <a:gd name="connsiteX1" fmla="*/ 120649 w 441324"/>
                    <a:gd name="connsiteY1" fmla="*/ 0 h 95250"/>
                    <a:gd name="connsiteX2" fmla="*/ 244474 w 441324"/>
                    <a:gd name="connsiteY2" fmla="*/ 95250 h 95250"/>
                    <a:gd name="connsiteX3" fmla="*/ 377824 w 441324"/>
                    <a:gd name="connsiteY3" fmla="*/ 0 h 95250"/>
                    <a:gd name="connsiteX4" fmla="*/ 441324 w 441324"/>
                    <a:gd name="connsiteY4" fmla="*/ 50800 h 952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324" h="95250">
                      <a:moveTo>
                        <a:pt x="-1" y="92075"/>
                      </a:moveTo>
                      <a:lnTo>
                        <a:pt x="120649" y="0"/>
                      </a:lnTo>
                      <a:lnTo>
                        <a:pt x="244474" y="95250"/>
                      </a:lnTo>
                      <a:lnTo>
                        <a:pt x="377824" y="0"/>
                      </a:lnTo>
                      <a:lnTo>
                        <a:pt x="441324" y="50800"/>
                      </a:lnTo>
                    </a:path>
                  </a:pathLst>
                </a:custGeom>
                <a:noFill/>
                <a:ln w="1905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cxnSp>
            <p:nvCxnSpPr>
              <p:cNvPr id="222" name="Straight Connector 221">
                <a:extLst>
                  <a:ext uri="{FF2B5EF4-FFF2-40B4-BE49-F238E27FC236}">
                    <a16:creationId xmlns:a16="http://schemas.microsoft.com/office/drawing/2014/main" id="{38A6F6D3-C0F2-4201-83EA-022ACFA4A9E2}"/>
                  </a:ext>
                </a:extLst>
              </p:cNvPr>
              <p:cNvCxnSpPr>
                <a:cxnSpLocks/>
              </p:cNvCxnSpPr>
              <p:nvPr/>
            </p:nvCxnSpPr>
            <p:spPr bwMode="auto">
              <a:xfrm>
                <a:off x="3312374" y="4102894"/>
                <a:ext cx="4290" cy="47460"/>
              </a:xfrm>
              <a:prstGeom prst="line">
                <a:avLst/>
              </a:prstGeom>
              <a:noFill/>
              <a:ln w="19050" cap="flat" cmpd="sng" algn="ctr">
                <a:solidFill>
                  <a:schemeClr val="bg1"/>
                </a:solidFill>
                <a:prstDash val="solid"/>
                <a:round/>
                <a:headEnd type="none" w="med" len="med"/>
                <a:tailEnd type="none" w="med" len="med"/>
              </a:ln>
              <a:effectLst/>
            </p:spPr>
          </p:cxnSp>
          <p:cxnSp>
            <p:nvCxnSpPr>
              <p:cNvPr id="236" name="Straight Connector 235">
                <a:extLst>
                  <a:ext uri="{FF2B5EF4-FFF2-40B4-BE49-F238E27FC236}">
                    <a16:creationId xmlns:a16="http://schemas.microsoft.com/office/drawing/2014/main" id="{46AC7A6A-52E8-462B-B126-4E375E1BE3AD}"/>
                  </a:ext>
                </a:extLst>
              </p:cNvPr>
              <p:cNvCxnSpPr>
                <a:cxnSpLocks/>
                <a:stCxn id="443" idx="6"/>
              </p:cNvCxnSpPr>
              <p:nvPr/>
            </p:nvCxnSpPr>
            <p:spPr bwMode="auto">
              <a:xfrm>
                <a:off x="3544158" y="4265719"/>
                <a:ext cx="14503" cy="49512"/>
              </a:xfrm>
              <a:prstGeom prst="line">
                <a:avLst/>
              </a:prstGeom>
              <a:noFill/>
              <a:ln w="19050" cap="flat" cmpd="sng" algn="ctr">
                <a:solidFill>
                  <a:schemeClr val="bg1"/>
                </a:solidFill>
                <a:prstDash val="solid"/>
                <a:round/>
                <a:headEnd type="none" w="med" len="med"/>
                <a:tailEnd type="none" w="med" len="med"/>
              </a:ln>
              <a:effectLst/>
            </p:spPr>
          </p:cxnSp>
        </p:grpSp>
        <p:cxnSp>
          <p:nvCxnSpPr>
            <p:cNvPr id="239" name="Straight Connector 238">
              <a:extLst>
                <a:ext uri="{FF2B5EF4-FFF2-40B4-BE49-F238E27FC236}">
                  <a16:creationId xmlns:a16="http://schemas.microsoft.com/office/drawing/2014/main" id="{C7D7B26D-47F5-474A-BD08-E3F3EEAA8977}"/>
                </a:ext>
              </a:extLst>
            </p:cNvPr>
            <p:cNvCxnSpPr>
              <a:cxnSpLocks/>
            </p:cNvCxnSpPr>
            <p:nvPr/>
          </p:nvCxnSpPr>
          <p:spPr bwMode="auto">
            <a:xfrm flipV="1">
              <a:off x="3575055" y="4284055"/>
              <a:ext cx="27432" cy="1"/>
            </a:xfrm>
            <a:prstGeom prst="line">
              <a:avLst/>
            </a:prstGeom>
            <a:noFill/>
            <a:ln w="19050" cap="flat" cmpd="sng" algn="ctr">
              <a:solidFill>
                <a:schemeClr val="bg1"/>
              </a:solidFill>
              <a:prstDash val="solid"/>
              <a:round/>
              <a:headEnd type="none" w="med" len="med"/>
              <a:tailEnd type="none" w="med" len="med"/>
            </a:ln>
            <a:effectLst/>
          </p:spPr>
        </p:cxnSp>
      </p:grpSp>
      <p:grpSp>
        <p:nvGrpSpPr>
          <p:cNvPr id="28" name="Group 27">
            <a:extLst>
              <a:ext uri="{FF2B5EF4-FFF2-40B4-BE49-F238E27FC236}">
                <a16:creationId xmlns:a16="http://schemas.microsoft.com/office/drawing/2014/main" id="{84562EA2-8E31-43FC-954B-AE508A60C461}"/>
              </a:ext>
            </a:extLst>
          </p:cNvPr>
          <p:cNvGrpSpPr/>
          <p:nvPr/>
        </p:nvGrpSpPr>
        <p:grpSpPr>
          <a:xfrm>
            <a:off x="2291776" y="3566109"/>
            <a:ext cx="861204" cy="505056"/>
            <a:chOff x="2291776" y="3899464"/>
            <a:chExt cx="861204" cy="505056"/>
          </a:xfrm>
        </p:grpSpPr>
        <p:grpSp>
          <p:nvGrpSpPr>
            <p:cNvPr id="139" name="Group 138">
              <a:extLst>
                <a:ext uri="{FF2B5EF4-FFF2-40B4-BE49-F238E27FC236}">
                  <a16:creationId xmlns:a16="http://schemas.microsoft.com/office/drawing/2014/main" id="{29DEB86D-2087-4785-82E1-8A1A5BD35D44}"/>
                </a:ext>
              </a:extLst>
            </p:cNvPr>
            <p:cNvGrpSpPr/>
            <p:nvPr/>
          </p:nvGrpSpPr>
          <p:grpSpPr>
            <a:xfrm>
              <a:off x="2733035" y="3966790"/>
              <a:ext cx="84960" cy="252468"/>
              <a:chOff x="9652371" y="397080"/>
              <a:chExt cx="84960" cy="252468"/>
            </a:xfrm>
          </p:grpSpPr>
          <p:sp>
            <p:nvSpPr>
              <p:cNvPr id="255" name="Rectangle 254">
                <a:extLst>
                  <a:ext uri="{FF2B5EF4-FFF2-40B4-BE49-F238E27FC236}">
                    <a16:creationId xmlns:a16="http://schemas.microsoft.com/office/drawing/2014/main" id="{894C7F12-A982-4DD0-98D4-33B1A67EE0A3}"/>
                  </a:ext>
                </a:extLst>
              </p:cNvPr>
              <p:cNvSpPr/>
              <p:nvPr/>
            </p:nvSpPr>
            <p:spPr>
              <a:xfrm>
                <a:off x="9654776" y="397080"/>
                <a:ext cx="80150" cy="131959"/>
              </a:xfrm>
              <a:prstGeom prst="rect">
                <a:avLst/>
              </a:prstGeom>
            </p:spPr>
            <p:txBody>
              <a:bodyPr wrap="none" lIns="0" tIns="0" rIns="0" bIns="0">
                <a:spAutoFit/>
              </a:bodyPr>
              <a:lstStyle/>
              <a:p>
                <a:pPr marL="0" marR="0" lvl="0" indent="0" algn="ctr" defTabSz="609402" rtl="0" eaLnBrk="0" fontAlgn="base" latinLnBrk="0" hangingPunct="0">
                  <a:lnSpc>
                    <a:spcPct val="85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H</a:t>
                </a:r>
              </a:p>
            </p:txBody>
          </p:sp>
          <p:sp>
            <p:nvSpPr>
              <p:cNvPr id="256" name="Rectangle 255">
                <a:extLst>
                  <a:ext uri="{FF2B5EF4-FFF2-40B4-BE49-F238E27FC236}">
                    <a16:creationId xmlns:a16="http://schemas.microsoft.com/office/drawing/2014/main" id="{F2540B2C-E626-415C-9ECB-06B0504364E4}"/>
                  </a:ext>
                </a:extLst>
              </p:cNvPr>
              <p:cNvSpPr/>
              <p:nvPr/>
            </p:nvSpPr>
            <p:spPr>
              <a:xfrm>
                <a:off x="9652371" y="495660"/>
                <a:ext cx="84960"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N</a:t>
                </a:r>
              </a:p>
            </p:txBody>
          </p:sp>
        </p:grpSp>
        <p:grpSp>
          <p:nvGrpSpPr>
            <p:cNvPr id="146" name="Group 145">
              <a:extLst>
                <a:ext uri="{FF2B5EF4-FFF2-40B4-BE49-F238E27FC236}">
                  <a16:creationId xmlns:a16="http://schemas.microsoft.com/office/drawing/2014/main" id="{E4DDA800-D9EE-45D5-A39F-EA30F22C33CF}"/>
                </a:ext>
              </a:extLst>
            </p:cNvPr>
            <p:cNvGrpSpPr/>
            <p:nvPr/>
          </p:nvGrpSpPr>
          <p:grpSpPr>
            <a:xfrm rot="10800000">
              <a:off x="2967739" y="4008649"/>
              <a:ext cx="86561" cy="82039"/>
              <a:chOff x="3453973" y="2154643"/>
              <a:chExt cx="72972" cy="62522"/>
            </a:xfrm>
          </p:grpSpPr>
          <p:sp>
            <p:nvSpPr>
              <p:cNvPr id="233" name="Freeform 164">
                <a:extLst>
                  <a:ext uri="{FF2B5EF4-FFF2-40B4-BE49-F238E27FC236}">
                    <a16:creationId xmlns:a16="http://schemas.microsoft.com/office/drawing/2014/main" id="{C176B2DD-01D8-40DA-937B-4C4E42B5085E}"/>
                  </a:ext>
                </a:extLst>
              </p:cNvPr>
              <p:cNvSpPr/>
              <p:nvPr/>
            </p:nvSpPr>
            <p:spPr bwMode="auto">
              <a:xfrm>
                <a:off x="3453973" y="2154643"/>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234" name="Freeform 165">
                <a:extLst>
                  <a:ext uri="{FF2B5EF4-FFF2-40B4-BE49-F238E27FC236}">
                    <a16:creationId xmlns:a16="http://schemas.microsoft.com/office/drawing/2014/main" id="{EC900C04-A6FA-4775-A78C-3191B25BC4DF}"/>
                  </a:ext>
                </a:extLst>
              </p:cNvPr>
              <p:cNvSpPr/>
              <p:nvPr/>
            </p:nvSpPr>
            <p:spPr bwMode="auto">
              <a:xfrm>
                <a:off x="3469795" y="2169540"/>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149" name="Group 148">
              <a:extLst>
                <a:ext uri="{FF2B5EF4-FFF2-40B4-BE49-F238E27FC236}">
                  <a16:creationId xmlns:a16="http://schemas.microsoft.com/office/drawing/2014/main" id="{5B724726-A48A-4A9C-9567-C6FCCAAD6014}"/>
                </a:ext>
              </a:extLst>
            </p:cNvPr>
            <p:cNvGrpSpPr/>
            <p:nvPr/>
          </p:nvGrpSpPr>
          <p:grpSpPr>
            <a:xfrm rot="6199828">
              <a:off x="2641211" y="4169601"/>
              <a:ext cx="106712" cy="98200"/>
              <a:chOff x="3449653" y="2147119"/>
              <a:chExt cx="74463" cy="64054"/>
            </a:xfrm>
          </p:grpSpPr>
          <p:sp>
            <p:nvSpPr>
              <p:cNvPr id="227" name="Freeform 173">
                <a:extLst>
                  <a:ext uri="{FF2B5EF4-FFF2-40B4-BE49-F238E27FC236}">
                    <a16:creationId xmlns:a16="http://schemas.microsoft.com/office/drawing/2014/main" id="{8FD13565-5861-494D-BF7A-559A02856ACE}"/>
                  </a:ext>
                </a:extLst>
              </p:cNvPr>
              <p:cNvSpPr/>
              <p:nvPr/>
            </p:nvSpPr>
            <p:spPr bwMode="auto">
              <a:xfrm>
                <a:off x="3449653" y="2147119"/>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228" name="Freeform 174">
                <a:extLst>
                  <a:ext uri="{FF2B5EF4-FFF2-40B4-BE49-F238E27FC236}">
                    <a16:creationId xmlns:a16="http://schemas.microsoft.com/office/drawing/2014/main" id="{FBA2054F-87D4-46BE-A059-001CB616EC6E}"/>
                  </a:ext>
                </a:extLst>
              </p:cNvPr>
              <p:cNvSpPr/>
              <p:nvPr/>
            </p:nvSpPr>
            <p:spPr bwMode="auto">
              <a:xfrm>
                <a:off x="3466966" y="2163548"/>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sp>
          <p:nvSpPr>
            <p:cNvPr id="162" name="Rectangle 161">
              <a:extLst>
                <a:ext uri="{FF2B5EF4-FFF2-40B4-BE49-F238E27FC236}">
                  <a16:creationId xmlns:a16="http://schemas.microsoft.com/office/drawing/2014/main" id="{F5E53243-E050-4A98-B6ED-7C2F5614EE96}"/>
                </a:ext>
              </a:extLst>
            </p:cNvPr>
            <p:cNvSpPr/>
            <p:nvPr/>
          </p:nvSpPr>
          <p:spPr>
            <a:xfrm>
              <a:off x="2705837" y="4250632"/>
              <a:ext cx="86562"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O</a:t>
              </a:r>
            </a:p>
          </p:txBody>
        </p:sp>
        <p:sp>
          <p:nvSpPr>
            <p:cNvPr id="171" name="Rectangle 170">
              <a:extLst>
                <a:ext uri="{FF2B5EF4-FFF2-40B4-BE49-F238E27FC236}">
                  <a16:creationId xmlns:a16="http://schemas.microsoft.com/office/drawing/2014/main" id="{812B6DF5-524E-4A6E-A2FA-EA17578F4887}"/>
                </a:ext>
              </a:extLst>
            </p:cNvPr>
            <p:cNvSpPr/>
            <p:nvPr/>
          </p:nvSpPr>
          <p:spPr>
            <a:xfrm>
              <a:off x="2909142" y="4053273"/>
              <a:ext cx="86562"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N</a:t>
              </a:r>
            </a:p>
          </p:txBody>
        </p:sp>
        <p:sp>
          <p:nvSpPr>
            <p:cNvPr id="176" name="Freeform 231">
              <a:extLst>
                <a:ext uri="{FF2B5EF4-FFF2-40B4-BE49-F238E27FC236}">
                  <a16:creationId xmlns:a16="http://schemas.microsoft.com/office/drawing/2014/main" id="{9B417AEB-0C52-41B7-A8D7-B9B28EA9C80C}"/>
                </a:ext>
              </a:extLst>
            </p:cNvPr>
            <p:cNvSpPr/>
            <p:nvPr/>
          </p:nvSpPr>
          <p:spPr bwMode="auto">
            <a:xfrm rot="21175208" flipV="1">
              <a:off x="2651181" y="4126378"/>
              <a:ext cx="82296" cy="53222"/>
            </a:xfrm>
            <a:custGeom>
              <a:avLst/>
              <a:gdLst>
                <a:gd name="connsiteX0" fmla="*/ 88900 w 88900"/>
                <a:gd name="connsiteY0" fmla="*/ 165100 h 165100"/>
                <a:gd name="connsiteX1" fmla="*/ 0 w 88900"/>
                <a:gd name="connsiteY1" fmla="*/ 0 h 165100"/>
              </a:gdLst>
              <a:ahLst/>
              <a:cxnLst>
                <a:cxn ang="0">
                  <a:pos x="connsiteX0" y="connsiteY0"/>
                </a:cxn>
                <a:cxn ang="0">
                  <a:pos x="connsiteX1" y="connsiteY1"/>
                </a:cxn>
              </a:cxnLst>
              <a:rect l="l" t="t" r="r" b="b"/>
              <a:pathLst>
                <a:path w="88900" h="165100">
                  <a:moveTo>
                    <a:pt x="88900" y="165100"/>
                  </a:moveTo>
                  <a:lnTo>
                    <a:pt x="0" y="0"/>
                  </a:lnTo>
                </a:path>
              </a:pathLst>
            </a:custGeom>
            <a:noFill/>
            <a:ln w="1905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34" name="Freeform 252">
              <a:extLst>
                <a:ext uri="{FF2B5EF4-FFF2-40B4-BE49-F238E27FC236}">
                  <a16:creationId xmlns:a16="http://schemas.microsoft.com/office/drawing/2014/main" id="{99C33FEF-B232-4117-ADDE-B2B53657B2ED}"/>
                </a:ext>
              </a:extLst>
            </p:cNvPr>
            <p:cNvSpPr/>
            <p:nvPr/>
          </p:nvSpPr>
          <p:spPr bwMode="auto">
            <a:xfrm rot="181427">
              <a:off x="2352998" y="4140706"/>
              <a:ext cx="178423" cy="28696"/>
            </a:xfrm>
            <a:custGeom>
              <a:avLst/>
              <a:gdLst>
                <a:gd name="connsiteX0" fmla="*/ 0 w 777875"/>
                <a:gd name="connsiteY0" fmla="*/ 34925 h 98425"/>
                <a:gd name="connsiteX1" fmla="*/ 79375 w 777875"/>
                <a:gd name="connsiteY1" fmla="*/ 98425 h 98425"/>
                <a:gd name="connsiteX2" fmla="*/ 209550 w 777875"/>
                <a:gd name="connsiteY2" fmla="*/ 6350 h 98425"/>
                <a:gd name="connsiteX3" fmla="*/ 336550 w 777875"/>
                <a:gd name="connsiteY3" fmla="*/ 92075 h 98425"/>
                <a:gd name="connsiteX4" fmla="*/ 457200 w 777875"/>
                <a:gd name="connsiteY4" fmla="*/ 0 h 98425"/>
                <a:gd name="connsiteX5" fmla="*/ 581025 w 777875"/>
                <a:gd name="connsiteY5" fmla="*/ 95250 h 98425"/>
                <a:gd name="connsiteX6" fmla="*/ 714375 w 777875"/>
                <a:gd name="connsiteY6" fmla="*/ 0 h 98425"/>
                <a:gd name="connsiteX7" fmla="*/ 777875 w 777875"/>
                <a:gd name="connsiteY7" fmla="*/ 50800 h 98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77875" h="98425">
                  <a:moveTo>
                    <a:pt x="0" y="34925"/>
                  </a:moveTo>
                  <a:lnTo>
                    <a:pt x="79375" y="98425"/>
                  </a:lnTo>
                  <a:lnTo>
                    <a:pt x="209550" y="6350"/>
                  </a:lnTo>
                  <a:lnTo>
                    <a:pt x="336550" y="92075"/>
                  </a:lnTo>
                  <a:lnTo>
                    <a:pt x="457200" y="0"/>
                  </a:lnTo>
                  <a:lnTo>
                    <a:pt x="581025" y="95250"/>
                  </a:lnTo>
                  <a:lnTo>
                    <a:pt x="714375" y="0"/>
                  </a:lnTo>
                  <a:lnTo>
                    <a:pt x="777875" y="50800"/>
                  </a:lnTo>
                </a:path>
              </a:pathLst>
            </a:custGeom>
            <a:noFill/>
            <a:ln w="1905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36" name="Freeform 252">
              <a:extLst>
                <a:ext uri="{FF2B5EF4-FFF2-40B4-BE49-F238E27FC236}">
                  <a16:creationId xmlns:a16="http://schemas.microsoft.com/office/drawing/2014/main" id="{001172C1-C3D6-4DD3-BC7C-94670FDE030B}"/>
                </a:ext>
              </a:extLst>
            </p:cNvPr>
            <p:cNvSpPr/>
            <p:nvPr/>
          </p:nvSpPr>
          <p:spPr bwMode="auto">
            <a:xfrm rot="181427">
              <a:off x="2526792" y="4146637"/>
              <a:ext cx="101227" cy="27770"/>
            </a:xfrm>
            <a:custGeom>
              <a:avLst/>
              <a:gdLst>
                <a:gd name="connsiteX0" fmla="*/ 0 w 777875"/>
                <a:gd name="connsiteY0" fmla="*/ 34925 h 98425"/>
                <a:gd name="connsiteX1" fmla="*/ 79375 w 777875"/>
                <a:gd name="connsiteY1" fmla="*/ 98425 h 98425"/>
                <a:gd name="connsiteX2" fmla="*/ 209550 w 777875"/>
                <a:gd name="connsiteY2" fmla="*/ 6350 h 98425"/>
                <a:gd name="connsiteX3" fmla="*/ 336550 w 777875"/>
                <a:gd name="connsiteY3" fmla="*/ 92075 h 98425"/>
                <a:gd name="connsiteX4" fmla="*/ 457200 w 777875"/>
                <a:gd name="connsiteY4" fmla="*/ 0 h 98425"/>
                <a:gd name="connsiteX5" fmla="*/ 581025 w 777875"/>
                <a:gd name="connsiteY5" fmla="*/ 95250 h 98425"/>
                <a:gd name="connsiteX6" fmla="*/ 714375 w 777875"/>
                <a:gd name="connsiteY6" fmla="*/ 0 h 98425"/>
                <a:gd name="connsiteX7" fmla="*/ 777875 w 777875"/>
                <a:gd name="connsiteY7" fmla="*/ 50800 h 98425"/>
                <a:gd name="connsiteX0" fmla="*/ 1 w 698501"/>
                <a:gd name="connsiteY0" fmla="*/ 98425 h 98425"/>
                <a:gd name="connsiteX1" fmla="*/ 130176 w 698501"/>
                <a:gd name="connsiteY1" fmla="*/ 6350 h 98425"/>
                <a:gd name="connsiteX2" fmla="*/ 257176 w 698501"/>
                <a:gd name="connsiteY2" fmla="*/ 92075 h 98425"/>
                <a:gd name="connsiteX3" fmla="*/ 377826 w 698501"/>
                <a:gd name="connsiteY3" fmla="*/ 0 h 98425"/>
                <a:gd name="connsiteX4" fmla="*/ 501651 w 698501"/>
                <a:gd name="connsiteY4" fmla="*/ 95250 h 98425"/>
                <a:gd name="connsiteX5" fmla="*/ 635001 w 698501"/>
                <a:gd name="connsiteY5" fmla="*/ 0 h 98425"/>
                <a:gd name="connsiteX6" fmla="*/ 698501 w 698501"/>
                <a:gd name="connsiteY6" fmla="*/ 50800 h 98425"/>
                <a:gd name="connsiteX0" fmla="*/ 1 w 568326"/>
                <a:gd name="connsiteY0" fmla="*/ 6350 h 95250"/>
                <a:gd name="connsiteX1" fmla="*/ 127001 w 568326"/>
                <a:gd name="connsiteY1" fmla="*/ 92075 h 95250"/>
                <a:gd name="connsiteX2" fmla="*/ 247651 w 568326"/>
                <a:gd name="connsiteY2" fmla="*/ 0 h 95250"/>
                <a:gd name="connsiteX3" fmla="*/ 371476 w 568326"/>
                <a:gd name="connsiteY3" fmla="*/ 95250 h 95250"/>
                <a:gd name="connsiteX4" fmla="*/ 504826 w 568326"/>
                <a:gd name="connsiteY4" fmla="*/ 0 h 95250"/>
                <a:gd name="connsiteX5" fmla="*/ 568326 w 568326"/>
                <a:gd name="connsiteY5" fmla="*/ 50800 h 95250"/>
                <a:gd name="connsiteX0" fmla="*/ -1 w 441324"/>
                <a:gd name="connsiteY0" fmla="*/ 92075 h 95250"/>
                <a:gd name="connsiteX1" fmla="*/ 120649 w 441324"/>
                <a:gd name="connsiteY1" fmla="*/ 0 h 95250"/>
                <a:gd name="connsiteX2" fmla="*/ 244474 w 441324"/>
                <a:gd name="connsiteY2" fmla="*/ 95250 h 95250"/>
                <a:gd name="connsiteX3" fmla="*/ 377824 w 441324"/>
                <a:gd name="connsiteY3" fmla="*/ 0 h 95250"/>
                <a:gd name="connsiteX4" fmla="*/ 441324 w 441324"/>
                <a:gd name="connsiteY4" fmla="*/ 50800 h 952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324" h="95250">
                  <a:moveTo>
                    <a:pt x="-1" y="92075"/>
                  </a:moveTo>
                  <a:lnTo>
                    <a:pt x="120649" y="0"/>
                  </a:lnTo>
                  <a:lnTo>
                    <a:pt x="244474" y="95250"/>
                  </a:lnTo>
                  <a:lnTo>
                    <a:pt x="377824" y="0"/>
                  </a:lnTo>
                  <a:lnTo>
                    <a:pt x="441324" y="50800"/>
                  </a:lnTo>
                </a:path>
              </a:pathLst>
            </a:custGeom>
            <a:noFill/>
            <a:ln w="1905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38" name="Freeform 252">
              <a:extLst>
                <a:ext uri="{FF2B5EF4-FFF2-40B4-BE49-F238E27FC236}">
                  <a16:creationId xmlns:a16="http://schemas.microsoft.com/office/drawing/2014/main" id="{A23F3992-9ACD-4A59-8372-547A6E24688B}"/>
                </a:ext>
              </a:extLst>
            </p:cNvPr>
            <p:cNvSpPr/>
            <p:nvPr/>
          </p:nvSpPr>
          <p:spPr bwMode="auto">
            <a:xfrm rot="181427">
              <a:off x="2291776" y="4139287"/>
              <a:ext cx="73554" cy="27770"/>
            </a:xfrm>
            <a:custGeom>
              <a:avLst/>
              <a:gdLst>
                <a:gd name="connsiteX0" fmla="*/ 0 w 777875"/>
                <a:gd name="connsiteY0" fmla="*/ 34925 h 98425"/>
                <a:gd name="connsiteX1" fmla="*/ 79375 w 777875"/>
                <a:gd name="connsiteY1" fmla="*/ 98425 h 98425"/>
                <a:gd name="connsiteX2" fmla="*/ 209550 w 777875"/>
                <a:gd name="connsiteY2" fmla="*/ 6350 h 98425"/>
                <a:gd name="connsiteX3" fmla="*/ 336550 w 777875"/>
                <a:gd name="connsiteY3" fmla="*/ 92075 h 98425"/>
                <a:gd name="connsiteX4" fmla="*/ 457200 w 777875"/>
                <a:gd name="connsiteY4" fmla="*/ 0 h 98425"/>
                <a:gd name="connsiteX5" fmla="*/ 581025 w 777875"/>
                <a:gd name="connsiteY5" fmla="*/ 95250 h 98425"/>
                <a:gd name="connsiteX6" fmla="*/ 714375 w 777875"/>
                <a:gd name="connsiteY6" fmla="*/ 0 h 98425"/>
                <a:gd name="connsiteX7" fmla="*/ 777875 w 777875"/>
                <a:gd name="connsiteY7" fmla="*/ 50800 h 98425"/>
                <a:gd name="connsiteX0" fmla="*/ 1 w 698501"/>
                <a:gd name="connsiteY0" fmla="*/ 98425 h 98425"/>
                <a:gd name="connsiteX1" fmla="*/ 130176 w 698501"/>
                <a:gd name="connsiteY1" fmla="*/ 6350 h 98425"/>
                <a:gd name="connsiteX2" fmla="*/ 257176 w 698501"/>
                <a:gd name="connsiteY2" fmla="*/ 92075 h 98425"/>
                <a:gd name="connsiteX3" fmla="*/ 377826 w 698501"/>
                <a:gd name="connsiteY3" fmla="*/ 0 h 98425"/>
                <a:gd name="connsiteX4" fmla="*/ 501651 w 698501"/>
                <a:gd name="connsiteY4" fmla="*/ 95250 h 98425"/>
                <a:gd name="connsiteX5" fmla="*/ 635001 w 698501"/>
                <a:gd name="connsiteY5" fmla="*/ 0 h 98425"/>
                <a:gd name="connsiteX6" fmla="*/ 698501 w 698501"/>
                <a:gd name="connsiteY6" fmla="*/ 50800 h 98425"/>
                <a:gd name="connsiteX0" fmla="*/ 1 w 568326"/>
                <a:gd name="connsiteY0" fmla="*/ 6350 h 95250"/>
                <a:gd name="connsiteX1" fmla="*/ 127001 w 568326"/>
                <a:gd name="connsiteY1" fmla="*/ 92075 h 95250"/>
                <a:gd name="connsiteX2" fmla="*/ 247651 w 568326"/>
                <a:gd name="connsiteY2" fmla="*/ 0 h 95250"/>
                <a:gd name="connsiteX3" fmla="*/ 371476 w 568326"/>
                <a:gd name="connsiteY3" fmla="*/ 95250 h 95250"/>
                <a:gd name="connsiteX4" fmla="*/ 504826 w 568326"/>
                <a:gd name="connsiteY4" fmla="*/ 0 h 95250"/>
                <a:gd name="connsiteX5" fmla="*/ 568326 w 568326"/>
                <a:gd name="connsiteY5" fmla="*/ 50800 h 95250"/>
                <a:gd name="connsiteX0" fmla="*/ -1 w 441324"/>
                <a:gd name="connsiteY0" fmla="*/ 92075 h 95250"/>
                <a:gd name="connsiteX1" fmla="*/ 120649 w 441324"/>
                <a:gd name="connsiteY1" fmla="*/ 0 h 95250"/>
                <a:gd name="connsiteX2" fmla="*/ 244474 w 441324"/>
                <a:gd name="connsiteY2" fmla="*/ 95250 h 95250"/>
                <a:gd name="connsiteX3" fmla="*/ 377824 w 441324"/>
                <a:gd name="connsiteY3" fmla="*/ 0 h 95250"/>
                <a:gd name="connsiteX4" fmla="*/ 441324 w 441324"/>
                <a:gd name="connsiteY4" fmla="*/ 50800 h 95250"/>
                <a:gd name="connsiteX0" fmla="*/ -1 w 320674"/>
                <a:gd name="connsiteY0" fmla="*/ 0 h 95250"/>
                <a:gd name="connsiteX1" fmla="*/ 123824 w 320674"/>
                <a:gd name="connsiteY1" fmla="*/ 95250 h 95250"/>
                <a:gd name="connsiteX2" fmla="*/ 257174 w 320674"/>
                <a:gd name="connsiteY2" fmla="*/ 0 h 95250"/>
                <a:gd name="connsiteX3" fmla="*/ 320674 w 320674"/>
                <a:gd name="connsiteY3" fmla="*/ 50800 h 95250"/>
              </a:gdLst>
              <a:ahLst/>
              <a:cxnLst>
                <a:cxn ang="0">
                  <a:pos x="connsiteX0" y="connsiteY0"/>
                </a:cxn>
                <a:cxn ang="0">
                  <a:pos x="connsiteX1" y="connsiteY1"/>
                </a:cxn>
                <a:cxn ang="0">
                  <a:pos x="connsiteX2" y="connsiteY2"/>
                </a:cxn>
                <a:cxn ang="0">
                  <a:pos x="connsiteX3" y="connsiteY3"/>
                </a:cxn>
              </a:cxnLst>
              <a:rect l="l" t="t" r="r" b="b"/>
              <a:pathLst>
                <a:path w="320674" h="95250">
                  <a:moveTo>
                    <a:pt x="-1" y="0"/>
                  </a:moveTo>
                  <a:lnTo>
                    <a:pt x="123824" y="95250"/>
                  </a:lnTo>
                  <a:lnTo>
                    <a:pt x="257174" y="0"/>
                  </a:lnTo>
                  <a:lnTo>
                    <a:pt x="320674" y="50800"/>
                  </a:lnTo>
                </a:path>
              </a:pathLst>
            </a:custGeom>
            <a:noFill/>
            <a:ln w="1905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cxnSp>
          <p:nvCxnSpPr>
            <p:cNvPr id="449" name="Straight Connector 448">
              <a:extLst>
                <a:ext uri="{FF2B5EF4-FFF2-40B4-BE49-F238E27FC236}">
                  <a16:creationId xmlns:a16="http://schemas.microsoft.com/office/drawing/2014/main" id="{5EE7C364-D7EF-4253-8EEA-CD5230ED0175}"/>
                </a:ext>
              </a:extLst>
            </p:cNvPr>
            <p:cNvCxnSpPr/>
            <p:nvPr/>
          </p:nvCxnSpPr>
          <p:spPr bwMode="auto">
            <a:xfrm>
              <a:off x="2821727" y="4090795"/>
              <a:ext cx="76964" cy="29942"/>
            </a:xfrm>
            <a:prstGeom prst="line">
              <a:avLst/>
            </a:prstGeom>
            <a:noFill/>
            <a:ln w="19050" cap="flat" cmpd="sng" algn="ctr">
              <a:solidFill>
                <a:schemeClr val="bg1"/>
              </a:solidFill>
              <a:prstDash val="solid"/>
              <a:round/>
              <a:headEnd type="none" w="med" len="med"/>
              <a:tailEnd type="none" w="med" len="med"/>
            </a:ln>
            <a:effectLst/>
          </p:spPr>
        </p:cxnSp>
        <p:sp>
          <p:nvSpPr>
            <p:cNvPr id="451" name="Freeform: Shape 450">
              <a:extLst>
                <a:ext uri="{FF2B5EF4-FFF2-40B4-BE49-F238E27FC236}">
                  <a16:creationId xmlns:a16="http://schemas.microsoft.com/office/drawing/2014/main" id="{C42E1D6C-3E7E-41C5-88E1-22E4D2BFB701}"/>
                </a:ext>
              </a:extLst>
            </p:cNvPr>
            <p:cNvSpPr/>
            <p:nvPr/>
          </p:nvSpPr>
          <p:spPr bwMode="auto">
            <a:xfrm>
              <a:off x="3020321" y="3899464"/>
              <a:ext cx="132659" cy="151610"/>
            </a:xfrm>
            <a:custGeom>
              <a:avLst/>
              <a:gdLst>
                <a:gd name="connsiteX0" fmla="*/ 0 w 132659"/>
                <a:gd name="connsiteY0" fmla="*/ 0 h 151610"/>
                <a:gd name="connsiteX1" fmla="*/ 18951 w 132659"/>
                <a:gd name="connsiteY1" fmla="*/ 118446 h 151610"/>
                <a:gd name="connsiteX2" fmla="*/ 132659 w 132659"/>
                <a:gd name="connsiteY2" fmla="*/ 151610 h 151610"/>
              </a:gdLst>
              <a:ahLst/>
              <a:cxnLst>
                <a:cxn ang="0">
                  <a:pos x="connsiteX0" y="connsiteY0"/>
                </a:cxn>
                <a:cxn ang="0">
                  <a:pos x="connsiteX1" y="connsiteY1"/>
                </a:cxn>
                <a:cxn ang="0">
                  <a:pos x="connsiteX2" y="connsiteY2"/>
                </a:cxn>
              </a:cxnLst>
              <a:rect l="l" t="t" r="r" b="b"/>
              <a:pathLst>
                <a:path w="132659" h="151610">
                  <a:moveTo>
                    <a:pt x="0" y="0"/>
                  </a:moveTo>
                  <a:lnTo>
                    <a:pt x="18951" y="118446"/>
                  </a:lnTo>
                  <a:lnTo>
                    <a:pt x="132659" y="151610"/>
                  </a:lnTo>
                </a:path>
              </a:pathLst>
            </a:custGeom>
            <a:noFill/>
            <a:ln w="1905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cxnSp>
          <p:nvCxnSpPr>
            <p:cNvPr id="242" name="Straight Connector 241">
              <a:extLst>
                <a:ext uri="{FF2B5EF4-FFF2-40B4-BE49-F238E27FC236}">
                  <a16:creationId xmlns:a16="http://schemas.microsoft.com/office/drawing/2014/main" id="{932BFB91-E3AE-451F-AC6E-BEE3CD536553}"/>
                </a:ext>
              </a:extLst>
            </p:cNvPr>
            <p:cNvCxnSpPr>
              <a:cxnSpLocks/>
            </p:cNvCxnSpPr>
            <p:nvPr/>
          </p:nvCxnSpPr>
          <p:spPr bwMode="auto">
            <a:xfrm>
              <a:off x="2616845" y="4152623"/>
              <a:ext cx="24042" cy="28557"/>
            </a:xfrm>
            <a:prstGeom prst="line">
              <a:avLst/>
            </a:prstGeom>
            <a:noFill/>
            <a:ln w="19050" cap="flat" cmpd="sng" algn="ctr">
              <a:solidFill>
                <a:schemeClr val="bg1"/>
              </a:solidFill>
              <a:prstDash val="solid"/>
              <a:round/>
              <a:headEnd type="none" w="med" len="med"/>
              <a:tailEnd type="none" w="med" len="med"/>
            </a:ln>
            <a:effectLst/>
          </p:spPr>
        </p:cxnSp>
        <p:cxnSp>
          <p:nvCxnSpPr>
            <p:cNvPr id="243" name="Straight Connector 242">
              <a:extLst>
                <a:ext uri="{FF2B5EF4-FFF2-40B4-BE49-F238E27FC236}">
                  <a16:creationId xmlns:a16="http://schemas.microsoft.com/office/drawing/2014/main" id="{F703FBDC-417C-4724-864E-AF6E6DE0AE54}"/>
                </a:ext>
              </a:extLst>
            </p:cNvPr>
            <p:cNvCxnSpPr>
              <a:cxnSpLocks/>
            </p:cNvCxnSpPr>
            <p:nvPr/>
          </p:nvCxnSpPr>
          <p:spPr bwMode="auto">
            <a:xfrm>
              <a:off x="2634014" y="4180185"/>
              <a:ext cx="27432" cy="4151"/>
            </a:xfrm>
            <a:prstGeom prst="line">
              <a:avLst/>
            </a:prstGeom>
            <a:noFill/>
            <a:ln w="19050" cap="flat" cmpd="sng" algn="ctr">
              <a:solidFill>
                <a:schemeClr val="bg1"/>
              </a:solidFill>
              <a:prstDash val="solid"/>
              <a:round/>
              <a:headEnd type="none" w="med" len="med"/>
              <a:tailEnd type="none" w="med" len="med"/>
            </a:ln>
            <a:effectLst/>
          </p:spPr>
        </p:cxnSp>
      </p:grpSp>
      <p:grpSp>
        <p:nvGrpSpPr>
          <p:cNvPr id="29" name="Group 28">
            <a:extLst>
              <a:ext uri="{FF2B5EF4-FFF2-40B4-BE49-F238E27FC236}">
                <a16:creationId xmlns:a16="http://schemas.microsoft.com/office/drawing/2014/main" id="{F96B774C-3073-48A7-8661-847BB94BF73E}"/>
              </a:ext>
            </a:extLst>
          </p:cNvPr>
          <p:cNvGrpSpPr/>
          <p:nvPr/>
        </p:nvGrpSpPr>
        <p:grpSpPr>
          <a:xfrm>
            <a:off x="4200733" y="3632269"/>
            <a:ext cx="1339177" cy="586944"/>
            <a:chOff x="4200733" y="3965624"/>
            <a:chExt cx="1339177" cy="586944"/>
          </a:xfrm>
        </p:grpSpPr>
        <p:grpSp>
          <p:nvGrpSpPr>
            <p:cNvPr id="147" name="Group 146">
              <a:extLst>
                <a:ext uri="{FF2B5EF4-FFF2-40B4-BE49-F238E27FC236}">
                  <a16:creationId xmlns:a16="http://schemas.microsoft.com/office/drawing/2014/main" id="{FBE1B2DB-A073-40A2-986B-85242E650CDC}"/>
                </a:ext>
              </a:extLst>
            </p:cNvPr>
            <p:cNvGrpSpPr/>
            <p:nvPr/>
          </p:nvGrpSpPr>
          <p:grpSpPr>
            <a:xfrm rot="7935039">
              <a:off x="4807433" y="4282927"/>
              <a:ext cx="106711" cy="98200"/>
              <a:chOff x="3454123" y="2151718"/>
              <a:chExt cx="74462" cy="64054"/>
            </a:xfrm>
          </p:grpSpPr>
          <p:sp>
            <p:nvSpPr>
              <p:cNvPr id="231" name="Freeform 167">
                <a:extLst>
                  <a:ext uri="{FF2B5EF4-FFF2-40B4-BE49-F238E27FC236}">
                    <a16:creationId xmlns:a16="http://schemas.microsoft.com/office/drawing/2014/main" id="{85727EA3-1906-4633-9E2C-5FBCB30EF425}"/>
                  </a:ext>
                </a:extLst>
              </p:cNvPr>
              <p:cNvSpPr/>
              <p:nvPr/>
            </p:nvSpPr>
            <p:spPr bwMode="auto">
              <a:xfrm>
                <a:off x="3454123" y="2151718"/>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232" name="Freeform 168">
                <a:extLst>
                  <a:ext uri="{FF2B5EF4-FFF2-40B4-BE49-F238E27FC236}">
                    <a16:creationId xmlns:a16="http://schemas.microsoft.com/office/drawing/2014/main" id="{55D481B8-5AC4-4F99-9B9B-BBB27F1849C7}"/>
                  </a:ext>
                </a:extLst>
              </p:cNvPr>
              <p:cNvSpPr/>
              <p:nvPr/>
            </p:nvSpPr>
            <p:spPr bwMode="auto">
              <a:xfrm>
                <a:off x="3471435" y="2168147"/>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sp>
          <p:nvSpPr>
            <p:cNvPr id="161" name="Rectangle 160">
              <a:extLst>
                <a:ext uri="{FF2B5EF4-FFF2-40B4-BE49-F238E27FC236}">
                  <a16:creationId xmlns:a16="http://schemas.microsoft.com/office/drawing/2014/main" id="{E3605943-DEE1-4A4B-9A5C-108E0740A04E}"/>
                </a:ext>
              </a:extLst>
            </p:cNvPr>
            <p:cNvSpPr/>
            <p:nvPr/>
          </p:nvSpPr>
          <p:spPr>
            <a:xfrm>
              <a:off x="4450128" y="3997175"/>
              <a:ext cx="86562"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O</a:t>
              </a:r>
            </a:p>
          </p:txBody>
        </p:sp>
        <p:grpSp>
          <p:nvGrpSpPr>
            <p:cNvPr id="165" name="Group 164">
              <a:extLst>
                <a:ext uri="{FF2B5EF4-FFF2-40B4-BE49-F238E27FC236}">
                  <a16:creationId xmlns:a16="http://schemas.microsoft.com/office/drawing/2014/main" id="{46AED539-12B1-44F7-8E8F-CDDA779CA0CB}"/>
                </a:ext>
              </a:extLst>
            </p:cNvPr>
            <p:cNvGrpSpPr/>
            <p:nvPr/>
          </p:nvGrpSpPr>
          <p:grpSpPr>
            <a:xfrm>
              <a:off x="4951623" y="4062763"/>
              <a:ext cx="84960" cy="252468"/>
              <a:chOff x="9652371" y="397080"/>
              <a:chExt cx="84960" cy="252468"/>
            </a:xfrm>
          </p:grpSpPr>
          <p:sp>
            <p:nvSpPr>
              <p:cNvPr id="217" name="Rectangle 216">
                <a:extLst>
                  <a:ext uri="{FF2B5EF4-FFF2-40B4-BE49-F238E27FC236}">
                    <a16:creationId xmlns:a16="http://schemas.microsoft.com/office/drawing/2014/main" id="{0EA70EF0-CB27-43CB-A0F4-746237CD74C8}"/>
                  </a:ext>
                </a:extLst>
              </p:cNvPr>
              <p:cNvSpPr/>
              <p:nvPr/>
            </p:nvSpPr>
            <p:spPr>
              <a:xfrm>
                <a:off x="9654776" y="397080"/>
                <a:ext cx="80150" cy="131959"/>
              </a:xfrm>
              <a:prstGeom prst="rect">
                <a:avLst/>
              </a:prstGeom>
            </p:spPr>
            <p:txBody>
              <a:bodyPr wrap="none" lIns="0" tIns="0" rIns="0" bIns="0">
                <a:spAutoFit/>
              </a:bodyPr>
              <a:lstStyle/>
              <a:p>
                <a:pPr marL="0" marR="0" lvl="0" indent="0" algn="ctr" defTabSz="609402" rtl="0" eaLnBrk="0" fontAlgn="base" latinLnBrk="0" hangingPunct="0">
                  <a:lnSpc>
                    <a:spcPct val="85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H</a:t>
                </a:r>
              </a:p>
            </p:txBody>
          </p:sp>
          <p:sp>
            <p:nvSpPr>
              <p:cNvPr id="218" name="Rectangle 217">
                <a:extLst>
                  <a:ext uri="{FF2B5EF4-FFF2-40B4-BE49-F238E27FC236}">
                    <a16:creationId xmlns:a16="http://schemas.microsoft.com/office/drawing/2014/main" id="{0C709277-95CC-41E6-A570-9E34EB0909F4}"/>
                  </a:ext>
                </a:extLst>
              </p:cNvPr>
              <p:cNvSpPr/>
              <p:nvPr/>
            </p:nvSpPr>
            <p:spPr>
              <a:xfrm>
                <a:off x="9652371" y="495660"/>
                <a:ext cx="84960"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N</a:t>
                </a:r>
              </a:p>
            </p:txBody>
          </p:sp>
        </p:grpSp>
        <p:grpSp>
          <p:nvGrpSpPr>
            <p:cNvPr id="168" name="Group 167">
              <a:extLst>
                <a:ext uri="{FF2B5EF4-FFF2-40B4-BE49-F238E27FC236}">
                  <a16:creationId xmlns:a16="http://schemas.microsoft.com/office/drawing/2014/main" id="{7BAE1517-D0A2-400D-A1FA-60BDF4180F59}"/>
                </a:ext>
              </a:extLst>
            </p:cNvPr>
            <p:cNvGrpSpPr/>
            <p:nvPr/>
          </p:nvGrpSpPr>
          <p:grpSpPr>
            <a:xfrm>
              <a:off x="4576645" y="4210890"/>
              <a:ext cx="84960" cy="252468"/>
              <a:chOff x="9652371" y="397080"/>
              <a:chExt cx="84960" cy="252468"/>
            </a:xfrm>
          </p:grpSpPr>
          <p:sp>
            <p:nvSpPr>
              <p:cNvPr id="211" name="Rectangle 210">
                <a:extLst>
                  <a:ext uri="{FF2B5EF4-FFF2-40B4-BE49-F238E27FC236}">
                    <a16:creationId xmlns:a16="http://schemas.microsoft.com/office/drawing/2014/main" id="{4B7991D3-D00B-4CC2-8110-18577074C13C}"/>
                  </a:ext>
                </a:extLst>
              </p:cNvPr>
              <p:cNvSpPr/>
              <p:nvPr/>
            </p:nvSpPr>
            <p:spPr>
              <a:xfrm>
                <a:off x="9652371" y="397080"/>
                <a:ext cx="84960" cy="131959"/>
              </a:xfrm>
              <a:prstGeom prst="rect">
                <a:avLst/>
              </a:prstGeom>
            </p:spPr>
            <p:txBody>
              <a:bodyPr wrap="none" lIns="0" tIns="0" rIns="0" bIns="0">
                <a:spAutoFit/>
              </a:bodyPr>
              <a:lstStyle/>
              <a:p>
                <a:pPr marL="0" marR="0" lvl="0" indent="0" algn="ctr" defTabSz="609402" rtl="0" eaLnBrk="0" fontAlgn="base" latinLnBrk="0" hangingPunct="0">
                  <a:lnSpc>
                    <a:spcPct val="85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N</a:t>
                </a:r>
              </a:p>
            </p:txBody>
          </p:sp>
          <p:sp>
            <p:nvSpPr>
              <p:cNvPr id="212" name="Rectangle 211">
                <a:extLst>
                  <a:ext uri="{FF2B5EF4-FFF2-40B4-BE49-F238E27FC236}">
                    <a16:creationId xmlns:a16="http://schemas.microsoft.com/office/drawing/2014/main" id="{60706805-80E4-416F-BA32-6C13AB21253A}"/>
                  </a:ext>
                </a:extLst>
              </p:cNvPr>
              <p:cNvSpPr/>
              <p:nvPr/>
            </p:nvSpPr>
            <p:spPr>
              <a:xfrm>
                <a:off x="9654776" y="495660"/>
                <a:ext cx="80150"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H</a:t>
                </a:r>
              </a:p>
            </p:txBody>
          </p:sp>
        </p:grpSp>
        <p:grpSp>
          <p:nvGrpSpPr>
            <p:cNvPr id="174" name="Group 173">
              <a:extLst>
                <a:ext uri="{FF2B5EF4-FFF2-40B4-BE49-F238E27FC236}">
                  <a16:creationId xmlns:a16="http://schemas.microsoft.com/office/drawing/2014/main" id="{087359EC-7BD9-498C-AA89-C054936687BB}"/>
                </a:ext>
              </a:extLst>
            </p:cNvPr>
            <p:cNvGrpSpPr/>
            <p:nvPr/>
          </p:nvGrpSpPr>
          <p:grpSpPr>
            <a:xfrm rot="3990043" flipV="1">
              <a:off x="5075880" y="4328241"/>
              <a:ext cx="92075" cy="66624"/>
              <a:chOff x="250471" y="5019519"/>
              <a:chExt cx="92075" cy="66624"/>
            </a:xfrm>
          </p:grpSpPr>
          <p:sp>
            <p:nvSpPr>
              <p:cNvPr id="203" name="Freeform 219">
                <a:extLst>
                  <a:ext uri="{FF2B5EF4-FFF2-40B4-BE49-F238E27FC236}">
                    <a16:creationId xmlns:a16="http://schemas.microsoft.com/office/drawing/2014/main" id="{D889231E-58E6-4072-A420-262162937B6A}"/>
                  </a:ext>
                </a:extLst>
              </p:cNvPr>
              <p:cNvSpPr/>
              <p:nvPr/>
            </p:nvSpPr>
            <p:spPr bwMode="auto">
              <a:xfrm>
                <a:off x="317146" y="5019519"/>
                <a:ext cx="25400" cy="60325"/>
              </a:xfrm>
              <a:custGeom>
                <a:avLst/>
                <a:gdLst>
                  <a:gd name="connsiteX0" fmla="*/ 0 w 25400"/>
                  <a:gd name="connsiteY0" fmla="*/ 0 h 60325"/>
                  <a:gd name="connsiteX1" fmla="*/ 25400 w 25400"/>
                  <a:gd name="connsiteY1" fmla="*/ 60325 h 60325"/>
                </a:gdLst>
                <a:ahLst/>
                <a:cxnLst>
                  <a:cxn ang="0">
                    <a:pos x="connsiteX0" y="connsiteY0"/>
                  </a:cxn>
                  <a:cxn ang="0">
                    <a:pos x="connsiteX1" y="connsiteY1"/>
                  </a:cxn>
                </a:cxnLst>
                <a:rect l="l" t="t" r="r" b="b"/>
                <a:pathLst>
                  <a:path w="25400" h="60325">
                    <a:moveTo>
                      <a:pt x="0" y="0"/>
                    </a:moveTo>
                    <a:lnTo>
                      <a:pt x="25400" y="60325"/>
                    </a:lnTo>
                  </a:path>
                </a:pathLst>
              </a:custGeom>
              <a:noFill/>
              <a:ln w="952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204" name="Freeform 220">
                <a:extLst>
                  <a:ext uri="{FF2B5EF4-FFF2-40B4-BE49-F238E27FC236}">
                    <a16:creationId xmlns:a16="http://schemas.microsoft.com/office/drawing/2014/main" id="{3857927A-6C62-45EF-A7B6-2FFA408F8504}"/>
                  </a:ext>
                </a:extLst>
              </p:cNvPr>
              <p:cNvSpPr/>
              <p:nvPr/>
            </p:nvSpPr>
            <p:spPr bwMode="auto">
              <a:xfrm>
                <a:off x="285396" y="5041744"/>
                <a:ext cx="15875" cy="38100"/>
              </a:xfrm>
              <a:custGeom>
                <a:avLst/>
                <a:gdLst>
                  <a:gd name="connsiteX0" fmla="*/ 0 w 15875"/>
                  <a:gd name="connsiteY0" fmla="*/ 0 h 38100"/>
                  <a:gd name="connsiteX1" fmla="*/ 15875 w 15875"/>
                  <a:gd name="connsiteY1" fmla="*/ 38100 h 38100"/>
                </a:gdLst>
                <a:ahLst/>
                <a:cxnLst>
                  <a:cxn ang="0">
                    <a:pos x="connsiteX0" y="connsiteY0"/>
                  </a:cxn>
                  <a:cxn ang="0">
                    <a:pos x="connsiteX1" y="connsiteY1"/>
                  </a:cxn>
                </a:cxnLst>
                <a:rect l="l" t="t" r="r" b="b"/>
                <a:pathLst>
                  <a:path w="15875" h="38100">
                    <a:moveTo>
                      <a:pt x="0" y="0"/>
                    </a:moveTo>
                    <a:lnTo>
                      <a:pt x="15875" y="38100"/>
                    </a:lnTo>
                  </a:path>
                </a:pathLst>
              </a:custGeom>
              <a:noFill/>
              <a:ln w="952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205" name="Freeform 221">
                <a:extLst>
                  <a:ext uri="{FF2B5EF4-FFF2-40B4-BE49-F238E27FC236}">
                    <a16:creationId xmlns:a16="http://schemas.microsoft.com/office/drawing/2014/main" id="{EAABD483-ACA9-4C68-AB2C-81FC17644A20}"/>
                  </a:ext>
                </a:extLst>
              </p:cNvPr>
              <p:cNvSpPr/>
              <p:nvPr/>
            </p:nvSpPr>
            <p:spPr bwMode="auto">
              <a:xfrm>
                <a:off x="301271" y="5029044"/>
                <a:ext cx="19050" cy="50800"/>
              </a:xfrm>
              <a:custGeom>
                <a:avLst/>
                <a:gdLst>
                  <a:gd name="connsiteX0" fmla="*/ 0 w 19050"/>
                  <a:gd name="connsiteY0" fmla="*/ 0 h 50800"/>
                  <a:gd name="connsiteX1" fmla="*/ 19050 w 19050"/>
                  <a:gd name="connsiteY1" fmla="*/ 50800 h 50800"/>
                </a:gdLst>
                <a:ahLst/>
                <a:cxnLst>
                  <a:cxn ang="0">
                    <a:pos x="connsiteX0" y="connsiteY0"/>
                  </a:cxn>
                  <a:cxn ang="0">
                    <a:pos x="connsiteX1" y="connsiteY1"/>
                  </a:cxn>
                </a:cxnLst>
                <a:rect l="l" t="t" r="r" b="b"/>
                <a:pathLst>
                  <a:path w="19050" h="50800">
                    <a:moveTo>
                      <a:pt x="0" y="0"/>
                    </a:moveTo>
                    <a:lnTo>
                      <a:pt x="19050" y="50800"/>
                    </a:lnTo>
                  </a:path>
                </a:pathLst>
              </a:custGeom>
              <a:noFill/>
              <a:ln w="952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206" name="Freeform 222">
                <a:extLst>
                  <a:ext uri="{FF2B5EF4-FFF2-40B4-BE49-F238E27FC236}">
                    <a16:creationId xmlns:a16="http://schemas.microsoft.com/office/drawing/2014/main" id="{0A980AC1-512A-4B5D-A63D-EFB60AEB618F}"/>
                  </a:ext>
                </a:extLst>
              </p:cNvPr>
              <p:cNvSpPr/>
              <p:nvPr/>
            </p:nvSpPr>
            <p:spPr bwMode="auto">
              <a:xfrm>
                <a:off x="269521" y="5051269"/>
                <a:ext cx="9525" cy="28575"/>
              </a:xfrm>
              <a:custGeom>
                <a:avLst/>
                <a:gdLst>
                  <a:gd name="connsiteX0" fmla="*/ 0 w 9525"/>
                  <a:gd name="connsiteY0" fmla="*/ 0 h 28575"/>
                  <a:gd name="connsiteX1" fmla="*/ 9525 w 9525"/>
                  <a:gd name="connsiteY1" fmla="*/ 28575 h 28575"/>
                </a:gdLst>
                <a:ahLst/>
                <a:cxnLst>
                  <a:cxn ang="0">
                    <a:pos x="connsiteX0" y="connsiteY0"/>
                  </a:cxn>
                  <a:cxn ang="0">
                    <a:pos x="connsiteX1" y="connsiteY1"/>
                  </a:cxn>
                </a:cxnLst>
                <a:rect l="l" t="t" r="r" b="b"/>
                <a:pathLst>
                  <a:path w="9525" h="28575">
                    <a:moveTo>
                      <a:pt x="0" y="0"/>
                    </a:moveTo>
                    <a:lnTo>
                      <a:pt x="9525" y="28575"/>
                    </a:lnTo>
                  </a:path>
                </a:pathLst>
              </a:custGeom>
              <a:noFill/>
              <a:ln w="952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207" name="Freeform 223">
                <a:extLst>
                  <a:ext uri="{FF2B5EF4-FFF2-40B4-BE49-F238E27FC236}">
                    <a16:creationId xmlns:a16="http://schemas.microsoft.com/office/drawing/2014/main" id="{C8C4A624-5665-402C-ADB2-C4736A66E447}"/>
                  </a:ext>
                </a:extLst>
              </p:cNvPr>
              <p:cNvSpPr/>
              <p:nvPr/>
            </p:nvSpPr>
            <p:spPr bwMode="auto">
              <a:xfrm>
                <a:off x="250471" y="5079844"/>
                <a:ext cx="0" cy="0"/>
              </a:xfrm>
              <a:custGeom>
                <a:avLst/>
                <a:gdLst>
                  <a:gd name="connsiteX0" fmla="*/ 0 w 0"/>
                  <a:gd name="connsiteY0" fmla="*/ 0 h 0"/>
                  <a:gd name="connsiteX1" fmla="*/ 0 w 0"/>
                  <a:gd name="connsiteY1" fmla="*/ 0 h 0"/>
                </a:gdLst>
                <a:ahLst/>
                <a:cxnLst>
                  <a:cxn ang="0">
                    <a:pos x="connsiteX0" y="connsiteY0"/>
                  </a:cxn>
                  <a:cxn ang="0">
                    <a:pos x="connsiteX1" y="connsiteY1"/>
                  </a:cxn>
                </a:cxnLst>
                <a:rect l="l" t="t" r="r" b="b"/>
                <a:pathLst>
                  <a:path>
                    <a:moveTo>
                      <a:pt x="0" y="0"/>
                    </a:moveTo>
                    <a:lnTo>
                      <a:pt x="0" y="0"/>
                    </a:lnTo>
                  </a:path>
                </a:pathLst>
              </a:custGeom>
              <a:noFill/>
              <a:ln w="952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208" name="Freeform 224">
                <a:extLst>
                  <a:ext uri="{FF2B5EF4-FFF2-40B4-BE49-F238E27FC236}">
                    <a16:creationId xmlns:a16="http://schemas.microsoft.com/office/drawing/2014/main" id="{F01C6EBE-F1BF-477C-B9CF-2A1EBCB376D5}"/>
                  </a:ext>
                </a:extLst>
              </p:cNvPr>
              <p:cNvSpPr/>
              <p:nvPr/>
            </p:nvSpPr>
            <p:spPr bwMode="auto">
              <a:xfrm rot="21166211">
                <a:off x="254446" y="5060743"/>
                <a:ext cx="6350" cy="25400"/>
              </a:xfrm>
              <a:custGeom>
                <a:avLst/>
                <a:gdLst>
                  <a:gd name="connsiteX0" fmla="*/ 0 w 6350"/>
                  <a:gd name="connsiteY0" fmla="*/ 0 h 25400"/>
                  <a:gd name="connsiteX1" fmla="*/ 6350 w 6350"/>
                  <a:gd name="connsiteY1" fmla="*/ 25400 h 25400"/>
                </a:gdLst>
                <a:ahLst/>
                <a:cxnLst>
                  <a:cxn ang="0">
                    <a:pos x="connsiteX0" y="connsiteY0"/>
                  </a:cxn>
                  <a:cxn ang="0">
                    <a:pos x="connsiteX1" y="connsiteY1"/>
                  </a:cxn>
                </a:cxnLst>
                <a:rect l="l" t="t" r="r" b="b"/>
                <a:pathLst>
                  <a:path w="6350" h="25400">
                    <a:moveTo>
                      <a:pt x="0" y="0"/>
                    </a:moveTo>
                    <a:lnTo>
                      <a:pt x="6350" y="25400"/>
                    </a:lnTo>
                  </a:path>
                </a:pathLst>
              </a:custGeom>
              <a:noFill/>
              <a:ln w="952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sp>
          <p:nvSpPr>
            <p:cNvPr id="178" name="Freeform 233">
              <a:extLst>
                <a:ext uri="{FF2B5EF4-FFF2-40B4-BE49-F238E27FC236}">
                  <a16:creationId xmlns:a16="http://schemas.microsoft.com/office/drawing/2014/main" id="{AB5C1585-E108-404B-B5BE-D3F7CDA7B3E5}"/>
                </a:ext>
              </a:extLst>
            </p:cNvPr>
            <p:cNvSpPr/>
            <p:nvPr/>
          </p:nvSpPr>
          <p:spPr bwMode="auto">
            <a:xfrm rot="17972682">
              <a:off x="4691890" y="4132316"/>
              <a:ext cx="73025" cy="60325"/>
            </a:xfrm>
            <a:custGeom>
              <a:avLst/>
              <a:gdLst>
                <a:gd name="connsiteX0" fmla="*/ 50800 w 73025"/>
                <a:gd name="connsiteY0" fmla="*/ 0 h 60325"/>
                <a:gd name="connsiteX1" fmla="*/ 73025 w 73025"/>
                <a:gd name="connsiteY1" fmla="*/ 50800 h 60325"/>
                <a:gd name="connsiteX2" fmla="*/ 0 w 73025"/>
                <a:gd name="connsiteY2" fmla="*/ 60325 h 60325"/>
                <a:gd name="connsiteX3" fmla="*/ 50800 w 73025"/>
                <a:gd name="connsiteY3" fmla="*/ 0 h 60325"/>
              </a:gdLst>
              <a:ahLst/>
              <a:cxnLst>
                <a:cxn ang="0">
                  <a:pos x="connsiteX0" y="connsiteY0"/>
                </a:cxn>
                <a:cxn ang="0">
                  <a:pos x="connsiteX1" y="connsiteY1"/>
                </a:cxn>
                <a:cxn ang="0">
                  <a:pos x="connsiteX2" y="connsiteY2"/>
                </a:cxn>
                <a:cxn ang="0">
                  <a:pos x="connsiteX3" y="connsiteY3"/>
                </a:cxn>
              </a:cxnLst>
              <a:rect l="l" t="t" r="r" b="b"/>
              <a:pathLst>
                <a:path w="73025" h="60325">
                  <a:moveTo>
                    <a:pt x="50800" y="0"/>
                  </a:moveTo>
                  <a:lnTo>
                    <a:pt x="73025" y="50800"/>
                  </a:lnTo>
                  <a:lnTo>
                    <a:pt x="0" y="60325"/>
                  </a:lnTo>
                  <a:lnTo>
                    <a:pt x="50800" y="0"/>
                  </a:lnTo>
                  <a:close/>
                </a:path>
              </a:pathLst>
            </a:custGeom>
            <a:solidFill>
              <a:schemeClr val="bg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98" name="Freeform 253">
              <a:extLst>
                <a:ext uri="{FF2B5EF4-FFF2-40B4-BE49-F238E27FC236}">
                  <a16:creationId xmlns:a16="http://schemas.microsoft.com/office/drawing/2014/main" id="{64543FC2-1514-4C62-A4DC-F703178B910D}"/>
                </a:ext>
              </a:extLst>
            </p:cNvPr>
            <p:cNvSpPr/>
            <p:nvPr/>
          </p:nvSpPr>
          <p:spPr bwMode="auto">
            <a:xfrm>
              <a:off x="4670309" y="4204020"/>
              <a:ext cx="269875" cy="88900"/>
            </a:xfrm>
            <a:custGeom>
              <a:avLst/>
              <a:gdLst>
                <a:gd name="connsiteX0" fmla="*/ 0 w 269875"/>
                <a:gd name="connsiteY0" fmla="*/ 53975 h 88900"/>
                <a:gd name="connsiteX1" fmla="*/ 66675 w 269875"/>
                <a:gd name="connsiteY1" fmla="*/ 0 h 88900"/>
                <a:gd name="connsiteX2" fmla="*/ 190500 w 269875"/>
                <a:gd name="connsiteY2" fmla="*/ 88900 h 88900"/>
                <a:gd name="connsiteX3" fmla="*/ 269875 w 269875"/>
                <a:gd name="connsiteY3" fmla="*/ 47625 h 88900"/>
              </a:gdLst>
              <a:ahLst/>
              <a:cxnLst>
                <a:cxn ang="0">
                  <a:pos x="connsiteX0" y="connsiteY0"/>
                </a:cxn>
                <a:cxn ang="0">
                  <a:pos x="connsiteX1" y="connsiteY1"/>
                </a:cxn>
                <a:cxn ang="0">
                  <a:pos x="connsiteX2" y="connsiteY2"/>
                </a:cxn>
                <a:cxn ang="0">
                  <a:pos x="connsiteX3" y="connsiteY3"/>
                </a:cxn>
              </a:cxnLst>
              <a:rect l="l" t="t" r="r" b="b"/>
              <a:pathLst>
                <a:path w="269875" h="88900">
                  <a:moveTo>
                    <a:pt x="0" y="53975"/>
                  </a:moveTo>
                  <a:lnTo>
                    <a:pt x="66675" y="0"/>
                  </a:lnTo>
                  <a:lnTo>
                    <a:pt x="190500" y="88900"/>
                  </a:lnTo>
                  <a:lnTo>
                    <a:pt x="269875" y="47625"/>
                  </a:lnTo>
                </a:path>
              </a:pathLst>
            </a:custGeom>
            <a:noFill/>
            <a:ln w="1905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99" name="Freeform 254">
              <a:extLst>
                <a:ext uri="{FF2B5EF4-FFF2-40B4-BE49-F238E27FC236}">
                  <a16:creationId xmlns:a16="http://schemas.microsoft.com/office/drawing/2014/main" id="{FA7891C2-A28D-4CF5-9D71-46585C90C49B}"/>
                </a:ext>
              </a:extLst>
            </p:cNvPr>
            <p:cNvSpPr/>
            <p:nvPr/>
          </p:nvSpPr>
          <p:spPr bwMode="auto">
            <a:xfrm>
              <a:off x="5041357" y="4192375"/>
              <a:ext cx="288925" cy="92075"/>
            </a:xfrm>
            <a:custGeom>
              <a:avLst/>
              <a:gdLst>
                <a:gd name="connsiteX0" fmla="*/ 0 w 288925"/>
                <a:gd name="connsiteY0" fmla="*/ 41275 h 92075"/>
                <a:gd name="connsiteX1" fmla="*/ 85725 w 288925"/>
                <a:gd name="connsiteY1" fmla="*/ 92075 h 92075"/>
                <a:gd name="connsiteX2" fmla="*/ 209550 w 288925"/>
                <a:gd name="connsiteY2" fmla="*/ 0 h 92075"/>
                <a:gd name="connsiteX3" fmla="*/ 288925 w 288925"/>
                <a:gd name="connsiteY3" fmla="*/ 57150 h 92075"/>
              </a:gdLst>
              <a:ahLst/>
              <a:cxnLst>
                <a:cxn ang="0">
                  <a:pos x="connsiteX0" y="connsiteY0"/>
                </a:cxn>
                <a:cxn ang="0">
                  <a:pos x="connsiteX1" y="connsiteY1"/>
                </a:cxn>
                <a:cxn ang="0">
                  <a:pos x="connsiteX2" y="connsiteY2"/>
                </a:cxn>
                <a:cxn ang="0">
                  <a:pos x="connsiteX3" y="connsiteY3"/>
                </a:cxn>
              </a:cxnLst>
              <a:rect l="l" t="t" r="r" b="b"/>
              <a:pathLst>
                <a:path w="288925" h="92075">
                  <a:moveTo>
                    <a:pt x="0" y="41275"/>
                  </a:moveTo>
                  <a:lnTo>
                    <a:pt x="85725" y="92075"/>
                  </a:lnTo>
                  <a:lnTo>
                    <a:pt x="209550" y="0"/>
                  </a:lnTo>
                  <a:lnTo>
                    <a:pt x="288925" y="57150"/>
                  </a:lnTo>
                </a:path>
              </a:pathLst>
            </a:custGeom>
            <a:noFill/>
            <a:ln w="1905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46" name="Freeform 252">
              <a:extLst>
                <a:ext uri="{FF2B5EF4-FFF2-40B4-BE49-F238E27FC236}">
                  <a16:creationId xmlns:a16="http://schemas.microsoft.com/office/drawing/2014/main" id="{6C6A235C-D0B4-4C29-A008-46D98CDD7198}"/>
                </a:ext>
              </a:extLst>
            </p:cNvPr>
            <p:cNvSpPr/>
            <p:nvPr/>
          </p:nvSpPr>
          <p:spPr bwMode="auto">
            <a:xfrm rot="1945439">
              <a:off x="4225746" y="4173191"/>
              <a:ext cx="178424" cy="28696"/>
            </a:xfrm>
            <a:custGeom>
              <a:avLst/>
              <a:gdLst>
                <a:gd name="connsiteX0" fmla="*/ 0 w 777875"/>
                <a:gd name="connsiteY0" fmla="*/ 34925 h 98425"/>
                <a:gd name="connsiteX1" fmla="*/ 79375 w 777875"/>
                <a:gd name="connsiteY1" fmla="*/ 98425 h 98425"/>
                <a:gd name="connsiteX2" fmla="*/ 209550 w 777875"/>
                <a:gd name="connsiteY2" fmla="*/ 6350 h 98425"/>
                <a:gd name="connsiteX3" fmla="*/ 336550 w 777875"/>
                <a:gd name="connsiteY3" fmla="*/ 92075 h 98425"/>
                <a:gd name="connsiteX4" fmla="*/ 457200 w 777875"/>
                <a:gd name="connsiteY4" fmla="*/ 0 h 98425"/>
                <a:gd name="connsiteX5" fmla="*/ 581025 w 777875"/>
                <a:gd name="connsiteY5" fmla="*/ 95250 h 98425"/>
                <a:gd name="connsiteX6" fmla="*/ 714375 w 777875"/>
                <a:gd name="connsiteY6" fmla="*/ 0 h 98425"/>
                <a:gd name="connsiteX7" fmla="*/ 777875 w 777875"/>
                <a:gd name="connsiteY7" fmla="*/ 50800 h 98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77875" h="98425">
                  <a:moveTo>
                    <a:pt x="0" y="34925"/>
                  </a:moveTo>
                  <a:lnTo>
                    <a:pt x="79375" y="98425"/>
                  </a:lnTo>
                  <a:lnTo>
                    <a:pt x="209550" y="6350"/>
                  </a:lnTo>
                  <a:lnTo>
                    <a:pt x="336550" y="92075"/>
                  </a:lnTo>
                  <a:lnTo>
                    <a:pt x="457200" y="0"/>
                  </a:lnTo>
                  <a:lnTo>
                    <a:pt x="581025" y="95250"/>
                  </a:lnTo>
                  <a:lnTo>
                    <a:pt x="714375" y="0"/>
                  </a:lnTo>
                  <a:lnTo>
                    <a:pt x="777875" y="50800"/>
                  </a:lnTo>
                </a:path>
              </a:pathLst>
            </a:custGeom>
            <a:noFill/>
            <a:ln w="1905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nvGrpSpPr>
            <p:cNvPr id="465" name="Group 464">
              <a:extLst>
                <a:ext uri="{FF2B5EF4-FFF2-40B4-BE49-F238E27FC236}">
                  <a16:creationId xmlns:a16="http://schemas.microsoft.com/office/drawing/2014/main" id="{2140C190-5B27-49FB-94B5-EB9679465B87}"/>
                </a:ext>
              </a:extLst>
            </p:cNvPr>
            <p:cNvGrpSpPr/>
            <p:nvPr/>
          </p:nvGrpSpPr>
          <p:grpSpPr>
            <a:xfrm rot="8142507">
              <a:off x="4405121" y="4155684"/>
              <a:ext cx="167639" cy="169522"/>
              <a:chOff x="3237102" y="3971480"/>
              <a:chExt cx="185241" cy="186462"/>
            </a:xfrm>
          </p:grpSpPr>
          <p:grpSp>
            <p:nvGrpSpPr>
              <p:cNvPr id="461" name="Group 460">
                <a:extLst>
                  <a:ext uri="{FF2B5EF4-FFF2-40B4-BE49-F238E27FC236}">
                    <a16:creationId xmlns:a16="http://schemas.microsoft.com/office/drawing/2014/main" id="{B66E8215-2EF2-4B6C-BBD3-67EEE30C6BFC}"/>
                  </a:ext>
                </a:extLst>
              </p:cNvPr>
              <p:cNvGrpSpPr/>
              <p:nvPr/>
            </p:nvGrpSpPr>
            <p:grpSpPr>
              <a:xfrm rot="10800000">
                <a:off x="3237102" y="4075903"/>
                <a:ext cx="86561" cy="82039"/>
                <a:chOff x="3453973" y="2154643"/>
                <a:chExt cx="72972" cy="62522"/>
              </a:xfrm>
            </p:grpSpPr>
            <p:sp>
              <p:nvSpPr>
                <p:cNvPr id="462" name="Freeform 164">
                  <a:extLst>
                    <a:ext uri="{FF2B5EF4-FFF2-40B4-BE49-F238E27FC236}">
                      <a16:creationId xmlns:a16="http://schemas.microsoft.com/office/drawing/2014/main" id="{4977D3D5-4E6A-4CFE-812F-1B9D4CA58349}"/>
                    </a:ext>
                  </a:extLst>
                </p:cNvPr>
                <p:cNvSpPr/>
                <p:nvPr/>
              </p:nvSpPr>
              <p:spPr bwMode="auto">
                <a:xfrm>
                  <a:off x="3453973" y="2154643"/>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63" name="Freeform 165">
                  <a:extLst>
                    <a:ext uri="{FF2B5EF4-FFF2-40B4-BE49-F238E27FC236}">
                      <a16:creationId xmlns:a16="http://schemas.microsoft.com/office/drawing/2014/main" id="{7B68B5C1-F776-4C26-97C0-80F7D7059396}"/>
                    </a:ext>
                  </a:extLst>
                </p:cNvPr>
                <p:cNvSpPr/>
                <p:nvPr/>
              </p:nvSpPr>
              <p:spPr bwMode="auto">
                <a:xfrm>
                  <a:off x="3469795" y="2169540"/>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sp>
            <p:nvSpPr>
              <p:cNvPr id="464" name="Freeform: Shape 463">
                <a:extLst>
                  <a:ext uri="{FF2B5EF4-FFF2-40B4-BE49-F238E27FC236}">
                    <a16:creationId xmlns:a16="http://schemas.microsoft.com/office/drawing/2014/main" id="{36E01965-9968-4709-8244-644632879689}"/>
                  </a:ext>
                </a:extLst>
              </p:cNvPr>
              <p:cNvSpPr/>
              <p:nvPr/>
            </p:nvSpPr>
            <p:spPr bwMode="auto">
              <a:xfrm>
                <a:off x="3289684" y="3971480"/>
                <a:ext cx="132659" cy="151610"/>
              </a:xfrm>
              <a:custGeom>
                <a:avLst/>
                <a:gdLst>
                  <a:gd name="connsiteX0" fmla="*/ 0 w 132659"/>
                  <a:gd name="connsiteY0" fmla="*/ 0 h 151610"/>
                  <a:gd name="connsiteX1" fmla="*/ 18951 w 132659"/>
                  <a:gd name="connsiteY1" fmla="*/ 118446 h 151610"/>
                  <a:gd name="connsiteX2" fmla="*/ 132659 w 132659"/>
                  <a:gd name="connsiteY2" fmla="*/ 151610 h 151610"/>
                </a:gdLst>
                <a:ahLst/>
                <a:cxnLst>
                  <a:cxn ang="0">
                    <a:pos x="connsiteX0" y="connsiteY0"/>
                  </a:cxn>
                  <a:cxn ang="0">
                    <a:pos x="connsiteX1" y="connsiteY1"/>
                  </a:cxn>
                  <a:cxn ang="0">
                    <a:pos x="connsiteX2" y="connsiteY2"/>
                  </a:cxn>
                </a:cxnLst>
                <a:rect l="l" t="t" r="r" b="b"/>
                <a:pathLst>
                  <a:path w="132659" h="151610">
                    <a:moveTo>
                      <a:pt x="0" y="0"/>
                    </a:moveTo>
                    <a:lnTo>
                      <a:pt x="18951" y="118446"/>
                    </a:lnTo>
                    <a:lnTo>
                      <a:pt x="132659" y="151610"/>
                    </a:lnTo>
                  </a:path>
                </a:pathLst>
              </a:custGeom>
              <a:noFill/>
              <a:ln w="1905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grpSp>
        <p:sp>
          <p:nvSpPr>
            <p:cNvPr id="466" name="Rectangle 465">
              <a:extLst>
                <a:ext uri="{FF2B5EF4-FFF2-40B4-BE49-F238E27FC236}">
                  <a16:creationId xmlns:a16="http://schemas.microsoft.com/office/drawing/2014/main" id="{82C92965-0475-41B9-88C2-4C04935D75DD}"/>
                </a:ext>
              </a:extLst>
            </p:cNvPr>
            <p:cNvSpPr/>
            <p:nvPr/>
          </p:nvSpPr>
          <p:spPr>
            <a:xfrm>
              <a:off x="4823664" y="4366132"/>
              <a:ext cx="86562"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O</a:t>
              </a:r>
            </a:p>
          </p:txBody>
        </p:sp>
        <p:grpSp>
          <p:nvGrpSpPr>
            <p:cNvPr id="472" name="Group 471">
              <a:extLst>
                <a:ext uri="{FF2B5EF4-FFF2-40B4-BE49-F238E27FC236}">
                  <a16:creationId xmlns:a16="http://schemas.microsoft.com/office/drawing/2014/main" id="{2840AE8A-5A77-41F3-8FC6-6D792BF36364}"/>
                </a:ext>
              </a:extLst>
            </p:cNvPr>
            <p:cNvGrpSpPr/>
            <p:nvPr/>
          </p:nvGrpSpPr>
          <p:grpSpPr>
            <a:xfrm>
              <a:off x="5350108" y="4211462"/>
              <a:ext cx="84960" cy="252468"/>
              <a:chOff x="9652371" y="397080"/>
              <a:chExt cx="84960" cy="252468"/>
            </a:xfrm>
          </p:grpSpPr>
          <p:sp>
            <p:nvSpPr>
              <p:cNvPr id="473" name="Rectangle 472">
                <a:extLst>
                  <a:ext uri="{FF2B5EF4-FFF2-40B4-BE49-F238E27FC236}">
                    <a16:creationId xmlns:a16="http://schemas.microsoft.com/office/drawing/2014/main" id="{621116BC-BDB2-48C2-8117-ED5EE89F1C2A}"/>
                  </a:ext>
                </a:extLst>
              </p:cNvPr>
              <p:cNvSpPr/>
              <p:nvPr/>
            </p:nvSpPr>
            <p:spPr>
              <a:xfrm>
                <a:off x="9652371" y="397080"/>
                <a:ext cx="84960" cy="131959"/>
              </a:xfrm>
              <a:prstGeom prst="rect">
                <a:avLst/>
              </a:prstGeom>
            </p:spPr>
            <p:txBody>
              <a:bodyPr wrap="none" lIns="0" tIns="0" rIns="0" bIns="0">
                <a:spAutoFit/>
              </a:bodyPr>
              <a:lstStyle/>
              <a:p>
                <a:pPr marL="0" marR="0" lvl="0" indent="0" algn="ctr" defTabSz="609402" rtl="0" eaLnBrk="0" fontAlgn="base" latinLnBrk="0" hangingPunct="0">
                  <a:lnSpc>
                    <a:spcPct val="85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N</a:t>
                </a:r>
              </a:p>
            </p:txBody>
          </p:sp>
          <p:sp>
            <p:nvSpPr>
              <p:cNvPr id="474" name="Rectangle 473">
                <a:extLst>
                  <a:ext uri="{FF2B5EF4-FFF2-40B4-BE49-F238E27FC236}">
                    <a16:creationId xmlns:a16="http://schemas.microsoft.com/office/drawing/2014/main" id="{39F57DAF-2762-4174-978F-C934E79469BE}"/>
                  </a:ext>
                </a:extLst>
              </p:cNvPr>
              <p:cNvSpPr/>
              <p:nvPr/>
            </p:nvSpPr>
            <p:spPr>
              <a:xfrm>
                <a:off x="9654776" y="495660"/>
                <a:ext cx="80150"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H</a:t>
                </a:r>
              </a:p>
            </p:txBody>
          </p:sp>
        </p:grpSp>
        <p:grpSp>
          <p:nvGrpSpPr>
            <p:cNvPr id="475" name="Group 474">
              <a:extLst>
                <a:ext uri="{FF2B5EF4-FFF2-40B4-BE49-F238E27FC236}">
                  <a16:creationId xmlns:a16="http://schemas.microsoft.com/office/drawing/2014/main" id="{30F74D0A-E878-41DB-BE2C-F91E34D7DF47}"/>
                </a:ext>
              </a:extLst>
            </p:cNvPr>
            <p:cNvGrpSpPr/>
            <p:nvPr/>
          </p:nvGrpSpPr>
          <p:grpSpPr>
            <a:xfrm rot="7935039">
              <a:off x="5191715" y="4122509"/>
              <a:ext cx="106711" cy="98200"/>
              <a:chOff x="3454123" y="2151718"/>
              <a:chExt cx="74462" cy="64054"/>
            </a:xfrm>
          </p:grpSpPr>
          <p:sp>
            <p:nvSpPr>
              <p:cNvPr id="476" name="Freeform 149">
                <a:extLst>
                  <a:ext uri="{FF2B5EF4-FFF2-40B4-BE49-F238E27FC236}">
                    <a16:creationId xmlns:a16="http://schemas.microsoft.com/office/drawing/2014/main" id="{65965EBB-D384-4D88-921B-7D7FED9D41BB}"/>
                  </a:ext>
                </a:extLst>
              </p:cNvPr>
              <p:cNvSpPr/>
              <p:nvPr/>
            </p:nvSpPr>
            <p:spPr bwMode="auto">
              <a:xfrm>
                <a:off x="3454123" y="2151718"/>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77" name="Freeform 150">
                <a:extLst>
                  <a:ext uri="{FF2B5EF4-FFF2-40B4-BE49-F238E27FC236}">
                    <a16:creationId xmlns:a16="http://schemas.microsoft.com/office/drawing/2014/main" id="{99F36BC6-795A-4E9F-8916-D4B75B6963C9}"/>
                  </a:ext>
                </a:extLst>
              </p:cNvPr>
              <p:cNvSpPr/>
              <p:nvPr/>
            </p:nvSpPr>
            <p:spPr bwMode="auto">
              <a:xfrm>
                <a:off x="3471435" y="2168147"/>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sp>
          <p:nvSpPr>
            <p:cNvPr id="478" name="Rectangle 477">
              <a:extLst>
                <a:ext uri="{FF2B5EF4-FFF2-40B4-BE49-F238E27FC236}">
                  <a16:creationId xmlns:a16="http://schemas.microsoft.com/office/drawing/2014/main" id="{B1307DEA-53F3-4855-815C-F5009124139A}"/>
                </a:ext>
              </a:extLst>
            </p:cNvPr>
            <p:cNvSpPr/>
            <p:nvPr/>
          </p:nvSpPr>
          <p:spPr>
            <a:xfrm>
              <a:off x="5202762" y="3978652"/>
              <a:ext cx="86562"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O</a:t>
              </a:r>
            </a:p>
          </p:txBody>
        </p:sp>
        <p:sp>
          <p:nvSpPr>
            <p:cNvPr id="479" name="Rectangle 478">
              <a:extLst>
                <a:ext uri="{FF2B5EF4-FFF2-40B4-BE49-F238E27FC236}">
                  <a16:creationId xmlns:a16="http://schemas.microsoft.com/office/drawing/2014/main" id="{CC2FCF43-6D7D-4AF3-98FD-9AA29CAB43E8}"/>
                </a:ext>
              </a:extLst>
            </p:cNvPr>
            <p:cNvSpPr/>
            <p:nvPr/>
          </p:nvSpPr>
          <p:spPr>
            <a:xfrm>
              <a:off x="4692487" y="3965624"/>
              <a:ext cx="115416"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R</a:t>
              </a:r>
              <a:r>
                <a:rPr kumimoji="0" lang="en-US" sz="1000" b="1" i="0" u="none" strike="noStrike" kern="1200" cap="none" spc="0" normalizeH="0" baseline="30000" noProof="0" dirty="0">
                  <a:ln>
                    <a:noFill/>
                  </a:ln>
                  <a:solidFill>
                    <a:srgbClr val="000000"/>
                  </a:solidFill>
                  <a:effectLst/>
                  <a:uLnTx/>
                  <a:uFillTx/>
                  <a:latin typeface="Calibri" panose="020F0502020204030204" pitchFamily="34" charset="0"/>
                  <a:ea typeface="+mn-ea"/>
                  <a:cs typeface="Calibri" panose="020F0502020204030204" pitchFamily="34" charset="0"/>
                </a:rPr>
                <a:t>2</a:t>
              </a:r>
            </a:p>
          </p:txBody>
        </p:sp>
        <p:sp>
          <p:nvSpPr>
            <p:cNvPr id="480" name="Rectangle 479">
              <a:extLst>
                <a:ext uri="{FF2B5EF4-FFF2-40B4-BE49-F238E27FC236}">
                  <a16:creationId xmlns:a16="http://schemas.microsoft.com/office/drawing/2014/main" id="{17FD1B83-9C8F-4B56-BF54-AB499294A417}"/>
                </a:ext>
              </a:extLst>
            </p:cNvPr>
            <p:cNvSpPr/>
            <p:nvPr/>
          </p:nvSpPr>
          <p:spPr>
            <a:xfrm>
              <a:off x="5079947" y="4398680"/>
              <a:ext cx="115416"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R</a:t>
              </a:r>
              <a:r>
                <a:rPr kumimoji="0" lang="en-US" sz="1000" b="1" i="0" u="none" strike="noStrike" kern="1200" cap="none" spc="0" normalizeH="0" baseline="30000" noProof="0" dirty="0">
                  <a:ln>
                    <a:noFill/>
                  </a:ln>
                  <a:solidFill>
                    <a:srgbClr val="000000"/>
                  </a:solidFill>
                  <a:effectLst/>
                  <a:uLnTx/>
                  <a:uFillTx/>
                  <a:latin typeface="Calibri" panose="020F0502020204030204" pitchFamily="34" charset="0"/>
                  <a:ea typeface="+mn-ea"/>
                  <a:cs typeface="Calibri" panose="020F0502020204030204" pitchFamily="34" charset="0"/>
                </a:rPr>
                <a:t>1</a:t>
              </a:r>
            </a:p>
          </p:txBody>
        </p:sp>
        <p:cxnSp>
          <p:nvCxnSpPr>
            <p:cNvPr id="481" name="Straight Connector 480">
              <a:extLst>
                <a:ext uri="{FF2B5EF4-FFF2-40B4-BE49-F238E27FC236}">
                  <a16:creationId xmlns:a16="http://schemas.microsoft.com/office/drawing/2014/main" id="{7FB81831-3622-4006-9A4C-FFA84F521BD0}"/>
                </a:ext>
              </a:extLst>
            </p:cNvPr>
            <p:cNvCxnSpPr>
              <a:cxnSpLocks/>
            </p:cNvCxnSpPr>
            <p:nvPr/>
          </p:nvCxnSpPr>
          <p:spPr bwMode="auto">
            <a:xfrm flipV="1">
              <a:off x="5445008" y="4203312"/>
              <a:ext cx="94902" cy="46371"/>
            </a:xfrm>
            <a:prstGeom prst="line">
              <a:avLst/>
            </a:prstGeom>
            <a:noFill/>
            <a:ln w="19050" cap="flat" cmpd="sng" algn="ctr">
              <a:solidFill>
                <a:schemeClr val="bg1"/>
              </a:solidFill>
              <a:prstDash val="solid"/>
              <a:round/>
              <a:headEnd type="none" w="med" len="med"/>
              <a:tailEnd type="none" w="med" len="med"/>
            </a:ln>
            <a:effectLst/>
          </p:spPr>
        </p:cxnSp>
        <p:sp>
          <p:nvSpPr>
            <p:cNvPr id="482" name="Freeform: Shape 481">
              <a:extLst>
                <a:ext uri="{FF2B5EF4-FFF2-40B4-BE49-F238E27FC236}">
                  <a16:creationId xmlns:a16="http://schemas.microsoft.com/office/drawing/2014/main" id="{A6CB8C16-CF56-406D-BC6A-1735D375107E}"/>
                </a:ext>
              </a:extLst>
            </p:cNvPr>
            <p:cNvSpPr/>
            <p:nvPr/>
          </p:nvSpPr>
          <p:spPr bwMode="auto">
            <a:xfrm>
              <a:off x="5236453" y="4145437"/>
              <a:ext cx="108970" cy="279531"/>
            </a:xfrm>
            <a:custGeom>
              <a:avLst/>
              <a:gdLst>
                <a:gd name="connsiteX0" fmla="*/ 61591 w 108970"/>
                <a:gd name="connsiteY0" fmla="*/ 279531 h 279531"/>
                <a:gd name="connsiteX1" fmla="*/ 61591 w 108970"/>
                <a:gd name="connsiteY1" fmla="*/ 279531 h 279531"/>
                <a:gd name="connsiteX2" fmla="*/ 0 w 108970"/>
                <a:gd name="connsiteY2" fmla="*/ 180037 h 279531"/>
                <a:gd name="connsiteX3" fmla="*/ 108970 w 108970"/>
                <a:gd name="connsiteY3" fmla="*/ 0 h 279531"/>
              </a:gdLst>
              <a:ahLst/>
              <a:cxnLst>
                <a:cxn ang="0">
                  <a:pos x="connsiteX0" y="connsiteY0"/>
                </a:cxn>
                <a:cxn ang="0">
                  <a:pos x="connsiteX1" y="connsiteY1"/>
                </a:cxn>
                <a:cxn ang="0">
                  <a:pos x="connsiteX2" y="connsiteY2"/>
                </a:cxn>
                <a:cxn ang="0">
                  <a:pos x="connsiteX3" y="connsiteY3"/>
                </a:cxn>
              </a:cxnLst>
              <a:rect l="l" t="t" r="r" b="b"/>
              <a:pathLst>
                <a:path w="108970" h="279531">
                  <a:moveTo>
                    <a:pt x="61591" y="279531"/>
                  </a:moveTo>
                  <a:lnTo>
                    <a:pt x="61591" y="279531"/>
                  </a:lnTo>
                  <a:lnTo>
                    <a:pt x="0" y="180037"/>
                  </a:lnTo>
                  <a:lnTo>
                    <a:pt x="108970" y="0"/>
                  </a:lnTo>
                </a:path>
              </a:pathLst>
            </a:custGeom>
            <a:noFill/>
            <a:ln w="19050">
              <a:solidFill>
                <a:schemeClr val="bg1"/>
              </a:solidFill>
              <a:prstDash val="sysDot"/>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cxnSp>
          <p:nvCxnSpPr>
            <p:cNvPr id="244" name="Straight Connector 243">
              <a:extLst>
                <a:ext uri="{FF2B5EF4-FFF2-40B4-BE49-F238E27FC236}">
                  <a16:creationId xmlns:a16="http://schemas.microsoft.com/office/drawing/2014/main" id="{3F8ED13D-42ED-41CA-8C1C-9C20413D58C3}"/>
                </a:ext>
              </a:extLst>
            </p:cNvPr>
            <p:cNvCxnSpPr>
              <a:cxnSpLocks/>
            </p:cNvCxnSpPr>
            <p:nvPr/>
          </p:nvCxnSpPr>
          <p:spPr bwMode="auto">
            <a:xfrm rot="-600000">
              <a:off x="4388123" y="4215930"/>
              <a:ext cx="4290" cy="47460"/>
            </a:xfrm>
            <a:prstGeom prst="line">
              <a:avLst/>
            </a:prstGeom>
            <a:noFill/>
            <a:ln w="19050" cap="flat" cmpd="sng" algn="ctr">
              <a:solidFill>
                <a:schemeClr val="bg1"/>
              </a:solidFill>
              <a:prstDash val="solid"/>
              <a:round/>
              <a:headEnd type="none" w="med" len="med"/>
              <a:tailEnd type="none" w="med" len="med"/>
            </a:ln>
            <a:effectLst/>
          </p:spPr>
        </p:cxnSp>
        <p:sp>
          <p:nvSpPr>
            <p:cNvPr id="245" name="Freeform 252">
              <a:extLst>
                <a:ext uri="{FF2B5EF4-FFF2-40B4-BE49-F238E27FC236}">
                  <a16:creationId xmlns:a16="http://schemas.microsoft.com/office/drawing/2014/main" id="{2A568EB5-F19E-4479-A545-E16CCE9D571A}"/>
                </a:ext>
              </a:extLst>
            </p:cNvPr>
            <p:cNvSpPr/>
            <p:nvPr/>
          </p:nvSpPr>
          <p:spPr bwMode="auto">
            <a:xfrm rot="2160000" flipV="1">
              <a:off x="4200733" y="4118357"/>
              <a:ext cx="73554" cy="27770"/>
            </a:xfrm>
            <a:custGeom>
              <a:avLst/>
              <a:gdLst>
                <a:gd name="connsiteX0" fmla="*/ 0 w 777875"/>
                <a:gd name="connsiteY0" fmla="*/ 34925 h 98425"/>
                <a:gd name="connsiteX1" fmla="*/ 79375 w 777875"/>
                <a:gd name="connsiteY1" fmla="*/ 98425 h 98425"/>
                <a:gd name="connsiteX2" fmla="*/ 209550 w 777875"/>
                <a:gd name="connsiteY2" fmla="*/ 6350 h 98425"/>
                <a:gd name="connsiteX3" fmla="*/ 336550 w 777875"/>
                <a:gd name="connsiteY3" fmla="*/ 92075 h 98425"/>
                <a:gd name="connsiteX4" fmla="*/ 457200 w 777875"/>
                <a:gd name="connsiteY4" fmla="*/ 0 h 98425"/>
                <a:gd name="connsiteX5" fmla="*/ 581025 w 777875"/>
                <a:gd name="connsiteY5" fmla="*/ 95250 h 98425"/>
                <a:gd name="connsiteX6" fmla="*/ 714375 w 777875"/>
                <a:gd name="connsiteY6" fmla="*/ 0 h 98425"/>
                <a:gd name="connsiteX7" fmla="*/ 777875 w 777875"/>
                <a:gd name="connsiteY7" fmla="*/ 50800 h 98425"/>
                <a:gd name="connsiteX0" fmla="*/ 1 w 698501"/>
                <a:gd name="connsiteY0" fmla="*/ 98425 h 98425"/>
                <a:gd name="connsiteX1" fmla="*/ 130176 w 698501"/>
                <a:gd name="connsiteY1" fmla="*/ 6350 h 98425"/>
                <a:gd name="connsiteX2" fmla="*/ 257176 w 698501"/>
                <a:gd name="connsiteY2" fmla="*/ 92075 h 98425"/>
                <a:gd name="connsiteX3" fmla="*/ 377826 w 698501"/>
                <a:gd name="connsiteY3" fmla="*/ 0 h 98425"/>
                <a:gd name="connsiteX4" fmla="*/ 501651 w 698501"/>
                <a:gd name="connsiteY4" fmla="*/ 95250 h 98425"/>
                <a:gd name="connsiteX5" fmla="*/ 635001 w 698501"/>
                <a:gd name="connsiteY5" fmla="*/ 0 h 98425"/>
                <a:gd name="connsiteX6" fmla="*/ 698501 w 698501"/>
                <a:gd name="connsiteY6" fmla="*/ 50800 h 98425"/>
                <a:gd name="connsiteX0" fmla="*/ 1 w 568326"/>
                <a:gd name="connsiteY0" fmla="*/ 6350 h 95250"/>
                <a:gd name="connsiteX1" fmla="*/ 127001 w 568326"/>
                <a:gd name="connsiteY1" fmla="*/ 92075 h 95250"/>
                <a:gd name="connsiteX2" fmla="*/ 247651 w 568326"/>
                <a:gd name="connsiteY2" fmla="*/ 0 h 95250"/>
                <a:gd name="connsiteX3" fmla="*/ 371476 w 568326"/>
                <a:gd name="connsiteY3" fmla="*/ 95250 h 95250"/>
                <a:gd name="connsiteX4" fmla="*/ 504826 w 568326"/>
                <a:gd name="connsiteY4" fmla="*/ 0 h 95250"/>
                <a:gd name="connsiteX5" fmla="*/ 568326 w 568326"/>
                <a:gd name="connsiteY5" fmla="*/ 50800 h 95250"/>
                <a:gd name="connsiteX0" fmla="*/ -1 w 441324"/>
                <a:gd name="connsiteY0" fmla="*/ 92075 h 95250"/>
                <a:gd name="connsiteX1" fmla="*/ 120649 w 441324"/>
                <a:gd name="connsiteY1" fmla="*/ 0 h 95250"/>
                <a:gd name="connsiteX2" fmla="*/ 244474 w 441324"/>
                <a:gd name="connsiteY2" fmla="*/ 95250 h 95250"/>
                <a:gd name="connsiteX3" fmla="*/ 377824 w 441324"/>
                <a:gd name="connsiteY3" fmla="*/ 0 h 95250"/>
                <a:gd name="connsiteX4" fmla="*/ 441324 w 441324"/>
                <a:gd name="connsiteY4" fmla="*/ 50800 h 95250"/>
                <a:gd name="connsiteX0" fmla="*/ -1 w 320674"/>
                <a:gd name="connsiteY0" fmla="*/ 0 h 95250"/>
                <a:gd name="connsiteX1" fmla="*/ 123824 w 320674"/>
                <a:gd name="connsiteY1" fmla="*/ 95250 h 95250"/>
                <a:gd name="connsiteX2" fmla="*/ 257174 w 320674"/>
                <a:gd name="connsiteY2" fmla="*/ 0 h 95250"/>
                <a:gd name="connsiteX3" fmla="*/ 320674 w 320674"/>
                <a:gd name="connsiteY3" fmla="*/ 50800 h 95250"/>
              </a:gdLst>
              <a:ahLst/>
              <a:cxnLst>
                <a:cxn ang="0">
                  <a:pos x="connsiteX0" y="connsiteY0"/>
                </a:cxn>
                <a:cxn ang="0">
                  <a:pos x="connsiteX1" y="connsiteY1"/>
                </a:cxn>
                <a:cxn ang="0">
                  <a:pos x="connsiteX2" y="connsiteY2"/>
                </a:cxn>
                <a:cxn ang="0">
                  <a:pos x="connsiteX3" y="connsiteY3"/>
                </a:cxn>
              </a:cxnLst>
              <a:rect l="l" t="t" r="r" b="b"/>
              <a:pathLst>
                <a:path w="320674" h="95250">
                  <a:moveTo>
                    <a:pt x="-1" y="0"/>
                  </a:moveTo>
                  <a:lnTo>
                    <a:pt x="123824" y="95250"/>
                  </a:lnTo>
                  <a:lnTo>
                    <a:pt x="257174" y="0"/>
                  </a:lnTo>
                  <a:lnTo>
                    <a:pt x="320674" y="50800"/>
                  </a:lnTo>
                </a:path>
              </a:pathLst>
            </a:custGeom>
            <a:noFill/>
            <a:ln w="1905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sp>
        <p:nvSpPr>
          <p:cNvPr id="30" name="Partial Circle 29">
            <a:extLst>
              <a:ext uri="{FF2B5EF4-FFF2-40B4-BE49-F238E27FC236}">
                <a16:creationId xmlns:a16="http://schemas.microsoft.com/office/drawing/2014/main" id="{AEE32FE1-1BC0-4025-8808-7226C18DD599}"/>
              </a:ext>
            </a:extLst>
          </p:cNvPr>
          <p:cNvSpPr/>
          <p:nvPr/>
        </p:nvSpPr>
        <p:spPr bwMode="auto">
          <a:xfrm rot="11225365">
            <a:off x="5325219" y="3646759"/>
            <a:ext cx="182880" cy="182880"/>
          </a:xfrm>
          <a:prstGeom prst="pie">
            <a:avLst/>
          </a:prstGeom>
          <a:solidFill>
            <a:schemeClr val="accent2"/>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grpSp>
        <p:nvGrpSpPr>
          <p:cNvPr id="31" name="Group 30">
            <a:extLst>
              <a:ext uri="{FF2B5EF4-FFF2-40B4-BE49-F238E27FC236}">
                <a16:creationId xmlns:a16="http://schemas.microsoft.com/office/drawing/2014/main" id="{059A85A0-ED0F-44F6-9A06-81706A0F4D62}"/>
              </a:ext>
            </a:extLst>
          </p:cNvPr>
          <p:cNvGrpSpPr/>
          <p:nvPr/>
        </p:nvGrpSpPr>
        <p:grpSpPr>
          <a:xfrm>
            <a:off x="5770544" y="3406158"/>
            <a:ext cx="1605400" cy="755203"/>
            <a:chOff x="5770544" y="3739513"/>
            <a:chExt cx="1605400" cy="755203"/>
          </a:xfrm>
        </p:grpSpPr>
        <p:sp>
          <p:nvSpPr>
            <p:cNvPr id="407" name="Rectangle 406">
              <a:extLst>
                <a:ext uri="{FF2B5EF4-FFF2-40B4-BE49-F238E27FC236}">
                  <a16:creationId xmlns:a16="http://schemas.microsoft.com/office/drawing/2014/main" id="{B2AC46E8-251D-426A-884E-E0E17E6765F0}"/>
                </a:ext>
              </a:extLst>
            </p:cNvPr>
            <p:cNvSpPr/>
            <p:nvPr/>
          </p:nvSpPr>
          <p:spPr>
            <a:xfrm>
              <a:off x="6130427" y="4340828"/>
              <a:ext cx="86562"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O</a:t>
              </a:r>
            </a:p>
          </p:txBody>
        </p:sp>
        <p:sp>
          <p:nvSpPr>
            <p:cNvPr id="408" name="Rectangle 407">
              <a:extLst>
                <a:ext uri="{FF2B5EF4-FFF2-40B4-BE49-F238E27FC236}">
                  <a16:creationId xmlns:a16="http://schemas.microsoft.com/office/drawing/2014/main" id="{6ADE64CE-3F4D-469F-9345-BC170EACBEF6}"/>
                </a:ext>
              </a:extLst>
            </p:cNvPr>
            <p:cNvSpPr/>
            <p:nvPr/>
          </p:nvSpPr>
          <p:spPr>
            <a:xfrm>
              <a:off x="6295645" y="4142052"/>
              <a:ext cx="86562"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N</a:t>
              </a:r>
            </a:p>
          </p:txBody>
        </p:sp>
        <p:sp>
          <p:nvSpPr>
            <p:cNvPr id="411" name="Rectangle 410">
              <a:extLst>
                <a:ext uri="{FF2B5EF4-FFF2-40B4-BE49-F238E27FC236}">
                  <a16:creationId xmlns:a16="http://schemas.microsoft.com/office/drawing/2014/main" id="{6E888CF2-B100-43FA-8985-4494B4E7F164}"/>
                </a:ext>
              </a:extLst>
            </p:cNvPr>
            <p:cNvSpPr/>
            <p:nvPr/>
          </p:nvSpPr>
          <p:spPr>
            <a:xfrm>
              <a:off x="6383653" y="3891545"/>
              <a:ext cx="86562"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O</a:t>
              </a:r>
            </a:p>
          </p:txBody>
        </p:sp>
        <p:sp>
          <p:nvSpPr>
            <p:cNvPr id="412" name="Rectangle 411">
              <a:extLst>
                <a:ext uri="{FF2B5EF4-FFF2-40B4-BE49-F238E27FC236}">
                  <a16:creationId xmlns:a16="http://schemas.microsoft.com/office/drawing/2014/main" id="{2D6C3C79-3C33-4B17-9AE4-82D75A93986C}"/>
                </a:ext>
              </a:extLst>
            </p:cNvPr>
            <p:cNvSpPr/>
            <p:nvPr/>
          </p:nvSpPr>
          <p:spPr>
            <a:xfrm>
              <a:off x="6103630" y="3846465"/>
              <a:ext cx="60914"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S</a:t>
              </a:r>
            </a:p>
          </p:txBody>
        </p:sp>
        <p:grpSp>
          <p:nvGrpSpPr>
            <p:cNvPr id="401" name="Group 400">
              <a:extLst>
                <a:ext uri="{FF2B5EF4-FFF2-40B4-BE49-F238E27FC236}">
                  <a16:creationId xmlns:a16="http://schemas.microsoft.com/office/drawing/2014/main" id="{6268C954-DD0C-458B-8A6C-AB3098DC17BA}"/>
                </a:ext>
              </a:extLst>
            </p:cNvPr>
            <p:cNvGrpSpPr/>
            <p:nvPr/>
          </p:nvGrpSpPr>
          <p:grpSpPr>
            <a:xfrm rot="21074830">
              <a:off x="6301599" y="3998635"/>
              <a:ext cx="95485" cy="97982"/>
              <a:chOff x="3457252" y="2151860"/>
              <a:chExt cx="71333" cy="63912"/>
            </a:xfrm>
          </p:grpSpPr>
          <p:sp>
            <p:nvSpPr>
              <p:cNvPr id="402" name="Freeform 176">
                <a:extLst>
                  <a:ext uri="{FF2B5EF4-FFF2-40B4-BE49-F238E27FC236}">
                    <a16:creationId xmlns:a16="http://schemas.microsoft.com/office/drawing/2014/main" id="{4185258D-E0EE-4418-95D6-43ABB557F054}"/>
                  </a:ext>
                </a:extLst>
              </p:cNvPr>
              <p:cNvSpPr/>
              <p:nvPr/>
            </p:nvSpPr>
            <p:spPr bwMode="auto">
              <a:xfrm>
                <a:off x="3457252" y="2151860"/>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03" name="Freeform 177">
                <a:extLst>
                  <a:ext uri="{FF2B5EF4-FFF2-40B4-BE49-F238E27FC236}">
                    <a16:creationId xmlns:a16="http://schemas.microsoft.com/office/drawing/2014/main" id="{4FD71FE2-7094-44B2-B944-AA1939887D18}"/>
                  </a:ext>
                </a:extLst>
              </p:cNvPr>
              <p:cNvSpPr/>
              <p:nvPr/>
            </p:nvSpPr>
            <p:spPr bwMode="auto">
              <a:xfrm>
                <a:off x="3471435" y="2168147"/>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404" name="Group 403">
              <a:extLst>
                <a:ext uri="{FF2B5EF4-FFF2-40B4-BE49-F238E27FC236}">
                  <a16:creationId xmlns:a16="http://schemas.microsoft.com/office/drawing/2014/main" id="{18A0BC95-50DD-4224-B586-ED24B87FCC8E}"/>
                </a:ext>
              </a:extLst>
            </p:cNvPr>
            <p:cNvGrpSpPr/>
            <p:nvPr/>
          </p:nvGrpSpPr>
          <p:grpSpPr>
            <a:xfrm rot="9011604">
              <a:off x="6149923" y="4262129"/>
              <a:ext cx="101263" cy="99662"/>
              <a:chOff x="3447185" y="2147022"/>
              <a:chExt cx="75650" cy="65008"/>
            </a:xfrm>
          </p:grpSpPr>
          <p:sp>
            <p:nvSpPr>
              <p:cNvPr id="405" name="Freeform 179">
                <a:extLst>
                  <a:ext uri="{FF2B5EF4-FFF2-40B4-BE49-F238E27FC236}">
                    <a16:creationId xmlns:a16="http://schemas.microsoft.com/office/drawing/2014/main" id="{303D7D38-D481-4A3F-B3D6-CF6E5AB9949F}"/>
                  </a:ext>
                </a:extLst>
              </p:cNvPr>
              <p:cNvSpPr/>
              <p:nvPr/>
            </p:nvSpPr>
            <p:spPr bwMode="auto">
              <a:xfrm>
                <a:off x="3447185" y="2147022"/>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06" name="Freeform 180">
                <a:extLst>
                  <a:ext uri="{FF2B5EF4-FFF2-40B4-BE49-F238E27FC236}">
                    <a16:creationId xmlns:a16="http://schemas.microsoft.com/office/drawing/2014/main" id="{24A0AA22-CD73-4393-9AD5-2FE7723B24C0}"/>
                  </a:ext>
                </a:extLst>
              </p:cNvPr>
              <p:cNvSpPr/>
              <p:nvPr/>
            </p:nvSpPr>
            <p:spPr bwMode="auto">
              <a:xfrm>
                <a:off x="3465685" y="2164405"/>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sp>
          <p:nvSpPr>
            <p:cNvPr id="409" name="Freeform 251">
              <a:extLst>
                <a:ext uri="{FF2B5EF4-FFF2-40B4-BE49-F238E27FC236}">
                  <a16:creationId xmlns:a16="http://schemas.microsoft.com/office/drawing/2014/main" id="{5CE523C4-DA6B-468D-ADE3-4D024255C0E0}"/>
                </a:ext>
              </a:extLst>
            </p:cNvPr>
            <p:cNvSpPr/>
            <p:nvPr/>
          </p:nvSpPr>
          <p:spPr bwMode="auto">
            <a:xfrm rot="416635">
              <a:off x="6124825" y="4067184"/>
              <a:ext cx="210557" cy="204943"/>
            </a:xfrm>
            <a:custGeom>
              <a:avLst/>
              <a:gdLst>
                <a:gd name="connsiteX0" fmla="*/ 225425 w 225425"/>
                <a:gd name="connsiteY0" fmla="*/ 76200 h 241300"/>
                <a:gd name="connsiteX1" fmla="*/ 206375 w 225425"/>
                <a:gd name="connsiteY1" fmla="*/ 0 h 241300"/>
                <a:gd name="connsiteX2" fmla="*/ 50800 w 225425"/>
                <a:gd name="connsiteY2" fmla="*/ 0 h 241300"/>
                <a:gd name="connsiteX3" fmla="*/ 0 w 225425"/>
                <a:gd name="connsiteY3" fmla="*/ 146050 h 241300"/>
                <a:gd name="connsiteX4" fmla="*/ 101600 w 225425"/>
                <a:gd name="connsiteY4" fmla="*/ 241300 h 241300"/>
                <a:gd name="connsiteX5" fmla="*/ 174625 w 225425"/>
                <a:gd name="connsiteY5" fmla="*/ 193675 h 241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5425" h="241300">
                  <a:moveTo>
                    <a:pt x="225425" y="76200"/>
                  </a:moveTo>
                  <a:lnTo>
                    <a:pt x="206375" y="0"/>
                  </a:lnTo>
                  <a:lnTo>
                    <a:pt x="50800" y="0"/>
                  </a:lnTo>
                  <a:lnTo>
                    <a:pt x="0" y="146050"/>
                  </a:lnTo>
                  <a:lnTo>
                    <a:pt x="101600" y="241300"/>
                  </a:lnTo>
                  <a:lnTo>
                    <a:pt x="174625" y="193675"/>
                  </a:lnTo>
                </a:path>
              </a:pathLst>
            </a:custGeom>
            <a:noFill/>
            <a:ln w="1905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cxnSp>
          <p:nvCxnSpPr>
            <p:cNvPr id="413" name="Straight Connector 412">
              <a:extLst>
                <a:ext uri="{FF2B5EF4-FFF2-40B4-BE49-F238E27FC236}">
                  <a16:creationId xmlns:a16="http://schemas.microsoft.com/office/drawing/2014/main" id="{BA308188-C1FF-4094-AFE2-C07D33EE18D0}"/>
                </a:ext>
              </a:extLst>
            </p:cNvPr>
            <p:cNvCxnSpPr>
              <a:cxnSpLocks/>
            </p:cNvCxnSpPr>
            <p:nvPr/>
          </p:nvCxnSpPr>
          <p:spPr bwMode="auto">
            <a:xfrm>
              <a:off x="6153763" y="3971253"/>
              <a:ext cx="36558" cy="88436"/>
            </a:xfrm>
            <a:prstGeom prst="line">
              <a:avLst/>
            </a:prstGeom>
            <a:noFill/>
            <a:ln w="19050" cap="flat" cmpd="sng" algn="ctr">
              <a:solidFill>
                <a:schemeClr val="bg1"/>
              </a:solidFill>
              <a:prstDash val="solid"/>
              <a:round/>
              <a:headEnd type="none" w="med" len="med"/>
              <a:tailEnd type="none" w="med" len="med"/>
            </a:ln>
            <a:effectLst/>
          </p:spPr>
        </p:cxnSp>
        <p:grpSp>
          <p:nvGrpSpPr>
            <p:cNvPr id="418" name="Group 417">
              <a:extLst>
                <a:ext uri="{FF2B5EF4-FFF2-40B4-BE49-F238E27FC236}">
                  <a16:creationId xmlns:a16="http://schemas.microsoft.com/office/drawing/2014/main" id="{B34F9622-FE8F-4FA9-87DC-B821AB0B391E}"/>
                </a:ext>
              </a:extLst>
            </p:cNvPr>
            <p:cNvGrpSpPr/>
            <p:nvPr/>
          </p:nvGrpSpPr>
          <p:grpSpPr>
            <a:xfrm>
              <a:off x="5771563" y="3784236"/>
              <a:ext cx="311435" cy="150404"/>
              <a:chOff x="5919586" y="4701617"/>
              <a:chExt cx="300040" cy="151994"/>
            </a:xfrm>
          </p:grpSpPr>
          <p:sp>
            <p:nvSpPr>
              <p:cNvPr id="419" name="Freeform 252">
                <a:extLst>
                  <a:ext uri="{FF2B5EF4-FFF2-40B4-BE49-F238E27FC236}">
                    <a16:creationId xmlns:a16="http://schemas.microsoft.com/office/drawing/2014/main" id="{E377E1AD-2E76-4378-851F-1D6FAA3D80C8}"/>
                  </a:ext>
                </a:extLst>
              </p:cNvPr>
              <p:cNvSpPr/>
              <p:nvPr/>
            </p:nvSpPr>
            <p:spPr bwMode="auto">
              <a:xfrm rot="1980848">
                <a:off x="6000513" y="4775851"/>
                <a:ext cx="194416" cy="45719"/>
              </a:xfrm>
              <a:custGeom>
                <a:avLst/>
                <a:gdLst>
                  <a:gd name="connsiteX0" fmla="*/ 0 w 777875"/>
                  <a:gd name="connsiteY0" fmla="*/ 34925 h 98425"/>
                  <a:gd name="connsiteX1" fmla="*/ 79375 w 777875"/>
                  <a:gd name="connsiteY1" fmla="*/ 98425 h 98425"/>
                  <a:gd name="connsiteX2" fmla="*/ 209550 w 777875"/>
                  <a:gd name="connsiteY2" fmla="*/ 6350 h 98425"/>
                  <a:gd name="connsiteX3" fmla="*/ 336550 w 777875"/>
                  <a:gd name="connsiteY3" fmla="*/ 92075 h 98425"/>
                  <a:gd name="connsiteX4" fmla="*/ 457200 w 777875"/>
                  <a:gd name="connsiteY4" fmla="*/ 0 h 98425"/>
                  <a:gd name="connsiteX5" fmla="*/ 581025 w 777875"/>
                  <a:gd name="connsiteY5" fmla="*/ 95250 h 98425"/>
                  <a:gd name="connsiteX6" fmla="*/ 714375 w 777875"/>
                  <a:gd name="connsiteY6" fmla="*/ 0 h 98425"/>
                  <a:gd name="connsiteX7" fmla="*/ 777875 w 777875"/>
                  <a:gd name="connsiteY7" fmla="*/ 50800 h 98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77875" h="98425">
                    <a:moveTo>
                      <a:pt x="0" y="34925"/>
                    </a:moveTo>
                    <a:lnTo>
                      <a:pt x="79375" y="98425"/>
                    </a:lnTo>
                    <a:lnTo>
                      <a:pt x="209550" y="6350"/>
                    </a:lnTo>
                    <a:lnTo>
                      <a:pt x="336550" y="92075"/>
                    </a:lnTo>
                    <a:lnTo>
                      <a:pt x="457200" y="0"/>
                    </a:lnTo>
                    <a:lnTo>
                      <a:pt x="581025" y="95250"/>
                    </a:lnTo>
                    <a:lnTo>
                      <a:pt x="714375" y="0"/>
                    </a:lnTo>
                    <a:lnTo>
                      <a:pt x="777875" y="50800"/>
                    </a:lnTo>
                  </a:path>
                </a:pathLst>
              </a:custGeom>
              <a:noFill/>
              <a:ln w="1905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cxnSp>
            <p:nvCxnSpPr>
              <p:cNvPr id="420" name="Straight Connector 419">
                <a:extLst>
                  <a:ext uri="{FF2B5EF4-FFF2-40B4-BE49-F238E27FC236}">
                    <a16:creationId xmlns:a16="http://schemas.microsoft.com/office/drawing/2014/main" id="{DA6362EC-8F9C-4AF3-AEEB-BD710F1FF6BC}"/>
                  </a:ext>
                </a:extLst>
              </p:cNvPr>
              <p:cNvCxnSpPr>
                <a:cxnSpLocks/>
              </p:cNvCxnSpPr>
              <p:nvPr/>
            </p:nvCxnSpPr>
            <p:spPr bwMode="auto">
              <a:xfrm rot="360000">
                <a:off x="6173243" y="4853611"/>
                <a:ext cx="46383" cy="0"/>
              </a:xfrm>
              <a:prstGeom prst="line">
                <a:avLst/>
              </a:prstGeom>
              <a:noFill/>
              <a:ln w="28575" cap="flat" cmpd="sng" algn="ctr">
                <a:solidFill>
                  <a:schemeClr val="bg1"/>
                </a:solidFill>
                <a:prstDash val="solid"/>
                <a:round/>
                <a:headEnd type="none" w="med" len="med"/>
                <a:tailEnd type="none" w="med" len="med"/>
              </a:ln>
              <a:effectLst/>
            </p:spPr>
          </p:cxnSp>
          <p:sp>
            <p:nvSpPr>
              <p:cNvPr id="421" name="Freeform 252">
                <a:extLst>
                  <a:ext uri="{FF2B5EF4-FFF2-40B4-BE49-F238E27FC236}">
                    <a16:creationId xmlns:a16="http://schemas.microsoft.com/office/drawing/2014/main" id="{183A33D8-F784-4686-BDB3-FF5C1693376B}"/>
                  </a:ext>
                </a:extLst>
              </p:cNvPr>
              <p:cNvSpPr/>
              <p:nvPr/>
            </p:nvSpPr>
            <p:spPr bwMode="auto">
              <a:xfrm rot="1980848">
                <a:off x="5919586" y="4701617"/>
                <a:ext cx="110301" cy="44244"/>
              </a:xfrm>
              <a:custGeom>
                <a:avLst/>
                <a:gdLst>
                  <a:gd name="connsiteX0" fmla="*/ 0 w 777875"/>
                  <a:gd name="connsiteY0" fmla="*/ 34925 h 98425"/>
                  <a:gd name="connsiteX1" fmla="*/ 79375 w 777875"/>
                  <a:gd name="connsiteY1" fmla="*/ 98425 h 98425"/>
                  <a:gd name="connsiteX2" fmla="*/ 209550 w 777875"/>
                  <a:gd name="connsiteY2" fmla="*/ 6350 h 98425"/>
                  <a:gd name="connsiteX3" fmla="*/ 336550 w 777875"/>
                  <a:gd name="connsiteY3" fmla="*/ 92075 h 98425"/>
                  <a:gd name="connsiteX4" fmla="*/ 457200 w 777875"/>
                  <a:gd name="connsiteY4" fmla="*/ 0 h 98425"/>
                  <a:gd name="connsiteX5" fmla="*/ 581025 w 777875"/>
                  <a:gd name="connsiteY5" fmla="*/ 95250 h 98425"/>
                  <a:gd name="connsiteX6" fmla="*/ 714375 w 777875"/>
                  <a:gd name="connsiteY6" fmla="*/ 0 h 98425"/>
                  <a:gd name="connsiteX7" fmla="*/ 777875 w 777875"/>
                  <a:gd name="connsiteY7" fmla="*/ 50800 h 98425"/>
                  <a:gd name="connsiteX0" fmla="*/ 1 w 698501"/>
                  <a:gd name="connsiteY0" fmla="*/ 98425 h 98425"/>
                  <a:gd name="connsiteX1" fmla="*/ 130176 w 698501"/>
                  <a:gd name="connsiteY1" fmla="*/ 6350 h 98425"/>
                  <a:gd name="connsiteX2" fmla="*/ 257176 w 698501"/>
                  <a:gd name="connsiteY2" fmla="*/ 92075 h 98425"/>
                  <a:gd name="connsiteX3" fmla="*/ 377826 w 698501"/>
                  <a:gd name="connsiteY3" fmla="*/ 0 h 98425"/>
                  <a:gd name="connsiteX4" fmla="*/ 501651 w 698501"/>
                  <a:gd name="connsiteY4" fmla="*/ 95250 h 98425"/>
                  <a:gd name="connsiteX5" fmla="*/ 635001 w 698501"/>
                  <a:gd name="connsiteY5" fmla="*/ 0 h 98425"/>
                  <a:gd name="connsiteX6" fmla="*/ 698501 w 698501"/>
                  <a:gd name="connsiteY6" fmla="*/ 50800 h 98425"/>
                  <a:gd name="connsiteX0" fmla="*/ 1 w 568326"/>
                  <a:gd name="connsiteY0" fmla="*/ 6350 h 95250"/>
                  <a:gd name="connsiteX1" fmla="*/ 127001 w 568326"/>
                  <a:gd name="connsiteY1" fmla="*/ 92075 h 95250"/>
                  <a:gd name="connsiteX2" fmla="*/ 247651 w 568326"/>
                  <a:gd name="connsiteY2" fmla="*/ 0 h 95250"/>
                  <a:gd name="connsiteX3" fmla="*/ 371476 w 568326"/>
                  <a:gd name="connsiteY3" fmla="*/ 95250 h 95250"/>
                  <a:gd name="connsiteX4" fmla="*/ 504826 w 568326"/>
                  <a:gd name="connsiteY4" fmla="*/ 0 h 95250"/>
                  <a:gd name="connsiteX5" fmla="*/ 568326 w 568326"/>
                  <a:gd name="connsiteY5" fmla="*/ 50800 h 95250"/>
                  <a:gd name="connsiteX0" fmla="*/ -1 w 441324"/>
                  <a:gd name="connsiteY0" fmla="*/ 92075 h 95250"/>
                  <a:gd name="connsiteX1" fmla="*/ 120649 w 441324"/>
                  <a:gd name="connsiteY1" fmla="*/ 0 h 95250"/>
                  <a:gd name="connsiteX2" fmla="*/ 244474 w 441324"/>
                  <a:gd name="connsiteY2" fmla="*/ 95250 h 95250"/>
                  <a:gd name="connsiteX3" fmla="*/ 377824 w 441324"/>
                  <a:gd name="connsiteY3" fmla="*/ 0 h 95250"/>
                  <a:gd name="connsiteX4" fmla="*/ 441324 w 441324"/>
                  <a:gd name="connsiteY4" fmla="*/ 50800 h 952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324" h="95250">
                    <a:moveTo>
                      <a:pt x="-1" y="92075"/>
                    </a:moveTo>
                    <a:lnTo>
                      <a:pt x="120649" y="0"/>
                    </a:lnTo>
                    <a:lnTo>
                      <a:pt x="244474" y="95250"/>
                    </a:lnTo>
                    <a:lnTo>
                      <a:pt x="377824" y="0"/>
                    </a:lnTo>
                    <a:lnTo>
                      <a:pt x="441324" y="50800"/>
                    </a:lnTo>
                  </a:path>
                </a:pathLst>
              </a:custGeom>
              <a:noFill/>
              <a:ln w="1905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sp>
          <p:nvSpPr>
            <p:cNvPr id="422" name="Freeform: Shape 421">
              <a:extLst>
                <a:ext uri="{FF2B5EF4-FFF2-40B4-BE49-F238E27FC236}">
                  <a16:creationId xmlns:a16="http://schemas.microsoft.com/office/drawing/2014/main" id="{85CD5AE3-AB98-4700-9263-422565E8EEC9}"/>
                </a:ext>
              </a:extLst>
            </p:cNvPr>
            <p:cNvSpPr/>
            <p:nvPr/>
          </p:nvSpPr>
          <p:spPr bwMode="auto">
            <a:xfrm>
              <a:off x="6501566" y="4198882"/>
              <a:ext cx="582536" cy="93741"/>
            </a:xfrm>
            <a:custGeom>
              <a:avLst/>
              <a:gdLst>
                <a:gd name="connsiteX0" fmla="*/ 0 w 856211"/>
                <a:gd name="connsiteY0" fmla="*/ 74814 h 112222"/>
                <a:gd name="connsiteX1" fmla="*/ 145473 w 856211"/>
                <a:gd name="connsiteY1" fmla="*/ 4156 h 112222"/>
                <a:gd name="connsiteX2" fmla="*/ 340822 w 856211"/>
                <a:gd name="connsiteY2" fmla="*/ 112222 h 112222"/>
                <a:gd name="connsiteX3" fmla="*/ 532015 w 856211"/>
                <a:gd name="connsiteY3" fmla="*/ 0 h 112222"/>
                <a:gd name="connsiteX4" fmla="*/ 723207 w 856211"/>
                <a:gd name="connsiteY4" fmla="*/ 103909 h 112222"/>
                <a:gd name="connsiteX5" fmla="*/ 856211 w 856211"/>
                <a:gd name="connsiteY5" fmla="*/ 33251 h 112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6211" h="112222">
                  <a:moveTo>
                    <a:pt x="0" y="74814"/>
                  </a:moveTo>
                  <a:lnTo>
                    <a:pt x="145473" y="4156"/>
                  </a:lnTo>
                  <a:lnTo>
                    <a:pt x="340822" y="112222"/>
                  </a:lnTo>
                  <a:lnTo>
                    <a:pt x="532015" y="0"/>
                  </a:lnTo>
                  <a:lnTo>
                    <a:pt x="723207" y="103909"/>
                  </a:lnTo>
                  <a:lnTo>
                    <a:pt x="856211" y="33251"/>
                  </a:lnTo>
                </a:path>
              </a:pathLst>
            </a:custGeom>
            <a:noFill/>
            <a:ln w="1905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23" name="Freeform: Shape 422">
              <a:extLst>
                <a:ext uri="{FF2B5EF4-FFF2-40B4-BE49-F238E27FC236}">
                  <a16:creationId xmlns:a16="http://schemas.microsoft.com/office/drawing/2014/main" id="{21AA0639-36C8-4238-8EEA-0EAE96E9B070}"/>
                </a:ext>
              </a:extLst>
            </p:cNvPr>
            <p:cNvSpPr/>
            <p:nvPr/>
          </p:nvSpPr>
          <p:spPr bwMode="auto">
            <a:xfrm>
              <a:off x="6393744" y="4229364"/>
              <a:ext cx="132711" cy="51905"/>
            </a:xfrm>
            <a:custGeom>
              <a:avLst/>
              <a:gdLst>
                <a:gd name="connsiteX0" fmla="*/ 0 w 856211"/>
                <a:gd name="connsiteY0" fmla="*/ 74814 h 112222"/>
                <a:gd name="connsiteX1" fmla="*/ 145473 w 856211"/>
                <a:gd name="connsiteY1" fmla="*/ 4156 h 112222"/>
                <a:gd name="connsiteX2" fmla="*/ 340822 w 856211"/>
                <a:gd name="connsiteY2" fmla="*/ 112222 h 112222"/>
                <a:gd name="connsiteX3" fmla="*/ 532015 w 856211"/>
                <a:gd name="connsiteY3" fmla="*/ 0 h 112222"/>
                <a:gd name="connsiteX4" fmla="*/ 723207 w 856211"/>
                <a:gd name="connsiteY4" fmla="*/ 103909 h 112222"/>
                <a:gd name="connsiteX5" fmla="*/ 856211 w 856211"/>
                <a:gd name="connsiteY5" fmla="*/ 33251 h 112222"/>
                <a:gd name="connsiteX0" fmla="*/ 0 w 710738"/>
                <a:gd name="connsiteY0" fmla="*/ 4156 h 112222"/>
                <a:gd name="connsiteX1" fmla="*/ 195349 w 710738"/>
                <a:gd name="connsiteY1" fmla="*/ 112222 h 112222"/>
                <a:gd name="connsiteX2" fmla="*/ 386542 w 710738"/>
                <a:gd name="connsiteY2" fmla="*/ 0 h 112222"/>
                <a:gd name="connsiteX3" fmla="*/ 577734 w 710738"/>
                <a:gd name="connsiteY3" fmla="*/ 103909 h 112222"/>
                <a:gd name="connsiteX4" fmla="*/ 710738 w 710738"/>
                <a:gd name="connsiteY4" fmla="*/ 33251 h 112222"/>
                <a:gd name="connsiteX0" fmla="*/ -1 w 515388"/>
                <a:gd name="connsiteY0" fmla="*/ 112222 h 112222"/>
                <a:gd name="connsiteX1" fmla="*/ 191192 w 515388"/>
                <a:gd name="connsiteY1" fmla="*/ 0 h 112222"/>
                <a:gd name="connsiteX2" fmla="*/ 382384 w 515388"/>
                <a:gd name="connsiteY2" fmla="*/ 103909 h 112222"/>
                <a:gd name="connsiteX3" fmla="*/ 515388 w 515388"/>
                <a:gd name="connsiteY3" fmla="*/ 33251 h 112222"/>
                <a:gd name="connsiteX0" fmla="*/ 1 w 324197"/>
                <a:gd name="connsiteY0" fmla="*/ 0 h 103909"/>
                <a:gd name="connsiteX1" fmla="*/ 191193 w 324197"/>
                <a:gd name="connsiteY1" fmla="*/ 103909 h 103909"/>
                <a:gd name="connsiteX2" fmla="*/ 324197 w 324197"/>
                <a:gd name="connsiteY2" fmla="*/ 33251 h 103909"/>
              </a:gdLst>
              <a:ahLst/>
              <a:cxnLst>
                <a:cxn ang="0">
                  <a:pos x="connsiteX0" y="connsiteY0"/>
                </a:cxn>
                <a:cxn ang="0">
                  <a:pos x="connsiteX1" y="connsiteY1"/>
                </a:cxn>
                <a:cxn ang="0">
                  <a:pos x="connsiteX2" y="connsiteY2"/>
                </a:cxn>
              </a:cxnLst>
              <a:rect l="l" t="t" r="r" b="b"/>
              <a:pathLst>
                <a:path w="324197" h="103909">
                  <a:moveTo>
                    <a:pt x="1" y="0"/>
                  </a:moveTo>
                  <a:lnTo>
                    <a:pt x="191193" y="103909"/>
                  </a:lnTo>
                  <a:lnTo>
                    <a:pt x="324197" y="33251"/>
                  </a:lnTo>
                </a:path>
              </a:pathLst>
            </a:custGeom>
            <a:noFill/>
            <a:ln w="1905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24" name="Freeform: Shape 423">
              <a:extLst>
                <a:ext uri="{FF2B5EF4-FFF2-40B4-BE49-F238E27FC236}">
                  <a16:creationId xmlns:a16="http://schemas.microsoft.com/office/drawing/2014/main" id="{78A44586-E05B-4212-9AD7-01ACACD24083}"/>
                </a:ext>
              </a:extLst>
            </p:cNvPr>
            <p:cNvSpPr/>
            <p:nvPr/>
          </p:nvSpPr>
          <p:spPr bwMode="auto">
            <a:xfrm rot="10800000">
              <a:off x="7068123" y="4201415"/>
              <a:ext cx="132711" cy="51905"/>
            </a:xfrm>
            <a:custGeom>
              <a:avLst/>
              <a:gdLst>
                <a:gd name="connsiteX0" fmla="*/ 0 w 856211"/>
                <a:gd name="connsiteY0" fmla="*/ 74814 h 112222"/>
                <a:gd name="connsiteX1" fmla="*/ 145473 w 856211"/>
                <a:gd name="connsiteY1" fmla="*/ 4156 h 112222"/>
                <a:gd name="connsiteX2" fmla="*/ 340822 w 856211"/>
                <a:gd name="connsiteY2" fmla="*/ 112222 h 112222"/>
                <a:gd name="connsiteX3" fmla="*/ 532015 w 856211"/>
                <a:gd name="connsiteY3" fmla="*/ 0 h 112222"/>
                <a:gd name="connsiteX4" fmla="*/ 723207 w 856211"/>
                <a:gd name="connsiteY4" fmla="*/ 103909 h 112222"/>
                <a:gd name="connsiteX5" fmla="*/ 856211 w 856211"/>
                <a:gd name="connsiteY5" fmla="*/ 33251 h 112222"/>
                <a:gd name="connsiteX0" fmla="*/ 0 w 710738"/>
                <a:gd name="connsiteY0" fmla="*/ 4156 h 112222"/>
                <a:gd name="connsiteX1" fmla="*/ 195349 w 710738"/>
                <a:gd name="connsiteY1" fmla="*/ 112222 h 112222"/>
                <a:gd name="connsiteX2" fmla="*/ 386542 w 710738"/>
                <a:gd name="connsiteY2" fmla="*/ 0 h 112222"/>
                <a:gd name="connsiteX3" fmla="*/ 577734 w 710738"/>
                <a:gd name="connsiteY3" fmla="*/ 103909 h 112222"/>
                <a:gd name="connsiteX4" fmla="*/ 710738 w 710738"/>
                <a:gd name="connsiteY4" fmla="*/ 33251 h 112222"/>
                <a:gd name="connsiteX0" fmla="*/ -1 w 515388"/>
                <a:gd name="connsiteY0" fmla="*/ 112222 h 112222"/>
                <a:gd name="connsiteX1" fmla="*/ 191192 w 515388"/>
                <a:gd name="connsiteY1" fmla="*/ 0 h 112222"/>
                <a:gd name="connsiteX2" fmla="*/ 382384 w 515388"/>
                <a:gd name="connsiteY2" fmla="*/ 103909 h 112222"/>
                <a:gd name="connsiteX3" fmla="*/ 515388 w 515388"/>
                <a:gd name="connsiteY3" fmla="*/ 33251 h 112222"/>
                <a:gd name="connsiteX0" fmla="*/ 1 w 324197"/>
                <a:gd name="connsiteY0" fmla="*/ 0 h 103909"/>
                <a:gd name="connsiteX1" fmla="*/ 191193 w 324197"/>
                <a:gd name="connsiteY1" fmla="*/ 103909 h 103909"/>
                <a:gd name="connsiteX2" fmla="*/ 324197 w 324197"/>
                <a:gd name="connsiteY2" fmla="*/ 33251 h 103909"/>
              </a:gdLst>
              <a:ahLst/>
              <a:cxnLst>
                <a:cxn ang="0">
                  <a:pos x="connsiteX0" y="connsiteY0"/>
                </a:cxn>
                <a:cxn ang="0">
                  <a:pos x="connsiteX1" y="connsiteY1"/>
                </a:cxn>
                <a:cxn ang="0">
                  <a:pos x="connsiteX2" y="connsiteY2"/>
                </a:cxn>
              </a:cxnLst>
              <a:rect l="l" t="t" r="r" b="b"/>
              <a:pathLst>
                <a:path w="324197" h="103909">
                  <a:moveTo>
                    <a:pt x="1" y="0"/>
                  </a:moveTo>
                  <a:lnTo>
                    <a:pt x="191193" y="103909"/>
                  </a:lnTo>
                  <a:lnTo>
                    <a:pt x="324197" y="33251"/>
                  </a:lnTo>
                </a:path>
              </a:pathLst>
            </a:custGeom>
            <a:noFill/>
            <a:ln w="1905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nvGrpSpPr>
            <p:cNvPr id="425" name="Group 424">
              <a:extLst>
                <a:ext uri="{FF2B5EF4-FFF2-40B4-BE49-F238E27FC236}">
                  <a16:creationId xmlns:a16="http://schemas.microsoft.com/office/drawing/2014/main" id="{AA1E84FE-B0C9-42DD-A567-B5730A2EB761}"/>
                </a:ext>
              </a:extLst>
            </p:cNvPr>
            <p:cNvGrpSpPr/>
            <p:nvPr/>
          </p:nvGrpSpPr>
          <p:grpSpPr>
            <a:xfrm rot="7935039">
              <a:off x="7068453" y="4112378"/>
              <a:ext cx="100839" cy="97920"/>
              <a:chOff x="3454123" y="2151718"/>
              <a:chExt cx="70365" cy="63871"/>
            </a:xfrm>
          </p:grpSpPr>
          <p:sp>
            <p:nvSpPr>
              <p:cNvPr id="426" name="Freeform 149">
                <a:extLst>
                  <a:ext uri="{FF2B5EF4-FFF2-40B4-BE49-F238E27FC236}">
                    <a16:creationId xmlns:a16="http://schemas.microsoft.com/office/drawing/2014/main" id="{8EEE97C2-1DBD-4B62-81F8-C2961D5E4D68}"/>
                  </a:ext>
                </a:extLst>
              </p:cNvPr>
              <p:cNvSpPr/>
              <p:nvPr/>
            </p:nvSpPr>
            <p:spPr bwMode="auto">
              <a:xfrm>
                <a:off x="3454123" y="2151718"/>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27" name="Freeform 150">
                <a:extLst>
                  <a:ext uri="{FF2B5EF4-FFF2-40B4-BE49-F238E27FC236}">
                    <a16:creationId xmlns:a16="http://schemas.microsoft.com/office/drawing/2014/main" id="{143871F6-8F24-4524-B9CE-14880BD65467}"/>
                  </a:ext>
                </a:extLst>
              </p:cNvPr>
              <p:cNvSpPr/>
              <p:nvPr/>
            </p:nvSpPr>
            <p:spPr bwMode="auto">
              <a:xfrm>
                <a:off x="3467338" y="2167964"/>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sp>
          <p:nvSpPr>
            <p:cNvPr id="428" name="Rectangle 427">
              <a:extLst>
                <a:ext uri="{FF2B5EF4-FFF2-40B4-BE49-F238E27FC236}">
                  <a16:creationId xmlns:a16="http://schemas.microsoft.com/office/drawing/2014/main" id="{4E8EF53C-9DC5-47ED-AB94-F7786C26BD10}"/>
                </a:ext>
              </a:extLst>
            </p:cNvPr>
            <p:cNvSpPr/>
            <p:nvPr/>
          </p:nvSpPr>
          <p:spPr>
            <a:xfrm>
              <a:off x="7074480" y="3970495"/>
              <a:ext cx="86562"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O</a:t>
              </a:r>
            </a:p>
          </p:txBody>
        </p:sp>
        <p:grpSp>
          <p:nvGrpSpPr>
            <p:cNvPr id="429" name="Group 428">
              <a:extLst>
                <a:ext uri="{FF2B5EF4-FFF2-40B4-BE49-F238E27FC236}">
                  <a16:creationId xmlns:a16="http://schemas.microsoft.com/office/drawing/2014/main" id="{CFBF6C64-61DA-4948-B362-832DA94B59CF}"/>
                </a:ext>
              </a:extLst>
            </p:cNvPr>
            <p:cNvGrpSpPr/>
            <p:nvPr/>
          </p:nvGrpSpPr>
          <p:grpSpPr>
            <a:xfrm>
              <a:off x="7206494" y="4200859"/>
              <a:ext cx="84960" cy="252468"/>
              <a:chOff x="9652371" y="397080"/>
              <a:chExt cx="84960" cy="252468"/>
            </a:xfrm>
          </p:grpSpPr>
          <p:sp>
            <p:nvSpPr>
              <p:cNvPr id="430" name="Rectangle 429">
                <a:extLst>
                  <a:ext uri="{FF2B5EF4-FFF2-40B4-BE49-F238E27FC236}">
                    <a16:creationId xmlns:a16="http://schemas.microsoft.com/office/drawing/2014/main" id="{4AA001AB-000B-4CB5-A7CC-64CA57E9C9F0}"/>
                  </a:ext>
                </a:extLst>
              </p:cNvPr>
              <p:cNvSpPr/>
              <p:nvPr/>
            </p:nvSpPr>
            <p:spPr>
              <a:xfrm>
                <a:off x="9652371" y="397080"/>
                <a:ext cx="84960" cy="131959"/>
              </a:xfrm>
              <a:prstGeom prst="rect">
                <a:avLst/>
              </a:prstGeom>
            </p:spPr>
            <p:txBody>
              <a:bodyPr wrap="none" lIns="0" tIns="0" rIns="0" bIns="0">
                <a:spAutoFit/>
              </a:bodyPr>
              <a:lstStyle/>
              <a:p>
                <a:pPr marL="0" marR="0" lvl="0" indent="0" algn="ctr" defTabSz="609402" rtl="0" eaLnBrk="0" fontAlgn="base" latinLnBrk="0" hangingPunct="0">
                  <a:lnSpc>
                    <a:spcPct val="85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N</a:t>
                </a:r>
              </a:p>
            </p:txBody>
          </p:sp>
          <p:sp>
            <p:nvSpPr>
              <p:cNvPr id="431" name="Rectangle 430">
                <a:extLst>
                  <a:ext uri="{FF2B5EF4-FFF2-40B4-BE49-F238E27FC236}">
                    <a16:creationId xmlns:a16="http://schemas.microsoft.com/office/drawing/2014/main" id="{B53A8904-69CC-4268-81D6-B00AC5274C02}"/>
                  </a:ext>
                </a:extLst>
              </p:cNvPr>
              <p:cNvSpPr/>
              <p:nvPr/>
            </p:nvSpPr>
            <p:spPr>
              <a:xfrm>
                <a:off x="9654776" y="495660"/>
                <a:ext cx="80150"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H</a:t>
                </a:r>
              </a:p>
            </p:txBody>
          </p:sp>
        </p:grpSp>
        <p:cxnSp>
          <p:nvCxnSpPr>
            <p:cNvPr id="432" name="Straight Connector 431">
              <a:extLst>
                <a:ext uri="{FF2B5EF4-FFF2-40B4-BE49-F238E27FC236}">
                  <a16:creationId xmlns:a16="http://schemas.microsoft.com/office/drawing/2014/main" id="{B190AB21-A407-4F84-A4E5-49231F75E151}"/>
                </a:ext>
              </a:extLst>
            </p:cNvPr>
            <p:cNvCxnSpPr/>
            <p:nvPr/>
          </p:nvCxnSpPr>
          <p:spPr bwMode="auto">
            <a:xfrm>
              <a:off x="7289049" y="4256932"/>
              <a:ext cx="86895" cy="0"/>
            </a:xfrm>
            <a:prstGeom prst="line">
              <a:avLst/>
            </a:prstGeom>
            <a:noFill/>
            <a:ln w="19050" cap="flat" cmpd="sng" algn="ctr">
              <a:solidFill>
                <a:schemeClr val="bg1"/>
              </a:solidFill>
              <a:prstDash val="solid"/>
              <a:round/>
              <a:headEnd type="none" w="med" len="med"/>
              <a:tailEnd type="none" w="med" len="med"/>
            </a:ln>
            <a:effectLst/>
          </p:spPr>
        </p:cxnSp>
        <p:cxnSp>
          <p:nvCxnSpPr>
            <p:cNvPr id="247" name="Straight Connector 246">
              <a:extLst>
                <a:ext uri="{FF2B5EF4-FFF2-40B4-BE49-F238E27FC236}">
                  <a16:creationId xmlns:a16="http://schemas.microsoft.com/office/drawing/2014/main" id="{33D8A887-8733-4A43-A319-436143DFDF99}"/>
                </a:ext>
              </a:extLst>
            </p:cNvPr>
            <p:cNvCxnSpPr>
              <a:cxnSpLocks/>
            </p:cNvCxnSpPr>
            <p:nvPr/>
          </p:nvCxnSpPr>
          <p:spPr bwMode="auto">
            <a:xfrm rot="-480000">
              <a:off x="5770544" y="3739513"/>
              <a:ext cx="4290" cy="47460"/>
            </a:xfrm>
            <a:prstGeom prst="line">
              <a:avLst/>
            </a:prstGeom>
            <a:noFill/>
            <a:ln w="19050" cap="flat" cmpd="sng" algn="ctr">
              <a:solidFill>
                <a:schemeClr val="bg1"/>
              </a:solidFill>
              <a:prstDash val="solid"/>
              <a:round/>
              <a:headEnd type="none" w="med" len="med"/>
              <a:tailEnd type="none" w="med" len="med"/>
            </a:ln>
            <a:effectLst/>
          </p:spPr>
        </p:cxnSp>
      </p:grpSp>
      <p:grpSp>
        <p:nvGrpSpPr>
          <p:cNvPr id="33" name="Group 32">
            <a:extLst>
              <a:ext uri="{FF2B5EF4-FFF2-40B4-BE49-F238E27FC236}">
                <a16:creationId xmlns:a16="http://schemas.microsoft.com/office/drawing/2014/main" id="{0FB8A27C-B38E-4A11-AC6F-BF68F7AD520B}"/>
              </a:ext>
            </a:extLst>
          </p:cNvPr>
          <p:cNvGrpSpPr/>
          <p:nvPr/>
        </p:nvGrpSpPr>
        <p:grpSpPr>
          <a:xfrm>
            <a:off x="5941684" y="4317277"/>
            <a:ext cx="1299671" cy="673245"/>
            <a:chOff x="5941684" y="4650632"/>
            <a:chExt cx="1299671" cy="673245"/>
          </a:xfrm>
        </p:grpSpPr>
        <p:grpSp>
          <p:nvGrpSpPr>
            <p:cNvPr id="144" name="Group 143">
              <a:extLst>
                <a:ext uri="{FF2B5EF4-FFF2-40B4-BE49-F238E27FC236}">
                  <a16:creationId xmlns:a16="http://schemas.microsoft.com/office/drawing/2014/main" id="{BA86A071-463E-49E0-8F2D-5BDD5FBE15D8}"/>
                </a:ext>
              </a:extLst>
            </p:cNvPr>
            <p:cNvGrpSpPr/>
            <p:nvPr/>
          </p:nvGrpSpPr>
          <p:grpSpPr>
            <a:xfrm rot="7935039">
              <a:off x="6327879" y="4794489"/>
              <a:ext cx="106711" cy="98200"/>
              <a:chOff x="3454123" y="2151718"/>
              <a:chExt cx="74462" cy="64054"/>
            </a:xfrm>
          </p:grpSpPr>
          <p:sp>
            <p:nvSpPr>
              <p:cNvPr id="237" name="Freeform 149">
                <a:extLst>
                  <a:ext uri="{FF2B5EF4-FFF2-40B4-BE49-F238E27FC236}">
                    <a16:creationId xmlns:a16="http://schemas.microsoft.com/office/drawing/2014/main" id="{5A6D4935-9021-48AB-BBD6-DC359C8ABDB1}"/>
                  </a:ext>
                </a:extLst>
              </p:cNvPr>
              <p:cNvSpPr/>
              <p:nvPr/>
            </p:nvSpPr>
            <p:spPr bwMode="auto">
              <a:xfrm>
                <a:off x="3454123" y="2151718"/>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238" name="Freeform 150">
                <a:extLst>
                  <a:ext uri="{FF2B5EF4-FFF2-40B4-BE49-F238E27FC236}">
                    <a16:creationId xmlns:a16="http://schemas.microsoft.com/office/drawing/2014/main" id="{8A104838-0129-4C1D-8B96-CC2279F04B9A}"/>
                  </a:ext>
                </a:extLst>
              </p:cNvPr>
              <p:cNvSpPr/>
              <p:nvPr/>
            </p:nvSpPr>
            <p:spPr bwMode="auto">
              <a:xfrm>
                <a:off x="3471435" y="2168147"/>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150" name="Group 149">
              <a:extLst>
                <a:ext uri="{FF2B5EF4-FFF2-40B4-BE49-F238E27FC236}">
                  <a16:creationId xmlns:a16="http://schemas.microsoft.com/office/drawing/2014/main" id="{DC49FA23-8AEC-4146-AA14-77760A8BDA26}"/>
                </a:ext>
              </a:extLst>
            </p:cNvPr>
            <p:cNvGrpSpPr/>
            <p:nvPr/>
          </p:nvGrpSpPr>
          <p:grpSpPr>
            <a:xfrm rot="6663226">
              <a:off x="6995526" y="5096917"/>
              <a:ext cx="102227" cy="97982"/>
              <a:chOff x="3457252" y="2151860"/>
              <a:chExt cx="71333" cy="63912"/>
            </a:xfrm>
          </p:grpSpPr>
          <p:sp>
            <p:nvSpPr>
              <p:cNvPr id="225" name="Freeform 176">
                <a:extLst>
                  <a:ext uri="{FF2B5EF4-FFF2-40B4-BE49-F238E27FC236}">
                    <a16:creationId xmlns:a16="http://schemas.microsoft.com/office/drawing/2014/main" id="{34502EA5-FE54-4927-911F-8BAC37745FFB}"/>
                  </a:ext>
                </a:extLst>
              </p:cNvPr>
              <p:cNvSpPr/>
              <p:nvPr/>
            </p:nvSpPr>
            <p:spPr bwMode="auto">
              <a:xfrm>
                <a:off x="3457252" y="2151860"/>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226" name="Freeform 177">
                <a:extLst>
                  <a:ext uri="{FF2B5EF4-FFF2-40B4-BE49-F238E27FC236}">
                    <a16:creationId xmlns:a16="http://schemas.microsoft.com/office/drawing/2014/main" id="{E519B2E0-F941-4C4C-B929-18F51B5B83F8}"/>
                  </a:ext>
                </a:extLst>
              </p:cNvPr>
              <p:cNvSpPr/>
              <p:nvPr/>
            </p:nvSpPr>
            <p:spPr bwMode="auto">
              <a:xfrm>
                <a:off x="3471435" y="2168147"/>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151" name="Group 150">
              <a:extLst>
                <a:ext uri="{FF2B5EF4-FFF2-40B4-BE49-F238E27FC236}">
                  <a16:creationId xmlns:a16="http://schemas.microsoft.com/office/drawing/2014/main" id="{9BD8C642-9B6F-4697-BD21-786B042C6636}"/>
                </a:ext>
              </a:extLst>
            </p:cNvPr>
            <p:cNvGrpSpPr/>
            <p:nvPr/>
          </p:nvGrpSpPr>
          <p:grpSpPr>
            <a:xfrm rot="16200000">
              <a:off x="6832894" y="4824908"/>
              <a:ext cx="108414" cy="99662"/>
              <a:chOff x="3447185" y="2147022"/>
              <a:chExt cx="75650" cy="65008"/>
            </a:xfrm>
          </p:grpSpPr>
          <p:sp>
            <p:nvSpPr>
              <p:cNvPr id="223" name="Freeform 179">
                <a:extLst>
                  <a:ext uri="{FF2B5EF4-FFF2-40B4-BE49-F238E27FC236}">
                    <a16:creationId xmlns:a16="http://schemas.microsoft.com/office/drawing/2014/main" id="{66DA19F5-9C03-44B6-AD2B-6EAF190E57BC}"/>
                  </a:ext>
                </a:extLst>
              </p:cNvPr>
              <p:cNvSpPr/>
              <p:nvPr/>
            </p:nvSpPr>
            <p:spPr bwMode="auto">
              <a:xfrm>
                <a:off x="3447185" y="2147022"/>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224" name="Freeform 180">
                <a:extLst>
                  <a:ext uri="{FF2B5EF4-FFF2-40B4-BE49-F238E27FC236}">
                    <a16:creationId xmlns:a16="http://schemas.microsoft.com/office/drawing/2014/main" id="{21032B78-F023-420A-AF93-9252C3756520}"/>
                  </a:ext>
                </a:extLst>
              </p:cNvPr>
              <p:cNvSpPr/>
              <p:nvPr/>
            </p:nvSpPr>
            <p:spPr bwMode="auto">
              <a:xfrm>
                <a:off x="3465685" y="2164405"/>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sp>
          <p:nvSpPr>
            <p:cNvPr id="160" name="Rectangle 159">
              <a:extLst>
                <a:ext uri="{FF2B5EF4-FFF2-40B4-BE49-F238E27FC236}">
                  <a16:creationId xmlns:a16="http://schemas.microsoft.com/office/drawing/2014/main" id="{B61EB6E3-4952-4DC6-93DF-272408E86AA5}"/>
                </a:ext>
              </a:extLst>
            </p:cNvPr>
            <p:cNvSpPr/>
            <p:nvPr/>
          </p:nvSpPr>
          <p:spPr>
            <a:xfrm>
              <a:off x="6338926" y="4650632"/>
              <a:ext cx="86562"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O</a:t>
              </a:r>
            </a:p>
          </p:txBody>
        </p:sp>
        <p:sp>
          <p:nvSpPr>
            <p:cNvPr id="164" name="Rectangle 163">
              <a:extLst>
                <a:ext uri="{FF2B5EF4-FFF2-40B4-BE49-F238E27FC236}">
                  <a16:creationId xmlns:a16="http://schemas.microsoft.com/office/drawing/2014/main" id="{EF8B4AEA-F620-4688-B7A2-0B2E524ADF09}"/>
                </a:ext>
              </a:extLst>
            </p:cNvPr>
            <p:cNvSpPr/>
            <p:nvPr/>
          </p:nvSpPr>
          <p:spPr>
            <a:xfrm>
              <a:off x="7040957" y="5169989"/>
              <a:ext cx="86562"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O</a:t>
              </a:r>
            </a:p>
          </p:txBody>
        </p:sp>
        <p:grpSp>
          <p:nvGrpSpPr>
            <p:cNvPr id="166" name="Group 165">
              <a:extLst>
                <a:ext uri="{FF2B5EF4-FFF2-40B4-BE49-F238E27FC236}">
                  <a16:creationId xmlns:a16="http://schemas.microsoft.com/office/drawing/2014/main" id="{307AF9A9-894A-4380-9718-3E30519AF2A2}"/>
                </a:ext>
              </a:extLst>
            </p:cNvPr>
            <p:cNvGrpSpPr/>
            <p:nvPr/>
          </p:nvGrpSpPr>
          <p:grpSpPr>
            <a:xfrm>
              <a:off x="6226337" y="4871702"/>
              <a:ext cx="84960" cy="252468"/>
              <a:chOff x="9652371" y="397080"/>
              <a:chExt cx="84960" cy="252468"/>
            </a:xfrm>
          </p:grpSpPr>
          <p:sp>
            <p:nvSpPr>
              <p:cNvPr id="215" name="Rectangle 214">
                <a:extLst>
                  <a:ext uri="{FF2B5EF4-FFF2-40B4-BE49-F238E27FC236}">
                    <a16:creationId xmlns:a16="http://schemas.microsoft.com/office/drawing/2014/main" id="{878A6C77-3DD5-44AC-82F2-32A7F53E46D3}"/>
                  </a:ext>
                </a:extLst>
              </p:cNvPr>
              <p:cNvSpPr/>
              <p:nvPr/>
            </p:nvSpPr>
            <p:spPr>
              <a:xfrm>
                <a:off x="9652371" y="397080"/>
                <a:ext cx="84960" cy="131959"/>
              </a:xfrm>
              <a:prstGeom prst="rect">
                <a:avLst/>
              </a:prstGeom>
            </p:spPr>
            <p:txBody>
              <a:bodyPr wrap="none" lIns="0" tIns="0" rIns="0" bIns="0">
                <a:spAutoFit/>
              </a:bodyPr>
              <a:lstStyle/>
              <a:p>
                <a:pPr marL="0" marR="0" lvl="0" indent="0" algn="ctr" defTabSz="609402" rtl="0" eaLnBrk="0" fontAlgn="base" latinLnBrk="0" hangingPunct="0">
                  <a:lnSpc>
                    <a:spcPct val="85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N</a:t>
                </a:r>
              </a:p>
            </p:txBody>
          </p:sp>
          <p:sp>
            <p:nvSpPr>
              <p:cNvPr id="216" name="Rectangle 215">
                <a:extLst>
                  <a:ext uri="{FF2B5EF4-FFF2-40B4-BE49-F238E27FC236}">
                    <a16:creationId xmlns:a16="http://schemas.microsoft.com/office/drawing/2014/main" id="{CFCE90A5-653E-4AFD-A548-ED10BCACD1A0}"/>
                  </a:ext>
                </a:extLst>
              </p:cNvPr>
              <p:cNvSpPr/>
              <p:nvPr/>
            </p:nvSpPr>
            <p:spPr>
              <a:xfrm>
                <a:off x="9654776" y="495660"/>
                <a:ext cx="80150"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H</a:t>
                </a:r>
              </a:p>
            </p:txBody>
          </p:sp>
        </p:grpSp>
        <p:sp>
          <p:nvSpPr>
            <p:cNvPr id="169" name="Rectangle 168">
              <a:extLst>
                <a:ext uri="{FF2B5EF4-FFF2-40B4-BE49-F238E27FC236}">
                  <a16:creationId xmlns:a16="http://schemas.microsoft.com/office/drawing/2014/main" id="{8F1DC4C6-F111-49BE-A93D-8714603D028E}"/>
                </a:ext>
              </a:extLst>
            </p:cNvPr>
            <p:cNvSpPr/>
            <p:nvPr/>
          </p:nvSpPr>
          <p:spPr>
            <a:xfrm>
              <a:off x="6851236" y="4983284"/>
              <a:ext cx="86562"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N</a:t>
              </a:r>
            </a:p>
          </p:txBody>
        </p:sp>
        <p:sp>
          <p:nvSpPr>
            <p:cNvPr id="191" name="Freeform 246">
              <a:extLst>
                <a:ext uri="{FF2B5EF4-FFF2-40B4-BE49-F238E27FC236}">
                  <a16:creationId xmlns:a16="http://schemas.microsoft.com/office/drawing/2014/main" id="{5002AC95-D255-4335-8013-0C673BD38D63}"/>
                </a:ext>
              </a:extLst>
            </p:cNvPr>
            <p:cNvSpPr/>
            <p:nvPr/>
          </p:nvSpPr>
          <p:spPr bwMode="auto">
            <a:xfrm>
              <a:off x="6322010" y="4888109"/>
              <a:ext cx="130244" cy="50877"/>
            </a:xfrm>
            <a:custGeom>
              <a:avLst/>
              <a:gdLst>
                <a:gd name="connsiteX0" fmla="*/ 146050 w 146050"/>
                <a:gd name="connsiteY0" fmla="*/ 44450 h 66675"/>
                <a:gd name="connsiteX1" fmla="*/ 85725 w 146050"/>
                <a:gd name="connsiteY1" fmla="*/ 0 h 66675"/>
                <a:gd name="connsiteX2" fmla="*/ 0 w 146050"/>
                <a:gd name="connsiteY2" fmla="*/ 66675 h 66675"/>
                <a:gd name="connsiteX0" fmla="*/ 167718 w 167718"/>
                <a:gd name="connsiteY0" fmla="*/ 79119 h 79119"/>
                <a:gd name="connsiteX1" fmla="*/ 85725 w 167718"/>
                <a:gd name="connsiteY1" fmla="*/ 0 h 79119"/>
                <a:gd name="connsiteX2" fmla="*/ 0 w 167718"/>
                <a:gd name="connsiteY2" fmla="*/ 66675 h 79119"/>
              </a:gdLst>
              <a:ahLst/>
              <a:cxnLst>
                <a:cxn ang="0">
                  <a:pos x="connsiteX0" y="connsiteY0"/>
                </a:cxn>
                <a:cxn ang="0">
                  <a:pos x="connsiteX1" y="connsiteY1"/>
                </a:cxn>
                <a:cxn ang="0">
                  <a:pos x="connsiteX2" y="connsiteY2"/>
                </a:cxn>
              </a:cxnLst>
              <a:rect l="l" t="t" r="r" b="b"/>
              <a:pathLst>
                <a:path w="167718" h="79119">
                  <a:moveTo>
                    <a:pt x="167718" y="79119"/>
                  </a:moveTo>
                  <a:lnTo>
                    <a:pt x="85725" y="0"/>
                  </a:lnTo>
                  <a:lnTo>
                    <a:pt x="0" y="66675"/>
                  </a:lnTo>
                </a:path>
              </a:pathLst>
            </a:custGeom>
            <a:noFill/>
            <a:ln w="1905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96" name="Freeform 251">
              <a:extLst>
                <a:ext uri="{FF2B5EF4-FFF2-40B4-BE49-F238E27FC236}">
                  <a16:creationId xmlns:a16="http://schemas.microsoft.com/office/drawing/2014/main" id="{C8808A72-D605-4427-889C-52867443BA4B}"/>
                </a:ext>
              </a:extLst>
            </p:cNvPr>
            <p:cNvSpPr/>
            <p:nvPr/>
          </p:nvSpPr>
          <p:spPr bwMode="auto">
            <a:xfrm rot="7605031">
              <a:off x="6887311" y="4867726"/>
              <a:ext cx="225425" cy="204943"/>
            </a:xfrm>
            <a:custGeom>
              <a:avLst/>
              <a:gdLst>
                <a:gd name="connsiteX0" fmla="*/ 225425 w 225425"/>
                <a:gd name="connsiteY0" fmla="*/ 76200 h 241300"/>
                <a:gd name="connsiteX1" fmla="*/ 206375 w 225425"/>
                <a:gd name="connsiteY1" fmla="*/ 0 h 241300"/>
                <a:gd name="connsiteX2" fmla="*/ 50800 w 225425"/>
                <a:gd name="connsiteY2" fmla="*/ 0 h 241300"/>
                <a:gd name="connsiteX3" fmla="*/ 0 w 225425"/>
                <a:gd name="connsiteY3" fmla="*/ 146050 h 241300"/>
                <a:gd name="connsiteX4" fmla="*/ 101600 w 225425"/>
                <a:gd name="connsiteY4" fmla="*/ 241300 h 241300"/>
                <a:gd name="connsiteX5" fmla="*/ 174625 w 225425"/>
                <a:gd name="connsiteY5" fmla="*/ 193675 h 241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5425" h="241300">
                  <a:moveTo>
                    <a:pt x="225425" y="76200"/>
                  </a:moveTo>
                  <a:lnTo>
                    <a:pt x="206375" y="0"/>
                  </a:lnTo>
                  <a:lnTo>
                    <a:pt x="50800" y="0"/>
                  </a:lnTo>
                  <a:lnTo>
                    <a:pt x="0" y="146050"/>
                  </a:lnTo>
                  <a:lnTo>
                    <a:pt x="101600" y="241300"/>
                  </a:lnTo>
                  <a:lnTo>
                    <a:pt x="174625" y="193675"/>
                  </a:lnTo>
                </a:path>
              </a:pathLst>
            </a:custGeom>
            <a:noFill/>
            <a:ln w="1905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80" name="Hexagon 379">
              <a:extLst>
                <a:ext uri="{FF2B5EF4-FFF2-40B4-BE49-F238E27FC236}">
                  <a16:creationId xmlns:a16="http://schemas.microsoft.com/office/drawing/2014/main" id="{D5FAEFC0-F54C-4857-BB4A-6CD2C29B73DD}"/>
                </a:ext>
              </a:extLst>
            </p:cNvPr>
            <p:cNvSpPr/>
            <p:nvPr/>
          </p:nvSpPr>
          <p:spPr bwMode="auto">
            <a:xfrm rot="16200000">
              <a:off x="6438336" y="4882413"/>
              <a:ext cx="263628" cy="225231"/>
            </a:xfrm>
            <a:prstGeom prst="hexagon">
              <a:avLst/>
            </a:prstGeom>
            <a:noFill/>
            <a:ln w="1905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nvGrpSpPr>
            <p:cNvPr id="388" name="Group 387">
              <a:extLst>
                <a:ext uri="{FF2B5EF4-FFF2-40B4-BE49-F238E27FC236}">
                  <a16:creationId xmlns:a16="http://schemas.microsoft.com/office/drawing/2014/main" id="{881A06C5-C998-41E4-B404-49BD7AEBE62A}"/>
                </a:ext>
              </a:extLst>
            </p:cNvPr>
            <p:cNvGrpSpPr/>
            <p:nvPr/>
          </p:nvGrpSpPr>
          <p:grpSpPr>
            <a:xfrm>
              <a:off x="5943966" y="4792861"/>
              <a:ext cx="259218" cy="127252"/>
              <a:chOff x="5919586" y="4692519"/>
              <a:chExt cx="282451" cy="151945"/>
            </a:xfrm>
          </p:grpSpPr>
          <p:sp>
            <p:nvSpPr>
              <p:cNvPr id="197" name="Freeform 252">
                <a:extLst>
                  <a:ext uri="{FF2B5EF4-FFF2-40B4-BE49-F238E27FC236}">
                    <a16:creationId xmlns:a16="http://schemas.microsoft.com/office/drawing/2014/main" id="{10CE5D8C-2EC5-48B6-97D0-F4A7ABE10DCB}"/>
                  </a:ext>
                </a:extLst>
              </p:cNvPr>
              <p:cNvSpPr/>
              <p:nvPr/>
            </p:nvSpPr>
            <p:spPr bwMode="auto">
              <a:xfrm rot="1980848">
                <a:off x="5987451" y="4767516"/>
                <a:ext cx="194416" cy="45719"/>
              </a:xfrm>
              <a:custGeom>
                <a:avLst/>
                <a:gdLst>
                  <a:gd name="connsiteX0" fmla="*/ 0 w 777875"/>
                  <a:gd name="connsiteY0" fmla="*/ 34925 h 98425"/>
                  <a:gd name="connsiteX1" fmla="*/ 79375 w 777875"/>
                  <a:gd name="connsiteY1" fmla="*/ 98425 h 98425"/>
                  <a:gd name="connsiteX2" fmla="*/ 209550 w 777875"/>
                  <a:gd name="connsiteY2" fmla="*/ 6350 h 98425"/>
                  <a:gd name="connsiteX3" fmla="*/ 336550 w 777875"/>
                  <a:gd name="connsiteY3" fmla="*/ 92075 h 98425"/>
                  <a:gd name="connsiteX4" fmla="*/ 457200 w 777875"/>
                  <a:gd name="connsiteY4" fmla="*/ 0 h 98425"/>
                  <a:gd name="connsiteX5" fmla="*/ 581025 w 777875"/>
                  <a:gd name="connsiteY5" fmla="*/ 95250 h 98425"/>
                  <a:gd name="connsiteX6" fmla="*/ 714375 w 777875"/>
                  <a:gd name="connsiteY6" fmla="*/ 0 h 98425"/>
                  <a:gd name="connsiteX7" fmla="*/ 777875 w 777875"/>
                  <a:gd name="connsiteY7" fmla="*/ 50800 h 98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77875" h="98425">
                    <a:moveTo>
                      <a:pt x="0" y="34925"/>
                    </a:moveTo>
                    <a:lnTo>
                      <a:pt x="79375" y="98425"/>
                    </a:lnTo>
                    <a:lnTo>
                      <a:pt x="209550" y="6350"/>
                    </a:lnTo>
                    <a:lnTo>
                      <a:pt x="336550" y="92075"/>
                    </a:lnTo>
                    <a:lnTo>
                      <a:pt x="457200" y="0"/>
                    </a:lnTo>
                    <a:lnTo>
                      <a:pt x="581025" y="95250"/>
                    </a:lnTo>
                    <a:lnTo>
                      <a:pt x="714375" y="0"/>
                    </a:lnTo>
                    <a:lnTo>
                      <a:pt x="777875" y="50800"/>
                    </a:lnTo>
                  </a:path>
                </a:pathLst>
              </a:custGeom>
              <a:noFill/>
              <a:ln w="1905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cxnSp>
            <p:nvCxnSpPr>
              <p:cNvPr id="386" name="Straight Connector 385">
                <a:extLst>
                  <a:ext uri="{FF2B5EF4-FFF2-40B4-BE49-F238E27FC236}">
                    <a16:creationId xmlns:a16="http://schemas.microsoft.com/office/drawing/2014/main" id="{E5AA14C0-204A-4236-9B69-08A7E5D9F649}"/>
                  </a:ext>
                </a:extLst>
              </p:cNvPr>
              <p:cNvCxnSpPr/>
              <p:nvPr/>
            </p:nvCxnSpPr>
            <p:spPr bwMode="auto">
              <a:xfrm>
                <a:off x="6155654" y="4844464"/>
                <a:ext cx="46383" cy="0"/>
              </a:xfrm>
              <a:prstGeom prst="line">
                <a:avLst/>
              </a:prstGeom>
              <a:noFill/>
              <a:ln w="28575" cap="flat" cmpd="sng" algn="ctr">
                <a:solidFill>
                  <a:schemeClr val="bg1"/>
                </a:solidFill>
                <a:prstDash val="solid"/>
                <a:round/>
                <a:headEnd type="none" w="med" len="med"/>
                <a:tailEnd type="none" w="med" len="med"/>
              </a:ln>
              <a:effectLst/>
            </p:spPr>
          </p:cxnSp>
          <p:sp>
            <p:nvSpPr>
              <p:cNvPr id="387" name="Freeform 252">
                <a:extLst>
                  <a:ext uri="{FF2B5EF4-FFF2-40B4-BE49-F238E27FC236}">
                    <a16:creationId xmlns:a16="http://schemas.microsoft.com/office/drawing/2014/main" id="{AE5388C2-3037-4A34-BB70-EC37636A4533}"/>
                  </a:ext>
                </a:extLst>
              </p:cNvPr>
              <p:cNvSpPr/>
              <p:nvPr/>
            </p:nvSpPr>
            <p:spPr bwMode="auto">
              <a:xfrm rot="1980848">
                <a:off x="5919586" y="4692519"/>
                <a:ext cx="110301" cy="44244"/>
              </a:xfrm>
              <a:custGeom>
                <a:avLst/>
                <a:gdLst>
                  <a:gd name="connsiteX0" fmla="*/ 0 w 777875"/>
                  <a:gd name="connsiteY0" fmla="*/ 34925 h 98425"/>
                  <a:gd name="connsiteX1" fmla="*/ 79375 w 777875"/>
                  <a:gd name="connsiteY1" fmla="*/ 98425 h 98425"/>
                  <a:gd name="connsiteX2" fmla="*/ 209550 w 777875"/>
                  <a:gd name="connsiteY2" fmla="*/ 6350 h 98425"/>
                  <a:gd name="connsiteX3" fmla="*/ 336550 w 777875"/>
                  <a:gd name="connsiteY3" fmla="*/ 92075 h 98425"/>
                  <a:gd name="connsiteX4" fmla="*/ 457200 w 777875"/>
                  <a:gd name="connsiteY4" fmla="*/ 0 h 98425"/>
                  <a:gd name="connsiteX5" fmla="*/ 581025 w 777875"/>
                  <a:gd name="connsiteY5" fmla="*/ 95250 h 98425"/>
                  <a:gd name="connsiteX6" fmla="*/ 714375 w 777875"/>
                  <a:gd name="connsiteY6" fmla="*/ 0 h 98425"/>
                  <a:gd name="connsiteX7" fmla="*/ 777875 w 777875"/>
                  <a:gd name="connsiteY7" fmla="*/ 50800 h 98425"/>
                  <a:gd name="connsiteX0" fmla="*/ 1 w 698501"/>
                  <a:gd name="connsiteY0" fmla="*/ 98425 h 98425"/>
                  <a:gd name="connsiteX1" fmla="*/ 130176 w 698501"/>
                  <a:gd name="connsiteY1" fmla="*/ 6350 h 98425"/>
                  <a:gd name="connsiteX2" fmla="*/ 257176 w 698501"/>
                  <a:gd name="connsiteY2" fmla="*/ 92075 h 98425"/>
                  <a:gd name="connsiteX3" fmla="*/ 377826 w 698501"/>
                  <a:gd name="connsiteY3" fmla="*/ 0 h 98425"/>
                  <a:gd name="connsiteX4" fmla="*/ 501651 w 698501"/>
                  <a:gd name="connsiteY4" fmla="*/ 95250 h 98425"/>
                  <a:gd name="connsiteX5" fmla="*/ 635001 w 698501"/>
                  <a:gd name="connsiteY5" fmla="*/ 0 h 98425"/>
                  <a:gd name="connsiteX6" fmla="*/ 698501 w 698501"/>
                  <a:gd name="connsiteY6" fmla="*/ 50800 h 98425"/>
                  <a:gd name="connsiteX0" fmla="*/ 1 w 568326"/>
                  <a:gd name="connsiteY0" fmla="*/ 6350 h 95250"/>
                  <a:gd name="connsiteX1" fmla="*/ 127001 w 568326"/>
                  <a:gd name="connsiteY1" fmla="*/ 92075 h 95250"/>
                  <a:gd name="connsiteX2" fmla="*/ 247651 w 568326"/>
                  <a:gd name="connsiteY2" fmla="*/ 0 h 95250"/>
                  <a:gd name="connsiteX3" fmla="*/ 371476 w 568326"/>
                  <a:gd name="connsiteY3" fmla="*/ 95250 h 95250"/>
                  <a:gd name="connsiteX4" fmla="*/ 504826 w 568326"/>
                  <a:gd name="connsiteY4" fmla="*/ 0 h 95250"/>
                  <a:gd name="connsiteX5" fmla="*/ 568326 w 568326"/>
                  <a:gd name="connsiteY5" fmla="*/ 50800 h 95250"/>
                  <a:gd name="connsiteX0" fmla="*/ -1 w 441324"/>
                  <a:gd name="connsiteY0" fmla="*/ 92075 h 95250"/>
                  <a:gd name="connsiteX1" fmla="*/ 120649 w 441324"/>
                  <a:gd name="connsiteY1" fmla="*/ 0 h 95250"/>
                  <a:gd name="connsiteX2" fmla="*/ 244474 w 441324"/>
                  <a:gd name="connsiteY2" fmla="*/ 95250 h 95250"/>
                  <a:gd name="connsiteX3" fmla="*/ 377824 w 441324"/>
                  <a:gd name="connsiteY3" fmla="*/ 0 h 95250"/>
                  <a:gd name="connsiteX4" fmla="*/ 441324 w 441324"/>
                  <a:gd name="connsiteY4" fmla="*/ 50800 h 952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324" h="95250">
                    <a:moveTo>
                      <a:pt x="-1" y="92075"/>
                    </a:moveTo>
                    <a:lnTo>
                      <a:pt x="120649" y="0"/>
                    </a:lnTo>
                    <a:lnTo>
                      <a:pt x="244474" y="95250"/>
                    </a:lnTo>
                    <a:lnTo>
                      <a:pt x="377824" y="0"/>
                    </a:lnTo>
                    <a:lnTo>
                      <a:pt x="441324" y="50800"/>
                    </a:lnTo>
                  </a:path>
                </a:pathLst>
              </a:custGeom>
              <a:noFill/>
              <a:ln w="1905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cxnSp>
          <p:nvCxnSpPr>
            <p:cNvPr id="390" name="Straight Connector 389">
              <a:extLst>
                <a:ext uri="{FF2B5EF4-FFF2-40B4-BE49-F238E27FC236}">
                  <a16:creationId xmlns:a16="http://schemas.microsoft.com/office/drawing/2014/main" id="{D9869DD1-9365-4809-B094-F38F9F01F34B}"/>
                </a:ext>
              </a:extLst>
            </p:cNvPr>
            <p:cNvCxnSpPr>
              <a:cxnSpLocks/>
            </p:cNvCxnSpPr>
            <p:nvPr/>
          </p:nvCxnSpPr>
          <p:spPr bwMode="auto">
            <a:xfrm>
              <a:off x="6681696" y="5061558"/>
              <a:ext cx="83031" cy="60443"/>
            </a:xfrm>
            <a:prstGeom prst="line">
              <a:avLst/>
            </a:prstGeom>
            <a:noFill/>
            <a:ln w="19050" cap="flat" cmpd="sng" algn="ctr">
              <a:solidFill>
                <a:schemeClr val="bg1"/>
              </a:solidFill>
              <a:prstDash val="sysDot"/>
              <a:round/>
              <a:headEnd type="none" w="med" len="med"/>
              <a:tailEnd type="none" w="med" len="med"/>
            </a:ln>
            <a:effectLst/>
          </p:spPr>
        </p:cxnSp>
        <p:cxnSp>
          <p:nvCxnSpPr>
            <p:cNvPr id="393" name="Straight Connector 392">
              <a:extLst>
                <a:ext uri="{FF2B5EF4-FFF2-40B4-BE49-F238E27FC236}">
                  <a16:creationId xmlns:a16="http://schemas.microsoft.com/office/drawing/2014/main" id="{CEDBC6FA-59A5-48FC-BFCC-7D4711E723C5}"/>
                </a:ext>
              </a:extLst>
            </p:cNvPr>
            <p:cNvCxnSpPr/>
            <p:nvPr/>
          </p:nvCxnSpPr>
          <p:spPr bwMode="auto">
            <a:xfrm flipV="1">
              <a:off x="6764727" y="5068203"/>
              <a:ext cx="66681" cy="52708"/>
            </a:xfrm>
            <a:prstGeom prst="line">
              <a:avLst/>
            </a:prstGeom>
            <a:noFill/>
            <a:ln w="19050" cap="flat" cmpd="sng" algn="ctr">
              <a:solidFill>
                <a:schemeClr val="bg1"/>
              </a:solidFill>
              <a:prstDash val="solid"/>
              <a:round/>
              <a:headEnd type="none" w="med" len="med"/>
              <a:tailEnd type="none" w="med" len="med"/>
            </a:ln>
            <a:effectLst/>
          </p:spPr>
        </p:cxnSp>
        <p:sp>
          <p:nvSpPr>
            <p:cNvPr id="394" name="Rectangle 393">
              <a:extLst>
                <a:ext uri="{FF2B5EF4-FFF2-40B4-BE49-F238E27FC236}">
                  <a16:creationId xmlns:a16="http://schemas.microsoft.com/office/drawing/2014/main" id="{6551FAA9-62C1-4DEA-819E-A71A1DC5426A}"/>
                </a:ext>
              </a:extLst>
            </p:cNvPr>
            <p:cNvSpPr/>
            <p:nvPr/>
          </p:nvSpPr>
          <p:spPr>
            <a:xfrm>
              <a:off x="6765676" y="4716759"/>
              <a:ext cx="86562"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O</a:t>
              </a:r>
            </a:p>
          </p:txBody>
        </p:sp>
        <p:sp>
          <p:nvSpPr>
            <p:cNvPr id="395" name="Rectangle 394">
              <a:extLst>
                <a:ext uri="{FF2B5EF4-FFF2-40B4-BE49-F238E27FC236}">
                  <a16:creationId xmlns:a16="http://schemas.microsoft.com/office/drawing/2014/main" id="{42ECCBD8-475E-468B-B0A3-54C0C0163194}"/>
                </a:ext>
              </a:extLst>
            </p:cNvPr>
            <p:cNvSpPr/>
            <p:nvPr/>
          </p:nvSpPr>
          <p:spPr>
            <a:xfrm>
              <a:off x="7074729" y="4654700"/>
              <a:ext cx="60914" cy="153888"/>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S</a:t>
              </a:r>
            </a:p>
          </p:txBody>
        </p:sp>
        <p:cxnSp>
          <p:nvCxnSpPr>
            <p:cNvPr id="397" name="Straight Connector 396">
              <a:extLst>
                <a:ext uri="{FF2B5EF4-FFF2-40B4-BE49-F238E27FC236}">
                  <a16:creationId xmlns:a16="http://schemas.microsoft.com/office/drawing/2014/main" id="{A33D1DD6-E522-4E16-990E-080707D15EB5}"/>
                </a:ext>
              </a:extLst>
            </p:cNvPr>
            <p:cNvCxnSpPr>
              <a:cxnSpLocks/>
            </p:cNvCxnSpPr>
            <p:nvPr/>
          </p:nvCxnSpPr>
          <p:spPr bwMode="auto">
            <a:xfrm flipH="1">
              <a:off x="7042465" y="4801650"/>
              <a:ext cx="28643" cy="78447"/>
            </a:xfrm>
            <a:prstGeom prst="line">
              <a:avLst/>
            </a:prstGeom>
            <a:noFill/>
            <a:ln w="28575" cap="flat" cmpd="sng" algn="ctr">
              <a:solidFill>
                <a:schemeClr val="bg1"/>
              </a:solidFill>
              <a:prstDash val="solid"/>
              <a:round/>
              <a:headEnd type="none" w="med" len="med"/>
              <a:tailEnd type="none" w="med" len="med"/>
            </a:ln>
            <a:effectLst/>
          </p:spPr>
        </p:cxnSp>
        <p:cxnSp>
          <p:nvCxnSpPr>
            <p:cNvPr id="400" name="Straight Connector 399">
              <a:extLst>
                <a:ext uri="{FF2B5EF4-FFF2-40B4-BE49-F238E27FC236}">
                  <a16:creationId xmlns:a16="http://schemas.microsoft.com/office/drawing/2014/main" id="{6CC0BB27-EABE-4E4D-BB32-B6F5D6161824}"/>
                </a:ext>
              </a:extLst>
            </p:cNvPr>
            <p:cNvCxnSpPr/>
            <p:nvPr/>
          </p:nvCxnSpPr>
          <p:spPr bwMode="auto">
            <a:xfrm>
              <a:off x="7154460" y="4741736"/>
              <a:ext cx="86895" cy="0"/>
            </a:xfrm>
            <a:prstGeom prst="line">
              <a:avLst/>
            </a:prstGeom>
            <a:noFill/>
            <a:ln w="19050" cap="flat" cmpd="sng" algn="ctr">
              <a:solidFill>
                <a:schemeClr val="bg1"/>
              </a:solidFill>
              <a:prstDash val="solid"/>
              <a:round/>
              <a:headEnd type="none" w="med" len="med"/>
              <a:tailEnd type="none" w="med" len="med"/>
            </a:ln>
            <a:effectLst/>
          </p:spPr>
        </p:cxnSp>
        <p:cxnSp>
          <p:nvCxnSpPr>
            <p:cNvPr id="248" name="Straight Connector 247">
              <a:extLst>
                <a:ext uri="{FF2B5EF4-FFF2-40B4-BE49-F238E27FC236}">
                  <a16:creationId xmlns:a16="http://schemas.microsoft.com/office/drawing/2014/main" id="{53D90E97-CEC2-4D41-AE41-73BEFD655642}"/>
                </a:ext>
              </a:extLst>
            </p:cNvPr>
            <p:cNvCxnSpPr>
              <a:cxnSpLocks/>
            </p:cNvCxnSpPr>
            <p:nvPr/>
          </p:nvCxnSpPr>
          <p:spPr bwMode="auto">
            <a:xfrm rot="-480000">
              <a:off x="5941684" y="4740513"/>
              <a:ext cx="4290" cy="47460"/>
            </a:xfrm>
            <a:prstGeom prst="line">
              <a:avLst/>
            </a:prstGeom>
            <a:noFill/>
            <a:ln w="19050" cap="flat" cmpd="sng" algn="ctr">
              <a:solidFill>
                <a:schemeClr val="bg1"/>
              </a:solidFill>
              <a:prstDash val="solid"/>
              <a:round/>
              <a:headEnd type="none" w="med" len="med"/>
              <a:tailEnd type="none" w="med" len="med"/>
            </a:ln>
            <a:effectLst/>
          </p:spPr>
        </p:cxnSp>
      </p:grpSp>
      <p:sp>
        <p:nvSpPr>
          <p:cNvPr id="34" name="TextBox 33">
            <a:extLst>
              <a:ext uri="{FF2B5EF4-FFF2-40B4-BE49-F238E27FC236}">
                <a16:creationId xmlns:a16="http://schemas.microsoft.com/office/drawing/2014/main" id="{7BE2E47A-04D1-484D-8D5E-06ABD36FF0DC}"/>
              </a:ext>
            </a:extLst>
          </p:cNvPr>
          <p:cNvSpPr txBox="1"/>
          <p:nvPr/>
        </p:nvSpPr>
        <p:spPr bwMode="auto">
          <a:xfrm>
            <a:off x="3485984" y="6262025"/>
            <a:ext cx="563189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ts val="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*Noncleavable MC and MCC linkers typically used with monomethyl auristatin F and emtansine </a:t>
            </a:r>
          </a:p>
          <a:p>
            <a:pPr marL="0" marR="0" lvl="0" indent="0" algn="l" defTabSz="914400" rtl="0" eaLnBrk="1" fontAlgn="auto" latinLnBrk="0" hangingPunct="1">
              <a:lnSpc>
                <a:spcPct val="100000"/>
              </a:lnSpc>
              <a:spcBef>
                <a:spcPts val="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payloads, respectively; can be cleavable when conjugated with some other payloads.  </a:t>
            </a:r>
          </a:p>
        </p:txBody>
      </p:sp>
    </p:spTree>
    <p:extLst>
      <p:ext uri="{BB962C8B-B14F-4D97-AF65-F5344CB8AC3E}">
        <p14:creationId xmlns:p14="http://schemas.microsoft.com/office/powerpoint/2010/main" val="35734705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21C689E7-1D2D-4330-9134-C0E22C775613}"/>
              </a:ext>
            </a:extLst>
          </p:cNvPr>
          <p:cNvGrpSpPr/>
          <p:nvPr/>
        </p:nvGrpSpPr>
        <p:grpSpPr>
          <a:xfrm>
            <a:off x="848783" y="4823884"/>
            <a:ext cx="2464656" cy="421216"/>
            <a:chOff x="848783" y="4823884"/>
            <a:chExt cx="2464656" cy="421216"/>
          </a:xfrm>
        </p:grpSpPr>
        <p:sp>
          <p:nvSpPr>
            <p:cNvPr id="4" name="Freeform: Shape 3">
              <a:extLst>
                <a:ext uri="{FF2B5EF4-FFF2-40B4-BE49-F238E27FC236}">
                  <a16:creationId xmlns:a16="http://schemas.microsoft.com/office/drawing/2014/main" id="{79196DEB-D67B-4178-B85E-DB309CF02F67}"/>
                </a:ext>
              </a:extLst>
            </p:cNvPr>
            <p:cNvSpPr/>
            <p:nvPr/>
          </p:nvSpPr>
          <p:spPr bwMode="auto">
            <a:xfrm>
              <a:off x="1799595" y="4823884"/>
              <a:ext cx="585436" cy="421216"/>
            </a:xfrm>
            <a:custGeom>
              <a:avLst/>
              <a:gdLst>
                <a:gd name="connsiteX0" fmla="*/ 0 w 626534"/>
                <a:gd name="connsiteY0" fmla="*/ 8466 h 410633"/>
                <a:gd name="connsiteX1" fmla="*/ 243417 w 626534"/>
                <a:gd name="connsiteY1" fmla="*/ 410633 h 410633"/>
                <a:gd name="connsiteX2" fmla="*/ 626534 w 626534"/>
                <a:gd name="connsiteY2" fmla="*/ 0 h 410633"/>
                <a:gd name="connsiteX0" fmla="*/ 0 w 626534"/>
                <a:gd name="connsiteY0" fmla="*/ 8466 h 410633"/>
                <a:gd name="connsiteX1" fmla="*/ 243417 w 626534"/>
                <a:gd name="connsiteY1" fmla="*/ 410633 h 410633"/>
                <a:gd name="connsiteX2" fmla="*/ 626534 w 626534"/>
                <a:gd name="connsiteY2" fmla="*/ 0 h 410633"/>
                <a:gd name="connsiteX0" fmla="*/ 0 w 626534"/>
                <a:gd name="connsiteY0" fmla="*/ 8466 h 402166"/>
                <a:gd name="connsiteX1" fmla="*/ 273051 w 626534"/>
                <a:gd name="connsiteY1" fmla="*/ 402166 h 402166"/>
                <a:gd name="connsiteX2" fmla="*/ 626534 w 626534"/>
                <a:gd name="connsiteY2" fmla="*/ 0 h 402166"/>
                <a:gd name="connsiteX0" fmla="*/ 0 w 626534"/>
                <a:gd name="connsiteY0" fmla="*/ 8466 h 403878"/>
                <a:gd name="connsiteX1" fmla="*/ 273051 w 626534"/>
                <a:gd name="connsiteY1" fmla="*/ 402166 h 403878"/>
                <a:gd name="connsiteX2" fmla="*/ 626534 w 626534"/>
                <a:gd name="connsiteY2" fmla="*/ 0 h 403878"/>
                <a:gd name="connsiteX0" fmla="*/ 0 w 626534"/>
                <a:gd name="connsiteY0" fmla="*/ 8466 h 402166"/>
                <a:gd name="connsiteX1" fmla="*/ 273051 w 626534"/>
                <a:gd name="connsiteY1" fmla="*/ 402166 h 402166"/>
                <a:gd name="connsiteX2" fmla="*/ 626534 w 626534"/>
                <a:gd name="connsiteY2" fmla="*/ 0 h 402166"/>
                <a:gd name="connsiteX0" fmla="*/ 0 w 626534"/>
                <a:gd name="connsiteY0" fmla="*/ 8466 h 402166"/>
                <a:gd name="connsiteX1" fmla="*/ 273051 w 626534"/>
                <a:gd name="connsiteY1" fmla="*/ 402166 h 402166"/>
                <a:gd name="connsiteX2" fmla="*/ 626534 w 626534"/>
                <a:gd name="connsiteY2" fmla="*/ 0 h 402166"/>
                <a:gd name="connsiteX0" fmla="*/ 0 w 588434"/>
                <a:gd name="connsiteY0" fmla="*/ 8466 h 402166"/>
                <a:gd name="connsiteX1" fmla="*/ 273051 w 588434"/>
                <a:gd name="connsiteY1" fmla="*/ 402166 h 402166"/>
                <a:gd name="connsiteX2" fmla="*/ 588434 w 588434"/>
                <a:gd name="connsiteY2" fmla="*/ 0 h 402166"/>
                <a:gd name="connsiteX0" fmla="*/ 0 w 597718"/>
                <a:gd name="connsiteY0" fmla="*/ 8466 h 402166"/>
                <a:gd name="connsiteX1" fmla="*/ 273051 w 597718"/>
                <a:gd name="connsiteY1" fmla="*/ 402166 h 402166"/>
                <a:gd name="connsiteX2" fmla="*/ 588434 w 597718"/>
                <a:gd name="connsiteY2" fmla="*/ 0 h 402166"/>
                <a:gd name="connsiteX0" fmla="*/ 7692 w 605410"/>
                <a:gd name="connsiteY0" fmla="*/ 8466 h 402166"/>
                <a:gd name="connsiteX1" fmla="*/ 280743 w 605410"/>
                <a:gd name="connsiteY1" fmla="*/ 402166 h 402166"/>
                <a:gd name="connsiteX2" fmla="*/ 596126 w 605410"/>
                <a:gd name="connsiteY2" fmla="*/ 0 h 402166"/>
                <a:gd name="connsiteX0" fmla="*/ 6382 w 604100"/>
                <a:gd name="connsiteY0" fmla="*/ 8466 h 402166"/>
                <a:gd name="connsiteX1" fmla="*/ 279433 w 604100"/>
                <a:gd name="connsiteY1" fmla="*/ 402166 h 402166"/>
                <a:gd name="connsiteX2" fmla="*/ 594816 w 604100"/>
                <a:gd name="connsiteY2" fmla="*/ 0 h 402166"/>
                <a:gd name="connsiteX0" fmla="*/ 8393 w 580711"/>
                <a:gd name="connsiteY0" fmla="*/ 10583 h 402166"/>
                <a:gd name="connsiteX1" fmla="*/ 256044 w 580711"/>
                <a:gd name="connsiteY1" fmla="*/ 402166 h 402166"/>
                <a:gd name="connsiteX2" fmla="*/ 571427 w 580711"/>
                <a:gd name="connsiteY2" fmla="*/ 0 h 402166"/>
                <a:gd name="connsiteX0" fmla="*/ 21909 w 594227"/>
                <a:gd name="connsiteY0" fmla="*/ 10583 h 402166"/>
                <a:gd name="connsiteX1" fmla="*/ 269560 w 594227"/>
                <a:gd name="connsiteY1" fmla="*/ 402166 h 402166"/>
                <a:gd name="connsiteX2" fmla="*/ 584943 w 594227"/>
                <a:gd name="connsiteY2" fmla="*/ 0 h 402166"/>
                <a:gd name="connsiteX0" fmla="*/ 29864 w 602182"/>
                <a:gd name="connsiteY0" fmla="*/ 10583 h 402166"/>
                <a:gd name="connsiteX1" fmla="*/ 277515 w 602182"/>
                <a:gd name="connsiteY1" fmla="*/ 402166 h 402166"/>
                <a:gd name="connsiteX2" fmla="*/ 592898 w 602182"/>
                <a:gd name="connsiteY2" fmla="*/ 0 h 402166"/>
                <a:gd name="connsiteX0" fmla="*/ 27132 w 600751"/>
                <a:gd name="connsiteY0" fmla="*/ 10583 h 395816"/>
                <a:gd name="connsiteX1" fmla="*/ 293833 w 600751"/>
                <a:gd name="connsiteY1" fmla="*/ 395816 h 395816"/>
                <a:gd name="connsiteX2" fmla="*/ 590166 w 600751"/>
                <a:gd name="connsiteY2" fmla="*/ 0 h 395816"/>
                <a:gd name="connsiteX0" fmla="*/ 25662 w 599281"/>
                <a:gd name="connsiteY0" fmla="*/ 10583 h 395816"/>
                <a:gd name="connsiteX1" fmla="*/ 292363 w 599281"/>
                <a:gd name="connsiteY1" fmla="*/ 395816 h 395816"/>
                <a:gd name="connsiteX2" fmla="*/ 588696 w 599281"/>
                <a:gd name="connsiteY2" fmla="*/ 0 h 395816"/>
                <a:gd name="connsiteX0" fmla="*/ 25662 w 599591"/>
                <a:gd name="connsiteY0" fmla="*/ 10583 h 395816"/>
                <a:gd name="connsiteX1" fmla="*/ 292363 w 599591"/>
                <a:gd name="connsiteY1" fmla="*/ 395816 h 395816"/>
                <a:gd name="connsiteX2" fmla="*/ 588696 w 599591"/>
                <a:gd name="connsiteY2" fmla="*/ 0 h 395816"/>
                <a:gd name="connsiteX0" fmla="*/ 24912 w 599370"/>
                <a:gd name="connsiteY0" fmla="*/ 10583 h 404283"/>
                <a:gd name="connsiteX1" fmla="*/ 297963 w 599370"/>
                <a:gd name="connsiteY1" fmla="*/ 404283 h 404283"/>
                <a:gd name="connsiteX2" fmla="*/ 587946 w 599370"/>
                <a:gd name="connsiteY2" fmla="*/ 0 h 404283"/>
                <a:gd name="connsiteX0" fmla="*/ 24912 w 599370"/>
                <a:gd name="connsiteY0" fmla="*/ 10583 h 404283"/>
                <a:gd name="connsiteX1" fmla="*/ 297963 w 599370"/>
                <a:gd name="connsiteY1" fmla="*/ 404283 h 404283"/>
                <a:gd name="connsiteX2" fmla="*/ 587946 w 599370"/>
                <a:gd name="connsiteY2" fmla="*/ 0 h 404283"/>
                <a:gd name="connsiteX0" fmla="*/ 35981 w 610439"/>
                <a:gd name="connsiteY0" fmla="*/ 10583 h 404283"/>
                <a:gd name="connsiteX1" fmla="*/ 309032 w 610439"/>
                <a:gd name="connsiteY1" fmla="*/ 404283 h 404283"/>
                <a:gd name="connsiteX2" fmla="*/ 599015 w 610439"/>
                <a:gd name="connsiteY2" fmla="*/ 0 h 404283"/>
                <a:gd name="connsiteX0" fmla="*/ 31678 w 606136"/>
                <a:gd name="connsiteY0" fmla="*/ 10583 h 404283"/>
                <a:gd name="connsiteX1" fmla="*/ 304729 w 606136"/>
                <a:gd name="connsiteY1" fmla="*/ 404283 h 404283"/>
                <a:gd name="connsiteX2" fmla="*/ 594712 w 606136"/>
                <a:gd name="connsiteY2" fmla="*/ 0 h 404283"/>
                <a:gd name="connsiteX0" fmla="*/ 25748 w 600206"/>
                <a:gd name="connsiteY0" fmla="*/ 10583 h 404283"/>
                <a:gd name="connsiteX1" fmla="*/ 298799 w 600206"/>
                <a:gd name="connsiteY1" fmla="*/ 404283 h 404283"/>
                <a:gd name="connsiteX2" fmla="*/ 588782 w 600206"/>
                <a:gd name="connsiteY2" fmla="*/ 0 h 404283"/>
                <a:gd name="connsiteX0" fmla="*/ 25748 w 600206"/>
                <a:gd name="connsiteY0" fmla="*/ 10583 h 397933"/>
                <a:gd name="connsiteX1" fmla="*/ 298799 w 600206"/>
                <a:gd name="connsiteY1" fmla="*/ 397933 h 397933"/>
                <a:gd name="connsiteX2" fmla="*/ 588782 w 600206"/>
                <a:gd name="connsiteY2" fmla="*/ 0 h 397933"/>
                <a:gd name="connsiteX0" fmla="*/ 25748 w 588699"/>
                <a:gd name="connsiteY0" fmla="*/ 10583 h 397933"/>
                <a:gd name="connsiteX1" fmla="*/ 298799 w 588699"/>
                <a:gd name="connsiteY1" fmla="*/ 397933 h 397933"/>
                <a:gd name="connsiteX2" fmla="*/ 576082 w 588699"/>
                <a:gd name="connsiteY2" fmla="*/ 0 h 397933"/>
                <a:gd name="connsiteX0" fmla="*/ 25748 w 599591"/>
                <a:gd name="connsiteY0" fmla="*/ 10583 h 397933"/>
                <a:gd name="connsiteX1" fmla="*/ 298799 w 599591"/>
                <a:gd name="connsiteY1" fmla="*/ 397933 h 397933"/>
                <a:gd name="connsiteX2" fmla="*/ 576082 w 599591"/>
                <a:gd name="connsiteY2" fmla="*/ 0 h 397933"/>
                <a:gd name="connsiteX0" fmla="*/ 25748 w 579696"/>
                <a:gd name="connsiteY0" fmla="*/ 10583 h 397933"/>
                <a:gd name="connsiteX1" fmla="*/ 298799 w 579696"/>
                <a:gd name="connsiteY1" fmla="*/ 397933 h 397933"/>
                <a:gd name="connsiteX2" fmla="*/ 552799 w 579696"/>
                <a:gd name="connsiteY2" fmla="*/ 0 h 397933"/>
                <a:gd name="connsiteX0" fmla="*/ 25748 w 596957"/>
                <a:gd name="connsiteY0" fmla="*/ 10583 h 397933"/>
                <a:gd name="connsiteX1" fmla="*/ 298799 w 596957"/>
                <a:gd name="connsiteY1" fmla="*/ 397933 h 397933"/>
                <a:gd name="connsiteX2" fmla="*/ 552799 w 596957"/>
                <a:gd name="connsiteY2" fmla="*/ 0 h 397933"/>
                <a:gd name="connsiteX0" fmla="*/ 25748 w 584205"/>
                <a:gd name="connsiteY0" fmla="*/ 10583 h 397933"/>
                <a:gd name="connsiteX1" fmla="*/ 298799 w 584205"/>
                <a:gd name="connsiteY1" fmla="*/ 397933 h 397933"/>
                <a:gd name="connsiteX2" fmla="*/ 552799 w 584205"/>
                <a:gd name="connsiteY2" fmla="*/ 0 h 397933"/>
                <a:gd name="connsiteX0" fmla="*/ 25748 w 582076"/>
                <a:gd name="connsiteY0" fmla="*/ 10583 h 397933"/>
                <a:gd name="connsiteX1" fmla="*/ 298799 w 582076"/>
                <a:gd name="connsiteY1" fmla="*/ 397933 h 397933"/>
                <a:gd name="connsiteX2" fmla="*/ 552799 w 582076"/>
                <a:gd name="connsiteY2" fmla="*/ 0 h 397933"/>
                <a:gd name="connsiteX0" fmla="*/ 26680 w 583008"/>
                <a:gd name="connsiteY0" fmla="*/ 10583 h 397933"/>
                <a:gd name="connsiteX1" fmla="*/ 299731 w 583008"/>
                <a:gd name="connsiteY1" fmla="*/ 397933 h 397933"/>
                <a:gd name="connsiteX2" fmla="*/ 553731 w 583008"/>
                <a:gd name="connsiteY2" fmla="*/ 0 h 397933"/>
                <a:gd name="connsiteX0" fmla="*/ 26680 w 584820"/>
                <a:gd name="connsiteY0" fmla="*/ 10583 h 397933"/>
                <a:gd name="connsiteX1" fmla="*/ 299731 w 584820"/>
                <a:gd name="connsiteY1" fmla="*/ 397933 h 397933"/>
                <a:gd name="connsiteX2" fmla="*/ 553731 w 584820"/>
                <a:gd name="connsiteY2" fmla="*/ 0 h 397933"/>
                <a:gd name="connsiteX0" fmla="*/ 29229 w 568319"/>
                <a:gd name="connsiteY0" fmla="*/ 10583 h 397933"/>
                <a:gd name="connsiteX1" fmla="*/ 283230 w 568319"/>
                <a:gd name="connsiteY1" fmla="*/ 397933 h 397933"/>
                <a:gd name="connsiteX2" fmla="*/ 537230 w 568319"/>
                <a:gd name="connsiteY2" fmla="*/ 0 h 397933"/>
                <a:gd name="connsiteX0" fmla="*/ 40787 w 579877"/>
                <a:gd name="connsiteY0" fmla="*/ 10583 h 397933"/>
                <a:gd name="connsiteX1" fmla="*/ 294788 w 579877"/>
                <a:gd name="connsiteY1" fmla="*/ 397933 h 397933"/>
                <a:gd name="connsiteX2" fmla="*/ 548788 w 579877"/>
                <a:gd name="connsiteY2" fmla="*/ 0 h 397933"/>
                <a:gd name="connsiteX0" fmla="*/ 40787 w 579877"/>
                <a:gd name="connsiteY0" fmla="*/ 10583 h 397933"/>
                <a:gd name="connsiteX1" fmla="*/ 294788 w 579877"/>
                <a:gd name="connsiteY1" fmla="*/ 397933 h 397933"/>
                <a:gd name="connsiteX2" fmla="*/ 548788 w 579877"/>
                <a:gd name="connsiteY2" fmla="*/ 0 h 397933"/>
                <a:gd name="connsiteX0" fmla="*/ 40787 w 581503"/>
                <a:gd name="connsiteY0" fmla="*/ 10583 h 397933"/>
                <a:gd name="connsiteX1" fmla="*/ 294788 w 581503"/>
                <a:gd name="connsiteY1" fmla="*/ 397933 h 397933"/>
                <a:gd name="connsiteX2" fmla="*/ 548788 w 581503"/>
                <a:gd name="connsiteY2" fmla="*/ 0 h 397933"/>
                <a:gd name="connsiteX0" fmla="*/ 40787 w 581503"/>
                <a:gd name="connsiteY0" fmla="*/ 19050 h 406400"/>
                <a:gd name="connsiteX1" fmla="*/ 294788 w 581503"/>
                <a:gd name="connsiteY1" fmla="*/ 406400 h 406400"/>
                <a:gd name="connsiteX2" fmla="*/ 548788 w 581503"/>
                <a:gd name="connsiteY2" fmla="*/ 0 h 406400"/>
                <a:gd name="connsiteX0" fmla="*/ 40117 w 585066"/>
                <a:gd name="connsiteY0" fmla="*/ 0 h 412750"/>
                <a:gd name="connsiteX1" fmla="*/ 298351 w 585066"/>
                <a:gd name="connsiteY1" fmla="*/ 412750 h 412750"/>
                <a:gd name="connsiteX2" fmla="*/ 552351 w 585066"/>
                <a:gd name="connsiteY2" fmla="*/ 6350 h 412750"/>
                <a:gd name="connsiteX0" fmla="*/ 40117 w 579878"/>
                <a:gd name="connsiteY0" fmla="*/ 8466 h 421216"/>
                <a:gd name="connsiteX1" fmla="*/ 298351 w 579878"/>
                <a:gd name="connsiteY1" fmla="*/ 421216 h 421216"/>
                <a:gd name="connsiteX2" fmla="*/ 546001 w 579878"/>
                <a:gd name="connsiteY2" fmla="*/ 0 h 421216"/>
                <a:gd name="connsiteX0" fmla="*/ 40117 w 585405"/>
                <a:gd name="connsiteY0" fmla="*/ 8466 h 421216"/>
                <a:gd name="connsiteX1" fmla="*/ 298351 w 585405"/>
                <a:gd name="connsiteY1" fmla="*/ 421216 h 421216"/>
                <a:gd name="connsiteX2" fmla="*/ 546001 w 585405"/>
                <a:gd name="connsiteY2" fmla="*/ 0 h 421216"/>
                <a:gd name="connsiteX0" fmla="*/ 41905 w 587193"/>
                <a:gd name="connsiteY0" fmla="*/ 8466 h 421216"/>
                <a:gd name="connsiteX1" fmla="*/ 300139 w 587193"/>
                <a:gd name="connsiteY1" fmla="*/ 421216 h 421216"/>
                <a:gd name="connsiteX2" fmla="*/ 547789 w 587193"/>
                <a:gd name="connsiteY2" fmla="*/ 0 h 421216"/>
                <a:gd name="connsiteX0" fmla="*/ 41905 w 585436"/>
                <a:gd name="connsiteY0" fmla="*/ 8466 h 421216"/>
                <a:gd name="connsiteX1" fmla="*/ 300139 w 585436"/>
                <a:gd name="connsiteY1" fmla="*/ 421216 h 421216"/>
                <a:gd name="connsiteX2" fmla="*/ 547789 w 585436"/>
                <a:gd name="connsiteY2" fmla="*/ 0 h 421216"/>
              </a:gdLst>
              <a:ahLst/>
              <a:cxnLst>
                <a:cxn ang="0">
                  <a:pos x="connsiteX0" y="connsiteY0"/>
                </a:cxn>
                <a:cxn ang="0">
                  <a:pos x="connsiteX1" y="connsiteY1"/>
                </a:cxn>
                <a:cxn ang="0">
                  <a:pos x="connsiteX2" y="connsiteY2"/>
                </a:cxn>
              </a:cxnLst>
              <a:rect l="l" t="t" r="r" b="b"/>
              <a:pathLst>
                <a:path w="585436" h="421216">
                  <a:moveTo>
                    <a:pt x="41905" y="8466"/>
                  </a:moveTo>
                  <a:cubicBezTo>
                    <a:pt x="-71689" y="225073"/>
                    <a:pt x="56017" y="409926"/>
                    <a:pt x="300139" y="421216"/>
                  </a:cubicBezTo>
                  <a:cubicBezTo>
                    <a:pt x="566134" y="401463"/>
                    <a:pt x="639511" y="218723"/>
                    <a:pt x="547789" y="0"/>
                  </a:cubicBezTo>
                </a:path>
              </a:pathLst>
            </a:custGeom>
            <a:noFill/>
            <a:ln w="28575">
              <a:solidFill>
                <a:schemeClr val="tx2">
                  <a:lumMod val="75000"/>
                </a:schemeClr>
              </a:solidFill>
              <a:prstDash val="sysDash"/>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grpSp>
          <p:nvGrpSpPr>
            <p:cNvPr id="7" name="Group 6">
              <a:extLst>
                <a:ext uri="{FF2B5EF4-FFF2-40B4-BE49-F238E27FC236}">
                  <a16:creationId xmlns:a16="http://schemas.microsoft.com/office/drawing/2014/main" id="{209FF9C7-3944-46E3-8F0B-874C0438A94A}"/>
                </a:ext>
              </a:extLst>
            </p:cNvPr>
            <p:cNvGrpSpPr/>
            <p:nvPr/>
          </p:nvGrpSpPr>
          <p:grpSpPr>
            <a:xfrm>
              <a:off x="848783" y="4824970"/>
              <a:ext cx="2464656" cy="115330"/>
              <a:chOff x="848783" y="4824970"/>
              <a:chExt cx="2464656" cy="115330"/>
            </a:xfrm>
          </p:grpSpPr>
          <p:sp>
            <p:nvSpPr>
              <p:cNvPr id="638" name="Freeform: Shape 637">
                <a:extLst>
                  <a:ext uri="{FF2B5EF4-FFF2-40B4-BE49-F238E27FC236}">
                    <a16:creationId xmlns:a16="http://schemas.microsoft.com/office/drawing/2014/main" id="{AEC71374-FEDF-4B10-BD36-0C40122CF4AE}"/>
                  </a:ext>
                </a:extLst>
              </p:cNvPr>
              <p:cNvSpPr/>
              <p:nvPr/>
            </p:nvSpPr>
            <p:spPr bwMode="auto">
              <a:xfrm>
                <a:off x="848783" y="4830233"/>
                <a:ext cx="980017" cy="110067"/>
              </a:xfrm>
              <a:custGeom>
                <a:avLst/>
                <a:gdLst>
                  <a:gd name="connsiteX0" fmla="*/ 980017 w 980017"/>
                  <a:gd name="connsiteY0" fmla="*/ 0 h 110067"/>
                  <a:gd name="connsiteX1" fmla="*/ 0 w 980017"/>
                  <a:gd name="connsiteY1" fmla="*/ 110067 h 110067"/>
                  <a:gd name="connsiteX0" fmla="*/ 980017 w 980017"/>
                  <a:gd name="connsiteY0" fmla="*/ 0 h 110067"/>
                  <a:gd name="connsiteX1" fmla="*/ 0 w 980017"/>
                  <a:gd name="connsiteY1" fmla="*/ 110067 h 110067"/>
                  <a:gd name="connsiteX0" fmla="*/ 980017 w 980017"/>
                  <a:gd name="connsiteY0" fmla="*/ 0 h 110067"/>
                  <a:gd name="connsiteX1" fmla="*/ 0 w 980017"/>
                  <a:gd name="connsiteY1" fmla="*/ 110067 h 110067"/>
                  <a:gd name="connsiteX0" fmla="*/ 980017 w 980017"/>
                  <a:gd name="connsiteY0" fmla="*/ 0 h 110067"/>
                  <a:gd name="connsiteX1" fmla="*/ 0 w 980017"/>
                  <a:gd name="connsiteY1" fmla="*/ 110067 h 110067"/>
                </a:gdLst>
                <a:ahLst/>
                <a:cxnLst>
                  <a:cxn ang="0">
                    <a:pos x="connsiteX0" y="connsiteY0"/>
                  </a:cxn>
                  <a:cxn ang="0">
                    <a:pos x="connsiteX1" y="connsiteY1"/>
                  </a:cxn>
                </a:cxnLst>
                <a:rect l="l" t="t" r="r" b="b"/>
                <a:pathLst>
                  <a:path w="980017" h="110067">
                    <a:moveTo>
                      <a:pt x="980017" y="0"/>
                    </a:moveTo>
                    <a:cubicBezTo>
                      <a:pt x="613128" y="32456"/>
                      <a:pt x="339372" y="54328"/>
                      <a:pt x="0" y="110067"/>
                    </a:cubicBezTo>
                  </a:path>
                </a:pathLst>
              </a:custGeom>
              <a:noFill/>
              <a:ln w="28575">
                <a:solidFill>
                  <a:schemeClr val="tx2">
                    <a:lumMod val="75000"/>
                  </a:schemeClr>
                </a:solidFill>
                <a:prstDash val="sysDash"/>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639" name="Freeform: Shape 638">
                <a:extLst>
                  <a:ext uri="{FF2B5EF4-FFF2-40B4-BE49-F238E27FC236}">
                    <a16:creationId xmlns:a16="http://schemas.microsoft.com/office/drawing/2014/main" id="{62E4366D-00C5-4781-8233-63D346DC6B59}"/>
                  </a:ext>
                </a:extLst>
              </p:cNvPr>
              <p:cNvSpPr/>
              <p:nvPr/>
            </p:nvSpPr>
            <p:spPr bwMode="auto">
              <a:xfrm rot="645236">
                <a:off x="2334816" y="4824970"/>
                <a:ext cx="978623" cy="94721"/>
              </a:xfrm>
              <a:custGeom>
                <a:avLst/>
                <a:gdLst>
                  <a:gd name="connsiteX0" fmla="*/ 980017 w 980017"/>
                  <a:gd name="connsiteY0" fmla="*/ 0 h 110067"/>
                  <a:gd name="connsiteX1" fmla="*/ 0 w 980017"/>
                  <a:gd name="connsiteY1" fmla="*/ 110067 h 110067"/>
                  <a:gd name="connsiteX0" fmla="*/ 980017 w 980017"/>
                  <a:gd name="connsiteY0" fmla="*/ 0 h 110067"/>
                  <a:gd name="connsiteX1" fmla="*/ 0 w 980017"/>
                  <a:gd name="connsiteY1" fmla="*/ 110067 h 110067"/>
                  <a:gd name="connsiteX0" fmla="*/ 980017 w 980017"/>
                  <a:gd name="connsiteY0" fmla="*/ 0 h 110067"/>
                  <a:gd name="connsiteX1" fmla="*/ 0 w 980017"/>
                  <a:gd name="connsiteY1" fmla="*/ 110067 h 110067"/>
                  <a:gd name="connsiteX0" fmla="*/ 980017 w 980017"/>
                  <a:gd name="connsiteY0" fmla="*/ 0 h 110067"/>
                  <a:gd name="connsiteX1" fmla="*/ 0 w 980017"/>
                  <a:gd name="connsiteY1" fmla="*/ 110067 h 110067"/>
                  <a:gd name="connsiteX0" fmla="*/ 978623 w 978623"/>
                  <a:gd name="connsiteY0" fmla="*/ 0 h 94721"/>
                  <a:gd name="connsiteX1" fmla="*/ 0 w 978623"/>
                  <a:gd name="connsiteY1" fmla="*/ 94721 h 94721"/>
                  <a:gd name="connsiteX0" fmla="*/ 978623 w 978623"/>
                  <a:gd name="connsiteY0" fmla="*/ 0 h 94721"/>
                  <a:gd name="connsiteX1" fmla="*/ 0 w 978623"/>
                  <a:gd name="connsiteY1" fmla="*/ 94721 h 94721"/>
                </a:gdLst>
                <a:ahLst/>
                <a:cxnLst>
                  <a:cxn ang="0">
                    <a:pos x="connsiteX0" y="connsiteY0"/>
                  </a:cxn>
                  <a:cxn ang="0">
                    <a:pos x="connsiteX1" y="connsiteY1"/>
                  </a:cxn>
                </a:cxnLst>
                <a:rect l="l" t="t" r="r" b="b"/>
                <a:pathLst>
                  <a:path w="978623" h="94721">
                    <a:moveTo>
                      <a:pt x="978623" y="0"/>
                    </a:moveTo>
                    <a:cubicBezTo>
                      <a:pt x="611154" y="6712"/>
                      <a:pt x="339372" y="38982"/>
                      <a:pt x="0" y="94721"/>
                    </a:cubicBezTo>
                  </a:path>
                </a:pathLst>
              </a:custGeom>
              <a:noFill/>
              <a:ln w="28575">
                <a:solidFill>
                  <a:schemeClr val="tx2">
                    <a:lumMod val="75000"/>
                  </a:schemeClr>
                </a:solidFill>
                <a:prstDash val="sysDash"/>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grpSp>
      </p:grpSp>
      <p:grpSp>
        <p:nvGrpSpPr>
          <p:cNvPr id="944" name="Group 943">
            <a:extLst>
              <a:ext uri="{FF2B5EF4-FFF2-40B4-BE49-F238E27FC236}">
                <a16:creationId xmlns:a16="http://schemas.microsoft.com/office/drawing/2014/main" id="{F8D3E872-F7EA-4323-BBFF-902313278769}"/>
              </a:ext>
            </a:extLst>
          </p:cNvPr>
          <p:cNvGrpSpPr/>
          <p:nvPr/>
        </p:nvGrpSpPr>
        <p:grpSpPr>
          <a:xfrm>
            <a:off x="6003561" y="3717536"/>
            <a:ext cx="1103792" cy="618544"/>
            <a:chOff x="6003561" y="3717536"/>
            <a:chExt cx="1103792" cy="618544"/>
          </a:xfrm>
        </p:grpSpPr>
        <p:grpSp>
          <p:nvGrpSpPr>
            <p:cNvPr id="29" name="Group 28">
              <a:extLst>
                <a:ext uri="{FF2B5EF4-FFF2-40B4-BE49-F238E27FC236}">
                  <a16:creationId xmlns:a16="http://schemas.microsoft.com/office/drawing/2014/main" id="{20BD5F7F-B5E5-4493-9DB9-0B76CE46BFD0}"/>
                </a:ext>
              </a:extLst>
            </p:cNvPr>
            <p:cNvGrpSpPr/>
            <p:nvPr/>
          </p:nvGrpSpPr>
          <p:grpSpPr>
            <a:xfrm>
              <a:off x="6003561" y="3839345"/>
              <a:ext cx="1103792" cy="496735"/>
              <a:chOff x="6028751" y="3838506"/>
              <a:chExt cx="1103792" cy="496735"/>
            </a:xfrm>
          </p:grpSpPr>
          <p:grpSp>
            <p:nvGrpSpPr>
              <p:cNvPr id="613" name="Group 612">
                <a:extLst>
                  <a:ext uri="{FF2B5EF4-FFF2-40B4-BE49-F238E27FC236}">
                    <a16:creationId xmlns:a16="http://schemas.microsoft.com/office/drawing/2014/main" id="{5074C1B7-320F-4A63-A14B-139B0FC1395E}"/>
                  </a:ext>
                </a:extLst>
              </p:cNvPr>
              <p:cNvGrpSpPr/>
              <p:nvPr/>
            </p:nvGrpSpPr>
            <p:grpSpPr>
              <a:xfrm rot="9587171">
                <a:off x="6730189" y="3838506"/>
                <a:ext cx="402354" cy="407622"/>
                <a:chOff x="10081404" y="5083483"/>
                <a:chExt cx="637062" cy="511401"/>
              </a:xfrm>
            </p:grpSpPr>
            <p:sp>
              <p:nvSpPr>
                <p:cNvPr id="615" name="Freeform 134">
                  <a:extLst>
                    <a:ext uri="{FF2B5EF4-FFF2-40B4-BE49-F238E27FC236}">
                      <a16:creationId xmlns:a16="http://schemas.microsoft.com/office/drawing/2014/main" id="{6D40CF3C-EC49-49A6-A262-AC1F0F3674A1}"/>
                    </a:ext>
                  </a:extLst>
                </p:cNvPr>
                <p:cNvSpPr/>
                <p:nvPr/>
              </p:nvSpPr>
              <p:spPr bwMode="auto">
                <a:xfrm rot="20810788">
                  <a:off x="10081404" y="5083483"/>
                  <a:ext cx="637062" cy="511401"/>
                </a:xfrm>
                <a:custGeom>
                  <a:avLst/>
                  <a:gdLst>
                    <a:gd name="connsiteX0" fmla="*/ 56752 w 760015"/>
                    <a:gd name="connsiteY0" fmla="*/ 164306 h 779860"/>
                    <a:gd name="connsiteX1" fmla="*/ 159146 w 760015"/>
                    <a:gd name="connsiteY1" fmla="*/ 76200 h 779860"/>
                    <a:gd name="connsiteX2" fmla="*/ 306784 w 760015"/>
                    <a:gd name="connsiteY2" fmla="*/ 7144 h 779860"/>
                    <a:gd name="connsiteX3" fmla="*/ 511571 w 760015"/>
                    <a:gd name="connsiteY3" fmla="*/ 33337 h 779860"/>
                    <a:gd name="connsiteX4" fmla="*/ 654446 w 760015"/>
                    <a:gd name="connsiteY4" fmla="*/ 142875 h 779860"/>
                    <a:gd name="connsiteX5" fmla="*/ 740171 w 760015"/>
                    <a:gd name="connsiteY5" fmla="*/ 288131 h 779860"/>
                    <a:gd name="connsiteX6" fmla="*/ 744934 w 760015"/>
                    <a:gd name="connsiteY6" fmla="*/ 495300 h 779860"/>
                    <a:gd name="connsiteX7" fmla="*/ 649684 w 760015"/>
                    <a:gd name="connsiteY7" fmla="*/ 671512 h 779860"/>
                    <a:gd name="connsiteX8" fmla="*/ 518715 w 760015"/>
                    <a:gd name="connsiteY8" fmla="*/ 747712 h 779860"/>
                    <a:gd name="connsiteX9" fmla="*/ 340121 w 760015"/>
                    <a:gd name="connsiteY9" fmla="*/ 769144 h 779860"/>
                    <a:gd name="connsiteX10" fmla="*/ 137715 w 760015"/>
                    <a:gd name="connsiteY10" fmla="*/ 683419 h 779860"/>
                    <a:gd name="connsiteX11" fmla="*/ 21034 w 760015"/>
                    <a:gd name="connsiteY11" fmla="*/ 481012 h 779860"/>
                    <a:gd name="connsiteX12" fmla="*/ 11509 w 760015"/>
                    <a:gd name="connsiteY12" fmla="*/ 259556 h 779860"/>
                    <a:gd name="connsiteX13" fmla="*/ 56752 w 760015"/>
                    <a:gd name="connsiteY13" fmla="*/ 164306 h 7798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60015" h="779860">
                      <a:moveTo>
                        <a:pt x="56752" y="164306"/>
                      </a:moveTo>
                      <a:cubicBezTo>
                        <a:pt x="81358" y="133747"/>
                        <a:pt x="117474" y="102394"/>
                        <a:pt x="159146" y="76200"/>
                      </a:cubicBezTo>
                      <a:cubicBezTo>
                        <a:pt x="200818" y="50006"/>
                        <a:pt x="248047" y="14288"/>
                        <a:pt x="306784" y="7144"/>
                      </a:cubicBezTo>
                      <a:cubicBezTo>
                        <a:pt x="365521" y="0"/>
                        <a:pt x="453627" y="10715"/>
                        <a:pt x="511571" y="33337"/>
                      </a:cubicBezTo>
                      <a:cubicBezTo>
                        <a:pt x="569515" y="55959"/>
                        <a:pt x="616346" y="100409"/>
                        <a:pt x="654446" y="142875"/>
                      </a:cubicBezTo>
                      <a:cubicBezTo>
                        <a:pt x="692546" y="185341"/>
                        <a:pt x="725090" y="229394"/>
                        <a:pt x="740171" y="288131"/>
                      </a:cubicBezTo>
                      <a:cubicBezTo>
                        <a:pt x="755252" y="346869"/>
                        <a:pt x="760015" y="431403"/>
                        <a:pt x="744934" y="495300"/>
                      </a:cubicBezTo>
                      <a:cubicBezTo>
                        <a:pt x="729853" y="559197"/>
                        <a:pt x="687387" y="629443"/>
                        <a:pt x="649684" y="671512"/>
                      </a:cubicBezTo>
                      <a:cubicBezTo>
                        <a:pt x="611981" y="713581"/>
                        <a:pt x="570309" y="731440"/>
                        <a:pt x="518715" y="747712"/>
                      </a:cubicBezTo>
                      <a:cubicBezTo>
                        <a:pt x="467121" y="763984"/>
                        <a:pt x="403621" y="779860"/>
                        <a:pt x="340121" y="769144"/>
                      </a:cubicBezTo>
                      <a:cubicBezTo>
                        <a:pt x="276621" y="758429"/>
                        <a:pt x="190896" y="731441"/>
                        <a:pt x="137715" y="683419"/>
                      </a:cubicBezTo>
                      <a:cubicBezTo>
                        <a:pt x="84534" y="635397"/>
                        <a:pt x="42068" y="551656"/>
                        <a:pt x="21034" y="481012"/>
                      </a:cubicBezTo>
                      <a:cubicBezTo>
                        <a:pt x="0" y="410368"/>
                        <a:pt x="4365" y="313531"/>
                        <a:pt x="11509" y="259556"/>
                      </a:cubicBezTo>
                      <a:cubicBezTo>
                        <a:pt x="18653" y="205581"/>
                        <a:pt x="32146" y="194865"/>
                        <a:pt x="56752" y="164306"/>
                      </a:cubicBezTo>
                      <a:close/>
                    </a:path>
                  </a:pathLst>
                </a:custGeom>
                <a:solidFill>
                  <a:schemeClr val="accent2">
                    <a:lumMod val="20000"/>
                    <a:lumOff val="80000"/>
                  </a:schemeClr>
                </a:solidFill>
                <a:ln w="12700">
                  <a:solidFill>
                    <a:schemeClr val="accent1"/>
                  </a:solidFill>
                  <a:miter lim="800000"/>
                  <a:headEnd/>
                  <a:tailEnd/>
                </a:ln>
              </p:spPr>
              <p:txBody>
                <a:bodyPr anchor="ctr"/>
                <a:lstStyle/>
                <a:p>
                  <a:pPr marL="0" marR="0" lvl="0" indent="0" algn="ctr" defTabSz="914126" rtl="0" eaLnBrk="1" fontAlgn="base" latinLnBrk="0" hangingPunct="1">
                    <a:lnSpc>
                      <a:spcPct val="90000"/>
                    </a:lnSpc>
                    <a:spcBef>
                      <a:spcPct val="35000"/>
                    </a:spcBef>
                    <a:spcAft>
                      <a:spcPct val="25000"/>
                    </a:spcAft>
                    <a:buClr>
                      <a:srgbClr val="8B3D9A"/>
                    </a:buClr>
                    <a:buSzTx/>
                    <a:buFont typeface="Arial" charset="0"/>
                    <a:buChar char="•"/>
                    <a:tabLst/>
                    <a:defRPr/>
                  </a:pPr>
                  <a:endParaRPr kumimoji="0" lang="en-US" sz="1400" b="0" i="0" u="none" strike="noStrike" kern="1200" cap="none" spc="0" normalizeH="0" baseline="0" noProof="0" dirty="0">
                    <a:ln>
                      <a:noFill/>
                    </a:ln>
                    <a:solidFill>
                      <a:srgbClr val="CDCDCF"/>
                    </a:solidFill>
                    <a:effectLst/>
                    <a:uLnTx/>
                    <a:uFillTx/>
                    <a:latin typeface="Times New Roman" panose="02020603050405020304" pitchFamily="18" charset="0"/>
                    <a:ea typeface="MS PGothic" pitchFamily="34" charset="-128"/>
                    <a:cs typeface="Arial" panose="020B0604020202020204" pitchFamily="34" charset="0"/>
                  </a:endParaRPr>
                </a:p>
              </p:txBody>
            </p:sp>
            <p:sp>
              <p:nvSpPr>
                <p:cNvPr id="616" name="Freeform 135">
                  <a:extLst>
                    <a:ext uri="{FF2B5EF4-FFF2-40B4-BE49-F238E27FC236}">
                      <a16:creationId xmlns:a16="http://schemas.microsoft.com/office/drawing/2014/main" id="{366793E4-E266-490B-BA79-0330CB36F1AD}"/>
                    </a:ext>
                  </a:extLst>
                </p:cNvPr>
                <p:cNvSpPr/>
                <p:nvPr/>
              </p:nvSpPr>
              <p:spPr bwMode="auto">
                <a:xfrm rot="4138240">
                  <a:off x="10299872" y="5235100"/>
                  <a:ext cx="174992" cy="247382"/>
                </a:xfrm>
                <a:custGeom>
                  <a:avLst/>
                  <a:gdLst>
                    <a:gd name="connsiteX0" fmla="*/ 7937 w 497682"/>
                    <a:gd name="connsiteY0" fmla="*/ 321071 h 502841"/>
                    <a:gd name="connsiteX1" fmla="*/ 22225 w 497682"/>
                    <a:gd name="connsiteY1" fmla="*/ 173434 h 502841"/>
                    <a:gd name="connsiteX2" fmla="*/ 141287 w 497682"/>
                    <a:gd name="connsiteY2" fmla="*/ 42465 h 502841"/>
                    <a:gd name="connsiteX3" fmla="*/ 250825 w 497682"/>
                    <a:gd name="connsiteY3" fmla="*/ 1984 h 502841"/>
                    <a:gd name="connsiteX4" fmla="*/ 372269 w 497682"/>
                    <a:gd name="connsiteY4" fmla="*/ 30559 h 502841"/>
                    <a:gd name="connsiteX5" fmla="*/ 453231 w 497682"/>
                    <a:gd name="connsiteY5" fmla="*/ 128190 h 502841"/>
                    <a:gd name="connsiteX6" fmla="*/ 496094 w 497682"/>
                    <a:gd name="connsiteY6" fmla="*/ 244871 h 502841"/>
                    <a:gd name="connsiteX7" fmla="*/ 443706 w 497682"/>
                    <a:gd name="connsiteY7" fmla="*/ 382984 h 502841"/>
                    <a:gd name="connsiteX8" fmla="*/ 336550 w 497682"/>
                    <a:gd name="connsiteY8" fmla="*/ 471090 h 502841"/>
                    <a:gd name="connsiteX9" fmla="*/ 210344 w 497682"/>
                    <a:gd name="connsiteY9" fmla="*/ 494903 h 502841"/>
                    <a:gd name="connsiteX10" fmla="*/ 53181 w 497682"/>
                    <a:gd name="connsiteY10" fmla="*/ 423465 h 502841"/>
                    <a:gd name="connsiteX11" fmla="*/ 7937 w 497682"/>
                    <a:gd name="connsiteY11" fmla="*/ 321071 h 502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97682" h="502841">
                      <a:moveTo>
                        <a:pt x="7937" y="321071"/>
                      </a:moveTo>
                      <a:cubicBezTo>
                        <a:pt x="2778" y="279399"/>
                        <a:pt x="0" y="219868"/>
                        <a:pt x="22225" y="173434"/>
                      </a:cubicBezTo>
                      <a:cubicBezTo>
                        <a:pt x="44450" y="127000"/>
                        <a:pt x="103187" y="71040"/>
                        <a:pt x="141287" y="42465"/>
                      </a:cubicBezTo>
                      <a:cubicBezTo>
                        <a:pt x="179387" y="13890"/>
                        <a:pt x="212328" y="3968"/>
                        <a:pt x="250825" y="1984"/>
                      </a:cubicBezTo>
                      <a:cubicBezTo>
                        <a:pt x="289322" y="0"/>
                        <a:pt x="338535" y="9525"/>
                        <a:pt x="372269" y="30559"/>
                      </a:cubicBezTo>
                      <a:cubicBezTo>
                        <a:pt x="406003" y="51593"/>
                        <a:pt x="432594" y="92471"/>
                        <a:pt x="453231" y="128190"/>
                      </a:cubicBezTo>
                      <a:cubicBezTo>
                        <a:pt x="473869" y="163909"/>
                        <a:pt x="497682" y="202405"/>
                        <a:pt x="496094" y="244871"/>
                      </a:cubicBezTo>
                      <a:cubicBezTo>
                        <a:pt x="494507" y="287337"/>
                        <a:pt x="470297" y="345281"/>
                        <a:pt x="443706" y="382984"/>
                      </a:cubicBezTo>
                      <a:cubicBezTo>
                        <a:pt x="417115" y="420687"/>
                        <a:pt x="375444" y="452437"/>
                        <a:pt x="336550" y="471090"/>
                      </a:cubicBezTo>
                      <a:cubicBezTo>
                        <a:pt x="297656" y="489743"/>
                        <a:pt x="257572" y="502841"/>
                        <a:pt x="210344" y="494903"/>
                      </a:cubicBezTo>
                      <a:cubicBezTo>
                        <a:pt x="163116" y="486965"/>
                        <a:pt x="87709" y="454024"/>
                        <a:pt x="53181" y="423465"/>
                      </a:cubicBezTo>
                      <a:cubicBezTo>
                        <a:pt x="18653" y="392906"/>
                        <a:pt x="13096" y="362743"/>
                        <a:pt x="7937" y="321071"/>
                      </a:cubicBezTo>
                      <a:close/>
                    </a:path>
                  </a:pathLst>
                </a:custGeom>
                <a:solidFill>
                  <a:schemeClr val="accent2">
                    <a:lumMod val="75000"/>
                  </a:schemeClr>
                </a:solidFill>
                <a:ln w="12700">
                  <a:solidFill>
                    <a:schemeClr val="accent2">
                      <a:lumMod val="60000"/>
                      <a:lumOff val="40000"/>
                    </a:schemeClr>
                  </a:solidFill>
                  <a:miter lim="800000"/>
                  <a:headEnd/>
                  <a:tailEnd/>
                </a:ln>
              </p:spPr>
              <p:txBody>
                <a:bodyPr anchor="ctr"/>
                <a:lstStyle/>
                <a:p>
                  <a:pPr marL="0" marR="0" lvl="0" indent="0" algn="ctr" defTabSz="914126" rtl="0" eaLnBrk="1" fontAlgn="base" latinLnBrk="0" hangingPunct="1">
                    <a:lnSpc>
                      <a:spcPct val="90000"/>
                    </a:lnSpc>
                    <a:spcBef>
                      <a:spcPct val="35000"/>
                    </a:spcBef>
                    <a:spcAft>
                      <a:spcPct val="25000"/>
                    </a:spcAft>
                    <a:buClr>
                      <a:srgbClr val="8B3D9A"/>
                    </a:buClr>
                    <a:buSzTx/>
                    <a:buFont typeface="Arial" charset="0"/>
                    <a:buChar char="•"/>
                    <a:tabLst/>
                    <a:defRPr/>
                  </a:pPr>
                  <a:endParaRPr kumimoji="0" lang="en-US" sz="1400" b="0" i="0" u="none" strike="noStrike" kern="1200" cap="none" spc="0" normalizeH="0" baseline="0" noProof="0" dirty="0">
                    <a:ln>
                      <a:noFill/>
                    </a:ln>
                    <a:solidFill>
                      <a:srgbClr val="CDCDCF"/>
                    </a:solidFill>
                    <a:effectLst/>
                    <a:uLnTx/>
                    <a:uFillTx/>
                    <a:latin typeface="Times New Roman" panose="02020603050405020304" pitchFamily="18" charset="0"/>
                    <a:ea typeface="MS PGothic" pitchFamily="34" charset="-128"/>
                    <a:cs typeface="Arial" panose="020B0604020202020204" pitchFamily="34" charset="0"/>
                  </a:endParaRPr>
                </a:p>
              </p:txBody>
            </p:sp>
          </p:grpSp>
          <p:grpSp>
            <p:nvGrpSpPr>
              <p:cNvPr id="625" name="Group 624">
                <a:extLst>
                  <a:ext uri="{FF2B5EF4-FFF2-40B4-BE49-F238E27FC236}">
                    <a16:creationId xmlns:a16="http://schemas.microsoft.com/office/drawing/2014/main" id="{6B0042B2-3B60-4FCA-9C36-5732B9B091F0}"/>
                  </a:ext>
                </a:extLst>
              </p:cNvPr>
              <p:cNvGrpSpPr/>
              <p:nvPr/>
            </p:nvGrpSpPr>
            <p:grpSpPr>
              <a:xfrm rot="9296116">
                <a:off x="6392536" y="3859049"/>
                <a:ext cx="402354" cy="407622"/>
                <a:chOff x="10081404" y="5083483"/>
                <a:chExt cx="637062" cy="511401"/>
              </a:xfrm>
            </p:grpSpPr>
            <p:sp>
              <p:nvSpPr>
                <p:cNvPr id="627" name="Freeform 134">
                  <a:extLst>
                    <a:ext uri="{FF2B5EF4-FFF2-40B4-BE49-F238E27FC236}">
                      <a16:creationId xmlns:a16="http://schemas.microsoft.com/office/drawing/2014/main" id="{3EA399CC-7E1A-41DB-B43F-799E0C06E779}"/>
                    </a:ext>
                  </a:extLst>
                </p:cNvPr>
                <p:cNvSpPr/>
                <p:nvPr/>
              </p:nvSpPr>
              <p:spPr bwMode="auto">
                <a:xfrm rot="20810788">
                  <a:off x="10081404" y="5083483"/>
                  <a:ext cx="637062" cy="511401"/>
                </a:xfrm>
                <a:custGeom>
                  <a:avLst/>
                  <a:gdLst>
                    <a:gd name="connsiteX0" fmla="*/ 56752 w 760015"/>
                    <a:gd name="connsiteY0" fmla="*/ 164306 h 779860"/>
                    <a:gd name="connsiteX1" fmla="*/ 159146 w 760015"/>
                    <a:gd name="connsiteY1" fmla="*/ 76200 h 779860"/>
                    <a:gd name="connsiteX2" fmla="*/ 306784 w 760015"/>
                    <a:gd name="connsiteY2" fmla="*/ 7144 h 779860"/>
                    <a:gd name="connsiteX3" fmla="*/ 511571 w 760015"/>
                    <a:gd name="connsiteY3" fmla="*/ 33337 h 779860"/>
                    <a:gd name="connsiteX4" fmla="*/ 654446 w 760015"/>
                    <a:gd name="connsiteY4" fmla="*/ 142875 h 779860"/>
                    <a:gd name="connsiteX5" fmla="*/ 740171 w 760015"/>
                    <a:gd name="connsiteY5" fmla="*/ 288131 h 779860"/>
                    <a:gd name="connsiteX6" fmla="*/ 744934 w 760015"/>
                    <a:gd name="connsiteY6" fmla="*/ 495300 h 779860"/>
                    <a:gd name="connsiteX7" fmla="*/ 649684 w 760015"/>
                    <a:gd name="connsiteY7" fmla="*/ 671512 h 779860"/>
                    <a:gd name="connsiteX8" fmla="*/ 518715 w 760015"/>
                    <a:gd name="connsiteY8" fmla="*/ 747712 h 779860"/>
                    <a:gd name="connsiteX9" fmla="*/ 340121 w 760015"/>
                    <a:gd name="connsiteY9" fmla="*/ 769144 h 779860"/>
                    <a:gd name="connsiteX10" fmla="*/ 137715 w 760015"/>
                    <a:gd name="connsiteY10" fmla="*/ 683419 h 779860"/>
                    <a:gd name="connsiteX11" fmla="*/ 21034 w 760015"/>
                    <a:gd name="connsiteY11" fmla="*/ 481012 h 779860"/>
                    <a:gd name="connsiteX12" fmla="*/ 11509 w 760015"/>
                    <a:gd name="connsiteY12" fmla="*/ 259556 h 779860"/>
                    <a:gd name="connsiteX13" fmla="*/ 56752 w 760015"/>
                    <a:gd name="connsiteY13" fmla="*/ 164306 h 7798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60015" h="779860">
                      <a:moveTo>
                        <a:pt x="56752" y="164306"/>
                      </a:moveTo>
                      <a:cubicBezTo>
                        <a:pt x="81358" y="133747"/>
                        <a:pt x="117474" y="102394"/>
                        <a:pt x="159146" y="76200"/>
                      </a:cubicBezTo>
                      <a:cubicBezTo>
                        <a:pt x="200818" y="50006"/>
                        <a:pt x="248047" y="14288"/>
                        <a:pt x="306784" y="7144"/>
                      </a:cubicBezTo>
                      <a:cubicBezTo>
                        <a:pt x="365521" y="0"/>
                        <a:pt x="453627" y="10715"/>
                        <a:pt x="511571" y="33337"/>
                      </a:cubicBezTo>
                      <a:cubicBezTo>
                        <a:pt x="569515" y="55959"/>
                        <a:pt x="616346" y="100409"/>
                        <a:pt x="654446" y="142875"/>
                      </a:cubicBezTo>
                      <a:cubicBezTo>
                        <a:pt x="692546" y="185341"/>
                        <a:pt x="725090" y="229394"/>
                        <a:pt x="740171" y="288131"/>
                      </a:cubicBezTo>
                      <a:cubicBezTo>
                        <a:pt x="755252" y="346869"/>
                        <a:pt x="760015" y="431403"/>
                        <a:pt x="744934" y="495300"/>
                      </a:cubicBezTo>
                      <a:cubicBezTo>
                        <a:pt x="729853" y="559197"/>
                        <a:pt x="687387" y="629443"/>
                        <a:pt x="649684" y="671512"/>
                      </a:cubicBezTo>
                      <a:cubicBezTo>
                        <a:pt x="611981" y="713581"/>
                        <a:pt x="570309" y="731440"/>
                        <a:pt x="518715" y="747712"/>
                      </a:cubicBezTo>
                      <a:cubicBezTo>
                        <a:pt x="467121" y="763984"/>
                        <a:pt x="403621" y="779860"/>
                        <a:pt x="340121" y="769144"/>
                      </a:cubicBezTo>
                      <a:cubicBezTo>
                        <a:pt x="276621" y="758429"/>
                        <a:pt x="190896" y="731441"/>
                        <a:pt x="137715" y="683419"/>
                      </a:cubicBezTo>
                      <a:cubicBezTo>
                        <a:pt x="84534" y="635397"/>
                        <a:pt x="42068" y="551656"/>
                        <a:pt x="21034" y="481012"/>
                      </a:cubicBezTo>
                      <a:cubicBezTo>
                        <a:pt x="0" y="410368"/>
                        <a:pt x="4365" y="313531"/>
                        <a:pt x="11509" y="259556"/>
                      </a:cubicBezTo>
                      <a:cubicBezTo>
                        <a:pt x="18653" y="205581"/>
                        <a:pt x="32146" y="194865"/>
                        <a:pt x="56752" y="164306"/>
                      </a:cubicBezTo>
                      <a:close/>
                    </a:path>
                  </a:pathLst>
                </a:custGeom>
                <a:solidFill>
                  <a:schemeClr val="accent2">
                    <a:lumMod val="20000"/>
                    <a:lumOff val="80000"/>
                  </a:schemeClr>
                </a:solidFill>
                <a:ln w="12700">
                  <a:solidFill>
                    <a:schemeClr val="accent1"/>
                  </a:solidFill>
                  <a:miter lim="800000"/>
                  <a:headEnd/>
                  <a:tailEnd/>
                </a:ln>
              </p:spPr>
              <p:txBody>
                <a:bodyPr anchor="ctr"/>
                <a:lstStyle/>
                <a:p>
                  <a:pPr marL="0" marR="0" lvl="0" indent="0" algn="ctr" defTabSz="914126" rtl="0" eaLnBrk="1" fontAlgn="base" latinLnBrk="0" hangingPunct="1">
                    <a:lnSpc>
                      <a:spcPct val="90000"/>
                    </a:lnSpc>
                    <a:spcBef>
                      <a:spcPct val="35000"/>
                    </a:spcBef>
                    <a:spcAft>
                      <a:spcPct val="25000"/>
                    </a:spcAft>
                    <a:buClr>
                      <a:srgbClr val="8B3D9A"/>
                    </a:buClr>
                    <a:buSzTx/>
                    <a:buFont typeface="Arial" charset="0"/>
                    <a:buChar char="•"/>
                    <a:tabLst/>
                    <a:defRPr/>
                  </a:pPr>
                  <a:endParaRPr kumimoji="0" lang="en-US" sz="1400" b="0" i="0" u="none" strike="noStrike" kern="1200" cap="none" spc="0" normalizeH="0" baseline="0" noProof="0" dirty="0">
                    <a:ln>
                      <a:noFill/>
                    </a:ln>
                    <a:solidFill>
                      <a:srgbClr val="CDCDCF"/>
                    </a:solidFill>
                    <a:effectLst/>
                    <a:uLnTx/>
                    <a:uFillTx/>
                    <a:latin typeface="Times New Roman" panose="02020603050405020304" pitchFamily="18" charset="0"/>
                    <a:ea typeface="MS PGothic" pitchFamily="34" charset="-128"/>
                    <a:cs typeface="Arial" panose="020B0604020202020204" pitchFamily="34" charset="0"/>
                  </a:endParaRPr>
                </a:p>
              </p:txBody>
            </p:sp>
            <p:sp>
              <p:nvSpPr>
                <p:cNvPr id="628" name="Freeform 135">
                  <a:extLst>
                    <a:ext uri="{FF2B5EF4-FFF2-40B4-BE49-F238E27FC236}">
                      <a16:creationId xmlns:a16="http://schemas.microsoft.com/office/drawing/2014/main" id="{DB8461C3-9AE2-41E7-9088-B759155F2F90}"/>
                    </a:ext>
                  </a:extLst>
                </p:cNvPr>
                <p:cNvSpPr/>
                <p:nvPr/>
              </p:nvSpPr>
              <p:spPr bwMode="auto">
                <a:xfrm rot="4138240">
                  <a:off x="10299872" y="5235100"/>
                  <a:ext cx="174992" cy="247382"/>
                </a:xfrm>
                <a:custGeom>
                  <a:avLst/>
                  <a:gdLst>
                    <a:gd name="connsiteX0" fmla="*/ 7937 w 497682"/>
                    <a:gd name="connsiteY0" fmla="*/ 321071 h 502841"/>
                    <a:gd name="connsiteX1" fmla="*/ 22225 w 497682"/>
                    <a:gd name="connsiteY1" fmla="*/ 173434 h 502841"/>
                    <a:gd name="connsiteX2" fmla="*/ 141287 w 497682"/>
                    <a:gd name="connsiteY2" fmla="*/ 42465 h 502841"/>
                    <a:gd name="connsiteX3" fmla="*/ 250825 w 497682"/>
                    <a:gd name="connsiteY3" fmla="*/ 1984 h 502841"/>
                    <a:gd name="connsiteX4" fmla="*/ 372269 w 497682"/>
                    <a:gd name="connsiteY4" fmla="*/ 30559 h 502841"/>
                    <a:gd name="connsiteX5" fmla="*/ 453231 w 497682"/>
                    <a:gd name="connsiteY5" fmla="*/ 128190 h 502841"/>
                    <a:gd name="connsiteX6" fmla="*/ 496094 w 497682"/>
                    <a:gd name="connsiteY6" fmla="*/ 244871 h 502841"/>
                    <a:gd name="connsiteX7" fmla="*/ 443706 w 497682"/>
                    <a:gd name="connsiteY7" fmla="*/ 382984 h 502841"/>
                    <a:gd name="connsiteX8" fmla="*/ 336550 w 497682"/>
                    <a:gd name="connsiteY8" fmla="*/ 471090 h 502841"/>
                    <a:gd name="connsiteX9" fmla="*/ 210344 w 497682"/>
                    <a:gd name="connsiteY9" fmla="*/ 494903 h 502841"/>
                    <a:gd name="connsiteX10" fmla="*/ 53181 w 497682"/>
                    <a:gd name="connsiteY10" fmla="*/ 423465 h 502841"/>
                    <a:gd name="connsiteX11" fmla="*/ 7937 w 497682"/>
                    <a:gd name="connsiteY11" fmla="*/ 321071 h 502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97682" h="502841">
                      <a:moveTo>
                        <a:pt x="7937" y="321071"/>
                      </a:moveTo>
                      <a:cubicBezTo>
                        <a:pt x="2778" y="279399"/>
                        <a:pt x="0" y="219868"/>
                        <a:pt x="22225" y="173434"/>
                      </a:cubicBezTo>
                      <a:cubicBezTo>
                        <a:pt x="44450" y="127000"/>
                        <a:pt x="103187" y="71040"/>
                        <a:pt x="141287" y="42465"/>
                      </a:cubicBezTo>
                      <a:cubicBezTo>
                        <a:pt x="179387" y="13890"/>
                        <a:pt x="212328" y="3968"/>
                        <a:pt x="250825" y="1984"/>
                      </a:cubicBezTo>
                      <a:cubicBezTo>
                        <a:pt x="289322" y="0"/>
                        <a:pt x="338535" y="9525"/>
                        <a:pt x="372269" y="30559"/>
                      </a:cubicBezTo>
                      <a:cubicBezTo>
                        <a:pt x="406003" y="51593"/>
                        <a:pt x="432594" y="92471"/>
                        <a:pt x="453231" y="128190"/>
                      </a:cubicBezTo>
                      <a:cubicBezTo>
                        <a:pt x="473869" y="163909"/>
                        <a:pt x="497682" y="202405"/>
                        <a:pt x="496094" y="244871"/>
                      </a:cubicBezTo>
                      <a:cubicBezTo>
                        <a:pt x="494507" y="287337"/>
                        <a:pt x="470297" y="345281"/>
                        <a:pt x="443706" y="382984"/>
                      </a:cubicBezTo>
                      <a:cubicBezTo>
                        <a:pt x="417115" y="420687"/>
                        <a:pt x="375444" y="452437"/>
                        <a:pt x="336550" y="471090"/>
                      </a:cubicBezTo>
                      <a:cubicBezTo>
                        <a:pt x="297656" y="489743"/>
                        <a:pt x="257572" y="502841"/>
                        <a:pt x="210344" y="494903"/>
                      </a:cubicBezTo>
                      <a:cubicBezTo>
                        <a:pt x="163116" y="486965"/>
                        <a:pt x="87709" y="454024"/>
                        <a:pt x="53181" y="423465"/>
                      </a:cubicBezTo>
                      <a:cubicBezTo>
                        <a:pt x="18653" y="392906"/>
                        <a:pt x="13096" y="362743"/>
                        <a:pt x="7937" y="321071"/>
                      </a:cubicBezTo>
                      <a:close/>
                    </a:path>
                  </a:pathLst>
                </a:custGeom>
                <a:solidFill>
                  <a:schemeClr val="accent2">
                    <a:lumMod val="75000"/>
                  </a:schemeClr>
                </a:solidFill>
                <a:ln w="12700">
                  <a:solidFill>
                    <a:schemeClr val="accent2">
                      <a:lumMod val="60000"/>
                      <a:lumOff val="40000"/>
                    </a:schemeClr>
                  </a:solidFill>
                  <a:miter lim="800000"/>
                  <a:headEnd/>
                  <a:tailEnd/>
                </a:ln>
              </p:spPr>
              <p:txBody>
                <a:bodyPr anchor="ctr"/>
                <a:lstStyle/>
                <a:p>
                  <a:pPr marL="0" marR="0" lvl="0" indent="0" algn="ctr" defTabSz="914126" rtl="0" eaLnBrk="1" fontAlgn="base" latinLnBrk="0" hangingPunct="1">
                    <a:lnSpc>
                      <a:spcPct val="90000"/>
                    </a:lnSpc>
                    <a:spcBef>
                      <a:spcPct val="35000"/>
                    </a:spcBef>
                    <a:spcAft>
                      <a:spcPct val="25000"/>
                    </a:spcAft>
                    <a:buClr>
                      <a:srgbClr val="8B3D9A"/>
                    </a:buClr>
                    <a:buSzTx/>
                    <a:buFont typeface="Arial" charset="0"/>
                    <a:buChar char="•"/>
                    <a:tabLst/>
                    <a:defRPr/>
                  </a:pPr>
                  <a:endParaRPr kumimoji="0" lang="en-US" sz="1400" b="0" i="0" u="none" strike="noStrike" kern="1200" cap="none" spc="0" normalizeH="0" baseline="0" noProof="0" dirty="0">
                    <a:ln>
                      <a:noFill/>
                    </a:ln>
                    <a:solidFill>
                      <a:srgbClr val="CDCDCF"/>
                    </a:solidFill>
                    <a:effectLst/>
                    <a:uLnTx/>
                    <a:uFillTx/>
                    <a:latin typeface="Times New Roman" panose="02020603050405020304" pitchFamily="18" charset="0"/>
                    <a:ea typeface="MS PGothic" pitchFamily="34" charset="-128"/>
                    <a:cs typeface="Arial" panose="020B0604020202020204" pitchFamily="34" charset="0"/>
                  </a:endParaRPr>
                </a:p>
              </p:txBody>
            </p:sp>
          </p:grpSp>
          <p:grpSp>
            <p:nvGrpSpPr>
              <p:cNvPr id="630" name="Group 629">
                <a:extLst>
                  <a:ext uri="{FF2B5EF4-FFF2-40B4-BE49-F238E27FC236}">
                    <a16:creationId xmlns:a16="http://schemas.microsoft.com/office/drawing/2014/main" id="{DA481CED-A2D2-427C-BAEF-BE840C4C0997}"/>
                  </a:ext>
                </a:extLst>
              </p:cNvPr>
              <p:cNvGrpSpPr/>
              <p:nvPr/>
            </p:nvGrpSpPr>
            <p:grpSpPr>
              <a:xfrm rot="8230837">
                <a:off x="6028751" y="3927619"/>
                <a:ext cx="402354" cy="407622"/>
                <a:chOff x="10081404" y="5083483"/>
                <a:chExt cx="637062" cy="511401"/>
              </a:xfrm>
            </p:grpSpPr>
            <p:sp>
              <p:nvSpPr>
                <p:cNvPr id="632" name="Freeform 134">
                  <a:extLst>
                    <a:ext uri="{FF2B5EF4-FFF2-40B4-BE49-F238E27FC236}">
                      <a16:creationId xmlns:a16="http://schemas.microsoft.com/office/drawing/2014/main" id="{5FDC827C-FDC4-43C3-A8F9-76C04AF09545}"/>
                    </a:ext>
                  </a:extLst>
                </p:cNvPr>
                <p:cNvSpPr/>
                <p:nvPr/>
              </p:nvSpPr>
              <p:spPr bwMode="auto">
                <a:xfrm rot="20810788">
                  <a:off x="10081404" y="5083483"/>
                  <a:ext cx="637062" cy="511401"/>
                </a:xfrm>
                <a:custGeom>
                  <a:avLst/>
                  <a:gdLst>
                    <a:gd name="connsiteX0" fmla="*/ 56752 w 760015"/>
                    <a:gd name="connsiteY0" fmla="*/ 164306 h 779860"/>
                    <a:gd name="connsiteX1" fmla="*/ 159146 w 760015"/>
                    <a:gd name="connsiteY1" fmla="*/ 76200 h 779860"/>
                    <a:gd name="connsiteX2" fmla="*/ 306784 w 760015"/>
                    <a:gd name="connsiteY2" fmla="*/ 7144 h 779860"/>
                    <a:gd name="connsiteX3" fmla="*/ 511571 w 760015"/>
                    <a:gd name="connsiteY3" fmla="*/ 33337 h 779860"/>
                    <a:gd name="connsiteX4" fmla="*/ 654446 w 760015"/>
                    <a:gd name="connsiteY4" fmla="*/ 142875 h 779860"/>
                    <a:gd name="connsiteX5" fmla="*/ 740171 w 760015"/>
                    <a:gd name="connsiteY5" fmla="*/ 288131 h 779860"/>
                    <a:gd name="connsiteX6" fmla="*/ 744934 w 760015"/>
                    <a:gd name="connsiteY6" fmla="*/ 495300 h 779860"/>
                    <a:gd name="connsiteX7" fmla="*/ 649684 w 760015"/>
                    <a:gd name="connsiteY7" fmla="*/ 671512 h 779860"/>
                    <a:gd name="connsiteX8" fmla="*/ 518715 w 760015"/>
                    <a:gd name="connsiteY8" fmla="*/ 747712 h 779860"/>
                    <a:gd name="connsiteX9" fmla="*/ 340121 w 760015"/>
                    <a:gd name="connsiteY9" fmla="*/ 769144 h 779860"/>
                    <a:gd name="connsiteX10" fmla="*/ 137715 w 760015"/>
                    <a:gd name="connsiteY10" fmla="*/ 683419 h 779860"/>
                    <a:gd name="connsiteX11" fmla="*/ 21034 w 760015"/>
                    <a:gd name="connsiteY11" fmla="*/ 481012 h 779860"/>
                    <a:gd name="connsiteX12" fmla="*/ 11509 w 760015"/>
                    <a:gd name="connsiteY12" fmla="*/ 259556 h 779860"/>
                    <a:gd name="connsiteX13" fmla="*/ 56752 w 760015"/>
                    <a:gd name="connsiteY13" fmla="*/ 164306 h 7798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60015" h="779860">
                      <a:moveTo>
                        <a:pt x="56752" y="164306"/>
                      </a:moveTo>
                      <a:cubicBezTo>
                        <a:pt x="81358" y="133747"/>
                        <a:pt x="117474" y="102394"/>
                        <a:pt x="159146" y="76200"/>
                      </a:cubicBezTo>
                      <a:cubicBezTo>
                        <a:pt x="200818" y="50006"/>
                        <a:pt x="248047" y="14288"/>
                        <a:pt x="306784" y="7144"/>
                      </a:cubicBezTo>
                      <a:cubicBezTo>
                        <a:pt x="365521" y="0"/>
                        <a:pt x="453627" y="10715"/>
                        <a:pt x="511571" y="33337"/>
                      </a:cubicBezTo>
                      <a:cubicBezTo>
                        <a:pt x="569515" y="55959"/>
                        <a:pt x="616346" y="100409"/>
                        <a:pt x="654446" y="142875"/>
                      </a:cubicBezTo>
                      <a:cubicBezTo>
                        <a:pt x="692546" y="185341"/>
                        <a:pt x="725090" y="229394"/>
                        <a:pt x="740171" y="288131"/>
                      </a:cubicBezTo>
                      <a:cubicBezTo>
                        <a:pt x="755252" y="346869"/>
                        <a:pt x="760015" y="431403"/>
                        <a:pt x="744934" y="495300"/>
                      </a:cubicBezTo>
                      <a:cubicBezTo>
                        <a:pt x="729853" y="559197"/>
                        <a:pt x="687387" y="629443"/>
                        <a:pt x="649684" y="671512"/>
                      </a:cubicBezTo>
                      <a:cubicBezTo>
                        <a:pt x="611981" y="713581"/>
                        <a:pt x="570309" y="731440"/>
                        <a:pt x="518715" y="747712"/>
                      </a:cubicBezTo>
                      <a:cubicBezTo>
                        <a:pt x="467121" y="763984"/>
                        <a:pt x="403621" y="779860"/>
                        <a:pt x="340121" y="769144"/>
                      </a:cubicBezTo>
                      <a:cubicBezTo>
                        <a:pt x="276621" y="758429"/>
                        <a:pt x="190896" y="731441"/>
                        <a:pt x="137715" y="683419"/>
                      </a:cubicBezTo>
                      <a:cubicBezTo>
                        <a:pt x="84534" y="635397"/>
                        <a:pt x="42068" y="551656"/>
                        <a:pt x="21034" y="481012"/>
                      </a:cubicBezTo>
                      <a:cubicBezTo>
                        <a:pt x="0" y="410368"/>
                        <a:pt x="4365" y="313531"/>
                        <a:pt x="11509" y="259556"/>
                      </a:cubicBezTo>
                      <a:cubicBezTo>
                        <a:pt x="18653" y="205581"/>
                        <a:pt x="32146" y="194865"/>
                        <a:pt x="56752" y="164306"/>
                      </a:cubicBezTo>
                      <a:close/>
                    </a:path>
                  </a:pathLst>
                </a:custGeom>
                <a:solidFill>
                  <a:schemeClr val="accent2">
                    <a:lumMod val="20000"/>
                    <a:lumOff val="80000"/>
                  </a:schemeClr>
                </a:solidFill>
                <a:ln w="12700">
                  <a:solidFill>
                    <a:schemeClr val="accent1"/>
                  </a:solidFill>
                  <a:miter lim="800000"/>
                  <a:headEnd/>
                  <a:tailEnd/>
                </a:ln>
              </p:spPr>
              <p:txBody>
                <a:bodyPr anchor="ctr"/>
                <a:lstStyle/>
                <a:p>
                  <a:pPr marL="0" marR="0" lvl="0" indent="0" algn="ctr" defTabSz="914126" rtl="0" eaLnBrk="1" fontAlgn="base" latinLnBrk="0" hangingPunct="1">
                    <a:lnSpc>
                      <a:spcPct val="90000"/>
                    </a:lnSpc>
                    <a:spcBef>
                      <a:spcPct val="35000"/>
                    </a:spcBef>
                    <a:spcAft>
                      <a:spcPct val="25000"/>
                    </a:spcAft>
                    <a:buClr>
                      <a:srgbClr val="8B3D9A"/>
                    </a:buClr>
                    <a:buSzTx/>
                    <a:buFont typeface="Arial" charset="0"/>
                    <a:buChar char="•"/>
                    <a:tabLst/>
                    <a:defRPr/>
                  </a:pPr>
                  <a:endParaRPr kumimoji="0" lang="en-US" sz="1400" b="0" i="0" u="none" strike="noStrike" kern="1200" cap="none" spc="0" normalizeH="0" baseline="0" noProof="0" dirty="0">
                    <a:ln>
                      <a:noFill/>
                    </a:ln>
                    <a:solidFill>
                      <a:srgbClr val="CDCDCF"/>
                    </a:solidFill>
                    <a:effectLst/>
                    <a:uLnTx/>
                    <a:uFillTx/>
                    <a:latin typeface="Times New Roman" panose="02020603050405020304" pitchFamily="18" charset="0"/>
                    <a:ea typeface="MS PGothic" pitchFamily="34" charset="-128"/>
                    <a:cs typeface="Arial" panose="020B0604020202020204" pitchFamily="34" charset="0"/>
                  </a:endParaRPr>
                </a:p>
              </p:txBody>
            </p:sp>
            <p:sp>
              <p:nvSpPr>
                <p:cNvPr id="633" name="Freeform 135">
                  <a:extLst>
                    <a:ext uri="{FF2B5EF4-FFF2-40B4-BE49-F238E27FC236}">
                      <a16:creationId xmlns:a16="http://schemas.microsoft.com/office/drawing/2014/main" id="{B212C43F-761E-4B90-9835-A62C94391FFF}"/>
                    </a:ext>
                  </a:extLst>
                </p:cNvPr>
                <p:cNvSpPr/>
                <p:nvPr/>
              </p:nvSpPr>
              <p:spPr bwMode="auto">
                <a:xfrm rot="4138240">
                  <a:off x="10299872" y="5235100"/>
                  <a:ext cx="174992" cy="247382"/>
                </a:xfrm>
                <a:custGeom>
                  <a:avLst/>
                  <a:gdLst>
                    <a:gd name="connsiteX0" fmla="*/ 7937 w 497682"/>
                    <a:gd name="connsiteY0" fmla="*/ 321071 h 502841"/>
                    <a:gd name="connsiteX1" fmla="*/ 22225 w 497682"/>
                    <a:gd name="connsiteY1" fmla="*/ 173434 h 502841"/>
                    <a:gd name="connsiteX2" fmla="*/ 141287 w 497682"/>
                    <a:gd name="connsiteY2" fmla="*/ 42465 h 502841"/>
                    <a:gd name="connsiteX3" fmla="*/ 250825 w 497682"/>
                    <a:gd name="connsiteY3" fmla="*/ 1984 h 502841"/>
                    <a:gd name="connsiteX4" fmla="*/ 372269 w 497682"/>
                    <a:gd name="connsiteY4" fmla="*/ 30559 h 502841"/>
                    <a:gd name="connsiteX5" fmla="*/ 453231 w 497682"/>
                    <a:gd name="connsiteY5" fmla="*/ 128190 h 502841"/>
                    <a:gd name="connsiteX6" fmla="*/ 496094 w 497682"/>
                    <a:gd name="connsiteY6" fmla="*/ 244871 h 502841"/>
                    <a:gd name="connsiteX7" fmla="*/ 443706 w 497682"/>
                    <a:gd name="connsiteY7" fmla="*/ 382984 h 502841"/>
                    <a:gd name="connsiteX8" fmla="*/ 336550 w 497682"/>
                    <a:gd name="connsiteY8" fmla="*/ 471090 h 502841"/>
                    <a:gd name="connsiteX9" fmla="*/ 210344 w 497682"/>
                    <a:gd name="connsiteY9" fmla="*/ 494903 h 502841"/>
                    <a:gd name="connsiteX10" fmla="*/ 53181 w 497682"/>
                    <a:gd name="connsiteY10" fmla="*/ 423465 h 502841"/>
                    <a:gd name="connsiteX11" fmla="*/ 7937 w 497682"/>
                    <a:gd name="connsiteY11" fmla="*/ 321071 h 502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97682" h="502841">
                      <a:moveTo>
                        <a:pt x="7937" y="321071"/>
                      </a:moveTo>
                      <a:cubicBezTo>
                        <a:pt x="2778" y="279399"/>
                        <a:pt x="0" y="219868"/>
                        <a:pt x="22225" y="173434"/>
                      </a:cubicBezTo>
                      <a:cubicBezTo>
                        <a:pt x="44450" y="127000"/>
                        <a:pt x="103187" y="71040"/>
                        <a:pt x="141287" y="42465"/>
                      </a:cubicBezTo>
                      <a:cubicBezTo>
                        <a:pt x="179387" y="13890"/>
                        <a:pt x="212328" y="3968"/>
                        <a:pt x="250825" y="1984"/>
                      </a:cubicBezTo>
                      <a:cubicBezTo>
                        <a:pt x="289322" y="0"/>
                        <a:pt x="338535" y="9525"/>
                        <a:pt x="372269" y="30559"/>
                      </a:cubicBezTo>
                      <a:cubicBezTo>
                        <a:pt x="406003" y="51593"/>
                        <a:pt x="432594" y="92471"/>
                        <a:pt x="453231" y="128190"/>
                      </a:cubicBezTo>
                      <a:cubicBezTo>
                        <a:pt x="473869" y="163909"/>
                        <a:pt x="497682" y="202405"/>
                        <a:pt x="496094" y="244871"/>
                      </a:cubicBezTo>
                      <a:cubicBezTo>
                        <a:pt x="494507" y="287337"/>
                        <a:pt x="470297" y="345281"/>
                        <a:pt x="443706" y="382984"/>
                      </a:cubicBezTo>
                      <a:cubicBezTo>
                        <a:pt x="417115" y="420687"/>
                        <a:pt x="375444" y="452437"/>
                        <a:pt x="336550" y="471090"/>
                      </a:cubicBezTo>
                      <a:cubicBezTo>
                        <a:pt x="297656" y="489743"/>
                        <a:pt x="257572" y="502841"/>
                        <a:pt x="210344" y="494903"/>
                      </a:cubicBezTo>
                      <a:cubicBezTo>
                        <a:pt x="163116" y="486965"/>
                        <a:pt x="87709" y="454024"/>
                        <a:pt x="53181" y="423465"/>
                      </a:cubicBezTo>
                      <a:cubicBezTo>
                        <a:pt x="18653" y="392906"/>
                        <a:pt x="13096" y="362743"/>
                        <a:pt x="7937" y="321071"/>
                      </a:cubicBezTo>
                      <a:close/>
                    </a:path>
                  </a:pathLst>
                </a:custGeom>
                <a:solidFill>
                  <a:schemeClr val="accent2">
                    <a:lumMod val="75000"/>
                  </a:schemeClr>
                </a:solidFill>
                <a:ln w="12700">
                  <a:solidFill>
                    <a:schemeClr val="accent2">
                      <a:lumMod val="60000"/>
                      <a:lumOff val="40000"/>
                    </a:schemeClr>
                  </a:solidFill>
                  <a:miter lim="800000"/>
                  <a:headEnd/>
                  <a:tailEnd/>
                </a:ln>
              </p:spPr>
              <p:txBody>
                <a:bodyPr anchor="ctr"/>
                <a:lstStyle/>
                <a:p>
                  <a:pPr marL="0" marR="0" lvl="0" indent="0" algn="ctr" defTabSz="914126" rtl="0" eaLnBrk="1" fontAlgn="base" latinLnBrk="0" hangingPunct="1">
                    <a:lnSpc>
                      <a:spcPct val="90000"/>
                    </a:lnSpc>
                    <a:spcBef>
                      <a:spcPct val="35000"/>
                    </a:spcBef>
                    <a:spcAft>
                      <a:spcPct val="25000"/>
                    </a:spcAft>
                    <a:buClr>
                      <a:srgbClr val="8B3D9A"/>
                    </a:buClr>
                    <a:buSzTx/>
                    <a:buFont typeface="Arial" charset="0"/>
                    <a:buChar char="•"/>
                    <a:tabLst/>
                    <a:defRPr/>
                  </a:pPr>
                  <a:endParaRPr kumimoji="0" lang="en-US" sz="1400" b="0" i="0" u="none" strike="noStrike" kern="1200" cap="none" spc="0" normalizeH="0" baseline="0" noProof="0" dirty="0">
                    <a:ln>
                      <a:noFill/>
                    </a:ln>
                    <a:solidFill>
                      <a:srgbClr val="CDCDCF"/>
                    </a:solidFill>
                    <a:effectLst/>
                    <a:uLnTx/>
                    <a:uFillTx/>
                    <a:latin typeface="Times New Roman" panose="02020603050405020304" pitchFamily="18" charset="0"/>
                    <a:ea typeface="MS PGothic" pitchFamily="34" charset="-128"/>
                    <a:cs typeface="Arial" panose="020B0604020202020204" pitchFamily="34" charset="0"/>
                  </a:endParaRPr>
                </a:p>
              </p:txBody>
            </p:sp>
          </p:grpSp>
        </p:grpSp>
        <p:grpSp>
          <p:nvGrpSpPr>
            <p:cNvPr id="927" name="Group 7">
              <a:extLst>
                <a:ext uri="{FF2B5EF4-FFF2-40B4-BE49-F238E27FC236}">
                  <a16:creationId xmlns:a16="http://schemas.microsoft.com/office/drawing/2014/main" id="{0DA99A59-B847-4327-A557-1CF88AF82EEE}"/>
                </a:ext>
              </a:extLst>
            </p:cNvPr>
            <p:cNvGrpSpPr>
              <a:grpSpLocks/>
            </p:cNvGrpSpPr>
            <p:nvPr/>
          </p:nvGrpSpPr>
          <p:grpSpPr bwMode="auto">
            <a:xfrm>
              <a:off x="6893652" y="3717536"/>
              <a:ext cx="45719" cy="196038"/>
              <a:chOff x="1785340" y="2166939"/>
              <a:chExt cx="228634" cy="1457325"/>
            </a:xfrm>
            <a:solidFill>
              <a:schemeClr val="accent2"/>
            </a:solidFill>
          </p:grpSpPr>
          <p:sp>
            <p:nvSpPr>
              <p:cNvPr id="928" name="Oval 927">
                <a:extLst>
                  <a:ext uri="{FF2B5EF4-FFF2-40B4-BE49-F238E27FC236}">
                    <a16:creationId xmlns:a16="http://schemas.microsoft.com/office/drawing/2014/main" id="{2BB3CDE9-D143-4C54-BC2F-21510C9F41C6}"/>
                  </a:ext>
                </a:extLst>
              </p:cNvPr>
              <p:cNvSpPr/>
              <p:nvPr/>
            </p:nvSpPr>
            <p:spPr bwMode="auto">
              <a:xfrm>
                <a:off x="1785340" y="2166939"/>
                <a:ext cx="223866" cy="614362"/>
              </a:xfrm>
              <a:prstGeom prst="ellipse">
                <a:avLst/>
              </a:prstGeom>
              <a:grpFill/>
              <a:ln w="9525" cap="flat" cmpd="sng" algn="ctr">
                <a:solidFill>
                  <a:schemeClr val="accent2"/>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itchFamily="34" charset="0"/>
                </a:endParaRPr>
              </a:p>
            </p:txBody>
          </p:sp>
          <p:sp>
            <p:nvSpPr>
              <p:cNvPr id="929" name="Oval 928">
                <a:extLst>
                  <a:ext uri="{FF2B5EF4-FFF2-40B4-BE49-F238E27FC236}">
                    <a16:creationId xmlns:a16="http://schemas.microsoft.com/office/drawing/2014/main" id="{94B911F0-3102-433B-9E65-410519D7C53E}"/>
                  </a:ext>
                </a:extLst>
              </p:cNvPr>
              <p:cNvSpPr/>
              <p:nvPr/>
            </p:nvSpPr>
            <p:spPr bwMode="auto">
              <a:xfrm>
                <a:off x="1790108" y="3267076"/>
                <a:ext cx="223866" cy="357188"/>
              </a:xfrm>
              <a:prstGeom prst="ellipse">
                <a:avLst/>
              </a:prstGeom>
              <a:grpFill/>
              <a:ln w="9525" cap="flat" cmpd="sng" algn="ctr">
                <a:solidFill>
                  <a:schemeClr val="accent2"/>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itchFamily="34" charset="0"/>
                </a:endParaRPr>
              </a:p>
            </p:txBody>
          </p:sp>
          <p:cxnSp>
            <p:nvCxnSpPr>
              <p:cNvPr id="930" name="Straight Connector 929">
                <a:extLst>
                  <a:ext uri="{FF2B5EF4-FFF2-40B4-BE49-F238E27FC236}">
                    <a16:creationId xmlns:a16="http://schemas.microsoft.com/office/drawing/2014/main" id="{9FB38A3C-8A88-44F6-8511-D0B6D1C7083E}"/>
                  </a:ext>
                </a:extLst>
              </p:cNvPr>
              <p:cNvCxnSpPr/>
              <p:nvPr/>
            </p:nvCxnSpPr>
            <p:spPr bwMode="auto">
              <a:xfrm>
                <a:off x="1894896" y="2738438"/>
                <a:ext cx="0" cy="566738"/>
              </a:xfrm>
              <a:prstGeom prst="line">
                <a:avLst/>
              </a:prstGeom>
              <a:grpFill/>
              <a:ln w="28575" cap="flat" cmpd="sng" algn="ctr">
                <a:solidFill>
                  <a:schemeClr val="accent2"/>
                </a:solidFill>
                <a:prstDash val="solid"/>
                <a:round/>
                <a:headEnd type="none" w="med" len="med"/>
                <a:tailEnd type="none" w="med" len="med"/>
              </a:ln>
              <a:effectLst/>
            </p:spPr>
          </p:cxnSp>
        </p:grpSp>
        <p:grpSp>
          <p:nvGrpSpPr>
            <p:cNvPr id="935" name="Group 7">
              <a:extLst>
                <a:ext uri="{FF2B5EF4-FFF2-40B4-BE49-F238E27FC236}">
                  <a16:creationId xmlns:a16="http://schemas.microsoft.com/office/drawing/2014/main" id="{9D958AB9-AF50-47F8-8A02-F313840615B9}"/>
                </a:ext>
              </a:extLst>
            </p:cNvPr>
            <p:cNvGrpSpPr>
              <a:grpSpLocks/>
            </p:cNvGrpSpPr>
            <p:nvPr/>
          </p:nvGrpSpPr>
          <p:grpSpPr bwMode="auto">
            <a:xfrm rot="21029322">
              <a:off x="6506309" y="3748470"/>
              <a:ext cx="45719" cy="196038"/>
              <a:chOff x="1785340" y="2166939"/>
              <a:chExt cx="228634" cy="1457325"/>
            </a:xfrm>
            <a:solidFill>
              <a:schemeClr val="accent2"/>
            </a:solidFill>
          </p:grpSpPr>
          <p:sp>
            <p:nvSpPr>
              <p:cNvPr id="936" name="Oval 935">
                <a:extLst>
                  <a:ext uri="{FF2B5EF4-FFF2-40B4-BE49-F238E27FC236}">
                    <a16:creationId xmlns:a16="http://schemas.microsoft.com/office/drawing/2014/main" id="{769198A4-4B85-4E46-944D-6EEDCD915658}"/>
                  </a:ext>
                </a:extLst>
              </p:cNvPr>
              <p:cNvSpPr/>
              <p:nvPr/>
            </p:nvSpPr>
            <p:spPr bwMode="auto">
              <a:xfrm>
                <a:off x="1785340" y="2166939"/>
                <a:ext cx="223866" cy="614362"/>
              </a:xfrm>
              <a:prstGeom prst="ellipse">
                <a:avLst/>
              </a:prstGeom>
              <a:grpFill/>
              <a:ln w="9525" cap="flat" cmpd="sng" algn="ctr">
                <a:solidFill>
                  <a:schemeClr val="accent2"/>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itchFamily="34" charset="0"/>
                </a:endParaRPr>
              </a:p>
            </p:txBody>
          </p:sp>
          <p:sp>
            <p:nvSpPr>
              <p:cNvPr id="937" name="Oval 936">
                <a:extLst>
                  <a:ext uri="{FF2B5EF4-FFF2-40B4-BE49-F238E27FC236}">
                    <a16:creationId xmlns:a16="http://schemas.microsoft.com/office/drawing/2014/main" id="{976E7310-14A1-4C9F-81F7-CECD9BB252FD}"/>
                  </a:ext>
                </a:extLst>
              </p:cNvPr>
              <p:cNvSpPr/>
              <p:nvPr/>
            </p:nvSpPr>
            <p:spPr bwMode="auto">
              <a:xfrm>
                <a:off x="1790108" y="3267076"/>
                <a:ext cx="223866" cy="357188"/>
              </a:xfrm>
              <a:prstGeom prst="ellipse">
                <a:avLst/>
              </a:prstGeom>
              <a:grpFill/>
              <a:ln w="9525" cap="flat" cmpd="sng" algn="ctr">
                <a:solidFill>
                  <a:schemeClr val="accent2"/>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itchFamily="34" charset="0"/>
                </a:endParaRPr>
              </a:p>
            </p:txBody>
          </p:sp>
          <p:cxnSp>
            <p:nvCxnSpPr>
              <p:cNvPr id="938" name="Straight Connector 937">
                <a:extLst>
                  <a:ext uri="{FF2B5EF4-FFF2-40B4-BE49-F238E27FC236}">
                    <a16:creationId xmlns:a16="http://schemas.microsoft.com/office/drawing/2014/main" id="{B5A0D481-7B5F-4411-853E-2D77C6E1C442}"/>
                  </a:ext>
                </a:extLst>
              </p:cNvPr>
              <p:cNvCxnSpPr/>
              <p:nvPr/>
            </p:nvCxnSpPr>
            <p:spPr bwMode="auto">
              <a:xfrm>
                <a:off x="1894896" y="2738438"/>
                <a:ext cx="0" cy="566738"/>
              </a:xfrm>
              <a:prstGeom prst="line">
                <a:avLst/>
              </a:prstGeom>
              <a:grpFill/>
              <a:ln w="28575" cap="flat" cmpd="sng" algn="ctr">
                <a:solidFill>
                  <a:schemeClr val="accent2"/>
                </a:solidFill>
                <a:prstDash val="solid"/>
                <a:round/>
                <a:headEnd type="none" w="med" len="med"/>
                <a:tailEnd type="none" w="med" len="med"/>
              </a:ln>
              <a:effectLst/>
            </p:spPr>
          </p:cxnSp>
        </p:grpSp>
        <p:grpSp>
          <p:nvGrpSpPr>
            <p:cNvPr id="939" name="Group 7">
              <a:extLst>
                <a:ext uri="{FF2B5EF4-FFF2-40B4-BE49-F238E27FC236}">
                  <a16:creationId xmlns:a16="http://schemas.microsoft.com/office/drawing/2014/main" id="{98CE6843-CFD7-4C00-9E31-A05E3149E05E}"/>
                </a:ext>
              </a:extLst>
            </p:cNvPr>
            <p:cNvGrpSpPr>
              <a:grpSpLocks/>
            </p:cNvGrpSpPr>
            <p:nvPr/>
          </p:nvGrpSpPr>
          <p:grpSpPr bwMode="auto">
            <a:xfrm rot="20336401">
              <a:off x="6093094" y="3823874"/>
              <a:ext cx="45719" cy="196038"/>
              <a:chOff x="1785340" y="2166939"/>
              <a:chExt cx="228634" cy="1457325"/>
            </a:xfrm>
            <a:solidFill>
              <a:schemeClr val="accent2"/>
            </a:solidFill>
          </p:grpSpPr>
          <p:sp>
            <p:nvSpPr>
              <p:cNvPr id="940" name="Oval 939">
                <a:extLst>
                  <a:ext uri="{FF2B5EF4-FFF2-40B4-BE49-F238E27FC236}">
                    <a16:creationId xmlns:a16="http://schemas.microsoft.com/office/drawing/2014/main" id="{424C5DEA-8F43-47BE-9D36-482ABDFFCF13}"/>
                  </a:ext>
                </a:extLst>
              </p:cNvPr>
              <p:cNvSpPr/>
              <p:nvPr/>
            </p:nvSpPr>
            <p:spPr bwMode="auto">
              <a:xfrm>
                <a:off x="1785340" y="2166939"/>
                <a:ext cx="223866" cy="614362"/>
              </a:xfrm>
              <a:prstGeom prst="ellipse">
                <a:avLst/>
              </a:prstGeom>
              <a:grpFill/>
              <a:ln w="9525" cap="flat" cmpd="sng" algn="ctr">
                <a:solidFill>
                  <a:schemeClr val="accent2"/>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itchFamily="34" charset="0"/>
                </a:endParaRPr>
              </a:p>
            </p:txBody>
          </p:sp>
          <p:sp>
            <p:nvSpPr>
              <p:cNvPr id="941" name="Oval 940">
                <a:extLst>
                  <a:ext uri="{FF2B5EF4-FFF2-40B4-BE49-F238E27FC236}">
                    <a16:creationId xmlns:a16="http://schemas.microsoft.com/office/drawing/2014/main" id="{D42D7C02-0A90-46CF-98BC-C43799A64234}"/>
                  </a:ext>
                </a:extLst>
              </p:cNvPr>
              <p:cNvSpPr/>
              <p:nvPr/>
            </p:nvSpPr>
            <p:spPr bwMode="auto">
              <a:xfrm>
                <a:off x="1790108" y="3267076"/>
                <a:ext cx="223866" cy="357188"/>
              </a:xfrm>
              <a:prstGeom prst="ellipse">
                <a:avLst/>
              </a:prstGeom>
              <a:grpFill/>
              <a:ln w="9525" cap="flat" cmpd="sng" algn="ctr">
                <a:solidFill>
                  <a:schemeClr val="accent2"/>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itchFamily="34" charset="0"/>
                </a:endParaRPr>
              </a:p>
            </p:txBody>
          </p:sp>
          <p:cxnSp>
            <p:nvCxnSpPr>
              <p:cNvPr id="942" name="Straight Connector 941">
                <a:extLst>
                  <a:ext uri="{FF2B5EF4-FFF2-40B4-BE49-F238E27FC236}">
                    <a16:creationId xmlns:a16="http://schemas.microsoft.com/office/drawing/2014/main" id="{D55E91CA-B522-4AFF-8571-8DF6F06927BE}"/>
                  </a:ext>
                </a:extLst>
              </p:cNvPr>
              <p:cNvCxnSpPr/>
              <p:nvPr/>
            </p:nvCxnSpPr>
            <p:spPr bwMode="auto">
              <a:xfrm>
                <a:off x="1894896" y="2738438"/>
                <a:ext cx="0" cy="566738"/>
              </a:xfrm>
              <a:prstGeom prst="line">
                <a:avLst/>
              </a:prstGeom>
              <a:grpFill/>
              <a:ln w="28575" cap="flat" cmpd="sng" algn="ctr">
                <a:solidFill>
                  <a:schemeClr val="accent2"/>
                </a:solidFill>
                <a:prstDash val="solid"/>
                <a:round/>
                <a:headEnd type="none" w="med" len="med"/>
                <a:tailEnd type="none" w="med" len="med"/>
              </a:ln>
              <a:effectLst/>
            </p:spPr>
          </p:cxnSp>
        </p:grpSp>
      </p:grpSp>
      <p:sp>
        <p:nvSpPr>
          <p:cNvPr id="366" name="TextBox 365">
            <a:extLst>
              <a:ext uri="{FF2B5EF4-FFF2-40B4-BE49-F238E27FC236}">
                <a16:creationId xmlns:a16="http://schemas.microsoft.com/office/drawing/2014/main" id="{CD403233-31D3-4B59-8725-09BEE5AF9AF8}"/>
              </a:ext>
            </a:extLst>
          </p:cNvPr>
          <p:cNvSpPr txBox="1"/>
          <p:nvPr/>
        </p:nvSpPr>
        <p:spPr bwMode="auto">
          <a:xfrm>
            <a:off x="290100" y="5006418"/>
            <a:ext cx="1358064"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1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1. Clathrin-mediated</a:t>
            </a:r>
            <a:br>
              <a:rPr kumimoji="0" lang="en-US" sz="11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sz="11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endocytosis of ADC</a:t>
            </a:r>
          </a:p>
        </p:txBody>
      </p:sp>
      <p:grpSp>
        <p:nvGrpSpPr>
          <p:cNvPr id="949" name="Group 948">
            <a:extLst>
              <a:ext uri="{FF2B5EF4-FFF2-40B4-BE49-F238E27FC236}">
                <a16:creationId xmlns:a16="http://schemas.microsoft.com/office/drawing/2014/main" id="{4DABDA25-895A-486F-A1DC-68C3D4F70592}"/>
              </a:ext>
            </a:extLst>
          </p:cNvPr>
          <p:cNvGrpSpPr/>
          <p:nvPr/>
        </p:nvGrpSpPr>
        <p:grpSpPr>
          <a:xfrm>
            <a:off x="4081850" y="2334442"/>
            <a:ext cx="3148796" cy="2013005"/>
            <a:chOff x="4081850" y="2334442"/>
            <a:chExt cx="3148796" cy="2013005"/>
          </a:xfrm>
        </p:grpSpPr>
        <p:sp>
          <p:nvSpPr>
            <p:cNvPr id="26" name="Freeform: Shape 25">
              <a:extLst>
                <a:ext uri="{FF2B5EF4-FFF2-40B4-BE49-F238E27FC236}">
                  <a16:creationId xmlns:a16="http://schemas.microsoft.com/office/drawing/2014/main" id="{6D011703-E96B-4074-BE05-C73F1AEE0F58}"/>
                </a:ext>
              </a:extLst>
            </p:cNvPr>
            <p:cNvSpPr/>
            <p:nvPr/>
          </p:nvSpPr>
          <p:spPr bwMode="auto">
            <a:xfrm>
              <a:off x="4268690" y="2597468"/>
              <a:ext cx="2828711" cy="1220934"/>
            </a:xfrm>
            <a:custGeom>
              <a:avLst/>
              <a:gdLst>
                <a:gd name="connsiteX0" fmla="*/ 45684 w 2857463"/>
                <a:gd name="connsiteY0" fmla="*/ 1220906 h 1230896"/>
                <a:gd name="connsiteX1" fmla="*/ 50708 w 2857463"/>
                <a:gd name="connsiteY1" fmla="*/ 844092 h 1230896"/>
                <a:gd name="connsiteX2" fmla="*/ 316989 w 2857463"/>
                <a:gd name="connsiteY2" fmla="*/ 788827 h 1230896"/>
                <a:gd name="connsiteX3" fmla="*/ 673706 w 2857463"/>
                <a:gd name="connsiteY3" fmla="*/ 643125 h 1230896"/>
                <a:gd name="connsiteX4" fmla="*/ 960084 w 2857463"/>
                <a:gd name="connsiteY4" fmla="*/ 376844 h 1230896"/>
                <a:gd name="connsiteX5" fmla="*/ 1090713 w 2857463"/>
                <a:gd name="connsiteY5" fmla="*/ 40224 h 1230896"/>
                <a:gd name="connsiteX6" fmla="*/ 1472550 w 2857463"/>
                <a:gd name="connsiteY6" fmla="*/ 5055 h 1230896"/>
                <a:gd name="connsiteX7" fmla="*/ 1542888 w 2857463"/>
                <a:gd name="connsiteY7" fmla="*/ 20128 h 1230896"/>
                <a:gd name="connsiteX8" fmla="*/ 1502695 w 2857463"/>
                <a:gd name="connsiteY8" fmla="*/ 185925 h 1230896"/>
                <a:gd name="connsiteX9" fmla="*/ 1497671 w 2857463"/>
                <a:gd name="connsiteY9" fmla="*/ 311530 h 1230896"/>
                <a:gd name="connsiteX10" fmla="*/ 1743855 w 2857463"/>
                <a:gd name="connsiteY10" fmla="*/ 306506 h 1230896"/>
                <a:gd name="connsiteX11" fmla="*/ 2185983 w 2857463"/>
                <a:gd name="connsiteY11" fmla="*/ 326602 h 1230896"/>
                <a:gd name="connsiteX12" fmla="*/ 2482409 w 2857463"/>
                <a:gd name="connsiteY12" fmla="*/ 231143 h 1230896"/>
                <a:gd name="connsiteX13" fmla="*/ 2798932 w 2857463"/>
                <a:gd name="connsiteY13" fmla="*/ 65345 h 1230896"/>
                <a:gd name="connsiteX14" fmla="*/ 2839126 w 2857463"/>
                <a:gd name="connsiteY14" fmla="*/ 336651 h 1230896"/>
                <a:gd name="connsiteX15" fmla="*/ 2839126 w 2857463"/>
                <a:gd name="connsiteY15" fmla="*/ 492400 h 1230896"/>
                <a:gd name="connsiteX16" fmla="*/ 2613038 w 2857463"/>
                <a:gd name="connsiteY16" fmla="*/ 602932 h 1230896"/>
                <a:gd name="connsiteX17" fmla="*/ 2226176 w 2857463"/>
                <a:gd name="connsiteY17" fmla="*/ 713464 h 1230896"/>
                <a:gd name="connsiteX18" fmla="*/ 1693614 w 2857463"/>
                <a:gd name="connsiteY18" fmla="*/ 698391 h 1230896"/>
                <a:gd name="connsiteX19" fmla="*/ 1407236 w 2857463"/>
                <a:gd name="connsiteY19" fmla="*/ 713464 h 1230896"/>
                <a:gd name="connsiteX20" fmla="*/ 1171099 w 2857463"/>
                <a:gd name="connsiteY20" fmla="*/ 783802 h 1230896"/>
                <a:gd name="connsiteX21" fmla="*/ 859600 w 2857463"/>
                <a:gd name="connsiteY21" fmla="*/ 944576 h 1230896"/>
                <a:gd name="connsiteX22" fmla="*/ 528005 w 2857463"/>
                <a:gd name="connsiteY22" fmla="*/ 1110374 h 1230896"/>
                <a:gd name="connsiteX23" fmla="*/ 45684 w 2857463"/>
                <a:gd name="connsiteY23" fmla="*/ 1220906 h 1230896"/>
                <a:gd name="connsiteX0" fmla="*/ 45684 w 2857463"/>
                <a:gd name="connsiteY0" fmla="*/ 1220906 h 1230896"/>
                <a:gd name="connsiteX1" fmla="*/ 50708 w 2857463"/>
                <a:gd name="connsiteY1" fmla="*/ 844092 h 1230896"/>
                <a:gd name="connsiteX2" fmla="*/ 316989 w 2857463"/>
                <a:gd name="connsiteY2" fmla="*/ 788827 h 1230896"/>
                <a:gd name="connsiteX3" fmla="*/ 673706 w 2857463"/>
                <a:gd name="connsiteY3" fmla="*/ 643125 h 1230896"/>
                <a:gd name="connsiteX4" fmla="*/ 960084 w 2857463"/>
                <a:gd name="connsiteY4" fmla="*/ 376844 h 1230896"/>
                <a:gd name="connsiteX5" fmla="*/ 1090713 w 2857463"/>
                <a:gd name="connsiteY5" fmla="*/ 40224 h 1230896"/>
                <a:gd name="connsiteX6" fmla="*/ 1472550 w 2857463"/>
                <a:gd name="connsiteY6" fmla="*/ 5055 h 1230896"/>
                <a:gd name="connsiteX7" fmla="*/ 1542888 w 2857463"/>
                <a:gd name="connsiteY7" fmla="*/ 20128 h 1230896"/>
                <a:gd name="connsiteX8" fmla="*/ 1502695 w 2857463"/>
                <a:gd name="connsiteY8" fmla="*/ 185925 h 1230896"/>
                <a:gd name="connsiteX9" fmla="*/ 1497671 w 2857463"/>
                <a:gd name="connsiteY9" fmla="*/ 311530 h 1230896"/>
                <a:gd name="connsiteX10" fmla="*/ 1743855 w 2857463"/>
                <a:gd name="connsiteY10" fmla="*/ 306506 h 1230896"/>
                <a:gd name="connsiteX11" fmla="*/ 2185983 w 2857463"/>
                <a:gd name="connsiteY11" fmla="*/ 326602 h 1230896"/>
                <a:gd name="connsiteX12" fmla="*/ 2482409 w 2857463"/>
                <a:gd name="connsiteY12" fmla="*/ 231143 h 1230896"/>
                <a:gd name="connsiteX13" fmla="*/ 2798932 w 2857463"/>
                <a:gd name="connsiteY13" fmla="*/ 65345 h 1230896"/>
                <a:gd name="connsiteX14" fmla="*/ 2839126 w 2857463"/>
                <a:gd name="connsiteY14" fmla="*/ 336651 h 1230896"/>
                <a:gd name="connsiteX15" fmla="*/ 2839126 w 2857463"/>
                <a:gd name="connsiteY15" fmla="*/ 492400 h 1230896"/>
                <a:gd name="connsiteX16" fmla="*/ 2613038 w 2857463"/>
                <a:gd name="connsiteY16" fmla="*/ 602932 h 1230896"/>
                <a:gd name="connsiteX17" fmla="*/ 2226176 w 2857463"/>
                <a:gd name="connsiteY17" fmla="*/ 713464 h 1230896"/>
                <a:gd name="connsiteX18" fmla="*/ 1693614 w 2857463"/>
                <a:gd name="connsiteY18" fmla="*/ 698391 h 1230896"/>
                <a:gd name="connsiteX19" fmla="*/ 1407236 w 2857463"/>
                <a:gd name="connsiteY19" fmla="*/ 713464 h 1230896"/>
                <a:gd name="connsiteX20" fmla="*/ 1171099 w 2857463"/>
                <a:gd name="connsiteY20" fmla="*/ 783802 h 1230896"/>
                <a:gd name="connsiteX21" fmla="*/ 859600 w 2857463"/>
                <a:gd name="connsiteY21" fmla="*/ 944576 h 1230896"/>
                <a:gd name="connsiteX22" fmla="*/ 528005 w 2857463"/>
                <a:gd name="connsiteY22" fmla="*/ 1110374 h 1230896"/>
                <a:gd name="connsiteX23" fmla="*/ 45684 w 2857463"/>
                <a:gd name="connsiteY23" fmla="*/ 1220906 h 1230896"/>
                <a:gd name="connsiteX0" fmla="*/ 16932 w 2828711"/>
                <a:gd name="connsiteY0" fmla="*/ 1220906 h 1220934"/>
                <a:gd name="connsiteX1" fmla="*/ 21956 w 2828711"/>
                <a:gd name="connsiteY1" fmla="*/ 844092 h 1220934"/>
                <a:gd name="connsiteX2" fmla="*/ 288237 w 2828711"/>
                <a:gd name="connsiteY2" fmla="*/ 788827 h 1220934"/>
                <a:gd name="connsiteX3" fmla="*/ 644954 w 2828711"/>
                <a:gd name="connsiteY3" fmla="*/ 643125 h 1220934"/>
                <a:gd name="connsiteX4" fmla="*/ 931332 w 2828711"/>
                <a:gd name="connsiteY4" fmla="*/ 376844 h 1220934"/>
                <a:gd name="connsiteX5" fmla="*/ 1061961 w 2828711"/>
                <a:gd name="connsiteY5" fmla="*/ 40224 h 1220934"/>
                <a:gd name="connsiteX6" fmla="*/ 1443798 w 2828711"/>
                <a:gd name="connsiteY6" fmla="*/ 5055 h 1220934"/>
                <a:gd name="connsiteX7" fmla="*/ 1514136 w 2828711"/>
                <a:gd name="connsiteY7" fmla="*/ 20128 h 1220934"/>
                <a:gd name="connsiteX8" fmla="*/ 1473943 w 2828711"/>
                <a:gd name="connsiteY8" fmla="*/ 185925 h 1220934"/>
                <a:gd name="connsiteX9" fmla="*/ 1468919 w 2828711"/>
                <a:gd name="connsiteY9" fmla="*/ 311530 h 1220934"/>
                <a:gd name="connsiteX10" fmla="*/ 1715103 w 2828711"/>
                <a:gd name="connsiteY10" fmla="*/ 306506 h 1220934"/>
                <a:gd name="connsiteX11" fmla="*/ 2157231 w 2828711"/>
                <a:gd name="connsiteY11" fmla="*/ 326602 h 1220934"/>
                <a:gd name="connsiteX12" fmla="*/ 2453657 w 2828711"/>
                <a:gd name="connsiteY12" fmla="*/ 231143 h 1220934"/>
                <a:gd name="connsiteX13" fmla="*/ 2770180 w 2828711"/>
                <a:gd name="connsiteY13" fmla="*/ 65345 h 1220934"/>
                <a:gd name="connsiteX14" fmla="*/ 2810374 w 2828711"/>
                <a:gd name="connsiteY14" fmla="*/ 336651 h 1220934"/>
                <a:gd name="connsiteX15" fmla="*/ 2810374 w 2828711"/>
                <a:gd name="connsiteY15" fmla="*/ 492400 h 1220934"/>
                <a:gd name="connsiteX16" fmla="*/ 2584286 w 2828711"/>
                <a:gd name="connsiteY16" fmla="*/ 602932 h 1220934"/>
                <a:gd name="connsiteX17" fmla="*/ 2197424 w 2828711"/>
                <a:gd name="connsiteY17" fmla="*/ 713464 h 1220934"/>
                <a:gd name="connsiteX18" fmla="*/ 1664862 w 2828711"/>
                <a:gd name="connsiteY18" fmla="*/ 698391 h 1220934"/>
                <a:gd name="connsiteX19" fmla="*/ 1378484 w 2828711"/>
                <a:gd name="connsiteY19" fmla="*/ 713464 h 1220934"/>
                <a:gd name="connsiteX20" fmla="*/ 1142347 w 2828711"/>
                <a:gd name="connsiteY20" fmla="*/ 783802 h 1220934"/>
                <a:gd name="connsiteX21" fmla="*/ 830848 w 2828711"/>
                <a:gd name="connsiteY21" fmla="*/ 944576 h 1220934"/>
                <a:gd name="connsiteX22" fmla="*/ 499253 w 2828711"/>
                <a:gd name="connsiteY22" fmla="*/ 1110374 h 1220934"/>
                <a:gd name="connsiteX23" fmla="*/ 16932 w 2828711"/>
                <a:gd name="connsiteY23" fmla="*/ 1220906 h 1220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828711" h="1220934">
                  <a:moveTo>
                    <a:pt x="16932" y="1220906"/>
                  </a:moveTo>
                  <a:cubicBezTo>
                    <a:pt x="15076" y="1224337"/>
                    <a:pt x="-23261" y="916105"/>
                    <a:pt x="21956" y="844092"/>
                  </a:cubicBezTo>
                  <a:cubicBezTo>
                    <a:pt x="67173" y="772079"/>
                    <a:pt x="184404" y="822321"/>
                    <a:pt x="288237" y="788827"/>
                  </a:cubicBezTo>
                  <a:cubicBezTo>
                    <a:pt x="392070" y="755333"/>
                    <a:pt x="537772" y="711789"/>
                    <a:pt x="644954" y="643125"/>
                  </a:cubicBezTo>
                  <a:cubicBezTo>
                    <a:pt x="752136" y="574461"/>
                    <a:pt x="861831" y="477327"/>
                    <a:pt x="931332" y="376844"/>
                  </a:cubicBezTo>
                  <a:cubicBezTo>
                    <a:pt x="1000833" y="276361"/>
                    <a:pt x="1060221" y="60354"/>
                    <a:pt x="1061961" y="40224"/>
                  </a:cubicBezTo>
                  <a:cubicBezTo>
                    <a:pt x="1063701" y="20094"/>
                    <a:pt x="1368436" y="8404"/>
                    <a:pt x="1443798" y="5055"/>
                  </a:cubicBezTo>
                  <a:cubicBezTo>
                    <a:pt x="1519160" y="1706"/>
                    <a:pt x="1509112" y="-10017"/>
                    <a:pt x="1514136" y="20128"/>
                  </a:cubicBezTo>
                  <a:cubicBezTo>
                    <a:pt x="1519160" y="50273"/>
                    <a:pt x="1481479" y="137358"/>
                    <a:pt x="1473943" y="185925"/>
                  </a:cubicBezTo>
                  <a:cubicBezTo>
                    <a:pt x="1466407" y="234492"/>
                    <a:pt x="1428726" y="291433"/>
                    <a:pt x="1468919" y="311530"/>
                  </a:cubicBezTo>
                  <a:cubicBezTo>
                    <a:pt x="1509112" y="331627"/>
                    <a:pt x="1600384" y="303994"/>
                    <a:pt x="1715103" y="306506"/>
                  </a:cubicBezTo>
                  <a:cubicBezTo>
                    <a:pt x="1829822" y="309018"/>
                    <a:pt x="2034139" y="339162"/>
                    <a:pt x="2157231" y="326602"/>
                  </a:cubicBezTo>
                  <a:cubicBezTo>
                    <a:pt x="2280323" y="314042"/>
                    <a:pt x="2351499" y="274686"/>
                    <a:pt x="2453657" y="231143"/>
                  </a:cubicBezTo>
                  <a:cubicBezTo>
                    <a:pt x="2555815" y="187600"/>
                    <a:pt x="2710727" y="47760"/>
                    <a:pt x="2770180" y="65345"/>
                  </a:cubicBezTo>
                  <a:cubicBezTo>
                    <a:pt x="2829633" y="82930"/>
                    <a:pt x="2803675" y="265475"/>
                    <a:pt x="2810374" y="336651"/>
                  </a:cubicBezTo>
                  <a:cubicBezTo>
                    <a:pt x="2817073" y="407827"/>
                    <a:pt x="2848055" y="448020"/>
                    <a:pt x="2810374" y="492400"/>
                  </a:cubicBezTo>
                  <a:cubicBezTo>
                    <a:pt x="2772693" y="536780"/>
                    <a:pt x="2686444" y="566088"/>
                    <a:pt x="2584286" y="602932"/>
                  </a:cubicBezTo>
                  <a:cubicBezTo>
                    <a:pt x="2482128" y="639776"/>
                    <a:pt x="2350661" y="697554"/>
                    <a:pt x="2197424" y="713464"/>
                  </a:cubicBezTo>
                  <a:cubicBezTo>
                    <a:pt x="2044187" y="729374"/>
                    <a:pt x="1801352" y="698391"/>
                    <a:pt x="1664862" y="698391"/>
                  </a:cubicBezTo>
                  <a:cubicBezTo>
                    <a:pt x="1528372" y="698391"/>
                    <a:pt x="1465570" y="699229"/>
                    <a:pt x="1378484" y="713464"/>
                  </a:cubicBezTo>
                  <a:cubicBezTo>
                    <a:pt x="1291398" y="727699"/>
                    <a:pt x="1233620" y="745283"/>
                    <a:pt x="1142347" y="783802"/>
                  </a:cubicBezTo>
                  <a:cubicBezTo>
                    <a:pt x="1051074" y="822321"/>
                    <a:pt x="830848" y="944576"/>
                    <a:pt x="830848" y="944576"/>
                  </a:cubicBezTo>
                  <a:cubicBezTo>
                    <a:pt x="723666" y="999005"/>
                    <a:pt x="631556" y="1071018"/>
                    <a:pt x="499253" y="1110374"/>
                  </a:cubicBezTo>
                  <a:cubicBezTo>
                    <a:pt x="366950" y="1149730"/>
                    <a:pt x="18788" y="1217475"/>
                    <a:pt x="16932" y="1220906"/>
                  </a:cubicBezTo>
                  <a:close/>
                </a:path>
              </a:pathLst>
            </a:custGeom>
            <a:solidFill>
              <a:schemeClr val="accent5">
                <a:lumMod val="20000"/>
                <a:lumOff val="80000"/>
              </a:schemeClr>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grpSp>
          <p:nvGrpSpPr>
            <p:cNvPr id="451" name="Group 450">
              <a:extLst>
                <a:ext uri="{FF2B5EF4-FFF2-40B4-BE49-F238E27FC236}">
                  <a16:creationId xmlns:a16="http://schemas.microsoft.com/office/drawing/2014/main" id="{F134864A-CF71-460E-961C-5AACB6FD12B9}"/>
                </a:ext>
              </a:extLst>
            </p:cNvPr>
            <p:cNvGrpSpPr/>
            <p:nvPr/>
          </p:nvGrpSpPr>
          <p:grpSpPr>
            <a:xfrm rot="20922232">
              <a:off x="4686539" y="3228855"/>
              <a:ext cx="344372" cy="47303"/>
              <a:chOff x="1286028" y="3052572"/>
              <a:chExt cx="549264" cy="63871"/>
            </a:xfrm>
          </p:grpSpPr>
          <p:sp>
            <p:nvSpPr>
              <p:cNvPr id="479" name="Rectangle: Rounded Corners 478">
                <a:extLst>
                  <a:ext uri="{FF2B5EF4-FFF2-40B4-BE49-F238E27FC236}">
                    <a16:creationId xmlns:a16="http://schemas.microsoft.com/office/drawing/2014/main" id="{A77CA9C0-67CA-467A-A1EC-2DC162E91E9B}"/>
                  </a:ext>
                </a:extLst>
              </p:cNvPr>
              <p:cNvSpPr/>
              <p:nvPr/>
            </p:nvSpPr>
            <p:spPr bwMode="auto">
              <a:xfrm rot="20825493">
                <a:off x="1286028" y="3052572"/>
                <a:ext cx="549264" cy="63871"/>
              </a:xfrm>
              <a:prstGeom prst="roundRect">
                <a:avLst>
                  <a:gd name="adj" fmla="val 50000"/>
                </a:avLst>
              </a:prstGeom>
              <a:solidFill>
                <a:schemeClr val="accent3">
                  <a:lumMod val="60000"/>
                  <a:lumOff val="40000"/>
                </a:schemeClr>
              </a:solidFill>
              <a:ln w="635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480" name="Oval 479">
                <a:extLst>
                  <a:ext uri="{FF2B5EF4-FFF2-40B4-BE49-F238E27FC236}">
                    <a16:creationId xmlns:a16="http://schemas.microsoft.com/office/drawing/2014/main" id="{1C11FF25-B7EF-4918-9AB3-ADDC0F69F9EB}"/>
                  </a:ext>
                </a:extLst>
              </p:cNvPr>
              <p:cNvSpPr/>
              <p:nvPr/>
            </p:nvSpPr>
            <p:spPr bwMode="auto">
              <a:xfrm rot="20857431">
                <a:off x="1489117" y="3061648"/>
                <a:ext cx="146146" cy="45719"/>
              </a:xfrm>
              <a:prstGeom prst="ellipse">
                <a:avLst/>
              </a:prstGeom>
              <a:solidFill>
                <a:schemeClr val="accent3"/>
              </a:solidFill>
              <a:ln w="635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grpSp>
        <p:grpSp>
          <p:nvGrpSpPr>
            <p:cNvPr id="452" name="Group 451">
              <a:extLst>
                <a:ext uri="{FF2B5EF4-FFF2-40B4-BE49-F238E27FC236}">
                  <a16:creationId xmlns:a16="http://schemas.microsoft.com/office/drawing/2014/main" id="{024D7A32-AA46-4AA9-84BC-9967FAA5EC98}"/>
                </a:ext>
              </a:extLst>
            </p:cNvPr>
            <p:cNvGrpSpPr/>
            <p:nvPr/>
          </p:nvGrpSpPr>
          <p:grpSpPr>
            <a:xfrm rot="463666">
              <a:off x="4110693" y="3394980"/>
              <a:ext cx="344372" cy="47303"/>
              <a:chOff x="1286028" y="3052572"/>
              <a:chExt cx="549264" cy="63871"/>
            </a:xfrm>
          </p:grpSpPr>
          <p:sp>
            <p:nvSpPr>
              <p:cNvPr id="477" name="Rectangle: Rounded Corners 476">
                <a:extLst>
                  <a:ext uri="{FF2B5EF4-FFF2-40B4-BE49-F238E27FC236}">
                    <a16:creationId xmlns:a16="http://schemas.microsoft.com/office/drawing/2014/main" id="{995765F0-5219-4B5A-BCB4-3809B0DFA456}"/>
                  </a:ext>
                </a:extLst>
              </p:cNvPr>
              <p:cNvSpPr/>
              <p:nvPr/>
            </p:nvSpPr>
            <p:spPr bwMode="auto">
              <a:xfrm rot="20825493">
                <a:off x="1286028" y="3052572"/>
                <a:ext cx="549264" cy="63871"/>
              </a:xfrm>
              <a:prstGeom prst="roundRect">
                <a:avLst>
                  <a:gd name="adj" fmla="val 50000"/>
                </a:avLst>
              </a:prstGeom>
              <a:solidFill>
                <a:schemeClr val="accent3">
                  <a:lumMod val="60000"/>
                  <a:lumOff val="40000"/>
                </a:schemeClr>
              </a:solidFill>
              <a:ln w="635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478" name="Oval 477">
                <a:extLst>
                  <a:ext uri="{FF2B5EF4-FFF2-40B4-BE49-F238E27FC236}">
                    <a16:creationId xmlns:a16="http://schemas.microsoft.com/office/drawing/2014/main" id="{0EC97F13-CBC4-4194-99D2-357C9B5A8534}"/>
                  </a:ext>
                </a:extLst>
              </p:cNvPr>
              <p:cNvSpPr/>
              <p:nvPr/>
            </p:nvSpPr>
            <p:spPr bwMode="auto">
              <a:xfrm rot="20857431">
                <a:off x="1489117" y="3061648"/>
                <a:ext cx="146146" cy="45719"/>
              </a:xfrm>
              <a:prstGeom prst="ellipse">
                <a:avLst/>
              </a:prstGeom>
              <a:solidFill>
                <a:schemeClr val="accent3"/>
              </a:solidFill>
              <a:ln w="635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grpSp>
        <p:grpSp>
          <p:nvGrpSpPr>
            <p:cNvPr id="453" name="Group 452">
              <a:extLst>
                <a:ext uri="{FF2B5EF4-FFF2-40B4-BE49-F238E27FC236}">
                  <a16:creationId xmlns:a16="http://schemas.microsoft.com/office/drawing/2014/main" id="{26C4FFA9-A9BF-473F-9704-61E812DB9F10}"/>
                </a:ext>
              </a:extLst>
            </p:cNvPr>
            <p:cNvGrpSpPr/>
            <p:nvPr/>
          </p:nvGrpSpPr>
          <p:grpSpPr>
            <a:xfrm rot="18797892">
              <a:off x="5067494" y="2897573"/>
              <a:ext cx="344372" cy="47303"/>
              <a:chOff x="1286028" y="3052572"/>
              <a:chExt cx="549264" cy="63871"/>
            </a:xfrm>
          </p:grpSpPr>
          <p:sp>
            <p:nvSpPr>
              <p:cNvPr id="475" name="Rectangle: Rounded Corners 474">
                <a:extLst>
                  <a:ext uri="{FF2B5EF4-FFF2-40B4-BE49-F238E27FC236}">
                    <a16:creationId xmlns:a16="http://schemas.microsoft.com/office/drawing/2014/main" id="{983AFD37-B53C-4040-99BF-4764AA722EE1}"/>
                  </a:ext>
                </a:extLst>
              </p:cNvPr>
              <p:cNvSpPr/>
              <p:nvPr/>
            </p:nvSpPr>
            <p:spPr bwMode="auto">
              <a:xfrm rot="20825493">
                <a:off x="1286028" y="3052572"/>
                <a:ext cx="549264" cy="63871"/>
              </a:xfrm>
              <a:prstGeom prst="roundRect">
                <a:avLst>
                  <a:gd name="adj" fmla="val 50000"/>
                </a:avLst>
              </a:prstGeom>
              <a:solidFill>
                <a:schemeClr val="accent3">
                  <a:lumMod val="60000"/>
                  <a:lumOff val="40000"/>
                </a:schemeClr>
              </a:solidFill>
              <a:ln w="635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476" name="Oval 475">
                <a:extLst>
                  <a:ext uri="{FF2B5EF4-FFF2-40B4-BE49-F238E27FC236}">
                    <a16:creationId xmlns:a16="http://schemas.microsoft.com/office/drawing/2014/main" id="{7BF787CB-0C4E-47AA-AE49-BF1D67426832}"/>
                  </a:ext>
                </a:extLst>
              </p:cNvPr>
              <p:cNvSpPr/>
              <p:nvPr/>
            </p:nvSpPr>
            <p:spPr bwMode="auto">
              <a:xfrm rot="20857431">
                <a:off x="1489117" y="3061648"/>
                <a:ext cx="146146" cy="45719"/>
              </a:xfrm>
              <a:prstGeom prst="ellipse">
                <a:avLst/>
              </a:prstGeom>
              <a:solidFill>
                <a:schemeClr val="accent3"/>
              </a:solidFill>
              <a:ln w="635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grpSp>
        <p:grpSp>
          <p:nvGrpSpPr>
            <p:cNvPr id="454" name="Group 453">
              <a:extLst>
                <a:ext uri="{FF2B5EF4-FFF2-40B4-BE49-F238E27FC236}">
                  <a16:creationId xmlns:a16="http://schemas.microsoft.com/office/drawing/2014/main" id="{FB7779DE-EA49-4D65-84C5-A082C16847B1}"/>
                </a:ext>
              </a:extLst>
            </p:cNvPr>
            <p:cNvGrpSpPr/>
            <p:nvPr/>
          </p:nvGrpSpPr>
          <p:grpSpPr>
            <a:xfrm rot="17902168">
              <a:off x="5193212" y="2575621"/>
              <a:ext cx="344372" cy="47303"/>
              <a:chOff x="1286028" y="3052572"/>
              <a:chExt cx="549264" cy="63871"/>
            </a:xfrm>
          </p:grpSpPr>
          <p:sp>
            <p:nvSpPr>
              <p:cNvPr id="473" name="Rectangle: Rounded Corners 472">
                <a:extLst>
                  <a:ext uri="{FF2B5EF4-FFF2-40B4-BE49-F238E27FC236}">
                    <a16:creationId xmlns:a16="http://schemas.microsoft.com/office/drawing/2014/main" id="{52DA1468-2ACE-4D44-95FB-14DC50A45E8F}"/>
                  </a:ext>
                </a:extLst>
              </p:cNvPr>
              <p:cNvSpPr/>
              <p:nvPr/>
            </p:nvSpPr>
            <p:spPr bwMode="auto">
              <a:xfrm rot="20825493">
                <a:off x="1286028" y="3052572"/>
                <a:ext cx="549264" cy="63871"/>
              </a:xfrm>
              <a:prstGeom prst="roundRect">
                <a:avLst>
                  <a:gd name="adj" fmla="val 50000"/>
                </a:avLst>
              </a:prstGeom>
              <a:solidFill>
                <a:schemeClr val="accent3">
                  <a:lumMod val="60000"/>
                  <a:lumOff val="40000"/>
                </a:schemeClr>
              </a:solidFill>
              <a:ln w="635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474" name="Oval 473">
                <a:extLst>
                  <a:ext uri="{FF2B5EF4-FFF2-40B4-BE49-F238E27FC236}">
                    <a16:creationId xmlns:a16="http://schemas.microsoft.com/office/drawing/2014/main" id="{5002663C-69B4-4E21-9E68-EFC4EC6C2E4D}"/>
                  </a:ext>
                </a:extLst>
              </p:cNvPr>
              <p:cNvSpPr/>
              <p:nvPr/>
            </p:nvSpPr>
            <p:spPr bwMode="auto">
              <a:xfrm rot="20857431">
                <a:off x="1489117" y="3061648"/>
                <a:ext cx="146146" cy="45719"/>
              </a:xfrm>
              <a:prstGeom prst="ellipse">
                <a:avLst/>
              </a:prstGeom>
              <a:solidFill>
                <a:schemeClr val="accent3"/>
              </a:solidFill>
              <a:ln w="635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grpSp>
        <p:grpSp>
          <p:nvGrpSpPr>
            <p:cNvPr id="455" name="Group 454">
              <a:extLst>
                <a:ext uri="{FF2B5EF4-FFF2-40B4-BE49-F238E27FC236}">
                  <a16:creationId xmlns:a16="http://schemas.microsoft.com/office/drawing/2014/main" id="{1CFC43B0-D612-4A03-92BD-C8498DDDB12C}"/>
                </a:ext>
              </a:extLst>
            </p:cNvPr>
            <p:cNvGrpSpPr/>
            <p:nvPr/>
          </p:nvGrpSpPr>
          <p:grpSpPr>
            <a:xfrm rot="376936">
              <a:off x="4256940" y="3751683"/>
              <a:ext cx="344372" cy="47303"/>
              <a:chOff x="1286028" y="3052572"/>
              <a:chExt cx="549264" cy="63871"/>
            </a:xfrm>
          </p:grpSpPr>
          <p:sp>
            <p:nvSpPr>
              <p:cNvPr id="456" name="Rectangle: Rounded Corners 455">
                <a:extLst>
                  <a:ext uri="{FF2B5EF4-FFF2-40B4-BE49-F238E27FC236}">
                    <a16:creationId xmlns:a16="http://schemas.microsoft.com/office/drawing/2014/main" id="{0466499D-3452-451B-9FC1-F94B8F828603}"/>
                  </a:ext>
                </a:extLst>
              </p:cNvPr>
              <p:cNvSpPr/>
              <p:nvPr/>
            </p:nvSpPr>
            <p:spPr bwMode="auto">
              <a:xfrm rot="20825493">
                <a:off x="1286028" y="3052572"/>
                <a:ext cx="549264" cy="63871"/>
              </a:xfrm>
              <a:prstGeom prst="roundRect">
                <a:avLst>
                  <a:gd name="adj" fmla="val 50000"/>
                </a:avLst>
              </a:prstGeom>
              <a:solidFill>
                <a:schemeClr val="accent3">
                  <a:lumMod val="60000"/>
                  <a:lumOff val="40000"/>
                </a:schemeClr>
              </a:solidFill>
              <a:ln w="635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472" name="Oval 471">
                <a:extLst>
                  <a:ext uri="{FF2B5EF4-FFF2-40B4-BE49-F238E27FC236}">
                    <a16:creationId xmlns:a16="http://schemas.microsoft.com/office/drawing/2014/main" id="{5BB60E20-FC15-44CB-9D8F-0B4D3291AF01}"/>
                  </a:ext>
                </a:extLst>
              </p:cNvPr>
              <p:cNvSpPr/>
              <p:nvPr/>
            </p:nvSpPr>
            <p:spPr bwMode="auto">
              <a:xfrm rot="20857431">
                <a:off x="1489117" y="3061648"/>
                <a:ext cx="146146" cy="45719"/>
              </a:xfrm>
              <a:prstGeom prst="ellipse">
                <a:avLst/>
              </a:prstGeom>
              <a:solidFill>
                <a:schemeClr val="accent3"/>
              </a:solidFill>
              <a:ln w="635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grpSp>
        <p:grpSp>
          <p:nvGrpSpPr>
            <p:cNvPr id="481" name="Group 480">
              <a:extLst>
                <a:ext uri="{FF2B5EF4-FFF2-40B4-BE49-F238E27FC236}">
                  <a16:creationId xmlns:a16="http://schemas.microsoft.com/office/drawing/2014/main" id="{2E21CCC1-778D-4BE8-BD5D-53387E398DC9}"/>
                </a:ext>
              </a:extLst>
            </p:cNvPr>
            <p:cNvGrpSpPr/>
            <p:nvPr/>
          </p:nvGrpSpPr>
          <p:grpSpPr>
            <a:xfrm rot="20680874">
              <a:off x="4809639" y="3592153"/>
              <a:ext cx="344372" cy="47303"/>
              <a:chOff x="1286028" y="3052572"/>
              <a:chExt cx="549264" cy="63871"/>
            </a:xfrm>
          </p:grpSpPr>
          <p:sp>
            <p:nvSpPr>
              <p:cNvPr id="482" name="Rectangle: Rounded Corners 481">
                <a:extLst>
                  <a:ext uri="{FF2B5EF4-FFF2-40B4-BE49-F238E27FC236}">
                    <a16:creationId xmlns:a16="http://schemas.microsoft.com/office/drawing/2014/main" id="{3CE8FEB1-E7F5-4BA0-A971-4E0575F0C3F6}"/>
                  </a:ext>
                </a:extLst>
              </p:cNvPr>
              <p:cNvSpPr/>
              <p:nvPr/>
            </p:nvSpPr>
            <p:spPr bwMode="auto">
              <a:xfrm rot="20825493">
                <a:off x="1286028" y="3052572"/>
                <a:ext cx="549264" cy="63871"/>
              </a:xfrm>
              <a:prstGeom prst="roundRect">
                <a:avLst>
                  <a:gd name="adj" fmla="val 50000"/>
                </a:avLst>
              </a:prstGeom>
              <a:solidFill>
                <a:schemeClr val="accent3">
                  <a:lumMod val="60000"/>
                  <a:lumOff val="40000"/>
                </a:schemeClr>
              </a:solidFill>
              <a:ln w="635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483" name="Oval 482">
                <a:extLst>
                  <a:ext uri="{FF2B5EF4-FFF2-40B4-BE49-F238E27FC236}">
                    <a16:creationId xmlns:a16="http://schemas.microsoft.com/office/drawing/2014/main" id="{EFBB8554-9A36-4432-9146-4FEC1AA87AA5}"/>
                  </a:ext>
                </a:extLst>
              </p:cNvPr>
              <p:cNvSpPr/>
              <p:nvPr/>
            </p:nvSpPr>
            <p:spPr bwMode="auto">
              <a:xfrm rot="20857431">
                <a:off x="1489117" y="3061648"/>
                <a:ext cx="146146" cy="45719"/>
              </a:xfrm>
              <a:prstGeom prst="ellipse">
                <a:avLst/>
              </a:prstGeom>
              <a:solidFill>
                <a:schemeClr val="accent3"/>
              </a:solidFill>
              <a:ln w="635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grpSp>
        <p:grpSp>
          <p:nvGrpSpPr>
            <p:cNvPr id="484" name="Group 483">
              <a:extLst>
                <a:ext uri="{FF2B5EF4-FFF2-40B4-BE49-F238E27FC236}">
                  <a16:creationId xmlns:a16="http://schemas.microsoft.com/office/drawing/2014/main" id="{7B88D2BB-E549-4188-924E-449A656DF125}"/>
                </a:ext>
              </a:extLst>
            </p:cNvPr>
            <p:cNvGrpSpPr/>
            <p:nvPr/>
          </p:nvGrpSpPr>
          <p:grpSpPr>
            <a:xfrm rot="21126110">
              <a:off x="5284822" y="3352949"/>
              <a:ext cx="344372" cy="47303"/>
              <a:chOff x="1286028" y="3052572"/>
              <a:chExt cx="549264" cy="63871"/>
            </a:xfrm>
          </p:grpSpPr>
          <p:sp>
            <p:nvSpPr>
              <p:cNvPr id="485" name="Rectangle: Rounded Corners 484">
                <a:extLst>
                  <a:ext uri="{FF2B5EF4-FFF2-40B4-BE49-F238E27FC236}">
                    <a16:creationId xmlns:a16="http://schemas.microsoft.com/office/drawing/2014/main" id="{22C1BE92-881E-4B53-850C-E24D61B3D03B}"/>
                  </a:ext>
                </a:extLst>
              </p:cNvPr>
              <p:cNvSpPr/>
              <p:nvPr/>
            </p:nvSpPr>
            <p:spPr bwMode="auto">
              <a:xfrm rot="20825493">
                <a:off x="1286028" y="3052572"/>
                <a:ext cx="549264" cy="63871"/>
              </a:xfrm>
              <a:prstGeom prst="roundRect">
                <a:avLst>
                  <a:gd name="adj" fmla="val 50000"/>
                </a:avLst>
              </a:prstGeom>
              <a:solidFill>
                <a:schemeClr val="accent3">
                  <a:lumMod val="60000"/>
                  <a:lumOff val="40000"/>
                </a:schemeClr>
              </a:solidFill>
              <a:ln w="635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486" name="Oval 485">
                <a:extLst>
                  <a:ext uri="{FF2B5EF4-FFF2-40B4-BE49-F238E27FC236}">
                    <a16:creationId xmlns:a16="http://schemas.microsoft.com/office/drawing/2014/main" id="{3379B2D1-1C09-4CC0-AA07-36DF7EBB139C}"/>
                  </a:ext>
                </a:extLst>
              </p:cNvPr>
              <p:cNvSpPr/>
              <p:nvPr/>
            </p:nvSpPr>
            <p:spPr bwMode="auto">
              <a:xfrm rot="20857431">
                <a:off x="1489117" y="3061648"/>
                <a:ext cx="146146" cy="45719"/>
              </a:xfrm>
              <a:prstGeom prst="ellipse">
                <a:avLst/>
              </a:prstGeom>
              <a:solidFill>
                <a:schemeClr val="accent3"/>
              </a:solidFill>
              <a:ln w="635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grpSp>
        <p:grpSp>
          <p:nvGrpSpPr>
            <p:cNvPr id="487" name="Group 486">
              <a:extLst>
                <a:ext uri="{FF2B5EF4-FFF2-40B4-BE49-F238E27FC236}">
                  <a16:creationId xmlns:a16="http://schemas.microsoft.com/office/drawing/2014/main" id="{13F2A077-093B-4A68-BB58-4596E319271E}"/>
                </a:ext>
              </a:extLst>
            </p:cNvPr>
            <p:cNvGrpSpPr/>
            <p:nvPr/>
          </p:nvGrpSpPr>
          <p:grpSpPr>
            <a:xfrm rot="717261">
              <a:off x="6106576" y="3287472"/>
              <a:ext cx="344372" cy="47303"/>
              <a:chOff x="1286028" y="3052572"/>
              <a:chExt cx="549264" cy="63871"/>
            </a:xfrm>
          </p:grpSpPr>
          <p:sp>
            <p:nvSpPr>
              <p:cNvPr id="488" name="Rectangle: Rounded Corners 487">
                <a:extLst>
                  <a:ext uri="{FF2B5EF4-FFF2-40B4-BE49-F238E27FC236}">
                    <a16:creationId xmlns:a16="http://schemas.microsoft.com/office/drawing/2014/main" id="{D3B893BE-DEA0-4FA4-8EB0-78B748A16402}"/>
                  </a:ext>
                </a:extLst>
              </p:cNvPr>
              <p:cNvSpPr/>
              <p:nvPr/>
            </p:nvSpPr>
            <p:spPr bwMode="auto">
              <a:xfrm rot="20825493">
                <a:off x="1286028" y="3052572"/>
                <a:ext cx="549264" cy="63871"/>
              </a:xfrm>
              <a:prstGeom prst="roundRect">
                <a:avLst>
                  <a:gd name="adj" fmla="val 50000"/>
                </a:avLst>
              </a:prstGeom>
              <a:solidFill>
                <a:schemeClr val="accent3">
                  <a:lumMod val="60000"/>
                  <a:lumOff val="40000"/>
                </a:schemeClr>
              </a:solidFill>
              <a:ln w="635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489" name="Oval 488">
                <a:extLst>
                  <a:ext uri="{FF2B5EF4-FFF2-40B4-BE49-F238E27FC236}">
                    <a16:creationId xmlns:a16="http://schemas.microsoft.com/office/drawing/2014/main" id="{B9BC0E38-45E0-4CB4-9365-B442CE6F7D46}"/>
                  </a:ext>
                </a:extLst>
              </p:cNvPr>
              <p:cNvSpPr/>
              <p:nvPr/>
            </p:nvSpPr>
            <p:spPr bwMode="auto">
              <a:xfrm rot="20857431">
                <a:off x="1489117" y="3061648"/>
                <a:ext cx="146146" cy="45719"/>
              </a:xfrm>
              <a:prstGeom prst="ellipse">
                <a:avLst/>
              </a:prstGeom>
              <a:solidFill>
                <a:schemeClr val="accent3"/>
              </a:solidFill>
              <a:ln w="635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grpSp>
        <p:grpSp>
          <p:nvGrpSpPr>
            <p:cNvPr id="490" name="Group 489">
              <a:extLst>
                <a:ext uri="{FF2B5EF4-FFF2-40B4-BE49-F238E27FC236}">
                  <a16:creationId xmlns:a16="http://schemas.microsoft.com/office/drawing/2014/main" id="{E92CD9A7-F29B-4F08-9248-4E33E2B6622F}"/>
                </a:ext>
              </a:extLst>
            </p:cNvPr>
            <p:cNvGrpSpPr/>
            <p:nvPr/>
          </p:nvGrpSpPr>
          <p:grpSpPr>
            <a:xfrm rot="120403">
              <a:off x="6445346" y="3256486"/>
              <a:ext cx="344372" cy="47303"/>
              <a:chOff x="1286028" y="3052572"/>
              <a:chExt cx="549264" cy="63871"/>
            </a:xfrm>
          </p:grpSpPr>
          <p:sp>
            <p:nvSpPr>
              <p:cNvPr id="491" name="Rectangle: Rounded Corners 490">
                <a:extLst>
                  <a:ext uri="{FF2B5EF4-FFF2-40B4-BE49-F238E27FC236}">
                    <a16:creationId xmlns:a16="http://schemas.microsoft.com/office/drawing/2014/main" id="{D5F74FF0-0A30-451B-B6D5-819230C121A2}"/>
                  </a:ext>
                </a:extLst>
              </p:cNvPr>
              <p:cNvSpPr/>
              <p:nvPr/>
            </p:nvSpPr>
            <p:spPr bwMode="auto">
              <a:xfrm rot="20825493">
                <a:off x="1286028" y="3052572"/>
                <a:ext cx="549264" cy="63871"/>
              </a:xfrm>
              <a:prstGeom prst="roundRect">
                <a:avLst>
                  <a:gd name="adj" fmla="val 50000"/>
                </a:avLst>
              </a:prstGeom>
              <a:solidFill>
                <a:schemeClr val="accent3">
                  <a:lumMod val="60000"/>
                  <a:lumOff val="40000"/>
                </a:schemeClr>
              </a:solidFill>
              <a:ln w="635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492" name="Oval 491">
                <a:extLst>
                  <a:ext uri="{FF2B5EF4-FFF2-40B4-BE49-F238E27FC236}">
                    <a16:creationId xmlns:a16="http://schemas.microsoft.com/office/drawing/2014/main" id="{DCC25289-F0B2-4F2D-8ACF-2667B6FA08AE}"/>
                  </a:ext>
                </a:extLst>
              </p:cNvPr>
              <p:cNvSpPr/>
              <p:nvPr/>
            </p:nvSpPr>
            <p:spPr bwMode="auto">
              <a:xfrm rot="20857431">
                <a:off x="1489117" y="3061648"/>
                <a:ext cx="146146" cy="45719"/>
              </a:xfrm>
              <a:prstGeom prst="ellipse">
                <a:avLst/>
              </a:prstGeom>
              <a:solidFill>
                <a:schemeClr val="accent3"/>
              </a:solidFill>
              <a:ln w="635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grpSp>
        <p:grpSp>
          <p:nvGrpSpPr>
            <p:cNvPr id="493" name="Group 492">
              <a:extLst>
                <a:ext uri="{FF2B5EF4-FFF2-40B4-BE49-F238E27FC236}">
                  <a16:creationId xmlns:a16="http://schemas.microsoft.com/office/drawing/2014/main" id="{1879FA0F-438C-47C1-B09F-9BA852653703}"/>
                </a:ext>
              </a:extLst>
            </p:cNvPr>
            <p:cNvGrpSpPr/>
            <p:nvPr/>
          </p:nvGrpSpPr>
          <p:grpSpPr>
            <a:xfrm rot="20754533">
              <a:off x="6758311" y="3139977"/>
              <a:ext cx="344372" cy="47303"/>
              <a:chOff x="1286028" y="3052572"/>
              <a:chExt cx="549264" cy="63871"/>
            </a:xfrm>
          </p:grpSpPr>
          <p:sp>
            <p:nvSpPr>
              <p:cNvPr id="494" name="Rectangle: Rounded Corners 493">
                <a:extLst>
                  <a:ext uri="{FF2B5EF4-FFF2-40B4-BE49-F238E27FC236}">
                    <a16:creationId xmlns:a16="http://schemas.microsoft.com/office/drawing/2014/main" id="{14468DE4-6112-482D-9A3D-06F21889E5F0}"/>
                  </a:ext>
                </a:extLst>
              </p:cNvPr>
              <p:cNvSpPr/>
              <p:nvPr/>
            </p:nvSpPr>
            <p:spPr bwMode="auto">
              <a:xfrm rot="20825493">
                <a:off x="1286028" y="3052572"/>
                <a:ext cx="549264" cy="63871"/>
              </a:xfrm>
              <a:prstGeom prst="roundRect">
                <a:avLst>
                  <a:gd name="adj" fmla="val 50000"/>
                </a:avLst>
              </a:prstGeom>
              <a:solidFill>
                <a:schemeClr val="accent3">
                  <a:lumMod val="60000"/>
                  <a:lumOff val="40000"/>
                </a:schemeClr>
              </a:solidFill>
              <a:ln w="635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495" name="Oval 494">
                <a:extLst>
                  <a:ext uri="{FF2B5EF4-FFF2-40B4-BE49-F238E27FC236}">
                    <a16:creationId xmlns:a16="http://schemas.microsoft.com/office/drawing/2014/main" id="{1B6084E1-6555-4F55-8813-0E4A6D679F5C}"/>
                  </a:ext>
                </a:extLst>
              </p:cNvPr>
              <p:cNvSpPr/>
              <p:nvPr/>
            </p:nvSpPr>
            <p:spPr bwMode="auto">
              <a:xfrm rot="20857431">
                <a:off x="1489117" y="3061648"/>
                <a:ext cx="146146" cy="45719"/>
              </a:xfrm>
              <a:prstGeom prst="ellipse">
                <a:avLst/>
              </a:prstGeom>
              <a:solidFill>
                <a:schemeClr val="accent3"/>
              </a:solidFill>
              <a:ln w="635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grpSp>
        <p:grpSp>
          <p:nvGrpSpPr>
            <p:cNvPr id="496" name="Group 495">
              <a:extLst>
                <a:ext uri="{FF2B5EF4-FFF2-40B4-BE49-F238E27FC236}">
                  <a16:creationId xmlns:a16="http://schemas.microsoft.com/office/drawing/2014/main" id="{633C7A15-39AD-4788-97CB-668925179EAE}"/>
                </a:ext>
              </a:extLst>
            </p:cNvPr>
            <p:cNvGrpSpPr/>
            <p:nvPr/>
          </p:nvGrpSpPr>
          <p:grpSpPr>
            <a:xfrm rot="20745030">
              <a:off x="6707425" y="2724702"/>
              <a:ext cx="344372" cy="47303"/>
              <a:chOff x="1286028" y="3052572"/>
              <a:chExt cx="549264" cy="63871"/>
            </a:xfrm>
          </p:grpSpPr>
          <p:sp>
            <p:nvSpPr>
              <p:cNvPr id="497" name="Rectangle: Rounded Corners 496">
                <a:extLst>
                  <a:ext uri="{FF2B5EF4-FFF2-40B4-BE49-F238E27FC236}">
                    <a16:creationId xmlns:a16="http://schemas.microsoft.com/office/drawing/2014/main" id="{1EAD85D6-A2E5-4167-B751-086D1D3B2281}"/>
                  </a:ext>
                </a:extLst>
              </p:cNvPr>
              <p:cNvSpPr/>
              <p:nvPr/>
            </p:nvSpPr>
            <p:spPr bwMode="auto">
              <a:xfrm rot="20825493">
                <a:off x="1286028" y="3052572"/>
                <a:ext cx="549264" cy="63871"/>
              </a:xfrm>
              <a:prstGeom prst="roundRect">
                <a:avLst>
                  <a:gd name="adj" fmla="val 50000"/>
                </a:avLst>
              </a:prstGeom>
              <a:solidFill>
                <a:schemeClr val="accent3">
                  <a:lumMod val="60000"/>
                  <a:lumOff val="40000"/>
                </a:schemeClr>
              </a:solidFill>
              <a:ln w="635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498" name="Oval 497">
                <a:extLst>
                  <a:ext uri="{FF2B5EF4-FFF2-40B4-BE49-F238E27FC236}">
                    <a16:creationId xmlns:a16="http://schemas.microsoft.com/office/drawing/2014/main" id="{2D203313-F513-44FF-BAD0-DC284A74F26D}"/>
                  </a:ext>
                </a:extLst>
              </p:cNvPr>
              <p:cNvSpPr/>
              <p:nvPr/>
            </p:nvSpPr>
            <p:spPr bwMode="auto">
              <a:xfrm rot="20857431">
                <a:off x="1489117" y="3061648"/>
                <a:ext cx="146146" cy="45719"/>
              </a:xfrm>
              <a:prstGeom prst="ellipse">
                <a:avLst/>
              </a:prstGeom>
              <a:solidFill>
                <a:schemeClr val="accent3"/>
              </a:solidFill>
              <a:ln w="635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grpSp>
        <p:grpSp>
          <p:nvGrpSpPr>
            <p:cNvPr id="499" name="Group 498">
              <a:extLst>
                <a:ext uri="{FF2B5EF4-FFF2-40B4-BE49-F238E27FC236}">
                  <a16:creationId xmlns:a16="http://schemas.microsoft.com/office/drawing/2014/main" id="{F53DEAD3-5996-448C-861D-9FE0590BAC9F}"/>
                </a:ext>
              </a:extLst>
            </p:cNvPr>
            <p:cNvGrpSpPr/>
            <p:nvPr/>
          </p:nvGrpSpPr>
          <p:grpSpPr>
            <a:xfrm rot="17902168">
              <a:off x="5589464" y="2725681"/>
              <a:ext cx="344372" cy="47303"/>
              <a:chOff x="1286028" y="3052572"/>
              <a:chExt cx="549264" cy="63871"/>
            </a:xfrm>
          </p:grpSpPr>
          <p:sp>
            <p:nvSpPr>
              <p:cNvPr id="500" name="Rectangle: Rounded Corners 499">
                <a:extLst>
                  <a:ext uri="{FF2B5EF4-FFF2-40B4-BE49-F238E27FC236}">
                    <a16:creationId xmlns:a16="http://schemas.microsoft.com/office/drawing/2014/main" id="{0F1CECEF-DF6C-4E9F-9BE3-3F47AE6038DA}"/>
                  </a:ext>
                </a:extLst>
              </p:cNvPr>
              <p:cNvSpPr/>
              <p:nvPr/>
            </p:nvSpPr>
            <p:spPr bwMode="auto">
              <a:xfrm rot="20825493">
                <a:off x="1286028" y="3052572"/>
                <a:ext cx="549264" cy="63871"/>
              </a:xfrm>
              <a:prstGeom prst="roundRect">
                <a:avLst>
                  <a:gd name="adj" fmla="val 50000"/>
                </a:avLst>
              </a:prstGeom>
              <a:solidFill>
                <a:schemeClr val="accent3">
                  <a:lumMod val="60000"/>
                  <a:lumOff val="40000"/>
                </a:schemeClr>
              </a:solidFill>
              <a:ln w="635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501" name="Oval 500">
                <a:extLst>
                  <a:ext uri="{FF2B5EF4-FFF2-40B4-BE49-F238E27FC236}">
                    <a16:creationId xmlns:a16="http://schemas.microsoft.com/office/drawing/2014/main" id="{123A80DE-957F-4417-9D70-F8991B5CC458}"/>
                  </a:ext>
                </a:extLst>
              </p:cNvPr>
              <p:cNvSpPr/>
              <p:nvPr/>
            </p:nvSpPr>
            <p:spPr bwMode="auto">
              <a:xfrm rot="20857431">
                <a:off x="1489117" y="3061648"/>
                <a:ext cx="146146" cy="45719"/>
              </a:xfrm>
              <a:prstGeom prst="ellipse">
                <a:avLst/>
              </a:prstGeom>
              <a:solidFill>
                <a:schemeClr val="accent3"/>
              </a:solidFill>
              <a:ln w="635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grpSp>
        <p:grpSp>
          <p:nvGrpSpPr>
            <p:cNvPr id="502" name="Group 501">
              <a:extLst>
                <a:ext uri="{FF2B5EF4-FFF2-40B4-BE49-F238E27FC236}">
                  <a16:creationId xmlns:a16="http://schemas.microsoft.com/office/drawing/2014/main" id="{B52A1623-080B-45FC-82E8-49BEDE57EB83}"/>
                </a:ext>
              </a:extLst>
            </p:cNvPr>
            <p:cNvGrpSpPr/>
            <p:nvPr/>
          </p:nvGrpSpPr>
          <p:grpSpPr>
            <a:xfrm rot="717261">
              <a:off x="5709564" y="2902562"/>
              <a:ext cx="344372" cy="47303"/>
              <a:chOff x="1286028" y="3052572"/>
              <a:chExt cx="549264" cy="63871"/>
            </a:xfrm>
          </p:grpSpPr>
          <p:sp>
            <p:nvSpPr>
              <p:cNvPr id="503" name="Rectangle: Rounded Corners 502">
                <a:extLst>
                  <a:ext uri="{FF2B5EF4-FFF2-40B4-BE49-F238E27FC236}">
                    <a16:creationId xmlns:a16="http://schemas.microsoft.com/office/drawing/2014/main" id="{33CBE7B1-1F18-4F18-91BC-69008448A0D2}"/>
                  </a:ext>
                </a:extLst>
              </p:cNvPr>
              <p:cNvSpPr/>
              <p:nvPr/>
            </p:nvSpPr>
            <p:spPr bwMode="auto">
              <a:xfrm rot="20825493">
                <a:off x="1286028" y="3052572"/>
                <a:ext cx="549264" cy="63871"/>
              </a:xfrm>
              <a:prstGeom prst="roundRect">
                <a:avLst>
                  <a:gd name="adj" fmla="val 50000"/>
                </a:avLst>
              </a:prstGeom>
              <a:solidFill>
                <a:schemeClr val="accent3">
                  <a:lumMod val="60000"/>
                  <a:lumOff val="40000"/>
                </a:schemeClr>
              </a:solidFill>
              <a:ln w="635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504" name="Oval 503">
                <a:extLst>
                  <a:ext uri="{FF2B5EF4-FFF2-40B4-BE49-F238E27FC236}">
                    <a16:creationId xmlns:a16="http://schemas.microsoft.com/office/drawing/2014/main" id="{CD1C3140-AC99-4E63-82AF-96EFBA52544B}"/>
                  </a:ext>
                </a:extLst>
              </p:cNvPr>
              <p:cNvSpPr/>
              <p:nvPr/>
            </p:nvSpPr>
            <p:spPr bwMode="auto">
              <a:xfrm rot="20857431">
                <a:off x="1489117" y="3061648"/>
                <a:ext cx="146146" cy="45719"/>
              </a:xfrm>
              <a:prstGeom prst="ellipse">
                <a:avLst/>
              </a:prstGeom>
              <a:solidFill>
                <a:schemeClr val="accent3"/>
              </a:solidFill>
              <a:ln w="635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grpSp>
        <p:grpSp>
          <p:nvGrpSpPr>
            <p:cNvPr id="505" name="Group 504">
              <a:extLst>
                <a:ext uri="{FF2B5EF4-FFF2-40B4-BE49-F238E27FC236}">
                  <a16:creationId xmlns:a16="http://schemas.microsoft.com/office/drawing/2014/main" id="{41D74148-A0E4-48DA-A175-BE668E87E991}"/>
                </a:ext>
              </a:extLst>
            </p:cNvPr>
            <p:cNvGrpSpPr/>
            <p:nvPr/>
          </p:nvGrpSpPr>
          <p:grpSpPr>
            <a:xfrm rot="973212">
              <a:off x="6052864" y="2905657"/>
              <a:ext cx="344372" cy="47303"/>
              <a:chOff x="1286028" y="3052572"/>
              <a:chExt cx="549264" cy="63871"/>
            </a:xfrm>
          </p:grpSpPr>
          <p:sp>
            <p:nvSpPr>
              <p:cNvPr id="506" name="Rectangle: Rounded Corners 505">
                <a:extLst>
                  <a:ext uri="{FF2B5EF4-FFF2-40B4-BE49-F238E27FC236}">
                    <a16:creationId xmlns:a16="http://schemas.microsoft.com/office/drawing/2014/main" id="{DDC6D274-C1C4-47CE-AF51-2C18293E3DD2}"/>
                  </a:ext>
                </a:extLst>
              </p:cNvPr>
              <p:cNvSpPr/>
              <p:nvPr/>
            </p:nvSpPr>
            <p:spPr bwMode="auto">
              <a:xfrm rot="20825493">
                <a:off x="1286028" y="3052572"/>
                <a:ext cx="549264" cy="63871"/>
              </a:xfrm>
              <a:prstGeom prst="roundRect">
                <a:avLst>
                  <a:gd name="adj" fmla="val 50000"/>
                </a:avLst>
              </a:prstGeom>
              <a:solidFill>
                <a:schemeClr val="accent3">
                  <a:lumMod val="60000"/>
                  <a:lumOff val="40000"/>
                </a:schemeClr>
              </a:solidFill>
              <a:ln w="635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507" name="Oval 506">
                <a:extLst>
                  <a:ext uri="{FF2B5EF4-FFF2-40B4-BE49-F238E27FC236}">
                    <a16:creationId xmlns:a16="http://schemas.microsoft.com/office/drawing/2014/main" id="{15FF3D0C-B8C9-4B3B-94CC-F57664D85933}"/>
                  </a:ext>
                </a:extLst>
              </p:cNvPr>
              <p:cNvSpPr/>
              <p:nvPr/>
            </p:nvSpPr>
            <p:spPr bwMode="auto">
              <a:xfrm rot="20857431">
                <a:off x="1489117" y="3061648"/>
                <a:ext cx="146146" cy="45719"/>
              </a:xfrm>
              <a:prstGeom prst="ellipse">
                <a:avLst/>
              </a:prstGeom>
              <a:solidFill>
                <a:schemeClr val="accent3"/>
              </a:solidFill>
              <a:ln w="635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grpSp>
        <p:grpSp>
          <p:nvGrpSpPr>
            <p:cNvPr id="508" name="Group 507">
              <a:extLst>
                <a:ext uri="{FF2B5EF4-FFF2-40B4-BE49-F238E27FC236}">
                  <a16:creationId xmlns:a16="http://schemas.microsoft.com/office/drawing/2014/main" id="{747A94E7-2265-4E09-BE2D-59589D63E149}"/>
                </a:ext>
              </a:extLst>
            </p:cNvPr>
            <p:cNvGrpSpPr/>
            <p:nvPr/>
          </p:nvGrpSpPr>
          <p:grpSpPr>
            <a:xfrm rot="21402811">
              <a:off x="6398306" y="2859954"/>
              <a:ext cx="344372" cy="47303"/>
              <a:chOff x="1286028" y="3052572"/>
              <a:chExt cx="549264" cy="63871"/>
            </a:xfrm>
          </p:grpSpPr>
          <p:sp>
            <p:nvSpPr>
              <p:cNvPr id="509" name="Rectangle: Rounded Corners 508">
                <a:extLst>
                  <a:ext uri="{FF2B5EF4-FFF2-40B4-BE49-F238E27FC236}">
                    <a16:creationId xmlns:a16="http://schemas.microsoft.com/office/drawing/2014/main" id="{21A5D07E-C622-4723-8468-603E3D0CD44D}"/>
                  </a:ext>
                </a:extLst>
              </p:cNvPr>
              <p:cNvSpPr/>
              <p:nvPr/>
            </p:nvSpPr>
            <p:spPr bwMode="auto">
              <a:xfrm rot="20825493">
                <a:off x="1286028" y="3052572"/>
                <a:ext cx="549264" cy="63871"/>
              </a:xfrm>
              <a:prstGeom prst="roundRect">
                <a:avLst>
                  <a:gd name="adj" fmla="val 50000"/>
                </a:avLst>
              </a:prstGeom>
              <a:solidFill>
                <a:schemeClr val="accent3">
                  <a:lumMod val="60000"/>
                  <a:lumOff val="40000"/>
                </a:schemeClr>
              </a:solidFill>
              <a:ln w="635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510" name="Oval 509">
                <a:extLst>
                  <a:ext uri="{FF2B5EF4-FFF2-40B4-BE49-F238E27FC236}">
                    <a16:creationId xmlns:a16="http://schemas.microsoft.com/office/drawing/2014/main" id="{B6FFD022-35C2-4600-BB44-871DF3C13157}"/>
                  </a:ext>
                </a:extLst>
              </p:cNvPr>
              <p:cNvSpPr/>
              <p:nvPr/>
            </p:nvSpPr>
            <p:spPr bwMode="auto">
              <a:xfrm rot="20857431">
                <a:off x="1489117" y="3061648"/>
                <a:ext cx="146146" cy="45719"/>
              </a:xfrm>
              <a:prstGeom prst="ellipse">
                <a:avLst/>
              </a:prstGeom>
              <a:solidFill>
                <a:schemeClr val="accent3"/>
              </a:solidFill>
              <a:ln w="635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grpSp>
        <p:grpSp>
          <p:nvGrpSpPr>
            <p:cNvPr id="514" name="Group 513">
              <a:extLst>
                <a:ext uri="{FF2B5EF4-FFF2-40B4-BE49-F238E27FC236}">
                  <a16:creationId xmlns:a16="http://schemas.microsoft.com/office/drawing/2014/main" id="{B2A825D5-2207-4322-B0B4-ABC9BC34A1DB}"/>
                </a:ext>
              </a:extLst>
            </p:cNvPr>
            <p:cNvGrpSpPr/>
            <p:nvPr/>
          </p:nvGrpSpPr>
          <p:grpSpPr>
            <a:xfrm rot="5012511">
              <a:off x="4412590" y="3446902"/>
              <a:ext cx="240386" cy="250925"/>
              <a:chOff x="285313" y="3196211"/>
              <a:chExt cx="1187475" cy="1269460"/>
            </a:xfrm>
            <a:solidFill>
              <a:schemeClr val="accent1"/>
            </a:solidFill>
          </p:grpSpPr>
          <p:grpSp>
            <p:nvGrpSpPr>
              <p:cNvPr id="515" name="Group 514">
                <a:extLst>
                  <a:ext uri="{FF2B5EF4-FFF2-40B4-BE49-F238E27FC236}">
                    <a16:creationId xmlns:a16="http://schemas.microsoft.com/office/drawing/2014/main" id="{C0A8209F-B6D3-4849-B09E-40311324A767}"/>
                  </a:ext>
                </a:extLst>
              </p:cNvPr>
              <p:cNvGrpSpPr/>
              <p:nvPr/>
            </p:nvGrpSpPr>
            <p:grpSpPr>
              <a:xfrm>
                <a:off x="397845" y="3920346"/>
                <a:ext cx="928042" cy="215142"/>
                <a:chOff x="397845" y="3920346"/>
                <a:chExt cx="928042" cy="215142"/>
              </a:xfrm>
              <a:grpFill/>
            </p:grpSpPr>
            <p:grpSp>
              <p:nvGrpSpPr>
                <p:cNvPr id="520" name="Group 519">
                  <a:extLst>
                    <a:ext uri="{FF2B5EF4-FFF2-40B4-BE49-F238E27FC236}">
                      <a16:creationId xmlns:a16="http://schemas.microsoft.com/office/drawing/2014/main" id="{B6AF77B9-8DC4-44D1-88F0-8FB458A5F37E}"/>
                    </a:ext>
                  </a:extLst>
                </p:cNvPr>
                <p:cNvGrpSpPr/>
                <p:nvPr/>
              </p:nvGrpSpPr>
              <p:grpSpPr>
                <a:xfrm>
                  <a:off x="1035546" y="3920346"/>
                  <a:ext cx="290341" cy="215142"/>
                  <a:chOff x="1035546" y="3914304"/>
                  <a:chExt cx="290341" cy="215142"/>
                </a:xfrm>
                <a:grpFill/>
              </p:grpSpPr>
              <p:sp>
                <p:nvSpPr>
                  <p:cNvPr id="524" name="Rectangle 523">
                    <a:extLst>
                      <a:ext uri="{FF2B5EF4-FFF2-40B4-BE49-F238E27FC236}">
                        <a16:creationId xmlns:a16="http://schemas.microsoft.com/office/drawing/2014/main" id="{BB3F766B-42DE-475A-A67D-6F9FAC4A454A}"/>
                      </a:ext>
                    </a:extLst>
                  </p:cNvPr>
                  <p:cNvSpPr/>
                  <p:nvPr/>
                </p:nvSpPr>
                <p:spPr bwMode="auto">
                  <a:xfrm>
                    <a:off x="1035546" y="4010657"/>
                    <a:ext cx="117497" cy="31119"/>
                  </a:xfrm>
                  <a:prstGeom prst="rect">
                    <a:avLst/>
                  </a:prstGeom>
                  <a:grpFill/>
                  <a:ln w="31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525" name="7-Point Star 2">
                    <a:extLst>
                      <a:ext uri="{FF2B5EF4-FFF2-40B4-BE49-F238E27FC236}">
                        <a16:creationId xmlns:a16="http://schemas.microsoft.com/office/drawing/2014/main" id="{E62209B4-8110-4515-BCDF-8856B5606B5F}"/>
                      </a:ext>
                    </a:extLst>
                  </p:cNvPr>
                  <p:cNvSpPr/>
                  <p:nvPr/>
                </p:nvSpPr>
                <p:spPr bwMode="auto">
                  <a:xfrm>
                    <a:off x="1110745" y="3914304"/>
                    <a:ext cx="215142" cy="215142"/>
                  </a:xfrm>
                  <a:prstGeom prst="star7">
                    <a:avLst/>
                  </a:pr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nvGrpSpPr>
                <p:cNvPr id="521" name="Group 520">
                  <a:extLst>
                    <a:ext uri="{FF2B5EF4-FFF2-40B4-BE49-F238E27FC236}">
                      <a16:creationId xmlns:a16="http://schemas.microsoft.com/office/drawing/2014/main" id="{A44CBD06-B829-44D1-B7DC-98AB66EF7E8F}"/>
                    </a:ext>
                  </a:extLst>
                </p:cNvPr>
                <p:cNvGrpSpPr/>
                <p:nvPr/>
              </p:nvGrpSpPr>
              <p:grpSpPr>
                <a:xfrm rot="10800000">
                  <a:off x="397845" y="3920346"/>
                  <a:ext cx="290341" cy="215142"/>
                  <a:chOff x="1035546" y="3914304"/>
                  <a:chExt cx="290341" cy="215142"/>
                </a:xfrm>
                <a:grpFill/>
              </p:grpSpPr>
              <p:sp>
                <p:nvSpPr>
                  <p:cNvPr id="522" name="Rectangle 521">
                    <a:extLst>
                      <a:ext uri="{FF2B5EF4-FFF2-40B4-BE49-F238E27FC236}">
                        <a16:creationId xmlns:a16="http://schemas.microsoft.com/office/drawing/2014/main" id="{89D1D7ED-6FC6-4543-B4FD-DA62744E6004}"/>
                      </a:ext>
                    </a:extLst>
                  </p:cNvPr>
                  <p:cNvSpPr/>
                  <p:nvPr/>
                </p:nvSpPr>
                <p:spPr bwMode="auto">
                  <a:xfrm>
                    <a:off x="1035546" y="4010657"/>
                    <a:ext cx="117497" cy="31119"/>
                  </a:xfrm>
                  <a:prstGeom prst="rect">
                    <a:avLst/>
                  </a:prstGeom>
                  <a:grpFill/>
                  <a:ln w="31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523" name="7-Point Star 2">
                    <a:extLst>
                      <a:ext uri="{FF2B5EF4-FFF2-40B4-BE49-F238E27FC236}">
                        <a16:creationId xmlns:a16="http://schemas.microsoft.com/office/drawing/2014/main" id="{CB963ABF-746D-47FA-BFA6-F66BD202F324}"/>
                      </a:ext>
                    </a:extLst>
                  </p:cNvPr>
                  <p:cNvSpPr/>
                  <p:nvPr/>
                </p:nvSpPr>
                <p:spPr bwMode="auto">
                  <a:xfrm>
                    <a:off x="1110745" y="3914304"/>
                    <a:ext cx="215142" cy="215142"/>
                  </a:xfrm>
                  <a:prstGeom prst="star7">
                    <a:avLst/>
                  </a:pr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sp>
            <p:nvSpPr>
              <p:cNvPr id="516" name="Freeform 73">
                <a:extLst>
                  <a:ext uri="{FF2B5EF4-FFF2-40B4-BE49-F238E27FC236}">
                    <a16:creationId xmlns:a16="http://schemas.microsoft.com/office/drawing/2014/main" id="{635ED634-63F4-448A-97AC-78D89CE208E5}"/>
                  </a:ext>
                </a:extLst>
              </p:cNvPr>
              <p:cNvSpPr/>
              <p:nvPr/>
            </p:nvSpPr>
            <p:spPr bwMode="auto">
              <a:xfrm>
                <a:off x="1123365" y="3389390"/>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517" name="Freeform 74">
                <a:extLst>
                  <a:ext uri="{FF2B5EF4-FFF2-40B4-BE49-F238E27FC236}">
                    <a16:creationId xmlns:a16="http://schemas.microsoft.com/office/drawing/2014/main" id="{438E78C5-CA77-4E7F-AE79-E9E97D40EF22}"/>
                  </a:ext>
                </a:extLst>
              </p:cNvPr>
              <p:cNvSpPr/>
              <p:nvPr/>
            </p:nvSpPr>
            <p:spPr bwMode="auto">
              <a:xfrm flipV="1">
                <a:off x="285313" y="3407323"/>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518" name="Freeform 39">
                <a:extLst>
                  <a:ext uri="{FF2B5EF4-FFF2-40B4-BE49-F238E27FC236}">
                    <a16:creationId xmlns:a16="http://schemas.microsoft.com/office/drawing/2014/main" id="{D20788DC-7866-49C5-9BF9-DE349CC2A57E}"/>
                  </a:ext>
                </a:extLst>
              </p:cNvPr>
              <p:cNvSpPr/>
              <p:nvPr/>
            </p:nvSpPr>
            <p:spPr bwMode="auto">
              <a:xfrm>
                <a:off x="894320" y="3196211"/>
                <a:ext cx="502442"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519" name="Freeform 41">
                <a:extLst>
                  <a:ext uri="{FF2B5EF4-FFF2-40B4-BE49-F238E27FC236}">
                    <a16:creationId xmlns:a16="http://schemas.microsoft.com/office/drawing/2014/main" id="{8D34BD3C-7E64-45E9-86C1-F0C1C14EC663}"/>
                  </a:ext>
                </a:extLst>
              </p:cNvPr>
              <p:cNvSpPr/>
              <p:nvPr/>
            </p:nvSpPr>
            <p:spPr bwMode="auto">
              <a:xfrm flipH="1">
                <a:off x="337717" y="3196211"/>
                <a:ext cx="499629"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nvGrpSpPr>
            <p:cNvPr id="526" name="Group 525">
              <a:extLst>
                <a:ext uri="{FF2B5EF4-FFF2-40B4-BE49-F238E27FC236}">
                  <a16:creationId xmlns:a16="http://schemas.microsoft.com/office/drawing/2014/main" id="{611DE1AE-5465-4CEB-9DE4-EE6F817F8156}"/>
                </a:ext>
              </a:extLst>
            </p:cNvPr>
            <p:cNvGrpSpPr/>
            <p:nvPr/>
          </p:nvGrpSpPr>
          <p:grpSpPr>
            <a:xfrm rot="2647796">
              <a:off x="5053367" y="3190850"/>
              <a:ext cx="240386" cy="250925"/>
              <a:chOff x="285313" y="3196211"/>
              <a:chExt cx="1187475" cy="1269460"/>
            </a:xfrm>
            <a:solidFill>
              <a:schemeClr val="accent1"/>
            </a:solidFill>
          </p:grpSpPr>
          <p:grpSp>
            <p:nvGrpSpPr>
              <p:cNvPr id="527" name="Group 526">
                <a:extLst>
                  <a:ext uri="{FF2B5EF4-FFF2-40B4-BE49-F238E27FC236}">
                    <a16:creationId xmlns:a16="http://schemas.microsoft.com/office/drawing/2014/main" id="{8FEF4259-008A-476A-BB7C-6F7E64C3FC6E}"/>
                  </a:ext>
                </a:extLst>
              </p:cNvPr>
              <p:cNvGrpSpPr/>
              <p:nvPr/>
            </p:nvGrpSpPr>
            <p:grpSpPr>
              <a:xfrm>
                <a:off x="397845" y="3920346"/>
                <a:ext cx="928042" cy="215142"/>
                <a:chOff x="397845" y="3920346"/>
                <a:chExt cx="928042" cy="215142"/>
              </a:xfrm>
              <a:grpFill/>
            </p:grpSpPr>
            <p:grpSp>
              <p:nvGrpSpPr>
                <p:cNvPr id="532" name="Group 531">
                  <a:extLst>
                    <a:ext uri="{FF2B5EF4-FFF2-40B4-BE49-F238E27FC236}">
                      <a16:creationId xmlns:a16="http://schemas.microsoft.com/office/drawing/2014/main" id="{B0E42B2F-1419-48D3-8E29-AB952C3F116F}"/>
                    </a:ext>
                  </a:extLst>
                </p:cNvPr>
                <p:cNvGrpSpPr/>
                <p:nvPr/>
              </p:nvGrpSpPr>
              <p:grpSpPr>
                <a:xfrm>
                  <a:off x="1035546" y="3920346"/>
                  <a:ext cx="290341" cy="215142"/>
                  <a:chOff x="1035546" y="3914304"/>
                  <a:chExt cx="290341" cy="215142"/>
                </a:xfrm>
                <a:grpFill/>
              </p:grpSpPr>
              <p:sp>
                <p:nvSpPr>
                  <p:cNvPr id="536" name="Rectangle 535">
                    <a:extLst>
                      <a:ext uri="{FF2B5EF4-FFF2-40B4-BE49-F238E27FC236}">
                        <a16:creationId xmlns:a16="http://schemas.microsoft.com/office/drawing/2014/main" id="{12C5ED56-B890-44EB-9CB5-AFA00243A619}"/>
                      </a:ext>
                    </a:extLst>
                  </p:cNvPr>
                  <p:cNvSpPr/>
                  <p:nvPr/>
                </p:nvSpPr>
                <p:spPr bwMode="auto">
                  <a:xfrm>
                    <a:off x="1035546" y="4010657"/>
                    <a:ext cx="117497" cy="31119"/>
                  </a:xfrm>
                  <a:prstGeom prst="rect">
                    <a:avLst/>
                  </a:prstGeom>
                  <a:grpFill/>
                  <a:ln w="31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537" name="7-Point Star 2">
                    <a:extLst>
                      <a:ext uri="{FF2B5EF4-FFF2-40B4-BE49-F238E27FC236}">
                        <a16:creationId xmlns:a16="http://schemas.microsoft.com/office/drawing/2014/main" id="{DE426B6A-992A-4248-8F2A-0C86E8342593}"/>
                      </a:ext>
                    </a:extLst>
                  </p:cNvPr>
                  <p:cNvSpPr/>
                  <p:nvPr/>
                </p:nvSpPr>
                <p:spPr bwMode="auto">
                  <a:xfrm>
                    <a:off x="1110745" y="3914304"/>
                    <a:ext cx="215142" cy="215142"/>
                  </a:xfrm>
                  <a:prstGeom prst="star7">
                    <a:avLst/>
                  </a:pr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nvGrpSpPr>
                <p:cNvPr id="533" name="Group 532">
                  <a:extLst>
                    <a:ext uri="{FF2B5EF4-FFF2-40B4-BE49-F238E27FC236}">
                      <a16:creationId xmlns:a16="http://schemas.microsoft.com/office/drawing/2014/main" id="{04C9607C-8034-4AE6-A680-CF93D7EB0CBF}"/>
                    </a:ext>
                  </a:extLst>
                </p:cNvPr>
                <p:cNvGrpSpPr/>
                <p:nvPr/>
              </p:nvGrpSpPr>
              <p:grpSpPr>
                <a:xfrm rot="10800000">
                  <a:off x="397845" y="3920346"/>
                  <a:ext cx="290341" cy="215142"/>
                  <a:chOff x="1035546" y="3914304"/>
                  <a:chExt cx="290341" cy="215142"/>
                </a:xfrm>
                <a:grpFill/>
              </p:grpSpPr>
              <p:sp>
                <p:nvSpPr>
                  <p:cNvPr id="534" name="Rectangle 533">
                    <a:extLst>
                      <a:ext uri="{FF2B5EF4-FFF2-40B4-BE49-F238E27FC236}">
                        <a16:creationId xmlns:a16="http://schemas.microsoft.com/office/drawing/2014/main" id="{AF1B066B-BA78-4AF4-883A-607DB81BA87A}"/>
                      </a:ext>
                    </a:extLst>
                  </p:cNvPr>
                  <p:cNvSpPr/>
                  <p:nvPr/>
                </p:nvSpPr>
                <p:spPr bwMode="auto">
                  <a:xfrm>
                    <a:off x="1035546" y="4010657"/>
                    <a:ext cx="117497" cy="31119"/>
                  </a:xfrm>
                  <a:prstGeom prst="rect">
                    <a:avLst/>
                  </a:prstGeom>
                  <a:grpFill/>
                  <a:ln w="31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535" name="7-Point Star 2">
                    <a:extLst>
                      <a:ext uri="{FF2B5EF4-FFF2-40B4-BE49-F238E27FC236}">
                        <a16:creationId xmlns:a16="http://schemas.microsoft.com/office/drawing/2014/main" id="{6FC85DCF-9ADA-4E81-A5BF-D507D62AF8BA}"/>
                      </a:ext>
                    </a:extLst>
                  </p:cNvPr>
                  <p:cNvSpPr/>
                  <p:nvPr/>
                </p:nvSpPr>
                <p:spPr bwMode="auto">
                  <a:xfrm>
                    <a:off x="1110745" y="3914304"/>
                    <a:ext cx="215142" cy="215142"/>
                  </a:xfrm>
                  <a:prstGeom prst="star7">
                    <a:avLst/>
                  </a:pr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sp>
            <p:nvSpPr>
              <p:cNvPr id="528" name="Freeform 73">
                <a:extLst>
                  <a:ext uri="{FF2B5EF4-FFF2-40B4-BE49-F238E27FC236}">
                    <a16:creationId xmlns:a16="http://schemas.microsoft.com/office/drawing/2014/main" id="{1B7762F7-8262-41FF-B314-9F34309A1594}"/>
                  </a:ext>
                </a:extLst>
              </p:cNvPr>
              <p:cNvSpPr/>
              <p:nvPr/>
            </p:nvSpPr>
            <p:spPr bwMode="auto">
              <a:xfrm>
                <a:off x="1123365" y="3389390"/>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529" name="Freeform 74">
                <a:extLst>
                  <a:ext uri="{FF2B5EF4-FFF2-40B4-BE49-F238E27FC236}">
                    <a16:creationId xmlns:a16="http://schemas.microsoft.com/office/drawing/2014/main" id="{E5AB11C1-B3E0-41A9-9164-E1A27FE090ED}"/>
                  </a:ext>
                </a:extLst>
              </p:cNvPr>
              <p:cNvSpPr/>
              <p:nvPr/>
            </p:nvSpPr>
            <p:spPr bwMode="auto">
              <a:xfrm flipV="1">
                <a:off x="285313" y="3407323"/>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530" name="Freeform 39">
                <a:extLst>
                  <a:ext uri="{FF2B5EF4-FFF2-40B4-BE49-F238E27FC236}">
                    <a16:creationId xmlns:a16="http://schemas.microsoft.com/office/drawing/2014/main" id="{2FD7BF9B-86A8-46E7-8B6D-EEE17FA543BE}"/>
                  </a:ext>
                </a:extLst>
              </p:cNvPr>
              <p:cNvSpPr/>
              <p:nvPr/>
            </p:nvSpPr>
            <p:spPr bwMode="auto">
              <a:xfrm>
                <a:off x="894320" y="3196211"/>
                <a:ext cx="502442"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531" name="Freeform 41">
                <a:extLst>
                  <a:ext uri="{FF2B5EF4-FFF2-40B4-BE49-F238E27FC236}">
                    <a16:creationId xmlns:a16="http://schemas.microsoft.com/office/drawing/2014/main" id="{52AA4DC9-E4A1-49D5-BA93-ED294D9FEB50}"/>
                  </a:ext>
                </a:extLst>
              </p:cNvPr>
              <p:cNvSpPr/>
              <p:nvPr/>
            </p:nvSpPr>
            <p:spPr bwMode="auto">
              <a:xfrm flipH="1">
                <a:off x="337717" y="3196211"/>
                <a:ext cx="499629"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nvGrpSpPr>
            <p:cNvPr id="538" name="Group 537">
              <a:extLst>
                <a:ext uri="{FF2B5EF4-FFF2-40B4-BE49-F238E27FC236}">
                  <a16:creationId xmlns:a16="http://schemas.microsoft.com/office/drawing/2014/main" id="{1E8F5CB8-8C4D-4F30-AC5A-4FEF8A423451}"/>
                </a:ext>
              </a:extLst>
            </p:cNvPr>
            <p:cNvGrpSpPr/>
            <p:nvPr/>
          </p:nvGrpSpPr>
          <p:grpSpPr>
            <a:xfrm rot="2647796">
              <a:off x="5384242" y="2756626"/>
              <a:ext cx="240386" cy="250925"/>
              <a:chOff x="285313" y="3196211"/>
              <a:chExt cx="1187475" cy="1269460"/>
            </a:xfrm>
            <a:solidFill>
              <a:schemeClr val="accent1"/>
            </a:solidFill>
          </p:grpSpPr>
          <p:grpSp>
            <p:nvGrpSpPr>
              <p:cNvPr id="539" name="Group 538">
                <a:extLst>
                  <a:ext uri="{FF2B5EF4-FFF2-40B4-BE49-F238E27FC236}">
                    <a16:creationId xmlns:a16="http://schemas.microsoft.com/office/drawing/2014/main" id="{E876A7F5-F7A3-4CD9-8636-6EA2F4CE92F0}"/>
                  </a:ext>
                </a:extLst>
              </p:cNvPr>
              <p:cNvGrpSpPr/>
              <p:nvPr/>
            </p:nvGrpSpPr>
            <p:grpSpPr>
              <a:xfrm>
                <a:off x="397845" y="3920346"/>
                <a:ext cx="928042" cy="215142"/>
                <a:chOff x="397845" y="3920346"/>
                <a:chExt cx="928042" cy="215142"/>
              </a:xfrm>
              <a:grpFill/>
            </p:grpSpPr>
            <p:grpSp>
              <p:nvGrpSpPr>
                <p:cNvPr id="544" name="Group 543">
                  <a:extLst>
                    <a:ext uri="{FF2B5EF4-FFF2-40B4-BE49-F238E27FC236}">
                      <a16:creationId xmlns:a16="http://schemas.microsoft.com/office/drawing/2014/main" id="{88385638-F426-4649-8CA1-DDFDE9DF57C1}"/>
                    </a:ext>
                  </a:extLst>
                </p:cNvPr>
                <p:cNvGrpSpPr/>
                <p:nvPr/>
              </p:nvGrpSpPr>
              <p:grpSpPr>
                <a:xfrm>
                  <a:off x="1035546" y="3920346"/>
                  <a:ext cx="290341" cy="215142"/>
                  <a:chOff x="1035546" y="3914304"/>
                  <a:chExt cx="290341" cy="215142"/>
                </a:xfrm>
                <a:grpFill/>
              </p:grpSpPr>
              <p:sp>
                <p:nvSpPr>
                  <p:cNvPr id="548" name="Rectangle 547">
                    <a:extLst>
                      <a:ext uri="{FF2B5EF4-FFF2-40B4-BE49-F238E27FC236}">
                        <a16:creationId xmlns:a16="http://schemas.microsoft.com/office/drawing/2014/main" id="{0353AC81-CB0E-4F29-BE95-105050A6FA0C}"/>
                      </a:ext>
                    </a:extLst>
                  </p:cNvPr>
                  <p:cNvSpPr/>
                  <p:nvPr/>
                </p:nvSpPr>
                <p:spPr bwMode="auto">
                  <a:xfrm>
                    <a:off x="1035546" y="4010657"/>
                    <a:ext cx="117497" cy="31119"/>
                  </a:xfrm>
                  <a:prstGeom prst="rect">
                    <a:avLst/>
                  </a:prstGeom>
                  <a:grpFill/>
                  <a:ln w="31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549" name="7-Point Star 2">
                    <a:extLst>
                      <a:ext uri="{FF2B5EF4-FFF2-40B4-BE49-F238E27FC236}">
                        <a16:creationId xmlns:a16="http://schemas.microsoft.com/office/drawing/2014/main" id="{2ACC27FA-D955-486C-95A6-7ECB98F6CC3C}"/>
                      </a:ext>
                    </a:extLst>
                  </p:cNvPr>
                  <p:cNvSpPr/>
                  <p:nvPr/>
                </p:nvSpPr>
                <p:spPr bwMode="auto">
                  <a:xfrm>
                    <a:off x="1110745" y="3914304"/>
                    <a:ext cx="215142" cy="215142"/>
                  </a:xfrm>
                  <a:prstGeom prst="star7">
                    <a:avLst/>
                  </a:pr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nvGrpSpPr>
                <p:cNvPr id="545" name="Group 544">
                  <a:extLst>
                    <a:ext uri="{FF2B5EF4-FFF2-40B4-BE49-F238E27FC236}">
                      <a16:creationId xmlns:a16="http://schemas.microsoft.com/office/drawing/2014/main" id="{1C00EC0D-9C24-4824-8B44-05FCFCF6DD01}"/>
                    </a:ext>
                  </a:extLst>
                </p:cNvPr>
                <p:cNvGrpSpPr/>
                <p:nvPr/>
              </p:nvGrpSpPr>
              <p:grpSpPr>
                <a:xfrm rot="10800000">
                  <a:off x="397845" y="3920346"/>
                  <a:ext cx="290341" cy="215142"/>
                  <a:chOff x="1035546" y="3914304"/>
                  <a:chExt cx="290341" cy="215142"/>
                </a:xfrm>
                <a:grpFill/>
              </p:grpSpPr>
              <p:sp>
                <p:nvSpPr>
                  <p:cNvPr id="546" name="Rectangle 545">
                    <a:extLst>
                      <a:ext uri="{FF2B5EF4-FFF2-40B4-BE49-F238E27FC236}">
                        <a16:creationId xmlns:a16="http://schemas.microsoft.com/office/drawing/2014/main" id="{E0416C23-D46A-4D47-BEC5-94E53A2300A7}"/>
                      </a:ext>
                    </a:extLst>
                  </p:cNvPr>
                  <p:cNvSpPr/>
                  <p:nvPr/>
                </p:nvSpPr>
                <p:spPr bwMode="auto">
                  <a:xfrm>
                    <a:off x="1035546" y="4010657"/>
                    <a:ext cx="117497" cy="31119"/>
                  </a:xfrm>
                  <a:prstGeom prst="rect">
                    <a:avLst/>
                  </a:prstGeom>
                  <a:grpFill/>
                  <a:ln w="31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547" name="7-Point Star 2">
                    <a:extLst>
                      <a:ext uri="{FF2B5EF4-FFF2-40B4-BE49-F238E27FC236}">
                        <a16:creationId xmlns:a16="http://schemas.microsoft.com/office/drawing/2014/main" id="{55C921DD-149D-4476-B3C8-94D77840219F}"/>
                      </a:ext>
                    </a:extLst>
                  </p:cNvPr>
                  <p:cNvSpPr/>
                  <p:nvPr/>
                </p:nvSpPr>
                <p:spPr bwMode="auto">
                  <a:xfrm>
                    <a:off x="1110745" y="3914304"/>
                    <a:ext cx="215142" cy="215142"/>
                  </a:xfrm>
                  <a:prstGeom prst="star7">
                    <a:avLst/>
                  </a:pr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sp>
            <p:nvSpPr>
              <p:cNvPr id="540" name="Freeform 73">
                <a:extLst>
                  <a:ext uri="{FF2B5EF4-FFF2-40B4-BE49-F238E27FC236}">
                    <a16:creationId xmlns:a16="http://schemas.microsoft.com/office/drawing/2014/main" id="{D7907432-DA76-4004-8A84-6BD1A09DFD7F}"/>
                  </a:ext>
                </a:extLst>
              </p:cNvPr>
              <p:cNvSpPr/>
              <p:nvPr/>
            </p:nvSpPr>
            <p:spPr bwMode="auto">
              <a:xfrm>
                <a:off x="1123365" y="3389390"/>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541" name="Freeform 74">
                <a:extLst>
                  <a:ext uri="{FF2B5EF4-FFF2-40B4-BE49-F238E27FC236}">
                    <a16:creationId xmlns:a16="http://schemas.microsoft.com/office/drawing/2014/main" id="{5F613744-7429-4986-A72C-1828B965F159}"/>
                  </a:ext>
                </a:extLst>
              </p:cNvPr>
              <p:cNvSpPr/>
              <p:nvPr/>
            </p:nvSpPr>
            <p:spPr bwMode="auto">
              <a:xfrm flipV="1">
                <a:off x="285313" y="3407323"/>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542" name="Freeform 39">
                <a:extLst>
                  <a:ext uri="{FF2B5EF4-FFF2-40B4-BE49-F238E27FC236}">
                    <a16:creationId xmlns:a16="http://schemas.microsoft.com/office/drawing/2014/main" id="{5E2AA550-8848-48A5-8CE2-5328171C9ACE}"/>
                  </a:ext>
                </a:extLst>
              </p:cNvPr>
              <p:cNvSpPr/>
              <p:nvPr/>
            </p:nvSpPr>
            <p:spPr bwMode="auto">
              <a:xfrm>
                <a:off x="894320" y="3196211"/>
                <a:ext cx="502442"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543" name="Freeform 41">
                <a:extLst>
                  <a:ext uri="{FF2B5EF4-FFF2-40B4-BE49-F238E27FC236}">
                    <a16:creationId xmlns:a16="http://schemas.microsoft.com/office/drawing/2014/main" id="{E9D6FD27-4889-48BF-8275-862C81CD6A0E}"/>
                  </a:ext>
                </a:extLst>
              </p:cNvPr>
              <p:cNvSpPr/>
              <p:nvPr/>
            </p:nvSpPr>
            <p:spPr bwMode="auto">
              <a:xfrm flipH="1">
                <a:off x="337717" y="3196211"/>
                <a:ext cx="499629"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nvGrpSpPr>
            <p:cNvPr id="550" name="Group 549">
              <a:extLst>
                <a:ext uri="{FF2B5EF4-FFF2-40B4-BE49-F238E27FC236}">
                  <a16:creationId xmlns:a16="http://schemas.microsoft.com/office/drawing/2014/main" id="{736D38E4-CD11-45E7-99DB-9C612EE52B8D}"/>
                </a:ext>
              </a:extLst>
            </p:cNvPr>
            <p:cNvGrpSpPr/>
            <p:nvPr/>
          </p:nvGrpSpPr>
          <p:grpSpPr>
            <a:xfrm rot="1108081">
              <a:off x="6658777" y="2919573"/>
              <a:ext cx="240386" cy="250925"/>
              <a:chOff x="285313" y="3196211"/>
              <a:chExt cx="1187475" cy="1269460"/>
            </a:xfrm>
            <a:solidFill>
              <a:schemeClr val="accent1"/>
            </a:solidFill>
          </p:grpSpPr>
          <p:grpSp>
            <p:nvGrpSpPr>
              <p:cNvPr id="551" name="Group 550">
                <a:extLst>
                  <a:ext uri="{FF2B5EF4-FFF2-40B4-BE49-F238E27FC236}">
                    <a16:creationId xmlns:a16="http://schemas.microsoft.com/office/drawing/2014/main" id="{62FF1D30-39C1-4F48-9B9D-110F9A0F01F5}"/>
                  </a:ext>
                </a:extLst>
              </p:cNvPr>
              <p:cNvGrpSpPr/>
              <p:nvPr/>
            </p:nvGrpSpPr>
            <p:grpSpPr>
              <a:xfrm>
                <a:off x="397845" y="3920346"/>
                <a:ext cx="928042" cy="215142"/>
                <a:chOff x="397845" y="3920346"/>
                <a:chExt cx="928042" cy="215142"/>
              </a:xfrm>
              <a:grpFill/>
            </p:grpSpPr>
            <p:grpSp>
              <p:nvGrpSpPr>
                <p:cNvPr id="556" name="Group 555">
                  <a:extLst>
                    <a:ext uri="{FF2B5EF4-FFF2-40B4-BE49-F238E27FC236}">
                      <a16:creationId xmlns:a16="http://schemas.microsoft.com/office/drawing/2014/main" id="{23462979-9360-463F-840F-63AEC1C108E7}"/>
                    </a:ext>
                  </a:extLst>
                </p:cNvPr>
                <p:cNvGrpSpPr/>
                <p:nvPr/>
              </p:nvGrpSpPr>
              <p:grpSpPr>
                <a:xfrm>
                  <a:off x="1035546" y="3920346"/>
                  <a:ext cx="290341" cy="215142"/>
                  <a:chOff x="1035546" y="3914304"/>
                  <a:chExt cx="290341" cy="215142"/>
                </a:xfrm>
                <a:grpFill/>
              </p:grpSpPr>
              <p:sp>
                <p:nvSpPr>
                  <p:cNvPr id="560" name="Rectangle 559">
                    <a:extLst>
                      <a:ext uri="{FF2B5EF4-FFF2-40B4-BE49-F238E27FC236}">
                        <a16:creationId xmlns:a16="http://schemas.microsoft.com/office/drawing/2014/main" id="{63B5B50E-91E1-43F9-BAAB-0F540D4D542D}"/>
                      </a:ext>
                    </a:extLst>
                  </p:cNvPr>
                  <p:cNvSpPr/>
                  <p:nvPr/>
                </p:nvSpPr>
                <p:spPr bwMode="auto">
                  <a:xfrm>
                    <a:off x="1035546" y="4010657"/>
                    <a:ext cx="117497" cy="31119"/>
                  </a:xfrm>
                  <a:prstGeom prst="rect">
                    <a:avLst/>
                  </a:prstGeom>
                  <a:grpFill/>
                  <a:ln w="31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561" name="7-Point Star 2">
                    <a:extLst>
                      <a:ext uri="{FF2B5EF4-FFF2-40B4-BE49-F238E27FC236}">
                        <a16:creationId xmlns:a16="http://schemas.microsoft.com/office/drawing/2014/main" id="{554DD4EF-BE66-4EA1-B5CF-7DC1EFF32D61}"/>
                      </a:ext>
                    </a:extLst>
                  </p:cNvPr>
                  <p:cNvSpPr/>
                  <p:nvPr/>
                </p:nvSpPr>
                <p:spPr bwMode="auto">
                  <a:xfrm>
                    <a:off x="1110745" y="3914304"/>
                    <a:ext cx="215142" cy="215142"/>
                  </a:xfrm>
                  <a:prstGeom prst="star7">
                    <a:avLst/>
                  </a:pr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nvGrpSpPr>
                <p:cNvPr id="557" name="Group 556">
                  <a:extLst>
                    <a:ext uri="{FF2B5EF4-FFF2-40B4-BE49-F238E27FC236}">
                      <a16:creationId xmlns:a16="http://schemas.microsoft.com/office/drawing/2014/main" id="{61F0DF9A-0017-469D-AE95-78106C1D3DF6}"/>
                    </a:ext>
                  </a:extLst>
                </p:cNvPr>
                <p:cNvGrpSpPr/>
                <p:nvPr/>
              </p:nvGrpSpPr>
              <p:grpSpPr>
                <a:xfrm rot="10800000">
                  <a:off x="397845" y="3920346"/>
                  <a:ext cx="290341" cy="215142"/>
                  <a:chOff x="1035546" y="3914304"/>
                  <a:chExt cx="290341" cy="215142"/>
                </a:xfrm>
                <a:grpFill/>
              </p:grpSpPr>
              <p:sp>
                <p:nvSpPr>
                  <p:cNvPr id="558" name="Rectangle 557">
                    <a:extLst>
                      <a:ext uri="{FF2B5EF4-FFF2-40B4-BE49-F238E27FC236}">
                        <a16:creationId xmlns:a16="http://schemas.microsoft.com/office/drawing/2014/main" id="{D877453B-202F-469F-8D07-0E43523DD629}"/>
                      </a:ext>
                    </a:extLst>
                  </p:cNvPr>
                  <p:cNvSpPr/>
                  <p:nvPr/>
                </p:nvSpPr>
                <p:spPr bwMode="auto">
                  <a:xfrm>
                    <a:off x="1035546" y="4010657"/>
                    <a:ext cx="117497" cy="31119"/>
                  </a:xfrm>
                  <a:prstGeom prst="rect">
                    <a:avLst/>
                  </a:prstGeom>
                  <a:grpFill/>
                  <a:ln w="31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559" name="7-Point Star 2">
                    <a:extLst>
                      <a:ext uri="{FF2B5EF4-FFF2-40B4-BE49-F238E27FC236}">
                        <a16:creationId xmlns:a16="http://schemas.microsoft.com/office/drawing/2014/main" id="{B3E65169-8698-468D-B634-122E8760E841}"/>
                      </a:ext>
                    </a:extLst>
                  </p:cNvPr>
                  <p:cNvSpPr/>
                  <p:nvPr/>
                </p:nvSpPr>
                <p:spPr bwMode="auto">
                  <a:xfrm>
                    <a:off x="1110745" y="3914304"/>
                    <a:ext cx="215142" cy="215142"/>
                  </a:xfrm>
                  <a:prstGeom prst="star7">
                    <a:avLst/>
                  </a:pr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sp>
            <p:nvSpPr>
              <p:cNvPr id="552" name="Freeform 73">
                <a:extLst>
                  <a:ext uri="{FF2B5EF4-FFF2-40B4-BE49-F238E27FC236}">
                    <a16:creationId xmlns:a16="http://schemas.microsoft.com/office/drawing/2014/main" id="{E1C85A3B-A8EA-4743-87A4-361011F98B9F}"/>
                  </a:ext>
                </a:extLst>
              </p:cNvPr>
              <p:cNvSpPr/>
              <p:nvPr/>
            </p:nvSpPr>
            <p:spPr bwMode="auto">
              <a:xfrm>
                <a:off x="1123365" y="3389390"/>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553" name="Freeform 74">
                <a:extLst>
                  <a:ext uri="{FF2B5EF4-FFF2-40B4-BE49-F238E27FC236}">
                    <a16:creationId xmlns:a16="http://schemas.microsoft.com/office/drawing/2014/main" id="{CCE5349E-807E-4DDB-835E-7A4764E98ED3}"/>
                  </a:ext>
                </a:extLst>
              </p:cNvPr>
              <p:cNvSpPr/>
              <p:nvPr/>
            </p:nvSpPr>
            <p:spPr bwMode="auto">
              <a:xfrm flipV="1">
                <a:off x="285313" y="3407323"/>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554" name="Freeform 39">
                <a:extLst>
                  <a:ext uri="{FF2B5EF4-FFF2-40B4-BE49-F238E27FC236}">
                    <a16:creationId xmlns:a16="http://schemas.microsoft.com/office/drawing/2014/main" id="{583ABA54-F487-486C-B9CD-882E30D12CB1}"/>
                  </a:ext>
                </a:extLst>
              </p:cNvPr>
              <p:cNvSpPr/>
              <p:nvPr/>
            </p:nvSpPr>
            <p:spPr bwMode="auto">
              <a:xfrm>
                <a:off x="894320" y="3196211"/>
                <a:ext cx="502442"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555" name="Freeform 41">
                <a:extLst>
                  <a:ext uri="{FF2B5EF4-FFF2-40B4-BE49-F238E27FC236}">
                    <a16:creationId xmlns:a16="http://schemas.microsoft.com/office/drawing/2014/main" id="{7159DB8B-4071-444B-B461-CCC0FFF03875}"/>
                  </a:ext>
                </a:extLst>
              </p:cNvPr>
              <p:cNvSpPr/>
              <p:nvPr/>
            </p:nvSpPr>
            <p:spPr bwMode="auto">
              <a:xfrm flipH="1">
                <a:off x="337717" y="3196211"/>
                <a:ext cx="499629"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nvGrpSpPr>
            <p:cNvPr id="562" name="Group 561">
              <a:extLst>
                <a:ext uri="{FF2B5EF4-FFF2-40B4-BE49-F238E27FC236}">
                  <a16:creationId xmlns:a16="http://schemas.microsoft.com/office/drawing/2014/main" id="{C5D203A6-BBA6-4D56-BDA0-CD19771C1EEB}"/>
                </a:ext>
              </a:extLst>
            </p:cNvPr>
            <p:cNvGrpSpPr/>
            <p:nvPr/>
          </p:nvGrpSpPr>
          <p:grpSpPr>
            <a:xfrm rot="9611449">
              <a:off x="5758804" y="3197289"/>
              <a:ext cx="240386" cy="250925"/>
              <a:chOff x="285313" y="3196211"/>
              <a:chExt cx="1187475" cy="1269460"/>
            </a:xfrm>
            <a:solidFill>
              <a:schemeClr val="accent1"/>
            </a:solidFill>
          </p:grpSpPr>
          <p:grpSp>
            <p:nvGrpSpPr>
              <p:cNvPr id="563" name="Group 562">
                <a:extLst>
                  <a:ext uri="{FF2B5EF4-FFF2-40B4-BE49-F238E27FC236}">
                    <a16:creationId xmlns:a16="http://schemas.microsoft.com/office/drawing/2014/main" id="{17C93725-2901-400B-9315-2415776572DB}"/>
                  </a:ext>
                </a:extLst>
              </p:cNvPr>
              <p:cNvGrpSpPr/>
              <p:nvPr/>
            </p:nvGrpSpPr>
            <p:grpSpPr>
              <a:xfrm>
                <a:off x="397845" y="3920346"/>
                <a:ext cx="928042" cy="215142"/>
                <a:chOff x="397845" y="3920346"/>
                <a:chExt cx="928042" cy="215142"/>
              </a:xfrm>
              <a:grpFill/>
            </p:grpSpPr>
            <p:grpSp>
              <p:nvGrpSpPr>
                <p:cNvPr id="568" name="Group 567">
                  <a:extLst>
                    <a:ext uri="{FF2B5EF4-FFF2-40B4-BE49-F238E27FC236}">
                      <a16:creationId xmlns:a16="http://schemas.microsoft.com/office/drawing/2014/main" id="{3396A64E-F7F6-4893-862F-47371B012DE3}"/>
                    </a:ext>
                  </a:extLst>
                </p:cNvPr>
                <p:cNvGrpSpPr/>
                <p:nvPr/>
              </p:nvGrpSpPr>
              <p:grpSpPr>
                <a:xfrm>
                  <a:off x="1035546" y="3920346"/>
                  <a:ext cx="290341" cy="215142"/>
                  <a:chOff x="1035546" y="3914304"/>
                  <a:chExt cx="290341" cy="215142"/>
                </a:xfrm>
                <a:grpFill/>
              </p:grpSpPr>
              <p:sp>
                <p:nvSpPr>
                  <p:cNvPr id="572" name="Rectangle 571">
                    <a:extLst>
                      <a:ext uri="{FF2B5EF4-FFF2-40B4-BE49-F238E27FC236}">
                        <a16:creationId xmlns:a16="http://schemas.microsoft.com/office/drawing/2014/main" id="{1E8366E1-E65D-4CFA-9A93-11BE50C7D80B}"/>
                      </a:ext>
                    </a:extLst>
                  </p:cNvPr>
                  <p:cNvSpPr/>
                  <p:nvPr/>
                </p:nvSpPr>
                <p:spPr bwMode="auto">
                  <a:xfrm>
                    <a:off x="1035546" y="4010657"/>
                    <a:ext cx="117497" cy="31119"/>
                  </a:xfrm>
                  <a:prstGeom prst="rect">
                    <a:avLst/>
                  </a:prstGeom>
                  <a:grpFill/>
                  <a:ln w="31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573" name="7-Point Star 2">
                    <a:extLst>
                      <a:ext uri="{FF2B5EF4-FFF2-40B4-BE49-F238E27FC236}">
                        <a16:creationId xmlns:a16="http://schemas.microsoft.com/office/drawing/2014/main" id="{B1F981D7-1B22-468D-8D39-C8CAD699A56B}"/>
                      </a:ext>
                    </a:extLst>
                  </p:cNvPr>
                  <p:cNvSpPr/>
                  <p:nvPr/>
                </p:nvSpPr>
                <p:spPr bwMode="auto">
                  <a:xfrm>
                    <a:off x="1110745" y="3914304"/>
                    <a:ext cx="215142" cy="215142"/>
                  </a:xfrm>
                  <a:prstGeom prst="star7">
                    <a:avLst/>
                  </a:pr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nvGrpSpPr>
                <p:cNvPr id="569" name="Group 568">
                  <a:extLst>
                    <a:ext uri="{FF2B5EF4-FFF2-40B4-BE49-F238E27FC236}">
                      <a16:creationId xmlns:a16="http://schemas.microsoft.com/office/drawing/2014/main" id="{E57D3E64-CAE8-4C04-9493-C9C5E13BEF8C}"/>
                    </a:ext>
                  </a:extLst>
                </p:cNvPr>
                <p:cNvGrpSpPr/>
                <p:nvPr/>
              </p:nvGrpSpPr>
              <p:grpSpPr>
                <a:xfrm rot="10800000">
                  <a:off x="397845" y="3920346"/>
                  <a:ext cx="290341" cy="215142"/>
                  <a:chOff x="1035546" y="3914304"/>
                  <a:chExt cx="290341" cy="215142"/>
                </a:xfrm>
                <a:grpFill/>
              </p:grpSpPr>
              <p:sp>
                <p:nvSpPr>
                  <p:cNvPr id="570" name="Rectangle 569">
                    <a:extLst>
                      <a:ext uri="{FF2B5EF4-FFF2-40B4-BE49-F238E27FC236}">
                        <a16:creationId xmlns:a16="http://schemas.microsoft.com/office/drawing/2014/main" id="{E0BB0BD0-F781-462C-AEBF-89A2E66F4407}"/>
                      </a:ext>
                    </a:extLst>
                  </p:cNvPr>
                  <p:cNvSpPr/>
                  <p:nvPr/>
                </p:nvSpPr>
                <p:spPr bwMode="auto">
                  <a:xfrm>
                    <a:off x="1035546" y="4010657"/>
                    <a:ext cx="117497" cy="31119"/>
                  </a:xfrm>
                  <a:prstGeom prst="rect">
                    <a:avLst/>
                  </a:prstGeom>
                  <a:grpFill/>
                  <a:ln w="31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571" name="7-Point Star 2">
                    <a:extLst>
                      <a:ext uri="{FF2B5EF4-FFF2-40B4-BE49-F238E27FC236}">
                        <a16:creationId xmlns:a16="http://schemas.microsoft.com/office/drawing/2014/main" id="{8C3A4128-5597-4DFB-896D-C93E1D9125B7}"/>
                      </a:ext>
                    </a:extLst>
                  </p:cNvPr>
                  <p:cNvSpPr/>
                  <p:nvPr/>
                </p:nvSpPr>
                <p:spPr bwMode="auto">
                  <a:xfrm>
                    <a:off x="1110745" y="3914304"/>
                    <a:ext cx="215142" cy="215142"/>
                  </a:xfrm>
                  <a:prstGeom prst="star7">
                    <a:avLst/>
                  </a:pr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sp>
            <p:nvSpPr>
              <p:cNvPr id="564" name="Freeform 73">
                <a:extLst>
                  <a:ext uri="{FF2B5EF4-FFF2-40B4-BE49-F238E27FC236}">
                    <a16:creationId xmlns:a16="http://schemas.microsoft.com/office/drawing/2014/main" id="{B4AD885F-D6BC-46E8-B107-E848E5C26BA9}"/>
                  </a:ext>
                </a:extLst>
              </p:cNvPr>
              <p:cNvSpPr/>
              <p:nvPr/>
            </p:nvSpPr>
            <p:spPr bwMode="auto">
              <a:xfrm>
                <a:off x="1123365" y="3389390"/>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565" name="Freeform 74">
                <a:extLst>
                  <a:ext uri="{FF2B5EF4-FFF2-40B4-BE49-F238E27FC236}">
                    <a16:creationId xmlns:a16="http://schemas.microsoft.com/office/drawing/2014/main" id="{C8DAD655-BF8B-4149-899C-22E8B75FD74D}"/>
                  </a:ext>
                </a:extLst>
              </p:cNvPr>
              <p:cNvSpPr/>
              <p:nvPr/>
            </p:nvSpPr>
            <p:spPr bwMode="auto">
              <a:xfrm flipV="1">
                <a:off x="285313" y="3407323"/>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566" name="Freeform 39">
                <a:extLst>
                  <a:ext uri="{FF2B5EF4-FFF2-40B4-BE49-F238E27FC236}">
                    <a16:creationId xmlns:a16="http://schemas.microsoft.com/office/drawing/2014/main" id="{82B67945-1801-453D-A56F-17AD2CD9F882}"/>
                  </a:ext>
                </a:extLst>
              </p:cNvPr>
              <p:cNvSpPr/>
              <p:nvPr/>
            </p:nvSpPr>
            <p:spPr bwMode="auto">
              <a:xfrm>
                <a:off x="894320" y="3196211"/>
                <a:ext cx="502442"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567" name="Freeform 41">
                <a:extLst>
                  <a:ext uri="{FF2B5EF4-FFF2-40B4-BE49-F238E27FC236}">
                    <a16:creationId xmlns:a16="http://schemas.microsoft.com/office/drawing/2014/main" id="{B0DC0F0B-69CF-4C65-B1D3-3FDF0963E7C4}"/>
                  </a:ext>
                </a:extLst>
              </p:cNvPr>
              <p:cNvSpPr/>
              <p:nvPr/>
            </p:nvSpPr>
            <p:spPr bwMode="auto">
              <a:xfrm flipH="1">
                <a:off x="337717" y="3196211"/>
                <a:ext cx="499629"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nvGrpSpPr>
            <p:cNvPr id="574" name="Group 573">
              <a:extLst>
                <a:ext uri="{FF2B5EF4-FFF2-40B4-BE49-F238E27FC236}">
                  <a16:creationId xmlns:a16="http://schemas.microsoft.com/office/drawing/2014/main" id="{15A25352-EF1F-45AB-BB6F-FFFA756866EB}"/>
                </a:ext>
              </a:extLst>
            </p:cNvPr>
            <p:cNvGrpSpPr/>
            <p:nvPr/>
          </p:nvGrpSpPr>
          <p:grpSpPr>
            <a:xfrm rot="9611449">
              <a:off x="6486216" y="3473737"/>
              <a:ext cx="240386" cy="250925"/>
              <a:chOff x="285313" y="3196211"/>
              <a:chExt cx="1187475" cy="1269460"/>
            </a:xfrm>
            <a:solidFill>
              <a:schemeClr val="accent1"/>
            </a:solidFill>
          </p:grpSpPr>
          <p:grpSp>
            <p:nvGrpSpPr>
              <p:cNvPr id="575" name="Group 574">
                <a:extLst>
                  <a:ext uri="{FF2B5EF4-FFF2-40B4-BE49-F238E27FC236}">
                    <a16:creationId xmlns:a16="http://schemas.microsoft.com/office/drawing/2014/main" id="{51B4C492-8A5A-4650-8D1D-053F4D079456}"/>
                  </a:ext>
                </a:extLst>
              </p:cNvPr>
              <p:cNvGrpSpPr/>
              <p:nvPr/>
            </p:nvGrpSpPr>
            <p:grpSpPr>
              <a:xfrm>
                <a:off x="397845" y="3920346"/>
                <a:ext cx="928042" cy="215142"/>
                <a:chOff x="397845" y="3920346"/>
                <a:chExt cx="928042" cy="215142"/>
              </a:xfrm>
              <a:grpFill/>
            </p:grpSpPr>
            <p:grpSp>
              <p:nvGrpSpPr>
                <p:cNvPr id="580" name="Group 579">
                  <a:extLst>
                    <a:ext uri="{FF2B5EF4-FFF2-40B4-BE49-F238E27FC236}">
                      <a16:creationId xmlns:a16="http://schemas.microsoft.com/office/drawing/2014/main" id="{D7E04C29-565A-4F75-9423-00E1FE9D476F}"/>
                    </a:ext>
                  </a:extLst>
                </p:cNvPr>
                <p:cNvGrpSpPr/>
                <p:nvPr/>
              </p:nvGrpSpPr>
              <p:grpSpPr>
                <a:xfrm>
                  <a:off x="1035546" y="3920346"/>
                  <a:ext cx="290341" cy="215142"/>
                  <a:chOff x="1035546" y="3914304"/>
                  <a:chExt cx="290341" cy="215142"/>
                </a:xfrm>
                <a:grpFill/>
              </p:grpSpPr>
              <p:sp>
                <p:nvSpPr>
                  <p:cNvPr id="584" name="Rectangle 583">
                    <a:extLst>
                      <a:ext uri="{FF2B5EF4-FFF2-40B4-BE49-F238E27FC236}">
                        <a16:creationId xmlns:a16="http://schemas.microsoft.com/office/drawing/2014/main" id="{2094DBE2-775F-42A4-9C1E-63CB66351D17}"/>
                      </a:ext>
                    </a:extLst>
                  </p:cNvPr>
                  <p:cNvSpPr/>
                  <p:nvPr/>
                </p:nvSpPr>
                <p:spPr bwMode="auto">
                  <a:xfrm>
                    <a:off x="1035546" y="4010657"/>
                    <a:ext cx="117497" cy="31119"/>
                  </a:xfrm>
                  <a:prstGeom prst="rect">
                    <a:avLst/>
                  </a:prstGeom>
                  <a:grpFill/>
                  <a:ln w="31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585" name="7-Point Star 2">
                    <a:extLst>
                      <a:ext uri="{FF2B5EF4-FFF2-40B4-BE49-F238E27FC236}">
                        <a16:creationId xmlns:a16="http://schemas.microsoft.com/office/drawing/2014/main" id="{73F409FD-61D9-4283-89D8-C3AB82DC02B2}"/>
                      </a:ext>
                    </a:extLst>
                  </p:cNvPr>
                  <p:cNvSpPr/>
                  <p:nvPr/>
                </p:nvSpPr>
                <p:spPr bwMode="auto">
                  <a:xfrm>
                    <a:off x="1110745" y="3914304"/>
                    <a:ext cx="215142" cy="215142"/>
                  </a:xfrm>
                  <a:prstGeom prst="star7">
                    <a:avLst/>
                  </a:pr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nvGrpSpPr>
                <p:cNvPr id="581" name="Group 580">
                  <a:extLst>
                    <a:ext uri="{FF2B5EF4-FFF2-40B4-BE49-F238E27FC236}">
                      <a16:creationId xmlns:a16="http://schemas.microsoft.com/office/drawing/2014/main" id="{46B7FFB2-E3F5-43A4-9C49-8FCDFEA68E44}"/>
                    </a:ext>
                  </a:extLst>
                </p:cNvPr>
                <p:cNvGrpSpPr/>
                <p:nvPr/>
              </p:nvGrpSpPr>
              <p:grpSpPr>
                <a:xfrm rot="10800000">
                  <a:off x="397845" y="3920346"/>
                  <a:ext cx="290341" cy="215142"/>
                  <a:chOff x="1035546" y="3914304"/>
                  <a:chExt cx="290341" cy="215142"/>
                </a:xfrm>
                <a:grpFill/>
              </p:grpSpPr>
              <p:sp>
                <p:nvSpPr>
                  <p:cNvPr id="582" name="Rectangle 581">
                    <a:extLst>
                      <a:ext uri="{FF2B5EF4-FFF2-40B4-BE49-F238E27FC236}">
                        <a16:creationId xmlns:a16="http://schemas.microsoft.com/office/drawing/2014/main" id="{8F23289A-EC97-4B65-97CC-41A7ED4C5577}"/>
                      </a:ext>
                    </a:extLst>
                  </p:cNvPr>
                  <p:cNvSpPr/>
                  <p:nvPr/>
                </p:nvSpPr>
                <p:spPr bwMode="auto">
                  <a:xfrm>
                    <a:off x="1035546" y="4010657"/>
                    <a:ext cx="117497" cy="31119"/>
                  </a:xfrm>
                  <a:prstGeom prst="rect">
                    <a:avLst/>
                  </a:prstGeom>
                  <a:grpFill/>
                  <a:ln w="31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583" name="7-Point Star 2">
                    <a:extLst>
                      <a:ext uri="{FF2B5EF4-FFF2-40B4-BE49-F238E27FC236}">
                        <a16:creationId xmlns:a16="http://schemas.microsoft.com/office/drawing/2014/main" id="{BB87595D-D49F-4048-9DE0-87A8384B392E}"/>
                      </a:ext>
                    </a:extLst>
                  </p:cNvPr>
                  <p:cNvSpPr/>
                  <p:nvPr/>
                </p:nvSpPr>
                <p:spPr bwMode="auto">
                  <a:xfrm>
                    <a:off x="1110745" y="3914304"/>
                    <a:ext cx="215142" cy="215142"/>
                  </a:xfrm>
                  <a:prstGeom prst="star7">
                    <a:avLst/>
                  </a:pr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sp>
            <p:nvSpPr>
              <p:cNvPr id="576" name="Freeform 73">
                <a:extLst>
                  <a:ext uri="{FF2B5EF4-FFF2-40B4-BE49-F238E27FC236}">
                    <a16:creationId xmlns:a16="http://schemas.microsoft.com/office/drawing/2014/main" id="{EE8698B6-76D5-4CCC-B74C-F0A58AFB9239}"/>
                  </a:ext>
                </a:extLst>
              </p:cNvPr>
              <p:cNvSpPr/>
              <p:nvPr/>
            </p:nvSpPr>
            <p:spPr bwMode="auto">
              <a:xfrm>
                <a:off x="1123365" y="3389390"/>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577" name="Freeform 74">
                <a:extLst>
                  <a:ext uri="{FF2B5EF4-FFF2-40B4-BE49-F238E27FC236}">
                    <a16:creationId xmlns:a16="http://schemas.microsoft.com/office/drawing/2014/main" id="{3F373492-BB6B-4611-895E-4A0A58AB1533}"/>
                  </a:ext>
                </a:extLst>
              </p:cNvPr>
              <p:cNvSpPr/>
              <p:nvPr/>
            </p:nvSpPr>
            <p:spPr bwMode="auto">
              <a:xfrm flipV="1">
                <a:off x="285313" y="3407323"/>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578" name="Freeform 39">
                <a:extLst>
                  <a:ext uri="{FF2B5EF4-FFF2-40B4-BE49-F238E27FC236}">
                    <a16:creationId xmlns:a16="http://schemas.microsoft.com/office/drawing/2014/main" id="{9BDF9255-8132-46A0-881D-132189186395}"/>
                  </a:ext>
                </a:extLst>
              </p:cNvPr>
              <p:cNvSpPr/>
              <p:nvPr/>
            </p:nvSpPr>
            <p:spPr bwMode="auto">
              <a:xfrm>
                <a:off x="894320" y="3196211"/>
                <a:ext cx="502442"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579" name="Freeform 41">
                <a:extLst>
                  <a:ext uri="{FF2B5EF4-FFF2-40B4-BE49-F238E27FC236}">
                    <a16:creationId xmlns:a16="http://schemas.microsoft.com/office/drawing/2014/main" id="{671F90EC-3216-4747-97CC-C65EFBF752F4}"/>
                  </a:ext>
                </a:extLst>
              </p:cNvPr>
              <p:cNvSpPr/>
              <p:nvPr/>
            </p:nvSpPr>
            <p:spPr bwMode="auto">
              <a:xfrm flipH="1">
                <a:off x="337717" y="3196211"/>
                <a:ext cx="499629"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nvGrpSpPr>
            <p:cNvPr id="598" name="Group 597">
              <a:extLst>
                <a:ext uri="{FF2B5EF4-FFF2-40B4-BE49-F238E27FC236}">
                  <a16:creationId xmlns:a16="http://schemas.microsoft.com/office/drawing/2014/main" id="{70629311-F83E-4976-B5DA-729BCA8AD5D7}"/>
                </a:ext>
              </a:extLst>
            </p:cNvPr>
            <p:cNvGrpSpPr/>
            <p:nvPr/>
          </p:nvGrpSpPr>
          <p:grpSpPr>
            <a:xfrm rot="12234096">
              <a:off x="5122099" y="3635446"/>
              <a:ext cx="240386" cy="250925"/>
              <a:chOff x="285313" y="3196211"/>
              <a:chExt cx="1187475" cy="1269460"/>
            </a:xfrm>
            <a:solidFill>
              <a:schemeClr val="accent1"/>
            </a:solidFill>
          </p:grpSpPr>
          <p:grpSp>
            <p:nvGrpSpPr>
              <p:cNvPr id="599" name="Group 598">
                <a:extLst>
                  <a:ext uri="{FF2B5EF4-FFF2-40B4-BE49-F238E27FC236}">
                    <a16:creationId xmlns:a16="http://schemas.microsoft.com/office/drawing/2014/main" id="{DF867DA4-31D3-4DC0-8730-C997D18906D2}"/>
                  </a:ext>
                </a:extLst>
              </p:cNvPr>
              <p:cNvGrpSpPr/>
              <p:nvPr/>
            </p:nvGrpSpPr>
            <p:grpSpPr>
              <a:xfrm>
                <a:off x="397845" y="3920346"/>
                <a:ext cx="928042" cy="215142"/>
                <a:chOff x="397845" y="3920346"/>
                <a:chExt cx="928042" cy="215142"/>
              </a:xfrm>
              <a:grpFill/>
            </p:grpSpPr>
            <p:grpSp>
              <p:nvGrpSpPr>
                <p:cNvPr id="604" name="Group 603">
                  <a:extLst>
                    <a:ext uri="{FF2B5EF4-FFF2-40B4-BE49-F238E27FC236}">
                      <a16:creationId xmlns:a16="http://schemas.microsoft.com/office/drawing/2014/main" id="{39F51DE6-E1E6-48CC-A4A2-695E25CDCE31}"/>
                    </a:ext>
                  </a:extLst>
                </p:cNvPr>
                <p:cNvGrpSpPr/>
                <p:nvPr/>
              </p:nvGrpSpPr>
              <p:grpSpPr>
                <a:xfrm>
                  <a:off x="1035546" y="3920346"/>
                  <a:ext cx="290341" cy="215142"/>
                  <a:chOff x="1035546" y="3914304"/>
                  <a:chExt cx="290341" cy="215142"/>
                </a:xfrm>
                <a:grpFill/>
              </p:grpSpPr>
              <p:sp>
                <p:nvSpPr>
                  <p:cNvPr id="608" name="Rectangle 607">
                    <a:extLst>
                      <a:ext uri="{FF2B5EF4-FFF2-40B4-BE49-F238E27FC236}">
                        <a16:creationId xmlns:a16="http://schemas.microsoft.com/office/drawing/2014/main" id="{3F85E478-1321-403A-BAC0-5544300DE1FD}"/>
                      </a:ext>
                    </a:extLst>
                  </p:cNvPr>
                  <p:cNvSpPr/>
                  <p:nvPr/>
                </p:nvSpPr>
                <p:spPr bwMode="auto">
                  <a:xfrm>
                    <a:off x="1035546" y="4010657"/>
                    <a:ext cx="117497" cy="31119"/>
                  </a:xfrm>
                  <a:prstGeom prst="rect">
                    <a:avLst/>
                  </a:prstGeom>
                  <a:grpFill/>
                  <a:ln w="31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609" name="7-Point Star 2">
                    <a:extLst>
                      <a:ext uri="{FF2B5EF4-FFF2-40B4-BE49-F238E27FC236}">
                        <a16:creationId xmlns:a16="http://schemas.microsoft.com/office/drawing/2014/main" id="{3151A4CE-8002-4868-BF9C-95539F2023FF}"/>
                      </a:ext>
                    </a:extLst>
                  </p:cNvPr>
                  <p:cNvSpPr/>
                  <p:nvPr/>
                </p:nvSpPr>
                <p:spPr bwMode="auto">
                  <a:xfrm>
                    <a:off x="1110745" y="3914304"/>
                    <a:ext cx="215142" cy="215142"/>
                  </a:xfrm>
                  <a:prstGeom prst="star7">
                    <a:avLst/>
                  </a:pr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nvGrpSpPr>
                <p:cNvPr id="605" name="Group 604">
                  <a:extLst>
                    <a:ext uri="{FF2B5EF4-FFF2-40B4-BE49-F238E27FC236}">
                      <a16:creationId xmlns:a16="http://schemas.microsoft.com/office/drawing/2014/main" id="{1229AAF0-D56C-4D8E-B9F0-23317A08A451}"/>
                    </a:ext>
                  </a:extLst>
                </p:cNvPr>
                <p:cNvGrpSpPr/>
                <p:nvPr/>
              </p:nvGrpSpPr>
              <p:grpSpPr>
                <a:xfrm rot="10800000">
                  <a:off x="397845" y="3920346"/>
                  <a:ext cx="290341" cy="215142"/>
                  <a:chOff x="1035546" y="3914304"/>
                  <a:chExt cx="290341" cy="215142"/>
                </a:xfrm>
                <a:grpFill/>
              </p:grpSpPr>
              <p:sp>
                <p:nvSpPr>
                  <p:cNvPr id="606" name="Rectangle 605">
                    <a:extLst>
                      <a:ext uri="{FF2B5EF4-FFF2-40B4-BE49-F238E27FC236}">
                        <a16:creationId xmlns:a16="http://schemas.microsoft.com/office/drawing/2014/main" id="{78444691-50B5-44CB-AF2F-E759EEE6AF36}"/>
                      </a:ext>
                    </a:extLst>
                  </p:cNvPr>
                  <p:cNvSpPr/>
                  <p:nvPr/>
                </p:nvSpPr>
                <p:spPr bwMode="auto">
                  <a:xfrm>
                    <a:off x="1035546" y="4010657"/>
                    <a:ext cx="117497" cy="31119"/>
                  </a:xfrm>
                  <a:prstGeom prst="rect">
                    <a:avLst/>
                  </a:prstGeom>
                  <a:grpFill/>
                  <a:ln w="31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607" name="7-Point Star 2">
                    <a:extLst>
                      <a:ext uri="{FF2B5EF4-FFF2-40B4-BE49-F238E27FC236}">
                        <a16:creationId xmlns:a16="http://schemas.microsoft.com/office/drawing/2014/main" id="{4C5031D4-F22D-40A6-BDB8-79455CEA4C83}"/>
                      </a:ext>
                    </a:extLst>
                  </p:cNvPr>
                  <p:cNvSpPr/>
                  <p:nvPr/>
                </p:nvSpPr>
                <p:spPr bwMode="auto">
                  <a:xfrm>
                    <a:off x="1110745" y="3914304"/>
                    <a:ext cx="215142" cy="215142"/>
                  </a:xfrm>
                  <a:prstGeom prst="star7">
                    <a:avLst/>
                  </a:pr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sp>
            <p:nvSpPr>
              <p:cNvPr id="600" name="Freeform 73">
                <a:extLst>
                  <a:ext uri="{FF2B5EF4-FFF2-40B4-BE49-F238E27FC236}">
                    <a16:creationId xmlns:a16="http://schemas.microsoft.com/office/drawing/2014/main" id="{16CF3712-22B0-45AB-99DB-656762E21C29}"/>
                  </a:ext>
                </a:extLst>
              </p:cNvPr>
              <p:cNvSpPr/>
              <p:nvPr/>
            </p:nvSpPr>
            <p:spPr bwMode="auto">
              <a:xfrm>
                <a:off x="1123365" y="3389390"/>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601" name="Freeform 74">
                <a:extLst>
                  <a:ext uri="{FF2B5EF4-FFF2-40B4-BE49-F238E27FC236}">
                    <a16:creationId xmlns:a16="http://schemas.microsoft.com/office/drawing/2014/main" id="{3BD11FB1-D89D-4BBF-B152-97AE94978853}"/>
                  </a:ext>
                </a:extLst>
              </p:cNvPr>
              <p:cNvSpPr/>
              <p:nvPr/>
            </p:nvSpPr>
            <p:spPr bwMode="auto">
              <a:xfrm flipV="1">
                <a:off x="285313" y="3407323"/>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602" name="Freeform 39">
                <a:extLst>
                  <a:ext uri="{FF2B5EF4-FFF2-40B4-BE49-F238E27FC236}">
                    <a16:creationId xmlns:a16="http://schemas.microsoft.com/office/drawing/2014/main" id="{E149164A-A976-4EF0-A45C-C1AC486E15D1}"/>
                  </a:ext>
                </a:extLst>
              </p:cNvPr>
              <p:cNvSpPr/>
              <p:nvPr/>
            </p:nvSpPr>
            <p:spPr bwMode="auto">
              <a:xfrm>
                <a:off x="894320" y="3196211"/>
                <a:ext cx="502442"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603" name="Freeform 41">
                <a:extLst>
                  <a:ext uri="{FF2B5EF4-FFF2-40B4-BE49-F238E27FC236}">
                    <a16:creationId xmlns:a16="http://schemas.microsoft.com/office/drawing/2014/main" id="{16315E55-B033-437D-BBB9-5DACDEE7C0AA}"/>
                  </a:ext>
                </a:extLst>
              </p:cNvPr>
              <p:cNvSpPr/>
              <p:nvPr/>
            </p:nvSpPr>
            <p:spPr bwMode="auto">
              <a:xfrm flipH="1">
                <a:off x="337717" y="3196211"/>
                <a:ext cx="499629"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sp>
          <p:nvSpPr>
            <p:cNvPr id="610" name="7-Point Star 2">
              <a:extLst>
                <a:ext uri="{FF2B5EF4-FFF2-40B4-BE49-F238E27FC236}">
                  <a16:creationId xmlns:a16="http://schemas.microsoft.com/office/drawing/2014/main" id="{55312D56-FC55-4154-A0DC-777A9902EBB9}"/>
                </a:ext>
              </a:extLst>
            </p:cNvPr>
            <p:cNvSpPr/>
            <p:nvPr/>
          </p:nvSpPr>
          <p:spPr bwMode="auto">
            <a:xfrm rot="20411449">
              <a:off x="6272762" y="3428099"/>
              <a:ext cx="43552" cy="42526"/>
            </a:xfrm>
            <a:prstGeom prst="star7">
              <a:avLst/>
            </a:prstGeom>
            <a:solidFill>
              <a:schemeClr val="accent1"/>
            </a:solid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611" name="7-Point Star 2">
              <a:extLst>
                <a:ext uri="{FF2B5EF4-FFF2-40B4-BE49-F238E27FC236}">
                  <a16:creationId xmlns:a16="http://schemas.microsoft.com/office/drawing/2014/main" id="{0AA68E1C-3459-4C7D-97C3-5460FAE70B0C}"/>
                </a:ext>
              </a:extLst>
            </p:cNvPr>
            <p:cNvSpPr/>
            <p:nvPr/>
          </p:nvSpPr>
          <p:spPr bwMode="auto">
            <a:xfrm rot="20411449">
              <a:off x="5655444" y="3629072"/>
              <a:ext cx="43552" cy="42526"/>
            </a:xfrm>
            <a:prstGeom prst="star7">
              <a:avLst/>
            </a:prstGeom>
            <a:solidFill>
              <a:schemeClr val="accent1"/>
            </a:solid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49" name="Rectangle 48">
              <a:extLst>
                <a:ext uri="{FF2B5EF4-FFF2-40B4-BE49-F238E27FC236}">
                  <a16:creationId xmlns:a16="http://schemas.microsoft.com/office/drawing/2014/main" id="{AD20D983-70B2-4908-B871-AC2BF54CAC62}"/>
                </a:ext>
              </a:extLst>
            </p:cNvPr>
            <p:cNvSpPr/>
            <p:nvPr/>
          </p:nvSpPr>
          <p:spPr bwMode="auto">
            <a:xfrm>
              <a:off x="5082095" y="2334442"/>
              <a:ext cx="1091467" cy="307328"/>
            </a:xfrm>
            <a:prstGeom prst="rect">
              <a:avLst/>
            </a:prstGeom>
            <a:solidFill>
              <a:schemeClr val="tx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634" name="Rectangle 633">
              <a:extLst>
                <a:ext uri="{FF2B5EF4-FFF2-40B4-BE49-F238E27FC236}">
                  <a16:creationId xmlns:a16="http://schemas.microsoft.com/office/drawing/2014/main" id="{7C5D3AF3-6389-4A1D-878A-AA1AAF7AEA06}"/>
                </a:ext>
              </a:extLst>
            </p:cNvPr>
            <p:cNvSpPr/>
            <p:nvPr/>
          </p:nvSpPr>
          <p:spPr bwMode="auto">
            <a:xfrm flipV="1">
              <a:off x="4081850" y="3366220"/>
              <a:ext cx="221917" cy="500695"/>
            </a:xfrm>
            <a:prstGeom prst="rect">
              <a:avLst/>
            </a:prstGeom>
            <a:solidFill>
              <a:schemeClr val="tx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635" name="Rectangle 634">
              <a:extLst>
                <a:ext uri="{FF2B5EF4-FFF2-40B4-BE49-F238E27FC236}">
                  <a16:creationId xmlns:a16="http://schemas.microsoft.com/office/drawing/2014/main" id="{ECBA2803-D8F3-4D9B-BB55-F54BE7B063EA}"/>
                </a:ext>
              </a:extLst>
            </p:cNvPr>
            <p:cNvSpPr/>
            <p:nvPr/>
          </p:nvSpPr>
          <p:spPr bwMode="auto">
            <a:xfrm flipV="1">
              <a:off x="7008727" y="2630027"/>
              <a:ext cx="221917" cy="614731"/>
            </a:xfrm>
            <a:prstGeom prst="rect">
              <a:avLst/>
            </a:prstGeom>
            <a:solidFill>
              <a:schemeClr val="tx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636" name="Rectangle 635">
              <a:extLst>
                <a:ext uri="{FF2B5EF4-FFF2-40B4-BE49-F238E27FC236}">
                  <a16:creationId xmlns:a16="http://schemas.microsoft.com/office/drawing/2014/main" id="{BFB85B1D-6C66-42B6-960B-C15517DEFB52}"/>
                </a:ext>
              </a:extLst>
            </p:cNvPr>
            <p:cNvSpPr/>
            <p:nvPr/>
          </p:nvSpPr>
          <p:spPr bwMode="auto">
            <a:xfrm rot="5400000" flipV="1">
              <a:off x="5614500" y="2731301"/>
              <a:ext cx="292243" cy="2940049"/>
            </a:xfrm>
            <a:prstGeom prst="rect">
              <a:avLst/>
            </a:prstGeom>
            <a:solidFill>
              <a:schemeClr val="tx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grpSp>
      <p:sp>
        <p:nvSpPr>
          <p:cNvPr id="31" name="Title 1">
            <a:extLst>
              <a:ext uri="{FF2B5EF4-FFF2-40B4-BE49-F238E27FC236}">
                <a16:creationId xmlns:a16="http://schemas.microsoft.com/office/drawing/2014/main" id="{FBBE5E4A-FA4E-41A0-A288-F8A33091A1EB}"/>
              </a:ext>
            </a:extLst>
          </p:cNvPr>
          <p:cNvSpPr>
            <a:spLocks noGrp="1"/>
          </p:cNvSpPr>
          <p:nvPr>
            <p:ph type="title"/>
          </p:nvPr>
        </p:nvSpPr>
        <p:spPr/>
        <p:txBody>
          <a:bodyPr/>
          <a:lstStyle/>
          <a:p>
            <a:r>
              <a:rPr lang="en-US" dirty="0">
                <a:cs typeface="Calibri" panose="020F0502020204030204" pitchFamily="34" charset="0"/>
              </a:rPr>
              <a:t>Antibody–Drug Conjugates: Mechanism of Action</a:t>
            </a:r>
          </a:p>
        </p:txBody>
      </p:sp>
      <p:sp>
        <p:nvSpPr>
          <p:cNvPr id="32" name="Content Placeholder 1">
            <a:extLst>
              <a:ext uri="{FF2B5EF4-FFF2-40B4-BE49-F238E27FC236}">
                <a16:creationId xmlns:a16="http://schemas.microsoft.com/office/drawing/2014/main" id="{17C752B9-FA10-4F07-BBC3-27C72E643271}"/>
              </a:ext>
            </a:extLst>
          </p:cNvPr>
          <p:cNvSpPr>
            <a:spLocks noGrp="1"/>
          </p:cNvSpPr>
          <p:nvPr>
            <p:ph idx="4294967295"/>
          </p:nvPr>
        </p:nvSpPr>
        <p:spPr>
          <a:xfrm>
            <a:off x="1314450" y="1386768"/>
            <a:ext cx="10877550" cy="395287"/>
          </a:xfrm>
        </p:spPr>
        <p:txBody>
          <a:bodyPr/>
          <a:lstStyle/>
          <a:p>
            <a:r>
              <a:rPr lang="en-US" sz="2000" dirty="0"/>
              <a:t>Antibody binds target antigen → internalized → payload release + bystander effect</a:t>
            </a:r>
          </a:p>
          <a:p>
            <a:endParaRPr lang="en-US" dirty="0"/>
          </a:p>
        </p:txBody>
      </p:sp>
      <p:sp>
        <p:nvSpPr>
          <p:cNvPr id="33" name="Text Box 15">
            <a:extLst>
              <a:ext uri="{FF2B5EF4-FFF2-40B4-BE49-F238E27FC236}">
                <a16:creationId xmlns:a16="http://schemas.microsoft.com/office/drawing/2014/main" id="{F8289974-E90C-4C75-A4F3-E73592BEE5D0}"/>
              </a:ext>
            </a:extLst>
          </p:cNvPr>
          <p:cNvSpPr txBox="1">
            <a:spLocks noChangeArrowheads="1"/>
          </p:cNvSpPr>
          <p:nvPr/>
        </p:nvSpPr>
        <p:spPr bwMode="auto">
          <a:xfrm>
            <a:off x="437307" y="643603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Drago. Nat Rev Clin Oncol. 2021;18:327.</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endParaRPr>
          </a:p>
        </p:txBody>
      </p:sp>
      <p:sp>
        <p:nvSpPr>
          <p:cNvPr id="38" name="TextBox 37">
            <a:extLst>
              <a:ext uri="{FF2B5EF4-FFF2-40B4-BE49-F238E27FC236}">
                <a16:creationId xmlns:a16="http://schemas.microsoft.com/office/drawing/2014/main" id="{F9FF1AE3-EF4B-4408-B6E7-9DFEB83E823D}"/>
              </a:ext>
            </a:extLst>
          </p:cNvPr>
          <p:cNvSpPr txBox="1"/>
          <p:nvPr/>
        </p:nvSpPr>
        <p:spPr bwMode="auto">
          <a:xfrm>
            <a:off x="7409103" y="1896714"/>
            <a:ext cx="4185931" cy="523220"/>
          </a:xfrm>
          <a:prstGeom prst="rect">
            <a:avLst/>
          </a:prstGeom>
          <a:solidFill>
            <a:schemeClr val="tx1"/>
          </a:solidFill>
          <a:ln>
            <a:noFill/>
          </a:ln>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Antibody engagement → </a:t>
            </a:r>
            <a:b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payload-independent antitumor activity</a:t>
            </a:r>
          </a:p>
        </p:txBody>
      </p:sp>
      <p:sp>
        <p:nvSpPr>
          <p:cNvPr id="42" name="TextBox 41">
            <a:extLst>
              <a:ext uri="{FF2B5EF4-FFF2-40B4-BE49-F238E27FC236}">
                <a16:creationId xmlns:a16="http://schemas.microsoft.com/office/drawing/2014/main" id="{89D84250-D088-4D1A-A706-93CF378BC285}"/>
              </a:ext>
            </a:extLst>
          </p:cNvPr>
          <p:cNvSpPr txBox="1"/>
          <p:nvPr/>
        </p:nvSpPr>
        <p:spPr bwMode="auto">
          <a:xfrm>
            <a:off x="3874246" y="4156690"/>
            <a:ext cx="3868105" cy="523220"/>
          </a:xfrm>
          <a:prstGeom prst="rect">
            <a:avLst/>
          </a:prstGeom>
          <a:solidFill>
            <a:schemeClr val="tx1"/>
          </a:solidFill>
          <a:ln>
            <a:noFill/>
          </a:ln>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Payload release from endosomes and lysosomes (sometimes extracellularly) → apoptosis</a:t>
            </a:r>
          </a:p>
        </p:txBody>
      </p:sp>
      <p:sp>
        <p:nvSpPr>
          <p:cNvPr id="21" name="TextBox 20">
            <a:extLst>
              <a:ext uri="{FF2B5EF4-FFF2-40B4-BE49-F238E27FC236}">
                <a16:creationId xmlns:a16="http://schemas.microsoft.com/office/drawing/2014/main" id="{560F78F4-7B62-49FB-9554-ECAB252AE31B}"/>
              </a:ext>
            </a:extLst>
          </p:cNvPr>
          <p:cNvSpPr txBox="1"/>
          <p:nvPr/>
        </p:nvSpPr>
        <p:spPr bwMode="auto">
          <a:xfrm>
            <a:off x="709796" y="1896714"/>
            <a:ext cx="2721131" cy="738664"/>
          </a:xfrm>
          <a:prstGeom prst="rect">
            <a:avLst/>
          </a:prstGeom>
          <a:solidFill>
            <a:schemeClr val="tx1"/>
          </a:solidFill>
          <a:ln>
            <a:noFill/>
          </a:ln>
        </p:spPr>
        <p:txBody>
          <a:bodyPr wrap="squar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ADCs may circulate as dynamic mixture of intact conjugate, naked antibodies, and free payload</a:t>
            </a:r>
          </a:p>
        </p:txBody>
      </p:sp>
      <p:sp>
        <p:nvSpPr>
          <p:cNvPr id="22" name="TextBox 21">
            <a:extLst>
              <a:ext uri="{FF2B5EF4-FFF2-40B4-BE49-F238E27FC236}">
                <a16:creationId xmlns:a16="http://schemas.microsoft.com/office/drawing/2014/main" id="{07498171-5785-4978-97CE-0668B17AE737}"/>
              </a:ext>
            </a:extLst>
          </p:cNvPr>
          <p:cNvSpPr txBox="1"/>
          <p:nvPr/>
        </p:nvSpPr>
        <p:spPr bwMode="auto">
          <a:xfrm>
            <a:off x="3938447" y="1896714"/>
            <a:ext cx="3422942" cy="738664"/>
          </a:xfrm>
          <a:prstGeom prst="rect">
            <a:avLst/>
          </a:prstGeom>
          <a:solidFill>
            <a:schemeClr val="tx1"/>
          </a:solidFill>
          <a:ln>
            <a:noFill/>
          </a:ln>
        </p:spPr>
        <p:txBody>
          <a:bodyPr wrap="squar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ADCs reach tumors via capillaries, </a:t>
            </a:r>
          </a:p>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releasing some payload into tumor microenvironment as diffuse toward target</a:t>
            </a:r>
          </a:p>
        </p:txBody>
      </p:sp>
      <p:sp>
        <p:nvSpPr>
          <p:cNvPr id="23" name="TextBox 22">
            <a:extLst>
              <a:ext uri="{FF2B5EF4-FFF2-40B4-BE49-F238E27FC236}">
                <a16:creationId xmlns:a16="http://schemas.microsoft.com/office/drawing/2014/main" id="{BD323581-3344-4A0A-93A2-12D66492ED66}"/>
              </a:ext>
            </a:extLst>
          </p:cNvPr>
          <p:cNvSpPr txBox="1"/>
          <p:nvPr/>
        </p:nvSpPr>
        <p:spPr bwMode="auto">
          <a:xfrm>
            <a:off x="511477" y="4135215"/>
            <a:ext cx="3426970" cy="523220"/>
          </a:xfrm>
          <a:prstGeom prst="rect">
            <a:avLst/>
          </a:prstGeom>
          <a:solidFill>
            <a:schemeClr val="tx1"/>
          </a:solidFill>
          <a:ln>
            <a:noFill/>
          </a:ln>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Most ADC–antigen complexes internalized, processed via antigen-dependent pathways</a:t>
            </a:r>
          </a:p>
        </p:txBody>
      </p:sp>
      <p:sp>
        <p:nvSpPr>
          <p:cNvPr id="19" name="TextBox 18">
            <a:extLst>
              <a:ext uri="{FF2B5EF4-FFF2-40B4-BE49-F238E27FC236}">
                <a16:creationId xmlns:a16="http://schemas.microsoft.com/office/drawing/2014/main" id="{D8141588-75CB-44F7-A94D-7F1589273114}"/>
              </a:ext>
            </a:extLst>
          </p:cNvPr>
          <p:cNvSpPr txBox="1"/>
          <p:nvPr/>
        </p:nvSpPr>
        <p:spPr bwMode="auto">
          <a:xfrm>
            <a:off x="7590666" y="4156328"/>
            <a:ext cx="3822806" cy="523220"/>
          </a:xfrm>
          <a:prstGeom prst="rect">
            <a:avLst/>
          </a:prstGeom>
          <a:solidFill>
            <a:schemeClr val="tx1"/>
          </a:solidFill>
          <a:ln>
            <a:noFill/>
          </a:ln>
        </p:spPr>
        <p:txBody>
          <a:bodyPr wrap="squar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Membrane-permeable payloads affect nearby cells regardless of target antigen expression</a:t>
            </a:r>
          </a:p>
        </p:txBody>
      </p:sp>
      <p:grpSp>
        <p:nvGrpSpPr>
          <p:cNvPr id="946" name="Group 945">
            <a:extLst>
              <a:ext uri="{FF2B5EF4-FFF2-40B4-BE49-F238E27FC236}">
                <a16:creationId xmlns:a16="http://schemas.microsoft.com/office/drawing/2014/main" id="{889EEC19-1393-43AA-A81B-ABE58E2AE9F0}"/>
              </a:ext>
            </a:extLst>
          </p:cNvPr>
          <p:cNvGrpSpPr/>
          <p:nvPr/>
        </p:nvGrpSpPr>
        <p:grpSpPr>
          <a:xfrm>
            <a:off x="449612" y="2552907"/>
            <a:ext cx="3089162" cy="1438613"/>
            <a:chOff x="449612" y="2758810"/>
            <a:chExt cx="3089162" cy="1438613"/>
          </a:xfrm>
        </p:grpSpPr>
        <p:sp>
          <p:nvSpPr>
            <p:cNvPr id="16" name="Freeform: Shape 15">
              <a:extLst>
                <a:ext uri="{FF2B5EF4-FFF2-40B4-BE49-F238E27FC236}">
                  <a16:creationId xmlns:a16="http://schemas.microsoft.com/office/drawing/2014/main" id="{7599BFB8-9EE9-47CE-963D-DC640A0211CE}"/>
                </a:ext>
              </a:extLst>
            </p:cNvPr>
            <p:cNvSpPr/>
            <p:nvPr/>
          </p:nvSpPr>
          <p:spPr bwMode="auto">
            <a:xfrm rot="555914">
              <a:off x="1048669" y="2864893"/>
              <a:ext cx="2234153" cy="1112363"/>
            </a:xfrm>
            <a:custGeom>
              <a:avLst/>
              <a:gdLst>
                <a:gd name="connsiteX0" fmla="*/ 0 w 2234153"/>
                <a:gd name="connsiteY0" fmla="*/ 380214 h 1112363"/>
                <a:gd name="connsiteX1" fmla="*/ 810706 w 2234153"/>
                <a:gd name="connsiteY1" fmla="*/ 191678 h 1112363"/>
                <a:gd name="connsiteX2" fmla="*/ 1611984 w 2234153"/>
                <a:gd name="connsiteY2" fmla="*/ 75414 h 1112363"/>
                <a:gd name="connsiteX3" fmla="*/ 2234153 w 2234153"/>
                <a:gd name="connsiteY3" fmla="*/ 0 h 1112363"/>
                <a:gd name="connsiteX4" fmla="*/ 2234153 w 2234153"/>
                <a:gd name="connsiteY4" fmla="*/ 650449 h 1112363"/>
                <a:gd name="connsiteX5" fmla="*/ 1492578 w 2234153"/>
                <a:gd name="connsiteY5" fmla="*/ 747860 h 1112363"/>
                <a:gd name="connsiteX6" fmla="*/ 659877 w 2234153"/>
                <a:gd name="connsiteY6" fmla="*/ 889262 h 1112363"/>
                <a:gd name="connsiteX7" fmla="*/ 282805 w 2234153"/>
                <a:gd name="connsiteY7" fmla="*/ 999241 h 1112363"/>
                <a:gd name="connsiteX8" fmla="*/ 9427 w 2234153"/>
                <a:gd name="connsiteY8" fmla="*/ 1112363 h 1112363"/>
                <a:gd name="connsiteX9" fmla="*/ 0 w 2234153"/>
                <a:gd name="connsiteY9" fmla="*/ 380214 h 1112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34153" h="1112363">
                  <a:moveTo>
                    <a:pt x="0" y="380214"/>
                  </a:moveTo>
                  <a:lnTo>
                    <a:pt x="810706" y="191678"/>
                  </a:lnTo>
                  <a:lnTo>
                    <a:pt x="1611984" y="75414"/>
                  </a:lnTo>
                  <a:lnTo>
                    <a:pt x="2234153" y="0"/>
                  </a:lnTo>
                  <a:lnTo>
                    <a:pt x="2234153" y="650449"/>
                  </a:lnTo>
                  <a:lnTo>
                    <a:pt x="1492578" y="747860"/>
                  </a:lnTo>
                  <a:lnTo>
                    <a:pt x="659877" y="889262"/>
                  </a:lnTo>
                  <a:lnTo>
                    <a:pt x="282805" y="999241"/>
                  </a:lnTo>
                  <a:lnTo>
                    <a:pt x="9427" y="1112363"/>
                  </a:lnTo>
                  <a:lnTo>
                    <a:pt x="0" y="380214"/>
                  </a:lnTo>
                  <a:close/>
                </a:path>
              </a:pathLst>
            </a:custGeom>
            <a:solidFill>
              <a:schemeClr val="accent5">
                <a:lumMod val="20000"/>
                <a:lumOff val="80000"/>
              </a:schemeClr>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grpSp>
          <p:nvGrpSpPr>
            <p:cNvPr id="14" name="Group 13">
              <a:extLst>
                <a:ext uri="{FF2B5EF4-FFF2-40B4-BE49-F238E27FC236}">
                  <a16:creationId xmlns:a16="http://schemas.microsoft.com/office/drawing/2014/main" id="{EE1817BC-E441-4378-96F9-FC6BD1892216}"/>
                </a:ext>
              </a:extLst>
            </p:cNvPr>
            <p:cNvGrpSpPr/>
            <p:nvPr/>
          </p:nvGrpSpPr>
          <p:grpSpPr>
            <a:xfrm rot="555914">
              <a:off x="825210" y="2839452"/>
              <a:ext cx="2713564" cy="429805"/>
              <a:chOff x="754233" y="2811054"/>
              <a:chExt cx="2713564" cy="429805"/>
            </a:xfrm>
          </p:grpSpPr>
          <p:grpSp>
            <p:nvGrpSpPr>
              <p:cNvPr id="11" name="Group 10">
                <a:extLst>
                  <a:ext uri="{FF2B5EF4-FFF2-40B4-BE49-F238E27FC236}">
                    <a16:creationId xmlns:a16="http://schemas.microsoft.com/office/drawing/2014/main" id="{06B71990-3582-4828-AA04-BC82DBC3A3B3}"/>
                  </a:ext>
                </a:extLst>
              </p:cNvPr>
              <p:cNvGrpSpPr/>
              <p:nvPr/>
            </p:nvGrpSpPr>
            <p:grpSpPr>
              <a:xfrm>
                <a:off x="1286028" y="3052572"/>
                <a:ext cx="549264" cy="63871"/>
                <a:chOff x="1286028" y="3052572"/>
                <a:chExt cx="549264" cy="63871"/>
              </a:xfrm>
            </p:grpSpPr>
            <p:sp>
              <p:nvSpPr>
                <p:cNvPr id="2" name="Rectangle: Rounded Corners 1">
                  <a:extLst>
                    <a:ext uri="{FF2B5EF4-FFF2-40B4-BE49-F238E27FC236}">
                      <a16:creationId xmlns:a16="http://schemas.microsoft.com/office/drawing/2014/main" id="{A412734B-1E65-4795-BCE7-A4845AC61370}"/>
                    </a:ext>
                  </a:extLst>
                </p:cNvPr>
                <p:cNvSpPr/>
                <p:nvPr/>
              </p:nvSpPr>
              <p:spPr bwMode="auto">
                <a:xfrm rot="20825493">
                  <a:off x="1286028" y="3052572"/>
                  <a:ext cx="549264" cy="63871"/>
                </a:xfrm>
                <a:prstGeom prst="roundRect">
                  <a:avLst>
                    <a:gd name="adj" fmla="val 50000"/>
                  </a:avLst>
                </a:prstGeom>
                <a:solidFill>
                  <a:schemeClr val="accent3">
                    <a:lumMod val="60000"/>
                    <a:lumOff val="40000"/>
                  </a:schemeClr>
                </a:solidFill>
                <a:ln w="635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3" name="Oval 2">
                  <a:extLst>
                    <a:ext uri="{FF2B5EF4-FFF2-40B4-BE49-F238E27FC236}">
                      <a16:creationId xmlns:a16="http://schemas.microsoft.com/office/drawing/2014/main" id="{623F2783-A94E-47DF-A4D5-8934A71F8F84}"/>
                    </a:ext>
                  </a:extLst>
                </p:cNvPr>
                <p:cNvSpPr/>
                <p:nvPr/>
              </p:nvSpPr>
              <p:spPr bwMode="auto">
                <a:xfrm rot="20857431">
                  <a:off x="1489117" y="3061648"/>
                  <a:ext cx="146146" cy="45719"/>
                </a:xfrm>
                <a:prstGeom prst="ellipse">
                  <a:avLst/>
                </a:prstGeom>
                <a:solidFill>
                  <a:schemeClr val="accent3"/>
                </a:solidFill>
                <a:ln w="635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grpSp>
          <p:grpSp>
            <p:nvGrpSpPr>
              <p:cNvPr id="320" name="Group 319">
                <a:extLst>
                  <a:ext uri="{FF2B5EF4-FFF2-40B4-BE49-F238E27FC236}">
                    <a16:creationId xmlns:a16="http://schemas.microsoft.com/office/drawing/2014/main" id="{B9575BBD-8D91-40DF-A14D-CF9302BFCEC0}"/>
                  </a:ext>
                </a:extLst>
              </p:cNvPr>
              <p:cNvGrpSpPr/>
              <p:nvPr/>
            </p:nvGrpSpPr>
            <p:grpSpPr>
              <a:xfrm>
                <a:off x="754233" y="3176988"/>
                <a:ext cx="549264" cy="63871"/>
                <a:chOff x="1286028" y="3052572"/>
                <a:chExt cx="549264" cy="63871"/>
              </a:xfrm>
            </p:grpSpPr>
            <p:sp>
              <p:nvSpPr>
                <p:cNvPr id="334" name="Rectangle: Rounded Corners 333">
                  <a:extLst>
                    <a:ext uri="{FF2B5EF4-FFF2-40B4-BE49-F238E27FC236}">
                      <a16:creationId xmlns:a16="http://schemas.microsoft.com/office/drawing/2014/main" id="{2C0A84A3-5A25-45E8-9F2A-6053365C8CC4}"/>
                    </a:ext>
                  </a:extLst>
                </p:cNvPr>
                <p:cNvSpPr/>
                <p:nvPr/>
              </p:nvSpPr>
              <p:spPr bwMode="auto">
                <a:xfrm rot="20825493">
                  <a:off x="1286028" y="3052572"/>
                  <a:ext cx="549264" cy="63871"/>
                </a:xfrm>
                <a:prstGeom prst="roundRect">
                  <a:avLst>
                    <a:gd name="adj" fmla="val 50000"/>
                  </a:avLst>
                </a:prstGeom>
                <a:solidFill>
                  <a:schemeClr val="accent3">
                    <a:lumMod val="60000"/>
                    <a:lumOff val="40000"/>
                  </a:schemeClr>
                </a:solidFill>
                <a:ln w="635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336" name="Oval 335">
                  <a:extLst>
                    <a:ext uri="{FF2B5EF4-FFF2-40B4-BE49-F238E27FC236}">
                      <a16:creationId xmlns:a16="http://schemas.microsoft.com/office/drawing/2014/main" id="{9515A8F2-EE82-4499-AFF8-4CF507D6C06A}"/>
                    </a:ext>
                  </a:extLst>
                </p:cNvPr>
                <p:cNvSpPr/>
                <p:nvPr/>
              </p:nvSpPr>
              <p:spPr bwMode="auto">
                <a:xfrm rot="20857431">
                  <a:off x="1489117" y="3061648"/>
                  <a:ext cx="146146" cy="45719"/>
                </a:xfrm>
                <a:prstGeom prst="ellipse">
                  <a:avLst/>
                </a:prstGeom>
                <a:solidFill>
                  <a:schemeClr val="accent3"/>
                </a:solidFill>
                <a:ln w="635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grpSp>
          <p:grpSp>
            <p:nvGrpSpPr>
              <p:cNvPr id="338" name="Group 337">
                <a:extLst>
                  <a:ext uri="{FF2B5EF4-FFF2-40B4-BE49-F238E27FC236}">
                    <a16:creationId xmlns:a16="http://schemas.microsoft.com/office/drawing/2014/main" id="{69575EDA-9E10-4B2F-916E-88C5B4C77F98}"/>
                  </a:ext>
                </a:extLst>
              </p:cNvPr>
              <p:cNvGrpSpPr/>
              <p:nvPr/>
            </p:nvGrpSpPr>
            <p:grpSpPr>
              <a:xfrm rot="263587">
                <a:off x="1827700" y="2950665"/>
                <a:ext cx="549264" cy="63871"/>
                <a:chOff x="1286028" y="3052572"/>
                <a:chExt cx="549264" cy="63871"/>
              </a:xfrm>
            </p:grpSpPr>
            <p:sp>
              <p:nvSpPr>
                <p:cNvPr id="340" name="Rectangle: Rounded Corners 339">
                  <a:extLst>
                    <a:ext uri="{FF2B5EF4-FFF2-40B4-BE49-F238E27FC236}">
                      <a16:creationId xmlns:a16="http://schemas.microsoft.com/office/drawing/2014/main" id="{D66F7DF8-CFA3-40E2-B719-098DB6EF51A6}"/>
                    </a:ext>
                  </a:extLst>
                </p:cNvPr>
                <p:cNvSpPr/>
                <p:nvPr/>
              </p:nvSpPr>
              <p:spPr bwMode="auto">
                <a:xfrm rot="20825493">
                  <a:off x="1286028" y="3052572"/>
                  <a:ext cx="549264" cy="63871"/>
                </a:xfrm>
                <a:prstGeom prst="roundRect">
                  <a:avLst>
                    <a:gd name="adj" fmla="val 50000"/>
                  </a:avLst>
                </a:prstGeom>
                <a:solidFill>
                  <a:schemeClr val="accent3">
                    <a:lumMod val="60000"/>
                    <a:lumOff val="40000"/>
                  </a:schemeClr>
                </a:solidFill>
                <a:ln w="635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367" name="Oval 366">
                  <a:extLst>
                    <a:ext uri="{FF2B5EF4-FFF2-40B4-BE49-F238E27FC236}">
                      <a16:creationId xmlns:a16="http://schemas.microsoft.com/office/drawing/2014/main" id="{5062F5A6-6F32-4393-8798-2A155C458739}"/>
                    </a:ext>
                  </a:extLst>
                </p:cNvPr>
                <p:cNvSpPr/>
                <p:nvPr/>
              </p:nvSpPr>
              <p:spPr bwMode="auto">
                <a:xfrm rot="20857431">
                  <a:off x="1489117" y="3061648"/>
                  <a:ext cx="146146" cy="45719"/>
                </a:xfrm>
                <a:prstGeom prst="ellipse">
                  <a:avLst/>
                </a:prstGeom>
                <a:solidFill>
                  <a:schemeClr val="accent3"/>
                </a:solidFill>
                <a:ln w="635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grpSp>
          <p:grpSp>
            <p:nvGrpSpPr>
              <p:cNvPr id="372" name="Group 371">
                <a:extLst>
                  <a:ext uri="{FF2B5EF4-FFF2-40B4-BE49-F238E27FC236}">
                    <a16:creationId xmlns:a16="http://schemas.microsoft.com/office/drawing/2014/main" id="{9E23898E-AF38-4AF6-8017-D236C384D2B2}"/>
                  </a:ext>
                </a:extLst>
              </p:cNvPr>
              <p:cNvGrpSpPr/>
              <p:nvPr/>
            </p:nvGrpSpPr>
            <p:grpSpPr>
              <a:xfrm rot="376936">
                <a:off x="2373393" y="2879334"/>
                <a:ext cx="549264" cy="63871"/>
                <a:chOff x="1286028" y="3052572"/>
                <a:chExt cx="549264" cy="63871"/>
              </a:xfrm>
            </p:grpSpPr>
            <p:sp>
              <p:nvSpPr>
                <p:cNvPr id="375" name="Rectangle: Rounded Corners 374">
                  <a:extLst>
                    <a:ext uri="{FF2B5EF4-FFF2-40B4-BE49-F238E27FC236}">
                      <a16:creationId xmlns:a16="http://schemas.microsoft.com/office/drawing/2014/main" id="{96D6744C-FC4B-41A9-801B-0536021EA15E}"/>
                    </a:ext>
                  </a:extLst>
                </p:cNvPr>
                <p:cNvSpPr/>
                <p:nvPr/>
              </p:nvSpPr>
              <p:spPr bwMode="auto">
                <a:xfrm rot="20825493">
                  <a:off x="1286028" y="3052572"/>
                  <a:ext cx="549264" cy="63871"/>
                </a:xfrm>
                <a:prstGeom prst="roundRect">
                  <a:avLst>
                    <a:gd name="adj" fmla="val 50000"/>
                  </a:avLst>
                </a:prstGeom>
                <a:solidFill>
                  <a:schemeClr val="accent3">
                    <a:lumMod val="60000"/>
                    <a:lumOff val="40000"/>
                  </a:schemeClr>
                </a:solidFill>
                <a:ln w="635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376" name="Oval 375">
                  <a:extLst>
                    <a:ext uri="{FF2B5EF4-FFF2-40B4-BE49-F238E27FC236}">
                      <a16:creationId xmlns:a16="http://schemas.microsoft.com/office/drawing/2014/main" id="{C28316A3-3368-43B8-8A8C-0B1325392E73}"/>
                    </a:ext>
                  </a:extLst>
                </p:cNvPr>
                <p:cNvSpPr/>
                <p:nvPr/>
              </p:nvSpPr>
              <p:spPr bwMode="auto">
                <a:xfrm rot="20857431">
                  <a:off x="1489117" y="3061648"/>
                  <a:ext cx="146146" cy="45719"/>
                </a:xfrm>
                <a:prstGeom prst="ellipse">
                  <a:avLst/>
                </a:prstGeom>
                <a:solidFill>
                  <a:schemeClr val="accent3"/>
                </a:solidFill>
                <a:ln w="635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grpSp>
          <p:grpSp>
            <p:nvGrpSpPr>
              <p:cNvPr id="377" name="Group 376">
                <a:extLst>
                  <a:ext uri="{FF2B5EF4-FFF2-40B4-BE49-F238E27FC236}">
                    <a16:creationId xmlns:a16="http://schemas.microsoft.com/office/drawing/2014/main" id="{69B81304-2F43-4F48-98B6-6A115E625F5B}"/>
                  </a:ext>
                </a:extLst>
              </p:cNvPr>
              <p:cNvGrpSpPr/>
              <p:nvPr/>
            </p:nvGrpSpPr>
            <p:grpSpPr>
              <a:xfrm rot="376936">
                <a:off x="2918533" y="2811054"/>
                <a:ext cx="549264" cy="63871"/>
                <a:chOff x="1286028" y="3052572"/>
                <a:chExt cx="549264" cy="63871"/>
              </a:xfrm>
            </p:grpSpPr>
            <p:sp>
              <p:nvSpPr>
                <p:cNvPr id="378" name="Rectangle: Rounded Corners 377">
                  <a:extLst>
                    <a:ext uri="{FF2B5EF4-FFF2-40B4-BE49-F238E27FC236}">
                      <a16:creationId xmlns:a16="http://schemas.microsoft.com/office/drawing/2014/main" id="{E03ACF64-A705-449C-8EBE-9C632AB948DA}"/>
                    </a:ext>
                  </a:extLst>
                </p:cNvPr>
                <p:cNvSpPr/>
                <p:nvPr/>
              </p:nvSpPr>
              <p:spPr bwMode="auto">
                <a:xfrm rot="20825493">
                  <a:off x="1286028" y="3052572"/>
                  <a:ext cx="549264" cy="63871"/>
                </a:xfrm>
                <a:prstGeom prst="roundRect">
                  <a:avLst>
                    <a:gd name="adj" fmla="val 50000"/>
                  </a:avLst>
                </a:prstGeom>
                <a:solidFill>
                  <a:schemeClr val="accent3">
                    <a:lumMod val="60000"/>
                    <a:lumOff val="40000"/>
                  </a:schemeClr>
                </a:solidFill>
                <a:ln w="635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379" name="Oval 378">
                  <a:extLst>
                    <a:ext uri="{FF2B5EF4-FFF2-40B4-BE49-F238E27FC236}">
                      <a16:creationId xmlns:a16="http://schemas.microsoft.com/office/drawing/2014/main" id="{39EA22DE-7917-48F0-B259-499263F155BD}"/>
                    </a:ext>
                  </a:extLst>
                </p:cNvPr>
                <p:cNvSpPr/>
                <p:nvPr/>
              </p:nvSpPr>
              <p:spPr bwMode="auto">
                <a:xfrm rot="20857431">
                  <a:off x="1489117" y="3061648"/>
                  <a:ext cx="146146" cy="45719"/>
                </a:xfrm>
                <a:prstGeom prst="ellipse">
                  <a:avLst/>
                </a:prstGeom>
                <a:solidFill>
                  <a:schemeClr val="accent3"/>
                </a:solidFill>
                <a:ln w="635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grpSp>
        </p:grpSp>
        <p:grpSp>
          <p:nvGrpSpPr>
            <p:cNvPr id="13" name="Group 12">
              <a:extLst>
                <a:ext uri="{FF2B5EF4-FFF2-40B4-BE49-F238E27FC236}">
                  <a16:creationId xmlns:a16="http://schemas.microsoft.com/office/drawing/2014/main" id="{E3BE3752-D145-476C-B6C5-A8BC9272FE54}"/>
                </a:ext>
              </a:extLst>
            </p:cNvPr>
            <p:cNvGrpSpPr/>
            <p:nvPr/>
          </p:nvGrpSpPr>
          <p:grpSpPr>
            <a:xfrm rot="555914">
              <a:off x="556658" y="3482881"/>
              <a:ext cx="2680629" cy="543395"/>
              <a:chOff x="602139" y="3491237"/>
              <a:chExt cx="2680629" cy="543395"/>
            </a:xfrm>
          </p:grpSpPr>
          <p:grpSp>
            <p:nvGrpSpPr>
              <p:cNvPr id="380" name="Group 379">
                <a:extLst>
                  <a:ext uri="{FF2B5EF4-FFF2-40B4-BE49-F238E27FC236}">
                    <a16:creationId xmlns:a16="http://schemas.microsoft.com/office/drawing/2014/main" id="{4171E305-DF0F-4D70-880F-308F10BE9E17}"/>
                  </a:ext>
                </a:extLst>
              </p:cNvPr>
              <p:cNvGrpSpPr/>
              <p:nvPr/>
            </p:nvGrpSpPr>
            <p:grpSpPr>
              <a:xfrm rot="21331151">
                <a:off x="1117074" y="3779795"/>
                <a:ext cx="549264" cy="63871"/>
                <a:chOff x="1286028" y="3052572"/>
                <a:chExt cx="549264" cy="63871"/>
              </a:xfrm>
            </p:grpSpPr>
            <p:sp>
              <p:nvSpPr>
                <p:cNvPr id="381" name="Rectangle: Rounded Corners 380">
                  <a:extLst>
                    <a:ext uri="{FF2B5EF4-FFF2-40B4-BE49-F238E27FC236}">
                      <a16:creationId xmlns:a16="http://schemas.microsoft.com/office/drawing/2014/main" id="{C196683B-59AC-4333-A2C4-91A2AAE12D62}"/>
                    </a:ext>
                  </a:extLst>
                </p:cNvPr>
                <p:cNvSpPr/>
                <p:nvPr/>
              </p:nvSpPr>
              <p:spPr bwMode="auto">
                <a:xfrm rot="20825493">
                  <a:off x="1286028" y="3052572"/>
                  <a:ext cx="549264" cy="63871"/>
                </a:xfrm>
                <a:prstGeom prst="roundRect">
                  <a:avLst>
                    <a:gd name="adj" fmla="val 50000"/>
                  </a:avLst>
                </a:prstGeom>
                <a:solidFill>
                  <a:schemeClr val="accent3">
                    <a:lumMod val="60000"/>
                    <a:lumOff val="40000"/>
                  </a:schemeClr>
                </a:solidFill>
                <a:ln w="635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382" name="Oval 381">
                  <a:extLst>
                    <a:ext uri="{FF2B5EF4-FFF2-40B4-BE49-F238E27FC236}">
                      <a16:creationId xmlns:a16="http://schemas.microsoft.com/office/drawing/2014/main" id="{5E1447E9-4A5D-4B1C-9E4C-74E8D5463E68}"/>
                    </a:ext>
                  </a:extLst>
                </p:cNvPr>
                <p:cNvSpPr/>
                <p:nvPr/>
              </p:nvSpPr>
              <p:spPr bwMode="auto">
                <a:xfrm rot="20857431">
                  <a:off x="1489117" y="3061648"/>
                  <a:ext cx="146146" cy="45719"/>
                </a:xfrm>
                <a:prstGeom prst="ellipse">
                  <a:avLst/>
                </a:prstGeom>
                <a:solidFill>
                  <a:schemeClr val="accent3"/>
                </a:solidFill>
                <a:ln w="635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grpSp>
          <p:grpSp>
            <p:nvGrpSpPr>
              <p:cNvPr id="383" name="Group 382">
                <a:extLst>
                  <a:ext uri="{FF2B5EF4-FFF2-40B4-BE49-F238E27FC236}">
                    <a16:creationId xmlns:a16="http://schemas.microsoft.com/office/drawing/2014/main" id="{45E959B9-8FBE-44F1-A595-60864D2A3791}"/>
                  </a:ext>
                </a:extLst>
              </p:cNvPr>
              <p:cNvGrpSpPr/>
              <p:nvPr/>
            </p:nvGrpSpPr>
            <p:grpSpPr>
              <a:xfrm rot="21140388">
                <a:off x="602139" y="3970761"/>
                <a:ext cx="549264" cy="63871"/>
                <a:chOff x="1286028" y="3052572"/>
                <a:chExt cx="549264" cy="63871"/>
              </a:xfrm>
            </p:grpSpPr>
            <p:sp>
              <p:nvSpPr>
                <p:cNvPr id="384" name="Rectangle: Rounded Corners 383">
                  <a:extLst>
                    <a:ext uri="{FF2B5EF4-FFF2-40B4-BE49-F238E27FC236}">
                      <a16:creationId xmlns:a16="http://schemas.microsoft.com/office/drawing/2014/main" id="{9F54AFDF-0E0E-46AB-91BD-D5CA5A2E170E}"/>
                    </a:ext>
                  </a:extLst>
                </p:cNvPr>
                <p:cNvSpPr/>
                <p:nvPr/>
              </p:nvSpPr>
              <p:spPr bwMode="auto">
                <a:xfrm rot="20825493">
                  <a:off x="1286028" y="3052572"/>
                  <a:ext cx="549264" cy="63871"/>
                </a:xfrm>
                <a:prstGeom prst="roundRect">
                  <a:avLst>
                    <a:gd name="adj" fmla="val 50000"/>
                  </a:avLst>
                </a:prstGeom>
                <a:solidFill>
                  <a:schemeClr val="accent3">
                    <a:lumMod val="60000"/>
                    <a:lumOff val="40000"/>
                  </a:schemeClr>
                </a:solidFill>
                <a:ln w="635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385" name="Oval 384">
                  <a:extLst>
                    <a:ext uri="{FF2B5EF4-FFF2-40B4-BE49-F238E27FC236}">
                      <a16:creationId xmlns:a16="http://schemas.microsoft.com/office/drawing/2014/main" id="{72C96EF8-5263-4B26-9222-BDACB7608DDD}"/>
                    </a:ext>
                  </a:extLst>
                </p:cNvPr>
                <p:cNvSpPr/>
                <p:nvPr/>
              </p:nvSpPr>
              <p:spPr bwMode="auto">
                <a:xfrm rot="20857431">
                  <a:off x="1489117" y="3061648"/>
                  <a:ext cx="146146" cy="45719"/>
                </a:xfrm>
                <a:prstGeom prst="ellipse">
                  <a:avLst/>
                </a:prstGeom>
                <a:solidFill>
                  <a:schemeClr val="accent3"/>
                </a:solidFill>
                <a:ln w="635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grpSp>
          <p:grpSp>
            <p:nvGrpSpPr>
              <p:cNvPr id="386" name="Group 385">
                <a:extLst>
                  <a:ext uri="{FF2B5EF4-FFF2-40B4-BE49-F238E27FC236}">
                    <a16:creationId xmlns:a16="http://schemas.microsoft.com/office/drawing/2014/main" id="{9056F6E7-22B8-4BCF-973B-5E3605106165}"/>
                  </a:ext>
                </a:extLst>
              </p:cNvPr>
              <p:cNvGrpSpPr/>
              <p:nvPr/>
            </p:nvGrpSpPr>
            <p:grpSpPr>
              <a:xfrm rot="199216">
                <a:off x="1647597" y="3641193"/>
                <a:ext cx="549264" cy="63871"/>
                <a:chOff x="1286028" y="3052572"/>
                <a:chExt cx="549264" cy="63871"/>
              </a:xfrm>
            </p:grpSpPr>
            <p:sp>
              <p:nvSpPr>
                <p:cNvPr id="387" name="Rectangle: Rounded Corners 386">
                  <a:extLst>
                    <a:ext uri="{FF2B5EF4-FFF2-40B4-BE49-F238E27FC236}">
                      <a16:creationId xmlns:a16="http://schemas.microsoft.com/office/drawing/2014/main" id="{325D5590-1524-46FE-9A9A-56E5C588FD35}"/>
                    </a:ext>
                  </a:extLst>
                </p:cNvPr>
                <p:cNvSpPr/>
                <p:nvPr/>
              </p:nvSpPr>
              <p:spPr bwMode="auto">
                <a:xfrm rot="20825493">
                  <a:off x="1286028" y="3052572"/>
                  <a:ext cx="549264" cy="63871"/>
                </a:xfrm>
                <a:prstGeom prst="roundRect">
                  <a:avLst>
                    <a:gd name="adj" fmla="val 50000"/>
                  </a:avLst>
                </a:prstGeom>
                <a:solidFill>
                  <a:schemeClr val="accent3">
                    <a:lumMod val="60000"/>
                    <a:lumOff val="40000"/>
                  </a:schemeClr>
                </a:solidFill>
                <a:ln w="635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388" name="Oval 387">
                  <a:extLst>
                    <a:ext uri="{FF2B5EF4-FFF2-40B4-BE49-F238E27FC236}">
                      <a16:creationId xmlns:a16="http://schemas.microsoft.com/office/drawing/2014/main" id="{EFBC89B1-93D6-48D6-8534-608E98498986}"/>
                    </a:ext>
                  </a:extLst>
                </p:cNvPr>
                <p:cNvSpPr/>
                <p:nvPr/>
              </p:nvSpPr>
              <p:spPr bwMode="auto">
                <a:xfrm rot="20857431">
                  <a:off x="1489117" y="3061648"/>
                  <a:ext cx="146146" cy="45719"/>
                </a:xfrm>
                <a:prstGeom prst="ellipse">
                  <a:avLst/>
                </a:prstGeom>
                <a:solidFill>
                  <a:schemeClr val="accent3"/>
                </a:solidFill>
                <a:ln w="635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grpSp>
          <p:grpSp>
            <p:nvGrpSpPr>
              <p:cNvPr id="389" name="Group 388">
                <a:extLst>
                  <a:ext uri="{FF2B5EF4-FFF2-40B4-BE49-F238E27FC236}">
                    <a16:creationId xmlns:a16="http://schemas.microsoft.com/office/drawing/2014/main" id="{52FF1BA1-359F-4F09-AD6D-F3948637BB5D}"/>
                  </a:ext>
                </a:extLst>
              </p:cNvPr>
              <p:cNvGrpSpPr/>
              <p:nvPr/>
            </p:nvGrpSpPr>
            <p:grpSpPr>
              <a:xfrm rot="376936">
                <a:off x="2188364" y="3559517"/>
                <a:ext cx="549264" cy="63871"/>
                <a:chOff x="1286028" y="3052572"/>
                <a:chExt cx="549264" cy="63871"/>
              </a:xfrm>
            </p:grpSpPr>
            <p:sp>
              <p:nvSpPr>
                <p:cNvPr id="390" name="Rectangle: Rounded Corners 389">
                  <a:extLst>
                    <a:ext uri="{FF2B5EF4-FFF2-40B4-BE49-F238E27FC236}">
                      <a16:creationId xmlns:a16="http://schemas.microsoft.com/office/drawing/2014/main" id="{F6C6D961-4E58-4051-9819-8F26CC03C814}"/>
                    </a:ext>
                  </a:extLst>
                </p:cNvPr>
                <p:cNvSpPr/>
                <p:nvPr/>
              </p:nvSpPr>
              <p:spPr bwMode="auto">
                <a:xfrm rot="20825493">
                  <a:off x="1286028" y="3052572"/>
                  <a:ext cx="549264" cy="63871"/>
                </a:xfrm>
                <a:prstGeom prst="roundRect">
                  <a:avLst>
                    <a:gd name="adj" fmla="val 50000"/>
                  </a:avLst>
                </a:prstGeom>
                <a:solidFill>
                  <a:schemeClr val="accent3">
                    <a:lumMod val="60000"/>
                    <a:lumOff val="40000"/>
                  </a:schemeClr>
                </a:solidFill>
                <a:ln w="635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391" name="Oval 390">
                  <a:extLst>
                    <a:ext uri="{FF2B5EF4-FFF2-40B4-BE49-F238E27FC236}">
                      <a16:creationId xmlns:a16="http://schemas.microsoft.com/office/drawing/2014/main" id="{0D48076A-AD51-44EB-8B8C-087B26588DAE}"/>
                    </a:ext>
                  </a:extLst>
                </p:cNvPr>
                <p:cNvSpPr/>
                <p:nvPr/>
              </p:nvSpPr>
              <p:spPr bwMode="auto">
                <a:xfrm rot="20857431">
                  <a:off x="1489117" y="3061648"/>
                  <a:ext cx="146146" cy="45719"/>
                </a:xfrm>
                <a:prstGeom prst="ellipse">
                  <a:avLst/>
                </a:prstGeom>
                <a:solidFill>
                  <a:schemeClr val="accent3"/>
                </a:solidFill>
                <a:ln w="635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grpSp>
          <p:grpSp>
            <p:nvGrpSpPr>
              <p:cNvPr id="392" name="Group 391">
                <a:extLst>
                  <a:ext uri="{FF2B5EF4-FFF2-40B4-BE49-F238E27FC236}">
                    <a16:creationId xmlns:a16="http://schemas.microsoft.com/office/drawing/2014/main" id="{1AEF3D37-276B-4E77-9D9F-1D95D08D2588}"/>
                  </a:ext>
                </a:extLst>
              </p:cNvPr>
              <p:cNvGrpSpPr/>
              <p:nvPr/>
            </p:nvGrpSpPr>
            <p:grpSpPr>
              <a:xfrm rot="376936">
                <a:off x="2733504" y="3491237"/>
                <a:ext cx="549264" cy="63871"/>
                <a:chOff x="1286028" y="3052572"/>
                <a:chExt cx="549264" cy="63871"/>
              </a:xfrm>
            </p:grpSpPr>
            <p:sp>
              <p:nvSpPr>
                <p:cNvPr id="393" name="Rectangle: Rounded Corners 392">
                  <a:extLst>
                    <a:ext uri="{FF2B5EF4-FFF2-40B4-BE49-F238E27FC236}">
                      <a16:creationId xmlns:a16="http://schemas.microsoft.com/office/drawing/2014/main" id="{39A9AC84-C8BE-4F08-8E07-94FBBE7B3309}"/>
                    </a:ext>
                  </a:extLst>
                </p:cNvPr>
                <p:cNvSpPr/>
                <p:nvPr/>
              </p:nvSpPr>
              <p:spPr bwMode="auto">
                <a:xfrm rot="20825493">
                  <a:off x="1286028" y="3052572"/>
                  <a:ext cx="549264" cy="63871"/>
                </a:xfrm>
                <a:prstGeom prst="roundRect">
                  <a:avLst>
                    <a:gd name="adj" fmla="val 50000"/>
                  </a:avLst>
                </a:prstGeom>
                <a:solidFill>
                  <a:schemeClr val="accent3">
                    <a:lumMod val="60000"/>
                    <a:lumOff val="40000"/>
                  </a:schemeClr>
                </a:solidFill>
                <a:ln w="635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394" name="Oval 393">
                  <a:extLst>
                    <a:ext uri="{FF2B5EF4-FFF2-40B4-BE49-F238E27FC236}">
                      <a16:creationId xmlns:a16="http://schemas.microsoft.com/office/drawing/2014/main" id="{D7629141-B0E3-448B-BDD0-35E73B18BE84}"/>
                    </a:ext>
                  </a:extLst>
                </p:cNvPr>
                <p:cNvSpPr/>
                <p:nvPr/>
              </p:nvSpPr>
              <p:spPr bwMode="auto">
                <a:xfrm rot="20857431">
                  <a:off x="1489117" y="3061648"/>
                  <a:ext cx="146146" cy="45719"/>
                </a:xfrm>
                <a:prstGeom prst="ellipse">
                  <a:avLst/>
                </a:prstGeom>
                <a:solidFill>
                  <a:schemeClr val="accent3"/>
                </a:solidFill>
                <a:ln w="635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grpSp>
        </p:grpSp>
        <p:grpSp>
          <p:nvGrpSpPr>
            <p:cNvPr id="397" name="Group 396">
              <a:extLst>
                <a:ext uri="{FF2B5EF4-FFF2-40B4-BE49-F238E27FC236}">
                  <a16:creationId xmlns:a16="http://schemas.microsoft.com/office/drawing/2014/main" id="{00722F87-5732-4DED-B3FA-6122D53DC686}"/>
                </a:ext>
              </a:extLst>
            </p:cNvPr>
            <p:cNvGrpSpPr/>
            <p:nvPr/>
          </p:nvGrpSpPr>
          <p:grpSpPr>
            <a:xfrm rot="12085305">
              <a:off x="2454741" y="3106106"/>
              <a:ext cx="240386" cy="250925"/>
              <a:chOff x="285313" y="3196211"/>
              <a:chExt cx="1187475" cy="1269460"/>
            </a:xfrm>
            <a:solidFill>
              <a:schemeClr val="accent1"/>
            </a:solidFill>
          </p:grpSpPr>
          <p:grpSp>
            <p:nvGrpSpPr>
              <p:cNvPr id="398" name="Group 397">
                <a:extLst>
                  <a:ext uri="{FF2B5EF4-FFF2-40B4-BE49-F238E27FC236}">
                    <a16:creationId xmlns:a16="http://schemas.microsoft.com/office/drawing/2014/main" id="{D487CBF6-0D30-470F-8F34-E0CB7CC77C46}"/>
                  </a:ext>
                </a:extLst>
              </p:cNvPr>
              <p:cNvGrpSpPr/>
              <p:nvPr/>
            </p:nvGrpSpPr>
            <p:grpSpPr>
              <a:xfrm>
                <a:off x="397845" y="3920346"/>
                <a:ext cx="928042" cy="215142"/>
                <a:chOff x="397845" y="3920346"/>
                <a:chExt cx="928042" cy="215142"/>
              </a:xfrm>
              <a:grpFill/>
            </p:grpSpPr>
            <p:grpSp>
              <p:nvGrpSpPr>
                <p:cNvPr id="403" name="Group 402">
                  <a:extLst>
                    <a:ext uri="{FF2B5EF4-FFF2-40B4-BE49-F238E27FC236}">
                      <a16:creationId xmlns:a16="http://schemas.microsoft.com/office/drawing/2014/main" id="{3B5BA9C0-418B-40D3-BE36-6416D4B8DD8B}"/>
                    </a:ext>
                  </a:extLst>
                </p:cNvPr>
                <p:cNvGrpSpPr/>
                <p:nvPr/>
              </p:nvGrpSpPr>
              <p:grpSpPr>
                <a:xfrm>
                  <a:off x="1035546" y="3920346"/>
                  <a:ext cx="290341" cy="215142"/>
                  <a:chOff x="1035546" y="3914304"/>
                  <a:chExt cx="290341" cy="215142"/>
                </a:xfrm>
                <a:grpFill/>
              </p:grpSpPr>
              <p:sp>
                <p:nvSpPr>
                  <p:cNvPr id="407" name="Rectangle 406">
                    <a:extLst>
                      <a:ext uri="{FF2B5EF4-FFF2-40B4-BE49-F238E27FC236}">
                        <a16:creationId xmlns:a16="http://schemas.microsoft.com/office/drawing/2014/main" id="{257D1C83-5D6B-4366-AFB7-75757A49DADB}"/>
                      </a:ext>
                    </a:extLst>
                  </p:cNvPr>
                  <p:cNvSpPr/>
                  <p:nvPr/>
                </p:nvSpPr>
                <p:spPr bwMode="auto">
                  <a:xfrm>
                    <a:off x="1035546" y="4010657"/>
                    <a:ext cx="117497" cy="31119"/>
                  </a:xfrm>
                  <a:prstGeom prst="rect">
                    <a:avLst/>
                  </a:prstGeom>
                  <a:grpFill/>
                  <a:ln w="31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408" name="7-Point Star 2">
                    <a:extLst>
                      <a:ext uri="{FF2B5EF4-FFF2-40B4-BE49-F238E27FC236}">
                        <a16:creationId xmlns:a16="http://schemas.microsoft.com/office/drawing/2014/main" id="{48647B5D-DF3D-47AE-98CB-D80E8EA043D9}"/>
                      </a:ext>
                    </a:extLst>
                  </p:cNvPr>
                  <p:cNvSpPr/>
                  <p:nvPr/>
                </p:nvSpPr>
                <p:spPr bwMode="auto">
                  <a:xfrm>
                    <a:off x="1110745" y="3914304"/>
                    <a:ext cx="215142" cy="215142"/>
                  </a:xfrm>
                  <a:prstGeom prst="star7">
                    <a:avLst/>
                  </a:pr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nvGrpSpPr>
                <p:cNvPr id="404" name="Group 403">
                  <a:extLst>
                    <a:ext uri="{FF2B5EF4-FFF2-40B4-BE49-F238E27FC236}">
                      <a16:creationId xmlns:a16="http://schemas.microsoft.com/office/drawing/2014/main" id="{92DC07C8-5915-49F2-B46B-518B9F6EAEBE}"/>
                    </a:ext>
                  </a:extLst>
                </p:cNvPr>
                <p:cNvGrpSpPr/>
                <p:nvPr/>
              </p:nvGrpSpPr>
              <p:grpSpPr>
                <a:xfrm rot="10800000">
                  <a:off x="397845" y="3920346"/>
                  <a:ext cx="290341" cy="215142"/>
                  <a:chOff x="1035546" y="3914304"/>
                  <a:chExt cx="290341" cy="215142"/>
                </a:xfrm>
                <a:grpFill/>
              </p:grpSpPr>
              <p:sp>
                <p:nvSpPr>
                  <p:cNvPr id="405" name="Rectangle 404">
                    <a:extLst>
                      <a:ext uri="{FF2B5EF4-FFF2-40B4-BE49-F238E27FC236}">
                        <a16:creationId xmlns:a16="http://schemas.microsoft.com/office/drawing/2014/main" id="{A348D0E6-5D27-4034-8A86-04D1F99DDA29}"/>
                      </a:ext>
                    </a:extLst>
                  </p:cNvPr>
                  <p:cNvSpPr/>
                  <p:nvPr/>
                </p:nvSpPr>
                <p:spPr bwMode="auto">
                  <a:xfrm>
                    <a:off x="1035546" y="4010657"/>
                    <a:ext cx="117497" cy="31119"/>
                  </a:xfrm>
                  <a:prstGeom prst="rect">
                    <a:avLst/>
                  </a:prstGeom>
                  <a:grpFill/>
                  <a:ln w="31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406" name="7-Point Star 2">
                    <a:extLst>
                      <a:ext uri="{FF2B5EF4-FFF2-40B4-BE49-F238E27FC236}">
                        <a16:creationId xmlns:a16="http://schemas.microsoft.com/office/drawing/2014/main" id="{BE333CF3-D531-44F5-A311-A01BCFADA0F1}"/>
                      </a:ext>
                    </a:extLst>
                  </p:cNvPr>
                  <p:cNvSpPr/>
                  <p:nvPr/>
                </p:nvSpPr>
                <p:spPr bwMode="auto">
                  <a:xfrm>
                    <a:off x="1110745" y="3914304"/>
                    <a:ext cx="215142" cy="215142"/>
                  </a:xfrm>
                  <a:prstGeom prst="star7">
                    <a:avLst/>
                  </a:pr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sp>
            <p:nvSpPr>
              <p:cNvPr id="399" name="Freeform 73">
                <a:extLst>
                  <a:ext uri="{FF2B5EF4-FFF2-40B4-BE49-F238E27FC236}">
                    <a16:creationId xmlns:a16="http://schemas.microsoft.com/office/drawing/2014/main" id="{6D5488AC-B0AA-4AA0-8E4B-E2326F8408FC}"/>
                  </a:ext>
                </a:extLst>
              </p:cNvPr>
              <p:cNvSpPr/>
              <p:nvPr/>
            </p:nvSpPr>
            <p:spPr bwMode="auto">
              <a:xfrm>
                <a:off x="1123365" y="3389390"/>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400" name="Freeform 74">
                <a:extLst>
                  <a:ext uri="{FF2B5EF4-FFF2-40B4-BE49-F238E27FC236}">
                    <a16:creationId xmlns:a16="http://schemas.microsoft.com/office/drawing/2014/main" id="{C1A630BE-39A8-40E6-B85A-748772755215}"/>
                  </a:ext>
                </a:extLst>
              </p:cNvPr>
              <p:cNvSpPr/>
              <p:nvPr/>
            </p:nvSpPr>
            <p:spPr bwMode="auto">
              <a:xfrm flipV="1">
                <a:off x="285313" y="3407323"/>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401" name="Freeform 39">
                <a:extLst>
                  <a:ext uri="{FF2B5EF4-FFF2-40B4-BE49-F238E27FC236}">
                    <a16:creationId xmlns:a16="http://schemas.microsoft.com/office/drawing/2014/main" id="{DF3AA878-E440-4D51-AA95-7F434CC35344}"/>
                  </a:ext>
                </a:extLst>
              </p:cNvPr>
              <p:cNvSpPr/>
              <p:nvPr/>
            </p:nvSpPr>
            <p:spPr bwMode="auto">
              <a:xfrm>
                <a:off x="894320" y="3196211"/>
                <a:ext cx="502442"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402" name="Freeform 41">
                <a:extLst>
                  <a:ext uri="{FF2B5EF4-FFF2-40B4-BE49-F238E27FC236}">
                    <a16:creationId xmlns:a16="http://schemas.microsoft.com/office/drawing/2014/main" id="{A6190EB2-F1EA-46BD-B73E-6039002825D6}"/>
                  </a:ext>
                </a:extLst>
              </p:cNvPr>
              <p:cNvSpPr/>
              <p:nvPr/>
            </p:nvSpPr>
            <p:spPr bwMode="auto">
              <a:xfrm flipH="1">
                <a:off x="337717" y="3196211"/>
                <a:ext cx="499629"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nvGrpSpPr>
            <p:cNvPr id="409" name="Group 408">
              <a:extLst>
                <a:ext uri="{FF2B5EF4-FFF2-40B4-BE49-F238E27FC236}">
                  <a16:creationId xmlns:a16="http://schemas.microsoft.com/office/drawing/2014/main" id="{3F4FA717-789A-45B9-B694-0DB50EF296F0}"/>
                </a:ext>
              </a:extLst>
            </p:cNvPr>
            <p:cNvGrpSpPr/>
            <p:nvPr/>
          </p:nvGrpSpPr>
          <p:grpSpPr>
            <a:xfrm rot="18496336">
              <a:off x="2944162" y="3383335"/>
              <a:ext cx="240386" cy="250925"/>
              <a:chOff x="285313" y="3196211"/>
              <a:chExt cx="1187475" cy="1269460"/>
            </a:xfrm>
            <a:solidFill>
              <a:schemeClr val="accent1"/>
            </a:solidFill>
          </p:grpSpPr>
          <p:grpSp>
            <p:nvGrpSpPr>
              <p:cNvPr id="410" name="Group 409">
                <a:extLst>
                  <a:ext uri="{FF2B5EF4-FFF2-40B4-BE49-F238E27FC236}">
                    <a16:creationId xmlns:a16="http://schemas.microsoft.com/office/drawing/2014/main" id="{5E1239B7-59A1-4953-9C3E-10D7EDAD74D1}"/>
                  </a:ext>
                </a:extLst>
              </p:cNvPr>
              <p:cNvGrpSpPr/>
              <p:nvPr/>
            </p:nvGrpSpPr>
            <p:grpSpPr>
              <a:xfrm>
                <a:off x="397845" y="3920346"/>
                <a:ext cx="928042" cy="215142"/>
                <a:chOff x="397845" y="3920346"/>
                <a:chExt cx="928042" cy="215142"/>
              </a:xfrm>
              <a:grpFill/>
            </p:grpSpPr>
            <p:grpSp>
              <p:nvGrpSpPr>
                <p:cNvPr id="415" name="Group 414">
                  <a:extLst>
                    <a:ext uri="{FF2B5EF4-FFF2-40B4-BE49-F238E27FC236}">
                      <a16:creationId xmlns:a16="http://schemas.microsoft.com/office/drawing/2014/main" id="{A7275BF9-64C4-4516-AF37-3FB18DB1DCD1}"/>
                    </a:ext>
                  </a:extLst>
                </p:cNvPr>
                <p:cNvGrpSpPr/>
                <p:nvPr/>
              </p:nvGrpSpPr>
              <p:grpSpPr>
                <a:xfrm>
                  <a:off x="1035546" y="3920346"/>
                  <a:ext cx="290341" cy="215142"/>
                  <a:chOff x="1035546" y="3914304"/>
                  <a:chExt cx="290341" cy="215142"/>
                </a:xfrm>
                <a:grpFill/>
              </p:grpSpPr>
              <p:sp>
                <p:nvSpPr>
                  <p:cNvPr id="419" name="Rectangle 418">
                    <a:extLst>
                      <a:ext uri="{FF2B5EF4-FFF2-40B4-BE49-F238E27FC236}">
                        <a16:creationId xmlns:a16="http://schemas.microsoft.com/office/drawing/2014/main" id="{8F94A048-81DF-41A7-98E7-D4B6949BC641}"/>
                      </a:ext>
                    </a:extLst>
                  </p:cNvPr>
                  <p:cNvSpPr/>
                  <p:nvPr/>
                </p:nvSpPr>
                <p:spPr bwMode="auto">
                  <a:xfrm>
                    <a:off x="1035546" y="4010657"/>
                    <a:ext cx="117497" cy="31119"/>
                  </a:xfrm>
                  <a:prstGeom prst="rect">
                    <a:avLst/>
                  </a:prstGeom>
                  <a:grpFill/>
                  <a:ln w="31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420" name="7-Point Star 2">
                    <a:extLst>
                      <a:ext uri="{FF2B5EF4-FFF2-40B4-BE49-F238E27FC236}">
                        <a16:creationId xmlns:a16="http://schemas.microsoft.com/office/drawing/2014/main" id="{A5DE02AE-E15C-4610-A727-55B93C55DD6F}"/>
                      </a:ext>
                    </a:extLst>
                  </p:cNvPr>
                  <p:cNvSpPr/>
                  <p:nvPr/>
                </p:nvSpPr>
                <p:spPr bwMode="auto">
                  <a:xfrm>
                    <a:off x="1110745" y="3914304"/>
                    <a:ext cx="215142" cy="215142"/>
                  </a:xfrm>
                  <a:prstGeom prst="star7">
                    <a:avLst/>
                  </a:pr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nvGrpSpPr>
                <p:cNvPr id="416" name="Group 415">
                  <a:extLst>
                    <a:ext uri="{FF2B5EF4-FFF2-40B4-BE49-F238E27FC236}">
                      <a16:creationId xmlns:a16="http://schemas.microsoft.com/office/drawing/2014/main" id="{DB90AF1E-37B1-404A-8682-8063B8C576A2}"/>
                    </a:ext>
                  </a:extLst>
                </p:cNvPr>
                <p:cNvGrpSpPr/>
                <p:nvPr/>
              </p:nvGrpSpPr>
              <p:grpSpPr>
                <a:xfrm rot="10800000">
                  <a:off x="397845" y="3920346"/>
                  <a:ext cx="290341" cy="215142"/>
                  <a:chOff x="1035546" y="3914304"/>
                  <a:chExt cx="290341" cy="215142"/>
                </a:xfrm>
                <a:grpFill/>
              </p:grpSpPr>
              <p:sp>
                <p:nvSpPr>
                  <p:cNvPr id="417" name="Rectangle 416">
                    <a:extLst>
                      <a:ext uri="{FF2B5EF4-FFF2-40B4-BE49-F238E27FC236}">
                        <a16:creationId xmlns:a16="http://schemas.microsoft.com/office/drawing/2014/main" id="{8C80E755-BF49-4D82-AEE3-CCEB007FDE0A}"/>
                      </a:ext>
                    </a:extLst>
                  </p:cNvPr>
                  <p:cNvSpPr/>
                  <p:nvPr/>
                </p:nvSpPr>
                <p:spPr bwMode="auto">
                  <a:xfrm>
                    <a:off x="1035546" y="4010657"/>
                    <a:ext cx="117497" cy="31119"/>
                  </a:xfrm>
                  <a:prstGeom prst="rect">
                    <a:avLst/>
                  </a:prstGeom>
                  <a:grpFill/>
                  <a:ln w="31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418" name="7-Point Star 2">
                    <a:extLst>
                      <a:ext uri="{FF2B5EF4-FFF2-40B4-BE49-F238E27FC236}">
                        <a16:creationId xmlns:a16="http://schemas.microsoft.com/office/drawing/2014/main" id="{0E3F5B6A-32B0-4764-B22E-1A447EEFD4B3}"/>
                      </a:ext>
                    </a:extLst>
                  </p:cNvPr>
                  <p:cNvSpPr/>
                  <p:nvPr/>
                </p:nvSpPr>
                <p:spPr bwMode="auto">
                  <a:xfrm>
                    <a:off x="1110745" y="3914304"/>
                    <a:ext cx="215142" cy="215142"/>
                  </a:xfrm>
                  <a:prstGeom prst="star7">
                    <a:avLst/>
                  </a:pr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sp>
            <p:nvSpPr>
              <p:cNvPr id="411" name="Freeform 73">
                <a:extLst>
                  <a:ext uri="{FF2B5EF4-FFF2-40B4-BE49-F238E27FC236}">
                    <a16:creationId xmlns:a16="http://schemas.microsoft.com/office/drawing/2014/main" id="{99A4EC2B-8BF8-4BB7-BC09-81CBCCC58DD3}"/>
                  </a:ext>
                </a:extLst>
              </p:cNvPr>
              <p:cNvSpPr/>
              <p:nvPr/>
            </p:nvSpPr>
            <p:spPr bwMode="auto">
              <a:xfrm>
                <a:off x="1123365" y="3389390"/>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412" name="Freeform 74">
                <a:extLst>
                  <a:ext uri="{FF2B5EF4-FFF2-40B4-BE49-F238E27FC236}">
                    <a16:creationId xmlns:a16="http://schemas.microsoft.com/office/drawing/2014/main" id="{2219F74E-3B54-49F3-AD19-18B87D4F858D}"/>
                  </a:ext>
                </a:extLst>
              </p:cNvPr>
              <p:cNvSpPr/>
              <p:nvPr/>
            </p:nvSpPr>
            <p:spPr bwMode="auto">
              <a:xfrm flipV="1">
                <a:off x="285313" y="3407323"/>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413" name="Freeform 39">
                <a:extLst>
                  <a:ext uri="{FF2B5EF4-FFF2-40B4-BE49-F238E27FC236}">
                    <a16:creationId xmlns:a16="http://schemas.microsoft.com/office/drawing/2014/main" id="{135868E1-09B7-4665-A232-77ED2DBADD79}"/>
                  </a:ext>
                </a:extLst>
              </p:cNvPr>
              <p:cNvSpPr/>
              <p:nvPr/>
            </p:nvSpPr>
            <p:spPr bwMode="auto">
              <a:xfrm>
                <a:off x="894320" y="3196211"/>
                <a:ext cx="502442"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414" name="Freeform 41">
                <a:extLst>
                  <a:ext uri="{FF2B5EF4-FFF2-40B4-BE49-F238E27FC236}">
                    <a16:creationId xmlns:a16="http://schemas.microsoft.com/office/drawing/2014/main" id="{EBC62843-C91C-4290-8961-FAE2425AB062}"/>
                  </a:ext>
                </a:extLst>
              </p:cNvPr>
              <p:cNvSpPr/>
              <p:nvPr/>
            </p:nvSpPr>
            <p:spPr bwMode="auto">
              <a:xfrm flipH="1">
                <a:off x="337717" y="3196211"/>
                <a:ext cx="499629"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nvGrpSpPr>
            <p:cNvPr id="421" name="Group 420">
              <a:extLst>
                <a:ext uri="{FF2B5EF4-FFF2-40B4-BE49-F238E27FC236}">
                  <a16:creationId xmlns:a16="http://schemas.microsoft.com/office/drawing/2014/main" id="{A331CBC9-2431-4F4B-88B8-801BDEF1A400}"/>
                </a:ext>
              </a:extLst>
            </p:cNvPr>
            <p:cNvGrpSpPr/>
            <p:nvPr/>
          </p:nvGrpSpPr>
          <p:grpSpPr>
            <a:xfrm rot="9195797">
              <a:off x="2159778" y="3336200"/>
              <a:ext cx="240386" cy="250925"/>
              <a:chOff x="285313" y="3196211"/>
              <a:chExt cx="1187475" cy="1269460"/>
            </a:xfrm>
            <a:solidFill>
              <a:schemeClr val="accent1"/>
            </a:solidFill>
          </p:grpSpPr>
          <p:grpSp>
            <p:nvGrpSpPr>
              <p:cNvPr id="422" name="Group 421">
                <a:extLst>
                  <a:ext uri="{FF2B5EF4-FFF2-40B4-BE49-F238E27FC236}">
                    <a16:creationId xmlns:a16="http://schemas.microsoft.com/office/drawing/2014/main" id="{0565F2E4-2CFA-41DD-BC37-8D20BC47CE6E}"/>
                  </a:ext>
                </a:extLst>
              </p:cNvPr>
              <p:cNvGrpSpPr/>
              <p:nvPr/>
            </p:nvGrpSpPr>
            <p:grpSpPr>
              <a:xfrm>
                <a:off x="397845" y="3920346"/>
                <a:ext cx="928042" cy="215142"/>
                <a:chOff x="397845" y="3920346"/>
                <a:chExt cx="928042" cy="215142"/>
              </a:xfrm>
              <a:grpFill/>
            </p:grpSpPr>
            <p:grpSp>
              <p:nvGrpSpPr>
                <p:cNvPr id="427" name="Group 426">
                  <a:extLst>
                    <a:ext uri="{FF2B5EF4-FFF2-40B4-BE49-F238E27FC236}">
                      <a16:creationId xmlns:a16="http://schemas.microsoft.com/office/drawing/2014/main" id="{AB72B1BC-5279-4D0D-B217-C66FBF1F2A61}"/>
                    </a:ext>
                  </a:extLst>
                </p:cNvPr>
                <p:cNvGrpSpPr/>
                <p:nvPr/>
              </p:nvGrpSpPr>
              <p:grpSpPr>
                <a:xfrm>
                  <a:off x="1035546" y="3920346"/>
                  <a:ext cx="290341" cy="215142"/>
                  <a:chOff x="1035546" y="3914304"/>
                  <a:chExt cx="290341" cy="215142"/>
                </a:xfrm>
                <a:grpFill/>
              </p:grpSpPr>
              <p:sp>
                <p:nvSpPr>
                  <p:cNvPr id="431" name="Rectangle 430">
                    <a:extLst>
                      <a:ext uri="{FF2B5EF4-FFF2-40B4-BE49-F238E27FC236}">
                        <a16:creationId xmlns:a16="http://schemas.microsoft.com/office/drawing/2014/main" id="{2D8C0041-79E2-4B1B-81DB-4427D1CE88BD}"/>
                      </a:ext>
                    </a:extLst>
                  </p:cNvPr>
                  <p:cNvSpPr/>
                  <p:nvPr/>
                </p:nvSpPr>
                <p:spPr bwMode="auto">
                  <a:xfrm>
                    <a:off x="1035546" y="4010657"/>
                    <a:ext cx="117497" cy="31119"/>
                  </a:xfrm>
                  <a:prstGeom prst="rect">
                    <a:avLst/>
                  </a:prstGeom>
                  <a:grpFill/>
                  <a:ln w="31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432" name="7-Point Star 2">
                    <a:extLst>
                      <a:ext uri="{FF2B5EF4-FFF2-40B4-BE49-F238E27FC236}">
                        <a16:creationId xmlns:a16="http://schemas.microsoft.com/office/drawing/2014/main" id="{C9A37F14-8CA4-49FF-B8A6-D03ACD5F2875}"/>
                      </a:ext>
                    </a:extLst>
                  </p:cNvPr>
                  <p:cNvSpPr/>
                  <p:nvPr/>
                </p:nvSpPr>
                <p:spPr bwMode="auto">
                  <a:xfrm>
                    <a:off x="1110745" y="3914304"/>
                    <a:ext cx="215142" cy="215142"/>
                  </a:xfrm>
                  <a:prstGeom prst="star7">
                    <a:avLst/>
                  </a:pr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nvGrpSpPr>
                <p:cNvPr id="428" name="Group 427">
                  <a:extLst>
                    <a:ext uri="{FF2B5EF4-FFF2-40B4-BE49-F238E27FC236}">
                      <a16:creationId xmlns:a16="http://schemas.microsoft.com/office/drawing/2014/main" id="{B1042787-030C-4717-A142-3798E2DF5E9C}"/>
                    </a:ext>
                  </a:extLst>
                </p:cNvPr>
                <p:cNvGrpSpPr/>
                <p:nvPr/>
              </p:nvGrpSpPr>
              <p:grpSpPr>
                <a:xfrm rot="10800000">
                  <a:off x="397845" y="3920346"/>
                  <a:ext cx="290341" cy="215142"/>
                  <a:chOff x="1035546" y="3914304"/>
                  <a:chExt cx="290341" cy="215142"/>
                </a:xfrm>
                <a:grpFill/>
              </p:grpSpPr>
              <p:sp>
                <p:nvSpPr>
                  <p:cNvPr id="429" name="Rectangle 428">
                    <a:extLst>
                      <a:ext uri="{FF2B5EF4-FFF2-40B4-BE49-F238E27FC236}">
                        <a16:creationId xmlns:a16="http://schemas.microsoft.com/office/drawing/2014/main" id="{3CC35102-5144-4052-82BD-C24C2D812A2B}"/>
                      </a:ext>
                    </a:extLst>
                  </p:cNvPr>
                  <p:cNvSpPr/>
                  <p:nvPr/>
                </p:nvSpPr>
                <p:spPr bwMode="auto">
                  <a:xfrm>
                    <a:off x="1035546" y="4010657"/>
                    <a:ext cx="117497" cy="31119"/>
                  </a:xfrm>
                  <a:prstGeom prst="rect">
                    <a:avLst/>
                  </a:prstGeom>
                  <a:grpFill/>
                  <a:ln w="31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430" name="7-Point Star 2">
                    <a:extLst>
                      <a:ext uri="{FF2B5EF4-FFF2-40B4-BE49-F238E27FC236}">
                        <a16:creationId xmlns:a16="http://schemas.microsoft.com/office/drawing/2014/main" id="{C261BCCE-2AD7-45C1-A5D2-47010F2AF2E1}"/>
                      </a:ext>
                    </a:extLst>
                  </p:cNvPr>
                  <p:cNvSpPr/>
                  <p:nvPr/>
                </p:nvSpPr>
                <p:spPr bwMode="auto">
                  <a:xfrm>
                    <a:off x="1110745" y="3914304"/>
                    <a:ext cx="215142" cy="215142"/>
                  </a:xfrm>
                  <a:prstGeom prst="star7">
                    <a:avLst/>
                  </a:pr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sp>
            <p:nvSpPr>
              <p:cNvPr id="423" name="Freeform 73">
                <a:extLst>
                  <a:ext uri="{FF2B5EF4-FFF2-40B4-BE49-F238E27FC236}">
                    <a16:creationId xmlns:a16="http://schemas.microsoft.com/office/drawing/2014/main" id="{A03DC889-69CC-4799-9735-348F79E19CD5}"/>
                  </a:ext>
                </a:extLst>
              </p:cNvPr>
              <p:cNvSpPr/>
              <p:nvPr/>
            </p:nvSpPr>
            <p:spPr bwMode="auto">
              <a:xfrm>
                <a:off x="1123365" y="3389390"/>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424" name="Freeform 74">
                <a:extLst>
                  <a:ext uri="{FF2B5EF4-FFF2-40B4-BE49-F238E27FC236}">
                    <a16:creationId xmlns:a16="http://schemas.microsoft.com/office/drawing/2014/main" id="{EDB06FA0-1E65-4631-BE20-25F615CDFC88}"/>
                  </a:ext>
                </a:extLst>
              </p:cNvPr>
              <p:cNvSpPr/>
              <p:nvPr/>
            </p:nvSpPr>
            <p:spPr bwMode="auto">
              <a:xfrm flipV="1">
                <a:off x="285313" y="3407323"/>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425" name="Freeform 39">
                <a:extLst>
                  <a:ext uri="{FF2B5EF4-FFF2-40B4-BE49-F238E27FC236}">
                    <a16:creationId xmlns:a16="http://schemas.microsoft.com/office/drawing/2014/main" id="{CF979720-1351-4F7E-A25E-9892661E0607}"/>
                  </a:ext>
                </a:extLst>
              </p:cNvPr>
              <p:cNvSpPr/>
              <p:nvPr/>
            </p:nvSpPr>
            <p:spPr bwMode="auto">
              <a:xfrm>
                <a:off x="894320" y="3196211"/>
                <a:ext cx="502442"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426" name="Freeform 41">
                <a:extLst>
                  <a:ext uri="{FF2B5EF4-FFF2-40B4-BE49-F238E27FC236}">
                    <a16:creationId xmlns:a16="http://schemas.microsoft.com/office/drawing/2014/main" id="{6C55BA3D-7D41-45B3-9D94-F8DEAD9FAA71}"/>
                  </a:ext>
                </a:extLst>
              </p:cNvPr>
              <p:cNvSpPr/>
              <p:nvPr/>
            </p:nvSpPr>
            <p:spPr bwMode="auto">
              <a:xfrm flipH="1">
                <a:off x="337717" y="3196211"/>
                <a:ext cx="499629"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nvGrpSpPr>
            <p:cNvPr id="433" name="Group 432">
              <a:extLst>
                <a:ext uri="{FF2B5EF4-FFF2-40B4-BE49-F238E27FC236}">
                  <a16:creationId xmlns:a16="http://schemas.microsoft.com/office/drawing/2014/main" id="{8733A858-CEA6-4B77-82A8-B02DDD075E5B}"/>
                </a:ext>
              </a:extLst>
            </p:cNvPr>
            <p:cNvGrpSpPr/>
            <p:nvPr/>
          </p:nvGrpSpPr>
          <p:grpSpPr>
            <a:xfrm rot="17120374">
              <a:off x="1538352" y="3346172"/>
              <a:ext cx="240386" cy="250925"/>
              <a:chOff x="285313" y="3196211"/>
              <a:chExt cx="1187475" cy="1269460"/>
            </a:xfrm>
            <a:solidFill>
              <a:schemeClr val="accent1"/>
            </a:solidFill>
          </p:grpSpPr>
          <p:grpSp>
            <p:nvGrpSpPr>
              <p:cNvPr id="434" name="Group 433">
                <a:extLst>
                  <a:ext uri="{FF2B5EF4-FFF2-40B4-BE49-F238E27FC236}">
                    <a16:creationId xmlns:a16="http://schemas.microsoft.com/office/drawing/2014/main" id="{40EDBB03-2E7B-42BA-99AF-F6DCFF25C971}"/>
                  </a:ext>
                </a:extLst>
              </p:cNvPr>
              <p:cNvGrpSpPr/>
              <p:nvPr/>
            </p:nvGrpSpPr>
            <p:grpSpPr>
              <a:xfrm>
                <a:off x="397845" y="3920346"/>
                <a:ext cx="928042" cy="215142"/>
                <a:chOff x="397845" y="3920346"/>
                <a:chExt cx="928042" cy="215142"/>
              </a:xfrm>
              <a:grpFill/>
            </p:grpSpPr>
            <p:grpSp>
              <p:nvGrpSpPr>
                <p:cNvPr id="439" name="Group 438">
                  <a:extLst>
                    <a:ext uri="{FF2B5EF4-FFF2-40B4-BE49-F238E27FC236}">
                      <a16:creationId xmlns:a16="http://schemas.microsoft.com/office/drawing/2014/main" id="{284511BF-7B1A-4C5F-82AA-8AE2DEE18EE8}"/>
                    </a:ext>
                  </a:extLst>
                </p:cNvPr>
                <p:cNvGrpSpPr/>
                <p:nvPr/>
              </p:nvGrpSpPr>
              <p:grpSpPr>
                <a:xfrm>
                  <a:off x="1035546" y="3920346"/>
                  <a:ext cx="290341" cy="215142"/>
                  <a:chOff x="1035546" y="3914304"/>
                  <a:chExt cx="290341" cy="215142"/>
                </a:xfrm>
                <a:grpFill/>
              </p:grpSpPr>
              <p:sp>
                <p:nvSpPr>
                  <p:cNvPr id="443" name="Rectangle 442">
                    <a:extLst>
                      <a:ext uri="{FF2B5EF4-FFF2-40B4-BE49-F238E27FC236}">
                        <a16:creationId xmlns:a16="http://schemas.microsoft.com/office/drawing/2014/main" id="{44BBBD02-04F8-4DF2-A126-7A66044C2079}"/>
                      </a:ext>
                    </a:extLst>
                  </p:cNvPr>
                  <p:cNvSpPr/>
                  <p:nvPr/>
                </p:nvSpPr>
                <p:spPr bwMode="auto">
                  <a:xfrm>
                    <a:off x="1035546" y="4010657"/>
                    <a:ext cx="117497" cy="31119"/>
                  </a:xfrm>
                  <a:prstGeom prst="rect">
                    <a:avLst/>
                  </a:prstGeom>
                  <a:grpFill/>
                  <a:ln w="31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444" name="7-Point Star 2">
                    <a:extLst>
                      <a:ext uri="{FF2B5EF4-FFF2-40B4-BE49-F238E27FC236}">
                        <a16:creationId xmlns:a16="http://schemas.microsoft.com/office/drawing/2014/main" id="{730C7CA2-9481-46A1-8DBC-811BB0309A25}"/>
                      </a:ext>
                    </a:extLst>
                  </p:cNvPr>
                  <p:cNvSpPr/>
                  <p:nvPr/>
                </p:nvSpPr>
                <p:spPr bwMode="auto">
                  <a:xfrm>
                    <a:off x="1110745" y="3914304"/>
                    <a:ext cx="215142" cy="215142"/>
                  </a:xfrm>
                  <a:prstGeom prst="star7">
                    <a:avLst/>
                  </a:pr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nvGrpSpPr>
                <p:cNvPr id="440" name="Group 439">
                  <a:extLst>
                    <a:ext uri="{FF2B5EF4-FFF2-40B4-BE49-F238E27FC236}">
                      <a16:creationId xmlns:a16="http://schemas.microsoft.com/office/drawing/2014/main" id="{5EDC2D95-A8D3-4FF1-980F-F5FDBD83413B}"/>
                    </a:ext>
                  </a:extLst>
                </p:cNvPr>
                <p:cNvGrpSpPr/>
                <p:nvPr/>
              </p:nvGrpSpPr>
              <p:grpSpPr>
                <a:xfrm rot="10800000">
                  <a:off x="397845" y="3920346"/>
                  <a:ext cx="290341" cy="215142"/>
                  <a:chOff x="1035546" y="3914304"/>
                  <a:chExt cx="290341" cy="215142"/>
                </a:xfrm>
                <a:grpFill/>
              </p:grpSpPr>
              <p:sp>
                <p:nvSpPr>
                  <p:cNvPr id="441" name="Rectangle 440">
                    <a:extLst>
                      <a:ext uri="{FF2B5EF4-FFF2-40B4-BE49-F238E27FC236}">
                        <a16:creationId xmlns:a16="http://schemas.microsoft.com/office/drawing/2014/main" id="{6D4BB450-2B07-4E92-9270-4CFEA9080B57}"/>
                      </a:ext>
                    </a:extLst>
                  </p:cNvPr>
                  <p:cNvSpPr/>
                  <p:nvPr/>
                </p:nvSpPr>
                <p:spPr bwMode="auto">
                  <a:xfrm>
                    <a:off x="1035546" y="4010657"/>
                    <a:ext cx="117497" cy="31119"/>
                  </a:xfrm>
                  <a:prstGeom prst="rect">
                    <a:avLst/>
                  </a:prstGeom>
                  <a:grpFill/>
                  <a:ln w="31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442" name="7-Point Star 2">
                    <a:extLst>
                      <a:ext uri="{FF2B5EF4-FFF2-40B4-BE49-F238E27FC236}">
                        <a16:creationId xmlns:a16="http://schemas.microsoft.com/office/drawing/2014/main" id="{0A766FAE-F4B1-4C3D-9F0F-EC4A9AA3FAE1}"/>
                      </a:ext>
                    </a:extLst>
                  </p:cNvPr>
                  <p:cNvSpPr/>
                  <p:nvPr/>
                </p:nvSpPr>
                <p:spPr bwMode="auto">
                  <a:xfrm>
                    <a:off x="1110745" y="3914304"/>
                    <a:ext cx="215142" cy="215142"/>
                  </a:xfrm>
                  <a:prstGeom prst="star7">
                    <a:avLst/>
                  </a:pr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sp>
            <p:nvSpPr>
              <p:cNvPr id="435" name="Freeform 73">
                <a:extLst>
                  <a:ext uri="{FF2B5EF4-FFF2-40B4-BE49-F238E27FC236}">
                    <a16:creationId xmlns:a16="http://schemas.microsoft.com/office/drawing/2014/main" id="{BD0BDBB1-52E0-4A4B-A80D-4176B5B6E7AF}"/>
                  </a:ext>
                </a:extLst>
              </p:cNvPr>
              <p:cNvSpPr/>
              <p:nvPr/>
            </p:nvSpPr>
            <p:spPr bwMode="auto">
              <a:xfrm>
                <a:off x="1123365" y="3389390"/>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436" name="Freeform 74">
                <a:extLst>
                  <a:ext uri="{FF2B5EF4-FFF2-40B4-BE49-F238E27FC236}">
                    <a16:creationId xmlns:a16="http://schemas.microsoft.com/office/drawing/2014/main" id="{AE57EF09-8396-4F13-B1BE-D98453A2584E}"/>
                  </a:ext>
                </a:extLst>
              </p:cNvPr>
              <p:cNvSpPr/>
              <p:nvPr/>
            </p:nvSpPr>
            <p:spPr bwMode="auto">
              <a:xfrm flipV="1">
                <a:off x="285313" y="3407323"/>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437" name="Freeform 39">
                <a:extLst>
                  <a:ext uri="{FF2B5EF4-FFF2-40B4-BE49-F238E27FC236}">
                    <a16:creationId xmlns:a16="http://schemas.microsoft.com/office/drawing/2014/main" id="{3525278C-CACD-46F2-922B-41274F8BAC54}"/>
                  </a:ext>
                </a:extLst>
              </p:cNvPr>
              <p:cNvSpPr/>
              <p:nvPr/>
            </p:nvSpPr>
            <p:spPr bwMode="auto">
              <a:xfrm>
                <a:off x="894320" y="3196211"/>
                <a:ext cx="502442"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438" name="Freeform 41">
                <a:extLst>
                  <a:ext uri="{FF2B5EF4-FFF2-40B4-BE49-F238E27FC236}">
                    <a16:creationId xmlns:a16="http://schemas.microsoft.com/office/drawing/2014/main" id="{3291EFA4-5A3C-41E9-8FA4-6DC47999DE24}"/>
                  </a:ext>
                </a:extLst>
              </p:cNvPr>
              <p:cNvSpPr/>
              <p:nvPr/>
            </p:nvSpPr>
            <p:spPr bwMode="auto">
              <a:xfrm flipH="1">
                <a:off x="337717" y="3196211"/>
                <a:ext cx="499629"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nvGrpSpPr>
            <p:cNvPr id="445" name="Group 444">
              <a:extLst>
                <a:ext uri="{FF2B5EF4-FFF2-40B4-BE49-F238E27FC236}">
                  <a16:creationId xmlns:a16="http://schemas.microsoft.com/office/drawing/2014/main" id="{E7CFC1A7-96F4-41FF-8B59-C9DBC85B4B5D}"/>
                </a:ext>
              </a:extLst>
            </p:cNvPr>
            <p:cNvGrpSpPr/>
            <p:nvPr/>
          </p:nvGrpSpPr>
          <p:grpSpPr>
            <a:xfrm rot="15552315">
              <a:off x="1786058" y="3081253"/>
              <a:ext cx="240386" cy="250925"/>
              <a:chOff x="285313" y="3196211"/>
              <a:chExt cx="1187475" cy="1269460"/>
            </a:xfrm>
            <a:solidFill>
              <a:schemeClr val="accent1"/>
            </a:solidFill>
          </p:grpSpPr>
          <p:sp>
            <p:nvSpPr>
              <p:cNvPr id="447" name="Freeform 73">
                <a:extLst>
                  <a:ext uri="{FF2B5EF4-FFF2-40B4-BE49-F238E27FC236}">
                    <a16:creationId xmlns:a16="http://schemas.microsoft.com/office/drawing/2014/main" id="{CD95B767-82FF-4BC6-80B7-0D5C8F12E243}"/>
                  </a:ext>
                </a:extLst>
              </p:cNvPr>
              <p:cNvSpPr/>
              <p:nvPr/>
            </p:nvSpPr>
            <p:spPr bwMode="auto">
              <a:xfrm>
                <a:off x="1123365" y="3389390"/>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448" name="Freeform 74">
                <a:extLst>
                  <a:ext uri="{FF2B5EF4-FFF2-40B4-BE49-F238E27FC236}">
                    <a16:creationId xmlns:a16="http://schemas.microsoft.com/office/drawing/2014/main" id="{12A02F97-0004-418F-B7DB-ADF773CC55A2}"/>
                  </a:ext>
                </a:extLst>
              </p:cNvPr>
              <p:cNvSpPr/>
              <p:nvPr/>
            </p:nvSpPr>
            <p:spPr bwMode="auto">
              <a:xfrm flipV="1">
                <a:off x="285313" y="3407323"/>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449" name="Freeform 39">
                <a:extLst>
                  <a:ext uri="{FF2B5EF4-FFF2-40B4-BE49-F238E27FC236}">
                    <a16:creationId xmlns:a16="http://schemas.microsoft.com/office/drawing/2014/main" id="{FA90F0B1-D763-4D07-B8E9-FE156341F120}"/>
                  </a:ext>
                </a:extLst>
              </p:cNvPr>
              <p:cNvSpPr/>
              <p:nvPr/>
            </p:nvSpPr>
            <p:spPr bwMode="auto">
              <a:xfrm>
                <a:off x="894320" y="3196211"/>
                <a:ext cx="502442"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450" name="Freeform 41">
                <a:extLst>
                  <a:ext uri="{FF2B5EF4-FFF2-40B4-BE49-F238E27FC236}">
                    <a16:creationId xmlns:a16="http://schemas.microsoft.com/office/drawing/2014/main" id="{01158FD8-EA08-455C-B07E-B4C1C02A59E1}"/>
                  </a:ext>
                </a:extLst>
              </p:cNvPr>
              <p:cNvSpPr/>
              <p:nvPr/>
            </p:nvSpPr>
            <p:spPr bwMode="auto">
              <a:xfrm flipH="1">
                <a:off x="337717" y="3196211"/>
                <a:ext cx="499629"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nvGrpSpPr>
            <p:cNvPr id="457" name="Group 456">
              <a:extLst>
                <a:ext uri="{FF2B5EF4-FFF2-40B4-BE49-F238E27FC236}">
                  <a16:creationId xmlns:a16="http://schemas.microsoft.com/office/drawing/2014/main" id="{9FA3DF5D-29B4-417E-BDC1-FD76EEC565E0}"/>
                </a:ext>
              </a:extLst>
            </p:cNvPr>
            <p:cNvGrpSpPr/>
            <p:nvPr/>
          </p:nvGrpSpPr>
          <p:grpSpPr>
            <a:xfrm rot="2215472">
              <a:off x="1103610" y="3232962"/>
              <a:ext cx="240386" cy="250925"/>
              <a:chOff x="285313" y="3196211"/>
              <a:chExt cx="1187475" cy="1269460"/>
            </a:xfrm>
            <a:solidFill>
              <a:schemeClr val="accent1"/>
            </a:solidFill>
          </p:grpSpPr>
          <p:sp>
            <p:nvSpPr>
              <p:cNvPr id="458" name="Freeform 73">
                <a:extLst>
                  <a:ext uri="{FF2B5EF4-FFF2-40B4-BE49-F238E27FC236}">
                    <a16:creationId xmlns:a16="http://schemas.microsoft.com/office/drawing/2014/main" id="{E94231A8-C235-4299-9FBB-D79C3A8D96E2}"/>
                  </a:ext>
                </a:extLst>
              </p:cNvPr>
              <p:cNvSpPr/>
              <p:nvPr/>
            </p:nvSpPr>
            <p:spPr bwMode="auto">
              <a:xfrm>
                <a:off x="1123365" y="3389390"/>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459" name="Freeform 74">
                <a:extLst>
                  <a:ext uri="{FF2B5EF4-FFF2-40B4-BE49-F238E27FC236}">
                    <a16:creationId xmlns:a16="http://schemas.microsoft.com/office/drawing/2014/main" id="{37CB4C9F-4607-493B-A17C-F4AD8DA0408D}"/>
                  </a:ext>
                </a:extLst>
              </p:cNvPr>
              <p:cNvSpPr/>
              <p:nvPr/>
            </p:nvSpPr>
            <p:spPr bwMode="auto">
              <a:xfrm flipV="1">
                <a:off x="285313" y="3407323"/>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460" name="Freeform 39">
                <a:extLst>
                  <a:ext uri="{FF2B5EF4-FFF2-40B4-BE49-F238E27FC236}">
                    <a16:creationId xmlns:a16="http://schemas.microsoft.com/office/drawing/2014/main" id="{D7F367DD-890B-4790-95FB-51CD9494E2A7}"/>
                  </a:ext>
                </a:extLst>
              </p:cNvPr>
              <p:cNvSpPr/>
              <p:nvPr/>
            </p:nvSpPr>
            <p:spPr bwMode="auto">
              <a:xfrm>
                <a:off x="894320" y="3196211"/>
                <a:ext cx="502442"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461" name="Freeform 41">
                <a:extLst>
                  <a:ext uri="{FF2B5EF4-FFF2-40B4-BE49-F238E27FC236}">
                    <a16:creationId xmlns:a16="http://schemas.microsoft.com/office/drawing/2014/main" id="{663BE6D8-91DD-498D-842E-4D4CE891D834}"/>
                  </a:ext>
                </a:extLst>
              </p:cNvPr>
              <p:cNvSpPr/>
              <p:nvPr/>
            </p:nvSpPr>
            <p:spPr bwMode="auto">
              <a:xfrm flipH="1">
                <a:off x="337717" y="3196211"/>
                <a:ext cx="499629"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nvGrpSpPr>
            <p:cNvPr id="462" name="Group 461">
              <a:extLst>
                <a:ext uri="{FF2B5EF4-FFF2-40B4-BE49-F238E27FC236}">
                  <a16:creationId xmlns:a16="http://schemas.microsoft.com/office/drawing/2014/main" id="{B247AE6E-CEA3-4FD7-B2F9-DFCD1E84F3D5}"/>
                </a:ext>
              </a:extLst>
            </p:cNvPr>
            <p:cNvGrpSpPr/>
            <p:nvPr/>
          </p:nvGrpSpPr>
          <p:grpSpPr>
            <a:xfrm rot="6734177">
              <a:off x="2997163" y="3091617"/>
              <a:ext cx="240386" cy="250925"/>
              <a:chOff x="285313" y="3196211"/>
              <a:chExt cx="1187475" cy="1269460"/>
            </a:xfrm>
            <a:solidFill>
              <a:schemeClr val="accent1"/>
            </a:solidFill>
          </p:grpSpPr>
          <p:sp>
            <p:nvSpPr>
              <p:cNvPr id="463" name="Freeform 73">
                <a:extLst>
                  <a:ext uri="{FF2B5EF4-FFF2-40B4-BE49-F238E27FC236}">
                    <a16:creationId xmlns:a16="http://schemas.microsoft.com/office/drawing/2014/main" id="{DA6854EB-E358-4E20-9A9C-29CCEC0E65DD}"/>
                  </a:ext>
                </a:extLst>
              </p:cNvPr>
              <p:cNvSpPr/>
              <p:nvPr/>
            </p:nvSpPr>
            <p:spPr bwMode="auto">
              <a:xfrm>
                <a:off x="1123365" y="3389390"/>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464" name="Freeform 74">
                <a:extLst>
                  <a:ext uri="{FF2B5EF4-FFF2-40B4-BE49-F238E27FC236}">
                    <a16:creationId xmlns:a16="http://schemas.microsoft.com/office/drawing/2014/main" id="{122CEC82-37ED-46BC-9931-B5F60A313196}"/>
                  </a:ext>
                </a:extLst>
              </p:cNvPr>
              <p:cNvSpPr/>
              <p:nvPr/>
            </p:nvSpPr>
            <p:spPr bwMode="auto">
              <a:xfrm flipV="1">
                <a:off x="285313" y="3407323"/>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465" name="Freeform 39">
                <a:extLst>
                  <a:ext uri="{FF2B5EF4-FFF2-40B4-BE49-F238E27FC236}">
                    <a16:creationId xmlns:a16="http://schemas.microsoft.com/office/drawing/2014/main" id="{63BA00AB-9870-4F35-B232-B029BA4EF86F}"/>
                  </a:ext>
                </a:extLst>
              </p:cNvPr>
              <p:cNvSpPr/>
              <p:nvPr/>
            </p:nvSpPr>
            <p:spPr bwMode="auto">
              <a:xfrm>
                <a:off x="894320" y="3196211"/>
                <a:ext cx="502442"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466" name="Freeform 41">
                <a:extLst>
                  <a:ext uri="{FF2B5EF4-FFF2-40B4-BE49-F238E27FC236}">
                    <a16:creationId xmlns:a16="http://schemas.microsoft.com/office/drawing/2014/main" id="{BC4B258E-1127-4DFB-9538-95696A5844BD}"/>
                  </a:ext>
                </a:extLst>
              </p:cNvPr>
              <p:cNvSpPr/>
              <p:nvPr/>
            </p:nvSpPr>
            <p:spPr bwMode="auto">
              <a:xfrm flipH="1">
                <a:off x="337717" y="3196211"/>
                <a:ext cx="499629"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sp>
          <p:nvSpPr>
            <p:cNvPr id="467" name="7-Point Star 2">
              <a:extLst>
                <a:ext uri="{FF2B5EF4-FFF2-40B4-BE49-F238E27FC236}">
                  <a16:creationId xmlns:a16="http://schemas.microsoft.com/office/drawing/2014/main" id="{88D9142D-8BBB-4911-8DFD-77647FFD5073}"/>
                </a:ext>
              </a:extLst>
            </p:cNvPr>
            <p:cNvSpPr/>
            <p:nvPr/>
          </p:nvSpPr>
          <p:spPr bwMode="auto">
            <a:xfrm rot="1285305">
              <a:off x="2874097" y="3191549"/>
              <a:ext cx="43552" cy="42526"/>
            </a:xfrm>
            <a:prstGeom prst="star7">
              <a:avLst/>
            </a:prstGeom>
            <a:solidFill>
              <a:schemeClr val="accent1"/>
            </a:solid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468" name="7-Point Star 2">
              <a:extLst>
                <a:ext uri="{FF2B5EF4-FFF2-40B4-BE49-F238E27FC236}">
                  <a16:creationId xmlns:a16="http://schemas.microsoft.com/office/drawing/2014/main" id="{B23FC0CC-FD76-448A-8ADC-210D02B63FDF}"/>
                </a:ext>
              </a:extLst>
            </p:cNvPr>
            <p:cNvSpPr/>
            <p:nvPr/>
          </p:nvSpPr>
          <p:spPr bwMode="auto">
            <a:xfrm rot="1285305">
              <a:off x="2675183" y="3563242"/>
              <a:ext cx="43552" cy="42526"/>
            </a:xfrm>
            <a:prstGeom prst="star7">
              <a:avLst/>
            </a:prstGeom>
            <a:solidFill>
              <a:schemeClr val="accent1"/>
            </a:solid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469" name="7-Point Star 2">
              <a:extLst>
                <a:ext uri="{FF2B5EF4-FFF2-40B4-BE49-F238E27FC236}">
                  <a16:creationId xmlns:a16="http://schemas.microsoft.com/office/drawing/2014/main" id="{16CB560D-5E78-464E-87A5-8196FEE11B8A}"/>
                </a:ext>
              </a:extLst>
            </p:cNvPr>
            <p:cNvSpPr/>
            <p:nvPr/>
          </p:nvSpPr>
          <p:spPr bwMode="auto">
            <a:xfrm rot="1285305">
              <a:off x="1987243" y="3374257"/>
              <a:ext cx="43552" cy="42526"/>
            </a:xfrm>
            <a:prstGeom prst="star7">
              <a:avLst/>
            </a:prstGeom>
            <a:solidFill>
              <a:schemeClr val="accent1"/>
            </a:solid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470" name="7-Point Star 2">
              <a:extLst>
                <a:ext uri="{FF2B5EF4-FFF2-40B4-BE49-F238E27FC236}">
                  <a16:creationId xmlns:a16="http://schemas.microsoft.com/office/drawing/2014/main" id="{0B5D4D56-AA3F-400E-9C62-EABD4F1379D1}"/>
                </a:ext>
              </a:extLst>
            </p:cNvPr>
            <p:cNvSpPr/>
            <p:nvPr/>
          </p:nvSpPr>
          <p:spPr bwMode="auto">
            <a:xfrm rot="1285305">
              <a:off x="1268529" y="3535462"/>
              <a:ext cx="43552" cy="42526"/>
            </a:xfrm>
            <a:prstGeom prst="star7">
              <a:avLst/>
            </a:prstGeom>
            <a:solidFill>
              <a:schemeClr val="accent1"/>
            </a:solid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nvGrpSpPr>
            <p:cNvPr id="24" name="Group 23">
              <a:extLst>
                <a:ext uri="{FF2B5EF4-FFF2-40B4-BE49-F238E27FC236}">
                  <a16:creationId xmlns:a16="http://schemas.microsoft.com/office/drawing/2014/main" id="{6DC272CA-CA46-43DF-AC12-0679A3BD6C38}"/>
                </a:ext>
              </a:extLst>
            </p:cNvPr>
            <p:cNvGrpSpPr/>
            <p:nvPr/>
          </p:nvGrpSpPr>
          <p:grpSpPr>
            <a:xfrm rot="555914">
              <a:off x="449612" y="2758810"/>
              <a:ext cx="3043324" cy="1438613"/>
              <a:chOff x="449612" y="2758810"/>
              <a:chExt cx="3043324" cy="1438613"/>
            </a:xfrm>
          </p:grpSpPr>
          <p:sp>
            <p:nvSpPr>
              <p:cNvPr id="17" name="Rectangle 16">
                <a:extLst>
                  <a:ext uri="{FF2B5EF4-FFF2-40B4-BE49-F238E27FC236}">
                    <a16:creationId xmlns:a16="http://schemas.microsoft.com/office/drawing/2014/main" id="{0CD75465-B30B-4425-8DAE-3B9C0567EC51}"/>
                  </a:ext>
                </a:extLst>
              </p:cNvPr>
              <p:cNvSpPr/>
              <p:nvPr/>
            </p:nvSpPr>
            <p:spPr bwMode="auto">
              <a:xfrm>
                <a:off x="449612" y="2945735"/>
                <a:ext cx="602452" cy="1251688"/>
              </a:xfrm>
              <a:prstGeom prst="rect">
                <a:avLst/>
              </a:prstGeom>
              <a:solidFill>
                <a:schemeClr val="tx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471" name="Rectangle 470">
                <a:extLst>
                  <a:ext uri="{FF2B5EF4-FFF2-40B4-BE49-F238E27FC236}">
                    <a16:creationId xmlns:a16="http://schemas.microsoft.com/office/drawing/2014/main" id="{E3116773-7E36-4D51-B0AD-9F84E64699F2}"/>
                  </a:ext>
                </a:extLst>
              </p:cNvPr>
              <p:cNvSpPr/>
              <p:nvPr/>
            </p:nvSpPr>
            <p:spPr bwMode="auto">
              <a:xfrm>
                <a:off x="3272372" y="2758810"/>
                <a:ext cx="220564" cy="863298"/>
              </a:xfrm>
              <a:prstGeom prst="rect">
                <a:avLst/>
              </a:prstGeom>
              <a:solidFill>
                <a:schemeClr val="tx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grpSp>
      </p:grpSp>
      <p:grpSp>
        <p:nvGrpSpPr>
          <p:cNvPr id="363" name="Group 362">
            <a:extLst>
              <a:ext uri="{FF2B5EF4-FFF2-40B4-BE49-F238E27FC236}">
                <a16:creationId xmlns:a16="http://schemas.microsoft.com/office/drawing/2014/main" id="{3085B856-2CE6-49DB-84DA-5DB44D3240B8}"/>
              </a:ext>
            </a:extLst>
          </p:cNvPr>
          <p:cNvGrpSpPr/>
          <p:nvPr/>
        </p:nvGrpSpPr>
        <p:grpSpPr>
          <a:xfrm>
            <a:off x="1721591" y="4888072"/>
            <a:ext cx="743572" cy="422372"/>
            <a:chOff x="1672746" y="6429224"/>
            <a:chExt cx="743572" cy="422372"/>
          </a:xfrm>
        </p:grpSpPr>
        <p:grpSp>
          <p:nvGrpSpPr>
            <p:cNvPr id="341" name="Group 340">
              <a:extLst>
                <a:ext uri="{FF2B5EF4-FFF2-40B4-BE49-F238E27FC236}">
                  <a16:creationId xmlns:a16="http://schemas.microsoft.com/office/drawing/2014/main" id="{B05D9CD9-C2BB-4A14-8790-152FB925D79D}"/>
                </a:ext>
              </a:extLst>
            </p:cNvPr>
            <p:cNvGrpSpPr/>
            <p:nvPr/>
          </p:nvGrpSpPr>
          <p:grpSpPr>
            <a:xfrm rot="6734274">
              <a:off x="1637946" y="6464024"/>
              <a:ext cx="125336" cy="55736"/>
              <a:chOff x="3585766" y="5569625"/>
              <a:chExt cx="125336" cy="55736"/>
            </a:xfrm>
          </p:grpSpPr>
          <p:cxnSp>
            <p:nvCxnSpPr>
              <p:cNvPr id="337" name="Straight Connector 336">
                <a:extLst>
                  <a:ext uri="{FF2B5EF4-FFF2-40B4-BE49-F238E27FC236}">
                    <a16:creationId xmlns:a16="http://schemas.microsoft.com/office/drawing/2014/main" id="{39B8A3E8-C397-418F-B226-80FAAC085783}"/>
                  </a:ext>
                </a:extLst>
              </p:cNvPr>
              <p:cNvCxnSpPr>
                <a:cxnSpLocks/>
              </p:cNvCxnSpPr>
              <p:nvPr/>
            </p:nvCxnSpPr>
            <p:spPr bwMode="auto">
              <a:xfrm>
                <a:off x="3585766" y="5618961"/>
                <a:ext cx="125336" cy="0"/>
              </a:xfrm>
              <a:prstGeom prst="line">
                <a:avLst/>
              </a:prstGeom>
              <a:noFill/>
              <a:ln w="28575" cap="flat" cmpd="sng" algn="ctr">
                <a:solidFill>
                  <a:schemeClr val="accent1"/>
                </a:solidFill>
                <a:prstDash val="solid"/>
                <a:round/>
                <a:headEnd type="none" w="med" len="med"/>
                <a:tailEnd type="none" w="med" len="med"/>
              </a:ln>
              <a:effectLst/>
            </p:spPr>
          </p:cxnSp>
          <p:cxnSp>
            <p:nvCxnSpPr>
              <p:cNvPr id="339" name="Straight Connector 338">
                <a:extLst>
                  <a:ext uri="{FF2B5EF4-FFF2-40B4-BE49-F238E27FC236}">
                    <a16:creationId xmlns:a16="http://schemas.microsoft.com/office/drawing/2014/main" id="{91ADDD0C-28E3-4A55-A7F9-6BFC7252E540}"/>
                  </a:ext>
                </a:extLst>
              </p:cNvPr>
              <p:cNvCxnSpPr>
                <a:cxnSpLocks/>
              </p:cNvCxnSpPr>
              <p:nvPr/>
            </p:nvCxnSpPr>
            <p:spPr bwMode="auto">
              <a:xfrm flipV="1">
                <a:off x="3648434" y="5569625"/>
                <a:ext cx="0" cy="55736"/>
              </a:xfrm>
              <a:prstGeom prst="line">
                <a:avLst/>
              </a:prstGeom>
              <a:noFill/>
              <a:ln w="28575" cap="flat" cmpd="sng" algn="ctr">
                <a:solidFill>
                  <a:schemeClr val="accent1"/>
                </a:solidFill>
                <a:prstDash val="solid"/>
                <a:round/>
                <a:headEnd type="none" w="med" len="med"/>
                <a:tailEnd type="none" w="med" len="med"/>
              </a:ln>
              <a:effectLst/>
            </p:spPr>
          </p:cxnSp>
        </p:grpSp>
        <p:grpSp>
          <p:nvGrpSpPr>
            <p:cNvPr id="342" name="Group 341">
              <a:extLst>
                <a:ext uri="{FF2B5EF4-FFF2-40B4-BE49-F238E27FC236}">
                  <a16:creationId xmlns:a16="http://schemas.microsoft.com/office/drawing/2014/main" id="{D43C085D-4D28-4A69-B001-CE25C337F143}"/>
                </a:ext>
              </a:extLst>
            </p:cNvPr>
            <p:cNvGrpSpPr/>
            <p:nvPr/>
          </p:nvGrpSpPr>
          <p:grpSpPr>
            <a:xfrm rot="3772604">
              <a:off x="1643301" y="6610364"/>
              <a:ext cx="125336" cy="55736"/>
              <a:chOff x="3585766" y="5569625"/>
              <a:chExt cx="125336" cy="55736"/>
            </a:xfrm>
          </p:grpSpPr>
          <p:cxnSp>
            <p:nvCxnSpPr>
              <p:cNvPr id="343" name="Straight Connector 342">
                <a:extLst>
                  <a:ext uri="{FF2B5EF4-FFF2-40B4-BE49-F238E27FC236}">
                    <a16:creationId xmlns:a16="http://schemas.microsoft.com/office/drawing/2014/main" id="{B0AF4810-6E03-454A-9EFA-B7760D6F540F}"/>
                  </a:ext>
                </a:extLst>
              </p:cNvPr>
              <p:cNvCxnSpPr>
                <a:cxnSpLocks/>
              </p:cNvCxnSpPr>
              <p:nvPr/>
            </p:nvCxnSpPr>
            <p:spPr bwMode="auto">
              <a:xfrm>
                <a:off x="3585766" y="5618961"/>
                <a:ext cx="125336" cy="0"/>
              </a:xfrm>
              <a:prstGeom prst="line">
                <a:avLst/>
              </a:prstGeom>
              <a:noFill/>
              <a:ln w="28575" cap="flat" cmpd="sng" algn="ctr">
                <a:solidFill>
                  <a:schemeClr val="accent1"/>
                </a:solidFill>
                <a:prstDash val="solid"/>
                <a:round/>
                <a:headEnd type="none" w="med" len="med"/>
                <a:tailEnd type="none" w="med" len="med"/>
              </a:ln>
              <a:effectLst/>
            </p:spPr>
          </p:cxnSp>
          <p:cxnSp>
            <p:nvCxnSpPr>
              <p:cNvPr id="344" name="Straight Connector 343">
                <a:extLst>
                  <a:ext uri="{FF2B5EF4-FFF2-40B4-BE49-F238E27FC236}">
                    <a16:creationId xmlns:a16="http://schemas.microsoft.com/office/drawing/2014/main" id="{15426D04-3ADB-4501-B238-D230537FC37E}"/>
                  </a:ext>
                </a:extLst>
              </p:cNvPr>
              <p:cNvCxnSpPr>
                <a:cxnSpLocks/>
              </p:cNvCxnSpPr>
              <p:nvPr/>
            </p:nvCxnSpPr>
            <p:spPr bwMode="auto">
              <a:xfrm flipV="1">
                <a:off x="3648434" y="5569625"/>
                <a:ext cx="0" cy="55736"/>
              </a:xfrm>
              <a:prstGeom prst="line">
                <a:avLst/>
              </a:prstGeom>
              <a:noFill/>
              <a:ln w="28575" cap="flat" cmpd="sng" algn="ctr">
                <a:solidFill>
                  <a:schemeClr val="accent1"/>
                </a:solidFill>
                <a:prstDash val="solid"/>
                <a:round/>
                <a:headEnd type="none" w="med" len="med"/>
                <a:tailEnd type="none" w="med" len="med"/>
              </a:ln>
              <a:effectLst/>
            </p:spPr>
          </p:cxnSp>
        </p:grpSp>
        <p:grpSp>
          <p:nvGrpSpPr>
            <p:cNvPr id="345" name="Group 344">
              <a:extLst>
                <a:ext uri="{FF2B5EF4-FFF2-40B4-BE49-F238E27FC236}">
                  <a16:creationId xmlns:a16="http://schemas.microsoft.com/office/drawing/2014/main" id="{3C7B1770-8316-4F17-8FFB-B235CB46FBB2}"/>
                </a:ext>
              </a:extLst>
            </p:cNvPr>
            <p:cNvGrpSpPr/>
            <p:nvPr/>
          </p:nvGrpSpPr>
          <p:grpSpPr>
            <a:xfrm rot="2291489">
              <a:off x="1744052" y="6726057"/>
              <a:ext cx="125336" cy="55736"/>
              <a:chOff x="3585766" y="5569625"/>
              <a:chExt cx="125336" cy="55736"/>
            </a:xfrm>
          </p:grpSpPr>
          <p:cxnSp>
            <p:nvCxnSpPr>
              <p:cNvPr id="346" name="Straight Connector 345">
                <a:extLst>
                  <a:ext uri="{FF2B5EF4-FFF2-40B4-BE49-F238E27FC236}">
                    <a16:creationId xmlns:a16="http://schemas.microsoft.com/office/drawing/2014/main" id="{CD1B18D2-6695-4CEB-AE17-051BED53E4B4}"/>
                  </a:ext>
                </a:extLst>
              </p:cNvPr>
              <p:cNvCxnSpPr>
                <a:cxnSpLocks/>
              </p:cNvCxnSpPr>
              <p:nvPr/>
            </p:nvCxnSpPr>
            <p:spPr bwMode="auto">
              <a:xfrm>
                <a:off x="3585766" y="5618961"/>
                <a:ext cx="125336" cy="0"/>
              </a:xfrm>
              <a:prstGeom prst="line">
                <a:avLst/>
              </a:prstGeom>
              <a:noFill/>
              <a:ln w="28575" cap="flat" cmpd="sng" algn="ctr">
                <a:solidFill>
                  <a:schemeClr val="accent1"/>
                </a:solidFill>
                <a:prstDash val="solid"/>
                <a:round/>
                <a:headEnd type="none" w="med" len="med"/>
                <a:tailEnd type="none" w="med" len="med"/>
              </a:ln>
              <a:effectLst/>
            </p:spPr>
          </p:cxnSp>
          <p:cxnSp>
            <p:nvCxnSpPr>
              <p:cNvPr id="347" name="Straight Connector 346">
                <a:extLst>
                  <a:ext uri="{FF2B5EF4-FFF2-40B4-BE49-F238E27FC236}">
                    <a16:creationId xmlns:a16="http://schemas.microsoft.com/office/drawing/2014/main" id="{BEBC2B05-4292-4DC5-923A-A0F083076468}"/>
                  </a:ext>
                </a:extLst>
              </p:cNvPr>
              <p:cNvCxnSpPr>
                <a:cxnSpLocks/>
              </p:cNvCxnSpPr>
              <p:nvPr/>
            </p:nvCxnSpPr>
            <p:spPr bwMode="auto">
              <a:xfrm flipV="1">
                <a:off x="3648434" y="5569625"/>
                <a:ext cx="0" cy="55736"/>
              </a:xfrm>
              <a:prstGeom prst="line">
                <a:avLst/>
              </a:prstGeom>
              <a:noFill/>
              <a:ln w="28575" cap="flat" cmpd="sng" algn="ctr">
                <a:solidFill>
                  <a:schemeClr val="accent1"/>
                </a:solidFill>
                <a:prstDash val="solid"/>
                <a:round/>
                <a:headEnd type="none" w="med" len="med"/>
                <a:tailEnd type="none" w="med" len="med"/>
              </a:ln>
              <a:effectLst/>
            </p:spPr>
          </p:cxnSp>
        </p:grpSp>
        <p:grpSp>
          <p:nvGrpSpPr>
            <p:cNvPr id="348" name="Group 347">
              <a:extLst>
                <a:ext uri="{FF2B5EF4-FFF2-40B4-BE49-F238E27FC236}">
                  <a16:creationId xmlns:a16="http://schemas.microsoft.com/office/drawing/2014/main" id="{8EA25A10-5772-4A03-BB12-7218350D024E}"/>
                </a:ext>
              </a:extLst>
            </p:cNvPr>
            <p:cNvGrpSpPr/>
            <p:nvPr/>
          </p:nvGrpSpPr>
          <p:grpSpPr>
            <a:xfrm rot="930932">
              <a:off x="1887031" y="6789306"/>
              <a:ext cx="125336" cy="55736"/>
              <a:chOff x="3585766" y="5569625"/>
              <a:chExt cx="125336" cy="55736"/>
            </a:xfrm>
          </p:grpSpPr>
          <p:cxnSp>
            <p:nvCxnSpPr>
              <p:cNvPr id="349" name="Straight Connector 348">
                <a:extLst>
                  <a:ext uri="{FF2B5EF4-FFF2-40B4-BE49-F238E27FC236}">
                    <a16:creationId xmlns:a16="http://schemas.microsoft.com/office/drawing/2014/main" id="{6DF2CFAD-6AC4-4ACA-A6D5-15E1C5FC7CA4}"/>
                  </a:ext>
                </a:extLst>
              </p:cNvPr>
              <p:cNvCxnSpPr>
                <a:cxnSpLocks/>
              </p:cNvCxnSpPr>
              <p:nvPr/>
            </p:nvCxnSpPr>
            <p:spPr bwMode="auto">
              <a:xfrm>
                <a:off x="3585766" y="5618961"/>
                <a:ext cx="125336" cy="0"/>
              </a:xfrm>
              <a:prstGeom prst="line">
                <a:avLst/>
              </a:prstGeom>
              <a:noFill/>
              <a:ln w="28575" cap="flat" cmpd="sng" algn="ctr">
                <a:solidFill>
                  <a:schemeClr val="accent1"/>
                </a:solidFill>
                <a:prstDash val="solid"/>
                <a:round/>
                <a:headEnd type="none" w="med" len="med"/>
                <a:tailEnd type="none" w="med" len="med"/>
              </a:ln>
              <a:effectLst/>
            </p:spPr>
          </p:cxnSp>
          <p:cxnSp>
            <p:nvCxnSpPr>
              <p:cNvPr id="350" name="Straight Connector 349">
                <a:extLst>
                  <a:ext uri="{FF2B5EF4-FFF2-40B4-BE49-F238E27FC236}">
                    <a16:creationId xmlns:a16="http://schemas.microsoft.com/office/drawing/2014/main" id="{ADFDF364-D867-4336-8F4E-E68723A789D4}"/>
                  </a:ext>
                </a:extLst>
              </p:cNvPr>
              <p:cNvCxnSpPr>
                <a:cxnSpLocks/>
              </p:cNvCxnSpPr>
              <p:nvPr/>
            </p:nvCxnSpPr>
            <p:spPr bwMode="auto">
              <a:xfrm flipV="1">
                <a:off x="3648434" y="5569625"/>
                <a:ext cx="0" cy="55736"/>
              </a:xfrm>
              <a:prstGeom prst="line">
                <a:avLst/>
              </a:prstGeom>
              <a:noFill/>
              <a:ln w="28575" cap="flat" cmpd="sng" algn="ctr">
                <a:solidFill>
                  <a:schemeClr val="accent1"/>
                </a:solidFill>
                <a:prstDash val="solid"/>
                <a:round/>
                <a:headEnd type="none" w="med" len="med"/>
                <a:tailEnd type="none" w="med" len="med"/>
              </a:ln>
              <a:effectLst/>
            </p:spPr>
          </p:cxnSp>
        </p:grpSp>
        <p:grpSp>
          <p:nvGrpSpPr>
            <p:cNvPr id="351" name="Group 350">
              <a:extLst>
                <a:ext uri="{FF2B5EF4-FFF2-40B4-BE49-F238E27FC236}">
                  <a16:creationId xmlns:a16="http://schemas.microsoft.com/office/drawing/2014/main" id="{EB2030BA-14AA-431C-86EE-8DDB27D7E610}"/>
                </a:ext>
              </a:extLst>
            </p:cNvPr>
            <p:cNvGrpSpPr/>
            <p:nvPr/>
          </p:nvGrpSpPr>
          <p:grpSpPr>
            <a:xfrm rot="21217735">
              <a:off x="2050696" y="6795860"/>
              <a:ext cx="125336" cy="55736"/>
              <a:chOff x="3585766" y="5569625"/>
              <a:chExt cx="125336" cy="55736"/>
            </a:xfrm>
          </p:grpSpPr>
          <p:cxnSp>
            <p:nvCxnSpPr>
              <p:cNvPr id="352" name="Straight Connector 351">
                <a:extLst>
                  <a:ext uri="{FF2B5EF4-FFF2-40B4-BE49-F238E27FC236}">
                    <a16:creationId xmlns:a16="http://schemas.microsoft.com/office/drawing/2014/main" id="{41B98808-E62A-4BC9-A611-9FBCA7AB93D5}"/>
                  </a:ext>
                </a:extLst>
              </p:cNvPr>
              <p:cNvCxnSpPr>
                <a:cxnSpLocks/>
              </p:cNvCxnSpPr>
              <p:nvPr/>
            </p:nvCxnSpPr>
            <p:spPr bwMode="auto">
              <a:xfrm>
                <a:off x="3585766" y="5618961"/>
                <a:ext cx="125336" cy="0"/>
              </a:xfrm>
              <a:prstGeom prst="line">
                <a:avLst/>
              </a:prstGeom>
              <a:noFill/>
              <a:ln w="28575" cap="flat" cmpd="sng" algn="ctr">
                <a:solidFill>
                  <a:schemeClr val="accent1"/>
                </a:solidFill>
                <a:prstDash val="solid"/>
                <a:round/>
                <a:headEnd type="none" w="med" len="med"/>
                <a:tailEnd type="none" w="med" len="med"/>
              </a:ln>
              <a:effectLst/>
            </p:spPr>
          </p:cxnSp>
          <p:cxnSp>
            <p:nvCxnSpPr>
              <p:cNvPr id="353" name="Straight Connector 352">
                <a:extLst>
                  <a:ext uri="{FF2B5EF4-FFF2-40B4-BE49-F238E27FC236}">
                    <a16:creationId xmlns:a16="http://schemas.microsoft.com/office/drawing/2014/main" id="{63F87216-E850-4669-95F9-1465E488596D}"/>
                  </a:ext>
                </a:extLst>
              </p:cNvPr>
              <p:cNvCxnSpPr>
                <a:cxnSpLocks/>
              </p:cNvCxnSpPr>
              <p:nvPr/>
            </p:nvCxnSpPr>
            <p:spPr bwMode="auto">
              <a:xfrm flipV="1">
                <a:off x="3648434" y="5569625"/>
                <a:ext cx="0" cy="55736"/>
              </a:xfrm>
              <a:prstGeom prst="line">
                <a:avLst/>
              </a:prstGeom>
              <a:noFill/>
              <a:ln w="28575" cap="flat" cmpd="sng" algn="ctr">
                <a:solidFill>
                  <a:schemeClr val="accent1"/>
                </a:solidFill>
                <a:prstDash val="solid"/>
                <a:round/>
                <a:headEnd type="none" w="med" len="med"/>
                <a:tailEnd type="none" w="med" len="med"/>
              </a:ln>
              <a:effectLst/>
            </p:spPr>
          </p:cxnSp>
        </p:grpSp>
        <p:grpSp>
          <p:nvGrpSpPr>
            <p:cNvPr id="354" name="Group 353">
              <a:extLst>
                <a:ext uri="{FF2B5EF4-FFF2-40B4-BE49-F238E27FC236}">
                  <a16:creationId xmlns:a16="http://schemas.microsoft.com/office/drawing/2014/main" id="{D76247B5-8877-4A81-B431-6FC17DED99C8}"/>
                </a:ext>
              </a:extLst>
            </p:cNvPr>
            <p:cNvGrpSpPr/>
            <p:nvPr/>
          </p:nvGrpSpPr>
          <p:grpSpPr>
            <a:xfrm rot="19712654">
              <a:off x="2196068" y="6735759"/>
              <a:ext cx="125336" cy="55736"/>
              <a:chOff x="3585766" y="5569625"/>
              <a:chExt cx="125336" cy="55736"/>
            </a:xfrm>
          </p:grpSpPr>
          <p:cxnSp>
            <p:nvCxnSpPr>
              <p:cNvPr id="355" name="Straight Connector 354">
                <a:extLst>
                  <a:ext uri="{FF2B5EF4-FFF2-40B4-BE49-F238E27FC236}">
                    <a16:creationId xmlns:a16="http://schemas.microsoft.com/office/drawing/2014/main" id="{A82D8C12-53C9-47F4-AAC9-5E6BDB0DDDF8}"/>
                  </a:ext>
                </a:extLst>
              </p:cNvPr>
              <p:cNvCxnSpPr>
                <a:cxnSpLocks/>
              </p:cNvCxnSpPr>
              <p:nvPr/>
            </p:nvCxnSpPr>
            <p:spPr bwMode="auto">
              <a:xfrm>
                <a:off x="3585766" y="5618961"/>
                <a:ext cx="125336" cy="0"/>
              </a:xfrm>
              <a:prstGeom prst="line">
                <a:avLst/>
              </a:prstGeom>
              <a:noFill/>
              <a:ln w="28575" cap="flat" cmpd="sng" algn="ctr">
                <a:solidFill>
                  <a:schemeClr val="accent1"/>
                </a:solidFill>
                <a:prstDash val="solid"/>
                <a:round/>
                <a:headEnd type="none" w="med" len="med"/>
                <a:tailEnd type="none" w="med" len="med"/>
              </a:ln>
              <a:effectLst/>
            </p:spPr>
          </p:cxnSp>
          <p:cxnSp>
            <p:nvCxnSpPr>
              <p:cNvPr id="356" name="Straight Connector 355">
                <a:extLst>
                  <a:ext uri="{FF2B5EF4-FFF2-40B4-BE49-F238E27FC236}">
                    <a16:creationId xmlns:a16="http://schemas.microsoft.com/office/drawing/2014/main" id="{6087D6ED-679D-4362-94E5-3BCCFCC6BFD9}"/>
                  </a:ext>
                </a:extLst>
              </p:cNvPr>
              <p:cNvCxnSpPr>
                <a:cxnSpLocks/>
              </p:cNvCxnSpPr>
              <p:nvPr/>
            </p:nvCxnSpPr>
            <p:spPr bwMode="auto">
              <a:xfrm flipV="1">
                <a:off x="3648434" y="5569625"/>
                <a:ext cx="0" cy="55736"/>
              </a:xfrm>
              <a:prstGeom prst="line">
                <a:avLst/>
              </a:prstGeom>
              <a:noFill/>
              <a:ln w="28575" cap="flat" cmpd="sng" algn="ctr">
                <a:solidFill>
                  <a:schemeClr val="accent1"/>
                </a:solidFill>
                <a:prstDash val="solid"/>
                <a:round/>
                <a:headEnd type="none" w="med" len="med"/>
                <a:tailEnd type="none" w="med" len="med"/>
              </a:ln>
              <a:effectLst/>
            </p:spPr>
          </p:cxnSp>
        </p:grpSp>
        <p:grpSp>
          <p:nvGrpSpPr>
            <p:cNvPr id="357" name="Group 356">
              <a:extLst>
                <a:ext uri="{FF2B5EF4-FFF2-40B4-BE49-F238E27FC236}">
                  <a16:creationId xmlns:a16="http://schemas.microsoft.com/office/drawing/2014/main" id="{3AEE5BC5-9E89-45C5-85EF-A4D0875C958A}"/>
                </a:ext>
              </a:extLst>
            </p:cNvPr>
            <p:cNvGrpSpPr/>
            <p:nvPr/>
          </p:nvGrpSpPr>
          <p:grpSpPr>
            <a:xfrm rot="17630527">
              <a:off x="2319249" y="6616328"/>
              <a:ext cx="125336" cy="55736"/>
              <a:chOff x="3585766" y="5569625"/>
              <a:chExt cx="125336" cy="55736"/>
            </a:xfrm>
          </p:grpSpPr>
          <p:cxnSp>
            <p:nvCxnSpPr>
              <p:cNvPr id="358" name="Straight Connector 357">
                <a:extLst>
                  <a:ext uri="{FF2B5EF4-FFF2-40B4-BE49-F238E27FC236}">
                    <a16:creationId xmlns:a16="http://schemas.microsoft.com/office/drawing/2014/main" id="{8DD18FE5-51BF-4E2B-99A4-41D9336643CE}"/>
                  </a:ext>
                </a:extLst>
              </p:cNvPr>
              <p:cNvCxnSpPr>
                <a:cxnSpLocks/>
              </p:cNvCxnSpPr>
              <p:nvPr/>
            </p:nvCxnSpPr>
            <p:spPr bwMode="auto">
              <a:xfrm>
                <a:off x="3585766" y="5618961"/>
                <a:ext cx="125336" cy="0"/>
              </a:xfrm>
              <a:prstGeom prst="line">
                <a:avLst/>
              </a:prstGeom>
              <a:noFill/>
              <a:ln w="28575" cap="flat" cmpd="sng" algn="ctr">
                <a:solidFill>
                  <a:schemeClr val="accent1"/>
                </a:solidFill>
                <a:prstDash val="solid"/>
                <a:round/>
                <a:headEnd type="none" w="med" len="med"/>
                <a:tailEnd type="none" w="med" len="med"/>
              </a:ln>
              <a:effectLst/>
            </p:spPr>
          </p:cxnSp>
          <p:cxnSp>
            <p:nvCxnSpPr>
              <p:cNvPr id="359" name="Straight Connector 358">
                <a:extLst>
                  <a:ext uri="{FF2B5EF4-FFF2-40B4-BE49-F238E27FC236}">
                    <a16:creationId xmlns:a16="http://schemas.microsoft.com/office/drawing/2014/main" id="{4569A1A4-7C0C-416F-874B-4EEBB482299B}"/>
                  </a:ext>
                </a:extLst>
              </p:cNvPr>
              <p:cNvCxnSpPr>
                <a:cxnSpLocks/>
              </p:cNvCxnSpPr>
              <p:nvPr/>
            </p:nvCxnSpPr>
            <p:spPr bwMode="auto">
              <a:xfrm flipV="1">
                <a:off x="3648434" y="5569625"/>
                <a:ext cx="0" cy="55736"/>
              </a:xfrm>
              <a:prstGeom prst="line">
                <a:avLst/>
              </a:prstGeom>
              <a:noFill/>
              <a:ln w="28575" cap="flat" cmpd="sng" algn="ctr">
                <a:solidFill>
                  <a:schemeClr val="accent1"/>
                </a:solidFill>
                <a:prstDash val="solid"/>
                <a:round/>
                <a:headEnd type="none" w="med" len="med"/>
                <a:tailEnd type="none" w="med" len="med"/>
              </a:ln>
              <a:effectLst/>
            </p:spPr>
          </p:cxnSp>
        </p:grpSp>
        <p:grpSp>
          <p:nvGrpSpPr>
            <p:cNvPr id="360" name="Group 359">
              <a:extLst>
                <a:ext uri="{FF2B5EF4-FFF2-40B4-BE49-F238E27FC236}">
                  <a16:creationId xmlns:a16="http://schemas.microsoft.com/office/drawing/2014/main" id="{B50390E1-2B2E-40D7-A765-FAD9F9127374}"/>
                </a:ext>
              </a:extLst>
            </p:cNvPr>
            <p:cNvGrpSpPr/>
            <p:nvPr/>
          </p:nvGrpSpPr>
          <p:grpSpPr>
            <a:xfrm rot="15556707">
              <a:off x="2325782" y="6467645"/>
              <a:ext cx="125336" cy="55736"/>
              <a:chOff x="3585766" y="5569625"/>
              <a:chExt cx="125336" cy="55736"/>
            </a:xfrm>
          </p:grpSpPr>
          <p:cxnSp>
            <p:nvCxnSpPr>
              <p:cNvPr id="361" name="Straight Connector 360">
                <a:extLst>
                  <a:ext uri="{FF2B5EF4-FFF2-40B4-BE49-F238E27FC236}">
                    <a16:creationId xmlns:a16="http://schemas.microsoft.com/office/drawing/2014/main" id="{FB4A265A-55FD-4C5E-8617-CFFEE18CEECF}"/>
                  </a:ext>
                </a:extLst>
              </p:cNvPr>
              <p:cNvCxnSpPr>
                <a:cxnSpLocks/>
              </p:cNvCxnSpPr>
              <p:nvPr/>
            </p:nvCxnSpPr>
            <p:spPr bwMode="auto">
              <a:xfrm>
                <a:off x="3585766" y="5618961"/>
                <a:ext cx="125336" cy="0"/>
              </a:xfrm>
              <a:prstGeom prst="line">
                <a:avLst/>
              </a:prstGeom>
              <a:noFill/>
              <a:ln w="28575" cap="flat" cmpd="sng" algn="ctr">
                <a:solidFill>
                  <a:schemeClr val="accent1"/>
                </a:solidFill>
                <a:prstDash val="solid"/>
                <a:round/>
                <a:headEnd type="none" w="med" len="med"/>
                <a:tailEnd type="none" w="med" len="med"/>
              </a:ln>
              <a:effectLst/>
            </p:spPr>
          </p:cxnSp>
          <p:cxnSp>
            <p:nvCxnSpPr>
              <p:cNvPr id="362" name="Straight Connector 361">
                <a:extLst>
                  <a:ext uri="{FF2B5EF4-FFF2-40B4-BE49-F238E27FC236}">
                    <a16:creationId xmlns:a16="http://schemas.microsoft.com/office/drawing/2014/main" id="{92896ED3-D6FE-44B8-A237-6CB63B225CD0}"/>
                  </a:ext>
                </a:extLst>
              </p:cNvPr>
              <p:cNvCxnSpPr>
                <a:cxnSpLocks/>
              </p:cNvCxnSpPr>
              <p:nvPr/>
            </p:nvCxnSpPr>
            <p:spPr bwMode="auto">
              <a:xfrm flipV="1">
                <a:off x="3648434" y="5569625"/>
                <a:ext cx="0" cy="55736"/>
              </a:xfrm>
              <a:prstGeom prst="line">
                <a:avLst/>
              </a:prstGeom>
              <a:noFill/>
              <a:ln w="28575" cap="flat" cmpd="sng" algn="ctr">
                <a:solidFill>
                  <a:schemeClr val="accent1"/>
                </a:solidFill>
                <a:prstDash val="solid"/>
                <a:round/>
                <a:headEnd type="none" w="med" len="med"/>
                <a:tailEnd type="none" w="med" len="med"/>
              </a:ln>
              <a:effectLst/>
            </p:spPr>
          </p:cxnSp>
        </p:grpSp>
      </p:grpSp>
      <p:sp>
        <p:nvSpPr>
          <p:cNvPr id="335" name="Freeform: Shape 334">
            <a:extLst>
              <a:ext uri="{FF2B5EF4-FFF2-40B4-BE49-F238E27FC236}">
                <a16:creationId xmlns:a16="http://schemas.microsoft.com/office/drawing/2014/main" id="{02ED8F62-228B-4207-8CF1-2F3B117D3A7F}"/>
              </a:ext>
            </a:extLst>
          </p:cNvPr>
          <p:cNvSpPr/>
          <p:nvPr/>
        </p:nvSpPr>
        <p:spPr bwMode="auto">
          <a:xfrm>
            <a:off x="2650286" y="5777115"/>
            <a:ext cx="609152" cy="590950"/>
          </a:xfrm>
          <a:custGeom>
            <a:avLst/>
            <a:gdLst>
              <a:gd name="connsiteX0" fmla="*/ 153293 w 609152"/>
              <a:gd name="connsiteY0" fmla="*/ 0 h 590950"/>
              <a:gd name="connsiteX1" fmla="*/ 306586 w 609152"/>
              <a:gd name="connsiteY1" fmla="*/ 122603 h 590950"/>
              <a:gd name="connsiteX2" fmla="*/ 300764 w 609152"/>
              <a:gd name="connsiteY2" fmla="*/ 145668 h 590950"/>
              <a:gd name="connsiteX3" fmla="*/ 329338 w 609152"/>
              <a:gd name="connsiteY3" fmla="*/ 143364 h 590950"/>
              <a:gd name="connsiteX4" fmla="*/ 609152 w 609152"/>
              <a:gd name="connsiteY4" fmla="*/ 367157 h 590950"/>
              <a:gd name="connsiteX5" fmla="*/ 329338 w 609152"/>
              <a:gd name="connsiteY5" fmla="*/ 590950 h 590950"/>
              <a:gd name="connsiteX6" fmla="*/ 49524 w 609152"/>
              <a:gd name="connsiteY6" fmla="*/ 367157 h 590950"/>
              <a:gd name="connsiteX7" fmla="*/ 97312 w 609152"/>
              <a:gd name="connsiteY7" fmla="*/ 242033 h 590950"/>
              <a:gd name="connsiteX8" fmla="*/ 102499 w 609152"/>
              <a:gd name="connsiteY8" fmla="*/ 237004 h 590950"/>
              <a:gd name="connsiteX9" fmla="*/ 93625 w 609152"/>
              <a:gd name="connsiteY9" fmla="*/ 235572 h 590950"/>
              <a:gd name="connsiteX10" fmla="*/ 0 w 609152"/>
              <a:gd name="connsiteY10" fmla="*/ 122603 h 590950"/>
              <a:gd name="connsiteX11" fmla="*/ 153293 w 609152"/>
              <a:gd name="connsiteY11" fmla="*/ 0 h 590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09152" h="590950">
                <a:moveTo>
                  <a:pt x="153293" y="0"/>
                </a:moveTo>
                <a:cubicBezTo>
                  <a:pt x="237954" y="0"/>
                  <a:pt x="306586" y="54891"/>
                  <a:pt x="306586" y="122603"/>
                </a:cubicBezTo>
                <a:lnTo>
                  <a:pt x="300764" y="145668"/>
                </a:lnTo>
                <a:lnTo>
                  <a:pt x="329338" y="143364"/>
                </a:lnTo>
                <a:cubicBezTo>
                  <a:pt x="483875" y="143364"/>
                  <a:pt x="609152" y="243560"/>
                  <a:pt x="609152" y="367157"/>
                </a:cubicBezTo>
                <a:cubicBezTo>
                  <a:pt x="609152" y="490754"/>
                  <a:pt x="483875" y="590950"/>
                  <a:pt x="329338" y="590950"/>
                </a:cubicBezTo>
                <a:cubicBezTo>
                  <a:pt x="174801" y="590950"/>
                  <a:pt x="49524" y="490754"/>
                  <a:pt x="49524" y="367157"/>
                </a:cubicBezTo>
                <a:cubicBezTo>
                  <a:pt x="49524" y="320808"/>
                  <a:pt x="67141" y="277750"/>
                  <a:pt x="97312" y="242033"/>
                </a:cubicBezTo>
                <a:lnTo>
                  <a:pt x="102499" y="237004"/>
                </a:lnTo>
                <a:lnTo>
                  <a:pt x="93625" y="235572"/>
                </a:lnTo>
                <a:cubicBezTo>
                  <a:pt x="38606" y="216959"/>
                  <a:pt x="0" y="173387"/>
                  <a:pt x="0" y="122603"/>
                </a:cubicBezTo>
                <a:cubicBezTo>
                  <a:pt x="0" y="54891"/>
                  <a:pt x="68632" y="0"/>
                  <a:pt x="153293" y="0"/>
                </a:cubicBezTo>
                <a:close/>
              </a:path>
            </a:pathLst>
          </a:custGeom>
          <a:solidFill>
            <a:schemeClr val="tx1"/>
          </a:solidFill>
          <a:ln w="9525">
            <a:solidFill>
              <a:schemeClr val="bg1"/>
            </a:solidFill>
            <a:miter lim="800000"/>
            <a:headEnd/>
            <a:tailEnd/>
          </a:ln>
        </p:spPr>
        <p:txBody>
          <a:bodyPr wrap="square" rtlCol="0" anchor="b">
            <a:noAutofit/>
          </a:bodyP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grpSp>
        <p:nvGrpSpPr>
          <p:cNvPr id="279" name="Group 278">
            <a:extLst>
              <a:ext uri="{FF2B5EF4-FFF2-40B4-BE49-F238E27FC236}">
                <a16:creationId xmlns:a16="http://schemas.microsoft.com/office/drawing/2014/main" id="{FECB5D37-5395-418E-8835-A48F25E63273}"/>
              </a:ext>
            </a:extLst>
          </p:cNvPr>
          <p:cNvGrpSpPr/>
          <p:nvPr/>
        </p:nvGrpSpPr>
        <p:grpSpPr>
          <a:xfrm rot="9306267">
            <a:off x="2012932" y="4888568"/>
            <a:ext cx="240386" cy="250925"/>
            <a:chOff x="285313" y="3196211"/>
            <a:chExt cx="1187475" cy="1269460"/>
          </a:xfrm>
          <a:solidFill>
            <a:schemeClr val="accent1"/>
          </a:solidFill>
        </p:grpSpPr>
        <p:grpSp>
          <p:nvGrpSpPr>
            <p:cNvPr id="280" name="Group 279">
              <a:extLst>
                <a:ext uri="{FF2B5EF4-FFF2-40B4-BE49-F238E27FC236}">
                  <a16:creationId xmlns:a16="http://schemas.microsoft.com/office/drawing/2014/main" id="{0359D34E-82FE-4DC2-BB70-253EAA5D3457}"/>
                </a:ext>
              </a:extLst>
            </p:cNvPr>
            <p:cNvGrpSpPr/>
            <p:nvPr/>
          </p:nvGrpSpPr>
          <p:grpSpPr>
            <a:xfrm>
              <a:off x="397845" y="3920346"/>
              <a:ext cx="928042" cy="215142"/>
              <a:chOff x="397845" y="3920346"/>
              <a:chExt cx="928042" cy="215142"/>
            </a:xfrm>
            <a:grpFill/>
          </p:grpSpPr>
          <p:grpSp>
            <p:nvGrpSpPr>
              <p:cNvPr id="285" name="Group 284">
                <a:extLst>
                  <a:ext uri="{FF2B5EF4-FFF2-40B4-BE49-F238E27FC236}">
                    <a16:creationId xmlns:a16="http://schemas.microsoft.com/office/drawing/2014/main" id="{FFD240C2-C4D9-491A-B64D-6DB796A0B789}"/>
                  </a:ext>
                </a:extLst>
              </p:cNvPr>
              <p:cNvGrpSpPr/>
              <p:nvPr/>
            </p:nvGrpSpPr>
            <p:grpSpPr>
              <a:xfrm>
                <a:off x="1035546" y="3920346"/>
                <a:ext cx="290341" cy="215142"/>
                <a:chOff x="1035546" y="3914304"/>
                <a:chExt cx="290341" cy="215142"/>
              </a:xfrm>
              <a:grpFill/>
            </p:grpSpPr>
            <p:sp>
              <p:nvSpPr>
                <p:cNvPr id="289" name="Rectangle 288">
                  <a:extLst>
                    <a:ext uri="{FF2B5EF4-FFF2-40B4-BE49-F238E27FC236}">
                      <a16:creationId xmlns:a16="http://schemas.microsoft.com/office/drawing/2014/main" id="{C730EF2A-968F-4907-92D8-44EDFA29D150}"/>
                    </a:ext>
                  </a:extLst>
                </p:cNvPr>
                <p:cNvSpPr/>
                <p:nvPr/>
              </p:nvSpPr>
              <p:spPr bwMode="auto">
                <a:xfrm>
                  <a:off x="1035546" y="4010657"/>
                  <a:ext cx="117497" cy="31119"/>
                </a:xfrm>
                <a:prstGeom prst="rect">
                  <a:avLst/>
                </a:prstGeom>
                <a:grpFill/>
                <a:ln w="31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90" name="7-Point Star 2">
                  <a:extLst>
                    <a:ext uri="{FF2B5EF4-FFF2-40B4-BE49-F238E27FC236}">
                      <a16:creationId xmlns:a16="http://schemas.microsoft.com/office/drawing/2014/main" id="{CDC1ABF4-6136-46B2-BE39-902B471E2575}"/>
                    </a:ext>
                  </a:extLst>
                </p:cNvPr>
                <p:cNvSpPr/>
                <p:nvPr/>
              </p:nvSpPr>
              <p:spPr bwMode="auto">
                <a:xfrm>
                  <a:off x="1110745" y="3914304"/>
                  <a:ext cx="215142" cy="215142"/>
                </a:xfrm>
                <a:prstGeom prst="star7">
                  <a:avLst/>
                </a:pr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nvGrpSpPr>
              <p:cNvPr id="286" name="Group 285">
                <a:extLst>
                  <a:ext uri="{FF2B5EF4-FFF2-40B4-BE49-F238E27FC236}">
                    <a16:creationId xmlns:a16="http://schemas.microsoft.com/office/drawing/2014/main" id="{94F1AF0E-DA0C-4EF8-B235-F1880C9228CA}"/>
                  </a:ext>
                </a:extLst>
              </p:cNvPr>
              <p:cNvGrpSpPr/>
              <p:nvPr/>
            </p:nvGrpSpPr>
            <p:grpSpPr>
              <a:xfrm rot="10800000">
                <a:off x="397845" y="3920346"/>
                <a:ext cx="290341" cy="215142"/>
                <a:chOff x="1035546" y="3914304"/>
                <a:chExt cx="290341" cy="215142"/>
              </a:xfrm>
              <a:grpFill/>
            </p:grpSpPr>
            <p:sp>
              <p:nvSpPr>
                <p:cNvPr id="287" name="Rectangle 286">
                  <a:extLst>
                    <a:ext uri="{FF2B5EF4-FFF2-40B4-BE49-F238E27FC236}">
                      <a16:creationId xmlns:a16="http://schemas.microsoft.com/office/drawing/2014/main" id="{276CF684-4734-472A-8F97-1886F41B6754}"/>
                    </a:ext>
                  </a:extLst>
                </p:cNvPr>
                <p:cNvSpPr/>
                <p:nvPr/>
              </p:nvSpPr>
              <p:spPr bwMode="auto">
                <a:xfrm>
                  <a:off x="1035546" y="4010657"/>
                  <a:ext cx="117497" cy="31119"/>
                </a:xfrm>
                <a:prstGeom prst="rect">
                  <a:avLst/>
                </a:prstGeom>
                <a:grpFill/>
                <a:ln w="31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88" name="7-Point Star 2">
                  <a:extLst>
                    <a:ext uri="{FF2B5EF4-FFF2-40B4-BE49-F238E27FC236}">
                      <a16:creationId xmlns:a16="http://schemas.microsoft.com/office/drawing/2014/main" id="{B8BAA279-1B2E-445A-B076-480689CC0042}"/>
                    </a:ext>
                  </a:extLst>
                </p:cNvPr>
                <p:cNvSpPr/>
                <p:nvPr/>
              </p:nvSpPr>
              <p:spPr bwMode="auto">
                <a:xfrm>
                  <a:off x="1110745" y="3914304"/>
                  <a:ext cx="215142" cy="215142"/>
                </a:xfrm>
                <a:prstGeom prst="star7">
                  <a:avLst/>
                </a:pr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sp>
          <p:nvSpPr>
            <p:cNvPr id="281" name="Freeform 73">
              <a:extLst>
                <a:ext uri="{FF2B5EF4-FFF2-40B4-BE49-F238E27FC236}">
                  <a16:creationId xmlns:a16="http://schemas.microsoft.com/office/drawing/2014/main" id="{B6F2C3FF-9F2E-4403-A375-9A941A554414}"/>
                </a:ext>
              </a:extLst>
            </p:cNvPr>
            <p:cNvSpPr/>
            <p:nvPr/>
          </p:nvSpPr>
          <p:spPr bwMode="auto">
            <a:xfrm>
              <a:off x="1123365" y="3389390"/>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82" name="Freeform 74">
              <a:extLst>
                <a:ext uri="{FF2B5EF4-FFF2-40B4-BE49-F238E27FC236}">
                  <a16:creationId xmlns:a16="http://schemas.microsoft.com/office/drawing/2014/main" id="{DA84C6BC-AD59-49BB-8A8D-84F3B0F19BC3}"/>
                </a:ext>
              </a:extLst>
            </p:cNvPr>
            <p:cNvSpPr/>
            <p:nvPr/>
          </p:nvSpPr>
          <p:spPr bwMode="auto">
            <a:xfrm flipV="1">
              <a:off x="285313" y="3407323"/>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83" name="Freeform 39">
              <a:extLst>
                <a:ext uri="{FF2B5EF4-FFF2-40B4-BE49-F238E27FC236}">
                  <a16:creationId xmlns:a16="http://schemas.microsoft.com/office/drawing/2014/main" id="{CF370D50-4BDC-4CDD-B5FD-D714A9C136D8}"/>
                </a:ext>
              </a:extLst>
            </p:cNvPr>
            <p:cNvSpPr/>
            <p:nvPr/>
          </p:nvSpPr>
          <p:spPr bwMode="auto">
            <a:xfrm>
              <a:off x="894320" y="3196211"/>
              <a:ext cx="502442"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84" name="Freeform 41">
              <a:extLst>
                <a:ext uri="{FF2B5EF4-FFF2-40B4-BE49-F238E27FC236}">
                  <a16:creationId xmlns:a16="http://schemas.microsoft.com/office/drawing/2014/main" id="{2D82F17E-D774-41A1-9B24-904A6BD62F46}"/>
                </a:ext>
              </a:extLst>
            </p:cNvPr>
            <p:cNvSpPr/>
            <p:nvPr/>
          </p:nvSpPr>
          <p:spPr bwMode="auto">
            <a:xfrm flipH="1">
              <a:off x="337717" y="3196211"/>
              <a:ext cx="499629"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nvGrpSpPr>
          <p:cNvPr id="292" name="Group 291">
            <a:extLst>
              <a:ext uri="{FF2B5EF4-FFF2-40B4-BE49-F238E27FC236}">
                <a16:creationId xmlns:a16="http://schemas.microsoft.com/office/drawing/2014/main" id="{D40E8213-F6E1-4DE6-80E2-7BB7558CCBF3}"/>
              </a:ext>
            </a:extLst>
          </p:cNvPr>
          <p:cNvGrpSpPr/>
          <p:nvPr/>
        </p:nvGrpSpPr>
        <p:grpSpPr>
          <a:xfrm rot="9669548">
            <a:off x="1070426" y="4610467"/>
            <a:ext cx="240386" cy="250925"/>
            <a:chOff x="285313" y="3196211"/>
            <a:chExt cx="1187475" cy="1269460"/>
          </a:xfrm>
          <a:solidFill>
            <a:schemeClr val="accent1"/>
          </a:solidFill>
        </p:grpSpPr>
        <p:grpSp>
          <p:nvGrpSpPr>
            <p:cNvPr id="293" name="Group 292">
              <a:extLst>
                <a:ext uri="{FF2B5EF4-FFF2-40B4-BE49-F238E27FC236}">
                  <a16:creationId xmlns:a16="http://schemas.microsoft.com/office/drawing/2014/main" id="{C9A522EC-6C5F-4786-A2BC-7A42153A3628}"/>
                </a:ext>
              </a:extLst>
            </p:cNvPr>
            <p:cNvGrpSpPr/>
            <p:nvPr/>
          </p:nvGrpSpPr>
          <p:grpSpPr>
            <a:xfrm>
              <a:off x="397845" y="3920346"/>
              <a:ext cx="928042" cy="215142"/>
              <a:chOff x="397845" y="3920346"/>
              <a:chExt cx="928042" cy="215142"/>
            </a:xfrm>
            <a:grpFill/>
          </p:grpSpPr>
          <p:grpSp>
            <p:nvGrpSpPr>
              <p:cNvPr id="298" name="Group 297">
                <a:extLst>
                  <a:ext uri="{FF2B5EF4-FFF2-40B4-BE49-F238E27FC236}">
                    <a16:creationId xmlns:a16="http://schemas.microsoft.com/office/drawing/2014/main" id="{4FC3A884-BEF6-4C20-8B02-E58A3D8C9FA6}"/>
                  </a:ext>
                </a:extLst>
              </p:cNvPr>
              <p:cNvGrpSpPr/>
              <p:nvPr/>
            </p:nvGrpSpPr>
            <p:grpSpPr>
              <a:xfrm>
                <a:off x="1035546" y="3920346"/>
                <a:ext cx="290341" cy="215142"/>
                <a:chOff x="1035546" y="3914304"/>
                <a:chExt cx="290341" cy="215142"/>
              </a:xfrm>
              <a:grpFill/>
            </p:grpSpPr>
            <p:sp>
              <p:nvSpPr>
                <p:cNvPr id="302" name="Rectangle 301">
                  <a:extLst>
                    <a:ext uri="{FF2B5EF4-FFF2-40B4-BE49-F238E27FC236}">
                      <a16:creationId xmlns:a16="http://schemas.microsoft.com/office/drawing/2014/main" id="{5A19D3D8-12EB-462E-A258-BE17DCE1D433}"/>
                    </a:ext>
                  </a:extLst>
                </p:cNvPr>
                <p:cNvSpPr/>
                <p:nvPr/>
              </p:nvSpPr>
              <p:spPr bwMode="auto">
                <a:xfrm>
                  <a:off x="1035546" y="4010657"/>
                  <a:ext cx="117497" cy="31119"/>
                </a:xfrm>
                <a:prstGeom prst="rect">
                  <a:avLst/>
                </a:prstGeom>
                <a:grpFill/>
                <a:ln w="31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303" name="7-Point Star 2">
                  <a:extLst>
                    <a:ext uri="{FF2B5EF4-FFF2-40B4-BE49-F238E27FC236}">
                      <a16:creationId xmlns:a16="http://schemas.microsoft.com/office/drawing/2014/main" id="{F72F3DB0-DF93-45BC-A7B9-B2525E42D4FF}"/>
                    </a:ext>
                  </a:extLst>
                </p:cNvPr>
                <p:cNvSpPr/>
                <p:nvPr/>
              </p:nvSpPr>
              <p:spPr bwMode="auto">
                <a:xfrm>
                  <a:off x="1110745" y="3914304"/>
                  <a:ext cx="215142" cy="215142"/>
                </a:xfrm>
                <a:prstGeom prst="star7">
                  <a:avLst/>
                </a:pr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nvGrpSpPr>
              <p:cNvPr id="299" name="Group 298">
                <a:extLst>
                  <a:ext uri="{FF2B5EF4-FFF2-40B4-BE49-F238E27FC236}">
                    <a16:creationId xmlns:a16="http://schemas.microsoft.com/office/drawing/2014/main" id="{3DD99CAF-03D3-4B2C-ADC0-A9BC404BF8C6}"/>
                  </a:ext>
                </a:extLst>
              </p:cNvPr>
              <p:cNvGrpSpPr/>
              <p:nvPr/>
            </p:nvGrpSpPr>
            <p:grpSpPr>
              <a:xfrm rot="10800000">
                <a:off x="397845" y="3920346"/>
                <a:ext cx="290341" cy="215142"/>
                <a:chOff x="1035546" y="3914304"/>
                <a:chExt cx="290341" cy="215142"/>
              </a:xfrm>
              <a:grpFill/>
            </p:grpSpPr>
            <p:sp>
              <p:nvSpPr>
                <p:cNvPr id="300" name="Rectangle 299">
                  <a:extLst>
                    <a:ext uri="{FF2B5EF4-FFF2-40B4-BE49-F238E27FC236}">
                      <a16:creationId xmlns:a16="http://schemas.microsoft.com/office/drawing/2014/main" id="{78D28BCD-757B-47E6-8BAE-5DB91DD3D930}"/>
                    </a:ext>
                  </a:extLst>
                </p:cNvPr>
                <p:cNvSpPr/>
                <p:nvPr/>
              </p:nvSpPr>
              <p:spPr bwMode="auto">
                <a:xfrm>
                  <a:off x="1035546" y="4010657"/>
                  <a:ext cx="117497" cy="31119"/>
                </a:xfrm>
                <a:prstGeom prst="rect">
                  <a:avLst/>
                </a:prstGeom>
                <a:grpFill/>
                <a:ln w="31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301" name="7-Point Star 2">
                  <a:extLst>
                    <a:ext uri="{FF2B5EF4-FFF2-40B4-BE49-F238E27FC236}">
                      <a16:creationId xmlns:a16="http://schemas.microsoft.com/office/drawing/2014/main" id="{3D0BDD49-1686-4407-B6C1-D5A43617409D}"/>
                    </a:ext>
                  </a:extLst>
                </p:cNvPr>
                <p:cNvSpPr/>
                <p:nvPr/>
              </p:nvSpPr>
              <p:spPr bwMode="auto">
                <a:xfrm>
                  <a:off x="1110745" y="3914304"/>
                  <a:ext cx="215142" cy="215142"/>
                </a:xfrm>
                <a:prstGeom prst="star7">
                  <a:avLst/>
                </a:pr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sp>
          <p:nvSpPr>
            <p:cNvPr id="294" name="Freeform 73">
              <a:extLst>
                <a:ext uri="{FF2B5EF4-FFF2-40B4-BE49-F238E27FC236}">
                  <a16:creationId xmlns:a16="http://schemas.microsoft.com/office/drawing/2014/main" id="{BDE67554-9D16-4BC7-8047-D8068BFCCAD7}"/>
                </a:ext>
              </a:extLst>
            </p:cNvPr>
            <p:cNvSpPr/>
            <p:nvPr/>
          </p:nvSpPr>
          <p:spPr bwMode="auto">
            <a:xfrm>
              <a:off x="1123365" y="3389390"/>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95" name="Freeform 74">
              <a:extLst>
                <a:ext uri="{FF2B5EF4-FFF2-40B4-BE49-F238E27FC236}">
                  <a16:creationId xmlns:a16="http://schemas.microsoft.com/office/drawing/2014/main" id="{3D703E87-2188-4960-9174-ACEA3B36E37C}"/>
                </a:ext>
              </a:extLst>
            </p:cNvPr>
            <p:cNvSpPr/>
            <p:nvPr/>
          </p:nvSpPr>
          <p:spPr bwMode="auto">
            <a:xfrm flipV="1">
              <a:off x="285313" y="3407323"/>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96" name="Freeform 39">
              <a:extLst>
                <a:ext uri="{FF2B5EF4-FFF2-40B4-BE49-F238E27FC236}">
                  <a16:creationId xmlns:a16="http://schemas.microsoft.com/office/drawing/2014/main" id="{D3B78350-EB80-42D8-A605-53DE171DA062}"/>
                </a:ext>
              </a:extLst>
            </p:cNvPr>
            <p:cNvSpPr/>
            <p:nvPr/>
          </p:nvSpPr>
          <p:spPr bwMode="auto">
            <a:xfrm>
              <a:off x="894320" y="3196211"/>
              <a:ext cx="502442"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97" name="Freeform 41">
              <a:extLst>
                <a:ext uri="{FF2B5EF4-FFF2-40B4-BE49-F238E27FC236}">
                  <a16:creationId xmlns:a16="http://schemas.microsoft.com/office/drawing/2014/main" id="{E119F068-D89D-4F6F-A303-84DA6348853E}"/>
                </a:ext>
              </a:extLst>
            </p:cNvPr>
            <p:cNvSpPr/>
            <p:nvPr/>
          </p:nvSpPr>
          <p:spPr bwMode="auto">
            <a:xfrm flipH="1">
              <a:off x="337717" y="3196211"/>
              <a:ext cx="499629"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sp>
        <p:nvSpPr>
          <p:cNvPr id="306" name="Oval 305">
            <a:extLst>
              <a:ext uri="{FF2B5EF4-FFF2-40B4-BE49-F238E27FC236}">
                <a16:creationId xmlns:a16="http://schemas.microsoft.com/office/drawing/2014/main" id="{92886D20-6D59-40B7-A8E9-FAAF9A76315C}"/>
              </a:ext>
            </a:extLst>
          </p:cNvPr>
          <p:cNvSpPr/>
          <p:nvPr/>
        </p:nvSpPr>
        <p:spPr bwMode="auto">
          <a:xfrm>
            <a:off x="1904784" y="5565022"/>
            <a:ext cx="559627" cy="447585"/>
          </a:xfrm>
          <a:prstGeom prst="ellipse">
            <a:avLst/>
          </a:prstGeom>
          <a:solidFill>
            <a:schemeClr val="tx1"/>
          </a:solidFill>
          <a:ln w="9525">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364" name="TextBox 363">
            <a:extLst>
              <a:ext uri="{FF2B5EF4-FFF2-40B4-BE49-F238E27FC236}">
                <a16:creationId xmlns:a16="http://schemas.microsoft.com/office/drawing/2014/main" id="{A1ED89A5-A706-4F21-ABDA-3DC62EE41BCB}"/>
              </a:ext>
            </a:extLst>
          </p:cNvPr>
          <p:cNvSpPr txBox="1"/>
          <p:nvPr/>
        </p:nvSpPr>
        <p:spPr bwMode="auto">
          <a:xfrm>
            <a:off x="2169935" y="5337885"/>
            <a:ext cx="84510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Endosome</a:t>
            </a:r>
          </a:p>
        </p:txBody>
      </p:sp>
      <p:sp>
        <p:nvSpPr>
          <p:cNvPr id="365" name="TextBox 364">
            <a:extLst>
              <a:ext uri="{FF2B5EF4-FFF2-40B4-BE49-F238E27FC236}">
                <a16:creationId xmlns:a16="http://schemas.microsoft.com/office/drawing/2014/main" id="{75A69FE4-91E1-45F9-A359-AEE538DEC489}"/>
              </a:ext>
            </a:extLst>
          </p:cNvPr>
          <p:cNvSpPr txBox="1"/>
          <p:nvPr/>
        </p:nvSpPr>
        <p:spPr bwMode="auto">
          <a:xfrm>
            <a:off x="2927837" y="5644077"/>
            <a:ext cx="79605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Lysosome</a:t>
            </a:r>
          </a:p>
        </p:txBody>
      </p:sp>
      <p:cxnSp>
        <p:nvCxnSpPr>
          <p:cNvPr id="373" name="Straight Arrow Connector 372">
            <a:extLst>
              <a:ext uri="{FF2B5EF4-FFF2-40B4-BE49-F238E27FC236}">
                <a16:creationId xmlns:a16="http://schemas.microsoft.com/office/drawing/2014/main" id="{BD90BBE1-C9AB-4446-B96E-262ABE5C5E34}"/>
              </a:ext>
            </a:extLst>
          </p:cNvPr>
          <p:cNvCxnSpPr>
            <a:cxnSpLocks/>
          </p:cNvCxnSpPr>
          <p:nvPr/>
        </p:nvCxnSpPr>
        <p:spPr bwMode="auto">
          <a:xfrm rot="2760000">
            <a:off x="2055916" y="5388653"/>
            <a:ext cx="149230" cy="109728"/>
          </a:xfrm>
          <a:prstGeom prst="straightConnector1">
            <a:avLst/>
          </a:prstGeom>
          <a:noFill/>
          <a:ln w="19050" cap="flat" cmpd="sng" algn="ctr">
            <a:solidFill>
              <a:schemeClr val="bg1"/>
            </a:solidFill>
            <a:prstDash val="solid"/>
            <a:round/>
            <a:headEnd type="none" w="med" len="med"/>
            <a:tailEnd type="triangle"/>
          </a:ln>
          <a:effectLst/>
        </p:spPr>
      </p:cxnSp>
      <p:sp>
        <p:nvSpPr>
          <p:cNvPr id="672" name="TextBox 671">
            <a:extLst>
              <a:ext uri="{FF2B5EF4-FFF2-40B4-BE49-F238E27FC236}">
                <a16:creationId xmlns:a16="http://schemas.microsoft.com/office/drawing/2014/main" id="{9609C198-1BCF-45D8-8B6E-8D1E627753DB}"/>
              </a:ext>
            </a:extLst>
          </p:cNvPr>
          <p:cNvSpPr txBox="1"/>
          <p:nvPr/>
        </p:nvSpPr>
        <p:spPr bwMode="auto">
          <a:xfrm>
            <a:off x="92355" y="5458004"/>
            <a:ext cx="1768618" cy="938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1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2. Acidic, proteolytic, or redox conditions within  endosomes and/or lysosomes cause ADCs to release payloads</a:t>
            </a:r>
          </a:p>
        </p:txBody>
      </p:sp>
      <p:sp>
        <p:nvSpPr>
          <p:cNvPr id="741" name="TextBox 740">
            <a:extLst>
              <a:ext uri="{FF2B5EF4-FFF2-40B4-BE49-F238E27FC236}">
                <a16:creationId xmlns:a16="http://schemas.microsoft.com/office/drawing/2014/main" id="{15AC8E61-E094-4886-BED8-068E682FE846}"/>
              </a:ext>
            </a:extLst>
          </p:cNvPr>
          <p:cNvSpPr txBox="1"/>
          <p:nvPr/>
        </p:nvSpPr>
        <p:spPr bwMode="auto">
          <a:xfrm>
            <a:off x="6334857" y="3332381"/>
            <a:ext cx="954990" cy="246221"/>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ADC</a:t>
            </a:r>
          </a:p>
        </p:txBody>
      </p:sp>
      <p:grpSp>
        <p:nvGrpSpPr>
          <p:cNvPr id="56" name="Group 55">
            <a:extLst>
              <a:ext uri="{FF2B5EF4-FFF2-40B4-BE49-F238E27FC236}">
                <a16:creationId xmlns:a16="http://schemas.microsoft.com/office/drawing/2014/main" id="{8B5E7503-5620-4970-94B7-B14FDE9809DB}"/>
              </a:ext>
            </a:extLst>
          </p:cNvPr>
          <p:cNvGrpSpPr/>
          <p:nvPr/>
        </p:nvGrpSpPr>
        <p:grpSpPr>
          <a:xfrm>
            <a:off x="7912166" y="2401164"/>
            <a:ext cx="3965905" cy="1790090"/>
            <a:chOff x="7912166" y="2401164"/>
            <a:chExt cx="3965905" cy="1790090"/>
          </a:xfrm>
        </p:grpSpPr>
        <p:grpSp>
          <p:nvGrpSpPr>
            <p:cNvPr id="66" name="Group 65">
              <a:extLst>
                <a:ext uri="{FF2B5EF4-FFF2-40B4-BE49-F238E27FC236}">
                  <a16:creationId xmlns:a16="http://schemas.microsoft.com/office/drawing/2014/main" id="{F660EAE8-86B1-4ABF-96A3-6D734A3BA4EF}"/>
                </a:ext>
              </a:extLst>
            </p:cNvPr>
            <p:cNvGrpSpPr/>
            <p:nvPr/>
          </p:nvGrpSpPr>
          <p:grpSpPr>
            <a:xfrm>
              <a:off x="8191901" y="2467886"/>
              <a:ext cx="1035757" cy="398049"/>
              <a:chOff x="8191901" y="2467886"/>
              <a:chExt cx="1035757" cy="398049"/>
            </a:xfrm>
          </p:grpSpPr>
          <p:sp>
            <p:nvSpPr>
              <p:cNvPr id="684" name="Freeform: Shape 683">
                <a:extLst>
                  <a:ext uri="{FF2B5EF4-FFF2-40B4-BE49-F238E27FC236}">
                    <a16:creationId xmlns:a16="http://schemas.microsoft.com/office/drawing/2014/main" id="{E93B9894-A818-4E9A-B97D-ECD37F23140C}"/>
                  </a:ext>
                </a:extLst>
              </p:cNvPr>
              <p:cNvSpPr/>
              <p:nvPr/>
            </p:nvSpPr>
            <p:spPr bwMode="auto">
              <a:xfrm>
                <a:off x="8191901" y="2467886"/>
                <a:ext cx="1035757" cy="398049"/>
              </a:xfrm>
              <a:custGeom>
                <a:avLst/>
                <a:gdLst>
                  <a:gd name="connsiteX0" fmla="*/ 0 w 1035757"/>
                  <a:gd name="connsiteY0" fmla="*/ 0 h 398049"/>
                  <a:gd name="connsiteX1" fmla="*/ 1035757 w 1035757"/>
                  <a:gd name="connsiteY1" fmla="*/ 0 h 398049"/>
                  <a:gd name="connsiteX2" fmla="*/ 1014348 w 1035757"/>
                  <a:gd name="connsiteY2" fmla="*/ 68966 h 398049"/>
                  <a:gd name="connsiteX3" fmla="*/ 517878 w 1035757"/>
                  <a:gd name="connsiteY3" fmla="*/ 398049 h 398049"/>
                  <a:gd name="connsiteX4" fmla="*/ 409288 w 1035757"/>
                  <a:gd name="connsiteY4" fmla="*/ 387102 h 398049"/>
                  <a:gd name="connsiteX5" fmla="*/ 308460 w 1035757"/>
                  <a:gd name="connsiteY5" fmla="*/ 355803 h 398049"/>
                  <a:gd name="connsiteX6" fmla="*/ 323256 w 1035757"/>
                  <a:gd name="connsiteY6" fmla="*/ 345827 h 398049"/>
                  <a:gd name="connsiteX7" fmla="*/ 347311 w 1035757"/>
                  <a:gd name="connsiteY7" fmla="*/ 287755 h 398049"/>
                  <a:gd name="connsiteX8" fmla="*/ 265184 w 1035757"/>
                  <a:gd name="connsiteY8" fmla="*/ 205628 h 398049"/>
                  <a:gd name="connsiteX9" fmla="*/ 189511 w 1035757"/>
                  <a:gd name="connsiteY9" fmla="*/ 255788 h 398049"/>
                  <a:gd name="connsiteX10" fmla="*/ 184688 w 1035757"/>
                  <a:gd name="connsiteY10" fmla="*/ 279679 h 398049"/>
                  <a:gd name="connsiteX11" fmla="*/ 136880 w 1035757"/>
                  <a:gd name="connsiteY11" fmla="*/ 240234 h 398049"/>
                  <a:gd name="connsiteX12" fmla="*/ 21408 w 1035757"/>
                  <a:gd name="connsiteY12" fmla="*/ 68966 h 398049"/>
                  <a:gd name="connsiteX13" fmla="*/ 0 w 1035757"/>
                  <a:gd name="connsiteY13" fmla="*/ 0 h 3980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035757" h="398049">
                    <a:moveTo>
                      <a:pt x="0" y="0"/>
                    </a:moveTo>
                    <a:lnTo>
                      <a:pt x="1035757" y="0"/>
                    </a:lnTo>
                    <a:lnTo>
                      <a:pt x="1014348" y="68966"/>
                    </a:lnTo>
                    <a:cubicBezTo>
                      <a:pt x="932552" y="262354"/>
                      <a:pt x="741061" y="398049"/>
                      <a:pt x="517878" y="398049"/>
                    </a:cubicBezTo>
                    <a:cubicBezTo>
                      <a:pt x="480681" y="398049"/>
                      <a:pt x="444364" y="394280"/>
                      <a:pt x="409288" y="387102"/>
                    </a:cubicBezTo>
                    <a:lnTo>
                      <a:pt x="308460" y="355803"/>
                    </a:lnTo>
                    <a:lnTo>
                      <a:pt x="323256" y="345827"/>
                    </a:lnTo>
                    <a:cubicBezTo>
                      <a:pt x="338119" y="330965"/>
                      <a:pt x="347311" y="310434"/>
                      <a:pt x="347311" y="287755"/>
                    </a:cubicBezTo>
                    <a:cubicBezTo>
                      <a:pt x="347311" y="242398"/>
                      <a:pt x="310541" y="205628"/>
                      <a:pt x="265184" y="205628"/>
                    </a:cubicBezTo>
                    <a:cubicBezTo>
                      <a:pt x="231166" y="205628"/>
                      <a:pt x="201979" y="226311"/>
                      <a:pt x="189511" y="255788"/>
                    </a:cubicBezTo>
                    <a:lnTo>
                      <a:pt x="184688" y="279679"/>
                    </a:lnTo>
                    <a:lnTo>
                      <a:pt x="136880" y="240234"/>
                    </a:lnTo>
                    <a:cubicBezTo>
                      <a:pt x="88127" y="191481"/>
                      <a:pt x="48673" y="133429"/>
                      <a:pt x="21408" y="68966"/>
                    </a:cubicBezTo>
                    <a:lnTo>
                      <a:pt x="0" y="0"/>
                    </a:lnTo>
                    <a:close/>
                  </a:path>
                </a:pathLst>
              </a:custGeom>
              <a:solidFill>
                <a:schemeClr val="accent6">
                  <a:lumMod val="20000"/>
                  <a:lumOff val="80000"/>
                </a:schemeClr>
              </a:solidFill>
              <a:ln w="9525">
                <a:solidFill>
                  <a:schemeClr val="accent6"/>
                </a:solidFill>
                <a:miter lim="800000"/>
                <a:headEnd/>
                <a:tailEnd/>
              </a:ln>
            </p:spPr>
            <p:txBody>
              <a:bodyPr wrap="square" rtlCol="0" anchor="b">
                <a:noAutofit/>
              </a:bodyP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687" name="Freeform: Shape 686">
                <a:extLst>
                  <a:ext uri="{FF2B5EF4-FFF2-40B4-BE49-F238E27FC236}">
                    <a16:creationId xmlns:a16="http://schemas.microsoft.com/office/drawing/2014/main" id="{76D740CF-FB66-4252-BEAE-D39E5B720173}"/>
                  </a:ext>
                </a:extLst>
              </p:cNvPr>
              <p:cNvSpPr/>
              <p:nvPr/>
            </p:nvSpPr>
            <p:spPr bwMode="auto">
              <a:xfrm>
                <a:off x="8539562" y="2468675"/>
                <a:ext cx="582251" cy="208234"/>
              </a:xfrm>
              <a:custGeom>
                <a:avLst/>
                <a:gdLst>
                  <a:gd name="connsiteX0" fmla="*/ 0 w 582251"/>
                  <a:gd name="connsiteY0" fmla="*/ 0 h 208234"/>
                  <a:gd name="connsiteX1" fmla="*/ 582251 w 582251"/>
                  <a:gd name="connsiteY1" fmla="*/ 0 h 208234"/>
                  <a:gd name="connsiteX2" fmla="*/ 576286 w 582251"/>
                  <a:gd name="connsiteY2" fmla="*/ 19217 h 208234"/>
                  <a:gd name="connsiteX3" fmla="*/ 291125 w 582251"/>
                  <a:gd name="connsiteY3" fmla="*/ 208234 h 208234"/>
                  <a:gd name="connsiteX4" fmla="*/ 5965 w 582251"/>
                  <a:gd name="connsiteY4" fmla="*/ 19217 h 208234"/>
                  <a:gd name="connsiteX5" fmla="*/ 0 w 582251"/>
                  <a:gd name="connsiteY5" fmla="*/ 0 h 208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82251" h="208234">
                    <a:moveTo>
                      <a:pt x="0" y="0"/>
                    </a:moveTo>
                    <a:lnTo>
                      <a:pt x="582251" y="0"/>
                    </a:lnTo>
                    <a:lnTo>
                      <a:pt x="576286" y="19217"/>
                    </a:lnTo>
                    <a:cubicBezTo>
                      <a:pt x="529304" y="130294"/>
                      <a:pt x="419317" y="208234"/>
                      <a:pt x="291125" y="208234"/>
                    </a:cubicBezTo>
                    <a:cubicBezTo>
                      <a:pt x="162934" y="208234"/>
                      <a:pt x="52947" y="130294"/>
                      <a:pt x="5965" y="19217"/>
                    </a:cubicBezTo>
                    <a:lnTo>
                      <a:pt x="0" y="0"/>
                    </a:lnTo>
                    <a:close/>
                  </a:path>
                </a:pathLst>
              </a:custGeom>
              <a:solidFill>
                <a:schemeClr val="accent6">
                  <a:lumMod val="60000"/>
                  <a:lumOff val="40000"/>
                </a:schemeClr>
              </a:solidFill>
              <a:ln w="9525">
                <a:solidFill>
                  <a:schemeClr val="accent6"/>
                </a:solidFill>
                <a:miter lim="800000"/>
                <a:headEnd/>
                <a:tailEnd/>
              </a:ln>
            </p:spPr>
            <p:txBody>
              <a:bodyPr wrap="square" rtlCol="0" anchor="b">
                <a:noAutofit/>
              </a:bodyP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grpSp>
        <p:sp>
          <p:nvSpPr>
            <p:cNvPr id="51" name="Freeform: Shape 50">
              <a:extLst>
                <a:ext uri="{FF2B5EF4-FFF2-40B4-BE49-F238E27FC236}">
                  <a16:creationId xmlns:a16="http://schemas.microsoft.com/office/drawing/2014/main" id="{D92A9CA1-D96D-4AD4-AE76-11C7702232DA}"/>
                </a:ext>
              </a:extLst>
            </p:cNvPr>
            <p:cNvSpPr/>
            <p:nvPr/>
          </p:nvSpPr>
          <p:spPr bwMode="auto">
            <a:xfrm>
              <a:off x="7912166" y="3526626"/>
              <a:ext cx="1705616" cy="107285"/>
            </a:xfrm>
            <a:custGeom>
              <a:avLst/>
              <a:gdLst>
                <a:gd name="connsiteX0" fmla="*/ 0 w 1705616"/>
                <a:gd name="connsiteY0" fmla="*/ 107285 h 107285"/>
                <a:gd name="connsiteX1" fmla="*/ 265318 w 1705616"/>
                <a:gd name="connsiteY1" fmla="*/ 59907 h 107285"/>
                <a:gd name="connsiteX2" fmla="*/ 753314 w 1705616"/>
                <a:gd name="connsiteY2" fmla="*/ 3053 h 107285"/>
                <a:gd name="connsiteX3" fmla="*/ 1208145 w 1705616"/>
                <a:gd name="connsiteY3" fmla="*/ 17266 h 107285"/>
                <a:gd name="connsiteX4" fmla="*/ 1705616 w 1705616"/>
                <a:gd name="connsiteY4" fmla="*/ 97809 h 1072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05616" h="107285">
                  <a:moveTo>
                    <a:pt x="0" y="107285"/>
                  </a:moveTo>
                  <a:cubicBezTo>
                    <a:pt x="69883" y="92282"/>
                    <a:pt x="139766" y="77279"/>
                    <a:pt x="265318" y="59907"/>
                  </a:cubicBezTo>
                  <a:cubicBezTo>
                    <a:pt x="390870" y="42535"/>
                    <a:pt x="596176" y="10160"/>
                    <a:pt x="753314" y="3053"/>
                  </a:cubicBezTo>
                  <a:cubicBezTo>
                    <a:pt x="910452" y="-4054"/>
                    <a:pt x="1049428" y="1473"/>
                    <a:pt x="1208145" y="17266"/>
                  </a:cubicBezTo>
                  <a:cubicBezTo>
                    <a:pt x="1366862" y="33059"/>
                    <a:pt x="1536239" y="65434"/>
                    <a:pt x="1705616" y="97809"/>
                  </a:cubicBezTo>
                </a:path>
              </a:pathLst>
            </a:custGeom>
            <a:noFill/>
            <a:ln w="19050">
              <a:solidFill>
                <a:schemeClr val="tx2">
                  <a:lumMod val="75000"/>
                </a:schemeClr>
              </a:solidFill>
              <a:prstDash val="sysDash"/>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640" name="Freeform: Shape 639">
              <a:extLst>
                <a:ext uri="{FF2B5EF4-FFF2-40B4-BE49-F238E27FC236}">
                  <a16:creationId xmlns:a16="http://schemas.microsoft.com/office/drawing/2014/main" id="{4ED6553C-F618-4707-8B27-C6E7F67F87E4}"/>
                </a:ext>
              </a:extLst>
            </p:cNvPr>
            <p:cNvSpPr/>
            <p:nvPr/>
          </p:nvSpPr>
          <p:spPr bwMode="auto">
            <a:xfrm>
              <a:off x="10017454" y="3518216"/>
              <a:ext cx="1310046" cy="107285"/>
            </a:xfrm>
            <a:custGeom>
              <a:avLst/>
              <a:gdLst>
                <a:gd name="connsiteX0" fmla="*/ 0 w 1705616"/>
                <a:gd name="connsiteY0" fmla="*/ 107285 h 107285"/>
                <a:gd name="connsiteX1" fmla="*/ 265318 w 1705616"/>
                <a:gd name="connsiteY1" fmla="*/ 59907 h 107285"/>
                <a:gd name="connsiteX2" fmla="*/ 753314 w 1705616"/>
                <a:gd name="connsiteY2" fmla="*/ 3053 h 107285"/>
                <a:gd name="connsiteX3" fmla="*/ 1208145 w 1705616"/>
                <a:gd name="connsiteY3" fmla="*/ 17266 h 107285"/>
                <a:gd name="connsiteX4" fmla="*/ 1705616 w 1705616"/>
                <a:gd name="connsiteY4" fmla="*/ 97809 h 1072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05616" h="107285">
                  <a:moveTo>
                    <a:pt x="0" y="107285"/>
                  </a:moveTo>
                  <a:cubicBezTo>
                    <a:pt x="69883" y="92282"/>
                    <a:pt x="139766" y="77279"/>
                    <a:pt x="265318" y="59907"/>
                  </a:cubicBezTo>
                  <a:cubicBezTo>
                    <a:pt x="390870" y="42535"/>
                    <a:pt x="596176" y="10160"/>
                    <a:pt x="753314" y="3053"/>
                  </a:cubicBezTo>
                  <a:cubicBezTo>
                    <a:pt x="910452" y="-4054"/>
                    <a:pt x="1049428" y="1473"/>
                    <a:pt x="1208145" y="17266"/>
                  </a:cubicBezTo>
                  <a:cubicBezTo>
                    <a:pt x="1366862" y="33059"/>
                    <a:pt x="1536239" y="65434"/>
                    <a:pt x="1705616" y="97809"/>
                  </a:cubicBezTo>
                </a:path>
              </a:pathLst>
            </a:custGeom>
            <a:noFill/>
            <a:ln w="19050">
              <a:solidFill>
                <a:schemeClr val="tx2">
                  <a:lumMod val="75000"/>
                </a:schemeClr>
              </a:solidFill>
              <a:prstDash val="sysDash"/>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370" name="TextBox 369">
              <a:extLst>
                <a:ext uri="{FF2B5EF4-FFF2-40B4-BE49-F238E27FC236}">
                  <a16:creationId xmlns:a16="http://schemas.microsoft.com/office/drawing/2014/main" id="{2EFCE6F1-03D7-45DC-BA6C-F17FA8477A22}"/>
                </a:ext>
              </a:extLst>
            </p:cNvPr>
            <p:cNvSpPr txBox="1"/>
            <p:nvPr/>
          </p:nvSpPr>
          <p:spPr bwMode="auto">
            <a:xfrm>
              <a:off x="8179624" y="3591090"/>
              <a:ext cx="1484552"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1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Fc-mediated stimulation of immune cell effector function</a:t>
              </a:r>
            </a:p>
          </p:txBody>
        </p:sp>
        <p:grpSp>
          <p:nvGrpSpPr>
            <p:cNvPr id="645" name="Group 644">
              <a:extLst>
                <a:ext uri="{FF2B5EF4-FFF2-40B4-BE49-F238E27FC236}">
                  <a16:creationId xmlns:a16="http://schemas.microsoft.com/office/drawing/2014/main" id="{A58D19AD-37D5-4EF5-8717-7483648E129D}"/>
                </a:ext>
              </a:extLst>
            </p:cNvPr>
            <p:cNvGrpSpPr/>
            <p:nvPr/>
          </p:nvGrpSpPr>
          <p:grpSpPr>
            <a:xfrm rot="10800000">
              <a:off x="8618592" y="3140713"/>
              <a:ext cx="286092" cy="298635"/>
              <a:chOff x="285313" y="3196211"/>
              <a:chExt cx="1187475" cy="1269460"/>
            </a:xfrm>
            <a:solidFill>
              <a:schemeClr val="accent1"/>
            </a:solidFill>
          </p:grpSpPr>
          <p:grpSp>
            <p:nvGrpSpPr>
              <p:cNvPr id="646" name="Group 645">
                <a:extLst>
                  <a:ext uri="{FF2B5EF4-FFF2-40B4-BE49-F238E27FC236}">
                    <a16:creationId xmlns:a16="http://schemas.microsoft.com/office/drawing/2014/main" id="{EC6377D4-8C2A-4488-9603-B14CD93C96A4}"/>
                  </a:ext>
                </a:extLst>
              </p:cNvPr>
              <p:cNvGrpSpPr/>
              <p:nvPr/>
            </p:nvGrpSpPr>
            <p:grpSpPr>
              <a:xfrm>
                <a:off x="397845" y="3920346"/>
                <a:ext cx="928042" cy="215142"/>
                <a:chOff x="397845" y="3920346"/>
                <a:chExt cx="928042" cy="215142"/>
              </a:xfrm>
              <a:grpFill/>
            </p:grpSpPr>
            <p:grpSp>
              <p:nvGrpSpPr>
                <p:cNvPr id="651" name="Group 650">
                  <a:extLst>
                    <a:ext uri="{FF2B5EF4-FFF2-40B4-BE49-F238E27FC236}">
                      <a16:creationId xmlns:a16="http://schemas.microsoft.com/office/drawing/2014/main" id="{7E5A456C-3DE5-48FD-91AA-993970081352}"/>
                    </a:ext>
                  </a:extLst>
                </p:cNvPr>
                <p:cNvGrpSpPr/>
                <p:nvPr/>
              </p:nvGrpSpPr>
              <p:grpSpPr>
                <a:xfrm>
                  <a:off x="1035546" y="3920346"/>
                  <a:ext cx="290341" cy="215142"/>
                  <a:chOff x="1035546" y="3914304"/>
                  <a:chExt cx="290341" cy="215142"/>
                </a:xfrm>
                <a:grpFill/>
              </p:grpSpPr>
              <p:sp>
                <p:nvSpPr>
                  <p:cNvPr id="655" name="Rectangle 654">
                    <a:extLst>
                      <a:ext uri="{FF2B5EF4-FFF2-40B4-BE49-F238E27FC236}">
                        <a16:creationId xmlns:a16="http://schemas.microsoft.com/office/drawing/2014/main" id="{D3D8CA7C-F90B-4ED9-931B-ED9315C405F0}"/>
                      </a:ext>
                    </a:extLst>
                  </p:cNvPr>
                  <p:cNvSpPr/>
                  <p:nvPr/>
                </p:nvSpPr>
                <p:spPr bwMode="auto">
                  <a:xfrm>
                    <a:off x="1035546" y="4010657"/>
                    <a:ext cx="117497" cy="31119"/>
                  </a:xfrm>
                  <a:prstGeom prst="rect">
                    <a:avLst/>
                  </a:prstGeom>
                  <a:grpFill/>
                  <a:ln w="31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656" name="7-Point Star 2">
                    <a:extLst>
                      <a:ext uri="{FF2B5EF4-FFF2-40B4-BE49-F238E27FC236}">
                        <a16:creationId xmlns:a16="http://schemas.microsoft.com/office/drawing/2014/main" id="{A540B853-EECA-41D9-9F3A-CCD67B95E95D}"/>
                      </a:ext>
                    </a:extLst>
                  </p:cNvPr>
                  <p:cNvSpPr/>
                  <p:nvPr/>
                </p:nvSpPr>
                <p:spPr bwMode="auto">
                  <a:xfrm>
                    <a:off x="1110745" y="3914304"/>
                    <a:ext cx="215142" cy="215142"/>
                  </a:xfrm>
                  <a:prstGeom prst="star7">
                    <a:avLst/>
                  </a:pr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nvGrpSpPr>
                <p:cNvPr id="652" name="Group 651">
                  <a:extLst>
                    <a:ext uri="{FF2B5EF4-FFF2-40B4-BE49-F238E27FC236}">
                      <a16:creationId xmlns:a16="http://schemas.microsoft.com/office/drawing/2014/main" id="{3F916F9C-A83F-4422-AB65-9F7290CDCED4}"/>
                    </a:ext>
                  </a:extLst>
                </p:cNvPr>
                <p:cNvGrpSpPr/>
                <p:nvPr/>
              </p:nvGrpSpPr>
              <p:grpSpPr>
                <a:xfrm rot="10800000">
                  <a:off x="397845" y="3920346"/>
                  <a:ext cx="290341" cy="215142"/>
                  <a:chOff x="1035546" y="3914304"/>
                  <a:chExt cx="290341" cy="215142"/>
                </a:xfrm>
                <a:grpFill/>
              </p:grpSpPr>
              <p:sp>
                <p:nvSpPr>
                  <p:cNvPr id="653" name="Rectangle 652">
                    <a:extLst>
                      <a:ext uri="{FF2B5EF4-FFF2-40B4-BE49-F238E27FC236}">
                        <a16:creationId xmlns:a16="http://schemas.microsoft.com/office/drawing/2014/main" id="{CB894DC5-ABA7-4355-847F-F66B4AB9DD23}"/>
                      </a:ext>
                    </a:extLst>
                  </p:cNvPr>
                  <p:cNvSpPr/>
                  <p:nvPr/>
                </p:nvSpPr>
                <p:spPr bwMode="auto">
                  <a:xfrm>
                    <a:off x="1035546" y="4010657"/>
                    <a:ext cx="117497" cy="31119"/>
                  </a:xfrm>
                  <a:prstGeom prst="rect">
                    <a:avLst/>
                  </a:prstGeom>
                  <a:grpFill/>
                  <a:ln w="31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654" name="7-Point Star 2">
                    <a:extLst>
                      <a:ext uri="{FF2B5EF4-FFF2-40B4-BE49-F238E27FC236}">
                        <a16:creationId xmlns:a16="http://schemas.microsoft.com/office/drawing/2014/main" id="{2B058BBC-A367-412F-879F-DBE03D021CC6}"/>
                      </a:ext>
                    </a:extLst>
                  </p:cNvPr>
                  <p:cNvSpPr/>
                  <p:nvPr/>
                </p:nvSpPr>
                <p:spPr bwMode="auto">
                  <a:xfrm>
                    <a:off x="1110745" y="3914304"/>
                    <a:ext cx="215142" cy="215142"/>
                  </a:xfrm>
                  <a:prstGeom prst="star7">
                    <a:avLst/>
                  </a:pr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sp>
            <p:nvSpPr>
              <p:cNvPr id="647" name="Freeform 73">
                <a:extLst>
                  <a:ext uri="{FF2B5EF4-FFF2-40B4-BE49-F238E27FC236}">
                    <a16:creationId xmlns:a16="http://schemas.microsoft.com/office/drawing/2014/main" id="{8876B622-A35E-4997-A5F1-25F9B223F66E}"/>
                  </a:ext>
                </a:extLst>
              </p:cNvPr>
              <p:cNvSpPr/>
              <p:nvPr/>
            </p:nvSpPr>
            <p:spPr bwMode="auto">
              <a:xfrm>
                <a:off x="1123365" y="3389390"/>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648" name="Freeform 74">
                <a:extLst>
                  <a:ext uri="{FF2B5EF4-FFF2-40B4-BE49-F238E27FC236}">
                    <a16:creationId xmlns:a16="http://schemas.microsoft.com/office/drawing/2014/main" id="{DB0C45A0-6CBF-4544-A1F0-3D899250D71E}"/>
                  </a:ext>
                </a:extLst>
              </p:cNvPr>
              <p:cNvSpPr/>
              <p:nvPr/>
            </p:nvSpPr>
            <p:spPr bwMode="auto">
              <a:xfrm flipV="1">
                <a:off x="285313" y="3407323"/>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649" name="Freeform 39">
                <a:extLst>
                  <a:ext uri="{FF2B5EF4-FFF2-40B4-BE49-F238E27FC236}">
                    <a16:creationId xmlns:a16="http://schemas.microsoft.com/office/drawing/2014/main" id="{22FEF011-0BF3-40E4-A1FF-0B7C37D9B953}"/>
                  </a:ext>
                </a:extLst>
              </p:cNvPr>
              <p:cNvSpPr/>
              <p:nvPr/>
            </p:nvSpPr>
            <p:spPr bwMode="auto">
              <a:xfrm>
                <a:off x="894320" y="3196211"/>
                <a:ext cx="502442"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650" name="Freeform 41">
                <a:extLst>
                  <a:ext uri="{FF2B5EF4-FFF2-40B4-BE49-F238E27FC236}">
                    <a16:creationId xmlns:a16="http://schemas.microsoft.com/office/drawing/2014/main" id="{C00B3DBB-35DA-4B27-935F-FEB9F2E7A007}"/>
                  </a:ext>
                </a:extLst>
              </p:cNvPr>
              <p:cNvSpPr/>
              <p:nvPr/>
            </p:nvSpPr>
            <p:spPr bwMode="auto">
              <a:xfrm flipH="1">
                <a:off x="337717" y="3196211"/>
                <a:ext cx="499629"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nvGrpSpPr>
            <p:cNvPr id="657" name="Group 656">
              <a:extLst>
                <a:ext uri="{FF2B5EF4-FFF2-40B4-BE49-F238E27FC236}">
                  <a16:creationId xmlns:a16="http://schemas.microsoft.com/office/drawing/2014/main" id="{1118F1F4-415B-4288-9EC7-211235F2D8AD}"/>
                </a:ext>
              </a:extLst>
            </p:cNvPr>
            <p:cNvGrpSpPr/>
            <p:nvPr/>
          </p:nvGrpSpPr>
          <p:grpSpPr>
            <a:xfrm rot="10800000">
              <a:off x="10926259" y="3181300"/>
              <a:ext cx="286092" cy="298635"/>
              <a:chOff x="285313" y="3196211"/>
              <a:chExt cx="1187475" cy="1269460"/>
            </a:xfrm>
            <a:solidFill>
              <a:schemeClr val="accent1"/>
            </a:solidFill>
          </p:grpSpPr>
          <p:grpSp>
            <p:nvGrpSpPr>
              <p:cNvPr id="658" name="Group 657">
                <a:extLst>
                  <a:ext uri="{FF2B5EF4-FFF2-40B4-BE49-F238E27FC236}">
                    <a16:creationId xmlns:a16="http://schemas.microsoft.com/office/drawing/2014/main" id="{DEDA4A89-1C8A-4531-99C1-0553A8D590F2}"/>
                  </a:ext>
                </a:extLst>
              </p:cNvPr>
              <p:cNvGrpSpPr/>
              <p:nvPr/>
            </p:nvGrpSpPr>
            <p:grpSpPr>
              <a:xfrm>
                <a:off x="397845" y="3920346"/>
                <a:ext cx="928042" cy="215142"/>
                <a:chOff x="397845" y="3920346"/>
                <a:chExt cx="928042" cy="215142"/>
              </a:xfrm>
              <a:grpFill/>
            </p:grpSpPr>
            <p:grpSp>
              <p:nvGrpSpPr>
                <p:cNvPr id="663" name="Group 662">
                  <a:extLst>
                    <a:ext uri="{FF2B5EF4-FFF2-40B4-BE49-F238E27FC236}">
                      <a16:creationId xmlns:a16="http://schemas.microsoft.com/office/drawing/2014/main" id="{A6D2CFC1-748D-4B61-A7B8-53BF695A4814}"/>
                    </a:ext>
                  </a:extLst>
                </p:cNvPr>
                <p:cNvGrpSpPr/>
                <p:nvPr/>
              </p:nvGrpSpPr>
              <p:grpSpPr>
                <a:xfrm>
                  <a:off x="1035546" y="3920346"/>
                  <a:ext cx="290341" cy="215142"/>
                  <a:chOff x="1035546" y="3914304"/>
                  <a:chExt cx="290341" cy="215142"/>
                </a:xfrm>
                <a:grpFill/>
              </p:grpSpPr>
              <p:sp>
                <p:nvSpPr>
                  <p:cNvPr id="667" name="Rectangle 666">
                    <a:extLst>
                      <a:ext uri="{FF2B5EF4-FFF2-40B4-BE49-F238E27FC236}">
                        <a16:creationId xmlns:a16="http://schemas.microsoft.com/office/drawing/2014/main" id="{95924C1C-B61F-426A-914A-BE1053B4674C}"/>
                      </a:ext>
                    </a:extLst>
                  </p:cNvPr>
                  <p:cNvSpPr/>
                  <p:nvPr/>
                </p:nvSpPr>
                <p:spPr bwMode="auto">
                  <a:xfrm>
                    <a:off x="1035546" y="4010657"/>
                    <a:ext cx="117497" cy="31119"/>
                  </a:xfrm>
                  <a:prstGeom prst="rect">
                    <a:avLst/>
                  </a:prstGeom>
                  <a:grpFill/>
                  <a:ln w="31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668" name="7-Point Star 2">
                    <a:extLst>
                      <a:ext uri="{FF2B5EF4-FFF2-40B4-BE49-F238E27FC236}">
                        <a16:creationId xmlns:a16="http://schemas.microsoft.com/office/drawing/2014/main" id="{12AF7D00-6949-41F9-B0D7-3F0EE0068BD3}"/>
                      </a:ext>
                    </a:extLst>
                  </p:cNvPr>
                  <p:cNvSpPr/>
                  <p:nvPr/>
                </p:nvSpPr>
                <p:spPr bwMode="auto">
                  <a:xfrm>
                    <a:off x="1110745" y="3914304"/>
                    <a:ext cx="215142" cy="215142"/>
                  </a:xfrm>
                  <a:prstGeom prst="star7">
                    <a:avLst/>
                  </a:pr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nvGrpSpPr>
                <p:cNvPr id="664" name="Group 663">
                  <a:extLst>
                    <a:ext uri="{FF2B5EF4-FFF2-40B4-BE49-F238E27FC236}">
                      <a16:creationId xmlns:a16="http://schemas.microsoft.com/office/drawing/2014/main" id="{ACFFEFF5-FE24-41FB-BDEC-11743863B593}"/>
                    </a:ext>
                  </a:extLst>
                </p:cNvPr>
                <p:cNvGrpSpPr/>
                <p:nvPr/>
              </p:nvGrpSpPr>
              <p:grpSpPr>
                <a:xfrm rot="10800000">
                  <a:off x="397845" y="3920346"/>
                  <a:ext cx="290341" cy="215142"/>
                  <a:chOff x="1035546" y="3914304"/>
                  <a:chExt cx="290341" cy="215142"/>
                </a:xfrm>
                <a:grpFill/>
              </p:grpSpPr>
              <p:sp>
                <p:nvSpPr>
                  <p:cNvPr id="665" name="Rectangle 664">
                    <a:extLst>
                      <a:ext uri="{FF2B5EF4-FFF2-40B4-BE49-F238E27FC236}">
                        <a16:creationId xmlns:a16="http://schemas.microsoft.com/office/drawing/2014/main" id="{A5C4D839-6F3B-4C3C-91DF-7AF707A83F99}"/>
                      </a:ext>
                    </a:extLst>
                  </p:cNvPr>
                  <p:cNvSpPr/>
                  <p:nvPr/>
                </p:nvSpPr>
                <p:spPr bwMode="auto">
                  <a:xfrm>
                    <a:off x="1035546" y="4010657"/>
                    <a:ext cx="117497" cy="31119"/>
                  </a:xfrm>
                  <a:prstGeom prst="rect">
                    <a:avLst/>
                  </a:prstGeom>
                  <a:grpFill/>
                  <a:ln w="31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666" name="7-Point Star 2">
                    <a:extLst>
                      <a:ext uri="{FF2B5EF4-FFF2-40B4-BE49-F238E27FC236}">
                        <a16:creationId xmlns:a16="http://schemas.microsoft.com/office/drawing/2014/main" id="{3509A9AD-971A-4636-AD7D-805DF42A6DA9}"/>
                      </a:ext>
                    </a:extLst>
                  </p:cNvPr>
                  <p:cNvSpPr/>
                  <p:nvPr/>
                </p:nvSpPr>
                <p:spPr bwMode="auto">
                  <a:xfrm>
                    <a:off x="1110745" y="3914304"/>
                    <a:ext cx="215142" cy="215142"/>
                  </a:xfrm>
                  <a:prstGeom prst="star7">
                    <a:avLst/>
                  </a:pr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sp>
            <p:nvSpPr>
              <p:cNvPr id="659" name="Freeform 73">
                <a:extLst>
                  <a:ext uri="{FF2B5EF4-FFF2-40B4-BE49-F238E27FC236}">
                    <a16:creationId xmlns:a16="http://schemas.microsoft.com/office/drawing/2014/main" id="{4962E219-A5BF-492A-BC7F-453C1AD6AEED}"/>
                  </a:ext>
                </a:extLst>
              </p:cNvPr>
              <p:cNvSpPr/>
              <p:nvPr/>
            </p:nvSpPr>
            <p:spPr bwMode="auto">
              <a:xfrm>
                <a:off x="1123365" y="3389390"/>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660" name="Freeform 74">
                <a:extLst>
                  <a:ext uri="{FF2B5EF4-FFF2-40B4-BE49-F238E27FC236}">
                    <a16:creationId xmlns:a16="http://schemas.microsoft.com/office/drawing/2014/main" id="{C19F0606-7C41-4BBE-961F-590E072ED228}"/>
                  </a:ext>
                </a:extLst>
              </p:cNvPr>
              <p:cNvSpPr/>
              <p:nvPr/>
            </p:nvSpPr>
            <p:spPr bwMode="auto">
              <a:xfrm flipV="1">
                <a:off x="285313" y="3407323"/>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661" name="Freeform 39">
                <a:extLst>
                  <a:ext uri="{FF2B5EF4-FFF2-40B4-BE49-F238E27FC236}">
                    <a16:creationId xmlns:a16="http://schemas.microsoft.com/office/drawing/2014/main" id="{D7C488D4-230E-4D9D-B8B3-DC1FCF52F008}"/>
                  </a:ext>
                </a:extLst>
              </p:cNvPr>
              <p:cNvSpPr/>
              <p:nvPr/>
            </p:nvSpPr>
            <p:spPr bwMode="auto">
              <a:xfrm>
                <a:off x="894320" y="3196211"/>
                <a:ext cx="502442"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662" name="Freeform 41">
                <a:extLst>
                  <a:ext uri="{FF2B5EF4-FFF2-40B4-BE49-F238E27FC236}">
                    <a16:creationId xmlns:a16="http://schemas.microsoft.com/office/drawing/2014/main" id="{3BF9128C-FF4C-41E0-83CC-5610CE04448E}"/>
                  </a:ext>
                </a:extLst>
              </p:cNvPr>
              <p:cNvSpPr/>
              <p:nvPr/>
            </p:nvSpPr>
            <p:spPr bwMode="auto">
              <a:xfrm flipH="1">
                <a:off x="337717" y="3196211"/>
                <a:ext cx="499629"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cxnSp>
          <p:nvCxnSpPr>
            <p:cNvPr id="54" name="Straight Arrow Connector 53">
              <a:extLst>
                <a:ext uri="{FF2B5EF4-FFF2-40B4-BE49-F238E27FC236}">
                  <a16:creationId xmlns:a16="http://schemas.microsoft.com/office/drawing/2014/main" id="{FFFB305C-F88B-4C7C-B7D9-6A69632CE12D}"/>
                </a:ext>
              </a:extLst>
            </p:cNvPr>
            <p:cNvCxnSpPr/>
            <p:nvPr/>
          </p:nvCxnSpPr>
          <p:spPr bwMode="auto">
            <a:xfrm>
              <a:off x="10474387" y="3449363"/>
              <a:ext cx="381661" cy="0"/>
            </a:xfrm>
            <a:prstGeom prst="straightConnector1">
              <a:avLst/>
            </a:prstGeom>
            <a:noFill/>
            <a:ln w="19050" cap="flat" cmpd="sng" algn="ctr">
              <a:solidFill>
                <a:schemeClr val="bg1"/>
              </a:solidFill>
              <a:prstDash val="solid"/>
              <a:round/>
              <a:headEnd type="triangle" w="med" len="med"/>
              <a:tailEnd type="triangle" w="med" len="med"/>
            </a:ln>
            <a:effectLst/>
          </p:spPr>
        </p:cxnSp>
        <p:sp>
          <p:nvSpPr>
            <p:cNvPr id="55" name="Multiplication Sign 54">
              <a:extLst>
                <a:ext uri="{FF2B5EF4-FFF2-40B4-BE49-F238E27FC236}">
                  <a16:creationId xmlns:a16="http://schemas.microsoft.com/office/drawing/2014/main" id="{6B36F5D3-D9D1-4335-9C6A-E95B63E6C4CE}"/>
                </a:ext>
              </a:extLst>
            </p:cNvPr>
            <p:cNvSpPr/>
            <p:nvPr/>
          </p:nvSpPr>
          <p:spPr bwMode="auto">
            <a:xfrm>
              <a:off x="10582853" y="3359498"/>
              <a:ext cx="175491" cy="175491"/>
            </a:xfrm>
            <a:prstGeom prst="mathMultiply">
              <a:avLst>
                <a:gd name="adj1" fmla="val 6506"/>
              </a:avLst>
            </a:prstGeom>
            <a:solidFill>
              <a:schemeClr val="accent3"/>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676" name="TextBox 675">
              <a:extLst>
                <a:ext uri="{FF2B5EF4-FFF2-40B4-BE49-F238E27FC236}">
                  <a16:creationId xmlns:a16="http://schemas.microsoft.com/office/drawing/2014/main" id="{9089DA2C-3229-490B-97BB-A69FFF3DD570}"/>
                </a:ext>
              </a:extLst>
            </p:cNvPr>
            <p:cNvSpPr txBox="1"/>
            <p:nvPr/>
          </p:nvSpPr>
          <p:spPr bwMode="auto">
            <a:xfrm>
              <a:off x="9756722" y="2427834"/>
              <a:ext cx="1899854"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1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Disruption of receptor dimerization and/or function leads to disruption of downstream signaling</a:t>
              </a:r>
            </a:p>
          </p:txBody>
        </p:sp>
        <p:sp>
          <p:nvSpPr>
            <p:cNvPr id="67" name="TextBox 66">
              <a:extLst>
                <a:ext uri="{FF2B5EF4-FFF2-40B4-BE49-F238E27FC236}">
                  <a16:creationId xmlns:a16="http://schemas.microsoft.com/office/drawing/2014/main" id="{CB257F70-7A2F-40A5-88EB-60DDA68D8BA8}"/>
                </a:ext>
              </a:extLst>
            </p:cNvPr>
            <p:cNvSpPr txBox="1"/>
            <p:nvPr/>
          </p:nvSpPr>
          <p:spPr bwMode="auto">
            <a:xfrm>
              <a:off x="8532045" y="2401164"/>
              <a:ext cx="61266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NK cell</a:t>
              </a:r>
            </a:p>
          </p:txBody>
        </p:sp>
        <p:sp>
          <p:nvSpPr>
            <p:cNvPr id="68" name="Oval 67">
              <a:extLst>
                <a:ext uri="{FF2B5EF4-FFF2-40B4-BE49-F238E27FC236}">
                  <a16:creationId xmlns:a16="http://schemas.microsoft.com/office/drawing/2014/main" id="{42558576-D384-435B-98C7-CC435994CA07}"/>
                </a:ext>
              </a:extLst>
            </p:cNvPr>
            <p:cNvSpPr/>
            <p:nvPr/>
          </p:nvSpPr>
          <p:spPr bwMode="auto">
            <a:xfrm>
              <a:off x="8341028" y="2482449"/>
              <a:ext cx="51511" cy="51511"/>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690" name="Oval 689">
              <a:extLst>
                <a:ext uri="{FF2B5EF4-FFF2-40B4-BE49-F238E27FC236}">
                  <a16:creationId xmlns:a16="http://schemas.microsoft.com/office/drawing/2014/main" id="{2BA695BC-26D1-4DA4-8EF0-6213F7FED523}"/>
                </a:ext>
              </a:extLst>
            </p:cNvPr>
            <p:cNvSpPr/>
            <p:nvPr/>
          </p:nvSpPr>
          <p:spPr bwMode="auto">
            <a:xfrm>
              <a:off x="8285145" y="2530594"/>
              <a:ext cx="51511" cy="51511"/>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691" name="Oval 690">
              <a:extLst>
                <a:ext uri="{FF2B5EF4-FFF2-40B4-BE49-F238E27FC236}">
                  <a16:creationId xmlns:a16="http://schemas.microsoft.com/office/drawing/2014/main" id="{AEDC21AA-90F2-4622-9023-6DEDE46CBB56}"/>
                </a:ext>
              </a:extLst>
            </p:cNvPr>
            <p:cNvSpPr/>
            <p:nvPr/>
          </p:nvSpPr>
          <p:spPr bwMode="auto">
            <a:xfrm>
              <a:off x="8425395" y="2539477"/>
              <a:ext cx="51511" cy="51511"/>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692" name="Oval 691">
              <a:extLst>
                <a:ext uri="{FF2B5EF4-FFF2-40B4-BE49-F238E27FC236}">
                  <a16:creationId xmlns:a16="http://schemas.microsoft.com/office/drawing/2014/main" id="{0A30095C-9598-4DB9-B64E-1E1A126E89F3}"/>
                </a:ext>
              </a:extLst>
            </p:cNvPr>
            <p:cNvSpPr/>
            <p:nvPr/>
          </p:nvSpPr>
          <p:spPr bwMode="auto">
            <a:xfrm>
              <a:off x="8358333" y="2602693"/>
              <a:ext cx="51511" cy="51511"/>
            </a:xfrm>
            <a:prstGeom prst="ellipse">
              <a:avLst/>
            </a:prstGeom>
            <a:solidFill>
              <a:schemeClr val="accent6"/>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693" name="Oval 692">
              <a:extLst>
                <a:ext uri="{FF2B5EF4-FFF2-40B4-BE49-F238E27FC236}">
                  <a16:creationId xmlns:a16="http://schemas.microsoft.com/office/drawing/2014/main" id="{834A8136-4CBB-4AC4-80FB-E8F6D0B5E4C1}"/>
                </a:ext>
              </a:extLst>
            </p:cNvPr>
            <p:cNvSpPr/>
            <p:nvPr/>
          </p:nvSpPr>
          <p:spPr bwMode="auto">
            <a:xfrm>
              <a:off x="8413930" y="2689439"/>
              <a:ext cx="45719" cy="45719"/>
            </a:xfrm>
            <a:prstGeom prst="ellipse">
              <a:avLst/>
            </a:prstGeom>
            <a:solidFill>
              <a:schemeClr val="accent2">
                <a:lumMod val="40000"/>
                <a:lumOff val="60000"/>
              </a:schemeClr>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694" name="Oval 693">
              <a:extLst>
                <a:ext uri="{FF2B5EF4-FFF2-40B4-BE49-F238E27FC236}">
                  <a16:creationId xmlns:a16="http://schemas.microsoft.com/office/drawing/2014/main" id="{C5A4AC7F-08B8-4D89-A6AF-E28956A1C38A}"/>
                </a:ext>
              </a:extLst>
            </p:cNvPr>
            <p:cNvSpPr/>
            <p:nvPr/>
          </p:nvSpPr>
          <p:spPr bwMode="auto">
            <a:xfrm>
              <a:off x="8470344" y="2698393"/>
              <a:ext cx="45719" cy="45719"/>
            </a:xfrm>
            <a:prstGeom prst="ellipse">
              <a:avLst/>
            </a:prstGeom>
            <a:solidFill>
              <a:schemeClr val="accent2">
                <a:lumMod val="40000"/>
                <a:lumOff val="60000"/>
              </a:schemeClr>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695" name="Oval 694">
              <a:extLst>
                <a:ext uri="{FF2B5EF4-FFF2-40B4-BE49-F238E27FC236}">
                  <a16:creationId xmlns:a16="http://schemas.microsoft.com/office/drawing/2014/main" id="{0AD05973-102B-4F51-B3AD-57B0BE495297}"/>
                </a:ext>
              </a:extLst>
            </p:cNvPr>
            <p:cNvSpPr/>
            <p:nvPr/>
          </p:nvSpPr>
          <p:spPr bwMode="auto">
            <a:xfrm>
              <a:off x="8435112" y="2741756"/>
              <a:ext cx="45719" cy="45719"/>
            </a:xfrm>
            <a:prstGeom prst="ellipse">
              <a:avLst/>
            </a:prstGeom>
            <a:solidFill>
              <a:schemeClr val="accent2">
                <a:lumMod val="40000"/>
                <a:lumOff val="60000"/>
              </a:schemeClr>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696" name="Oval 695">
              <a:extLst>
                <a:ext uri="{FF2B5EF4-FFF2-40B4-BE49-F238E27FC236}">
                  <a16:creationId xmlns:a16="http://schemas.microsoft.com/office/drawing/2014/main" id="{CB361751-07DF-4ED2-BAA5-0831D506B8A5}"/>
                </a:ext>
              </a:extLst>
            </p:cNvPr>
            <p:cNvSpPr/>
            <p:nvPr/>
          </p:nvSpPr>
          <p:spPr bwMode="auto">
            <a:xfrm>
              <a:off x="8387926" y="2736211"/>
              <a:ext cx="45719" cy="45719"/>
            </a:xfrm>
            <a:prstGeom prst="ellipse">
              <a:avLst/>
            </a:prstGeom>
            <a:solidFill>
              <a:schemeClr val="accent2">
                <a:lumMod val="40000"/>
                <a:lumOff val="60000"/>
              </a:schemeClr>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697" name="Oval 696">
              <a:extLst>
                <a:ext uri="{FF2B5EF4-FFF2-40B4-BE49-F238E27FC236}">
                  <a16:creationId xmlns:a16="http://schemas.microsoft.com/office/drawing/2014/main" id="{D41194B7-5694-4C1D-927E-455D4957191C}"/>
                </a:ext>
              </a:extLst>
            </p:cNvPr>
            <p:cNvSpPr/>
            <p:nvPr/>
          </p:nvSpPr>
          <p:spPr bwMode="auto">
            <a:xfrm>
              <a:off x="8480509" y="2751820"/>
              <a:ext cx="45719" cy="45719"/>
            </a:xfrm>
            <a:prstGeom prst="ellipse">
              <a:avLst/>
            </a:prstGeom>
            <a:solidFill>
              <a:schemeClr val="accent2">
                <a:lumMod val="40000"/>
                <a:lumOff val="60000"/>
              </a:schemeClr>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698" name="Oval 697">
              <a:extLst>
                <a:ext uri="{FF2B5EF4-FFF2-40B4-BE49-F238E27FC236}">
                  <a16:creationId xmlns:a16="http://schemas.microsoft.com/office/drawing/2014/main" id="{91940026-AC9B-4D6A-AAC7-83583C7FC742}"/>
                </a:ext>
              </a:extLst>
            </p:cNvPr>
            <p:cNvSpPr/>
            <p:nvPr/>
          </p:nvSpPr>
          <p:spPr bwMode="auto">
            <a:xfrm>
              <a:off x="8416163" y="2805693"/>
              <a:ext cx="45719" cy="45719"/>
            </a:xfrm>
            <a:prstGeom prst="ellipse">
              <a:avLst/>
            </a:prstGeom>
            <a:solidFill>
              <a:schemeClr val="accent2">
                <a:lumMod val="40000"/>
                <a:lumOff val="60000"/>
              </a:schemeClr>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700" name="Oval 699">
              <a:extLst>
                <a:ext uri="{FF2B5EF4-FFF2-40B4-BE49-F238E27FC236}">
                  <a16:creationId xmlns:a16="http://schemas.microsoft.com/office/drawing/2014/main" id="{4C4D728B-C926-48D5-AFA8-0F9A54E4C0EB}"/>
                </a:ext>
              </a:extLst>
            </p:cNvPr>
            <p:cNvSpPr/>
            <p:nvPr/>
          </p:nvSpPr>
          <p:spPr bwMode="auto">
            <a:xfrm>
              <a:off x="8343923" y="2867369"/>
              <a:ext cx="45719" cy="45719"/>
            </a:xfrm>
            <a:prstGeom prst="ellipse">
              <a:avLst/>
            </a:prstGeom>
            <a:solidFill>
              <a:schemeClr val="accent2">
                <a:lumMod val="40000"/>
                <a:lumOff val="60000"/>
              </a:schemeClr>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701" name="Oval 700">
              <a:extLst>
                <a:ext uri="{FF2B5EF4-FFF2-40B4-BE49-F238E27FC236}">
                  <a16:creationId xmlns:a16="http://schemas.microsoft.com/office/drawing/2014/main" id="{8AF6CD42-5DD4-43F0-9358-FFA8835480F7}"/>
                </a:ext>
              </a:extLst>
            </p:cNvPr>
            <p:cNvSpPr/>
            <p:nvPr/>
          </p:nvSpPr>
          <p:spPr bwMode="auto">
            <a:xfrm>
              <a:off x="8263429" y="2936565"/>
              <a:ext cx="45719" cy="45719"/>
            </a:xfrm>
            <a:prstGeom prst="ellipse">
              <a:avLst/>
            </a:prstGeom>
            <a:solidFill>
              <a:schemeClr val="accent2">
                <a:lumMod val="40000"/>
                <a:lumOff val="60000"/>
              </a:schemeClr>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702" name="Oval 701">
              <a:extLst>
                <a:ext uri="{FF2B5EF4-FFF2-40B4-BE49-F238E27FC236}">
                  <a16:creationId xmlns:a16="http://schemas.microsoft.com/office/drawing/2014/main" id="{4CEAD5B4-1A4A-4888-B905-7DAD714316C8}"/>
                </a:ext>
              </a:extLst>
            </p:cNvPr>
            <p:cNvSpPr/>
            <p:nvPr/>
          </p:nvSpPr>
          <p:spPr bwMode="auto">
            <a:xfrm>
              <a:off x="8379676" y="2969785"/>
              <a:ext cx="45719" cy="45719"/>
            </a:xfrm>
            <a:prstGeom prst="ellipse">
              <a:avLst/>
            </a:prstGeom>
            <a:solidFill>
              <a:schemeClr val="accent2">
                <a:lumMod val="40000"/>
                <a:lumOff val="60000"/>
              </a:schemeClr>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703" name="Oval 702">
              <a:extLst>
                <a:ext uri="{FF2B5EF4-FFF2-40B4-BE49-F238E27FC236}">
                  <a16:creationId xmlns:a16="http://schemas.microsoft.com/office/drawing/2014/main" id="{B74819FD-BFEB-4463-B2D3-3E6307BE7894}"/>
                </a:ext>
              </a:extLst>
            </p:cNvPr>
            <p:cNvSpPr/>
            <p:nvPr/>
          </p:nvSpPr>
          <p:spPr bwMode="auto">
            <a:xfrm>
              <a:off x="8217710" y="3010255"/>
              <a:ext cx="45719" cy="45719"/>
            </a:xfrm>
            <a:prstGeom prst="ellipse">
              <a:avLst/>
            </a:prstGeom>
            <a:solidFill>
              <a:schemeClr val="accent2">
                <a:lumMod val="40000"/>
                <a:lumOff val="60000"/>
              </a:schemeClr>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704" name="Oval 703">
              <a:extLst>
                <a:ext uri="{FF2B5EF4-FFF2-40B4-BE49-F238E27FC236}">
                  <a16:creationId xmlns:a16="http://schemas.microsoft.com/office/drawing/2014/main" id="{C0E0B6D5-5386-4B6B-A9DB-F154A37BF085}"/>
                </a:ext>
              </a:extLst>
            </p:cNvPr>
            <p:cNvSpPr/>
            <p:nvPr/>
          </p:nvSpPr>
          <p:spPr bwMode="auto">
            <a:xfrm>
              <a:off x="8304500" y="3052101"/>
              <a:ext cx="45719" cy="45719"/>
            </a:xfrm>
            <a:prstGeom prst="ellipse">
              <a:avLst/>
            </a:prstGeom>
            <a:solidFill>
              <a:schemeClr val="accent2">
                <a:lumMod val="40000"/>
                <a:lumOff val="60000"/>
              </a:schemeClr>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705" name="Oval 704">
              <a:extLst>
                <a:ext uri="{FF2B5EF4-FFF2-40B4-BE49-F238E27FC236}">
                  <a16:creationId xmlns:a16="http://schemas.microsoft.com/office/drawing/2014/main" id="{5DF8308C-9DA1-43F4-B4B1-5109DD4E9E04}"/>
                </a:ext>
              </a:extLst>
            </p:cNvPr>
            <p:cNvSpPr/>
            <p:nvPr/>
          </p:nvSpPr>
          <p:spPr bwMode="auto">
            <a:xfrm>
              <a:off x="8220671" y="3112661"/>
              <a:ext cx="45719" cy="45719"/>
            </a:xfrm>
            <a:prstGeom prst="ellipse">
              <a:avLst/>
            </a:prstGeom>
            <a:solidFill>
              <a:schemeClr val="accent2">
                <a:lumMod val="40000"/>
                <a:lumOff val="60000"/>
              </a:schemeClr>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706" name="Oval 705">
              <a:extLst>
                <a:ext uri="{FF2B5EF4-FFF2-40B4-BE49-F238E27FC236}">
                  <a16:creationId xmlns:a16="http://schemas.microsoft.com/office/drawing/2014/main" id="{DADB8E5B-86D4-4730-B89E-ADE81FC39041}"/>
                </a:ext>
              </a:extLst>
            </p:cNvPr>
            <p:cNvSpPr/>
            <p:nvPr/>
          </p:nvSpPr>
          <p:spPr bwMode="auto">
            <a:xfrm>
              <a:off x="8285145" y="3172523"/>
              <a:ext cx="45719" cy="45719"/>
            </a:xfrm>
            <a:prstGeom prst="ellipse">
              <a:avLst/>
            </a:prstGeom>
            <a:solidFill>
              <a:schemeClr val="accent2">
                <a:lumMod val="40000"/>
                <a:lumOff val="60000"/>
              </a:schemeClr>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707" name="Oval 706">
              <a:extLst>
                <a:ext uri="{FF2B5EF4-FFF2-40B4-BE49-F238E27FC236}">
                  <a16:creationId xmlns:a16="http://schemas.microsoft.com/office/drawing/2014/main" id="{982937D9-D5BB-4C8C-A0DF-F6B87FD44102}"/>
                </a:ext>
              </a:extLst>
            </p:cNvPr>
            <p:cNvSpPr/>
            <p:nvPr/>
          </p:nvSpPr>
          <p:spPr bwMode="auto">
            <a:xfrm>
              <a:off x="8102036" y="3187765"/>
              <a:ext cx="45719" cy="45719"/>
            </a:xfrm>
            <a:prstGeom prst="ellipse">
              <a:avLst/>
            </a:prstGeom>
            <a:solidFill>
              <a:schemeClr val="accent2">
                <a:lumMod val="40000"/>
                <a:lumOff val="60000"/>
              </a:schemeClr>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708" name="Oval 707">
              <a:extLst>
                <a:ext uri="{FF2B5EF4-FFF2-40B4-BE49-F238E27FC236}">
                  <a16:creationId xmlns:a16="http://schemas.microsoft.com/office/drawing/2014/main" id="{26089544-C917-4B93-971E-4B7A1F6DA7D8}"/>
                </a:ext>
              </a:extLst>
            </p:cNvPr>
            <p:cNvSpPr/>
            <p:nvPr/>
          </p:nvSpPr>
          <p:spPr bwMode="auto">
            <a:xfrm>
              <a:off x="8187330" y="3252087"/>
              <a:ext cx="45719" cy="45719"/>
            </a:xfrm>
            <a:prstGeom prst="ellipse">
              <a:avLst/>
            </a:prstGeom>
            <a:solidFill>
              <a:schemeClr val="accent2">
                <a:lumMod val="40000"/>
                <a:lumOff val="60000"/>
              </a:schemeClr>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709" name="Oval 708">
              <a:extLst>
                <a:ext uri="{FF2B5EF4-FFF2-40B4-BE49-F238E27FC236}">
                  <a16:creationId xmlns:a16="http://schemas.microsoft.com/office/drawing/2014/main" id="{ED1C7A77-294B-4682-AB9B-1E590D427DDF}"/>
                </a:ext>
              </a:extLst>
            </p:cNvPr>
            <p:cNvSpPr/>
            <p:nvPr/>
          </p:nvSpPr>
          <p:spPr bwMode="auto">
            <a:xfrm>
              <a:off x="8151673" y="3350388"/>
              <a:ext cx="45719" cy="45719"/>
            </a:xfrm>
            <a:prstGeom prst="ellipse">
              <a:avLst/>
            </a:prstGeom>
            <a:solidFill>
              <a:schemeClr val="accent2">
                <a:lumMod val="40000"/>
                <a:lumOff val="60000"/>
              </a:schemeClr>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710" name="Oval 709">
              <a:extLst>
                <a:ext uri="{FF2B5EF4-FFF2-40B4-BE49-F238E27FC236}">
                  <a16:creationId xmlns:a16="http://schemas.microsoft.com/office/drawing/2014/main" id="{2DE1B8FB-1A7D-466B-AE18-910256457B42}"/>
                </a:ext>
              </a:extLst>
            </p:cNvPr>
            <p:cNvSpPr/>
            <p:nvPr/>
          </p:nvSpPr>
          <p:spPr bwMode="auto">
            <a:xfrm>
              <a:off x="8144586" y="3775537"/>
              <a:ext cx="45719" cy="45719"/>
            </a:xfrm>
            <a:prstGeom prst="ellipse">
              <a:avLst/>
            </a:prstGeom>
            <a:solidFill>
              <a:schemeClr val="accent2">
                <a:lumMod val="40000"/>
                <a:lumOff val="60000"/>
              </a:schemeClr>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711" name="Oval 710">
              <a:extLst>
                <a:ext uri="{FF2B5EF4-FFF2-40B4-BE49-F238E27FC236}">
                  <a16:creationId xmlns:a16="http://schemas.microsoft.com/office/drawing/2014/main" id="{AA56A166-2DF1-408B-B781-D9441D7A28A0}"/>
                </a:ext>
              </a:extLst>
            </p:cNvPr>
            <p:cNvSpPr/>
            <p:nvPr/>
          </p:nvSpPr>
          <p:spPr bwMode="auto">
            <a:xfrm>
              <a:off x="8217709" y="3714002"/>
              <a:ext cx="45719" cy="45719"/>
            </a:xfrm>
            <a:prstGeom prst="ellipse">
              <a:avLst/>
            </a:prstGeom>
            <a:solidFill>
              <a:schemeClr val="accent2">
                <a:lumMod val="40000"/>
                <a:lumOff val="60000"/>
              </a:schemeClr>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712" name="Oval 711">
              <a:extLst>
                <a:ext uri="{FF2B5EF4-FFF2-40B4-BE49-F238E27FC236}">
                  <a16:creationId xmlns:a16="http://schemas.microsoft.com/office/drawing/2014/main" id="{0A833C69-89EC-4920-B7E3-9AE394ABE075}"/>
                </a:ext>
              </a:extLst>
            </p:cNvPr>
            <p:cNvSpPr/>
            <p:nvPr/>
          </p:nvSpPr>
          <p:spPr bwMode="auto">
            <a:xfrm>
              <a:off x="8060761" y="3760159"/>
              <a:ext cx="45719" cy="45719"/>
            </a:xfrm>
            <a:prstGeom prst="ellipse">
              <a:avLst/>
            </a:prstGeom>
            <a:solidFill>
              <a:schemeClr val="accent2">
                <a:lumMod val="40000"/>
                <a:lumOff val="60000"/>
              </a:schemeClr>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81" name="Rectangle: Rounded Corners 80">
              <a:extLst>
                <a:ext uri="{FF2B5EF4-FFF2-40B4-BE49-F238E27FC236}">
                  <a16:creationId xmlns:a16="http://schemas.microsoft.com/office/drawing/2014/main" id="{CBF0E53B-CB7F-4C5A-9467-BDFEAA3325F5}"/>
                </a:ext>
              </a:extLst>
            </p:cNvPr>
            <p:cNvSpPr/>
            <p:nvPr/>
          </p:nvSpPr>
          <p:spPr bwMode="auto">
            <a:xfrm rot="21201284">
              <a:off x="8070602" y="3534768"/>
              <a:ext cx="133662" cy="45719"/>
            </a:xfrm>
            <a:prstGeom prst="roundRect">
              <a:avLst>
                <a:gd name="adj" fmla="val 40904"/>
              </a:avLst>
            </a:prstGeom>
            <a:solidFill>
              <a:schemeClr val="tx2">
                <a:lumMod val="75000"/>
              </a:schemeClr>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713" name="Rectangle: Rounded Corners 712">
              <a:extLst>
                <a:ext uri="{FF2B5EF4-FFF2-40B4-BE49-F238E27FC236}">
                  <a16:creationId xmlns:a16="http://schemas.microsoft.com/office/drawing/2014/main" id="{A1BAC2EA-61F8-435C-B521-5684288C89DC}"/>
                </a:ext>
              </a:extLst>
            </p:cNvPr>
            <p:cNvSpPr/>
            <p:nvPr/>
          </p:nvSpPr>
          <p:spPr bwMode="auto">
            <a:xfrm rot="21201284">
              <a:off x="8062715" y="3582536"/>
              <a:ext cx="159890" cy="62699"/>
            </a:xfrm>
            <a:prstGeom prst="roundRect">
              <a:avLst>
                <a:gd name="adj" fmla="val 40904"/>
              </a:avLst>
            </a:prstGeom>
            <a:solidFill>
              <a:schemeClr val="tx2">
                <a:lumMod val="75000"/>
              </a:schemeClr>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733" name="Freeform: Shape 732">
              <a:extLst>
                <a:ext uri="{FF2B5EF4-FFF2-40B4-BE49-F238E27FC236}">
                  <a16:creationId xmlns:a16="http://schemas.microsoft.com/office/drawing/2014/main" id="{6A1FC356-2A17-4D00-B688-13FCDC6CCEA6}"/>
                </a:ext>
              </a:extLst>
            </p:cNvPr>
            <p:cNvSpPr/>
            <p:nvPr/>
          </p:nvSpPr>
          <p:spPr bwMode="auto">
            <a:xfrm>
              <a:off x="8794737" y="2842253"/>
              <a:ext cx="95558" cy="365544"/>
            </a:xfrm>
            <a:custGeom>
              <a:avLst/>
              <a:gdLst>
                <a:gd name="connsiteX0" fmla="*/ 0 w 95558"/>
                <a:gd name="connsiteY0" fmla="*/ 0 h 365544"/>
                <a:gd name="connsiteX1" fmla="*/ 26990 w 95558"/>
                <a:gd name="connsiteY1" fmla="*/ 0 h 365544"/>
                <a:gd name="connsiteX2" fmla="*/ 26990 w 95558"/>
                <a:gd name="connsiteY2" fmla="*/ 131878 h 365544"/>
                <a:gd name="connsiteX3" fmla="*/ 44802 w 95558"/>
                <a:gd name="connsiteY3" fmla="*/ 124500 h 365544"/>
                <a:gd name="connsiteX4" fmla="*/ 95557 w 95558"/>
                <a:gd name="connsiteY4" fmla="*/ 175255 h 365544"/>
                <a:gd name="connsiteX5" fmla="*/ 44802 w 95558"/>
                <a:gd name="connsiteY5" fmla="*/ 226010 h 365544"/>
                <a:gd name="connsiteX6" fmla="*/ 26990 w 95558"/>
                <a:gd name="connsiteY6" fmla="*/ 218632 h 365544"/>
                <a:gd name="connsiteX7" fmla="*/ 26990 w 95558"/>
                <a:gd name="connsiteY7" fmla="*/ 236356 h 365544"/>
                <a:gd name="connsiteX8" fmla="*/ 44803 w 95558"/>
                <a:gd name="connsiteY8" fmla="*/ 228977 h 365544"/>
                <a:gd name="connsiteX9" fmla="*/ 95558 w 95558"/>
                <a:gd name="connsiteY9" fmla="*/ 279732 h 365544"/>
                <a:gd name="connsiteX10" fmla="*/ 44803 w 95558"/>
                <a:gd name="connsiteY10" fmla="*/ 330487 h 365544"/>
                <a:gd name="connsiteX11" fmla="*/ 26990 w 95558"/>
                <a:gd name="connsiteY11" fmla="*/ 323109 h 365544"/>
                <a:gd name="connsiteX12" fmla="*/ 26990 w 95558"/>
                <a:gd name="connsiteY12" fmla="*/ 365544 h 365544"/>
                <a:gd name="connsiteX13" fmla="*/ 0 w 95558"/>
                <a:gd name="connsiteY13" fmla="*/ 365544 h 365544"/>
                <a:gd name="connsiteX14" fmla="*/ 0 w 95558"/>
                <a:gd name="connsiteY14" fmla="*/ 294936 h 365544"/>
                <a:gd name="connsiteX15" fmla="*/ 30907 w 95558"/>
                <a:gd name="connsiteY15" fmla="*/ 294936 h 365544"/>
                <a:gd name="connsiteX16" fmla="*/ 31305 w 95558"/>
                <a:gd name="connsiteY16" fmla="*/ 295897 h 365544"/>
                <a:gd name="connsiteX17" fmla="*/ 47469 w 95558"/>
                <a:gd name="connsiteY17" fmla="*/ 302593 h 365544"/>
                <a:gd name="connsiteX18" fmla="*/ 70329 w 95558"/>
                <a:gd name="connsiteY18" fmla="*/ 279733 h 365544"/>
                <a:gd name="connsiteX19" fmla="*/ 47469 w 95558"/>
                <a:gd name="connsiteY19" fmla="*/ 256873 h 365544"/>
                <a:gd name="connsiteX20" fmla="*/ 31305 w 95558"/>
                <a:gd name="connsiteY20" fmla="*/ 263569 h 365544"/>
                <a:gd name="connsiteX21" fmla="*/ 29675 w 95558"/>
                <a:gd name="connsiteY21" fmla="*/ 267504 h 365544"/>
                <a:gd name="connsiteX22" fmla="*/ 0 w 95558"/>
                <a:gd name="connsiteY22" fmla="*/ 267504 h 365544"/>
                <a:gd name="connsiteX23" fmla="*/ 0 w 95558"/>
                <a:gd name="connsiteY23" fmla="*/ 190736 h 365544"/>
                <a:gd name="connsiteX24" fmla="*/ 31020 w 95558"/>
                <a:gd name="connsiteY24" fmla="*/ 190736 h 365544"/>
                <a:gd name="connsiteX25" fmla="*/ 31305 w 95558"/>
                <a:gd name="connsiteY25" fmla="*/ 191423 h 365544"/>
                <a:gd name="connsiteX26" fmla="*/ 47469 w 95558"/>
                <a:gd name="connsiteY26" fmla="*/ 198118 h 365544"/>
                <a:gd name="connsiteX27" fmla="*/ 70329 w 95558"/>
                <a:gd name="connsiteY27" fmla="*/ 175258 h 365544"/>
                <a:gd name="connsiteX28" fmla="*/ 47469 w 95558"/>
                <a:gd name="connsiteY28" fmla="*/ 152398 h 365544"/>
                <a:gd name="connsiteX29" fmla="*/ 31305 w 95558"/>
                <a:gd name="connsiteY29" fmla="*/ 159094 h 365544"/>
                <a:gd name="connsiteX30" fmla="*/ 29561 w 95558"/>
                <a:gd name="connsiteY30" fmla="*/ 163304 h 365544"/>
                <a:gd name="connsiteX31" fmla="*/ 0 w 95558"/>
                <a:gd name="connsiteY31" fmla="*/ 163304 h 365544"/>
                <a:gd name="connsiteX32" fmla="*/ 0 w 95558"/>
                <a:gd name="connsiteY32" fmla="*/ 0 h 3655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95558" h="365544">
                  <a:moveTo>
                    <a:pt x="0" y="0"/>
                  </a:moveTo>
                  <a:lnTo>
                    <a:pt x="26990" y="0"/>
                  </a:lnTo>
                  <a:lnTo>
                    <a:pt x="26990" y="131878"/>
                  </a:lnTo>
                  <a:lnTo>
                    <a:pt x="44802" y="124500"/>
                  </a:lnTo>
                  <a:cubicBezTo>
                    <a:pt x="72833" y="124500"/>
                    <a:pt x="95557" y="147224"/>
                    <a:pt x="95557" y="175255"/>
                  </a:cubicBezTo>
                  <a:cubicBezTo>
                    <a:pt x="95557" y="203286"/>
                    <a:pt x="72833" y="226010"/>
                    <a:pt x="44802" y="226010"/>
                  </a:cubicBezTo>
                  <a:lnTo>
                    <a:pt x="26990" y="218632"/>
                  </a:lnTo>
                  <a:lnTo>
                    <a:pt x="26990" y="236356"/>
                  </a:lnTo>
                  <a:lnTo>
                    <a:pt x="44803" y="228977"/>
                  </a:lnTo>
                  <a:cubicBezTo>
                    <a:pt x="72834" y="228977"/>
                    <a:pt x="95558" y="251701"/>
                    <a:pt x="95558" y="279732"/>
                  </a:cubicBezTo>
                  <a:cubicBezTo>
                    <a:pt x="95558" y="307763"/>
                    <a:pt x="72834" y="330487"/>
                    <a:pt x="44803" y="330487"/>
                  </a:cubicBezTo>
                  <a:lnTo>
                    <a:pt x="26990" y="323109"/>
                  </a:lnTo>
                  <a:lnTo>
                    <a:pt x="26990" y="365544"/>
                  </a:lnTo>
                  <a:lnTo>
                    <a:pt x="0" y="365544"/>
                  </a:lnTo>
                  <a:lnTo>
                    <a:pt x="0" y="294936"/>
                  </a:lnTo>
                  <a:lnTo>
                    <a:pt x="30907" y="294936"/>
                  </a:lnTo>
                  <a:lnTo>
                    <a:pt x="31305" y="295897"/>
                  </a:lnTo>
                  <a:cubicBezTo>
                    <a:pt x="35442" y="300034"/>
                    <a:pt x="41156" y="302593"/>
                    <a:pt x="47469" y="302593"/>
                  </a:cubicBezTo>
                  <a:cubicBezTo>
                    <a:pt x="60094" y="302593"/>
                    <a:pt x="70329" y="292358"/>
                    <a:pt x="70329" y="279733"/>
                  </a:cubicBezTo>
                  <a:cubicBezTo>
                    <a:pt x="70329" y="267108"/>
                    <a:pt x="60094" y="256873"/>
                    <a:pt x="47469" y="256873"/>
                  </a:cubicBezTo>
                  <a:cubicBezTo>
                    <a:pt x="41156" y="256873"/>
                    <a:pt x="35442" y="259432"/>
                    <a:pt x="31305" y="263569"/>
                  </a:cubicBezTo>
                  <a:lnTo>
                    <a:pt x="29675" y="267504"/>
                  </a:lnTo>
                  <a:lnTo>
                    <a:pt x="0" y="267504"/>
                  </a:lnTo>
                  <a:lnTo>
                    <a:pt x="0" y="190736"/>
                  </a:lnTo>
                  <a:lnTo>
                    <a:pt x="31020" y="190736"/>
                  </a:lnTo>
                  <a:lnTo>
                    <a:pt x="31305" y="191423"/>
                  </a:lnTo>
                  <a:cubicBezTo>
                    <a:pt x="35442" y="195559"/>
                    <a:pt x="41156" y="198118"/>
                    <a:pt x="47469" y="198118"/>
                  </a:cubicBezTo>
                  <a:cubicBezTo>
                    <a:pt x="60094" y="198118"/>
                    <a:pt x="70329" y="187883"/>
                    <a:pt x="70329" y="175258"/>
                  </a:cubicBezTo>
                  <a:cubicBezTo>
                    <a:pt x="70329" y="162633"/>
                    <a:pt x="60094" y="152398"/>
                    <a:pt x="47469" y="152398"/>
                  </a:cubicBezTo>
                  <a:cubicBezTo>
                    <a:pt x="41156" y="152398"/>
                    <a:pt x="35442" y="154957"/>
                    <a:pt x="31305" y="159094"/>
                  </a:cubicBezTo>
                  <a:lnTo>
                    <a:pt x="29561" y="163304"/>
                  </a:lnTo>
                  <a:lnTo>
                    <a:pt x="0" y="163304"/>
                  </a:lnTo>
                  <a:lnTo>
                    <a:pt x="0" y="0"/>
                  </a:lnTo>
                  <a:close/>
                </a:path>
              </a:pathLst>
            </a:custGeom>
            <a:solidFill>
              <a:schemeClr val="accent6"/>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grpSp>
          <p:nvGrpSpPr>
            <p:cNvPr id="722" name="Group 7">
              <a:extLst>
                <a:ext uri="{FF2B5EF4-FFF2-40B4-BE49-F238E27FC236}">
                  <a16:creationId xmlns:a16="http://schemas.microsoft.com/office/drawing/2014/main" id="{B2DD6431-DDC4-4AD1-BC45-57DB08F2CCD3}"/>
                </a:ext>
              </a:extLst>
            </p:cNvPr>
            <p:cNvGrpSpPr>
              <a:grpSpLocks/>
            </p:cNvGrpSpPr>
            <p:nvPr/>
          </p:nvGrpSpPr>
          <p:grpSpPr bwMode="auto">
            <a:xfrm>
              <a:off x="8619913" y="3379162"/>
              <a:ext cx="45719" cy="196038"/>
              <a:chOff x="1785340" y="2166939"/>
              <a:chExt cx="228634" cy="1457325"/>
            </a:xfrm>
            <a:solidFill>
              <a:schemeClr val="accent2"/>
            </a:solidFill>
          </p:grpSpPr>
          <p:sp>
            <p:nvSpPr>
              <p:cNvPr id="723" name="Oval 722">
                <a:extLst>
                  <a:ext uri="{FF2B5EF4-FFF2-40B4-BE49-F238E27FC236}">
                    <a16:creationId xmlns:a16="http://schemas.microsoft.com/office/drawing/2014/main" id="{0BD230FB-1209-4ECF-BBAF-66CB6995A6BB}"/>
                  </a:ext>
                </a:extLst>
              </p:cNvPr>
              <p:cNvSpPr/>
              <p:nvPr/>
            </p:nvSpPr>
            <p:spPr bwMode="auto">
              <a:xfrm>
                <a:off x="1785340" y="2166939"/>
                <a:ext cx="223866" cy="614362"/>
              </a:xfrm>
              <a:prstGeom prst="ellipse">
                <a:avLst/>
              </a:prstGeom>
              <a:grpFill/>
              <a:ln w="9525" cap="flat" cmpd="sng" algn="ctr">
                <a:solidFill>
                  <a:schemeClr val="accent2"/>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itchFamily="34" charset="0"/>
                </a:endParaRPr>
              </a:p>
            </p:txBody>
          </p:sp>
          <p:sp>
            <p:nvSpPr>
              <p:cNvPr id="724" name="Oval 723">
                <a:extLst>
                  <a:ext uri="{FF2B5EF4-FFF2-40B4-BE49-F238E27FC236}">
                    <a16:creationId xmlns:a16="http://schemas.microsoft.com/office/drawing/2014/main" id="{1E18A7D5-D60B-4E1D-A715-48A273F0F9C5}"/>
                  </a:ext>
                </a:extLst>
              </p:cNvPr>
              <p:cNvSpPr/>
              <p:nvPr/>
            </p:nvSpPr>
            <p:spPr bwMode="auto">
              <a:xfrm>
                <a:off x="1790108" y="3267076"/>
                <a:ext cx="223866" cy="357188"/>
              </a:xfrm>
              <a:prstGeom prst="ellipse">
                <a:avLst/>
              </a:prstGeom>
              <a:grpFill/>
              <a:ln w="9525" cap="flat" cmpd="sng" algn="ctr">
                <a:solidFill>
                  <a:schemeClr val="accent2"/>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itchFamily="34" charset="0"/>
                </a:endParaRPr>
              </a:p>
            </p:txBody>
          </p:sp>
          <p:cxnSp>
            <p:nvCxnSpPr>
              <p:cNvPr id="725" name="Straight Connector 724">
                <a:extLst>
                  <a:ext uri="{FF2B5EF4-FFF2-40B4-BE49-F238E27FC236}">
                    <a16:creationId xmlns:a16="http://schemas.microsoft.com/office/drawing/2014/main" id="{BEB7189C-1BAE-4E67-8A71-CDDDDB55A921}"/>
                  </a:ext>
                </a:extLst>
              </p:cNvPr>
              <p:cNvCxnSpPr/>
              <p:nvPr/>
            </p:nvCxnSpPr>
            <p:spPr bwMode="auto">
              <a:xfrm>
                <a:off x="1894896" y="2738438"/>
                <a:ext cx="0" cy="566738"/>
              </a:xfrm>
              <a:prstGeom prst="line">
                <a:avLst/>
              </a:prstGeom>
              <a:grpFill/>
              <a:ln w="28575" cap="flat" cmpd="sng" algn="ctr">
                <a:solidFill>
                  <a:schemeClr val="accent2"/>
                </a:solidFill>
                <a:prstDash val="solid"/>
                <a:round/>
                <a:headEnd type="none" w="med" len="med"/>
                <a:tailEnd type="none" w="med" len="med"/>
              </a:ln>
              <a:effectLst/>
            </p:spPr>
          </p:cxnSp>
        </p:grpSp>
        <p:grpSp>
          <p:nvGrpSpPr>
            <p:cNvPr id="726" name="Group 7">
              <a:extLst>
                <a:ext uri="{FF2B5EF4-FFF2-40B4-BE49-F238E27FC236}">
                  <a16:creationId xmlns:a16="http://schemas.microsoft.com/office/drawing/2014/main" id="{3B4F5EAE-FB93-4481-BEBD-E097325FBCFB}"/>
                </a:ext>
              </a:extLst>
            </p:cNvPr>
            <p:cNvGrpSpPr>
              <a:grpSpLocks/>
            </p:cNvGrpSpPr>
            <p:nvPr/>
          </p:nvGrpSpPr>
          <p:grpSpPr bwMode="auto">
            <a:xfrm rot="21434481">
              <a:off x="10401175" y="3403634"/>
              <a:ext cx="45719" cy="196038"/>
              <a:chOff x="1785340" y="2166939"/>
              <a:chExt cx="228634" cy="1457325"/>
            </a:xfrm>
            <a:solidFill>
              <a:schemeClr val="accent2"/>
            </a:solidFill>
          </p:grpSpPr>
          <p:sp>
            <p:nvSpPr>
              <p:cNvPr id="727" name="Oval 726">
                <a:extLst>
                  <a:ext uri="{FF2B5EF4-FFF2-40B4-BE49-F238E27FC236}">
                    <a16:creationId xmlns:a16="http://schemas.microsoft.com/office/drawing/2014/main" id="{1F26CEE2-B684-4848-8E52-2C03BF2D56DA}"/>
                  </a:ext>
                </a:extLst>
              </p:cNvPr>
              <p:cNvSpPr/>
              <p:nvPr/>
            </p:nvSpPr>
            <p:spPr bwMode="auto">
              <a:xfrm>
                <a:off x="1785340" y="2166939"/>
                <a:ext cx="223866" cy="614362"/>
              </a:xfrm>
              <a:prstGeom prst="ellipse">
                <a:avLst/>
              </a:prstGeom>
              <a:grpFill/>
              <a:ln w="9525" cap="flat" cmpd="sng" algn="ctr">
                <a:solidFill>
                  <a:schemeClr val="accent2"/>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itchFamily="34" charset="0"/>
                </a:endParaRPr>
              </a:p>
            </p:txBody>
          </p:sp>
          <p:sp>
            <p:nvSpPr>
              <p:cNvPr id="728" name="Oval 727">
                <a:extLst>
                  <a:ext uri="{FF2B5EF4-FFF2-40B4-BE49-F238E27FC236}">
                    <a16:creationId xmlns:a16="http://schemas.microsoft.com/office/drawing/2014/main" id="{2AFF5E8F-6BDA-4F20-8990-A51E82B91A36}"/>
                  </a:ext>
                </a:extLst>
              </p:cNvPr>
              <p:cNvSpPr/>
              <p:nvPr/>
            </p:nvSpPr>
            <p:spPr bwMode="auto">
              <a:xfrm>
                <a:off x="1790108" y="3267076"/>
                <a:ext cx="223866" cy="357188"/>
              </a:xfrm>
              <a:prstGeom prst="ellipse">
                <a:avLst/>
              </a:prstGeom>
              <a:grpFill/>
              <a:ln w="9525" cap="flat" cmpd="sng" algn="ctr">
                <a:solidFill>
                  <a:schemeClr val="accent2"/>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itchFamily="34" charset="0"/>
                </a:endParaRPr>
              </a:p>
            </p:txBody>
          </p:sp>
          <p:cxnSp>
            <p:nvCxnSpPr>
              <p:cNvPr id="729" name="Straight Connector 728">
                <a:extLst>
                  <a:ext uri="{FF2B5EF4-FFF2-40B4-BE49-F238E27FC236}">
                    <a16:creationId xmlns:a16="http://schemas.microsoft.com/office/drawing/2014/main" id="{70E4E002-332F-46DD-B0BD-7E29F71614E8}"/>
                  </a:ext>
                </a:extLst>
              </p:cNvPr>
              <p:cNvCxnSpPr/>
              <p:nvPr/>
            </p:nvCxnSpPr>
            <p:spPr bwMode="auto">
              <a:xfrm>
                <a:off x="1894896" y="2738438"/>
                <a:ext cx="0" cy="566738"/>
              </a:xfrm>
              <a:prstGeom prst="line">
                <a:avLst/>
              </a:prstGeom>
              <a:grpFill/>
              <a:ln w="28575" cap="flat" cmpd="sng" algn="ctr">
                <a:solidFill>
                  <a:schemeClr val="accent2"/>
                </a:solidFill>
                <a:prstDash val="solid"/>
                <a:round/>
                <a:headEnd type="none" w="med" len="med"/>
                <a:tailEnd type="none" w="med" len="med"/>
              </a:ln>
              <a:effectLst/>
            </p:spPr>
          </p:cxnSp>
        </p:grpSp>
        <p:grpSp>
          <p:nvGrpSpPr>
            <p:cNvPr id="730" name="Group 7">
              <a:extLst>
                <a:ext uri="{FF2B5EF4-FFF2-40B4-BE49-F238E27FC236}">
                  <a16:creationId xmlns:a16="http://schemas.microsoft.com/office/drawing/2014/main" id="{1650170C-0DE5-4AAA-ACA2-AD94431DFA54}"/>
                </a:ext>
              </a:extLst>
            </p:cNvPr>
            <p:cNvGrpSpPr>
              <a:grpSpLocks/>
            </p:cNvGrpSpPr>
            <p:nvPr/>
          </p:nvGrpSpPr>
          <p:grpSpPr bwMode="auto">
            <a:xfrm rot="366177">
              <a:off x="10901964" y="3420484"/>
              <a:ext cx="45719" cy="196038"/>
              <a:chOff x="1785340" y="2166939"/>
              <a:chExt cx="228634" cy="1457325"/>
            </a:xfrm>
            <a:solidFill>
              <a:schemeClr val="accent2"/>
            </a:solidFill>
          </p:grpSpPr>
          <p:sp>
            <p:nvSpPr>
              <p:cNvPr id="731" name="Oval 730">
                <a:extLst>
                  <a:ext uri="{FF2B5EF4-FFF2-40B4-BE49-F238E27FC236}">
                    <a16:creationId xmlns:a16="http://schemas.microsoft.com/office/drawing/2014/main" id="{060B0BE4-0D94-4DC2-8C3C-3FD4857611E2}"/>
                  </a:ext>
                </a:extLst>
              </p:cNvPr>
              <p:cNvSpPr/>
              <p:nvPr/>
            </p:nvSpPr>
            <p:spPr bwMode="auto">
              <a:xfrm>
                <a:off x="1785340" y="2166939"/>
                <a:ext cx="223866" cy="614362"/>
              </a:xfrm>
              <a:prstGeom prst="ellipse">
                <a:avLst/>
              </a:prstGeom>
              <a:grpFill/>
              <a:ln w="9525" cap="flat" cmpd="sng" algn="ctr">
                <a:solidFill>
                  <a:schemeClr val="accent2"/>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itchFamily="34" charset="0"/>
                </a:endParaRPr>
              </a:p>
            </p:txBody>
          </p:sp>
          <p:sp>
            <p:nvSpPr>
              <p:cNvPr id="732" name="Oval 731">
                <a:extLst>
                  <a:ext uri="{FF2B5EF4-FFF2-40B4-BE49-F238E27FC236}">
                    <a16:creationId xmlns:a16="http://schemas.microsoft.com/office/drawing/2014/main" id="{EE1169C9-FD2F-4F4E-917D-C049AD0E677B}"/>
                  </a:ext>
                </a:extLst>
              </p:cNvPr>
              <p:cNvSpPr/>
              <p:nvPr/>
            </p:nvSpPr>
            <p:spPr bwMode="auto">
              <a:xfrm>
                <a:off x="1790108" y="3267076"/>
                <a:ext cx="223866" cy="357188"/>
              </a:xfrm>
              <a:prstGeom prst="ellipse">
                <a:avLst/>
              </a:prstGeom>
              <a:grpFill/>
              <a:ln w="9525" cap="flat" cmpd="sng" algn="ctr">
                <a:solidFill>
                  <a:schemeClr val="accent2"/>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itchFamily="34" charset="0"/>
                </a:endParaRPr>
              </a:p>
            </p:txBody>
          </p:sp>
          <p:cxnSp>
            <p:nvCxnSpPr>
              <p:cNvPr id="734" name="Straight Connector 733">
                <a:extLst>
                  <a:ext uri="{FF2B5EF4-FFF2-40B4-BE49-F238E27FC236}">
                    <a16:creationId xmlns:a16="http://schemas.microsoft.com/office/drawing/2014/main" id="{F9998574-BBE0-4B4D-9238-442236E4E68A}"/>
                  </a:ext>
                </a:extLst>
              </p:cNvPr>
              <p:cNvCxnSpPr/>
              <p:nvPr/>
            </p:nvCxnSpPr>
            <p:spPr bwMode="auto">
              <a:xfrm>
                <a:off x="1894896" y="2738438"/>
                <a:ext cx="0" cy="566738"/>
              </a:xfrm>
              <a:prstGeom prst="line">
                <a:avLst/>
              </a:prstGeom>
              <a:grpFill/>
              <a:ln w="28575" cap="flat" cmpd="sng" algn="ctr">
                <a:solidFill>
                  <a:schemeClr val="accent2"/>
                </a:solidFill>
                <a:prstDash val="solid"/>
                <a:round/>
                <a:headEnd type="none" w="med" len="med"/>
                <a:tailEnd type="none" w="med" len="med"/>
              </a:ln>
              <a:effectLst/>
            </p:spPr>
          </p:cxnSp>
        </p:grpSp>
        <p:cxnSp>
          <p:nvCxnSpPr>
            <p:cNvPr id="736" name="Straight Arrow Connector 735">
              <a:extLst>
                <a:ext uri="{FF2B5EF4-FFF2-40B4-BE49-F238E27FC236}">
                  <a16:creationId xmlns:a16="http://schemas.microsoft.com/office/drawing/2014/main" id="{F00FF565-D7B3-4A3C-BE9A-0D3D982045D4}"/>
                </a:ext>
              </a:extLst>
            </p:cNvPr>
            <p:cNvCxnSpPr>
              <a:cxnSpLocks/>
            </p:cNvCxnSpPr>
            <p:nvPr/>
          </p:nvCxnSpPr>
          <p:spPr bwMode="auto">
            <a:xfrm rot="20853582" flipH="1">
              <a:off x="8126016" y="3461068"/>
              <a:ext cx="24493" cy="274320"/>
            </a:xfrm>
            <a:prstGeom prst="straightConnector1">
              <a:avLst/>
            </a:prstGeom>
            <a:noFill/>
            <a:ln w="19050" cap="flat" cmpd="sng" algn="ctr">
              <a:solidFill>
                <a:schemeClr val="bg1"/>
              </a:solidFill>
              <a:prstDash val="solid"/>
              <a:round/>
              <a:headEnd type="none" w="med" len="med"/>
              <a:tailEnd type="triangle"/>
            </a:ln>
            <a:effectLst/>
          </p:spPr>
        </p:cxnSp>
        <p:sp>
          <p:nvSpPr>
            <p:cNvPr id="737" name="Oval 736">
              <a:extLst>
                <a:ext uri="{FF2B5EF4-FFF2-40B4-BE49-F238E27FC236}">
                  <a16:creationId xmlns:a16="http://schemas.microsoft.com/office/drawing/2014/main" id="{E722E0BF-5298-47E5-A447-087EB6306BAA}"/>
                </a:ext>
              </a:extLst>
            </p:cNvPr>
            <p:cNvSpPr/>
            <p:nvPr/>
          </p:nvSpPr>
          <p:spPr bwMode="auto">
            <a:xfrm>
              <a:off x="8063885" y="3326641"/>
              <a:ext cx="45719" cy="45719"/>
            </a:xfrm>
            <a:prstGeom prst="ellipse">
              <a:avLst/>
            </a:prstGeom>
            <a:solidFill>
              <a:schemeClr val="accent2">
                <a:lumMod val="40000"/>
                <a:lumOff val="60000"/>
              </a:schemeClr>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743" name="TextBox 742">
              <a:extLst>
                <a:ext uri="{FF2B5EF4-FFF2-40B4-BE49-F238E27FC236}">
                  <a16:creationId xmlns:a16="http://schemas.microsoft.com/office/drawing/2014/main" id="{29CEED5F-A92A-4867-9267-7D428E65FC38}"/>
                </a:ext>
              </a:extLst>
            </p:cNvPr>
            <p:cNvSpPr txBox="1"/>
            <p:nvPr/>
          </p:nvSpPr>
          <p:spPr bwMode="auto">
            <a:xfrm>
              <a:off x="9497771" y="3339443"/>
              <a:ext cx="62395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Tumor </a:t>
              </a:r>
            </a:p>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cell</a:t>
              </a:r>
            </a:p>
          </p:txBody>
        </p:sp>
        <p:sp>
          <p:nvSpPr>
            <p:cNvPr id="744" name="TextBox 743">
              <a:extLst>
                <a:ext uri="{FF2B5EF4-FFF2-40B4-BE49-F238E27FC236}">
                  <a16:creationId xmlns:a16="http://schemas.microsoft.com/office/drawing/2014/main" id="{4EFB331B-EB61-44BC-98AE-14E162E06561}"/>
                </a:ext>
              </a:extLst>
            </p:cNvPr>
            <p:cNvSpPr txBox="1"/>
            <p:nvPr/>
          </p:nvSpPr>
          <p:spPr bwMode="auto">
            <a:xfrm>
              <a:off x="11132354" y="3759625"/>
              <a:ext cx="745717"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Cytoplasm</a:t>
              </a:r>
            </a:p>
          </p:txBody>
        </p:sp>
        <p:sp>
          <p:nvSpPr>
            <p:cNvPr id="745" name="Freeform: Shape 744">
              <a:extLst>
                <a:ext uri="{FF2B5EF4-FFF2-40B4-BE49-F238E27FC236}">
                  <a16:creationId xmlns:a16="http://schemas.microsoft.com/office/drawing/2014/main" id="{A1FFC2F6-73E9-455B-9E44-44B3045F805D}"/>
                </a:ext>
              </a:extLst>
            </p:cNvPr>
            <p:cNvSpPr/>
            <p:nvPr/>
          </p:nvSpPr>
          <p:spPr bwMode="auto">
            <a:xfrm>
              <a:off x="10044467" y="3933946"/>
              <a:ext cx="1310046" cy="107285"/>
            </a:xfrm>
            <a:custGeom>
              <a:avLst/>
              <a:gdLst>
                <a:gd name="connsiteX0" fmla="*/ 0 w 1705616"/>
                <a:gd name="connsiteY0" fmla="*/ 107285 h 107285"/>
                <a:gd name="connsiteX1" fmla="*/ 265318 w 1705616"/>
                <a:gd name="connsiteY1" fmla="*/ 59907 h 107285"/>
                <a:gd name="connsiteX2" fmla="*/ 753314 w 1705616"/>
                <a:gd name="connsiteY2" fmla="*/ 3053 h 107285"/>
                <a:gd name="connsiteX3" fmla="*/ 1208145 w 1705616"/>
                <a:gd name="connsiteY3" fmla="*/ 17266 h 107285"/>
                <a:gd name="connsiteX4" fmla="*/ 1705616 w 1705616"/>
                <a:gd name="connsiteY4" fmla="*/ 97809 h 1072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05616" h="107285">
                  <a:moveTo>
                    <a:pt x="0" y="107285"/>
                  </a:moveTo>
                  <a:cubicBezTo>
                    <a:pt x="69883" y="92282"/>
                    <a:pt x="139766" y="77279"/>
                    <a:pt x="265318" y="59907"/>
                  </a:cubicBezTo>
                  <a:cubicBezTo>
                    <a:pt x="390870" y="42535"/>
                    <a:pt x="596176" y="10160"/>
                    <a:pt x="753314" y="3053"/>
                  </a:cubicBezTo>
                  <a:cubicBezTo>
                    <a:pt x="910452" y="-4054"/>
                    <a:pt x="1049428" y="1473"/>
                    <a:pt x="1208145" y="17266"/>
                  </a:cubicBezTo>
                  <a:cubicBezTo>
                    <a:pt x="1366862" y="33059"/>
                    <a:pt x="1536239" y="65434"/>
                    <a:pt x="1705616" y="97809"/>
                  </a:cubicBezTo>
                </a:path>
              </a:pathLst>
            </a:custGeom>
            <a:noFill/>
            <a:ln w="19050">
              <a:solidFill>
                <a:schemeClr val="tx2">
                  <a:lumMod val="75000"/>
                </a:schemeClr>
              </a:solidFill>
              <a:prstDash val="sysDash"/>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cxnSp>
          <p:nvCxnSpPr>
            <p:cNvPr id="747" name="Straight Arrow Connector 746">
              <a:extLst>
                <a:ext uri="{FF2B5EF4-FFF2-40B4-BE49-F238E27FC236}">
                  <a16:creationId xmlns:a16="http://schemas.microsoft.com/office/drawing/2014/main" id="{3BC677E1-4925-4608-82BB-2C27072E4C44}"/>
                </a:ext>
              </a:extLst>
            </p:cNvPr>
            <p:cNvCxnSpPr>
              <a:cxnSpLocks/>
            </p:cNvCxnSpPr>
            <p:nvPr/>
          </p:nvCxnSpPr>
          <p:spPr bwMode="auto">
            <a:xfrm rot="21420000" flipH="1">
              <a:off x="10894532" y="3643889"/>
              <a:ext cx="24493" cy="228600"/>
            </a:xfrm>
            <a:prstGeom prst="straightConnector1">
              <a:avLst/>
            </a:prstGeom>
            <a:noFill/>
            <a:ln w="19050" cap="flat" cmpd="sng" algn="ctr">
              <a:solidFill>
                <a:schemeClr val="bg1"/>
              </a:solidFill>
              <a:prstDash val="solid"/>
              <a:round/>
              <a:headEnd type="none" w="med" len="med"/>
              <a:tailEnd type="triangle"/>
            </a:ln>
            <a:effectLst/>
          </p:spPr>
        </p:cxnSp>
        <p:sp>
          <p:nvSpPr>
            <p:cNvPr id="748" name="Multiplication Sign 747">
              <a:extLst>
                <a:ext uri="{FF2B5EF4-FFF2-40B4-BE49-F238E27FC236}">
                  <a16:creationId xmlns:a16="http://schemas.microsoft.com/office/drawing/2014/main" id="{A8EA09C9-E08C-4D17-B402-A741CC76EE19}"/>
                </a:ext>
              </a:extLst>
            </p:cNvPr>
            <p:cNvSpPr/>
            <p:nvPr/>
          </p:nvSpPr>
          <p:spPr bwMode="auto">
            <a:xfrm>
              <a:off x="10820782" y="3628863"/>
              <a:ext cx="175491" cy="175491"/>
            </a:xfrm>
            <a:prstGeom prst="mathMultiply">
              <a:avLst>
                <a:gd name="adj1" fmla="val 6506"/>
              </a:avLst>
            </a:prstGeom>
            <a:solidFill>
              <a:schemeClr val="accent3"/>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grpSp>
          <p:nvGrpSpPr>
            <p:cNvPr id="749" name="Group 748">
              <a:extLst>
                <a:ext uri="{FF2B5EF4-FFF2-40B4-BE49-F238E27FC236}">
                  <a16:creationId xmlns:a16="http://schemas.microsoft.com/office/drawing/2014/main" id="{4AF54D9C-D0ED-4845-86CE-6BBDA40C6FA5}"/>
                </a:ext>
              </a:extLst>
            </p:cNvPr>
            <p:cNvGrpSpPr/>
            <p:nvPr/>
          </p:nvGrpSpPr>
          <p:grpSpPr>
            <a:xfrm>
              <a:off x="10541055" y="3990412"/>
              <a:ext cx="346524" cy="127100"/>
              <a:chOff x="7902687" y="5821928"/>
              <a:chExt cx="464155" cy="210218"/>
            </a:xfrm>
          </p:grpSpPr>
          <p:sp>
            <p:nvSpPr>
              <p:cNvPr id="750" name="Rectangle 5">
                <a:extLst>
                  <a:ext uri="{FF2B5EF4-FFF2-40B4-BE49-F238E27FC236}">
                    <a16:creationId xmlns:a16="http://schemas.microsoft.com/office/drawing/2014/main" id="{9189C7A7-E0B9-4FC4-9CD3-2138D6A23C30}"/>
                  </a:ext>
                </a:extLst>
              </p:cNvPr>
              <p:cNvSpPr>
                <a:spLocks noChangeArrowheads="1"/>
              </p:cNvSpPr>
              <p:nvPr/>
            </p:nvSpPr>
            <p:spPr bwMode="auto">
              <a:xfrm>
                <a:off x="8183598" y="5855414"/>
                <a:ext cx="10232" cy="143246"/>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751" name="Rectangle 6">
                <a:extLst>
                  <a:ext uri="{FF2B5EF4-FFF2-40B4-BE49-F238E27FC236}">
                    <a16:creationId xmlns:a16="http://schemas.microsoft.com/office/drawing/2014/main" id="{82C95EC1-4F78-41A0-8389-EF607EFDC4EB}"/>
                  </a:ext>
                </a:extLst>
              </p:cNvPr>
              <p:cNvSpPr>
                <a:spLocks noChangeArrowheads="1"/>
              </p:cNvSpPr>
              <p:nvPr/>
            </p:nvSpPr>
            <p:spPr bwMode="auto">
              <a:xfrm>
                <a:off x="8285917" y="5858205"/>
                <a:ext cx="10232" cy="142316"/>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752" name="Rectangle 7">
                <a:extLst>
                  <a:ext uri="{FF2B5EF4-FFF2-40B4-BE49-F238E27FC236}">
                    <a16:creationId xmlns:a16="http://schemas.microsoft.com/office/drawing/2014/main" id="{5B6809F5-F3CC-479C-A7E0-7A05BD3DC917}"/>
                  </a:ext>
                </a:extLst>
              </p:cNvPr>
              <p:cNvSpPr>
                <a:spLocks noChangeArrowheads="1"/>
              </p:cNvSpPr>
              <p:nvPr/>
            </p:nvSpPr>
            <p:spPr bwMode="auto">
              <a:xfrm>
                <a:off x="8317543" y="5858205"/>
                <a:ext cx="10232" cy="142316"/>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753" name="Rectangle 8">
                <a:extLst>
                  <a:ext uri="{FF2B5EF4-FFF2-40B4-BE49-F238E27FC236}">
                    <a16:creationId xmlns:a16="http://schemas.microsoft.com/office/drawing/2014/main" id="{2EF01FD0-DFAD-4746-B570-3902558609EB}"/>
                  </a:ext>
                </a:extLst>
              </p:cNvPr>
              <p:cNvSpPr>
                <a:spLocks noChangeArrowheads="1"/>
              </p:cNvSpPr>
              <p:nvPr/>
            </p:nvSpPr>
            <p:spPr bwMode="auto">
              <a:xfrm>
                <a:off x="7940824" y="5844252"/>
                <a:ext cx="10232" cy="162780"/>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754" name="Rectangle 9">
                <a:extLst>
                  <a:ext uri="{FF2B5EF4-FFF2-40B4-BE49-F238E27FC236}">
                    <a16:creationId xmlns:a16="http://schemas.microsoft.com/office/drawing/2014/main" id="{8B3E7BF9-DE30-421C-93CA-A21CD8EF1E97}"/>
                  </a:ext>
                </a:extLst>
              </p:cNvPr>
              <p:cNvSpPr>
                <a:spLocks noChangeArrowheads="1"/>
              </p:cNvSpPr>
              <p:nvPr/>
            </p:nvSpPr>
            <p:spPr bwMode="auto">
              <a:xfrm>
                <a:off x="7973380" y="5860995"/>
                <a:ext cx="10232" cy="129294"/>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755" name="Rectangle 10">
                <a:extLst>
                  <a:ext uri="{FF2B5EF4-FFF2-40B4-BE49-F238E27FC236}">
                    <a16:creationId xmlns:a16="http://schemas.microsoft.com/office/drawing/2014/main" id="{621B6D2F-C704-4688-B384-15B6A43B71E7}"/>
                  </a:ext>
                </a:extLst>
              </p:cNvPr>
              <p:cNvSpPr>
                <a:spLocks noChangeArrowheads="1"/>
              </p:cNvSpPr>
              <p:nvPr/>
            </p:nvSpPr>
            <p:spPr bwMode="auto">
              <a:xfrm>
                <a:off x="8149182" y="5829369"/>
                <a:ext cx="10232" cy="19533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756" name="Rectangle 11">
                <a:extLst>
                  <a:ext uri="{FF2B5EF4-FFF2-40B4-BE49-F238E27FC236}">
                    <a16:creationId xmlns:a16="http://schemas.microsoft.com/office/drawing/2014/main" id="{687268B1-13EB-4FBE-B0B0-4E01D4ABFDB9}"/>
                  </a:ext>
                </a:extLst>
              </p:cNvPr>
              <p:cNvSpPr>
                <a:spLocks noChangeArrowheads="1"/>
              </p:cNvSpPr>
              <p:nvPr/>
            </p:nvSpPr>
            <p:spPr bwMode="auto">
              <a:xfrm>
                <a:off x="8114766" y="5829369"/>
                <a:ext cx="10232" cy="19533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757" name="Rectangle 12">
                <a:extLst>
                  <a:ext uri="{FF2B5EF4-FFF2-40B4-BE49-F238E27FC236}">
                    <a16:creationId xmlns:a16="http://schemas.microsoft.com/office/drawing/2014/main" id="{19937873-1B41-45FD-B9CD-B03553ECACCC}"/>
                  </a:ext>
                </a:extLst>
              </p:cNvPr>
              <p:cNvSpPr>
                <a:spLocks noChangeArrowheads="1"/>
              </p:cNvSpPr>
              <p:nvPr/>
            </p:nvSpPr>
            <p:spPr bwMode="auto">
              <a:xfrm>
                <a:off x="8080350" y="5855414"/>
                <a:ext cx="10232" cy="143246"/>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758" name="Freeform 13">
                <a:extLst>
                  <a:ext uri="{FF2B5EF4-FFF2-40B4-BE49-F238E27FC236}">
                    <a16:creationId xmlns:a16="http://schemas.microsoft.com/office/drawing/2014/main" id="{D6643ECE-EF66-4B7D-97B9-732685DBF79D}"/>
                  </a:ext>
                </a:extLst>
              </p:cNvPr>
              <p:cNvSpPr>
                <a:spLocks/>
              </p:cNvSpPr>
              <p:nvPr/>
            </p:nvSpPr>
            <p:spPr bwMode="auto">
              <a:xfrm>
                <a:off x="7907338" y="5829369"/>
                <a:ext cx="455783" cy="199056"/>
              </a:xfrm>
              <a:custGeom>
                <a:avLst/>
                <a:gdLst>
                  <a:gd name="T0" fmla="*/ 45 w 982"/>
                  <a:gd name="T1" fmla="*/ 71 h 427"/>
                  <a:gd name="T2" fmla="*/ 75 w 982"/>
                  <a:gd name="T3" fmla="*/ 76 h 427"/>
                  <a:gd name="T4" fmla="*/ 125 w 982"/>
                  <a:gd name="T5" fmla="*/ 101 h 427"/>
                  <a:gd name="T6" fmla="*/ 167 w 982"/>
                  <a:gd name="T7" fmla="*/ 140 h 427"/>
                  <a:gd name="T8" fmla="*/ 215 w 982"/>
                  <a:gd name="T9" fmla="*/ 204 h 427"/>
                  <a:gd name="T10" fmla="*/ 257 w 982"/>
                  <a:gd name="T11" fmla="*/ 270 h 427"/>
                  <a:gd name="T12" fmla="*/ 303 w 982"/>
                  <a:gd name="T13" fmla="*/ 329 h 427"/>
                  <a:gd name="T14" fmla="*/ 341 w 982"/>
                  <a:gd name="T15" fmla="*/ 368 h 427"/>
                  <a:gd name="T16" fmla="*/ 384 w 982"/>
                  <a:gd name="T17" fmla="*/ 399 h 427"/>
                  <a:gd name="T18" fmla="*/ 435 w 982"/>
                  <a:gd name="T19" fmla="*/ 419 h 427"/>
                  <a:gd name="T20" fmla="*/ 490 w 982"/>
                  <a:gd name="T21" fmla="*/ 427 h 427"/>
                  <a:gd name="T22" fmla="*/ 529 w 982"/>
                  <a:gd name="T23" fmla="*/ 424 h 427"/>
                  <a:gd name="T24" fmla="*/ 581 w 982"/>
                  <a:gd name="T25" fmla="*/ 407 h 427"/>
                  <a:gd name="T26" fmla="*/ 627 w 982"/>
                  <a:gd name="T27" fmla="*/ 379 h 427"/>
                  <a:gd name="T28" fmla="*/ 667 w 982"/>
                  <a:gd name="T29" fmla="*/ 343 h 427"/>
                  <a:gd name="T30" fmla="*/ 702 w 982"/>
                  <a:gd name="T31" fmla="*/ 301 h 427"/>
                  <a:gd name="T32" fmla="*/ 745 w 982"/>
                  <a:gd name="T33" fmla="*/ 237 h 427"/>
                  <a:gd name="T34" fmla="*/ 801 w 982"/>
                  <a:gd name="T35" fmla="*/ 155 h 427"/>
                  <a:gd name="T36" fmla="*/ 841 w 982"/>
                  <a:gd name="T37" fmla="*/ 112 h 427"/>
                  <a:gd name="T38" fmla="*/ 889 w 982"/>
                  <a:gd name="T39" fmla="*/ 82 h 427"/>
                  <a:gd name="T40" fmla="*/ 927 w 982"/>
                  <a:gd name="T41" fmla="*/ 72 h 427"/>
                  <a:gd name="T42" fmla="*/ 947 w 982"/>
                  <a:gd name="T43" fmla="*/ 70 h 427"/>
                  <a:gd name="T44" fmla="*/ 968 w 982"/>
                  <a:gd name="T45" fmla="*/ 63 h 427"/>
                  <a:gd name="T46" fmla="*/ 979 w 982"/>
                  <a:gd name="T47" fmla="*/ 46 h 427"/>
                  <a:gd name="T48" fmla="*/ 981 w 982"/>
                  <a:gd name="T49" fmla="*/ 26 h 427"/>
                  <a:gd name="T50" fmla="*/ 973 w 982"/>
                  <a:gd name="T51" fmla="*/ 10 h 427"/>
                  <a:gd name="T52" fmla="*/ 956 w 982"/>
                  <a:gd name="T53" fmla="*/ 0 h 427"/>
                  <a:gd name="T54" fmla="*/ 928 w 982"/>
                  <a:gd name="T55" fmla="*/ 1 h 427"/>
                  <a:gd name="T56" fmla="*/ 873 w 982"/>
                  <a:gd name="T57" fmla="*/ 13 h 427"/>
                  <a:gd name="T58" fmla="*/ 826 w 982"/>
                  <a:gd name="T59" fmla="*/ 37 h 427"/>
                  <a:gd name="T60" fmla="*/ 784 w 982"/>
                  <a:gd name="T61" fmla="*/ 70 h 427"/>
                  <a:gd name="T62" fmla="*/ 747 w 982"/>
                  <a:gd name="T63" fmla="*/ 110 h 427"/>
                  <a:gd name="T64" fmla="*/ 714 w 982"/>
                  <a:gd name="T65" fmla="*/ 156 h 427"/>
                  <a:gd name="T66" fmla="*/ 649 w 982"/>
                  <a:gd name="T67" fmla="*/ 255 h 427"/>
                  <a:gd name="T68" fmla="*/ 611 w 982"/>
                  <a:gd name="T69" fmla="*/ 301 h 427"/>
                  <a:gd name="T70" fmla="*/ 566 w 982"/>
                  <a:gd name="T71" fmla="*/ 336 h 427"/>
                  <a:gd name="T72" fmla="*/ 531 w 982"/>
                  <a:gd name="T73" fmla="*/ 350 h 427"/>
                  <a:gd name="T74" fmla="*/ 501 w 982"/>
                  <a:gd name="T75" fmla="*/ 355 h 427"/>
                  <a:gd name="T76" fmla="*/ 480 w 982"/>
                  <a:gd name="T77" fmla="*/ 355 h 427"/>
                  <a:gd name="T78" fmla="*/ 450 w 982"/>
                  <a:gd name="T79" fmla="*/ 350 h 427"/>
                  <a:gd name="T80" fmla="*/ 415 w 982"/>
                  <a:gd name="T81" fmla="*/ 336 h 427"/>
                  <a:gd name="T82" fmla="*/ 370 w 982"/>
                  <a:gd name="T83" fmla="*/ 301 h 427"/>
                  <a:gd name="T84" fmla="*/ 331 w 982"/>
                  <a:gd name="T85" fmla="*/ 255 h 427"/>
                  <a:gd name="T86" fmla="*/ 268 w 982"/>
                  <a:gd name="T87" fmla="*/ 156 h 427"/>
                  <a:gd name="T88" fmla="*/ 233 w 982"/>
                  <a:gd name="T89" fmla="*/ 110 h 427"/>
                  <a:gd name="T90" fmla="*/ 196 w 982"/>
                  <a:gd name="T91" fmla="*/ 70 h 427"/>
                  <a:gd name="T92" fmla="*/ 155 w 982"/>
                  <a:gd name="T93" fmla="*/ 37 h 427"/>
                  <a:gd name="T94" fmla="*/ 108 w 982"/>
                  <a:gd name="T95" fmla="*/ 13 h 427"/>
                  <a:gd name="T96" fmla="*/ 54 w 982"/>
                  <a:gd name="T97" fmla="*/ 1 h 427"/>
                  <a:gd name="T98" fmla="*/ 26 w 982"/>
                  <a:gd name="T99" fmla="*/ 0 h 427"/>
                  <a:gd name="T100" fmla="*/ 9 w 982"/>
                  <a:gd name="T101" fmla="*/ 10 h 427"/>
                  <a:gd name="T102" fmla="*/ 0 w 982"/>
                  <a:gd name="T103" fmla="*/ 26 h 427"/>
                  <a:gd name="T104" fmla="*/ 2 w 982"/>
                  <a:gd name="T105" fmla="*/ 46 h 427"/>
                  <a:gd name="T106" fmla="*/ 13 w 982"/>
                  <a:gd name="T107" fmla="*/ 63 h 427"/>
                  <a:gd name="T108" fmla="*/ 34 w 982"/>
                  <a:gd name="T109" fmla="*/ 70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2" h="427">
                    <a:moveTo>
                      <a:pt x="34" y="70"/>
                    </a:moveTo>
                    <a:lnTo>
                      <a:pt x="34" y="70"/>
                    </a:lnTo>
                    <a:lnTo>
                      <a:pt x="45" y="71"/>
                    </a:lnTo>
                    <a:lnTo>
                      <a:pt x="55" y="72"/>
                    </a:lnTo>
                    <a:lnTo>
                      <a:pt x="64" y="74"/>
                    </a:lnTo>
                    <a:lnTo>
                      <a:pt x="75" y="76"/>
                    </a:lnTo>
                    <a:lnTo>
                      <a:pt x="92" y="82"/>
                    </a:lnTo>
                    <a:lnTo>
                      <a:pt x="110" y="91"/>
                    </a:lnTo>
                    <a:lnTo>
                      <a:pt x="125" y="101"/>
                    </a:lnTo>
                    <a:lnTo>
                      <a:pt x="141" y="112"/>
                    </a:lnTo>
                    <a:lnTo>
                      <a:pt x="154" y="126"/>
                    </a:lnTo>
                    <a:lnTo>
                      <a:pt x="167" y="140"/>
                    </a:lnTo>
                    <a:lnTo>
                      <a:pt x="180" y="155"/>
                    </a:lnTo>
                    <a:lnTo>
                      <a:pt x="192" y="170"/>
                    </a:lnTo>
                    <a:lnTo>
                      <a:pt x="215" y="204"/>
                    </a:lnTo>
                    <a:lnTo>
                      <a:pt x="237" y="237"/>
                    </a:lnTo>
                    <a:lnTo>
                      <a:pt x="257" y="270"/>
                    </a:lnTo>
                    <a:lnTo>
                      <a:pt x="257" y="270"/>
                    </a:lnTo>
                    <a:lnTo>
                      <a:pt x="279" y="301"/>
                    </a:lnTo>
                    <a:lnTo>
                      <a:pt x="290" y="315"/>
                    </a:lnTo>
                    <a:lnTo>
                      <a:pt x="303" y="329"/>
                    </a:lnTo>
                    <a:lnTo>
                      <a:pt x="315" y="343"/>
                    </a:lnTo>
                    <a:lnTo>
                      <a:pt x="327" y="355"/>
                    </a:lnTo>
                    <a:lnTo>
                      <a:pt x="341" y="368"/>
                    </a:lnTo>
                    <a:lnTo>
                      <a:pt x="355" y="379"/>
                    </a:lnTo>
                    <a:lnTo>
                      <a:pt x="370" y="389"/>
                    </a:lnTo>
                    <a:lnTo>
                      <a:pt x="384" y="399"/>
                    </a:lnTo>
                    <a:lnTo>
                      <a:pt x="401" y="407"/>
                    </a:lnTo>
                    <a:lnTo>
                      <a:pt x="417" y="413"/>
                    </a:lnTo>
                    <a:lnTo>
                      <a:pt x="435" y="419"/>
                    </a:lnTo>
                    <a:lnTo>
                      <a:pt x="452" y="424"/>
                    </a:lnTo>
                    <a:lnTo>
                      <a:pt x="471" y="426"/>
                    </a:lnTo>
                    <a:lnTo>
                      <a:pt x="490" y="427"/>
                    </a:lnTo>
                    <a:lnTo>
                      <a:pt x="490" y="427"/>
                    </a:lnTo>
                    <a:lnTo>
                      <a:pt x="510" y="426"/>
                    </a:lnTo>
                    <a:lnTo>
                      <a:pt x="529" y="424"/>
                    </a:lnTo>
                    <a:lnTo>
                      <a:pt x="547" y="419"/>
                    </a:lnTo>
                    <a:lnTo>
                      <a:pt x="565" y="413"/>
                    </a:lnTo>
                    <a:lnTo>
                      <a:pt x="581" y="407"/>
                    </a:lnTo>
                    <a:lnTo>
                      <a:pt x="597" y="399"/>
                    </a:lnTo>
                    <a:lnTo>
                      <a:pt x="612" y="389"/>
                    </a:lnTo>
                    <a:lnTo>
                      <a:pt x="627" y="379"/>
                    </a:lnTo>
                    <a:lnTo>
                      <a:pt x="640" y="368"/>
                    </a:lnTo>
                    <a:lnTo>
                      <a:pt x="653" y="355"/>
                    </a:lnTo>
                    <a:lnTo>
                      <a:pt x="667" y="343"/>
                    </a:lnTo>
                    <a:lnTo>
                      <a:pt x="679" y="329"/>
                    </a:lnTo>
                    <a:lnTo>
                      <a:pt x="691" y="315"/>
                    </a:lnTo>
                    <a:lnTo>
                      <a:pt x="702" y="301"/>
                    </a:lnTo>
                    <a:lnTo>
                      <a:pt x="724" y="270"/>
                    </a:lnTo>
                    <a:lnTo>
                      <a:pt x="724" y="270"/>
                    </a:lnTo>
                    <a:lnTo>
                      <a:pt x="745" y="237"/>
                    </a:lnTo>
                    <a:lnTo>
                      <a:pt x="766" y="204"/>
                    </a:lnTo>
                    <a:lnTo>
                      <a:pt x="789" y="170"/>
                    </a:lnTo>
                    <a:lnTo>
                      <a:pt x="801" y="155"/>
                    </a:lnTo>
                    <a:lnTo>
                      <a:pt x="813" y="140"/>
                    </a:lnTo>
                    <a:lnTo>
                      <a:pt x="827" y="126"/>
                    </a:lnTo>
                    <a:lnTo>
                      <a:pt x="841" y="112"/>
                    </a:lnTo>
                    <a:lnTo>
                      <a:pt x="856" y="101"/>
                    </a:lnTo>
                    <a:lnTo>
                      <a:pt x="872" y="91"/>
                    </a:lnTo>
                    <a:lnTo>
                      <a:pt x="889" y="82"/>
                    </a:lnTo>
                    <a:lnTo>
                      <a:pt x="907" y="76"/>
                    </a:lnTo>
                    <a:lnTo>
                      <a:pt x="917" y="74"/>
                    </a:lnTo>
                    <a:lnTo>
                      <a:pt x="927" y="72"/>
                    </a:lnTo>
                    <a:lnTo>
                      <a:pt x="937" y="71"/>
                    </a:lnTo>
                    <a:lnTo>
                      <a:pt x="947" y="70"/>
                    </a:lnTo>
                    <a:lnTo>
                      <a:pt x="947" y="70"/>
                    </a:lnTo>
                    <a:lnTo>
                      <a:pt x="956" y="69"/>
                    </a:lnTo>
                    <a:lnTo>
                      <a:pt x="962" y="67"/>
                    </a:lnTo>
                    <a:lnTo>
                      <a:pt x="968" y="63"/>
                    </a:lnTo>
                    <a:lnTo>
                      <a:pt x="973" y="59"/>
                    </a:lnTo>
                    <a:lnTo>
                      <a:pt x="976" y="52"/>
                    </a:lnTo>
                    <a:lnTo>
                      <a:pt x="979" y="46"/>
                    </a:lnTo>
                    <a:lnTo>
                      <a:pt x="981" y="40"/>
                    </a:lnTo>
                    <a:lnTo>
                      <a:pt x="982" y="34"/>
                    </a:lnTo>
                    <a:lnTo>
                      <a:pt x="981" y="26"/>
                    </a:lnTo>
                    <a:lnTo>
                      <a:pt x="979" y="20"/>
                    </a:lnTo>
                    <a:lnTo>
                      <a:pt x="976" y="15"/>
                    </a:lnTo>
                    <a:lnTo>
                      <a:pt x="973" y="10"/>
                    </a:lnTo>
                    <a:lnTo>
                      <a:pt x="968" y="5"/>
                    </a:lnTo>
                    <a:lnTo>
                      <a:pt x="962" y="2"/>
                    </a:lnTo>
                    <a:lnTo>
                      <a:pt x="956" y="0"/>
                    </a:lnTo>
                    <a:lnTo>
                      <a:pt x="947" y="0"/>
                    </a:lnTo>
                    <a:lnTo>
                      <a:pt x="947" y="0"/>
                    </a:lnTo>
                    <a:lnTo>
                      <a:pt x="928" y="1"/>
                    </a:lnTo>
                    <a:lnTo>
                      <a:pt x="908" y="4"/>
                    </a:lnTo>
                    <a:lnTo>
                      <a:pt x="891" y="8"/>
                    </a:lnTo>
                    <a:lnTo>
                      <a:pt x="873" y="13"/>
                    </a:lnTo>
                    <a:lnTo>
                      <a:pt x="857" y="20"/>
                    </a:lnTo>
                    <a:lnTo>
                      <a:pt x="841" y="27"/>
                    </a:lnTo>
                    <a:lnTo>
                      <a:pt x="826" y="37"/>
                    </a:lnTo>
                    <a:lnTo>
                      <a:pt x="811" y="47"/>
                    </a:lnTo>
                    <a:lnTo>
                      <a:pt x="798" y="57"/>
                    </a:lnTo>
                    <a:lnTo>
                      <a:pt x="784" y="70"/>
                    </a:lnTo>
                    <a:lnTo>
                      <a:pt x="772" y="82"/>
                    </a:lnTo>
                    <a:lnTo>
                      <a:pt x="760" y="96"/>
                    </a:lnTo>
                    <a:lnTo>
                      <a:pt x="747" y="110"/>
                    </a:lnTo>
                    <a:lnTo>
                      <a:pt x="736" y="125"/>
                    </a:lnTo>
                    <a:lnTo>
                      <a:pt x="714" y="156"/>
                    </a:lnTo>
                    <a:lnTo>
                      <a:pt x="714" y="156"/>
                    </a:lnTo>
                    <a:lnTo>
                      <a:pt x="694" y="188"/>
                    </a:lnTo>
                    <a:lnTo>
                      <a:pt x="672" y="221"/>
                    </a:lnTo>
                    <a:lnTo>
                      <a:pt x="649" y="255"/>
                    </a:lnTo>
                    <a:lnTo>
                      <a:pt x="637" y="271"/>
                    </a:lnTo>
                    <a:lnTo>
                      <a:pt x="625" y="286"/>
                    </a:lnTo>
                    <a:lnTo>
                      <a:pt x="611" y="301"/>
                    </a:lnTo>
                    <a:lnTo>
                      <a:pt x="597" y="314"/>
                    </a:lnTo>
                    <a:lnTo>
                      <a:pt x="582" y="325"/>
                    </a:lnTo>
                    <a:lnTo>
                      <a:pt x="566" y="336"/>
                    </a:lnTo>
                    <a:lnTo>
                      <a:pt x="549" y="344"/>
                    </a:lnTo>
                    <a:lnTo>
                      <a:pt x="540" y="348"/>
                    </a:lnTo>
                    <a:lnTo>
                      <a:pt x="531" y="350"/>
                    </a:lnTo>
                    <a:lnTo>
                      <a:pt x="521" y="352"/>
                    </a:lnTo>
                    <a:lnTo>
                      <a:pt x="511" y="354"/>
                    </a:lnTo>
                    <a:lnTo>
                      <a:pt x="501" y="355"/>
                    </a:lnTo>
                    <a:lnTo>
                      <a:pt x="490" y="355"/>
                    </a:lnTo>
                    <a:lnTo>
                      <a:pt x="490" y="355"/>
                    </a:lnTo>
                    <a:lnTo>
                      <a:pt x="480" y="355"/>
                    </a:lnTo>
                    <a:lnTo>
                      <a:pt x="470" y="354"/>
                    </a:lnTo>
                    <a:lnTo>
                      <a:pt x="460" y="352"/>
                    </a:lnTo>
                    <a:lnTo>
                      <a:pt x="450" y="350"/>
                    </a:lnTo>
                    <a:lnTo>
                      <a:pt x="441" y="348"/>
                    </a:lnTo>
                    <a:lnTo>
                      <a:pt x="433" y="344"/>
                    </a:lnTo>
                    <a:lnTo>
                      <a:pt x="415" y="336"/>
                    </a:lnTo>
                    <a:lnTo>
                      <a:pt x="400" y="325"/>
                    </a:lnTo>
                    <a:lnTo>
                      <a:pt x="384" y="314"/>
                    </a:lnTo>
                    <a:lnTo>
                      <a:pt x="370" y="301"/>
                    </a:lnTo>
                    <a:lnTo>
                      <a:pt x="356" y="286"/>
                    </a:lnTo>
                    <a:lnTo>
                      <a:pt x="344" y="271"/>
                    </a:lnTo>
                    <a:lnTo>
                      <a:pt x="331" y="255"/>
                    </a:lnTo>
                    <a:lnTo>
                      <a:pt x="309" y="221"/>
                    </a:lnTo>
                    <a:lnTo>
                      <a:pt x="288" y="188"/>
                    </a:lnTo>
                    <a:lnTo>
                      <a:pt x="268" y="156"/>
                    </a:lnTo>
                    <a:lnTo>
                      <a:pt x="268" y="156"/>
                    </a:lnTo>
                    <a:lnTo>
                      <a:pt x="245" y="125"/>
                    </a:lnTo>
                    <a:lnTo>
                      <a:pt x="233" y="110"/>
                    </a:lnTo>
                    <a:lnTo>
                      <a:pt x="222" y="96"/>
                    </a:lnTo>
                    <a:lnTo>
                      <a:pt x="210" y="82"/>
                    </a:lnTo>
                    <a:lnTo>
                      <a:pt x="196" y="70"/>
                    </a:lnTo>
                    <a:lnTo>
                      <a:pt x="183" y="57"/>
                    </a:lnTo>
                    <a:lnTo>
                      <a:pt x="170" y="47"/>
                    </a:lnTo>
                    <a:lnTo>
                      <a:pt x="155" y="37"/>
                    </a:lnTo>
                    <a:lnTo>
                      <a:pt x="140" y="27"/>
                    </a:lnTo>
                    <a:lnTo>
                      <a:pt x="124" y="20"/>
                    </a:lnTo>
                    <a:lnTo>
                      <a:pt x="108" y="13"/>
                    </a:lnTo>
                    <a:lnTo>
                      <a:pt x="90" y="8"/>
                    </a:lnTo>
                    <a:lnTo>
                      <a:pt x="73" y="4"/>
                    </a:lnTo>
                    <a:lnTo>
                      <a:pt x="54" y="1"/>
                    </a:lnTo>
                    <a:lnTo>
                      <a:pt x="34" y="0"/>
                    </a:lnTo>
                    <a:lnTo>
                      <a:pt x="34" y="0"/>
                    </a:lnTo>
                    <a:lnTo>
                      <a:pt x="26" y="0"/>
                    </a:lnTo>
                    <a:lnTo>
                      <a:pt x="19" y="2"/>
                    </a:lnTo>
                    <a:lnTo>
                      <a:pt x="13" y="5"/>
                    </a:lnTo>
                    <a:lnTo>
                      <a:pt x="9" y="10"/>
                    </a:lnTo>
                    <a:lnTo>
                      <a:pt x="4" y="15"/>
                    </a:lnTo>
                    <a:lnTo>
                      <a:pt x="2" y="20"/>
                    </a:lnTo>
                    <a:lnTo>
                      <a:pt x="0" y="26"/>
                    </a:lnTo>
                    <a:lnTo>
                      <a:pt x="0" y="34"/>
                    </a:lnTo>
                    <a:lnTo>
                      <a:pt x="0" y="40"/>
                    </a:lnTo>
                    <a:lnTo>
                      <a:pt x="2" y="46"/>
                    </a:lnTo>
                    <a:lnTo>
                      <a:pt x="4" y="52"/>
                    </a:lnTo>
                    <a:lnTo>
                      <a:pt x="9" y="59"/>
                    </a:lnTo>
                    <a:lnTo>
                      <a:pt x="13" y="63"/>
                    </a:lnTo>
                    <a:lnTo>
                      <a:pt x="19" y="67"/>
                    </a:lnTo>
                    <a:lnTo>
                      <a:pt x="26" y="69"/>
                    </a:lnTo>
                    <a:lnTo>
                      <a:pt x="34" y="70"/>
                    </a:lnTo>
                    <a:lnTo>
                      <a:pt x="34" y="70"/>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759" name="Freeform 14">
                <a:extLst>
                  <a:ext uri="{FF2B5EF4-FFF2-40B4-BE49-F238E27FC236}">
                    <a16:creationId xmlns:a16="http://schemas.microsoft.com/office/drawing/2014/main" id="{38AF5D49-6150-4B89-83AD-629D2CFB7F99}"/>
                  </a:ext>
                </a:extLst>
              </p:cNvPr>
              <p:cNvSpPr>
                <a:spLocks noEditPoints="1"/>
              </p:cNvSpPr>
              <p:nvPr/>
            </p:nvSpPr>
            <p:spPr bwMode="auto">
              <a:xfrm>
                <a:off x="7902687" y="5825649"/>
                <a:ext cx="464155" cy="206497"/>
              </a:xfrm>
              <a:custGeom>
                <a:avLst/>
                <a:gdLst>
                  <a:gd name="T0" fmla="*/ 3 w 999"/>
                  <a:gd name="T1" fmla="*/ 26 h 445"/>
                  <a:gd name="T2" fmla="*/ 43 w 999"/>
                  <a:gd name="T3" fmla="*/ 0 h 445"/>
                  <a:gd name="T4" fmla="*/ 141 w 999"/>
                  <a:gd name="T5" fmla="*/ 24 h 445"/>
                  <a:gd name="T6" fmla="*/ 230 w 999"/>
                  <a:gd name="T7" fmla="*/ 92 h 445"/>
                  <a:gd name="T8" fmla="*/ 309 w 999"/>
                  <a:gd name="T9" fmla="*/ 200 h 445"/>
                  <a:gd name="T10" fmla="*/ 376 w 999"/>
                  <a:gd name="T11" fmla="*/ 294 h 445"/>
                  <a:gd name="T12" fmla="*/ 452 w 999"/>
                  <a:gd name="T13" fmla="*/ 349 h 445"/>
                  <a:gd name="T14" fmla="*/ 532 w 999"/>
                  <a:gd name="T15" fmla="*/ 353 h 445"/>
                  <a:gd name="T16" fmla="*/ 612 w 999"/>
                  <a:gd name="T17" fmla="*/ 306 h 445"/>
                  <a:gd name="T18" fmla="*/ 690 w 999"/>
                  <a:gd name="T19" fmla="*/ 200 h 445"/>
                  <a:gd name="T20" fmla="*/ 757 w 999"/>
                  <a:gd name="T21" fmla="*/ 106 h 445"/>
                  <a:gd name="T22" fmla="*/ 841 w 999"/>
                  <a:gd name="T23" fmla="*/ 33 h 445"/>
                  <a:gd name="T24" fmla="*/ 956 w 999"/>
                  <a:gd name="T25" fmla="*/ 0 h 445"/>
                  <a:gd name="T26" fmla="*/ 993 w 999"/>
                  <a:gd name="T27" fmla="*/ 19 h 445"/>
                  <a:gd name="T28" fmla="*/ 997 w 999"/>
                  <a:gd name="T29" fmla="*/ 59 h 445"/>
                  <a:gd name="T30" fmla="*/ 956 w 999"/>
                  <a:gd name="T31" fmla="*/ 89 h 445"/>
                  <a:gd name="T32" fmla="*/ 880 w 999"/>
                  <a:gd name="T33" fmla="*/ 111 h 445"/>
                  <a:gd name="T34" fmla="*/ 812 w 999"/>
                  <a:gd name="T35" fmla="*/ 176 h 445"/>
                  <a:gd name="T36" fmla="*/ 740 w 999"/>
                  <a:gd name="T37" fmla="*/ 285 h 445"/>
                  <a:gd name="T38" fmla="*/ 659 w 999"/>
                  <a:gd name="T39" fmla="*/ 381 h 445"/>
                  <a:gd name="T40" fmla="*/ 561 w 999"/>
                  <a:gd name="T41" fmla="*/ 437 h 445"/>
                  <a:gd name="T42" fmla="*/ 458 w 999"/>
                  <a:gd name="T43" fmla="*/ 442 h 445"/>
                  <a:gd name="T44" fmla="*/ 354 w 999"/>
                  <a:gd name="T45" fmla="*/ 393 h 445"/>
                  <a:gd name="T46" fmla="*/ 279 w 999"/>
                  <a:gd name="T47" fmla="*/ 314 h 445"/>
                  <a:gd name="T48" fmla="*/ 197 w 999"/>
                  <a:gd name="T49" fmla="*/ 190 h 445"/>
                  <a:gd name="T50" fmla="*/ 131 w 999"/>
                  <a:gd name="T51" fmla="*/ 119 h 445"/>
                  <a:gd name="T52" fmla="*/ 42 w 999"/>
                  <a:gd name="T53" fmla="*/ 89 h 445"/>
                  <a:gd name="T54" fmla="*/ 10 w 999"/>
                  <a:gd name="T55" fmla="*/ 74 h 445"/>
                  <a:gd name="T56" fmla="*/ 981 w 999"/>
                  <a:gd name="T57" fmla="*/ 44 h 445"/>
                  <a:gd name="T58" fmla="*/ 978 w 999"/>
                  <a:gd name="T59" fmla="*/ 29 h 445"/>
                  <a:gd name="T60" fmla="*/ 956 w 999"/>
                  <a:gd name="T61" fmla="*/ 18 h 445"/>
                  <a:gd name="T62" fmla="*/ 849 w 999"/>
                  <a:gd name="T63" fmla="*/ 48 h 445"/>
                  <a:gd name="T64" fmla="*/ 771 w 999"/>
                  <a:gd name="T65" fmla="*/ 116 h 445"/>
                  <a:gd name="T66" fmla="*/ 686 w 999"/>
                  <a:gd name="T67" fmla="*/ 239 h 445"/>
                  <a:gd name="T68" fmla="*/ 610 w 999"/>
                  <a:gd name="T69" fmla="*/ 332 h 445"/>
                  <a:gd name="T70" fmla="*/ 518 w 999"/>
                  <a:gd name="T71" fmla="*/ 374 h 445"/>
                  <a:gd name="T72" fmla="*/ 431 w 999"/>
                  <a:gd name="T73" fmla="*/ 359 h 445"/>
                  <a:gd name="T74" fmla="*/ 354 w 999"/>
                  <a:gd name="T75" fmla="*/ 296 h 445"/>
                  <a:gd name="T76" fmla="*/ 269 w 999"/>
                  <a:gd name="T77" fmla="*/ 171 h 445"/>
                  <a:gd name="T78" fmla="*/ 192 w 999"/>
                  <a:gd name="T79" fmla="*/ 79 h 445"/>
                  <a:gd name="T80" fmla="*/ 100 w 999"/>
                  <a:gd name="T81" fmla="*/ 27 h 445"/>
                  <a:gd name="T82" fmla="*/ 31 w 999"/>
                  <a:gd name="T83" fmla="*/ 20 h 445"/>
                  <a:gd name="T84" fmla="*/ 18 w 999"/>
                  <a:gd name="T85" fmla="*/ 43 h 445"/>
                  <a:gd name="T86" fmla="*/ 27 w 999"/>
                  <a:gd name="T87" fmla="*/ 65 h 445"/>
                  <a:gd name="T88" fmla="*/ 79 w 999"/>
                  <a:gd name="T89" fmla="*/ 76 h 445"/>
                  <a:gd name="T90" fmla="*/ 166 w 999"/>
                  <a:gd name="T91" fmla="*/ 126 h 445"/>
                  <a:gd name="T92" fmla="*/ 249 w 999"/>
                  <a:gd name="T93" fmla="*/ 236 h 445"/>
                  <a:gd name="T94" fmla="*/ 325 w 999"/>
                  <a:gd name="T95" fmla="*/ 342 h 445"/>
                  <a:gd name="T96" fmla="*/ 409 w 999"/>
                  <a:gd name="T97" fmla="*/ 407 h 445"/>
                  <a:gd name="T98" fmla="*/ 499 w 999"/>
                  <a:gd name="T99" fmla="*/ 427 h 445"/>
                  <a:gd name="T100" fmla="*/ 607 w 999"/>
                  <a:gd name="T101" fmla="*/ 398 h 445"/>
                  <a:gd name="T102" fmla="*/ 685 w 999"/>
                  <a:gd name="T103" fmla="*/ 329 h 445"/>
                  <a:gd name="T104" fmla="*/ 769 w 999"/>
                  <a:gd name="T105" fmla="*/ 207 h 445"/>
                  <a:gd name="T106" fmla="*/ 845 w 999"/>
                  <a:gd name="T107" fmla="*/ 115 h 445"/>
                  <a:gd name="T108" fmla="*/ 937 w 999"/>
                  <a:gd name="T109" fmla="*/ 73 h 445"/>
                  <a:gd name="T110" fmla="*/ 975 w 999"/>
                  <a:gd name="T111" fmla="*/ 62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99" h="445">
                    <a:moveTo>
                      <a:pt x="0" y="44"/>
                    </a:moveTo>
                    <a:lnTo>
                      <a:pt x="0" y="44"/>
                    </a:lnTo>
                    <a:lnTo>
                      <a:pt x="0" y="42"/>
                    </a:lnTo>
                    <a:lnTo>
                      <a:pt x="0" y="42"/>
                    </a:lnTo>
                    <a:lnTo>
                      <a:pt x="1" y="34"/>
                    </a:lnTo>
                    <a:lnTo>
                      <a:pt x="3" y="26"/>
                    </a:lnTo>
                    <a:lnTo>
                      <a:pt x="6" y="19"/>
                    </a:lnTo>
                    <a:lnTo>
                      <a:pt x="11" y="13"/>
                    </a:lnTo>
                    <a:lnTo>
                      <a:pt x="18" y="7"/>
                    </a:lnTo>
                    <a:lnTo>
                      <a:pt x="25" y="3"/>
                    </a:lnTo>
                    <a:lnTo>
                      <a:pt x="33" y="1"/>
                    </a:lnTo>
                    <a:lnTo>
                      <a:pt x="43" y="0"/>
                    </a:lnTo>
                    <a:lnTo>
                      <a:pt x="43" y="0"/>
                    </a:lnTo>
                    <a:lnTo>
                      <a:pt x="65" y="2"/>
                    </a:lnTo>
                    <a:lnTo>
                      <a:pt x="86" y="5"/>
                    </a:lnTo>
                    <a:lnTo>
                      <a:pt x="105" y="11"/>
                    </a:lnTo>
                    <a:lnTo>
                      <a:pt x="124" y="17"/>
                    </a:lnTo>
                    <a:lnTo>
                      <a:pt x="141" y="24"/>
                    </a:lnTo>
                    <a:lnTo>
                      <a:pt x="159" y="33"/>
                    </a:lnTo>
                    <a:lnTo>
                      <a:pt x="174" y="44"/>
                    </a:lnTo>
                    <a:lnTo>
                      <a:pt x="190" y="54"/>
                    </a:lnTo>
                    <a:lnTo>
                      <a:pt x="204" y="66"/>
                    </a:lnTo>
                    <a:lnTo>
                      <a:pt x="218" y="79"/>
                    </a:lnTo>
                    <a:lnTo>
                      <a:pt x="230" y="92"/>
                    </a:lnTo>
                    <a:lnTo>
                      <a:pt x="241" y="106"/>
                    </a:lnTo>
                    <a:lnTo>
                      <a:pt x="253" y="119"/>
                    </a:lnTo>
                    <a:lnTo>
                      <a:pt x="264" y="133"/>
                    </a:lnTo>
                    <a:lnTo>
                      <a:pt x="284" y="161"/>
                    </a:lnTo>
                    <a:lnTo>
                      <a:pt x="284" y="161"/>
                    </a:lnTo>
                    <a:lnTo>
                      <a:pt x="309" y="200"/>
                    </a:lnTo>
                    <a:lnTo>
                      <a:pt x="309" y="200"/>
                    </a:lnTo>
                    <a:lnTo>
                      <a:pt x="327" y="228"/>
                    </a:lnTo>
                    <a:lnTo>
                      <a:pt x="346" y="256"/>
                    </a:lnTo>
                    <a:lnTo>
                      <a:pt x="355" y="269"/>
                    </a:lnTo>
                    <a:lnTo>
                      <a:pt x="365" y="282"/>
                    </a:lnTo>
                    <a:lnTo>
                      <a:pt x="376" y="294"/>
                    </a:lnTo>
                    <a:lnTo>
                      <a:pt x="387" y="306"/>
                    </a:lnTo>
                    <a:lnTo>
                      <a:pt x="398" y="317"/>
                    </a:lnTo>
                    <a:lnTo>
                      <a:pt x="411" y="327"/>
                    </a:lnTo>
                    <a:lnTo>
                      <a:pt x="424" y="335"/>
                    </a:lnTo>
                    <a:lnTo>
                      <a:pt x="437" y="343"/>
                    </a:lnTo>
                    <a:lnTo>
                      <a:pt x="452" y="349"/>
                    </a:lnTo>
                    <a:lnTo>
                      <a:pt x="466" y="353"/>
                    </a:lnTo>
                    <a:lnTo>
                      <a:pt x="483" y="356"/>
                    </a:lnTo>
                    <a:lnTo>
                      <a:pt x="499" y="357"/>
                    </a:lnTo>
                    <a:lnTo>
                      <a:pt x="499" y="357"/>
                    </a:lnTo>
                    <a:lnTo>
                      <a:pt x="516" y="356"/>
                    </a:lnTo>
                    <a:lnTo>
                      <a:pt x="532" y="353"/>
                    </a:lnTo>
                    <a:lnTo>
                      <a:pt x="547" y="349"/>
                    </a:lnTo>
                    <a:lnTo>
                      <a:pt x="561" y="343"/>
                    </a:lnTo>
                    <a:lnTo>
                      <a:pt x="576" y="335"/>
                    </a:lnTo>
                    <a:lnTo>
                      <a:pt x="588" y="327"/>
                    </a:lnTo>
                    <a:lnTo>
                      <a:pt x="601" y="317"/>
                    </a:lnTo>
                    <a:lnTo>
                      <a:pt x="612" y="306"/>
                    </a:lnTo>
                    <a:lnTo>
                      <a:pt x="623" y="294"/>
                    </a:lnTo>
                    <a:lnTo>
                      <a:pt x="634" y="282"/>
                    </a:lnTo>
                    <a:lnTo>
                      <a:pt x="644" y="269"/>
                    </a:lnTo>
                    <a:lnTo>
                      <a:pt x="654" y="256"/>
                    </a:lnTo>
                    <a:lnTo>
                      <a:pt x="673" y="228"/>
                    </a:lnTo>
                    <a:lnTo>
                      <a:pt x="690" y="200"/>
                    </a:lnTo>
                    <a:lnTo>
                      <a:pt x="690" y="200"/>
                    </a:lnTo>
                    <a:lnTo>
                      <a:pt x="716" y="161"/>
                    </a:lnTo>
                    <a:lnTo>
                      <a:pt x="716" y="161"/>
                    </a:lnTo>
                    <a:lnTo>
                      <a:pt x="736" y="133"/>
                    </a:lnTo>
                    <a:lnTo>
                      <a:pt x="746" y="119"/>
                    </a:lnTo>
                    <a:lnTo>
                      <a:pt x="757" y="106"/>
                    </a:lnTo>
                    <a:lnTo>
                      <a:pt x="769" y="92"/>
                    </a:lnTo>
                    <a:lnTo>
                      <a:pt x="782" y="79"/>
                    </a:lnTo>
                    <a:lnTo>
                      <a:pt x="796" y="66"/>
                    </a:lnTo>
                    <a:lnTo>
                      <a:pt x="810" y="54"/>
                    </a:lnTo>
                    <a:lnTo>
                      <a:pt x="824" y="44"/>
                    </a:lnTo>
                    <a:lnTo>
                      <a:pt x="841" y="33"/>
                    </a:lnTo>
                    <a:lnTo>
                      <a:pt x="857" y="24"/>
                    </a:lnTo>
                    <a:lnTo>
                      <a:pt x="875" y="17"/>
                    </a:lnTo>
                    <a:lnTo>
                      <a:pt x="894" y="11"/>
                    </a:lnTo>
                    <a:lnTo>
                      <a:pt x="913" y="5"/>
                    </a:lnTo>
                    <a:lnTo>
                      <a:pt x="934" y="2"/>
                    </a:lnTo>
                    <a:lnTo>
                      <a:pt x="956" y="0"/>
                    </a:lnTo>
                    <a:lnTo>
                      <a:pt x="956" y="0"/>
                    </a:lnTo>
                    <a:lnTo>
                      <a:pt x="966" y="1"/>
                    </a:lnTo>
                    <a:lnTo>
                      <a:pt x="974" y="3"/>
                    </a:lnTo>
                    <a:lnTo>
                      <a:pt x="981" y="7"/>
                    </a:lnTo>
                    <a:lnTo>
                      <a:pt x="987" y="13"/>
                    </a:lnTo>
                    <a:lnTo>
                      <a:pt x="993" y="19"/>
                    </a:lnTo>
                    <a:lnTo>
                      <a:pt x="996" y="26"/>
                    </a:lnTo>
                    <a:lnTo>
                      <a:pt x="998" y="34"/>
                    </a:lnTo>
                    <a:lnTo>
                      <a:pt x="999" y="42"/>
                    </a:lnTo>
                    <a:lnTo>
                      <a:pt x="999" y="42"/>
                    </a:lnTo>
                    <a:lnTo>
                      <a:pt x="999" y="51"/>
                    </a:lnTo>
                    <a:lnTo>
                      <a:pt x="997" y="59"/>
                    </a:lnTo>
                    <a:lnTo>
                      <a:pt x="994" y="66"/>
                    </a:lnTo>
                    <a:lnTo>
                      <a:pt x="988" y="74"/>
                    </a:lnTo>
                    <a:lnTo>
                      <a:pt x="983" y="80"/>
                    </a:lnTo>
                    <a:lnTo>
                      <a:pt x="975" y="84"/>
                    </a:lnTo>
                    <a:lnTo>
                      <a:pt x="967" y="87"/>
                    </a:lnTo>
                    <a:lnTo>
                      <a:pt x="956" y="89"/>
                    </a:lnTo>
                    <a:lnTo>
                      <a:pt x="956" y="89"/>
                    </a:lnTo>
                    <a:lnTo>
                      <a:pt x="940" y="90"/>
                    </a:lnTo>
                    <a:lnTo>
                      <a:pt x="923" y="93"/>
                    </a:lnTo>
                    <a:lnTo>
                      <a:pt x="908" y="97"/>
                    </a:lnTo>
                    <a:lnTo>
                      <a:pt x="895" y="104"/>
                    </a:lnTo>
                    <a:lnTo>
                      <a:pt x="880" y="111"/>
                    </a:lnTo>
                    <a:lnTo>
                      <a:pt x="868" y="119"/>
                    </a:lnTo>
                    <a:lnTo>
                      <a:pt x="855" y="130"/>
                    </a:lnTo>
                    <a:lnTo>
                      <a:pt x="844" y="140"/>
                    </a:lnTo>
                    <a:lnTo>
                      <a:pt x="833" y="151"/>
                    </a:lnTo>
                    <a:lnTo>
                      <a:pt x="822" y="164"/>
                    </a:lnTo>
                    <a:lnTo>
                      <a:pt x="812" y="176"/>
                    </a:lnTo>
                    <a:lnTo>
                      <a:pt x="803" y="190"/>
                    </a:lnTo>
                    <a:lnTo>
                      <a:pt x="784" y="217"/>
                    </a:lnTo>
                    <a:lnTo>
                      <a:pt x="766" y="245"/>
                    </a:lnTo>
                    <a:lnTo>
                      <a:pt x="766" y="245"/>
                    </a:lnTo>
                    <a:lnTo>
                      <a:pt x="740" y="285"/>
                    </a:lnTo>
                    <a:lnTo>
                      <a:pt x="740" y="285"/>
                    </a:lnTo>
                    <a:lnTo>
                      <a:pt x="720" y="314"/>
                    </a:lnTo>
                    <a:lnTo>
                      <a:pt x="709" y="327"/>
                    </a:lnTo>
                    <a:lnTo>
                      <a:pt x="698" y="342"/>
                    </a:lnTo>
                    <a:lnTo>
                      <a:pt x="686" y="355"/>
                    </a:lnTo>
                    <a:lnTo>
                      <a:pt x="673" y="368"/>
                    </a:lnTo>
                    <a:lnTo>
                      <a:pt x="659" y="381"/>
                    </a:lnTo>
                    <a:lnTo>
                      <a:pt x="645" y="393"/>
                    </a:lnTo>
                    <a:lnTo>
                      <a:pt x="629" y="405"/>
                    </a:lnTo>
                    <a:lnTo>
                      <a:pt x="614" y="414"/>
                    </a:lnTo>
                    <a:lnTo>
                      <a:pt x="597" y="423"/>
                    </a:lnTo>
                    <a:lnTo>
                      <a:pt x="580" y="431"/>
                    </a:lnTo>
                    <a:lnTo>
                      <a:pt x="561" y="437"/>
                    </a:lnTo>
                    <a:lnTo>
                      <a:pt x="542" y="442"/>
                    </a:lnTo>
                    <a:lnTo>
                      <a:pt x="521" y="444"/>
                    </a:lnTo>
                    <a:lnTo>
                      <a:pt x="499" y="445"/>
                    </a:lnTo>
                    <a:lnTo>
                      <a:pt x="499" y="445"/>
                    </a:lnTo>
                    <a:lnTo>
                      <a:pt x="478" y="444"/>
                    </a:lnTo>
                    <a:lnTo>
                      <a:pt x="458" y="442"/>
                    </a:lnTo>
                    <a:lnTo>
                      <a:pt x="439" y="437"/>
                    </a:lnTo>
                    <a:lnTo>
                      <a:pt x="420" y="431"/>
                    </a:lnTo>
                    <a:lnTo>
                      <a:pt x="402" y="423"/>
                    </a:lnTo>
                    <a:lnTo>
                      <a:pt x="385" y="414"/>
                    </a:lnTo>
                    <a:lnTo>
                      <a:pt x="369" y="405"/>
                    </a:lnTo>
                    <a:lnTo>
                      <a:pt x="354" y="393"/>
                    </a:lnTo>
                    <a:lnTo>
                      <a:pt x="339" y="381"/>
                    </a:lnTo>
                    <a:lnTo>
                      <a:pt x="326" y="368"/>
                    </a:lnTo>
                    <a:lnTo>
                      <a:pt x="314" y="355"/>
                    </a:lnTo>
                    <a:lnTo>
                      <a:pt x="301" y="342"/>
                    </a:lnTo>
                    <a:lnTo>
                      <a:pt x="290" y="327"/>
                    </a:lnTo>
                    <a:lnTo>
                      <a:pt x="279" y="314"/>
                    </a:lnTo>
                    <a:lnTo>
                      <a:pt x="259" y="285"/>
                    </a:lnTo>
                    <a:lnTo>
                      <a:pt x="259" y="285"/>
                    </a:lnTo>
                    <a:lnTo>
                      <a:pt x="233" y="245"/>
                    </a:lnTo>
                    <a:lnTo>
                      <a:pt x="233" y="245"/>
                    </a:lnTo>
                    <a:lnTo>
                      <a:pt x="216" y="217"/>
                    </a:lnTo>
                    <a:lnTo>
                      <a:pt x="197" y="190"/>
                    </a:lnTo>
                    <a:lnTo>
                      <a:pt x="187" y="176"/>
                    </a:lnTo>
                    <a:lnTo>
                      <a:pt x="176" y="164"/>
                    </a:lnTo>
                    <a:lnTo>
                      <a:pt x="166" y="151"/>
                    </a:lnTo>
                    <a:lnTo>
                      <a:pt x="155" y="140"/>
                    </a:lnTo>
                    <a:lnTo>
                      <a:pt x="143" y="130"/>
                    </a:lnTo>
                    <a:lnTo>
                      <a:pt x="131" y="119"/>
                    </a:lnTo>
                    <a:lnTo>
                      <a:pt x="119" y="111"/>
                    </a:lnTo>
                    <a:lnTo>
                      <a:pt x="105" y="104"/>
                    </a:lnTo>
                    <a:lnTo>
                      <a:pt x="91" y="97"/>
                    </a:lnTo>
                    <a:lnTo>
                      <a:pt x="75" y="93"/>
                    </a:lnTo>
                    <a:lnTo>
                      <a:pt x="60" y="90"/>
                    </a:lnTo>
                    <a:lnTo>
                      <a:pt x="42" y="89"/>
                    </a:lnTo>
                    <a:lnTo>
                      <a:pt x="42" y="89"/>
                    </a:lnTo>
                    <a:lnTo>
                      <a:pt x="42" y="89"/>
                    </a:lnTo>
                    <a:lnTo>
                      <a:pt x="33" y="87"/>
                    </a:lnTo>
                    <a:lnTo>
                      <a:pt x="24" y="84"/>
                    </a:lnTo>
                    <a:lnTo>
                      <a:pt x="17" y="80"/>
                    </a:lnTo>
                    <a:lnTo>
                      <a:pt x="10" y="74"/>
                    </a:lnTo>
                    <a:lnTo>
                      <a:pt x="6" y="67"/>
                    </a:lnTo>
                    <a:lnTo>
                      <a:pt x="3" y="60"/>
                    </a:lnTo>
                    <a:lnTo>
                      <a:pt x="1" y="52"/>
                    </a:lnTo>
                    <a:lnTo>
                      <a:pt x="0" y="44"/>
                    </a:lnTo>
                    <a:lnTo>
                      <a:pt x="0" y="44"/>
                    </a:lnTo>
                    <a:close/>
                    <a:moveTo>
                      <a:pt x="981" y="44"/>
                    </a:moveTo>
                    <a:lnTo>
                      <a:pt x="981" y="44"/>
                    </a:lnTo>
                    <a:lnTo>
                      <a:pt x="981" y="43"/>
                    </a:lnTo>
                    <a:lnTo>
                      <a:pt x="981" y="43"/>
                    </a:lnTo>
                    <a:lnTo>
                      <a:pt x="981" y="39"/>
                    </a:lnTo>
                    <a:lnTo>
                      <a:pt x="980" y="33"/>
                    </a:lnTo>
                    <a:lnTo>
                      <a:pt x="978" y="29"/>
                    </a:lnTo>
                    <a:lnTo>
                      <a:pt x="976" y="26"/>
                    </a:lnTo>
                    <a:lnTo>
                      <a:pt x="972" y="22"/>
                    </a:lnTo>
                    <a:lnTo>
                      <a:pt x="968" y="20"/>
                    </a:lnTo>
                    <a:lnTo>
                      <a:pt x="963" y="19"/>
                    </a:lnTo>
                    <a:lnTo>
                      <a:pt x="956" y="18"/>
                    </a:lnTo>
                    <a:lnTo>
                      <a:pt x="956" y="18"/>
                    </a:lnTo>
                    <a:lnTo>
                      <a:pt x="936" y="20"/>
                    </a:lnTo>
                    <a:lnTo>
                      <a:pt x="917" y="22"/>
                    </a:lnTo>
                    <a:lnTo>
                      <a:pt x="899" y="27"/>
                    </a:lnTo>
                    <a:lnTo>
                      <a:pt x="881" y="33"/>
                    </a:lnTo>
                    <a:lnTo>
                      <a:pt x="865" y="40"/>
                    </a:lnTo>
                    <a:lnTo>
                      <a:pt x="849" y="48"/>
                    </a:lnTo>
                    <a:lnTo>
                      <a:pt x="835" y="57"/>
                    </a:lnTo>
                    <a:lnTo>
                      <a:pt x="820" y="67"/>
                    </a:lnTo>
                    <a:lnTo>
                      <a:pt x="807" y="79"/>
                    </a:lnTo>
                    <a:lnTo>
                      <a:pt x="794" y="91"/>
                    </a:lnTo>
                    <a:lnTo>
                      <a:pt x="782" y="104"/>
                    </a:lnTo>
                    <a:lnTo>
                      <a:pt x="771" y="116"/>
                    </a:lnTo>
                    <a:lnTo>
                      <a:pt x="750" y="143"/>
                    </a:lnTo>
                    <a:lnTo>
                      <a:pt x="731" y="171"/>
                    </a:lnTo>
                    <a:lnTo>
                      <a:pt x="731" y="171"/>
                    </a:lnTo>
                    <a:lnTo>
                      <a:pt x="705" y="210"/>
                    </a:lnTo>
                    <a:lnTo>
                      <a:pt x="705" y="210"/>
                    </a:lnTo>
                    <a:lnTo>
                      <a:pt x="686" y="239"/>
                    </a:lnTo>
                    <a:lnTo>
                      <a:pt x="667" y="268"/>
                    </a:lnTo>
                    <a:lnTo>
                      <a:pt x="656" y="283"/>
                    </a:lnTo>
                    <a:lnTo>
                      <a:pt x="646" y="296"/>
                    </a:lnTo>
                    <a:lnTo>
                      <a:pt x="635" y="308"/>
                    </a:lnTo>
                    <a:lnTo>
                      <a:pt x="622" y="321"/>
                    </a:lnTo>
                    <a:lnTo>
                      <a:pt x="610" y="332"/>
                    </a:lnTo>
                    <a:lnTo>
                      <a:pt x="596" y="343"/>
                    </a:lnTo>
                    <a:lnTo>
                      <a:pt x="583" y="352"/>
                    </a:lnTo>
                    <a:lnTo>
                      <a:pt x="567" y="359"/>
                    </a:lnTo>
                    <a:lnTo>
                      <a:pt x="552" y="366"/>
                    </a:lnTo>
                    <a:lnTo>
                      <a:pt x="536" y="371"/>
                    </a:lnTo>
                    <a:lnTo>
                      <a:pt x="518" y="374"/>
                    </a:lnTo>
                    <a:lnTo>
                      <a:pt x="499" y="375"/>
                    </a:lnTo>
                    <a:lnTo>
                      <a:pt x="499" y="375"/>
                    </a:lnTo>
                    <a:lnTo>
                      <a:pt x="481" y="374"/>
                    </a:lnTo>
                    <a:lnTo>
                      <a:pt x="463" y="371"/>
                    </a:lnTo>
                    <a:lnTo>
                      <a:pt x="447" y="366"/>
                    </a:lnTo>
                    <a:lnTo>
                      <a:pt x="431" y="359"/>
                    </a:lnTo>
                    <a:lnTo>
                      <a:pt x="417" y="352"/>
                    </a:lnTo>
                    <a:lnTo>
                      <a:pt x="402" y="343"/>
                    </a:lnTo>
                    <a:lnTo>
                      <a:pt x="389" y="332"/>
                    </a:lnTo>
                    <a:lnTo>
                      <a:pt x="377" y="321"/>
                    </a:lnTo>
                    <a:lnTo>
                      <a:pt x="365" y="308"/>
                    </a:lnTo>
                    <a:lnTo>
                      <a:pt x="354" y="296"/>
                    </a:lnTo>
                    <a:lnTo>
                      <a:pt x="343" y="283"/>
                    </a:lnTo>
                    <a:lnTo>
                      <a:pt x="332" y="268"/>
                    </a:lnTo>
                    <a:lnTo>
                      <a:pt x="313" y="239"/>
                    </a:lnTo>
                    <a:lnTo>
                      <a:pt x="294" y="209"/>
                    </a:lnTo>
                    <a:lnTo>
                      <a:pt x="294" y="209"/>
                    </a:lnTo>
                    <a:lnTo>
                      <a:pt x="269" y="171"/>
                    </a:lnTo>
                    <a:lnTo>
                      <a:pt x="269" y="171"/>
                    </a:lnTo>
                    <a:lnTo>
                      <a:pt x="250" y="143"/>
                    </a:lnTo>
                    <a:lnTo>
                      <a:pt x="228" y="116"/>
                    </a:lnTo>
                    <a:lnTo>
                      <a:pt x="217" y="104"/>
                    </a:lnTo>
                    <a:lnTo>
                      <a:pt x="204" y="91"/>
                    </a:lnTo>
                    <a:lnTo>
                      <a:pt x="192" y="79"/>
                    </a:lnTo>
                    <a:lnTo>
                      <a:pt x="179" y="67"/>
                    </a:lnTo>
                    <a:lnTo>
                      <a:pt x="164" y="57"/>
                    </a:lnTo>
                    <a:lnTo>
                      <a:pt x="150" y="48"/>
                    </a:lnTo>
                    <a:lnTo>
                      <a:pt x="134" y="40"/>
                    </a:lnTo>
                    <a:lnTo>
                      <a:pt x="118" y="33"/>
                    </a:lnTo>
                    <a:lnTo>
                      <a:pt x="100" y="27"/>
                    </a:lnTo>
                    <a:lnTo>
                      <a:pt x="83" y="22"/>
                    </a:lnTo>
                    <a:lnTo>
                      <a:pt x="63" y="20"/>
                    </a:lnTo>
                    <a:lnTo>
                      <a:pt x="42" y="18"/>
                    </a:lnTo>
                    <a:lnTo>
                      <a:pt x="42" y="18"/>
                    </a:lnTo>
                    <a:lnTo>
                      <a:pt x="36" y="19"/>
                    </a:lnTo>
                    <a:lnTo>
                      <a:pt x="31" y="20"/>
                    </a:lnTo>
                    <a:lnTo>
                      <a:pt x="27" y="22"/>
                    </a:lnTo>
                    <a:lnTo>
                      <a:pt x="24" y="26"/>
                    </a:lnTo>
                    <a:lnTo>
                      <a:pt x="21" y="29"/>
                    </a:lnTo>
                    <a:lnTo>
                      <a:pt x="20" y="33"/>
                    </a:lnTo>
                    <a:lnTo>
                      <a:pt x="18" y="39"/>
                    </a:lnTo>
                    <a:lnTo>
                      <a:pt x="18" y="43"/>
                    </a:lnTo>
                    <a:lnTo>
                      <a:pt x="18" y="43"/>
                    </a:lnTo>
                    <a:lnTo>
                      <a:pt x="18" y="48"/>
                    </a:lnTo>
                    <a:lnTo>
                      <a:pt x="19" y="53"/>
                    </a:lnTo>
                    <a:lnTo>
                      <a:pt x="21" y="57"/>
                    </a:lnTo>
                    <a:lnTo>
                      <a:pt x="24" y="61"/>
                    </a:lnTo>
                    <a:lnTo>
                      <a:pt x="27" y="65"/>
                    </a:lnTo>
                    <a:lnTo>
                      <a:pt x="31" y="69"/>
                    </a:lnTo>
                    <a:lnTo>
                      <a:pt x="37" y="71"/>
                    </a:lnTo>
                    <a:lnTo>
                      <a:pt x="43" y="71"/>
                    </a:lnTo>
                    <a:lnTo>
                      <a:pt x="43" y="71"/>
                    </a:lnTo>
                    <a:lnTo>
                      <a:pt x="62" y="73"/>
                    </a:lnTo>
                    <a:lnTo>
                      <a:pt x="79" y="76"/>
                    </a:lnTo>
                    <a:lnTo>
                      <a:pt x="96" y="81"/>
                    </a:lnTo>
                    <a:lnTo>
                      <a:pt x="111" y="87"/>
                    </a:lnTo>
                    <a:lnTo>
                      <a:pt x="127" y="95"/>
                    </a:lnTo>
                    <a:lnTo>
                      <a:pt x="140" y="105"/>
                    </a:lnTo>
                    <a:lnTo>
                      <a:pt x="154" y="115"/>
                    </a:lnTo>
                    <a:lnTo>
                      <a:pt x="166" y="126"/>
                    </a:lnTo>
                    <a:lnTo>
                      <a:pt x="179" y="139"/>
                    </a:lnTo>
                    <a:lnTo>
                      <a:pt x="190" y="151"/>
                    </a:lnTo>
                    <a:lnTo>
                      <a:pt x="200" y="165"/>
                    </a:lnTo>
                    <a:lnTo>
                      <a:pt x="210" y="179"/>
                    </a:lnTo>
                    <a:lnTo>
                      <a:pt x="230" y="207"/>
                    </a:lnTo>
                    <a:lnTo>
                      <a:pt x="249" y="236"/>
                    </a:lnTo>
                    <a:lnTo>
                      <a:pt x="249" y="236"/>
                    </a:lnTo>
                    <a:lnTo>
                      <a:pt x="273" y="275"/>
                    </a:lnTo>
                    <a:lnTo>
                      <a:pt x="273" y="275"/>
                    </a:lnTo>
                    <a:lnTo>
                      <a:pt x="293" y="302"/>
                    </a:lnTo>
                    <a:lnTo>
                      <a:pt x="314" y="329"/>
                    </a:lnTo>
                    <a:lnTo>
                      <a:pt x="325" y="342"/>
                    </a:lnTo>
                    <a:lnTo>
                      <a:pt x="337" y="355"/>
                    </a:lnTo>
                    <a:lnTo>
                      <a:pt x="350" y="366"/>
                    </a:lnTo>
                    <a:lnTo>
                      <a:pt x="363" y="378"/>
                    </a:lnTo>
                    <a:lnTo>
                      <a:pt x="378" y="388"/>
                    </a:lnTo>
                    <a:lnTo>
                      <a:pt x="393" y="398"/>
                    </a:lnTo>
                    <a:lnTo>
                      <a:pt x="409" y="407"/>
                    </a:lnTo>
                    <a:lnTo>
                      <a:pt x="425" y="414"/>
                    </a:lnTo>
                    <a:lnTo>
                      <a:pt x="443" y="419"/>
                    </a:lnTo>
                    <a:lnTo>
                      <a:pt x="460" y="424"/>
                    </a:lnTo>
                    <a:lnTo>
                      <a:pt x="480" y="426"/>
                    </a:lnTo>
                    <a:lnTo>
                      <a:pt x="499" y="427"/>
                    </a:lnTo>
                    <a:lnTo>
                      <a:pt x="499" y="427"/>
                    </a:lnTo>
                    <a:lnTo>
                      <a:pt x="520" y="426"/>
                    </a:lnTo>
                    <a:lnTo>
                      <a:pt x="539" y="424"/>
                    </a:lnTo>
                    <a:lnTo>
                      <a:pt x="557" y="419"/>
                    </a:lnTo>
                    <a:lnTo>
                      <a:pt x="574" y="414"/>
                    </a:lnTo>
                    <a:lnTo>
                      <a:pt x="590" y="407"/>
                    </a:lnTo>
                    <a:lnTo>
                      <a:pt x="607" y="398"/>
                    </a:lnTo>
                    <a:lnTo>
                      <a:pt x="621" y="388"/>
                    </a:lnTo>
                    <a:lnTo>
                      <a:pt x="636" y="378"/>
                    </a:lnTo>
                    <a:lnTo>
                      <a:pt x="649" y="366"/>
                    </a:lnTo>
                    <a:lnTo>
                      <a:pt x="661" y="355"/>
                    </a:lnTo>
                    <a:lnTo>
                      <a:pt x="674" y="342"/>
                    </a:lnTo>
                    <a:lnTo>
                      <a:pt x="685" y="329"/>
                    </a:lnTo>
                    <a:lnTo>
                      <a:pt x="707" y="302"/>
                    </a:lnTo>
                    <a:lnTo>
                      <a:pt x="725" y="275"/>
                    </a:lnTo>
                    <a:lnTo>
                      <a:pt x="725" y="275"/>
                    </a:lnTo>
                    <a:lnTo>
                      <a:pt x="751" y="236"/>
                    </a:lnTo>
                    <a:lnTo>
                      <a:pt x="751" y="236"/>
                    </a:lnTo>
                    <a:lnTo>
                      <a:pt x="769" y="207"/>
                    </a:lnTo>
                    <a:lnTo>
                      <a:pt x="788" y="178"/>
                    </a:lnTo>
                    <a:lnTo>
                      <a:pt x="799" y="165"/>
                    </a:lnTo>
                    <a:lnTo>
                      <a:pt x="810" y="151"/>
                    </a:lnTo>
                    <a:lnTo>
                      <a:pt x="821" y="139"/>
                    </a:lnTo>
                    <a:lnTo>
                      <a:pt x="833" y="126"/>
                    </a:lnTo>
                    <a:lnTo>
                      <a:pt x="845" y="115"/>
                    </a:lnTo>
                    <a:lnTo>
                      <a:pt x="858" y="105"/>
                    </a:lnTo>
                    <a:lnTo>
                      <a:pt x="873" y="95"/>
                    </a:lnTo>
                    <a:lnTo>
                      <a:pt x="887" y="87"/>
                    </a:lnTo>
                    <a:lnTo>
                      <a:pt x="903" y="81"/>
                    </a:lnTo>
                    <a:lnTo>
                      <a:pt x="919" y="76"/>
                    </a:lnTo>
                    <a:lnTo>
                      <a:pt x="937" y="73"/>
                    </a:lnTo>
                    <a:lnTo>
                      <a:pt x="956" y="71"/>
                    </a:lnTo>
                    <a:lnTo>
                      <a:pt x="956" y="71"/>
                    </a:lnTo>
                    <a:lnTo>
                      <a:pt x="963" y="71"/>
                    </a:lnTo>
                    <a:lnTo>
                      <a:pt x="968" y="69"/>
                    </a:lnTo>
                    <a:lnTo>
                      <a:pt x="972" y="65"/>
                    </a:lnTo>
                    <a:lnTo>
                      <a:pt x="975" y="62"/>
                    </a:lnTo>
                    <a:lnTo>
                      <a:pt x="978" y="58"/>
                    </a:lnTo>
                    <a:lnTo>
                      <a:pt x="980" y="53"/>
                    </a:lnTo>
                    <a:lnTo>
                      <a:pt x="981" y="49"/>
                    </a:lnTo>
                    <a:lnTo>
                      <a:pt x="981" y="44"/>
                    </a:lnTo>
                    <a:lnTo>
                      <a:pt x="981" y="44"/>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760" name="Freeform 15">
                <a:extLst>
                  <a:ext uri="{FF2B5EF4-FFF2-40B4-BE49-F238E27FC236}">
                    <a16:creationId xmlns:a16="http://schemas.microsoft.com/office/drawing/2014/main" id="{6291B626-5009-4D83-A856-4CF0B26C8A42}"/>
                  </a:ext>
                </a:extLst>
              </p:cNvPr>
              <p:cNvSpPr>
                <a:spLocks/>
              </p:cNvSpPr>
              <p:nvPr/>
            </p:nvSpPr>
            <p:spPr bwMode="auto">
              <a:xfrm>
                <a:off x="7907338" y="5826579"/>
                <a:ext cx="455783" cy="198126"/>
              </a:xfrm>
              <a:custGeom>
                <a:avLst/>
                <a:gdLst>
                  <a:gd name="T0" fmla="*/ 54 w 982"/>
                  <a:gd name="T1" fmla="*/ 426 h 427"/>
                  <a:gd name="T2" fmla="*/ 108 w 982"/>
                  <a:gd name="T3" fmla="*/ 414 h 427"/>
                  <a:gd name="T4" fmla="*/ 155 w 982"/>
                  <a:gd name="T5" fmla="*/ 390 h 427"/>
                  <a:gd name="T6" fmla="*/ 196 w 982"/>
                  <a:gd name="T7" fmla="*/ 357 h 427"/>
                  <a:gd name="T8" fmla="*/ 233 w 982"/>
                  <a:gd name="T9" fmla="*/ 317 h 427"/>
                  <a:gd name="T10" fmla="*/ 268 w 982"/>
                  <a:gd name="T11" fmla="*/ 271 h 427"/>
                  <a:gd name="T12" fmla="*/ 331 w 982"/>
                  <a:gd name="T13" fmla="*/ 172 h 427"/>
                  <a:gd name="T14" fmla="*/ 370 w 982"/>
                  <a:gd name="T15" fmla="*/ 126 h 427"/>
                  <a:gd name="T16" fmla="*/ 415 w 982"/>
                  <a:gd name="T17" fmla="*/ 90 h 427"/>
                  <a:gd name="T18" fmla="*/ 450 w 982"/>
                  <a:gd name="T19" fmla="*/ 76 h 427"/>
                  <a:gd name="T20" fmla="*/ 480 w 982"/>
                  <a:gd name="T21" fmla="*/ 72 h 427"/>
                  <a:gd name="T22" fmla="*/ 501 w 982"/>
                  <a:gd name="T23" fmla="*/ 72 h 427"/>
                  <a:gd name="T24" fmla="*/ 531 w 982"/>
                  <a:gd name="T25" fmla="*/ 76 h 427"/>
                  <a:gd name="T26" fmla="*/ 566 w 982"/>
                  <a:gd name="T27" fmla="*/ 90 h 427"/>
                  <a:gd name="T28" fmla="*/ 611 w 982"/>
                  <a:gd name="T29" fmla="*/ 126 h 427"/>
                  <a:gd name="T30" fmla="*/ 649 w 982"/>
                  <a:gd name="T31" fmla="*/ 172 h 427"/>
                  <a:gd name="T32" fmla="*/ 714 w 982"/>
                  <a:gd name="T33" fmla="*/ 271 h 427"/>
                  <a:gd name="T34" fmla="*/ 747 w 982"/>
                  <a:gd name="T35" fmla="*/ 317 h 427"/>
                  <a:gd name="T36" fmla="*/ 784 w 982"/>
                  <a:gd name="T37" fmla="*/ 357 h 427"/>
                  <a:gd name="T38" fmla="*/ 826 w 982"/>
                  <a:gd name="T39" fmla="*/ 390 h 427"/>
                  <a:gd name="T40" fmla="*/ 873 w 982"/>
                  <a:gd name="T41" fmla="*/ 414 h 427"/>
                  <a:gd name="T42" fmla="*/ 928 w 982"/>
                  <a:gd name="T43" fmla="*/ 426 h 427"/>
                  <a:gd name="T44" fmla="*/ 956 w 982"/>
                  <a:gd name="T45" fmla="*/ 427 h 427"/>
                  <a:gd name="T46" fmla="*/ 973 w 982"/>
                  <a:gd name="T47" fmla="*/ 417 h 427"/>
                  <a:gd name="T48" fmla="*/ 981 w 982"/>
                  <a:gd name="T49" fmla="*/ 400 h 427"/>
                  <a:gd name="T50" fmla="*/ 979 w 982"/>
                  <a:gd name="T51" fmla="*/ 380 h 427"/>
                  <a:gd name="T52" fmla="*/ 968 w 982"/>
                  <a:gd name="T53" fmla="*/ 364 h 427"/>
                  <a:gd name="T54" fmla="*/ 947 w 982"/>
                  <a:gd name="T55" fmla="*/ 357 h 427"/>
                  <a:gd name="T56" fmla="*/ 927 w 982"/>
                  <a:gd name="T57" fmla="*/ 355 h 427"/>
                  <a:gd name="T58" fmla="*/ 889 w 982"/>
                  <a:gd name="T59" fmla="*/ 345 h 427"/>
                  <a:gd name="T60" fmla="*/ 841 w 982"/>
                  <a:gd name="T61" fmla="*/ 314 h 427"/>
                  <a:gd name="T62" fmla="*/ 801 w 982"/>
                  <a:gd name="T63" fmla="*/ 272 h 427"/>
                  <a:gd name="T64" fmla="*/ 745 w 982"/>
                  <a:gd name="T65" fmla="*/ 190 h 427"/>
                  <a:gd name="T66" fmla="*/ 702 w 982"/>
                  <a:gd name="T67" fmla="*/ 126 h 427"/>
                  <a:gd name="T68" fmla="*/ 667 w 982"/>
                  <a:gd name="T69" fmla="*/ 84 h 427"/>
                  <a:gd name="T70" fmla="*/ 627 w 982"/>
                  <a:gd name="T71" fmla="*/ 48 h 427"/>
                  <a:gd name="T72" fmla="*/ 581 w 982"/>
                  <a:gd name="T73" fmla="*/ 20 h 427"/>
                  <a:gd name="T74" fmla="*/ 529 w 982"/>
                  <a:gd name="T75" fmla="*/ 3 h 427"/>
                  <a:gd name="T76" fmla="*/ 490 w 982"/>
                  <a:gd name="T77" fmla="*/ 0 h 427"/>
                  <a:gd name="T78" fmla="*/ 435 w 982"/>
                  <a:gd name="T79" fmla="*/ 8 h 427"/>
                  <a:gd name="T80" fmla="*/ 384 w 982"/>
                  <a:gd name="T81" fmla="*/ 28 h 427"/>
                  <a:gd name="T82" fmla="*/ 341 w 982"/>
                  <a:gd name="T83" fmla="*/ 59 h 427"/>
                  <a:gd name="T84" fmla="*/ 303 w 982"/>
                  <a:gd name="T85" fmla="*/ 98 h 427"/>
                  <a:gd name="T86" fmla="*/ 257 w 982"/>
                  <a:gd name="T87" fmla="*/ 156 h 427"/>
                  <a:gd name="T88" fmla="*/ 215 w 982"/>
                  <a:gd name="T89" fmla="*/ 223 h 427"/>
                  <a:gd name="T90" fmla="*/ 167 w 982"/>
                  <a:gd name="T91" fmla="*/ 287 h 427"/>
                  <a:gd name="T92" fmla="*/ 125 w 982"/>
                  <a:gd name="T93" fmla="*/ 326 h 427"/>
                  <a:gd name="T94" fmla="*/ 75 w 982"/>
                  <a:gd name="T95" fmla="*/ 351 h 427"/>
                  <a:gd name="T96" fmla="*/ 45 w 982"/>
                  <a:gd name="T97" fmla="*/ 356 h 427"/>
                  <a:gd name="T98" fmla="*/ 26 w 982"/>
                  <a:gd name="T99" fmla="*/ 358 h 427"/>
                  <a:gd name="T100" fmla="*/ 9 w 982"/>
                  <a:gd name="T101" fmla="*/ 369 h 427"/>
                  <a:gd name="T102" fmla="*/ 0 w 982"/>
                  <a:gd name="T103" fmla="*/ 386 h 427"/>
                  <a:gd name="T104" fmla="*/ 2 w 982"/>
                  <a:gd name="T105" fmla="*/ 406 h 427"/>
                  <a:gd name="T106" fmla="*/ 13 w 982"/>
                  <a:gd name="T107" fmla="*/ 421 h 427"/>
                  <a:gd name="T108" fmla="*/ 34 w 982"/>
                  <a:gd name="T109" fmla="*/ 427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2" h="427">
                    <a:moveTo>
                      <a:pt x="34" y="427"/>
                    </a:moveTo>
                    <a:lnTo>
                      <a:pt x="34" y="427"/>
                    </a:lnTo>
                    <a:lnTo>
                      <a:pt x="54" y="426"/>
                    </a:lnTo>
                    <a:lnTo>
                      <a:pt x="73" y="423"/>
                    </a:lnTo>
                    <a:lnTo>
                      <a:pt x="90" y="419"/>
                    </a:lnTo>
                    <a:lnTo>
                      <a:pt x="108" y="414"/>
                    </a:lnTo>
                    <a:lnTo>
                      <a:pt x="124" y="407"/>
                    </a:lnTo>
                    <a:lnTo>
                      <a:pt x="140" y="399"/>
                    </a:lnTo>
                    <a:lnTo>
                      <a:pt x="155" y="390"/>
                    </a:lnTo>
                    <a:lnTo>
                      <a:pt x="170" y="380"/>
                    </a:lnTo>
                    <a:lnTo>
                      <a:pt x="183" y="369"/>
                    </a:lnTo>
                    <a:lnTo>
                      <a:pt x="196" y="357"/>
                    </a:lnTo>
                    <a:lnTo>
                      <a:pt x="210" y="345"/>
                    </a:lnTo>
                    <a:lnTo>
                      <a:pt x="222" y="331"/>
                    </a:lnTo>
                    <a:lnTo>
                      <a:pt x="233" y="317"/>
                    </a:lnTo>
                    <a:lnTo>
                      <a:pt x="245" y="302"/>
                    </a:lnTo>
                    <a:lnTo>
                      <a:pt x="268" y="271"/>
                    </a:lnTo>
                    <a:lnTo>
                      <a:pt x="268" y="271"/>
                    </a:lnTo>
                    <a:lnTo>
                      <a:pt x="288" y="239"/>
                    </a:lnTo>
                    <a:lnTo>
                      <a:pt x="309" y="205"/>
                    </a:lnTo>
                    <a:lnTo>
                      <a:pt x="331" y="172"/>
                    </a:lnTo>
                    <a:lnTo>
                      <a:pt x="344" y="155"/>
                    </a:lnTo>
                    <a:lnTo>
                      <a:pt x="356" y="140"/>
                    </a:lnTo>
                    <a:lnTo>
                      <a:pt x="370" y="126"/>
                    </a:lnTo>
                    <a:lnTo>
                      <a:pt x="384" y="113"/>
                    </a:lnTo>
                    <a:lnTo>
                      <a:pt x="400" y="101"/>
                    </a:lnTo>
                    <a:lnTo>
                      <a:pt x="415" y="90"/>
                    </a:lnTo>
                    <a:lnTo>
                      <a:pt x="433" y="82"/>
                    </a:lnTo>
                    <a:lnTo>
                      <a:pt x="441" y="79"/>
                    </a:lnTo>
                    <a:lnTo>
                      <a:pt x="450" y="76"/>
                    </a:lnTo>
                    <a:lnTo>
                      <a:pt x="460" y="74"/>
                    </a:lnTo>
                    <a:lnTo>
                      <a:pt x="470" y="73"/>
                    </a:lnTo>
                    <a:lnTo>
                      <a:pt x="480" y="72"/>
                    </a:lnTo>
                    <a:lnTo>
                      <a:pt x="490" y="71"/>
                    </a:lnTo>
                    <a:lnTo>
                      <a:pt x="490" y="71"/>
                    </a:lnTo>
                    <a:lnTo>
                      <a:pt x="501" y="72"/>
                    </a:lnTo>
                    <a:lnTo>
                      <a:pt x="511" y="73"/>
                    </a:lnTo>
                    <a:lnTo>
                      <a:pt x="521" y="74"/>
                    </a:lnTo>
                    <a:lnTo>
                      <a:pt x="531" y="76"/>
                    </a:lnTo>
                    <a:lnTo>
                      <a:pt x="540" y="79"/>
                    </a:lnTo>
                    <a:lnTo>
                      <a:pt x="549" y="82"/>
                    </a:lnTo>
                    <a:lnTo>
                      <a:pt x="566" y="90"/>
                    </a:lnTo>
                    <a:lnTo>
                      <a:pt x="582" y="101"/>
                    </a:lnTo>
                    <a:lnTo>
                      <a:pt x="597" y="113"/>
                    </a:lnTo>
                    <a:lnTo>
                      <a:pt x="611" y="126"/>
                    </a:lnTo>
                    <a:lnTo>
                      <a:pt x="625" y="140"/>
                    </a:lnTo>
                    <a:lnTo>
                      <a:pt x="637" y="155"/>
                    </a:lnTo>
                    <a:lnTo>
                      <a:pt x="649" y="172"/>
                    </a:lnTo>
                    <a:lnTo>
                      <a:pt x="672" y="205"/>
                    </a:lnTo>
                    <a:lnTo>
                      <a:pt x="694" y="239"/>
                    </a:lnTo>
                    <a:lnTo>
                      <a:pt x="714" y="271"/>
                    </a:lnTo>
                    <a:lnTo>
                      <a:pt x="714" y="271"/>
                    </a:lnTo>
                    <a:lnTo>
                      <a:pt x="736" y="302"/>
                    </a:lnTo>
                    <a:lnTo>
                      <a:pt x="747" y="317"/>
                    </a:lnTo>
                    <a:lnTo>
                      <a:pt x="760" y="331"/>
                    </a:lnTo>
                    <a:lnTo>
                      <a:pt x="772" y="345"/>
                    </a:lnTo>
                    <a:lnTo>
                      <a:pt x="784" y="357"/>
                    </a:lnTo>
                    <a:lnTo>
                      <a:pt x="798" y="369"/>
                    </a:lnTo>
                    <a:lnTo>
                      <a:pt x="811" y="380"/>
                    </a:lnTo>
                    <a:lnTo>
                      <a:pt x="826" y="390"/>
                    </a:lnTo>
                    <a:lnTo>
                      <a:pt x="841" y="400"/>
                    </a:lnTo>
                    <a:lnTo>
                      <a:pt x="857" y="407"/>
                    </a:lnTo>
                    <a:lnTo>
                      <a:pt x="873" y="414"/>
                    </a:lnTo>
                    <a:lnTo>
                      <a:pt x="891" y="419"/>
                    </a:lnTo>
                    <a:lnTo>
                      <a:pt x="908" y="423"/>
                    </a:lnTo>
                    <a:lnTo>
                      <a:pt x="928" y="426"/>
                    </a:lnTo>
                    <a:lnTo>
                      <a:pt x="947" y="427"/>
                    </a:lnTo>
                    <a:lnTo>
                      <a:pt x="947" y="427"/>
                    </a:lnTo>
                    <a:lnTo>
                      <a:pt x="956" y="427"/>
                    </a:lnTo>
                    <a:lnTo>
                      <a:pt x="962" y="425"/>
                    </a:lnTo>
                    <a:lnTo>
                      <a:pt x="968" y="421"/>
                    </a:lnTo>
                    <a:lnTo>
                      <a:pt x="973" y="417"/>
                    </a:lnTo>
                    <a:lnTo>
                      <a:pt x="976" y="412"/>
                    </a:lnTo>
                    <a:lnTo>
                      <a:pt x="979" y="406"/>
                    </a:lnTo>
                    <a:lnTo>
                      <a:pt x="981" y="400"/>
                    </a:lnTo>
                    <a:lnTo>
                      <a:pt x="982" y="393"/>
                    </a:lnTo>
                    <a:lnTo>
                      <a:pt x="981" y="386"/>
                    </a:lnTo>
                    <a:lnTo>
                      <a:pt x="979" y="380"/>
                    </a:lnTo>
                    <a:lnTo>
                      <a:pt x="976" y="374"/>
                    </a:lnTo>
                    <a:lnTo>
                      <a:pt x="973" y="369"/>
                    </a:lnTo>
                    <a:lnTo>
                      <a:pt x="968" y="364"/>
                    </a:lnTo>
                    <a:lnTo>
                      <a:pt x="962" y="360"/>
                    </a:lnTo>
                    <a:lnTo>
                      <a:pt x="956" y="358"/>
                    </a:lnTo>
                    <a:lnTo>
                      <a:pt x="947" y="357"/>
                    </a:lnTo>
                    <a:lnTo>
                      <a:pt x="947" y="357"/>
                    </a:lnTo>
                    <a:lnTo>
                      <a:pt x="937" y="356"/>
                    </a:lnTo>
                    <a:lnTo>
                      <a:pt x="927" y="355"/>
                    </a:lnTo>
                    <a:lnTo>
                      <a:pt x="917" y="353"/>
                    </a:lnTo>
                    <a:lnTo>
                      <a:pt x="907" y="351"/>
                    </a:lnTo>
                    <a:lnTo>
                      <a:pt x="889" y="345"/>
                    </a:lnTo>
                    <a:lnTo>
                      <a:pt x="872" y="336"/>
                    </a:lnTo>
                    <a:lnTo>
                      <a:pt x="856" y="326"/>
                    </a:lnTo>
                    <a:lnTo>
                      <a:pt x="841" y="314"/>
                    </a:lnTo>
                    <a:lnTo>
                      <a:pt x="827" y="301"/>
                    </a:lnTo>
                    <a:lnTo>
                      <a:pt x="813" y="287"/>
                    </a:lnTo>
                    <a:lnTo>
                      <a:pt x="801" y="272"/>
                    </a:lnTo>
                    <a:lnTo>
                      <a:pt x="789" y="256"/>
                    </a:lnTo>
                    <a:lnTo>
                      <a:pt x="767" y="223"/>
                    </a:lnTo>
                    <a:lnTo>
                      <a:pt x="745" y="190"/>
                    </a:lnTo>
                    <a:lnTo>
                      <a:pt x="724" y="156"/>
                    </a:lnTo>
                    <a:lnTo>
                      <a:pt x="724" y="156"/>
                    </a:lnTo>
                    <a:lnTo>
                      <a:pt x="702" y="126"/>
                    </a:lnTo>
                    <a:lnTo>
                      <a:pt x="691" y="112"/>
                    </a:lnTo>
                    <a:lnTo>
                      <a:pt x="679" y="98"/>
                    </a:lnTo>
                    <a:lnTo>
                      <a:pt x="667" y="84"/>
                    </a:lnTo>
                    <a:lnTo>
                      <a:pt x="653" y="71"/>
                    </a:lnTo>
                    <a:lnTo>
                      <a:pt x="640" y="59"/>
                    </a:lnTo>
                    <a:lnTo>
                      <a:pt x="627" y="48"/>
                    </a:lnTo>
                    <a:lnTo>
                      <a:pt x="612" y="38"/>
                    </a:lnTo>
                    <a:lnTo>
                      <a:pt x="597" y="28"/>
                    </a:lnTo>
                    <a:lnTo>
                      <a:pt x="581" y="20"/>
                    </a:lnTo>
                    <a:lnTo>
                      <a:pt x="565" y="13"/>
                    </a:lnTo>
                    <a:lnTo>
                      <a:pt x="547" y="8"/>
                    </a:lnTo>
                    <a:lnTo>
                      <a:pt x="529" y="3"/>
                    </a:lnTo>
                    <a:lnTo>
                      <a:pt x="510" y="1"/>
                    </a:lnTo>
                    <a:lnTo>
                      <a:pt x="490" y="0"/>
                    </a:lnTo>
                    <a:lnTo>
                      <a:pt x="490" y="0"/>
                    </a:lnTo>
                    <a:lnTo>
                      <a:pt x="471" y="1"/>
                    </a:lnTo>
                    <a:lnTo>
                      <a:pt x="452" y="3"/>
                    </a:lnTo>
                    <a:lnTo>
                      <a:pt x="435" y="8"/>
                    </a:lnTo>
                    <a:lnTo>
                      <a:pt x="417" y="13"/>
                    </a:lnTo>
                    <a:lnTo>
                      <a:pt x="401" y="20"/>
                    </a:lnTo>
                    <a:lnTo>
                      <a:pt x="384" y="28"/>
                    </a:lnTo>
                    <a:lnTo>
                      <a:pt x="370" y="38"/>
                    </a:lnTo>
                    <a:lnTo>
                      <a:pt x="355" y="48"/>
                    </a:lnTo>
                    <a:lnTo>
                      <a:pt x="341" y="59"/>
                    </a:lnTo>
                    <a:lnTo>
                      <a:pt x="327" y="71"/>
                    </a:lnTo>
                    <a:lnTo>
                      <a:pt x="315" y="84"/>
                    </a:lnTo>
                    <a:lnTo>
                      <a:pt x="303" y="98"/>
                    </a:lnTo>
                    <a:lnTo>
                      <a:pt x="290" y="112"/>
                    </a:lnTo>
                    <a:lnTo>
                      <a:pt x="279" y="126"/>
                    </a:lnTo>
                    <a:lnTo>
                      <a:pt x="257" y="156"/>
                    </a:lnTo>
                    <a:lnTo>
                      <a:pt x="257" y="156"/>
                    </a:lnTo>
                    <a:lnTo>
                      <a:pt x="237" y="190"/>
                    </a:lnTo>
                    <a:lnTo>
                      <a:pt x="215" y="223"/>
                    </a:lnTo>
                    <a:lnTo>
                      <a:pt x="192" y="256"/>
                    </a:lnTo>
                    <a:lnTo>
                      <a:pt x="180" y="272"/>
                    </a:lnTo>
                    <a:lnTo>
                      <a:pt x="167" y="287"/>
                    </a:lnTo>
                    <a:lnTo>
                      <a:pt x="154" y="301"/>
                    </a:lnTo>
                    <a:lnTo>
                      <a:pt x="141" y="314"/>
                    </a:lnTo>
                    <a:lnTo>
                      <a:pt x="125" y="326"/>
                    </a:lnTo>
                    <a:lnTo>
                      <a:pt x="110" y="336"/>
                    </a:lnTo>
                    <a:lnTo>
                      <a:pt x="92" y="345"/>
                    </a:lnTo>
                    <a:lnTo>
                      <a:pt x="75" y="351"/>
                    </a:lnTo>
                    <a:lnTo>
                      <a:pt x="64" y="353"/>
                    </a:lnTo>
                    <a:lnTo>
                      <a:pt x="55" y="355"/>
                    </a:lnTo>
                    <a:lnTo>
                      <a:pt x="45" y="356"/>
                    </a:lnTo>
                    <a:lnTo>
                      <a:pt x="34" y="357"/>
                    </a:lnTo>
                    <a:lnTo>
                      <a:pt x="34" y="357"/>
                    </a:lnTo>
                    <a:lnTo>
                      <a:pt x="26" y="358"/>
                    </a:lnTo>
                    <a:lnTo>
                      <a:pt x="19" y="360"/>
                    </a:lnTo>
                    <a:lnTo>
                      <a:pt x="13" y="364"/>
                    </a:lnTo>
                    <a:lnTo>
                      <a:pt x="9" y="369"/>
                    </a:lnTo>
                    <a:lnTo>
                      <a:pt x="4" y="374"/>
                    </a:lnTo>
                    <a:lnTo>
                      <a:pt x="2" y="380"/>
                    </a:lnTo>
                    <a:lnTo>
                      <a:pt x="0" y="386"/>
                    </a:lnTo>
                    <a:lnTo>
                      <a:pt x="0" y="393"/>
                    </a:lnTo>
                    <a:lnTo>
                      <a:pt x="0" y="400"/>
                    </a:lnTo>
                    <a:lnTo>
                      <a:pt x="2" y="406"/>
                    </a:lnTo>
                    <a:lnTo>
                      <a:pt x="4" y="412"/>
                    </a:lnTo>
                    <a:lnTo>
                      <a:pt x="9" y="417"/>
                    </a:lnTo>
                    <a:lnTo>
                      <a:pt x="13" y="421"/>
                    </a:lnTo>
                    <a:lnTo>
                      <a:pt x="19" y="425"/>
                    </a:lnTo>
                    <a:lnTo>
                      <a:pt x="26" y="427"/>
                    </a:lnTo>
                    <a:lnTo>
                      <a:pt x="34" y="427"/>
                    </a:lnTo>
                    <a:lnTo>
                      <a:pt x="34" y="427"/>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761" name="Freeform 16">
                <a:extLst>
                  <a:ext uri="{FF2B5EF4-FFF2-40B4-BE49-F238E27FC236}">
                    <a16:creationId xmlns:a16="http://schemas.microsoft.com/office/drawing/2014/main" id="{50450DA3-68B9-4D5D-9B22-C43CF4167345}"/>
                  </a:ext>
                </a:extLst>
              </p:cNvPr>
              <p:cNvSpPr>
                <a:spLocks noEditPoints="1"/>
              </p:cNvSpPr>
              <p:nvPr/>
            </p:nvSpPr>
            <p:spPr bwMode="auto">
              <a:xfrm>
                <a:off x="7902687" y="5821928"/>
                <a:ext cx="464155" cy="207428"/>
              </a:xfrm>
              <a:custGeom>
                <a:avLst/>
                <a:gdLst>
                  <a:gd name="T0" fmla="*/ 5 w 999"/>
                  <a:gd name="T1" fmla="*/ 380 h 446"/>
                  <a:gd name="T2" fmla="*/ 26 w 999"/>
                  <a:gd name="T3" fmla="*/ 361 h 446"/>
                  <a:gd name="T4" fmla="*/ 75 w 999"/>
                  <a:gd name="T5" fmla="*/ 353 h 446"/>
                  <a:gd name="T6" fmla="*/ 155 w 999"/>
                  <a:gd name="T7" fmla="*/ 306 h 446"/>
                  <a:gd name="T8" fmla="*/ 233 w 999"/>
                  <a:gd name="T9" fmla="*/ 201 h 446"/>
                  <a:gd name="T10" fmla="*/ 301 w 999"/>
                  <a:gd name="T11" fmla="*/ 104 h 446"/>
                  <a:gd name="T12" fmla="*/ 385 w 999"/>
                  <a:gd name="T13" fmla="*/ 31 h 446"/>
                  <a:gd name="T14" fmla="*/ 499 w 999"/>
                  <a:gd name="T15" fmla="*/ 0 h 446"/>
                  <a:gd name="T16" fmla="*/ 597 w 999"/>
                  <a:gd name="T17" fmla="*/ 23 h 446"/>
                  <a:gd name="T18" fmla="*/ 686 w 999"/>
                  <a:gd name="T19" fmla="*/ 91 h 446"/>
                  <a:gd name="T20" fmla="*/ 766 w 999"/>
                  <a:gd name="T21" fmla="*/ 201 h 446"/>
                  <a:gd name="T22" fmla="*/ 833 w 999"/>
                  <a:gd name="T23" fmla="*/ 295 h 446"/>
                  <a:gd name="T24" fmla="*/ 908 w 999"/>
                  <a:gd name="T25" fmla="*/ 348 h 446"/>
                  <a:gd name="T26" fmla="*/ 968 w 999"/>
                  <a:gd name="T27" fmla="*/ 359 h 446"/>
                  <a:gd name="T28" fmla="*/ 994 w 999"/>
                  <a:gd name="T29" fmla="*/ 380 h 446"/>
                  <a:gd name="T30" fmla="*/ 999 w 999"/>
                  <a:gd name="T31" fmla="*/ 410 h 446"/>
                  <a:gd name="T32" fmla="*/ 985 w 999"/>
                  <a:gd name="T33" fmla="*/ 435 h 446"/>
                  <a:gd name="T34" fmla="*/ 956 w 999"/>
                  <a:gd name="T35" fmla="*/ 446 h 446"/>
                  <a:gd name="T36" fmla="*/ 857 w 999"/>
                  <a:gd name="T37" fmla="*/ 421 h 446"/>
                  <a:gd name="T38" fmla="*/ 769 w 999"/>
                  <a:gd name="T39" fmla="*/ 354 h 446"/>
                  <a:gd name="T40" fmla="*/ 690 w 999"/>
                  <a:gd name="T41" fmla="*/ 245 h 446"/>
                  <a:gd name="T42" fmla="*/ 623 w 999"/>
                  <a:gd name="T43" fmla="*/ 151 h 446"/>
                  <a:gd name="T44" fmla="*/ 547 w 999"/>
                  <a:gd name="T45" fmla="*/ 97 h 446"/>
                  <a:gd name="T46" fmla="*/ 466 w 999"/>
                  <a:gd name="T47" fmla="*/ 93 h 446"/>
                  <a:gd name="T48" fmla="*/ 387 w 999"/>
                  <a:gd name="T49" fmla="*/ 140 h 446"/>
                  <a:gd name="T50" fmla="*/ 309 w 999"/>
                  <a:gd name="T51" fmla="*/ 245 h 446"/>
                  <a:gd name="T52" fmla="*/ 241 w 999"/>
                  <a:gd name="T53" fmla="*/ 340 h 446"/>
                  <a:gd name="T54" fmla="*/ 159 w 999"/>
                  <a:gd name="T55" fmla="*/ 413 h 446"/>
                  <a:gd name="T56" fmla="*/ 43 w 999"/>
                  <a:gd name="T57" fmla="*/ 446 h 446"/>
                  <a:gd name="T58" fmla="*/ 22 w 999"/>
                  <a:gd name="T59" fmla="*/ 441 h 446"/>
                  <a:gd name="T60" fmla="*/ 4 w 999"/>
                  <a:gd name="T61" fmla="*/ 421 h 446"/>
                  <a:gd name="T62" fmla="*/ 981 w 999"/>
                  <a:gd name="T63" fmla="*/ 402 h 446"/>
                  <a:gd name="T64" fmla="*/ 965 w 999"/>
                  <a:gd name="T65" fmla="*/ 376 h 446"/>
                  <a:gd name="T66" fmla="*/ 903 w 999"/>
                  <a:gd name="T67" fmla="*/ 365 h 446"/>
                  <a:gd name="T68" fmla="*/ 821 w 999"/>
                  <a:gd name="T69" fmla="*/ 307 h 446"/>
                  <a:gd name="T70" fmla="*/ 751 w 999"/>
                  <a:gd name="T71" fmla="*/ 210 h 446"/>
                  <a:gd name="T72" fmla="*/ 661 w 999"/>
                  <a:gd name="T73" fmla="*/ 91 h 446"/>
                  <a:gd name="T74" fmla="*/ 574 w 999"/>
                  <a:gd name="T75" fmla="*/ 32 h 446"/>
                  <a:gd name="T76" fmla="*/ 480 w 999"/>
                  <a:gd name="T77" fmla="*/ 19 h 446"/>
                  <a:gd name="T78" fmla="*/ 378 w 999"/>
                  <a:gd name="T79" fmla="*/ 57 h 446"/>
                  <a:gd name="T80" fmla="*/ 293 w 999"/>
                  <a:gd name="T81" fmla="*/ 144 h 446"/>
                  <a:gd name="T82" fmla="*/ 210 w 999"/>
                  <a:gd name="T83" fmla="*/ 267 h 446"/>
                  <a:gd name="T84" fmla="*/ 140 w 999"/>
                  <a:gd name="T85" fmla="*/ 341 h 446"/>
                  <a:gd name="T86" fmla="*/ 43 w 999"/>
                  <a:gd name="T87" fmla="*/ 374 h 446"/>
                  <a:gd name="T88" fmla="*/ 22 w 999"/>
                  <a:gd name="T89" fmla="*/ 388 h 446"/>
                  <a:gd name="T90" fmla="*/ 22 w 999"/>
                  <a:gd name="T91" fmla="*/ 418 h 446"/>
                  <a:gd name="T92" fmla="*/ 42 w 999"/>
                  <a:gd name="T93" fmla="*/ 428 h 446"/>
                  <a:gd name="T94" fmla="*/ 150 w 999"/>
                  <a:gd name="T95" fmla="*/ 397 h 446"/>
                  <a:gd name="T96" fmla="*/ 228 w 999"/>
                  <a:gd name="T97" fmla="*/ 330 h 446"/>
                  <a:gd name="T98" fmla="*/ 313 w 999"/>
                  <a:gd name="T99" fmla="*/ 207 h 446"/>
                  <a:gd name="T100" fmla="*/ 389 w 999"/>
                  <a:gd name="T101" fmla="*/ 114 h 446"/>
                  <a:gd name="T102" fmla="*/ 481 w 999"/>
                  <a:gd name="T103" fmla="*/ 72 h 446"/>
                  <a:gd name="T104" fmla="*/ 567 w 999"/>
                  <a:gd name="T105" fmla="*/ 86 h 446"/>
                  <a:gd name="T106" fmla="*/ 646 w 999"/>
                  <a:gd name="T107" fmla="*/ 150 h 446"/>
                  <a:gd name="T108" fmla="*/ 731 w 999"/>
                  <a:gd name="T109" fmla="*/ 275 h 446"/>
                  <a:gd name="T110" fmla="*/ 807 w 999"/>
                  <a:gd name="T111" fmla="*/ 367 h 446"/>
                  <a:gd name="T112" fmla="*/ 899 w 999"/>
                  <a:gd name="T113" fmla="*/ 419 h 446"/>
                  <a:gd name="T114" fmla="*/ 970 w 999"/>
                  <a:gd name="T115" fmla="*/ 424 h 446"/>
                  <a:gd name="T116" fmla="*/ 981 w 999"/>
                  <a:gd name="T117" fmla="*/ 402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999" h="446">
                    <a:moveTo>
                      <a:pt x="0" y="402"/>
                    </a:moveTo>
                    <a:lnTo>
                      <a:pt x="0" y="402"/>
                    </a:lnTo>
                    <a:lnTo>
                      <a:pt x="0" y="396"/>
                    </a:lnTo>
                    <a:lnTo>
                      <a:pt x="1" y="390"/>
                    </a:lnTo>
                    <a:lnTo>
                      <a:pt x="3" y="385"/>
                    </a:lnTo>
                    <a:lnTo>
                      <a:pt x="5" y="380"/>
                    </a:lnTo>
                    <a:lnTo>
                      <a:pt x="5" y="380"/>
                    </a:lnTo>
                    <a:lnTo>
                      <a:pt x="8" y="374"/>
                    </a:lnTo>
                    <a:lnTo>
                      <a:pt x="12" y="370"/>
                    </a:lnTo>
                    <a:lnTo>
                      <a:pt x="17" y="366"/>
                    </a:lnTo>
                    <a:lnTo>
                      <a:pt x="21" y="363"/>
                    </a:lnTo>
                    <a:lnTo>
                      <a:pt x="26" y="361"/>
                    </a:lnTo>
                    <a:lnTo>
                      <a:pt x="31" y="359"/>
                    </a:lnTo>
                    <a:lnTo>
                      <a:pt x="37" y="358"/>
                    </a:lnTo>
                    <a:lnTo>
                      <a:pt x="42" y="357"/>
                    </a:lnTo>
                    <a:lnTo>
                      <a:pt x="42" y="357"/>
                    </a:lnTo>
                    <a:lnTo>
                      <a:pt x="60" y="356"/>
                    </a:lnTo>
                    <a:lnTo>
                      <a:pt x="75" y="353"/>
                    </a:lnTo>
                    <a:lnTo>
                      <a:pt x="91" y="348"/>
                    </a:lnTo>
                    <a:lnTo>
                      <a:pt x="105" y="342"/>
                    </a:lnTo>
                    <a:lnTo>
                      <a:pt x="119" y="335"/>
                    </a:lnTo>
                    <a:lnTo>
                      <a:pt x="131" y="326"/>
                    </a:lnTo>
                    <a:lnTo>
                      <a:pt x="143" y="317"/>
                    </a:lnTo>
                    <a:lnTo>
                      <a:pt x="155" y="306"/>
                    </a:lnTo>
                    <a:lnTo>
                      <a:pt x="166" y="295"/>
                    </a:lnTo>
                    <a:lnTo>
                      <a:pt x="176" y="282"/>
                    </a:lnTo>
                    <a:lnTo>
                      <a:pt x="187" y="270"/>
                    </a:lnTo>
                    <a:lnTo>
                      <a:pt x="197" y="257"/>
                    </a:lnTo>
                    <a:lnTo>
                      <a:pt x="216" y="229"/>
                    </a:lnTo>
                    <a:lnTo>
                      <a:pt x="233" y="201"/>
                    </a:lnTo>
                    <a:lnTo>
                      <a:pt x="233" y="201"/>
                    </a:lnTo>
                    <a:lnTo>
                      <a:pt x="259" y="160"/>
                    </a:lnTo>
                    <a:lnTo>
                      <a:pt x="259" y="160"/>
                    </a:lnTo>
                    <a:lnTo>
                      <a:pt x="279" y="132"/>
                    </a:lnTo>
                    <a:lnTo>
                      <a:pt x="290" y="118"/>
                    </a:lnTo>
                    <a:lnTo>
                      <a:pt x="301" y="104"/>
                    </a:lnTo>
                    <a:lnTo>
                      <a:pt x="314" y="91"/>
                    </a:lnTo>
                    <a:lnTo>
                      <a:pt x="326" y="78"/>
                    </a:lnTo>
                    <a:lnTo>
                      <a:pt x="339" y="64"/>
                    </a:lnTo>
                    <a:lnTo>
                      <a:pt x="354" y="53"/>
                    </a:lnTo>
                    <a:lnTo>
                      <a:pt x="369" y="41"/>
                    </a:lnTo>
                    <a:lnTo>
                      <a:pt x="385" y="31"/>
                    </a:lnTo>
                    <a:lnTo>
                      <a:pt x="402" y="23"/>
                    </a:lnTo>
                    <a:lnTo>
                      <a:pt x="420" y="14"/>
                    </a:lnTo>
                    <a:lnTo>
                      <a:pt x="439" y="9"/>
                    </a:lnTo>
                    <a:lnTo>
                      <a:pt x="458" y="4"/>
                    </a:lnTo>
                    <a:lnTo>
                      <a:pt x="478" y="1"/>
                    </a:lnTo>
                    <a:lnTo>
                      <a:pt x="499" y="0"/>
                    </a:lnTo>
                    <a:lnTo>
                      <a:pt x="499" y="0"/>
                    </a:lnTo>
                    <a:lnTo>
                      <a:pt x="521" y="1"/>
                    </a:lnTo>
                    <a:lnTo>
                      <a:pt x="542" y="4"/>
                    </a:lnTo>
                    <a:lnTo>
                      <a:pt x="561" y="9"/>
                    </a:lnTo>
                    <a:lnTo>
                      <a:pt x="580" y="14"/>
                    </a:lnTo>
                    <a:lnTo>
                      <a:pt x="597" y="23"/>
                    </a:lnTo>
                    <a:lnTo>
                      <a:pt x="614" y="31"/>
                    </a:lnTo>
                    <a:lnTo>
                      <a:pt x="629" y="41"/>
                    </a:lnTo>
                    <a:lnTo>
                      <a:pt x="645" y="53"/>
                    </a:lnTo>
                    <a:lnTo>
                      <a:pt x="659" y="64"/>
                    </a:lnTo>
                    <a:lnTo>
                      <a:pt x="673" y="78"/>
                    </a:lnTo>
                    <a:lnTo>
                      <a:pt x="686" y="91"/>
                    </a:lnTo>
                    <a:lnTo>
                      <a:pt x="698" y="104"/>
                    </a:lnTo>
                    <a:lnTo>
                      <a:pt x="709" y="118"/>
                    </a:lnTo>
                    <a:lnTo>
                      <a:pt x="720" y="132"/>
                    </a:lnTo>
                    <a:lnTo>
                      <a:pt x="740" y="160"/>
                    </a:lnTo>
                    <a:lnTo>
                      <a:pt x="740" y="160"/>
                    </a:lnTo>
                    <a:lnTo>
                      <a:pt x="766" y="201"/>
                    </a:lnTo>
                    <a:lnTo>
                      <a:pt x="766" y="201"/>
                    </a:lnTo>
                    <a:lnTo>
                      <a:pt x="784" y="229"/>
                    </a:lnTo>
                    <a:lnTo>
                      <a:pt x="803" y="257"/>
                    </a:lnTo>
                    <a:lnTo>
                      <a:pt x="812" y="270"/>
                    </a:lnTo>
                    <a:lnTo>
                      <a:pt x="822" y="282"/>
                    </a:lnTo>
                    <a:lnTo>
                      <a:pt x="833" y="295"/>
                    </a:lnTo>
                    <a:lnTo>
                      <a:pt x="844" y="306"/>
                    </a:lnTo>
                    <a:lnTo>
                      <a:pt x="855" y="317"/>
                    </a:lnTo>
                    <a:lnTo>
                      <a:pt x="868" y="326"/>
                    </a:lnTo>
                    <a:lnTo>
                      <a:pt x="880" y="335"/>
                    </a:lnTo>
                    <a:lnTo>
                      <a:pt x="895" y="342"/>
                    </a:lnTo>
                    <a:lnTo>
                      <a:pt x="908" y="348"/>
                    </a:lnTo>
                    <a:lnTo>
                      <a:pt x="923" y="353"/>
                    </a:lnTo>
                    <a:lnTo>
                      <a:pt x="940" y="356"/>
                    </a:lnTo>
                    <a:lnTo>
                      <a:pt x="956" y="357"/>
                    </a:lnTo>
                    <a:lnTo>
                      <a:pt x="956" y="357"/>
                    </a:lnTo>
                    <a:lnTo>
                      <a:pt x="963" y="358"/>
                    </a:lnTo>
                    <a:lnTo>
                      <a:pt x="968" y="359"/>
                    </a:lnTo>
                    <a:lnTo>
                      <a:pt x="973" y="361"/>
                    </a:lnTo>
                    <a:lnTo>
                      <a:pt x="978" y="363"/>
                    </a:lnTo>
                    <a:lnTo>
                      <a:pt x="983" y="366"/>
                    </a:lnTo>
                    <a:lnTo>
                      <a:pt x="986" y="370"/>
                    </a:lnTo>
                    <a:lnTo>
                      <a:pt x="991" y="374"/>
                    </a:lnTo>
                    <a:lnTo>
                      <a:pt x="994" y="380"/>
                    </a:lnTo>
                    <a:lnTo>
                      <a:pt x="994" y="380"/>
                    </a:lnTo>
                    <a:lnTo>
                      <a:pt x="996" y="385"/>
                    </a:lnTo>
                    <a:lnTo>
                      <a:pt x="998" y="391"/>
                    </a:lnTo>
                    <a:lnTo>
                      <a:pt x="999" y="397"/>
                    </a:lnTo>
                    <a:lnTo>
                      <a:pt x="999" y="403"/>
                    </a:lnTo>
                    <a:lnTo>
                      <a:pt x="999" y="410"/>
                    </a:lnTo>
                    <a:lnTo>
                      <a:pt x="998" y="416"/>
                    </a:lnTo>
                    <a:lnTo>
                      <a:pt x="996" y="421"/>
                    </a:lnTo>
                    <a:lnTo>
                      <a:pt x="993" y="426"/>
                    </a:lnTo>
                    <a:lnTo>
                      <a:pt x="993" y="426"/>
                    </a:lnTo>
                    <a:lnTo>
                      <a:pt x="990" y="431"/>
                    </a:lnTo>
                    <a:lnTo>
                      <a:pt x="985" y="435"/>
                    </a:lnTo>
                    <a:lnTo>
                      <a:pt x="981" y="439"/>
                    </a:lnTo>
                    <a:lnTo>
                      <a:pt x="977" y="441"/>
                    </a:lnTo>
                    <a:lnTo>
                      <a:pt x="972" y="443"/>
                    </a:lnTo>
                    <a:lnTo>
                      <a:pt x="967" y="445"/>
                    </a:lnTo>
                    <a:lnTo>
                      <a:pt x="962" y="445"/>
                    </a:lnTo>
                    <a:lnTo>
                      <a:pt x="956" y="446"/>
                    </a:lnTo>
                    <a:lnTo>
                      <a:pt x="956" y="446"/>
                    </a:lnTo>
                    <a:lnTo>
                      <a:pt x="934" y="444"/>
                    </a:lnTo>
                    <a:lnTo>
                      <a:pt x="913" y="441"/>
                    </a:lnTo>
                    <a:lnTo>
                      <a:pt x="894" y="435"/>
                    </a:lnTo>
                    <a:lnTo>
                      <a:pt x="875" y="429"/>
                    </a:lnTo>
                    <a:lnTo>
                      <a:pt x="857" y="421"/>
                    </a:lnTo>
                    <a:lnTo>
                      <a:pt x="841" y="413"/>
                    </a:lnTo>
                    <a:lnTo>
                      <a:pt x="824" y="402"/>
                    </a:lnTo>
                    <a:lnTo>
                      <a:pt x="810" y="391"/>
                    </a:lnTo>
                    <a:lnTo>
                      <a:pt x="796" y="380"/>
                    </a:lnTo>
                    <a:lnTo>
                      <a:pt x="782" y="367"/>
                    </a:lnTo>
                    <a:lnTo>
                      <a:pt x="769" y="354"/>
                    </a:lnTo>
                    <a:lnTo>
                      <a:pt x="757" y="340"/>
                    </a:lnTo>
                    <a:lnTo>
                      <a:pt x="746" y="327"/>
                    </a:lnTo>
                    <a:lnTo>
                      <a:pt x="736" y="312"/>
                    </a:lnTo>
                    <a:lnTo>
                      <a:pt x="716" y="285"/>
                    </a:lnTo>
                    <a:lnTo>
                      <a:pt x="716" y="285"/>
                    </a:lnTo>
                    <a:lnTo>
                      <a:pt x="690" y="245"/>
                    </a:lnTo>
                    <a:lnTo>
                      <a:pt x="690" y="245"/>
                    </a:lnTo>
                    <a:lnTo>
                      <a:pt x="673" y="217"/>
                    </a:lnTo>
                    <a:lnTo>
                      <a:pt x="654" y="190"/>
                    </a:lnTo>
                    <a:lnTo>
                      <a:pt x="644" y="177"/>
                    </a:lnTo>
                    <a:lnTo>
                      <a:pt x="634" y="163"/>
                    </a:lnTo>
                    <a:lnTo>
                      <a:pt x="623" y="151"/>
                    </a:lnTo>
                    <a:lnTo>
                      <a:pt x="612" y="140"/>
                    </a:lnTo>
                    <a:lnTo>
                      <a:pt x="601" y="129"/>
                    </a:lnTo>
                    <a:lnTo>
                      <a:pt x="588" y="119"/>
                    </a:lnTo>
                    <a:lnTo>
                      <a:pt x="576" y="111"/>
                    </a:lnTo>
                    <a:lnTo>
                      <a:pt x="561" y="103"/>
                    </a:lnTo>
                    <a:lnTo>
                      <a:pt x="547" y="97"/>
                    </a:lnTo>
                    <a:lnTo>
                      <a:pt x="532" y="93"/>
                    </a:lnTo>
                    <a:lnTo>
                      <a:pt x="516" y="90"/>
                    </a:lnTo>
                    <a:lnTo>
                      <a:pt x="499" y="89"/>
                    </a:lnTo>
                    <a:lnTo>
                      <a:pt x="499" y="89"/>
                    </a:lnTo>
                    <a:lnTo>
                      <a:pt x="483" y="90"/>
                    </a:lnTo>
                    <a:lnTo>
                      <a:pt x="466" y="93"/>
                    </a:lnTo>
                    <a:lnTo>
                      <a:pt x="452" y="97"/>
                    </a:lnTo>
                    <a:lnTo>
                      <a:pt x="437" y="103"/>
                    </a:lnTo>
                    <a:lnTo>
                      <a:pt x="424" y="111"/>
                    </a:lnTo>
                    <a:lnTo>
                      <a:pt x="411" y="119"/>
                    </a:lnTo>
                    <a:lnTo>
                      <a:pt x="398" y="129"/>
                    </a:lnTo>
                    <a:lnTo>
                      <a:pt x="387" y="140"/>
                    </a:lnTo>
                    <a:lnTo>
                      <a:pt x="376" y="151"/>
                    </a:lnTo>
                    <a:lnTo>
                      <a:pt x="365" y="163"/>
                    </a:lnTo>
                    <a:lnTo>
                      <a:pt x="355" y="177"/>
                    </a:lnTo>
                    <a:lnTo>
                      <a:pt x="346" y="190"/>
                    </a:lnTo>
                    <a:lnTo>
                      <a:pt x="327" y="217"/>
                    </a:lnTo>
                    <a:lnTo>
                      <a:pt x="309" y="245"/>
                    </a:lnTo>
                    <a:lnTo>
                      <a:pt x="309" y="245"/>
                    </a:lnTo>
                    <a:lnTo>
                      <a:pt x="284" y="285"/>
                    </a:lnTo>
                    <a:lnTo>
                      <a:pt x="284" y="285"/>
                    </a:lnTo>
                    <a:lnTo>
                      <a:pt x="264" y="312"/>
                    </a:lnTo>
                    <a:lnTo>
                      <a:pt x="253" y="327"/>
                    </a:lnTo>
                    <a:lnTo>
                      <a:pt x="241" y="340"/>
                    </a:lnTo>
                    <a:lnTo>
                      <a:pt x="230" y="354"/>
                    </a:lnTo>
                    <a:lnTo>
                      <a:pt x="218" y="367"/>
                    </a:lnTo>
                    <a:lnTo>
                      <a:pt x="204" y="380"/>
                    </a:lnTo>
                    <a:lnTo>
                      <a:pt x="190" y="391"/>
                    </a:lnTo>
                    <a:lnTo>
                      <a:pt x="174" y="402"/>
                    </a:lnTo>
                    <a:lnTo>
                      <a:pt x="159" y="413"/>
                    </a:lnTo>
                    <a:lnTo>
                      <a:pt x="141" y="421"/>
                    </a:lnTo>
                    <a:lnTo>
                      <a:pt x="124" y="429"/>
                    </a:lnTo>
                    <a:lnTo>
                      <a:pt x="105" y="435"/>
                    </a:lnTo>
                    <a:lnTo>
                      <a:pt x="86" y="441"/>
                    </a:lnTo>
                    <a:lnTo>
                      <a:pt x="65" y="444"/>
                    </a:lnTo>
                    <a:lnTo>
                      <a:pt x="43" y="446"/>
                    </a:lnTo>
                    <a:lnTo>
                      <a:pt x="43" y="446"/>
                    </a:lnTo>
                    <a:lnTo>
                      <a:pt x="43" y="446"/>
                    </a:lnTo>
                    <a:lnTo>
                      <a:pt x="37" y="445"/>
                    </a:lnTo>
                    <a:lnTo>
                      <a:pt x="32" y="445"/>
                    </a:lnTo>
                    <a:lnTo>
                      <a:pt x="27" y="443"/>
                    </a:lnTo>
                    <a:lnTo>
                      <a:pt x="22" y="441"/>
                    </a:lnTo>
                    <a:lnTo>
                      <a:pt x="18" y="439"/>
                    </a:lnTo>
                    <a:lnTo>
                      <a:pt x="13" y="435"/>
                    </a:lnTo>
                    <a:lnTo>
                      <a:pt x="9" y="431"/>
                    </a:lnTo>
                    <a:lnTo>
                      <a:pt x="6" y="427"/>
                    </a:lnTo>
                    <a:lnTo>
                      <a:pt x="6" y="427"/>
                    </a:lnTo>
                    <a:lnTo>
                      <a:pt x="4" y="421"/>
                    </a:lnTo>
                    <a:lnTo>
                      <a:pt x="2" y="415"/>
                    </a:lnTo>
                    <a:lnTo>
                      <a:pt x="0" y="409"/>
                    </a:lnTo>
                    <a:lnTo>
                      <a:pt x="0" y="402"/>
                    </a:lnTo>
                    <a:lnTo>
                      <a:pt x="0" y="402"/>
                    </a:lnTo>
                    <a:close/>
                    <a:moveTo>
                      <a:pt x="981" y="402"/>
                    </a:moveTo>
                    <a:lnTo>
                      <a:pt x="981" y="402"/>
                    </a:lnTo>
                    <a:lnTo>
                      <a:pt x="980" y="395"/>
                    </a:lnTo>
                    <a:lnTo>
                      <a:pt x="978" y="388"/>
                    </a:lnTo>
                    <a:lnTo>
                      <a:pt x="978" y="388"/>
                    </a:lnTo>
                    <a:lnTo>
                      <a:pt x="975" y="384"/>
                    </a:lnTo>
                    <a:lnTo>
                      <a:pt x="971" y="380"/>
                    </a:lnTo>
                    <a:lnTo>
                      <a:pt x="965" y="376"/>
                    </a:lnTo>
                    <a:lnTo>
                      <a:pt x="961" y="375"/>
                    </a:lnTo>
                    <a:lnTo>
                      <a:pt x="956" y="374"/>
                    </a:lnTo>
                    <a:lnTo>
                      <a:pt x="956" y="374"/>
                    </a:lnTo>
                    <a:lnTo>
                      <a:pt x="937" y="373"/>
                    </a:lnTo>
                    <a:lnTo>
                      <a:pt x="919" y="370"/>
                    </a:lnTo>
                    <a:lnTo>
                      <a:pt x="903" y="365"/>
                    </a:lnTo>
                    <a:lnTo>
                      <a:pt x="887" y="358"/>
                    </a:lnTo>
                    <a:lnTo>
                      <a:pt x="873" y="351"/>
                    </a:lnTo>
                    <a:lnTo>
                      <a:pt x="858" y="341"/>
                    </a:lnTo>
                    <a:lnTo>
                      <a:pt x="845" y="331"/>
                    </a:lnTo>
                    <a:lnTo>
                      <a:pt x="833" y="320"/>
                    </a:lnTo>
                    <a:lnTo>
                      <a:pt x="821" y="307"/>
                    </a:lnTo>
                    <a:lnTo>
                      <a:pt x="810" y="295"/>
                    </a:lnTo>
                    <a:lnTo>
                      <a:pt x="799" y="281"/>
                    </a:lnTo>
                    <a:lnTo>
                      <a:pt x="788" y="267"/>
                    </a:lnTo>
                    <a:lnTo>
                      <a:pt x="769" y="239"/>
                    </a:lnTo>
                    <a:lnTo>
                      <a:pt x="751" y="210"/>
                    </a:lnTo>
                    <a:lnTo>
                      <a:pt x="751" y="210"/>
                    </a:lnTo>
                    <a:lnTo>
                      <a:pt x="725" y="171"/>
                    </a:lnTo>
                    <a:lnTo>
                      <a:pt x="725" y="171"/>
                    </a:lnTo>
                    <a:lnTo>
                      <a:pt x="707" y="144"/>
                    </a:lnTo>
                    <a:lnTo>
                      <a:pt x="685" y="117"/>
                    </a:lnTo>
                    <a:lnTo>
                      <a:pt x="674" y="103"/>
                    </a:lnTo>
                    <a:lnTo>
                      <a:pt x="661" y="91"/>
                    </a:lnTo>
                    <a:lnTo>
                      <a:pt x="649" y="80"/>
                    </a:lnTo>
                    <a:lnTo>
                      <a:pt x="636" y="68"/>
                    </a:lnTo>
                    <a:lnTo>
                      <a:pt x="621" y="57"/>
                    </a:lnTo>
                    <a:lnTo>
                      <a:pt x="607" y="48"/>
                    </a:lnTo>
                    <a:lnTo>
                      <a:pt x="590" y="39"/>
                    </a:lnTo>
                    <a:lnTo>
                      <a:pt x="574" y="32"/>
                    </a:lnTo>
                    <a:lnTo>
                      <a:pt x="557" y="26"/>
                    </a:lnTo>
                    <a:lnTo>
                      <a:pt x="539" y="22"/>
                    </a:lnTo>
                    <a:lnTo>
                      <a:pt x="520" y="19"/>
                    </a:lnTo>
                    <a:lnTo>
                      <a:pt x="499" y="19"/>
                    </a:lnTo>
                    <a:lnTo>
                      <a:pt x="499" y="19"/>
                    </a:lnTo>
                    <a:lnTo>
                      <a:pt x="480" y="19"/>
                    </a:lnTo>
                    <a:lnTo>
                      <a:pt x="460" y="22"/>
                    </a:lnTo>
                    <a:lnTo>
                      <a:pt x="443" y="26"/>
                    </a:lnTo>
                    <a:lnTo>
                      <a:pt x="425" y="32"/>
                    </a:lnTo>
                    <a:lnTo>
                      <a:pt x="409" y="39"/>
                    </a:lnTo>
                    <a:lnTo>
                      <a:pt x="393" y="48"/>
                    </a:lnTo>
                    <a:lnTo>
                      <a:pt x="378" y="57"/>
                    </a:lnTo>
                    <a:lnTo>
                      <a:pt x="363" y="68"/>
                    </a:lnTo>
                    <a:lnTo>
                      <a:pt x="350" y="80"/>
                    </a:lnTo>
                    <a:lnTo>
                      <a:pt x="337" y="91"/>
                    </a:lnTo>
                    <a:lnTo>
                      <a:pt x="325" y="103"/>
                    </a:lnTo>
                    <a:lnTo>
                      <a:pt x="314" y="117"/>
                    </a:lnTo>
                    <a:lnTo>
                      <a:pt x="293" y="144"/>
                    </a:lnTo>
                    <a:lnTo>
                      <a:pt x="273" y="171"/>
                    </a:lnTo>
                    <a:lnTo>
                      <a:pt x="273" y="171"/>
                    </a:lnTo>
                    <a:lnTo>
                      <a:pt x="249" y="210"/>
                    </a:lnTo>
                    <a:lnTo>
                      <a:pt x="249" y="210"/>
                    </a:lnTo>
                    <a:lnTo>
                      <a:pt x="230" y="239"/>
                    </a:lnTo>
                    <a:lnTo>
                      <a:pt x="210" y="267"/>
                    </a:lnTo>
                    <a:lnTo>
                      <a:pt x="200" y="281"/>
                    </a:lnTo>
                    <a:lnTo>
                      <a:pt x="190" y="295"/>
                    </a:lnTo>
                    <a:lnTo>
                      <a:pt x="179" y="307"/>
                    </a:lnTo>
                    <a:lnTo>
                      <a:pt x="166" y="320"/>
                    </a:lnTo>
                    <a:lnTo>
                      <a:pt x="154" y="331"/>
                    </a:lnTo>
                    <a:lnTo>
                      <a:pt x="140" y="341"/>
                    </a:lnTo>
                    <a:lnTo>
                      <a:pt x="127" y="351"/>
                    </a:lnTo>
                    <a:lnTo>
                      <a:pt x="111" y="358"/>
                    </a:lnTo>
                    <a:lnTo>
                      <a:pt x="96" y="365"/>
                    </a:lnTo>
                    <a:lnTo>
                      <a:pt x="79" y="370"/>
                    </a:lnTo>
                    <a:lnTo>
                      <a:pt x="62" y="373"/>
                    </a:lnTo>
                    <a:lnTo>
                      <a:pt x="43" y="374"/>
                    </a:lnTo>
                    <a:lnTo>
                      <a:pt x="43" y="374"/>
                    </a:lnTo>
                    <a:lnTo>
                      <a:pt x="38" y="375"/>
                    </a:lnTo>
                    <a:lnTo>
                      <a:pt x="35" y="376"/>
                    </a:lnTo>
                    <a:lnTo>
                      <a:pt x="29" y="380"/>
                    </a:lnTo>
                    <a:lnTo>
                      <a:pt x="24" y="384"/>
                    </a:lnTo>
                    <a:lnTo>
                      <a:pt x="22" y="388"/>
                    </a:lnTo>
                    <a:lnTo>
                      <a:pt x="22" y="388"/>
                    </a:lnTo>
                    <a:lnTo>
                      <a:pt x="19" y="395"/>
                    </a:lnTo>
                    <a:lnTo>
                      <a:pt x="18" y="402"/>
                    </a:lnTo>
                    <a:lnTo>
                      <a:pt x="19" y="411"/>
                    </a:lnTo>
                    <a:lnTo>
                      <a:pt x="22" y="418"/>
                    </a:lnTo>
                    <a:lnTo>
                      <a:pt x="22" y="418"/>
                    </a:lnTo>
                    <a:lnTo>
                      <a:pt x="25" y="421"/>
                    </a:lnTo>
                    <a:lnTo>
                      <a:pt x="29" y="424"/>
                    </a:lnTo>
                    <a:lnTo>
                      <a:pt x="35" y="427"/>
                    </a:lnTo>
                    <a:lnTo>
                      <a:pt x="42" y="428"/>
                    </a:lnTo>
                    <a:lnTo>
                      <a:pt x="42" y="428"/>
                    </a:lnTo>
                    <a:lnTo>
                      <a:pt x="42" y="428"/>
                    </a:lnTo>
                    <a:lnTo>
                      <a:pt x="63" y="426"/>
                    </a:lnTo>
                    <a:lnTo>
                      <a:pt x="83" y="423"/>
                    </a:lnTo>
                    <a:lnTo>
                      <a:pt x="100" y="419"/>
                    </a:lnTo>
                    <a:lnTo>
                      <a:pt x="118" y="413"/>
                    </a:lnTo>
                    <a:lnTo>
                      <a:pt x="134" y="405"/>
                    </a:lnTo>
                    <a:lnTo>
                      <a:pt x="150" y="397"/>
                    </a:lnTo>
                    <a:lnTo>
                      <a:pt x="164" y="388"/>
                    </a:lnTo>
                    <a:lnTo>
                      <a:pt x="179" y="378"/>
                    </a:lnTo>
                    <a:lnTo>
                      <a:pt x="192" y="367"/>
                    </a:lnTo>
                    <a:lnTo>
                      <a:pt x="204" y="355"/>
                    </a:lnTo>
                    <a:lnTo>
                      <a:pt x="217" y="342"/>
                    </a:lnTo>
                    <a:lnTo>
                      <a:pt x="228" y="330"/>
                    </a:lnTo>
                    <a:lnTo>
                      <a:pt x="250" y="303"/>
                    </a:lnTo>
                    <a:lnTo>
                      <a:pt x="269" y="275"/>
                    </a:lnTo>
                    <a:lnTo>
                      <a:pt x="269" y="275"/>
                    </a:lnTo>
                    <a:lnTo>
                      <a:pt x="294" y="236"/>
                    </a:lnTo>
                    <a:lnTo>
                      <a:pt x="294" y="236"/>
                    </a:lnTo>
                    <a:lnTo>
                      <a:pt x="313" y="207"/>
                    </a:lnTo>
                    <a:lnTo>
                      <a:pt x="332" y="178"/>
                    </a:lnTo>
                    <a:lnTo>
                      <a:pt x="343" y="163"/>
                    </a:lnTo>
                    <a:lnTo>
                      <a:pt x="354" y="150"/>
                    </a:lnTo>
                    <a:lnTo>
                      <a:pt x="365" y="137"/>
                    </a:lnTo>
                    <a:lnTo>
                      <a:pt x="377" y="124"/>
                    </a:lnTo>
                    <a:lnTo>
                      <a:pt x="389" y="114"/>
                    </a:lnTo>
                    <a:lnTo>
                      <a:pt x="402" y="103"/>
                    </a:lnTo>
                    <a:lnTo>
                      <a:pt x="417" y="94"/>
                    </a:lnTo>
                    <a:lnTo>
                      <a:pt x="431" y="86"/>
                    </a:lnTo>
                    <a:lnTo>
                      <a:pt x="447" y="80"/>
                    </a:lnTo>
                    <a:lnTo>
                      <a:pt x="463" y="76"/>
                    </a:lnTo>
                    <a:lnTo>
                      <a:pt x="481" y="72"/>
                    </a:lnTo>
                    <a:lnTo>
                      <a:pt x="499" y="71"/>
                    </a:lnTo>
                    <a:lnTo>
                      <a:pt x="499" y="71"/>
                    </a:lnTo>
                    <a:lnTo>
                      <a:pt x="518" y="72"/>
                    </a:lnTo>
                    <a:lnTo>
                      <a:pt x="536" y="76"/>
                    </a:lnTo>
                    <a:lnTo>
                      <a:pt x="552" y="80"/>
                    </a:lnTo>
                    <a:lnTo>
                      <a:pt x="567" y="86"/>
                    </a:lnTo>
                    <a:lnTo>
                      <a:pt x="583" y="94"/>
                    </a:lnTo>
                    <a:lnTo>
                      <a:pt x="596" y="103"/>
                    </a:lnTo>
                    <a:lnTo>
                      <a:pt x="610" y="114"/>
                    </a:lnTo>
                    <a:lnTo>
                      <a:pt x="622" y="125"/>
                    </a:lnTo>
                    <a:lnTo>
                      <a:pt x="635" y="137"/>
                    </a:lnTo>
                    <a:lnTo>
                      <a:pt x="646" y="150"/>
                    </a:lnTo>
                    <a:lnTo>
                      <a:pt x="656" y="163"/>
                    </a:lnTo>
                    <a:lnTo>
                      <a:pt x="667" y="178"/>
                    </a:lnTo>
                    <a:lnTo>
                      <a:pt x="686" y="207"/>
                    </a:lnTo>
                    <a:lnTo>
                      <a:pt x="705" y="236"/>
                    </a:lnTo>
                    <a:lnTo>
                      <a:pt x="705" y="236"/>
                    </a:lnTo>
                    <a:lnTo>
                      <a:pt x="731" y="275"/>
                    </a:lnTo>
                    <a:lnTo>
                      <a:pt x="731" y="275"/>
                    </a:lnTo>
                    <a:lnTo>
                      <a:pt x="750" y="303"/>
                    </a:lnTo>
                    <a:lnTo>
                      <a:pt x="771" y="330"/>
                    </a:lnTo>
                    <a:lnTo>
                      <a:pt x="782" y="342"/>
                    </a:lnTo>
                    <a:lnTo>
                      <a:pt x="794" y="355"/>
                    </a:lnTo>
                    <a:lnTo>
                      <a:pt x="807" y="367"/>
                    </a:lnTo>
                    <a:lnTo>
                      <a:pt x="820" y="378"/>
                    </a:lnTo>
                    <a:lnTo>
                      <a:pt x="835" y="388"/>
                    </a:lnTo>
                    <a:lnTo>
                      <a:pt x="849" y="397"/>
                    </a:lnTo>
                    <a:lnTo>
                      <a:pt x="865" y="405"/>
                    </a:lnTo>
                    <a:lnTo>
                      <a:pt x="881" y="413"/>
                    </a:lnTo>
                    <a:lnTo>
                      <a:pt x="899" y="419"/>
                    </a:lnTo>
                    <a:lnTo>
                      <a:pt x="917" y="423"/>
                    </a:lnTo>
                    <a:lnTo>
                      <a:pt x="936" y="426"/>
                    </a:lnTo>
                    <a:lnTo>
                      <a:pt x="956" y="428"/>
                    </a:lnTo>
                    <a:lnTo>
                      <a:pt x="956" y="428"/>
                    </a:lnTo>
                    <a:lnTo>
                      <a:pt x="965" y="427"/>
                    </a:lnTo>
                    <a:lnTo>
                      <a:pt x="970" y="424"/>
                    </a:lnTo>
                    <a:lnTo>
                      <a:pt x="975" y="421"/>
                    </a:lnTo>
                    <a:lnTo>
                      <a:pt x="977" y="418"/>
                    </a:lnTo>
                    <a:lnTo>
                      <a:pt x="977" y="418"/>
                    </a:lnTo>
                    <a:lnTo>
                      <a:pt x="980" y="411"/>
                    </a:lnTo>
                    <a:lnTo>
                      <a:pt x="981" y="402"/>
                    </a:lnTo>
                    <a:lnTo>
                      <a:pt x="981" y="402"/>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grpSp>
      </p:grpSp>
      <p:sp>
        <p:nvSpPr>
          <p:cNvPr id="789" name="TextBox 788">
            <a:extLst>
              <a:ext uri="{FF2B5EF4-FFF2-40B4-BE49-F238E27FC236}">
                <a16:creationId xmlns:a16="http://schemas.microsoft.com/office/drawing/2014/main" id="{C93E51E5-E8D5-4747-A1F2-3AEFA3691224}"/>
              </a:ext>
            </a:extLst>
          </p:cNvPr>
          <p:cNvSpPr txBox="1"/>
          <p:nvPr/>
        </p:nvSpPr>
        <p:spPr bwMode="auto">
          <a:xfrm>
            <a:off x="4932942" y="6222534"/>
            <a:ext cx="2107742"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1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Payload acts on target substrates</a:t>
            </a:r>
          </a:p>
        </p:txBody>
      </p:sp>
      <p:sp>
        <p:nvSpPr>
          <p:cNvPr id="133" name="Oval 132">
            <a:extLst>
              <a:ext uri="{FF2B5EF4-FFF2-40B4-BE49-F238E27FC236}">
                <a16:creationId xmlns:a16="http://schemas.microsoft.com/office/drawing/2014/main" id="{158724B0-F75E-4237-9A06-C572366B7157}"/>
              </a:ext>
            </a:extLst>
          </p:cNvPr>
          <p:cNvSpPr/>
          <p:nvPr/>
        </p:nvSpPr>
        <p:spPr bwMode="auto">
          <a:xfrm>
            <a:off x="5822855" y="5174407"/>
            <a:ext cx="559627" cy="447585"/>
          </a:xfrm>
          <a:prstGeom prst="ellipse">
            <a:avLst/>
          </a:prstGeom>
          <a:solidFill>
            <a:schemeClr val="tx1"/>
          </a:solidFill>
          <a:ln w="9525">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grpSp>
        <p:nvGrpSpPr>
          <p:cNvPr id="121" name="Group 120">
            <a:extLst>
              <a:ext uri="{FF2B5EF4-FFF2-40B4-BE49-F238E27FC236}">
                <a16:creationId xmlns:a16="http://schemas.microsoft.com/office/drawing/2014/main" id="{08795F1E-13C2-4E87-BC45-04F40D9C87E0}"/>
              </a:ext>
            </a:extLst>
          </p:cNvPr>
          <p:cNvGrpSpPr/>
          <p:nvPr/>
        </p:nvGrpSpPr>
        <p:grpSpPr>
          <a:xfrm rot="12644920">
            <a:off x="5955000" y="5262896"/>
            <a:ext cx="275725" cy="250925"/>
            <a:chOff x="214844" y="3196211"/>
            <a:chExt cx="1362046" cy="1269460"/>
          </a:xfrm>
          <a:solidFill>
            <a:schemeClr val="accent1"/>
          </a:solidFill>
        </p:grpSpPr>
        <p:grpSp>
          <p:nvGrpSpPr>
            <p:cNvPr id="122" name="Group 121">
              <a:extLst>
                <a:ext uri="{FF2B5EF4-FFF2-40B4-BE49-F238E27FC236}">
                  <a16:creationId xmlns:a16="http://schemas.microsoft.com/office/drawing/2014/main" id="{387E9F26-F407-4BE6-84CE-D7B75F4CC3DE}"/>
                </a:ext>
              </a:extLst>
            </p:cNvPr>
            <p:cNvGrpSpPr/>
            <p:nvPr/>
          </p:nvGrpSpPr>
          <p:grpSpPr>
            <a:xfrm>
              <a:off x="214844" y="4012118"/>
              <a:ext cx="1362046" cy="281046"/>
              <a:chOff x="214844" y="4012118"/>
              <a:chExt cx="1362046" cy="281046"/>
            </a:xfrm>
            <a:grpFill/>
          </p:grpSpPr>
          <p:grpSp>
            <p:nvGrpSpPr>
              <p:cNvPr id="127" name="Group 126">
                <a:extLst>
                  <a:ext uri="{FF2B5EF4-FFF2-40B4-BE49-F238E27FC236}">
                    <a16:creationId xmlns:a16="http://schemas.microsoft.com/office/drawing/2014/main" id="{A9871789-F0F1-46D8-82F5-CE6F7649BFF8}"/>
                  </a:ext>
                </a:extLst>
              </p:cNvPr>
              <p:cNvGrpSpPr/>
              <p:nvPr/>
            </p:nvGrpSpPr>
            <p:grpSpPr>
              <a:xfrm>
                <a:off x="1162329" y="4052228"/>
                <a:ext cx="414561" cy="240936"/>
                <a:chOff x="1162329" y="4046186"/>
                <a:chExt cx="414561" cy="240936"/>
              </a:xfrm>
              <a:grpFill/>
            </p:grpSpPr>
            <p:sp>
              <p:nvSpPr>
                <p:cNvPr id="131" name="Rectangle 130">
                  <a:extLst>
                    <a:ext uri="{FF2B5EF4-FFF2-40B4-BE49-F238E27FC236}">
                      <a16:creationId xmlns:a16="http://schemas.microsoft.com/office/drawing/2014/main" id="{6CB98075-1065-4124-8590-ED6527BA2DFE}"/>
                    </a:ext>
                  </a:extLst>
                </p:cNvPr>
                <p:cNvSpPr/>
                <p:nvPr/>
              </p:nvSpPr>
              <p:spPr bwMode="auto">
                <a:xfrm rot="1584532">
                  <a:off x="1162329" y="4046186"/>
                  <a:ext cx="117499" cy="31119"/>
                </a:xfrm>
                <a:prstGeom prst="rect">
                  <a:avLst/>
                </a:prstGeom>
                <a:grpFill/>
                <a:ln w="31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32" name="7-Point Star 2">
                  <a:extLst>
                    <a:ext uri="{FF2B5EF4-FFF2-40B4-BE49-F238E27FC236}">
                      <a16:creationId xmlns:a16="http://schemas.microsoft.com/office/drawing/2014/main" id="{97BF0870-460A-44CA-885A-607F772AFB2C}"/>
                    </a:ext>
                  </a:extLst>
                </p:cNvPr>
                <p:cNvSpPr/>
                <p:nvPr/>
              </p:nvSpPr>
              <p:spPr bwMode="auto">
                <a:xfrm>
                  <a:off x="1361749" y="4071980"/>
                  <a:ext cx="215141" cy="215142"/>
                </a:xfrm>
                <a:prstGeom prst="star7">
                  <a:avLst/>
                </a:pr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nvGrpSpPr>
              <p:cNvPr id="128" name="Group 127">
                <a:extLst>
                  <a:ext uri="{FF2B5EF4-FFF2-40B4-BE49-F238E27FC236}">
                    <a16:creationId xmlns:a16="http://schemas.microsoft.com/office/drawing/2014/main" id="{78E17727-EE00-4B86-9381-C65CB5F01FCF}"/>
                  </a:ext>
                </a:extLst>
              </p:cNvPr>
              <p:cNvGrpSpPr/>
              <p:nvPr/>
            </p:nvGrpSpPr>
            <p:grpSpPr>
              <a:xfrm rot="10800000">
                <a:off x="214844" y="4012118"/>
                <a:ext cx="349759" cy="234871"/>
                <a:chOff x="1159129" y="3802803"/>
                <a:chExt cx="349759" cy="234871"/>
              </a:xfrm>
              <a:grpFill/>
            </p:grpSpPr>
            <p:sp>
              <p:nvSpPr>
                <p:cNvPr id="129" name="Rectangle 128">
                  <a:extLst>
                    <a:ext uri="{FF2B5EF4-FFF2-40B4-BE49-F238E27FC236}">
                      <a16:creationId xmlns:a16="http://schemas.microsoft.com/office/drawing/2014/main" id="{D2B4ADFD-9387-4C2A-8642-144F9D02E09B}"/>
                    </a:ext>
                  </a:extLst>
                </p:cNvPr>
                <p:cNvSpPr/>
                <p:nvPr/>
              </p:nvSpPr>
              <p:spPr bwMode="auto">
                <a:xfrm rot="1921662">
                  <a:off x="1159129" y="4006555"/>
                  <a:ext cx="117500" cy="31119"/>
                </a:xfrm>
                <a:prstGeom prst="rect">
                  <a:avLst/>
                </a:prstGeom>
                <a:grpFill/>
                <a:ln w="31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30" name="7-Point Star 2">
                  <a:extLst>
                    <a:ext uri="{FF2B5EF4-FFF2-40B4-BE49-F238E27FC236}">
                      <a16:creationId xmlns:a16="http://schemas.microsoft.com/office/drawing/2014/main" id="{E36A93BE-5206-4F90-8686-93060DCAB78B}"/>
                    </a:ext>
                  </a:extLst>
                </p:cNvPr>
                <p:cNvSpPr/>
                <p:nvPr/>
              </p:nvSpPr>
              <p:spPr bwMode="auto">
                <a:xfrm>
                  <a:off x="1293741" y="3802803"/>
                  <a:ext cx="215147" cy="215146"/>
                </a:xfrm>
                <a:prstGeom prst="star7">
                  <a:avLst/>
                </a:pr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sp>
          <p:nvSpPr>
            <p:cNvPr id="123" name="Freeform 73">
              <a:extLst>
                <a:ext uri="{FF2B5EF4-FFF2-40B4-BE49-F238E27FC236}">
                  <a16:creationId xmlns:a16="http://schemas.microsoft.com/office/drawing/2014/main" id="{EA6B471A-0B91-4E19-8A4D-454A2B0C3D72}"/>
                </a:ext>
              </a:extLst>
            </p:cNvPr>
            <p:cNvSpPr/>
            <p:nvPr/>
          </p:nvSpPr>
          <p:spPr bwMode="auto">
            <a:xfrm>
              <a:off x="1123365" y="3389390"/>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24" name="Freeform 74">
              <a:extLst>
                <a:ext uri="{FF2B5EF4-FFF2-40B4-BE49-F238E27FC236}">
                  <a16:creationId xmlns:a16="http://schemas.microsoft.com/office/drawing/2014/main" id="{6FEDA613-5B93-4FCD-88A9-47763EA8CDE2}"/>
                </a:ext>
              </a:extLst>
            </p:cNvPr>
            <p:cNvSpPr/>
            <p:nvPr/>
          </p:nvSpPr>
          <p:spPr bwMode="auto">
            <a:xfrm flipV="1">
              <a:off x="285313" y="3407323"/>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25" name="Freeform 39">
              <a:extLst>
                <a:ext uri="{FF2B5EF4-FFF2-40B4-BE49-F238E27FC236}">
                  <a16:creationId xmlns:a16="http://schemas.microsoft.com/office/drawing/2014/main" id="{B59F8770-060B-4E2F-8629-4BB377C054C5}"/>
                </a:ext>
              </a:extLst>
            </p:cNvPr>
            <p:cNvSpPr/>
            <p:nvPr/>
          </p:nvSpPr>
          <p:spPr bwMode="auto">
            <a:xfrm>
              <a:off x="894320" y="3196211"/>
              <a:ext cx="502442"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26" name="Freeform 41">
              <a:extLst>
                <a:ext uri="{FF2B5EF4-FFF2-40B4-BE49-F238E27FC236}">
                  <a16:creationId xmlns:a16="http://schemas.microsoft.com/office/drawing/2014/main" id="{B751A682-7619-4F43-BDAA-021DFC1FBEAD}"/>
                </a:ext>
              </a:extLst>
            </p:cNvPr>
            <p:cNvSpPr/>
            <p:nvPr/>
          </p:nvSpPr>
          <p:spPr bwMode="auto">
            <a:xfrm flipH="1">
              <a:off x="337717" y="3196211"/>
              <a:ext cx="499629"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sp>
        <p:nvSpPr>
          <p:cNvPr id="136" name="7-Point Star 2">
            <a:extLst>
              <a:ext uri="{FF2B5EF4-FFF2-40B4-BE49-F238E27FC236}">
                <a16:creationId xmlns:a16="http://schemas.microsoft.com/office/drawing/2014/main" id="{82AE520B-1879-41AA-A1EE-A3A6637F83A0}"/>
              </a:ext>
            </a:extLst>
          </p:cNvPr>
          <p:cNvSpPr/>
          <p:nvPr/>
        </p:nvSpPr>
        <p:spPr bwMode="auto">
          <a:xfrm rot="1844920">
            <a:off x="6077584" y="5711915"/>
            <a:ext cx="45720" cy="45720"/>
          </a:xfrm>
          <a:prstGeom prst="star7">
            <a:avLst/>
          </a:prstGeom>
          <a:solidFill>
            <a:schemeClr val="accent1"/>
          </a:solid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37" name="7-Point Star 2">
            <a:extLst>
              <a:ext uri="{FF2B5EF4-FFF2-40B4-BE49-F238E27FC236}">
                <a16:creationId xmlns:a16="http://schemas.microsoft.com/office/drawing/2014/main" id="{03B603F8-B95F-4D8D-B86B-013347A1872A}"/>
              </a:ext>
            </a:extLst>
          </p:cNvPr>
          <p:cNvSpPr/>
          <p:nvPr/>
        </p:nvSpPr>
        <p:spPr bwMode="auto">
          <a:xfrm rot="1844920">
            <a:off x="5949042" y="5943499"/>
            <a:ext cx="86517" cy="84479"/>
          </a:xfrm>
          <a:prstGeom prst="star7">
            <a:avLst/>
          </a:prstGeom>
          <a:solidFill>
            <a:schemeClr val="accent1"/>
          </a:solid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38" name="7-Point Star 2">
            <a:extLst>
              <a:ext uri="{FF2B5EF4-FFF2-40B4-BE49-F238E27FC236}">
                <a16:creationId xmlns:a16="http://schemas.microsoft.com/office/drawing/2014/main" id="{3BDEA070-FF38-40B1-9BD9-7A4F2006F5DF}"/>
              </a:ext>
            </a:extLst>
          </p:cNvPr>
          <p:cNvSpPr/>
          <p:nvPr/>
        </p:nvSpPr>
        <p:spPr bwMode="auto">
          <a:xfrm rot="1844920">
            <a:off x="5616364" y="5417672"/>
            <a:ext cx="45720" cy="45720"/>
          </a:xfrm>
          <a:prstGeom prst="star7">
            <a:avLst/>
          </a:prstGeom>
          <a:solidFill>
            <a:schemeClr val="accent1"/>
          </a:solid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39" name="7-Point Star 2">
            <a:extLst>
              <a:ext uri="{FF2B5EF4-FFF2-40B4-BE49-F238E27FC236}">
                <a16:creationId xmlns:a16="http://schemas.microsoft.com/office/drawing/2014/main" id="{E34042E2-0E0B-4027-A7E5-C81EDF8BAAA3}"/>
              </a:ext>
            </a:extLst>
          </p:cNvPr>
          <p:cNvSpPr/>
          <p:nvPr/>
        </p:nvSpPr>
        <p:spPr bwMode="auto">
          <a:xfrm rot="1844920">
            <a:off x="5598374" y="5258690"/>
            <a:ext cx="45720" cy="45720"/>
          </a:xfrm>
          <a:prstGeom prst="star7">
            <a:avLst/>
          </a:prstGeom>
          <a:solidFill>
            <a:schemeClr val="accent1"/>
          </a:solid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nvGrpSpPr>
          <p:cNvPr id="161" name="Group 160">
            <a:extLst>
              <a:ext uri="{FF2B5EF4-FFF2-40B4-BE49-F238E27FC236}">
                <a16:creationId xmlns:a16="http://schemas.microsoft.com/office/drawing/2014/main" id="{6E575983-089C-471F-9CBB-707E7D555857}"/>
              </a:ext>
            </a:extLst>
          </p:cNvPr>
          <p:cNvGrpSpPr/>
          <p:nvPr/>
        </p:nvGrpSpPr>
        <p:grpSpPr>
          <a:xfrm rot="3647501">
            <a:off x="4947890" y="5131692"/>
            <a:ext cx="440684" cy="626694"/>
            <a:chOff x="4833426" y="5060695"/>
            <a:chExt cx="440684" cy="626694"/>
          </a:xfrm>
        </p:grpSpPr>
        <p:grpSp>
          <p:nvGrpSpPr>
            <p:cNvPr id="153" name="Group 152">
              <a:extLst>
                <a:ext uri="{FF2B5EF4-FFF2-40B4-BE49-F238E27FC236}">
                  <a16:creationId xmlns:a16="http://schemas.microsoft.com/office/drawing/2014/main" id="{91D467DB-CAA4-416F-9C3E-6CCC5452B1E3}"/>
                </a:ext>
              </a:extLst>
            </p:cNvPr>
            <p:cNvGrpSpPr/>
            <p:nvPr/>
          </p:nvGrpSpPr>
          <p:grpSpPr>
            <a:xfrm>
              <a:off x="4943948" y="5060695"/>
              <a:ext cx="330162" cy="626694"/>
              <a:chOff x="4954616" y="5072115"/>
              <a:chExt cx="330162" cy="626694"/>
            </a:xfrm>
          </p:grpSpPr>
          <p:sp>
            <p:nvSpPr>
              <p:cNvPr id="141" name="Rectangle 140">
                <a:extLst>
                  <a:ext uri="{FF2B5EF4-FFF2-40B4-BE49-F238E27FC236}">
                    <a16:creationId xmlns:a16="http://schemas.microsoft.com/office/drawing/2014/main" id="{81C07563-15E0-41FD-8535-7F06EDF2B9A6}"/>
                  </a:ext>
                </a:extLst>
              </p:cNvPr>
              <p:cNvSpPr/>
              <p:nvPr/>
            </p:nvSpPr>
            <p:spPr bwMode="auto">
              <a:xfrm rot="3142824">
                <a:off x="4796448" y="5362602"/>
                <a:ext cx="626694" cy="45719"/>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cxnSp>
            <p:nvCxnSpPr>
              <p:cNvPr id="143" name="Straight Connector 142">
                <a:extLst>
                  <a:ext uri="{FF2B5EF4-FFF2-40B4-BE49-F238E27FC236}">
                    <a16:creationId xmlns:a16="http://schemas.microsoft.com/office/drawing/2014/main" id="{3429EE49-DDA8-4C5B-99B4-E66AC65829E8}"/>
                  </a:ext>
                </a:extLst>
              </p:cNvPr>
              <p:cNvCxnSpPr>
                <a:cxnSpLocks/>
              </p:cNvCxnSpPr>
              <p:nvPr/>
            </p:nvCxnSpPr>
            <p:spPr bwMode="auto">
              <a:xfrm flipH="1">
                <a:off x="4954616" y="5195841"/>
                <a:ext cx="36031" cy="27558"/>
              </a:xfrm>
              <a:prstGeom prst="line">
                <a:avLst/>
              </a:prstGeom>
              <a:noFill/>
              <a:ln w="12700" cap="flat" cmpd="sng" algn="ctr">
                <a:solidFill>
                  <a:schemeClr val="bg1"/>
                </a:solidFill>
                <a:prstDash val="solid"/>
                <a:round/>
                <a:headEnd type="none" w="med" len="med"/>
                <a:tailEnd type="none" w="med" len="med"/>
              </a:ln>
              <a:effectLst/>
            </p:spPr>
          </p:cxnSp>
          <p:cxnSp>
            <p:nvCxnSpPr>
              <p:cNvPr id="145" name="Straight Connector 144">
                <a:extLst>
                  <a:ext uri="{FF2B5EF4-FFF2-40B4-BE49-F238E27FC236}">
                    <a16:creationId xmlns:a16="http://schemas.microsoft.com/office/drawing/2014/main" id="{8CF80E5B-1346-4174-AD57-E2069BCF4519}"/>
                  </a:ext>
                </a:extLst>
              </p:cNvPr>
              <p:cNvCxnSpPr>
                <a:cxnSpLocks/>
              </p:cNvCxnSpPr>
              <p:nvPr/>
            </p:nvCxnSpPr>
            <p:spPr bwMode="auto">
              <a:xfrm flipH="1">
                <a:off x="4991938" y="5242520"/>
                <a:ext cx="36031" cy="27558"/>
              </a:xfrm>
              <a:prstGeom prst="line">
                <a:avLst/>
              </a:prstGeom>
              <a:noFill/>
              <a:ln w="12700" cap="flat" cmpd="sng" algn="ctr">
                <a:solidFill>
                  <a:schemeClr val="bg1"/>
                </a:solidFill>
                <a:prstDash val="solid"/>
                <a:round/>
                <a:headEnd type="none" w="med" len="med"/>
                <a:tailEnd type="none" w="med" len="med"/>
              </a:ln>
              <a:effectLst/>
            </p:spPr>
          </p:cxnSp>
          <p:cxnSp>
            <p:nvCxnSpPr>
              <p:cNvPr id="146" name="Straight Connector 145">
                <a:extLst>
                  <a:ext uri="{FF2B5EF4-FFF2-40B4-BE49-F238E27FC236}">
                    <a16:creationId xmlns:a16="http://schemas.microsoft.com/office/drawing/2014/main" id="{BBB6CC90-8646-48BF-A9B8-D3C7D730D7B6}"/>
                  </a:ext>
                </a:extLst>
              </p:cNvPr>
              <p:cNvCxnSpPr>
                <a:cxnSpLocks/>
              </p:cNvCxnSpPr>
              <p:nvPr/>
            </p:nvCxnSpPr>
            <p:spPr bwMode="auto">
              <a:xfrm flipH="1">
                <a:off x="5026992" y="5287820"/>
                <a:ext cx="36031" cy="27558"/>
              </a:xfrm>
              <a:prstGeom prst="line">
                <a:avLst/>
              </a:prstGeom>
              <a:noFill/>
              <a:ln w="12700" cap="flat" cmpd="sng" algn="ctr">
                <a:solidFill>
                  <a:schemeClr val="bg1"/>
                </a:solidFill>
                <a:prstDash val="solid"/>
                <a:round/>
                <a:headEnd type="none" w="med" len="med"/>
                <a:tailEnd type="none" w="med" len="med"/>
              </a:ln>
              <a:effectLst/>
            </p:spPr>
          </p:cxnSp>
          <p:cxnSp>
            <p:nvCxnSpPr>
              <p:cNvPr id="147" name="Straight Connector 146">
                <a:extLst>
                  <a:ext uri="{FF2B5EF4-FFF2-40B4-BE49-F238E27FC236}">
                    <a16:creationId xmlns:a16="http://schemas.microsoft.com/office/drawing/2014/main" id="{D63A8FAE-B89D-422F-A2ED-4868FAC0619D}"/>
                  </a:ext>
                </a:extLst>
              </p:cNvPr>
              <p:cNvCxnSpPr>
                <a:cxnSpLocks/>
              </p:cNvCxnSpPr>
              <p:nvPr/>
            </p:nvCxnSpPr>
            <p:spPr bwMode="auto">
              <a:xfrm flipH="1">
                <a:off x="5065689" y="5338281"/>
                <a:ext cx="36031" cy="27558"/>
              </a:xfrm>
              <a:prstGeom prst="line">
                <a:avLst/>
              </a:prstGeom>
              <a:noFill/>
              <a:ln w="12700" cap="flat" cmpd="sng" algn="ctr">
                <a:solidFill>
                  <a:schemeClr val="bg1"/>
                </a:solidFill>
                <a:prstDash val="solid"/>
                <a:round/>
                <a:headEnd type="none" w="med" len="med"/>
                <a:tailEnd type="none" w="med" len="med"/>
              </a:ln>
              <a:effectLst/>
            </p:spPr>
          </p:cxnSp>
          <p:cxnSp>
            <p:nvCxnSpPr>
              <p:cNvPr id="148" name="Straight Connector 147">
                <a:extLst>
                  <a:ext uri="{FF2B5EF4-FFF2-40B4-BE49-F238E27FC236}">
                    <a16:creationId xmlns:a16="http://schemas.microsoft.com/office/drawing/2014/main" id="{E1FAF182-4D00-40BB-9975-004B18659149}"/>
                  </a:ext>
                </a:extLst>
              </p:cNvPr>
              <p:cNvCxnSpPr>
                <a:cxnSpLocks/>
              </p:cNvCxnSpPr>
              <p:nvPr/>
            </p:nvCxnSpPr>
            <p:spPr bwMode="auto">
              <a:xfrm flipH="1">
                <a:off x="5212716" y="5527204"/>
                <a:ext cx="36031" cy="27558"/>
              </a:xfrm>
              <a:prstGeom prst="line">
                <a:avLst/>
              </a:prstGeom>
              <a:noFill/>
              <a:ln w="12700" cap="flat" cmpd="sng" algn="ctr">
                <a:solidFill>
                  <a:schemeClr val="bg1"/>
                </a:solidFill>
                <a:prstDash val="solid"/>
                <a:round/>
                <a:headEnd type="none" w="med" len="med"/>
                <a:tailEnd type="none" w="med" len="med"/>
              </a:ln>
              <a:effectLst/>
            </p:spPr>
          </p:cxnSp>
          <p:cxnSp>
            <p:nvCxnSpPr>
              <p:cNvPr id="149" name="Straight Connector 148">
                <a:extLst>
                  <a:ext uri="{FF2B5EF4-FFF2-40B4-BE49-F238E27FC236}">
                    <a16:creationId xmlns:a16="http://schemas.microsoft.com/office/drawing/2014/main" id="{ACBE064C-4DAF-4B4A-9937-3F23D239B00A}"/>
                  </a:ext>
                </a:extLst>
              </p:cNvPr>
              <p:cNvCxnSpPr>
                <a:cxnSpLocks/>
              </p:cNvCxnSpPr>
              <p:nvPr/>
            </p:nvCxnSpPr>
            <p:spPr bwMode="auto">
              <a:xfrm flipH="1">
                <a:off x="5099056" y="5381252"/>
                <a:ext cx="36031" cy="27558"/>
              </a:xfrm>
              <a:prstGeom prst="line">
                <a:avLst/>
              </a:prstGeom>
              <a:noFill/>
              <a:ln w="12700" cap="flat" cmpd="sng" algn="ctr">
                <a:solidFill>
                  <a:schemeClr val="bg1"/>
                </a:solidFill>
                <a:prstDash val="solid"/>
                <a:round/>
                <a:headEnd type="none" w="med" len="med"/>
                <a:tailEnd type="none" w="med" len="med"/>
              </a:ln>
              <a:effectLst/>
            </p:spPr>
          </p:cxnSp>
          <p:cxnSp>
            <p:nvCxnSpPr>
              <p:cNvPr id="150" name="Straight Connector 149">
                <a:extLst>
                  <a:ext uri="{FF2B5EF4-FFF2-40B4-BE49-F238E27FC236}">
                    <a16:creationId xmlns:a16="http://schemas.microsoft.com/office/drawing/2014/main" id="{6F7A2A38-7818-4B69-B0C8-BB4C305145F1}"/>
                  </a:ext>
                </a:extLst>
              </p:cNvPr>
              <p:cNvCxnSpPr>
                <a:cxnSpLocks/>
              </p:cNvCxnSpPr>
              <p:nvPr/>
            </p:nvCxnSpPr>
            <p:spPr bwMode="auto">
              <a:xfrm flipH="1">
                <a:off x="5136173" y="5427635"/>
                <a:ext cx="36031" cy="27558"/>
              </a:xfrm>
              <a:prstGeom prst="line">
                <a:avLst/>
              </a:prstGeom>
              <a:noFill/>
              <a:ln w="12700" cap="flat" cmpd="sng" algn="ctr">
                <a:solidFill>
                  <a:schemeClr val="bg1"/>
                </a:solidFill>
                <a:prstDash val="solid"/>
                <a:round/>
                <a:headEnd type="none" w="med" len="med"/>
                <a:tailEnd type="none" w="med" len="med"/>
              </a:ln>
              <a:effectLst/>
            </p:spPr>
          </p:cxnSp>
          <p:cxnSp>
            <p:nvCxnSpPr>
              <p:cNvPr id="151" name="Straight Connector 150">
                <a:extLst>
                  <a:ext uri="{FF2B5EF4-FFF2-40B4-BE49-F238E27FC236}">
                    <a16:creationId xmlns:a16="http://schemas.microsoft.com/office/drawing/2014/main" id="{FBA18C83-5E9D-48C2-BBB9-4C53728DE96A}"/>
                  </a:ext>
                </a:extLst>
              </p:cNvPr>
              <p:cNvCxnSpPr>
                <a:cxnSpLocks/>
              </p:cNvCxnSpPr>
              <p:nvPr/>
            </p:nvCxnSpPr>
            <p:spPr bwMode="auto">
              <a:xfrm flipH="1">
                <a:off x="5175687" y="5477499"/>
                <a:ext cx="36031" cy="27558"/>
              </a:xfrm>
              <a:prstGeom prst="line">
                <a:avLst/>
              </a:prstGeom>
              <a:noFill/>
              <a:ln w="12700" cap="flat" cmpd="sng" algn="ctr">
                <a:solidFill>
                  <a:schemeClr val="bg1"/>
                </a:solidFill>
                <a:prstDash val="solid"/>
                <a:round/>
                <a:headEnd type="none" w="med" len="med"/>
                <a:tailEnd type="none" w="med" len="med"/>
              </a:ln>
              <a:effectLst/>
            </p:spPr>
          </p:cxnSp>
          <p:cxnSp>
            <p:nvCxnSpPr>
              <p:cNvPr id="152" name="Straight Connector 151">
                <a:extLst>
                  <a:ext uri="{FF2B5EF4-FFF2-40B4-BE49-F238E27FC236}">
                    <a16:creationId xmlns:a16="http://schemas.microsoft.com/office/drawing/2014/main" id="{F1298D8B-EAA9-4E0A-A217-FFE12501B938}"/>
                  </a:ext>
                </a:extLst>
              </p:cNvPr>
              <p:cNvCxnSpPr>
                <a:cxnSpLocks/>
              </p:cNvCxnSpPr>
              <p:nvPr/>
            </p:nvCxnSpPr>
            <p:spPr bwMode="auto">
              <a:xfrm flipH="1">
                <a:off x="5248747" y="5574957"/>
                <a:ext cx="36031" cy="27558"/>
              </a:xfrm>
              <a:prstGeom prst="line">
                <a:avLst/>
              </a:prstGeom>
              <a:noFill/>
              <a:ln w="12700" cap="flat" cmpd="sng" algn="ctr">
                <a:solidFill>
                  <a:schemeClr val="bg1"/>
                </a:solidFill>
                <a:prstDash val="solid"/>
                <a:round/>
                <a:headEnd type="none" w="med" len="med"/>
                <a:tailEnd type="none" w="med" len="med"/>
              </a:ln>
              <a:effectLst/>
            </p:spPr>
          </p:cxnSp>
        </p:grpSp>
        <p:sp>
          <p:nvSpPr>
            <p:cNvPr id="140" name="7-Point Star 2">
              <a:extLst>
                <a:ext uri="{FF2B5EF4-FFF2-40B4-BE49-F238E27FC236}">
                  <a16:creationId xmlns:a16="http://schemas.microsoft.com/office/drawing/2014/main" id="{EDF7A473-023C-48D6-9550-67E21EC138C9}"/>
                </a:ext>
              </a:extLst>
            </p:cNvPr>
            <p:cNvSpPr/>
            <p:nvPr/>
          </p:nvSpPr>
          <p:spPr bwMode="auto">
            <a:xfrm rot="1844920">
              <a:off x="4860287" y="5074635"/>
              <a:ext cx="98685" cy="96360"/>
            </a:xfrm>
            <a:prstGeom prst="star7">
              <a:avLst/>
            </a:prstGeom>
            <a:solidFill>
              <a:schemeClr val="accent1"/>
            </a:solid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54" name="Rectangle 153">
              <a:extLst>
                <a:ext uri="{FF2B5EF4-FFF2-40B4-BE49-F238E27FC236}">
                  <a16:creationId xmlns:a16="http://schemas.microsoft.com/office/drawing/2014/main" id="{9EF9523B-BDE0-490E-9A10-1BC1028B5BB3}"/>
                </a:ext>
              </a:extLst>
            </p:cNvPr>
            <p:cNvSpPr/>
            <p:nvPr/>
          </p:nvSpPr>
          <p:spPr bwMode="auto">
            <a:xfrm rot="16481725">
              <a:off x="5003982" y="5083042"/>
              <a:ext cx="56898" cy="27432"/>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155" name="Rectangle 154">
              <a:extLst>
                <a:ext uri="{FF2B5EF4-FFF2-40B4-BE49-F238E27FC236}">
                  <a16:creationId xmlns:a16="http://schemas.microsoft.com/office/drawing/2014/main" id="{DBD49C1B-4886-4C9C-ADF0-48E0E865EA77}"/>
                </a:ext>
              </a:extLst>
            </p:cNvPr>
            <p:cNvSpPr/>
            <p:nvPr/>
          </p:nvSpPr>
          <p:spPr bwMode="auto">
            <a:xfrm rot="20153613">
              <a:off x="5091913" y="5151618"/>
              <a:ext cx="56898" cy="27432"/>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156" name="Rectangle 155">
              <a:extLst>
                <a:ext uri="{FF2B5EF4-FFF2-40B4-BE49-F238E27FC236}">
                  <a16:creationId xmlns:a16="http://schemas.microsoft.com/office/drawing/2014/main" id="{D75558AF-6C1F-4F6D-99B3-BA3DE37A471D}"/>
                </a:ext>
              </a:extLst>
            </p:cNvPr>
            <p:cNvSpPr/>
            <p:nvPr/>
          </p:nvSpPr>
          <p:spPr bwMode="auto">
            <a:xfrm rot="358800">
              <a:off x="5126223" y="5261265"/>
              <a:ext cx="56898" cy="27432"/>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157" name="Rectangle 156">
              <a:extLst>
                <a:ext uri="{FF2B5EF4-FFF2-40B4-BE49-F238E27FC236}">
                  <a16:creationId xmlns:a16="http://schemas.microsoft.com/office/drawing/2014/main" id="{5BB4FBB8-3EE2-4C5B-A3EC-7F4E1B559C7A}"/>
                </a:ext>
              </a:extLst>
            </p:cNvPr>
            <p:cNvSpPr/>
            <p:nvPr/>
          </p:nvSpPr>
          <p:spPr bwMode="auto">
            <a:xfrm rot="1476598">
              <a:off x="4833426" y="5181094"/>
              <a:ext cx="56898" cy="27432"/>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158" name="Rectangle 157">
              <a:extLst>
                <a:ext uri="{FF2B5EF4-FFF2-40B4-BE49-F238E27FC236}">
                  <a16:creationId xmlns:a16="http://schemas.microsoft.com/office/drawing/2014/main" id="{62782A7E-B43F-4209-96CA-C00C09707827}"/>
                </a:ext>
              </a:extLst>
            </p:cNvPr>
            <p:cNvSpPr/>
            <p:nvPr/>
          </p:nvSpPr>
          <p:spPr bwMode="auto">
            <a:xfrm rot="20153613">
              <a:off x="4876021" y="5331872"/>
              <a:ext cx="56898" cy="27432"/>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grpSp>
      <p:grpSp>
        <p:nvGrpSpPr>
          <p:cNvPr id="257" name="Group 256">
            <a:extLst>
              <a:ext uri="{FF2B5EF4-FFF2-40B4-BE49-F238E27FC236}">
                <a16:creationId xmlns:a16="http://schemas.microsoft.com/office/drawing/2014/main" id="{AF2D506C-2147-4C7C-9032-E33D7324894D}"/>
              </a:ext>
            </a:extLst>
          </p:cNvPr>
          <p:cNvGrpSpPr/>
          <p:nvPr/>
        </p:nvGrpSpPr>
        <p:grpSpPr>
          <a:xfrm rot="21217798">
            <a:off x="5476527" y="5952030"/>
            <a:ext cx="464155" cy="210218"/>
            <a:chOff x="5201764" y="6424479"/>
            <a:chExt cx="464155" cy="210218"/>
          </a:xfrm>
        </p:grpSpPr>
        <p:sp>
          <p:nvSpPr>
            <p:cNvPr id="218" name="Rectangle 5">
              <a:extLst>
                <a:ext uri="{FF2B5EF4-FFF2-40B4-BE49-F238E27FC236}">
                  <a16:creationId xmlns:a16="http://schemas.microsoft.com/office/drawing/2014/main" id="{33D4B0FA-B73E-4001-97B3-3CABFC0A1ED6}"/>
                </a:ext>
              </a:extLst>
            </p:cNvPr>
            <p:cNvSpPr>
              <a:spLocks noChangeArrowheads="1"/>
            </p:cNvSpPr>
            <p:nvPr/>
          </p:nvSpPr>
          <p:spPr bwMode="auto">
            <a:xfrm>
              <a:off x="5482675" y="6457965"/>
              <a:ext cx="10232" cy="143246"/>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219" name="Rectangle 6">
              <a:extLst>
                <a:ext uri="{FF2B5EF4-FFF2-40B4-BE49-F238E27FC236}">
                  <a16:creationId xmlns:a16="http://schemas.microsoft.com/office/drawing/2014/main" id="{16D3F297-3CFD-4BA3-AFC3-F467A207FA61}"/>
                </a:ext>
              </a:extLst>
            </p:cNvPr>
            <p:cNvSpPr>
              <a:spLocks noChangeArrowheads="1"/>
            </p:cNvSpPr>
            <p:nvPr/>
          </p:nvSpPr>
          <p:spPr bwMode="auto">
            <a:xfrm>
              <a:off x="5584994" y="6460756"/>
              <a:ext cx="10232" cy="142316"/>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220" name="Rectangle 7">
              <a:extLst>
                <a:ext uri="{FF2B5EF4-FFF2-40B4-BE49-F238E27FC236}">
                  <a16:creationId xmlns:a16="http://schemas.microsoft.com/office/drawing/2014/main" id="{3F2B6F4B-E628-40E3-B14E-90275D2246D9}"/>
                </a:ext>
              </a:extLst>
            </p:cNvPr>
            <p:cNvSpPr>
              <a:spLocks noChangeArrowheads="1"/>
            </p:cNvSpPr>
            <p:nvPr/>
          </p:nvSpPr>
          <p:spPr bwMode="auto">
            <a:xfrm>
              <a:off x="5616620" y="6460756"/>
              <a:ext cx="10232" cy="142316"/>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221" name="Rectangle 8">
              <a:extLst>
                <a:ext uri="{FF2B5EF4-FFF2-40B4-BE49-F238E27FC236}">
                  <a16:creationId xmlns:a16="http://schemas.microsoft.com/office/drawing/2014/main" id="{62CAB412-D16B-4648-A881-498815E5BAE7}"/>
                </a:ext>
              </a:extLst>
            </p:cNvPr>
            <p:cNvSpPr>
              <a:spLocks noChangeArrowheads="1"/>
            </p:cNvSpPr>
            <p:nvPr/>
          </p:nvSpPr>
          <p:spPr bwMode="auto">
            <a:xfrm>
              <a:off x="5239901" y="6446803"/>
              <a:ext cx="10232" cy="162780"/>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222" name="Rectangle 9">
              <a:extLst>
                <a:ext uri="{FF2B5EF4-FFF2-40B4-BE49-F238E27FC236}">
                  <a16:creationId xmlns:a16="http://schemas.microsoft.com/office/drawing/2014/main" id="{1845A56E-B15A-483C-91AA-4EE19AF53F59}"/>
                </a:ext>
              </a:extLst>
            </p:cNvPr>
            <p:cNvSpPr>
              <a:spLocks noChangeArrowheads="1"/>
            </p:cNvSpPr>
            <p:nvPr/>
          </p:nvSpPr>
          <p:spPr bwMode="auto">
            <a:xfrm>
              <a:off x="5272457" y="6463546"/>
              <a:ext cx="10232" cy="129294"/>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223" name="Rectangle 10">
              <a:extLst>
                <a:ext uri="{FF2B5EF4-FFF2-40B4-BE49-F238E27FC236}">
                  <a16:creationId xmlns:a16="http://schemas.microsoft.com/office/drawing/2014/main" id="{639BEFA1-B16C-4C5A-9942-F7239A1578F0}"/>
                </a:ext>
              </a:extLst>
            </p:cNvPr>
            <p:cNvSpPr>
              <a:spLocks noChangeArrowheads="1"/>
            </p:cNvSpPr>
            <p:nvPr/>
          </p:nvSpPr>
          <p:spPr bwMode="auto">
            <a:xfrm>
              <a:off x="5448259" y="6431920"/>
              <a:ext cx="10232" cy="19533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224" name="Rectangle 11">
              <a:extLst>
                <a:ext uri="{FF2B5EF4-FFF2-40B4-BE49-F238E27FC236}">
                  <a16:creationId xmlns:a16="http://schemas.microsoft.com/office/drawing/2014/main" id="{565115D6-C8FF-40CA-B902-34098D59BDC7}"/>
                </a:ext>
              </a:extLst>
            </p:cNvPr>
            <p:cNvSpPr>
              <a:spLocks noChangeArrowheads="1"/>
            </p:cNvSpPr>
            <p:nvPr/>
          </p:nvSpPr>
          <p:spPr bwMode="auto">
            <a:xfrm>
              <a:off x="5413843" y="6431920"/>
              <a:ext cx="10232" cy="19533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225" name="Rectangle 12">
              <a:extLst>
                <a:ext uri="{FF2B5EF4-FFF2-40B4-BE49-F238E27FC236}">
                  <a16:creationId xmlns:a16="http://schemas.microsoft.com/office/drawing/2014/main" id="{98B17321-F832-4DAA-BE16-37ADE63E429E}"/>
                </a:ext>
              </a:extLst>
            </p:cNvPr>
            <p:cNvSpPr>
              <a:spLocks noChangeArrowheads="1"/>
            </p:cNvSpPr>
            <p:nvPr/>
          </p:nvSpPr>
          <p:spPr bwMode="auto">
            <a:xfrm>
              <a:off x="5379427" y="6457965"/>
              <a:ext cx="10232" cy="143246"/>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226" name="Freeform 13">
              <a:extLst>
                <a:ext uri="{FF2B5EF4-FFF2-40B4-BE49-F238E27FC236}">
                  <a16:creationId xmlns:a16="http://schemas.microsoft.com/office/drawing/2014/main" id="{7A2E9F2B-02B1-484F-963E-21A310FB885F}"/>
                </a:ext>
              </a:extLst>
            </p:cNvPr>
            <p:cNvSpPr>
              <a:spLocks/>
            </p:cNvSpPr>
            <p:nvPr/>
          </p:nvSpPr>
          <p:spPr bwMode="auto">
            <a:xfrm>
              <a:off x="5206415" y="6431920"/>
              <a:ext cx="455783" cy="199056"/>
            </a:xfrm>
            <a:custGeom>
              <a:avLst/>
              <a:gdLst>
                <a:gd name="T0" fmla="*/ 45 w 982"/>
                <a:gd name="T1" fmla="*/ 71 h 427"/>
                <a:gd name="T2" fmla="*/ 75 w 982"/>
                <a:gd name="T3" fmla="*/ 76 h 427"/>
                <a:gd name="T4" fmla="*/ 125 w 982"/>
                <a:gd name="T5" fmla="*/ 101 h 427"/>
                <a:gd name="T6" fmla="*/ 167 w 982"/>
                <a:gd name="T7" fmla="*/ 140 h 427"/>
                <a:gd name="T8" fmla="*/ 215 w 982"/>
                <a:gd name="T9" fmla="*/ 204 h 427"/>
                <a:gd name="T10" fmla="*/ 257 w 982"/>
                <a:gd name="T11" fmla="*/ 270 h 427"/>
                <a:gd name="T12" fmla="*/ 303 w 982"/>
                <a:gd name="T13" fmla="*/ 329 h 427"/>
                <a:gd name="T14" fmla="*/ 341 w 982"/>
                <a:gd name="T15" fmla="*/ 368 h 427"/>
                <a:gd name="T16" fmla="*/ 384 w 982"/>
                <a:gd name="T17" fmla="*/ 399 h 427"/>
                <a:gd name="T18" fmla="*/ 435 w 982"/>
                <a:gd name="T19" fmla="*/ 419 h 427"/>
                <a:gd name="T20" fmla="*/ 490 w 982"/>
                <a:gd name="T21" fmla="*/ 427 h 427"/>
                <a:gd name="T22" fmla="*/ 529 w 982"/>
                <a:gd name="T23" fmla="*/ 424 h 427"/>
                <a:gd name="T24" fmla="*/ 581 w 982"/>
                <a:gd name="T25" fmla="*/ 407 h 427"/>
                <a:gd name="T26" fmla="*/ 627 w 982"/>
                <a:gd name="T27" fmla="*/ 379 h 427"/>
                <a:gd name="T28" fmla="*/ 667 w 982"/>
                <a:gd name="T29" fmla="*/ 343 h 427"/>
                <a:gd name="T30" fmla="*/ 702 w 982"/>
                <a:gd name="T31" fmla="*/ 301 h 427"/>
                <a:gd name="T32" fmla="*/ 745 w 982"/>
                <a:gd name="T33" fmla="*/ 237 h 427"/>
                <a:gd name="T34" fmla="*/ 801 w 982"/>
                <a:gd name="T35" fmla="*/ 155 h 427"/>
                <a:gd name="T36" fmla="*/ 841 w 982"/>
                <a:gd name="T37" fmla="*/ 112 h 427"/>
                <a:gd name="T38" fmla="*/ 889 w 982"/>
                <a:gd name="T39" fmla="*/ 82 h 427"/>
                <a:gd name="T40" fmla="*/ 927 w 982"/>
                <a:gd name="T41" fmla="*/ 72 h 427"/>
                <a:gd name="T42" fmla="*/ 947 w 982"/>
                <a:gd name="T43" fmla="*/ 70 h 427"/>
                <a:gd name="T44" fmla="*/ 968 w 982"/>
                <a:gd name="T45" fmla="*/ 63 h 427"/>
                <a:gd name="T46" fmla="*/ 979 w 982"/>
                <a:gd name="T47" fmla="*/ 46 h 427"/>
                <a:gd name="T48" fmla="*/ 981 w 982"/>
                <a:gd name="T49" fmla="*/ 26 h 427"/>
                <a:gd name="T50" fmla="*/ 973 w 982"/>
                <a:gd name="T51" fmla="*/ 10 h 427"/>
                <a:gd name="T52" fmla="*/ 956 w 982"/>
                <a:gd name="T53" fmla="*/ 0 h 427"/>
                <a:gd name="T54" fmla="*/ 928 w 982"/>
                <a:gd name="T55" fmla="*/ 1 h 427"/>
                <a:gd name="T56" fmla="*/ 873 w 982"/>
                <a:gd name="T57" fmla="*/ 13 h 427"/>
                <a:gd name="T58" fmla="*/ 826 w 982"/>
                <a:gd name="T59" fmla="*/ 37 h 427"/>
                <a:gd name="T60" fmla="*/ 784 w 982"/>
                <a:gd name="T61" fmla="*/ 70 h 427"/>
                <a:gd name="T62" fmla="*/ 747 w 982"/>
                <a:gd name="T63" fmla="*/ 110 h 427"/>
                <a:gd name="T64" fmla="*/ 714 w 982"/>
                <a:gd name="T65" fmla="*/ 156 h 427"/>
                <a:gd name="T66" fmla="*/ 649 w 982"/>
                <a:gd name="T67" fmla="*/ 255 h 427"/>
                <a:gd name="T68" fmla="*/ 611 w 982"/>
                <a:gd name="T69" fmla="*/ 301 h 427"/>
                <a:gd name="T70" fmla="*/ 566 w 982"/>
                <a:gd name="T71" fmla="*/ 336 h 427"/>
                <a:gd name="T72" fmla="*/ 531 w 982"/>
                <a:gd name="T73" fmla="*/ 350 h 427"/>
                <a:gd name="T74" fmla="*/ 501 w 982"/>
                <a:gd name="T75" fmla="*/ 355 h 427"/>
                <a:gd name="T76" fmla="*/ 480 w 982"/>
                <a:gd name="T77" fmla="*/ 355 h 427"/>
                <a:gd name="T78" fmla="*/ 450 w 982"/>
                <a:gd name="T79" fmla="*/ 350 h 427"/>
                <a:gd name="T80" fmla="*/ 415 w 982"/>
                <a:gd name="T81" fmla="*/ 336 h 427"/>
                <a:gd name="T82" fmla="*/ 370 w 982"/>
                <a:gd name="T83" fmla="*/ 301 h 427"/>
                <a:gd name="T84" fmla="*/ 331 w 982"/>
                <a:gd name="T85" fmla="*/ 255 h 427"/>
                <a:gd name="T86" fmla="*/ 268 w 982"/>
                <a:gd name="T87" fmla="*/ 156 h 427"/>
                <a:gd name="T88" fmla="*/ 233 w 982"/>
                <a:gd name="T89" fmla="*/ 110 h 427"/>
                <a:gd name="T90" fmla="*/ 196 w 982"/>
                <a:gd name="T91" fmla="*/ 70 h 427"/>
                <a:gd name="T92" fmla="*/ 155 w 982"/>
                <a:gd name="T93" fmla="*/ 37 h 427"/>
                <a:gd name="T94" fmla="*/ 108 w 982"/>
                <a:gd name="T95" fmla="*/ 13 h 427"/>
                <a:gd name="T96" fmla="*/ 54 w 982"/>
                <a:gd name="T97" fmla="*/ 1 h 427"/>
                <a:gd name="T98" fmla="*/ 26 w 982"/>
                <a:gd name="T99" fmla="*/ 0 h 427"/>
                <a:gd name="T100" fmla="*/ 9 w 982"/>
                <a:gd name="T101" fmla="*/ 10 h 427"/>
                <a:gd name="T102" fmla="*/ 0 w 982"/>
                <a:gd name="T103" fmla="*/ 26 h 427"/>
                <a:gd name="T104" fmla="*/ 2 w 982"/>
                <a:gd name="T105" fmla="*/ 46 h 427"/>
                <a:gd name="T106" fmla="*/ 13 w 982"/>
                <a:gd name="T107" fmla="*/ 63 h 427"/>
                <a:gd name="T108" fmla="*/ 34 w 982"/>
                <a:gd name="T109" fmla="*/ 70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2" h="427">
                  <a:moveTo>
                    <a:pt x="34" y="70"/>
                  </a:moveTo>
                  <a:lnTo>
                    <a:pt x="34" y="70"/>
                  </a:lnTo>
                  <a:lnTo>
                    <a:pt x="45" y="71"/>
                  </a:lnTo>
                  <a:lnTo>
                    <a:pt x="55" y="72"/>
                  </a:lnTo>
                  <a:lnTo>
                    <a:pt x="64" y="74"/>
                  </a:lnTo>
                  <a:lnTo>
                    <a:pt x="75" y="76"/>
                  </a:lnTo>
                  <a:lnTo>
                    <a:pt x="92" y="82"/>
                  </a:lnTo>
                  <a:lnTo>
                    <a:pt x="110" y="91"/>
                  </a:lnTo>
                  <a:lnTo>
                    <a:pt x="125" y="101"/>
                  </a:lnTo>
                  <a:lnTo>
                    <a:pt x="141" y="112"/>
                  </a:lnTo>
                  <a:lnTo>
                    <a:pt x="154" y="126"/>
                  </a:lnTo>
                  <a:lnTo>
                    <a:pt x="167" y="140"/>
                  </a:lnTo>
                  <a:lnTo>
                    <a:pt x="180" y="155"/>
                  </a:lnTo>
                  <a:lnTo>
                    <a:pt x="192" y="170"/>
                  </a:lnTo>
                  <a:lnTo>
                    <a:pt x="215" y="204"/>
                  </a:lnTo>
                  <a:lnTo>
                    <a:pt x="237" y="237"/>
                  </a:lnTo>
                  <a:lnTo>
                    <a:pt x="257" y="270"/>
                  </a:lnTo>
                  <a:lnTo>
                    <a:pt x="257" y="270"/>
                  </a:lnTo>
                  <a:lnTo>
                    <a:pt x="279" y="301"/>
                  </a:lnTo>
                  <a:lnTo>
                    <a:pt x="290" y="315"/>
                  </a:lnTo>
                  <a:lnTo>
                    <a:pt x="303" y="329"/>
                  </a:lnTo>
                  <a:lnTo>
                    <a:pt x="315" y="343"/>
                  </a:lnTo>
                  <a:lnTo>
                    <a:pt x="327" y="355"/>
                  </a:lnTo>
                  <a:lnTo>
                    <a:pt x="341" y="368"/>
                  </a:lnTo>
                  <a:lnTo>
                    <a:pt x="355" y="379"/>
                  </a:lnTo>
                  <a:lnTo>
                    <a:pt x="370" y="389"/>
                  </a:lnTo>
                  <a:lnTo>
                    <a:pt x="384" y="399"/>
                  </a:lnTo>
                  <a:lnTo>
                    <a:pt x="401" y="407"/>
                  </a:lnTo>
                  <a:lnTo>
                    <a:pt x="417" y="413"/>
                  </a:lnTo>
                  <a:lnTo>
                    <a:pt x="435" y="419"/>
                  </a:lnTo>
                  <a:lnTo>
                    <a:pt x="452" y="424"/>
                  </a:lnTo>
                  <a:lnTo>
                    <a:pt x="471" y="426"/>
                  </a:lnTo>
                  <a:lnTo>
                    <a:pt x="490" y="427"/>
                  </a:lnTo>
                  <a:lnTo>
                    <a:pt x="490" y="427"/>
                  </a:lnTo>
                  <a:lnTo>
                    <a:pt x="510" y="426"/>
                  </a:lnTo>
                  <a:lnTo>
                    <a:pt x="529" y="424"/>
                  </a:lnTo>
                  <a:lnTo>
                    <a:pt x="547" y="419"/>
                  </a:lnTo>
                  <a:lnTo>
                    <a:pt x="565" y="413"/>
                  </a:lnTo>
                  <a:lnTo>
                    <a:pt x="581" y="407"/>
                  </a:lnTo>
                  <a:lnTo>
                    <a:pt x="597" y="399"/>
                  </a:lnTo>
                  <a:lnTo>
                    <a:pt x="612" y="389"/>
                  </a:lnTo>
                  <a:lnTo>
                    <a:pt x="627" y="379"/>
                  </a:lnTo>
                  <a:lnTo>
                    <a:pt x="640" y="368"/>
                  </a:lnTo>
                  <a:lnTo>
                    <a:pt x="653" y="355"/>
                  </a:lnTo>
                  <a:lnTo>
                    <a:pt x="667" y="343"/>
                  </a:lnTo>
                  <a:lnTo>
                    <a:pt x="679" y="329"/>
                  </a:lnTo>
                  <a:lnTo>
                    <a:pt x="691" y="315"/>
                  </a:lnTo>
                  <a:lnTo>
                    <a:pt x="702" y="301"/>
                  </a:lnTo>
                  <a:lnTo>
                    <a:pt x="724" y="270"/>
                  </a:lnTo>
                  <a:lnTo>
                    <a:pt x="724" y="270"/>
                  </a:lnTo>
                  <a:lnTo>
                    <a:pt x="745" y="237"/>
                  </a:lnTo>
                  <a:lnTo>
                    <a:pt x="766" y="204"/>
                  </a:lnTo>
                  <a:lnTo>
                    <a:pt x="789" y="170"/>
                  </a:lnTo>
                  <a:lnTo>
                    <a:pt x="801" y="155"/>
                  </a:lnTo>
                  <a:lnTo>
                    <a:pt x="813" y="140"/>
                  </a:lnTo>
                  <a:lnTo>
                    <a:pt x="827" y="126"/>
                  </a:lnTo>
                  <a:lnTo>
                    <a:pt x="841" y="112"/>
                  </a:lnTo>
                  <a:lnTo>
                    <a:pt x="856" y="101"/>
                  </a:lnTo>
                  <a:lnTo>
                    <a:pt x="872" y="91"/>
                  </a:lnTo>
                  <a:lnTo>
                    <a:pt x="889" y="82"/>
                  </a:lnTo>
                  <a:lnTo>
                    <a:pt x="907" y="76"/>
                  </a:lnTo>
                  <a:lnTo>
                    <a:pt x="917" y="74"/>
                  </a:lnTo>
                  <a:lnTo>
                    <a:pt x="927" y="72"/>
                  </a:lnTo>
                  <a:lnTo>
                    <a:pt x="937" y="71"/>
                  </a:lnTo>
                  <a:lnTo>
                    <a:pt x="947" y="70"/>
                  </a:lnTo>
                  <a:lnTo>
                    <a:pt x="947" y="70"/>
                  </a:lnTo>
                  <a:lnTo>
                    <a:pt x="956" y="69"/>
                  </a:lnTo>
                  <a:lnTo>
                    <a:pt x="962" y="67"/>
                  </a:lnTo>
                  <a:lnTo>
                    <a:pt x="968" y="63"/>
                  </a:lnTo>
                  <a:lnTo>
                    <a:pt x="973" y="59"/>
                  </a:lnTo>
                  <a:lnTo>
                    <a:pt x="976" y="52"/>
                  </a:lnTo>
                  <a:lnTo>
                    <a:pt x="979" y="46"/>
                  </a:lnTo>
                  <a:lnTo>
                    <a:pt x="981" y="40"/>
                  </a:lnTo>
                  <a:lnTo>
                    <a:pt x="982" y="34"/>
                  </a:lnTo>
                  <a:lnTo>
                    <a:pt x="981" y="26"/>
                  </a:lnTo>
                  <a:lnTo>
                    <a:pt x="979" y="20"/>
                  </a:lnTo>
                  <a:lnTo>
                    <a:pt x="976" y="15"/>
                  </a:lnTo>
                  <a:lnTo>
                    <a:pt x="973" y="10"/>
                  </a:lnTo>
                  <a:lnTo>
                    <a:pt x="968" y="5"/>
                  </a:lnTo>
                  <a:lnTo>
                    <a:pt x="962" y="2"/>
                  </a:lnTo>
                  <a:lnTo>
                    <a:pt x="956" y="0"/>
                  </a:lnTo>
                  <a:lnTo>
                    <a:pt x="947" y="0"/>
                  </a:lnTo>
                  <a:lnTo>
                    <a:pt x="947" y="0"/>
                  </a:lnTo>
                  <a:lnTo>
                    <a:pt x="928" y="1"/>
                  </a:lnTo>
                  <a:lnTo>
                    <a:pt x="908" y="4"/>
                  </a:lnTo>
                  <a:lnTo>
                    <a:pt x="891" y="8"/>
                  </a:lnTo>
                  <a:lnTo>
                    <a:pt x="873" y="13"/>
                  </a:lnTo>
                  <a:lnTo>
                    <a:pt x="857" y="20"/>
                  </a:lnTo>
                  <a:lnTo>
                    <a:pt x="841" y="27"/>
                  </a:lnTo>
                  <a:lnTo>
                    <a:pt x="826" y="37"/>
                  </a:lnTo>
                  <a:lnTo>
                    <a:pt x="811" y="47"/>
                  </a:lnTo>
                  <a:lnTo>
                    <a:pt x="798" y="57"/>
                  </a:lnTo>
                  <a:lnTo>
                    <a:pt x="784" y="70"/>
                  </a:lnTo>
                  <a:lnTo>
                    <a:pt x="772" y="82"/>
                  </a:lnTo>
                  <a:lnTo>
                    <a:pt x="760" y="96"/>
                  </a:lnTo>
                  <a:lnTo>
                    <a:pt x="747" y="110"/>
                  </a:lnTo>
                  <a:lnTo>
                    <a:pt x="736" y="125"/>
                  </a:lnTo>
                  <a:lnTo>
                    <a:pt x="714" y="156"/>
                  </a:lnTo>
                  <a:lnTo>
                    <a:pt x="714" y="156"/>
                  </a:lnTo>
                  <a:lnTo>
                    <a:pt x="694" y="188"/>
                  </a:lnTo>
                  <a:lnTo>
                    <a:pt x="672" y="221"/>
                  </a:lnTo>
                  <a:lnTo>
                    <a:pt x="649" y="255"/>
                  </a:lnTo>
                  <a:lnTo>
                    <a:pt x="637" y="271"/>
                  </a:lnTo>
                  <a:lnTo>
                    <a:pt x="625" y="286"/>
                  </a:lnTo>
                  <a:lnTo>
                    <a:pt x="611" y="301"/>
                  </a:lnTo>
                  <a:lnTo>
                    <a:pt x="597" y="314"/>
                  </a:lnTo>
                  <a:lnTo>
                    <a:pt x="582" y="325"/>
                  </a:lnTo>
                  <a:lnTo>
                    <a:pt x="566" y="336"/>
                  </a:lnTo>
                  <a:lnTo>
                    <a:pt x="549" y="344"/>
                  </a:lnTo>
                  <a:lnTo>
                    <a:pt x="540" y="348"/>
                  </a:lnTo>
                  <a:lnTo>
                    <a:pt x="531" y="350"/>
                  </a:lnTo>
                  <a:lnTo>
                    <a:pt x="521" y="352"/>
                  </a:lnTo>
                  <a:lnTo>
                    <a:pt x="511" y="354"/>
                  </a:lnTo>
                  <a:lnTo>
                    <a:pt x="501" y="355"/>
                  </a:lnTo>
                  <a:lnTo>
                    <a:pt x="490" y="355"/>
                  </a:lnTo>
                  <a:lnTo>
                    <a:pt x="490" y="355"/>
                  </a:lnTo>
                  <a:lnTo>
                    <a:pt x="480" y="355"/>
                  </a:lnTo>
                  <a:lnTo>
                    <a:pt x="470" y="354"/>
                  </a:lnTo>
                  <a:lnTo>
                    <a:pt x="460" y="352"/>
                  </a:lnTo>
                  <a:lnTo>
                    <a:pt x="450" y="350"/>
                  </a:lnTo>
                  <a:lnTo>
                    <a:pt x="441" y="348"/>
                  </a:lnTo>
                  <a:lnTo>
                    <a:pt x="433" y="344"/>
                  </a:lnTo>
                  <a:lnTo>
                    <a:pt x="415" y="336"/>
                  </a:lnTo>
                  <a:lnTo>
                    <a:pt x="400" y="325"/>
                  </a:lnTo>
                  <a:lnTo>
                    <a:pt x="384" y="314"/>
                  </a:lnTo>
                  <a:lnTo>
                    <a:pt x="370" y="301"/>
                  </a:lnTo>
                  <a:lnTo>
                    <a:pt x="356" y="286"/>
                  </a:lnTo>
                  <a:lnTo>
                    <a:pt x="344" y="271"/>
                  </a:lnTo>
                  <a:lnTo>
                    <a:pt x="331" y="255"/>
                  </a:lnTo>
                  <a:lnTo>
                    <a:pt x="309" y="221"/>
                  </a:lnTo>
                  <a:lnTo>
                    <a:pt x="288" y="188"/>
                  </a:lnTo>
                  <a:lnTo>
                    <a:pt x="268" y="156"/>
                  </a:lnTo>
                  <a:lnTo>
                    <a:pt x="268" y="156"/>
                  </a:lnTo>
                  <a:lnTo>
                    <a:pt x="245" y="125"/>
                  </a:lnTo>
                  <a:lnTo>
                    <a:pt x="233" y="110"/>
                  </a:lnTo>
                  <a:lnTo>
                    <a:pt x="222" y="96"/>
                  </a:lnTo>
                  <a:lnTo>
                    <a:pt x="210" y="82"/>
                  </a:lnTo>
                  <a:lnTo>
                    <a:pt x="196" y="70"/>
                  </a:lnTo>
                  <a:lnTo>
                    <a:pt x="183" y="57"/>
                  </a:lnTo>
                  <a:lnTo>
                    <a:pt x="170" y="47"/>
                  </a:lnTo>
                  <a:lnTo>
                    <a:pt x="155" y="37"/>
                  </a:lnTo>
                  <a:lnTo>
                    <a:pt x="140" y="27"/>
                  </a:lnTo>
                  <a:lnTo>
                    <a:pt x="124" y="20"/>
                  </a:lnTo>
                  <a:lnTo>
                    <a:pt x="108" y="13"/>
                  </a:lnTo>
                  <a:lnTo>
                    <a:pt x="90" y="8"/>
                  </a:lnTo>
                  <a:lnTo>
                    <a:pt x="73" y="4"/>
                  </a:lnTo>
                  <a:lnTo>
                    <a:pt x="54" y="1"/>
                  </a:lnTo>
                  <a:lnTo>
                    <a:pt x="34" y="0"/>
                  </a:lnTo>
                  <a:lnTo>
                    <a:pt x="34" y="0"/>
                  </a:lnTo>
                  <a:lnTo>
                    <a:pt x="26" y="0"/>
                  </a:lnTo>
                  <a:lnTo>
                    <a:pt x="19" y="2"/>
                  </a:lnTo>
                  <a:lnTo>
                    <a:pt x="13" y="5"/>
                  </a:lnTo>
                  <a:lnTo>
                    <a:pt x="9" y="10"/>
                  </a:lnTo>
                  <a:lnTo>
                    <a:pt x="4" y="15"/>
                  </a:lnTo>
                  <a:lnTo>
                    <a:pt x="2" y="20"/>
                  </a:lnTo>
                  <a:lnTo>
                    <a:pt x="0" y="26"/>
                  </a:lnTo>
                  <a:lnTo>
                    <a:pt x="0" y="34"/>
                  </a:lnTo>
                  <a:lnTo>
                    <a:pt x="0" y="40"/>
                  </a:lnTo>
                  <a:lnTo>
                    <a:pt x="2" y="46"/>
                  </a:lnTo>
                  <a:lnTo>
                    <a:pt x="4" y="52"/>
                  </a:lnTo>
                  <a:lnTo>
                    <a:pt x="9" y="59"/>
                  </a:lnTo>
                  <a:lnTo>
                    <a:pt x="13" y="63"/>
                  </a:lnTo>
                  <a:lnTo>
                    <a:pt x="19" y="67"/>
                  </a:lnTo>
                  <a:lnTo>
                    <a:pt x="26" y="69"/>
                  </a:lnTo>
                  <a:lnTo>
                    <a:pt x="34" y="70"/>
                  </a:lnTo>
                  <a:lnTo>
                    <a:pt x="34" y="70"/>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227" name="Freeform 14">
              <a:extLst>
                <a:ext uri="{FF2B5EF4-FFF2-40B4-BE49-F238E27FC236}">
                  <a16:creationId xmlns:a16="http://schemas.microsoft.com/office/drawing/2014/main" id="{419AE461-7077-4FCE-B8A4-6B877BBC63DA}"/>
                </a:ext>
              </a:extLst>
            </p:cNvPr>
            <p:cNvSpPr>
              <a:spLocks noEditPoints="1"/>
            </p:cNvSpPr>
            <p:nvPr/>
          </p:nvSpPr>
          <p:spPr bwMode="auto">
            <a:xfrm>
              <a:off x="5201764" y="6428200"/>
              <a:ext cx="464155" cy="206497"/>
            </a:xfrm>
            <a:custGeom>
              <a:avLst/>
              <a:gdLst>
                <a:gd name="T0" fmla="*/ 3 w 999"/>
                <a:gd name="T1" fmla="*/ 26 h 445"/>
                <a:gd name="T2" fmla="*/ 43 w 999"/>
                <a:gd name="T3" fmla="*/ 0 h 445"/>
                <a:gd name="T4" fmla="*/ 141 w 999"/>
                <a:gd name="T5" fmla="*/ 24 h 445"/>
                <a:gd name="T6" fmla="*/ 230 w 999"/>
                <a:gd name="T7" fmla="*/ 92 h 445"/>
                <a:gd name="T8" fmla="*/ 309 w 999"/>
                <a:gd name="T9" fmla="*/ 200 h 445"/>
                <a:gd name="T10" fmla="*/ 376 w 999"/>
                <a:gd name="T11" fmla="*/ 294 h 445"/>
                <a:gd name="T12" fmla="*/ 452 w 999"/>
                <a:gd name="T13" fmla="*/ 349 h 445"/>
                <a:gd name="T14" fmla="*/ 532 w 999"/>
                <a:gd name="T15" fmla="*/ 353 h 445"/>
                <a:gd name="T16" fmla="*/ 612 w 999"/>
                <a:gd name="T17" fmla="*/ 306 h 445"/>
                <a:gd name="T18" fmla="*/ 690 w 999"/>
                <a:gd name="T19" fmla="*/ 200 h 445"/>
                <a:gd name="T20" fmla="*/ 757 w 999"/>
                <a:gd name="T21" fmla="*/ 106 h 445"/>
                <a:gd name="T22" fmla="*/ 841 w 999"/>
                <a:gd name="T23" fmla="*/ 33 h 445"/>
                <a:gd name="T24" fmla="*/ 956 w 999"/>
                <a:gd name="T25" fmla="*/ 0 h 445"/>
                <a:gd name="T26" fmla="*/ 993 w 999"/>
                <a:gd name="T27" fmla="*/ 19 h 445"/>
                <a:gd name="T28" fmla="*/ 997 w 999"/>
                <a:gd name="T29" fmla="*/ 59 h 445"/>
                <a:gd name="T30" fmla="*/ 956 w 999"/>
                <a:gd name="T31" fmla="*/ 89 h 445"/>
                <a:gd name="T32" fmla="*/ 880 w 999"/>
                <a:gd name="T33" fmla="*/ 111 h 445"/>
                <a:gd name="T34" fmla="*/ 812 w 999"/>
                <a:gd name="T35" fmla="*/ 176 h 445"/>
                <a:gd name="T36" fmla="*/ 740 w 999"/>
                <a:gd name="T37" fmla="*/ 285 h 445"/>
                <a:gd name="T38" fmla="*/ 659 w 999"/>
                <a:gd name="T39" fmla="*/ 381 h 445"/>
                <a:gd name="T40" fmla="*/ 561 w 999"/>
                <a:gd name="T41" fmla="*/ 437 h 445"/>
                <a:gd name="T42" fmla="*/ 458 w 999"/>
                <a:gd name="T43" fmla="*/ 442 h 445"/>
                <a:gd name="T44" fmla="*/ 354 w 999"/>
                <a:gd name="T45" fmla="*/ 393 h 445"/>
                <a:gd name="T46" fmla="*/ 279 w 999"/>
                <a:gd name="T47" fmla="*/ 314 h 445"/>
                <a:gd name="T48" fmla="*/ 197 w 999"/>
                <a:gd name="T49" fmla="*/ 190 h 445"/>
                <a:gd name="T50" fmla="*/ 131 w 999"/>
                <a:gd name="T51" fmla="*/ 119 h 445"/>
                <a:gd name="T52" fmla="*/ 42 w 999"/>
                <a:gd name="T53" fmla="*/ 89 h 445"/>
                <a:gd name="T54" fmla="*/ 10 w 999"/>
                <a:gd name="T55" fmla="*/ 74 h 445"/>
                <a:gd name="T56" fmla="*/ 981 w 999"/>
                <a:gd name="T57" fmla="*/ 44 h 445"/>
                <a:gd name="T58" fmla="*/ 978 w 999"/>
                <a:gd name="T59" fmla="*/ 29 h 445"/>
                <a:gd name="T60" fmla="*/ 956 w 999"/>
                <a:gd name="T61" fmla="*/ 18 h 445"/>
                <a:gd name="T62" fmla="*/ 849 w 999"/>
                <a:gd name="T63" fmla="*/ 48 h 445"/>
                <a:gd name="T64" fmla="*/ 771 w 999"/>
                <a:gd name="T65" fmla="*/ 116 h 445"/>
                <a:gd name="T66" fmla="*/ 686 w 999"/>
                <a:gd name="T67" fmla="*/ 239 h 445"/>
                <a:gd name="T68" fmla="*/ 610 w 999"/>
                <a:gd name="T69" fmla="*/ 332 h 445"/>
                <a:gd name="T70" fmla="*/ 518 w 999"/>
                <a:gd name="T71" fmla="*/ 374 h 445"/>
                <a:gd name="T72" fmla="*/ 431 w 999"/>
                <a:gd name="T73" fmla="*/ 359 h 445"/>
                <a:gd name="T74" fmla="*/ 354 w 999"/>
                <a:gd name="T75" fmla="*/ 296 h 445"/>
                <a:gd name="T76" fmla="*/ 269 w 999"/>
                <a:gd name="T77" fmla="*/ 171 h 445"/>
                <a:gd name="T78" fmla="*/ 192 w 999"/>
                <a:gd name="T79" fmla="*/ 79 h 445"/>
                <a:gd name="T80" fmla="*/ 100 w 999"/>
                <a:gd name="T81" fmla="*/ 27 h 445"/>
                <a:gd name="T82" fmla="*/ 31 w 999"/>
                <a:gd name="T83" fmla="*/ 20 h 445"/>
                <a:gd name="T84" fmla="*/ 18 w 999"/>
                <a:gd name="T85" fmla="*/ 43 h 445"/>
                <a:gd name="T86" fmla="*/ 27 w 999"/>
                <a:gd name="T87" fmla="*/ 65 h 445"/>
                <a:gd name="T88" fmla="*/ 79 w 999"/>
                <a:gd name="T89" fmla="*/ 76 h 445"/>
                <a:gd name="T90" fmla="*/ 166 w 999"/>
                <a:gd name="T91" fmla="*/ 126 h 445"/>
                <a:gd name="T92" fmla="*/ 249 w 999"/>
                <a:gd name="T93" fmla="*/ 236 h 445"/>
                <a:gd name="T94" fmla="*/ 325 w 999"/>
                <a:gd name="T95" fmla="*/ 342 h 445"/>
                <a:gd name="T96" fmla="*/ 409 w 999"/>
                <a:gd name="T97" fmla="*/ 407 h 445"/>
                <a:gd name="T98" fmla="*/ 499 w 999"/>
                <a:gd name="T99" fmla="*/ 427 h 445"/>
                <a:gd name="T100" fmla="*/ 607 w 999"/>
                <a:gd name="T101" fmla="*/ 398 h 445"/>
                <a:gd name="T102" fmla="*/ 685 w 999"/>
                <a:gd name="T103" fmla="*/ 329 h 445"/>
                <a:gd name="T104" fmla="*/ 769 w 999"/>
                <a:gd name="T105" fmla="*/ 207 h 445"/>
                <a:gd name="T106" fmla="*/ 845 w 999"/>
                <a:gd name="T107" fmla="*/ 115 h 445"/>
                <a:gd name="T108" fmla="*/ 937 w 999"/>
                <a:gd name="T109" fmla="*/ 73 h 445"/>
                <a:gd name="T110" fmla="*/ 975 w 999"/>
                <a:gd name="T111" fmla="*/ 62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99" h="445">
                  <a:moveTo>
                    <a:pt x="0" y="44"/>
                  </a:moveTo>
                  <a:lnTo>
                    <a:pt x="0" y="44"/>
                  </a:lnTo>
                  <a:lnTo>
                    <a:pt x="0" y="42"/>
                  </a:lnTo>
                  <a:lnTo>
                    <a:pt x="0" y="42"/>
                  </a:lnTo>
                  <a:lnTo>
                    <a:pt x="1" y="34"/>
                  </a:lnTo>
                  <a:lnTo>
                    <a:pt x="3" y="26"/>
                  </a:lnTo>
                  <a:lnTo>
                    <a:pt x="6" y="19"/>
                  </a:lnTo>
                  <a:lnTo>
                    <a:pt x="11" y="13"/>
                  </a:lnTo>
                  <a:lnTo>
                    <a:pt x="18" y="7"/>
                  </a:lnTo>
                  <a:lnTo>
                    <a:pt x="25" y="3"/>
                  </a:lnTo>
                  <a:lnTo>
                    <a:pt x="33" y="1"/>
                  </a:lnTo>
                  <a:lnTo>
                    <a:pt x="43" y="0"/>
                  </a:lnTo>
                  <a:lnTo>
                    <a:pt x="43" y="0"/>
                  </a:lnTo>
                  <a:lnTo>
                    <a:pt x="65" y="2"/>
                  </a:lnTo>
                  <a:lnTo>
                    <a:pt x="86" y="5"/>
                  </a:lnTo>
                  <a:lnTo>
                    <a:pt x="105" y="11"/>
                  </a:lnTo>
                  <a:lnTo>
                    <a:pt x="124" y="17"/>
                  </a:lnTo>
                  <a:lnTo>
                    <a:pt x="141" y="24"/>
                  </a:lnTo>
                  <a:lnTo>
                    <a:pt x="159" y="33"/>
                  </a:lnTo>
                  <a:lnTo>
                    <a:pt x="174" y="44"/>
                  </a:lnTo>
                  <a:lnTo>
                    <a:pt x="190" y="54"/>
                  </a:lnTo>
                  <a:lnTo>
                    <a:pt x="204" y="66"/>
                  </a:lnTo>
                  <a:lnTo>
                    <a:pt x="218" y="79"/>
                  </a:lnTo>
                  <a:lnTo>
                    <a:pt x="230" y="92"/>
                  </a:lnTo>
                  <a:lnTo>
                    <a:pt x="241" y="106"/>
                  </a:lnTo>
                  <a:lnTo>
                    <a:pt x="253" y="119"/>
                  </a:lnTo>
                  <a:lnTo>
                    <a:pt x="264" y="133"/>
                  </a:lnTo>
                  <a:lnTo>
                    <a:pt x="284" y="161"/>
                  </a:lnTo>
                  <a:lnTo>
                    <a:pt x="284" y="161"/>
                  </a:lnTo>
                  <a:lnTo>
                    <a:pt x="309" y="200"/>
                  </a:lnTo>
                  <a:lnTo>
                    <a:pt x="309" y="200"/>
                  </a:lnTo>
                  <a:lnTo>
                    <a:pt x="327" y="228"/>
                  </a:lnTo>
                  <a:lnTo>
                    <a:pt x="346" y="256"/>
                  </a:lnTo>
                  <a:lnTo>
                    <a:pt x="355" y="269"/>
                  </a:lnTo>
                  <a:lnTo>
                    <a:pt x="365" y="282"/>
                  </a:lnTo>
                  <a:lnTo>
                    <a:pt x="376" y="294"/>
                  </a:lnTo>
                  <a:lnTo>
                    <a:pt x="387" y="306"/>
                  </a:lnTo>
                  <a:lnTo>
                    <a:pt x="398" y="317"/>
                  </a:lnTo>
                  <a:lnTo>
                    <a:pt x="411" y="327"/>
                  </a:lnTo>
                  <a:lnTo>
                    <a:pt x="424" y="335"/>
                  </a:lnTo>
                  <a:lnTo>
                    <a:pt x="437" y="343"/>
                  </a:lnTo>
                  <a:lnTo>
                    <a:pt x="452" y="349"/>
                  </a:lnTo>
                  <a:lnTo>
                    <a:pt x="466" y="353"/>
                  </a:lnTo>
                  <a:lnTo>
                    <a:pt x="483" y="356"/>
                  </a:lnTo>
                  <a:lnTo>
                    <a:pt x="499" y="357"/>
                  </a:lnTo>
                  <a:lnTo>
                    <a:pt x="499" y="357"/>
                  </a:lnTo>
                  <a:lnTo>
                    <a:pt x="516" y="356"/>
                  </a:lnTo>
                  <a:lnTo>
                    <a:pt x="532" y="353"/>
                  </a:lnTo>
                  <a:lnTo>
                    <a:pt x="547" y="349"/>
                  </a:lnTo>
                  <a:lnTo>
                    <a:pt x="561" y="343"/>
                  </a:lnTo>
                  <a:lnTo>
                    <a:pt x="576" y="335"/>
                  </a:lnTo>
                  <a:lnTo>
                    <a:pt x="588" y="327"/>
                  </a:lnTo>
                  <a:lnTo>
                    <a:pt x="601" y="317"/>
                  </a:lnTo>
                  <a:lnTo>
                    <a:pt x="612" y="306"/>
                  </a:lnTo>
                  <a:lnTo>
                    <a:pt x="623" y="294"/>
                  </a:lnTo>
                  <a:lnTo>
                    <a:pt x="634" y="282"/>
                  </a:lnTo>
                  <a:lnTo>
                    <a:pt x="644" y="269"/>
                  </a:lnTo>
                  <a:lnTo>
                    <a:pt x="654" y="256"/>
                  </a:lnTo>
                  <a:lnTo>
                    <a:pt x="673" y="228"/>
                  </a:lnTo>
                  <a:lnTo>
                    <a:pt x="690" y="200"/>
                  </a:lnTo>
                  <a:lnTo>
                    <a:pt x="690" y="200"/>
                  </a:lnTo>
                  <a:lnTo>
                    <a:pt x="716" y="161"/>
                  </a:lnTo>
                  <a:lnTo>
                    <a:pt x="716" y="161"/>
                  </a:lnTo>
                  <a:lnTo>
                    <a:pt x="736" y="133"/>
                  </a:lnTo>
                  <a:lnTo>
                    <a:pt x="746" y="119"/>
                  </a:lnTo>
                  <a:lnTo>
                    <a:pt x="757" y="106"/>
                  </a:lnTo>
                  <a:lnTo>
                    <a:pt x="769" y="92"/>
                  </a:lnTo>
                  <a:lnTo>
                    <a:pt x="782" y="79"/>
                  </a:lnTo>
                  <a:lnTo>
                    <a:pt x="796" y="66"/>
                  </a:lnTo>
                  <a:lnTo>
                    <a:pt x="810" y="54"/>
                  </a:lnTo>
                  <a:lnTo>
                    <a:pt x="824" y="44"/>
                  </a:lnTo>
                  <a:lnTo>
                    <a:pt x="841" y="33"/>
                  </a:lnTo>
                  <a:lnTo>
                    <a:pt x="857" y="24"/>
                  </a:lnTo>
                  <a:lnTo>
                    <a:pt x="875" y="17"/>
                  </a:lnTo>
                  <a:lnTo>
                    <a:pt x="894" y="11"/>
                  </a:lnTo>
                  <a:lnTo>
                    <a:pt x="913" y="5"/>
                  </a:lnTo>
                  <a:lnTo>
                    <a:pt x="934" y="2"/>
                  </a:lnTo>
                  <a:lnTo>
                    <a:pt x="956" y="0"/>
                  </a:lnTo>
                  <a:lnTo>
                    <a:pt x="956" y="0"/>
                  </a:lnTo>
                  <a:lnTo>
                    <a:pt x="966" y="1"/>
                  </a:lnTo>
                  <a:lnTo>
                    <a:pt x="974" y="3"/>
                  </a:lnTo>
                  <a:lnTo>
                    <a:pt x="981" y="7"/>
                  </a:lnTo>
                  <a:lnTo>
                    <a:pt x="987" y="13"/>
                  </a:lnTo>
                  <a:lnTo>
                    <a:pt x="993" y="19"/>
                  </a:lnTo>
                  <a:lnTo>
                    <a:pt x="996" y="26"/>
                  </a:lnTo>
                  <a:lnTo>
                    <a:pt x="998" y="34"/>
                  </a:lnTo>
                  <a:lnTo>
                    <a:pt x="999" y="42"/>
                  </a:lnTo>
                  <a:lnTo>
                    <a:pt x="999" y="42"/>
                  </a:lnTo>
                  <a:lnTo>
                    <a:pt x="999" y="51"/>
                  </a:lnTo>
                  <a:lnTo>
                    <a:pt x="997" y="59"/>
                  </a:lnTo>
                  <a:lnTo>
                    <a:pt x="994" y="66"/>
                  </a:lnTo>
                  <a:lnTo>
                    <a:pt x="988" y="74"/>
                  </a:lnTo>
                  <a:lnTo>
                    <a:pt x="983" y="80"/>
                  </a:lnTo>
                  <a:lnTo>
                    <a:pt x="975" y="84"/>
                  </a:lnTo>
                  <a:lnTo>
                    <a:pt x="967" y="87"/>
                  </a:lnTo>
                  <a:lnTo>
                    <a:pt x="956" y="89"/>
                  </a:lnTo>
                  <a:lnTo>
                    <a:pt x="956" y="89"/>
                  </a:lnTo>
                  <a:lnTo>
                    <a:pt x="940" y="90"/>
                  </a:lnTo>
                  <a:lnTo>
                    <a:pt x="923" y="93"/>
                  </a:lnTo>
                  <a:lnTo>
                    <a:pt x="908" y="97"/>
                  </a:lnTo>
                  <a:lnTo>
                    <a:pt x="895" y="104"/>
                  </a:lnTo>
                  <a:lnTo>
                    <a:pt x="880" y="111"/>
                  </a:lnTo>
                  <a:lnTo>
                    <a:pt x="868" y="119"/>
                  </a:lnTo>
                  <a:lnTo>
                    <a:pt x="855" y="130"/>
                  </a:lnTo>
                  <a:lnTo>
                    <a:pt x="844" y="140"/>
                  </a:lnTo>
                  <a:lnTo>
                    <a:pt x="833" y="151"/>
                  </a:lnTo>
                  <a:lnTo>
                    <a:pt x="822" y="164"/>
                  </a:lnTo>
                  <a:lnTo>
                    <a:pt x="812" y="176"/>
                  </a:lnTo>
                  <a:lnTo>
                    <a:pt x="803" y="190"/>
                  </a:lnTo>
                  <a:lnTo>
                    <a:pt x="784" y="217"/>
                  </a:lnTo>
                  <a:lnTo>
                    <a:pt x="766" y="245"/>
                  </a:lnTo>
                  <a:lnTo>
                    <a:pt x="766" y="245"/>
                  </a:lnTo>
                  <a:lnTo>
                    <a:pt x="740" y="285"/>
                  </a:lnTo>
                  <a:lnTo>
                    <a:pt x="740" y="285"/>
                  </a:lnTo>
                  <a:lnTo>
                    <a:pt x="720" y="314"/>
                  </a:lnTo>
                  <a:lnTo>
                    <a:pt x="709" y="327"/>
                  </a:lnTo>
                  <a:lnTo>
                    <a:pt x="698" y="342"/>
                  </a:lnTo>
                  <a:lnTo>
                    <a:pt x="686" y="355"/>
                  </a:lnTo>
                  <a:lnTo>
                    <a:pt x="673" y="368"/>
                  </a:lnTo>
                  <a:lnTo>
                    <a:pt x="659" y="381"/>
                  </a:lnTo>
                  <a:lnTo>
                    <a:pt x="645" y="393"/>
                  </a:lnTo>
                  <a:lnTo>
                    <a:pt x="629" y="405"/>
                  </a:lnTo>
                  <a:lnTo>
                    <a:pt x="614" y="414"/>
                  </a:lnTo>
                  <a:lnTo>
                    <a:pt x="597" y="423"/>
                  </a:lnTo>
                  <a:lnTo>
                    <a:pt x="580" y="431"/>
                  </a:lnTo>
                  <a:lnTo>
                    <a:pt x="561" y="437"/>
                  </a:lnTo>
                  <a:lnTo>
                    <a:pt x="542" y="442"/>
                  </a:lnTo>
                  <a:lnTo>
                    <a:pt x="521" y="444"/>
                  </a:lnTo>
                  <a:lnTo>
                    <a:pt x="499" y="445"/>
                  </a:lnTo>
                  <a:lnTo>
                    <a:pt x="499" y="445"/>
                  </a:lnTo>
                  <a:lnTo>
                    <a:pt x="478" y="444"/>
                  </a:lnTo>
                  <a:lnTo>
                    <a:pt x="458" y="442"/>
                  </a:lnTo>
                  <a:lnTo>
                    <a:pt x="439" y="437"/>
                  </a:lnTo>
                  <a:lnTo>
                    <a:pt x="420" y="431"/>
                  </a:lnTo>
                  <a:lnTo>
                    <a:pt x="402" y="423"/>
                  </a:lnTo>
                  <a:lnTo>
                    <a:pt x="385" y="414"/>
                  </a:lnTo>
                  <a:lnTo>
                    <a:pt x="369" y="405"/>
                  </a:lnTo>
                  <a:lnTo>
                    <a:pt x="354" y="393"/>
                  </a:lnTo>
                  <a:lnTo>
                    <a:pt x="339" y="381"/>
                  </a:lnTo>
                  <a:lnTo>
                    <a:pt x="326" y="368"/>
                  </a:lnTo>
                  <a:lnTo>
                    <a:pt x="314" y="355"/>
                  </a:lnTo>
                  <a:lnTo>
                    <a:pt x="301" y="342"/>
                  </a:lnTo>
                  <a:lnTo>
                    <a:pt x="290" y="327"/>
                  </a:lnTo>
                  <a:lnTo>
                    <a:pt x="279" y="314"/>
                  </a:lnTo>
                  <a:lnTo>
                    <a:pt x="259" y="285"/>
                  </a:lnTo>
                  <a:lnTo>
                    <a:pt x="259" y="285"/>
                  </a:lnTo>
                  <a:lnTo>
                    <a:pt x="233" y="245"/>
                  </a:lnTo>
                  <a:lnTo>
                    <a:pt x="233" y="245"/>
                  </a:lnTo>
                  <a:lnTo>
                    <a:pt x="216" y="217"/>
                  </a:lnTo>
                  <a:lnTo>
                    <a:pt x="197" y="190"/>
                  </a:lnTo>
                  <a:lnTo>
                    <a:pt x="187" y="176"/>
                  </a:lnTo>
                  <a:lnTo>
                    <a:pt x="176" y="164"/>
                  </a:lnTo>
                  <a:lnTo>
                    <a:pt x="166" y="151"/>
                  </a:lnTo>
                  <a:lnTo>
                    <a:pt x="155" y="140"/>
                  </a:lnTo>
                  <a:lnTo>
                    <a:pt x="143" y="130"/>
                  </a:lnTo>
                  <a:lnTo>
                    <a:pt x="131" y="119"/>
                  </a:lnTo>
                  <a:lnTo>
                    <a:pt x="119" y="111"/>
                  </a:lnTo>
                  <a:lnTo>
                    <a:pt x="105" y="104"/>
                  </a:lnTo>
                  <a:lnTo>
                    <a:pt x="91" y="97"/>
                  </a:lnTo>
                  <a:lnTo>
                    <a:pt x="75" y="93"/>
                  </a:lnTo>
                  <a:lnTo>
                    <a:pt x="60" y="90"/>
                  </a:lnTo>
                  <a:lnTo>
                    <a:pt x="42" y="89"/>
                  </a:lnTo>
                  <a:lnTo>
                    <a:pt x="42" y="89"/>
                  </a:lnTo>
                  <a:lnTo>
                    <a:pt x="42" y="89"/>
                  </a:lnTo>
                  <a:lnTo>
                    <a:pt x="33" y="87"/>
                  </a:lnTo>
                  <a:lnTo>
                    <a:pt x="24" y="84"/>
                  </a:lnTo>
                  <a:lnTo>
                    <a:pt x="17" y="80"/>
                  </a:lnTo>
                  <a:lnTo>
                    <a:pt x="10" y="74"/>
                  </a:lnTo>
                  <a:lnTo>
                    <a:pt x="6" y="67"/>
                  </a:lnTo>
                  <a:lnTo>
                    <a:pt x="3" y="60"/>
                  </a:lnTo>
                  <a:lnTo>
                    <a:pt x="1" y="52"/>
                  </a:lnTo>
                  <a:lnTo>
                    <a:pt x="0" y="44"/>
                  </a:lnTo>
                  <a:lnTo>
                    <a:pt x="0" y="44"/>
                  </a:lnTo>
                  <a:close/>
                  <a:moveTo>
                    <a:pt x="981" y="44"/>
                  </a:moveTo>
                  <a:lnTo>
                    <a:pt x="981" y="44"/>
                  </a:lnTo>
                  <a:lnTo>
                    <a:pt x="981" y="43"/>
                  </a:lnTo>
                  <a:lnTo>
                    <a:pt x="981" y="43"/>
                  </a:lnTo>
                  <a:lnTo>
                    <a:pt x="981" y="39"/>
                  </a:lnTo>
                  <a:lnTo>
                    <a:pt x="980" y="33"/>
                  </a:lnTo>
                  <a:lnTo>
                    <a:pt x="978" y="29"/>
                  </a:lnTo>
                  <a:lnTo>
                    <a:pt x="976" y="26"/>
                  </a:lnTo>
                  <a:lnTo>
                    <a:pt x="972" y="22"/>
                  </a:lnTo>
                  <a:lnTo>
                    <a:pt x="968" y="20"/>
                  </a:lnTo>
                  <a:lnTo>
                    <a:pt x="963" y="19"/>
                  </a:lnTo>
                  <a:lnTo>
                    <a:pt x="956" y="18"/>
                  </a:lnTo>
                  <a:lnTo>
                    <a:pt x="956" y="18"/>
                  </a:lnTo>
                  <a:lnTo>
                    <a:pt x="936" y="20"/>
                  </a:lnTo>
                  <a:lnTo>
                    <a:pt x="917" y="22"/>
                  </a:lnTo>
                  <a:lnTo>
                    <a:pt x="899" y="27"/>
                  </a:lnTo>
                  <a:lnTo>
                    <a:pt x="881" y="33"/>
                  </a:lnTo>
                  <a:lnTo>
                    <a:pt x="865" y="40"/>
                  </a:lnTo>
                  <a:lnTo>
                    <a:pt x="849" y="48"/>
                  </a:lnTo>
                  <a:lnTo>
                    <a:pt x="835" y="57"/>
                  </a:lnTo>
                  <a:lnTo>
                    <a:pt x="820" y="67"/>
                  </a:lnTo>
                  <a:lnTo>
                    <a:pt x="807" y="79"/>
                  </a:lnTo>
                  <a:lnTo>
                    <a:pt x="794" y="91"/>
                  </a:lnTo>
                  <a:lnTo>
                    <a:pt x="782" y="104"/>
                  </a:lnTo>
                  <a:lnTo>
                    <a:pt x="771" y="116"/>
                  </a:lnTo>
                  <a:lnTo>
                    <a:pt x="750" y="143"/>
                  </a:lnTo>
                  <a:lnTo>
                    <a:pt x="731" y="171"/>
                  </a:lnTo>
                  <a:lnTo>
                    <a:pt x="731" y="171"/>
                  </a:lnTo>
                  <a:lnTo>
                    <a:pt x="705" y="210"/>
                  </a:lnTo>
                  <a:lnTo>
                    <a:pt x="705" y="210"/>
                  </a:lnTo>
                  <a:lnTo>
                    <a:pt x="686" y="239"/>
                  </a:lnTo>
                  <a:lnTo>
                    <a:pt x="667" y="268"/>
                  </a:lnTo>
                  <a:lnTo>
                    <a:pt x="656" y="283"/>
                  </a:lnTo>
                  <a:lnTo>
                    <a:pt x="646" y="296"/>
                  </a:lnTo>
                  <a:lnTo>
                    <a:pt x="635" y="308"/>
                  </a:lnTo>
                  <a:lnTo>
                    <a:pt x="622" y="321"/>
                  </a:lnTo>
                  <a:lnTo>
                    <a:pt x="610" y="332"/>
                  </a:lnTo>
                  <a:lnTo>
                    <a:pt x="596" y="343"/>
                  </a:lnTo>
                  <a:lnTo>
                    <a:pt x="583" y="352"/>
                  </a:lnTo>
                  <a:lnTo>
                    <a:pt x="567" y="359"/>
                  </a:lnTo>
                  <a:lnTo>
                    <a:pt x="552" y="366"/>
                  </a:lnTo>
                  <a:lnTo>
                    <a:pt x="536" y="371"/>
                  </a:lnTo>
                  <a:lnTo>
                    <a:pt x="518" y="374"/>
                  </a:lnTo>
                  <a:lnTo>
                    <a:pt x="499" y="375"/>
                  </a:lnTo>
                  <a:lnTo>
                    <a:pt x="499" y="375"/>
                  </a:lnTo>
                  <a:lnTo>
                    <a:pt x="481" y="374"/>
                  </a:lnTo>
                  <a:lnTo>
                    <a:pt x="463" y="371"/>
                  </a:lnTo>
                  <a:lnTo>
                    <a:pt x="447" y="366"/>
                  </a:lnTo>
                  <a:lnTo>
                    <a:pt x="431" y="359"/>
                  </a:lnTo>
                  <a:lnTo>
                    <a:pt x="417" y="352"/>
                  </a:lnTo>
                  <a:lnTo>
                    <a:pt x="402" y="343"/>
                  </a:lnTo>
                  <a:lnTo>
                    <a:pt x="389" y="332"/>
                  </a:lnTo>
                  <a:lnTo>
                    <a:pt x="377" y="321"/>
                  </a:lnTo>
                  <a:lnTo>
                    <a:pt x="365" y="308"/>
                  </a:lnTo>
                  <a:lnTo>
                    <a:pt x="354" y="296"/>
                  </a:lnTo>
                  <a:lnTo>
                    <a:pt x="343" y="283"/>
                  </a:lnTo>
                  <a:lnTo>
                    <a:pt x="332" y="268"/>
                  </a:lnTo>
                  <a:lnTo>
                    <a:pt x="313" y="239"/>
                  </a:lnTo>
                  <a:lnTo>
                    <a:pt x="294" y="209"/>
                  </a:lnTo>
                  <a:lnTo>
                    <a:pt x="294" y="209"/>
                  </a:lnTo>
                  <a:lnTo>
                    <a:pt x="269" y="171"/>
                  </a:lnTo>
                  <a:lnTo>
                    <a:pt x="269" y="171"/>
                  </a:lnTo>
                  <a:lnTo>
                    <a:pt x="250" y="143"/>
                  </a:lnTo>
                  <a:lnTo>
                    <a:pt x="228" y="116"/>
                  </a:lnTo>
                  <a:lnTo>
                    <a:pt x="217" y="104"/>
                  </a:lnTo>
                  <a:lnTo>
                    <a:pt x="204" y="91"/>
                  </a:lnTo>
                  <a:lnTo>
                    <a:pt x="192" y="79"/>
                  </a:lnTo>
                  <a:lnTo>
                    <a:pt x="179" y="67"/>
                  </a:lnTo>
                  <a:lnTo>
                    <a:pt x="164" y="57"/>
                  </a:lnTo>
                  <a:lnTo>
                    <a:pt x="150" y="48"/>
                  </a:lnTo>
                  <a:lnTo>
                    <a:pt x="134" y="40"/>
                  </a:lnTo>
                  <a:lnTo>
                    <a:pt x="118" y="33"/>
                  </a:lnTo>
                  <a:lnTo>
                    <a:pt x="100" y="27"/>
                  </a:lnTo>
                  <a:lnTo>
                    <a:pt x="83" y="22"/>
                  </a:lnTo>
                  <a:lnTo>
                    <a:pt x="63" y="20"/>
                  </a:lnTo>
                  <a:lnTo>
                    <a:pt x="42" y="18"/>
                  </a:lnTo>
                  <a:lnTo>
                    <a:pt x="42" y="18"/>
                  </a:lnTo>
                  <a:lnTo>
                    <a:pt x="36" y="19"/>
                  </a:lnTo>
                  <a:lnTo>
                    <a:pt x="31" y="20"/>
                  </a:lnTo>
                  <a:lnTo>
                    <a:pt x="27" y="22"/>
                  </a:lnTo>
                  <a:lnTo>
                    <a:pt x="24" y="26"/>
                  </a:lnTo>
                  <a:lnTo>
                    <a:pt x="21" y="29"/>
                  </a:lnTo>
                  <a:lnTo>
                    <a:pt x="20" y="33"/>
                  </a:lnTo>
                  <a:lnTo>
                    <a:pt x="18" y="39"/>
                  </a:lnTo>
                  <a:lnTo>
                    <a:pt x="18" y="43"/>
                  </a:lnTo>
                  <a:lnTo>
                    <a:pt x="18" y="43"/>
                  </a:lnTo>
                  <a:lnTo>
                    <a:pt x="18" y="48"/>
                  </a:lnTo>
                  <a:lnTo>
                    <a:pt x="19" y="53"/>
                  </a:lnTo>
                  <a:lnTo>
                    <a:pt x="21" y="57"/>
                  </a:lnTo>
                  <a:lnTo>
                    <a:pt x="24" y="61"/>
                  </a:lnTo>
                  <a:lnTo>
                    <a:pt x="27" y="65"/>
                  </a:lnTo>
                  <a:lnTo>
                    <a:pt x="31" y="69"/>
                  </a:lnTo>
                  <a:lnTo>
                    <a:pt x="37" y="71"/>
                  </a:lnTo>
                  <a:lnTo>
                    <a:pt x="43" y="71"/>
                  </a:lnTo>
                  <a:lnTo>
                    <a:pt x="43" y="71"/>
                  </a:lnTo>
                  <a:lnTo>
                    <a:pt x="62" y="73"/>
                  </a:lnTo>
                  <a:lnTo>
                    <a:pt x="79" y="76"/>
                  </a:lnTo>
                  <a:lnTo>
                    <a:pt x="96" y="81"/>
                  </a:lnTo>
                  <a:lnTo>
                    <a:pt x="111" y="87"/>
                  </a:lnTo>
                  <a:lnTo>
                    <a:pt x="127" y="95"/>
                  </a:lnTo>
                  <a:lnTo>
                    <a:pt x="140" y="105"/>
                  </a:lnTo>
                  <a:lnTo>
                    <a:pt x="154" y="115"/>
                  </a:lnTo>
                  <a:lnTo>
                    <a:pt x="166" y="126"/>
                  </a:lnTo>
                  <a:lnTo>
                    <a:pt x="179" y="139"/>
                  </a:lnTo>
                  <a:lnTo>
                    <a:pt x="190" y="151"/>
                  </a:lnTo>
                  <a:lnTo>
                    <a:pt x="200" y="165"/>
                  </a:lnTo>
                  <a:lnTo>
                    <a:pt x="210" y="179"/>
                  </a:lnTo>
                  <a:lnTo>
                    <a:pt x="230" y="207"/>
                  </a:lnTo>
                  <a:lnTo>
                    <a:pt x="249" y="236"/>
                  </a:lnTo>
                  <a:lnTo>
                    <a:pt x="249" y="236"/>
                  </a:lnTo>
                  <a:lnTo>
                    <a:pt x="273" y="275"/>
                  </a:lnTo>
                  <a:lnTo>
                    <a:pt x="273" y="275"/>
                  </a:lnTo>
                  <a:lnTo>
                    <a:pt x="293" y="302"/>
                  </a:lnTo>
                  <a:lnTo>
                    <a:pt x="314" y="329"/>
                  </a:lnTo>
                  <a:lnTo>
                    <a:pt x="325" y="342"/>
                  </a:lnTo>
                  <a:lnTo>
                    <a:pt x="337" y="355"/>
                  </a:lnTo>
                  <a:lnTo>
                    <a:pt x="350" y="366"/>
                  </a:lnTo>
                  <a:lnTo>
                    <a:pt x="363" y="378"/>
                  </a:lnTo>
                  <a:lnTo>
                    <a:pt x="378" y="388"/>
                  </a:lnTo>
                  <a:lnTo>
                    <a:pt x="393" y="398"/>
                  </a:lnTo>
                  <a:lnTo>
                    <a:pt x="409" y="407"/>
                  </a:lnTo>
                  <a:lnTo>
                    <a:pt x="425" y="414"/>
                  </a:lnTo>
                  <a:lnTo>
                    <a:pt x="443" y="419"/>
                  </a:lnTo>
                  <a:lnTo>
                    <a:pt x="460" y="424"/>
                  </a:lnTo>
                  <a:lnTo>
                    <a:pt x="480" y="426"/>
                  </a:lnTo>
                  <a:lnTo>
                    <a:pt x="499" y="427"/>
                  </a:lnTo>
                  <a:lnTo>
                    <a:pt x="499" y="427"/>
                  </a:lnTo>
                  <a:lnTo>
                    <a:pt x="520" y="426"/>
                  </a:lnTo>
                  <a:lnTo>
                    <a:pt x="539" y="424"/>
                  </a:lnTo>
                  <a:lnTo>
                    <a:pt x="557" y="419"/>
                  </a:lnTo>
                  <a:lnTo>
                    <a:pt x="574" y="414"/>
                  </a:lnTo>
                  <a:lnTo>
                    <a:pt x="590" y="407"/>
                  </a:lnTo>
                  <a:lnTo>
                    <a:pt x="607" y="398"/>
                  </a:lnTo>
                  <a:lnTo>
                    <a:pt x="621" y="388"/>
                  </a:lnTo>
                  <a:lnTo>
                    <a:pt x="636" y="378"/>
                  </a:lnTo>
                  <a:lnTo>
                    <a:pt x="649" y="366"/>
                  </a:lnTo>
                  <a:lnTo>
                    <a:pt x="661" y="355"/>
                  </a:lnTo>
                  <a:lnTo>
                    <a:pt x="674" y="342"/>
                  </a:lnTo>
                  <a:lnTo>
                    <a:pt x="685" y="329"/>
                  </a:lnTo>
                  <a:lnTo>
                    <a:pt x="707" y="302"/>
                  </a:lnTo>
                  <a:lnTo>
                    <a:pt x="725" y="275"/>
                  </a:lnTo>
                  <a:lnTo>
                    <a:pt x="725" y="275"/>
                  </a:lnTo>
                  <a:lnTo>
                    <a:pt x="751" y="236"/>
                  </a:lnTo>
                  <a:lnTo>
                    <a:pt x="751" y="236"/>
                  </a:lnTo>
                  <a:lnTo>
                    <a:pt x="769" y="207"/>
                  </a:lnTo>
                  <a:lnTo>
                    <a:pt x="788" y="178"/>
                  </a:lnTo>
                  <a:lnTo>
                    <a:pt x="799" y="165"/>
                  </a:lnTo>
                  <a:lnTo>
                    <a:pt x="810" y="151"/>
                  </a:lnTo>
                  <a:lnTo>
                    <a:pt x="821" y="139"/>
                  </a:lnTo>
                  <a:lnTo>
                    <a:pt x="833" y="126"/>
                  </a:lnTo>
                  <a:lnTo>
                    <a:pt x="845" y="115"/>
                  </a:lnTo>
                  <a:lnTo>
                    <a:pt x="858" y="105"/>
                  </a:lnTo>
                  <a:lnTo>
                    <a:pt x="873" y="95"/>
                  </a:lnTo>
                  <a:lnTo>
                    <a:pt x="887" y="87"/>
                  </a:lnTo>
                  <a:lnTo>
                    <a:pt x="903" y="81"/>
                  </a:lnTo>
                  <a:lnTo>
                    <a:pt x="919" y="76"/>
                  </a:lnTo>
                  <a:lnTo>
                    <a:pt x="937" y="73"/>
                  </a:lnTo>
                  <a:lnTo>
                    <a:pt x="956" y="71"/>
                  </a:lnTo>
                  <a:lnTo>
                    <a:pt x="956" y="71"/>
                  </a:lnTo>
                  <a:lnTo>
                    <a:pt x="963" y="71"/>
                  </a:lnTo>
                  <a:lnTo>
                    <a:pt x="968" y="69"/>
                  </a:lnTo>
                  <a:lnTo>
                    <a:pt x="972" y="65"/>
                  </a:lnTo>
                  <a:lnTo>
                    <a:pt x="975" y="62"/>
                  </a:lnTo>
                  <a:lnTo>
                    <a:pt x="978" y="58"/>
                  </a:lnTo>
                  <a:lnTo>
                    <a:pt x="980" y="53"/>
                  </a:lnTo>
                  <a:lnTo>
                    <a:pt x="981" y="49"/>
                  </a:lnTo>
                  <a:lnTo>
                    <a:pt x="981" y="44"/>
                  </a:lnTo>
                  <a:lnTo>
                    <a:pt x="981" y="44"/>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228" name="Freeform 15">
              <a:extLst>
                <a:ext uri="{FF2B5EF4-FFF2-40B4-BE49-F238E27FC236}">
                  <a16:creationId xmlns:a16="http://schemas.microsoft.com/office/drawing/2014/main" id="{1F8EF896-9F5C-4DC7-8E86-35B40F51A557}"/>
                </a:ext>
              </a:extLst>
            </p:cNvPr>
            <p:cNvSpPr>
              <a:spLocks/>
            </p:cNvSpPr>
            <p:nvPr/>
          </p:nvSpPr>
          <p:spPr bwMode="auto">
            <a:xfrm>
              <a:off x="5206415" y="6429130"/>
              <a:ext cx="455783" cy="198126"/>
            </a:xfrm>
            <a:custGeom>
              <a:avLst/>
              <a:gdLst>
                <a:gd name="T0" fmla="*/ 54 w 982"/>
                <a:gd name="T1" fmla="*/ 426 h 427"/>
                <a:gd name="T2" fmla="*/ 108 w 982"/>
                <a:gd name="T3" fmla="*/ 414 h 427"/>
                <a:gd name="T4" fmla="*/ 155 w 982"/>
                <a:gd name="T5" fmla="*/ 390 h 427"/>
                <a:gd name="T6" fmla="*/ 196 w 982"/>
                <a:gd name="T7" fmla="*/ 357 h 427"/>
                <a:gd name="T8" fmla="*/ 233 w 982"/>
                <a:gd name="T9" fmla="*/ 317 h 427"/>
                <a:gd name="T10" fmla="*/ 268 w 982"/>
                <a:gd name="T11" fmla="*/ 271 h 427"/>
                <a:gd name="T12" fmla="*/ 331 w 982"/>
                <a:gd name="T13" fmla="*/ 172 h 427"/>
                <a:gd name="T14" fmla="*/ 370 w 982"/>
                <a:gd name="T15" fmla="*/ 126 h 427"/>
                <a:gd name="T16" fmla="*/ 415 w 982"/>
                <a:gd name="T17" fmla="*/ 90 h 427"/>
                <a:gd name="T18" fmla="*/ 450 w 982"/>
                <a:gd name="T19" fmla="*/ 76 h 427"/>
                <a:gd name="T20" fmla="*/ 480 w 982"/>
                <a:gd name="T21" fmla="*/ 72 h 427"/>
                <a:gd name="T22" fmla="*/ 501 w 982"/>
                <a:gd name="T23" fmla="*/ 72 h 427"/>
                <a:gd name="T24" fmla="*/ 531 w 982"/>
                <a:gd name="T25" fmla="*/ 76 h 427"/>
                <a:gd name="T26" fmla="*/ 566 w 982"/>
                <a:gd name="T27" fmla="*/ 90 h 427"/>
                <a:gd name="T28" fmla="*/ 611 w 982"/>
                <a:gd name="T29" fmla="*/ 126 h 427"/>
                <a:gd name="T30" fmla="*/ 649 w 982"/>
                <a:gd name="T31" fmla="*/ 172 h 427"/>
                <a:gd name="T32" fmla="*/ 714 w 982"/>
                <a:gd name="T33" fmla="*/ 271 h 427"/>
                <a:gd name="T34" fmla="*/ 747 w 982"/>
                <a:gd name="T35" fmla="*/ 317 h 427"/>
                <a:gd name="T36" fmla="*/ 784 w 982"/>
                <a:gd name="T37" fmla="*/ 357 h 427"/>
                <a:gd name="T38" fmla="*/ 826 w 982"/>
                <a:gd name="T39" fmla="*/ 390 h 427"/>
                <a:gd name="T40" fmla="*/ 873 w 982"/>
                <a:gd name="T41" fmla="*/ 414 h 427"/>
                <a:gd name="T42" fmla="*/ 928 w 982"/>
                <a:gd name="T43" fmla="*/ 426 h 427"/>
                <a:gd name="T44" fmla="*/ 956 w 982"/>
                <a:gd name="T45" fmla="*/ 427 h 427"/>
                <a:gd name="T46" fmla="*/ 973 w 982"/>
                <a:gd name="T47" fmla="*/ 417 h 427"/>
                <a:gd name="T48" fmla="*/ 981 w 982"/>
                <a:gd name="T49" fmla="*/ 400 h 427"/>
                <a:gd name="T50" fmla="*/ 979 w 982"/>
                <a:gd name="T51" fmla="*/ 380 h 427"/>
                <a:gd name="T52" fmla="*/ 968 w 982"/>
                <a:gd name="T53" fmla="*/ 364 h 427"/>
                <a:gd name="T54" fmla="*/ 947 w 982"/>
                <a:gd name="T55" fmla="*/ 357 h 427"/>
                <a:gd name="T56" fmla="*/ 927 w 982"/>
                <a:gd name="T57" fmla="*/ 355 h 427"/>
                <a:gd name="T58" fmla="*/ 889 w 982"/>
                <a:gd name="T59" fmla="*/ 345 h 427"/>
                <a:gd name="T60" fmla="*/ 841 w 982"/>
                <a:gd name="T61" fmla="*/ 314 h 427"/>
                <a:gd name="T62" fmla="*/ 801 w 982"/>
                <a:gd name="T63" fmla="*/ 272 h 427"/>
                <a:gd name="T64" fmla="*/ 745 w 982"/>
                <a:gd name="T65" fmla="*/ 190 h 427"/>
                <a:gd name="T66" fmla="*/ 702 w 982"/>
                <a:gd name="T67" fmla="*/ 126 h 427"/>
                <a:gd name="T68" fmla="*/ 667 w 982"/>
                <a:gd name="T69" fmla="*/ 84 h 427"/>
                <a:gd name="T70" fmla="*/ 627 w 982"/>
                <a:gd name="T71" fmla="*/ 48 h 427"/>
                <a:gd name="T72" fmla="*/ 581 w 982"/>
                <a:gd name="T73" fmla="*/ 20 h 427"/>
                <a:gd name="T74" fmla="*/ 529 w 982"/>
                <a:gd name="T75" fmla="*/ 3 h 427"/>
                <a:gd name="T76" fmla="*/ 490 w 982"/>
                <a:gd name="T77" fmla="*/ 0 h 427"/>
                <a:gd name="T78" fmla="*/ 435 w 982"/>
                <a:gd name="T79" fmla="*/ 8 h 427"/>
                <a:gd name="T80" fmla="*/ 384 w 982"/>
                <a:gd name="T81" fmla="*/ 28 h 427"/>
                <a:gd name="T82" fmla="*/ 341 w 982"/>
                <a:gd name="T83" fmla="*/ 59 h 427"/>
                <a:gd name="T84" fmla="*/ 303 w 982"/>
                <a:gd name="T85" fmla="*/ 98 h 427"/>
                <a:gd name="T86" fmla="*/ 257 w 982"/>
                <a:gd name="T87" fmla="*/ 156 h 427"/>
                <a:gd name="T88" fmla="*/ 215 w 982"/>
                <a:gd name="T89" fmla="*/ 223 h 427"/>
                <a:gd name="T90" fmla="*/ 167 w 982"/>
                <a:gd name="T91" fmla="*/ 287 h 427"/>
                <a:gd name="T92" fmla="*/ 125 w 982"/>
                <a:gd name="T93" fmla="*/ 326 h 427"/>
                <a:gd name="T94" fmla="*/ 75 w 982"/>
                <a:gd name="T95" fmla="*/ 351 h 427"/>
                <a:gd name="T96" fmla="*/ 45 w 982"/>
                <a:gd name="T97" fmla="*/ 356 h 427"/>
                <a:gd name="T98" fmla="*/ 26 w 982"/>
                <a:gd name="T99" fmla="*/ 358 h 427"/>
                <a:gd name="T100" fmla="*/ 9 w 982"/>
                <a:gd name="T101" fmla="*/ 369 h 427"/>
                <a:gd name="T102" fmla="*/ 0 w 982"/>
                <a:gd name="T103" fmla="*/ 386 h 427"/>
                <a:gd name="T104" fmla="*/ 2 w 982"/>
                <a:gd name="T105" fmla="*/ 406 h 427"/>
                <a:gd name="T106" fmla="*/ 13 w 982"/>
                <a:gd name="T107" fmla="*/ 421 h 427"/>
                <a:gd name="T108" fmla="*/ 34 w 982"/>
                <a:gd name="T109" fmla="*/ 427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2" h="427">
                  <a:moveTo>
                    <a:pt x="34" y="427"/>
                  </a:moveTo>
                  <a:lnTo>
                    <a:pt x="34" y="427"/>
                  </a:lnTo>
                  <a:lnTo>
                    <a:pt x="54" y="426"/>
                  </a:lnTo>
                  <a:lnTo>
                    <a:pt x="73" y="423"/>
                  </a:lnTo>
                  <a:lnTo>
                    <a:pt x="90" y="419"/>
                  </a:lnTo>
                  <a:lnTo>
                    <a:pt x="108" y="414"/>
                  </a:lnTo>
                  <a:lnTo>
                    <a:pt x="124" y="407"/>
                  </a:lnTo>
                  <a:lnTo>
                    <a:pt x="140" y="399"/>
                  </a:lnTo>
                  <a:lnTo>
                    <a:pt x="155" y="390"/>
                  </a:lnTo>
                  <a:lnTo>
                    <a:pt x="170" y="380"/>
                  </a:lnTo>
                  <a:lnTo>
                    <a:pt x="183" y="369"/>
                  </a:lnTo>
                  <a:lnTo>
                    <a:pt x="196" y="357"/>
                  </a:lnTo>
                  <a:lnTo>
                    <a:pt x="210" y="345"/>
                  </a:lnTo>
                  <a:lnTo>
                    <a:pt x="222" y="331"/>
                  </a:lnTo>
                  <a:lnTo>
                    <a:pt x="233" y="317"/>
                  </a:lnTo>
                  <a:lnTo>
                    <a:pt x="245" y="302"/>
                  </a:lnTo>
                  <a:lnTo>
                    <a:pt x="268" y="271"/>
                  </a:lnTo>
                  <a:lnTo>
                    <a:pt x="268" y="271"/>
                  </a:lnTo>
                  <a:lnTo>
                    <a:pt x="288" y="239"/>
                  </a:lnTo>
                  <a:lnTo>
                    <a:pt x="309" y="205"/>
                  </a:lnTo>
                  <a:lnTo>
                    <a:pt x="331" y="172"/>
                  </a:lnTo>
                  <a:lnTo>
                    <a:pt x="344" y="155"/>
                  </a:lnTo>
                  <a:lnTo>
                    <a:pt x="356" y="140"/>
                  </a:lnTo>
                  <a:lnTo>
                    <a:pt x="370" y="126"/>
                  </a:lnTo>
                  <a:lnTo>
                    <a:pt x="384" y="113"/>
                  </a:lnTo>
                  <a:lnTo>
                    <a:pt x="400" y="101"/>
                  </a:lnTo>
                  <a:lnTo>
                    <a:pt x="415" y="90"/>
                  </a:lnTo>
                  <a:lnTo>
                    <a:pt x="433" y="82"/>
                  </a:lnTo>
                  <a:lnTo>
                    <a:pt x="441" y="79"/>
                  </a:lnTo>
                  <a:lnTo>
                    <a:pt x="450" y="76"/>
                  </a:lnTo>
                  <a:lnTo>
                    <a:pt x="460" y="74"/>
                  </a:lnTo>
                  <a:lnTo>
                    <a:pt x="470" y="73"/>
                  </a:lnTo>
                  <a:lnTo>
                    <a:pt x="480" y="72"/>
                  </a:lnTo>
                  <a:lnTo>
                    <a:pt x="490" y="71"/>
                  </a:lnTo>
                  <a:lnTo>
                    <a:pt x="490" y="71"/>
                  </a:lnTo>
                  <a:lnTo>
                    <a:pt x="501" y="72"/>
                  </a:lnTo>
                  <a:lnTo>
                    <a:pt x="511" y="73"/>
                  </a:lnTo>
                  <a:lnTo>
                    <a:pt x="521" y="74"/>
                  </a:lnTo>
                  <a:lnTo>
                    <a:pt x="531" y="76"/>
                  </a:lnTo>
                  <a:lnTo>
                    <a:pt x="540" y="79"/>
                  </a:lnTo>
                  <a:lnTo>
                    <a:pt x="549" y="82"/>
                  </a:lnTo>
                  <a:lnTo>
                    <a:pt x="566" y="90"/>
                  </a:lnTo>
                  <a:lnTo>
                    <a:pt x="582" y="101"/>
                  </a:lnTo>
                  <a:lnTo>
                    <a:pt x="597" y="113"/>
                  </a:lnTo>
                  <a:lnTo>
                    <a:pt x="611" y="126"/>
                  </a:lnTo>
                  <a:lnTo>
                    <a:pt x="625" y="140"/>
                  </a:lnTo>
                  <a:lnTo>
                    <a:pt x="637" y="155"/>
                  </a:lnTo>
                  <a:lnTo>
                    <a:pt x="649" y="172"/>
                  </a:lnTo>
                  <a:lnTo>
                    <a:pt x="672" y="205"/>
                  </a:lnTo>
                  <a:lnTo>
                    <a:pt x="694" y="239"/>
                  </a:lnTo>
                  <a:lnTo>
                    <a:pt x="714" y="271"/>
                  </a:lnTo>
                  <a:lnTo>
                    <a:pt x="714" y="271"/>
                  </a:lnTo>
                  <a:lnTo>
                    <a:pt x="736" y="302"/>
                  </a:lnTo>
                  <a:lnTo>
                    <a:pt x="747" y="317"/>
                  </a:lnTo>
                  <a:lnTo>
                    <a:pt x="760" y="331"/>
                  </a:lnTo>
                  <a:lnTo>
                    <a:pt x="772" y="345"/>
                  </a:lnTo>
                  <a:lnTo>
                    <a:pt x="784" y="357"/>
                  </a:lnTo>
                  <a:lnTo>
                    <a:pt x="798" y="369"/>
                  </a:lnTo>
                  <a:lnTo>
                    <a:pt x="811" y="380"/>
                  </a:lnTo>
                  <a:lnTo>
                    <a:pt x="826" y="390"/>
                  </a:lnTo>
                  <a:lnTo>
                    <a:pt x="841" y="400"/>
                  </a:lnTo>
                  <a:lnTo>
                    <a:pt x="857" y="407"/>
                  </a:lnTo>
                  <a:lnTo>
                    <a:pt x="873" y="414"/>
                  </a:lnTo>
                  <a:lnTo>
                    <a:pt x="891" y="419"/>
                  </a:lnTo>
                  <a:lnTo>
                    <a:pt x="908" y="423"/>
                  </a:lnTo>
                  <a:lnTo>
                    <a:pt x="928" y="426"/>
                  </a:lnTo>
                  <a:lnTo>
                    <a:pt x="947" y="427"/>
                  </a:lnTo>
                  <a:lnTo>
                    <a:pt x="947" y="427"/>
                  </a:lnTo>
                  <a:lnTo>
                    <a:pt x="956" y="427"/>
                  </a:lnTo>
                  <a:lnTo>
                    <a:pt x="962" y="425"/>
                  </a:lnTo>
                  <a:lnTo>
                    <a:pt x="968" y="421"/>
                  </a:lnTo>
                  <a:lnTo>
                    <a:pt x="973" y="417"/>
                  </a:lnTo>
                  <a:lnTo>
                    <a:pt x="976" y="412"/>
                  </a:lnTo>
                  <a:lnTo>
                    <a:pt x="979" y="406"/>
                  </a:lnTo>
                  <a:lnTo>
                    <a:pt x="981" y="400"/>
                  </a:lnTo>
                  <a:lnTo>
                    <a:pt x="982" y="393"/>
                  </a:lnTo>
                  <a:lnTo>
                    <a:pt x="981" y="386"/>
                  </a:lnTo>
                  <a:lnTo>
                    <a:pt x="979" y="380"/>
                  </a:lnTo>
                  <a:lnTo>
                    <a:pt x="976" y="374"/>
                  </a:lnTo>
                  <a:lnTo>
                    <a:pt x="973" y="369"/>
                  </a:lnTo>
                  <a:lnTo>
                    <a:pt x="968" y="364"/>
                  </a:lnTo>
                  <a:lnTo>
                    <a:pt x="962" y="360"/>
                  </a:lnTo>
                  <a:lnTo>
                    <a:pt x="956" y="358"/>
                  </a:lnTo>
                  <a:lnTo>
                    <a:pt x="947" y="357"/>
                  </a:lnTo>
                  <a:lnTo>
                    <a:pt x="947" y="357"/>
                  </a:lnTo>
                  <a:lnTo>
                    <a:pt x="937" y="356"/>
                  </a:lnTo>
                  <a:lnTo>
                    <a:pt x="927" y="355"/>
                  </a:lnTo>
                  <a:lnTo>
                    <a:pt x="917" y="353"/>
                  </a:lnTo>
                  <a:lnTo>
                    <a:pt x="907" y="351"/>
                  </a:lnTo>
                  <a:lnTo>
                    <a:pt x="889" y="345"/>
                  </a:lnTo>
                  <a:lnTo>
                    <a:pt x="872" y="336"/>
                  </a:lnTo>
                  <a:lnTo>
                    <a:pt x="856" y="326"/>
                  </a:lnTo>
                  <a:lnTo>
                    <a:pt x="841" y="314"/>
                  </a:lnTo>
                  <a:lnTo>
                    <a:pt x="827" y="301"/>
                  </a:lnTo>
                  <a:lnTo>
                    <a:pt x="813" y="287"/>
                  </a:lnTo>
                  <a:lnTo>
                    <a:pt x="801" y="272"/>
                  </a:lnTo>
                  <a:lnTo>
                    <a:pt x="789" y="256"/>
                  </a:lnTo>
                  <a:lnTo>
                    <a:pt x="767" y="223"/>
                  </a:lnTo>
                  <a:lnTo>
                    <a:pt x="745" y="190"/>
                  </a:lnTo>
                  <a:lnTo>
                    <a:pt x="724" y="156"/>
                  </a:lnTo>
                  <a:lnTo>
                    <a:pt x="724" y="156"/>
                  </a:lnTo>
                  <a:lnTo>
                    <a:pt x="702" y="126"/>
                  </a:lnTo>
                  <a:lnTo>
                    <a:pt x="691" y="112"/>
                  </a:lnTo>
                  <a:lnTo>
                    <a:pt x="679" y="98"/>
                  </a:lnTo>
                  <a:lnTo>
                    <a:pt x="667" y="84"/>
                  </a:lnTo>
                  <a:lnTo>
                    <a:pt x="653" y="71"/>
                  </a:lnTo>
                  <a:lnTo>
                    <a:pt x="640" y="59"/>
                  </a:lnTo>
                  <a:lnTo>
                    <a:pt x="627" y="48"/>
                  </a:lnTo>
                  <a:lnTo>
                    <a:pt x="612" y="38"/>
                  </a:lnTo>
                  <a:lnTo>
                    <a:pt x="597" y="28"/>
                  </a:lnTo>
                  <a:lnTo>
                    <a:pt x="581" y="20"/>
                  </a:lnTo>
                  <a:lnTo>
                    <a:pt x="565" y="13"/>
                  </a:lnTo>
                  <a:lnTo>
                    <a:pt x="547" y="8"/>
                  </a:lnTo>
                  <a:lnTo>
                    <a:pt x="529" y="3"/>
                  </a:lnTo>
                  <a:lnTo>
                    <a:pt x="510" y="1"/>
                  </a:lnTo>
                  <a:lnTo>
                    <a:pt x="490" y="0"/>
                  </a:lnTo>
                  <a:lnTo>
                    <a:pt x="490" y="0"/>
                  </a:lnTo>
                  <a:lnTo>
                    <a:pt x="471" y="1"/>
                  </a:lnTo>
                  <a:lnTo>
                    <a:pt x="452" y="3"/>
                  </a:lnTo>
                  <a:lnTo>
                    <a:pt x="435" y="8"/>
                  </a:lnTo>
                  <a:lnTo>
                    <a:pt x="417" y="13"/>
                  </a:lnTo>
                  <a:lnTo>
                    <a:pt x="401" y="20"/>
                  </a:lnTo>
                  <a:lnTo>
                    <a:pt x="384" y="28"/>
                  </a:lnTo>
                  <a:lnTo>
                    <a:pt x="370" y="38"/>
                  </a:lnTo>
                  <a:lnTo>
                    <a:pt x="355" y="48"/>
                  </a:lnTo>
                  <a:lnTo>
                    <a:pt x="341" y="59"/>
                  </a:lnTo>
                  <a:lnTo>
                    <a:pt x="327" y="71"/>
                  </a:lnTo>
                  <a:lnTo>
                    <a:pt x="315" y="84"/>
                  </a:lnTo>
                  <a:lnTo>
                    <a:pt x="303" y="98"/>
                  </a:lnTo>
                  <a:lnTo>
                    <a:pt x="290" y="112"/>
                  </a:lnTo>
                  <a:lnTo>
                    <a:pt x="279" y="126"/>
                  </a:lnTo>
                  <a:lnTo>
                    <a:pt x="257" y="156"/>
                  </a:lnTo>
                  <a:lnTo>
                    <a:pt x="257" y="156"/>
                  </a:lnTo>
                  <a:lnTo>
                    <a:pt x="237" y="190"/>
                  </a:lnTo>
                  <a:lnTo>
                    <a:pt x="215" y="223"/>
                  </a:lnTo>
                  <a:lnTo>
                    <a:pt x="192" y="256"/>
                  </a:lnTo>
                  <a:lnTo>
                    <a:pt x="180" y="272"/>
                  </a:lnTo>
                  <a:lnTo>
                    <a:pt x="167" y="287"/>
                  </a:lnTo>
                  <a:lnTo>
                    <a:pt x="154" y="301"/>
                  </a:lnTo>
                  <a:lnTo>
                    <a:pt x="141" y="314"/>
                  </a:lnTo>
                  <a:lnTo>
                    <a:pt x="125" y="326"/>
                  </a:lnTo>
                  <a:lnTo>
                    <a:pt x="110" y="336"/>
                  </a:lnTo>
                  <a:lnTo>
                    <a:pt x="92" y="345"/>
                  </a:lnTo>
                  <a:lnTo>
                    <a:pt x="75" y="351"/>
                  </a:lnTo>
                  <a:lnTo>
                    <a:pt x="64" y="353"/>
                  </a:lnTo>
                  <a:lnTo>
                    <a:pt x="55" y="355"/>
                  </a:lnTo>
                  <a:lnTo>
                    <a:pt x="45" y="356"/>
                  </a:lnTo>
                  <a:lnTo>
                    <a:pt x="34" y="357"/>
                  </a:lnTo>
                  <a:lnTo>
                    <a:pt x="34" y="357"/>
                  </a:lnTo>
                  <a:lnTo>
                    <a:pt x="26" y="358"/>
                  </a:lnTo>
                  <a:lnTo>
                    <a:pt x="19" y="360"/>
                  </a:lnTo>
                  <a:lnTo>
                    <a:pt x="13" y="364"/>
                  </a:lnTo>
                  <a:lnTo>
                    <a:pt x="9" y="369"/>
                  </a:lnTo>
                  <a:lnTo>
                    <a:pt x="4" y="374"/>
                  </a:lnTo>
                  <a:lnTo>
                    <a:pt x="2" y="380"/>
                  </a:lnTo>
                  <a:lnTo>
                    <a:pt x="0" y="386"/>
                  </a:lnTo>
                  <a:lnTo>
                    <a:pt x="0" y="393"/>
                  </a:lnTo>
                  <a:lnTo>
                    <a:pt x="0" y="400"/>
                  </a:lnTo>
                  <a:lnTo>
                    <a:pt x="2" y="406"/>
                  </a:lnTo>
                  <a:lnTo>
                    <a:pt x="4" y="412"/>
                  </a:lnTo>
                  <a:lnTo>
                    <a:pt x="9" y="417"/>
                  </a:lnTo>
                  <a:lnTo>
                    <a:pt x="13" y="421"/>
                  </a:lnTo>
                  <a:lnTo>
                    <a:pt x="19" y="425"/>
                  </a:lnTo>
                  <a:lnTo>
                    <a:pt x="26" y="427"/>
                  </a:lnTo>
                  <a:lnTo>
                    <a:pt x="34" y="427"/>
                  </a:lnTo>
                  <a:lnTo>
                    <a:pt x="34" y="427"/>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229" name="Freeform 16">
              <a:extLst>
                <a:ext uri="{FF2B5EF4-FFF2-40B4-BE49-F238E27FC236}">
                  <a16:creationId xmlns:a16="http://schemas.microsoft.com/office/drawing/2014/main" id="{DBE8E80E-DB56-4AF2-A092-1D96645C5A52}"/>
                </a:ext>
              </a:extLst>
            </p:cNvPr>
            <p:cNvSpPr>
              <a:spLocks noEditPoints="1"/>
            </p:cNvSpPr>
            <p:nvPr/>
          </p:nvSpPr>
          <p:spPr bwMode="auto">
            <a:xfrm>
              <a:off x="5201764" y="6424479"/>
              <a:ext cx="464155" cy="207428"/>
            </a:xfrm>
            <a:custGeom>
              <a:avLst/>
              <a:gdLst>
                <a:gd name="T0" fmla="*/ 5 w 999"/>
                <a:gd name="T1" fmla="*/ 380 h 446"/>
                <a:gd name="T2" fmla="*/ 26 w 999"/>
                <a:gd name="T3" fmla="*/ 361 h 446"/>
                <a:gd name="T4" fmla="*/ 75 w 999"/>
                <a:gd name="T5" fmla="*/ 353 h 446"/>
                <a:gd name="T6" fmla="*/ 155 w 999"/>
                <a:gd name="T7" fmla="*/ 306 h 446"/>
                <a:gd name="T8" fmla="*/ 233 w 999"/>
                <a:gd name="T9" fmla="*/ 201 h 446"/>
                <a:gd name="T10" fmla="*/ 301 w 999"/>
                <a:gd name="T11" fmla="*/ 104 h 446"/>
                <a:gd name="T12" fmla="*/ 385 w 999"/>
                <a:gd name="T13" fmla="*/ 31 h 446"/>
                <a:gd name="T14" fmla="*/ 499 w 999"/>
                <a:gd name="T15" fmla="*/ 0 h 446"/>
                <a:gd name="T16" fmla="*/ 597 w 999"/>
                <a:gd name="T17" fmla="*/ 23 h 446"/>
                <a:gd name="T18" fmla="*/ 686 w 999"/>
                <a:gd name="T19" fmla="*/ 91 h 446"/>
                <a:gd name="T20" fmla="*/ 766 w 999"/>
                <a:gd name="T21" fmla="*/ 201 h 446"/>
                <a:gd name="T22" fmla="*/ 833 w 999"/>
                <a:gd name="T23" fmla="*/ 295 h 446"/>
                <a:gd name="T24" fmla="*/ 908 w 999"/>
                <a:gd name="T25" fmla="*/ 348 h 446"/>
                <a:gd name="T26" fmla="*/ 968 w 999"/>
                <a:gd name="T27" fmla="*/ 359 h 446"/>
                <a:gd name="T28" fmla="*/ 994 w 999"/>
                <a:gd name="T29" fmla="*/ 380 h 446"/>
                <a:gd name="T30" fmla="*/ 999 w 999"/>
                <a:gd name="T31" fmla="*/ 410 h 446"/>
                <a:gd name="T32" fmla="*/ 985 w 999"/>
                <a:gd name="T33" fmla="*/ 435 h 446"/>
                <a:gd name="T34" fmla="*/ 956 w 999"/>
                <a:gd name="T35" fmla="*/ 446 h 446"/>
                <a:gd name="T36" fmla="*/ 857 w 999"/>
                <a:gd name="T37" fmla="*/ 421 h 446"/>
                <a:gd name="T38" fmla="*/ 769 w 999"/>
                <a:gd name="T39" fmla="*/ 354 h 446"/>
                <a:gd name="T40" fmla="*/ 690 w 999"/>
                <a:gd name="T41" fmla="*/ 245 h 446"/>
                <a:gd name="T42" fmla="*/ 623 w 999"/>
                <a:gd name="T43" fmla="*/ 151 h 446"/>
                <a:gd name="T44" fmla="*/ 547 w 999"/>
                <a:gd name="T45" fmla="*/ 97 h 446"/>
                <a:gd name="T46" fmla="*/ 466 w 999"/>
                <a:gd name="T47" fmla="*/ 93 h 446"/>
                <a:gd name="T48" fmla="*/ 387 w 999"/>
                <a:gd name="T49" fmla="*/ 140 h 446"/>
                <a:gd name="T50" fmla="*/ 309 w 999"/>
                <a:gd name="T51" fmla="*/ 245 h 446"/>
                <a:gd name="T52" fmla="*/ 241 w 999"/>
                <a:gd name="T53" fmla="*/ 340 h 446"/>
                <a:gd name="T54" fmla="*/ 159 w 999"/>
                <a:gd name="T55" fmla="*/ 413 h 446"/>
                <a:gd name="T56" fmla="*/ 43 w 999"/>
                <a:gd name="T57" fmla="*/ 446 h 446"/>
                <a:gd name="T58" fmla="*/ 22 w 999"/>
                <a:gd name="T59" fmla="*/ 441 h 446"/>
                <a:gd name="T60" fmla="*/ 4 w 999"/>
                <a:gd name="T61" fmla="*/ 421 h 446"/>
                <a:gd name="T62" fmla="*/ 981 w 999"/>
                <a:gd name="T63" fmla="*/ 402 h 446"/>
                <a:gd name="T64" fmla="*/ 965 w 999"/>
                <a:gd name="T65" fmla="*/ 376 h 446"/>
                <a:gd name="T66" fmla="*/ 903 w 999"/>
                <a:gd name="T67" fmla="*/ 365 h 446"/>
                <a:gd name="T68" fmla="*/ 821 w 999"/>
                <a:gd name="T69" fmla="*/ 307 h 446"/>
                <a:gd name="T70" fmla="*/ 751 w 999"/>
                <a:gd name="T71" fmla="*/ 210 h 446"/>
                <a:gd name="T72" fmla="*/ 661 w 999"/>
                <a:gd name="T73" fmla="*/ 91 h 446"/>
                <a:gd name="T74" fmla="*/ 574 w 999"/>
                <a:gd name="T75" fmla="*/ 32 h 446"/>
                <a:gd name="T76" fmla="*/ 480 w 999"/>
                <a:gd name="T77" fmla="*/ 19 h 446"/>
                <a:gd name="T78" fmla="*/ 378 w 999"/>
                <a:gd name="T79" fmla="*/ 57 h 446"/>
                <a:gd name="T80" fmla="*/ 293 w 999"/>
                <a:gd name="T81" fmla="*/ 144 h 446"/>
                <a:gd name="T82" fmla="*/ 210 w 999"/>
                <a:gd name="T83" fmla="*/ 267 h 446"/>
                <a:gd name="T84" fmla="*/ 140 w 999"/>
                <a:gd name="T85" fmla="*/ 341 h 446"/>
                <a:gd name="T86" fmla="*/ 43 w 999"/>
                <a:gd name="T87" fmla="*/ 374 h 446"/>
                <a:gd name="T88" fmla="*/ 22 w 999"/>
                <a:gd name="T89" fmla="*/ 388 h 446"/>
                <a:gd name="T90" fmla="*/ 22 w 999"/>
                <a:gd name="T91" fmla="*/ 418 h 446"/>
                <a:gd name="T92" fmla="*/ 42 w 999"/>
                <a:gd name="T93" fmla="*/ 428 h 446"/>
                <a:gd name="T94" fmla="*/ 150 w 999"/>
                <a:gd name="T95" fmla="*/ 397 h 446"/>
                <a:gd name="T96" fmla="*/ 228 w 999"/>
                <a:gd name="T97" fmla="*/ 330 h 446"/>
                <a:gd name="T98" fmla="*/ 313 w 999"/>
                <a:gd name="T99" fmla="*/ 207 h 446"/>
                <a:gd name="T100" fmla="*/ 389 w 999"/>
                <a:gd name="T101" fmla="*/ 114 h 446"/>
                <a:gd name="T102" fmla="*/ 481 w 999"/>
                <a:gd name="T103" fmla="*/ 72 h 446"/>
                <a:gd name="T104" fmla="*/ 567 w 999"/>
                <a:gd name="T105" fmla="*/ 86 h 446"/>
                <a:gd name="T106" fmla="*/ 646 w 999"/>
                <a:gd name="T107" fmla="*/ 150 h 446"/>
                <a:gd name="T108" fmla="*/ 731 w 999"/>
                <a:gd name="T109" fmla="*/ 275 h 446"/>
                <a:gd name="T110" fmla="*/ 807 w 999"/>
                <a:gd name="T111" fmla="*/ 367 h 446"/>
                <a:gd name="T112" fmla="*/ 899 w 999"/>
                <a:gd name="T113" fmla="*/ 419 h 446"/>
                <a:gd name="T114" fmla="*/ 970 w 999"/>
                <a:gd name="T115" fmla="*/ 424 h 446"/>
                <a:gd name="T116" fmla="*/ 981 w 999"/>
                <a:gd name="T117" fmla="*/ 402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999" h="446">
                  <a:moveTo>
                    <a:pt x="0" y="402"/>
                  </a:moveTo>
                  <a:lnTo>
                    <a:pt x="0" y="402"/>
                  </a:lnTo>
                  <a:lnTo>
                    <a:pt x="0" y="396"/>
                  </a:lnTo>
                  <a:lnTo>
                    <a:pt x="1" y="390"/>
                  </a:lnTo>
                  <a:lnTo>
                    <a:pt x="3" y="385"/>
                  </a:lnTo>
                  <a:lnTo>
                    <a:pt x="5" y="380"/>
                  </a:lnTo>
                  <a:lnTo>
                    <a:pt x="5" y="380"/>
                  </a:lnTo>
                  <a:lnTo>
                    <a:pt x="8" y="374"/>
                  </a:lnTo>
                  <a:lnTo>
                    <a:pt x="12" y="370"/>
                  </a:lnTo>
                  <a:lnTo>
                    <a:pt x="17" y="366"/>
                  </a:lnTo>
                  <a:lnTo>
                    <a:pt x="21" y="363"/>
                  </a:lnTo>
                  <a:lnTo>
                    <a:pt x="26" y="361"/>
                  </a:lnTo>
                  <a:lnTo>
                    <a:pt x="31" y="359"/>
                  </a:lnTo>
                  <a:lnTo>
                    <a:pt x="37" y="358"/>
                  </a:lnTo>
                  <a:lnTo>
                    <a:pt x="42" y="357"/>
                  </a:lnTo>
                  <a:lnTo>
                    <a:pt x="42" y="357"/>
                  </a:lnTo>
                  <a:lnTo>
                    <a:pt x="60" y="356"/>
                  </a:lnTo>
                  <a:lnTo>
                    <a:pt x="75" y="353"/>
                  </a:lnTo>
                  <a:lnTo>
                    <a:pt x="91" y="348"/>
                  </a:lnTo>
                  <a:lnTo>
                    <a:pt x="105" y="342"/>
                  </a:lnTo>
                  <a:lnTo>
                    <a:pt x="119" y="335"/>
                  </a:lnTo>
                  <a:lnTo>
                    <a:pt x="131" y="326"/>
                  </a:lnTo>
                  <a:lnTo>
                    <a:pt x="143" y="317"/>
                  </a:lnTo>
                  <a:lnTo>
                    <a:pt x="155" y="306"/>
                  </a:lnTo>
                  <a:lnTo>
                    <a:pt x="166" y="295"/>
                  </a:lnTo>
                  <a:lnTo>
                    <a:pt x="176" y="282"/>
                  </a:lnTo>
                  <a:lnTo>
                    <a:pt x="187" y="270"/>
                  </a:lnTo>
                  <a:lnTo>
                    <a:pt x="197" y="257"/>
                  </a:lnTo>
                  <a:lnTo>
                    <a:pt x="216" y="229"/>
                  </a:lnTo>
                  <a:lnTo>
                    <a:pt x="233" y="201"/>
                  </a:lnTo>
                  <a:lnTo>
                    <a:pt x="233" y="201"/>
                  </a:lnTo>
                  <a:lnTo>
                    <a:pt x="259" y="160"/>
                  </a:lnTo>
                  <a:lnTo>
                    <a:pt x="259" y="160"/>
                  </a:lnTo>
                  <a:lnTo>
                    <a:pt x="279" y="132"/>
                  </a:lnTo>
                  <a:lnTo>
                    <a:pt x="290" y="118"/>
                  </a:lnTo>
                  <a:lnTo>
                    <a:pt x="301" y="104"/>
                  </a:lnTo>
                  <a:lnTo>
                    <a:pt x="314" y="91"/>
                  </a:lnTo>
                  <a:lnTo>
                    <a:pt x="326" y="78"/>
                  </a:lnTo>
                  <a:lnTo>
                    <a:pt x="339" y="64"/>
                  </a:lnTo>
                  <a:lnTo>
                    <a:pt x="354" y="53"/>
                  </a:lnTo>
                  <a:lnTo>
                    <a:pt x="369" y="41"/>
                  </a:lnTo>
                  <a:lnTo>
                    <a:pt x="385" y="31"/>
                  </a:lnTo>
                  <a:lnTo>
                    <a:pt x="402" y="23"/>
                  </a:lnTo>
                  <a:lnTo>
                    <a:pt x="420" y="14"/>
                  </a:lnTo>
                  <a:lnTo>
                    <a:pt x="439" y="9"/>
                  </a:lnTo>
                  <a:lnTo>
                    <a:pt x="458" y="4"/>
                  </a:lnTo>
                  <a:lnTo>
                    <a:pt x="478" y="1"/>
                  </a:lnTo>
                  <a:lnTo>
                    <a:pt x="499" y="0"/>
                  </a:lnTo>
                  <a:lnTo>
                    <a:pt x="499" y="0"/>
                  </a:lnTo>
                  <a:lnTo>
                    <a:pt x="521" y="1"/>
                  </a:lnTo>
                  <a:lnTo>
                    <a:pt x="542" y="4"/>
                  </a:lnTo>
                  <a:lnTo>
                    <a:pt x="561" y="9"/>
                  </a:lnTo>
                  <a:lnTo>
                    <a:pt x="580" y="14"/>
                  </a:lnTo>
                  <a:lnTo>
                    <a:pt x="597" y="23"/>
                  </a:lnTo>
                  <a:lnTo>
                    <a:pt x="614" y="31"/>
                  </a:lnTo>
                  <a:lnTo>
                    <a:pt x="629" y="41"/>
                  </a:lnTo>
                  <a:lnTo>
                    <a:pt x="645" y="53"/>
                  </a:lnTo>
                  <a:lnTo>
                    <a:pt x="659" y="64"/>
                  </a:lnTo>
                  <a:lnTo>
                    <a:pt x="673" y="78"/>
                  </a:lnTo>
                  <a:lnTo>
                    <a:pt x="686" y="91"/>
                  </a:lnTo>
                  <a:lnTo>
                    <a:pt x="698" y="104"/>
                  </a:lnTo>
                  <a:lnTo>
                    <a:pt x="709" y="118"/>
                  </a:lnTo>
                  <a:lnTo>
                    <a:pt x="720" y="132"/>
                  </a:lnTo>
                  <a:lnTo>
                    <a:pt x="740" y="160"/>
                  </a:lnTo>
                  <a:lnTo>
                    <a:pt x="740" y="160"/>
                  </a:lnTo>
                  <a:lnTo>
                    <a:pt x="766" y="201"/>
                  </a:lnTo>
                  <a:lnTo>
                    <a:pt x="766" y="201"/>
                  </a:lnTo>
                  <a:lnTo>
                    <a:pt x="784" y="229"/>
                  </a:lnTo>
                  <a:lnTo>
                    <a:pt x="803" y="257"/>
                  </a:lnTo>
                  <a:lnTo>
                    <a:pt x="812" y="270"/>
                  </a:lnTo>
                  <a:lnTo>
                    <a:pt x="822" y="282"/>
                  </a:lnTo>
                  <a:lnTo>
                    <a:pt x="833" y="295"/>
                  </a:lnTo>
                  <a:lnTo>
                    <a:pt x="844" y="306"/>
                  </a:lnTo>
                  <a:lnTo>
                    <a:pt x="855" y="317"/>
                  </a:lnTo>
                  <a:lnTo>
                    <a:pt x="868" y="326"/>
                  </a:lnTo>
                  <a:lnTo>
                    <a:pt x="880" y="335"/>
                  </a:lnTo>
                  <a:lnTo>
                    <a:pt x="895" y="342"/>
                  </a:lnTo>
                  <a:lnTo>
                    <a:pt x="908" y="348"/>
                  </a:lnTo>
                  <a:lnTo>
                    <a:pt x="923" y="353"/>
                  </a:lnTo>
                  <a:lnTo>
                    <a:pt x="940" y="356"/>
                  </a:lnTo>
                  <a:lnTo>
                    <a:pt x="956" y="357"/>
                  </a:lnTo>
                  <a:lnTo>
                    <a:pt x="956" y="357"/>
                  </a:lnTo>
                  <a:lnTo>
                    <a:pt x="963" y="358"/>
                  </a:lnTo>
                  <a:lnTo>
                    <a:pt x="968" y="359"/>
                  </a:lnTo>
                  <a:lnTo>
                    <a:pt x="973" y="361"/>
                  </a:lnTo>
                  <a:lnTo>
                    <a:pt x="978" y="363"/>
                  </a:lnTo>
                  <a:lnTo>
                    <a:pt x="983" y="366"/>
                  </a:lnTo>
                  <a:lnTo>
                    <a:pt x="986" y="370"/>
                  </a:lnTo>
                  <a:lnTo>
                    <a:pt x="991" y="374"/>
                  </a:lnTo>
                  <a:lnTo>
                    <a:pt x="994" y="380"/>
                  </a:lnTo>
                  <a:lnTo>
                    <a:pt x="994" y="380"/>
                  </a:lnTo>
                  <a:lnTo>
                    <a:pt x="996" y="385"/>
                  </a:lnTo>
                  <a:lnTo>
                    <a:pt x="998" y="391"/>
                  </a:lnTo>
                  <a:lnTo>
                    <a:pt x="999" y="397"/>
                  </a:lnTo>
                  <a:lnTo>
                    <a:pt x="999" y="403"/>
                  </a:lnTo>
                  <a:lnTo>
                    <a:pt x="999" y="410"/>
                  </a:lnTo>
                  <a:lnTo>
                    <a:pt x="998" y="416"/>
                  </a:lnTo>
                  <a:lnTo>
                    <a:pt x="996" y="421"/>
                  </a:lnTo>
                  <a:lnTo>
                    <a:pt x="993" y="426"/>
                  </a:lnTo>
                  <a:lnTo>
                    <a:pt x="993" y="426"/>
                  </a:lnTo>
                  <a:lnTo>
                    <a:pt x="990" y="431"/>
                  </a:lnTo>
                  <a:lnTo>
                    <a:pt x="985" y="435"/>
                  </a:lnTo>
                  <a:lnTo>
                    <a:pt x="981" y="439"/>
                  </a:lnTo>
                  <a:lnTo>
                    <a:pt x="977" y="441"/>
                  </a:lnTo>
                  <a:lnTo>
                    <a:pt x="972" y="443"/>
                  </a:lnTo>
                  <a:lnTo>
                    <a:pt x="967" y="445"/>
                  </a:lnTo>
                  <a:lnTo>
                    <a:pt x="962" y="445"/>
                  </a:lnTo>
                  <a:lnTo>
                    <a:pt x="956" y="446"/>
                  </a:lnTo>
                  <a:lnTo>
                    <a:pt x="956" y="446"/>
                  </a:lnTo>
                  <a:lnTo>
                    <a:pt x="934" y="444"/>
                  </a:lnTo>
                  <a:lnTo>
                    <a:pt x="913" y="441"/>
                  </a:lnTo>
                  <a:lnTo>
                    <a:pt x="894" y="435"/>
                  </a:lnTo>
                  <a:lnTo>
                    <a:pt x="875" y="429"/>
                  </a:lnTo>
                  <a:lnTo>
                    <a:pt x="857" y="421"/>
                  </a:lnTo>
                  <a:lnTo>
                    <a:pt x="841" y="413"/>
                  </a:lnTo>
                  <a:lnTo>
                    <a:pt x="824" y="402"/>
                  </a:lnTo>
                  <a:lnTo>
                    <a:pt x="810" y="391"/>
                  </a:lnTo>
                  <a:lnTo>
                    <a:pt x="796" y="380"/>
                  </a:lnTo>
                  <a:lnTo>
                    <a:pt x="782" y="367"/>
                  </a:lnTo>
                  <a:lnTo>
                    <a:pt x="769" y="354"/>
                  </a:lnTo>
                  <a:lnTo>
                    <a:pt x="757" y="340"/>
                  </a:lnTo>
                  <a:lnTo>
                    <a:pt x="746" y="327"/>
                  </a:lnTo>
                  <a:lnTo>
                    <a:pt x="736" y="312"/>
                  </a:lnTo>
                  <a:lnTo>
                    <a:pt x="716" y="285"/>
                  </a:lnTo>
                  <a:lnTo>
                    <a:pt x="716" y="285"/>
                  </a:lnTo>
                  <a:lnTo>
                    <a:pt x="690" y="245"/>
                  </a:lnTo>
                  <a:lnTo>
                    <a:pt x="690" y="245"/>
                  </a:lnTo>
                  <a:lnTo>
                    <a:pt x="673" y="217"/>
                  </a:lnTo>
                  <a:lnTo>
                    <a:pt x="654" y="190"/>
                  </a:lnTo>
                  <a:lnTo>
                    <a:pt x="644" y="177"/>
                  </a:lnTo>
                  <a:lnTo>
                    <a:pt x="634" y="163"/>
                  </a:lnTo>
                  <a:lnTo>
                    <a:pt x="623" y="151"/>
                  </a:lnTo>
                  <a:lnTo>
                    <a:pt x="612" y="140"/>
                  </a:lnTo>
                  <a:lnTo>
                    <a:pt x="601" y="129"/>
                  </a:lnTo>
                  <a:lnTo>
                    <a:pt x="588" y="119"/>
                  </a:lnTo>
                  <a:lnTo>
                    <a:pt x="576" y="111"/>
                  </a:lnTo>
                  <a:lnTo>
                    <a:pt x="561" y="103"/>
                  </a:lnTo>
                  <a:lnTo>
                    <a:pt x="547" y="97"/>
                  </a:lnTo>
                  <a:lnTo>
                    <a:pt x="532" y="93"/>
                  </a:lnTo>
                  <a:lnTo>
                    <a:pt x="516" y="90"/>
                  </a:lnTo>
                  <a:lnTo>
                    <a:pt x="499" y="89"/>
                  </a:lnTo>
                  <a:lnTo>
                    <a:pt x="499" y="89"/>
                  </a:lnTo>
                  <a:lnTo>
                    <a:pt x="483" y="90"/>
                  </a:lnTo>
                  <a:lnTo>
                    <a:pt x="466" y="93"/>
                  </a:lnTo>
                  <a:lnTo>
                    <a:pt x="452" y="97"/>
                  </a:lnTo>
                  <a:lnTo>
                    <a:pt x="437" y="103"/>
                  </a:lnTo>
                  <a:lnTo>
                    <a:pt x="424" y="111"/>
                  </a:lnTo>
                  <a:lnTo>
                    <a:pt x="411" y="119"/>
                  </a:lnTo>
                  <a:lnTo>
                    <a:pt x="398" y="129"/>
                  </a:lnTo>
                  <a:lnTo>
                    <a:pt x="387" y="140"/>
                  </a:lnTo>
                  <a:lnTo>
                    <a:pt x="376" y="151"/>
                  </a:lnTo>
                  <a:lnTo>
                    <a:pt x="365" y="163"/>
                  </a:lnTo>
                  <a:lnTo>
                    <a:pt x="355" y="177"/>
                  </a:lnTo>
                  <a:lnTo>
                    <a:pt x="346" y="190"/>
                  </a:lnTo>
                  <a:lnTo>
                    <a:pt x="327" y="217"/>
                  </a:lnTo>
                  <a:lnTo>
                    <a:pt x="309" y="245"/>
                  </a:lnTo>
                  <a:lnTo>
                    <a:pt x="309" y="245"/>
                  </a:lnTo>
                  <a:lnTo>
                    <a:pt x="284" y="285"/>
                  </a:lnTo>
                  <a:lnTo>
                    <a:pt x="284" y="285"/>
                  </a:lnTo>
                  <a:lnTo>
                    <a:pt x="264" y="312"/>
                  </a:lnTo>
                  <a:lnTo>
                    <a:pt x="253" y="327"/>
                  </a:lnTo>
                  <a:lnTo>
                    <a:pt x="241" y="340"/>
                  </a:lnTo>
                  <a:lnTo>
                    <a:pt x="230" y="354"/>
                  </a:lnTo>
                  <a:lnTo>
                    <a:pt x="218" y="367"/>
                  </a:lnTo>
                  <a:lnTo>
                    <a:pt x="204" y="380"/>
                  </a:lnTo>
                  <a:lnTo>
                    <a:pt x="190" y="391"/>
                  </a:lnTo>
                  <a:lnTo>
                    <a:pt x="174" y="402"/>
                  </a:lnTo>
                  <a:lnTo>
                    <a:pt x="159" y="413"/>
                  </a:lnTo>
                  <a:lnTo>
                    <a:pt x="141" y="421"/>
                  </a:lnTo>
                  <a:lnTo>
                    <a:pt x="124" y="429"/>
                  </a:lnTo>
                  <a:lnTo>
                    <a:pt x="105" y="435"/>
                  </a:lnTo>
                  <a:lnTo>
                    <a:pt x="86" y="441"/>
                  </a:lnTo>
                  <a:lnTo>
                    <a:pt x="65" y="444"/>
                  </a:lnTo>
                  <a:lnTo>
                    <a:pt x="43" y="446"/>
                  </a:lnTo>
                  <a:lnTo>
                    <a:pt x="43" y="446"/>
                  </a:lnTo>
                  <a:lnTo>
                    <a:pt x="43" y="446"/>
                  </a:lnTo>
                  <a:lnTo>
                    <a:pt x="37" y="445"/>
                  </a:lnTo>
                  <a:lnTo>
                    <a:pt x="32" y="445"/>
                  </a:lnTo>
                  <a:lnTo>
                    <a:pt x="27" y="443"/>
                  </a:lnTo>
                  <a:lnTo>
                    <a:pt x="22" y="441"/>
                  </a:lnTo>
                  <a:lnTo>
                    <a:pt x="18" y="439"/>
                  </a:lnTo>
                  <a:lnTo>
                    <a:pt x="13" y="435"/>
                  </a:lnTo>
                  <a:lnTo>
                    <a:pt x="9" y="431"/>
                  </a:lnTo>
                  <a:lnTo>
                    <a:pt x="6" y="427"/>
                  </a:lnTo>
                  <a:lnTo>
                    <a:pt x="6" y="427"/>
                  </a:lnTo>
                  <a:lnTo>
                    <a:pt x="4" y="421"/>
                  </a:lnTo>
                  <a:lnTo>
                    <a:pt x="2" y="415"/>
                  </a:lnTo>
                  <a:lnTo>
                    <a:pt x="0" y="409"/>
                  </a:lnTo>
                  <a:lnTo>
                    <a:pt x="0" y="402"/>
                  </a:lnTo>
                  <a:lnTo>
                    <a:pt x="0" y="402"/>
                  </a:lnTo>
                  <a:close/>
                  <a:moveTo>
                    <a:pt x="981" y="402"/>
                  </a:moveTo>
                  <a:lnTo>
                    <a:pt x="981" y="402"/>
                  </a:lnTo>
                  <a:lnTo>
                    <a:pt x="980" y="395"/>
                  </a:lnTo>
                  <a:lnTo>
                    <a:pt x="978" y="388"/>
                  </a:lnTo>
                  <a:lnTo>
                    <a:pt x="978" y="388"/>
                  </a:lnTo>
                  <a:lnTo>
                    <a:pt x="975" y="384"/>
                  </a:lnTo>
                  <a:lnTo>
                    <a:pt x="971" y="380"/>
                  </a:lnTo>
                  <a:lnTo>
                    <a:pt x="965" y="376"/>
                  </a:lnTo>
                  <a:lnTo>
                    <a:pt x="961" y="375"/>
                  </a:lnTo>
                  <a:lnTo>
                    <a:pt x="956" y="374"/>
                  </a:lnTo>
                  <a:lnTo>
                    <a:pt x="956" y="374"/>
                  </a:lnTo>
                  <a:lnTo>
                    <a:pt x="937" y="373"/>
                  </a:lnTo>
                  <a:lnTo>
                    <a:pt x="919" y="370"/>
                  </a:lnTo>
                  <a:lnTo>
                    <a:pt x="903" y="365"/>
                  </a:lnTo>
                  <a:lnTo>
                    <a:pt x="887" y="358"/>
                  </a:lnTo>
                  <a:lnTo>
                    <a:pt x="873" y="351"/>
                  </a:lnTo>
                  <a:lnTo>
                    <a:pt x="858" y="341"/>
                  </a:lnTo>
                  <a:lnTo>
                    <a:pt x="845" y="331"/>
                  </a:lnTo>
                  <a:lnTo>
                    <a:pt x="833" y="320"/>
                  </a:lnTo>
                  <a:lnTo>
                    <a:pt x="821" y="307"/>
                  </a:lnTo>
                  <a:lnTo>
                    <a:pt x="810" y="295"/>
                  </a:lnTo>
                  <a:lnTo>
                    <a:pt x="799" y="281"/>
                  </a:lnTo>
                  <a:lnTo>
                    <a:pt x="788" y="267"/>
                  </a:lnTo>
                  <a:lnTo>
                    <a:pt x="769" y="239"/>
                  </a:lnTo>
                  <a:lnTo>
                    <a:pt x="751" y="210"/>
                  </a:lnTo>
                  <a:lnTo>
                    <a:pt x="751" y="210"/>
                  </a:lnTo>
                  <a:lnTo>
                    <a:pt x="725" y="171"/>
                  </a:lnTo>
                  <a:lnTo>
                    <a:pt x="725" y="171"/>
                  </a:lnTo>
                  <a:lnTo>
                    <a:pt x="707" y="144"/>
                  </a:lnTo>
                  <a:lnTo>
                    <a:pt x="685" y="117"/>
                  </a:lnTo>
                  <a:lnTo>
                    <a:pt x="674" y="103"/>
                  </a:lnTo>
                  <a:lnTo>
                    <a:pt x="661" y="91"/>
                  </a:lnTo>
                  <a:lnTo>
                    <a:pt x="649" y="80"/>
                  </a:lnTo>
                  <a:lnTo>
                    <a:pt x="636" y="68"/>
                  </a:lnTo>
                  <a:lnTo>
                    <a:pt x="621" y="57"/>
                  </a:lnTo>
                  <a:lnTo>
                    <a:pt x="607" y="48"/>
                  </a:lnTo>
                  <a:lnTo>
                    <a:pt x="590" y="39"/>
                  </a:lnTo>
                  <a:lnTo>
                    <a:pt x="574" y="32"/>
                  </a:lnTo>
                  <a:lnTo>
                    <a:pt x="557" y="26"/>
                  </a:lnTo>
                  <a:lnTo>
                    <a:pt x="539" y="22"/>
                  </a:lnTo>
                  <a:lnTo>
                    <a:pt x="520" y="19"/>
                  </a:lnTo>
                  <a:lnTo>
                    <a:pt x="499" y="19"/>
                  </a:lnTo>
                  <a:lnTo>
                    <a:pt x="499" y="19"/>
                  </a:lnTo>
                  <a:lnTo>
                    <a:pt x="480" y="19"/>
                  </a:lnTo>
                  <a:lnTo>
                    <a:pt x="460" y="22"/>
                  </a:lnTo>
                  <a:lnTo>
                    <a:pt x="443" y="26"/>
                  </a:lnTo>
                  <a:lnTo>
                    <a:pt x="425" y="32"/>
                  </a:lnTo>
                  <a:lnTo>
                    <a:pt x="409" y="39"/>
                  </a:lnTo>
                  <a:lnTo>
                    <a:pt x="393" y="48"/>
                  </a:lnTo>
                  <a:lnTo>
                    <a:pt x="378" y="57"/>
                  </a:lnTo>
                  <a:lnTo>
                    <a:pt x="363" y="68"/>
                  </a:lnTo>
                  <a:lnTo>
                    <a:pt x="350" y="80"/>
                  </a:lnTo>
                  <a:lnTo>
                    <a:pt x="337" y="91"/>
                  </a:lnTo>
                  <a:lnTo>
                    <a:pt x="325" y="103"/>
                  </a:lnTo>
                  <a:lnTo>
                    <a:pt x="314" y="117"/>
                  </a:lnTo>
                  <a:lnTo>
                    <a:pt x="293" y="144"/>
                  </a:lnTo>
                  <a:lnTo>
                    <a:pt x="273" y="171"/>
                  </a:lnTo>
                  <a:lnTo>
                    <a:pt x="273" y="171"/>
                  </a:lnTo>
                  <a:lnTo>
                    <a:pt x="249" y="210"/>
                  </a:lnTo>
                  <a:lnTo>
                    <a:pt x="249" y="210"/>
                  </a:lnTo>
                  <a:lnTo>
                    <a:pt x="230" y="239"/>
                  </a:lnTo>
                  <a:lnTo>
                    <a:pt x="210" y="267"/>
                  </a:lnTo>
                  <a:lnTo>
                    <a:pt x="200" y="281"/>
                  </a:lnTo>
                  <a:lnTo>
                    <a:pt x="190" y="295"/>
                  </a:lnTo>
                  <a:lnTo>
                    <a:pt x="179" y="307"/>
                  </a:lnTo>
                  <a:lnTo>
                    <a:pt x="166" y="320"/>
                  </a:lnTo>
                  <a:lnTo>
                    <a:pt x="154" y="331"/>
                  </a:lnTo>
                  <a:lnTo>
                    <a:pt x="140" y="341"/>
                  </a:lnTo>
                  <a:lnTo>
                    <a:pt x="127" y="351"/>
                  </a:lnTo>
                  <a:lnTo>
                    <a:pt x="111" y="358"/>
                  </a:lnTo>
                  <a:lnTo>
                    <a:pt x="96" y="365"/>
                  </a:lnTo>
                  <a:lnTo>
                    <a:pt x="79" y="370"/>
                  </a:lnTo>
                  <a:lnTo>
                    <a:pt x="62" y="373"/>
                  </a:lnTo>
                  <a:lnTo>
                    <a:pt x="43" y="374"/>
                  </a:lnTo>
                  <a:lnTo>
                    <a:pt x="43" y="374"/>
                  </a:lnTo>
                  <a:lnTo>
                    <a:pt x="38" y="375"/>
                  </a:lnTo>
                  <a:lnTo>
                    <a:pt x="35" y="376"/>
                  </a:lnTo>
                  <a:lnTo>
                    <a:pt x="29" y="380"/>
                  </a:lnTo>
                  <a:lnTo>
                    <a:pt x="24" y="384"/>
                  </a:lnTo>
                  <a:lnTo>
                    <a:pt x="22" y="388"/>
                  </a:lnTo>
                  <a:lnTo>
                    <a:pt x="22" y="388"/>
                  </a:lnTo>
                  <a:lnTo>
                    <a:pt x="19" y="395"/>
                  </a:lnTo>
                  <a:lnTo>
                    <a:pt x="18" y="402"/>
                  </a:lnTo>
                  <a:lnTo>
                    <a:pt x="19" y="411"/>
                  </a:lnTo>
                  <a:lnTo>
                    <a:pt x="22" y="418"/>
                  </a:lnTo>
                  <a:lnTo>
                    <a:pt x="22" y="418"/>
                  </a:lnTo>
                  <a:lnTo>
                    <a:pt x="25" y="421"/>
                  </a:lnTo>
                  <a:lnTo>
                    <a:pt x="29" y="424"/>
                  </a:lnTo>
                  <a:lnTo>
                    <a:pt x="35" y="427"/>
                  </a:lnTo>
                  <a:lnTo>
                    <a:pt x="42" y="428"/>
                  </a:lnTo>
                  <a:lnTo>
                    <a:pt x="42" y="428"/>
                  </a:lnTo>
                  <a:lnTo>
                    <a:pt x="42" y="428"/>
                  </a:lnTo>
                  <a:lnTo>
                    <a:pt x="63" y="426"/>
                  </a:lnTo>
                  <a:lnTo>
                    <a:pt x="83" y="423"/>
                  </a:lnTo>
                  <a:lnTo>
                    <a:pt x="100" y="419"/>
                  </a:lnTo>
                  <a:lnTo>
                    <a:pt x="118" y="413"/>
                  </a:lnTo>
                  <a:lnTo>
                    <a:pt x="134" y="405"/>
                  </a:lnTo>
                  <a:lnTo>
                    <a:pt x="150" y="397"/>
                  </a:lnTo>
                  <a:lnTo>
                    <a:pt x="164" y="388"/>
                  </a:lnTo>
                  <a:lnTo>
                    <a:pt x="179" y="378"/>
                  </a:lnTo>
                  <a:lnTo>
                    <a:pt x="192" y="367"/>
                  </a:lnTo>
                  <a:lnTo>
                    <a:pt x="204" y="355"/>
                  </a:lnTo>
                  <a:lnTo>
                    <a:pt x="217" y="342"/>
                  </a:lnTo>
                  <a:lnTo>
                    <a:pt x="228" y="330"/>
                  </a:lnTo>
                  <a:lnTo>
                    <a:pt x="250" y="303"/>
                  </a:lnTo>
                  <a:lnTo>
                    <a:pt x="269" y="275"/>
                  </a:lnTo>
                  <a:lnTo>
                    <a:pt x="269" y="275"/>
                  </a:lnTo>
                  <a:lnTo>
                    <a:pt x="294" y="236"/>
                  </a:lnTo>
                  <a:lnTo>
                    <a:pt x="294" y="236"/>
                  </a:lnTo>
                  <a:lnTo>
                    <a:pt x="313" y="207"/>
                  </a:lnTo>
                  <a:lnTo>
                    <a:pt x="332" y="178"/>
                  </a:lnTo>
                  <a:lnTo>
                    <a:pt x="343" y="163"/>
                  </a:lnTo>
                  <a:lnTo>
                    <a:pt x="354" y="150"/>
                  </a:lnTo>
                  <a:lnTo>
                    <a:pt x="365" y="137"/>
                  </a:lnTo>
                  <a:lnTo>
                    <a:pt x="377" y="124"/>
                  </a:lnTo>
                  <a:lnTo>
                    <a:pt x="389" y="114"/>
                  </a:lnTo>
                  <a:lnTo>
                    <a:pt x="402" y="103"/>
                  </a:lnTo>
                  <a:lnTo>
                    <a:pt x="417" y="94"/>
                  </a:lnTo>
                  <a:lnTo>
                    <a:pt x="431" y="86"/>
                  </a:lnTo>
                  <a:lnTo>
                    <a:pt x="447" y="80"/>
                  </a:lnTo>
                  <a:lnTo>
                    <a:pt x="463" y="76"/>
                  </a:lnTo>
                  <a:lnTo>
                    <a:pt x="481" y="72"/>
                  </a:lnTo>
                  <a:lnTo>
                    <a:pt x="499" y="71"/>
                  </a:lnTo>
                  <a:lnTo>
                    <a:pt x="499" y="71"/>
                  </a:lnTo>
                  <a:lnTo>
                    <a:pt x="518" y="72"/>
                  </a:lnTo>
                  <a:lnTo>
                    <a:pt x="536" y="76"/>
                  </a:lnTo>
                  <a:lnTo>
                    <a:pt x="552" y="80"/>
                  </a:lnTo>
                  <a:lnTo>
                    <a:pt x="567" y="86"/>
                  </a:lnTo>
                  <a:lnTo>
                    <a:pt x="583" y="94"/>
                  </a:lnTo>
                  <a:lnTo>
                    <a:pt x="596" y="103"/>
                  </a:lnTo>
                  <a:lnTo>
                    <a:pt x="610" y="114"/>
                  </a:lnTo>
                  <a:lnTo>
                    <a:pt x="622" y="125"/>
                  </a:lnTo>
                  <a:lnTo>
                    <a:pt x="635" y="137"/>
                  </a:lnTo>
                  <a:lnTo>
                    <a:pt x="646" y="150"/>
                  </a:lnTo>
                  <a:lnTo>
                    <a:pt x="656" y="163"/>
                  </a:lnTo>
                  <a:lnTo>
                    <a:pt x="667" y="178"/>
                  </a:lnTo>
                  <a:lnTo>
                    <a:pt x="686" y="207"/>
                  </a:lnTo>
                  <a:lnTo>
                    <a:pt x="705" y="236"/>
                  </a:lnTo>
                  <a:lnTo>
                    <a:pt x="705" y="236"/>
                  </a:lnTo>
                  <a:lnTo>
                    <a:pt x="731" y="275"/>
                  </a:lnTo>
                  <a:lnTo>
                    <a:pt x="731" y="275"/>
                  </a:lnTo>
                  <a:lnTo>
                    <a:pt x="750" y="303"/>
                  </a:lnTo>
                  <a:lnTo>
                    <a:pt x="771" y="330"/>
                  </a:lnTo>
                  <a:lnTo>
                    <a:pt x="782" y="342"/>
                  </a:lnTo>
                  <a:lnTo>
                    <a:pt x="794" y="355"/>
                  </a:lnTo>
                  <a:lnTo>
                    <a:pt x="807" y="367"/>
                  </a:lnTo>
                  <a:lnTo>
                    <a:pt x="820" y="378"/>
                  </a:lnTo>
                  <a:lnTo>
                    <a:pt x="835" y="388"/>
                  </a:lnTo>
                  <a:lnTo>
                    <a:pt x="849" y="397"/>
                  </a:lnTo>
                  <a:lnTo>
                    <a:pt x="865" y="405"/>
                  </a:lnTo>
                  <a:lnTo>
                    <a:pt x="881" y="413"/>
                  </a:lnTo>
                  <a:lnTo>
                    <a:pt x="899" y="419"/>
                  </a:lnTo>
                  <a:lnTo>
                    <a:pt x="917" y="423"/>
                  </a:lnTo>
                  <a:lnTo>
                    <a:pt x="936" y="426"/>
                  </a:lnTo>
                  <a:lnTo>
                    <a:pt x="956" y="428"/>
                  </a:lnTo>
                  <a:lnTo>
                    <a:pt x="956" y="428"/>
                  </a:lnTo>
                  <a:lnTo>
                    <a:pt x="965" y="427"/>
                  </a:lnTo>
                  <a:lnTo>
                    <a:pt x="970" y="424"/>
                  </a:lnTo>
                  <a:lnTo>
                    <a:pt x="975" y="421"/>
                  </a:lnTo>
                  <a:lnTo>
                    <a:pt x="977" y="418"/>
                  </a:lnTo>
                  <a:lnTo>
                    <a:pt x="977" y="418"/>
                  </a:lnTo>
                  <a:lnTo>
                    <a:pt x="980" y="411"/>
                  </a:lnTo>
                  <a:lnTo>
                    <a:pt x="981" y="402"/>
                  </a:lnTo>
                  <a:lnTo>
                    <a:pt x="981" y="402"/>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grpSp>
      <p:grpSp>
        <p:nvGrpSpPr>
          <p:cNvPr id="256" name="Group 255">
            <a:extLst>
              <a:ext uri="{FF2B5EF4-FFF2-40B4-BE49-F238E27FC236}">
                <a16:creationId xmlns:a16="http://schemas.microsoft.com/office/drawing/2014/main" id="{0F903D41-A36F-49B9-BB4E-CF4371A6FA2F}"/>
              </a:ext>
            </a:extLst>
          </p:cNvPr>
          <p:cNvGrpSpPr/>
          <p:nvPr/>
        </p:nvGrpSpPr>
        <p:grpSpPr>
          <a:xfrm rot="513598">
            <a:off x="6044986" y="5964385"/>
            <a:ext cx="464155" cy="210218"/>
            <a:chOff x="5638014" y="6424479"/>
            <a:chExt cx="464155" cy="210218"/>
          </a:xfrm>
        </p:grpSpPr>
        <p:sp>
          <p:nvSpPr>
            <p:cNvPr id="242" name="Rectangle 41">
              <a:extLst>
                <a:ext uri="{FF2B5EF4-FFF2-40B4-BE49-F238E27FC236}">
                  <a16:creationId xmlns:a16="http://schemas.microsoft.com/office/drawing/2014/main" id="{17E88FFE-A067-478A-94E8-841457FA6829}"/>
                </a:ext>
              </a:extLst>
            </p:cNvPr>
            <p:cNvSpPr>
              <a:spLocks noChangeArrowheads="1"/>
            </p:cNvSpPr>
            <p:nvPr/>
          </p:nvSpPr>
          <p:spPr bwMode="auto">
            <a:xfrm>
              <a:off x="5918926" y="6457965"/>
              <a:ext cx="10232" cy="143246"/>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243" name="Rectangle 42">
              <a:extLst>
                <a:ext uri="{FF2B5EF4-FFF2-40B4-BE49-F238E27FC236}">
                  <a16:creationId xmlns:a16="http://schemas.microsoft.com/office/drawing/2014/main" id="{75805DE2-58C7-482B-9509-597B83E5E30B}"/>
                </a:ext>
              </a:extLst>
            </p:cNvPr>
            <p:cNvSpPr>
              <a:spLocks noChangeArrowheads="1"/>
            </p:cNvSpPr>
            <p:nvPr/>
          </p:nvSpPr>
          <p:spPr bwMode="auto">
            <a:xfrm>
              <a:off x="6020314" y="6460756"/>
              <a:ext cx="10232" cy="142316"/>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244" name="Rectangle 43">
              <a:extLst>
                <a:ext uri="{FF2B5EF4-FFF2-40B4-BE49-F238E27FC236}">
                  <a16:creationId xmlns:a16="http://schemas.microsoft.com/office/drawing/2014/main" id="{7419FAB0-7319-4F9E-A19D-B1CC88B7273F}"/>
                </a:ext>
              </a:extLst>
            </p:cNvPr>
            <p:cNvSpPr>
              <a:spLocks noChangeArrowheads="1"/>
            </p:cNvSpPr>
            <p:nvPr/>
          </p:nvSpPr>
          <p:spPr bwMode="auto">
            <a:xfrm>
              <a:off x="6052870" y="6460756"/>
              <a:ext cx="10232" cy="142316"/>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245" name="Rectangle 44">
              <a:extLst>
                <a:ext uri="{FF2B5EF4-FFF2-40B4-BE49-F238E27FC236}">
                  <a16:creationId xmlns:a16="http://schemas.microsoft.com/office/drawing/2014/main" id="{07BA24E9-26E5-403F-AA0A-7B5CF41F34DA}"/>
                </a:ext>
              </a:extLst>
            </p:cNvPr>
            <p:cNvSpPr>
              <a:spLocks noChangeArrowheads="1"/>
            </p:cNvSpPr>
            <p:nvPr/>
          </p:nvSpPr>
          <p:spPr bwMode="auto">
            <a:xfrm>
              <a:off x="5676151" y="6446803"/>
              <a:ext cx="10232" cy="162780"/>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246" name="Rectangle 45">
              <a:extLst>
                <a:ext uri="{FF2B5EF4-FFF2-40B4-BE49-F238E27FC236}">
                  <a16:creationId xmlns:a16="http://schemas.microsoft.com/office/drawing/2014/main" id="{F15E7BBE-E125-48EB-A434-640A9326A9BA}"/>
                </a:ext>
              </a:extLst>
            </p:cNvPr>
            <p:cNvSpPr>
              <a:spLocks noChangeArrowheads="1"/>
            </p:cNvSpPr>
            <p:nvPr/>
          </p:nvSpPr>
          <p:spPr bwMode="auto">
            <a:xfrm>
              <a:off x="5708707" y="6463546"/>
              <a:ext cx="10232" cy="129294"/>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247" name="Rectangle 46">
              <a:extLst>
                <a:ext uri="{FF2B5EF4-FFF2-40B4-BE49-F238E27FC236}">
                  <a16:creationId xmlns:a16="http://schemas.microsoft.com/office/drawing/2014/main" id="{AB248C7A-940E-441A-B605-6B29E49C075F}"/>
                </a:ext>
              </a:extLst>
            </p:cNvPr>
            <p:cNvSpPr>
              <a:spLocks noChangeArrowheads="1"/>
            </p:cNvSpPr>
            <p:nvPr/>
          </p:nvSpPr>
          <p:spPr bwMode="auto">
            <a:xfrm>
              <a:off x="5884509" y="6431920"/>
              <a:ext cx="10232" cy="19533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248" name="Rectangle 47">
              <a:extLst>
                <a:ext uri="{FF2B5EF4-FFF2-40B4-BE49-F238E27FC236}">
                  <a16:creationId xmlns:a16="http://schemas.microsoft.com/office/drawing/2014/main" id="{207C758B-F671-4A21-9254-DEAA1ED8FFA1}"/>
                </a:ext>
              </a:extLst>
            </p:cNvPr>
            <p:cNvSpPr>
              <a:spLocks noChangeArrowheads="1"/>
            </p:cNvSpPr>
            <p:nvPr/>
          </p:nvSpPr>
          <p:spPr bwMode="auto">
            <a:xfrm>
              <a:off x="5850093" y="6431920"/>
              <a:ext cx="10232" cy="19533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249" name="Rectangle 48">
              <a:extLst>
                <a:ext uri="{FF2B5EF4-FFF2-40B4-BE49-F238E27FC236}">
                  <a16:creationId xmlns:a16="http://schemas.microsoft.com/office/drawing/2014/main" id="{6446229F-B07B-4756-A62C-FE3B91972026}"/>
                </a:ext>
              </a:extLst>
            </p:cNvPr>
            <p:cNvSpPr>
              <a:spLocks noChangeArrowheads="1"/>
            </p:cNvSpPr>
            <p:nvPr/>
          </p:nvSpPr>
          <p:spPr bwMode="auto">
            <a:xfrm>
              <a:off x="5815676" y="6457965"/>
              <a:ext cx="10232" cy="143246"/>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250" name="Freeform 49">
              <a:extLst>
                <a:ext uri="{FF2B5EF4-FFF2-40B4-BE49-F238E27FC236}">
                  <a16:creationId xmlns:a16="http://schemas.microsoft.com/office/drawing/2014/main" id="{48F0D6F5-C7BF-46F5-97E3-6A83729290A0}"/>
                </a:ext>
              </a:extLst>
            </p:cNvPr>
            <p:cNvSpPr>
              <a:spLocks/>
            </p:cNvSpPr>
            <p:nvPr/>
          </p:nvSpPr>
          <p:spPr bwMode="auto">
            <a:xfrm>
              <a:off x="5641735" y="6431920"/>
              <a:ext cx="456714" cy="199056"/>
            </a:xfrm>
            <a:custGeom>
              <a:avLst/>
              <a:gdLst>
                <a:gd name="T0" fmla="*/ 46 w 982"/>
                <a:gd name="T1" fmla="*/ 71 h 427"/>
                <a:gd name="T2" fmla="*/ 74 w 982"/>
                <a:gd name="T3" fmla="*/ 76 h 427"/>
                <a:gd name="T4" fmla="*/ 126 w 982"/>
                <a:gd name="T5" fmla="*/ 101 h 427"/>
                <a:gd name="T6" fmla="*/ 168 w 982"/>
                <a:gd name="T7" fmla="*/ 140 h 427"/>
                <a:gd name="T8" fmla="*/ 216 w 982"/>
                <a:gd name="T9" fmla="*/ 204 h 427"/>
                <a:gd name="T10" fmla="*/ 258 w 982"/>
                <a:gd name="T11" fmla="*/ 270 h 427"/>
                <a:gd name="T12" fmla="*/ 302 w 982"/>
                <a:gd name="T13" fmla="*/ 329 h 427"/>
                <a:gd name="T14" fmla="*/ 342 w 982"/>
                <a:gd name="T15" fmla="*/ 368 h 427"/>
                <a:gd name="T16" fmla="*/ 385 w 982"/>
                <a:gd name="T17" fmla="*/ 399 h 427"/>
                <a:gd name="T18" fmla="*/ 435 w 982"/>
                <a:gd name="T19" fmla="*/ 419 h 427"/>
                <a:gd name="T20" fmla="*/ 491 w 982"/>
                <a:gd name="T21" fmla="*/ 427 h 427"/>
                <a:gd name="T22" fmla="*/ 529 w 982"/>
                <a:gd name="T23" fmla="*/ 424 h 427"/>
                <a:gd name="T24" fmla="*/ 581 w 982"/>
                <a:gd name="T25" fmla="*/ 407 h 427"/>
                <a:gd name="T26" fmla="*/ 626 w 982"/>
                <a:gd name="T27" fmla="*/ 379 h 427"/>
                <a:gd name="T28" fmla="*/ 667 w 982"/>
                <a:gd name="T29" fmla="*/ 343 h 427"/>
                <a:gd name="T30" fmla="*/ 703 w 982"/>
                <a:gd name="T31" fmla="*/ 301 h 427"/>
                <a:gd name="T32" fmla="*/ 745 w 982"/>
                <a:gd name="T33" fmla="*/ 237 h 427"/>
                <a:gd name="T34" fmla="*/ 802 w 982"/>
                <a:gd name="T35" fmla="*/ 155 h 427"/>
                <a:gd name="T36" fmla="*/ 841 w 982"/>
                <a:gd name="T37" fmla="*/ 112 h 427"/>
                <a:gd name="T38" fmla="*/ 890 w 982"/>
                <a:gd name="T39" fmla="*/ 82 h 427"/>
                <a:gd name="T40" fmla="*/ 927 w 982"/>
                <a:gd name="T41" fmla="*/ 72 h 427"/>
                <a:gd name="T42" fmla="*/ 948 w 982"/>
                <a:gd name="T43" fmla="*/ 70 h 427"/>
                <a:gd name="T44" fmla="*/ 969 w 982"/>
                <a:gd name="T45" fmla="*/ 63 h 427"/>
                <a:gd name="T46" fmla="*/ 979 w 982"/>
                <a:gd name="T47" fmla="*/ 46 h 427"/>
                <a:gd name="T48" fmla="*/ 981 w 982"/>
                <a:gd name="T49" fmla="*/ 26 h 427"/>
                <a:gd name="T50" fmla="*/ 973 w 982"/>
                <a:gd name="T51" fmla="*/ 10 h 427"/>
                <a:gd name="T52" fmla="*/ 956 w 982"/>
                <a:gd name="T53" fmla="*/ 0 h 427"/>
                <a:gd name="T54" fmla="*/ 928 w 982"/>
                <a:gd name="T55" fmla="*/ 1 h 427"/>
                <a:gd name="T56" fmla="*/ 874 w 982"/>
                <a:gd name="T57" fmla="*/ 13 h 427"/>
                <a:gd name="T58" fmla="*/ 827 w 982"/>
                <a:gd name="T59" fmla="*/ 37 h 427"/>
                <a:gd name="T60" fmla="*/ 785 w 982"/>
                <a:gd name="T61" fmla="*/ 70 h 427"/>
                <a:gd name="T62" fmla="*/ 748 w 982"/>
                <a:gd name="T63" fmla="*/ 110 h 427"/>
                <a:gd name="T64" fmla="*/ 714 w 982"/>
                <a:gd name="T65" fmla="*/ 156 h 427"/>
                <a:gd name="T66" fmla="*/ 650 w 982"/>
                <a:gd name="T67" fmla="*/ 255 h 427"/>
                <a:gd name="T68" fmla="*/ 612 w 982"/>
                <a:gd name="T69" fmla="*/ 301 h 427"/>
                <a:gd name="T70" fmla="*/ 567 w 982"/>
                <a:gd name="T71" fmla="*/ 336 h 427"/>
                <a:gd name="T72" fmla="*/ 532 w 982"/>
                <a:gd name="T73" fmla="*/ 350 h 427"/>
                <a:gd name="T74" fmla="*/ 502 w 982"/>
                <a:gd name="T75" fmla="*/ 355 h 427"/>
                <a:gd name="T76" fmla="*/ 481 w 982"/>
                <a:gd name="T77" fmla="*/ 355 h 427"/>
                <a:gd name="T78" fmla="*/ 451 w 982"/>
                <a:gd name="T79" fmla="*/ 350 h 427"/>
                <a:gd name="T80" fmla="*/ 416 w 982"/>
                <a:gd name="T81" fmla="*/ 336 h 427"/>
                <a:gd name="T82" fmla="*/ 371 w 982"/>
                <a:gd name="T83" fmla="*/ 301 h 427"/>
                <a:gd name="T84" fmla="*/ 332 w 982"/>
                <a:gd name="T85" fmla="*/ 255 h 427"/>
                <a:gd name="T86" fmla="*/ 267 w 982"/>
                <a:gd name="T87" fmla="*/ 156 h 427"/>
                <a:gd name="T88" fmla="*/ 234 w 982"/>
                <a:gd name="T89" fmla="*/ 110 h 427"/>
                <a:gd name="T90" fmla="*/ 197 w 982"/>
                <a:gd name="T91" fmla="*/ 70 h 427"/>
                <a:gd name="T92" fmla="*/ 156 w 982"/>
                <a:gd name="T93" fmla="*/ 37 h 427"/>
                <a:gd name="T94" fmla="*/ 109 w 982"/>
                <a:gd name="T95" fmla="*/ 13 h 427"/>
                <a:gd name="T96" fmla="*/ 54 w 982"/>
                <a:gd name="T97" fmla="*/ 1 h 427"/>
                <a:gd name="T98" fmla="*/ 26 w 982"/>
                <a:gd name="T99" fmla="*/ 0 h 427"/>
                <a:gd name="T100" fmla="*/ 8 w 982"/>
                <a:gd name="T101" fmla="*/ 10 h 427"/>
                <a:gd name="T102" fmla="*/ 1 w 982"/>
                <a:gd name="T103" fmla="*/ 26 h 427"/>
                <a:gd name="T104" fmla="*/ 2 w 982"/>
                <a:gd name="T105" fmla="*/ 46 h 427"/>
                <a:gd name="T106" fmla="*/ 14 w 982"/>
                <a:gd name="T107" fmla="*/ 63 h 427"/>
                <a:gd name="T108" fmla="*/ 34 w 982"/>
                <a:gd name="T109" fmla="*/ 70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2" h="427">
                  <a:moveTo>
                    <a:pt x="34" y="70"/>
                  </a:moveTo>
                  <a:lnTo>
                    <a:pt x="34" y="70"/>
                  </a:lnTo>
                  <a:lnTo>
                    <a:pt x="46" y="71"/>
                  </a:lnTo>
                  <a:lnTo>
                    <a:pt x="55" y="72"/>
                  </a:lnTo>
                  <a:lnTo>
                    <a:pt x="65" y="74"/>
                  </a:lnTo>
                  <a:lnTo>
                    <a:pt x="74" y="76"/>
                  </a:lnTo>
                  <a:lnTo>
                    <a:pt x="93" y="82"/>
                  </a:lnTo>
                  <a:lnTo>
                    <a:pt x="111" y="91"/>
                  </a:lnTo>
                  <a:lnTo>
                    <a:pt x="126" y="101"/>
                  </a:lnTo>
                  <a:lnTo>
                    <a:pt x="140" y="112"/>
                  </a:lnTo>
                  <a:lnTo>
                    <a:pt x="155" y="126"/>
                  </a:lnTo>
                  <a:lnTo>
                    <a:pt x="168" y="140"/>
                  </a:lnTo>
                  <a:lnTo>
                    <a:pt x="181" y="155"/>
                  </a:lnTo>
                  <a:lnTo>
                    <a:pt x="193" y="170"/>
                  </a:lnTo>
                  <a:lnTo>
                    <a:pt x="216" y="204"/>
                  </a:lnTo>
                  <a:lnTo>
                    <a:pt x="236" y="237"/>
                  </a:lnTo>
                  <a:lnTo>
                    <a:pt x="258" y="270"/>
                  </a:lnTo>
                  <a:lnTo>
                    <a:pt x="258" y="270"/>
                  </a:lnTo>
                  <a:lnTo>
                    <a:pt x="280" y="301"/>
                  </a:lnTo>
                  <a:lnTo>
                    <a:pt x="291" y="315"/>
                  </a:lnTo>
                  <a:lnTo>
                    <a:pt x="302" y="329"/>
                  </a:lnTo>
                  <a:lnTo>
                    <a:pt x="315" y="343"/>
                  </a:lnTo>
                  <a:lnTo>
                    <a:pt x="328" y="355"/>
                  </a:lnTo>
                  <a:lnTo>
                    <a:pt x="342" y="368"/>
                  </a:lnTo>
                  <a:lnTo>
                    <a:pt x="355" y="379"/>
                  </a:lnTo>
                  <a:lnTo>
                    <a:pt x="370" y="389"/>
                  </a:lnTo>
                  <a:lnTo>
                    <a:pt x="385" y="399"/>
                  </a:lnTo>
                  <a:lnTo>
                    <a:pt x="402" y="407"/>
                  </a:lnTo>
                  <a:lnTo>
                    <a:pt x="418" y="413"/>
                  </a:lnTo>
                  <a:lnTo>
                    <a:pt x="435" y="419"/>
                  </a:lnTo>
                  <a:lnTo>
                    <a:pt x="453" y="424"/>
                  </a:lnTo>
                  <a:lnTo>
                    <a:pt x="472" y="426"/>
                  </a:lnTo>
                  <a:lnTo>
                    <a:pt x="491" y="427"/>
                  </a:lnTo>
                  <a:lnTo>
                    <a:pt x="491" y="427"/>
                  </a:lnTo>
                  <a:lnTo>
                    <a:pt x="511" y="426"/>
                  </a:lnTo>
                  <a:lnTo>
                    <a:pt x="529" y="424"/>
                  </a:lnTo>
                  <a:lnTo>
                    <a:pt x="548" y="419"/>
                  </a:lnTo>
                  <a:lnTo>
                    <a:pt x="565" y="413"/>
                  </a:lnTo>
                  <a:lnTo>
                    <a:pt x="581" y="407"/>
                  </a:lnTo>
                  <a:lnTo>
                    <a:pt x="598" y="399"/>
                  </a:lnTo>
                  <a:lnTo>
                    <a:pt x="612" y="389"/>
                  </a:lnTo>
                  <a:lnTo>
                    <a:pt x="626" y="379"/>
                  </a:lnTo>
                  <a:lnTo>
                    <a:pt x="641" y="368"/>
                  </a:lnTo>
                  <a:lnTo>
                    <a:pt x="654" y="355"/>
                  </a:lnTo>
                  <a:lnTo>
                    <a:pt x="667" y="343"/>
                  </a:lnTo>
                  <a:lnTo>
                    <a:pt x="679" y="329"/>
                  </a:lnTo>
                  <a:lnTo>
                    <a:pt x="691" y="315"/>
                  </a:lnTo>
                  <a:lnTo>
                    <a:pt x="703" y="301"/>
                  </a:lnTo>
                  <a:lnTo>
                    <a:pt x="724" y="270"/>
                  </a:lnTo>
                  <a:lnTo>
                    <a:pt x="724" y="270"/>
                  </a:lnTo>
                  <a:lnTo>
                    <a:pt x="745" y="237"/>
                  </a:lnTo>
                  <a:lnTo>
                    <a:pt x="767" y="204"/>
                  </a:lnTo>
                  <a:lnTo>
                    <a:pt x="790" y="170"/>
                  </a:lnTo>
                  <a:lnTo>
                    <a:pt x="802" y="155"/>
                  </a:lnTo>
                  <a:lnTo>
                    <a:pt x="814" y="140"/>
                  </a:lnTo>
                  <a:lnTo>
                    <a:pt x="828" y="126"/>
                  </a:lnTo>
                  <a:lnTo>
                    <a:pt x="841" y="112"/>
                  </a:lnTo>
                  <a:lnTo>
                    <a:pt x="857" y="101"/>
                  </a:lnTo>
                  <a:lnTo>
                    <a:pt x="872" y="91"/>
                  </a:lnTo>
                  <a:lnTo>
                    <a:pt x="890" y="82"/>
                  </a:lnTo>
                  <a:lnTo>
                    <a:pt x="907" y="76"/>
                  </a:lnTo>
                  <a:lnTo>
                    <a:pt x="917" y="74"/>
                  </a:lnTo>
                  <a:lnTo>
                    <a:pt x="927" y="72"/>
                  </a:lnTo>
                  <a:lnTo>
                    <a:pt x="937" y="71"/>
                  </a:lnTo>
                  <a:lnTo>
                    <a:pt x="948" y="70"/>
                  </a:lnTo>
                  <a:lnTo>
                    <a:pt x="948" y="70"/>
                  </a:lnTo>
                  <a:lnTo>
                    <a:pt x="956" y="69"/>
                  </a:lnTo>
                  <a:lnTo>
                    <a:pt x="963" y="67"/>
                  </a:lnTo>
                  <a:lnTo>
                    <a:pt x="969" y="63"/>
                  </a:lnTo>
                  <a:lnTo>
                    <a:pt x="973" y="59"/>
                  </a:lnTo>
                  <a:lnTo>
                    <a:pt x="977" y="52"/>
                  </a:lnTo>
                  <a:lnTo>
                    <a:pt x="979" y="46"/>
                  </a:lnTo>
                  <a:lnTo>
                    <a:pt x="981" y="40"/>
                  </a:lnTo>
                  <a:lnTo>
                    <a:pt x="982" y="34"/>
                  </a:lnTo>
                  <a:lnTo>
                    <a:pt x="981" y="26"/>
                  </a:lnTo>
                  <a:lnTo>
                    <a:pt x="980" y="20"/>
                  </a:lnTo>
                  <a:lnTo>
                    <a:pt x="977" y="15"/>
                  </a:lnTo>
                  <a:lnTo>
                    <a:pt x="973" y="10"/>
                  </a:lnTo>
                  <a:lnTo>
                    <a:pt x="969" y="5"/>
                  </a:lnTo>
                  <a:lnTo>
                    <a:pt x="963" y="2"/>
                  </a:lnTo>
                  <a:lnTo>
                    <a:pt x="956" y="0"/>
                  </a:lnTo>
                  <a:lnTo>
                    <a:pt x="948" y="0"/>
                  </a:lnTo>
                  <a:lnTo>
                    <a:pt x="948" y="0"/>
                  </a:lnTo>
                  <a:lnTo>
                    <a:pt x="928" y="1"/>
                  </a:lnTo>
                  <a:lnTo>
                    <a:pt x="909" y="4"/>
                  </a:lnTo>
                  <a:lnTo>
                    <a:pt x="892" y="8"/>
                  </a:lnTo>
                  <a:lnTo>
                    <a:pt x="874" y="13"/>
                  </a:lnTo>
                  <a:lnTo>
                    <a:pt x="858" y="20"/>
                  </a:lnTo>
                  <a:lnTo>
                    <a:pt x="842" y="27"/>
                  </a:lnTo>
                  <a:lnTo>
                    <a:pt x="827" y="37"/>
                  </a:lnTo>
                  <a:lnTo>
                    <a:pt x="812" y="47"/>
                  </a:lnTo>
                  <a:lnTo>
                    <a:pt x="799" y="57"/>
                  </a:lnTo>
                  <a:lnTo>
                    <a:pt x="785" y="70"/>
                  </a:lnTo>
                  <a:lnTo>
                    <a:pt x="772" y="82"/>
                  </a:lnTo>
                  <a:lnTo>
                    <a:pt x="760" y="96"/>
                  </a:lnTo>
                  <a:lnTo>
                    <a:pt x="748" y="110"/>
                  </a:lnTo>
                  <a:lnTo>
                    <a:pt x="737" y="125"/>
                  </a:lnTo>
                  <a:lnTo>
                    <a:pt x="714" y="156"/>
                  </a:lnTo>
                  <a:lnTo>
                    <a:pt x="714" y="156"/>
                  </a:lnTo>
                  <a:lnTo>
                    <a:pt x="694" y="188"/>
                  </a:lnTo>
                  <a:lnTo>
                    <a:pt x="673" y="221"/>
                  </a:lnTo>
                  <a:lnTo>
                    <a:pt x="650" y="255"/>
                  </a:lnTo>
                  <a:lnTo>
                    <a:pt x="638" y="271"/>
                  </a:lnTo>
                  <a:lnTo>
                    <a:pt x="625" y="286"/>
                  </a:lnTo>
                  <a:lnTo>
                    <a:pt x="612" y="301"/>
                  </a:lnTo>
                  <a:lnTo>
                    <a:pt x="598" y="314"/>
                  </a:lnTo>
                  <a:lnTo>
                    <a:pt x="582" y="325"/>
                  </a:lnTo>
                  <a:lnTo>
                    <a:pt x="567" y="336"/>
                  </a:lnTo>
                  <a:lnTo>
                    <a:pt x="549" y="344"/>
                  </a:lnTo>
                  <a:lnTo>
                    <a:pt x="541" y="348"/>
                  </a:lnTo>
                  <a:lnTo>
                    <a:pt x="532" y="350"/>
                  </a:lnTo>
                  <a:lnTo>
                    <a:pt x="522" y="352"/>
                  </a:lnTo>
                  <a:lnTo>
                    <a:pt x="512" y="354"/>
                  </a:lnTo>
                  <a:lnTo>
                    <a:pt x="502" y="355"/>
                  </a:lnTo>
                  <a:lnTo>
                    <a:pt x="491" y="355"/>
                  </a:lnTo>
                  <a:lnTo>
                    <a:pt x="491" y="355"/>
                  </a:lnTo>
                  <a:lnTo>
                    <a:pt x="481" y="355"/>
                  </a:lnTo>
                  <a:lnTo>
                    <a:pt x="471" y="354"/>
                  </a:lnTo>
                  <a:lnTo>
                    <a:pt x="460" y="352"/>
                  </a:lnTo>
                  <a:lnTo>
                    <a:pt x="451" y="350"/>
                  </a:lnTo>
                  <a:lnTo>
                    <a:pt x="442" y="348"/>
                  </a:lnTo>
                  <a:lnTo>
                    <a:pt x="432" y="344"/>
                  </a:lnTo>
                  <a:lnTo>
                    <a:pt x="416" y="336"/>
                  </a:lnTo>
                  <a:lnTo>
                    <a:pt x="399" y="325"/>
                  </a:lnTo>
                  <a:lnTo>
                    <a:pt x="385" y="314"/>
                  </a:lnTo>
                  <a:lnTo>
                    <a:pt x="371" y="301"/>
                  </a:lnTo>
                  <a:lnTo>
                    <a:pt x="357" y="286"/>
                  </a:lnTo>
                  <a:lnTo>
                    <a:pt x="345" y="271"/>
                  </a:lnTo>
                  <a:lnTo>
                    <a:pt x="332" y="255"/>
                  </a:lnTo>
                  <a:lnTo>
                    <a:pt x="310" y="221"/>
                  </a:lnTo>
                  <a:lnTo>
                    <a:pt x="288" y="188"/>
                  </a:lnTo>
                  <a:lnTo>
                    <a:pt x="267" y="156"/>
                  </a:lnTo>
                  <a:lnTo>
                    <a:pt x="267" y="156"/>
                  </a:lnTo>
                  <a:lnTo>
                    <a:pt x="246" y="125"/>
                  </a:lnTo>
                  <a:lnTo>
                    <a:pt x="234" y="110"/>
                  </a:lnTo>
                  <a:lnTo>
                    <a:pt x="222" y="96"/>
                  </a:lnTo>
                  <a:lnTo>
                    <a:pt x="210" y="82"/>
                  </a:lnTo>
                  <a:lnTo>
                    <a:pt x="197" y="70"/>
                  </a:lnTo>
                  <a:lnTo>
                    <a:pt x="184" y="57"/>
                  </a:lnTo>
                  <a:lnTo>
                    <a:pt x="170" y="47"/>
                  </a:lnTo>
                  <a:lnTo>
                    <a:pt x="156" y="37"/>
                  </a:lnTo>
                  <a:lnTo>
                    <a:pt x="140" y="27"/>
                  </a:lnTo>
                  <a:lnTo>
                    <a:pt x="125" y="20"/>
                  </a:lnTo>
                  <a:lnTo>
                    <a:pt x="109" y="13"/>
                  </a:lnTo>
                  <a:lnTo>
                    <a:pt x="91" y="8"/>
                  </a:lnTo>
                  <a:lnTo>
                    <a:pt x="73" y="4"/>
                  </a:lnTo>
                  <a:lnTo>
                    <a:pt x="54" y="1"/>
                  </a:lnTo>
                  <a:lnTo>
                    <a:pt x="34" y="0"/>
                  </a:lnTo>
                  <a:lnTo>
                    <a:pt x="34" y="0"/>
                  </a:lnTo>
                  <a:lnTo>
                    <a:pt x="26" y="0"/>
                  </a:lnTo>
                  <a:lnTo>
                    <a:pt x="20" y="2"/>
                  </a:lnTo>
                  <a:lnTo>
                    <a:pt x="14" y="5"/>
                  </a:lnTo>
                  <a:lnTo>
                    <a:pt x="8" y="10"/>
                  </a:lnTo>
                  <a:lnTo>
                    <a:pt x="5" y="15"/>
                  </a:lnTo>
                  <a:lnTo>
                    <a:pt x="2" y="20"/>
                  </a:lnTo>
                  <a:lnTo>
                    <a:pt x="1" y="26"/>
                  </a:lnTo>
                  <a:lnTo>
                    <a:pt x="0" y="34"/>
                  </a:lnTo>
                  <a:lnTo>
                    <a:pt x="1" y="40"/>
                  </a:lnTo>
                  <a:lnTo>
                    <a:pt x="2" y="46"/>
                  </a:lnTo>
                  <a:lnTo>
                    <a:pt x="5" y="52"/>
                  </a:lnTo>
                  <a:lnTo>
                    <a:pt x="8" y="59"/>
                  </a:lnTo>
                  <a:lnTo>
                    <a:pt x="14" y="63"/>
                  </a:lnTo>
                  <a:lnTo>
                    <a:pt x="20" y="67"/>
                  </a:lnTo>
                  <a:lnTo>
                    <a:pt x="27" y="69"/>
                  </a:lnTo>
                  <a:lnTo>
                    <a:pt x="34" y="70"/>
                  </a:lnTo>
                  <a:lnTo>
                    <a:pt x="34" y="70"/>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251" name="Freeform 50">
              <a:extLst>
                <a:ext uri="{FF2B5EF4-FFF2-40B4-BE49-F238E27FC236}">
                  <a16:creationId xmlns:a16="http://schemas.microsoft.com/office/drawing/2014/main" id="{9C5822D3-ECEA-4019-BBA5-F0ED39E0CF08}"/>
                </a:ext>
              </a:extLst>
            </p:cNvPr>
            <p:cNvSpPr>
              <a:spLocks noEditPoints="1"/>
            </p:cNvSpPr>
            <p:nvPr/>
          </p:nvSpPr>
          <p:spPr bwMode="auto">
            <a:xfrm>
              <a:off x="5638014" y="6428200"/>
              <a:ext cx="464155" cy="206497"/>
            </a:xfrm>
            <a:custGeom>
              <a:avLst/>
              <a:gdLst>
                <a:gd name="T0" fmla="*/ 3 w 999"/>
                <a:gd name="T1" fmla="*/ 26 h 445"/>
                <a:gd name="T2" fmla="*/ 42 w 999"/>
                <a:gd name="T3" fmla="*/ 0 h 445"/>
                <a:gd name="T4" fmla="*/ 141 w 999"/>
                <a:gd name="T5" fmla="*/ 24 h 445"/>
                <a:gd name="T6" fmla="*/ 230 w 999"/>
                <a:gd name="T7" fmla="*/ 92 h 445"/>
                <a:gd name="T8" fmla="*/ 308 w 999"/>
                <a:gd name="T9" fmla="*/ 200 h 445"/>
                <a:gd name="T10" fmla="*/ 375 w 999"/>
                <a:gd name="T11" fmla="*/ 294 h 445"/>
                <a:gd name="T12" fmla="*/ 452 w 999"/>
                <a:gd name="T13" fmla="*/ 349 h 445"/>
                <a:gd name="T14" fmla="*/ 532 w 999"/>
                <a:gd name="T15" fmla="*/ 353 h 445"/>
                <a:gd name="T16" fmla="*/ 612 w 999"/>
                <a:gd name="T17" fmla="*/ 306 h 445"/>
                <a:gd name="T18" fmla="*/ 690 w 999"/>
                <a:gd name="T19" fmla="*/ 200 h 445"/>
                <a:gd name="T20" fmla="*/ 757 w 999"/>
                <a:gd name="T21" fmla="*/ 106 h 445"/>
                <a:gd name="T22" fmla="*/ 840 w 999"/>
                <a:gd name="T23" fmla="*/ 33 h 445"/>
                <a:gd name="T24" fmla="*/ 955 w 999"/>
                <a:gd name="T25" fmla="*/ 0 h 445"/>
                <a:gd name="T26" fmla="*/ 993 w 999"/>
                <a:gd name="T27" fmla="*/ 19 h 445"/>
                <a:gd name="T28" fmla="*/ 997 w 999"/>
                <a:gd name="T29" fmla="*/ 59 h 445"/>
                <a:gd name="T30" fmla="*/ 956 w 999"/>
                <a:gd name="T31" fmla="*/ 89 h 445"/>
                <a:gd name="T32" fmla="*/ 880 w 999"/>
                <a:gd name="T33" fmla="*/ 111 h 445"/>
                <a:gd name="T34" fmla="*/ 812 w 999"/>
                <a:gd name="T35" fmla="*/ 176 h 445"/>
                <a:gd name="T36" fmla="*/ 740 w 999"/>
                <a:gd name="T37" fmla="*/ 285 h 445"/>
                <a:gd name="T38" fmla="*/ 659 w 999"/>
                <a:gd name="T39" fmla="*/ 381 h 445"/>
                <a:gd name="T40" fmla="*/ 560 w 999"/>
                <a:gd name="T41" fmla="*/ 437 h 445"/>
                <a:gd name="T42" fmla="*/ 457 w 999"/>
                <a:gd name="T43" fmla="*/ 442 h 445"/>
                <a:gd name="T44" fmla="*/ 354 w 999"/>
                <a:gd name="T45" fmla="*/ 393 h 445"/>
                <a:gd name="T46" fmla="*/ 279 w 999"/>
                <a:gd name="T47" fmla="*/ 314 h 445"/>
                <a:gd name="T48" fmla="*/ 196 w 999"/>
                <a:gd name="T49" fmla="*/ 190 h 445"/>
                <a:gd name="T50" fmla="*/ 131 w 999"/>
                <a:gd name="T51" fmla="*/ 119 h 445"/>
                <a:gd name="T52" fmla="*/ 42 w 999"/>
                <a:gd name="T53" fmla="*/ 89 h 445"/>
                <a:gd name="T54" fmla="*/ 10 w 999"/>
                <a:gd name="T55" fmla="*/ 74 h 445"/>
                <a:gd name="T56" fmla="*/ 981 w 999"/>
                <a:gd name="T57" fmla="*/ 44 h 445"/>
                <a:gd name="T58" fmla="*/ 978 w 999"/>
                <a:gd name="T59" fmla="*/ 29 h 445"/>
                <a:gd name="T60" fmla="*/ 956 w 999"/>
                <a:gd name="T61" fmla="*/ 18 h 445"/>
                <a:gd name="T62" fmla="*/ 849 w 999"/>
                <a:gd name="T63" fmla="*/ 48 h 445"/>
                <a:gd name="T64" fmla="*/ 771 w 999"/>
                <a:gd name="T65" fmla="*/ 116 h 445"/>
                <a:gd name="T66" fmla="*/ 686 w 999"/>
                <a:gd name="T67" fmla="*/ 239 h 445"/>
                <a:gd name="T68" fmla="*/ 610 w 999"/>
                <a:gd name="T69" fmla="*/ 332 h 445"/>
                <a:gd name="T70" fmla="*/ 518 w 999"/>
                <a:gd name="T71" fmla="*/ 374 h 445"/>
                <a:gd name="T72" fmla="*/ 431 w 999"/>
                <a:gd name="T73" fmla="*/ 359 h 445"/>
                <a:gd name="T74" fmla="*/ 353 w 999"/>
                <a:gd name="T75" fmla="*/ 296 h 445"/>
                <a:gd name="T76" fmla="*/ 268 w 999"/>
                <a:gd name="T77" fmla="*/ 171 h 445"/>
                <a:gd name="T78" fmla="*/ 192 w 999"/>
                <a:gd name="T79" fmla="*/ 79 h 445"/>
                <a:gd name="T80" fmla="*/ 100 w 999"/>
                <a:gd name="T81" fmla="*/ 27 h 445"/>
                <a:gd name="T82" fmla="*/ 31 w 999"/>
                <a:gd name="T83" fmla="*/ 20 h 445"/>
                <a:gd name="T84" fmla="*/ 17 w 999"/>
                <a:gd name="T85" fmla="*/ 43 h 445"/>
                <a:gd name="T86" fmla="*/ 27 w 999"/>
                <a:gd name="T87" fmla="*/ 65 h 445"/>
                <a:gd name="T88" fmla="*/ 79 w 999"/>
                <a:gd name="T89" fmla="*/ 76 h 445"/>
                <a:gd name="T90" fmla="*/ 166 w 999"/>
                <a:gd name="T91" fmla="*/ 126 h 445"/>
                <a:gd name="T92" fmla="*/ 248 w 999"/>
                <a:gd name="T93" fmla="*/ 236 h 445"/>
                <a:gd name="T94" fmla="*/ 325 w 999"/>
                <a:gd name="T95" fmla="*/ 342 h 445"/>
                <a:gd name="T96" fmla="*/ 409 w 999"/>
                <a:gd name="T97" fmla="*/ 407 h 445"/>
                <a:gd name="T98" fmla="*/ 499 w 999"/>
                <a:gd name="T99" fmla="*/ 427 h 445"/>
                <a:gd name="T100" fmla="*/ 606 w 999"/>
                <a:gd name="T101" fmla="*/ 398 h 445"/>
                <a:gd name="T102" fmla="*/ 685 w 999"/>
                <a:gd name="T103" fmla="*/ 329 h 445"/>
                <a:gd name="T104" fmla="*/ 769 w 999"/>
                <a:gd name="T105" fmla="*/ 207 h 445"/>
                <a:gd name="T106" fmla="*/ 845 w 999"/>
                <a:gd name="T107" fmla="*/ 115 h 445"/>
                <a:gd name="T108" fmla="*/ 937 w 999"/>
                <a:gd name="T109" fmla="*/ 73 h 445"/>
                <a:gd name="T110" fmla="*/ 975 w 999"/>
                <a:gd name="T111" fmla="*/ 62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99" h="445">
                  <a:moveTo>
                    <a:pt x="0" y="44"/>
                  </a:moveTo>
                  <a:lnTo>
                    <a:pt x="0" y="44"/>
                  </a:lnTo>
                  <a:lnTo>
                    <a:pt x="0" y="42"/>
                  </a:lnTo>
                  <a:lnTo>
                    <a:pt x="0" y="42"/>
                  </a:lnTo>
                  <a:lnTo>
                    <a:pt x="1" y="34"/>
                  </a:lnTo>
                  <a:lnTo>
                    <a:pt x="3" y="26"/>
                  </a:lnTo>
                  <a:lnTo>
                    <a:pt x="6" y="19"/>
                  </a:lnTo>
                  <a:lnTo>
                    <a:pt x="11" y="13"/>
                  </a:lnTo>
                  <a:lnTo>
                    <a:pt x="17" y="7"/>
                  </a:lnTo>
                  <a:lnTo>
                    <a:pt x="25" y="3"/>
                  </a:lnTo>
                  <a:lnTo>
                    <a:pt x="33" y="1"/>
                  </a:lnTo>
                  <a:lnTo>
                    <a:pt x="42" y="0"/>
                  </a:lnTo>
                  <a:lnTo>
                    <a:pt x="42" y="0"/>
                  </a:lnTo>
                  <a:lnTo>
                    <a:pt x="65" y="2"/>
                  </a:lnTo>
                  <a:lnTo>
                    <a:pt x="86" y="5"/>
                  </a:lnTo>
                  <a:lnTo>
                    <a:pt x="105" y="11"/>
                  </a:lnTo>
                  <a:lnTo>
                    <a:pt x="124" y="17"/>
                  </a:lnTo>
                  <a:lnTo>
                    <a:pt x="141" y="24"/>
                  </a:lnTo>
                  <a:lnTo>
                    <a:pt x="158" y="33"/>
                  </a:lnTo>
                  <a:lnTo>
                    <a:pt x="174" y="44"/>
                  </a:lnTo>
                  <a:lnTo>
                    <a:pt x="189" y="54"/>
                  </a:lnTo>
                  <a:lnTo>
                    <a:pt x="203" y="66"/>
                  </a:lnTo>
                  <a:lnTo>
                    <a:pt x="217" y="79"/>
                  </a:lnTo>
                  <a:lnTo>
                    <a:pt x="230" y="92"/>
                  </a:lnTo>
                  <a:lnTo>
                    <a:pt x="241" y="106"/>
                  </a:lnTo>
                  <a:lnTo>
                    <a:pt x="253" y="119"/>
                  </a:lnTo>
                  <a:lnTo>
                    <a:pt x="263" y="133"/>
                  </a:lnTo>
                  <a:lnTo>
                    <a:pt x="283" y="161"/>
                  </a:lnTo>
                  <a:lnTo>
                    <a:pt x="283" y="161"/>
                  </a:lnTo>
                  <a:lnTo>
                    <a:pt x="308" y="200"/>
                  </a:lnTo>
                  <a:lnTo>
                    <a:pt x="308" y="200"/>
                  </a:lnTo>
                  <a:lnTo>
                    <a:pt x="326" y="228"/>
                  </a:lnTo>
                  <a:lnTo>
                    <a:pt x="345" y="256"/>
                  </a:lnTo>
                  <a:lnTo>
                    <a:pt x="355" y="269"/>
                  </a:lnTo>
                  <a:lnTo>
                    <a:pt x="365" y="282"/>
                  </a:lnTo>
                  <a:lnTo>
                    <a:pt x="375" y="294"/>
                  </a:lnTo>
                  <a:lnTo>
                    <a:pt x="387" y="306"/>
                  </a:lnTo>
                  <a:lnTo>
                    <a:pt x="398" y="317"/>
                  </a:lnTo>
                  <a:lnTo>
                    <a:pt x="411" y="327"/>
                  </a:lnTo>
                  <a:lnTo>
                    <a:pt x="424" y="335"/>
                  </a:lnTo>
                  <a:lnTo>
                    <a:pt x="437" y="343"/>
                  </a:lnTo>
                  <a:lnTo>
                    <a:pt x="452" y="349"/>
                  </a:lnTo>
                  <a:lnTo>
                    <a:pt x="466" y="353"/>
                  </a:lnTo>
                  <a:lnTo>
                    <a:pt x="483" y="356"/>
                  </a:lnTo>
                  <a:lnTo>
                    <a:pt x="499" y="357"/>
                  </a:lnTo>
                  <a:lnTo>
                    <a:pt x="499" y="357"/>
                  </a:lnTo>
                  <a:lnTo>
                    <a:pt x="516" y="356"/>
                  </a:lnTo>
                  <a:lnTo>
                    <a:pt x="532" y="353"/>
                  </a:lnTo>
                  <a:lnTo>
                    <a:pt x="547" y="349"/>
                  </a:lnTo>
                  <a:lnTo>
                    <a:pt x="561" y="343"/>
                  </a:lnTo>
                  <a:lnTo>
                    <a:pt x="575" y="335"/>
                  </a:lnTo>
                  <a:lnTo>
                    <a:pt x="588" y="327"/>
                  </a:lnTo>
                  <a:lnTo>
                    <a:pt x="600" y="317"/>
                  </a:lnTo>
                  <a:lnTo>
                    <a:pt x="612" y="306"/>
                  </a:lnTo>
                  <a:lnTo>
                    <a:pt x="623" y="294"/>
                  </a:lnTo>
                  <a:lnTo>
                    <a:pt x="633" y="282"/>
                  </a:lnTo>
                  <a:lnTo>
                    <a:pt x="644" y="269"/>
                  </a:lnTo>
                  <a:lnTo>
                    <a:pt x="653" y="256"/>
                  </a:lnTo>
                  <a:lnTo>
                    <a:pt x="673" y="228"/>
                  </a:lnTo>
                  <a:lnTo>
                    <a:pt x="690" y="200"/>
                  </a:lnTo>
                  <a:lnTo>
                    <a:pt x="690" y="200"/>
                  </a:lnTo>
                  <a:lnTo>
                    <a:pt x="715" y="161"/>
                  </a:lnTo>
                  <a:lnTo>
                    <a:pt x="715" y="161"/>
                  </a:lnTo>
                  <a:lnTo>
                    <a:pt x="735" y="133"/>
                  </a:lnTo>
                  <a:lnTo>
                    <a:pt x="746" y="119"/>
                  </a:lnTo>
                  <a:lnTo>
                    <a:pt x="757" y="106"/>
                  </a:lnTo>
                  <a:lnTo>
                    <a:pt x="769" y="92"/>
                  </a:lnTo>
                  <a:lnTo>
                    <a:pt x="782" y="79"/>
                  </a:lnTo>
                  <a:lnTo>
                    <a:pt x="795" y="66"/>
                  </a:lnTo>
                  <a:lnTo>
                    <a:pt x="809" y="54"/>
                  </a:lnTo>
                  <a:lnTo>
                    <a:pt x="824" y="44"/>
                  </a:lnTo>
                  <a:lnTo>
                    <a:pt x="840" y="33"/>
                  </a:lnTo>
                  <a:lnTo>
                    <a:pt x="857" y="24"/>
                  </a:lnTo>
                  <a:lnTo>
                    <a:pt x="875" y="17"/>
                  </a:lnTo>
                  <a:lnTo>
                    <a:pt x="893" y="11"/>
                  </a:lnTo>
                  <a:lnTo>
                    <a:pt x="913" y="5"/>
                  </a:lnTo>
                  <a:lnTo>
                    <a:pt x="934" y="2"/>
                  </a:lnTo>
                  <a:lnTo>
                    <a:pt x="955" y="0"/>
                  </a:lnTo>
                  <a:lnTo>
                    <a:pt x="955" y="0"/>
                  </a:lnTo>
                  <a:lnTo>
                    <a:pt x="966" y="1"/>
                  </a:lnTo>
                  <a:lnTo>
                    <a:pt x="974" y="3"/>
                  </a:lnTo>
                  <a:lnTo>
                    <a:pt x="981" y="7"/>
                  </a:lnTo>
                  <a:lnTo>
                    <a:pt x="987" y="13"/>
                  </a:lnTo>
                  <a:lnTo>
                    <a:pt x="993" y="19"/>
                  </a:lnTo>
                  <a:lnTo>
                    <a:pt x="996" y="26"/>
                  </a:lnTo>
                  <a:lnTo>
                    <a:pt x="998" y="34"/>
                  </a:lnTo>
                  <a:lnTo>
                    <a:pt x="999" y="42"/>
                  </a:lnTo>
                  <a:lnTo>
                    <a:pt x="999" y="42"/>
                  </a:lnTo>
                  <a:lnTo>
                    <a:pt x="999" y="51"/>
                  </a:lnTo>
                  <a:lnTo>
                    <a:pt x="997" y="59"/>
                  </a:lnTo>
                  <a:lnTo>
                    <a:pt x="994" y="66"/>
                  </a:lnTo>
                  <a:lnTo>
                    <a:pt x="988" y="74"/>
                  </a:lnTo>
                  <a:lnTo>
                    <a:pt x="982" y="80"/>
                  </a:lnTo>
                  <a:lnTo>
                    <a:pt x="975" y="84"/>
                  </a:lnTo>
                  <a:lnTo>
                    <a:pt x="967" y="87"/>
                  </a:lnTo>
                  <a:lnTo>
                    <a:pt x="956" y="89"/>
                  </a:lnTo>
                  <a:lnTo>
                    <a:pt x="956" y="89"/>
                  </a:lnTo>
                  <a:lnTo>
                    <a:pt x="939" y="90"/>
                  </a:lnTo>
                  <a:lnTo>
                    <a:pt x="923" y="93"/>
                  </a:lnTo>
                  <a:lnTo>
                    <a:pt x="908" y="97"/>
                  </a:lnTo>
                  <a:lnTo>
                    <a:pt x="893" y="104"/>
                  </a:lnTo>
                  <a:lnTo>
                    <a:pt x="880" y="111"/>
                  </a:lnTo>
                  <a:lnTo>
                    <a:pt x="868" y="119"/>
                  </a:lnTo>
                  <a:lnTo>
                    <a:pt x="855" y="130"/>
                  </a:lnTo>
                  <a:lnTo>
                    <a:pt x="844" y="140"/>
                  </a:lnTo>
                  <a:lnTo>
                    <a:pt x="833" y="151"/>
                  </a:lnTo>
                  <a:lnTo>
                    <a:pt x="822" y="164"/>
                  </a:lnTo>
                  <a:lnTo>
                    <a:pt x="812" y="176"/>
                  </a:lnTo>
                  <a:lnTo>
                    <a:pt x="803" y="190"/>
                  </a:lnTo>
                  <a:lnTo>
                    <a:pt x="783" y="217"/>
                  </a:lnTo>
                  <a:lnTo>
                    <a:pt x="766" y="245"/>
                  </a:lnTo>
                  <a:lnTo>
                    <a:pt x="766" y="245"/>
                  </a:lnTo>
                  <a:lnTo>
                    <a:pt x="740" y="285"/>
                  </a:lnTo>
                  <a:lnTo>
                    <a:pt x="740" y="285"/>
                  </a:lnTo>
                  <a:lnTo>
                    <a:pt x="720" y="314"/>
                  </a:lnTo>
                  <a:lnTo>
                    <a:pt x="709" y="327"/>
                  </a:lnTo>
                  <a:lnTo>
                    <a:pt x="697" y="342"/>
                  </a:lnTo>
                  <a:lnTo>
                    <a:pt x="685" y="355"/>
                  </a:lnTo>
                  <a:lnTo>
                    <a:pt x="673" y="368"/>
                  </a:lnTo>
                  <a:lnTo>
                    <a:pt x="659" y="381"/>
                  </a:lnTo>
                  <a:lnTo>
                    <a:pt x="645" y="393"/>
                  </a:lnTo>
                  <a:lnTo>
                    <a:pt x="629" y="405"/>
                  </a:lnTo>
                  <a:lnTo>
                    <a:pt x="614" y="414"/>
                  </a:lnTo>
                  <a:lnTo>
                    <a:pt x="597" y="423"/>
                  </a:lnTo>
                  <a:lnTo>
                    <a:pt x="579" y="431"/>
                  </a:lnTo>
                  <a:lnTo>
                    <a:pt x="560" y="437"/>
                  </a:lnTo>
                  <a:lnTo>
                    <a:pt x="542" y="442"/>
                  </a:lnTo>
                  <a:lnTo>
                    <a:pt x="521" y="444"/>
                  </a:lnTo>
                  <a:lnTo>
                    <a:pt x="499" y="445"/>
                  </a:lnTo>
                  <a:lnTo>
                    <a:pt x="499" y="445"/>
                  </a:lnTo>
                  <a:lnTo>
                    <a:pt x="478" y="444"/>
                  </a:lnTo>
                  <a:lnTo>
                    <a:pt x="457" y="442"/>
                  </a:lnTo>
                  <a:lnTo>
                    <a:pt x="437" y="437"/>
                  </a:lnTo>
                  <a:lnTo>
                    <a:pt x="419" y="431"/>
                  </a:lnTo>
                  <a:lnTo>
                    <a:pt x="401" y="423"/>
                  </a:lnTo>
                  <a:lnTo>
                    <a:pt x="385" y="414"/>
                  </a:lnTo>
                  <a:lnTo>
                    <a:pt x="369" y="405"/>
                  </a:lnTo>
                  <a:lnTo>
                    <a:pt x="354" y="393"/>
                  </a:lnTo>
                  <a:lnTo>
                    <a:pt x="339" y="381"/>
                  </a:lnTo>
                  <a:lnTo>
                    <a:pt x="326" y="368"/>
                  </a:lnTo>
                  <a:lnTo>
                    <a:pt x="314" y="355"/>
                  </a:lnTo>
                  <a:lnTo>
                    <a:pt x="301" y="342"/>
                  </a:lnTo>
                  <a:lnTo>
                    <a:pt x="290" y="327"/>
                  </a:lnTo>
                  <a:lnTo>
                    <a:pt x="279" y="314"/>
                  </a:lnTo>
                  <a:lnTo>
                    <a:pt x="259" y="285"/>
                  </a:lnTo>
                  <a:lnTo>
                    <a:pt x="259" y="285"/>
                  </a:lnTo>
                  <a:lnTo>
                    <a:pt x="233" y="245"/>
                  </a:lnTo>
                  <a:lnTo>
                    <a:pt x="233" y="245"/>
                  </a:lnTo>
                  <a:lnTo>
                    <a:pt x="215" y="217"/>
                  </a:lnTo>
                  <a:lnTo>
                    <a:pt x="196" y="190"/>
                  </a:lnTo>
                  <a:lnTo>
                    <a:pt x="187" y="176"/>
                  </a:lnTo>
                  <a:lnTo>
                    <a:pt x="176" y="164"/>
                  </a:lnTo>
                  <a:lnTo>
                    <a:pt x="166" y="151"/>
                  </a:lnTo>
                  <a:lnTo>
                    <a:pt x="155" y="140"/>
                  </a:lnTo>
                  <a:lnTo>
                    <a:pt x="143" y="130"/>
                  </a:lnTo>
                  <a:lnTo>
                    <a:pt x="131" y="119"/>
                  </a:lnTo>
                  <a:lnTo>
                    <a:pt x="119" y="111"/>
                  </a:lnTo>
                  <a:lnTo>
                    <a:pt x="105" y="104"/>
                  </a:lnTo>
                  <a:lnTo>
                    <a:pt x="91" y="97"/>
                  </a:lnTo>
                  <a:lnTo>
                    <a:pt x="75" y="93"/>
                  </a:lnTo>
                  <a:lnTo>
                    <a:pt x="59" y="90"/>
                  </a:lnTo>
                  <a:lnTo>
                    <a:pt x="42" y="89"/>
                  </a:lnTo>
                  <a:lnTo>
                    <a:pt x="42" y="89"/>
                  </a:lnTo>
                  <a:lnTo>
                    <a:pt x="42" y="89"/>
                  </a:lnTo>
                  <a:lnTo>
                    <a:pt x="32" y="87"/>
                  </a:lnTo>
                  <a:lnTo>
                    <a:pt x="24" y="84"/>
                  </a:lnTo>
                  <a:lnTo>
                    <a:pt x="16" y="80"/>
                  </a:lnTo>
                  <a:lnTo>
                    <a:pt x="10" y="74"/>
                  </a:lnTo>
                  <a:lnTo>
                    <a:pt x="6" y="67"/>
                  </a:lnTo>
                  <a:lnTo>
                    <a:pt x="2" y="60"/>
                  </a:lnTo>
                  <a:lnTo>
                    <a:pt x="0" y="52"/>
                  </a:lnTo>
                  <a:lnTo>
                    <a:pt x="0" y="44"/>
                  </a:lnTo>
                  <a:lnTo>
                    <a:pt x="0" y="44"/>
                  </a:lnTo>
                  <a:close/>
                  <a:moveTo>
                    <a:pt x="981" y="44"/>
                  </a:moveTo>
                  <a:lnTo>
                    <a:pt x="981" y="44"/>
                  </a:lnTo>
                  <a:lnTo>
                    <a:pt x="981" y="43"/>
                  </a:lnTo>
                  <a:lnTo>
                    <a:pt x="981" y="43"/>
                  </a:lnTo>
                  <a:lnTo>
                    <a:pt x="981" y="39"/>
                  </a:lnTo>
                  <a:lnTo>
                    <a:pt x="980" y="33"/>
                  </a:lnTo>
                  <a:lnTo>
                    <a:pt x="978" y="29"/>
                  </a:lnTo>
                  <a:lnTo>
                    <a:pt x="975" y="26"/>
                  </a:lnTo>
                  <a:lnTo>
                    <a:pt x="972" y="22"/>
                  </a:lnTo>
                  <a:lnTo>
                    <a:pt x="968" y="20"/>
                  </a:lnTo>
                  <a:lnTo>
                    <a:pt x="963" y="19"/>
                  </a:lnTo>
                  <a:lnTo>
                    <a:pt x="956" y="18"/>
                  </a:lnTo>
                  <a:lnTo>
                    <a:pt x="956" y="18"/>
                  </a:lnTo>
                  <a:lnTo>
                    <a:pt x="936" y="20"/>
                  </a:lnTo>
                  <a:lnTo>
                    <a:pt x="917" y="22"/>
                  </a:lnTo>
                  <a:lnTo>
                    <a:pt x="899" y="27"/>
                  </a:lnTo>
                  <a:lnTo>
                    <a:pt x="881" y="33"/>
                  </a:lnTo>
                  <a:lnTo>
                    <a:pt x="865" y="40"/>
                  </a:lnTo>
                  <a:lnTo>
                    <a:pt x="849" y="48"/>
                  </a:lnTo>
                  <a:lnTo>
                    <a:pt x="835" y="57"/>
                  </a:lnTo>
                  <a:lnTo>
                    <a:pt x="820" y="67"/>
                  </a:lnTo>
                  <a:lnTo>
                    <a:pt x="807" y="79"/>
                  </a:lnTo>
                  <a:lnTo>
                    <a:pt x="794" y="91"/>
                  </a:lnTo>
                  <a:lnTo>
                    <a:pt x="782" y="104"/>
                  </a:lnTo>
                  <a:lnTo>
                    <a:pt x="771" y="116"/>
                  </a:lnTo>
                  <a:lnTo>
                    <a:pt x="749" y="143"/>
                  </a:lnTo>
                  <a:lnTo>
                    <a:pt x="730" y="171"/>
                  </a:lnTo>
                  <a:lnTo>
                    <a:pt x="730" y="171"/>
                  </a:lnTo>
                  <a:lnTo>
                    <a:pt x="705" y="210"/>
                  </a:lnTo>
                  <a:lnTo>
                    <a:pt x="705" y="210"/>
                  </a:lnTo>
                  <a:lnTo>
                    <a:pt x="686" y="239"/>
                  </a:lnTo>
                  <a:lnTo>
                    <a:pt x="666" y="268"/>
                  </a:lnTo>
                  <a:lnTo>
                    <a:pt x="656" y="283"/>
                  </a:lnTo>
                  <a:lnTo>
                    <a:pt x="645" y="296"/>
                  </a:lnTo>
                  <a:lnTo>
                    <a:pt x="633" y="308"/>
                  </a:lnTo>
                  <a:lnTo>
                    <a:pt x="622" y="321"/>
                  </a:lnTo>
                  <a:lnTo>
                    <a:pt x="610" y="332"/>
                  </a:lnTo>
                  <a:lnTo>
                    <a:pt x="596" y="343"/>
                  </a:lnTo>
                  <a:lnTo>
                    <a:pt x="582" y="352"/>
                  </a:lnTo>
                  <a:lnTo>
                    <a:pt x="567" y="359"/>
                  </a:lnTo>
                  <a:lnTo>
                    <a:pt x="552" y="366"/>
                  </a:lnTo>
                  <a:lnTo>
                    <a:pt x="535" y="371"/>
                  </a:lnTo>
                  <a:lnTo>
                    <a:pt x="518" y="374"/>
                  </a:lnTo>
                  <a:lnTo>
                    <a:pt x="499" y="375"/>
                  </a:lnTo>
                  <a:lnTo>
                    <a:pt x="499" y="375"/>
                  </a:lnTo>
                  <a:lnTo>
                    <a:pt x="481" y="374"/>
                  </a:lnTo>
                  <a:lnTo>
                    <a:pt x="463" y="371"/>
                  </a:lnTo>
                  <a:lnTo>
                    <a:pt x="447" y="366"/>
                  </a:lnTo>
                  <a:lnTo>
                    <a:pt x="431" y="359"/>
                  </a:lnTo>
                  <a:lnTo>
                    <a:pt x="416" y="352"/>
                  </a:lnTo>
                  <a:lnTo>
                    <a:pt x="402" y="343"/>
                  </a:lnTo>
                  <a:lnTo>
                    <a:pt x="389" y="332"/>
                  </a:lnTo>
                  <a:lnTo>
                    <a:pt x="377" y="321"/>
                  </a:lnTo>
                  <a:lnTo>
                    <a:pt x="364" y="308"/>
                  </a:lnTo>
                  <a:lnTo>
                    <a:pt x="353" y="296"/>
                  </a:lnTo>
                  <a:lnTo>
                    <a:pt x="342" y="283"/>
                  </a:lnTo>
                  <a:lnTo>
                    <a:pt x="332" y="268"/>
                  </a:lnTo>
                  <a:lnTo>
                    <a:pt x="313" y="239"/>
                  </a:lnTo>
                  <a:lnTo>
                    <a:pt x="294" y="209"/>
                  </a:lnTo>
                  <a:lnTo>
                    <a:pt x="294" y="209"/>
                  </a:lnTo>
                  <a:lnTo>
                    <a:pt x="268" y="171"/>
                  </a:lnTo>
                  <a:lnTo>
                    <a:pt x="268" y="171"/>
                  </a:lnTo>
                  <a:lnTo>
                    <a:pt x="249" y="143"/>
                  </a:lnTo>
                  <a:lnTo>
                    <a:pt x="228" y="116"/>
                  </a:lnTo>
                  <a:lnTo>
                    <a:pt x="217" y="104"/>
                  </a:lnTo>
                  <a:lnTo>
                    <a:pt x="204" y="91"/>
                  </a:lnTo>
                  <a:lnTo>
                    <a:pt x="192" y="79"/>
                  </a:lnTo>
                  <a:lnTo>
                    <a:pt x="178" y="67"/>
                  </a:lnTo>
                  <a:lnTo>
                    <a:pt x="164" y="57"/>
                  </a:lnTo>
                  <a:lnTo>
                    <a:pt x="150" y="48"/>
                  </a:lnTo>
                  <a:lnTo>
                    <a:pt x="134" y="40"/>
                  </a:lnTo>
                  <a:lnTo>
                    <a:pt x="118" y="33"/>
                  </a:lnTo>
                  <a:lnTo>
                    <a:pt x="100" y="27"/>
                  </a:lnTo>
                  <a:lnTo>
                    <a:pt x="81" y="22"/>
                  </a:lnTo>
                  <a:lnTo>
                    <a:pt x="63" y="20"/>
                  </a:lnTo>
                  <a:lnTo>
                    <a:pt x="42" y="18"/>
                  </a:lnTo>
                  <a:lnTo>
                    <a:pt x="42" y="18"/>
                  </a:lnTo>
                  <a:lnTo>
                    <a:pt x="36" y="19"/>
                  </a:lnTo>
                  <a:lnTo>
                    <a:pt x="31" y="20"/>
                  </a:lnTo>
                  <a:lnTo>
                    <a:pt x="27" y="22"/>
                  </a:lnTo>
                  <a:lnTo>
                    <a:pt x="24" y="26"/>
                  </a:lnTo>
                  <a:lnTo>
                    <a:pt x="21" y="29"/>
                  </a:lnTo>
                  <a:lnTo>
                    <a:pt x="18" y="33"/>
                  </a:lnTo>
                  <a:lnTo>
                    <a:pt x="17" y="39"/>
                  </a:lnTo>
                  <a:lnTo>
                    <a:pt x="17" y="43"/>
                  </a:lnTo>
                  <a:lnTo>
                    <a:pt x="17" y="43"/>
                  </a:lnTo>
                  <a:lnTo>
                    <a:pt x="17" y="48"/>
                  </a:lnTo>
                  <a:lnTo>
                    <a:pt x="18" y="53"/>
                  </a:lnTo>
                  <a:lnTo>
                    <a:pt x="21" y="57"/>
                  </a:lnTo>
                  <a:lnTo>
                    <a:pt x="23" y="61"/>
                  </a:lnTo>
                  <a:lnTo>
                    <a:pt x="27" y="65"/>
                  </a:lnTo>
                  <a:lnTo>
                    <a:pt x="31" y="69"/>
                  </a:lnTo>
                  <a:lnTo>
                    <a:pt x="36" y="71"/>
                  </a:lnTo>
                  <a:lnTo>
                    <a:pt x="42" y="71"/>
                  </a:lnTo>
                  <a:lnTo>
                    <a:pt x="42" y="71"/>
                  </a:lnTo>
                  <a:lnTo>
                    <a:pt x="62" y="73"/>
                  </a:lnTo>
                  <a:lnTo>
                    <a:pt x="79" y="76"/>
                  </a:lnTo>
                  <a:lnTo>
                    <a:pt x="96" y="81"/>
                  </a:lnTo>
                  <a:lnTo>
                    <a:pt x="111" y="87"/>
                  </a:lnTo>
                  <a:lnTo>
                    <a:pt x="126" y="95"/>
                  </a:lnTo>
                  <a:lnTo>
                    <a:pt x="140" y="105"/>
                  </a:lnTo>
                  <a:lnTo>
                    <a:pt x="154" y="115"/>
                  </a:lnTo>
                  <a:lnTo>
                    <a:pt x="166" y="126"/>
                  </a:lnTo>
                  <a:lnTo>
                    <a:pt x="177" y="139"/>
                  </a:lnTo>
                  <a:lnTo>
                    <a:pt x="189" y="151"/>
                  </a:lnTo>
                  <a:lnTo>
                    <a:pt x="200" y="165"/>
                  </a:lnTo>
                  <a:lnTo>
                    <a:pt x="210" y="179"/>
                  </a:lnTo>
                  <a:lnTo>
                    <a:pt x="230" y="207"/>
                  </a:lnTo>
                  <a:lnTo>
                    <a:pt x="248" y="236"/>
                  </a:lnTo>
                  <a:lnTo>
                    <a:pt x="248" y="236"/>
                  </a:lnTo>
                  <a:lnTo>
                    <a:pt x="273" y="275"/>
                  </a:lnTo>
                  <a:lnTo>
                    <a:pt x="273" y="275"/>
                  </a:lnTo>
                  <a:lnTo>
                    <a:pt x="292" y="302"/>
                  </a:lnTo>
                  <a:lnTo>
                    <a:pt x="314" y="329"/>
                  </a:lnTo>
                  <a:lnTo>
                    <a:pt x="325" y="342"/>
                  </a:lnTo>
                  <a:lnTo>
                    <a:pt x="337" y="355"/>
                  </a:lnTo>
                  <a:lnTo>
                    <a:pt x="350" y="366"/>
                  </a:lnTo>
                  <a:lnTo>
                    <a:pt x="363" y="378"/>
                  </a:lnTo>
                  <a:lnTo>
                    <a:pt x="378" y="388"/>
                  </a:lnTo>
                  <a:lnTo>
                    <a:pt x="392" y="398"/>
                  </a:lnTo>
                  <a:lnTo>
                    <a:pt x="409" y="407"/>
                  </a:lnTo>
                  <a:lnTo>
                    <a:pt x="425" y="414"/>
                  </a:lnTo>
                  <a:lnTo>
                    <a:pt x="442" y="419"/>
                  </a:lnTo>
                  <a:lnTo>
                    <a:pt x="460" y="424"/>
                  </a:lnTo>
                  <a:lnTo>
                    <a:pt x="480" y="426"/>
                  </a:lnTo>
                  <a:lnTo>
                    <a:pt x="499" y="427"/>
                  </a:lnTo>
                  <a:lnTo>
                    <a:pt x="499" y="427"/>
                  </a:lnTo>
                  <a:lnTo>
                    <a:pt x="519" y="426"/>
                  </a:lnTo>
                  <a:lnTo>
                    <a:pt x="539" y="424"/>
                  </a:lnTo>
                  <a:lnTo>
                    <a:pt x="556" y="419"/>
                  </a:lnTo>
                  <a:lnTo>
                    <a:pt x="574" y="414"/>
                  </a:lnTo>
                  <a:lnTo>
                    <a:pt x="590" y="407"/>
                  </a:lnTo>
                  <a:lnTo>
                    <a:pt x="606" y="398"/>
                  </a:lnTo>
                  <a:lnTo>
                    <a:pt x="621" y="388"/>
                  </a:lnTo>
                  <a:lnTo>
                    <a:pt x="636" y="378"/>
                  </a:lnTo>
                  <a:lnTo>
                    <a:pt x="649" y="366"/>
                  </a:lnTo>
                  <a:lnTo>
                    <a:pt x="661" y="355"/>
                  </a:lnTo>
                  <a:lnTo>
                    <a:pt x="674" y="342"/>
                  </a:lnTo>
                  <a:lnTo>
                    <a:pt x="685" y="329"/>
                  </a:lnTo>
                  <a:lnTo>
                    <a:pt x="706" y="302"/>
                  </a:lnTo>
                  <a:lnTo>
                    <a:pt x="725" y="275"/>
                  </a:lnTo>
                  <a:lnTo>
                    <a:pt x="725" y="275"/>
                  </a:lnTo>
                  <a:lnTo>
                    <a:pt x="750" y="236"/>
                  </a:lnTo>
                  <a:lnTo>
                    <a:pt x="750" y="236"/>
                  </a:lnTo>
                  <a:lnTo>
                    <a:pt x="769" y="207"/>
                  </a:lnTo>
                  <a:lnTo>
                    <a:pt x="788" y="178"/>
                  </a:lnTo>
                  <a:lnTo>
                    <a:pt x="799" y="165"/>
                  </a:lnTo>
                  <a:lnTo>
                    <a:pt x="809" y="151"/>
                  </a:lnTo>
                  <a:lnTo>
                    <a:pt x="820" y="139"/>
                  </a:lnTo>
                  <a:lnTo>
                    <a:pt x="833" y="126"/>
                  </a:lnTo>
                  <a:lnTo>
                    <a:pt x="845" y="115"/>
                  </a:lnTo>
                  <a:lnTo>
                    <a:pt x="858" y="105"/>
                  </a:lnTo>
                  <a:lnTo>
                    <a:pt x="872" y="95"/>
                  </a:lnTo>
                  <a:lnTo>
                    <a:pt x="887" y="87"/>
                  </a:lnTo>
                  <a:lnTo>
                    <a:pt x="903" y="81"/>
                  </a:lnTo>
                  <a:lnTo>
                    <a:pt x="919" y="76"/>
                  </a:lnTo>
                  <a:lnTo>
                    <a:pt x="937" y="73"/>
                  </a:lnTo>
                  <a:lnTo>
                    <a:pt x="955" y="71"/>
                  </a:lnTo>
                  <a:lnTo>
                    <a:pt x="955" y="71"/>
                  </a:lnTo>
                  <a:lnTo>
                    <a:pt x="962" y="71"/>
                  </a:lnTo>
                  <a:lnTo>
                    <a:pt x="967" y="69"/>
                  </a:lnTo>
                  <a:lnTo>
                    <a:pt x="972" y="65"/>
                  </a:lnTo>
                  <a:lnTo>
                    <a:pt x="975" y="62"/>
                  </a:lnTo>
                  <a:lnTo>
                    <a:pt x="978" y="58"/>
                  </a:lnTo>
                  <a:lnTo>
                    <a:pt x="980" y="53"/>
                  </a:lnTo>
                  <a:lnTo>
                    <a:pt x="981" y="49"/>
                  </a:lnTo>
                  <a:lnTo>
                    <a:pt x="981" y="44"/>
                  </a:lnTo>
                  <a:lnTo>
                    <a:pt x="981" y="44"/>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252" name="Freeform 51">
              <a:extLst>
                <a:ext uri="{FF2B5EF4-FFF2-40B4-BE49-F238E27FC236}">
                  <a16:creationId xmlns:a16="http://schemas.microsoft.com/office/drawing/2014/main" id="{D19C9CFD-5464-42E1-9BC7-147EC13DFE5E}"/>
                </a:ext>
              </a:extLst>
            </p:cNvPr>
            <p:cNvSpPr>
              <a:spLocks/>
            </p:cNvSpPr>
            <p:nvPr/>
          </p:nvSpPr>
          <p:spPr bwMode="auto">
            <a:xfrm>
              <a:off x="5641735" y="6429130"/>
              <a:ext cx="456714" cy="198126"/>
            </a:xfrm>
            <a:custGeom>
              <a:avLst/>
              <a:gdLst>
                <a:gd name="T0" fmla="*/ 54 w 982"/>
                <a:gd name="T1" fmla="*/ 426 h 427"/>
                <a:gd name="T2" fmla="*/ 109 w 982"/>
                <a:gd name="T3" fmla="*/ 414 h 427"/>
                <a:gd name="T4" fmla="*/ 156 w 982"/>
                <a:gd name="T5" fmla="*/ 390 h 427"/>
                <a:gd name="T6" fmla="*/ 197 w 982"/>
                <a:gd name="T7" fmla="*/ 357 h 427"/>
                <a:gd name="T8" fmla="*/ 234 w 982"/>
                <a:gd name="T9" fmla="*/ 317 h 427"/>
                <a:gd name="T10" fmla="*/ 267 w 982"/>
                <a:gd name="T11" fmla="*/ 271 h 427"/>
                <a:gd name="T12" fmla="*/ 332 w 982"/>
                <a:gd name="T13" fmla="*/ 172 h 427"/>
                <a:gd name="T14" fmla="*/ 371 w 982"/>
                <a:gd name="T15" fmla="*/ 126 h 427"/>
                <a:gd name="T16" fmla="*/ 416 w 982"/>
                <a:gd name="T17" fmla="*/ 90 h 427"/>
                <a:gd name="T18" fmla="*/ 451 w 982"/>
                <a:gd name="T19" fmla="*/ 76 h 427"/>
                <a:gd name="T20" fmla="*/ 481 w 982"/>
                <a:gd name="T21" fmla="*/ 72 h 427"/>
                <a:gd name="T22" fmla="*/ 502 w 982"/>
                <a:gd name="T23" fmla="*/ 72 h 427"/>
                <a:gd name="T24" fmla="*/ 532 w 982"/>
                <a:gd name="T25" fmla="*/ 76 h 427"/>
                <a:gd name="T26" fmla="*/ 567 w 982"/>
                <a:gd name="T27" fmla="*/ 90 h 427"/>
                <a:gd name="T28" fmla="*/ 612 w 982"/>
                <a:gd name="T29" fmla="*/ 126 h 427"/>
                <a:gd name="T30" fmla="*/ 650 w 982"/>
                <a:gd name="T31" fmla="*/ 172 h 427"/>
                <a:gd name="T32" fmla="*/ 714 w 982"/>
                <a:gd name="T33" fmla="*/ 271 h 427"/>
                <a:gd name="T34" fmla="*/ 748 w 982"/>
                <a:gd name="T35" fmla="*/ 317 h 427"/>
                <a:gd name="T36" fmla="*/ 785 w 982"/>
                <a:gd name="T37" fmla="*/ 357 h 427"/>
                <a:gd name="T38" fmla="*/ 827 w 982"/>
                <a:gd name="T39" fmla="*/ 390 h 427"/>
                <a:gd name="T40" fmla="*/ 874 w 982"/>
                <a:gd name="T41" fmla="*/ 414 h 427"/>
                <a:gd name="T42" fmla="*/ 928 w 982"/>
                <a:gd name="T43" fmla="*/ 426 h 427"/>
                <a:gd name="T44" fmla="*/ 956 w 982"/>
                <a:gd name="T45" fmla="*/ 427 h 427"/>
                <a:gd name="T46" fmla="*/ 973 w 982"/>
                <a:gd name="T47" fmla="*/ 417 h 427"/>
                <a:gd name="T48" fmla="*/ 981 w 982"/>
                <a:gd name="T49" fmla="*/ 400 h 427"/>
                <a:gd name="T50" fmla="*/ 979 w 982"/>
                <a:gd name="T51" fmla="*/ 380 h 427"/>
                <a:gd name="T52" fmla="*/ 969 w 982"/>
                <a:gd name="T53" fmla="*/ 364 h 427"/>
                <a:gd name="T54" fmla="*/ 948 w 982"/>
                <a:gd name="T55" fmla="*/ 357 h 427"/>
                <a:gd name="T56" fmla="*/ 927 w 982"/>
                <a:gd name="T57" fmla="*/ 355 h 427"/>
                <a:gd name="T58" fmla="*/ 890 w 982"/>
                <a:gd name="T59" fmla="*/ 345 h 427"/>
                <a:gd name="T60" fmla="*/ 841 w 982"/>
                <a:gd name="T61" fmla="*/ 314 h 427"/>
                <a:gd name="T62" fmla="*/ 802 w 982"/>
                <a:gd name="T63" fmla="*/ 272 h 427"/>
                <a:gd name="T64" fmla="*/ 745 w 982"/>
                <a:gd name="T65" fmla="*/ 190 h 427"/>
                <a:gd name="T66" fmla="*/ 703 w 982"/>
                <a:gd name="T67" fmla="*/ 126 h 427"/>
                <a:gd name="T68" fmla="*/ 667 w 982"/>
                <a:gd name="T69" fmla="*/ 84 h 427"/>
                <a:gd name="T70" fmla="*/ 626 w 982"/>
                <a:gd name="T71" fmla="*/ 48 h 427"/>
                <a:gd name="T72" fmla="*/ 581 w 982"/>
                <a:gd name="T73" fmla="*/ 20 h 427"/>
                <a:gd name="T74" fmla="*/ 529 w 982"/>
                <a:gd name="T75" fmla="*/ 3 h 427"/>
                <a:gd name="T76" fmla="*/ 491 w 982"/>
                <a:gd name="T77" fmla="*/ 0 h 427"/>
                <a:gd name="T78" fmla="*/ 435 w 982"/>
                <a:gd name="T79" fmla="*/ 8 h 427"/>
                <a:gd name="T80" fmla="*/ 385 w 982"/>
                <a:gd name="T81" fmla="*/ 28 h 427"/>
                <a:gd name="T82" fmla="*/ 342 w 982"/>
                <a:gd name="T83" fmla="*/ 59 h 427"/>
                <a:gd name="T84" fmla="*/ 302 w 982"/>
                <a:gd name="T85" fmla="*/ 98 h 427"/>
                <a:gd name="T86" fmla="*/ 258 w 982"/>
                <a:gd name="T87" fmla="*/ 156 h 427"/>
                <a:gd name="T88" fmla="*/ 216 w 982"/>
                <a:gd name="T89" fmla="*/ 223 h 427"/>
                <a:gd name="T90" fmla="*/ 168 w 982"/>
                <a:gd name="T91" fmla="*/ 287 h 427"/>
                <a:gd name="T92" fmla="*/ 126 w 982"/>
                <a:gd name="T93" fmla="*/ 326 h 427"/>
                <a:gd name="T94" fmla="*/ 74 w 982"/>
                <a:gd name="T95" fmla="*/ 351 h 427"/>
                <a:gd name="T96" fmla="*/ 46 w 982"/>
                <a:gd name="T97" fmla="*/ 356 h 427"/>
                <a:gd name="T98" fmla="*/ 27 w 982"/>
                <a:gd name="T99" fmla="*/ 358 h 427"/>
                <a:gd name="T100" fmla="*/ 9 w 982"/>
                <a:gd name="T101" fmla="*/ 369 h 427"/>
                <a:gd name="T102" fmla="*/ 1 w 982"/>
                <a:gd name="T103" fmla="*/ 386 h 427"/>
                <a:gd name="T104" fmla="*/ 2 w 982"/>
                <a:gd name="T105" fmla="*/ 406 h 427"/>
                <a:gd name="T106" fmla="*/ 14 w 982"/>
                <a:gd name="T107" fmla="*/ 421 h 427"/>
                <a:gd name="T108" fmla="*/ 34 w 982"/>
                <a:gd name="T109" fmla="*/ 427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2" h="427">
                  <a:moveTo>
                    <a:pt x="34" y="427"/>
                  </a:moveTo>
                  <a:lnTo>
                    <a:pt x="34" y="427"/>
                  </a:lnTo>
                  <a:lnTo>
                    <a:pt x="54" y="426"/>
                  </a:lnTo>
                  <a:lnTo>
                    <a:pt x="73" y="423"/>
                  </a:lnTo>
                  <a:lnTo>
                    <a:pt x="91" y="419"/>
                  </a:lnTo>
                  <a:lnTo>
                    <a:pt x="109" y="414"/>
                  </a:lnTo>
                  <a:lnTo>
                    <a:pt x="125" y="407"/>
                  </a:lnTo>
                  <a:lnTo>
                    <a:pt x="140" y="399"/>
                  </a:lnTo>
                  <a:lnTo>
                    <a:pt x="156" y="390"/>
                  </a:lnTo>
                  <a:lnTo>
                    <a:pt x="170" y="380"/>
                  </a:lnTo>
                  <a:lnTo>
                    <a:pt x="184" y="369"/>
                  </a:lnTo>
                  <a:lnTo>
                    <a:pt x="197" y="357"/>
                  </a:lnTo>
                  <a:lnTo>
                    <a:pt x="210" y="345"/>
                  </a:lnTo>
                  <a:lnTo>
                    <a:pt x="222" y="331"/>
                  </a:lnTo>
                  <a:lnTo>
                    <a:pt x="234" y="317"/>
                  </a:lnTo>
                  <a:lnTo>
                    <a:pt x="246" y="302"/>
                  </a:lnTo>
                  <a:lnTo>
                    <a:pt x="267" y="271"/>
                  </a:lnTo>
                  <a:lnTo>
                    <a:pt x="267" y="271"/>
                  </a:lnTo>
                  <a:lnTo>
                    <a:pt x="288" y="239"/>
                  </a:lnTo>
                  <a:lnTo>
                    <a:pt x="310" y="205"/>
                  </a:lnTo>
                  <a:lnTo>
                    <a:pt x="332" y="172"/>
                  </a:lnTo>
                  <a:lnTo>
                    <a:pt x="345" y="155"/>
                  </a:lnTo>
                  <a:lnTo>
                    <a:pt x="357" y="140"/>
                  </a:lnTo>
                  <a:lnTo>
                    <a:pt x="371" y="126"/>
                  </a:lnTo>
                  <a:lnTo>
                    <a:pt x="385" y="113"/>
                  </a:lnTo>
                  <a:lnTo>
                    <a:pt x="399" y="101"/>
                  </a:lnTo>
                  <a:lnTo>
                    <a:pt x="416" y="90"/>
                  </a:lnTo>
                  <a:lnTo>
                    <a:pt x="432" y="82"/>
                  </a:lnTo>
                  <a:lnTo>
                    <a:pt x="442" y="79"/>
                  </a:lnTo>
                  <a:lnTo>
                    <a:pt x="451" y="76"/>
                  </a:lnTo>
                  <a:lnTo>
                    <a:pt x="460" y="74"/>
                  </a:lnTo>
                  <a:lnTo>
                    <a:pt x="471" y="73"/>
                  </a:lnTo>
                  <a:lnTo>
                    <a:pt x="481" y="72"/>
                  </a:lnTo>
                  <a:lnTo>
                    <a:pt x="491" y="71"/>
                  </a:lnTo>
                  <a:lnTo>
                    <a:pt x="491" y="71"/>
                  </a:lnTo>
                  <a:lnTo>
                    <a:pt x="502" y="72"/>
                  </a:lnTo>
                  <a:lnTo>
                    <a:pt x="512" y="73"/>
                  </a:lnTo>
                  <a:lnTo>
                    <a:pt x="522" y="74"/>
                  </a:lnTo>
                  <a:lnTo>
                    <a:pt x="532" y="76"/>
                  </a:lnTo>
                  <a:lnTo>
                    <a:pt x="541" y="79"/>
                  </a:lnTo>
                  <a:lnTo>
                    <a:pt x="549" y="82"/>
                  </a:lnTo>
                  <a:lnTo>
                    <a:pt x="567" y="90"/>
                  </a:lnTo>
                  <a:lnTo>
                    <a:pt x="582" y="101"/>
                  </a:lnTo>
                  <a:lnTo>
                    <a:pt x="598" y="113"/>
                  </a:lnTo>
                  <a:lnTo>
                    <a:pt x="612" y="126"/>
                  </a:lnTo>
                  <a:lnTo>
                    <a:pt x="625" y="140"/>
                  </a:lnTo>
                  <a:lnTo>
                    <a:pt x="638" y="155"/>
                  </a:lnTo>
                  <a:lnTo>
                    <a:pt x="650" y="172"/>
                  </a:lnTo>
                  <a:lnTo>
                    <a:pt x="673" y="205"/>
                  </a:lnTo>
                  <a:lnTo>
                    <a:pt x="694" y="239"/>
                  </a:lnTo>
                  <a:lnTo>
                    <a:pt x="714" y="271"/>
                  </a:lnTo>
                  <a:lnTo>
                    <a:pt x="714" y="271"/>
                  </a:lnTo>
                  <a:lnTo>
                    <a:pt x="737" y="302"/>
                  </a:lnTo>
                  <a:lnTo>
                    <a:pt x="748" y="317"/>
                  </a:lnTo>
                  <a:lnTo>
                    <a:pt x="760" y="331"/>
                  </a:lnTo>
                  <a:lnTo>
                    <a:pt x="772" y="345"/>
                  </a:lnTo>
                  <a:lnTo>
                    <a:pt x="785" y="357"/>
                  </a:lnTo>
                  <a:lnTo>
                    <a:pt x="799" y="369"/>
                  </a:lnTo>
                  <a:lnTo>
                    <a:pt x="812" y="380"/>
                  </a:lnTo>
                  <a:lnTo>
                    <a:pt x="827" y="390"/>
                  </a:lnTo>
                  <a:lnTo>
                    <a:pt x="842" y="400"/>
                  </a:lnTo>
                  <a:lnTo>
                    <a:pt x="858" y="407"/>
                  </a:lnTo>
                  <a:lnTo>
                    <a:pt x="874" y="414"/>
                  </a:lnTo>
                  <a:lnTo>
                    <a:pt x="892" y="419"/>
                  </a:lnTo>
                  <a:lnTo>
                    <a:pt x="909" y="423"/>
                  </a:lnTo>
                  <a:lnTo>
                    <a:pt x="928" y="426"/>
                  </a:lnTo>
                  <a:lnTo>
                    <a:pt x="948" y="427"/>
                  </a:lnTo>
                  <a:lnTo>
                    <a:pt x="948" y="427"/>
                  </a:lnTo>
                  <a:lnTo>
                    <a:pt x="956" y="427"/>
                  </a:lnTo>
                  <a:lnTo>
                    <a:pt x="963" y="425"/>
                  </a:lnTo>
                  <a:lnTo>
                    <a:pt x="969" y="421"/>
                  </a:lnTo>
                  <a:lnTo>
                    <a:pt x="973" y="417"/>
                  </a:lnTo>
                  <a:lnTo>
                    <a:pt x="977" y="412"/>
                  </a:lnTo>
                  <a:lnTo>
                    <a:pt x="979" y="406"/>
                  </a:lnTo>
                  <a:lnTo>
                    <a:pt x="981" y="400"/>
                  </a:lnTo>
                  <a:lnTo>
                    <a:pt x="982" y="393"/>
                  </a:lnTo>
                  <a:lnTo>
                    <a:pt x="981" y="386"/>
                  </a:lnTo>
                  <a:lnTo>
                    <a:pt x="979" y="380"/>
                  </a:lnTo>
                  <a:lnTo>
                    <a:pt x="977" y="374"/>
                  </a:lnTo>
                  <a:lnTo>
                    <a:pt x="973" y="369"/>
                  </a:lnTo>
                  <a:lnTo>
                    <a:pt x="969" y="364"/>
                  </a:lnTo>
                  <a:lnTo>
                    <a:pt x="963" y="360"/>
                  </a:lnTo>
                  <a:lnTo>
                    <a:pt x="956" y="358"/>
                  </a:lnTo>
                  <a:lnTo>
                    <a:pt x="948" y="357"/>
                  </a:lnTo>
                  <a:lnTo>
                    <a:pt x="948" y="357"/>
                  </a:lnTo>
                  <a:lnTo>
                    <a:pt x="937" y="356"/>
                  </a:lnTo>
                  <a:lnTo>
                    <a:pt x="927" y="355"/>
                  </a:lnTo>
                  <a:lnTo>
                    <a:pt x="917" y="353"/>
                  </a:lnTo>
                  <a:lnTo>
                    <a:pt x="907" y="351"/>
                  </a:lnTo>
                  <a:lnTo>
                    <a:pt x="890" y="345"/>
                  </a:lnTo>
                  <a:lnTo>
                    <a:pt x="872" y="336"/>
                  </a:lnTo>
                  <a:lnTo>
                    <a:pt x="857" y="326"/>
                  </a:lnTo>
                  <a:lnTo>
                    <a:pt x="841" y="314"/>
                  </a:lnTo>
                  <a:lnTo>
                    <a:pt x="828" y="301"/>
                  </a:lnTo>
                  <a:lnTo>
                    <a:pt x="814" y="287"/>
                  </a:lnTo>
                  <a:lnTo>
                    <a:pt x="802" y="272"/>
                  </a:lnTo>
                  <a:lnTo>
                    <a:pt x="790" y="256"/>
                  </a:lnTo>
                  <a:lnTo>
                    <a:pt x="767" y="223"/>
                  </a:lnTo>
                  <a:lnTo>
                    <a:pt x="745" y="190"/>
                  </a:lnTo>
                  <a:lnTo>
                    <a:pt x="724" y="156"/>
                  </a:lnTo>
                  <a:lnTo>
                    <a:pt x="724" y="156"/>
                  </a:lnTo>
                  <a:lnTo>
                    <a:pt x="703" y="126"/>
                  </a:lnTo>
                  <a:lnTo>
                    <a:pt x="691" y="112"/>
                  </a:lnTo>
                  <a:lnTo>
                    <a:pt x="679" y="98"/>
                  </a:lnTo>
                  <a:lnTo>
                    <a:pt x="667" y="84"/>
                  </a:lnTo>
                  <a:lnTo>
                    <a:pt x="654" y="71"/>
                  </a:lnTo>
                  <a:lnTo>
                    <a:pt x="641" y="59"/>
                  </a:lnTo>
                  <a:lnTo>
                    <a:pt x="626" y="48"/>
                  </a:lnTo>
                  <a:lnTo>
                    <a:pt x="612" y="38"/>
                  </a:lnTo>
                  <a:lnTo>
                    <a:pt x="598" y="28"/>
                  </a:lnTo>
                  <a:lnTo>
                    <a:pt x="581" y="20"/>
                  </a:lnTo>
                  <a:lnTo>
                    <a:pt x="565" y="13"/>
                  </a:lnTo>
                  <a:lnTo>
                    <a:pt x="548" y="8"/>
                  </a:lnTo>
                  <a:lnTo>
                    <a:pt x="529" y="3"/>
                  </a:lnTo>
                  <a:lnTo>
                    <a:pt x="511" y="1"/>
                  </a:lnTo>
                  <a:lnTo>
                    <a:pt x="491" y="0"/>
                  </a:lnTo>
                  <a:lnTo>
                    <a:pt x="491" y="0"/>
                  </a:lnTo>
                  <a:lnTo>
                    <a:pt x="472" y="1"/>
                  </a:lnTo>
                  <a:lnTo>
                    <a:pt x="453" y="3"/>
                  </a:lnTo>
                  <a:lnTo>
                    <a:pt x="435" y="8"/>
                  </a:lnTo>
                  <a:lnTo>
                    <a:pt x="418" y="13"/>
                  </a:lnTo>
                  <a:lnTo>
                    <a:pt x="402" y="20"/>
                  </a:lnTo>
                  <a:lnTo>
                    <a:pt x="385" y="28"/>
                  </a:lnTo>
                  <a:lnTo>
                    <a:pt x="370" y="38"/>
                  </a:lnTo>
                  <a:lnTo>
                    <a:pt x="355" y="48"/>
                  </a:lnTo>
                  <a:lnTo>
                    <a:pt x="342" y="59"/>
                  </a:lnTo>
                  <a:lnTo>
                    <a:pt x="328" y="71"/>
                  </a:lnTo>
                  <a:lnTo>
                    <a:pt x="315" y="84"/>
                  </a:lnTo>
                  <a:lnTo>
                    <a:pt x="302" y="98"/>
                  </a:lnTo>
                  <a:lnTo>
                    <a:pt x="291" y="112"/>
                  </a:lnTo>
                  <a:lnTo>
                    <a:pt x="280" y="126"/>
                  </a:lnTo>
                  <a:lnTo>
                    <a:pt x="258" y="156"/>
                  </a:lnTo>
                  <a:lnTo>
                    <a:pt x="258" y="156"/>
                  </a:lnTo>
                  <a:lnTo>
                    <a:pt x="236" y="190"/>
                  </a:lnTo>
                  <a:lnTo>
                    <a:pt x="216" y="223"/>
                  </a:lnTo>
                  <a:lnTo>
                    <a:pt x="193" y="256"/>
                  </a:lnTo>
                  <a:lnTo>
                    <a:pt x="181" y="272"/>
                  </a:lnTo>
                  <a:lnTo>
                    <a:pt x="168" y="287"/>
                  </a:lnTo>
                  <a:lnTo>
                    <a:pt x="155" y="301"/>
                  </a:lnTo>
                  <a:lnTo>
                    <a:pt x="140" y="314"/>
                  </a:lnTo>
                  <a:lnTo>
                    <a:pt x="126" y="326"/>
                  </a:lnTo>
                  <a:lnTo>
                    <a:pt x="111" y="336"/>
                  </a:lnTo>
                  <a:lnTo>
                    <a:pt x="93" y="345"/>
                  </a:lnTo>
                  <a:lnTo>
                    <a:pt x="74" y="351"/>
                  </a:lnTo>
                  <a:lnTo>
                    <a:pt x="65" y="353"/>
                  </a:lnTo>
                  <a:lnTo>
                    <a:pt x="55" y="355"/>
                  </a:lnTo>
                  <a:lnTo>
                    <a:pt x="46" y="356"/>
                  </a:lnTo>
                  <a:lnTo>
                    <a:pt x="34" y="357"/>
                  </a:lnTo>
                  <a:lnTo>
                    <a:pt x="34" y="357"/>
                  </a:lnTo>
                  <a:lnTo>
                    <a:pt x="27" y="358"/>
                  </a:lnTo>
                  <a:lnTo>
                    <a:pt x="20" y="360"/>
                  </a:lnTo>
                  <a:lnTo>
                    <a:pt x="14" y="364"/>
                  </a:lnTo>
                  <a:lnTo>
                    <a:pt x="9" y="369"/>
                  </a:lnTo>
                  <a:lnTo>
                    <a:pt x="5" y="374"/>
                  </a:lnTo>
                  <a:lnTo>
                    <a:pt x="2" y="380"/>
                  </a:lnTo>
                  <a:lnTo>
                    <a:pt x="1" y="386"/>
                  </a:lnTo>
                  <a:lnTo>
                    <a:pt x="0" y="393"/>
                  </a:lnTo>
                  <a:lnTo>
                    <a:pt x="1" y="400"/>
                  </a:lnTo>
                  <a:lnTo>
                    <a:pt x="2" y="406"/>
                  </a:lnTo>
                  <a:lnTo>
                    <a:pt x="5" y="412"/>
                  </a:lnTo>
                  <a:lnTo>
                    <a:pt x="8" y="417"/>
                  </a:lnTo>
                  <a:lnTo>
                    <a:pt x="14" y="421"/>
                  </a:lnTo>
                  <a:lnTo>
                    <a:pt x="20" y="425"/>
                  </a:lnTo>
                  <a:lnTo>
                    <a:pt x="26" y="427"/>
                  </a:lnTo>
                  <a:lnTo>
                    <a:pt x="34" y="427"/>
                  </a:lnTo>
                  <a:lnTo>
                    <a:pt x="34" y="427"/>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253" name="Freeform 52">
              <a:extLst>
                <a:ext uri="{FF2B5EF4-FFF2-40B4-BE49-F238E27FC236}">
                  <a16:creationId xmlns:a16="http://schemas.microsoft.com/office/drawing/2014/main" id="{5A7EFE1E-3128-444D-8BE7-BBEBF9693B07}"/>
                </a:ext>
              </a:extLst>
            </p:cNvPr>
            <p:cNvSpPr>
              <a:spLocks noEditPoints="1"/>
            </p:cNvSpPr>
            <p:nvPr/>
          </p:nvSpPr>
          <p:spPr bwMode="auto">
            <a:xfrm>
              <a:off x="5638014" y="6424479"/>
              <a:ext cx="464155" cy="207428"/>
            </a:xfrm>
            <a:custGeom>
              <a:avLst/>
              <a:gdLst>
                <a:gd name="T0" fmla="*/ 5 w 999"/>
                <a:gd name="T1" fmla="*/ 380 h 446"/>
                <a:gd name="T2" fmla="*/ 26 w 999"/>
                <a:gd name="T3" fmla="*/ 361 h 446"/>
                <a:gd name="T4" fmla="*/ 75 w 999"/>
                <a:gd name="T5" fmla="*/ 353 h 446"/>
                <a:gd name="T6" fmla="*/ 155 w 999"/>
                <a:gd name="T7" fmla="*/ 306 h 446"/>
                <a:gd name="T8" fmla="*/ 233 w 999"/>
                <a:gd name="T9" fmla="*/ 201 h 446"/>
                <a:gd name="T10" fmla="*/ 301 w 999"/>
                <a:gd name="T11" fmla="*/ 104 h 446"/>
                <a:gd name="T12" fmla="*/ 385 w 999"/>
                <a:gd name="T13" fmla="*/ 31 h 446"/>
                <a:gd name="T14" fmla="*/ 499 w 999"/>
                <a:gd name="T15" fmla="*/ 0 h 446"/>
                <a:gd name="T16" fmla="*/ 597 w 999"/>
                <a:gd name="T17" fmla="*/ 23 h 446"/>
                <a:gd name="T18" fmla="*/ 685 w 999"/>
                <a:gd name="T19" fmla="*/ 91 h 446"/>
                <a:gd name="T20" fmla="*/ 766 w 999"/>
                <a:gd name="T21" fmla="*/ 201 h 446"/>
                <a:gd name="T22" fmla="*/ 833 w 999"/>
                <a:gd name="T23" fmla="*/ 295 h 446"/>
                <a:gd name="T24" fmla="*/ 908 w 999"/>
                <a:gd name="T25" fmla="*/ 348 h 446"/>
                <a:gd name="T26" fmla="*/ 968 w 999"/>
                <a:gd name="T27" fmla="*/ 359 h 446"/>
                <a:gd name="T28" fmla="*/ 994 w 999"/>
                <a:gd name="T29" fmla="*/ 380 h 446"/>
                <a:gd name="T30" fmla="*/ 999 w 999"/>
                <a:gd name="T31" fmla="*/ 410 h 446"/>
                <a:gd name="T32" fmla="*/ 985 w 999"/>
                <a:gd name="T33" fmla="*/ 435 h 446"/>
                <a:gd name="T34" fmla="*/ 955 w 999"/>
                <a:gd name="T35" fmla="*/ 446 h 446"/>
                <a:gd name="T36" fmla="*/ 857 w 999"/>
                <a:gd name="T37" fmla="*/ 421 h 446"/>
                <a:gd name="T38" fmla="*/ 769 w 999"/>
                <a:gd name="T39" fmla="*/ 354 h 446"/>
                <a:gd name="T40" fmla="*/ 690 w 999"/>
                <a:gd name="T41" fmla="*/ 245 h 446"/>
                <a:gd name="T42" fmla="*/ 623 w 999"/>
                <a:gd name="T43" fmla="*/ 151 h 446"/>
                <a:gd name="T44" fmla="*/ 547 w 999"/>
                <a:gd name="T45" fmla="*/ 97 h 446"/>
                <a:gd name="T46" fmla="*/ 466 w 999"/>
                <a:gd name="T47" fmla="*/ 93 h 446"/>
                <a:gd name="T48" fmla="*/ 387 w 999"/>
                <a:gd name="T49" fmla="*/ 140 h 446"/>
                <a:gd name="T50" fmla="*/ 308 w 999"/>
                <a:gd name="T51" fmla="*/ 245 h 446"/>
                <a:gd name="T52" fmla="*/ 241 w 999"/>
                <a:gd name="T53" fmla="*/ 340 h 446"/>
                <a:gd name="T54" fmla="*/ 158 w 999"/>
                <a:gd name="T55" fmla="*/ 413 h 446"/>
                <a:gd name="T56" fmla="*/ 42 w 999"/>
                <a:gd name="T57" fmla="*/ 446 h 446"/>
                <a:gd name="T58" fmla="*/ 22 w 999"/>
                <a:gd name="T59" fmla="*/ 441 h 446"/>
                <a:gd name="T60" fmla="*/ 3 w 999"/>
                <a:gd name="T61" fmla="*/ 421 h 446"/>
                <a:gd name="T62" fmla="*/ 981 w 999"/>
                <a:gd name="T63" fmla="*/ 402 h 446"/>
                <a:gd name="T64" fmla="*/ 964 w 999"/>
                <a:gd name="T65" fmla="*/ 376 h 446"/>
                <a:gd name="T66" fmla="*/ 903 w 999"/>
                <a:gd name="T67" fmla="*/ 365 h 446"/>
                <a:gd name="T68" fmla="*/ 820 w 999"/>
                <a:gd name="T69" fmla="*/ 307 h 446"/>
                <a:gd name="T70" fmla="*/ 750 w 999"/>
                <a:gd name="T71" fmla="*/ 210 h 446"/>
                <a:gd name="T72" fmla="*/ 661 w 999"/>
                <a:gd name="T73" fmla="*/ 91 h 446"/>
                <a:gd name="T74" fmla="*/ 574 w 999"/>
                <a:gd name="T75" fmla="*/ 32 h 446"/>
                <a:gd name="T76" fmla="*/ 480 w 999"/>
                <a:gd name="T77" fmla="*/ 19 h 446"/>
                <a:gd name="T78" fmla="*/ 378 w 999"/>
                <a:gd name="T79" fmla="*/ 57 h 446"/>
                <a:gd name="T80" fmla="*/ 292 w 999"/>
                <a:gd name="T81" fmla="*/ 144 h 446"/>
                <a:gd name="T82" fmla="*/ 210 w 999"/>
                <a:gd name="T83" fmla="*/ 267 h 446"/>
                <a:gd name="T84" fmla="*/ 140 w 999"/>
                <a:gd name="T85" fmla="*/ 341 h 446"/>
                <a:gd name="T86" fmla="*/ 42 w 999"/>
                <a:gd name="T87" fmla="*/ 374 h 446"/>
                <a:gd name="T88" fmla="*/ 21 w 999"/>
                <a:gd name="T89" fmla="*/ 388 h 446"/>
                <a:gd name="T90" fmla="*/ 22 w 999"/>
                <a:gd name="T91" fmla="*/ 418 h 446"/>
                <a:gd name="T92" fmla="*/ 42 w 999"/>
                <a:gd name="T93" fmla="*/ 428 h 446"/>
                <a:gd name="T94" fmla="*/ 150 w 999"/>
                <a:gd name="T95" fmla="*/ 397 h 446"/>
                <a:gd name="T96" fmla="*/ 228 w 999"/>
                <a:gd name="T97" fmla="*/ 330 h 446"/>
                <a:gd name="T98" fmla="*/ 313 w 999"/>
                <a:gd name="T99" fmla="*/ 207 h 446"/>
                <a:gd name="T100" fmla="*/ 389 w 999"/>
                <a:gd name="T101" fmla="*/ 114 h 446"/>
                <a:gd name="T102" fmla="*/ 481 w 999"/>
                <a:gd name="T103" fmla="*/ 72 h 446"/>
                <a:gd name="T104" fmla="*/ 567 w 999"/>
                <a:gd name="T105" fmla="*/ 86 h 446"/>
                <a:gd name="T106" fmla="*/ 645 w 999"/>
                <a:gd name="T107" fmla="*/ 150 h 446"/>
                <a:gd name="T108" fmla="*/ 730 w 999"/>
                <a:gd name="T109" fmla="*/ 275 h 446"/>
                <a:gd name="T110" fmla="*/ 807 w 999"/>
                <a:gd name="T111" fmla="*/ 367 h 446"/>
                <a:gd name="T112" fmla="*/ 899 w 999"/>
                <a:gd name="T113" fmla="*/ 419 h 446"/>
                <a:gd name="T114" fmla="*/ 970 w 999"/>
                <a:gd name="T115" fmla="*/ 424 h 446"/>
                <a:gd name="T116" fmla="*/ 981 w 999"/>
                <a:gd name="T117" fmla="*/ 402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999" h="446">
                  <a:moveTo>
                    <a:pt x="0" y="402"/>
                  </a:moveTo>
                  <a:lnTo>
                    <a:pt x="0" y="402"/>
                  </a:lnTo>
                  <a:lnTo>
                    <a:pt x="0" y="396"/>
                  </a:lnTo>
                  <a:lnTo>
                    <a:pt x="1" y="390"/>
                  </a:lnTo>
                  <a:lnTo>
                    <a:pt x="3" y="385"/>
                  </a:lnTo>
                  <a:lnTo>
                    <a:pt x="5" y="380"/>
                  </a:lnTo>
                  <a:lnTo>
                    <a:pt x="5" y="380"/>
                  </a:lnTo>
                  <a:lnTo>
                    <a:pt x="8" y="374"/>
                  </a:lnTo>
                  <a:lnTo>
                    <a:pt x="12" y="370"/>
                  </a:lnTo>
                  <a:lnTo>
                    <a:pt x="16" y="366"/>
                  </a:lnTo>
                  <a:lnTo>
                    <a:pt x="21" y="363"/>
                  </a:lnTo>
                  <a:lnTo>
                    <a:pt x="26" y="361"/>
                  </a:lnTo>
                  <a:lnTo>
                    <a:pt x="31" y="359"/>
                  </a:lnTo>
                  <a:lnTo>
                    <a:pt x="36" y="358"/>
                  </a:lnTo>
                  <a:lnTo>
                    <a:pt x="42" y="357"/>
                  </a:lnTo>
                  <a:lnTo>
                    <a:pt x="42" y="357"/>
                  </a:lnTo>
                  <a:lnTo>
                    <a:pt x="59" y="356"/>
                  </a:lnTo>
                  <a:lnTo>
                    <a:pt x="75" y="353"/>
                  </a:lnTo>
                  <a:lnTo>
                    <a:pt x="91" y="348"/>
                  </a:lnTo>
                  <a:lnTo>
                    <a:pt x="105" y="342"/>
                  </a:lnTo>
                  <a:lnTo>
                    <a:pt x="119" y="335"/>
                  </a:lnTo>
                  <a:lnTo>
                    <a:pt x="131" y="326"/>
                  </a:lnTo>
                  <a:lnTo>
                    <a:pt x="143" y="317"/>
                  </a:lnTo>
                  <a:lnTo>
                    <a:pt x="155" y="306"/>
                  </a:lnTo>
                  <a:lnTo>
                    <a:pt x="166" y="295"/>
                  </a:lnTo>
                  <a:lnTo>
                    <a:pt x="176" y="282"/>
                  </a:lnTo>
                  <a:lnTo>
                    <a:pt x="187" y="270"/>
                  </a:lnTo>
                  <a:lnTo>
                    <a:pt x="196" y="257"/>
                  </a:lnTo>
                  <a:lnTo>
                    <a:pt x="215" y="229"/>
                  </a:lnTo>
                  <a:lnTo>
                    <a:pt x="233" y="201"/>
                  </a:lnTo>
                  <a:lnTo>
                    <a:pt x="233" y="201"/>
                  </a:lnTo>
                  <a:lnTo>
                    <a:pt x="259" y="160"/>
                  </a:lnTo>
                  <a:lnTo>
                    <a:pt x="259" y="160"/>
                  </a:lnTo>
                  <a:lnTo>
                    <a:pt x="279" y="132"/>
                  </a:lnTo>
                  <a:lnTo>
                    <a:pt x="290" y="118"/>
                  </a:lnTo>
                  <a:lnTo>
                    <a:pt x="301" y="104"/>
                  </a:lnTo>
                  <a:lnTo>
                    <a:pt x="314" y="91"/>
                  </a:lnTo>
                  <a:lnTo>
                    <a:pt x="326" y="78"/>
                  </a:lnTo>
                  <a:lnTo>
                    <a:pt x="339" y="64"/>
                  </a:lnTo>
                  <a:lnTo>
                    <a:pt x="354" y="53"/>
                  </a:lnTo>
                  <a:lnTo>
                    <a:pt x="369" y="41"/>
                  </a:lnTo>
                  <a:lnTo>
                    <a:pt x="385" y="31"/>
                  </a:lnTo>
                  <a:lnTo>
                    <a:pt x="401" y="23"/>
                  </a:lnTo>
                  <a:lnTo>
                    <a:pt x="419" y="14"/>
                  </a:lnTo>
                  <a:lnTo>
                    <a:pt x="437" y="9"/>
                  </a:lnTo>
                  <a:lnTo>
                    <a:pt x="457" y="4"/>
                  </a:lnTo>
                  <a:lnTo>
                    <a:pt x="478" y="1"/>
                  </a:lnTo>
                  <a:lnTo>
                    <a:pt x="499" y="0"/>
                  </a:lnTo>
                  <a:lnTo>
                    <a:pt x="499" y="0"/>
                  </a:lnTo>
                  <a:lnTo>
                    <a:pt x="521" y="1"/>
                  </a:lnTo>
                  <a:lnTo>
                    <a:pt x="542" y="4"/>
                  </a:lnTo>
                  <a:lnTo>
                    <a:pt x="560" y="9"/>
                  </a:lnTo>
                  <a:lnTo>
                    <a:pt x="579" y="14"/>
                  </a:lnTo>
                  <a:lnTo>
                    <a:pt x="597" y="23"/>
                  </a:lnTo>
                  <a:lnTo>
                    <a:pt x="614" y="31"/>
                  </a:lnTo>
                  <a:lnTo>
                    <a:pt x="629" y="41"/>
                  </a:lnTo>
                  <a:lnTo>
                    <a:pt x="645" y="53"/>
                  </a:lnTo>
                  <a:lnTo>
                    <a:pt x="659" y="64"/>
                  </a:lnTo>
                  <a:lnTo>
                    <a:pt x="673" y="78"/>
                  </a:lnTo>
                  <a:lnTo>
                    <a:pt x="685" y="91"/>
                  </a:lnTo>
                  <a:lnTo>
                    <a:pt x="697" y="104"/>
                  </a:lnTo>
                  <a:lnTo>
                    <a:pt x="709" y="118"/>
                  </a:lnTo>
                  <a:lnTo>
                    <a:pt x="720" y="132"/>
                  </a:lnTo>
                  <a:lnTo>
                    <a:pt x="740" y="160"/>
                  </a:lnTo>
                  <a:lnTo>
                    <a:pt x="740" y="160"/>
                  </a:lnTo>
                  <a:lnTo>
                    <a:pt x="766" y="201"/>
                  </a:lnTo>
                  <a:lnTo>
                    <a:pt x="766" y="201"/>
                  </a:lnTo>
                  <a:lnTo>
                    <a:pt x="783" y="229"/>
                  </a:lnTo>
                  <a:lnTo>
                    <a:pt x="803" y="257"/>
                  </a:lnTo>
                  <a:lnTo>
                    <a:pt x="812" y="270"/>
                  </a:lnTo>
                  <a:lnTo>
                    <a:pt x="822" y="282"/>
                  </a:lnTo>
                  <a:lnTo>
                    <a:pt x="833" y="295"/>
                  </a:lnTo>
                  <a:lnTo>
                    <a:pt x="844" y="306"/>
                  </a:lnTo>
                  <a:lnTo>
                    <a:pt x="855" y="317"/>
                  </a:lnTo>
                  <a:lnTo>
                    <a:pt x="868" y="326"/>
                  </a:lnTo>
                  <a:lnTo>
                    <a:pt x="880" y="335"/>
                  </a:lnTo>
                  <a:lnTo>
                    <a:pt x="893" y="342"/>
                  </a:lnTo>
                  <a:lnTo>
                    <a:pt x="908" y="348"/>
                  </a:lnTo>
                  <a:lnTo>
                    <a:pt x="923" y="353"/>
                  </a:lnTo>
                  <a:lnTo>
                    <a:pt x="939" y="356"/>
                  </a:lnTo>
                  <a:lnTo>
                    <a:pt x="956" y="357"/>
                  </a:lnTo>
                  <a:lnTo>
                    <a:pt x="956" y="357"/>
                  </a:lnTo>
                  <a:lnTo>
                    <a:pt x="963" y="358"/>
                  </a:lnTo>
                  <a:lnTo>
                    <a:pt x="968" y="359"/>
                  </a:lnTo>
                  <a:lnTo>
                    <a:pt x="973" y="361"/>
                  </a:lnTo>
                  <a:lnTo>
                    <a:pt x="978" y="363"/>
                  </a:lnTo>
                  <a:lnTo>
                    <a:pt x="982" y="366"/>
                  </a:lnTo>
                  <a:lnTo>
                    <a:pt x="986" y="370"/>
                  </a:lnTo>
                  <a:lnTo>
                    <a:pt x="990" y="374"/>
                  </a:lnTo>
                  <a:lnTo>
                    <a:pt x="994" y="380"/>
                  </a:lnTo>
                  <a:lnTo>
                    <a:pt x="994" y="380"/>
                  </a:lnTo>
                  <a:lnTo>
                    <a:pt x="996" y="385"/>
                  </a:lnTo>
                  <a:lnTo>
                    <a:pt x="998" y="391"/>
                  </a:lnTo>
                  <a:lnTo>
                    <a:pt x="999" y="397"/>
                  </a:lnTo>
                  <a:lnTo>
                    <a:pt x="999" y="403"/>
                  </a:lnTo>
                  <a:lnTo>
                    <a:pt x="999" y="410"/>
                  </a:lnTo>
                  <a:lnTo>
                    <a:pt x="997" y="416"/>
                  </a:lnTo>
                  <a:lnTo>
                    <a:pt x="995" y="421"/>
                  </a:lnTo>
                  <a:lnTo>
                    <a:pt x="993" y="426"/>
                  </a:lnTo>
                  <a:lnTo>
                    <a:pt x="993" y="426"/>
                  </a:lnTo>
                  <a:lnTo>
                    <a:pt x="989" y="431"/>
                  </a:lnTo>
                  <a:lnTo>
                    <a:pt x="985" y="435"/>
                  </a:lnTo>
                  <a:lnTo>
                    <a:pt x="981" y="439"/>
                  </a:lnTo>
                  <a:lnTo>
                    <a:pt x="977" y="441"/>
                  </a:lnTo>
                  <a:lnTo>
                    <a:pt x="972" y="443"/>
                  </a:lnTo>
                  <a:lnTo>
                    <a:pt x="967" y="445"/>
                  </a:lnTo>
                  <a:lnTo>
                    <a:pt x="962" y="445"/>
                  </a:lnTo>
                  <a:lnTo>
                    <a:pt x="955" y="446"/>
                  </a:lnTo>
                  <a:lnTo>
                    <a:pt x="955" y="446"/>
                  </a:lnTo>
                  <a:lnTo>
                    <a:pt x="934" y="444"/>
                  </a:lnTo>
                  <a:lnTo>
                    <a:pt x="913" y="441"/>
                  </a:lnTo>
                  <a:lnTo>
                    <a:pt x="893" y="435"/>
                  </a:lnTo>
                  <a:lnTo>
                    <a:pt x="875" y="429"/>
                  </a:lnTo>
                  <a:lnTo>
                    <a:pt x="857" y="421"/>
                  </a:lnTo>
                  <a:lnTo>
                    <a:pt x="840" y="413"/>
                  </a:lnTo>
                  <a:lnTo>
                    <a:pt x="824" y="402"/>
                  </a:lnTo>
                  <a:lnTo>
                    <a:pt x="809" y="391"/>
                  </a:lnTo>
                  <a:lnTo>
                    <a:pt x="795" y="380"/>
                  </a:lnTo>
                  <a:lnTo>
                    <a:pt x="782" y="367"/>
                  </a:lnTo>
                  <a:lnTo>
                    <a:pt x="769" y="354"/>
                  </a:lnTo>
                  <a:lnTo>
                    <a:pt x="757" y="340"/>
                  </a:lnTo>
                  <a:lnTo>
                    <a:pt x="746" y="327"/>
                  </a:lnTo>
                  <a:lnTo>
                    <a:pt x="735" y="312"/>
                  </a:lnTo>
                  <a:lnTo>
                    <a:pt x="715" y="285"/>
                  </a:lnTo>
                  <a:lnTo>
                    <a:pt x="715" y="285"/>
                  </a:lnTo>
                  <a:lnTo>
                    <a:pt x="690" y="245"/>
                  </a:lnTo>
                  <a:lnTo>
                    <a:pt x="690" y="245"/>
                  </a:lnTo>
                  <a:lnTo>
                    <a:pt x="673" y="217"/>
                  </a:lnTo>
                  <a:lnTo>
                    <a:pt x="653" y="190"/>
                  </a:lnTo>
                  <a:lnTo>
                    <a:pt x="644" y="177"/>
                  </a:lnTo>
                  <a:lnTo>
                    <a:pt x="633" y="163"/>
                  </a:lnTo>
                  <a:lnTo>
                    <a:pt x="623" y="151"/>
                  </a:lnTo>
                  <a:lnTo>
                    <a:pt x="612" y="140"/>
                  </a:lnTo>
                  <a:lnTo>
                    <a:pt x="600" y="129"/>
                  </a:lnTo>
                  <a:lnTo>
                    <a:pt x="588" y="119"/>
                  </a:lnTo>
                  <a:lnTo>
                    <a:pt x="575" y="111"/>
                  </a:lnTo>
                  <a:lnTo>
                    <a:pt x="561" y="103"/>
                  </a:lnTo>
                  <a:lnTo>
                    <a:pt x="547" y="97"/>
                  </a:lnTo>
                  <a:lnTo>
                    <a:pt x="532" y="93"/>
                  </a:lnTo>
                  <a:lnTo>
                    <a:pt x="516" y="90"/>
                  </a:lnTo>
                  <a:lnTo>
                    <a:pt x="499" y="89"/>
                  </a:lnTo>
                  <a:lnTo>
                    <a:pt x="499" y="89"/>
                  </a:lnTo>
                  <a:lnTo>
                    <a:pt x="483" y="90"/>
                  </a:lnTo>
                  <a:lnTo>
                    <a:pt x="466" y="93"/>
                  </a:lnTo>
                  <a:lnTo>
                    <a:pt x="452" y="97"/>
                  </a:lnTo>
                  <a:lnTo>
                    <a:pt x="437" y="103"/>
                  </a:lnTo>
                  <a:lnTo>
                    <a:pt x="424" y="111"/>
                  </a:lnTo>
                  <a:lnTo>
                    <a:pt x="411" y="119"/>
                  </a:lnTo>
                  <a:lnTo>
                    <a:pt x="398" y="129"/>
                  </a:lnTo>
                  <a:lnTo>
                    <a:pt x="387" y="140"/>
                  </a:lnTo>
                  <a:lnTo>
                    <a:pt x="375" y="151"/>
                  </a:lnTo>
                  <a:lnTo>
                    <a:pt x="365" y="163"/>
                  </a:lnTo>
                  <a:lnTo>
                    <a:pt x="355" y="177"/>
                  </a:lnTo>
                  <a:lnTo>
                    <a:pt x="345" y="190"/>
                  </a:lnTo>
                  <a:lnTo>
                    <a:pt x="326" y="217"/>
                  </a:lnTo>
                  <a:lnTo>
                    <a:pt x="308" y="245"/>
                  </a:lnTo>
                  <a:lnTo>
                    <a:pt x="308" y="245"/>
                  </a:lnTo>
                  <a:lnTo>
                    <a:pt x="283" y="285"/>
                  </a:lnTo>
                  <a:lnTo>
                    <a:pt x="283" y="285"/>
                  </a:lnTo>
                  <a:lnTo>
                    <a:pt x="263" y="312"/>
                  </a:lnTo>
                  <a:lnTo>
                    <a:pt x="253" y="327"/>
                  </a:lnTo>
                  <a:lnTo>
                    <a:pt x="241" y="340"/>
                  </a:lnTo>
                  <a:lnTo>
                    <a:pt x="230" y="354"/>
                  </a:lnTo>
                  <a:lnTo>
                    <a:pt x="217" y="367"/>
                  </a:lnTo>
                  <a:lnTo>
                    <a:pt x="203" y="380"/>
                  </a:lnTo>
                  <a:lnTo>
                    <a:pt x="189" y="391"/>
                  </a:lnTo>
                  <a:lnTo>
                    <a:pt x="174" y="402"/>
                  </a:lnTo>
                  <a:lnTo>
                    <a:pt x="158" y="413"/>
                  </a:lnTo>
                  <a:lnTo>
                    <a:pt x="141" y="421"/>
                  </a:lnTo>
                  <a:lnTo>
                    <a:pt x="124" y="429"/>
                  </a:lnTo>
                  <a:lnTo>
                    <a:pt x="105" y="435"/>
                  </a:lnTo>
                  <a:lnTo>
                    <a:pt x="86" y="441"/>
                  </a:lnTo>
                  <a:lnTo>
                    <a:pt x="65" y="444"/>
                  </a:lnTo>
                  <a:lnTo>
                    <a:pt x="42" y="446"/>
                  </a:lnTo>
                  <a:lnTo>
                    <a:pt x="42" y="446"/>
                  </a:lnTo>
                  <a:lnTo>
                    <a:pt x="42" y="446"/>
                  </a:lnTo>
                  <a:lnTo>
                    <a:pt x="37" y="445"/>
                  </a:lnTo>
                  <a:lnTo>
                    <a:pt x="32" y="445"/>
                  </a:lnTo>
                  <a:lnTo>
                    <a:pt x="27" y="443"/>
                  </a:lnTo>
                  <a:lnTo>
                    <a:pt x="22" y="441"/>
                  </a:lnTo>
                  <a:lnTo>
                    <a:pt x="17" y="439"/>
                  </a:lnTo>
                  <a:lnTo>
                    <a:pt x="13" y="435"/>
                  </a:lnTo>
                  <a:lnTo>
                    <a:pt x="9" y="431"/>
                  </a:lnTo>
                  <a:lnTo>
                    <a:pt x="6" y="427"/>
                  </a:lnTo>
                  <a:lnTo>
                    <a:pt x="6" y="427"/>
                  </a:lnTo>
                  <a:lnTo>
                    <a:pt x="3" y="421"/>
                  </a:lnTo>
                  <a:lnTo>
                    <a:pt x="1" y="415"/>
                  </a:lnTo>
                  <a:lnTo>
                    <a:pt x="0" y="409"/>
                  </a:lnTo>
                  <a:lnTo>
                    <a:pt x="0" y="402"/>
                  </a:lnTo>
                  <a:lnTo>
                    <a:pt x="0" y="402"/>
                  </a:lnTo>
                  <a:close/>
                  <a:moveTo>
                    <a:pt x="981" y="402"/>
                  </a:moveTo>
                  <a:lnTo>
                    <a:pt x="981" y="402"/>
                  </a:lnTo>
                  <a:lnTo>
                    <a:pt x="980" y="395"/>
                  </a:lnTo>
                  <a:lnTo>
                    <a:pt x="978" y="388"/>
                  </a:lnTo>
                  <a:lnTo>
                    <a:pt x="978" y="388"/>
                  </a:lnTo>
                  <a:lnTo>
                    <a:pt x="975" y="384"/>
                  </a:lnTo>
                  <a:lnTo>
                    <a:pt x="970" y="380"/>
                  </a:lnTo>
                  <a:lnTo>
                    <a:pt x="964" y="376"/>
                  </a:lnTo>
                  <a:lnTo>
                    <a:pt x="961" y="375"/>
                  </a:lnTo>
                  <a:lnTo>
                    <a:pt x="955" y="374"/>
                  </a:lnTo>
                  <a:lnTo>
                    <a:pt x="955" y="374"/>
                  </a:lnTo>
                  <a:lnTo>
                    <a:pt x="937" y="373"/>
                  </a:lnTo>
                  <a:lnTo>
                    <a:pt x="919" y="370"/>
                  </a:lnTo>
                  <a:lnTo>
                    <a:pt x="903" y="365"/>
                  </a:lnTo>
                  <a:lnTo>
                    <a:pt x="887" y="358"/>
                  </a:lnTo>
                  <a:lnTo>
                    <a:pt x="872" y="351"/>
                  </a:lnTo>
                  <a:lnTo>
                    <a:pt x="858" y="341"/>
                  </a:lnTo>
                  <a:lnTo>
                    <a:pt x="845" y="331"/>
                  </a:lnTo>
                  <a:lnTo>
                    <a:pt x="833" y="320"/>
                  </a:lnTo>
                  <a:lnTo>
                    <a:pt x="820" y="307"/>
                  </a:lnTo>
                  <a:lnTo>
                    <a:pt x="809" y="295"/>
                  </a:lnTo>
                  <a:lnTo>
                    <a:pt x="799" y="281"/>
                  </a:lnTo>
                  <a:lnTo>
                    <a:pt x="788" y="267"/>
                  </a:lnTo>
                  <a:lnTo>
                    <a:pt x="769" y="239"/>
                  </a:lnTo>
                  <a:lnTo>
                    <a:pt x="750" y="210"/>
                  </a:lnTo>
                  <a:lnTo>
                    <a:pt x="750" y="210"/>
                  </a:lnTo>
                  <a:lnTo>
                    <a:pt x="725" y="171"/>
                  </a:lnTo>
                  <a:lnTo>
                    <a:pt x="725" y="171"/>
                  </a:lnTo>
                  <a:lnTo>
                    <a:pt x="706" y="144"/>
                  </a:lnTo>
                  <a:lnTo>
                    <a:pt x="685" y="117"/>
                  </a:lnTo>
                  <a:lnTo>
                    <a:pt x="674" y="103"/>
                  </a:lnTo>
                  <a:lnTo>
                    <a:pt x="661" y="91"/>
                  </a:lnTo>
                  <a:lnTo>
                    <a:pt x="649" y="80"/>
                  </a:lnTo>
                  <a:lnTo>
                    <a:pt x="636" y="68"/>
                  </a:lnTo>
                  <a:lnTo>
                    <a:pt x="621" y="57"/>
                  </a:lnTo>
                  <a:lnTo>
                    <a:pt x="606" y="48"/>
                  </a:lnTo>
                  <a:lnTo>
                    <a:pt x="590" y="39"/>
                  </a:lnTo>
                  <a:lnTo>
                    <a:pt x="574" y="32"/>
                  </a:lnTo>
                  <a:lnTo>
                    <a:pt x="556" y="26"/>
                  </a:lnTo>
                  <a:lnTo>
                    <a:pt x="539" y="22"/>
                  </a:lnTo>
                  <a:lnTo>
                    <a:pt x="519" y="19"/>
                  </a:lnTo>
                  <a:lnTo>
                    <a:pt x="499" y="19"/>
                  </a:lnTo>
                  <a:lnTo>
                    <a:pt x="499" y="19"/>
                  </a:lnTo>
                  <a:lnTo>
                    <a:pt x="480" y="19"/>
                  </a:lnTo>
                  <a:lnTo>
                    <a:pt x="460" y="22"/>
                  </a:lnTo>
                  <a:lnTo>
                    <a:pt x="442" y="26"/>
                  </a:lnTo>
                  <a:lnTo>
                    <a:pt x="425" y="32"/>
                  </a:lnTo>
                  <a:lnTo>
                    <a:pt x="409" y="39"/>
                  </a:lnTo>
                  <a:lnTo>
                    <a:pt x="392" y="48"/>
                  </a:lnTo>
                  <a:lnTo>
                    <a:pt x="378" y="57"/>
                  </a:lnTo>
                  <a:lnTo>
                    <a:pt x="363" y="68"/>
                  </a:lnTo>
                  <a:lnTo>
                    <a:pt x="350" y="80"/>
                  </a:lnTo>
                  <a:lnTo>
                    <a:pt x="337" y="91"/>
                  </a:lnTo>
                  <a:lnTo>
                    <a:pt x="325" y="103"/>
                  </a:lnTo>
                  <a:lnTo>
                    <a:pt x="314" y="117"/>
                  </a:lnTo>
                  <a:lnTo>
                    <a:pt x="292" y="144"/>
                  </a:lnTo>
                  <a:lnTo>
                    <a:pt x="273" y="171"/>
                  </a:lnTo>
                  <a:lnTo>
                    <a:pt x="273" y="171"/>
                  </a:lnTo>
                  <a:lnTo>
                    <a:pt x="248" y="210"/>
                  </a:lnTo>
                  <a:lnTo>
                    <a:pt x="248" y="210"/>
                  </a:lnTo>
                  <a:lnTo>
                    <a:pt x="230" y="239"/>
                  </a:lnTo>
                  <a:lnTo>
                    <a:pt x="210" y="267"/>
                  </a:lnTo>
                  <a:lnTo>
                    <a:pt x="200" y="281"/>
                  </a:lnTo>
                  <a:lnTo>
                    <a:pt x="189" y="295"/>
                  </a:lnTo>
                  <a:lnTo>
                    <a:pt x="177" y="307"/>
                  </a:lnTo>
                  <a:lnTo>
                    <a:pt x="166" y="320"/>
                  </a:lnTo>
                  <a:lnTo>
                    <a:pt x="154" y="331"/>
                  </a:lnTo>
                  <a:lnTo>
                    <a:pt x="140" y="341"/>
                  </a:lnTo>
                  <a:lnTo>
                    <a:pt x="126" y="351"/>
                  </a:lnTo>
                  <a:lnTo>
                    <a:pt x="111" y="358"/>
                  </a:lnTo>
                  <a:lnTo>
                    <a:pt x="96" y="365"/>
                  </a:lnTo>
                  <a:lnTo>
                    <a:pt x="79" y="370"/>
                  </a:lnTo>
                  <a:lnTo>
                    <a:pt x="62" y="373"/>
                  </a:lnTo>
                  <a:lnTo>
                    <a:pt x="42" y="374"/>
                  </a:lnTo>
                  <a:lnTo>
                    <a:pt x="42" y="374"/>
                  </a:lnTo>
                  <a:lnTo>
                    <a:pt x="38" y="375"/>
                  </a:lnTo>
                  <a:lnTo>
                    <a:pt x="34" y="376"/>
                  </a:lnTo>
                  <a:lnTo>
                    <a:pt x="28" y="380"/>
                  </a:lnTo>
                  <a:lnTo>
                    <a:pt x="24" y="384"/>
                  </a:lnTo>
                  <a:lnTo>
                    <a:pt x="21" y="388"/>
                  </a:lnTo>
                  <a:lnTo>
                    <a:pt x="21" y="388"/>
                  </a:lnTo>
                  <a:lnTo>
                    <a:pt x="18" y="395"/>
                  </a:lnTo>
                  <a:lnTo>
                    <a:pt x="17" y="402"/>
                  </a:lnTo>
                  <a:lnTo>
                    <a:pt x="18" y="411"/>
                  </a:lnTo>
                  <a:lnTo>
                    <a:pt x="22" y="418"/>
                  </a:lnTo>
                  <a:lnTo>
                    <a:pt x="22" y="418"/>
                  </a:lnTo>
                  <a:lnTo>
                    <a:pt x="24" y="421"/>
                  </a:lnTo>
                  <a:lnTo>
                    <a:pt x="29" y="424"/>
                  </a:lnTo>
                  <a:lnTo>
                    <a:pt x="34" y="427"/>
                  </a:lnTo>
                  <a:lnTo>
                    <a:pt x="42" y="428"/>
                  </a:lnTo>
                  <a:lnTo>
                    <a:pt x="42" y="428"/>
                  </a:lnTo>
                  <a:lnTo>
                    <a:pt x="42" y="428"/>
                  </a:lnTo>
                  <a:lnTo>
                    <a:pt x="63" y="426"/>
                  </a:lnTo>
                  <a:lnTo>
                    <a:pt x="81" y="423"/>
                  </a:lnTo>
                  <a:lnTo>
                    <a:pt x="100" y="419"/>
                  </a:lnTo>
                  <a:lnTo>
                    <a:pt x="118" y="413"/>
                  </a:lnTo>
                  <a:lnTo>
                    <a:pt x="134" y="405"/>
                  </a:lnTo>
                  <a:lnTo>
                    <a:pt x="150" y="397"/>
                  </a:lnTo>
                  <a:lnTo>
                    <a:pt x="164" y="388"/>
                  </a:lnTo>
                  <a:lnTo>
                    <a:pt x="178" y="378"/>
                  </a:lnTo>
                  <a:lnTo>
                    <a:pt x="192" y="367"/>
                  </a:lnTo>
                  <a:lnTo>
                    <a:pt x="204" y="355"/>
                  </a:lnTo>
                  <a:lnTo>
                    <a:pt x="217" y="342"/>
                  </a:lnTo>
                  <a:lnTo>
                    <a:pt x="228" y="330"/>
                  </a:lnTo>
                  <a:lnTo>
                    <a:pt x="249" y="303"/>
                  </a:lnTo>
                  <a:lnTo>
                    <a:pt x="268" y="275"/>
                  </a:lnTo>
                  <a:lnTo>
                    <a:pt x="268" y="275"/>
                  </a:lnTo>
                  <a:lnTo>
                    <a:pt x="294" y="236"/>
                  </a:lnTo>
                  <a:lnTo>
                    <a:pt x="294" y="236"/>
                  </a:lnTo>
                  <a:lnTo>
                    <a:pt x="313" y="207"/>
                  </a:lnTo>
                  <a:lnTo>
                    <a:pt x="332" y="178"/>
                  </a:lnTo>
                  <a:lnTo>
                    <a:pt x="342" y="163"/>
                  </a:lnTo>
                  <a:lnTo>
                    <a:pt x="353" y="150"/>
                  </a:lnTo>
                  <a:lnTo>
                    <a:pt x="364" y="137"/>
                  </a:lnTo>
                  <a:lnTo>
                    <a:pt x="377" y="124"/>
                  </a:lnTo>
                  <a:lnTo>
                    <a:pt x="389" y="114"/>
                  </a:lnTo>
                  <a:lnTo>
                    <a:pt x="402" y="103"/>
                  </a:lnTo>
                  <a:lnTo>
                    <a:pt x="416" y="94"/>
                  </a:lnTo>
                  <a:lnTo>
                    <a:pt x="431" y="86"/>
                  </a:lnTo>
                  <a:lnTo>
                    <a:pt x="447" y="80"/>
                  </a:lnTo>
                  <a:lnTo>
                    <a:pt x="463" y="76"/>
                  </a:lnTo>
                  <a:lnTo>
                    <a:pt x="481" y="72"/>
                  </a:lnTo>
                  <a:lnTo>
                    <a:pt x="499" y="71"/>
                  </a:lnTo>
                  <a:lnTo>
                    <a:pt x="499" y="71"/>
                  </a:lnTo>
                  <a:lnTo>
                    <a:pt x="518" y="72"/>
                  </a:lnTo>
                  <a:lnTo>
                    <a:pt x="535" y="76"/>
                  </a:lnTo>
                  <a:lnTo>
                    <a:pt x="552" y="80"/>
                  </a:lnTo>
                  <a:lnTo>
                    <a:pt x="567" y="86"/>
                  </a:lnTo>
                  <a:lnTo>
                    <a:pt x="582" y="94"/>
                  </a:lnTo>
                  <a:lnTo>
                    <a:pt x="596" y="103"/>
                  </a:lnTo>
                  <a:lnTo>
                    <a:pt x="610" y="114"/>
                  </a:lnTo>
                  <a:lnTo>
                    <a:pt x="622" y="125"/>
                  </a:lnTo>
                  <a:lnTo>
                    <a:pt x="633" y="137"/>
                  </a:lnTo>
                  <a:lnTo>
                    <a:pt x="645" y="150"/>
                  </a:lnTo>
                  <a:lnTo>
                    <a:pt x="656" y="163"/>
                  </a:lnTo>
                  <a:lnTo>
                    <a:pt x="666" y="178"/>
                  </a:lnTo>
                  <a:lnTo>
                    <a:pt x="686" y="207"/>
                  </a:lnTo>
                  <a:lnTo>
                    <a:pt x="705" y="236"/>
                  </a:lnTo>
                  <a:lnTo>
                    <a:pt x="705" y="236"/>
                  </a:lnTo>
                  <a:lnTo>
                    <a:pt x="730" y="275"/>
                  </a:lnTo>
                  <a:lnTo>
                    <a:pt x="730" y="275"/>
                  </a:lnTo>
                  <a:lnTo>
                    <a:pt x="749" y="303"/>
                  </a:lnTo>
                  <a:lnTo>
                    <a:pt x="771" y="330"/>
                  </a:lnTo>
                  <a:lnTo>
                    <a:pt x="782" y="342"/>
                  </a:lnTo>
                  <a:lnTo>
                    <a:pt x="794" y="355"/>
                  </a:lnTo>
                  <a:lnTo>
                    <a:pt x="807" y="367"/>
                  </a:lnTo>
                  <a:lnTo>
                    <a:pt x="820" y="378"/>
                  </a:lnTo>
                  <a:lnTo>
                    <a:pt x="835" y="388"/>
                  </a:lnTo>
                  <a:lnTo>
                    <a:pt x="849" y="397"/>
                  </a:lnTo>
                  <a:lnTo>
                    <a:pt x="865" y="405"/>
                  </a:lnTo>
                  <a:lnTo>
                    <a:pt x="881" y="413"/>
                  </a:lnTo>
                  <a:lnTo>
                    <a:pt x="899" y="419"/>
                  </a:lnTo>
                  <a:lnTo>
                    <a:pt x="917" y="423"/>
                  </a:lnTo>
                  <a:lnTo>
                    <a:pt x="936" y="426"/>
                  </a:lnTo>
                  <a:lnTo>
                    <a:pt x="956" y="428"/>
                  </a:lnTo>
                  <a:lnTo>
                    <a:pt x="956" y="428"/>
                  </a:lnTo>
                  <a:lnTo>
                    <a:pt x="964" y="427"/>
                  </a:lnTo>
                  <a:lnTo>
                    <a:pt x="970" y="424"/>
                  </a:lnTo>
                  <a:lnTo>
                    <a:pt x="974" y="421"/>
                  </a:lnTo>
                  <a:lnTo>
                    <a:pt x="977" y="418"/>
                  </a:lnTo>
                  <a:lnTo>
                    <a:pt x="977" y="418"/>
                  </a:lnTo>
                  <a:lnTo>
                    <a:pt x="980" y="411"/>
                  </a:lnTo>
                  <a:lnTo>
                    <a:pt x="981" y="402"/>
                  </a:lnTo>
                  <a:lnTo>
                    <a:pt x="981" y="402"/>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grpSp>
      <p:sp>
        <p:nvSpPr>
          <p:cNvPr id="260" name="Freeform: Shape 259">
            <a:extLst>
              <a:ext uri="{FF2B5EF4-FFF2-40B4-BE49-F238E27FC236}">
                <a16:creationId xmlns:a16="http://schemas.microsoft.com/office/drawing/2014/main" id="{4BF6CCB1-53A1-4D4F-BE9B-195D6645DCE2}"/>
              </a:ext>
            </a:extLst>
          </p:cNvPr>
          <p:cNvSpPr/>
          <p:nvPr/>
        </p:nvSpPr>
        <p:spPr bwMode="auto">
          <a:xfrm>
            <a:off x="4598554" y="5831108"/>
            <a:ext cx="2504261" cy="116816"/>
          </a:xfrm>
          <a:custGeom>
            <a:avLst/>
            <a:gdLst>
              <a:gd name="connsiteX0" fmla="*/ 0 w 2504261"/>
              <a:gd name="connsiteY0" fmla="*/ 117578 h 117578"/>
              <a:gd name="connsiteX1" fmla="*/ 748981 w 2504261"/>
              <a:gd name="connsiteY1" fmla="*/ 25679 h 117578"/>
              <a:gd name="connsiteX2" fmla="*/ 1824205 w 2504261"/>
              <a:gd name="connsiteY2" fmla="*/ 2704 h 117578"/>
              <a:gd name="connsiteX3" fmla="*/ 2504261 w 2504261"/>
              <a:gd name="connsiteY3" fmla="*/ 76224 h 117578"/>
              <a:gd name="connsiteX0" fmla="*/ 0 w 2504261"/>
              <a:gd name="connsiteY0" fmla="*/ 117578 h 117578"/>
              <a:gd name="connsiteX1" fmla="*/ 748981 w 2504261"/>
              <a:gd name="connsiteY1" fmla="*/ 25679 h 117578"/>
              <a:gd name="connsiteX2" fmla="*/ 1824205 w 2504261"/>
              <a:gd name="connsiteY2" fmla="*/ 2704 h 117578"/>
              <a:gd name="connsiteX3" fmla="*/ 2504261 w 2504261"/>
              <a:gd name="connsiteY3" fmla="*/ 103794 h 117578"/>
              <a:gd name="connsiteX0" fmla="*/ 0 w 2504261"/>
              <a:gd name="connsiteY0" fmla="*/ 106346 h 106346"/>
              <a:gd name="connsiteX1" fmla="*/ 748981 w 2504261"/>
              <a:gd name="connsiteY1" fmla="*/ 14447 h 106346"/>
              <a:gd name="connsiteX2" fmla="*/ 1824205 w 2504261"/>
              <a:gd name="connsiteY2" fmla="*/ 5257 h 106346"/>
              <a:gd name="connsiteX3" fmla="*/ 2504261 w 2504261"/>
              <a:gd name="connsiteY3" fmla="*/ 92562 h 106346"/>
              <a:gd name="connsiteX0" fmla="*/ 0 w 2504261"/>
              <a:gd name="connsiteY0" fmla="*/ 116816 h 116816"/>
              <a:gd name="connsiteX1" fmla="*/ 748981 w 2504261"/>
              <a:gd name="connsiteY1" fmla="*/ 24917 h 116816"/>
              <a:gd name="connsiteX2" fmla="*/ 1824205 w 2504261"/>
              <a:gd name="connsiteY2" fmla="*/ 15727 h 116816"/>
              <a:gd name="connsiteX3" fmla="*/ 2504261 w 2504261"/>
              <a:gd name="connsiteY3" fmla="*/ 103032 h 116816"/>
            </a:gdLst>
            <a:ahLst/>
            <a:cxnLst>
              <a:cxn ang="0">
                <a:pos x="connsiteX0" y="connsiteY0"/>
              </a:cxn>
              <a:cxn ang="0">
                <a:pos x="connsiteX1" y="connsiteY1"/>
              </a:cxn>
              <a:cxn ang="0">
                <a:pos x="connsiteX2" y="connsiteY2"/>
              </a:cxn>
              <a:cxn ang="0">
                <a:pos x="connsiteX3" y="connsiteY3"/>
              </a:cxn>
            </a:cxnLst>
            <a:rect l="l" t="t" r="r" b="b"/>
            <a:pathLst>
              <a:path w="2504261" h="116816">
                <a:moveTo>
                  <a:pt x="0" y="116816"/>
                </a:moveTo>
                <a:cubicBezTo>
                  <a:pt x="222473" y="80439"/>
                  <a:pt x="302503" y="69335"/>
                  <a:pt x="748981" y="24917"/>
                </a:cubicBezTo>
                <a:cubicBezTo>
                  <a:pt x="1195459" y="-19501"/>
                  <a:pt x="1531659" y="7303"/>
                  <a:pt x="1824205" y="15727"/>
                </a:cubicBezTo>
                <a:cubicBezTo>
                  <a:pt x="2116751" y="24151"/>
                  <a:pt x="2310506" y="70484"/>
                  <a:pt x="2504261" y="103032"/>
                </a:cubicBezTo>
              </a:path>
            </a:pathLst>
          </a:custGeom>
          <a:noFill/>
          <a:ln w="28575">
            <a:solidFill>
              <a:schemeClr val="tx2">
                <a:lumMod val="75000"/>
              </a:schemeClr>
            </a:solidFill>
            <a:prstDash val="sysDash"/>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61" name="TextBox 260">
            <a:extLst>
              <a:ext uri="{FF2B5EF4-FFF2-40B4-BE49-F238E27FC236}">
                <a16:creationId xmlns:a16="http://schemas.microsoft.com/office/drawing/2014/main" id="{7E2636CD-2056-408E-8DC0-E16747500988}"/>
              </a:ext>
            </a:extLst>
          </p:cNvPr>
          <p:cNvSpPr txBox="1"/>
          <p:nvPr/>
        </p:nvSpPr>
        <p:spPr bwMode="auto">
          <a:xfrm>
            <a:off x="5612994" y="4944754"/>
            <a:ext cx="79605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Lysosome</a:t>
            </a:r>
          </a:p>
        </p:txBody>
      </p:sp>
      <p:sp>
        <p:nvSpPr>
          <p:cNvPr id="262" name="TextBox 261">
            <a:extLst>
              <a:ext uri="{FF2B5EF4-FFF2-40B4-BE49-F238E27FC236}">
                <a16:creationId xmlns:a16="http://schemas.microsoft.com/office/drawing/2014/main" id="{A653A106-536B-4825-A81D-625F66015B5B}"/>
              </a:ext>
            </a:extLst>
          </p:cNvPr>
          <p:cNvSpPr txBox="1"/>
          <p:nvPr/>
        </p:nvSpPr>
        <p:spPr bwMode="auto">
          <a:xfrm>
            <a:off x="4205412" y="5265709"/>
            <a:ext cx="95321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Microtubule</a:t>
            </a:r>
          </a:p>
        </p:txBody>
      </p:sp>
      <p:sp>
        <p:nvSpPr>
          <p:cNvPr id="762" name="Freeform: Shape 761">
            <a:extLst>
              <a:ext uri="{FF2B5EF4-FFF2-40B4-BE49-F238E27FC236}">
                <a16:creationId xmlns:a16="http://schemas.microsoft.com/office/drawing/2014/main" id="{3F83FFCF-80DF-4C20-B415-67F739DB1AA4}"/>
              </a:ext>
            </a:extLst>
          </p:cNvPr>
          <p:cNvSpPr/>
          <p:nvPr/>
        </p:nvSpPr>
        <p:spPr bwMode="auto">
          <a:xfrm>
            <a:off x="4592023" y="4938555"/>
            <a:ext cx="2504261" cy="116816"/>
          </a:xfrm>
          <a:custGeom>
            <a:avLst/>
            <a:gdLst>
              <a:gd name="connsiteX0" fmla="*/ 0 w 2504261"/>
              <a:gd name="connsiteY0" fmla="*/ 117578 h 117578"/>
              <a:gd name="connsiteX1" fmla="*/ 748981 w 2504261"/>
              <a:gd name="connsiteY1" fmla="*/ 25679 h 117578"/>
              <a:gd name="connsiteX2" fmla="*/ 1824205 w 2504261"/>
              <a:gd name="connsiteY2" fmla="*/ 2704 h 117578"/>
              <a:gd name="connsiteX3" fmla="*/ 2504261 w 2504261"/>
              <a:gd name="connsiteY3" fmla="*/ 76224 h 117578"/>
              <a:gd name="connsiteX0" fmla="*/ 0 w 2504261"/>
              <a:gd name="connsiteY0" fmla="*/ 117578 h 117578"/>
              <a:gd name="connsiteX1" fmla="*/ 748981 w 2504261"/>
              <a:gd name="connsiteY1" fmla="*/ 25679 h 117578"/>
              <a:gd name="connsiteX2" fmla="*/ 1824205 w 2504261"/>
              <a:gd name="connsiteY2" fmla="*/ 2704 h 117578"/>
              <a:gd name="connsiteX3" fmla="*/ 2504261 w 2504261"/>
              <a:gd name="connsiteY3" fmla="*/ 103794 h 117578"/>
              <a:gd name="connsiteX0" fmla="*/ 0 w 2504261"/>
              <a:gd name="connsiteY0" fmla="*/ 106346 h 106346"/>
              <a:gd name="connsiteX1" fmla="*/ 748981 w 2504261"/>
              <a:gd name="connsiteY1" fmla="*/ 14447 h 106346"/>
              <a:gd name="connsiteX2" fmla="*/ 1824205 w 2504261"/>
              <a:gd name="connsiteY2" fmla="*/ 5257 h 106346"/>
              <a:gd name="connsiteX3" fmla="*/ 2504261 w 2504261"/>
              <a:gd name="connsiteY3" fmla="*/ 92562 h 106346"/>
              <a:gd name="connsiteX0" fmla="*/ 0 w 2504261"/>
              <a:gd name="connsiteY0" fmla="*/ 116816 h 116816"/>
              <a:gd name="connsiteX1" fmla="*/ 748981 w 2504261"/>
              <a:gd name="connsiteY1" fmla="*/ 24917 h 116816"/>
              <a:gd name="connsiteX2" fmla="*/ 1824205 w 2504261"/>
              <a:gd name="connsiteY2" fmla="*/ 15727 h 116816"/>
              <a:gd name="connsiteX3" fmla="*/ 2504261 w 2504261"/>
              <a:gd name="connsiteY3" fmla="*/ 103032 h 116816"/>
            </a:gdLst>
            <a:ahLst/>
            <a:cxnLst>
              <a:cxn ang="0">
                <a:pos x="connsiteX0" y="connsiteY0"/>
              </a:cxn>
              <a:cxn ang="0">
                <a:pos x="connsiteX1" y="connsiteY1"/>
              </a:cxn>
              <a:cxn ang="0">
                <a:pos x="connsiteX2" y="connsiteY2"/>
              </a:cxn>
              <a:cxn ang="0">
                <a:pos x="connsiteX3" y="connsiteY3"/>
              </a:cxn>
            </a:cxnLst>
            <a:rect l="l" t="t" r="r" b="b"/>
            <a:pathLst>
              <a:path w="2504261" h="116816">
                <a:moveTo>
                  <a:pt x="0" y="116816"/>
                </a:moveTo>
                <a:cubicBezTo>
                  <a:pt x="222473" y="80439"/>
                  <a:pt x="302503" y="69335"/>
                  <a:pt x="748981" y="24917"/>
                </a:cubicBezTo>
                <a:cubicBezTo>
                  <a:pt x="1195459" y="-19501"/>
                  <a:pt x="1531659" y="7303"/>
                  <a:pt x="1824205" y="15727"/>
                </a:cubicBezTo>
                <a:cubicBezTo>
                  <a:pt x="2116751" y="24151"/>
                  <a:pt x="2310506" y="70484"/>
                  <a:pt x="2504261" y="103032"/>
                </a:cubicBezTo>
              </a:path>
            </a:pathLst>
          </a:custGeom>
          <a:noFill/>
          <a:ln w="28575">
            <a:solidFill>
              <a:schemeClr val="tx2">
                <a:lumMod val="75000"/>
              </a:schemeClr>
            </a:solidFill>
            <a:prstDash val="sysDash"/>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grpSp>
        <p:nvGrpSpPr>
          <p:cNvPr id="767" name="Group 7">
            <a:extLst>
              <a:ext uri="{FF2B5EF4-FFF2-40B4-BE49-F238E27FC236}">
                <a16:creationId xmlns:a16="http://schemas.microsoft.com/office/drawing/2014/main" id="{C35A02E8-1EEB-459B-9396-238F5FD6F02E}"/>
              </a:ext>
            </a:extLst>
          </p:cNvPr>
          <p:cNvGrpSpPr>
            <a:grpSpLocks/>
          </p:cNvGrpSpPr>
          <p:nvPr/>
        </p:nvGrpSpPr>
        <p:grpSpPr bwMode="auto">
          <a:xfrm rot="21035291">
            <a:off x="4704138" y="4854940"/>
            <a:ext cx="45719" cy="274320"/>
            <a:chOff x="1785340" y="2166939"/>
            <a:chExt cx="228634" cy="1457325"/>
          </a:xfrm>
          <a:solidFill>
            <a:schemeClr val="accent2"/>
          </a:solidFill>
        </p:grpSpPr>
        <p:sp>
          <p:nvSpPr>
            <p:cNvPr id="768" name="Oval 767">
              <a:extLst>
                <a:ext uri="{FF2B5EF4-FFF2-40B4-BE49-F238E27FC236}">
                  <a16:creationId xmlns:a16="http://schemas.microsoft.com/office/drawing/2014/main" id="{FAAC1BF4-CA8B-44B8-8866-41789B83B71D}"/>
                </a:ext>
              </a:extLst>
            </p:cNvPr>
            <p:cNvSpPr/>
            <p:nvPr/>
          </p:nvSpPr>
          <p:spPr bwMode="auto">
            <a:xfrm>
              <a:off x="1785340" y="2166939"/>
              <a:ext cx="223866" cy="614362"/>
            </a:xfrm>
            <a:prstGeom prst="ellipse">
              <a:avLst/>
            </a:prstGeom>
            <a:grpFill/>
            <a:ln w="9525" cap="flat" cmpd="sng" algn="ctr">
              <a:solidFill>
                <a:schemeClr val="accent2"/>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itchFamily="34" charset="0"/>
              </a:endParaRPr>
            </a:p>
          </p:txBody>
        </p:sp>
        <p:sp>
          <p:nvSpPr>
            <p:cNvPr id="769" name="Oval 768">
              <a:extLst>
                <a:ext uri="{FF2B5EF4-FFF2-40B4-BE49-F238E27FC236}">
                  <a16:creationId xmlns:a16="http://schemas.microsoft.com/office/drawing/2014/main" id="{88FACB9D-0316-4D3D-A100-2214479E7044}"/>
                </a:ext>
              </a:extLst>
            </p:cNvPr>
            <p:cNvSpPr/>
            <p:nvPr/>
          </p:nvSpPr>
          <p:spPr bwMode="auto">
            <a:xfrm>
              <a:off x="1790108" y="3267076"/>
              <a:ext cx="223866" cy="357188"/>
            </a:xfrm>
            <a:prstGeom prst="ellipse">
              <a:avLst/>
            </a:prstGeom>
            <a:grpFill/>
            <a:ln w="9525" cap="flat" cmpd="sng" algn="ctr">
              <a:solidFill>
                <a:schemeClr val="accent2"/>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itchFamily="34" charset="0"/>
              </a:endParaRPr>
            </a:p>
          </p:txBody>
        </p:sp>
        <p:cxnSp>
          <p:nvCxnSpPr>
            <p:cNvPr id="770" name="Straight Connector 769">
              <a:extLst>
                <a:ext uri="{FF2B5EF4-FFF2-40B4-BE49-F238E27FC236}">
                  <a16:creationId xmlns:a16="http://schemas.microsoft.com/office/drawing/2014/main" id="{DA74BBD1-30A9-48A5-B221-E81E17591482}"/>
                </a:ext>
              </a:extLst>
            </p:cNvPr>
            <p:cNvCxnSpPr/>
            <p:nvPr/>
          </p:nvCxnSpPr>
          <p:spPr bwMode="auto">
            <a:xfrm>
              <a:off x="1894896" y="2738438"/>
              <a:ext cx="0" cy="566738"/>
            </a:xfrm>
            <a:prstGeom prst="line">
              <a:avLst/>
            </a:prstGeom>
            <a:grpFill/>
            <a:ln w="28575" cap="flat" cmpd="sng" algn="ctr">
              <a:solidFill>
                <a:schemeClr val="accent2"/>
              </a:solidFill>
              <a:prstDash val="solid"/>
              <a:round/>
              <a:headEnd type="none" w="med" len="med"/>
              <a:tailEnd type="none" w="med" len="med"/>
            </a:ln>
            <a:effectLst/>
          </p:spPr>
        </p:cxnSp>
      </p:grpSp>
      <p:grpSp>
        <p:nvGrpSpPr>
          <p:cNvPr id="775" name="Group 7">
            <a:extLst>
              <a:ext uri="{FF2B5EF4-FFF2-40B4-BE49-F238E27FC236}">
                <a16:creationId xmlns:a16="http://schemas.microsoft.com/office/drawing/2014/main" id="{23DE859C-55A7-4C96-867A-4761AB7DB95C}"/>
              </a:ext>
            </a:extLst>
          </p:cNvPr>
          <p:cNvGrpSpPr>
            <a:grpSpLocks/>
          </p:cNvGrpSpPr>
          <p:nvPr/>
        </p:nvGrpSpPr>
        <p:grpSpPr bwMode="auto">
          <a:xfrm rot="348256">
            <a:off x="6699111" y="4810698"/>
            <a:ext cx="45719" cy="274320"/>
            <a:chOff x="1785340" y="2166939"/>
            <a:chExt cx="228634" cy="1457325"/>
          </a:xfrm>
          <a:solidFill>
            <a:schemeClr val="accent2"/>
          </a:solidFill>
        </p:grpSpPr>
        <p:sp>
          <p:nvSpPr>
            <p:cNvPr id="776" name="Oval 775">
              <a:extLst>
                <a:ext uri="{FF2B5EF4-FFF2-40B4-BE49-F238E27FC236}">
                  <a16:creationId xmlns:a16="http://schemas.microsoft.com/office/drawing/2014/main" id="{5F863502-2C93-43A0-9BE8-0ED30773D524}"/>
                </a:ext>
              </a:extLst>
            </p:cNvPr>
            <p:cNvSpPr/>
            <p:nvPr/>
          </p:nvSpPr>
          <p:spPr bwMode="auto">
            <a:xfrm>
              <a:off x="1785340" y="2166939"/>
              <a:ext cx="223866" cy="614362"/>
            </a:xfrm>
            <a:prstGeom prst="ellipse">
              <a:avLst/>
            </a:prstGeom>
            <a:grpFill/>
            <a:ln w="9525" cap="flat" cmpd="sng" algn="ctr">
              <a:solidFill>
                <a:schemeClr val="accent2"/>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itchFamily="34" charset="0"/>
              </a:endParaRPr>
            </a:p>
          </p:txBody>
        </p:sp>
        <p:sp>
          <p:nvSpPr>
            <p:cNvPr id="777" name="Oval 776">
              <a:extLst>
                <a:ext uri="{FF2B5EF4-FFF2-40B4-BE49-F238E27FC236}">
                  <a16:creationId xmlns:a16="http://schemas.microsoft.com/office/drawing/2014/main" id="{0FEFC1CE-7149-4496-AC0F-34BD8299BD2F}"/>
                </a:ext>
              </a:extLst>
            </p:cNvPr>
            <p:cNvSpPr/>
            <p:nvPr/>
          </p:nvSpPr>
          <p:spPr bwMode="auto">
            <a:xfrm>
              <a:off x="1790108" y="3267076"/>
              <a:ext cx="223866" cy="357188"/>
            </a:xfrm>
            <a:prstGeom prst="ellipse">
              <a:avLst/>
            </a:prstGeom>
            <a:grpFill/>
            <a:ln w="9525" cap="flat" cmpd="sng" algn="ctr">
              <a:solidFill>
                <a:schemeClr val="accent2"/>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itchFamily="34" charset="0"/>
              </a:endParaRPr>
            </a:p>
          </p:txBody>
        </p:sp>
        <p:cxnSp>
          <p:nvCxnSpPr>
            <p:cNvPr id="778" name="Straight Connector 777">
              <a:extLst>
                <a:ext uri="{FF2B5EF4-FFF2-40B4-BE49-F238E27FC236}">
                  <a16:creationId xmlns:a16="http://schemas.microsoft.com/office/drawing/2014/main" id="{56BDFD53-184E-4808-8599-BA054039B4D8}"/>
                </a:ext>
              </a:extLst>
            </p:cNvPr>
            <p:cNvCxnSpPr/>
            <p:nvPr/>
          </p:nvCxnSpPr>
          <p:spPr bwMode="auto">
            <a:xfrm>
              <a:off x="1894896" y="2738438"/>
              <a:ext cx="0" cy="566738"/>
            </a:xfrm>
            <a:prstGeom prst="line">
              <a:avLst/>
            </a:prstGeom>
            <a:grpFill/>
            <a:ln w="28575" cap="flat" cmpd="sng" algn="ctr">
              <a:solidFill>
                <a:schemeClr val="accent2"/>
              </a:solidFill>
              <a:prstDash val="solid"/>
              <a:round/>
              <a:headEnd type="none" w="med" len="med"/>
              <a:tailEnd type="none" w="med" len="med"/>
            </a:ln>
            <a:effectLst/>
          </p:spPr>
        </p:cxnSp>
      </p:grpSp>
      <p:sp>
        <p:nvSpPr>
          <p:cNvPr id="779" name="TextBox 778">
            <a:extLst>
              <a:ext uri="{FF2B5EF4-FFF2-40B4-BE49-F238E27FC236}">
                <a16:creationId xmlns:a16="http://schemas.microsoft.com/office/drawing/2014/main" id="{28ADE20C-7131-4F68-8929-EBCFAA891CA4}"/>
              </a:ext>
            </a:extLst>
          </p:cNvPr>
          <p:cNvSpPr txBox="1"/>
          <p:nvPr/>
        </p:nvSpPr>
        <p:spPr bwMode="auto">
          <a:xfrm>
            <a:off x="6858552" y="5667038"/>
            <a:ext cx="745717"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Cytoplasm</a:t>
            </a:r>
          </a:p>
        </p:txBody>
      </p:sp>
      <p:sp>
        <p:nvSpPr>
          <p:cNvPr id="780" name="TextBox 779">
            <a:extLst>
              <a:ext uri="{FF2B5EF4-FFF2-40B4-BE49-F238E27FC236}">
                <a16:creationId xmlns:a16="http://schemas.microsoft.com/office/drawing/2014/main" id="{70A2631C-92EB-455A-AC91-CE01E365BA58}"/>
              </a:ext>
            </a:extLst>
          </p:cNvPr>
          <p:cNvSpPr txBox="1"/>
          <p:nvPr/>
        </p:nvSpPr>
        <p:spPr bwMode="auto">
          <a:xfrm>
            <a:off x="6910016" y="5926930"/>
            <a:ext cx="607859"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Nucleus</a:t>
            </a:r>
          </a:p>
        </p:txBody>
      </p:sp>
      <p:grpSp>
        <p:nvGrpSpPr>
          <p:cNvPr id="785" name="Group 7">
            <a:extLst>
              <a:ext uri="{FF2B5EF4-FFF2-40B4-BE49-F238E27FC236}">
                <a16:creationId xmlns:a16="http://schemas.microsoft.com/office/drawing/2014/main" id="{52772CE8-B7CD-4FE1-8826-2C857B08F994}"/>
              </a:ext>
            </a:extLst>
          </p:cNvPr>
          <p:cNvGrpSpPr>
            <a:grpSpLocks/>
          </p:cNvGrpSpPr>
          <p:nvPr/>
        </p:nvGrpSpPr>
        <p:grpSpPr bwMode="auto">
          <a:xfrm rot="4260189">
            <a:off x="5845038" y="5353361"/>
            <a:ext cx="45719" cy="196038"/>
            <a:chOff x="1785340" y="2166939"/>
            <a:chExt cx="228634" cy="1457325"/>
          </a:xfrm>
          <a:solidFill>
            <a:schemeClr val="accent2"/>
          </a:solidFill>
        </p:grpSpPr>
        <p:sp>
          <p:nvSpPr>
            <p:cNvPr id="786" name="Oval 785">
              <a:extLst>
                <a:ext uri="{FF2B5EF4-FFF2-40B4-BE49-F238E27FC236}">
                  <a16:creationId xmlns:a16="http://schemas.microsoft.com/office/drawing/2014/main" id="{CBC38A83-F710-46B8-A005-88B0995CAD66}"/>
                </a:ext>
              </a:extLst>
            </p:cNvPr>
            <p:cNvSpPr/>
            <p:nvPr/>
          </p:nvSpPr>
          <p:spPr bwMode="auto">
            <a:xfrm>
              <a:off x="1785340" y="2166939"/>
              <a:ext cx="223866" cy="614362"/>
            </a:xfrm>
            <a:prstGeom prst="ellipse">
              <a:avLst/>
            </a:prstGeom>
            <a:grpFill/>
            <a:ln w="9525" cap="flat" cmpd="sng" algn="ctr">
              <a:solidFill>
                <a:schemeClr val="accent2"/>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itchFamily="34" charset="0"/>
              </a:endParaRPr>
            </a:p>
          </p:txBody>
        </p:sp>
        <p:sp>
          <p:nvSpPr>
            <p:cNvPr id="787" name="Oval 786">
              <a:extLst>
                <a:ext uri="{FF2B5EF4-FFF2-40B4-BE49-F238E27FC236}">
                  <a16:creationId xmlns:a16="http://schemas.microsoft.com/office/drawing/2014/main" id="{54903B05-C940-4926-A3CE-0AD9A01FBF33}"/>
                </a:ext>
              </a:extLst>
            </p:cNvPr>
            <p:cNvSpPr/>
            <p:nvPr/>
          </p:nvSpPr>
          <p:spPr bwMode="auto">
            <a:xfrm>
              <a:off x="1790108" y="3267076"/>
              <a:ext cx="223866" cy="357188"/>
            </a:xfrm>
            <a:prstGeom prst="ellipse">
              <a:avLst/>
            </a:prstGeom>
            <a:grpFill/>
            <a:ln w="9525" cap="flat" cmpd="sng" algn="ctr">
              <a:solidFill>
                <a:schemeClr val="accent2"/>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itchFamily="34" charset="0"/>
              </a:endParaRPr>
            </a:p>
          </p:txBody>
        </p:sp>
        <p:cxnSp>
          <p:nvCxnSpPr>
            <p:cNvPr id="788" name="Straight Connector 787">
              <a:extLst>
                <a:ext uri="{FF2B5EF4-FFF2-40B4-BE49-F238E27FC236}">
                  <a16:creationId xmlns:a16="http://schemas.microsoft.com/office/drawing/2014/main" id="{EE15CB8A-A1C9-4B57-A9A9-E898F1A37269}"/>
                </a:ext>
              </a:extLst>
            </p:cNvPr>
            <p:cNvCxnSpPr/>
            <p:nvPr/>
          </p:nvCxnSpPr>
          <p:spPr bwMode="auto">
            <a:xfrm>
              <a:off x="1894896" y="2738438"/>
              <a:ext cx="0" cy="566738"/>
            </a:xfrm>
            <a:prstGeom prst="line">
              <a:avLst/>
            </a:prstGeom>
            <a:grpFill/>
            <a:ln w="28575" cap="flat" cmpd="sng" algn="ctr">
              <a:solidFill>
                <a:schemeClr val="accent2"/>
              </a:solidFill>
              <a:prstDash val="solid"/>
              <a:round/>
              <a:headEnd type="none" w="med" len="med"/>
              <a:tailEnd type="none" w="med" len="med"/>
            </a:ln>
            <a:effectLst/>
          </p:spPr>
        </p:cxnSp>
      </p:grpSp>
      <p:sp>
        <p:nvSpPr>
          <p:cNvPr id="791" name="7-Point Star 2">
            <a:extLst>
              <a:ext uri="{FF2B5EF4-FFF2-40B4-BE49-F238E27FC236}">
                <a16:creationId xmlns:a16="http://schemas.microsoft.com/office/drawing/2014/main" id="{BCB61762-6952-4F5B-8943-44012020FD62}"/>
              </a:ext>
            </a:extLst>
          </p:cNvPr>
          <p:cNvSpPr/>
          <p:nvPr/>
        </p:nvSpPr>
        <p:spPr bwMode="auto">
          <a:xfrm rot="1844920">
            <a:off x="6456762" y="5187326"/>
            <a:ext cx="45720" cy="45720"/>
          </a:xfrm>
          <a:prstGeom prst="star7">
            <a:avLst/>
          </a:prstGeom>
          <a:solidFill>
            <a:schemeClr val="accent1"/>
          </a:solid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792" name="7-Point Star 2">
            <a:extLst>
              <a:ext uri="{FF2B5EF4-FFF2-40B4-BE49-F238E27FC236}">
                <a16:creationId xmlns:a16="http://schemas.microsoft.com/office/drawing/2014/main" id="{D9284C69-7686-452A-B256-320D3E9FC616}"/>
              </a:ext>
            </a:extLst>
          </p:cNvPr>
          <p:cNvSpPr/>
          <p:nvPr/>
        </p:nvSpPr>
        <p:spPr bwMode="auto">
          <a:xfrm rot="1844920">
            <a:off x="5749299" y="5626090"/>
            <a:ext cx="45720" cy="45720"/>
          </a:xfrm>
          <a:prstGeom prst="star7">
            <a:avLst/>
          </a:prstGeom>
          <a:solidFill>
            <a:schemeClr val="accent1"/>
          </a:solid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nvGrpSpPr>
          <p:cNvPr id="118" name="Group 117">
            <a:extLst>
              <a:ext uri="{FF2B5EF4-FFF2-40B4-BE49-F238E27FC236}">
                <a16:creationId xmlns:a16="http://schemas.microsoft.com/office/drawing/2014/main" id="{257D4DD1-6B50-40AD-B777-7EEC8C8A4E99}"/>
              </a:ext>
            </a:extLst>
          </p:cNvPr>
          <p:cNvGrpSpPr/>
          <p:nvPr/>
        </p:nvGrpSpPr>
        <p:grpSpPr>
          <a:xfrm>
            <a:off x="8154724" y="4737870"/>
            <a:ext cx="760726" cy="539613"/>
            <a:chOff x="8154724" y="4737870"/>
            <a:chExt cx="760726" cy="539613"/>
          </a:xfrm>
        </p:grpSpPr>
        <p:grpSp>
          <p:nvGrpSpPr>
            <p:cNvPr id="5" name="Group 4">
              <a:extLst>
                <a:ext uri="{FF2B5EF4-FFF2-40B4-BE49-F238E27FC236}">
                  <a16:creationId xmlns:a16="http://schemas.microsoft.com/office/drawing/2014/main" id="{221C4A32-4B6D-4482-A74A-0026045CBCFB}"/>
                </a:ext>
              </a:extLst>
            </p:cNvPr>
            <p:cNvGrpSpPr/>
            <p:nvPr/>
          </p:nvGrpSpPr>
          <p:grpSpPr>
            <a:xfrm>
              <a:off x="8154724" y="4766082"/>
              <a:ext cx="637062" cy="511401"/>
              <a:chOff x="10737500" y="5221513"/>
              <a:chExt cx="637062" cy="511401"/>
            </a:xfrm>
          </p:grpSpPr>
          <p:sp>
            <p:nvSpPr>
              <p:cNvPr id="76" name="Freeform 134">
                <a:extLst>
                  <a:ext uri="{FF2B5EF4-FFF2-40B4-BE49-F238E27FC236}">
                    <a16:creationId xmlns:a16="http://schemas.microsoft.com/office/drawing/2014/main" id="{FFB25074-E5D6-4785-A117-9E46978CE4B0}"/>
                  </a:ext>
                </a:extLst>
              </p:cNvPr>
              <p:cNvSpPr/>
              <p:nvPr/>
            </p:nvSpPr>
            <p:spPr bwMode="auto">
              <a:xfrm rot="20810788">
                <a:off x="10737500" y="5221513"/>
                <a:ext cx="637062" cy="511401"/>
              </a:xfrm>
              <a:custGeom>
                <a:avLst/>
                <a:gdLst>
                  <a:gd name="connsiteX0" fmla="*/ 56752 w 760015"/>
                  <a:gd name="connsiteY0" fmla="*/ 164306 h 779860"/>
                  <a:gd name="connsiteX1" fmla="*/ 159146 w 760015"/>
                  <a:gd name="connsiteY1" fmla="*/ 76200 h 779860"/>
                  <a:gd name="connsiteX2" fmla="*/ 306784 w 760015"/>
                  <a:gd name="connsiteY2" fmla="*/ 7144 h 779860"/>
                  <a:gd name="connsiteX3" fmla="*/ 511571 w 760015"/>
                  <a:gd name="connsiteY3" fmla="*/ 33337 h 779860"/>
                  <a:gd name="connsiteX4" fmla="*/ 654446 w 760015"/>
                  <a:gd name="connsiteY4" fmla="*/ 142875 h 779860"/>
                  <a:gd name="connsiteX5" fmla="*/ 740171 w 760015"/>
                  <a:gd name="connsiteY5" fmla="*/ 288131 h 779860"/>
                  <a:gd name="connsiteX6" fmla="*/ 744934 w 760015"/>
                  <a:gd name="connsiteY6" fmla="*/ 495300 h 779860"/>
                  <a:gd name="connsiteX7" fmla="*/ 649684 w 760015"/>
                  <a:gd name="connsiteY7" fmla="*/ 671512 h 779860"/>
                  <a:gd name="connsiteX8" fmla="*/ 518715 w 760015"/>
                  <a:gd name="connsiteY8" fmla="*/ 747712 h 779860"/>
                  <a:gd name="connsiteX9" fmla="*/ 340121 w 760015"/>
                  <a:gd name="connsiteY9" fmla="*/ 769144 h 779860"/>
                  <a:gd name="connsiteX10" fmla="*/ 137715 w 760015"/>
                  <a:gd name="connsiteY10" fmla="*/ 683419 h 779860"/>
                  <a:gd name="connsiteX11" fmla="*/ 21034 w 760015"/>
                  <a:gd name="connsiteY11" fmla="*/ 481012 h 779860"/>
                  <a:gd name="connsiteX12" fmla="*/ 11509 w 760015"/>
                  <a:gd name="connsiteY12" fmla="*/ 259556 h 779860"/>
                  <a:gd name="connsiteX13" fmla="*/ 56752 w 760015"/>
                  <a:gd name="connsiteY13" fmla="*/ 164306 h 7798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60015" h="779860">
                    <a:moveTo>
                      <a:pt x="56752" y="164306"/>
                    </a:moveTo>
                    <a:cubicBezTo>
                      <a:pt x="81358" y="133747"/>
                      <a:pt x="117474" y="102394"/>
                      <a:pt x="159146" y="76200"/>
                    </a:cubicBezTo>
                    <a:cubicBezTo>
                      <a:pt x="200818" y="50006"/>
                      <a:pt x="248047" y="14288"/>
                      <a:pt x="306784" y="7144"/>
                    </a:cubicBezTo>
                    <a:cubicBezTo>
                      <a:pt x="365521" y="0"/>
                      <a:pt x="453627" y="10715"/>
                      <a:pt x="511571" y="33337"/>
                    </a:cubicBezTo>
                    <a:cubicBezTo>
                      <a:pt x="569515" y="55959"/>
                      <a:pt x="616346" y="100409"/>
                      <a:pt x="654446" y="142875"/>
                    </a:cubicBezTo>
                    <a:cubicBezTo>
                      <a:pt x="692546" y="185341"/>
                      <a:pt x="725090" y="229394"/>
                      <a:pt x="740171" y="288131"/>
                    </a:cubicBezTo>
                    <a:cubicBezTo>
                      <a:pt x="755252" y="346869"/>
                      <a:pt x="760015" y="431403"/>
                      <a:pt x="744934" y="495300"/>
                    </a:cubicBezTo>
                    <a:cubicBezTo>
                      <a:pt x="729853" y="559197"/>
                      <a:pt x="687387" y="629443"/>
                      <a:pt x="649684" y="671512"/>
                    </a:cubicBezTo>
                    <a:cubicBezTo>
                      <a:pt x="611981" y="713581"/>
                      <a:pt x="570309" y="731440"/>
                      <a:pt x="518715" y="747712"/>
                    </a:cubicBezTo>
                    <a:cubicBezTo>
                      <a:pt x="467121" y="763984"/>
                      <a:pt x="403621" y="779860"/>
                      <a:pt x="340121" y="769144"/>
                    </a:cubicBezTo>
                    <a:cubicBezTo>
                      <a:pt x="276621" y="758429"/>
                      <a:pt x="190896" y="731441"/>
                      <a:pt x="137715" y="683419"/>
                    </a:cubicBezTo>
                    <a:cubicBezTo>
                      <a:pt x="84534" y="635397"/>
                      <a:pt x="42068" y="551656"/>
                      <a:pt x="21034" y="481012"/>
                    </a:cubicBezTo>
                    <a:cubicBezTo>
                      <a:pt x="0" y="410368"/>
                      <a:pt x="4365" y="313531"/>
                      <a:pt x="11509" y="259556"/>
                    </a:cubicBezTo>
                    <a:cubicBezTo>
                      <a:pt x="18653" y="205581"/>
                      <a:pt x="32146" y="194865"/>
                      <a:pt x="56752" y="164306"/>
                    </a:cubicBezTo>
                    <a:close/>
                  </a:path>
                </a:pathLst>
              </a:custGeom>
              <a:solidFill>
                <a:schemeClr val="accent2">
                  <a:lumMod val="20000"/>
                  <a:lumOff val="80000"/>
                </a:schemeClr>
              </a:solidFill>
              <a:ln w="12700">
                <a:solidFill>
                  <a:schemeClr val="accent1"/>
                </a:solidFill>
                <a:miter lim="800000"/>
                <a:headEnd/>
                <a:tailEnd/>
              </a:ln>
            </p:spPr>
            <p:txBody>
              <a:bodyPr anchor="ctr"/>
              <a:lstStyle/>
              <a:p>
                <a:pPr marL="0" marR="0" lvl="0" indent="0" algn="ctr" defTabSz="914126" rtl="0" eaLnBrk="1" fontAlgn="base" latinLnBrk="0" hangingPunct="1">
                  <a:lnSpc>
                    <a:spcPct val="90000"/>
                  </a:lnSpc>
                  <a:spcBef>
                    <a:spcPct val="35000"/>
                  </a:spcBef>
                  <a:spcAft>
                    <a:spcPct val="25000"/>
                  </a:spcAft>
                  <a:buClr>
                    <a:srgbClr val="8B3D9A"/>
                  </a:buClr>
                  <a:buSzTx/>
                  <a:buFont typeface="Arial" charset="0"/>
                  <a:buChar char="•"/>
                  <a:tabLst/>
                  <a:defRPr/>
                </a:pPr>
                <a:endParaRPr kumimoji="0" lang="en-US" sz="1400" b="0" i="0" u="none" strike="noStrike" kern="1200" cap="none" spc="0" normalizeH="0" baseline="0" noProof="0" dirty="0">
                  <a:ln>
                    <a:noFill/>
                  </a:ln>
                  <a:solidFill>
                    <a:srgbClr val="CDCDCF"/>
                  </a:solidFill>
                  <a:effectLst/>
                  <a:uLnTx/>
                  <a:uFillTx/>
                  <a:latin typeface="Times New Roman" panose="02020603050405020304" pitchFamily="18" charset="0"/>
                  <a:ea typeface="MS PGothic" pitchFamily="34" charset="-128"/>
                  <a:cs typeface="Arial" panose="020B0604020202020204" pitchFamily="34" charset="0"/>
                </a:endParaRPr>
              </a:p>
            </p:txBody>
          </p:sp>
          <p:sp>
            <p:nvSpPr>
              <p:cNvPr id="79" name="Freeform 135">
                <a:extLst>
                  <a:ext uri="{FF2B5EF4-FFF2-40B4-BE49-F238E27FC236}">
                    <a16:creationId xmlns:a16="http://schemas.microsoft.com/office/drawing/2014/main" id="{74162243-FE7D-4DB2-932B-C7378F0CA6C9}"/>
                  </a:ext>
                </a:extLst>
              </p:cNvPr>
              <p:cNvSpPr/>
              <p:nvPr/>
            </p:nvSpPr>
            <p:spPr bwMode="auto">
              <a:xfrm rot="4138240">
                <a:off x="10956131" y="5312645"/>
                <a:ext cx="266664" cy="300730"/>
              </a:xfrm>
              <a:custGeom>
                <a:avLst/>
                <a:gdLst>
                  <a:gd name="connsiteX0" fmla="*/ 7937 w 497682"/>
                  <a:gd name="connsiteY0" fmla="*/ 321071 h 502841"/>
                  <a:gd name="connsiteX1" fmla="*/ 22225 w 497682"/>
                  <a:gd name="connsiteY1" fmla="*/ 173434 h 502841"/>
                  <a:gd name="connsiteX2" fmla="*/ 141287 w 497682"/>
                  <a:gd name="connsiteY2" fmla="*/ 42465 h 502841"/>
                  <a:gd name="connsiteX3" fmla="*/ 250825 w 497682"/>
                  <a:gd name="connsiteY3" fmla="*/ 1984 h 502841"/>
                  <a:gd name="connsiteX4" fmla="*/ 372269 w 497682"/>
                  <a:gd name="connsiteY4" fmla="*/ 30559 h 502841"/>
                  <a:gd name="connsiteX5" fmla="*/ 453231 w 497682"/>
                  <a:gd name="connsiteY5" fmla="*/ 128190 h 502841"/>
                  <a:gd name="connsiteX6" fmla="*/ 496094 w 497682"/>
                  <a:gd name="connsiteY6" fmla="*/ 244871 h 502841"/>
                  <a:gd name="connsiteX7" fmla="*/ 443706 w 497682"/>
                  <a:gd name="connsiteY7" fmla="*/ 382984 h 502841"/>
                  <a:gd name="connsiteX8" fmla="*/ 336550 w 497682"/>
                  <a:gd name="connsiteY8" fmla="*/ 471090 h 502841"/>
                  <a:gd name="connsiteX9" fmla="*/ 210344 w 497682"/>
                  <a:gd name="connsiteY9" fmla="*/ 494903 h 502841"/>
                  <a:gd name="connsiteX10" fmla="*/ 53181 w 497682"/>
                  <a:gd name="connsiteY10" fmla="*/ 423465 h 502841"/>
                  <a:gd name="connsiteX11" fmla="*/ 7937 w 497682"/>
                  <a:gd name="connsiteY11" fmla="*/ 321071 h 502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97682" h="502841">
                    <a:moveTo>
                      <a:pt x="7937" y="321071"/>
                    </a:moveTo>
                    <a:cubicBezTo>
                      <a:pt x="2778" y="279399"/>
                      <a:pt x="0" y="219868"/>
                      <a:pt x="22225" y="173434"/>
                    </a:cubicBezTo>
                    <a:cubicBezTo>
                      <a:pt x="44450" y="127000"/>
                      <a:pt x="103187" y="71040"/>
                      <a:pt x="141287" y="42465"/>
                    </a:cubicBezTo>
                    <a:cubicBezTo>
                      <a:pt x="179387" y="13890"/>
                      <a:pt x="212328" y="3968"/>
                      <a:pt x="250825" y="1984"/>
                    </a:cubicBezTo>
                    <a:cubicBezTo>
                      <a:pt x="289322" y="0"/>
                      <a:pt x="338535" y="9525"/>
                      <a:pt x="372269" y="30559"/>
                    </a:cubicBezTo>
                    <a:cubicBezTo>
                      <a:pt x="406003" y="51593"/>
                      <a:pt x="432594" y="92471"/>
                      <a:pt x="453231" y="128190"/>
                    </a:cubicBezTo>
                    <a:cubicBezTo>
                      <a:pt x="473869" y="163909"/>
                      <a:pt x="497682" y="202405"/>
                      <a:pt x="496094" y="244871"/>
                    </a:cubicBezTo>
                    <a:cubicBezTo>
                      <a:pt x="494507" y="287337"/>
                      <a:pt x="470297" y="345281"/>
                      <a:pt x="443706" y="382984"/>
                    </a:cubicBezTo>
                    <a:cubicBezTo>
                      <a:pt x="417115" y="420687"/>
                      <a:pt x="375444" y="452437"/>
                      <a:pt x="336550" y="471090"/>
                    </a:cubicBezTo>
                    <a:cubicBezTo>
                      <a:pt x="297656" y="489743"/>
                      <a:pt x="257572" y="502841"/>
                      <a:pt x="210344" y="494903"/>
                    </a:cubicBezTo>
                    <a:cubicBezTo>
                      <a:pt x="163116" y="486965"/>
                      <a:pt x="87709" y="454024"/>
                      <a:pt x="53181" y="423465"/>
                    </a:cubicBezTo>
                    <a:cubicBezTo>
                      <a:pt x="18653" y="392906"/>
                      <a:pt x="13096" y="362743"/>
                      <a:pt x="7937" y="321071"/>
                    </a:cubicBezTo>
                    <a:close/>
                  </a:path>
                </a:pathLst>
              </a:custGeom>
              <a:solidFill>
                <a:schemeClr val="accent2">
                  <a:lumMod val="75000"/>
                </a:schemeClr>
              </a:solidFill>
              <a:ln w="12700">
                <a:solidFill>
                  <a:schemeClr val="accent2">
                    <a:lumMod val="60000"/>
                    <a:lumOff val="40000"/>
                  </a:schemeClr>
                </a:solidFill>
                <a:miter lim="800000"/>
                <a:headEnd/>
                <a:tailEnd/>
              </a:ln>
            </p:spPr>
            <p:txBody>
              <a:bodyPr anchor="ctr"/>
              <a:lstStyle/>
              <a:p>
                <a:pPr marL="0" marR="0" lvl="0" indent="0" algn="ctr" defTabSz="914126" rtl="0" eaLnBrk="1" fontAlgn="base" latinLnBrk="0" hangingPunct="1">
                  <a:lnSpc>
                    <a:spcPct val="90000"/>
                  </a:lnSpc>
                  <a:spcBef>
                    <a:spcPct val="35000"/>
                  </a:spcBef>
                  <a:spcAft>
                    <a:spcPct val="25000"/>
                  </a:spcAft>
                  <a:buClr>
                    <a:srgbClr val="8B3D9A"/>
                  </a:buClr>
                  <a:buSzTx/>
                  <a:buFont typeface="Arial" charset="0"/>
                  <a:buChar char="•"/>
                  <a:tabLst/>
                  <a:defRPr/>
                </a:pPr>
                <a:endParaRPr kumimoji="0" lang="en-US" sz="1400" b="0" i="0" u="none" strike="noStrike" kern="1200" cap="none" spc="0" normalizeH="0" baseline="0" noProof="0" dirty="0">
                  <a:ln>
                    <a:noFill/>
                  </a:ln>
                  <a:solidFill>
                    <a:srgbClr val="CDCDCF"/>
                  </a:solidFill>
                  <a:effectLst/>
                  <a:uLnTx/>
                  <a:uFillTx/>
                  <a:latin typeface="Times New Roman" panose="02020603050405020304" pitchFamily="18" charset="0"/>
                  <a:ea typeface="MS PGothic" pitchFamily="34" charset="-128"/>
                  <a:cs typeface="Arial" panose="020B0604020202020204" pitchFamily="34" charset="0"/>
                </a:endParaRPr>
              </a:p>
            </p:txBody>
          </p:sp>
        </p:grpSp>
        <p:grpSp>
          <p:nvGrpSpPr>
            <p:cNvPr id="802" name="Group 7">
              <a:extLst>
                <a:ext uri="{FF2B5EF4-FFF2-40B4-BE49-F238E27FC236}">
                  <a16:creationId xmlns:a16="http://schemas.microsoft.com/office/drawing/2014/main" id="{59662F7C-4A6B-45B3-8D33-C5B00306141C}"/>
                </a:ext>
              </a:extLst>
            </p:cNvPr>
            <p:cNvGrpSpPr>
              <a:grpSpLocks/>
            </p:cNvGrpSpPr>
            <p:nvPr/>
          </p:nvGrpSpPr>
          <p:grpSpPr bwMode="auto">
            <a:xfrm rot="19869280">
              <a:off x="8241415" y="4737870"/>
              <a:ext cx="45719" cy="196038"/>
              <a:chOff x="1785340" y="2166939"/>
              <a:chExt cx="228634" cy="1457325"/>
            </a:xfrm>
            <a:solidFill>
              <a:schemeClr val="accent2"/>
            </a:solidFill>
          </p:grpSpPr>
          <p:sp>
            <p:nvSpPr>
              <p:cNvPr id="803" name="Oval 802">
                <a:extLst>
                  <a:ext uri="{FF2B5EF4-FFF2-40B4-BE49-F238E27FC236}">
                    <a16:creationId xmlns:a16="http://schemas.microsoft.com/office/drawing/2014/main" id="{43DEB7F4-1A04-4AC0-83E5-54EBBF76B37A}"/>
                  </a:ext>
                </a:extLst>
              </p:cNvPr>
              <p:cNvSpPr/>
              <p:nvPr/>
            </p:nvSpPr>
            <p:spPr bwMode="auto">
              <a:xfrm>
                <a:off x="1785340" y="2166939"/>
                <a:ext cx="223866" cy="614362"/>
              </a:xfrm>
              <a:prstGeom prst="ellipse">
                <a:avLst/>
              </a:prstGeom>
              <a:grpFill/>
              <a:ln w="9525" cap="flat" cmpd="sng" algn="ctr">
                <a:solidFill>
                  <a:schemeClr val="accent2"/>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itchFamily="34" charset="0"/>
                </a:endParaRPr>
              </a:p>
            </p:txBody>
          </p:sp>
          <p:sp>
            <p:nvSpPr>
              <p:cNvPr id="804" name="Oval 803">
                <a:extLst>
                  <a:ext uri="{FF2B5EF4-FFF2-40B4-BE49-F238E27FC236}">
                    <a16:creationId xmlns:a16="http://schemas.microsoft.com/office/drawing/2014/main" id="{63DEBF32-AC47-49EE-86CA-2111BAE6BCDB}"/>
                  </a:ext>
                </a:extLst>
              </p:cNvPr>
              <p:cNvSpPr/>
              <p:nvPr/>
            </p:nvSpPr>
            <p:spPr bwMode="auto">
              <a:xfrm>
                <a:off x="1790108" y="3267076"/>
                <a:ext cx="223866" cy="357188"/>
              </a:xfrm>
              <a:prstGeom prst="ellipse">
                <a:avLst/>
              </a:prstGeom>
              <a:grpFill/>
              <a:ln w="9525" cap="flat" cmpd="sng" algn="ctr">
                <a:solidFill>
                  <a:schemeClr val="accent2"/>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itchFamily="34" charset="0"/>
                </a:endParaRPr>
              </a:p>
            </p:txBody>
          </p:sp>
          <p:cxnSp>
            <p:nvCxnSpPr>
              <p:cNvPr id="805" name="Straight Connector 804">
                <a:extLst>
                  <a:ext uri="{FF2B5EF4-FFF2-40B4-BE49-F238E27FC236}">
                    <a16:creationId xmlns:a16="http://schemas.microsoft.com/office/drawing/2014/main" id="{4F154279-E809-4698-9EA4-B0D00DFFBE1A}"/>
                  </a:ext>
                </a:extLst>
              </p:cNvPr>
              <p:cNvCxnSpPr/>
              <p:nvPr/>
            </p:nvCxnSpPr>
            <p:spPr bwMode="auto">
              <a:xfrm>
                <a:off x="1894896" y="2738438"/>
                <a:ext cx="0" cy="566738"/>
              </a:xfrm>
              <a:prstGeom prst="line">
                <a:avLst/>
              </a:prstGeom>
              <a:grpFill/>
              <a:ln w="28575" cap="flat" cmpd="sng" algn="ctr">
                <a:solidFill>
                  <a:schemeClr val="accent2"/>
                </a:solidFill>
                <a:prstDash val="solid"/>
                <a:round/>
                <a:headEnd type="none" w="med" len="med"/>
                <a:tailEnd type="none" w="med" len="med"/>
              </a:ln>
              <a:effectLst/>
            </p:spPr>
          </p:cxnSp>
        </p:grpSp>
        <p:grpSp>
          <p:nvGrpSpPr>
            <p:cNvPr id="806" name="Group 7">
              <a:extLst>
                <a:ext uri="{FF2B5EF4-FFF2-40B4-BE49-F238E27FC236}">
                  <a16:creationId xmlns:a16="http://schemas.microsoft.com/office/drawing/2014/main" id="{22D56925-C354-4C84-A932-CA1C83ECF39F}"/>
                </a:ext>
              </a:extLst>
            </p:cNvPr>
            <p:cNvGrpSpPr>
              <a:grpSpLocks/>
            </p:cNvGrpSpPr>
            <p:nvPr/>
          </p:nvGrpSpPr>
          <p:grpSpPr bwMode="auto">
            <a:xfrm rot="5064403">
              <a:off x="8794571" y="4843280"/>
              <a:ext cx="45719" cy="196038"/>
              <a:chOff x="1785340" y="2166939"/>
              <a:chExt cx="228634" cy="1457325"/>
            </a:xfrm>
            <a:solidFill>
              <a:schemeClr val="accent2"/>
            </a:solidFill>
          </p:grpSpPr>
          <p:sp>
            <p:nvSpPr>
              <p:cNvPr id="807" name="Oval 806">
                <a:extLst>
                  <a:ext uri="{FF2B5EF4-FFF2-40B4-BE49-F238E27FC236}">
                    <a16:creationId xmlns:a16="http://schemas.microsoft.com/office/drawing/2014/main" id="{81E2D2E5-B3A8-48EF-80EA-C667F3414E1B}"/>
                  </a:ext>
                </a:extLst>
              </p:cNvPr>
              <p:cNvSpPr/>
              <p:nvPr/>
            </p:nvSpPr>
            <p:spPr bwMode="auto">
              <a:xfrm>
                <a:off x="1785340" y="2166939"/>
                <a:ext cx="223866" cy="614362"/>
              </a:xfrm>
              <a:prstGeom prst="ellipse">
                <a:avLst/>
              </a:prstGeom>
              <a:grpFill/>
              <a:ln w="9525" cap="flat" cmpd="sng" algn="ctr">
                <a:solidFill>
                  <a:schemeClr val="accent2"/>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itchFamily="34" charset="0"/>
                </a:endParaRPr>
              </a:p>
            </p:txBody>
          </p:sp>
          <p:sp>
            <p:nvSpPr>
              <p:cNvPr id="808" name="Oval 807">
                <a:extLst>
                  <a:ext uri="{FF2B5EF4-FFF2-40B4-BE49-F238E27FC236}">
                    <a16:creationId xmlns:a16="http://schemas.microsoft.com/office/drawing/2014/main" id="{CFC6EE14-29B5-44D7-8C86-962F1E8E7E80}"/>
                  </a:ext>
                </a:extLst>
              </p:cNvPr>
              <p:cNvSpPr/>
              <p:nvPr/>
            </p:nvSpPr>
            <p:spPr bwMode="auto">
              <a:xfrm>
                <a:off x="1790108" y="3267076"/>
                <a:ext cx="223866" cy="357188"/>
              </a:xfrm>
              <a:prstGeom prst="ellipse">
                <a:avLst/>
              </a:prstGeom>
              <a:grpFill/>
              <a:ln w="9525" cap="flat" cmpd="sng" algn="ctr">
                <a:solidFill>
                  <a:schemeClr val="accent2"/>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itchFamily="34" charset="0"/>
                </a:endParaRPr>
              </a:p>
            </p:txBody>
          </p:sp>
          <p:cxnSp>
            <p:nvCxnSpPr>
              <p:cNvPr id="809" name="Straight Connector 808">
                <a:extLst>
                  <a:ext uri="{FF2B5EF4-FFF2-40B4-BE49-F238E27FC236}">
                    <a16:creationId xmlns:a16="http://schemas.microsoft.com/office/drawing/2014/main" id="{37CCFD6F-FEA0-4E0B-BED8-B31FBAAC966C}"/>
                  </a:ext>
                </a:extLst>
              </p:cNvPr>
              <p:cNvCxnSpPr/>
              <p:nvPr/>
            </p:nvCxnSpPr>
            <p:spPr bwMode="auto">
              <a:xfrm>
                <a:off x="1894896" y="2738438"/>
                <a:ext cx="0" cy="566738"/>
              </a:xfrm>
              <a:prstGeom prst="line">
                <a:avLst/>
              </a:prstGeom>
              <a:grpFill/>
              <a:ln w="28575" cap="flat" cmpd="sng" algn="ctr">
                <a:solidFill>
                  <a:schemeClr val="accent2"/>
                </a:solidFill>
                <a:prstDash val="solid"/>
                <a:round/>
                <a:headEnd type="none" w="med" len="med"/>
                <a:tailEnd type="none" w="med" len="med"/>
              </a:ln>
              <a:effectLst/>
            </p:spPr>
          </p:cxnSp>
        </p:grpSp>
      </p:grpSp>
      <p:grpSp>
        <p:nvGrpSpPr>
          <p:cNvPr id="120" name="Group 119">
            <a:extLst>
              <a:ext uri="{FF2B5EF4-FFF2-40B4-BE49-F238E27FC236}">
                <a16:creationId xmlns:a16="http://schemas.microsoft.com/office/drawing/2014/main" id="{8783888D-C5EC-4363-A818-E6773483C9AE}"/>
              </a:ext>
            </a:extLst>
          </p:cNvPr>
          <p:cNvGrpSpPr/>
          <p:nvPr/>
        </p:nvGrpSpPr>
        <p:grpSpPr>
          <a:xfrm>
            <a:off x="8217335" y="4795816"/>
            <a:ext cx="2915151" cy="1427864"/>
            <a:chOff x="8217335" y="4795816"/>
            <a:chExt cx="2915151" cy="1427864"/>
          </a:xfrm>
        </p:grpSpPr>
        <p:grpSp>
          <p:nvGrpSpPr>
            <p:cNvPr id="83" name="Group 82">
              <a:extLst>
                <a:ext uri="{FF2B5EF4-FFF2-40B4-BE49-F238E27FC236}">
                  <a16:creationId xmlns:a16="http://schemas.microsoft.com/office/drawing/2014/main" id="{5187F54D-5995-4067-81A9-C7E369BF7A76}"/>
                </a:ext>
              </a:extLst>
            </p:cNvPr>
            <p:cNvGrpSpPr/>
            <p:nvPr/>
          </p:nvGrpSpPr>
          <p:grpSpPr>
            <a:xfrm>
              <a:off x="9126387" y="5144089"/>
              <a:ext cx="642796" cy="585179"/>
              <a:chOff x="9126387" y="5239339"/>
              <a:chExt cx="642796" cy="585179"/>
            </a:xfrm>
          </p:grpSpPr>
          <p:sp>
            <p:nvSpPr>
              <p:cNvPr id="37" name="Freeform 134">
                <a:extLst>
                  <a:ext uri="{FF2B5EF4-FFF2-40B4-BE49-F238E27FC236}">
                    <a16:creationId xmlns:a16="http://schemas.microsoft.com/office/drawing/2014/main" id="{84A4156C-ED62-4A20-9B2D-A691DF263123}"/>
                  </a:ext>
                </a:extLst>
              </p:cNvPr>
              <p:cNvSpPr/>
              <p:nvPr/>
            </p:nvSpPr>
            <p:spPr bwMode="auto">
              <a:xfrm rot="21131929">
                <a:off x="9126387" y="5239339"/>
                <a:ext cx="642796" cy="585179"/>
              </a:xfrm>
              <a:custGeom>
                <a:avLst/>
                <a:gdLst>
                  <a:gd name="connsiteX0" fmla="*/ 56752 w 760015"/>
                  <a:gd name="connsiteY0" fmla="*/ 164306 h 779860"/>
                  <a:gd name="connsiteX1" fmla="*/ 159146 w 760015"/>
                  <a:gd name="connsiteY1" fmla="*/ 76200 h 779860"/>
                  <a:gd name="connsiteX2" fmla="*/ 306784 w 760015"/>
                  <a:gd name="connsiteY2" fmla="*/ 7144 h 779860"/>
                  <a:gd name="connsiteX3" fmla="*/ 511571 w 760015"/>
                  <a:gd name="connsiteY3" fmla="*/ 33337 h 779860"/>
                  <a:gd name="connsiteX4" fmla="*/ 654446 w 760015"/>
                  <a:gd name="connsiteY4" fmla="*/ 142875 h 779860"/>
                  <a:gd name="connsiteX5" fmla="*/ 740171 w 760015"/>
                  <a:gd name="connsiteY5" fmla="*/ 288131 h 779860"/>
                  <a:gd name="connsiteX6" fmla="*/ 744934 w 760015"/>
                  <a:gd name="connsiteY6" fmla="*/ 495300 h 779860"/>
                  <a:gd name="connsiteX7" fmla="*/ 649684 w 760015"/>
                  <a:gd name="connsiteY7" fmla="*/ 671512 h 779860"/>
                  <a:gd name="connsiteX8" fmla="*/ 518715 w 760015"/>
                  <a:gd name="connsiteY8" fmla="*/ 747712 h 779860"/>
                  <a:gd name="connsiteX9" fmla="*/ 340121 w 760015"/>
                  <a:gd name="connsiteY9" fmla="*/ 769144 h 779860"/>
                  <a:gd name="connsiteX10" fmla="*/ 137715 w 760015"/>
                  <a:gd name="connsiteY10" fmla="*/ 683419 h 779860"/>
                  <a:gd name="connsiteX11" fmla="*/ 21034 w 760015"/>
                  <a:gd name="connsiteY11" fmla="*/ 481012 h 779860"/>
                  <a:gd name="connsiteX12" fmla="*/ 11509 w 760015"/>
                  <a:gd name="connsiteY12" fmla="*/ 259556 h 779860"/>
                  <a:gd name="connsiteX13" fmla="*/ 56752 w 760015"/>
                  <a:gd name="connsiteY13" fmla="*/ 164306 h 7798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60015" h="779860">
                    <a:moveTo>
                      <a:pt x="56752" y="164306"/>
                    </a:moveTo>
                    <a:cubicBezTo>
                      <a:pt x="81358" y="133747"/>
                      <a:pt x="117474" y="102394"/>
                      <a:pt x="159146" y="76200"/>
                    </a:cubicBezTo>
                    <a:cubicBezTo>
                      <a:pt x="200818" y="50006"/>
                      <a:pt x="248047" y="14288"/>
                      <a:pt x="306784" y="7144"/>
                    </a:cubicBezTo>
                    <a:cubicBezTo>
                      <a:pt x="365521" y="0"/>
                      <a:pt x="453627" y="10715"/>
                      <a:pt x="511571" y="33337"/>
                    </a:cubicBezTo>
                    <a:cubicBezTo>
                      <a:pt x="569515" y="55959"/>
                      <a:pt x="616346" y="100409"/>
                      <a:pt x="654446" y="142875"/>
                    </a:cubicBezTo>
                    <a:cubicBezTo>
                      <a:pt x="692546" y="185341"/>
                      <a:pt x="725090" y="229394"/>
                      <a:pt x="740171" y="288131"/>
                    </a:cubicBezTo>
                    <a:cubicBezTo>
                      <a:pt x="755252" y="346869"/>
                      <a:pt x="760015" y="431403"/>
                      <a:pt x="744934" y="495300"/>
                    </a:cubicBezTo>
                    <a:cubicBezTo>
                      <a:pt x="729853" y="559197"/>
                      <a:pt x="687387" y="629443"/>
                      <a:pt x="649684" y="671512"/>
                    </a:cubicBezTo>
                    <a:cubicBezTo>
                      <a:pt x="611981" y="713581"/>
                      <a:pt x="570309" y="731440"/>
                      <a:pt x="518715" y="747712"/>
                    </a:cubicBezTo>
                    <a:cubicBezTo>
                      <a:pt x="467121" y="763984"/>
                      <a:pt x="403621" y="779860"/>
                      <a:pt x="340121" y="769144"/>
                    </a:cubicBezTo>
                    <a:cubicBezTo>
                      <a:pt x="276621" y="758429"/>
                      <a:pt x="190896" y="731441"/>
                      <a:pt x="137715" y="683419"/>
                    </a:cubicBezTo>
                    <a:cubicBezTo>
                      <a:pt x="84534" y="635397"/>
                      <a:pt x="42068" y="551656"/>
                      <a:pt x="21034" y="481012"/>
                    </a:cubicBezTo>
                    <a:cubicBezTo>
                      <a:pt x="0" y="410368"/>
                      <a:pt x="4365" y="313531"/>
                      <a:pt x="11509" y="259556"/>
                    </a:cubicBezTo>
                    <a:cubicBezTo>
                      <a:pt x="18653" y="205581"/>
                      <a:pt x="32146" y="194865"/>
                      <a:pt x="56752" y="164306"/>
                    </a:cubicBezTo>
                    <a:close/>
                  </a:path>
                </a:pathLst>
              </a:custGeom>
              <a:solidFill>
                <a:schemeClr val="accent2">
                  <a:lumMod val="20000"/>
                  <a:lumOff val="80000"/>
                </a:schemeClr>
              </a:solidFill>
              <a:ln w="12700">
                <a:solidFill>
                  <a:schemeClr val="accent1"/>
                </a:solidFill>
                <a:miter lim="800000"/>
                <a:headEnd/>
                <a:tailEnd/>
              </a:ln>
            </p:spPr>
            <p:txBody>
              <a:bodyPr anchor="ctr"/>
              <a:lstStyle/>
              <a:p>
                <a:pPr marL="0" marR="0" lvl="0" indent="0" algn="ctr" defTabSz="914126" rtl="0" eaLnBrk="1" fontAlgn="base" latinLnBrk="0" hangingPunct="1">
                  <a:lnSpc>
                    <a:spcPct val="90000"/>
                  </a:lnSpc>
                  <a:spcBef>
                    <a:spcPct val="35000"/>
                  </a:spcBef>
                  <a:spcAft>
                    <a:spcPct val="25000"/>
                  </a:spcAft>
                  <a:buClr>
                    <a:srgbClr val="8B3D9A"/>
                  </a:buClr>
                  <a:buSzTx/>
                  <a:buFont typeface="Arial" charset="0"/>
                  <a:buChar char="•"/>
                  <a:tabLst/>
                  <a:defRPr/>
                </a:pPr>
                <a:endParaRPr kumimoji="0" lang="en-US" sz="1400" b="0" i="0" u="none" strike="noStrike" kern="1200" cap="none" spc="0" normalizeH="0" baseline="0" noProof="0" dirty="0">
                  <a:ln>
                    <a:noFill/>
                  </a:ln>
                  <a:solidFill>
                    <a:srgbClr val="CDCDCF"/>
                  </a:solidFill>
                  <a:effectLst/>
                  <a:uLnTx/>
                  <a:uFillTx/>
                  <a:latin typeface="Times New Roman" panose="02020603050405020304" pitchFamily="18" charset="0"/>
                  <a:ea typeface="MS PGothic" pitchFamily="34" charset="-128"/>
                  <a:cs typeface="Arial" panose="020B0604020202020204" pitchFamily="34" charset="0"/>
                </a:endParaRPr>
              </a:p>
            </p:txBody>
          </p:sp>
          <p:sp>
            <p:nvSpPr>
              <p:cNvPr id="39" name="Freeform 135">
                <a:extLst>
                  <a:ext uri="{FF2B5EF4-FFF2-40B4-BE49-F238E27FC236}">
                    <a16:creationId xmlns:a16="http://schemas.microsoft.com/office/drawing/2014/main" id="{8105B254-526E-4AD6-ABB0-6F401F5B0CC0}"/>
                  </a:ext>
                </a:extLst>
              </p:cNvPr>
              <p:cNvSpPr/>
              <p:nvPr/>
            </p:nvSpPr>
            <p:spPr bwMode="auto">
              <a:xfrm rot="19421888">
                <a:off x="9206059" y="5451184"/>
                <a:ext cx="238295" cy="268737"/>
              </a:xfrm>
              <a:custGeom>
                <a:avLst/>
                <a:gdLst>
                  <a:gd name="connsiteX0" fmla="*/ 7937 w 497682"/>
                  <a:gd name="connsiteY0" fmla="*/ 321071 h 502841"/>
                  <a:gd name="connsiteX1" fmla="*/ 22225 w 497682"/>
                  <a:gd name="connsiteY1" fmla="*/ 173434 h 502841"/>
                  <a:gd name="connsiteX2" fmla="*/ 141287 w 497682"/>
                  <a:gd name="connsiteY2" fmla="*/ 42465 h 502841"/>
                  <a:gd name="connsiteX3" fmla="*/ 250825 w 497682"/>
                  <a:gd name="connsiteY3" fmla="*/ 1984 h 502841"/>
                  <a:gd name="connsiteX4" fmla="*/ 372269 w 497682"/>
                  <a:gd name="connsiteY4" fmla="*/ 30559 h 502841"/>
                  <a:gd name="connsiteX5" fmla="*/ 453231 w 497682"/>
                  <a:gd name="connsiteY5" fmla="*/ 128190 h 502841"/>
                  <a:gd name="connsiteX6" fmla="*/ 496094 w 497682"/>
                  <a:gd name="connsiteY6" fmla="*/ 244871 h 502841"/>
                  <a:gd name="connsiteX7" fmla="*/ 443706 w 497682"/>
                  <a:gd name="connsiteY7" fmla="*/ 382984 h 502841"/>
                  <a:gd name="connsiteX8" fmla="*/ 336550 w 497682"/>
                  <a:gd name="connsiteY8" fmla="*/ 471090 h 502841"/>
                  <a:gd name="connsiteX9" fmla="*/ 210344 w 497682"/>
                  <a:gd name="connsiteY9" fmla="*/ 494903 h 502841"/>
                  <a:gd name="connsiteX10" fmla="*/ 53181 w 497682"/>
                  <a:gd name="connsiteY10" fmla="*/ 423465 h 502841"/>
                  <a:gd name="connsiteX11" fmla="*/ 7937 w 497682"/>
                  <a:gd name="connsiteY11" fmla="*/ 321071 h 502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97682" h="502841">
                    <a:moveTo>
                      <a:pt x="7937" y="321071"/>
                    </a:moveTo>
                    <a:cubicBezTo>
                      <a:pt x="2778" y="279399"/>
                      <a:pt x="0" y="219868"/>
                      <a:pt x="22225" y="173434"/>
                    </a:cubicBezTo>
                    <a:cubicBezTo>
                      <a:pt x="44450" y="127000"/>
                      <a:pt x="103187" y="71040"/>
                      <a:pt x="141287" y="42465"/>
                    </a:cubicBezTo>
                    <a:cubicBezTo>
                      <a:pt x="179387" y="13890"/>
                      <a:pt x="212328" y="3968"/>
                      <a:pt x="250825" y="1984"/>
                    </a:cubicBezTo>
                    <a:cubicBezTo>
                      <a:pt x="289322" y="0"/>
                      <a:pt x="338535" y="9525"/>
                      <a:pt x="372269" y="30559"/>
                    </a:cubicBezTo>
                    <a:cubicBezTo>
                      <a:pt x="406003" y="51593"/>
                      <a:pt x="432594" y="92471"/>
                      <a:pt x="453231" y="128190"/>
                    </a:cubicBezTo>
                    <a:cubicBezTo>
                      <a:pt x="473869" y="163909"/>
                      <a:pt x="497682" y="202405"/>
                      <a:pt x="496094" y="244871"/>
                    </a:cubicBezTo>
                    <a:cubicBezTo>
                      <a:pt x="494507" y="287337"/>
                      <a:pt x="470297" y="345281"/>
                      <a:pt x="443706" y="382984"/>
                    </a:cubicBezTo>
                    <a:cubicBezTo>
                      <a:pt x="417115" y="420687"/>
                      <a:pt x="375444" y="452437"/>
                      <a:pt x="336550" y="471090"/>
                    </a:cubicBezTo>
                    <a:cubicBezTo>
                      <a:pt x="297656" y="489743"/>
                      <a:pt x="257572" y="502841"/>
                      <a:pt x="210344" y="494903"/>
                    </a:cubicBezTo>
                    <a:cubicBezTo>
                      <a:pt x="163116" y="486965"/>
                      <a:pt x="87709" y="454024"/>
                      <a:pt x="53181" y="423465"/>
                    </a:cubicBezTo>
                    <a:cubicBezTo>
                      <a:pt x="18653" y="392906"/>
                      <a:pt x="13096" y="362743"/>
                      <a:pt x="7937" y="321071"/>
                    </a:cubicBezTo>
                    <a:close/>
                  </a:path>
                </a:pathLst>
              </a:custGeom>
              <a:solidFill>
                <a:schemeClr val="accent2">
                  <a:lumMod val="75000"/>
                </a:schemeClr>
              </a:solidFill>
              <a:ln w="12700">
                <a:solidFill>
                  <a:schemeClr val="accent2">
                    <a:lumMod val="60000"/>
                    <a:lumOff val="40000"/>
                  </a:schemeClr>
                </a:solidFill>
                <a:miter lim="800000"/>
                <a:headEnd/>
                <a:tailEnd/>
              </a:ln>
            </p:spPr>
            <p:txBody>
              <a:bodyPr anchor="ctr"/>
              <a:lstStyle/>
              <a:p>
                <a:pPr marL="0" marR="0" lvl="0" indent="0" algn="ctr" defTabSz="914126" rtl="0" eaLnBrk="1" fontAlgn="base" latinLnBrk="0" hangingPunct="1">
                  <a:lnSpc>
                    <a:spcPct val="90000"/>
                  </a:lnSpc>
                  <a:spcBef>
                    <a:spcPct val="35000"/>
                  </a:spcBef>
                  <a:spcAft>
                    <a:spcPct val="25000"/>
                  </a:spcAft>
                  <a:buClr>
                    <a:srgbClr val="8B3D9A"/>
                  </a:buClr>
                  <a:buSzTx/>
                  <a:buFont typeface="Arial" charset="0"/>
                  <a:buChar char="•"/>
                  <a:tabLst/>
                  <a:defRPr/>
                </a:pPr>
                <a:endParaRPr kumimoji="0" lang="en-US" sz="1400" b="0" i="0" u="none" strike="noStrike" kern="1200" cap="none" spc="0" normalizeH="0" baseline="0" noProof="0" dirty="0">
                  <a:ln>
                    <a:noFill/>
                  </a:ln>
                  <a:solidFill>
                    <a:srgbClr val="CDCDCF"/>
                  </a:solidFill>
                  <a:effectLst/>
                  <a:uLnTx/>
                  <a:uFillTx/>
                  <a:latin typeface="Times New Roman" panose="02020603050405020304" pitchFamily="18" charset="0"/>
                  <a:ea typeface="MS PGothic" pitchFamily="34" charset="-128"/>
                  <a:cs typeface="Arial" panose="020B0604020202020204" pitchFamily="34" charset="0"/>
                </a:endParaRPr>
              </a:p>
            </p:txBody>
          </p:sp>
          <p:sp>
            <p:nvSpPr>
              <p:cNvPr id="44" name="Freeform 135">
                <a:extLst>
                  <a:ext uri="{FF2B5EF4-FFF2-40B4-BE49-F238E27FC236}">
                    <a16:creationId xmlns:a16="http://schemas.microsoft.com/office/drawing/2014/main" id="{7413B51E-D1EE-4A10-ABC5-79F96A8F8A06}"/>
                  </a:ext>
                </a:extLst>
              </p:cNvPr>
              <p:cNvSpPr/>
              <p:nvPr/>
            </p:nvSpPr>
            <p:spPr bwMode="auto">
              <a:xfrm rot="17661232">
                <a:off x="9441536" y="5353467"/>
                <a:ext cx="243203" cy="236874"/>
              </a:xfrm>
              <a:custGeom>
                <a:avLst/>
                <a:gdLst>
                  <a:gd name="connsiteX0" fmla="*/ 7937 w 497682"/>
                  <a:gd name="connsiteY0" fmla="*/ 321071 h 502841"/>
                  <a:gd name="connsiteX1" fmla="*/ 22225 w 497682"/>
                  <a:gd name="connsiteY1" fmla="*/ 173434 h 502841"/>
                  <a:gd name="connsiteX2" fmla="*/ 141287 w 497682"/>
                  <a:gd name="connsiteY2" fmla="*/ 42465 h 502841"/>
                  <a:gd name="connsiteX3" fmla="*/ 250825 w 497682"/>
                  <a:gd name="connsiteY3" fmla="*/ 1984 h 502841"/>
                  <a:gd name="connsiteX4" fmla="*/ 372269 w 497682"/>
                  <a:gd name="connsiteY4" fmla="*/ 30559 h 502841"/>
                  <a:gd name="connsiteX5" fmla="*/ 453231 w 497682"/>
                  <a:gd name="connsiteY5" fmla="*/ 128190 h 502841"/>
                  <a:gd name="connsiteX6" fmla="*/ 496094 w 497682"/>
                  <a:gd name="connsiteY6" fmla="*/ 244871 h 502841"/>
                  <a:gd name="connsiteX7" fmla="*/ 443706 w 497682"/>
                  <a:gd name="connsiteY7" fmla="*/ 382984 h 502841"/>
                  <a:gd name="connsiteX8" fmla="*/ 336550 w 497682"/>
                  <a:gd name="connsiteY8" fmla="*/ 471090 h 502841"/>
                  <a:gd name="connsiteX9" fmla="*/ 210344 w 497682"/>
                  <a:gd name="connsiteY9" fmla="*/ 494903 h 502841"/>
                  <a:gd name="connsiteX10" fmla="*/ 53181 w 497682"/>
                  <a:gd name="connsiteY10" fmla="*/ 423465 h 502841"/>
                  <a:gd name="connsiteX11" fmla="*/ 7937 w 497682"/>
                  <a:gd name="connsiteY11" fmla="*/ 321071 h 502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97682" h="502841">
                    <a:moveTo>
                      <a:pt x="7937" y="321071"/>
                    </a:moveTo>
                    <a:cubicBezTo>
                      <a:pt x="2778" y="279399"/>
                      <a:pt x="0" y="219868"/>
                      <a:pt x="22225" y="173434"/>
                    </a:cubicBezTo>
                    <a:cubicBezTo>
                      <a:pt x="44450" y="127000"/>
                      <a:pt x="103187" y="71040"/>
                      <a:pt x="141287" y="42465"/>
                    </a:cubicBezTo>
                    <a:cubicBezTo>
                      <a:pt x="179387" y="13890"/>
                      <a:pt x="212328" y="3968"/>
                      <a:pt x="250825" y="1984"/>
                    </a:cubicBezTo>
                    <a:cubicBezTo>
                      <a:pt x="289322" y="0"/>
                      <a:pt x="338535" y="9525"/>
                      <a:pt x="372269" y="30559"/>
                    </a:cubicBezTo>
                    <a:cubicBezTo>
                      <a:pt x="406003" y="51593"/>
                      <a:pt x="432594" y="92471"/>
                      <a:pt x="453231" y="128190"/>
                    </a:cubicBezTo>
                    <a:cubicBezTo>
                      <a:pt x="473869" y="163909"/>
                      <a:pt x="497682" y="202405"/>
                      <a:pt x="496094" y="244871"/>
                    </a:cubicBezTo>
                    <a:cubicBezTo>
                      <a:pt x="494507" y="287337"/>
                      <a:pt x="470297" y="345281"/>
                      <a:pt x="443706" y="382984"/>
                    </a:cubicBezTo>
                    <a:cubicBezTo>
                      <a:pt x="417115" y="420687"/>
                      <a:pt x="375444" y="452437"/>
                      <a:pt x="336550" y="471090"/>
                    </a:cubicBezTo>
                    <a:cubicBezTo>
                      <a:pt x="297656" y="489743"/>
                      <a:pt x="257572" y="502841"/>
                      <a:pt x="210344" y="494903"/>
                    </a:cubicBezTo>
                    <a:cubicBezTo>
                      <a:pt x="163116" y="486965"/>
                      <a:pt x="87709" y="454024"/>
                      <a:pt x="53181" y="423465"/>
                    </a:cubicBezTo>
                    <a:cubicBezTo>
                      <a:pt x="18653" y="392906"/>
                      <a:pt x="13096" y="362743"/>
                      <a:pt x="7937" y="321071"/>
                    </a:cubicBezTo>
                    <a:close/>
                  </a:path>
                </a:pathLst>
              </a:custGeom>
              <a:solidFill>
                <a:schemeClr val="tx1"/>
              </a:solidFill>
              <a:ln w="6350">
                <a:solidFill>
                  <a:schemeClr val="bg1"/>
                </a:solidFill>
                <a:miter lim="800000"/>
                <a:headEnd/>
                <a:tailEnd/>
              </a:ln>
            </p:spPr>
            <p:txBody>
              <a:bodyPr anchor="ctr"/>
              <a:lstStyle/>
              <a:p>
                <a:pPr marL="0" marR="0" lvl="0" indent="0" algn="ctr" defTabSz="914126" rtl="0" eaLnBrk="1" fontAlgn="base" latinLnBrk="0" hangingPunct="1">
                  <a:lnSpc>
                    <a:spcPct val="90000"/>
                  </a:lnSpc>
                  <a:spcBef>
                    <a:spcPct val="35000"/>
                  </a:spcBef>
                  <a:spcAft>
                    <a:spcPct val="25000"/>
                  </a:spcAft>
                  <a:buClr>
                    <a:srgbClr val="8B3D9A"/>
                  </a:buClr>
                  <a:buSzTx/>
                  <a:buFont typeface="Arial" charset="0"/>
                  <a:buChar char="•"/>
                  <a:tabLst/>
                  <a:defRPr/>
                </a:pPr>
                <a:endParaRPr kumimoji="0" lang="en-US" sz="1400" b="0" i="0" u="none" strike="noStrike" kern="1200" cap="none" spc="0" normalizeH="0" baseline="0" noProof="0" dirty="0">
                  <a:ln>
                    <a:noFill/>
                  </a:ln>
                  <a:solidFill>
                    <a:srgbClr val="CDCDCF"/>
                  </a:solidFill>
                  <a:effectLst/>
                  <a:uLnTx/>
                  <a:uFillTx/>
                  <a:latin typeface="Times New Roman" panose="02020603050405020304" pitchFamily="18" charset="0"/>
                  <a:ea typeface="MS PGothic" pitchFamily="34" charset="-128"/>
                  <a:cs typeface="Arial" panose="020B0604020202020204" pitchFamily="34" charset="0"/>
                </a:endParaRPr>
              </a:p>
            </p:txBody>
          </p:sp>
          <p:grpSp>
            <p:nvGrpSpPr>
              <p:cNvPr id="57" name="Group 56">
                <a:extLst>
                  <a:ext uri="{FF2B5EF4-FFF2-40B4-BE49-F238E27FC236}">
                    <a16:creationId xmlns:a16="http://schemas.microsoft.com/office/drawing/2014/main" id="{994A62FA-4DCC-4CBA-BB84-8CB4F5E70972}"/>
                  </a:ext>
                </a:extLst>
              </p:cNvPr>
              <p:cNvGrpSpPr/>
              <p:nvPr/>
            </p:nvGrpSpPr>
            <p:grpSpPr>
              <a:xfrm rot="12644920">
                <a:off x="9476408" y="5392318"/>
                <a:ext cx="173888" cy="150883"/>
                <a:chOff x="218531" y="3196211"/>
                <a:chExt cx="1428523" cy="1269460"/>
              </a:xfrm>
              <a:solidFill>
                <a:schemeClr val="accent1"/>
              </a:solidFill>
            </p:grpSpPr>
            <p:grpSp>
              <p:nvGrpSpPr>
                <p:cNvPr id="58" name="Group 57">
                  <a:extLst>
                    <a:ext uri="{FF2B5EF4-FFF2-40B4-BE49-F238E27FC236}">
                      <a16:creationId xmlns:a16="http://schemas.microsoft.com/office/drawing/2014/main" id="{CCBD54E9-8D97-4BB5-BFBD-B3E013D89DE7}"/>
                    </a:ext>
                  </a:extLst>
                </p:cNvPr>
                <p:cNvGrpSpPr/>
                <p:nvPr/>
              </p:nvGrpSpPr>
              <p:grpSpPr>
                <a:xfrm>
                  <a:off x="218531" y="3897847"/>
                  <a:ext cx="1428523" cy="483719"/>
                  <a:chOff x="218531" y="3897847"/>
                  <a:chExt cx="1428523" cy="483719"/>
                </a:xfrm>
                <a:grpFill/>
              </p:grpSpPr>
              <p:grpSp>
                <p:nvGrpSpPr>
                  <p:cNvPr id="70" name="Group 69">
                    <a:extLst>
                      <a:ext uri="{FF2B5EF4-FFF2-40B4-BE49-F238E27FC236}">
                        <a16:creationId xmlns:a16="http://schemas.microsoft.com/office/drawing/2014/main" id="{181591EB-A709-4E90-924E-B755747C1B5E}"/>
                      </a:ext>
                    </a:extLst>
                  </p:cNvPr>
                  <p:cNvGrpSpPr/>
                  <p:nvPr/>
                </p:nvGrpSpPr>
                <p:grpSpPr>
                  <a:xfrm>
                    <a:off x="1290717" y="3949999"/>
                    <a:ext cx="356337" cy="431567"/>
                    <a:chOff x="1290717" y="3943957"/>
                    <a:chExt cx="356337" cy="431567"/>
                  </a:xfrm>
                  <a:grpFill/>
                </p:grpSpPr>
                <p:sp>
                  <p:nvSpPr>
                    <p:cNvPr id="74" name="Rectangle 73">
                      <a:extLst>
                        <a:ext uri="{FF2B5EF4-FFF2-40B4-BE49-F238E27FC236}">
                          <a16:creationId xmlns:a16="http://schemas.microsoft.com/office/drawing/2014/main" id="{5516FF15-749F-4248-AB66-1C688DEF3545}"/>
                        </a:ext>
                      </a:extLst>
                    </p:cNvPr>
                    <p:cNvSpPr/>
                    <p:nvPr/>
                  </p:nvSpPr>
                  <p:spPr bwMode="auto">
                    <a:xfrm rot="18321457">
                      <a:off x="1245746" y="4300165"/>
                      <a:ext cx="120330" cy="30388"/>
                    </a:xfrm>
                    <a:prstGeom prst="rect">
                      <a:avLst/>
                    </a:prstGeom>
                    <a:grpFill/>
                    <a:ln w="31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75" name="7-Point Star 2">
                      <a:extLst>
                        <a:ext uri="{FF2B5EF4-FFF2-40B4-BE49-F238E27FC236}">
                          <a16:creationId xmlns:a16="http://schemas.microsoft.com/office/drawing/2014/main" id="{1BBE4133-FC0F-4A55-9D34-6A6344A504FF}"/>
                        </a:ext>
                      </a:extLst>
                    </p:cNvPr>
                    <p:cNvSpPr/>
                    <p:nvPr/>
                  </p:nvSpPr>
                  <p:spPr bwMode="auto">
                    <a:xfrm>
                      <a:off x="1431915" y="3943957"/>
                      <a:ext cx="215139" cy="215142"/>
                    </a:xfrm>
                    <a:prstGeom prst="star7">
                      <a:avLst/>
                    </a:pr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nvGrpSpPr>
                  <p:cNvPr id="71" name="Group 70">
                    <a:extLst>
                      <a:ext uri="{FF2B5EF4-FFF2-40B4-BE49-F238E27FC236}">
                        <a16:creationId xmlns:a16="http://schemas.microsoft.com/office/drawing/2014/main" id="{EBD909D6-0881-471B-B2C6-D78684991F4E}"/>
                      </a:ext>
                    </a:extLst>
                  </p:cNvPr>
                  <p:cNvGrpSpPr/>
                  <p:nvPr/>
                </p:nvGrpSpPr>
                <p:grpSpPr>
                  <a:xfrm rot="10800000">
                    <a:off x="218531" y="3897847"/>
                    <a:ext cx="282076" cy="357805"/>
                    <a:chOff x="1223125" y="3794140"/>
                    <a:chExt cx="282076" cy="357805"/>
                  </a:xfrm>
                  <a:grpFill/>
                </p:grpSpPr>
                <p:sp>
                  <p:nvSpPr>
                    <p:cNvPr id="72" name="Rectangle 71">
                      <a:extLst>
                        <a:ext uri="{FF2B5EF4-FFF2-40B4-BE49-F238E27FC236}">
                          <a16:creationId xmlns:a16="http://schemas.microsoft.com/office/drawing/2014/main" id="{C7908506-22E1-451A-BA56-441565F56F33}"/>
                        </a:ext>
                      </a:extLst>
                    </p:cNvPr>
                    <p:cNvSpPr/>
                    <p:nvPr/>
                  </p:nvSpPr>
                  <p:spPr bwMode="auto">
                    <a:xfrm>
                      <a:off x="1223125" y="3794140"/>
                      <a:ext cx="117494" cy="31121"/>
                    </a:xfrm>
                    <a:prstGeom prst="rect">
                      <a:avLst/>
                    </a:prstGeom>
                    <a:grpFill/>
                    <a:ln w="31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73" name="7-Point Star 2">
                      <a:extLst>
                        <a:ext uri="{FF2B5EF4-FFF2-40B4-BE49-F238E27FC236}">
                          <a16:creationId xmlns:a16="http://schemas.microsoft.com/office/drawing/2014/main" id="{6626F281-AA95-44B8-9EED-9DCB0D6EE7A1}"/>
                        </a:ext>
                      </a:extLst>
                    </p:cNvPr>
                    <p:cNvSpPr/>
                    <p:nvPr/>
                  </p:nvSpPr>
                  <p:spPr bwMode="auto">
                    <a:xfrm>
                      <a:off x="1290062" y="3936803"/>
                      <a:ext cx="215139" cy="215142"/>
                    </a:xfrm>
                    <a:prstGeom prst="star7">
                      <a:avLst/>
                    </a:pr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sp>
              <p:nvSpPr>
                <p:cNvPr id="60" name="Freeform 73">
                  <a:extLst>
                    <a:ext uri="{FF2B5EF4-FFF2-40B4-BE49-F238E27FC236}">
                      <a16:creationId xmlns:a16="http://schemas.microsoft.com/office/drawing/2014/main" id="{CE9DA411-34FD-4C67-A32D-89970E8AD770}"/>
                    </a:ext>
                  </a:extLst>
                </p:cNvPr>
                <p:cNvSpPr/>
                <p:nvPr/>
              </p:nvSpPr>
              <p:spPr bwMode="auto">
                <a:xfrm>
                  <a:off x="1123365" y="3389390"/>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61" name="Freeform 74">
                  <a:extLst>
                    <a:ext uri="{FF2B5EF4-FFF2-40B4-BE49-F238E27FC236}">
                      <a16:creationId xmlns:a16="http://schemas.microsoft.com/office/drawing/2014/main" id="{6AE24A21-EE30-45DB-86D2-0DFED991916F}"/>
                    </a:ext>
                  </a:extLst>
                </p:cNvPr>
                <p:cNvSpPr/>
                <p:nvPr/>
              </p:nvSpPr>
              <p:spPr bwMode="auto">
                <a:xfrm flipV="1">
                  <a:off x="285313" y="3407323"/>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62" name="Freeform 39">
                  <a:extLst>
                    <a:ext uri="{FF2B5EF4-FFF2-40B4-BE49-F238E27FC236}">
                      <a16:creationId xmlns:a16="http://schemas.microsoft.com/office/drawing/2014/main" id="{6CC30B83-79C2-4EAC-BA6E-5C0B67DD54E9}"/>
                    </a:ext>
                  </a:extLst>
                </p:cNvPr>
                <p:cNvSpPr/>
                <p:nvPr/>
              </p:nvSpPr>
              <p:spPr bwMode="auto">
                <a:xfrm>
                  <a:off x="894320" y="3196211"/>
                  <a:ext cx="502442"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63" name="Freeform 41">
                  <a:extLst>
                    <a:ext uri="{FF2B5EF4-FFF2-40B4-BE49-F238E27FC236}">
                      <a16:creationId xmlns:a16="http://schemas.microsoft.com/office/drawing/2014/main" id="{3F6DE8DF-C120-4510-BA2A-E06DE74B8486}"/>
                    </a:ext>
                  </a:extLst>
                </p:cNvPr>
                <p:cNvSpPr/>
                <p:nvPr/>
              </p:nvSpPr>
              <p:spPr bwMode="auto">
                <a:xfrm flipH="1">
                  <a:off x="337717" y="3196211"/>
                  <a:ext cx="499629"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grpSp>
          <p:nvGrpSpPr>
            <p:cNvPr id="84" name="Group 83">
              <a:extLst>
                <a:ext uri="{FF2B5EF4-FFF2-40B4-BE49-F238E27FC236}">
                  <a16:creationId xmlns:a16="http://schemas.microsoft.com/office/drawing/2014/main" id="{297DC518-8EE1-4B2A-A27D-8F2435F65035}"/>
                </a:ext>
              </a:extLst>
            </p:cNvPr>
            <p:cNvGrpSpPr/>
            <p:nvPr/>
          </p:nvGrpSpPr>
          <p:grpSpPr>
            <a:xfrm>
              <a:off x="9918262" y="5662196"/>
              <a:ext cx="699451" cy="561484"/>
              <a:chOff x="10737500" y="5221513"/>
              <a:chExt cx="637062" cy="511401"/>
            </a:xfrm>
          </p:grpSpPr>
          <p:sp>
            <p:nvSpPr>
              <p:cNvPr id="87" name="Freeform 134">
                <a:extLst>
                  <a:ext uri="{FF2B5EF4-FFF2-40B4-BE49-F238E27FC236}">
                    <a16:creationId xmlns:a16="http://schemas.microsoft.com/office/drawing/2014/main" id="{EFC6FED3-78AE-4431-89A7-8B11249C82D3}"/>
                  </a:ext>
                </a:extLst>
              </p:cNvPr>
              <p:cNvSpPr/>
              <p:nvPr/>
            </p:nvSpPr>
            <p:spPr bwMode="auto">
              <a:xfrm rot="20810788">
                <a:off x="10737500" y="5221513"/>
                <a:ext cx="637062" cy="511401"/>
              </a:xfrm>
              <a:custGeom>
                <a:avLst/>
                <a:gdLst>
                  <a:gd name="connsiteX0" fmla="*/ 56752 w 760015"/>
                  <a:gd name="connsiteY0" fmla="*/ 164306 h 779860"/>
                  <a:gd name="connsiteX1" fmla="*/ 159146 w 760015"/>
                  <a:gd name="connsiteY1" fmla="*/ 76200 h 779860"/>
                  <a:gd name="connsiteX2" fmla="*/ 306784 w 760015"/>
                  <a:gd name="connsiteY2" fmla="*/ 7144 h 779860"/>
                  <a:gd name="connsiteX3" fmla="*/ 511571 w 760015"/>
                  <a:gd name="connsiteY3" fmla="*/ 33337 h 779860"/>
                  <a:gd name="connsiteX4" fmla="*/ 654446 w 760015"/>
                  <a:gd name="connsiteY4" fmla="*/ 142875 h 779860"/>
                  <a:gd name="connsiteX5" fmla="*/ 740171 w 760015"/>
                  <a:gd name="connsiteY5" fmla="*/ 288131 h 779860"/>
                  <a:gd name="connsiteX6" fmla="*/ 744934 w 760015"/>
                  <a:gd name="connsiteY6" fmla="*/ 495300 h 779860"/>
                  <a:gd name="connsiteX7" fmla="*/ 649684 w 760015"/>
                  <a:gd name="connsiteY7" fmla="*/ 671512 h 779860"/>
                  <a:gd name="connsiteX8" fmla="*/ 518715 w 760015"/>
                  <a:gd name="connsiteY8" fmla="*/ 747712 h 779860"/>
                  <a:gd name="connsiteX9" fmla="*/ 340121 w 760015"/>
                  <a:gd name="connsiteY9" fmla="*/ 769144 h 779860"/>
                  <a:gd name="connsiteX10" fmla="*/ 137715 w 760015"/>
                  <a:gd name="connsiteY10" fmla="*/ 683419 h 779860"/>
                  <a:gd name="connsiteX11" fmla="*/ 21034 w 760015"/>
                  <a:gd name="connsiteY11" fmla="*/ 481012 h 779860"/>
                  <a:gd name="connsiteX12" fmla="*/ 11509 w 760015"/>
                  <a:gd name="connsiteY12" fmla="*/ 259556 h 779860"/>
                  <a:gd name="connsiteX13" fmla="*/ 56752 w 760015"/>
                  <a:gd name="connsiteY13" fmla="*/ 164306 h 7798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60015" h="779860">
                    <a:moveTo>
                      <a:pt x="56752" y="164306"/>
                    </a:moveTo>
                    <a:cubicBezTo>
                      <a:pt x="81358" y="133747"/>
                      <a:pt x="117474" y="102394"/>
                      <a:pt x="159146" y="76200"/>
                    </a:cubicBezTo>
                    <a:cubicBezTo>
                      <a:pt x="200818" y="50006"/>
                      <a:pt x="248047" y="14288"/>
                      <a:pt x="306784" y="7144"/>
                    </a:cubicBezTo>
                    <a:cubicBezTo>
                      <a:pt x="365521" y="0"/>
                      <a:pt x="453627" y="10715"/>
                      <a:pt x="511571" y="33337"/>
                    </a:cubicBezTo>
                    <a:cubicBezTo>
                      <a:pt x="569515" y="55959"/>
                      <a:pt x="616346" y="100409"/>
                      <a:pt x="654446" y="142875"/>
                    </a:cubicBezTo>
                    <a:cubicBezTo>
                      <a:pt x="692546" y="185341"/>
                      <a:pt x="725090" y="229394"/>
                      <a:pt x="740171" y="288131"/>
                    </a:cubicBezTo>
                    <a:cubicBezTo>
                      <a:pt x="755252" y="346869"/>
                      <a:pt x="760015" y="431403"/>
                      <a:pt x="744934" y="495300"/>
                    </a:cubicBezTo>
                    <a:cubicBezTo>
                      <a:pt x="729853" y="559197"/>
                      <a:pt x="687387" y="629443"/>
                      <a:pt x="649684" y="671512"/>
                    </a:cubicBezTo>
                    <a:cubicBezTo>
                      <a:pt x="611981" y="713581"/>
                      <a:pt x="570309" y="731440"/>
                      <a:pt x="518715" y="747712"/>
                    </a:cubicBezTo>
                    <a:cubicBezTo>
                      <a:pt x="467121" y="763984"/>
                      <a:pt x="403621" y="779860"/>
                      <a:pt x="340121" y="769144"/>
                    </a:cubicBezTo>
                    <a:cubicBezTo>
                      <a:pt x="276621" y="758429"/>
                      <a:pt x="190896" y="731441"/>
                      <a:pt x="137715" y="683419"/>
                    </a:cubicBezTo>
                    <a:cubicBezTo>
                      <a:pt x="84534" y="635397"/>
                      <a:pt x="42068" y="551656"/>
                      <a:pt x="21034" y="481012"/>
                    </a:cubicBezTo>
                    <a:cubicBezTo>
                      <a:pt x="0" y="410368"/>
                      <a:pt x="4365" y="313531"/>
                      <a:pt x="11509" y="259556"/>
                    </a:cubicBezTo>
                    <a:cubicBezTo>
                      <a:pt x="18653" y="205581"/>
                      <a:pt x="32146" y="194865"/>
                      <a:pt x="56752" y="164306"/>
                    </a:cubicBezTo>
                    <a:close/>
                  </a:path>
                </a:pathLst>
              </a:custGeom>
              <a:solidFill>
                <a:schemeClr val="accent2">
                  <a:lumMod val="20000"/>
                  <a:lumOff val="80000"/>
                </a:schemeClr>
              </a:solidFill>
              <a:ln w="12700">
                <a:solidFill>
                  <a:schemeClr val="accent1"/>
                </a:solidFill>
                <a:miter lim="800000"/>
                <a:headEnd/>
                <a:tailEnd/>
              </a:ln>
            </p:spPr>
            <p:txBody>
              <a:bodyPr anchor="ctr"/>
              <a:lstStyle/>
              <a:p>
                <a:pPr marL="0" marR="0" lvl="0" indent="0" algn="ctr" defTabSz="914126" rtl="0" eaLnBrk="1" fontAlgn="base" latinLnBrk="0" hangingPunct="1">
                  <a:lnSpc>
                    <a:spcPct val="90000"/>
                  </a:lnSpc>
                  <a:spcBef>
                    <a:spcPct val="35000"/>
                  </a:spcBef>
                  <a:spcAft>
                    <a:spcPct val="25000"/>
                  </a:spcAft>
                  <a:buClr>
                    <a:srgbClr val="8B3D9A"/>
                  </a:buClr>
                  <a:buSzTx/>
                  <a:buFont typeface="Arial" charset="0"/>
                  <a:buChar char="•"/>
                  <a:tabLst/>
                  <a:defRPr/>
                </a:pPr>
                <a:endParaRPr kumimoji="0" lang="en-US" sz="1400" b="0" i="0" u="none" strike="noStrike" kern="1200" cap="none" spc="0" normalizeH="0" baseline="0" noProof="0" dirty="0">
                  <a:ln>
                    <a:noFill/>
                  </a:ln>
                  <a:solidFill>
                    <a:srgbClr val="CDCDCF"/>
                  </a:solidFill>
                  <a:effectLst/>
                  <a:uLnTx/>
                  <a:uFillTx/>
                  <a:latin typeface="Times New Roman" panose="02020603050405020304" pitchFamily="18" charset="0"/>
                  <a:ea typeface="MS PGothic" pitchFamily="34" charset="-128"/>
                  <a:cs typeface="Arial" panose="020B0604020202020204" pitchFamily="34" charset="0"/>
                </a:endParaRPr>
              </a:p>
            </p:txBody>
          </p:sp>
          <p:sp>
            <p:nvSpPr>
              <p:cNvPr id="86" name="Freeform 135">
                <a:extLst>
                  <a:ext uri="{FF2B5EF4-FFF2-40B4-BE49-F238E27FC236}">
                    <a16:creationId xmlns:a16="http://schemas.microsoft.com/office/drawing/2014/main" id="{1C676064-3549-4427-996C-D06B0E45914D}"/>
                  </a:ext>
                </a:extLst>
              </p:cNvPr>
              <p:cNvSpPr/>
              <p:nvPr/>
            </p:nvSpPr>
            <p:spPr bwMode="auto">
              <a:xfrm rot="4138240">
                <a:off x="11016214" y="5315834"/>
                <a:ext cx="266664" cy="300730"/>
              </a:xfrm>
              <a:custGeom>
                <a:avLst/>
                <a:gdLst>
                  <a:gd name="connsiteX0" fmla="*/ 7937 w 497682"/>
                  <a:gd name="connsiteY0" fmla="*/ 321071 h 502841"/>
                  <a:gd name="connsiteX1" fmla="*/ 22225 w 497682"/>
                  <a:gd name="connsiteY1" fmla="*/ 173434 h 502841"/>
                  <a:gd name="connsiteX2" fmla="*/ 141287 w 497682"/>
                  <a:gd name="connsiteY2" fmla="*/ 42465 h 502841"/>
                  <a:gd name="connsiteX3" fmla="*/ 250825 w 497682"/>
                  <a:gd name="connsiteY3" fmla="*/ 1984 h 502841"/>
                  <a:gd name="connsiteX4" fmla="*/ 372269 w 497682"/>
                  <a:gd name="connsiteY4" fmla="*/ 30559 h 502841"/>
                  <a:gd name="connsiteX5" fmla="*/ 453231 w 497682"/>
                  <a:gd name="connsiteY5" fmla="*/ 128190 h 502841"/>
                  <a:gd name="connsiteX6" fmla="*/ 496094 w 497682"/>
                  <a:gd name="connsiteY6" fmla="*/ 244871 h 502841"/>
                  <a:gd name="connsiteX7" fmla="*/ 443706 w 497682"/>
                  <a:gd name="connsiteY7" fmla="*/ 382984 h 502841"/>
                  <a:gd name="connsiteX8" fmla="*/ 336550 w 497682"/>
                  <a:gd name="connsiteY8" fmla="*/ 471090 h 502841"/>
                  <a:gd name="connsiteX9" fmla="*/ 210344 w 497682"/>
                  <a:gd name="connsiteY9" fmla="*/ 494903 h 502841"/>
                  <a:gd name="connsiteX10" fmla="*/ 53181 w 497682"/>
                  <a:gd name="connsiteY10" fmla="*/ 423465 h 502841"/>
                  <a:gd name="connsiteX11" fmla="*/ 7937 w 497682"/>
                  <a:gd name="connsiteY11" fmla="*/ 321071 h 502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97682" h="502841">
                    <a:moveTo>
                      <a:pt x="7937" y="321071"/>
                    </a:moveTo>
                    <a:cubicBezTo>
                      <a:pt x="2778" y="279399"/>
                      <a:pt x="0" y="219868"/>
                      <a:pt x="22225" y="173434"/>
                    </a:cubicBezTo>
                    <a:cubicBezTo>
                      <a:pt x="44450" y="127000"/>
                      <a:pt x="103187" y="71040"/>
                      <a:pt x="141287" y="42465"/>
                    </a:cubicBezTo>
                    <a:cubicBezTo>
                      <a:pt x="179387" y="13890"/>
                      <a:pt x="212328" y="3968"/>
                      <a:pt x="250825" y="1984"/>
                    </a:cubicBezTo>
                    <a:cubicBezTo>
                      <a:pt x="289322" y="0"/>
                      <a:pt x="338535" y="9525"/>
                      <a:pt x="372269" y="30559"/>
                    </a:cubicBezTo>
                    <a:cubicBezTo>
                      <a:pt x="406003" y="51593"/>
                      <a:pt x="432594" y="92471"/>
                      <a:pt x="453231" y="128190"/>
                    </a:cubicBezTo>
                    <a:cubicBezTo>
                      <a:pt x="473869" y="163909"/>
                      <a:pt x="497682" y="202405"/>
                      <a:pt x="496094" y="244871"/>
                    </a:cubicBezTo>
                    <a:cubicBezTo>
                      <a:pt x="494507" y="287337"/>
                      <a:pt x="470297" y="345281"/>
                      <a:pt x="443706" y="382984"/>
                    </a:cubicBezTo>
                    <a:cubicBezTo>
                      <a:pt x="417115" y="420687"/>
                      <a:pt x="375444" y="452437"/>
                      <a:pt x="336550" y="471090"/>
                    </a:cubicBezTo>
                    <a:cubicBezTo>
                      <a:pt x="297656" y="489743"/>
                      <a:pt x="257572" y="502841"/>
                      <a:pt x="210344" y="494903"/>
                    </a:cubicBezTo>
                    <a:cubicBezTo>
                      <a:pt x="163116" y="486965"/>
                      <a:pt x="87709" y="454024"/>
                      <a:pt x="53181" y="423465"/>
                    </a:cubicBezTo>
                    <a:cubicBezTo>
                      <a:pt x="18653" y="392906"/>
                      <a:pt x="13096" y="362743"/>
                      <a:pt x="7937" y="321071"/>
                    </a:cubicBezTo>
                    <a:close/>
                  </a:path>
                </a:pathLst>
              </a:custGeom>
              <a:solidFill>
                <a:schemeClr val="accent2">
                  <a:lumMod val="75000"/>
                </a:schemeClr>
              </a:solidFill>
              <a:ln w="12700">
                <a:solidFill>
                  <a:schemeClr val="accent2">
                    <a:lumMod val="60000"/>
                    <a:lumOff val="40000"/>
                  </a:schemeClr>
                </a:solidFill>
                <a:miter lim="800000"/>
                <a:headEnd/>
                <a:tailEnd/>
              </a:ln>
            </p:spPr>
            <p:txBody>
              <a:bodyPr anchor="ctr"/>
              <a:lstStyle/>
              <a:p>
                <a:pPr marL="0" marR="0" lvl="0" indent="0" algn="ctr" defTabSz="914126" rtl="0" eaLnBrk="1" fontAlgn="base" latinLnBrk="0" hangingPunct="1">
                  <a:lnSpc>
                    <a:spcPct val="90000"/>
                  </a:lnSpc>
                  <a:spcBef>
                    <a:spcPct val="35000"/>
                  </a:spcBef>
                  <a:spcAft>
                    <a:spcPct val="25000"/>
                  </a:spcAft>
                  <a:buClr>
                    <a:srgbClr val="8B3D9A"/>
                  </a:buClr>
                  <a:buSzTx/>
                  <a:buFont typeface="Arial" charset="0"/>
                  <a:buChar char="•"/>
                  <a:tabLst/>
                  <a:defRPr/>
                </a:pPr>
                <a:endParaRPr kumimoji="0" lang="en-US" sz="1400" b="0" i="0" u="none" strike="noStrike" kern="1200" cap="none" spc="0" normalizeH="0" baseline="0" noProof="0" dirty="0">
                  <a:ln>
                    <a:noFill/>
                  </a:ln>
                  <a:solidFill>
                    <a:srgbClr val="CDCDCF"/>
                  </a:solidFill>
                  <a:effectLst/>
                  <a:uLnTx/>
                  <a:uFillTx/>
                  <a:latin typeface="Times New Roman" panose="02020603050405020304" pitchFamily="18" charset="0"/>
                  <a:ea typeface="MS PGothic" pitchFamily="34" charset="-128"/>
                  <a:cs typeface="Arial" panose="020B0604020202020204" pitchFamily="34" charset="0"/>
                </a:endParaRPr>
              </a:p>
            </p:txBody>
          </p:sp>
        </p:grpSp>
        <p:grpSp>
          <p:nvGrpSpPr>
            <p:cNvPr id="10" name="Group 9">
              <a:extLst>
                <a:ext uri="{FF2B5EF4-FFF2-40B4-BE49-F238E27FC236}">
                  <a16:creationId xmlns:a16="http://schemas.microsoft.com/office/drawing/2014/main" id="{2CA28805-EACF-4444-B3C7-2DB45E9F5289}"/>
                </a:ext>
              </a:extLst>
            </p:cNvPr>
            <p:cNvGrpSpPr/>
            <p:nvPr/>
          </p:nvGrpSpPr>
          <p:grpSpPr>
            <a:xfrm flipH="1">
              <a:off x="10071952" y="4795816"/>
              <a:ext cx="597571" cy="531712"/>
              <a:chOff x="7109232" y="5919352"/>
              <a:chExt cx="597571" cy="531712"/>
            </a:xfrm>
          </p:grpSpPr>
          <p:sp>
            <p:nvSpPr>
              <p:cNvPr id="92" name="Freeform 60">
                <a:extLst>
                  <a:ext uri="{FF2B5EF4-FFF2-40B4-BE49-F238E27FC236}">
                    <a16:creationId xmlns:a16="http://schemas.microsoft.com/office/drawing/2014/main" id="{39D7B4A6-DD63-4DCD-A1E4-31D50FF6EE91}"/>
                  </a:ext>
                </a:extLst>
              </p:cNvPr>
              <p:cNvSpPr/>
              <p:nvPr/>
            </p:nvSpPr>
            <p:spPr bwMode="auto">
              <a:xfrm rot="11453360">
                <a:off x="7109232" y="5919352"/>
                <a:ext cx="597571" cy="531712"/>
              </a:xfrm>
              <a:custGeom>
                <a:avLst/>
                <a:gdLst>
                  <a:gd name="connsiteX0" fmla="*/ 115888 w 1040210"/>
                  <a:gd name="connsiteY0" fmla="*/ 384969 h 1144985"/>
                  <a:gd name="connsiteX1" fmla="*/ 123032 w 1040210"/>
                  <a:gd name="connsiteY1" fmla="*/ 330201 h 1144985"/>
                  <a:gd name="connsiteX2" fmla="*/ 103982 w 1040210"/>
                  <a:gd name="connsiteY2" fmla="*/ 265907 h 1144985"/>
                  <a:gd name="connsiteX3" fmla="*/ 89694 w 1040210"/>
                  <a:gd name="connsiteY3" fmla="*/ 218282 h 1144985"/>
                  <a:gd name="connsiteX4" fmla="*/ 125413 w 1040210"/>
                  <a:gd name="connsiteY4" fmla="*/ 213519 h 1144985"/>
                  <a:gd name="connsiteX5" fmla="*/ 180182 w 1040210"/>
                  <a:gd name="connsiteY5" fmla="*/ 246857 h 1144985"/>
                  <a:gd name="connsiteX6" fmla="*/ 227807 w 1040210"/>
                  <a:gd name="connsiteY6" fmla="*/ 270669 h 1144985"/>
                  <a:gd name="connsiteX7" fmla="*/ 244475 w 1040210"/>
                  <a:gd name="connsiteY7" fmla="*/ 273051 h 1144985"/>
                  <a:gd name="connsiteX8" fmla="*/ 318294 w 1040210"/>
                  <a:gd name="connsiteY8" fmla="*/ 232569 h 1144985"/>
                  <a:gd name="connsiteX9" fmla="*/ 449263 w 1040210"/>
                  <a:gd name="connsiteY9" fmla="*/ 184944 h 1144985"/>
                  <a:gd name="connsiteX10" fmla="*/ 539750 w 1040210"/>
                  <a:gd name="connsiteY10" fmla="*/ 184944 h 1144985"/>
                  <a:gd name="connsiteX11" fmla="*/ 601663 w 1040210"/>
                  <a:gd name="connsiteY11" fmla="*/ 118269 h 1144985"/>
                  <a:gd name="connsiteX12" fmla="*/ 646907 w 1040210"/>
                  <a:gd name="connsiteY12" fmla="*/ 34926 h 1144985"/>
                  <a:gd name="connsiteX13" fmla="*/ 718344 w 1040210"/>
                  <a:gd name="connsiteY13" fmla="*/ 3969 h 1144985"/>
                  <a:gd name="connsiteX14" fmla="*/ 758825 w 1040210"/>
                  <a:gd name="connsiteY14" fmla="*/ 11113 h 1144985"/>
                  <a:gd name="connsiteX15" fmla="*/ 763588 w 1040210"/>
                  <a:gd name="connsiteY15" fmla="*/ 70644 h 1144985"/>
                  <a:gd name="connsiteX16" fmla="*/ 799307 w 1040210"/>
                  <a:gd name="connsiteY16" fmla="*/ 130176 h 1144985"/>
                  <a:gd name="connsiteX17" fmla="*/ 837407 w 1040210"/>
                  <a:gd name="connsiteY17" fmla="*/ 158751 h 1144985"/>
                  <a:gd name="connsiteX18" fmla="*/ 920750 w 1040210"/>
                  <a:gd name="connsiteY18" fmla="*/ 158751 h 1144985"/>
                  <a:gd name="connsiteX19" fmla="*/ 965994 w 1040210"/>
                  <a:gd name="connsiteY19" fmla="*/ 175419 h 1144985"/>
                  <a:gd name="connsiteX20" fmla="*/ 968375 w 1040210"/>
                  <a:gd name="connsiteY20" fmla="*/ 215901 h 1144985"/>
                  <a:gd name="connsiteX21" fmla="*/ 946944 w 1040210"/>
                  <a:gd name="connsiteY21" fmla="*/ 275432 h 1144985"/>
                  <a:gd name="connsiteX22" fmla="*/ 946944 w 1040210"/>
                  <a:gd name="connsiteY22" fmla="*/ 334963 h 1144985"/>
                  <a:gd name="connsiteX23" fmla="*/ 982663 w 1040210"/>
                  <a:gd name="connsiteY23" fmla="*/ 401638 h 1144985"/>
                  <a:gd name="connsiteX24" fmla="*/ 1008857 w 1040210"/>
                  <a:gd name="connsiteY24" fmla="*/ 523082 h 1144985"/>
                  <a:gd name="connsiteX25" fmla="*/ 999332 w 1040210"/>
                  <a:gd name="connsiteY25" fmla="*/ 727869 h 1144985"/>
                  <a:gd name="connsiteX26" fmla="*/ 989807 w 1040210"/>
                  <a:gd name="connsiteY26" fmla="*/ 765969 h 1144985"/>
                  <a:gd name="connsiteX27" fmla="*/ 1006475 w 1040210"/>
                  <a:gd name="connsiteY27" fmla="*/ 811213 h 1144985"/>
                  <a:gd name="connsiteX28" fmla="*/ 1039813 w 1040210"/>
                  <a:gd name="connsiteY28" fmla="*/ 856457 h 1144985"/>
                  <a:gd name="connsiteX29" fmla="*/ 1004094 w 1040210"/>
                  <a:gd name="connsiteY29" fmla="*/ 899319 h 1144985"/>
                  <a:gd name="connsiteX30" fmla="*/ 937419 w 1040210"/>
                  <a:gd name="connsiteY30" fmla="*/ 908844 h 1144985"/>
                  <a:gd name="connsiteX31" fmla="*/ 885032 w 1040210"/>
                  <a:gd name="connsiteY31" fmla="*/ 915988 h 1144985"/>
                  <a:gd name="connsiteX32" fmla="*/ 851694 w 1040210"/>
                  <a:gd name="connsiteY32" fmla="*/ 949326 h 1144985"/>
                  <a:gd name="connsiteX33" fmla="*/ 763588 w 1040210"/>
                  <a:gd name="connsiteY33" fmla="*/ 999332 h 1144985"/>
                  <a:gd name="connsiteX34" fmla="*/ 699294 w 1040210"/>
                  <a:gd name="connsiteY34" fmla="*/ 1068388 h 1144985"/>
                  <a:gd name="connsiteX35" fmla="*/ 658813 w 1040210"/>
                  <a:gd name="connsiteY35" fmla="*/ 1082676 h 1144985"/>
                  <a:gd name="connsiteX36" fmla="*/ 604044 w 1040210"/>
                  <a:gd name="connsiteY36" fmla="*/ 1051719 h 1144985"/>
                  <a:gd name="connsiteX37" fmla="*/ 573088 w 1040210"/>
                  <a:gd name="connsiteY37" fmla="*/ 1058863 h 1144985"/>
                  <a:gd name="connsiteX38" fmla="*/ 494507 w 1040210"/>
                  <a:gd name="connsiteY38" fmla="*/ 1120776 h 1144985"/>
                  <a:gd name="connsiteX39" fmla="*/ 461169 w 1040210"/>
                  <a:gd name="connsiteY39" fmla="*/ 1137444 h 1144985"/>
                  <a:gd name="connsiteX40" fmla="*/ 413544 w 1040210"/>
                  <a:gd name="connsiteY40" fmla="*/ 1075532 h 1144985"/>
                  <a:gd name="connsiteX41" fmla="*/ 332582 w 1040210"/>
                  <a:gd name="connsiteY41" fmla="*/ 1006476 h 1144985"/>
                  <a:gd name="connsiteX42" fmla="*/ 268288 w 1040210"/>
                  <a:gd name="connsiteY42" fmla="*/ 1027907 h 1144985"/>
                  <a:gd name="connsiteX43" fmla="*/ 237332 w 1040210"/>
                  <a:gd name="connsiteY43" fmla="*/ 996951 h 1144985"/>
                  <a:gd name="connsiteX44" fmla="*/ 225425 w 1040210"/>
                  <a:gd name="connsiteY44" fmla="*/ 961232 h 1144985"/>
                  <a:gd name="connsiteX45" fmla="*/ 184944 w 1040210"/>
                  <a:gd name="connsiteY45" fmla="*/ 942182 h 1144985"/>
                  <a:gd name="connsiteX46" fmla="*/ 123032 w 1040210"/>
                  <a:gd name="connsiteY46" fmla="*/ 865982 h 1144985"/>
                  <a:gd name="connsiteX47" fmla="*/ 84932 w 1040210"/>
                  <a:gd name="connsiteY47" fmla="*/ 770732 h 1144985"/>
                  <a:gd name="connsiteX48" fmla="*/ 77788 w 1040210"/>
                  <a:gd name="connsiteY48" fmla="*/ 718344 h 1144985"/>
                  <a:gd name="connsiteX49" fmla="*/ 53975 w 1040210"/>
                  <a:gd name="connsiteY49" fmla="*/ 654051 h 1144985"/>
                  <a:gd name="connsiteX50" fmla="*/ 6350 w 1040210"/>
                  <a:gd name="connsiteY50" fmla="*/ 534988 h 1144985"/>
                  <a:gd name="connsiteX51" fmla="*/ 15875 w 1040210"/>
                  <a:gd name="connsiteY51" fmla="*/ 423069 h 1144985"/>
                  <a:gd name="connsiteX52" fmla="*/ 34925 w 1040210"/>
                  <a:gd name="connsiteY52" fmla="*/ 384969 h 1144985"/>
                  <a:gd name="connsiteX53" fmla="*/ 20638 w 1040210"/>
                  <a:gd name="connsiteY53" fmla="*/ 330201 h 1144985"/>
                  <a:gd name="connsiteX54" fmla="*/ 39688 w 1040210"/>
                  <a:gd name="connsiteY54" fmla="*/ 313532 h 1144985"/>
                  <a:gd name="connsiteX55" fmla="*/ 111125 w 1040210"/>
                  <a:gd name="connsiteY55" fmla="*/ 323057 h 1144985"/>
                  <a:gd name="connsiteX56" fmla="*/ 123032 w 1040210"/>
                  <a:gd name="connsiteY56" fmla="*/ 330201 h 11449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1040210" h="1144985">
                    <a:moveTo>
                      <a:pt x="115888" y="384969"/>
                    </a:moveTo>
                    <a:cubicBezTo>
                      <a:pt x="120452" y="367507"/>
                      <a:pt x="125016" y="350045"/>
                      <a:pt x="123032" y="330201"/>
                    </a:cubicBezTo>
                    <a:cubicBezTo>
                      <a:pt x="121048" y="310357"/>
                      <a:pt x="109538" y="284560"/>
                      <a:pt x="103982" y="265907"/>
                    </a:cubicBezTo>
                    <a:cubicBezTo>
                      <a:pt x="98426" y="247254"/>
                      <a:pt x="86122" y="227013"/>
                      <a:pt x="89694" y="218282"/>
                    </a:cubicBezTo>
                    <a:cubicBezTo>
                      <a:pt x="93266" y="209551"/>
                      <a:pt x="110332" y="208757"/>
                      <a:pt x="125413" y="213519"/>
                    </a:cubicBezTo>
                    <a:cubicBezTo>
                      <a:pt x="140494" y="218282"/>
                      <a:pt x="163116" y="237332"/>
                      <a:pt x="180182" y="246857"/>
                    </a:cubicBezTo>
                    <a:cubicBezTo>
                      <a:pt x="197248" y="256382"/>
                      <a:pt x="217092" y="266303"/>
                      <a:pt x="227807" y="270669"/>
                    </a:cubicBezTo>
                    <a:cubicBezTo>
                      <a:pt x="238522" y="275035"/>
                      <a:pt x="229394" y="279401"/>
                      <a:pt x="244475" y="273051"/>
                    </a:cubicBezTo>
                    <a:cubicBezTo>
                      <a:pt x="259556" y="266701"/>
                      <a:pt x="284163" y="247254"/>
                      <a:pt x="318294" y="232569"/>
                    </a:cubicBezTo>
                    <a:cubicBezTo>
                      <a:pt x="352425" y="217885"/>
                      <a:pt x="412354" y="192881"/>
                      <a:pt x="449263" y="184944"/>
                    </a:cubicBezTo>
                    <a:cubicBezTo>
                      <a:pt x="486172" y="177007"/>
                      <a:pt x="514350" y="196056"/>
                      <a:pt x="539750" y="184944"/>
                    </a:cubicBezTo>
                    <a:cubicBezTo>
                      <a:pt x="565150" y="173832"/>
                      <a:pt x="583804" y="143272"/>
                      <a:pt x="601663" y="118269"/>
                    </a:cubicBezTo>
                    <a:cubicBezTo>
                      <a:pt x="619523" y="93266"/>
                      <a:pt x="627460" y="53976"/>
                      <a:pt x="646907" y="34926"/>
                    </a:cubicBezTo>
                    <a:cubicBezTo>
                      <a:pt x="666354" y="15876"/>
                      <a:pt x="699691" y="7938"/>
                      <a:pt x="718344" y="3969"/>
                    </a:cubicBezTo>
                    <a:cubicBezTo>
                      <a:pt x="736997" y="0"/>
                      <a:pt x="751284" y="1"/>
                      <a:pt x="758825" y="11113"/>
                    </a:cubicBezTo>
                    <a:cubicBezTo>
                      <a:pt x="766366" y="22226"/>
                      <a:pt x="756841" y="50800"/>
                      <a:pt x="763588" y="70644"/>
                    </a:cubicBezTo>
                    <a:cubicBezTo>
                      <a:pt x="770335" y="90488"/>
                      <a:pt x="787004" y="115492"/>
                      <a:pt x="799307" y="130176"/>
                    </a:cubicBezTo>
                    <a:cubicBezTo>
                      <a:pt x="811610" y="144861"/>
                      <a:pt x="817167" y="153989"/>
                      <a:pt x="837407" y="158751"/>
                    </a:cubicBezTo>
                    <a:cubicBezTo>
                      <a:pt x="857648" y="163514"/>
                      <a:pt x="899319" y="155973"/>
                      <a:pt x="920750" y="158751"/>
                    </a:cubicBezTo>
                    <a:cubicBezTo>
                      <a:pt x="942181" y="161529"/>
                      <a:pt x="958057" y="165894"/>
                      <a:pt x="965994" y="175419"/>
                    </a:cubicBezTo>
                    <a:cubicBezTo>
                      <a:pt x="973931" y="184944"/>
                      <a:pt x="971550" y="199232"/>
                      <a:pt x="968375" y="215901"/>
                    </a:cubicBezTo>
                    <a:cubicBezTo>
                      <a:pt x="965200" y="232570"/>
                      <a:pt x="950516" y="255588"/>
                      <a:pt x="946944" y="275432"/>
                    </a:cubicBezTo>
                    <a:cubicBezTo>
                      <a:pt x="943372" y="295276"/>
                      <a:pt x="940991" y="313929"/>
                      <a:pt x="946944" y="334963"/>
                    </a:cubicBezTo>
                    <a:cubicBezTo>
                      <a:pt x="952897" y="355997"/>
                      <a:pt x="972344" y="370285"/>
                      <a:pt x="982663" y="401638"/>
                    </a:cubicBezTo>
                    <a:cubicBezTo>
                      <a:pt x="992982" y="432991"/>
                      <a:pt x="1006079" y="468710"/>
                      <a:pt x="1008857" y="523082"/>
                    </a:cubicBezTo>
                    <a:cubicBezTo>
                      <a:pt x="1011635" y="577454"/>
                      <a:pt x="1002507" y="687388"/>
                      <a:pt x="999332" y="727869"/>
                    </a:cubicBezTo>
                    <a:cubicBezTo>
                      <a:pt x="996157" y="768350"/>
                      <a:pt x="988617" y="752078"/>
                      <a:pt x="989807" y="765969"/>
                    </a:cubicBezTo>
                    <a:cubicBezTo>
                      <a:pt x="990997" y="779860"/>
                      <a:pt x="998141" y="796132"/>
                      <a:pt x="1006475" y="811213"/>
                    </a:cubicBezTo>
                    <a:cubicBezTo>
                      <a:pt x="1014809" y="826294"/>
                      <a:pt x="1040210" y="841773"/>
                      <a:pt x="1039813" y="856457"/>
                    </a:cubicBezTo>
                    <a:cubicBezTo>
                      <a:pt x="1039416" y="871141"/>
                      <a:pt x="1021160" y="890588"/>
                      <a:pt x="1004094" y="899319"/>
                    </a:cubicBezTo>
                    <a:cubicBezTo>
                      <a:pt x="987028" y="908050"/>
                      <a:pt x="937419" y="908844"/>
                      <a:pt x="937419" y="908844"/>
                    </a:cubicBezTo>
                    <a:cubicBezTo>
                      <a:pt x="917575" y="911622"/>
                      <a:pt x="899319" y="909241"/>
                      <a:pt x="885032" y="915988"/>
                    </a:cubicBezTo>
                    <a:cubicBezTo>
                      <a:pt x="870745" y="922735"/>
                      <a:pt x="871935" y="935435"/>
                      <a:pt x="851694" y="949326"/>
                    </a:cubicBezTo>
                    <a:cubicBezTo>
                      <a:pt x="831453" y="963217"/>
                      <a:pt x="788988" y="979488"/>
                      <a:pt x="763588" y="999332"/>
                    </a:cubicBezTo>
                    <a:cubicBezTo>
                      <a:pt x="738188" y="1019176"/>
                      <a:pt x="716756" y="1054497"/>
                      <a:pt x="699294" y="1068388"/>
                    </a:cubicBezTo>
                    <a:cubicBezTo>
                      <a:pt x="681832" y="1082279"/>
                      <a:pt x="674688" y="1085454"/>
                      <a:pt x="658813" y="1082676"/>
                    </a:cubicBezTo>
                    <a:cubicBezTo>
                      <a:pt x="642938" y="1079898"/>
                      <a:pt x="618331" y="1055688"/>
                      <a:pt x="604044" y="1051719"/>
                    </a:cubicBezTo>
                    <a:cubicBezTo>
                      <a:pt x="589757" y="1047750"/>
                      <a:pt x="591344" y="1047354"/>
                      <a:pt x="573088" y="1058863"/>
                    </a:cubicBezTo>
                    <a:cubicBezTo>
                      <a:pt x="554832" y="1070372"/>
                      <a:pt x="513160" y="1107679"/>
                      <a:pt x="494507" y="1120776"/>
                    </a:cubicBezTo>
                    <a:cubicBezTo>
                      <a:pt x="475854" y="1133873"/>
                      <a:pt x="474663" y="1144985"/>
                      <a:pt x="461169" y="1137444"/>
                    </a:cubicBezTo>
                    <a:cubicBezTo>
                      <a:pt x="447675" y="1129903"/>
                      <a:pt x="434975" y="1097360"/>
                      <a:pt x="413544" y="1075532"/>
                    </a:cubicBezTo>
                    <a:cubicBezTo>
                      <a:pt x="392113" y="1053704"/>
                      <a:pt x="356791" y="1014413"/>
                      <a:pt x="332582" y="1006476"/>
                    </a:cubicBezTo>
                    <a:cubicBezTo>
                      <a:pt x="308373" y="998539"/>
                      <a:pt x="284163" y="1029495"/>
                      <a:pt x="268288" y="1027907"/>
                    </a:cubicBezTo>
                    <a:cubicBezTo>
                      <a:pt x="252413" y="1026320"/>
                      <a:pt x="244476" y="1008063"/>
                      <a:pt x="237332" y="996951"/>
                    </a:cubicBezTo>
                    <a:cubicBezTo>
                      <a:pt x="230188" y="985839"/>
                      <a:pt x="234156" y="970360"/>
                      <a:pt x="225425" y="961232"/>
                    </a:cubicBezTo>
                    <a:cubicBezTo>
                      <a:pt x="216694" y="952104"/>
                      <a:pt x="202009" y="958057"/>
                      <a:pt x="184944" y="942182"/>
                    </a:cubicBezTo>
                    <a:cubicBezTo>
                      <a:pt x="167879" y="926307"/>
                      <a:pt x="139701" y="894557"/>
                      <a:pt x="123032" y="865982"/>
                    </a:cubicBezTo>
                    <a:cubicBezTo>
                      <a:pt x="106363" y="837407"/>
                      <a:pt x="92473" y="795338"/>
                      <a:pt x="84932" y="770732"/>
                    </a:cubicBezTo>
                    <a:cubicBezTo>
                      <a:pt x="77391" y="746126"/>
                      <a:pt x="82948" y="737791"/>
                      <a:pt x="77788" y="718344"/>
                    </a:cubicBezTo>
                    <a:cubicBezTo>
                      <a:pt x="72628" y="698897"/>
                      <a:pt x="65881" y="684610"/>
                      <a:pt x="53975" y="654051"/>
                    </a:cubicBezTo>
                    <a:cubicBezTo>
                      <a:pt x="42069" y="623492"/>
                      <a:pt x="12700" y="573485"/>
                      <a:pt x="6350" y="534988"/>
                    </a:cubicBezTo>
                    <a:cubicBezTo>
                      <a:pt x="0" y="496491"/>
                      <a:pt x="11113" y="448072"/>
                      <a:pt x="15875" y="423069"/>
                    </a:cubicBezTo>
                    <a:cubicBezTo>
                      <a:pt x="20637" y="398066"/>
                      <a:pt x="34131" y="400447"/>
                      <a:pt x="34925" y="384969"/>
                    </a:cubicBezTo>
                    <a:cubicBezTo>
                      <a:pt x="35719" y="369491"/>
                      <a:pt x="19844" y="342107"/>
                      <a:pt x="20638" y="330201"/>
                    </a:cubicBezTo>
                    <a:cubicBezTo>
                      <a:pt x="21432" y="318295"/>
                      <a:pt x="24607" y="314723"/>
                      <a:pt x="39688" y="313532"/>
                    </a:cubicBezTo>
                    <a:cubicBezTo>
                      <a:pt x="54769" y="312341"/>
                      <a:pt x="97234" y="320279"/>
                      <a:pt x="111125" y="323057"/>
                    </a:cubicBezTo>
                    <a:cubicBezTo>
                      <a:pt x="125016" y="325835"/>
                      <a:pt x="124024" y="328018"/>
                      <a:pt x="123032" y="330201"/>
                    </a:cubicBezTo>
                  </a:path>
                </a:pathLst>
              </a:custGeom>
              <a:solidFill>
                <a:schemeClr val="accent2">
                  <a:lumMod val="20000"/>
                  <a:lumOff val="80000"/>
                </a:schemeClr>
              </a:solidFill>
              <a:ln w="12700" cap="flat" cmpd="sng" algn="ctr">
                <a:solidFill>
                  <a:schemeClr val="accent1"/>
                </a:solidFill>
                <a:prstDash val="solid"/>
                <a:round/>
                <a:headEnd type="none" w="med" len="med"/>
                <a:tailEnd type="none" w="med" len="med"/>
              </a:ln>
              <a:effectLst/>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marL="0" marR="0" lvl="0" indent="0" algn="ctr" defTabSz="503816" rtl="0" eaLnBrk="0" fontAlgn="base" latinLnBrk="0" hangingPunct="0">
                  <a:lnSpc>
                    <a:spcPct val="90000"/>
                  </a:lnSpc>
                  <a:spcBef>
                    <a:spcPct val="0"/>
                  </a:spcBef>
                  <a:spcAft>
                    <a:spcPct val="0"/>
                  </a:spcAft>
                  <a:buClr>
                    <a:srgbClr val="8B3D9A"/>
                  </a:buClr>
                  <a:buSzPct val="45000"/>
                  <a:buFontTx/>
                  <a:buNone/>
                  <a:tabLst/>
                  <a:defRPr/>
                </a:pPr>
                <a:endParaRPr kumimoji="0" lang="en-US" sz="2645"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itchFamily="34" charset="0"/>
                </a:endParaRPr>
              </a:p>
            </p:txBody>
          </p:sp>
          <p:sp>
            <p:nvSpPr>
              <p:cNvPr id="93" name="Freeform 135">
                <a:extLst>
                  <a:ext uri="{FF2B5EF4-FFF2-40B4-BE49-F238E27FC236}">
                    <a16:creationId xmlns:a16="http://schemas.microsoft.com/office/drawing/2014/main" id="{221D30D4-7BD3-47A3-A2FB-5528CB29F6F1}"/>
                  </a:ext>
                </a:extLst>
              </p:cNvPr>
              <p:cNvSpPr/>
              <p:nvPr/>
            </p:nvSpPr>
            <p:spPr bwMode="auto">
              <a:xfrm rot="4138240">
                <a:off x="7227415" y="6085859"/>
                <a:ext cx="211692" cy="238735"/>
              </a:xfrm>
              <a:custGeom>
                <a:avLst/>
                <a:gdLst>
                  <a:gd name="connsiteX0" fmla="*/ 7937 w 497682"/>
                  <a:gd name="connsiteY0" fmla="*/ 321071 h 502841"/>
                  <a:gd name="connsiteX1" fmla="*/ 22225 w 497682"/>
                  <a:gd name="connsiteY1" fmla="*/ 173434 h 502841"/>
                  <a:gd name="connsiteX2" fmla="*/ 141287 w 497682"/>
                  <a:gd name="connsiteY2" fmla="*/ 42465 h 502841"/>
                  <a:gd name="connsiteX3" fmla="*/ 250825 w 497682"/>
                  <a:gd name="connsiteY3" fmla="*/ 1984 h 502841"/>
                  <a:gd name="connsiteX4" fmla="*/ 372269 w 497682"/>
                  <a:gd name="connsiteY4" fmla="*/ 30559 h 502841"/>
                  <a:gd name="connsiteX5" fmla="*/ 453231 w 497682"/>
                  <a:gd name="connsiteY5" fmla="*/ 128190 h 502841"/>
                  <a:gd name="connsiteX6" fmla="*/ 496094 w 497682"/>
                  <a:gd name="connsiteY6" fmla="*/ 244871 h 502841"/>
                  <a:gd name="connsiteX7" fmla="*/ 443706 w 497682"/>
                  <a:gd name="connsiteY7" fmla="*/ 382984 h 502841"/>
                  <a:gd name="connsiteX8" fmla="*/ 336550 w 497682"/>
                  <a:gd name="connsiteY8" fmla="*/ 471090 h 502841"/>
                  <a:gd name="connsiteX9" fmla="*/ 210344 w 497682"/>
                  <a:gd name="connsiteY9" fmla="*/ 494903 h 502841"/>
                  <a:gd name="connsiteX10" fmla="*/ 53181 w 497682"/>
                  <a:gd name="connsiteY10" fmla="*/ 423465 h 502841"/>
                  <a:gd name="connsiteX11" fmla="*/ 7937 w 497682"/>
                  <a:gd name="connsiteY11" fmla="*/ 321071 h 502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97682" h="502841">
                    <a:moveTo>
                      <a:pt x="7937" y="321071"/>
                    </a:moveTo>
                    <a:cubicBezTo>
                      <a:pt x="2778" y="279399"/>
                      <a:pt x="0" y="219868"/>
                      <a:pt x="22225" y="173434"/>
                    </a:cubicBezTo>
                    <a:cubicBezTo>
                      <a:pt x="44450" y="127000"/>
                      <a:pt x="103187" y="71040"/>
                      <a:pt x="141287" y="42465"/>
                    </a:cubicBezTo>
                    <a:cubicBezTo>
                      <a:pt x="179387" y="13890"/>
                      <a:pt x="212328" y="3968"/>
                      <a:pt x="250825" y="1984"/>
                    </a:cubicBezTo>
                    <a:cubicBezTo>
                      <a:pt x="289322" y="0"/>
                      <a:pt x="338535" y="9525"/>
                      <a:pt x="372269" y="30559"/>
                    </a:cubicBezTo>
                    <a:cubicBezTo>
                      <a:pt x="406003" y="51593"/>
                      <a:pt x="432594" y="92471"/>
                      <a:pt x="453231" y="128190"/>
                    </a:cubicBezTo>
                    <a:cubicBezTo>
                      <a:pt x="473869" y="163909"/>
                      <a:pt x="497682" y="202405"/>
                      <a:pt x="496094" y="244871"/>
                    </a:cubicBezTo>
                    <a:cubicBezTo>
                      <a:pt x="494507" y="287337"/>
                      <a:pt x="470297" y="345281"/>
                      <a:pt x="443706" y="382984"/>
                    </a:cubicBezTo>
                    <a:cubicBezTo>
                      <a:pt x="417115" y="420687"/>
                      <a:pt x="375444" y="452437"/>
                      <a:pt x="336550" y="471090"/>
                    </a:cubicBezTo>
                    <a:cubicBezTo>
                      <a:pt x="297656" y="489743"/>
                      <a:pt x="257572" y="502841"/>
                      <a:pt x="210344" y="494903"/>
                    </a:cubicBezTo>
                    <a:cubicBezTo>
                      <a:pt x="163116" y="486965"/>
                      <a:pt x="87709" y="454024"/>
                      <a:pt x="53181" y="423465"/>
                    </a:cubicBezTo>
                    <a:cubicBezTo>
                      <a:pt x="18653" y="392906"/>
                      <a:pt x="13096" y="362743"/>
                      <a:pt x="7937" y="321071"/>
                    </a:cubicBezTo>
                    <a:close/>
                  </a:path>
                </a:pathLst>
              </a:custGeom>
              <a:solidFill>
                <a:schemeClr val="accent2">
                  <a:lumMod val="75000"/>
                </a:schemeClr>
              </a:solidFill>
              <a:ln w="12700">
                <a:solidFill>
                  <a:schemeClr val="accent2">
                    <a:lumMod val="60000"/>
                    <a:lumOff val="40000"/>
                  </a:schemeClr>
                </a:solidFill>
                <a:miter lim="800000"/>
                <a:headEnd/>
                <a:tailEnd/>
              </a:ln>
            </p:spPr>
            <p:txBody>
              <a:bodyPr anchor="ctr"/>
              <a:lstStyle/>
              <a:p>
                <a:pPr marL="0" marR="0" lvl="0" indent="0" algn="ctr" defTabSz="914126" rtl="0" eaLnBrk="1" fontAlgn="base" latinLnBrk="0" hangingPunct="1">
                  <a:lnSpc>
                    <a:spcPct val="90000"/>
                  </a:lnSpc>
                  <a:spcBef>
                    <a:spcPct val="35000"/>
                  </a:spcBef>
                  <a:spcAft>
                    <a:spcPct val="25000"/>
                  </a:spcAft>
                  <a:buClr>
                    <a:srgbClr val="8B3D9A"/>
                  </a:buClr>
                  <a:buSzTx/>
                  <a:buFont typeface="Arial" charset="0"/>
                  <a:buChar char="•"/>
                  <a:tabLst/>
                  <a:defRPr/>
                </a:pPr>
                <a:endParaRPr kumimoji="0" lang="en-US" sz="1400" b="0" i="0" u="none" strike="noStrike" kern="1200" cap="none" spc="0" normalizeH="0" baseline="0" noProof="0" dirty="0">
                  <a:ln>
                    <a:noFill/>
                  </a:ln>
                  <a:solidFill>
                    <a:srgbClr val="CDCDCF"/>
                  </a:solidFill>
                  <a:effectLst/>
                  <a:uLnTx/>
                  <a:uFillTx/>
                  <a:latin typeface="Times New Roman" panose="02020603050405020304" pitchFamily="18" charset="0"/>
                  <a:ea typeface="MS PGothic" pitchFamily="34" charset="-128"/>
                  <a:cs typeface="Arial" panose="020B0604020202020204" pitchFamily="34" charset="0"/>
                </a:endParaRPr>
              </a:p>
            </p:txBody>
          </p:sp>
        </p:grpSp>
        <p:sp>
          <p:nvSpPr>
            <p:cNvPr id="95" name="7-Point Star 2">
              <a:extLst>
                <a:ext uri="{FF2B5EF4-FFF2-40B4-BE49-F238E27FC236}">
                  <a16:creationId xmlns:a16="http://schemas.microsoft.com/office/drawing/2014/main" id="{53CF1E9E-B414-492E-8183-1D84C833299C}"/>
                </a:ext>
              </a:extLst>
            </p:cNvPr>
            <p:cNvSpPr/>
            <p:nvPr/>
          </p:nvSpPr>
          <p:spPr bwMode="auto">
            <a:xfrm rot="1844920">
              <a:off x="9630871" y="5496482"/>
              <a:ext cx="64008" cy="64008"/>
            </a:xfrm>
            <a:prstGeom prst="star7">
              <a:avLst/>
            </a:prstGeom>
            <a:solidFill>
              <a:schemeClr val="accent1"/>
            </a:solid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96" name="7-Point Star 2">
              <a:extLst>
                <a:ext uri="{FF2B5EF4-FFF2-40B4-BE49-F238E27FC236}">
                  <a16:creationId xmlns:a16="http://schemas.microsoft.com/office/drawing/2014/main" id="{480B6680-FDF1-4762-BD5B-904F36261161}"/>
                </a:ext>
              </a:extLst>
            </p:cNvPr>
            <p:cNvSpPr/>
            <p:nvPr/>
          </p:nvSpPr>
          <p:spPr bwMode="auto">
            <a:xfrm rot="1844920">
              <a:off x="9778423" y="5745078"/>
              <a:ext cx="64008" cy="64008"/>
            </a:xfrm>
            <a:prstGeom prst="star7">
              <a:avLst/>
            </a:prstGeom>
            <a:solidFill>
              <a:schemeClr val="accent1"/>
            </a:solid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97" name="7-Point Star 2">
              <a:extLst>
                <a:ext uri="{FF2B5EF4-FFF2-40B4-BE49-F238E27FC236}">
                  <a16:creationId xmlns:a16="http://schemas.microsoft.com/office/drawing/2014/main" id="{49E1435E-98D2-4992-9342-D3A7851F6B1F}"/>
                </a:ext>
              </a:extLst>
            </p:cNvPr>
            <p:cNvSpPr/>
            <p:nvPr/>
          </p:nvSpPr>
          <p:spPr bwMode="auto">
            <a:xfrm rot="1844920">
              <a:off x="10092163" y="5815816"/>
              <a:ext cx="64008" cy="64008"/>
            </a:xfrm>
            <a:prstGeom prst="star7">
              <a:avLst/>
            </a:prstGeom>
            <a:solidFill>
              <a:schemeClr val="accent1"/>
            </a:solid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98" name="7-Point Star 2">
              <a:extLst>
                <a:ext uri="{FF2B5EF4-FFF2-40B4-BE49-F238E27FC236}">
                  <a16:creationId xmlns:a16="http://schemas.microsoft.com/office/drawing/2014/main" id="{55E5C480-1662-4190-8A62-5A10EF37E2CB}"/>
                </a:ext>
              </a:extLst>
            </p:cNvPr>
            <p:cNvSpPr/>
            <p:nvPr/>
          </p:nvSpPr>
          <p:spPr bwMode="auto">
            <a:xfrm rot="1844920">
              <a:off x="10473824" y="5383173"/>
              <a:ext cx="64008" cy="64008"/>
            </a:xfrm>
            <a:prstGeom prst="star7">
              <a:avLst/>
            </a:prstGeom>
            <a:solidFill>
              <a:schemeClr val="accent1"/>
            </a:solid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99" name="7-Point Star 2">
              <a:extLst>
                <a:ext uri="{FF2B5EF4-FFF2-40B4-BE49-F238E27FC236}">
                  <a16:creationId xmlns:a16="http://schemas.microsoft.com/office/drawing/2014/main" id="{92DB393F-8675-4C08-820D-A4A6007E76E4}"/>
                </a:ext>
              </a:extLst>
            </p:cNvPr>
            <p:cNvSpPr/>
            <p:nvPr/>
          </p:nvSpPr>
          <p:spPr bwMode="auto">
            <a:xfrm rot="1844920">
              <a:off x="10234279" y="5506697"/>
              <a:ext cx="64008" cy="64008"/>
            </a:xfrm>
            <a:prstGeom prst="star7">
              <a:avLst/>
            </a:prstGeom>
            <a:solidFill>
              <a:schemeClr val="accent1"/>
            </a:solid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00" name="7-Point Star 2">
              <a:extLst>
                <a:ext uri="{FF2B5EF4-FFF2-40B4-BE49-F238E27FC236}">
                  <a16:creationId xmlns:a16="http://schemas.microsoft.com/office/drawing/2014/main" id="{7BA7ED4C-9CEE-4846-A314-F3235FCECAB6}"/>
                </a:ext>
              </a:extLst>
            </p:cNvPr>
            <p:cNvSpPr/>
            <p:nvPr/>
          </p:nvSpPr>
          <p:spPr bwMode="auto">
            <a:xfrm rot="1844920">
              <a:off x="10043553" y="5371126"/>
              <a:ext cx="64008" cy="64008"/>
            </a:xfrm>
            <a:prstGeom prst="star7">
              <a:avLst/>
            </a:prstGeom>
            <a:solidFill>
              <a:schemeClr val="accent1"/>
            </a:solid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01" name="7-Point Star 2">
              <a:extLst>
                <a:ext uri="{FF2B5EF4-FFF2-40B4-BE49-F238E27FC236}">
                  <a16:creationId xmlns:a16="http://schemas.microsoft.com/office/drawing/2014/main" id="{03A73D17-C51B-42DE-B94B-11BE19ADB9BA}"/>
                </a:ext>
              </a:extLst>
            </p:cNvPr>
            <p:cNvSpPr/>
            <p:nvPr/>
          </p:nvSpPr>
          <p:spPr bwMode="auto">
            <a:xfrm rot="1844920">
              <a:off x="9737011" y="4889726"/>
              <a:ext cx="64008" cy="64008"/>
            </a:xfrm>
            <a:prstGeom prst="star7">
              <a:avLst/>
            </a:prstGeom>
            <a:solidFill>
              <a:schemeClr val="accent1"/>
            </a:solid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02" name="7-Point Star 2">
              <a:extLst>
                <a:ext uri="{FF2B5EF4-FFF2-40B4-BE49-F238E27FC236}">
                  <a16:creationId xmlns:a16="http://schemas.microsoft.com/office/drawing/2014/main" id="{CD1F5750-66F2-476E-8A65-12AE2964FC78}"/>
                </a:ext>
              </a:extLst>
            </p:cNvPr>
            <p:cNvSpPr/>
            <p:nvPr/>
          </p:nvSpPr>
          <p:spPr bwMode="auto">
            <a:xfrm rot="1844920">
              <a:off x="9147498" y="5004014"/>
              <a:ext cx="64008" cy="64008"/>
            </a:xfrm>
            <a:prstGeom prst="star7">
              <a:avLst/>
            </a:prstGeom>
            <a:solidFill>
              <a:schemeClr val="accent1"/>
            </a:solid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03" name="7-Point Star 2">
              <a:extLst>
                <a:ext uri="{FF2B5EF4-FFF2-40B4-BE49-F238E27FC236}">
                  <a16:creationId xmlns:a16="http://schemas.microsoft.com/office/drawing/2014/main" id="{121084F3-D0F5-48E2-B5A1-791FD50647BE}"/>
                </a:ext>
              </a:extLst>
            </p:cNvPr>
            <p:cNvSpPr/>
            <p:nvPr/>
          </p:nvSpPr>
          <p:spPr bwMode="auto">
            <a:xfrm rot="1844920">
              <a:off x="8775454" y="5277121"/>
              <a:ext cx="64008" cy="64008"/>
            </a:xfrm>
            <a:prstGeom prst="star7">
              <a:avLst/>
            </a:prstGeom>
            <a:solidFill>
              <a:schemeClr val="accent1"/>
            </a:solid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04" name="7-Point Star 2">
              <a:extLst>
                <a:ext uri="{FF2B5EF4-FFF2-40B4-BE49-F238E27FC236}">
                  <a16:creationId xmlns:a16="http://schemas.microsoft.com/office/drawing/2014/main" id="{F7FCB25B-CD60-4E02-9284-71434534D924}"/>
                </a:ext>
              </a:extLst>
            </p:cNvPr>
            <p:cNvSpPr/>
            <p:nvPr/>
          </p:nvSpPr>
          <p:spPr bwMode="auto">
            <a:xfrm rot="1844920">
              <a:off x="8773964" y="5632239"/>
              <a:ext cx="64008" cy="64008"/>
            </a:xfrm>
            <a:prstGeom prst="star7">
              <a:avLst/>
            </a:prstGeom>
            <a:solidFill>
              <a:schemeClr val="accent1"/>
            </a:solid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05" name="7-Point Star 2">
              <a:extLst>
                <a:ext uri="{FF2B5EF4-FFF2-40B4-BE49-F238E27FC236}">
                  <a16:creationId xmlns:a16="http://schemas.microsoft.com/office/drawing/2014/main" id="{BFBFB254-D6BB-476D-BC51-C2DB010F58F3}"/>
                </a:ext>
              </a:extLst>
            </p:cNvPr>
            <p:cNvSpPr/>
            <p:nvPr/>
          </p:nvSpPr>
          <p:spPr bwMode="auto">
            <a:xfrm rot="1844920">
              <a:off x="10153497" y="4997922"/>
              <a:ext cx="64008" cy="64008"/>
            </a:xfrm>
            <a:prstGeom prst="star7">
              <a:avLst/>
            </a:prstGeom>
            <a:solidFill>
              <a:schemeClr val="accent1"/>
            </a:solid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06" name="7-Point Star 2">
              <a:extLst>
                <a:ext uri="{FF2B5EF4-FFF2-40B4-BE49-F238E27FC236}">
                  <a16:creationId xmlns:a16="http://schemas.microsoft.com/office/drawing/2014/main" id="{A3B1449F-F383-46BC-8E65-81B712D9012D}"/>
                </a:ext>
              </a:extLst>
            </p:cNvPr>
            <p:cNvSpPr/>
            <p:nvPr/>
          </p:nvSpPr>
          <p:spPr bwMode="auto">
            <a:xfrm rot="1844920">
              <a:off x="10386089" y="5028665"/>
              <a:ext cx="64008" cy="64008"/>
            </a:xfrm>
            <a:prstGeom prst="star7">
              <a:avLst/>
            </a:prstGeom>
            <a:solidFill>
              <a:schemeClr val="accent1"/>
            </a:solid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07" name="7-Point Star 2">
              <a:extLst>
                <a:ext uri="{FF2B5EF4-FFF2-40B4-BE49-F238E27FC236}">
                  <a16:creationId xmlns:a16="http://schemas.microsoft.com/office/drawing/2014/main" id="{AF30A209-E682-4FFD-A641-B938AE4F314A}"/>
                </a:ext>
              </a:extLst>
            </p:cNvPr>
            <p:cNvSpPr/>
            <p:nvPr/>
          </p:nvSpPr>
          <p:spPr bwMode="auto">
            <a:xfrm rot="1844920">
              <a:off x="9295132" y="5768330"/>
              <a:ext cx="64008" cy="64008"/>
            </a:xfrm>
            <a:prstGeom prst="star7">
              <a:avLst/>
            </a:prstGeom>
            <a:solidFill>
              <a:schemeClr val="accent1"/>
            </a:solid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08" name="7-Point Star 2">
              <a:extLst>
                <a:ext uri="{FF2B5EF4-FFF2-40B4-BE49-F238E27FC236}">
                  <a16:creationId xmlns:a16="http://schemas.microsoft.com/office/drawing/2014/main" id="{17F1A4AD-9CF8-4CD3-A399-7CFE881A554E}"/>
                </a:ext>
              </a:extLst>
            </p:cNvPr>
            <p:cNvSpPr/>
            <p:nvPr/>
          </p:nvSpPr>
          <p:spPr bwMode="auto">
            <a:xfrm rot="1844920">
              <a:off x="9505774" y="6009384"/>
              <a:ext cx="64008" cy="64008"/>
            </a:xfrm>
            <a:prstGeom prst="star7">
              <a:avLst/>
            </a:prstGeom>
            <a:solidFill>
              <a:schemeClr val="accent1"/>
            </a:solid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09" name="7-Point Star 2">
              <a:extLst>
                <a:ext uri="{FF2B5EF4-FFF2-40B4-BE49-F238E27FC236}">
                  <a16:creationId xmlns:a16="http://schemas.microsoft.com/office/drawing/2014/main" id="{5366FCB0-E4E7-406C-89D6-73BB0689F866}"/>
                </a:ext>
              </a:extLst>
            </p:cNvPr>
            <p:cNvSpPr/>
            <p:nvPr/>
          </p:nvSpPr>
          <p:spPr bwMode="auto">
            <a:xfrm rot="1844920">
              <a:off x="9076609" y="5911861"/>
              <a:ext cx="64008" cy="64008"/>
            </a:xfrm>
            <a:prstGeom prst="star7">
              <a:avLst/>
            </a:prstGeom>
            <a:solidFill>
              <a:schemeClr val="accent1"/>
            </a:solid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cxnSp>
          <p:nvCxnSpPr>
            <p:cNvPr id="12" name="Straight Arrow Connector 11">
              <a:extLst>
                <a:ext uri="{FF2B5EF4-FFF2-40B4-BE49-F238E27FC236}">
                  <a16:creationId xmlns:a16="http://schemas.microsoft.com/office/drawing/2014/main" id="{1E8CA353-86A4-469D-8EEF-33571FA9FB4E}"/>
                </a:ext>
              </a:extLst>
            </p:cNvPr>
            <p:cNvCxnSpPr>
              <a:cxnSpLocks/>
            </p:cNvCxnSpPr>
            <p:nvPr/>
          </p:nvCxnSpPr>
          <p:spPr bwMode="auto">
            <a:xfrm>
              <a:off x="9683126" y="5593594"/>
              <a:ext cx="80656" cy="149857"/>
            </a:xfrm>
            <a:prstGeom prst="straightConnector1">
              <a:avLst/>
            </a:prstGeom>
            <a:noFill/>
            <a:ln w="19050" cap="flat" cmpd="sng" algn="ctr">
              <a:solidFill>
                <a:schemeClr val="bg1"/>
              </a:solidFill>
              <a:prstDash val="solid"/>
              <a:round/>
              <a:headEnd type="none" w="med" len="med"/>
              <a:tailEnd type="triangle"/>
            </a:ln>
            <a:effectLst/>
          </p:spPr>
        </p:cxnSp>
        <p:cxnSp>
          <p:nvCxnSpPr>
            <p:cNvPr id="110" name="Straight Arrow Connector 109">
              <a:extLst>
                <a:ext uri="{FF2B5EF4-FFF2-40B4-BE49-F238E27FC236}">
                  <a16:creationId xmlns:a16="http://schemas.microsoft.com/office/drawing/2014/main" id="{856A172F-E07E-47B6-9CE7-CB90654E80E4}"/>
                </a:ext>
              </a:extLst>
            </p:cNvPr>
            <p:cNvCxnSpPr>
              <a:cxnSpLocks/>
            </p:cNvCxnSpPr>
            <p:nvPr/>
          </p:nvCxnSpPr>
          <p:spPr bwMode="auto">
            <a:xfrm>
              <a:off x="9857723" y="5813632"/>
              <a:ext cx="213074" cy="44193"/>
            </a:xfrm>
            <a:prstGeom prst="straightConnector1">
              <a:avLst/>
            </a:prstGeom>
            <a:noFill/>
            <a:ln w="19050" cap="flat" cmpd="sng" algn="ctr">
              <a:solidFill>
                <a:schemeClr val="bg1"/>
              </a:solidFill>
              <a:prstDash val="solid"/>
              <a:round/>
              <a:headEnd type="none" w="med" len="med"/>
              <a:tailEnd type="triangle"/>
            </a:ln>
            <a:effectLst/>
          </p:spPr>
        </p:cxnSp>
        <p:sp>
          <p:nvSpPr>
            <p:cNvPr id="793" name="TextBox 792">
              <a:extLst>
                <a:ext uri="{FF2B5EF4-FFF2-40B4-BE49-F238E27FC236}">
                  <a16:creationId xmlns:a16="http://schemas.microsoft.com/office/drawing/2014/main" id="{65517D9C-EBA4-485B-83C3-FD87400D9240}"/>
                </a:ext>
              </a:extLst>
            </p:cNvPr>
            <p:cNvSpPr txBox="1"/>
            <p:nvPr/>
          </p:nvSpPr>
          <p:spPr bwMode="auto">
            <a:xfrm>
              <a:off x="10508534" y="5596936"/>
              <a:ext cx="62395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Tumor </a:t>
              </a:r>
            </a:p>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cell</a:t>
              </a:r>
            </a:p>
          </p:txBody>
        </p:sp>
        <p:grpSp>
          <p:nvGrpSpPr>
            <p:cNvPr id="810" name="Group 809">
              <a:extLst>
                <a:ext uri="{FF2B5EF4-FFF2-40B4-BE49-F238E27FC236}">
                  <a16:creationId xmlns:a16="http://schemas.microsoft.com/office/drawing/2014/main" id="{47460E94-4A71-428F-9254-183C755CECD7}"/>
                </a:ext>
              </a:extLst>
            </p:cNvPr>
            <p:cNvGrpSpPr/>
            <p:nvPr/>
          </p:nvGrpSpPr>
          <p:grpSpPr>
            <a:xfrm>
              <a:off x="8217335" y="5662880"/>
              <a:ext cx="597571" cy="531712"/>
              <a:chOff x="7109232" y="5919352"/>
              <a:chExt cx="597571" cy="531712"/>
            </a:xfrm>
          </p:grpSpPr>
          <p:sp>
            <p:nvSpPr>
              <p:cNvPr id="811" name="Freeform 60">
                <a:extLst>
                  <a:ext uri="{FF2B5EF4-FFF2-40B4-BE49-F238E27FC236}">
                    <a16:creationId xmlns:a16="http://schemas.microsoft.com/office/drawing/2014/main" id="{45FE63E8-F104-476B-95AE-0C921377B812}"/>
                  </a:ext>
                </a:extLst>
              </p:cNvPr>
              <p:cNvSpPr/>
              <p:nvPr/>
            </p:nvSpPr>
            <p:spPr bwMode="auto">
              <a:xfrm rot="11453360">
                <a:off x="7109232" y="5919352"/>
                <a:ext cx="597571" cy="531712"/>
              </a:xfrm>
              <a:custGeom>
                <a:avLst/>
                <a:gdLst>
                  <a:gd name="connsiteX0" fmla="*/ 115888 w 1040210"/>
                  <a:gd name="connsiteY0" fmla="*/ 384969 h 1144985"/>
                  <a:gd name="connsiteX1" fmla="*/ 123032 w 1040210"/>
                  <a:gd name="connsiteY1" fmla="*/ 330201 h 1144985"/>
                  <a:gd name="connsiteX2" fmla="*/ 103982 w 1040210"/>
                  <a:gd name="connsiteY2" fmla="*/ 265907 h 1144985"/>
                  <a:gd name="connsiteX3" fmla="*/ 89694 w 1040210"/>
                  <a:gd name="connsiteY3" fmla="*/ 218282 h 1144985"/>
                  <a:gd name="connsiteX4" fmla="*/ 125413 w 1040210"/>
                  <a:gd name="connsiteY4" fmla="*/ 213519 h 1144985"/>
                  <a:gd name="connsiteX5" fmla="*/ 180182 w 1040210"/>
                  <a:gd name="connsiteY5" fmla="*/ 246857 h 1144985"/>
                  <a:gd name="connsiteX6" fmla="*/ 227807 w 1040210"/>
                  <a:gd name="connsiteY6" fmla="*/ 270669 h 1144985"/>
                  <a:gd name="connsiteX7" fmla="*/ 244475 w 1040210"/>
                  <a:gd name="connsiteY7" fmla="*/ 273051 h 1144985"/>
                  <a:gd name="connsiteX8" fmla="*/ 318294 w 1040210"/>
                  <a:gd name="connsiteY8" fmla="*/ 232569 h 1144985"/>
                  <a:gd name="connsiteX9" fmla="*/ 449263 w 1040210"/>
                  <a:gd name="connsiteY9" fmla="*/ 184944 h 1144985"/>
                  <a:gd name="connsiteX10" fmla="*/ 539750 w 1040210"/>
                  <a:gd name="connsiteY10" fmla="*/ 184944 h 1144985"/>
                  <a:gd name="connsiteX11" fmla="*/ 601663 w 1040210"/>
                  <a:gd name="connsiteY11" fmla="*/ 118269 h 1144985"/>
                  <a:gd name="connsiteX12" fmla="*/ 646907 w 1040210"/>
                  <a:gd name="connsiteY12" fmla="*/ 34926 h 1144985"/>
                  <a:gd name="connsiteX13" fmla="*/ 718344 w 1040210"/>
                  <a:gd name="connsiteY13" fmla="*/ 3969 h 1144985"/>
                  <a:gd name="connsiteX14" fmla="*/ 758825 w 1040210"/>
                  <a:gd name="connsiteY14" fmla="*/ 11113 h 1144985"/>
                  <a:gd name="connsiteX15" fmla="*/ 763588 w 1040210"/>
                  <a:gd name="connsiteY15" fmla="*/ 70644 h 1144985"/>
                  <a:gd name="connsiteX16" fmla="*/ 799307 w 1040210"/>
                  <a:gd name="connsiteY16" fmla="*/ 130176 h 1144985"/>
                  <a:gd name="connsiteX17" fmla="*/ 837407 w 1040210"/>
                  <a:gd name="connsiteY17" fmla="*/ 158751 h 1144985"/>
                  <a:gd name="connsiteX18" fmla="*/ 920750 w 1040210"/>
                  <a:gd name="connsiteY18" fmla="*/ 158751 h 1144985"/>
                  <a:gd name="connsiteX19" fmla="*/ 965994 w 1040210"/>
                  <a:gd name="connsiteY19" fmla="*/ 175419 h 1144985"/>
                  <a:gd name="connsiteX20" fmla="*/ 968375 w 1040210"/>
                  <a:gd name="connsiteY20" fmla="*/ 215901 h 1144985"/>
                  <a:gd name="connsiteX21" fmla="*/ 946944 w 1040210"/>
                  <a:gd name="connsiteY21" fmla="*/ 275432 h 1144985"/>
                  <a:gd name="connsiteX22" fmla="*/ 946944 w 1040210"/>
                  <a:gd name="connsiteY22" fmla="*/ 334963 h 1144985"/>
                  <a:gd name="connsiteX23" fmla="*/ 982663 w 1040210"/>
                  <a:gd name="connsiteY23" fmla="*/ 401638 h 1144985"/>
                  <a:gd name="connsiteX24" fmla="*/ 1008857 w 1040210"/>
                  <a:gd name="connsiteY24" fmla="*/ 523082 h 1144985"/>
                  <a:gd name="connsiteX25" fmla="*/ 999332 w 1040210"/>
                  <a:gd name="connsiteY25" fmla="*/ 727869 h 1144985"/>
                  <a:gd name="connsiteX26" fmla="*/ 989807 w 1040210"/>
                  <a:gd name="connsiteY26" fmla="*/ 765969 h 1144985"/>
                  <a:gd name="connsiteX27" fmla="*/ 1006475 w 1040210"/>
                  <a:gd name="connsiteY27" fmla="*/ 811213 h 1144985"/>
                  <a:gd name="connsiteX28" fmla="*/ 1039813 w 1040210"/>
                  <a:gd name="connsiteY28" fmla="*/ 856457 h 1144985"/>
                  <a:gd name="connsiteX29" fmla="*/ 1004094 w 1040210"/>
                  <a:gd name="connsiteY29" fmla="*/ 899319 h 1144985"/>
                  <a:gd name="connsiteX30" fmla="*/ 937419 w 1040210"/>
                  <a:gd name="connsiteY30" fmla="*/ 908844 h 1144985"/>
                  <a:gd name="connsiteX31" fmla="*/ 885032 w 1040210"/>
                  <a:gd name="connsiteY31" fmla="*/ 915988 h 1144985"/>
                  <a:gd name="connsiteX32" fmla="*/ 851694 w 1040210"/>
                  <a:gd name="connsiteY32" fmla="*/ 949326 h 1144985"/>
                  <a:gd name="connsiteX33" fmla="*/ 763588 w 1040210"/>
                  <a:gd name="connsiteY33" fmla="*/ 999332 h 1144985"/>
                  <a:gd name="connsiteX34" fmla="*/ 699294 w 1040210"/>
                  <a:gd name="connsiteY34" fmla="*/ 1068388 h 1144985"/>
                  <a:gd name="connsiteX35" fmla="*/ 658813 w 1040210"/>
                  <a:gd name="connsiteY35" fmla="*/ 1082676 h 1144985"/>
                  <a:gd name="connsiteX36" fmla="*/ 604044 w 1040210"/>
                  <a:gd name="connsiteY36" fmla="*/ 1051719 h 1144985"/>
                  <a:gd name="connsiteX37" fmla="*/ 573088 w 1040210"/>
                  <a:gd name="connsiteY37" fmla="*/ 1058863 h 1144985"/>
                  <a:gd name="connsiteX38" fmla="*/ 494507 w 1040210"/>
                  <a:gd name="connsiteY38" fmla="*/ 1120776 h 1144985"/>
                  <a:gd name="connsiteX39" fmla="*/ 461169 w 1040210"/>
                  <a:gd name="connsiteY39" fmla="*/ 1137444 h 1144985"/>
                  <a:gd name="connsiteX40" fmla="*/ 413544 w 1040210"/>
                  <a:gd name="connsiteY40" fmla="*/ 1075532 h 1144985"/>
                  <a:gd name="connsiteX41" fmla="*/ 332582 w 1040210"/>
                  <a:gd name="connsiteY41" fmla="*/ 1006476 h 1144985"/>
                  <a:gd name="connsiteX42" fmla="*/ 268288 w 1040210"/>
                  <a:gd name="connsiteY42" fmla="*/ 1027907 h 1144985"/>
                  <a:gd name="connsiteX43" fmla="*/ 237332 w 1040210"/>
                  <a:gd name="connsiteY43" fmla="*/ 996951 h 1144985"/>
                  <a:gd name="connsiteX44" fmla="*/ 225425 w 1040210"/>
                  <a:gd name="connsiteY44" fmla="*/ 961232 h 1144985"/>
                  <a:gd name="connsiteX45" fmla="*/ 184944 w 1040210"/>
                  <a:gd name="connsiteY45" fmla="*/ 942182 h 1144985"/>
                  <a:gd name="connsiteX46" fmla="*/ 123032 w 1040210"/>
                  <a:gd name="connsiteY46" fmla="*/ 865982 h 1144985"/>
                  <a:gd name="connsiteX47" fmla="*/ 84932 w 1040210"/>
                  <a:gd name="connsiteY47" fmla="*/ 770732 h 1144985"/>
                  <a:gd name="connsiteX48" fmla="*/ 77788 w 1040210"/>
                  <a:gd name="connsiteY48" fmla="*/ 718344 h 1144985"/>
                  <a:gd name="connsiteX49" fmla="*/ 53975 w 1040210"/>
                  <a:gd name="connsiteY49" fmla="*/ 654051 h 1144985"/>
                  <a:gd name="connsiteX50" fmla="*/ 6350 w 1040210"/>
                  <a:gd name="connsiteY50" fmla="*/ 534988 h 1144985"/>
                  <a:gd name="connsiteX51" fmla="*/ 15875 w 1040210"/>
                  <a:gd name="connsiteY51" fmla="*/ 423069 h 1144985"/>
                  <a:gd name="connsiteX52" fmla="*/ 34925 w 1040210"/>
                  <a:gd name="connsiteY52" fmla="*/ 384969 h 1144985"/>
                  <a:gd name="connsiteX53" fmla="*/ 20638 w 1040210"/>
                  <a:gd name="connsiteY53" fmla="*/ 330201 h 1144985"/>
                  <a:gd name="connsiteX54" fmla="*/ 39688 w 1040210"/>
                  <a:gd name="connsiteY54" fmla="*/ 313532 h 1144985"/>
                  <a:gd name="connsiteX55" fmla="*/ 111125 w 1040210"/>
                  <a:gd name="connsiteY55" fmla="*/ 323057 h 1144985"/>
                  <a:gd name="connsiteX56" fmla="*/ 123032 w 1040210"/>
                  <a:gd name="connsiteY56" fmla="*/ 330201 h 11449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1040210" h="1144985">
                    <a:moveTo>
                      <a:pt x="115888" y="384969"/>
                    </a:moveTo>
                    <a:cubicBezTo>
                      <a:pt x="120452" y="367507"/>
                      <a:pt x="125016" y="350045"/>
                      <a:pt x="123032" y="330201"/>
                    </a:cubicBezTo>
                    <a:cubicBezTo>
                      <a:pt x="121048" y="310357"/>
                      <a:pt x="109538" y="284560"/>
                      <a:pt x="103982" y="265907"/>
                    </a:cubicBezTo>
                    <a:cubicBezTo>
                      <a:pt x="98426" y="247254"/>
                      <a:pt x="86122" y="227013"/>
                      <a:pt x="89694" y="218282"/>
                    </a:cubicBezTo>
                    <a:cubicBezTo>
                      <a:pt x="93266" y="209551"/>
                      <a:pt x="110332" y="208757"/>
                      <a:pt x="125413" y="213519"/>
                    </a:cubicBezTo>
                    <a:cubicBezTo>
                      <a:pt x="140494" y="218282"/>
                      <a:pt x="163116" y="237332"/>
                      <a:pt x="180182" y="246857"/>
                    </a:cubicBezTo>
                    <a:cubicBezTo>
                      <a:pt x="197248" y="256382"/>
                      <a:pt x="217092" y="266303"/>
                      <a:pt x="227807" y="270669"/>
                    </a:cubicBezTo>
                    <a:cubicBezTo>
                      <a:pt x="238522" y="275035"/>
                      <a:pt x="229394" y="279401"/>
                      <a:pt x="244475" y="273051"/>
                    </a:cubicBezTo>
                    <a:cubicBezTo>
                      <a:pt x="259556" y="266701"/>
                      <a:pt x="284163" y="247254"/>
                      <a:pt x="318294" y="232569"/>
                    </a:cubicBezTo>
                    <a:cubicBezTo>
                      <a:pt x="352425" y="217885"/>
                      <a:pt x="412354" y="192881"/>
                      <a:pt x="449263" y="184944"/>
                    </a:cubicBezTo>
                    <a:cubicBezTo>
                      <a:pt x="486172" y="177007"/>
                      <a:pt x="514350" y="196056"/>
                      <a:pt x="539750" y="184944"/>
                    </a:cubicBezTo>
                    <a:cubicBezTo>
                      <a:pt x="565150" y="173832"/>
                      <a:pt x="583804" y="143272"/>
                      <a:pt x="601663" y="118269"/>
                    </a:cubicBezTo>
                    <a:cubicBezTo>
                      <a:pt x="619523" y="93266"/>
                      <a:pt x="627460" y="53976"/>
                      <a:pt x="646907" y="34926"/>
                    </a:cubicBezTo>
                    <a:cubicBezTo>
                      <a:pt x="666354" y="15876"/>
                      <a:pt x="699691" y="7938"/>
                      <a:pt x="718344" y="3969"/>
                    </a:cubicBezTo>
                    <a:cubicBezTo>
                      <a:pt x="736997" y="0"/>
                      <a:pt x="751284" y="1"/>
                      <a:pt x="758825" y="11113"/>
                    </a:cubicBezTo>
                    <a:cubicBezTo>
                      <a:pt x="766366" y="22226"/>
                      <a:pt x="756841" y="50800"/>
                      <a:pt x="763588" y="70644"/>
                    </a:cubicBezTo>
                    <a:cubicBezTo>
                      <a:pt x="770335" y="90488"/>
                      <a:pt x="787004" y="115492"/>
                      <a:pt x="799307" y="130176"/>
                    </a:cubicBezTo>
                    <a:cubicBezTo>
                      <a:pt x="811610" y="144861"/>
                      <a:pt x="817167" y="153989"/>
                      <a:pt x="837407" y="158751"/>
                    </a:cubicBezTo>
                    <a:cubicBezTo>
                      <a:pt x="857648" y="163514"/>
                      <a:pt x="899319" y="155973"/>
                      <a:pt x="920750" y="158751"/>
                    </a:cubicBezTo>
                    <a:cubicBezTo>
                      <a:pt x="942181" y="161529"/>
                      <a:pt x="958057" y="165894"/>
                      <a:pt x="965994" y="175419"/>
                    </a:cubicBezTo>
                    <a:cubicBezTo>
                      <a:pt x="973931" y="184944"/>
                      <a:pt x="971550" y="199232"/>
                      <a:pt x="968375" y="215901"/>
                    </a:cubicBezTo>
                    <a:cubicBezTo>
                      <a:pt x="965200" y="232570"/>
                      <a:pt x="950516" y="255588"/>
                      <a:pt x="946944" y="275432"/>
                    </a:cubicBezTo>
                    <a:cubicBezTo>
                      <a:pt x="943372" y="295276"/>
                      <a:pt x="940991" y="313929"/>
                      <a:pt x="946944" y="334963"/>
                    </a:cubicBezTo>
                    <a:cubicBezTo>
                      <a:pt x="952897" y="355997"/>
                      <a:pt x="972344" y="370285"/>
                      <a:pt x="982663" y="401638"/>
                    </a:cubicBezTo>
                    <a:cubicBezTo>
                      <a:pt x="992982" y="432991"/>
                      <a:pt x="1006079" y="468710"/>
                      <a:pt x="1008857" y="523082"/>
                    </a:cubicBezTo>
                    <a:cubicBezTo>
                      <a:pt x="1011635" y="577454"/>
                      <a:pt x="1002507" y="687388"/>
                      <a:pt x="999332" y="727869"/>
                    </a:cubicBezTo>
                    <a:cubicBezTo>
                      <a:pt x="996157" y="768350"/>
                      <a:pt x="988617" y="752078"/>
                      <a:pt x="989807" y="765969"/>
                    </a:cubicBezTo>
                    <a:cubicBezTo>
                      <a:pt x="990997" y="779860"/>
                      <a:pt x="998141" y="796132"/>
                      <a:pt x="1006475" y="811213"/>
                    </a:cubicBezTo>
                    <a:cubicBezTo>
                      <a:pt x="1014809" y="826294"/>
                      <a:pt x="1040210" y="841773"/>
                      <a:pt x="1039813" y="856457"/>
                    </a:cubicBezTo>
                    <a:cubicBezTo>
                      <a:pt x="1039416" y="871141"/>
                      <a:pt x="1021160" y="890588"/>
                      <a:pt x="1004094" y="899319"/>
                    </a:cubicBezTo>
                    <a:cubicBezTo>
                      <a:pt x="987028" y="908050"/>
                      <a:pt x="937419" y="908844"/>
                      <a:pt x="937419" y="908844"/>
                    </a:cubicBezTo>
                    <a:cubicBezTo>
                      <a:pt x="917575" y="911622"/>
                      <a:pt x="899319" y="909241"/>
                      <a:pt x="885032" y="915988"/>
                    </a:cubicBezTo>
                    <a:cubicBezTo>
                      <a:pt x="870745" y="922735"/>
                      <a:pt x="871935" y="935435"/>
                      <a:pt x="851694" y="949326"/>
                    </a:cubicBezTo>
                    <a:cubicBezTo>
                      <a:pt x="831453" y="963217"/>
                      <a:pt x="788988" y="979488"/>
                      <a:pt x="763588" y="999332"/>
                    </a:cubicBezTo>
                    <a:cubicBezTo>
                      <a:pt x="738188" y="1019176"/>
                      <a:pt x="716756" y="1054497"/>
                      <a:pt x="699294" y="1068388"/>
                    </a:cubicBezTo>
                    <a:cubicBezTo>
                      <a:pt x="681832" y="1082279"/>
                      <a:pt x="674688" y="1085454"/>
                      <a:pt x="658813" y="1082676"/>
                    </a:cubicBezTo>
                    <a:cubicBezTo>
                      <a:pt x="642938" y="1079898"/>
                      <a:pt x="618331" y="1055688"/>
                      <a:pt x="604044" y="1051719"/>
                    </a:cubicBezTo>
                    <a:cubicBezTo>
                      <a:pt x="589757" y="1047750"/>
                      <a:pt x="591344" y="1047354"/>
                      <a:pt x="573088" y="1058863"/>
                    </a:cubicBezTo>
                    <a:cubicBezTo>
                      <a:pt x="554832" y="1070372"/>
                      <a:pt x="513160" y="1107679"/>
                      <a:pt x="494507" y="1120776"/>
                    </a:cubicBezTo>
                    <a:cubicBezTo>
                      <a:pt x="475854" y="1133873"/>
                      <a:pt x="474663" y="1144985"/>
                      <a:pt x="461169" y="1137444"/>
                    </a:cubicBezTo>
                    <a:cubicBezTo>
                      <a:pt x="447675" y="1129903"/>
                      <a:pt x="434975" y="1097360"/>
                      <a:pt x="413544" y="1075532"/>
                    </a:cubicBezTo>
                    <a:cubicBezTo>
                      <a:pt x="392113" y="1053704"/>
                      <a:pt x="356791" y="1014413"/>
                      <a:pt x="332582" y="1006476"/>
                    </a:cubicBezTo>
                    <a:cubicBezTo>
                      <a:pt x="308373" y="998539"/>
                      <a:pt x="284163" y="1029495"/>
                      <a:pt x="268288" y="1027907"/>
                    </a:cubicBezTo>
                    <a:cubicBezTo>
                      <a:pt x="252413" y="1026320"/>
                      <a:pt x="244476" y="1008063"/>
                      <a:pt x="237332" y="996951"/>
                    </a:cubicBezTo>
                    <a:cubicBezTo>
                      <a:pt x="230188" y="985839"/>
                      <a:pt x="234156" y="970360"/>
                      <a:pt x="225425" y="961232"/>
                    </a:cubicBezTo>
                    <a:cubicBezTo>
                      <a:pt x="216694" y="952104"/>
                      <a:pt x="202009" y="958057"/>
                      <a:pt x="184944" y="942182"/>
                    </a:cubicBezTo>
                    <a:cubicBezTo>
                      <a:pt x="167879" y="926307"/>
                      <a:pt x="139701" y="894557"/>
                      <a:pt x="123032" y="865982"/>
                    </a:cubicBezTo>
                    <a:cubicBezTo>
                      <a:pt x="106363" y="837407"/>
                      <a:pt x="92473" y="795338"/>
                      <a:pt x="84932" y="770732"/>
                    </a:cubicBezTo>
                    <a:cubicBezTo>
                      <a:pt x="77391" y="746126"/>
                      <a:pt x="82948" y="737791"/>
                      <a:pt x="77788" y="718344"/>
                    </a:cubicBezTo>
                    <a:cubicBezTo>
                      <a:pt x="72628" y="698897"/>
                      <a:pt x="65881" y="684610"/>
                      <a:pt x="53975" y="654051"/>
                    </a:cubicBezTo>
                    <a:cubicBezTo>
                      <a:pt x="42069" y="623492"/>
                      <a:pt x="12700" y="573485"/>
                      <a:pt x="6350" y="534988"/>
                    </a:cubicBezTo>
                    <a:cubicBezTo>
                      <a:pt x="0" y="496491"/>
                      <a:pt x="11113" y="448072"/>
                      <a:pt x="15875" y="423069"/>
                    </a:cubicBezTo>
                    <a:cubicBezTo>
                      <a:pt x="20637" y="398066"/>
                      <a:pt x="34131" y="400447"/>
                      <a:pt x="34925" y="384969"/>
                    </a:cubicBezTo>
                    <a:cubicBezTo>
                      <a:pt x="35719" y="369491"/>
                      <a:pt x="19844" y="342107"/>
                      <a:pt x="20638" y="330201"/>
                    </a:cubicBezTo>
                    <a:cubicBezTo>
                      <a:pt x="21432" y="318295"/>
                      <a:pt x="24607" y="314723"/>
                      <a:pt x="39688" y="313532"/>
                    </a:cubicBezTo>
                    <a:cubicBezTo>
                      <a:pt x="54769" y="312341"/>
                      <a:pt x="97234" y="320279"/>
                      <a:pt x="111125" y="323057"/>
                    </a:cubicBezTo>
                    <a:cubicBezTo>
                      <a:pt x="125016" y="325835"/>
                      <a:pt x="124024" y="328018"/>
                      <a:pt x="123032" y="330201"/>
                    </a:cubicBezTo>
                  </a:path>
                </a:pathLst>
              </a:custGeom>
              <a:solidFill>
                <a:schemeClr val="accent2">
                  <a:lumMod val="20000"/>
                  <a:lumOff val="80000"/>
                </a:schemeClr>
              </a:solidFill>
              <a:ln w="12700" cap="flat" cmpd="sng" algn="ctr">
                <a:solidFill>
                  <a:schemeClr val="accent1"/>
                </a:solidFill>
                <a:prstDash val="solid"/>
                <a:round/>
                <a:headEnd type="none" w="med" len="med"/>
                <a:tailEnd type="none" w="med" len="med"/>
              </a:ln>
              <a:effectLst/>
            </p:spPr>
            <p:txBody>
              <a:bodyPr anchor="ct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a:lstStyle>
              <a:p>
                <a:pPr marL="0" marR="0" lvl="0" indent="0" algn="ctr" defTabSz="503816" rtl="0" eaLnBrk="0" fontAlgn="base" latinLnBrk="0" hangingPunct="0">
                  <a:lnSpc>
                    <a:spcPct val="90000"/>
                  </a:lnSpc>
                  <a:spcBef>
                    <a:spcPct val="0"/>
                  </a:spcBef>
                  <a:spcAft>
                    <a:spcPct val="0"/>
                  </a:spcAft>
                  <a:buClr>
                    <a:srgbClr val="8B3D9A"/>
                  </a:buClr>
                  <a:buSzPct val="45000"/>
                  <a:buFontTx/>
                  <a:buNone/>
                  <a:tabLst/>
                  <a:defRPr/>
                </a:pPr>
                <a:endParaRPr kumimoji="0" lang="en-US" sz="2645"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itchFamily="34" charset="0"/>
                </a:endParaRPr>
              </a:p>
            </p:txBody>
          </p:sp>
          <p:sp>
            <p:nvSpPr>
              <p:cNvPr id="812" name="Freeform 135">
                <a:extLst>
                  <a:ext uri="{FF2B5EF4-FFF2-40B4-BE49-F238E27FC236}">
                    <a16:creationId xmlns:a16="http://schemas.microsoft.com/office/drawing/2014/main" id="{3126DD36-7C9F-4F6E-A2CE-E6560FF3FEF9}"/>
                  </a:ext>
                </a:extLst>
              </p:cNvPr>
              <p:cNvSpPr/>
              <p:nvPr/>
            </p:nvSpPr>
            <p:spPr bwMode="auto">
              <a:xfrm rot="4138240">
                <a:off x="7227415" y="6085859"/>
                <a:ext cx="211692" cy="238735"/>
              </a:xfrm>
              <a:custGeom>
                <a:avLst/>
                <a:gdLst>
                  <a:gd name="connsiteX0" fmla="*/ 7937 w 497682"/>
                  <a:gd name="connsiteY0" fmla="*/ 321071 h 502841"/>
                  <a:gd name="connsiteX1" fmla="*/ 22225 w 497682"/>
                  <a:gd name="connsiteY1" fmla="*/ 173434 h 502841"/>
                  <a:gd name="connsiteX2" fmla="*/ 141287 w 497682"/>
                  <a:gd name="connsiteY2" fmla="*/ 42465 h 502841"/>
                  <a:gd name="connsiteX3" fmla="*/ 250825 w 497682"/>
                  <a:gd name="connsiteY3" fmla="*/ 1984 h 502841"/>
                  <a:gd name="connsiteX4" fmla="*/ 372269 w 497682"/>
                  <a:gd name="connsiteY4" fmla="*/ 30559 h 502841"/>
                  <a:gd name="connsiteX5" fmla="*/ 453231 w 497682"/>
                  <a:gd name="connsiteY5" fmla="*/ 128190 h 502841"/>
                  <a:gd name="connsiteX6" fmla="*/ 496094 w 497682"/>
                  <a:gd name="connsiteY6" fmla="*/ 244871 h 502841"/>
                  <a:gd name="connsiteX7" fmla="*/ 443706 w 497682"/>
                  <a:gd name="connsiteY7" fmla="*/ 382984 h 502841"/>
                  <a:gd name="connsiteX8" fmla="*/ 336550 w 497682"/>
                  <a:gd name="connsiteY8" fmla="*/ 471090 h 502841"/>
                  <a:gd name="connsiteX9" fmla="*/ 210344 w 497682"/>
                  <a:gd name="connsiteY9" fmla="*/ 494903 h 502841"/>
                  <a:gd name="connsiteX10" fmla="*/ 53181 w 497682"/>
                  <a:gd name="connsiteY10" fmla="*/ 423465 h 502841"/>
                  <a:gd name="connsiteX11" fmla="*/ 7937 w 497682"/>
                  <a:gd name="connsiteY11" fmla="*/ 321071 h 502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97682" h="502841">
                    <a:moveTo>
                      <a:pt x="7937" y="321071"/>
                    </a:moveTo>
                    <a:cubicBezTo>
                      <a:pt x="2778" y="279399"/>
                      <a:pt x="0" y="219868"/>
                      <a:pt x="22225" y="173434"/>
                    </a:cubicBezTo>
                    <a:cubicBezTo>
                      <a:pt x="44450" y="127000"/>
                      <a:pt x="103187" y="71040"/>
                      <a:pt x="141287" y="42465"/>
                    </a:cubicBezTo>
                    <a:cubicBezTo>
                      <a:pt x="179387" y="13890"/>
                      <a:pt x="212328" y="3968"/>
                      <a:pt x="250825" y="1984"/>
                    </a:cubicBezTo>
                    <a:cubicBezTo>
                      <a:pt x="289322" y="0"/>
                      <a:pt x="338535" y="9525"/>
                      <a:pt x="372269" y="30559"/>
                    </a:cubicBezTo>
                    <a:cubicBezTo>
                      <a:pt x="406003" y="51593"/>
                      <a:pt x="432594" y="92471"/>
                      <a:pt x="453231" y="128190"/>
                    </a:cubicBezTo>
                    <a:cubicBezTo>
                      <a:pt x="473869" y="163909"/>
                      <a:pt x="497682" y="202405"/>
                      <a:pt x="496094" y="244871"/>
                    </a:cubicBezTo>
                    <a:cubicBezTo>
                      <a:pt x="494507" y="287337"/>
                      <a:pt x="470297" y="345281"/>
                      <a:pt x="443706" y="382984"/>
                    </a:cubicBezTo>
                    <a:cubicBezTo>
                      <a:pt x="417115" y="420687"/>
                      <a:pt x="375444" y="452437"/>
                      <a:pt x="336550" y="471090"/>
                    </a:cubicBezTo>
                    <a:cubicBezTo>
                      <a:pt x="297656" y="489743"/>
                      <a:pt x="257572" y="502841"/>
                      <a:pt x="210344" y="494903"/>
                    </a:cubicBezTo>
                    <a:cubicBezTo>
                      <a:pt x="163116" y="486965"/>
                      <a:pt x="87709" y="454024"/>
                      <a:pt x="53181" y="423465"/>
                    </a:cubicBezTo>
                    <a:cubicBezTo>
                      <a:pt x="18653" y="392906"/>
                      <a:pt x="13096" y="362743"/>
                      <a:pt x="7937" y="321071"/>
                    </a:cubicBezTo>
                    <a:close/>
                  </a:path>
                </a:pathLst>
              </a:custGeom>
              <a:solidFill>
                <a:schemeClr val="accent2">
                  <a:lumMod val="75000"/>
                </a:schemeClr>
              </a:solidFill>
              <a:ln w="12700">
                <a:solidFill>
                  <a:schemeClr val="accent2">
                    <a:lumMod val="60000"/>
                    <a:lumOff val="40000"/>
                  </a:schemeClr>
                </a:solidFill>
                <a:miter lim="800000"/>
                <a:headEnd/>
                <a:tailEnd/>
              </a:ln>
            </p:spPr>
            <p:txBody>
              <a:bodyPr anchor="ctr"/>
              <a:lstStyle/>
              <a:p>
                <a:pPr marL="0" marR="0" lvl="0" indent="0" algn="ctr" defTabSz="914126" rtl="0" eaLnBrk="1" fontAlgn="base" latinLnBrk="0" hangingPunct="1">
                  <a:lnSpc>
                    <a:spcPct val="90000"/>
                  </a:lnSpc>
                  <a:spcBef>
                    <a:spcPct val="35000"/>
                  </a:spcBef>
                  <a:spcAft>
                    <a:spcPct val="25000"/>
                  </a:spcAft>
                  <a:buClr>
                    <a:srgbClr val="8B3D9A"/>
                  </a:buClr>
                  <a:buSzTx/>
                  <a:buFont typeface="Arial" charset="0"/>
                  <a:buChar char="•"/>
                  <a:tabLst/>
                  <a:defRPr/>
                </a:pPr>
                <a:endParaRPr kumimoji="0" lang="en-US" sz="1400" b="0" i="0" u="none" strike="noStrike" kern="1200" cap="none" spc="0" normalizeH="0" baseline="0" noProof="0" dirty="0">
                  <a:ln>
                    <a:noFill/>
                  </a:ln>
                  <a:solidFill>
                    <a:srgbClr val="CDCDCF"/>
                  </a:solidFill>
                  <a:effectLst/>
                  <a:uLnTx/>
                  <a:uFillTx/>
                  <a:latin typeface="Times New Roman" panose="02020603050405020304" pitchFamily="18" charset="0"/>
                  <a:ea typeface="MS PGothic" pitchFamily="34" charset="-128"/>
                  <a:cs typeface="Arial" panose="020B0604020202020204" pitchFamily="34" charset="0"/>
                </a:endParaRPr>
              </a:p>
            </p:txBody>
          </p:sp>
        </p:grpSp>
        <p:sp>
          <p:nvSpPr>
            <p:cNvPr id="813" name="7-Point Star 2">
              <a:extLst>
                <a:ext uri="{FF2B5EF4-FFF2-40B4-BE49-F238E27FC236}">
                  <a16:creationId xmlns:a16="http://schemas.microsoft.com/office/drawing/2014/main" id="{4C7B1FE0-DA21-402A-8929-D59BD657B13F}"/>
                </a:ext>
              </a:extLst>
            </p:cNvPr>
            <p:cNvSpPr/>
            <p:nvPr/>
          </p:nvSpPr>
          <p:spPr bwMode="auto">
            <a:xfrm rot="1844920">
              <a:off x="8438747" y="5922219"/>
              <a:ext cx="64008" cy="64008"/>
            </a:xfrm>
            <a:prstGeom prst="star7">
              <a:avLst/>
            </a:prstGeom>
            <a:solidFill>
              <a:schemeClr val="accent1"/>
            </a:solid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814" name="7-Point Star 2">
              <a:extLst>
                <a:ext uri="{FF2B5EF4-FFF2-40B4-BE49-F238E27FC236}">
                  <a16:creationId xmlns:a16="http://schemas.microsoft.com/office/drawing/2014/main" id="{27226625-8B11-4960-984C-AB5ADBE18ED9}"/>
                </a:ext>
              </a:extLst>
            </p:cNvPr>
            <p:cNvSpPr/>
            <p:nvPr/>
          </p:nvSpPr>
          <p:spPr bwMode="auto">
            <a:xfrm rot="1844920">
              <a:off x="8576999" y="5786867"/>
              <a:ext cx="64008" cy="64008"/>
            </a:xfrm>
            <a:prstGeom prst="star7">
              <a:avLst/>
            </a:prstGeom>
            <a:solidFill>
              <a:schemeClr val="accent1"/>
            </a:solid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nvGrpSpPr>
            <p:cNvPr id="815" name="Group 7">
              <a:extLst>
                <a:ext uri="{FF2B5EF4-FFF2-40B4-BE49-F238E27FC236}">
                  <a16:creationId xmlns:a16="http://schemas.microsoft.com/office/drawing/2014/main" id="{29331537-B3C2-4747-8026-8DF33CAEB384}"/>
                </a:ext>
              </a:extLst>
            </p:cNvPr>
            <p:cNvGrpSpPr>
              <a:grpSpLocks/>
            </p:cNvGrpSpPr>
            <p:nvPr/>
          </p:nvGrpSpPr>
          <p:grpSpPr bwMode="auto">
            <a:xfrm rot="13639261">
              <a:off x="9988006" y="6061462"/>
              <a:ext cx="45719" cy="196038"/>
              <a:chOff x="1785340" y="2166939"/>
              <a:chExt cx="228634" cy="1457325"/>
            </a:xfrm>
            <a:solidFill>
              <a:schemeClr val="accent2"/>
            </a:solidFill>
          </p:grpSpPr>
          <p:sp>
            <p:nvSpPr>
              <p:cNvPr id="816" name="Oval 815">
                <a:extLst>
                  <a:ext uri="{FF2B5EF4-FFF2-40B4-BE49-F238E27FC236}">
                    <a16:creationId xmlns:a16="http://schemas.microsoft.com/office/drawing/2014/main" id="{91D8D08B-9D7A-4DDF-AB3D-651F757F5A9A}"/>
                  </a:ext>
                </a:extLst>
              </p:cNvPr>
              <p:cNvSpPr/>
              <p:nvPr/>
            </p:nvSpPr>
            <p:spPr bwMode="auto">
              <a:xfrm>
                <a:off x="1785340" y="2166939"/>
                <a:ext cx="223866" cy="614362"/>
              </a:xfrm>
              <a:prstGeom prst="ellipse">
                <a:avLst/>
              </a:prstGeom>
              <a:grpFill/>
              <a:ln w="9525" cap="flat" cmpd="sng" algn="ctr">
                <a:solidFill>
                  <a:schemeClr val="accent2"/>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itchFamily="34" charset="0"/>
                </a:endParaRPr>
              </a:p>
            </p:txBody>
          </p:sp>
          <p:sp>
            <p:nvSpPr>
              <p:cNvPr id="817" name="Oval 816">
                <a:extLst>
                  <a:ext uri="{FF2B5EF4-FFF2-40B4-BE49-F238E27FC236}">
                    <a16:creationId xmlns:a16="http://schemas.microsoft.com/office/drawing/2014/main" id="{9892456D-506A-4562-9A9B-889F2DFA9D80}"/>
                  </a:ext>
                </a:extLst>
              </p:cNvPr>
              <p:cNvSpPr/>
              <p:nvPr/>
            </p:nvSpPr>
            <p:spPr bwMode="auto">
              <a:xfrm>
                <a:off x="1790108" y="3267076"/>
                <a:ext cx="223866" cy="357188"/>
              </a:xfrm>
              <a:prstGeom prst="ellipse">
                <a:avLst/>
              </a:prstGeom>
              <a:grpFill/>
              <a:ln w="9525" cap="flat" cmpd="sng" algn="ctr">
                <a:solidFill>
                  <a:schemeClr val="accent2"/>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itchFamily="34" charset="0"/>
                </a:endParaRPr>
              </a:p>
            </p:txBody>
          </p:sp>
          <p:cxnSp>
            <p:nvCxnSpPr>
              <p:cNvPr id="818" name="Straight Connector 817">
                <a:extLst>
                  <a:ext uri="{FF2B5EF4-FFF2-40B4-BE49-F238E27FC236}">
                    <a16:creationId xmlns:a16="http://schemas.microsoft.com/office/drawing/2014/main" id="{30752E5E-975A-4CE3-AC64-194E9FA9E1AE}"/>
                  </a:ext>
                </a:extLst>
              </p:cNvPr>
              <p:cNvCxnSpPr/>
              <p:nvPr/>
            </p:nvCxnSpPr>
            <p:spPr bwMode="auto">
              <a:xfrm>
                <a:off x="1894896" y="2738438"/>
                <a:ext cx="0" cy="566738"/>
              </a:xfrm>
              <a:prstGeom prst="line">
                <a:avLst/>
              </a:prstGeom>
              <a:grpFill/>
              <a:ln w="28575" cap="flat" cmpd="sng" algn="ctr">
                <a:solidFill>
                  <a:schemeClr val="accent2"/>
                </a:solidFill>
                <a:prstDash val="solid"/>
                <a:round/>
                <a:headEnd type="none" w="med" len="med"/>
                <a:tailEnd type="none" w="med" len="med"/>
              </a:ln>
              <a:effectLst/>
            </p:spPr>
          </p:cxnSp>
        </p:grpSp>
        <p:grpSp>
          <p:nvGrpSpPr>
            <p:cNvPr id="827" name="Group 7">
              <a:extLst>
                <a:ext uri="{FF2B5EF4-FFF2-40B4-BE49-F238E27FC236}">
                  <a16:creationId xmlns:a16="http://schemas.microsoft.com/office/drawing/2014/main" id="{FB037E30-1421-4B93-93F0-D39ACBB1D51B}"/>
                </a:ext>
              </a:extLst>
            </p:cNvPr>
            <p:cNvGrpSpPr>
              <a:grpSpLocks/>
            </p:cNvGrpSpPr>
            <p:nvPr/>
          </p:nvGrpSpPr>
          <p:grpSpPr bwMode="auto">
            <a:xfrm rot="18621981">
              <a:off x="9168754" y="5135024"/>
              <a:ext cx="45719" cy="196038"/>
              <a:chOff x="1785340" y="2166939"/>
              <a:chExt cx="228634" cy="1457325"/>
            </a:xfrm>
            <a:solidFill>
              <a:schemeClr val="accent2"/>
            </a:solidFill>
          </p:grpSpPr>
          <p:sp>
            <p:nvSpPr>
              <p:cNvPr id="828" name="Oval 827">
                <a:extLst>
                  <a:ext uri="{FF2B5EF4-FFF2-40B4-BE49-F238E27FC236}">
                    <a16:creationId xmlns:a16="http://schemas.microsoft.com/office/drawing/2014/main" id="{2DDF7847-CB25-41AA-9FD7-892FBB092866}"/>
                  </a:ext>
                </a:extLst>
              </p:cNvPr>
              <p:cNvSpPr/>
              <p:nvPr/>
            </p:nvSpPr>
            <p:spPr bwMode="auto">
              <a:xfrm>
                <a:off x="1785340" y="2166939"/>
                <a:ext cx="223866" cy="614362"/>
              </a:xfrm>
              <a:prstGeom prst="ellipse">
                <a:avLst/>
              </a:prstGeom>
              <a:grpFill/>
              <a:ln w="9525" cap="flat" cmpd="sng" algn="ctr">
                <a:solidFill>
                  <a:schemeClr val="accent2"/>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itchFamily="34" charset="0"/>
                </a:endParaRPr>
              </a:p>
            </p:txBody>
          </p:sp>
          <p:sp>
            <p:nvSpPr>
              <p:cNvPr id="829" name="Oval 828">
                <a:extLst>
                  <a:ext uri="{FF2B5EF4-FFF2-40B4-BE49-F238E27FC236}">
                    <a16:creationId xmlns:a16="http://schemas.microsoft.com/office/drawing/2014/main" id="{C3F46CC3-FD04-44ED-A858-45FC4CF608B8}"/>
                  </a:ext>
                </a:extLst>
              </p:cNvPr>
              <p:cNvSpPr/>
              <p:nvPr/>
            </p:nvSpPr>
            <p:spPr bwMode="auto">
              <a:xfrm>
                <a:off x="1790108" y="3267076"/>
                <a:ext cx="223866" cy="357188"/>
              </a:xfrm>
              <a:prstGeom prst="ellipse">
                <a:avLst/>
              </a:prstGeom>
              <a:grpFill/>
              <a:ln w="9525" cap="flat" cmpd="sng" algn="ctr">
                <a:solidFill>
                  <a:schemeClr val="accent2"/>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itchFamily="34" charset="0"/>
                </a:endParaRPr>
              </a:p>
            </p:txBody>
          </p:sp>
          <p:cxnSp>
            <p:nvCxnSpPr>
              <p:cNvPr id="830" name="Straight Connector 829">
                <a:extLst>
                  <a:ext uri="{FF2B5EF4-FFF2-40B4-BE49-F238E27FC236}">
                    <a16:creationId xmlns:a16="http://schemas.microsoft.com/office/drawing/2014/main" id="{677049FA-560D-4332-AABC-D3C7F145D72C}"/>
                  </a:ext>
                </a:extLst>
              </p:cNvPr>
              <p:cNvCxnSpPr/>
              <p:nvPr/>
            </p:nvCxnSpPr>
            <p:spPr bwMode="auto">
              <a:xfrm>
                <a:off x="1894896" y="2738438"/>
                <a:ext cx="0" cy="566738"/>
              </a:xfrm>
              <a:prstGeom prst="line">
                <a:avLst/>
              </a:prstGeom>
              <a:grpFill/>
              <a:ln w="28575" cap="flat" cmpd="sng" algn="ctr">
                <a:solidFill>
                  <a:schemeClr val="accent2"/>
                </a:solidFill>
                <a:prstDash val="solid"/>
                <a:round/>
                <a:headEnd type="none" w="med" len="med"/>
                <a:tailEnd type="none" w="med" len="med"/>
              </a:ln>
              <a:effectLst/>
            </p:spPr>
          </p:cxnSp>
        </p:grpSp>
        <p:grpSp>
          <p:nvGrpSpPr>
            <p:cNvPr id="835" name="Group 7">
              <a:extLst>
                <a:ext uri="{FF2B5EF4-FFF2-40B4-BE49-F238E27FC236}">
                  <a16:creationId xmlns:a16="http://schemas.microsoft.com/office/drawing/2014/main" id="{FB6DAD7E-0E59-4E19-A20D-67CE0CD82AC7}"/>
                </a:ext>
              </a:extLst>
            </p:cNvPr>
            <p:cNvGrpSpPr>
              <a:grpSpLocks/>
            </p:cNvGrpSpPr>
            <p:nvPr/>
          </p:nvGrpSpPr>
          <p:grpSpPr bwMode="auto">
            <a:xfrm rot="21435682">
              <a:off x="9379995" y="5045902"/>
              <a:ext cx="45719" cy="196038"/>
              <a:chOff x="1785340" y="2166939"/>
              <a:chExt cx="228634" cy="1457325"/>
            </a:xfrm>
            <a:solidFill>
              <a:schemeClr val="accent2"/>
            </a:solidFill>
          </p:grpSpPr>
          <p:sp>
            <p:nvSpPr>
              <p:cNvPr id="836" name="Oval 835">
                <a:extLst>
                  <a:ext uri="{FF2B5EF4-FFF2-40B4-BE49-F238E27FC236}">
                    <a16:creationId xmlns:a16="http://schemas.microsoft.com/office/drawing/2014/main" id="{E6500F99-040D-4DC6-AC33-3528300A048E}"/>
                  </a:ext>
                </a:extLst>
              </p:cNvPr>
              <p:cNvSpPr/>
              <p:nvPr/>
            </p:nvSpPr>
            <p:spPr bwMode="auto">
              <a:xfrm>
                <a:off x="1785340" y="2166939"/>
                <a:ext cx="223866" cy="614362"/>
              </a:xfrm>
              <a:prstGeom prst="ellipse">
                <a:avLst/>
              </a:prstGeom>
              <a:grpFill/>
              <a:ln w="9525" cap="flat" cmpd="sng" algn="ctr">
                <a:solidFill>
                  <a:schemeClr val="accent2"/>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itchFamily="34" charset="0"/>
                </a:endParaRPr>
              </a:p>
            </p:txBody>
          </p:sp>
          <p:sp>
            <p:nvSpPr>
              <p:cNvPr id="837" name="Oval 836">
                <a:extLst>
                  <a:ext uri="{FF2B5EF4-FFF2-40B4-BE49-F238E27FC236}">
                    <a16:creationId xmlns:a16="http://schemas.microsoft.com/office/drawing/2014/main" id="{3A2B6B31-527B-444C-9F9A-96FBECE87A8A}"/>
                  </a:ext>
                </a:extLst>
              </p:cNvPr>
              <p:cNvSpPr/>
              <p:nvPr/>
            </p:nvSpPr>
            <p:spPr bwMode="auto">
              <a:xfrm>
                <a:off x="1790108" y="3267076"/>
                <a:ext cx="223866" cy="357188"/>
              </a:xfrm>
              <a:prstGeom prst="ellipse">
                <a:avLst/>
              </a:prstGeom>
              <a:grpFill/>
              <a:ln w="9525" cap="flat" cmpd="sng" algn="ctr">
                <a:solidFill>
                  <a:schemeClr val="accent2"/>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itchFamily="34" charset="0"/>
                </a:endParaRPr>
              </a:p>
            </p:txBody>
          </p:sp>
          <p:cxnSp>
            <p:nvCxnSpPr>
              <p:cNvPr id="838" name="Straight Connector 837">
                <a:extLst>
                  <a:ext uri="{FF2B5EF4-FFF2-40B4-BE49-F238E27FC236}">
                    <a16:creationId xmlns:a16="http://schemas.microsoft.com/office/drawing/2014/main" id="{74A53921-0705-481D-A3A3-ACE2C6D6AF8C}"/>
                  </a:ext>
                </a:extLst>
              </p:cNvPr>
              <p:cNvCxnSpPr/>
              <p:nvPr/>
            </p:nvCxnSpPr>
            <p:spPr bwMode="auto">
              <a:xfrm>
                <a:off x="1894896" y="2738438"/>
                <a:ext cx="0" cy="566738"/>
              </a:xfrm>
              <a:prstGeom prst="line">
                <a:avLst/>
              </a:prstGeom>
              <a:grpFill/>
              <a:ln w="28575" cap="flat" cmpd="sng" algn="ctr">
                <a:solidFill>
                  <a:schemeClr val="accent2"/>
                </a:solidFill>
                <a:prstDash val="solid"/>
                <a:round/>
                <a:headEnd type="none" w="med" len="med"/>
                <a:tailEnd type="none" w="med" len="med"/>
              </a:ln>
              <a:effectLst/>
            </p:spPr>
          </p:cxnSp>
        </p:grpSp>
        <p:grpSp>
          <p:nvGrpSpPr>
            <p:cNvPr id="839" name="Group 7">
              <a:extLst>
                <a:ext uri="{FF2B5EF4-FFF2-40B4-BE49-F238E27FC236}">
                  <a16:creationId xmlns:a16="http://schemas.microsoft.com/office/drawing/2014/main" id="{68872D0B-73D7-407C-92A7-8334B38E0934}"/>
                </a:ext>
              </a:extLst>
            </p:cNvPr>
            <p:cNvGrpSpPr>
              <a:grpSpLocks/>
            </p:cNvGrpSpPr>
            <p:nvPr/>
          </p:nvGrpSpPr>
          <p:grpSpPr bwMode="auto">
            <a:xfrm rot="9783739">
              <a:off x="9511129" y="5628650"/>
              <a:ext cx="45719" cy="196038"/>
              <a:chOff x="1785340" y="2166939"/>
              <a:chExt cx="228634" cy="1457325"/>
            </a:xfrm>
            <a:solidFill>
              <a:schemeClr val="accent2"/>
            </a:solidFill>
          </p:grpSpPr>
          <p:sp>
            <p:nvSpPr>
              <p:cNvPr id="840" name="Oval 839">
                <a:extLst>
                  <a:ext uri="{FF2B5EF4-FFF2-40B4-BE49-F238E27FC236}">
                    <a16:creationId xmlns:a16="http://schemas.microsoft.com/office/drawing/2014/main" id="{E7736E86-2A54-4BF6-B17B-3A43215904AC}"/>
                  </a:ext>
                </a:extLst>
              </p:cNvPr>
              <p:cNvSpPr/>
              <p:nvPr/>
            </p:nvSpPr>
            <p:spPr bwMode="auto">
              <a:xfrm>
                <a:off x="1785340" y="2166939"/>
                <a:ext cx="223866" cy="614362"/>
              </a:xfrm>
              <a:prstGeom prst="ellipse">
                <a:avLst/>
              </a:prstGeom>
              <a:grpFill/>
              <a:ln w="9525" cap="flat" cmpd="sng" algn="ctr">
                <a:solidFill>
                  <a:schemeClr val="accent2"/>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itchFamily="34" charset="0"/>
                </a:endParaRPr>
              </a:p>
            </p:txBody>
          </p:sp>
          <p:sp>
            <p:nvSpPr>
              <p:cNvPr id="841" name="Oval 840">
                <a:extLst>
                  <a:ext uri="{FF2B5EF4-FFF2-40B4-BE49-F238E27FC236}">
                    <a16:creationId xmlns:a16="http://schemas.microsoft.com/office/drawing/2014/main" id="{1DA8E12C-42FC-4524-A940-94C178168250}"/>
                  </a:ext>
                </a:extLst>
              </p:cNvPr>
              <p:cNvSpPr/>
              <p:nvPr/>
            </p:nvSpPr>
            <p:spPr bwMode="auto">
              <a:xfrm>
                <a:off x="1790108" y="3267076"/>
                <a:ext cx="223866" cy="357188"/>
              </a:xfrm>
              <a:prstGeom prst="ellipse">
                <a:avLst/>
              </a:prstGeom>
              <a:grpFill/>
              <a:ln w="9525" cap="flat" cmpd="sng" algn="ctr">
                <a:solidFill>
                  <a:schemeClr val="accent2"/>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itchFamily="34" charset="0"/>
                </a:endParaRPr>
              </a:p>
            </p:txBody>
          </p:sp>
          <p:cxnSp>
            <p:nvCxnSpPr>
              <p:cNvPr id="842" name="Straight Connector 841">
                <a:extLst>
                  <a:ext uri="{FF2B5EF4-FFF2-40B4-BE49-F238E27FC236}">
                    <a16:creationId xmlns:a16="http://schemas.microsoft.com/office/drawing/2014/main" id="{7BDE7DC7-82EE-4990-825D-41568DB3B8DD}"/>
                  </a:ext>
                </a:extLst>
              </p:cNvPr>
              <p:cNvCxnSpPr/>
              <p:nvPr/>
            </p:nvCxnSpPr>
            <p:spPr bwMode="auto">
              <a:xfrm>
                <a:off x="1894896" y="2738438"/>
                <a:ext cx="0" cy="566738"/>
              </a:xfrm>
              <a:prstGeom prst="line">
                <a:avLst/>
              </a:prstGeom>
              <a:grpFill/>
              <a:ln w="28575" cap="flat" cmpd="sng" algn="ctr">
                <a:solidFill>
                  <a:schemeClr val="accent2"/>
                </a:solidFill>
                <a:prstDash val="solid"/>
                <a:round/>
                <a:headEnd type="none" w="med" len="med"/>
                <a:tailEnd type="none" w="med" len="med"/>
              </a:ln>
              <a:effectLst/>
            </p:spPr>
          </p:cxnSp>
        </p:grpSp>
        <p:grpSp>
          <p:nvGrpSpPr>
            <p:cNvPr id="847" name="Group 7">
              <a:extLst>
                <a:ext uri="{FF2B5EF4-FFF2-40B4-BE49-F238E27FC236}">
                  <a16:creationId xmlns:a16="http://schemas.microsoft.com/office/drawing/2014/main" id="{8EC9CF31-C414-4D45-92A7-6BC3B560F391}"/>
                </a:ext>
              </a:extLst>
            </p:cNvPr>
            <p:cNvGrpSpPr>
              <a:grpSpLocks/>
            </p:cNvGrpSpPr>
            <p:nvPr/>
          </p:nvGrpSpPr>
          <p:grpSpPr bwMode="auto">
            <a:xfrm rot="5400000">
              <a:off x="9770879" y="5320241"/>
              <a:ext cx="45719" cy="196038"/>
              <a:chOff x="1785340" y="2166939"/>
              <a:chExt cx="228634" cy="1457325"/>
            </a:xfrm>
            <a:solidFill>
              <a:schemeClr val="accent2"/>
            </a:solidFill>
          </p:grpSpPr>
          <p:sp>
            <p:nvSpPr>
              <p:cNvPr id="848" name="Oval 847">
                <a:extLst>
                  <a:ext uri="{FF2B5EF4-FFF2-40B4-BE49-F238E27FC236}">
                    <a16:creationId xmlns:a16="http://schemas.microsoft.com/office/drawing/2014/main" id="{91DC4640-E829-46C3-9736-A935B94846B7}"/>
                  </a:ext>
                </a:extLst>
              </p:cNvPr>
              <p:cNvSpPr/>
              <p:nvPr/>
            </p:nvSpPr>
            <p:spPr bwMode="auto">
              <a:xfrm>
                <a:off x="1785340" y="2166939"/>
                <a:ext cx="223866" cy="614362"/>
              </a:xfrm>
              <a:prstGeom prst="ellipse">
                <a:avLst/>
              </a:prstGeom>
              <a:grpFill/>
              <a:ln w="9525" cap="flat" cmpd="sng" algn="ctr">
                <a:solidFill>
                  <a:schemeClr val="accent2"/>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itchFamily="34" charset="0"/>
                </a:endParaRPr>
              </a:p>
            </p:txBody>
          </p:sp>
          <p:sp>
            <p:nvSpPr>
              <p:cNvPr id="849" name="Oval 848">
                <a:extLst>
                  <a:ext uri="{FF2B5EF4-FFF2-40B4-BE49-F238E27FC236}">
                    <a16:creationId xmlns:a16="http://schemas.microsoft.com/office/drawing/2014/main" id="{639C956B-E6EB-463B-8F97-E73B05183904}"/>
                  </a:ext>
                </a:extLst>
              </p:cNvPr>
              <p:cNvSpPr/>
              <p:nvPr/>
            </p:nvSpPr>
            <p:spPr bwMode="auto">
              <a:xfrm>
                <a:off x="1790108" y="3267076"/>
                <a:ext cx="223866" cy="357188"/>
              </a:xfrm>
              <a:prstGeom prst="ellipse">
                <a:avLst/>
              </a:prstGeom>
              <a:grpFill/>
              <a:ln w="9525" cap="flat" cmpd="sng" algn="ctr">
                <a:solidFill>
                  <a:schemeClr val="accent2"/>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itchFamily="34" charset="0"/>
                </a:endParaRPr>
              </a:p>
            </p:txBody>
          </p:sp>
          <p:cxnSp>
            <p:nvCxnSpPr>
              <p:cNvPr id="850" name="Straight Connector 849">
                <a:extLst>
                  <a:ext uri="{FF2B5EF4-FFF2-40B4-BE49-F238E27FC236}">
                    <a16:creationId xmlns:a16="http://schemas.microsoft.com/office/drawing/2014/main" id="{0CB54CBF-067E-4F09-B31D-1B8A3BE8A2D1}"/>
                  </a:ext>
                </a:extLst>
              </p:cNvPr>
              <p:cNvCxnSpPr/>
              <p:nvPr/>
            </p:nvCxnSpPr>
            <p:spPr bwMode="auto">
              <a:xfrm>
                <a:off x="1894896" y="2738438"/>
                <a:ext cx="0" cy="566738"/>
              </a:xfrm>
              <a:prstGeom prst="line">
                <a:avLst/>
              </a:prstGeom>
              <a:grpFill/>
              <a:ln w="28575" cap="flat" cmpd="sng" algn="ctr">
                <a:solidFill>
                  <a:schemeClr val="accent2"/>
                </a:solidFill>
                <a:prstDash val="solid"/>
                <a:round/>
                <a:headEnd type="none" w="med" len="med"/>
                <a:tailEnd type="none" w="med" len="med"/>
              </a:ln>
              <a:effectLst/>
            </p:spPr>
          </p:cxnSp>
        </p:grpSp>
      </p:grpSp>
      <p:sp>
        <p:nvSpPr>
          <p:cNvPr id="852" name="TextBox 851">
            <a:extLst>
              <a:ext uri="{FF2B5EF4-FFF2-40B4-BE49-F238E27FC236}">
                <a16:creationId xmlns:a16="http://schemas.microsoft.com/office/drawing/2014/main" id="{93028499-7E49-49C0-97B0-B8E6DA099C3D}"/>
              </a:ext>
            </a:extLst>
          </p:cNvPr>
          <p:cNvSpPr txBox="1"/>
          <p:nvPr/>
        </p:nvSpPr>
        <p:spPr bwMode="auto">
          <a:xfrm>
            <a:off x="10736800" y="5185320"/>
            <a:ext cx="1242826"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1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“Bystander effect”</a:t>
            </a:r>
          </a:p>
        </p:txBody>
      </p:sp>
      <p:sp>
        <p:nvSpPr>
          <p:cNvPr id="854" name="TextBox 853">
            <a:extLst>
              <a:ext uri="{FF2B5EF4-FFF2-40B4-BE49-F238E27FC236}">
                <a16:creationId xmlns:a16="http://schemas.microsoft.com/office/drawing/2014/main" id="{CC42F24B-CD51-4D2E-824C-F03294C6E372}"/>
              </a:ext>
            </a:extLst>
          </p:cNvPr>
          <p:cNvSpPr txBox="1"/>
          <p:nvPr/>
        </p:nvSpPr>
        <p:spPr bwMode="auto">
          <a:xfrm>
            <a:off x="3055374" y="4933826"/>
            <a:ext cx="745717"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Cytoplasm</a:t>
            </a:r>
          </a:p>
        </p:txBody>
      </p:sp>
      <p:cxnSp>
        <p:nvCxnSpPr>
          <p:cNvPr id="856" name="Straight Arrow Connector 855">
            <a:extLst>
              <a:ext uri="{FF2B5EF4-FFF2-40B4-BE49-F238E27FC236}">
                <a16:creationId xmlns:a16="http://schemas.microsoft.com/office/drawing/2014/main" id="{6E8538EE-D8F4-4117-AE8F-49660253B530}"/>
              </a:ext>
            </a:extLst>
          </p:cNvPr>
          <p:cNvCxnSpPr>
            <a:cxnSpLocks/>
          </p:cNvCxnSpPr>
          <p:nvPr/>
        </p:nvCxnSpPr>
        <p:spPr bwMode="auto">
          <a:xfrm>
            <a:off x="2442106" y="5941471"/>
            <a:ext cx="164938" cy="37933"/>
          </a:xfrm>
          <a:prstGeom prst="straightConnector1">
            <a:avLst/>
          </a:prstGeom>
          <a:noFill/>
          <a:ln w="19050" cap="flat" cmpd="sng" algn="ctr">
            <a:solidFill>
              <a:schemeClr val="bg1"/>
            </a:solidFill>
            <a:prstDash val="solid"/>
            <a:round/>
            <a:headEnd type="none" w="med" len="med"/>
            <a:tailEnd type="triangle"/>
          </a:ln>
          <a:effectLst/>
        </p:spPr>
      </p:cxnSp>
      <p:grpSp>
        <p:nvGrpSpPr>
          <p:cNvPr id="865" name="Group 7">
            <a:extLst>
              <a:ext uri="{FF2B5EF4-FFF2-40B4-BE49-F238E27FC236}">
                <a16:creationId xmlns:a16="http://schemas.microsoft.com/office/drawing/2014/main" id="{429DA688-B804-4A23-B6F6-0572EF9B292D}"/>
              </a:ext>
            </a:extLst>
          </p:cNvPr>
          <p:cNvGrpSpPr>
            <a:grpSpLocks/>
          </p:cNvGrpSpPr>
          <p:nvPr/>
        </p:nvGrpSpPr>
        <p:grpSpPr bwMode="auto">
          <a:xfrm rot="18904930" flipH="1">
            <a:off x="2307589" y="5016554"/>
            <a:ext cx="45719" cy="196038"/>
            <a:chOff x="1785340" y="2166939"/>
            <a:chExt cx="228634" cy="1457325"/>
          </a:xfrm>
          <a:solidFill>
            <a:schemeClr val="accent2"/>
          </a:solidFill>
        </p:grpSpPr>
        <p:sp>
          <p:nvSpPr>
            <p:cNvPr id="866" name="Oval 865">
              <a:extLst>
                <a:ext uri="{FF2B5EF4-FFF2-40B4-BE49-F238E27FC236}">
                  <a16:creationId xmlns:a16="http://schemas.microsoft.com/office/drawing/2014/main" id="{D967C2E9-0CF0-43CC-8137-681494217354}"/>
                </a:ext>
              </a:extLst>
            </p:cNvPr>
            <p:cNvSpPr/>
            <p:nvPr/>
          </p:nvSpPr>
          <p:spPr bwMode="auto">
            <a:xfrm>
              <a:off x="1785340" y="2166939"/>
              <a:ext cx="223866" cy="614362"/>
            </a:xfrm>
            <a:prstGeom prst="ellipse">
              <a:avLst/>
            </a:prstGeom>
            <a:grpFill/>
            <a:ln w="9525" cap="flat" cmpd="sng" algn="ctr">
              <a:solidFill>
                <a:schemeClr val="accent2"/>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itchFamily="34" charset="0"/>
              </a:endParaRPr>
            </a:p>
          </p:txBody>
        </p:sp>
        <p:sp>
          <p:nvSpPr>
            <p:cNvPr id="867" name="Oval 866">
              <a:extLst>
                <a:ext uri="{FF2B5EF4-FFF2-40B4-BE49-F238E27FC236}">
                  <a16:creationId xmlns:a16="http://schemas.microsoft.com/office/drawing/2014/main" id="{40CE9E88-62B1-4A70-AEE4-CD693B134712}"/>
                </a:ext>
              </a:extLst>
            </p:cNvPr>
            <p:cNvSpPr/>
            <p:nvPr/>
          </p:nvSpPr>
          <p:spPr bwMode="auto">
            <a:xfrm>
              <a:off x="1790108" y="3267076"/>
              <a:ext cx="223866" cy="357188"/>
            </a:xfrm>
            <a:prstGeom prst="ellipse">
              <a:avLst/>
            </a:prstGeom>
            <a:grpFill/>
            <a:ln w="9525" cap="flat" cmpd="sng" algn="ctr">
              <a:solidFill>
                <a:schemeClr val="accent2"/>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itchFamily="34" charset="0"/>
              </a:endParaRPr>
            </a:p>
          </p:txBody>
        </p:sp>
        <p:cxnSp>
          <p:nvCxnSpPr>
            <p:cNvPr id="868" name="Straight Connector 867">
              <a:extLst>
                <a:ext uri="{FF2B5EF4-FFF2-40B4-BE49-F238E27FC236}">
                  <a16:creationId xmlns:a16="http://schemas.microsoft.com/office/drawing/2014/main" id="{9CA938C8-F62A-4D8F-8080-3E8AEA8AAD2E}"/>
                </a:ext>
              </a:extLst>
            </p:cNvPr>
            <p:cNvCxnSpPr/>
            <p:nvPr/>
          </p:nvCxnSpPr>
          <p:spPr bwMode="auto">
            <a:xfrm>
              <a:off x="1894896" y="2738438"/>
              <a:ext cx="0" cy="566738"/>
            </a:xfrm>
            <a:prstGeom prst="line">
              <a:avLst/>
            </a:prstGeom>
            <a:grpFill/>
            <a:ln w="28575" cap="flat" cmpd="sng" algn="ctr">
              <a:solidFill>
                <a:schemeClr val="accent2"/>
              </a:solidFill>
              <a:prstDash val="solid"/>
              <a:round/>
              <a:headEnd type="none" w="med" len="med"/>
              <a:tailEnd type="none" w="med" len="med"/>
            </a:ln>
            <a:effectLst/>
          </p:spPr>
        </p:cxnSp>
      </p:grpSp>
      <p:grpSp>
        <p:nvGrpSpPr>
          <p:cNvPr id="885" name="Group 884">
            <a:extLst>
              <a:ext uri="{FF2B5EF4-FFF2-40B4-BE49-F238E27FC236}">
                <a16:creationId xmlns:a16="http://schemas.microsoft.com/office/drawing/2014/main" id="{7B3F0AE7-D2BD-4F55-9951-DEEF4E4DB059}"/>
              </a:ext>
            </a:extLst>
          </p:cNvPr>
          <p:cNvGrpSpPr/>
          <p:nvPr/>
        </p:nvGrpSpPr>
        <p:grpSpPr>
          <a:xfrm rot="9306267">
            <a:off x="2030001" y="5699349"/>
            <a:ext cx="240386" cy="250925"/>
            <a:chOff x="285313" y="3196211"/>
            <a:chExt cx="1187475" cy="1269460"/>
          </a:xfrm>
          <a:solidFill>
            <a:schemeClr val="accent1"/>
          </a:solidFill>
        </p:grpSpPr>
        <p:grpSp>
          <p:nvGrpSpPr>
            <p:cNvPr id="886" name="Group 885">
              <a:extLst>
                <a:ext uri="{FF2B5EF4-FFF2-40B4-BE49-F238E27FC236}">
                  <a16:creationId xmlns:a16="http://schemas.microsoft.com/office/drawing/2014/main" id="{0CD7C0F2-AE25-4D6A-901B-D4EDE5972B43}"/>
                </a:ext>
              </a:extLst>
            </p:cNvPr>
            <p:cNvGrpSpPr/>
            <p:nvPr/>
          </p:nvGrpSpPr>
          <p:grpSpPr>
            <a:xfrm>
              <a:off x="397845" y="3920346"/>
              <a:ext cx="928042" cy="215142"/>
              <a:chOff x="397845" y="3920346"/>
              <a:chExt cx="928042" cy="215142"/>
            </a:xfrm>
            <a:grpFill/>
          </p:grpSpPr>
          <p:grpSp>
            <p:nvGrpSpPr>
              <p:cNvPr id="891" name="Group 890">
                <a:extLst>
                  <a:ext uri="{FF2B5EF4-FFF2-40B4-BE49-F238E27FC236}">
                    <a16:creationId xmlns:a16="http://schemas.microsoft.com/office/drawing/2014/main" id="{12B47332-CE51-4EA5-9B89-FF1CB31EEB12}"/>
                  </a:ext>
                </a:extLst>
              </p:cNvPr>
              <p:cNvGrpSpPr/>
              <p:nvPr/>
            </p:nvGrpSpPr>
            <p:grpSpPr>
              <a:xfrm>
                <a:off x="1035546" y="3920346"/>
                <a:ext cx="290341" cy="215142"/>
                <a:chOff x="1035546" y="3914304"/>
                <a:chExt cx="290341" cy="215142"/>
              </a:xfrm>
              <a:grpFill/>
            </p:grpSpPr>
            <p:sp>
              <p:nvSpPr>
                <p:cNvPr id="895" name="Rectangle 894">
                  <a:extLst>
                    <a:ext uri="{FF2B5EF4-FFF2-40B4-BE49-F238E27FC236}">
                      <a16:creationId xmlns:a16="http://schemas.microsoft.com/office/drawing/2014/main" id="{7D86C600-189A-40B0-868E-2287DFE70867}"/>
                    </a:ext>
                  </a:extLst>
                </p:cNvPr>
                <p:cNvSpPr/>
                <p:nvPr/>
              </p:nvSpPr>
              <p:spPr bwMode="auto">
                <a:xfrm>
                  <a:off x="1035546" y="4010657"/>
                  <a:ext cx="117497" cy="31119"/>
                </a:xfrm>
                <a:prstGeom prst="rect">
                  <a:avLst/>
                </a:prstGeom>
                <a:grpFill/>
                <a:ln w="31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896" name="7-Point Star 2">
                  <a:extLst>
                    <a:ext uri="{FF2B5EF4-FFF2-40B4-BE49-F238E27FC236}">
                      <a16:creationId xmlns:a16="http://schemas.microsoft.com/office/drawing/2014/main" id="{FA033386-11BF-405A-AA8C-1C21AEC8CBD4}"/>
                    </a:ext>
                  </a:extLst>
                </p:cNvPr>
                <p:cNvSpPr/>
                <p:nvPr/>
              </p:nvSpPr>
              <p:spPr bwMode="auto">
                <a:xfrm>
                  <a:off x="1110745" y="3914304"/>
                  <a:ext cx="215142" cy="215142"/>
                </a:xfrm>
                <a:prstGeom prst="star7">
                  <a:avLst/>
                </a:pr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nvGrpSpPr>
              <p:cNvPr id="892" name="Group 891">
                <a:extLst>
                  <a:ext uri="{FF2B5EF4-FFF2-40B4-BE49-F238E27FC236}">
                    <a16:creationId xmlns:a16="http://schemas.microsoft.com/office/drawing/2014/main" id="{3C0519AF-AF04-4270-BD7A-A36F3A2ED075}"/>
                  </a:ext>
                </a:extLst>
              </p:cNvPr>
              <p:cNvGrpSpPr/>
              <p:nvPr/>
            </p:nvGrpSpPr>
            <p:grpSpPr>
              <a:xfrm rot="10800000">
                <a:off x="397845" y="3920346"/>
                <a:ext cx="290341" cy="215142"/>
                <a:chOff x="1035546" y="3914304"/>
                <a:chExt cx="290341" cy="215142"/>
              </a:xfrm>
              <a:grpFill/>
            </p:grpSpPr>
            <p:sp>
              <p:nvSpPr>
                <p:cNvPr id="893" name="Rectangle 892">
                  <a:extLst>
                    <a:ext uri="{FF2B5EF4-FFF2-40B4-BE49-F238E27FC236}">
                      <a16:creationId xmlns:a16="http://schemas.microsoft.com/office/drawing/2014/main" id="{7F7666E3-CA82-4ABA-AE53-2E5F2B7276D9}"/>
                    </a:ext>
                  </a:extLst>
                </p:cNvPr>
                <p:cNvSpPr/>
                <p:nvPr/>
              </p:nvSpPr>
              <p:spPr bwMode="auto">
                <a:xfrm>
                  <a:off x="1035546" y="4010657"/>
                  <a:ext cx="117497" cy="31119"/>
                </a:xfrm>
                <a:prstGeom prst="rect">
                  <a:avLst/>
                </a:prstGeom>
                <a:grpFill/>
                <a:ln w="31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894" name="7-Point Star 2">
                  <a:extLst>
                    <a:ext uri="{FF2B5EF4-FFF2-40B4-BE49-F238E27FC236}">
                      <a16:creationId xmlns:a16="http://schemas.microsoft.com/office/drawing/2014/main" id="{53C77329-1D0A-459A-9B76-CCC364AE3154}"/>
                    </a:ext>
                  </a:extLst>
                </p:cNvPr>
                <p:cNvSpPr/>
                <p:nvPr/>
              </p:nvSpPr>
              <p:spPr bwMode="auto">
                <a:xfrm>
                  <a:off x="1110745" y="3914304"/>
                  <a:ext cx="215142" cy="215142"/>
                </a:xfrm>
                <a:prstGeom prst="star7">
                  <a:avLst/>
                </a:pr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sp>
          <p:nvSpPr>
            <p:cNvPr id="887" name="Freeform 73">
              <a:extLst>
                <a:ext uri="{FF2B5EF4-FFF2-40B4-BE49-F238E27FC236}">
                  <a16:creationId xmlns:a16="http://schemas.microsoft.com/office/drawing/2014/main" id="{3646ED89-6EB9-4FAE-8575-59FE1A6797FE}"/>
                </a:ext>
              </a:extLst>
            </p:cNvPr>
            <p:cNvSpPr/>
            <p:nvPr/>
          </p:nvSpPr>
          <p:spPr bwMode="auto">
            <a:xfrm>
              <a:off x="1123365" y="3389390"/>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888" name="Freeform 74">
              <a:extLst>
                <a:ext uri="{FF2B5EF4-FFF2-40B4-BE49-F238E27FC236}">
                  <a16:creationId xmlns:a16="http://schemas.microsoft.com/office/drawing/2014/main" id="{DBCCAC3A-104A-4D0E-8FEE-5115E6C1C313}"/>
                </a:ext>
              </a:extLst>
            </p:cNvPr>
            <p:cNvSpPr/>
            <p:nvPr/>
          </p:nvSpPr>
          <p:spPr bwMode="auto">
            <a:xfrm flipV="1">
              <a:off x="285313" y="3407323"/>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889" name="Freeform 39">
              <a:extLst>
                <a:ext uri="{FF2B5EF4-FFF2-40B4-BE49-F238E27FC236}">
                  <a16:creationId xmlns:a16="http://schemas.microsoft.com/office/drawing/2014/main" id="{C5D52792-01CA-432A-9944-C9F08E608C8C}"/>
                </a:ext>
              </a:extLst>
            </p:cNvPr>
            <p:cNvSpPr/>
            <p:nvPr/>
          </p:nvSpPr>
          <p:spPr bwMode="auto">
            <a:xfrm>
              <a:off x="894320" y="3196211"/>
              <a:ext cx="502442"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890" name="Freeform 41">
              <a:extLst>
                <a:ext uri="{FF2B5EF4-FFF2-40B4-BE49-F238E27FC236}">
                  <a16:creationId xmlns:a16="http://schemas.microsoft.com/office/drawing/2014/main" id="{9FDF5C93-34FA-481D-8CF7-7C4B97E0D433}"/>
                </a:ext>
              </a:extLst>
            </p:cNvPr>
            <p:cNvSpPr/>
            <p:nvPr/>
          </p:nvSpPr>
          <p:spPr bwMode="auto">
            <a:xfrm flipH="1">
              <a:off x="337717" y="3196211"/>
              <a:ext cx="499629"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nvGrpSpPr>
          <p:cNvPr id="897" name="Group 7">
            <a:extLst>
              <a:ext uri="{FF2B5EF4-FFF2-40B4-BE49-F238E27FC236}">
                <a16:creationId xmlns:a16="http://schemas.microsoft.com/office/drawing/2014/main" id="{4884C6D0-F882-4DA1-AE6F-825E21B360D5}"/>
              </a:ext>
            </a:extLst>
          </p:cNvPr>
          <p:cNvGrpSpPr>
            <a:grpSpLocks/>
          </p:cNvGrpSpPr>
          <p:nvPr/>
        </p:nvGrpSpPr>
        <p:grpSpPr bwMode="auto">
          <a:xfrm rot="18904930" flipH="1">
            <a:off x="2324658" y="5834159"/>
            <a:ext cx="45719" cy="196038"/>
            <a:chOff x="1785340" y="2166939"/>
            <a:chExt cx="228634" cy="1457325"/>
          </a:xfrm>
          <a:solidFill>
            <a:schemeClr val="accent2"/>
          </a:solidFill>
        </p:grpSpPr>
        <p:sp>
          <p:nvSpPr>
            <p:cNvPr id="898" name="Oval 897">
              <a:extLst>
                <a:ext uri="{FF2B5EF4-FFF2-40B4-BE49-F238E27FC236}">
                  <a16:creationId xmlns:a16="http://schemas.microsoft.com/office/drawing/2014/main" id="{83CE552C-2E64-46C3-891C-1A207923922E}"/>
                </a:ext>
              </a:extLst>
            </p:cNvPr>
            <p:cNvSpPr/>
            <p:nvPr/>
          </p:nvSpPr>
          <p:spPr bwMode="auto">
            <a:xfrm>
              <a:off x="1785340" y="2166939"/>
              <a:ext cx="223866" cy="614362"/>
            </a:xfrm>
            <a:prstGeom prst="ellipse">
              <a:avLst/>
            </a:prstGeom>
            <a:grpFill/>
            <a:ln w="9525" cap="flat" cmpd="sng" algn="ctr">
              <a:solidFill>
                <a:schemeClr val="accent2"/>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itchFamily="34" charset="0"/>
              </a:endParaRPr>
            </a:p>
          </p:txBody>
        </p:sp>
        <p:sp>
          <p:nvSpPr>
            <p:cNvPr id="899" name="Oval 898">
              <a:extLst>
                <a:ext uri="{FF2B5EF4-FFF2-40B4-BE49-F238E27FC236}">
                  <a16:creationId xmlns:a16="http://schemas.microsoft.com/office/drawing/2014/main" id="{02F5709B-7EB6-4C81-84EF-3F6B73518331}"/>
                </a:ext>
              </a:extLst>
            </p:cNvPr>
            <p:cNvSpPr/>
            <p:nvPr/>
          </p:nvSpPr>
          <p:spPr bwMode="auto">
            <a:xfrm>
              <a:off x="1790108" y="3267076"/>
              <a:ext cx="223866" cy="357188"/>
            </a:xfrm>
            <a:prstGeom prst="ellipse">
              <a:avLst/>
            </a:prstGeom>
            <a:grpFill/>
            <a:ln w="9525" cap="flat" cmpd="sng" algn="ctr">
              <a:solidFill>
                <a:schemeClr val="accent2"/>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itchFamily="34" charset="0"/>
              </a:endParaRPr>
            </a:p>
          </p:txBody>
        </p:sp>
        <p:cxnSp>
          <p:nvCxnSpPr>
            <p:cNvPr id="900" name="Straight Connector 899">
              <a:extLst>
                <a:ext uri="{FF2B5EF4-FFF2-40B4-BE49-F238E27FC236}">
                  <a16:creationId xmlns:a16="http://schemas.microsoft.com/office/drawing/2014/main" id="{72C5A74E-B02C-47C1-819F-410A90529C95}"/>
                </a:ext>
              </a:extLst>
            </p:cNvPr>
            <p:cNvCxnSpPr/>
            <p:nvPr/>
          </p:nvCxnSpPr>
          <p:spPr bwMode="auto">
            <a:xfrm>
              <a:off x="1894896" y="2738438"/>
              <a:ext cx="0" cy="566738"/>
            </a:xfrm>
            <a:prstGeom prst="line">
              <a:avLst/>
            </a:prstGeom>
            <a:grpFill/>
            <a:ln w="28575" cap="flat" cmpd="sng" algn="ctr">
              <a:solidFill>
                <a:schemeClr val="accent2"/>
              </a:solidFill>
              <a:prstDash val="solid"/>
              <a:round/>
              <a:headEnd type="none" w="med" len="med"/>
              <a:tailEnd type="none" w="med" len="med"/>
            </a:ln>
            <a:effectLst/>
          </p:spPr>
        </p:cxnSp>
      </p:grpSp>
      <p:grpSp>
        <p:nvGrpSpPr>
          <p:cNvPr id="901" name="Group 900">
            <a:extLst>
              <a:ext uri="{FF2B5EF4-FFF2-40B4-BE49-F238E27FC236}">
                <a16:creationId xmlns:a16="http://schemas.microsoft.com/office/drawing/2014/main" id="{A6C9CD46-9CDC-45B9-9E5E-152079D04FC6}"/>
              </a:ext>
            </a:extLst>
          </p:cNvPr>
          <p:cNvGrpSpPr/>
          <p:nvPr/>
        </p:nvGrpSpPr>
        <p:grpSpPr>
          <a:xfrm rot="9306267">
            <a:off x="2845619" y="6029222"/>
            <a:ext cx="301808" cy="250925"/>
            <a:chOff x="113212" y="3196211"/>
            <a:chExt cx="1490891" cy="1269460"/>
          </a:xfrm>
          <a:solidFill>
            <a:schemeClr val="accent1"/>
          </a:solidFill>
        </p:grpSpPr>
        <p:grpSp>
          <p:nvGrpSpPr>
            <p:cNvPr id="902" name="Group 901">
              <a:extLst>
                <a:ext uri="{FF2B5EF4-FFF2-40B4-BE49-F238E27FC236}">
                  <a16:creationId xmlns:a16="http://schemas.microsoft.com/office/drawing/2014/main" id="{DDB8999C-48B5-45E2-BC97-9972B0F987BB}"/>
                </a:ext>
              </a:extLst>
            </p:cNvPr>
            <p:cNvGrpSpPr/>
            <p:nvPr/>
          </p:nvGrpSpPr>
          <p:grpSpPr>
            <a:xfrm>
              <a:off x="113212" y="4053912"/>
              <a:ext cx="1490891" cy="362044"/>
              <a:chOff x="113212" y="4053912"/>
              <a:chExt cx="1490891" cy="362044"/>
            </a:xfrm>
            <a:grpFill/>
          </p:grpSpPr>
          <p:grpSp>
            <p:nvGrpSpPr>
              <p:cNvPr id="907" name="Group 906">
                <a:extLst>
                  <a:ext uri="{FF2B5EF4-FFF2-40B4-BE49-F238E27FC236}">
                    <a16:creationId xmlns:a16="http://schemas.microsoft.com/office/drawing/2014/main" id="{BA2BC65F-6F5F-4341-8F95-44818592CCA9}"/>
                  </a:ext>
                </a:extLst>
              </p:cNvPr>
              <p:cNvGrpSpPr/>
              <p:nvPr/>
            </p:nvGrpSpPr>
            <p:grpSpPr>
              <a:xfrm>
                <a:off x="1206268" y="4097842"/>
                <a:ext cx="397835" cy="318114"/>
                <a:chOff x="1206268" y="4091800"/>
                <a:chExt cx="397835" cy="318114"/>
              </a:xfrm>
              <a:grpFill/>
            </p:grpSpPr>
            <p:sp>
              <p:nvSpPr>
                <p:cNvPr id="911" name="Rectangle 910">
                  <a:extLst>
                    <a:ext uri="{FF2B5EF4-FFF2-40B4-BE49-F238E27FC236}">
                      <a16:creationId xmlns:a16="http://schemas.microsoft.com/office/drawing/2014/main" id="{D7DB554F-A303-487F-B56F-066933E125FA}"/>
                    </a:ext>
                  </a:extLst>
                </p:cNvPr>
                <p:cNvSpPr/>
                <p:nvPr/>
              </p:nvSpPr>
              <p:spPr bwMode="auto">
                <a:xfrm rot="2000526">
                  <a:off x="1206268" y="4091800"/>
                  <a:ext cx="117499" cy="31118"/>
                </a:xfrm>
                <a:prstGeom prst="rect">
                  <a:avLst/>
                </a:prstGeom>
                <a:grpFill/>
                <a:ln w="31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912" name="7-Point Star 2">
                  <a:extLst>
                    <a:ext uri="{FF2B5EF4-FFF2-40B4-BE49-F238E27FC236}">
                      <a16:creationId xmlns:a16="http://schemas.microsoft.com/office/drawing/2014/main" id="{A2247310-4FC1-4267-9E89-70871983AD38}"/>
                    </a:ext>
                  </a:extLst>
                </p:cNvPr>
                <p:cNvSpPr/>
                <p:nvPr/>
              </p:nvSpPr>
              <p:spPr bwMode="auto">
                <a:xfrm>
                  <a:off x="1388963" y="4194771"/>
                  <a:ext cx="215140" cy="215143"/>
                </a:xfrm>
                <a:prstGeom prst="star7">
                  <a:avLst/>
                </a:pr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nvGrpSpPr>
              <p:cNvPr id="908" name="Group 907">
                <a:extLst>
                  <a:ext uri="{FF2B5EF4-FFF2-40B4-BE49-F238E27FC236}">
                    <a16:creationId xmlns:a16="http://schemas.microsoft.com/office/drawing/2014/main" id="{88D4DEC7-D072-4556-AC7E-2EB252AE5351}"/>
                  </a:ext>
                </a:extLst>
              </p:cNvPr>
              <p:cNvGrpSpPr/>
              <p:nvPr/>
            </p:nvGrpSpPr>
            <p:grpSpPr>
              <a:xfrm rot="10800000">
                <a:off x="113212" y="4053912"/>
                <a:ext cx="408343" cy="277291"/>
                <a:chOff x="1202177" y="3718589"/>
                <a:chExt cx="408343" cy="277291"/>
              </a:xfrm>
              <a:grpFill/>
            </p:grpSpPr>
            <p:sp>
              <p:nvSpPr>
                <p:cNvPr id="909" name="Rectangle 908">
                  <a:extLst>
                    <a:ext uri="{FF2B5EF4-FFF2-40B4-BE49-F238E27FC236}">
                      <a16:creationId xmlns:a16="http://schemas.microsoft.com/office/drawing/2014/main" id="{15CFA4C2-C6EB-49D5-AD78-82D271E25D90}"/>
                    </a:ext>
                  </a:extLst>
                </p:cNvPr>
                <p:cNvSpPr/>
                <p:nvPr/>
              </p:nvSpPr>
              <p:spPr bwMode="auto">
                <a:xfrm>
                  <a:off x="1202177" y="3718589"/>
                  <a:ext cx="117499" cy="31118"/>
                </a:xfrm>
                <a:prstGeom prst="rect">
                  <a:avLst/>
                </a:prstGeom>
                <a:grpFill/>
                <a:ln w="31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910" name="7-Point Star 2">
                  <a:extLst>
                    <a:ext uri="{FF2B5EF4-FFF2-40B4-BE49-F238E27FC236}">
                      <a16:creationId xmlns:a16="http://schemas.microsoft.com/office/drawing/2014/main" id="{0C799C13-47B8-4164-968C-C5643C2F8E96}"/>
                    </a:ext>
                  </a:extLst>
                </p:cNvPr>
                <p:cNvSpPr/>
                <p:nvPr/>
              </p:nvSpPr>
              <p:spPr bwMode="auto">
                <a:xfrm>
                  <a:off x="1395379" y="3780738"/>
                  <a:ext cx="215141" cy="215142"/>
                </a:xfrm>
                <a:prstGeom prst="star7">
                  <a:avLst/>
                </a:pr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sp>
          <p:nvSpPr>
            <p:cNvPr id="903" name="Freeform 73">
              <a:extLst>
                <a:ext uri="{FF2B5EF4-FFF2-40B4-BE49-F238E27FC236}">
                  <a16:creationId xmlns:a16="http://schemas.microsoft.com/office/drawing/2014/main" id="{B8B41FFB-2CCA-4374-9704-CF5DB6ADD679}"/>
                </a:ext>
              </a:extLst>
            </p:cNvPr>
            <p:cNvSpPr/>
            <p:nvPr/>
          </p:nvSpPr>
          <p:spPr bwMode="auto">
            <a:xfrm>
              <a:off x="1123365" y="3389390"/>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904" name="Freeform 74">
              <a:extLst>
                <a:ext uri="{FF2B5EF4-FFF2-40B4-BE49-F238E27FC236}">
                  <a16:creationId xmlns:a16="http://schemas.microsoft.com/office/drawing/2014/main" id="{D3E9C315-8917-4B21-80D9-F67EC3C538BB}"/>
                </a:ext>
              </a:extLst>
            </p:cNvPr>
            <p:cNvSpPr/>
            <p:nvPr/>
          </p:nvSpPr>
          <p:spPr bwMode="auto">
            <a:xfrm flipV="1">
              <a:off x="285313" y="3407323"/>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905" name="Freeform 39">
              <a:extLst>
                <a:ext uri="{FF2B5EF4-FFF2-40B4-BE49-F238E27FC236}">
                  <a16:creationId xmlns:a16="http://schemas.microsoft.com/office/drawing/2014/main" id="{F35BFBAA-E9F3-45E0-B5A6-A66E80B7E248}"/>
                </a:ext>
              </a:extLst>
            </p:cNvPr>
            <p:cNvSpPr/>
            <p:nvPr/>
          </p:nvSpPr>
          <p:spPr bwMode="auto">
            <a:xfrm>
              <a:off x="894320" y="3196211"/>
              <a:ext cx="502442"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906" name="Freeform 41">
              <a:extLst>
                <a:ext uri="{FF2B5EF4-FFF2-40B4-BE49-F238E27FC236}">
                  <a16:creationId xmlns:a16="http://schemas.microsoft.com/office/drawing/2014/main" id="{BFD0B199-0D65-4FCC-84C7-A47686B411B6}"/>
                </a:ext>
              </a:extLst>
            </p:cNvPr>
            <p:cNvSpPr/>
            <p:nvPr/>
          </p:nvSpPr>
          <p:spPr bwMode="auto">
            <a:xfrm flipH="1">
              <a:off x="337717" y="3196211"/>
              <a:ext cx="499629"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nvGrpSpPr>
          <p:cNvPr id="913" name="Group 7">
            <a:extLst>
              <a:ext uri="{FF2B5EF4-FFF2-40B4-BE49-F238E27FC236}">
                <a16:creationId xmlns:a16="http://schemas.microsoft.com/office/drawing/2014/main" id="{4E1F76BF-6FF4-4848-829A-CC9380C13586}"/>
              </a:ext>
            </a:extLst>
          </p:cNvPr>
          <p:cNvGrpSpPr>
            <a:grpSpLocks/>
          </p:cNvGrpSpPr>
          <p:nvPr/>
        </p:nvGrpSpPr>
        <p:grpSpPr bwMode="auto">
          <a:xfrm rot="18904930" flipH="1">
            <a:off x="3167242" y="6165769"/>
            <a:ext cx="45719" cy="196038"/>
            <a:chOff x="1785340" y="2166939"/>
            <a:chExt cx="228634" cy="1457325"/>
          </a:xfrm>
          <a:solidFill>
            <a:schemeClr val="accent2"/>
          </a:solidFill>
        </p:grpSpPr>
        <p:sp>
          <p:nvSpPr>
            <p:cNvPr id="914" name="Oval 913">
              <a:extLst>
                <a:ext uri="{FF2B5EF4-FFF2-40B4-BE49-F238E27FC236}">
                  <a16:creationId xmlns:a16="http://schemas.microsoft.com/office/drawing/2014/main" id="{CFB13C32-99BD-4A03-8101-8D1234AD25D1}"/>
                </a:ext>
              </a:extLst>
            </p:cNvPr>
            <p:cNvSpPr/>
            <p:nvPr/>
          </p:nvSpPr>
          <p:spPr bwMode="auto">
            <a:xfrm>
              <a:off x="1785340" y="2166939"/>
              <a:ext cx="223866" cy="614362"/>
            </a:xfrm>
            <a:prstGeom prst="ellipse">
              <a:avLst/>
            </a:prstGeom>
            <a:grpFill/>
            <a:ln w="9525" cap="flat" cmpd="sng" algn="ctr">
              <a:solidFill>
                <a:schemeClr val="accent2"/>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itchFamily="34" charset="0"/>
              </a:endParaRPr>
            </a:p>
          </p:txBody>
        </p:sp>
        <p:sp>
          <p:nvSpPr>
            <p:cNvPr id="915" name="Oval 914">
              <a:extLst>
                <a:ext uri="{FF2B5EF4-FFF2-40B4-BE49-F238E27FC236}">
                  <a16:creationId xmlns:a16="http://schemas.microsoft.com/office/drawing/2014/main" id="{BA6CF4A0-6762-4E77-A27F-2AE4F3BD2709}"/>
                </a:ext>
              </a:extLst>
            </p:cNvPr>
            <p:cNvSpPr/>
            <p:nvPr/>
          </p:nvSpPr>
          <p:spPr bwMode="auto">
            <a:xfrm>
              <a:off x="1790108" y="3267076"/>
              <a:ext cx="223866" cy="357188"/>
            </a:xfrm>
            <a:prstGeom prst="ellipse">
              <a:avLst/>
            </a:prstGeom>
            <a:grpFill/>
            <a:ln w="9525" cap="flat" cmpd="sng" algn="ctr">
              <a:solidFill>
                <a:schemeClr val="accent2"/>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itchFamily="34" charset="0"/>
              </a:endParaRPr>
            </a:p>
          </p:txBody>
        </p:sp>
        <p:cxnSp>
          <p:nvCxnSpPr>
            <p:cNvPr id="916" name="Straight Connector 915">
              <a:extLst>
                <a:ext uri="{FF2B5EF4-FFF2-40B4-BE49-F238E27FC236}">
                  <a16:creationId xmlns:a16="http://schemas.microsoft.com/office/drawing/2014/main" id="{7E2FCA32-D2CA-4E6D-90D4-2E7081768CB1}"/>
                </a:ext>
              </a:extLst>
            </p:cNvPr>
            <p:cNvCxnSpPr/>
            <p:nvPr/>
          </p:nvCxnSpPr>
          <p:spPr bwMode="auto">
            <a:xfrm>
              <a:off x="1894896" y="2738438"/>
              <a:ext cx="0" cy="566738"/>
            </a:xfrm>
            <a:prstGeom prst="line">
              <a:avLst/>
            </a:prstGeom>
            <a:grpFill/>
            <a:ln w="28575" cap="flat" cmpd="sng" algn="ctr">
              <a:solidFill>
                <a:schemeClr val="accent2"/>
              </a:solidFill>
              <a:prstDash val="solid"/>
              <a:round/>
              <a:headEnd type="none" w="med" len="med"/>
              <a:tailEnd type="none" w="med" len="med"/>
            </a:ln>
            <a:effectLst/>
          </p:spPr>
        </p:cxnSp>
      </p:grpSp>
      <p:grpSp>
        <p:nvGrpSpPr>
          <p:cNvPr id="917" name="Group 7">
            <a:extLst>
              <a:ext uri="{FF2B5EF4-FFF2-40B4-BE49-F238E27FC236}">
                <a16:creationId xmlns:a16="http://schemas.microsoft.com/office/drawing/2014/main" id="{044E0681-866C-4CF6-9AFE-42758D56F9A8}"/>
              </a:ext>
            </a:extLst>
          </p:cNvPr>
          <p:cNvGrpSpPr>
            <a:grpSpLocks/>
          </p:cNvGrpSpPr>
          <p:nvPr/>
        </p:nvGrpSpPr>
        <p:grpSpPr bwMode="auto">
          <a:xfrm rot="20907840" flipH="1">
            <a:off x="1333350" y="4767993"/>
            <a:ext cx="45719" cy="196038"/>
            <a:chOff x="1785340" y="2166939"/>
            <a:chExt cx="228634" cy="1457325"/>
          </a:xfrm>
          <a:solidFill>
            <a:schemeClr val="accent2"/>
          </a:solidFill>
        </p:grpSpPr>
        <p:sp>
          <p:nvSpPr>
            <p:cNvPr id="918" name="Oval 917">
              <a:extLst>
                <a:ext uri="{FF2B5EF4-FFF2-40B4-BE49-F238E27FC236}">
                  <a16:creationId xmlns:a16="http://schemas.microsoft.com/office/drawing/2014/main" id="{0863CA11-7693-4047-A839-C84D2103820A}"/>
                </a:ext>
              </a:extLst>
            </p:cNvPr>
            <p:cNvSpPr/>
            <p:nvPr/>
          </p:nvSpPr>
          <p:spPr bwMode="auto">
            <a:xfrm>
              <a:off x="1785340" y="2166939"/>
              <a:ext cx="223866" cy="614362"/>
            </a:xfrm>
            <a:prstGeom prst="ellipse">
              <a:avLst/>
            </a:prstGeom>
            <a:grpFill/>
            <a:ln w="9525" cap="flat" cmpd="sng" algn="ctr">
              <a:solidFill>
                <a:schemeClr val="accent2"/>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itchFamily="34" charset="0"/>
              </a:endParaRPr>
            </a:p>
          </p:txBody>
        </p:sp>
        <p:sp>
          <p:nvSpPr>
            <p:cNvPr id="919" name="Oval 918">
              <a:extLst>
                <a:ext uri="{FF2B5EF4-FFF2-40B4-BE49-F238E27FC236}">
                  <a16:creationId xmlns:a16="http://schemas.microsoft.com/office/drawing/2014/main" id="{357B811A-2746-4FEA-BAE7-6D3ADF0506B6}"/>
                </a:ext>
              </a:extLst>
            </p:cNvPr>
            <p:cNvSpPr/>
            <p:nvPr/>
          </p:nvSpPr>
          <p:spPr bwMode="auto">
            <a:xfrm>
              <a:off x="1790108" y="3267076"/>
              <a:ext cx="223866" cy="357188"/>
            </a:xfrm>
            <a:prstGeom prst="ellipse">
              <a:avLst/>
            </a:prstGeom>
            <a:grpFill/>
            <a:ln w="9525" cap="flat" cmpd="sng" algn="ctr">
              <a:solidFill>
                <a:schemeClr val="accent2"/>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itchFamily="34" charset="0"/>
              </a:endParaRPr>
            </a:p>
          </p:txBody>
        </p:sp>
        <p:cxnSp>
          <p:nvCxnSpPr>
            <p:cNvPr id="920" name="Straight Connector 919">
              <a:extLst>
                <a:ext uri="{FF2B5EF4-FFF2-40B4-BE49-F238E27FC236}">
                  <a16:creationId xmlns:a16="http://schemas.microsoft.com/office/drawing/2014/main" id="{1F4C0D56-D599-48BF-B1EF-16429DA1136B}"/>
                </a:ext>
              </a:extLst>
            </p:cNvPr>
            <p:cNvCxnSpPr/>
            <p:nvPr/>
          </p:nvCxnSpPr>
          <p:spPr bwMode="auto">
            <a:xfrm>
              <a:off x="1894896" y="2738438"/>
              <a:ext cx="0" cy="566738"/>
            </a:xfrm>
            <a:prstGeom prst="line">
              <a:avLst/>
            </a:prstGeom>
            <a:grpFill/>
            <a:ln w="28575" cap="flat" cmpd="sng" algn="ctr">
              <a:solidFill>
                <a:schemeClr val="accent2"/>
              </a:solidFill>
              <a:prstDash val="solid"/>
              <a:round/>
              <a:headEnd type="none" w="med" len="med"/>
              <a:tailEnd type="none" w="med" len="med"/>
            </a:ln>
            <a:effectLst/>
          </p:spPr>
        </p:cxnSp>
      </p:grpSp>
      <p:sp>
        <p:nvSpPr>
          <p:cNvPr id="921" name="TextBox 920">
            <a:extLst>
              <a:ext uri="{FF2B5EF4-FFF2-40B4-BE49-F238E27FC236}">
                <a16:creationId xmlns:a16="http://schemas.microsoft.com/office/drawing/2014/main" id="{97A8847C-42BC-4FCB-97DB-AB79D32763D0}"/>
              </a:ext>
            </a:extLst>
          </p:cNvPr>
          <p:cNvSpPr txBox="1"/>
          <p:nvPr/>
        </p:nvSpPr>
        <p:spPr bwMode="auto">
          <a:xfrm>
            <a:off x="7018413" y="3650499"/>
            <a:ext cx="62395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Tumor </a:t>
            </a:r>
          </a:p>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cell</a:t>
            </a:r>
          </a:p>
        </p:txBody>
      </p:sp>
      <p:sp>
        <p:nvSpPr>
          <p:cNvPr id="945" name="TextBox 944">
            <a:extLst>
              <a:ext uri="{FF2B5EF4-FFF2-40B4-BE49-F238E27FC236}">
                <a16:creationId xmlns:a16="http://schemas.microsoft.com/office/drawing/2014/main" id="{04DD501A-97EC-4BB9-B4BD-409C7A618FA7}"/>
              </a:ext>
            </a:extLst>
          </p:cNvPr>
          <p:cNvSpPr txBox="1"/>
          <p:nvPr/>
        </p:nvSpPr>
        <p:spPr bwMode="auto">
          <a:xfrm>
            <a:off x="5564694" y="3752411"/>
            <a:ext cx="5902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Antigen</a:t>
            </a:r>
          </a:p>
        </p:txBody>
      </p:sp>
      <p:sp>
        <p:nvSpPr>
          <p:cNvPr id="947" name="TextBox 946">
            <a:extLst>
              <a:ext uri="{FF2B5EF4-FFF2-40B4-BE49-F238E27FC236}">
                <a16:creationId xmlns:a16="http://schemas.microsoft.com/office/drawing/2014/main" id="{FB8C7D3B-685C-4E8D-8A91-9DA5E41A168C}"/>
              </a:ext>
            </a:extLst>
          </p:cNvPr>
          <p:cNvSpPr txBox="1"/>
          <p:nvPr/>
        </p:nvSpPr>
        <p:spPr bwMode="auto">
          <a:xfrm>
            <a:off x="1096600" y="3641437"/>
            <a:ext cx="2107742"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1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For stable ADCs, intact conjugate is predominant circulating form</a:t>
            </a:r>
          </a:p>
        </p:txBody>
      </p:sp>
      <p:sp>
        <p:nvSpPr>
          <p:cNvPr id="641" name="TextBox 640">
            <a:extLst>
              <a:ext uri="{FF2B5EF4-FFF2-40B4-BE49-F238E27FC236}">
                <a16:creationId xmlns:a16="http://schemas.microsoft.com/office/drawing/2014/main" id="{ECF0ACEC-0F6A-4E62-A40E-AFEA45A05DF7}"/>
              </a:ext>
            </a:extLst>
          </p:cNvPr>
          <p:cNvSpPr txBox="1"/>
          <p:nvPr/>
        </p:nvSpPr>
        <p:spPr bwMode="auto">
          <a:xfrm>
            <a:off x="8082426" y="6070253"/>
            <a:ext cx="107772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Dead</a:t>
            </a:r>
          </a:p>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tumor cell</a:t>
            </a:r>
          </a:p>
        </p:txBody>
      </p:sp>
      <p:sp>
        <p:nvSpPr>
          <p:cNvPr id="642" name="TextBox 641">
            <a:extLst>
              <a:ext uri="{FF2B5EF4-FFF2-40B4-BE49-F238E27FC236}">
                <a16:creationId xmlns:a16="http://schemas.microsoft.com/office/drawing/2014/main" id="{A02CB487-E135-4DFF-950C-97E841464757}"/>
              </a:ext>
            </a:extLst>
          </p:cNvPr>
          <p:cNvSpPr txBox="1"/>
          <p:nvPr/>
        </p:nvSpPr>
        <p:spPr bwMode="auto">
          <a:xfrm>
            <a:off x="11168306" y="4010658"/>
            <a:ext cx="607859"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Nucleus</a:t>
            </a:r>
          </a:p>
        </p:txBody>
      </p:sp>
    </p:spTree>
    <p:extLst>
      <p:ext uri="{BB962C8B-B14F-4D97-AF65-F5344CB8AC3E}">
        <p14:creationId xmlns:p14="http://schemas.microsoft.com/office/powerpoint/2010/main" val="18625082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5F25AFC-146D-6D33-9B1C-07F1A93617A1}"/>
              </a:ext>
            </a:extLst>
          </p:cNvPr>
          <p:cNvSpPr>
            <a:spLocks noGrp="1"/>
          </p:cNvSpPr>
          <p:nvPr>
            <p:ph type="title"/>
          </p:nvPr>
        </p:nvSpPr>
        <p:spPr/>
        <p:txBody>
          <a:bodyPr/>
          <a:lstStyle/>
          <a:p>
            <a:r>
              <a:rPr lang="en-US" dirty="0"/>
              <a:t>TROP-2 as a Therapeutic Target</a:t>
            </a:r>
          </a:p>
        </p:txBody>
      </p:sp>
      <p:sp>
        <p:nvSpPr>
          <p:cNvPr id="4" name="Content Placeholder 3">
            <a:extLst>
              <a:ext uri="{FF2B5EF4-FFF2-40B4-BE49-F238E27FC236}">
                <a16:creationId xmlns:a16="http://schemas.microsoft.com/office/drawing/2014/main" id="{B118E232-FB00-E188-4CEE-B91EA1D321A8}"/>
              </a:ext>
            </a:extLst>
          </p:cNvPr>
          <p:cNvSpPr>
            <a:spLocks noGrp="1"/>
          </p:cNvSpPr>
          <p:nvPr>
            <p:ph sz="half" idx="1"/>
          </p:nvPr>
        </p:nvSpPr>
        <p:spPr/>
        <p:txBody>
          <a:bodyPr/>
          <a:lstStyle/>
          <a:p>
            <a:r>
              <a:rPr lang="en-US" dirty="0"/>
              <a:t>TROP-2 is a transmembrane glycoprotein overexpressed in solid tumors including TNBC and NSCLC</a:t>
            </a:r>
          </a:p>
          <a:p>
            <a:r>
              <a:rPr lang="en-US" dirty="0"/>
              <a:t>TROP-2 is an epithelial adhesion molecule and regulates stem cell marker‒associated cell regeneration</a:t>
            </a:r>
          </a:p>
        </p:txBody>
      </p:sp>
      <p:sp>
        <p:nvSpPr>
          <p:cNvPr id="6" name="TextBox 5">
            <a:extLst>
              <a:ext uri="{FF2B5EF4-FFF2-40B4-BE49-F238E27FC236}">
                <a16:creationId xmlns:a16="http://schemas.microsoft.com/office/drawing/2014/main" id="{B24DB642-8D90-25E9-A78D-B7826C8418BD}"/>
              </a:ext>
            </a:extLst>
          </p:cNvPr>
          <p:cNvSpPr txBox="1"/>
          <p:nvPr/>
        </p:nvSpPr>
        <p:spPr bwMode="auto">
          <a:xfrm>
            <a:off x="450227" y="6035592"/>
            <a:ext cx="900495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Jiang. Oncol Lett. 2013;6:375. Shvartsur. Genes Cancer. 2015;6:84. </a:t>
            </a:r>
          </a:p>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lang="en-US" altLang="en-US" sz="1200" dirty="0">
                <a:solidFill>
                  <a:srgbClr val="455560"/>
                </a:solidFill>
                <a:latin typeface="Calibri" panose="020F0502020204030204" pitchFamily="34" charset="0"/>
                <a:cs typeface="Arial" panose="020B0604020202020204" pitchFamily="34" charset="0"/>
              </a:rPr>
              <a:t>Figure modified from Shvartsur.</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Genes Cancer. 2015;6:84 under the terms and conditions of the Creative Commons Attribution 4.0 International license (CC BY 4.0</a:t>
            </a:r>
            <a:r>
              <a:rPr lang="en-US" altLang="en-US" sz="1200" dirty="0">
                <a:solidFill>
                  <a:srgbClr val="455560"/>
                </a:solidFill>
                <a:latin typeface="Calibri" panose="020F0502020204030204" pitchFamily="34" charset="0"/>
                <a:cs typeface="Arial" panose="020B0604020202020204" pitchFamily="34" charset="0"/>
              </a:rPr>
              <a:t> https://creativecommons.org/licenses/by/4.0/)</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pic>
        <p:nvPicPr>
          <p:cNvPr id="9" name="Picture 8" descr="A picture containing text, screenshot, diagram, cartoon&#10;&#10;Description automatically generated">
            <a:extLst>
              <a:ext uri="{FF2B5EF4-FFF2-40B4-BE49-F238E27FC236}">
                <a16:creationId xmlns:a16="http://schemas.microsoft.com/office/drawing/2014/main" id="{01F2E3F0-5E2E-95D7-16EA-04CD3224CD0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25930" y="1180866"/>
            <a:ext cx="4750552" cy="4813577"/>
          </a:xfrm>
          <a:prstGeom prst="rect">
            <a:avLst/>
          </a:prstGeom>
        </p:spPr>
      </p:pic>
    </p:spTree>
    <p:extLst>
      <p:ext uri="{BB962C8B-B14F-4D97-AF65-F5344CB8AC3E}">
        <p14:creationId xmlns:p14="http://schemas.microsoft.com/office/powerpoint/2010/main" val="3354089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5F25AFC-146D-6D33-9B1C-07F1A93617A1}"/>
              </a:ext>
            </a:extLst>
          </p:cNvPr>
          <p:cNvSpPr>
            <a:spLocks noGrp="1"/>
          </p:cNvSpPr>
          <p:nvPr>
            <p:ph type="title"/>
          </p:nvPr>
        </p:nvSpPr>
        <p:spPr/>
        <p:txBody>
          <a:bodyPr/>
          <a:lstStyle/>
          <a:p>
            <a:r>
              <a:rPr lang="en-US" dirty="0"/>
              <a:t>TROP-2 Overexpression in NSCLC and Other Cancers</a:t>
            </a:r>
          </a:p>
        </p:txBody>
      </p:sp>
      <p:sp>
        <p:nvSpPr>
          <p:cNvPr id="6" name="TextBox 5">
            <a:extLst>
              <a:ext uri="{FF2B5EF4-FFF2-40B4-BE49-F238E27FC236}">
                <a16:creationId xmlns:a16="http://schemas.microsoft.com/office/drawing/2014/main" id="{B24DB642-8D90-25E9-A78D-B7826C8418BD}"/>
              </a:ext>
            </a:extLst>
          </p:cNvPr>
          <p:cNvSpPr txBox="1"/>
          <p:nvPr/>
        </p:nvSpPr>
        <p:spPr bwMode="auto">
          <a:xfrm>
            <a:off x="432159" y="6208067"/>
            <a:ext cx="900495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Liu. Pharmacol Ther. 2022;239:108296. Figure 3 of given citation is used in its original form under the terms and conditions </a:t>
            </a:r>
            <a:b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b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of the Creative Commons Attribution 4.0 International license (CC BY 4.0</a:t>
            </a:r>
            <a:r>
              <a:rPr lang="en-US" altLang="en-US" sz="1200" dirty="0">
                <a:solidFill>
                  <a:srgbClr val="455560"/>
                </a:solidFill>
                <a:latin typeface="Calibri" panose="020F0502020204030204" pitchFamily="34" charset="0"/>
                <a:cs typeface="Arial" panose="020B0604020202020204" pitchFamily="34" charset="0"/>
              </a:rPr>
              <a:t> https://creativecommons.org/licenses/by/4.0/)</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pic>
        <p:nvPicPr>
          <p:cNvPr id="7" name="Picture 6">
            <a:extLst>
              <a:ext uri="{FF2B5EF4-FFF2-40B4-BE49-F238E27FC236}">
                <a16:creationId xmlns:a16="http://schemas.microsoft.com/office/drawing/2014/main" id="{C5B35D85-83DF-99CA-4A7E-9B061ED12FE8}"/>
              </a:ext>
            </a:extLst>
          </p:cNvPr>
          <p:cNvPicPr>
            <a:picLocks noChangeAspect="1"/>
          </p:cNvPicPr>
          <p:nvPr/>
        </p:nvPicPr>
        <p:blipFill>
          <a:blip r:embed="rId3"/>
          <a:stretch>
            <a:fillRect/>
          </a:stretch>
        </p:blipFill>
        <p:spPr>
          <a:xfrm>
            <a:off x="3234867" y="1533789"/>
            <a:ext cx="5722266" cy="4483354"/>
          </a:xfrm>
          <a:prstGeom prst="rect">
            <a:avLst/>
          </a:prstGeom>
        </p:spPr>
      </p:pic>
    </p:spTree>
    <p:extLst>
      <p:ext uri="{BB962C8B-B14F-4D97-AF65-F5344CB8AC3E}">
        <p14:creationId xmlns:p14="http://schemas.microsoft.com/office/powerpoint/2010/main" val="27348527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 name="Rectangle 2">
            <a:extLst>
              <a:ext uri="{FF2B5EF4-FFF2-40B4-BE49-F238E27FC236}">
                <a16:creationId xmlns:a16="http://schemas.microsoft.com/office/drawing/2014/main" id="{E81809F3-D6F8-4011-A670-BD55F592A3DB}"/>
              </a:ext>
            </a:extLst>
          </p:cNvPr>
          <p:cNvSpPr>
            <a:spLocks noGrp="1"/>
          </p:cNvSpPr>
          <p:nvPr>
            <p:ph type="title"/>
          </p:nvPr>
        </p:nvSpPr>
        <p:spPr/>
        <p:txBody>
          <a:bodyPr/>
          <a:lstStyle/>
          <a:p>
            <a:r>
              <a:rPr lang="en-US" altLang="en-US" dirty="0"/>
              <a:t>Sacituzumab Govitecan: TROP-2‒Targeted ADC</a:t>
            </a:r>
          </a:p>
        </p:txBody>
      </p:sp>
      <p:sp>
        <p:nvSpPr>
          <p:cNvPr id="212" name="Content Placeholder 4">
            <a:extLst>
              <a:ext uri="{FF2B5EF4-FFF2-40B4-BE49-F238E27FC236}">
                <a16:creationId xmlns:a16="http://schemas.microsoft.com/office/drawing/2014/main" id="{AE97A2BF-FDC3-4912-B5BA-72A876B0A60D}"/>
              </a:ext>
            </a:extLst>
          </p:cNvPr>
          <p:cNvSpPr>
            <a:spLocks noGrp="1"/>
          </p:cNvSpPr>
          <p:nvPr>
            <p:ph idx="4294967295"/>
          </p:nvPr>
        </p:nvSpPr>
        <p:spPr>
          <a:xfrm>
            <a:off x="6251233" y="5247142"/>
            <a:ext cx="5741987" cy="890588"/>
          </a:xfrm>
          <a:ln w="28575">
            <a:solidFill>
              <a:schemeClr val="bg1"/>
            </a:solidFill>
          </a:ln>
        </p:spPr>
        <p:txBody>
          <a:bodyPr/>
          <a:lstStyle/>
          <a:p>
            <a:pPr marL="0" indent="0">
              <a:buNone/>
            </a:pPr>
            <a:r>
              <a:rPr lang="en-US" sz="2000" b="1" dirty="0"/>
              <a:t>Bystander effect: </a:t>
            </a:r>
            <a:r>
              <a:rPr lang="en-US" sz="2000" dirty="0"/>
              <a:t>In acidic tumor microenvironment, </a:t>
            </a:r>
            <a:br>
              <a:rPr lang="en-US" sz="2000" dirty="0"/>
            </a:br>
            <a:r>
              <a:rPr lang="en-US" sz="2000" dirty="0"/>
              <a:t>SN-38 is released from anti‒TROP-2 antibody and diffuses into neighboring TROP-2‒negative cells</a:t>
            </a:r>
          </a:p>
          <a:p>
            <a:endParaRPr lang="en-US" sz="2000" dirty="0"/>
          </a:p>
        </p:txBody>
      </p:sp>
      <p:sp>
        <p:nvSpPr>
          <p:cNvPr id="229" name="Text Box 11">
            <a:extLst>
              <a:ext uri="{FF2B5EF4-FFF2-40B4-BE49-F238E27FC236}">
                <a16:creationId xmlns:a16="http://schemas.microsoft.com/office/drawing/2014/main" id="{2862803E-8D1A-4D94-B674-24B2D52B60A0}"/>
              </a:ext>
            </a:extLst>
          </p:cNvPr>
          <p:cNvSpPr txBox="1">
            <a:spLocks noChangeArrowheads="1"/>
          </p:cNvSpPr>
          <p:nvPr/>
        </p:nvSpPr>
        <p:spPr bwMode="auto">
          <a:xfrm>
            <a:off x="425261" y="6388449"/>
            <a:ext cx="83234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defRPr>
            </a:lvl1pPr>
            <a:lvl2pPr marL="742950" indent="-285750">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eaLnBrk="0" fontAlgn="base" hangingPunct="0">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6pPr>
            <a:lvl7pPr marL="2971800" indent="-228600" eaLnBrk="0" fontAlgn="base" hangingPunct="0">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7pPr>
            <a:lvl8pPr marL="3429000" indent="-228600" eaLnBrk="0" fontAlgn="base" hangingPunct="0">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8pPr>
            <a:lvl9pPr marL="3886200" indent="-228600" eaLnBrk="0" fontAlgn="base" hangingPunct="0">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Goldenberg. Oncotarget. 2015;6:22496. Goldenberg. MAbs. 2019;11:987. Sacituzumab govitecan PI.</a:t>
            </a:r>
          </a:p>
        </p:txBody>
      </p:sp>
      <p:sp>
        <p:nvSpPr>
          <p:cNvPr id="235" name="Rectangle 234">
            <a:extLst>
              <a:ext uri="{FF2B5EF4-FFF2-40B4-BE49-F238E27FC236}">
                <a16:creationId xmlns:a16="http://schemas.microsoft.com/office/drawing/2014/main" id="{D435D1FF-D486-4CFB-93FB-7F4FB378DD48}"/>
              </a:ext>
            </a:extLst>
          </p:cNvPr>
          <p:cNvSpPr/>
          <p:nvPr/>
        </p:nvSpPr>
        <p:spPr>
          <a:xfrm>
            <a:off x="9280507" y="1887746"/>
            <a:ext cx="2626747" cy="2926442"/>
          </a:xfrm>
          <a:prstGeom prst="rect">
            <a:avLst/>
          </a:prstGeom>
          <a:noFill/>
        </p:spPr>
        <p:txBody>
          <a:bodyPr wrap="square">
            <a:spAutoFit/>
          </a:bodyPr>
          <a:lstStyle/>
          <a:p>
            <a:pPr marL="0" marR="0" lvl="0" indent="0" algn="l" defTabSz="609402"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00823B"/>
                </a:solidFill>
                <a:effectLst/>
                <a:uLnTx/>
                <a:uFillTx/>
                <a:latin typeface="Calibri" panose="020F0502020204030204" pitchFamily="34" charset="0"/>
                <a:ea typeface="+mn-ea"/>
                <a:cs typeface="Calibri" panose="020F0502020204030204" pitchFamily="34" charset="0"/>
              </a:rPr>
              <a:t>SN-38 Payload</a:t>
            </a:r>
          </a:p>
          <a:p>
            <a:pPr marL="285750" marR="0" lvl="0" indent="-285750" algn="l" defTabSz="609402" rtl="0" eaLnBrk="0" fontAlgn="base" latinLnBrk="0" hangingPunct="0">
              <a:lnSpc>
                <a:spcPct val="100000"/>
              </a:lnSpc>
              <a:spcBef>
                <a:spcPct val="0"/>
              </a:spcBef>
              <a:spcAft>
                <a:spcPts val="50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Delivers 136-fold more to tumors than parent compound irinotecan</a:t>
            </a:r>
          </a:p>
          <a:p>
            <a:pPr marL="285750" marR="0" lvl="0" indent="-285750" algn="l" defTabSz="609402" rtl="0" eaLnBrk="0" fontAlgn="base" latinLnBrk="0" hangingPunct="0">
              <a:lnSpc>
                <a:spcPct val="100000"/>
              </a:lnSpc>
              <a:spcBef>
                <a:spcPct val="0"/>
              </a:spcBef>
              <a:spcAft>
                <a:spcPct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Unique chemistry improves solubility, selectively delivers </a:t>
            </a:r>
            <a:b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b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SN-38 to tumor</a:t>
            </a:r>
          </a:p>
        </p:txBody>
      </p:sp>
      <p:sp>
        <p:nvSpPr>
          <p:cNvPr id="2" name="Rectangle 1">
            <a:extLst>
              <a:ext uri="{FF2B5EF4-FFF2-40B4-BE49-F238E27FC236}">
                <a16:creationId xmlns:a16="http://schemas.microsoft.com/office/drawing/2014/main" id="{8726263C-DE4F-A9A0-6A68-79F6F12B393A}"/>
              </a:ext>
            </a:extLst>
          </p:cNvPr>
          <p:cNvSpPr/>
          <p:nvPr/>
        </p:nvSpPr>
        <p:spPr>
          <a:xfrm>
            <a:off x="372542" y="2242760"/>
            <a:ext cx="3813244" cy="1079783"/>
          </a:xfrm>
          <a:prstGeom prst="rect">
            <a:avLst/>
          </a:prstGeom>
          <a:noFill/>
        </p:spPr>
        <p:txBody>
          <a:bodyPr wrap="square">
            <a:spAutoFit/>
          </a:bodyPr>
          <a:lstStyle/>
          <a:p>
            <a:pPr marL="0" marR="0" lvl="0" indent="0" algn="l" defTabSz="609402" rtl="0" eaLnBrk="0" fontAlgn="base" latinLnBrk="0" hangingPunct="0">
              <a:lnSpc>
                <a:spcPct val="100000"/>
              </a:lnSpc>
              <a:spcBef>
                <a:spcPct val="0"/>
              </a:spcBef>
              <a:spcAft>
                <a:spcPct val="0"/>
              </a:spcAft>
              <a:buClr>
                <a:srgbClr val="000000"/>
              </a:buClr>
              <a:buSzTx/>
              <a:buFontTx/>
              <a:buNone/>
              <a:tabLst/>
              <a:defRPr/>
            </a:pPr>
            <a:r>
              <a:rPr kumimoji="0" lang="en-US" sz="2000" b="1" i="0" u="none" strike="noStrike" kern="0" cap="none" spc="0" normalizeH="0" baseline="0" noProof="0" dirty="0">
                <a:ln>
                  <a:noFill/>
                </a:ln>
                <a:solidFill>
                  <a:srgbClr val="E1471D"/>
                </a:solidFill>
                <a:effectLst/>
                <a:uLnTx/>
                <a:uFillTx/>
                <a:latin typeface="Calibri" panose="020F0502020204030204" pitchFamily="34" charset="0"/>
                <a:ea typeface="+mn-ea"/>
                <a:cs typeface="Calibri" panose="020F0502020204030204" pitchFamily="34" charset="0"/>
                <a:sym typeface="Arial"/>
              </a:rPr>
              <a:t>Humanized RS7 Antibody</a:t>
            </a:r>
          </a:p>
          <a:p>
            <a:pPr marL="285750" marR="0" lvl="0" indent="-285750" algn="l" defTabSz="609402" rtl="0" eaLnBrk="0" fontAlgn="base" latinLnBrk="0" hangingPunct="0">
              <a:lnSpc>
                <a:spcPct val="100000"/>
              </a:lnSpc>
              <a:spcBef>
                <a:spcPct val="0"/>
              </a:spcBef>
              <a:spcAft>
                <a:spcPts val="500"/>
              </a:spcAft>
              <a:buClr>
                <a:srgbClr val="000000"/>
              </a:buClr>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sym typeface="Arial"/>
              </a:rPr>
              <a:t>Targets TROP-2</a:t>
            </a:r>
          </a:p>
          <a:p>
            <a:pPr marL="285750" marR="0" lvl="0" indent="-285750" algn="l" defTabSz="609402" rtl="0" eaLnBrk="0" fontAlgn="base" latinLnBrk="0" hangingPunct="0">
              <a:lnSpc>
                <a:spcPct val="100000"/>
              </a:lnSpc>
              <a:spcBef>
                <a:spcPct val="0"/>
              </a:spcBef>
              <a:spcAft>
                <a:spcPct val="0"/>
              </a:spcAft>
              <a:buClr>
                <a:srgbClr val="000000"/>
              </a:buClr>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sym typeface="Arial"/>
              </a:rPr>
              <a:t>Type: hRS7 IgG1</a:t>
            </a:r>
            <a:r>
              <a:rPr kumimoji="0" lang="el-GR" sz="20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sym typeface="Arial"/>
              </a:rPr>
              <a:t>κ</a:t>
            </a:r>
            <a:endPar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sym typeface="Arial"/>
            </a:endParaRPr>
          </a:p>
        </p:txBody>
      </p:sp>
      <p:sp>
        <p:nvSpPr>
          <p:cNvPr id="29" name="Rectangle 28">
            <a:extLst>
              <a:ext uri="{FF2B5EF4-FFF2-40B4-BE49-F238E27FC236}">
                <a16:creationId xmlns:a16="http://schemas.microsoft.com/office/drawing/2014/main" id="{B22C6127-591B-E667-5A73-8E980253B55A}"/>
              </a:ext>
            </a:extLst>
          </p:cNvPr>
          <p:cNvSpPr/>
          <p:nvPr/>
        </p:nvSpPr>
        <p:spPr>
          <a:xfrm>
            <a:off x="2328488" y="3683581"/>
            <a:ext cx="4746455" cy="1387559"/>
          </a:xfrm>
          <a:prstGeom prst="rect">
            <a:avLst/>
          </a:prstGeom>
          <a:noFill/>
        </p:spPr>
        <p:txBody>
          <a:bodyPr wrap="square">
            <a:spAutoFit/>
          </a:bodyPr>
          <a:lstStyle/>
          <a:p>
            <a:pPr marL="0" marR="0" lvl="0" indent="0" algn="l" defTabSz="609402" rtl="0" eaLnBrk="0" fontAlgn="base" latinLnBrk="0" hangingPunct="0">
              <a:lnSpc>
                <a:spcPct val="100000"/>
              </a:lnSpc>
              <a:spcBef>
                <a:spcPct val="0"/>
              </a:spcBef>
              <a:spcAft>
                <a:spcPct val="0"/>
              </a:spcAft>
              <a:buClr>
                <a:srgbClr val="000000"/>
              </a:buClr>
              <a:buSzTx/>
              <a:buFontTx/>
              <a:buNone/>
              <a:tabLst/>
              <a:defRPr/>
            </a:pPr>
            <a:r>
              <a:rPr kumimoji="0" lang="en-US" sz="2000" b="1" i="0" u="none" strike="noStrike" kern="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sym typeface="Arial"/>
              </a:rPr>
              <a:t>Linker for SN-38</a:t>
            </a:r>
          </a:p>
          <a:p>
            <a:pPr marL="285750" marR="0" lvl="0" indent="-285750" algn="l" defTabSz="609402" rtl="0" eaLnBrk="0" fontAlgn="base" latinLnBrk="0" hangingPunct="0">
              <a:lnSpc>
                <a:spcPct val="100000"/>
              </a:lnSpc>
              <a:spcBef>
                <a:spcPct val="0"/>
              </a:spcBef>
              <a:spcAft>
                <a:spcPts val="500"/>
              </a:spcAft>
              <a:buClr>
                <a:srgbClr val="000000"/>
              </a:buClr>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sym typeface="Arial"/>
              </a:rPr>
              <a:t>High DAR (7.6:1)</a:t>
            </a:r>
          </a:p>
          <a:p>
            <a:pPr marL="285750" marR="0" lvl="0" indent="-285750" algn="l" defTabSz="609402" rtl="0" eaLnBrk="0" fontAlgn="base" latinLnBrk="0" hangingPunct="0">
              <a:lnSpc>
                <a:spcPct val="100000"/>
              </a:lnSpc>
              <a:spcBef>
                <a:spcPct val="0"/>
              </a:spcBef>
              <a:spcAft>
                <a:spcPct val="0"/>
              </a:spcAft>
              <a:buClr>
                <a:srgbClr val="000000"/>
              </a:buClr>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sym typeface="Arial"/>
              </a:rPr>
              <a:t>pH-sensitive linker for rapid release of payload at or inside tumor</a:t>
            </a:r>
          </a:p>
        </p:txBody>
      </p:sp>
      <p:grpSp>
        <p:nvGrpSpPr>
          <p:cNvPr id="46" name="Group 45">
            <a:extLst>
              <a:ext uri="{FF2B5EF4-FFF2-40B4-BE49-F238E27FC236}">
                <a16:creationId xmlns:a16="http://schemas.microsoft.com/office/drawing/2014/main" id="{6A7FBCA5-B4CA-CC31-7F15-C9D076C17EE2}"/>
              </a:ext>
            </a:extLst>
          </p:cNvPr>
          <p:cNvGrpSpPr/>
          <p:nvPr/>
        </p:nvGrpSpPr>
        <p:grpSpPr>
          <a:xfrm>
            <a:off x="166121" y="3595631"/>
            <a:ext cx="2240651" cy="2455097"/>
            <a:chOff x="1674167" y="3270835"/>
            <a:chExt cx="1801887" cy="1974340"/>
          </a:xfrm>
        </p:grpSpPr>
        <p:grpSp>
          <p:nvGrpSpPr>
            <p:cNvPr id="3" name="Group 2">
              <a:extLst>
                <a:ext uri="{FF2B5EF4-FFF2-40B4-BE49-F238E27FC236}">
                  <a16:creationId xmlns:a16="http://schemas.microsoft.com/office/drawing/2014/main" id="{E191404E-8AD9-9134-9600-E9B9E7CA2560}"/>
                </a:ext>
              </a:extLst>
            </p:cNvPr>
            <p:cNvGrpSpPr/>
            <p:nvPr/>
          </p:nvGrpSpPr>
          <p:grpSpPr>
            <a:xfrm>
              <a:off x="2187042" y="3905109"/>
              <a:ext cx="807635" cy="589505"/>
              <a:chOff x="7657395" y="3471968"/>
              <a:chExt cx="807635" cy="589505"/>
            </a:xfrm>
          </p:grpSpPr>
          <p:grpSp>
            <p:nvGrpSpPr>
              <p:cNvPr id="4" name="Group 3">
                <a:extLst>
                  <a:ext uri="{FF2B5EF4-FFF2-40B4-BE49-F238E27FC236}">
                    <a16:creationId xmlns:a16="http://schemas.microsoft.com/office/drawing/2014/main" id="{B22A7A76-B979-446C-0269-A38D8C838333}"/>
                  </a:ext>
                </a:extLst>
              </p:cNvPr>
              <p:cNvGrpSpPr/>
              <p:nvPr/>
            </p:nvGrpSpPr>
            <p:grpSpPr>
              <a:xfrm>
                <a:off x="7657395" y="3900010"/>
                <a:ext cx="263902" cy="161463"/>
                <a:chOff x="7588110" y="3651769"/>
                <a:chExt cx="263902" cy="161463"/>
              </a:xfrm>
            </p:grpSpPr>
            <p:cxnSp>
              <p:nvCxnSpPr>
                <p:cNvPr id="13" name="Straight Connector 12">
                  <a:extLst>
                    <a:ext uri="{FF2B5EF4-FFF2-40B4-BE49-F238E27FC236}">
                      <a16:creationId xmlns:a16="http://schemas.microsoft.com/office/drawing/2014/main" id="{1E1417CE-BCAD-6DBF-1672-E3C307336E7A}"/>
                    </a:ext>
                  </a:extLst>
                </p:cNvPr>
                <p:cNvCxnSpPr>
                  <a:cxnSpLocks/>
                </p:cNvCxnSpPr>
                <p:nvPr/>
              </p:nvCxnSpPr>
              <p:spPr bwMode="auto">
                <a:xfrm flipH="1">
                  <a:off x="7726911" y="3675225"/>
                  <a:ext cx="125101" cy="36196"/>
                </a:xfrm>
                <a:prstGeom prst="line">
                  <a:avLst/>
                </a:prstGeom>
                <a:noFill/>
                <a:ln w="28575" cap="flat" cmpd="sng" algn="ctr">
                  <a:solidFill>
                    <a:schemeClr val="accent1"/>
                  </a:solidFill>
                  <a:prstDash val="solid"/>
                  <a:round/>
                  <a:headEnd type="none" w="med" len="med"/>
                  <a:tailEnd type="none" w="med" len="med"/>
                </a:ln>
                <a:effectLst/>
              </p:spPr>
            </p:cxnSp>
            <p:sp>
              <p:nvSpPr>
                <p:cNvPr id="14" name="Oval 13">
                  <a:extLst>
                    <a:ext uri="{FF2B5EF4-FFF2-40B4-BE49-F238E27FC236}">
                      <a16:creationId xmlns:a16="http://schemas.microsoft.com/office/drawing/2014/main" id="{12494B5B-7C6E-6EA6-B5AC-E8B148AD2689}"/>
                    </a:ext>
                  </a:extLst>
                </p:cNvPr>
                <p:cNvSpPr/>
                <p:nvPr/>
              </p:nvSpPr>
              <p:spPr bwMode="auto">
                <a:xfrm>
                  <a:off x="7588110" y="3651769"/>
                  <a:ext cx="161463" cy="161463"/>
                </a:xfrm>
                <a:prstGeom prst="ellipse">
                  <a:avLst/>
                </a:prstGeom>
                <a:solidFill>
                  <a:schemeClr val="accent4"/>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5" name="Group 4">
                <a:extLst>
                  <a:ext uri="{FF2B5EF4-FFF2-40B4-BE49-F238E27FC236}">
                    <a16:creationId xmlns:a16="http://schemas.microsoft.com/office/drawing/2014/main" id="{69E4C372-9023-D722-6456-502D0159684E}"/>
                  </a:ext>
                </a:extLst>
              </p:cNvPr>
              <p:cNvGrpSpPr/>
              <p:nvPr/>
            </p:nvGrpSpPr>
            <p:grpSpPr>
              <a:xfrm rot="10800000">
                <a:off x="8131843" y="3471968"/>
                <a:ext cx="333187" cy="409704"/>
                <a:chOff x="7740510" y="3804169"/>
                <a:chExt cx="333187" cy="409704"/>
              </a:xfrm>
            </p:grpSpPr>
            <p:grpSp>
              <p:nvGrpSpPr>
                <p:cNvPr id="7" name="Group 6">
                  <a:extLst>
                    <a:ext uri="{FF2B5EF4-FFF2-40B4-BE49-F238E27FC236}">
                      <a16:creationId xmlns:a16="http://schemas.microsoft.com/office/drawing/2014/main" id="{08AA7F68-6E09-F481-DC76-D5015CEE89A0}"/>
                    </a:ext>
                  </a:extLst>
                </p:cNvPr>
                <p:cNvGrpSpPr/>
                <p:nvPr/>
              </p:nvGrpSpPr>
              <p:grpSpPr>
                <a:xfrm>
                  <a:off x="7740510" y="3804169"/>
                  <a:ext cx="263902" cy="161463"/>
                  <a:chOff x="7588110" y="3651769"/>
                  <a:chExt cx="263902" cy="161463"/>
                </a:xfrm>
              </p:grpSpPr>
              <p:cxnSp>
                <p:nvCxnSpPr>
                  <p:cNvPr id="11" name="Straight Connector 10">
                    <a:extLst>
                      <a:ext uri="{FF2B5EF4-FFF2-40B4-BE49-F238E27FC236}">
                        <a16:creationId xmlns:a16="http://schemas.microsoft.com/office/drawing/2014/main" id="{0EB5B58E-DB22-4A54-1095-BDBF3E0C92B2}"/>
                      </a:ext>
                    </a:extLst>
                  </p:cNvPr>
                  <p:cNvCxnSpPr>
                    <a:cxnSpLocks/>
                  </p:cNvCxnSpPr>
                  <p:nvPr/>
                </p:nvCxnSpPr>
                <p:spPr bwMode="auto">
                  <a:xfrm flipH="1">
                    <a:off x="7726911" y="3675225"/>
                    <a:ext cx="125101" cy="36196"/>
                  </a:xfrm>
                  <a:prstGeom prst="line">
                    <a:avLst/>
                  </a:prstGeom>
                  <a:noFill/>
                  <a:ln w="28575" cap="flat" cmpd="sng" algn="ctr">
                    <a:solidFill>
                      <a:schemeClr val="accent1"/>
                    </a:solidFill>
                    <a:prstDash val="solid"/>
                    <a:round/>
                    <a:headEnd type="none" w="med" len="med"/>
                    <a:tailEnd type="none" w="med" len="med"/>
                  </a:ln>
                  <a:effectLst/>
                </p:spPr>
              </p:cxnSp>
              <p:sp>
                <p:nvSpPr>
                  <p:cNvPr id="12" name="Oval 11">
                    <a:extLst>
                      <a:ext uri="{FF2B5EF4-FFF2-40B4-BE49-F238E27FC236}">
                        <a16:creationId xmlns:a16="http://schemas.microsoft.com/office/drawing/2014/main" id="{306978A7-56DC-C7EE-F724-A8ED5E3ECD3E}"/>
                      </a:ext>
                    </a:extLst>
                  </p:cNvPr>
                  <p:cNvSpPr/>
                  <p:nvPr/>
                </p:nvSpPr>
                <p:spPr bwMode="auto">
                  <a:xfrm>
                    <a:off x="7588110" y="3651769"/>
                    <a:ext cx="161463" cy="161463"/>
                  </a:xfrm>
                  <a:prstGeom prst="ellipse">
                    <a:avLst/>
                  </a:prstGeom>
                  <a:solidFill>
                    <a:schemeClr val="accent4"/>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8" name="Group 7">
                  <a:extLst>
                    <a:ext uri="{FF2B5EF4-FFF2-40B4-BE49-F238E27FC236}">
                      <a16:creationId xmlns:a16="http://schemas.microsoft.com/office/drawing/2014/main" id="{4D22697B-C080-691C-E3F8-F2E4D24E4381}"/>
                    </a:ext>
                  </a:extLst>
                </p:cNvPr>
                <p:cNvGrpSpPr/>
                <p:nvPr/>
              </p:nvGrpSpPr>
              <p:grpSpPr>
                <a:xfrm>
                  <a:off x="7809795" y="4052410"/>
                  <a:ext cx="263902" cy="161463"/>
                  <a:chOff x="7588110" y="3651769"/>
                  <a:chExt cx="263902" cy="161463"/>
                </a:xfrm>
              </p:grpSpPr>
              <p:cxnSp>
                <p:nvCxnSpPr>
                  <p:cNvPr id="9" name="Straight Connector 8">
                    <a:extLst>
                      <a:ext uri="{FF2B5EF4-FFF2-40B4-BE49-F238E27FC236}">
                        <a16:creationId xmlns:a16="http://schemas.microsoft.com/office/drawing/2014/main" id="{3F14F7A9-0858-8403-955E-3E4D3E38098B}"/>
                      </a:ext>
                    </a:extLst>
                  </p:cNvPr>
                  <p:cNvCxnSpPr>
                    <a:cxnSpLocks/>
                  </p:cNvCxnSpPr>
                  <p:nvPr/>
                </p:nvCxnSpPr>
                <p:spPr bwMode="auto">
                  <a:xfrm flipH="1">
                    <a:off x="7726911" y="3675225"/>
                    <a:ext cx="125101" cy="36196"/>
                  </a:xfrm>
                  <a:prstGeom prst="line">
                    <a:avLst/>
                  </a:prstGeom>
                  <a:noFill/>
                  <a:ln w="28575" cap="flat" cmpd="sng" algn="ctr">
                    <a:solidFill>
                      <a:schemeClr val="accent5"/>
                    </a:solidFill>
                    <a:prstDash val="solid"/>
                    <a:round/>
                    <a:headEnd type="none" w="med" len="med"/>
                    <a:tailEnd type="none" w="med" len="med"/>
                  </a:ln>
                  <a:effectLst/>
                </p:spPr>
              </p:cxnSp>
              <p:sp>
                <p:nvSpPr>
                  <p:cNvPr id="10" name="Oval 9">
                    <a:extLst>
                      <a:ext uri="{FF2B5EF4-FFF2-40B4-BE49-F238E27FC236}">
                        <a16:creationId xmlns:a16="http://schemas.microsoft.com/office/drawing/2014/main" id="{BE0EE7F6-3CE0-00FF-FE3D-81DAFF4A6995}"/>
                      </a:ext>
                    </a:extLst>
                  </p:cNvPr>
                  <p:cNvSpPr/>
                  <p:nvPr/>
                </p:nvSpPr>
                <p:spPr bwMode="auto">
                  <a:xfrm>
                    <a:off x="7588110" y="3651769"/>
                    <a:ext cx="161463" cy="161463"/>
                  </a:xfrm>
                  <a:prstGeom prst="ellipse">
                    <a:avLst/>
                  </a:prstGeom>
                  <a:solidFill>
                    <a:schemeClr val="accent4"/>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grpSp>
        <p:grpSp>
          <p:nvGrpSpPr>
            <p:cNvPr id="15" name="Group 14">
              <a:extLst>
                <a:ext uri="{FF2B5EF4-FFF2-40B4-BE49-F238E27FC236}">
                  <a16:creationId xmlns:a16="http://schemas.microsoft.com/office/drawing/2014/main" id="{21A23536-C544-B0C9-9B1D-91A0929EA322}"/>
                </a:ext>
              </a:extLst>
            </p:cNvPr>
            <p:cNvGrpSpPr/>
            <p:nvPr/>
          </p:nvGrpSpPr>
          <p:grpSpPr>
            <a:xfrm>
              <a:off x="1886815" y="4670138"/>
              <a:ext cx="667240" cy="514544"/>
              <a:chOff x="7357168" y="4236997"/>
              <a:chExt cx="667240" cy="514544"/>
            </a:xfrm>
          </p:grpSpPr>
          <p:grpSp>
            <p:nvGrpSpPr>
              <p:cNvPr id="16" name="Group 15">
                <a:extLst>
                  <a:ext uri="{FF2B5EF4-FFF2-40B4-BE49-F238E27FC236}">
                    <a16:creationId xmlns:a16="http://schemas.microsoft.com/office/drawing/2014/main" id="{BCCD1E10-B3E1-B991-953F-76B13CCEECC8}"/>
                  </a:ext>
                </a:extLst>
              </p:cNvPr>
              <p:cNvGrpSpPr/>
              <p:nvPr/>
            </p:nvGrpSpPr>
            <p:grpSpPr>
              <a:xfrm rot="2862879">
                <a:off x="7305949" y="4288216"/>
                <a:ext cx="263902" cy="161463"/>
                <a:chOff x="7588110" y="3651769"/>
                <a:chExt cx="263902" cy="161463"/>
              </a:xfrm>
            </p:grpSpPr>
            <p:cxnSp>
              <p:nvCxnSpPr>
                <p:cNvPr id="20" name="Straight Connector 19">
                  <a:extLst>
                    <a:ext uri="{FF2B5EF4-FFF2-40B4-BE49-F238E27FC236}">
                      <a16:creationId xmlns:a16="http://schemas.microsoft.com/office/drawing/2014/main" id="{47690C0A-0CA7-A455-40E7-E2C3230123C2}"/>
                    </a:ext>
                  </a:extLst>
                </p:cNvPr>
                <p:cNvCxnSpPr>
                  <a:cxnSpLocks/>
                </p:cNvCxnSpPr>
                <p:nvPr/>
              </p:nvCxnSpPr>
              <p:spPr bwMode="auto">
                <a:xfrm flipH="1">
                  <a:off x="7726911" y="3675225"/>
                  <a:ext cx="125101" cy="36196"/>
                </a:xfrm>
                <a:prstGeom prst="line">
                  <a:avLst/>
                </a:prstGeom>
                <a:noFill/>
                <a:ln w="28575" cap="flat" cmpd="sng" algn="ctr">
                  <a:solidFill>
                    <a:schemeClr val="accent1"/>
                  </a:solidFill>
                  <a:prstDash val="solid"/>
                  <a:round/>
                  <a:headEnd type="none" w="med" len="med"/>
                  <a:tailEnd type="none" w="med" len="med"/>
                </a:ln>
                <a:effectLst/>
              </p:spPr>
            </p:cxnSp>
            <p:sp>
              <p:nvSpPr>
                <p:cNvPr id="21" name="Oval 20">
                  <a:extLst>
                    <a:ext uri="{FF2B5EF4-FFF2-40B4-BE49-F238E27FC236}">
                      <a16:creationId xmlns:a16="http://schemas.microsoft.com/office/drawing/2014/main" id="{08EA937E-67D2-FB53-774F-28F94F9DC30A}"/>
                    </a:ext>
                  </a:extLst>
                </p:cNvPr>
                <p:cNvSpPr/>
                <p:nvPr/>
              </p:nvSpPr>
              <p:spPr bwMode="auto">
                <a:xfrm>
                  <a:off x="7588110" y="3651769"/>
                  <a:ext cx="161463" cy="161463"/>
                </a:xfrm>
                <a:prstGeom prst="ellipse">
                  <a:avLst/>
                </a:prstGeom>
                <a:solidFill>
                  <a:schemeClr val="accent4"/>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17" name="Group 16">
                <a:extLst>
                  <a:ext uri="{FF2B5EF4-FFF2-40B4-BE49-F238E27FC236}">
                    <a16:creationId xmlns:a16="http://schemas.microsoft.com/office/drawing/2014/main" id="{79AD303A-DCC6-AD45-8EAC-684349E0FA9A}"/>
                  </a:ext>
                </a:extLst>
              </p:cNvPr>
              <p:cNvGrpSpPr/>
              <p:nvPr/>
            </p:nvGrpSpPr>
            <p:grpSpPr>
              <a:xfrm rot="13575652">
                <a:off x="7811726" y="4538858"/>
                <a:ext cx="263902" cy="161463"/>
                <a:chOff x="7588110" y="3651769"/>
                <a:chExt cx="263902" cy="161463"/>
              </a:xfrm>
            </p:grpSpPr>
            <p:cxnSp>
              <p:nvCxnSpPr>
                <p:cNvPr id="18" name="Straight Connector 17">
                  <a:extLst>
                    <a:ext uri="{FF2B5EF4-FFF2-40B4-BE49-F238E27FC236}">
                      <a16:creationId xmlns:a16="http://schemas.microsoft.com/office/drawing/2014/main" id="{8C56E3A5-1827-7B8B-F14D-7A2F749A40D2}"/>
                    </a:ext>
                  </a:extLst>
                </p:cNvPr>
                <p:cNvCxnSpPr>
                  <a:cxnSpLocks/>
                </p:cNvCxnSpPr>
                <p:nvPr/>
              </p:nvCxnSpPr>
              <p:spPr bwMode="auto">
                <a:xfrm flipH="1">
                  <a:off x="7726911" y="3675225"/>
                  <a:ext cx="125101" cy="36196"/>
                </a:xfrm>
                <a:prstGeom prst="line">
                  <a:avLst/>
                </a:prstGeom>
                <a:noFill/>
                <a:ln w="28575" cap="flat" cmpd="sng" algn="ctr">
                  <a:solidFill>
                    <a:schemeClr val="accent1"/>
                  </a:solidFill>
                  <a:prstDash val="solid"/>
                  <a:round/>
                  <a:headEnd type="none" w="med" len="med"/>
                  <a:tailEnd type="none" w="med" len="med"/>
                </a:ln>
                <a:effectLst/>
              </p:spPr>
            </p:cxnSp>
            <p:sp>
              <p:nvSpPr>
                <p:cNvPr id="19" name="Oval 18">
                  <a:extLst>
                    <a:ext uri="{FF2B5EF4-FFF2-40B4-BE49-F238E27FC236}">
                      <a16:creationId xmlns:a16="http://schemas.microsoft.com/office/drawing/2014/main" id="{25747BA8-D81E-4A19-FD97-99454C0EE109}"/>
                    </a:ext>
                  </a:extLst>
                </p:cNvPr>
                <p:cNvSpPr/>
                <p:nvPr/>
              </p:nvSpPr>
              <p:spPr bwMode="auto">
                <a:xfrm>
                  <a:off x="7588110" y="3651769"/>
                  <a:ext cx="161463" cy="161463"/>
                </a:xfrm>
                <a:prstGeom prst="ellipse">
                  <a:avLst/>
                </a:prstGeom>
                <a:solidFill>
                  <a:schemeClr val="accent4"/>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grpSp>
          <p:nvGrpSpPr>
            <p:cNvPr id="22" name="Group 21">
              <a:extLst>
                <a:ext uri="{FF2B5EF4-FFF2-40B4-BE49-F238E27FC236}">
                  <a16:creationId xmlns:a16="http://schemas.microsoft.com/office/drawing/2014/main" id="{61C65AF6-E7BB-F4B2-AF24-FFCD4469CB35}"/>
                </a:ext>
              </a:extLst>
            </p:cNvPr>
            <p:cNvGrpSpPr/>
            <p:nvPr/>
          </p:nvGrpSpPr>
          <p:grpSpPr>
            <a:xfrm rot="16200000">
              <a:off x="2823725" y="4377741"/>
              <a:ext cx="667240" cy="514544"/>
              <a:chOff x="7509568" y="4389397"/>
              <a:chExt cx="667240" cy="514544"/>
            </a:xfrm>
          </p:grpSpPr>
          <p:grpSp>
            <p:nvGrpSpPr>
              <p:cNvPr id="23" name="Group 22">
                <a:extLst>
                  <a:ext uri="{FF2B5EF4-FFF2-40B4-BE49-F238E27FC236}">
                    <a16:creationId xmlns:a16="http://schemas.microsoft.com/office/drawing/2014/main" id="{2D42490E-7D72-1DDA-5474-7A8ECD0733CC}"/>
                  </a:ext>
                </a:extLst>
              </p:cNvPr>
              <p:cNvGrpSpPr/>
              <p:nvPr/>
            </p:nvGrpSpPr>
            <p:grpSpPr>
              <a:xfrm rot="2862879">
                <a:off x="7458349" y="4440616"/>
                <a:ext cx="263902" cy="161463"/>
                <a:chOff x="7588110" y="3651769"/>
                <a:chExt cx="263902" cy="161463"/>
              </a:xfrm>
            </p:grpSpPr>
            <p:cxnSp>
              <p:nvCxnSpPr>
                <p:cNvPr id="27" name="Straight Connector 26">
                  <a:extLst>
                    <a:ext uri="{FF2B5EF4-FFF2-40B4-BE49-F238E27FC236}">
                      <a16:creationId xmlns:a16="http://schemas.microsoft.com/office/drawing/2014/main" id="{99C867FD-3863-8BD6-49F4-B436739083A0}"/>
                    </a:ext>
                  </a:extLst>
                </p:cNvPr>
                <p:cNvCxnSpPr>
                  <a:cxnSpLocks/>
                </p:cNvCxnSpPr>
                <p:nvPr/>
              </p:nvCxnSpPr>
              <p:spPr bwMode="auto">
                <a:xfrm flipH="1">
                  <a:off x="7726911" y="3675225"/>
                  <a:ext cx="125101" cy="36196"/>
                </a:xfrm>
                <a:prstGeom prst="line">
                  <a:avLst/>
                </a:prstGeom>
                <a:noFill/>
                <a:ln w="28575" cap="flat" cmpd="sng" algn="ctr">
                  <a:solidFill>
                    <a:schemeClr val="accent1"/>
                  </a:solidFill>
                  <a:prstDash val="solid"/>
                  <a:round/>
                  <a:headEnd type="none" w="med" len="med"/>
                  <a:tailEnd type="none" w="med" len="med"/>
                </a:ln>
                <a:effectLst/>
              </p:spPr>
            </p:cxnSp>
            <p:sp>
              <p:nvSpPr>
                <p:cNvPr id="28" name="Oval 27">
                  <a:extLst>
                    <a:ext uri="{FF2B5EF4-FFF2-40B4-BE49-F238E27FC236}">
                      <a16:creationId xmlns:a16="http://schemas.microsoft.com/office/drawing/2014/main" id="{45938016-8F6F-A1B1-09CD-2A4DD2C2972A}"/>
                    </a:ext>
                  </a:extLst>
                </p:cNvPr>
                <p:cNvSpPr/>
                <p:nvPr/>
              </p:nvSpPr>
              <p:spPr bwMode="auto">
                <a:xfrm>
                  <a:off x="7588110" y="3651769"/>
                  <a:ext cx="161463" cy="161463"/>
                </a:xfrm>
                <a:prstGeom prst="ellipse">
                  <a:avLst/>
                </a:prstGeom>
                <a:solidFill>
                  <a:schemeClr val="accent4"/>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24" name="Group 23">
                <a:extLst>
                  <a:ext uri="{FF2B5EF4-FFF2-40B4-BE49-F238E27FC236}">
                    <a16:creationId xmlns:a16="http://schemas.microsoft.com/office/drawing/2014/main" id="{000C4366-B11A-C4F9-DB9F-6D3E7F4E8E48}"/>
                  </a:ext>
                </a:extLst>
              </p:cNvPr>
              <p:cNvGrpSpPr/>
              <p:nvPr/>
            </p:nvGrpSpPr>
            <p:grpSpPr>
              <a:xfrm rot="13575652">
                <a:off x="7964126" y="4691258"/>
                <a:ext cx="263902" cy="161463"/>
                <a:chOff x="7588110" y="3651769"/>
                <a:chExt cx="263902" cy="161463"/>
              </a:xfrm>
            </p:grpSpPr>
            <p:cxnSp>
              <p:nvCxnSpPr>
                <p:cNvPr id="25" name="Straight Connector 24">
                  <a:extLst>
                    <a:ext uri="{FF2B5EF4-FFF2-40B4-BE49-F238E27FC236}">
                      <a16:creationId xmlns:a16="http://schemas.microsoft.com/office/drawing/2014/main" id="{46A17438-060C-C4AD-8C44-F155F06692FC}"/>
                    </a:ext>
                  </a:extLst>
                </p:cNvPr>
                <p:cNvCxnSpPr>
                  <a:cxnSpLocks/>
                </p:cNvCxnSpPr>
                <p:nvPr/>
              </p:nvCxnSpPr>
              <p:spPr bwMode="auto">
                <a:xfrm flipH="1">
                  <a:off x="7726911" y="3675225"/>
                  <a:ext cx="125101" cy="36196"/>
                </a:xfrm>
                <a:prstGeom prst="line">
                  <a:avLst/>
                </a:prstGeom>
                <a:noFill/>
                <a:ln w="28575" cap="flat" cmpd="sng" algn="ctr">
                  <a:solidFill>
                    <a:schemeClr val="accent1"/>
                  </a:solidFill>
                  <a:prstDash val="solid"/>
                  <a:round/>
                  <a:headEnd type="none" w="med" len="med"/>
                  <a:tailEnd type="none" w="med" len="med"/>
                </a:ln>
                <a:effectLst/>
              </p:spPr>
            </p:cxnSp>
            <p:sp>
              <p:nvSpPr>
                <p:cNvPr id="26" name="Oval 25">
                  <a:extLst>
                    <a:ext uri="{FF2B5EF4-FFF2-40B4-BE49-F238E27FC236}">
                      <a16:creationId xmlns:a16="http://schemas.microsoft.com/office/drawing/2014/main" id="{8F2FA2CC-3EE2-FF74-2F43-89F196B602C3}"/>
                    </a:ext>
                  </a:extLst>
                </p:cNvPr>
                <p:cNvSpPr/>
                <p:nvPr/>
              </p:nvSpPr>
              <p:spPr bwMode="auto">
                <a:xfrm>
                  <a:off x="7588110" y="3651769"/>
                  <a:ext cx="161463" cy="161463"/>
                </a:xfrm>
                <a:prstGeom prst="ellipse">
                  <a:avLst/>
                </a:prstGeom>
                <a:solidFill>
                  <a:schemeClr val="accent4"/>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grpSp>
          <p:nvGrpSpPr>
            <p:cNvPr id="30" name="Group 29">
              <a:extLst>
                <a:ext uri="{FF2B5EF4-FFF2-40B4-BE49-F238E27FC236}">
                  <a16:creationId xmlns:a16="http://schemas.microsoft.com/office/drawing/2014/main" id="{76692071-788D-047C-2396-F7B73923FFBC}"/>
                </a:ext>
              </a:extLst>
            </p:cNvPr>
            <p:cNvGrpSpPr/>
            <p:nvPr/>
          </p:nvGrpSpPr>
          <p:grpSpPr>
            <a:xfrm rot="9944751">
              <a:off x="1674167" y="3270835"/>
              <a:ext cx="1801887" cy="1974340"/>
              <a:chOff x="569633" y="1542899"/>
              <a:chExt cx="1245999" cy="1365250"/>
            </a:xfrm>
          </p:grpSpPr>
          <p:cxnSp>
            <p:nvCxnSpPr>
              <p:cNvPr id="31" name="Straight Connector 32">
                <a:extLst>
                  <a:ext uri="{FF2B5EF4-FFF2-40B4-BE49-F238E27FC236}">
                    <a16:creationId xmlns:a16="http://schemas.microsoft.com/office/drawing/2014/main" id="{632412CD-A0D7-35F8-BD22-8AFDD3703F72}"/>
                  </a:ext>
                </a:extLst>
              </p:cNvPr>
              <p:cNvCxnSpPr>
                <a:cxnSpLocks noChangeShapeType="1"/>
              </p:cNvCxnSpPr>
              <p:nvPr/>
            </p:nvCxnSpPr>
            <p:spPr bwMode="auto">
              <a:xfrm>
                <a:off x="569633" y="1622275"/>
                <a:ext cx="300038" cy="331787"/>
              </a:xfrm>
              <a:prstGeom prst="line">
                <a:avLst/>
              </a:prstGeom>
              <a:noFill/>
              <a:ln w="130175">
                <a:solidFill>
                  <a:schemeClr val="accent3"/>
                </a:solidFill>
                <a:round/>
                <a:headEnd/>
                <a:tailEnd/>
              </a:ln>
            </p:spPr>
          </p:cxnSp>
          <p:cxnSp>
            <p:nvCxnSpPr>
              <p:cNvPr id="32" name="Straight Connector 34">
                <a:extLst>
                  <a:ext uri="{FF2B5EF4-FFF2-40B4-BE49-F238E27FC236}">
                    <a16:creationId xmlns:a16="http://schemas.microsoft.com/office/drawing/2014/main" id="{70EA51A9-74DE-CECE-DF61-690E9EFA4B9B}"/>
                  </a:ext>
                </a:extLst>
              </p:cNvPr>
              <p:cNvCxnSpPr>
                <a:cxnSpLocks noChangeShapeType="1"/>
              </p:cNvCxnSpPr>
              <p:nvPr/>
            </p:nvCxnSpPr>
            <p:spPr bwMode="auto">
              <a:xfrm flipH="1">
                <a:off x="1504482" y="1611162"/>
                <a:ext cx="311150" cy="347663"/>
              </a:xfrm>
              <a:prstGeom prst="line">
                <a:avLst/>
              </a:prstGeom>
              <a:noFill/>
              <a:ln w="130175">
                <a:solidFill>
                  <a:schemeClr val="accent3"/>
                </a:solidFill>
                <a:round/>
                <a:headEnd/>
                <a:tailEnd/>
              </a:ln>
            </p:spPr>
          </p:cxnSp>
          <p:sp>
            <p:nvSpPr>
              <p:cNvPr id="33" name="Freeform 33">
                <a:extLst>
                  <a:ext uri="{FF2B5EF4-FFF2-40B4-BE49-F238E27FC236}">
                    <a16:creationId xmlns:a16="http://schemas.microsoft.com/office/drawing/2014/main" id="{151B12AE-8AF8-308F-2E89-35407F9FF235}"/>
                  </a:ext>
                </a:extLst>
              </p:cNvPr>
              <p:cNvSpPr>
                <a:spLocks/>
              </p:cNvSpPr>
              <p:nvPr/>
            </p:nvSpPr>
            <p:spPr bwMode="auto">
              <a:xfrm>
                <a:off x="642659" y="1547661"/>
                <a:ext cx="500063" cy="1358900"/>
              </a:xfrm>
              <a:custGeom>
                <a:avLst/>
                <a:gdLst>
                  <a:gd name="T0" fmla="*/ 0 w 499273"/>
                  <a:gd name="T1" fmla="*/ 0 h 1357576"/>
                  <a:gd name="T2" fmla="*/ 508744 w 499273"/>
                  <a:gd name="T3" fmla="*/ 548973 h 1357576"/>
                  <a:gd name="T4" fmla="*/ 514525 w 499273"/>
                  <a:gd name="T5" fmla="*/ 1383866 h 1357576"/>
                  <a:gd name="T6" fmla="*/ 0 60000 65536"/>
                  <a:gd name="T7" fmla="*/ 0 60000 65536"/>
                  <a:gd name="T8" fmla="*/ 0 60000 65536"/>
                  <a:gd name="T9" fmla="*/ 0 w 499273"/>
                  <a:gd name="T10" fmla="*/ 0 h 1357576"/>
                  <a:gd name="T11" fmla="*/ 499273 w 499273"/>
                  <a:gd name="T12" fmla="*/ 1357576 h 1357576"/>
                </a:gdLst>
                <a:ahLst/>
                <a:cxnLst>
                  <a:cxn ang="T6">
                    <a:pos x="T0" y="T1"/>
                  </a:cxn>
                  <a:cxn ang="T7">
                    <a:pos x="T2" y="T3"/>
                  </a:cxn>
                  <a:cxn ang="T8">
                    <a:pos x="T4" y="T5"/>
                  </a:cxn>
                </a:cxnLst>
                <a:rect l="T9" t="T10" r="T11" b="T12"/>
                <a:pathLst>
                  <a:path w="499273" h="1357576">
                    <a:moveTo>
                      <a:pt x="0" y="0"/>
                    </a:moveTo>
                    <a:lnTo>
                      <a:pt x="493664" y="538543"/>
                    </a:lnTo>
                    <a:cubicBezTo>
                      <a:pt x="495534" y="811554"/>
                      <a:pt x="497403" y="1084565"/>
                      <a:pt x="499273" y="1357576"/>
                    </a:cubicBezTo>
                  </a:path>
                </a:pathLst>
              </a:custGeom>
              <a:noFill/>
              <a:ln w="130175">
                <a:solidFill>
                  <a:schemeClr val="accent3"/>
                </a:solidFill>
                <a:round/>
                <a:headEnd/>
                <a:tailEnd/>
              </a:ln>
            </p:spPr>
            <p:txBody>
              <a:bodyPr anchor="ctr"/>
              <a:lstStyle/>
              <a:p>
                <a:pPr marL="0" marR="0" lvl="0" indent="0" algn="l" defTabSz="914400" rtl="0" eaLnBrk="1" fontAlgn="base" latinLnBrk="0" hangingPunct="1">
                  <a:lnSpc>
                    <a:spcPct val="90000"/>
                  </a:lnSpc>
                  <a:spcBef>
                    <a:spcPct val="35000"/>
                  </a:spcBef>
                  <a:spcAft>
                    <a:spcPct val="25000"/>
                  </a:spcAft>
                  <a:buClr>
                    <a:srgbClr val="8B3D9A"/>
                  </a:buClr>
                  <a:buSzTx/>
                  <a:buFont typeface="Arial" panose="020B0604020202020204" pitchFamily="34" charset="0"/>
                  <a:buChar char="•"/>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4" name="Freeform 35">
                <a:extLst>
                  <a:ext uri="{FF2B5EF4-FFF2-40B4-BE49-F238E27FC236}">
                    <a16:creationId xmlns:a16="http://schemas.microsoft.com/office/drawing/2014/main" id="{03295418-296C-3B06-1FCD-23646F74B973}"/>
                  </a:ext>
                </a:extLst>
              </p:cNvPr>
              <p:cNvSpPr>
                <a:spLocks/>
              </p:cNvSpPr>
              <p:nvPr/>
            </p:nvSpPr>
            <p:spPr bwMode="auto">
              <a:xfrm flipH="1">
                <a:off x="1247497" y="1542899"/>
                <a:ext cx="484187" cy="1365250"/>
              </a:xfrm>
              <a:custGeom>
                <a:avLst/>
                <a:gdLst>
                  <a:gd name="T0" fmla="*/ 0 w 499273"/>
                  <a:gd name="T1" fmla="*/ 0 h 1357576"/>
                  <a:gd name="T2" fmla="*/ 508744 w 499273"/>
                  <a:gd name="T3" fmla="*/ 548973 h 1357576"/>
                  <a:gd name="T4" fmla="*/ 514525 w 499273"/>
                  <a:gd name="T5" fmla="*/ 1383866 h 1357576"/>
                  <a:gd name="T6" fmla="*/ 0 60000 65536"/>
                  <a:gd name="T7" fmla="*/ 0 60000 65536"/>
                  <a:gd name="T8" fmla="*/ 0 60000 65536"/>
                  <a:gd name="T9" fmla="*/ 0 w 499273"/>
                  <a:gd name="T10" fmla="*/ 0 h 1357576"/>
                  <a:gd name="T11" fmla="*/ 499273 w 499273"/>
                  <a:gd name="T12" fmla="*/ 1357576 h 1357576"/>
                  <a:gd name="connsiteX0" fmla="*/ 0 w 499273"/>
                  <a:gd name="connsiteY0" fmla="*/ 0 h 1365881"/>
                  <a:gd name="connsiteX1" fmla="*/ 493664 w 499273"/>
                  <a:gd name="connsiteY1" fmla="*/ 538543 h 1365881"/>
                  <a:gd name="connsiteX2" fmla="*/ 499273 w 499273"/>
                  <a:gd name="connsiteY2" fmla="*/ 1365881 h 1365881"/>
                  <a:gd name="connsiteX0" fmla="*/ 0 w 499273"/>
                  <a:gd name="connsiteY0" fmla="*/ 0 h 1365881"/>
                  <a:gd name="connsiteX1" fmla="*/ 493664 w 499273"/>
                  <a:gd name="connsiteY1" fmla="*/ 538543 h 1365881"/>
                  <a:gd name="connsiteX2" fmla="*/ 499273 w 499273"/>
                  <a:gd name="connsiteY2" fmla="*/ 1365881 h 1365881"/>
                  <a:gd name="connsiteX0" fmla="*/ 0 w 499273"/>
                  <a:gd name="connsiteY0" fmla="*/ 0 h 1365881"/>
                  <a:gd name="connsiteX1" fmla="*/ 493664 w 499273"/>
                  <a:gd name="connsiteY1" fmla="*/ 555153 h 1365881"/>
                  <a:gd name="connsiteX2" fmla="*/ 499273 w 499273"/>
                  <a:gd name="connsiteY2" fmla="*/ 1365881 h 1365881"/>
                  <a:gd name="connsiteX0" fmla="*/ 0 w 493828"/>
                  <a:gd name="connsiteY0" fmla="*/ 0 h 1363502"/>
                  <a:gd name="connsiteX1" fmla="*/ 493664 w 493828"/>
                  <a:gd name="connsiteY1" fmla="*/ 555153 h 1363502"/>
                  <a:gd name="connsiteX2" fmla="*/ 482630 w 493828"/>
                  <a:gd name="connsiteY2" fmla="*/ 1363502 h 1363502"/>
                  <a:gd name="connsiteX0" fmla="*/ 0 w 484562"/>
                  <a:gd name="connsiteY0" fmla="*/ 0 h 1363502"/>
                  <a:gd name="connsiteX1" fmla="*/ 484154 w 484562"/>
                  <a:gd name="connsiteY1" fmla="*/ 552774 h 1363502"/>
                  <a:gd name="connsiteX2" fmla="*/ 482630 w 484562"/>
                  <a:gd name="connsiteY2" fmla="*/ 1363502 h 1363502"/>
                </a:gdLst>
                <a:ahLst/>
                <a:cxnLst>
                  <a:cxn ang="0">
                    <a:pos x="connsiteX0" y="connsiteY0"/>
                  </a:cxn>
                  <a:cxn ang="0">
                    <a:pos x="connsiteX1" y="connsiteY1"/>
                  </a:cxn>
                  <a:cxn ang="0">
                    <a:pos x="connsiteX2" y="connsiteY2"/>
                  </a:cxn>
                </a:cxnLst>
                <a:rect l="l" t="t" r="r" b="b"/>
                <a:pathLst>
                  <a:path w="484562" h="1363502">
                    <a:moveTo>
                      <a:pt x="0" y="0"/>
                    </a:moveTo>
                    <a:lnTo>
                      <a:pt x="484154" y="552774"/>
                    </a:lnTo>
                    <a:cubicBezTo>
                      <a:pt x="486024" y="825785"/>
                      <a:pt x="480760" y="1090491"/>
                      <a:pt x="482630" y="1363502"/>
                    </a:cubicBezTo>
                  </a:path>
                </a:pathLst>
              </a:custGeom>
              <a:noFill/>
              <a:ln w="130175">
                <a:solidFill>
                  <a:schemeClr val="accent3"/>
                </a:solidFill>
                <a:round/>
                <a:headEnd/>
                <a:tailEnd/>
              </a:ln>
            </p:spPr>
            <p:txBody>
              <a:bodyPr anchor="ctr"/>
              <a:lstStyle/>
              <a:p>
                <a:pPr marL="0" marR="0" lvl="0" indent="0" algn="l" defTabSz="914400" rtl="0" eaLnBrk="1" fontAlgn="base" latinLnBrk="0" hangingPunct="1">
                  <a:lnSpc>
                    <a:spcPct val="90000"/>
                  </a:lnSpc>
                  <a:spcBef>
                    <a:spcPct val="35000"/>
                  </a:spcBef>
                  <a:spcAft>
                    <a:spcPct val="25000"/>
                  </a:spcAft>
                  <a:buClr>
                    <a:srgbClr val="8B3D9A"/>
                  </a:buClr>
                  <a:buSzTx/>
                  <a:buFont typeface="Arial" panose="020B0604020202020204" pitchFamily="34" charset="0"/>
                  <a:buChar char="•"/>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35" name="Group 34">
              <a:extLst>
                <a:ext uri="{FF2B5EF4-FFF2-40B4-BE49-F238E27FC236}">
                  <a16:creationId xmlns:a16="http://schemas.microsoft.com/office/drawing/2014/main" id="{98B27633-9C1C-5510-5B8C-F7EB29605E52}"/>
                </a:ext>
              </a:extLst>
            </p:cNvPr>
            <p:cNvGrpSpPr/>
            <p:nvPr/>
          </p:nvGrpSpPr>
          <p:grpSpPr>
            <a:xfrm>
              <a:off x="2121094" y="4084910"/>
              <a:ext cx="263902" cy="161463"/>
              <a:chOff x="7588110" y="3651769"/>
              <a:chExt cx="263902" cy="161463"/>
            </a:xfrm>
          </p:grpSpPr>
          <p:cxnSp>
            <p:nvCxnSpPr>
              <p:cNvPr id="36" name="Straight Connector 35">
                <a:extLst>
                  <a:ext uri="{FF2B5EF4-FFF2-40B4-BE49-F238E27FC236}">
                    <a16:creationId xmlns:a16="http://schemas.microsoft.com/office/drawing/2014/main" id="{371312B1-8733-420E-3242-CBBB24114272}"/>
                  </a:ext>
                </a:extLst>
              </p:cNvPr>
              <p:cNvCxnSpPr>
                <a:cxnSpLocks/>
              </p:cNvCxnSpPr>
              <p:nvPr/>
            </p:nvCxnSpPr>
            <p:spPr bwMode="auto">
              <a:xfrm flipH="1">
                <a:off x="7726911" y="3675225"/>
                <a:ext cx="125101" cy="36196"/>
              </a:xfrm>
              <a:prstGeom prst="line">
                <a:avLst/>
              </a:prstGeom>
              <a:noFill/>
              <a:ln w="28575" cap="flat" cmpd="sng" algn="ctr">
                <a:solidFill>
                  <a:schemeClr val="accent1"/>
                </a:solidFill>
                <a:prstDash val="solid"/>
                <a:round/>
                <a:headEnd type="none" w="med" len="med"/>
                <a:tailEnd type="none" w="med" len="med"/>
              </a:ln>
              <a:effectLst/>
            </p:spPr>
          </p:cxnSp>
          <p:sp>
            <p:nvSpPr>
              <p:cNvPr id="37" name="Oval 36">
                <a:extLst>
                  <a:ext uri="{FF2B5EF4-FFF2-40B4-BE49-F238E27FC236}">
                    <a16:creationId xmlns:a16="http://schemas.microsoft.com/office/drawing/2014/main" id="{D116B059-A357-31E6-52B0-8D2F989FB0C2}"/>
                  </a:ext>
                </a:extLst>
              </p:cNvPr>
              <p:cNvSpPr/>
              <p:nvPr/>
            </p:nvSpPr>
            <p:spPr bwMode="auto">
              <a:xfrm>
                <a:off x="7588110" y="3651769"/>
                <a:ext cx="161463" cy="161463"/>
              </a:xfrm>
              <a:prstGeom prst="ellipse">
                <a:avLst/>
              </a:prstGeom>
              <a:solidFill>
                <a:schemeClr val="accent4"/>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38" name="Group 37">
              <a:extLst>
                <a:ext uri="{FF2B5EF4-FFF2-40B4-BE49-F238E27FC236}">
                  <a16:creationId xmlns:a16="http://schemas.microsoft.com/office/drawing/2014/main" id="{69636061-894F-9B96-719A-790DB851FD9A}"/>
                </a:ext>
              </a:extLst>
            </p:cNvPr>
            <p:cNvGrpSpPr/>
            <p:nvPr/>
          </p:nvGrpSpPr>
          <p:grpSpPr>
            <a:xfrm>
              <a:off x="2497769" y="3552780"/>
              <a:ext cx="682192" cy="682096"/>
              <a:chOff x="10063123" y="4456813"/>
              <a:chExt cx="682192" cy="682096"/>
            </a:xfrm>
          </p:grpSpPr>
          <p:sp>
            <p:nvSpPr>
              <p:cNvPr id="39" name="Oval 38">
                <a:extLst>
                  <a:ext uri="{FF2B5EF4-FFF2-40B4-BE49-F238E27FC236}">
                    <a16:creationId xmlns:a16="http://schemas.microsoft.com/office/drawing/2014/main" id="{4E330EE2-BC56-526F-F6F7-19A7C8A2E147}"/>
                  </a:ext>
                </a:extLst>
              </p:cNvPr>
              <p:cNvSpPr/>
              <p:nvPr/>
            </p:nvSpPr>
            <p:spPr bwMode="auto">
              <a:xfrm>
                <a:off x="10063123" y="4456813"/>
                <a:ext cx="682096" cy="682096"/>
              </a:xfrm>
              <a:prstGeom prst="ellipse">
                <a:avLst/>
              </a:prstGeom>
              <a:solidFill>
                <a:schemeClr val="tx1"/>
              </a:solidFill>
              <a:ln w="28575">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0" name="Freeform: Shape 39">
                <a:extLst>
                  <a:ext uri="{FF2B5EF4-FFF2-40B4-BE49-F238E27FC236}">
                    <a16:creationId xmlns:a16="http://schemas.microsoft.com/office/drawing/2014/main" id="{344412BD-134C-E3AE-D050-C03C9EC95773}"/>
                  </a:ext>
                </a:extLst>
              </p:cNvPr>
              <p:cNvSpPr/>
              <p:nvPr/>
            </p:nvSpPr>
            <p:spPr bwMode="auto">
              <a:xfrm rot="10800000">
                <a:off x="10389475" y="4581619"/>
                <a:ext cx="353655" cy="492709"/>
              </a:xfrm>
              <a:custGeom>
                <a:avLst/>
                <a:gdLst>
                  <a:gd name="connsiteX0" fmla="*/ 105467 w 353655"/>
                  <a:gd name="connsiteY0" fmla="*/ 492709 h 492709"/>
                  <a:gd name="connsiteX1" fmla="*/ 77593 w 353655"/>
                  <a:gd name="connsiteY1" fmla="*/ 489899 h 492709"/>
                  <a:gd name="connsiteX2" fmla="*/ 58246 w 353655"/>
                  <a:gd name="connsiteY2" fmla="*/ 466450 h 492709"/>
                  <a:gd name="connsiteX3" fmla="*/ 0 w 353655"/>
                  <a:gd name="connsiteY3" fmla="*/ 275767 h 492709"/>
                  <a:gd name="connsiteX4" fmla="*/ 99890 w 353655"/>
                  <a:gd name="connsiteY4" fmla="*/ 34609 h 492709"/>
                  <a:gd name="connsiteX5" fmla="*/ 141839 w 353655"/>
                  <a:gd name="connsiteY5" fmla="*/ 0 h 492709"/>
                  <a:gd name="connsiteX6" fmla="*/ 155485 w 353655"/>
                  <a:gd name="connsiteY6" fmla="*/ 1375 h 492709"/>
                  <a:gd name="connsiteX7" fmla="*/ 353655 w 353655"/>
                  <a:gd name="connsiteY7" fmla="*/ 244521 h 492709"/>
                  <a:gd name="connsiteX8" fmla="*/ 105467 w 353655"/>
                  <a:gd name="connsiteY8" fmla="*/ 492709 h 4927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3655" h="492709">
                    <a:moveTo>
                      <a:pt x="105467" y="492709"/>
                    </a:moveTo>
                    <a:lnTo>
                      <a:pt x="77593" y="489899"/>
                    </a:lnTo>
                    <a:lnTo>
                      <a:pt x="58246" y="466450"/>
                    </a:lnTo>
                    <a:cubicBezTo>
                      <a:pt x="21472" y="412019"/>
                      <a:pt x="0" y="346401"/>
                      <a:pt x="0" y="275767"/>
                    </a:cubicBezTo>
                    <a:cubicBezTo>
                      <a:pt x="0" y="181589"/>
                      <a:pt x="38173" y="96327"/>
                      <a:pt x="99890" y="34609"/>
                    </a:cubicBezTo>
                    <a:lnTo>
                      <a:pt x="141839" y="0"/>
                    </a:lnTo>
                    <a:lnTo>
                      <a:pt x="155485" y="1375"/>
                    </a:lnTo>
                    <a:cubicBezTo>
                      <a:pt x="268580" y="24518"/>
                      <a:pt x="353655" y="124585"/>
                      <a:pt x="353655" y="244521"/>
                    </a:cubicBezTo>
                    <a:cubicBezTo>
                      <a:pt x="353655" y="381591"/>
                      <a:pt x="242537" y="492709"/>
                      <a:pt x="105467" y="492709"/>
                    </a:cubicBezTo>
                    <a:close/>
                  </a:path>
                </a:pathLst>
              </a:custGeom>
              <a:solidFill>
                <a:schemeClr val="accent4"/>
              </a:solidFill>
              <a:ln w="0">
                <a:no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1" name="Rectangle 40">
                <a:extLst>
                  <a:ext uri="{FF2B5EF4-FFF2-40B4-BE49-F238E27FC236}">
                    <a16:creationId xmlns:a16="http://schemas.microsoft.com/office/drawing/2014/main" id="{B4B8E2C4-1802-8C11-7D2C-15EF180E96C1}"/>
                  </a:ext>
                </a:extLst>
              </p:cNvPr>
              <p:cNvSpPr/>
              <p:nvPr/>
            </p:nvSpPr>
            <p:spPr bwMode="auto">
              <a:xfrm rot="20623326">
                <a:off x="10234028" y="4894799"/>
                <a:ext cx="174037" cy="76516"/>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2" name="Freeform: Shape 41">
                <a:extLst>
                  <a:ext uri="{FF2B5EF4-FFF2-40B4-BE49-F238E27FC236}">
                    <a16:creationId xmlns:a16="http://schemas.microsoft.com/office/drawing/2014/main" id="{C297B512-FAD4-D3C0-F776-846883955DFB}"/>
                  </a:ext>
                </a:extLst>
              </p:cNvPr>
              <p:cNvSpPr/>
              <p:nvPr/>
            </p:nvSpPr>
            <p:spPr bwMode="auto">
              <a:xfrm>
                <a:off x="10063124" y="4581780"/>
                <a:ext cx="217303" cy="529833"/>
              </a:xfrm>
              <a:custGeom>
                <a:avLst/>
                <a:gdLst>
                  <a:gd name="connsiteX0" fmla="*/ 76487 w 217303"/>
                  <a:gd name="connsiteY0" fmla="*/ 0 h 529833"/>
                  <a:gd name="connsiteX1" fmla="*/ 217303 w 217303"/>
                  <a:gd name="connsiteY1" fmla="*/ 529833 h 529833"/>
                  <a:gd name="connsiteX2" fmla="*/ 208297 w 217303"/>
                  <a:gd name="connsiteY2" fmla="*/ 527037 h 529833"/>
                  <a:gd name="connsiteX3" fmla="*/ 0 w 217303"/>
                  <a:gd name="connsiteY3" fmla="*/ 212790 h 529833"/>
                  <a:gd name="connsiteX4" fmla="*/ 58246 w 217303"/>
                  <a:gd name="connsiteY4" fmla="*/ 22107 h 529833"/>
                  <a:gd name="connsiteX5" fmla="*/ 76487 w 217303"/>
                  <a:gd name="connsiteY5" fmla="*/ 0 h 5298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7303" h="529833">
                    <a:moveTo>
                      <a:pt x="76487" y="0"/>
                    </a:moveTo>
                    <a:lnTo>
                      <a:pt x="217303" y="529833"/>
                    </a:lnTo>
                    <a:lnTo>
                      <a:pt x="208297" y="527037"/>
                    </a:lnTo>
                    <a:cubicBezTo>
                      <a:pt x="85889" y="475263"/>
                      <a:pt x="0" y="354057"/>
                      <a:pt x="0" y="212790"/>
                    </a:cubicBezTo>
                    <a:cubicBezTo>
                      <a:pt x="0" y="142157"/>
                      <a:pt x="21472" y="76538"/>
                      <a:pt x="58246" y="22107"/>
                    </a:cubicBezTo>
                    <a:lnTo>
                      <a:pt x="76487" y="0"/>
                    </a:lnTo>
                    <a:close/>
                  </a:path>
                </a:pathLst>
              </a:custGeom>
              <a:solidFill>
                <a:schemeClr val="accent3"/>
              </a:solidFill>
              <a:ln w="28575">
                <a:no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43" name="Oval 42">
                <a:extLst>
                  <a:ext uri="{FF2B5EF4-FFF2-40B4-BE49-F238E27FC236}">
                    <a16:creationId xmlns:a16="http://schemas.microsoft.com/office/drawing/2014/main" id="{FA953463-1513-388F-6949-176F53F8F5D5}"/>
                  </a:ext>
                </a:extLst>
              </p:cNvPr>
              <p:cNvSpPr/>
              <p:nvPr/>
            </p:nvSpPr>
            <p:spPr bwMode="auto">
              <a:xfrm>
                <a:off x="10063219" y="4456813"/>
                <a:ext cx="682096" cy="682096"/>
              </a:xfrm>
              <a:prstGeom prst="ellipse">
                <a:avLst/>
              </a:prstGeom>
              <a:noFill/>
              <a:ln w="28575">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grpSp>
        <p:nvGrpSpPr>
          <p:cNvPr id="228" name="Group 227">
            <a:extLst>
              <a:ext uri="{FF2B5EF4-FFF2-40B4-BE49-F238E27FC236}">
                <a16:creationId xmlns:a16="http://schemas.microsoft.com/office/drawing/2014/main" id="{4E232005-AC14-B4E5-B892-544C6D32A7CF}"/>
              </a:ext>
            </a:extLst>
          </p:cNvPr>
          <p:cNvGrpSpPr/>
          <p:nvPr/>
        </p:nvGrpSpPr>
        <p:grpSpPr>
          <a:xfrm>
            <a:off x="4344681" y="1414376"/>
            <a:ext cx="4775125" cy="2589862"/>
            <a:chOff x="4904035" y="1304078"/>
            <a:chExt cx="4414774" cy="3001562"/>
          </a:xfrm>
        </p:grpSpPr>
        <p:grpSp>
          <p:nvGrpSpPr>
            <p:cNvPr id="224" name="Group 223">
              <a:extLst>
                <a:ext uri="{FF2B5EF4-FFF2-40B4-BE49-F238E27FC236}">
                  <a16:creationId xmlns:a16="http://schemas.microsoft.com/office/drawing/2014/main" id="{88B8B173-BC6A-BB4D-598E-43A7FB7955C8}"/>
                </a:ext>
              </a:extLst>
            </p:cNvPr>
            <p:cNvGrpSpPr/>
            <p:nvPr/>
          </p:nvGrpSpPr>
          <p:grpSpPr>
            <a:xfrm>
              <a:off x="4904035" y="1304078"/>
              <a:ext cx="4414774" cy="3001562"/>
              <a:chOff x="5515949" y="1827886"/>
              <a:chExt cx="3236669" cy="2200580"/>
            </a:xfrm>
          </p:grpSpPr>
          <p:grpSp>
            <p:nvGrpSpPr>
              <p:cNvPr id="6" name="Group 5">
                <a:extLst>
                  <a:ext uri="{FF2B5EF4-FFF2-40B4-BE49-F238E27FC236}">
                    <a16:creationId xmlns:a16="http://schemas.microsoft.com/office/drawing/2014/main" id="{BD74A447-82FB-4BF1-A284-9700C5994EB5}"/>
                  </a:ext>
                </a:extLst>
              </p:cNvPr>
              <p:cNvGrpSpPr/>
              <p:nvPr/>
            </p:nvGrpSpPr>
            <p:grpSpPr>
              <a:xfrm>
                <a:off x="5515949" y="1827886"/>
                <a:ext cx="3236669" cy="2200580"/>
                <a:chOff x="710485" y="1826688"/>
                <a:chExt cx="3236669" cy="2200580"/>
              </a:xfrm>
            </p:grpSpPr>
            <p:sp>
              <p:nvSpPr>
                <p:cNvPr id="285" name="Hexagon 284">
                  <a:extLst>
                    <a:ext uri="{FF2B5EF4-FFF2-40B4-BE49-F238E27FC236}">
                      <a16:creationId xmlns:a16="http://schemas.microsoft.com/office/drawing/2014/main" id="{47D25796-4864-4A25-B22E-865CAFA4885D}"/>
                    </a:ext>
                  </a:extLst>
                </p:cNvPr>
                <p:cNvSpPr/>
                <p:nvPr/>
              </p:nvSpPr>
              <p:spPr bwMode="auto">
                <a:xfrm rot="5400000">
                  <a:off x="1224688" y="3566041"/>
                  <a:ext cx="261122" cy="228600"/>
                </a:xfrm>
                <a:prstGeom prst="hexagon">
                  <a:avLst/>
                </a:prstGeom>
                <a:noFill/>
                <a:ln w="19050">
                  <a:solidFill>
                    <a:schemeClr val="accent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286" name="Freeform 73734">
                  <a:extLst>
                    <a:ext uri="{FF2B5EF4-FFF2-40B4-BE49-F238E27FC236}">
                      <a16:creationId xmlns:a16="http://schemas.microsoft.com/office/drawing/2014/main" id="{C8FEA77A-56A9-4AA9-8697-9071AB20377C}"/>
                    </a:ext>
                  </a:extLst>
                </p:cNvPr>
                <p:cNvSpPr/>
                <p:nvPr/>
              </p:nvSpPr>
              <p:spPr bwMode="auto">
                <a:xfrm>
                  <a:off x="3243675" y="1826688"/>
                  <a:ext cx="111125" cy="190500"/>
                </a:xfrm>
                <a:custGeom>
                  <a:avLst/>
                  <a:gdLst>
                    <a:gd name="connsiteX0" fmla="*/ 0 w 111125"/>
                    <a:gd name="connsiteY0" fmla="*/ 190500 h 190500"/>
                    <a:gd name="connsiteX1" fmla="*/ 0 w 111125"/>
                    <a:gd name="connsiteY1" fmla="*/ 60325 h 190500"/>
                    <a:gd name="connsiteX2" fmla="*/ 111125 w 111125"/>
                    <a:gd name="connsiteY2" fmla="*/ 0 h 190500"/>
                  </a:gdLst>
                  <a:ahLst/>
                  <a:cxnLst>
                    <a:cxn ang="0">
                      <a:pos x="connsiteX0" y="connsiteY0"/>
                    </a:cxn>
                    <a:cxn ang="0">
                      <a:pos x="connsiteX1" y="connsiteY1"/>
                    </a:cxn>
                    <a:cxn ang="0">
                      <a:pos x="connsiteX2" y="connsiteY2"/>
                    </a:cxn>
                  </a:cxnLst>
                  <a:rect l="l" t="t" r="r" b="b"/>
                  <a:pathLst>
                    <a:path w="111125" h="190500">
                      <a:moveTo>
                        <a:pt x="0" y="190500"/>
                      </a:moveTo>
                      <a:lnTo>
                        <a:pt x="0" y="60325"/>
                      </a:lnTo>
                      <a:lnTo>
                        <a:pt x="111125" y="0"/>
                      </a:lnTo>
                    </a:path>
                  </a:pathLst>
                </a:custGeom>
                <a:noFill/>
                <a:ln w="19050">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287" name="Rectangle 286">
                  <a:extLst>
                    <a:ext uri="{FF2B5EF4-FFF2-40B4-BE49-F238E27FC236}">
                      <a16:creationId xmlns:a16="http://schemas.microsoft.com/office/drawing/2014/main" id="{BE831E23-0E29-4C9D-815D-C7D3F0C43354}"/>
                    </a:ext>
                  </a:extLst>
                </p:cNvPr>
                <p:cNvSpPr/>
                <p:nvPr/>
              </p:nvSpPr>
              <p:spPr>
                <a:xfrm>
                  <a:off x="1810906" y="3881236"/>
                  <a:ext cx="82577" cy="146032"/>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O</a:t>
                  </a:r>
                </a:p>
              </p:txBody>
            </p:sp>
            <p:sp>
              <p:nvSpPr>
                <p:cNvPr id="288" name="Rectangle 287">
                  <a:extLst>
                    <a:ext uri="{FF2B5EF4-FFF2-40B4-BE49-F238E27FC236}">
                      <a16:creationId xmlns:a16="http://schemas.microsoft.com/office/drawing/2014/main" id="{6C572FF2-A1E7-4C40-9E11-45CFD887E56A}"/>
                    </a:ext>
                  </a:extLst>
                </p:cNvPr>
                <p:cNvSpPr/>
                <p:nvPr/>
              </p:nvSpPr>
              <p:spPr>
                <a:xfrm>
                  <a:off x="1559321" y="3460180"/>
                  <a:ext cx="82577" cy="146032"/>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O</a:t>
                  </a:r>
                </a:p>
              </p:txBody>
            </p:sp>
            <p:sp>
              <p:nvSpPr>
                <p:cNvPr id="289" name="Rectangle 288">
                  <a:extLst>
                    <a:ext uri="{FF2B5EF4-FFF2-40B4-BE49-F238E27FC236}">
                      <a16:creationId xmlns:a16="http://schemas.microsoft.com/office/drawing/2014/main" id="{C930D694-36E9-41AF-9927-0ABAB4BE1E55}"/>
                    </a:ext>
                  </a:extLst>
                </p:cNvPr>
                <p:cNvSpPr/>
                <p:nvPr/>
              </p:nvSpPr>
              <p:spPr>
                <a:xfrm>
                  <a:off x="1093356" y="3319261"/>
                  <a:ext cx="82577" cy="146032"/>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O</a:t>
                  </a:r>
                </a:p>
              </p:txBody>
            </p:sp>
            <p:sp>
              <p:nvSpPr>
                <p:cNvPr id="290" name="Rectangle 289">
                  <a:extLst>
                    <a:ext uri="{FF2B5EF4-FFF2-40B4-BE49-F238E27FC236}">
                      <a16:creationId xmlns:a16="http://schemas.microsoft.com/office/drawing/2014/main" id="{BECFA88F-E596-48FE-9D50-AF0DE89DEA88}"/>
                    </a:ext>
                  </a:extLst>
                </p:cNvPr>
                <p:cNvSpPr/>
                <p:nvPr/>
              </p:nvSpPr>
              <p:spPr>
                <a:xfrm>
                  <a:off x="934698" y="2718784"/>
                  <a:ext cx="82577" cy="146032"/>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O</a:t>
                  </a:r>
                </a:p>
              </p:txBody>
            </p:sp>
            <p:sp>
              <p:nvSpPr>
                <p:cNvPr id="291" name="Rectangle 290">
                  <a:extLst>
                    <a:ext uri="{FF2B5EF4-FFF2-40B4-BE49-F238E27FC236}">
                      <a16:creationId xmlns:a16="http://schemas.microsoft.com/office/drawing/2014/main" id="{576498AB-A8CC-4978-8C6A-4A2E2CBEE99B}"/>
                    </a:ext>
                  </a:extLst>
                </p:cNvPr>
                <p:cNvSpPr/>
                <p:nvPr/>
              </p:nvSpPr>
              <p:spPr>
                <a:xfrm>
                  <a:off x="1328914" y="2815523"/>
                  <a:ext cx="82577" cy="146032"/>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O</a:t>
                  </a:r>
                </a:p>
              </p:txBody>
            </p:sp>
            <p:sp>
              <p:nvSpPr>
                <p:cNvPr id="292" name="Rectangle 291">
                  <a:extLst>
                    <a:ext uri="{FF2B5EF4-FFF2-40B4-BE49-F238E27FC236}">
                      <a16:creationId xmlns:a16="http://schemas.microsoft.com/office/drawing/2014/main" id="{2A35349E-EAEF-498B-B575-9E8330CC3566}"/>
                    </a:ext>
                  </a:extLst>
                </p:cNvPr>
                <p:cNvSpPr/>
                <p:nvPr/>
              </p:nvSpPr>
              <p:spPr>
                <a:xfrm>
                  <a:off x="1838526" y="2953327"/>
                  <a:ext cx="82577" cy="146032"/>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O</a:t>
                  </a:r>
                </a:p>
              </p:txBody>
            </p:sp>
            <p:sp>
              <p:nvSpPr>
                <p:cNvPr id="293" name="Rectangle 292">
                  <a:extLst>
                    <a:ext uri="{FF2B5EF4-FFF2-40B4-BE49-F238E27FC236}">
                      <a16:creationId xmlns:a16="http://schemas.microsoft.com/office/drawing/2014/main" id="{7B76DC39-C46F-463B-AD3D-505E19434A2B}"/>
                    </a:ext>
                  </a:extLst>
                </p:cNvPr>
                <p:cNvSpPr/>
                <p:nvPr/>
              </p:nvSpPr>
              <p:spPr>
                <a:xfrm>
                  <a:off x="2059031" y="2815523"/>
                  <a:ext cx="82577" cy="146032"/>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O</a:t>
                  </a:r>
                </a:p>
              </p:txBody>
            </p:sp>
            <p:sp>
              <p:nvSpPr>
                <p:cNvPr id="294" name="Rectangle 293">
                  <a:extLst>
                    <a:ext uri="{FF2B5EF4-FFF2-40B4-BE49-F238E27FC236}">
                      <a16:creationId xmlns:a16="http://schemas.microsoft.com/office/drawing/2014/main" id="{244E3D8F-854B-4666-AA73-00D891FF2FB6}"/>
                    </a:ext>
                  </a:extLst>
                </p:cNvPr>
                <p:cNvSpPr/>
                <p:nvPr/>
              </p:nvSpPr>
              <p:spPr>
                <a:xfrm>
                  <a:off x="2302141" y="2963960"/>
                  <a:ext cx="82577" cy="146032"/>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O</a:t>
                  </a:r>
                </a:p>
              </p:txBody>
            </p:sp>
            <p:sp>
              <p:nvSpPr>
                <p:cNvPr id="295" name="Rectangle 294">
                  <a:extLst>
                    <a:ext uri="{FF2B5EF4-FFF2-40B4-BE49-F238E27FC236}">
                      <a16:creationId xmlns:a16="http://schemas.microsoft.com/office/drawing/2014/main" id="{9B533B22-AD4C-4866-A294-52EF1E900F25}"/>
                    </a:ext>
                  </a:extLst>
                </p:cNvPr>
                <p:cNvSpPr/>
                <p:nvPr/>
              </p:nvSpPr>
              <p:spPr>
                <a:xfrm>
                  <a:off x="3373171" y="2529040"/>
                  <a:ext cx="82577" cy="146032"/>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O</a:t>
                  </a:r>
                </a:p>
              </p:txBody>
            </p:sp>
            <p:sp>
              <p:nvSpPr>
                <p:cNvPr id="296" name="Rectangle 295">
                  <a:extLst>
                    <a:ext uri="{FF2B5EF4-FFF2-40B4-BE49-F238E27FC236}">
                      <a16:creationId xmlns:a16="http://schemas.microsoft.com/office/drawing/2014/main" id="{4F0760D4-AD94-4065-951D-CE7744C92228}"/>
                    </a:ext>
                  </a:extLst>
                </p:cNvPr>
                <p:cNvSpPr/>
                <p:nvPr/>
              </p:nvSpPr>
              <p:spPr>
                <a:xfrm>
                  <a:off x="3618261" y="2621279"/>
                  <a:ext cx="82577" cy="146032"/>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00823B"/>
                      </a:solidFill>
                      <a:effectLst/>
                      <a:uLnTx/>
                      <a:uFillTx/>
                      <a:latin typeface="Calibri" panose="020F0502020204030204" pitchFamily="34" charset="0"/>
                      <a:ea typeface="+mn-ea"/>
                      <a:cs typeface="Calibri" panose="020F0502020204030204" pitchFamily="34" charset="0"/>
                    </a:rPr>
                    <a:t>O</a:t>
                  </a:r>
                </a:p>
              </p:txBody>
            </p:sp>
            <p:sp>
              <p:nvSpPr>
                <p:cNvPr id="297" name="Rectangle 296">
                  <a:extLst>
                    <a:ext uri="{FF2B5EF4-FFF2-40B4-BE49-F238E27FC236}">
                      <a16:creationId xmlns:a16="http://schemas.microsoft.com/office/drawing/2014/main" id="{29888C63-E0C9-44AE-8C40-7D1C1538DEF1}"/>
                    </a:ext>
                  </a:extLst>
                </p:cNvPr>
                <p:cNvSpPr/>
                <p:nvPr/>
              </p:nvSpPr>
              <p:spPr>
                <a:xfrm>
                  <a:off x="3821295" y="2623112"/>
                  <a:ext cx="82577" cy="146032"/>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00823B"/>
                      </a:solidFill>
                      <a:effectLst/>
                      <a:uLnTx/>
                      <a:uFillTx/>
                      <a:latin typeface="Calibri" panose="020F0502020204030204" pitchFamily="34" charset="0"/>
                      <a:ea typeface="+mn-ea"/>
                      <a:cs typeface="Calibri" panose="020F0502020204030204" pitchFamily="34" charset="0"/>
                    </a:rPr>
                    <a:t>O</a:t>
                  </a:r>
                </a:p>
              </p:txBody>
            </p:sp>
            <p:sp>
              <p:nvSpPr>
                <p:cNvPr id="298" name="Rectangle 297">
                  <a:extLst>
                    <a:ext uri="{FF2B5EF4-FFF2-40B4-BE49-F238E27FC236}">
                      <a16:creationId xmlns:a16="http://schemas.microsoft.com/office/drawing/2014/main" id="{E7B3F58A-E3CC-4D30-A316-1C9507CD6EF0}"/>
                    </a:ext>
                  </a:extLst>
                </p:cNvPr>
                <p:cNvSpPr/>
                <p:nvPr/>
              </p:nvSpPr>
              <p:spPr>
                <a:xfrm>
                  <a:off x="3778014" y="2048031"/>
                  <a:ext cx="82577" cy="146032"/>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00823B"/>
                      </a:solidFill>
                      <a:effectLst/>
                      <a:uLnTx/>
                      <a:uFillTx/>
                      <a:latin typeface="Calibri" panose="020F0502020204030204" pitchFamily="34" charset="0"/>
                      <a:ea typeface="+mn-ea"/>
                      <a:cs typeface="Calibri" panose="020F0502020204030204" pitchFamily="34" charset="0"/>
                    </a:rPr>
                    <a:t>O</a:t>
                  </a:r>
                </a:p>
              </p:txBody>
            </p:sp>
            <p:sp>
              <p:nvSpPr>
                <p:cNvPr id="299" name="Rectangle 298">
                  <a:extLst>
                    <a:ext uri="{FF2B5EF4-FFF2-40B4-BE49-F238E27FC236}">
                      <a16:creationId xmlns:a16="http://schemas.microsoft.com/office/drawing/2014/main" id="{C6063EF7-15ED-4A4A-A872-0D90A480C7DA}"/>
                    </a:ext>
                  </a:extLst>
                </p:cNvPr>
                <p:cNvSpPr/>
                <p:nvPr/>
              </p:nvSpPr>
              <p:spPr>
                <a:xfrm>
                  <a:off x="3864577" y="2407122"/>
                  <a:ext cx="82577" cy="146032"/>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00823B"/>
                      </a:solidFill>
                      <a:effectLst/>
                      <a:uLnTx/>
                      <a:uFillTx/>
                      <a:latin typeface="Calibri" panose="020F0502020204030204" pitchFamily="34" charset="0"/>
                      <a:ea typeface="+mn-ea"/>
                      <a:cs typeface="Calibri" panose="020F0502020204030204" pitchFamily="34" charset="0"/>
                    </a:rPr>
                    <a:t>O</a:t>
                  </a:r>
                </a:p>
              </p:txBody>
            </p:sp>
            <p:sp>
              <p:nvSpPr>
                <p:cNvPr id="300" name="Rectangle 299">
                  <a:extLst>
                    <a:ext uri="{FF2B5EF4-FFF2-40B4-BE49-F238E27FC236}">
                      <a16:creationId xmlns:a16="http://schemas.microsoft.com/office/drawing/2014/main" id="{B03671CF-6663-4513-836C-B009C58F4F5E}"/>
                    </a:ext>
                  </a:extLst>
                </p:cNvPr>
                <p:cNvSpPr/>
                <p:nvPr/>
              </p:nvSpPr>
              <p:spPr>
                <a:xfrm>
                  <a:off x="2642897" y="1937315"/>
                  <a:ext cx="159722" cy="146032"/>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00823B"/>
                      </a:solidFill>
                      <a:effectLst/>
                      <a:uLnTx/>
                      <a:uFillTx/>
                      <a:latin typeface="Calibri" panose="020F0502020204030204" pitchFamily="34" charset="0"/>
                      <a:ea typeface="+mn-ea"/>
                      <a:cs typeface="Calibri" panose="020F0502020204030204" pitchFamily="34" charset="0"/>
                    </a:rPr>
                    <a:t>HO</a:t>
                  </a:r>
                </a:p>
              </p:txBody>
            </p:sp>
            <p:sp>
              <p:nvSpPr>
                <p:cNvPr id="301" name="Rectangle 300">
                  <a:extLst>
                    <a:ext uri="{FF2B5EF4-FFF2-40B4-BE49-F238E27FC236}">
                      <a16:creationId xmlns:a16="http://schemas.microsoft.com/office/drawing/2014/main" id="{1C491DA3-E803-4100-A414-84863B70398C}"/>
                    </a:ext>
                  </a:extLst>
                </p:cNvPr>
                <p:cNvSpPr/>
                <p:nvPr/>
              </p:nvSpPr>
              <p:spPr>
                <a:xfrm>
                  <a:off x="3565525" y="2073839"/>
                  <a:ext cx="80404" cy="146032"/>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00823B"/>
                      </a:solidFill>
                      <a:effectLst/>
                      <a:uLnTx/>
                      <a:uFillTx/>
                      <a:latin typeface="Calibri" panose="020F0502020204030204" pitchFamily="34" charset="0"/>
                      <a:ea typeface="+mn-ea"/>
                      <a:cs typeface="Calibri" panose="020F0502020204030204" pitchFamily="34" charset="0"/>
                    </a:rPr>
                    <a:t>N</a:t>
                  </a:r>
                </a:p>
              </p:txBody>
            </p:sp>
            <p:sp>
              <p:nvSpPr>
                <p:cNvPr id="302" name="Rectangle 301">
                  <a:extLst>
                    <a:ext uri="{FF2B5EF4-FFF2-40B4-BE49-F238E27FC236}">
                      <a16:creationId xmlns:a16="http://schemas.microsoft.com/office/drawing/2014/main" id="{C6013B3F-8A93-45B0-BB07-51FA61B66303}"/>
                    </a:ext>
                  </a:extLst>
                </p:cNvPr>
                <p:cNvSpPr/>
                <p:nvPr/>
              </p:nvSpPr>
              <p:spPr>
                <a:xfrm>
                  <a:off x="833893" y="3106912"/>
                  <a:ext cx="80404" cy="146032"/>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N</a:t>
                  </a:r>
                </a:p>
              </p:txBody>
            </p:sp>
            <p:sp>
              <p:nvSpPr>
                <p:cNvPr id="303" name="Rectangle 302">
                  <a:extLst>
                    <a:ext uri="{FF2B5EF4-FFF2-40B4-BE49-F238E27FC236}">
                      <a16:creationId xmlns:a16="http://schemas.microsoft.com/office/drawing/2014/main" id="{7A0B2F6D-E42D-4E20-BDA9-5A15ED152980}"/>
                    </a:ext>
                  </a:extLst>
                </p:cNvPr>
                <p:cNvSpPr/>
                <p:nvPr/>
              </p:nvSpPr>
              <p:spPr>
                <a:xfrm>
                  <a:off x="1706772" y="2673504"/>
                  <a:ext cx="77145" cy="125214"/>
                </a:xfrm>
                <a:prstGeom prst="rect">
                  <a:avLst/>
                </a:prstGeom>
              </p:spPr>
              <p:txBody>
                <a:bodyPr wrap="none" lIns="0" tIns="0" rIns="0" bIns="0">
                  <a:spAutoFit/>
                </a:bodyPr>
                <a:lstStyle/>
                <a:p>
                  <a:pPr marL="0" marR="0" lvl="0" indent="0" algn="ctr" defTabSz="609402" rtl="0" eaLnBrk="0" fontAlgn="base" latinLnBrk="0" hangingPunct="0">
                    <a:lnSpc>
                      <a:spcPct val="85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H</a:t>
                  </a:r>
                </a:p>
              </p:txBody>
            </p:sp>
            <p:sp>
              <p:nvSpPr>
                <p:cNvPr id="304" name="Rectangle 303">
                  <a:extLst>
                    <a:ext uri="{FF2B5EF4-FFF2-40B4-BE49-F238E27FC236}">
                      <a16:creationId xmlns:a16="http://schemas.microsoft.com/office/drawing/2014/main" id="{9E21F965-5FFD-49A4-B1CC-1DD22741C9FE}"/>
                    </a:ext>
                  </a:extLst>
                </p:cNvPr>
                <p:cNvSpPr/>
                <p:nvPr/>
              </p:nvSpPr>
              <p:spPr>
                <a:xfrm>
                  <a:off x="1710448" y="2772084"/>
                  <a:ext cx="80404" cy="146032"/>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N</a:t>
                  </a:r>
                </a:p>
              </p:txBody>
            </p:sp>
            <p:sp>
              <p:nvSpPr>
                <p:cNvPr id="305" name="Rectangle 304">
                  <a:extLst>
                    <a:ext uri="{FF2B5EF4-FFF2-40B4-BE49-F238E27FC236}">
                      <a16:creationId xmlns:a16="http://schemas.microsoft.com/office/drawing/2014/main" id="{1973BC77-0D0B-47C4-82FF-F1F1BC096879}"/>
                    </a:ext>
                  </a:extLst>
                </p:cNvPr>
                <p:cNvSpPr/>
                <p:nvPr/>
              </p:nvSpPr>
              <p:spPr>
                <a:xfrm>
                  <a:off x="958089" y="3529542"/>
                  <a:ext cx="77145" cy="125214"/>
                </a:xfrm>
                <a:prstGeom prst="rect">
                  <a:avLst/>
                </a:prstGeom>
              </p:spPr>
              <p:txBody>
                <a:bodyPr wrap="none" lIns="0" tIns="0" rIns="0" bIns="0">
                  <a:spAutoFit/>
                </a:bodyPr>
                <a:lstStyle/>
                <a:p>
                  <a:pPr marL="0" marR="0" lvl="0" indent="0" algn="ctr" defTabSz="609402" rtl="0" eaLnBrk="0" fontAlgn="base" latinLnBrk="0" hangingPunct="0">
                    <a:lnSpc>
                      <a:spcPct val="85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H</a:t>
                  </a:r>
                </a:p>
              </p:txBody>
            </p:sp>
            <p:sp>
              <p:nvSpPr>
                <p:cNvPr id="306" name="Rectangle 305">
                  <a:extLst>
                    <a:ext uri="{FF2B5EF4-FFF2-40B4-BE49-F238E27FC236}">
                      <a16:creationId xmlns:a16="http://schemas.microsoft.com/office/drawing/2014/main" id="{5767D686-1335-4CD7-9187-1B54A5655DE9}"/>
                    </a:ext>
                  </a:extLst>
                </p:cNvPr>
                <p:cNvSpPr/>
                <p:nvPr/>
              </p:nvSpPr>
              <p:spPr>
                <a:xfrm>
                  <a:off x="961764" y="3628122"/>
                  <a:ext cx="80404" cy="146032"/>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N</a:t>
                  </a:r>
                </a:p>
              </p:txBody>
            </p:sp>
            <p:sp>
              <p:nvSpPr>
                <p:cNvPr id="307" name="Rectangle 306">
                  <a:extLst>
                    <a:ext uri="{FF2B5EF4-FFF2-40B4-BE49-F238E27FC236}">
                      <a16:creationId xmlns:a16="http://schemas.microsoft.com/office/drawing/2014/main" id="{1A102237-C502-454C-85CF-DB63EBA1A4D7}"/>
                    </a:ext>
                  </a:extLst>
                </p:cNvPr>
                <p:cNvSpPr/>
                <p:nvPr/>
              </p:nvSpPr>
              <p:spPr>
                <a:xfrm>
                  <a:off x="1656044" y="3684401"/>
                  <a:ext cx="80404" cy="146032"/>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N</a:t>
                  </a:r>
                </a:p>
              </p:txBody>
            </p:sp>
            <p:sp>
              <p:nvSpPr>
                <p:cNvPr id="308" name="Rectangle 307">
                  <a:extLst>
                    <a:ext uri="{FF2B5EF4-FFF2-40B4-BE49-F238E27FC236}">
                      <a16:creationId xmlns:a16="http://schemas.microsoft.com/office/drawing/2014/main" id="{3A4CF2C3-9CEE-47DC-BA42-EDB149EDF010}"/>
                    </a:ext>
                  </a:extLst>
                </p:cNvPr>
                <p:cNvSpPr/>
                <p:nvPr/>
              </p:nvSpPr>
              <p:spPr>
                <a:xfrm>
                  <a:off x="717529" y="3106465"/>
                  <a:ext cx="68271" cy="146032"/>
                </a:xfrm>
                <a:prstGeom prst="rect">
                  <a:avLst/>
                </a:prstGeom>
              </p:spPr>
              <p:txBody>
                <a:bodyPr wrap="squar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N</a:t>
                  </a:r>
                </a:p>
              </p:txBody>
            </p:sp>
            <p:sp>
              <p:nvSpPr>
                <p:cNvPr id="309" name="Rectangle 308">
                  <a:extLst>
                    <a:ext uri="{FF2B5EF4-FFF2-40B4-BE49-F238E27FC236}">
                      <a16:creationId xmlns:a16="http://schemas.microsoft.com/office/drawing/2014/main" id="{4266656A-B883-4FE5-BBDD-B79E10C6D859}"/>
                    </a:ext>
                  </a:extLst>
                </p:cNvPr>
                <p:cNvSpPr/>
                <p:nvPr/>
              </p:nvSpPr>
              <p:spPr>
                <a:xfrm>
                  <a:off x="710485" y="3297016"/>
                  <a:ext cx="80404" cy="146032"/>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N</a:t>
                  </a:r>
                </a:p>
              </p:txBody>
            </p:sp>
            <p:sp>
              <p:nvSpPr>
                <p:cNvPr id="310" name="Rectangle 309">
                  <a:extLst>
                    <a:ext uri="{FF2B5EF4-FFF2-40B4-BE49-F238E27FC236}">
                      <a16:creationId xmlns:a16="http://schemas.microsoft.com/office/drawing/2014/main" id="{77539591-9F85-46C6-BDA6-1A2D2BA64430}"/>
                    </a:ext>
                  </a:extLst>
                </p:cNvPr>
                <p:cNvSpPr/>
                <p:nvPr/>
              </p:nvSpPr>
              <p:spPr>
                <a:xfrm>
                  <a:off x="2704192" y="2662671"/>
                  <a:ext cx="77145" cy="125214"/>
                </a:xfrm>
                <a:prstGeom prst="rect">
                  <a:avLst/>
                </a:prstGeom>
              </p:spPr>
              <p:txBody>
                <a:bodyPr wrap="none" lIns="0" tIns="0" rIns="0" bIns="0">
                  <a:spAutoFit/>
                </a:bodyPr>
                <a:lstStyle/>
                <a:p>
                  <a:pPr marL="0" marR="0" lvl="0" indent="0" algn="ctr" defTabSz="609402" rtl="0" eaLnBrk="0" fontAlgn="base" latinLnBrk="0" hangingPunct="0">
                    <a:lnSpc>
                      <a:spcPct val="85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H</a:t>
                  </a:r>
                </a:p>
              </p:txBody>
            </p:sp>
            <p:sp>
              <p:nvSpPr>
                <p:cNvPr id="311" name="Rectangle 310">
                  <a:extLst>
                    <a:ext uri="{FF2B5EF4-FFF2-40B4-BE49-F238E27FC236}">
                      <a16:creationId xmlns:a16="http://schemas.microsoft.com/office/drawing/2014/main" id="{66D75117-D0F6-4A62-BB42-8ED1597A3F9F}"/>
                    </a:ext>
                  </a:extLst>
                </p:cNvPr>
                <p:cNvSpPr/>
                <p:nvPr/>
              </p:nvSpPr>
              <p:spPr>
                <a:xfrm>
                  <a:off x="2508140" y="2756496"/>
                  <a:ext cx="269202" cy="146032"/>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Lys-N</a:t>
                  </a:r>
                </a:p>
              </p:txBody>
            </p:sp>
            <p:sp>
              <p:nvSpPr>
                <p:cNvPr id="312" name="Rectangle 311">
                  <a:extLst>
                    <a:ext uri="{FF2B5EF4-FFF2-40B4-BE49-F238E27FC236}">
                      <a16:creationId xmlns:a16="http://schemas.microsoft.com/office/drawing/2014/main" id="{D0D7D17D-5CD8-4851-86B2-08A9D616D65A}"/>
                    </a:ext>
                  </a:extLst>
                </p:cNvPr>
                <p:cNvSpPr/>
                <p:nvPr/>
              </p:nvSpPr>
              <p:spPr>
                <a:xfrm>
                  <a:off x="3266103" y="2769707"/>
                  <a:ext cx="265117" cy="146032"/>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CH</a:t>
                  </a:r>
                  <a:r>
                    <a:rPr kumimoji="0" lang="en-US" sz="1400" b="1" i="0" u="none" strike="noStrike" kern="1200" cap="none" spc="0" normalizeH="0" baseline="-25000" noProof="0" dirty="0">
                      <a:ln>
                        <a:noFill/>
                      </a:ln>
                      <a:solidFill>
                        <a:srgbClr val="015873"/>
                      </a:solidFill>
                      <a:effectLst/>
                      <a:uLnTx/>
                      <a:uFillTx/>
                      <a:latin typeface="Calibri" panose="020F0502020204030204" pitchFamily="34" charset="0"/>
                      <a:ea typeface="+mn-ea"/>
                      <a:cs typeface="Calibri" panose="020F0502020204030204" pitchFamily="34" charset="0"/>
                    </a:rPr>
                    <a:t>2</a:t>
                  </a:r>
                  <a:r>
                    <a:rPr kumimoji="0" lang="en-US" sz="1400" b="1" i="0" u="none" strike="noStrike" kern="120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O</a:t>
                  </a:r>
                </a:p>
              </p:txBody>
            </p:sp>
            <p:sp>
              <p:nvSpPr>
                <p:cNvPr id="314" name="Rectangle 313">
                  <a:extLst>
                    <a:ext uri="{FF2B5EF4-FFF2-40B4-BE49-F238E27FC236}">
                      <a16:creationId xmlns:a16="http://schemas.microsoft.com/office/drawing/2014/main" id="{FFE8F926-5F65-4910-AA58-C6202AC942F4}"/>
                    </a:ext>
                  </a:extLst>
                </p:cNvPr>
                <p:cNvSpPr/>
                <p:nvPr/>
              </p:nvSpPr>
              <p:spPr>
                <a:xfrm>
                  <a:off x="2016434" y="3618677"/>
                  <a:ext cx="57587" cy="146032"/>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S</a:t>
                  </a:r>
                </a:p>
              </p:txBody>
            </p:sp>
            <p:sp>
              <p:nvSpPr>
                <p:cNvPr id="315" name="Rectangle 314">
                  <a:extLst>
                    <a:ext uri="{FF2B5EF4-FFF2-40B4-BE49-F238E27FC236}">
                      <a16:creationId xmlns:a16="http://schemas.microsoft.com/office/drawing/2014/main" id="{EDD9D218-CD7A-4E51-805B-C94D1ACF0D35}"/>
                    </a:ext>
                  </a:extLst>
                </p:cNvPr>
                <p:cNvSpPr/>
                <p:nvPr/>
              </p:nvSpPr>
              <p:spPr>
                <a:xfrm>
                  <a:off x="2210477" y="3601672"/>
                  <a:ext cx="1040433" cy="209212"/>
                </a:xfrm>
                <a:prstGeom prst="rect">
                  <a:avLst/>
                </a:prstGeom>
              </p:spPr>
              <p:txBody>
                <a:bodyPr wrap="none" lIns="0" tIns="0" rIns="0" bIns="0">
                  <a:spAutoFit/>
                </a:bodyPr>
                <a:lstStyle/>
                <a:p>
                  <a:pPr marL="0" marR="0" lvl="0" indent="0" algn="l" defTabSz="609402"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E1471D"/>
                      </a:solidFill>
                      <a:effectLst/>
                      <a:uLnTx/>
                      <a:uFillTx/>
                      <a:latin typeface="Calibri" panose="020F0502020204030204" pitchFamily="34" charset="0"/>
                      <a:ea typeface="+mn-ea"/>
                      <a:cs typeface="Calibri" panose="020F0502020204030204" pitchFamily="34" charset="0"/>
                    </a:rPr>
                    <a:t>Anti–TROP-2 mAb</a:t>
                  </a:r>
                </a:p>
              </p:txBody>
            </p:sp>
            <p:sp>
              <p:nvSpPr>
                <p:cNvPr id="317" name="Rectangle 316">
                  <a:extLst>
                    <a:ext uri="{FF2B5EF4-FFF2-40B4-BE49-F238E27FC236}">
                      <a16:creationId xmlns:a16="http://schemas.microsoft.com/office/drawing/2014/main" id="{71B91FC0-9EEA-41E1-A084-C88B1D8819C8}"/>
                    </a:ext>
                  </a:extLst>
                </p:cNvPr>
                <p:cNvSpPr/>
                <p:nvPr/>
              </p:nvSpPr>
              <p:spPr>
                <a:xfrm>
                  <a:off x="1064395" y="2748171"/>
                  <a:ext cx="59264" cy="187755"/>
                </a:xfrm>
                <a:prstGeom prst="rect">
                  <a:avLst/>
                </a:prstGeom>
              </p:spPr>
              <p:txBody>
                <a:bodyPr wrap="squar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a:t>
                  </a:r>
                </a:p>
              </p:txBody>
            </p:sp>
            <p:sp>
              <p:nvSpPr>
                <p:cNvPr id="318" name="Rectangle 317">
                  <a:extLst>
                    <a:ext uri="{FF2B5EF4-FFF2-40B4-BE49-F238E27FC236}">
                      <a16:creationId xmlns:a16="http://schemas.microsoft.com/office/drawing/2014/main" id="{E5352B87-1F3F-4F3D-AFCF-91C9DB85D561}"/>
                    </a:ext>
                  </a:extLst>
                </p:cNvPr>
                <p:cNvSpPr/>
                <p:nvPr/>
              </p:nvSpPr>
              <p:spPr>
                <a:xfrm>
                  <a:off x="1435887" y="2735020"/>
                  <a:ext cx="59264" cy="187755"/>
                </a:xfrm>
                <a:prstGeom prst="rect">
                  <a:avLst/>
                </a:prstGeom>
              </p:spPr>
              <p:txBody>
                <a:bodyPr wrap="squar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a:t>
                  </a:r>
                </a:p>
              </p:txBody>
            </p:sp>
            <p:sp>
              <p:nvSpPr>
                <p:cNvPr id="319" name="Rectangle 318">
                  <a:extLst>
                    <a:ext uri="{FF2B5EF4-FFF2-40B4-BE49-F238E27FC236}">
                      <a16:creationId xmlns:a16="http://schemas.microsoft.com/office/drawing/2014/main" id="{364CB616-E1D0-4C30-9728-5DB236BA010A}"/>
                    </a:ext>
                  </a:extLst>
                </p:cNvPr>
                <p:cNvSpPr/>
                <p:nvPr/>
              </p:nvSpPr>
              <p:spPr>
                <a:xfrm>
                  <a:off x="1470900" y="2897968"/>
                  <a:ext cx="48895" cy="114739"/>
                </a:xfrm>
                <a:prstGeom prst="rect">
                  <a:avLst/>
                </a:prstGeom>
              </p:spPr>
              <p:txBody>
                <a:bodyPr wrap="non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100" b="1" i="0" u="none" strike="noStrike" kern="120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7</a:t>
                  </a:r>
                </a:p>
              </p:txBody>
            </p:sp>
            <p:sp>
              <p:nvSpPr>
                <p:cNvPr id="320" name="Rectangle 319">
                  <a:extLst>
                    <a:ext uri="{FF2B5EF4-FFF2-40B4-BE49-F238E27FC236}">
                      <a16:creationId xmlns:a16="http://schemas.microsoft.com/office/drawing/2014/main" id="{1A262E37-2292-4672-901C-ADD34879AE9F}"/>
                    </a:ext>
                  </a:extLst>
                </p:cNvPr>
                <p:cNvSpPr/>
                <p:nvPr/>
              </p:nvSpPr>
              <p:spPr>
                <a:xfrm>
                  <a:off x="3234686" y="2202139"/>
                  <a:ext cx="94348" cy="146032"/>
                </a:xfrm>
                <a:prstGeom prst="rect">
                  <a:avLst/>
                </a:prstGeom>
                <a:noFill/>
              </p:spPr>
              <p:txBody>
                <a:bodyPr wrap="square" lIns="0" tIns="0" rIns="0" bIns="0">
                  <a:spAutoFit/>
                </a:bodyPr>
                <a:lstStyle/>
                <a:p>
                  <a:pPr marL="0" marR="0" lvl="0" indent="0" algn="ctr" defTabSz="609402"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00823B"/>
                      </a:solidFill>
                      <a:effectLst/>
                      <a:uLnTx/>
                      <a:uFillTx/>
                      <a:latin typeface="Calibri" panose="020F0502020204030204" pitchFamily="34" charset="0"/>
                      <a:ea typeface="+mn-ea"/>
                      <a:cs typeface="Calibri" panose="020F0502020204030204" pitchFamily="34" charset="0"/>
                    </a:rPr>
                    <a:t>N</a:t>
                  </a:r>
                </a:p>
              </p:txBody>
            </p:sp>
            <p:sp>
              <p:nvSpPr>
                <p:cNvPr id="321" name="Freeform 73748">
                  <a:extLst>
                    <a:ext uri="{FF2B5EF4-FFF2-40B4-BE49-F238E27FC236}">
                      <a16:creationId xmlns:a16="http://schemas.microsoft.com/office/drawing/2014/main" id="{F3DAC48E-0262-41A7-A6A2-8214E69ABDF0}"/>
                    </a:ext>
                  </a:extLst>
                </p:cNvPr>
                <p:cNvSpPr/>
                <p:nvPr/>
              </p:nvSpPr>
              <p:spPr bwMode="auto">
                <a:xfrm>
                  <a:off x="3141568" y="2020399"/>
                  <a:ext cx="236548" cy="244475"/>
                </a:xfrm>
                <a:custGeom>
                  <a:avLst/>
                  <a:gdLst>
                    <a:gd name="connsiteX0" fmla="*/ 88900 w 250825"/>
                    <a:gd name="connsiteY0" fmla="*/ 241300 h 244475"/>
                    <a:gd name="connsiteX1" fmla="*/ 0 w 250825"/>
                    <a:gd name="connsiteY1" fmla="*/ 200025 h 244475"/>
                    <a:gd name="connsiteX2" fmla="*/ 3175 w 250825"/>
                    <a:gd name="connsiteY2" fmla="*/ 69850 h 244475"/>
                    <a:gd name="connsiteX3" fmla="*/ 111125 w 250825"/>
                    <a:gd name="connsiteY3" fmla="*/ 0 h 244475"/>
                    <a:gd name="connsiteX4" fmla="*/ 250825 w 250825"/>
                    <a:gd name="connsiteY4" fmla="*/ 76200 h 244475"/>
                    <a:gd name="connsiteX5" fmla="*/ 244475 w 250825"/>
                    <a:gd name="connsiteY5" fmla="*/ 206375 h 244475"/>
                    <a:gd name="connsiteX6" fmla="*/ 193675 w 250825"/>
                    <a:gd name="connsiteY6" fmla="*/ 244475 h 244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0825" h="244475">
                      <a:moveTo>
                        <a:pt x="88900" y="241300"/>
                      </a:moveTo>
                      <a:lnTo>
                        <a:pt x="0" y="200025"/>
                      </a:lnTo>
                      <a:cubicBezTo>
                        <a:pt x="1058" y="156633"/>
                        <a:pt x="2117" y="113242"/>
                        <a:pt x="3175" y="69850"/>
                      </a:cubicBezTo>
                      <a:lnTo>
                        <a:pt x="111125" y="0"/>
                      </a:lnTo>
                      <a:lnTo>
                        <a:pt x="250825" y="76200"/>
                      </a:lnTo>
                      <a:lnTo>
                        <a:pt x="244475" y="206375"/>
                      </a:lnTo>
                      <a:lnTo>
                        <a:pt x="193675" y="244475"/>
                      </a:lnTo>
                    </a:path>
                  </a:pathLst>
                </a:custGeom>
                <a:noFill/>
                <a:ln w="19050">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cxnSp>
              <p:nvCxnSpPr>
                <p:cNvPr id="322" name="Straight Connector 321">
                  <a:extLst>
                    <a:ext uri="{FF2B5EF4-FFF2-40B4-BE49-F238E27FC236}">
                      <a16:creationId xmlns:a16="http://schemas.microsoft.com/office/drawing/2014/main" id="{C75E36BD-E70B-41B9-9ED5-CCFE91E73D04}"/>
                    </a:ext>
                  </a:extLst>
                </p:cNvPr>
                <p:cNvCxnSpPr>
                  <a:cxnSpLocks/>
                  <a:stCxn id="389" idx="1"/>
                </p:cNvCxnSpPr>
                <p:nvPr/>
              </p:nvCxnSpPr>
              <p:spPr bwMode="auto">
                <a:xfrm flipH="1" flipV="1">
                  <a:off x="2829059" y="2047147"/>
                  <a:ext cx="75894" cy="36880"/>
                </a:xfrm>
                <a:prstGeom prst="line">
                  <a:avLst/>
                </a:prstGeom>
                <a:noFill/>
                <a:ln w="19050" cap="flat" cmpd="sng" algn="ctr">
                  <a:solidFill>
                    <a:schemeClr val="accent4"/>
                  </a:solidFill>
                  <a:prstDash val="solid"/>
                  <a:round/>
                  <a:headEnd type="none" w="med" len="med"/>
                  <a:tailEnd type="none" w="med" len="med"/>
                </a:ln>
                <a:effectLst/>
              </p:spPr>
            </p:cxnSp>
            <p:sp>
              <p:nvSpPr>
                <p:cNvPr id="323" name="Freeform 73756">
                  <a:extLst>
                    <a:ext uri="{FF2B5EF4-FFF2-40B4-BE49-F238E27FC236}">
                      <a16:creationId xmlns:a16="http://schemas.microsoft.com/office/drawing/2014/main" id="{01442810-1AD5-457F-9EF5-359294F07CF1}"/>
                    </a:ext>
                  </a:extLst>
                </p:cNvPr>
                <p:cNvSpPr/>
                <p:nvPr/>
              </p:nvSpPr>
              <p:spPr bwMode="auto">
                <a:xfrm>
                  <a:off x="3374700" y="2041525"/>
                  <a:ext cx="180975" cy="215900"/>
                </a:xfrm>
                <a:custGeom>
                  <a:avLst/>
                  <a:gdLst>
                    <a:gd name="connsiteX0" fmla="*/ 180975 w 180975"/>
                    <a:gd name="connsiteY0" fmla="*/ 47625 h 215900"/>
                    <a:gd name="connsiteX1" fmla="*/ 133350 w 180975"/>
                    <a:gd name="connsiteY1" fmla="*/ 0 h 215900"/>
                    <a:gd name="connsiteX2" fmla="*/ 3175 w 180975"/>
                    <a:gd name="connsiteY2" fmla="*/ 47625 h 215900"/>
                    <a:gd name="connsiteX3" fmla="*/ 0 w 180975"/>
                    <a:gd name="connsiteY3" fmla="*/ 187325 h 215900"/>
                    <a:gd name="connsiteX4" fmla="*/ 111125 w 180975"/>
                    <a:gd name="connsiteY4" fmla="*/ 215900 h 215900"/>
                    <a:gd name="connsiteX5" fmla="*/ 165100 w 180975"/>
                    <a:gd name="connsiteY5" fmla="*/ 171450 h 215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975" h="215900">
                      <a:moveTo>
                        <a:pt x="180975" y="47625"/>
                      </a:moveTo>
                      <a:lnTo>
                        <a:pt x="133350" y="0"/>
                      </a:lnTo>
                      <a:lnTo>
                        <a:pt x="3175" y="47625"/>
                      </a:lnTo>
                      <a:cubicBezTo>
                        <a:pt x="2117" y="94192"/>
                        <a:pt x="1058" y="140758"/>
                        <a:pt x="0" y="187325"/>
                      </a:cubicBezTo>
                      <a:lnTo>
                        <a:pt x="111125" y="215900"/>
                      </a:lnTo>
                      <a:lnTo>
                        <a:pt x="165100" y="171450"/>
                      </a:lnTo>
                    </a:path>
                  </a:pathLst>
                </a:custGeom>
                <a:noFill/>
                <a:ln w="15875">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24" name="Freeform 73757">
                  <a:extLst>
                    <a:ext uri="{FF2B5EF4-FFF2-40B4-BE49-F238E27FC236}">
                      <a16:creationId xmlns:a16="http://schemas.microsoft.com/office/drawing/2014/main" id="{C900843F-AC77-4280-8A9A-50C65849FFD2}"/>
                    </a:ext>
                  </a:extLst>
                </p:cNvPr>
                <p:cNvSpPr/>
                <p:nvPr/>
              </p:nvSpPr>
              <p:spPr bwMode="auto">
                <a:xfrm>
                  <a:off x="3489000" y="2171700"/>
                  <a:ext cx="279400" cy="247650"/>
                </a:xfrm>
                <a:custGeom>
                  <a:avLst/>
                  <a:gdLst>
                    <a:gd name="connsiteX0" fmla="*/ 168275 w 279400"/>
                    <a:gd name="connsiteY0" fmla="*/ 0 h 247650"/>
                    <a:gd name="connsiteX1" fmla="*/ 234950 w 279400"/>
                    <a:gd name="connsiteY1" fmla="*/ 25400 h 247650"/>
                    <a:gd name="connsiteX2" fmla="*/ 279400 w 279400"/>
                    <a:gd name="connsiteY2" fmla="*/ 158750 h 247650"/>
                    <a:gd name="connsiteX3" fmla="*/ 168275 w 279400"/>
                    <a:gd name="connsiteY3" fmla="*/ 247650 h 247650"/>
                    <a:gd name="connsiteX4" fmla="*/ 47625 w 279400"/>
                    <a:gd name="connsiteY4" fmla="*/ 222250 h 247650"/>
                    <a:gd name="connsiteX5" fmla="*/ 0 w 279400"/>
                    <a:gd name="connsiteY5" fmla="*/ 88900 h 247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9400" h="247650">
                      <a:moveTo>
                        <a:pt x="168275" y="0"/>
                      </a:moveTo>
                      <a:lnTo>
                        <a:pt x="234950" y="25400"/>
                      </a:lnTo>
                      <a:lnTo>
                        <a:pt x="279400" y="158750"/>
                      </a:lnTo>
                      <a:lnTo>
                        <a:pt x="168275" y="247650"/>
                      </a:lnTo>
                      <a:lnTo>
                        <a:pt x="47625" y="222250"/>
                      </a:lnTo>
                      <a:lnTo>
                        <a:pt x="0" y="88900"/>
                      </a:lnTo>
                    </a:path>
                  </a:pathLst>
                </a:custGeom>
                <a:noFill/>
                <a:ln w="19050">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25" name="Freeform 73758">
                  <a:extLst>
                    <a:ext uri="{FF2B5EF4-FFF2-40B4-BE49-F238E27FC236}">
                      <a16:creationId xmlns:a16="http://schemas.microsoft.com/office/drawing/2014/main" id="{9F1C821D-A028-432F-83AC-721B1C2680DA}"/>
                    </a:ext>
                  </a:extLst>
                </p:cNvPr>
                <p:cNvSpPr/>
                <p:nvPr/>
              </p:nvSpPr>
              <p:spPr bwMode="auto">
                <a:xfrm>
                  <a:off x="3650925" y="2320925"/>
                  <a:ext cx="69850" cy="53975"/>
                </a:xfrm>
                <a:custGeom>
                  <a:avLst/>
                  <a:gdLst>
                    <a:gd name="connsiteX0" fmla="*/ 0 w 69850"/>
                    <a:gd name="connsiteY0" fmla="*/ 53975 h 53975"/>
                    <a:gd name="connsiteX1" fmla="*/ 69850 w 69850"/>
                    <a:gd name="connsiteY1" fmla="*/ 0 h 53975"/>
                  </a:gdLst>
                  <a:ahLst/>
                  <a:cxnLst>
                    <a:cxn ang="0">
                      <a:pos x="connsiteX0" y="connsiteY0"/>
                    </a:cxn>
                    <a:cxn ang="0">
                      <a:pos x="connsiteX1" y="connsiteY1"/>
                    </a:cxn>
                  </a:cxnLst>
                  <a:rect l="l" t="t" r="r" b="b"/>
                  <a:pathLst>
                    <a:path w="69850" h="53975">
                      <a:moveTo>
                        <a:pt x="0" y="53975"/>
                      </a:moveTo>
                      <a:lnTo>
                        <a:pt x="69850" y="0"/>
                      </a:lnTo>
                    </a:path>
                  </a:pathLst>
                </a:custGeom>
                <a:noFill/>
                <a:ln w="19050">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26" name="Freeform 145">
                  <a:extLst>
                    <a:ext uri="{FF2B5EF4-FFF2-40B4-BE49-F238E27FC236}">
                      <a16:creationId xmlns:a16="http://schemas.microsoft.com/office/drawing/2014/main" id="{106CE168-D6D8-40C6-810B-8BE951CC4953}"/>
                    </a:ext>
                  </a:extLst>
                </p:cNvPr>
                <p:cNvSpPr/>
                <p:nvPr/>
              </p:nvSpPr>
              <p:spPr bwMode="auto">
                <a:xfrm rot="17330410">
                  <a:off x="3509613" y="2283731"/>
                  <a:ext cx="69850" cy="53975"/>
                </a:xfrm>
                <a:custGeom>
                  <a:avLst/>
                  <a:gdLst>
                    <a:gd name="connsiteX0" fmla="*/ 0 w 69850"/>
                    <a:gd name="connsiteY0" fmla="*/ 53975 h 53975"/>
                    <a:gd name="connsiteX1" fmla="*/ 69850 w 69850"/>
                    <a:gd name="connsiteY1" fmla="*/ 0 h 53975"/>
                  </a:gdLst>
                  <a:ahLst/>
                  <a:cxnLst>
                    <a:cxn ang="0">
                      <a:pos x="connsiteX0" y="connsiteY0"/>
                    </a:cxn>
                    <a:cxn ang="0">
                      <a:pos x="connsiteX1" y="connsiteY1"/>
                    </a:cxn>
                  </a:cxnLst>
                  <a:rect l="l" t="t" r="r" b="b"/>
                  <a:pathLst>
                    <a:path w="69850" h="53975">
                      <a:moveTo>
                        <a:pt x="0" y="53975"/>
                      </a:moveTo>
                      <a:lnTo>
                        <a:pt x="69850" y="0"/>
                      </a:lnTo>
                    </a:path>
                  </a:pathLst>
                </a:custGeom>
                <a:noFill/>
                <a:ln w="19050">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nvGrpSpPr>
                <p:cNvPr id="327" name="Group 326">
                  <a:extLst>
                    <a:ext uri="{FF2B5EF4-FFF2-40B4-BE49-F238E27FC236}">
                      <a16:creationId xmlns:a16="http://schemas.microsoft.com/office/drawing/2014/main" id="{6A502173-2EE5-4147-A892-B111B3744958}"/>
                    </a:ext>
                  </a:extLst>
                </p:cNvPr>
                <p:cNvGrpSpPr/>
                <p:nvPr/>
              </p:nvGrpSpPr>
              <p:grpSpPr>
                <a:xfrm rot="18420410">
                  <a:off x="2889073" y="2041383"/>
                  <a:ext cx="265176" cy="228600"/>
                  <a:chOff x="2638573" y="2041383"/>
                  <a:chExt cx="265176" cy="228600"/>
                </a:xfrm>
              </p:grpSpPr>
              <p:sp>
                <p:nvSpPr>
                  <p:cNvPr id="389" name="Hexagon 388">
                    <a:extLst>
                      <a:ext uri="{FF2B5EF4-FFF2-40B4-BE49-F238E27FC236}">
                        <a16:creationId xmlns:a16="http://schemas.microsoft.com/office/drawing/2014/main" id="{00FCAA9E-1737-470E-BE8A-08C9628E30A4}"/>
                      </a:ext>
                    </a:extLst>
                  </p:cNvPr>
                  <p:cNvSpPr/>
                  <p:nvPr/>
                </p:nvSpPr>
                <p:spPr bwMode="auto">
                  <a:xfrm rot="12478025">
                    <a:off x="2638573" y="2041383"/>
                    <a:ext cx="265176" cy="228600"/>
                  </a:xfrm>
                  <a:prstGeom prst="hexagon">
                    <a:avLst/>
                  </a:prstGeom>
                  <a:noFill/>
                  <a:ln w="19050">
                    <a:solidFill>
                      <a:schemeClr val="accent4"/>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nvGrpSpPr>
                  <p:cNvPr id="390" name="Group 389">
                    <a:extLst>
                      <a:ext uri="{FF2B5EF4-FFF2-40B4-BE49-F238E27FC236}">
                        <a16:creationId xmlns:a16="http://schemas.microsoft.com/office/drawing/2014/main" id="{3E50389E-3CB4-4032-90A3-FBD684C18262}"/>
                      </a:ext>
                    </a:extLst>
                  </p:cNvPr>
                  <p:cNvGrpSpPr/>
                  <p:nvPr/>
                </p:nvGrpSpPr>
                <p:grpSpPr>
                  <a:xfrm>
                    <a:off x="2679700" y="2083502"/>
                    <a:ext cx="186976" cy="149256"/>
                    <a:chOff x="2679700" y="2083502"/>
                    <a:chExt cx="186976" cy="149256"/>
                  </a:xfrm>
                </p:grpSpPr>
                <p:sp>
                  <p:nvSpPr>
                    <p:cNvPr id="391" name="Freeform 73759">
                      <a:extLst>
                        <a:ext uri="{FF2B5EF4-FFF2-40B4-BE49-F238E27FC236}">
                          <a16:creationId xmlns:a16="http://schemas.microsoft.com/office/drawing/2014/main" id="{4E56E75A-E403-421B-B68C-3608F4531C79}"/>
                        </a:ext>
                      </a:extLst>
                    </p:cNvPr>
                    <p:cNvSpPr/>
                    <p:nvPr/>
                  </p:nvSpPr>
                  <p:spPr bwMode="auto">
                    <a:xfrm>
                      <a:off x="2679700" y="2108200"/>
                      <a:ext cx="3175" cy="101600"/>
                    </a:xfrm>
                    <a:custGeom>
                      <a:avLst/>
                      <a:gdLst>
                        <a:gd name="connsiteX0" fmla="*/ 3175 w 3175"/>
                        <a:gd name="connsiteY0" fmla="*/ 0 h 101600"/>
                        <a:gd name="connsiteX1" fmla="*/ 0 w 3175"/>
                        <a:gd name="connsiteY1" fmla="*/ 101600 h 101600"/>
                      </a:gdLst>
                      <a:ahLst/>
                      <a:cxnLst>
                        <a:cxn ang="0">
                          <a:pos x="connsiteX0" y="connsiteY0"/>
                        </a:cxn>
                        <a:cxn ang="0">
                          <a:pos x="connsiteX1" y="connsiteY1"/>
                        </a:cxn>
                      </a:cxnLst>
                      <a:rect l="l" t="t" r="r" b="b"/>
                      <a:pathLst>
                        <a:path w="3175" h="101600">
                          <a:moveTo>
                            <a:pt x="3175" y="0"/>
                          </a:moveTo>
                          <a:cubicBezTo>
                            <a:pt x="2117" y="33867"/>
                            <a:pt x="1058" y="67733"/>
                            <a:pt x="0" y="101600"/>
                          </a:cubicBezTo>
                        </a:path>
                      </a:pathLst>
                    </a:custGeom>
                    <a:noFill/>
                    <a:ln w="19050">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92" name="Freeform 147">
                      <a:extLst>
                        <a:ext uri="{FF2B5EF4-FFF2-40B4-BE49-F238E27FC236}">
                          <a16:creationId xmlns:a16="http://schemas.microsoft.com/office/drawing/2014/main" id="{A69533A7-A7E0-4BAC-8578-D503A19AF165}"/>
                        </a:ext>
                      </a:extLst>
                    </p:cNvPr>
                    <p:cNvSpPr/>
                    <p:nvPr/>
                  </p:nvSpPr>
                  <p:spPr bwMode="auto">
                    <a:xfrm rot="17993153">
                      <a:off x="2806150" y="2034290"/>
                      <a:ext cx="3175" cy="101600"/>
                    </a:xfrm>
                    <a:custGeom>
                      <a:avLst/>
                      <a:gdLst>
                        <a:gd name="connsiteX0" fmla="*/ 3175 w 3175"/>
                        <a:gd name="connsiteY0" fmla="*/ 0 h 101600"/>
                        <a:gd name="connsiteX1" fmla="*/ 0 w 3175"/>
                        <a:gd name="connsiteY1" fmla="*/ 101600 h 101600"/>
                      </a:gdLst>
                      <a:ahLst/>
                      <a:cxnLst>
                        <a:cxn ang="0">
                          <a:pos x="connsiteX0" y="connsiteY0"/>
                        </a:cxn>
                        <a:cxn ang="0">
                          <a:pos x="connsiteX1" y="connsiteY1"/>
                        </a:cxn>
                      </a:cxnLst>
                      <a:rect l="l" t="t" r="r" b="b"/>
                      <a:pathLst>
                        <a:path w="3175" h="101600">
                          <a:moveTo>
                            <a:pt x="3175" y="0"/>
                          </a:moveTo>
                          <a:cubicBezTo>
                            <a:pt x="2117" y="33867"/>
                            <a:pt x="1058" y="67733"/>
                            <a:pt x="0" y="101600"/>
                          </a:cubicBezTo>
                        </a:path>
                      </a:pathLst>
                    </a:custGeom>
                    <a:noFill/>
                    <a:ln w="19050">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93" name="Freeform 148">
                      <a:extLst>
                        <a:ext uri="{FF2B5EF4-FFF2-40B4-BE49-F238E27FC236}">
                          <a16:creationId xmlns:a16="http://schemas.microsoft.com/office/drawing/2014/main" id="{D9D8B2EB-B76E-4E16-A4FB-61EDCD9B6222}"/>
                        </a:ext>
                      </a:extLst>
                    </p:cNvPr>
                    <p:cNvSpPr/>
                    <p:nvPr/>
                  </p:nvSpPr>
                  <p:spPr bwMode="auto">
                    <a:xfrm rot="13946983">
                      <a:off x="2814288" y="2180371"/>
                      <a:ext cx="3175" cy="101600"/>
                    </a:xfrm>
                    <a:custGeom>
                      <a:avLst/>
                      <a:gdLst>
                        <a:gd name="connsiteX0" fmla="*/ 3175 w 3175"/>
                        <a:gd name="connsiteY0" fmla="*/ 0 h 101600"/>
                        <a:gd name="connsiteX1" fmla="*/ 0 w 3175"/>
                        <a:gd name="connsiteY1" fmla="*/ 101600 h 101600"/>
                      </a:gdLst>
                      <a:ahLst/>
                      <a:cxnLst>
                        <a:cxn ang="0">
                          <a:pos x="connsiteX0" y="connsiteY0"/>
                        </a:cxn>
                        <a:cxn ang="0">
                          <a:pos x="connsiteX1" y="connsiteY1"/>
                        </a:cxn>
                      </a:cxnLst>
                      <a:rect l="l" t="t" r="r" b="b"/>
                      <a:pathLst>
                        <a:path w="3175" h="101600">
                          <a:moveTo>
                            <a:pt x="3175" y="0"/>
                          </a:moveTo>
                          <a:cubicBezTo>
                            <a:pt x="2117" y="33867"/>
                            <a:pt x="1058" y="67733"/>
                            <a:pt x="0" y="101600"/>
                          </a:cubicBezTo>
                        </a:path>
                      </a:pathLst>
                    </a:custGeom>
                    <a:noFill/>
                    <a:ln w="19050">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sp>
              <p:nvSpPr>
                <p:cNvPr id="328" name="Freeform 149">
                  <a:extLst>
                    <a:ext uri="{FF2B5EF4-FFF2-40B4-BE49-F238E27FC236}">
                      <a16:creationId xmlns:a16="http://schemas.microsoft.com/office/drawing/2014/main" id="{59E91EB2-A84D-41CA-94FA-D4C61D1EBAAA}"/>
                    </a:ext>
                  </a:extLst>
                </p:cNvPr>
                <p:cNvSpPr/>
                <p:nvPr/>
              </p:nvSpPr>
              <p:spPr bwMode="auto">
                <a:xfrm rot="17993153">
                  <a:off x="3297649" y="2034288"/>
                  <a:ext cx="3175" cy="101600"/>
                </a:xfrm>
                <a:custGeom>
                  <a:avLst/>
                  <a:gdLst>
                    <a:gd name="connsiteX0" fmla="*/ 3175 w 3175"/>
                    <a:gd name="connsiteY0" fmla="*/ 0 h 101600"/>
                    <a:gd name="connsiteX1" fmla="*/ 0 w 3175"/>
                    <a:gd name="connsiteY1" fmla="*/ 101600 h 101600"/>
                  </a:gdLst>
                  <a:ahLst/>
                  <a:cxnLst>
                    <a:cxn ang="0">
                      <a:pos x="connsiteX0" y="connsiteY0"/>
                    </a:cxn>
                    <a:cxn ang="0">
                      <a:pos x="connsiteX1" y="connsiteY1"/>
                    </a:cxn>
                  </a:cxnLst>
                  <a:rect l="l" t="t" r="r" b="b"/>
                  <a:pathLst>
                    <a:path w="3175" h="101600">
                      <a:moveTo>
                        <a:pt x="3175" y="0"/>
                      </a:moveTo>
                      <a:cubicBezTo>
                        <a:pt x="2117" y="33867"/>
                        <a:pt x="1058" y="67733"/>
                        <a:pt x="0" y="101600"/>
                      </a:cubicBezTo>
                    </a:path>
                  </a:pathLst>
                </a:custGeom>
                <a:noFill/>
                <a:ln w="19050">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29" name="Freeform 73760">
                  <a:extLst>
                    <a:ext uri="{FF2B5EF4-FFF2-40B4-BE49-F238E27FC236}">
                      <a16:creationId xmlns:a16="http://schemas.microsoft.com/office/drawing/2014/main" id="{70398A5C-90CB-4A75-992E-E61F7D678722}"/>
                    </a:ext>
                  </a:extLst>
                </p:cNvPr>
                <p:cNvSpPr/>
                <p:nvPr/>
              </p:nvSpPr>
              <p:spPr bwMode="auto">
                <a:xfrm>
                  <a:off x="3314375" y="2203450"/>
                  <a:ext cx="31750" cy="19050"/>
                </a:xfrm>
                <a:custGeom>
                  <a:avLst/>
                  <a:gdLst>
                    <a:gd name="connsiteX0" fmla="*/ 0 w 31750"/>
                    <a:gd name="connsiteY0" fmla="*/ 19050 h 19050"/>
                    <a:gd name="connsiteX1" fmla="*/ 31750 w 31750"/>
                    <a:gd name="connsiteY1" fmla="*/ 0 h 19050"/>
                  </a:gdLst>
                  <a:ahLst/>
                  <a:cxnLst>
                    <a:cxn ang="0">
                      <a:pos x="connsiteX0" y="connsiteY0"/>
                    </a:cxn>
                    <a:cxn ang="0">
                      <a:pos x="connsiteX1" y="connsiteY1"/>
                    </a:cxn>
                  </a:cxnLst>
                  <a:rect l="l" t="t" r="r" b="b"/>
                  <a:pathLst>
                    <a:path w="31750" h="19050">
                      <a:moveTo>
                        <a:pt x="0" y="19050"/>
                      </a:moveTo>
                      <a:lnTo>
                        <a:pt x="31750" y="0"/>
                      </a:lnTo>
                    </a:path>
                  </a:pathLst>
                </a:custGeom>
                <a:noFill/>
                <a:ln w="19050">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nvGrpSpPr>
                <p:cNvPr id="330" name="Group 329">
                  <a:extLst>
                    <a:ext uri="{FF2B5EF4-FFF2-40B4-BE49-F238E27FC236}">
                      <a16:creationId xmlns:a16="http://schemas.microsoft.com/office/drawing/2014/main" id="{2F2C4384-4D12-4760-9835-1C16566CD3DD}"/>
                    </a:ext>
                  </a:extLst>
                </p:cNvPr>
                <p:cNvGrpSpPr/>
                <p:nvPr/>
              </p:nvGrpSpPr>
              <p:grpSpPr>
                <a:xfrm>
                  <a:off x="3709783" y="2144335"/>
                  <a:ext cx="75652" cy="71437"/>
                  <a:chOff x="3452933" y="2144335"/>
                  <a:chExt cx="75652" cy="71437"/>
                </a:xfrm>
              </p:grpSpPr>
              <p:sp>
                <p:nvSpPr>
                  <p:cNvPr id="387" name="Freeform 73762">
                    <a:extLst>
                      <a:ext uri="{FF2B5EF4-FFF2-40B4-BE49-F238E27FC236}">
                        <a16:creationId xmlns:a16="http://schemas.microsoft.com/office/drawing/2014/main" id="{E21B66B1-5347-47AB-9DD5-04249589661F}"/>
                      </a:ext>
                    </a:extLst>
                  </p:cNvPr>
                  <p:cNvSpPr/>
                  <p:nvPr/>
                </p:nvSpPr>
                <p:spPr bwMode="auto">
                  <a:xfrm>
                    <a:off x="3452933" y="2144335"/>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88" name="Freeform 154">
                    <a:extLst>
                      <a:ext uri="{FF2B5EF4-FFF2-40B4-BE49-F238E27FC236}">
                        <a16:creationId xmlns:a16="http://schemas.microsoft.com/office/drawing/2014/main" id="{98693631-CA03-4541-8302-C828A3C6D217}"/>
                      </a:ext>
                    </a:extLst>
                  </p:cNvPr>
                  <p:cNvSpPr/>
                  <p:nvPr/>
                </p:nvSpPr>
                <p:spPr bwMode="auto">
                  <a:xfrm>
                    <a:off x="3471435" y="2168147"/>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sp>
              <p:nvSpPr>
                <p:cNvPr id="331" name="Freeform 73763">
                  <a:extLst>
                    <a:ext uri="{FF2B5EF4-FFF2-40B4-BE49-F238E27FC236}">
                      <a16:creationId xmlns:a16="http://schemas.microsoft.com/office/drawing/2014/main" id="{B7899499-FAAA-4FC0-8505-E6BFD15F1942}"/>
                    </a:ext>
                  </a:extLst>
                </p:cNvPr>
                <p:cNvSpPr/>
                <p:nvPr/>
              </p:nvSpPr>
              <p:spPr bwMode="auto">
                <a:xfrm>
                  <a:off x="3454075" y="2482850"/>
                  <a:ext cx="120650" cy="95250"/>
                </a:xfrm>
                <a:custGeom>
                  <a:avLst/>
                  <a:gdLst>
                    <a:gd name="connsiteX0" fmla="*/ 0 w 120650"/>
                    <a:gd name="connsiteY0" fmla="*/ 0 h 95250"/>
                    <a:gd name="connsiteX1" fmla="*/ 120650 w 120650"/>
                    <a:gd name="connsiteY1" fmla="*/ 95250 h 95250"/>
                  </a:gdLst>
                  <a:ahLst/>
                  <a:cxnLst>
                    <a:cxn ang="0">
                      <a:pos x="connsiteX0" y="connsiteY0"/>
                    </a:cxn>
                    <a:cxn ang="0">
                      <a:pos x="connsiteX1" y="connsiteY1"/>
                    </a:cxn>
                  </a:cxnLst>
                  <a:rect l="l" t="t" r="r" b="b"/>
                  <a:pathLst>
                    <a:path w="120650" h="95250">
                      <a:moveTo>
                        <a:pt x="0" y="0"/>
                      </a:moveTo>
                      <a:lnTo>
                        <a:pt x="120650" y="95250"/>
                      </a:lnTo>
                    </a:path>
                  </a:pathLst>
                </a:custGeom>
                <a:noFill/>
                <a:ln w="19050">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nvGrpSpPr>
                <p:cNvPr id="332" name="Group 331">
                  <a:extLst>
                    <a:ext uri="{FF2B5EF4-FFF2-40B4-BE49-F238E27FC236}">
                      <a16:creationId xmlns:a16="http://schemas.microsoft.com/office/drawing/2014/main" id="{848AF154-948A-44AC-BB11-3825AD31A0F0}"/>
                    </a:ext>
                  </a:extLst>
                </p:cNvPr>
                <p:cNvGrpSpPr/>
                <p:nvPr/>
              </p:nvGrpSpPr>
              <p:grpSpPr>
                <a:xfrm rot="7464898">
                  <a:off x="3791243" y="2563814"/>
                  <a:ext cx="75652" cy="71437"/>
                  <a:chOff x="3452933" y="2144335"/>
                  <a:chExt cx="75652" cy="71437"/>
                </a:xfrm>
              </p:grpSpPr>
              <p:sp>
                <p:nvSpPr>
                  <p:cNvPr id="385" name="Freeform 159">
                    <a:extLst>
                      <a:ext uri="{FF2B5EF4-FFF2-40B4-BE49-F238E27FC236}">
                        <a16:creationId xmlns:a16="http://schemas.microsoft.com/office/drawing/2014/main" id="{1536B08A-2834-40AF-898B-73E78D1C768D}"/>
                      </a:ext>
                    </a:extLst>
                  </p:cNvPr>
                  <p:cNvSpPr/>
                  <p:nvPr/>
                </p:nvSpPr>
                <p:spPr bwMode="auto">
                  <a:xfrm>
                    <a:off x="3452933" y="2144335"/>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86" name="Freeform 160">
                    <a:extLst>
                      <a:ext uri="{FF2B5EF4-FFF2-40B4-BE49-F238E27FC236}">
                        <a16:creationId xmlns:a16="http://schemas.microsoft.com/office/drawing/2014/main" id="{1D727EB7-C76E-4206-8EF0-B90BEE0520C6}"/>
                      </a:ext>
                    </a:extLst>
                  </p:cNvPr>
                  <p:cNvSpPr/>
                  <p:nvPr/>
                </p:nvSpPr>
                <p:spPr bwMode="auto">
                  <a:xfrm>
                    <a:off x="3471435" y="2168147"/>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333" name="Group 332">
                  <a:extLst>
                    <a:ext uri="{FF2B5EF4-FFF2-40B4-BE49-F238E27FC236}">
                      <a16:creationId xmlns:a16="http://schemas.microsoft.com/office/drawing/2014/main" id="{7A1EF4BB-298E-43EB-89D4-C007A3DA3C3C}"/>
                    </a:ext>
                  </a:extLst>
                </p:cNvPr>
                <p:cNvGrpSpPr/>
                <p:nvPr/>
              </p:nvGrpSpPr>
              <p:grpSpPr>
                <a:xfrm rot="7792774">
                  <a:off x="2314988" y="2903883"/>
                  <a:ext cx="75652" cy="71437"/>
                  <a:chOff x="3452933" y="2144335"/>
                  <a:chExt cx="75652" cy="71437"/>
                </a:xfrm>
              </p:grpSpPr>
              <p:sp>
                <p:nvSpPr>
                  <p:cNvPr id="383" name="Freeform 162">
                    <a:extLst>
                      <a:ext uri="{FF2B5EF4-FFF2-40B4-BE49-F238E27FC236}">
                        <a16:creationId xmlns:a16="http://schemas.microsoft.com/office/drawing/2014/main" id="{5B616C36-B089-4739-89E5-7DF4D8948DBE}"/>
                      </a:ext>
                    </a:extLst>
                  </p:cNvPr>
                  <p:cNvSpPr/>
                  <p:nvPr/>
                </p:nvSpPr>
                <p:spPr bwMode="auto">
                  <a:xfrm>
                    <a:off x="3452933" y="2144335"/>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84" name="Freeform 163">
                    <a:extLst>
                      <a:ext uri="{FF2B5EF4-FFF2-40B4-BE49-F238E27FC236}">
                        <a16:creationId xmlns:a16="http://schemas.microsoft.com/office/drawing/2014/main" id="{1B4D9693-DAF5-4BAB-8555-8D8CE25214AA}"/>
                      </a:ext>
                    </a:extLst>
                  </p:cNvPr>
                  <p:cNvSpPr/>
                  <p:nvPr/>
                </p:nvSpPr>
                <p:spPr bwMode="auto">
                  <a:xfrm>
                    <a:off x="3471435" y="2168147"/>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334" name="Group 333">
                  <a:extLst>
                    <a:ext uri="{FF2B5EF4-FFF2-40B4-BE49-F238E27FC236}">
                      <a16:creationId xmlns:a16="http://schemas.microsoft.com/office/drawing/2014/main" id="{CDDDD7C4-5371-48A3-8930-70336B3990C0}"/>
                    </a:ext>
                  </a:extLst>
                </p:cNvPr>
                <p:cNvGrpSpPr/>
                <p:nvPr/>
              </p:nvGrpSpPr>
              <p:grpSpPr>
                <a:xfrm rot="7792774">
                  <a:off x="1844690" y="2892011"/>
                  <a:ext cx="75652" cy="71437"/>
                  <a:chOff x="3452933" y="2144335"/>
                  <a:chExt cx="75652" cy="71437"/>
                </a:xfrm>
              </p:grpSpPr>
              <p:sp>
                <p:nvSpPr>
                  <p:cNvPr id="381" name="Freeform 165">
                    <a:extLst>
                      <a:ext uri="{FF2B5EF4-FFF2-40B4-BE49-F238E27FC236}">
                        <a16:creationId xmlns:a16="http://schemas.microsoft.com/office/drawing/2014/main" id="{AB1052AB-8421-4DAF-82CE-CE98A4AF4AFA}"/>
                      </a:ext>
                    </a:extLst>
                  </p:cNvPr>
                  <p:cNvSpPr/>
                  <p:nvPr/>
                </p:nvSpPr>
                <p:spPr bwMode="auto">
                  <a:xfrm>
                    <a:off x="3452933" y="2144335"/>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82" name="Freeform 166">
                    <a:extLst>
                      <a:ext uri="{FF2B5EF4-FFF2-40B4-BE49-F238E27FC236}">
                        <a16:creationId xmlns:a16="http://schemas.microsoft.com/office/drawing/2014/main" id="{582E2224-CFB0-4F24-B92C-2D2CE885CF15}"/>
                      </a:ext>
                    </a:extLst>
                  </p:cNvPr>
                  <p:cNvSpPr/>
                  <p:nvPr/>
                </p:nvSpPr>
                <p:spPr bwMode="auto">
                  <a:xfrm>
                    <a:off x="3471435" y="2168147"/>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335" name="Group 334">
                  <a:extLst>
                    <a:ext uri="{FF2B5EF4-FFF2-40B4-BE49-F238E27FC236}">
                      <a16:creationId xmlns:a16="http://schemas.microsoft.com/office/drawing/2014/main" id="{5939AFEA-8D12-424C-996E-80E3EFAFC1F8}"/>
                    </a:ext>
                  </a:extLst>
                </p:cNvPr>
                <p:cNvGrpSpPr/>
                <p:nvPr/>
              </p:nvGrpSpPr>
              <p:grpSpPr>
                <a:xfrm rot="4927226">
                  <a:off x="1645030" y="3583377"/>
                  <a:ext cx="75652" cy="71437"/>
                  <a:chOff x="3452933" y="2144335"/>
                  <a:chExt cx="75652" cy="71437"/>
                </a:xfrm>
              </p:grpSpPr>
              <p:sp>
                <p:nvSpPr>
                  <p:cNvPr id="379" name="Freeform 168">
                    <a:extLst>
                      <a:ext uri="{FF2B5EF4-FFF2-40B4-BE49-F238E27FC236}">
                        <a16:creationId xmlns:a16="http://schemas.microsoft.com/office/drawing/2014/main" id="{129A5FC0-F56B-46F6-93D6-9F10708936D8}"/>
                      </a:ext>
                    </a:extLst>
                  </p:cNvPr>
                  <p:cNvSpPr/>
                  <p:nvPr/>
                </p:nvSpPr>
                <p:spPr bwMode="auto">
                  <a:xfrm>
                    <a:off x="3452933" y="2144335"/>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80" name="Freeform 169">
                    <a:extLst>
                      <a:ext uri="{FF2B5EF4-FFF2-40B4-BE49-F238E27FC236}">
                        <a16:creationId xmlns:a16="http://schemas.microsoft.com/office/drawing/2014/main" id="{19928FAF-DC2A-4B0B-9BDC-422D474034E1}"/>
                      </a:ext>
                    </a:extLst>
                  </p:cNvPr>
                  <p:cNvSpPr/>
                  <p:nvPr/>
                </p:nvSpPr>
                <p:spPr bwMode="auto">
                  <a:xfrm>
                    <a:off x="3471435" y="2168147"/>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336" name="Group 335">
                  <a:extLst>
                    <a:ext uri="{FF2B5EF4-FFF2-40B4-BE49-F238E27FC236}">
                      <a16:creationId xmlns:a16="http://schemas.microsoft.com/office/drawing/2014/main" id="{D14A6450-0DC9-4573-A3C5-26577ECD7E6A}"/>
                    </a:ext>
                  </a:extLst>
                </p:cNvPr>
                <p:cNvGrpSpPr/>
                <p:nvPr/>
              </p:nvGrpSpPr>
              <p:grpSpPr>
                <a:xfrm rot="18015089">
                  <a:off x="1797011" y="3797763"/>
                  <a:ext cx="75652" cy="71437"/>
                  <a:chOff x="3452933" y="2144335"/>
                  <a:chExt cx="75652" cy="71437"/>
                </a:xfrm>
              </p:grpSpPr>
              <p:sp>
                <p:nvSpPr>
                  <p:cNvPr id="377" name="Freeform 171">
                    <a:extLst>
                      <a:ext uri="{FF2B5EF4-FFF2-40B4-BE49-F238E27FC236}">
                        <a16:creationId xmlns:a16="http://schemas.microsoft.com/office/drawing/2014/main" id="{C4D5C24A-5FFB-4955-8636-EC16771FE898}"/>
                      </a:ext>
                    </a:extLst>
                  </p:cNvPr>
                  <p:cNvSpPr/>
                  <p:nvPr/>
                </p:nvSpPr>
                <p:spPr bwMode="auto">
                  <a:xfrm>
                    <a:off x="3452933" y="2144335"/>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78" name="Freeform 172">
                    <a:extLst>
                      <a:ext uri="{FF2B5EF4-FFF2-40B4-BE49-F238E27FC236}">
                        <a16:creationId xmlns:a16="http://schemas.microsoft.com/office/drawing/2014/main" id="{9764E7D4-44FE-471C-8AFE-3FAB77C0B12C}"/>
                      </a:ext>
                    </a:extLst>
                  </p:cNvPr>
                  <p:cNvSpPr/>
                  <p:nvPr/>
                </p:nvSpPr>
                <p:spPr bwMode="auto">
                  <a:xfrm>
                    <a:off x="3471435" y="2168147"/>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337" name="Group 336">
                  <a:extLst>
                    <a:ext uri="{FF2B5EF4-FFF2-40B4-BE49-F238E27FC236}">
                      <a16:creationId xmlns:a16="http://schemas.microsoft.com/office/drawing/2014/main" id="{E8B948C2-EB9E-4E2B-B34D-77073425A749}"/>
                    </a:ext>
                  </a:extLst>
                </p:cNvPr>
                <p:cNvGrpSpPr/>
                <p:nvPr/>
              </p:nvGrpSpPr>
              <p:grpSpPr>
                <a:xfrm rot="7792774">
                  <a:off x="1095743" y="3462998"/>
                  <a:ext cx="75652" cy="71437"/>
                  <a:chOff x="3452933" y="2144335"/>
                  <a:chExt cx="75652" cy="71437"/>
                </a:xfrm>
              </p:grpSpPr>
              <p:sp>
                <p:nvSpPr>
                  <p:cNvPr id="375" name="Freeform 177">
                    <a:extLst>
                      <a:ext uri="{FF2B5EF4-FFF2-40B4-BE49-F238E27FC236}">
                        <a16:creationId xmlns:a16="http://schemas.microsoft.com/office/drawing/2014/main" id="{4E774770-5B30-43A6-81B0-CC5D4B62D636}"/>
                      </a:ext>
                    </a:extLst>
                  </p:cNvPr>
                  <p:cNvSpPr/>
                  <p:nvPr/>
                </p:nvSpPr>
                <p:spPr bwMode="auto">
                  <a:xfrm>
                    <a:off x="3452933" y="2144335"/>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76" name="Freeform 178">
                    <a:extLst>
                      <a:ext uri="{FF2B5EF4-FFF2-40B4-BE49-F238E27FC236}">
                        <a16:creationId xmlns:a16="http://schemas.microsoft.com/office/drawing/2014/main" id="{955A37BC-4B77-4430-AF5E-6156B69848FB}"/>
                      </a:ext>
                    </a:extLst>
                  </p:cNvPr>
                  <p:cNvSpPr/>
                  <p:nvPr/>
                </p:nvSpPr>
                <p:spPr bwMode="auto">
                  <a:xfrm>
                    <a:off x="3471435" y="2168147"/>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sp>
              <p:nvSpPr>
                <p:cNvPr id="338" name="Freeform 73765">
                  <a:extLst>
                    <a:ext uri="{FF2B5EF4-FFF2-40B4-BE49-F238E27FC236}">
                      <a16:creationId xmlns:a16="http://schemas.microsoft.com/office/drawing/2014/main" id="{9AEE2761-F567-4903-9B20-99F8DBA7F631}"/>
                    </a:ext>
                  </a:extLst>
                </p:cNvPr>
                <p:cNvSpPr/>
                <p:nvPr/>
              </p:nvSpPr>
              <p:spPr bwMode="auto">
                <a:xfrm>
                  <a:off x="2796850" y="2844800"/>
                  <a:ext cx="82550" cy="0"/>
                </a:xfrm>
                <a:custGeom>
                  <a:avLst/>
                  <a:gdLst>
                    <a:gd name="connsiteX0" fmla="*/ 82550 w 82550"/>
                    <a:gd name="connsiteY0" fmla="*/ 0 h 0"/>
                    <a:gd name="connsiteX1" fmla="*/ 0 w 82550"/>
                    <a:gd name="connsiteY1" fmla="*/ 0 h 0"/>
                  </a:gdLst>
                  <a:ahLst/>
                  <a:cxnLst>
                    <a:cxn ang="0">
                      <a:pos x="connsiteX0" y="connsiteY0"/>
                    </a:cxn>
                    <a:cxn ang="0">
                      <a:pos x="connsiteX1" y="connsiteY1"/>
                    </a:cxn>
                  </a:cxnLst>
                  <a:rect l="l" t="t" r="r" b="b"/>
                  <a:pathLst>
                    <a:path w="82550">
                      <a:moveTo>
                        <a:pt x="82550" y="0"/>
                      </a:moveTo>
                      <a:lnTo>
                        <a:pt x="0" y="0"/>
                      </a:ln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nvGrpSpPr>
                <p:cNvPr id="339" name="Group 338">
                  <a:extLst>
                    <a:ext uri="{FF2B5EF4-FFF2-40B4-BE49-F238E27FC236}">
                      <a16:creationId xmlns:a16="http://schemas.microsoft.com/office/drawing/2014/main" id="{EC3FC6F1-4EAD-42A0-98B0-AA6201174C4A}"/>
                    </a:ext>
                  </a:extLst>
                </p:cNvPr>
                <p:cNvGrpSpPr/>
                <p:nvPr/>
              </p:nvGrpSpPr>
              <p:grpSpPr>
                <a:xfrm rot="235309">
                  <a:off x="2905174" y="2708309"/>
                  <a:ext cx="228600" cy="265176"/>
                  <a:chOff x="2648324" y="2698784"/>
                  <a:chExt cx="228600" cy="265176"/>
                </a:xfrm>
              </p:grpSpPr>
              <p:sp>
                <p:nvSpPr>
                  <p:cNvPr id="370" name="Hexagon 369">
                    <a:extLst>
                      <a:ext uri="{FF2B5EF4-FFF2-40B4-BE49-F238E27FC236}">
                        <a16:creationId xmlns:a16="http://schemas.microsoft.com/office/drawing/2014/main" id="{668720EC-5BB9-4FA7-88C7-B46158AF5307}"/>
                      </a:ext>
                    </a:extLst>
                  </p:cNvPr>
                  <p:cNvSpPr/>
                  <p:nvPr/>
                </p:nvSpPr>
                <p:spPr bwMode="auto">
                  <a:xfrm rot="7078025">
                    <a:off x="2630036" y="2717072"/>
                    <a:ext cx="265176" cy="228600"/>
                  </a:xfrm>
                  <a:prstGeom prst="hexagon">
                    <a:avLst/>
                  </a:prstGeom>
                  <a:noFill/>
                  <a:ln w="19050">
                    <a:solidFill>
                      <a:schemeClr val="accent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nvGrpSpPr>
                  <p:cNvPr id="371" name="Group 370">
                    <a:extLst>
                      <a:ext uri="{FF2B5EF4-FFF2-40B4-BE49-F238E27FC236}">
                        <a16:creationId xmlns:a16="http://schemas.microsoft.com/office/drawing/2014/main" id="{F1DF82A1-0C94-4FFD-B173-8F5689D3361D}"/>
                      </a:ext>
                    </a:extLst>
                  </p:cNvPr>
                  <p:cNvGrpSpPr/>
                  <p:nvPr/>
                </p:nvGrpSpPr>
                <p:grpSpPr>
                  <a:xfrm rot="1553765">
                    <a:off x="2675949" y="2766934"/>
                    <a:ext cx="178838" cy="144849"/>
                    <a:chOff x="2679700" y="2083502"/>
                    <a:chExt cx="178838" cy="144849"/>
                  </a:xfrm>
                </p:grpSpPr>
                <p:sp>
                  <p:nvSpPr>
                    <p:cNvPr id="372" name="Freeform 182">
                      <a:extLst>
                        <a:ext uri="{FF2B5EF4-FFF2-40B4-BE49-F238E27FC236}">
                          <a16:creationId xmlns:a16="http://schemas.microsoft.com/office/drawing/2014/main" id="{09560F94-CC5F-45F2-A48E-BCE92AC171D2}"/>
                        </a:ext>
                      </a:extLst>
                    </p:cNvPr>
                    <p:cNvSpPr/>
                    <p:nvPr/>
                  </p:nvSpPr>
                  <p:spPr bwMode="auto">
                    <a:xfrm>
                      <a:off x="2679700" y="2108200"/>
                      <a:ext cx="3175" cy="101600"/>
                    </a:xfrm>
                    <a:custGeom>
                      <a:avLst/>
                      <a:gdLst>
                        <a:gd name="connsiteX0" fmla="*/ 3175 w 3175"/>
                        <a:gd name="connsiteY0" fmla="*/ 0 h 101600"/>
                        <a:gd name="connsiteX1" fmla="*/ 0 w 3175"/>
                        <a:gd name="connsiteY1" fmla="*/ 101600 h 101600"/>
                      </a:gdLst>
                      <a:ahLst/>
                      <a:cxnLst>
                        <a:cxn ang="0">
                          <a:pos x="connsiteX0" y="connsiteY0"/>
                        </a:cxn>
                        <a:cxn ang="0">
                          <a:pos x="connsiteX1" y="connsiteY1"/>
                        </a:cxn>
                      </a:cxnLst>
                      <a:rect l="l" t="t" r="r" b="b"/>
                      <a:pathLst>
                        <a:path w="3175" h="101600">
                          <a:moveTo>
                            <a:pt x="3175" y="0"/>
                          </a:moveTo>
                          <a:cubicBezTo>
                            <a:pt x="2117" y="33867"/>
                            <a:pt x="1058" y="67733"/>
                            <a:pt x="0" y="101600"/>
                          </a:cubicBez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73" name="Freeform 183">
                      <a:extLst>
                        <a:ext uri="{FF2B5EF4-FFF2-40B4-BE49-F238E27FC236}">
                          <a16:creationId xmlns:a16="http://schemas.microsoft.com/office/drawing/2014/main" id="{98048FD9-AD5A-4009-B93F-961D3E134EC5}"/>
                        </a:ext>
                      </a:extLst>
                    </p:cNvPr>
                    <p:cNvSpPr/>
                    <p:nvPr/>
                  </p:nvSpPr>
                  <p:spPr bwMode="auto">
                    <a:xfrm rot="17993153">
                      <a:off x="2806150" y="2034290"/>
                      <a:ext cx="3175" cy="101600"/>
                    </a:xfrm>
                    <a:custGeom>
                      <a:avLst/>
                      <a:gdLst>
                        <a:gd name="connsiteX0" fmla="*/ 3175 w 3175"/>
                        <a:gd name="connsiteY0" fmla="*/ 0 h 101600"/>
                        <a:gd name="connsiteX1" fmla="*/ 0 w 3175"/>
                        <a:gd name="connsiteY1" fmla="*/ 101600 h 101600"/>
                      </a:gdLst>
                      <a:ahLst/>
                      <a:cxnLst>
                        <a:cxn ang="0">
                          <a:pos x="connsiteX0" y="connsiteY0"/>
                        </a:cxn>
                        <a:cxn ang="0">
                          <a:pos x="connsiteX1" y="connsiteY1"/>
                        </a:cxn>
                      </a:cxnLst>
                      <a:rect l="l" t="t" r="r" b="b"/>
                      <a:pathLst>
                        <a:path w="3175" h="101600">
                          <a:moveTo>
                            <a:pt x="3175" y="0"/>
                          </a:moveTo>
                          <a:cubicBezTo>
                            <a:pt x="2117" y="33867"/>
                            <a:pt x="1058" y="67733"/>
                            <a:pt x="0" y="101600"/>
                          </a:cubicBez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74" name="Freeform 184">
                      <a:extLst>
                        <a:ext uri="{FF2B5EF4-FFF2-40B4-BE49-F238E27FC236}">
                          <a16:creationId xmlns:a16="http://schemas.microsoft.com/office/drawing/2014/main" id="{43CACD27-F083-49C4-A84F-19F568A49D1E}"/>
                        </a:ext>
                      </a:extLst>
                    </p:cNvPr>
                    <p:cNvSpPr/>
                    <p:nvPr/>
                  </p:nvSpPr>
                  <p:spPr bwMode="auto">
                    <a:xfrm rot="14646235">
                      <a:off x="2801561" y="2175964"/>
                      <a:ext cx="3175" cy="101600"/>
                    </a:xfrm>
                    <a:custGeom>
                      <a:avLst/>
                      <a:gdLst>
                        <a:gd name="connsiteX0" fmla="*/ 3175 w 3175"/>
                        <a:gd name="connsiteY0" fmla="*/ 0 h 101600"/>
                        <a:gd name="connsiteX1" fmla="*/ 0 w 3175"/>
                        <a:gd name="connsiteY1" fmla="*/ 101600 h 101600"/>
                      </a:gdLst>
                      <a:ahLst/>
                      <a:cxnLst>
                        <a:cxn ang="0">
                          <a:pos x="connsiteX0" y="connsiteY0"/>
                        </a:cxn>
                        <a:cxn ang="0">
                          <a:pos x="connsiteX1" y="connsiteY1"/>
                        </a:cxn>
                      </a:cxnLst>
                      <a:rect l="l" t="t" r="r" b="b"/>
                      <a:pathLst>
                        <a:path w="3175" h="101600">
                          <a:moveTo>
                            <a:pt x="3175" y="0"/>
                          </a:moveTo>
                          <a:cubicBezTo>
                            <a:pt x="2117" y="33867"/>
                            <a:pt x="1058" y="67733"/>
                            <a:pt x="0" y="101600"/>
                          </a:cubicBez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grpSp>
              <p:nvGrpSpPr>
                <p:cNvPr id="340" name="Group 339">
                  <a:extLst>
                    <a:ext uri="{FF2B5EF4-FFF2-40B4-BE49-F238E27FC236}">
                      <a16:creationId xmlns:a16="http://schemas.microsoft.com/office/drawing/2014/main" id="{E3A40B41-CD6F-4465-AAFC-43700574C0B9}"/>
                    </a:ext>
                  </a:extLst>
                </p:cNvPr>
                <p:cNvGrpSpPr/>
                <p:nvPr/>
              </p:nvGrpSpPr>
              <p:grpSpPr>
                <a:xfrm rot="4927226">
                  <a:off x="3465259" y="2643669"/>
                  <a:ext cx="75652" cy="71437"/>
                  <a:chOff x="3452933" y="2144335"/>
                  <a:chExt cx="75652" cy="71437"/>
                </a:xfrm>
              </p:grpSpPr>
              <p:sp>
                <p:nvSpPr>
                  <p:cNvPr id="368" name="Freeform 186">
                    <a:extLst>
                      <a:ext uri="{FF2B5EF4-FFF2-40B4-BE49-F238E27FC236}">
                        <a16:creationId xmlns:a16="http://schemas.microsoft.com/office/drawing/2014/main" id="{0CB0C28B-F43D-4F79-81C5-D5E9D3D24EB8}"/>
                      </a:ext>
                    </a:extLst>
                  </p:cNvPr>
                  <p:cNvSpPr/>
                  <p:nvPr/>
                </p:nvSpPr>
                <p:spPr bwMode="auto">
                  <a:xfrm>
                    <a:off x="3452933" y="2144335"/>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69" name="Freeform 187">
                    <a:extLst>
                      <a:ext uri="{FF2B5EF4-FFF2-40B4-BE49-F238E27FC236}">
                        <a16:creationId xmlns:a16="http://schemas.microsoft.com/office/drawing/2014/main" id="{64C9DFE7-B44C-4D4B-8680-575B13E26DF8}"/>
                      </a:ext>
                    </a:extLst>
                  </p:cNvPr>
                  <p:cNvSpPr/>
                  <p:nvPr/>
                </p:nvSpPr>
                <p:spPr bwMode="auto">
                  <a:xfrm>
                    <a:off x="3471435" y="2168147"/>
                    <a:ext cx="57150" cy="47625"/>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sp>
              <p:nvSpPr>
                <p:cNvPr id="341" name="Freeform 73767">
                  <a:extLst>
                    <a:ext uri="{FF2B5EF4-FFF2-40B4-BE49-F238E27FC236}">
                      <a16:creationId xmlns:a16="http://schemas.microsoft.com/office/drawing/2014/main" id="{7336CBB0-956F-4556-8942-D805A10D7B48}"/>
                    </a:ext>
                  </a:extLst>
                </p:cNvPr>
                <p:cNvSpPr/>
                <p:nvPr/>
              </p:nvSpPr>
              <p:spPr bwMode="auto">
                <a:xfrm>
                  <a:off x="3774750" y="2327275"/>
                  <a:ext cx="136525" cy="95250"/>
                </a:xfrm>
                <a:custGeom>
                  <a:avLst/>
                  <a:gdLst>
                    <a:gd name="connsiteX0" fmla="*/ 0 w 136525"/>
                    <a:gd name="connsiteY0" fmla="*/ 0 h 95250"/>
                    <a:gd name="connsiteX1" fmla="*/ 111125 w 136525"/>
                    <a:gd name="connsiteY1" fmla="*/ 31750 h 95250"/>
                    <a:gd name="connsiteX2" fmla="*/ 136525 w 136525"/>
                    <a:gd name="connsiteY2" fmla="*/ 95250 h 95250"/>
                  </a:gdLst>
                  <a:ahLst/>
                  <a:cxnLst>
                    <a:cxn ang="0">
                      <a:pos x="connsiteX0" y="connsiteY0"/>
                    </a:cxn>
                    <a:cxn ang="0">
                      <a:pos x="connsiteX1" y="connsiteY1"/>
                    </a:cxn>
                    <a:cxn ang="0">
                      <a:pos x="connsiteX2" y="connsiteY2"/>
                    </a:cxn>
                  </a:cxnLst>
                  <a:rect l="l" t="t" r="r" b="b"/>
                  <a:pathLst>
                    <a:path w="136525" h="95250">
                      <a:moveTo>
                        <a:pt x="0" y="0"/>
                      </a:moveTo>
                      <a:lnTo>
                        <a:pt x="111125" y="31750"/>
                      </a:lnTo>
                      <a:lnTo>
                        <a:pt x="136525" y="95250"/>
                      </a:lnTo>
                    </a:path>
                  </a:pathLst>
                </a:custGeom>
                <a:noFill/>
                <a:ln w="19050">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42" name="Freeform 73768">
                  <a:extLst>
                    <a:ext uri="{FF2B5EF4-FFF2-40B4-BE49-F238E27FC236}">
                      <a16:creationId xmlns:a16="http://schemas.microsoft.com/office/drawing/2014/main" id="{73E3C76F-A26D-43A5-8DD2-62AF78C154C0}"/>
                    </a:ext>
                  </a:extLst>
                </p:cNvPr>
                <p:cNvSpPr/>
                <p:nvPr/>
              </p:nvSpPr>
              <p:spPr bwMode="auto">
                <a:xfrm>
                  <a:off x="3654100" y="2419350"/>
                  <a:ext cx="222250" cy="152400"/>
                </a:xfrm>
                <a:custGeom>
                  <a:avLst/>
                  <a:gdLst>
                    <a:gd name="connsiteX0" fmla="*/ 0 w 222250"/>
                    <a:gd name="connsiteY0" fmla="*/ 0 h 152400"/>
                    <a:gd name="connsiteX1" fmla="*/ 47625 w 222250"/>
                    <a:gd name="connsiteY1" fmla="*/ 130175 h 152400"/>
                    <a:gd name="connsiteX2" fmla="*/ 165100 w 222250"/>
                    <a:gd name="connsiteY2" fmla="*/ 152400 h 152400"/>
                    <a:gd name="connsiteX3" fmla="*/ 222250 w 222250"/>
                    <a:gd name="connsiteY3" fmla="*/ 114300 h 152400"/>
                  </a:gdLst>
                  <a:ahLst/>
                  <a:cxnLst>
                    <a:cxn ang="0">
                      <a:pos x="connsiteX0" y="connsiteY0"/>
                    </a:cxn>
                    <a:cxn ang="0">
                      <a:pos x="connsiteX1" y="connsiteY1"/>
                    </a:cxn>
                    <a:cxn ang="0">
                      <a:pos x="connsiteX2" y="connsiteY2"/>
                    </a:cxn>
                    <a:cxn ang="0">
                      <a:pos x="connsiteX3" y="connsiteY3"/>
                    </a:cxn>
                  </a:cxnLst>
                  <a:rect l="l" t="t" r="r" b="b"/>
                  <a:pathLst>
                    <a:path w="222250" h="152400">
                      <a:moveTo>
                        <a:pt x="0" y="0"/>
                      </a:moveTo>
                      <a:lnTo>
                        <a:pt x="47625" y="130175"/>
                      </a:lnTo>
                      <a:lnTo>
                        <a:pt x="165100" y="152400"/>
                      </a:lnTo>
                      <a:lnTo>
                        <a:pt x="222250" y="114300"/>
                      </a:lnTo>
                    </a:path>
                  </a:pathLst>
                </a:custGeom>
                <a:noFill/>
                <a:ln w="19050">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44" name="Freeform 73770">
                  <a:extLst>
                    <a:ext uri="{FF2B5EF4-FFF2-40B4-BE49-F238E27FC236}">
                      <a16:creationId xmlns:a16="http://schemas.microsoft.com/office/drawing/2014/main" id="{899D5234-80C6-46FF-BEFD-E486028A3F7D}"/>
                    </a:ext>
                  </a:extLst>
                </p:cNvPr>
                <p:cNvSpPr/>
                <p:nvPr/>
              </p:nvSpPr>
              <p:spPr bwMode="auto">
                <a:xfrm>
                  <a:off x="3498525" y="2689225"/>
                  <a:ext cx="95250" cy="82550"/>
                </a:xfrm>
                <a:custGeom>
                  <a:avLst/>
                  <a:gdLst>
                    <a:gd name="connsiteX0" fmla="*/ 95250 w 95250"/>
                    <a:gd name="connsiteY0" fmla="*/ 0 h 82550"/>
                    <a:gd name="connsiteX1" fmla="*/ 38100 w 95250"/>
                    <a:gd name="connsiteY1" fmla="*/ 0 h 82550"/>
                    <a:gd name="connsiteX2" fmla="*/ 0 w 95250"/>
                    <a:gd name="connsiteY2" fmla="*/ 82550 h 82550"/>
                  </a:gdLst>
                  <a:ahLst/>
                  <a:cxnLst>
                    <a:cxn ang="0">
                      <a:pos x="connsiteX0" y="connsiteY0"/>
                    </a:cxn>
                    <a:cxn ang="0">
                      <a:pos x="connsiteX1" y="connsiteY1"/>
                    </a:cxn>
                    <a:cxn ang="0">
                      <a:pos x="connsiteX2" y="connsiteY2"/>
                    </a:cxn>
                  </a:cxnLst>
                  <a:rect l="l" t="t" r="r" b="b"/>
                  <a:pathLst>
                    <a:path w="95250" h="82550">
                      <a:moveTo>
                        <a:pt x="95250" y="0"/>
                      </a:moveTo>
                      <a:lnTo>
                        <a:pt x="38100" y="0"/>
                      </a:lnTo>
                      <a:lnTo>
                        <a:pt x="0" y="82550"/>
                      </a:ln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45" name="Freeform 194">
                  <a:extLst>
                    <a:ext uri="{FF2B5EF4-FFF2-40B4-BE49-F238E27FC236}">
                      <a16:creationId xmlns:a16="http://schemas.microsoft.com/office/drawing/2014/main" id="{0644D4CA-2178-4A5E-BC08-CB490E6C979D}"/>
                    </a:ext>
                  </a:extLst>
                </p:cNvPr>
                <p:cNvSpPr/>
                <p:nvPr/>
              </p:nvSpPr>
              <p:spPr bwMode="auto">
                <a:xfrm>
                  <a:off x="3152136" y="2840897"/>
                  <a:ext cx="82550" cy="0"/>
                </a:xfrm>
                <a:custGeom>
                  <a:avLst/>
                  <a:gdLst>
                    <a:gd name="connsiteX0" fmla="*/ 82550 w 82550"/>
                    <a:gd name="connsiteY0" fmla="*/ 0 h 0"/>
                    <a:gd name="connsiteX1" fmla="*/ 0 w 82550"/>
                    <a:gd name="connsiteY1" fmla="*/ 0 h 0"/>
                  </a:gdLst>
                  <a:ahLst/>
                  <a:cxnLst>
                    <a:cxn ang="0">
                      <a:pos x="connsiteX0" y="connsiteY0"/>
                    </a:cxn>
                    <a:cxn ang="0">
                      <a:pos x="connsiteX1" y="connsiteY1"/>
                    </a:cxn>
                  </a:cxnLst>
                  <a:rect l="l" t="t" r="r" b="b"/>
                  <a:pathLst>
                    <a:path w="82550">
                      <a:moveTo>
                        <a:pt x="82550" y="0"/>
                      </a:moveTo>
                      <a:lnTo>
                        <a:pt x="0" y="0"/>
                      </a:ln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46" name="Freeform 73773">
                  <a:extLst>
                    <a:ext uri="{FF2B5EF4-FFF2-40B4-BE49-F238E27FC236}">
                      <a16:creationId xmlns:a16="http://schemas.microsoft.com/office/drawing/2014/main" id="{AD8AC58E-DEFB-4393-8600-BEA1BC040AAF}"/>
                    </a:ext>
                  </a:extLst>
                </p:cNvPr>
                <p:cNvSpPr/>
                <p:nvPr/>
              </p:nvSpPr>
              <p:spPr bwMode="auto">
                <a:xfrm>
                  <a:off x="2161850" y="2825750"/>
                  <a:ext cx="301625" cy="85725"/>
                </a:xfrm>
                <a:custGeom>
                  <a:avLst/>
                  <a:gdLst>
                    <a:gd name="connsiteX0" fmla="*/ 301625 w 301625"/>
                    <a:gd name="connsiteY0" fmla="*/ 3175 h 85725"/>
                    <a:gd name="connsiteX1" fmla="*/ 190500 w 301625"/>
                    <a:gd name="connsiteY1" fmla="*/ 85725 h 85725"/>
                    <a:gd name="connsiteX2" fmla="*/ 69850 w 301625"/>
                    <a:gd name="connsiteY2" fmla="*/ 0 h 85725"/>
                    <a:gd name="connsiteX3" fmla="*/ 0 w 301625"/>
                    <a:gd name="connsiteY3" fmla="*/ 44450 h 85725"/>
                  </a:gdLst>
                  <a:ahLst/>
                  <a:cxnLst>
                    <a:cxn ang="0">
                      <a:pos x="connsiteX0" y="connsiteY0"/>
                    </a:cxn>
                    <a:cxn ang="0">
                      <a:pos x="connsiteX1" y="connsiteY1"/>
                    </a:cxn>
                    <a:cxn ang="0">
                      <a:pos x="connsiteX2" y="connsiteY2"/>
                    </a:cxn>
                    <a:cxn ang="0">
                      <a:pos x="connsiteX3" y="connsiteY3"/>
                    </a:cxn>
                  </a:cxnLst>
                  <a:rect l="l" t="t" r="r" b="b"/>
                  <a:pathLst>
                    <a:path w="301625" h="85725">
                      <a:moveTo>
                        <a:pt x="301625" y="3175"/>
                      </a:moveTo>
                      <a:lnTo>
                        <a:pt x="190500" y="85725"/>
                      </a:lnTo>
                      <a:lnTo>
                        <a:pt x="69850" y="0"/>
                      </a:lnTo>
                      <a:lnTo>
                        <a:pt x="0" y="44450"/>
                      </a:ln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47" name="Freeform 73774">
                  <a:extLst>
                    <a:ext uri="{FF2B5EF4-FFF2-40B4-BE49-F238E27FC236}">
                      <a16:creationId xmlns:a16="http://schemas.microsoft.com/office/drawing/2014/main" id="{7164FD20-97D4-4A70-B23B-1487D717EF0A}"/>
                    </a:ext>
                  </a:extLst>
                </p:cNvPr>
                <p:cNvSpPr/>
                <p:nvPr/>
              </p:nvSpPr>
              <p:spPr bwMode="auto">
                <a:xfrm>
                  <a:off x="1806250" y="2832100"/>
                  <a:ext cx="241300" cy="63500"/>
                </a:xfrm>
                <a:custGeom>
                  <a:avLst/>
                  <a:gdLst>
                    <a:gd name="connsiteX0" fmla="*/ 241300 w 241300"/>
                    <a:gd name="connsiteY0" fmla="*/ 28575 h 63500"/>
                    <a:gd name="connsiteX1" fmla="*/ 190500 w 241300"/>
                    <a:gd name="connsiteY1" fmla="*/ 0 h 63500"/>
                    <a:gd name="connsiteX2" fmla="*/ 76200 w 241300"/>
                    <a:gd name="connsiteY2" fmla="*/ 63500 h 63500"/>
                    <a:gd name="connsiteX3" fmla="*/ 0 w 241300"/>
                    <a:gd name="connsiteY3" fmla="*/ 22225 h 63500"/>
                  </a:gdLst>
                  <a:ahLst/>
                  <a:cxnLst>
                    <a:cxn ang="0">
                      <a:pos x="connsiteX0" y="connsiteY0"/>
                    </a:cxn>
                    <a:cxn ang="0">
                      <a:pos x="connsiteX1" y="connsiteY1"/>
                    </a:cxn>
                    <a:cxn ang="0">
                      <a:pos x="connsiteX2" y="connsiteY2"/>
                    </a:cxn>
                    <a:cxn ang="0">
                      <a:pos x="connsiteX3" y="connsiteY3"/>
                    </a:cxn>
                  </a:cxnLst>
                  <a:rect l="l" t="t" r="r" b="b"/>
                  <a:pathLst>
                    <a:path w="241300" h="63500">
                      <a:moveTo>
                        <a:pt x="241300" y="28575"/>
                      </a:moveTo>
                      <a:lnTo>
                        <a:pt x="190500" y="0"/>
                      </a:lnTo>
                      <a:lnTo>
                        <a:pt x="76200" y="63500"/>
                      </a:lnTo>
                      <a:lnTo>
                        <a:pt x="0" y="22225"/>
                      </a:ln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48" name="Freeform 73775">
                  <a:extLst>
                    <a:ext uri="{FF2B5EF4-FFF2-40B4-BE49-F238E27FC236}">
                      <a16:creationId xmlns:a16="http://schemas.microsoft.com/office/drawing/2014/main" id="{1ACF797F-453B-4FFF-AEDE-5D54DC33386B}"/>
                    </a:ext>
                  </a:extLst>
                </p:cNvPr>
                <p:cNvSpPr/>
                <p:nvPr/>
              </p:nvSpPr>
              <p:spPr bwMode="auto">
                <a:xfrm>
                  <a:off x="1425250" y="2828925"/>
                  <a:ext cx="266700" cy="69850"/>
                </a:xfrm>
                <a:custGeom>
                  <a:avLst/>
                  <a:gdLst>
                    <a:gd name="connsiteX0" fmla="*/ 266700 w 266700"/>
                    <a:gd name="connsiteY0" fmla="*/ 28575 h 69850"/>
                    <a:gd name="connsiteX1" fmla="*/ 266700 w 266700"/>
                    <a:gd name="connsiteY1" fmla="*/ 28575 h 69850"/>
                    <a:gd name="connsiteX2" fmla="*/ 215900 w 266700"/>
                    <a:gd name="connsiteY2" fmla="*/ 69850 h 69850"/>
                    <a:gd name="connsiteX3" fmla="*/ 101600 w 266700"/>
                    <a:gd name="connsiteY3" fmla="*/ 0 h 69850"/>
                    <a:gd name="connsiteX4" fmla="*/ 0 w 266700"/>
                    <a:gd name="connsiteY4" fmla="*/ 50800 h 698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6700" h="69850">
                      <a:moveTo>
                        <a:pt x="266700" y="28575"/>
                      </a:moveTo>
                      <a:lnTo>
                        <a:pt x="266700" y="28575"/>
                      </a:lnTo>
                      <a:lnTo>
                        <a:pt x="215900" y="69850"/>
                      </a:lnTo>
                      <a:lnTo>
                        <a:pt x="101600" y="0"/>
                      </a:lnTo>
                      <a:lnTo>
                        <a:pt x="0" y="50800"/>
                      </a:ln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49" name="Freeform 73776">
                  <a:extLst>
                    <a:ext uri="{FF2B5EF4-FFF2-40B4-BE49-F238E27FC236}">
                      <a16:creationId xmlns:a16="http://schemas.microsoft.com/office/drawing/2014/main" id="{0298F09F-1E86-428B-A469-8CD679C7754F}"/>
                    </a:ext>
                  </a:extLst>
                </p:cNvPr>
                <p:cNvSpPr/>
                <p:nvPr/>
              </p:nvSpPr>
              <p:spPr bwMode="auto">
                <a:xfrm>
                  <a:off x="1034725" y="2813050"/>
                  <a:ext cx="282575" cy="69850"/>
                </a:xfrm>
                <a:custGeom>
                  <a:avLst/>
                  <a:gdLst>
                    <a:gd name="connsiteX0" fmla="*/ 282575 w 282575"/>
                    <a:gd name="connsiteY0" fmla="*/ 38100 h 69850"/>
                    <a:gd name="connsiteX1" fmla="*/ 222250 w 282575"/>
                    <a:gd name="connsiteY1" fmla="*/ 0 h 69850"/>
                    <a:gd name="connsiteX2" fmla="*/ 98425 w 282575"/>
                    <a:gd name="connsiteY2" fmla="*/ 69850 h 69850"/>
                    <a:gd name="connsiteX3" fmla="*/ 0 w 282575"/>
                    <a:gd name="connsiteY3" fmla="*/ 15875 h 69850"/>
                  </a:gdLst>
                  <a:ahLst/>
                  <a:cxnLst>
                    <a:cxn ang="0">
                      <a:pos x="connsiteX0" y="connsiteY0"/>
                    </a:cxn>
                    <a:cxn ang="0">
                      <a:pos x="connsiteX1" y="connsiteY1"/>
                    </a:cxn>
                    <a:cxn ang="0">
                      <a:pos x="connsiteX2" y="connsiteY2"/>
                    </a:cxn>
                    <a:cxn ang="0">
                      <a:pos x="connsiteX3" y="connsiteY3"/>
                    </a:cxn>
                  </a:cxnLst>
                  <a:rect l="l" t="t" r="r" b="b"/>
                  <a:pathLst>
                    <a:path w="282575" h="69850">
                      <a:moveTo>
                        <a:pt x="282575" y="38100"/>
                      </a:moveTo>
                      <a:lnTo>
                        <a:pt x="222250" y="0"/>
                      </a:lnTo>
                      <a:lnTo>
                        <a:pt x="98425" y="69850"/>
                      </a:lnTo>
                      <a:lnTo>
                        <a:pt x="0" y="15875"/>
                      </a:ln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50" name="Freeform 73777">
                  <a:extLst>
                    <a:ext uri="{FF2B5EF4-FFF2-40B4-BE49-F238E27FC236}">
                      <a16:creationId xmlns:a16="http://schemas.microsoft.com/office/drawing/2014/main" id="{C4B5E3A2-BB2E-4A3B-9375-AACE0A8CA8B1}"/>
                    </a:ext>
                  </a:extLst>
                </p:cNvPr>
                <p:cNvSpPr/>
                <p:nvPr/>
              </p:nvSpPr>
              <p:spPr bwMode="auto">
                <a:xfrm>
                  <a:off x="888675" y="2857500"/>
                  <a:ext cx="66675" cy="276225"/>
                </a:xfrm>
                <a:custGeom>
                  <a:avLst/>
                  <a:gdLst>
                    <a:gd name="connsiteX0" fmla="*/ 57150 w 66675"/>
                    <a:gd name="connsiteY0" fmla="*/ 0 h 276225"/>
                    <a:gd name="connsiteX1" fmla="*/ 57150 w 66675"/>
                    <a:gd name="connsiteY1" fmla="*/ 0 h 276225"/>
                    <a:gd name="connsiteX2" fmla="*/ 0 w 66675"/>
                    <a:gd name="connsiteY2" fmla="*/ 104775 h 276225"/>
                    <a:gd name="connsiteX3" fmla="*/ 66675 w 66675"/>
                    <a:gd name="connsiteY3" fmla="*/ 215900 h 276225"/>
                    <a:gd name="connsiteX4" fmla="*/ 38100 w 66675"/>
                    <a:gd name="connsiteY4" fmla="*/ 276225 h 2762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276225">
                      <a:moveTo>
                        <a:pt x="57150" y="0"/>
                      </a:moveTo>
                      <a:lnTo>
                        <a:pt x="57150" y="0"/>
                      </a:lnTo>
                      <a:lnTo>
                        <a:pt x="0" y="104775"/>
                      </a:lnTo>
                      <a:lnTo>
                        <a:pt x="66675" y="215900"/>
                      </a:lnTo>
                      <a:lnTo>
                        <a:pt x="38100" y="276225"/>
                      </a:ln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51" name="Freeform 200">
                  <a:extLst>
                    <a:ext uri="{FF2B5EF4-FFF2-40B4-BE49-F238E27FC236}">
                      <a16:creationId xmlns:a16="http://schemas.microsoft.com/office/drawing/2014/main" id="{D409BD19-A0B3-49EF-9890-6F21AAE5CE01}"/>
                    </a:ext>
                  </a:extLst>
                </p:cNvPr>
                <p:cNvSpPr/>
                <p:nvPr/>
              </p:nvSpPr>
              <p:spPr bwMode="auto">
                <a:xfrm>
                  <a:off x="1900869" y="3705066"/>
                  <a:ext cx="82550" cy="0"/>
                </a:xfrm>
                <a:custGeom>
                  <a:avLst/>
                  <a:gdLst>
                    <a:gd name="connsiteX0" fmla="*/ 82550 w 82550"/>
                    <a:gd name="connsiteY0" fmla="*/ 0 h 0"/>
                    <a:gd name="connsiteX1" fmla="*/ 0 w 82550"/>
                    <a:gd name="connsiteY1" fmla="*/ 0 h 0"/>
                  </a:gdLst>
                  <a:ahLst/>
                  <a:cxnLst>
                    <a:cxn ang="0">
                      <a:pos x="connsiteX0" y="connsiteY0"/>
                    </a:cxn>
                    <a:cxn ang="0">
                      <a:pos x="connsiteX1" y="connsiteY1"/>
                    </a:cxn>
                  </a:cxnLst>
                  <a:rect l="l" t="t" r="r" b="b"/>
                  <a:pathLst>
                    <a:path w="82550">
                      <a:moveTo>
                        <a:pt x="82550" y="0"/>
                      </a:moveTo>
                      <a:lnTo>
                        <a:pt x="0" y="0"/>
                      </a:ln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52" name="Freeform 201">
                  <a:extLst>
                    <a:ext uri="{FF2B5EF4-FFF2-40B4-BE49-F238E27FC236}">
                      <a16:creationId xmlns:a16="http://schemas.microsoft.com/office/drawing/2014/main" id="{5000D6B1-6D29-481A-9277-E88104683569}"/>
                    </a:ext>
                  </a:extLst>
                </p:cNvPr>
                <p:cNvSpPr/>
                <p:nvPr/>
              </p:nvSpPr>
              <p:spPr bwMode="auto">
                <a:xfrm>
                  <a:off x="2100321" y="3705066"/>
                  <a:ext cx="82550" cy="0"/>
                </a:xfrm>
                <a:custGeom>
                  <a:avLst/>
                  <a:gdLst>
                    <a:gd name="connsiteX0" fmla="*/ 82550 w 82550"/>
                    <a:gd name="connsiteY0" fmla="*/ 0 h 0"/>
                    <a:gd name="connsiteX1" fmla="*/ 0 w 82550"/>
                    <a:gd name="connsiteY1" fmla="*/ 0 h 0"/>
                  </a:gdLst>
                  <a:ahLst/>
                  <a:cxnLst>
                    <a:cxn ang="0">
                      <a:pos x="connsiteX0" y="connsiteY0"/>
                    </a:cxn>
                    <a:cxn ang="0">
                      <a:pos x="connsiteX1" y="connsiteY1"/>
                    </a:cxn>
                  </a:cxnLst>
                  <a:rect l="l" t="t" r="r" b="b"/>
                  <a:pathLst>
                    <a:path w="82550">
                      <a:moveTo>
                        <a:pt x="82550" y="0"/>
                      </a:moveTo>
                      <a:lnTo>
                        <a:pt x="0" y="0"/>
                      </a:ln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53" name="Freeform 73779">
                  <a:extLst>
                    <a:ext uri="{FF2B5EF4-FFF2-40B4-BE49-F238E27FC236}">
                      <a16:creationId xmlns:a16="http://schemas.microsoft.com/office/drawing/2014/main" id="{6B311253-A688-4B2E-9415-176E9EC70EC3}"/>
                    </a:ext>
                  </a:extLst>
                </p:cNvPr>
                <p:cNvSpPr/>
                <p:nvPr/>
              </p:nvSpPr>
              <p:spPr bwMode="auto">
                <a:xfrm>
                  <a:off x="1701475" y="3590925"/>
                  <a:ext cx="209550" cy="215900"/>
                </a:xfrm>
                <a:custGeom>
                  <a:avLst/>
                  <a:gdLst>
                    <a:gd name="connsiteX0" fmla="*/ 3175 w 209550"/>
                    <a:gd name="connsiteY0" fmla="*/ 114300 h 215900"/>
                    <a:gd name="connsiteX1" fmla="*/ 0 w 209550"/>
                    <a:gd name="connsiteY1" fmla="*/ 47625 h 215900"/>
                    <a:gd name="connsiteX2" fmla="*/ 123825 w 209550"/>
                    <a:gd name="connsiteY2" fmla="*/ 0 h 215900"/>
                    <a:gd name="connsiteX3" fmla="*/ 209550 w 209550"/>
                    <a:gd name="connsiteY3" fmla="*/ 117475 h 215900"/>
                    <a:gd name="connsiteX4" fmla="*/ 127000 w 209550"/>
                    <a:gd name="connsiteY4" fmla="*/ 215900 h 215900"/>
                    <a:gd name="connsiteX5" fmla="*/ 53975 w 209550"/>
                    <a:gd name="connsiteY5" fmla="*/ 196850 h 215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9550" h="215900">
                      <a:moveTo>
                        <a:pt x="3175" y="114300"/>
                      </a:moveTo>
                      <a:lnTo>
                        <a:pt x="0" y="47625"/>
                      </a:lnTo>
                      <a:lnTo>
                        <a:pt x="123825" y="0"/>
                      </a:lnTo>
                      <a:lnTo>
                        <a:pt x="209550" y="117475"/>
                      </a:lnTo>
                      <a:lnTo>
                        <a:pt x="127000" y="215900"/>
                      </a:lnTo>
                      <a:lnTo>
                        <a:pt x="53975" y="196850"/>
                      </a:ln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54" name="Freeform 73780">
                  <a:extLst>
                    <a:ext uri="{FF2B5EF4-FFF2-40B4-BE49-F238E27FC236}">
                      <a16:creationId xmlns:a16="http://schemas.microsoft.com/office/drawing/2014/main" id="{F57B24F0-FCA5-40E5-9CF1-0C1C1F95A1BE}"/>
                    </a:ext>
                  </a:extLst>
                </p:cNvPr>
                <p:cNvSpPr/>
                <p:nvPr/>
              </p:nvSpPr>
              <p:spPr bwMode="auto">
                <a:xfrm>
                  <a:off x="1466525" y="3749675"/>
                  <a:ext cx="174625" cy="69850"/>
                </a:xfrm>
                <a:custGeom>
                  <a:avLst/>
                  <a:gdLst>
                    <a:gd name="connsiteX0" fmla="*/ 0 w 174625"/>
                    <a:gd name="connsiteY0" fmla="*/ 0 h 69850"/>
                    <a:gd name="connsiteX1" fmla="*/ 117475 w 174625"/>
                    <a:gd name="connsiteY1" fmla="*/ 69850 h 69850"/>
                    <a:gd name="connsiteX2" fmla="*/ 174625 w 174625"/>
                    <a:gd name="connsiteY2" fmla="*/ 34925 h 69850"/>
                  </a:gdLst>
                  <a:ahLst/>
                  <a:cxnLst>
                    <a:cxn ang="0">
                      <a:pos x="connsiteX0" y="connsiteY0"/>
                    </a:cxn>
                    <a:cxn ang="0">
                      <a:pos x="connsiteX1" y="connsiteY1"/>
                    </a:cxn>
                    <a:cxn ang="0">
                      <a:pos x="connsiteX2" y="connsiteY2"/>
                    </a:cxn>
                  </a:cxnLst>
                  <a:rect l="l" t="t" r="r" b="b"/>
                  <a:pathLst>
                    <a:path w="174625" h="69850">
                      <a:moveTo>
                        <a:pt x="0" y="0"/>
                      </a:moveTo>
                      <a:lnTo>
                        <a:pt x="117475" y="69850"/>
                      </a:lnTo>
                      <a:lnTo>
                        <a:pt x="174625" y="34925"/>
                      </a:ln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55" name="Freeform 73781">
                  <a:extLst>
                    <a:ext uri="{FF2B5EF4-FFF2-40B4-BE49-F238E27FC236}">
                      <a16:creationId xmlns:a16="http://schemas.microsoft.com/office/drawing/2014/main" id="{4E5F2BCD-1D37-434F-BFD3-2D364266419B}"/>
                    </a:ext>
                  </a:extLst>
                </p:cNvPr>
                <p:cNvSpPr/>
                <p:nvPr/>
              </p:nvSpPr>
              <p:spPr bwMode="auto">
                <a:xfrm>
                  <a:off x="1066475" y="3530600"/>
                  <a:ext cx="177800" cy="69850"/>
                </a:xfrm>
                <a:custGeom>
                  <a:avLst/>
                  <a:gdLst>
                    <a:gd name="connsiteX0" fmla="*/ 177800 w 177800"/>
                    <a:gd name="connsiteY0" fmla="*/ 69850 h 69850"/>
                    <a:gd name="connsiteX1" fmla="*/ 63500 w 177800"/>
                    <a:gd name="connsiteY1" fmla="*/ 0 h 69850"/>
                    <a:gd name="connsiteX2" fmla="*/ 0 w 177800"/>
                    <a:gd name="connsiteY2" fmla="*/ 38100 h 69850"/>
                  </a:gdLst>
                  <a:ahLst/>
                  <a:cxnLst>
                    <a:cxn ang="0">
                      <a:pos x="connsiteX0" y="connsiteY0"/>
                    </a:cxn>
                    <a:cxn ang="0">
                      <a:pos x="connsiteX1" y="connsiteY1"/>
                    </a:cxn>
                    <a:cxn ang="0">
                      <a:pos x="connsiteX2" y="connsiteY2"/>
                    </a:cxn>
                  </a:cxnLst>
                  <a:rect l="l" t="t" r="r" b="b"/>
                  <a:pathLst>
                    <a:path w="177800" h="69850">
                      <a:moveTo>
                        <a:pt x="177800" y="69850"/>
                      </a:moveTo>
                      <a:lnTo>
                        <a:pt x="63500" y="0"/>
                      </a:lnTo>
                      <a:lnTo>
                        <a:pt x="0" y="38100"/>
                      </a:ln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56" name="Freeform 73782">
                  <a:extLst>
                    <a:ext uri="{FF2B5EF4-FFF2-40B4-BE49-F238E27FC236}">
                      <a16:creationId xmlns:a16="http://schemas.microsoft.com/office/drawing/2014/main" id="{CD345CA8-F8D6-4A65-8E66-A6CF867D87B5}"/>
                    </a:ext>
                  </a:extLst>
                </p:cNvPr>
                <p:cNvSpPr/>
                <p:nvPr/>
              </p:nvSpPr>
              <p:spPr bwMode="auto">
                <a:xfrm>
                  <a:off x="822000" y="3232150"/>
                  <a:ext cx="155575" cy="165100"/>
                </a:xfrm>
                <a:custGeom>
                  <a:avLst/>
                  <a:gdLst>
                    <a:gd name="connsiteX0" fmla="*/ 111125 w 155575"/>
                    <a:gd name="connsiteY0" fmla="*/ 0 h 165100"/>
                    <a:gd name="connsiteX1" fmla="*/ 155575 w 155575"/>
                    <a:gd name="connsiteY1" fmla="*/ 53975 h 165100"/>
                    <a:gd name="connsiteX2" fmla="*/ 66675 w 155575"/>
                    <a:gd name="connsiteY2" fmla="*/ 165100 h 165100"/>
                    <a:gd name="connsiteX3" fmla="*/ 0 w 155575"/>
                    <a:gd name="connsiteY3" fmla="*/ 149225 h 165100"/>
                  </a:gdLst>
                  <a:ahLst/>
                  <a:cxnLst>
                    <a:cxn ang="0">
                      <a:pos x="connsiteX0" y="connsiteY0"/>
                    </a:cxn>
                    <a:cxn ang="0">
                      <a:pos x="connsiteX1" y="connsiteY1"/>
                    </a:cxn>
                    <a:cxn ang="0">
                      <a:pos x="connsiteX2" y="connsiteY2"/>
                    </a:cxn>
                    <a:cxn ang="0">
                      <a:pos x="connsiteX3" y="connsiteY3"/>
                    </a:cxn>
                  </a:cxnLst>
                  <a:rect l="l" t="t" r="r" b="b"/>
                  <a:pathLst>
                    <a:path w="155575" h="165100">
                      <a:moveTo>
                        <a:pt x="111125" y="0"/>
                      </a:moveTo>
                      <a:lnTo>
                        <a:pt x="155575" y="53975"/>
                      </a:lnTo>
                      <a:lnTo>
                        <a:pt x="66675" y="165100"/>
                      </a:lnTo>
                      <a:lnTo>
                        <a:pt x="0" y="149225"/>
                      </a:ln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57" name="Freeform 73783">
                  <a:extLst>
                    <a:ext uri="{FF2B5EF4-FFF2-40B4-BE49-F238E27FC236}">
                      <a16:creationId xmlns:a16="http://schemas.microsoft.com/office/drawing/2014/main" id="{ED13007B-B3A1-4148-AC6B-317A3440E3E2}"/>
                    </a:ext>
                  </a:extLst>
                </p:cNvPr>
                <p:cNvSpPr/>
                <p:nvPr/>
              </p:nvSpPr>
              <p:spPr bwMode="auto">
                <a:xfrm>
                  <a:off x="879150" y="3289300"/>
                  <a:ext cx="63500" cy="69850"/>
                </a:xfrm>
                <a:custGeom>
                  <a:avLst/>
                  <a:gdLst>
                    <a:gd name="connsiteX0" fmla="*/ 0 w 63500"/>
                    <a:gd name="connsiteY0" fmla="*/ 69850 h 69850"/>
                    <a:gd name="connsiteX1" fmla="*/ 63500 w 63500"/>
                    <a:gd name="connsiteY1" fmla="*/ 0 h 69850"/>
                  </a:gdLst>
                  <a:ahLst/>
                  <a:cxnLst>
                    <a:cxn ang="0">
                      <a:pos x="connsiteX0" y="connsiteY0"/>
                    </a:cxn>
                    <a:cxn ang="0">
                      <a:pos x="connsiteX1" y="connsiteY1"/>
                    </a:cxn>
                  </a:cxnLst>
                  <a:rect l="l" t="t" r="r" b="b"/>
                  <a:pathLst>
                    <a:path w="63500" h="69850">
                      <a:moveTo>
                        <a:pt x="0" y="69850"/>
                      </a:moveTo>
                      <a:lnTo>
                        <a:pt x="63500" y="0"/>
                      </a:ln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58" name="Freeform 73784">
                  <a:extLst>
                    <a:ext uri="{FF2B5EF4-FFF2-40B4-BE49-F238E27FC236}">
                      <a16:creationId xmlns:a16="http://schemas.microsoft.com/office/drawing/2014/main" id="{C31ACCF6-E920-4E8D-94A4-62CBCD3A4155}"/>
                    </a:ext>
                  </a:extLst>
                </p:cNvPr>
                <p:cNvSpPr/>
                <p:nvPr/>
              </p:nvSpPr>
              <p:spPr bwMode="auto">
                <a:xfrm>
                  <a:off x="786320" y="3170921"/>
                  <a:ext cx="53975" cy="0"/>
                </a:xfrm>
                <a:custGeom>
                  <a:avLst/>
                  <a:gdLst>
                    <a:gd name="connsiteX0" fmla="*/ 0 w 53975"/>
                    <a:gd name="connsiteY0" fmla="*/ 0 h 0"/>
                    <a:gd name="connsiteX1" fmla="*/ 53975 w 53975"/>
                    <a:gd name="connsiteY1" fmla="*/ 0 h 0"/>
                  </a:gdLst>
                  <a:ahLst/>
                  <a:cxnLst>
                    <a:cxn ang="0">
                      <a:pos x="connsiteX0" y="connsiteY0"/>
                    </a:cxn>
                    <a:cxn ang="0">
                      <a:pos x="connsiteX1" y="connsiteY1"/>
                    </a:cxn>
                  </a:cxnLst>
                  <a:rect l="l" t="t" r="r" b="b"/>
                  <a:pathLst>
                    <a:path w="53975">
                      <a:moveTo>
                        <a:pt x="0" y="0"/>
                      </a:moveTo>
                      <a:lnTo>
                        <a:pt x="53975" y="0"/>
                      </a:ln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60" name="Freeform 73786">
                  <a:extLst>
                    <a:ext uri="{FF2B5EF4-FFF2-40B4-BE49-F238E27FC236}">
                      <a16:creationId xmlns:a16="http://schemas.microsoft.com/office/drawing/2014/main" id="{05D06C73-6B38-4BCF-A9D1-FBF68D80B15A}"/>
                    </a:ext>
                  </a:extLst>
                </p:cNvPr>
                <p:cNvSpPr/>
                <p:nvPr/>
              </p:nvSpPr>
              <p:spPr bwMode="auto">
                <a:xfrm>
                  <a:off x="875975" y="3390900"/>
                  <a:ext cx="73025" cy="180975"/>
                </a:xfrm>
                <a:custGeom>
                  <a:avLst/>
                  <a:gdLst>
                    <a:gd name="connsiteX0" fmla="*/ 12700 w 73025"/>
                    <a:gd name="connsiteY0" fmla="*/ 0 h 180975"/>
                    <a:gd name="connsiteX1" fmla="*/ 0 w 73025"/>
                    <a:gd name="connsiteY1" fmla="*/ 136525 h 180975"/>
                    <a:gd name="connsiteX2" fmla="*/ 73025 w 73025"/>
                    <a:gd name="connsiteY2" fmla="*/ 180975 h 180975"/>
                  </a:gdLst>
                  <a:ahLst/>
                  <a:cxnLst>
                    <a:cxn ang="0">
                      <a:pos x="connsiteX0" y="connsiteY0"/>
                    </a:cxn>
                    <a:cxn ang="0">
                      <a:pos x="connsiteX1" y="connsiteY1"/>
                    </a:cxn>
                    <a:cxn ang="0">
                      <a:pos x="connsiteX2" y="connsiteY2"/>
                    </a:cxn>
                  </a:cxnLst>
                  <a:rect l="l" t="t" r="r" b="b"/>
                  <a:pathLst>
                    <a:path w="73025" h="180975">
                      <a:moveTo>
                        <a:pt x="12700" y="0"/>
                      </a:moveTo>
                      <a:lnTo>
                        <a:pt x="0" y="136525"/>
                      </a:lnTo>
                      <a:lnTo>
                        <a:pt x="73025" y="180975"/>
                      </a:ln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nvGrpSpPr>
                <p:cNvPr id="361" name="Group 360">
                  <a:extLst>
                    <a:ext uri="{FF2B5EF4-FFF2-40B4-BE49-F238E27FC236}">
                      <a16:creationId xmlns:a16="http://schemas.microsoft.com/office/drawing/2014/main" id="{8B524E21-8509-4409-84C6-A0862AC46F8B}"/>
                    </a:ext>
                  </a:extLst>
                </p:cNvPr>
                <p:cNvGrpSpPr/>
                <p:nvPr/>
              </p:nvGrpSpPr>
              <p:grpSpPr>
                <a:xfrm rot="8859515" flipV="1">
                  <a:off x="3576153" y="2537983"/>
                  <a:ext cx="92075" cy="66624"/>
                  <a:chOff x="250471" y="5019519"/>
                  <a:chExt cx="92075" cy="66624"/>
                </a:xfrm>
              </p:grpSpPr>
              <p:sp>
                <p:nvSpPr>
                  <p:cNvPr id="362" name="Freeform 247">
                    <a:extLst>
                      <a:ext uri="{FF2B5EF4-FFF2-40B4-BE49-F238E27FC236}">
                        <a16:creationId xmlns:a16="http://schemas.microsoft.com/office/drawing/2014/main" id="{68C70FF2-E625-4351-AF8E-E3281CBDC3DF}"/>
                      </a:ext>
                    </a:extLst>
                  </p:cNvPr>
                  <p:cNvSpPr/>
                  <p:nvPr/>
                </p:nvSpPr>
                <p:spPr bwMode="auto">
                  <a:xfrm>
                    <a:off x="317146" y="5019519"/>
                    <a:ext cx="25400" cy="60325"/>
                  </a:xfrm>
                  <a:custGeom>
                    <a:avLst/>
                    <a:gdLst>
                      <a:gd name="connsiteX0" fmla="*/ 0 w 25400"/>
                      <a:gd name="connsiteY0" fmla="*/ 0 h 60325"/>
                      <a:gd name="connsiteX1" fmla="*/ 25400 w 25400"/>
                      <a:gd name="connsiteY1" fmla="*/ 60325 h 60325"/>
                    </a:gdLst>
                    <a:ahLst/>
                    <a:cxnLst>
                      <a:cxn ang="0">
                        <a:pos x="connsiteX0" y="connsiteY0"/>
                      </a:cxn>
                      <a:cxn ang="0">
                        <a:pos x="connsiteX1" y="connsiteY1"/>
                      </a:cxn>
                    </a:cxnLst>
                    <a:rect l="l" t="t" r="r" b="b"/>
                    <a:pathLst>
                      <a:path w="25400" h="60325">
                        <a:moveTo>
                          <a:pt x="0" y="0"/>
                        </a:moveTo>
                        <a:lnTo>
                          <a:pt x="25400" y="60325"/>
                        </a:lnTo>
                      </a:path>
                    </a:pathLst>
                  </a:custGeom>
                  <a:noFill/>
                  <a:ln w="9525">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63" name="Freeform 248">
                    <a:extLst>
                      <a:ext uri="{FF2B5EF4-FFF2-40B4-BE49-F238E27FC236}">
                        <a16:creationId xmlns:a16="http://schemas.microsoft.com/office/drawing/2014/main" id="{B3E90846-D108-4C21-AB55-ADD75309717F}"/>
                      </a:ext>
                    </a:extLst>
                  </p:cNvPr>
                  <p:cNvSpPr/>
                  <p:nvPr/>
                </p:nvSpPr>
                <p:spPr bwMode="auto">
                  <a:xfrm>
                    <a:off x="285396" y="5041744"/>
                    <a:ext cx="15875" cy="38100"/>
                  </a:xfrm>
                  <a:custGeom>
                    <a:avLst/>
                    <a:gdLst>
                      <a:gd name="connsiteX0" fmla="*/ 0 w 15875"/>
                      <a:gd name="connsiteY0" fmla="*/ 0 h 38100"/>
                      <a:gd name="connsiteX1" fmla="*/ 15875 w 15875"/>
                      <a:gd name="connsiteY1" fmla="*/ 38100 h 38100"/>
                    </a:gdLst>
                    <a:ahLst/>
                    <a:cxnLst>
                      <a:cxn ang="0">
                        <a:pos x="connsiteX0" y="connsiteY0"/>
                      </a:cxn>
                      <a:cxn ang="0">
                        <a:pos x="connsiteX1" y="connsiteY1"/>
                      </a:cxn>
                    </a:cxnLst>
                    <a:rect l="l" t="t" r="r" b="b"/>
                    <a:pathLst>
                      <a:path w="15875" h="38100">
                        <a:moveTo>
                          <a:pt x="0" y="0"/>
                        </a:moveTo>
                        <a:lnTo>
                          <a:pt x="15875" y="38100"/>
                        </a:lnTo>
                      </a:path>
                    </a:pathLst>
                  </a:custGeom>
                  <a:noFill/>
                  <a:ln w="9525">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64" name="Freeform 249">
                    <a:extLst>
                      <a:ext uri="{FF2B5EF4-FFF2-40B4-BE49-F238E27FC236}">
                        <a16:creationId xmlns:a16="http://schemas.microsoft.com/office/drawing/2014/main" id="{BEDB47A5-6C56-4141-AD56-B4886F8A1727}"/>
                      </a:ext>
                    </a:extLst>
                  </p:cNvPr>
                  <p:cNvSpPr/>
                  <p:nvPr/>
                </p:nvSpPr>
                <p:spPr bwMode="auto">
                  <a:xfrm>
                    <a:off x="301271" y="5029044"/>
                    <a:ext cx="19050" cy="50800"/>
                  </a:xfrm>
                  <a:custGeom>
                    <a:avLst/>
                    <a:gdLst>
                      <a:gd name="connsiteX0" fmla="*/ 0 w 19050"/>
                      <a:gd name="connsiteY0" fmla="*/ 0 h 50800"/>
                      <a:gd name="connsiteX1" fmla="*/ 19050 w 19050"/>
                      <a:gd name="connsiteY1" fmla="*/ 50800 h 50800"/>
                    </a:gdLst>
                    <a:ahLst/>
                    <a:cxnLst>
                      <a:cxn ang="0">
                        <a:pos x="connsiteX0" y="connsiteY0"/>
                      </a:cxn>
                      <a:cxn ang="0">
                        <a:pos x="connsiteX1" y="connsiteY1"/>
                      </a:cxn>
                    </a:cxnLst>
                    <a:rect l="l" t="t" r="r" b="b"/>
                    <a:pathLst>
                      <a:path w="19050" h="50800">
                        <a:moveTo>
                          <a:pt x="0" y="0"/>
                        </a:moveTo>
                        <a:lnTo>
                          <a:pt x="19050" y="50800"/>
                        </a:lnTo>
                      </a:path>
                    </a:pathLst>
                  </a:custGeom>
                  <a:noFill/>
                  <a:ln w="9525">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65" name="Freeform 250">
                    <a:extLst>
                      <a:ext uri="{FF2B5EF4-FFF2-40B4-BE49-F238E27FC236}">
                        <a16:creationId xmlns:a16="http://schemas.microsoft.com/office/drawing/2014/main" id="{3E233D0E-8AE2-4C21-AF05-7D98A8B66B22}"/>
                      </a:ext>
                    </a:extLst>
                  </p:cNvPr>
                  <p:cNvSpPr/>
                  <p:nvPr/>
                </p:nvSpPr>
                <p:spPr bwMode="auto">
                  <a:xfrm>
                    <a:off x="269521" y="5051269"/>
                    <a:ext cx="9525" cy="28575"/>
                  </a:xfrm>
                  <a:custGeom>
                    <a:avLst/>
                    <a:gdLst>
                      <a:gd name="connsiteX0" fmla="*/ 0 w 9525"/>
                      <a:gd name="connsiteY0" fmla="*/ 0 h 28575"/>
                      <a:gd name="connsiteX1" fmla="*/ 9525 w 9525"/>
                      <a:gd name="connsiteY1" fmla="*/ 28575 h 28575"/>
                    </a:gdLst>
                    <a:ahLst/>
                    <a:cxnLst>
                      <a:cxn ang="0">
                        <a:pos x="connsiteX0" y="connsiteY0"/>
                      </a:cxn>
                      <a:cxn ang="0">
                        <a:pos x="connsiteX1" y="connsiteY1"/>
                      </a:cxn>
                    </a:cxnLst>
                    <a:rect l="l" t="t" r="r" b="b"/>
                    <a:pathLst>
                      <a:path w="9525" h="28575">
                        <a:moveTo>
                          <a:pt x="0" y="0"/>
                        </a:moveTo>
                        <a:lnTo>
                          <a:pt x="9525" y="28575"/>
                        </a:lnTo>
                      </a:path>
                    </a:pathLst>
                  </a:custGeom>
                  <a:noFill/>
                  <a:ln w="9525">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66" name="Freeform 251">
                    <a:extLst>
                      <a:ext uri="{FF2B5EF4-FFF2-40B4-BE49-F238E27FC236}">
                        <a16:creationId xmlns:a16="http://schemas.microsoft.com/office/drawing/2014/main" id="{5D25C764-8E3A-4A0B-B077-7390BA9E9582}"/>
                      </a:ext>
                    </a:extLst>
                  </p:cNvPr>
                  <p:cNvSpPr/>
                  <p:nvPr/>
                </p:nvSpPr>
                <p:spPr bwMode="auto">
                  <a:xfrm>
                    <a:off x="250471" y="5079844"/>
                    <a:ext cx="0" cy="0"/>
                  </a:xfrm>
                  <a:custGeom>
                    <a:avLst/>
                    <a:gdLst>
                      <a:gd name="connsiteX0" fmla="*/ 0 w 0"/>
                      <a:gd name="connsiteY0" fmla="*/ 0 h 0"/>
                      <a:gd name="connsiteX1" fmla="*/ 0 w 0"/>
                      <a:gd name="connsiteY1" fmla="*/ 0 h 0"/>
                    </a:gdLst>
                    <a:ahLst/>
                    <a:cxnLst>
                      <a:cxn ang="0">
                        <a:pos x="connsiteX0" y="connsiteY0"/>
                      </a:cxn>
                      <a:cxn ang="0">
                        <a:pos x="connsiteX1" y="connsiteY1"/>
                      </a:cxn>
                    </a:cxnLst>
                    <a:rect l="l" t="t" r="r" b="b"/>
                    <a:pathLst>
                      <a:path>
                        <a:moveTo>
                          <a:pt x="0" y="0"/>
                        </a:moveTo>
                        <a:lnTo>
                          <a:pt x="0" y="0"/>
                        </a:lnTo>
                      </a:path>
                    </a:pathLst>
                  </a:custGeom>
                  <a:noFill/>
                  <a:ln w="9525">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67" name="Freeform 252">
                    <a:extLst>
                      <a:ext uri="{FF2B5EF4-FFF2-40B4-BE49-F238E27FC236}">
                        <a16:creationId xmlns:a16="http://schemas.microsoft.com/office/drawing/2014/main" id="{90A031D2-DD14-4152-9E96-3156E2682988}"/>
                      </a:ext>
                    </a:extLst>
                  </p:cNvPr>
                  <p:cNvSpPr/>
                  <p:nvPr/>
                </p:nvSpPr>
                <p:spPr bwMode="auto">
                  <a:xfrm rot="21166211">
                    <a:off x="254446" y="5060743"/>
                    <a:ext cx="6350" cy="25400"/>
                  </a:xfrm>
                  <a:custGeom>
                    <a:avLst/>
                    <a:gdLst>
                      <a:gd name="connsiteX0" fmla="*/ 0 w 6350"/>
                      <a:gd name="connsiteY0" fmla="*/ 0 h 25400"/>
                      <a:gd name="connsiteX1" fmla="*/ 6350 w 6350"/>
                      <a:gd name="connsiteY1" fmla="*/ 25400 h 25400"/>
                    </a:gdLst>
                    <a:ahLst/>
                    <a:cxnLst>
                      <a:cxn ang="0">
                        <a:pos x="connsiteX0" y="connsiteY0"/>
                      </a:cxn>
                      <a:cxn ang="0">
                        <a:pos x="connsiteX1" y="connsiteY1"/>
                      </a:cxn>
                    </a:cxnLst>
                    <a:rect l="l" t="t" r="r" b="b"/>
                    <a:pathLst>
                      <a:path w="6350" h="25400">
                        <a:moveTo>
                          <a:pt x="0" y="0"/>
                        </a:moveTo>
                        <a:lnTo>
                          <a:pt x="6350" y="25400"/>
                        </a:lnTo>
                      </a:path>
                    </a:pathLst>
                  </a:custGeom>
                  <a:noFill/>
                  <a:ln w="9525">
                    <a:solidFill>
                      <a:schemeClr val="accent4"/>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sp>
            <p:nvSpPr>
              <p:cNvPr id="210" name="Freeform: Shape 209">
                <a:extLst>
                  <a:ext uri="{FF2B5EF4-FFF2-40B4-BE49-F238E27FC236}">
                    <a16:creationId xmlns:a16="http://schemas.microsoft.com/office/drawing/2014/main" id="{BDEF94ED-2F1D-47F8-8DB8-CE43321054F0}"/>
                  </a:ext>
                </a:extLst>
              </p:cNvPr>
              <p:cNvSpPr/>
              <p:nvPr/>
            </p:nvSpPr>
            <p:spPr bwMode="auto">
              <a:xfrm>
                <a:off x="8470208" y="2558661"/>
                <a:ext cx="35719" cy="71437"/>
              </a:xfrm>
              <a:custGeom>
                <a:avLst/>
                <a:gdLst>
                  <a:gd name="connsiteX0" fmla="*/ 35719 w 35719"/>
                  <a:gd name="connsiteY0" fmla="*/ 0 h 71437"/>
                  <a:gd name="connsiteX1" fmla="*/ 0 w 35719"/>
                  <a:gd name="connsiteY1" fmla="*/ 71437 h 71437"/>
                  <a:gd name="connsiteX2" fmla="*/ 26194 w 35719"/>
                  <a:gd name="connsiteY2" fmla="*/ 69056 h 71437"/>
                  <a:gd name="connsiteX3" fmla="*/ 35719 w 35719"/>
                  <a:gd name="connsiteY3" fmla="*/ 0 h 71437"/>
                </a:gdLst>
                <a:ahLst/>
                <a:cxnLst>
                  <a:cxn ang="0">
                    <a:pos x="connsiteX0" y="connsiteY0"/>
                  </a:cxn>
                  <a:cxn ang="0">
                    <a:pos x="connsiteX1" y="connsiteY1"/>
                  </a:cxn>
                  <a:cxn ang="0">
                    <a:pos x="connsiteX2" y="connsiteY2"/>
                  </a:cxn>
                  <a:cxn ang="0">
                    <a:pos x="connsiteX3" y="connsiteY3"/>
                  </a:cxn>
                </a:cxnLst>
                <a:rect l="l" t="t" r="r" b="b"/>
                <a:pathLst>
                  <a:path w="35719" h="71437">
                    <a:moveTo>
                      <a:pt x="35719" y="0"/>
                    </a:moveTo>
                    <a:lnTo>
                      <a:pt x="0" y="71437"/>
                    </a:lnTo>
                    <a:lnTo>
                      <a:pt x="26194" y="69056"/>
                    </a:lnTo>
                    <a:lnTo>
                      <a:pt x="35719" y="0"/>
                    </a:lnTo>
                    <a:close/>
                  </a:path>
                </a:pathLst>
              </a:custGeom>
              <a:solidFill>
                <a:schemeClr val="accent4"/>
              </a:solidFill>
              <a:ln w="0">
                <a:solidFill>
                  <a:schemeClr val="accent4"/>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4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nvGrpSpPr>
            <p:cNvPr id="227" name="Group 226">
              <a:extLst>
                <a:ext uri="{FF2B5EF4-FFF2-40B4-BE49-F238E27FC236}">
                  <a16:creationId xmlns:a16="http://schemas.microsoft.com/office/drawing/2014/main" id="{03E83E93-411A-EAF2-7BCC-3E30E472974D}"/>
                </a:ext>
              </a:extLst>
            </p:cNvPr>
            <p:cNvGrpSpPr/>
            <p:nvPr/>
          </p:nvGrpSpPr>
          <p:grpSpPr>
            <a:xfrm>
              <a:off x="4912299" y="3216125"/>
              <a:ext cx="96017" cy="79411"/>
              <a:chOff x="7253565" y="2934771"/>
              <a:chExt cx="96017" cy="79411"/>
            </a:xfrm>
          </p:grpSpPr>
          <p:sp>
            <p:nvSpPr>
              <p:cNvPr id="225" name="Freeform 162">
                <a:extLst>
                  <a:ext uri="{FF2B5EF4-FFF2-40B4-BE49-F238E27FC236}">
                    <a16:creationId xmlns:a16="http://schemas.microsoft.com/office/drawing/2014/main" id="{5BD1C971-743F-519D-1FB1-68FC5623D54F}"/>
                  </a:ext>
                </a:extLst>
              </p:cNvPr>
              <p:cNvSpPr/>
              <p:nvPr/>
            </p:nvSpPr>
            <p:spPr bwMode="auto">
              <a:xfrm rot="7792774">
                <a:off x="7278126" y="2942726"/>
                <a:ext cx="77952" cy="64960"/>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226" name="Freeform 163">
                <a:extLst>
                  <a:ext uri="{FF2B5EF4-FFF2-40B4-BE49-F238E27FC236}">
                    <a16:creationId xmlns:a16="http://schemas.microsoft.com/office/drawing/2014/main" id="{2D1F3CE7-3547-CB44-AB11-7B169CE81032}"/>
                  </a:ext>
                </a:extLst>
              </p:cNvPr>
              <p:cNvSpPr/>
              <p:nvPr/>
            </p:nvSpPr>
            <p:spPr bwMode="auto">
              <a:xfrm rot="7792774">
                <a:off x="7247069" y="2941267"/>
                <a:ext cx="77952" cy="64960"/>
              </a:xfrm>
              <a:custGeom>
                <a:avLst/>
                <a:gdLst>
                  <a:gd name="connsiteX0" fmla="*/ 0 w 57150"/>
                  <a:gd name="connsiteY0" fmla="*/ 47625 h 47625"/>
                  <a:gd name="connsiteX1" fmla="*/ 57150 w 57150"/>
                  <a:gd name="connsiteY1" fmla="*/ 0 h 47625"/>
                </a:gdLst>
                <a:ahLst/>
                <a:cxnLst>
                  <a:cxn ang="0">
                    <a:pos x="connsiteX0" y="connsiteY0"/>
                  </a:cxn>
                  <a:cxn ang="0">
                    <a:pos x="connsiteX1" y="connsiteY1"/>
                  </a:cxn>
                </a:cxnLst>
                <a:rect l="l" t="t" r="r" b="b"/>
                <a:pathLst>
                  <a:path w="57150" h="47625">
                    <a:moveTo>
                      <a:pt x="0" y="47625"/>
                    </a:moveTo>
                    <a:lnTo>
                      <a:pt x="57150" y="0"/>
                    </a:lnTo>
                  </a:path>
                </a:pathLst>
              </a:custGeom>
              <a:noFill/>
              <a:ln w="19050">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grpSp>
      <p:sp>
        <p:nvSpPr>
          <p:cNvPr id="230" name="Freeform: Shape 229">
            <a:extLst>
              <a:ext uri="{FF2B5EF4-FFF2-40B4-BE49-F238E27FC236}">
                <a16:creationId xmlns:a16="http://schemas.microsoft.com/office/drawing/2014/main" id="{91F501C0-252D-8EF6-F97D-9B529335BE5E}"/>
              </a:ext>
            </a:extLst>
          </p:cNvPr>
          <p:cNvSpPr/>
          <p:nvPr/>
        </p:nvSpPr>
        <p:spPr bwMode="auto">
          <a:xfrm>
            <a:off x="1817945" y="4065584"/>
            <a:ext cx="853440" cy="685800"/>
          </a:xfrm>
          <a:custGeom>
            <a:avLst/>
            <a:gdLst>
              <a:gd name="connsiteX0" fmla="*/ 0 w 853440"/>
              <a:gd name="connsiteY0" fmla="*/ 685800 h 685800"/>
              <a:gd name="connsiteX1" fmla="*/ 438150 w 853440"/>
              <a:gd name="connsiteY1" fmla="*/ 0 h 685800"/>
              <a:gd name="connsiteX2" fmla="*/ 853440 w 853440"/>
              <a:gd name="connsiteY2" fmla="*/ 0 h 685800"/>
            </a:gdLst>
            <a:ahLst/>
            <a:cxnLst>
              <a:cxn ang="0">
                <a:pos x="connsiteX0" y="connsiteY0"/>
              </a:cxn>
              <a:cxn ang="0">
                <a:pos x="connsiteX1" y="connsiteY1"/>
              </a:cxn>
              <a:cxn ang="0">
                <a:pos x="connsiteX2" y="connsiteY2"/>
              </a:cxn>
            </a:cxnLst>
            <a:rect l="l" t="t" r="r" b="b"/>
            <a:pathLst>
              <a:path w="853440" h="685800">
                <a:moveTo>
                  <a:pt x="0" y="685800"/>
                </a:moveTo>
                <a:lnTo>
                  <a:pt x="438150" y="0"/>
                </a:lnTo>
                <a:lnTo>
                  <a:pt x="853440" y="0"/>
                </a:lnTo>
              </a:path>
            </a:pathLst>
          </a:custGeom>
          <a:noFill/>
          <a:ln w="28575">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35749562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72CF556E-29A7-5376-EB80-0451CDB4489A}"/>
              </a:ext>
            </a:extLst>
          </p:cNvPr>
          <p:cNvCxnSpPr/>
          <p:nvPr/>
        </p:nvCxnSpPr>
        <p:spPr bwMode="auto">
          <a:xfrm>
            <a:off x="193072" y="4328510"/>
            <a:ext cx="211627" cy="0"/>
          </a:xfrm>
          <a:prstGeom prst="line">
            <a:avLst/>
          </a:prstGeom>
          <a:noFill/>
          <a:ln w="28575" cap="flat" cmpd="sng" algn="ctr">
            <a:solidFill>
              <a:schemeClr val="bg1"/>
            </a:solidFill>
            <a:prstDash val="solid"/>
            <a:round/>
            <a:headEnd type="none" w="med" len="med"/>
            <a:tailEnd type="none" w="med" len="med"/>
          </a:ln>
          <a:effectLst/>
        </p:spPr>
      </p:cxnSp>
      <p:sp>
        <p:nvSpPr>
          <p:cNvPr id="2" name="Title 1">
            <a:extLst>
              <a:ext uri="{FF2B5EF4-FFF2-40B4-BE49-F238E27FC236}">
                <a16:creationId xmlns:a16="http://schemas.microsoft.com/office/drawing/2014/main" id="{8007884A-9A6F-478F-B6AD-22FD52EEF31F}"/>
              </a:ext>
            </a:extLst>
          </p:cNvPr>
          <p:cNvSpPr>
            <a:spLocks noGrp="1"/>
          </p:cNvSpPr>
          <p:nvPr>
            <p:ph type="title"/>
          </p:nvPr>
        </p:nvSpPr>
        <p:spPr/>
        <p:txBody>
          <a:bodyPr/>
          <a:lstStyle/>
          <a:p>
            <a:r>
              <a:rPr lang="en-US" dirty="0"/>
              <a:t>Datopotamab Deruxtecan: TROP-2‒Targeted ADC</a:t>
            </a:r>
          </a:p>
        </p:txBody>
      </p:sp>
      <p:sp>
        <p:nvSpPr>
          <p:cNvPr id="4" name="Text Box 11">
            <a:extLst>
              <a:ext uri="{FF2B5EF4-FFF2-40B4-BE49-F238E27FC236}">
                <a16:creationId xmlns:a16="http://schemas.microsoft.com/office/drawing/2014/main" id="{97B5EAD5-46C7-4AEF-8D86-CD107A37AF93}"/>
              </a:ext>
            </a:extLst>
          </p:cNvPr>
          <p:cNvSpPr txBox="1">
            <a:spLocks noChangeArrowheads="1"/>
          </p:cNvSpPr>
          <p:nvPr/>
        </p:nvSpPr>
        <p:spPr bwMode="auto">
          <a:xfrm>
            <a:off x="429565" y="6220988"/>
            <a:ext cx="495369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Okajima. Mol Cancer Ther. 2021;20:2329. Shastry. Breast. 2022;66:169. Bardia. SABCS 2022. Abstr P6-10-03. Yasuda. AACR 2023. Abstr 4893. </a:t>
            </a:r>
          </a:p>
        </p:txBody>
      </p:sp>
      <p:sp>
        <p:nvSpPr>
          <p:cNvPr id="20" name="TextBox 19">
            <a:extLst>
              <a:ext uri="{FF2B5EF4-FFF2-40B4-BE49-F238E27FC236}">
                <a16:creationId xmlns:a16="http://schemas.microsoft.com/office/drawing/2014/main" id="{890CD9A8-87EE-48B1-AF47-299011BB5472}"/>
              </a:ext>
            </a:extLst>
          </p:cNvPr>
          <p:cNvSpPr txBox="1"/>
          <p:nvPr/>
        </p:nvSpPr>
        <p:spPr bwMode="auto">
          <a:xfrm>
            <a:off x="1469686" y="1504300"/>
            <a:ext cx="1847429"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Datopotamab</a:t>
            </a:r>
            <a:b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Humanized</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anti‒TROP-2 mAb</a:t>
            </a:r>
          </a:p>
        </p:txBody>
      </p:sp>
      <p:sp>
        <p:nvSpPr>
          <p:cNvPr id="22" name="TextBox 21">
            <a:extLst>
              <a:ext uri="{FF2B5EF4-FFF2-40B4-BE49-F238E27FC236}">
                <a16:creationId xmlns:a16="http://schemas.microsoft.com/office/drawing/2014/main" id="{78AA6989-55CD-41D7-9F63-7DAA4ABC0C1F}"/>
              </a:ext>
            </a:extLst>
          </p:cNvPr>
          <p:cNvSpPr txBox="1"/>
          <p:nvPr/>
        </p:nvSpPr>
        <p:spPr bwMode="auto">
          <a:xfrm>
            <a:off x="1069457" y="5007551"/>
            <a:ext cx="272254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Conjugation Chemistry</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Drug + linker conjugated to</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cysteine residues of mAb</a:t>
            </a:r>
          </a:p>
        </p:txBody>
      </p:sp>
      <p:grpSp>
        <p:nvGrpSpPr>
          <p:cNvPr id="73" name="Group 72">
            <a:extLst>
              <a:ext uri="{FF2B5EF4-FFF2-40B4-BE49-F238E27FC236}">
                <a16:creationId xmlns:a16="http://schemas.microsoft.com/office/drawing/2014/main" id="{61DDE27C-D0A6-415D-AD48-A5AE5D037353}"/>
              </a:ext>
            </a:extLst>
          </p:cNvPr>
          <p:cNvGrpSpPr/>
          <p:nvPr/>
        </p:nvGrpSpPr>
        <p:grpSpPr>
          <a:xfrm>
            <a:off x="1092725" y="2356620"/>
            <a:ext cx="2198950" cy="2550599"/>
            <a:chOff x="46092" y="1981231"/>
            <a:chExt cx="2198950" cy="2550599"/>
          </a:xfrm>
        </p:grpSpPr>
        <p:grpSp>
          <p:nvGrpSpPr>
            <p:cNvPr id="71" name="Group 70">
              <a:extLst>
                <a:ext uri="{FF2B5EF4-FFF2-40B4-BE49-F238E27FC236}">
                  <a16:creationId xmlns:a16="http://schemas.microsoft.com/office/drawing/2014/main" id="{7052AC82-825F-4DA4-BAA1-2498D8EAD2FF}"/>
                </a:ext>
              </a:extLst>
            </p:cNvPr>
            <p:cNvGrpSpPr/>
            <p:nvPr/>
          </p:nvGrpSpPr>
          <p:grpSpPr>
            <a:xfrm>
              <a:off x="46092" y="1981231"/>
              <a:ext cx="2198950" cy="2550599"/>
              <a:chOff x="323644" y="1743085"/>
              <a:chExt cx="2198950" cy="2550599"/>
            </a:xfrm>
          </p:grpSpPr>
          <p:sp>
            <p:nvSpPr>
              <p:cNvPr id="42" name="Freeform: Shape 41">
                <a:extLst>
                  <a:ext uri="{FF2B5EF4-FFF2-40B4-BE49-F238E27FC236}">
                    <a16:creationId xmlns:a16="http://schemas.microsoft.com/office/drawing/2014/main" id="{DB7C0D14-7A6E-4B47-BE97-B4D268C5B613}"/>
                  </a:ext>
                </a:extLst>
              </p:cNvPr>
              <p:cNvSpPr/>
              <p:nvPr/>
            </p:nvSpPr>
            <p:spPr bwMode="auto">
              <a:xfrm>
                <a:off x="1354372" y="2609258"/>
                <a:ext cx="129135" cy="469988"/>
              </a:xfrm>
              <a:custGeom>
                <a:avLst/>
                <a:gdLst>
                  <a:gd name="connsiteX0" fmla="*/ 233464 w 233464"/>
                  <a:gd name="connsiteY0" fmla="*/ 233464 h 233464"/>
                  <a:gd name="connsiteX1" fmla="*/ 145915 w 233464"/>
                  <a:gd name="connsiteY1" fmla="*/ 87549 h 233464"/>
                  <a:gd name="connsiteX2" fmla="*/ 0 w 233464"/>
                  <a:gd name="connsiteY2" fmla="*/ 0 h 233464"/>
                </a:gdLst>
                <a:ahLst/>
                <a:cxnLst>
                  <a:cxn ang="0">
                    <a:pos x="connsiteX0" y="connsiteY0"/>
                  </a:cxn>
                  <a:cxn ang="0">
                    <a:pos x="connsiteX1" y="connsiteY1"/>
                  </a:cxn>
                  <a:cxn ang="0">
                    <a:pos x="connsiteX2" y="connsiteY2"/>
                  </a:cxn>
                </a:cxnLst>
                <a:rect l="l" t="t" r="r" b="b"/>
                <a:pathLst>
                  <a:path w="233464" h="233464">
                    <a:moveTo>
                      <a:pt x="233464" y="233464"/>
                    </a:moveTo>
                    <a:cubicBezTo>
                      <a:pt x="209145" y="179962"/>
                      <a:pt x="184826" y="126460"/>
                      <a:pt x="145915" y="87549"/>
                    </a:cubicBezTo>
                    <a:cubicBezTo>
                      <a:pt x="107004" y="48638"/>
                      <a:pt x="53502" y="24319"/>
                      <a:pt x="0" y="0"/>
                    </a:cubicBez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 name="Freeform: Shape 42">
                <a:extLst>
                  <a:ext uri="{FF2B5EF4-FFF2-40B4-BE49-F238E27FC236}">
                    <a16:creationId xmlns:a16="http://schemas.microsoft.com/office/drawing/2014/main" id="{E40B342B-7438-47B9-9F07-C7E3A1711F25}"/>
                  </a:ext>
                </a:extLst>
              </p:cNvPr>
              <p:cNvSpPr/>
              <p:nvPr/>
            </p:nvSpPr>
            <p:spPr bwMode="auto">
              <a:xfrm flipH="1">
                <a:off x="1799814" y="2609258"/>
                <a:ext cx="145375" cy="473766"/>
              </a:xfrm>
              <a:custGeom>
                <a:avLst/>
                <a:gdLst>
                  <a:gd name="connsiteX0" fmla="*/ 233464 w 233464"/>
                  <a:gd name="connsiteY0" fmla="*/ 233464 h 233464"/>
                  <a:gd name="connsiteX1" fmla="*/ 145915 w 233464"/>
                  <a:gd name="connsiteY1" fmla="*/ 87549 h 233464"/>
                  <a:gd name="connsiteX2" fmla="*/ 0 w 233464"/>
                  <a:gd name="connsiteY2" fmla="*/ 0 h 233464"/>
                </a:gdLst>
                <a:ahLst/>
                <a:cxnLst>
                  <a:cxn ang="0">
                    <a:pos x="connsiteX0" y="connsiteY0"/>
                  </a:cxn>
                  <a:cxn ang="0">
                    <a:pos x="connsiteX1" y="connsiteY1"/>
                  </a:cxn>
                  <a:cxn ang="0">
                    <a:pos x="connsiteX2" y="connsiteY2"/>
                  </a:cxn>
                </a:cxnLst>
                <a:rect l="l" t="t" r="r" b="b"/>
                <a:pathLst>
                  <a:path w="233464" h="233464">
                    <a:moveTo>
                      <a:pt x="233464" y="233464"/>
                    </a:moveTo>
                    <a:cubicBezTo>
                      <a:pt x="209145" y="179962"/>
                      <a:pt x="184826" y="126460"/>
                      <a:pt x="145915" y="87549"/>
                    </a:cubicBezTo>
                    <a:cubicBezTo>
                      <a:pt x="107004" y="48638"/>
                      <a:pt x="53502" y="24319"/>
                      <a:pt x="0" y="0"/>
                    </a:cubicBez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cxnSp>
            <p:nvCxnSpPr>
              <p:cNvPr id="12" name="Straight Connector 11">
                <a:extLst>
                  <a:ext uri="{FF2B5EF4-FFF2-40B4-BE49-F238E27FC236}">
                    <a16:creationId xmlns:a16="http://schemas.microsoft.com/office/drawing/2014/main" id="{0BB837AF-97B2-4EA3-B303-94778B7AEC78}"/>
                  </a:ext>
                </a:extLst>
              </p:cNvPr>
              <p:cNvCxnSpPr>
                <a:cxnSpLocks/>
              </p:cNvCxnSpPr>
              <p:nvPr/>
            </p:nvCxnSpPr>
            <p:spPr bwMode="auto">
              <a:xfrm>
                <a:off x="1803577" y="3592109"/>
                <a:ext cx="0" cy="190868"/>
              </a:xfrm>
              <a:prstGeom prst="line">
                <a:avLst/>
              </a:prstGeom>
              <a:noFill/>
              <a:ln w="28575" cap="flat" cmpd="sng" algn="ctr">
                <a:solidFill>
                  <a:schemeClr val="bg1"/>
                </a:solidFill>
                <a:prstDash val="solid"/>
                <a:round/>
                <a:headEnd type="none" w="med" len="med"/>
                <a:tailEnd type="none" w="med" len="med"/>
              </a:ln>
              <a:effectLst/>
            </p:spPr>
          </p:cxnSp>
          <p:sp>
            <p:nvSpPr>
              <p:cNvPr id="14" name="Rectangle 13">
                <a:extLst>
                  <a:ext uri="{FF2B5EF4-FFF2-40B4-BE49-F238E27FC236}">
                    <a16:creationId xmlns:a16="http://schemas.microsoft.com/office/drawing/2014/main" id="{6AA405BD-CDA5-46B3-BB98-5FBACEC26530}"/>
                  </a:ext>
                </a:extLst>
              </p:cNvPr>
              <p:cNvSpPr/>
              <p:nvPr/>
            </p:nvSpPr>
            <p:spPr bwMode="auto">
              <a:xfrm>
                <a:off x="1393543" y="3722836"/>
                <a:ext cx="186621" cy="570848"/>
              </a:xfrm>
              <a:prstGeom prst="rect">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 name="Rectangle 14">
                <a:extLst>
                  <a:ext uri="{FF2B5EF4-FFF2-40B4-BE49-F238E27FC236}">
                    <a16:creationId xmlns:a16="http://schemas.microsoft.com/office/drawing/2014/main" id="{235CFEB3-4242-4883-A1D4-5C61C7FE953F}"/>
                  </a:ext>
                </a:extLst>
              </p:cNvPr>
              <p:cNvSpPr/>
              <p:nvPr/>
            </p:nvSpPr>
            <p:spPr bwMode="auto">
              <a:xfrm>
                <a:off x="1710267" y="3722836"/>
                <a:ext cx="186621" cy="570848"/>
              </a:xfrm>
              <a:prstGeom prst="rect">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 name="Rectangle 30">
                <a:extLst>
                  <a:ext uri="{FF2B5EF4-FFF2-40B4-BE49-F238E27FC236}">
                    <a16:creationId xmlns:a16="http://schemas.microsoft.com/office/drawing/2014/main" id="{1FAB6960-33BA-4897-9806-995F122AC4A8}"/>
                  </a:ext>
                </a:extLst>
              </p:cNvPr>
              <p:cNvSpPr/>
              <p:nvPr/>
            </p:nvSpPr>
            <p:spPr bwMode="auto">
              <a:xfrm>
                <a:off x="1428634" y="2933182"/>
                <a:ext cx="88737" cy="88737"/>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4" name="Rectangle 33">
                <a:extLst>
                  <a:ext uri="{FF2B5EF4-FFF2-40B4-BE49-F238E27FC236}">
                    <a16:creationId xmlns:a16="http://schemas.microsoft.com/office/drawing/2014/main" id="{6E9E3D42-778C-4E07-97D9-D1C8F7687197}"/>
                  </a:ext>
                </a:extLst>
              </p:cNvPr>
              <p:cNvSpPr/>
              <p:nvPr/>
            </p:nvSpPr>
            <p:spPr bwMode="auto">
              <a:xfrm>
                <a:off x="1393543" y="3062043"/>
                <a:ext cx="186621" cy="570848"/>
              </a:xfrm>
              <a:prstGeom prst="rect">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5" name="Rectangle 34">
                <a:extLst>
                  <a:ext uri="{FF2B5EF4-FFF2-40B4-BE49-F238E27FC236}">
                    <a16:creationId xmlns:a16="http://schemas.microsoft.com/office/drawing/2014/main" id="{951BFB91-FB24-49F8-8B65-939F63F87E79}"/>
                  </a:ext>
                </a:extLst>
              </p:cNvPr>
              <p:cNvSpPr/>
              <p:nvPr/>
            </p:nvSpPr>
            <p:spPr bwMode="auto">
              <a:xfrm>
                <a:off x="1710267" y="3062043"/>
                <a:ext cx="186621" cy="570848"/>
              </a:xfrm>
              <a:prstGeom prst="rect">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4" name="Rectangle 43">
                <a:extLst>
                  <a:ext uri="{FF2B5EF4-FFF2-40B4-BE49-F238E27FC236}">
                    <a16:creationId xmlns:a16="http://schemas.microsoft.com/office/drawing/2014/main" id="{1B4BF058-511A-4CB4-8686-A7E219259834}"/>
                  </a:ext>
                </a:extLst>
              </p:cNvPr>
              <p:cNvSpPr/>
              <p:nvPr/>
            </p:nvSpPr>
            <p:spPr bwMode="auto">
              <a:xfrm>
                <a:off x="1430063" y="2828033"/>
                <a:ext cx="88737" cy="88737"/>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5" name="Rectangle 44">
                <a:extLst>
                  <a:ext uri="{FF2B5EF4-FFF2-40B4-BE49-F238E27FC236}">
                    <a16:creationId xmlns:a16="http://schemas.microsoft.com/office/drawing/2014/main" id="{A68E36B1-AB61-42B8-8CBE-C28AE94B14D5}"/>
                  </a:ext>
                </a:extLst>
              </p:cNvPr>
              <p:cNvSpPr/>
              <p:nvPr/>
            </p:nvSpPr>
            <p:spPr bwMode="auto">
              <a:xfrm>
                <a:off x="1779578" y="2932172"/>
                <a:ext cx="88737" cy="88737"/>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6" name="Rectangle 45">
                <a:extLst>
                  <a:ext uri="{FF2B5EF4-FFF2-40B4-BE49-F238E27FC236}">
                    <a16:creationId xmlns:a16="http://schemas.microsoft.com/office/drawing/2014/main" id="{A44873BF-D3A6-47C9-8420-27EB205C07A4}"/>
                  </a:ext>
                </a:extLst>
              </p:cNvPr>
              <p:cNvSpPr/>
              <p:nvPr/>
            </p:nvSpPr>
            <p:spPr bwMode="auto">
              <a:xfrm>
                <a:off x="1781007" y="2831887"/>
                <a:ext cx="88737" cy="88737"/>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55" name="Group 54">
                <a:extLst>
                  <a:ext uri="{FF2B5EF4-FFF2-40B4-BE49-F238E27FC236}">
                    <a16:creationId xmlns:a16="http://schemas.microsoft.com/office/drawing/2014/main" id="{6F8894FD-B0BB-42B9-B693-0D2D1FC02642}"/>
                  </a:ext>
                </a:extLst>
              </p:cNvPr>
              <p:cNvGrpSpPr/>
              <p:nvPr/>
            </p:nvGrpSpPr>
            <p:grpSpPr>
              <a:xfrm rot="21332271">
                <a:off x="1749411" y="1743085"/>
                <a:ext cx="773183" cy="1200756"/>
                <a:chOff x="1779300" y="1754975"/>
                <a:chExt cx="773183" cy="1200756"/>
              </a:xfrm>
            </p:grpSpPr>
            <p:cxnSp>
              <p:nvCxnSpPr>
                <p:cNvPr id="10" name="Straight Connector 9">
                  <a:extLst>
                    <a:ext uri="{FF2B5EF4-FFF2-40B4-BE49-F238E27FC236}">
                      <a16:creationId xmlns:a16="http://schemas.microsoft.com/office/drawing/2014/main" id="{EE5D99B6-9AC1-4D6C-A8A4-885E3CD65C8E}"/>
                    </a:ext>
                  </a:extLst>
                </p:cNvPr>
                <p:cNvCxnSpPr>
                  <a:cxnSpLocks/>
                </p:cNvCxnSpPr>
                <p:nvPr/>
              </p:nvCxnSpPr>
              <p:spPr bwMode="auto">
                <a:xfrm>
                  <a:off x="1846285" y="2417492"/>
                  <a:ext cx="109989" cy="101022"/>
                </a:xfrm>
                <a:prstGeom prst="line">
                  <a:avLst/>
                </a:prstGeom>
                <a:noFill/>
                <a:ln w="28575" cap="flat" cmpd="sng" algn="ctr">
                  <a:solidFill>
                    <a:schemeClr val="bg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0DD8DA66-770D-401F-B65F-5A609EA57950}"/>
                    </a:ext>
                  </a:extLst>
                </p:cNvPr>
                <p:cNvCxnSpPr>
                  <a:cxnSpLocks/>
                </p:cNvCxnSpPr>
                <p:nvPr/>
              </p:nvCxnSpPr>
              <p:spPr bwMode="auto">
                <a:xfrm>
                  <a:off x="2223221" y="2790425"/>
                  <a:ext cx="109989" cy="101022"/>
                </a:xfrm>
                <a:prstGeom prst="line">
                  <a:avLst/>
                </a:prstGeom>
                <a:noFill/>
                <a:ln w="28575" cap="flat" cmpd="sng" algn="ctr">
                  <a:solidFill>
                    <a:schemeClr val="bg1"/>
                  </a:solidFill>
                  <a:prstDash val="solid"/>
                  <a:round/>
                  <a:headEnd type="none" w="med" len="med"/>
                  <a:tailEnd type="none" w="med" len="med"/>
                </a:ln>
                <a:effectLst/>
              </p:spPr>
            </p:cxnSp>
            <p:grpSp>
              <p:nvGrpSpPr>
                <p:cNvPr id="16" name="Group 15">
                  <a:extLst>
                    <a:ext uri="{FF2B5EF4-FFF2-40B4-BE49-F238E27FC236}">
                      <a16:creationId xmlns:a16="http://schemas.microsoft.com/office/drawing/2014/main" id="{DEC69256-FBA5-4528-926E-7FB0F9C07D09}"/>
                    </a:ext>
                  </a:extLst>
                </p:cNvPr>
                <p:cNvGrpSpPr/>
                <p:nvPr/>
              </p:nvGrpSpPr>
              <p:grpSpPr>
                <a:xfrm rot="2587634">
                  <a:off x="2174965" y="1754975"/>
                  <a:ext cx="190126" cy="1036719"/>
                  <a:chOff x="757634" y="4319798"/>
                  <a:chExt cx="118872" cy="648186"/>
                </a:xfrm>
              </p:grpSpPr>
              <p:sp>
                <p:nvSpPr>
                  <p:cNvPr id="29" name="Rectangle 28">
                    <a:extLst>
                      <a:ext uri="{FF2B5EF4-FFF2-40B4-BE49-F238E27FC236}">
                        <a16:creationId xmlns:a16="http://schemas.microsoft.com/office/drawing/2014/main" id="{F918F2BA-75CF-4933-A5D0-0985B67C9B8B}"/>
                      </a:ext>
                    </a:extLst>
                  </p:cNvPr>
                  <p:cNvSpPr/>
                  <p:nvPr/>
                </p:nvSpPr>
                <p:spPr bwMode="auto">
                  <a:xfrm>
                    <a:off x="757634" y="4676706"/>
                    <a:ext cx="118872" cy="291278"/>
                  </a:xfrm>
                  <a:prstGeom prst="rect">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0" name="Rectangle 29">
                    <a:extLst>
                      <a:ext uri="{FF2B5EF4-FFF2-40B4-BE49-F238E27FC236}">
                        <a16:creationId xmlns:a16="http://schemas.microsoft.com/office/drawing/2014/main" id="{9C1BD1B6-BCCE-49FA-BD01-7C6568015F58}"/>
                      </a:ext>
                    </a:extLst>
                  </p:cNvPr>
                  <p:cNvSpPr/>
                  <p:nvPr/>
                </p:nvSpPr>
                <p:spPr bwMode="auto">
                  <a:xfrm>
                    <a:off x="757634" y="4319798"/>
                    <a:ext cx="118872" cy="365760"/>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9" name="Group 18">
                  <a:extLst>
                    <a:ext uri="{FF2B5EF4-FFF2-40B4-BE49-F238E27FC236}">
                      <a16:creationId xmlns:a16="http://schemas.microsoft.com/office/drawing/2014/main" id="{0C0D17D6-0526-44EF-83A0-1E9A546EB8A0}"/>
                    </a:ext>
                  </a:extLst>
                </p:cNvPr>
                <p:cNvGrpSpPr/>
                <p:nvPr/>
              </p:nvGrpSpPr>
              <p:grpSpPr>
                <a:xfrm rot="2587634">
                  <a:off x="2362357" y="1946135"/>
                  <a:ext cx="190126" cy="1009596"/>
                  <a:chOff x="757634" y="4319798"/>
                  <a:chExt cx="118872" cy="631228"/>
                </a:xfrm>
              </p:grpSpPr>
              <p:sp>
                <p:nvSpPr>
                  <p:cNvPr id="23" name="Rectangle 22">
                    <a:extLst>
                      <a:ext uri="{FF2B5EF4-FFF2-40B4-BE49-F238E27FC236}">
                        <a16:creationId xmlns:a16="http://schemas.microsoft.com/office/drawing/2014/main" id="{39A4556B-8FDF-4804-AAA2-655DE4A19012}"/>
                      </a:ext>
                    </a:extLst>
                  </p:cNvPr>
                  <p:cNvSpPr/>
                  <p:nvPr/>
                </p:nvSpPr>
                <p:spPr bwMode="auto">
                  <a:xfrm>
                    <a:off x="757634" y="4676706"/>
                    <a:ext cx="118872" cy="274320"/>
                  </a:xfrm>
                  <a:prstGeom prst="rect">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4" name="Rectangle 23">
                    <a:extLst>
                      <a:ext uri="{FF2B5EF4-FFF2-40B4-BE49-F238E27FC236}">
                        <a16:creationId xmlns:a16="http://schemas.microsoft.com/office/drawing/2014/main" id="{D78FB03D-E862-4B10-BA6B-7A02F20EDECA}"/>
                      </a:ext>
                    </a:extLst>
                  </p:cNvPr>
                  <p:cNvSpPr/>
                  <p:nvPr/>
                </p:nvSpPr>
                <p:spPr bwMode="auto">
                  <a:xfrm>
                    <a:off x="757634" y="4319798"/>
                    <a:ext cx="118872" cy="365760"/>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
              <p:nvSpPr>
                <p:cNvPr id="49" name="Rectangle 48">
                  <a:extLst>
                    <a:ext uri="{FF2B5EF4-FFF2-40B4-BE49-F238E27FC236}">
                      <a16:creationId xmlns:a16="http://schemas.microsoft.com/office/drawing/2014/main" id="{4A455C16-9279-4FAA-AEAC-ED0A01BD43D6}"/>
                    </a:ext>
                  </a:extLst>
                </p:cNvPr>
                <p:cNvSpPr/>
                <p:nvPr/>
              </p:nvSpPr>
              <p:spPr bwMode="auto">
                <a:xfrm rot="2638634" flipH="1">
                  <a:off x="1943537" y="2530088"/>
                  <a:ext cx="88737" cy="88737"/>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0" name="Rectangle 49">
                  <a:extLst>
                    <a:ext uri="{FF2B5EF4-FFF2-40B4-BE49-F238E27FC236}">
                      <a16:creationId xmlns:a16="http://schemas.microsoft.com/office/drawing/2014/main" id="{72997383-2143-4FA1-B27F-08E724EA74FC}"/>
                    </a:ext>
                  </a:extLst>
                </p:cNvPr>
                <p:cNvSpPr/>
                <p:nvPr/>
              </p:nvSpPr>
              <p:spPr bwMode="auto">
                <a:xfrm rot="2638634" flipH="1">
                  <a:off x="2144243" y="2707042"/>
                  <a:ext cx="88737" cy="88737"/>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1" name="Oval 50">
                  <a:extLst>
                    <a:ext uri="{FF2B5EF4-FFF2-40B4-BE49-F238E27FC236}">
                      <a16:creationId xmlns:a16="http://schemas.microsoft.com/office/drawing/2014/main" id="{928AA00E-1B91-4395-87EB-5E7FD2A4B3F6}"/>
                    </a:ext>
                  </a:extLst>
                </p:cNvPr>
                <p:cNvSpPr/>
                <p:nvPr/>
              </p:nvSpPr>
              <p:spPr bwMode="auto">
                <a:xfrm>
                  <a:off x="2267536" y="2832752"/>
                  <a:ext cx="122268" cy="122268"/>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2" name="Oval 51">
                  <a:extLst>
                    <a:ext uri="{FF2B5EF4-FFF2-40B4-BE49-F238E27FC236}">
                      <a16:creationId xmlns:a16="http://schemas.microsoft.com/office/drawing/2014/main" id="{8BC3679B-045A-44CA-91E0-61A02E1BAA2F}"/>
                    </a:ext>
                  </a:extLst>
                </p:cNvPr>
                <p:cNvSpPr/>
                <p:nvPr/>
              </p:nvSpPr>
              <p:spPr bwMode="auto">
                <a:xfrm>
                  <a:off x="1779300" y="2350584"/>
                  <a:ext cx="122268" cy="122268"/>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6" name="Group 55">
                <a:extLst>
                  <a:ext uri="{FF2B5EF4-FFF2-40B4-BE49-F238E27FC236}">
                    <a16:creationId xmlns:a16="http://schemas.microsoft.com/office/drawing/2014/main" id="{B7015338-9265-4365-AB80-FB0E99758E08}"/>
                  </a:ext>
                </a:extLst>
              </p:cNvPr>
              <p:cNvGrpSpPr/>
              <p:nvPr/>
            </p:nvGrpSpPr>
            <p:grpSpPr>
              <a:xfrm rot="414132">
                <a:off x="323644" y="2122374"/>
                <a:ext cx="1216322" cy="802491"/>
                <a:chOff x="380708" y="2212458"/>
                <a:chExt cx="1216322" cy="802491"/>
              </a:xfrm>
            </p:grpSpPr>
            <p:cxnSp>
              <p:nvCxnSpPr>
                <p:cNvPr id="13" name="Straight Connector 12">
                  <a:extLst>
                    <a:ext uri="{FF2B5EF4-FFF2-40B4-BE49-F238E27FC236}">
                      <a16:creationId xmlns:a16="http://schemas.microsoft.com/office/drawing/2014/main" id="{307AB3DD-66EC-4DDC-969E-F771B38668AF}"/>
                    </a:ext>
                  </a:extLst>
                </p:cNvPr>
                <p:cNvCxnSpPr>
                  <a:cxnSpLocks/>
                </p:cNvCxnSpPr>
                <p:nvPr/>
              </p:nvCxnSpPr>
              <p:spPr bwMode="auto">
                <a:xfrm flipV="1">
                  <a:off x="1054195" y="2852962"/>
                  <a:ext cx="81922" cy="86480"/>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A46D4CC9-D7CC-4E6F-B962-C165B1DB4A45}"/>
                    </a:ext>
                  </a:extLst>
                </p:cNvPr>
                <p:cNvCxnSpPr>
                  <a:cxnSpLocks/>
                </p:cNvCxnSpPr>
                <p:nvPr/>
              </p:nvCxnSpPr>
              <p:spPr bwMode="auto">
                <a:xfrm flipV="1">
                  <a:off x="1442291" y="2451872"/>
                  <a:ext cx="81922" cy="86480"/>
                </a:xfrm>
                <a:prstGeom prst="line">
                  <a:avLst/>
                </a:prstGeom>
                <a:noFill/>
                <a:ln w="28575" cap="flat" cmpd="sng" algn="ctr">
                  <a:solidFill>
                    <a:schemeClr val="bg1"/>
                  </a:solidFill>
                  <a:prstDash val="solid"/>
                  <a:round/>
                  <a:headEnd type="none" w="med" len="med"/>
                  <a:tailEnd type="none" w="med" len="med"/>
                </a:ln>
                <a:effectLst/>
              </p:spPr>
            </p:cxnSp>
            <p:grpSp>
              <p:nvGrpSpPr>
                <p:cNvPr id="17" name="Group 16">
                  <a:extLst>
                    <a:ext uri="{FF2B5EF4-FFF2-40B4-BE49-F238E27FC236}">
                      <a16:creationId xmlns:a16="http://schemas.microsoft.com/office/drawing/2014/main" id="{F8116247-F855-4CD7-BD6F-AFE8CE742042}"/>
                    </a:ext>
                  </a:extLst>
                </p:cNvPr>
                <p:cNvGrpSpPr/>
                <p:nvPr/>
              </p:nvGrpSpPr>
              <p:grpSpPr>
                <a:xfrm rot="18760257">
                  <a:off x="972263" y="1806455"/>
                  <a:ext cx="190128" cy="1002133"/>
                  <a:chOff x="757634" y="4319798"/>
                  <a:chExt cx="118873" cy="626562"/>
                </a:xfrm>
              </p:grpSpPr>
              <p:sp>
                <p:nvSpPr>
                  <p:cNvPr id="27" name="Rectangle 26">
                    <a:extLst>
                      <a:ext uri="{FF2B5EF4-FFF2-40B4-BE49-F238E27FC236}">
                        <a16:creationId xmlns:a16="http://schemas.microsoft.com/office/drawing/2014/main" id="{871BC7C4-7B8F-4144-BC37-F0F5F5E32B8D}"/>
                      </a:ext>
                    </a:extLst>
                  </p:cNvPr>
                  <p:cNvSpPr/>
                  <p:nvPr/>
                </p:nvSpPr>
                <p:spPr bwMode="auto">
                  <a:xfrm>
                    <a:off x="757635" y="4676705"/>
                    <a:ext cx="118872" cy="269655"/>
                  </a:xfrm>
                  <a:prstGeom prst="rect">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8" name="Rectangle 27">
                    <a:extLst>
                      <a:ext uri="{FF2B5EF4-FFF2-40B4-BE49-F238E27FC236}">
                        <a16:creationId xmlns:a16="http://schemas.microsoft.com/office/drawing/2014/main" id="{57E804F5-302F-4E29-9674-614D58AAFC99}"/>
                      </a:ext>
                    </a:extLst>
                  </p:cNvPr>
                  <p:cNvSpPr/>
                  <p:nvPr/>
                </p:nvSpPr>
                <p:spPr bwMode="auto">
                  <a:xfrm>
                    <a:off x="757634" y="4319798"/>
                    <a:ext cx="118872" cy="365760"/>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8" name="Group 17">
                  <a:extLst>
                    <a:ext uri="{FF2B5EF4-FFF2-40B4-BE49-F238E27FC236}">
                      <a16:creationId xmlns:a16="http://schemas.microsoft.com/office/drawing/2014/main" id="{DFCAFA57-9D90-42FE-A54D-784770029FC5}"/>
                    </a:ext>
                  </a:extLst>
                </p:cNvPr>
                <p:cNvGrpSpPr/>
                <p:nvPr/>
              </p:nvGrpSpPr>
              <p:grpSpPr>
                <a:xfrm rot="18760257">
                  <a:off x="790441" y="2002660"/>
                  <a:ext cx="190127" cy="1009594"/>
                  <a:chOff x="757633" y="4319798"/>
                  <a:chExt cx="118873" cy="631227"/>
                </a:xfrm>
              </p:grpSpPr>
              <p:sp>
                <p:nvSpPr>
                  <p:cNvPr id="25" name="Rectangle 24">
                    <a:extLst>
                      <a:ext uri="{FF2B5EF4-FFF2-40B4-BE49-F238E27FC236}">
                        <a16:creationId xmlns:a16="http://schemas.microsoft.com/office/drawing/2014/main" id="{A9FD2EF7-B7BA-4A28-953E-C607AC74D095}"/>
                      </a:ext>
                    </a:extLst>
                  </p:cNvPr>
                  <p:cNvSpPr/>
                  <p:nvPr/>
                </p:nvSpPr>
                <p:spPr bwMode="auto">
                  <a:xfrm>
                    <a:off x="757633" y="4676705"/>
                    <a:ext cx="118872" cy="274320"/>
                  </a:xfrm>
                  <a:prstGeom prst="rect">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6" name="Rectangle 25">
                    <a:extLst>
                      <a:ext uri="{FF2B5EF4-FFF2-40B4-BE49-F238E27FC236}">
                        <a16:creationId xmlns:a16="http://schemas.microsoft.com/office/drawing/2014/main" id="{28D495EE-10D9-458A-AF79-CB160ED27F93}"/>
                      </a:ext>
                    </a:extLst>
                  </p:cNvPr>
                  <p:cNvSpPr/>
                  <p:nvPr/>
                </p:nvSpPr>
                <p:spPr bwMode="auto">
                  <a:xfrm>
                    <a:off x="757634" y="4319798"/>
                    <a:ext cx="118872" cy="365760"/>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
              <p:nvSpPr>
                <p:cNvPr id="47" name="Rectangle 46">
                  <a:extLst>
                    <a:ext uri="{FF2B5EF4-FFF2-40B4-BE49-F238E27FC236}">
                      <a16:creationId xmlns:a16="http://schemas.microsoft.com/office/drawing/2014/main" id="{797F0248-FC69-4242-9C09-2964212D2168}"/>
                    </a:ext>
                  </a:extLst>
                </p:cNvPr>
                <p:cNvSpPr/>
                <p:nvPr/>
              </p:nvSpPr>
              <p:spPr bwMode="auto">
                <a:xfrm rot="18757678">
                  <a:off x="1314665" y="2536837"/>
                  <a:ext cx="88737" cy="88737"/>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8" name="Rectangle 47">
                  <a:extLst>
                    <a:ext uri="{FF2B5EF4-FFF2-40B4-BE49-F238E27FC236}">
                      <a16:creationId xmlns:a16="http://schemas.microsoft.com/office/drawing/2014/main" id="{1FD8064E-F001-43D4-ACA6-4FA29AD6BBE2}"/>
                    </a:ext>
                  </a:extLst>
                </p:cNvPr>
                <p:cNvSpPr/>
                <p:nvPr/>
              </p:nvSpPr>
              <p:spPr bwMode="auto">
                <a:xfrm rot="18757678">
                  <a:off x="1142833" y="2737484"/>
                  <a:ext cx="88737" cy="88737"/>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3" name="Oval 52">
                  <a:extLst>
                    <a:ext uri="{FF2B5EF4-FFF2-40B4-BE49-F238E27FC236}">
                      <a16:creationId xmlns:a16="http://schemas.microsoft.com/office/drawing/2014/main" id="{03209EE0-8BDB-4810-9BCD-6872F8D0B6BC}"/>
                    </a:ext>
                  </a:extLst>
                </p:cNvPr>
                <p:cNvSpPr/>
                <p:nvPr/>
              </p:nvSpPr>
              <p:spPr bwMode="auto">
                <a:xfrm>
                  <a:off x="1474762" y="2370676"/>
                  <a:ext cx="122268" cy="122268"/>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4" name="Oval 53">
                  <a:extLst>
                    <a:ext uri="{FF2B5EF4-FFF2-40B4-BE49-F238E27FC236}">
                      <a16:creationId xmlns:a16="http://schemas.microsoft.com/office/drawing/2014/main" id="{42E9D20F-0954-4F1C-89DF-C31B0465D38A}"/>
                    </a:ext>
                  </a:extLst>
                </p:cNvPr>
                <p:cNvSpPr/>
                <p:nvPr/>
              </p:nvSpPr>
              <p:spPr bwMode="auto">
                <a:xfrm>
                  <a:off x="974870" y="2892681"/>
                  <a:ext cx="122268" cy="122268"/>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sp>
          <p:nvSpPr>
            <p:cNvPr id="72" name="Oval 71">
              <a:extLst>
                <a:ext uri="{FF2B5EF4-FFF2-40B4-BE49-F238E27FC236}">
                  <a16:creationId xmlns:a16="http://schemas.microsoft.com/office/drawing/2014/main" id="{C4F2E276-B687-4F7D-A1FF-3AF1E1ACDD76}"/>
                </a:ext>
              </a:extLst>
            </p:cNvPr>
            <p:cNvSpPr/>
            <p:nvPr/>
          </p:nvSpPr>
          <p:spPr bwMode="auto">
            <a:xfrm>
              <a:off x="1771313" y="2848928"/>
              <a:ext cx="418256" cy="418256"/>
            </a:xfrm>
            <a:prstGeom prst="ellipse">
              <a:avLst/>
            </a:prstGeom>
            <a:noFill/>
            <a:ln w="28575">
              <a:solidFill>
                <a:schemeClr val="accent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cxnSp>
        <p:nvCxnSpPr>
          <p:cNvPr id="75" name="Straight Arrow Connector 74">
            <a:extLst>
              <a:ext uri="{FF2B5EF4-FFF2-40B4-BE49-F238E27FC236}">
                <a16:creationId xmlns:a16="http://schemas.microsoft.com/office/drawing/2014/main" id="{27900AF5-54E4-46EB-A861-1DD1F33B0EB8}"/>
              </a:ext>
            </a:extLst>
          </p:cNvPr>
          <p:cNvCxnSpPr/>
          <p:nvPr/>
        </p:nvCxnSpPr>
        <p:spPr bwMode="auto">
          <a:xfrm>
            <a:off x="3290802" y="3455591"/>
            <a:ext cx="685800" cy="0"/>
          </a:xfrm>
          <a:prstGeom prst="straightConnector1">
            <a:avLst/>
          </a:prstGeom>
          <a:noFill/>
          <a:ln w="28575" cap="flat" cmpd="sng" algn="ctr">
            <a:solidFill>
              <a:schemeClr val="accent2"/>
            </a:solidFill>
            <a:prstDash val="solid"/>
            <a:round/>
            <a:headEnd type="none" w="med" len="med"/>
            <a:tailEnd type="triangle"/>
          </a:ln>
          <a:effectLst/>
        </p:spPr>
      </p:cxnSp>
      <p:grpSp>
        <p:nvGrpSpPr>
          <p:cNvPr id="78" name="Group 77">
            <a:extLst>
              <a:ext uri="{FF2B5EF4-FFF2-40B4-BE49-F238E27FC236}">
                <a16:creationId xmlns:a16="http://schemas.microsoft.com/office/drawing/2014/main" id="{117A7142-E2CA-4B85-AD6E-224B7A3E145A}"/>
              </a:ext>
            </a:extLst>
          </p:cNvPr>
          <p:cNvGrpSpPr/>
          <p:nvPr/>
        </p:nvGrpSpPr>
        <p:grpSpPr>
          <a:xfrm>
            <a:off x="304620" y="3871370"/>
            <a:ext cx="1865583" cy="646331"/>
            <a:chOff x="4498706" y="3517436"/>
            <a:chExt cx="1865583" cy="646331"/>
          </a:xfrm>
        </p:grpSpPr>
        <p:sp>
          <p:nvSpPr>
            <p:cNvPr id="21" name="TextBox 20">
              <a:extLst>
                <a:ext uri="{FF2B5EF4-FFF2-40B4-BE49-F238E27FC236}">
                  <a16:creationId xmlns:a16="http://schemas.microsoft.com/office/drawing/2014/main" id="{DED3DE02-92D8-46E8-8607-F06176358B4C}"/>
                </a:ext>
              </a:extLst>
            </p:cNvPr>
            <p:cNvSpPr txBox="1"/>
            <p:nvPr/>
          </p:nvSpPr>
          <p:spPr bwMode="auto">
            <a:xfrm>
              <a:off x="4616503" y="3517436"/>
              <a:ext cx="174778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Cysteine residue</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Drug + linker</a:t>
              </a:r>
            </a:p>
          </p:txBody>
        </p:sp>
        <p:sp>
          <p:nvSpPr>
            <p:cNvPr id="76" name="Oval 75">
              <a:extLst>
                <a:ext uri="{FF2B5EF4-FFF2-40B4-BE49-F238E27FC236}">
                  <a16:creationId xmlns:a16="http://schemas.microsoft.com/office/drawing/2014/main" id="{8D15A788-DFB1-4F18-8AF5-342F1C35726C}"/>
                </a:ext>
              </a:extLst>
            </p:cNvPr>
            <p:cNvSpPr/>
            <p:nvPr/>
          </p:nvSpPr>
          <p:spPr bwMode="auto">
            <a:xfrm rot="9016371" flipH="1">
              <a:off x="4500324" y="3900406"/>
              <a:ext cx="159691" cy="159691"/>
            </a:xfrm>
            <a:prstGeom prst="ellipse">
              <a:avLst/>
            </a:prstGeom>
            <a:solidFill>
              <a:schemeClr val="accent5"/>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7" name="Rectangle 76">
              <a:extLst>
                <a:ext uri="{FF2B5EF4-FFF2-40B4-BE49-F238E27FC236}">
                  <a16:creationId xmlns:a16="http://schemas.microsoft.com/office/drawing/2014/main" id="{11686CFC-5117-4F7C-B03D-E8A3DFB18F39}"/>
                </a:ext>
              </a:extLst>
            </p:cNvPr>
            <p:cNvSpPr/>
            <p:nvPr/>
          </p:nvSpPr>
          <p:spPr bwMode="auto">
            <a:xfrm>
              <a:off x="4498706" y="3639903"/>
              <a:ext cx="143130" cy="143130"/>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67" name="Group 66">
            <a:extLst>
              <a:ext uri="{FF2B5EF4-FFF2-40B4-BE49-F238E27FC236}">
                <a16:creationId xmlns:a16="http://schemas.microsoft.com/office/drawing/2014/main" id="{40C001EB-A116-498C-B53D-E2B7664170B5}"/>
              </a:ext>
            </a:extLst>
          </p:cNvPr>
          <p:cNvGrpSpPr>
            <a:grpSpLocks noChangeAspect="1"/>
          </p:cNvGrpSpPr>
          <p:nvPr/>
        </p:nvGrpSpPr>
        <p:grpSpPr>
          <a:xfrm>
            <a:off x="3917839" y="2040796"/>
            <a:ext cx="5183615" cy="3109802"/>
            <a:chOff x="5600346" y="1556808"/>
            <a:chExt cx="5803906" cy="3481932"/>
          </a:xfrm>
        </p:grpSpPr>
        <p:grpSp>
          <p:nvGrpSpPr>
            <p:cNvPr id="88" name="Group 87">
              <a:extLst>
                <a:ext uri="{FF2B5EF4-FFF2-40B4-BE49-F238E27FC236}">
                  <a16:creationId xmlns:a16="http://schemas.microsoft.com/office/drawing/2014/main" id="{654EF2CF-9317-4407-A094-EA95BB05A058}"/>
                </a:ext>
              </a:extLst>
            </p:cNvPr>
            <p:cNvGrpSpPr/>
            <p:nvPr/>
          </p:nvGrpSpPr>
          <p:grpSpPr>
            <a:xfrm>
              <a:off x="5600346" y="2195087"/>
              <a:ext cx="5607895" cy="1855613"/>
              <a:chOff x="5600346" y="2195087"/>
              <a:chExt cx="5607895" cy="1855613"/>
            </a:xfrm>
          </p:grpSpPr>
          <p:grpSp>
            <p:nvGrpSpPr>
              <p:cNvPr id="32" name="Group 31">
                <a:extLst>
                  <a:ext uri="{FF2B5EF4-FFF2-40B4-BE49-F238E27FC236}">
                    <a16:creationId xmlns:a16="http://schemas.microsoft.com/office/drawing/2014/main" id="{CA4F1ED2-E4B6-4EF7-8309-C4C8BB7BB962}"/>
                  </a:ext>
                </a:extLst>
              </p:cNvPr>
              <p:cNvGrpSpPr/>
              <p:nvPr/>
            </p:nvGrpSpPr>
            <p:grpSpPr>
              <a:xfrm>
                <a:off x="8965164" y="2197756"/>
                <a:ext cx="186621" cy="351144"/>
                <a:chOff x="8078545" y="2625259"/>
                <a:chExt cx="186621" cy="351144"/>
              </a:xfrm>
            </p:grpSpPr>
            <p:grpSp>
              <p:nvGrpSpPr>
                <p:cNvPr id="221" name="Group 220">
                  <a:extLst>
                    <a:ext uri="{FF2B5EF4-FFF2-40B4-BE49-F238E27FC236}">
                      <a16:creationId xmlns:a16="http://schemas.microsoft.com/office/drawing/2014/main" id="{941D1717-8B40-4947-80CA-06D7985D534A}"/>
                    </a:ext>
                  </a:extLst>
                </p:cNvPr>
                <p:cNvGrpSpPr/>
                <p:nvPr/>
              </p:nvGrpSpPr>
              <p:grpSpPr>
                <a:xfrm rot="2699459">
                  <a:off x="8107859" y="2866652"/>
                  <a:ext cx="106661" cy="109751"/>
                  <a:chOff x="8756909" y="5467904"/>
                  <a:chExt cx="139675" cy="140019"/>
                </a:xfrm>
              </p:grpSpPr>
              <p:cxnSp>
                <p:nvCxnSpPr>
                  <p:cNvPr id="222" name="Straight Connector 221">
                    <a:extLst>
                      <a:ext uri="{FF2B5EF4-FFF2-40B4-BE49-F238E27FC236}">
                        <a16:creationId xmlns:a16="http://schemas.microsoft.com/office/drawing/2014/main" id="{8122403D-CE07-4E47-937B-C515A3025335}"/>
                      </a:ext>
                    </a:extLst>
                  </p:cNvPr>
                  <p:cNvCxnSpPr/>
                  <p:nvPr/>
                </p:nvCxnSpPr>
                <p:spPr bwMode="auto">
                  <a:xfrm>
                    <a:off x="8788705" y="5467904"/>
                    <a:ext cx="107879" cy="107879"/>
                  </a:xfrm>
                  <a:prstGeom prst="line">
                    <a:avLst/>
                  </a:prstGeom>
                  <a:noFill/>
                  <a:ln w="28575" cap="flat" cmpd="sng" algn="ctr">
                    <a:solidFill>
                      <a:schemeClr val="accent5">
                        <a:lumMod val="75000"/>
                      </a:schemeClr>
                    </a:solidFill>
                    <a:prstDash val="solid"/>
                    <a:round/>
                    <a:headEnd type="none" w="med" len="med"/>
                    <a:tailEnd type="none" w="med" len="med"/>
                  </a:ln>
                  <a:effectLst/>
                </p:spPr>
              </p:cxnSp>
              <p:cxnSp>
                <p:nvCxnSpPr>
                  <p:cNvPr id="223" name="Straight Connector 222">
                    <a:extLst>
                      <a:ext uri="{FF2B5EF4-FFF2-40B4-BE49-F238E27FC236}">
                        <a16:creationId xmlns:a16="http://schemas.microsoft.com/office/drawing/2014/main" id="{B4A5C8DC-CFCE-43C4-9F1F-67613792356E}"/>
                      </a:ext>
                    </a:extLst>
                  </p:cNvPr>
                  <p:cNvCxnSpPr>
                    <a:cxnSpLocks/>
                  </p:cNvCxnSpPr>
                  <p:nvPr/>
                </p:nvCxnSpPr>
                <p:spPr bwMode="auto">
                  <a:xfrm>
                    <a:off x="8756909" y="5500044"/>
                    <a:ext cx="107879" cy="107879"/>
                  </a:xfrm>
                  <a:prstGeom prst="line">
                    <a:avLst/>
                  </a:prstGeom>
                  <a:noFill/>
                  <a:ln w="28575" cap="flat" cmpd="sng" algn="ctr">
                    <a:solidFill>
                      <a:schemeClr val="accent5">
                        <a:lumMod val="75000"/>
                      </a:schemeClr>
                    </a:solidFill>
                    <a:prstDash val="solid"/>
                    <a:round/>
                    <a:headEnd type="none" w="med" len="med"/>
                    <a:tailEnd type="none" w="med" len="med"/>
                  </a:ln>
                  <a:effectLst/>
                </p:spPr>
              </p:cxnSp>
            </p:grpSp>
            <p:sp>
              <p:nvSpPr>
                <p:cNvPr id="224" name="TextBox 223">
                  <a:extLst>
                    <a:ext uri="{FF2B5EF4-FFF2-40B4-BE49-F238E27FC236}">
                      <a16:creationId xmlns:a16="http://schemas.microsoft.com/office/drawing/2014/main" id="{1F3432C1-908A-4413-97FD-BEA2368D0102}"/>
                    </a:ext>
                  </a:extLst>
                </p:cNvPr>
                <p:cNvSpPr txBox="1"/>
                <p:nvPr/>
              </p:nvSpPr>
              <p:spPr bwMode="auto">
                <a:xfrm>
                  <a:off x="8078545" y="2625259"/>
                  <a:ext cx="18662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FDB338">
                          <a:lumMod val="75000"/>
                        </a:srgbClr>
                      </a:solidFill>
                      <a:effectLst/>
                      <a:uLnTx/>
                      <a:uFillTx/>
                      <a:latin typeface="Calibri" panose="020F0502020204030204" pitchFamily="34" charset="0"/>
                      <a:ea typeface="+mn-ea"/>
                      <a:cs typeface="Arial" panose="020B0604020202020204" pitchFamily="34" charset="0"/>
                    </a:rPr>
                    <a:t>O</a:t>
                  </a:r>
                  <a:endParaRPr kumimoji="0" lang="en-US" sz="1400" b="0" i="1" u="none" strike="noStrike" kern="1200" cap="none" spc="0" normalizeH="0" baseline="0" noProof="0" dirty="0">
                    <a:ln>
                      <a:noFill/>
                    </a:ln>
                    <a:solidFill>
                      <a:srgbClr val="FDB338">
                        <a:lumMod val="75000"/>
                      </a:srgbClr>
                    </a:solidFill>
                    <a:effectLst/>
                    <a:uLnTx/>
                    <a:uFillTx/>
                    <a:latin typeface="Calibri" panose="020F0502020204030204" pitchFamily="34" charset="0"/>
                    <a:ea typeface="+mn-ea"/>
                    <a:cs typeface="Arial" panose="020B0604020202020204" pitchFamily="34" charset="0"/>
                  </a:endParaRPr>
                </a:p>
              </p:txBody>
            </p:sp>
          </p:grpSp>
          <p:grpSp>
            <p:nvGrpSpPr>
              <p:cNvPr id="384" name="Group 383">
                <a:extLst>
                  <a:ext uri="{FF2B5EF4-FFF2-40B4-BE49-F238E27FC236}">
                    <a16:creationId xmlns:a16="http://schemas.microsoft.com/office/drawing/2014/main" id="{F3FEB1F7-293D-4350-A601-E7B054C34955}"/>
                  </a:ext>
                </a:extLst>
              </p:cNvPr>
              <p:cNvGrpSpPr/>
              <p:nvPr/>
            </p:nvGrpSpPr>
            <p:grpSpPr>
              <a:xfrm>
                <a:off x="7922862" y="2196983"/>
                <a:ext cx="186621" cy="346708"/>
                <a:chOff x="8071055" y="2629695"/>
                <a:chExt cx="186621" cy="346708"/>
              </a:xfrm>
            </p:grpSpPr>
            <p:grpSp>
              <p:nvGrpSpPr>
                <p:cNvPr id="385" name="Group 384">
                  <a:extLst>
                    <a:ext uri="{FF2B5EF4-FFF2-40B4-BE49-F238E27FC236}">
                      <a16:creationId xmlns:a16="http://schemas.microsoft.com/office/drawing/2014/main" id="{01208D86-1E94-4A49-A43F-427BBF6DF624}"/>
                    </a:ext>
                  </a:extLst>
                </p:cNvPr>
                <p:cNvGrpSpPr/>
                <p:nvPr/>
              </p:nvGrpSpPr>
              <p:grpSpPr>
                <a:xfrm rot="2699459">
                  <a:off x="8107859" y="2866652"/>
                  <a:ext cx="106661" cy="109751"/>
                  <a:chOff x="8756909" y="5467904"/>
                  <a:chExt cx="139675" cy="140019"/>
                </a:xfrm>
              </p:grpSpPr>
              <p:cxnSp>
                <p:nvCxnSpPr>
                  <p:cNvPr id="387" name="Straight Connector 386">
                    <a:extLst>
                      <a:ext uri="{FF2B5EF4-FFF2-40B4-BE49-F238E27FC236}">
                        <a16:creationId xmlns:a16="http://schemas.microsoft.com/office/drawing/2014/main" id="{898E484A-081F-4B05-92E4-339F562BA11B}"/>
                      </a:ext>
                    </a:extLst>
                  </p:cNvPr>
                  <p:cNvCxnSpPr/>
                  <p:nvPr/>
                </p:nvCxnSpPr>
                <p:spPr bwMode="auto">
                  <a:xfrm>
                    <a:off x="8788705" y="5467904"/>
                    <a:ext cx="107879" cy="107879"/>
                  </a:xfrm>
                  <a:prstGeom prst="line">
                    <a:avLst/>
                  </a:prstGeom>
                  <a:noFill/>
                  <a:ln w="28575" cap="flat" cmpd="sng" algn="ctr">
                    <a:solidFill>
                      <a:schemeClr val="bg1"/>
                    </a:solidFill>
                    <a:prstDash val="solid"/>
                    <a:round/>
                    <a:headEnd type="none" w="med" len="med"/>
                    <a:tailEnd type="none" w="med" len="med"/>
                  </a:ln>
                  <a:effectLst/>
                </p:spPr>
              </p:cxnSp>
              <p:cxnSp>
                <p:nvCxnSpPr>
                  <p:cNvPr id="388" name="Straight Connector 387">
                    <a:extLst>
                      <a:ext uri="{FF2B5EF4-FFF2-40B4-BE49-F238E27FC236}">
                        <a16:creationId xmlns:a16="http://schemas.microsoft.com/office/drawing/2014/main" id="{DEC3A8DB-9CA6-4498-A9EC-DD768827BFE5}"/>
                      </a:ext>
                    </a:extLst>
                  </p:cNvPr>
                  <p:cNvCxnSpPr>
                    <a:cxnSpLocks/>
                  </p:cNvCxnSpPr>
                  <p:nvPr/>
                </p:nvCxnSpPr>
                <p:spPr bwMode="auto">
                  <a:xfrm>
                    <a:off x="8756909" y="5500044"/>
                    <a:ext cx="107879" cy="107879"/>
                  </a:xfrm>
                  <a:prstGeom prst="line">
                    <a:avLst/>
                  </a:prstGeom>
                  <a:noFill/>
                  <a:ln w="28575" cap="flat" cmpd="sng" algn="ctr">
                    <a:solidFill>
                      <a:schemeClr val="bg1"/>
                    </a:solidFill>
                    <a:prstDash val="solid"/>
                    <a:round/>
                    <a:headEnd type="none" w="med" len="med"/>
                    <a:tailEnd type="none" w="med" len="med"/>
                  </a:ln>
                  <a:effectLst/>
                </p:spPr>
              </p:cxnSp>
            </p:grpSp>
            <p:sp>
              <p:nvSpPr>
                <p:cNvPr id="386" name="TextBox 385">
                  <a:extLst>
                    <a:ext uri="{FF2B5EF4-FFF2-40B4-BE49-F238E27FC236}">
                      <a16:creationId xmlns:a16="http://schemas.microsoft.com/office/drawing/2014/main" id="{AD24ADF7-3230-4322-96F5-03490D396B23}"/>
                    </a:ext>
                  </a:extLst>
                </p:cNvPr>
                <p:cNvSpPr txBox="1"/>
                <p:nvPr/>
              </p:nvSpPr>
              <p:spPr bwMode="auto">
                <a:xfrm>
                  <a:off x="8071055" y="2629695"/>
                  <a:ext cx="18662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O</a:t>
                  </a:r>
                  <a:endParaRPr kumimoji="0" 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grpSp>
          <p:grpSp>
            <p:nvGrpSpPr>
              <p:cNvPr id="87" name="Group 86">
                <a:extLst>
                  <a:ext uri="{FF2B5EF4-FFF2-40B4-BE49-F238E27FC236}">
                    <a16:creationId xmlns:a16="http://schemas.microsoft.com/office/drawing/2014/main" id="{9541DD2E-CFA7-4197-B549-6931269C4629}"/>
                  </a:ext>
                </a:extLst>
              </p:cNvPr>
              <p:cNvGrpSpPr/>
              <p:nvPr/>
            </p:nvGrpSpPr>
            <p:grpSpPr>
              <a:xfrm>
                <a:off x="5600346" y="2195087"/>
                <a:ext cx="5607895" cy="1855613"/>
                <a:chOff x="5134709" y="3464565"/>
                <a:chExt cx="5607895" cy="1855613"/>
              </a:xfrm>
            </p:grpSpPr>
            <p:grpSp>
              <p:nvGrpSpPr>
                <p:cNvPr id="9" name="Group 8">
                  <a:extLst>
                    <a:ext uri="{FF2B5EF4-FFF2-40B4-BE49-F238E27FC236}">
                      <a16:creationId xmlns:a16="http://schemas.microsoft.com/office/drawing/2014/main" id="{62046AFD-8423-41CF-94E3-2F7EB219A2E4}"/>
                    </a:ext>
                  </a:extLst>
                </p:cNvPr>
                <p:cNvGrpSpPr/>
                <p:nvPr/>
              </p:nvGrpSpPr>
              <p:grpSpPr>
                <a:xfrm>
                  <a:off x="6271817" y="3902721"/>
                  <a:ext cx="186621" cy="357179"/>
                  <a:chOff x="6225336" y="3960073"/>
                  <a:chExt cx="186621" cy="357179"/>
                </a:xfrm>
              </p:grpSpPr>
              <p:grpSp>
                <p:nvGrpSpPr>
                  <p:cNvPr id="189" name="Group 188">
                    <a:extLst>
                      <a:ext uri="{FF2B5EF4-FFF2-40B4-BE49-F238E27FC236}">
                        <a16:creationId xmlns:a16="http://schemas.microsoft.com/office/drawing/2014/main" id="{5C87E66B-C067-4126-829F-064B092351CC}"/>
                      </a:ext>
                    </a:extLst>
                  </p:cNvPr>
                  <p:cNvGrpSpPr/>
                  <p:nvPr/>
                </p:nvGrpSpPr>
                <p:grpSpPr>
                  <a:xfrm rot="2699459">
                    <a:off x="6265920" y="3960073"/>
                    <a:ext cx="106661" cy="109751"/>
                    <a:chOff x="8756909" y="5467904"/>
                    <a:chExt cx="139675" cy="140019"/>
                  </a:xfrm>
                </p:grpSpPr>
                <p:cxnSp>
                  <p:nvCxnSpPr>
                    <p:cNvPr id="190" name="Straight Connector 189">
                      <a:extLst>
                        <a:ext uri="{FF2B5EF4-FFF2-40B4-BE49-F238E27FC236}">
                          <a16:creationId xmlns:a16="http://schemas.microsoft.com/office/drawing/2014/main" id="{89405D08-BA8E-44E5-B6E6-9FC7881DAFF6}"/>
                        </a:ext>
                      </a:extLst>
                    </p:cNvPr>
                    <p:cNvCxnSpPr/>
                    <p:nvPr/>
                  </p:nvCxnSpPr>
                  <p:spPr bwMode="auto">
                    <a:xfrm>
                      <a:off x="8788705" y="5467904"/>
                      <a:ext cx="107879" cy="107879"/>
                    </a:xfrm>
                    <a:prstGeom prst="line">
                      <a:avLst/>
                    </a:prstGeom>
                    <a:noFill/>
                    <a:ln w="28575" cap="flat" cmpd="sng" algn="ctr">
                      <a:solidFill>
                        <a:schemeClr val="bg1"/>
                      </a:solidFill>
                      <a:prstDash val="solid"/>
                      <a:round/>
                      <a:headEnd type="none" w="med" len="med"/>
                      <a:tailEnd type="none" w="med" len="med"/>
                    </a:ln>
                    <a:effectLst/>
                  </p:spPr>
                </p:cxnSp>
                <p:cxnSp>
                  <p:nvCxnSpPr>
                    <p:cNvPr id="191" name="Straight Connector 190">
                      <a:extLst>
                        <a:ext uri="{FF2B5EF4-FFF2-40B4-BE49-F238E27FC236}">
                          <a16:creationId xmlns:a16="http://schemas.microsoft.com/office/drawing/2014/main" id="{F97412AD-3E08-435A-9EAD-49E13B9FDBF5}"/>
                        </a:ext>
                      </a:extLst>
                    </p:cNvPr>
                    <p:cNvCxnSpPr>
                      <a:cxnSpLocks/>
                    </p:cNvCxnSpPr>
                    <p:nvPr/>
                  </p:nvCxnSpPr>
                  <p:spPr bwMode="auto">
                    <a:xfrm>
                      <a:off x="8756909" y="5500044"/>
                      <a:ext cx="107879" cy="107879"/>
                    </a:xfrm>
                    <a:prstGeom prst="line">
                      <a:avLst/>
                    </a:prstGeom>
                    <a:noFill/>
                    <a:ln w="28575" cap="flat" cmpd="sng" algn="ctr">
                      <a:solidFill>
                        <a:schemeClr val="bg1"/>
                      </a:solidFill>
                      <a:prstDash val="solid"/>
                      <a:round/>
                      <a:headEnd type="none" w="med" len="med"/>
                      <a:tailEnd type="none" w="med" len="med"/>
                    </a:ln>
                    <a:effectLst/>
                  </p:spPr>
                </p:cxnSp>
              </p:grpSp>
              <p:sp>
                <p:nvSpPr>
                  <p:cNvPr id="192" name="TextBox 191">
                    <a:extLst>
                      <a:ext uri="{FF2B5EF4-FFF2-40B4-BE49-F238E27FC236}">
                        <a16:creationId xmlns:a16="http://schemas.microsoft.com/office/drawing/2014/main" id="{2C17C706-CCC0-485B-8221-334A0AE316FC}"/>
                      </a:ext>
                    </a:extLst>
                  </p:cNvPr>
                  <p:cNvSpPr txBox="1"/>
                  <p:nvPr/>
                </p:nvSpPr>
                <p:spPr bwMode="auto">
                  <a:xfrm>
                    <a:off x="6225336" y="4009475"/>
                    <a:ext cx="18662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O</a:t>
                    </a:r>
                    <a:endParaRPr kumimoji="0" 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grpSp>
            <p:grpSp>
              <p:nvGrpSpPr>
                <p:cNvPr id="41" name="Group 40">
                  <a:extLst>
                    <a:ext uri="{FF2B5EF4-FFF2-40B4-BE49-F238E27FC236}">
                      <a16:creationId xmlns:a16="http://schemas.microsoft.com/office/drawing/2014/main" id="{85B3B5D0-B25B-4F02-A799-608387CFF6A0}"/>
                    </a:ext>
                  </a:extLst>
                </p:cNvPr>
                <p:cNvGrpSpPr/>
                <p:nvPr/>
              </p:nvGrpSpPr>
              <p:grpSpPr>
                <a:xfrm>
                  <a:off x="6676426" y="3467234"/>
                  <a:ext cx="186621" cy="344855"/>
                  <a:chOff x="6883028" y="3487410"/>
                  <a:chExt cx="186621" cy="344855"/>
                </a:xfrm>
              </p:grpSpPr>
              <p:grpSp>
                <p:nvGrpSpPr>
                  <p:cNvPr id="193" name="Group 192">
                    <a:extLst>
                      <a:ext uri="{FF2B5EF4-FFF2-40B4-BE49-F238E27FC236}">
                        <a16:creationId xmlns:a16="http://schemas.microsoft.com/office/drawing/2014/main" id="{FB2F8782-84E5-4A1E-938B-6BB46FE4A476}"/>
                      </a:ext>
                    </a:extLst>
                  </p:cNvPr>
                  <p:cNvGrpSpPr/>
                  <p:nvPr/>
                </p:nvGrpSpPr>
                <p:grpSpPr>
                  <a:xfrm rot="2699459">
                    <a:off x="6917348" y="3722514"/>
                    <a:ext cx="106661" cy="109751"/>
                    <a:chOff x="8756909" y="5467904"/>
                    <a:chExt cx="139675" cy="140019"/>
                  </a:xfrm>
                </p:grpSpPr>
                <p:cxnSp>
                  <p:nvCxnSpPr>
                    <p:cNvPr id="194" name="Straight Connector 193">
                      <a:extLst>
                        <a:ext uri="{FF2B5EF4-FFF2-40B4-BE49-F238E27FC236}">
                          <a16:creationId xmlns:a16="http://schemas.microsoft.com/office/drawing/2014/main" id="{5D572FD4-BFA4-4F3D-914D-7B320CBB07EA}"/>
                        </a:ext>
                      </a:extLst>
                    </p:cNvPr>
                    <p:cNvCxnSpPr/>
                    <p:nvPr/>
                  </p:nvCxnSpPr>
                  <p:spPr bwMode="auto">
                    <a:xfrm>
                      <a:off x="8788705" y="5467904"/>
                      <a:ext cx="107879" cy="107879"/>
                    </a:xfrm>
                    <a:prstGeom prst="line">
                      <a:avLst/>
                    </a:prstGeom>
                    <a:noFill/>
                    <a:ln w="28575" cap="flat" cmpd="sng" algn="ctr">
                      <a:solidFill>
                        <a:schemeClr val="bg1"/>
                      </a:solidFill>
                      <a:prstDash val="solid"/>
                      <a:round/>
                      <a:headEnd type="none" w="med" len="med"/>
                      <a:tailEnd type="none" w="med" len="med"/>
                    </a:ln>
                    <a:effectLst/>
                  </p:spPr>
                </p:cxnSp>
                <p:cxnSp>
                  <p:nvCxnSpPr>
                    <p:cNvPr id="195" name="Straight Connector 194">
                      <a:extLst>
                        <a:ext uri="{FF2B5EF4-FFF2-40B4-BE49-F238E27FC236}">
                          <a16:creationId xmlns:a16="http://schemas.microsoft.com/office/drawing/2014/main" id="{54128C94-4EB8-4157-BA3C-A6284F481F56}"/>
                        </a:ext>
                      </a:extLst>
                    </p:cNvPr>
                    <p:cNvCxnSpPr>
                      <a:cxnSpLocks/>
                    </p:cNvCxnSpPr>
                    <p:nvPr/>
                  </p:nvCxnSpPr>
                  <p:spPr bwMode="auto">
                    <a:xfrm>
                      <a:off x="8756909" y="5500044"/>
                      <a:ext cx="107879" cy="107879"/>
                    </a:xfrm>
                    <a:prstGeom prst="line">
                      <a:avLst/>
                    </a:prstGeom>
                    <a:noFill/>
                    <a:ln w="28575" cap="flat" cmpd="sng" algn="ctr">
                      <a:solidFill>
                        <a:schemeClr val="bg1"/>
                      </a:solidFill>
                      <a:prstDash val="solid"/>
                      <a:round/>
                      <a:headEnd type="none" w="med" len="med"/>
                      <a:tailEnd type="none" w="med" len="med"/>
                    </a:ln>
                    <a:effectLst/>
                  </p:spPr>
                </p:cxnSp>
              </p:grpSp>
              <p:sp>
                <p:nvSpPr>
                  <p:cNvPr id="196" name="TextBox 195">
                    <a:extLst>
                      <a:ext uri="{FF2B5EF4-FFF2-40B4-BE49-F238E27FC236}">
                        <a16:creationId xmlns:a16="http://schemas.microsoft.com/office/drawing/2014/main" id="{B271A56D-1D8D-4E26-A818-A76120647578}"/>
                      </a:ext>
                    </a:extLst>
                  </p:cNvPr>
                  <p:cNvSpPr txBox="1"/>
                  <p:nvPr/>
                </p:nvSpPr>
                <p:spPr bwMode="auto">
                  <a:xfrm>
                    <a:off x="6883028" y="3487410"/>
                    <a:ext cx="18662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O</a:t>
                    </a:r>
                    <a:endParaRPr kumimoji="0" 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grpSp>
            <p:grpSp>
              <p:nvGrpSpPr>
                <p:cNvPr id="36" name="Group 35">
                  <a:extLst>
                    <a:ext uri="{FF2B5EF4-FFF2-40B4-BE49-F238E27FC236}">
                      <a16:creationId xmlns:a16="http://schemas.microsoft.com/office/drawing/2014/main" id="{981A6AA9-AC80-4DC1-AF54-96862973A31C}"/>
                    </a:ext>
                  </a:extLst>
                </p:cNvPr>
                <p:cNvGrpSpPr/>
                <p:nvPr/>
              </p:nvGrpSpPr>
              <p:grpSpPr>
                <a:xfrm>
                  <a:off x="5549845" y="3785173"/>
                  <a:ext cx="790997" cy="153096"/>
                  <a:chOff x="5585800" y="3419312"/>
                  <a:chExt cx="790997" cy="153096"/>
                </a:xfrm>
              </p:grpSpPr>
              <p:sp>
                <p:nvSpPr>
                  <p:cNvPr id="163" name="Freeform: Shape 162">
                    <a:extLst>
                      <a:ext uri="{FF2B5EF4-FFF2-40B4-BE49-F238E27FC236}">
                        <a16:creationId xmlns:a16="http://schemas.microsoft.com/office/drawing/2014/main" id="{C0BBEA9C-E9E7-483E-A269-BFD864481F26}"/>
                      </a:ext>
                    </a:extLst>
                  </p:cNvPr>
                  <p:cNvSpPr/>
                  <p:nvPr/>
                </p:nvSpPr>
                <p:spPr bwMode="auto">
                  <a:xfrm rot="5806655">
                    <a:off x="5660931" y="3372222"/>
                    <a:ext cx="114827" cy="265089"/>
                  </a:xfrm>
                  <a:custGeom>
                    <a:avLst/>
                    <a:gdLst>
                      <a:gd name="connsiteX0" fmla="*/ 124326 w 124326"/>
                      <a:gd name="connsiteY0" fmla="*/ 352926 h 352926"/>
                      <a:gd name="connsiteX1" fmla="*/ 0 w 124326"/>
                      <a:gd name="connsiteY1" fmla="*/ 180473 h 352926"/>
                      <a:gd name="connsiteX2" fmla="*/ 72189 w 124326"/>
                      <a:gd name="connsiteY2" fmla="*/ 0 h 352926"/>
                    </a:gdLst>
                    <a:ahLst/>
                    <a:cxnLst>
                      <a:cxn ang="0">
                        <a:pos x="connsiteX0" y="connsiteY0"/>
                      </a:cxn>
                      <a:cxn ang="0">
                        <a:pos x="connsiteX1" y="connsiteY1"/>
                      </a:cxn>
                      <a:cxn ang="0">
                        <a:pos x="connsiteX2" y="connsiteY2"/>
                      </a:cxn>
                    </a:cxnLst>
                    <a:rect l="l" t="t" r="r" b="b"/>
                    <a:pathLst>
                      <a:path w="124326" h="352926">
                        <a:moveTo>
                          <a:pt x="124326" y="352926"/>
                        </a:moveTo>
                        <a:lnTo>
                          <a:pt x="0" y="180473"/>
                        </a:lnTo>
                        <a:lnTo>
                          <a:pt x="72189" y="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165" name="Group 164">
                    <a:extLst>
                      <a:ext uri="{FF2B5EF4-FFF2-40B4-BE49-F238E27FC236}">
                        <a16:creationId xmlns:a16="http://schemas.microsoft.com/office/drawing/2014/main" id="{31A37FFB-4F88-491E-98C9-CC4DCDC1D207}"/>
                      </a:ext>
                    </a:extLst>
                  </p:cNvPr>
                  <p:cNvGrpSpPr/>
                  <p:nvPr/>
                </p:nvGrpSpPr>
                <p:grpSpPr>
                  <a:xfrm rot="21445207">
                    <a:off x="5717965" y="3419312"/>
                    <a:ext cx="394429" cy="149672"/>
                    <a:chOff x="6487934" y="2548605"/>
                    <a:chExt cx="326374" cy="100719"/>
                  </a:xfrm>
                </p:grpSpPr>
                <p:sp>
                  <p:nvSpPr>
                    <p:cNvPr id="166" name="Freeform: Shape 165">
                      <a:extLst>
                        <a:ext uri="{FF2B5EF4-FFF2-40B4-BE49-F238E27FC236}">
                          <a16:creationId xmlns:a16="http://schemas.microsoft.com/office/drawing/2014/main" id="{16DE2F68-AF04-47C5-A4A3-8DE8831EC71C}"/>
                        </a:ext>
                      </a:extLst>
                    </p:cNvPr>
                    <p:cNvSpPr/>
                    <p:nvPr/>
                  </p:nvSpPr>
                  <p:spPr bwMode="auto">
                    <a:xfrm rot="16896338">
                      <a:off x="6558973" y="2477566"/>
                      <a:ext cx="77271" cy="219350"/>
                    </a:xfrm>
                    <a:custGeom>
                      <a:avLst/>
                      <a:gdLst>
                        <a:gd name="connsiteX0" fmla="*/ 124326 w 124326"/>
                        <a:gd name="connsiteY0" fmla="*/ 352926 h 352926"/>
                        <a:gd name="connsiteX1" fmla="*/ 0 w 124326"/>
                        <a:gd name="connsiteY1" fmla="*/ 180473 h 352926"/>
                        <a:gd name="connsiteX2" fmla="*/ 72189 w 124326"/>
                        <a:gd name="connsiteY2" fmla="*/ 0 h 352926"/>
                      </a:gdLst>
                      <a:ahLst/>
                      <a:cxnLst>
                        <a:cxn ang="0">
                          <a:pos x="connsiteX0" y="connsiteY0"/>
                        </a:cxn>
                        <a:cxn ang="0">
                          <a:pos x="connsiteX1" y="connsiteY1"/>
                        </a:cxn>
                        <a:cxn ang="0">
                          <a:pos x="connsiteX2" y="connsiteY2"/>
                        </a:cxn>
                      </a:cxnLst>
                      <a:rect l="l" t="t" r="r" b="b"/>
                      <a:pathLst>
                        <a:path w="124326" h="352926">
                          <a:moveTo>
                            <a:pt x="124326" y="352926"/>
                          </a:moveTo>
                          <a:lnTo>
                            <a:pt x="0" y="180473"/>
                          </a:lnTo>
                          <a:lnTo>
                            <a:pt x="72189" y="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67" name="Freeform: Shape 166">
                      <a:extLst>
                        <a:ext uri="{FF2B5EF4-FFF2-40B4-BE49-F238E27FC236}">
                          <a16:creationId xmlns:a16="http://schemas.microsoft.com/office/drawing/2014/main" id="{66E39BF6-3B1D-4E89-8C19-96956365CFCB}"/>
                        </a:ext>
                      </a:extLst>
                    </p:cNvPr>
                    <p:cNvSpPr/>
                    <p:nvPr/>
                  </p:nvSpPr>
                  <p:spPr bwMode="auto">
                    <a:xfrm rot="6082291">
                      <a:off x="6665997" y="2501014"/>
                      <a:ext cx="77271" cy="219350"/>
                    </a:xfrm>
                    <a:custGeom>
                      <a:avLst/>
                      <a:gdLst>
                        <a:gd name="connsiteX0" fmla="*/ 124326 w 124326"/>
                        <a:gd name="connsiteY0" fmla="*/ 352926 h 352926"/>
                        <a:gd name="connsiteX1" fmla="*/ 0 w 124326"/>
                        <a:gd name="connsiteY1" fmla="*/ 180473 h 352926"/>
                        <a:gd name="connsiteX2" fmla="*/ 72189 w 124326"/>
                        <a:gd name="connsiteY2" fmla="*/ 0 h 352926"/>
                      </a:gdLst>
                      <a:ahLst/>
                      <a:cxnLst>
                        <a:cxn ang="0">
                          <a:pos x="connsiteX0" y="connsiteY0"/>
                        </a:cxn>
                        <a:cxn ang="0">
                          <a:pos x="connsiteX1" y="connsiteY1"/>
                        </a:cxn>
                        <a:cxn ang="0">
                          <a:pos x="connsiteX2" y="connsiteY2"/>
                        </a:cxn>
                      </a:cxnLst>
                      <a:rect l="l" t="t" r="r" b="b"/>
                      <a:pathLst>
                        <a:path w="124326" h="352926">
                          <a:moveTo>
                            <a:pt x="124326" y="352926"/>
                          </a:moveTo>
                          <a:lnTo>
                            <a:pt x="0" y="180473"/>
                          </a:lnTo>
                          <a:lnTo>
                            <a:pt x="72189" y="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168" name="Group 167">
                    <a:extLst>
                      <a:ext uri="{FF2B5EF4-FFF2-40B4-BE49-F238E27FC236}">
                        <a16:creationId xmlns:a16="http://schemas.microsoft.com/office/drawing/2014/main" id="{AFF77F36-FA26-4300-907C-7D3A1F34BE51}"/>
                      </a:ext>
                    </a:extLst>
                  </p:cNvPr>
                  <p:cNvGrpSpPr/>
                  <p:nvPr/>
                </p:nvGrpSpPr>
                <p:grpSpPr>
                  <a:xfrm rot="21445207">
                    <a:off x="5982368" y="3422736"/>
                    <a:ext cx="394429" cy="149672"/>
                    <a:chOff x="6487934" y="2548605"/>
                    <a:chExt cx="326374" cy="100719"/>
                  </a:xfrm>
                </p:grpSpPr>
                <p:sp>
                  <p:nvSpPr>
                    <p:cNvPr id="169" name="Freeform: Shape 168">
                      <a:extLst>
                        <a:ext uri="{FF2B5EF4-FFF2-40B4-BE49-F238E27FC236}">
                          <a16:creationId xmlns:a16="http://schemas.microsoft.com/office/drawing/2014/main" id="{B9E3A216-339B-4628-B359-5AA61DA88E5F}"/>
                        </a:ext>
                      </a:extLst>
                    </p:cNvPr>
                    <p:cNvSpPr/>
                    <p:nvPr/>
                  </p:nvSpPr>
                  <p:spPr bwMode="auto">
                    <a:xfrm rot="16896338">
                      <a:off x="6558973" y="2477566"/>
                      <a:ext cx="77271" cy="219350"/>
                    </a:xfrm>
                    <a:custGeom>
                      <a:avLst/>
                      <a:gdLst>
                        <a:gd name="connsiteX0" fmla="*/ 124326 w 124326"/>
                        <a:gd name="connsiteY0" fmla="*/ 352926 h 352926"/>
                        <a:gd name="connsiteX1" fmla="*/ 0 w 124326"/>
                        <a:gd name="connsiteY1" fmla="*/ 180473 h 352926"/>
                        <a:gd name="connsiteX2" fmla="*/ 72189 w 124326"/>
                        <a:gd name="connsiteY2" fmla="*/ 0 h 352926"/>
                      </a:gdLst>
                      <a:ahLst/>
                      <a:cxnLst>
                        <a:cxn ang="0">
                          <a:pos x="connsiteX0" y="connsiteY0"/>
                        </a:cxn>
                        <a:cxn ang="0">
                          <a:pos x="connsiteX1" y="connsiteY1"/>
                        </a:cxn>
                        <a:cxn ang="0">
                          <a:pos x="connsiteX2" y="connsiteY2"/>
                        </a:cxn>
                      </a:cxnLst>
                      <a:rect l="l" t="t" r="r" b="b"/>
                      <a:pathLst>
                        <a:path w="124326" h="352926">
                          <a:moveTo>
                            <a:pt x="124326" y="352926"/>
                          </a:moveTo>
                          <a:lnTo>
                            <a:pt x="0" y="180473"/>
                          </a:lnTo>
                          <a:lnTo>
                            <a:pt x="72189" y="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0" name="Freeform: Shape 169">
                      <a:extLst>
                        <a:ext uri="{FF2B5EF4-FFF2-40B4-BE49-F238E27FC236}">
                          <a16:creationId xmlns:a16="http://schemas.microsoft.com/office/drawing/2014/main" id="{D8C24EDA-38CF-43E8-B7D0-408AA29E5CFD}"/>
                        </a:ext>
                      </a:extLst>
                    </p:cNvPr>
                    <p:cNvSpPr/>
                    <p:nvPr/>
                  </p:nvSpPr>
                  <p:spPr bwMode="auto">
                    <a:xfrm rot="6082291">
                      <a:off x="6665997" y="2501014"/>
                      <a:ext cx="77271" cy="219350"/>
                    </a:xfrm>
                    <a:custGeom>
                      <a:avLst/>
                      <a:gdLst>
                        <a:gd name="connsiteX0" fmla="*/ 124326 w 124326"/>
                        <a:gd name="connsiteY0" fmla="*/ 352926 h 352926"/>
                        <a:gd name="connsiteX1" fmla="*/ 0 w 124326"/>
                        <a:gd name="connsiteY1" fmla="*/ 180473 h 352926"/>
                        <a:gd name="connsiteX2" fmla="*/ 72189 w 124326"/>
                        <a:gd name="connsiteY2" fmla="*/ 0 h 352926"/>
                      </a:gdLst>
                      <a:ahLst/>
                      <a:cxnLst>
                        <a:cxn ang="0">
                          <a:pos x="connsiteX0" y="connsiteY0"/>
                        </a:cxn>
                        <a:cxn ang="0">
                          <a:pos x="connsiteX1" y="connsiteY1"/>
                        </a:cxn>
                        <a:cxn ang="0">
                          <a:pos x="connsiteX2" y="connsiteY2"/>
                        </a:cxn>
                      </a:cxnLst>
                      <a:rect l="l" t="t" r="r" b="b"/>
                      <a:pathLst>
                        <a:path w="124326" h="352926">
                          <a:moveTo>
                            <a:pt x="124326" y="352926"/>
                          </a:moveTo>
                          <a:lnTo>
                            <a:pt x="0" y="180473"/>
                          </a:lnTo>
                          <a:lnTo>
                            <a:pt x="72189" y="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grpSp>
              <p:nvGrpSpPr>
                <p:cNvPr id="90" name="Group 89">
                  <a:extLst>
                    <a:ext uri="{FF2B5EF4-FFF2-40B4-BE49-F238E27FC236}">
                      <a16:creationId xmlns:a16="http://schemas.microsoft.com/office/drawing/2014/main" id="{BC0A926A-E4CA-4C55-AD16-3B2B60E92203}"/>
                    </a:ext>
                  </a:extLst>
                </p:cNvPr>
                <p:cNvGrpSpPr/>
                <p:nvPr/>
              </p:nvGrpSpPr>
              <p:grpSpPr>
                <a:xfrm rot="67231">
                  <a:off x="5536224" y="4141316"/>
                  <a:ext cx="106661" cy="109751"/>
                  <a:chOff x="8756909" y="5467904"/>
                  <a:chExt cx="139675" cy="140019"/>
                </a:xfrm>
              </p:grpSpPr>
              <p:cxnSp>
                <p:nvCxnSpPr>
                  <p:cNvPr id="91" name="Straight Connector 90">
                    <a:extLst>
                      <a:ext uri="{FF2B5EF4-FFF2-40B4-BE49-F238E27FC236}">
                        <a16:creationId xmlns:a16="http://schemas.microsoft.com/office/drawing/2014/main" id="{A89373EA-5326-40F8-BF05-D9E878C304FC}"/>
                      </a:ext>
                    </a:extLst>
                  </p:cNvPr>
                  <p:cNvCxnSpPr/>
                  <p:nvPr/>
                </p:nvCxnSpPr>
                <p:spPr bwMode="auto">
                  <a:xfrm>
                    <a:off x="8788705" y="5467904"/>
                    <a:ext cx="107879" cy="107879"/>
                  </a:xfrm>
                  <a:prstGeom prst="line">
                    <a:avLst/>
                  </a:prstGeom>
                  <a:noFill/>
                  <a:ln w="28575" cap="flat" cmpd="sng" algn="ctr">
                    <a:solidFill>
                      <a:schemeClr val="bg1"/>
                    </a:solidFill>
                    <a:prstDash val="solid"/>
                    <a:round/>
                    <a:headEnd type="none" w="med" len="med"/>
                    <a:tailEnd type="none" w="med" len="med"/>
                  </a:ln>
                  <a:effectLst/>
                </p:spPr>
              </p:cxnSp>
              <p:cxnSp>
                <p:nvCxnSpPr>
                  <p:cNvPr id="92" name="Straight Connector 91">
                    <a:extLst>
                      <a:ext uri="{FF2B5EF4-FFF2-40B4-BE49-F238E27FC236}">
                        <a16:creationId xmlns:a16="http://schemas.microsoft.com/office/drawing/2014/main" id="{0A8702C5-53E8-4167-A055-B4A163154AEE}"/>
                      </a:ext>
                    </a:extLst>
                  </p:cNvPr>
                  <p:cNvCxnSpPr>
                    <a:cxnSpLocks/>
                  </p:cNvCxnSpPr>
                  <p:nvPr/>
                </p:nvCxnSpPr>
                <p:spPr bwMode="auto">
                  <a:xfrm>
                    <a:off x="8756909" y="5500044"/>
                    <a:ext cx="107879" cy="107879"/>
                  </a:xfrm>
                  <a:prstGeom prst="line">
                    <a:avLst/>
                  </a:prstGeom>
                  <a:noFill/>
                  <a:ln w="28575" cap="flat" cmpd="sng" algn="ctr">
                    <a:solidFill>
                      <a:schemeClr val="bg1"/>
                    </a:solidFill>
                    <a:prstDash val="solid"/>
                    <a:round/>
                    <a:headEnd type="none" w="med" len="med"/>
                    <a:tailEnd type="none" w="med" len="med"/>
                  </a:ln>
                  <a:effectLst/>
                </p:spPr>
              </p:cxnSp>
            </p:grpSp>
            <p:sp>
              <p:nvSpPr>
                <p:cNvPr id="131" name="Pentagon 130">
                  <a:extLst>
                    <a:ext uri="{FF2B5EF4-FFF2-40B4-BE49-F238E27FC236}">
                      <a16:creationId xmlns:a16="http://schemas.microsoft.com/office/drawing/2014/main" id="{1CF2A439-9F46-4720-A594-00BE65B86DAC}"/>
                    </a:ext>
                  </a:extLst>
                </p:cNvPr>
                <p:cNvSpPr/>
                <p:nvPr/>
              </p:nvSpPr>
              <p:spPr bwMode="auto">
                <a:xfrm rot="15817700">
                  <a:off x="5149687" y="3859708"/>
                  <a:ext cx="402336" cy="402336"/>
                </a:xfrm>
                <a:prstGeom prst="pentagon">
                  <a:avLst/>
                </a:prstGeom>
                <a:noFill/>
                <a:ln w="28575">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132" name="Straight Connector 131">
                  <a:extLst>
                    <a:ext uri="{FF2B5EF4-FFF2-40B4-BE49-F238E27FC236}">
                      <a16:creationId xmlns:a16="http://schemas.microsoft.com/office/drawing/2014/main" id="{D9E8EBD4-FE20-4F02-A73C-211B971E2E12}"/>
                    </a:ext>
                  </a:extLst>
                </p:cNvPr>
                <p:cNvCxnSpPr>
                  <a:cxnSpLocks/>
                </p:cNvCxnSpPr>
                <p:nvPr/>
              </p:nvCxnSpPr>
              <p:spPr bwMode="auto">
                <a:xfrm flipV="1">
                  <a:off x="5219309" y="4262553"/>
                  <a:ext cx="98952" cy="124851"/>
                </a:xfrm>
                <a:prstGeom prst="line">
                  <a:avLst/>
                </a:prstGeom>
                <a:noFill/>
                <a:ln w="28575" cap="flat" cmpd="sng" algn="ctr">
                  <a:solidFill>
                    <a:schemeClr val="bg1"/>
                  </a:solidFill>
                  <a:prstDash val="solid"/>
                  <a:round/>
                  <a:headEnd type="none" w="med" len="med"/>
                  <a:tailEnd type="none" w="med" len="med"/>
                </a:ln>
                <a:effectLst/>
              </p:spPr>
            </p:cxnSp>
            <p:sp>
              <p:nvSpPr>
                <p:cNvPr id="145" name="TextBox 144">
                  <a:extLst>
                    <a:ext uri="{FF2B5EF4-FFF2-40B4-BE49-F238E27FC236}">
                      <a16:creationId xmlns:a16="http://schemas.microsoft.com/office/drawing/2014/main" id="{DBBDC851-3A7C-4384-83B4-EFE419356B57}"/>
                    </a:ext>
                  </a:extLst>
                </p:cNvPr>
                <p:cNvSpPr txBox="1"/>
                <p:nvPr/>
              </p:nvSpPr>
              <p:spPr bwMode="auto">
                <a:xfrm>
                  <a:off x="5382674" y="3749007"/>
                  <a:ext cx="30328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highlight>
                        <a:srgbClr val="FFFFFF"/>
                      </a:highlight>
                      <a:uLnTx/>
                      <a:uFillTx/>
                      <a:latin typeface="Calibri" panose="020F0502020204030204" pitchFamily="34" charset="0"/>
                      <a:ea typeface="+mn-ea"/>
                      <a:cs typeface="Arial" panose="020B0604020202020204" pitchFamily="34" charset="0"/>
                    </a:rPr>
                    <a:t>N</a:t>
                  </a:r>
                  <a:endParaRPr kumimoji="0" lang="en-US" sz="1400" b="0" i="1" u="none" strike="noStrike" kern="1200" cap="none" spc="0" normalizeH="0" baseline="0" noProof="0" dirty="0">
                    <a:ln>
                      <a:noFill/>
                    </a:ln>
                    <a:solidFill>
                      <a:srgbClr val="000000"/>
                    </a:solidFill>
                    <a:effectLst/>
                    <a:highlight>
                      <a:srgbClr val="FFFFFF"/>
                    </a:highlight>
                    <a:uLnTx/>
                    <a:uFillTx/>
                    <a:latin typeface="Calibri" panose="020F0502020204030204" pitchFamily="34" charset="0"/>
                    <a:ea typeface="+mn-ea"/>
                    <a:cs typeface="Arial" panose="020B0604020202020204" pitchFamily="34" charset="0"/>
                  </a:endParaRPr>
                </a:p>
              </p:txBody>
            </p:sp>
            <p:sp>
              <p:nvSpPr>
                <p:cNvPr id="158" name="TextBox 157">
                  <a:extLst>
                    <a:ext uri="{FF2B5EF4-FFF2-40B4-BE49-F238E27FC236}">
                      <a16:creationId xmlns:a16="http://schemas.microsoft.com/office/drawing/2014/main" id="{6768D70A-3E81-435C-9A99-9D7474DBFB6E}"/>
                    </a:ext>
                  </a:extLst>
                </p:cNvPr>
                <p:cNvSpPr txBox="1"/>
                <p:nvPr/>
              </p:nvSpPr>
              <p:spPr bwMode="auto">
                <a:xfrm rot="18967772">
                  <a:off x="5585186" y="4135756"/>
                  <a:ext cx="18662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O</a:t>
                  </a:r>
                  <a:endParaRPr kumimoji="0" 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grpSp>
              <p:nvGrpSpPr>
                <p:cNvPr id="80" name="Group 79">
                  <a:extLst>
                    <a:ext uri="{FF2B5EF4-FFF2-40B4-BE49-F238E27FC236}">
                      <a16:creationId xmlns:a16="http://schemas.microsoft.com/office/drawing/2014/main" id="{9A13794D-8174-4184-917B-769C2591FDE0}"/>
                    </a:ext>
                  </a:extLst>
                </p:cNvPr>
                <p:cNvGrpSpPr/>
                <p:nvPr/>
              </p:nvGrpSpPr>
              <p:grpSpPr>
                <a:xfrm>
                  <a:off x="5134709" y="3531017"/>
                  <a:ext cx="186621" cy="334022"/>
                  <a:chOff x="5194017" y="3517409"/>
                  <a:chExt cx="186621" cy="334022"/>
                </a:xfrm>
              </p:grpSpPr>
              <p:grpSp>
                <p:nvGrpSpPr>
                  <p:cNvPr id="159" name="Group 158">
                    <a:extLst>
                      <a:ext uri="{FF2B5EF4-FFF2-40B4-BE49-F238E27FC236}">
                        <a16:creationId xmlns:a16="http://schemas.microsoft.com/office/drawing/2014/main" id="{09AFCD16-FCB3-4996-9EC4-830C3CB12550}"/>
                      </a:ext>
                    </a:extLst>
                  </p:cNvPr>
                  <p:cNvGrpSpPr/>
                  <p:nvPr/>
                </p:nvGrpSpPr>
                <p:grpSpPr>
                  <a:xfrm rot="1759145">
                    <a:off x="5272944" y="3741680"/>
                    <a:ext cx="106661" cy="109751"/>
                    <a:chOff x="8756909" y="5467904"/>
                    <a:chExt cx="139675" cy="140019"/>
                  </a:xfrm>
                </p:grpSpPr>
                <p:cxnSp>
                  <p:nvCxnSpPr>
                    <p:cNvPr id="160" name="Straight Connector 159">
                      <a:extLst>
                        <a:ext uri="{FF2B5EF4-FFF2-40B4-BE49-F238E27FC236}">
                          <a16:creationId xmlns:a16="http://schemas.microsoft.com/office/drawing/2014/main" id="{ACF13D90-7853-4734-A5B4-DF1DA55B22E1}"/>
                        </a:ext>
                      </a:extLst>
                    </p:cNvPr>
                    <p:cNvCxnSpPr/>
                    <p:nvPr/>
                  </p:nvCxnSpPr>
                  <p:spPr bwMode="auto">
                    <a:xfrm>
                      <a:off x="8788705" y="5467904"/>
                      <a:ext cx="107879" cy="107879"/>
                    </a:xfrm>
                    <a:prstGeom prst="line">
                      <a:avLst/>
                    </a:prstGeom>
                    <a:noFill/>
                    <a:ln w="28575" cap="flat" cmpd="sng" algn="ctr">
                      <a:solidFill>
                        <a:schemeClr val="bg1"/>
                      </a:solidFill>
                      <a:prstDash val="solid"/>
                      <a:round/>
                      <a:headEnd type="none" w="med" len="med"/>
                      <a:tailEnd type="none" w="med" len="med"/>
                    </a:ln>
                    <a:effectLst/>
                  </p:spPr>
                </p:cxnSp>
                <p:cxnSp>
                  <p:nvCxnSpPr>
                    <p:cNvPr id="161" name="Straight Connector 160">
                      <a:extLst>
                        <a:ext uri="{FF2B5EF4-FFF2-40B4-BE49-F238E27FC236}">
                          <a16:creationId xmlns:a16="http://schemas.microsoft.com/office/drawing/2014/main" id="{905D7872-F7A8-4C74-ABCF-43133745E17C}"/>
                        </a:ext>
                      </a:extLst>
                    </p:cNvPr>
                    <p:cNvCxnSpPr>
                      <a:cxnSpLocks/>
                    </p:cNvCxnSpPr>
                    <p:nvPr/>
                  </p:nvCxnSpPr>
                  <p:spPr bwMode="auto">
                    <a:xfrm>
                      <a:off x="8756909" y="5500044"/>
                      <a:ext cx="107879" cy="107879"/>
                    </a:xfrm>
                    <a:prstGeom prst="line">
                      <a:avLst/>
                    </a:prstGeom>
                    <a:noFill/>
                    <a:ln w="28575" cap="flat" cmpd="sng" algn="ctr">
                      <a:solidFill>
                        <a:schemeClr val="bg1"/>
                      </a:solidFill>
                      <a:prstDash val="solid"/>
                      <a:round/>
                      <a:headEnd type="none" w="med" len="med"/>
                      <a:tailEnd type="none" w="med" len="med"/>
                    </a:ln>
                    <a:effectLst/>
                  </p:spPr>
                </p:cxnSp>
              </p:grpSp>
              <p:sp>
                <p:nvSpPr>
                  <p:cNvPr id="162" name="TextBox 161">
                    <a:extLst>
                      <a:ext uri="{FF2B5EF4-FFF2-40B4-BE49-F238E27FC236}">
                        <a16:creationId xmlns:a16="http://schemas.microsoft.com/office/drawing/2014/main" id="{B7127962-2BF0-4E28-B7FE-8DDD68B692BE}"/>
                      </a:ext>
                    </a:extLst>
                  </p:cNvPr>
                  <p:cNvSpPr txBox="1"/>
                  <p:nvPr/>
                </p:nvSpPr>
                <p:spPr bwMode="auto">
                  <a:xfrm rot="20610556">
                    <a:off x="5194017" y="3517409"/>
                    <a:ext cx="18662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O</a:t>
                    </a:r>
                    <a:endParaRPr kumimoji="0" 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grpSp>
            <p:sp>
              <p:nvSpPr>
                <p:cNvPr id="279" name="TextBox 278">
                  <a:extLst>
                    <a:ext uri="{FF2B5EF4-FFF2-40B4-BE49-F238E27FC236}">
                      <a16:creationId xmlns:a16="http://schemas.microsoft.com/office/drawing/2014/main" id="{FC589F1B-3E4F-4C3B-876B-911F0352016C}"/>
                    </a:ext>
                  </a:extLst>
                </p:cNvPr>
                <p:cNvSpPr txBox="1"/>
                <p:nvPr/>
              </p:nvSpPr>
              <p:spPr bwMode="auto">
                <a:xfrm>
                  <a:off x="5286937" y="4272047"/>
                  <a:ext cx="260498" cy="268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8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a:t>
                  </a:r>
                </a:p>
              </p:txBody>
            </p:sp>
            <p:cxnSp>
              <p:nvCxnSpPr>
                <p:cNvPr id="287" name="Straight Connector 286">
                  <a:extLst>
                    <a:ext uri="{FF2B5EF4-FFF2-40B4-BE49-F238E27FC236}">
                      <a16:creationId xmlns:a16="http://schemas.microsoft.com/office/drawing/2014/main" id="{D8ADCF43-F37A-48C7-8F92-6736DF8E8302}"/>
                    </a:ext>
                  </a:extLst>
                </p:cNvPr>
                <p:cNvCxnSpPr>
                  <a:cxnSpLocks/>
                </p:cNvCxnSpPr>
                <p:nvPr/>
              </p:nvCxnSpPr>
              <p:spPr bwMode="auto">
                <a:xfrm rot="18967772" flipH="1" flipV="1">
                  <a:off x="5346880" y="4250346"/>
                  <a:ext cx="1310" cy="82845"/>
                </a:xfrm>
                <a:prstGeom prst="line">
                  <a:avLst/>
                </a:prstGeom>
                <a:noFill/>
                <a:ln w="28575" cap="flat" cmpd="sng" algn="ctr">
                  <a:solidFill>
                    <a:schemeClr val="bg1"/>
                  </a:solidFill>
                  <a:prstDash val="solid"/>
                  <a:round/>
                  <a:headEnd type="none" w="med" len="med"/>
                  <a:tailEnd type="none" w="med" len="med"/>
                </a:ln>
                <a:effectLst/>
              </p:spPr>
            </p:cxnSp>
            <p:grpSp>
              <p:nvGrpSpPr>
                <p:cNvPr id="57" name="Group 56">
                  <a:extLst>
                    <a:ext uri="{FF2B5EF4-FFF2-40B4-BE49-F238E27FC236}">
                      <a16:creationId xmlns:a16="http://schemas.microsoft.com/office/drawing/2014/main" id="{C27E74EE-99D3-48CD-BDEA-9DAA27DC19B7}"/>
                    </a:ext>
                  </a:extLst>
                </p:cNvPr>
                <p:cNvGrpSpPr/>
                <p:nvPr/>
              </p:nvGrpSpPr>
              <p:grpSpPr>
                <a:xfrm>
                  <a:off x="7058688" y="3888265"/>
                  <a:ext cx="186621" cy="353164"/>
                  <a:chOff x="7148298" y="3900828"/>
                  <a:chExt cx="186621" cy="353164"/>
                </a:xfrm>
              </p:grpSpPr>
              <p:grpSp>
                <p:nvGrpSpPr>
                  <p:cNvPr id="249" name="Group 248">
                    <a:extLst>
                      <a:ext uri="{FF2B5EF4-FFF2-40B4-BE49-F238E27FC236}">
                        <a16:creationId xmlns:a16="http://schemas.microsoft.com/office/drawing/2014/main" id="{1B01E473-4B62-4BFB-B34A-AE383FFA82E8}"/>
                      </a:ext>
                    </a:extLst>
                  </p:cNvPr>
                  <p:cNvGrpSpPr/>
                  <p:nvPr/>
                </p:nvGrpSpPr>
                <p:grpSpPr>
                  <a:xfrm rot="2699459">
                    <a:off x="7188925" y="3900828"/>
                    <a:ext cx="106661" cy="109751"/>
                    <a:chOff x="8756909" y="5467904"/>
                    <a:chExt cx="139675" cy="140019"/>
                  </a:xfrm>
                </p:grpSpPr>
                <p:cxnSp>
                  <p:nvCxnSpPr>
                    <p:cNvPr id="250" name="Straight Connector 249">
                      <a:extLst>
                        <a:ext uri="{FF2B5EF4-FFF2-40B4-BE49-F238E27FC236}">
                          <a16:creationId xmlns:a16="http://schemas.microsoft.com/office/drawing/2014/main" id="{E28FC278-8818-467A-B6C0-C7415D34327C}"/>
                        </a:ext>
                      </a:extLst>
                    </p:cNvPr>
                    <p:cNvCxnSpPr/>
                    <p:nvPr/>
                  </p:nvCxnSpPr>
                  <p:spPr bwMode="auto">
                    <a:xfrm>
                      <a:off x="8788705" y="5467904"/>
                      <a:ext cx="107879" cy="107879"/>
                    </a:xfrm>
                    <a:prstGeom prst="line">
                      <a:avLst/>
                    </a:prstGeom>
                    <a:noFill/>
                    <a:ln w="28575" cap="flat" cmpd="sng" algn="ctr">
                      <a:solidFill>
                        <a:schemeClr val="bg1"/>
                      </a:solidFill>
                      <a:prstDash val="solid"/>
                      <a:round/>
                      <a:headEnd type="none" w="med" len="med"/>
                      <a:tailEnd type="none" w="med" len="med"/>
                    </a:ln>
                    <a:effectLst/>
                  </p:spPr>
                </p:cxnSp>
                <p:cxnSp>
                  <p:nvCxnSpPr>
                    <p:cNvPr id="261" name="Straight Connector 260">
                      <a:extLst>
                        <a:ext uri="{FF2B5EF4-FFF2-40B4-BE49-F238E27FC236}">
                          <a16:creationId xmlns:a16="http://schemas.microsoft.com/office/drawing/2014/main" id="{8B7F2F8B-74BF-49FE-9E39-E77C97F8989B}"/>
                        </a:ext>
                      </a:extLst>
                    </p:cNvPr>
                    <p:cNvCxnSpPr>
                      <a:cxnSpLocks/>
                    </p:cNvCxnSpPr>
                    <p:nvPr/>
                  </p:nvCxnSpPr>
                  <p:spPr bwMode="auto">
                    <a:xfrm>
                      <a:off x="8756909" y="5500044"/>
                      <a:ext cx="107879" cy="107879"/>
                    </a:xfrm>
                    <a:prstGeom prst="line">
                      <a:avLst/>
                    </a:prstGeom>
                    <a:noFill/>
                    <a:ln w="28575" cap="flat" cmpd="sng" algn="ctr">
                      <a:solidFill>
                        <a:schemeClr val="bg1"/>
                      </a:solidFill>
                      <a:prstDash val="solid"/>
                      <a:round/>
                      <a:headEnd type="none" w="med" len="med"/>
                      <a:tailEnd type="none" w="med" len="med"/>
                    </a:ln>
                    <a:effectLst/>
                  </p:spPr>
                </p:cxnSp>
              </p:grpSp>
              <p:sp>
                <p:nvSpPr>
                  <p:cNvPr id="262" name="TextBox 261">
                    <a:extLst>
                      <a:ext uri="{FF2B5EF4-FFF2-40B4-BE49-F238E27FC236}">
                        <a16:creationId xmlns:a16="http://schemas.microsoft.com/office/drawing/2014/main" id="{7DFD8191-AD81-4EC1-8460-F63A3168F943}"/>
                      </a:ext>
                    </a:extLst>
                  </p:cNvPr>
                  <p:cNvSpPr txBox="1"/>
                  <p:nvPr/>
                </p:nvSpPr>
                <p:spPr bwMode="auto">
                  <a:xfrm>
                    <a:off x="7148298" y="3946215"/>
                    <a:ext cx="18662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O</a:t>
                    </a:r>
                    <a:endParaRPr kumimoji="0" 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grpSp>
            <p:grpSp>
              <p:nvGrpSpPr>
                <p:cNvPr id="278" name="Group 277">
                  <a:extLst>
                    <a:ext uri="{FF2B5EF4-FFF2-40B4-BE49-F238E27FC236}">
                      <a16:creationId xmlns:a16="http://schemas.microsoft.com/office/drawing/2014/main" id="{B2A5D5A6-99F7-4D14-B91A-FA853B8E7F89}"/>
                    </a:ext>
                  </a:extLst>
                </p:cNvPr>
                <p:cNvGrpSpPr/>
                <p:nvPr/>
              </p:nvGrpSpPr>
              <p:grpSpPr>
                <a:xfrm>
                  <a:off x="7852741" y="3891218"/>
                  <a:ext cx="186621" cy="353164"/>
                  <a:chOff x="6225293" y="3960073"/>
                  <a:chExt cx="186621" cy="353164"/>
                </a:xfrm>
              </p:grpSpPr>
              <p:grpSp>
                <p:nvGrpSpPr>
                  <p:cNvPr id="297" name="Group 296">
                    <a:extLst>
                      <a:ext uri="{FF2B5EF4-FFF2-40B4-BE49-F238E27FC236}">
                        <a16:creationId xmlns:a16="http://schemas.microsoft.com/office/drawing/2014/main" id="{8899F782-52DA-4084-BF78-44D0F8DED7EA}"/>
                      </a:ext>
                    </a:extLst>
                  </p:cNvPr>
                  <p:cNvGrpSpPr/>
                  <p:nvPr/>
                </p:nvGrpSpPr>
                <p:grpSpPr>
                  <a:xfrm rot="2699459">
                    <a:off x="6265920" y="3960073"/>
                    <a:ext cx="106661" cy="109751"/>
                    <a:chOff x="8756909" y="5467904"/>
                    <a:chExt cx="139675" cy="140019"/>
                  </a:xfrm>
                </p:grpSpPr>
                <p:cxnSp>
                  <p:nvCxnSpPr>
                    <p:cNvPr id="339" name="Straight Connector 338">
                      <a:extLst>
                        <a:ext uri="{FF2B5EF4-FFF2-40B4-BE49-F238E27FC236}">
                          <a16:creationId xmlns:a16="http://schemas.microsoft.com/office/drawing/2014/main" id="{48BE4704-859C-40FF-B179-BCBFB861CDEB}"/>
                        </a:ext>
                      </a:extLst>
                    </p:cNvPr>
                    <p:cNvCxnSpPr/>
                    <p:nvPr/>
                  </p:nvCxnSpPr>
                  <p:spPr bwMode="auto">
                    <a:xfrm>
                      <a:off x="8788705" y="5467904"/>
                      <a:ext cx="107879" cy="107879"/>
                    </a:xfrm>
                    <a:prstGeom prst="line">
                      <a:avLst/>
                    </a:prstGeom>
                    <a:noFill/>
                    <a:ln w="28575" cap="flat" cmpd="sng" algn="ctr">
                      <a:solidFill>
                        <a:schemeClr val="bg1"/>
                      </a:solidFill>
                      <a:prstDash val="solid"/>
                      <a:round/>
                      <a:headEnd type="none" w="med" len="med"/>
                      <a:tailEnd type="none" w="med" len="med"/>
                    </a:ln>
                    <a:effectLst/>
                  </p:spPr>
                </p:cxnSp>
                <p:cxnSp>
                  <p:nvCxnSpPr>
                    <p:cNvPr id="341" name="Straight Connector 340">
                      <a:extLst>
                        <a:ext uri="{FF2B5EF4-FFF2-40B4-BE49-F238E27FC236}">
                          <a16:creationId xmlns:a16="http://schemas.microsoft.com/office/drawing/2014/main" id="{E548C0B7-6131-436F-BD8C-0F0571B2FEF5}"/>
                        </a:ext>
                      </a:extLst>
                    </p:cNvPr>
                    <p:cNvCxnSpPr>
                      <a:cxnSpLocks/>
                    </p:cNvCxnSpPr>
                    <p:nvPr/>
                  </p:nvCxnSpPr>
                  <p:spPr bwMode="auto">
                    <a:xfrm>
                      <a:off x="8756909" y="5500044"/>
                      <a:ext cx="107879" cy="107879"/>
                    </a:xfrm>
                    <a:prstGeom prst="line">
                      <a:avLst/>
                    </a:prstGeom>
                    <a:noFill/>
                    <a:ln w="28575" cap="flat" cmpd="sng" algn="ctr">
                      <a:solidFill>
                        <a:schemeClr val="bg1"/>
                      </a:solidFill>
                      <a:prstDash val="solid"/>
                      <a:round/>
                      <a:headEnd type="none" w="med" len="med"/>
                      <a:tailEnd type="none" w="med" len="med"/>
                    </a:ln>
                    <a:effectLst/>
                  </p:spPr>
                </p:cxnSp>
              </p:grpSp>
              <p:sp>
                <p:nvSpPr>
                  <p:cNvPr id="338" name="TextBox 337">
                    <a:extLst>
                      <a:ext uri="{FF2B5EF4-FFF2-40B4-BE49-F238E27FC236}">
                        <a16:creationId xmlns:a16="http://schemas.microsoft.com/office/drawing/2014/main" id="{316ADD3E-D72F-4278-B02D-A1BD81E899C6}"/>
                      </a:ext>
                    </a:extLst>
                  </p:cNvPr>
                  <p:cNvSpPr txBox="1"/>
                  <p:nvPr/>
                </p:nvSpPr>
                <p:spPr bwMode="auto">
                  <a:xfrm>
                    <a:off x="6225293" y="4005460"/>
                    <a:ext cx="18662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O</a:t>
                    </a:r>
                    <a:endParaRPr kumimoji="0" 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grpSp>
            <p:sp>
              <p:nvSpPr>
                <p:cNvPr id="269" name="TextBox 268">
                  <a:extLst>
                    <a:ext uri="{FF2B5EF4-FFF2-40B4-BE49-F238E27FC236}">
                      <a16:creationId xmlns:a16="http://schemas.microsoft.com/office/drawing/2014/main" id="{5343E906-A7C0-4063-86F2-9999F3226E9E}"/>
                    </a:ext>
                  </a:extLst>
                </p:cNvPr>
                <p:cNvSpPr txBox="1"/>
                <p:nvPr/>
              </p:nvSpPr>
              <p:spPr bwMode="auto">
                <a:xfrm>
                  <a:off x="7128190" y="3527275"/>
                  <a:ext cx="260498" cy="441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8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a:t>
                  </a:r>
                  <a:r>
                    <a:rPr kumimoji="0" lang="en-US" sz="1400" b="1" i="0" u="none" strike="noStrike" kern="1200" cap="none" spc="0" normalizeH="0" baseline="0" noProof="0" dirty="0">
                      <a:ln>
                        <a:noFill/>
                      </a:ln>
                      <a:solidFill>
                        <a:srgbClr val="000000"/>
                      </a:solidFill>
                      <a:effectLst/>
                      <a:highlight>
                        <a:srgbClr val="FFFFFF"/>
                      </a:highlight>
                      <a:uLnTx/>
                      <a:uFillTx/>
                      <a:latin typeface="Calibri" panose="020F0502020204030204" pitchFamily="34" charset="0"/>
                      <a:ea typeface="+mn-ea"/>
                      <a:cs typeface="Arial" panose="020B0604020202020204" pitchFamily="34" charset="0"/>
                    </a:rPr>
                    <a:t>N</a:t>
                  </a:r>
                </a:p>
              </p:txBody>
            </p:sp>
            <p:cxnSp>
              <p:nvCxnSpPr>
                <p:cNvPr id="369" name="Straight Connector 368">
                  <a:extLst>
                    <a:ext uri="{FF2B5EF4-FFF2-40B4-BE49-F238E27FC236}">
                      <a16:creationId xmlns:a16="http://schemas.microsoft.com/office/drawing/2014/main" id="{DFE5AA51-F584-4A74-847C-E55CAB084471}"/>
                    </a:ext>
                  </a:extLst>
                </p:cNvPr>
                <p:cNvCxnSpPr>
                  <a:cxnSpLocks/>
                </p:cNvCxnSpPr>
                <p:nvPr/>
              </p:nvCxnSpPr>
              <p:spPr bwMode="auto">
                <a:xfrm flipH="1" flipV="1">
                  <a:off x="7323638" y="3842580"/>
                  <a:ext cx="95535" cy="53284"/>
                </a:xfrm>
                <a:prstGeom prst="line">
                  <a:avLst/>
                </a:prstGeom>
                <a:noFill/>
                <a:ln w="28575" cap="flat" cmpd="sng" algn="ctr">
                  <a:solidFill>
                    <a:schemeClr val="bg1"/>
                  </a:solidFill>
                  <a:prstDash val="solid"/>
                  <a:round/>
                  <a:headEnd type="none" w="med" len="med"/>
                  <a:tailEnd type="none" w="med" len="med"/>
                </a:ln>
                <a:effectLst/>
              </p:spPr>
            </p:cxnSp>
            <p:sp>
              <p:nvSpPr>
                <p:cNvPr id="62" name="Isosceles Triangle 61">
                  <a:extLst>
                    <a:ext uri="{FF2B5EF4-FFF2-40B4-BE49-F238E27FC236}">
                      <a16:creationId xmlns:a16="http://schemas.microsoft.com/office/drawing/2014/main" id="{1F62A773-1BE9-4DA7-9307-0A4EEA43B825}"/>
                    </a:ext>
                  </a:extLst>
                </p:cNvPr>
                <p:cNvSpPr/>
                <p:nvPr/>
              </p:nvSpPr>
              <p:spPr bwMode="auto">
                <a:xfrm rot="2331764">
                  <a:off x="7336283" y="3886976"/>
                  <a:ext cx="73152" cy="109728"/>
                </a:xfrm>
                <a:prstGeom prst="triangle">
                  <a:avLst/>
                </a:prstGeom>
                <a:solidFill>
                  <a:schemeClr val="bg1"/>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399" name="Group 398">
                  <a:extLst>
                    <a:ext uri="{FF2B5EF4-FFF2-40B4-BE49-F238E27FC236}">
                      <a16:creationId xmlns:a16="http://schemas.microsoft.com/office/drawing/2014/main" id="{B037BC1A-9CA9-4B2D-89CC-5FAD288C785C}"/>
                    </a:ext>
                  </a:extLst>
                </p:cNvPr>
                <p:cNvGrpSpPr/>
                <p:nvPr/>
              </p:nvGrpSpPr>
              <p:grpSpPr>
                <a:xfrm>
                  <a:off x="7417992" y="3765292"/>
                  <a:ext cx="790997" cy="153096"/>
                  <a:chOff x="5585800" y="3419312"/>
                  <a:chExt cx="790997" cy="153096"/>
                </a:xfrm>
              </p:grpSpPr>
              <p:sp>
                <p:nvSpPr>
                  <p:cNvPr id="400" name="Freeform: Shape 399">
                    <a:extLst>
                      <a:ext uri="{FF2B5EF4-FFF2-40B4-BE49-F238E27FC236}">
                        <a16:creationId xmlns:a16="http://schemas.microsoft.com/office/drawing/2014/main" id="{5A95401B-86F3-4911-8B94-AA549C3D3896}"/>
                      </a:ext>
                    </a:extLst>
                  </p:cNvPr>
                  <p:cNvSpPr/>
                  <p:nvPr/>
                </p:nvSpPr>
                <p:spPr bwMode="auto">
                  <a:xfrm rot="5806655">
                    <a:off x="5660931" y="3372222"/>
                    <a:ext cx="114827" cy="265089"/>
                  </a:xfrm>
                  <a:custGeom>
                    <a:avLst/>
                    <a:gdLst>
                      <a:gd name="connsiteX0" fmla="*/ 124326 w 124326"/>
                      <a:gd name="connsiteY0" fmla="*/ 352926 h 352926"/>
                      <a:gd name="connsiteX1" fmla="*/ 0 w 124326"/>
                      <a:gd name="connsiteY1" fmla="*/ 180473 h 352926"/>
                      <a:gd name="connsiteX2" fmla="*/ 72189 w 124326"/>
                      <a:gd name="connsiteY2" fmla="*/ 0 h 352926"/>
                    </a:gdLst>
                    <a:ahLst/>
                    <a:cxnLst>
                      <a:cxn ang="0">
                        <a:pos x="connsiteX0" y="connsiteY0"/>
                      </a:cxn>
                      <a:cxn ang="0">
                        <a:pos x="connsiteX1" y="connsiteY1"/>
                      </a:cxn>
                      <a:cxn ang="0">
                        <a:pos x="connsiteX2" y="connsiteY2"/>
                      </a:cxn>
                    </a:cxnLst>
                    <a:rect l="l" t="t" r="r" b="b"/>
                    <a:pathLst>
                      <a:path w="124326" h="352926">
                        <a:moveTo>
                          <a:pt x="124326" y="352926"/>
                        </a:moveTo>
                        <a:lnTo>
                          <a:pt x="0" y="180473"/>
                        </a:lnTo>
                        <a:lnTo>
                          <a:pt x="72189" y="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401" name="Group 400">
                    <a:extLst>
                      <a:ext uri="{FF2B5EF4-FFF2-40B4-BE49-F238E27FC236}">
                        <a16:creationId xmlns:a16="http://schemas.microsoft.com/office/drawing/2014/main" id="{C77A8FC0-97BE-420B-92CC-5A84DB7901DD}"/>
                      </a:ext>
                    </a:extLst>
                  </p:cNvPr>
                  <p:cNvGrpSpPr/>
                  <p:nvPr/>
                </p:nvGrpSpPr>
                <p:grpSpPr>
                  <a:xfrm rot="21445207">
                    <a:off x="5717965" y="3419312"/>
                    <a:ext cx="394429" cy="149672"/>
                    <a:chOff x="6487934" y="2548605"/>
                    <a:chExt cx="326374" cy="100719"/>
                  </a:xfrm>
                </p:grpSpPr>
                <p:sp>
                  <p:nvSpPr>
                    <p:cNvPr id="405" name="Freeform: Shape 404">
                      <a:extLst>
                        <a:ext uri="{FF2B5EF4-FFF2-40B4-BE49-F238E27FC236}">
                          <a16:creationId xmlns:a16="http://schemas.microsoft.com/office/drawing/2014/main" id="{7D9F5E99-FC89-47B9-92D9-FB934A31199E}"/>
                        </a:ext>
                      </a:extLst>
                    </p:cNvPr>
                    <p:cNvSpPr/>
                    <p:nvPr/>
                  </p:nvSpPr>
                  <p:spPr bwMode="auto">
                    <a:xfrm rot="16896338">
                      <a:off x="6558973" y="2477566"/>
                      <a:ext cx="77271" cy="219350"/>
                    </a:xfrm>
                    <a:custGeom>
                      <a:avLst/>
                      <a:gdLst>
                        <a:gd name="connsiteX0" fmla="*/ 124326 w 124326"/>
                        <a:gd name="connsiteY0" fmla="*/ 352926 h 352926"/>
                        <a:gd name="connsiteX1" fmla="*/ 0 w 124326"/>
                        <a:gd name="connsiteY1" fmla="*/ 180473 h 352926"/>
                        <a:gd name="connsiteX2" fmla="*/ 72189 w 124326"/>
                        <a:gd name="connsiteY2" fmla="*/ 0 h 352926"/>
                      </a:gdLst>
                      <a:ahLst/>
                      <a:cxnLst>
                        <a:cxn ang="0">
                          <a:pos x="connsiteX0" y="connsiteY0"/>
                        </a:cxn>
                        <a:cxn ang="0">
                          <a:pos x="connsiteX1" y="connsiteY1"/>
                        </a:cxn>
                        <a:cxn ang="0">
                          <a:pos x="connsiteX2" y="connsiteY2"/>
                        </a:cxn>
                      </a:cxnLst>
                      <a:rect l="l" t="t" r="r" b="b"/>
                      <a:pathLst>
                        <a:path w="124326" h="352926">
                          <a:moveTo>
                            <a:pt x="124326" y="352926"/>
                          </a:moveTo>
                          <a:lnTo>
                            <a:pt x="0" y="180473"/>
                          </a:lnTo>
                          <a:lnTo>
                            <a:pt x="72189" y="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06" name="Freeform: Shape 405">
                      <a:extLst>
                        <a:ext uri="{FF2B5EF4-FFF2-40B4-BE49-F238E27FC236}">
                          <a16:creationId xmlns:a16="http://schemas.microsoft.com/office/drawing/2014/main" id="{EECEC00F-C6E3-46EF-8362-17A98492AED5}"/>
                        </a:ext>
                      </a:extLst>
                    </p:cNvPr>
                    <p:cNvSpPr/>
                    <p:nvPr/>
                  </p:nvSpPr>
                  <p:spPr bwMode="auto">
                    <a:xfrm rot="6082291">
                      <a:off x="6665997" y="2501014"/>
                      <a:ext cx="77271" cy="219350"/>
                    </a:xfrm>
                    <a:custGeom>
                      <a:avLst/>
                      <a:gdLst>
                        <a:gd name="connsiteX0" fmla="*/ 124326 w 124326"/>
                        <a:gd name="connsiteY0" fmla="*/ 352926 h 352926"/>
                        <a:gd name="connsiteX1" fmla="*/ 0 w 124326"/>
                        <a:gd name="connsiteY1" fmla="*/ 180473 h 352926"/>
                        <a:gd name="connsiteX2" fmla="*/ 72189 w 124326"/>
                        <a:gd name="connsiteY2" fmla="*/ 0 h 352926"/>
                      </a:gdLst>
                      <a:ahLst/>
                      <a:cxnLst>
                        <a:cxn ang="0">
                          <a:pos x="connsiteX0" y="connsiteY0"/>
                        </a:cxn>
                        <a:cxn ang="0">
                          <a:pos x="connsiteX1" y="connsiteY1"/>
                        </a:cxn>
                        <a:cxn ang="0">
                          <a:pos x="connsiteX2" y="connsiteY2"/>
                        </a:cxn>
                      </a:cxnLst>
                      <a:rect l="l" t="t" r="r" b="b"/>
                      <a:pathLst>
                        <a:path w="124326" h="352926">
                          <a:moveTo>
                            <a:pt x="124326" y="352926"/>
                          </a:moveTo>
                          <a:lnTo>
                            <a:pt x="0" y="180473"/>
                          </a:lnTo>
                          <a:lnTo>
                            <a:pt x="72189" y="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02" name="Group 401">
                    <a:extLst>
                      <a:ext uri="{FF2B5EF4-FFF2-40B4-BE49-F238E27FC236}">
                        <a16:creationId xmlns:a16="http://schemas.microsoft.com/office/drawing/2014/main" id="{1E7EE1F3-158E-4558-A0CE-C912F9F784DC}"/>
                      </a:ext>
                    </a:extLst>
                  </p:cNvPr>
                  <p:cNvGrpSpPr/>
                  <p:nvPr/>
                </p:nvGrpSpPr>
                <p:grpSpPr>
                  <a:xfrm rot="21445207">
                    <a:off x="5982368" y="3422736"/>
                    <a:ext cx="394429" cy="149672"/>
                    <a:chOff x="6487934" y="2548605"/>
                    <a:chExt cx="326374" cy="100719"/>
                  </a:xfrm>
                </p:grpSpPr>
                <p:sp>
                  <p:nvSpPr>
                    <p:cNvPr id="403" name="Freeform: Shape 402">
                      <a:extLst>
                        <a:ext uri="{FF2B5EF4-FFF2-40B4-BE49-F238E27FC236}">
                          <a16:creationId xmlns:a16="http://schemas.microsoft.com/office/drawing/2014/main" id="{C1C6C386-1344-4FD8-9E58-E102B13A4981}"/>
                        </a:ext>
                      </a:extLst>
                    </p:cNvPr>
                    <p:cNvSpPr/>
                    <p:nvPr/>
                  </p:nvSpPr>
                  <p:spPr bwMode="auto">
                    <a:xfrm rot="16896338">
                      <a:off x="6558973" y="2477566"/>
                      <a:ext cx="77271" cy="219350"/>
                    </a:xfrm>
                    <a:custGeom>
                      <a:avLst/>
                      <a:gdLst>
                        <a:gd name="connsiteX0" fmla="*/ 124326 w 124326"/>
                        <a:gd name="connsiteY0" fmla="*/ 352926 h 352926"/>
                        <a:gd name="connsiteX1" fmla="*/ 0 w 124326"/>
                        <a:gd name="connsiteY1" fmla="*/ 180473 h 352926"/>
                        <a:gd name="connsiteX2" fmla="*/ 72189 w 124326"/>
                        <a:gd name="connsiteY2" fmla="*/ 0 h 352926"/>
                      </a:gdLst>
                      <a:ahLst/>
                      <a:cxnLst>
                        <a:cxn ang="0">
                          <a:pos x="connsiteX0" y="connsiteY0"/>
                        </a:cxn>
                        <a:cxn ang="0">
                          <a:pos x="connsiteX1" y="connsiteY1"/>
                        </a:cxn>
                        <a:cxn ang="0">
                          <a:pos x="connsiteX2" y="connsiteY2"/>
                        </a:cxn>
                      </a:cxnLst>
                      <a:rect l="l" t="t" r="r" b="b"/>
                      <a:pathLst>
                        <a:path w="124326" h="352926">
                          <a:moveTo>
                            <a:pt x="124326" y="352926"/>
                          </a:moveTo>
                          <a:lnTo>
                            <a:pt x="0" y="180473"/>
                          </a:lnTo>
                          <a:lnTo>
                            <a:pt x="72189" y="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04" name="Freeform: Shape 403">
                      <a:extLst>
                        <a:ext uri="{FF2B5EF4-FFF2-40B4-BE49-F238E27FC236}">
                          <a16:creationId xmlns:a16="http://schemas.microsoft.com/office/drawing/2014/main" id="{20CA35E7-359C-4480-94F8-9043FF08D835}"/>
                        </a:ext>
                      </a:extLst>
                    </p:cNvPr>
                    <p:cNvSpPr/>
                    <p:nvPr/>
                  </p:nvSpPr>
                  <p:spPr bwMode="auto">
                    <a:xfrm rot="6082291">
                      <a:off x="6665997" y="2501014"/>
                      <a:ext cx="77271" cy="219350"/>
                    </a:xfrm>
                    <a:custGeom>
                      <a:avLst/>
                      <a:gdLst>
                        <a:gd name="connsiteX0" fmla="*/ 124326 w 124326"/>
                        <a:gd name="connsiteY0" fmla="*/ 352926 h 352926"/>
                        <a:gd name="connsiteX1" fmla="*/ 0 w 124326"/>
                        <a:gd name="connsiteY1" fmla="*/ 180473 h 352926"/>
                        <a:gd name="connsiteX2" fmla="*/ 72189 w 124326"/>
                        <a:gd name="connsiteY2" fmla="*/ 0 h 352926"/>
                      </a:gdLst>
                      <a:ahLst/>
                      <a:cxnLst>
                        <a:cxn ang="0">
                          <a:pos x="connsiteX0" y="connsiteY0"/>
                        </a:cxn>
                        <a:cxn ang="0">
                          <a:pos x="connsiteX1" y="connsiteY1"/>
                        </a:cxn>
                        <a:cxn ang="0">
                          <a:pos x="connsiteX2" y="connsiteY2"/>
                        </a:cxn>
                      </a:cxnLst>
                      <a:rect l="l" t="t" r="r" b="b"/>
                      <a:pathLst>
                        <a:path w="124326" h="352926">
                          <a:moveTo>
                            <a:pt x="124326" y="352926"/>
                          </a:moveTo>
                          <a:lnTo>
                            <a:pt x="0" y="180473"/>
                          </a:lnTo>
                          <a:lnTo>
                            <a:pt x="72189" y="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sp>
              <p:nvSpPr>
                <p:cNvPr id="226" name="TextBox 225">
                  <a:extLst>
                    <a:ext uri="{FF2B5EF4-FFF2-40B4-BE49-F238E27FC236}">
                      <a16:creationId xmlns:a16="http://schemas.microsoft.com/office/drawing/2014/main" id="{0C6E1155-98A3-41C9-90D3-6615FD75D65E}"/>
                    </a:ext>
                  </a:extLst>
                </p:cNvPr>
                <p:cNvSpPr txBox="1"/>
                <p:nvPr/>
              </p:nvSpPr>
              <p:spPr bwMode="auto">
                <a:xfrm>
                  <a:off x="7554319" y="3781822"/>
                  <a:ext cx="260498" cy="441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8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highlight>
                        <a:srgbClr val="FFFFFF"/>
                      </a:highlight>
                      <a:uLnTx/>
                      <a:uFillTx/>
                      <a:latin typeface="Calibri" panose="020F0502020204030204" pitchFamily="34" charset="0"/>
                      <a:ea typeface="+mn-ea"/>
                      <a:cs typeface="Arial" panose="020B0604020202020204" pitchFamily="34" charset="0"/>
                    </a:rPr>
                    <a:t>N</a:t>
                  </a:r>
                </a:p>
                <a:p>
                  <a:pPr marL="0" marR="0" lvl="0" indent="0" algn="ctr" defTabSz="914400" rtl="0" eaLnBrk="0" fontAlgn="base" latinLnBrk="0" hangingPunct="0">
                    <a:lnSpc>
                      <a:spcPct val="8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a:t>
                  </a:r>
                </a:p>
              </p:txBody>
            </p:sp>
            <p:grpSp>
              <p:nvGrpSpPr>
                <p:cNvPr id="407" name="Group 406">
                  <a:extLst>
                    <a:ext uri="{FF2B5EF4-FFF2-40B4-BE49-F238E27FC236}">
                      <a16:creationId xmlns:a16="http://schemas.microsoft.com/office/drawing/2014/main" id="{8C0AB54A-E697-49CB-8AA1-D950BE591339}"/>
                    </a:ext>
                  </a:extLst>
                </p:cNvPr>
                <p:cNvGrpSpPr/>
                <p:nvPr/>
              </p:nvGrpSpPr>
              <p:grpSpPr>
                <a:xfrm>
                  <a:off x="6371593" y="3775709"/>
                  <a:ext cx="790997" cy="153096"/>
                  <a:chOff x="5585800" y="3419312"/>
                  <a:chExt cx="790997" cy="153096"/>
                </a:xfrm>
              </p:grpSpPr>
              <p:sp>
                <p:nvSpPr>
                  <p:cNvPr id="408" name="Freeform: Shape 407">
                    <a:extLst>
                      <a:ext uri="{FF2B5EF4-FFF2-40B4-BE49-F238E27FC236}">
                        <a16:creationId xmlns:a16="http://schemas.microsoft.com/office/drawing/2014/main" id="{03D63B57-C5BA-44E3-BD16-5BCEB5A5AB78}"/>
                      </a:ext>
                    </a:extLst>
                  </p:cNvPr>
                  <p:cNvSpPr/>
                  <p:nvPr/>
                </p:nvSpPr>
                <p:spPr bwMode="auto">
                  <a:xfrm rot="5806655">
                    <a:off x="5660931" y="3372222"/>
                    <a:ext cx="114827" cy="265089"/>
                  </a:xfrm>
                  <a:custGeom>
                    <a:avLst/>
                    <a:gdLst>
                      <a:gd name="connsiteX0" fmla="*/ 124326 w 124326"/>
                      <a:gd name="connsiteY0" fmla="*/ 352926 h 352926"/>
                      <a:gd name="connsiteX1" fmla="*/ 0 w 124326"/>
                      <a:gd name="connsiteY1" fmla="*/ 180473 h 352926"/>
                      <a:gd name="connsiteX2" fmla="*/ 72189 w 124326"/>
                      <a:gd name="connsiteY2" fmla="*/ 0 h 352926"/>
                    </a:gdLst>
                    <a:ahLst/>
                    <a:cxnLst>
                      <a:cxn ang="0">
                        <a:pos x="connsiteX0" y="connsiteY0"/>
                      </a:cxn>
                      <a:cxn ang="0">
                        <a:pos x="connsiteX1" y="connsiteY1"/>
                      </a:cxn>
                      <a:cxn ang="0">
                        <a:pos x="connsiteX2" y="connsiteY2"/>
                      </a:cxn>
                    </a:cxnLst>
                    <a:rect l="l" t="t" r="r" b="b"/>
                    <a:pathLst>
                      <a:path w="124326" h="352926">
                        <a:moveTo>
                          <a:pt x="124326" y="352926"/>
                        </a:moveTo>
                        <a:lnTo>
                          <a:pt x="0" y="180473"/>
                        </a:lnTo>
                        <a:lnTo>
                          <a:pt x="72189" y="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409" name="Group 408">
                    <a:extLst>
                      <a:ext uri="{FF2B5EF4-FFF2-40B4-BE49-F238E27FC236}">
                        <a16:creationId xmlns:a16="http://schemas.microsoft.com/office/drawing/2014/main" id="{30A65519-348E-4842-80F5-F242A75B7822}"/>
                      </a:ext>
                    </a:extLst>
                  </p:cNvPr>
                  <p:cNvGrpSpPr/>
                  <p:nvPr/>
                </p:nvGrpSpPr>
                <p:grpSpPr>
                  <a:xfrm rot="21445207">
                    <a:off x="5717965" y="3419312"/>
                    <a:ext cx="394429" cy="149672"/>
                    <a:chOff x="6487934" y="2548605"/>
                    <a:chExt cx="326374" cy="100719"/>
                  </a:xfrm>
                </p:grpSpPr>
                <p:sp>
                  <p:nvSpPr>
                    <p:cNvPr id="413" name="Freeform: Shape 412">
                      <a:extLst>
                        <a:ext uri="{FF2B5EF4-FFF2-40B4-BE49-F238E27FC236}">
                          <a16:creationId xmlns:a16="http://schemas.microsoft.com/office/drawing/2014/main" id="{06EAE8FC-3DA9-4954-BB3A-A23482FE845A}"/>
                        </a:ext>
                      </a:extLst>
                    </p:cNvPr>
                    <p:cNvSpPr/>
                    <p:nvPr/>
                  </p:nvSpPr>
                  <p:spPr bwMode="auto">
                    <a:xfrm rot="16896338">
                      <a:off x="6558973" y="2477566"/>
                      <a:ext cx="77271" cy="219350"/>
                    </a:xfrm>
                    <a:custGeom>
                      <a:avLst/>
                      <a:gdLst>
                        <a:gd name="connsiteX0" fmla="*/ 124326 w 124326"/>
                        <a:gd name="connsiteY0" fmla="*/ 352926 h 352926"/>
                        <a:gd name="connsiteX1" fmla="*/ 0 w 124326"/>
                        <a:gd name="connsiteY1" fmla="*/ 180473 h 352926"/>
                        <a:gd name="connsiteX2" fmla="*/ 72189 w 124326"/>
                        <a:gd name="connsiteY2" fmla="*/ 0 h 352926"/>
                      </a:gdLst>
                      <a:ahLst/>
                      <a:cxnLst>
                        <a:cxn ang="0">
                          <a:pos x="connsiteX0" y="connsiteY0"/>
                        </a:cxn>
                        <a:cxn ang="0">
                          <a:pos x="connsiteX1" y="connsiteY1"/>
                        </a:cxn>
                        <a:cxn ang="0">
                          <a:pos x="connsiteX2" y="connsiteY2"/>
                        </a:cxn>
                      </a:cxnLst>
                      <a:rect l="l" t="t" r="r" b="b"/>
                      <a:pathLst>
                        <a:path w="124326" h="352926">
                          <a:moveTo>
                            <a:pt x="124326" y="352926"/>
                          </a:moveTo>
                          <a:lnTo>
                            <a:pt x="0" y="180473"/>
                          </a:lnTo>
                          <a:lnTo>
                            <a:pt x="72189" y="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14" name="Freeform: Shape 413">
                      <a:extLst>
                        <a:ext uri="{FF2B5EF4-FFF2-40B4-BE49-F238E27FC236}">
                          <a16:creationId xmlns:a16="http://schemas.microsoft.com/office/drawing/2014/main" id="{76EA6E8D-1427-42AF-B802-35B4118FA62A}"/>
                        </a:ext>
                      </a:extLst>
                    </p:cNvPr>
                    <p:cNvSpPr/>
                    <p:nvPr/>
                  </p:nvSpPr>
                  <p:spPr bwMode="auto">
                    <a:xfrm rot="6082291">
                      <a:off x="6665997" y="2501014"/>
                      <a:ext cx="77271" cy="219350"/>
                    </a:xfrm>
                    <a:custGeom>
                      <a:avLst/>
                      <a:gdLst>
                        <a:gd name="connsiteX0" fmla="*/ 124326 w 124326"/>
                        <a:gd name="connsiteY0" fmla="*/ 352926 h 352926"/>
                        <a:gd name="connsiteX1" fmla="*/ 0 w 124326"/>
                        <a:gd name="connsiteY1" fmla="*/ 180473 h 352926"/>
                        <a:gd name="connsiteX2" fmla="*/ 72189 w 124326"/>
                        <a:gd name="connsiteY2" fmla="*/ 0 h 352926"/>
                      </a:gdLst>
                      <a:ahLst/>
                      <a:cxnLst>
                        <a:cxn ang="0">
                          <a:pos x="connsiteX0" y="connsiteY0"/>
                        </a:cxn>
                        <a:cxn ang="0">
                          <a:pos x="connsiteX1" y="connsiteY1"/>
                        </a:cxn>
                        <a:cxn ang="0">
                          <a:pos x="connsiteX2" y="connsiteY2"/>
                        </a:cxn>
                      </a:cxnLst>
                      <a:rect l="l" t="t" r="r" b="b"/>
                      <a:pathLst>
                        <a:path w="124326" h="352926">
                          <a:moveTo>
                            <a:pt x="124326" y="352926"/>
                          </a:moveTo>
                          <a:lnTo>
                            <a:pt x="0" y="180473"/>
                          </a:lnTo>
                          <a:lnTo>
                            <a:pt x="72189" y="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10" name="Group 409">
                    <a:extLst>
                      <a:ext uri="{FF2B5EF4-FFF2-40B4-BE49-F238E27FC236}">
                        <a16:creationId xmlns:a16="http://schemas.microsoft.com/office/drawing/2014/main" id="{A23CF077-A59B-4319-BB77-949FDF39C589}"/>
                      </a:ext>
                    </a:extLst>
                  </p:cNvPr>
                  <p:cNvGrpSpPr/>
                  <p:nvPr/>
                </p:nvGrpSpPr>
                <p:grpSpPr>
                  <a:xfrm rot="21445207">
                    <a:off x="5982368" y="3422736"/>
                    <a:ext cx="394429" cy="149672"/>
                    <a:chOff x="6487934" y="2548605"/>
                    <a:chExt cx="326374" cy="100719"/>
                  </a:xfrm>
                </p:grpSpPr>
                <p:sp>
                  <p:nvSpPr>
                    <p:cNvPr id="411" name="Freeform: Shape 410">
                      <a:extLst>
                        <a:ext uri="{FF2B5EF4-FFF2-40B4-BE49-F238E27FC236}">
                          <a16:creationId xmlns:a16="http://schemas.microsoft.com/office/drawing/2014/main" id="{B121383C-46E9-41F4-8EAD-56ECDEAAC341}"/>
                        </a:ext>
                      </a:extLst>
                    </p:cNvPr>
                    <p:cNvSpPr/>
                    <p:nvPr/>
                  </p:nvSpPr>
                  <p:spPr bwMode="auto">
                    <a:xfrm rot="16896338">
                      <a:off x="6558973" y="2477566"/>
                      <a:ext cx="77271" cy="219350"/>
                    </a:xfrm>
                    <a:custGeom>
                      <a:avLst/>
                      <a:gdLst>
                        <a:gd name="connsiteX0" fmla="*/ 124326 w 124326"/>
                        <a:gd name="connsiteY0" fmla="*/ 352926 h 352926"/>
                        <a:gd name="connsiteX1" fmla="*/ 0 w 124326"/>
                        <a:gd name="connsiteY1" fmla="*/ 180473 h 352926"/>
                        <a:gd name="connsiteX2" fmla="*/ 72189 w 124326"/>
                        <a:gd name="connsiteY2" fmla="*/ 0 h 352926"/>
                      </a:gdLst>
                      <a:ahLst/>
                      <a:cxnLst>
                        <a:cxn ang="0">
                          <a:pos x="connsiteX0" y="connsiteY0"/>
                        </a:cxn>
                        <a:cxn ang="0">
                          <a:pos x="connsiteX1" y="connsiteY1"/>
                        </a:cxn>
                        <a:cxn ang="0">
                          <a:pos x="connsiteX2" y="connsiteY2"/>
                        </a:cxn>
                      </a:cxnLst>
                      <a:rect l="l" t="t" r="r" b="b"/>
                      <a:pathLst>
                        <a:path w="124326" h="352926">
                          <a:moveTo>
                            <a:pt x="124326" y="352926"/>
                          </a:moveTo>
                          <a:lnTo>
                            <a:pt x="0" y="180473"/>
                          </a:lnTo>
                          <a:lnTo>
                            <a:pt x="72189" y="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12" name="Freeform: Shape 411">
                      <a:extLst>
                        <a:ext uri="{FF2B5EF4-FFF2-40B4-BE49-F238E27FC236}">
                          <a16:creationId xmlns:a16="http://schemas.microsoft.com/office/drawing/2014/main" id="{5D55A14F-8982-48E4-A08F-0571F2B0A0E3}"/>
                        </a:ext>
                      </a:extLst>
                    </p:cNvPr>
                    <p:cNvSpPr/>
                    <p:nvPr/>
                  </p:nvSpPr>
                  <p:spPr bwMode="auto">
                    <a:xfrm rot="6082291">
                      <a:off x="6665997" y="2501014"/>
                      <a:ext cx="77271" cy="219350"/>
                    </a:xfrm>
                    <a:custGeom>
                      <a:avLst/>
                      <a:gdLst>
                        <a:gd name="connsiteX0" fmla="*/ 124326 w 124326"/>
                        <a:gd name="connsiteY0" fmla="*/ 352926 h 352926"/>
                        <a:gd name="connsiteX1" fmla="*/ 0 w 124326"/>
                        <a:gd name="connsiteY1" fmla="*/ 180473 h 352926"/>
                        <a:gd name="connsiteX2" fmla="*/ 72189 w 124326"/>
                        <a:gd name="connsiteY2" fmla="*/ 0 h 352926"/>
                      </a:gdLst>
                      <a:ahLst/>
                      <a:cxnLst>
                        <a:cxn ang="0">
                          <a:pos x="connsiteX0" y="connsiteY0"/>
                        </a:cxn>
                        <a:cxn ang="0">
                          <a:pos x="connsiteX1" y="connsiteY1"/>
                        </a:cxn>
                        <a:cxn ang="0">
                          <a:pos x="connsiteX2" y="connsiteY2"/>
                        </a:cxn>
                      </a:cxnLst>
                      <a:rect l="l" t="t" r="r" b="b"/>
                      <a:pathLst>
                        <a:path w="124326" h="352926">
                          <a:moveTo>
                            <a:pt x="124326" y="352926"/>
                          </a:moveTo>
                          <a:lnTo>
                            <a:pt x="0" y="180473"/>
                          </a:lnTo>
                          <a:lnTo>
                            <a:pt x="72189" y="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cxnSp>
              <p:nvCxnSpPr>
                <p:cNvPr id="415" name="Straight Connector 414">
                  <a:extLst>
                    <a:ext uri="{FF2B5EF4-FFF2-40B4-BE49-F238E27FC236}">
                      <a16:creationId xmlns:a16="http://schemas.microsoft.com/office/drawing/2014/main" id="{767A16E9-DAA0-433F-BA84-CD2946CD585C}"/>
                    </a:ext>
                  </a:extLst>
                </p:cNvPr>
                <p:cNvCxnSpPr>
                  <a:cxnSpLocks/>
                </p:cNvCxnSpPr>
                <p:nvPr/>
              </p:nvCxnSpPr>
              <p:spPr bwMode="auto">
                <a:xfrm flipH="1">
                  <a:off x="7153377" y="3859268"/>
                  <a:ext cx="64578" cy="37279"/>
                </a:xfrm>
                <a:prstGeom prst="line">
                  <a:avLst/>
                </a:prstGeom>
                <a:noFill/>
                <a:ln w="28575" cap="flat" cmpd="sng" algn="ctr">
                  <a:solidFill>
                    <a:schemeClr val="bg1"/>
                  </a:solidFill>
                  <a:prstDash val="solid"/>
                  <a:round/>
                  <a:headEnd type="none" w="med" len="med"/>
                  <a:tailEnd type="none" w="med" len="med"/>
                </a:ln>
                <a:effectLst/>
              </p:spPr>
            </p:cxnSp>
            <p:sp>
              <p:nvSpPr>
                <p:cNvPr id="198" name="TextBox 197">
                  <a:extLst>
                    <a:ext uri="{FF2B5EF4-FFF2-40B4-BE49-F238E27FC236}">
                      <a16:creationId xmlns:a16="http://schemas.microsoft.com/office/drawing/2014/main" id="{C5B38385-EF6D-4596-84F2-F3520104C1AC}"/>
                    </a:ext>
                  </a:extLst>
                </p:cNvPr>
                <p:cNvSpPr txBox="1"/>
                <p:nvPr/>
              </p:nvSpPr>
              <p:spPr bwMode="auto">
                <a:xfrm>
                  <a:off x="6764647" y="3801285"/>
                  <a:ext cx="260498" cy="441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8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highlight>
                        <a:srgbClr val="FFFFFF"/>
                      </a:highlight>
                      <a:uLnTx/>
                      <a:uFillTx/>
                      <a:latin typeface="Calibri" panose="020F0502020204030204" pitchFamily="34" charset="0"/>
                      <a:ea typeface="+mn-ea"/>
                      <a:cs typeface="Arial" panose="020B0604020202020204" pitchFamily="34" charset="0"/>
                    </a:rPr>
                    <a:t>N</a:t>
                  </a: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a:t>
                  </a:r>
                </a:p>
              </p:txBody>
            </p:sp>
            <p:sp>
              <p:nvSpPr>
                <p:cNvPr id="96" name="TextBox 95">
                  <a:extLst>
                    <a:ext uri="{FF2B5EF4-FFF2-40B4-BE49-F238E27FC236}">
                      <a16:creationId xmlns:a16="http://schemas.microsoft.com/office/drawing/2014/main" id="{B05BAF04-3669-45B8-A943-6EEE0CBC17C4}"/>
                    </a:ext>
                  </a:extLst>
                </p:cNvPr>
                <p:cNvSpPr txBox="1"/>
                <p:nvPr/>
              </p:nvSpPr>
              <p:spPr bwMode="auto">
                <a:xfrm>
                  <a:off x="6380054" y="3497547"/>
                  <a:ext cx="260498" cy="441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8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highlight>
                        <a:srgbClr val="FFFFFF"/>
                      </a:highlight>
                      <a:uLnTx/>
                      <a:uFillTx/>
                      <a:latin typeface="Calibri" panose="020F0502020204030204" pitchFamily="34" charset="0"/>
                      <a:ea typeface="+mn-ea"/>
                      <a:cs typeface="Arial" panose="020B0604020202020204" pitchFamily="34" charset="0"/>
                    </a:rPr>
                    <a:t>HN</a:t>
                  </a:r>
                </a:p>
              </p:txBody>
            </p:sp>
            <p:sp>
              <p:nvSpPr>
                <p:cNvPr id="416" name="TextBox 415">
                  <a:extLst>
                    <a:ext uri="{FF2B5EF4-FFF2-40B4-BE49-F238E27FC236}">
                      <a16:creationId xmlns:a16="http://schemas.microsoft.com/office/drawing/2014/main" id="{DCEF0DD4-BC6C-4F7A-98F4-B51B0C66646B}"/>
                    </a:ext>
                  </a:extLst>
                </p:cNvPr>
                <p:cNvSpPr txBox="1"/>
                <p:nvPr/>
              </p:nvSpPr>
              <p:spPr bwMode="auto">
                <a:xfrm>
                  <a:off x="7973332" y="3464565"/>
                  <a:ext cx="260498" cy="441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8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FDB338">
                          <a:lumMod val="75000"/>
                        </a:srgbClr>
                      </a:solidFill>
                      <a:effectLst/>
                      <a:uLnTx/>
                      <a:uFillTx/>
                      <a:latin typeface="Calibri" panose="020F0502020204030204" pitchFamily="34" charset="0"/>
                      <a:ea typeface="+mn-ea"/>
                      <a:cs typeface="Arial" panose="020B0604020202020204" pitchFamily="34" charset="0"/>
                    </a:rPr>
                    <a:t>H</a:t>
                  </a:r>
                  <a:r>
                    <a:rPr kumimoji="0" lang="en-US" sz="1400" b="1" i="0" u="none" strike="noStrike" kern="1200" cap="none" spc="0" normalizeH="0" baseline="0" noProof="0" dirty="0">
                      <a:ln>
                        <a:noFill/>
                      </a:ln>
                      <a:solidFill>
                        <a:srgbClr val="FDB338">
                          <a:lumMod val="75000"/>
                        </a:srgbClr>
                      </a:solidFill>
                      <a:effectLst/>
                      <a:highlight>
                        <a:srgbClr val="FFFFFF"/>
                      </a:highlight>
                      <a:uLnTx/>
                      <a:uFillTx/>
                      <a:latin typeface="Calibri" panose="020F0502020204030204" pitchFamily="34" charset="0"/>
                      <a:ea typeface="+mn-ea"/>
                      <a:cs typeface="Arial" panose="020B0604020202020204" pitchFamily="34" charset="0"/>
                    </a:rPr>
                    <a:t>N</a:t>
                  </a:r>
                </a:p>
              </p:txBody>
            </p:sp>
            <p:grpSp>
              <p:nvGrpSpPr>
                <p:cNvPr id="417" name="Group 416">
                  <a:extLst>
                    <a:ext uri="{FF2B5EF4-FFF2-40B4-BE49-F238E27FC236}">
                      <a16:creationId xmlns:a16="http://schemas.microsoft.com/office/drawing/2014/main" id="{33B57B06-F2F2-4188-9F14-48F4F371CFE3}"/>
                    </a:ext>
                  </a:extLst>
                </p:cNvPr>
                <p:cNvGrpSpPr/>
                <p:nvPr/>
              </p:nvGrpSpPr>
              <p:grpSpPr>
                <a:xfrm>
                  <a:off x="8195280" y="3763843"/>
                  <a:ext cx="526594" cy="149672"/>
                  <a:chOff x="5585800" y="3419312"/>
                  <a:chExt cx="526594" cy="149672"/>
                </a:xfrm>
              </p:grpSpPr>
              <p:sp>
                <p:nvSpPr>
                  <p:cNvPr id="418" name="Freeform: Shape 417">
                    <a:extLst>
                      <a:ext uri="{FF2B5EF4-FFF2-40B4-BE49-F238E27FC236}">
                        <a16:creationId xmlns:a16="http://schemas.microsoft.com/office/drawing/2014/main" id="{25F40539-6D60-41DC-88B0-766752229878}"/>
                      </a:ext>
                    </a:extLst>
                  </p:cNvPr>
                  <p:cNvSpPr/>
                  <p:nvPr/>
                </p:nvSpPr>
                <p:spPr bwMode="auto">
                  <a:xfrm rot="5806655">
                    <a:off x="5660931" y="3372222"/>
                    <a:ext cx="114827" cy="265089"/>
                  </a:xfrm>
                  <a:custGeom>
                    <a:avLst/>
                    <a:gdLst>
                      <a:gd name="connsiteX0" fmla="*/ 124326 w 124326"/>
                      <a:gd name="connsiteY0" fmla="*/ 352926 h 352926"/>
                      <a:gd name="connsiteX1" fmla="*/ 0 w 124326"/>
                      <a:gd name="connsiteY1" fmla="*/ 180473 h 352926"/>
                      <a:gd name="connsiteX2" fmla="*/ 72189 w 124326"/>
                      <a:gd name="connsiteY2" fmla="*/ 0 h 352926"/>
                    </a:gdLst>
                    <a:ahLst/>
                    <a:cxnLst>
                      <a:cxn ang="0">
                        <a:pos x="connsiteX0" y="connsiteY0"/>
                      </a:cxn>
                      <a:cxn ang="0">
                        <a:pos x="connsiteX1" y="connsiteY1"/>
                      </a:cxn>
                      <a:cxn ang="0">
                        <a:pos x="connsiteX2" y="connsiteY2"/>
                      </a:cxn>
                    </a:cxnLst>
                    <a:rect l="l" t="t" r="r" b="b"/>
                    <a:pathLst>
                      <a:path w="124326" h="352926">
                        <a:moveTo>
                          <a:pt x="124326" y="352926"/>
                        </a:moveTo>
                        <a:lnTo>
                          <a:pt x="0" y="180473"/>
                        </a:lnTo>
                        <a:lnTo>
                          <a:pt x="72189" y="0"/>
                        </a:lnTo>
                      </a:path>
                    </a:pathLst>
                  </a:custGeom>
                  <a:noFill/>
                  <a:ln w="28575">
                    <a:solidFill>
                      <a:schemeClr val="accent5">
                        <a:lumMod val="75000"/>
                      </a:schemeClr>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419" name="Group 418">
                    <a:extLst>
                      <a:ext uri="{FF2B5EF4-FFF2-40B4-BE49-F238E27FC236}">
                        <a16:creationId xmlns:a16="http://schemas.microsoft.com/office/drawing/2014/main" id="{68C42CA0-C048-451B-8ADC-25C22AC75661}"/>
                      </a:ext>
                    </a:extLst>
                  </p:cNvPr>
                  <p:cNvGrpSpPr/>
                  <p:nvPr/>
                </p:nvGrpSpPr>
                <p:grpSpPr>
                  <a:xfrm rot="21445207">
                    <a:off x="5717965" y="3419312"/>
                    <a:ext cx="394429" cy="149672"/>
                    <a:chOff x="6487934" y="2548605"/>
                    <a:chExt cx="326374" cy="100719"/>
                  </a:xfrm>
                </p:grpSpPr>
                <p:sp>
                  <p:nvSpPr>
                    <p:cNvPr id="423" name="Freeform: Shape 422">
                      <a:extLst>
                        <a:ext uri="{FF2B5EF4-FFF2-40B4-BE49-F238E27FC236}">
                          <a16:creationId xmlns:a16="http://schemas.microsoft.com/office/drawing/2014/main" id="{7ACCFB7A-C5D4-4FA0-B901-81D3C8798D4A}"/>
                        </a:ext>
                      </a:extLst>
                    </p:cNvPr>
                    <p:cNvSpPr/>
                    <p:nvPr/>
                  </p:nvSpPr>
                  <p:spPr bwMode="auto">
                    <a:xfrm rot="16896338">
                      <a:off x="6558973" y="2477566"/>
                      <a:ext cx="77271" cy="219350"/>
                    </a:xfrm>
                    <a:custGeom>
                      <a:avLst/>
                      <a:gdLst>
                        <a:gd name="connsiteX0" fmla="*/ 124326 w 124326"/>
                        <a:gd name="connsiteY0" fmla="*/ 352926 h 352926"/>
                        <a:gd name="connsiteX1" fmla="*/ 0 w 124326"/>
                        <a:gd name="connsiteY1" fmla="*/ 180473 h 352926"/>
                        <a:gd name="connsiteX2" fmla="*/ 72189 w 124326"/>
                        <a:gd name="connsiteY2" fmla="*/ 0 h 352926"/>
                      </a:gdLst>
                      <a:ahLst/>
                      <a:cxnLst>
                        <a:cxn ang="0">
                          <a:pos x="connsiteX0" y="connsiteY0"/>
                        </a:cxn>
                        <a:cxn ang="0">
                          <a:pos x="connsiteX1" y="connsiteY1"/>
                        </a:cxn>
                        <a:cxn ang="0">
                          <a:pos x="connsiteX2" y="connsiteY2"/>
                        </a:cxn>
                      </a:cxnLst>
                      <a:rect l="l" t="t" r="r" b="b"/>
                      <a:pathLst>
                        <a:path w="124326" h="352926">
                          <a:moveTo>
                            <a:pt x="124326" y="352926"/>
                          </a:moveTo>
                          <a:lnTo>
                            <a:pt x="0" y="180473"/>
                          </a:lnTo>
                          <a:lnTo>
                            <a:pt x="72189" y="0"/>
                          </a:lnTo>
                        </a:path>
                      </a:pathLst>
                    </a:custGeom>
                    <a:noFill/>
                    <a:ln w="28575">
                      <a:solidFill>
                        <a:schemeClr val="accent5">
                          <a:lumMod val="75000"/>
                        </a:schemeClr>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24" name="Freeform: Shape 423">
                      <a:extLst>
                        <a:ext uri="{FF2B5EF4-FFF2-40B4-BE49-F238E27FC236}">
                          <a16:creationId xmlns:a16="http://schemas.microsoft.com/office/drawing/2014/main" id="{CA26E34A-1B7C-4530-9205-E04EB4312D95}"/>
                        </a:ext>
                      </a:extLst>
                    </p:cNvPr>
                    <p:cNvSpPr/>
                    <p:nvPr/>
                  </p:nvSpPr>
                  <p:spPr bwMode="auto">
                    <a:xfrm rot="6082291">
                      <a:off x="6665997" y="2501014"/>
                      <a:ext cx="77271" cy="219350"/>
                    </a:xfrm>
                    <a:custGeom>
                      <a:avLst/>
                      <a:gdLst>
                        <a:gd name="connsiteX0" fmla="*/ 124326 w 124326"/>
                        <a:gd name="connsiteY0" fmla="*/ 352926 h 352926"/>
                        <a:gd name="connsiteX1" fmla="*/ 0 w 124326"/>
                        <a:gd name="connsiteY1" fmla="*/ 180473 h 352926"/>
                        <a:gd name="connsiteX2" fmla="*/ 72189 w 124326"/>
                        <a:gd name="connsiteY2" fmla="*/ 0 h 352926"/>
                      </a:gdLst>
                      <a:ahLst/>
                      <a:cxnLst>
                        <a:cxn ang="0">
                          <a:pos x="connsiteX0" y="connsiteY0"/>
                        </a:cxn>
                        <a:cxn ang="0">
                          <a:pos x="connsiteX1" y="connsiteY1"/>
                        </a:cxn>
                        <a:cxn ang="0">
                          <a:pos x="connsiteX2" y="connsiteY2"/>
                        </a:cxn>
                      </a:cxnLst>
                      <a:rect l="l" t="t" r="r" b="b"/>
                      <a:pathLst>
                        <a:path w="124326" h="352926">
                          <a:moveTo>
                            <a:pt x="124326" y="352926"/>
                          </a:moveTo>
                          <a:lnTo>
                            <a:pt x="0" y="180473"/>
                          </a:lnTo>
                          <a:lnTo>
                            <a:pt x="72189" y="0"/>
                          </a:lnTo>
                        </a:path>
                      </a:pathLst>
                    </a:custGeom>
                    <a:noFill/>
                    <a:ln w="28575">
                      <a:solidFill>
                        <a:schemeClr val="accent5">
                          <a:lumMod val="75000"/>
                        </a:schemeClr>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sp>
              <p:nvSpPr>
                <p:cNvPr id="306" name="TextBox 305">
                  <a:extLst>
                    <a:ext uri="{FF2B5EF4-FFF2-40B4-BE49-F238E27FC236}">
                      <a16:creationId xmlns:a16="http://schemas.microsoft.com/office/drawing/2014/main" id="{D2288B4B-F539-4F56-8564-D29B6D781661}"/>
                    </a:ext>
                  </a:extLst>
                </p:cNvPr>
                <p:cNvSpPr txBox="1"/>
                <p:nvPr/>
              </p:nvSpPr>
              <p:spPr bwMode="auto">
                <a:xfrm>
                  <a:off x="8238820" y="3627267"/>
                  <a:ext cx="18662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FDB338">
                          <a:lumMod val="75000"/>
                        </a:srgbClr>
                      </a:solidFill>
                      <a:effectLst/>
                      <a:highlight>
                        <a:srgbClr val="FFFFFF"/>
                      </a:highlight>
                      <a:uLnTx/>
                      <a:uFillTx/>
                      <a:latin typeface="Calibri" panose="020F0502020204030204" pitchFamily="34" charset="0"/>
                      <a:ea typeface="+mn-ea"/>
                      <a:cs typeface="Arial" panose="020B0604020202020204" pitchFamily="34" charset="0"/>
                    </a:rPr>
                    <a:t>O</a:t>
                  </a:r>
                  <a:endParaRPr kumimoji="0" lang="en-US" sz="1400" b="0" i="1" u="none" strike="noStrike" kern="1200" cap="none" spc="0" normalizeH="0" baseline="0" noProof="0" dirty="0">
                    <a:ln>
                      <a:noFill/>
                    </a:ln>
                    <a:solidFill>
                      <a:srgbClr val="FDB338">
                        <a:lumMod val="75000"/>
                      </a:srgbClr>
                    </a:solidFill>
                    <a:effectLst/>
                    <a:highlight>
                      <a:srgbClr val="FFFFFF"/>
                    </a:highlight>
                    <a:uLnTx/>
                    <a:uFillTx/>
                    <a:latin typeface="Calibri" panose="020F0502020204030204" pitchFamily="34" charset="0"/>
                    <a:ea typeface="+mn-ea"/>
                    <a:cs typeface="Arial" panose="020B0604020202020204" pitchFamily="34" charset="0"/>
                  </a:endParaRPr>
                </a:p>
              </p:txBody>
            </p:sp>
            <p:grpSp>
              <p:nvGrpSpPr>
                <p:cNvPr id="70" name="Group 69">
                  <a:extLst>
                    <a:ext uri="{FF2B5EF4-FFF2-40B4-BE49-F238E27FC236}">
                      <a16:creationId xmlns:a16="http://schemas.microsoft.com/office/drawing/2014/main" id="{6822C94C-8C27-4C8F-ABEC-E6B8F2D64329}"/>
                    </a:ext>
                  </a:extLst>
                </p:cNvPr>
                <p:cNvGrpSpPr/>
                <p:nvPr/>
              </p:nvGrpSpPr>
              <p:grpSpPr>
                <a:xfrm>
                  <a:off x="8218211" y="3749531"/>
                  <a:ext cx="2524393" cy="1570647"/>
                  <a:chOff x="8505416" y="3737649"/>
                  <a:chExt cx="2524393" cy="1570647"/>
                </a:xfrm>
              </p:grpSpPr>
              <p:grpSp>
                <p:nvGrpSpPr>
                  <p:cNvPr id="280" name="Group 279">
                    <a:extLst>
                      <a:ext uri="{FF2B5EF4-FFF2-40B4-BE49-F238E27FC236}">
                        <a16:creationId xmlns:a16="http://schemas.microsoft.com/office/drawing/2014/main" id="{F80C8828-1BD9-4065-BE36-6038D4B8A929}"/>
                      </a:ext>
                    </a:extLst>
                  </p:cNvPr>
                  <p:cNvGrpSpPr/>
                  <p:nvPr/>
                </p:nvGrpSpPr>
                <p:grpSpPr>
                  <a:xfrm rot="2017757">
                    <a:off x="8754625" y="4551569"/>
                    <a:ext cx="449097" cy="387153"/>
                    <a:chOff x="9212109" y="3059891"/>
                    <a:chExt cx="384170" cy="331181"/>
                  </a:xfrm>
                </p:grpSpPr>
                <p:sp>
                  <p:nvSpPr>
                    <p:cNvPr id="281" name="Hexagon 280">
                      <a:extLst>
                        <a:ext uri="{FF2B5EF4-FFF2-40B4-BE49-F238E27FC236}">
                          <a16:creationId xmlns:a16="http://schemas.microsoft.com/office/drawing/2014/main" id="{3EACF7B6-2769-4F92-9B71-EB1102B2CE13}"/>
                        </a:ext>
                      </a:extLst>
                    </p:cNvPr>
                    <p:cNvSpPr/>
                    <p:nvPr/>
                  </p:nvSpPr>
                  <p:spPr bwMode="auto">
                    <a:xfrm rot="19492867">
                      <a:off x="9212109" y="3059891"/>
                      <a:ext cx="384170" cy="331181"/>
                    </a:xfrm>
                    <a:prstGeom prst="hexagon">
                      <a:avLst/>
                    </a:prstGeom>
                    <a:noFill/>
                    <a:ln w="28575">
                      <a:solidFill>
                        <a:schemeClr val="accent5">
                          <a:lumMod val="75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282" name="Straight Connector 281">
                      <a:extLst>
                        <a:ext uri="{FF2B5EF4-FFF2-40B4-BE49-F238E27FC236}">
                          <a16:creationId xmlns:a16="http://schemas.microsoft.com/office/drawing/2014/main" id="{4C1A2348-984F-4CE7-9C23-92D272BD81F9}"/>
                        </a:ext>
                      </a:extLst>
                    </p:cNvPr>
                    <p:cNvCxnSpPr>
                      <a:cxnSpLocks/>
                    </p:cNvCxnSpPr>
                    <p:nvPr/>
                  </p:nvCxnSpPr>
                  <p:spPr bwMode="auto">
                    <a:xfrm>
                      <a:off x="9265496" y="3161347"/>
                      <a:ext cx="22999" cy="159217"/>
                    </a:xfrm>
                    <a:prstGeom prst="line">
                      <a:avLst/>
                    </a:prstGeom>
                    <a:noFill/>
                    <a:ln w="28575" cap="flat" cmpd="sng" algn="ctr">
                      <a:solidFill>
                        <a:schemeClr val="accent5">
                          <a:lumMod val="75000"/>
                        </a:schemeClr>
                      </a:solidFill>
                      <a:prstDash val="solid"/>
                      <a:round/>
                      <a:headEnd type="none" w="med" len="med"/>
                      <a:tailEnd type="none" w="med" len="med"/>
                    </a:ln>
                    <a:effectLst/>
                  </p:spPr>
                </p:cxnSp>
                <p:cxnSp>
                  <p:nvCxnSpPr>
                    <p:cNvPr id="284" name="Straight Connector 283">
                      <a:extLst>
                        <a:ext uri="{FF2B5EF4-FFF2-40B4-BE49-F238E27FC236}">
                          <a16:creationId xmlns:a16="http://schemas.microsoft.com/office/drawing/2014/main" id="{6F731154-D15A-4C49-B049-D9DE993FAB0D}"/>
                        </a:ext>
                      </a:extLst>
                    </p:cNvPr>
                    <p:cNvCxnSpPr>
                      <a:cxnSpLocks/>
                    </p:cNvCxnSpPr>
                    <p:nvPr/>
                  </p:nvCxnSpPr>
                  <p:spPr bwMode="auto">
                    <a:xfrm flipV="1">
                      <a:off x="9400628" y="3270803"/>
                      <a:ext cx="143811" cy="101738"/>
                    </a:xfrm>
                    <a:prstGeom prst="line">
                      <a:avLst/>
                    </a:prstGeom>
                    <a:noFill/>
                    <a:ln w="28575" cap="flat" cmpd="sng" algn="ctr">
                      <a:solidFill>
                        <a:schemeClr val="accent5">
                          <a:lumMod val="75000"/>
                        </a:schemeClr>
                      </a:solidFill>
                      <a:prstDash val="solid"/>
                      <a:round/>
                      <a:headEnd type="none" w="med" len="med"/>
                      <a:tailEnd type="none" w="med" len="med"/>
                    </a:ln>
                    <a:effectLst/>
                  </p:spPr>
                </p:cxnSp>
              </p:grpSp>
              <p:grpSp>
                <p:nvGrpSpPr>
                  <p:cNvPr id="285" name="Group 284">
                    <a:extLst>
                      <a:ext uri="{FF2B5EF4-FFF2-40B4-BE49-F238E27FC236}">
                        <a16:creationId xmlns:a16="http://schemas.microsoft.com/office/drawing/2014/main" id="{22F28CD0-7856-49F7-80A3-F19622F281BE}"/>
                      </a:ext>
                    </a:extLst>
                  </p:cNvPr>
                  <p:cNvGrpSpPr/>
                  <p:nvPr/>
                </p:nvGrpSpPr>
                <p:grpSpPr>
                  <a:xfrm rot="4323450">
                    <a:off x="9765813" y="4207251"/>
                    <a:ext cx="449097" cy="387153"/>
                    <a:chOff x="9212109" y="3059891"/>
                    <a:chExt cx="384170" cy="331181"/>
                  </a:xfrm>
                </p:grpSpPr>
                <p:sp>
                  <p:nvSpPr>
                    <p:cNvPr id="286" name="Hexagon 285">
                      <a:extLst>
                        <a:ext uri="{FF2B5EF4-FFF2-40B4-BE49-F238E27FC236}">
                          <a16:creationId xmlns:a16="http://schemas.microsoft.com/office/drawing/2014/main" id="{DFF6CBA5-60BA-4E9E-AEB3-A3FA2C68410D}"/>
                        </a:ext>
                      </a:extLst>
                    </p:cNvPr>
                    <p:cNvSpPr/>
                    <p:nvPr/>
                  </p:nvSpPr>
                  <p:spPr bwMode="auto">
                    <a:xfrm rot="19492867">
                      <a:off x="9212109" y="3059891"/>
                      <a:ext cx="384170" cy="331181"/>
                    </a:xfrm>
                    <a:prstGeom prst="hexagon">
                      <a:avLst/>
                    </a:prstGeom>
                    <a:noFill/>
                    <a:ln w="28575">
                      <a:solidFill>
                        <a:schemeClr val="accent5">
                          <a:lumMod val="75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288" name="Straight Connector 287">
                      <a:extLst>
                        <a:ext uri="{FF2B5EF4-FFF2-40B4-BE49-F238E27FC236}">
                          <a16:creationId xmlns:a16="http://schemas.microsoft.com/office/drawing/2014/main" id="{86447E36-A1BA-4716-8BF9-31529F70DE68}"/>
                        </a:ext>
                      </a:extLst>
                    </p:cNvPr>
                    <p:cNvCxnSpPr>
                      <a:cxnSpLocks/>
                    </p:cNvCxnSpPr>
                    <p:nvPr/>
                  </p:nvCxnSpPr>
                  <p:spPr bwMode="auto">
                    <a:xfrm>
                      <a:off x="9392783" y="3082312"/>
                      <a:ext cx="133382" cy="70070"/>
                    </a:xfrm>
                    <a:prstGeom prst="line">
                      <a:avLst/>
                    </a:prstGeom>
                    <a:noFill/>
                    <a:ln w="28575" cap="flat" cmpd="sng" algn="ctr">
                      <a:solidFill>
                        <a:schemeClr val="accent5">
                          <a:lumMod val="75000"/>
                        </a:schemeClr>
                      </a:solidFill>
                      <a:prstDash val="solid"/>
                      <a:round/>
                      <a:headEnd type="none" w="med" len="med"/>
                      <a:tailEnd type="none" w="med" len="med"/>
                    </a:ln>
                    <a:effectLst/>
                  </p:spPr>
                </p:cxnSp>
                <p:cxnSp>
                  <p:nvCxnSpPr>
                    <p:cNvPr id="289" name="Straight Connector 288">
                      <a:extLst>
                        <a:ext uri="{FF2B5EF4-FFF2-40B4-BE49-F238E27FC236}">
                          <a16:creationId xmlns:a16="http://schemas.microsoft.com/office/drawing/2014/main" id="{E56AC9AC-0844-4250-B77A-012035A091C5}"/>
                        </a:ext>
                      </a:extLst>
                    </p:cNvPr>
                    <p:cNvCxnSpPr>
                      <a:cxnSpLocks/>
                    </p:cNvCxnSpPr>
                    <p:nvPr/>
                  </p:nvCxnSpPr>
                  <p:spPr bwMode="auto">
                    <a:xfrm flipV="1">
                      <a:off x="9400628" y="3270803"/>
                      <a:ext cx="143811" cy="101738"/>
                    </a:xfrm>
                    <a:prstGeom prst="line">
                      <a:avLst/>
                    </a:prstGeom>
                    <a:noFill/>
                    <a:ln w="28575" cap="flat" cmpd="sng" algn="ctr">
                      <a:solidFill>
                        <a:schemeClr val="accent5">
                          <a:lumMod val="75000"/>
                        </a:schemeClr>
                      </a:solidFill>
                      <a:prstDash val="solid"/>
                      <a:round/>
                      <a:headEnd type="none" w="med" len="med"/>
                      <a:tailEnd type="none" w="med" len="med"/>
                    </a:ln>
                    <a:effectLst/>
                  </p:spPr>
                </p:cxnSp>
              </p:grpSp>
              <p:grpSp>
                <p:nvGrpSpPr>
                  <p:cNvPr id="290" name="Group 289">
                    <a:extLst>
                      <a:ext uri="{FF2B5EF4-FFF2-40B4-BE49-F238E27FC236}">
                        <a16:creationId xmlns:a16="http://schemas.microsoft.com/office/drawing/2014/main" id="{48A530C8-09BD-4915-B836-BDC50F3C390C}"/>
                      </a:ext>
                    </a:extLst>
                  </p:cNvPr>
                  <p:cNvGrpSpPr/>
                  <p:nvPr/>
                </p:nvGrpSpPr>
                <p:grpSpPr>
                  <a:xfrm rot="2017757">
                    <a:off x="9100764" y="4351962"/>
                    <a:ext cx="449097" cy="387153"/>
                    <a:chOff x="9212109" y="3059891"/>
                    <a:chExt cx="384170" cy="331181"/>
                  </a:xfrm>
                </p:grpSpPr>
                <p:sp>
                  <p:nvSpPr>
                    <p:cNvPr id="291" name="Hexagon 290">
                      <a:extLst>
                        <a:ext uri="{FF2B5EF4-FFF2-40B4-BE49-F238E27FC236}">
                          <a16:creationId xmlns:a16="http://schemas.microsoft.com/office/drawing/2014/main" id="{09E256F3-37AC-4197-B4BE-8AAB04FAAF39}"/>
                        </a:ext>
                      </a:extLst>
                    </p:cNvPr>
                    <p:cNvSpPr/>
                    <p:nvPr/>
                  </p:nvSpPr>
                  <p:spPr bwMode="auto">
                    <a:xfrm rot="19492867">
                      <a:off x="9212109" y="3059891"/>
                      <a:ext cx="384170" cy="331181"/>
                    </a:xfrm>
                    <a:prstGeom prst="hexagon">
                      <a:avLst/>
                    </a:prstGeom>
                    <a:noFill/>
                    <a:ln w="28575">
                      <a:solidFill>
                        <a:schemeClr val="accent5">
                          <a:lumMod val="75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292" name="Straight Connector 291">
                      <a:extLst>
                        <a:ext uri="{FF2B5EF4-FFF2-40B4-BE49-F238E27FC236}">
                          <a16:creationId xmlns:a16="http://schemas.microsoft.com/office/drawing/2014/main" id="{7A773F61-42A4-452A-9BB7-811505A106C0}"/>
                        </a:ext>
                      </a:extLst>
                    </p:cNvPr>
                    <p:cNvCxnSpPr>
                      <a:cxnSpLocks/>
                    </p:cNvCxnSpPr>
                    <p:nvPr/>
                  </p:nvCxnSpPr>
                  <p:spPr bwMode="auto">
                    <a:xfrm>
                      <a:off x="9265496" y="3161347"/>
                      <a:ext cx="22999" cy="159217"/>
                    </a:xfrm>
                    <a:prstGeom prst="line">
                      <a:avLst/>
                    </a:prstGeom>
                    <a:noFill/>
                    <a:ln w="28575" cap="flat" cmpd="sng" algn="ctr">
                      <a:solidFill>
                        <a:schemeClr val="accent5">
                          <a:lumMod val="75000"/>
                        </a:schemeClr>
                      </a:solidFill>
                      <a:prstDash val="solid"/>
                      <a:round/>
                      <a:headEnd type="none" w="med" len="med"/>
                      <a:tailEnd type="none" w="med" len="med"/>
                    </a:ln>
                    <a:effectLst/>
                  </p:spPr>
                </p:cxnSp>
                <p:cxnSp>
                  <p:nvCxnSpPr>
                    <p:cNvPr id="293" name="Straight Connector 292">
                      <a:extLst>
                        <a:ext uri="{FF2B5EF4-FFF2-40B4-BE49-F238E27FC236}">
                          <a16:creationId xmlns:a16="http://schemas.microsoft.com/office/drawing/2014/main" id="{6D11D61F-7E75-4A18-B6F5-B3B752548193}"/>
                        </a:ext>
                      </a:extLst>
                    </p:cNvPr>
                    <p:cNvCxnSpPr>
                      <a:cxnSpLocks/>
                    </p:cNvCxnSpPr>
                    <p:nvPr/>
                  </p:nvCxnSpPr>
                  <p:spPr bwMode="auto">
                    <a:xfrm>
                      <a:off x="9392783" y="3082312"/>
                      <a:ext cx="133382" cy="70070"/>
                    </a:xfrm>
                    <a:prstGeom prst="line">
                      <a:avLst/>
                    </a:prstGeom>
                    <a:noFill/>
                    <a:ln w="28575" cap="flat" cmpd="sng" algn="ctr">
                      <a:solidFill>
                        <a:schemeClr val="accent5">
                          <a:lumMod val="75000"/>
                        </a:schemeClr>
                      </a:solidFill>
                      <a:prstDash val="solid"/>
                      <a:round/>
                      <a:headEnd type="none" w="med" len="med"/>
                      <a:tailEnd type="none" w="med" len="med"/>
                    </a:ln>
                    <a:effectLst/>
                  </p:spPr>
                </p:cxnSp>
                <p:cxnSp>
                  <p:nvCxnSpPr>
                    <p:cNvPr id="294" name="Straight Connector 293">
                      <a:extLst>
                        <a:ext uri="{FF2B5EF4-FFF2-40B4-BE49-F238E27FC236}">
                          <a16:creationId xmlns:a16="http://schemas.microsoft.com/office/drawing/2014/main" id="{A2D90AAA-CC01-4B8E-9BDE-888538A2F214}"/>
                        </a:ext>
                      </a:extLst>
                    </p:cNvPr>
                    <p:cNvCxnSpPr>
                      <a:cxnSpLocks/>
                    </p:cNvCxnSpPr>
                    <p:nvPr/>
                  </p:nvCxnSpPr>
                  <p:spPr bwMode="auto">
                    <a:xfrm flipV="1">
                      <a:off x="9400628" y="3270803"/>
                      <a:ext cx="143811" cy="101738"/>
                    </a:xfrm>
                    <a:prstGeom prst="line">
                      <a:avLst/>
                    </a:prstGeom>
                    <a:noFill/>
                    <a:ln w="28575" cap="flat" cmpd="sng" algn="ctr">
                      <a:solidFill>
                        <a:schemeClr val="accent5">
                          <a:lumMod val="75000"/>
                        </a:schemeClr>
                      </a:solidFill>
                      <a:prstDash val="solid"/>
                      <a:round/>
                      <a:headEnd type="none" w="med" len="med"/>
                      <a:tailEnd type="none" w="med" len="med"/>
                    </a:ln>
                    <a:effectLst/>
                  </p:spPr>
                </p:cxnSp>
              </p:grpSp>
              <p:sp>
                <p:nvSpPr>
                  <p:cNvPr id="296" name="Hexagon 295">
                    <a:extLst>
                      <a:ext uri="{FF2B5EF4-FFF2-40B4-BE49-F238E27FC236}">
                        <a16:creationId xmlns:a16="http://schemas.microsoft.com/office/drawing/2014/main" id="{0447407E-AC87-4DCF-83B9-F16C49F1C84C}"/>
                      </a:ext>
                    </a:extLst>
                  </p:cNvPr>
                  <p:cNvSpPr/>
                  <p:nvPr/>
                </p:nvSpPr>
                <p:spPr bwMode="auto">
                  <a:xfrm rot="21510624">
                    <a:off x="8746632" y="4155719"/>
                    <a:ext cx="449097" cy="387153"/>
                  </a:xfrm>
                  <a:prstGeom prst="hexagon">
                    <a:avLst/>
                  </a:prstGeom>
                  <a:noFill/>
                  <a:ln w="28575">
                    <a:solidFill>
                      <a:schemeClr val="accent5">
                        <a:lumMod val="75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99" name="Hexagon 298">
                    <a:extLst>
                      <a:ext uri="{FF2B5EF4-FFF2-40B4-BE49-F238E27FC236}">
                        <a16:creationId xmlns:a16="http://schemas.microsoft.com/office/drawing/2014/main" id="{CD6D8403-D784-4AEF-A243-21A97ADF33D9}"/>
                      </a:ext>
                    </a:extLst>
                  </p:cNvPr>
                  <p:cNvSpPr/>
                  <p:nvPr/>
                </p:nvSpPr>
                <p:spPr bwMode="auto">
                  <a:xfrm rot="20407881">
                    <a:off x="10166383" y="4251613"/>
                    <a:ext cx="449097" cy="387153"/>
                  </a:xfrm>
                  <a:prstGeom prst="hexagon">
                    <a:avLst/>
                  </a:prstGeom>
                  <a:noFill/>
                  <a:ln w="28575">
                    <a:solidFill>
                      <a:schemeClr val="accent5">
                        <a:lumMod val="75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00" name="Pentagon 299">
                    <a:extLst>
                      <a:ext uri="{FF2B5EF4-FFF2-40B4-BE49-F238E27FC236}">
                        <a16:creationId xmlns:a16="http://schemas.microsoft.com/office/drawing/2014/main" id="{8073BD33-3C54-44EE-8940-CFD6A5182794}"/>
                      </a:ext>
                    </a:extLst>
                  </p:cNvPr>
                  <p:cNvSpPr/>
                  <p:nvPr/>
                </p:nvSpPr>
                <p:spPr bwMode="auto">
                  <a:xfrm rot="20905781">
                    <a:off x="9443460" y="4166857"/>
                    <a:ext cx="366900" cy="349429"/>
                  </a:xfrm>
                  <a:prstGeom prst="pentagon">
                    <a:avLst/>
                  </a:prstGeom>
                  <a:noFill/>
                  <a:ln w="28575">
                    <a:solidFill>
                      <a:schemeClr val="accent5">
                        <a:lumMod val="75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307" name="Group 306">
                    <a:extLst>
                      <a:ext uri="{FF2B5EF4-FFF2-40B4-BE49-F238E27FC236}">
                        <a16:creationId xmlns:a16="http://schemas.microsoft.com/office/drawing/2014/main" id="{AE47D767-6911-4D9D-8B1C-1F7B80B9D36B}"/>
                      </a:ext>
                    </a:extLst>
                  </p:cNvPr>
                  <p:cNvGrpSpPr/>
                  <p:nvPr/>
                </p:nvGrpSpPr>
                <p:grpSpPr>
                  <a:xfrm rot="2920111">
                    <a:off x="9961752" y="4067939"/>
                    <a:ext cx="106661" cy="109751"/>
                    <a:chOff x="8756909" y="5467904"/>
                    <a:chExt cx="139675" cy="140019"/>
                  </a:xfrm>
                </p:grpSpPr>
                <p:cxnSp>
                  <p:nvCxnSpPr>
                    <p:cNvPr id="308" name="Straight Connector 307">
                      <a:extLst>
                        <a:ext uri="{FF2B5EF4-FFF2-40B4-BE49-F238E27FC236}">
                          <a16:creationId xmlns:a16="http://schemas.microsoft.com/office/drawing/2014/main" id="{7D870D83-7F6D-4EA9-B710-2F87273DA767}"/>
                        </a:ext>
                      </a:extLst>
                    </p:cNvPr>
                    <p:cNvCxnSpPr/>
                    <p:nvPr/>
                  </p:nvCxnSpPr>
                  <p:spPr bwMode="auto">
                    <a:xfrm>
                      <a:off x="8788705" y="5467904"/>
                      <a:ext cx="107879" cy="107879"/>
                    </a:xfrm>
                    <a:prstGeom prst="line">
                      <a:avLst/>
                    </a:prstGeom>
                    <a:noFill/>
                    <a:ln w="28575" cap="flat" cmpd="sng" algn="ctr">
                      <a:solidFill>
                        <a:schemeClr val="accent5">
                          <a:lumMod val="75000"/>
                        </a:schemeClr>
                      </a:solidFill>
                      <a:prstDash val="solid"/>
                      <a:round/>
                      <a:headEnd type="none" w="med" len="med"/>
                      <a:tailEnd type="none" w="med" len="med"/>
                    </a:ln>
                    <a:effectLst/>
                  </p:spPr>
                </p:cxnSp>
                <p:cxnSp>
                  <p:nvCxnSpPr>
                    <p:cNvPr id="309" name="Straight Connector 308">
                      <a:extLst>
                        <a:ext uri="{FF2B5EF4-FFF2-40B4-BE49-F238E27FC236}">
                          <a16:creationId xmlns:a16="http://schemas.microsoft.com/office/drawing/2014/main" id="{FF71DF54-C290-4511-A020-82C662C4D651}"/>
                        </a:ext>
                      </a:extLst>
                    </p:cNvPr>
                    <p:cNvCxnSpPr>
                      <a:cxnSpLocks/>
                    </p:cNvCxnSpPr>
                    <p:nvPr/>
                  </p:nvCxnSpPr>
                  <p:spPr bwMode="auto">
                    <a:xfrm>
                      <a:off x="8756909" y="5500044"/>
                      <a:ext cx="107879" cy="107879"/>
                    </a:xfrm>
                    <a:prstGeom prst="line">
                      <a:avLst/>
                    </a:prstGeom>
                    <a:noFill/>
                    <a:ln w="28575" cap="flat" cmpd="sng" algn="ctr">
                      <a:solidFill>
                        <a:schemeClr val="accent5">
                          <a:lumMod val="75000"/>
                        </a:schemeClr>
                      </a:solidFill>
                      <a:prstDash val="solid"/>
                      <a:round/>
                      <a:headEnd type="none" w="med" len="med"/>
                      <a:tailEnd type="none" w="med" len="med"/>
                    </a:ln>
                    <a:effectLst/>
                  </p:spPr>
                </p:cxnSp>
              </p:grpSp>
              <p:sp>
                <p:nvSpPr>
                  <p:cNvPr id="310" name="TextBox 309">
                    <a:extLst>
                      <a:ext uri="{FF2B5EF4-FFF2-40B4-BE49-F238E27FC236}">
                        <a16:creationId xmlns:a16="http://schemas.microsoft.com/office/drawing/2014/main" id="{E2929C1E-04DF-4C12-A19E-78DAE536F5FA}"/>
                      </a:ext>
                    </a:extLst>
                  </p:cNvPr>
                  <p:cNvSpPr txBox="1"/>
                  <p:nvPr/>
                </p:nvSpPr>
                <p:spPr bwMode="auto">
                  <a:xfrm>
                    <a:off x="9927833" y="3812124"/>
                    <a:ext cx="18662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FDB338">
                            <a:lumMod val="75000"/>
                          </a:srgbClr>
                        </a:solidFill>
                        <a:effectLst/>
                        <a:uLnTx/>
                        <a:uFillTx/>
                        <a:latin typeface="Calibri" panose="020F0502020204030204" pitchFamily="34" charset="0"/>
                        <a:ea typeface="+mn-ea"/>
                        <a:cs typeface="Arial" panose="020B0604020202020204" pitchFamily="34" charset="0"/>
                      </a:rPr>
                      <a:t>O</a:t>
                    </a:r>
                    <a:endParaRPr kumimoji="0" lang="en-US" sz="1400" b="0" i="1" u="none" strike="noStrike" kern="1200" cap="none" spc="0" normalizeH="0" baseline="0" noProof="0" dirty="0">
                      <a:ln>
                        <a:noFill/>
                      </a:ln>
                      <a:solidFill>
                        <a:srgbClr val="FDB338">
                          <a:lumMod val="75000"/>
                        </a:srgbClr>
                      </a:solidFill>
                      <a:effectLst/>
                      <a:uLnTx/>
                      <a:uFillTx/>
                      <a:latin typeface="Calibri" panose="020F0502020204030204" pitchFamily="34" charset="0"/>
                      <a:ea typeface="+mn-ea"/>
                      <a:cs typeface="Arial" panose="020B0604020202020204" pitchFamily="34" charset="0"/>
                    </a:endParaRPr>
                  </a:p>
                </p:txBody>
              </p:sp>
              <p:grpSp>
                <p:nvGrpSpPr>
                  <p:cNvPr id="311" name="Group 310">
                    <a:extLst>
                      <a:ext uri="{FF2B5EF4-FFF2-40B4-BE49-F238E27FC236}">
                        <a16:creationId xmlns:a16="http://schemas.microsoft.com/office/drawing/2014/main" id="{EE26F1F2-FBD2-4886-8EAE-3E70CDA016DF}"/>
                      </a:ext>
                    </a:extLst>
                  </p:cNvPr>
                  <p:cNvGrpSpPr/>
                  <p:nvPr/>
                </p:nvGrpSpPr>
                <p:grpSpPr>
                  <a:xfrm rot="10358596">
                    <a:off x="10568998" y="4554037"/>
                    <a:ext cx="106661" cy="109751"/>
                    <a:chOff x="8756909" y="5467904"/>
                    <a:chExt cx="139675" cy="140019"/>
                  </a:xfrm>
                </p:grpSpPr>
                <p:cxnSp>
                  <p:nvCxnSpPr>
                    <p:cNvPr id="312" name="Straight Connector 311">
                      <a:extLst>
                        <a:ext uri="{FF2B5EF4-FFF2-40B4-BE49-F238E27FC236}">
                          <a16:creationId xmlns:a16="http://schemas.microsoft.com/office/drawing/2014/main" id="{6C345719-FA84-4580-AC76-85D8B2330593}"/>
                        </a:ext>
                      </a:extLst>
                    </p:cNvPr>
                    <p:cNvCxnSpPr/>
                    <p:nvPr/>
                  </p:nvCxnSpPr>
                  <p:spPr bwMode="auto">
                    <a:xfrm>
                      <a:off x="8788705" y="5467904"/>
                      <a:ext cx="107879" cy="107879"/>
                    </a:xfrm>
                    <a:prstGeom prst="line">
                      <a:avLst/>
                    </a:prstGeom>
                    <a:noFill/>
                    <a:ln w="28575" cap="flat" cmpd="sng" algn="ctr">
                      <a:solidFill>
                        <a:schemeClr val="accent5">
                          <a:lumMod val="75000"/>
                        </a:schemeClr>
                      </a:solidFill>
                      <a:prstDash val="solid"/>
                      <a:round/>
                      <a:headEnd type="none" w="med" len="med"/>
                      <a:tailEnd type="none" w="med" len="med"/>
                    </a:ln>
                    <a:effectLst/>
                  </p:spPr>
                </p:cxnSp>
                <p:cxnSp>
                  <p:nvCxnSpPr>
                    <p:cNvPr id="313" name="Straight Connector 312">
                      <a:extLst>
                        <a:ext uri="{FF2B5EF4-FFF2-40B4-BE49-F238E27FC236}">
                          <a16:creationId xmlns:a16="http://schemas.microsoft.com/office/drawing/2014/main" id="{30BB21D7-9778-407C-9AFB-00B0DCE41CBF}"/>
                        </a:ext>
                      </a:extLst>
                    </p:cNvPr>
                    <p:cNvCxnSpPr>
                      <a:cxnSpLocks/>
                    </p:cNvCxnSpPr>
                    <p:nvPr/>
                  </p:nvCxnSpPr>
                  <p:spPr bwMode="auto">
                    <a:xfrm>
                      <a:off x="8756909" y="5500044"/>
                      <a:ext cx="107879" cy="107879"/>
                    </a:xfrm>
                    <a:prstGeom prst="line">
                      <a:avLst/>
                    </a:prstGeom>
                    <a:noFill/>
                    <a:ln w="28575" cap="flat" cmpd="sng" algn="ctr">
                      <a:solidFill>
                        <a:schemeClr val="accent5">
                          <a:lumMod val="75000"/>
                        </a:schemeClr>
                      </a:solidFill>
                      <a:prstDash val="solid"/>
                      <a:round/>
                      <a:headEnd type="none" w="med" len="med"/>
                      <a:tailEnd type="none" w="med" len="med"/>
                    </a:ln>
                    <a:effectLst/>
                  </p:spPr>
                </p:cxnSp>
              </p:grpSp>
              <p:sp>
                <p:nvSpPr>
                  <p:cNvPr id="314" name="TextBox 313">
                    <a:extLst>
                      <a:ext uri="{FF2B5EF4-FFF2-40B4-BE49-F238E27FC236}">
                        <a16:creationId xmlns:a16="http://schemas.microsoft.com/office/drawing/2014/main" id="{F7CF31BC-0A2B-4FEF-9217-5DEF3FBCC0B8}"/>
                      </a:ext>
                    </a:extLst>
                  </p:cNvPr>
                  <p:cNvSpPr txBox="1"/>
                  <p:nvPr/>
                </p:nvSpPr>
                <p:spPr bwMode="auto">
                  <a:xfrm>
                    <a:off x="10651391" y="4541319"/>
                    <a:ext cx="18662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FDB338">
                            <a:lumMod val="75000"/>
                          </a:srgbClr>
                        </a:solidFill>
                        <a:effectLst/>
                        <a:uLnTx/>
                        <a:uFillTx/>
                        <a:latin typeface="Calibri" panose="020F0502020204030204" pitchFamily="34" charset="0"/>
                        <a:ea typeface="+mn-ea"/>
                        <a:cs typeface="Arial" panose="020B0604020202020204" pitchFamily="34" charset="0"/>
                      </a:rPr>
                      <a:t>O</a:t>
                    </a:r>
                    <a:endParaRPr kumimoji="0" lang="en-US" sz="1400" b="0" i="1" u="none" strike="noStrike" kern="1200" cap="none" spc="0" normalizeH="0" baseline="0" noProof="0" dirty="0">
                      <a:ln>
                        <a:noFill/>
                      </a:ln>
                      <a:solidFill>
                        <a:srgbClr val="FDB338">
                          <a:lumMod val="75000"/>
                        </a:srgbClr>
                      </a:solidFill>
                      <a:effectLst/>
                      <a:uLnTx/>
                      <a:uFillTx/>
                      <a:latin typeface="Calibri" panose="020F0502020204030204" pitchFamily="34" charset="0"/>
                      <a:ea typeface="+mn-ea"/>
                      <a:cs typeface="Arial" panose="020B0604020202020204" pitchFamily="34" charset="0"/>
                    </a:endParaRPr>
                  </a:p>
                </p:txBody>
              </p:sp>
              <p:grpSp>
                <p:nvGrpSpPr>
                  <p:cNvPr id="315" name="Group 314">
                    <a:extLst>
                      <a:ext uri="{FF2B5EF4-FFF2-40B4-BE49-F238E27FC236}">
                        <a16:creationId xmlns:a16="http://schemas.microsoft.com/office/drawing/2014/main" id="{7675DC77-CB20-40FB-9AD9-0932EAD01544}"/>
                      </a:ext>
                    </a:extLst>
                  </p:cNvPr>
                  <p:cNvGrpSpPr/>
                  <p:nvPr/>
                </p:nvGrpSpPr>
                <p:grpSpPr>
                  <a:xfrm rot="341302">
                    <a:off x="10435812" y="4198682"/>
                    <a:ext cx="306494" cy="307777"/>
                    <a:chOff x="10508832" y="2223989"/>
                    <a:chExt cx="384426" cy="378557"/>
                  </a:xfrm>
                </p:grpSpPr>
                <p:sp>
                  <p:nvSpPr>
                    <p:cNvPr id="316" name="Rectangle 315">
                      <a:extLst>
                        <a:ext uri="{FF2B5EF4-FFF2-40B4-BE49-F238E27FC236}">
                          <a16:creationId xmlns:a16="http://schemas.microsoft.com/office/drawing/2014/main" id="{2B139F06-0B16-4217-970C-5CB261E43893}"/>
                        </a:ext>
                      </a:extLst>
                    </p:cNvPr>
                    <p:cNvSpPr/>
                    <p:nvPr/>
                  </p:nvSpPr>
                  <p:spPr bwMode="auto">
                    <a:xfrm rot="19416532">
                      <a:off x="10626101" y="2340103"/>
                      <a:ext cx="154959" cy="167427"/>
                    </a:xfrm>
                    <a:prstGeom prst="rect">
                      <a:avLst/>
                    </a:prstGeom>
                    <a:solidFill>
                      <a:schemeClr val="tx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7" name="TextBox 316">
                      <a:extLst>
                        <a:ext uri="{FF2B5EF4-FFF2-40B4-BE49-F238E27FC236}">
                          <a16:creationId xmlns:a16="http://schemas.microsoft.com/office/drawing/2014/main" id="{EFE4FD91-69FA-47C9-8080-ED693CE918F8}"/>
                        </a:ext>
                      </a:extLst>
                    </p:cNvPr>
                    <p:cNvSpPr txBox="1"/>
                    <p:nvPr/>
                  </p:nvSpPr>
                  <p:spPr bwMode="auto">
                    <a:xfrm rot="20890603">
                      <a:off x="10508832" y="2223989"/>
                      <a:ext cx="384426" cy="3785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FDB338">
                              <a:lumMod val="75000"/>
                            </a:srgbClr>
                          </a:solidFill>
                          <a:effectLst/>
                          <a:uLnTx/>
                          <a:uFillTx/>
                          <a:latin typeface="Calibri" panose="020F0502020204030204" pitchFamily="34" charset="0"/>
                          <a:ea typeface="+mn-ea"/>
                          <a:cs typeface="Arial" panose="020B0604020202020204" pitchFamily="34" charset="0"/>
                        </a:rPr>
                        <a:t>O</a:t>
                      </a:r>
                      <a:endParaRPr kumimoji="0" lang="en-US" sz="1400" b="0" i="1" u="none" strike="noStrike" kern="1200" cap="none" spc="0" normalizeH="0" baseline="0" noProof="0" dirty="0">
                        <a:ln>
                          <a:noFill/>
                        </a:ln>
                        <a:solidFill>
                          <a:srgbClr val="FDB338">
                            <a:lumMod val="75000"/>
                          </a:srgbClr>
                        </a:solidFill>
                        <a:effectLst/>
                        <a:uLnTx/>
                        <a:uFillTx/>
                        <a:latin typeface="Calibri" panose="020F0502020204030204" pitchFamily="34" charset="0"/>
                        <a:ea typeface="+mn-ea"/>
                        <a:cs typeface="Arial" panose="020B0604020202020204" pitchFamily="34" charset="0"/>
                      </a:endParaRPr>
                    </a:p>
                  </p:txBody>
                </p:sp>
              </p:grpSp>
              <p:grpSp>
                <p:nvGrpSpPr>
                  <p:cNvPr id="318" name="Group 317">
                    <a:extLst>
                      <a:ext uri="{FF2B5EF4-FFF2-40B4-BE49-F238E27FC236}">
                        <a16:creationId xmlns:a16="http://schemas.microsoft.com/office/drawing/2014/main" id="{D5118EFD-57AC-47AA-B70B-236463478FF8}"/>
                      </a:ext>
                    </a:extLst>
                  </p:cNvPr>
                  <p:cNvGrpSpPr/>
                  <p:nvPr/>
                </p:nvGrpSpPr>
                <p:grpSpPr>
                  <a:xfrm rot="341302">
                    <a:off x="9305580" y="4615149"/>
                    <a:ext cx="284052" cy="276999"/>
                    <a:chOff x="10516029" y="2254384"/>
                    <a:chExt cx="356277" cy="340701"/>
                  </a:xfrm>
                </p:grpSpPr>
                <p:sp>
                  <p:nvSpPr>
                    <p:cNvPr id="319" name="Rectangle 318">
                      <a:extLst>
                        <a:ext uri="{FF2B5EF4-FFF2-40B4-BE49-F238E27FC236}">
                          <a16:creationId xmlns:a16="http://schemas.microsoft.com/office/drawing/2014/main" id="{CE8A8F04-EB23-4CE4-A907-C2D5ECD623E3}"/>
                        </a:ext>
                      </a:extLst>
                    </p:cNvPr>
                    <p:cNvSpPr/>
                    <p:nvPr/>
                  </p:nvSpPr>
                  <p:spPr bwMode="auto">
                    <a:xfrm rot="19416532">
                      <a:off x="10626101" y="2340103"/>
                      <a:ext cx="154959" cy="167427"/>
                    </a:xfrm>
                    <a:prstGeom prst="rect">
                      <a:avLst/>
                    </a:prstGeom>
                    <a:solidFill>
                      <a:schemeClr val="tx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20" name="TextBox 319">
                      <a:extLst>
                        <a:ext uri="{FF2B5EF4-FFF2-40B4-BE49-F238E27FC236}">
                          <a16:creationId xmlns:a16="http://schemas.microsoft.com/office/drawing/2014/main" id="{225E7F5D-FB53-4829-8673-E63B62072AC6}"/>
                        </a:ext>
                      </a:extLst>
                    </p:cNvPr>
                    <p:cNvSpPr txBox="1"/>
                    <p:nvPr/>
                  </p:nvSpPr>
                  <p:spPr bwMode="auto">
                    <a:xfrm rot="21258698">
                      <a:off x="10516029" y="2254384"/>
                      <a:ext cx="356277" cy="3407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1" i="0" u="none" strike="noStrike" kern="1200" cap="none" spc="0" normalizeH="0" baseline="0" noProof="0" dirty="0">
                          <a:ln>
                            <a:noFill/>
                          </a:ln>
                          <a:solidFill>
                            <a:srgbClr val="FDB338">
                              <a:lumMod val="75000"/>
                            </a:srgbClr>
                          </a:solidFill>
                          <a:effectLst/>
                          <a:uLnTx/>
                          <a:uFillTx/>
                          <a:latin typeface="Calibri" panose="020F0502020204030204" pitchFamily="34" charset="0"/>
                          <a:ea typeface="+mn-ea"/>
                          <a:cs typeface="Arial" panose="020B0604020202020204" pitchFamily="34" charset="0"/>
                        </a:rPr>
                        <a:t>N</a:t>
                      </a:r>
                      <a:endParaRPr kumimoji="0" lang="en-US" sz="1200" b="0" i="1" u="none" strike="noStrike" kern="1200" cap="none" spc="0" normalizeH="0" baseline="0" noProof="0" dirty="0">
                        <a:ln>
                          <a:noFill/>
                        </a:ln>
                        <a:solidFill>
                          <a:srgbClr val="FDB338">
                            <a:lumMod val="75000"/>
                          </a:srgbClr>
                        </a:solidFill>
                        <a:effectLst/>
                        <a:uLnTx/>
                        <a:uFillTx/>
                        <a:latin typeface="Calibri" panose="020F0502020204030204" pitchFamily="34" charset="0"/>
                        <a:ea typeface="+mn-ea"/>
                        <a:cs typeface="Arial" panose="020B0604020202020204" pitchFamily="34" charset="0"/>
                      </a:endParaRPr>
                    </a:p>
                  </p:txBody>
                </p:sp>
              </p:grpSp>
              <p:grpSp>
                <p:nvGrpSpPr>
                  <p:cNvPr id="321" name="Group 320">
                    <a:extLst>
                      <a:ext uri="{FF2B5EF4-FFF2-40B4-BE49-F238E27FC236}">
                        <a16:creationId xmlns:a16="http://schemas.microsoft.com/office/drawing/2014/main" id="{7BB808C1-6199-4149-8423-2E3F23E6547A}"/>
                      </a:ext>
                    </a:extLst>
                  </p:cNvPr>
                  <p:cNvGrpSpPr/>
                  <p:nvPr/>
                </p:nvGrpSpPr>
                <p:grpSpPr>
                  <a:xfrm rot="341302">
                    <a:off x="9654297" y="4134067"/>
                    <a:ext cx="284052" cy="276999"/>
                    <a:chOff x="10531883" y="2250472"/>
                    <a:chExt cx="356277" cy="340701"/>
                  </a:xfrm>
                </p:grpSpPr>
                <p:sp>
                  <p:nvSpPr>
                    <p:cNvPr id="322" name="Rectangle 321">
                      <a:extLst>
                        <a:ext uri="{FF2B5EF4-FFF2-40B4-BE49-F238E27FC236}">
                          <a16:creationId xmlns:a16="http://schemas.microsoft.com/office/drawing/2014/main" id="{A9E98EB1-B5E5-4BEA-959F-BC09AD69024E}"/>
                        </a:ext>
                      </a:extLst>
                    </p:cNvPr>
                    <p:cNvSpPr/>
                    <p:nvPr/>
                  </p:nvSpPr>
                  <p:spPr bwMode="auto">
                    <a:xfrm rot="19416532">
                      <a:off x="10626101" y="2340103"/>
                      <a:ext cx="154959" cy="167427"/>
                    </a:xfrm>
                    <a:prstGeom prst="rect">
                      <a:avLst/>
                    </a:prstGeom>
                    <a:solidFill>
                      <a:schemeClr val="tx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23" name="TextBox 322">
                      <a:extLst>
                        <a:ext uri="{FF2B5EF4-FFF2-40B4-BE49-F238E27FC236}">
                          <a16:creationId xmlns:a16="http://schemas.microsoft.com/office/drawing/2014/main" id="{60B5CCE8-9AA5-4701-8398-5D1ED708B328}"/>
                        </a:ext>
                      </a:extLst>
                    </p:cNvPr>
                    <p:cNvSpPr txBox="1"/>
                    <p:nvPr/>
                  </p:nvSpPr>
                  <p:spPr bwMode="auto">
                    <a:xfrm rot="21258698">
                      <a:off x="10531883" y="2250472"/>
                      <a:ext cx="356277" cy="3407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1" i="0" u="none" strike="noStrike" kern="1200" cap="none" spc="0" normalizeH="0" baseline="0" noProof="0" dirty="0">
                          <a:ln>
                            <a:noFill/>
                          </a:ln>
                          <a:solidFill>
                            <a:srgbClr val="FDB338">
                              <a:lumMod val="75000"/>
                            </a:srgbClr>
                          </a:solidFill>
                          <a:effectLst/>
                          <a:uLnTx/>
                          <a:uFillTx/>
                          <a:latin typeface="Calibri" panose="020F0502020204030204" pitchFamily="34" charset="0"/>
                          <a:ea typeface="+mn-ea"/>
                          <a:cs typeface="Arial" panose="020B0604020202020204" pitchFamily="34" charset="0"/>
                        </a:rPr>
                        <a:t>N</a:t>
                      </a:r>
                      <a:endParaRPr kumimoji="0" lang="en-US" sz="1200" b="0" i="1" u="none" strike="noStrike" kern="1200" cap="none" spc="0" normalizeH="0" baseline="0" noProof="0" dirty="0">
                        <a:ln>
                          <a:noFill/>
                        </a:ln>
                        <a:solidFill>
                          <a:srgbClr val="FDB338">
                            <a:lumMod val="75000"/>
                          </a:srgbClr>
                        </a:solidFill>
                        <a:effectLst/>
                        <a:uLnTx/>
                        <a:uFillTx/>
                        <a:latin typeface="Calibri" panose="020F0502020204030204" pitchFamily="34" charset="0"/>
                        <a:ea typeface="+mn-ea"/>
                        <a:cs typeface="Arial" panose="020B0604020202020204" pitchFamily="34" charset="0"/>
                      </a:endParaRPr>
                    </a:p>
                  </p:txBody>
                </p:sp>
              </p:grpSp>
              <p:sp>
                <p:nvSpPr>
                  <p:cNvPr id="326" name="TextBox 325">
                    <a:extLst>
                      <a:ext uri="{FF2B5EF4-FFF2-40B4-BE49-F238E27FC236}">
                        <a16:creationId xmlns:a16="http://schemas.microsoft.com/office/drawing/2014/main" id="{BF6F250E-443A-477F-8162-FB6FEAA9AD6F}"/>
                      </a:ext>
                    </a:extLst>
                  </p:cNvPr>
                  <p:cNvSpPr txBox="1"/>
                  <p:nvPr/>
                </p:nvSpPr>
                <p:spPr bwMode="auto">
                  <a:xfrm>
                    <a:off x="8865485" y="3737649"/>
                    <a:ext cx="49801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FDB338">
                            <a:lumMod val="75000"/>
                          </a:srgbClr>
                        </a:solidFill>
                        <a:effectLst/>
                        <a:uLnTx/>
                        <a:uFillTx/>
                        <a:latin typeface="Calibri" panose="020F0502020204030204" pitchFamily="34" charset="0"/>
                        <a:ea typeface="+mn-ea"/>
                        <a:cs typeface="Arial" panose="020B0604020202020204" pitchFamily="34" charset="0"/>
                      </a:rPr>
                      <a:t>NH</a:t>
                    </a:r>
                    <a:endParaRPr kumimoji="0" lang="en-US" sz="1400" b="0" i="1" u="none" strike="noStrike" kern="1200" cap="none" spc="0" normalizeH="0" baseline="0" noProof="0" dirty="0">
                      <a:ln>
                        <a:noFill/>
                      </a:ln>
                      <a:solidFill>
                        <a:srgbClr val="FDB338">
                          <a:lumMod val="75000"/>
                        </a:srgbClr>
                      </a:solidFill>
                      <a:effectLst/>
                      <a:uLnTx/>
                      <a:uFillTx/>
                      <a:latin typeface="Calibri" panose="020F0502020204030204" pitchFamily="34" charset="0"/>
                      <a:ea typeface="+mn-ea"/>
                      <a:cs typeface="Arial" panose="020B0604020202020204" pitchFamily="34" charset="0"/>
                    </a:endParaRPr>
                  </a:p>
                </p:txBody>
              </p:sp>
              <p:sp>
                <p:nvSpPr>
                  <p:cNvPr id="327" name="TextBox 326">
                    <a:extLst>
                      <a:ext uri="{FF2B5EF4-FFF2-40B4-BE49-F238E27FC236}">
                        <a16:creationId xmlns:a16="http://schemas.microsoft.com/office/drawing/2014/main" id="{11BCA0D6-3A53-42C9-BFDB-C17DAB39F569}"/>
                      </a:ext>
                    </a:extLst>
                  </p:cNvPr>
                  <p:cNvSpPr txBox="1"/>
                  <p:nvPr/>
                </p:nvSpPr>
                <p:spPr bwMode="auto">
                  <a:xfrm rot="1296630">
                    <a:off x="9995926" y="4712172"/>
                    <a:ext cx="49801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FDB338">
                            <a:lumMod val="75000"/>
                          </a:srgbClr>
                        </a:solidFill>
                        <a:effectLst/>
                        <a:uLnTx/>
                        <a:uFillTx/>
                        <a:latin typeface="Calibri" panose="020F0502020204030204" pitchFamily="34" charset="0"/>
                        <a:ea typeface="+mn-ea"/>
                        <a:cs typeface="Arial" panose="020B0604020202020204" pitchFamily="34" charset="0"/>
                      </a:rPr>
                      <a:t>OH</a:t>
                    </a:r>
                    <a:endParaRPr kumimoji="0" lang="en-US" sz="1400" b="0" i="1" u="none" strike="noStrike" kern="1200" cap="none" spc="0" normalizeH="0" baseline="0" noProof="0" dirty="0">
                      <a:ln>
                        <a:noFill/>
                      </a:ln>
                      <a:solidFill>
                        <a:srgbClr val="FDB338">
                          <a:lumMod val="75000"/>
                        </a:srgbClr>
                      </a:solidFill>
                      <a:effectLst/>
                      <a:uLnTx/>
                      <a:uFillTx/>
                      <a:latin typeface="Calibri" panose="020F0502020204030204" pitchFamily="34" charset="0"/>
                      <a:ea typeface="+mn-ea"/>
                      <a:cs typeface="Arial" panose="020B0604020202020204" pitchFamily="34" charset="0"/>
                    </a:endParaRPr>
                  </a:p>
                </p:txBody>
              </p:sp>
              <p:grpSp>
                <p:nvGrpSpPr>
                  <p:cNvPr id="328" name="Group 327">
                    <a:extLst>
                      <a:ext uri="{FF2B5EF4-FFF2-40B4-BE49-F238E27FC236}">
                        <a16:creationId xmlns:a16="http://schemas.microsoft.com/office/drawing/2014/main" id="{A3D2775B-CF2E-4A84-A120-02DC85425CD5}"/>
                      </a:ext>
                    </a:extLst>
                  </p:cNvPr>
                  <p:cNvGrpSpPr/>
                  <p:nvPr/>
                </p:nvGrpSpPr>
                <p:grpSpPr>
                  <a:xfrm rot="7475152">
                    <a:off x="9045099" y="4011314"/>
                    <a:ext cx="101413" cy="88504"/>
                    <a:chOff x="9281967" y="2682437"/>
                    <a:chExt cx="111459" cy="94187"/>
                  </a:xfrm>
                </p:grpSpPr>
                <p:cxnSp>
                  <p:nvCxnSpPr>
                    <p:cNvPr id="329" name="Straight Connector 328">
                      <a:extLst>
                        <a:ext uri="{FF2B5EF4-FFF2-40B4-BE49-F238E27FC236}">
                          <a16:creationId xmlns:a16="http://schemas.microsoft.com/office/drawing/2014/main" id="{BE62179B-380B-4BFB-9686-37AD836AF70C}"/>
                        </a:ext>
                      </a:extLst>
                    </p:cNvPr>
                    <p:cNvCxnSpPr>
                      <a:cxnSpLocks/>
                    </p:cNvCxnSpPr>
                    <p:nvPr/>
                  </p:nvCxnSpPr>
                  <p:spPr bwMode="auto">
                    <a:xfrm>
                      <a:off x="9281967" y="2709067"/>
                      <a:ext cx="43609" cy="67557"/>
                    </a:xfrm>
                    <a:prstGeom prst="line">
                      <a:avLst/>
                    </a:prstGeom>
                    <a:solidFill>
                      <a:schemeClr val="accent5">
                        <a:lumMod val="75000"/>
                      </a:schemeClr>
                    </a:solidFill>
                    <a:ln w="28575" cap="flat" cmpd="sng" algn="ctr">
                      <a:solidFill>
                        <a:schemeClr val="accent5">
                          <a:lumMod val="75000"/>
                        </a:schemeClr>
                      </a:solidFill>
                      <a:prstDash val="solid"/>
                      <a:round/>
                      <a:headEnd type="none" w="med" len="med"/>
                      <a:tailEnd type="none" w="med" len="med"/>
                    </a:ln>
                    <a:effectLst/>
                  </p:spPr>
                </p:cxnSp>
                <p:cxnSp>
                  <p:nvCxnSpPr>
                    <p:cNvPr id="330" name="Straight Connector 329">
                      <a:extLst>
                        <a:ext uri="{FF2B5EF4-FFF2-40B4-BE49-F238E27FC236}">
                          <a16:creationId xmlns:a16="http://schemas.microsoft.com/office/drawing/2014/main" id="{6DCF21E0-08F7-4F33-955A-0EB2FA7B9D8C}"/>
                        </a:ext>
                      </a:extLst>
                    </p:cNvPr>
                    <p:cNvCxnSpPr>
                      <a:cxnSpLocks/>
                    </p:cNvCxnSpPr>
                    <p:nvPr/>
                  </p:nvCxnSpPr>
                  <p:spPr bwMode="auto">
                    <a:xfrm>
                      <a:off x="9327448" y="2691182"/>
                      <a:ext cx="35255" cy="57492"/>
                    </a:xfrm>
                    <a:prstGeom prst="line">
                      <a:avLst/>
                    </a:prstGeom>
                    <a:solidFill>
                      <a:schemeClr val="accent5">
                        <a:lumMod val="75000"/>
                      </a:schemeClr>
                    </a:solidFill>
                    <a:ln w="28575" cap="flat" cmpd="sng" algn="ctr">
                      <a:solidFill>
                        <a:schemeClr val="accent5">
                          <a:lumMod val="75000"/>
                        </a:schemeClr>
                      </a:solidFill>
                      <a:prstDash val="solid"/>
                      <a:round/>
                      <a:headEnd type="none" w="med" len="med"/>
                      <a:tailEnd type="none" w="med" len="med"/>
                    </a:ln>
                    <a:effectLst/>
                  </p:spPr>
                </p:cxnSp>
                <p:cxnSp>
                  <p:nvCxnSpPr>
                    <p:cNvPr id="331" name="Straight Connector 330">
                      <a:extLst>
                        <a:ext uri="{FF2B5EF4-FFF2-40B4-BE49-F238E27FC236}">
                          <a16:creationId xmlns:a16="http://schemas.microsoft.com/office/drawing/2014/main" id="{6DD8A6B6-5924-4B1A-B766-AEB1A7AB9F15}"/>
                        </a:ext>
                      </a:extLst>
                    </p:cNvPr>
                    <p:cNvCxnSpPr>
                      <a:cxnSpLocks/>
                    </p:cNvCxnSpPr>
                    <p:nvPr/>
                  </p:nvCxnSpPr>
                  <p:spPr bwMode="auto">
                    <a:xfrm>
                      <a:off x="9372050" y="2682437"/>
                      <a:ext cx="21376" cy="33816"/>
                    </a:xfrm>
                    <a:prstGeom prst="line">
                      <a:avLst/>
                    </a:prstGeom>
                    <a:solidFill>
                      <a:schemeClr val="accent5">
                        <a:lumMod val="75000"/>
                      </a:schemeClr>
                    </a:solidFill>
                    <a:ln w="28575" cap="flat" cmpd="sng" algn="ctr">
                      <a:solidFill>
                        <a:schemeClr val="accent5">
                          <a:lumMod val="75000"/>
                        </a:schemeClr>
                      </a:solidFill>
                      <a:prstDash val="solid"/>
                      <a:round/>
                      <a:headEnd type="none" w="med" len="med"/>
                      <a:tailEnd type="none" w="med" len="med"/>
                    </a:ln>
                    <a:effectLst/>
                  </p:spPr>
                </p:cxnSp>
              </p:grpSp>
              <p:grpSp>
                <p:nvGrpSpPr>
                  <p:cNvPr id="340" name="Group 339">
                    <a:extLst>
                      <a:ext uri="{FF2B5EF4-FFF2-40B4-BE49-F238E27FC236}">
                        <a16:creationId xmlns:a16="http://schemas.microsoft.com/office/drawing/2014/main" id="{35EBF5E8-E391-40E4-91CA-4CFFCBE90BB4}"/>
                      </a:ext>
                    </a:extLst>
                  </p:cNvPr>
                  <p:cNvGrpSpPr/>
                  <p:nvPr/>
                </p:nvGrpSpPr>
                <p:grpSpPr>
                  <a:xfrm rot="15196134">
                    <a:off x="10369115" y="4704207"/>
                    <a:ext cx="147098" cy="124403"/>
                    <a:chOff x="9790608" y="5519790"/>
                    <a:chExt cx="147098" cy="124403"/>
                  </a:xfrm>
                </p:grpSpPr>
                <p:grpSp>
                  <p:nvGrpSpPr>
                    <p:cNvPr id="332" name="Group 331">
                      <a:extLst>
                        <a:ext uri="{FF2B5EF4-FFF2-40B4-BE49-F238E27FC236}">
                          <a16:creationId xmlns:a16="http://schemas.microsoft.com/office/drawing/2014/main" id="{992130E6-B859-4271-92DC-EC53E8235447}"/>
                        </a:ext>
                      </a:extLst>
                    </p:cNvPr>
                    <p:cNvGrpSpPr/>
                    <p:nvPr/>
                  </p:nvGrpSpPr>
                  <p:grpSpPr>
                    <a:xfrm>
                      <a:off x="9836293" y="5519790"/>
                      <a:ext cx="101413" cy="88504"/>
                      <a:chOff x="9281967" y="2682437"/>
                      <a:chExt cx="111459" cy="94187"/>
                    </a:xfrm>
                  </p:grpSpPr>
                  <p:cxnSp>
                    <p:nvCxnSpPr>
                      <p:cNvPr id="333" name="Straight Connector 332">
                        <a:extLst>
                          <a:ext uri="{FF2B5EF4-FFF2-40B4-BE49-F238E27FC236}">
                            <a16:creationId xmlns:a16="http://schemas.microsoft.com/office/drawing/2014/main" id="{8093682B-1A0F-4DFF-9A95-239E90BA4C0B}"/>
                          </a:ext>
                        </a:extLst>
                      </p:cNvPr>
                      <p:cNvCxnSpPr>
                        <a:cxnSpLocks/>
                      </p:cNvCxnSpPr>
                      <p:nvPr/>
                    </p:nvCxnSpPr>
                    <p:spPr bwMode="auto">
                      <a:xfrm>
                        <a:off x="9281967" y="2709067"/>
                        <a:ext cx="43609" cy="67557"/>
                      </a:xfrm>
                      <a:prstGeom prst="line">
                        <a:avLst/>
                      </a:prstGeom>
                      <a:noFill/>
                      <a:ln w="28575" cap="flat" cmpd="sng" algn="ctr">
                        <a:solidFill>
                          <a:schemeClr val="accent5">
                            <a:lumMod val="75000"/>
                          </a:schemeClr>
                        </a:solidFill>
                        <a:prstDash val="solid"/>
                        <a:round/>
                        <a:headEnd type="none" w="med" len="med"/>
                        <a:tailEnd type="none" w="med" len="med"/>
                      </a:ln>
                      <a:effectLst/>
                    </p:spPr>
                  </p:cxnSp>
                  <p:cxnSp>
                    <p:nvCxnSpPr>
                      <p:cNvPr id="334" name="Straight Connector 333">
                        <a:extLst>
                          <a:ext uri="{FF2B5EF4-FFF2-40B4-BE49-F238E27FC236}">
                            <a16:creationId xmlns:a16="http://schemas.microsoft.com/office/drawing/2014/main" id="{1CE7A279-6064-4C01-BF6F-66308CA938D3}"/>
                          </a:ext>
                        </a:extLst>
                      </p:cNvPr>
                      <p:cNvCxnSpPr>
                        <a:cxnSpLocks/>
                      </p:cNvCxnSpPr>
                      <p:nvPr/>
                    </p:nvCxnSpPr>
                    <p:spPr bwMode="auto">
                      <a:xfrm>
                        <a:off x="9327448" y="2691182"/>
                        <a:ext cx="35255" cy="57492"/>
                      </a:xfrm>
                      <a:prstGeom prst="line">
                        <a:avLst/>
                      </a:prstGeom>
                      <a:noFill/>
                      <a:ln w="28575" cap="flat" cmpd="sng" algn="ctr">
                        <a:solidFill>
                          <a:schemeClr val="accent5">
                            <a:lumMod val="75000"/>
                          </a:schemeClr>
                        </a:solidFill>
                        <a:prstDash val="solid"/>
                        <a:round/>
                        <a:headEnd type="none" w="med" len="med"/>
                        <a:tailEnd type="none" w="med" len="med"/>
                      </a:ln>
                      <a:effectLst/>
                    </p:spPr>
                  </p:cxnSp>
                  <p:cxnSp>
                    <p:nvCxnSpPr>
                      <p:cNvPr id="335" name="Straight Connector 334">
                        <a:extLst>
                          <a:ext uri="{FF2B5EF4-FFF2-40B4-BE49-F238E27FC236}">
                            <a16:creationId xmlns:a16="http://schemas.microsoft.com/office/drawing/2014/main" id="{0C6A85A0-D09D-4170-969B-2AD52DB5E201}"/>
                          </a:ext>
                        </a:extLst>
                      </p:cNvPr>
                      <p:cNvCxnSpPr>
                        <a:cxnSpLocks/>
                      </p:cNvCxnSpPr>
                      <p:nvPr/>
                    </p:nvCxnSpPr>
                    <p:spPr bwMode="auto">
                      <a:xfrm>
                        <a:off x="9372050" y="2682437"/>
                        <a:ext cx="21376" cy="33816"/>
                      </a:xfrm>
                      <a:prstGeom prst="line">
                        <a:avLst/>
                      </a:prstGeom>
                      <a:noFill/>
                      <a:ln w="28575" cap="flat" cmpd="sng" algn="ctr">
                        <a:solidFill>
                          <a:schemeClr val="accent5">
                            <a:lumMod val="75000"/>
                          </a:schemeClr>
                        </a:solidFill>
                        <a:prstDash val="solid"/>
                        <a:round/>
                        <a:headEnd type="none" w="med" len="med"/>
                        <a:tailEnd type="none" w="med" len="med"/>
                      </a:ln>
                      <a:effectLst/>
                    </p:spPr>
                  </p:cxnSp>
                </p:grpSp>
                <p:cxnSp>
                  <p:nvCxnSpPr>
                    <p:cNvPr id="336" name="Straight Connector 335">
                      <a:extLst>
                        <a:ext uri="{FF2B5EF4-FFF2-40B4-BE49-F238E27FC236}">
                          <a16:creationId xmlns:a16="http://schemas.microsoft.com/office/drawing/2014/main" id="{4E42B3CF-C76C-44D3-BB8E-6C5982E71D5F}"/>
                        </a:ext>
                      </a:extLst>
                    </p:cNvPr>
                    <p:cNvCxnSpPr>
                      <a:cxnSpLocks/>
                    </p:cNvCxnSpPr>
                    <p:nvPr/>
                  </p:nvCxnSpPr>
                  <p:spPr bwMode="auto">
                    <a:xfrm>
                      <a:off x="9790608" y="5553357"/>
                      <a:ext cx="55055" cy="90836"/>
                    </a:xfrm>
                    <a:prstGeom prst="line">
                      <a:avLst/>
                    </a:prstGeom>
                    <a:noFill/>
                    <a:ln w="28575" cap="flat" cmpd="sng" algn="ctr">
                      <a:solidFill>
                        <a:schemeClr val="accent5">
                          <a:lumMod val="75000"/>
                        </a:schemeClr>
                      </a:solidFill>
                      <a:prstDash val="solid"/>
                      <a:round/>
                      <a:headEnd type="none" w="med" len="med"/>
                      <a:tailEnd type="none" w="med" len="med"/>
                    </a:ln>
                    <a:effectLst/>
                  </p:spPr>
                </p:cxnSp>
              </p:grpSp>
              <p:cxnSp>
                <p:nvCxnSpPr>
                  <p:cNvPr id="342" name="Straight Connector 341">
                    <a:extLst>
                      <a:ext uri="{FF2B5EF4-FFF2-40B4-BE49-F238E27FC236}">
                        <a16:creationId xmlns:a16="http://schemas.microsoft.com/office/drawing/2014/main" id="{997655BC-4D39-4B19-BFD5-913B6D83A932}"/>
                      </a:ext>
                    </a:extLst>
                  </p:cNvPr>
                  <p:cNvCxnSpPr>
                    <a:cxnSpLocks/>
                  </p:cNvCxnSpPr>
                  <p:nvPr/>
                </p:nvCxnSpPr>
                <p:spPr bwMode="auto">
                  <a:xfrm>
                    <a:off x="10475156" y="4834185"/>
                    <a:ext cx="188363" cy="31411"/>
                  </a:xfrm>
                  <a:prstGeom prst="line">
                    <a:avLst/>
                  </a:prstGeom>
                  <a:noFill/>
                  <a:ln w="28575" cap="flat" cmpd="sng" algn="ctr">
                    <a:solidFill>
                      <a:schemeClr val="accent5">
                        <a:lumMod val="75000"/>
                      </a:schemeClr>
                    </a:solidFill>
                    <a:prstDash val="solid"/>
                    <a:round/>
                    <a:headEnd type="none" w="med" len="med"/>
                    <a:tailEnd type="none" w="med" len="med"/>
                  </a:ln>
                  <a:effectLst/>
                </p:spPr>
              </p:cxnSp>
              <p:cxnSp>
                <p:nvCxnSpPr>
                  <p:cNvPr id="276" name="Straight Connector 275">
                    <a:extLst>
                      <a:ext uri="{FF2B5EF4-FFF2-40B4-BE49-F238E27FC236}">
                        <a16:creationId xmlns:a16="http://schemas.microsoft.com/office/drawing/2014/main" id="{68DB6DC4-54E1-44F7-8448-317EEE30C4C5}"/>
                      </a:ext>
                    </a:extLst>
                  </p:cNvPr>
                  <p:cNvCxnSpPr>
                    <a:cxnSpLocks/>
                  </p:cNvCxnSpPr>
                  <p:nvPr/>
                </p:nvCxnSpPr>
                <p:spPr bwMode="auto">
                  <a:xfrm rot="19779407">
                    <a:off x="8505416" y="4692495"/>
                    <a:ext cx="230095" cy="127506"/>
                  </a:xfrm>
                  <a:prstGeom prst="line">
                    <a:avLst/>
                  </a:prstGeom>
                  <a:noFill/>
                  <a:ln w="28575" cap="flat" cmpd="sng" algn="ctr">
                    <a:solidFill>
                      <a:schemeClr val="accent5">
                        <a:lumMod val="75000"/>
                      </a:schemeClr>
                    </a:solidFill>
                    <a:prstDash val="solid"/>
                    <a:round/>
                    <a:headEnd type="none" w="med" len="med"/>
                    <a:tailEnd type="none" w="med" len="med"/>
                  </a:ln>
                  <a:effectLst/>
                </p:spPr>
              </p:cxnSp>
              <p:cxnSp>
                <p:nvCxnSpPr>
                  <p:cNvPr id="277" name="Straight Connector 276">
                    <a:extLst>
                      <a:ext uri="{FF2B5EF4-FFF2-40B4-BE49-F238E27FC236}">
                        <a16:creationId xmlns:a16="http://schemas.microsoft.com/office/drawing/2014/main" id="{36C517A7-77AE-422E-90EA-53D64B8B8B0D}"/>
                      </a:ext>
                    </a:extLst>
                  </p:cNvPr>
                  <p:cNvCxnSpPr>
                    <a:cxnSpLocks/>
                  </p:cNvCxnSpPr>
                  <p:nvPr/>
                </p:nvCxnSpPr>
                <p:spPr bwMode="auto">
                  <a:xfrm rot="19779407" flipV="1">
                    <a:off x="8760195" y="4967729"/>
                    <a:ext cx="127970" cy="70913"/>
                  </a:xfrm>
                  <a:prstGeom prst="line">
                    <a:avLst/>
                  </a:prstGeom>
                  <a:noFill/>
                  <a:ln w="28575" cap="flat" cmpd="sng" algn="ctr">
                    <a:solidFill>
                      <a:schemeClr val="accent5">
                        <a:lumMod val="75000"/>
                      </a:schemeClr>
                    </a:solidFill>
                    <a:prstDash val="solid"/>
                    <a:round/>
                    <a:headEnd type="none" w="med" len="med"/>
                    <a:tailEnd type="none" w="med" len="med"/>
                  </a:ln>
                  <a:effectLst/>
                </p:spPr>
              </p:cxnSp>
              <p:sp>
                <p:nvSpPr>
                  <p:cNvPr id="283" name="TextBox 282">
                    <a:extLst>
                      <a:ext uri="{FF2B5EF4-FFF2-40B4-BE49-F238E27FC236}">
                        <a16:creationId xmlns:a16="http://schemas.microsoft.com/office/drawing/2014/main" id="{083A1C19-EC5D-49FA-B908-D65D781C1D6A}"/>
                      </a:ext>
                    </a:extLst>
                  </p:cNvPr>
                  <p:cNvSpPr txBox="1"/>
                  <p:nvPr/>
                </p:nvSpPr>
                <p:spPr bwMode="auto">
                  <a:xfrm>
                    <a:off x="8656357" y="5000519"/>
                    <a:ext cx="18662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FDB338">
                            <a:lumMod val="75000"/>
                          </a:srgbClr>
                        </a:solidFill>
                        <a:effectLst/>
                        <a:uLnTx/>
                        <a:uFillTx/>
                        <a:latin typeface="Calibri" panose="020F0502020204030204" pitchFamily="34" charset="0"/>
                        <a:ea typeface="+mn-ea"/>
                        <a:cs typeface="Arial" panose="020B0604020202020204" pitchFamily="34" charset="0"/>
                      </a:rPr>
                      <a:t>F</a:t>
                    </a:r>
                    <a:endParaRPr kumimoji="0" lang="en-US" sz="1400" b="0" i="1" u="none" strike="noStrike" kern="1200" cap="none" spc="0" normalizeH="0" baseline="0" noProof="0" dirty="0">
                      <a:ln>
                        <a:noFill/>
                      </a:ln>
                      <a:solidFill>
                        <a:srgbClr val="FDB338">
                          <a:lumMod val="75000"/>
                        </a:srgbClr>
                      </a:solidFill>
                      <a:effectLst/>
                      <a:uLnTx/>
                      <a:uFillTx/>
                      <a:latin typeface="Calibri" panose="020F0502020204030204" pitchFamily="34" charset="0"/>
                      <a:ea typeface="+mn-ea"/>
                      <a:cs typeface="Arial" panose="020B0604020202020204" pitchFamily="34" charset="0"/>
                    </a:endParaRPr>
                  </a:p>
                </p:txBody>
              </p:sp>
              <p:sp>
                <p:nvSpPr>
                  <p:cNvPr id="11" name="Isosceles Triangle 10">
                    <a:extLst>
                      <a:ext uri="{FF2B5EF4-FFF2-40B4-BE49-F238E27FC236}">
                        <a16:creationId xmlns:a16="http://schemas.microsoft.com/office/drawing/2014/main" id="{F906453B-43EA-4C17-BEB8-74F2A5B9E38E}"/>
                      </a:ext>
                    </a:extLst>
                  </p:cNvPr>
                  <p:cNvSpPr/>
                  <p:nvPr/>
                </p:nvSpPr>
                <p:spPr bwMode="auto">
                  <a:xfrm rot="1043656">
                    <a:off x="10285305" y="4695911"/>
                    <a:ext cx="47087" cy="99380"/>
                  </a:xfrm>
                  <a:prstGeom prst="triangle">
                    <a:avLst/>
                  </a:prstGeom>
                  <a:solidFill>
                    <a:schemeClr val="accent5">
                      <a:lumMod val="75000"/>
                    </a:schemeClr>
                  </a:solidFill>
                  <a:ln w="0">
                    <a:solidFill>
                      <a:schemeClr val="accent5">
                        <a:lumMod val="75000"/>
                      </a:schemeClr>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25" name="Isosceles Triangle 424">
                    <a:extLst>
                      <a:ext uri="{FF2B5EF4-FFF2-40B4-BE49-F238E27FC236}">
                        <a16:creationId xmlns:a16="http://schemas.microsoft.com/office/drawing/2014/main" id="{6C2CFB4D-9DA6-4106-A077-93C9A586D3D4}"/>
                      </a:ext>
                    </a:extLst>
                  </p:cNvPr>
                  <p:cNvSpPr/>
                  <p:nvPr/>
                </p:nvSpPr>
                <p:spPr bwMode="auto">
                  <a:xfrm rot="14889835">
                    <a:off x="9144406" y="4070679"/>
                    <a:ext cx="73152" cy="109728"/>
                  </a:xfrm>
                  <a:prstGeom prst="triangle">
                    <a:avLst/>
                  </a:prstGeom>
                  <a:solidFill>
                    <a:schemeClr val="accent5">
                      <a:lumMod val="75000"/>
                    </a:schemeClr>
                  </a:solidFill>
                  <a:ln w="0">
                    <a:solidFill>
                      <a:schemeClr val="accent5">
                        <a:lumMod val="75000"/>
                      </a:schemeClr>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 name="TextBox 64">
                    <a:extLst>
                      <a:ext uri="{FF2B5EF4-FFF2-40B4-BE49-F238E27FC236}">
                        <a16:creationId xmlns:a16="http://schemas.microsoft.com/office/drawing/2014/main" id="{F13FBFC2-0B0F-4A84-A98B-D391A5FAA8DD}"/>
                      </a:ext>
                    </a:extLst>
                  </p:cNvPr>
                  <p:cNvSpPr txBox="1"/>
                  <p:nvPr/>
                </p:nvSpPr>
                <p:spPr bwMode="auto">
                  <a:xfrm>
                    <a:off x="9165923" y="3925582"/>
                    <a:ext cx="29687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FDB338">
                            <a:lumMod val="75000"/>
                          </a:srgbClr>
                        </a:solidFill>
                        <a:effectLst/>
                        <a:uLnTx/>
                        <a:uFillTx/>
                        <a:latin typeface="Calibri" panose="020F0502020204030204" pitchFamily="34" charset="0"/>
                        <a:ea typeface="+mn-ea"/>
                        <a:cs typeface="Arial" panose="020B0604020202020204" pitchFamily="34" charset="0"/>
                      </a:rPr>
                      <a:t>H</a:t>
                    </a:r>
                  </a:p>
                </p:txBody>
              </p:sp>
              <p:sp>
                <p:nvSpPr>
                  <p:cNvPr id="68" name="TextBox 67">
                    <a:extLst>
                      <a:ext uri="{FF2B5EF4-FFF2-40B4-BE49-F238E27FC236}">
                        <a16:creationId xmlns:a16="http://schemas.microsoft.com/office/drawing/2014/main" id="{F8459013-F703-4BB0-8504-E3649F0B1B32}"/>
                      </a:ext>
                    </a:extLst>
                  </p:cNvPr>
                  <p:cNvSpPr txBox="1"/>
                  <p:nvPr/>
                </p:nvSpPr>
                <p:spPr bwMode="auto">
                  <a:xfrm>
                    <a:off x="10575839" y="4701548"/>
                    <a:ext cx="453970" cy="3077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FDB338">
                            <a:lumMod val="75000"/>
                          </a:srgbClr>
                        </a:solidFill>
                        <a:effectLst/>
                        <a:uLnTx/>
                        <a:uFillTx/>
                        <a:latin typeface="Calibri" panose="020F0502020204030204" pitchFamily="34" charset="0"/>
                        <a:ea typeface="+mn-ea"/>
                        <a:cs typeface="Arial" panose="020B0604020202020204" pitchFamily="34" charset="0"/>
                      </a:rPr>
                      <a:t>CH</a:t>
                    </a:r>
                    <a:r>
                      <a:rPr kumimoji="0" lang="en-US" sz="1400" b="1" i="0" u="none" strike="noStrike" kern="1200" cap="none" spc="0" normalizeH="0" baseline="-25000" noProof="0" dirty="0">
                        <a:ln>
                          <a:noFill/>
                        </a:ln>
                        <a:solidFill>
                          <a:srgbClr val="FDB338">
                            <a:lumMod val="75000"/>
                          </a:srgbClr>
                        </a:solidFill>
                        <a:effectLst/>
                        <a:uLnTx/>
                        <a:uFillTx/>
                        <a:latin typeface="Calibri" panose="020F0502020204030204" pitchFamily="34" charset="0"/>
                        <a:ea typeface="+mn-ea"/>
                        <a:cs typeface="Arial" panose="020B0604020202020204" pitchFamily="34" charset="0"/>
                      </a:rPr>
                      <a:t>3</a:t>
                    </a:r>
                  </a:p>
                </p:txBody>
              </p:sp>
            </p:grpSp>
            <p:sp>
              <p:nvSpPr>
                <p:cNvPr id="427" name="TextBox 426">
                  <a:extLst>
                    <a:ext uri="{FF2B5EF4-FFF2-40B4-BE49-F238E27FC236}">
                      <a16:creationId xmlns:a16="http://schemas.microsoft.com/office/drawing/2014/main" id="{83C9C231-7C09-4FF4-9B50-7F81099014BF}"/>
                    </a:ext>
                  </a:extLst>
                </p:cNvPr>
                <p:cNvSpPr txBox="1"/>
                <p:nvPr/>
              </p:nvSpPr>
              <p:spPr bwMode="auto">
                <a:xfrm>
                  <a:off x="7784286" y="4645966"/>
                  <a:ext cx="536792" cy="3446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FDB338">
                          <a:lumMod val="75000"/>
                        </a:srgbClr>
                      </a:solidFill>
                      <a:effectLst/>
                      <a:uLnTx/>
                      <a:uFillTx/>
                      <a:latin typeface="Calibri" panose="020F0502020204030204" pitchFamily="34" charset="0"/>
                      <a:ea typeface="+mn-ea"/>
                      <a:cs typeface="Arial" panose="020B0604020202020204" pitchFamily="34" charset="0"/>
                    </a:rPr>
                    <a:t>CH</a:t>
                  </a:r>
                  <a:r>
                    <a:rPr kumimoji="0" lang="en-US" sz="1400" b="1" i="0" u="none" strike="noStrike" kern="1200" cap="none" spc="0" normalizeH="0" baseline="-25000" noProof="0" dirty="0">
                      <a:ln>
                        <a:noFill/>
                      </a:ln>
                      <a:solidFill>
                        <a:srgbClr val="FDB338">
                          <a:lumMod val="75000"/>
                        </a:srgbClr>
                      </a:solidFill>
                      <a:effectLst/>
                      <a:uLnTx/>
                      <a:uFillTx/>
                      <a:latin typeface="Calibri" panose="020F0502020204030204" pitchFamily="34" charset="0"/>
                      <a:ea typeface="+mn-ea"/>
                      <a:cs typeface="Arial" panose="020B0604020202020204" pitchFamily="34" charset="0"/>
                    </a:rPr>
                    <a:t>3</a:t>
                  </a:r>
                </a:p>
              </p:txBody>
            </p:sp>
            <p:grpSp>
              <p:nvGrpSpPr>
                <p:cNvPr id="79" name="Group 78">
                  <a:extLst>
                    <a:ext uri="{FF2B5EF4-FFF2-40B4-BE49-F238E27FC236}">
                      <a16:creationId xmlns:a16="http://schemas.microsoft.com/office/drawing/2014/main" id="{06E8779B-7A83-4AC6-905E-EDD686FC6C7A}"/>
                    </a:ext>
                  </a:extLst>
                </p:cNvPr>
                <p:cNvGrpSpPr/>
                <p:nvPr/>
              </p:nvGrpSpPr>
              <p:grpSpPr>
                <a:xfrm>
                  <a:off x="7057383" y="4241429"/>
                  <a:ext cx="449097" cy="397532"/>
                  <a:chOff x="5641947" y="5660883"/>
                  <a:chExt cx="449097" cy="397532"/>
                </a:xfrm>
              </p:grpSpPr>
              <p:sp>
                <p:nvSpPr>
                  <p:cNvPr id="428" name="Hexagon 427">
                    <a:extLst>
                      <a:ext uri="{FF2B5EF4-FFF2-40B4-BE49-F238E27FC236}">
                        <a16:creationId xmlns:a16="http://schemas.microsoft.com/office/drawing/2014/main" id="{50D61B6F-B6B3-4702-A0A1-F395A05925E6}"/>
                      </a:ext>
                    </a:extLst>
                  </p:cNvPr>
                  <p:cNvSpPr/>
                  <p:nvPr/>
                </p:nvSpPr>
                <p:spPr bwMode="auto">
                  <a:xfrm rot="21510624">
                    <a:off x="5641947" y="5660883"/>
                    <a:ext cx="449097" cy="387153"/>
                  </a:xfrm>
                  <a:prstGeom prst="hexagon">
                    <a:avLst/>
                  </a:prstGeom>
                  <a:noFill/>
                  <a:ln w="28575">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431" name="Straight Connector 430">
                    <a:extLst>
                      <a:ext uri="{FF2B5EF4-FFF2-40B4-BE49-F238E27FC236}">
                        <a16:creationId xmlns:a16="http://schemas.microsoft.com/office/drawing/2014/main" id="{271F8973-9849-4029-8C25-D9A39E1AB3F0}"/>
                      </a:ext>
                    </a:extLst>
                  </p:cNvPr>
                  <p:cNvCxnSpPr>
                    <a:cxnSpLocks/>
                  </p:cNvCxnSpPr>
                  <p:nvPr/>
                </p:nvCxnSpPr>
                <p:spPr bwMode="auto">
                  <a:xfrm rot="2017757">
                    <a:off x="5724845" y="5700726"/>
                    <a:ext cx="26886" cy="186126"/>
                  </a:xfrm>
                  <a:prstGeom prst="line">
                    <a:avLst/>
                  </a:prstGeom>
                  <a:noFill/>
                  <a:ln w="28575" cap="flat" cmpd="sng" algn="ctr">
                    <a:solidFill>
                      <a:schemeClr val="bg1"/>
                    </a:solidFill>
                    <a:prstDash val="solid"/>
                    <a:round/>
                    <a:headEnd type="none" w="med" len="med"/>
                    <a:tailEnd type="none" w="med" len="med"/>
                  </a:ln>
                  <a:effectLst/>
                </p:spPr>
              </p:cxnSp>
              <p:cxnSp>
                <p:nvCxnSpPr>
                  <p:cNvPr id="432" name="Straight Connector 431">
                    <a:extLst>
                      <a:ext uri="{FF2B5EF4-FFF2-40B4-BE49-F238E27FC236}">
                        <a16:creationId xmlns:a16="http://schemas.microsoft.com/office/drawing/2014/main" id="{016766E0-E84E-4682-A900-058B1F20C07F}"/>
                      </a:ext>
                    </a:extLst>
                  </p:cNvPr>
                  <p:cNvCxnSpPr>
                    <a:cxnSpLocks/>
                  </p:cNvCxnSpPr>
                  <p:nvPr/>
                </p:nvCxnSpPr>
                <p:spPr bwMode="auto">
                  <a:xfrm rot="2017757">
                    <a:off x="5917969" y="5750657"/>
                    <a:ext cx="155924" cy="81912"/>
                  </a:xfrm>
                  <a:prstGeom prst="line">
                    <a:avLst/>
                  </a:prstGeom>
                  <a:noFill/>
                  <a:ln w="28575" cap="flat" cmpd="sng" algn="ctr">
                    <a:solidFill>
                      <a:schemeClr val="bg1"/>
                    </a:solidFill>
                    <a:prstDash val="solid"/>
                    <a:round/>
                    <a:headEnd type="none" w="med" len="med"/>
                    <a:tailEnd type="none" w="med" len="med"/>
                  </a:ln>
                  <a:effectLst/>
                </p:spPr>
              </p:cxnSp>
              <p:cxnSp>
                <p:nvCxnSpPr>
                  <p:cNvPr id="433" name="Straight Connector 432">
                    <a:extLst>
                      <a:ext uri="{FF2B5EF4-FFF2-40B4-BE49-F238E27FC236}">
                        <a16:creationId xmlns:a16="http://schemas.microsoft.com/office/drawing/2014/main" id="{5CBE7991-14CC-4632-A417-F5BD39AF31EA}"/>
                      </a:ext>
                    </a:extLst>
                  </p:cNvPr>
                  <p:cNvCxnSpPr>
                    <a:cxnSpLocks/>
                  </p:cNvCxnSpPr>
                  <p:nvPr/>
                </p:nvCxnSpPr>
                <p:spPr bwMode="auto">
                  <a:xfrm rot="2017757" flipV="1">
                    <a:off x="5792301" y="5939483"/>
                    <a:ext cx="168116" cy="118932"/>
                  </a:xfrm>
                  <a:prstGeom prst="line">
                    <a:avLst/>
                  </a:prstGeom>
                  <a:noFill/>
                  <a:ln w="28575" cap="flat" cmpd="sng" algn="ctr">
                    <a:solidFill>
                      <a:schemeClr val="bg1"/>
                    </a:solidFill>
                    <a:prstDash val="solid"/>
                    <a:round/>
                    <a:headEnd type="none" w="med" len="med"/>
                    <a:tailEnd type="none" w="med" len="med"/>
                  </a:ln>
                  <a:effectLst/>
                </p:spPr>
              </p:cxnSp>
            </p:grpSp>
            <p:cxnSp>
              <p:nvCxnSpPr>
                <p:cNvPr id="434" name="Straight Connector 433">
                  <a:extLst>
                    <a:ext uri="{FF2B5EF4-FFF2-40B4-BE49-F238E27FC236}">
                      <a16:creationId xmlns:a16="http://schemas.microsoft.com/office/drawing/2014/main" id="{EFB88DAA-3D59-4BAE-AFA5-17DCA2FA30D3}"/>
                    </a:ext>
                  </a:extLst>
                </p:cNvPr>
                <p:cNvCxnSpPr>
                  <a:cxnSpLocks/>
                  <a:stCxn id="428" idx="5"/>
                </p:cNvCxnSpPr>
                <p:nvPr/>
              </p:nvCxnSpPr>
              <p:spPr bwMode="auto">
                <a:xfrm flipV="1">
                  <a:off x="7404617" y="4054215"/>
                  <a:ext cx="79523" cy="183958"/>
                </a:xfrm>
                <a:prstGeom prst="line">
                  <a:avLst/>
                </a:prstGeom>
                <a:noFill/>
                <a:ln w="28575" cap="flat" cmpd="sng" algn="ctr">
                  <a:solidFill>
                    <a:schemeClr val="bg1"/>
                  </a:solidFill>
                  <a:prstDash val="solid"/>
                  <a:round/>
                  <a:headEnd type="none" w="med" len="med"/>
                  <a:tailEnd type="none" w="med" len="med"/>
                </a:ln>
                <a:effectLst/>
              </p:spPr>
            </p:cxnSp>
            <p:grpSp>
              <p:nvGrpSpPr>
                <p:cNvPr id="83" name="Group 82">
                  <a:extLst>
                    <a:ext uri="{FF2B5EF4-FFF2-40B4-BE49-F238E27FC236}">
                      <a16:creationId xmlns:a16="http://schemas.microsoft.com/office/drawing/2014/main" id="{0EAD9BE0-7B65-44CD-80CB-4175685E3C80}"/>
                    </a:ext>
                  </a:extLst>
                </p:cNvPr>
                <p:cNvGrpSpPr/>
                <p:nvPr/>
              </p:nvGrpSpPr>
              <p:grpSpPr>
                <a:xfrm rot="9261250">
                  <a:off x="7421145" y="3944916"/>
                  <a:ext cx="63481" cy="111917"/>
                  <a:chOff x="7733858" y="4275202"/>
                  <a:chExt cx="63481" cy="111917"/>
                </a:xfrm>
              </p:grpSpPr>
              <p:cxnSp>
                <p:nvCxnSpPr>
                  <p:cNvPr id="435" name="Straight Connector 434">
                    <a:extLst>
                      <a:ext uri="{FF2B5EF4-FFF2-40B4-BE49-F238E27FC236}">
                        <a16:creationId xmlns:a16="http://schemas.microsoft.com/office/drawing/2014/main" id="{A39A6616-FF58-4B91-9871-6356CF6715D0}"/>
                      </a:ext>
                    </a:extLst>
                  </p:cNvPr>
                  <p:cNvCxnSpPr>
                    <a:cxnSpLocks/>
                  </p:cNvCxnSpPr>
                  <p:nvPr/>
                </p:nvCxnSpPr>
                <p:spPr bwMode="auto">
                  <a:xfrm rot="7475152">
                    <a:off x="7745760" y="4263300"/>
                    <a:ext cx="39678" cy="63481"/>
                  </a:xfrm>
                  <a:prstGeom prst="line">
                    <a:avLst/>
                  </a:prstGeom>
                  <a:noFill/>
                  <a:ln w="28575" cap="flat" cmpd="sng" algn="ctr">
                    <a:solidFill>
                      <a:schemeClr val="bg1"/>
                    </a:solidFill>
                    <a:prstDash val="solid"/>
                    <a:round/>
                    <a:headEnd type="none" w="med" len="med"/>
                    <a:tailEnd type="none" w="med" len="med"/>
                  </a:ln>
                  <a:effectLst/>
                </p:spPr>
              </p:cxnSp>
              <p:cxnSp>
                <p:nvCxnSpPr>
                  <p:cNvPr id="436" name="Straight Connector 435">
                    <a:extLst>
                      <a:ext uri="{FF2B5EF4-FFF2-40B4-BE49-F238E27FC236}">
                        <a16:creationId xmlns:a16="http://schemas.microsoft.com/office/drawing/2014/main" id="{F825B25C-540B-451A-BAF5-B453DA5547AC}"/>
                      </a:ext>
                    </a:extLst>
                  </p:cNvPr>
                  <p:cNvCxnSpPr>
                    <a:cxnSpLocks/>
                  </p:cNvCxnSpPr>
                  <p:nvPr/>
                </p:nvCxnSpPr>
                <p:spPr bwMode="auto">
                  <a:xfrm rot="7475152">
                    <a:off x="7745957" y="4311193"/>
                    <a:ext cx="32077" cy="54023"/>
                  </a:xfrm>
                  <a:prstGeom prst="line">
                    <a:avLst/>
                  </a:prstGeom>
                  <a:noFill/>
                  <a:ln w="28575" cap="flat" cmpd="sng" algn="ctr">
                    <a:solidFill>
                      <a:schemeClr val="bg1"/>
                    </a:solidFill>
                    <a:prstDash val="solid"/>
                    <a:round/>
                    <a:headEnd type="none" w="med" len="med"/>
                    <a:tailEnd type="none" w="med" len="med"/>
                  </a:ln>
                  <a:effectLst/>
                </p:spPr>
              </p:cxnSp>
              <p:cxnSp>
                <p:nvCxnSpPr>
                  <p:cNvPr id="437" name="Straight Connector 436">
                    <a:extLst>
                      <a:ext uri="{FF2B5EF4-FFF2-40B4-BE49-F238E27FC236}">
                        <a16:creationId xmlns:a16="http://schemas.microsoft.com/office/drawing/2014/main" id="{DD6302CE-67ED-4E0F-8803-A82669777A3E}"/>
                      </a:ext>
                    </a:extLst>
                  </p:cNvPr>
                  <p:cNvCxnSpPr>
                    <a:cxnSpLocks/>
                  </p:cNvCxnSpPr>
                  <p:nvPr/>
                </p:nvCxnSpPr>
                <p:spPr bwMode="auto">
                  <a:xfrm rot="7475152">
                    <a:off x="7748742" y="4361507"/>
                    <a:ext cx="19449" cy="31776"/>
                  </a:xfrm>
                  <a:prstGeom prst="line">
                    <a:avLst/>
                  </a:prstGeom>
                  <a:noFill/>
                  <a:ln w="28575" cap="flat" cmpd="sng" algn="ctr">
                    <a:solidFill>
                      <a:schemeClr val="bg1"/>
                    </a:solidFill>
                    <a:prstDash val="solid"/>
                    <a:round/>
                    <a:headEnd type="none" w="med" len="med"/>
                    <a:tailEnd type="none" w="med" len="med"/>
                  </a:ln>
                  <a:effectLst/>
                </p:spPr>
              </p:cxnSp>
            </p:grpSp>
          </p:grpSp>
        </p:grpSp>
        <p:sp>
          <p:nvSpPr>
            <p:cNvPr id="443" name="TextBox 442">
              <a:extLst>
                <a:ext uri="{FF2B5EF4-FFF2-40B4-BE49-F238E27FC236}">
                  <a16:creationId xmlns:a16="http://schemas.microsoft.com/office/drawing/2014/main" id="{741065D9-AA65-4D78-821B-B1A5D129CE47}"/>
                </a:ext>
              </a:extLst>
            </p:cNvPr>
            <p:cNvSpPr txBox="1"/>
            <p:nvPr/>
          </p:nvSpPr>
          <p:spPr bwMode="auto">
            <a:xfrm>
              <a:off x="5739568" y="1556808"/>
              <a:ext cx="2340523" cy="723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Tetrapeptide-Based </a:t>
              </a:r>
              <a:b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Cleavable Linker</a:t>
              </a:r>
            </a:p>
          </p:txBody>
        </p:sp>
        <p:sp>
          <p:nvSpPr>
            <p:cNvPr id="444" name="TextBox 443">
              <a:extLst>
                <a:ext uri="{FF2B5EF4-FFF2-40B4-BE49-F238E27FC236}">
                  <a16:creationId xmlns:a16="http://schemas.microsoft.com/office/drawing/2014/main" id="{95922708-C60C-4473-AC36-BB2380B48923}"/>
                </a:ext>
              </a:extLst>
            </p:cNvPr>
            <p:cNvSpPr txBox="1"/>
            <p:nvPr/>
          </p:nvSpPr>
          <p:spPr bwMode="auto">
            <a:xfrm>
              <a:off x="8478328" y="4004921"/>
              <a:ext cx="2925924" cy="1033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Topoisomerase I Inhibitor</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Payload (DXd)</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Exatecan derivative</a:t>
              </a:r>
            </a:p>
          </p:txBody>
        </p:sp>
        <p:cxnSp>
          <p:nvCxnSpPr>
            <p:cNvPr id="37" name="Straight Connector 36">
              <a:extLst>
                <a:ext uri="{FF2B5EF4-FFF2-40B4-BE49-F238E27FC236}">
                  <a16:creationId xmlns:a16="http://schemas.microsoft.com/office/drawing/2014/main" id="{BB171AFE-2C22-42AF-8119-100DA7B3DD57}"/>
                </a:ext>
              </a:extLst>
            </p:cNvPr>
            <p:cNvCxnSpPr>
              <a:cxnSpLocks/>
            </p:cNvCxnSpPr>
            <p:nvPr/>
          </p:nvCxnSpPr>
          <p:spPr bwMode="auto">
            <a:xfrm>
              <a:off x="8551590" y="2532679"/>
              <a:ext cx="120987" cy="87087"/>
            </a:xfrm>
            <a:prstGeom prst="line">
              <a:avLst/>
            </a:prstGeom>
            <a:noFill/>
            <a:ln w="28575" cap="flat" cmpd="sng" algn="ctr">
              <a:solidFill>
                <a:schemeClr val="accent5">
                  <a:lumMod val="75000"/>
                </a:schemeClr>
              </a:solidFill>
              <a:prstDash val="solid"/>
              <a:round/>
              <a:headEnd type="none" w="med" len="med"/>
              <a:tailEnd type="none" w="med" len="med"/>
            </a:ln>
            <a:effectLst/>
          </p:spPr>
        </p:cxnSp>
      </p:grpSp>
      <p:sp>
        <p:nvSpPr>
          <p:cNvPr id="206" name="Content Placeholder 1">
            <a:extLst>
              <a:ext uri="{FF2B5EF4-FFF2-40B4-BE49-F238E27FC236}">
                <a16:creationId xmlns:a16="http://schemas.microsoft.com/office/drawing/2014/main" id="{F7FAD312-B2B6-46C7-9336-B2325B8643C6}"/>
              </a:ext>
            </a:extLst>
          </p:cNvPr>
          <p:cNvSpPr txBox="1">
            <a:spLocks/>
          </p:cNvSpPr>
          <p:nvPr/>
        </p:nvSpPr>
        <p:spPr bwMode="auto">
          <a:xfrm>
            <a:off x="9031306" y="1880792"/>
            <a:ext cx="2981687" cy="41859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High-potency, membrane-permeable payload with short systemic half-life</a:t>
            </a:r>
          </a:p>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Optimized DAR: ~4:1</a:t>
            </a:r>
          </a:p>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Stable linker‒payload</a:t>
            </a:r>
          </a:p>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Tumor-selectable cleavable linker</a:t>
            </a:r>
          </a:p>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Bystander killing effect</a:t>
            </a:r>
          </a:p>
        </p:txBody>
      </p:sp>
      <p:sp>
        <p:nvSpPr>
          <p:cNvPr id="7" name="TextBox 6">
            <a:extLst>
              <a:ext uri="{FF2B5EF4-FFF2-40B4-BE49-F238E27FC236}">
                <a16:creationId xmlns:a16="http://schemas.microsoft.com/office/drawing/2014/main" id="{BD9D4F4B-03D4-A8CD-D3A8-C3D4587B7696}"/>
              </a:ext>
            </a:extLst>
          </p:cNvPr>
          <p:cNvSpPr txBox="1"/>
          <p:nvPr/>
        </p:nvSpPr>
        <p:spPr bwMode="auto">
          <a:xfrm>
            <a:off x="5762806" y="3042625"/>
            <a:ext cx="232657" cy="268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8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a:t>
            </a:r>
          </a:p>
        </p:txBody>
      </p:sp>
    </p:spTree>
    <p:extLst>
      <p:ext uri="{BB962C8B-B14F-4D97-AF65-F5344CB8AC3E}">
        <p14:creationId xmlns:p14="http://schemas.microsoft.com/office/powerpoint/2010/main" val="25709547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F65B5284-A016-40AE-8211-CECB2CF27933}"/>
              </a:ext>
            </a:extLst>
          </p:cNvPr>
          <p:cNvSpPr>
            <a:spLocks noGrp="1" noChangeArrowheads="1"/>
          </p:cNvSpPr>
          <p:nvPr>
            <p:ph type="title"/>
          </p:nvPr>
        </p:nvSpPr>
        <p:spPr/>
        <p:txBody>
          <a:bodyPr/>
          <a:lstStyle/>
          <a:p>
            <a:pPr eaLnBrk="1" hangingPunct="1"/>
            <a:r>
              <a:rPr lang="en-US" altLang="en-US" dirty="0"/>
              <a:t>IMMU-132-01: Sacituzumab Govitecan in </a:t>
            </a:r>
            <a:br>
              <a:rPr lang="en-US" altLang="en-US" dirty="0"/>
            </a:br>
            <a:r>
              <a:rPr lang="en-US" altLang="en-US" dirty="0"/>
              <a:t>Previously Treated Advanced NSCLC</a:t>
            </a:r>
          </a:p>
        </p:txBody>
      </p:sp>
      <p:sp>
        <p:nvSpPr>
          <p:cNvPr id="16387" name="Content Placeholder 12">
            <a:extLst>
              <a:ext uri="{FF2B5EF4-FFF2-40B4-BE49-F238E27FC236}">
                <a16:creationId xmlns:a16="http://schemas.microsoft.com/office/drawing/2014/main" id="{341F1412-0777-41C5-B96D-0BFB8F36BDE0}"/>
              </a:ext>
            </a:extLst>
          </p:cNvPr>
          <p:cNvSpPr>
            <a:spLocks noGrp="1"/>
          </p:cNvSpPr>
          <p:nvPr>
            <p:ph idx="1"/>
          </p:nvPr>
        </p:nvSpPr>
        <p:spPr/>
        <p:txBody>
          <a:bodyPr rtlCol="0">
            <a:noAutofit/>
          </a:bodyPr>
          <a:lstStyle/>
          <a:p>
            <a:pPr>
              <a:buClrTx/>
              <a:defRPr/>
            </a:pPr>
            <a:r>
              <a:rPr lang="en-US" sz="2400" dirty="0"/>
              <a:t>Muticohort,* dose-escalation/dose-expansion phase I/II trial</a:t>
            </a:r>
          </a:p>
          <a:p>
            <a:pPr>
              <a:buClrTx/>
              <a:defRPr/>
            </a:pPr>
            <a:endParaRPr lang="en-US" sz="2400" dirty="0"/>
          </a:p>
          <a:p>
            <a:pPr>
              <a:buClrTx/>
              <a:defRPr/>
            </a:pPr>
            <a:endParaRPr lang="en-US" sz="2400" dirty="0"/>
          </a:p>
          <a:p>
            <a:pPr>
              <a:buClrTx/>
              <a:defRPr/>
            </a:pPr>
            <a:endParaRPr lang="en-US" sz="2400" dirty="0"/>
          </a:p>
          <a:p>
            <a:pPr>
              <a:buClrTx/>
              <a:defRPr/>
            </a:pPr>
            <a:endParaRPr lang="en-US" sz="2400" dirty="0"/>
          </a:p>
          <a:p>
            <a:pPr>
              <a:buClrTx/>
              <a:defRPr/>
            </a:pPr>
            <a:endParaRPr lang="en-US" sz="2400" dirty="0"/>
          </a:p>
          <a:p>
            <a:pPr>
              <a:buClrTx/>
              <a:defRPr/>
            </a:pPr>
            <a:endParaRPr lang="en-US" sz="2400" dirty="0"/>
          </a:p>
          <a:p>
            <a:pPr>
              <a:buClrTx/>
              <a:defRPr/>
            </a:pPr>
            <a:r>
              <a:rPr lang="en-US" sz="2400" b="1" dirty="0"/>
              <a:t>Primary endpoints: </a:t>
            </a:r>
            <a:r>
              <a:rPr lang="en-US" sz="2400" dirty="0"/>
              <a:t>ORR, safety</a:t>
            </a:r>
          </a:p>
          <a:p>
            <a:pPr>
              <a:buClrTx/>
              <a:defRPr/>
            </a:pPr>
            <a:r>
              <a:rPr lang="en-US" sz="2400" b="1" dirty="0"/>
              <a:t>Secondary endpoints: </a:t>
            </a:r>
            <a:r>
              <a:rPr lang="en-US" sz="2400" dirty="0"/>
              <a:t>DoR, CBR, PFS, OS, TTR, PK</a:t>
            </a:r>
          </a:p>
        </p:txBody>
      </p:sp>
      <p:sp>
        <p:nvSpPr>
          <p:cNvPr id="19460" name="Text Box 45">
            <a:extLst>
              <a:ext uri="{FF2B5EF4-FFF2-40B4-BE49-F238E27FC236}">
                <a16:creationId xmlns:a16="http://schemas.microsoft.com/office/drawing/2014/main" id="{73BB8788-EA93-4F80-B091-B8486BEE8697}"/>
              </a:ext>
            </a:extLst>
          </p:cNvPr>
          <p:cNvSpPr txBox="1">
            <a:spLocks noChangeArrowheads="1"/>
          </p:cNvSpPr>
          <p:nvPr/>
        </p:nvSpPr>
        <p:spPr bwMode="auto">
          <a:xfrm>
            <a:off x="604675" y="2718395"/>
            <a:ext cx="3538700"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NSCLC Cohort: </a:t>
            </a:r>
            <a:br>
              <a:rPr kumimoji="0" lang="en-GB" alt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Adults with R/R advanced/metastatic NSCLC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with PD after ≥1 line of tx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for stage IV disease; </a:t>
            </a:r>
          </a:p>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unselected for TROP-2 expression;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ECOG PS 0-1</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 = 54)</a:t>
            </a:r>
            <a:endPar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9463" name="Rectangle 49">
            <a:extLst>
              <a:ext uri="{FF2B5EF4-FFF2-40B4-BE49-F238E27FC236}">
                <a16:creationId xmlns:a16="http://schemas.microsoft.com/office/drawing/2014/main" id="{C346F25D-ABA6-46CD-940B-7C5654E371C3}"/>
              </a:ext>
            </a:extLst>
          </p:cNvPr>
          <p:cNvSpPr>
            <a:spLocks noChangeArrowheads="1"/>
          </p:cNvSpPr>
          <p:nvPr/>
        </p:nvSpPr>
        <p:spPr bwMode="auto">
          <a:xfrm>
            <a:off x="4621441" y="2857581"/>
            <a:ext cx="3790950" cy="914400"/>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Sacituzumab Govitecan</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8  mg/kg IV on D1,8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(n = 8)</a:t>
            </a:r>
          </a:p>
        </p:txBody>
      </p:sp>
      <p:sp>
        <p:nvSpPr>
          <p:cNvPr id="19464" name="Rectangle 50">
            <a:extLst>
              <a:ext uri="{FF2B5EF4-FFF2-40B4-BE49-F238E27FC236}">
                <a16:creationId xmlns:a16="http://schemas.microsoft.com/office/drawing/2014/main" id="{FD3256D1-4424-49E5-A490-F3D2F2281980}"/>
              </a:ext>
            </a:extLst>
          </p:cNvPr>
          <p:cNvSpPr>
            <a:spLocks noChangeArrowheads="1"/>
          </p:cNvSpPr>
          <p:nvPr/>
        </p:nvSpPr>
        <p:spPr bwMode="auto">
          <a:xfrm>
            <a:off x="4621441" y="3892558"/>
            <a:ext cx="3790950" cy="914400"/>
          </a:xfrm>
          <a:prstGeom prst="rect">
            <a:avLst/>
          </a:prstGeom>
          <a:solidFill>
            <a:schemeClr val="accent2"/>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Sacituzumab Govitecan</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10 mg/kg IV on D1,8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(n = 46)</a:t>
            </a:r>
          </a:p>
        </p:txBody>
      </p:sp>
      <p:sp>
        <p:nvSpPr>
          <p:cNvPr id="2" name="Text Box 11">
            <a:extLst>
              <a:ext uri="{FF2B5EF4-FFF2-40B4-BE49-F238E27FC236}">
                <a16:creationId xmlns:a16="http://schemas.microsoft.com/office/drawing/2014/main" id="{A4F06DA8-9767-D1D1-D696-0ADA3E1B54C6}"/>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Heist. JCO. 2017;35:2790. NCT01631552.</a:t>
            </a:r>
          </a:p>
        </p:txBody>
      </p:sp>
      <p:sp>
        <p:nvSpPr>
          <p:cNvPr id="5" name="Line 52">
            <a:extLst>
              <a:ext uri="{FF2B5EF4-FFF2-40B4-BE49-F238E27FC236}">
                <a16:creationId xmlns:a16="http://schemas.microsoft.com/office/drawing/2014/main" id="{D0B09DDB-A1AD-FC0F-E965-7B6E714310A7}"/>
              </a:ext>
            </a:extLst>
          </p:cNvPr>
          <p:cNvSpPr>
            <a:spLocks noChangeShapeType="1"/>
          </p:cNvSpPr>
          <p:nvPr/>
        </p:nvSpPr>
        <p:spPr bwMode="auto">
          <a:xfrm>
            <a:off x="3752213" y="3838792"/>
            <a:ext cx="479425"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6" name="TextBox 5">
            <a:extLst>
              <a:ext uri="{FF2B5EF4-FFF2-40B4-BE49-F238E27FC236}">
                <a16:creationId xmlns:a16="http://schemas.microsoft.com/office/drawing/2014/main" id="{D3620BD4-B1EF-2B4C-A344-DF21EB914AC4}"/>
              </a:ext>
            </a:extLst>
          </p:cNvPr>
          <p:cNvSpPr txBox="1"/>
          <p:nvPr/>
        </p:nvSpPr>
        <p:spPr bwMode="auto">
          <a:xfrm>
            <a:off x="5625580" y="2426818"/>
            <a:ext cx="173957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Dose Expansion </a:t>
            </a:r>
          </a:p>
        </p:txBody>
      </p:sp>
      <p:sp>
        <p:nvSpPr>
          <p:cNvPr id="7" name="Line 52">
            <a:extLst>
              <a:ext uri="{FF2B5EF4-FFF2-40B4-BE49-F238E27FC236}">
                <a16:creationId xmlns:a16="http://schemas.microsoft.com/office/drawing/2014/main" id="{7ACFB7E6-36A9-1A0C-0F5C-C38F4A9BC127}"/>
              </a:ext>
            </a:extLst>
          </p:cNvPr>
          <p:cNvSpPr>
            <a:spLocks noChangeShapeType="1"/>
          </p:cNvSpPr>
          <p:nvPr/>
        </p:nvSpPr>
        <p:spPr bwMode="auto">
          <a:xfrm>
            <a:off x="8679472" y="3838792"/>
            <a:ext cx="479425"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8" name="Text Box 45">
            <a:extLst>
              <a:ext uri="{FF2B5EF4-FFF2-40B4-BE49-F238E27FC236}">
                <a16:creationId xmlns:a16="http://schemas.microsoft.com/office/drawing/2014/main" id="{34156B24-B380-A230-28B5-811C3B8DABD8}"/>
              </a:ext>
            </a:extLst>
          </p:cNvPr>
          <p:cNvSpPr txBox="1">
            <a:spLocks noChangeArrowheads="1"/>
          </p:cNvSpPr>
          <p:nvPr/>
        </p:nvSpPr>
        <p:spPr bwMode="auto">
          <a:xfrm>
            <a:off x="9212914" y="3368275"/>
            <a:ext cx="201169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8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Until PD or unacceptable toxicity</a:t>
            </a:r>
            <a:endParaRPr kumimoji="0" lang="en-US" altLang="en-US" sz="18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cxnSp>
        <p:nvCxnSpPr>
          <p:cNvPr id="10" name="Straight Arrow Connector 9">
            <a:extLst>
              <a:ext uri="{FF2B5EF4-FFF2-40B4-BE49-F238E27FC236}">
                <a16:creationId xmlns:a16="http://schemas.microsoft.com/office/drawing/2014/main" id="{63398227-A300-E7FD-9EE6-115A330AA794}"/>
              </a:ext>
            </a:extLst>
          </p:cNvPr>
          <p:cNvCxnSpPr>
            <a:cxnSpLocks/>
          </p:cNvCxnSpPr>
          <p:nvPr/>
        </p:nvCxnSpPr>
        <p:spPr bwMode="auto">
          <a:xfrm rot="5400000">
            <a:off x="8242961" y="2643616"/>
            <a:ext cx="274320" cy="0"/>
          </a:xfrm>
          <a:prstGeom prst="straightConnector1">
            <a:avLst/>
          </a:prstGeom>
          <a:noFill/>
          <a:ln w="28575" cap="flat" cmpd="sng" algn="ctr">
            <a:solidFill>
              <a:schemeClr val="bg1"/>
            </a:solidFill>
            <a:prstDash val="solid"/>
            <a:round/>
            <a:headEnd type="none" w="med" len="med"/>
            <a:tailEnd type="triangle"/>
          </a:ln>
          <a:effectLst/>
        </p:spPr>
      </p:cxnSp>
      <p:sp>
        <p:nvSpPr>
          <p:cNvPr id="11" name="Rectangle 46">
            <a:extLst>
              <a:ext uri="{FF2B5EF4-FFF2-40B4-BE49-F238E27FC236}">
                <a16:creationId xmlns:a16="http://schemas.microsoft.com/office/drawing/2014/main" id="{1625CA38-C096-0BF6-AF0C-973390CC17D4}"/>
              </a:ext>
            </a:extLst>
          </p:cNvPr>
          <p:cNvSpPr>
            <a:spLocks noChangeArrowheads="1"/>
          </p:cNvSpPr>
          <p:nvPr/>
        </p:nvSpPr>
        <p:spPr bwMode="auto">
          <a:xfrm>
            <a:off x="7813565" y="1923785"/>
            <a:ext cx="113311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21-day cycles</a:t>
            </a:r>
          </a:p>
        </p:txBody>
      </p:sp>
      <p:sp>
        <p:nvSpPr>
          <p:cNvPr id="12" name="TextBox 11">
            <a:extLst>
              <a:ext uri="{FF2B5EF4-FFF2-40B4-BE49-F238E27FC236}">
                <a16:creationId xmlns:a16="http://schemas.microsoft.com/office/drawing/2014/main" id="{96F7CAE5-8CD9-128D-4D8B-52EE18EBA95D}"/>
              </a:ext>
            </a:extLst>
          </p:cNvPr>
          <p:cNvSpPr txBox="1"/>
          <p:nvPr/>
        </p:nvSpPr>
        <p:spPr bwMode="auto">
          <a:xfrm>
            <a:off x="8397012" y="4233641"/>
            <a:ext cx="37909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1"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10 mg/kg chosen for future development</a:t>
            </a:r>
            <a:endParaRPr kumimoji="0" lang="en-US" sz="16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endParaRPr>
          </a:p>
        </p:txBody>
      </p:sp>
      <p:sp>
        <p:nvSpPr>
          <p:cNvPr id="13" name="TextBox 12">
            <a:extLst>
              <a:ext uri="{FF2B5EF4-FFF2-40B4-BE49-F238E27FC236}">
                <a16:creationId xmlns:a16="http://schemas.microsoft.com/office/drawing/2014/main" id="{FAE5C935-4349-BC6A-5A5C-6FF4BD8150D5}"/>
              </a:ext>
            </a:extLst>
          </p:cNvPr>
          <p:cNvSpPr txBox="1"/>
          <p:nvPr/>
        </p:nvSpPr>
        <p:spPr bwMode="auto">
          <a:xfrm>
            <a:off x="6428463" y="4911617"/>
            <a:ext cx="546735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*Other epithelial cancer cohorts include TNBC, mUC, mBC, SCLC, CRC, CRPC, EOC, GBM, HNSCC, HCC, cervical cancer, clear cell RCC, esophageal carcinoma, endometrial carcinoma, pancreatic ductal adenocarcinoma, gastric adenocarcinoma.</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FEFF00C-1078-4089-AB92-D098D46F00A9}"/>
              </a:ext>
            </a:extLst>
          </p:cNvPr>
          <p:cNvSpPr>
            <a:spLocks noGrp="1"/>
          </p:cNvSpPr>
          <p:nvPr>
            <p:ph type="title"/>
          </p:nvPr>
        </p:nvSpPr>
        <p:spPr/>
        <p:txBody>
          <a:bodyPr/>
          <a:lstStyle/>
          <a:p>
            <a:r>
              <a:rPr lang="en-US" dirty="0"/>
              <a:t>IMMU-132-01 NSCLC Cohort: Efficacy</a:t>
            </a:r>
          </a:p>
        </p:txBody>
      </p:sp>
      <p:sp>
        <p:nvSpPr>
          <p:cNvPr id="6" name="Text Box 15">
            <a:extLst>
              <a:ext uri="{FF2B5EF4-FFF2-40B4-BE49-F238E27FC236}">
                <a16:creationId xmlns:a16="http://schemas.microsoft.com/office/drawing/2014/main" id="{6B05917B-F222-483B-AE45-BD27ECD576EC}"/>
              </a:ext>
            </a:extLst>
          </p:cNvPr>
          <p:cNvSpPr txBox="1">
            <a:spLocks noChangeArrowheads="1"/>
          </p:cNvSpPr>
          <p:nvPr/>
        </p:nvSpPr>
        <p:spPr bwMode="auto">
          <a:xfrm>
            <a:off x="412750" y="6388915"/>
            <a:ext cx="9088601"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Heist. JCO. 2017;35:2790. Bardia. Ann Oncol. 2021;32:746.</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endParaRPr>
          </a:p>
        </p:txBody>
      </p:sp>
      <p:sp>
        <p:nvSpPr>
          <p:cNvPr id="161" name="TextBox 160">
            <a:extLst>
              <a:ext uri="{FF2B5EF4-FFF2-40B4-BE49-F238E27FC236}">
                <a16:creationId xmlns:a16="http://schemas.microsoft.com/office/drawing/2014/main" id="{B346EF40-BD15-4BE1-A277-0C1F5A195470}"/>
              </a:ext>
            </a:extLst>
          </p:cNvPr>
          <p:cNvSpPr txBox="1"/>
          <p:nvPr/>
        </p:nvSpPr>
        <p:spPr>
          <a:xfrm rot="16200000">
            <a:off x="-1732681" y="3644940"/>
            <a:ext cx="4654002" cy="492443"/>
          </a:xfrm>
          <a:prstGeom prst="rect">
            <a:avLst/>
          </a:prstGeom>
          <a:noFill/>
        </p:spPr>
        <p:txBody>
          <a:bodyPr wrap="square" lIns="0" tIns="0" rIns="0" bIns="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Best Change In Target Lesions </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From Baseline (%)</a:t>
            </a:r>
          </a:p>
        </p:txBody>
      </p:sp>
      <p:grpSp>
        <p:nvGrpSpPr>
          <p:cNvPr id="2" name="Group 1">
            <a:extLst>
              <a:ext uri="{FF2B5EF4-FFF2-40B4-BE49-F238E27FC236}">
                <a16:creationId xmlns:a16="http://schemas.microsoft.com/office/drawing/2014/main" id="{D1964BD9-1CA9-833C-0EFD-A9ADE66255CC}"/>
              </a:ext>
            </a:extLst>
          </p:cNvPr>
          <p:cNvGrpSpPr/>
          <p:nvPr/>
        </p:nvGrpSpPr>
        <p:grpSpPr>
          <a:xfrm>
            <a:off x="984598" y="2208048"/>
            <a:ext cx="6831445" cy="3659052"/>
            <a:chOff x="1032223" y="1297526"/>
            <a:chExt cx="8620305" cy="4617199"/>
          </a:xfrm>
        </p:grpSpPr>
        <p:sp>
          <p:nvSpPr>
            <p:cNvPr id="18" name="Rectangle 5">
              <a:extLst>
                <a:ext uri="{FF2B5EF4-FFF2-40B4-BE49-F238E27FC236}">
                  <a16:creationId xmlns:a16="http://schemas.microsoft.com/office/drawing/2014/main" id="{D7F02157-664A-4D64-9D47-C2479917734E}"/>
                </a:ext>
              </a:extLst>
            </p:cNvPr>
            <p:cNvSpPr>
              <a:spLocks noChangeArrowheads="1"/>
            </p:cNvSpPr>
            <p:nvPr/>
          </p:nvSpPr>
          <p:spPr bwMode="auto">
            <a:xfrm>
              <a:off x="1529834" y="2188002"/>
              <a:ext cx="8122694" cy="1823779"/>
            </a:xfrm>
            <a:prstGeom prst="rect">
              <a:avLst/>
            </a:prstGeom>
            <a:solidFill>
              <a:schemeClr val="tx1">
                <a:lumMod val="95000"/>
              </a:schemeClr>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20" name="Line 6">
              <a:extLst>
                <a:ext uri="{FF2B5EF4-FFF2-40B4-BE49-F238E27FC236}">
                  <a16:creationId xmlns:a16="http://schemas.microsoft.com/office/drawing/2014/main" id="{7881566D-722E-4E80-94B9-A427F538DE29}"/>
                </a:ext>
              </a:extLst>
            </p:cNvPr>
            <p:cNvSpPr>
              <a:spLocks noChangeShapeType="1"/>
            </p:cNvSpPr>
            <p:nvPr/>
          </p:nvSpPr>
          <p:spPr bwMode="auto">
            <a:xfrm>
              <a:off x="1392800" y="1796242"/>
              <a:ext cx="79911" cy="0"/>
            </a:xfrm>
            <a:prstGeom prst="line">
              <a:avLst/>
            </a:prstGeom>
            <a:noFill/>
            <a:ln w="28575" cap="sq">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21" name="Line 7">
              <a:extLst>
                <a:ext uri="{FF2B5EF4-FFF2-40B4-BE49-F238E27FC236}">
                  <a16:creationId xmlns:a16="http://schemas.microsoft.com/office/drawing/2014/main" id="{18A649BD-2D9F-4A02-81D4-42962B5F5ADF}"/>
                </a:ext>
              </a:extLst>
            </p:cNvPr>
            <p:cNvSpPr>
              <a:spLocks noChangeShapeType="1"/>
            </p:cNvSpPr>
            <p:nvPr/>
          </p:nvSpPr>
          <p:spPr bwMode="auto">
            <a:xfrm>
              <a:off x="1392800" y="2160372"/>
              <a:ext cx="79911" cy="0"/>
            </a:xfrm>
            <a:prstGeom prst="line">
              <a:avLst/>
            </a:prstGeom>
            <a:noFill/>
            <a:ln w="28575" cap="sq">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22" name="Line 8">
              <a:extLst>
                <a:ext uri="{FF2B5EF4-FFF2-40B4-BE49-F238E27FC236}">
                  <a16:creationId xmlns:a16="http://schemas.microsoft.com/office/drawing/2014/main" id="{27C6084E-FDE3-48B2-A4DA-60ECB1562FA3}"/>
                </a:ext>
              </a:extLst>
            </p:cNvPr>
            <p:cNvSpPr>
              <a:spLocks noChangeShapeType="1"/>
            </p:cNvSpPr>
            <p:nvPr/>
          </p:nvSpPr>
          <p:spPr bwMode="auto">
            <a:xfrm>
              <a:off x="1392800" y="2522544"/>
              <a:ext cx="79911" cy="0"/>
            </a:xfrm>
            <a:prstGeom prst="line">
              <a:avLst/>
            </a:prstGeom>
            <a:noFill/>
            <a:ln w="28575" cap="sq">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23" name="Line 9">
              <a:extLst>
                <a:ext uri="{FF2B5EF4-FFF2-40B4-BE49-F238E27FC236}">
                  <a16:creationId xmlns:a16="http://schemas.microsoft.com/office/drawing/2014/main" id="{6B9245CA-8110-4007-91E0-8F9C7073AB30}"/>
                </a:ext>
              </a:extLst>
            </p:cNvPr>
            <p:cNvSpPr>
              <a:spLocks noChangeShapeType="1"/>
            </p:cNvSpPr>
            <p:nvPr/>
          </p:nvSpPr>
          <p:spPr bwMode="auto">
            <a:xfrm>
              <a:off x="1392800" y="2882760"/>
              <a:ext cx="79911" cy="0"/>
            </a:xfrm>
            <a:prstGeom prst="line">
              <a:avLst/>
            </a:prstGeom>
            <a:noFill/>
            <a:ln w="28575" cap="sq">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24" name="Line 10">
              <a:extLst>
                <a:ext uri="{FF2B5EF4-FFF2-40B4-BE49-F238E27FC236}">
                  <a16:creationId xmlns:a16="http://schemas.microsoft.com/office/drawing/2014/main" id="{40C33C38-1108-498A-B868-367CF1A37A60}"/>
                </a:ext>
              </a:extLst>
            </p:cNvPr>
            <p:cNvSpPr>
              <a:spLocks noChangeShapeType="1"/>
            </p:cNvSpPr>
            <p:nvPr/>
          </p:nvSpPr>
          <p:spPr bwMode="auto">
            <a:xfrm>
              <a:off x="1392800" y="3242974"/>
              <a:ext cx="79911" cy="0"/>
            </a:xfrm>
            <a:prstGeom prst="line">
              <a:avLst/>
            </a:prstGeom>
            <a:noFill/>
            <a:ln w="28575" cap="sq">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25" name="Line 11">
              <a:extLst>
                <a:ext uri="{FF2B5EF4-FFF2-40B4-BE49-F238E27FC236}">
                  <a16:creationId xmlns:a16="http://schemas.microsoft.com/office/drawing/2014/main" id="{997FCD3E-7899-404F-B31C-02538A976A2A}"/>
                </a:ext>
              </a:extLst>
            </p:cNvPr>
            <p:cNvSpPr>
              <a:spLocks noChangeShapeType="1"/>
            </p:cNvSpPr>
            <p:nvPr/>
          </p:nvSpPr>
          <p:spPr bwMode="auto">
            <a:xfrm>
              <a:off x="1392800" y="3603190"/>
              <a:ext cx="79911" cy="0"/>
            </a:xfrm>
            <a:prstGeom prst="line">
              <a:avLst/>
            </a:prstGeom>
            <a:noFill/>
            <a:ln w="28575" cap="sq">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26" name="Line 12">
              <a:extLst>
                <a:ext uri="{FF2B5EF4-FFF2-40B4-BE49-F238E27FC236}">
                  <a16:creationId xmlns:a16="http://schemas.microsoft.com/office/drawing/2014/main" id="{A87AD3DC-314A-4659-8D81-68DFB109A2D1}"/>
                </a:ext>
              </a:extLst>
            </p:cNvPr>
            <p:cNvSpPr>
              <a:spLocks noChangeShapeType="1"/>
            </p:cNvSpPr>
            <p:nvPr/>
          </p:nvSpPr>
          <p:spPr bwMode="auto">
            <a:xfrm>
              <a:off x="1392800" y="3969279"/>
              <a:ext cx="79911" cy="0"/>
            </a:xfrm>
            <a:prstGeom prst="line">
              <a:avLst/>
            </a:prstGeom>
            <a:noFill/>
            <a:ln w="28575" cap="sq">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27" name="Line 13">
              <a:extLst>
                <a:ext uri="{FF2B5EF4-FFF2-40B4-BE49-F238E27FC236}">
                  <a16:creationId xmlns:a16="http://schemas.microsoft.com/office/drawing/2014/main" id="{E4E4D637-8311-44B9-B5B2-4745B5A62D36}"/>
                </a:ext>
              </a:extLst>
            </p:cNvPr>
            <p:cNvSpPr>
              <a:spLocks noChangeShapeType="1"/>
            </p:cNvSpPr>
            <p:nvPr/>
          </p:nvSpPr>
          <p:spPr bwMode="auto">
            <a:xfrm>
              <a:off x="1392800" y="4329493"/>
              <a:ext cx="79911" cy="0"/>
            </a:xfrm>
            <a:prstGeom prst="line">
              <a:avLst/>
            </a:prstGeom>
            <a:noFill/>
            <a:ln w="28575" cap="sq">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28" name="Line 14">
              <a:extLst>
                <a:ext uri="{FF2B5EF4-FFF2-40B4-BE49-F238E27FC236}">
                  <a16:creationId xmlns:a16="http://schemas.microsoft.com/office/drawing/2014/main" id="{CE7C81C6-E6FA-4073-A2CF-FDA8F85C2057}"/>
                </a:ext>
              </a:extLst>
            </p:cNvPr>
            <p:cNvSpPr>
              <a:spLocks noChangeShapeType="1"/>
            </p:cNvSpPr>
            <p:nvPr/>
          </p:nvSpPr>
          <p:spPr bwMode="auto">
            <a:xfrm>
              <a:off x="1392800" y="4689709"/>
              <a:ext cx="79911" cy="0"/>
            </a:xfrm>
            <a:prstGeom prst="line">
              <a:avLst/>
            </a:prstGeom>
            <a:noFill/>
            <a:ln w="28575" cap="sq">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29" name="Line 15">
              <a:extLst>
                <a:ext uri="{FF2B5EF4-FFF2-40B4-BE49-F238E27FC236}">
                  <a16:creationId xmlns:a16="http://schemas.microsoft.com/office/drawing/2014/main" id="{514D9509-E92B-4732-887D-CFD8F9DF5F3D}"/>
                </a:ext>
              </a:extLst>
            </p:cNvPr>
            <p:cNvSpPr>
              <a:spLocks noChangeShapeType="1"/>
            </p:cNvSpPr>
            <p:nvPr/>
          </p:nvSpPr>
          <p:spPr bwMode="auto">
            <a:xfrm>
              <a:off x="1392800" y="5049923"/>
              <a:ext cx="79911" cy="0"/>
            </a:xfrm>
            <a:prstGeom prst="line">
              <a:avLst/>
            </a:prstGeom>
            <a:noFill/>
            <a:ln w="28575" cap="sq">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30" name="Line 16">
              <a:extLst>
                <a:ext uri="{FF2B5EF4-FFF2-40B4-BE49-F238E27FC236}">
                  <a16:creationId xmlns:a16="http://schemas.microsoft.com/office/drawing/2014/main" id="{825DD26C-1350-4D16-A59A-E62E2267C981}"/>
                </a:ext>
              </a:extLst>
            </p:cNvPr>
            <p:cNvSpPr>
              <a:spLocks noChangeShapeType="1"/>
            </p:cNvSpPr>
            <p:nvPr/>
          </p:nvSpPr>
          <p:spPr bwMode="auto">
            <a:xfrm>
              <a:off x="1392800" y="5412095"/>
              <a:ext cx="79911" cy="0"/>
            </a:xfrm>
            <a:prstGeom prst="line">
              <a:avLst/>
            </a:prstGeom>
            <a:noFill/>
            <a:ln w="28575" cap="sq">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31" name="Line 17">
              <a:extLst>
                <a:ext uri="{FF2B5EF4-FFF2-40B4-BE49-F238E27FC236}">
                  <a16:creationId xmlns:a16="http://schemas.microsoft.com/office/drawing/2014/main" id="{B51FA22C-5A1E-474B-8AA4-EC99A5E565C7}"/>
                </a:ext>
              </a:extLst>
            </p:cNvPr>
            <p:cNvSpPr>
              <a:spLocks noChangeShapeType="1"/>
            </p:cNvSpPr>
            <p:nvPr/>
          </p:nvSpPr>
          <p:spPr bwMode="auto">
            <a:xfrm>
              <a:off x="1392800" y="5776227"/>
              <a:ext cx="79911" cy="0"/>
            </a:xfrm>
            <a:prstGeom prst="line">
              <a:avLst/>
            </a:prstGeom>
            <a:noFill/>
            <a:ln w="28575" cap="sq">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77" name="Line 63">
              <a:extLst>
                <a:ext uri="{FF2B5EF4-FFF2-40B4-BE49-F238E27FC236}">
                  <a16:creationId xmlns:a16="http://schemas.microsoft.com/office/drawing/2014/main" id="{711D0160-211D-4CDC-B7C7-FD3F9CF82B1C}"/>
                </a:ext>
              </a:extLst>
            </p:cNvPr>
            <p:cNvSpPr>
              <a:spLocks noChangeShapeType="1"/>
            </p:cNvSpPr>
            <p:nvPr/>
          </p:nvSpPr>
          <p:spPr bwMode="auto">
            <a:xfrm>
              <a:off x="1392800" y="1436027"/>
              <a:ext cx="79911" cy="0"/>
            </a:xfrm>
            <a:prstGeom prst="line">
              <a:avLst/>
            </a:prstGeom>
            <a:noFill/>
            <a:ln w="28575" cap="sq">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78" name="Rectangle 71">
              <a:extLst>
                <a:ext uri="{FF2B5EF4-FFF2-40B4-BE49-F238E27FC236}">
                  <a16:creationId xmlns:a16="http://schemas.microsoft.com/office/drawing/2014/main" id="{7514DCE7-BC21-4943-9A82-491D3F9158D5}"/>
                </a:ext>
              </a:extLst>
            </p:cNvPr>
            <p:cNvSpPr>
              <a:spLocks noChangeArrowheads="1"/>
            </p:cNvSpPr>
            <p:nvPr/>
          </p:nvSpPr>
          <p:spPr bwMode="auto">
            <a:xfrm>
              <a:off x="4235362" y="2874929"/>
              <a:ext cx="137039" cy="90054"/>
            </a:xfrm>
            <a:prstGeom prst="rect">
              <a:avLst/>
            </a:prstGeom>
            <a:solidFill>
              <a:schemeClr val="accent5"/>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79" name="Rectangle 72">
              <a:extLst>
                <a:ext uri="{FF2B5EF4-FFF2-40B4-BE49-F238E27FC236}">
                  <a16:creationId xmlns:a16="http://schemas.microsoft.com/office/drawing/2014/main" id="{09347292-94E1-40D8-B7B1-D549A5C5AE6E}"/>
                </a:ext>
              </a:extLst>
            </p:cNvPr>
            <p:cNvSpPr>
              <a:spLocks noChangeArrowheads="1"/>
            </p:cNvSpPr>
            <p:nvPr/>
          </p:nvSpPr>
          <p:spPr bwMode="auto">
            <a:xfrm>
              <a:off x="5137858" y="2874929"/>
              <a:ext cx="137039" cy="336722"/>
            </a:xfrm>
            <a:prstGeom prst="rect">
              <a:avLst/>
            </a:prstGeom>
            <a:solidFill>
              <a:schemeClr val="accent5"/>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80" name="Rectangle 73">
              <a:extLst>
                <a:ext uri="{FF2B5EF4-FFF2-40B4-BE49-F238E27FC236}">
                  <a16:creationId xmlns:a16="http://schemas.microsoft.com/office/drawing/2014/main" id="{8142EDBE-2B3F-43CF-9B30-C531BBE49703}"/>
                </a:ext>
              </a:extLst>
            </p:cNvPr>
            <p:cNvSpPr>
              <a:spLocks noChangeArrowheads="1"/>
            </p:cNvSpPr>
            <p:nvPr/>
          </p:nvSpPr>
          <p:spPr bwMode="auto">
            <a:xfrm>
              <a:off x="5316008" y="2874929"/>
              <a:ext cx="140954" cy="415031"/>
            </a:xfrm>
            <a:prstGeom prst="rect">
              <a:avLst/>
            </a:prstGeom>
            <a:solidFill>
              <a:schemeClr val="accent5"/>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81" name="Rectangle 74">
              <a:extLst>
                <a:ext uri="{FF2B5EF4-FFF2-40B4-BE49-F238E27FC236}">
                  <a16:creationId xmlns:a16="http://schemas.microsoft.com/office/drawing/2014/main" id="{251F463A-EC04-45A1-BFF9-5CAD78F6EAE7}"/>
                </a:ext>
              </a:extLst>
            </p:cNvPr>
            <p:cNvSpPr>
              <a:spLocks noChangeArrowheads="1"/>
            </p:cNvSpPr>
            <p:nvPr/>
          </p:nvSpPr>
          <p:spPr bwMode="auto">
            <a:xfrm>
              <a:off x="5858288" y="2874929"/>
              <a:ext cx="137039" cy="595138"/>
            </a:xfrm>
            <a:prstGeom prst="rect">
              <a:avLst/>
            </a:prstGeom>
            <a:solidFill>
              <a:schemeClr val="accent5"/>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82" name="Rectangle 75">
              <a:extLst>
                <a:ext uri="{FF2B5EF4-FFF2-40B4-BE49-F238E27FC236}">
                  <a16:creationId xmlns:a16="http://schemas.microsoft.com/office/drawing/2014/main" id="{475FFBFC-96BF-462B-9C4A-EC54F9AF3872}"/>
                </a:ext>
              </a:extLst>
            </p:cNvPr>
            <p:cNvSpPr>
              <a:spLocks noChangeArrowheads="1"/>
            </p:cNvSpPr>
            <p:nvPr/>
          </p:nvSpPr>
          <p:spPr bwMode="auto">
            <a:xfrm>
              <a:off x="6400568" y="2874929"/>
              <a:ext cx="140954" cy="740007"/>
            </a:xfrm>
            <a:prstGeom prst="rect">
              <a:avLst/>
            </a:prstGeom>
            <a:solidFill>
              <a:schemeClr val="accent5"/>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83" name="Rectangle 76">
              <a:extLst>
                <a:ext uri="{FF2B5EF4-FFF2-40B4-BE49-F238E27FC236}">
                  <a16:creationId xmlns:a16="http://schemas.microsoft.com/office/drawing/2014/main" id="{32251979-3FF4-4104-A709-9889D4C10837}"/>
                </a:ext>
              </a:extLst>
            </p:cNvPr>
            <p:cNvSpPr>
              <a:spLocks noChangeArrowheads="1"/>
            </p:cNvSpPr>
            <p:nvPr/>
          </p:nvSpPr>
          <p:spPr bwMode="auto">
            <a:xfrm>
              <a:off x="6582634" y="2874929"/>
              <a:ext cx="137039" cy="779161"/>
            </a:xfrm>
            <a:prstGeom prst="rect">
              <a:avLst/>
            </a:prstGeom>
            <a:solidFill>
              <a:schemeClr val="accent5"/>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84" name="Rectangle 77">
              <a:extLst>
                <a:ext uri="{FF2B5EF4-FFF2-40B4-BE49-F238E27FC236}">
                  <a16:creationId xmlns:a16="http://schemas.microsoft.com/office/drawing/2014/main" id="{E0498540-E74B-4446-A2F2-0EE9A35DE469}"/>
                </a:ext>
              </a:extLst>
            </p:cNvPr>
            <p:cNvSpPr>
              <a:spLocks noChangeArrowheads="1"/>
            </p:cNvSpPr>
            <p:nvPr/>
          </p:nvSpPr>
          <p:spPr bwMode="auto">
            <a:xfrm>
              <a:off x="4415469" y="2874929"/>
              <a:ext cx="137039" cy="191854"/>
            </a:xfrm>
            <a:prstGeom prst="rect">
              <a:avLst/>
            </a:prstGeom>
            <a:solidFill>
              <a:schemeClr val="accent1"/>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85" name="Rectangle 78">
              <a:extLst>
                <a:ext uri="{FF2B5EF4-FFF2-40B4-BE49-F238E27FC236}">
                  <a16:creationId xmlns:a16="http://schemas.microsoft.com/office/drawing/2014/main" id="{87B05DEB-A0F7-43D5-A0B5-70696BD3D329}"/>
                </a:ext>
              </a:extLst>
            </p:cNvPr>
            <p:cNvSpPr>
              <a:spLocks noChangeArrowheads="1"/>
            </p:cNvSpPr>
            <p:nvPr/>
          </p:nvSpPr>
          <p:spPr bwMode="auto">
            <a:xfrm>
              <a:off x="4595578" y="2874929"/>
              <a:ext cx="137039" cy="234923"/>
            </a:xfrm>
            <a:prstGeom prst="rect">
              <a:avLst/>
            </a:prstGeom>
            <a:solidFill>
              <a:schemeClr val="accent1"/>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86" name="Rectangle 79">
              <a:extLst>
                <a:ext uri="{FF2B5EF4-FFF2-40B4-BE49-F238E27FC236}">
                  <a16:creationId xmlns:a16="http://schemas.microsoft.com/office/drawing/2014/main" id="{43A78B92-35CC-4FC9-B72C-7548ED0A715D}"/>
                </a:ext>
              </a:extLst>
            </p:cNvPr>
            <p:cNvSpPr>
              <a:spLocks noChangeArrowheads="1"/>
            </p:cNvSpPr>
            <p:nvPr/>
          </p:nvSpPr>
          <p:spPr bwMode="auto">
            <a:xfrm>
              <a:off x="4776664" y="2874929"/>
              <a:ext cx="138995" cy="270161"/>
            </a:xfrm>
            <a:prstGeom prst="rect">
              <a:avLst/>
            </a:prstGeom>
            <a:solidFill>
              <a:schemeClr val="accent1"/>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87" name="Rectangle 80">
              <a:extLst>
                <a:ext uri="{FF2B5EF4-FFF2-40B4-BE49-F238E27FC236}">
                  <a16:creationId xmlns:a16="http://schemas.microsoft.com/office/drawing/2014/main" id="{D1D25999-0741-4CB4-A112-C49C38132F3A}"/>
                </a:ext>
              </a:extLst>
            </p:cNvPr>
            <p:cNvSpPr>
              <a:spLocks noChangeArrowheads="1"/>
            </p:cNvSpPr>
            <p:nvPr/>
          </p:nvSpPr>
          <p:spPr bwMode="auto">
            <a:xfrm>
              <a:off x="4955792" y="2874929"/>
              <a:ext cx="140954" cy="313230"/>
            </a:xfrm>
            <a:prstGeom prst="rect">
              <a:avLst/>
            </a:prstGeom>
            <a:solidFill>
              <a:schemeClr val="accent1"/>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88" name="Rectangle 81">
              <a:extLst>
                <a:ext uri="{FF2B5EF4-FFF2-40B4-BE49-F238E27FC236}">
                  <a16:creationId xmlns:a16="http://schemas.microsoft.com/office/drawing/2014/main" id="{E8A2353A-9A8B-47B6-AC95-C9C90D1C813F}"/>
                </a:ext>
              </a:extLst>
            </p:cNvPr>
            <p:cNvSpPr>
              <a:spLocks noChangeArrowheads="1"/>
            </p:cNvSpPr>
            <p:nvPr/>
          </p:nvSpPr>
          <p:spPr bwMode="auto">
            <a:xfrm>
              <a:off x="5498073" y="2874929"/>
              <a:ext cx="137039" cy="454185"/>
            </a:xfrm>
            <a:prstGeom prst="rect">
              <a:avLst/>
            </a:prstGeom>
            <a:solidFill>
              <a:schemeClr val="accent1"/>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89" name="Rectangle 82">
              <a:extLst>
                <a:ext uri="{FF2B5EF4-FFF2-40B4-BE49-F238E27FC236}">
                  <a16:creationId xmlns:a16="http://schemas.microsoft.com/office/drawing/2014/main" id="{9136A6A9-86E4-464C-A4B3-D8BD22055519}"/>
                </a:ext>
              </a:extLst>
            </p:cNvPr>
            <p:cNvSpPr>
              <a:spLocks noChangeArrowheads="1"/>
            </p:cNvSpPr>
            <p:nvPr/>
          </p:nvSpPr>
          <p:spPr bwMode="auto">
            <a:xfrm>
              <a:off x="5678181" y="2874929"/>
              <a:ext cx="137039" cy="477677"/>
            </a:xfrm>
            <a:prstGeom prst="rect">
              <a:avLst/>
            </a:prstGeom>
            <a:solidFill>
              <a:schemeClr val="accent1"/>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90" name="Rectangle 83">
              <a:extLst>
                <a:ext uri="{FF2B5EF4-FFF2-40B4-BE49-F238E27FC236}">
                  <a16:creationId xmlns:a16="http://schemas.microsoft.com/office/drawing/2014/main" id="{E4D3B328-0707-4761-83DC-8A4E8AF30744}"/>
                </a:ext>
              </a:extLst>
            </p:cNvPr>
            <p:cNvSpPr>
              <a:spLocks noChangeArrowheads="1"/>
            </p:cNvSpPr>
            <p:nvPr/>
          </p:nvSpPr>
          <p:spPr bwMode="auto">
            <a:xfrm>
              <a:off x="6036438" y="2874929"/>
              <a:ext cx="140954" cy="634292"/>
            </a:xfrm>
            <a:prstGeom prst="rect">
              <a:avLst/>
            </a:prstGeom>
            <a:solidFill>
              <a:schemeClr val="accent1"/>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91" name="Rectangle 84">
              <a:extLst>
                <a:ext uri="{FF2B5EF4-FFF2-40B4-BE49-F238E27FC236}">
                  <a16:creationId xmlns:a16="http://schemas.microsoft.com/office/drawing/2014/main" id="{D8F5123A-5B44-4D1D-A512-3DA0490ABEDD}"/>
                </a:ext>
              </a:extLst>
            </p:cNvPr>
            <p:cNvSpPr>
              <a:spLocks noChangeArrowheads="1"/>
            </p:cNvSpPr>
            <p:nvPr/>
          </p:nvSpPr>
          <p:spPr bwMode="auto">
            <a:xfrm>
              <a:off x="6222418" y="2874929"/>
              <a:ext cx="137039" cy="700854"/>
            </a:xfrm>
            <a:prstGeom prst="rect">
              <a:avLst/>
            </a:prstGeom>
            <a:solidFill>
              <a:schemeClr val="accent1"/>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92" name="Rectangle 85">
              <a:extLst>
                <a:ext uri="{FF2B5EF4-FFF2-40B4-BE49-F238E27FC236}">
                  <a16:creationId xmlns:a16="http://schemas.microsoft.com/office/drawing/2014/main" id="{D7E92C8B-73EE-4A81-8B83-F1FD80D69718}"/>
                </a:ext>
              </a:extLst>
            </p:cNvPr>
            <p:cNvSpPr>
              <a:spLocks noChangeArrowheads="1"/>
            </p:cNvSpPr>
            <p:nvPr/>
          </p:nvSpPr>
          <p:spPr bwMode="auto">
            <a:xfrm>
              <a:off x="6762741" y="2874929"/>
              <a:ext cx="137039" cy="843764"/>
            </a:xfrm>
            <a:prstGeom prst="rect">
              <a:avLst/>
            </a:prstGeom>
            <a:solidFill>
              <a:schemeClr val="accent1"/>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93" name="Rectangle 86">
              <a:extLst>
                <a:ext uri="{FF2B5EF4-FFF2-40B4-BE49-F238E27FC236}">
                  <a16:creationId xmlns:a16="http://schemas.microsoft.com/office/drawing/2014/main" id="{8745CB0F-FC5A-43B0-9E7D-8DD11014600A}"/>
                </a:ext>
              </a:extLst>
            </p:cNvPr>
            <p:cNvSpPr>
              <a:spLocks noChangeArrowheads="1"/>
            </p:cNvSpPr>
            <p:nvPr/>
          </p:nvSpPr>
          <p:spPr bwMode="auto">
            <a:xfrm>
              <a:off x="6942848" y="2874929"/>
              <a:ext cx="137039" cy="984718"/>
            </a:xfrm>
            <a:prstGeom prst="rect">
              <a:avLst/>
            </a:prstGeom>
            <a:solidFill>
              <a:schemeClr val="accent1"/>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94" name="Rectangle 87">
              <a:extLst>
                <a:ext uri="{FF2B5EF4-FFF2-40B4-BE49-F238E27FC236}">
                  <a16:creationId xmlns:a16="http://schemas.microsoft.com/office/drawing/2014/main" id="{FE576A18-17C0-4E3E-B340-537E054E35BA}"/>
                </a:ext>
              </a:extLst>
            </p:cNvPr>
            <p:cNvSpPr>
              <a:spLocks noChangeArrowheads="1"/>
            </p:cNvSpPr>
            <p:nvPr/>
          </p:nvSpPr>
          <p:spPr bwMode="auto">
            <a:xfrm>
              <a:off x="7843386" y="2874929"/>
              <a:ext cx="137039" cy="1309695"/>
            </a:xfrm>
            <a:prstGeom prst="rect">
              <a:avLst/>
            </a:prstGeom>
            <a:solidFill>
              <a:schemeClr val="accent1"/>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95" name="Rectangle 88">
              <a:extLst>
                <a:ext uri="{FF2B5EF4-FFF2-40B4-BE49-F238E27FC236}">
                  <a16:creationId xmlns:a16="http://schemas.microsoft.com/office/drawing/2014/main" id="{C0DEF60F-B828-43AE-B7EC-0D644C53460C}"/>
                </a:ext>
              </a:extLst>
            </p:cNvPr>
            <p:cNvSpPr>
              <a:spLocks noChangeArrowheads="1"/>
            </p:cNvSpPr>
            <p:nvPr/>
          </p:nvSpPr>
          <p:spPr bwMode="auto">
            <a:xfrm>
              <a:off x="8023494" y="2874929"/>
              <a:ext cx="137039" cy="1572024"/>
            </a:xfrm>
            <a:prstGeom prst="rect">
              <a:avLst/>
            </a:prstGeom>
            <a:solidFill>
              <a:schemeClr val="accent1"/>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96" name="Rectangle 89">
              <a:extLst>
                <a:ext uri="{FF2B5EF4-FFF2-40B4-BE49-F238E27FC236}">
                  <a16:creationId xmlns:a16="http://schemas.microsoft.com/office/drawing/2014/main" id="{B4E7A337-02C2-4405-B3FD-40A2E2E84704}"/>
                </a:ext>
              </a:extLst>
            </p:cNvPr>
            <p:cNvSpPr>
              <a:spLocks noChangeArrowheads="1"/>
            </p:cNvSpPr>
            <p:nvPr/>
          </p:nvSpPr>
          <p:spPr bwMode="auto">
            <a:xfrm>
              <a:off x="8383708" y="2874929"/>
              <a:ext cx="137039" cy="1814779"/>
            </a:xfrm>
            <a:prstGeom prst="rect">
              <a:avLst/>
            </a:prstGeom>
            <a:solidFill>
              <a:schemeClr val="accent1"/>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97" name="Rectangle 90">
              <a:extLst>
                <a:ext uri="{FF2B5EF4-FFF2-40B4-BE49-F238E27FC236}">
                  <a16:creationId xmlns:a16="http://schemas.microsoft.com/office/drawing/2014/main" id="{BFAD1362-4AEA-4CCE-8045-D8D1C65C22F7}"/>
                </a:ext>
              </a:extLst>
            </p:cNvPr>
            <p:cNvSpPr>
              <a:spLocks noChangeArrowheads="1"/>
            </p:cNvSpPr>
            <p:nvPr/>
          </p:nvSpPr>
          <p:spPr bwMode="auto">
            <a:xfrm>
              <a:off x="8747839" y="2874929"/>
              <a:ext cx="137039" cy="1897001"/>
            </a:xfrm>
            <a:prstGeom prst="rect">
              <a:avLst/>
            </a:prstGeom>
            <a:solidFill>
              <a:schemeClr val="accent1"/>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98" name="Rectangle 91">
              <a:extLst>
                <a:ext uri="{FF2B5EF4-FFF2-40B4-BE49-F238E27FC236}">
                  <a16:creationId xmlns:a16="http://schemas.microsoft.com/office/drawing/2014/main" id="{1A68AE50-4B3B-42EA-9931-6FB9589B25A7}"/>
                </a:ext>
              </a:extLst>
            </p:cNvPr>
            <p:cNvSpPr>
              <a:spLocks noChangeArrowheads="1"/>
            </p:cNvSpPr>
            <p:nvPr/>
          </p:nvSpPr>
          <p:spPr bwMode="auto">
            <a:xfrm>
              <a:off x="9108054" y="2874929"/>
              <a:ext cx="137039" cy="1994886"/>
            </a:xfrm>
            <a:prstGeom prst="rect">
              <a:avLst/>
            </a:prstGeom>
            <a:solidFill>
              <a:schemeClr val="accent1"/>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99" name="Rectangle 92">
              <a:extLst>
                <a:ext uri="{FF2B5EF4-FFF2-40B4-BE49-F238E27FC236}">
                  <a16:creationId xmlns:a16="http://schemas.microsoft.com/office/drawing/2014/main" id="{0D5B551F-D014-493F-9AB8-0ADFE3F0F211}"/>
                </a:ext>
              </a:extLst>
            </p:cNvPr>
            <p:cNvSpPr>
              <a:spLocks noChangeArrowheads="1"/>
            </p:cNvSpPr>
            <p:nvPr/>
          </p:nvSpPr>
          <p:spPr bwMode="auto">
            <a:xfrm>
              <a:off x="7122956" y="2874929"/>
              <a:ext cx="137039" cy="1145248"/>
            </a:xfrm>
            <a:prstGeom prst="rect">
              <a:avLst/>
            </a:prstGeom>
            <a:solidFill>
              <a:schemeClr val="accent3"/>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100" name="Rectangle 93">
              <a:extLst>
                <a:ext uri="{FF2B5EF4-FFF2-40B4-BE49-F238E27FC236}">
                  <a16:creationId xmlns:a16="http://schemas.microsoft.com/office/drawing/2014/main" id="{B8DE6456-C04E-4CC1-B56A-4329451D1654}"/>
                </a:ext>
              </a:extLst>
            </p:cNvPr>
            <p:cNvSpPr>
              <a:spLocks noChangeArrowheads="1"/>
            </p:cNvSpPr>
            <p:nvPr/>
          </p:nvSpPr>
          <p:spPr bwMode="auto">
            <a:xfrm>
              <a:off x="7303064" y="2874929"/>
              <a:ext cx="137039" cy="1247049"/>
            </a:xfrm>
            <a:prstGeom prst="rect">
              <a:avLst/>
            </a:prstGeom>
            <a:solidFill>
              <a:schemeClr val="accent3"/>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101" name="Rectangle 94">
              <a:extLst>
                <a:ext uri="{FF2B5EF4-FFF2-40B4-BE49-F238E27FC236}">
                  <a16:creationId xmlns:a16="http://schemas.microsoft.com/office/drawing/2014/main" id="{3F022FD6-76D2-44F4-8DF9-39B2EB6BC6CD}"/>
                </a:ext>
              </a:extLst>
            </p:cNvPr>
            <p:cNvSpPr>
              <a:spLocks noChangeArrowheads="1"/>
            </p:cNvSpPr>
            <p:nvPr/>
          </p:nvSpPr>
          <p:spPr bwMode="auto">
            <a:xfrm>
              <a:off x="7483171" y="2874929"/>
              <a:ext cx="137039" cy="1286203"/>
            </a:xfrm>
            <a:prstGeom prst="rect">
              <a:avLst/>
            </a:prstGeom>
            <a:solidFill>
              <a:schemeClr val="accent3"/>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102" name="Rectangle 95">
              <a:extLst>
                <a:ext uri="{FF2B5EF4-FFF2-40B4-BE49-F238E27FC236}">
                  <a16:creationId xmlns:a16="http://schemas.microsoft.com/office/drawing/2014/main" id="{2EB0C83E-E79C-45CC-8840-E854C56CC486}"/>
                </a:ext>
              </a:extLst>
            </p:cNvPr>
            <p:cNvSpPr>
              <a:spLocks noChangeArrowheads="1"/>
            </p:cNvSpPr>
            <p:nvPr/>
          </p:nvSpPr>
          <p:spPr bwMode="auto">
            <a:xfrm>
              <a:off x="7663278" y="2874929"/>
              <a:ext cx="137039" cy="1286203"/>
            </a:xfrm>
            <a:prstGeom prst="rect">
              <a:avLst/>
            </a:prstGeom>
            <a:solidFill>
              <a:schemeClr val="accent3"/>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103" name="Rectangle 96">
              <a:extLst>
                <a:ext uri="{FF2B5EF4-FFF2-40B4-BE49-F238E27FC236}">
                  <a16:creationId xmlns:a16="http://schemas.microsoft.com/office/drawing/2014/main" id="{97FB1FE8-0AE7-411A-8D0C-213F2D5FCDBB}"/>
                </a:ext>
              </a:extLst>
            </p:cNvPr>
            <p:cNvSpPr>
              <a:spLocks noChangeArrowheads="1"/>
            </p:cNvSpPr>
            <p:nvPr/>
          </p:nvSpPr>
          <p:spPr bwMode="auto">
            <a:xfrm>
              <a:off x="8203601" y="2874929"/>
              <a:ext cx="137039" cy="1572024"/>
            </a:xfrm>
            <a:prstGeom prst="rect">
              <a:avLst/>
            </a:prstGeom>
            <a:solidFill>
              <a:schemeClr val="accent3"/>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104" name="Rectangle 97">
              <a:extLst>
                <a:ext uri="{FF2B5EF4-FFF2-40B4-BE49-F238E27FC236}">
                  <a16:creationId xmlns:a16="http://schemas.microsoft.com/office/drawing/2014/main" id="{DB8D1530-84E0-490C-A9F8-8BCAD96148E5}"/>
                </a:ext>
              </a:extLst>
            </p:cNvPr>
            <p:cNvSpPr>
              <a:spLocks noChangeArrowheads="1"/>
            </p:cNvSpPr>
            <p:nvPr/>
          </p:nvSpPr>
          <p:spPr bwMode="auto">
            <a:xfrm>
              <a:off x="8567731" y="2874929"/>
              <a:ext cx="137039" cy="1814779"/>
            </a:xfrm>
            <a:prstGeom prst="rect">
              <a:avLst/>
            </a:prstGeom>
            <a:solidFill>
              <a:schemeClr val="accent3"/>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105" name="Rectangle 98">
              <a:extLst>
                <a:ext uri="{FF2B5EF4-FFF2-40B4-BE49-F238E27FC236}">
                  <a16:creationId xmlns:a16="http://schemas.microsoft.com/office/drawing/2014/main" id="{CE0E4147-62EE-4A67-AD22-84D6C0240161}"/>
                </a:ext>
              </a:extLst>
            </p:cNvPr>
            <p:cNvSpPr>
              <a:spLocks noChangeArrowheads="1"/>
            </p:cNvSpPr>
            <p:nvPr/>
          </p:nvSpPr>
          <p:spPr bwMode="auto">
            <a:xfrm>
              <a:off x="8927947" y="2874929"/>
              <a:ext cx="137039" cy="1936156"/>
            </a:xfrm>
            <a:prstGeom prst="rect">
              <a:avLst/>
            </a:prstGeom>
            <a:solidFill>
              <a:schemeClr val="accent3"/>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106" name="Rectangle 99">
              <a:extLst>
                <a:ext uri="{FF2B5EF4-FFF2-40B4-BE49-F238E27FC236}">
                  <a16:creationId xmlns:a16="http://schemas.microsoft.com/office/drawing/2014/main" id="{2FABC037-45C0-4766-82EA-9FB380803FCC}"/>
                </a:ext>
              </a:extLst>
            </p:cNvPr>
            <p:cNvSpPr>
              <a:spLocks noChangeArrowheads="1"/>
            </p:cNvSpPr>
            <p:nvPr/>
          </p:nvSpPr>
          <p:spPr bwMode="auto">
            <a:xfrm>
              <a:off x="9288161" y="2874929"/>
              <a:ext cx="137039" cy="2034040"/>
            </a:xfrm>
            <a:prstGeom prst="rect">
              <a:avLst/>
            </a:prstGeom>
            <a:solidFill>
              <a:schemeClr val="accent3"/>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107" name="Rectangle 100">
              <a:extLst>
                <a:ext uri="{FF2B5EF4-FFF2-40B4-BE49-F238E27FC236}">
                  <a16:creationId xmlns:a16="http://schemas.microsoft.com/office/drawing/2014/main" id="{88CA32A4-AFDF-443A-B6D4-158B95D44A02}"/>
                </a:ext>
              </a:extLst>
            </p:cNvPr>
            <p:cNvSpPr>
              <a:spLocks noChangeArrowheads="1"/>
            </p:cNvSpPr>
            <p:nvPr/>
          </p:nvSpPr>
          <p:spPr bwMode="auto">
            <a:xfrm>
              <a:off x="9468270" y="2874929"/>
              <a:ext cx="137039" cy="2482352"/>
            </a:xfrm>
            <a:prstGeom prst="rect">
              <a:avLst/>
            </a:prstGeom>
            <a:solidFill>
              <a:schemeClr val="accent3"/>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108" name="Rectangle 64">
              <a:extLst>
                <a:ext uri="{FF2B5EF4-FFF2-40B4-BE49-F238E27FC236}">
                  <a16:creationId xmlns:a16="http://schemas.microsoft.com/office/drawing/2014/main" id="{2752BD2E-CD56-4EE7-BFF5-71319C6C906B}"/>
                </a:ext>
              </a:extLst>
            </p:cNvPr>
            <p:cNvSpPr>
              <a:spLocks noChangeArrowheads="1"/>
            </p:cNvSpPr>
            <p:nvPr/>
          </p:nvSpPr>
          <p:spPr bwMode="auto">
            <a:xfrm>
              <a:off x="1529834" y="1569149"/>
              <a:ext cx="137039" cy="1315983"/>
            </a:xfrm>
            <a:prstGeom prst="rect">
              <a:avLst/>
            </a:prstGeom>
            <a:solidFill>
              <a:schemeClr val="accent5"/>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109" name="Rectangle 65">
              <a:extLst>
                <a:ext uri="{FF2B5EF4-FFF2-40B4-BE49-F238E27FC236}">
                  <a16:creationId xmlns:a16="http://schemas.microsoft.com/office/drawing/2014/main" id="{8AEA31D1-1E68-4892-9F8B-F039359EBDBB}"/>
                </a:ext>
              </a:extLst>
            </p:cNvPr>
            <p:cNvSpPr>
              <a:spLocks noChangeArrowheads="1"/>
            </p:cNvSpPr>
            <p:nvPr/>
          </p:nvSpPr>
          <p:spPr bwMode="auto">
            <a:xfrm>
              <a:off x="1709942" y="1608303"/>
              <a:ext cx="137039" cy="1276525"/>
            </a:xfrm>
            <a:prstGeom prst="rect">
              <a:avLst/>
            </a:prstGeom>
            <a:solidFill>
              <a:schemeClr val="accent5"/>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110" name="Rectangle 66">
              <a:extLst>
                <a:ext uri="{FF2B5EF4-FFF2-40B4-BE49-F238E27FC236}">
                  <a16:creationId xmlns:a16="http://schemas.microsoft.com/office/drawing/2014/main" id="{F61765D3-2FB9-4190-B1EA-294EC8D73C35}"/>
                </a:ext>
              </a:extLst>
            </p:cNvPr>
            <p:cNvSpPr>
              <a:spLocks noChangeArrowheads="1"/>
            </p:cNvSpPr>
            <p:nvPr/>
          </p:nvSpPr>
          <p:spPr bwMode="auto">
            <a:xfrm>
              <a:off x="1890049" y="1851057"/>
              <a:ext cx="137039" cy="1031873"/>
            </a:xfrm>
            <a:prstGeom prst="rect">
              <a:avLst/>
            </a:prstGeom>
            <a:solidFill>
              <a:schemeClr val="accent5"/>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111" name="Rectangle 67">
              <a:extLst>
                <a:ext uri="{FF2B5EF4-FFF2-40B4-BE49-F238E27FC236}">
                  <a16:creationId xmlns:a16="http://schemas.microsoft.com/office/drawing/2014/main" id="{97F94D45-8B3C-4030-94DB-FC3C3B12AB89}"/>
                </a:ext>
              </a:extLst>
            </p:cNvPr>
            <p:cNvSpPr>
              <a:spLocks noChangeArrowheads="1"/>
            </p:cNvSpPr>
            <p:nvPr/>
          </p:nvSpPr>
          <p:spPr bwMode="auto">
            <a:xfrm>
              <a:off x="2070156" y="1933281"/>
              <a:ext cx="137039" cy="949007"/>
            </a:xfrm>
            <a:prstGeom prst="rect">
              <a:avLst/>
            </a:prstGeom>
            <a:solidFill>
              <a:schemeClr val="accent5"/>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112" name="Rectangle 68">
              <a:extLst>
                <a:ext uri="{FF2B5EF4-FFF2-40B4-BE49-F238E27FC236}">
                  <a16:creationId xmlns:a16="http://schemas.microsoft.com/office/drawing/2014/main" id="{473CCA90-A072-4F02-99BB-F3794936A446}"/>
                </a:ext>
              </a:extLst>
            </p:cNvPr>
            <p:cNvSpPr>
              <a:spLocks noChangeArrowheads="1"/>
            </p:cNvSpPr>
            <p:nvPr/>
          </p:nvSpPr>
          <p:spPr bwMode="auto">
            <a:xfrm>
              <a:off x="2250264" y="2113388"/>
              <a:ext cx="137039" cy="767492"/>
            </a:xfrm>
            <a:prstGeom prst="rect">
              <a:avLst/>
            </a:prstGeom>
            <a:solidFill>
              <a:schemeClr val="accent5"/>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113" name="Rectangle 69">
              <a:extLst>
                <a:ext uri="{FF2B5EF4-FFF2-40B4-BE49-F238E27FC236}">
                  <a16:creationId xmlns:a16="http://schemas.microsoft.com/office/drawing/2014/main" id="{255F876B-F97A-40CC-8638-567DCB0E7150}"/>
                </a:ext>
              </a:extLst>
            </p:cNvPr>
            <p:cNvSpPr>
              <a:spLocks noChangeArrowheads="1"/>
            </p:cNvSpPr>
            <p:nvPr/>
          </p:nvSpPr>
          <p:spPr bwMode="auto">
            <a:xfrm>
              <a:off x="2430372" y="2113388"/>
              <a:ext cx="137039" cy="767492"/>
            </a:xfrm>
            <a:prstGeom prst="rect">
              <a:avLst/>
            </a:prstGeom>
            <a:solidFill>
              <a:schemeClr val="accent5"/>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114" name="Rectangle 70">
              <a:extLst>
                <a:ext uri="{FF2B5EF4-FFF2-40B4-BE49-F238E27FC236}">
                  <a16:creationId xmlns:a16="http://schemas.microsoft.com/office/drawing/2014/main" id="{F73EE209-78A2-4367-912F-F5165246065D}"/>
                </a:ext>
              </a:extLst>
            </p:cNvPr>
            <p:cNvSpPr>
              <a:spLocks noChangeArrowheads="1"/>
            </p:cNvSpPr>
            <p:nvPr/>
          </p:nvSpPr>
          <p:spPr bwMode="auto">
            <a:xfrm>
              <a:off x="3330909" y="2726144"/>
              <a:ext cx="137039" cy="149947"/>
            </a:xfrm>
            <a:prstGeom prst="rect">
              <a:avLst/>
            </a:prstGeom>
            <a:solidFill>
              <a:schemeClr val="accent5"/>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115" name="Rectangle 101">
              <a:extLst>
                <a:ext uri="{FF2B5EF4-FFF2-40B4-BE49-F238E27FC236}">
                  <a16:creationId xmlns:a16="http://schemas.microsoft.com/office/drawing/2014/main" id="{E7AC823C-2AA1-464D-9818-C59042C6CAD8}"/>
                </a:ext>
              </a:extLst>
            </p:cNvPr>
            <p:cNvSpPr>
              <a:spLocks noChangeArrowheads="1"/>
            </p:cNvSpPr>
            <p:nvPr/>
          </p:nvSpPr>
          <p:spPr bwMode="auto">
            <a:xfrm>
              <a:off x="2610479" y="2217144"/>
              <a:ext cx="137039" cy="662925"/>
            </a:xfrm>
            <a:prstGeom prst="rect">
              <a:avLst/>
            </a:prstGeom>
            <a:solidFill>
              <a:schemeClr val="accent1"/>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116" name="Rectangle 102">
              <a:extLst>
                <a:ext uri="{FF2B5EF4-FFF2-40B4-BE49-F238E27FC236}">
                  <a16:creationId xmlns:a16="http://schemas.microsoft.com/office/drawing/2014/main" id="{68886B4C-8353-44E2-A11D-FE6896B84FF3}"/>
                </a:ext>
              </a:extLst>
            </p:cNvPr>
            <p:cNvSpPr>
              <a:spLocks noChangeArrowheads="1"/>
            </p:cNvSpPr>
            <p:nvPr/>
          </p:nvSpPr>
          <p:spPr bwMode="auto">
            <a:xfrm>
              <a:off x="2790587" y="2624344"/>
              <a:ext cx="137039" cy="252543"/>
            </a:xfrm>
            <a:prstGeom prst="rect">
              <a:avLst/>
            </a:prstGeom>
            <a:solidFill>
              <a:schemeClr val="accent1"/>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117" name="Rectangle 103">
              <a:extLst>
                <a:ext uri="{FF2B5EF4-FFF2-40B4-BE49-F238E27FC236}">
                  <a16:creationId xmlns:a16="http://schemas.microsoft.com/office/drawing/2014/main" id="{CEF6039C-8A22-4AC0-89BF-610246200F05}"/>
                </a:ext>
              </a:extLst>
            </p:cNvPr>
            <p:cNvSpPr>
              <a:spLocks noChangeArrowheads="1"/>
            </p:cNvSpPr>
            <p:nvPr/>
          </p:nvSpPr>
          <p:spPr bwMode="auto">
            <a:xfrm>
              <a:off x="2970694" y="2624344"/>
              <a:ext cx="137039" cy="252543"/>
            </a:xfrm>
            <a:prstGeom prst="rect">
              <a:avLst/>
            </a:prstGeom>
            <a:solidFill>
              <a:schemeClr val="accent1"/>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118" name="Rectangle 104">
              <a:extLst>
                <a:ext uri="{FF2B5EF4-FFF2-40B4-BE49-F238E27FC236}">
                  <a16:creationId xmlns:a16="http://schemas.microsoft.com/office/drawing/2014/main" id="{6A1395BA-B33C-40B6-A916-6B3BF605494D}"/>
                </a:ext>
              </a:extLst>
            </p:cNvPr>
            <p:cNvSpPr>
              <a:spLocks noChangeArrowheads="1"/>
            </p:cNvSpPr>
            <p:nvPr/>
          </p:nvSpPr>
          <p:spPr bwMode="auto">
            <a:xfrm>
              <a:off x="3150802" y="2663499"/>
              <a:ext cx="137039" cy="213083"/>
            </a:xfrm>
            <a:prstGeom prst="rect">
              <a:avLst/>
            </a:prstGeom>
            <a:solidFill>
              <a:schemeClr val="accent1"/>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119" name="Rectangle 105">
              <a:extLst>
                <a:ext uri="{FF2B5EF4-FFF2-40B4-BE49-F238E27FC236}">
                  <a16:creationId xmlns:a16="http://schemas.microsoft.com/office/drawing/2014/main" id="{409F2157-E8D2-4E94-AE43-5FDC1F45B894}"/>
                </a:ext>
              </a:extLst>
            </p:cNvPr>
            <p:cNvSpPr>
              <a:spLocks noChangeArrowheads="1"/>
            </p:cNvSpPr>
            <p:nvPr/>
          </p:nvSpPr>
          <p:spPr bwMode="auto">
            <a:xfrm>
              <a:off x="3511017" y="2804451"/>
              <a:ext cx="137039" cy="71028"/>
            </a:xfrm>
            <a:prstGeom prst="rect">
              <a:avLst/>
            </a:prstGeom>
            <a:solidFill>
              <a:schemeClr val="accent1"/>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120" name="Rectangle 106">
              <a:extLst>
                <a:ext uri="{FF2B5EF4-FFF2-40B4-BE49-F238E27FC236}">
                  <a16:creationId xmlns:a16="http://schemas.microsoft.com/office/drawing/2014/main" id="{DB7D5CBE-21D6-4C02-ACAE-0FAA8DE2700C}"/>
                </a:ext>
              </a:extLst>
            </p:cNvPr>
            <p:cNvSpPr>
              <a:spLocks noChangeArrowheads="1"/>
            </p:cNvSpPr>
            <p:nvPr/>
          </p:nvSpPr>
          <p:spPr bwMode="auto">
            <a:xfrm>
              <a:off x="3691124" y="2824029"/>
              <a:ext cx="137039" cy="56380"/>
            </a:xfrm>
            <a:prstGeom prst="rect">
              <a:avLst/>
            </a:prstGeom>
            <a:solidFill>
              <a:schemeClr val="accent1"/>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121" name="Oval 107">
              <a:extLst>
                <a:ext uri="{FF2B5EF4-FFF2-40B4-BE49-F238E27FC236}">
                  <a16:creationId xmlns:a16="http://schemas.microsoft.com/office/drawing/2014/main" id="{7249CD36-3772-4983-9EC9-321018947B2F}"/>
                </a:ext>
              </a:extLst>
            </p:cNvPr>
            <p:cNvSpPr>
              <a:spLocks noChangeArrowheads="1"/>
            </p:cNvSpPr>
            <p:nvPr/>
          </p:nvSpPr>
          <p:spPr bwMode="auto">
            <a:xfrm>
              <a:off x="1709942" y="1463435"/>
              <a:ext cx="137039" cy="137039"/>
            </a:xfrm>
            <a:prstGeom prst="ellipse">
              <a:avLst/>
            </a:prstGeom>
            <a:solidFill>
              <a:schemeClr val="accent2"/>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122" name="Oval 108">
              <a:extLst>
                <a:ext uri="{FF2B5EF4-FFF2-40B4-BE49-F238E27FC236}">
                  <a16:creationId xmlns:a16="http://schemas.microsoft.com/office/drawing/2014/main" id="{AC7D0984-C64A-4926-829C-B632C574F2AC}"/>
                </a:ext>
              </a:extLst>
            </p:cNvPr>
            <p:cNvSpPr>
              <a:spLocks noChangeArrowheads="1"/>
            </p:cNvSpPr>
            <p:nvPr/>
          </p:nvSpPr>
          <p:spPr bwMode="auto">
            <a:xfrm>
              <a:off x="1890049" y="1694442"/>
              <a:ext cx="137039" cy="137039"/>
            </a:xfrm>
            <a:prstGeom prst="ellipse">
              <a:avLst/>
            </a:prstGeom>
            <a:solidFill>
              <a:schemeClr val="accent2"/>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123" name="Oval 109">
              <a:extLst>
                <a:ext uri="{FF2B5EF4-FFF2-40B4-BE49-F238E27FC236}">
                  <a16:creationId xmlns:a16="http://schemas.microsoft.com/office/drawing/2014/main" id="{4E8F8ECB-B974-4DFE-9A3F-A36E75689B4E}"/>
                </a:ext>
              </a:extLst>
            </p:cNvPr>
            <p:cNvSpPr>
              <a:spLocks noChangeArrowheads="1"/>
            </p:cNvSpPr>
            <p:nvPr/>
          </p:nvSpPr>
          <p:spPr bwMode="auto">
            <a:xfrm>
              <a:off x="2070156" y="1780580"/>
              <a:ext cx="137039" cy="137039"/>
            </a:xfrm>
            <a:prstGeom prst="flowChartSummingJunction">
              <a:avLst/>
            </a:prstGeom>
            <a:noFill/>
            <a:ln w="12700" cap="flat">
              <a:solidFill>
                <a:schemeClr val="bg1"/>
              </a:solidFill>
              <a:prstDash val="solid"/>
              <a:miter lim="800000"/>
              <a:headEnd/>
              <a:tailEnd/>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124" name="Oval 110">
              <a:extLst>
                <a:ext uri="{FF2B5EF4-FFF2-40B4-BE49-F238E27FC236}">
                  <a16:creationId xmlns:a16="http://schemas.microsoft.com/office/drawing/2014/main" id="{7B60BA43-E1FB-46DF-BFB0-DC3CAFC910D2}"/>
                </a:ext>
              </a:extLst>
            </p:cNvPr>
            <p:cNvSpPr>
              <a:spLocks noChangeArrowheads="1"/>
            </p:cNvSpPr>
            <p:nvPr/>
          </p:nvSpPr>
          <p:spPr bwMode="auto">
            <a:xfrm>
              <a:off x="2430372" y="1957752"/>
              <a:ext cx="137039" cy="137039"/>
            </a:xfrm>
            <a:prstGeom prst="flowChartSummingJunction">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125" name="Oval 111">
              <a:extLst>
                <a:ext uri="{FF2B5EF4-FFF2-40B4-BE49-F238E27FC236}">
                  <a16:creationId xmlns:a16="http://schemas.microsoft.com/office/drawing/2014/main" id="{4B8415A2-58A9-413C-BDFD-0E7091CBFA55}"/>
                </a:ext>
              </a:extLst>
            </p:cNvPr>
            <p:cNvSpPr>
              <a:spLocks noChangeArrowheads="1"/>
            </p:cNvSpPr>
            <p:nvPr/>
          </p:nvSpPr>
          <p:spPr bwMode="auto">
            <a:xfrm>
              <a:off x="3875148" y="2908212"/>
              <a:ext cx="137039" cy="137039"/>
            </a:xfrm>
            <a:prstGeom prst="flowChartSummingJunction">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126" name="Oval 112">
              <a:extLst>
                <a:ext uri="{FF2B5EF4-FFF2-40B4-BE49-F238E27FC236}">
                  <a16:creationId xmlns:a16="http://schemas.microsoft.com/office/drawing/2014/main" id="{50CAE58C-E335-4B06-85F3-63BF972CFEBD}"/>
                </a:ext>
              </a:extLst>
            </p:cNvPr>
            <p:cNvSpPr>
              <a:spLocks noChangeArrowheads="1"/>
            </p:cNvSpPr>
            <p:nvPr/>
          </p:nvSpPr>
          <p:spPr bwMode="auto">
            <a:xfrm>
              <a:off x="6582634" y="3669752"/>
              <a:ext cx="137039" cy="138995"/>
            </a:xfrm>
            <a:prstGeom prst="flowChartSummingJunction">
              <a:avLst/>
            </a:prstGeom>
            <a:noFill/>
            <a:ln w="12700" cap="flat">
              <a:solidFill>
                <a:schemeClr val="bg1"/>
              </a:solidFill>
              <a:prstDash val="solid"/>
              <a:miter lim="800000"/>
              <a:headEnd/>
              <a:tailEnd/>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127" name="Oval 113">
              <a:extLst>
                <a:ext uri="{FF2B5EF4-FFF2-40B4-BE49-F238E27FC236}">
                  <a16:creationId xmlns:a16="http://schemas.microsoft.com/office/drawing/2014/main" id="{A70C0450-2ED3-42F6-87A1-2D5771770317}"/>
                </a:ext>
              </a:extLst>
            </p:cNvPr>
            <p:cNvSpPr>
              <a:spLocks noChangeArrowheads="1"/>
            </p:cNvSpPr>
            <p:nvPr/>
          </p:nvSpPr>
          <p:spPr bwMode="auto">
            <a:xfrm>
              <a:off x="7843386" y="4219863"/>
              <a:ext cx="137039" cy="137039"/>
            </a:xfrm>
            <a:prstGeom prst="flowChartSummingJunction">
              <a:avLst/>
            </a:prstGeom>
            <a:noFill/>
            <a:ln w="12700" cap="flat">
              <a:solidFill>
                <a:schemeClr val="bg1"/>
              </a:solidFill>
              <a:prstDash val="solid"/>
              <a:miter lim="800000"/>
              <a:headEnd/>
              <a:tailEnd/>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128" name="Oval 114">
              <a:extLst>
                <a:ext uri="{FF2B5EF4-FFF2-40B4-BE49-F238E27FC236}">
                  <a16:creationId xmlns:a16="http://schemas.microsoft.com/office/drawing/2014/main" id="{EF5518A5-3EF2-4DB4-A404-CF10F2E7621E}"/>
                </a:ext>
              </a:extLst>
            </p:cNvPr>
            <p:cNvSpPr>
              <a:spLocks noChangeArrowheads="1"/>
            </p:cNvSpPr>
            <p:nvPr/>
          </p:nvSpPr>
          <p:spPr bwMode="auto">
            <a:xfrm>
              <a:off x="8023494" y="4493939"/>
              <a:ext cx="137039" cy="137039"/>
            </a:xfrm>
            <a:prstGeom prst="flowChartSummingJunction">
              <a:avLst/>
            </a:prstGeom>
            <a:noFill/>
            <a:ln w="12700" cap="flat">
              <a:solidFill>
                <a:schemeClr val="bg1"/>
              </a:solidFill>
              <a:prstDash val="solid"/>
              <a:miter lim="800000"/>
              <a:headEnd/>
              <a:tailEnd/>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129" name="Oval 115">
              <a:extLst>
                <a:ext uri="{FF2B5EF4-FFF2-40B4-BE49-F238E27FC236}">
                  <a16:creationId xmlns:a16="http://schemas.microsoft.com/office/drawing/2014/main" id="{78A07173-F952-462D-95E5-2173A0C1D619}"/>
                </a:ext>
              </a:extLst>
            </p:cNvPr>
            <p:cNvSpPr>
              <a:spLocks noChangeArrowheads="1"/>
            </p:cNvSpPr>
            <p:nvPr/>
          </p:nvSpPr>
          <p:spPr bwMode="auto">
            <a:xfrm>
              <a:off x="8567731" y="4740608"/>
              <a:ext cx="137039" cy="137039"/>
            </a:xfrm>
            <a:prstGeom prst="flowChartSummingJunction">
              <a:avLst/>
            </a:prstGeom>
            <a:noFill/>
            <a:ln w="12700" cap="flat">
              <a:solidFill>
                <a:schemeClr val="bg1"/>
              </a:solidFill>
              <a:prstDash val="solid"/>
              <a:miter lim="800000"/>
              <a:headEnd/>
              <a:tailEnd/>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130" name="Oval 116">
              <a:extLst>
                <a:ext uri="{FF2B5EF4-FFF2-40B4-BE49-F238E27FC236}">
                  <a16:creationId xmlns:a16="http://schemas.microsoft.com/office/drawing/2014/main" id="{28794094-DBD7-48A1-8936-4086FA8A4A81}"/>
                </a:ext>
              </a:extLst>
            </p:cNvPr>
            <p:cNvSpPr>
              <a:spLocks noChangeArrowheads="1"/>
            </p:cNvSpPr>
            <p:nvPr/>
          </p:nvSpPr>
          <p:spPr bwMode="auto">
            <a:xfrm>
              <a:off x="3150802" y="2510799"/>
              <a:ext cx="137039" cy="137039"/>
            </a:xfrm>
            <a:prstGeom prst="ellipse">
              <a:avLst/>
            </a:prstGeom>
            <a:solidFill>
              <a:schemeClr val="accent2"/>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131" name="Oval 117">
              <a:extLst>
                <a:ext uri="{FF2B5EF4-FFF2-40B4-BE49-F238E27FC236}">
                  <a16:creationId xmlns:a16="http://schemas.microsoft.com/office/drawing/2014/main" id="{58C69773-421C-4452-8D24-89E5D348B48F}"/>
                </a:ext>
              </a:extLst>
            </p:cNvPr>
            <p:cNvSpPr>
              <a:spLocks noChangeArrowheads="1"/>
            </p:cNvSpPr>
            <p:nvPr/>
          </p:nvSpPr>
          <p:spPr bwMode="auto">
            <a:xfrm>
              <a:off x="4595578" y="2702653"/>
              <a:ext cx="137039" cy="137039"/>
            </a:xfrm>
            <a:prstGeom prst="ellipse">
              <a:avLst/>
            </a:prstGeom>
            <a:solidFill>
              <a:schemeClr val="accent2"/>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132" name="Oval 118">
              <a:extLst>
                <a:ext uri="{FF2B5EF4-FFF2-40B4-BE49-F238E27FC236}">
                  <a16:creationId xmlns:a16="http://schemas.microsoft.com/office/drawing/2014/main" id="{DC429F01-065C-4655-8F39-E11B76A722F8}"/>
                </a:ext>
              </a:extLst>
            </p:cNvPr>
            <p:cNvSpPr>
              <a:spLocks noChangeArrowheads="1"/>
            </p:cNvSpPr>
            <p:nvPr/>
          </p:nvSpPr>
          <p:spPr bwMode="auto">
            <a:xfrm>
              <a:off x="6942848" y="2710483"/>
              <a:ext cx="137039" cy="137039"/>
            </a:xfrm>
            <a:prstGeom prst="ellipse">
              <a:avLst/>
            </a:prstGeom>
            <a:solidFill>
              <a:schemeClr val="accent2"/>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133" name="Oval 119">
              <a:extLst>
                <a:ext uri="{FF2B5EF4-FFF2-40B4-BE49-F238E27FC236}">
                  <a16:creationId xmlns:a16="http://schemas.microsoft.com/office/drawing/2014/main" id="{FAF1D74E-33AD-4E16-9CE9-1EF919186356}"/>
                </a:ext>
              </a:extLst>
            </p:cNvPr>
            <p:cNvSpPr>
              <a:spLocks noChangeArrowheads="1"/>
            </p:cNvSpPr>
            <p:nvPr/>
          </p:nvSpPr>
          <p:spPr bwMode="auto">
            <a:xfrm>
              <a:off x="7843386" y="2710483"/>
              <a:ext cx="137039" cy="137039"/>
            </a:xfrm>
            <a:prstGeom prst="ellipse">
              <a:avLst/>
            </a:prstGeom>
            <a:solidFill>
              <a:schemeClr val="accent2"/>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134" name="Oval 120">
              <a:extLst>
                <a:ext uri="{FF2B5EF4-FFF2-40B4-BE49-F238E27FC236}">
                  <a16:creationId xmlns:a16="http://schemas.microsoft.com/office/drawing/2014/main" id="{E1CB3B67-53E0-43AF-884C-4B18E3AB3AEF}"/>
                </a:ext>
              </a:extLst>
            </p:cNvPr>
            <p:cNvSpPr>
              <a:spLocks noChangeArrowheads="1"/>
            </p:cNvSpPr>
            <p:nvPr/>
          </p:nvSpPr>
          <p:spPr bwMode="auto">
            <a:xfrm>
              <a:off x="8023494" y="2710483"/>
              <a:ext cx="137039" cy="137039"/>
            </a:xfrm>
            <a:prstGeom prst="ellipse">
              <a:avLst/>
            </a:prstGeom>
            <a:solidFill>
              <a:schemeClr val="accent2"/>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135" name="Oval 121">
              <a:extLst>
                <a:ext uri="{FF2B5EF4-FFF2-40B4-BE49-F238E27FC236}">
                  <a16:creationId xmlns:a16="http://schemas.microsoft.com/office/drawing/2014/main" id="{A77E61ED-02CE-48B5-B1C7-8658DCD29C03}"/>
                </a:ext>
              </a:extLst>
            </p:cNvPr>
            <p:cNvSpPr>
              <a:spLocks noChangeArrowheads="1"/>
            </p:cNvSpPr>
            <p:nvPr/>
          </p:nvSpPr>
          <p:spPr bwMode="auto">
            <a:xfrm>
              <a:off x="9288161" y="2710483"/>
              <a:ext cx="137039" cy="137039"/>
            </a:xfrm>
            <a:prstGeom prst="ellipse">
              <a:avLst/>
            </a:prstGeom>
            <a:solidFill>
              <a:schemeClr val="accent2"/>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136" name="Freeform 122">
              <a:extLst>
                <a:ext uri="{FF2B5EF4-FFF2-40B4-BE49-F238E27FC236}">
                  <a16:creationId xmlns:a16="http://schemas.microsoft.com/office/drawing/2014/main" id="{B116C573-3D09-426F-BF1D-E12C7CD3FC7E}"/>
                </a:ext>
              </a:extLst>
            </p:cNvPr>
            <p:cNvSpPr>
              <a:spLocks/>
            </p:cNvSpPr>
            <p:nvPr/>
          </p:nvSpPr>
          <p:spPr bwMode="auto">
            <a:xfrm>
              <a:off x="1531793" y="1424281"/>
              <a:ext cx="133123" cy="129208"/>
            </a:xfrm>
            <a:custGeom>
              <a:avLst/>
              <a:gdLst>
                <a:gd name="T0" fmla="*/ 34 w 68"/>
                <a:gd name="T1" fmla="*/ 0 h 66"/>
                <a:gd name="T2" fmla="*/ 44 w 68"/>
                <a:gd name="T3" fmla="*/ 20 h 66"/>
                <a:gd name="T4" fmla="*/ 68 w 68"/>
                <a:gd name="T5" fmla="*/ 24 h 66"/>
                <a:gd name="T6" fmla="*/ 52 w 68"/>
                <a:gd name="T7" fmla="*/ 42 h 66"/>
                <a:gd name="T8" fmla="*/ 56 w 68"/>
                <a:gd name="T9" fmla="*/ 66 h 66"/>
                <a:gd name="T10" fmla="*/ 34 w 68"/>
                <a:gd name="T11" fmla="*/ 54 h 66"/>
                <a:gd name="T12" fmla="*/ 12 w 68"/>
                <a:gd name="T13" fmla="*/ 66 h 66"/>
                <a:gd name="T14" fmla="*/ 16 w 68"/>
                <a:gd name="T15" fmla="*/ 42 h 66"/>
                <a:gd name="T16" fmla="*/ 0 w 68"/>
                <a:gd name="T17" fmla="*/ 24 h 66"/>
                <a:gd name="T18" fmla="*/ 24 w 68"/>
                <a:gd name="T19" fmla="*/ 20 h 66"/>
                <a:gd name="T20" fmla="*/ 34 w 68"/>
                <a:gd name="T21"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8" h="66">
                  <a:moveTo>
                    <a:pt x="34" y="0"/>
                  </a:moveTo>
                  <a:lnTo>
                    <a:pt x="44" y="20"/>
                  </a:lnTo>
                  <a:lnTo>
                    <a:pt x="68" y="24"/>
                  </a:lnTo>
                  <a:lnTo>
                    <a:pt x="52" y="42"/>
                  </a:lnTo>
                  <a:lnTo>
                    <a:pt x="56" y="66"/>
                  </a:lnTo>
                  <a:lnTo>
                    <a:pt x="34" y="54"/>
                  </a:lnTo>
                  <a:lnTo>
                    <a:pt x="12" y="66"/>
                  </a:lnTo>
                  <a:lnTo>
                    <a:pt x="16" y="42"/>
                  </a:lnTo>
                  <a:lnTo>
                    <a:pt x="0" y="24"/>
                  </a:lnTo>
                  <a:lnTo>
                    <a:pt x="24" y="20"/>
                  </a:lnTo>
                  <a:lnTo>
                    <a:pt x="34" y="0"/>
                  </a:lnTo>
                  <a:close/>
                </a:path>
              </a:pathLst>
            </a:custGeom>
            <a:solidFill>
              <a:schemeClr val="accent2"/>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137" name="Freeform 124">
              <a:extLst>
                <a:ext uri="{FF2B5EF4-FFF2-40B4-BE49-F238E27FC236}">
                  <a16:creationId xmlns:a16="http://schemas.microsoft.com/office/drawing/2014/main" id="{53E1DBDC-C107-4A88-A889-0B78CBF336A2}"/>
                </a:ext>
              </a:extLst>
            </p:cNvPr>
            <p:cNvSpPr>
              <a:spLocks/>
            </p:cNvSpPr>
            <p:nvPr/>
          </p:nvSpPr>
          <p:spPr bwMode="auto">
            <a:xfrm>
              <a:off x="2430372" y="1792327"/>
              <a:ext cx="137039" cy="129208"/>
            </a:xfrm>
            <a:custGeom>
              <a:avLst/>
              <a:gdLst>
                <a:gd name="T0" fmla="*/ 36 w 70"/>
                <a:gd name="T1" fmla="*/ 0 h 66"/>
                <a:gd name="T2" fmla="*/ 46 w 70"/>
                <a:gd name="T3" fmla="*/ 22 h 66"/>
                <a:gd name="T4" fmla="*/ 70 w 70"/>
                <a:gd name="T5" fmla="*/ 24 h 66"/>
                <a:gd name="T6" fmla="*/ 52 w 70"/>
                <a:gd name="T7" fmla="*/ 42 h 66"/>
                <a:gd name="T8" fmla="*/ 56 w 70"/>
                <a:gd name="T9" fmla="*/ 66 h 66"/>
                <a:gd name="T10" fmla="*/ 36 w 70"/>
                <a:gd name="T11" fmla="*/ 54 h 66"/>
                <a:gd name="T12" fmla="*/ 14 w 70"/>
                <a:gd name="T13" fmla="*/ 66 h 66"/>
                <a:gd name="T14" fmla="*/ 18 w 70"/>
                <a:gd name="T15" fmla="*/ 42 h 66"/>
                <a:gd name="T16" fmla="*/ 0 w 70"/>
                <a:gd name="T17" fmla="*/ 24 h 66"/>
                <a:gd name="T18" fmla="*/ 24 w 70"/>
                <a:gd name="T19" fmla="*/ 22 h 66"/>
                <a:gd name="T20" fmla="*/ 36 w 70"/>
                <a:gd name="T21"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0" h="66">
                  <a:moveTo>
                    <a:pt x="36" y="0"/>
                  </a:moveTo>
                  <a:lnTo>
                    <a:pt x="46" y="22"/>
                  </a:lnTo>
                  <a:lnTo>
                    <a:pt x="70" y="24"/>
                  </a:lnTo>
                  <a:lnTo>
                    <a:pt x="52" y="42"/>
                  </a:lnTo>
                  <a:lnTo>
                    <a:pt x="56" y="66"/>
                  </a:lnTo>
                  <a:lnTo>
                    <a:pt x="36" y="54"/>
                  </a:lnTo>
                  <a:lnTo>
                    <a:pt x="14" y="66"/>
                  </a:lnTo>
                  <a:lnTo>
                    <a:pt x="18" y="42"/>
                  </a:lnTo>
                  <a:lnTo>
                    <a:pt x="0" y="24"/>
                  </a:lnTo>
                  <a:lnTo>
                    <a:pt x="24" y="22"/>
                  </a:lnTo>
                  <a:lnTo>
                    <a:pt x="36" y="0"/>
                  </a:lnTo>
                  <a:close/>
                </a:path>
              </a:pathLst>
            </a:custGeom>
            <a:solidFill>
              <a:schemeClr val="accent2"/>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138" name="Freeform 125">
              <a:extLst>
                <a:ext uri="{FF2B5EF4-FFF2-40B4-BE49-F238E27FC236}">
                  <a16:creationId xmlns:a16="http://schemas.microsoft.com/office/drawing/2014/main" id="{BFC1F18C-2DD3-456F-8749-12B33D5180C3}"/>
                </a:ext>
              </a:extLst>
            </p:cNvPr>
            <p:cNvSpPr>
              <a:spLocks/>
            </p:cNvSpPr>
            <p:nvPr/>
          </p:nvSpPr>
          <p:spPr bwMode="auto">
            <a:xfrm>
              <a:off x="2070156" y="1600473"/>
              <a:ext cx="137039" cy="129208"/>
            </a:xfrm>
            <a:custGeom>
              <a:avLst/>
              <a:gdLst>
                <a:gd name="T0" fmla="*/ 34 w 70"/>
                <a:gd name="T1" fmla="*/ 0 h 66"/>
                <a:gd name="T2" fmla="*/ 46 w 70"/>
                <a:gd name="T3" fmla="*/ 20 h 66"/>
                <a:gd name="T4" fmla="*/ 70 w 70"/>
                <a:gd name="T5" fmla="*/ 24 h 66"/>
                <a:gd name="T6" fmla="*/ 52 w 70"/>
                <a:gd name="T7" fmla="*/ 42 h 66"/>
                <a:gd name="T8" fmla="*/ 56 w 70"/>
                <a:gd name="T9" fmla="*/ 66 h 66"/>
                <a:gd name="T10" fmla="*/ 34 w 70"/>
                <a:gd name="T11" fmla="*/ 54 h 66"/>
                <a:gd name="T12" fmla="*/ 14 w 70"/>
                <a:gd name="T13" fmla="*/ 66 h 66"/>
                <a:gd name="T14" fmla="*/ 18 w 70"/>
                <a:gd name="T15" fmla="*/ 42 h 66"/>
                <a:gd name="T16" fmla="*/ 0 w 70"/>
                <a:gd name="T17" fmla="*/ 24 h 66"/>
                <a:gd name="T18" fmla="*/ 24 w 70"/>
                <a:gd name="T19" fmla="*/ 20 h 66"/>
                <a:gd name="T20" fmla="*/ 34 w 70"/>
                <a:gd name="T21"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0" h="66">
                  <a:moveTo>
                    <a:pt x="34" y="0"/>
                  </a:moveTo>
                  <a:lnTo>
                    <a:pt x="46" y="20"/>
                  </a:lnTo>
                  <a:lnTo>
                    <a:pt x="70" y="24"/>
                  </a:lnTo>
                  <a:lnTo>
                    <a:pt x="52" y="42"/>
                  </a:lnTo>
                  <a:lnTo>
                    <a:pt x="56" y="66"/>
                  </a:lnTo>
                  <a:lnTo>
                    <a:pt x="34" y="54"/>
                  </a:lnTo>
                  <a:lnTo>
                    <a:pt x="14" y="66"/>
                  </a:lnTo>
                  <a:lnTo>
                    <a:pt x="18" y="42"/>
                  </a:lnTo>
                  <a:lnTo>
                    <a:pt x="0" y="24"/>
                  </a:lnTo>
                  <a:lnTo>
                    <a:pt x="24" y="20"/>
                  </a:lnTo>
                  <a:lnTo>
                    <a:pt x="34" y="0"/>
                  </a:lnTo>
                  <a:close/>
                </a:path>
              </a:pathLst>
            </a:custGeom>
            <a:solidFill>
              <a:schemeClr val="accent2"/>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139" name="Freeform 126">
              <a:extLst>
                <a:ext uri="{FF2B5EF4-FFF2-40B4-BE49-F238E27FC236}">
                  <a16:creationId xmlns:a16="http://schemas.microsoft.com/office/drawing/2014/main" id="{37D89B43-3956-49C6-96C0-B6D939736B4C}"/>
                </a:ext>
              </a:extLst>
            </p:cNvPr>
            <p:cNvSpPr>
              <a:spLocks/>
            </p:cNvSpPr>
            <p:nvPr/>
          </p:nvSpPr>
          <p:spPr bwMode="auto">
            <a:xfrm>
              <a:off x="2790587" y="2475560"/>
              <a:ext cx="137039" cy="129208"/>
            </a:xfrm>
            <a:custGeom>
              <a:avLst/>
              <a:gdLst>
                <a:gd name="T0" fmla="*/ 34 w 70"/>
                <a:gd name="T1" fmla="*/ 0 h 66"/>
                <a:gd name="T2" fmla="*/ 46 w 70"/>
                <a:gd name="T3" fmla="*/ 22 h 66"/>
                <a:gd name="T4" fmla="*/ 70 w 70"/>
                <a:gd name="T5" fmla="*/ 26 h 66"/>
                <a:gd name="T6" fmla="*/ 52 w 70"/>
                <a:gd name="T7" fmla="*/ 42 h 66"/>
                <a:gd name="T8" fmla="*/ 56 w 70"/>
                <a:gd name="T9" fmla="*/ 66 h 66"/>
                <a:gd name="T10" fmla="*/ 34 w 70"/>
                <a:gd name="T11" fmla="*/ 56 h 66"/>
                <a:gd name="T12" fmla="*/ 14 w 70"/>
                <a:gd name="T13" fmla="*/ 66 h 66"/>
                <a:gd name="T14" fmla="*/ 18 w 70"/>
                <a:gd name="T15" fmla="*/ 42 h 66"/>
                <a:gd name="T16" fmla="*/ 0 w 70"/>
                <a:gd name="T17" fmla="*/ 26 h 66"/>
                <a:gd name="T18" fmla="*/ 24 w 70"/>
                <a:gd name="T19" fmla="*/ 22 h 66"/>
                <a:gd name="T20" fmla="*/ 34 w 70"/>
                <a:gd name="T21"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0" h="66">
                  <a:moveTo>
                    <a:pt x="34" y="0"/>
                  </a:moveTo>
                  <a:lnTo>
                    <a:pt x="46" y="22"/>
                  </a:lnTo>
                  <a:lnTo>
                    <a:pt x="70" y="26"/>
                  </a:lnTo>
                  <a:lnTo>
                    <a:pt x="52" y="42"/>
                  </a:lnTo>
                  <a:lnTo>
                    <a:pt x="56" y="66"/>
                  </a:lnTo>
                  <a:lnTo>
                    <a:pt x="34" y="56"/>
                  </a:lnTo>
                  <a:lnTo>
                    <a:pt x="14" y="66"/>
                  </a:lnTo>
                  <a:lnTo>
                    <a:pt x="18" y="42"/>
                  </a:lnTo>
                  <a:lnTo>
                    <a:pt x="0" y="26"/>
                  </a:lnTo>
                  <a:lnTo>
                    <a:pt x="24" y="22"/>
                  </a:lnTo>
                  <a:lnTo>
                    <a:pt x="34" y="0"/>
                  </a:lnTo>
                  <a:close/>
                </a:path>
              </a:pathLst>
            </a:custGeom>
            <a:solidFill>
              <a:schemeClr val="accent2"/>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140" name="Freeform 127">
              <a:extLst>
                <a:ext uri="{FF2B5EF4-FFF2-40B4-BE49-F238E27FC236}">
                  <a16:creationId xmlns:a16="http://schemas.microsoft.com/office/drawing/2014/main" id="{41970B96-0473-4DF6-9E80-24246249C592}"/>
                </a:ext>
              </a:extLst>
            </p:cNvPr>
            <p:cNvSpPr>
              <a:spLocks/>
            </p:cNvSpPr>
            <p:nvPr/>
          </p:nvSpPr>
          <p:spPr bwMode="auto">
            <a:xfrm>
              <a:off x="2972653" y="2475560"/>
              <a:ext cx="133123" cy="129208"/>
            </a:xfrm>
            <a:custGeom>
              <a:avLst/>
              <a:gdLst>
                <a:gd name="T0" fmla="*/ 34 w 68"/>
                <a:gd name="T1" fmla="*/ 0 h 66"/>
                <a:gd name="T2" fmla="*/ 44 w 68"/>
                <a:gd name="T3" fmla="*/ 22 h 66"/>
                <a:gd name="T4" fmla="*/ 68 w 68"/>
                <a:gd name="T5" fmla="*/ 26 h 66"/>
                <a:gd name="T6" fmla="*/ 52 w 68"/>
                <a:gd name="T7" fmla="*/ 42 h 66"/>
                <a:gd name="T8" fmla="*/ 56 w 68"/>
                <a:gd name="T9" fmla="*/ 66 h 66"/>
                <a:gd name="T10" fmla="*/ 34 w 68"/>
                <a:gd name="T11" fmla="*/ 56 h 66"/>
                <a:gd name="T12" fmla="*/ 12 w 68"/>
                <a:gd name="T13" fmla="*/ 66 h 66"/>
                <a:gd name="T14" fmla="*/ 16 w 68"/>
                <a:gd name="T15" fmla="*/ 42 h 66"/>
                <a:gd name="T16" fmla="*/ 0 w 68"/>
                <a:gd name="T17" fmla="*/ 26 h 66"/>
                <a:gd name="T18" fmla="*/ 24 w 68"/>
                <a:gd name="T19" fmla="*/ 22 h 66"/>
                <a:gd name="T20" fmla="*/ 34 w 68"/>
                <a:gd name="T21"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8" h="66">
                  <a:moveTo>
                    <a:pt x="34" y="0"/>
                  </a:moveTo>
                  <a:lnTo>
                    <a:pt x="44" y="22"/>
                  </a:lnTo>
                  <a:lnTo>
                    <a:pt x="68" y="26"/>
                  </a:lnTo>
                  <a:lnTo>
                    <a:pt x="52" y="42"/>
                  </a:lnTo>
                  <a:lnTo>
                    <a:pt x="56" y="66"/>
                  </a:lnTo>
                  <a:lnTo>
                    <a:pt x="34" y="56"/>
                  </a:lnTo>
                  <a:lnTo>
                    <a:pt x="12" y="66"/>
                  </a:lnTo>
                  <a:lnTo>
                    <a:pt x="16" y="42"/>
                  </a:lnTo>
                  <a:lnTo>
                    <a:pt x="0" y="26"/>
                  </a:lnTo>
                  <a:lnTo>
                    <a:pt x="24" y="22"/>
                  </a:lnTo>
                  <a:lnTo>
                    <a:pt x="34" y="0"/>
                  </a:lnTo>
                  <a:close/>
                </a:path>
              </a:pathLst>
            </a:custGeom>
            <a:solidFill>
              <a:schemeClr val="accent2"/>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141" name="Freeform 128">
              <a:extLst>
                <a:ext uri="{FF2B5EF4-FFF2-40B4-BE49-F238E27FC236}">
                  <a16:creationId xmlns:a16="http://schemas.microsoft.com/office/drawing/2014/main" id="{E0A6B3FE-3F64-45FF-BDE0-E32E3228741E}"/>
                </a:ext>
              </a:extLst>
            </p:cNvPr>
            <p:cNvSpPr>
              <a:spLocks/>
            </p:cNvSpPr>
            <p:nvPr/>
          </p:nvSpPr>
          <p:spPr bwMode="auto">
            <a:xfrm>
              <a:off x="3691124" y="2679160"/>
              <a:ext cx="137039" cy="129208"/>
            </a:xfrm>
            <a:custGeom>
              <a:avLst/>
              <a:gdLst>
                <a:gd name="T0" fmla="*/ 36 w 70"/>
                <a:gd name="T1" fmla="*/ 0 h 66"/>
                <a:gd name="T2" fmla="*/ 46 w 70"/>
                <a:gd name="T3" fmla="*/ 22 h 66"/>
                <a:gd name="T4" fmla="*/ 70 w 70"/>
                <a:gd name="T5" fmla="*/ 26 h 66"/>
                <a:gd name="T6" fmla="*/ 52 w 70"/>
                <a:gd name="T7" fmla="*/ 42 h 66"/>
                <a:gd name="T8" fmla="*/ 56 w 70"/>
                <a:gd name="T9" fmla="*/ 66 h 66"/>
                <a:gd name="T10" fmla="*/ 36 w 70"/>
                <a:gd name="T11" fmla="*/ 56 h 66"/>
                <a:gd name="T12" fmla="*/ 14 w 70"/>
                <a:gd name="T13" fmla="*/ 66 h 66"/>
                <a:gd name="T14" fmla="*/ 18 w 70"/>
                <a:gd name="T15" fmla="*/ 42 h 66"/>
                <a:gd name="T16" fmla="*/ 0 w 70"/>
                <a:gd name="T17" fmla="*/ 26 h 66"/>
                <a:gd name="T18" fmla="*/ 24 w 70"/>
                <a:gd name="T19" fmla="*/ 22 h 66"/>
                <a:gd name="T20" fmla="*/ 36 w 70"/>
                <a:gd name="T21"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0" h="66">
                  <a:moveTo>
                    <a:pt x="36" y="0"/>
                  </a:moveTo>
                  <a:lnTo>
                    <a:pt x="46" y="22"/>
                  </a:lnTo>
                  <a:lnTo>
                    <a:pt x="70" y="26"/>
                  </a:lnTo>
                  <a:lnTo>
                    <a:pt x="52" y="42"/>
                  </a:lnTo>
                  <a:lnTo>
                    <a:pt x="56" y="66"/>
                  </a:lnTo>
                  <a:lnTo>
                    <a:pt x="36" y="56"/>
                  </a:lnTo>
                  <a:lnTo>
                    <a:pt x="14" y="66"/>
                  </a:lnTo>
                  <a:lnTo>
                    <a:pt x="18" y="42"/>
                  </a:lnTo>
                  <a:lnTo>
                    <a:pt x="0" y="26"/>
                  </a:lnTo>
                  <a:lnTo>
                    <a:pt x="24" y="22"/>
                  </a:lnTo>
                  <a:lnTo>
                    <a:pt x="36" y="0"/>
                  </a:lnTo>
                  <a:close/>
                </a:path>
              </a:pathLst>
            </a:custGeom>
            <a:solidFill>
              <a:schemeClr val="accent2"/>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142" name="Freeform 129">
              <a:extLst>
                <a:ext uri="{FF2B5EF4-FFF2-40B4-BE49-F238E27FC236}">
                  <a16:creationId xmlns:a16="http://schemas.microsoft.com/office/drawing/2014/main" id="{8BE1AF80-2907-4173-A5E5-828061FAB37B}"/>
                </a:ext>
              </a:extLst>
            </p:cNvPr>
            <p:cNvSpPr>
              <a:spLocks/>
            </p:cNvSpPr>
            <p:nvPr/>
          </p:nvSpPr>
          <p:spPr bwMode="auto">
            <a:xfrm>
              <a:off x="4778623" y="3164667"/>
              <a:ext cx="135080" cy="129208"/>
            </a:xfrm>
            <a:custGeom>
              <a:avLst/>
              <a:gdLst>
                <a:gd name="T0" fmla="*/ 35 w 69"/>
                <a:gd name="T1" fmla="*/ 0 h 66"/>
                <a:gd name="T2" fmla="*/ 45 w 69"/>
                <a:gd name="T3" fmla="*/ 22 h 66"/>
                <a:gd name="T4" fmla="*/ 69 w 69"/>
                <a:gd name="T5" fmla="*/ 26 h 66"/>
                <a:gd name="T6" fmla="*/ 53 w 69"/>
                <a:gd name="T7" fmla="*/ 42 h 66"/>
                <a:gd name="T8" fmla="*/ 57 w 69"/>
                <a:gd name="T9" fmla="*/ 66 h 66"/>
                <a:gd name="T10" fmla="*/ 35 w 69"/>
                <a:gd name="T11" fmla="*/ 56 h 66"/>
                <a:gd name="T12" fmla="*/ 12 w 69"/>
                <a:gd name="T13" fmla="*/ 66 h 66"/>
                <a:gd name="T14" fmla="*/ 16 w 69"/>
                <a:gd name="T15" fmla="*/ 42 h 66"/>
                <a:gd name="T16" fmla="*/ 0 w 69"/>
                <a:gd name="T17" fmla="*/ 26 h 66"/>
                <a:gd name="T18" fmla="*/ 25 w 69"/>
                <a:gd name="T19" fmla="*/ 22 h 66"/>
                <a:gd name="T20" fmla="*/ 35 w 69"/>
                <a:gd name="T21"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9" h="66">
                  <a:moveTo>
                    <a:pt x="35" y="0"/>
                  </a:moveTo>
                  <a:lnTo>
                    <a:pt x="45" y="22"/>
                  </a:lnTo>
                  <a:lnTo>
                    <a:pt x="69" y="26"/>
                  </a:lnTo>
                  <a:lnTo>
                    <a:pt x="53" y="42"/>
                  </a:lnTo>
                  <a:lnTo>
                    <a:pt x="57" y="66"/>
                  </a:lnTo>
                  <a:lnTo>
                    <a:pt x="35" y="56"/>
                  </a:lnTo>
                  <a:lnTo>
                    <a:pt x="12" y="66"/>
                  </a:lnTo>
                  <a:lnTo>
                    <a:pt x="16" y="42"/>
                  </a:lnTo>
                  <a:lnTo>
                    <a:pt x="0" y="26"/>
                  </a:lnTo>
                  <a:lnTo>
                    <a:pt x="25" y="22"/>
                  </a:lnTo>
                  <a:lnTo>
                    <a:pt x="35" y="0"/>
                  </a:lnTo>
                  <a:close/>
                </a:path>
              </a:pathLst>
            </a:custGeom>
            <a:solidFill>
              <a:schemeClr val="accent2"/>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143" name="Freeform 130">
              <a:extLst>
                <a:ext uri="{FF2B5EF4-FFF2-40B4-BE49-F238E27FC236}">
                  <a16:creationId xmlns:a16="http://schemas.microsoft.com/office/drawing/2014/main" id="{28839B45-4B26-4322-BA7F-0839DA3D7F0A}"/>
                </a:ext>
              </a:extLst>
            </p:cNvPr>
            <p:cNvSpPr>
              <a:spLocks/>
            </p:cNvSpPr>
            <p:nvPr/>
          </p:nvSpPr>
          <p:spPr bwMode="auto">
            <a:xfrm>
              <a:off x="6222418" y="3607105"/>
              <a:ext cx="137039" cy="131164"/>
            </a:xfrm>
            <a:custGeom>
              <a:avLst/>
              <a:gdLst>
                <a:gd name="T0" fmla="*/ 34 w 70"/>
                <a:gd name="T1" fmla="*/ 0 h 67"/>
                <a:gd name="T2" fmla="*/ 46 w 70"/>
                <a:gd name="T3" fmla="*/ 20 h 67"/>
                <a:gd name="T4" fmla="*/ 70 w 70"/>
                <a:gd name="T5" fmla="*/ 24 h 67"/>
                <a:gd name="T6" fmla="*/ 52 w 70"/>
                <a:gd name="T7" fmla="*/ 43 h 67"/>
                <a:gd name="T8" fmla="*/ 56 w 70"/>
                <a:gd name="T9" fmla="*/ 67 h 67"/>
                <a:gd name="T10" fmla="*/ 34 w 70"/>
                <a:gd name="T11" fmla="*/ 55 h 67"/>
                <a:gd name="T12" fmla="*/ 14 w 70"/>
                <a:gd name="T13" fmla="*/ 67 h 67"/>
                <a:gd name="T14" fmla="*/ 18 w 70"/>
                <a:gd name="T15" fmla="*/ 43 h 67"/>
                <a:gd name="T16" fmla="*/ 0 w 70"/>
                <a:gd name="T17" fmla="*/ 24 h 67"/>
                <a:gd name="T18" fmla="*/ 24 w 70"/>
                <a:gd name="T19" fmla="*/ 20 h 67"/>
                <a:gd name="T20" fmla="*/ 34 w 70"/>
                <a:gd name="T21" fmla="*/ 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0" h="67">
                  <a:moveTo>
                    <a:pt x="34" y="0"/>
                  </a:moveTo>
                  <a:lnTo>
                    <a:pt x="46" y="20"/>
                  </a:lnTo>
                  <a:lnTo>
                    <a:pt x="70" y="24"/>
                  </a:lnTo>
                  <a:lnTo>
                    <a:pt x="52" y="43"/>
                  </a:lnTo>
                  <a:lnTo>
                    <a:pt x="56" y="67"/>
                  </a:lnTo>
                  <a:lnTo>
                    <a:pt x="34" y="55"/>
                  </a:lnTo>
                  <a:lnTo>
                    <a:pt x="14" y="67"/>
                  </a:lnTo>
                  <a:lnTo>
                    <a:pt x="18" y="43"/>
                  </a:lnTo>
                  <a:lnTo>
                    <a:pt x="0" y="24"/>
                  </a:lnTo>
                  <a:lnTo>
                    <a:pt x="24" y="20"/>
                  </a:lnTo>
                  <a:lnTo>
                    <a:pt x="34" y="0"/>
                  </a:lnTo>
                  <a:close/>
                </a:path>
              </a:pathLst>
            </a:custGeom>
            <a:solidFill>
              <a:schemeClr val="accent2"/>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144" name="Freeform 131">
              <a:extLst>
                <a:ext uri="{FF2B5EF4-FFF2-40B4-BE49-F238E27FC236}">
                  <a16:creationId xmlns:a16="http://schemas.microsoft.com/office/drawing/2014/main" id="{3888F93A-CF98-4A33-B4B8-0B9EE3141C39}"/>
                </a:ext>
              </a:extLst>
            </p:cNvPr>
            <p:cNvSpPr>
              <a:spLocks/>
            </p:cNvSpPr>
            <p:nvPr/>
          </p:nvSpPr>
          <p:spPr bwMode="auto">
            <a:xfrm>
              <a:off x="6762741" y="3742186"/>
              <a:ext cx="137039" cy="129208"/>
            </a:xfrm>
            <a:custGeom>
              <a:avLst/>
              <a:gdLst>
                <a:gd name="T0" fmla="*/ 34 w 70"/>
                <a:gd name="T1" fmla="*/ 0 h 66"/>
                <a:gd name="T2" fmla="*/ 46 w 70"/>
                <a:gd name="T3" fmla="*/ 20 h 66"/>
                <a:gd name="T4" fmla="*/ 70 w 70"/>
                <a:gd name="T5" fmla="*/ 24 h 66"/>
                <a:gd name="T6" fmla="*/ 52 w 70"/>
                <a:gd name="T7" fmla="*/ 42 h 66"/>
                <a:gd name="T8" fmla="*/ 56 w 70"/>
                <a:gd name="T9" fmla="*/ 66 h 66"/>
                <a:gd name="T10" fmla="*/ 34 w 70"/>
                <a:gd name="T11" fmla="*/ 54 h 66"/>
                <a:gd name="T12" fmla="*/ 14 w 70"/>
                <a:gd name="T13" fmla="*/ 66 h 66"/>
                <a:gd name="T14" fmla="*/ 18 w 70"/>
                <a:gd name="T15" fmla="*/ 42 h 66"/>
                <a:gd name="T16" fmla="*/ 0 w 70"/>
                <a:gd name="T17" fmla="*/ 24 h 66"/>
                <a:gd name="T18" fmla="*/ 24 w 70"/>
                <a:gd name="T19" fmla="*/ 20 h 66"/>
                <a:gd name="T20" fmla="*/ 34 w 70"/>
                <a:gd name="T21"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0" h="66">
                  <a:moveTo>
                    <a:pt x="34" y="0"/>
                  </a:moveTo>
                  <a:lnTo>
                    <a:pt x="46" y="20"/>
                  </a:lnTo>
                  <a:lnTo>
                    <a:pt x="70" y="24"/>
                  </a:lnTo>
                  <a:lnTo>
                    <a:pt x="52" y="42"/>
                  </a:lnTo>
                  <a:lnTo>
                    <a:pt x="56" y="66"/>
                  </a:lnTo>
                  <a:lnTo>
                    <a:pt x="34" y="54"/>
                  </a:lnTo>
                  <a:lnTo>
                    <a:pt x="14" y="66"/>
                  </a:lnTo>
                  <a:lnTo>
                    <a:pt x="18" y="42"/>
                  </a:lnTo>
                  <a:lnTo>
                    <a:pt x="0" y="24"/>
                  </a:lnTo>
                  <a:lnTo>
                    <a:pt x="24" y="20"/>
                  </a:lnTo>
                  <a:lnTo>
                    <a:pt x="34" y="0"/>
                  </a:lnTo>
                  <a:close/>
                </a:path>
              </a:pathLst>
            </a:custGeom>
            <a:solidFill>
              <a:schemeClr val="accent2"/>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145" name="Freeform 132">
              <a:extLst>
                <a:ext uri="{FF2B5EF4-FFF2-40B4-BE49-F238E27FC236}">
                  <a16:creationId xmlns:a16="http://schemas.microsoft.com/office/drawing/2014/main" id="{9D3ED419-B04A-4681-A81B-FDAAE4971E8E}"/>
                </a:ext>
              </a:extLst>
            </p:cNvPr>
            <p:cNvSpPr>
              <a:spLocks/>
            </p:cNvSpPr>
            <p:nvPr/>
          </p:nvSpPr>
          <p:spPr bwMode="auto">
            <a:xfrm>
              <a:off x="8203601" y="4462616"/>
              <a:ext cx="137039" cy="129208"/>
            </a:xfrm>
            <a:custGeom>
              <a:avLst/>
              <a:gdLst>
                <a:gd name="T0" fmla="*/ 36 w 70"/>
                <a:gd name="T1" fmla="*/ 0 h 66"/>
                <a:gd name="T2" fmla="*/ 46 w 70"/>
                <a:gd name="T3" fmla="*/ 22 h 66"/>
                <a:gd name="T4" fmla="*/ 70 w 70"/>
                <a:gd name="T5" fmla="*/ 24 h 66"/>
                <a:gd name="T6" fmla="*/ 52 w 70"/>
                <a:gd name="T7" fmla="*/ 42 h 66"/>
                <a:gd name="T8" fmla="*/ 56 w 70"/>
                <a:gd name="T9" fmla="*/ 66 h 66"/>
                <a:gd name="T10" fmla="*/ 36 w 70"/>
                <a:gd name="T11" fmla="*/ 54 h 66"/>
                <a:gd name="T12" fmla="*/ 14 w 70"/>
                <a:gd name="T13" fmla="*/ 66 h 66"/>
                <a:gd name="T14" fmla="*/ 18 w 70"/>
                <a:gd name="T15" fmla="*/ 42 h 66"/>
                <a:gd name="T16" fmla="*/ 0 w 70"/>
                <a:gd name="T17" fmla="*/ 24 h 66"/>
                <a:gd name="T18" fmla="*/ 24 w 70"/>
                <a:gd name="T19" fmla="*/ 22 h 66"/>
                <a:gd name="T20" fmla="*/ 36 w 70"/>
                <a:gd name="T21"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0" h="66">
                  <a:moveTo>
                    <a:pt x="36" y="0"/>
                  </a:moveTo>
                  <a:lnTo>
                    <a:pt x="46" y="22"/>
                  </a:lnTo>
                  <a:lnTo>
                    <a:pt x="70" y="24"/>
                  </a:lnTo>
                  <a:lnTo>
                    <a:pt x="52" y="42"/>
                  </a:lnTo>
                  <a:lnTo>
                    <a:pt x="56" y="66"/>
                  </a:lnTo>
                  <a:lnTo>
                    <a:pt x="36" y="54"/>
                  </a:lnTo>
                  <a:lnTo>
                    <a:pt x="14" y="66"/>
                  </a:lnTo>
                  <a:lnTo>
                    <a:pt x="18" y="42"/>
                  </a:lnTo>
                  <a:lnTo>
                    <a:pt x="0" y="24"/>
                  </a:lnTo>
                  <a:lnTo>
                    <a:pt x="24" y="22"/>
                  </a:lnTo>
                  <a:lnTo>
                    <a:pt x="36" y="0"/>
                  </a:lnTo>
                  <a:close/>
                </a:path>
              </a:pathLst>
            </a:custGeom>
            <a:solidFill>
              <a:schemeClr val="accent2"/>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146" name="Freeform 133">
              <a:extLst>
                <a:ext uri="{FF2B5EF4-FFF2-40B4-BE49-F238E27FC236}">
                  <a16:creationId xmlns:a16="http://schemas.microsoft.com/office/drawing/2014/main" id="{FA778785-C7FC-4E33-AF1B-FCD9C53EBCE0}"/>
                </a:ext>
              </a:extLst>
            </p:cNvPr>
            <p:cNvSpPr>
              <a:spLocks/>
            </p:cNvSpPr>
            <p:nvPr/>
          </p:nvSpPr>
          <p:spPr bwMode="auto">
            <a:xfrm>
              <a:off x="8569689" y="4889394"/>
              <a:ext cx="133123" cy="129208"/>
            </a:xfrm>
            <a:custGeom>
              <a:avLst/>
              <a:gdLst>
                <a:gd name="T0" fmla="*/ 34 w 68"/>
                <a:gd name="T1" fmla="*/ 0 h 66"/>
                <a:gd name="T2" fmla="*/ 44 w 68"/>
                <a:gd name="T3" fmla="*/ 22 h 66"/>
                <a:gd name="T4" fmla="*/ 68 w 68"/>
                <a:gd name="T5" fmla="*/ 26 h 66"/>
                <a:gd name="T6" fmla="*/ 52 w 68"/>
                <a:gd name="T7" fmla="*/ 42 h 66"/>
                <a:gd name="T8" fmla="*/ 56 w 68"/>
                <a:gd name="T9" fmla="*/ 66 h 66"/>
                <a:gd name="T10" fmla="*/ 34 w 68"/>
                <a:gd name="T11" fmla="*/ 54 h 66"/>
                <a:gd name="T12" fmla="*/ 12 w 68"/>
                <a:gd name="T13" fmla="*/ 66 h 66"/>
                <a:gd name="T14" fmla="*/ 16 w 68"/>
                <a:gd name="T15" fmla="*/ 42 h 66"/>
                <a:gd name="T16" fmla="*/ 0 w 68"/>
                <a:gd name="T17" fmla="*/ 26 h 66"/>
                <a:gd name="T18" fmla="*/ 24 w 68"/>
                <a:gd name="T19" fmla="*/ 22 h 66"/>
                <a:gd name="T20" fmla="*/ 34 w 68"/>
                <a:gd name="T21"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8" h="66">
                  <a:moveTo>
                    <a:pt x="34" y="0"/>
                  </a:moveTo>
                  <a:lnTo>
                    <a:pt x="44" y="22"/>
                  </a:lnTo>
                  <a:lnTo>
                    <a:pt x="68" y="26"/>
                  </a:lnTo>
                  <a:lnTo>
                    <a:pt x="52" y="42"/>
                  </a:lnTo>
                  <a:lnTo>
                    <a:pt x="56" y="66"/>
                  </a:lnTo>
                  <a:lnTo>
                    <a:pt x="34" y="54"/>
                  </a:lnTo>
                  <a:lnTo>
                    <a:pt x="12" y="66"/>
                  </a:lnTo>
                  <a:lnTo>
                    <a:pt x="16" y="42"/>
                  </a:lnTo>
                  <a:lnTo>
                    <a:pt x="0" y="26"/>
                  </a:lnTo>
                  <a:lnTo>
                    <a:pt x="24" y="22"/>
                  </a:lnTo>
                  <a:lnTo>
                    <a:pt x="34" y="0"/>
                  </a:lnTo>
                  <a:close/>
                </a:path>
              </a:pathLst>
            </a:custGeom>
            <a:solidFill>
              <a:schemeClr val="accent2"/>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grpSp>
          <p:nvGrpSpPr>
            <p:cNvPr id="147" name="Group 146">
              <a:extLst>
                <a:ext uri="{FF2B5EF4-FFF2-40B4-BE49-F238E27FC236}">
                  <a16:creationId xmlns:a16="http://schemas.microsoft.com/office/drawing/2014/main" id="{9975A34A-DA77-4CB3-850E-0DFFA8BA21DD}"/>
                </a:ext>
              </a:extLst>
            </p:cNvPr>
            <p:cNvGrpSpPr/>
            <p:nvPr/>
          </p:nvGrpSpPr>
          <p:grpSpPr>
            <a:xfrm>
              <a:off x="6586549" y="3847902"/>
              <a:ext cx="129208" cy="129208"/>
              <a:chOff x="7381875" y="3925888"/>
              <a:chExt cx="104775" cy="104775"/>
            </a:xfrm>
            <a:solidFill>
              <a:schemeClr val="accent2"/>
            </a:solidFill>
          </p:grpSpPr>
          <p:sp>
            <p:nvSpPr>
              <p:cNvPr id="173" name="Line 134">
                <a:extLst>
                  <a:ext uri="{FF2B5EF4-FFF2-40B4-BE49-F238E27FC236}">
                    <a16:creationId xmlns:a16="http://schemas.microsoft.com/office/drawing/2014/main" id="{2E91094F-A8D4-423E-9043-54ED38CB940E}"/>
                  </a:ext>
                </a:extLst>
              </p:cNvPr>
              <p:cNvSpPr>
                <a:spLocks noChangeShapeType="1"/>
              </p:cNvSpPr>
              <p:nvPr/>
            </p:nvSpPr>
            <p:spPr bwMode="auto">
              <a:xfrm>
                <a:off x="7432675" y="3925888"/>
                <a:ext cx="0" cy="104775"/>
              </a:xfrm>
              <a:prstGeom prst="line">
                <a:avLst/>
              </a:prstGeom>
              <a:grpFill/>
              <a:ln w="12700" cap="flat">
                <a:solidFill>
                  <a:schemeClr val="bg1"/>
                </a:solidFill>
                <a:prstDash val="solid"/>
                <a:miter lim="800000"/>
                <a:headEnd/>
                <a:tailEnd/>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174" name="Line 135">
                <a:extLst>
                  <a:ext uri="{FF2B5EF4-FFF2-40B4-BE49-F238E27FC236}">
                    <a16:creationId xmlns:a16="http://schemas.microsoft.com/office/drawing/2014/main" id="{E50E3BB5-9384-4E0A-A63B-272209C06011}"/>
                  </a:ext>
                </a:extLst>
              </p:cNvPr>
              <p:cNvSpPr>
                <a:spLocks noChangeShapeType="1"/>
              </p:cNvSpPr>
              <p:nvPr/>
            </p:nvSpPr>
            <p:spPr bwMode="auto">
              <a:xfrm flipH="1">
                <a:off x="7381875" y="3976688"/>
                <a:ext cx="104775" cy="0"/>
              </a:xfrm>
              <a:prstGeom prst="line">
                <a:avLst/>
              </a:prstGeom>
              <a:grpFill/>
              <a:ln w="12700" cap="flat">
                <a:solidFill>
                  <a:schemeClr val="bg1"/>
                </a:solidFill>
                <a:prstDash val="solid"/>
                <a:miter lim="800000"/>
                <a:headEnd/>
                <a:tailEnd/>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grpSp>
        <p:sp>
          <p:nvSpPr>
            <p:cNvPr id="148" name="TextBox 147">
              <a:extLst>
                <a:ext uri="{FF2B5EF4-FFF2-40B4-BE49-F238E27FC236}">
                  <a16:creationId xmlns:a16="http://schemas.microsoft.com/office/drawing/2014/main" id="{2706A404-E48C-4964-8E5E-9F1030C0ECAA}"/>
                </a:ext>
              </a:extLst>
            </p:cNvPr>
            <p:cNvSpPr txBox="1"/>
            <p:nvPr/>
          </p:nvSpPr>
          <p:spPr>
            <a:xfrm>
              <a:off x="1102754" y="1297526"/>
              <a:ext cx="234039" cy="276999"/>
            </a:xfrm>
            <a:prstGeom prst="rect">
              <a:avLst/>
            </a:prstGeom>
            <a:noFill/>
          </p:spPr>
          <p:txBody>
            <a:bodyPr wrap="none" lIns="0" tIns="0" rIns="0" bIns="0" rtlCol="0" anchor="ctr">
              <a:spAutoFit/>
            </a:bodyPr>
            <a:lstStyle/>
            <a:p>
              <a:pPr marL="0" marR="0" lvl="0" indent="0" algn="r" defTabSz="6858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149" name="TextBox 148">
              <a:extLst>
                <a:ext uri="{FF2B5EF4-FFF2-40B4-BE49-F238E27FC236}">
                  <a16:creationId xmlns:a16="http://schemas.microsoft.com/office/drawing/2014/main" id="{A3B8E19B-D865-4972-A7AD-5D9756E4A96D}"/>
                </a:ext>
              </a:extLst>
            </p:cNvPr>
            <p:cNvSpPr txBox="1"/>
            <p:nvPr/>
          </p:nvSpPr>
          <p:spPr>
            <a:xfrm>
              <a:off x="1102754" y="1658722"/>
              <a:ext cx="234039" cy="276999"/>
            </a:xfrm>
            <a:prstGeom prst="rect">
              <a:avLst/>
            </a:prstGeom>
            <a:noFill/>
          </p:spPr>
          <p:txBody>
            <a:bodyPr wrap="none" lIns="0" tIns="0" rIns="0" bIns="0" rtlCol="0" anchor="ctr">
              <a:spAutoFit/>
            </a:bodyPr>
            <a:lstStyle/>
            <a:p>
              <a:pPr marL="0" marR="0" lvl="0" indent="0" algn="r" defTabSz="6858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30</a:t>
              </a:r>
            </a:p>
          </p:txBody>
        </p:sp>
        <p:sp>
          <p:nvSpPr>
            <p:cNvPr id="150" name="TextBox 149">
              <a:extLst>
                <a:ext uri="{FF2B5EF4-FFF2-40B4-BE49-F238E27FC236}">
                  <a16:creationId xmlns:a16="http://schemas.microsoft.com/office/drawing/2014/main" id="{30AF251D-C178-49F5-9226-843617ADFD53}"/>
                </a:ext>
              </a:extLst>
            </p:cNvPr>
            <p:cNvSpPr txBox="1"/>
            <p:nvPr/>
          </p:nvSpPr>
          <p:spPr>
            <a:xfrm>
              <a:off x="1102754" y="2021873"/>
              <a:ext cx="234039" cy="276999"/>
            </a:xfrm>
            <a:prstGeom prst="rect">
              <a:avLst/>
            </a:prstGeom>
            <a:noFill/>
          </p:spPr>
          <p:txBody>
            <a:bodyPr wrap="none" lIns="0" tIns="0" rIns="0" bIns="0" rtlCol="0" anchor="ctr">
              <a:spAutoFit/>
            </a:bodyPr>
            <a:lstStyle/>
            <a:p>
              <a:pPr marL="0" marR="0" lvl="0" indent="0" algn="r" defTabSz="6858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151" name="TextBox 150">
              <a:extLst>
                <a:ext uri="{FF2B5EF4-FFF2-40B4-BE49-F238E27FC236}">
                  <a16:creationId xmlns:a16="http://schemas.microsoft.com/office/drawing/2014/main" id="{C6F135D4-AA62-4BA5-8975-F1E4BFB5209D}"/>
                </a:ext>
              </a:extLst>
            </p:cNvPr>
            <p:cNvSpPr txBox="1"/>
            <p:nvPr/>
          </p:nvSpPr>
          <p:spPr>
            <a:xfrm>
              <a:off x="1102754" y="2384045"/>
              <a:ext cx="234039" cy="276999"/>
            </a:xfrm>
            <a:prstGeom prst="rect">
              <a:avLst/>
            </a:prstGeom>
            <a:noFill/>
          </p:spPr>
          <p:txBody>
            <a:bodyPr wrap="none" lIns="0" tIns="0" rIns="0" bIns="0" rtlCol="0" anchor="ctr">
              <a:spAutoFit/>
            </a:bodyPr>
            <a:lstStyle/>
            <a:p>
              <a:pPr marL="0" marR="0" lvl="0" indent="0" algn="r" defTabSz="6858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a:t>
              </a:r>
            </a:p>
          </p:txBody>
        </p:sp>
        <p:sp>
          <p:nvSpPr>
            <p:cNvPr id="152" name="TextBox 151">
              <a:extLst>
                <a:ext uri="{FF2B5EF4-FFF2-40B4-BE49-F238E27FC236}">
                  <a16:creationId xmlns:a16="http://schemas.microsoft.com/office/drawing/2014/main" id="{EF6ABD81-BFBB-4813-9448-F4D0A5C74C05}"/>
                </a:ext>
              </a:extLst>
            </p:cNvPr>
            <p:cNvSpPr txBox="1"/>
            <p:nvPr/>
          </p:nvSpPr>
          <p:spPr>
            <a:xfrm>
              <a:off x="1219773" y="2744260"/>
              <a:ext cx="117020" cy="276999"/>
            </a:xfrm>
            <a:prstGeom prst="rect">
              <a:avLst/>
            </a:prstGeom>
            <a:noFill/>
            <a:ln>
              <a:noFill/>
            </a:ln>
          </p:spPr>
          <p:txBody>
            <a:bodyPr wrap="none" lIns="0" tIns="0" rIns="0" bIns="0" rtlCol="0" anchor="ctr">
              <a:spAutoFit/>
            </a:bodyPr>
            <a:lstStyle/>
            <a:p>
              <a:pPr marL="0" marR="0" lvl="0" indent="0" algn="r" defTabSz="6858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153" name="TextBox 152">
              <a:extLst>
                <a:ext uri="{FF2B5EF4-FFF2-40B4-BE49-F238E27FC236}">
                  <a16:creationId xmlns:a16="http://schemas.microsoft.com/office/drawing/2014/main" id="{7F940852-04B4-4C26-A340-6C8FDE4624D9}"/>
                </a:ext>
              </a:extLst>
            </p:cNvPr>
            <p:cNvSpPr txBox="1"/>
            <p:nvPr/>
          </p:nvSpPr>
          <p:spPr>
            <a:xfrm>
              <a:off x="1032224" y="3464690"/>
              <a:ext cx="304571" cy="276999"/>
            </a:xfrm>
            <a:prstGeom prst="rect">
              <a:avLst/>
            </a:prstGeom>
            <a:noFill/>
          </p:spPr>
          <p:txBody>
            <a:bodyPr wrap="none" lIns="0" tIns="0" rIns="0" bIns="0" rtlCol="0" anchor="ctr">
              <a:spAutoFit/>
            </a:bodyPr>
            <a:lstStyle/>
            <a:p>
              <a:pPr marL="0" marR="0" lvl="0" indent="0" algn="r" defTabSz="6858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154" name="TextBox 153">
              <a:extLst>
                <a:ext uri="{FF2B5EF4-FFF2-40B4-BE49-F238E27FC236}">
                  <a16:creationId xmlns:a16="http://schemas.microsoft.com/office/drawing/2014/main" id="{B5C3F4EE-B1EC-4F34-B6E6-134FC728EB42}"/>
                </a:ext>
              </a:extLst>
            </p:cNvPr>
            <p:cNvSpPr txBox="1"/>
            <p:nvPr/>
          </p:nvSpPr>
          <p:spPr>
            <a:xfrm>
              <a:off x="1032223" y="3104475"/>
              <a:ext cx="304572" cy="276999"/>
            </a:xfrm>
            <a:prstGeom prst="rect">
              <a:avLst/>
            </a:prstGeom>
            <a:noFill/>
          </p:spPr>
          <p:txBody>
            <a:bodyPr wrap="none" lIns="0" tIns="0" rIns="0" bIns="0" rtlCol="0" anchor="ctr">
              <a:spAutoFit/>
            </a:bodyPr>
            <a:lstStyle/>
            <a:p>
              <a:pPr marL="0" marR="0" lvl="0" indent="0" algn="r" defTabSz="6858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a:t>
              </a:r>
            </a:p>
          </p:txBody>
        </p:sp>
        <p:sp>
          <p:nvSpPr>
            <p:cNvPr id="155" name="TextBox 154">
              <a:extLst>
                <a:ext uri="{FF2B5EF4-FFF2-40B4-BE49-F238E27FC236}">
                  <a16:creationId xmlns:a16="http://schemas.microsoft.com/office/drawing/2014/main" id="{30D90F8A-5F37-4CCA-8602-002F1DE27F53}"/>
                </a:ext>
              </a:extLst>
            </p:cNvPr>
            <p:cNvSpPr txBox="1"/>
            <p:nvPr/>
          </p:nvSpPr>
          <p:spPr>
            <a:xfrm>
              <a:off x="1032224" y="3830777"/>
              <a:ext cx="304571" cy="276999"/>
            </a:xfrm>
            <a:prstGeom prst="rect">
              <a:avLst/>
            </a:prstGeom>
            <a:noFill/>
          </p:spPr>
          <p:txBody>
            <a:bodyPr wrap="none" lIns="0" tIns="0" rIns="0" bIns="0" rtlCol="0" anchor="ctr">
              <a:spAutoFit/>
            </a:bodyPr>
            <a:lstStyle/>
            <a:p>
              <a:pPr marL="0" marR="0" lvl="0" indent="0" algn="r" defTabSz="6858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-30</a:t>
              </a:r>
            </a:p>
          </p:txBody>
        </p:sp>
        <p:sp>
          <p:nvSpPr>
            <p:cNvPr id="156" name="TextBox 155">
              <a:extLst>
                <a:ext uri="{FF2B5EF4-FFF2-40B4-BE49-F238E27FC236}">
                  <a16:creationId xmlns:a16="http://schemas.microsoft.com/office/drawing/2014/main" id="{3B589B2E-FCB5-446D-8AC8-FB2634335360}"/>
                </a:ext>
              </a:extLst>
            </p:cNvPr>
            <p:cNvSpPr txBox="1"/>
            <p:nvPr/>
          </p:nvSpPr>
          <p:spPr>
            <a:xfrm>
              <a:off x="1032224" y="4190993"/>
              <a:ext cx="304571" cy="276999"/>
            </a:xfrm>
            <a:prstGeom prst="rect">
              <a:avLst/>
            </a:prstGeom>
            <a:noFill/>
          </p:spPr>
          <p:txBody>
            <a:bodyPr wrap="none" lIns="0" tIns="0" rIns="0" bIns="0" rtlCol="0" anchor="ctr">
              <a:spAutoFit/>
            </a:bodyPr>
            <a:lstStyle/>
            <a:p>
              <a:pPr marL="0" marR="0" lvl="0" indent="0" algn="r" defTabSz="6858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157" name="TextBox 156">
              <a:extLst>
                <a:ext uri="{FF2B5EF4-FFF2-40B4-BE49-F238E27FC236}">
                  <a16:creationId xmlns:a16="http://schemas.microsoft.com/office/drawing/2014/main" id="{62C62577-1434-4811-841F-75930CA9F4BC}"/>
                </a:ext>
              </a:extLst>
            </p:cNvPr>
            <p:cNvSpPr txBox="1"/>
            <p:nvPr/>
          </p:nvSpPr>
          <p:spPr>
            <a:xfrm>
              <a:off x="1032224" y="4551207"/>
              <a:ext cx="304571" cy="276999"/>
            </a:xfrm>
            <a:prstGeom prst="rect">
              <a:avLst/>
            </a:prstGeom>
            <a:noFill/>
          </p:spPr>
          <p:txBody>
            <a:bodyPr wrap="none" lIns="0" tIns="0" rIns="0" bIns="0" rtlCol="0" anchor="ctr">
              <a:spAutoFit/>
            </a:bodyPr>
            <a:lstStyle/>
            <a:p>
              <a:pPr marL="0" marR="0" lvl="0" indent="0" algn="r" defTabSz="6858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-50</a:t>
              </a:r>
            </a:p>
          </p:txBody>
        </p:sp>
        <p:sp>
          <p:nvSpPr>
            <p:cNvPr id="158" name="TextBox 157">
              <a:extLst>
                <a:ext uri="{FF2B5EF4-FFF2-40B4-BE49-F238E27FC236}">
                  <a16:creationId xmlns:a16="http://schemas.microsoft.com/office/drawing/2014/main" id="{22D810CA-4E59-47A4-A824-51DC0A8368DF}"/>
                </a:ext>
              </a:extLst>
            </p:cNvPr>
            <p:cNvSpPr txBox="1"/>
            <p:nvPr/>
          </p:nvSpPr>
          <p:spPr>
            <a:xfrm>
              <a:off x="1032224" y="4911423"/>
              <a:ext cx="304571" cy="276999"/>
            </a:xfrm>
            <a:prstGeom prst="rect">
              <a:avLst/>
            </a:prstGeom>
            <a:noFill/>
          </p:spPr>
          <p:txBody>
            <a:bodyPr wrap="none" lIns="0" tIns="0" rIns="0" bIns="0" rtlCol="0" anchor="ctr">
              <a:spAutoFit/>
            </a:bodyPr>
            <a:lstStyle/>
            <a:p>
              <a:pPr marL="0" marR="0" lvl="0" indent="0" algn="r" defTabSz="6858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159" name="TextBox 158">
              <a:extLst>
                <a:ext uri="{FF2B5EF4-FFF2-40B4-BE49-F238E27FC236}">
                  <a16:creationId xmlns:a16="http://schemas.microsoft.com/office/drawing/2014/main" id="{0B359818-AF5A-41A9-B3CC-B80FC3E1CA58}"/>
                </a:ext>
              </a:extLst>
            </p:cNvPr>
            <p:cNvSpPr txBox="1"/>
            <p:nvPr/>
          </p:nvSpPr>
          <p:spPr>
            <a:xfrm>
              <a:off x="1032224" y="5273595"/>
              <a:ext cx="304571" cy="276999"/>
            </a:xfrm>
            <a:prstGeom prst="rect">
              <a:avLst/>
            </a:prstGeom>
            <a:noFill/>
          </p:spPr>
          <p:txBody>
            <a:bodyPr wrap="none" lIns="0" tIns="0" rIns="0" bIns="0" rtlCol="0" anchor="ctr">
              <a:spAutoFit/>
            </a:bodyPr>
            <a:lstStyle/>
            <a:p>
              <a:pPr marL="0" marR="0" lvl="0" indent="0" algn="r" defTabSz="6858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-70</a:t>
              </a:r>
            </a:p>
          </p:txBody>
        </p:sp>
        <p:sp>
          <p:nvSpPr>
            <p:cNvPr id="160" name="TextBox 159">
              <a:extLst>
                <a:ext uri="{FF2B5EF4-FFF2-40B4-BE49-F238E27FC236}">
                  <a16:creationId xmlns:a16="http://schemas.microsoft.com/office/drawing/2014/main" id="{0376B977-2D80-4EDA-969A-3A6E062DCCDA}"/>
                </a:ext>
              </a:extLst>
            </p:cNvPr>
            <p:cNvSpPr txBox="1"/>
            <p:nvPr/>
          </p:nvSpPr>
          <p:spPr>
            <a:xfrm>
              <a:off x="1051274" y="5637726"/>
              <a:ext cx="304571" cy="276999"/>
            </a:xfrm>
            <a:prstGeom prst="rect">
              <a:avLst/>
            </a:prstGeom>
            <a:noFill/>
          </p:spPr>
          <p:txBody>
            <a:bodyPr wrap="none" lIns="0" tIns="0" rIns="0" bIns="0" rtlCol="0" anchor="ctr">
              <a:spAutoFit/>
            </a:bodyPr>
            <a:lstStyle/>
            <a:p>
              <a:pPr marL="0" marR="0" lvl="0" indent="0" algn="r" defTabSz="6858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-80</a:t>
              </a:r>
            </a:p>
          </p:txBody>
        </p:sp>
        <p:sp>
          <p:nvSpPr>
            <p:cNvPr id="170" name="Line 9">
              <a:extLst>
                <a:ext uri="{FF2B5EF4-FFF2-40B4-BE49-F238E27FC236}">
                  <a16:creationId xmlns:a16="http://schemas.microsoft.com/office/drawing/2014/main" id="{86840F8F-F586-4052-ADD1-01B3747CFE5E}"/>
                </a:ext>
              </a:extLst>
            </p:cNvPr>
            <p:cNvSpPr>
              <a:spLocks noChangeShapeType="1"/>
            </p:cNvSpPr>
            <p:nvPr/>
          </p:nvSpPr>
          <p:spPr bwMode="auto">
            <a:xfrm>
              <a:off x="1472711" y="2882760"/>
              <a:ext cx="8177621" cy="0"/>
            </a:xfrm>
            <a:prstGeom prst="line">
              <a:avLst/>
            </a:prstGeom>
            <a:noFill/>
            <a:ln w="28575" cap="sq">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cxnSp>
          <p:nvCxnSpPr>
            <p:cNvPr id="4" name="Straight Connector 3">
              <a:extLst>
                <a:ext uri="{FF2B5EF4-FFF2-40B4-BE49-F238E27FC236}">
                  <a16:creationId xmlns:a16="http://schemas.microsoft.com/office/drawing/2014/main" id="{0D312AB3-7827-490D-9872-7EC8A83396BB}"/>
                </a:ext>
              </a:extLst>
            </p:cNvPr>
            <p:cNvCxnSpPr/>
            <p:nvPr/>
          </p:nvCxnSpPr>
          <p:spPr bwMode="auto">
            <a:xfrm>
              <a:off x="1477986" y="1428797"/>
              <a:ext cx="0" cy="4343400"/>
            </a:xfrm>
            <a:prstGeom prst="line">
              <a:avLst/>
            </a:prstGeom>
            <a:noFill/>
            <a:ln w="28575" cap="flat" cmpd="sng" algn="ctr">
              <a:solidFill>
                <a:schemeClr val="bg1"/>
              </a:solidFill>
              <a:prstDash val="solid"/>
              <a:round/>
              <a:headEnd type="none" w="med" len="med"/>
              <a:tailEnd type="none" w="med" len="med"/>
            </a:ln>
            <a:effectLst/>
          </p:spPr>
        </p:cxnSp>
      </p:grpSp>
      <p:grpSp>
        <p:nvGrpSpPr>
          <p:cNvPr id="10" name="Group 9">
            <a:extLst>
              <a:ext uri="{FF2B5EF4-FFF2-40B4-BE49-F238E27FC236}">
                <a16:creationId xmlns:a16="http://schemas.microsoft.com/office/drawing/2014/main" id="{A639FF54-A3B0-44D6-8369-77E4451B3ADB}"/>
              </a:ext>
            </a:extLst>
          </p:cNvPr>
          <p:cNvGrpSpPr/>
          <p:nvPr/>
        </p:nvGrpSpPr>
        <p:grpSpPr>
          <a:xfrm>
            <a:off x="7200145" y="2064505"/>
            <a:ext cx="436037" cy="738505"/>
            <a:chOff x="8592182" y="1588046"/>
            <a:chExt cx="530377" cy="898287"/>
          </a:xfrm>
        </p:grpSpPr>
        <p:sp>
          <p:nvSpPr>
            <p:cNvPr id="11" name="Rectangle 10">
              <a:extLst>
                <a:ext uri="{FF2B5EF4-FFF2-40B4-BE49-F238E27FC236}">
                  <a16:creationId xmlns:a16="http://schemas.microsoft.com/office/drawing/2014/main" id="{6255F5CD-50EA-4354-9BFF-E8FB905D8A5C}"/>
                </a:ext>
              </a:extLst>
            </p:cNvPr>
            <p:cNvSpPr/>
            <p:nvPr/>
          </p:nvSpPr>
          <p:spPr>
            <a:xfrm>
              <a:off x="8592182" y="1644129"/>
              <a:ext cx="187325" cy="18732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2" name="Rectangle 11">
              <a:extLst>
                <a:ext uri="{FF2B5EF4-FFF2-40B4-BE49-F238E27FC236}">
                  <a16:creationId xmlns:a16="http://schemas.microsoft.com/office/drawing/2014/main" id="{CCE296B2-B6BF-4A5C-B09F-0340025A1EAC}"/>
                </a:ext>
              </a:extLst>
            </p:cNvPr>
            <p:cNvSpPr/>
            <p:nvPr/>
          </p:nvSpPr>
          <p:spPr>
            <a:xfrm>
              <a:off x="8592182" y="1940351"/>
              <a:ext cx="187325" cy="1873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3" name="Rectangle 12">
              <a:extLst>
                <a:ext uri="{FF2B5EF4-FFF2-40B4-BE49-F238E27FC236}">
                  <a16:creationId xmlns:a16="http://schemas.microsoft.com/office/drawing/2014/main" id="{8BE1A095-821E-41EE-B921-8A5E345F17E7}"/>
                </a:ext>
              </a:extLst>
            </p:cNvPr>
            <p:cNvSpPr/>
            <p:nvPr/>
          </p:nvSpPr>
          <p:spPr>
            <a:xfrm>
              <a:off x="8592182" y="2242923"/>
              <a:ext cx="187325" cy="187325"/>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4" name="TextBox 13">
              <a:extLst>
                <a:ext uri="{FF2B5EF4-FFF2-40B4-BE49-F238E27FC236}">
                  <a16:creationId xmlns:a16="http://schemas.microsoft.com/office/drawing/2014/main" id="{7263209C-7885-461F-A831-14CDBD49579E}"/>
                </a:ext>
              </a:extLst>
            </p:cNvPr>
            <p:cNvSpPr txBox="1"/>
            <p:nvPr/>
          </p:nvSpPr>
          <p:spPr>
            <a:xfrm>
              <a:off x="8839834" y="1588046"/>
              <a:ext cx="265176" cy="299493"/>
            </a:xfrm>
            <a:prstGeom prst="rect">
              <a:avLst/>
            </a:prstGeom>
            <a:noFill/>
          </p:spPr>
          <p:txBody>
            <a:bodyPr wrap="none" lIns="0" tIns="0" rIns="0" bIns="0" rtlCol="0" anchor="ctr">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PR</a:t>
              </a:r>
            </a:p>
          </p:txBody>
        </p:sp>
        <p:sp>
          <p:nvSpPr>
            <p:cNvPr id="15" name="TextBox 14">
              <a:extLst>
                <a:ext uri="{FF2B5EF4-FFF2-40B4-BE49-F238E27FC236}">
                  <a16:creationId xmlns:a16="http://schemas.microsoft.com/office/drawing/2014/main" id="{5CFAED4D-584F-4907-A503-195654B27BD4}"/>
                </a:ext>
              </a:extLst>
            </p:cNvPr>
            <p:cNvSpPr txBox="1"/>
            <p:nvPr/>
          </p:nvSpPr>
          <p:spPr>
            <a:xfrm>
              <a:off x="8839834" y="1884267"/>
              <a:ext cx="269075" cy="299493"/>
            </a:xfrm>
            <a:prstGeom prst="rect">
              <a:avLst/>
            </a:prstGeom>
            <a:noFill/>
          </p:spPr>
          <p:txBody>
            <a:bodyPr wrap="none" lIns="0" tIns="0" rIns="0" bIns="0" rtlCol="0" anchor="ctr">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SD</a:t>
              </a:r>
            </a:p>
          </p:txBody>
        </p:sp>
        <p:sp>
          <p:nvSpPr>
            <p:cNvPr id="16" name="TextBox 15">
              <a:extLst>
                <a:ext uri="{FF2B5EF4-FFF2-40B4-BE49-F238E27FC236}">
                  <a16:creationId xmlns:a16="http://schemas.microsoft.com/office/drawing/2014/main" id="{98F23C19-38A6-48A9-86FE-4EFCF9822453}"/>
                </a:ext>
              </a:extLst>
            </p:cNvPr>
            <p:cNvSpPr txBox="1"/>
            <p:nvPr/>
          </p:nvSpPr>
          <p:spPr>
            <a:xfrm>
              <a:off x="8839834" y="2186840"/>
              <a:ext cx="282725" cy="299493"/>
            </a:xfrm>
            <a:prstGeom prst="rect">
              <a:avLst/>
            </a:prstGeom>
            <a:noFill/>
          </p:spPr>
          <p:txBody>
            <a:bodyPr wrap="none" lIns="0" tIns="0" rIns="0" bIns="0" rtlCol="0" anchor="ctr">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PD</a:t>
              </a:r>
            </a:p>
          </p:txBody>
        </p:sp>
      </p:grpSp>
      <p:sp>
        <p:nvSpPr>
          <p:cNvPr id="162" name="Oval 111">
            <a:extLst>
              <a:ext uri="{FF2B5EF4-FFF2-40B4-BE49-F238E27FC236}">
                <a16:creationId xmlns:a16="http://schemas.microsoft.com/office/drawing/2014/main" id="{83034C48-6AD5-447E-86E5-D170E3063EE8}"/>
              </a:ext>
            </a:extLst>
          </p:cNvPr>
          <p:cNvSpPr>
            <a:spLocks noChangeArrowheads="1"/>
          </p:cNvSpPr>
          <p:nvPr/>
        </p:nvSpPr>
        <p:spPr bwMode="auto">
          <a:xfrm>
            <a:off x="1589009" y="4563887"/>
            <a:ext cx="137039" cy="137039"/>
          </a:xfrm>
          <a:prstGeom prst="flowChartSummingJunction">
            <a:avLst/>
          </a:pr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163" name="Oval 116">
            <a:extLst>
              <a:ext uri="{FF2B5EF4-FFF2-40B4-BE49-F238E27FC236}">
                <a16:creationId xmlns:a16="http://schemas.microsoft.com/office/drawing/2014/main" id="{9C12AE82-4F78-4FBE-B928-8AE4F3B17BF3}"/>
              </a:ext>
            </a:extLst>
          </p:cNvPr>
          <p:cNvSpPr>
            <a:spLocks noChangeArrowheads="1"/>
          </p:cNvSpPr>
          <p:nvPr/>
        </p:nvSpPr>
        <p:spPr bwMode="auto">
          <a:xfrm>
            <a:off x="1589009" y="4802875"/>
            <a:ext cx="137039" cy="137039"/>
          </a:xfrm>
          <a:prstGeom prst="ellipse">
            <a:avLst/>
          </a:prstGeom>
          <a:solidFill>
            <a:schemeClr val="accent2"/>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164" name="Freeform 125">
            <a:extLst>
              <a:ext uri="{FF2B5EF4-FFF2-40B4-BE49-F238E27FC236}">
                <a16:creationId xmlns:a16="http://schemas.microsoft.com/office/drawing/2014/main" id="{464CC2CA-EFAD-47DD-9C33-1440EC687316}"/>
              </a:ext>
            </a:extLst>
          </p:cNvPr>
          <p:cNvSpPr>
            <a:spLocks/>
          </p:cNvSpPr>
          <p:nvPr/>
        </p:nvSpPr>
        <p:spPr bwMode="auto">
          <a:xfrm>
            <a:off x="1589009" y="5070439"/>
            <a:ext cx="137039" cy="129208"/>
          </a:xfrm>
          <a:custGeom>
            <a:avLst/>
            <a:gdLst>
              <a:gd name="T0" fmla="*/ 34 w 70"/>
              <a:gd name="T1" fmla="*/ 0 h 66"/>
              <a:gd name="T2" fmla="*/ 46 w 70"/>
              <a:gd name="T3" fmla="*/ 20 h 66"/>
              <a:gd name="T4" fmla="*/ 70 w 70"/>
              <a:gd name="T5" fmla="*/ 24 h 66"/>
              <a:gd name="T6" fmla="*/ 52 w 70"/>
              <a:gd name="T7" fmla="*/ 42 h 66"/>
              <a:gd name="T8" fmla="*/ 56 w 70"/>
              <a:gd name="T9" fmla="*/ 66 h 66"/>
              <a:gd name="T10" fmla="*/ 34 w 70"/>
              <a:gd name="T11" fmla="*/ 54 h 66"/>
              <a:gd name="T12" fmla="*/ 14 w 70"/>
              <a:gd name="T13" fmla="*/ 66 h 66"/>
              <a:gd name="T14" fmla="*/ 18 w 70"/>
              <a:gd name="T15" fmla="*/ 42 h 66"/>
              <a:gd name="T16" fmla="*/ 0 w 70"/>
              <a:gd name="T17" fmla="*/ 24 h 66"/>
              <a:gd name="T18" fmla="*/ 24 w 70"/>
              <a:gd name="T19" fmla="*/ 20 h 66"/>
              <a:gd name="T20" fmla="*/ 34 w 70"/>
              <a:gd name="T21"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0" h="66">
                <a:moveTo>
                  <a:pt x="34" y="0"/>
                </a:moveTo>
                <a:lnTo>
                  <a:pt x="46" y="20"/>
                </a:lnTo>
                <a:lnTo>
                  <a:pt x="70" y="24"/>
                </a:lnTo>
                <a:lnTo>
                  <a:pt x="52" y="42"/>
                </a:lnTo>
                <a:lnTo>
                  <a:pt x="56" y="66"/>
                </a:lnTo>
                <a:lnTo>
                  <a:pt x="34" y="54"/>
                </a:lnTo>
                <a:lnTo>
                  <a:pt x="14" y="66"/>
                </a:lnTo>
                <a:lnTo>
                  <a:pt x="18" y="42"/>
                </a:lnTo>
                <a:lnTo>
                  <a:pt x="0" y="24"/>
                </a:lnTo>
                <a:lnTo>
                  <a:pt x="24" y="20"/>
                </a:lnTo>
                <a:lnTo>
                  <a:pt x="34" y="0"/>
                </a:lnTo>
                <a:close/>
              </a:path>
            </a:pathLst>
          </a:custGeom>
          <a:solidFill>
            <a:schemeClr val="accent2"/>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grpSp>
        <p:nvGrpSpPr>
          <p:cNvPr id="165" name="Group 164">
            <a:extLst>
              <a:ext uri="{FF2B5EF4-FFF2-40B4-BE49-F238E27FC236}">
                <a16:creationId xmlns:a16="http://schemas.microsoft.com/office/drawing/2014/main" id="{BB4AC258-4989-439C-B49A-DD4338173FA6}"/>
              </a:ext>
            </a:extLst>
          </p:cNvPr>
          <p:cNvGrpSpPr/>
          <p:nvPr/>
        </p:nvGrpSpPr>
        <p:grpSpPr>
          <a:xfrm>
            <a:off x="1592925" y="5330170"/>
            <a:ext cx="129208" cy="129208"/>
            <a:chOff x="7381875" y="3925888"/>
            <a:chExt cx="104775" cy="104775"/>
          </a:xfrm>
        </p:grpSpPr>
        <p:sp>
          <p:nvSpPr>
            <p:cNvPr id="171" name="Line 134">
              <a:extLst>
                <a:ext uri="{FF2B5EF4-FFF2-40B4-BE49-F238E27FC236}">
                  <a16:creationId xmlns:a16="http://schemas.microsoft.com/office/drawing/2014/main" id="{A2B9EEC2-C477-40CD-92D7-78D3D570C7E3}"/>
                </a:ext>
              </a:extLst>
            </p:cNvPr>
            <p:cNvSpPr>
              <a:spLocks noChangeShapeType="1"/>
            </p:cNvSpPr>
            <p:nvPr/>
          </p:nvSpPr>
          <p:spPr bwMode="auto">
            <a:xfrm>
              <a:off x="7432675" y="3925888"/>
              <a:ext cx="0" cy="104775"/>
            </a:xfrm>
            <a:prstGeom prst="line">
              <a:avLst/>
            </a:prstGeom>
            <a:noFill/>
            <a:ln w="12700"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sp>
          <p:nvSpPr>
            <p:cNvPr id="172" name="Line 135">
              <a:extLst>
                <a:ext uri="{FF2B5EF4-FFF2-40B4-BE49-F238E27FC236}">
                  <a16:creationId xmlns:a16="http://schemas.microsoft.com/office/drawing/2014/main" id="{46D4E2F5-DA41-4526-A4F1-1A3B4413C7B3}"/>
                </a:ext>
              </a:extLst>
            </p:cNvPr>
            <p:cNvSpPr>
              <a:spLocks noChangeShapeType="1"/>
            </p:cNvSpPr>
            <p:nvPr/>
          </p:nvSpPr>
          <p:spPr bwMode="auto">
            <a:xfrm flipH="1">
              <a:off x="7381875" y="3976688"/>
              <a:ext cx="104775" cy="0"/>
            </a:xfrm>
            <a:prstGeom prst="line">
              <a:avLst/>
            </a:prstGeom>
            <a:noFill/>
            <a:ln w="12700"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srgbClr val="54565B"/>
                </a:solidFill>
                <a:effectLst/>
                <a:uLnTx/>
                <a:uFillTx/>
                <a:latin typeface="Calibri" panose="020F0502020204030204" pitchFamily="34" charset="0"/>
                <a:ea typeface="+mn-ea"/>
                <a:cs typeface="Arial" panose="020B0604020202020204" pitchFamily="34" charset="0"/>
              </a:endParaRPr>
            </a:p>
          </p:txBody>
        </p:sp>
      </p:grpSp>
      <p:sp>
        <p:nvSpPr>
          <p:cNvPr id="166" name="TextBox 165">
            <a:extLst>
              <a:ext uri="{FF2B5EF4-FFF2-40B4-BE49-F238E27FC236}">
                <a16:creationId xmlns:a16="http://schemas.microsoft.com/office/drawing/2014/main" id="{D1FAE372-8D69-455A-A59C-5C455BAECC3E}"/>
              </a:ext>
            </a:extLst>
          </p:cNvPr>
          <p:cNvSpPr txBox="1"/>
          <p:nvPr/>
        </p:nvSpPr>
        <p:spPr>
          <a:xfrm>
            <a:off x="1827847" y="4509293"/>
            <a:ext cx="1994649" cy="246221"/>
          </a:xfrm>
          <a:prstGeom prst="rect">
            <a:avLst/>
          </a:prstGeom>
          <a:noFill/>
        </p:spPr>
        <p:txBody>
          <a:bodyPr wrap="none" lIns="0" tIns="0" rIns="0" bIns="0" rtlCol="0" anchor="ctr">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Squamous cell histology</a:t>
            </a:r>
          </a:p>
        </p:txBody>
      </p:sp>
      <p:sp>
        <p:nvSpPr>
          <p:cNvPr id="167" name="TextBox 166">
            <a:extLst>
              <a:ext uri="{FF2B5EF4-FFF2-40B4-BE49-F238E27FC236}">
                <a16:creationId xmlns:a16="http://schemas.microsoft.com/office/drawing/2014/main" id="{13B1630E-F93F-4755-9E4B-73DAB998A12C}"/>
              </a:ext>
            </a:extLst>
          </p:cNvPr>
          <p:cNvSpPr txBox="1"/>
          <p:nvPr/>
        </p:nvSpPr>
        <p:spPr>
          <a:xfrm>
            <a:off x="1827847" y="4748284"/>
            <a:ext cx="1873205" cy="246221"/>
          </a:xfrm>
          <a:prstGeom prst="rect">
            <a:avLst/>
          </a:prstGeom>
          <a:noFill/>
        </p:spPr>
        <p:txBody>
          <a:bodyPr wrap="none" lIns="0" tIns="0" rIns="0" bIns="0" rtlCol="0" anchor="ctr">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8-mg/kg starting dose</a:t>
            </a:r>
          </a:p>
        </p:txBody>
      </p:sp>
      <p:sp>
        <p:nvSpPr>
          <p:cNvPr id="168" name="TextBox 167">
            <a:extLst>
              <a:ext uri="{FF2B5EF4-FFF2-40B4-BE49-F238E27FC236}">
                <a16:creationId xmlns:a16="http://schemas.microsoft.com/office/drawing/2014/main" id="{725D7FF6-3DCB-402C-9EFE-75A1AD57C00E}"/>
              </a:ext>
            </a:extLst>
          </p:cNvPr>
          <p:cNvSpPr txBox="1"/>
          <p:nvPr/>
        </p:nvSpPr>
        <p:spPr>
          <a:xfrm>
            <a:off x="1827847" y="5011934"/>
            <a:ext cx="1354089" cy="246221"/>
          </a:xfrm>
          <a:prstGeom prst="rect">
            <a:avLst/>
          </a:prstGeom>
          <a:noFill/>
        </p:spPr>
        <p:txBody>
          <a:bodyPr wrap="none" lIns="0" tIns="0" rIns="0" bIns="0" rtlCol="0" anchor="ctr">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Prior ICI therapy</a:t>
            </a:r>
          </a:p>
        </p:txBody>
      </p:sp>
      <p:sp>
        <p:nvSpPr>
          <p:cNvPr id="169" name="TextBox 168">
            <a:extLst>
              <a:ext uri="{FF2B5EF4-FFF2-40B4-BE49-F238E27FC236}">
                <a16:creationId xmlns:a16="http://schemas.microsoft.com/office/drawing/2014/main" id="{AAF52D9B-4DA9-40EB-A776-EAF3B585B3A3}"/>
              </a:ext>
            </a:extLst>
          </p:cNvPr>
          <p:cNvSpPr txBox="1"/>
          <p:nvPr/>
        </p:nvSpPr>
        <p:spPr>
          <a:xfrm>
            <a:off x="1827847" y="5262853"/>
            <a:ext cx="1717330" cy="492443"/>
          </a:xfrm>
          <a:prstGeom prst="rect">
            <a:avLst/>
          </a:prstGeom>
          <a:noFill/>
        </p:spPr>
        <p:txBody>
          <a:bodyPr wrap="none" lIns="0" tIns="0" rIns="0" bIns="0" rtlCol="0" anchor="ctr">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Early CT assessment </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after 2 doses</a:t>
            </a:r>
          </a:p>
        </p:txBody>
      </p:sp>
      <p:graphicFrame>
        <p:nvGraphicFramePr>
          <p:cNvPr id="17" name="Group 32">
            <a:extLst>
              <a:ext uri="{FF2B5EF4-FFF2-40B4-BE49-F238E27FC236}">
                <a16:creationId xmlns:a16="http://schemas.microsoft.com/office/drawing/2014/main" id="{D3409D0B-7460-F851-B4AD-C225DCDF9481}"/>
              </a:ext>
            </a:extLst>
          </p:cNvPr>
          <p:cNvGraphicFramePr>
            <a:graphicFrameLocks noGrp="1"/>
          </p:cNvGraphicFramePr>
          <p:nvPr>
            <p:extLst>
              <p:ext uri="{D42A27DB-BD31-4B8C-83A1-F6EECF244321}">
                <p14:modId xmlns:p14="http://schemas.microsoft.com/office/powerpoint/2010/main" val="2615643907"/>
              </p:ext>
            </p:extLst>
          </p:nvPr>
        </p:nvGraphicFramePr>
        <p:xfrm>
          <a:off x="7950750" y="2103433"/>
          <a:ext cx="3931920" cy="2255616"/>
        </p:xfrm>
        <a:graphic>
          <a:graphicData uri="http://schemas.openxmlformats.org/drawingml/2006/table">
            <a:tbl>
              <a:tblPr/>
              <a:tblGrid>
                <a:gridCol w="2468880">
                  <a:extLst>
                    <a:ext uri="{9D8B030D-6E8A-4147-A177-3AD203B41FA5}">
                      <a16:colId xmlns:a16="http://schemas.microsoft.com/office/drawing/2014/main" val="20000"/>
                    </a:ext>
                  </a:extLst>
                </a:gridCol>
                <a:gridCol w="1463040">
                  <a:extLst>
                    <a:ext uri="{9D8B030D-6E8A-4147-A177-3AD203B41FA5}">
                      <a16:colId xmlns:a16="http://schemas.microsoft.com/office/drawing/2014/main" val="20001"/>
                    </a:ext>
                  </a:extLst>
                </a:gridCol>
              </a:tblGrid>
              <a:tr h="0">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Efficacy Outcome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54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ORR, % (95% CI)</a:t>
                      </a: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PR, n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16.7 (7.9-29.3)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 (16.7)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179558450"/>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SD, n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22 (40.7)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4203200205"/>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Median DoR, mo (95% CI)</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6.0 (2.5-21.0)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558797604"/>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Median PFS, mo (95% CI)</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4.4 (2.5-5.4)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4213980868"/>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Median OS, mo (95% CI)</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7.3 (5.6-14.6)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235849139"/>
                  </a:ext>
                </a:extLst>
              </a:tr>
            </a:tbl>
          </a:graphicData>
        </a:graphic>
      </p:graphicFrame>
      <p:sp>
        <p:nvSpPr>
          <p:cNvPr id="19" name="TextBox 18">
            <a:extLst>
              <a:ext uri="{FF2B5EF4-FFF2-40B4-BE49-F238E27FC236}">
                <a16:creationId xmlns:a16="http://schemas.microsoft.com/office/drawing/2014/main" id="{D290988D-47D1-4645-40ED-953F94DD2787}"/>
              </a:ext>
            </a:extLst>
          </p:cNvPr>
          <p:cNvSpPr txBox="1"/>
          <p:nvPr/>
        </p:nvSpPr>
        <p:spPr>
          <a:xfrm>
            <a:off x="2289639" y="1514081"/>
            <a:ext cx="4654002" cy="276999"/>
          </a:xfrm>
          <a:prstGeom prst="rect">
            <a:avLst/>
          </a:prstGeom>
          <a:noFill/>
        </p:spPr>
        <p:txBody>
          <a:bodyPr wrap="square" lIns="0" tIns="0" rIns="0" bIns="0" rtlCol="0" anchor="ct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Antitumor Response (n = 45)</a:t>
            </a:r>
          </a:p>
        </p:txBody>
      </p:sp>
    </p:spTree>
    <p:extLst>
      <p:ext uri="{BB962C8B-B14F-4D97-AF65-F5344CB8AC3E}">
        <p14:creationId xmlns:p14="http://schemas.microsoft.com/office/powerpoint/2010/main" val="4332377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272978-151A-4229-AC17-E70F89911EF7}"/>
              </a:ext>
            </a:extLst>
          </p:cNvPr>
          <p:cNvSpPr>
            <a:spLocks noGrp="1"/>
          </p:cNvSpPr>
          <p:nvPr>
            <p:ph type="title"/>
          </p:nvPr>
        </p:nvSpPr>
        <p:spPr/>
        <p:txBody>
          <a:bodyPr/>
          <a:lstStyle/>
          <a:p>
            <a:r>
              <a:rPr lang="en-US" dirty="0"/>
              <a:t>TROPION-PanTumor01 NSCLC Cohort </a:t>
            </a:r>
            <a:br>
              <a:rPr lang="en-US" dirty="0"/>
            </a:br>
            <a:r>
              <a:rPr lang="en-US" dirty="0"/>
              <a:t>With Datopotamab Deruxtecan</a:t>
            </a:r>
          </a:p>
        </p:txBody>
      </p:sp>
      <p:sp>
        <p:nvSpPr>
          <p:cNvPr id="3" name="Content Placeholder 2">
            <a:extLst>
              <a:ext uri="{FF2B5EF4-FFF2-40B4-BE49-F238E27FC236}">
                <a16:creationId xmlns:a16="http://schemas.microsoft.com/office/drawing/2014/main" id="{F10EA37E-5B67-44DC-BE64-EFBF01B1A3A0}"/>
              </a:ext>
            </a:extLst>
          </p:cNvPr>
          <p:cNvSpPr>
            <a:spLocks noGrp="1"/>
          </p:cNvSpPr>
          <p:nvPr>
            <p:ph idx="1"/>
          </p:nvPr>
        </p:nvSpPr>
        <p:spPr/>
        <p:txBody>
          <a:bodyPr/>
          <a:lstStyle/>
          <a:p>
            <a:r>
              <a:rPr lang="en-US" sz="2200" dirty="0"/>
              <a:t>Multicohort, dose-escalation/dose-expansion phase I trial</a:t>
            </a:r>
          </a:p>
        </p:txBody>
      </p:sp>
      <p:sp>
        <p:nvSpPr>
          <p:cNvPr id="8" name="Text Box 45">
            <a:extLst>
              <a:ext uri="{FF2B5EF4-FFF2-40B4-BE49-F238E27FC236}">
                <a16:creationId xmlns:a16="http://schemas.microsoft.com/office/drawing/2014/main" id="{A99F939D-CB8C-954A-A93C-BDC14DC1DCF6}"/>
              </a:ext>
            </a:extLst>
          </p:cNvPr>
          <p:cNvSpPr txBox="1">
            <a:spLocks noChangeArrowheads="1"/>
          </p:cNvSpPr>
          <p:nvPr/>
        </p:nvSpPr>
        <p:spPr bwMode="auto">
          <a:xfrm>
            <a:off x="401441" y="2778601"/>
            <a:ext cx="3202724"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Adults* with </a:t>
            </a:r>
            <a:b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R/R advanced/metastatic NSCLC; measurable disease by RECIST v1.1; stable, treated brain mets permitted; pretreatment biopsy required, but patients unselected for TROP-2 expression; ECOG PS 0/1</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(N = 180)</a:t>
            </a:r>
          </a:p>
        </p:txBody>
      </p:sp>
      <p:sp>
        <p:nvSpPr>
          <p:cNvPr id="13" name="Line 52">
            <a:extLst>
              <a:ext uri="{FF2B5EF4-FFF2-40B4-BE49-F238E27FC236}">
                <a16:creationId xmlns:a16="http://schemas.microsoft.com/office/drawing/2014/main" id="{CA09D777-3BF0-EB41-8F2D-0FE5D982225D}"/>
              </a:ext>
            </a:extLst>
          </p:cNvPr>
          <p:cNvSpPr>
            <a:spLocks noChangeShapeType="1"/>
          </p:cNvSpPr>
          <p:nvPr/>
        </p:nvSpPr>
        <p:spPr bwMode="auto">
          <a:xfrm>
            <a:off x="7603868" y="3832404"/>
            <a:ext cx="492691"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17" name="Line 52">
            <a:extLst>
              <a:ext uri="{FF2B5EF4-FFF2-40B4-BE49-F238E27FC236}">
                <a16:creationId xmlns:a16="http://schemas.microsoft.com/office/drawing/2014/main" id="{24BE2CD5-60DB-864E-89EE-AAC07632FF82}"/>
              </a:ext>
            </a:extLst>
          </p:cNvPr>
          <p:cNvSpPr>
            <a:spLocks noChangeShapeType="1"/>
          </p:cNvSpPr>
          <p:nvPr/>
        </p:nvSpPr>
        <p:spPr bwMode="auto">
          <a:xfrm>
            <a:off x="3659913" y="3832404"/>
            <a:ext cx="492691"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9" name="Rectangle 49">
            <a:extLst>
              <a:ext uri="{FF2B5EF4-FFF2-40B4-BE49-F238E27FC236}">
                <a16:creationId xmlns:a16="http://schemas.microsoft.com/office/drawing/2014/main" id="{17F68D4B-B700-F743-915E-BB5E632EBC56}"/>
              </a:ext>
            </a:extLst>
          </p:cNvPr>
          <p:cNvSpPr>
            <a:spLocks noChangeArrowheads="1"/>
          </p:cNvSpPr>
          <p:nvPr/>
        </p:nvSpPr>
        <p:spPr bwMode="auto">
          <a:xfrm>
            <a:off x="4364163" y="3404126"/>
            <a:ext cx="3027538" cy="878859"/>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Dato-DXd </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0.27 mg/kg to 10 mg/kg Q3W</a:t>
            </a:r>
          </a:p>
        </p:txBody>
      </p:sp>
      <p:sp>
        <p:nvSpPr>
          <p:cNvPr id="18" name="TextBox 17">
            <a:extLst>
              <a:ext uri="{FF2B5EF4-FFF2-40B4-BE49-F238E27FC236}">
                <a16:creationId xmlns:a16="http://schemas.microsoft.com/office/drawing/2014/main" id="{0D7C596A-2B7D-3641-B89E-4151DDC34552}"/>
              </a:ext>
            </a:extLst>
          </p:cNvPr>
          <p:cNvSpPr txBox="1"/>
          <p:nvPr/>
        </p:nvSpPr>
        <p:spPr bwMode="auto">
          <a:xfrm>
            <a:off x="3784303" y="2526411"/>
            <a:ext cx="422303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Dose Escalation</a:t>
            </a:r>
            <a:r>
              <a:rPr kumimoji="0" lang="en-US" sz="1600" b="0" i="0" u="none" strike="noStrike" kern="1200" cap="none" spc="0" normalizeH="0" baseline="30000" noProof="0" dirty="0">
                <a:ln>
                  <a:noFill/>
                </a:ln>
                <a:solidFill>
                  <a:srgbClr val="000000"/>
                </a:solidFill>
                <a:effectLst/>
                <a:uLnTx/>
                <a:uFillTx/>
                <a:latin typeface="Calibri" panose="020F0502020204030204" pitchFamily="34" charset="0"/>
                <a:ea typeface="+mn-ea"/>
                <a:cs typeface="+mn-cs"/>
              </a:rPr>
              <a: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600" b="0" i="1"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8 mg/kg Q3W established as MTD</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1"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6 mg/kg Q3W chosen for future development</a:t>
            </a:r>
            <a:endParaRPr kumimoji="0" lang="en-US" sz="1600" b="0" i="0" u="none" strike="noStrike" kern="1200" cap="none" spc="0" normalizeH="0" baseline="0" noProof="0" dirty="0">
              <a:ln>
                <a:noFill/>
              </a:ln>
              <a:solidFill>
                <a:srgbClr val="E1471D"/>
              </a:solidFill>
              <a:effectLst/>
              <a:uLnTx/>
              <a:uFillTx/>
              <a:latin typeface="Calibri" panose="020F0502020204030204" pitchFamily="34" charset="0"/>
              <a:ea typeface="+mn-ea"/>
              <a:cs typeface="+mn-cs"/>
            </a:endParaRPr>
          </a:p>
        </p:txBody>
      </p:sp>
      <p:sp>
        <p:nvSpPr>
          <p:cNvPr id="22" name="Rectangle 49">
            <a:extLst>
              <a:ext uri="{FF2B5EF4-FFF2-40B4-BE49-F238E27FC236}">
                <a16:creationId xmlns:a16="http://schemas.microsoft.com/office/drawing/2014/main" id="{5A8443E3-B054-2A4B-A53F-23754F02302B}"/>
              </a:ext>
            </a:extLst>
          </p:cNvPr>
          <p:cNvSpPr>
            <a:spLocks noChangeArrowheads="1"/>
          </p:cNvSpPr>
          <p:nvPr/>
        </p:nvSpPr>
        <p:spPr bwMode="auto">
          <a:xfrm>
            <a:off x="8294248" y="2511601"/>
            <a:ext cx="2761131" cy="822960"/>
          </a:xfrm>
          <a:prstGeom prst="rect">
            <a:avLst/>
          </a:prstGeom>
          <a:solidFill>
            <a:schemeClr val="accent2">
              <a:lumMod val="20000"/>
              <a:lumOff val="80000"/>
            </a:schemeClr>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Dato-DXd </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4 mg/kg Q3W</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(n = 50)</a:t>
            </a:r>
          </a:p>
        </p:txBody>
      </p:sp>
      <p:sp>
        <p:nvSpPr>
          <p:cNvPr id="23" name="TextBox 22">
            <a:extLst>
              <a:ext uri="{FF2B5EF4-FFF2-40B4-BE49-F238E27FC236}">
                <a16:creationId xmlns:a16="http://schemas.microsoft.com/office/drawing/2014/main" id="{F279E564-5CC3-5C4C-AE47-FF7474B17307}"/>
              </a:ext>
            </a:extLst>
          </p:cNvPr>
          <p:cNvSpPr txBox="1"/>
          <p:nvPr/>
        </p:nvSpPr>
        <p:spPr bwMode="auto">
          <a:xfrm>
            <a:off x="8635497" y="2172543"/>
            <a:ext cx="207863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Dose Expansion</a:t>
            </a:r>
            <a:r>
              <a:rPr kumimoji="0" lang="en-US" sz="1600" b="0" i="0" u="none" strike="noStrike" kern="1200" cap="none" spc="0" normalizeH="0" baseline="30000" noProof="0" dirty="0">
                <a:ln>
                  <a:noFill/>
                </a:ln>
                <a:solidFill>
                  <a:srgbClr val="000000"/>
                </a:solidFill>
                <a:effectLst/>
                <a:uLnTx/>
                <a:uFillTx/>
                <a:latin typeface="Calibri" panose="020F0502020204030204" pitchFamily="34" charset="0"/>
                <a:ea typeface="+mn-ea"/>
                <a:cs typeface="+mn-cs"/>
              </a:rPr>
              <a:t>‡</a:t>
            </a:r>
          </a:p>
        </p:txBody>
      </p:sp>
      <p:sp>
        <p:nvSpPr>
          <p:cNvPr id="26" name="Rectangle 49">
            <a:extLst>
              <a:ext uri="{FF2B5EF4-FFF2-40B4-BE49-F238E27FC236}">
                <a16:creationId xmlns:a16="http://schemas.microsoft.com/office/drawing/2014/main" id="{C63AB13E-9C7A-AC45-812C-50E103928C81}"/>
              </a:ext>
            </a:extLst>
          </p:cNvPr>
          <p:cNvSpPr>
            <a:spLocks noChangeArrowheads="1"/>
          </p:cNvSpPr>
          <p:nvPr/>
        </p:nvSpPr>
        <p:spPr bwMode="auto">
          <a:xfrm>
            <a:off x="8308423" y="3420924"/>
            <a:ext cx="2761131" cy="822960"/>
          </a:xfrm>
          <a:prstGeom prst="rect">
            <a:avLst/>
          </a:prstGeom>
          <a:solidFill>
            <a:schemeClr val="accent2">
              <a:lumMod val="60000"/>
              <a:lumOff val="40000"/>
            </a:schemeClr>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Dato-DXd </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6 mg/kg Q3W</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(n = 50)</a:t>
            </a:r>
          </a:p>
        </p:txBody>
      </p:sp>
      <p:sp>
        <p:nvSpPr>
          <p:cNvPr id="27" name="Rectangle 49">
            <a:extLst>
              <a:ext uri="{FF2B5EF4-FFF2-40B4-BE49-F238E27FC236}">
                <a16:creationId xmlns:a16="http://schemas.microsoft.com/office/drawing/2014/main" id="{4A72EE3C-6823-A146-B274-39A04B79BF85}"/>
              </a:ext>
            </a:extLst>
          </p:cNvPr>
          <p:cNvSpPr>
            <a:spLocks noChangeArrowheads="1"/>
          </p:cNvSpPr>
          <p:nvPr/>
        </p:nvSpPr>
        <p:spPr bwMode="auto">
          <a:xfrm>
            <a:off x="8308423" y="4329925"/>
            <a:ext cx="2761131" cy="822960"/>
          </a:xfrm>
          <a:prstGeom prst="rect">
            <a:avLst/>
          </a:prstGeom>
          <a:solidFill>
            <a:schemeClr val="accent2"/>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Dato-DXd </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8 mg/kg Q3W</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(n = 80)</a:t>
            </a:r>
          </a:p>
        </p:txBody>
      </p:sp>
      <p:sp>
        <p:nvSpPr>
          <p:cNvPr id="25" name="Rectangle 46">
            <a:extLst>
              <a:ext uri="{FF2B5EF4-FFF2-40B4-BE49-F238E27FC236}">
                <a16:creationId xmlns:a16="http://schemas.microsoft.com/office/drawing/2014/main" id="{7172377B-B6C4-45A8-B64F-18B7D8811C2C}"/>
              </a:ext>
            </a:extLst>
          </p:cNvPr>
          <p:cNvSpPr>
            <a:spLocks noChangeArrowheads="1"/>
          </p:cNvSpPr>
          <p:nvPr/>
        </p:nvSpPr>
        <p:spPr bwMode="auto">
          <a:xfrm>
            <a:off x="726920" y="5905001"/>
            <a:ext cx="896000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*In US, ≥18 yr of age; in Japan, ≥20 yr of age. </a:t>
            </a:r>
            <a:r>
              <a:rPr kumimoji="0" lang="en-US" sz="1400" b="0" i="0" u="none" strike="noStrike" kern="1200" cap="none" spc="0" normalizeH="0" baseline="30000" noProof="0" dirty="0">
                <a:ln>
                  <a:noFill/>
                </a:ln>
                <a:solidFill>
                  <a:srgbClr val="000000"/>
                </a:solidFill>
                <a:effectLst/>
                <a:uLnTx/>
                <a:uFillTx/>
                <a:latin typeface="Calibri" panose="020F0502020204030204" pitchFamily="34" charset="0"/>
                <a:ea typeface="+mn-ea"/>
                <a:cs typeface="+mn-cs"/>
              </a:rPr>
              <a:t>†</a:t>
            </a: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Dose levels 4, 6, and 8 mg/kg under further study for safety and efficacy. </a:t>
            </a:r>
          </a:p>
          <a:p>
            <a:pPr marL="0" marR="0" lvl="0" indent="0" algn="l" defTabSz="914400" rtl="0" eaLnBrk="1" fontAlgn="auto" latinLnBrk="0" hangingPunct="1">
              <a:lnSpc>
                <a:spcPct val="100000"/>
              </a:lnSpc>
              <a:spcBef>
                <a:spcPct val="0"/>
              </a:spcBef>
              <a:spcAft>
                <a:spcPct val="0"/>
              </a:spcAft>
              <a:buClrTx/>
              <a:buSzTx/>
              <a:buFontTx/>
              <a:buNone/>
              <a:tabLst/>
              <a:defRPr/>
            </a:pPr>
            <a:r>
              <a:rPr kumimoji="0" lang="en-US" sz="1400" b="0" i="0" u="none" strike="noStrike" kern="1200" cap="none" spc="0" normalizeH="0" baseline="30000" noProof="0" dirty="0">
                <a:ln>
                  <a:noFill/>
                </a:ln>
                <a:solidFill>
                  <a:srgbClr val="000000"/>
                </a:solidFill>
                <a:effectLst/>
                <a:uLnTx/>
                <a:uFillTx/>
                <a:latin typeface="Calibri" panose="020F0502020204030204" pitchFamily="34" charset="0"/>
                <a:ea typeface="+mn-ea"/>
                <a:cs typeface="+mn-cs"/>
              </a:rPr>
              <a:t>‡</a:t>
            </a: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Includes patients from dose-escalation and dose-expansion phases of trial.</a:t>
            </a:r>
          </a:p>
        </p:txBody>
      </p:sp>
      <p:sp>
        <p:nvSpPr>
          <p:cNvPr id="19" name="Content Placeholder 2">
            <a:extLst>
              <a:ext uri="{FF2B5EF4-FFF2-40B4-BE49-F238E27FC236}">
                <a16:creationId xmlns:a16="http://schemas.microsoft.com/office/drawing/2014/main" id="{1A18B2C3-7B35-47AE-8D13-F6E60788A768}"/>
              </a:ext>
            </a:extLst>
          </p:cNvPr>
          <p:cNvSpPr txBox="1">
            <a:spLocks/>
          </p:cNvSpPr>
          <p:nvPr/>
        </p:nvSpPr>
        <p:spPr bwMode="auto">
          <a:xfrm>
            <a:off x="604675" y="4966247"/>
            <a:ext cx="10877529" cy="8964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2200" b="1"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Primary objectives: </a:t>
            </a:r>
            <a:r>
              <a:rPr kumimoji="0" lang="en-US" sz="22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MTD, safety, tolerability</a:t>
            </a:r>
          </a:p>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2200" b="1"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Secondary objectives: </a:t>
            </a:r>
            <a:r>
              <a:rPr kumimoji="0" lang="en-US" sz="22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efficacy, pharmacokinetics, antidrug antibodies</a:t>
            </a:r>
          </a:p>
        </p:txBody>
      </p:sp>
      <p:sp>
        <p:nvSpPr>
          <p:cNvPr id="5" name="Text Box 15">
            <a:extLst>
              <a:ext uri="{FF2B5EF4-FFF2-40B4-BE49-F238E27FC236}">
                <a16:creationId xmlns:a16="http://schemas.microsoft.com/office/drawing/2014/main" id="{549EE966-2466-3215-45DE-966746AB2304}"/>
              </a:ext>
            </a:extLst>
          </p:cNvPr>
          <p:cNvSpPr txBox="1">
            <a:spLocks noChangeArrowheads="1"/>
          </p:cNvSpPr>
          <p:nvPr/>
        </p:nvSpPr>
        <p:spPr bwMode="auto">
          <a:xfrm>
            <a:off x="441327" y="6382883"/>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Shimizu</a:t>
            </a:r>
            <a:r>
              <a:rPr kumimoji="0" 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 JCO. 2023;[Epub]</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 </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2518632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86B544-743C-443D-AE0E-25F41CF2A945}"/>
              </a:ext>
            </a:extLst>
          </p:cNvPr>
          <p:cNvSpPr>
            <a:spLocks noGrp="1"/>
          </p:cNvSpPr>
          <p:nvPr>
            <p:ph type="title"/>
          </p:nvPr>
        </p:nvSpPr>
        <p:spPr/>
        <p:txBody>
          <a:bodyPr/>
          <a:lstStyle/>
          <a:p>
            <a:r>
              <a:rPr lang="en-US" dirty="0"/>
              <a:t>TROPION-PanTumor01—Updated NSCLC Cohort: Antitumor Activity</a:t>
            </a:r>
          </a:p>
        </p:txBody>
      </p:sp>
      <p:sp>
        <p:nvSpPr>
          <p:cNvPr id="4" name="Text Box 15">
            <a:extLst>
              <a:ext uri="{FF2B5EF4-FFF2-40B4-BE49-F238E27FC236}">
                <a16:creationId xmlns:a16="http://schemas.microsoft.com/office/drawing/2014/main" id="{9517F7A3-7A92-467A-913B-54A65D415894}"/>
              </a:ext>
            </a:extLst>
          </p:cNvPr>
          <p:cNvSpPr txBox="1">
            <a:spLocks noChangeArrowheads="1"/>
          </p:cNvSpPr>
          <p:nvPr/>
        </p:nvSpPr>
        <p:spPr bwMode="auto">
          <a:xfrm>
            <a:off x="441327" y="6382883"/>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Shimizu</a:t>
            </a:r>
            <a:r>
              <a:rPr kumimoji="0" 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 JCO. 2023;[Epub]</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 </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endParaRPr>
          </a:p>
        </p:txBody>
      </p:sp>
      <p:graphicFrame>
        <p:nvGraphicFramePr>
          <p:cNvPr id="13" name="Group 32">
            <a:extLst>
              <a:ext uri="{FF2B5EF4-FFF2-40B4-BE49-F238E27FC236}">
                <a16:creationId xmlns:a16="http://schemas.microsoft.com/office/drawing/2014/main" id="{861070DB-5A01-6640-92E4-C899093B5F4B}"/>
              </a:ext>
            </a:extLst>
          </p:cNvPr>
          <p:cNvGraphicFramePr>
            <a:graphicFrameLocks noGrp="1"/>
          </p:cNvGraphicFramePr>
          <p:nvPr>
            <p:extLst>
              <p:ext uri="{D42A27DB-BD31-4B8C-83A1-F6EECF244321}">
                <p14:modId xmlns:p14="http://schemas.microsoft.com/office/powerpoint/2010/main" val="1615468896"/>
              </p:ext>
            </p:extLst>
          </p:nvPr>
        </p:nvGraphicFramePr>
        <p:xfrm>
          <a:off x="719138" y="1604963"/>
          <a:ext cx="10787063" cy="4206400"/>
        </p:xfrm>
        <a:graphic>
          <a:graphicData uri="http://schemas.openxmlformats.org/drawingml/2006/table">
            <a:tbl>
              <a:tblPr/>
              <a:tblGrid>
                <a:gridCol w="4645322">
                  <a:extLst>
                    <a:ext uri="{9D8B030D-6E8A-4147-A177-3AD203B41FA5}">
                      <a16:colId xmlns:a16="http://schemas.microsoft.com/office/drawing/2014/main" val="20000"/>
                    </a:ext>
                  </a:extLst>
                </a:gridCol>
                <a:gridCol w="2047247">
                  <a:extLst>
                    <a:ext uri="{9D8B030D-6E8A-4147-A177-3AD203B41FA5}">
                      <a16:colId xmlns:a16="http://schemas.microsoft.com/office/drawing/2014/main" val="2449082757"/>
                    </a:ext>
                  </a:extLst>
                </a:gridCol>
                <a:gridCol w="2047247">
                  <a:extLst>
                    <a:ext uri="{9D8B030D-6E8A-4147-A177-3AD203B41FA5}">
                      <a16:colId xmlns:a16="http://schemas.microsoft.com/office/drawing/2014/main" val="1428027124"/>
                    </a:ext>
                  </a:extLst>
                </a:gridCol>
                <a:gridCol w="2047247">
                  <a:extLst>
                    <a:ext uri="{9D8B030D-6E8A-4147-A177-3AD203B41FA5}">
                      <a16:colId xmlns:a16="http://schemas.microsoft.com/office/drawing/2014/main" val="20001"/>
                    </a:ext>
                  </a:extLst>
                </a:gridCol>
              </a:tblGrid>
              <a:tr h="0">
                <a:tc rowSpan="2">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Best Overall Response by </a:t>
                      </a:r>
                      <a:br>
                        <a:rPr kumimoji="0" lang="en-US" sz="1800" b="1" i="0" u="none" strike="noStrike" cap="none" normalizeH="0" baseline="0" dirty="0">
                          <a:ln>
                            <a:noFill/>
                          </a:ln>
                          <a:solidFill>
                            <a:schemeClr val="tx1"/>
                          </a:solidFill>
                          <a:effectLst/>
                          <a:latin typeface="Calibri" panose="020F0502020204030204" pitchFamily="34" charset="0"/>
                        </a:rPr>
                      </a:br>
                      <a:r>
                        <a:rPr kumimoji="0" lang="en-US" sz="1800" b="1" i="0" u="none" strike="noStrike" cap="none" normalizeH="0" baseline="0" dirty="0">
                          <a:ln>
                            <a:noFill/>
                          </a:ln>
                          <a:solidFill>
                            <a:schemeClr val="tx1"/>
                          </a:solidFill>
                          <a:effectLst/>
                          <a:latin typeface="Calibri" panose="020F0502020204030204" pitchFamily="34" charset="0"/>
                        </a:rPr>
                        <a:t>BICR per RECIST v1.1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3">
                  <a:txBody>
                    <a:body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Datopotamab Deruxtecan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c hMerge="1">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hMerge="1">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2897142852"/>
                  </a:ext>
                </a:extLst>
              </a:tr>
              <a:tr h="0">
                <a:tc vMerge="1">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bg1"/>
                          </a:solidFill>
                          <a:effectLst/>
                          <a:latin typeface="Calibri" panose="020F0502020204030204" pitchFamily="34" charset="0"/>
                        </a:rPr>
                        <a:t>4 mg/kg (n = 50)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1" i="0" u="none" strike="noStrike" cap="none" normalizeH="0" baseline="0" dirty="0">
                          <a:ln>
                            <a:noFill/>
                          </a:ln>
                          <a:solidFill>
                            <a:schemeClr val="bg1"/>
                          </a:solidFill>
                          <a:effectLst/>
                          <a:latin typeface="Calibri" panose="020F0502020204030204" pitchFamily="34" charset="0"/>
                        </a:rPr>
                        <a:t>6 mg/kg (n = 50)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2">
                        <a:lumMod val="60000"/>
                        <a:lumOff val="40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bg1"/>
                          </a:solidFill>
                          <a:effectLst/>
                          <a:latin typeface="Calibri" panose="020F0502020204030204" pitchFamily="34" charset="0"/>
                        </a:rPr>
                        <a:t>8 mg/kg (n = 80)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2"/>
                    </a:solidFill>
                  </a:tcPr>
                </a:tc>
                <a:extLst>
                  <a:ext uri="{0D108BD9-81ED-4DB2-BD59-A6C34878D82A}">
                    <a16:rowId xmlns:a16="http://schemas.microsoft.com/office/drawing/2014/main" val="10000"/>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ORR,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CR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PR</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11 (22)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11 (22)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13 (26)</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13 (26)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19 (24)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 (1)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18 (23)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SD, n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26 (52)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20 (40)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42 (53)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Non-CR/PD, n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 (2)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 (4)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 (3)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0">
                <a:tc>
                  <a:txBody>
                    <a:bodyPr/>
                    <a:lstStyle/>
                    <a:p>
                      <a:pPr marL="1270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PD, n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7 (14)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10 (20)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8 (10)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597114858"/>
                  </a:ext>
                </a:extLst>
              </a:tr>
              <a:tr h="0">
                <a:tc>
                  <a:txBody>
                    <a:bodyPr/>
                    <a:lstStyle/>
                    <a:p>
                      <a:pPr marL="1270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Not evaluable, n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 (10)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 (10)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9 (11)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920103570"/>
                  </a:ext>
                </a:extLst>
              </a:tr>
              <a:tr h="0">
                <a:tc>
                  <a:txBody>
                    <a:bodyPr/>
                    <a:lstStyle/>
                    <a:p>
                      <a:pPr marL="1270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Median DoR, mo (95% CI)</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12.7 (2.8-NE)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10.5 (5.6-26.5)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9.6 (5.8-NE)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498191008"/>
                  </a:ext>
                </a:extLst>
              </a:tr>
              <a:tr h="0">
                <a:tc>
                  <a:txBody>
                    <a:bodyPr/>
                    <a:lstStyle/>
                    <a:p>
                      <a:pPr marL="1270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Median PFS, mo (95% CI)</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4.3 (2.9-6.9)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6.9 (2.7-8.8)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5.2 (4.1-7.1)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143415023"/>
                  </a:ext>
                </a:extLst>
              </a:tr>
              <a:tr h="0">
                <a:tc>
                  <a:txBody>
                    <a:bodyPr/>
                    <a:lstStyle/>
                    <a:p>
                      <a:pPr marL="1270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Median OS, mo (95% CI)</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12.9 (9.4-NE)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11.4 (7.1-20.6)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10.5 (8-12)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819262598"/>
                  </a:ext>
                </a:extLst>
              </a:tr>
            </a:tbl>
          </a:graphicData>
        </a:graphic>
      </p:graphicFrame>
    </p:spTree>
    <p:extLst>
      <p:ext uri="{BB962C8B-B14F-4D97-AF65-F5344CB8AC3E}">
        <p14:creationId xmlns:p14="http://schemas.microsoft.com/office/powerpoint/2010/main" val="9616208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2DBD86-C168-4912-BFF4-8AE09E7AB7B4}"/>
              </a:ext>
            </a:extLst>
          </p:cNvPr>
          <p:cNvSpPr>
            <a:spLocks noGrp="1"/>
          </p:cNvSpPr>
          <p:nvPr>
            <p:ph type="title"/>
          </p:nvPr>
        </p:nvSpPr>
        <p:spPr/>
        <p:txBody>
          <a:bodyPr/>
          <a:lstStyle/>
          <a:p>
            <a:r>
              <a:rPr lang="en-US" dirty="0"/>
              <a:t>TROPION-Lung02: Datopotamab Deruxtecan + Pembrolizumab ± Platinum CT in Advanced NSCLC</a:t>
            </a:r>
          </a:p>
        </p:txBody>
      </p:sp>
      <p:sp>
        <p:nvSpPr>
          <p:cNvPr id="3" name="Content Placeholder 2">
            <a:extLst>
              <a:ext uri="{FF2B5EF4-FFF2-40B4-BE49-F238E27FC236}">
                <a16:creationId xmlns:a16="http://schemas.microsoft.com/office/drawing/2014/main" id="{11F86844-77E6-4A05-8E58-70954D972983}"/>
              </a:ext>
            </a:extLst>
          </p:cNvPr>
          <p:cNvSpPr>
            <a:spLocks noGrp="1"/>
          </p:cNvSpPr>
          <p:nvPr>
            <p:ph idx="1"/>
          </p:nvPr>
        </p:nvSpPr>
        <p:spPr>
          <a:xfrm>
            <a:off x="609759" y="1439978"/>
            <a:ext cx="4521802" cy="634128"/>
          </a:xfrm>
        </p:spPr>
        <p:txBody>
          <a:bodyPr/>
          <a:lstStyle/>
          <a:p>
            <a:r>
              <a:rPr lang="en-US" sz="1800" dirty="0"/>
              <a:t>Multicenter, open-label phase Ib study </a:t>
            </a:r>
          </a:p>
        </p:txBody>
      </p:sp>
      <p:sp>
        <p:nvSpPr>
          <p:cNvPr id="4" name="Text Box 15">
            <a:extLst>
              <a:ext uri="{FF2B5EF4-FFF2-40B4-BE49-F238E27FC236}">
                <a16:creationId xmlns:a16="http://schemas.microsoft.com/office/drawing/2014/main" id="{71677349-4335-410F-8773-7DF277E4546F}"/>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Goto. ASCO 2023. Abstr 9004.</a:t>
            </a:r>
          </a:p>
        </p:txBody>
      </p:sp>
      <p:sp>
        <p:nvSpPr>
          <p:cNvPr id="9" name="Text Box 45">
            <a:extLst>
              <a:ext uri="{FF2B5EF4-FFF2-40B4-BE49-F238E27FC236}">
                <a16:creationId xmlns:a16="http://schemas.microsoft.com/office/drawing/2014/main" id="{8E88CC10-1576-4DFE-A789-A4017AB9F185}"/>
              </a:ext>
            </a:extLst>
          </p:cNvPr>
          <p:cNvSpPr txBox="1">
            <a:spLocks noChangeArrowheads="1"/>
          </p:cNvSpPr>
          <p:nvPr/>
        </p:nvSpPr>
        <p:spPr bwMode="auto">
          <a:xfrm>
            <a:off x="344507" y="2001906"/>
            <a:ext cx="3675812"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Patients with advanced or metastatic NSCLC without actionable genomic alterations*; ≤2 prior lines of therapy (dose-escalation cohort) or ≤1 line of platinum-based CT (dose-expansion cohorts 1 and 2) or treatment naive (dose-expansion cohorts 2 [enrolled after June 30, 2022] and 3-6)</a:t>
            </a:r>
          </a:p>
        </p:txBody>
      </p:sp>
      <p:sp>
        <p:nvSpPr>
          <p:cNvPr id="10" name="Rectangle 46">
            <a:extLst>
              <a:ext uri="{FF2B5EF4-FFF2-40B4-BE49-F238E27FC236}">
                <a16:creationId xmlns:a16="http://schemas.microsoft.com/office/drawing/2014/main" id="{066E7140-0752-4092-9C77-AD90611927E3}"/>
              </a:ext>
            </a:extLst>
          </p:cNvPr>
          <p:cNvSpPr>
            <a:spLocks noChangeArrowheads="1"/>
          </p:cNvSpPr>
          <p:nvPr/>
        </p:nvSpPr>
        <p:spPr bwMode="auto">
          <a:xfrm>
            <a:off x="4554890" y="1817240"/>
            <a:ext cx="190442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Cohort 1 (n = 20)</a:t>
            </a:r>
          </a:p>
        </p:txBody>
      </p:sp>
      <p:sp>
        <p:nvSpPr>
          <p:cNvPr id="12" name="Rectangle 49">
            <a:extLst>
              <a:ext uri="{FF2B5EF4-FFF2-40B4-BE49-F238E27FC236}">
                <a16:creationId xmlns:a16="http://schemas.microsoft.com/office/drawing/2014/main" id="{481A0E8C-9F05-45BD-8244-60A667CC7AFA}"/>
              </a:ext>
            </a:extLst>
          </p:cNvPr>
          <p:cNvSpPr>
            <a:spLocks noChangeArrowheads="1"/>
          </p:cNvSpPr>
          <p:nvPr/>
        </p:nvSpPr>
        <p:spPr bwMode="auto">
          <a:xfrm>
            <a:off x="6294724" y="1727586"/>
            <a:ext cx="3108960" cy="548640"/>
          </a:xfrm>
          <a:prstGeom prst="rect">
            <a:avLst/>
          </a:prstGeom>
          <a:solidFill>
            <a:schemeClr val="accent2">
              <a:lumMod val="75000"/>
            </a:schemeClr>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Dato-DXd </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4 mg/kg IV Q3W</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Pembrolizumab </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200 mg IV Q3W</a:t>
            </a:r>
          </a:p>
        </p:txBody>
      </p:sp>
      <p:sp>
        <p:nvSpPr>
          <p:cNvPr id="7" name="Rectangle 46">
            <a:extLst>
              <a:ext uri="{FF2B5EF4-FFF2-40B4-BE49-F238E27FC236}">
                <a16:creationId xmlns:a16="http://schemas.microsoft.com/office/drawing/2014/main" id="{5D2E27D0-1230-929F-4B04-91A4D206D57A}"/>
              </a:ext>
            </a:extLst>
          </p:cNvPr>
          <p:cNvSpPr>
            <a:spLocks noChangeArrowheads="1"/>
          </p:cNvSpPr>
          <p:nvPr/>
        </p:nvSpPr>
        <p:spPr bwMode="auto">
          <a:xfrm>
            <a:off x="4554890" y="2369702"/>
            <a:ext cx="190442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Cohort 2 (n = 44)</a:t>
            </a:r>
          </a:p>
        </p:txBody>
      </p:sp>
      <p:sp>
        <p:nvSpPr>
          <p:cNvPr id="22" name="Rectangle 46">
            <a:extLst>
              <a:ext uri="{FF2B5EF4-FFF2-40B4-BE49-F238E27FC236}">
                <a16:creationId xmlns:a16="http://schemas.microsoft.com/office/drawing/2014/main" id="{5A5A56F5-5FD7-9B35-03A4-B5BB69F241C3}"/>
              </a:ext>
            </a:extLst>
          </p:cNvPr>
          <p:cNvSpPr>
            <a:spLocks noChangeArrowheads="1"/>
          </p:cNvSpPr>
          <p:nvPr/>
        </p:nvSpPr>
        <p:spPr bwMode="auto">
          <a:xfrm>
            <a:off x="4554890" y="3096273"/>
            <a:ext cx="190442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Cohort 3 (n = 20)</a:t>
            </a:r>
          </a:p>
        </p:txBody>
      </p:sp>
      <p:sp>
        <p:nvSpPr>
          <p:cNvPr id="24" name="Rectangle 49">
            <a:extLst>
              <a:ext uri="{FF2B5EF4-FFF2-40B4-BE49-F238E27FC236}">
                <a16:creationId xmlns:a16="http://schemas.microsoft.com/office/drawing/2014/main" id="{06AD29A9-5744-3312-188F-D2AA85859A4B}"/>
              </a:ext>
            </a:extLst>
          </p:cNvPr>
          <p:cNvSpPr>
            <a:spLocks noChangeArrowheads="1"/>
          </p:cNvSpPr>
          <p:nvPr/>
        </p:nvSpPr>
        <p:spPr bwMode="auto">
          <a:xfrm>
            <a:off x="6294724" y="2325768"/>
            <a:ext cx="3108960" cy="481752"/>
          </a:xfrm>
          <a:prstGeom prst="rect">
            <a:avLst/>
          </a:prstGeom>
          <a:solidFill>
            <a:schemeClr val="accent2">
              <a:lumMod val="75000"/>
            </a:schemeClr>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Dato-DXd </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6 mg/kg IV Q3W</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Pembrolizumab </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200 mg IV Q3W</a:t>
            </a:r>
          </a:p>
        </p:txBody>
      </p:sp>
      <p:sp>
        <p:nvSpPr>
          <p:cNvPr id="25" name="Rectangle 49">
            <a:extLst>
              <a:ext uri="{FF2B5EF4-FFF2-40B4-BE49-F238E27FC236}">
                <a16:creationId xmlns:a16="http://schemas.microsoft.com/office/drawing/2014/main" id="{D36C0D0C-79C2-EA56-27E5-AB6BA152D88D}"/>
              </a:ext>
            </a:extLst>
          </p:cNvPr>
          <p:cNvSpPr>
            <a:spLocks noChangeArrowheads="1"/>
          </p:cNvSpPr>
          <p:nvPr/>
        </p:nvSpPr>
        <p:spPr bwMode="auto">
          <a:xfrm>
            <a:off x="6294724" y="2915179"/>
            <a:ext cx="3108960" cy="731520"/>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Dato-DXd </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4 mg/kg IV Q3W</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Pembrolizumab </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200 mg IV Q3W</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Carboplatin</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 AUC 5</a:t>
            </a:r>
          </a:p>
        </p:txBody>
      </p:sp>
      <p:sp>
        <p:nvSpPr>
          <p:cNvPr id="26" name="Rectangle 46">
            <a:extLst>
              <a:ext uri="{FF2B5EF4-FFF2-40B4-BE49-F238E27FC236}">
                <a16:creationId xmlns:a16="http://schemas.microsoft.com/office/drawing/2014/main" id="{6267DB12-B44F-129A-F9AF-09B397ABAF2E}"/>
              </a:ext>
            </a:extLst>
          </p:cNvPr>
          <p:cNvSpPr>
            <a:spLocks noChangeArrowheads="1"/>
          </p:cNvSpPr>
          <p:nvPr/>
        </p:nvSpPr>
        <p:spPr bwMode="auto">
          <a:xfrm>
            <a:off x="4554890" y="3884577"/>
            <a:ext cx="190442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Cohort 4 (n = 30)</a:t>
            </a:r>
          </a:p>
        </p:txBody>
      </p:sp>
      <p:sp>
        <p:nvSpPr>
          <p:cNvPr id="27" name="Rectangle 49">
            <a:extLst>
              <a:ext uri="{FF2B5EF4-FFF2-40B4-BE49-F238E27FC236}">
                <a16:creationId xmlns:a16="http://schemas.microsoft.com/office/drawing/2014/main" id="{2D9DEE42-F92B-A0F5-6AAC-747802DA6CF2}"/>
              </a:ext>
            </a:extLst>
          </p:cNvPr>
          <p:cNvSpPr>
            <a:spLocks noChangeArrowheads="1"/>
          </p:cNvSpPr>
          <p:nvPr/>
        </p:nvSpPr>
        <p:spPr bwMode="auto">
          <a:xfrm>
            <a:off x="6294724" y="3703483"/>
            <a:ext cx="3108960" cy="731520"/>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Dato-DXd </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6 mg/kg IV Q3W</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Pembrolizumab </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200 mg IV Q3W</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Carboplatin </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AUC 5</a:t>
            </a:r>
          </a:p>
        </p:txBody>
      </p:sp>
      <p:sp>
        <p:nvSpPr>
          <p:cNvPr id="28" name="Rectangle 46">
            <a:extLst>
              <a:ext uri="{FF2B5EF4-FFF2-40B4-BE49-F238E27FC236}">
                <a16:creationId xmlns:a16="http://schemas.microsoft.com/office/drawing/2014/main" id="{2F255150-8B9C-2C00-E486-978A92BA3533}"/>
              </a:ext>
            </a:extLst>
          </p:cNvPr>
          <p:cNvSpPr>
            <a:spLocks noChangeArrowheads="1"/>
          </p:cNvSpPr>
          <p:nvPr/>
        </p:nvSpPr>
        <p:spPr bwMode="auto">
          <a:xfrm>
            <a:off x="4554890" y="4682138"/>
            <a:ext cx="190442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Cohort 5 (n = 12)</a:t>
            </a:r>
          </a:p>
        </p:txBody>
      </p:sp>
      <p:sp>
        <p:nvSpPr>
          <p:cNvPr id="29" name="Rectangle 49">
            <a:extLst>
              <a:ext uri="{FF2B5EF4-FFF2-40B4-BE49-F238E27FC236}">
                <a16:creationId xmlns:a16="http://schemas.microsoft.com/office/drawing/2014/main" id="{1AF5CFEF-927D-0BC8-99A5-7AFDA7E8C269}"/>
              </a:ext>
            </a:extLst>
          </p:cNvPr>
          <p:cNvSpPr>
            <a:spLocks noChangeArrowheads="1"/>
          </p:cNvSpPr>
          <p:nvPr/>
        </p:nvSpPr>
        <p:spPr bwMode="auto">
          <a:xfrm>
            <a:off x="6294724" y="4501044"/>
            <a:ext cx="3108960" cy="731520"/>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Dato-DXd </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4 mg/kg IV Q3W</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Pembrolizumab </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200 mg IV Q3W</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Cisplatin </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75 mg/m</a:t>
            </a:r>
            <a:r>
              <a:rPr kumimoji="0" lang="en-US" altLang="en-US" sz="1600" b="0" i="0" u="none" strike="noStrike" kern="1200" cap="none" spc="0" normalizeH="0" baseline="30000" noProof="0" dirty="0">
                <a:ln>
                  <a:noFill/>
                </a:ln>
                <a:solidFill>
                  <a:srgbClr val="FFFFFF"/>
                </a:solidFill>
                <a:effectLst/>
                <a:uLnTx/>
                <a:uFillTx/>
                <a:latin typeface="Calibri" panose="020F0502020204030204" pitchFamily="34" charset="0"/>
                <a:ea typeface="+mn-ea"/>
                <a:cs typeface="Arial" panose="020B0604020202020204" pitchFamily="34" charset="0"/>
              </a:rPr>
              <a:t>2</a:t>
            </a:r>
          </a:p>
        </p:txBody>
      </p:sp>
      <p:sp>
        <p:nvSpPr>
          <p:cNvPr id="30" name="Rectangle 46">
            <a:extLst>
              <a:ext uri="{FF2B5EF4-FFF2-40B4-BE49-F238E27FC236}">
                <a16:creationId xmlns:a16="http://schemas.microsoft.com/office/drawing/2014/main" id="{3A214769-B859-E1C9-E998-06D65854441A}"/>
              </a:ext>
            </a:extLst>
          </p:cNvPr>
          <p:cNvSpPr>
            <a:spLocks noChangeArrowheads="1"/>
          </p:cNvSpPr>
          <p:nvPr/>
        </p:nvSpPr>
        <p:spPr bwMode="auto">
          <a:xfrm>
            <a:off x="4554890" y="5488289"/>
            <a:ext cx="190442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Cohort 6 (n = 10)</a:t>
            </a:r>
          </a:p>
        </p:txBody>
      </p:sp>
      <p:sp>
        <p:nvSpPr>
          <p:cNvPr id="31" name="Rectangle 49">
            <a:extLst>
              <a:ext uri="{FF2B5EF4-FFF2-40B4-BE49-F238E27FC236}">
                <a16:creationId xmlns:a16="http://schemas.microsoft.com/office/drawing/2014/main" id="{966CBD30-7395-4EDD-19B0-81BA37ECF180}"/>
              </a:ext>
            </a:extLst>
          </p:cNvPr>
          <p:cNvSpPr>
            <a:spLocks noChangeArrowheads="1"/>
          </p:cNvSpPr>
          <p:nvPr/>
        </p:nvSpPr>
        <p:spPr bwMode="auto">
          <a:xfrm>
            <a:off x="6294724" y="5307195"/>
            <a:ext cx="3108960" cy="731520"/>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Dato-DXd </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6 mg/kg IV Q3W</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Pembrolizumab </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200 mg IV Q3W</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Cisplatin </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75 mg/m</a:t>
            </a:r>
            <a:r>
              <a:rPr kumimoji="0" lang="en-US" altLang="en-US" sz="1600" b="0" i="0" u="none" strike="noStrike" kern="1200" cap="none" spc="0" normalizeH="0" baseline="30000" noProof="0" dirty="0">
                <a:ln>
                  <a:noFill/>
                </a:ln>
                <a:solidFill>
                  <a:srgbClr val="FFFFFF"/>
                </a:solidFill>
                <a:effectLst/>
                <a:uLnTx/>
                <a:uFillTx/>
                <a:latin typeface="Calibri" panose="020F0502020204030204" pitchFamily="34" charset="0"/>
                <a:ea typeface="+mn-ea"/>
                <a:cs typeface="Arial" panose="020B0604020202020204" pitchFamily="34" charset="0"/>
              </a:rPr>
              <a:t>2</a:t>
            </a:r>
          </a:p>
        </p:txBody>
      </p:sp>
      <p:sp>
        <p:nvSpPr>
          <p:cNvPr id="33" name="TextBox 32">
            <a:extLst>
              <a:ext uri="{FF2B5EF4-FFF2-40B4-BE49-F238E27FC236}">
                <a16:creationId xmlns:a16="http://schemas.microsoft.com/office/drawing/2014/main" id="{25A99BCE-8C3E-A7AE-F3C9-4FF7971843E0}"/>
              </a:ext>
            </a:extLst>
          </p:cNvPr>
          <p:cNvSpPr txBox="1"/>
          <p:nvPr/>
        </p:nvSpPr>
        <p:spPr bwMode="auto">
          <a:xfrm>
            <a:off x="9403684" y="3189262"/>
            <a:ext cx="2260674"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Safety of doublet regimens established prior to evaluation of triplets and of Dato-DXd 4 mg/kg prior to 6 mg/kg</a:t>
            </a:r>
          </a:p>
        </p:txBody>
      </p:sp>
      <p:sp>
        <p:nvSpPr>
          <p:cNvPr id="5" name="Left Brace 4">
            <a:extLst>
              <a:ext uri="{FF2B5EF4-FFF2-40B4-BE49-F238E27FC236}">
                <a16:creationId xmlns:a16="http://schemas.microsoft.com/office/drawing/2014/main" id="{892D8B70-B942-507A-43AF-528B88224F82}"/>
              </a:ext>
            </a:extLst>
          </p:cNvPr>
          <p:cNvSpPr/>
          <p:nvPr/>
        </p:nvSpPr>
        <p:spPr bwMode="auto">
          <a:xfrm>
            <a:off x="4351304" y="1836382"/>
            <a:ext cx="245537" cy="4029200"/>
          </a:xfrm>
          <a:prstGeom prst="leftBrace">
            <a:avLst>
              <a:gd name="adj1" fmla="val 8333"/>
              <a:gd name="adj2" fmla="val 32608"/>
            </a:avLst>
          </a:prstGeom>
          <a:noFill/>
          <a:ln w="28575" cap="flat" cmpd="sng" algn="ctr">
            <a:solidFill>
              <a:schemeClr val="bg1"/>
            </a:solidFill>
            <a:prstDash val="solid"/>
            <a:round/>
            <a:headEnd type="none" w="med" len="med"/>
            <a:tailEnd type="none" w="med" len="med"/>
          </a:ln>
          <a:effec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cxnSp>
        <p:nvCxnSpPr>
          <p:cNvPr id="8" name="Straight Arrow Connector 7">
            <a:extLst>
              <a:ext uri="{FF2B5EF4-FFF2-40B4-BE49-F238E27FC236}">
                <a16:creationId xmlns:a16="http://schemas.microsoft.com/office/drawing/2014/main" id="{7A3141FD-43A8-D455-826D-372DB3ABC696}"/>
              </a:ext>
            </a:extLst>
          </p:cNvPr>
          <p:cNvCxnSpPr/>
          <p:nvPr/>
        </p:nvCxnSpPr>
        <p:spPr bwMode="auto">
          <a:xfrm>
            <a:off x="3939960" y="3156068"/>
            <a:ext cx="264495" cy="0"/>
          </a:xfrm>
          <a:prstGeom prst="straightConnector1">
            <a:avLst/>
          </a:prstGeom>
          <a:noFill/>
          <a:ln w="28575" cap="flat" cmpd="sng" algn="ctr">
            <a:solidFill>
              <a:schemeClr val="bg1"/>
            </a:solidFill>
            <a:prstDash val="solid"/>
            <a:round/>
            <a:headEnd type="none" w="med" len="med"/>
            <a:tailEnd type="triangle"/>
          </a:ln>
          <a:effectLst/>
        </p:spPr>
      </p:cxnSp>
      <p:sp>
        <p:nvSpPr>
          <p:cNvPr id="6" name="TextBox 5">
            <a:extLst>
              <a:ext uri="{FF2B5EF4-FFF2-40B4-BE49-F238E27FC236}">
                <a16:creationId xmlns:a16="http://schemas.microsoft.com/office/drawing/2014/main" id="{F5C45493-B0D0-F43C-3C44-AD32C2F685B1}"/>
              </a:ext>
            </a:extLst>
          </p:cNvPr>
          <p:cNvSpPr txBox="1"/>
          <p:nvPr/>
        </p:nvSpPr>
        <p:spPr bwMode="auto">
          <a:xfrm>
            <a:off x="446410" y="4291907"/>
            <a:ext cx="349354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t>
            </a:r>
            <a:r>
              <a:rPr kumimoji="0" 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EGFR, ALK, ROS1, NTRK, BRAF, RET, </a:t>
            </a: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or</a:t>
            </a:r>
            <a:r>
              <a:rPr kumimoji="0" 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MET.</a:t>
            </a:r>
          </a:p>
        </p:txBody>
      </p:sp>
      <p:sp>
        <p:nvSpPr>
          <p:cNvPr id="11" name="Content Placeholder 2">
            <a:extLst>
              <a:ext uri="{FF2B5EF4-FFF2-40B4-BE49-F238E27FC236}">
                <a16:creationId xmlns:a16="http://schemas.microsoft.com/office/drawing/2014/main" id="{7CC2AD92-C55C-CDCB-22BC-091A897EA0F1}"/>
              </a:ext>
            </a:extLst>
          </p:cNvPr>
          <p:cNvSpPr txBox="1">
            <a:spLocks/>
          </p:cNvSpPr>
          <p:nvPr/>
        </p:nvSpPr>
        <p:spPr bwMode="auto">
          <a:xfrm>
            <a:off x="294453" y="5182721"/>
            <a:ext cx="4188646" cy="1206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342900" marR="0" lvl="0" indent="-342900" algn="l" defTabSz="914400" rtl="0" eaLnBrk="1" fontAlgn="base" latinLnBrk="0" hangingPunct="1">
              <a:lnSpc>
                <a:spcPct val="90000"/>
              </a:lnSpc>
              <a:spcBef>
                <a:spcPts val="3600"/>
              </a:spcBef>
              <a:spcAft>
                <a:spcPts val="0"/>
              </a:spcAft>
              <a:buClr>
                <a:srgbClr val="000000"/>
              </a:buClr>
              <a:buSzTx/>
              <a:buFont typeface="Wingdings" panose="05000000000000000000" pitchFamily="2" charset="2"/>
              <a:buChar char="§"/>
              <a:tabLst/>
              <a:defRPr/>
            </a:pPr>
            <a:r>
              <a:rPr kumimoji="0" lang="en-US" sz="1800" b="1"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Primary objectives:</a:t>
            </a:r>
            <a:r>
              <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 safety and tolerability</a:t>
            </a:r>
          </a:p>
          <a:p>
            <a:pPr marL="342900" marR="0" lvl="0" indent="-342900" algn="l" defTabSz="914400" rtl="0" eaLnBrk="1" fontAlgn="base" latinLnBrk="0" hangingPunct="1">
              <a:lnSpc>
                <a:spcPct val="90000"/>
              </a:lnSpc>
              <a:spcBef>
                <a:spcPts val="600"/>
              </a:spcBef>
              <a:spcAft>
                <a:spcPts val="0"/>
              </a:spcAft>
              <a:buClr>
                <a:srgbClr val="000000"/>
              </a:buClr>
              <a:buSzTx/>
              <a:buFont typeface="Wingdings" panose="05000000000000000000" pitchFamily="2" charset="2"/>
              <a:buChar char="§"/>
              <a:tabLst/>
              <a:defRPr/>
            </a:pPr>
            <a:r>
              <a:rPr kumimoji="0" lang="en-US" sz="1800" b="1"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Secondary objectives:</a:t>
            </a:r>
            <a:r>
              <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 efficacy, pharmacokinetics, antidrug antibodies</a:t>
            </a:r>
          </a:p>
          <a:p>
            <a:pPr marL="342900" marR="0" lvl="0" indent="-342900" algn="l" defTabSz="914400" rtl="0" eaLnBrk="1" fontAlgn="base" latinLnBrk="0" hangingPunct="1">
              <a:lnSpc>
                <a:spcPct val="90000"/>
              </a:lnSpc>
              <a:spcBef>
                <a:spcPts val="600"/>
              </a:spcBef>
              <a:spcAft>
                <a:spcPts val="0"/>
              </a:spcAft>
              <a:buClr>
                <a:srgbClr val="000000"/>
              </a:buClr>
              <a:buSzTx/>
              <a:buFont typeface="Wingdings" panose="05000000000000000000" pitchFamily="2" charset="2"/>
              <a:buChar char="§"/>
              <a:tabLst/>
              <a:defRPr/>
            </a:pPr>
            <a:endPar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14" name="TextBox 13">
            <a:extLst>
              <a:ext uri="{FF2B5EF4-FFF2-40B4-BE49-F238E27FC236}">
                <a16:creationId xmlns:a16="http://schemas.microsoft.com/office/drawing/2014/main" id="{A0BE5386-CD40-2405-A91F-7984322C9556}"/>
              </a:ext>
            </a:extLst>
          </p:cNvPr>
          <p:cNvSpPr txBox="1"/>
          <p:nvPr/>
        </p:nvSpPr>
        <p:spPr bwMode="auto">
          <a:xfrm>
            <a:off x="5290556" y="6388915"/>
            <a:ext cx="255864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Data cutoff: April 7, 2023.</a:t>
            </a:r>
          </a:p>
        </p:txBody>
      </p:sp>
    </p:spTree>
    <p:extLst>
      <p:ext uri="{BB962C8B-B14F-4D97-AF65-F5344CB8AC3E}">
        <p14:creationId xmlns:p14="http://schemas.microsoft.com/office/powerpoint/2010/main" val="14400859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3392CD-84A2-4785-8456-257A1CB68ABC}"/>
              </a:ext>
            </a:extLst>
          </p:cNvPr>
          <p:cNvSpPr>
            <a:spLocks noGrp="1"/>
          </p:cNvSpPr>
          <p:nvPr>
            <p:ph type="title"/>
          </p:nvPr>
        </p:nvSpPr>
        <p:spPr/>
        <p:txBody>
          <a:bodyPr/>
          <a:lstStyle/>
          <a:p>
            <a:r>
              <a:rPr lang="en-US" dirty="0"/>
              <a:t>TROPION-Lung02: Antitumor Activity</a:t>
            </a:r>
          </a:p>
        </p:txBody>
      </p:sp>
      <p:sp>
        <p:nvSpPr>
          <p:cNvPr id="4" name="Text Box 15">
            <a:extLst>
              <a:ext uri="{FF2B5EF4-FFF2-40B4-BE49-F238E27FC236}">
                <a16:creationId xmlns:a16="http://schemas.microsoft.com/office/drawing/2014/main" id="{64EA308B-AE14-451D-83B6-8743C06B1BEC}"/>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dirty="0">
                <a:solidFill>
                  <a:schemeClr val="bg2"/>
                </a:solidFill>
                <a:latin typeface="Calibri" panose="020F0502020204030204" pitchFamily="34" charset="0"/>
              </a:rPr>
              <a:t>Goto. ASCO 2023. Abstr 9004.</a:t>
            </a:r>
            <a:endParaRPr lang="en-US" altLang="en-US" sz="1200" b="0" dirty="0">
              <a:solidFill>
                <a:srgbClr val="455560"/>
              </a:solidFill>
              <a:latin typeface="Calibri" panose="020F0502020204030204" pitchFamily="34" charset="0"/>
            </a:endParaRPr>
          </a:p>
        </p:txBody>
      </p:sp>
      <p:graphicFrame>
        <p:nvGraphicFramePr>
          <p:cNvPr id="8" name="Group 32">
            <a:extLst>
              <a:ext uri="{FF2B5EF4-FFF2-40B4-BE49-F238E27FC236}">
                <a16:creationId xmlns:a16="http://schemas.microsoft.com/office/drawing/2014/main" id="{5447BC02-A4A6-4F7D-A5F4-4DDA36C1B7CE}"/>
              </a:ext>
            </a:extLst>
          </p:cNvPr>
          <p:cNvGraphicFramePr>
            <a:graphicFrameLocks noGrp="1"/>
          </p:cNvGraphicFramePr>
          <p:nvPr>
            <p:extLst>
              <p:ext uri="{D42A27DB-BD31-4B8C-83A1-F6EECF244321}">
                <p14:modId xmlns:p14="http://schemas.microsoft.com/office/powerpoint/2010/main" val="890422582"/>
              </p:ext>
            </p:extLst>
          </p:nvPr>
        </p:nvGraphicFramePr>
        <p:xfrm>
          <a:off x="719137" y="1266670"/>
          <a:ext cx="10748964" cy="4846448"/>
        </p:xfrm>
        <a:graphic>
          <a:graphicData uri="http://schemas.openxmlformats.org/drawingml/2006/table">
            <a:tbl>
              <a:tblPr/>
              <a:tblGrid>
                <a:gridCol w="3671888">
                  <a:extLst>
                    <a:ext uri="{9D8B030D-6E8A-4147-A177-3AD203B41FA5}">
                      <a16:colId xmlns:a16="http://schemas.microsoft.com/office/drawing/2014/main" val="20000"/>
                    </a:ext>
                  </a:extLst>
                </a:gridCol>
                <a:gridCol w="1796086">
                  <a:extLst>
                    <a:ext uri="{9D8B030D-6E8A-4147-A177-3AD203B41FA5}">
                      <a16:colId xmlns:a16="http://schemas.microsoft.com/office/drawing/2014/main" val="20001"/>
                    </a:ext>
                  </a:extLst>
                </a:gridCol>
                <a:gridCol w="1768514">
                  <a:extLst>
                    <a:ext uri="{9D8B030D-6E8A-4147-A177-3AD203B41FA5}">
                      <a16:colId xmlns:a16="http://schemas.microsoft.com/office/drawing/2014/main" val="20002"/>
                    </a:ext>
                  </a:extLst>
                </a:gridCol>
                <a:gridCol w="1806981">
                  <a:extLst>
                    <a:ext uri="{9D8B030D-6E8A-4147-A177-3AD203B41FA5}">
                      <a16:colId xmlns:a16="http://schemas.microsoft.com/office/drawing/2014/main" val="1917525391"/>
                    </a:ext>
                  </a:extLst>
                </a:gridCol>
                <a:gridCol w="1705495">
                  <a:extLst>
                    <a:ext uri="{9D8B030D-6E8A-4147-A177-3AD203B41FA5}">
                      <a16:colId xmlns:a16="http://schemas.microsoft.com/office/drawing/2014/main" val="614789423"/>
                    </a:ext>
                  </a:extLst>
                </a:gridCol>
              </a:tblGrid>
              <a:tr h="295001">
                <a:tc rowSpan="2">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Investigator-Assessed Response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gridSpan="2">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All Patients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hMerge="1">
                  <a:txBody>
                    <a:bodyPr/>
                    <a:lstStyle/>
                    <a:p>
                      <a:pPr marL="0" marR="0" lvl="0" indent="0" algn="ctr" defTabSz="914400" rtl="0" eaLnBrk="1" fontAlgn="base" latinLnBrk="0" hangingPunct="1">
                        <a:lnSpc>
                          <a:spcPct val="100000"/>
                        </a:lnSpc>
                        <a:spcBef>
                          <a:spcPts val="0"/>
                        </a:spcBef>
                        <a:spcAft>
                          <a:spcPts val="0"/>
                        </a:spcAft>
                        <a:buClrTx/>
                        <a:buSzTx/>
                        <a:buFontTx/>
                        <a:buNone/>
                        <a:tabLst/>
                      </a:pPr>
                      <a:endParaRPr kumimoji="0" lang="en-US" sz="18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ts val="0"/>
                        </a:spcBef>
                        <a:spcAft>
                          <a:spcPts val="0"/>
                        </a:spcAft>
                        <a:buClrTx/>
                        <a:buSzTx/>
                        <a:buFontTx/>
                        <a:buNone/>
                        <a:tabLst/>
                      </a:pPr>
                      <a:r>
                        <a:rPr kumimoji="0" lang="en-US" sz="1800" b="1" i="0" u="none" strike="noStrike" cap="none" normalizeH="0" baseline="0" dirty="0">
                          <a:ln>
                            <a:noFill/>
                          </a:ln>
                          <a:solidFill>
                            <a:schemeClr val="tx1"/>
                          </a:solidFill>
                          <a:effectLst/>
                          <a:latin typeface="Calibri" panose="020F0502020204030204" pitchFamily="34" charset="0"/>
                        </a:rPr>
                        <a:t>First Line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hMerge="1">
                  <a:txBody>
                    <a:bodyPr/>
                    <a:lstStyle/>
                    <a:p>
                      <a:pPr marL="0" marR="0" lvl="0" indent="0" algn="ctr" defTabSz="914400" rtl="0" eaLnBrk="1" fontAlgn="base" latinLnBrk="0" hangingPunct="1">
                        <a:lnSpc>
                          <a:spcPct val="100000"/>
                        </a:lnSpc>
                        <a:spcBef>
                          <a:spcPts val="0"/>
                        </a:spcBef>
                        <a:spcAft>
                          <a:spcPts val="0"/>
                        </a:spcAft>
                        <a:buClrTx/>
                        <a:buSzTx/>
                        <a:buFontTx/>
                        <a:buNone/>
                        <a:tabLst/>
                      </a:pPr>
                      <a:endParaRPr kumimoji="0" lang="en-US" sz="18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88664627"/>
                  </a:ext>
                </a:extLst>
              </a:tr>
              <a:tr h="516242">
                <a:tc vMerge="1">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Characteristic</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Doublet</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(n = 61)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pPr>
                      <a:r>
                        <a:rPr kumimoji="0" lang="en-US" sz="1800" b="1" i="0" u="none" strike="noStrike" cap="none" normalizeH="0" baseline="0" dirty="0">
                          <a:ln>
                            <a:noFill/>
                          </a:ln>
                          <a:solidFill>
                            <a:schemeClr val="tx1"/>
                          </a:solidFill>
                          <a:effectLst/>
                          <a:latin typeface="Calibri" panose="020F0502020204030204" pitchFamily="34" charset="0"/>
                        </a:rPr>
                        <a:t>Triplet</a:t>
                      </a:r>
                    </a:p>
                    <a:p>
                      <a:pPr marL="0" marR="0" lvl="0" indent="0" algn="ctr" defTabSz="914400" rtl="0" eaLnBrk="1" fontAlgn="base" latinLnBrk="0" hangingPunct="1">
                        <a:lnSpc>
                          <a:spcPct val="100000"/>
                        </a:lnSpc>
                        <a:spcBef>
                          <a:spcPts val="0"/>
                        </a:spcBef>
                        <a:spcAft>
                          <a:spcPts val="0"/>
                        </a:spcAft>
                        <a:buClrTx/>
                        <a:buSzTx/>
                        <a:buFontTx/>
                        <a:buNone/>
                        <a:tabLst/>
                      </a:pPr>
                      <a:r>
                        <a:rPr kumimoji="0" lang="en-US" sz="1800" b="1" i="0" u="none" strike="noStrike" cap="none" normalizeH="0" baseline="0" dirty="0">
                          <a:ln>
                            <a:noFill/>
                          </a:ln>
                          <a:solidFill>
                            <a:schemeClr val="tx1"/>
                          </a:solidFill>
                          <a:effectLst/>
                          <a:latin typeface="Calibri" panose="020F0502020204030204" pitchFamily="34" charset="0"/>
                        </a:rPr>
                        <a:t>(n = 71)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Doublet</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(n = 34)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pPr>
                      <a:r>
                        <a:rPr kumimoji="0" lang="en-US" sz="1800" b="1" i="0" u="none" strike="noStrike" cap="none" normalizeH="0" baseline="0" dirty="0">
                          <a:ln>
                            <a:noFill/>
                          </a:ln>
                          <a:solidFill>
                            <a:schemeClr val="tx1"/>
                          </a:solidFill>
                          <a:effectLst/>
                          <a:latin typeface="Calibri" panose="020F0502020204030204" pitchFamily="34" charset="0"/>
                        </a:rPr>
                        <a:t>Triplet</a:t>
                      </a:r>
                    </a:p>
                    <a:p>
                      <a:pPr marL="0" marR="0" lvl="0" indent="0" algn="ctr" defTabSz="914400" rtl="0" eaLnBrk="1" fontAlgn="base" latinLnBrk="0" hangingPunct="1">
                        <a:lnSpc>
                          <a:spcPct val="100000"/>
                        </a:lnSpc>
                        <a:spcBef>
                          <a:spcPts val="0"/>
                        </a:spcBef>
                        <a:spcAft>
                          <a:spcPts val="0"/>
                        </a:spcAft>
                        <a:buClrTx/>
                        <a:buSzTx/>
                        <a:buFontTx/>
                        <a:buNone/>
                        <a:tabLst/>
                      </a:pPr>
                      <a:r>
                        <a:rPr kumimoji="0" lang="en-US" sz="1800" b="1" i="0" u="none" strike="noStrike" cap="none" normalizeH="0" baseline="0" dirty="0">
                          <a:ln>
                            <a:noFill/>
                          </a:ln>
                          <a:solidFill>
                            <a:schemeClr val="tx1"/>
                          </a:solidFill>
                          <a:effectLst/>
                          <a:latin typeface="Calibri" panose="020F0502020204030204" pitchFamily="34" charset="0"/>
                        </a:rPr>
                        <a:t>(n = 53)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516242">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Confirmed + pending ORR, </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n (%) [95% CI]</a:t>
                      </a:r>
                    </a:p>
                  </a:txBody>
                  <a:tcPr marL="118872"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23 (38) [26-51]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35 (49) [37-61]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17 (50) [32-68]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30 (57) [42-70]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1179965">
                <a:tc>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Confirmed + pending BOR, n (%)</a:t>
                      </a:r>
                    </a:p>
                    <a:p>
                      <a:pPr marL="284163" marR="0" lvl="0" indent="-171450" algn="l" defTabSz="914400" rtl="0" eaLnBrk="1" fontAlgn="base" latinLnBrk="0" hangingPunct="1">
                        <a:lnSpc>
                          <a:spcPct val="100000"/>
                        </a:lnSpc>
                        <a:spcBef>
                          <a:spcPts val="0"/>
                        </a:spcBef>
                        <a:spcAft>
                          <a:spcPts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Confirmed CR</a:t>
                      </a:r>
                    </a:p>
                    <a:p>
                      <a:pPr marL="284163" marR="0" lvl="0" indent="-171450" algn="l" defTabSz="914400" rtl="0" eaLnBrk="1" fontAlgn="base" latinLnBrk="0" hangingPunct="1">
                        <a:lnSpc>
                          <a:spcPct val="100000"/>
                        </a:lnSpc>
                        <a:spcBef>
                          <a:spcPts val="0"/>
                        </a:spcBef>
                        <a:spcAft>
                          <a:spcPts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Pending CR</a:t>
                      </a:r>
                    </a:p>
                    <a:p>
                      <a:pPr marL="284163" marR="0" lvl="0" indent="-171450" algn="l" defTabSz="914400" rtl="0" eaLnBrk="1" fontAlgn="base" latinLnBrk="0" hangingPunct="1">
                        <a:lnSpc>
                          <a:spcPct val="100000"/>
                        </a:lnSpc>
                        <a:spcBef>
                          <a:spcPts val="0"/>
                        </a:spcBef>
                        <a:spcAft>
                          <a:spcPts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Confirmed PR</a:t>
                      </a:r>
                    </a:p>
                    <a:p>
                      <a:pPr marL="284163" marR="0" lvl="0" indent="-171450" algn="l" defTabSz="914400" rtl="0" eaLnBrk="1" fontAlgn="base" latinLnBrk="0" hangingPunct="1">
                        <a:lnSpc>
                          <a:spcPct val="100000"/>
                        </a:lnSpc>
                        <a:spcBef>
                          <a:spcPts val="0"/>
                        </a:spcBef>
                        <a:spcAft>
                          <a:spcPts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Pending PR</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21 (34)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 (3)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 (1)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34 (48)</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15 (44)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 (6)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 (2)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29 (55)</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295001">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SD, n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30 (49)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27 (38)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16 (47)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18 (34)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295001">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DCR, n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51 (84)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62 (87)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31 (91)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48 (91)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r h="295001">
                <a:tc>
                  <a:txBody>
                    <a:body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Median DoR, mo (95% CI)</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NE (8.8-NE)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NE (5.8-NE)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NE (5.5-NE)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NE (5.7-NE)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107390523"/>
                  </a:ext>
                </a:extLst>
              </a:tr>
              <a:tr h="516242">
                <a:tc>
                  <a:txBody>
                    <a:bodyPr/>
                    <a:lstStyle/>
                    <a:p>
                      <a:pPr marL="112713" marR="0" lvl="0" indent="0" algn="l" defTabSz="914400" rtl="0" eaLnBrk="1" fontAlgn="base" latinLnBrk="0" hangingPunct="1">
                        <a:lnSpc>
                          <a:spcPct val="100000"/>
                        </a:lnSpc>
                        <a:spcBef>
                          <a:spcPct val="0"/>
                        </a:spcBef>
                        <a:spcAft>
                          <a:spcPts val="0"/>
                        </a:spcAft>
                        <a:buClr>
                          <a:srgbClr val="000000"/>
                        </a:buClr>
                        <a:buSzTx/>
                        <a:buFont typeface="Arial" panose="020B0604020202020204" pitchFamily="34" charset="0"/>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Preliminary median PFS, </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mo (95% CI)</a:t>
                      </a:r>
                    </a:p>
                  </a:txBody>
                  <a:tcPr marL="0"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8.3 (6.8-11.8)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7.8 (5.6-11.1)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179597524"/>
                  </a:ext>
                </a:extLst>
              </a:tr>
            </a:tbl>
          </a:graphicData>
        </a:graphic>
      </p:graphicFrame>
    </p:spTree>
    <p:extLst>
      <p:ext uri="{BB962C8B-B14F-4D97-AF65-F5344CB8AC3E}">
        <p14:creationId xmlns:p14="http://schemas.microsoft.com/office/powerpoint/2010/main" val="13503187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950D07-3A24-4F6C-1541-6F7974C9569D}"/>
              </a:ext>
            </a:extLst>
          </p:cNvPr>
          <p:cNvSpPr>
            <a:spLocks noGrp="1"/>
          </p:cNvSpPr>
          <p:nvPr>
            <p:ph type="title"/>
          </p:nvPr>
        </p:nvSpPr>
        <p:spPr/>
        <p:txBody>
          <a:bodyPr/>
          <a:lstStyle/>
          <a:p>
            <a:r>
              <a:rPr lang="en-US" dirty="0"/>
              <a:t>Select Ongoing Trials of Sacituzumab Govitecan in </a:t>
            </a:r>
            <a:br>
              <a:rPr lang="en-US" dirty="0"/>
            </a:br>
            <a:r>
              <a:rPr lang="en-US" dirty="0"/>
              <a:t>Advanced or Metastatic NSCLC</a:t>
            </a:r>
          </a:p>
        </p:txBody>
      </p:sp>
      <p:graphicFrame>
        <p:nvGraphicFramePr>
          <p:cNvPr id="3" name="Table 6">
            <a:extLst>
              <a:ext uri="{FF2B5EF4-FFF2-40B4-BE49-F238E27FC236}">
                <a16:creationId xmlns:a16="http://schemas.microsoft.com/office/drawing/2014/main" id="{4ECA8B6A-65FC-2ECC-78B8-2EC3AC397435}"/>
              </a:ext>
            </a:extLst>
          </p:cNvPr>
          <p:cNvGraphicFramePr>
            <a:graphicFrameLocks noGrp="1"/>
          </p:cNvGraphicFramePr>
          <p:nvPr>
            <p:ph idx="1"/>
            <p:extLst>
              <p:ext uri="{D42A27DB-BD31-4B8C-83A1-F6EECF244321}">
                <p14:modId xmlns:p14="http://schemas.microsoft.com/office/powerpoint/2010/main" val="2988857032"/>
              </p:ext>
            </p:extLst>
          </p:nvPr>
        </p:nvGraphicFramePr>
        <p:xfrm>
          <a:off x="344957" y="1636458"/>
          <a:ext cx="11579192" cy="3779520"/>
        </p:xfrm>
        <a:graphic>
          <a:graphicData uri="http://schemas.openxmlformats.org/drawingml/2006/table">
            <a:tbl>
              <a:tblPr firstRow="1" bandRow="1">
                <a:tableStyleId>{5C22544A-7EE6-4342-B048-85BDC9FD1C3A}</a:tableStyleId>
              </a:tblPr>
              <a:tblGrid>
                <a:gridCol w="1737360">
                  <a:extLst>
                    <a:ext uri="{9D8B030D-6E8A-4147-A177-3AD203B41FA5}">
                      <a16:colId xmlns:a16="http://schemas.microsoft.com/office/drawing/2014/main" val="538003950"/>
                    </a:ext>
                  </a:extLst>
                </a:gridCol>
                <a:gridCol w="808522">
                  <a:extLst>
                    <a:ext uri="{9D8B030D-6E8A-4147-A177-3AD203B41FA5}">
                      <a16:colId xmlns:a16="http://schemas.microsoft.com/office/drawing/2014/main" val="1977819049"/>
                    </a:ext>
                  </a:extLst>
                </a:gridCol>
                <a:gridCol w="914400">
                  <a:extLst>
                    <a:ext uri="{9D8B030D-6E8A-4147-A177-3AD203B41FA5}">
                      <a16:colId xmlns:a16="http://schemas.microsoft.com/office/drawing/2014/main" val="2509637228"/>
                    </a:ext>
                  </a:extLst>
                </a:gridCol>
                <a:gridCol w="3291840">
                  <a:extLst>
                    <a:ext uri="{9D8B030D-6E8A-4147-A177-3AD203B41FA5}">
                      <a16:colId xmlns:a16="http://schemas.microsoft.com/office/drawing/2014/main" val="3738015510"/>
                    </a:ext>
                  </a:extLst>
                </a:gridCol>
                <a:gridCol w="3546910">
                  <a:extLst>
                    <a:ext uri="{9D8B030D-6E8A-4147-A177-3AD203B41FA5}">
                      <a16:colId xmlns:a16="http://schemas.microsoft.com/office/drawing/2014/main" val="2181313760"/>
                    </a:ext>
                  </a:extLst>
                </a:gridCol>
                <a:gridCol w="1280160">
                  <a:extLst>
                    <a:ext uri="{9D8B030D-6E8A-4147-A177-3AD203B41FA5}">
                      <a16:colId xmlns:a16="http://schemas.microsoft.com/office/drawing/2014/main" val="3069995629"/>
                    </a:ext>
                  </a:extLst>
                </a:gridCol>
              </a:tblGrid>
              <a:tr h="249302">
                <a:tc>
                  <a:txBody>
                    <a:bodyPr/>
                    <a:lstStyle/>
                    <a:p>
                      <a:r>
                        <a:rPr lang="en-US" sz="1600" dirty="0"/>
                        <a:t>Trial</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sz="1600" dirty="0"/>
                        <a:t>Phase</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sz="1600" dirty="0"/>
                        <a:t>Planned N</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sz="1600" dirty="0"/>
                        <a:t>Treatment Arms</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sz="1600" dirty="0"/>
                        <a:t>Population</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sz="1600" dirty="0"/>
                        <a:t>Primary Endpoint</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3816119581"/>
                  </a:ext>
                </a:extLst>
              </a:tr>
              <a:tr h="623255">
                <a:tc>
                  <a:txBody>
                    <a:bodyPr/>
                    <a:lstStyle/>
                    <a:p>
                      <a:r>
                        <a:rPr lang="en-US" sz="1600" dirty="0">
                          <a:solidFill>
                            <a:schemeClr val="bg1"/>
                          </a:solidFill>
                          <a:latin typeface="+mn-lt"/>
                        </a:rPr>
                        <a:t>EVOKE-01 (</a:t>
                      </a:r>
                      <a:r>
                        <a:rPr lang="en-US" sz="1600" b="0" i="0" kern="1200" dirty="0">
                          <a:solidFill>
                            <a:schemeClr val="bg1"/>
                          </a:solidFill>
                          <a:effectLst/>
                          <a:latin typeface="+mn-lt"/>
                          <a:ea typeface="+mn-ea"/>
                          <a:cs typeface="+mn-cs"/>
                        </a:rPr>
                        <a:t>NCT05089734)</a:t>
                      </a:r>
                      <a:endParaRPr lang="en-US" sz="1600" dirty="0">
                        <a:solidFill>
                          <a:schemeClr val="bg1"/>
                        </a:solidFill>
                        <a:latin typeface="+mn-lt"/>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latin typeface="+mn-lt"/>
                        </a:rPr>
                        <a:t>III</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marL="0" indent="0" algn="ctr">
                        <a:buFont typeface="Wingdings" panose="05000000000000000000" pitchFamily="2" charset="2"/>
                        <a:buNone/>
                      </a:pPr>
                      <a:r>
                        <a:rPr lang="en-US" sz="1600" dirty="0">
                          <a:solidFill>
                            <a:schemeClr val="bg1"/>
                          </a:solidFill>
                          <a:latin typeface="+mn-lt"/>
                        </a:rPr>
                        <a:t>580</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marL="0" indent="0" algn="ctr">
                        <a:buFont typeface="Wingdings" panose="05000000000000000000" pitchFamily="2" charset="2"/>
                        <a:buNone/>
                      </a:pPr>
                      <a:r>
                        <a:rPr lang="en-US" sz="1600" dirty="0">
                          <a:solidFill>
                            <a:schemeClr val="bg1"/>
                          </a:solidFill>
                          <a:latin typeface="+mn-lt"/>
                        </a:rPr>
                        <a:t>Sacituzumab govitecan vs </a:t>
                      </a:r>
                    </a:p>
                    <a:p>
                      <a:pPr marL="0" indent="0" algn="ctr">
                        <a:buFont typeface="Wingdings" panose="05000000000000000000" pitchFamily="2" charset="2"/>
                        <a:buNone/>
                      </a:pPr>
                      <a:r>
                        <a:rPr lang="en-US" sz="1600" dirty="0">
                          <a:solidFill>
                            <a:schemeClr val="bg1"/>
                          </a:solidFill>
                          <a:latin typeface="+mn-lt"/>
                        </a:rPr>
                        <a:t>docetaxel</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latin typeface="+mn-lt"/>
                        </a:rPr>
                        <a:t>Advanced/metastatic NSCLC previously treated with platinum CT and </a:t>
                      </a:r>
                    </a:p>
                    <a:p>
                      <a:pPr algn="ctr"/>
                      <a:r>
                        <a:rPr lang="en-US" sz="1600" dirty="0">
                          <a:solidFill>
                            <a:schemeClr val="bg1"/>
                          </a:solidFill>
                          <a:latin typeface="+mn-lt"/>
                        </a:rPr>
                        <a:t>PD-1/PD-L1 inhibitor; if AGA present, must also have received appropriate TKI</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chemeClr val="bg1"/>
                          </a:solidFill>
                          <a:latin typeface="+mn-lt"/>
                        </a:rPr>
                        <a:t>OS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466798815"/>
                  </a:ext>
                </a:extLst>
              </a:tr>
              <a:tr h="436278">
                <a:tc>
                  <a:txBody>
                    <a:bodyPr/>
                    <a:lstStyle/>
                    <a:p>
                      <a:r>
                        <a:rPr lang="en-US" sz="1600" dirty="0">
                          <a:solidFill>
                            <a:schemeClr val="bg1"/>
                          </a:solidFill>
                          <a:latin typeface="+mn-lt"/>
                        </a:rPr>
                        <a:t>EVOKE-03*</a:t>
                      </a:r>
                    </a:p>
                    <a:p>
                      <a:r>
                        <a:rPr lang="en-US" sz="1600" dirty="0">
                          <a:solidFill>
                            <a:schemeClr val="bg1"/>
                          </a:solidFill>
                          <a:latin typeface="+mn-lt"/>
                        </a:rPr>
                        <a:t>(NCT05609968)</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latin typeface="+mn-lt"/>
                        </a:rPr>
                        <a:t>III</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indent="0" algn="ctr">
                        <a:buFont typeface="Wingdings" panose="05000000000000000000" pitchFamily="2" charset="2"/>
                        <a:buNone/>
                      </a:pPr>
                      <a:r>
                        <a:rPr lang="en-US" sz="1600" dirty="0">
                          <a:solidFill>
                            <a:schemeClr val="bg1"/>
                          </a:solidFill>
                          <a:latin typeface="+mn-lt"/>
                        </a:rPr>
                        <a:t>614</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indent="0" algn="ctr">
                        <a:buFont typeface="Wingdings" panose="05000000000000000000" pitchFamily="2" charset="2"/>
                        <a:buNone/>
                      </a:pPr>
                      <a:r>
                        <a:rPr lang="en-US" sz="1600" dirty="0">
                          <a:solidFill>
                            <a:schemeClr val="bg1"/>
                          </a:solidFill>
                          <a:latin typeface="+mn-lt"/>
                        </a:rPr>
                        <a:t>Sacituzumab govitecan + pembrolizumab vs </a:t>
                      </a:r>
                    </a:p>
                    <a:p>
                      <a:pPr marL="0" indent="0" algn="ctr">
                        <a:buFont typeface="Wingdings" panose="05000000000000000000" pitchFamily="2" charset="2"/>
                        <a:buNone/>
                      </a:pPr>
                      <a:r>
                        <a:rPr lang="en-US" sz="1600" dirty="0">
                          <a:solidFill>
                            <a:schemeClr val="bg1"/>
                          </a:solidFill>
                          <a:latin typeface="+mn-lt"/>
                        </a:rPr>
                        <a:t>pembrolizumab</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chemeClr val="bg1"/>
                          </a:solidFill>
                          <a:latin typeface="+mn-lt"/>
                        </a:rPr>
                        <a:t>1L advanced/metastatic NSCLC without AGAs; PD-L1 </a:t>
                      </a:r>
                      <a:r>
                        <a:rPr lang="en-US" sz="1600" u="none" dirty="0">
                          <a:solidFill>
                            <a:schemeClr val="bg1"/>
                          </a:solidFill>
                          <a:latin typeface="+mn-lt"/>
                        </a:rPr>
                        <a:t>≥</a:t>
                      </a:r>
                      <a:r>
                        <a:rPr lang="en-US" sz="1600" dirty="0">
                          <a:solidFill>
                            <a:schemeClr val="bg1"/>
                          </a:solidFill>
                          <a:latin typeface="+mn-lt"/>
                        </a:rPr>
                        <a:t>50%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latin typeface="+mn-lt"/>
                        </a:rPr>
                        <a:t>PFS, OS</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4072911660"/>
                  </a:ext>
                </a:extLst>
              </a:tr>
              <a:tr h="610119">
                <a:tc>
                  <a:txBody>
                    <a:bodyPr/>
                    <a:lstStyle/>
                    <a:p>
                      <a:r>
                        <a:rPr lang="en-US" sz="1600" dirty="0">
                          <a:solidFill>
                            <a:schemeClr val="bg1"/>
                          </a:solidFill>
                          <a:latin typeface="+mn-lt"/>
                        </a:rPr>
                        <a:t>EVOKE-02* (</a:t>
                      </a:r>
                      <a:r>
                        <a:rPr lang="en-US" sz="1600" b="0" i="0" kern="1200" dirty="0">
                          <a:solidFill>
                            <a:schemeClr val="bg1"/>
                          </a:solidFill>
                          <a:effectLst/>
                          <a:latin typeface="+mn-lt"/>
                          <a:ea typeface="+mn-ea"/>
                          <a:cs typeface="+mn-cs"/>
                        </a:rPr>
                        <a:t>NCT05186974)</a:t>
                      </a:r>
                      <a:endParaRPr lang="en-US" sz="1600" dirty="0">
                        <a:solidFill>
                          <a:schemeClr val="bg1"/>
                        </a:solidFill>
                        <a:latin typeface="+mn-lt"/>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latin typeface="+mn-lt"/>
                        </a:rPr>
                        <a:t>II</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indent="0" algn="ctr">
                        <a:buFont typeface="Wingdings" panose="05000000000000000000" pitchFamily="2" charset="2"/>
                        <a:buNone/>
                      </a:pPr>
                      <a:r>
                        <a:rPr lang="en-US" sz="1600" dirty="0">
                          <a:solidFill>
                            <a:schemeClr val="bg1"/>
                          </a:solidFill>
                          <a:latin typeface="+mn-lt"/>
                        </a:rPr>
                        <a:t>224</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indent="0" algn="ctr">
                        <a:buFont typeface="Wingdings" panose="05000000000000000000" pitchFamily="2" charset="2"/>
                        <a:buNone/>
                      </a:pPr>
                      <a:r>
                        <a:rPr lang="en-US" sz="1600" dirty="0">
                          <a:solidFill>
                            <a:schemeClr val="bg1"/>
                          </a:solidFill>
                          <a:latin typeface="+mn-lt"/>
                        </a:rPr>
                        <a:t>Sacituzumab govitecan  + pembrolizumab + platinum CT </a:t>
                      </a:r>
                    </a:p>
                    <a:p>
                      <a:pPr marL="0" indent="0" algn="ctr">
                        <a:buFont typeface="Wingdings" panose="05000000000000000000" pitchFamily="2" charset="2"/>
                        <a:buNone/>
                      </a:pPr>
                      <a:endParaRPr lang="en-US" sz="1600" dirty="0">
                        <a:solidFill>
                          <a:schemeClr val="bg1"/>
                        </a:solidFill>
                        <a:latin typeface="+mn-lt"/>
                      </a:endParaRPr>
                    </a:p>
                    <a:p>
                      <a:pPr marL="0" indent="0" algn="ctr">
                        <a:buFont typeface="Wingdings" panose="05000000000000000000" pitchFamily="2" charset="2"/>
                        <a:buNone/>
                      </a:pPr>
                      <a:r>
                        <a:rPr lang="en-US" sz="1600" dirty="0">
                          <a:solidFill>
                            <a:schemeClr val="bg1"/>
                          </a:solidFill>
                          <a:latin typeface="+mn-lt"/>
                        </a:rPr>
                        <a:t>Sacituzumab govitecan  +  pembrolizumab</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latin typeface="+mn-lt"/>
                        </a:rPr>
                        <a:t>1L advanced/metastatic NSCLC </a:t>
                      </a:r>
                      <a:br>
                        <a:rPr lang="en-US" sz="1600" dirty="0">
                          <a:solidFill>
                            <a:schemeClr val="bg1"/>
                          </a:solidFill>
                          <a:latin typeface="+mn-lt"/>
                        </a:rPr>
                      </a:br>
                      <a:r>
                        <a:rPr lang="en-US" sz="1600" dirty="0">
                          <a:solidFill>
                            <a:schemeClr val="bg1"/>
                          </a:solidFill>
                          <a:latin typeface="+mn-lt"/>
                        </a:rPr>
                        <a:t>without AGAs</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chemeClr val="bg1"/>
                          </a:solidFill>
                          <a:latin typeface="+mn-lt"/>
                        </a:rPr>
                        <a:t>ORR by IRC, DLTs</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355062867"/>
                  </a:ext>
                </a:extLst>
              </a:tr>
            </a:tbl>
          </a:graphicData>
        </a:graphic>
      </p:graphicFrame>
      <p:sp>
        <p:nvSpPr>
          <p:cNvPr id="5" name="TextBox 4">
            <a:extLst>
              <a:ext uri="{FF2B5EF4-FFF2-40B4-BE49-F238E27FC236}">
                <a16:creationId xmlns:a16="http://schemas.microsoft.com/office/drawing/2014/main" id="{DA20A7C4-A057-8460-EF7A-B8F0F986C23C}"/>
              </a:ext>
            </a:extLst>
          </p:cNvPr>
          <p:cNvSpPr txBox="1"/>
          <p:nvPr/>
        </p:nvSpPr>
        <p:spPr bwMode="auto">
          <a:xfrm>
            <a:off x="344957" y="5425780"/>
            <a:ext cx="216764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*Recruiting as of July 2023.</a:t>
            </a:r>
          </a:p>
        </p:txBody>
      </p:sp>
    </p:spTree>
    <p:extLst>
      <p:ext uri="{BB962C8B-B14F-4D97-AF65-F5344CB8AC3E}">
        <p14:creationId xmlns:p14="http://schemas.microsoft.com/office/powerpoint/2010/main" val="10746651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950D07-3A24-4F6C-1541-6F7974C9569D}"/>
              </a:ext>
            </a:extLst>
          </p:cNvPr>
          <p:cNvSpPr>
            <a:spLocks noGrp="1"/>
          </p:cNvSpPr>
          <p:nvPr>
            <p:ph type="title"/>
          </p:nvPr>
        </p:nvSpPr>
        <p:spPr/>
        <p:txBody>
          <a:bodyPr/>
          <a:lstStyle/>
          <a:p>
            <a:r>
              <a:rPr lang="en-US" dirty="0"/>
              <a:t>Select Ongoing Trials of Datopotamab Deruxtecan in </a:t>
            </a:r>
            <a:br>
              <a:rPr lang="en-US" dirty="0"/>
            </a:br>
            <a:r>
              <a:rPr lang="en-US" dirty="0"/>
              <a:t>Advanced or Metastatic NSCLC</a:t>
            </a:r>
          </a:p>
        </p:txBody>
      </p:sp>
      <p:graphicFrame>
        <p:nvGraphicFramePr>
          <p:cNvPr id="3" name="Table 6">
            <a:extLst>
              <a:ext uri="{FF2B5EF4-FFF2-40B4-BE49-F238E27FC236}">
                <a16:creationId xmlns:a16="http://schemas.microsoft.com/office/drawing/2014/main" id="{4ECA8B6A-65FC-2ECC-78B8-2EC3AC397435}"/>
              </a:ext>
            </a:extLst>
          </p:cNvPr>
          <p:cNvGraphicFramePr>
            <a:graphicFrameLocks noGrp="1"/>
          </p:cNvGraphicFramePr>
          <p:nvPr>
            <p:ph idx="1"/>
            <p:extLst>
              <p:ext uri="{D42A27DB-BD31-4B8C-83A1-F6EECF244321}">
                <p14:modId xmlns:p14="http://schemas.microsoft.com/office/powerpoint/2010/main" val="46505311"/>
              </p:ext>
            </p:extLst>
          </p:nvPr>
        </p:nvGraphicFramePr>
        <p:xfrm>
          <a:off x="306457" y="1636458"/>
          <a:ext cx="11430000" cy="4267719"/>
        </p:xfrm>
        <a:graphic>
          <a:graphicData uri="http://schemas.openxmlformats.org/drawingml/2006/table">
            <a:tbl>
              <a:tblPr firstRow="1" bandRow="1">
                <a:tableStyleId>{5C22544A-7EE6-4342-B048-85BDC9FD1C3A}</a:tableStyleId>
              </a:tblPr>
              <a:tblGrid>
                <a:gridCol w="1554480">
                  <a:extLst>
                    <a:ext uri="{9D8B030D-6E8A-4147-A177-3AD203B41FA5}">
                      <a16:colId xmlns:a16="http://schemas.microsoft.com/office/drawing/2014/main" val="538003950"/>
                    </a:ext>
                  </a:extLst>
                </a:gridCol>
                <a:gridCol w="640080">
                  <a:extLst>
                    <a:ext uri="{9D8B030D-6E8A-4147-A177-3AD203B41FA5}">
                      <a16:colId xmlns:a16="http://schemas.microsoft.com/office/drawing/2014/main" val="1977819049"/>
                    </a:ext>
                  </a:extLst>
                </a:gridCol>
                <a:gridCol w="914400">
                  <a:extLst>
                    <a:ext uri="{9D8B030D-6E8A-4147-A177-3AD203B41FA5}">
                      <a16:colId xmlns:a16="http://schemas.microsoft.com/office/drawing/2014/main" val="2509637228"/>
                    </a:ext>
                  </a:extLst>
                </a:gridCol>
                <a:gridCol w="3008532">
                  <a:extLst>
                    <a:ext uri="{9D8B030D-6E8A-4147-A177-3AD203B41FA5}">
                      <a16:colId xmlns:a16="http://schemas.microsoft.com/office/drawing/2014/main" val="3738015510"/>
                    </a:ext>
                  </a:extLst>
                </a:gridCol>
                <a:gridCol w="4032348">
                  <a:extLst>
                    <a:ext uri="{9D8B030D-6E8A-4147-A177-3AD203B41FA5}">
                      <a16:colId xmlns:a16="http://schemas.microsoft.com/office/drawing/2014/main" val="2181313760"/>
                    </a:ext>
                  </a:extLst>
                </a:gridCol>
                <a:gridCol w="1280160">
                  <a:extLst>
                    <a:ext uri="{9D8B030D-6E8A-4147-A177-3AD203B41FA5}">
                      <a16:colId xmlns:a16="http://schemas.microsoft.com/office/drawing/2014/main" val="3069995629"/>
                    </a:ext>
                  </a:extLst>
                </a:gridCol>
              </a:tblGrid>
              <a:tr h="249302">
                <a:tc>
                  <a:txBody>
                    <a:bodyPr/>
                    <a:lstStyle/>
                    <a:p>
                      <a:r>
                        <a:rPr lang="en-US" sz="1400" dirty="0"/>
                        <a:t>Trial</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sz="1400" dirty="0"/>
                        <a:t>Phase</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sz="1400" dirty="0"/>
                        <a:t>Planned N</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sz="1400" dirty="0"/>
                        <a:t>Treatment Arms</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sz="1400" dirty="0"/>
                        <a:t>Population</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sz="1400" dirty="0"/>
                        <a:t>Primary Endpoint</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3816119581"/>
                  </a:ext>
                </a:extLst>
              </a:tr>
              <a:tr h="6232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latin typeface="+mn-lt"/>
                        </a:rPr>
                        <a:t>TROPION-Lung01</a:t>
                      </a:r>
                      <a:r>
                        <a:rPr lang="en-US" sz="1400" baseline="0" dirty="0">
                          <a:solidFill>
                            <a:schemeClr val="bg1"/>
                          </a:solidFill>
                          <a:latin typeface="+mn-lt"/>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latin typeface="+mn-lt"/>
                        </a:rPr>
                        <a:t>(NCT04656652)</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latin typeface="+mn-lt"/>
                        </a:rPr>
                        <a:t>III</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marL="0" indent="0" algn="ctr">
                        <a:buFont typeface="Wingdings" panose="05000000000000000000" pitchFamily="2" charset="2"/>
                        <a:buNone/>
                      </a:pPr>
                      <a:r>
                        <a:rPr lang="en-US" sz="1400" dirty="0">
                          <a:solidFill>
                            <a:schemeClr val="bg1"/>
                          </a:solidFill>
                          <a:latin typeface="+mn-lt"/>
                        </a:rPr>
                        <a:t>590</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marL="0" indent="0" algn="ctr">
                        <a:buFont typeface="Wingdings" panose="05000000000000000000" pitchFamily="2" charset="2"/>
                        <a:buNone/>
                      </a:pPr>
                      <a:r>
                        <a:rPr lang="en-US" sz="1400" dirty="0">
                          <a:solidFill>
                            <a:schemeClr val="bg1"/>
                          </a:solidFill>
                          <a:latin typeface="+mn-lt"/>
                        </a:rPr>
                        <a:t>Dato-DXd vs </a:t>
                      </a:r>
                    </a:p>
                    <a:p>
                      <a:pPr marL="0" indent="0" algn="ctr">
                        <a:buFont typeface="Wingdings" panose="05000000000000000000" pitchFamily="2" charset="2"/>
                        <a:buNone/>
                      </a:pPr>
                      <a:r>
                        <a:rPr lang="en-US" sz="1400" dirty="0">
                          <a:solidFill>
                            <a:schemeClr val="bg1"/>
                          </a:solidFill>
                          <a:latin typeface="+mn-lt"/>
                        </a:rPr>
                        <a:t>docetaxel</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latin typeface="+mn-lt"/>
                        </a:rPr>
                        <a:t>Adv/metastatic NSCLC: (1) without AGAs previously treated with platinum CT and PD-1/PD-L1 inhibitor or</a:t>
                      </a:r>
                    </a:p>
                    <a:p>
                      <a:pPr algn="ctr"/>
                      <a:r>
                        <a:rPr lang="en-US" sz="1400" dirty="0">
                          <a:solidFill>
                            <a:schemeClr val="bg1"/>
                          </a:solidFill>
                          <a:latin typeface="+mn-lt"/>
                        </a:rPr>
                        <a:t>(2) with AGAs previously treated with 1-2 targeted therapies or CT and ≤1 PD-1/PD-L1 inhibitor (± CT)</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latin typeface="+mn-lt"/>
                        </a:rPr>
                        <a:t>PFS by BICR, OS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668745819"/>
                  </a:ext>
                </a:extLst>
              </a:tr>
              <a:tr h="6232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latin typeface="+mn-lt"/>
                        </a:rPr>
                        <a:t>TROPION-Lung07</a:t>
                      </a:r>
                      <a:r>
                        <a:rPr lang="en-US" sz="1400" baseline="30000" dirty="0">
                          <a:solidFill>
                            <a:schemeClr val="bg1"/>
                          </a:solidFill>
                          <a:latin typeface="+mn-lt"/>
                          <a:cs typeface="Arial" panose="020B0604020202020204" pitchFamily="34" charset="0"/>
                        </a:rPr>
                        <a:t>†</a:t>
                      </a:r>
                      <a:r>
                        <a:rPr lang="en-US" sz="1400" dirty="0">
                          <a:solidFill>
                            <a:schemeClr val="bg1"/>
                          </a:solidFill>
                          <a:latin typeface="+mn-lt"/>
                        </a:rPr>
                        <a:t> (NCT05555732</a:t>
                      </a:r>
                      <a:r>
                        <a:rPr lang="en-US" sz="1400" b="0" i="0" kern="1200" dirty="0">
                          <a:solidFill>
                            <a:schemeClr val="bg1"/>
                          </a:solidFill>
                          <a:effectLst/>
                          <a:latin typeface="+mn-lt"/>
                          <a:ea typeface="+mn-ea"/>
                          <a:cs typeface="+mn-cs"/>
                        </a:rPr>
                        <a:t>)</a:t>
                      </a:r>
                      <a:endParaRPr lang="en-US" sz="1400" dirty="0">
                        <a:solidFill>
                          <a:schemeClr val="bg1"/>
                        </a:solidFill>
                        <a:latin typeface="+mn-lt"/>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latin typeface="+mn-lt"/>
                        </a:rPr>
                        <a:t>III</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indent="0" algn="ctr">
                        <a:buFont typeface="Wingdings" panose="05000000000000000000" pitchFamily="2" charset="2"/>
                        <a:buNone/>
                      </a:pPr>
                      <a:r>
                        <a:rPr lang="en-US" sz="1400" dirty="0">
                          <a:solidFill>
                            <a:schemeClr val="bg1"/>
                          </a:solidFill>
                          <a:latin typeface="+mn-lt"/>
                        </a:rPr>
                        <a:t>975</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indent="0" algn="ctr">
                        <a:buFont typeface="Wingdings" panose="05000000000000000000" pitchFamily="2" charset="2"/>
                        <a:buNone/>
                      </a:pPr>
                      <a:r>
                        <a:rPr lang="en-US" sz="1400" dirty="0">
                          <a:solidFill>
                            <a:schemeClr val="bg1"/>
                          </a:solidFill>
                          <a:latin typeface="+mn-lt"/>
                        </a:rPr>
                        <a:t>Dato-DXd + pembrolizumab + platinum CT vs Dato-DXd + pembrolizumab vs </a:t>
                      </a:r>
                    </a:p>
                    <a:p>
                      <a:pPr marL="0" indent="0" algn="ctr">
                        <a:buFont typeface="Wingdings" panose="05000000000000000000" pitchFamily="2" charset="2"/>
                        <a:buNone/>
                      </a:pPr>
                      <a:r>
                        <a:rPr lang="en-US" sz="1400" dirty="0">
                          <a:solidFill>
                            <a:schemeClr val="bg1"/>
                          </a:solidFill>
                          <a:latin typeface="+mn-lt"/>
                        </a:rPr>
                        <a:t>pembrolizumab + platinum/pemetrexed CT</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latin typeface="+mn-lt"/>
                        </a:rPr>
                        <a:t>1L adv/metastatic NSCLC without AGAs; </a:t>
                      </a:r>
                    </a:p>
                    <a:p>
                      <a:pPr algn="ctr"/>
                      <a:r>
                        <a:rPr lang="en-US" sz="1400" dirty="0">
                          <a:solidFill>
                            <a:schemeClr val="bg1"/>
                          </a:solidFill>
                          <a:latin typeface="+mn-lt"/>
                        </a:rPr>
                        <a:t>PD-L1 &lt;50%</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latin typeface="+mn-lt"/>
                        </a:rPr>
                        <a:t>PFS by BICR, OS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466798815"/>
                  </a:ext>
                </a:extLst>
              </a:tr>
              <a:tr h="43627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latin typeface="+mn-lt"/>
                        </a:rPr>
                        <a:t>TROPION-Lung08</a:t>
                      </a:r>
                      <a:r>
                        <a:rPr lang="en-US" sz="1400" baseline="30000" dirty="0">
                          <a:solidFill>
                            <a:schemeClr val="bg1"/>
                          </a:solidFill>
                          <a:latin typeface="+mn-lt"/>
                          <a:cs typeface="Arial" panose="020B0604020202020204" pitchFamily="34" charset="0"/>
                        </a:rPr>
                        <a:t>†</a:t>
                      </a:r>
                      <a:r>
                        <a:rPr lang="en-US" sz="1400" dirty="0">
                          <a:solidFill>
                            <a:schemeClr val="bg1"/>
                          </a:solidFill>
                          <a:latin typeface="+mn-lt"/>
                        </a:rPr>
                        <a:t> (</a:t>
                      </a:r>
                      <a:r>
                        <a:rPr lang="en-US" sz="1400" b="0" i="0" kern="1200" dirty="0">
                          <a:solidFill>
                            <a:schemeClr val="bg1"/>
                          </a:solidFill>
                          <a:effectLst/>
                          <a:latin typeface="+mn-lt"/>
                          <a:ea typeface="+mn-ea"/>
                          <a:cs typeface="+mn-cs"/>
                        </a:rPr>
                        <a:t>NCT05215340)</a:t>
                      </a:r>
                      <a:endParaRPr lang="en-US" sz="1400" dirty="0">
                        <a:solidFill>
                          <a:schemeClr val="bg1"/>
                        </a:solidFill>
                        <a:latin typeface="+mn-lt"/>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latin typeface="+mn-lt"/>
                        </a:rPr>
                        <a:t>III</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indent="0" algn="ctr">
                        <a:buFont typeface="Wingdings" panose="05000000000000000000" pitchFamily="2" charset="2"/>
                        <a:buNone/>
                      </a:pPr>
                      <a:r>
                        <a:rPr lang="en-US" sz="1400" dirty="0">
                          <a:solidFill>
                            <a:schemeClr val="bg1"/>
                          </a:solidFill>
                          <a:latin typeface="+mn-lt"/>
                        </a:rPr>
                        <a:t>740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400" dirty="0">
                          <a:solidFill>
                            <a:schemeClr val="bg1"/>
                          </a:solidFill>
                          <a:latin typeface="+mn-lt"/>
                        </a:rPr>
                        <a:t>Dato-DXd + pembrolizumab vs </a:t>
                      </a:r>
                    </a:p>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400" dirty="0">
                          <a:solidFill>
                            <a:schemeClr val="bg1"/>
                          </a:solidFill>
                          <a:latin typeface="+mn-lt"/>
                        </a:rPr>
                        <a:t>pembrolizumab</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latin typeface="+mn-lt"/>
                        </a:rPr>
                        <a:t>1L adv/metastatic NSCLC without AGAs;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latin typeface="+mn-lt"/>
                        </a:rPr>
                        <a:t>PD-L1 </a:t>
                      </a:r>
                      <a:r>
                        <a:rPr lang="en-US" sz="1400" u="none" dirty="0">
                          <a:solidFill>
                            <a:schemeClr val="bg1"/>
                          </a:solidFill>
                          <a:latin typeface="+mn-lt"/>
                        </a:rPr>
                        <a:t>≥</a:t>
                      </a:r>
                      <a:r>
                        <a:rPr lang="en-US" sz="1400" dirty="0">
                          <a:solidFill>
                            <a:schemeClr val="bg1"/>
                          </a:solidFill>
                          <a:latin typeface="+mn-lt"/>
                        </a:rPr>
                        <a:t>50%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latin typeface="+mn-lt"/>
                        </a:rPr>
                        <a:t>PFS by BICR, OS</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4072911660"/>
                  </a:ext>
                </a:extLst>
              </a:tr>
              <a:tr h="61011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latin typeface="+mn-lt"/>
                        </a:rPr>
                        <a:t>TROPION-Lung05* (</a:t>
                      </a:r>
                      <a:r>
                        <a:rPr lang="en-US" sz="1400" b="0" i="0" kern="1200" dirty="0">
                          <a:solidFill>
                            <a:schemeClr val="bg1"/>
                          </a:solidFill>
                          <a:effectLst/>
                          <a:latin typeface="+mn-lt"/>
                          <a:ea typeface="+mn-ea"/>
                          <a:cs typeface="+mn-cs"/>
                        </a:rPr>
                        <a:t>NCT04484142)</a:t>
                      </a:r>
                      <a:endParaRPr lang="en-US" sz="1400" dirty="0">
                        <a:solidFill>
                          <a:schemeClr val="bg1"/>
                        </a:solidFill>
                        <a:latin typeface="+mn-lt"/>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latin typeface="+mn-lt"/>
                        </a:rPr>
                        <a:t>II</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indent="0" algn="ctr">
                        <a:buFont typeface="Wingdings" panose="05000000000000000000" pitchFamily="2" charset="2"/>
                        <a:buNone/>
                      </a:pPr>
                      <a:r>
                        <a:rPr lang="en-US" sz="1400" dirty="0">
                          <a:solidFill>
                            <a:schemeClr val="bg1"/>
                          </a:solidFill>
                          <a:latin typeface="+mn-lt"/>
                        </a:rPr>
                        <a:t>137</a:t>
                      </a:r>
                      <a:r>
                        <a:rPr lang="en-US" sz="1400" baseline="30000" dirty="0">
                          <a:solidFill>
                            <a:schemeClr val="bg1"/>
                          </a:solidFill>
                          <a:latin typeface="+mn-lt"/>
                        </a:rPr>
                        <a:t>‡</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indent="0" algn="ctr">
                        <a:buFont typeface="Wingdings" panose="05000000000000000000" pitchFamily="2" charset="2"/>
                        <a:buNone/>
                      </a:pPr>
                      <a:r>
                        <a:rPr lang="en-US" sz="1400" dirty="0">
                          <a:solidFill>
                            <a:schemeClr val="bg1"/>
                          </a:solidFill>
                          <a:latin typeface="+mn-lt"/>
                        </a:rPr>
                        <a:t>Dato-DXd</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latin typeface="+mn-lt"/>
                        </a:rPr>
                        <a:t>Adv/metastatic NSCLC with AGAs previously treated with targeted tx and platinum CT</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latin typeface="+mn-lt"/>
                        </a:rPr>
                        <a:t>ORR by BICR</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355062867"/>
                  </a:ext>
                </a:extLst>
              </a:tr>
              <a:tr h="43627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latin typeface="+mn-lt"/>
                        </a:rPr>
                        <a:t>TROPION-Lung04</a:t>
                      </a:r>
                      <a:r>
                        <a:rPr lang="en-US" sz="1400" baseline="30000" dirty="0">
                          <a:solidFill>
                            <a:schemeClr val="bg1"/>
                          </a:solidFill>
                          <a:latin typeface="+mn-lt"/>
                          <a:cs typeface="Arial" panose="020B0604020202020204" pitchFamily="34" charset="0"/>
                        </a:rPr>
                        <a:t>†</a:t>
                      </a:r>
                      <a:r>
                        <a:rPr lang="en-US" sz="1400" dirty="0">
                          <a:solidFill>
                            <a:schemeClr val="bg1"/>
                          </a:solidFill>
                          <a:latin typeface="+mn-lt"/>
                        </a:rPr>
                        <a:t> (</a:t>
                      </a:r>
                      <a:r>
                        <a:rPr lang="en-US" sz="1400" b="0" i="0" kern="1200" dirty="0">
                          <a:solidFill>
                            <a:schemeClr val="bg1"/>
                          </a:solidFill>
                          <a:effectLst/>
                          <a:latin typeface="+mn-lt"/>
                          <a:ea typeface="+mn-ea"/>
                          <a:cs typeface="+mn-cs"/>
                        </a:rPr>
                        <a:t>NCT04612751)</a:t>
                      </a:r>
                      <a:endParaRPr lang="en-US" sz="1400" dirty="0">
                        <a:solidFill>
                          <a:schemeClr val="bg1"/>
                        </a:solidFill>
                        <a:latin typeface="+mn-lt"/>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latin typeface="+mn-lt"/>
                        </a:rPr>
                        <a:t>Ib</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indent="0" algn="ctr">
                        <a:buFont typeface="Wingdings" panose="05000000000000000000" pitchFamily="2" charset="2"/>
                        <a:buNone/>
                      </a:pPr>
                      <a:r>
                        <a:rPr lang="en-US" sz="1400" dirty="0">
                          <a:solidFill>
                            <a:schemeClr val="bg1"/>
                          </a:solidFill>
                          <a:latin typeface="+mn-lt"/>
                        </a:rPr>
                        <a:t>232</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indent="0" algn="ctr">
                        <a:buFont typeface="Wingdings" panose="05000000000000000000" pitchFamily="2" charset="2"/>
                        <a:buNone/>
                      </a:pPr>
                      <a:r>
                        <a:rPr lang="en-US" sz="1400" dirty="0">
                          <a:solidFill>
                            <a:schemeClr val="bg1"/>
                          </a:solidFill>
                          <a:latin typeface="+mn-lt"/>
                        </a:rPr>
                        <a:t>Dato-DXd + durvalumab or </a:t>
                      </a:r>
                      <a:r>
                        <a:rPr lang="en-US" sz="1400" b="0" i="0" kern="1200" dirty="0">
                          <a:solidFill>
                            <a:schemeClr val="bg1"/>
                          </a:solidFill>
                          <a:effectLst/>
                          <a:latin typeface="+mn-lt"/>
                          <a:ea typeface="+mn-ea"/>
                          <a:cs typeface="+mn-cs"/>
                        </a:rPr>
                        <a:t>AZD2936 or MEDI5752 ± </a:t>
                      </a:r>
                      <a:r>
                        <a:rPr lang="en-US" sz="1400" dirty="0">
                          <a:solidFill>
                            <a:schemeClr val="bg1"/>
                          </a:solidFill>
                          <a:latin typeface="+mn-lt"/>
                        </a:rPr>
                        <a:t>carboplatin</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latin typeface="+mn-lt"/>
                        </a:rPr>
                        <a:t>Adv/metastatic NSCLC without AGAs;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latin typeface="+mn-lt"/>
                        </a:rPr>
                        <a:t>1L or previously treated with platinum CT</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latin typeface="+mn-lt"/>
                        </a:rPr>
                        <a:t>DLT, safety</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671901289"/>
                  </a:ext>
                </a:extLst>
              </a:tr>
            </a:tbl>
          </a:graphicData>
        </a:graphic>
      </p:graphicFrame>
      <p:sp>
        <p:nvSpPr>
          <p:cNvPr id="5" name="TextBox 4">
            <a:extLst>
              <a:ext uri="{FF2B5EF4-FFF2-40B4-BE49-F238E27FC236}">
                <a16:creationId xmlns:a16="http://schemas.microsoft.com/office/drawing/2014/main" id="{DA20A7C4-A057-8460-EF7A-B8F0F986C23C}"/>
              </a:ext>
            </a:extLst>
          </p:cNvPr>
          <p:cNvSpPr txBox="1"/>
          <p:nvPr/>
        </p:nvSpPr>
        <p:spPr bwMode="auto">
          <a:xfrm>
            <a:off x="229455" y="5921976"/>
            <a:ext cx="507645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Status as of July 2023: </a:t>
            </a:r>
            <a:r>
              <a:rPr kumimoji="0" lang="en-US" sz="1200" b="0" i="0" u="none" strike="noStrike" kern="1200" cap="none" spc="0" normalizeH="0" noProof="0" dirty="0">
                <a:ln>
                  <a:noFill/>
                </a:ln>
                <a:solidFill>
                  <a:srgbClr val="000000"/>
                </a:solidFill>
                <a:effectLst/>
                <a:uLnTx/>
                <a:uFillTx/>
                <a:latin typeface="Calibri" panose="020F0502020204030204" pitchFamily="34" charset="0"/>
                <a:ea typeface="+mn-ea"/>
                <a:cs typeface="Arial" panose="020B0604020202020204" pitchFamily="34" charset="0"/>
              </a:rPr>
              <a:t>*</a:t>
            </a: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Active, not recruiting. </a:t>
            </a:r>
            <a:r>
              <a:rPr lang="en-US" sz="1200" baseline="30000" dirty="0">
                <a:solidFill>
                  <a:schemeClr val="bg1"/>
                </a:solidFill>
                <a:latin typeface="+mn-lt"/>
                <a:cs typeface="Arial" panose="020B0604020202020204" pitchFamily="34" charset="0"/>
              </a:rPr>
              <a:t>†</a:t>
            </a: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Recruiting. </a:t>
            </a:r>
            <a:r>
              <a:rPr kumimoji="0" lang="en-US" sz="1200" b="1" i="0" u="none" strike="noStrike" kern="1200" cap="none" spc="0" normalizeH="0" baseline="30000" noProof="0" dirty="0">
                <a:ln>
                  <a:noFill/>
                </a:ln>
                <a:solidFill>
                  <a:srgbClr val="000000"/>
                </a:solidFill>
                <a:effectLst/>
                <a:uLnTx/>
                <a:uFillTx/>
                <a:latin typeface="Calibri"/>
                <a:ea typeface="+mn-ea"/>
                <a:cs typeface="Arial" panose="020B0604020202020204" pitchFamily="34" charset="0"/>
              </a:rPr>
              <a:t>‡</a:t>
            </a: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Actual enrollment.</a:t>
            </a:r>
          </a:p>
        </p:txBody>
      </p:sp>
    </p:spTree>
    <p:extLst>
      <p:ext uri="{BB962C8B-B14F-4D97-AF65-F5344CB8AC3E}">
        <p14:creationId xmlns:p14="http://schemas.microsoft.com/office/powerpoint/2010/main" val="4161007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86B544-743C-443D-AE0E-25F41CF2A945}"/>
              </a:ext>
            </a:extLst>
          </p:cNvPr>
          <p:cNvSpPr>
            <a:spLocks noGrp="1"/>
          </p:cNvSpPr>
          <p:nvPr>
            <p:ph type="title"/>
          </p:nvPr>
        </p:nvSpPr>
        <p:spPr/>
        <p:txBody>
          <a:bodyPr/>
          <a:lstStyle/>
          <a:p>
            <a:r>
              <a:rPr lang="en-US" dirty="0"/>
              <a:t>TROPION-PanTumor01: NSCLC With Actionable Genomic Alterations—Antitumor Activity</a:t>
            </a:r>
          </a:p>
        </p:txBody>
      </p:sp>
      <p:sp>
        <p:nvSpPr>
          <p:cNvPr id="4" name="Text Box 15">
            <a:extLst>
              <a:ext uri="{FF2B5EF4-FFF2-40B4-BE49-F238E27FC236}">
                <a16:creationId xmlns:a16="http://schemas.microsoft.com/office/drawing/2014/main" id="{9517F7A3-7A92-467A-913B-54A65D415894}"/>
              </a:ext>
            </a:extLst>
          </p:cNvPr>
          <p:cNvSpPr txBox="1">
            <a:spLocks noChangeArrowheads="1"/>
          </p:cNvSpPr>
          <p:nvPr/>
        </p:nvSpPr>
        <p:spPr bwMode="auto">
          <a:xfrm>
            <a:off x="4508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Garon. ESMO 2021. Abstr LBA49. </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nvGrpSpPr>
          <p:cNvPr id="100" name="Group 99">
            <a:extLst>
              <a:ext uri="{FF2B5EF4-FFF2-40B4-BE49-F238E27FC236}">
                <a16:creationId xmlns:a16="http://schemas.microsoft.com/office/drawing/2014/main" id="{5682DFBF-A5C5-D243-8C33-E065715279FD}"/>
              </a:ext>
            </a:extLst>
          </p:cNvPr>
          <p:cNvGrpSpPr/>
          <p:nvPr/>
        </p:nvGrpSpPr>
        <p:grpSpPr>
          <a:xfrm>
            <a:off x="627958" y="1361336"/>
            <a:ext cx="10878241" cy="2785378"/>
            <a:chOff x="627958" y="1537798"/>
            <a:chExt cx="10878241" cy="2785378"/>
          </a:xfrm>
        </p:grpSpPr>
        <p:sp>
          <p:nvSpPr>
            <p:cNvPr id="11" name="TextBox 10">
              <a:extLst>
                <a:ext uri="{FF2B5EF4-FFF2-40B4-BE49-F238E27FC236}">
                  <a16:creationId xmlns:a16="http://schemas.microsoft.com/office/drawing/2014/main" id="{9D7CB47B-5E6A-D447-9625-BB7FC511EF6A}"/>
                </a:ext>
              </a:extLst>
            </p:cNvPr>
            <p:cNvSpPr txBox="1"/>
            <p:nvPr/>
          </p:nvSpPr>
          <p:spPr bwMode="auto">
            <a:xfrm rot="16200000">
              <a:off x="-101280" y="2529044"/>
              <a:ext cx="210480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Best Change in SOD </a:t>
              </a:r>
              <a:b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From Baseline (%)</a:t>
              </a:r>
            </a:p>
          </p:txBody>
        </p:sp>
        <p:sp>
          <p:nvSpPr>
            <p:cNvPr id="24" name="TextBox 23">
              <a:extLst>
                <a:ext uri="{FF2B5EF4-FFF2-40B4-BE49-F238E27FC236}">
                  <a16:creationId xmlns:a16="http://schemas.microsoft.com/office/drawing/2014/main" id="{A986A314-5F66-2C4D-BFF5-93D680B644E2}"/>
                </a:ext>
              </a:extLst>
            </p:cNvPr>
            <p:cNvSpPr txBox="1"/>
            <p:nvPr/>
          </p:nvSpPr>
          <p:spPr bwMode="auto">
            <a:xfrm>
              <a:off x="1028655" y="1537798"/>
              <a:ext cx="559769" cy="27853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ts val="0"/>
                </a:spcBef>
                <a:spcAft>
                  <a:spcPts val="20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80</a:t>
              </a:r>
            </a:p>
            <a:p>
              <a:pPr marL="0" marR="0" lvl="0" indent="0" algn="r" defTabSz="914400" rtl="0" eaLnBrk="0" fontAlgn="base" latinLnBrk="0" hangingPunct="0">
                <a:lnSpc>
                  <a:spcPct val="100000"/>
                </a:lnSpc>
                <a:spcBef>
                  <a:spcPts val="0"/>
                </a:spcBef>
                <a:spcAft>
                  <a:spcPts val="20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a:t>
              </a:r>
            </a:p>
            <a:p>
              <a:pPr marL="0" marR="0" lvl="0" indent="0" algn="r" defTabSz="914400" rtl="0" eaLnBrk="0" fontAlgn="base" latinLnBrk="0" hangingPunct="0">
                <a:lnSpc>
                  <a:spcPct val="100000"/>
                </a:lnSpc>
                <a:spcBef>
                  <a:spcPts val="0"/>
                </a:spcBef>
                <a:spcAft>
                  <a:spcPts val="20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a:t>
              </a:r>
            </a:p>
            <a:p>
              <a:pPr marL="0" marR="0" lvl="0" indent="0" algn="r" defTabSz="914400" rtl="0" eaLnBrk="0" fontAlgn="base" latinLnBrk="0" hangingPunct="0">
                <a:lnSpc>
                  <a:spcPct val="100000"/>
                </a:lnSpc>
                <a:spcBef>
                  <a:spcPts val="0"/>
                </a:spcBef>
                <a:spcAft>
                  <a:spcPts val="20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a:p>
              <a:pPr marL="0" marR="0" lvl="0" indent="0" algn="r" defTabSz="914400" rtl="0" eaLnBrk="0" fontAlgn="base" latinLnBrk="0" hangingPunct="0">
                <a:lnSpc>
                  <a:spcPct val="100000"/>
                </a:lnSpc>
                <a:spcBef>
                  <a:spcPts val="0"/>
                </a:spcBef>
                <a:spcAft>
                  <a:spcPts val="20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a:p>
              <a:pPr marL="0" marR="0" lvl="0" indent="0" algn="r" defTabSz="914400" rtl="0" eaLnBrk="0" fontAlgn="base" latinLnBrk="0" hangingPunct="0">
                <a:lnSpc>
                  <a:spcPct val="100000"/>
                </a:lnSpc>
                <a:spcBef>
                  <a:spcPts val="0"/>
                </a:spcBef>
                <a:spcAft>
                  <a:spcPts val="20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a:p>
              <a:pPr marL="0" marR="0" lvl="0" indent="0" algn="r" defTabSz="914400" rtl="0" eaLnBrk="0" fontAlgn="base" latinLnBrk="0" hangingPunct="0">
                <a:lnSpc>
                  <a:spcPct val="100000"/>
                </a:lnSpc>
                <a:spcBef>
                  <a:spcPts val="0"/>
                </a:spcBef>
                <a:spcAft>
                  <a:spcPts val="20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a:t>
              </a:r>
            </a:p>
            <a:p>
              <a:pPr marL="0" marR="0" lvl="0" indent="0" algn="r" defTabSz="914400" rtl="0" eaLnBrk="0" fontAlgn="base" latinLnBrk="0" hangingPunct="0">
                <a:lnSpc>
                  <a:spcPct val="100000"/>
                </a:lnSpc>
                <a:spcBef>
                  <a:spcPts val="0"/>
                </a:spcBef>
                <a:spcAft>
                  <a:spcPts val="20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a:t>
              </a:r>
            </a:p>
            <a:p>
              <a:pPr marL="0" marR="0" lvl="0" indent="0" algn="r" defTabSz="914400" rtl="0" eaLnBrk="0" fontAlgn="base" latinLnBrk="0" hangingPunct="0">
                <a:lnSpc>
                  <a:spcPct val="100000"/>
                </a:lnSpc>
                <a:spcBef>
                  <a:spcPts val="0"/>
                </a:spcBef>
                <a:spcAft>
                  <a:spcPts val="20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-80</a:t>
              </a:r>
            </a:p>
            <a:p>
              <a:pPr marL="0" marR="0" lvl="0" indent="0" algn="r" defTabSz="914400" rtl="0" eaLnBrk="0" fontAlgn="base" latinLnBrk="0" hangingPunct="0">
                <a:lnSpc>
                  <a:spcPct val="100000"/>
                </a:lnSpc>
                <a:spcBef>
                  <a:spcPts val="0"/>
                </a:spcBef>
                <a:spcAft>
                  <a:spcPts val="20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-100</a:t>
              </a:r>
            </a:p>
          </p:txBody>
        </p:sp>
        <p:sp>
          <p:nvSpPr>
            <p:cNvPr id="26" name="TextBox 25">
              <a:extLst>
                <a:ext uri="{FF2B5EF4-FFF2-40B4-BE49-F238E27FC236}">
                  <a16:creationId xmlns:a16="http://schemas.microsoft.com/office/drawing/2014/main" id="{3B48E424-0633-374B-98DF-960DA15FA19C}"/>
                </a:ext>
              </a:extLst>
            </p:cNvPr>
            <p:cNvSpPr txBox="1"/>
            <p:nvPr/>
          </p:nvSpPr>
          <p:spPr bwMode="auto">
            <a:xfrm>
              <a:off x="3678630" y="3164044"/>
              <a:ext cx="1092223"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ts val="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Dose Level</a:t>
              </a:r>
            </a:p>
            <a:p>
              <a:pPr marL="0" marR="0" lvl="0" indent="0" algn="r"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 mg/kg</a:t>
              </a:r>
            </a:p>
            <a:p>
              <a:pPr marL="0" marR="0" lvl="0" indent="0" algn="r"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 mg/kg</a:t>
              </a:r>
            </a:p>
            <a:p>
              <a:pPr marL="0" marR="0" lvl="0" indent="0" algn="r"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 mg/kg</a:t>
              </a:r>
            </a:p>
          </p:txBody>
        </p:sp>
        <p:sp>
          <p:nvSpPr>
            <p:cNvPr id="27" name="Rectangle 26">
              <a:extLst>
                <a:ext uri="{FF2B5EF4-FFF2-40B4-BE49-F238E27FC236}">
                  <a16:creationId xmlns:a16="http://schemas.microsoft.com/office/drawing/2014/main" id="{AB37874C-13CD-144A-A506-979A9B589435}"/>
                </a:ext>
              </a:extLst>
            </p:cNvPr>
            <p:cNvSpPr/>
            <p:nvPr/>
          </p:nvSpPr>
          <p:spPr bwMode="auto">
            <a:xfrm>
              <a:off x="3769056" y="3494402"/>
              <a:ext cx="201881" cy="201881"/>
            </a:xfrm>
            <a:prstGeom prst="rect">
              <a:avLst/>
            </a:prstGeom>
            <a:solidFill>
              <a:srgbClr val="015873"/>
            </a:solid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8" name="Rectangle 27">
              <a:extLst>
                <a:ext uri="{FF2B5EF4-FFF2-40B4-BE49-F238E27FC236}">
                  <a16:creationId xmlns:a16="http://schemas.microsoft.com/office/drawing/2014/main" id="{826081BE-276B-DA45-919F-4F98EDEA52A3}"/>
                </a:ext>
              </a:extLst>
            </p:cNvPr>
            <p:cNvSpPr/>
            <p:nvPr/>
          </p:nvSpPr>
          <p:spPr bwMode="auto">
            <a:xfrm>
              <a:off x="3769055" y="3725961"/>
              <a:ext cx="201881" cy="201881"/>
            </a:xfrm>
            <a:prstGeom prst="rect">
              <a:avLst/>
            </a:prstGeom>
            <a:solidFill>
              <a:srgbClr val="00823B"/>
            </a:solid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9" name="Rectangle 28">
              <a:extLst>
                <a:ext uri="{FF2B5EF4-FFF2-40B4-BE49-F238E27FC236}">
                  <a16:creationId xmlns:a16="http://schemas.microsoft.com/office/drawing/2014/main" id="{EC14699B-58A8-A94A-A03C-5102E9E00286}"/>
                </a:ext>
              </a:extLst>
            </p:cNvPr>
            <p:cNvSpPr/>
            <p:nvPr/>
          </p:nvSpPr>
          <p:spPr bwMode="auto">
            <a:xfrm>
              <a:off x="3769054" y="3957520"/>
              <a:ext cx="201881" cy="201881"/>
            </a:xfrm>
            <a:prstGeom prst="rect">
              <a:avLst/>
            </a:prstGeom>
            <a:solidFill>
              <a:srgbClr val="E1471D"/>
            </a:solid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0" name="Rectangle 29">
              <a:extLst>
                <a:ext uri="{FF2B5EF4-FFF2-40B4-BE49-F238E27FC236}">
                  <a16:creationId xmlns:a16="http://schemas.microsoft.com/office/drawing/2014/main" id="{87917DEE-7B81-1344-A44B-E1974CA8B983}"/>
                </a:ext>
              </a:extLst>
            </p:cNvPr>
            <p:cNvSpPr/>
            <p:nvPr/>
          </p:nvSpPr>
          <p:spPr bwMode="auto">
            <a:xfrm>
              <a:off x="2390935" y="2700145"/>
              <a:ext cx="300252" cy="45719"/>
            </a:xfrm>
            <a:prstGeom prst="rect">
              <a:avLst/>
            </a:prstGeom>
            <a:solidFill>
              <a:srgbClr val="015873"/>
            </a:solid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1" name="Rectangle 30">
              <a:extLst>
                <a:ext uri="{FF2B5EF4-FFF2-40B4-BE49-F238E27FC236}">
                  <a16:creationId xmlns:a16="http://schemas.microsoft.com/office/drawing/2014/main" id="{8E6FA7D6-31D4-CE4F-A444-20C9B1FD3351}"/>
                </a:ext>
              </a:extLst>
            </p:cNvPr>
            <p:cNvSpPr/>
            <p:nvPr/>
          </p:nvSpPr>
          <p:spPr bwMode="auto">
            <a:xfrm flipV="1">
              <a:off x="2715839" y="2757531"/>
              <a:ext cx="300252" cy="53750"/>
            </a:xfrm>
            <a:prstGeom prst="rect">
              <a:avLst/>
            </a:prstGeom>
            <a:solidFill>
              <a:srgbClr val="015873"/>
            </a:solid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2" name="Rectangle 31">
              <a:extLst>
                <a:ext uri="{FF2B5EF4-FFF2-40B4-BE49-F238E27FC236}">
                  <a16:creationId xmlns:a16="http://schemas.microsoft.com/office/drawing/2014/main" id="{3728DA4A-108F-C641-B1A5-FFE9649687C3}"/>
                </a:ext>
              </a:extLst>
            </p:cNvPr>
            <p:cNvSpPr/>
            <p:nvPr/>
          </p:nvSpPr>
          <p:spPr bwMode="auto">
            <a:xfrm flipV="1">
              <a:off x="3690551" y="2757531"/>
              <a:ext cx="300252" cy="53756"/>
            </a:xfrm>
            <a:prstGeom prst="rect">
              <a:avLst/>
            </a:prstGeom>
            <a:solidFill>
              <a:srgbClr val="015873"/>
            </a:solid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3" name="Rectangle 32">
              <a:extLst>
                <a:ext uri="{FF2B5EF4-FFF2-40B4-BE49-F238E27FC236}">
                  <a16:creationId xmlns:a16="http://schemas.microsoft.com/office/drawing/2014/main" id="{399DF77A-B5AD-0746-97C5-51DE32617EBC}"/>
                </a:ext>
              </a:extLst>
            </p:cNvPr>
            <p:cNvSpPr/>
            <p:nvPr/>
          </p:nvSpPr>
          <p:spPr bwMode="auto">
            <a:xfrm flipV="1">
              <a:off x="4990167" y="2757531"/>
              <a:ext cx="300252" cy="201880"/>
            </a:xfrm>
            <a:prstGeom prst="rect">
              <a:avLst/>
            </a:prstGeom>
            <a:solidFill>
              <a:srgbClr val="015873"/>
            </a:solid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4" name="Rectangle 33">
              <a:extLst>
                <a:ext uri="{FF2B5EF4-FFF2-40B4-BE49-F238E27FC236}">
                  <a16:creationId xmlns:a16="http://schemas.microsoft.com/office/drawing/2014/main" id="{3E1AC9D9-85D4-204B-943B-E7EF7EE249C9}"/>
                </a:ext>
              </a:extLst>
            </p:cNvPr>
            <p:cNvSpPr/>
            <p:nvPr/>
          </p:nvSpPr>
          <p:spPr bwMode="auto">
            <a:xfrm flipV="1">
              <a:off x="5639975" y="2757531"/>
              <a:ext cx="300252" cy="289422"/>
            </a:xfrm>
            <a:prstGeom prst="rect">
              <a:avLst/>
            </a:prstGeom>
            <a:solidFill>
              <a:srgbClr val="015873"/>
            </a:solid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5" name="Rectangle 34">
              <a:extLst>
                <a:ext uri="{FF2B5EF4-FFF2-40B4-BE49-F238E27FC236}">
                  <a16:creationId xmlns:a16="http://schemas.microsoft.com/office/drawing/2014/main" id="{2E079E05-910E-C649-AA93-1230EAD465BC}"/>
                </a:ext>
              </a:extLst>
            </p:cNvPr>
            <p:cNvSpPr/>
            <p:nvPr/>
          </p:nvSpPr>
          <p:spPr bwMode="auto">
            <a:xfrm flipV="1">
              <a:off x="7589399" y="2757530"/>
              <a:ext cx="300252" cy="671451"/>
            </a:xfrm>
            <a:prstGeom prst="rect">
              <a:avLst/>
            </a:prstGeom>
            <a:solidFill>
              <a:srgbClr val="015873"/>
            </a:solid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6" name="Rectangle 35">
              <a:extLst>
                <a:ext uri="{FF2B5EF4-FFF2-40B4-BE49-F238E27FC236}">
                  <a16:creationId xmlns:a16="http://schemas.microsoft.com/office/drawing/2014/main" id="{36CD0989-4B1D-8141-90C0-95BB03CC6F3F}"/>
                </a:ext>
              </a:extLst>
            </p:cNvPr>
            <p:cNvSpPr/>
            <p:nvPr/>
          </p:nvSpPr>
          <p:spPr bwMode="auto">
            <a:xfrm flipV="1">
              <a:off x="8564111" y="2757529"/>
              <a:ext cx="300252" cy="736870"/>
            </a:xfrm>
            <a:prstGeom prst="rect">
              <a:avLst/>
            </a:prstGeom>
            <a:solidFill>
              <a:srgbClr val="015873"/>
            </a:solid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7" name="Rectangle 36">
              <a:extLst>
                <a:ext uri="{FF2B5EF4-FFF2-40B4-BE49-F238E27FC236}">
                  <a16:creationId xmlns:a16="http://schemas.microsoft.com/office/drawing/2014/main" id="{A18550D2-A254-7345-8362-B8A7C3D93ED9}"/>
                </a:ext>
              </a:extLst>
            </p:cNvPr>
            <p:cNvSpPr/>
            <p:nvPr/>
          </p:nvSpPr>
          <p:spPr bwMode="auto">
            <a:xfrm flipV="1">
              <a:off x="9538823" y="2757530"/>
              <a:ext cx="300252" cy="910823"/>
            </a:xfrm>
            <a:prstGeom prst="rect">
              <a:avLst/>
            </a:prstGeom>
            <a:solidFill>
              <a:srgbClr val="015873"/>
            </a:solid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8" name="Rectangle 37">
              <a:extLst>
                <a:ext uri="{FF2B5EF4-FFF2-40B4-BE49-F238E27FC236}">
                  <a16:creationId xmlns:a16="http://schemas.microsoft.com/office/drawing/2014/main" id="{CBAFD3FF-481F-4740-93A0-F69D4894AD25}"/>
                </a:ext>
              </a:extLst>
            </p:cNvPr>
            <p:cNvSpPr/>
            <p:nvPr/>
          </p:nvSpPr>
          <p:spPr bwMode="auto">
            <a:xfrm>
              <a:off x="2066031" y="2427320"/>
              <a:ext cx="300252" cy="330212"/>
            </a:xfrm>
            <a:prstGeom prst="rect">
              <a:avLst/>
            </a:prstGeom>
            <a:solidFill>
              <a:srgbClr val="00823B"/>
            </a:solid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9" name="Rectangle 38">
              <a:extLst>
                <a:ext uri="{FF2B5EF4-FFF2-40B4-BE49-F238E27FC236}">
                  <a16:creationId xmlns:a16="http://schemas.microsoft.com/office/drawing/2014/main" id="{A7DC455A-F804-A349-8F13-71DA72901899}"/>
                </a:ext>
              </a:extLst>
            </p:cNvPr>
            <p:cNvSpPr/>
            <p:nvPr/>
          </p:nvSpPr>
          <p:spPr bwMode="auto">
            <a:xfrm flipV="1">
              <a:off x="4015455" y="2757531"/>
              <a:ext cx="300252" cy="89683"/>
            </a:xfrm>
            <a:prstGeom prst="rect">
              <a:avLst/>
            </a:prstGeom>
            <a:solidFill>
              <a:srgbClr val="00823B"/>
            </a:solid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0" name="Rectangle 39">
              <a:extLst>
                <a:ext uri="{FF2B5EF4-FFF2-40B4-BE49-F238E27FC236}">
                  <a16:creationId xmlns:a16="http://schemas.microsoft.com/office/drawing/2014/main" id="{6CEE466C-B59E-BF47-9033-9F1737DCD1E3}"/>
                </a:ext>
              </a:extLst>
            </p:cNvPr>
            <p:cNvSpPr/>
            <p:nvPr/>
          </p:nvSpPr>
          <p:spPr bwMode="auto">
            <a:xfrm flipV="1">
              <a:off x="4665263" y="2757531"/>
              <a:ext cx="300252" cy="168638"/>
            </a:xfrm>
            <a:prstGeom prst="rect">
              <a:avLst/>
            </a:prstGeom>
            <a:solidFill>
              <a:srgbClr val="00823B"/>
            </a:solid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1" name="Rectangle 40">
              <a:extLst>
                <a:ext uri="{FF2B5EF4-FFF2-40B4-BE49-F238E27FC236}">
                  <a16:creationId xmlns:a16="http://schemas.microsoft.com/office/drawing/2014/main" id="{EAFC99B7-8B96-4A4F-AD85-7A1E60A028D9}"/>
                </a:ext>
              </a:extLst>
            </p:cNvPr>
            <p:cNvSpPr/>
            <p:nvPr/>
          </p:nvSpPr>
          <p:spPr bwMode="auto">
            <a:xfrm flipV="1">
              <a:off x="5964879" y="2757531"/>
              <a:ext cx="300252" cy="289422"/>
            </a:xfrm>
            <a:prstGeom prst="rect">
              <a:avLst/>
            </a:prstGeom>
            <a:solidFill>
              <a:srgbClr val="00823B"/>
            </a:solid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2" name="Rectangle 41">
              <a:extLst>
                <a:ext uri="{FF2B5EF4-FFF2-40B4-BE49-F238E27FC236}">
                  <a16:creationId xmlns:a16="http://schemas.microsoft.com/office/drawing/2014/main" id="{B7ED8022-FC25-A74C-8F76-1CB0763D95B6}"/>
                </a:ext>
              </a:extLst>
            </p:cNvPr>
            <p:cNvSpPr/>
            <p:nvPr/>
          </p:nvSpPr>
          <p:spPr bwMode="auto">
            <a:xfrm flipV="1">
              <a:off x="7264495" y="2757531"/>
              <a:ext cx="300252" cy="580923"/>
            </a:xfrm>
            <a:prstGeom prst="rect">
              <a:avLst/>
            </a:prstGeom>
            <a:solidFill>
              <a:srgbClr val="00823B"/>
            </a:solid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3" name="Rectangle 42">
              <a:extLst>
                <a:ext uri="{FF2B5EF4-FFF2-40B4-BE49-F238E27FC236}">
                  <a16:creationId xmlns:a16="http://schemas.microsoft.com/office/drawing/2014/main" id="{DF34D400-FD59-9343-9479-83325AA655BC}"/>
                </a:ext>
              </a:extLst>
            </p:cNvPr>
            <p:cNvSpPr/>
            <p:nvPr/>
          </p:nvSpPr>
          <p:spPr bwMode="auto">
            <a:xfrm flipV="1">
              <a:off x="7914303" y="2757529"/>
              <a:ext cx="300252" cy="699259"/>
            </a:xfrm>
            <a:prstGeom prst="rect">
              <a:avLst/>
            </a:prstGeom>
            <a:solidFill>
              <a:srgbClr val="00823B"/>
            </a:solid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4" name="Rectangle 43">
              <a:extLst>
                <a:ext uri="{FF2B5EF4-FFF2-40B4-BE49-F238E27FC236}">
                  <a16:creationId xmlns:a16="http://schemas.microsoft.com/office/drawing/2014/main" id="{A29EF149-7710-0E42-9FE6-1AC6C9B59325}"/>
                </a:ext>
              </a:extLst>
            </p:cNvPr>
            <p:cNvSpPr/>
            <p:nvPr/>
          </p:nvSpPr>
          <p:spPr bwMode="auto">
            <a:xfrm flipV="1">
              <a:off x="8889015" y="2757529"/>
              <a:ext cx="300252" cy="816280"/>
            </a:xfrm>
            <a:prstGeom prst="rect">
              <a:avLst/>
            </a:prstGeom>
            <a:solidFill>
              <a:srgbClr val="00823B"/>
            </a:solid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5" name="Rectangle 44">
              <a:extLst>
                <a:ext uri="{FF2B5EF4-FFF2-40B4-BE49-F238E27FC236}">
                  <a16:creationId xmlns:a16="http://schemas.microsoft.com/office/drawing/2014/main" id="{14A7C906-21C9-6C4F-89F7-1D3766252460}"/>
                </a:ext>
              </a:extLst>
            </p:cNvPr>
            <p:cNvSpPr/>
            <p:nvPr/>
          </p:nvSpPr>
          <p:spPr bwMode="auto">
            <a:xfrm flipV="1">
              <a:off x="10188631" y="2757529"/>
              <a:ext cx="300252" cy="968425"/>
            </a:xfrm>
            <a:prstGeom prst="rect">
              <a:avLst/>
            </a:prstGeom>
            <a:solidFill>
              <a:srgbClr val="00823B"/>
            </a:solid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6" name="Rectangle 45">
              <a:extLst>
                <a:ext uri="{FF2B5EF4-FFF2-40B4-BE49-F238E27FC236}">
                  <a16:creationId xmlns:a16="http://schemas.microsoft.com/office/drawing/2014/main" id="{C7A5C731-8C68-0843-9B0D-3E7C97C9DA81}"/>
                </a:ext>
              </a:extLst>
            </p:cNvPr>
            <p:cNvSpPr/>
            <p:nvPr/>
          </p:nvSpPr>
          <p:spPr bwMode="auto">
            <a:xfrm flipV="1">
              <a:off x="10838439" y="2757531"/>
              <a:ext cx="300252" cy="1170301"/>
            </a:xfrm>
            <a:prstGeom prst="rect">
              <a:avLst/>
            </a:prstGeom>
            <a:solidFill>
              <a:srgbClr val="00823B"/>
            </a:solid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7" name="Rectangle 46">
              <a:extLst>
                <a:ext uri="{FF2B5EF4-FFF2-40B4-BE49-F238E27FC236}">
                  <a16:creationId xmlns:a16="http://schemas.microsoft.com/office/drawing/2014/main" id="{C1507F08-3F0C-A240-A81C-CB7849B8EDC6}"/>
                </a:ext>
              </a:extLst>
            </p:cNvPr>
            <p:cNvSpPr/>
            <p:nvPr/>
          </p:nvSpPr>
          <p:spPr bwMode="auto">
            <a:xfrm flipV="1">
              <a:off x="10513535" y="2757531"/>
              <a:ext cx="300252" cy="996885"/>
            </a:xfrm>
            <a:prstGeom prst="rect">
              <a:avLst/>
            </a:prstGeom>
            <a:solidFill>
              <a:srgbClr val="00823B"/>
            </a:solid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8" name="Rectangle 47">
              <a:extLst>
                <a:ext uri="{FF2B5EF4-FFF2-40B4-BE49-F238E27FC236}">
                  <a16:creationId xmlns:a16="http://schemas.microsoft.com/office/drawing/2014/main" id="{F67652B4-B955-4449-AB4F-10421B1C6917}"/>
                </a:ext>
              </a:extLst>
            </p:cNvPr>
            <p:cNvSpPr/>
            <p:nvPr/>
          </p:nvSpPr>
          <p:spPr bwMode="auto">
            <a:xfrm flipV="1">
              <a:off x="11163345" y="2757530"/>
              <a:ext cx="300252" cy="1370071"/>
            </a:xfrm>
            <a:prstGeom prst="rect">
              <a:avLst/>
            </a:prstGeom>
            <a:solidFill>
              <a:srgbClr val="E1471D"/>
            </a:solid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9" name="Rectangle 48">
              <a:extLst>
                <a:ext uri="{FF2B5EF4-FFF2-40B4-BE49-F238E27FC236}">
                  <a16:creationId xmlns:a16="http://schemas.microsoft.com/office/drawing/2014/main" id="{11F3CB76-A796-4F46-BB5C-1F707D11D576}"/>
                </a:ext>
              </a:extLst>
            </p:cNvPr>
            <p:cNvSpPr/>
            <p:nvPr/>
          </p:nvSpPr>
          <p:spPr bwMode="auto">
            <a:xfrm flipV="1">
              <a:off x="9863727" y="2757529"/>
              <a:ext cx="300252" cy="968425"/>
            </a:xfrm>
            <a:prstGeom prst="rect">
              <a:avLst/>
            </a:prstGeom>
            <a:solidFill>
              <a:srgbClr val="E1471D"/>
            </a:solid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0" name="Rectangle 49">
              <a:extLst>
                <a:ext uri="{FF2B5EF4-FFF2-40B4-BE49-F238E27FC236}">
                  <a16:creationId xmlns:a16="http://schemas.microsoft.com/office/drawing/2014/main" id="{3E1BA26D-CDD9-B44C-9A5A-DE3EA279BD48}"/>
                </a:ext>
              </a:extLst>
            </p:cNvPr>
            <p:cNvSpPr/>
            <p:nvPr/>
          </p:nvSpPr>
          <p:spPr bwMode="auto">
            <a:xfrm flipV="1">
              <a:off x="9213919" y="2757531"/>
              <a:ext cx="300252" cy="867793"/>
            </a:xfrm>
            <a:prstGeom prst="rect">
              <a:avLst/>
            </a:prstGeom>
            <a:solidFill>
              <a:srgbClr val="E1471D"/>
            </a:solid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1" name="Rectangle 50">
              <a:extLst>
                <a:ext uri="{FF2B5EF4-FFF2-40B4-BE49-F238E27FC236}">
                  <a16:creationId xmlns:a16="http://schemas.microsoft.com/office/drawing/2014/main" id="{887CAADD-8D44-2E4C-A33E-2CD418D7FADB}"/>
                </a:ext>
              </a:extLst>
            </p:cNvPr>
            <p:cNvSpPr/>
            <p:nvPr/>
          </p:nvSpPr>
          <p:spPr bwMode="auto">
            <a:xfrm flipV="1">
              <a:off x="8239207" y="2757529"/>
              <a:ext cx="300252" cy="699248"/>
            </a:xfrm>
            <a:prstGeom prst="rect">
              <a:avLst/>
            </a:prstGeom>
            <a:solidFill>
              <a:srgbClr val="E1471D"/>
            </a:solid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2" name="Rectangle 51">
              <a:extLst>
                <a:ext uri="{FF2B5EF4-FFF2-40B4-BE49-F238E27FC236}">
                  <a16:creationId xmlns:a16="http://schemas.microsoft.com/office/drawing/2014/main" id="{9B55163C-632D-3C42-8387-102654FF3446}"/>
                </a:ext>
              </a:extLst>
            </p:cNvPr>
            <p:cNvSpPr/>
            <p:nvPr/>
          </p:nvSpPr>
          <p:spPr bwMode="auto">
            <a:xfrm flipV="1">
              <a:off x="6939591" y="2757529"/>
              <a:ext cx="300252" cy="545547"/>
            </a:xfrm>
            <a:prstGeom prst="rect">
              <a:avLst/>
            </a:prstGeom>
            <a:solidFill>
              <a:srgbClr val="E1471D"/>
            </a:solid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3" name="Rectangle 52">
              <a:extLst>
                <a:ext uri="{FF2B5EF4-FFF2-40B4-BE49-F238E27FC236}">
                  <a16:creationId xmlns:a16="http://schemas.microsoft.com/office/drawing/2014/main" id="{E27D59B0-A1E8-A948-A040-5974F700AE8C}"/>
                </a:ext>
              </a:extLst>
            </p:cNvPr>
            <p:cNvSpPr/>
            <p:nvPr/>
          </p:nvSpPr>
          <p:spPr bwMode="auto">
            <a:xfrm flipV="1">
              <a:off x="6289783" y="2757531"/>
              <a:ext cx="300252" cy="459002"/>
            </a:xfrm>
            <a:prstGeom prst="rect">
              <a:avLst/>
            </a:prstGeom>
            <a:solidFill>
              <a:srgbClr val="E1471D"/>
            </a:solid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4" name="Rectangle 53">
              <a:extLst>
                <a:ext uri="{FF2B5EF4-FFF2-40B4-BE49-F238E27FC236}">
                  <a16:creationId xmlns:a16="http://schemas.microsoft.com/office/drawing/2014/main" id="{4B3E381E-07C7-1C42-996B-A386981577A5}"/>
                </a:ext>
              </a:extLst>
            </p:cNvPr>
            <p:cNvSpPr/>
            <p:nvPr/>
          </p:nvSpPr>
          <p:spPr bwMode="auto">
            <a:xfrm flipV="1">
              <a:off x="6614687" y="2757530"/>
              <a:ext cx="300252" cy="487691"/>
            </a:xfrm>
            <a:prstGeom prst="rect">
              <a:avLst/>
            </a:prstGeom>
            <a:solidFill>
              <a:srgbClr val="E1471D"/>
            </a:solid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5" name="Rectangle 54">
              <a:extLst>
                <a:ext uri="{FF2B5EF4-FFF2-40B4-BE49-F238E27FC236}">
                  <a16:creationId xmlns:a16="http://schemas.microsoft.com/office/drawing/2014/main" id="{2DF35937-3CE1-2443-BC08-8C345BC93CFB}"/>
                </a:ext>
              </a:extLst>
            </p:cNvPr>
            <p:cNvSpPr/>
            <p:nvPr/>
          </p:nvSpPr>
          <p:spPr bwMode="auto">
            <a:xfrm flipV="1">
              <a:off x="5315071" y="2757531"/>
              <a:ext cx="300252" cy="259164"/>
            </a:xfrm>
            <a:prstGeom prst="rect">
              <a:avLst/>
            </a:prstGeom>
            <a:solidFill>
              <a:srgbClr val="E1471D"/>
            </a:solid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6" name="Rectangle 55">
              <a:extLst>
                <a:ext uri="{FF2B5EF4-FFF2-40B4-BE49-F238E27FC236}">
                  <a16:creationId xmlns:a16="http://schemas.microsoft.com/office/drawing/2014/main" id="{C2628087-B19B-BD4C-B113-0131CA5D1472}"/>
                </a:ext>
              </a:extLst>
            </p:cNvPr>
            <p:cNvSpPr/>
            <p:nvPr/>
          </p:nvSpPr>
          <p:spPr bwMode="auto">
            <a:xfrm flipV="1">
              <a:off x="4340359" y="2757531"/>
              <a:ext cx="300252" cy="154701"/>
            </a:xfrm>
            <a:prstGeom prst="rect">
              <a:avLst/>
            </a:prstGeom>
            <a:solidFill>
              <a:srgbClr val="E1471D"/>
            </a:solid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7" name="Rectangle 56">
              <a:extLst>
                <a:ext uri="{FF2B5EF4-FFF2-40B4-BE49-F238E27FC236}">
                  <a16:creationId xmlns:a16="http://schemas.microsoft.com/office/drawing/2014/main" id="{6B2AF742-5970-F946-B9BF-AFCB634DCA2C}"/>
                </a:ext>
              </a:extLst>
            </p:cNvPr>
            <p:cNvSpPr/>
            <p:nvPr/>
          </p:nvSpPr>
          <p:spPr bwMode="auto">
            <a:xfrm flipV="1">
              <a:off x="3365647" y="2757531"/>
              <a:ext cx="300252" cy="53754"/>
            </a:xfrm>
            <a:prstGeom prst="rect">
              <a:avLst/>
            </a:prstGeom>
            <a:solidFill>
              <a:srgbClr val="E1471D"/>
            </a:solid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8" name="Rectangle 57">
              <a:extLst>
                <a:ext uri="{FF2B5EF4-FFF2-40B4-BE49-F238E27FC236}">
                  <a16:creationId xmlns:a16="http://schemas.microsoft.com/office/drawing/2014/main" id="{69295360-5CBF-884F-8102-B5E77C57D630}"/>
                </a:ext>
              </a:extLst>
            </p:cNvPr>
            <p:cNvSpPr/>
            <p:nvPr/>
          </p:nvSpPr>
          <p:spPr bwMode="auto">
            <a:xfrm flipV="1">
              <a:off x="3040743" y="2757531"/>
              <a:ext cx="300252" cy="53752"/>
            </a:xfrm>
            <a:prstGeom prst="rect">
              <a:avLst/>
            </a:prstGeom>
            <a:solidFill>
              <a:srgbClr val="E1471D"/>
            </a:solid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9" name="Rectangle 58">
              <a:extLst>
                <a:ext uri="{FF2B5EF4-FFF2-40B4-BE49-F238E27FC236}">
                  <a16:creationId xmlns:a16="http://schemas.microsoft.com/office/drawing/2014/main" id="{FB022149-0037-CD42-87A6-15462D9110F5}"/>
                </a:ext>
              </a:extLst>
            </p:cNvPr>
            <p:cNvSpPr/>
            <p:nvPr/>
          </p:nvSpPr>
          <p:spPr bwMode="auto">
            <a:xfrm>
              <a:off x="1741127" y="2342040"/>
              <a:ext cx="300252" cy="415491"/>
            </a:xfrm>
            <a:prstGeom prst="rect">
              <a:avLst/>
            </a:prstGeom>
            <a:solidFill>
              <a:srgbClr val="E1471D"/>
            </a:solidFill>
            <a:ln w="28575">
              <a:noFill/>
              <a:round/>
              <a:headEnd/>
              <a:tailEnd/>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cxnSp>
          <p:nvCxnSpPr>
            <p:cNvPr id="61" name="Straight Connector 60">
              <a:extLst>
                <a:ext uri="{FF2B5EF4-FFF2-40B4-BE49-F238E27FC236}">
                  <a16:creationId xmlns:a16="http://schemas.microsoft.com/office/drawing/2014/main" id="{6CA3FDD0-BD7C-3645-B1B2-F56635A01AEF}"/>
                </a:ext>
              </a:extLst>
            </p:cNvPr>
            <p:cNvCxnSpPr/>
            <p:nvPr/>
          </p:nvCxnSpPr>
          <p:spPr bwMode="auto">
            <a:xfrm>
              <a:off x="1674125" y="1678675"/>
              <a:ext cx="0" cy="2457418"/>
            </a:xfrm>
            <a:prstGeom prst="line">
              <a:avLst/>
            </a:prstGeom>
            <a:noFill/>
            <a:ln w="28575" cap="flat" cmpd="sng" algn="ctr">
              <a:solidFill>
                <a:schemeClr val="bg1"/>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80A3ABF4-BEDB-4C4A-9082-0DA9DAD3C015}"/>
                </a:ext>
              </a:extLst>
            </p:cNvPr>
            <p:cNvCxnSpPr>
              <a:cxnSpLocks/>
            </p:cNvCxnSpPr>
            <p:nvPr/>
          </p:nvCxnSpPr>
          <p:spPr bwMode="auto">
            <a:xfrm>
              <a:off x="1552205" y="1685847"/>
              <a:ext cx="125506" cy="0"/>
            </a:xfrm>
            <a:prstGeom prst="line">
              <a:avLst/>
            </a:prstGeom>
            <a:noFill/>
            <a:ln w="28575" cap="flat" cmpd="sng" algn="ctr">
              <a:solidFill>
                <a:schemeClr val="bg1"/>
              </a:solidFill>
              <a:prstDash val="solid"/>
              <a:round/>
              <a:headEnd type="none" w="med" len="med"/>
              <a:tailEnd type="none" w="med" len="med"/>
            </a:ln>
            <a:effectLst/>
          </p:spPr>
        </p:cxnSp>
        <p:cxnSp>
          <p:nvCxnSpPr>
            <p:cNvPr id="64" name="Straight Connector 63">
              <a:extLst>
                <a:ext uri="{FF2B5EF4-FFF2-40B4-BE49-F238E27FC236}">
                  <a16:creationId xmlns:a16="http://schemas.microsoft.com/office/drawing/2014/main" id="{D478FFA0-7B20-3D4D-BF79-5A194A282D32}"/>
                </a:ext>
              </a:extLst>
            </p:cNvPr>
            <p:cNvCxnSpPr>
              <a:cxnSpLocks/>
            </p:cNvCxnSpPr>
            <p:nvPr/>
          </p:nvCxnSpPr>
          <p:spPr bwMode="auto">
            <a:xfrm>
              <a:off x="1552205" y="1952995"/>
              <a:ext cx="125506" cy="0"/>
            </a:xfrm>
            <a:prstGeom prst="line">
              <a:avLst/>
            </a:prstGeom>
            <a:noFill/>
            <a:ln w="28575" cap="flat" cmpd="sng" algn="ctr">
              <a:solidFill>
                <a:schemeClr val="bg1"/>
              </a:solidFill>
              <a:prstDash val="solid"/>
              <a:round/>
              <a:headEnd type="none" w="med" len="med"/>
              <a:tailEnd type="none" w="med" len="med"/>
            </a:ln>
            <a:effectLst/>
          </p:spPr>
        </p:cxnSp>
        <p:cxnSp>
          <p:nvCxnSpPr>
            <p:cNvPr id="65" name="Straight Connector 64">
              <a:extLst>
                <a:ext uri="{FF2B5EF4-FFF2-40B4-BE49-F238E27FC236}">
                  <a16:creationId xmlns:a16="http://schemas.microsoft.com/office/drawing/2014/main" id="{A7D2BC57-F3D6-8945-BD84-D28B77C1954D}"/>
                </a:ext>
              </a:extLst>
            </p:cNvPr>
            <p:cNvCxnSpPr>
              <a:cxnSpLocks/>
            </p:cNvCxnSpPr>
            <p:nvPr/>
          </p:nvCxnSpPr>
          <p:spPr bwMode="auto">
            <a:xfrm>
              <a:off x="1552205" y="2227315"/>
              <a:ext cx="125506" cy="0"/>
            </a:xfrm>
            <a:prstGeom prst="line">
              <a:avLst/>
            </a:prstGeom>
            <a:noFill/>
            <a:ln w="28575" cap="flat" cmpd="sng" algn="ctr">
              <a:solidFill>
                <a:schemeClr val="bg1"/>
              </a:solidFill>
              <a:prstDash val="solid"/>
              <a:round/>
              <a:headEnd type="none" w="med" len="med"/>
              <a:tailEnd type="none" w="med" len="med"/>
            </a:ln>
            <a:effectLst/>
          </p:spPr>
        </p:cxnSp>
        <p:cxnSp>
          <p:nvCxnSpPr>
            <p:cNvPr id="66" name="Straight Connector 65">
              <a:extLst>
                <a:ext uri="{FF2B5EF4-FFF2-40B4-BE49-F238E27FC236}">
                  <a16:creationId xmlns:a16="http://schemas.microsoft.com/office/drawing/2014/main" id="{5C9C9156-40FC-EB49-B2FE-4BD742712C1E}"/>
                </a:ext>
              </a:extLst>
            </p:cNvPr>
            <p:cNvCxnSpPr>
              <a:cxnSpLocks/>
            </p:cNvCxnSpPr>
            <p:nvPr/>
          </p:nvCxnSpPr>
          <p:spPr bwMode="auto">
            <a:xfrm>
              <a:off x="1552205" y="2494464"/>
              <a:ext cx="125506" cy="0"/>
            </a:xfrm>
            <a:prstGeom prst="line">
              <a:avLst/>
            </a:prstGeom>
            <a:noFill/>
            <a:ln w="28575" cap="flat" cmpd="sng" algn="ctr">
              <a:solidFill>
                <a:schemeClr val="bg1"/>
              </a:solidFill>
              <a:prstDash val="solid"/>
              <a:round/>
              <a:headEnd type="none" w="med" len="med"/>
              <a:tailEnd type="none" w="med" len="med"/>
            </a:ln>
            <a:effectLst/>
          </p:spPr>
        </p:cxnSp>
        <p:cxnSp>
          <p:nvCxnSpPr>
            <p:cNvPr id="67" name="Straight Connector 66">
              <a:extLst>
                <a:ext uri="{FF2B5EF4-FFF2-40B4-BE49-F238E27FC236}">
                  <a16:creationId xmlns:a16="http://schemas.microsoft.com/office/drawing/2014/main" id="{56836DA5-67AD-974E-8DE5-59C5FDF512AF}"/>
                </a:ext>
              </a:extLst>
            </p:cNvPr>
            <p:cNvCxnSpPr>
              <a:cxnSpLocks/>
            </p:cNvCxnSpPr>
            <p:nvPr/>
          </p:nvCxnSpPr>
          <p:spPr bwMode="auto">
            <a:xfrm>
              <a:off x="1552205" y="2761612"/>
              <a:ext cx="125506" cy="0"/>
            </a:xfrm>
            <a:prstGeom prst="line">
              <a:avLst/>
            </a:prstGeom>
            <a:noFill/>
            <a:ln w="28575" cap="flat" cmpd="sng" algn="ctr">
              <a:solidFill>
                <a:schemeClr val="bg1"/>
              </a:solidFill>
              <a:prstDash val="solid"/>
              <a:round/>
              <a:headEnd type="none" w="med" len="med"/>
              <a:tailEnd type="none" w="med" len="med"/>
            </a:ln>
            <a:effectLst/>
          </p:spPr>
        </p:cxnSp>
        <p:cxnSp>
          <p:nvCxnSpPr>
            <p:cNvPr id="68" name="Straight Connector 67">
              <a:extLst>
                <a:ext uri="{FF2B5EF4-FFF2-40B4-BE49-F238E27FC236}">
                  <a16:creationId xmlns:a16="http://schemas.microsoft.com/office/drawing/2014/main" id="{870D6BD3-27A1-3D47-B881-B7042E57ED43}"/>
                </a:ext>
              </a:extLst>
            </p:cNvPr>
            <p:cNvCxnSpPr>
              <a:cxnSpLocks/>
            </p:cNvCxnSpPr>
            <p:nvPr/>
          </p:nvCxnSpPr>
          <p:spPr bwMode="auto">
            <a:xfrm>
              <a:off x="1552205" y="3035932"/>
              <a:ext cx="125506" cy="0"/>
            </a:xfrm>
            <a:prstGeom prst="line">
              <a:avLst/>
            </a:prstGeom>
            <a:noFill/>
            <a:ln w="28575" cap="flat" cmpd="sng" algn="ctr">
              <a:solidFill>
                <a:schemeClr val="bg1"/>
              </a:solidFill>
              <a:prstDash val="solid"/>
              <a:round/>
              <a:headEnd type="none" w="med" len="med"/>
              <a:tailEnd type="none" w="med" len="med"/>
            </a:ln>
            <a:effectLst/>
          </p:spPr>
        </p:cxnSp>
        <p:cxnSp>
          <p:nvCxnSpPr>
            <p:cNvPr id="69" name="Straight Connector 68">
              <a:extLst>
                <a:ext uri="{FF2B5EF4-FFF2-40B4-BE49-F238E27FC236}">
                  <a16:creationId xmlns:a16="http://schemas.microsoft.com/office/drawing/2014/main" id="{516CE269-34E4-B044-A1F1-5928ACA58C22}"/>
                </a:ext>
              </a:extLst>
            </p:cNvPr>
            <p:cNvCxnSpPr>
              <a:cxnSpLocks/>
            </p:cNvCxnSpPr>
            <p:nvPr/>
          </p:nvCxnSpPr>
          <p:spPr bwMode="auto">
            <a:xfrm>
              <a:off x="1552205" y="3306667"/>
              <a:ext cx="125506" cy="0"/>
            </a:xfrm>
            <a:prstGeom prst="line">
              <a:avLst/>
            </a:prstGeom>
            <a:noFill/>
            <a:ln w="28575" cap="flat" cmpd="sng" algn="ctr">
              <a:solidFill>
                <a:schemeClr val="bg1"/>
              </a:solidFill>
              <a:prstDash val="solid"/>
              <a:round/>
              <a:headEnd type="none" w="med" len="med"/>
              <a:tailEnd type="none" w="med" len="med"/>
            </a:ln>
            <a:effectLst/>
          </p:spPr>
        </p:cxnSp>
        <p:cxnSp>
          <p:nvCxnSpPr>
            <p:cNvPr id="70" name="Straight Connector 69">
              <a:extLst>
                <a:ext uri="{FF2B5EF4-FFF2-40B4-BE49-F238E27FC236}">
                  <a16:creationId xmlns:a16="http://schemas.microsoft.com/office/drawing/2014/main" id="{B8F35248-459C-1742-AF48-89BB01E7CF9F}"/>
                </a:ext>
              </a:extLst>
            </p:cNvPr>
            <p:cNvCxnSpPr>
              <a:cxnSpLocks/>
            </p:cNvCxnSpPr>
            <p:nvPr/>
          </p:nvCxnSpPr>
          <p:spPr bwMode="auto">
            <a:xfrm>
              <a:off x="1552205" y="3573815"/>
              <a:ext cx="125506" cy="0"/>
            </a:xfrm>
            <a:prstGeom prst="line">
              <a:avLst/>
            </a:prstGeom>
            <a:noFill/>
            <a:ln w="28575" cap="flat" cmpd="sng" algn="ctr">
              <a:solidFill>
                <a:schemeClr val="bg1"/>
              </a:solidFill>
              <a:prstDash val="solid"/>
              <a:round/>
              <a:headEnd type="none" w="med" len="med"/>
              <a:tailEnd type="none" w="med" len="med"/>
            </a:ln>
            <a:effectLst/>
          </p:spPr>
        </p:cxnSp>
        <p:cxnSp>
          <p:nvCxnSpPr>
            <p:cNvPr id="71" name="Straight Connector 70">
              <a:extLst>
                <a:ext uri="{FF2B5EF4-FFF2-40B4-BE49-F238E27FC236}">
                  <a16:creationId xmlns:a16="http://schemas.microsoft.com/office/drawing/2014/main" id="{4FA4D889-D4DD-1944-AB94-3FE2232474D0}"/>
                </a:ext>
              </a:extLst>
            </p:cNvPr>
            <p:cNvCxnSpPr>
              <a:cxnSpLocks/>
            </p:cNvCxnSpPr>
            <p:nvPr/>
          </p:nvCxnSpPr>
          <p:spPr bwMode="auto">
            <a:xfrm>
              <a:off x="1552205" y="3848135"/>
              <a:ext cx="125506" cy="0"/>
            </a:xfrm>
            <a:prstGeom prst="line">
              <a:avLst/>
            </a:prstGeom>
            <a:noFill/>
            <a:ln w="28575" cap="flat" cmpd="sng" algn="ctr">
              <a:solidFill>
                <a:schemeClr val="bg1"/>
              </a:solidFill>
              <a:prstDash val="solid"/>
              <a:round/>
              <a:headEnd type="none" w="med" len="med"/>
              <a:tailEnd type="none" w="med" len="med"/>
            </a:ln>
            <a:effectLst/>
          </p:spPr>
        </p:cxnSp>
        <p:cxnSp>
          <p:nvCxnSpPr>
            <p:cNvPr id="72" name="Straight Connector 71">
              <a:extLst>
                <a:ext uri="{FF2B5EF4-FFF2-40B4-BE49-F238E27FC236}">
                  <a16:creationId xmlns:a16="http://schemas.microsoft.com/office/drawing/2014/main" id="{4070093F-5A2A-8B44-81DD-7BE5157622F4}"/>
                </a:ext>
              </a:extLst>
            </p:cNvPr>
            <p:cNvCxnSpPr>
              <a:cxnSpLocks/>
            </p:cNvCxnSpPr>
            <p:nvPr/>
          </p:nvCxnSpPr>
          <p:spPr bwMode="auto">
            <a:xfrm>
              <a:off x="1559736" y="4127611"/>
              <a:ext cx="125506" cy="0"/>
            </a:xfrm>
            <a:prstGeom prst="line">
              <a:avLst/>
            </a:prstGeom>
            <a:noFill/>
            <a:ln w="28575" cap="flat" cmpd="sng" algn="ctr">
              <a:solidFill>
                <a:schemeClr val="bg1"/>
              </a:solidFill>
              <a:prstDash val="solid"/>
              <a:round/>
              <a:headEnd type="none" w="med" len="med"/>
              <a:tailEnd type="none" w="med" len="med"/>
            </a:ln>
            <a:effectLst/>
          </p:spPr>
        </p:cxnSp>
        <p:cxnSp>
          <p:nvCxnSpPr>
            <p:cNvPr id="73" name="Straight Connector 72">
              <a:extLst>
                <a:ext uri="{FF2B5EF4-FFF2-40B4-BE49-F238E27FC236}">
                  <a16:creationId xmlns:a16="http://schemas.microsoft.com/office/drawing/2014/main" id="{615446FB-5ED6-EC4A-A53E-E6ED78394E28}"/>
                </a:ext>
              </a:extLst>
            </p:cNvPr>
            <p:cNvCxnSpPr>
              <a:cxnSpLocks/>
            </p:cNvCxnSpPr>
            <p:nvPr/>
          </p:nvCxnSpPr>
          <p:spPr bwMode="auto">
            <a:xfrm>
              <a:off x="1685242" y="3177575"/>
              <a:ext cx="9820957" cy="0"/>
            </a:xfrm>
            <a:prstGeom prst="line">
              <a:avLst/>
            </a:prstGeom>
            <a:noFill/>
            <a:ln w="28575" cap="flat" cmpd="sng" algn="ctr">
              <a:solidFill>
                <a:schemeClr val="tx2"/>
              </a:solidFill>
              <a:prstDash val="dash"/>
              <a:round/>
              <a:headEnd type="none" w="med" len="med"/>
              <a:tailEnd type="none" w="med" len="med"/>
            </a:ln>
            <a:effectLst/>
          </p:spPr>
        </p:cxnSp>
        <p:cxnSp>
          <p:nvCxnSpPr>
            <p:cNvPr id="79" name="Straight Connector 78">
              <a:extLst>
                <a:ext uri="{FF2B5EF4-FFF2-40B4-BE49-F238E27FC236}">
                  <a16:creationId xmlns:a16="http://schemas.microsoft.com/office/drawing/2014/main" id="{3FD4827F-D6A1-6748-AEAD-8823BF690C9A}"/>
                </a:ext>
              </a:extLst>
            </p:cNvPr>
            <p:cNvCxnSpPr>
              <a:cxnSpLocks/>
            </p:cNvCxnSpPr>
            <p:nvPr/>
          </p:nvCxnSpPr>
          <p:spPr bwMode="auto">
            <a:xfrm>
              <a:off x="1656736" y="2759807"/>
              <a:ext cx="9820957" cy="0"/>
            </a:xfrm>
            <a:prstGeom prst="line">
              <a:avLst/>
            </a:prstGeom>
            <a:noFill/>
            <a:ln w="28575" cap="flat" cmpd="sng" algn="ctr">
              <a:solidFill>
                <a:schemeClr val="bg1"/>
              </a:solidFill>
              <a:prstDash val="solid"/>
              <a:round/>
              <a:headEnd type="none" w="med" len="med"/>
              <a:tailEnd type="none" w="med" len="med"/>
            </a:ln>
            <a:effectLst/>
          </p:spPr>
        </p:cxnSp>
        <p:cxnSp>
          <p:nvCxnSpPr>
            <p:cNvPr id="80" name="Straight Connector 79">
              <a:extLst>
                <a:ext uri="{FF2B5EF4-FFF2-40B4-BE49-F238E27FC236}">
                  <a16:creationId xmlns:a16="http://schemas.microsoft.com/office/drawing/2014/main" id="{6118077E-D442-674E-95FD-15B279C9CD34}"/>
                </a:ext>
              </a:extLst>
            </p:cNvPr>
            <p:cNvCxnSpPr>
              <a:cxnSpLocks/>
            </p:cNvCxnSpPr>
            <p:nvPr/>
          </p:nvCxnSpPr>
          <p:spPr bwMode="auto">
            <a:xfrm>
              <a:off x="1674125" y="2494464"/>
              <a:ext cx="9820957" cy="0"/>
            </a:xfrm>
            <a:prstGeom prst="line">
              <a:avLst/>
            </a:prstGeom>
            <a:noFill/>
            <a:ln w="28575" cap="flat" cmpd="sng" algn="ctr">
              <a:solidFill>
                <a:schemeClr val="tx2"/>
              </a:solidFill>
              <a:prstDash val="dash"/>
              <a:round/>
              <a:headEnd type="none" w="med" len="med"/>
              <a:tailEnd type="none" w="med" len="med"/>
            </a:ln>
            <a:effectLst/>
          </p:spPr>
        </p:cxnSp>
        <p:sp>
          <p:nvSpPr>
            <p:cNvPr id="85" name="TextBox 84">
              <a:extLst>
                <a:ext uri="{FF2B5EF4-FFF2-40B4-BE49-F238E27FC236}">
                  <a16:creationId xmlns:a16="http://schemas.microsoft.com/office/drawing/2014/main" id="{A80DD041-AD67-A94D-97E2-2F8E46A76403}"/>
                </a:ext>
              </a:extLst>
            </p:cNvPr>
            <p:cNvSpPr txBox="1"/>
            <p:nvPr/>
          </p:nvSpPr>
          <p:spPr bwMode="auto">
            <a:xfrm>
              <a:off x="6939590" y="2474570"/>
              <a:ext cx="2824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a:t>
              </a:r>
            </a:p>
          </p:txBody>
        </p:sp>
        <p:sp>
          <p:nvSpPr>
            <p:cNvPr id="86" name="TextBox 85">
              <a:extLst>
                <a:ext uri="{FF2B5EF4-FFF2-40B4-BE49-F238E27FC236}">
                  <a16:creationId xmlns:a16="http://schemas.microsoft.com/office/drawing/2014/main" id="{EFCB75F6-D00C-2A4F-932B-ED4605BF8FD5}"/>
                </a:ext>
              </a:extLst>
            </p:cNvPr>
            <p:cNvSpPr txBox="1"/>
            <p:nvPr/>
          </p:nvSpPr>
          <p:spPr bwMode="auto">
            <a:xfrm>
              <a:off x="8244396" y="2474570"/>
              <a:ext cx="3064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a:t>
              </a:r>
            </a:p>
          </p:txBody>
        </p:sp>
        <p:sp>
          <p:nvSpPr>
            <p:cNvPr id="87" name="TextBox 86">
              <a:extLst>
                <a:ext uri="{FF2B5EF4-FFF2-40B4-BE49-F238E27FC236}">
                  <a16:creationId xmlns:a16="http://schemas.microsoft.com/office/drawing/2014/main" id="{0805923B-059B-9E46-A3B1-85EBAB54F455}"/>
                </a:ext>
              </a:extLst>
            </p:cNvPr>
            <p:cNvSpPr txBox="1"/>
            <p:nvPr/>
          </p:nvSpPr>
          <p:spPr bwMode="auto">
            <a:xfrm>
              <a:off x="9223249" y="2474570"/>
              <a:ext cx="3064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a:t>
              </a:r>
            </a:p>
          </p:txBody>
        </p:sp>
        <p:sp>
          <p:nvSpPr>
            <p:cNvPr id="88" name="TextBox 87">
              <a:extLst>
                <a:ext uri="{FF2B5EF4-FFF2-40B4-BE49-F238E27FC236}">
                  <a16:creationId xmlns:a16="http://schemas.microsoft.com/office/drawing/2014/main" id="{92A59200-E42F-1747-A7FB-30A03018CF1F}"/>
                </a:ext>
              </a:extLst>
            </p:cNvPr>
            <p:cNvSpPr txBox="1"/>
            <p:nvPr/>
          </p:nvSpPr>
          <p:spPr bwMode="auto">
            <a:xfrm>
              <a:off x="10181652" y="2474570"/>
              <a:ext cx="3064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a:t>
              </a:r>
            </a:p>
          </p:txBody>
        </p:sp>
      </p:grpSp>
      <p:sp>
        <p:nvSpPr>
          <p:cNvPr id="89" name="TextBox 88">
            <a:extLst>
              <a:ext uri="{FF2B5EF4-FFF2-40B4-BE49-F238E27FC236}">
                <a16:creationId xmlns:a16="http://schemas.microsoft.com/office/drawing/2014/main" id="{43FE45B9-A7DB-E94D-B14E-E2322859689B}"/>
              </a:ext>
            </a:extLst>
          </p:cNvPr>
          <p:cNvSpPr txBox="1"/>
          <p:nvPr/>
        </p:nvSpPr>
        <p:spPr bwMode="auto">
          <a:xfrm>
            <a:off x="653184" y="4209301"/>
            <a:ext cx="946862" cy="692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ts val="0"/>
              </a:spcBef>
              <a:spcAft>
                <a:spcPct val="0"/>
              </a:spcAft>
              <a:buClrTx/>
              <a:buSzTx/>
              <a:buFontTx/>
              <a:buNone/>
              <a:tabLst/>
              <a:defRPr/>
            </a:pPr>
            <a:r>
              <a:rPr kumimoji="0" lang="en-US" sz="13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Actionable</a:t>
            </a:r>
            <a:br>
              <a:rPr kumimoji="0" lang="en-US" sz="13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3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Genomic </a:t>
            </a:r>
            <a:br>
              <a:rPr kumimoji="0" lang="en-US" sz="13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3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Alterations</a:t>
            </a:r>
          </a:p>
        </p:txBody>
      </p:sp>
      <p:sp>
        <p:nvSpPr>
          <p:cNvPr id="90" name="TextBox 89">
            <a:extLst>
              <a:ext uri="{FF2B5EF4-FFF2-40B4-BE49-F238E27FC236}">
                <a16:creationId xmlns:a16="http://schemas.microsoft.com/office/drawing/2014/main" id="{03AC28B1-C6FA-4745-9D7F-6C9677EF9914}"/>
              </a:ext>
            </a:extLst>
          </p:cNvPr>
          <p:cNvSpPr txBox="1"/>
          <p:nvPr/>
        </p:nvSpPr>
        <p:spPr bwMode="auto">
          <a:xfrm>
            <a:off x="603356" y="4853958"/>
            <a:ext cx="981935"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ts val="0"/>
              </a:spcBef>
              <a:spcAft>
                <a:spcPct val="0"/>
              </a:spcAft>
              <a:buClrTx/>
              <a:buSzTx/>
              <a:buFontTx/>
              <a:buNone/>
              <a:tabLst/>
              <a:defRPr/>
            </a:pPr>
            <a:r>
              <a:rPr kumimoji="0" lang="en-US" sz="13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Other </a:t>
            </a:r>
            <a:r>
              <a:rPr kumimoji="0" lang="en-US" sz="1300" b="1"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EGFR</a:t>
            </a:r>
            <a:br>
              <a:rPr kumimoji="0" lang="en-US" sz="13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3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Mutations</a:t>
            </a:r>
          </a:p>
        </p:txBody>
      </p:sp>
      <p:sp>
        <p:nvSpPr>
          <p:cNvPr id="91" name="TextBox 90">
            <a:extLst>
              <a:ext uri="{FF2B5EF4-FFF2-40B4-BE49-F238E27FC236}">
                <a16:creationId xmlns:a16="http://schemas.microsoft.com/office/drawing/2014/main" id="{5580471F-93F1-A948-AF62-E69B5E593B1A}"/>
              </a:ext>
            </a:extLst>
          </p:cNvPr>
          <p:cNvSpPr txBox="1"/>
          <p:nvPr/>
        </p:nvSpPr>
        <p:spPr bwMode="auto">
          <a:xfrm>
            <a:off x="805910" y="5542040"/>
            <a:ext cx="779381"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ts val="0"/>
              </a:spcBef>
              <a:spcAft>
                <a:spcPct val="0"/>
              </a:spcAft>
              <a:buClrTx/>
              <a:buSzTx/>
              <a:buFontTx/>
              <a:buNone/>
              <a:tabLst/>
              <a:defRPr/>
            </a:pPr>
            <a:r>
              <a:rPr kumimoji="0" lang="en-US" sz="13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Prior TKI</a:t>
            </a:r>
          </a:p>
        </p:txBody>
      </p:sp>
      <p:cxnSp>
        <p:nvCxnSpPr>
          <p:cNvPr id="92" name="Straight Connector 91">
            <a:extLst>
              <a:ext uri="{FF2B5EF4-FFF2-40B4-BE49-F238E27FC236}">
                <a16:creationId xmlns:a16="http://schemas.microsoft.com/office/drawing/2014/main" id="{ED3EB921-5752-C74C-A33B-A152CA4BBB02}"/>
              </a:ext>
            </a:extLst>
          </p:cNvPr>
          <p:cNvCxnSpPr>
            <a:cxnSpLocks/>
          </p:cNvCxnSpPr>
          <p:nvPr/>
        </p:nvCxnSpPr>
        <p:spPr bwMode="auto">
          <a:xfrm>
            <a:off x="719138" y="4857186"/>
            <a:ext cx="10787062" cy="0"/>
          </a:xfrm>
          <a:prstGeom prst="line">
            <a:avLst/>
          </a:prstGeom>
          <a:noFill/>
          <a:ln w="12700" cap="flat" cmpd="sng" algn="ctr">
            <a:solidFill>
              <a:schemeClr val="bg1"/>
            </a:solidFill>
            <a:prstDash val="solid"/>
            <a:round/>
            <a:headEnd type="none" w="med" len="med"/>
            <a:tailEnd type="none" w="med" len="med"/>
          </a:ln>
          <a:effectLst/>
        </p:spPr>
      </p:cxnSp>
      <p:cxnSp>
        <p:nvCxnSpPr>
          <p:cNvPr id="93" name="Straight Connector 92">
            <a:extLst>
              <a:ext uri="{FF2B5EF4-FFF2-40B4-BE49-F238E27FC236}">
                <a16:creationId xmlns:a16="http://schemas.microsoft.com/office/drawing/2014/main" id="{999723F6-7CC2-064F-88DF-458159061287}"/>
              </a:ext>
            </a:extLst>
          </p:cNvPr>
          <p:cNvCxnSpPr>
            <a:cxnSpLocks/>
          </p:cNvCxnSpPr>
          <p:nvPr/>
        </p:nvCxnSpPr>
        <p:spPr bwMode="auto">
          <a:xfrm>
            <a:off x="719138" y="5320104"/>
            <a:ext cx="10787062" cy="0"/>
          </a:xfrm>
          <a:prstGeom prst="line">
            <a:avLst/>
          </a:prstGeom>
          <a:noFill/>
          <a:ln w="12700" cap="flat" cmpd="sng" algn="ctr">
            <a:solidFill>
              <a:schemeClr val="bg1"/>
            </a:solidFill>
            <a:prstDash val="solid"/>
            <a:round/>
            <a:headEnd type="none" w="med" len="med"/>
            <a:tailEnd type="none" w="med" len="med"/>
          </a:ln>
          <a:effectLst/>
        </p:spPr>
      </p:cxnSp>
      <p:grpSp>
        <p:nvGrpSpPr>
          <p:cNvPr id="135" name="Group 134">
            <a:extLst>
              <a:ext uri="{FF2B5EF4-FFF2-40B4-BE49-F238E27FC236}">
                <a16:creationId xmlns:a16="http://schemas.microsoft.com/office/drawing/2014/main" id="{2E4C8E3C-83DB-0D46-9BBA-CC5BB04CAE98}"/>
              </a:ext>
            </a:extLst>
          </p:cNvPr>
          <p:cNvGrpSpPr/>
          <p:nvPr/>
        </p:nvGrpSpPr>
        <p:grpSpPr>
          <a:xfrm>
            <a:off x="1741127" y="4159130"/>
            <a:ext cx="9722224" cy="663247"/>
            <a:chOff x="1741127" y="4346822"/>
            <a:chExt cx="9722224" cy="556245"/>
          </a:xfrm>
          <a:noFill/>
        </p:grpSpPr>
        <p:sp>
          <p:nvSpPr>
            <p:cNvPr id="101" name="Rectangle 100">
              <a:extLst>
                <a:ext uri="{FF2B5EF4-FFF2-40B4-BE49-F238E27FC236}">
                  <a16:creationId xmlns:a16="http://schemas.microsoft.com/office/drawing/2014/main" id="{5086360F-2D40-EF43-87E1-10D1A0BD409A}"/>
                </a:ext>
              </a:extLst>
            </p:cNvPr>
            <p:cNvSpPr/>
            <p:nvPr/>
          </p:nvSpPr>
          <p:spPr bwMode="auto">
            <a:xfrm>
              <a:off x="1741127" y="4346822"/>
              <a:ext cx="300252" cy="556245"/>
            </a:xfrm>
            <a:prstGeom prst="rect">
              <a:avLst/>
            </a:prstGeom>
            <a:solidFill>
              <a:schemeClr val="accent2">
                <a:lumMod val="40000"/>
                <a:lumOff val="60000"/>
              </a:schemeClr>
            </a:solidFill>
            <a:ln w="12700">
              <a:solidFill>
                <a:schemeClr val="bg1"/>
              </a:solidFill>
              <a:round/>
              <a:headEnd/>
              <a:tailEnd/>
            </a:ln>
          </p:spPr>
          <p:txBody>
            <a:bodyPr vert="vert"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Ex19del</a:t>
              </a:r>
            </a:p>
          </p:txBody>
        </p:sp>
        <p:sp>
          <p:nvSpPr>
            <p:cNvPr id="102" name="Rectangle 101">
              <a:extLst>
                <a:ext uri="{FF2B5EF4-FFF2-40B4-BE49-F238E27FC236}">
                  <a16:creationId xmlns:a16="http://schemas.microsoft.com/office/drawing/2014/main" id="{786E3893-0490-9F4C-8968-596512C7C99B}"/>
                </a:ext>
              </a:extLst>
            </p:cNvPr>
            <p:cNvSpPr/>
            <p:nvPr/>
          </p:nvSpPr>
          <p:spPr bwMode="auto">
            <a:xfrm>
              <a:off x="2066023" y="4346822"/>
              <a:ext cx="300252" cy="556245"/>
            </a:xfrm>
            <a:prstGeom prst="rect">
              <a:avLst/>
            </a:prstGeom>
            <a:solidFill>
              <a:schemeClr val="accent2">
                <a:lumMod val="50000"/>
              </a:schemeClr>
            </a:solidFill>
            <a:ln w="12700">
              <a:solidFill>
                <a:schemeClr val="bg1"/>
              </a:solidFill>
              <a:round/>
              <a:headEnd/>
              <a:tailEnd/>
            </a:ln>
          </p:spPr>
          <p:txBody>
            <a:bodyPr vert="vert"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Ex20ins</a:t>
              </a:r>
            </a:p>
          </p:txBody>
        </p:sp>
        <p:sp>
          <p:nvSpPr>
            <p:cNvPr id="103" name="Rectangle 102">
              <a:extLst>
                <a:ext uri="{FF2B5EF4-FFF2-40B4-BE49-F238E27FC236}">
                  <a16:creationId xmlns:a16="http://schemas.microsoft.com/office/drawing/2014/main" id="{7ADD1FE5-77CD-BB47-9416-373EB9E713BA}"/>
                </a:ext>
              </a:extLst>
            </p:cNvPr>
            <p:cNvSpPr/>
            <p:nvPr/>
          </p:nvSpPr>
          <p:spPr bwMode="auto">
            <a:xfrm>
              <a:off x="2390919" y="4346822"/>
              <a:ext cx="300252" cy="556245"/>
            </a:xfrm>
            <a:prstGeom prst="rect">
              <a:avLst/>
            </a:prstGeom>
            <a:solidFill>
              <a:schemeClr val="accent2">
                <a:lumMod val="40000"/>
                <a:lumOff val="60000"/>
              </a:schemeClr>
            </a:solidFill>
            <a:ln w="12700">
              <a:solidFill>
                <a:schemeClr val="bg1"/>
              </a:solidFill>
              <a:round/>
              <a:headEnd/>
              <a:tailEnd/>
            </a:ln>
          </p:spPr>
          <p:txBody>
            <a:bodyPr vert="vert"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G719S</a:t>
              </a:r>
            </a:p>
          </p:txBody>
        </p:sp>
        <p:sp>
          <p:nvSpPr>
            <p:cNvPr id="104" name="Rectangle 103">
              <a:extLst>
                <a:ext uri="{FF2B5EF4-FFF2-40B4-BE49-F238E27FC236}">
                  <a16:creationId xmlns:a16="http://schemas.microsoft.com/office/drawing/2014/main" id="{5B0D50CE-115C-8340-AE8D-8BEB18E0A3C1}"/>
                </a:ext>
              </a:extLst>
            </p:cNvPr>
            <p:cNvSpPr/>
            <p:nvPr/>
          </p:nvSpPr>
          <p:spPr bwMode="auto">
            <a:xfrm>
              <a:off x="2715815" y="4346822"/>
              <a:ext cx="300252" cy="556245"/>
            </a:xfrm>
            <a:prstGeom prst="rect">
              <a:avLst/>
            </a:prstGeom>
            <a:solidFill>
              <a:schemeClr val="accent2">
                <a:lumMod val="50000"/>
              </a:schemeClr>
            </a:solidFill>
            <a:ln w="12700">
              <a:solidFill>
                <a:schemeClr val="bg1"/>
              </a:solidFill>
              <a:round/>
              <a:headEnd/>
              <a:tailEnd/>
            </a:ln>
          </p:spPr>
          <p:txBody>
            <a:bodyPr vert="vert"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Ex20ins</a:t>
              </a:r>
            </a:p>
          </p:txBody>
        </p:sp>
        <p:sp>
          <p:nvSpPr>
            <p:cNvPr id="105" name="Rectangle 104">
              <a:extLst>
                <a:ext uri="{FF2B5EF4-FFF2-40B4-BE49-F238E27FC236}">
                  <a16:creationId xmlns:a16="http://schemas.microsoft.com/office/drawing/2014/main" id="{4A3C31EC-EE89-AA42-9543-86089E5261F8}"/>
                </a:ext>
              </a:extLst>
            </p:cNvPr>
            <p:cNvSpPr/>
            <p:nvPr/>
          </p:nvSpPr>
          <p:spPr bwMode="auto">
            <a:xfrm>
              <a:off x="3040711" y="4346822"/>
              <a:ext cx="300252" cy="556245"/>
            </a:xfrm>
            <a:prstGeom prst="rect">
              <a:avLst/>
            </a:prstGeom>
            <a:solidFill>
              <a:schemeClr val="accent2">
                <a:lumMod val="40000"/>
                <a:lumOff val="60000"/>
              </a:schemeClr>
            </a:solidFill>
            <a:ln w="12700">
              <a:solidFill>
                <a:schemeClr val="bg1"/>
              </a:solidFill>
              <a:round/>
              <a:headEnd/>
              <a:tailEnd/>
            </a:ln>
          </p:spPr>
          <p:txBody>
            <a:bodyPr vert="vert"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Ex19del</a:t>
              </a:r>
            </a:p>
          </p:txBody>
        </p:sp>
        <p:sp>
          <p:nvSpPr>
            <p:cNvPr id="106" name="Rectangle 105">
              <a:extLst>
                <a:ext uri="{FF2B5EF4-FFF2-40B4-BE49-F238E27FC236}">
                  <a16:creationId xmlns:a16="http://schemas.microsoft.com/office/drawing/2014/main" id="{A2EA5841-8940-934C-9C43-BDDF93D1D3B6}"/>
                </a:ext>
              </a:extLst>
            </p:cNvPr>
            <p:cNvSpPr/>
            <p:nvPr/>
          </p:nvSpPr>
          <p:spPr bwMode="auto">
            <a:xfrm>
              <a:off x="3365607" y="4346822"/>
              <a:ext cx="300252" cy="556245"/>
            </a:xfrm>
            <a:prstGeom prst="rect">
              <a:avLst/>
            </a:prstGeom>
            <a:solidFill>
              <a:schemeClr val="accent2">
                <a:lumMod val="40000"/>
                <a:lumOff val="60000"/>
              </a:schemeClr>
            </a:solidFill>
            <a:ln w="12700">
              <a:solidFill>
                <a:schemeClr val="bg1"/>
              </a:solidFill>
              <a:round/>
              <a:headEnd/>
              <a:tailEnd/>
            </a:ln>
          </p:spPr>
          <p:txBody>
            <a:bodyPr vert="vert"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L858R</a:t>
              </a:r>
            </a:p>
          </p:txBody>
        </p:sp>
        <p:sp>
          <p:nvSpPr>
            <p:cNvPr id="107" name="Rectangle 106">
              <a:extLst>
                <a:ext uri="{FF2B5EF4-FFF2-40B4-BE49-F238E27FC236}">
                  <a16:creationId xmlns:a16="http://schemas.microsoft.com/office/drawing/2014/main" id="{ED81F81B-1D1D-B445-BD22-95E2AAE03538}"/>
                </a:ext>
              </a:extLst>
            </p:cNvPr>
            <p:cNvSpPr/>
            <p:nvPr/>
          </p:nvSpPr>
          <p:spPr bwMode="auto">
            <a:xfrm>
              <a:off x="3690503" y="4346822"/>
              <a:ext cx="300252" cy="556245"/>
            </a:xfrm>
            <a:prstGeom prst="rect">
              <a:avLst/>
            </a:prstGeom>
            <a:solidFill>
              <a:schemeClr val="accent2">
                <a:lumMod val="40000"/>
                <a:lumOff val="60000"/>
              </a:schemeClr>
            </a:solidFill>
            <a:ln w="12700">
              <a:solidFill>
                <a:schemeClr val="bg1"/>
              </a:solidFill>
              <a:round/>
              <a:headEnd/>
              <a:tailEnd/>
            </a:ln>
          </p:spPr>
          <p:txBody>
            <a:bodyPr vert="vert"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EX19del</a:t>
              </a:r>
            </a:p>
          </p:txBody>
        </p:sp>
        <p:sp>
          <p:nvSpPr>
            <p:cNvPr id="108" name="Rectangle 107">
              <a:extLst>
                <a:ext uri="{FF2B5EF4-FFF2-40B4-BE49-F238E27FC236}">
                  <a16:creationId xmlns:a16="http://schemas.microsoft.com/office/drawing/2014/main" id="{F5CFABCE-4F6D-774B-A389-DB27E12F3E54}"/>
                </a:ext>
              </a:extLst>
            </p:cNvPr>
            <p:cNvSpPr/>
            <p:nvPr/>
          </p:nvSpPr>
          <p:spPr bwMode="auto">
            <a:xfrm>
              <a:off x="4015399" y="4346822"/>
              <a:ext cx="300252" cy="556245"/>
            </a:xfrm>
            <a:prstGeom prst="rect">
              <a:avLst/>
            </a:prstGeom>
            <a:solidFill>
              <a:schemeClr val="accent5">
                <a:lumMod val="20000"/>
                <a:lumOff val="80000"/>
              </a:schemeClr>
            </a:solidFill>
            <a:ln w="12700">
              <a:solidFill>
                <a:schemeClr val="bg1"/>
              </a:solidFill>
              <a:round/>
              <a:headEnd/>
              <a:tailEnd/>
            </a:ln>
          </p:spPr>
          <p:txBody>
            <a:bodyPr vert="vert"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ROS1</a:t>
              </a:r>
            </a:p>
          </p:txBody>
        </p:sp>
        <p:sp>
          <p:nvSpPr>
            <p:cNvPr id="109" name="Rectangle 108">
              <a:extLst>
                <a:ext uri="{FF2B5EF4-FFF2-40B4-BE49-F238E27FC236}">
                  <a16:creationId xmlns:a16="http://schemas.microsoft.com/office/drawing/2014/main" id="{182D85B6-EEA2-FC40-B3BB-0BF7474719E1}"/>
                </a:ext>
              </a:extLst>
            </p:cNvPr>
            <p:cNvSpPr/>
            <p:nvPr/>
          </p:nvSpPr>
          <p:spPr bwMode="auto">
            <a:xfrm>
              <a:off x="4340295" y="4346822"/>
              <a:ext cx="300252" cy="556245"/>
            </a:xfrm>
            <a:prstGeom prst="rect">
              <a:avLst/>
            </a:prstGeom>
            <a:solidFill>
              <a:schemeClr val="accent4">
                <a:lumMod val="20000"/>
                <a:lumOff val="80000"/>
              </a:schemeClr>
            </a:solidFill>
            <a:ln w="12700">
              <a:solidFill>
                <a:schemeClr val="bg1"/>
              </a:solidFill>
              <a:round/>
              <a:headEnd/>
              <a:tailEnd/>
            </a:ln>
          </p:spPr>
          <p:txBody>
            <a:bodyPr vert="vert"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ALK</a:t>
              </a:r>
            </a:p>
          </p:txBody>
        </p:sp>
        <p:sp>
          <p:nvSpPr>
            <p:cNvPr id="110" name="Rectangle 109">
              <a:extLst>
                <a:ext uri="{FF2B5EF4-FFF2-40B4-BE49-F238E27FC236}">
                  <a16:creationId xmlns:a16="http://schemas.microsoft.com/office/drawing/2014/main" id="{A4C0B075-6AE7-C141-B4DF-E41B72E06C7B}"/>
                </a:ext>
              </a:extLst>
            </p:cNvPr>
            <p:cNvSpPr/>
            <p:nvPr/>
          </p:nvSpPr>
          <p:spPr bwMode="auto">
            <a:xfrm>
              <a:off x="4665191" y="4346822"/>
              <a:ext cx="300252" cy="556245"/>
            </a:xfrm>
            <a:prstGeom prst="rect">
              <a:avLst/>
            </a:prstGeom>
            <a:solidFill>
              <a:schemeClr val="accent4">
                <a:lumMod val="20000"/>
                <a:lumOff val="80000"/>
              </a:schemeClr>
            </a:solidFill>
            <a:ln w="12700">
              <a:solidFill>
                <a:schemeClr val="bg1"/>
              </a:solidFill>
              <a:round/>
              <a:headEnd/>
              <a:tailEnd/>
            </a:ln>
          </p:spPr>
          <p:txBody>
            <a:bodyPr vert="vert"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ALK</a:t>
              </a:r>
            </a:p>
          </p:txBody>
        </p:sp>
        <p:sp>
          <p:nvSpPr>
            <p:cNvPr id="111" name="Rectangle 110">
              <a:extLst>
                <a:ext uri="{FF2B5EF4-FFF2-40B4-BE49-F238E27FC236}">
                  <a16:creationId xmlns:a16="http://schemas.microsoft.com/office/drawing/2014/main" id="{9A2BC832-046E-2642-83F1-CDC128DF6825}"/>
                </a:ext>
              </a:extLst>
            </p:cNvPr>
            <p:cNvSpPr/>
            <p:nvPr/>
          </p:nvSpPr>
          <p:spPr bwMode="auto">
            <a:xfrm>
              <a:off x="4990087" y="4346822"/>
              <a:ext cx="300252" cy="556245"/>
            </a:xfrm>
            <a:prstGeom prst="rect">
              <a:avLst/>
            </a:prstGeom>
            <a:solidFill>
              <a:schemeClr val="accent2">
                <a:lumMod val="40000"/>
                <a:lumOff val="60000"/>
              </a:schemeClr>
            </a:solidFill>
            <a:ln w="12700">
              <a:solidFill>
                <a:schemeClr val="bg1"/>
              </a:solidFill>
              <a:round/>
              <a:headEnd/>
              <a:tailEnd/>
            </a:ln>
          </p:spPr>
          <p:txBody>
            <a:bodyPr vert="vert"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L858R</a:t>
              </a:r>
            </a:p>
          </p:txBody>
        </p:sp>
        <p:sp>
          <p:nvSpPr>
            <p:cNvPr id="112" name="Rectangle 111">
              <a:extLst>
                <a:ext uri="{FF2B5EF4-FFF2-40B4-BE49-F238E27FC236}">
                  <a16:creationId xmlns:a16="http://schemas.microsoft.com/office/drawing/2014/main" id="{6ED6D4BC-8CC3-694A-B2F5-41D56C1E13A1}"/>
                </a:ext>
              </a:extLst>
            </p:cNvPr>
            <p:cNvSpPr/>
            <p:nvPr/>
          </p:nvSpPr>
          <p:spPr bwMode="auto">
            <a:xfrm>
              <a:off x="5314983" y="4346822"/>
              <a:ext cx="300252" cy="556245"/>
            </a:xfrm>
            <a:prstGeom prst="rect">
              <a:avLst/>
            </a:prstGeom>
            <a:solidFill>
              <a:schemeClr val="accent2">
                <a:lumMod val="40000"/>
                <a:lumOff val="60000"/>
              </a:schemeClr>
            </a:solidFill>
            <a:ln w="12700">
              <a:solidFill>
                <a:schemeClr val="bg1"/>
              </a:solidFill>
              <a:round/>
              <a:headEnd/>
              <a:tailEnd/>
            </a:ln>
          </p:spPr>
          <p:txBody>
            <a:bodyPr vert="vert"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Ex19del</a:t>
              </a:r>
            </a:p>
          </p:txBody>
        </p:sp>
        <p:sp>
          <p:nvSpPr>
            <p:cNvPr id="113" name="Rectangle 112">
              <a:extLst>
                <a:ext uri="{FF2B5EF4-FFF2-40B4-BE49-F238E27FC236}">
                  <a16:creationId xmlns:a16="http://schemas.microsoft.com/office/drawing/2014/main" id="{E847F819-B954-894F-B81C-7C1A1EA43C1D}"/>
                </a:ext>
              </a:extLst>
            </p:cNvPr>
            <p:cNvSpPr/>
            <p:nvPr/>
          </p:nvSpPr>
          <p:spPr bwMode="auto">
            <a:xfrm>
              <a:off x="5639879" y="4346822"/>
              <a:ext cx="300252" cy="556245"/>
            </a:xfrm>
            <a:prstGeom prst="rect">
              <a:avLst/>
            </a:prstGeom>
            <a:solidFill>
              <a:schemeClr val="tx2"/>
            </a:solidFill>
            <a:ln w="12700">
              <a:solidFill>
                <a:schemeClr val="bg1"/>
              </a:solidFill>
              <a:round/>
              <a:headEnd/>
              <a:tailEnd/>
            </a:ln>
          </p:spPr>
          <p:txBody>
            <a:bodyPr vert="vert"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Negative</a:t>
              </a:r>
            </a:p>
          </p:txBody>
        </p:sp>
        <p:sp>
          <p:nvSpPr>
            <p:cNvPr id="114" name="Rectangle 113">
              <a:extLst>
                <a:ext uri="{FF2B5EF4-FFF2-40B4-BE49-F238E27FC236}">
                  <a16:creationId xmlns:a16="http://schemas.microsoft.com/office/drawing/2014/main" id="{80ACC5E1-F92D-CA45-B908-D9F4D9B57095}"/>
                </a:ext>
              </a:extLst>
            </p:cNvPr>
            <p:cNvSpPr/>
            <p:nvPr/>
          </p:nvSpPr>
          <p:spPr bwMode="auto">
            <a:xfrm>
              <a:off x="5964775" y="4346822"/>
              <a:ext cx="300252" cy="556245"/>
            </a:xfrm>
            <a:prstGeom prst="rect">
              <a:avLst/>
            </a:prstGeom>
            <a:solidFill>
              <a:schemeClr val="accent4">
                <a:lumMod val="20000"/>
                <a:lumOff val="80000"/>
              </a:schemeClr>
            </a:solidFill>
            <a:ln w="12700">
              <a:solidFill>
                <a:schemeClr val="bg1"/>
              </a:solidFill>
              <a:round/>
              <a:headEnd/>
              <a:tailEnd/>
            </a:ln>
          </p:spPr>
          <p:txBody>
            <a:bodyPr vert="vert"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L861Q</a:t>
              </a:r>
            </a:p>
          </p:txBody>
        </p:sp>
        <p:sp>
          <p:nvSpPr>
            <p:cNvPr id="115" name="Rectangle 114">
              <a:extLst>
                <a:ext uri="{FF2B5EF4-FFF2-40B4-BE49-F238E27FC236}">
                  <a16:creationId xmlns:a16="http://schemas.microsoft.com/office/drawing/2014/main" id="{E9F0D2C7-E01F-4248-9D79-158F13209C95}"/>
                </a:ext>
              </a:extLst>
            </p:cNvPr>
            <p:cNvSpPr/>
            <p:nvPr/>
          </p:nvSpPr>
          <p:spPr bwMode="auto">
            <a:xfrm>
              <a:off x="6289671" y="4346822"/>
              <a:ext cx="300252" cy="556245"/>
            </a:xfrm>
            <a:prstGeom prst="rect">
              <a:avLst/>
            </a:prstGeom>
            <a:solidFill>
              <a:schemeClr val="accent2">
                <a:lumMod val="40000"/>
                <a:lumOff val="60000"/>
              </a:schemeClr>
            </a:solidFill>
            <a:ln w="12700">
              <a:solidFill>
                <a:schemeClr val="bg1"/>
              </a:solidFill>
              <a:round/>
              <a:headEnd/>
              <a:tailEnd/>
            </a:ln>
          </p:spPr>
          <p:txBody>
            <a:bodyPr vert="vert"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Ex19del</a:t>
              </a:r>
            </a:p>
          </p:txBody>
        </p:sp>
        <p:sp>
          <p:nvSpPr>
            <p:cNvPr id="116" name="Rectangle 115">
              <a:extLst>
                <a:ext uri="{FF2B5EF4-FFF2-40B4-BE49-F238E27FC236}">
                  <a16:creationId xmlns:a16="http://schemas.microsoft.com/office/drawing/2014/main" id="{067176FC-3130-BE43-991D-1674EA9E19AD}"/>
                </a:ext>
              </a:extLst>
            </p:cNvPr>
            <p:cNvSpPr/>
            <p:nvPr/>
          </p:nvSpPr>
          <p:spPr bwMode="auto">
            <a:xfrm>
              <a:off x="6614567" y="4346822"/>
              <a:ext cx="300252" cy="556245"/>
            </a:xfrm>
            <a:prstGeom prst="rect">
              <a:avLst/>
            </a:prstGeom>
            <a:solidFill>
              <a:schemeClr val="accent2">
                <a:lumMod val="40000"/>
                <a:lumOff val="60000"/>
              </a:schemeClr>
            </a:solidFill>
            <a:ln w="12700">
              <a:solidFill>
                <a:schemeClr val="bg1"/>
              </a:solidFill>
              <a:round/>
              <a:headEnd/>
              <a:tailEnd/>
            </a:ln>
          </p:spPr>
          <p:txBody>
            <a:bodyPr vert="vert"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L858R</a:t>
              </a:r>
            </a:p>
          </p:txBody>
        </p:sp>
        <p:sp>
          <p:nvSpPr>
            <p:cNvPr id="117" name="Rectangle 116">
              <a:extLst>
                <a:ext uri="{FF2B5EF4-FFF2-40B4-BE49-F238E27FC236}">
                  <a16:creationId xmlns:a16="http://schemas.microsoft.com/office/drawing/2014/main" id="{ADE2DFD9-F98C-CA40-9B54-AD72E407E8A8}"/>
                </a:ext>
              </a:extLst>
            </p:cNvPr>
            <p:cNvSpPr/>
            <p:nvPr/>
          </p:nvSpPr>
          <p:spPr bwMode="auto">
            <a:xfrm>
              <a:off x="6939463" y="4346822"/>
              <a:ext cx="300252" cy="556245"/>
            </a:xfrm>
            <a:prstGeom prst="rect">
              <a:avLst/>
            </a:prstGeom>
            <a:solidFill>
              <a:schemeClr val="accent2">
                <a:lumMod val="50000"/>
              </a:schemeClr>
            </a:solidFill>
            <a:ln w="12700">
              <a:solidFill>
                <a:schemeClr val="bg1"/>
              </a:solidFill>
              <a:round/>
              <a:headEnd/>
              <a:tailEnd/>
            </a:ln>
          </p:spPr>
          <p:txBody>
            <a:bodyPr vert="vert"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Ex20ins</a:t>
              </a:r>
            </a:p>
          </p:txBody>
        </p:sp>
        <p:sp>
          <p:nvSpPr>
            <p:cNvPr id="118" name="Rectangle 117">
              <a:extLst>
                <a:ext uri="{FF2B5EF4-FFF2-40B4-BE49-F238E27FC236}">
                  <a16:creationId xmlns:a16="http://schemas.microsoft.com/office/drawing/2014/main" id="{5B9C6969-1789-1E40-9535-30368D5BA120}"/>
                </a:ext>
              </a:extLst>
            </p:cNvPr>
            <p:cNvSpPr/>
            <p:nvPr/>
          </p:nvSpPr>
          <p:spPr bwMode="auto">
            <a:xfrm>
              <a:off x="7264359" y="4346822"/>
              <a:ext cx="300252" cy="556245"/>
            </a:xfrm>
            <a:prstGeom prst="rect">
              <a:avLst/>
            </a:prstGeom>
            <a:solidFill>
              <a:schemeClr val="accent2">
                <a:lumMod val="40000"/>
                <a:lumOff val="60000"/>
              </a:schemeClr>
            </a:solidFill>
            <a:ln w="12700">
              <a:solidFill>
                <a:schemeClr val="bg1"/>
              </a:solidFill>
              <a:round/>
              <a:headEnd/>
              <a:tailEnd/>
            </a:ln>
          </p:spPr>
          <p:txBody>
            <a:bodyPr vert="vert"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Ex19del</a:t>
              </a:r>
            </a:p>
          </p:txBody>
        </p:sp>
        <p:sp>
          <p:nvSpPr>
            <p:cNvPr id="119" name="Rectangle 118">
              <a:extLst>
                <a:ext uri="{FF2B5EF4-FFF2-40B4-BE49-F238E27FC236}">
                  <a16:creationId xmlns:a16="http://schemas.microsoft.com/office/drawing/2014/main" id="{A3BD525A-9C40-2A4E-A83E-9E65C979C328}"/>
                </a:ext>
              </a:extLst>
            </p:cNvPr>
            <p:cNvSpPr/>
            <p:nvPr/>
          </p:nvSpPr>
          <p:spPr bwMode="auto">
            <a:xfrm>
              <a:off x="7589255" y="4346822"/>
              <a:ext cx="300252" cy="556245"/>
            </a:xfrm>
            <a:prstGeom prst="rect">
              <a:avLst/>
            </a:prstGeom>
            <a:solidFill>
              <a:schemeClr val="accent2">
                <a:lumMod val="40000"/>
                <a:lumOff val="60000"/>
              </a:schemeClr>
            </a:solidFill>
            <a:ln w="12700">
              <a:solidFill>
                <a:schemeClr val="bg1"/>
              </a:solidFill>
              <a:round/>
              <a:headEnd/>
              <a:tailEnd/>
            </a:ln>
          </p:spPr>
          <p:txBody>
            <a:bodyPr vert="vert"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Ex19del</a:t>
              </a:r>
            </a:p>
          </p:txBody>
        </p:sp>
        <p:sp>
          <p:nvSpPr>
            <p:cNvPr id="120" name="Rectangle 119">
              <a:extLst>
                <a:ext uri="{FF2B5EF4-FFF2-40B4-BE49-F238E27FC236}">
                  <a16:creationId xmlns:a16="http://schemas.microsoft.com/office/drawing/2014/main" id="{CA33A733-44D6-7045-A01E-AE5BC8567413}"/>
                </a:ext>
              </a:extLst>
            </p:cNvPr>
            <p:cNvSpPr/>
            <p:nvPr/>
          </p:nvSpPr>
          <p:spPr bwMode="auto">
            <a:xfrm>
              <a:off x="7914151" y="4346822"/>
              <a:ext cx="300252" cy="556245"/>
            </a:xfrm>
            <a:prstGeom prst="rect">
              <a:avLst/>
            </a:prstGeom>
            <a:solidFill>
              <a:schemeClr val="accent2">
                <a:lumMod val="40000"/>
                <a:lumOff val="60000"/>
              </a:schemeClr>
            </a:solidFill>
            <a:ln w="12700">
              <a:solidFill>
                <a:schemeClr val="bg1"/>
              </a:solidFill>
              <a:round/>
              <a:headEnd/>
              <a:tailEnd/>
            </a:ln>
          </p:spPr>
          <p:txBody>
            <a:bodyPr vert="vert"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Ex19del</a:t>
              </a:r>
            </a:p>
          </p:txBody>
        </p:sp>
        <p:sp>
          <p:nvSpPr>
            <p:cNvPr id="121" name="Rectangle 120">
              <a:extLst>
                <a:ext uri="{FF2B5EF4-FFF2-40B4-BE49-F238E27FC236}">
                  <a16:creationId xmlns:a16="http://schemas.microsoft.com/office/drawing/2014/main" id="{E21B7B6A-B7BA-B348-950C-54F267C86146}"/>
                </a:ext>
              </a:extLst>
            </p:cNvPr>
            <p:cNvSpPr/>
            <p:nvPr/>
          </p:nvSpPr>
          <p:spPr bwMode="auto">
            <a:xfrm>
              <a:off x="8239047" y="4346822"/>
              <a:ext cx="300252" cy="556245"/>
            </a:xfrm>
            <a:prstGeom prst="rect">
              <a:avLst/>
            </a:prstGeom>
            <a:solidFill>
              <a:schemeClr val="accent2">
                <a:lumMod val="40000"/>
                <a:lumOff val="60000"/>
              </a:schemeClr>
            </a:solidFill>
            <a:ln w="12700">
              <a:solidFill>
                <a:schemeClr val="bg1"/>
              </a:solidFill>
              <a:round/>
              <a:headEnd/>
              <a:tailEnd/>
            </a:ln>
          </p:spPr>
          <p:txBody>
            <a:bodyPr vert="vert"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Ex19del</a:t>
              </a:r>
            </a:p>
          </p:txBody>
        </p:sp>
        <p:sp>
          <p:nvSpPr>
            <p:cNvPr id="122" name="Rectangle 121">
              <a:extLst>
                <a:ext uri="{FF2B5EF4-FFF2-40B4-BE49-F238E27FC236}">
                  <a16:creationId xmlns:a16="http://schemas.microsoft.com/office/drawing/2014/main" id="{B2F70072-4BF6-164E-99C1-4E577F649445}"/>
                </a:ext>
              </a:extLst>
            </p:cNvPr>
            <p:cNvSpPr/>
            <p:nvPr/>
          </p:nvSpPr>
          <p:spPr bwMode="auto">
            <a:xfrm>
              <a:off x="8563943" y="4346822"/>
              <a:ext cx="300252" cy="556245"/>
            </a:xfrm>
            <a:prstGeom prst="rect">
              <a:avLst/>
            </a:prstGeom>
            <a:solidFill>
              <a:schemeClr val="accent2">
                <a:lumMod val="40000"/>
                <a:lumOff val="60000"/>
              </a:schemeClr>
            </a:solidFill>
            <a:ln w="12700">
              <a:solidFill>
                <a:schemeClr val="bg1"/>
              </a:solidFill>
              <a:round/>
              <a:headEnd/>
              <a:tailEnd/>
            </a:ln>
          </p:spPr>
          <p:txBody>
            <a:bodyPr vert="vert"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L858R</a:t>
              </a:r>
            </a:p>
          </p:txBody>
        </p:sp>
        <p:sp>
          <p:nvSpPr>
            <p:cNvPr id="123" name="Rectangle 122">
              <a:extLst>
                <a:ext uri="{FF2B5EF4-FFF2-40B4-BE49-F238E27FC236}">
                  <a16:creationId xmlns:a16="http://schemas.microsoft.com/office/drawing/2014/main" id="{E0706517-997D-A24B-97D7-064CECDAB2CD}"/>
                </a:ext>
              </a:extLst>
            </p:cNvPr>
            <p:cNvSpPr/>
            <p:nvPr/>
          </p:nvSpPr>
          <p:spPr bwMode="auto">
            <a:xfrm>
              <a:off x="8888839" y="4346822"/>
              <a:ext cx="300252" cy="556245"/>
            </a:xfrm>
            <a:prstGeom prst="rect">
              <a:avLst/>
            </a:prstGeom>
            <a:solidFill>
              <a:schemeClr val="accent2">
                <a:lumMod val="40000"/>
                <a:lumOff val="60000"/>
              </a:schemeClr>
            </a:solidFill>
            <a:ln w="12700">
              <a:solidFill>
                <a:schemeClr val="bg1"/>
              </a:solidFill>
              <a:round/>
              <a:headEnd/>
              <a:tailEnd/>
            </a:ln>
          </p:spPr>
          <p:txBody>
            <a:bodyPr vert="vert"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Ex19del</a:t>
              </a:r>
            </a:p>
          </p:txBody>
        </p:sp>
        <p:sp>
          <p:nvSpPr>
            <p:cNvPr id="124" name="Rectangle 123">
              <a:extLst>
                <a:ext uri="{FF2B5EF4-FFF2-40B4-BE49-F238E27FC236}">
                  <a16:creationId xmlns:a16="http://schemas.microsoft.com/office/drawing/2014/main" id="{03E96629-031A-A449-BF22-FE74709808D9}"/>
                </a:ext>
              </a:extLst>
            </p:cNvPr>
            <p:cNvSpPr/>
            <p:nvPr/>
          </p:nvSpPr>
          <p:spPr bwMode="auto">
            <a:xfrm>
              <a:off x="9213735" y="4346822"/>
              <a:ext cx="300252" cy="556245"/>
            </a:xfrm>
            <a:prstGeom prst="rect">
              <a:avLst/>
            </a:prstGeom>
            <a:solidFill>
              <a:schemeClr val="accent2">
                <a:lumMod val="40000"/>
                <a:lumOff val="60000"/>
              </a:schemeClr>
            </a:solidFill>
            <a:ln w="12700">
              <a:solidFill>
                <a:schemeClr val="bg1"/>
              </a:solidFill>
              <a:round/>
              <a:headEnd/>
              <a:tailEnd/>
            </a:ln>
          </p:spPr>
          <p:txBody>
            <a:bodyPr vert="vert"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Ex19del</a:t>
              </a:r>
            </a:p>
          </p:txBody>
        </p:sp>
        <p:sp>
          <p:nvSpPr>
            <p:cNvPr id="125" name="Rectangle 124">
              <a:extLst>
                <a:ext uri="{FF2B5EF4-FFF2-40B4-BE49-F238E27FC236}">
                  <a16:creationId xmlns:a16="http://schemas.microsoft.com/office/drawing/2014/main" id="{E8FBF9F7-257A-B64B-88B6-E89672A488F3}"/>
                </a:ext>
              </a:extLst>
            </p:cNvPr>
            <p:cNvSpPr/>
            <p:nvPr/>
          </p:nvSpPr>
          <p:spPr bwMode="auto">
            <a:xfrm>
              <a:off x="9538631" y="4346822"/>
              <a:ext cx="300252" cy="556245"/>
            </a:xfrm>
            <a:prstGeom prst="rect">
              <a:avLst/>
            </a:prstGeom>
            <a:solidFill>
              <a:schemeClr val="accent4">
                <a:lumMod val="20000"/>
                <a:lumOff val="80000"/>
              </a:schemeClr>
            </a:solidFill>
            <a:ln w="12700">
              <a:solidFill>
                <a:schemeClr val="bg1"/>
              </a:solidFill>
              <a:round/>
              <a:headEnd/>
              <a:tailEnd/>
            </a:ln>
          </p:spPr>
          <p:txBody>
            <a:bodyPr vert="vert"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ALK</a:t>
              </a:r>
            </a:p>
          </p:txBody>
        </p:sp>
        <p:sp>
          <p:nvSpPr>
            <p:cNvPr id="126" name="Rectangle 125">
              <a:extLst>
                <a:ext uri="{FF2B5EF4-FFF2-40B4-BE49-F238E27FC236}">
                  <a16:creationId xmlns:a16="http://schemas.microsoft.com/office/drawing/2014/main" id="{88FC1448-03C5-F74A-87E5-6B12E044DC57}"/>
                </a:ext>
              </a:extLst>
            </p:cNvPr>
            <p:cNvSpPr/>
            <p:nvPr/>
          </p:nvSpPr>
          <p:spPr bwMode="auto">
            <a:xfrm>
              <a:off x="9863527" y="4346822"/>
              <a:ext cx="300252" cy="556245"/>
            </a:xfrm>
            <a:prstGeom prst="rect">
              <a:avLst/>
            </a:prstGeom>
            <a:solidFill>
              <a:schemeClr val="accent2">
                <a:lumMod val="40000"/>
                <a:lumOff val="60000"/>
              </a:schemeClr>
            </a:solidFill>
            <a:ln w="12700">
              <a:solidFill>
                <a:schemeClr val="bg1"/>
              </a:solidFill>
              <a:round/>
              <a:headEnd/>
              <a:tailEnd/>
            </a:ln>
          </p:spPr>
          <p:txBody>
            <a:bodyPr vert="vert"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L858R</a:t>
              </a:r>
            </a:p>
          </p:txBody>
        </p:sp>
        <p:sp>
          <p:nvSpPr>
            <p:cNvPr id="127" name="Rectangle 126">
              <a:extLst>
                <a:ext uri="{FF2B5EF4-FFF2-40B4-BE49-F238E27FC236}">
                  <a16:creationId xmlns:a16="http://schemas.microsoft.com/office/drawing/2014/main" id="{346D43FC-A732-0541-B30A-AA58CFDFB275}"/>
                </a:ext>
              </a:extLst>
            </p:cNvPr>
            <p:cNvSpPr/>
            <p:nvPr/>
          </p:nvSpPr>
          <p:spPr bwMode="auto">
            <a:xfrm>
              <a:off x="10188423" y="4346822"/>
              <a:ext cx="300252" cy="556245"/>
            </a:xfrm>
            <a:prstGeom prst="rect">
              <a:avLst/>
            </a:prstGeom>
            <a:solidFill>
              <a:schemeClr val="tx2"/>
            </a:solidFill>
            <a:ln w="12700">
              <a:solidFill>
                <a:schemeClr val="bg1"/>
              </a:solidFill>
              <a:round/>
              <a:headEnd/>
              <a:tailEnd/>
            </a:ln>
          </p:spPr>
          <p:txBody>
            <a:bodyPr vert="vert"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Unknown</a:t>
              </a:r>
            </a:p>
          </p:txBody>
        </p:sp>
        <p:sp>
          <p:nvSpPr>
            <p:cNvPr id="128" name="Rectangle 127">
              <a:extLst>
                <a:ext uri="{FF2B5EF4-FFF2-40B4-BE49-F238E27FC236}">
                  <a16:creationId xmlns:a16="http://schemas.microsoft.com/office/drawing/2014/main" id="{7AB29635-FACE-4746-A3D1-BC49644E7074}"/>
                </a:ext>
              </a:extLst>
            </p:cNvPr>
            <p:cNvSpPr/>
            <p:nvPr/>
          </p:nvSpPr>
          <p:spPr bwMode="auto">
            <a:xfrm>
              <a:off x="10513319" y="4346822"/>
              <a:ext cx="300252" cy="556245"/>
            </a:xfrm>
            <a:prstGeom prst="rect">
              <a:avLst/>
            </a:prstGeom>
            <a:solidFill>
              <a:schemeClr val="tx2"/>
            </a:solidFill>
            <a:ln w="12700">
              <a:solidFill>
                <a:schemeClr val="bg1"/>
              </a:solidFill>
              <a:round/>
              <a:headEnd/>
              <a:tailEnd/>
            </a:ln>
          </p:spPr>
          <p:txBody>
            <a:bodyPr vert="vert"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Negative</a:t>
              </a:r>
            </a:p>
          </p:txBody>
        </p:sp>
        <p:sp>
          <p:nvSpPr>
            <p:cNvPr id="129" name="Rectangle 128">
              <a:extLst>
                <a:ext uri="{FF2B5EF4-FFF2-40B4-BE49-F238E27FC236}">
                  <a16:creationId xmlns:a16="http://schemas.microsoft.com/office/drawing/2014/main" id="{A0C59CA7-4824-2E42-BBAF-21216250C25F}"/>
                </a:ext>
              </a:extLst>
            </p:cNvPr>
            <p:cNvSpPr/>
            <p:nvPr/>
          </p:nvSpPr>
          <p:spPr bwMode="auto">
            <a:xfrm>
              <a:off x="10838215" y="4346822"/>
              <a:ext cx="300252" cy="556245"/>
            </a:xfrm>
            <a:prstGeom prst="rect">
              <a:avLst/>
            </a:prstGeom>
            <a:solidFill>
              <a:schemeClr val="accent2">
                <a:lumMod val="40000"/>
                <a:lumOff val="60000"/>
              </a:schemeClr>
            </a:solidFill>
            <a:ln w="12700">
              <a:solidFill>
                <a:schemeClr val="bg1"/>
              </a:solidFill>
              <a:round/>
              <a:headEnd/>
              <a:tailEnd/>
            </a:ln>
          </p:spPr>
          <p:txBody>
            <a:bodyPr vert="vert"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Ex19del</a:t>
              </a:r>
              <a:br>
                <a:rPr kumimoji="0" 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L858R</a:t>
              </a:r>
            </a:p>
          </p:txBody>
        </p:sp>
        <p:sp>
          <p:nvSpPr>
            <p:cNvPr id="130" name="Rectangle 129">
              <a:extLst>
                <a:ext uri="{FF2B5EF4-FFF2-40B4-BE49-F238E27FC236}">
                  <a16:creationId xmlns:a16="http://schemas.microsoft.com/office/drawing/2014/main" id="{6A6C332B-3A38-EA4D-91C7-27ED896C2DF0}"/>
                </a:ext>
              </a:extLst>
            </p:cNvPr>
            <p:cNvSpPr/>
            <p:nvPr/>
          </p:nvSpPr>
          <p:spPr bwMode="auto">
            <a:xfrm>
              <a:off x="11163099" y="4346822"/>
              <a:ext cx="300252" cy="556245"/>
            </a:xfrm>
            <a:prstGeom prst="rect">
              <a:avLst/>
            </a:prstGeom>
            <a:solidFill>
              <a:schemeClr val="accent2">
                <a:lumMod val="40000"/>
                <a:lumOff val="60000"/>
              </a:schemeClr>
            </a:solidFill>
            <a:ln w="12700">
              <a:solidFill>
                <a:schemeClr val="bg1"/>
              </a:solidFill>
              <a:round/>
              <a:headEnd/>
              <a:tailEnd/>
            </a:ln>
          </p:spPr>
          <p:txBody>
            <a:bodyPr vert="vert"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Ex19del</a:t>
              </a:r>
            </a:p>
          </p:txBody>
        </p:sp>
      </p:grpSp>
      <p:grpSp>
        <p:nvGrpSpPr>
          <p:cNvPr id="136" name="Group 135">
            <a:extLst>
              <a:ext uri="{FF2B5EF4-FFF2-40B4-BE49-F238E27FC236}">
                <a16:creationId xmlns:a16="http://schemas.microsoft.com/office/drawing/2014/main" id="{063B5A73-C122-3C43-92C0-B18C908D4513}"/>
              </a:ext>
            </a:extLst>
          </p:cNvPr>
          <p:cNvGrpSpPr/>
          <p:nvPr/>
        </p:nvGrpSpPr>
        <p:grpSpPr>
          <a:xfrm flipV="1">
            <a:off x="1745488" y="5358495"/>
            <a:ext cx="9722224" cy="820030"/>
            <a:chOff x="1741127" y="4346822"/>
            <a:chExt cx="9722224" cy="556245"/>
          </a:xfrm>
          <a:solidFill>
            <a:srgbClr val="682E74"/>
          </a:solidFill>
        </p:grpSpPr>
        <p:sp>
          <p:nvSpPr>
            <p:cNvPr id="137" name="Rectangle 136">
              <a:extLst>
                <a:ext uri="{FF2B5EF4-FFF2-40B4-BE49-F238E27FC236}">
                  <a16:creationId xmlns:a16="http://schemas.microsoft.com/office/drawing/2014/main" id="{20AF4448-2239-874A-A584-66E4A6CBDFC7}"/>
                </a:ext>
              </a:extLst>
            </p:cNvPr>
            <p:cNvSpPr/>
            <p:nvPr/>
          </p:nvSpPr>
          <p:spPr bwMode="auto">
            <a:xfrm>
              <a:off x="1741127" y="4346822"/>
              <a:ext cx="300252" cy="556245"/>
            </a:xfrm>
            <a:prstGeom prst="rect">
              <a:avLst/>
            </a:prstGeom>
            <a:solidFill>
              <a:schemeClr val="accent6">
                <a:lumMod val="50000"/>
              </a:schemeClr>
            </a:solidFill>
            <a:ln w="12700">
              <a:solidFill>
                <a:schemeClr val="bg1"/>
              </a:solidFill>
              <a:round/>
              <a:headEnd/>
              <a:tailEnd/>
            </a:ln>
          </p:spPr>
          <p:txBody>
            <a:bodyPr vert="vert270"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TKI incl osimertinib</a:t>
              </a:r>
            </a:p>
          </p:txBody>
        </p:sp>
        <p:sp>
          <p:nvSpPr>
            <p:cNvPr id="138" name="Rectangle 137">
              <a:extLst>
                <a:ext uri="{FF2B5EF4-FFF2-40B4-BE49-F238E27FC236}">
                  <a16:creationId xmlns:a16="http://schemas.microsoft.com/office/drawing/2014/main" id="{A1735C4A-0C0E-6843-B65F-8B97C7E8B70A}"/>
                </a:ext>
              </a:extLst>
            </p:cNvPr>
            <p:cNvSpPr/>
            <p:nvPr/>
          </p:nvSpPr>
          <p:spPr bwMode="auto">
            <a:xfrm>
              <a:off x="2066023" y="4346822"/>
              <a:ext cx="300252" cy="556245"/>
            </a:xfrm>
            <a:prstGeom prst="rect">
              <a:avLst/>
            </a:prstGeom>
            <a:solidFill>
              <a:schemeClr val="accent6">
                <a:lumMod val="20000"/>
                <a:lumOff val="80000"/>
              </a:schemeClr>
            </a:solidFill>
            <a:ln w="12700">
              <a:solidFill>
                <a:schemeClr val="bg1"/>
              </a:solidFill>
              <a:round/>
              <a:headEnd/>
              <a:tailEnd/>
            </a:ln>
          </p:spPr>
          <p:txBody>
            <a:bodyPr vert="vert270"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No prior TKI</a:t>
              </a:r>
            </a:p>
          </p:txBody>
        </p:sp>
        <p:sp>
          <p:nvSpPr>
            <p:cNvPr id="139" name="Rectangle 138">
              <a:extLst>
                <a:ext uri="{FF2B5EF4-FFF2-40B4-BE49-F238E27FC236}">
                  <a16:creationId xmlns:a16="http://schemas.microsoft.com/office/drawing/2014/main" id="{0DE90DB4-0B9C-3D4B-8D73-D6F0549F880A}"/>
                </a:ext>
              </a:extLst>
            </p:cNvPr>
            <p:cNvSpPr/>
            <p:nvPr/>
          </p:nvSpPr>
          <p:spPr bwMode="auto">
            <a:xfrm>
              <a:off x="2390919" y="4346822"/>
              <a:ext cx="300252" cy="556245"/>
            </a:xfrm>
            <a:prstGeom prst="rect">
              <a:avLst/>
            </a:prstGeom>
            <a:solidFill>
              <a:schemeClr val="accent6">
                <a:lumMod val="50000"/>
              </a:schemeClr>
            </a:solidFill>
            <a:ln w="12700">
              <a:solidFill>
                <a:schemeClr val="bg1"/>
              </a:solidFill>
              <a:round/>
              <a:headEnd/>
              <a:tailEnd/>
            </a:ln>
          </p:spPr>
          <p:txBody>
            <a:bodyPr vert="vert270"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TKI incl osimertinib</a:t>
              </a:r>
            </a:p>
          </p:txBody>
        </p:sp>
        <p:sp>
          <p:nvSpPr>
            <p:cNvPr id="140" name="Rectangle 139">
              <a:extLst>
                <a:ext uri="{FF2B5EF4-FFF2-40B4-BE49-F238E27FC236}">
                  <a16:creationId xmlns:a16="http://schemas.microsoft.com/office/drawing/2014/main" id="{0B889EFD-1735-654E-91ED-ECCF33D2E01A}"/>
                </a:ext>
              </a:extLst>
            </p:cNvPr>
            <p:cNvSpPr/>
            <p:nvPr/>
          </p:nvSpPr>
          <p:spPr bwMode="auto">
            <a:xfrm>
              <a:off x="2715815" y="4346822"/>
              <a:ext cx="300252" cy="556245"/>
            </a:xfrm>
            <a:prstGeom prst="rect">
              <a:avLst/>
            </a:prstGeom>
            <a:solidFill>
              <a:schemeClr val="accent6">
                <a:lumMod val="20000"/>
                <a:lumOff val="80000"/>
              </a:schemeClr>
            </a:solidFill>
            <a:ln w="12700">
              <a:solidFill>
                <a:schemeClr val="bg1"/>
              </a:solidFill>
              <a:round/>
              <a:headEnd/>
              <a:tailEnd/>
            </a:ln>
          </p:spPr>
          <p:txBody>
            <a:bodyPr vert="vert270"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No prior TKI</a:t>
              </a:r>
            </a:p>
          </p:txBody>
        </p:sp>
        <p:sp>
          <p:nvSpPr>
            <p:cNvPr id="141" name="Rectangle 140">
              <a:extLst>
                <a:ext uri="{FF2B5EF4-FFF2-40B4-BE49-F238E27FC236}">
                  <a16:creationId xmlns:a16="http://schemas.microsoft.com/office/drawing/2014/main" id="{7838FAFE-2D6D-124F-B6A3-5DB77B83FD05}"/>
                </a:ext>
              </a:extLst>
            </p:cNvPr>
            <p:cNvSpPr/>
            <p:nvPr/>
          </p:nvSpPr>
          <p:spPr bwMode="auto">
            <a:xfrm>
              <a:off x="3040711" y="4346822"/>
              <a:ext cx="300252" cy="556245"/>
            </a:xfrm>
            <a:prstGeom prst="rect">
              <a:avLst/>
            </a:prstGeom>
            <a:solidFill>
              <a:schemeClr val="accent6">
                <a:lumMod val="50000"/>
              </a:schemeClr>
            </a:solidFill>
            <a:ln w="12700">
              <a:solidFill>
                <a:schemeClr val="bg1"/>
              </a:solidFill>
              <a:round/>
              <a:headEnd/>
              <a:tailEnd/>
            </a:ln>
          </p:spPr>
          <p:txBody>
            <a:bodyPr vert="vert270"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TKI incl osimertinib</a:t>
              </a:r>
            </a:p>
          </p:txBody>
        </p:sp>
        <p:sp>
          <p:nvSpPr>
            <p:cNvPr id="142" name="Rectangle 141">
              <a:extLst>
                <a:ext uri="{FF2B5EF4-FFF2-40B4-BE49-F238E27FC236}">
                  <a16:creationId xmlns:a16="http://schemas.microsoft.com/office/drawing/2014/main" id="{588DEE12-6A51-CD4F-B46E-855174536959}"/>
                </a:ext>
              </a:extLst>
            </p:cNvPr>
            <p:cNvSpPr/>
            <p:nvPr/>
          </p:nvSpPr>
          <p:spPr bwMode="auto">
            <a:xfrm>
              <a:off x="3365607" y="4346822"/>
              <a:ext cx="300252" cy="556245"/>
            </a:xfrm>
            <a:prstGeom prst="rect">
              <a:avLst/>
            </a:prstGeom>
            <a:solidFill>
              <a:schemeClr val="accent6">
                <a:lumMod val="50000"/>
              </a:schemeClr>
            </a:solidFill>
            <a:ln w="12700">
              <a:solidFill>
                <a:schemeClr val="bg1"/>
              </a:solidFill>
              <a:round/>
              <a:headEnd/>
              <a:tailEnd/>
            </a:ln>
          </p:spPr>
          <p:txBody>
            <a:bodyPr vert="vert270"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TKI incl osimertinib</a:t>
              </a:r>
            </a:p>
          </p:txBody>
        </p:sp>
        <p:sp>
          <p:nvSpPr>
            <p:cNvPr id="143" name="Rectangle 142">
              <a:extLst>
                <a:ext uri="{FF2B5EF4-FFF2-40B4-BE49-F238E27FC236}">
                  <a16:creationId xmlns:a16="http://schemas.microsoft.com/office/drawing/2014/main" id="{867842A1-8CEE-FC44-91D7-D57D963875FE}"/>
                </a:ext>
              </a:extLst>
            </p:cNvPr>
            <p:cNvSpPr/>
            <p:nvPr/>
          </p:nvSpPr>
          <p:spPr bwMode="auto">
            <a:xfrm>
              <a:off x="3690503" y="4346822"/>
              <a:ext cx="300252" cy="556245"/>
            </a:xfrm>
            <a:prstGeom prst="rect">
              <a:avLst/>
            </a:prstGeom>
            <a:solidFill>
              <a:schemeClr val="accent6">
                <a:lumMod val="50000"/>
              </a:schemeClr>
            </a:solidFill>
            <a:ln w="12700">
              <a:solidFill>
                <a:schemeClr val="bg1"/>
              </a:solidFill>
              <a:round/>
              <a:headEnd/>
              <a:tailEnd/>
            </a:ln>
          </p:spPr>
          <p:txBody>
            <a:bodyPr vert="vert270"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TKI incl osimertinib</a:t>
              </a:r>
            </a:p>
          </p:txBody>
        </p:sp>
        <p:sp>
          <p:nvSpPr>
            <p:cNvPr id="144" name="Rectangle 143">
              <a:extLst>
                <a:ext uri="{FF2B5EF4-FFF2-40B4-BE49-F238E27FC236}">
                  <a16:creationId xmlns:a16="http://schemas.microsoft.com/office/drawing/2014/main" id="{5A5918E3-5307-5C4A-8B28-C5861E59CED0}"/>
                </a:ext>
              </a:extLst>
            </p:cNvPr>
            <p:cNvSpPr/>
            <p:nvPr/>
          </p:nvSpPr>
          <p:spPr bwMode="auto">
            <a:xfrm>
              <a:off x="4015399" y="4346822"/>
              <a:ext cx="300252" cy="556245"/>
            </a:xfrm>
            <a:prstGeom prst="rect">
              <a:avLst/>
            </a:prstGeom>
            <a:solidFill>
              <a:schemeClr val="accent6">
                <a:lumMod val="40000"/>
                <a:lumOff val="60000"/>
              </a:schemeClr>
            </a:solidFill>
            <a:ln w="12700">
              <a:solidFill>
                <a:schemeClr val="bg1"/>
              </a:solidFill>
              <a:round/>
              <a:headEnd/>
              <a:tailEnd/>
            </a:ln>
          </p:spPr>
          <p:txBody>
            <a:bodyPr vert="vert270"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TKI</a:t>
              </a:r>
            </a:p>
          </p:txBody>
        </p:sp>
        <p:sp>
          <p:nvSpPr>
            <p:cNvPr id="145" name="Rectangle 144">
              <a:extLst>
                <a:ext uri="{FF2B5EF4-FFF2-40B4-BE49-F238E27FC236}">
                  <a16:creationId xmlns:a16="http://schemas.microsoft.com/office/drawing/2014/main" id="{22D9121F-ECD6-AB42-897E-68778E6324E0}"/>
                </a:ext>
              </a:extLst>
            </p:cNvPr>
            <p:cNvSpPr/>
            <p:nvPr/>
          </p:nvSpPr>
          <p:spPr bwMode="auto">
            <a:xfrm>
              <a:off x="4340295" y="4346822"/>
              <a:ext cx="300252" cy="556245"/>
            </a:xfrm>
            <a:prstGeom prst="rect">
              <a:avLst/>
            </a:prstGeom>
            <a:solidFill>
              <a:schemeClr val="accent6">
                <a:lumMod val="40000"/>
                <a:lumOff val="60000"/>
              </a:schemeClr>
            </a:solidFill>
            <a:ln w="12700">
              <a:solidFill>
                <a:schemeClr val="bg1"/>
              </a:solidFill>
              <a:round/>
              <a:headEnd/>
              <a:tailEnd/>
            </a:ln>
          </p:spPr>
          <p:txBody>
            <a:bodyPr vert="vert270"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TKI</a:t>
              </a:r>
            </a:p>
          </p:txBody>
        </p:sp>
        <p:sp>
          <p:nvSpPr>
            <p:cNvPr id="146" name="Rectangle 145">
              <a:extLst>
                <a:ext uri="{FF2B5EF4-FFF2-40B4-BE49-F238E27FC236}">
                  <a16:creationId xmlns:a16="http://schemas.microsoft.com/office/drawing/2014/main" id="{9E6DDDAE-6670-9544-987B-E87592CC2E9E}"/>
                </a:ext>
              </a:extLst>
            </p:cNvPr>
            <p:cNvSpPr/>
            <p:nvPr/>
          </p:nvSpPr>
          <p:spPr bwMode="auto">
            <a:xfrm>
              <a:off x="4665191" y="4346822"/>
              <a:ext cx="300252" cy="556245"/>
            </a:xfrm>
            <a:prstGeom prst="rect">
              <a:avLst/>
            </a:prstGeom>
            <a:solidFill>
              <a:schemeClr val="accent6">
                <a:lumMod val="40000"/>
                <a:lumOff val="60000"/>
              </a:schemeClr>
            </a:solidFill>
            <a:ln w="12700">
              <a:solidFill>
                <a:schemeClr val="bg1"/>
              </a:solidFill>
              <a:round/>
              <a:headEnd/>
              <a:tailEnd/>
            </a:ln>
          </p:spPr>
          <p:txBody>
            <a:bodyPr vert="vert270"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TKI</a:t>
              </a:r>
            </a:p>
          </p:txBody>
        </p:sp>
        <p:sp>
          <p:nvSpPr>
            <p:cNvPr id="147" name="Rectangle 146">
              <a:extLst>
                <a:ext uri="{FF2B5EF4-FFF2-40B4-BE49-F238E27FC236}">
                  <a16:creationId xmlns:a16="http://schemas.microsoft.com/office/drawing/2014/main" id="{C10B18DD-6643-DA43-9339-107B03CDB2A1}"/>
                </a:ext>
              </a:extLst>
            </p:cNvPr>
            <p:cNvSpPr/>
            <p:nvPr/>
          </p:nvSpPr>
          <p:spPr bwMode="auto">
            <a:xfrm>
              <a:off x="4990087" y="4346822"/>
              <a:ext cx="300252" cy="556245"/>
            </a:xfrm>
            <a:prstGeom prst="rect">
              <a:avLst/>
            </a:prstGeom>
            <a:solidFill>
              <a:schemeClr val="accent6">
                <a:lumMod val="75000"/>
              </a:schemeClr>
            </a:solidFill>
            <a:ln w="12700">
              <a:solidFill>
                <a:schemeClr val="bg1"/>
              </a:solidFill>
              <a:round/>
              <a:headEnd/>
              <a:tailEnd/>
            </a:ln>
          </p:spPr>
          <p:txBody>
            <a:bodyPr vert="vert270"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TKI w/o osimertinib</a:t>
              </a:r>
            </a:p>
          </p:txBody>
        </p:sp>
        <p:sp>
          <p:nvSpPr>
            <p:cNvPr id="148" name="Rectangle 147">
              <a:extLst>
                <a:ext uri="{FF2B5EF4-FFF2-40B4-BE49-F238E27FC236}">
                  <a16:creationId xmlns:a16="http://schemas.microsoft.com/office/drawing/2014/main" id="{559CA402-D133-0B4E-9269-6C8F1BE4F5F9}"/>
                </a:ext>
              </a:extLst>
            </p:cNvPr>
            <p:cNvSpPr/>
            <p:nvPr/>
          </p:nvSpPr>
          <p:spPr bwMode="auto">
            <a:xfrm>
              <a:off x="5314983" y="4346822"/>
              <a:ext cx="300252" cy="556245"/>
            </a:xfrm>
            <a:prstGeom prst="rect">
              <a:avLst/>
            </a:prstGeom>
            <a:solidFill>
              <a:schemeClr val="accent6">
                <a:lumMod val="60000"/>
                <a:lumOff val="40000"/>
              </a:schemeClr>
            </a:solidFill>
            <a:ln w="12700">
              <a:solidFill>
                <a:schemeClr val="bg1"/>
              </a:solidFill>
              <a:round/>
              <a:headEnd/>
              <a:tailEnd/>
            </a:ln>
          </p:spPr>
          <p:txBody>
            <a:bodyPr vert="vert270"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TKI incl osimertinib</a:t>
              </a:r>
            </a:p>
          </p:txBody>
        </p:sp>
        <p:sp>
          <p:nvSpPr>
            <p:cNvPr id="149" name="Rectangle 148">
              <a:extLst>
                <a:ext uri="{FF2B5EF4-FFF2-40B4-BE49-F238E27FC236}">
                  <a16:creationId xmlns:a16="http://schemas.microsoft.com/office/drawing/2014/main" id="{D4520D1C-C949-E54A-B55A-32078E0FE53F}"/>
                </a:ext>
              </a:extLst>
            </p:cNvPr>
            <p:cNvSpPr/>
            <p:nvPr/>
          </p:nvSpPr>
          <p:spPr bwMode="auto">
            <a:xfrm>
              <a:off x="5639879" y="4346822"/>
              <a:ext cx="300252" cy="556245"/>
            </a:xfrm>
            <a:prstGeom prst="rect">
              <a:avLst/>
            </a:prstGeom>
            <a:solidFill>
              <a:schemeClr val="accent6">
                <a:lumMod val="75000"/>
              </a:schemeClr>
            </a:solidFill>
            <a:ln w="12700">
              <a:solidFill>
                <a:schemeClr val="bg1"/>
              </a:solidFill>
              <a:round/>
              <a:headEnd/>
              <a:tailEnd/>
            </a:ln>
          </p:spPr>
          <p:txBody>
            <a:bodyPr vert="vert270"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TKI w/o osimertinib</a:t>
              </a:r>
            </a:p>
          </p:txBody>
        </p:sp>
        <p:sp>
          <p:nvSpPr>
            <p:cNvPr id="150" name="Rectangle 149">
              <a:extLst>
                <a:ext uri="{FF2B5EF4-FFF2-40B4-BE49-F238E27FC236}">
                  <a16:creationId xmlns:a16="http://schemas.microsoft.com/office/drawing/2014/main" id="{9F10E367-0182-894C-AC41-5C86C45E0972}"/>
                </a:ext>
              </a:extLst>
            </p:cNvPr>
            <p:cNvSpPr/>
            <p:nvPr/>
          </p:nvSpPr>
          <p:spPr bwMode="auto">
            <a:xfrm>
              <a:off x="5964775" y="4346822"/>
              <a:ext cx="300252" cy="556245"/>
            </a:xfrm>
            <a:prstGeom prst="rect">
              <a:avLst/>
            </a:prstGeom>
            <a:solidFill>
              <a:schemeClr val="accent6">
                <a:lumMod val="60000"/>
                <a:lumOff val="40000"/>
              </a:schemeClr>
            </a:solidFill>
            <a:ln w="12700">
              <a:solidFill>
                <a:schemeClr val="bg1"/>
              </a:solidFill>
              <a:round/>
              <a:headEnd/>
              <a:tailEnd/>
            </a:ln>
          </p:spPr>
          <p:txBody>
            <a:bodyPr vert="vert270"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TKI incl osimertinib</a:t>
              </a:r>
            </a:p>
          </p:txBody>
        </p:sp>
        <p:sp>
          <p:nvSpPr>
            <p:cNvPr id="151" name="Rectangle 150">
              <a:extLst>
                <a:ext uri="{FF2B5EF4-FFF2-40B4-BE49-F238E27FC236}">
                  <a16:creationId xmlns:a16="http://schemas.microsoft.com/office/drawing/2014/main" id="{6DF27FE1-CD89-0F4E-AF90-B2C90C37CF46}"/>
                </a:ext>
              </a:extLst>
            </p:cNvPr>
            <p:cNvSpPr/>
            <p:nvPr/>
          </p:nvSpPr>
          <p:spPr bwMode="auto">
            <a:xfrm>
              <a:off x="6289671" y="4346822"/>
              <a:ext cx="300252" cy="556245"/>
            </a:xfrm>
            <a:prstGeom prst="rect">
              <a:avLst/>
            </a:prstGeom>
            <a:solidFill>
              <a:schemeClr val="accent6">
                <a:lumMod val="20000"/>
                <a:lumOff val="80000"/>
              </a:schemeClr>
            </a:solidFill>
            <a:ln w="12700">
              <a:solidFill>
                <a:schemeClr val="bg1"/>
              </a:solidFill>
              <a:round/>
              <a:headEnd/>
              <a:tailEnd/>
            </a:ln>
          </p:spPr>
          <p:txBody>
            <a:bodyPr vert="vert270"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No prior TKI</a:t>
              </a:r>
            </a:p>
          </p:txBody>
        </p:sp>
        <p:sp>
          <p:nvSpPr>
            <p:cNvPr id="152" name="Rectangle 151">
              <a:extLst>
                <a:ext uri="{FF2B5EF4-FFF2-40B4-BE49-F238E27FC236}">
                  <a16:creationId xmlns:a16="http://schemas.microsoft.com/office/drawing/2014/main" id="{8623C8DC-D864-3C49-9C4A-AB7E7A5112AC}"/>
                </a:ext>
              </a:extLst>
            </p:cNvPr>
            <p:cNvSpPr/>
            <p:nvPr/>
          </p:nvSpPr>
          <p:spPr bwMode="auto">
            <a:xfrm>
              <a:off x="6614567" y="4346822"/>
              <a:ext cx="300252" cy="556245"/>
            </a:xfrm>
            <a:prstGeom prst="rect">
              <a:avLst/>
            </a:prstGeom>
            <a:solidFill>
              <a:schemeClr val="accent6">
                <a:lumMod val="75000"/>
              </a:schemeClr>
            </a:solidFill>
            <a:ln w="12700">
              <a:solidFill>
                <a:schemeClr val="bg1"/>
              </a:solidFill>
              <a:round/>
              <a:headEnd/>
              <a:tailEnd/>
            </a:ln>
          </p:spPr>
          <p:txBody>
            <a:bodyPr vert="vert270"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TKI incl osimertinib</a:t>
              </a:r>
            </a:p>
          </p:txBody>
        </p:sp>
        <p:sp>
          <p:nvSpPr>
            <p:cNvPr id="153" name="Rectangle 152">
              <a:extLst>
                <a:ext uri="{FF2B5EF4-FFF2-40B4-BE49-F238E27FC236}">
                  <a16:creationId xmlns:a16="http://schemas.microsoft.com/office/drawing/2014/main" id="{DE9E26FA-1528-7641-A775-ED9C6B803D6F}"/>
                </a:ext>
              </a:extLst>
            </p:cNvPr>
            <p:cNvSpPr/>
            <p:nvPr/>
          </p:nvSpPr>
          <p:spPr bwMode="auto">
            <a:xfrm>
              <a:off x="6939463" y="4346822"/>
              <a:ext cx="300252" cy="556245"/>
            </a:xfrm>
            <a:prstGeom prst="rect">
              <a:avLst/>
            </a:prstGeom>
            <a:solidFill>
              <a:schemeClr val="accent6">
                <a:lumMod val="20000"/>
                <a:lumOff val="80000"/>
              </a:schemeClr>
            </a:solidFill>
            <a:ln w="12700">
              <a:solidFill>
                <a:schemeClr val="bg1"/>
              </a:solidFill>
              <a:round/>
              <a:headEnd/>
              <a:tailEnd/>
            </a:ln>
          </p:spPr>
          <p:txBody>
            <a:bodyPr vert="vert270"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No prior TKI</a:t>
              </a:r>
            </a:p>
          </p:txBody>
        </p:sp>
        <p:sp>
          <p:nvSpPr>
            <p:cNvPr id="154" name="Rectangle 153">
              <a:extLst>
                <a:ext uri="{FF2B5EF4-FFF2-40B4-BE49-F238E27FC236}">
                  <a16:creationId xmlns:a16="http://schemas.microsoft.com/office/drawing/2014/main" id="{5EECFA4F-433B-FE45-9AE4-44CAFD77B320}"/>
                </a:ext>
              </a:extLst>
            </p:cNvPr>
            <p:cNvSpPr/>
            <p:nvPr/>
          </p:nvSpPr>
          <p:spPr bwMode="auto">
            <a:xfrm>
              <a:off x="7264359" y="4346822"/>
              <a:ext cx="300252" cy="556245"/>
            </a:xfrm>
            <a:prstGeom prst="rect">
              <a:avLst/>
            </a:prstGeom>
            <a:solidFill>
              <a:schemeClr val="accent6">
                <a:lumMod val="75000"/>
              </a:schemeClr>
            </a:solidFill>
            <a:ln w="12700">
              <a:solidFill>
                <a:schemeClr val="bg1"/>
              </a:solidFill>
              <a:round/>
              <a:headEnd/>
              <a:tailEnd/>
            </a:ln>
          </p:spPr>
          <p:txBody>
            <a:bodyPr vert="vert270"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TKI incl osimertinib</a:t>
              </a:r>
            </a:p>
          </p:txBody>
        </p:sp>
        <p:sp>
          <p:nvSpPr>
            <p:cNvPr id="155" name="Rectangle 154">
              <a:extLst>
                <a:ext uri="{FF2B5EF4-FFF2-40B4-BE49-F238E27FC236}">
                  <a16:creationId xmlns:a16="http://schemas.microsoft.com/office/drawing/2014/main" id="{E9721D49-7612-3246-8572-9EB1DDEDB6ED}"/>
                </a:ext>
              </a:extLst>
            </p:cNvPr>
            <p:cNvSpPr/>
            <p:nvPr/>
          </p:nvSpPr>
          <p:spPr bwMode="auto">
            <a:xfrm>
              <a:off x="7589255" y="4346822"/>
              <a:ext cx="300252" cy="556245"/>
            </a:xfrm>
            <a:prstGeom prst="rect">
              <a:avLst/>
            </a:prstGeom>
            <a:solidFill>
              <a:schemeClr val="accent6">
                <a:lumMod val="50000"/>
              </a:schemeClr>
            </a:solidFill>
            <a:ln w="12700">
              <a:solidFill>
                <a:schemeClr val="bg1"/>
              </a:solidFill>
              <a:round/>
              <a:headEnd/>
              <a:tailEnd/>
            </a:ln>
          </p:spPr>
          <p:txBody>
            <a:bodyPr vert="vert270"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TKI w/o osimertinib</a:t>
              </a:r>
            </a:p>
          </p:txBody>
        </p:sp>
        <p:sp>
          <p:nvSpPr>
            <p:cNvPr id="156" name="Rectangle 155">
              <a:extLst>
                <a:ext uri="{FF2B5EF4-FFF2-40B4-BE49-F238E27FC236}">
                  <a16:creationId xmlns:a16="http://schemas.microsoft.com/office/drawing/2014/main" id="{B1676847-D09F-C34A-A2CC-98FC92E70858}"/>
                </a:ext>
              </a:extLst>
            </p:cNvPr>
            <p:cNvSpPr/>
            <p:nvPr/>
          </p:nvSpPr>
          <p:spPr bwMode="auto">
            <a:xfrm>
              <a:off x="7914151" y="4346822"/>
              <a:ext cx="300252" cy="556245"/>
            </a:xfrm>
            <a:prstGeom prst="rect">
              <a:avLst/>
            </a:prstGeom>
            <a:solidFill>
              <a:schemeClr val="accent6">
                <a:lumMod val="50000"/>
              </a:schemeClr>
            </a:solidFill>
            <a:ln w="12700">
              <a:solidFill>
                <a:schemeClr val="bg1"/>
              </a:solidFill>
              <a:round/>
              <a:headEnd/>
              <a:tailEnd/>
            </a:ln>
          </p:spPr>
          <p:txBody>
            <a:bodyPr vert="vert270"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TKI incl osimertinib</a:t>
              </a:r>
            </a:p>
          </p:txBody>
        </p:sp>
        <p:sp>
          <p:nvSpPr>
            <p:cNvPr id="157" name="Rectangle 156">
              <a:extLst>
                <a:ext uri="{FF2B5EF4-FFF2-40B4-BE49-F238E27FC236}">
                  <a16:creationId xmlns:a16="http://schemas.microsoft.com/office/drawing/2014/main" id="{A04A6BAB-ECBF-024F-96D6-DEE13971F8DB}"/>
                </a:ext>
              </a:extLst>
            </p:cNvPr>
            <p:cNvSpPr/>
            <p:nvPr/>
          </p:nvSpPr>
          <p:spPr bwMode="auto">
            <a:xfrm>
              <a:off x="8239047" y="4346822"/>
              <a:ext cx="300252" cy="556245"/>
            </a:xfrm>
            <a:prstGeom prst="rect">
              <a:avLst/>
            </a:prstGeom>
            <a:solidFill>
              <a:schemeClr val="accent6">
                <a:lumMod val="50000"/>
              </a:schemeClr>
            </a:solidFill>
            <a:ln w="12700">
              <a:solidFill>
                <a:schemeClr val="bg1"/>
              </a:solidFill>
              <a:round/>
              <a:headEnd/>
              <a:tailEnd/>
            </a:ln>
          </p:spPr>
          <p:txBody>
            <a:bodyPr vert="vert270"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TKI incl osimertinib</a:t>
              </a:r>
            </a:p>
          </p:txBody>
        </p:sp>
        <p:sp>
          <p:nvSpPr>
            <p:cNvPr id="158" name="Rectangle 157">
              <a:extLst>
                <a:ext uri="{FF2B5EF4-FFF2-40B4-BE49-F238E27FC236}">
                  <a16:creationId xmlns:a16="http://schemas.microsoft.com/office/drawing/2014/main" id="{DDFE8D7C-4200-C841-A564-B1E1D2E0010F}"/>
                </a:ext>
              </a:extLst>
            </p:cNvPr>
            <p:cNvSpPr/>
            <p:nvPr/>
          </p:nvSpPr>
          <p:spPr bwMode="auto">
            <a:xfrm>
              <a:off x="8563943" y="4346822"/>
              <a:ext cx="300252" cy="556245"/>
            </a:xfrm>
            <a:prstGeom prst="rect">
              <a:avLst/>
            </a:prstGeom>
            <a:solidFill>
              <a:schemeClr val="accent6">
                <a:lumMod val="50000"/>
              </a:schemeClr>
            </a:solidFill>
            <a:ln w="12700">
              <a:solidFill>
                <a:schemeClr val="bg1"/>
              </a:solidFill>
              <a:round/>
              <a:headEnd/>
              <a:tailEnd/>
            </a:ln>
          </p:spPr>
          <p:txBody>
            <a:bodyPr vert="vert270"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TKI incl osimertinib</a:t>
              </a:r>
            </a:p>
          </p:txBody>
        </p:sp>
        <p:sp>
          <p:nvSpPr>
            <p:cNvPr id="159" name="Rectangle 158">
              <a:extLst>
                <a:ext uri="{FF2B5EF4-FFF2-40B4-BE49-F238E27FC236}">
                  <a16:creationId xmlns:a16="http://schemas.microsoft.com/office/drawing/2014/main" id="{7AFEE157-E34A-1C47-A032-510E34C80C68}"/>
                </a:ext>
              </a:extLst>
            </p:cNvPr>
            <p:cNvSpPr/>
            <p:nvPr/>
          </p:nvSpPr>
          <p:spPr bwMode="auto">
            <a:xfrm>
              <a:off x="8888839" y="4346822"/>
              <a:ext cx="300252" cy="556245"/>
            </a:xfrm>
            <a:prstGeom prst="rect">
              <a:avLst/>
            </a:prstGeom>
            <a:solidFill>
              <a:schemeClr val="accent6">
                <a:lumMod val="50000"/>
              </a:schemeClr>
            </a:solidFill>
            <a:ln w="12700">
              <a:solidFill>
                <a:schemeClr val="bg1"/>
              </a:solidFill>
              <a:round/>
              <a:headEnd/>
              <a:tailEnd/>
            </a:ln>
          </p:spPr>
          <p:txBody>
            <a:bodyPr vert="vert270"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TKI incl osimertinib</a:t>
              </a:r>
            </a:p>
          </p:txBody>
        </p:sp>
        <p:sp>
          <p:nvSpPr>
            <p:cNvPr id="160" name="Rectangle 159">
              <a:extLst>
                <a:ext uri="{FF2B5EF4-FFF2-40B4-BE49-F238E27FC236}">
                  <a16:creationId xmlns:a16="http://schemas.microsoft.com/office/drawing/2014/main" id="{EF17BAA3-E841-A24A-8851-BD240459FA1E}"/>
                </a:ext>
              </a:extLst>
            </p:cNvPr>
            <p:cNvSpPr/>
            <p:nvPr/>
          </p:nvSpPr>
          <p:spPr bwMode="auto">
            <a:xfrm>
              <a:off x="9213735" y="4346822"/>
              <a:ext cx="300252" cy="556245"/>
            </a:xfrm>
            <a:prstGeom prst="rect">
              <a:avLst/>
            </a:prstGeom>
            <a:solidFill>
              <a:schemeClr val="accent6">
                <a:lumMod val="50000"/>
              </a:schemeClr>
            </a:solidFill>
            <a:ln w="12700">
              <a:solidFill>
                <a:schemeClr val="bg1"/>
              </a:solidFill>
              <a:round/>
              <a:headEnd/>
              <a:tailEnd/>
            </a:ln>
          </p:spPr>
          <p:txBody>
            <a:bodyPr vert="vert270"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TKI incl osimertinib</a:t>
              </a:r>
            </a:p>
          </p:txBody>
        </p:sp>
        <p:sp>
          <p:nvSpPr>
            <p:cNvPr id="161" name="Rectangle 160">
              <a:extLst>
                <a:ext uri="{FF2B5EF4-FFF2-40B4-BE49-F238E27FC236}">
                  <a16:creationId xmlns:a16="http://schemas.microsoft.com/office/drawing/2014/main" id="{4F2CD45A-A11C-A044-B19C-3AA567086E2A}"/>
                </a:ext>
              </a:extLst>
            </p:cNvPr>
            <p:cNvSpPr/>
            <p:nvPr/>
          </p:nvSpPr>
          <p:spPr bwMode="auto">
            <a:xfrm>
              <a:off x="9538631" y="4346822"/>
              <a:ext cx="300252" cy="556245"/>
            </a:xfrm>
            <a:prstGeom prst="rect">
              <a:avLst/>
            </a:prstGeom>
            <a:solidFill>
              <a:schemeClr val="accent6">
                <a:lumMod val="40000"/>
                <a:lumOff val="60000"/>
              </a:schemeClr>
            </a:solidFill>
            <a:ln w="12700">
              <a:solidFill>
                <a:schemeClr val="bg1"/>
              </a:solidFill>
              <a:round/>
              <a:headEnd/>
              <a:tailEnd/>
            </a:ln>
          </p:spPr>
          <p:txBody>
            <a:bodyPr vert="vert270"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TKI</a:t>
              </a:r>
            </a:p>
          </p:txBody>
        </p:sp>
        <p:sp>
          <p:nvSpPr>
            <p:cNvPr id="162" name="Rectangle 161">
              <a:extLst>
                <a:ext uri="{FF2B5EF4-FFF2-40B4-BE49-F238E27FC236}">
                  <a16:creationId xmlns:a16="http://schemas.microsoft.com/office/drawing/2014/main" id="{9F24CB7F-89BD-1944-82E6-5A3FAFAFB8FF}"/>
                </a:ext>
              </a:extLst>
            </p:cNvPr>
            <p:cNvSpPr/>
            <p:nvPr/>
          </p:nvSpPr>
          <p:spPr bwMode="auto">
            <a:xfrm>
              <a:off x="9863527" y="4346822"/>
              <a:ext cx="300252" cy="556245"/>
            </a:xfrm>
            <a:prstGeom prst="rect">
              <a:avLst/>
            </a:prstGeom>
            <a:solidFill>
              <a:schemeClr val="accent6">
                <a:lumMod val="50000"/>
              </a:schemeClr>
            </a:solidFill>
            <a:ln w="12700">
              <a:solidFill>
                <a:schemeClr val="bg1"/>
              </a:solidFill>
              <a:round/>
              <a:headEnd/>
              <a:tailEnd/>
            </a:ln>
          </p:spPr>
          <p:txBody>
            <a:bodyPr vert="vert270"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TKI incl osimertinib</a:t>
              </a:r>
            </a:p>
          </p:txBody>
        </p:sp>
        <p:sp>
          <p:nvSpPr>
            <p:cNvPr id="163" name="Rectangle 162">
              <a:extLst>
                <a:ext uri="{FF2B5EF4-FFF2-40B4-BE49-F238E27FC236}">
                  <a16:creationId xmlns:a16="http://schemas.microsoft.com/office/drawing/2014/main" id="{355CC272-5E40-244A-8AB9-C6EE091C6CF5}"/>
                </a:ext>
              </a:extLst>
            </p:cNvPr>
            <p:cNvSpPr/>
            <p:nvPr/>
          </p:nvSpPr>
          <p:spPr bwMode="auto">
            <a:xfrm>
              <a:off x="10188423" y="4346822"/>
              <a:ext cx="300252" cy="556245"/>
            </a:xfrm>
            <a:prstGeom prst="rect">
              <a:avLst/>
            </a:prstGeom>
            <a:solidFill>
              <a:schemeClr val="accent6">
                <a:lumMod val="50000"/>
              </a:schemeClr>
            </a:solidFill>
            <a:ln w="12700">
              <a:solidFill>
                <a:schemeClr val="bg1"/>
              </a:solidFill>
              <a:round/>
              <a:headEnd/>
              <a:tailEnd/>
            </a:ln>
          </p:spPr>
          <p:txBody>
            <a:bodyPr vert="vert270"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TKI incl osimertinib</a:t>
              </a:r>
            </a:p>
          </p:txBody>
        </p:sp>
        <p:sp>
          <p:nvSpPr>
            <p:cNvPr id="164" name="Rectangle 163">
              <a:extLst>
                <a:ext uri="{FF2B5EF4-FFF2-40B4-BE49-F238E27FC236}">
                  <a16:creationId xmlns:a16="http://schemas.microsoft.com/office/drawing/2014/main" id="{65CF326D-564A-024A-9A04-562F532CF5E5}"/>
                </a:ext>
              </a:extLst>
            </p:cNvPr>
            <p:cNvSpPr/>
            <p:nvPr/>
          </p:nvSpPr>
          <p:spPr bwMode="auto">
            <a:xfrm>
              <a:off x="10513319" y="4346822"/>
              <a:ext cx="300252" cy="556245"/>
            </a:xfrm>
            <a:prstGeom prst="rect">
              <a:avLst/>
            </a:prstGeom>
            <a:solidFill>
              <a:schemeClr val="accent6">
                <a:lumMod val="50000"/>
              </a:schemeClr>
            </a:solidFill>
            <a:ln w="12700">
              <a:solidFill>
                <a:schemeClr val="bg1"/>
              </a:solidFill>
              <a:round/>
              <a:headEnd/>
              <a:tailEnd/>
            </a:ln>
          </p:spPr>
          <p:txBody>
            <a:bodyPr vert="vert270"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TKI incl osimertinib</a:t>
              </a:r>
            </a:p>
          </p:txBody>
        </p:sp>
        <p:sp>
          <p:nvSpPr>
            <p:cNvPr id="165" name="Rectangle 164">
              <a:extLst>
                <a:ext uri="{FF2B5EF4-FFF2-40B4-BE49-F238E27FC236}">
                  <a16:creationId xmlns:a16="http://schemas.microsoft.com/office/drawing/2014/main" id="{761E7928-D376-B342-8997-DE8812BB4B73}"/>
                </a:ext>
              </a:extLst>
            </p:cNvPr>
            <p:cNvSpPr/>
            <p:nvPr/>
          </p:nvSpPr>
          <p:spPr bwMode="auto">
            <a:xfrm>
              <a:off x="10838215" y="4346822"/>
              <a:ext cx="300252" cy="556245"/>
            </a:xfrm>
            <a:prstGeom prst="rect">
              <a:avLst/>
            </a:prstGeom>
            <a:solidFill>
              <a:schemeClr val="accent6">
                <a:lumMod val="50000"/>
              </a:schemeClr>
            </a:solidFill>
            <a:ln w="12700">
              <a:solidFill>
                <a:schemeClr val="bg1"/>
              </a:solidFill>
              <a:round/>
              <a:headEnd/>
              <a:tailEnd/>
            </a:ln>
          </p:spPr>
          <p:txBody>
            <a:bodyPr vert="vert270"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TKI incl osimertinib</a:t>
              </a:r>
            </a:p>
          </p:txBody>
        </p:sp>
        <p:sp>
          <p:nvSpPr>
            <p:cNvPr id="166" name="Rectangle 165">
              <a:extLst>
                <a:ext uri="{FF2B5EF4-FFF2-40B4-BE49-F238E27FC236}">
                  <a16:creationId xmlns:a16="http://schemas.microsoft.com/office/drawing/2014/main" id="{0D0B0C84-18DF-A544-9CF7-A9CF16672953}"/>
                </a:ext>
              </a:extLst>
            </p:cNvPr>
            <p:cNvSpPr/>
            <p:nvPr/>
          </p:nvSpPr>
          <p:spPr bwMode="auto">
            <a:xfrm>
              <a:off x="11163099" y="4346822"/>
              <a:ext cx="300252" cy="556245"/>
            </a:xfrm>
            <a:prstGeom prst="rect">
              <a:avLst/>
            </a:prstGeom>
            <a:solidFill>
              <a:schemeClr val="accent6">
                <a:lumMod val="50000"/>
              </a:schemeClr>
            </a:solidFill>
            <a:ln w="12700">
              <a:solidFill>
                <a:schemeClr val="bg1"/>
              </a:solidFill>
              <a:round/>
              <a:headEnd/>
              <a:tailEnd/>
            </a:ln>
          </p:spPr>
          <p:txBody>
            <a:bodyPr vert="vert270"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TKI incl osimertinib</a:t>
              </a:r>
            </a:p>
          </p:txBody>
        </p:sp>
      </p:grpSp>
      <p:grpSp>
        <p:nvGrpSpPr>
          <p:cNvPr id="179" name="Group 178">
            <a:extLst>
              <a:ext uri="{FF2B5EF4-FFF2-40B4-BE49-F238E27FC236}">
                <a16:creationId xmlns:a16="http://schemas.microsoft.com/office/drawing/2014/main" id="{1BABBBEC-E811-9445-B697-0E5395D2F5EB}"/>
              </a:ext>
            </a:extLst>
          </p:cNvPr>
          <p:cNvGrpSpPr/>
          <p:nvPr/>
        </p:nvGrpSpPr>
        <p:grpSpPr>
          <a:xfrm>
            <a:off x="3028558" y="4894286"/>
            <a:ext cx="7772860" cy="371173"/>
            <a:chOff x="3028558" y="4936231"/>
            <a:chExt cx="7772860" cy="556245"/>
          </a:xfrm>
          <a:solidFill>
            <a:srgbClr val="FDB338">
              <a:alpha val="25000"/>
            </a:srgbClr>
          </a:solidFill>
        </p:grpSpPr>
        <p:sp>
          <p:nvSpPr>
            <p:cNvPr id="168" name="Rectangle 167">
              <a:extLst>
                <a:ext uri="{FF2B5EF4-FFF2-40B4-BE49-F238E27FC236}">
                  <a16:creationId xmlns:a16="http://schemas.microsoft.com/office/drawing/2014/main" id="{E1AF92A0-165D-2D46-BA06-4DBDE1245887}"/>
                </a:ext>
              </a:extLst>
            </p:cNvPr>
            <p:cNvSpPr/>
            <p:nvPr/>
          </p:nvSpPr>
          <p:spPr bwMode="auto">
            <a:xfrm>
              <a:off x="3028558" y="4936231"/>
              <a:ext cx="300252" cy="556245"/>
            </a:xfrm>
            <a:prstGeom prst="rect">
              <a:avLst/>
            </a:prstGeom>
            <a:solidFill>
              <a:schemeClr val="accent3">
                <a:lumMod val="50000"/>
              </a:schemeClr>
            </a:solidFill>
            <a:ln w="12700">
              <a:solidFill>
                <a:schemeClr val="bg1"/>
              </a:solidFill>
              <a:round/>
              <a:headEnd/>
              <a:tailEnd/>
            </a:ln>
          </p:spPr>
          <p:txBody>
            <a:bodyPr vert="vert" lIns="0" tIns="0" rIns="0" bIns="0"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T790M</a:t>
              </a:r>
            </a:p>
          </p:txBody>
        </p:sp>
        <p:sp>
          <p:nvSpPr>
            <p:cNvPr id="169" name="Rectangle 168">
              <a:extLst>
                <a:ext uri="{FF2B5EF4-FFF2-40B4-BE49-F238E27FC236}">
                  <a16:creationId xmlns:a16="http://schemas.microsoft.com/office/drawing/2014/main" id="{B8DD7F59-E800-3043-A97B-36FE77A62E52}"/>
                </a:ext>
              </a:extLst>
            </p:cNvPr>
            <p:cNvSpPr/>
            <p:nvPr/>
          </p:nvSpPr>
          <p:spPr bwMode="auto">
            <a:xfrm>
              <a:off x="5302830" y="4936231"/>
              <a:ext cx="300252" cy="556245"/>
            </a:xfrm>
            <a:prstGeom prst="rect">
              <a:avLst/>
            </a:prstGeom>
            <a:solidFill>
              <a:schemeClr val="accent3">
                <a:lumMod val="50000"/>
              </a:schemeClr>
            </a:solidFill>
            <a:ln w="12700">
              <a:solidFill>
                <a:schemeClr val="bg1"/>
              </a:solidFill>
              <a:round/>
              <a:headEnd/>
              <a:tailEnd/>
            </a:ln>
          </p:spPr>
          <p:txBody>
            <a:bodyPr vert="vert" lIns="0" tIns="0" rIns="0" bIns="0"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T790M</a:t>
              </a:r>
            </a:p>
          </p:txBody>
        </p:sp>
        <p:sp>
          <p:nvSpPr>
            <p:cNvPr id="170" name="Rectangle 169">
              <a:extLst>
                <a:ext uri="{FF2B5EF4-FFF2-40B4-BE49-F238E27FC236}">
                  <a16:creationId xmlns:a16="http://schemas.microsoft.com/office/drawing/2014/main" id="{6D9D3BC7-FE89-7948-8F4E-C8CA476283F3}"/>
                </a:ext>
              </a:extLst>
            </p:cNvPr>
            <p:cNvSpPr/>
            <p:nvPr/>
          </p:nvSpPr>
          <p:spPr bwMode="auto">
            <a:xfrm>
              <a:off x="5640426" y="5358938"/>
              <a:ext cx="300252" cy="133537"/>
            </a:xfrm>
            <a:prstGeom prst="rect">
              <a:avLst/>
            </a:prstGeom>
            <a:solidFill>
              <a:schemeClr val="accent3">
                <a:lumMod val="50000"/>
              </a:schemeClr>
            </a:solidFill>
            <a:ln w="12700">
              <a:solidFill>
                <a:schemeClr val="bg1"/>
              </a:solidFill>
              <a:round/>
              <a:headEnd/>
              <a:tailEnd/>
            </a:ln>
          </p:spPr>
          <p:txBody>
            <a:bodyPr lIns="0" tIns="0" rIns="0" bIns="0"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T790M</a:t>
              </a:r>
            </a:p>
          </p:txBody>
        </p:sp>
        <p:sp>
          <p:nvSpPr>
            <p:cNvPr id="171" name="Rectangle 170">
              <a:extLst>
                <a:ext uri="{FF2B5EF4-FFF2-40B4-BE49-F238E27FC236}">
                  <a16:creationId xmlns:a16="http://schemas.microsoft.com/office/drawing/2014/main" id="{799A67D0-5EA7-9340-896B-BFBDEE941E1C}"/>
                </a:ext>
              </a:extLst>
            </p:cNvPr>
            <p:cNvSpPr/>
            <p:nvPr/>
          </p:nvSpPr>
          <p:spPr bwMode="auto">
            <a:xfrm>
              <a:off x="6602414" y="4936231"/>
              <a:ext cx="300252" cy="556245"/>
            </a:xfrm>
            <a:prstGeom prst="rect">
              <a:avLst/>
            </a:prstGeom>
            <a:solidFill>
              <a:schemeClr val="accent3">
                <a:lumMod val="50000"/>
              </a:schemeClr>
            </a:solidFill>
            <a:ln w="12700">
              <a:solidFill>
                <a:schemeClr val="bg1"/>
              </a:solidFill>
              <a:round/>
              <a:headEnd/>
              <a:tailEnd/>
            </a:ln>
          </p:spPr>
          <p:txBody>
            <a:bodyPr vert="vert" lIns="0" tIns="0" rIns="0" bIns="0"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9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T790M</a:t>
              </a:r>
              <a:endParaRPr kumimoji="0" lang="en-US" sz="9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2" name="Rectangle 171">
              <a:extLst>
                <a:ext uri="{FF2B5EF4-FFF2-40B4-BE49-F238E27FC236}">
                  <a16:creationId xmlns:a16="http://schemas.microsoft.com/office/drawing/2014/main" id="{549C9C66-3E70-514C-8565-DE644E827126}"/>
                </a:ext>
              </a:extLst>
            </p:cNvPr>
            <p:cNvSpPr/>
            <p:nvPr/>
          </p:nvSpPr>
          <p:spPr bwMode="auto">
            <a:xfrm>
              <a:off x="7252206" y="4936231"/>
              <a:ext cx="300252" cy="556245"/>
            </a:xfrm>
            <a:prstGeom prst="rect">
              <a:avLst/>
            </a:prstGeom>
            <a:solidFill>
              <a:schemeClr val="accent3">
                <a:lumMod val="50000"/>
              </a:schemeClr>
            </a:solidFill>
            <a:ln w="12700">
              <a:solidFill>
                <a:schemeClr val="bg1"/>
              </a:solidFill>
              <a:round/>
              <a:headEnd/>
              <a:tailEnd/>
            </a:ln>
          </p:spPr>
          <p:txBody>
            <a:bodyPr vert="vert" lIns="0" tIns="0" rIns="0" bIns="0"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9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T790M</a:t>
              </a:r>
              <a:endParaRPr kumimoji="0" lang="en-US" sz="9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3" name="Rectangle 172">
              <a:extLst>
                <a:ext uri="{FF2B5EF4-FFF2-40B4-BE49-F238E27FC236}">
                  <a16:creationId xmlns:a16="http://schemas.microsoft.com/office/drawing/2014/main" id="{127DEAAF-CB91-E74D-9E9C-B30447350861}"/>
                </a:ext>
              </a:extLst>
            </p:cNvPr>
            <p:cNvSpPr/>
            <p:nvPr/>
          </p:nvSpPr>
          <p:spPr bwMode="auto">
            <a:xfrm>
              <a:off x="7901998" y="4936231"/>
              <a:ext cx="300252" cy="556245"/>
            </a:xfrm>
            <a:prstGeom prst="rect">
              <a:avLst/>
            </a:prstGeom>
            <a:solidFill>
              <a:schemeClr val="accent3">
                <a:lumMod val="50000"/>
              </a:schemeClr>
            </a:solidFill>
            <a:ln w="12700">
              <a:solidFill>
                <a:schemeClr val="bg1"/>
              </a:solidFill>
              <a:round/>
              <a:headEnd/>
              <a:tailEnd/>
            </a:ln>
          </p:spPr>
          <p:txBody>
            <a:bodyPr vert="vert" lIns="0" tIns="0" rIns="0" bIns="0"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9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T790M</a:t>
              </a:r>
              <a:endParaRPr kumimoji="0" lang="en-US" sz="9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4" name="Rectangle 173">
              <a:extLst>
                <a:ext uri="{FF2B5EF4-FFF2-40B4-BE49-F238E27FC236}">
                  <a16:creationId xmlns:a16="http://schemas.microsoft.com/office/drawing/2014/main" id="{09D05C39-6B2C-B448-B796-AFCDBD1EFB61}"/>
                </a:ext>
              </a:extLst>
            </p:cNvPr>
            <p:cNvSpPr/>
            <p:nvPr/>
          </p:nvSpPr>
          <p:spPr bwMode="auto">
            <a:xfrm>
              <a:off x="8226894" y="4936231"/>
              <a:ext cx="300252" cy="556245"/>
            </a:xfrm>
            <a:prstGeom prst="rect">
              <a:avLst/>
            </a:prstGeom>
            <a:solidFill>
              <a:schemeClr val="accent3">
                <a:lumMod val="50000"/>
              </a:schemeClr>
            </a:solidFill>
            <a:ln w="12700">
              <a:solidFill>
                <a:schemeClr val="bg1"/>
              </a:solidFill>
              <a:round/>
              <a:headEnd/>
              <a:tailEnd/>
            </a:ln>
          </p:spPr>
          <p:txBody>
            <a:bodyPr vert="vert" lIns="0" tIns="0" rIns="0" bIns="0"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9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T790M</a:t>
              </a:r>
              <a:endParaRPr kumimoji="0" lang="en-US" sz="9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5" name="Rectangle 174">
              <a:extLst>
                <a:ext uri="{FF2B5EF4-FFF2-40B4-BE49-F238E27FC236}">
                  <a16:creationId xmlns:a16="http://schemas.microsoft.com/office/drawing/2014/main" id="{4E60E35E-7253-9943-A76E-1C9B9F54B5D5}"/>
                </a:ext>
              </a:extLst>
            </p:cNvPr>
            <p:cNvSpPr/>
            <p:nvPr/>
          </p:nvSpPr>
          <p:spPr bwMode="auto">
            <a:xfrm>
              <a:off x="8876686" y="4936231"/>
              <a:ext cx="300252" cy="556245"/>
            </a:xfrm>
            <a:prstGeom prst="rect">
              <a:avLst/>
            </a:prstGeom>
            <a:solidFill>
              <a:schemeClr val="accent3">
                <a:lumMod val="50000"/>
              </a:schemeClr>
            </a:solidFill>
            <a:ln w="12700">
              <a:solidFill>
                <a:schemeClr val="bg1"/>
              </a:solidFill>
              <a:round/>
              <a:headEnd/>
              <a:tailEnd/>
            </a:ln>
          </p:spPr>
          <p:txBody>
            <a:bodyPr vert="vert" lIns="0" tIns="0" rIns="0" bIns="0"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9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T790M</a:t>
              </a:r>
              <a:endParaRPr kumimoji="0" lang="en-US" sz="9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6" name="Rectangle 175">
              <a:extLst>
                <a:ext uri="{FF2B5EF4-FFF2-40B4-BE49-F238E27FC236}">
                  <a16:creationId xmlns:a16="http://schemas.microsoft.com/office/drawing/2014/main" id="{613E5995-D1BF-C640-B10D-E0CBC0872B34}"/>
                </a:ext>
              </a:extLst>
            </p:cNvPr>
            <p:cNvSpPr/>
            <p:nvPr/>
          </p:nvSpPr>
          <p:spPr bwMode="auto">
            <a:xfrm>
              <a:off x="9201582" y="4936231"/>
              <a:ext cx="300252" cy="556245"/>
            </a:xfrm>
            <a:prstGeom prst="rect">
              <a:avLst/>
            </a:prstGeom>
            <a:solidFill>
              <a:schemeClr val="accent3">
                <a:lumMod val="50000"/>
              </a:schemeClr>
            </a:solidFill>
            <a:ln w="12700">
              <a:solidFill>
                <a:schemeClr val="bg1"/>
              </a:solidFill>
              <a:round/>
              <a:headEnd/>
              <a:tailEnd/>
            </a:ln>
          </p:spPr>
          <p:txBody>
            <a:bodyPr vert="vert" lIns="0" tIns="0" rIns="0" bIns="0"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9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T790M</a:t>
              </a:r>
              <a:endParaRPr kumimoji="0" lang="en-US" sz="9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7" name="Rectangle 176">
              <a:extLst>
                <a:ext uri="{FF2B5EF4-FFF2-40B4-BE49-F238E27FC236}">
                  <a16:creationId xmlns:a16="http://schemas.microsoft.com/office/drawing/2014/main" id="{8F7C6D7F-17CC-FB49-8ADF-ACEB13C7352B}"/>
                </a:ext>
              </a:extLst>
            </p:cNvPr>
            <p:cNvSpPr/>
            <p:nvPr/>
          </p:nvSpPr>
          <p:spPr bwMode="auto">
            <a:xfrm>
              <a:off x="10176270" y="4936231"/>
              <a:ext cx="300252" cy="556245"/>
            </a:xfrm>
            <a:prstGeom prst="rect">
              <a:avLst/>
            </a:prstGeom>
            <a:solidFill>
              <a:schemeClr val="accent3">
                <a:lumMod val="50000"/>
              </a:schemeClr>
            </a:solidFill>
            <a:ln w="12700">
              <a:solidFill>
                <a:schemeClr val="bg1"/>
              </a:solidFill>
              <a:round/>
              <a:headEnd/>
              <a:tailEnd/>
            </a:ln>
          </p:spPr>
          <p:txBody>
            <a:bodyPr vert="vert" lIns="0" tIns="0" rIns="0" bIns="0"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9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T790M</a:t>
              </a:r>
              <a:endParaRPr kumimoji="0" lang="en-US" sz="9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8" name="Rectangle 177">
              <a:extLst>
                <a:ext uri="{FF2B5EF4-FFF2-40B4-BE49-F238E27FC236}">
                  <a16:creationId xmlns:a16="http://schemas.microsoft.com/office/drawing/2014/main" id="{22C2A487-FD20-2245-910A-B6E8DD8281BB}"/>
                </a:ext>
              </a:extLst>
            </p:cNvPr>
            <p:cNvSpPr/>
            <p:nvPr/>
          </p:nvSpPr>
          <p:spPr bwMode="auto">
            <a:xfrm>
              <a:off x="10501166" y="4936231"/>
              <a:ext cx="300252" cy="556245"/>
            </a:xfrm>
            <a:prstGeom prst="rect">
              <a:avLst/>
            </a:prstGeom>
            <a:solidFill>
              <a:schemeClr val="accent3">
                <a:lumMod val="50000"/>
              </a:schemeClr>
            </a:solidFill>
            <a:ln w="12700">
              <a:solidFill>
                <a:schemeClr val="bg1"/>
              </a:solidFill>
              <a:round/>
              <a:headEnd/>
              <a:tailEnd/>
            </a:ln>
          </p:spPr>
          <p:txBody>
            <a:bodyPr vert="vert" lIns="0" tIns="0" rIns="0" bIns="0"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9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T790M</a:t>
              </a:r>
              <a:endParaRPr kumimoji="0" lang="en-US" sz="9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
        <p:nvSpPr>
          <p:cNvPr id="194" name="Rectangle 193">
            <a:extLst>
              <a:ext uri="{FF2B5EF4-FFF2-40B4-BE49-F238E27FC236}">
                <a16:creationId xmlns:a16="http://schemas.microsoft.com/office/drawing/2014/main" id="{A3E46484-3BC7-E24D-AD57-5811D10A47AB}"/>
              </a:ext>
            </a:extLst>
          </p:cNvPr>
          <p:cNvSpPr/>
          <p:nvPr/>
        </p:nvSpPr>
        <p:spPr bwMode="auto">
          <a:xfrm>
            <a:off x="5639741" y="4907880"/>
            <a:ext cx="300252" cy="100151"/>
          </a:xfrm>
          <a:prstGeom prst="rect">
            <a:avLst/>
          </a:prstGeom>
          <a:solidFill>
            <a:schemeClr val="accent1">
              <a:lumMod val="60000"/>
              <a:lumOff val="40000"/>
            </a:schemeClr>
          </a:solidFill>
          <a:ln w="12700">
            <a:solidFill>
              <a:schemeClr val="bg1"/>
            </a:solidFill>
            <a:round/>
            <a:headEnd/>
            <a:tailEnd/>
          </a:ln>
        </p:spPr>
        <p:txBody>
          <a:bodyPr lIns="0" tIns="0" rIns="0" bIns="0"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LMGNR</a:t>
            </a:r>
          </a:p>
        </p:txBody>
      </p:sp>
      <p:sp>
        <p:nvSpPr>
          <p:cNvPr id="195" name="Rectangle 194">
            <a:extLst>
              <a:ext uri="{FF2B5EF4-FFF2-40B4-BE49-F238E27FC236}">
                <a16:creationId xmlns:a16="http://schemas.microsoft.com/office/drawing/2014/main" id="{FB133568-78C4-5646-8BB8-BED1FF0A78A6}"/>
              </a:ext>
            </a:extLst>
          </p:cNvPr>
          <p:cNvSpPr/>
          <p:nvPr/>
        </p:nvSpPr>
        <p:spPr bwMode="auto">
          <a:xfrm>
            <a:off x="5639741" y="5040007"/>
            <a:ext cx="300252" cy="100151"/>
          </a:xfrm>
          <a:prstGeom prst="rect">
            <a:avLst/>
          </a:prstGeom>
          <a:solidFill>
            <a:schemeClr val="accent1">
              <a:lumMod val="60000"/>
              <a:lumOff val="40000"/>
            </a:schemeClr>
          </a:solidFill>
          <a:ln w="12700">
            <a:solidFill>
              <a:schemeClr val="bg1"/>
            </a:solidFill>
            <a:round/>
            <a:headEnd/>
            <a:tailEnd/>
          </a:ln>
        </p:spPr>
        <p:txBody>
          <a:bodyPr lIns="0" tIns="0" rIns="0" bIns="0"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BMG</a:t>
            </a:r>
          </a:p>
        </p:txBody>
      </p:sp>
      <p:sp>
        <p:nvSpPr>
          <p:cNvPr id="180" name="Rectangle 179">
            <a:extLst>
              <a:ext uri="{FF2B5EF4-FFF2-40B4-BE49-F238E27FC236}">
                <a16:creationId xmlns:a16="http://schemas.microsoft.com/office/drawing/2014/main" id="{375A367B-BBFE-F044-920B-D6CFF5307B13}"/>
              </a:ext>
            </a:extLst>
          </p:cNvPr>
          <p:cNvSpPr/>
          <p:nvPr/>
        </p:nvSpPr>
        <p:spPr bwMode="auto">
          <a:xfrm>
            <a:off x="2395481" y="4878551"/>
            <a:ext cx="300252" cy="201114"/>
          </a:xfrm>
          <a:prstGeom prst="rect">
            <a:avLst/>
          </a:prstGeom>
          <a:solidFill>
            <a:schemeClr val="accent1">
              <a:lumMod val="60000"/>
              <a:lumOff val="40000"/>
            </a:schemeClr>
          </a:solidFill>
          <a:ln w="12700">
            <a:solidFill>
              <a:schemeClr val="bg1"/>
            </a:solidFill>
            <a:round/>
            <a:headEnd/>
            <a:tailEnd/>
          </a:ln>
        </p:spPr>
        <p:txBody>
          <a:bodyPr lIns="0" tIns="0" rIns="0" bIns="0"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E709K</a:t>
            </a:r>
          </a:p>
        </p:txBody>
      </p:sp>
      <p:sp>
        <p:nvSpPr>
          <p:cNvPr id="181" name="Rectangle 180">
            <a:extLst>
              <a:ext uri="{FF2B5EF4-FFF2-40B4-BE49-F238E27FC236}">
                <a16:creationId xmlns:a16="http://schemas.microsoft.com/office/drawing/2014/main" id="{1CAC06A0-C594-1541-9B41-F75A8BE334B1}"/>
              </a:ext>
            </a:extLst>
          </p:cNvPr>
          <p:cNvSpPr/>
          <p:nvPr/>
        </p:nvSpPr>
        <p:spPr bwMode="auto">
          <a:xfrm>
            <a:off x="2395481" y="5092858"/>
            <a:ext cx="300252" cy="201114"/>
          </a:xfrm>
          <a:prstGeom prst="rect">
            <a:avLst/>
          </a:prstGeom>
          <a:solidFill>
            <a:schemeClr val="accent1">
              <a:lumMod val="60000"/>
              <a:lumOff val="40000"/>
            </a:schemeClr>
          </a:solidFill>
          <a:ln w="12700">
            <a:solidFill>
              <a:schemeClr val="bg1"/>
            </a:solidFill>
            <a:round/>
            <a:headEnd/>
            <a:tailEnd/>
          </a:ln>
        </p:spPr>
        <p:txBody>
          <a:bodyPr lIns="0" tIns="0" rIns="0" bIns="0"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K754N</a:t>
            </a:r>
          </a:p>
        </p:txBody>
      </p:sp>
    </p:spTree>
    <p:extLst>
      <p:ext uri="{BB962C8B-B14F-4D97-AF65-F5344CB8AC3E}">
        <p14:creationId xmlns:p14="http://schemas.microsoft.com/office/powerpoint/2010/main" val="994021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3E64D2-F509-165C-F2C4-6BB371126545}"/>
              </a:ext>
            </a:extLst>
          </p:cNvPr>
          <p:cNvSpPr>
            <a:spLocks noGrp="1"/>
          </p:cNvSpPr>
          <p:nvPr>
            <p:ph type="title"/>
          </p:nvPr>
        </p:nvSpPr>
        <p:spPr/>
        <p:txBody>
          <a:bodyPr/>
          <a:lstStyle/>
          <a:p>
            <a:r>
              <a:rPr lang="en-US" dirty="0">
                <a:solidFill>
                  <a:schemeClr val="accent4"/>
                </a:solidFill>
              </a:rPr>
              <a:t>Common</a:t>
            </a:r>
            <a:r>
              <a:rPr lang="en-US" dirty="0"/>
              <a:t> and </a:t>
            </a:r>
            <a:r>
              <a:rPr lang="en-US" dirty="0">
                <a:solidFill>
                  <a:schemeClr val="accent6"/>
                </a:solidFill>
              </a:rPr>
              <a:t>Notable</a:t>
            </a:r>
            <a:r>
              <a:rPr lang="en-US" dirty="0"/>
              <a:t> Toxicities </a:t>
            </a:r>
            <a:br>
              <a:rPr lang="en-US" dirty="0"/>
            </a:br>
            <a:r>
              <a:rPr lang="en-US" dirty="0"/>
              <a:t>Associated With TROP-2‒Directed ADCs</a:t>
            </a:r>
          </a:p>
        </p:txBody>
      </p:sp>
      <p:sp>
        <p:nvSpPr>
          <p:cNvPr id="5" name="Text Box 15">
            <a:extLst>
              <a:ext uri="{FF2B5EF4-FFF2-40B4-BE49-F238E27FC236}">
                <a16:creationId xmlns:a16="http://schemas.microsoft.com/office/drawing/2014/main" id="{DAB3B601-FD8F-2E75-C6F2-B9903F7BC89D}"/>
              </a:ext>
            </a:extLst>
          </p:cNvPr>
          <p:cNvSpPr txBox="1">
            <a:spLocks noChangeArrowheads="1"/>
          </p:cNvSpPr>
          <p:nvPr/>
        </p:nvSpPr>
        <p:spPr bwMode="auto">
          <a:xfrm>
            <a:off x="442568" y="6388087"/>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Heist. JCO. 2017;35:2790. Shimizu. JCO. 2023;[Epub].</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6" name="Rectangle 5">
            <a:extLst>
              <a:ext uri="{FF2B5EF4-FFF2-40B4-BE49-F238E27FC236}">
                <a16:creationId xmlns:a16="http://schemas.microsoft.com/office/drawing/2014/main" id="{9C5B894D-6955-2C55-B47B-33DED9D0596B}"/>
              </a:ext>
            </a:extLst>
          </p:cNvPr>
          <p:cNvSpPr/>
          <p:nvPr/>
        </p:nvSpPr>
        <p:spPr bwMode="auto">
          <a:xfrm>
            <a:off x="2943225" y="4548021"/>
            <a:ext cx="1657350" cy="228600"/>
          </a:xfrm>
          <a:prstGeom prst="rect">
            <a:avLst/>
          </a:prstGeom>
          <a:no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pic>
        <p:nvPicPr>
          <p:cNvPr id="9" name="Picture 8">
            <a:extLst>
              <a:ext uri="{FF2B5EF4-FFF2-40B4-BE49-F238E27FC236}">
                <a16:creationId xmlns:a16="http://schemas.microsoft.com/office/drawing/2014/main" id="{2C8BED62-2592-11BC-5758-F32E2B6F554E}"/>
              </a:ext>
            </a:extLst>
          </p:cNvPr>
          <p:cNvPicPr>
            <a:picLocks noChangeAspect="1"/>
          </p:cNvPicPr>
          <p:nvPr/>
        </p:nvPicPr>
        <p:blipFill rotWithShape="1">
          <a:blip r:embed="rId3"/>
          <a:srcRect b="40466"/>
          <a:stretch/>
        </p:blipFill>
        <p:spPr>
          <a:xfrm>
            <a:off x="2209800" y="1893495"/>
            <a:ext cx="7772400" cy="4075614"/>
          </a:xfrm>
          <a:prstGeom prst="rect">
            <a:avLst/>
          </a:prstGeom>
        </p:spPr>
      </p:pic>
      <p:sp>
        <p:nvSpPr>
          <p:cNvPr id="10" name="TextBox 9">
            <a:extLst>
              <a:ext uri="{FF2B5EF4-FFF2-40B4-BE49-F238E27FC236}">
                <a16:creationId xmlns:a16="http://schemas.microsoft.com/office/drawing/2014/main" id="{BD5894A3-55DC-AF29-CE07-C025456F2276}"/>
              </a:ext>
            </a:extLst>
          </p:cNvPr>
          <p:cNvSpPr txBox="1"/>
          <p:nvPr/>
        </p:nvSpPr>
        <p:spPr bwMode="auto">
          <a:xfrm>
            <a:off x="2186609" y="5947742"/>
            <a:ext cx="439972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*Most common severe AE.</a:t>
            </a:r>
          </a:p>
        </p:txBody>
      </p:sp>
      <p:sp>
        <p:nvSpPr>
          <p:cNvPr id="11" name="TextBox 10">
            <a:extLst>
              <a:ext uri="{FF2B5EF4-FFF2-40B4-BE49-F238E27FC236}">
                <a16:creationId xmlns:a16="http://schemas.microsoft.com/office/drawing/2014/main" id="{1B4E8EEE-C89D-6A01-F113-8867E8DA0326}"/>
              </a:ext>
            </a:extLst>
          </p:cNvPr>
          <p:cNvSpPr txBox="1"/>
          <p:nvPr/>
        </p:nvSpPr>
        <p:spPr bwMode="auto">
          <a:xfrm>
            <a:off x="2186609" y="1478279"/>
            <a:ext cx="390939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2000" b="1" dirty="0">
                <a:solidFill>
                  <a:schemeClr val="accent1"/>
                </a:solidFill>
                <a:latin typeface="Calibri" panose="020F0502020204030204" pitchFamily="34" charset="0"/>
              </a:rPr>
              <a:t>Sacituzumab Govitecan</a:t>
            </a:r>
          </a:p>
        </p:txBody>
      </p:sp>
      <p:sp>
        <p:nvSpPr>
          <p:cNvPr id="12" name="TextBox 11">
            <a:extLst>
              <a:ext uri="{FF2B5EF4-FFF2-40B4-BE49-F238E27FC236}">
                <a16:creationId xmlns:a16="http://schemas.microsoft.com/office/drawing/2014/main" id="{7D8B5280-665C-DDBD-FAF5-99BC65BC2DE6}"/>
              </a:ext>
            </a:extLst>
          </p:cNvPr>
          <p:cNvSpPr txBox="1"/>
          <p:nvPr/>
        </p:nvSpPr>
        <p:spPr bwMode="auto">
          <a:xfrm>
            <a:off x="6096000" y="1478279"/>
            <a:ext cx="386963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2000" b="1" dirty="0">
                <a:solidFill>
                  <a:schemeClr val="accent3"/>
                </a:solidFill>
                <a:latin typeface="Calibri" panose="020F0502020204030204" pitchFamily="34" charset="0"/>
              </a:rPr>
              <a:t>Datopotamab Deruxtecan</a:t>
            </a:r>
          </a:p>
        </p:txBody>
      </p:sp>
      <p:sp>
        <p:nvSpPr>
          <p:cNvPr id="13" name="TextBox 12">
            <a:extLst>
              <a:ext uri="{FF2B5EF4-FFF2-40B4-BE49-F238E27FC236}">
                <a16:creationId xmlns:a16="http://schemas.microsoft.com/office/drawing/2014/main" id="{93E24754-970F-B8FA-2651-04EAA5AD58B7}"/>
              </a:ext>
            </a:extLst>
          </p:cNvPr>
          <p:cNvSpPr txBox="1"/>
          <p:nvPr/>
        </p:nvSpPr>
        <p:spPr bwMode="auto">
          <a:xfrm>
            <a:off x="6818245" y="1935479"/>
            <a:ext cx="174265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dirty="0">
                <a:solidFill>
                  <a:schemeClr val="accent4"/>
                </a:solidFill>
                <a:latin typeface="Calibri" panose="020F0502020204030204" pitchFamily="34" charset="0"/>
              </a:rPr>
              <a:t>Alopecia: 40%</a:t>
            </a:r>
          </a:p>
        </p:txBody>
      </p:sp>
      <p:sp>
        <p:nvSpPr>
          <p:cNvPr id="14" name="TextBox 13">
            <a:extLst>
              <a:ext uri="{FF2B5EF4-FFF2-40B4-BE49-F238E27FC236}">
                <a16:creationId xmlns:a16="http://schemas.microsoft.com/office/drawing/2014/main" id="{C396D6B5-3344-0162-89D8-D60594C8C384}"/>
              </a:ext>
            </a:extLst>
          </p:cNvPr>
          <p:cNvSpPr txBox="1"/>
          <p:nvPr/>
        </p:nvSpPr>
        <p:spPr bwMode="auto">
          <a:xfrm>
            <a:off x="6818245" y="2432435"/>
            <a:ext cx="174265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b="1" dirty="0">
                <a:solidFill>
                  <a:schemeClr val="accent6"/>
                </a:solidFill>
                <a:latin typeface="Calibri" panose="020F0502020204030204" pitchFamily="34" charset="0"/>
              </a:rPr>
              <a:t>Stomatitis: 53%</a:t>
            </a:r>
          </a:p>
        </p:txBody>
      </p:sp>
      <p:sp>
        <p:nvSpPr>
          <p:cNvPr id="15" name="TextBox 14">
            <a:extLst>
              <a:ext uri="{FF2B5EF4-FFF2-40B4-BE49-F238E27FC236}">
                <a16:creationId xmlns:a16="http://schemas.microsoft.com/office/drawing/2014/main" id="{2C961566-D036-6B8F-5C8F-D3733B039C95}"/>
              </a:ext>
            </a:extLst>
          </p:cNvPr>
          <p:cNvSpPr txBox="1"/>
          <p:nvPr/>
        </p:nvSpPr>
        <p:spPr bwMode="auto">
          <a:xfrm>
            <a:off x="6977271" y="2863131"/>
            <a:ext cx="174265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dirty="0">
                <a:solidFill>
                  <a:schemeClr val="accent4"/>
                </a:solidFill>
                <a:latin typeface="Calibri" panose="020F0502020204030204" pitchFamily="34" charset="0"/>
              </a:rPr>
              <a:t>Fatigue: 33%</a:t>
            </a:r>
          </a:p>
        </p:txBody>
      </p:sp>
      <p:sp>
        <p:nvSpPr>
          <p:cNvPr id="16" name="TextBox 15">
            <a:extLst>
              <a:ext uri="{FF2B5EF4-FFF2-40B4-BE49-F238E27FC236}">
                <a16:creationId xmlns:a16="http://schemas.microsoft.com/office/drawing/2014/main" id="{EC4FEBE0-F263-DD92-DB83-FCA4A20C8358}"/>
              </a:ext>
            </a:extLst>
          </p:cNvPr>
          <p:cNvSpPr txBox="1"/>
          <p:nvPr/>
        </p:nvSpPr>
        <p:spPr bwMode="auto">
          <a:xfrm>
            <a:off x="7169427" y="3505861"/>
            <a:ext cx="310668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b="1" dirty="0">
                <a:solidFill>
                  <a:schemeClr val="accent6"/>
                </a:solidFill>
                <a:latin typeface="Calibri" panose="020F0502020204030204" pitchFamily="34" charset="0"/>
              </a:rPr>
              <a:t>Interstitial lung disease: 11%</a:t>
            </a:r>
          </a:p>
        </p:txBody>
      </p:sp>
      <p:sp>
        <p:nvSpPr>
          <p:cNvPr id="17" name="TextBox 16">
            <a:extLst>
              <a:ext uri="{FF2B5EF4-FFF2-40B4-BE49-F238E27FC236}">
                <a16:creationId xmlns:a16="http://schemas.microsoft.com/office/drawing/2014/main" id="{E1761300-CB59-C955-89CE-830CF7F41916}"/>
              </a:ext>
            </a:extLst>
          </p:cNvPr>
          <p:cNvSpPr txBox="1"/>
          <p:nvPr/>
        </p:nvSpPr>
        <p:spPr bwMode="auto">
          <a:xfrm>
            <a:off x="7388089" y="4771444"/>
            <a:ext cx="174265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dirty="0">
                <a:solidFill>
                  <a:schemeClr val="accent4"/>
                </a:solidFill>
                <a:latin typeface="Calibri" panose="020F0502020204030204" pitchFamily="34" charset="0"/>
              </a:rPr>
              <a:t>Nausea: 55%</a:t>
            </a:r>
          </a:p>
        </p:txBody>
      </p:sp>
      <p:sp>
        <p:nvSpPr>
          <p:cNvPr id="18" name="TextBox 17">
            <a:extLst>
              <a:ext uri="{FF2B5EF4-FFF2-40B4-BE49-F238E27FC236}">
                <a16:creationId xmlns:a16="http://schemas.microsoft.com/office/drawing/2014/main" id="{C899E23F-BA62-7AC1-BD77-626E7D829DE8}"/>
              </a:ext>
            </a:extLst>
          </p:cNvPr>
          <p:cNvSpPr txBox="1"/>
          <p:nvPr/>
        </p:nvSpPr>
        <p:spPr bwMode="auto">
          <a:xfrm>
            <a:off x="6818245" y="2164650"/>
            <a:ext cx="174265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b="1" dirty="0">
                <a:solidFill>
                  <a:schemeClr val="accent6"/>
                </a:solidFill>
                <a:latin typeface="Calibri" panose="020F0502020204030204" pitchFamily="34" charset="0"/>
              </a:rPr>
              <a:t>Dry eye: 22%</a:t>
            </a:r>
          </a:p>
        </p:txBody>
      </p:sp>
      <p:sp>
        <p:nvSpPr>
          <p:cNvPr id="19" name="TextBox 18">
            <a:extLst>
              <a:ext uri="{FF2B5EF4-FFF2-40B4-BE49-F238E27FC236}">
                <a16:creationId xmlns:a16="http://schemas.microsoft.com/office/drawing/2014/main" id="{E55BE33C-E4C9-0BCF-80F2-A79A9D1D9987}"/>
              </a:ext>
            </a:extLst>
          </p:cNvPr>
          <p:cNvSpPr txBox="1"/>
          <p:nvPr/>
        </p:nvSpPr>
        <p:spPr bwMode="auto">
          <a:xfrm>
            <a:off x="3750368" y="1955358"/>
            <a:ext cx="174265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dirty="0">
                <a:solidFill>
                  <a:schemeClr val="accent4"/>
                </a:solidFill>
                <a:latin typeface="Calibri" panose="020F0502020204030204" pitchFamily="34" charset="0"/>
              </a:rPr>
              <a:t>Alopecia: 39%</a:t>
            </a:r>
          </a:p>
        </p:txBody>
      </p:sp>
      <p:sp>
        <p:nvSpPr>
          <p:cNvPr id="20" name="TextBox 19">
            <a:extLst>
              <a:ext uri="{FF2B5EF4-FFF2-40B4-BE49-F238E27FC236}">
                <a16:creationId xmlns:a16="http://schemas.microsoft.com/office/drawing/2014/main" id="{BDAC48C7-9DC4-382B-C71D-ADD31603F607}"/>
              </a:ext>
            </a:extLst>
          </p:cNvPr>
          <p:cNvSpPr txBox="1"/>
          <p:nvPr/>
        </p:nvSpPr>
        <p:spPr bwMode="auto">
          <a:xfrm>
            <a:off x="3445568" y="2863131"/>
            <a:ext cx="174265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dirty="0">
                <a:solidFill>
                  <a:schemeClr val="accent4"/>
                </a:solidFill>
                <a:latin typeface="Calibri" panose="020F0502020204030204" pitchFamily="34" charset="0"/>
              </a:rPr>
              <a:t>Fatigue: 46%</a:t>
            </a:r>
          </a:p>
        </p:txBody>
      </p:sp>
      <p:sp>
        <p:nvSpPr>
          <p:cNvPr id="21" name="TextBox 20">
            <a:extLst>
              <a:ext uri="{FF2B5EF4-FFF2-40B4-BE49-F238E27FC236}">
                <a16:creationId xmlns:a16="http://schemas.microsoft.com/office/drawing/2014/main" id="{A8808C5E-F3D8-F8BE-60E3-2C4DFDBBBD15}"/>
              </a:ext>
            </a:extLst>
          </p:cNvPr>
          <p:cNvSpPr txBox="1"/>
          <p:nvPr/>
        </p:nvSpPr>
        <p:spPr bwMode="auto">
          <a:xfrm>
            <a:off x="2822713" y="3618505"/>
            <a:ext cx="223961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1" dirty="0">
                <a:solidFill>
                  <a:schemeClr val="accent6"/>
                </a:solidFill>
                <a:latin typeface="Calibri" panose="020F0502020204030204" pitchFamily="34" charset="0"/>
              </a:rPr>
              <a:t>Neutropenia*: 37%</a:t>
            </a:r>
            <a:br>
              <a:rPr lang="en-US" b="1" dirty="0">
                <a:solidFill>
                  <a:schemeClr val="accent4"/>
                </a:solidFill>
                <a:latin typeface="Calibri" panose="020F0502020204030204" pitchFamily="34" charset="0"/>
              </a:rPr>
            </a:br>
            <a:r>
              <a:rPr lang="en-US" dirty="0">
                <a:solidFill>
                  <a:schemeClr val="accent4"/>
                </a:solidFill>
                <a:latin typeface="Calibri" panose="020F0502020204030204" pitchFamily="34" charset="0"/>
              </a:rPr>
              <a:t>Anemia: 31%</a:t>
            </a:r>
          </a:p>
        </p:txBody>
      </p:sp>
      <p:sp>
        <p:nvSpPr>
          <p:cNvPr id="22" name="TextBox 21">
            <a:extLst>
              <a:ext uri="{FF2B5EF4-FFF2-40B4-BE49-F238E27FC236}">
                <a16:creationId xmlns:a16="http://schemas.microsoft.com/office/drawing/2014/main" id="{80EFCAFA-2FD6-5D82-CCE6-BAA47913F65C}"/>
              </a:ext>
            </a:extLst>
          </p:cNvPr>
          <p:cNvSpPr txBox="1"/>
          <p:nvPr/>
        </p:nvSpPr>
        <p:spPr bwMode="auto">
          <a:xfrm>
            <a:off x="2279374" y="4353999"/>
            <a:ext cx="248478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spcBef>
                <a:spcPct val="50000"/>
              </a:spcBef>
              <a:spcAft>
                <a:spcPct val="0"/>
              </a:spcAft>
            </a:pPr>
            <a:r>
              <a:rPr lang="en-US" dirty="0">
                <a:solidFill>
                  <a:schemeClr val="accent4"/>
                </a:solidFill>
                <a:latin typeface="Calibri" panose="020F0502020204030204" pitchFamily="34" charset="0"/>
              </a:rPr>
              <a:t>Nausea: 80%</a:t>
            </a:r>
            <a:br>
              <a:rPr lang="en-US" dirty="0">
                <a:solidFill>
                  <a:schemeClr val="accent4"/>
                </a:solidFill>
                <a:latin typeface="Calibri" panose="020F0502020204030204" pitchFamily="34" charset="0"/>
              </a:rPr>
            </a:br>
            <a:r>
              <a:rPr lang="en-US" b="1" dirty="0">
                <a:solidFill>
                  <a:schemeClr val="accent6"/>
                </a:solidFill>
                <a:latin typeface="Calibri" panose="020F0502020204030204" pitchFamily="34" charset="0"/>
              </a:rPr>
              <a:t>Diarrhea: 61%</a:t>
            </a:r>
            <a:br>
              <a:rPr lang="en-US" b="1" dirty="0">
                <a:solidFill>
                  <a:schemeClr val="accent6"/>
                </a:solidFill>
                <a:latin typeface="Calibri" panose="020F0502020204030204" pitchFamily="34" charset="0"/>
              </a:rPr>
            </a:br>
            <a:r>
              <a:rPr lang="en-US" dirty="0">
                <a:solidFill>
                  <a:schemeClr val="accent4"/>
                </a:solidFill>
                <a:latin typeface="Calibri" panose="020F0502020204030204" pitchFamily="34" charset="0"/>
              </a:rPr>
              <a:t>Vomiting: 35%</a:t>
            </a:r>
            <a:br>
              <a:rPr lang="en-US" dirty="0">
                <a:solidFill>
                  <a:schemeClr val="accent4"/>
                </a:solidFill>
                <a:latin typeface="Calibri" panose="020F0502020204030204" pitchFamily="34" charset="0"/>
              </a:rPr>
            </a:br>
            <a:r>
              <a:rPr lang="en-US" dirty="0">
                <a:solidFill>
                  <a:schemeClr val="accent4"/>
                </a:solidFill>
                <a:latin typeface="Calibri" panose="020F0502020204030204" pitchFamily="34" charset="0"/>
              </a:rPr>
              <a:t>Constipation: 31%</a:t>
            </a:r>
          </a:p>
        </p:txBody>
      </p:sp>
    </p:spTree>
    <p:extLst>
      <p:ext uri="{BB962C8B-B14F-4D97-AF65-F5344CB8AC3E}">
        <p14:creationId xmlns:p14="http://schemas.microsoft.com/office/powerpoint/2010/main" val="2589403742"/>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3E64D2-F509-165C-F2C4-6BB371126545}"/>
              </a:ext>
            </a:extLst>
          </p:cNvPr>
          <p:cNvSpPr>
            <a:spLocks noGrp="1"/>
          </p:cNvSpPr>
          <p:nvPr>
            <p:ph type="title"/>
          </p:nvPr>
        </p:nvSpPr>
        <p:spPr/>
        <p:txBody>
          <a:bodyPr/>
          <a:lstStyle/>
          <a:p>
            <a:r>
              <a:rPr lang="en-US" dirty="0"/>
              <a:t>Management of Neutropenia </a:t>
            </a:r>
            <a:br>
              <a:rPr lang="en-US" dirty="0"/>
            </a:br>
            <a:r>
              <a:rPr lang="en-US" dirty="0"/>
              <a:t>Associated With Sacituzumab Govitecan </a:t>
            </a:r>
          </a:p>
        </p:txBody>
      </p:sp>
      <p:sp>
        <p:nvSpPr>
          <p:cNvPr id="5" name="Text Box 15">
            <a:extLst>
              <a:ext uri="{FF2B5EF4-FFF2-40B4-BE49-F238E27FC236}">
                <a16:creationId xmlns:a16="http://schemas.microsoft.com/office/drawing/2014/main" id="{DAB3B601-FD8F-2E75-C6F2-B9903F7BC89D}"/>
              </a:ext>
            </a:extLst>
          </p:cNvPr>
          <p:cNvSpPr txBox="1">
            <a:spLocks noChangeArrowheads="1"/>
          </p:cNvSpPr>
          <p:nvPr/>
        </p:nvSpPr>
        <p:spPr bwMode="auto">
          <a:xfrm>
            <a:off x="452507" y="6388087"/>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Sacituzumab govitecan PI.</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21" name="Rectangle 20">
            <a:extLst>
              <a:ext uri="{FF2B5EF4-FFF2-40B4-BE49-F238E27FC236}">
                <a16:creationId xmlns:a16="http://schemas.microsoft.com/office/drawing/2014/main" id="{86C9D0F8-2C93-B47F-DE8A-6124DEB34576}"/>
              </a:ext>
            </a:extLst>
          </p:cNvPr>
          <p:cNvSpPr/>
          <p:nvPr/>
        </p:nvSpPr>
        <p:spPr bwMode="auto">
          <a:xfrm>
            <a:off x="5971176" y="4707365"/>
            <a:ext cx="1858493" cy="914400"/>
          </a:xfrm>
          <a:prstGeom prst="rect">
            <a:avLst/>
          </a:prstGeom>
          <a:solidFill>
            <a:schemeClr val="tx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 name="Rectangle 5">
            <a:extLst>
              <a:ext uri="{FF2B5EF4-FFF2-40B4-BE49-F238E27FC236}">
                <a16:creationId xmlns:a16="http://schemas.microsoft.com/office/drawing/2014/main" id="{930A45E7-7D50-F375-1C02-B4D7493ECBD5}"/>
              </a:ext>
            </a:extLst>
          </p:cNvPr>
          <p:cNvSpPr/>
          <p:nvPr/>
        </p:nvSpPr>
        <p:spPr bwMode="auto">
          <a:xfrm>
            <a:off x="1736035" y="1633359"/>
            <a:ext cx="3868815" cy="1028254"/>
          </a:xfrm>
          <a:prstGeom prst="rect">
            <a:avLst/>
          </a:prstGeom>
          <a:solidFill>
            <a:schemeClr val="accent1"/>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b="1" dirty="0">
                <a:solidFill>
                  <a:schemeClr val="tx1"/>
                </a:solidFill>
                <a:latin typeface="Calibri" panose="020F0502020204030204" pitchFamily="34" charset="0"/>
              </a:rPr>
              <a:t>ANC &lt;1500/mm</a:t>
            </a:r>
            <a:r>
              <a:rPr lang="en-US" b="1" baseline="30000" dirty="0">
                <a:solidFill>
                  <a:schemeClr val="tx1"/>
                </a:solidFill>
                <a:latin typeface="Calibri" panose="020F0502020204030204" pitchFamily="34" charset="0"/>
              </a:rPr>
              <a:t>3</a:t>
            </a:r>
            <a:r>
              <a:rPr lang="en-US" b="1" dirty="0">
                <a:solidFill>
                  <a:schemeClr val="tx1"/>
                </a:solidFill>
                <a:latin typeface="Calibri" panose="020F0502020204030204" pitchFamily="34" charset="0"/>
              </a:rPr>
              <a:t> on Day 1 of any cycle, ANC &lt;1000/mm</a:t>
            </a:r>
            <a:r>
              <a:rPr lang="en-US" b="1" baseline="30000" dirty="0">
                <a:solidFill>
                  <a:schemeClr val="tx1"/>
                </a:solidFill>
                <a:latin typeface="Calibri" panose="020F0502020204030204" pitchFamily="34" charset="0"/>
              </a:rPr>
              <a:t>3</a:t>
            </a:r>
            <a:r>
              <a:rPr lang="en-US" b="1" dirty="0">
                <a:solidFill>
                  <a:schemeClr val="tx1"/>
                </a:solidFill>
                <a:latin typeface="Calibri" panose="020F0502020204030204" pitchFamily="34" charset="0"/>
              </a:rPr>
              <a:t> on Day 8 of any cycle, or neutropenic fever</a:t>
            </a:r>
          </a:p>
        </p:txBody>
      </p:sp>
      <p:sp>
        <p:nvSpPr>
          <p:cNvPr id="8" name="Rectangle 7">
            <a:extLst>
              <a:ext uri="{FF2B5EF4-FFF2-40B4-BE49-F238E27FC236}">
                <a16:creationId xmlns:a16="http://schemas.microsoft.com/office/drawing/2014/main" id="{1B24B95C-0276-D155-D603-303232B688C3}"/>
              </a:ext>
            </a:extLst>
          </p:cNvPr>
          <p:cNvSpPr/>
          <p:nvPr/>
        </p:nvSpPr>
        <p:spPr bwMode="auto">
          <a:xfrm>
            <a:off x="6497173" y="1905376"/>
            <a:ext cx="3203418" cy="484221"/>
          </a:xfrm>
          <a:prstGeom prst="rect">
            <a:avLst/>
          </a:prstGeom>
          <a:solidFill>
            <a:schemeClr val="accent3"/>
          </a:solidFill>
          <a:ln w="0">
            <a:noFill/>
            <a:miter lim="800000"/>
            <a:headEnd/>
            <a:tailEnd/>
          </a:ln>
        </p:spPr>
        <p:txBody>
          <a:bodyPr rtlCol="0" anchor="ctr"/>
          <a:lstStyle/>
          <a:p>
            <a:pPr eaLnBrk="1" hangingPunct="1">
              <a:spcBef>
                <a:spcPct val="35000"/>
              </a:spcBef>
              <a:spcAft>
                <a:spcPct val="25000"/>
              </a:spcAft>
              <a:buClr>
                <a:schemeClr val="folHlink"/>
              </a:buClr>
              <a:buNone/>
            </a:pPr>
            <a:r>
              <a:rPr lang="en-US" b="1" dirty="0">
                <a:solidFill>
                  <a:schemeClr val="tx1"/>
                </a:solidFill>
                <a:latin typeface="Calibri" panose="020F0502020204030204" pitchFamily="34" charset="0"/>
              </a:rPr>
              <a:t>Hold treatment until improved</a:t>
            </a:r>
          </a:p>
        </p:txBody>
      </p:sp>
      <p:cxnSp>
        <p:nvCxnSpPr>
          <p:cNvPr id="10" name="Straight Arrow Connector 9">
            <a:extLst>
              <a:ext uri="{FF2B5EF4-FFF2-40B4-BE49-F238E27FC236}">
                <a16:creationId xmlns:a16="http://schemas.microsoft.com/office/drawing/2014/main" id="{E3266BF8-F306-85BE-82AF-70D5FC5FC19C}"/>
              </a:ext>
            </a:extLst>
          </p:cNvPr>
          <p:cNvCxnSpPr>
            <a:cxnSpLocks/>
          </p:cNvCxnSpPr>
          <p:nvPr/>
        </p:nvCxnSpPr>
        <p:spPr bwMode="auto">
          <a:xfrm>
            <a:off x="5794876" y="2147486"/>
            <a:ext cx="512270" cy="0"/>
          </a:xfrm>
          <a:prstGeom prst="straightConnector1">
            <a:avLst/>
          </a:prstGeom>
          <a:noFill/>
          <a:ln w="28575" cap="flat" cmpd="sng" algn="ctr">
            <a:solidFill>
              <a:schemeClr val="bg1"/>
            </a:solidFill>
            <a:prstDash val="solid"/>
            <a:round/>
            <a:headEnd type="none" w="med" len="med"/>
            <a:tailEnd type="triangle"/>
          </a:ln>
          <a:effectLst/>
        </p:spPr>
      </p:cxnSp>
      <p:graphicFrame>
        <p:nvGraphicFramePr>
          <p:cNvPr id="16" name="Table 15">
            <a:extLst>
              <a:ext uri="{FF2B5EF4-FFF2-40B4-BE49-F238E27FC236}">
                <a16:creationId xmlns:a16="http://schemas.microsoft.com/office/drawing/2014/main" id="{D1039580-36B0-7381-1627-E64DC3301782}"/>
              </a:ext>
            </a:extLst>
          </p:cNvPr>
          <p:cNvGraphicFramePr>
            <a:graphicFrameLocks noGrp="1"/>
          </p:cNvGraphicFramePr>
          <p:nvPr>
            <p:extLst>
              <p:ext uri="{D42A27DB-BD31-4B8C-83A1-F6EECF244321}">
                <p14:modId xmlns:p14="http://schemas.microsoft.com/office/powerpoint/2010/main" val="3087215173"/>
              </p:ext>
            </p:extLst>
          </p:nvPr>
        </p:nvGraphicFramePr>
        <p:xfrm>
          <a:off x="723900" y="3028456"/>
          <a:ext cx="10782300" cy="2926080"/>
        </p:xfrm>
        <a:graphic>
          <a:graphicData uri="http://schemas.openxmlformats.org/drawingml/2006/table">
            <a:tbl>
              <a:tblPr firstRow="1" bandRow="1">
                <a:tableStyleId>{5C22544A-7EE6-4342-B048-85BDC9FD1C3A}</a:tableStyleId>
              </a:tblPr>
              <a:tblGrid>
                <a:gridCol w="6100970">
                  <a:extLst>
                    <a:ext uri="{9D8B030D-6E8A-4147-A177-3AD203B41FA5}">
                      <a16:colId xmlns:a16="http://schemas.microsoft.com/office/drawing/2014/main" val="2108806773"/>
                    </a:ext>
                  </a:extLst>
                </a:gridCol>
                <a:gridCol w="1832044">
                  <a:extLst>
                    <a:ext uri="{9D8B030D-6E8A-4147-A177-3AD203B41FA5}">
                      <a16:colId xmlns:a16="http://schemas.microsoft.com/office/drawing/2014/main" val="2787266336"/>
                    </a:ext>
                  </a:extLst>
                </a:gridCol>
                <a:gridCol w="2849286">
                  <a:extLst>
                    <a:ext uri="{9D8B030D-6E8A-4147-A177-3AD203B41FA5}">
                      <a16:colId xmlns:a16="http://schemas.microsoft.com/office/drawing/2014/main" val="3774962752"/>
                    </a:ext>
                  </a:extLst>
                </a:gridCol>
              </a:tblGrid>
              <a:tr h="248646">
                <a:tc>
                  <a:txBody>
                    <a:bodyPr/>
                    <a:lstStyle/>
                    <a:p>
                      <a:r>
                        <a:rPr lang="en-US" sz="1800" dirty="0"/>
                        <a:t>Severe Neutropenia</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sz="1800" dirty="0"/>
                        <a:t>Occurrence</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sz="1800" dirty="0"/>
                        <a:t>Dose Modification</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3806255713"/>
                  </a:ext>
                </a:extLst>
              </a:tr>
              <a:tr h="355600">
                <a:tc rowSpan="3">
                  <a:txBody>
                    <a:bodyPr/>
                    <a:lstStyle/>
                    <a:p>
                      <a:pPr marL="285750" indent="-285750">
                        <a:buFont typeface="Wingdings" panose="05000000000000000000" pitchFamily="2" charset="2"/>
                        <a:buChar char="§"/>
                      </a:pPr>
                      <a:r>
                        <a:rPr lang="en-US" sz="1800" dirty="0">
                          <a:solidFill>
                            <a:schemeClr val="bg1"/>
                          </a:solidFill>
                          <a:latin typeface="+mn-lt"/>
                        </a:rPr>
                        <a:t>Grade 4 neutropenia </a:t>
                      </a:r>
                      <a:r>
                        <a:rPr lang="en-US" sz="1800" dirty="0">
                          <a:solidFill>
                            <a:schemeClr val="bg1"/>
                          </a:solidFill>
                          <a:latin typeface="Calibri" panose="020F0502020204030204" pitchFamily="34" charset="0"/>
                          <a:cs typeface="Calibri" panose="020F0502020204030204" pitchFamily="34" charset="0"/>
                          <a:sym typeface="Symbol" panose="05050102010706020507" pitchFamily="18" charset="2"/>
                        </a:rPr>
                        <a:t>≥</a:t>
                      </a:r>
                      <a:r>
                        <a:rPr lang="en-US" sz="1800" dirty="0">
                          <a:solidFill>
                            <a:schemeClr val="bg1"/>
                          </a:solidFill>
                          <a:latin typeface="+mn-lt"/>
                          <a:sym typeface="Symbol" panose="05050102010706020507" pitchFamily="18" charset="2"/>
                        </a:rPr>
                        <a:t>7 days </a:t>
                      </a:r>
                      <a:r>
                        <a:rPr lang="en-US" sz="1800" i="1" dirty="0">
                          <a:solidFill>
                            <a:schemeClr val="bg1"/>
                          </a:solidFill>
                          <a:latin typeface="+mn-lt"/>
                          <a:sym typeface="Symbol" panose="05050102010706020507" pitchFamily="18" charset="2"/>
                        </a:rPr>
                        <a:t>or</a:t>
                      </a:r>
                    </a:p>
                    <a:p>
                      <a:pPr marL="285750" indent="-285750">
                        <a:buFont typeface="Wingdings" panose="05000000000000000000" pitchFamily="2" charset="2"/>
                        <a:buChar char="§"/>
                      </a:pPr>
                      <a:r>
                        <a:rPr lang="en-US" sz="1800" dirty="0">
                          <a:solidFill>
                            <a:schemeClr val="bg1"/>
                          </a:solidFill>
                          <a:latin typeface="+mn-lt"/>
                          <a:sym typeface="Symbol" panose="05050102010706020507" pitchFamily="18" charset="2"/>
                        </a:rPr>
                        <a:t>Grade 3-4 febrile neutropenia </a:t>
                      </a:r>
                      <a:r>
                        <a:rPr lang="en-US" sz="1800" i="1" dirty="0">
                          <a:solidFill>
                            <a:schemeClr val="bg1"/>
                          </a:solidFill>
                          <a:latin typeface="+mn-lt"/>
                          <a:sym typeface="Symbol" panose="05050102010706020507" pitchFamily="18" charset="2"/>
                        </a:rPr>
                        <a:t>or</a:t>
                      </a:r>
                      <a:endParaRPr lang="en-US" sz="1800" dirty="0">
                        <a:solidFill>
                          <a:schemeClr val="bg1"/>
                        </a:solidFill>
                        <a:latin typeface="+mn-lt"/>
                        <a:sym typeface="Symbol" panose="05050102010706020507" pitchFamily="18" charset="2"/>
                      </a:endParaRPr>
                    </a:p>
                    <a:p>
                      <a:pPr marL="285750" indent="-285750">
                        <a:buFont typeface="Wingdings" panose="05000000000000000000" pitchFamily="2" charset="2"/>
                        <a:buChar char="§"/>
                      </a:pPr>
                      <a:r>
                        <a:rPr lang="en-US" sz="1800" dirty="0">
                          <a:solidFill>
                            <a:schemeClr val="bg1"/>
                          </a:solidFill>
                          <a:latin typeface="+mn-lt"/>
                          <a:sym typeface="Symbol" panose="05050102010706020507" pitchFamily="18" charset="2"/>
                        </a:rPr>
                        <a:t>At time of scheduled treatment, grade 3-4 neutropenia, which delays dosing by 2-3 wk for recovery to grade ≤1</a:t>
                      </a:r>
                      <a:endParaRPr lang="en-US" sz="1800" dirty="0">
                        <a:solidFill>
                          <a:schemeClr val="bg1"/>
                        </a:solidFill>
                        <a:latin typeface="+mn-lt"/>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800" dirty="0">
                          <a:solidFill>
                            <a:schemeClr val="bg1"/>
                          </a:solidFill>
                          <a:latin typeface="+mn-lt"/>
                        </a:rPr>
                        <a:t>First</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marL="0" indent="0" algn="ctr">
                        <a:buFont typeface="Wingdings" panose="05000000000000000000" pitchFamily="2" charset="2"/>
                        <a:buNone/>
                      </a:pPr>
                      <a:r>
                        <a:rPr lang="en-US" sz="1800" dirty="0">
                          <a:solidFill>
                            <a:schemeClr val="bg1"/>
                          </a:solidFill>
                          <a:latin typeface="+mn-lt"/>
                        </a:rPr>
                        <a:t>25% dose reduction and administer G-CSF</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826708149"/>
                  </a:ext>
                </a:extLst>
              </a:tr>
              <a:tr h="355600">
                <a:tc vMerge="1">
                  <a:txBody>
                    <a:bodyPr/>
                    <a:lstStyle/>
                    <a:p>
                      <a:endParaRPr lang="en-US"/>
                    </a:p>
                  </a:txBody>
                  <a:tcPr/>
                </a:tc>
                <a:tc>
                  <a:txBody>
                    <a:bodyPr/>
                    <a:lstStyle/>
                    <a:p>
                      <a:pPr algn="ctr"/>
                      <a:r>
                        <a:rPr lang="en-US" sz="1800" dirty="0">
                          <a:solidFill>
                            <a:schemeClr val="bg1"/>
                          </a:solidFill>
                          <a:latin typeface="+mn-lt"/>
                        </a:rPr>
                        <a:t>Second</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dirty="0">
                          <a:solidFill>
                            <a:schemeClr val="bg1"/>
                          </a:solidFill>
                          <a:latin typeface="+mn-lt"/>
                        </a:rPr>
                        <a:t>50% dose reduction and administer G-CSF</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227197531"/>
                  </a:ext>
                </a:extLst>
              </a:tr>
              <a:tr h="355600">
                <a:tc vMerge="1">
                  <a:txBody>
                    <a:bodyPr/>
                    <a:lstStyle/>
                    <a:p>
                      <a:endParaRPr lang="en-US"/>
                    </a:p>
                  </a:txBody>
                  <a:tcPr/>
                </a:tc>
                <a:tc>
                  <a:txBody>
                    <a:bodyPr/>
                    <a:lstStyle/>
                    <a:p>
                      <a:pPr algn="ctr"/>
                      <a:r>
                        <a:rPr lang="en-US" sz="1800" dirty="0">
                          <a:solidFill>
                            <a:schemeClr val="bg1"/>
                          </a:solidFill>
                          <a:latin typeface="+mn-lt"/>
                        </a:rPr>
                        <a:t>Third</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marL="0" indent="0" algn="ctr">
                        <a:buFont typeface="Wingdings" panose="05000000000000000000" pitchFamily="2" charset="2"/>
                        <a:buNone/>
                      </a:pPr>
                      <a:r>
                        <a:rPr lang="en-US" sz="1800" dirty="0">
                          <a:solidFill>
                            <a:schemeClr val="bg1"/>
                          </a:solidFill>
                          <a:latin typeface="+mn-lt"/>
                        </a:rPr>
                        <a:t>Discontinue treatment and administer G-CSF</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822307548"/>
                  </a:ext>
                </a:extLst>
              </a:tr>
              <a:tr h="436278">
                <a:tc>
                  <a:txBody>
                    <a:bodyPr/>
                    <a:lstStyle/>
                    <a:p>
                      <a:r>
                        <a:rPr lang="en-US" sz="1800" dirty="0">
                          <a:solidFill>
                            <a:schemeClr val="bg1"/>
                          </a:solidFill>
                          <a:latin typeface="+mn-lt"/>
                          <a:sym typeface="Symbol" panose="05050102010706020507" pitchFamily="18" charset="2"/>
                        </a:rPr>
                        <a:t>At time of scheduled treatment, grade 3-4 neutropenia, </a:t>
                      </a:r>
                      <a:br>
                        <a:rPr lang="en-US" sz="1800" dirty="0">
                          <a:solidFill>
                            <a:schemeClr val="bg1"/>
                          </a:solidFill>
                          <a:latin typeface="+mn-lt"/>
                          <a:sym typeface="Symbol" panose="05050102010706020507" pitchFamily="18" charset="2"/>
                        </a:rPr>
                      </a:br>
                      <a:r>
                        <a:rPr lang="en-US" sz="1800" dirty="0">
                          <a:solidFill>
                            <a:schemeClr val="bg1"/>
                          </a:solidFill>
                          <a:latin typeface="+mn-lt"/>
                          <a:sym typeface="Symbol" panose="05050102010706020507" pitchFamily="18" charset="2"/>
                        </a:rPr>
                        <a:t>which delays dosing by &gt;3 wk for recovery to grade ≤1</a:t>
                      </a:r>
                      <a:endParaRPr lang="en-US" sz="1800" dirty="0">
                        <a:solidFill>
                          <a:schemeClr val="bg1"/>
                        </a:solidFill>
                        <a:latin typeface="+mn-lt"/>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800" dirty="0">
                          <a:solidFill>
                            <a:schemeClr val="bg1"/>
                          </a:solidFill>
                          <a:latin typeface="+mn-lt"/>
                        </a:rPr>
                        <a:t>First</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dirty="0">
                          <a:solidFill>
                            <a:schemeClr val="bg1"/>
                          </a:solidFill>
                          <a:latin typeface="+mn-lt"/>
                        </a:rPr>
                        <a:t>Discontinue treatment and administer G-CSF</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595224539"/>
                  </a:ext>
                </a:extLst>
              </a:tr>
            </a:tbl>
          </a:graphicData>
        </a:graphic>
      </p:graphicFrame>
    </p:spTree>
    <p:extLst>
      <p:ext uri="{BB962C8B-B14F-4D97-AF65-F5344CB8AC3E}">
        <p14:creationId xmlns:p14="http://schemas.microsoft.com/office/powerpoint/2010/main" val="37481598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3E64D2-F509-165C-F2C4-6BB371126545}"/>
              </a:ext>
            </a:extLst>
          </p:cNvPr>
          <p:cNvSpPr>
            <a:spLocks noGrp="1"/>
          </p:cNvSpPr>
          <p:nvPr>
            <p:ph type="title"/>
          </p:nvPr>
        </p:nvSpPr>
        <p:spPr/>
        <p:txBody>
          <a:bodyPr/>
          <a:lstStyle/>
          <a:p>
            <a:r>
              <a:rPr lang="en-US" dirty="0"/>
              <a:t>Management of Diarrhea Associated </a:t>
            </a:r>
            <a:br>
              <a:rPr lang="en-US" dirty="0"/>
            </a:br>
            <a:r>
              <a:rPr lang="en-US" dirty="0"/>
              <a:t>With Sacituzumab Govitecan</a:t>
            </a:r>
          </a:p>
        </p:txBody>
      </p:sp>
      <p:sp>
        <p:nvSpPr>
          <p:cNvPr id="5" name="Text Box 15">
            <a:extLst>
              <a:ext uri="{FF2B5EF4-FFF2-40B4-BE49-F238E27FC236}">
                <a16:creationId xmlns:a16="http://schemas.microsoft.com/office/drawing/2014/main" id="{DAB3B601-FD8F-2E75-C6F2-B9903F7BC89D}"/>
              </a:ext>
            </a:extLst>
          </p:cNvPr>
          <p:cNvSpPr txBox="1">
            <a:spLocks noChangeArrowheads="1"/>
          </p:cNvSpPr>
          <p:nvPr/>
        </p:nvSpPr>
        <p:spPr bwMode="auto">
          <a:xfrm>
            <a:off x="452507" y="6387673"/>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Spring. Oncologist. 2021;26:827.</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4" name="Rectangle 3">
            <a:extLst>
              <a:ext uri="{FF2B5EF4-FFF2-40B4-BE49-F238E27FC236}">
                <a16:creationId xmlns:a16="http://schemas.microsoft.com/office/drawing/2014/main" id="{BC1CADBE-6E3D-AF08-F861-11719906C52B}"/>
              </a:ext>
            </a:extLst>
          </p:cNvPr>
          <p:cNvSpPr/>
          <p:nvPr/>
        </p:nvSpPr>
        <p:spPr bwMode="auto">
          <a:xfrm>
            <a:off x="533400" y="2841673"/>
            <a:ext cx="1078396" cy="484221"/>
          </a:xfrm>
          <a:prstGeom prst="rect">
            <a:avLst/>
          </a:prstGeom>
          <a:solidFill>
            <a:schemeClr val="accent3"/>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1600" b="1" dirty="0">
                <a:solidFill>
                  <a:schemeClr val="tx1"/>
                </a:solidFill>
                <a:latin typeface="Calibri" panose="020F0502020204030204" pitchFamily="34" charset="0"/>
              </a:rPr>
              <a:t>Grade 1/2</a:t>
            </a:r>
          </a:p>
        </p:txBody>
      </p:sp>
      <p:sp>
        <p:nvSpPr>
          <p:cNvPr id="7" name="Rectangle 6">
            <a:extLst>
              <a:ext uri="{FF2B5EF4-FFF2-40B4-BE49-F238E27FC236}">
                <a16:creationId xmlns:a16="http://schemas.microsoft.com/office/drawing/2014/main" id="{BF937A08-A06A-2DF2-75D8-8A9AE7C55336}"/>
              </a:ext>
            </a:extLst>
          </p:cNvPr>
          <p:cNvSpPr/>
          <p:nvPr/>
        </p:nvSpPr>
        <p:spPr bwMode="auto">
          <a:xfrm>
            <a:off x="2207280" y="1600200"/>
            <a:ext cx="3777287" cy="1428750"/>
          </a:xfrm>
          <a:prstGeom prst="rect">
            <a:avLst/>
          </a:prstGeom>
          <a:solidFill>
            <a:schemeClr val="accent3"/>
          </a:solidFill>
          <a:ln w="0">
            <a:noFill/>
            <a:miter lim="800000"/>
            <a:headEnd/>
            <a:tailEnd/>
          </a:ln>
        </p:spPr>
        <p:txBody>
          <a:bodyPr rtlCol="0" anchor="ctr"/>
          <a:lstStyle/>
          <a:p>
            <a:pPr eaLnBrk="1" hangingPunct="1">
              <a:buClr>
                <a:schemeClr val="folHlink"/>
              </a:buClr>
            </a:pPr>
            <a:r>
              <a:rPr lang="en-US" sz="1600" b="1" dirty="0">
                <a:solidFill>
                  <a:schemeClr val="tx1"/>
                </a:solidFill>
                <a:latin typeface="Calibri" panose="020F0502020204030204" pitchFamily="34" charset="0"/>
              </a:rPr>
              <a:t>Onset During/Shortly After Infusion</a:t>
            </a:r>
            <a:endParaRPr lang="en-US" sz="1400" b="1" dirty="0">
              <a:latin typeface="Calibri" panose="020F0502020204030204" pitchFamily="34" charset="0"/>
            </a:endParaRPr>
          </a:p>
          <a:p>
            <a:pPr marL="180975" indent="-180975">
              <a:buClr>
                <a:schemeClr val="tx1"/>
              </a:buClr>
              <a:buFont typeface="Wingdings" pitchFamily="2" charset="2"/>
              <a:buChar char="§"/>
            </a:pPr>
            <a:r>
              <a:rPr lang="en-US" sz="1400" dirty="0">
                <a:latin typeface="Calibri" panose="020F0502020204030204" pitchFamily="34" charset="0"/>
              </a:rPr>
              <a:t>Atropine 0.2 mg IV every 15 min x 2 doses</a:t>
            </a:r>
          </a:p>
          <a:p>
            <a:pPr marL="180975" indent="-180975">
              <a:buClr>
                <a:schemeClr val="tx1"/>
              </a:buClr>
              <a:buFont typeface="Wingdings" pitchFamily="2" charset="2"/>
              <a:buChar char="§"/>
            </a:pPr>
            <a:r>
              <a:rPr lang="en-US" sz="1400" dirty="0">
                <a:latin typeface="Calibri" panose="020F0502020204030204" pitchFamily="34" charset="0"/>
              </a:rPr>
              <a:t>Subsequent 0.2-mg atropine doses for </a:t>
            </a:r>
            <a:br>
              <a:rPr lang="en-US" sz="1400" dirty="0">
                <a:latin typeface="Calibri" panose="020F0502020204030204" pitchFamily="34" charset="0"/>
              </a:rPr>
            </a:br>
            <a:r>
              <a:rPr lang="en-US" sz="1400" dirty="0">
                <a:latin typeface="Calibri" panose="020F0502020204030204" pitchFamily="34" charset="0"/>
              </a:rPr>
              <a:t>1 mg total</a:t>
            </a:r>
          </a:p>
          <a:p>
            <a:pPr marL="180975" indent="-180975">
              <a:buClr>
                <a:schemeClr val="tx1"/>
              </a:buClr>
              <a:buFont typeface="Wingdings" pitchFamily="2" charset="2"/>
              <a:buChar char="§"/>
            </a:pPr>
            <a:r>
              <a:rPr lang="en-US" sz="1400" dirty="0">
                <a:latin typeface="Calibri" panose="020F0502020204030204" pitchFamily="34" charset="0"/>
              </a:rPr>
              <a:t>Atropine prophylaxis during future infusions</a:t>
            </a:r>
          </a:p>
        </p:txBody>
      </p:sp>
      <p:sp>
        <p:nvSpPr>
          <p:cNvPr id="10" name="Rectangle 9">
            <a:extLst>
              <a:ext uri="{FF2B5EF4-FFF2-40B4-BE49-F238E27FC236}">
                <a16:creationId xmlns:a16="http://schemas.microsoft.com/office/drawing/2014/main" id="{50933FD7-8714-B224-DBBF-2D9CF737E607}"/>
              </a:ext>
            </a:extLst>
          </p:cNvPr>
          <p:cNvSpPr/>
          <p:nvPr/>
        </p:nvSpPr>
        <p:spPr bwMode="auto">
          <a:xfrm>
            <a:off x="2207280" y="3223473"/>
            <a:ext cx="3777287" cy="1257536"/>
          </a:xfrm>
          <a:prstGeom prst="rect">
            <a:avLst/>
          </a:prstGeom>
          <a:solidFill>
            <a:schemeClr val="accent3"/>
          </a:solidFill>
          <a:ln w="0">
            <a:noFill/>
            <a:miter lim="800000"/>
            <a:headEnd/>
            <a:tailEnd/>
          </a:ln>
        </p:spPr>
        <p:txBody>
          <a:bodyPr rtlCol="0" anchor="ctr"/>
          <a:lstStyle/>
          <a:p>
            <a:pPr eaLnBrk="1" hangingPunct="1">
              <a:buClr>
                <a:schemeClr val="folHlink"/>
              </a:buClr>
            </a:pPr>
            <a:r>
              <a:rPr lang="en-US" sz="1600" b="1" dirty="0">
                <a:solidFill>
                  <a:schemeClr val="tx1"/>
                </a:solidFill>
                <a:latin typeface="Calibri" panose="020F0502020204030204" pitchFamily="34" charset="0"/>
              </a:rPr>
              <a:t>Delayed Onset</a:t>
            </a:r>
            <a:endParaRPr lang="en-US" sz="1400" b="1" dirty="0">
              <a:latin typeface="Calibri" panose="020F0502020204030204" pitchFamily="34" charset="0"/>
            </a:endParaRPr>
          </a:p>
          <a:p>
            <a:pPr marL="180975" indent="-180975">
              <a:buClr>
                <a:schemeClr val="tx1"/>
              </a:buClr>
              <a:buFont typeface="Wingdings" pitchFamily="2" charset="2"/>
              <a:buChar char="§"/>
            </a:pPr>
            <a:r>
              <a:rPr lang="en-US" sz="1400" dirty="0">
                <a:latin typeface="Calibri" panose="020F0502020204030204" pitchFamily="34" charset="0"/>
              </a:rPr>
              <a:t>Standard loperamide (4 mg + 2 mg after </a:t>
            </a:r>
            <a:br>
              <a:rPr lang="en-US" sz="1400" dirty="0">
                <a:latin typeface="Calibri" panose="020F0502020204030204" pitchFamily="34" charset="0"/>
              </a:rPr>
            </a:br>
            <a:r>
              <a:rPr lang="en-US" sz="1400" dirty="0">
                <a:latin typeface="Calibri" panose="020F0502020204030204" pitchFamily="34" charset="0"/>
              </a:rPr>
              <a:t>each loose stool, up to 16 mg/day)</a:t>
            </a:r>
          </a:p>
          <a:p>
            <a:pPr marL="180975" indent="-180975">
              <a:buClr>
                <a:schemeClr val="tx1"/>
              </a:buClr>
              <a:buFont typeface="Wingdings" pitchFamily="2" charset="2"/>
              <a:buChar char="§"/>
            </a:pPr>
            <a:r>
              <a:rPr lang="en-US" sz="1400" dirty="0">
                <a:latin typeface="Calibri" panose="020F0502020204030204" pitchFamily="34" charset="0"/>
              </a:rPr>
              <a:t>Dietary management</a:t>
            </a:r>
          </a:p>
        </p:txBody>
      </p:sp>
      <p:grpSp>
        <p:nvGrpSpPr>
          <p:cNvPr id="19" name="Group 18">
            <a:extLst>
              <a:ext uri="{FF2B5EF4-FFF2-40B4-BE49-F238E27FC236}">
                <a16:creationId xmlns:a16="http://schemas.microsoft.com/office/drawing/2014/main" id="{CD98EADB-A777-6C41-DF98-33B32D430E61}"/>
              </a:ext>
            </a:extLst>
          </p:cNvPr>
          <p:cNvGrpSpPr/>
          <p:nvPr/>
        </p:nvGrpSpPr>
        <p:grpSpPr>
          <a:xfrm>
            <a:off x="1685598" y="2332052"/>
            <a:ext cx="448499" cy="1523999"/>
            <a:chOff x="1936892" y="2080592"/>
            <a:chExt cx="448499" cy="1523999"/>
          </a:xfrm>
        </p:grpSpPr>
        <p:sp>
          <p:nvSpPr>
            <p:cNvPr id="16" name="Left Bracket 15">
              <a:extLst>
                <a:ext uri="{FF2B5EF4-FFF2-40B4-BE49-F238E27FC236}">
                  <a16:creationId xmlns:a16="http://schemas.microsoft.com/office/drawing/2014/main" id="{B4B8ED48-9B61-EB9B-505C-78B81D8B5D54}"/>
                </a:ext>
              </a:extLst>
            </p:cNvPr>
            <p:cNvSpPr/>
            <p:nvPr/>
          </p:nvSpPr>
          <p:spPr bwMode="auto">
            <a:xfrm>
              <a:off x="2148840" y="2080592"/>
              <a:ext cx="236551" cy="1523999"/>
            </a:xfrm>
            <a:prstGeom prst="leftBracket">
              <a:avLst>
                <a:gd name="adj" fmla="val 0"/>
              </a:avLst>
            </a:prstGeom>
            <a:noFill/>
            <a:ln w="28575" cap="flat" cmpd="sng" algn="ctr">
              <a:solidFill>
                <a:schemeClr val="bg1"/>
              </a:solidFill>
              <a:prstDash val="solid"/>
              <a:round/>
              <a:headEnd type="triangle" w="med" len="med"/>
              <a:tailEnd type="triangle" w="med" len="med"/>
            </a:ln>
            <a:effectLst/>
          </p:spPr>
          <p:txBody>
            <a:bodyPr rtlCol="0" anchor="ctr"/>
            <a:lstStyle/>
            <a:p>
              <a:pPr algn="ctr"/>
              <a:endParaRPr lang="en-US" dirty="0"/>
            </a:p>
          </p:txBody>
        </p:sp>
        <p:cxnSp>
          <p:nvCxnSpPr>
            <p:cNvPr id="18" name="Straight Connector 17">
              <a:extLst>
                <a:ext uri="{FF2B5EF4-FFF2-40B4-BE49-F238E27FC236}">
                  <a16:creationId xmlns:a16="http://schemas.microsoft.com/office/drawing/2014/main" id="{7FF334F6-3729-EE2B-2819-E7D18A4412D4}"/>
                </a:ext>
              </a:extLst>
            </p:cNvPr>
            <p:cNvCxnSpPr>
              <a:cxnSpLocks/>
            </p:cNvCxnSpPr>
            <p:nvPr/>
          </p:nvCxnSpPr>
          <p:spPr bwMode="auto">
            <a:xfrm flipH="1">
              <a:off x="1936892" y="2842591"/>
              <a:ext cx="211948" cy="0"/>
            </a:xfrm>
            <a:prstGeom prst="line">
              <a:avLst/>
            </a:prstGeom>
            <a:noFill/>
            <a:ln w="28575" cap="flat" cmpd="sng" algn="ctr">
              <a:solidFill>
                <a:schemeClr val="bg1"/>
              </a:solidFill>
              <a:prstDash val="solid"/>
              <a:round/>
              <a:headEnd type="none" w="med" len="med"/>
              <a:tailEnd type="none" w="med" len="med"/>
            </a:ln>
            <a:effectLst/>
          </p:spPr>
        </p:cxnSp>
      </p:grpSp>
      <p:sp>
        <p:nvSpPr>
          <p:cNvPr id="20" name="Rectangle 19">
            <a:extLst>
              <a:ext uri="{FF2B5EF4-FFF2-40B4-BE49-F238E27FC236}">
                <a16:creationId xmlns:a16="http://schemas.microsoft.com/office/drawing/2014/main" id="{3C92E041-A73C-BFEF-D034-8F93F5E9A044}"/>
              </a:ext>
            </a:extLst>
          </p:cNvPr>
          <p:cNvSpPr/>
          <p:nvPr/>
        </p:nvSpPr>
        <p:spPr bwMode="auto">
          <a:xfrm>
            <a:off x="537210" y="5567028"/>
            <a:ext cx="1078396" cy="484221"/>
          </a:xfrm>
          <a:prstGeom prst="rect">
            <a:avLst/>
          </a:prstGeom>
          <a:solidFill>
            <a:schemeClr val="bg2"/>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1600" b="1" dirty="0">
                <a:solidFill>
                  <a:schemeClr val="tx1"/>
                </a:solidFill>
                <a:latin typeface="Calibri" panose="020F0502020204030204" pitchFamily="34" charset="0"/>
              </a:rPr>
              <a:t>Grade 3/4</a:t>
            </a:r>
          </a:p>
        </p:txBody>
      </p:sp>
      <p:sp>
        <p:nvSpPr>
          <p:cNvPr id="21" name="Rectangle 20">
            <a:extLst>
              <a:ext uri="{FF2B5EF4-FFF2-40B4-BE49-F238E27FC236}">
                <a16:creationId xmlns:a16="http://schemas.microsoft.com/office/drawing/2014/main" id="{0509BB37-149E-E798-8525-554BC196610B}"/>
              </a:ext>
            </a:extLst>
          </p:cNvPr>
          <p:cNvSpPr/>
          <p:nvPr/>
        </p:nvSpPr>
        <p:spPr bwMode="auto">
          <a:xfrm>
            <a:off x="2207280" y="5297487"/>
            <a:ext cx="3776472" cy="1023303"/>
          </a:xfrm>
          <a:prstGeom prst="rect">
            <a:avLst/>
          </a:prstGeom>
          <a:solidFill>
            <a:schemeClr val="tx2"/>
          </a:solidFill>
          <a:ln w="0">
            <a:noFill/>
            <a:miter lim="800000"/>
            <a:headEnd/>
            <a:tailEnd/>
          </a:ln>
        </p:spPr>
        <p:txBody>
          <a:bodyPr rtlCol="0" anchor="ctr"/>
          <a:lstStyle/>
          <a:p>
            <a:pPr marL="180975" indent="-180975" eaLnBrk="1" hangingPunct="1">
              <a:buClr>
                <a:schemeClr val="bg1"/>
              </a:buClr>
              <a:buFont typeface="Wingdings" pitchFamily="2" charset="2"/>
              <a:buChar char="§"/>
            </a:pPr>
            <a:r>
              <a:rPr lang="en-US" sz="1400" dirty="0">
                <a:solidFill>
                  <a:schemeClr val="bg1"/>
                </a:solidFill>
                <a:latin typeface="Calibri" panose="020F0502020204030204" pitchFamily="34" charset="0"/>
              </a:rPr>
              <a:t>Consider hospital admission</a:t>
            </a:r>
          </a:p>
          <a:p>
            <a:pPr marL="180975" indent="-180975" eaLnBrk="1" hangingPunct="1">
              <a:buClr>
                <a:schemeClr val="bg1"/>
              </a:buClr>
              <a:buFont typeface="Wingdings" pitchFamily="2" charset="2"/>
              <a:buChar char="§"/>
            </a:pPr>
            <a:r>
              <a:rPr lang="en-US" sz="1400" dirty="0">
                <a:solidFill>
                  <a:schemeClr val="bg1"/>
                </a:solidFill>
                <a:latin typeface="Calibri" panose="020F0502020204030204" pitchFamily="34" charset="0"/>
              </a:rPr>
              <a:t>Consider IV fluids</a:t>
            </a:r>
          </a:p>
          <a:p>
            <a:pPr marL="180975" indent="-180975" eaLnBrk="1" hangingPunct="1">
              <a:buClr>
                <a:schemeClr val="bg1"/>
              </a:buClr>
              <a:buFont typeface="Wingdings" pitchFamily="2" charset="2"/>
              <a:buChar char="§"/>
            </a:pPr>
            <a:r>
              <a:rPr lang="en-US" sz="1400" dirty="0">
                <a:solidFill>
                  <a:schemeClr val="bg1"/>
                </a:solidFill>
                <a:latin typeface="Calibri" panose="020F0502020204030204" pitchFamily="34" charset="0"/>
              </a:rPr>
              <a:t>Octreotide 100-150 µg SC 3x/day</a:t>
            </a:r>
          </a:p>
          <a:p>
            <a:pPr marL="180975" indent="-180975" eaLnBrk="1" hangingPunct="1">
              <a:buClr>
                <a:schemeClr val="bg1"/>
              </a:buClr>
              <a:buFont typeface="Wingdings" pitchFamily="2" charset="2"/>
              <a:buChar char="§"/>
            </a:pPr>
            <a:r>
              <a:rPr lang="en-US" sz="1400" dirty="0">
                <a:solidFill>
                  <a:schemeClr val="bg1"/>
                </a:solidFill>
                <a:latin typeface="Calibri" panose="020F0502020204030204" pitchFamily="34" charset="0"/>
              </a:rPr>
              <a:t>Consider antibiotic therapy, as indicated</a:t>
            </a:r>
          </a:p>
        </p:txBody>
      </p:sp>
      <p:sp>
        <p:nvSpPr>
          <p:cNvPr id="22" name="TextBox 21">
            <a:extLst>
              <a:ext uri="{FF2B5EF4-FFF2-40B4-BE49-F238E27FC236}">
                <a16:creationId xmlns:a16="http://schemas.microsoft.com/office/drawing/2014/main" id="{1BB022E5-0993-E110-CF88-81688565821C}"/>
              </a:ext>
            </a:extLst>
          </p:cNvPr>
          <p:cNvSpPr txBox="1"/>
          <p:nvPr/>
        </p:nvSpPr>
        <p:spPr bwMode="auto">
          <a:xfrm>
            <a:off x="4011930" y="7703820"/>
            <a:ext cx="1847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endParaRPr lang="en-US" b="0" dirty="0">
              <a:solidFill>
                <a:schemeClr val="bg1"/>
              </a:solidFill>
              <a:latin typeface="Calibri" panose="020F0502020204030204" pitchFamily="34" charset="0"/>
            </a:endParaRPr>
          </a:p>
        </p:txBody>
      </p:sp>
      <p:cxnSp>
        <p:nvCxnSpPr>
          <p:cNvPr id="23" name="Straight Connector 22">
            <a:extLst>
              <a:ext uri="{FF2B5EF4-FFF2-40B4-BE49-F238E27FC236}">
                <a16:creationId xmlns:a16="http://schemas.microsoft.com/office/drawing/2014/main" id="{1755B461-9364-40F6-8DE1-0D97BBCAAB67}"/>
              </a:ext>
            </a:extLst>
          </p:cNvPr>
          <p:cNvCxnSpPr>
            <a:cxnSpLocks/>
          </p:cNvCxnSpPr>
          <p:nvPr/>
        </p:nvCxnSpPr>
        <p:spPr bwMode="auto">
          <a:xfrm flipH="1">
            <a:off x="1691640" y="5809138"/>
            <a:ext cx="442457" cy="0"/>
          </a:xfrm>
          <a:prstGeom prst="line">
            <a:avLst/>
          </a:prstGeom>
          <a:noFill/>
          <a:ln w="28575" cap="flat" cmpd="sng" algn="ctr">
            <a:solidFill>
              <a:schemeClr val="bg1"/>
            </a:solidFill>
            <a:prstDash val="solid"/>
            <a:round/>
            <a:headEnd type="triangle" w="med" len="med"/>
            <a:tailEnd type="none" w="med" len="med"/>
          </a:ln>
          <a:effectLst/>
        </p:spPr>
      </p:cxnSp>
      <p:grpSp>
        <p:nvGrpSpPr>
          <p:cNvPr id="26" name="Group 25">
            <a:extLst>
              <a:ext uri="{FF2B5EF4-FFF2-40B4-BE49-F238E27FC236}">
                <a16:creationId xmlns:a16="http://schemas.microsoft.com/office/drawing/2014/main" id="{147A531F-719E-14FB-63D3-AE5719D1B6E5}"/>
              </a:ext>
            </a:extLst>
          </p:cNvPr>
          <p:cNvGrpSpPr/>
          <p:nvPr/>
        </p:nvGrpSpPr>
        <p:grpSpPr>
          <a:xfrm>
            <a:off x="6009948" y="3090242"/>
            <a:ext cx="448499" cy="1523999"/>
            <a:chOff x="1936892" y="2080592"/>
            <a:chExt cx="448499" cy="1523999"/>
          </a:xfrm>
        </p:grpSpPr>
        <p:sp>
          <p:nvSpPr>
            <p:cNvPr id="27" name="Left Bracket 26">
              <a:extLst>
                <a:ext uri="{FF2B5EF4-FFF2-40B4-BE49-F238E27FC236}">
                  <a16:creationId xmlns:a16="http://schemas.microsoft.com/office/drawing/2014/main" id="{428C47E2-5EE6-C4CF-B3AC-03DC4986DFEC}"/>
                </a:ext>
              </a:extLst>
            </p:cNvPr>
            <p:cNvSpPr/>
            <p:nvPr/>
          </p:nvSpPr>
          <p:spPr bwMode="auto">
            <a:xfrm>
              <a:off x="2148840" y="2080592"/>
              <a:ext cx="236551" cy="1523999"/>
            </a:xfrm>
            <a:prstGeom prst="leftBracket">
              <a:avLst>
                <a:gd name="adj" fmla="val 0"/>
              </a:avLst>
            </a:prstGeom>
            <a:noFill/>
            <a:ln w="28575" cap="flat" cmpd="sng" algn="ctr">
              <a:solidFill>
                <a:schemeClr val="bg1"/>
              </a:solidFill>
              <a:prstDash val="solid"/>
              <a:round/>
              <a:headEnd type="triangle" w="med" len="med"/>
              <a:tailEnd type="triangle" w="med" len="med"/>
            </a:ln>
            <a:effectLst/>
          </p:spPr>
          <p:txBody>
            <a:bodyPr rtlCol="0" anchor="ctr"/>
            <a:lstStyle/>
            <a:p>
              <a:pPr algn="ctr"/>
              <a:endParaRPr lang="en-US" dirty="0"/>
            </a:p>
          </p:txBody>
        </p:sp>
        <p:cxnSp>
          <p:nvCxnSpPr>
            <p:cNvPr id="28" name="Straight Connector 27">
              <a:extLst>
                <a:ext uri="{FF2B5EF4-FFF2-40B4-BE49-F238E27FC236}">
                  <a16:creationId xmlns:a16="http://schemas.microsoft.com/office/drawing/2014/main" id="{A410ED0C-F779-F463-D98A-CAF186C62D03}"/>
                </a:ext>
              </a:extLst>
            </p:cNvPr>
            <p:cNvCxnSpPr>
              <a:cxnSpLocks/>
            </p:cNvCxnSpPr>
            <p:nvPr/>
          </p:nvCxnSpPr>
          <p:spPr bwMode="auto">
            <a:xfrm flipH="1">
              <a:off x="1936892" y="2842591"/>
              <a:ext cx="211948" cy="0"/>
            </a:xfrm>
            <a:prstGeom prst="line">
              <a:avLst/>
            </a:prstGeom>
            <a:noFill/>
            <a:ln w="28575" cap="flat" cmpd="sng" algn="ctr">
              <a:solidFill>
                <a:schemeClr val="bg1"/>
              </a:solidFill>
              <a:prstDash val="solid"/>
              <a:round/>
              <a:headEnd type="none" w="med" len="med"/>
              <a:tailEnd type="none" w="med" len="med"/>
            </a:ln>
            <a:effectLst/>
          </p:spPr>
        </p:cxnSp>
      </p:grpSp>
      <p:sp>
        <p:nvSpPr>
          <p:cNvPr id="29" name="Rectangle 28">
            <a:extLst>
              <a:ext uri="{FF2B5EF4-FFF2-40B4-BE49-F238E27FC236}">
                <a16:creationId xmlns:a16="http://schemas.microsoft.com/office/drawing/2014/main" id="{901D922D-7134-5D34-66C5-65F04C5E056E}"/>
              </a:ext>
            </a:extLst>
          </p:cNvPr>
          <p:cNvSpPr/>
          <p:nvPr/>
        </p:nvSpPr>
        <p:spPr bwMode="auto">
          <a:xfrm>
            <a:off x="9217680" y="3966210"/>
            <a:ext cx="2517120" cy="1257300"/>
          </a:xfrm>
          <a:prstGeom prst="rect">
            <a:avLst/>
          </a:prstGeom>
          <a:solidFill>
            <a:schemeClr val="accent3">
              <a:lumMod val="20000"/>
              <a:lumOff val="80000"/>
            </a:schemeClr>
          </a:solidFill>
          <a:ln w="0">
            <a:noFill/>
            <a:miter lim="800000"/>
            <a:headEnd/>
            <a:tailEnd/>
          </a:ln>
        </p:spPr>
        <p:txBody>
          <a:bodyPr rtlCol="0" anchor="ctr"/>
          <a:lstStyle/>
          <a:p>
            <a:pPr eaLnBrk="1" hangingPunct="1">
              <a:buClr>
                <a:schemeClr val="folHlink"/>
              </a:buClr>
            </a:pPr>
            <a:r>
              <a:rPr lang="en-US" sz="1600" b="1" dirty="0">
                <a:solidFill>
                  <a:schemeClr val="bg1"/>
                </a:solidFill>
                <a:latin typeface="Calibri" panose="020F0502020204030204" pitchFamily="34" charset="0"/>
              </a:rPr>
              <a:t>If Not Resolved </a:t>
            </a:r>
            <a:br>
              <a:rPr lang="en-US" sz="1600" b="1" dirty="0">
                <a:solidFill>
                  <a:schemeClr val="bg1"/>
                </a:solidFill>
                <a:latin typeface="Calibri" panose="020F0502020204030204" pitchFamily="34" charset="0"/>
              </a:rPr>
            </a:br>
            <a:r>
              <a:rPr lang="en-US" sz="1600" b="1" dirty="0">
                <a:solidFill>
                  <a:schemeClr val="bg1"/>
                </a:solidFill>
                <a:latin typeface="Calibri" panose="020F0502020204030204" pitchFamily="34" charset="0"/>
              </a:rPr>
              <a:t>After 24 Hr</a:t>
            </a:r>
          </a:p>
          <a:p>
            <a:pPr marL="180975" indent="-180975">
              <a:buClr>
                <a:schemeClr val="bg1"/>
              </a:buClr>
              <a:buFont typeface="Wingdings" pitchFamily="2" charset="2"/>
              <a:buChar char="§"/>
            </a:pPr>
            <a:r>
              <a:rPr lang="en-US" sz="1400" dirty="0">
                <a:solidFill>
                  <a:schemeClr val="bg1"/>
                </a:solidFill>
                <a:latin typeface="Calibri" panose="020F0502020204030204" pitchFamily="34" charset="0"/>
              </a:rPr>
              <a:t>Octreotide 100-150 µg SC 3x/day</a:t>
            </a:r>
          </a:p>
          <a:p>
            <a:pPr marL="180975" indent="-180975">
              <a:buClr>
                <a:schemeClr val="bg1"/>
              </a:buClr>
              <a:buFont typeface="Wingdings" pitchFamily="2" charset="2"/>
              <a:buChar char="§"/>
            </a:pPr>
            <a:r>
              <a:rPr lang="en-US" sz="1400" dirty="0">
                <a:solidFill>
                  <a:schemeClr val="bg1"/>
                </a:solidFill>
                <a:latin typeface="Calibri" panose="020F0502020204030204" pitchFamily="34" charset="0"/>
              </a:rPr>
              <a:t>Fluid/electrolyte replacement</a:t>
            </a:r>
          </a:p>
        </p:txBody>
      </p:sp>
      <p:cxnSp>
        <p:nvCxnSpPr>
          <p:cNvPr id="30" name="Straight Connector 29">
            <a:extLst>
              <a:ext uri="{FF2B5EF4-FFF2-40B4-BE49-F238E27FC236}">
                <a16:creationId xmlns:a16="http://schemas.microsoft.com/office/drawing/2014/main" id="{335C0100-2160-196F-F8C8-A2D03927A864}"/>
              </a:ext>
            </a:extLst>
          </p:cNvPr>
          <p:cNvCxnSpPr>
            <a:cxnSpLocks/>
          </p:cNvCxnSpPr>
          <p:nvPr/>
        </p:nvCxnSpPr>
        <p:spPr bwMode="auto">
          <a:xfrm flipH="1">
            <a:off x="8719189" y="4606857"/>
            <a:ext cx="413878" cy="0"/>
          </a:xfrm>
          <a:prstGeom prst="line">
            <a:avLst/>
          </a:prstGeom>
          <a:noFill/>
          <a:ln w="28575" cap="flat" cmpd="sng" algn="ctr">
            <a:solidFill>
              <a:schemeClr val="bg1"/>
            </a:solidFill>
            <a:prstDash val="solid"/>
            <a:round/>
            <a:headEnd type="triangle" w="med" len="med"/>
            <a:tailEnd type="none" w="med" len="med"/>
          </a:ln>
          <a:effectLst/>
        </p:spPr>
      </p:cxnSp>
      <p:sp>
        <p:nvSpPr>
          <p:cNvPr id="31" name="Rectangle 30">
            <a:extLst>
              <a:ext uri="{FF2B5EF4-FFF2-40B4-BE49-F238E27FC236}">
                <a16:creationId xmlns:a16="http://schemas.microsoft.com/office/drawing/2014/main" id="{0C4C8BF8-26CF-F0BC-3363-FA4B556EAE10}"/>
              </a:ext>
            </a:extLst>
          </p:cNvPr>
          <p:cNvSpPr/>
          <p:nvPr/>
        </p:nvSpPr>
        <p:spPr bwMode="auto">
          <a:xfrm>
            <a:off x="6512581" y="2272665"/>
            <a:ext cx="2185649" cy="1579245"/>
          </a:xfrm>
          <a:prstGeom prst="rect">
            <a:avLst/>
          </a:prstGeom>
          <a:solidFill>
            <a:schemeClr val="accent3">
              <a:lumMod val="40000"/>
              <a:lumOff val="60000"/>
            </a:schemeClr>
          </a:solidFill>
          <a:ln w="0">
            <a:noFill/>
            <a:miter lim="800000"/>
            <a:headEnd/>
            <a:tailEnd/>
          </a:ln>
        </p:spPr>
        <p:txBody>
          <a:bodyPr rtlCol="0" anchor="ctr"/>
          <a:lstStyle/>
          <a:p>
            <a:pPr eaLnBrk="1" hangingPunct="1">
              <a:buClr>
                <a:schemeClr val="folHlink"/>
              </a:buClr>
            </a:pPr>
            <a:r>
              <a:rPr lang="en-US" sz="1600" b="1" dirty="0">
                <a:solidFill>
                  <a:schemeClr val="bg1"/>
                </a:solidFill>
                <a:latin typeface="Calibri" panose="020F0502020204030204" pitchFamily="34" charset="0"/>
              </a:rPr>
              <a:t>Resolution</a:t>
            </a:r>
          </a:p>
          <a:p>
            <a:pPr marL="180975" indent="-180975">
              <a:buClr>
                <a:schemeClr val="bg1"/>
              </a:buClr>
              <a:buFont typeface="Wingdings" pitchFamily="2" charset="2"/>
              <a:buChar char="§"/>
            </a:pPr>
            <a:r>
              <a:rPr lang="en-US" sz="1400" dirty="0">
                <a:solidFill>
                  <a:schemeClr val="bg1"/>
                </a:solidFill>
                <a:latin typeface="Calibri" panose="020F0502020204030204" pitchFamily="34" charset="0"/>
              </a:rPr>
              <a:t>Discontinue loperamide 12 hr after last diarrhea episode</a:t>
            </a:r>
          </a:p>
          <a:p>
            <a:pPr marL="180975" indent="-180975">
              <a:buClr>
                <a:schemeClr val="bg1"/>
              </a:buClr>
              <a:buFont typeface="Wingdings" pitchFamily="2" charset="2"/>
              <a:buChar char="§"/>
            </a:pPr>
            <a:r>
              <a:rPr lang="en-US" sz="1400" dirty="0">
                <a:solidFill>
                  <a:schemeClr val="bg1"/>
                </a:solidFill>
                <a:latin typeface="Calibri" panose="020F0502020204030204" pitchFamily="34" charset="0"/>
              </a:rPr>
              <a:t>Continue dietary management</a:t>
            </a:r>
          </a:p>
        </p:txBody>
      </p:sp>
      <p:sp>
        <p:nvSpPr>
          <p:cNvPr id="32" name="Rectangle 31">
            <a:extLst>
              <a:ext uri="{FF2B5EF4-FFF2-40B4-BE49-F238E27FC236}">
                <a16:creationId xmlns:a16="http://schemas.microsoft.com/office/drawing/2014/main" id="{13B57E94-436A-EB60-ED8E-DF10F08E86C3}"/>
              </a:ext>
            </a:extLst>
          </p:cNvPr>
          <p:cNvSpPr/>
          <p:nvPr/>
        </p:nvSpPr>
        <p:spPr bwMode="auto">
          <a:xfrm>
            <a:off x="6504961" y="3968115"/>
            <a:ext cx="2185649" cy="1243965"/>
          </a:xfrm>
          <a:prstGeom prst="rect">
            <a:avLst/>
          </a:prstGeom>
          <a:solidFill>
            <a:schemeClr val="accent3">
              <a:lumMod val="40000"/>
              <a:lumOff val="60000"/>
            </a:schemeClr>
          </a:solidFill>
          <a:ln w="0">
            <a:noFill/>
            <a:miter lim="800000"/>
            <a:headEnd/>
            <a:tailEnd/>
          </a:ln>
        </p:spPr>
        <p:txBody>
          <a:bodyPr rtlCol="0" anchor="ctr"/>
          <a:lstStyle/>
          <a:p>
            <a:pPr eaLnBrk="1" hangingPunct="1">
              <a:buClr>
                <a:schemeClr val="folHlink"/>
              </a:buClr>
            </a:pPr>
            <a:r>
              <a:rPr lang="en-US" sz="1600" b="1" dirty="0">
                <a:solidFill>
                  <a:schemeClr val="bg1"/>
                </a:solidFill>
                <a:latin typeface="Calibri" panose="020F0502020204030204" pitchFamily="34" charset="0"/>
              </a:rPr>
              <a:t>No Resolution</a:t>
            </a:r>
          </a:p>
          <a:p>
            <a:pPr marL="180975" indent="-180975">
              <a:buClr>
                <a:schemeClr val="bg1"/>
              </a:buClr>
              <a:buFont typeface="Wingdings" pitchFamily="2" charset="2"/>
              <a:buChar char="§"/>
            </a:pPr>
            <a:r>
              <a:rPr lang="en-US" sz="1400" dirty="0">
                <a:solidFill>
                  <a:schemeClr val="bg1"/>
                </a:solidFill>
                <a:latin typeface="Calibri" panose="020F0502020204030204" pitchFamily="34" charset="0"/>
              </a:rPr>
              <a:t>High-dose loperamide </a:t>
            </a:r>
            <a:br>
              <a:rPr lang="en-US" sz="1400" dirty="0">
                <a:solidFill>
                  <a:schemeClr val="bg1"/>
                </a:solidFill>
                <a:latin typeface="Calibri" panose="020F0502020204030204" pitchFamily="34" charset="0"/>
              </a:rPr>
            </a:br>
            <a:r>
              <a:rPr lang="en-US" sz="1400" dirty="0">
                <a:solidFill>
                  <a:schemeClr val="bg1"/>
                </a:solidFill>
                <a:latin typeface="Calibri" panose="020F0502020204030204" pitchFamily="34" charset="0"/>
              </a:rPr>
              <a:t>(4 mg + 2 mg every </a:t>
            </a:r>
            <a:br>
              <a:rPr lang="en-US" sz="1400" dirty="0">
                <a:solidFill>
                  <a:schemeClr val="bg1"/>
                </a:solidFill>
                <a:latin typeface="Calibri" panose="020F0502020204030204" pitchFamily="34" charset="0"/>
              </a:rPr>
            </a:br>
            <a:r>
              <a:rPr lang="en-US" sz="1400" dirty="0">
                <a:solidFill>
                  <a:schemeClr val="bg1"/>
                </a:solidFill>
                <a:latin typeface="Calibri" panose="020F0502020204030204" pitchFamily="34" charset="0"/>
              </a:rPr>
              <a:t>2 hr)</a:t>
            </a:r>
          </a:p>
        </p:txBody>
      </p:sp>
      <p:sp>
        <p:nvSpPr>
          <p:cNvPr id="54" name="Oval 53">
            <a:extLst>
              <a:ext uri="{FF2B5EF4-FFF2-40B4-BE49-F238E27FC236}">
                <a16:creationId xmlns:a16="http://schemas.microsoft.com/office/drawing/2014/main" id="{80D4D57B-0DAA-E3E3-613B-F882310770CE}"/>
              </a:ext>
            </a:extLst>
          </p:cNvPr>
          <p:cNvSpPr/>
          <p:nvPr/>
        </p:nvSpPr>
        <p:spPr bwMode="auto">
          <a:xfrm>
            <a:off x="9359899" y="1621155"/>
            <a:ext cx="2108201" cy="2108201"/>
          </a:xfrm>
          <a:prstGeom prst="ellipse">
            <a:avLst/>
          </a:prstGeom>
          <a:solidFill>
            <a:schemeClr val="tx1">
              <a:lumMod val="85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5" name="TextBox 54">
            <a:extLst>
              <a:ext uri="{FF2B5EF4-FFF2-40B4-BE49-F238E27FC236}">
                <a16:creationId xmlns:a16="http://schemas.microsoft.com/office/drawing/2014/main" id="{34AFDFB3-9886-2F50-6954-AF8641C24B44}"/>
              </a:ext>
            </a:extLst>
          </p:cNvPr>
          <p:cNvSpPr txBox="1"/>
          <p:nvPr/>
        </p:nvSpPr>
        <p:spPr bwMode="auto">
          <a:xfrm>
            <a:off x="9486729" y="2758716"/>
            <a:ext cx="1854541" cy="840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Aft>
                <a:spcPct val="0"/>
              </a:spcAft>
              <a:buClrTx/>
              <a:buFontTx/>
              <a:buNone/>
            </a:pPr>
            <a:r>
              <a:rPr lang="en-US" b="1" dirty="0">
                <a:solidFill>
                  <a:schemeClr val="bg1"/>
                </a:solidFill>
                <a:latin typeface="Calibri" panose="020F0502020204030204" pitchFamily="34" charset="0"/>
              </a:rPr>
              <a:t>Also consider infectious causes of diarrhea</a:t>
            </a:r>
          </a:p>
        </p:txBody>
      </p:sp>
      <p:pic>
        <p:nvPicPr>
          <p:cNvPr id="9" name="Graphic 8">
            <a:extLst>
              <a:ext uri="{FF2B5EF4-FFF2-40B4-BE49-F238E27FC236}">
                <a16:creationId xmlns:a16="http://schemas.microsoft.com/office/drawing/2014/main" id="{E6BE9716-DD22-3DF6-90A6-4ED0319F082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10382" y="1817694"/>
            <a:ext cx="1007235" cy="1156454"/>
          </a:xfrm>
          <a:prstGeom prst="rect">
            <a:avLst/>
          </a:prstGeom>
        </p:spPr>
      </p:pic>
    </p:spTree>
    <p:extLst>
      <p:ext uri="{BB962C8B-B14F-4D97-AF65-F5344CB8AC3E}">
        <p14:creationId xmlns:p14="http://schemas.microsoft.com/office/powerpoint/2010/main" val="10303608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3E64D2-F509-165C-F2C4-6BB371126545}"/>
              </a:ext>
            </a:extLst>
          </p:cNvPr>
          <p:cNvSpPr>
            <a:spLocks noGrp="1"/>
          </p:cNvSpPr>
          <p:nvPr>
            <p:ph type="title"/>
          </p:nvPr>
        </p:nvSpPr>
        <p:spPr/>
        <p:txBody>
          <a:bodyPr/>
          <a:lstStyle/>
          <a:p>
            <a:r>
              <a:rPr lang="en-US" dirty="0"/>
              <a:t>Management of Ocular Surface Toxicities </a:t>
            </a:r>
            <a:br>
              <a:rPr lang="en-US" dirty="0"/>
            </a:br>
            <a:r>
              <a:rPr lang="en-US" dirty="0"/>
              <a:t>Associated With Datopotamab Deruxtecan </a:t>
            </a:r>
          </a:p>
        </p:txBody>
      </p:sp>
      <p:sp>
        <p:nvSpPr>
          <p:cNvPr id="5" name="TextBox 4">
            <a:extLst>
              <a:ext uri="{FF2B5EF4-FFF2-40B4-BE49-F238E27FC236}">
                <a16:creationId xmlns:a16="http://schemas.microsoft.com/office/drawing/2014/main" id="{B5186AB2-707D-6288-19EC-A76859CD5273}"/>
              </a:ext>
            </a:extLst>
          </p:cNvPr>
          <p:cNvSpPr txBox="1"/>
          <p:nvPr/>
        </p:nvSpPr>
        <p:spPr bwMode="auto">
          <a:xfrm>
            <a:off x="456791" y="6421563"/>
            <a:ext cx="610385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Shimizu. JCO. 2023;[Epub].</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8" name="Table 7">
            <a:extLst>
              <a:ext uri="{FF2B5EF4-FFF2-40B4-BE49-F238E27FC236}">
                <a16:creationId xmlns:a16="http://schemas.microsoft.com/office/drawing/2014/main" id="{4AF4389B-FFD2-110F-83DA-4682FA54DFF5}"/>
              </a:ext>
            </a:extLst>
          </p:cNvPr>
          <p:cNvGraphicFramePr>
            <a:graphicFrameLocks noGrp="1"/>
          </p:cNvGraphicFramePr>
          <p:nvPr>
            <p:extLst>
              <p:ext uri="{D42A27DB-BD31-4B8C-83A1-F6EECF244321}">
                <p14:modId xmlns:p14="http://schemas.microsoft.com/office/powerpoint/2010/main" val="3880737865"/>
              </p:ext>
            </p:extLst>
          </p:nvPr>
        </p:nvGraphicFramePr>
        <p:xfrm>
          <a:off x="723900" y="3233677"/>
          <a:ext cx="10782300" cy="2895600"/>
        </p:xfrm>
        <a:graphic>
          <a:graphicData uri="http://schemas.openxmlformats.org/drawingml/2006/table">
            <a:tbl>
              <a:tblPr firstRow="1" bandRow="1">
                <a:tableStyleId>{5C22544A-7EE6-4342-B048-85BDC9FD1C3A}</a:tableStyleId>
              </a:tblPr>
              <a:tblGrid>
                <a:gridCol w="4827091">
                  <a:extLst>
                    <a:ext uri="{9D8B030D-6E8A-4147-A177-3AD203B41FA5}">
                      <a16:colId xmlns:a16="http://schemas.microsoft.com/office/drawing/2014/main" val="1812797806"/>
                    </a:ext>
                  </a:extLst>
                </a:gridCol>
                <a:gridCol w="5955209">
                  <a:extLst>
                    <a:ext uri="{9D8B030D-6E8A-4147-A177-3AD203B41FA5}">
                      <a16:colId xmlns:a16="http://schemas.microsoft.com/office/drawing/2014/main" val="4075463601"/>
                    </a:ext>
                  </a:extLst>
                </a:gridCol>
              </a:tblGrid>
              <a:tr h="0">
                <a:tc>
                  <a:txBody>
                    <a:bodyPr/>
                    <a:lstStyle/>
                    <a:p>
                      <a:r>
                        <a:rPr lang="en-US" sz="1600" dirty="0"/>
                        <a:t>Grade and Description</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l"/>
                      <a:r>
                        <a:rPr lang="en-US" sz="1600" dirty="0"/>
                        <a:t>Protocol Management Recommendations*</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2401077622"/>
                  </a:ext>
                </a:extLst>
              </a:tr>
              <a:tr h="25075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dirty="0">
                          <a:solidFill>
                            <a:schemeClr val="bg1"/>
                          </a:solidFill>
                          <a:latin typeface="+mn-lt"/>
                        </a:rPr>
                        <a:t>1: </a:t>
                      </a:r>
                      <a:r>
                        <a:rPr lang="en-US" sz="1600" dirty="0">
                          <a:solidFill>
                            <a:schemeClr val="bg1"/>
                          </a:solidFill>
                          <a:latin typeface="+mn-lt"/>
                        </a:rPr>
                        <a:t>asymptomatic</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marL="285750" indent="-285750" algn="l">
                        <a:buFont typeface="Wingdings" panose="05000000000000000000" pitchFamily="2" charset="2"/>
                        <a:buChar char="§"/>
                      </a:pPr>
                      <a:r>
                        <a:rPr lang="en-US" sz="1600" dirty="0">
                          <a:solidFill>
                            <a:schemeClr val="bg1"/>
                          </a:solidFill>
                          <a:latin typeface="+mn-lt"/>
                        </a:rPr>
                        <a:t>Maintain dose</a:t>
                      </a:r>
                    </a:p>
                    <a:p>
                      <a:pPr marL="285750" indent="-285750" algn="l">
                        <a:buFont typeface="Wingdings" panose="05000000000000000000" pitchFamily="2" charset="2"/>
                        <a:buChar char="§"/>
                      </a:pPr>
                      <a:r>
                        <a:rPr lang="en-US" sz="1600" dirty="0">
                          <a:solidFill>
                            <a:schemeClr val="bg1"/>
                          </a:solidFill>
                          <a:latin typeface="+mn-lt"/>
                        </a:rPr>
                        <a:t>Ensure use of artificial tears</a:t>
                      </a:r>
                    </a:p>
                    <a:p>
                      <a:pPr marL="285750" indent="-285750" algn="l">
                        <a:buFont typeface="Wingdings" panose="05000000000000000000" pitchFamily="2" charset="2"/>
                        <a:buChar char="§"/>
                      </a:pPr>
                      <a:r>
                        <a:rPr lang="en-US" sz="1600" dirty="0">
                          <a:solidFill>
                            <a:schemeClr val="bg1"/>
                          </a:solidFill>
                          <a:latin typeface="+mn-lt"/>
                        </a:rPr>
                        <a:t>Consider ophthalmology assessment</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340121679"/>
                  </a:ext>
                </a:extLst>
              </a:tr>
              <a:tr h="1764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dirty="0">
                          <a:solidFill>
                            <a:schemeClr val="bg1"/>
                          </a:solidFill>
                          <a:latin typeface="+mn-lt"/>
                        </a:rPr>
                        <a:t>2: </a:t>
                      </a:r>
                      <a:r>
                        <a:rPr lang="en-US" sz="1600" dirty="0">
                          <a:solidFill>
                            <a:schemeClr val="bg1"/>
                          </a:solidFill>
                          <a:latin typeface="+mn-lt"/>
                        </a:rPr>
                        <a:t>symptomatic with moderate decrease in visual acuity</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285750" indent="-285750" algn="l">
                        <a:buFont typeface="Wingdings" panose="05000000000000000000" pitchFamily="2" charset="2"/>
                        <a:buChar char="§"/>
                      </a:pPr>
                      <a:r>
                        <a:rPr lang="en-US" sz="1600" dirty="0">
                          <a:solidFill>
                            <a:schemeClr val="bg1"/>
                          </a:solidFill>
                          <a:latin typeface="+mn-lt"/>
                        </a:rPr>
                        <a:t>Obtain ophthalmology assessment</a:t>
                      </a:r>
                    </a:p>
                    <a:p>
                      <a:pPr marL="285750" indent="-285750" algn="l">
                        <a:buFont typeface="Wingdings" panose="05000000000000000000" pitchFamily="2" charset="2"/>
                        <a:buChar char="§"/>
                      </a:pPr>
                      <a:r>
                        <a:rPr lang="en-US" sz="1600" dirty="0">
                          <a:solidFill>
                            <a:schemeClr val="bg1"/>
                          </a:solidFill>
                          <a:latin typeface="+mn-lt"/>
                        </a:rPr>
                        <a:t>Delay dose until resolved to grade </a:t>
                      </a:r>
                      <a:r>
                        <a:rPr lang="en-US" sz="1600" dirty="0">
                          <a:solidFill>
                            <a:schemeClr val="bg1"/>
                          </a:solidFill>
                          <a:latin typeface="+mn-lt"/>
                          <a:sym typeface="Symbol" panose="05050102010706020507" pitchFamily="18" charset="2"/>
                        </a:rPr>
                        <a:t>≤1</a:t>
                      </a:r>
                      <a:endParaRPr lang="en-US" sz="1600" dirty="0">
                        <a:solidFill>
                          <a:schemeClr val="bg1"/>
                        </a:solidFill>
                        <a:latin typeface="+mn-lt"/>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4177304735"/>
                  </a:ext>
                </a:extLst>
              </a:tr>
              <a:tr h="1764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dirty="0">
                          <a:solidFill>
                            <a:schemeClr val="bg1"/>
                          </a:solidFill>
                          <a:latin typeface="+mn-lt"/>
                        </a:rPr>
                        <a:t>3: </a:t>
                      </a:r>
                      <a:r>
                        <a:rPr lang="en-US" sz="1600" dirty="0">
                          <a:solidFill>
                            <a:schemeClr val="bg1"/>
                          </a:solidFill>
                          <a:latin typeface="+mn-lt"/>
                        </a:rPr>
                        <a:t>symptomatic with marked decrease in visual acuity limiting self-care ADLs</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285750" indent="-285750" algn="l">
                        <a:buFont typeface="Wingdings" panose="05000000000000000000" pitchFamily="2" charset="2"/>
                        <a:buChar char="§"/>
                      </a:pPr>
                      <a:r>
                        <a:rPr lang="en-US" sz="1600" dirty="0">
                          <a:solidFill>
                            <a:schemeClr val="bg1"/>
                          </a:solidFill>
                          <a:latin typeface="+mn-lt"/>
                        </a:rPr>
                        <a:t>Obtain ophthalmology assessment</a:t>
                      </a:r>
                    </a:p>
                    <a:p>
                      <a:pPr marL="285750" indent="-285750" algn="l">
                        <a:buFont typeface="Wingdings" panose="05000000000000000000" pitchFamily="2" charset="2"/>
                        <a:buChar char="§"/>
                      </a:pPr>
                      <a:r>
                        <a:rPr lang="en-US" sz="1600" dirty="0">
                          <a:solidFill>
                            <a:schemeClr val="bg1"/>
                          </a:solidFill>
                          <a:latin typeface="+mn-lt"/>
                        </a:rPr>
                        <a:t>Delay dose until resolved to grade </a:t>
                      </a:r>
                      <a:r>
                        <a:rPr lang="en-US" sz="1600" dirty="0">
                          <a:solidFill>
                            <a:schemeClr val="bg1"/>
                          </a:solidFill>
                          <a:latin typeface="+mn-lt"/>
                          <a:sym typeface="Symbol" panose="05050102010706020507" pitchFamily="18" charset="2"/>
                        </a:rPr>
                        <a:t>≤1, then reduce by 1 dose level</a:t>
                      </a:r>
                      <a:endParaRPr lang="en-US" sz="1600" dirty="0">
                        <a:solidFill>
                          <a:schemeClr val="bg1"/>
                        </a:solidFill>
                        <a:latin typeface="+mn-lt"/>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945197485"/>
                  </a:ext>
                </a:extLst>
              </a:tr>
              <a:tr h="1764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dirty="0">
                          <a:solidFill>
                            <a:schemeClr val="bg1"/>
                          </a:solidFill>
                          <a:latin typeface="+mn-lt"/>
                        </a:rPr>
                        <a:t>4: </a:t>
                      </a:r>
                      <a:r>
                        <a:rPr lang="en-US" sz="1600" dirty="0">
                          <a:solidFill>
                            <a:schemeClr val="bg1"/>
                          </a:solidFill>
                          <a:latin typeface="+mn-lt"/>
                        </a:rPr>
                        <a:t>perforation; best-corrected visual acuity of 20/200 or worse in affected eye</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285750" indent="-285750" algn="l">
                        <a:buFont typeface="Wingdings" panose="05000000000000000000" pitchFamily="2" charset="2"/>
                        <a:buChar char="§"/>
                      </a:pPr>
                      <a:r>
                        <a:rPr lang="en-US" sz="1600" dirty="0">
                          <a:solidFill>
                            <a:schemeClr val="bg1"/>
                          </a:solidFill>
                          <a:latin typeface="+mn-lt"/>
                        </a:rPr>
                        <a:t>Obtain ophthalmology assessment</a:t>
                      </a:r>
                    </a:p>
                    <a:p>
                      <a:pPr marL="285750" indent="-285750" algn="l">
                        <a:buFont typeface="Wingdings" panose="05000000000000000000" pitchFamily="2" charset="2"/>
                        <a:buChar char="§"/>
                      </a:pPr>
                      <a:r>
                        <a:rPr lang="en-US" sz="1600" dirty="0">
                          <a:solidFill>
                            <a:schemeClr val="bg1"/>
                          </a:solidFill>
                          <a:latin typeface="+mn-lt"/>
                        </a:rPr>
                        <a:t>Discontinue drug</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617085935"/>
                  </a:ext>
                </a:extLst>
              </a:tr>
            </a:tbl>
          </a:graphicData>
        </a:graphic>
      </p:graphicFrame>
      <p:sp>
        <p:nvSpPr>
          <p:cNvPr id="6" name="TextBox 5">
            <a:extLst>
              <a:ext uri="{FF2B5EF4-FFF2-40B4-BE49-F238E27FC236}">
                <a16:creationId xmlns:a16="http://schemas.microsoft.com/office/drawing/2014/main" id="{710F256D-2AF7-BBFF-C449-237D2DBF2FF4}"/>
              </a:ext>
            </a:extLst>
          </p:cNvPr>
          <p:cNvSpPr txBox="1"/>
          <p:nvPr/>
        </p:nvSpPr>
        <p:spPr bwMode="auto">
          <a:xfrm>
            <a:off x="650330" y="6106125"/>
            <a:ext cx="349371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*Ensure that use of contact lenses is avoided.</a:t>
            </a:r>
          </a:p>
        </p:txBody>
      </p:sp>
      <p:sp>
        <p:nvSpPr>
          <p:cNvPr id="7" name="Rectangle 6">
            <a:extLst>
              <a:ext uri="{FF2B5EF4-FFF2-40B4-BE49-F238E27FC236}">
                <a16:creationId xmlns:a16="http://schemas.microsoft.com/office/drawing/2014/main" id="{A4F5EFAD-CA11-0E46-B4FF-481CCBC568B4}"/>
              </a:ext>
            </a:extLst>
          </p:cNvPr>
          <p:cNvSpPr/>
          <p:nvPr/>
        </p:nvSpPr>
        <p:spPr bwMode="auto">
          <a:xfrm>
            <a:off x="1220405" y="1600200"/>
            <a:ext cx="9751189" cy="1548114"/>
          </a:xfrm>
          <a:prstGeom prst="rect">
            <a:avLst/>
          </a:prstGeom>
          <a:solidFill>
            <a:schemeClr val="tx1">
              <a:lumMod val="95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 name="Rectangle 8">
            <a:extLst>
              <a:ext uri="{FF2B5EF4-FFF2-40B4-BE49-F238E27FC236}">
                <a16:creationId xmlns:a16="http://schemas.microsoft.com/office/drawing/2014/main" id="{4A724917-2A24-6510-E68C-82647C1BE434}"/>
              </a:ext>
            </a:extLst>
          </p:cNvPr>
          <p:cNvSpPr/>
          <p:nvPr/>
        </p:nvSpPr>
        <p:spPr bwMode="auto">
          <a:xfrm>
            <a:off x="1890242" y="1545220"/>
            <a:ext cx="3699124" cy="484221"/>
          </a:xfrm>
          <a:prstGeom prst="rect">
            <a:avLst/>
          </a:prstGeom>
          <a:noFill/>
          <a:ln w="0">
            <a:noFill/>
            <a:miter lim="800000"/>
            <a:headEnd/>
            <a:tailEnd/>
          </a:ln>
        </p:spPr>
        <p:txBody>
          <a:bodyPr rtlCol="0" anchor="ctr"/>
          <a:lstStyle/>
          <a:p>
            <a:pPr eaLnBrk="1" hangingPunct="1">
              <a:spcBef>
                <a:spcPct val="35000"/>
              </a:spcBef>
              <a:spcAft>
                <a:spcPct val="25000"/>
              </a:spcAft>
              <a:buClr>
                <a:schemeClr val="folHlink"/>
              </a:buClr>
              <a:buNone/>
            </a:pPr>
            <a:r>
              <a:rPr lang="en-US" sz="2000" b="1" dirty="0">
                <a:solidFill>
                  <a:schemeClr val="accent2"/>
                </a:solidFill>
                <a:latin typeface="Calibri" panose="020F0502020204030204" pitchFamily="34" charset="0"/>
              </a:rPr>
              <a:t>What to Look for</a:t>
            </a:r>
          </a:p>
        </p:txBody>
      </p:sp>
      <p:pic>
        <p:nvPicPr>
          <p:cNvPr id="10" name="Picture 9">
            <a:extLst>
              <a:ext uri="{FF2B5EF4-FFF2-40B4-BE49-F238E27FC236}">
                <a16:creationId xmlns:a16="http://schemas.microsoft.com/office/drawing/2014/main" id="{28334B75-EB9E-3BAD-4815-30541230BB4A}"/>
              </a:ext>
            </a:extLst>
          </p:cNvPr>
          <p:cNvPicPr>
            <a:picLocks noChangeAspect="1"/>
          </p:cNvPicPr>
          <p:nvPr/>
        </p:nvPicPr>
        <p:blipFill>
          <a:blip r:embed="rId3"/>
          <a:stretch>
            <a:fillRect/>
          </a:stretch>
        </p:blipFill>
        <p:spPr>
          <a:xfrm>
            <a:off x="1372563" y="1701477"/>
            <a:ext cx="500301" cy="1353755"/>
          </a:xfrm>
          <a:prstGeom prst="rect">
            <a:avLst/>
          </a:prstGeom>
        </p:spPr>
      </p:pic>
      <p:sp>
        <p:nvSpPr>
          <p:cNvPr id="11" name="Rectangle 10">
            <a:extLst>
              <a:ext uri="{FF2B5EF4-FFF2-40B4-BE49-F238E27FC236}">
                <a16:creationId xmlns:a16="http://schemas.microsoft.com/office/drawing/2014/main" id="{346F6ACC-3FF9-ACCC-C99E-7BEBCE228D79}"/>
              </a:ext>
            </a:extLst>
          </p:cNvPr>
          <p:cNvSpPr/>
          <p:nvPr/>
        </p:nvSpPr>
        <p:spPr bwMode="auto">
          <a:xfrm>
            <a:off x="2101527" y="1907822"/>
            <a:ext cx="3545712" cy="1159469"/>
          </a:xfrm>
          <a:prstGeom prst="rect">
            <a:avLst/>
          </a:prstGeom>
          <a:noFill/>
          <a:ln w="0">
            <a:noFill/>
            <a:miter lim="800000"/>
            <a:headEnd/>
            <a:tailEnd/>
          </a:ln>
        </p:spPr>
        <p:txBody>
          <a:bodyPr rtlCol="0" anchor="t"/>
          <a:lstStyle/>
          <a:p>
            <a:pPr eaLnBrk="1" hangingPunct="1">
              <a:buClr>
                <a:schemeClr val="folHlink"/>
              </a:buClr>
            </a:pPr>
            <a:r>
              <a:rPr lang="en-US" sz="1600" b="1" dirty="0">
                <a:solidFill>
                  <a:schemeClr val="bg1"/>
                </a:solidFill>
                <a:latin typeface="Calibri" panose="020F0502020204030204" pitchFamily="34" charset="0"/>
              </a:rPr>
              <a:t>Dry eye</a:t>
            </a:r>
          </a:p>
          <a:p>
            <a:pPr marL="180975" indent="-180975">
              <a:buClr>
                <a:schemeClr val="bg1"/>
              </a:buClr>
              <a:buFont typeface="Wingdings" pitchFamily="2" charset="2"/>
              <a:buChar char="§"/>
            </a:pPr>
            <a:r>
              <a:rPr lang="en-US" sz="1400" dirty="0">
                <a:solidFill>
                  <a:schemeClr val="bg1"/>
                </a:solidFill>
                <a:latin typeface="Calibri" panose="020F0502020204030204" pitchFamily="34" charset="0"/>
              </a:rPr>
              <a:t>Eye redness</a:t>
            </a:r>
          </a:p>
          <a:p>
            <a:pPr marL="180975" indent="-180975">
              <a:buClr>
                <a:schemeClr val="bg1"/>
              </a:buClr>
              <a:buFont typeface="Wingdings" pitchFamily="2" charset="2"/>
              <a:buChar char="§"/>
            </a:pPr>
            <a:r>
              <a:rPr lang="en-US" sz="1400" dirty="0">
                <a:solidFill>
                  <a:schemeClr val="bg1"/>
                </a:solidFill>
                <a:latin typeface="Calibri" panose="020F0502020204030204" pitchFamily="34" charset="0"/>
              </a:rPr>
              <a:t>Stinging</a:t>
            </a:r>
          </a:p>
          <a:p>
            <a:pPr marL="180975" indent="-180975">
              <a:buClr>
                <a:schemeClr val="bg1"/>
              </a:buClr>
              <a:buFont typeface="Wingdings" pitchFamily="2" charset="2"/>
              <a:buChar char="§"/>
            </a:pPr>
            <a:r>
              <a:rPr lang="en-US" sz="1400" dirty="0">
                <a:solidFill>
                  <a:schemeClr val="bg1"/>
                </a:solidFill>
                <a:latin typeface="Calibri" panose="020F0502020204030204" pitchFamily="34" charset="0"/>
              </a:rPr>
              <a:t>Burning or scratchy sensation</a:t>
            </a:r>
          </a:p>
          <a:p>
            <a:pPr marL="180975" indent="-180975">
              <a:buClr>
                <a:schemeClr val="bg1"/>
              </a:buClr>
              <a:buFont typeface="Wingdings" pitchFamily="2" charset="2"/>
              <a:buChar char="§"/>
            </a:pPr>
            <a:r>
              <a:rPr lang="en-US" sz="1400" dirty="0">
                <a:solidFill>
                  <a:schemeClr val="bg1"/>
                </a:solidFill>
                <a:latin typeface="Calibri" panose="020F0502020204030204" pitchFamily="34" charset="0"/>
              </a:rPr>
              <a:t>Sensation of having something in eye</a:t>
            </a:r>
          </a:p>
        </p:txBody>
      </p:sp>
      <p:sp>
        <p:nvSpPr>
          <p:cNvPr id="12" name="TextBox 11">
            <a:extLst>
              <a:ext uri="{FF2B5EF4-FFF2-40B4-BE49-F238E27FC236}">
                <a16:creationId xmlns:a16="http://schemas.microsoft.com/office/drawing/2014/main" id="{08BF25F0-5CEB-1A3C-146D-6AB0B199441C}"/>
              </a:ext>
            </a:extLst>
          </p:cNvPr>
          <p:cNvSpPr txBox="1"/>
          <p:nvPr/>
        </p:nvSpPr>
        <p:spPr bwMode="auto">
          <a:xfrm>
            <a:off x="5033781" y="2152892"/>
            <a:ext cx="201399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180975" indent="-180975">
              <a:buClr>
                <a:schemeClr val="bg1"/>
              </a:buClr>
              <a:buFont typeface="Wingdings" pitchFamily="2" charset="2"/>
              <a:buChar char="§"/>
            </a:pPr>
            <a:r>
              <a:rPr lang="en-US" sz="1400" dirty="0">
                <a:solidFill>
                  <a:schemeClr val="bg1"/>
                </a:solidFill>
                <a:latin typeface="Calibri" panose="020F0502020204030204" pitchFamily="34" charset="0"/>
              </a:rPr>
              <a:t>Sensitivity to light</a:t>
            </a:r>
          </a:p>
          <a:p>
            <a:pPr marL="180975" indent="-180975">
              <a:buClr>
                <a:schemeClr val="bg1"/>
              </a:buClr>
              <a:buFont typeface="Wingdings" pitchFamily="2" charset="2"/>
              <a:buChar char="§"/>
            </a:pPr>
            <a:r>
              <a:rPr lang="en-US" sz="1400" dirty="0">
                <a:solidFill>
                  <a:schemeClr val="bg1"/>
                </a:solidFill>
                <a:latin typeface="Calibri" panose="020F0502020204030204" pitchFamily="34" charset="0"/>
              </a:rPr>
              <a:t>Blurred vision</a:t>
            </a:r>
          </a:p>
        </p:txBody>
      </p:sp>
      <p:sp>
        <p:nvSpPr>
          <p:cNvPr id="13" name="Rectangle 12">
            <a:extLst>
              <a:ext uri="{FF2B5EF4-FFF2-40B4-BE49-F238E27FC236}">
                <a16:creationId xmlns:a16="http://schemas.microsoft.com/office/drawing/2014/main" id="{83E11AB4-839F-A2BC-2867-D5D3C689EB78}"/>
              </a:ext>
            </a:extLst>
          </p:cNvPr>
          <p:cNvSpPr/>
          <p:nvPr/>
        </p:nvSpPr>
        <p:spPr bwMode="auto">
          <a:xfrm>
            <a:off x="6885732" y="1909751"/>
            <a:ext cx="4027990" cy="1215414"/>
          </a:xfrm>
          <a:prstGeom prst="rect">
            <a:avLst/>
          </a:prstGeom>
          <a:noFill/>
          <a:ln w="0">
            <a:noFill/>
            <a:miter lim="800000"/>
            <a:headEnd/>
            <a:tailEnd/>
          </a:ln>
        </p:spPr>
        <p:txBody>
          <a:bodyPr rtlCol="0" anchor="t"/>
          <a:lstStyle/>
          <a:p>
            <a:pPr eaLnBrk="1" hangingPunct="1">
              <a:buClr>
                <a:schemeClr val="folHlink"/>
              </a:buClr>
            </a:pPr>
            <a:r>
              <a:rPr lang="en-US" sz="1600" b="1" dirty="0">
                <a:solidFill>
                  <a:schemeClr val="bg1"/>
                </a:solidFill>
                <a:latin typeface="Calibri" panose="020F0502020204030204" pitchFamily="34" charset="0"/>
              </a:rPr>
              <a:t>Keratitis</a:t>
            </a:r>
          </a:p>
          <a:p>
            <a:pPr marL="180975" indent="-180975">
              <a:buClr>
                <a:schemeClr val="bg1"/>
              </a:buClr>
              <a:buFont typeface="Wingdings" pitchFamily="2" charset="2"/>
              <a:buChar char="§"/>
            </a:pPr>
            <a:r>
              <a:rPr lang="en-US" sz="1400" dirty="0">
                <a:solidFill>
                  <a:schemeClr val="bg1"/>
                </a:solidFill>
                <a:latin typeface="Calibri" panose="020F0502020204030204" pitchFamily="34" charset="0"/>
              </a:rPr>
              <a:t>Eye pain</a:t>
            </a:r>
          </a:p>
          <a:p>
            <a:pPr marL="180975" indent="-180975">
              <a:buClr>
                <a:schemeClr val="bg1"/>
              </a:buClr>
              <a:buFont typeface="Wingdings" pitchFamily="2" charset="2"/>
              <a:buChar char="§"/>
            </a:pPr>
            <a:r>
              <a:rPr lang="en-US" sz="1400" dirty="0">
                <a:solidFill>
                  <a:schemeClr val="bg1"/>
                </a:solidFill>
                <a:latin typeface="Calibri" panose="020F0502020204030204" pitchFamily="34" charset="0"/>
              </a:rPr>
              <a:t>Excess tears or discharge from eye</a:t>
            </a:r>
          </a:p>
          <a:p>
            <a:pPr marL="180975" indent="-180975">
              <a:buClr>
                <a:schemeClr val="bg1"/>
              </a:buClr>
              <a:buFont typeface="Wingdings" pitchFamily="2" charset="2"/>
              <a:buChar char="§"/>
            </a:pPr>
            <a:r>
              <a:rPr lang="en-US" sz="1400" dirty="0">
                <a:solidFill>
                  <a:schemeClr val="bg1"/>
                </a:solidFill>
                <a:latin typeface="Calibri" panose="020F0502020204030204" pitchFamily="34" charset="0"/>
              </a:rPr>
              <a:t>Difficulty opening eyelid due to pain or irritation</a:t>
            </a:r>
          </a:p>
          <a:p>
            <a:pPr marL="180975" indent="-180975">
              <a:buClr>
                <a:schemeClr val="bg1"/>
              </a:buClr>
              <a:buFont typeface="Wingdings" pitchFamily="2" charset="2"/>
              <a:buChar char="§"/>
            </a:pPr>
            <a:r>
              <a:rPr lang="en-US" sz="1400" dirty="0">
                <a:solidFill>
                  <a:schemeClr val="bg1"/>
                </a:solidFill>
                <a:latin typeface="Calibri" panose="020F0502020204030204" pitchFamily="34" charset="0"/>
              </a:rPr>
              <a:t>Decreased vision</a:t>
            </a:r>
          </a:p>
        </p:txBody>
      </p:sp>
    </p:spTree>
    <p:extLst>
      <p:ext uri="{BB962C8B-B14F-4D97-AF65-F5344CB8AC3E}">
        <p14:creationId xmlns:p14="http://schemas.microsoft.com/office/powerpoint/2010/main" val="287483064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3E64D2-F509-165C-F2C4-6BB371126545}"/>
              </a:ext>
            </a:extLst>
          </p:cNvPr>
          <p:cNvSpPr>
            <a:spLocks noGrp="1"/>
          </p:cNvSpPr>
          <p:nvPr>
            <p:ph type="title"/>
          </p:nvPr>
        </p:nvSpPr>
        <p:spPr/>
        <p:txBody>
          <a:bodyPr/>
          <a:lstStyle/>
          <a:p>
            <a:r>
              <a:rPr lang="en-US" dirty="0"/>
              <a:t>Management of Stomatitis/Mucositis</a:t>
            </a:r>
            <a:br>
              <a:rPr lang="en-US" dirty="0"/>
            </a:br>
            <a:r>
              <a:rPr lang="en-US" dirty="0"/>
              <a:t>Associated With Datopotamab Deruxtecan </a:t>
            </a:r>
          </a:p>
        </p:txBody>
      </p:sp>
      <p:graphicFrame>
        <p:nvGraphicFramePr>
          <p:cNvPr id="8" name="Table 7">
            <a:extLst>
              <a:ext uri="{FF2B5EF4-FFF2-40B4-BE49-F238E27FC236}">
                <a16:creationId xmlns:a16="http://schemas.microsoft.com/office/drawing/2014/main" id="{4AF4389B-FFD2-110F-83DA-4682FA54DFF5}"/>
              </a:ext>
            </a:extLst>
          </p:cNvPr>
          <p:cNvGraphicFramePr>
            <a:graphicFrameLocks noGrp="1"/>
          </p:cNvGraphicFramePr>
          <p:nvPr>
            <p:extLst>
              <p:ext uri="{D42A27DB-BD31-4B8C-83A1-F6EECF244321}">
                <p14:modId xmlns:p14="http://schemas.microsoft.com/office/powerpoint/2010/main" val="3167495592"/>
              </p:ext>
            </p:extLst>
          </p:nvPr>
        </p:nvGraphicFramePr>
        <p:xfrm>
          <a:off x="723900" y="3465212"/>
          <a:ext cx="10782300" cy="2407920"/>
        </p:xfrm>
        <a:graphic>
          <a:graphicData uri="http://schemas.openxmlformats.org/drawingml/2006/table">
            <a:tbl>
              <a:tblPr firstRow="1" bandRow="1">
                <a:tableStyleId>{5C22544A-7EE6-4342-B048-85BDC9FD1C3A}</a:tableStyleId>
              </a:tblPr>
              <a:tblGrid>
                <a:gridCol w="4855097">
                  <a:extLst>
                    <a:ext uri="{9D8B030D-6E8A-4147-A177-3AD203B41FA5}">
                      <a16:colId xmlns:a16="http://schemas.microsoft.com/office/drawing/2014/main" val="1812797806"/>
                    </a:ext>
                  </a:extLst>
                </a:gridCol>
                <a:gridCol w="5927203">
                  <a:extLst>
                    <a:ext uri="{9D8B030D-6E8A-4147-A177-3AD203B41FA5}">
                      <a16:colId xmlns:a16="http://schemas.microsoft.com/office/drawing/2014/main" val="4075463601"/>
                    </a:ext>
                  </a:extLst>
                </a:gridCol>
              </a:tblGrid>
              <a:tr h="150886">
                <a:tc>
                  <a:txBody>
                    <a:bodyPr/>
                    <a:lstStyle/>
                    <a:p>
                      <a:r>
                        <a:rPr lang="en-US" sz="1600" dirty="0"/>
                        <a:t>Grade and Description</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l"/>
                      <a:r>
                        <a:rPr lang="en-US" sz="1600" dirty="0"/>
                        <a:t>Protocol Management Recommendations*</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2401077622"/>
                  </a:ext>
                </a:extLst>
              </a:tr>
              <a:tr h="15088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dirty="0">
                          <a:solidFill>
                            <a:schemeClr val="bg1"/>
                          </a:solidFill>
                          <a:latin typeface="+mn-lt"/>
                        </a:rPr>
                        <a:t>1: </a:t>
                      </a:r>
                      <a:r>
                        <a:rPr lang="en-US" sz="1600" dirty="0">
                          <a:solidFill>
                            <a:schemeClr val="bg1"/>
                          </a:solidFill>
                          <a:latin typeface="+mn-lt"/>
                        </a:rPr>
                        <a:t>asymptomatic or mild symptoms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marL="285750" indent="-285750" algn="l">
                        <a:buFont typeface="Wingdings" panose="05000000000000000000" pitchFamily="2" charset="2"/>
                        <a:buChar char="§"/>
                      </a:pPr>
                      <a:r>
                        <a:rPr lang="en-US" sz="1600" dirty="0">
                          <a:solidFill>
                            <a:schemeClr val="bg1"/>
                          </a:solidFill>
                          <a:latin typeface="+mn-lt"/>
                        </a:rPr>
                        <a:t>Maintain dose</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340121679"/>
                  </a:ext>
                </a:extLst>
              </a:tr>
              <a:tr h="15088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dirty="0">
                          <a:solidFill>
                            <a:schemeClr val="bg1"/>
                          </a:solidFill>
                          <a:latin typeface="+mn-lt"/>
                        </a:rPr>
                        <a:t>2: </a:t>
                      </a:r>
                      <a:r>
                        <a:rPr lang="en-US" sz="1600" dirty="0">
                          <a:solidFill>
                            <a:schemeClr val="bg1"/>
                          </a:solidFill>
                          <a:latin typeface="+mn-lt"/>
                        </a:rPr>
                        <a:t>moderate pain/ulceration</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285750" indent="-285750" algn="l">
                        <a:buFont typeface="Wingdings" panose="05000000000000000000" pitchFamily="2" charset="2"/>
                        <a:buChar char="§"/>
                      </a:pPr>
                      <a:r>
                        <a:rPr lang="en-US" sz="1600" dirty="0">
                          <a:solidFill>
                            <a:schemeClr val="bg1"/>
                          </a:solidFill>
                          <a:latin typeface="+mn-lt"/>
                        </a:rPr>
                        <a:t>Consider dose delay or reduction</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4177304735"/>
                  </a:ext>
                </a:extLst>
              </a:tr>
              <a:tr h="37035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dirty="0">
                          <a:solidFill>
                            <a:schemeClr val="bg1"/>
                          </a:solidFill>
                          <a:latin typeface="+mn-lt"/>
                        </a:rPr>
                        <a:t>3: </a:t>
                      </a:r>
                      <a:r>
                        <a:rPr lang="en-US" sz="1600" dirty="0">
                          <a:solidFill>
                            <a:schemeClr val="bg1"/>
                          </a:solidFill>
                          <a:latin typeface="+mn-lt"/>
                        </a:rPr>
                        <a:t>severe pain/ulceration interfering with oral intake</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285750" indent="-285750" algn="l">
                        <a:buFont typeface="Wingdings" panose="05000000000000000000" pitchFamily="2" charset="2"/>
                        <a:buChar char="§"/>
                      </a:pPr>
                      <a:r>
                        <a:rPr lang="en-US" sz="1600" dirty="0">
                          <a:solidFill>
                            <a:schemeClr val="bg1"/>
                          </a:solidFill>
                          <a:latin typeface="+mn-lt"/>
                        </a:rPr>
                        <a:t>Delay dose until resolved to grade ≤</a:t>
                      </a:r>
                      <a:r>
                        <a:rPr lang="en-US" sz="1600" dirty="0">
                          <a:solidFill>
                            <a:schemeClr val="bg1"/>
                          </a:solidFill>
                          <a:latin typeface="+mn-lt"/>
                          <a:sym typeface="Symbol" panose="05050102010706020507" pitchFamily="18" charset="2"/>
                        </a:rPr>
                        <a:t>1 or baseline</a:t>
                      </a:r>
                    </a:p>
                    <a:p>
                      <a:pPr marL="285750" indent="-285750" algn="l">
                        <a:buFont typeface="Wingdings" panose="05000000000000000000" pitchFamily="2" charset="2"/>
                        <a:buChar char="§"/>
                      </a:pPr>
                      <a:r>
                        <a:rPr lang="en-US" sz="1600" dirty="0">
                          <a:solidFill>
                            <a:schemeClr val="bg1"/>
                          </a:solidFill>
                          <a:latin typeface="+mn-lt"/>
                          <a:sym typeface="Symbol" panose="05050102010706020507" pitchFamily="18" charset="2"/>
                        </a:rPr>
                        <a:t>Consider dose reduction by 1 level if supportive medications </a:t>
                      </a:r>
                      <a:br>
                        <a:rPr lang="en-US" sz="1600" dirty="0">
                          <a:solidFill>
                            <a:schemeClr val="bg1"/>
                          </a:solidFill>
                          <a:latin typeface="+mn-lt"/>
                          <a:sym typeface="Symbol" panose="05050102010706020507" pitchFamily="18" charset="2"/>
                        </a:rPr>
                      </a:br>
                      <a:r>
                        <a:rPr lang="en-US" sz="1600" dirty="0">
                          <a:solidFill>
                            <a:schemeClr val="bg1"/>
                          </a:solidFill>
                          <a:latin typeface="+mn-lt"/>
                          <a:sym typeface="Symbol" panose="05050102010706020507" pitchFamily="18" charset="2"/>
                        </a:rPr>
                        <a:t>are already optimized</a:t>
                      </a:r>
                      <a:endParaRPr lang="en-US" sz="1600" dirty="0">
                        <a:solidFill>
                          <a:schemeClr val="bg1"/>
                        </a:solidFill>
                        <a:latin typeface="+mn-lt"/>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945197485"/>
                  </a:ext>
                </a:extLst>
              </a:tr>
              <a:tr h="26062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dirty="0">
                          <a:solidFill>
                            <a:schemeClr val="bg1"/>
                          </a:solidFill>
                          <a:latin typeface="+mn-lt"/>
                        </a:rPr>
                        <a:t>4: </a:t>
                      </a:r>
                      <a:r>
                        <a:rPr lang="en-US" sz="1600" dirty="0">
                          <a:solidFill>
                            <a:schemeClr val="bg1"/>
                          </a:solidFill>
                          <a:latin typeface="+mn-lt"/>
                        </a:rPr>
                        <a:t>oral intake not possible; life-threatening consequences</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285750" indent="-285750" algn="l">
                        <a:buFont typeface="Wingdings" panose="05000000000000000000" pitchFamily="2" charset="2"/>
                        <a:buChar char="§"/>
                      </a:pPr>
                      <a:r>
                        <a:rPr lang="en-US" sz="1600" dirty="0">
                          <a:solidFill>
                            <a:schemeClr val="bg1"/>
                          </a:solidFill>
                          <a:latin typeface="+mn-lt"/>
                        </a:rPr>
                        <a:t>Discontinue drug</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617085935"/>
                  </a:ext>
                </a:extLst>
              </a:tr>
            </a:tbl>
          </a:graphicData>
        </a:graphic>
      </p:graphicFrame>
      <p:sp>
        <p:nvSpPr>
          <p:cNvPr id="9" name="TextBox 8">
            <a:extLst>
              <a:ext uri="{FF2B5EF4-FFF2-40B4-BE49-F238E27FC236}">
                <a16:creationId xmlns:a16="http://schemas.microsoft.com/office/drawing/2014/main" id="{C8724473-C78A-025E-68D5-1219947E4C10}"/>
              </a:ext>
            </a:extLst>
          </p:cNvPr>
          <p:cNvSpPr txBox="1"/>
          <p:nvPr/>
        </p:nvSpPr>
        <p:spPr bwMode="auto">
          <a:xfrm>
            <a:off x="723900" y="5902523"/>
            <a:ext cx="721684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*In all levels, optimize supportive medications to provide pain relief (eg, viscous lidocaine rinses).</a:t>
            </a:r>
          </a:p>
        </p:txBody>
      </p:sp>
      <p:grpSp>
        <p:nvGrpSpPr>
          <p:cNvPr id="12" name="Group 11">
            <a:extLst>
              <a:ext uri="{FF2B5EF4-FFF2-40B4-BE49-F238E27FC236}">
                <a16:creationId xmlns:a16="http://schemas.microsoft.com/office/drawing/2014/main" id="{4E779D11-51F5-FDA7-FE29-C17C62FA412C}"/>
              </a:ext>
            </a:extLst>
          </p:cNvPr>
          <p:cNvGrpSpPr/>
          <p:nvPr/>
        </p:nvGrpSpPr>
        <p:grpSpPr>
          <a:xfrm>
            <a:off x="3159165" y="1600200"/>
            <a:ext cx="5873670" cy="1756458"/>
            <a:chOff x="3159165" y="1600200"/>
            <a:chExt cx="5873670" cy="1756458"/>
          </a:xfrm>
        </p:grpSpPr>
        <p:sp>
          <p:nvSpPr>
            <p:cNvPr id="6" name="Rectangle 5">
              <a:extLst>
                <a:ext uri="{FF2B5EF4-FFF2-40B4-BE49-F238E27FC236}">
                  <a16:creationId xmlns:a16="http://schemas.microsoft.com/office/drawing/2014/main" id="{64889421-8393-8388-F628-4F36D21E9D54}"/>
                </a:ext>
              </a:extLst>
            </p:cNvPr>
            <p:cNvSpPr/>
            <p:nvPr/>
          </p:nvSpPr>
          <p:spPr bwMode="auto">
            <a:xfrm>
              <a:off x="3159165" y="1600200"/>
              <a:ext cx="5873670" cy="1756458"/>
            </a:xfrm>
            <a:prstGeom prst="rect">
              <a:avLst/>
            </a:prstGeom>
            <a:solidFill>
              <a:schemeClr val="tx1">
                <a:lumMod val="95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 name="Rectangle 6">
              <a:extLst>
                <a:ext uri="{FF2B5EF4-FFF2-40B4-BE49-F238E27FC236}">
                  <a16:creationId xmlns:a16="http://schemas.microsoft.com/office/drawing/2014/main" id="{AC2B4DAE-B89E-8674-EB73-10848BC37557}"/>
                </a:ext>
              </a:extLst>
            </p:cNvPr>
            <p:cNvSpPr/>
            <p:nvPr/>
          </p:nvSpPr>
          <p:spPr bwMode="auto">
            <a:xfrm>
              <a:off x="3921599" y="1672541"/>
              <a:ext cx="3699124" cy="484221"/>
            </a:xfrm>
            <a:prstGeom prst="rect">
              <a:avLst/>
            </a:prstGeom>
            <a:noFill/>
            <a:ln w="0">
              <a:noFill/>
              <a:miter lim="800000"/>
              <a:headEnd/>
              <a:tailEnd/>
            </a:ln>
          </p:spPr>
          <p:txBody>
            <a:bodyPr rtlCol="0" anchor="ctr"/>
            <a:lstStyle/>
            <a:p>
              <a:pPr eaLnBrk="1" hangingPunct="1">
                <a:spcBef>
                  <a:spcPct val="35000"/>
                </a:spcBef>
                <a:spcAft>
                  <a:spcPct val="25000"/>
                </a:spcAft>
                <a:buClr>
                  <a:schemeClr val="folHlink"/>
                </a:buClr>
                <a:buNone/>
              </a:pPr>
              <a:r>
                <a:rPr lang="en-US" sz="2000" b="1" dirty="0">
                  <a:solidFill>
                    <a:schemeClr val="accent2"/>
                  </a:solidFill>
                  <a:latin typeface="Calibri" panose="020F0502020204030204" pitchFamily="34" charset="0"/>
                </a:rPr>
                <a:t>What to Look for</a:t>
              </a:r>
            </a:p>
          </p:txBody>
        </p:sp>
        <p:sp>
          <p:nvSpPr>
            <p:cNvPr id="10" name="Rectangle 9">
              <a:extLst>
                <a:ext uri="{FF2B5EF4-FFF2-40B4-BE49-F238E27FC236}">
                  <a16:creationId xmlns:a16="http://schemas.microsoft.com/office/drawing/2014/main" id="{A6F6BEB8-C886-826F-EB8B-9794A4EBB61D}"/>
                </a:ext>
              </a:extLst>
            </p:cNvPr>
            <p:cNvSpPr/>
            <p:nvPr/>
          </p:nvSpPr>
          <p:spPr bwMode="auto">
            <a:xfrm>
              <a:off x="4044147" y="2116167"/>
              <a:ext cx="4960958" cy="1159469"/>
            </a:xfrm>
            <a:prstGeom prst="rect">
              <a:avLst/>
            </a:prstGeom>
            <a:noFill/>
            <a:ln w="0">
              <a:noFill/>
              <a:miter lim="800000"/>
              <a:headEnd/>
              <a:tailEnd/>
            </a:ln>
          </p:spPr>
          <p:txBody>
            <a:bodyPr rtlCol="0" anchor="t"/>
            <a:lstStyle/>
            <a:p>
              <a:pPr marL="180975" indent="-180975">
                <a:buClr>
                  <a:schemeClr val="bg1"/>
                </a:buClr>
                <a:buFont typeface="Wingdings" pitchFamily="2" charset="2"/>
                <a:buChar char="§"/>
              </a:pPr>
              <a:r>
                <a:rPr lang="en-US" sz="1600" dirty="0">
                  <a:solidFill>
                    <a:schemeClr val="bg1"/>
                  </a:solidFill>
                  <a:latin typeface="Calibri" panose="020F0502020204030204" pitchFamily="34" charset="0"/>
                </a:rPr>
                <a:t>Lips and mucosa appear redder than usual</a:t>
              </a:r>
            </a:p>
            <a:p>
              <a:pPr marL="180975" indent="-180975">
                <a:buClr>
                  <a:schemeClr val="bg1"/>
                </a:buClr>
                <a:buFont typeface="Wingdings" pitchFamily="2" charset="2"/>
                <a:buChar char="§"/>
              </a:pPr>
              <a:r>
                <a:rPr lang="en-US" sz="1600" dirty="0">
                  <a:solidFill>
                    <a:schemeClr val="bg1"/>
                  </a:solidFill>
                  <a:latin typeface="Calibri" panose="020F0502020204030204" pitchFamily="34" charset="0"/>
                </a:rPr>
                <a:t>Visible sores on oral mucosa</a:t>
              </a:r>
            </a:p>
            <a:p>
              <a:pPr marL="180975" indent="-180975">
                <a:buClr>
                  <a:schemeClr val="bg1"/>
                </a:buClr>
                <a:buFont typeface="Wingdings" pitchFamily="2" charset="2"/>
                <a:buChar char="§"/>
              </a:pPr>
              <a:r>
                <a:rPr lang="en-US" sz="1600" dirty="0">
                  <a:solidFill>
                    <a:schemeClr val="bg1"/>
                  </a:solidFill>
                  <a:latin typeface="Calibri" panose="020F0502020204030204" pitchFamily="34" charset="0"/>
                </a:rPr>
                <a:t>Mouth pain, which may affect chewing and swallowing</a:t>
              </a:r>
            </a:p>
            <a:p>
              <a:pPr marL="180975" indent="-180975">
                <a:buClr>
                  <a:schemeClr val="bg1"/>
                </a:buClr>
                <a:buFont typeface="Wingdings" pitchFamily="2" charset="2"/>
                <a:buChar char="§"/>
              </a:pPr>
              <a:r>
                <a:rPr lang="en-US" sz="1600" dirty="0">
                  <a:solidFill>
                    <a:schemeClr val="bg1"/>
                  </a:solidFill>
                  <a:latin typeface="Calibri" panose="020F0502020204030204" pitchFamily="34" charset="0"/>
                </a:rPr>
                <a:t>Changes in ability to taste </a:t>
              </a:r>
            </a:p>
          </p:txBody>
        </p:sp>
        <p:pic>
          <p:nvPicPr>
            <p:cNvPr id="11" name="Picture 10">
              <a:extLst>
                <a:ext uri="{FF2B5EF4-FFF2-40B4-BE49-F238E27FC236}">
                  <a16:creationId xmlns:a16="http://schemas.microsoft.com/office/drawing/2014/main" id="{1BDFF100-C848-B723-97B2-D91489BD4A13}"/>
                </a:ext>
              </a:extLst>
            </p:cNvPr>
            <p:cNvPicPr>
              <a:picLocks noChangeAspect="1"/>
            </p:cNvPicPr>
            <p:nvPr/>
          </p:nvPicPr>
          <p:blipFill>
            <a:blip r:embed="rId3"/>
            <a:stretch>
              <a:fillRect/>
            </a:stretch>
          </p:blipFill>
          <p:spPr>
            <a:xfrm>
              <a:off x="3353523" y="1809106"/>
              <a:ext cx="609600" cy="901700"/>
            </a:xfrm>
            <a:prstGeom prst="rect">
              <a:avLst/>
            </a:prstGeom>
          </p:spPr>
        </p:pic>
      </p:grpSp>
      <p:sp>
        <p:nvSpPr>
          <p:cNvPr id="3" name="TextBox 2">
            <a:extLst>
              <a:ext uri="{FF2B5EF4-FFF2-40B4-BE49-F238E27FC236}">
                <a16:creationId xmlns:a16="http://schemas.microsoft.com/office/drawing/2014/main" id="{44199EBE-A2A4-4E18-FACB-2A6E86AC8531}"/>
              </a:ext>
            </a:extLst>
          </p:cNvPr>
          <p:cNvSpPr txBox="1"/>
          <p:nvPr/>
        </p:nvSpPr>
        <p:spPr bwMode="auto">
          <a:xfrm>
            <a:off x="456791" y="6421563"/>
            <a:ext cx="610385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Shimizu. JCO. 2023;[Epub].</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34445267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3E64D2-F509-165C-F2C4-6BB371126545}"/>
              </a:ext>
            </a:extLst>
          </p:cNvPr>
          <p:cNvSpPr>
            <a:spLocks noGrp="1"/>
          </p:cNvSpPr>
          <p:nvPr>
            <p:ph type="title"/>
          </p:nvPr>
        </p:nvSpPr>
        <p:spPr/>
        <p:txBody>
          <a:bodyPr/>
          <a:lstStyle/>
          <a:p>
            <a:r>
              <a:rPr lang="en-US" dirty="0"/>
              <a:t>Management of Interstitial Lung Disease</a:t>
            </a:r>
            <a:br>
              <a:rPr lang="en-US" dirty="0"/>
            </a:br>
            <a:r>
              <a:rPr lang="en-US" dirty="0"/>
              <a:t>Associated With Datopotamab Deruxtecan </a:t>
            </a:r>
          </a:p>
        </p:txBody>
      </p:sp>
      <p:sp>
        <p:nvSpPr>
          <p:cNvPr id="5" name="TextBox 4">
            <a:extLst>
              <a:ext uri="{FF2B5EF4-FFF2-40B4-BE49-F238E27FC236}">
                <a16:creationId xmlns:a16="http://schemas.microsoft.com/office/drawing/2014/main" id="{B5186AB2-707D-6288-19EC-A76859CD5273}"/>
              </a:ext>
            </a:extLst>
          </p:cNvPr>
          <p:cNvSpPr txBox="1"/>
          <p:nvPr/>
        </p:nvSpPr>
        <p:spPr bwMode="auto">
          <a:xfrm>
            <a:off x="457362" y="6422134"/>
            <a:ext cx="610385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Shimizu. JCO. 2023;[Epub]. Tarantino. JAMA Oncol. 2021;7:1873.</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8" name="Table 7">
            <a:extLst>
              <a:ext uri="{FF2B5EF4-FFF2-40B4-BE49-F238E27FC236}">
                <a16:creationId xmlns:a16="http://schemas.microsoft.com/office/drawing/2014/main" id="{4AF4389B-FFD2-110F-83DA-4682FA54DFF5}"/>
              </a:ext>
            </a:extLst>
          </p:cNvPr>
          <p:cNvGraphicFramePr>
            <a:graphicFrameLocks noGrp="1"/>
          </p:cNvGraphicFramePr>
          <p:nvPr>
            <p:extLst>
              <p:ext uri="{D42A27DB-BD31-4B8C-83A1-F6EECF244321}">
                <p14:modId xmlns:p14="http://schemas.microsoft.com/office/powerpoint/2010/main" val="2538839403"/>
              </p:ext>
            </p:extLst>
          </p:nvPr>
        </p:nvGraphicFramePr>
        <p:xfrm>
          <a:off x="723900" y="3448812"/>
          <a:ext cx="10782300" cy="2754902"/>
        </p:xfrm>
        <a:graphic>
          <a:graphicData uri="http://schemas.openxmlformats.org/drawingml/2006/table">
            <a:tbl>
              <a:tblPr firstRow="1" bandRow="1">
                <a:tableStyleId>{5C22544A-7EE6-4342-B048-85BDC9FD1C3A}</a:tableStyleId>
              </a:tblPr>
              <a:tblGrid>
                <a:gridCol w="4121369">
                  <a:extLst>
                    <a:ext uri="{9D8B030D-6E8A-4147-A177-3AD203B41FA5}">
                      <a16:colId xmlns:a16="http://schemas.microsoft.com/office/drawing/2014/main" val="1812797806"/>
                    </a:ext>
                  </a:extLst>
                </a:gridCol>
                <a:gridCol w="6660931">
                  <a:extLst>
                    <a:ext uri="{9D8B030D-6E8A-4147-A177-3AD203B41FA5}">
                      <a16:colId xmlns:a16="http://schemas.microsoft.com/office/drawing/2014/main" val="4075463601"/>
                    </a:ext>
                  </a:extLst>
                </a:gridCol>
              </a:tblGrid>
              <a:tr h="275386">
                <a:tc>
                  <a:txBody>
                    <a:bodyPr/>
                    <a:lstStyle/>
                    <a:p>
                      <a:pPr>
                        <a:lnSpc>
                          <a:spcPct val="90000"/>
                        </a:lnSpc>
                      </a:pPr>
                      <a:r>
                        <a:rPr lang="en-US" sz="1400" dirty="0"/>
                        <a:t>Grade and Description</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l">
                        <a:lnSpc>
                          <a:spcPct val="90000"/>
                        </a:lnSpc>
                      </a:pPr>
                      <a:r>
                        <a:rPr lang="en-US" sz="1400" dirty="0"/>
                        <a:t>Protocol Management Recommendations in Addition to Holding or Discontinuing Agent</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2401077622"/>
                  </a:ext>
                </a:extLst>
              </a:tr>
              <a:tr h="468156">
                <a:tc>
                  <a:txBody>
                    <a:bodyPr/>
                    <a:lstStyle/>
                    <a:p>
                      <a:pPr marL="0" marR="0" lvl="0" indent="0" algn="l" defTabSz="914400" rtl="0" eaLnBrk="1" fontAlgn="auto" latinLnBrk="0" hangingPunct="1">
                        <a:lnSpc>
                          <a:spcPct val="90000"/>
                        </a:lnSpc>
                        <a:spcBef>
                          <a:spcPts val="0"/>
                        </a:spcBef>
                        <a:spcAft>
                          <a:spcPts val="0"/>
                        </a:spcAft>
                        <a:buClrTx/>
                        <a:buSzTx/>
                        <a:buFontTx/>
                        <a:buNone/>
                        <a:tabLst/>
                        <a:defRPr/>
                      </a:pPr>
                      <a:r>
                        <a:rPr lang="en-US" sz="1400" b="1" dirty="0">
                          <a:solidFill>
                            <a:schemeClr val="bg1"/>
                          </a:solidFill>
                          <a:latin typeface="+mn-lt"/>
                        </a:rPr>
                        <a:t>1: </a:t>
                      </a:r>
                      <a:r>
                        <a:rPr lang="en-US" sz="1400" dirty="0">
                          <a:solidFill>
                            <a:schemeClr val="bg1"/>
                          </a:solidFill>
                          <a:latin typeface="+mn-lt"/>
                        </a:rPr>
                        <a:t>asymptomatic; clinical or diagnostic observations only</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marL="285750" indent="-285750" algn="l">
                        <a:lnSpc>
                          <a:spcPct val="90000"/>
                        </a:lnSpc>
                        <a:buFont typeface="Wingdings" panose="05000000000000000000" pitchFamily="2" charset="2"/>
                        <a:buChar char="§"/>
                      </a:pPr>
                      <a:r>
                        <a:rPr lang="en-US" sz="1400" dirty="0">
                          <a:solidFill>
                            <a:schemeClr val="bg1"/>
                          </a:solidFill>
                          <a:latin typeface="+mn-lt"/>
                        </a:rPr>
                        <a:t>Consider observation</a:t>
                      </a:r>
                    </a:p>
                    <a:p>
                      <a:pPr marL="285750" indent="-285750" algn="l">
                        <a:lnSpc>
                          <a:spcPct val="90000"/>
                        </a:lnSpc>
                        <a:buFont typeface="Wingdings" panose="05000000000000000000" pitchFamily="2" charset="2"/>
                        <a:buChar char="§"/>
                      </a:pPr>
                      <a:r>
                        <a:rPr lang="en-US" sz="1400" dirty="0">
                          <a:solidFill>
                            <a:schemeClr val="bg1"/>
                          </a:solidFill>
                          <a:latin typeface="+mn-lt"/>
                        </a:rPr>
                        <a:t>Consider oral prednisone 0.5 mg/kg/day</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340121679"/>
                  </a:ext>
                </a:extLst>
              </a:tr>
              <a:tr h="468156">
                <a:tc>
                  <a:txBody>
                    <a:bodyPr/>
                    <a:lstStyle/>
                    <a:p>
                      <a:pPr marL="0" marR="0" lvl="0" indent="0" algn="l" defTabSz="914400" rtl="0" eaLnBrk="1" fontAlgn="auto" latinLnBrk="0" hangingPunct="1">
                        <a:lnSpc>
                          <a:spcPct val="90000"/>
                        </a:lnSpc>
                        <a:spcBef>
                          <a:spcPts val="0"/>
                        </a:spcBef>
                        <a:spcAft>
                          <a:spcPts val="0"/>
                        </a:spcAft>
                        <a:buClrTx/>
                        <a:buSzTx/>
                        <a:buFontTx/>
                        <a:buNone/>
                        <a:tabLst/>
                        <a:defRPr/>
                      </a:pPr>
                      <a:r>
                        <a:rPr lang="en-US" sz="1400" b="1" dirty="0">
                          <a:solidFill>
                            <a:schemeClr val="bg1"/>
                          </a:solidFill>
                          <a:latin typeface="+mn-lt"/>
                        </a:rPr>
                        <a:t>2: </a:t>
                      </a:r>
                      <a:r>
                        <a:rPr lang="en-US" sz="1400" dirty="0">
                          <a:solidFill>
                            <a:schemeClr val="bg1"/>
                          </a:solidFill>
                          <a:latin typeface="+mn-lt"/>
                        </a:rPr>
                        <a:t>symptomatic; limiting instrumental ADLs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285750" indent="-285750" algn="l">
                        <a:lnSpc>
                          <a:spcPct val="90000"/>
                        </a:lnSpc>
                        <a:buFont typeface="Wingdings" panose="05000000000000000000" pitchFamily="2" charset="2"/>
                        <a:buChar char="§"/>
                      </a:pPr>
                      <a:r>
                        <a:rPr lang="en-US" sz="1400" dirty="0">
                          <a:solidFill>
                            <a:schemeClr val="bg1"/>
                          </a:solidFill>
                          <a:latin typeface="+mn-lt"/>
                        </a:rPr>
                        <a:t>Oral prednisone 1 mg/kg/day</a:t>
                      </a:r>
                    </a:p>
                    <a:p>
                      <a:pPr marL="285750" indent="-285750" algn="l">
                        <a:lnSpc>
                          <a:spcPct val="90000"/>
                        </a:lnSpc>
                        <a:buFont typeface="Wingdings" panose="05000000000000000000" pitchFamily="2" charset="2"/>
                        <a:buChar char="§"/>
                      </a:pPr>
                      <a:r>
                        <a:rPr lang="en-US" sz="1400" dirty="0">
                          <a:solidFill>
                            <a:schemeClr val="bg1"/>
                          </a:solidFill>
                          <a:latin typeface="+mn-lt"/>
                        </a:rPr>
                        <a:t>Increase to 2 mg/kg/day or switch to IV if no improvement after 5 days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4177304735"/>
                  </a:ext>
                </a:extLst>
              </a:tr>
              <a:tr h="660926">
                <a:tc>
                  <a:txBody>
                    <a:bodyPr/>
                    <a:lstStyle/>
                    <a:p>
                      <a:pPr marL="0" marR="0" lvl="0" indent="0" algn="l" defTabSz="914400" rtl="0" eaLnBrk="1" fontAlgn="auto" latinLnBrk="0" hangingPunct="1">
                        <a:lnSpc>
                          <a:spcPct val="90000"/>
                        </a:lnSpc>
                        <a:spcBef>
                          <a:spcPts val="0"/>
                        </a:spcBef>
                        <a:spcAft>
                          <a:spcPts val="0"/>
                        </a:spcAft>
                        <a:buClrTx/>
                        <a:buSzTx/>
                        <a:buFontTx/>
                        <a:buNone/>
                        <a:tabLst/>
                        <a:defRPr/>
                      </a:pPr>
                      <a:r>
                        <a:rPr lang="en-US" sz="1400" b="1" dirty="0">
                          <a:solidFill>
                            <a:schemeClr val="bg1"/>
                          </a:solidFill>
                          <a:latin typeface="+mn-lt"/>
                        </a:rPr>
                        <a:t>3: </a:t>
                      </a:r>
                      <a:r>
                        <a:rPr lang="en-US" sz="1400" b="0" dirty="0">
                          <a:solidFill>
                            <a:schemeClr val="bg1"/>
                          </a:solidFill>
                          <a:latin typeface="+mn-lt"/>
                        </a:rPr>
                        <a:t>severe symptoms; limiting self-care ADLs or </a:t>
                      </a:r>
                      <a:br>
                        <a:rPr lang="en-US" sz="1400" b="0" dirty="0">
                          <a:solidFill>
                            <a:schemeClr val="bg1"/>
                          </a:solidFill>
                          <a:latin typeface="+mn-lt"/>
                        </a:rPr>
                      </a:br>
                      <a:r>
                        <a:rPr lang="en-US" sz="1400" b="0" dirty="0">
                          <a:solidFill>
                            <a:schemeClr val="bg1"/>
                          </a:solidFill>
                          <a:latin typeface="+mn-lt"/>
                        </a:rPr>
                        <a:t>life-threatening respiratory compromise</a:t>
                      </a:r>
                    </a:p>
                  </a:txBody>
                  <a:tcPr anchor="ctr">
                    <a:lnL w="12700" cmpd="sng">
                      <a:noFill/>
                    </a:lnL>
                    <a:lnR w="12700" cmpd="sng">
                      <a:noFill/>
                    </a:lnR>
                    <a:lnT w="12700" cmpd="sng">
                      <a:noFill/>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285750" indent="-285750" algn="l">
                        <a:lnSpc>
                          <a:spcPct val="90000"/>
                        </a:lnSpc>
                        <a:buFont typeface="Wingdings" panose="05000000000000000000" pitchFamily="2" charset="2"/>
                        <a:buChar char="§"/>
                      </a:pPr>
                      <a:r>
                        <a:rPr lang="en-US" sz="1400" dirty="0">
                          <a:solidFill>
                            <a:schemeClr val="bg1"/>
                          </a:solidFill>
                          <a:latin typeface="+mn-lt"/>
                        </a:rPr>
                        <a:t>Hospitalization</a:t>
                      </a:r>
                    </a:p>
                    <a:p>
                      <a:pPr marL="285750" indent="-285750" algn="l">
                        <a:lnSpc>
                          <a:spcPct val="90000"/>
                        </a:lnSpc>
                        <a:buFont typeface="Wingdings" panose="05000000000000000000" pitchFamily="2" charset="2"/>
                        <a:buChar char="§"/>
                      </a:pPr>
                      <a:r>
                        <a:rPr lang="en-US" sz="1400" dirty="0">
                          <a:solidFill>
                            <a:schemeClr val="bg1"/>
                          </a:solidFill>
                          <a:latin typeface="+mn-lt"/>
                        </a:rPr>
                        <a:t>IV high-dose methylprednisolone for </a:t>
                      </a:r>
                      <a:r>
                        <a:rPr lang="en-US" sz="1400" dirty="0">
                          <a:solidFill>
                            <a:schemeClr val="bg1"/>
                          </a:solidFill>
                          <a:latin typeface="Calibri" panose="020F0502020204030204" pitchFamily="34" charset="0"/>
                          <a:cs typeface="Calibri" panose="020F0502020204030204" pitchFamily="34" charset="0"/>
                        </a:rPr>
                        <a:t>≥</a:t>
                      </a:r>
                      <a:r>
                        <a:rPr lang="en-US" sz="1400" dirty="0">
                          <a:solidFill>
                            <a:schemeClr val="bg1"/>
                          </a:solidFill>
                          <a:latin typeface="+mn-lt"/>
                        </a:rPr>
                        <a:t>14 days, followed by taper, if needed</a:t>
                      </a:r>
                    </a:p>
                  </a:txBody>
                  <a:tcPr anchor="ctr">
                    <a:lnL w="12700" cmpd="sng">
                      <a:noFill/>
                    </a:lnL>
                    <a:lnR w="12700" cmpd="sng">
                      <a:noFill/>
                    </a:lnR>
                    <a:lnT w="12700" cmpd="sng">
                      <a:noFill/>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945197485"/>
                  </a:ext>
                </a:extLst>
              </a:tr>
              <a:tr h="853696">
                <a:tc>
                  <a:txBody>
                    <a:bodyPr/>
                    <a:lstStyle/>
                    <a:p>
                      <a:pPr marL="0" marR="0" lvl="0" indent="0" algn="l" defTabSz="914400" rtl="0" eaLnBrk="1" fontAlgn="auto" latinLnBrk="0" hangingPunct="1">
                        <a:lnSpc>
                          <a:spcPct val="90000"/>
                        </a:lnSpc>
                        <a:spcBef>
                          <a:spcPts val="0"/>
                        </a:spcBef>
                        <a:spcAft>
                          <a:spcPts val="0"/>
                        </a:spcAft>
                        <a:buClrTx/>
                        <a:buSzTx/>
                        <a:buFontTx/>
                        <a:buNone/>
                        <a:tabLst/>
                        <a:defRPr/>
                      </a:pPr>
                      <a:r>
                        <a:rPr lang="en-US" sz="1400" b="1" dirty="0">
                          <a:solidFill>
                            <a:schemeClr val="bg1"/>
                          </a:solidFill>
                          <a:latin typeface="+mn-lt"/>
                        </a:rPr>
                        <a:t>For all grades</a:t>
                      </a:r>
                    </a:p>
                  </a:txBody>
                  <a:tcPr anchor="ct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285750" indent="-285750" algn="l">
                        <a:lnSpc>
                          <a:spcPct val="90000"/>
                        </a:lnSpc>
                        <a:buFont typeface="Wingdings" panose="05000000000000000000" pitchFamily="2" charset="2"/>
                        <a:buChar char="§"/>
                      </a:pPr>
                      <a:r>
                        <a:rPr lang="en-US" sz="1400" dirty="0">
                          <a:solidFill>
                            <a:schemeClr val="bg1"/>
                          </a:solidFill>
                          <a:latin typeface="+mn-lt"/>
                        </a:rPr>
                        <a:t>Oxygen supplementation for hypoxia</a:t>
                      </a:r>
                    </a:p>
                    <a:p>
                      <a:pPr marL="285750" indent="-285750" algn="l">
                        <a:lnSpc>
                          <a:spcPct val="90000"/>
                        </a:lnSpc>
                        <a:buFont typeface="Wingdings" panose="05000000000000000000" pitchFamily="2" charset="2"/>
                        <a:buChar char="§"/>
                      </a:pPr>
                      <a:r>
                        <a:rPr lang="en-US" sz="1400" dirty="0">
                          <a:solidFill>
                            <a:schemeClr val="bg1"/>
                          </a:solidFill>
                          <a:latin typeface="+mn-lt"/>
                        </a:rPr>
                        <a:t>Supportive treatment for prolonged corticosteroid use</a:t>
                      </a:r>
                    </a:p>
                    <a:p>
                      <a:pPr marL="285750" indent="-285750" algn="l">
                        <a:lnSpc>
                          <a:spcPct val="90000"/>
                        </a:lnSpc>
                        <a:buFont typeface="Wingdings" panose="05000000000000000000" pitchFamily="2" charset="2"/>
                        <a:buChar char="§"/>
                      </a:pPr>
                      <a:r>
                        <a:rPr lang="en-US" sz="1400" dirty="0">
                          <a:solidFill>
                            <a:schemeClr val="bg1"/>
                          </a:solidFill>
                          <a:latin typeface="+mn-lt"/>
                        </a:rPr>
                        <a:t>Consider infliximab, mycophenolate mofetil, IVIG, or other immunosuppressant </a:t>
                      </a:r>
                      <a:br>
                        <a:rPr lang="en-US" sz="1400" dirty="0">
                          <a:solidFill>
                            <a:schemeClr val="bg1"/>
                          </a:solidFill>
                          <a:latin typeface="+mn-lt"/>
                        </a:rPr>
                      </a:br>
                      <a:r>
                        <a:rPr lang="en-US" sz="1400" dirty="0">
                          <a:solidFill>
                            <a:schemeClr val="bg1"/>
                          </a:solidFill>
                          <a:latin typeface="+mn-lt"/>
                        </a:rPr>
                        <a:t>if corticosteroid refractory</a:t>
                      </a:r>
                    </a:p>
                  </a:txBody>
                  <a:tcPr anchor="ct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extLst>
                  <a:ext uri="{0D108BD9-81ED-4DB2-BD59-A6C34878D82A}">
                    <a16:rowId xmlns:a16="http://schemas.microsoft.com/office/drawing/2014/main" val="2617085935"/>
                  </a:ext>
                </a:extLst>
              </a:tr>
            </a:tbl>
          </a:graphicData>
        </a:graphic>
      </p:graphicFrame>
      <p:grpSp>
        <p:nvGrpSpPr>
          <p:cNvPr id="15" name="Group 14">
            <a:extLst>
              <a:ext uri="{FF2B5EF4-FFF2-40B4-BE49-F238E27FC236}">
                <a16:creationId xmlns:a16="http://schemas.microsoft.com/office/drawing/2014/main" id="{5FBFB63D-4DA1-DDF0-D52E-47453271DF66}"/>
              </a:ext>
            </a:extLst>
          </p:cNvPr>
          <p:cNvGrpSpPr/>
          <p:nvPr/>
        </p:nvGrpSpPr>
        <p:grpSpPr>
          <a:xfrm>
            <a:off x="2124438" y="1545220"/>
            <a:ext cx="7968687" cy="1857737"/>
            <a:chOff x="2124438" y="1545220"/>
            <a:chExt cx="7968687" cy="1857737"/>
          </a:xfrm>
        </p:grpSpPr>
        <p:sp>
          <p:nvSpPr>
            <p:cNvPr id="6" name="Rectangle 5">
              <a:extLst>
                <a:ext uri="{FF2B5EF4-FFF2-40B4-BE49-F238E27FC236}">
                  <a16:creationId xmlns:a16="http://schemas.microsoft.com/office/drawing/2014/main" id="{CAB717B5-9894-3187-6896-4C2516E28545}"/>
                </a:ext>
              </a:extLst>
            </p:cNvPr>
            <p:cNvSpPr/>
            <p:nvPr/>
          </p:nvSpPr>
          <p:spPr bwMode="auto">
            <a:xfrm>
              <a:off x="2124438" y="1600199"/>
              <a:ext cx="7968687" cy="1802758"/>
            </a:xfrm>
            <a:prstGeom prst="rect">
              <a:avLst/>
            </a:prstGeom>
            <a:solidFill>
              <a:schemeClr val="tx1">
                <a:lumMod val="95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 name="Rectangle 6">
              <a:extLst>
                <a:ext uri="{FF2B5EF4-FFF2-40B4-BE49-F238E27FC236}">
                  <a16:creationId xmlns:a16="http://schemas.microsoft.com/office/drawing/2014/main" id="{6F92CEE7-36A6-049B-ACD7-2C63DF7B2742}"/>
                </a:ext>
              </a:extLst>
            </p:cNvPr>
            <p:cNvSpPr/>
            <p:nvPr/>
          </p:nvSpPr>
          <p:spPr bwMode="auto">
            <a:xfrm>
              <a:off x="2794275" y="1545220"/>
              <a:ext cx="3699124" cy="484221"/>
            </a:xfrm>
            <a:prstGeom prst="rect">
              <a:avLst/>
            </a:prstGeom>
            <a:noFill/>
            <a:ln w="0">
              <a:noFill/>
              <a:miter lim="800000"/>
              <a:headEnd/>
              <a:tailEnd/>
            </a:ln>
          </p:spPr>
          <p:txBody>
            <a:bodyPr rtlCol="0" anchor="ctr"/>
            <a:lstStyle/>
            <a:p>
              <a:pPr eaLnBrk="1" hangingPunct="1">
                <a:spcBef>
                  <a:spcPct val="35000"/>
                </a:spcBef>
                <a:spcAft>
                  <a:spcPct val="25000"/>
                </a:spcAft>
                <a:buClr>
                  <a:schemeClr val="folHlink"/>
                </a:buClr>
                <a:buNone/>
              </a:pPr>
              <a:r>
                <a:rPr lang="en-US" sz="2000" b="1" dirty="0">
                  <a:solidFill>
                    <a:schemeClr val="accent2"/>
                  </a:solidFill>
                  <a:latin typeface="Calibri" panose="020F0502020204030204" pitchFamily="34" charset="0"/>
                </a:rPr>
                <a:t>What to Look for</a:t>
              </a:r>
            </a:p>
          </p:txBody>
        </p:sp>
        <p:pic>
          <p:nvPicPr>
            <p:cNvPr id="10" name="Picture 9">
              <a:extLst>
                <a:ext uri="{FF2B5EF4-FFF2-40B4-BE49-F238E27FC236}">
                  <a16:creationId xmlns:a16="http://schemas.microsoft.com/office/drawing/2014/main" id="{759EA5C4-B01F-E622-8E93-93DCA1BCAB7B}"/>
                </a:ext>
              </a:extLst>
            </p:cNvPr>
            <p:cNvPicPr>
              <a:picLocks noChangeAspect="1"/>
            </p:cNvPicPr>
            <p:nvPr/>
          </p:nvPicPr>
          <p:blipFill>
            <a:blip r:embed="rId3"/>
            <a:stretch>
              <a:fillRect/>
            </a:stretch>
          </p:blipFill>
          <p:spPr>
            <a:xfrm>
              <a:off x="2241391" y="1715950"/>
              <a:ext cx="2862692" cy="1594411"/>
            </a:xfrm>
            <a:prstGeom prst="rect">
              <a:avLst/>
            </a:prstGeom>
          </p:spPr>
        </p:pic>
        <p:sp>
          <p:nvSpPr>
            <p:cNvPr id="11" name="Rectangle 10">
              <a:extLst>
                <a:ext uri="{FF2B5EF4-FFF2-40B4-BE49-F238E27FC236}">
                  <a16:creationId xmlns:a16="http://schemas.microsoft.com/office/drawing/2014/main" id="{7C1D1B7F-A466-9AE3-A5F1-0A642A461A63}"/>
                </a:ext>
              </a:extLst>
            </p:cNvPr>
            <p:cNvSpPr/>
            <p:nvPr/>
          </p:nvSpPr>
          <p:spPr bwMode="auto">
            <a:xfrm>
              <a:off x="2901388" y="1930972"/>
              <a:ext cx="5050421" cy="1159469"/>
            </a:xfrm>
            <a:prstGeom prst="rect">
              <a:avLst/>
            </a:prstGeom>
            <a:noFill/>
            <a:ln w="0">
              <a:noFill/>
              <a:miter lim="800000"/>
              <a:headEnd/>
              <a:tailEnd/>
            </a:ln>
          </p:spPr>
          <p:txBody>
            <a:bodyPr rtlCol="0" anchor="t"/>
            <a:lstStyle/>
            <a:p>
              <a:pPr marL="180975" indent="-180975">
                <a:buClr>
                  <a:schemeClr val="bg1"/>
                </a:buClr>
                <a:buFont typeface="Wingdings" pitchFamily="2" charset="2"/>
                <a:buChar char="§"/>
              </a:pPr>
              <a:r>
                <a:rPr lang="en-US" sz="1600" dirty="0">
                  <a:solidFill>
                    <a:schemeClr val="bg1"/>
                  </a:solidFill>
                  <a:latin typeface="Calibri" panose="020F0502020204030204" pitchFamily="34" charset="0"/>
                </a:rPr>
                <a:t>Shortness of breath, particularly on exertion</a:t>
              </a:r>
            </a:p>
            <a:p>
              <a:pPr marL="180975" indent="-180975">
                <a:buClr>
                  <a:schemeClr val="bg1"/>
                </a:buClr>
                <a:buFont typeface="Wingdings" pitchFamily="2" charset="2"/>
                <a:buChar char="§"/>
              </a:pPr>
              <a:r>
                <a:rPr lang="en-US" sz="1600" dirty="0">
                  <a:solidFill>
                    <a:schemeClr val="bg1"/>
                  </a:solidFill>
                  <a:latin typeface="Calibri" panose="020F0502020204030204" pitchFamily="34" charset="0"/>
                </a:rPr>
                <a:t>Dry cough</a:t>
              </a:r>
            </a:p>
            <a:p>
              <a:pPr marL="180975" indent="-180975">
                <a:buClr>
                  <a:schemeClr val="bg1"/>
                </a:buClr>
                <a:buFont typeface="Wingdings" pitchFamily="2" charset="2"/>
                <a:buChar char="§"/>
              </a:pPr>
              <a:r>
                <a:rPr lang="en-US" sz="1600" dirty="0">
                  <a:solidFill>
                    <a:schemeClr val="bg1"/>
                  </a:solidFill>
                  <a:latin typeface="Calibri" panose="020F0502020204030204" pitchFamily="34" charset="0"/>
                </a:rPr>
                <a:t>Chest discomfort</a:t>
              </a:r>
            </a:p>
            <a:p>
              <a:pPr marL="180975" indent="-180975">
                <a:buClr>
                  <a:schemeClr val="bg1"/>
                </a:buClr>
                <a:buFont typeface="Wingdings" pitchFamily="2" charset="2"/>
                <a:buChar char="§"/>
              </a:pPr>
              <a:r>
                <a:rPr lang="en-US" sz="1600" dirty="0">
                  <a:solidFill>
                    <a:schemeClr val="bg1"/>
                  </a:solidFill>
                  <a:latin typeface="Calibri" panose="020F0502020204030204" pitchFamily="34" charset="0"/>
                </a:rPr>
                <a:t>Fatigue</a:t>
              </a:r>
            </a:p>
          </p:txBody>
        </p:sp>
        <p:pic>
          <p:nvPicPr>
            <p:cNvPr id="12" name="Picture 11">
              <a:extLst>
                <a:ext uri="{FF2B5EF4-FFF2-40B4-BE49-F238E27FC236}">
                  <a16:creationId xmlns:a16="http://schemas.microsoft.com/office/drawing/2014/main" id="{84EBA23C-47FD-5EF7-21CE-5E1328F8E8DD}"/>
                </a:ext>
              </a:extLst>
            </p:cNvPr>
            <p:cNvPicPr>
              <a:picLocks noChangeAspect="1"/>
            </p:cNvPicPr>
            <p:nvPr/>
          </p:nvPicPr>
          <p:blipFill>
            <a:blip r:embed="rId4"/>
            <a:stretch>
              <a:fillRect/>
            </a:stretch>
          </p:blipFill>
          <p:spPr>
            <a:xfrm>
              <a:off x="7188683" y="1671175"/>
              <a:ext cx="2768600" cy="1663700"/>
            </a:xfrm>
            <a:prstGeom prst="rect">
              <a:avLst/>
            </a:prstGeom>
          </p:spPr>
        </p:pic>
      </p:grpSp>
      <p:sp>
        <p:nvSpPr>
          <p:cNvPr id="13" name="TextBox 12">
            <a:extLst>
              <a:ext uri="{FF2B5EF4-FFF2-40B4-BE49-F238E27FC236}">
                <a16:creationId xmlns:a16="http://schemas.microsoft.com/office/drawing/2014/main" id="{F3BE5B76-90BC-3563-8CB3-94C983ED279F}"/>
              </a:ext>
            </a:extLst>
          </p:cNvPr>
          <p:cNvSpPr txBox="1"/>
          <p:nvPr/>
        </p:nvSpPr>
        <p:spPr bwMode="auto">
          <a:xfrm>
            <a:off x="456616" y="6242594"/>
            <a:ext cx="295869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0" dirty="0">
                <a:solidFill>
                  <a:schemeClr val="bg2"/>
                </a:solidFill>
                <a:latin typeface="Calibri" panose="020F0502020204030204" pitchFamily="34" charset="0"/>
              </a:rPr>
              <a:t>Image courtesy of Rebecca Heist, MD, MPH. </a:t>
            </a:r>
          </a:p>
        </p:txBody>
      </p:sp>
    </p:spTree>
    <p:extLst>
      <p:ext uri="{BB962C8B-B14F-4D97-AF65-F5344CB8AC3E}">
        <p14:creationId xmlns:p14="http://schemas.microsoft.com/office/powerpoint/2010/main" val="4724298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4F046426-229F-4B7D-8827-5BAC79D97C3D}"/>
              </a:ext>
            </a:extLst>
          </p:cNvPr>
          <p:cNvSpPr/>
          <p:nvPr/>
        </p:nvSpPr>
        <p:spPr bwMode="auto">
          <a:xfrm>
            <a:off x="5767489" y="4105877"/>
            <a:ext cx="838477" cy="838477"/>
          </a:xfrm>
          <a:prstGeom prst="ellipse">
            <a:avLst/>
          </a:prstGeom>
          <a:noFill/>
          <a:ln w="1270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349" name="Freeform: Shape 348">
            <a:extLst>
              <a:ext uri="{FF2B5EF4-FFF2-40B4-BE49-F238E27FC236}">
                <a16:creationId xmlns:a16="http://schemas.microsoft.com/office/drawing/2014/main" id="{B7C1A560-2BAA-48F9-AE6C-FCDDD25C8DA6}"/>
              </a:ext>
            </a:extLst>
          </p:cNvPr>
          <p:cNvSpPr/>
          <p:nvPr/>
        </p:nvSpPr>
        <p:spPr bwMode="auto">
          <a:xfrm>
            <a:off x="4841319" y="4672215"/>
            <a:ext cx="886009" cy="1084020"/>
          </a:xfrm>
          <a:custGeom>
            <a:avLst/>
            <a:gdLst>
              <a:gd name="connsiteX0" fmla="*/ 200994 w 886009"/>
              <a:gd name="connsiteY0" fmla="*/ 0 h 1084020"/>
              <a:gd name="connsiteX1" fmla="*/ 401988 w 886009"/>
              <a:gd name="connsiteY1" fmla="*/ 200994 h 1084020"/>
              <a:gd name="connsiteX2" fmla="*/ 397905 w 886009"/>
              <a:gd name="connsiteY2" fmla="*/ 241502 h 1084020"/>
              <a:gd name="connsiteX3" fmla="*/ 394385 w 886009"/>
              <a:gd name="connsiteY3" fmla="*/ 252839 h 1084020"/>
              <a:gd name="connsiteX4" fmla="*/ 466770 w 886009"/>
              <a:gd name="connsiteY4" fmla="*/ 245542 h 1084020"/>
              <a:gd name="connsiteX5" fmla="*/ 886009 w 886009"/>
              <a:gd name="connsiteY5" fmla="*/ 664781 h 1084020"/>
              <a:gd name="connsiteX6" fmla="*/ 466770 w 886009"/>
              <a:gd name="connsiteY6" fmla="*/ 1084020 h 1084020"/>
              <a:gd name="connsiteX7" fmla="*/ 47531 w 886009"/>
              <a:gd name="connsiteY7" fmla="*/ 664781 h 1084020"/>
              <a:gd name="connsiteX8" fmla="*/ 119131 w 886009"/>
              <a:gd name="connsiteY8" fmla="*/ 430381 h 1084020"/>
              <a:gd name="connsiteX9" fmla="*/ 150901 w 886009"/>
              <a:gd name="connsiteY9" fmla="*/ 391875 h 1084020"/>
              <a:gd name="connsiteX10" fmla="*/ 122758 w 886009"/>
              <a:gd name="connsiteY10" fmla="*/ 386193 h 1084020"/>
              <a:gd name="connsiteX11" fmla="*/ 0 w 886009"/>
              <a:gd name="connsiteY11" fmla="*/ 200994 h 1084020"/>
              <a:gd name="connsiteX12" fmla="*/ 200994 w 886009"/>
              <a:gd name="connsiteY12" fmla="*/ 0 h 1084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86009" h="1084020">
                <a:moveTo>
                  <a:pt x="200994" y="0"/>
                </a:moveTo>
                <a:cubicBezTo>
                  <a:pt x="312000" y="0"/>
                  <a:pt x="401988" y="89988"/>
                  <a:pt x="401988" y="200994"/>
                </a:cubicBezTo>
                <a:cubicBezTo>
                  <a:pt x="401988" y="214870"/>
                  <a:pt x="400582" y="228417"/>
                  <a:pt x="397905" y="241502"/>
                </a:cubicBezTo>
                <a:lnTo>
                  <a:pt x="394385" y="252839"/>
                </a:lnTo>
                <a:lnTo>
                  <a:pt x="466770" y="245542"/>
                </a:lnTo>
                <a:cubicBezTo>
                  <a:pt x="698309" y="245542"/>
                  <a:pt x="886009" y="433242"/>
                  <a:pt x="886009" y="664781"/>
                </a:cubicBezTo>
                <a:cubicBezTo>
                  <a:pt x="886009" y="896320"/>
                  <a:pt x="698309" y="1084020"/>
                  <a:pt x="466770" y="1084020"/>
                </a:cubicBezTo>
                <a:cubicBezTo>
                  <a:pt x="235231" y="1084020"/>
                  <a:pt x="47531" y="896320"/>
                  <a:pt x="47531" y="664781"/>
                </a:cubicBezTo>
                <a:cubicBezTo>
                  <a:pt x="47531" y="577954"/>
                  <a:pt x="73927" y="497292"/>
                  <a:pt x="119131" y="430381"/>
                </a:cubicBezTo>
                <a:lnTo>
                  <a:pt x="150901" y="391875"/>
                </a:lnTo>
                <a:lnTo>
                  <a:pt x="122758" y="386193"/>
                </a:lnTo>
                <a:cubicBezTo>
                  <a:pt x="50619" y="355681"/>
                  <a:pt x="0" y="284249"/>
                  <a:pt x="0" y="200994"/>
                </a:cubicBezTo>
                <a:cubicBezTo>
                  <a:pt x="0" y="89988"/>
                  <a:pt x="89988" y="0"/>
                  <a:pt x="200994" y="0"/>
                </a:cubicBezTo>
                <a:close/>
              </a:path>
            </a:pathLst>
          </a:custGeom>
          <a:noFill/>
          <a:ln w="12700">
            <a:solidFill>
              <a:schemeClr val="bg1"/>
            </a:solidFill>
            <a:miter lim="800000"/>
            <a:headEnd/>
            <a:tailEnd/>
          </a:ln>
        </p:spPr>
        <p:txBody>
          <a:bodyPr wrap="square" rtlCol="0" anchor="b">
            <a:noAutofit/>
          </a:bodyP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grpSp>
        <p:nvGrpSpPr>
          <p:cNvPr id="17" name="Group 16">
            <a:extLst>
              <a:ext uri="{FF2B5EF4-FFF2-40B4-BE49-F238E27FC236}">
                <a16:creationId xmlns:a16="http://schemas.microsoft.com/office/drawing/2014/main" id="{8ECB5175-2183-4278-B531-CD89D492FE68}"/>
              </a:ext>
            </a:extLst>
          </p:cNvPr>
          <p:cNvGrpSpPr/>
          <p:nvPr/>
        </p:nvGrpSpPr>
        <p:grpSpPr>
          <a:xfrm>
            <a:off x="4701117" y="2924632"/>
            <a:ext cx="3046888" cy="894874"/>
            <a:chOff x="4701117" y="2924632"/>
            <a:chExt cx="3046888" cy="894874"/>
          </a:xfrm>
        </p:grpSpPr>
        <p:sp>
          <p:nvSpPr>
            <p:cNvPr id="329" name="Oval 328">
              <a:extLst>
                <a:ext uri="{FF2B5EF4-FFF2-40B4-BE49-F238E27FC236}">
                  <a16:creationId xmlns:a16="http://schemas.microsoft.com/office/drawing/2014/main" id="{79FD255F-E589-4DDD-8A49-91529C866886}"/>
                </a:ext>
              </a:extLst>
            </p:cNvPr>
            <p:cNvSpPr/>
            <p:nvPr/>
          </p:nvSpPr>
          <p:spPr bwMode="auto">
            <a:xfrm>
              <a:off x="6685642" y="2995510"/>
              <a:ext cx="851806" cy="823996"/>
            </a:xfrm>
            <a:custGeom>
              <a:avLst/>
              <a:gdLst>
                <a:gd name="connsiteX0" fmla="*/ 0 w 851267"/>
                <a:gd name="connsiteY0" fmla="*/ 425634 h 851267"/>
                <a:gd name="connsiteX1" fmla="*/ 425634 w 851267"/>
                <a:gd name="connsiteY1" fmla="*/ 0 h 851267"/>
                <a:gd name="connsiteX2" fmla="*/ 851268 w 851267"/>
                <a:gd name="connsiteY2" fmla="*/ 425634 h 851267"/>
                <a:gd name="connsiteX3" fmla="*/ 425634 w 851267"/>
                <a:gd name="connsiteY3" fmla="*/ 851268 h 851267"/>
                <a:gd name="connsiteX4" fmla="*/ 0 w 851267"/>
                <a:gd name="connsiteY4" fmla="*/ 425634 h 851267"/>
                <a:gd name="connsiteX0" fmla="*/ 0 w 856507"/>
                <a:gd name="connsiteY0" fmla="*/ 453762 h 879396"/>
                <a:gd name="connsiteX1" fmla="*/ 425634 w 856507"/>
                <a:gd name="connsiteY1" fmla="*/ 28128 h 879396"/>
                <a:gd name="connsiteX2" fmla="*/ 648068 w 856507"/>
                <a:gd name="connsiteY2" fmla="*/ 85726 h 879396"/>
                <a:gd name="connsiteX3" fmla="*/ 851268 w 856507"/>
                <a:gd name="connsiteY3" fmla="*/ 453762 h 879396"/>
                <a:gd name="connsiteX4" fmla="*/ 425634 w 856507"/>
                <a:gd name="connsiteY4" fmla="*/ 879396 h 879396"/>
                <a:gd name="connsiteX5" fmla="*/ 0 w 856507"/>
                <a:gd name="connsiteY5" fmla="*/ 453762 h 879396"/>
                <a:gd name="connsiteX0" fmla="*/ 648068 w 856507"/>
                <a:gd name="connsiteY0" fmla="*/ 83297 h 876967"/>
                <a:gd name="connsiteX1" fmla="*/ 851268 w 856507"/>
                <a:gd name="connsiteY1" fmla="*/ 451333 h 876967"/>
                <a:gd name="connsiteX2" fmla="*/ 425634 w 856507"/>
                <a:gd name="connsiteY2" fmla="*/ 876967 h 876967"/>
                <a:gd name="connsiteX3" fmla="*/ 0 w 856507"/>
                <a:gd name="connsiteY3" fmla="*/ 451333 h 876967"/>
                <a:gd name="connsiteX4" fmla="*/ 425634 w 856507"/>
                <a:gd name="connsiteY4" fmla="*/ 25699 h 876967"/>
                <a:gd name="connsiteX5" fmla="*/ 739508 w 856507"/>
                <a:gd name="connsiteY5" fmla="*/ 174737 h 876967"/>
                <a:gd name="connsiteX0" fmla="*/ 655247 w 863686"/>
                <a:gd name="connsiteY0" fmla="*/ 0 h 793670"/>
                <a:gd name="connsiteX1" fmla="*/ 858447 w 863686"/>
                <a:gd name="connsiteY1" fmla="*/ 368036 h 793670"/>
                <a:gd name="connsiteX2" fmla="*/ 432813 w 863686"/>
                <a:gd name="connsiteY2" fmla="*/ 793670 h 793670"/>
                <a:gd name="connsiteX3" fmla="*/ 7179 w 863686"/>
                <a:gd name="connsiteY3" fmla="*/ 368036 h 793670"/>
                <a:gd name="connsiteX4" fmla="*/ 746687 w 863686"/>
                <a:gd name="connsiteY4" fmla="*/ 91440 h 793670"/>
                <a:gd name="connsiteX0" fmla="*/ 648333 w 856772"/>
                <a:gd name="connsiteY0" fmla="*/ 29210 h 822880"/>
                <a:gd name="connsiteX1" fmla="*/ 851533 w 856772"/>
                <a:gd name="connsiteY1" fmla="*/ 397246 h 822880"/>
                <a:gd name="connsiteX2" fmla="*/ 425899 w 856772"/>
                <a:gd name="connsiteY2" fmla="*/ 822880 h 822880"/>
                <a:gd name="connsiteX3" fmla="*/ 265 w 856772"/>
                <a:gd name="connsiteY3" fmla="*/ 397246 h 822880"/>
                <a:gd name="connsiteX4" fmla="*/ 371473 w 856772"/>
                <a:gd name="connsiteY4" fmla="*/ 0 h 822880"/>
                <a:gd name="connsiteX0" fmla="*/ 648490 w 856929"/>
                <a:gd name="connsiteY0" fmla="*/ 29210 h 822880"/>
                <a:gd name="connsiteX1" fmla="*/ 851690 w 856929"/>
                <a:gd name="connsiteY1" fmla="*/ 397246 h 822880"/>
                <a:gd name="connsiteX2" fmla="*/ 426056 w 856929"/>
                <a:gd name="connsiteY2" fmla="*/ 822880 h 822880"/>
                <a:gd name="connsiteX3" fmla="*/ 422 w 856929"/>
                <a:gd name="connsiteY3" fmla="*/ 397246 h 822880"/>
                <a:gd name="connsiteX4" fmla="*/ 371630 w 856929"/>
                <a:gd name="connsiteY4" fmla="*/ 0 h 822880"/>
                <a:gd name="connsiteX0" fmla="*/ 654153 w 862592"/>
                <a:gd name="connsiteY0" fmla="*/ 29210 h 822880"/>
                <a:gd name="connsiteX1" fmla="*/ 857353 w 862592"/>
                <a:gd name="connsiteY1" fmla="*/ 397246 h 822880"/>
                <a:gd name="connsiteX2" fmla="*/ 431719 w 862592"/>
                <a:gd name="connsiteY2" fmla="*/ 822880 h 822880"/>
                <a:gd name="connsiteX3" fmla="*/ 6085 w 862592"/>
                <a:gd name="connsiteY3" fmla="*/ 397246 h 822880"/>
                <a:gd name="connsiteX4" fmla="*/ 377293 w 862592"/>
                <a:gd name="connsiteY4" fmla="*/ 0 h 822880"/>
                <a:gd name="connsiteX0" fmla="*/ 649491 w 857930"/>
                <a:gd name="connsiteY0" fmla="*/ 29210 h 822880"/>
                <a:gd name="connsiteX1" fmla="*/ 852691 w 857930"/>
                <a:gd name="connsiteY1" fmla="*/ 397246 h 822880"/>
                <a:gd name="connsiteX2" fmla="*/ 427057 w 857930"/>
                <a:gd name="connsiteY2" fmla="*/ 822880 h 822880"/>
                <a:gd name="connsiteX3" fmla="*/ 1423 w 857930"/>
                <a:gd name="connsiteY3" fmla="*/ 397246 h 822880"/>
                <a:gd name="connsiteX4" fmla="*/ 372631 w 857930"/>
                <a:gd name="connsiteY4" fmla="*/ 0 h 822880"/>
                <a:gd name="connsiteX0" fmla="*/ 648426 w 856865"/>
                <a:gd name="connsiteY0" fmla="*/ 29210 h 822880"/>
                <a:gd name="connsiteX1" fmla="*/ 851626 w 856865"/>
                <a:gd name="connsiteY1" fmla="*/ 397246 h 822880"/>
                <a:gd name="connsiteX2" fmla="*/ 425992 w 856865"/>
                <a:gd name="connsiteY2" fmla="*/ 822880 h 822880"/>
                <a:gd name="connsiteX3" fmla="*/ 358 w 856865"/>
                <a:gd name="connsiteY3" fmla="*/ 397246 h 822880"/>
                <a:gd name="connsiteX4" fmla="*/ 371566 w 856865"/>
                <a:gd name="connsiteY4" fmla="*/ 0 h 822880"/>
                <a:gd name="connsiteX0" fmla="*/ 648513 w 856952"/>
                <a:gd name="connsiteY0" fmla="*/ 29210 h 823066"/>
                <a:gd name="connsiteX1" fmla="*/ 851713 w 856952"/>
                <a:gd name="connsiteY1" fmla="*/ 397246 h 823066"/>
                <a:gd name="connsiteX2" fmla="*/ 426079 w 856952"/>
                <a:gd name="connsiteY2" fmla="*/ 822880 h 823066"/>
                <a:gd name="connsiteX3" fmla="*/ 445 w 856952"/>
                <a:gd name="connsiteY3" fmla="*/ 397246 h 823066"/>
                <a:gd name="connsiteX4" fmla="*/ 371653 w 856952"/>
                <a:gd name="connsiteY4" fmla="*/ 0 h 823066"/>
                <a:gd name="connsiteX0" fmla="*/ 648676 w 857115"/>
                <a:gd name="connsiteY0" fmla="*/ 29210 h 823897"/>
                <a:gd name="connsiteX1" fmla="*/ 851876 w 857115"/>
                <a:gd name="connsiteY1" fmla="*/ 397246 h 823897"/>
                <a:gd name="connsiteX2" fmla="*/ 426242 w 857115"/>
                <a:gd name="connsiteY2" fmla="*/ 822880 h 823897"/>
                <a:gd name="connsiteX3" fmla="*/ 608 w 857115"/>
                <a:gd name="connsiteY3" fmla="*/ 397246 h 823897"/>
                <a:gd name="connsiteX4" fmla="*/ 371816 w 857115"/>
                <a:gd name="connsiteY4" fmla="*/ 0 h 823897"/>
                <a:gd name="connsiteX0" fmla="*/ 648676 w 857115"/>
                <a:gd name="connsiteY0" fmla="*/ 29210 h 823996"/>
                <a:gd name="connsiteX1" fmla="*/ 851876 w 857115"/>
                <a:gd name="connsiteY1" fmla="*/ 397246 h 823996"/>
                <a:gd name="connsiteX2" fmla="*/ 426242 w 857115"/>
                <a:gd name="connsiteY2" fmla="*/ 822880 h 823996"/>
                <a:gd name="connsiteX3" fmla="*/ 608 w 857115"/>
                <a:gd name="connsiteY3" fmla="*/ 397246 h 823996"/>
                <a:gd name="connsiteX4" fmla="*/ 371816 w 857115"/>
                <a:gd name="connsiteY4" fmla="*/ 0 h 823996"/>
                <a:gd name="connsiteX0" fmla="*/ 648676 w 851876"/>
                <a:gd name="connsiteY0" fmla="*/ 29210 h 823996"/>
                <a:gd name="connsiteX1" fmla="*/ 851876 w 851876"/>
                <a:gd name="connsiteY1" fmla="*/ 397246 h 823996"/>
                <a:gd name="connsiteX2" fmla="*/ 426242 w 851876"/>
                <a:gd name="connsiteY2" fmla="*/ 822880 h 823996"/>
                <a:gd name="connsiteX3" fmla="*/ 608 w 851876"/>
                <a:gd name="connsiteY3" fmla="*/ 397246 h 823996"/>
                <a:gd name="connsiteX4" fmla="*/ 371816 w 851876"/>
                <a:gd name="connsiteY4" fmla="*/ 0 h 823996"/>
                <a:gd name="connsiteX0" fmla="*/ 648676 w 851876"/>
                <a:gd name="connsiteY0" fmla="*/ 29210 h 823996"/>
                <a:gd name="connsiteX1" fmla="*/ 851876 w 851876"/>
                <a:gd name="connsiteY1" fmla="*/ 397246 h 823996"/>
                <a:gd name="connsiteX2" fmla="*/ 426242 w 851876"/>
                <a:gd name="connsiteY2" fmla="*/ 822880 h 823996"/>
                <a:gd name="connsiteX3" fmla="*/ 608 w 851876"/>
                <a:gd name="connsiteY3" fmla="*/ 397246 h 823996"/>
                <a:gd name="connsiteX4" fmla="*/ 371816 w 851876"/>
                <a:gd name="connsiteY4" fmla="*/ 0 h 823996"/>
                <a:gd name="connsiteX0" fmla="*/ 638092 w 851876"/>
                <a:gd name="connsiteY0" fmla="*/ 50377 h 823996"/>
                <a:gd name="connsiteX1" fmla="*/ 851876 w 851876"/>
                <a:gd name="connsiteY1" fmla="*/ 397246 h 823996"/>
                <a:gd name="connsiteX2" fmla="*/ 426242 w 851876"/>
                <a:gd name="connsiteY2" fmla="*/ 822880 h 823996"/>
                <a:gd name="connsiteX3" fmla="*/ 608 w 851876"/>
                <a:gd name="connsiteY3" fmla="*/ 397246 h 823996"/>
                <a:gd name="connsiteX4" fmla="*/ 371816 w 851876"/>
                <a:gd name="connsiteY4" fmla="*/ 0 h 823996"/>
                <a:gd name="connsiteX0" fmla="*/ 638092 w 851876"/>
                <a:gd name="connsiteY0" fmla="*/ 50377 h 823996"/>
                <a:gd name="connsiteX1" fmla="*/ 851876 w 851876"/>
                <a:gd name="connsiteY1" fmla="*/ 397246 h 823996"/>
                <a:gd name="connsiteX2" fmla="*/ 426242 w 851876"/>
                <a:gd name="connsiteY2" fmla="*/ 822880 h 823996"/>
                <a:gd name="connsiteX3" fmla="*/ 608 w 851876"/>
                <a:gd name="connsiteY3" fmla="*/ 397246 h 823996"/>
                <a:gd name="connsiteX4" fmla="*/ 371816 w 851876"/>
                <a:gd name="connsiteY4" fmla="*/ 0 h 823996"/>
                <a:gd name="connsiteX0" fmla="*/ 638022 w 851806"/>
                <a:gd name="connsiteY0" fmla="*/ 50377 h 823996"/>
                <a:gd name="connsiteX1" fmla="*/ 851806 w 851806"/>
                <a:gd name="connsiteY1" fmla="*/ 397246 h 823996"/>
                <a:gd name="connsiteX2" fmla="*/ 426172 w 851806"/>
                <a:gd name="connsiteY2" fmla="*/ 822880 h 823996"/>
                <a:gd name="connsiteX3" fmla="*/ 538 w 851806"/>
                <a:gd name="connsiteY3" fmla="*/ 397246 h 823996"/>
                <a:gd name="connsiteX4" fmla="*/ 371746 w 851806"/>
                <a:gd name="connsiteY4" fmla="*/ 0 h 823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1806" h="823996">
                  <a:moveTo>
                    <a:pt x="638022" y="50377"/>
                  </a:moveTo>
                  <a:cubicBezTo>
                    <a:pt x="753411" y="112849"/>
                    <a:pt x="842311" y="231101"/>
                    <a:pt x="851806" y="397246"/>
                  </a:cubicBezTo>
                  <a:cubicBezTo>
                    <a:pt x="844368" y="559158"/>
                    <a:pt x="733208" y="844046"/>
                    <a:pt x="426172" y="822880"/>
                  </a:cubicBezTo>
                  <a:cubicBezTo>
                    <a:pt x="119136" y="801714"/>
                    <a:pt x="-9442" y="549210"/>
                    <a:pt x="538" y="397246"/>
                  </a:cubicBezTo>
                  <a:cubicBezTo>
                    <a:pt x="10518" y="245282"/>
                    <a:pt x="128782" y="23758"/>
                    <a:pt x="371746" y="0"/>
                  </a:cubicBezTo>
                </a:path>
              </a:pathLst>
            </a:custGeom>
            <a:noFill/>
            <a:ln w="28575">
              <a:solidFill>
                <a:schemeClr val="tx2">
                  <a:lumMod val="75000"/>
                </a:schemeClr>
              </a:solidFill>
              <a:prstDash val="sysDash"/>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343" name="Oval 328">
              <a:extLst>
                <a:ext uri="{FF2B5EF4-FFF2-40B4-BE49-F238E27FC236}">
                  <a16:creationId xmlns:a16="http://schemas.microsoft.com/office/drawing/2014/main" id="{E3C8B6A6-08C2-448B-B01D-08AB4CB185DE}"/>
                </a:ext>
              </a:extLst>
            </p:cNvPr>
            <p:cNvSpPr/>
            <p:nvPr/>
          </p:nvSpPr>
          <p:spPr bwMode="auto">
            <a:xfrm rot="19804314">
              <a:off x="5193648" y="2956365"/>
              <a:ext cx="851806" cy="823996"/>
            </a:xfrm>
            <a:custGeom>
              <a:avLst/>
              <a:gdLst>
                <a:gd name="connsiteX0" fmla="*/ 0 w 851267"/>
                <a:gd name="connsiteY0" fmla="*/ 425634 h 851267"/>
                <a:gd name="connsiteX1" fmla="*/ 425634 w 851267"/>
                <a:gd name="connsiteY1" fmla="*/ 0 h 851267"/>
                <a:gd name="connsiteX2" fmla="*/ 851268 w 851267"/>
                <a:gd name="connsiteY2" fmla="*/ 425634 h 851267"/>
                <a:gd name="connsiteX3" fmla="*/ 425634 w 851267"/>
                <a:gd name="connsiteY3" fmla="*/ 851268 h 851267"/>
                <a:gd name="connsiteX4" fmla="*/ 0 w 851267"/>
                <a:gd name="connsiteY4" fmla="*/ 425634 h 851267"/>
                <a:gd name="connsiteX0" fmla="*/ 0 w 856507"/>
                <a:gd name="connsiteY0" fmla="*/ 453762 h 879396"/>
                <a:gd name="connsiteX1" fmla="*/ 425634 w 856507"/>
                <a:gd name="connsiteY1" fmla="*/ 28128 h 879396"/>
                <a:gd name="connsiteX2" fmla="*/ 648068 w 856507"/>
                <a:gd name="connsiteY2" fmla="*/ 85726 h 879396"/>
                <a:gd name="connsiteX3" fmla="*/ 851268 w 856507"/>
                <a:gd name="connsiteY3" fmla="*/ 453762 h 879396"/>
                <a:gd name="connsiteX4" fmla="*/ 425634 w 856507"/>
                <a:gd name="connsiteY4" fmla="*/ 879396 h 879396"/>
                <a:gd name="connsiteX5" fmla="*/ 0 w 856507"/>
                <a:gd name="connsiteY5" fmla="*/ 453762 h 879396"/>
                <a:gd name="connsiteX0" fmla="*/ 648068 w 856507"/>
                <a:gd name="connsiteY0" fmla="*/ 83297 h 876967"/>
                <a:gd name="connsiteX1" fmla="*/ 851268 w 856507"/>
                <a:gd name="connsiteY1" fmla="*/ 451333 h 876967"/>
                <a:gd name="connsiteX2" fmla="*/ 425634 w 856507"/>
                <a:gd name="connsiteY2" fmla="*/ 876967 h 876967"/>
                <a:gd name="connsiteX3" fmla="*/ 0 w 856507"/>
                <a:gd name="connsiteY3" fmla="*/ 451333 h 876967"/>
                <a:gd name="connsiteX4" fmla="*/ 425634 w 856507"/>
                <a:gd name="connsiteY4" fmla="*/ 25699 h 876967"/>
                <a:gd name="connsiteX5" fmla="*/ 739508 w 856507"/>
                <a:gd name="connsiteY5" fmla="*/ 174737 h 876967"/>
                <a:gd name="connsiteX0" fmla="*/ 655247 w 863686"/>
                <a:gd name="connsiteY0" fmla="*/ 0 h 793670"/>
                <a:gd name="connsiteX1" fmla="*/ 858447 w 863686"/>
                <a:gd name="connsiteY1" fmla="*/ 368036 h 793670"/>
                <a:gd name="connsiteX2" fmla="*/ 432813 w 863686"/>
                <a:gd name="connsiteY2" fmla="*/ 793670 h 793670"/>
                <a:gd name="connsiteX3" fmla="*/ 7179 w 863686"/>
                <a:gd name="connsiteY3" fmla="*/ 368036 h 793670"/>
                <a:gd name="connsiteX4" fmla="*/ 746687 w 863686"/>
                <a:gd name="connsiteY4" fmla="*/ 91440 h 793670"/>
                <a:gd name="connsiteX0" fmla="*/ 648333 w 856772"/>
                <a:gd name="connsiteY0" fmla="*/ 29210 h 822880"/>
                <a:gd name="connsiteX1" fmla="*/ 851533 w 856772"/>
                <a:gd name="connsiteY1" fmla="*/ 397246 h 822880"/>
                <a:gd name="connsiteX2" fmla="*/ 425899 w 856772"/>
                <a:gd name="connsiteY2" fmla="*/ 822880 h 822880"/>
                <a:gd name="connsiteX3" fmla="*/ 265 w 856772"/>
                <a:gd name="connsiteY3" fmla="*/ 397246 h 822880"/>
                <a:gd name="connsiteX4" fmla="*/ 371473 w 856772"/>
                <a:gd name="connsiteY4" fmla="*/ 0 h 822880"/>
                <a:gd name="connsiteX0" fmla="*/ 648490 w 856929"/>
                <a:gd name="connsiteY0" fmla="*/ 29210 h 822880"/>
                <a:gd name="connsiteX1" fmla="*/ 851690 w 856929"/>
                <a:gd name="connsiteY1" fmla="*/ 397246 h 822880"/>
                <a:gd name="connsiteX2" fmla="*/ 426056 w 856929"/>
                <a:gd name="connsiteY2" fmla="*/ 822880 h 822880"/>
                <a:gd name="connsiteX3" fmla="*/ 422 w 856929"/>
                <a:gd name="connsiteY3" fmla="*/ 397246 h 822880"/>
                <a:gd name="connsiteX4" fmla="*/ 371630 w 856929"/>
                <a:gd name="connsiteY4" fmla="*/ 0 h 822880"/>
                <a:gd name="connsiteX0" fmla="*/ 654153 w 862592"/>
                <a:gd name="connsiteY0" fmla="*/ 29210 h 822880"/>
                <a:gd name="connsiteX1" fmla="*/ 857353 w 862592"/>
                <a:gd name="connsiteY1" fmla="*/ 397246 h 822880"/>
                <a:gd name="connsiteX2" fmla="*/ 431719 w 862592"/>
                <a:gd name="connsiteY2" fmla="*/ 822880 h 822880"/>
                <a:gd name="connsiteX3" fmla="*/ 6085 w 862592"/>
                <a:gd name="connsiteY3" fmla="*/ 397246 h 822880"/>
                <a:gd name="connsiteX4" fmla="*/ 377293 w 862592"/>
                <a:gd name="connsiteY4" fmla="*/ 0 h 822880"/>
                <a:gd name="connsiteX0" fmla="*/ 649491 w 857930"/>
                <a:gd name="connsiteY0" fmla="*/ 29210 h 822880"/>
                <a:gd name="connsiteX1" fmla="*/ 852691 w 857930"/>
                <a:gd name="connsiteY1" fmla="*/ 397246 h 822880"/>
                <a:gd name="connsiteX2" fmla="*/ 427057 w 857930"/>
                <a:gd name="connsiteY2" fmla="*/ 822880 h 822880"/>
                <a:gd name="connsiteX3" fmla="*/ 1423 w 857930"/>
                <a:gd name="connsiteY3" fmla="*/ 397246 h 822880"/>
                <a:gd name="connsiteX4" fmla="*/ 372631 w 857930"/>
                <a:gd name="connsiteY4" fmla="*/ 0 h 822880"/>
                <a:gd name="connsiteX0" fmla="*/ 648426 w 856865"/>
                <a:gd name="connsiteY0" fmla="*/ 29210 h 822880"/>
                <a:gd name="connsiteX1" fmla="*/ 851626 w 856865"/>
                <a:gd name="connsiteY1" fmla="*/ 397246 h 822880"/>
                <a:gd name="connsiteX2" fmla="*/ 425992 w 856865"/>
                <a:gd name="connsiteY2" fmla="*/ 822880 h 822880"/>
                <a:gd name="connsiteX3" fmla="*/ 358 w 856865"/>
                <a:gd name="connsiteY3" fmla="*/ 397246 h 822880"/>
                <a:gd name="connsiteX4" fmla="*/ 371566 w 856865"/>
                <a:gd name="connsiteY4" fmla="*/ 0 h 822880"/>
                <a:gd name="connsiteX0" fmla="*/ 648513 w 856952"/>
                <a:gd name="connsiteY0" fmla="*/ 29210 h 823066"/>
                <a:gd name="connsiteX1" fmla="*/ 851713 w 856952"/>
                <a:gd name="connsiteY1" fmla="*/ 397246 h 823066"/>
                <a:gd name="connsiteX2" fmla="*/ 426079 w 856952"/>
                <a:gd name="connsiteY2" fmla="*/ 822880 h 823066"/>
                <a:gd name="connsiteX3" fmla="*/ 445 w 856952"/>
                <a:gd name="connsiteY3" fmla="*/ 397246 h 823066"/>
                <a:gd name="connsiteX4" fmla="*/ 371653 w 856952"/>
                <a:gd name="connsiteY4" fmla="*/ 0 h 823066"/>
                <a:gd name="connsiteX0" fmla="*/ 648676 w 857115"/>
                <a:gd name="connsiteY0" fmla="*/ 29210 h 823897"/>
                <a:gd name="connsiteX1" fmla="*/ 851876 w 857115"/>
                <a:gd name="connsiteY1" fmla="*/ 397246 h 823897"/>
                <a:gd name="connsiteX2" fmla="*/ 426242 w 857115"/>
                <a:gd name="connsiteY2" fmla="*/ 822880 h 823897"/>
                <a:gd name="connsiteX3" fmla="*/ 608 w 857115"/>
                <a:gd name="connsiteY3" fmla="*/ 397246 h 823897"/>
                <a:gd name="connsiteX4" fmla="*/ 371816 w 857115"/>
                <a:gd name="connsiteY4" fmla="*/ 0 h 823897"/>
                <a:gd name="connsiteX0" fmla="*/ 648676 w 857115"/>
                <a:gd name="connsiteY0" fmla="*/ 29210 h 823996"/>
                <a:gd name="connsiteX1" fmla="*/ 851876 w 857115"/>
                <a:gd name="connsiteY1" fmla="*/ 397246 h 823996"/>
                <a:gd name="connsiteX2" fmla="*/ 426242 w 857115"/>
                <a:gd name="connsiteY2" fmla="*/ 822880 h 823996"/>
                <a:gd name="connsiteX3" fmla="*/ 608 w 857115"/>
                <a:gd name="connsiteY3" fmla="*/ 397246 h 823996"/>
                <a:gd name="connsiteX4" fmla="*/ 371816 w 857115"/>
                <a:gd name="connsiteY4" fmla="*/ 0 h 823996"/>
                <a:gd name="connsiteX0" fmla="*/ 648676 w 851876"/>
                <a:gd name="connsiteY0" fmla="*/ 29210 h 823996"/>
                <a:gd name="connsiteX1" fmla="*/ 851876 w 851876"/>
                <a:gd name="connsiteY1" fmla="*/ 397246 h 823996"/>
                <a:gd name="connsiteX2" fmla="*/ 426242 w 851876"/>
                <a:gd name="connsiteY2" fmla="*/ 822880 h 823996"/>
                <a:gd name="connsiteX3" fmla="*/ 608 w 851876"/>
                <a:gd name="connsiteY3" fmla="*/ 397246 h 823996"/>
                <a:gd name="connsiteX4" fmla="*/ 371816 w 851876"/>
                <a:gd name="connsiteY4" fmla="*/ 0 h 823996"/>
                <a:gd name="connsiteX0" fmla="*/ 648676 w 851876"/>
                <a:gd name="connsiteY0" fmla="*/ 29210 h 823996"/>
                <a:gd name="connsiteX1" fmla="*/ 851876 w 851876"/>
                <a:gd name="connsiteY1" fmla="*/ 397246 h 823996"/>
                <a:gd name="connsiteX2" fmla="*/ 426242 w 851876"/>
                <a:gd name="connsiteY2" fmla="*/ 822880 h 823996"/>
                <a:gd name="connsiteX3" fmla="*/ 608 w 851876"/>
                <a:gd name="connsiteY3" fmla="*/ 397246 h 823996"/>
                <a:gd name="connsiteX4" fmla="*/ 371816 w 851876"/>
                <a:gd name="connsiteY4" fmla="*/ 0 h 823996"/>
                <a:gd name="connsiteX0" fmla="*/ 638092 w 851876"/>
                <a:gd name="connsiteY0" fmla="*/ 50377 h 823996"/>
                <a:gd name="connsiteX1" fmla="*/ 851876 w 851876"/>
                <a:gd name="connsiteY1" fmla="*/ 397246 h 823996"/>
                <a:gd name="connsiteX2" fmla="*/ 426242 w 851876"/>
                <a:gd name="connsiteY2" fmla="*/ 822880 h 823996"/>
                <a:gd name="connsiteX3" fmla="*/ 608 w 851876"/>
                <a:gd name="connsiteY3" fmla="*/ 397246 h 823996"/>
                <a:gd name="connsiteX4" fmla="*/ 371816 w 851876"/>
                <a:gd name="connsiteY4" fmla="*/ 0 h 823996"/>
                <a:gd name="connsiteX0" fmla="*/ 638092 w 851876"/>
                <a:gd name="connsiteY0" fmla="*/ 50377 h 823996"/>
                <a:gd name="connsiteX1" fmla="*/ 851876 w 851876"/>
                <a:gd name="connsiteY1" fmla="*/ 397246 h 823996"/>
                <a:gd name="connsiteX2" fmla="*/ 426242 w 851876"/>
                <a:gd name="connsiteY2" fmla="*/ 822880 h 823996"/>
                <a:gd name="connsiteX3" fmla="*/ 608 w 851876"/>
                <a:gd name="connsiteY3" fmla="*/ 397246 h 823996"/>
                <a:gd name="connsiteX4" fmla="*/ 371816 w 851876"/>
                <a:gd name="connsiteY4" fmla="*/ 0 h 823996"/>
                <a:gd name="connsiteX0" fmla="*/ 638022 w 851806"/>
                <a:gd name="connsiteY0" fmla="*/ 50377 h 823996"/>
                <a:gd name="connsiteX1" fmla="*/ 851806 w 851806"/>
                <a:gd name="connsiteY1" fmla="*/ 397246 h 823996"/>
                <a:gd name="connsiteX2" fmla="*/ 426172 w 851806"/>
                <a:gd name="connsiteY2" fmla="*/ 822880 h 823996"/>
                <a:gd name="connsiteX3" fmla="*/ 538 w 851806"/>
                <a:gd name="connsiteY3" fmla="*/ 397246 h 823996"/>
                <a:gd name="connsiteX4" fmla="*/ 371746 w 851806"/>
                <a:gd name="connsiteY4" fmla="*/ 0 h 823996"/>
                <a:gd name="connsiteX0" fmla="*/ 686441 w 851806"/>
                <a:gd name="connsiteY0" fmla="*/ 97789 h 823996"/>
                <a:gd name="connsiteX1" fmla="*/ 851806 w 851806"/>
                <a:gd name="connsiteY1" fmla="*/ 397246 h 823996"/>
                <a:gd name="connsiteX2" fmla="*/ 426172 w 851806"/>
                <a:gd name="connsiteY2" fmla="*/ 822880 h 823996"/>
                <a:gd name="connsiteX3" fmla="*/ 538 w 851806"/>
                <a:gd name="connsiteY3" fmla="*/ 397246 h 823996"/>
                <a:gd name="connsiteX4" fmla="*/ 371746 w 851806"/>
                <a:gd name="connsiteY4" fmla="*/ 0 h 823996"/>
                <a:gd name="connsiteX0" fmla="*/ 686441 w 851806"/>
                <a:gd name="connsiteY0" fmla="*/ 97789 h 823996"/>
                <a:gd name="connsiteX1" fmla="*/ 851806 w 851806"/>
                <a:gd name="connsiteY1" fmla="*/ 397246 h 823996"/>
                <a:gd name="connsiteX2" fmla="*/ 426172 w 851806"/>
                <a:gd name="connsiteY2" fmla="*/ 822880 h 823996"/>
                <a:gd name="connsiteX3" fmla="*/ 538 w 851806"/>
                <a:gd name="connsiteY3" fmla="*/ 397246 h 823996"/>
                <a:gd name="connsiteX4" fmla="*/ 371746 w 851806"/>
                <a:gd name="connsiteY4" fmla="*/ 0 h 823996"/>
                <a:gd name="connsiteX0" fmla="*/ 683496 w 851806"/>
                <a:gd name="connsiteY0" fmla="*/ 115632 h 823996"/>
                <a:gd name="connsiteX1" fmla="*/ 851806 w 851806"/>
                <a:gd name="connsiteY1" fmla="*/ 397246 h 823996"/>
                <a:gd name="connsiteX2" fmla="*/ 426172 w 851806"/>
                <a:gd name="connsiteY2" fmla="*/ 822880 h 823996"/>
                <a:gd name="connsiteX3" fmla="*/ 538 w 851806"/>
                <a:gd name="connsiteY3" fmla="*/ 397246 h 823996"/>
                <a:gd name="connsiteX4" fmla="*/ 371746 w 851806"/>
                <a:gd name="connsiteY4" fmla="*/ 0 h 823996"/>
                <a:gd name="connsiteX0" fmla="*/ 746477 w 851806"/>
                <a:gd name="connsiteY0" fmla="*/ 125022 h 823996"/>
                <a:gd name="connsiteX1" fmla="*/ 851806 w 851806"/>
                <a:gd name="connsiteY1" fmla="*/ 397246 h 823996"/>
                <a:gd name="connsiteX2" fmla="*/ 426172 w 851806"/>
                <a:gd name="connsiteY2" fmla="*/ 822880 h 823996"/>
                <a:gd name="connsiteX3" fmla="*/ 538 w 851806"/>
                <a:gd name="connsiteY3" fmla="*/ 397246 h 823996"/>
                <a:gd name="connsiteX4" fmla="*/ 371746 w 851806"/>
                <a:gd name="connsiteY4" fmla="*/ 0 h 823996"/>
                <a:gd name="connsiteX0" fmla="*/ 746477 w 851806"/>
                <a:gd name="connsiteY0" fmla="*/ 125022 h 823996"/>
                <a:gd name="connsiteX1" fmla="*/ 851806 w 851806"/>
                <a:gd name="connsiteY1" fmla="*/ 397246 h 823996"/>
                <a:gd name="connsiteX2" fmla="*/ 426172 w 851806"/>
                <a:gd name="connsiteY2" fmla="*/ 822880 h 823996"/>
                <a:gd name="connsiteX3" fmla="*/ 538 w 851806"/>
                <a:gd name="connsiteY3" fmla="*/ 397246 h 823996"/>
                <a:gd name="connsiteX4" fmla="*/ 371746 w 851806"/>
                <a:gd name="connsiteY4" fmla="*/ 0 h 823996"/>
                <a:gd name="connsiteX0" fmla="*/ 746477 w 851806"/>
                <a:gd name="connsiteY0" fmla="*/ 125022 h 823996"/>
                <a:gd name="connsiteX1" fmla="*/ 851806 w 851806"/>
                <a:gd name="connsiteY1" fmla="*/ 397246 h 823996"/>
                <a:gd name="connsiteX2" fmla="*/ 426172 w 851806"/>
                <a:gd name="connsiteY2" fmla="*/ 822880 h 823996"/>
                <a:gd name="connsiteX3" fmla="*/ 538 w 851806"/>
                <a:gd name="connsiteY3" fmla="*/ 397246 h 823996"/>
                <a:gd name="connsiteX4" fmla="*/ 371746 w 851806"/>
                <a:gd name="connsiteY4" fmla="*/ 0 h 823996"/>
                <a:gd name="connsiteX0" fmla="*/ 746477 w 851806"/>
                <a:gd name="connsiteY0" fmla="*/ 125022 h 823996"/>
                <a:gd name="connsiteX1" fmla="*/ 851806 w 851806"/>
                <a:gd name="connsiteY1" fmla="*/ 397246 h 823996"/>
                <a:gd name="connsiteX2" fmla="*/ 426172 w 851806"/>
                <a:gd name="connsiteY2" fmla="*/ 822880 h 823996"/>
                <a:gd name="connsiteX3" fmla="*/ 538 w 851806"/>
                <a:gd name="connsiteY3" fmla="*/ 397246 h 823996"/>
                <a:gd name="connsiteX4" fmla="*/ 371746 w 851806"/>
                <a:gd name="connsiteY4" fmla="*/ 0 h 823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1806" h="823996">
                  <a:moveTo>
                    <a:pt x="746477" y="125022"/>
                  </a:moveTo>
                  <a:cubicBezTo>
                    <a:pt x="803889" y="173658"/>
                    <a:pt x="849763" y="281796"/>
                    <a:pt x="851806" y="397246"/>
                  </a:cubicBezTo>
                  <a:cubicBezTo>
                    <a:pt x="844368" y="559158"/>
                    <a:pt x="733208" y="844046"/>
                    <a:pt x="426172" y="822880"/>
                  </a:cubicBezTo>
                  <a:cubicBezTo>
                    <a:pt x="119136" y="801714"/>
                    <a:pt x="-9442" y="549210"/>
                    <a:pt x="538" y="397246"/>
                  </a:cubicBezTo>
                  <a:cubicBezTo>
                    <a:pt x="10518" y="245282"/>
                    <a:pt x="128782" y="23758"/>
                    <a:pt x="371746" y="0"/>
                  </a:cubicBezTo>
                </a:path>
              </a:pathLst>
            </a:custGeom>
            <a:noFill/>
            <a:ln w="28575">
              <a:solidFill>
                <a:schemeClr val="tx2">
                  <a:lumMod val="75000"/>
                </a:schemeClr>
              </a:solidFill>
              <a:prstDash val="sysDash"/>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7" name="Freeform: Shape 6">
              <a:extLst>
                <a:ext uri="{FF2B5EF4-FFF2-40B4-BE49-F238E27FC236}">
                  <a16:creationId xmlns:a16="http://schemas.microsoft.com/office/drawing/2014/main" id="{8F230F4B-47D1-47F8-82B0-01C5CF2EDE76}"/>
                </a:ext>
              </a:extLst>
            </p:cNvPr>
            <p:cNvSpPr/>
            <p:nvPr/>
          </p:nvSpPr>
          <p:spPr bwMode="auto">
            <a:xfrm>
              <a:off x="4701117" y="3043767"/>
              <a:ext cx="647700" cy="175683"/>
            </a:xfrm>
            <a:custGeom>
              <a:avLst/>
              <a:gdLst>
                <a:gd name="connsiteX0" fmla="*/ 647700 w 647700"/>
                <a:gd name="connsiteY0" fmla="*/ 0 h 175683"/>
                <a:gd name="connsiteX1" fmla="*/ 0 w 647700"/>
                <a:gd name="connsiteY1" fmla="*/ 175683 h 175683"/>
                <a:gd name="connsiteX2" fmla="*/ 0 w 647700"/>
                <a:gd name="connsiteY2" fmla="*/ 175683 h 175683"/>
              </a:gdLst>
              <a:ahLst/>
              <a:cxnLst>
                <a:cxn ang="0">
                  <a:pos x="connsiteX0" y="connsiteY0"/>
                </a:cxn>
                <a:cxn ang="0">
                  <a:pos x="connsiteX1" y="connsiteY1"/>
                </a:cxn>
                <a:cxn ang="0">
                  <a:pos x="connsiteX2" y="connsiteY2"/>
                </a:cxn>
              </a:cxnLst>
              <a:rect l="l" t="t" r="r" b="b"/>
              <a:pathLst>
                <a:path w="647700" h="175683">
                  <a:moveTo>
                    <a:pt x="647700" y="0"/>
                  </a:moveTo>
                  <a:lnTo>
                    <a:pt x="0" y="175683"/>
                  </a:lnTo>
                  <a:lnTo>
                    <a:pt x="0" y="175683"/>
                  </a:lnTo>
                </a:path>
              </a:pathLst>
            </a:custGeom>
            <a:noFill/>
            <a:ln w="28575">
              <a:solidFill>
                <a:schemeClr val="tx2">
                  <a:lumMod val="75000"/>
                </a:schemeClr>
              </a:solidFill>
              <a:prstDash val="sysDash"/>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0" name="Freeform: Shape 9">
              <a:extLst>
                <a:ext uri="{FF2B5EF4-FFF2-40B4-BE49-F238E27FC236}">
                  <a16:creationId xmlns:a16="http://schemas.microsoft.com/office/drawing/2014/main" id="{CA5638CC-C00C-4FA8-ABB7-7354085E8C25}"/>
                </a:ext>
              </a:extLst>
            </p:cNvPr>
            <p:cNvSpPr/>
            <p:nvPr/>
          </p:nvSpPr>
          <p:spPr bwMode="auto">
            <a:xfrm>
              <a:off x="5767917" y="2924632"/>
              <a:ext cx="1280583" cy="76800"/>
            </a:xfrm>
            <a:custGeom>
              <a:avLst/>
              <a:gdLst>
                <a:gd name="connsiteX0" fmla="*/ 0 w 1280583"/>
                <a:gd name="connsiteY0" fmla="*/ 0 h 33866"/>
                <a:gd name="connsiteX1" fmla="*/ 1280583 w 1280583"/>
                <a:gd name="connsiteY1" fmla="*/ 33866 h 33866"/>
                <a:gd name="connsiteX0" fmla="*/ 0 w 1280583"/>
                <a:gd name="connsiteY0" fmla="*/ 30155 h 64021"/>
                <a:gd name="connsiteX1" fmla="*/ 1280583 w 1280583"/>
                <a:gd name="connsiteY1" fmla="*/ 64021 h 64021"/>
                <a:gd name="connsiteX0" fmla="*/ 0 w 1280583"/>
                <a:gd name="connsiteY0" fmla="*/ 42934 h 76800"/>
                <a:gd name="connsiteX1" fmla="*/ 1280583 w 1280583"/>
                <a:gd name="connsiteY1" fmla="*/ 76800 h 76800"/>
              </a:gdLst>
              <a:ahLst/>
              <a:cxnLst>
                <a:cxn ang="0">
                  <a:pos x="connsiteX0" y="connsiteY0"/>
                </a:cxn>
                <a:cxn ang="0">
                  <a:pos x="connsiteX1" y="connsiteY1"/>
                </a:cxn>
              </a:cxnLst>
              <a:rect l="l" t="t" r="r" b="b"/>
              <a:pathLst>
                <a:path w="1280583" h="76800">
                  <a:moveTo>
                    <a:pt x="0" y="42934"/>
                  </a:moveTo>
                  <a:cubicBezTo>
                    <a:pt x="528461" y="-36794"/>
                    <a:pt x="881238" y="6244"/>
                    <a:pt x="1280583" y="76800"/>
                  </a:cubicBezTo>
                </a:path>
              </a:pathLst>
            </a:custGeom>
            <a:noFill/>
            <a:ln w="28575">
              <a:solidFill>
                <a:schemeClr val="tx2">
                  <a:lumMod val="75000"/>
                </a:schemeClr>
              </a:solidFill>
              <a:prstDash val="sysDash"/>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344" name="Freeform: Shape 343">
              <a:extLst>
                <a:ext uri="{FF2B5EF4-FFF2-40B4-BE49-F238E27FC236}">
                  <a16:creationId xmlns:a16="http://schemas.microsoft.com/office/drawing/2014/main" id="{6D558604-3302-4BE8-B9BB-208295BB1000}"/>
                </a:ext>
              </a:extLst>
            </p:cNvPr>
            <p:cNvSpPr/>
            <p:nvPr/>
          </p:nvSpPr>
          <p:spPr bwMode="auto">
            <a:xfrm>
              <a:off x="7318322" y="3037945"/>
              <a:ext cx="429683" cy="88900"/>
            </a:xfrm>
            <a:custGeom>
              <a:avLst/>
              <a:gdLst>
                <a:gd name="connsiteX0" fmla="*/ 647700 w 647700"/>
                <a:gd name="connsiteY0" fmla="*/ 0 h 175683"/>
                <a:gd name="connsiteX1" fmla="*/ 0 w 647700"/>
                <a:gd name="connsiteY1" fmla="*/ 175683 h 175683"/>
                <a:gd name="connsiteX2" fmla="*/ 0 w 647700"/>
                <a:gd name="connsiteY2" fmla="*/ 175683 h 175683"/>
                <a:gd name="connsiteX0" fmla="*/ 647700 w 647700"/>
                <a:gd name="connsiteY0" fmla="*/ 61383 h 237066"/>
                <a:gd name="connsiteX1" fmla="*/ 0 w 647700"/>
                <a:gd name="connsiteY1" fmla="*/ 237066 h 237066"/>
                <a:gd name="connsiteX2" fmla="*/ 215900 w 647700"/>
                <a:gd name="connsiteY2" fmla="*/ 0 h 237066"/>
                <a:gd name="connsiteX0" fmla="*/ 647700 w 647700"/>
                <a:gd name="connsiteY0" fmla="*/ 0 h 175683"/>
                <a:gd name="connsiteX1" fmla="*/ 0 w 647700"/>
                <a:gd name="connsiteY1" fmla="*/ 175683 h 175683"/>
                <a:gd name="connsiteX0" fmla="*/ 429683 w 429683"/>
                <a:gd name="connsiteY0" fmla="*/ 88900 h 88900"/>
                <a:gd name="connsiteX1" fmla="*/ 0 w 429683"/>
                <a:gd name="connsiteY1" fmla="*/ 0 h 88900"/>
              </a:gdLst>
              <a:ahLst/>
              <a:cxnLst>
                <a:cxn ang="0">
                  <a:pos x="connsiteX0" y="connsiteY0"/>
                </a:cxn>
                <a:cxn ang="0">
                  <a:pos x="connsiteX1" y="connsiteY1"/>
                </a:cxn>
              </a:cxnLst>
              <a:rect l="l" t="t" r="r" b="b"/>
              <a:pathLst>
                <a:path w="429683" h="88900">
                  <a:moveTo>
                    <a:pt x="429683" y="88900"/>
                  </a:moveTo>
                  <a:lnTo>
                    <a:pt x="0" y="0"/>
                  </a:lnTo>
                </a:path>
              </a:pathLst>
            </a:custGeom>
            <a:noFill/>
            <a:ln w="28575">
              <a:solidFill>
                <a:schemeClr val="tx2">
                  <a:lumMod val="75000"/>
                </a:schemeClr>
              </a:solidFill>
              <a:prstDash val="sysDash"/>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grpSp>
      <p:sp>
        <p:nvSpPr>
          <p:cNvPr id="35" name="Freeform: Shape 34">
            <a:extLst>
              <a:ext uri="{FF2B5EF4-FFF2-40B4-BE49-F238E27FC236}">
                <a16:creationId xmlns:a16="http://schemas.microsoft.com/office/drawing/2014/main" id="{2F994591-5880-437E-BBA3-B67C18BF78AA}"/>
              </a:ext>
            </a:extLst>
          </p:cNvPr>
          <p:cNvSpPr/>
          <p:nvPr/>
        </p:nvSpPr>
        <p:spPr bwMode="auto">
          <a:xfrm>
            <a:off x="965325" y="4749395"/>
            <a:ext cx="3225650" cy="198830"/>
          </a:xfrm>
          <a:custGeom>
            <a:avLst/>
            <a:gdLst>
              <a:gd name="connsiteX0" fmla="*/ 0 w 2504261"/>
              <a:gd name="connsiteY0" fmla="*/ 117578 h 117578"/>
              <a:gd name="connsiteX1" fmla="*/ 748981 w 2504261"/>
              <a:gd name="connsiteY1" fmla="*/ 25679 h 117578"/>
              <a:gd name="connsiteX2" fmla="*/ 1824205 w 2504261"/>
              <a:gd name="connsiteY2" fmla="*/ 2704 h 117578"/>
              <a:gd name="connsiteX3" fmla="*/ 2504261 w 2504261"/>
              <a:gd name="connsiteY3" fmla="*/ 76224 h 117578"/>
              <a:gd name="connsiteX0" fmla="*/ 0 w 2504261"/>
              <a:gd name="connsiteY0" fmla="*/ 117578 h 117578"/>
              <a:gd name="connsiteX1" fmla="*/ 748981 w 2504261"/>
              <a:gd name="connsiteY1" fmla="*/ 25679 h 117578"/>
              <a:gd name="connsiteX2" fmla="*/ 1824205 w 2504261"/>
              <a:gd name="connsiteY2" fmla="*/ 2704 h 117578"/>
              <a:gd name="connsiteX3" fmla="*/ 2504261 w 2504261"/>
              <a:gd name="connsiteY3" fmla="*/ 103794 h 117578"/>
              <a:gd name="connsiteX0" fmla="*/ 0 w 2504261"/>
              <a:gd name="connsiteY0" fmla="*/ 106346 h 106346"/>
              <a:gd name="connsiteX1" fmla="*/ 748981 w 2504261"/>
              <a:gd name="connsiteY1" fmla="*/ 14447 h 106346"/>
              <a:gd name="connsiteX2" fmla="*/ 1824205 w 2504261"/>
              <a:gd name="connsiteY2" fmla="*/ 5257 h 106346"/>
              <a:gd name="connsiteX3" fmla="*/ 2504261 w 2504261"/>
              <a:gd name="connsiteY3" fmla="*/ 92562 h 106346"/>
              <a:gd name="connsiteX0" fmla="*/ 0 w 2504261"/>
              <a:gd name="connsiteY0" fmla="*/ 116816 h 116816"/>
              <a:gd name="connsiteX1" fmla="*/ 748981 w 2504261"/>
              <a:gd name="connsiteY1" fmla="*/ 24917 h 116816"/>
              <a:gd name="connsiteX2" fmla="*/ 1824205 w 2504261"/>
              <a:gd name="connsiteY2" fmla="*/ 15727 h 116816"/>
              <a:gd name="connsiteX3" fmla="*/ 2504261 w 2504261"/>
              <a:gd name="connsiteY3" fmla="*/ 103032 h 116816"/>
              <a:gd name="connsiteX0" fmla="*/ 0 w 2504261"/>
              <a:gd name="connsiteY0" fmla="*/ 106346 h 106346"/>
              <a:gd name="connsiteX1" fmla="*/ 748981 w 2504261"/>
              <a:gd name="connsiteY1" fmla="*/ 14447 h 106346"/>
              <a:gd name="connsiteX2" fmla="*/ 1809101 w 2504261"/>
              <a:gd name="connsiteY2" fmla="*/ 5257 h 106346"/>
              <a:gd name="connsiteX3" fmla="*/ 2504261 w 2504261"/>
              <a:gd name="connsiteY3" fmla="*/ 92562 h 106346"/>
              <a:gd name="connsiteX0" fmla="*/ 0 w 2504261"/>
              <a:gd name="connsiteY0" fmla="*/ 106346 h 106346"/>
              <a:gd name="connsiteX1" fmla="*/ 748981 w 2504261"/>
              <a:gd name="connsiteY1" fmla="*/ 14447 h 106346"/>
              <a:gd name="connsiteX2" fmla="*/ 1809101 w 2504261"/>
              <a:gd name="connsiteY2" fmla="*/ 5257 h 106346"/>
              <a:gd name="connsiteX3" fmla="*/ 2504261 w 2504261"/>
              <a:gd name="connsiteY3" fmla="*/ 92562 h 106346"/>
              <a:gd name="connsiteX0" fmla="*/ 0 w 2504261"/>
              <a:gd name="connsiteY0" fmla="*/ 106346 h 106346"/>
              <a:gd name="connsiteX1" fmla="*/ 748981 w 2504261"/>
              <a:gd name="connsiteY1" fmla="*/ 14447 h 106346"/>
              <a:gd name="connsiteX2" fmla="*/ 1809101 w 2504261"/>
              <a:gd name="connsiteY2" fmla="*/ 5257 h 106346"/>
              <a:gd name="connsiteX3" fmla="*/ 2504261 w 2504261"/>
              <a:gd name="connsiteY3" fmla="*/ 92562 h 106346"/>
              <a:gd name="connsiteX0" fmla="*/ 0 w 2504261"/>
              <a:gd name="connsiteY0" fmla="*/ 106346 h 106346"/>
              <a:gd name="connsiteX1" fmla="*/ 748981 w 2504261"/>
              <a:gd name="connsiteY1" fmla="*/ 14447 h 106346"/>
              <a:gd name="connsiteX2" fmla="*/ 1809101 w 2504261"/>
              <a:gd name="connsiteY2" fmla="*/ 5257 h 106346"/>
              <a:gd name="connsiteX3" fmla="*/ 2504261 w 2504261"/>
              <a:gd name="connsiteY3" fmla="*/ 92562 h 106346"/>
              <a:gd name="connsiteX0" fmla="*/ 0 w 2504261"/>
              <a:gd name="connsiteY0" fmla="*/ 99316 h 99316"/>
              <a:gd name="connsiteX1" fmla="*/ 748981 w 2504261"/>
              <a:gd name="connsiteY1" fmla="*/ 7417 h 99316"/>
              <a:gd name="connsiteX2" fmla="*/ 1824205 w 2504261"/>
              <a:gd name="connsiteY2" fmla="*/ 11365 h 99316"/>
              <a:gd name="connsiteX3" fmla="*/ 2504261 w 2504261"/>
              <a:gd name="connsiteY3" fmla="*/ 85532 h 99316"/>
              <a:gd name="connsiteX0" fmla="*/ 0 w 2504261"/>
              <a:gd name="connsiteY0" fmla="*/ 100538 h 100538"/>
              <a:gd name="connsiteX1" fmla="*/ 748981 w 2504261"/>
              <a:gd name="connsiteY1" fmla="*/ 8639 h 100538"/>
              <a:gd name="connsiteX2" fmla="*/ 1824205 w 2504261"/>
              <a:gd name="connsiteY2" fmla="*/ 12587 h 100538"/>
              <a:gd name="connsiteX3" fmla="*/ 2504261 w 2504261"/>
              <a:gd name="connsiteY3" fmla="*/ 86754 h 100538"/>
              <a:gd name="connsiteX0" fmla="*/ 0 w 2504261"/>
              <a:gd name="connsiteY0" fmla="*/ 94347 h 94347"/>
              <a:gd name="connsiteX1" fmla="*/ 760913 w 2504261"/>
              <a:gd name="connsiteY1" fmla="*/ 16285 h 94347"/>
              <a:gd name="connsiteX2" fmla="*/ 1824205 w 2504261"/>
              <a:gd name="connsiteY2" fmla="*/ 6396 h 94347"/>
              <a:gd name="connsiteX3" fmla="*/ 2504261 w 2504261"/>
              <a:gd name="connsiteY3" fmla="*/ 80563 h 94347"/>
              <a:gd name="connsiteX0" fmla="*/ 0 w 2504261"/>
              <a:gd name="connsiteY0" fmla="*/ 89510 h 89510"/>
              <a:gd name="connsiteX1" fmla="*/ 760913 w 2504261"/>
              <a:gd name="connsiteY1" fmla="*/ 11448 h 89510"/>
              <a:gd name="connsiteX2" fmla="*/ 1794377 w 2504261"/>
              <a:gd name="connsiteY2" fmla="*/ 8478 h 89510"/>
              <a:gd name="connsiteX3" fmla="*/ 2504261 w 2504261"/>
              <a:gd name="connsiteY3" fmla="*/ 75726 h 89510"/>
            </a:gdLst>
            <a:ahLst/>
            <a:cxnLst>
              <a:cxn ang="0">
                <a:pos x="connsiteX0" y="connsiteY0"/>
              </a:cxn>
              <a:cxn ang="0">
                <a:pos x="connsiteX1" y="connsiteY1"/>
              </a:cxn>
              <a:cxn ang="0">
                <a:pos x="connsiteX2" y="connsiteY2"/>
              </a:cxn>
              <a:cxn ang="0">
                <a:pos x="connsiteX3" y="connsiteY3"/>
              </a:cxn>
            </a:cxnLst>
            <a:rect l="l" t="t" r="r" b="b"/>
            <a:pathLst>
              <a:path w="2504261" h="89510">
                <a:moveTo>
                  <a:pt x="0" y="89510"/>
                </a:moveTo>
                <a:cubicBezTo>
                  <a:pt x="222473" y="53133"/>
                  <a:pt x="461850" y="24953"/>
                  <a:pt x="760913" y="11448"/>
                </a:cubicBezTo>
                <a:cubicBezTo>
                  <a:pt x="1059976" y="-2057"/>
                  <a:pt x="1501831" y="-4325"/>
                  <a:pt x="1794377" y="8478"/>
                </a:cubicBezTo>
                <a:cubicBezTo>
                  <a:pt x="2139788" y="25660"/>
                  <a:pt x="2310506" y="43178"/>
                  <a:pt x="2504261" y="75726"/>
                </a:cubicBezTo>
              </a:path>
            </a:pathLst>
          </a:custGeom>
          <a:noFill/>
          <a:ln w="28575">
            <a:solidFill>
              <a:schemeClr val="tx2">
                <a:lumMod val="75000"/>
              </a:schemeClr>
            </a:solidFill>
            <a:prstDash val="sysDash"/>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 name="Title 1">
            <a:extLst>
              <a:ext uri="{FF2B5EF4-FFF2-40B4-BE49-F238E27FC236}">
                <a16:creationId xmlns:a16="http://schemas.microsoft.com/office/drawing/2014/main" id="{0F08FFC1-9B9A-437A-83BB-CD5CDC40178E}"/>
              </a:ext>
            </a:extLst>
          </p:cNvPr>
          <p:cNvSpPr>
            <a:spLocks noGrp="1"/>
          </p:cNvSpPr>
          <p:nvPr>
            <p:ph type="title"/>
          </p:nvPr>
        </p:nvSpPr>
        <p:spPr/>
        <p:txBody>
          <a:bodyPr/>
          <a:lstStyle/>
          <a:p>
            <a:r>
              <a:rPr lang="en-US" dirty="0">
                <a:cs typeface="Calibri" panose="020F0502020204030204" pitchFamily="34" charset="0"/>
              </a:rPr>
              <a:t>Acquired Resistance to TROP-2‒Directed ADCs: </a:t>
            </a:r>
            <a:br>
              <a:rPr lang="en-US" dirty="0">
                <a:cs typeface="Calibri" panose="020F0502020204030204" pitchFamily="34" charset="0"/>
              </a:rPr>
            </a:br>
            <a:r>
              <a:rPr lang="en-US" dirty="0">
                <a:cs typeface="Calibri" panose="020F0502020204030204" pitchFamily="34" charset="0"/>
              </a:rPr>
              <a:t>3 Main Mechanisms</a:t>
            </a:r>
          </a:p>
        </p:txBody>
      </p:sp>
      <p:sp>
        <p:nvSpPr>
          <p:cNvPr id="8" name="Content Placeholder 2">
            <a:extLst>
              <a:ext uri="{FF2B5EF4-FFF2-40B4-BE49-F238E27FC236}">
                <a16:creationId xmlns:a16="http://schemas.microsoft.com/office/drawing/2014/main" id="{E3BAC5C0-2B32-4032-A7F2-2E9102E8EEEB}"/>
              </a:ext>
            </a:extLst>
          </p:cNvPr>
          <p:cNvSpPr txBox="1">
            <a:spLocks/>
          </p:cNvSpPr>
          <p:nvPr/>
        </p:nvSpPr>
        <p:spPr>
          <a:xfrm>
            <a:off x="997346" y="1557266"/>
            <a:ext cx="2982096" cy="64062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0"/>
              </a:spcBef>
              <a:spcAft>
                <a:spcPts val="0"/>
              </a:spcAft>
              <a:buClrTx/>
              <a:buSzTx/>
              <a:buFont typeface="Arial" panose="020B0604020202020204" pitchFamily="34" charset="0"/>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Downregulation of Antigen Expression by Tumor Cells</a:t>
            </a:r>
          </a:p>
        </p:txBody>
      </p:sp>
      <p:sp>
        <p:nvSpPr>
          <p:cNvPr id="9" name="Content Placeholder 2">
            <a:extLst>
              <a:ext uri="{FF2B5EF4-FFF2-40B4-BE49-F238E27FC236}">
                <a16:creationId xmlns:a16="http://schemas.microsoft.com/office/drawing/2014/main" id="{1E7A27B0-4EF2-4A69-BE67-1BB7822E1D4E}"/>
              </a:ext>
            </a:extLst>
          </p:cNvPr>
          <p:cNvSpPr txBox="1">
            <a:spLocks/>
          </p:cNvSpPr>
          <p:nvPr/>
        </p:nvSpPr>
        <p:spPr>
          <a:xfrm>
            <a:off x="8321084" y="1643818"/>
            <a:ext cx="3460674" cy="64008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Payload Resistance by Upregulation of Drug Efflux Pumps</a:t>
            </a:r>
          </a:p>
        </p:txBody>
      </p:sp>
      <p:sp>
        <p:nvSpPr>
          <p:cNvPr id="11" name="Text Box 15">
            <a:extLst>
              <a:ext uri="{FF2B5EF4-FFF2-40B4-BE49-F238E27FC236}">
                <a16:creationId xmlns:a16="http://schemas.microsoft.com/office/drawing/2014/main" id="{477FB4FB-8A06-4347-9081-2FB66E16A676}"/>
              </a:ext>
            </a:extLst>
          </p:cNvPr>
          <p:cNvSpPr txBox="1">
            <a:spLocks noChangeArrowheads="1"/>
          </p:cNvSpPr>
          <p:nvPr/>
        </p:nvSpPr>
        <p:spPr bwMode="auto">
          <a:xfrm>
            <a:off x="422082" y="6398828"/>
            <a:ext cx="7853362" cy="276999"/>
          </a:xfrm>
          <a:prstGeom prst="rect">
            <a:avLst/>
          </a:prstGeom>
          <a:noFill/>
          <a:ln>
            <a:solidFill>
              <a:schemeClr val="tx1"/>
            </a:solidFill>
            <a:prstDash val="solid"/>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Drago. Nat Rev Clin Oncol. 2021;18:327.</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endParaRPr>
          </a:p>
        </p:txBody>
      </p:sp>
      <p:sp>
        <p:nvSpPr>
          <p:cNvPr id="15" name="Content Placeholder 2">
            <a:extLst>
              <a:ext uri="{FF2B5EF4-FFF2-40B4-BE49-F238E27FC236}">
                <a16:creationId xmlns:a16="http://schemas.microsoft.com/office/drawing/2014/main" id="{433F3F95-2688-47B1-AD66-B9F025BA547D}"/>
              </a:ext>
            </a:extLst>
          </p:cNvPr>
          <p:cNvSpPr txBox="1">
            <a:spLocks/>
          </p:cNvSpPr>
          <p:nvPr/>
        </p:nvSpPr>
        <p:spPr>
          <a:xfrm>
            <a:off x="4734146" y="1617683"/>
            <a:ext cx="2982096" cy="65667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Altered Intracellular Trafficking Pathways or Drug Breakdown In </a:t>
            </a:r>
            <a:r>
              <a:rPr lang="en-US" sz="1800" b="1" dirty="0">
                <a:solidFill>
                  <a:srgbClr val="000000"/>
                </a:solidFill>
                <a:latin typeface="Calibri" panose="020F0502020204030204" pitchFamily="34" charset="0"/>
                <a:cs typeface="Calibri" panose="020F0502020204030204" pitchFamily="34" charset="0"/>
              </a:rPr>
              <a:t>L</a:t>
            </a: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ysosomes</a:t>
            </a:r>
          </a:p>
        </p:txBody>
      </p:sp>
      <p:grpSp>
        <p:nvGrpSpPr>
          <p:cNvPr id="32" name="Group 31">
            <a:extLst>
              <a:ext uri="{FF2B5EF4-FFF2-40B4-BE49-F238E27FC236}">
                <a16:creationId xmlns:a16="http://schemas.microsoft.com/office/drawing/2014/main" id="{5BE2991B-820E-4393-9BD9-A412CF42EB24}"/>
              </a:ext>
            </a:extLst>
          </p:cNvPr>
          <p:cNvGrpSpPr/>
          <p:nvPr/>
        </p:nvGrpSpPr>
        <p:grpSpPr>
          <a:xfrm>
            <a:off x="1224058" y="5549136"/>
            <a:ext cx="1779746" cy="281077"/>
            <a:chOff x="3906344" y="5868988"/>
            <a:chExt cx="2271713" cy="358775"/>
          </a:xfrm>
        </p:grpSpPr>
        <p:sp>
          <p:nvSpPr>
            <p:cNvPr id="62" name="Rectangle 5">
              <a:extLst>
                <a:ext uri="{FF2B5EF4-FFF2-40B4-BE49-F238E27FC236}">
                  <a16:creationId xmlns:a16="http://schemas.microsoft.com/office/drawing/2014/main" id="{03BE4B9D-5897-4F59-BC79-856B30AED9C5}"/>
                </a:ext>
              </a:extLst>
            </p:cNvPr>
            <p:cNvSpPr>
              <a:spLocks noChangeArrowheads="1"/>
            </p:cNvSpPr>
            <p:nvPr/>
          </p:nvSpPr>
          <p:spPr bwMode="auto">
            <a:xfrm>
              <a:off x="4385769" y="5926138"/>
              <a:ext cx="17463" cy="2444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63" name="Rectangle 6">
              <a:extLst>
                <a:ext uri="{FF2B5EF4-FFF2-40B4-BE49-F238E27FC236}">
                  <a16:creationId xmlns:a16="http://schemas.microsoft.com/office/drawing/2014/main" id="{F8F5EA7A-BFE2-4F43-B804-FB9F815F0403}"/>
                </a:ext>
              </a:extLst>
            </p:cNvPr>
            <p:cNvSpPr>
              <a:spLocks noChangeArrowheads="1"/>
            </p:cNvSpPr>
            <p:nvPr/>
          </p:nvSpPr>
          <p:spPr bwMode="auto">
            <a:xfrm>
              <a:off x="4560394" y="5930901"/>
              <a:ext cx="17463" cy="242888"/>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64" name="Rectangle 7">
              <a:extLst>
                <a:ext uri="{FF2B5EF4-FFF2-40B4-BE49-F238E27FC236}">
                  <a16:creationId xmlns:a16="http://schemas.microsoft.com/office/drawing/2014/main" id="{C8AA0D0C-D447-48F8-A977-DA7CED5550BA}"/>
                </a:ext>
              </a:extLst>
            </p:cNvPr>
            <p:cNvSpPr>
              <a:spLocks noChangeArrowheads="1"/>
            </p:cNvSpPr>
            <p:nvPr/>
          </p:nvSpPr>
          <p:spPr bwMode="auto">
            <a:xfrm>
              <a:off x="4614369" y="5930901"/>
              <a:ext cx="17463" cy="242888"/>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65" name="Rectangle 8">
              <a:extLst>
                <a:ext uri="{FF2B5EF4-FFF2-40B4-BE49-F238E27FC236}">
                  <a16:creationId xmlns:a16="http://schemas.microsoft.com/office/drawing/2014/main" id="{BAAD9796-24A6-4EF7-962E-946FE491E06C}"/>
                </a:ext>
              </a:extLst>
            </p:cNvPr>
            <p:cNvSpPr>
              <a:spLocks noChangeArrowheads="1"/>
            </p:cNvSpPr>
            <p:nvPr/>
          </p:nvSpPr>
          <p:spPr bwMode="auto">
            <a:xfrm>
              <a:off x="3971432" y="5907088"/>
              <a:ext cx="17463" cy="277813"/>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66" name="Rectangle 9">
              <a:extLst>
                <a:ext uri="{FF2B5EF4-FFF2-40B4-BE49-F238E27FC236}">
                  <a16:creationId xmlns:a16="http://schemas.microsoft.com/office/drawing/2014/main" id="{27D0A69A-3083-4E88-B2CA-57CB8A2A97CC}"/>
                </a:ext>
              </a:extLst>
            </p:cNvPr>
            <p:cNvSpPr>
              <a:spLocks noChangeArrowheads="1"/>
            </p:cNvSpPr>
            <p:nvPr/>
          </p:nvSpPr>
          <p:spPr bwMode="auto">
            <a:xfrm>
              <a:off x="4026994" y="5935663"/>
              <a:ext cx="17463" cy="220663"/>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67" name="Rectangle 10">
              <a:extLst>
                <a:ext uri="{FF2B5EF4-FFF2-40B4-BE49-F238E27FC236}">
                  <a16:creationId xmlns:a16="http://schemas.microsoft.com/office/drawing/2014/main" id="{FA873600-CE87-452F-99F0-E8B6BCA68202}"/>
                </a:ext>
              </a:extLst>
            </p:cNvPr>
            <p:cNvSpPr>
              <a:spLocks noChangeArrowheads="1"/>
            </p:cNvSpPr>
            <p:nvPr/>
          </p:nvSpPr>
          <p:spPr bwMode="auto">
            <a:xfrm>
              <a:off x="4327032" y="5881688"/>
              <a:ext cx="17463" cy="3333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68" name="Rectangle 11">
              <a:extLst>
                <a:ext uri="{FF2B5EF4-FFF2-40B4-BE49-F238E27FC236}">
                  <a16:creationId xmlns:a16="http://schemas.microsoft.com/office/drawing/2014/main" id="{8FC28BA1-6CD9-480F-BED6-8424B9467EFA}"/>
                </a:ext>
              </a:extLst>
            </p:cNvPr>
            <p:cNvSpPr>
              <a:spLocks noChangeArrowheads="1"/>
            </p:cNvSpPr>
            <p:nvPr/>
          </p:nvSpPr>
          <p:spPr bwMode="auto">
            <a:xfrm>
              <a:off x="4268294" y="5881688"/>
              <a:ext cx="17463" cy="3333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69" name="Rectangle 12">
              <a:extLst>
                <a:ext uri="{FF2B5EF4-FFF2-40B4-BE49-F238E27FC236}">
                  <a16:creationId xmlns:a16="http://schemas.microsoft.com/office/drawing/2014/main" id="{2402C5B1-F19C-4658-B55E-7C8A5DD79FBF}"/>
                </a:ext>
              </a:extLst>
            </p:cNvPr>
            <p:cNvSpPr>
              <a:spLocks noChangeArrowheads="1"/>
            </p:cNvSpPr>
            <p:nvPr/>
          </p:nvSpPr>
          <p:spPr bwMode="auto">
            <a:xfrm>
              <a:off x="4209557" y="5926138"/>
              <a:ext cx="17463" cy="2444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70" name="Freeform 13">
              <a:extLst>
                <a:ext uri="{FF2B5EF4-FFF2-40B4-BE49-F238E27FC236}">
                  <a16:creationId xmlns:a16="http://schemas.microsoft.com/office/drawing/2014/main" id="{64726F00-E35A-4B33-A440-AD3A03A0B390}"/>
                </a:ext>
              </a:extLst>
            </p:cNvPr>
            <p:cNvSpPr>
              <a:spLocks/>
            </p:cNvSpPr>
            <p:nvPr/>
          </p:nvSpPr>
          <p:spPr bwMode="auto">
            <a:xfrm>
              <a:off x="3914282" y="5881688"/>
              <a:ext cx="777875" cy="339725"/>
            </a:xfrm>
            <a:custGeom>
              <a:avLst/>
              <a:gdLst>
                <a:gd name="T0" fmla="*/ 45 w 982"/>
                <a:gd name="T1" fmla="*/ 71 h 427"/>
                <a:gd name="T2" fmla="*/ 75 w 982"/>
                <a:gd name="T3" fmla="*/ 76 h 427"/>
                <a:gd name="T4" fmla="*/ 125 w 982"/>
                <a:gd name="T5" fmla="*/ 101 h 427"/>
                <a:gd name="T6" fmla="*/ 167 w 982"/>
                <a:gd name="T7" fmla="*/ 140 h 427"/>
                <a:gd name="T8" fmla="*/ 215 w 982"/>
                <a:gd name="T9" fmla="*/ 204 h 427"/>
                <a:gd name="T10" fmla="*/ 257 w 982"/>
                <a:gd name="T11" fmla="*/ 270 h 427"/>
                <a:gd name="T12" fmla="*/ 303 w 982"/>
                <a:gd name="T13" fmla="*/ 329 h 427"/>
                <a:gd name="T14" fmla="*/ 341 w 982"/>
                <a:gd name="T15" fmla="*/ 368 h 427"/>
                <a:gd name="T16" fmla="*/ 384 w 982"/>
                <a:gd name="T17" fmla="*/ 399 h 427"/>
                <a:gd name="T18" fmla="*/ 435 w 982"/>
                <a:gd name="T19" fmla="*/ 419 h 427"/>
                <a:gd name="T20" fmla="*/ 490 w 982"/>
                <a:gd name="T21" fmla="*/ 427 h 427"/>
                <a:gd name="T22" fmla="*/ 529 w 982"/>
                <a:gd name="T23" fmla="*/ 424 h 427"/>
                <a:gd name="T24" fmla="*/ 581 w 982"/>
                <a:gd name="T25" fmla="*/ 407 h 427"/>
                <a:gd name="T26" fmla="*/ 627 w 982"/>
                <a:gd name="T27" fmla="*/ 379 h 427"/>
                <a:gd name="T28" fmla="*/ 667 w 982"/>
                <a:gd name="T29" fmla="*/ 343 h 427"/>
                <a:gd name="T30" fmla="*/ 702 w 982"/>
                <a:gd name="T31" fmla="*/ 301 h 427"/>
                <a:gd name="T32" fmla="*/ 745 w 982"/>
                <a:gd name="T33" fmla="*/ 237 h 427"/>
                <a:gd name="T34" fmla="*/ 801 w 982"/>
                <a:gd name="T35" fmla="*/ 155 h 427"/>
                <a:gd name="T36" fmla="*/ 841 w 982"/>
                <a:gd name="T37" fmla="*/ 112 h 427"/>
                <a:gd name="T38" fmla="*/ 889 w 982"/>
                <a:gd name="T39" fmla="*/ 82 h 427"/>
                <a:gd name="T40" fmla="*/ 927 w 982"/>
                <a:gd name="T41" fmla="*/ 72 h 427"/>
                <a:gd name="T42" fmla="*/ 947 w 982"/>
                <a:gd name="T43" fmla="*/ 70 h 427"/>
                <a:gd name="T44" fmla="*/ 968 w 982"/>
                <a:gd name="T45" fmla="*/ 63 h 427"/>
                <a:gd name="T46" fmla="*/ 979 w 982"/>
                <a:gd name="T47" fmla="*/ 46 h 427"/>
                <a:gd name="T48" fmla="*/ 981 w 982"/>
                <a:gd name="T49" fmla="*/ 26 h 427"/>
                <a:gd name="T50" fmla="*/ 973 w 982"/>
                <a:gd name="T51" fmla="*/ 10 h 427"/>
                <a:gd name="T52" fmla="*/ 956 w 982"/>
                <a:gd name="T53" fmla="*/ 0 h 427"/>
                <a:gd name="T54" fmla="*/ 928 w 982"/>
                <a:gd name="T55" fmla="*/ 1 h 427"/>
                <a:gd name="T56" fmla="*/ 873 w 982"/>
                <a:gd name="T57" fmla="*/ 13 h 427"/>
                <a:gd name="T58" fmla="*/ 826 w 982"/>
                <a:gd name="T59" fmla="*/ 37 h 427"/>
                <a:gd name="T60" fmla="*/ 784 w 982"/>
                <a:gd name="T61" fmla="*/ 70 h 427"/>
                <a:gd name="T62" fmla="*/ 747 w 982"/>
                <a:gd name="T63" fmla="*/ 110 h 427"/>
                <a:gd name="T64" fmla="*/ 714 w 982"/>
                <a:gd name="T65" fmla="*/ 156 h 427"/>
                <a:gd name="T66" fmla="*/ 649 w 982"/>
                <a:gd name="T67" fmla="*/ 255 h 427"/>
                <a:gd name="T68" fmla="*/ 611 w 982"/>
                <a:gd name="T69" fmla="*/ 301 h 427"/>
                <a:gd name="T70" fmla="*/ 566 w 982"/>
                <a:gd name="T71" fmla="*/ 336 h 427"/>
                <a:gd name="T72" fmla="*/ 531 w 982"/>
                <a:gd name="T73" fmla="*/ 350 h 427"/>
                <a:gd name="T74" fmla="*/ 501 w 982"/>
                <a:gd name="T75" fmla="*/ 355 h 427"/>
                <a:gd name="T76" fmla="*/ 480 w 982"/>
                <a:gd name="T77" fmla="*/ 355 h 427"/>
                <a:gd name="T78" fmla="*/ 450 w 982"/>
                <a:gd name="T79" fmla="*/ 350 h 427"/>
                <a:gd name="T80" fmla="*/ 415 w 982"/>
                <a:gd name="T81" fmla="*/ 336 h 427"/>
                <a:gd name="T82" fmla="*/ 370 w 982"/>
                <a:gd name="T83" fmla="*/ 301 h 427"/>
                <a:gd name="T84" fmla="*/ 331 w 982"/>
                <a:gd name="T85" fmla="*/ 255 h 427"/>
                <a:gd name="T86" fmla="*/ 268 w 982"/>
                <a:gd name="T87" fmla="*/ 156 h 427"/>
                <a:gd name="T88" fmla="*/ 233 w 982"/>
                <a:gd name="T89" fmla="*/ 110 h 427"/>
                <a:gd name="T90" fmla="*/ 196 w 982"/>
                <a:gd name="T91" fmla="*/ 70 h 427"/>
                <a:gd name="T92" fmla="*/ 155 w 982"/>
                <a:gd name="T93" fmla="*/ 37 h 427"/>
                <a:gd name="T94" fmla="*/ 108 w 982"/>
                <a:gd name="T95" fmla="*/ 13 h 427"/>
                <a:gd name="T96" fmla="*/ 54 w 982"/>
                <a:gd name="T97" fmla="*/ 1 h 427"/>
                <a:gd name="T98" fmla="*/ 26 w 982"/>
                <a:gd name="T99" fmla="*/ 0 h 427"/>
                <a:gd name="T100" fmla="*/ 9 w 982"/>
                <a:gd name="T101" fmla="*/ 10 h 427"/>
                <a:gd name="T102" fmla="*/ 0 w 982"/>
                <a:gd name="T103" fmla="*/ 26 h 427"/>
                <a:gd name="T104" fmla="*/ 2 w 982"/>
                <a:gd name="T105" fmla="*/ 46 h 427"/>
                <a:gd name="T106" fmla="*/ 13 w 982"/>
                <a:gd name="T107" fmla="*/ 63 h 427"/>
                <a:gd name="T108" fmla="*/ 34 w 982"/>
                <a:gd name="T109" fmla="*/ 70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2" h="427">
                  <a:moveTo>
                    <a:pt x="34" y="70"/>
                  </a:moveTo>
                  <a:lnTo>
                    <a:pt x="34" y="70"/>
                  </a:lnTo>
                  <a:lnTo>
                    <a:pt x="45" y="71"/>
                  </a:lnTo>
                  <a:lnTo>
                    <a:pt x="55" y="72"/>
                  </a:lnTo>
                  <a:lnTo>
                    <a:pt x="64" y="74"/>
                  </a:lnTo>
                  <a:lnTo>
                    <a:pt x="75" y="76"/>
                  </a:lnTo>
                  <a:lnTo>
                    <a:pt x="92" y="82"/>
                  </a:lnTo>
                  <a:lnTo>
                    <a:pt x="110" y="91"/>
                  </a:lnTo>
                  <a:lnTo>
                    <a:pt x="125" y="101"/>
                  </a:lnTo>
                  <a:lnTo>
                    <a:pt x="141" y="112"/>
                  </a:lnTo>
                  <a:lnTo>
                    <a:pt x="154" y="126"/>
                  </a:lnTo>
                  <a:lnTo>
                    <a:pt x="167" y="140"/>
                  </a:lnTo>
                  <a:lnTo>
                    <a:pt x="180" y="155"/>
                  </a:lnTo>
                  <a:lnTo>
                    <a:pt x="192" y="170"/>
                  </a:lnTo>
                  <a:lnTo>
                    <a:pt x="215" y="204"/>
                  </a:lnTo>
                  <a:lnTo>
                    <a:pt x="237" y="237"/>
                  </a:lnTo>
                  <a:lnTo>
                    <a:pt x="257" y="270"/>
                  </a:lnTo>
                  <a:lnTo>
                    <a:pt x="257" y="270"/>
                  </a:lnTo>
                  <a:lnTo>
                    <a:pt x="279" y="301"/>
                  </a:lnTo>
                  <a:lnTo>
                    <a:pt x="290" y="315"/>
                  </a:lnTo>
                  <a:lnTo>
                    <a:pt x="303" y="329"/>
                  </a:lnTo>
                  <a:lnTo>
                    <a:pt x="315" y="343"/>
                  </a:lnTo>
                  <a:lnTo>
                    <a:pt x="327" y="355"/>
                  </a:lnTo>
                  <a:lnTo>
                    <a:pt x="341" y="368"/>
                  </a:lnTo>
                  <a:lnTo>
                    <a:pt x="355" y="379"/>
                  </a:lnTo>
                  <a:lnTo>
                    <a:pt x="370" y="389"/>
                  </a:lnTo>
                  <a:lnTo>
                    <a:pt x="384" y="399"/>
                  </a:lnTo>
                  <a:lnTo>
                    <a:pt x="401" y="407"/>
                  </a:lnTo>
                  <a:lnTo>
                    <a:pt x="417" y="413"/>
                  </a:lnTo>
                  <a:lnTo>
                    <a:pt x="435" y="419"/>
                  </a:lnTo>
                  <a:lnTo>
                    <a:pt x="452" y="424"/>
                  </a:lnTo>
                  <a:lnTo>
                    <a:pt x="471" y="426"/>
                  </a:lnTo>
                  <a:lnTo>
                    <a:pt x="490" y="427"/>
                  </a:lnTo>
                  <a:lnTo>
                    <a:pt x="490" y="427"/>
                  </a:lnTo>
                  <a:lnTo>
                    <a:pt x="510" y="426"/>
                  </a:lnTo>
                  <a:lnTo>
                    <a:pt x="529" y="424"/>
                  </a:lnTo>
                  <a:lnTo>
                    <a:pt x="547" y="419"/>
                  </a:lnTo>
                  <a:lnTo>
                    <a:pt x="565" y="413"/>
                  </a:lnTo>
                  <a:lnTo>
                    <a:pt x="581" y="407"/>
                  </a:lnTo>
                  <a:lnTo>
                    <a:pt x="597" y="399"/>
                  </a:lnTo>
                  <a:lnTo>
                    <a:pt x="612" y="389"/>
                  </a:lnTo>
                  <a:lnTo>
                    <a:pt x="627" y="379"/>
                  </a:lnTo>
                  <a:lnTo>
                    <a:pt x="640" y="368"/>
                  </a:lnTo>
                  <a:lnTo>
                    <a:pt x="653" y="355"/>
                  </a:lnTo>
                  <a:lnTo>
                    <a:pt x="667" y="343"/>
                  </a:lnTo>
                  <a:lnTo>
                    <a:pt x="679" y="329"/>
                  </a:lnTo>
                  <a:lnTo>
                    <a:pt x="691" y="315"/>
                  </a:lnTo>
                  <a:lnTo>
                    <a:pt x="702" y="301"/>
                  </a:lnTo>
                  <a:lnTo>
                    <a:pt x="724" y="270"/>
                  </a:lnTo>
                  <a:lnTo>
                    <a:pt x="724" y="270"/>
                  </a:lnTo>
                  <a:lnTo>
                    <a:pt x="745" y="237"/>
                  </a:lnTo>
                  <a:lnTo>
                    <a:pt x="766" y="204"/>
                  </a:lnTo>
                  <a:lnTo>
                    <a:pt x="789" y="170"/>
                  </a:lnTo>
                  <a:lnTo>
                    <a:pt x="801" y="155"/>
                  </a:lnTo>
                  <a:lnTo>
                    <a:pt x="813" y="140"/>
                  </a:lnTo>
                  <a:lnTo>
                    <a:pt x="827" y="126"/>
                  </a:lnTo>
                  <a:lnTo>
                    <a:pt x="841" y="112"/>
                  </a:lnTo>
                  <a:lnTo>
                    <a:pt x="856" y="101"/>
                  </a:lnTo>
                  <a:lnTo>
                    <a:pt x="872" y="91"/>
                  </a:lnTo>
                  <a:lnTo>
                    <a:pt x="889" y="82"/>
                  </a:lnTo>
                  <a:lnTo>
                    <a:pt x="907" y="76"/>
                  </a:lnTo>
                  <a:lnTo>
                    <a:pt x="917" y="74"/>
                  </a:lnTo>
                  <a:lnTo>
                    <a:pt x="927" y="72"/>
                  </a:lnTo>
                  <a:lnTo>
                    <a:pt x="937" y="71"/>
                  </a:lnTo>
                  <a:lnTo>
                    <a:pt x="947" y="70"/>
                  </a:lnTo>
                  <a:lnTo>
                    <a:pt x="947" y="70"/>
                  </a:lnTo>
                  <a:lnTo>
                    <a:pt x="956" y="69"/>
                  </a:lnTo>
                  <a:lnTo>
                    <a:pt x="962" y="67"/>
                  </a:lnTo>
                  <a:lnTo>
                    <a:pt x="968" y="63"/>
                  </a:lnTo>
                  <a:lnTo>
                    <a:pt x="973" y="59"/>
                  </a:lnTo>
                  <a:lnTo>
                    <a:pt x="976" y="52"/>
                  </a:lnTo>
                  <a:lnTo>
                    <a:pt x="979" y="46"/>
                  </a:lnTo>
                  <a:lnTo>
                    <a:pt x="981" y="40"/>
                  </a:lnTo>
                  <a:lnTo>
                    <a:pt x="982" y="34"/>
                  </a:lnTo>
                  <a:lnTo>
                    <a:pt x="981" y="26"/>
                  </a:lnTo>
                  <a:lnTo>
                    <a:pt x="979" y="20"/>
                  </a:lnTo>
                  <a:lnTo>
                    <a:pt x="976" y="15"/>
                  </a:lnTo>
                  <a:lnTo>
                    <a:pt x="973" y="10"/>
                  </a:lnTo>
                  <a:lnTo>
                    <a:pt x="968" y="5"/>
                  </a:lnTo>
                  <a:lnTo>
                    <a:pt x="962" y="2"/>
                  </a:lnTo>
                  <a:lnTo>
                    <a:pt x="956" y="0"/>
                  </a:lnTo>
                  <a:lnTo>
                    <a:pt x="947" y="0"/>
                  </a:lnTo>
                  <a:lnTo>
                    <a:pt x="947" y="0"/>
                  </a:lnTo>
                  <a:lnTo>
                    <a:pt x="928" y="1"/>
                  </a:lnTo>
                  <a:lnTo>
                    <a:pt x="908" y="4"/>
                  </a:lnTo>
                  <a:lnTo>
                    <a:pt x="891" y="8"/>
                  </a:lnTo>
                  <a:lnTo>
                    <a:pt x="873" y="13"/>
                  </a:lnTo>
                  <a:lnTo>
                    <a:pt x="857" y="20"/>
                  </a:lnTo>
                  <a:lnTo>
                    <a:pt x="841" y="27"/>
                  </a:lnTo>
                  <a:lnTo>
                    <a:pt x="826" y="37"/>
                  </a:lnTo>
                  <a:lnTo>
                    <a:pt x="811" y="47"/>
                  </a:lnTo>
                  <a:lnTo>
                    <a:pt x="798" y="57"/>
                  </a:lnTo>
                  <a:lnTo>
                    <a:pt x="784" y="70"/>
                  </a:lnTo>
                  <a:lnTo>
                    <a:pt x="772" y="82"/>
                  </a:lnTo>
                  <a:lnTo>
                    <a:pt x="760" y="96"/>
                  </a:lnTo>
                  <a:lnTo>
                    <a:pt x="747" y="110"/>
                  </a:lnTo>
                  <a:lnTo>
                    <a:pt x="736" y="125"/>
                  </a:lnTo>
                  <a:lnTo>
                    <a:pt x="714" y="156"/>
                  </a:lnTo>
                  <a:lnTo>
                    <a:pt x="714" y="156"/>
                  </a:lnTo>
                  <a:lnTo>
                    <a:pt x="694" y="188"/>
                  </a:lnTo>
                  <a:lnTo>
                    <a:pt x="672" y="221"/>
                  </a:lnTo>
                  <a:lnTo>
                    <a:pt x="649" y="255"/>
                  </a:lnTo>
                  <a:lnTo>
                    <a:pt x="637" y="271"/>
                  </a:lnTo>
                  <a:lnTo>
                    <a:pt x="625" y="286"/>
                  </a:lnTo>
                  <a:lnTo>
                    <a:pt x="611" y="301"/>
                  </a:lnTo>
                  <a:lnTo>
                    <a:pt x="597" y="314"/>
                  </a:lnTo>
                  <a:lnTo>
                    <a:pt x="582" y="325"/>
                  </a:lnTo>
                  <a:lnTo>
                    <a:pt x="566" y="336"/>
                  </a:lnTo>
                  <a:lnTo>
                    <a:pt x="549" y="344"/>
                  </a:lnTo>
                  <a:lnTo>
                    <a:pt x="540" y="348"/>
                  </a:lnTo>
                  <a:lnTo>
                    <a:pt x="531" y="350"/>
                  </a:lnTo>
                  <a:lnTo>
                    <a:pt x="521" y="352"/>
                  </a:lnTo>
                  <a:lnTo>
                    <a:pt x="511" y="354"/>
                  </a:lnTo>
                  <a:lnTo>
                    <a:pt x="501" y="355"/>
                  </a:lnTo>
                  <a:lnTo>
                    <a:pt x="490" y="355"/>
                  </a:lnTo>
                  <a:lnTo>
                    <a:pt x="490" y="355"/>
                  </a:lnTo>
                  <a:lnTo>
                    <a:pt x="480" y="355"/>
                  </a:lnTo>
                  <a:lnTo>
                    <a:pt x="470" y="354"/>
                  </a:lnTo>
                  <a:lnTo>
                    <a:pt x="460" y="352"/>
                  </a:lnTo>
                  <a:lnTo>
                    <a:pt x="450" y="350"/>
                  </a:lnTo>
                  <a:lnTo>
                    <a:pt x="441" y="348"/>
                  </a:lnTo>
                  <a:lnTo>
                    <a:pt x="433" y="344"/>
                  </a:lnTo>
                  <a:lnTo>
                    <a:pt x="415" y="336"/>
                  </a:lnTo>
                  <a:lnTo>
                    <a:pt x="400" y="325"/>
                  </a:lnTo>
                  <a:lnTo>
                    <a:pt x="384" y="314"/>
                  </a:lnTo>
                  <a:lnTo>
                    <a:pt x="370" y="301"/>
                  </a:lnTo>
                  <a:lnTo>
                    <a:pt x="356" y="286"/>
                  </a:lnTo>
                  <a:lnTo>
                    <a:pt x="344" y="271"/>
                  </a:lnTo>
                  <a:lnTo>
                    <a:pt x="331" y="255"/>
                  </a:lnTo>
                  <a:lnTo>
                    <a:pt x="309" y="221"/>
                  </a:lnTo>
                  <a:lnTo>
                    <a:pt x="288" y="188"/>
                  </a:lnTo>
                  <a:lnTo>
                    <a:pt x="268" y="156"/>
                  </a:lnTo>
                  <a:lnTo>
                    <a:pt x="268" y="156"/>
                  </a:lnTo>
                  <a:lnTo>
                    <a:pt x="245" y="125"/>
                  </a:lnTo>
                  <a:lnTo>
                    <a:pt x="233" y="110"/>
                  </a:lnTo>
                  <a:lnTo>
                    <a:pt x="222" y="96"/>
                  </a:lnTo>
                  <a:lnTo>
                    <a:pt x="210" y="82"/>
                  </a:lnTo>
                  <a:lnTo>
                    <a:pt x="196" y="70"/>
                  </a:lnTo>
                  <a:lnTo>
                    <a:pt x="183" y="57"/>
                  </a:lnTo>
                  <a:lnTo>
                    <a:pt x="170" y="47"/>
                  </a:lnTo>
                  <a:lnTo>
                    <a:pt x="155" y="37"/>
                  </a:lnTo>
                  <a:lnTo>
                    <a:pt x="140" y="27"/>
                  </a:lnTo>
                  <a:lnTo>
                    <a:pt x="124" y="20"/>
                  </a:lnTo>
                  <a:lnTo>
                    <a:pt x="108" y="13"/>
                  </a:lnTo>
                  <a:lnTo>
                    <a:pt x="90" y="8"/>
                  </a:lnTo>
                  <a:lnTo>
                    <a:pt x="73" y="4"/>
                  </a:lnTo>
                  <a:lnTo>
                    <a:pt x="54" y="1"/>
                  </a:lnTo>
                  <a:lnTo>
                    <a:pt x="34" y="0"/>
                  </a:lnTo>
                  <a:lnTo>
                    <a:pt x="34" y="0"/>
                  </a:lnTo>
                  <a:lnTo>
                    <a:pt x="26" y="0"/>
                  </a:lnTo>
                  <a:lnTo>
                    <a:pt x="19" y="2"/>
                  </a:lnTo>
                  <a:lnTo>
                    <a:pt x="13" y="5"/>
                  </a:lnTo>
                  <a:lnTo>
                    <a:pt x="9" y="10"/>
                  </a:lnTo>
                  <a:lnTo>
                    <a:pt x="4" y="15"/>
                  </a:lnTo>
                  <a:lnTo>
                    <a:pt x="2" y="20"/>
                  </a:lnTo>
                  <a:lnTo>
                    <a:pt x="0" y="26"/>
                  </a:lnTo>
                  <a:lnTo>
                    <a:pt x="0" y="34"/>
                  </a:lnTo>
                  <a:lnTo>
                    <a:pt x="0" y="40"/>
                  </a:lnTo>
                  <a:lnTo>
                    <a:pt x="2" y="46"/>
                  </a:lnTo>
                  <a:lnTo>
                    <a:pt x="4" y="52"/>
                  </a:lnTo>
                  <a:lnTo>
                    <a:pt x="9" y="59"/>
                  </a:lnTo>
                  <a:lnTo>
                    <a:pt x="13" y="63"/>
                  </a:lnTo>
                  <a:lnTo>
                    <a:pt x="19" y="67"/>
                  </a:lnTo>
                  <a:lnTo>
                    <a:pt x="26" y="69"/>
                  </a:lnTo>
                  <a:lnTo>
                    <a:pt x="34" y="70"/>
                  </a:lnTo>
                  <a:lnTo>
                    <a:pt x="34" y="70"/>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71" name="Freeform 14">
              <a:extLst>
                <a:ext uri="{FF2B5EF4-FFF2-40B4-BE49-F238E27FC236}">
                  <a16:creationId xmlns:a16="http://schemas.microsoft.com/office/drawing/2014/main" id="{E5914BE7-DF3F-477D-9AA6-98C0212C6F7E}"/>
                </a:ext>
              </a:extLst>
            </p:cNvPr>
            <p:cNvSpPr>
              <a:spLocks noEditPoints="1"/>
            </p:cNvSpPr>
            <p:nvPr/>
          </p:nvSpPr>
          <p:spPr bwMode="auto">
            <a:xfrm>
              <a:off x="3906344" y="5875338"/>
              <a:ext cx="792163" cy="352425"/>
            </a:xfrm>
            <a:custGeom>
              <a:avLst/>
              <a:gdLst>
                <a:gd name="T0" fmla="*/ 3 w 999"/>
                <a:gd name="T1" fmla="*/ 26 h 445"/>
                <a:gd name="T2" fmla="*/ 43 w 999"/>
                <a:gd name="T3" fmla="*/ 0 h 445"/>
                <a:gd name="T4" fmla="*/ 141 w 999"/>
                <a:gd name="T5" fmla="*/ 24 h 445"/>
                <a:gd name="T6" fmla="*/ 230 w 999"/>
                <a:gd name="T7" fmla="*/ 92 h 445"/>
                <a:gd name="T8" fmla="*/ 309 w 999"/>
                <a:gd name="T9" fmla="*/ 200 h 445"/>
                <a:gd name="T10" fmla="*/ 376 w 999"/>
                <a:gd name="T11" fmla="*/ 294 h 445"/>
                <a:gd name="T12" fmla="*/ 452 w 999"/>
                <a:gd name="T13" fmla="*/ 349 h 445"/>
                <a:gd name="T14" fmla="*/ 532 w 999"/>
                <a:gd name="T15" fmla="*/ 353 h 445"/>
                <a:gd name="T16" fmla="*/ 612 w 999"/>
                <a:gd name="T17" fmla="*/ 306 h 445"/>
                <a:gd name="T18" fmla="*/ 690 w 999"/>
                <a:gd name="T19" fmla="*/ 200 h 445"/>
                <a:gd name="T20" fmla="*/ 757 w 999"/>
                <a:gd name="T21" fmla="*/ 106 h 445"/>
                <a:gd name="T22" fmla="*/ 841 w 999"/>
                <a:gd name="T23" fmla="*/ 33 h 445"/>
                <a:gd name="T24" fmla="*/ 956 w 999"/>
                <a:gd name="T25" fmla="*/ 0 h 445"/>
                <a:gd name="T26" fmla="*/ 993 w 999"/>
                <a:gd name="T27" fmla="*/ 19 h 445"/>
                <a:gd name="T28" fmla="*/ 997 w 999"/>
                <a:gd name="T29" fmla="*/ 59 h 445"/>
                <a:gd name="T30" fmla="*/ 956 w 999"/>
                <a:gd name="T31" fmla="*/ 89 h 445"/>
                <a:gd name="T32" fmla="*/ 880 w 999"/>
                <a:gd name="T33" fmla="*/ 111 h 445"/>
                <a:gd name="T34" fmla="*/ 812 w 999"/>
                <a:gd name="T35" fmla="*/ 176 h 445"/>
                <a:gd name="T36" fmla="*/ 740 w 999"/>
                <a:gd name="T37" fmla="*/ 285 h 445"/>
                <a:gd name="T38" fmla="*/ 659 w 999"/>
                <a:gd name="T39" fmla="*/ 381 h 445"/>
                <a:gd name="T40" fmla="*/ 561 w 999"/>
                <a:gd name="T41" fmla="*/ 437 h 445"/>
                <a:gd name="T42" fmla="*/ 458 w 999"/>
                <a:gd name="T43" fmla="*/ 442 h 445"/>
                <a:gd name="T44" fmla="*/ 354 w 999"/>
                <a:gd name="T45" fmla="*/ 393 h 445"/>
                <a:gd name="T46" fmla="*/ 279 w 999"/>
                <a:gd name="T47" fmla="*/ 314 h 445"/>
                <a:gd name="T48" fmla="*/ 197 w 999"/>
                <a:gd name="T49" fmla="*/ 190 h 445"/>
                <a:gd name="T50" fmla="*/ 131 w 999"/>
                <a:gd name="T51" fmla="*/ 119 h 445"/>
                <a:gd name="T52" fmla="*/ 42 w 999"/>
                <a:gd name="T53" fmla="*/ 89 h 445"/>
                <a:gd name="T54" fmla="*/ 10 w 999"/>
                <a:gd name="T55" fmla="*/ 74 h 445"/>
                <a:gd name="T56" fmla="*/ 981 w 999"/>
                <a:gd name="T57" fmla="*/ 44 h 445"/>
                <a:gd name="T58" fmla="*/ 978 w 999"/>
                <a:gd name="T59" fmla="*/ 29 h 445"/>
                <a:gd name="T60" fmla="*/ 956 w 999"/>
                <a:gd name="T61" fmla="*/ 18 h 445"/>
                <a:gd name="T62" fmla="*/ 849 w 999"/>
                <a:gd name="T63" fmla="*/ 48 h 445"/>
                <a:gd name="T64" fmla="*/ 771 w 999"/>
                <a:gd name="T65" fmla="*/ 116 h 445"/>
                <a:gd name="T66" fmla="*/ 686 w 999"/>
                <a:gd name="T67" fmla="*/ 239 h 445"/>
                <a:gd name="T68" fmla="*/ 610 w 999"/>
                <a:gd name="T69" fmla="*/ 332 h 445"/>
                <a:gd name="T70" fmla="*/ 518 w 999"/>
                <a:gd name="T71" fmla="*/ 374 h 445"/>
                <a:gd name="T72" fmla="*/ 431 w 999"/>
                <a:gd name="T73" fmla="*/ 359 h 445"/>
                <a:gd name="T74" fmla="*/ 354 w 999"/>
                <a:gd name="T75" fmla="*/ 296 h 445"/>
                <a:gd name="T76" fmla="*/ 269 w 999"/>
                <a:gd name="T77" fmla="*/ 171 h 445"/>
                <a:gd name="T78" fmla="*/ 192 w 999"/>
                <a:gd name="T79" fmla="*/ 79 h 445"/>
                <a:gd name="T80" fmla="*/ 100 w 999"/>
                <a:gd name="T81" fmla="*/ 27 h 445"/>
                <a:gd name="T82" fmla="*/ 31 w 999"/>
                <a:gd name="T83" fmla="*/ 20 h 445"/>
                <a:gd name="T84" fmla="*/ 18 w 999"/>
                <a:gd name="T85" fmla="*/ 43 h 445"/>
                <a:gd name="T86" fmla="*/ 27 w 999"/>
                <a:gd name="T87" fmla="*/ 65 h 445"/>
                <a:gd name="T88" fmla="*/ 79 w 999"/>
                <a:gd name="T89" fmla="*/ 76 h 445"/>
                <a:gd name="T90" fmla="*/ 166 w 999"/>
                <a:gd name="T91" fmla="*/ 126 h 445"/>
                <a:gd name="T92" fmla="*/ 249 w 999"/>
                <a:gd name="T93" fmla="*/ 236 h 445"/>
                <a:gd name="T94" fmla="*/ 325 w 999"/>
                <a:gd name="T95" fmla="*/ 342 h 445"/>
                <a:gd name="T96" fmla="*/ 409 w 999"/>
                <a:gd name="T97" fmla="*/ 407 h 445"/>
                <a:gd name="T98" fmla="*/ 499 w 999"/>
                <a:gd name="T99" fmla="*/ 427 h 445"/>
                <a:gd name="T100" fmla="*/ 607 w 999"/>
                <a:gd name="T101" fmla="*/ 398 h 445"/>
                <a:gd name="T102" fmla="*/ 685 w 999"/>
                <a:gd name="T103" fmla="*/ 329 h 445"/>
                <a:gd name="T104" fmla="*/ 769 w 999"/>
                <a:gd name="T105" fmla="*/ 207 h 445"/>
                <a:gd name="T106" fmla="*/ 845 w 999"/>
                <a:gd name="T107" fmla="*/ 115 h 445"/>
                <a:gd name="T108" fmla="*/ 937 w 999"/>
                <a:gd name="T109" fmla="*/ 73 h 445"/>
                <a:gd name="T110" fmla="*/ 975 w 999"/>
                <a:gd name="T111" fmla="*/ 62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99" h="445">
                  <a:moveTo>
                    <a:pt x="0" y="44"/>
                  </a:moveTo>
                  <a:lnTo>
                    <a:pt x="0" y="44"/>
                  </a:lnTo>
                  <a:lnTo>
                    <a:pt x="0" y="42"/>
                  </a:lnTo>
                  <a:lnTo>
                    <a:pt x="0" y="42"/>
                  </a:lnTo>
                  <a:lnTo>
                    <a:pt x="1" y="34"/>
                  </a:lnTo>
                  <a:lnTo>
                    <a:pt x="3" y="26"/>
                  </a:lnTo>
                  <a:lnTo>
                    <a:pt x="6" y="19"/>
                  </a:lnTo>
                  <a:lnTo>
                    <a:pt x="11" y="13"/>
                  </a:lnTo>
                  <a:lnTo>
                    <a:pt x="18" y="7"/>
                  </a:lnTo>
                  <a:lnTo>
                    <a:pt x="25" y="3"/>
                  </a:lnTo>
                  <a:lnTo>
                    <a:pt x="33" y="1"/>
                  </a:lnTo>
                  <a:lnTo>
                    <a:pt x="43" y="0"/>
                  </a:lnTo>
                  <a:lnTo>
                    <a:pt x="43" y="0"/>
                  </a:lnTo>
                  <a:lnTo>
                    <a:pt x="65" y="2"/>
                  </a:lnTo>
                  <a:lnTo>
                    <a:pt x="86" y="5"/>
                  </a:lnTo>
                  <a:lnTo>
                    <a:pt x="105" y="11"/>
                  </a:lnTo>
                  <a:lnTo>
                    <a:pt x="124" y="17"/>
                  </a:lnTo>
                  <a:lnTo>
                    <a:pt x="141" y="24"/>
                  </a:lnTo>
                  <a:lnTo>
                    <a:pt x="159" y="33"/>
                  </a:lnTo>
                  <a:lnTo>
                    <a:pt x="174" y="44"/>
                  </a:lnTo>
                  <a:lnTo>
                    <a:pt x="190" y="54"/>
                  </a:lnTo>
                  <a:lnTo>
                    <a:pt x="204" y="66"/>
                  </a:lnTo>
                  <a:lnTo>
                    <a:pt x="218" y="79"/>
                  </a:lnTo>
                  <a:lnTo>
                    <a:pt x="230" y="92"/>
                  </a:lnTo>
                  <a:lnTo>
                    <a:pt x="241" y="106"/>
                  </a:lnTo>
                  <a:lnTo>
                    <a:pt x="253" y="119"/>
                  </a:lnTo>
                  <a:lnTo>
                    <a:pt x="264" y="133"/>
                  </a:lnTo>
                  <a:lnTo>
                    <a:pt x="284" y="161"/>
                  </a:lnTo>
                  <a:lnTo>
                    <a:pt x="284" y="161"/>
                  </a:lnTo>
                  <a:lnTo>
                    <a:pt x="309" y="200"/>
                  </a:lnTo>
                  <a:lnTo>
                    <a:pt x="309" y="200"/>
                  </a:lnTo>
                  <a:lnTo>
                    <a:pt x="327" y="228"/>
                  </a:lnTo>
                  <a:lnTo>
                    <a:pt x="346" y="256"/>
                  </a:lnTo>
                  <a:lnTo>
                    <a:pt x="355" y="269"/>
                  </a:lnTo>
                  <a:lnTo>
                    <a:pt x="365" y="282"/>
                  </a:lnTo>
                  <a:lnTo>
                    <a:pt x="376" y="294"/>
                  </a:lnTo>
                  <a:lnTo>
                    <a:pt x="387" y="306"/>
                  </a:lnTo>
                  <a:lnTo>
                    <a:pt x="398" y="317"/>
                  </a:lnTo>
                  <a:lnTo>
                    <a:pt x="411" y="327"/>
                  </a:lnTo>
                  <a:lnTo>
                    <a:pt x="424" y="335"/>
                  </a:lnTo>
                  <a:lnTo>
                    <a:pt x="437" y="343"/>
                  </a:lnTo>
                  <a:lnTo>
                    <a:pt x="452" y="349"/>
                  </a:lnTo>
                  <a:lnTo>
                    <a:pt x="466" y="353"/>
                  </a:lnTo>
                  <a:lnTo>
                    <a:pt x="483" y="356"/>
                  </a:lnTo>
                  <a:lnTo>
                    <a:pt x="499" y="357"/>
                  </a:lnTo>
                  <a:lnTo>
                    <a:pt x="499" y="357"/>
                  </a:lnTo>
                  <a:lnTo>
                    <a:pt x="516" y="356"/>
                  </a:lnTo>
                  <a:lnTo>
                    <a:pt x="532" y="353"/>
                  </a:lnTo>
                  <a:lnTo>
                    <a:pt x="547" y="349"/>
                  </a:lnTo>
                  <a:lnTo>
                    <a:pt x="561" y="343"/>
                  </a:lnTo>
                  <a:lnTo>
                    <a:pt x="576" y="335"/>
                  </a:lnTo>
                  <a:lnTo>
                    <a:pt x="588" y="327"/>
                  </a:lnTo>
                  <a:lnTo>
                    <a:pt x="601" y="317"/>
                  </a:lnTo>
                  <a:lnTo>
                    <a:pt x="612" y="306"/>
                  </a:lnTo>
                  <a:lnTo>
                    <a:pt x="623" y="294"/>
                  </a:lnTo>
                  <a:lnTo>
                    <a:pt x="634" y="282"/>
                  </a:lnTo>
                  <a:lnTo>
                    <a:pt x="644" y="269"/>
                  </a:lnTo>
                  <a:lnTo>
                    <a:pt x="654" y="256"/>
                  </a:lnTo>
                  <a:lnTo>
                    <a:pt x="673" y="228"/>
                  </a:lnTo>
                  <a:lnTo>
                    <a:pt x="690" y="200"/>
                  </a:lnTo>
                  <a:lnTo>
                    <a:pt x="690" y="200"/>
                  </a:lnTo>
                  <a:lnTo>
                    <a:pt x="716" y="161"/>
                  </a:lnTo>
                  <a:lnTo>
                    <a:pt x="716" y="161"/>
                  </a:lnTo>
                  <a:lnTo>
                    <a:pt x="736" y="133"/>
                  </a:lnTo>
                  <a:lnTo>
                    <a:pt x="746" y="119"/>
                  </a:lnTo>
                  <a:lnTo>
                    <a:pt x="757" y="106"/>
                  </a:lnTo>
                  <a:lnTo>
                    <a:pt x="769" y="92"/>
                  </a:lnTo>
                  <a:lnTo>
                    <a:pt x="782" y="79"/>
                  </a:lnTo>
                  <a:lnTo>
                    <a:pt x="796" y="66"/>
                  </a:lnTo>
                  <a:lnTo>
                    <a:pt x="810" y="54"/>
                  </a:lnTo>
                  <a:lnTo>
                    <a:pt x="824" y="44"/>
                  </a:lnTo>
                  <a:lnTo>
                    <a:pt x="841" y="33"/>
                  </a:lnTo>
                  <a:lnTo>
                    <a:pt x="857" y="24"/>
                  </a:lnTo>
                  <a:lnTo>
                    <a:pt x="875" y="17"/>
                  </a:lnTo>
                  <a:lnTo>
                    <a:pt x="894" y="11"/>
                  </a:lnTo>
                  <a:lnTo>
                    <a:pt x="913" y="5"/>
                  </a:lnTo>
                  <a:lnTo>
                    <a:pt x="934" y="2"/>
                  </a:lnTo>
                  <a:lnTo>
                    <a:pt x="956" y="0"/>
                  </a:lnTo>
                  <a:lnTo>
                    <a:pt x="956" y="0"/>
                  </a:lnTo>
                  <a:lnTo>
                    <a:pt x="966" y="1"/>
                  </a:lnTo>
                  <a:lnTo>
                    <a:pt x="974" y="3"/>
                  </a:lnTo>
                  <a:lnTo>
                    <a:pt x="981" y="7"/>
                  </a:lnTo>
                  <a:lnTo>
                    <a:pt x="987" y="13"/>
                  </a:lnTo>
                  <a:lnTo>
                    <a:pt x="993" y="19"/>
                  </a:lnTo>
                  <a:lnTo>
                    <a:pt x="996" y="26"/>
                  </a:lnTo>
                  <a:lnTo>
                    <a:pt x="998" y="34"/>
                  </a:lnTo>
                  <a:lnTo>
                    <a:pt x="999" y="42"/>
                  </a:lnTo>
                  <a:lnTo>
                    <a:pt x="999" y="42"/>
                  </a:lnTo>
                  <a:lnTo>
                    <a:pt x="999" y="51"/>
                  </a:lnTo>
                  <a:lnTo>
                    <a:pt x="997" y="59"/>
                  </a:lnTo>
                  <a:lnTo>
                    <a:pt x="994" y="66"/>
                  </a:lnTo>
                  <a:lnTo>
                    <a:pt x="988" y="74"/>
                  </a:lnTo>
                  <a:lnTo>
                    <a:pt x="983" y="80"/>
                  </a:lnTo>
                  <a:lnTo>
                    <a:pt x="975" y="84"/>
                  </a:lnTo>
                  <a:lnTo>
                    <a:pt x="967" y="87"/>
                  </a:lnTo>
                  <a:lnTo>
                    <a:pt x="956" y="89"/>
                  </a:lnTo>
                  <a:lnTo>
                    <a:pt x="956" y="89"/>
                  </a:lnTo>
                  <a:lnTo>
                    <a:pt x="940" y="90"/>
                  </a:lnTo>
                  <a:lnTo>
                    <a:pt x="923" y="93"/>
                  </a:lnTo>
                  <a:lnTo>
                    <a:pt x="908" y="97"/>
                  </a:lnTo>
                  <a:lnTo>
                    <a:pt x="895" y="104"/>
                  </a:lnTo>
                  <a:lnTo>
                    <a:pt x="880" y="111"/>
                  </a:lnTo>
                  <a:lnTo>
                    <a:pt x="868" y="119"/>
                  </a:lnTo>
                  <a:lnTo>
                    <a:pt x="855" y="130"/>
                  </a:lnTo>
                  <a:lnTo>
                    <a:pt x="844" y="140"/>
                  </a:lnTo>
                  <a:lnTo>
                    <a:pt x="833" y="151"/>
                  </a:lnTo>
                  <a:lnTo>
                    <a:pt x="822" y="164"/>
                  </a:lnTo>
                  <a:lnTo>
                    <a:pt x="812" y="176"/>
                  </a:lnTo>
                  <a:lnTo>
                    <a:pt x="803" y="190"/>
                  </a:lnTo>
                  <a:lnTo>
                    <a:pt x="784" y="217"/>
                  </a:lnTo>
                  <a:lnTo>
                    <a:pt x="766" y="245"/>
                  </a:lnTo>
                  <a:lnTo>
                    <a:pt x="766" y="245"/>
                  </a:lnTo>
                  <a:lnTo>
                    <a:pt x="740" y="285"/>
                  </a:lnTo>
                  <a:lnTo>
                    <a:pt x="740" y="285"/>
                  </a:lnTo>
                  <a:lnTo>
                    <a:pt x="720" y="314"/>
                  </a:lnTo>
                  <a:lnTo>
                    <a:pt x="709" y="327"/>
                  </a:lnTo>
                  <a:lnTo>
                    <a:pt x="698" y="342"/>
                  </a:lnTo>
                  <a:lnTo>
                    <a:pt x="686" y="355"/>
                  </a:lnTo>
                  <a:lnTo>
                    <a:pt x="673" y="368"/>
                  </a:lnTo>
                  <a:lnTo>
                    <a:pt x="659" y="381"/>
                  </a:lnTo>
                  <a:lnTo>
                    <a:pt x="645" y="393"/>
                  </a:lnTo>
                  <a:lnTo>
                    <a:pt x="629" y="405"/>
                  </a:lnTo>
                  <a:lnTo>
                    <a:pt x="614" y="414"/>
                  </a:lnTo>
                  <a:lnTo>
                    <a:pt x="597" y="423"/>
                  </a:lnTo>
                  <a:lnTo>
                    <a:pt x="580" y="431"/>
                  </a:lnTo>
                  <a:lnTo>
                    <a:pt x="561" y="437"/>
                  </a:lnTo>
                  <a:lnTo>
                    <a:pt x="542" y="442"/>
                  </a:lnTo>
                  <a:lnTo>
                    <a:pt x="521" y="444"/>
                  </a:lnTo>
                  <a:lnTo>
                    <a:pt x="499" y="445"/>
                  </a:lnTo>
                  <a:lnTo>
                    <a:pt x="499" y="445"/>
                  </a:lnTo>
                  <a:lnTo>
                    <a:pt x="478" y="444"/>
                  </a:lnTo>
                  <a:lnTo>
                    <a:pt x="458" y="442"/>
                  </a:lnTo>
                  <a:lnTo>
                    <a:pt x="439" y="437"/>
                  </a:lnTo>
                  <a:lnTo>
                    <a:pt x="420" y="431"/>
                  </a:lnTo>
                  <a:lnTo>
                    <a:pt x="402" y="423"/>
                  </a:lnTo>
                  <a:lnTo>
                    <a:pt x="385" y="414"/>
                  </a:lnTo>
                  <a:lnTo>
                    <a:pt x="369" y="405"/>
                  </a:lnTo>
                  <a:lnTo>
                    <a:pt x="354" y="393"/>
                  </a:lnTo>
                  <a:lnTo>
                    <a:pt x="339" y="381"/>
                  </a:lnTo>
                  <a:lnTo>
                    <a:pt x="326" y="368"/>
                  </a:lnTo>
                  <a:lnTo>
                    <a:pt x="314" y="355"/>
                  </a:lnTo>
                  <a:lnTo>
                    <a:pt x="301" y="342"/>
                  </a:lnTo>
                  <a:lnTo>
                    <a:pt x="290" y="327"/>
                  </a:lnTo>
                  <a:lnTo>
                    <a:pt x="279" y="314"/>
                  </a:lnTo>
                  <a:lnTo>
                    <a:pt x="259" y="285"/>
                  </a:lnTo>
                  <a:lnTo>
                    <a:pt x="259" y="285"/>
                  </a:lnTo>
                  <a:lnTo>
                    <a:pt x="233" y="245"/>
                  </a:lnTo>
                  <a:lnTo>
                    <a:pt x="233" y="245"/>
                  </a:lnTo>
                  <a:lnTo>
                    <a:pt x="216" y="217"/>
                  </a:lnTo>
                  <a:lnTo>
                    <a:pt x="197" y="190"/>
                  </a:lnTo>
                  <a:lnTo>
                    <a:pt x="187" y="176"/>
                  </a:lnTo>
                  <a:lnTo>
                    <a:pt x="176" y="164"/>
                  </a:lnTo>
                  <a:lnTo>
                    <a:pt x="166" y="151"/>
                  </a:lnTo>
                  <a:lnTo>
                    <a:pt x="155" y="140"/>
                  </a:lnTo>
                  <a:lnTo>
                    <a:pt x="143" y="130"/>
                  </a:lnTo>
                  <a:lnTo>
                    <a:pt x="131" y="119"/>
                  </a:lnTo>
                  <a:lnTo>
                    <a:pt x="119" y="111"/>
                  </a:lnTo>
                  <a:lnTo>
                    <a:pt x="105" y="104"/>
                  </a:lnTo>
                  <a:lnTo>
                    <a:pt x="91" y="97"/>
                  </a:lnTo>
                  <a:lnTo>
                    <a:pt x="75" y="93"/>
                  </a:lnTo>
                  <a:lnTo>
                    <a:pt x="60" y="90"/>
                  </a:lnTo>
                  <a:lnTo>
                    <a:pt x="42" y="89"/>
                  </a:lnTo>
                  <a:lnTo>
                    <a:pt x="42" y="89"/>
                  </a:lnTo>
                  <a:lnTo>
                    <a:pt x="42" y="89"/>
                  </a:lnTo>
                  <a:lnTo>
                    <a:pt x="33" y="87"/>
                  </a:lnTo>
                  <a:lnTo>
                    <a:pt x="24" y="84"/>
                  </a:lnTo>
                  <a:lnTo>
                    <a:pt x="17" y="80"/>
                  </a:lnTo>
                  <a:lnTo>
                    <a:pt x="10" y="74"/>
                  </a:lnTo>
                  <a:lnTo>
                    <a:pt x="6" y="67"/>
                  </a:lnTo>
                  <a:lnTo>
                    <a:pt x="3" y="60"/>
                  </a:lnTo>
                  <a:lnTo>
                    <a:pt x="1" y="52"/>
                  </a:lnTo>
                  <a:lnTo>
                    <a:pt x="0" y="44"/>
                  </a:lnTo>
                  <a:lnTo>
                    <a:pt x="0" y="44"/>
                  </a:lnTo>
                  <a:close/>
                  <a:moveTo>
                    <a:pt x="981" y="44"/>
                  </a:moveTo>
                  <a:lnTo>
                    <a:pt x="981" y="44"/>
                  </a:lnTo>
                  <a:lnTo>
                    <a:pt x="981" y="43"/>
                  </a:lnTo>
                  <a:lnTo>
                    <a:pt x="981" y="43"/>
                  </a:lnTo>
                  <a:lnTo>
                    <a:pt x="981" y="39"/>
                  </a:lnTo>
                  <a:lnTo>
                    <a:pt x="980" y="33"/>
                  </a:lnTo>
                  <a:lnTo>
                    <a:pt x="978" y="29"/>
                  </a:lnTo>
                  <a:lnTo>
                    <a:pt x="976" y="26"/>
                  </a:lnTo>
                  <a:lnTo>
                    <a:pt x="972" y="22"/>
                  </a:lnTo>
                  <a:lnTo>
                    <a:pt x="968" y="20"/>
                  </a:lnTo>
                  <a:lnTo>
                    <a:pt x="963" y="19"/>
                  </a:lnTo>
                  <a:lnTo>
                    <a:pt x="956" y="18"/>
                  </a:lnTo>
                  <a:lnTo>
                    <a:pt x="956" y="18"/>
                  </a:lnTo>
                  <a:lnTo>
                    <a:pt x="936" y="20"/>
                  </a:lnTo>
                  <a:lnTo>
                    <a:pt x="917" y="22"/>
                  </a:lnTo>
                  <a:lnTo>
                    <a:pt x="899" y="27"/>
                  </a:lnTo>
                  <a:lnTo>
                    <a:pt x="881" y="33"/>
                  </a:lnTo>
                  <a:lnTo>
                    <a:pt x="865" y="40"/>
                  </a:lnTo>
                  <a:lnTo>
                    <a:pt x="849" y="48"/>
                  </a:lnTo>
                  <a:lnTo>
                    <a:pt x="835" y="57"/>
                  </a:lnTo>
                  <a:lnTo>
                    <a:pt x="820" y="67"/>
                  </a:lnTo>
                  <a:lnTo>
                    <a:pt x="807" y="79"/>
                  </a:lnTo>
                  <a:lnTo>
                    <a:pt x="794" y="91"/>
                  </a:lnTo>
                  <a:lnTo>
                    <a:pt x="782" y="104"/>
                  </a:lnTo>
                  <a:lnTo>
                    <a:pt x="771" y="116"/>
                  </a:lnTo>
                  <a:lnTo>
                    <a:pt x="750" y="143"/>
                  </a:lnTo>
                  <a:lnTo>
                    <a:pt x="731" y="171"/>
                  </a:lnTo>
                  <a:lnTo>
                    <a:pt x="731" y="171"/>
                  </a:lnTo>
                  <a:lnTo>
                    <a:pt x="705" y="210"/>
                  </a:lnTo>
                  <a:lnTo>
                    <a:pt x="705" y="210"/>
                  </a:lnTo>
                  <a:lnTo>
                    <a:pt x="686" y="239"/>
                  </a:lnTo>
                  <a:lnTo>
                    <a:pt x="667" y="268"/>
                  </a:lnTo>
                  <a:lnTo>
                    <a:pt x="656" y="283"/>
                  </a:lnTo>
                  <a:lnTo>
                    <a:pt x="646" y="296"/>
                  </a:lnTo>
                  <a:lnTo>
                    <a:pt x="635" y="308"/>
                  </a:lnTo>
                  <a:lnTo>
                    <a:pt x="622" y="321"/>
                  </a:lnTo>
                  <a:lnTo>
                    <a:pt x="610" y="332"/>
                  </a:lnTo>
                  <a:lnTo>
                    <a:pt x="596" y="343"/>
                  </a:lnTo>
                  <a:lnTo>
                    <a:pt x="583" y="352"/>
                  </a:lnTo>
                  <a:lnTo>
                    <a:pt x="567" y="359"/>
                  </a:lnTo>
                  <a:lnTo>
                    <a:pt x="552" y="366"/>
                  </a:lnTo>
                  <a:lnTo>
                    <a:pt x="536" y="371"/>
                  </a:lnTo>
                  <a:lnTo>
                    <a:pt x="518" y="374"/>
                  </a:lnTo>
                  <a:lnTo>
                    <a:pt x="499" y="375"/>
                  </a:lnTo>
                  <a:lnTo>
                    <a:pt x="499" y="375"/>
                  </a:lnTo>
                  <a:lnTo>
                    <a:pt x="481" y="374"/>
                  </a:lnTo>
                  <a:lnTo>
                    <a:pt x="463" y="371"/>
                  </a:lnTo>
                  <a:lnTo>
                    <a:pt x="447" y="366"/>
                  </a:lnTo>
                  <a:lnTo>
                    <a:pt x="431" y="359"/>
                  </a:lnTo>
                  <a:lnTo>
                    <a:pt x="417" y="352"/>
                  </a:lnTo>
                  <a:lnTo>
                    <a:pt x="402" y="343"/>
                  </a:lnTo>
                  <a:lnTo>
                    <a:pt x="389" y="332"/>
                  </a:lnTo>
                  <a:lnTo>
                    <a:pt x="377" y="321"/>
                  </a:lnTo>
                  <a:lnTo>
                    <a:pt x="365" y="308"/>
                  </a:lnTo>
                  <a:lnTo>
                    <a:pt x="354" y="296"/>
                  </a:lnTo>
                  <a:lnTo>
                    <a:pt x="343" y="283"/>
                  </a:lnTo>
                  <a:lnTo>
                    <a:pt x="332" y="268"/>
                  </a:lnTo>
                  <a:lnTo>
                    <a:pt x="313" y="239"/>
                  </a:lnTo>
                  <a:lnTo>
                    <a:pt x="294" y="209"/>
                  </a:lnTo>
                  <a:lnTo>
                    <a:pt x="294" y="209"/>
                  </a:lnTo>
                  <a:lnTo>
                    <a:pt x="269" y="171"/>
                  </a:lnTo>
                  <a:lnTo>
                    <a:pt x="269" y="171"/>
                  </a:lnTo>
                  <a:lnTo>
                    <a:pt x="250" y="143"/>
                  </a:lnTo>
                  <a:lnTo>
                    <a:pt x="228" y="116"/>
                  </a:lnTo>
                  <a:lnTo>
                    <a:pt x="217" y="104"/>
                  </a:lnTo>
                  <a:lnTo>
                    <a:pt x="204" y="91"/>
                  </a:lnTo>
                  <a:lnTo>
                    <a:pt x="192" y="79"/>
                  </a:lnTo>
                  <a:lnTo>
                    <a:pt x="179" y="67"/>
                  </a:lnTo>
                  <a:lnTo>
                    <a:pt x="164" y="57"/>
                  </a:lnTo>
                  <a:lnTo>
                    <a:pt x="150" y="48"/>
                  </a:lnTo>
                  <a:lnTo>
                    <a:pt x="134" y="40"/>
                  </a:lnTo>
                  <a:lnTo>
                    <a:pt x="118" y="33"/>
                  </a:lnTo>
                  <a:lnTo>
                    <a:pt x="100" y="27"/>
                  </a:lnTo>
                  <a:lnTo>
                    <a:pt x="83" y="22"/>
                  </a:lnTo>
                  <a:lnTo>
                    <a:pt x="63" y="20"/>
                  </a:lnTo>
                  <a:lnTo>
                    <a:pt x="42" y="18"/>
                  </a:lnTo>
                  <a:lnTo>
                    <a:pt x="42" y="18"/>
                  </a:lnTo>
                  <a:lnTo>
                    <a:pt x="36" y="19"/>
                  </a:lnTo>
                  <a:lnTo>
                    <a:pt x="31" y="20"/>
                  </a:lnTo>
                  <a:lnTo>
                    <a:pt x="27" y="22"/>
                  </a:lnTo>
                  <a:lnTo>
                    <a:pt x="24" y="26"/>
                  </a:lnTo>
                  <a:lnTo>
                    <a:pt x="21" y="29"/>
                  </a:lnTo>
                  <a:lnTo>
                    <a:pt x="20" y="33"/>
                  </a:lnTo>
                  <a:lnTo>
                    <a:pt x="18" y="39"/>
                  </a:lnTo>
                  <a:lnTo>
                    <a:pt x="18" y="43"/>
                  </a:lnTo>
                  <a:lnTo>
                    <a:pt x="18" y="43"/>
                  </a:lnTo>
                  <a:lnTo>
                    <a:pt x="18" y="48"/>
                  </a:lnTo>
                  <a:lnTo>
                    <a:pt x="19" y="53"/>
                  </a:lnTo>
                  <a:lnTo>
                    <a:pt x="21" y="57"/>
                  </a:lnTo>
                  <a:lnTo>
                    <a:pt x="24" y="61"/>
                  </a:lnTo>
                  <a:lnTo>
                    <a:pt x="27" y="65"/>
                  </a:lnTo>
                  <a:lnTo>
                    <a:pt x="31" y="69"/>
                  </a:lnTo>
                  <a:lnTo>
                    <a:pt x="37" y="71"/>
                  </a:lnTo>
                  <a:lnTo>
                    <a:pt x="43" y="71"/>
                  </a:lnTo>
                  <a:lnTo>
                    <a:pt x="43" y="71"/>
                  </a:lnTo>
                  <a:lnTo>
                    <a:pt x="62" y="73"/>
                  </a:lnTo>
                  <a:lnTo>
                    <a:pt x="79" y="76"/>
                  </a:lnTo>
                  <a:lnTo>
                    <a:pt x="96" y="81"/>
                  </a:lnTo>
                  <a:lnTo>
                    <a:pt x="111" y="87"/>
                  </a:lnTo>
                  <a:lnTo>
                    <a:pt x="127" y="95"/>
                  </a:lnTo>
                  <a:lnTo>
                    <a:pt x="140" y="105"/>
                  </a:lnTo>
                  <a:lnTo>
                    <a:pt x="154" y="115"/>
                  </a:lnTo>
                  <a:lnTo>
                    <a:pt x="166" y="126"/>
                  </a:lnTo>
                  <a:lnTo>
                    <a:pt x="179" y="139"/>
                  </a:lnTo>
                  <a:lnTo>
                    <a:pt x="190" y="151"/>
                  </a:lnTo>
                  <a:lnTo>
                    <a:pt x="200" y="165"/>
                  </a:lnTo>
                  <a:lnTo>
                    <a:pt x="210" y="179"/>
                  </a:lnTo>
                  <a:lnTo>
                    <a:pt x="230" y="207"/>
                  </a:lnTo>
                  <a:lnTo>
                    <a:pt x="249" y="236"/>
                  </a:lnTo>
                  <a:lnTo>
                    <a:pt x="249" y="236"/>
                  </a:lnTo>
                  <a:lnTo>
                    <a:pt x="273" y="275"/>
                  </a:lnTo>
                  <a:lnTo>
                    <a:pt x="273" y="275"/>
                  </a:lnTo>
                  <a:lnTo>
                    <a:pt x="293" y="302"/>
                  </a:lnTo>
                  <a:lnTo>
                    <a:pt x="314" y="329"/>
                  </a:lnTo>
                  <a:lnTo>
                    <a:pt x="325" y="342"/>
                  </a:lnTo>
                  <a:lnTo>
                    <a:pt x="337" y="355"/>
                  </a:lnTo>
                  <a:lnTo>
                    <a:pt x="350" y="366"/>
                  </a:lnTo>
                  <a:lnTo>
                    <a:pt x="363" y="378"/>
                  </a:lnTo>
                  <a:lnTo>
                    <a:pt x="378" y="388"/>
                  </a:lnTo>
                  <a:lnTo>
                    <a:pt x="393" y="398"/>
                  </a:lnTo>
                  <a:lnTo>
                    <a:pt x="409" y="407"/>
                  </a:lnTo>
                  <a:lnTo>
                    <a:pt x="425" y="414"/>
                  </a:lnTo>
                  <a:lnTo>
                    <a:pt x="443" y="419"/>
                  </a:lnTo>
                  <a:lnTo>
                    <a:pt x="460" y="424"/>
                  </a:lnTo>
                  <a:lnTo>
                    <a:pt x="480" y="426"/>
                  </a:lnTo>
                  <a:lnTo>
                    <a:pt x="499" y="427"/>
                  </a:lnTo>
                  <a:lnTo>
                    <a:pt x="499" y="427"/>
                  </a:lnTo>
                  <a:lnTo>
                    <a:pt x="520" y="426"/>
                  </a:lnTo>
                  <a:lnTo>
                    <a:pt x="539" y="424"/>
                  </a:lnTo>
                  <a:lnTo>
                    <a:pt x="557" y="419"/>
                  </a:lnTo>
                  <a:lnTo>
                    <a:pt x="574" y="414"/>
                  </a:lnTo>
                  <a:lnTo>
                    <a:pt x="590" y="407"/>
                  </a:lnTo>
                  <a:lnTo>
                    <a:pt x="607" y="398"/>
                  </a:lnTo>
                  <a:lnTo>
                    <a:pt x="621" y="388"/>
                  </a:lnTo>
                  <a:lnTo>
                    <a:pt x="636" y="378"/>
                  </a:lnTo>
                  <a:lnTo>
                    <a:pt x="649" y="366"/>
                  </a:lnTo>
                  <a:lnTo>
                    <a:pt x="661" y="355"/>
                  </a:lnTo>
                  <a:lnTo>
                    <a:pt x="674" y="342"/>
                  </a:lnTo>
                  <a:lnTo>
                    <a:pt x="685" y="329"/>
                  </a:lnTo>
                  <a:lnTo>
                    <a:pt x="707" y="302"/>
                  </a:lnTo>
                  <a:lnTo>
                    <a:pt x="725" y="275"/>
                  </a:lnTo>
                  <a:lnTo>
                    <a:pt x="725" y="275"/>
                  </a:lnTo>
                  <a:lnTo>
                    <a:pt x="751" y="236"/>
                  </a:lnTo>
                  <a:lnTo>
                    <a:pt x="751" y="236"/>
                  </a:lnTo>
                  <a:lnTo>
                    <a:pt x="769" y="207"/>
                  </a:lnTo>
                  <a:lnTo>
                    <a:pt x="788" y="178"/>
                  </a:lnTo>
                  <a:lnTo>
                    <a:pt x="799" y="165"/>
                  </a:lnTo>
                  <a:lnTo>
                    <a:pt x="810" y="151"/>
                  </a:lnTo>
                  <a:lnTo>
                    <a:pt x="821" y="139"/>
                  </a:lnTo>
                  <a:lnTo>
                    <a:pt x="833" y="126"/>
                  </a:lnTo>
                  <a:lnTo>
                    <a:pt x="845" y="115"/>
                  </a:lnTo>
                  <a:lnTo>
                    <a:pt x="858" y="105"/>
                  </a:lnTo>
                  <a:lnTo>
                    <a:pt x="873" y="95"/>
                  </a:lnTo>
                  <a:lnTo>
                    <a:pt x="887" y="87"/>
                  </a:lnTo>
                  <a:lnTo>
                    <a:pt x="903" y="81"/>
                  </a:lnTo>
                  <a:lnTo>
                    <a:pt x="919" y="76"/>
                  </a:lnTo>
                  <a:lnTo>
                    <a:pt x="937" y="73"/>
                  </a:lnTo>
                  <a:lnTo>
                    <a:pt x="956" y="71"/>
                  </a:lnTo>
                  <a:lnTo>
                    <a:pt x="956" y="71"/>
                  </a:lnTo>
                  <a:lnTo>
                    <a:pt x="963" y="71"/>
                  </a:lnTo>
                  <a:lnTo>
                    <a:pt x="968" y="69"/>
                  </a:lnTo>
                  <a:lnTo>
                    <a:pt x="972" y="65"/>
                  </a:lnTo>
                  <a:lnTo>
                    <a:pt x="975" y="62"/>
                  </a:lnTo>
                  <a:lnTo>
                    <a:pt x="978" y="58"/>
                  </a:lnTo>
                  <a:lnTo>
                    <a:pt x="980" y="53"/>
                  </a:lnTo>
                  <a:lnTo>
                    <a:pt x="981" y="49"/>
                  </a:lnTo>
                  <a:lnTo>
                    <a:pt x="981" y="44"/>
                  </a:lnTo>
                  <a:lnTo>
                    <a:pt x="981" y="44"/>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72" name="Freeform 15">
              <a:extLst>
                <a:ext uri="{FF2B5EF4-FFF2-40B4-BE49-F238E27FC236}">
                  <a16:creationId xmlns:a16="http://schemas.microsoft.com/office/drawing/2014/main" id="{F6DD196F-DA76-4485-ABA9-CBBE6A84B074}"/>
                </a:ext>
              </a:extLst>
            </p:cNvPr>
            <p:cNvSpPr>
              <a:spLocks/>
            </p:cNvSpPr>
            <p:nvPr/>
          </p:nvSpPr>
          <p:spPr bwMode="auto">
            <a:xfrm>
              <a:off x="3914282" y="5876926"/>
              <a:ext cx="777875" cy="338138"/>
            </a:xfrm>
            <a:custGeom>
              <a:avLst/>
              <a:gdLst>
                <a:gd name="T0" fmla="*/ 54 w 982"/>
                <a:gd name="T1" fmla="*/ 426 h 427"/>
                <a:gd name="T2" fmla="*/ 108 w 982"/>
                <a:gd name="T3" fmla="*/ 414 h 427"/>
                <a:gd name="T4" fmla="*/ 155 w 982"/>
                <a:gd name="T5" fmla="*/ 390 h 427"/>
                <a:gd name="T6" fmla="*/ 196 w 982"/>
                <a:gd name="T7" fmla="*/ 357 h 427"/>
                <a:gd name="T8" fmla="*/ 233 w 982"/>
                <a:gd name="T9" fmla="*/ 317 h 427"/>
                <a:gd name="T10" fmla="*/ 268 w 982"/>
                <a:gd name="T11" fmla="*/ 271 h 427"/>
                <a:gd name="T12" fmla="*/ 331 w 982"/>
                <a:gd name="T13" fmla="*/ 172 h 427"/>
                <a:gd name="T14" fmla="*/ 370 w 982"/>
                <a:gd name="T15" fmla="*/ 126 h 427"/>
                <a:gd name="T16" fmla="*/ 415 w 982"/>
                <a:gd name="T17" fmla="*/ 90 h 427"/>
                <a:gd name="T18" fmla="*/ 450 w 982"/>
                <a:gd name="T19" fmla="*/ 76 h 427"/>
                <a:gd name="T20" fmla="*/ 480 w 982"/>
                <a:gd name="T21" fmla="*/ 72 h 427"/>
                <a:gd name="T22" fmla="*/ 501 w 982"/>
                <a:gd name="T23" fmla="*/ 72 h 427"/>
                <a:gd name="T24" fmla="*/ 531 w 982"/>
                <a:gd name="T25" fmla="*/ 76 h 427"/>
                <a:gd name="T26" fmla="*/ 566 w 982"/>
                <a:gd name="T27" fmla="*/ 90 h 427"/>
                <a:gd name="T28" fmla="*/ 611 w 982"/>
                <a:gd name="T29" fmla="*/ 126 h 427"/>
                <a:gd name="T30" fmla="*/ 649 w 982"/>
                <a:gd name="T31" fmla="*/ 172 h 427"/>
                <a:gd name="T32" fmla="*/ 714 w 982"/>
                <a:gd name="T33" fmla="*/ 271 h 427"/>
                <a:gd name="T34" fmla="*/ 747 w 982"/>
                <a:gd name="T35" fmla="*/ 317 h 427"/>
                <a:gd name="T36" fmla="*/ 784 w 982"/>
                <a:gd name="T37" fmla="*/ 357 h 427"/>
                <a:gd name="T38" fmla="*/ 826 w 982"/>
                <a:gd name="T39" fmla="*/ 390 h 427"/>
                <a:gd name="T40" fmla="*/ 873 w 982"/>
                <a:gd name="T41" fmla="*/ 414 h 427"/>
                <a:gd name="T42" fmla="*/ 928 w 982"/>
                <a:gd name="T43" fmla="*/ 426 h 427"/>
                <a:gd name="T44" fmla="*/ 956 w 982"/>
                <a:gd name="T45" fmla="*/ 427 h 427"/>
                <a:gd name="T46" fmla="*/ 973 w 982"/>
                <a:gd name="T47" fmla="*/ 417 h 427"/>
                <a:gd name="T48" fmla="*/ 981 w 982"/>
                <a:gd name="T49" fmla="*/ 400 h 427"/>
                <a:gd name="T50" fmla="*/ 979 w 982"/>
                <a:gd name="T51" fmla="*/ 380 h 427"/>
                <a:gd name="T52" fmla="*/ 968 w 982"/>
                <a:gd name="T53" fmla="*/ 364 h 427"/>
                <a:gd name="T54" fmla="*/ 947 w 982"/>
                <a:gd name="T55" fmla="*/ 357 h 427"/>
                <a:gd name="T56" fmla="*/ 927 w 982"/>
                <a:gd name="T57" fmla="*/ 355 h 427"/>
                <a:gd name="T58" fmla="*/ 889 w 982"/>
                <a:gd name="T59" fmla="*/ 345 h 427"/>
                <a:gd name="T60" fmla="*/ 841 w 982"/>
                <a:gd name="T61" fmla="*/ 314 h 427"/>
                <a:gd name="T62" fmla="*/ 801 w 982"/>
                <a:gd name="T63" fmla="*/ 272 h 427"/>
                <a:gd name="T64" fmla="*/ 745 w 982"/>
                <a:gd name="T65" fmla="*/ 190 h 427"/>
                <a:gd name="T66" fmla="*/ 702 w 982"/>
                <a:gd name="T67" fmla="*/ 126 h 427"/>
                <a:gd name="T68" fmla="*/ 667 w 982"/>
                <a:gd name="T69" fmla="*/ 84 h 427"/>
                <a:gd name="T70" fmla="*/ 627 w 982"/>
                <a:gd name="T71" fmla="*/ 48 h 427"/>
                <a:gd name="T72" fmla="*/ 581 w 982"/>
                <a:gd name="T73" fmla="*/ 20 h 427"/>
                <a:gd name="T74" fmla="*/ 529 w 982"/>
                <a:gd name="T75" fmla="*/ 3 h 427"/>
                <a:gd name="T76" fmla="*/ 490 w 982"/>
                <a:gd name="T77" fmla="*/ 0 h 427"/>
                <a:gd name="T78" fmla="*/ 435 w 982"/>
                <a:gd name="T79" fmla="*/ 8 h 427"/>
                <a:gd name="T80" fmla="*/ 384 w 982"/>
                <a:gd name="T81" fmla="*/ 28 h 427"/>
                <a:gd name="T82" fmla="*/ 341 w 982"/>
                <a:gd name="T83" fmla="*/ 59 h 427"/>
                <a:gd name="T84" fmla="*/ 303 w 982"/>
                <a:gd name="T85" fmla="*/ 98 h 427"/>
                <a:gd name="T86" fmla="*/ 257 w 982"/>
                <a:gd name="T87" fmla="*/ 156 h 427"/>
                <a:gd name="T88" fmla="*/ 215 w 982"/>
                <a:gd name="T89" fmla="*/ 223 h 427"/>
                <a:gd name="T90" fmla="*/ 167 w 982"/>
                <a:gd name="T91" fmla="*/ 287 h 427"/>
                <a:gd name="T92" fmla="*/ 125 w 982"/>
                <a:gd name="T93" fmla="*/ 326 h 427"/>
                <a:gd name="T94" fmla="*/ 75 w 982"/>
                <a:gd name="T95" fmla="*/ 351 h 427"/>
                <a:gd name="T96" fmla="*/ 45 w 982"/>
                <a:gd name="T97" fmla="*/ 356 h 427"/>
                <a:gd name="T98" fmla="*/ 26 w 982"/>
                <a:gd name="T99" fmla="*/ 358 h 427"/>
                <a:gd name="T100" fmla="*/ 9 w 982"/>
                <a:gd name="T101" fmla="*/ 369 h 427"/>
                <a:gd name="T102" fmla="*/ 0 w 982"/>
                <a:gd name="T103" fmla="*/ 386 h 427"/>
                <a:gd name="T104" fmla="*/ 2 w 982"/>
                <a:gd name="T105" fmla="*/ 406 h 427"/>
                <a:gd name="T106" fmla="*/ 13 w 982"/>
                <a:gd name="T107" fmla="*/ 421 h 427"/>
                <a:gd name="T108" fmla="*/ 34 w 982"/>
                <a:gd name="T109" fmla="*/ 427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2" h="427">
                  <a:moveTo>
                    <a:pt x="34" y="427"/>
                  </a:moveTo>
                  <a:lnTo>
                    <a:pt x="34" y="427"/>
                  </a:lnTo>
                  <a:lnTo>
                    <a:pt x="54" y="426"/>
                  </a:lnTo>
                  <a:lnTo>
                    <a:pt x="73" y="423"/>
                  </a:lnTo>
                  <a:lnTo>
                    <a:pt x="90" y="419"/>
                  </a:lnTo>
                  <a:lnTo>
                    <a:pt x="108" y="414"/>
                  </a:lnTo>
                  <a:lnTo>
                    <a:pt x="124" y="407"/>
                  </a:lnTo>
                  <a:lnTo>
                    <a:pt x="140" y="399"/>
                  </a:lnTo>
                  <a:lnTo>
                    <a:pt x="155" y="390"/>
                  </a:lnTo>
                  <a:lnTo>
                    <a:pt x="170" y="380"/>
                  </a:lnTo>
                  <a:lnTo>
                    <a:pt x="183" y="369"/>
                  </a:lnTo>
                  <a:lnTo>
                    <a:pt x="196" y="357"/>
                  </a:lnTo>
                  <a:lnTo>
                    <a:pt x="210" y="345"/>
                  </a:lnTo>
                  <a:lnTo>
                    <a:pt x="222" y="331"/>
                  </a:lnTo>
                  <a:lnTo>
                    <a:pt x="233" y="317"/>
                  </a:lnTo>
                  <a:lnTo>
                    <a:pt x="245" y="302"/>
                  </a:lnTo>
                  <a:lnTo>
                    <a:pt x="268" y="271"/>
                  </a:lnTo>
                  <a:lnTo>
                    <a:pt x="268" y="271"/>
                  </a:lnTo>
                  <a:lnTo>
                    <a:pt x="288" y="239"/>
                  </a:lnTo>
                  <a:lnTo>
                    <a:pt x="309" y="205"/>
                  </a:lnTo>
                  <a:lnTo>
                    <a:pt x="331" y="172"/>
                  </a:lnTo>
                  <a:lnTo>
                    <a:pt x="344" y="155"/>
                  </a:lnTo>
                  <a:lnTo>
                    <a:pt x="356" y="140"/>
                  </a:lnTo>
                  <a:lnTo>
                    <a:pt x="370" y="126"/>
                  </a:lnTo>
                  <a:lnTo>
                    <a:pt x="384" y="113"/>
                  </a:lnTo>
                  <a:lnTo>
                    <a:pt x="400" y="101"/>
                  </a:lnTo>
                  <a:lnTo>
                    <a:pt x="415" y="90"/>
                  </a:lnTo>
                  <a:lnTo>
                    <a:pt x="433" y="82"/>
                  </a:lnTo>
                  <a:lnTo>
                    <a:pt x="441" y="79"/>
                  </a:lnTo>
                  <a:lnTo>
                    <a:pt x="450" y="76"/>
                  </a:lnTo>
                  <a:lnTo>
                    <a:pt x="460" y="74"/>
                  </a:lnTo>
                  <a:lnTo>
                    <a:pt x="470" y="73"/>
                  </a:lnTo>
                  <a:lnTo>
                    <a:pt x="480" y="72"/>
                  </a:lnTo>
                  <a:lnTo>
                    <a:pt x="490" y="71"/>
                  </a:lnTo>
                  <a:lnTo>
                    <a:pt x="490" y="71"/>
                  </a:lnTo>
                  <a:lnTo>
                    <a:pt x="501" y="72"/>
                  </a:lnTo>
                  <a:lnTo>
                    <a:pt x="511" y="73"/>
                  </a:lnTo>
                  <a:lnTo>
                    <a:pt x="521" y="74"/>
                  </a:lnTo>
                  <a:lnTo>
                    <a:pt x="531" y="76"/>
                  </a:lnTo>
                  <a:lnTo>
                    <a:pt x="540" y="79"/>
                  </a:lnTo>
                  <a:lnTo>
                    <a:pt x="549" y="82"/>
                  </a:lnTo>
                  <a:lnTo>
                    <a:pt x="566" y="90"/>
                  </a:lnTo>
                  <a:lnTo>
                    <a:pt x="582" y="101"/>
                  </a:lnTo>
                  <a:lnTo>
                    <a:pt x="597" y="113"/>
                  </a:lnTo>
                  <a:lnTo>
                    <a:pt x="611" y="126"/>
                  </a:lnTo>
                  <a:lnTo>
                    <a:pt x="625" y="140"/>
                  </a:lnTo>
                  <a:lnTo>
                    <a:pt x="637" y="155"/>
                  </a:lnTo>
                  <a:lnTo>
                    <a:pt x="649" y="172"/>
                  </a:lnTo>
                  <a:lnTo>
                    <a:pt x="672" y="205"/>
                  </a:lnTo>
                  <a:lnTo>
                    <a:pt x="694" y="239"/>
                  </a:lnTo>
                  <a:lnTo>
                    <a:pt x="714" y="271"/>
                  </a:lnTo>
                  <a:lnTo>
                    <a:pt x="714" y="271"/>
                  </a:lnTo>
                  <a:lnTo>
                    <a:pt x="736" y="302"/>
                  </a:lnTo>
                  <a:lnTo>
                    <a:pt x="747" y="317"/>
                  </a:lnTo>
                  <a:lnTo>
                    <a:pt x="760" y="331"/>
                  </a:lnTo>
                  <a:lnTo>
                    <a:pt x="772" y="345"/>
                  </a:lnTo>
                  <a:lnTo>
                    <a:pt x="784" y="357"/>
                  </a:lnTo>
                  <a:lnTo>
                    <a:pt x="798" y="369"/>
                  </a:lnTo>
                  <a:lnTo>
                    <a:pt x="811" y="380"/>
                  </a:lnTo>
                  <a:lnTo>
                    <a:pt x="826" y="390"/>
                  </a:lnTo>
                  <a:lnTo>
                    <a:pt x="841" y="400"/>
                  </a:lnTo>
                  <a:lnTo>
                    <a:pt x="857" y="407"/>
                  </a:lnTo>
                  <a:lnTo>
                    <a:pt x="873" y="414"/>
                  </a:lnTo>
                  <a:lnTo>
                    <a:pt x="891" y="419"/>
                  </a:lnTo>
                  <a:lnTo>
                    <a:pt x="908" y="423"/>
                  </a:lnTo>
                  <a:lnTo>
                    <a:pt x="928" y="426"/>
                  </a:lnTo>
                  <a:lnTo>
                    <a:pt x="947" y="427"/>
                  </a:lnTo>
                  <a:lnTo>
                    <a:pt x="947" y="427"/>
                  </a:lnTo>
                  <a:lnTo>
                    <a:pt x="956" y="427"/>
                  </a:lnTo>
                  <a:lnTo>
                    <a:pt x="962" y="425"/>
                  </a:lnTo>
                  <a:lnTo>
                    <a:pt x="968" y="421"/>
                  </a:lnTo>
                  <a:lnTo>
                    <a:pt x="973" y="417"/>
                  </a:lnTo>
                  <a:lnTo>
                    <a:pt x="976" y="412"/>
                  </a:lnTo>
                  <a:lnTo>
                    <a:pt x="979" y="406"/>
                  </a:lnTo>
                  <a:lnTo>
                    <a:pt x="981" y="400"/>
                  </a:lnTo>
                  <a:lnTo>
                    <a:pt x="982" y="393"/>
                  </a:lnTo>
                  <a:lnTo>
                    <a:pt x="981" y="386"/>
                  </a:lnTo>
                  <a:lnTo>
                    <a:pt x="979" y="380"/>
                  </a:lnTo>
                  <a:lnTo>
                    <a:pt x="976" y="374"/>
                  </a:lnTo>
                  <a:lnTo>
                    <a:pt x="973" y="369"/>
                  </a:lnTo>
                  <a:lnTo>
                    <a:pt x="968" y="364"/>
                  </a:lnTo>
                  <a:lnTo>
                    <a:pt x="962" y="360"/>
                  </a:lnTo>
                  <a:lnTo>
                    <a:pt x="956" y="358"/>
                  </a:lnTo>
                  <a:lnTo>
                    <a:pt x="947" y="357"/>
                  </a:lnTo>
                  <a:lnTo>
                    <a:pt x="947" y="357"/>
                  </a:lnTo>
                  <a:lnTo>
                    <a:pt x="937" y="356"/>
                  </a:lnTo>
                  <a:lnTo>
                    <a:pt x="927" y="355"/>
                  </a:lnTo>
                  <a:lnTo>
                    <a:pt x="917" y="353"/>
                  </a:lnTo>
                  <a:lnTo>
                    <a:pt x="907" y="351"/>
                  </a:lnTo>
                  <a:lnTo>
                    <a:pt x="889" y="345"/>
                  </a:lnTo>
                  <a:lnTo>
                    <a:pt x="872" y="336"/>
                  </a:lnTo>
                  <a:lnTo>
                    <a:pt x="856" y="326"/>
                  </a:lnTo>
                  <a:lnTo>
                    <a:pt x="841" y="314"/>
                  </a:lnTo>
                  <a:lnTo>
                    <a:pt x="827" y="301"/>
                  </a:lnTo>
                  <a:lnTo>
                    <a:pt x="813" y="287"/>
                  </a:lnTo>
                  <a:lnTo>
                    <a:pt x="801" y="272"/>
                  </a:lnTo>
                  <a:lnTo>
                    <a:pt x="789" y="256"/>
                  </a:lnTo>
                  <a:lnTo>
                    <a:pt x="767" y="223"/>
                  </a:lnTo>
                  <a:lnTo>
                    <a:pt x="745" y="190"/>
                  </a:lnTo>
                  <a:lnTo>
                    <a:pt x="724" y="156"/>
                  </a:lnTo>
                  <a:lnTo>
                    <a:pt x="724" y="156"/>
                  </a:lnTo>
                  <a:lnTo>
                    <a:pt x="702" y="126"/>
                  </a:lnTo>
                  <a:lnTo>
                    <a:pt x="691" y="112"/>
                  </a:lnTo>
                  <a:lnTo>
                    <a:pt x="679" y="98"/>
                  </a:lnTo>
                  <a:lnTo>
                    <a:pt x="667" y="84"/>
                  </a:lnTo>
                  <a:lnTo>
                    <a:pt x="653" y="71"/>
                  </a:lnTo>
                  <a:lnTo>
                    <a:pt x="640" y="59"/>
                  </a:lnTo>
                  <a:lnTo>
                    <a:pt x="627" y="48"/>
                  </a:lnTo>
                  <a:lnTo>
                    <a:pt x="612" y="38"/>
                  </a:lnTo>
                  <a:lnTo>
                    <a:pt x="597" y="28"/>
                  </a:lnTo>
                  <a:lnTo>
                    <a:pt x="581" y="20"/>
                  </a:lnTo>
                  <a:lnTo>
                    <a:pt x="565" y="13"/>
                  </a:lnTo>
                  <a:lnTo>
                    <a:pt x="547" y="8"/>
                  </a:lnTo>
                  <a:lnTo>
                    <a:pt x="529" y="3"/>
                  </a:lnTo>
                  <a:lnTo>
                    <a:pt x="510" y="1"/>
                  </a:lnTo>
                  <a:lnTo>
                    <a:pt x="490" y="0"/>
                  </a:lnTo>
                  <a:lnTo>
                    <a:pt x="490" y="0"/>
                  </a:lnTo>
                  <a:lnTo>
                    <a:pt x="471" y="1"/>
                  </a:lnTo>
                  <a:lnTo>
                    <a:pt x="452" y="3"/>
                  </a:lnTo>
                  <a:lnTo>
                    <a:pt x="435" y="8"/>
                  </a:lnTo>
                  <a:lnTo>
                    <a:pt x="417" y="13"/>
                  </a:lnTo>
                  <a:lnTo>
                    <a:pt x="401" y="20"/>
                  </a:lnTo>
                  <a:lnTo>
                    <a:pt x="384" y="28"/>
                  </a:lnTo>
                  <a:lnTo>
                    <a:pt x="370" y="38"/>
                  </a:lnTo>
                  <a:lnTo>
                    <a:pt x="355" y="48"/>
                  </a:lnTo>
                  <a:lnTo>
                    <a:pt x="341" y="59"/>
                  </a:lnTo>
                  <a:lnTo>
                    <a:pt x="327" y="71"/>
                  </a:lnTo>
                  <a:lnTo>
                    <a:pt x="315" y="84"/>
                  </a:lnTo>
                  <a:lnTo>
                    <a:pt x="303" y="98"/>
                  </a:lnTo>
                  <a:lnTo>
                    <a:pt x="290" y="112"/>
                  </a:lnTo>
                  <a:lnTo>
                    <a:pt x="279" y="126"/>
                  </a:lnTo>
                  <a:lnTo>
                    <a:pt x="257" y="156"/>
                  </a:lnTo>
                  <a:lnTo>
                    <a:pt x="257" y="156"/>
                  </a:lnTo>
                  <a:lnTo>
                    <a:pt x="237" y="190"/>
                  </a:lnTo>
                  <a:lnTo>
                    <a:pt x="215" y="223"/>
                  </a:lnTo>
                  <a:lnTo>
                    <a:pt x="192" y="256"/>
                  </a:lnTo>
                  <a:lnTo>
                    <a:pt x="180" y="272"/>
                  </a:lnTo>
                  <a:lnTo>
                    <a:pt x="167" y="287"/>
                  </a:lnTo>
                  <a:lnTo>
                    <a:pt x="154" y="301"/>
                  </a:lnTo>
                  <a:lnTo>
                    <a:pt x="141" y="314"/>
                  </a:lnTo>
                  <a:lnTo>
                    <a:pt x="125" y="326"/>
                  </a:lnTo>
                  <a:lnTo>
                    <a:pt x="110" y="336"/>
                  </a:lnTo>
                  <a:lnTo>
                    <a:pt x="92" y="345"/>
                  </a:lnTo>
                  <a:lnTo>
                    <a:pt x="75" y="351"/>
                  </a:lnTo>
                  <a:lnTo>
                    <a:pt x="64" y="353"/>
                  </a:lnTo>
                  <a:lnTo>
                    <a:pt x="55" y="355"/>
                  </a:lnTo>
                  <a:lnTo>
                    <a:pt x="45" y="356"/>
                  </a:lnTo>
                  <a:lnTo>
                    <a:pt x="34" y="357"/>
                  </a:lnTo>
                  <a:lnTo>
                    <a:pt x="34" y="357"/>
                  </a:lnTo>
                  <a:lnTo>
                    <a:pt x="26" y="358"/>
                  </a:lnTo>
                  <a:lnTo>
                    <a:pt x="19" y="360"/>
                  </a:lnTo>
                  <a:lnTo>
                    <a:pt x="13" y="364"/>
                  </a:lnTo>
                  <a:lnTo>
                    <a:pt x="9" y="369"/>
                  </a:lnTo>
                  <a:lnTo>
                    <a:pt x="4" y="374"/>
                  </a:lnTo>
                  <a:lnTo>
                    <a:pt x="2" y="380"/>
                  </a:lnTo>
                  <a:lnTo>
                    <a:pt x="0" y="386"/>
                  </a:lnTo>
                  <a:lnTo>
                    <a:pt x="0" y="393"/>
                  </a:lnTo>
                  <a:lnTo>
                    <a:pt x="0" y="400"/>
                  </a:lnTo>
                  <a:lnTo>
                    <a:pt x="2" y="406"/>
                  </a:lnTo>
                  <a:lnTo>
                    <a:pt x="4" y="412"/>
                  </a:lnTo>
                  <a:lnTo>
                    <a:pt x="9" y="417"/>
                  </a:lnTo>
                  <a:lnTo>
                    <a:pt x="13" y="421"/>
                  </a:lnTo>
                  <a:lnTo>
                    <a:pt x="19" y="425"/>
                  </a:lnTo>
                  <a:lnTo>
                    <a:pt x="26" y="427"/>
                  </a:lnTo>
                  <a:lnTo>
                    <a:pt x="34" y="427"/>
                  </a:lnTo>
                  <a:lnTo>
                    <a:pt x="34" y="427"/>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73" name="Freeform 16">
              <a:extLst>
                <a:ext uri="{FF2B5EF4-FFF2-40B4-BE49-F238E27FC236}">
                  <a16:creationId xmlns:a16="http://schemas.microsoft.com/office/drawing/2014/main" id="{5E6D3536-B85C-47EB-A11D-5022C6B7D68E}"/>
                </a:ext>
              </a:extLst>
            </p:cNvPr>
            <p:cNvSpPr>
              <a:spLocks noEditPoints="1"/>
            </p:cNvSpPr>
            <p:nvPr/>
          </p:nvSpPr>
          <p:spPr bwMode="auto">
            <a:xfrm>
              <a:off x="3906344" y="5868988"/>
              <a:ext cx="792163" cy="354013"/>
            </a:xfrm>
            <a:custGeom>
              <a:avLst/>
              <a:gdLst>
                <a:gd name="T0" fmla="*/ 5 w 999"/>
                <a:gd name="T1" fmla="*/ 380 h 446"/>
                <a:gd name="T2" fmla="*/ 26 w 999"/>
                <a:gd name="T3" fmla="*/ 361 h 446"/>
                <a:gd name="T4" fmla="*/ 75 w 999"/>
                <a:gd name="T5" fmla="*/ 353 h 446"/>
                <a:gd name="T6" fmla="*/ 155 w 999"/>
                <a:gd name="T7" fmla="*/ 306 h 446"/>
                <a:gd name="T8" fmla="*/ 233 w 999"/>
                <a:gd name="T9" fmla="*/ 201 h 446"/>
                <a:gd name="T10" fmla="*/ 301 w 999"/>
                <a:gd name="T11" fmla="*/ 104 h 446"/>
                <a:gd name="T12" fmla="*/ 385 w 999"/>
                <a:gd name="T13" fmla="*/ 31 h 446"/>
                <a:gd name="T14" fmla="*/ 499 w 999"/>
                <a:gd name="T15" fmla="*/ 0 h 446"/>
                <a:gd name="T16" fmla="*/ 597 w 999"/>
                <a:gd name="T17" fmla="*/ 23 h 446"/>
                <a:gd name="T18" fmla="*/ 686 w 999"/>
                <a:gd name="T19" fmla="*/ 91 h 446"/>
                <a:gd name="T20" fmla="*/ 766 w 999"/>
                <a:gd name="T21" fmla="*/ 201 h 446"/>
                <a:gd name="T22" fmla="*/ 833 w 999"/>
                <a:gd name="T23" fmla="*/ 295 h 446"/>
                <a:gd name="T24" fmla="*/ 908 w 999"/>
                <a:gd name="T25" fmla="*/ 348 h 446"/>
                <a:gd name="T26" fmla="*/ 968 w 999"/>
                <a:gd name="T27" fmla="*/ 359 h 446"/>
                <a:gd name="T28" fmla="*/ 994 w 999"/>
                <a:gd name="T29" fmla="*/ 380 h 446"/>
                <a:gd name="T30" fmla="*/ 999 w 999"/>
                <a:gd name="T31" fmla="*/ 410 h 446"/>
                <a:gd name="T32" fmla="*/ 985 w 999"/>
                <a:gd name="T33" fmla="*/ 435 h 446"/>
                <a:gd name="T34" fmla="*/ 956 w 999"/>
                <a:gd name="T35" fmla="*/ 446 h 446"/>
                <a:gd name="T36" fmla="*/ 857 w 999"/>
                <a:gd name="T37" fmla="*/ 421 h 446"/>
                <a:gd name="T38" fmla="*/ 769 w 999"/>
                <a:gd name="T39" fmla="*/ 354 h 446"/>
                <a:gd name="T40" fmla="*/ 690 w 999"/>
                <a:gd name="T41" fmla="*/ 245 h 446"/>
                <a:gd name="T42" fmla="*/ 623 w 999"/>
                <a:gd name="T43" fmla="*/ 151 h 446"/>
                <a:gd name="T44" fmla="*/ 547 w 999"/>
                <a:gd name="T45" fmla="*/ 97 h 446"/>
                <a:gd name="T46" fmla="*/ 466 w 999"/>
                <a:gd name="T47" fmla="*/ 93 h 446"/>
                <a:gd name="T48" fmla="*/ 387 w 999"/>
                <a:gd name="T49" fmla="*/ 140 h 446"/>
                <a:gd name="T50" fmla="*/ 309 w 999"/>
                <a:gd name="T51" fmla="*/ 245 h 446"/>
                <a:gd name="T52" fmla="*/ 241 w 999"/>
                <a:gd name="T53" fmla="*/ 340 h 446"/>
                <a:gd name="T54" fmla="*/ 159 w 999"/>
                <a:gd name="T55" fmla="*/ 413 h 446"/>
                <a:gd name="T56" fmla="*/ 43 w 999"/>
                <a:gd name="T57" fmla="*/ 446 h 446"/>
                <a:gd name="T58" fmla="*/ 22 w 999"/>
                <a:gd name="T59" fmla="*/ 441 h 446"/>
                <a:gd name="T60" fmla="*/ 4 w 999"/>
                <a:gd name="T61" fmla="*/ 421 h 446"/>
                <a:gd name="T62" fmla="*/ 981 w 999"/>
                <a:gd name="T63" fmla="*/ 402 h 446"/>
                <a:gd name="T64" fmla="*/ 965 w 999"/>
                <a:gd name="T65" fmla="*/ 376 h 446"/>
                <a:gd name="T66" fmla="*/ 903 w 999"/>
                <a:gd name="T67" fmla="*/ 365 h 446"/>
                <a:gd name="T68" fmla="*/ 821 w 999"/>
                <a:gd name="T69" fmla="*/ 307 h 446"/>
                <a:gd name="T70" fmla="*/ 751 w 999"/>
                <a:gd name="T71" fmla="*/ 210 h 446"/>
                <a:gd name="T72" fmla="*/ 661 w 999"/>
                <a:gd name="T73" fmla="*/ 91 h 446"/>
                <a:gd name="T74" fmla="*/ 574 w 999"/>
                <a:gd name="T75" fmla="*/ 32 h 446"/>
                <a:gd name="T76" fmla="*/ 480 w 999"/>
                <a:gd name="T77" fmla="*/ 19 h 446"/>
                <a:gd name="T78" fmla="*/ 378 w 999"/>
                <a:gd name="T79" fmla="*/ 57 h 446"/>
                <a:gd name="T80" fmla="*/ 293 w 999"/>
                <a:gd name="T81" fmla="*/ 144 h 446"/>
                <a:gd name="T82" fmla="*/ 210 w 999"/>
                <a:gd name="T83" fmla="*/ 267 h 446"/>
                <a:gd name="T84" fmla="*/ 140 w 999"/>
                <a:gd name="T85" fmla="*/ 341 h 446"/>
                <a:gd name="T86" fmla="*/ 43 w 999"/>
                <a:gd name="T87" fmla="*/ 374 h 446"/>
                <a:gd name="T88" fmla="*/ 22 w 999"/>
                <a:gd name="T89" fmla="*/ 388 h 446"/>
                <a:gd name="T90" fmla="*/ 22 w 999"/>
                <a:gd name="T91" fmla="*/ 418 h 446"/>
                <a:gd name="T92" fmla="*/ 42 w 999"/>
                <a:gd name="T93" fmla="*/ 428 h 446"/>
                <a:gd name="T94" fmla="*/ 150 w 999"/>
                <a:gd name="T95" fmla="*/ 397 h 446"/>
                <a:gd name="T96" fmla="*/ 228 w 999"/>
                <a:gd name="T97" fmla="*/ 330 h 446"/>
                <a:gd name="T98" fmla="*/ 313 w 999"/>
                <a:gd name="T99" fmla="*/ 207 h 446"/>
                <a:gd name="T100" fmla="*/ 389 w 999"/>
                <a:gd name="T101" fmla="*/ 114 h 446"/>
                <a:gd name="T102" fmla="*/ 481 w 999"/>
                <a:gd name="T103" fmla="*/ 72 h 446"/>
                <a:gd name="T104" fmla="*/ 567 w 999"/>
                <a:gd name="T105" fmla="*/ 86 h 446"/>
                <a:gd name="T106" fmla="*/ 646 w 999"/>
                <a:gd name="T107" fmla="*/ 150 h 446"/>
                <a:gd name="T108" fmla="*/ 731 w 999"/>
                <a:gd name="T109" fmla="*/ 275 h 446"/>
                <a:gd name="T110" fmla="*/ 807 w 999"/>
                <a:gd name="T111" fmla="*/ 367 h 446"/>
                <a:gd name="T112" fmla="*/ 899 w 999"/>
                <a:gd name="T113" fmla="*/ 419 h 446"/>
                <a:gd name="T114" fmla="*/ 970 w 999"/>
                <a:gd name="T115" fmla="*/ 424 h 446"/>
                <a:gd name="T116" fmla="*/ 981 w 999"/>
                <a:gd name="T117" fmla="*/ 402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999" h="446">
                  <a:moveTo>
                    <a:pt x="0" y="402"/>
                  </a:moveTo>
                  <a:lnTo>
                    <a:pt x="0" y="402"/>
                  </a:lnTo>
                  <a:lnTo>
                    <a:pt x="0" y="396"/>
                  </a:lnTo>
                  <a:lnTo>
                    <a:pt x="1" y="390"/>
                  </a:lnTo>
                  <a:lnTo>
                    <a:pt x="3" y="385"/>
                  </a:lnTo>
                  <a:lnTo>
                    <a:pt x="5" y="380"/>
                  </a:lnTo>
                  <a:lnTo>
                    <a:pt x="5" y="380"/>
                  </a:lnTo>
                  <a:lnTo>
                    <a:pt x="8" y="374"/>
                  </a:lnTo>
                  <a:lnTo>
                    <a:pt x="12" y="370"/>
                  </a:lnTo>
                  <a:lnTo>
                    <a:pt x="17" y="366"/>
                  </a:lnTo>
                  <a:lnTo>
                    <a:pt x="21" y="363"/>
                  </a:lnTo>
                  <a:lnTo>
                    <a:pt x="26" y="361"/>
                  </a:lnTo>
                  <a:lnTo>
                    <a:pt x="31" y="359"/>
                  </a:lnTo>
                  <a:lnTo>
                    <a:pt x="37" y="358"/>
                  </a:lnTo>
                  <a:lnTo>
                    <a:pt x="42" y="357"/>
                  </a:lnTo>
                  <a:lnTo>
                    <a:pt x="42" y="357"/>
                  </a:lnTo>
                  <a:lnTo>
                    <a:pt x="60" y="356"/>
                  </a:lnTo>
                  <a:lnTo>
                    <a:pt x="75" y="353"/>
                  </a:lnTo>
                  <a:lnTo>
                    <a:pt x="91" y="348"/>
                  </a:lnTo>
                  <a:lnTo>
                    <a:pt x="105" y="342"/>
                  </a:lnTo>
                  <a:lnTo>
                    <a:pt x="119" y="335"/>
                  </a:lnTo>
                  <a:lnTo>
                    <a:pt x="131" y="326"/>
                  </a:lnTo>
                  <a:lnTo>
                    <a:pt x="143" y="317"/>
                  </a:lnTo>
                  <a:lnTo>
                    <a:pt x="155" y="306"/>
                  </a:lnTo>
                  <a:lnTo>
                    <a:pt x="166" y="295"/>
                  </a:lnTo>
                  <a:lnTo>
                    <a:pt x="176" y="282"/>
                  </a:lnTo>
                  <a:lnTo>
                    <a:pt x="187" y="270"/>
                  </a:lnTo>
                  <a:lnTo>
                    <a:pt x="197" y="257"/>
                  </a:lnTo>
                  <a:lnTo>
                    <a:pt x="216" y="229"/>
                  </a:lnTo>
                  <a:lnTo>
                    <a:pt x="233" y="201"/>
                  </a:lnTo>
                  <a:lnTo>
                    <a:pt x="233" y="201"/>
                  </a:lnTo>
                  <a:lnTo>
                    <a:pt x="259" y="160"/>
                  </a:lnTo>
                  <a:lnTo>
                    <a:pt x="259" y="160"/>
                  </a:lnTo>
                  <a:lnTo>
                    <a:pt x="279" y="132"/>
                  </a:lnTo>
                  <a:lnTo>
                    <a:pt x="290" y="118"/>
                  </a:lnTo>
                  <a:lnTo>
                    <a:pt x="301" y="104"/>
                  </a:lnTo>
                  <a:lnTo>
                    <a:pt x="314" y="91"/>
                  </a:lnTo>
                  <a:lnTo>
                    <a:pt x="326" y="78"/>
                  </a:lnTo>
                  <a:lnTo>
                    <a:pt x="339" y="64"/>
                  </a:lnTo>
                  <a:lnTo>
                    <a:pt x="354" y="53"/>
                  </a:lnTo>
                  <a:lnTo>
                    <a:pt x="369" y="41"/>
                  </a:lnTo>
                  <a:lnTo>
                    <a:pt x="385" y="31"/>
                  </a:lnTo>
                  <a:lnTo>
                    <a:pt x="402" y="23"/>
                  </a:lnTo>
                  <a:lnTo>
                    <a:pt x="420" y="14"/>
                  </a:lnTo>
                  <a:lnTo>
                    <a:pt x="439" y="9"/>
                  </a:lnTo>
                  <a:lnTo>
                    <a:pt x="458" y="4"/>
                  </a:lnTo>
                  <a:lnTo>
                    <a:pt x="478" y="1"/>
                  </a:lnTo>
                  <a:lnTo>
                    <a:pt x="499" y="0"/>
                  </a:lnTo>
                  <a:lnTo>
                    <a:pt x="499" y="0"/>
                  </a:lnTo>
                  <a:lnTo>
                    <a:pt x="521" y="1"/>
                  </a:lnTo>
                  <a:lnTo>
                    <a:pt x="542" y="4"/>
                  </a:lnTo>
                  <a:lnTo>
                    <a:pt x="561" y="9"/>
                  </a:lnTo>
                  <a:lnTo>
                    <a:pt x="580" y="14"/>
                  </a:lnTo>
                  <a:lnTo>
                    <a:pt x="597" y="23"/>
                  </a:lnTo>
                  <a:lnTo>
                    <a:pt x="614" y="31"/>
                  </a:lnTo>
                  <a:lnTo>
                    <a:pt x="629" y="41"/>
                  </a:lnTo>
                  <a:lnTo>
                    <a:pt x="645" y="53"/>
                  </a:lnTo>
                  <a:lnTo>
                    <a:pt x="659" y="64"/>
                  </a:lnTo>
                  <a:lnTo>
                    <a:pt x="673" y="78"/>
                  </a:lnTo>
                  <a:lnTo>
                    <a:pt x="686" y="91"/>
                  </a:lnTo>
                  <a:lnTo>
                    <a:pt x="698" y="104"/>
                  </a:lnTo>
                  <a:lnTo>
                    <a:pt x="709" y="118"/>
                  </a:lnTo>
                  <a:lnTo>
                    <a:pt x="720" y="132"/>
                  </a:lnTo>
                  <a:lnTo>
                    <a:pt x="740" y="160"/>
                  </a:lnTo>
                  <a:lnTo>
                    <a:pt x="740" y="160"/>
                  </a:lnTo>
                  <a:lnTo>
                    <a:pt x="766" y="201"/>
                  </a:lnTo>
                  <a:lnTo>
                    <a:pt x="766" y="201"/>
                  </a:lnTo>
                  <a:lnTo>
                    <a:pt x="784" y="229"/>
                  </a:lnTo>
                  <a:lnTo>
                    <a:pt x="803" y="257"/>
                  </a:lnTo>
                  <a:lnTo>
                    <a:pt x="812" y="270"/>
                  </a:lnTo>
                  <a:lnTo>
                    <a:pt x="822" y="282"/>
                  </a:lnTo>
                  <a:lnTo>
                    <a:pt x="833" y="295"/>
                  </a:lnTo>
                  <a:lnTo>
                    <a:pt x="844" y="306"/>
                  </a:lnTo>
                  <a:lnTo>
                    <a:pt x="855" y="317"/>
                  </a:lnTo>
                  <a:lnTo>
                    <a:pt x="868" y="326"/>
                  </a:lnTo>
                  <a:lnTo>
                    <a:pt x="880" y="335"/>
                  </a:lnTo>
                  <a:lnTo>
                    <a:pt x="895" y="342"/>
                  </a:lnTo>
                  <a:lnTo>
                    <a:pt x="908" y="348"/>
                  </a:lnTo>
                  <a:lnTo>
                    <a:pt x="923" y="353"/>
                  </a:lnTo>
                  <a:lnTo>
                    <a:pt x="940" y="356"/>
                  </a:lnTo>
                  <a:lnTo>
                    <a:pt x="956" y="357"/>
                  </a:lnTo>
                  <a:lnTo>
                    <a:pt x="956" y="357"/>
                  </a:lnTo>
                  <a:lnTo>
                    <a:pt x="963" y="358"/>
                  </a:lnTo>
                  <a:lnTo>
                    <a:pt x="968" y="359"/>
                  </a:lnTo>
                  <a:lnTo>
                    <a:pt x="973" y="361"/>
                  </a:lnTo>
                  <a:lnTo>
                    <a:pt x="978" y="363"/>
                  </a:lnTo>
                  <a:lnTo>
                    <a:pt x="983" y="366"/>
                  </a:lnTo>
                  <a:lnTo>
                    <a:pt x="986" y="370"/>
                  </a:lnTo>
                  <a:lnTo>
                    <a:pt x="991" y="374"/>
                  </a:lnTo>
                  <a:lnTo>
                    <a:pt x="994" y="380"/>
                  </a:lnTo>
                  <a:lnTo>
                    <a:pt x="994" y="380"/>
                  </a:lnTo>
                  <a:lnTo>
                    <a:pt x="996" y="385"/>
                  </a:lnTo>
                  <a:lnTo>
                    <a:pt x="998" y="391"/>
                  </a:lnTo>
                  <a:lnTo>
                    <a:pt x="999" y="397"/>
                  </a:lnTo>
                  <a:lnTo>
                    <a:pt x="999" y="403"/>
                  </a:lnTo>
                  <a:lnTo>
                    <a:pt x="999" y="410"/>
                  </a:lnTo>
                  <a:lnTo>
                    <a:pt x="998" y="416"/>
                  </a:lnTo>
                  <a:lnTo>
                    <a:pt x="996" y="421"/>
                  </a:lnTo>
                  <a:lnTo>
                    <a:pt x="993" y="426"/>
                  </a:lnTo>
                  <a:lnTo>
                    <a:pt x="993" y="426"/>
                  </a:lnTo>
                  <a:lnTo>
                    <a:pt x="990" y="431"/>
                  </a:lnTo>
                  <a:lnTo>
                    <a:pt x="985" y="435"/>
                  </a:lnTo>
                  <a:lnTo>
                    <a:pt x="981" y="439"/>
                  </a:lnTo>
                  <a:lnTo>
                    <a:pt x="977" y="441"/>
                  </a:lnTo>
                  <a:lnTo>
                    <a:pt x="972" y="443"/>
                  </a:lnTo>
                  <a:lnTo>
                    <a:pt x="967" y="445"/>
                  </a:lnTo>
                  <a:lnTo>
                    <a:pt x="962" y="445"/>
                  </a:lnTo>
                  <a:lnTo>
                    <a:pt x="956" y="446"/>
                  </a:lnTo>
                  <a:lnTo>
                    <a:pt x="956" y="446"/>
                  </a:lnTo>
                  <a:lnTo>
                    <a:pt x="934" y="444"/>
                  </a:lnTo>
                  <a:lnTo>
                    <a:pt x="913" y="441"/>
                  </a:lnTo>
                  <a:lnTo>
                    <a:pt x="894" y="435"/>
                  </a:lnTo>
                  <a:lnTo>
                    <a:pt x="875" y="429"/>
                  </a:lnTo>
                  <a:lnTo>
                    <a:pt x="857" y="421"/>
                  </a:lnTo>
                  <a:lnTo>
                    <a:pt x="841" y="413"/>
                  </a:lnTo>
                  <a:lnTo>
                    <a:pt x="824" y="402"/>
                  </a:lnTo>
                  <a:lnTo>
                    <a:pt x="810" y="391"/>
                  </a:lnTo>
                  <a:lnTo>
                    <a:pt x="796" y="380"/>
                  </a:lnTo>
                  <a:lnTo>
                    <a:pt x="782" y="367"/>
                  </a:lnTo>
                  <a:lnTo>
                    <a:pt x="769" y="354"/>
                  </a:lnTo>
                  <a:lnTo>
                    <a:pt x="757" y="340"/>
                  </a:lnTo>
                  <a:lnTo>
                    <a:pt x="746" y="327"/>
                  </a:lnTo>
                  <a:lnTo>
                    <a:pt x="736" y="312"/>
                  </a:lnTo>
                  <a:lnTo>
                    <a:pt x="716" y="285"/>
                  </a:lnTo>
                  <a:lnTo>
                    <a:pt x="716" y="285"/>
                  </a:lnTo>
                  <a:lnTo>
                    <a:pt x="690" y="245"/>
                  </a:lnTo>
                  <a:lnTo>
                    <a:pt x="690" y="245"/>
                  </a:lnTo>
                  <a:lnTo>
                    <a:pt x="673" y="217"/>
                  </a:lnTo>
                  <a:lnTo>
                    <a:pt x="654" y="190"/>
                  </a:lnTo>
                  <a:lnTo>
                    <a:pt x="644" y="177"/>
                  </a:lnTo>
                  <a:lnTo>
                    <a:pt x="634" y="163"/>
                  </a:lnTo>
                  <a:lnTo>
                    <a:pt x="623" y="151"/>
                  </a:lnTo>
                  <a:lnTo>
                    <a:pt x="612" y="140"/>
                  </a:lnTo>
                  <a:lnTo>
                    <a:pt x="601" y="129"/>
                  </a:lnTo>
                  <a:lnTo>
                    <a:pt x="588" y="119"/>
                  </a:lnTo>
                  <a:lnTo>
                    <a:pt x="576" y="111"/>
                  </a:lnTo>
                  <a:lnTo>
                    <a:pt x="561" y="103"/>
                  </a:lnTo>
                  <a:lnTo>
                    <a:pt x="547" y="97"/>
                  </a:lnTo>
                  <a:lnTo>
                    <a:pt x="532" y="93"/>
                  </a:lnTo>
                  <a:lnTo>
                    <a:pt x="516" y="90"/>
                  </a:lnTo>
                  <a:lnTo>
                    <a:pt x="499" y="89"/>
                  </a:lnTo>
                  <a:lnTo>
                    <a:pt x="499" y="89"/>
                  </a:lnTo>
                  <a:lnTo>
                    <a:pt x="483" y="90"/>
                  </a:lnTo>
                  <a:lnTo>
                    <a:pt x="466" y="93"/>
                  </a:lnTo>
                  <a:lnTo>
                    <a:pt x="452" y="97"/>
                  </a:lnTo>
                  <a:lnTo>
                    <a:pt x="437" y="103"/>
                  </a:lnTo>
                  <a:lnTo>
                    <a:pt x="424" y="111"/>
                  </a:lnTo>
                  <a:lnTo>
                    <a:pt x="411" y="119"/>
                  </a:lnTo>
                  <a:lnTo>
                    <a:pt x="398" y="129"/>
                  </a:lnTo>
                  <a:lnTo>
                    <a:pt x="387" y="140"/>
                  </a:lnTo>
                  <a:lnTo>
                    <a:pt x="376" y="151"/>
                  </a:lnTo>
                  <a:lnTo>
                    <a:pt x="365" y="163"/>
                  </a:lnTo>
                  <a:lnTo>
                    <a:pt x="355" y="177"/>
                  </a:lnTo>
                  <a:lnTo>
                    <a:pt x="346" y="190"/>
                  </a:lnTo>
                  <a:lnTo>
                    <a:pt x="327" y="217"/>
                  </a:lnTo>
                  <a:lnTo>
                    <a:pt x="309" y="245"/>
                  </a:lnTo>
                  <a:lnTo>
                    <a:pt x="309" y="245"/>
                  </a:lnTo>
                  <a:lnTo>
                    <a:pt x="284" y="285"/>
                  </a:lnTo>
                  <a:lnTo>
                    <a:pt x="284" y="285"/>
                  </a:lnTo>
                  <a:lnTo>
                    <a:pt x="264" y="312"/>
                  </a:lnTo>
                  <a:lnTo>
                    <a:pt x="253" y="327"/>
                  </a:lnTo>
                  <a:lnTo>
                    <a:pt x="241" y="340"/>
                  </a:lnTo>
                  <a:lnTo>
                    <a:pt x="230" y="354"/>
                  </a:lnTo>
                  <a:lnTo>
                    <a:pt x="218" y="367"/>
                  </a:lnTo>
                  <a:lnTo>
                    <a:pt x="204" y="380"/>
                  </a:lnTo>
                  <a:lnTo>
                    <a:pt x="190" y="391"/>
                  </a:lnTo>
                  <a:lnTo>
                    <a:pt x="174" y="402"/>
                  </a:lnTo>
                  <a:lnTo>
                    <a:pt x="159" y="413"/>
                  </a:lnTo>
                  <a:lnTo>
                    <a:pt x="141" y="421"/>
                  </a:lnTo>
                  <a:lnTo>
                    <a:pt x="124" y="429"/>
                  </a:lnTo>
                  <a:lnTo>
                    <a:pt x="105" y="435"/>
                  </a:lnTo>
                  <a:lnTo>
                    <a:pt x="86" y="441"/>
                  </a:lnTo>
                  <a:lnTo>
                    <a:pt x="65" y="444"/>
                  </a:lnTo>
                  <a:lnTo>
                    <a:pt x="43" y="446"/>
                  </a:lnTo>
                  <a:lnTo>
                    <a:pt x="43" y="446"/>
                  </a:lnTo>
                  <a:lnTo>
                    <a:pt x="43" y="446"/>
                  </a:lnTo>
                  <a:lnTo>
                    <a:pt x="37" y="445"/>
                  </a:lnTo>
                  <a:lnTo>
                    <a:pt x="32" y="445"/>
                  </a:lnTo>
                  <a:lnTo>
                    <a:pt x="27" y="443"/>
                  </a:lnTo>
                  <a:lnTo>
                    <a:pt x="22" y="441"/>
                  </a:lnTo>
                  <a:lnTo>
                    <a:pt x="18" y="439"/>
                  </a:lnTo>
                  <a:lnTo>
                    <a:pt x="13" y="435"/>
                  </a:lnTo>
                  <a:lnTo>
                    <a:pt x="9" y="431"/>
                  </a:lnTo>
                  <a:lnTo>
                    <a:pt x="6" y="427"/>
                  </a:lnTo>
                  <a:lnTo>
                    <a:pt x="6" y="427"/>
                  </a:lnTo>
                  <a:lnTo>
                    <a:pt x="4" y="421"/>
                  </a:lnTo>
                  <a:lnTo>
                    <a:pt x="2" y="415"/>
                  </a:lnTo>
                  <a:lnTo>
                    <a:pt x="0" y="409"/>
                  </a:lnTo>
                  <a:lnTo>
                    <a:pt x="0" y="402"/>
                  </a:lnTo>
                  <a:lnTo>
                    <a:pt x="0" y="402"/>
                  </a:lnTo>
                  <a:close/>
                  <a:moveTo>
                    <a:pt x="981" y="402"/>
                  </a:moveTo>
                  <a:lnTo>
                    <a:pt x="981" y="402"/>
                  </a:lnTo>
                  <a:lnTo>
                    <a:pt x="980" y="395"/>
                  </a:lnTo>
                  <a:lnTo>
                    <a:pt x="978" y="388"/>
                  </a:lnTo>
                  <a:lnTo>
                    <a:pt x="978" y="388"/>
                  </a:lnTo>
                  <a:lnTo>
                    <a:pt x="975" y="384"/>
                  </a:lnTo>
                  <a:lnTo>
                    <a:pt x="971" y="380"/>
                  </a:lnTo>
                  <a:lnTo>
                    <a:pt x="965" y="376"/>
                  </a:lnTo>
                  <a:lnTo>
                    <a:pt x="961" y="375"/>
                  </a:lnTo>
                  <a:lnTo>
                    <a:pt x="956" y="374"/>
                  </a:lnTo>
                  <a:lnTo>
                    <a:pt x="956" y="374"/>
                  </a:lnTo>
                  <a:lnTo>
                    <a:pt x="937" y="373"/>
                  </a:lnTo>
                  <a:lnTo>
                    <a:pt x="919" y="370"/>
                  </a:lnTo>
                  <a:lnTo>
                    <a:pt x="903" y="365"/>
                  </a:lnTo>
                  <a:lnTo>
                    <a:pt x="887" y="358"/>
                  </a:lnTo>
                  <a:lnTo>
                    <a:pt x="873" y="351"/>
                  </a:lnTo>
                  <a:lnTo>
                    <a:pt x="858" y="341"/>
                  </a:lnTo>
                  <a:lnTo>
                    <a:pt x="845" y="331"/>
                  </a:lnTo>
                  <a:lnTo>
                    <a:pt x="833" y="320"/>
                  </a:lnTo>
                  <a:lnTo>
                    <a:pt x="821" y="307"/>
                  </a:lnTo>
                  <a:lnTo>
                    <a:pt x="810" y="295"/>
                  </a:lnTo>
                  <a:lnTo>
                    <a:pt x="799" y="281"/>
                  </a:lnTo>
                  <a:lnTo>
                    <a:pt x="788" y="267"/>
                  </a:lnTo>
                  <a:lnTo>
                    <a:pt x="769" y="239"/>
                  </a:lnTo>
                  <a:lnTo>
                    <a:pt x="751" y="210"/>
                  </a:lnTo>
                  <a:lnTo>
                    <a:pt x="751" y="210"/>
                  </a:lnTo>
                  <a:lnTo>
                    <a:pt x="725" y="171"/>
                  </a:lnTo>
                  <a:lnTo>
                    <a:pt x="725" y="171"/>
                  </a:lnTo>
                  <a:lnTo>
                    <a:pt x="707" y="144"/>
                  </a:lnTo>
                  <a:lnTo>
                    <a:pt x="685" y="117"/>
                  </a:lnTo>
                  <a:lnTo>
                    <a:pt x="674" y="103"/>
                  </a:lnTo>
                  <a:lnTo>
                    <a:pt x="661" y="91"/>
                  </a:lnTo>
                  <a:lnTo>
                    <a:pt x="649" y="80"/>
                  </a:lnTo>
                  <a:lnTo>
                    <a:pt x="636" y="68"/>
                  </a:lnTo>
                  <a:lnTo>
                    <a:pt x="621" y="57"/>
                  </a:lnTo>
                  <a:lnTo>
                    <a:pt x="607" y="48"/>
                  </a:lnTo>
                  <a:lnTo>
                    <a:pt x="590" y="39"/>
                  </a:lnTo>
                  <a:lnTo>
                    <a:pt x="574" y="32"/>
                  </a:lnTo>
                  <a:lnTo>
                    <a:pt x="557" y="26"/>
                  </a:lnTo>
                  <a:lnTo>
                    <a:pt x="539" y="22"/>
                  </a:lnTo>
                  <a:lnTo>
                    <a:pt x="520" y="19"/>
                  </a:lnTo>
                  <a:lnTo>
                    <a:pt x="499" y="19"/>
                  </a:lnTo>
                  <a:lnTo>
                    <a:pt x="499" y="19"/>
                  </a:lnTo>
                  <a:lnTo>
                    <a:pt x="480" y="19"/>
                  </a:lnTo>
                  <a:lnTo>
                    <a:pt x="460" y="22"/>
                  </a:lnTo>
                  <a:lnTo>
                    <a:pt x="443" y="26"/>
                  </a:lnTo>
                  <a:lnTo>
                    <a:pt x="425" y="32"/>
                  </a:lnTo>
                  <a:lnTo>
                    <a:pt x="409" y="39"/>
                  </a:lnTo>
                  <a:lnTo>
                    <a:pt x="393" y="48"/>
                  </a:lnTo>
                  <a:lnTo>
                    <a:pt x="378" y="57"/>
                  </a:lnTo>
                  <a:lnTo>
                    <a:pt x="363" y="68"/>
                  </a:lnTo>
                  <a:lnTo>
                    <a:pt x="350" y="80"/>
                  </a:lnTo>
                  <a:lnTo>
                    <a:pt x="337" y="91"/>
                  </a:lnTo>
                  <a:lnTo>
                    <a:pt x="325" y="103"/>
                  </a:lnTo>
                  <a:lnTo>
                    <a:pt x="314" y="117"/>
                  </a:lnTo>
                  <a:lnTo>
                    <a:pt x="293" y="144"/>
                  </a:lnTo>
                  <a:lnTo>
                    <a:pt x="273" y="171"/>
                  </a:lnTo>
                  <a:lnTo>
                    <a:pt x="273" y="171"/>
                  </a:lnTo>
                  <a:lnTo>
                    <a:pt x="249" y="210"/>
                  </a:lnTo>
                  <a:lnTo>
                    <a:pt x="249" y="210"/>
                  </a:lnTo>
                  <a:lnTo>
                    <a:pt x="230" y="239"/>
                  </a:lnTo>
                  <a:lnTo>
                    <a:pt x="210" y="267"/>
                  </a:lnTo>
                  <a:lnTo>
                    <a:pt x="200" y="281"/>
                  </a:lnTo>
                  <a:lnTo>
                    <a:pt x="190" y="295"/>
                  </a:lnTo>
                  <a:lnTo>
                    <a:pt x="179" y="307"/>
                  </a:lnTo>
                  <a:lnTo>
                    <a:pt x="166" y="320"/>
                  </a:lnTo>
                  <a:lnTo>
                    <a:pt x="154" y="331"/>
                  </a:lnTo>
                  <a:lnTo>
                    <a:pt x="140" y="341"/>
                  </a:lnTo>
                  <a:lnTo>
                    <a:pt x="127" y="351"/>
                  </a:lnTo>
                  <a:lnTo>
                    <a:pt x="111" y="358"/>
                  </a:lnTo>
                  <a:lnTo>
                    <a:pt x="96" y="365"/>
                  </a:lnTo>
                  <a:lnTo>
                    <a:pt x="79" y="370"/>
                  </a:lnTo>
                  <a:lnTo>
                    <a:pt x="62" y="373"/>
                  </a:lnTo>
                  <a:lnTo>
                    <a:pt x="43" y="374"/>
                  </a:lnTo>
                  <a:lnTo>
                    <a:pt x="43" y="374"/>
                  </a:lnTo>
                  <a:lnTo>
                    <a:pt x="38" y="375"/>
                  </a:lnTo>
                  <a:lnTo>
                    <a:pt x="35" y="376"/>
                  </a:lnTo>
                  <a:lnTo>
                    <a:pt x="29" y="380"/>
                  </a:lnTo>
                  <a:lnTo>
                    <a:pt x="24" y="384"/>
                  </a:lnTo>
                  <a:lnTo>
                    <a:pt x="22" y="388"/>
                  </a:lnTo>
                  <a:lnTo>
                    <a:pt x="22" y="388"/>
                  </a:lnTo>
                  <a:lnTo>
                    <a:pt x="19" y="395"/>
                  </a:lnTo>
                  <a:lnTo>
                    <a:pt x="18" y="402"/>
                  </a:lnTo>
                  <a:lnTo>
                    <a:pt x="19" y="411"/>
                  </a:lnTo>
                  <a:lnTo>
                    <a:pt x="22" y="418"/>
                  </a:lnTo>
                  <a:lnTo>
                    <a:pt x="22" y="418"/>
                  </a:lnTo>
                  <a:lnTo>
                    <a:pt x="25" y="421"/>
                  </a:lnTo>
                  <a:lnTo>
                    <a:pt x="29" y="424"/>
                  </a:lnTo>
                  <a:lnTo>
                    <a:pt x="35" y="427"/>
                  </a:lnTo>
                  <a:lnTo>
                    <a:pt x="42" y="428"/>
                  </a:lnTo>
                  <a:lnTo>
                    <a:pt x="42" y="428"/>
                  </a:lnTo>
                  <a:lnTo>
                    <a:pt x="42" y="428"/>
                  </a:lnTo>
                  <a:lnTo>
                    <a:pt x="63" y="426"/>
                  </a:lnTo>
                  <a:lnTo>
                    <a:pt x="83" y="423"/>
                  </a:lnTo>
                  <a:lnTo>
                    <a:pt x="100" y="419"/>
                  </a:lnTo>
                  <a:lnTo>
                    <a:pt x="118" y="413"/>
                  </a:lnTo>
                  <a:lnTo>
                    <a:pt x="134" y="405"/>
                  </a:lnTo>
                  <a:lnTo>
                    <a:pt x="150" y="397"/>
                  </a:lnTo>
                  <a:lnTo>
                    <a:pt x="164" y="388"/>
                  </a:lnTo>
                  <a:lnTo>
                    <a:pt x="179" y="378"/>
                  </a:lnTo>
                  <a:lnTo>
                    <a:pt x="192" y="367"/>
                  </a:lnTo>
                  <a:lnTo>
                    <a:pt x="204" y="355"/>
                  </a:lnTo>
                  <a:lnTo>
                    <a:pt x="217" y="342"/>
                  </a:lnTo>
                  <a:lnTo>
                    <a:pt x="228" y="330"/>
                  </a:lnTo>
                  <a:lnTo>
                    <a:pt x="250" y="303"/>
                  </a:lnTo>
                  <a:lnTo>
                    <a:pt x="269" y="275"/>
                  </a:lnTo>
                  <a:lnTo>
                    <a:pt x="269" y="275"/>
                  </a:lnTo>
                  <a:lnTo>
                    <a:pt x="294" y="236"/>
                  </a:lnTo>
                  <a:lnTo>
                    <a:pt x="294" y="236"/>
                  </a:lnTo>
                  <a:lnTo>
                    <a:pt x="313" y="207"/>
                  </a:lnTo>
                  <a:lnTo>
                    <a:pt x="332" y="178"/>
                  </a:lnTo>
                  <a:lnTo>
                    <a:pt x="343" y="163"/>
                  </a:lnTo>
                  <a:lnTo>
                    <a:pt x="354" y="150"/>
                  </a:lnTo>
                  <a:lnTo>
                    <a:pt x="365" y="137"/>
                  </a:lnTo>
                  <a:lnTo>
                    <a:pt x="377" y="124"/>
                  </a:lnTo>
                  <a:lnTo>
                    <a:pt x="389" y="114"/>
                  </a:lnTo>
                  <a:lnTo>
                    <a:pt x="402" y="103"/>
                  </a:lnTo>
                  <a:lnTo>
                    <a:pt x="417" y="94"/>
                  </a:lnTo>
                  <a:lnTo>
                    <a:pt x="431" y="86"/>
                  </a:lnTo>
                  <a:lnTo>
                    <a:pt x="447" y="80"/>
                  </a:lnTo>
                  <a:lnTo>
                    <a:pt x="463" y="76"/>
                  </a:lnTo>
                  <a:lnTo>
                    <a:pt x="481" y="72"/>
                  </a:lnTo>
                  <a:lnTo>
                    <a:pt x="499" y="71"/>
                  </a:lnTo>
                  <a:lnTo>
                    <a:pt x="499" y="71"/>
                  </a:lnTo>
                  <a:lnTo>
                    <a:pt x="518" y="72"/>
                  </a:lnTo>
                  <a:lnTo>
                    <a:pt x="536" y="76"/>
                  </a:lnTo>
                  <a:lnTo>
                    <a:pt x="552" y="80"/>
                  </a:lnTo>
                  <a:lnTo>
                    <a:pt x="567" y="86"/>
                  </a:lnTo>
                  <a:lnTo>
                    <a:pt x="583" y="94"/>
                  </a:lnTo>
                  <a:lnTo>
                    <a:pt x="596" y="103"/>
                  </a:lnTo>
                  <a:lnTo>
                    <a:pt x="610" y="114"/>
                  </a:lnTo>
                  <a:lnTo>
                    <a:pt x="622" y="125"/>
                  </a:lnTo>
                  <a:lnTo>
                    <a:pt x="635" y="137"/>
                  </a:lnTo>
                  <a:lnTo>
                    <a:pt x="646" y="150"/>
                  </a:lnTo>
                  <a:lnTo>
                    <a:pt x="656" y="163"/>
                  </a:lnTo>
                  <a:lnTo>
                    <a:pt x="667" y="178"/>
                  </a:lnTo>
                  <a:lnTo>
                    <a:pt x="686" y="207"/>
                  </a:lnTo>
                  <a:lnTo>
                    <a:pt x="705" y="236"/>
                  </a:lnTo>
                  <a:lnTo>
                    <a:pt x="705" y="236"/>
                  </a:lnTo>
                  <a:lnTo>
                    <a:pt x="731" y="275"/>
                  </a:lnTo>
                  <a:lnTo>
                    <a:pt x="731" y="275"/>
                  </a:lnTo>
                  <a:lnTo>
                    <a:pt x="750" y="303"/>
                  </a:lnTo>
                  <a:lnTo>
                    <a:pt x="771" y="330"/>
                  </a:lnTo>
                  <a:lnTo>
                    <a:pt x="782" y="342"/>
                  </a:lnTo>
                  <a:lnTo>
                    <a:pt x="794" y="355"/>
                  </a:lnTo>
                  <a:lnTo>
                    <a:pt x="807" y="367"/>
                  </a:lnTo>
                  <a:lnTo>
                    <a:pt x="820" y="378"/>
                  </a:lnTo>
                  <a:lnTo>
                    <a:pt x="835" y="388"/>
                  </a:lnTo>
                  <a:lnTo>
                    <a:pt x="849" y="397"/>
                  </a:lnTo>
                  <a:lnTo>
                    <a:pt x="865" y="405"/>
                  </a:lnTo>
                  <a:lnTo>
                    <a:pt x="881" y="413"/>
                  </a:lnTo>
                  <a:lnTo>
                    <a:pt x="899" y="419"/>
                  </a:lnTo>
                  <a:lnTo>
                    <a:pt x="917" y="423"/>
                  </a:lnTo>
                  <a:lnTo>
                    <a:pt x="936" y="426"/>
                  </a:lnTo>
                  <a:lnTo>
                    <a:pt x="956" y="428"/>
                  </a:lnTo>
                  <a:lnTo>
                    <a:pt x="956" y="428"/>
                  </a:lnTo>
                  <a:lnTo>
                    <a:pt x="965" y="427"/>
                  </a:lnTo>
                  <a:lnTo>
                    <a:pt x="970" y="424"/>
                  </a:lnTo>
                  <a:lnTo>
                    <a:pt x="975" y="421"/>
                  </a:lnTo>
                  <a:lnTo>
                    <a:pt x="977" y="418"/>
                  </a:lnTo>
                  <a:lnTo>
                    <a:pt x="977" y="418"/>
                  </a:lnTo>
                  <a:lnTo>
                    <a:pt x="980" y="411"/>
                  </a:lnTo>
                  <a:lnTo>
                    <a:pt x="981" y="402"/>
                  </a:lnTo>
                  <a:lnTo>
                    <a:pt x="981" y="402"/>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74" name="Rectangle 29">
              <a:extLst>
                <a:ext uri="{FF2B5EF4-FFF2-40B4-BE49-F238E27FC236}">
                  <a16:creationId xmlns:a16="http://schemas.microsoft.com/office/drawing/2014/main" id="{4865D3A7-ED3E-4E32-8B79-4F123B07437B}"/>
                </a:ext>
              </a:extLst>
            </p:cNvPr>
            <p:cNvSpPr>
              <a:spLocks noChangeArrowheads="1"/>
            </p:cNvSpPr>
            <p:nvPr/>
          </p:nvSpPr>
          <p:spPr bwMode="auto">
            <a:xfrm>
              <a:off x="5865319" y="5926138"/>
              <a:ext cx="15875" cy="2444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75" name="Rectangle 30">
              <a:extLst>
                <a:ext uri="{FF2B5EF4-FFF2-40B4-BE49-F238E27FC236}">
                  <a16:creationId xmlns:a16="http://schemas.microsoft.com/office/drawing/2014/main" id="{B0CBD9A3-5A23-46F5-BE8F-9D423D50E654}"/>
                </a:ext>
              </a:extLst>
            </p:cNvPr>
            <p:cNvSpPr>
              <a:spLocks noChangeArrowheads="1"/>
            </p:cNvSpPr>
            <p:nvPr/>
          </p:nvSpPr>
          <p:spPr bwMode="auto">
            <a:xfrm>
              <a:off x="6038357" y="5930901"/>
              <a:ext cx="17463" cy="242888"/>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76" name="Rectangle 31">
              <a:extLst>
                <a:ext uri="{FF2B5EF4-FFF2-40B4-BE49-F238E27FC236}">
                  <a16:creationId xmlns:a16="http://schemas.microsoft.com/office/drawing/2014/main" id="{036AEC3B-A00B-4213-96BE-316ED1D899D1}"/>
                </a:ext>
              </a:extLst>
            </p:cNvPr>
            <p:cNvSpPr>
              <a:spLocks noChangeArrowheads="1"/>
            </p:cNvSpPr>
            <p:nvPr/>
          </p:nvSpPr>
          <p:spPr bwMode="auto">
            <a:xfrm>
              <a:off x="6092332" y="5930901"/>
              <a:ext cx="17463" cy="242888"/>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77" name="Rectangle 32">
              <a:extLst>
                <a:ext uri="{FF2B5EF4-FFF2-40B4-BE49-F238E27FC236}">
                  <a16:creationId xmlns:a16="http://schemas.microsoft.com/office/drawing/2014/main" id="{511484F1-B961-4C11-97CE-D52A47799453}"/>
                </a:ext>
              </a:extLst>
            </p:cNvPr>
            <p:cNvSpPr>
              <a:spLocks noChangeArrowheads="1"/>
            </p:cNvSpPr>
            <p:nvPr/>
          </p:nvSpPr>
          <p:spPr bwMode="auto">
            <a:xfrm>
              <a:off x="5449394" y="5907088"/>
              <a:ext cx="17463" cy="277813"/>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78" name="Rectangle 33">
              <a:extLst>
                <a:ext uri="{FF2B5EF4-FFF2-40B4-BE49-F238E27FC236}">
                  <a16:creationId xmlns:a16="http://schemas.microsoft.com/office/drawing/2014/main" id="{0C0B10CA-852A-41BA-9EB7-4812D331C66C}"/>
                </a:ext>
              </a:extLst>
            </p:cNvPr>
            <p:cNvSpPr>
              <a:spLocks noChangeArrowheads="1"/>
            </p:cNvSpPr>
            <p:nvPr/>
          </p:nvSpPr>
          <p:spPr bwMode="auto">
            <a:xfrm>
              <a:off x="5504957" y="5935663"/>
              <a:ext cx="17463" cy="220663"/>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79" name="Rectangle 34">
              <a:extLst>
                <a:ext uri="{FF2B5EF4-FFF2-40B4-BE49-F238E27FC236}">
                  <a16:creationId xmlns:a16="http://schemas.microsoft.com/office/drawing/2014/main" id="{E8C7DB5D-799F-4924-9E67-C41079AF522C}"/>
                </a:ext>
              </a:extLst>
            </p:cNvPr>
            <p:cNvSpPr>
              <a:spLocks noChangeArrowheads="1"/>
            </p:cNvSpPr>
            <p:nvPr/>
          </p:nvSpPr>
          <p:spPr bwMode="auto">
            <a:xfrm>
              <a:off x="5804994" y="5881688"/>
              <a:ext cx="17463" cy="3333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80" name="Rectangle 35">
              <a:extLst>
                <a:ext uri="{FF2B5EF4-FFF2-40B4-BE49-F238E27FC236}">
                  <a16:creationId xmlns:a16="http://schemas.microsoft.com/office/drawing/2014/main" id="{FE754964-2352-42F4-BDCD-607F7F060D12}"/>
                </a:ext>
              </a:extLst>
            </p:cNvPr>
            <p:cNvSpPr>
              <a:spLocks noChangeArrowheads="1"/>
            </p:cNvSpPr>
            <p:nvPr/>
          </p:nvSpPr>
          <p:spPr bwMode="auto">
            <a:xfrm>
              <a:off x="5746257" y="5881688"/>
              <a:ext cx="17463" cy="3333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81" name="Rectangle 36">
              <a:extLst>
                <a:ext uri="{FF2B5EF4-FFF2-40B4-BE49-F238E27FC236}">
                  <a16:creationId xmlns:a16="http://schemas.microsoft.com/office/drawing/2014/main" id="{AB1D9770-F618-4633-9DDD-74FCAFF7BF1B}"/>
                </a:ext>
              </a:extLst>
            </p:cNvPr>
            <p:cNvSpPr>
              <a:spLocks noChangeArrowheads="1"/>
            </p:cNvSpPr>
            <p:nvPr/>
          </p:nvSpPr>
          <p:spPr bwMode="auto">
            <a:xfrm>
              <a:off x="5687519" y="5926138"/>
              <a:ext cx="17463" cy="2444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82" name="Freeform 37">
              <a:extLst>
                <a:ext uri="{FF2B5EF4-FFF2-40B4-BE49-F238E27FC236}">
                  <a16:creationId xmlns:a16="http://schemas.microsoft.com/office/drawing/2014/main" id="{E40DBE1F-3BF8-452A-9070-1C1BDD696127}"/>
                </a:ext>
              </a:extLst>
            </p:cNvPr>
            <p:cNvSpPr>
              <a:spLocks/>
            </p:cNvSpPr>
            <p:nvPr/>
          </p:nvSpPr>
          <p:spPr bwMode="auto">
            <a:xfrm>
              <a:off x="5392244" y="5881688"/>
              <a:ext cx="777875" cy="339725"/>
            </a:xfrm>
            <a:custGeom>
              <a:avLst/>
              <a:gdLst>
                <a:gd name="T0" fmla="*/ 44 w 981"/>
                <a:gd name="T1" fmla="*/ 71 h 427"/>
                <a:gd name="T2" fmla="*/ 74 w 981"/>
                <a:gd name="T3" fmla="*/ 76 h 427"/>
                <a:gd name="T4" fmla="*/ 126 w 981"/>
                <a:gd name="T5" fmla="*/ 101 h 427"/>
                <a:gd name="T6" fmla="*/ 167 w 981"/>
                <a:gd name="T7" fmla="*/ 140 h 427"/>
                <a:gd name="T8" fmla="*/ 214 w 981"/>
                <a:gd name="T9" fmla="*/ 204 h 427"/>
                <a:gd name="T10" fmla="*/ 257 w 981"/>
                <a:gd name="T11" fmla="*/ 270 h 427"/>
                <a:gd name="T12" fmla="*/ 302 w 981"/>
                <a:gd name="T13" fmla="*/ 329 h 427"/>
                <a:gd name="T14" fmla="*/ 340 w 981"/>
                <a:gd name="T15" fmla="*/ 368 h 427"/>
                <a:gd name="T16" fmla="*/ 385 w 981"/>
                <a:gd name="T17" fmla="*/ 399 h 427"/>
                <a:gd name="T18" fmla="*/ 434 w 981"/>
                <a:gd name="T19" fmla="*/ 419 h 427"/>
                <a:gd name="T20" fmla="*/ 490 w 981"/>
                <a:gd name="T21" fmla="*/ 427 h 427"/>
                <a:gd name="T22" fmla="*/ 529 w 981"/>
                <a:gd name="T23" fmla="*/ 424 h 427"/>
                <a:gd name="T24" fmla="*/ 581 w 981"/>
                <a:gd name="T25" fmla="*/ 407 h 427"/>
                <a:gd name="T26" fmla="*/ 626 w 981"/>
                <a:gd name="T27" fmla="*/ 379 h 427"/>
                <a:gd name="T28" fmla="*/ 666 w 981"/>
                <a:gd name="T29" fmla="*/ 343 h 427"/>
                <a:gd name="T30" fmla="*/ 702 w 981"/>
                <a:gd name="T31" fmla="*/ 301 h 427"/>
                <a:gd name="T32" fmla="*/ 745 w 981"/>
                <a:gd name="T33" fmla="*/ 237 h 427"/>
                <a:gd name="T34" fmla="*/ 800 w 981"/>
                <a:gd name="T35" fmla="*/ 155 h 427"/>
                <a:gd name="T36" fmla="*/ 841 w 981"/>
                <a:gd name="T37" fmla="*/ 112 h 427"/>
                <a:gd name="T38" fmla="*/ 888 w 981"/>
                <a:gd name="T39" fmla="*/ 82 h 427"/>
                <a:gd name="T40" fmla="*/ 926 w 981"/>
                <a:gd name="T41" fmla="*/ 72 h 427"/>
                <a:gd name="T42" fmla="*/ 947 w 981"/>
                <a:gd name="T43" fmla="*/ 70 h 427"/>
                <a:gd name="T44" fmla="*/ 968 w 981"/>
                <a:gd name="T45" fmla="*/ 63 h 427"/>
                <a:gd name="T46" fmla="*/ 979 w 981"/>
                <a:gd name="T47" fmla="*/ 46 h 427"/>
                <a:gd name="T48" fmla="*/ 981 w 981"/>
                <a:gd name="T49" fmla="*/ 26 h 427"/>
                <a:gd name="T50" fmla="*/ 973 w 981"/>
                <a:gd name="T51" fmla="*/ 10 h 427"/>
                <a:gd name="T52" fmla="*/ 955 w 981"/>
                <a:gd name="T53" fmla="*/ 0 h 427"/>
                <a:gd name="T54" fmla="*/ 927 w 981"/>
                <a:gd name="T55" fmla="*/ 1 h 427"/>
                <a:gd name="T56" fmla="*/ 874 w 981"/>
                <a:gd name="T57" fmla="*/ 13 h 427"/>
                <a:gd name="T58" fmla="*/ 826 w 981"/>
                <a:gd name="T59" fmla="*/ 37 h 427"/>
                <a:gd name="T60" fmla="*/ 784 w 981"/>
                <a:gd name="T61" fmla="*/ 70 h 427"/>
                <a:gd name="T62" fmla="*/ 748 w 981"/>
                <a:gd name="T63" fmla="*/ 110 h 427"/>
                <a:gd name="T64" fmla="*/ 714 w 981"/>
                <a:gd name="T65" fmla="*/ 156 h 427"/>
                <a:gd name="T66" fmla="*/ 649 w 981"/>
                <a:gd name="T67" fmla="*/ 255 h 427"/>
                <a:gd name="T68" fmla="*/ 611 w 981"/>
                <a:gd name="T69" fmla="*/ 301 h 427"/>
                <a:gd name="T70" fmla="*/ 566 w 981"/>
                <a:gd name="T71" fmla="*/ 336 h 427"/>
                <a:gd name="T72" fmla="*/ 530 w 981"/>
                <a:gd name="T73" fmla="*/ 350 h 427"/>
                <a:gd name="T74" fmla="*/ 501 w 981"/>
                <a:gd name="T75" fmla="*/ 355 h 427"/>
                <a:gd name="T76" fmla="*/ 479 w 981"/>
                <a:gd name="T77" fmla="*/ 355 h 427"/>
                <a:gd name="T78" fmla="*/ 451 w 981"/>
                <a:gd name="T79" fmla="*/ 350 h 427"/>
                <a:gd name="T80" fmla="*/ 414 w 981"/>
                <a:gd name="T81" fmla="*/ 336 h 427"/>
                <a:gd name="T82" fmla="*/ 370 w 981"/>
                <a:gd name="T83" fmla="*/ 301 h 427"/>
                <a:gd name="T84" fmla="*/ 332 w 981"/>
                <a:gd name="T85" fmla="*/ 255 h 427"/>
                <a:gd name="T86" fmla="*/ 267 w 981"/>
                <a:gd name="T87" fmla="*/ 156 h 427"/>
                <a:gd name="T88" fmla="*/ 233 w 981"/>
                <a:gd name="T89" fmla="*/ 110 h 427"/>
                <a:gd name="T90" fmla="*/ 197 w 981"/>
                <a:gd name="T91" fmla="*/ 70 h 427"/>
                <a:gd name="T92" fmla="*/ 154 w 981"/>
                <a:gd name="T93" fmla="*/ 37 h 427"/>
                <a:gd name="T94" fmla="*/ 107 w 981"/>
                <a:gd name="T95" fmla="*/ 13 h 427"/>
                <a:gd name="T96" fmla="*/ 53 w 981"/>
                <a:gd name="T97" fmla="*/ 1 h 427"/>
                <a:gd name="T98" fmla="*/ 25 w 981"/>
                <a:gd name="T99" fmla="*/ 0 h 427"/>
                <a:gd name="T100" fmla="*/ 8 w 981"/>
                <a:gd name="T101" fmla="*/ 10 h 427"/>
                <a:gd name="T102" fmla="*/ 0 w 981"/>
                <a:gd name="T103" fmla="*/ 26 h 427"/>
                <a:gd name="T104" fmla="*/ 2 w 981"/>
                <a:gd name="T105" fmla="*/ 46 h 427"/>
                <a:gd name="T106" fmla="*/ 13 w 981"/>
                <a:gd name="T107" fmla="*/ 63 h 427"/>
                <a:gd name="T108" fmla="*/ 34 w 981"/>
                <a:gd name="T109" fmla="*/ 70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1" h="427">
                  <a:moveTo>
                    <a:pt x="34" y="70"/>
                  </a:moveTo>
                  <a:lnTo>
                    <a:pt x="34" y="70"/>
                  </a:lnTo>
                  <a:lnTo>
                    <a:pt x="44" y="71"/>
                  </a:lnTo>
                  <a:lnTo>
                    <a:pt x="54" y="72"/>
                  </a:lnTo>
                  <a:lnTo>
                    <a:pt x="65" y="74"/>
                  </a:lnTo>
                  <a:lnTo>
                    <a:pt x="74" y="76"/>
                  </a:lnTo>
                  <a:lnTo>
                    <a:pt x="93" y="82"/>
                  </a:lnTo>
                  <a:lnTo>
                    <a:pt x="109" y="91"/>
                  </a:lnTo>
                  <a:lnTo>
                    <a:pt x="126" y="101"/>
                  </a:lnTo>
                  <a:lnTo>
                    <a:pt x="140" y="112"/>
                  </a:lnTo>
                  <a:lnTo>
                    <a:pt x="154" y="126"/>
                  </a:lnTo>
                  <a:lnTo>
                    <a:pt x="167" y="140"/>
                  </a:lnTo>
                  <a:lnTo>
                    <a:pt x="180" y="155"/>
                  </a:lnTo>
                  <a:lnTo>
                    <a:pt x="192" y="170"/>
                  </a:lnTo>
                  <a:lnTo>
                    <a:pt x="214" y="204"/>
                  </a:lnTo>
                  <a:lnTo>
                    <a:pt x="236" y="237"/>
                  </a:lnTo>
                  <a:lnTo>
                    <a:pt x="257" y="270"/>
                  </a:lnTo>
                  <a:lnTo>
                    <a:pt x="257" y="270"/>
                  </a:lnTo>
                  <a:lnTo>
                    <a:pt x="278" y="301"/>
                  </a:lnTo>
                  <a:lnTo>
                    <a:pt x="290" y="315"/>
                  </a:lnTo>
                  <a:lnTo>
                    <a:pt x="302" y="329"/>
                  </a:lnTo>
                  <a:lnTo>
                    <a:pt x="314" y="343"/>
                  </a:lnTo>
                  <a:lnTo>
                    <a:pt x="327" y="355"/>
                  </a:lnTo>
                  <a:lnTo>
                    <a:pt x="340" y="368"/>
                  </a:lnTo>
                  <a:lnTo>
                    <a:pt x="355" y="379"/>
                  </a:lnTo>
                  <a:lnTo>
                    <a:pt x="369" y="389"/>
                  </a:lnTo>
                  <a:lnTo>
                    <a:pt x="385" y="399"/>
                  </a:lnTo>
                  <a:lnTo>
                    <a:pt x="400" y="407"/>
                  </a:lnTo>
                  <a:lnTo>
                    <a:pt x="417" y="413"/>
                  </a:lnTo>
                  <a:lnTo>
                    <a:pt x="434" y="419"/>
                  </a:lnTo>
                  <a:lnTo>
                    <a:pt x="452" y="424"/>
                  </a:lnTo>
                  <a:lnTo>
                    <a:pt x="470" y="426"/>
                  </a:lnTo>
                  <a:lnTo>
                    <a:pt x="490" y="427"/>
                  </a:lnTo>
                  <a:lnTo>
                    <a:pt x="490" y="427"/>
                  </a:lnTo>
                  <a:lnTo>
                    <a:pt x="509" y="426"/>
                  </a:lnTo>
                  <a:lnTo>
                    <a:pt x="529" y="424"/>
                  </a:lnTo>
                  <a:lnTo>
                    <a:pt x="547" y="419"/>
                  </a:lnTo>
                  <a:lnTo>
                    <a:pt x="564" y="413"/>
                  </a:lnTo>
                  <a:lnTo>
                    <a:pt x="581" y="407"/>
                  </a:lnTo>
                  <a:lnTo>
                    <a:pt x="596" y="399"/>
                  </a:lnTo>
                  <a:lnTo>
                    <a:pt x="612" y="389"/>
                  </a:lnTo>
                  <a:lnTo>
                    <a:pt x="626" y="379"/>
                  </a:lnTo>
                  <a:lnTo>
                    <a:pt x="640" y="368"/>
                  </a:lnTo>
                  <a:lnTo>
                    <a:pt x="654" y="355"/>
                  </a:lnTo>
                  <a:lnTo>
                    <a:pt x="666" y="343"/>
                  </a:lnTo>
                  <a:lnTo>
                    <a:pt x="679" y="329"/>
                  </a:lnTo>
                  <a:lnTo>
                    <a:pt x="690" y="315"/>
                  </a:lnTo>
                  <a:lnTo>
                    <a:pt x="702" y="301"/>
                  </a:lnTo>
                  <a:lnTo>
                    <a:pt x="724" y="270"/>
                  </a:lnTo>
                  <a:lnTo>
                    <a:pt x="724" y="270"/>
                  </a:lnTo>
                  <a:lnTo>
                    <a:pt x="745" y="237"/>
                  </a:lnTo>
                  <a:lnTo>
                    <a:pt x="766" y="204"/>
                  </a:lnTo>
                  <a:lnTo>
                    <a:pt x="789" y="170"/>
                  </a:lnTo>
                  <a:lnTo>
                    <a:pt x="800" y="155"/>
                  </a:lnTo>
                  <a:lnTo>
                    <a:pt x="813" y="140"/>
                  </a:lnTo>
                  <a:lnTo>
                    <a:pt x="826" y="126"/>
                  </a:lnTo>
                  <a:lnTo>
                    <a:pt x="841" y="112"/>
                  </a:lnTo>
                  <a:lnTo>
                    <a:pt x="855" y="101"/>
                  </a:lnTo>
                  <a:lnTo>
                    <a:pt x="872" y="91"/>
                  </a:lnTo>
                  <a:lnTo>
                    <a:pt x="888" y="82"/>
                  </a:lnTo>
                  <a:lnTo>
                    <a:pt x="907" y="76"/>
                  </a:lnTo>
                  <a:lnTo>
                    <a:pt x="916" y="74"/>
                  </a:lnTo>
                  <a:lnTo>
                    <a:pt x="926" y="72"/>
                  </a:lnTo>
                  <a:lnTo>
                    <a:pt x="937" y="71"/>
                  </a:lnTo>
                  <a:lnTo>
                    <a:pt x="947" y="70"/>
                  </a:lnTo>
                  <a:lnTo>
                    <a:pt x="947" y="70"/>
                  </a:lnTo>
                  <a:lnTo>
                    <a:pt x="955" y="69"/>
                  </a:lnTo>
                  <a:lnTo>
                    <a:pt x="962" y="67"/>
                  </a:lnTo>
                  <a:lnTo>
                    <a:pt x="968" y="63"/>
                  </a:lnTo>
                  <a:lnTo>
                    <a:pt x="973" y="59"/>
                  </a:lnTo>
                  <a:lnTo>
                    <a:pt x="976" y="52"/>
                  </a:lnTo>
                  <a:lnTo>
                    <a:pt x="979" y="46"/>
                  </a:lnTo>
                  <a:lnTo>
                    <a:pt x="981" y="40"/>
                  </a:lnTo>
                  <a:lnTo>
                    <a:pt x="981" y="34"/>
                  </a:lnTo>
                  <a:lnTo>
                    <a:pt x="981" y="26"/>
                  </a:lnTo>
                  <a:lnTo>
                    <a:pt x="979" y="20"/>
                  </a:lnTo>
                  <a:lnTo>
                    <a:pt x="977" y="15"/>
                  </a:lnTo>
                  <a:lnTo>
                    <a:pt x="973" y="10"/>
                  </a:lnTo>
                  <a:lnTo>
                    <a:pt x="968" y="5"/>
                  </a:lnTo>
                  <a:lnTo>
                    <a:pt x="962" y="2"/>
                  </a:lnTo>
                  <a:lnTo>
                    <a:pt x="955" y="0"/>
                  </a:lnTo>
                  <a:lnTo>
                    <a:pt x="947" y="0"/>
                  </a:lnTo>
                  <a:lnTo>
                    <a:pt x="947" y="0"/>
                  </a:lnTo>
                  <a:lnTo>
                    <a:pt x="927" y="1"/>
                  </a:lnTo>
                  <a:lnTo>
                    <a:pt x="909" y="4"/>
                  </a:lnTo>
                  <a:lnTo>
                    <a:pt x="890" y="8"/>
                  </a:lnTo>
                  <a:lnTo>
                    <a:pt x="874" y="13"/>
                  </a:lnTo>
                  <a:lnTo>
                    <a:pt x="857" y="20"/>
                  </a:lnTo>
                  <a:lnTo>
                    <a:pt x="841" y="27"/>
                  </a:lnTo>
                  <a:lnTo>
                    <a:pt x="826" y="37"/>
                  </a:lnTo>
                  <a:lnTo>
                    <a:pt x="812" y="47"/>
                  </a:lnTo>
                  <a:lnTo>
                    <a:pt x="797" y="57"/>
                  </a:lnTo>
                  <a:lnTo>
                    <a:pt x="784" y="70"/>
                  </a:lnTo>
                  <a:lnTo>
                    <a:pt x="771" y="82"/>
                  </a:lnTo>
                  <a:lnTo>
                    <a:pt x="759" y="96"/>
                  </a:lnTo>
                  <a:lnTo>
                    <a:pt x="748" y="110"/>
                  </a:lnTo>
                  <a:lnTo>
                    <a:pt x="735" y="125"/>
                  </a:lnTo>
                  <a:lnTo>
                    <a:pt x="714" y="156"/>
                  </a:lnTo>
                  <a:lnTo>
                    <a:pt x="714" y="156"/>
                  </a:lnTo>
                  <a:lnTo>
                    <a:pt x="693" y="188"/>
                  </a:lnTo>
                  <a:lnTo>
                    <a:pt x="671" y="221"/>
                  </a:lnTo>
                  <a:lnTo>
                    <a:pt x="649" y="255"/>
                  </a:lnTo>
                  <a:lnTo>
                    <a:pt x="637" y="271"/>
                  </a:lnTo>
                  <a:lnTo>
                    <a:pt x="624" y="286"/>
                  </a:lnTo>
                  <a:lnTo>
                    <a:pt x="611" y="301"/>
                  </a:lnTo>
                  <a:lnTo>
                    <a:pt x="597" y="314"/>
                  </a:lnTo>
                  <a:lnTo>
                    <a:pt x="582" y="325"/>
                  </a:lnTo>
                  <a:lnTo>
                    <a:pt x="566" y="336"/>
                  </a:lnTo>
                  <a:lnTo>
                    <a:pt x="549" y="344"/>
                  </a:lnTo>
                  <a:lnTo>
                    <a:pt x="539" y="348"/>
                  </a:lnTo>
                  <a:lnTo>
                    <a:pt x="530" y="350"/>
                  </a:lnTo>
                  <a:lnTo>
                    <a:pt x="521" y="352"/>
                  </a:lnTo>
                  <a:lnTo>
                    <a:pt x="511" y="354"/>
                  </a:lnTo>
                  <a:lnTo>
                    <a:pt x="501" y="355"/>
                  </a:lnTo>
                  <a:lnTo>
                    <a:pt x="490" y="355"/>
                  </a:lnTo>
                  <a:lnTo>
                    <a:pt x="490" y="355"/>
                  </a:lnTo>
                  <a:lnTo>
                    <a:pt x="479" y="355"/>
                  </a:lnTo>
                  <a:lnTo>
                    <a:pt x="469" y="354"/>
                  </a:lnTo>
                  <a:lnTo>
                    <a:pt x="460" y="352"/>
                  </a:lnTo>
                  <a:lnTo>
                    <a:pt x="451" y="350"/>
                  </a:lnTo>
                  <a:lnTo>
                    <a:pt x="441" y="348"/>
                  </a:lnTo>
                  <a:lnTo>
                    <a:pt x="432" y="344"/>
                  </a:lnTo>
                  <a:lnTo>
                    <a:pt x="414" y="336"/>
                  </a:lnTo>
                  <a:lnTo>
                    <a:pt x="399" y="325"/>
                  </a:lnTo>
                  <a:lnTo>
                    <a:pt x="384" y="314"/>
                  </a:lnTo>
                  <a:lnTo>
                    <a:pt x="370" y="301"/>
                  </a:lnTo>
                  <a:lnTo>
                    <a:pt x="357" y="286"/>
                  </a:lnTo>
                  <a:lnTo>
                    <a:pt x="343" y="271"/>
                  </a:lnTo>
                  <a:lnTo>
                    <a:pt x="332" y="255"/>
                  </a:lnTo>
                  <a:lnTo>
                    <a:pt x="309" y="221"/>
                  </a:lnTo>
                  <a:lnTo>
                    <a:pt x="288" y="188"/>
                  </a:lnTo>
                  <a:lnTo>
                    <a:pt x="267" y="156"/>
                  </a:lnTo>
                  <a:lnTo>
                    <a:pt x="267" y="156"/>
                  </a:lnTo>
                  <a:lnTo>
                    <a:pt x="245" y="125"/>
                  </a:lnTo>
                  <a:lnTo>
                    <a:pt x="233" y="110"/>
                  </a:lnTo>
                  <a:lnTo>
                    <a:pt x="222" y="96"/>
                  </a:lnTo>
                  <a:lnTo>
                    <a:pt x="209" y="82"/>
                  </a:lnTo>
                  <a:lnTo>
                    <a:pt x="197" y="70"/>
                  </a:lnTo>
                  <a:lnTo>
                    <a:pt x="183" y="57"/>
                  </a:lnTo>
                  <a:lnTo>
                    <a:pt x="169" y="47"/>
                  </a:lnTo>
                  <a:lnTo>
                    <a:pt x="154" y="37"/>
                  </a:lnTo>
                  <a:lnTo>
                    <a:pt x="140" y="27"/>
                  </a:lnTo>
                  <a:lnTo>
                    <a:pt x="124" y="20"/>
                  </a:lnTo>
                  <a:lnTo>
                    <a:pt x="107" y="13"/>
                  </a:lnTo>
                  <a:lnTo>
                    <a:pt x="90" y="8"/>
                  </a:lnTo>
                  <a:lnTo>
                    <a:pt x="72" y="4"/>
                  </a:lnTo>
                  <a:lnTo>
                    <a:pt x="53" y="1"/>
                  </a:lnTo>
                  <a:lnTo>
                    <a:pt x="34" y="0"/>
                  </a:lnTo>
                  <a:lnTo>
                    <a:pt x="34" y="0"/>
                  </a:lnTo>
                  <a:lnTo>
                    <a:pt x="25" y="0"/>
                  </a:lnTo>
                  <a:lnTo>
                    <a:pt x="18" y="2"/>
                  </a:lnTo>
                  <a:lnTo>
                    <a:pt x="13" y="5"/>
                  </a:lnTo>
                  <a:lnTo>
                    <a:pt x="8" y="10"/>
                  </a:lnTo>
                  <a:lnTo>
                    <a:pt x="4" y="15"/>
                  </a:lnTo>
                  <a:lnTo>
                    <a:pt x="2" y="20"/>
                  </a:lnTo>
                  <a:lnTo>
                    <a:pt x="0" y="26"/>
                  </a:lnTo>
                  <a:lnTo>
                    <a:pt x="0" y="34"/>
                  </a:lnTo>
                  <a:lnTo>
                    <a:pt x="0" y="40"/>
                  </a:lnTo>
                  <a:lnTo>
                    <a:pt x="2" y="46"/>
                  </a:lnTo>
                  <a:lnTo>
                    <a:pt x="4" y="52"/>
                  </a:lnTo>
                  <a:lnTo>
                    <a:pt x="8" y="59"/>
                  </a:lnTo>
                  <a:lnTo>
                    <a:pt x="13" y="63"/>
                  </a:lnTo>
                  <a:lnTo>
                    <a:pt x="18" y="67"/>
                  </a:lnTo>
                  <a:lnTo>
                    <a:pt x="25" y="69"/>
                  </a:lnTo>
                  <a:lnTo>
                    <a:pt x="34" y="70"/>
                  </a:lnTo>
                  <a:lnTo>
                    <a:pt x="34" y="70"/>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83" name="Freeform 38">
              <a:extLst>
                <a:ext uri="{FF2B5EF4-FFF2-40B4-BE49-F238E27FC236}">
                  <a16:creationId xmlns:a16="http://schemas.microsoft.com/office/drawing/2014/main" id="{B2A5FE6D-2503-4D71-8A63-A67CE871DE58}"/>
                </a:ext>
              </a:extLst>
            </p:cNvPr>
            <p:cNvSpPr>
              <a:spLocks noEditPoints="1"/>
            </p:cNvSpPr>
            <p:nvPr/>
          </p:nvSpPr>
          <p:spPr bwMode="auto">
            <a:xfrm>
              <a:off x="5384307" y="5875338"/>
              <a:ext cx="793750" cy="352425"/>
            </a:xfrm>
            <a:custGeom>
              <a:avLst/>
              <a:gdLst>
                <a:gd name="T0" fmla="*/ 4 w 1000"/>
                <a:gd name="T1" fmla="*/ 26 h 445"/>
                <a:gd name="T2" fmla="*/ 44 w 1000"/>
                <a:gd name="T3" fmla="*/ 0 h 445"/>
                <a:gd name="T4" fmla="*/ 143 w 1000"/>
                <a:gd name="T5" fmla="*/ 24 h 445"/>
                <a:gd name="T6" fmla="*/ 231 w 1000"/>
                <a:gd name="T7" fmla="*/ 92 h 445"/>
                <a:gd name="T8" fmla="*/ 310 w 1000"/>
                <a:gd name="T9" fmla="*/ 200 h 445"/>
                <a:gd name="T10" fmla="*/ 377 w 1000"/>
                <a:gd name="T11" fmla="*/ 294 h 445"/>
                <a:gd name="T12" fmla="*/ 452 w 1000"/>
                <a:gd name="T13" fmla="*/ 349 h 445"/>
                <a:gd name="T14" fmla="*/ 533 w 1000"/>
                <a:gd name="T15" fmla="*/ 353 h 445"/>
                <a:gd name="T16" fmla="*/ 613 w 1000"/>
                <a:gd name="T17" fmla="*/ 306 h 445"/>
                <a:gd name="T18" fmla="*/ 691 w 1000"/>
                <a:gd name="T19" fmla="*/ 200 h 445"/>
                <a:gd name="T20" fmla="*/ 758 w 1000"/>
                <a:gd name="T21" fmla="*/ 106 h 445"/>
                <a:gd name="T22" fmla="*/ 841 w 1000"/>
                <a:gd name="T23" fmla="*/ 33 h 445"/>
                <a:gd name="T24" fmla="*/ 957 w 1000"/>
                <a:gd name="T25" fmla="*/ 0 h 445"/>
                <a:gd name="T26" fmla="*/ 993 w 1000"/>
                <a:gd name="T27" fmla="*/ 19 h 445"/>
                <a:gd name="T28" fmla="*/ 997 w 1000"/>
                <a:gd name="T29" fmla="*/ 59 h 445"/>
                <a:gd name="T30" fmla="*/ 957 w 1000"/>
                <a:gd name="T31" fmla="*/ 89 h 445"/>
                <a:gd name="T32" fmla="*/ 882 w 1000"/>
                <a:gd name="T33" fmla="*/ 111 h 445"/>
                <a:gd name="T34" fmla="*/ 813 w 1000"/>
                <a:gd name="T35" fmla="*/ 176 h 445"/>
                <a:gd name="T36" fmla="*/ 741 w 1000"/>
                <a:gd name="T37" fmla="*/ 285 h 445"/>
                <a:gd name="T38" fmla="*/ 660 w 1000"/>
                <a:gd name="T39" fmla="*/ 381 h 445"/>
                <a:gd name="T40" fmla="*/ 562 w 1000"/>
                <a:gd name="T41" fmla="*/ 437 h 445"/>
                <a:gd name="T42" fmla="*/ 459 w 1000"/>
                <a:gd name="T43" fmla="*/ 442 h 445"/>
                <a:gd name="T44" fmla="*/ 355 w 1000"/>
                <a:gd name="T45" fmla="*/ 393 h 445"/>
                <a:gd name="T46" fmla="*/ 280 w 1000"/>
                <a:gd name="T47" fmla="*/ 314 h 445"/>
                <a:gd name="T48" fmla="*/ 197 w 1000"/>
                <a:gd name="T49" fmla="*/ 190 h 445"/>
                <a:gd name="T50" fmla="*/ 132 w 1000"/>
                <a:gd name="T51" fmla="*/ 119 h 445"/>
                <a:gd name="T52" fmla="*/ 44 w 1000"/>
                <a:gd name="T53" fmla="*/ 89 h 445"/>
                <a:gd name="T54" fmla="*/ 12 w 1000"/>
                <a:gd name="T55" fmla="*/ 74 h 445"/>
                <a:gd name="T56" fmla="*/ 983 w 1000"/>
                <a:gd name="T57" fmla="*/ 44 h 445"/>
                <a:gd name="T58" fmla="*/ 979 w 1000"/>
                <a:gd name="T59" fmla="*/ 29 h 445"/>
                <a:gd name="T60" fmla="*/ 957 w 1000"/>
                <a:gd name="T61" fmla="*/ 18 h 445"/>
                <a:gd name="T62" fmla="*/ 851 w 1000"/>
                <a:gd name="T63" fmla="*/ 48 h 445"/>
                <a:gd name="T64" fmla="*/ 772 w 1000"/>
                <a:gd name="T65" fmla="*/ 116 h 445"/>
                <a:gd name="T66" fmla="*/ 688 w 1000"/>
                <a:gd name="T67" fmla="*/ 239 h 445"/>
                <a:gd name="T68" fmla="*/ 610 w 1000"/>
                <a:gd name="T69" fmla="*/ 332 h 445"/>
                <a:gd name="T70" fmla="*/ 518 w 1000"/>
                <a:gd name="T71" fmla="*/ 374 h 445"/>
                <a:gd name="T72" fmla="*/ 432 w 1000"/>
                <a:gd name="T73" fmla="*/ 359 h 445"/>
                <a:gd name="T74" fmla="*/ 354 w 1000"/>
                <a:gd name="T75" fmla="*/ 296 h 445"/>
                <a:gd name="T76" fmla="*/ 270 w 1000"/>
                <a:gd name="T77" fmla="*/ 171 h 445"/>
                <a:gd name="T78" fmla="*/ 192 w 1000"/>
                <a:gd name="T79" fmla="*/ 79 h 445"/>
                <a:gd name="T80" fmla="*/ 102 w 1000"/>
                <a:gd name="T81" fmla="*/ 27 h 445"/>
                <a:gd name="T82" fmla="*/ 32 w 1000"/>
                <a:gd name="T83" fmla="*/ 20 h 445"/>
                <a:gd name="T84" fmla="*/ 18 w 1000"/>
                <a:gd name="T85" fmla="*/ 43 h 445"/>
                <a:gd name="T86" fmla="*/ 27 w 1000"/>
                <a:gd name="T87" fmla="*/ 65 h 445"/>
                <a:gd name="T88" fmla="*/ 80 w 1000"/>
                <a:gd name="T89" fmla="*/ 76 h 445"/>
                <a:gd name="T90" fmla="*/ 167 w 1000"/>
                <a:gd name="T91" fmla="*/ 126 h 445"/>
                <a:gd name="T92" fmla="*/ 249 w 1000"/>
                <a:gd name="T93" fmla="*/ 236 h 445"/>
                <a:gd name="T94" fmla="*/ 326 w 1000"/>
                <a:gd name="T95" fmla="*/ 342 h 445"/>
                <a:gd name="T96" fmla="*/ 409 w 1000"/>
                <a:gd name="T97" fmla="*/ 407 h 445"/>
                <a:gd name="T98" fmla="*/ 500 w 1000"/>
                <a:gd name="T99" fmla="*/ 427 h 445"/>
                <a:gd name="T100" fmla="*/ 607 w 1000"/>
                <a:gd name="T101" fmla="*/ 398 h 445"/>
                <a:gd name="T102" fmla="*/ 687 w 1000"/>
                <a:gd name="T103" fmla="*/ 329 h 445"/>
                <a:gd name="T104" fmla="*/ 770 w 1000"/>
                <a:gd name="T105" fmla="*/ 207 h 445"/>
                <a:gd name="T106" fmla="*/ 846 w 1000"/>
                <a:gd name="T107" fmla="*/ 115 h 445"/>
                <a:gd name="T108" fmla="*/ 938 w 1000"/>
                <a:gd name="T109" fmla="*/ 73 h 445"/>
                <a:gd name="T110" fmla="*/ 977 w 1000"/>
                <a:gd name="T111" fmla="*/ 62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000" h="445">
                  <a:moveTo>
                    <a:pt x="0" y="44"/>
                  </a:moveTo>
                  <a:lnTo>
                    <a:pt x="0" y="44"/>
                  </a:lnTo>
                  <a:lnTo>
                    <a:pt x="0" y="42"/>
                  </a:lnTo>
                  <a:lnTo>
                    <a:pt x="0" y="42"/>
                  </a:lnTo>
                  <a:lnTo>
                    <a:pt x="1" y="34"/>
                  </a:lnTo>
                  <a:lnTo>
                    <a:pt x="4" y="26"/>
                  </a:lnTo>
                  <a:lnTo>
                    <a:pt x="8" y="19"/>
                  </a:lnTo>
                  <a:lnTo>
                    <a:pt x="12" y="13"/>
                  </a:lnTo>
                  <a:lnTo>
                    <a:pt x="18" y="7"/>
                  </a:lnTo>
                  <a:lnTo>
                    <a:pt x="25" y="3"/>
                  </a:lnTo>
                  <a:lnTo>
                    <a:pt x="34" y="1"/>
                  </a:lnTo>
                  <a:lnTo>
                    <a:pt x="44" y="0"/>
                  </a:lnTo>
                  <a:lnTo>
                    <a:pt x="44" y="0"/>
                  </a:lnTo>
                  <a:lnTo>
                    <a:pt x="65" y="2"/>
                  </a:lnTo>
                  <a:lnTo>
                    <a:pt x="86" y="5"/>
                  </a:lnTo>
                  <a:lnTo>
                    <a:pt x="106" y="11"/>
                  </a:lnTo>
                  <a:lnTo>
                    <a:pt x="125" y="17"/>
                  </a:lnTo>
                  <a:lnTo>
                    <a:pt x="143" y="24"/>
                  </a:lnTo>
                  <a:lnTo>
                    <a:pt x="159" y="33"/>
                  </a:lnTo>
                  <a:lnTo>
                    <a:pt x="175" y="44"/>
                  </a:lnTo>
                  <a:lnTo>
                    <a:pt x="190" y="54"/>
                  </a:lnTo>
                  <a:lnTo>
                    <a:pt x="205" y="66"/>
                  </a:lnTo>
                  <a:lnTo>
                    <a:pt x="218" y="79"/>
                  </a:lnTo>
                  <a:lnTo>
                    <a:pt x="231" y="92"/>
                  </a:lnTo>
                  <a:lnTo>
                    <a:pt x="243" y="106"/>
                  </a:lnTo>
                  <a:lnTo>
                    <a:pt x="254" y="119"/>
                  </a:lnTo>
                  <a:lnTo>
                    <a:pt x="265" y="133"/>
                  </a:lnTo>
                  <a:lnTo>
                    <a:pt x="284" y="161"/>
                  </a:lnTo>
                  <a:lnTo>
                    <a:pt x="284" y="161"/>
                  </a:lnTo>
                  <a:lnTo>
                    <a:pt x="310" y="200"/>
                  </a:lnTo>
                  <a:lnTo>
                    <a:pt x="310" y="200"/>
                  </a:lnTo>
                  <a:lnTo>
                    <a:pt x="327" y="228"/>
                  </a:lnTo>
                  <a:lnTo>
                    <a:pt x="346" y="256"/>
                  </a:lnTo>
                  <a:lnTo>
                    <a:pt x="355" y="269"/>
                  </a:lnTo>
                  <a:lnTo>
                    <a:pt x="366" y="282"/>
                  </a:lnTo>
                  <a:lnTo>
                    <a:pt x="377" y="294"/>
                  </a:lnTo>
                  <a:lnTo>
                    <a:pt x="387" y="306"/>
                  </a:lnTo>
                  <a:lnTo>
                    <a:pt x="400" y="317"/>
                  </a:lnTo>
                  <a:lnTo>
                    <a:pt x="412" y="327"/>
                  </a:lnTo>
                  <a:lnTo>
                    <a:pt x="424" y="335"/>
                  </a:lnTo>
                  <a:lnTo>
                    <a:pt x="438" y="343"/>
                  </a:lnTo>
                  <a:lnTo>
                    <a:pt x="452" y="349"/>
                  </a:lnTo>
                  <a:lnTo>
                    <a:pt x="468" y="353"/>
                  </a:lnTo>
                  <a:lnTo>
                    <a:pt x="483" y="356"/>
                  </a:lnTo>
                  <a:lnTo>
                    <a:pt x="500" y="357"/>
                  </a:lnTo>
                  <a:lnTo>
                    <a:pt x="500" y="357"/>
                  </a:lnTo>
                  <a:lnTo>
                    <a:pt x="517" y="356"/>
                  </a:lnTo>
                  <a:lnTo>
                    <a:pt x="533" y="353"/>
                  </a:lnTo>
                  <a:lnTo>
                    <a:pt x="548" y="349"/>
                  </a:lnTo>
                  <a:lnTo>
                    <a:pt x="563" y="343"/>
                  </a:lnTo>
                  <a:lnTo>
                    <a:pt x="576" y="335"/>
                  </a:lnTo>
                  <a:lnTo>
                    <a:pt x="589" y="327"/>
                  </a:lnTo>
                  <a:lnTo>
                    <a:pt x="601" y="317"/>
                  </a:lnTo>
                  <a:lnTo>
                    <a:pt x="613" y="306"/>
                  </a:lnTo>
                  <a:lnTo>
                    <a:pt x="624" y="294"/>
                  </a:lnTo>
                  <a:lnTo>
                    <a:pt x="635" y="282"/>
                  </a:lnTo>
                  <a:lnTo>
                    <a:pt x="645" y="269"/>
                  </a:lnTo>
                  <a:lnTo>
                    <a:pt x="655" y="256"/>
                  </a:lnTo>
                  <a:lnTo>
                    <a:pt x="673" y="228"/>
                  </a:lnTo>
                  <a:lnTo>
                    <a:pt x="691" y="200"/>
                  </a:lnTo>
                  <a:lnTo>
                    <a:pt x="691" y="200"/>
                  </a:lnTo>
                  <a:lnTo>
                    <a:pt x="716" y="161"/>
                  </a:lnTo>
                  <a:lnTo>
                    <a:pt x="716" y="161"/>
                  </a:lnTo>
                  <a:lnTo>
                    <a:pt x="736" y="133"/>
                  </a:lnTo>
                  <a:lnTo>
                    <a:pt x="746" y="119"/>
                  </a:lnTo>
                  <a:lnTo>
                    <a:pt x="758" y="106"/>
                  </a:lnTo>
                  <a:lnTo>
                    <a:pt x="770" y="92"/>
                  </a:lnTo>
                  <a:lnTo>
                    <a:pt x="783" y="79"/>
                  </a:lnTo>
                  <a:lnTo>
                    <a:pt x="796" y="66"/>
                  </a:lnTo>
                  <a:lnTo>
                    <a:pt x="810" y="54"/>
                  </a:lnTo>
                  <a:lnTo>
                    <a:pt x="825" y="44"/>
                  </a:lnTo>
                  <a:lnTo>
                    <a:pt x="841" y="33"/>
                  </a:lnTo>
                  <a:lnTo>
                    <a:pt x="858" y="24"/>
                  </a:lnTo>
                  <a:lnTo>
                    <a:pt x="875" y="17"/>
                  </a:lnTo>
                  <a:lnTo>
                    <a:pt x="895" y="11"/>
                  </a:lnTo>
                  <a:lnTo>
                    <a:pt x="915" y="5"/>
                  </a:lnTo>
                  <a:lnTo>
                    <a:pt x="935" y="2"/>
                  </a:lnTo>
                  <a:lnTo>
                    <a:pt x="957" y="0"/>
                  </a:lnTo>
                  <a:lnTo>
                    <a:pt x="957" y="0"/>
                  </a:lnTo>
                  <a:lnTo>
                    <a:pt x="966" y="1"/>
                  </a:lnTo>
                  <a:lnTo>
                    <a:pt x="975" y="3"/>
                  </a:lnTo>
                  <a:lnTo>
                    <a:pt x="983" y="7"/>
                  </a:lnTo>
                  <a:lnTo>
                    <a:pt x="989" y="13"/>
                  </a:lnTo>
                  <a:lnTo>
                    <a:pt x="993" y="19"/>
                  </a:lnTo>
                  <a:lnTo>
                    <a:pt x="997" y="26"/>
                  </a:lnTo>
                  <a:lnTo>
                    <a:pt x="999" y="34"/>
                  </a:lnTo>
                  <a:lnTo>
                    <a:pt x="1000" y="42"/>
                  </a:lnTo>
                  <a:lnTo>
                    <a:pt x="1000" y="42"/>
                  </a:lnTo>
                  <a:lnTo>
                    <a:pt x="999" y="51"/>
                  </a:lnTo>
                  <a:lnTo>
                    <a:pt x="997" y="59"/>
                  </a:lnTo>
                  <a:lnTo>
                    <a:pt x="994" y="66"/>
                  </a:lnTo>
                  <a:lnTo>
                    <a:pt x="990" y="74"/>
                  </a:lnTo>
                  <a:lnTo>
                    <a:pt x="984" y="80"/>
                  </a:lnTo>
                  <a:lnTo>
                    <a:pt x="977" y="84"/>
                  </a:lnTo>
                  <a:lnTo>
                    <a:pt x="967" y="87"/>
                  </a:lnTo>
                  <a:lnTo>
                    <a:pt x="957" y="89"/>
                  </a:lnTo>
                  <a:lnTo>
                    <a:pt x="957" y="89"/>
                  </a:lnTo>
                  <a:lnTo>
                    <a:pt x="940" y="90"/>
                  </a:lnTo>
                  <a:lnTo>
                    <a:pt x="924" y="93"/>
                  </a:lnTo>
                  <a:lnTo>
                    <a:pt x="909" y="97"/>
                  </a:lnTo>
                  <a:lnTo>
                    <a:pt x="895" y="104"/>
                  </a:lnTo>
                  <a:lnTo>
                    <a:pt x="882" y="111"/>
                  </a:lnTo>
                  <a:lnTo>
                    <a:pt x="868" y="119"/>
                  </a:lnTo>
                  <a:lnTo>
                    <a:pt x="857" y="130"/>
                  </a:lnTo>
                  <a:lnTo>
                    <a:pt x="844" y="140"/>
                  </a:lnTo>
                  <a:lnTo>
                    <a:pt x="834" y="151"/>
                  </a:lnTo>
                  <a:lnTo>
                    <a:pt x="823" y="164"/>
                  </a:lnTo>
                  <a:lnTo>
                    <a:pt x="813" y="176"/>
                  </a:lnTo>
                  <a:lnTo>
                    <a:pt x="803" y="190"/>
                  </a:lnTo>
                  <a:lnTo>
                    <a:pt x="785" y="217"/>
                  </a:lnTo>
                  <a:lnTo>
                    <a:pt x="766" y="245"/>
                  </a:lnTo>
                  <a:lnTo>
                    <a:pt x="766" y="245"/>
                  </a:lnTo>
                  <a:lnTo>
                    <a:pt x="741" y="285"/>
                  </a:lnTo>
                  <a:lnTo>
                    <a:pt x="741" y="285"/>
                  </a:lnTo>
                  <a:lnTo>
                    <a:pt x="721" y="314"/>
                  </a:lnTo>
                  <a:lnTo>
                    <a:pt x="710" y="327"/>
                  </a:lnTo>
                  <a:lnTo>
                    <a:pt x="699" y="342"/>
                  </a:lnTo>
                  <a:lnTo>
                    <a:pt x="687" y="355"/>
                  </a:lnTo>
                  <a:lnTo>
                    <a:pt x="673" y="368"/>
                  </a:lnTo>
                  <a:lnTo>
                    <a:pt x="660" y="381"/>
                  </a:lnTo>
                  <a:lnTo>
                    <a:pt x="645" y="393"/>
                  </a:lnTo>
                  <a:lnTo>
                    <a:pt x="631" y="405"/>
                  </a:lnTo>
                  <a:lnTo>
                    <a:pt x="614" y="414"/>
                  </a:lnTo>
                  <a:lnTo>
                    <a:pt x="598" y="423"/>
                  </a:lnTo>
                  <a:lnTo>
                    <a:pt x="580" y="431"/>
                  </a:lnTo>
                  <a:lnTo>
                    <a:pt x="562" y="437"/>
                  </a:lnTo>
                  <a:lnTo>
                    <a:pt x="542" y="442"/>
                  </a:lnTo>
                  <a:lnTo>
                    <a:pt x="521" y="444"/>
                  </a:lnTo>
                  <a:lnTo>
                    <a:pt x="500" y="445"/>
                  </a:lnTo>
                  <a:lnTo>
                    <a:pt x="500" y="445"/>
                  </a:lnTo>
                  <a:lnTo>
                    <a:pt x="479" y="444"/>
                  </a:lnTo>
                  <a:lnTo>
                    <a:pt x="459" y="442"/>
                  </a:lnTo>
                  <a:lnTo>
                    <a:pt x="439" y="437"/>
                  </a:lnTo>
                  <a:lnTo>
                    <a:pt x="420" y="431"/>
                  </a:lnTo>
                  <a:lnTo>
                    <a:pt x="403" y="423"/>
                  </a:lnTo>
                  <a:lnTo>
                    <a:pt x="386" y="414"/>
                  </a:lnTo>
                  <a:lnTo>
                    <a:pt x="370" y="405"/>
                  </a:lnTo>
                  <a:lnTo>
                    <a:pt x="355" y="393"/>
                  </a:lnTo>
                  <a:lnTo>
                    <a:pt x="341" y="381"/>
                  </a:lnTo>
                  <a:lnTo>
                    <a:pt x="327" y="368"/>
                  </a:lnTo>
                  <a:lnTo>
                    <a:pt x="314" y="355"/>
                  </a:lnTo>
                  <a:lnTo>
                    <a:pt x="302" y="342"/>
                  </a:lnTo>
                  <a:lnTo>
                    <a:pt x="290" y="327"/>
                  </a:lnTo>
                  <a:lnTo>
                    <a:pt x="280" y="314"/>
                  </a:lnTo>
                  <a:lnTo>
                    <a:pt x="259" y="285"/>
                  </a:lnTo>
                  <a:lnTo>
                    <a:pt x="259" y="285"/>
                  </a:lnTo>
                  <a:lnTo>
                    <a:pt x="235" y="245"/>
                  </a:lnTo>
                  <a:lnTo>
                    <a:pt x="235" y="245"/>
                  </a:lnTo>
                  <a:lnTo>
                    <a:pt x="216" y="217"/>
                  </a:lnTo>
                  <a:lnTo>
                    <a:pt x="197" y="190"/>
                  </a:lnTo>
                  <a:lnTo>
                    <a:pt x="187" y="176"/>
                  </a:lnTo>
                  <a:lnTo>
                    <a:pt x="178" y="164"/>
                  </a:lnTo>
                  <a:lnTo>
                    <a:pt x="167" y="151"/>
                  </a:lnTo>
                  <a:lnTo>
                    <a:pt x="156" y="140"/>
                  </a:lnTo>
                  <a:lnTo>
                    <a:pt x="144" y="130"/>
                  </a:lnTo>
                  <a:lnTo>
                    <a:pt x="132" y="119"/>
                  </a:lnTo>
                  <a:lnTo>
                    <a:pt x="119" y="111"/>
                  </a:lnTo>
                  <a:lnTo>
                    <a:pt x="106" y="104"/>
                  </a:lnTo>
                  <a:lnTo>
                    <a:pt x="91" y="97"/>
                  </a:lnTo>
                  <a:lnTo>
                    <a:pt x="77" y="93"/>
                  </a:lnTo>
                  <a:lnTo>
                    <a:pt x="60" y="90"/>
                  </a:lnTo>
                  <a:lnTo>
                    <a:pt x="44" y="89"/>
                  </a:lnTo>
                  <a:lnTo>
                    <a:pt x="44" y="89"/>
                  </a:lnTo>
                  <a:lnTo>
                    <a:pt x="44" y="89"/>
                  </a:lnTo>
                  <a:lnTo>
                    <a:pt x="33" y="87"/>
                  </a:lnTo>
                  <a:lnTo>
                    <a:pt x="25" y="84"/>
                  </a:lnTo>
                  <a:lnTo>
                    <a:pt x="17" y="80"/>
                  </a:lnTo>
                  <a:lnTo>
                    <a:pt x="12" y="74"/>
                  </a:lnTo>
                  <a:lnTo>
                    <a:pt x="7" y="67"/>
                  </a:lnTo>
                  <a:lnTo>
                    <a:pt x="4" y="60"/>
                  </a:lnTo>
                  <a:lnTo>
                    <a:pt x="1" y="52"/>
                  </a:lnTo>
                  <a:lnTo>
                    <a:pt x="0" y="44"/>
                  </a:lnTo>
                  <a:lnTo>
                    <a:pt x="0" y="44"/>
                  </a:lnTo>
                  <a:close/>
                  <a:moveTo>
                    <a:pt x="983" y="44"/>
                  </a:moveTo>
                  <a:lnTo>
                    <a:pt x="983" y="44"/>
                  </a:lnTo>
                  <a:lnTo>
                    <a:pt x="983" y="43"/>
                  </a:lnTo>
                  <a:lnTo>
                    <a:pt x="983" y="43"/>
                  </a:lnTo>
                  <a:lnTo>
                    <a:pt x="982" y="39"/>
                  </a:lnTo>
                  <a:lnTo>
                    <a:pt x="981" y="33"/>
                  </a:lnTo>
                  <a:lnTo>
                    <a:pt x="979" y="29"/>
                  </a:lnTo>
                  <a:lnTo>
                    <a:pt x="977" y="26"/>
                  </a:lnTo>
                  <a:lnTo>
                    <a:pt x="973" y="22"/>
                  </a:lnTo>
                  <a:lnTo>
                    <a:pt x="968" y="20"/>
                  </a:lnTo>
                  <a:lnTo>
                    <a:pt x="963" y="19"/>
                  </a:lnTo>
                  <a:lnTo>
                    <a:pt x="957" y="18"/>
                  </a:lnTo>
                  <a:lnTo>
                    <a:pt x="957" y="18"/>
                  </a:lnTo>
                  <a:lnTo>
                    <a:pt x="937" y="20"/>
                  </a:lnTo>
                  <a:lnTo>
                    <a:pt x="918" y="22"/>
                  </a:lnTo>
                  <a:lnTo>
                    <a:pt x="899" y="27"/>
                  </a:lnTo>
                  <a:lnTo>
                    <a:pt x="883" y="33"/>
                  </a:lnTo>
                  <a:lnTo>
                    <a:pt x="866" y="40"/>
                  </a:lnTo>
                  <a:lnTo>
                    <a:pt x="851" y="48"/>
                  </a:lnTo>
                  <a:lnTo>
                    <a:pt x="835" y="57"/>
                  </a:lnTo>
                  <a:lnTo>
                    <a:pt x="822" y="67"/>
                  </a:lnTo>
                  <a:lnTo>
                    <a:pt x="808" y="79"/>
                  </a:lnTo>
                  <a:lnTo>
                    <a:pt x="795" y="91"/>
                  </a:lnTo>
                  <a:lnTo>
                    <a:pt x="784" y="104"/>
                  </a:lnTo>
                  <a:lnTo>
                    <a:pt x="772" y="116"/>
                  </a:lnTo>
                  <a:lnTo>
                    <a:pt x="751" y="143"/>
                  </a:lnTo>
                  <a:lnTo>
                    <a:pt x="731" y="171"/>
                  </a:lnTo>
                  <a:lnTo>
                    <a:pt x="731" y="171"/>
                  </a:lnTo>
                  <a:lnTo>
                    <a:pt x="706" y="210"/>
                  </a:lnTo>
                  <a:lnTo>
                    <a:pt x="706" y="210"/>
                  </a:lnTo>
                  <a:lnTo>
                    <a:pt x="688" y="239"/>
                  </a:lnTo>
                  <a:lnTo>
                    <a:pt x="668" y="268"/>
                  </a:lnTo>
                  <a:lnTo>
                    <a:pt x="657" y="283"/>
                  </a:lnTo>
                  <a:lnTo>
                    <a:pt x="646" y="296"/>
                  </a:lnTo>
                  <a:lnTo>
                    <a:pt x="635" y="308"/>
                  </a:lnTo>
                  <a:lnTo>
                    <a:pt x="623" y="321"/>
                  </a:lnTo>
                  <a:lnTo>
                    <a:pt x="610" y="332"/>
                  </a:lnTo>
                  <a:lnTo>
                    <a:pt x="597" y="343"/>
                  </a:lnTo>
                  <a:lnTo>
                    <a:pt x="583" y="352"/>
                  </a:lnTo>
                  <a:lnTo>
                    <a:pt x="569" y="359"/>
                  </a:lnTo>
                  <a:lnTo>
                    <a:pt x="552" y="366"/>
                  </a:lnTo>
                  <a:lnTo>
                    <a:pt x="536" y="371"/>
                  </a:lnTo>
                  <a:lnTo>
                    <a:pt x="518" y="374"/>
                  </a:lnTo>
                  <a:lnTo>
                    <a:pt x="500" y="375"/>
                  </a:lnTo>
                  <a:lnTo>
                    <a:pt x="500" y="375"/>
                  </a:lnTo>
                  <a:lnTo>
                    <a:pt x="482" y="374"/>
                  </a:lnTo>
                  <a:lnTo>
                    <a:pt x="465" y="371"/>
                  </a:lnTo>
                  <a:lnTo>
                    <a:pt x="448" y="366"/>
                  </a:lnTo>
                  <a:lnTo>
                    <a:pt x="432" y="359"/>
                  </a:lnTo>
                  <a:lnTo>
                    <a:pt x="417" y="352"/>
                  </a:lnTo>
                  <a:lnTo>
                    <a:pt x="404" y="343"/>
                  </a:lnTo>
                  <a:lnTo>
                    <a:pt x="390" y="332"/>
                  </a:lnTo>
                  <a:lnTo>
                    <a:pt x="378" y="321"/>
                  </a:lnTo>
                  <a:lnTo>
                    <a:pt x="366" y="308"/>
                  </a:lnTo>
                  <a:lnTo>
                    <a:pt x="354" y="296"/>
                  </a:lnTo>
                  <a:lnTo>
                    <a:pt x="343" y="283"/>
                  </a:lnTo>
                  <a:lnTo>
                    <a:pt x="333" y="268"/>
                  </a:lnTo>
                  <a:lnTo>
                    <a:pt x="313" y="239"/>
                  </a:lnTo>
                  <a:lnTo>
                    <a:pt x="294" y="209"/>
                  </a:lnTo>
                  <a:lnTo>
                    <a:pt x="294" y="209"/>
                  </a:lnTo>
                  <a:lnTo>
                    <a:pt x="270" y="171"/>
                  </a:lnTo>
                  <a:lnTo>
                    <a:pt x="270" y="171"/>
                  </a:lnTo>
                  <a:lnTo>
                    <a:pt x="250" y="143"/>
                  </a:lnTo>
                  <a:lnTo>
                    <a:pt x="228" y="116"/>
                  </a:lnTo>
                  <a:lnTo>
                    <a:pt x="217" y="104"/>
                  </a:lnTo>
                  <a:lnTo>
                    <a:pt x="206" y="91"/>
                  </a:lnTo>
                  <a:lnTo>
                    <a:pt x="192" y="79"/>
                  </a:lnTo>
                  <a:lnTo>
                    <a:pt x="179" y="67"/>
                  </a:lnTo>
                  <a:lnTo>
                    <a:pt x="166" y="57"/>
                  </a:lnTo>
                  <a:lnTo>
                    <a:pt x="150" y="48"/>
                  </a:lnTo>
                  <a:lnTo>
                    <a:pt x="135" y="40"/>
                  </a:lnTo>
                  <a:lnTo>
                    <a:pt x="118" y="33"/>
                  </a:lnTo>
                  <a:lnTo>
                    <a:pt x="102" y="27"/>
                  </a:lnTo>
                  <a:lnTo>
                    <a:pt x="83" y="22"/>
                  </a:lnTo>
                  <a:lnTo>
                    <a:pt x="63" y="20"/>
                  </a:lnTo>
                  <a:lnTo>
                    <a:pt x="44" y="18"/>
                  </a:lnTo>
                  <a:lnTo>
                    <a:pt x="44" y="18"/>
                  </a:lnTo>
                  <a:lnTo>
                    <a:pt x="38" y="19"/>
                  </a:lnTo>
                  <a:lnTo>
                    <a:pt x="32" y="20"/>
                  </a:lnTo>
                  <a:lnTo>
                    <a:pt x="27" y="22"/>
                  </a:lnTo>
                  <a:lnTo>
                    <a:pt x="24" y="26"/>
                  </a:lnTo>
                  <a:lnTo>
                    <a:pt x="22" y="29"/>
                  </a:lnTo>
                  <a:lnTo>
                    <a:pt x="20" y="33"/>
                  </a:lnTo>
                  <a:lnTo>
                    <a:pt x="19" y="39"/>
                  </a:lnTo>
                  <a:lnTo>
                    <a:pt x="18" y="43"/>
                  </a:lnTo>
                  <a:lnTo>
                    <a:pt x="18" y="43"/>
                  </a:lnTo>
                  <a:lnTo>
                    <a:pt x="19" y="48"/>
                  </a:lnTo>
                  <a:lnTo>
                    <a:pt x="20" y="53"/>
                  </a:lnTo>
                  <a:lnTo>
                    <a:pt x="21" y="57"/>
                  </a:lnTo>
                  <a:lnTo>
                    <a:pt x="24" y="61"/>
                  </a:lnTo>
                  <a:lnTo>
                    <a:pt x="27" y="65"/>
                  </a:lnTo>
                  <a:lnTo>
                    <a:pt x="32" y="69"/>
                  </a:lnTo>
                  <a:lnTo>
                    <a:pt x="38" y="71"/>
                  </a:lnTo>
                  <a:lnTo>
                    <a:pt x="44" y="71"/>
                  </a:lnTo>
                  <a:lnTo>
                    <a:pt x="44" y="71"/>
                  </a:lnTo>
                  <a:lnTo>
                    <a:pt x="62" y="73"/>
                  </a:lnTo>
                  <a:lnTo>
                    <a:pt x="80" y="76"/>
                  </a:lnTo>
                  <a:lnTo>
                    <a:pt x="96" y="81"/>
                  </a:lnTo>
                  <a:lnTo>
                    <a:pt x="113" y="87"/>
                  </a:lnTo>
                  <a:lnTo>
                    <a:pt x="127" y="95"/>
                  </a:lnTo>
                  <a:lnTo>
                    <a:pt x="142" y="105"/>
                  </a:lnTo>
                  <a:lnTo>
                    <a:pt x="154" y="115"/>
                  </a:lnTo>
                  <a:lnTo>
                    <a:pt x="167" y="126"/>
                  </a:lnTo>
                  <a:lnTo>
                    <a:pt x="179" y="139"/>
                  </a:lnTo>
                  <a:lnTo>
                    <a:pt x="190" y="151"/>
                  </a:lnTo>
                  <a:lnTo>
                    <a:pt x="201" y="165"/>
                  </a:lnTo>
                  <a:lnTo>
                    <a:pt x="211" y="179"/>
                  </a:lnTo>
                  <a:lnTo>
                    <a:pt x="231" y="207"/>
                  </a:lnTo>
                  <a:lnTo>
                    <a:pt x="249" y="236"/>
                  </a:lnTo>
                  <a:lnTo>
                    <a:pt x="249" y="236"/>
                  </a:lnTo>
                  <a:lnTo>
                    <a:pt x="274" y="275"/>
                  </a:lnTo>
                  <a:lnTo>
                    <a:pt x="274" y="275"/>
                  </a:lnTo>
                  <a:lnTo>
                    <a:pt x="293" y="302"/>
                  </a:lnTo>
                  <a:lnTo>
                    <a:pt x="314" y="329"/>
                  </a:lnTo>
                  <a:lnTo>
                    <a:pt x="326" y="342"/>
                  </a:lnTo>
                  <a:lnTo>
                    <a:pt x="338" y="355"/>
                  </a:lnTo>
                  <a:lnTo>
                    <a:pt x="351" y="366"/>
                  </a:lnTo>
                  <a:lnTo>
                    <a:pt x="365" y="378"/>
                  </a:lnTo>
                  <a:lnTo>
                    <a:pt x="379" y="388"/>
                  </a:lnTo>
                  <a:lnTo>
                    <a:pt x="394" y="398"/>
                  </a:lnTo>
                  <a:lnTo>
                    <a:pt x="409" y="407"/>
                  </a:lnTo>
                  <a:lnTo>
                    <a:pt x="426" y="414"/>
                  </a:lnTo>
                  <a:lnTo>
                    <a:pt x="443" y="419"/>
                  </a:lnTo>
                  <a:lnTo>
                    <a:pt x="462" y="424"/>
                  </a:lnTo>
                  <a:lnTo>
                    <a:pt x="480" y="426"/>
                  </a:lnTo>
                  <a:lnTo>
                    <a:pt x="500" y="427"/>
                  </a:lnTo>
                  <a:lnTo>
                    <a:pt x="500" y="427"/>
                  </a:lnTo>
                  <a:lnTo>
                    <a:pt x="520" y="426"/>
                  </a:lnTo>
                  <a:lnTo>
                    <a:pt x="539" y="424"/>
                  </a:lnTo>
                  <a:lnTo>
                    <a:pt x="558" y="419"/>
                  </a:lnTo>
                  <a:lnTo>
                    <a:pt x="575" y="414"/>
                  </a:lnTo>
                  <a:lnTo>
                    <a:pt x="592" y="407"/>
                  </a:lnTo>
                  <a:lnTo>
                    <a:pt x="607" y="398"/>
                  </a:lnTo>
                  <a:lnTo>
                    <a:pt x="622" y="388"/>
                  </a:lnTo>
                  <a:lnTo>
                    <a:pt x="636" y="378"/>
                  </a:lnTo>
                  <a:lnTo>
                    <a:pt x="649" y="366"/>
                  </a:lnTo>
                  <a:lnTo>
                    <a:pt x="663" y="355"/>
                  </a:lnTo>
                  <a:lnTo>
                    <a:pt x="674" y="342"/>
                  </a:lnTo>
                  <a:lnTo>
                    <a:pt x="687" y="329"/>
                  </a:lnTo>
                  <a:lnTo>
                    <a:pt x="707" y="302"/>
                  </a:lnTo>
                  <a:lnTo>
                    <a:pt x="726" y="275"/>
                  </a:lnTo>
                  <a:lnTo>
                    <a:pt x="726" y="275"/>
                  </a:lnTo>
                  <a:lnTo>
                    <a:pt x="752" y="236"/>
                  </a:lnTo>
                  <a:lnTo>
                    <a:pt x="752" y="236"/>
                  </a:lnTo>
                  <a:lnTo>
                    <a:pt x="770" y="207"/>
                  </a:lnTo>
                  <a:lnTo>
                    <a:pt x="790" y="178"/>
                  </a:lnTo>
                  <a:lnTo>
                    <a:pt x="800" y="165"/>
                  </a:lnTo>
                  <a:lnTo>
                    <a:pt x="810" y="151"/>
                  </a:lnTo>
                  <a:lnTo>
                    <a:pt x="822" y="139"/>
                  </a:lnTo>
                  <a:lnTo>
                    <a:pt x="834" y="126"/>
                  </a:lnTo>
                  <a:lnTo>
                    <a:pt x="846" y="115"/>
                  </a:lnTo>
                  <a:lnTo>
                    <a:pt x="859" y="105"/>
                  </a:lnTo>
                  <a:lnTo>
                    <a:pt x="873" y="95"/>
                  </a:lnTo>
                  <a:lnTo>
                    <a:pt x="888" y="87"/>
                  </a:lnTo>
                  <a:lnTo>
                    <a:pt x="904" y="81"/>
                  </a:lnTo>
                  <a:lnTo>
                    <a:pt x="921" y="76"/>
                  </a:lnTo>
                  <a:lnTo>
                    <a:pt x="938" y="73"/>
                  </a:lnTo>
                  <a:lnTo>
                    <a:pt x="957" y="71"/>
                  </a:lnTo>
                  <a:lnTo>
                    <a:pt x="957" y="71"/>
                  </a:lnTo>
                  <a:lnTo>
                    <a:pt x="963" y="71"/>
                  </a:lnTo>
                  <a:lnTo>
                    <a:pt x="968" y="69"/>
                  </a:lnTo>
                  <a:lnTo>
                    <a:pt x="972" y="65"/>
                  </a:lnTo>
                  <a:lnTo>
                    <a:pt x="977" y="62"/>
                  </a:lnTo>
                  <a:lnTo>
                    <a:pt x="979" y="58"/>
                  </a:lnTo>
                  <a:lnTo>
                    <a:pt x="981" y="53"/>
                  </a:lnTo>
                  <a:lnTo>
                    <a:pt x="982" y="49"/>
                  </a:lnTo>
                  <a:lnTo>
                    <a:pt x="983" y="44"/>
                  </a:lnTo>
                  <a:lnTo>
                    <a:pt x="983" y="44"/>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84" name="Freeform 39">
              <a:extLst>
                <a:ext uri="{FF2B5EF4-FFF2-40B4-BE49-F238E27FC236}">
                  <a16:creationId xmlns:a16="http://schemas.microsoft.com/office/drawing/2014/main" id="{229C972B-44C6-4BA2-B958-6134F8823981}"/>
                </a:ext>
              </a:extLst>
            </p:cNvPr>
            <p:cNvSpPr>
              <a:spLocks/>
            </p:cNvSpPr>
            <p:nvPr/>
          </p:nvSpPr>
          <p:spPr bwMode="auto">
            <a:xfrm>
              <a:off x="5392244" y="5876926"/>
              <a:ext cx="777875" cy="338138"/>
            </a:xfrm>
            <a:custGeom>
              <a:avLst/>
              <a:gdLst>
                <a:gd name="T0" fmla="*/ 53 w 981"/>
                <a:gd name="T1" fmla="*/ 426 h 427"/>
                <a:gd name="T2" fmla="*/ 107 w 981"/>
                <a:gd name="T3" fmla="*/ 414 h 427"/>
                <a:gd name="T4" fmla="*/ 154 w 981"/>
                <a:gd name="T5" fmla="*/ 390 h 427"/>
                <a:gd name="T6" fmla="*/ 197 w 981"/>
                <a:gd name="T7" fmla="*/ 357 h 427"/>
                <a:gd name="T8" fmla="*/ 233 w 981"/>
                <a:gd name="T9" fmla="*/ 317 h 427"/>
                <a:gd name="T10" fmla="*/ 267 w 981"/>
                <a:gd name="T11" fmla="*/ 271 h 427"/>
                <a:gd name="T12" fmla="*/ 332 w 981"/>
                <a:gd name="T13" fmla="*/ 172 h 427"/>
                <a:gd name="T14" fmla="*/ 370 w 981"/>
                <a:gd name="T15" fmla="*/ 126 h 427"/>
                <a:gd name="T16" fmla="*/ 414 w 981"/>
                <a:gd name="T17" fmla="*/ 90 h 427"/>
                <a:gd name="T18" fmla="*/ 451 w 981"/>
                <a:gd name="T19" fmla="*/ 76 h 427"/>
                <a:gd name="T20" fmla="*/ 479 w 981"/>
                <a:gd name="T21" fmla="*/ 72 h 427"/>
                <a:gd name="T22" fmla="*/ 501 w 981"/>
                <a:gd name="T23" fmla="*/ 72 h 427"/>
                <a:gd name="T24" fmla="*/ 530 w 981"/>
                <a:gd name="T25" fmla="*/ 76 h 427"/>
                <a:gd name="T26" fmla="*/ 566 w 981"/>
                <a:gd name="T27" fmla="*/ 90 h 427"/>
                <a:gd name="T28" fmla="*/ 611 w 981"/>
                <a:gd name="T29" fmla="*/ 126 h 427"/>
                <a:gd name="T30" fmla="*/ 649 w 981"/>
                <a:gd name="T31" fmla="*/ 172 h 427"/>
                <a:gd name="T32" fmla="*/ 714 w 981"/>
                <a:gd name="T33" fmla="*/ 271 h 427"/>
                <a:gd name="T34" fmla="*/ 748 w 981"/>
                <a:gd name="T35" fmla="*/ 317 h 427"/>
                <a:gd name="T36" fmla="*/ 784 w 981"/>
                <a:gd name="T37" fmla="*/ 357 h 427"/>
                <a:gd name="T38" fmla="*/ 826 w 981"/>
                <a:gd name="T39" fmla="*/ 390 h 427"/>
                <a:gd name="T40" fmla="*/ 874 w 981"/>
                <a:gd name="T41" fmla="*/ 414 h 427"/>
                <a:gd name="T42" fmla="*/ 927 w 981"/>
                <a:gd name="T43" fmla="*/ 426 h 427"/>
                <a:gd name="T44" fmla="*/ 955 w 981"/>
                <a:gd name="T45" fmla="*/ 427 h 427"/>
                <a:gd name="T46" fmla="*/ 973 w 981"/>
                <a:gd name="T47" fmla="*/ 417 h 427"/>
                <a:gd name="T48" fmla="*/ 981 w 981"/>
                <a:gd name="T49" fmla="*/ 400 h 427"/>
                <a:gd name="T50" fmla="*/ 979 w 981"/>
                <a:gd name="T51" fmla="*/ 380 h 427"/>
                <a:gd name="T52" fmla="*/ 968 w 981"/>
                <a:gd name="T53" fmla="*/ 364 h 427"/>
                <a:gd name="T54" fmla="*/ 947 w 981"/>
                <a:gd name="T55" fmla="*/ 357 h 427"/>
                <a:gd name="T56" fmla="*/ 926 w 981"/>
                <a:gd name="T57" fmla="*/ 355 h 427"/>
                <a:gd name="T58" fmla="*/ 888 w 981"/>
                <a:gd name="T59" fmla="*/ 345 h 427"/>
                <a:gd name="T60" fmla="*/ 841 w 981"/>
                <a:gd name="T61" fmla="*/ 314 h 427"/>
                <a:gd name="T62" fmla="*/ 800 w 981"/>
                <a:gd name="T63" fmla="*/ 272 h 427"/>
                <a:gd name="T64" fmla="*/ 745 w 981"/>
                <a:gd name="T65" fmla="*/ 190 h 427"/>
                <a:gd name="T66" fmla="*/ 702 w 981"/>
                <a:gd name="T67" fmla="*/ 126 h 427"/>
                <a:gd name="T68" fmla="*/ 666 w 981"/>
                <a:gd name="T69" fmla="*/ 84 h 427"/>
                <a:gd name="T70" fmla="*/ 626 w 981"/>
                <a:gd name="T71" fmla="*/ 48 h 427"/>
                <a:gd name="T72" fmla="*/ 581 w 981"/>
                <a:gd name="T73" fmla="*/ 20 h 427"/>
                <a:gd name="T74" fmla="*/ 529 w 981"/>
                <a:gd name="T75" fmla="*/ 3 h 427"/>
                <a:gd name="T76" fmla="*/ 490 w 981"/>
                <a:gd name="T77" fmla="*/ 0 h 427"/>
                <a:gd name="T78" fmla="*/ 434 w 981"/>
                <a:gd name="T79" fmla="*/ 8 h 427"/>
                <a:gd name="T80" fmla="*/ 385 w 981"/>
                <a:gd name="T81" fmla="*/ 28 h 427"/>
                <a:gd name="T82" fmla="*/ 340 w 981"/>
                <a:gd name="T83" fmla="*/ 59 h 427"/>
                <a:gd name="T84" fmla="*/ 302 w 981"/>
                <a:gd name="T85" fmla="*/ 98 h 427"/>
                <a:gd name="T86" fmla="*/ 257 w 981"/>
                <a:gd name="T87" fmla="*/ 156 h 427"/>
                <a:gd name="T88" fmla="*/ 214 w 981"/>
                <a:gd name="T89" fmla="*/ 223 h 427"/>
                <a:gd name="T90" fmla="*/ 167 w 981"/>
                <a:gd name="T91" fmla="*/ 287 h 427"/>
                <a:gd name="T92" fmla="*/ 126 w 981"/>
                <a:gd name="T93" fmla="*/ 326 h 427"/>
                <a:gd name="T94" fmla="*/ 74 w 981"/>
                <a:gd name="T95" fmla="*/ 351 h 427"/>
                <a:gd name="T96" fmla="*/ 44 w 981"/>
                <a:gd name="T97" fmla="*/ 356 h 427"/>
                <a:gd name="T98" fmla="*/ 25 w 981"/>
                <a:gd name="T99" fmla="*/ 358 h 427"/>
                <a:gd name="T100" fmla="*/ 8 w 981"/>
                <a:gd name="T101" fmla="*/ 369 h 427"/>
                <a:gd name="T102" fmla="*/ 0 w 981"/>
                <a:gd name="T103" fmla="*/ 386 h 427"/>
                <a:gd name="T104" fmla="*/ 2 w 981"/>
                <a:gd name="T105" fmla="*/ 406 h 427"/>
                <a:gd name="T106" fmla="*/ 13 w 981"/>
                <a:gd name="T107" fmla="*/ 421 h 427"/>
                <a:gd name="T108" fmla="*/ 34 w 981"/>
                <a:gd name="T109" fmla="*/ 427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1" h="427">
                  <a:moveTo>
                    <a:pt x="34" y="427"/>
                  </a:moveTo>
                  <a:lnTo>
                    <a:pt x="34" y="427"/>
                  </a:lnTo>
                  <a:lnTo>
                    <a:pt x="53" y="426"/>
                  </a:lnTo>
                  <a:lnTo>
                    <a:pt x="72" y="423"/>
                  </a:lnTo>
                  <a:lnTo>
                    <a:pt x="90" y="419"/>
                  </a:lnTo>
                  <a:lnTo>
                    <a:pt x="107" y="414"/>
                  </a:lnTo>
                  <a:lnTo>
                    <a:pt x="124" y="407"/>
                  </a:lnTo>
                  <a:lnTo>
                    <a:pt x="140" y="399"/>
                  </a:lnTo>
                  <a:lnTo>
                    <a:pt x="154" y="390"/>
                  </a:lnTo>
                  <a:lnTo>
                    <a:pt x="169" y="380"/>
                  </a:lnTo>
                  <a:lnTo>
                    <a:pt x="183" y="369"/>
                  </a:lnTo>
                  <a:lnTo>
                    <a:pt x="197" y="357"/>
                  </a:lnTo>
                  <a:lnTo>
                    <a:pt x="209" y="345"/>
                  </a:lnTo>
                  <a:lnTo>
                    <a:pt x="222" y="331"/>
                  </a:lnTo>
                  <a:lnTo>
                    <a:pt x="233" y="317"/>
                  </a:lnTo>
                  <a:lnTo>
                    <a:pt x="245" y="302"/>
                  </a:lnTo>
                  <a:lnTo>
                    <a:pt x="267" y="271"/>
                  </a:lnTo>
                  <a:lnTo>
                    <a:pt x="267" y="271"/>
                  </a:lnTo>
                  <a:lnTo>
                    <a:pt x="288" y="239"/>
                  </a:lnTo>
                  <a:lnTo>
                    <a:pt x="309" y="205"/>
                  </a:lnTo>
                  <a:lnTo>
                    <a:pt x="332" y="172"/>
                  </a:lnTo>
                  <a:lnTo>
                    <a:pt x="343" y="155"/>
                  </a:lnTo>
                  <a:lnTo>
                    <a:pt x="357" y="140"/>
                  </a:lnTo>
                  <a:lnTo>
                    <a:pt x="370" y="126"/>
                  </a:lnTo>
                  <a:lnTo>
                    <a:pt x="384" y="113"/>
                  </a:lnTo>
                  <a:lnTo>
                    <a:pt x="399" y="101"/>
                  </a:lnTo>
                  <a:lnTo>
                    <a:pt x="414" y="90"/>
                  </a:lnTo>
                  <a:lnTo>
                    <a:pt x="432" y="82"/>
                  </a:lnTo>
                  <a:lnTo>
                    <a:pt x="441" y="79"/>
                  </a:lnTo>
                  <a:lnTo>
                    <a:pt x="451" y="76"/>
                  </a:lnTo>
                  <a:lnTo>
                    <a:pt x="460" y="74"/>
                  </a:lnTo>
                  <a:lnTo>
                    <a:pt x="469" y="73"/>
                  </a:lnTo>
                  <a:lnTo>
                    <a:pt x="479" y="72"/>
                  </a:lnTo>
                  <a:lnTo>
                    <a:pt x="490" y="71"/>
                  </a:lnTo>
                  <a:lnTo>
                    <a:pt x="490" y="71"/>
                  </a:lnTo>
                  <a:lnTo>
                    <a:pt x="501" y="72"/>
                  </a:lnTo>
                  <a:lnTo>
                    <a:pt x="511" y="73"/>
                  </a:lnTo>
                  <a:lnTo>
                    <a:pt x="521" y="74"/>
                  </a:lnTo>
                  <a:lnTo>
                    <a:pt x="530" y="76"/>
                  </a:lnTo>
                  <a:lnTo>
                    <a:pt x="539" y="79"/>
                  </a:lnTo>
                  <a:lnTo>
                    <a:pt x="549" y="82"/>
                  </a:lnTo>
                  <a:lnTo>
                    <a:pt x="566" y="90"/>
                  </a:lnTo>
                  <a:lnTo>
                    <a:pt x="582" y="101"/>
                  </a:lnTo>
                  <a:lnTo>
                    <a:pt x="597" y="113"/>
                  </a:lnTo>
                  <a:lnTo>
                    <a:pt x="611" y="126"/>
                  </a:lnTo>
                  <a:lnTo>
                    <a:pt x="624" y="140"/>
                  </a:lnTo>
                  <a:lnTo>
                    <a:pt x="637" y="155"/>
                  </a:lnTo>
                  <a:lnTo>
                    <a:pt x="649" y="172"/>
                  </a:lnTo>
                  <a:lnTo>
                    <a:pt x="671" y="205"/>
                  </a:lnTo>
                  <a:lnTo>
                    <a:pt x="693" y="239"/>
                  </a:lnTo>
                  <a:lnTo>
                    <a:pt x="714" y="271"/>
                  </a:lnTo>
                  <a:lnTo>
                    <a:pt x="714" y="271"/>
                  </a:lnTo>
                  <a:lnTo>
                    <a:pt x="735" y="302"/>
                  </a:lnTo>
                  <a:lnTo>
                    <a:pt x="748" y="317"/>
                  </a:lnTo>
                  <a:lnTo>
                    <a:pt x="759" y="331"/>
                  </a:lnTo>
                  <a:lnTo>
                    <a:pt x="771" y="345"/>
                  </a:lnTo>
                  <a:lnTo>
                    <a:pt x="784" y="357"/>
                  </a:lnTo>
                  <a:lnTo>
                    <a:pt x="797" y="369"/>
                  </a:lnTo>
                  <a:lnTo>
                    <a:pt x="812" y="380"/>
                  </a:lnTo>
                  <a:lnTo>
                    <a:pt x="826" y="390"/>
                  </a:lnTo>
                  <a:lnTo>
                    <a:pt x="841" y="400"/>
                  </a:lnTo>
                  <a:lnTo>
                    <a:pt x="857" y="407"/>
                  </a:lnTo>
                  <a:lnTo>
                    <a:pt x="874" y="414"/>
                  </a:lnTo>
                  <a:lnTo>
                    <a:pt x="890" y="419"/>
                  </a:lnTo>
                  <a:lnTo>
                    <a:pt x="909" y="423"/>
                  </a:lnTo>
                  <a:lnTo>
                    <a:pt x="927" y="426"/>
                  </a:lnTo>
                  <a:lnTo>
                    <a:pt x="947" y="427"/>
                  </a:lnTo>
                  <a:lnTo>
                    <a:pt x="947" y="427"/>
                  </a:lnTo>
                  <a:lnTo>
                    <a:pt x="955" y="427"/>
                  </a:lnTo>
                  <a:lnTo>
                    <a:pt x="962" y="425"/>
                  </a:lnTo>
                  <a:lnTo>
                    <a:pt x="968" y="421"/>
                  </a:lnTo>
                  <a:lnTo>
                    <a:pt x="973" y="417"/>
                  </a:lnTo>
                  <a:lnTo>
                    <a:pt x="977" y="412"/>
                  </a:lnTo>
                  <a:lnTo>
                    <a:pt x="979" y="406"/>
                  </a:lnTo>
                  <a:lnTo>
                    <a:pt x="981" y="400"/>
                  </a:lnTo>
                  <a:lnTo>
                    <a:pt x="981" y="393"/>
                  </a:lnTo>
                  <a:lnTo>
                    <a:pt x="981" y="386"/>
                  </a:lnTo>
                  <a:lnTo>
                    <a:pt x="979" y="380"/>
                  </a:lnTo>
                  <a:lnTo>
                    <a:pt x="976" y="374"/>
                  </a:lnTo>
                  <a:lnTo>
                    <a:pt x="973" y="369"/>
                  </a:lnTo>
                  <a:lnTo>
                    <a:pt x="968" y="364"/>
                  </a:lnTo>
                  <a:lnTo>
                    <a:pt x="962" y="360"/>
                  </a:lnTo>
                  <a:lnTo>
                    <a:pt x="955" y="358"/>
                  </a:lnTo>
                  <a:lnTo>
                    <a:pt x="947" y="357"/>
                  </a:lnTo>
                  <a:lnTo>
                    <a:pt x="947" y="357"/>
                  </a:lnTo>
                  <a:lnTo>
                    <a:pt x="937" y="356"/>
                  </a:lnTo>
                  <a:lnTo>
                    <a:pt x="926" y="355"/>
                  </a:lnTo>
                  <a:lnTo>
                    <a:pt x="916" y="353"/>
                  </a:lnTo>
                  <a:lnTo>
                    <a:pt x="907" y="351"/>
                  </a:lnTo>
                  <a:lnTo>
                    <a:pt x="888" y="345"/>
                  </a:lnTo>
                  <a:lnTo>
                    <a:pt x="872" y="336"/>
                  </a:lnTo>
                  <a:lnTo>
                    <a:pt x="855" y="326"/>
                  </a:lnTo>
                  <a:lnTo>
                    <a:pt x="841" y="314"/>
                  </a:lnTo>
                  <a:lnTo>
                    <a:pt x="826" y="301"/>
                  </a:lnTo>
                  <a:lnTo>
                    <a:pt x="813" y="287"/>
                  </a:lnTo>
                  <a:lnTo>
                    <a:pt x="800" y="272"/>
                  </a:lnTo>
                  <a:lnTo>
                    <a:pt x="789" y="256"/>
                  </a:lnTo>
                  <a:lnTo>
                    <a:pt x="766" y="223"/>
                  </a:lnTo>
                  <a:lnTo>
                    <a:pt x="745" y="190"/>
                  </a:lnTo>
                  <a:lnTo>
                    <a:pt x="724" y="156"/>
                  </a:lnTo>
                  <a:lnTo>
                    <a:pt x="724" y="156"/>
                  </a:lnTo>
                  <a:lnTo>
                    <a:pt x="702" y="126"/>
                  </a:lnTo>
                  <a:lnTo>
                    <a:pt x="690" y="112"/>
                  </a:lnTo>
                  <a:lnTo>
                    <a:pt x="679" y="98"/>
                  </a:lnTo>
                  <a:lnTo>
                    <a:pt x="666" y="84"/>
                  </a:lnTo>
                  <a:lnTo>
                    <a:pt x="654" y="71"/>
                  </a:lnTo>
                  <a:lnTo>
                    <a:pt x="640" y="59"/>
                  </a:lnTo>
                  <a:lnTo>
                    <a:pt x="626" y="48"/>
                  </a:lnTo>
                  <a:lnTo>
                    <a:pt x="612" y="38"/>
                  </a:lnTo>
                  <a:lnTo>
                    <a:pt x="596" y="28"/>
                  </a:lnTo>
                  <a:lnTo>
                    <a:pt x="581" y="20"/>
                  </a:lnTo>
                  <a:lnTo>
                    <a:pt x="564" y="13"/>
                  </a:lnTo>
                  <a:lnTo>
                    <a:pt x="547" y="8"/>
                  </a:lnTo>
                  <a:lnTo>
                    <a:pt x="529" y="3"/>
                  </a:lnTo>
                  <a:lnTo>
                    <a:pt x="509" y="1"/>
                  </a:lnTo>
                  <a:lnTo>
                    <a:pt x="490" y="0"/>
                  </a:lnTo>
                  <a:lnTo>
                    <a:pt x="490" y="0"/>
                  </a:lnTo>
                  <a:lnTo>
                    <a:pt x="470" y="1"/>
                  </a:lnTo>
                  <a:lnTo>
                    <a:pt x="452" y="3"/>
                  </a:lnTo>
                  <a:lnTo>
                    <a:pt x="434" y="8"/>
                  </a:lnTo>
                  <a:lnTo>
                    <a:pt x="417" y="13"/>
                  </a:lnTo>
                  <a:lnTo>
                    <a:pt x="400" y="20"/>
                  </a:lnTo>
                  <a:lnTo>
                    <a:pt x="385" y="28"/>
                  </a:lnTo>
                  <a:lnTo>
                    <a:pt x="369" y="38"/>
                  </a:lnTo>
                  <a:lnTo>
                    <a:pt x="355" y="48"/>
                  </a:lnTo>
                  <a:lnTo>
                    <a:pt x="340" y="59"/>
                  </a:lnTo>
                  <a:lnTo>
                    <a:pt x="327" y="71"/>
                  </a:lnTo>
                  <a:lnTo>
                    <a:pt x="314" y="84"/>
                  </a:lnTo>
                  <a:lnTo>
                    <a:pt x="302" y="98"/>
                  </a:lnTo>
                  <a:lnTo>
                    <a:pt x="290" y="112"/>
                  </a:lnTo>
                  <a:lnTo>
                    <a:pt x="278" y="126"/>
                  </a:lnTo>
                  <a:lnTo>
                    <a:pt x="257" y="156"/>
                  </a:lnTo>
                  <a:lnTo>
                    <a:pt x="257" y="156"/>
                  </a:lnTo>
                  <a:lnTo>
                    <a:pt x="236" y="190"/>
                  </a:lnTo>
                  <a:lnTo>
                    <a:pt x="214" y="223"/>
                  </a:lnTo>
                  <a:lnTo>
                    <a:pt x="192" y="256"/>
                  </a:lnTo>
                  <a:lnTo>
                    <a:pt x="180" y="272"/>
                  </a:lnTo>
                  <a:lnTo>
                    <a:pt x="167" y="287"/>
                  </a:lnTo>
                  <a:lnTo>
                    <a:pt x="154" y="301"/>
                  </a:lnTo>
                  <a:lnTo>
                    <a:pt x="140" y="314"/>
                  </a:lnTo>
                  <a:lnTo>
                    <a:pt x="126" y="326"/>
                  </a:lnTo>
                  <a:lnTo>
                    <a:pt x="109" y="336"/>
                  </a:lnTo>
                  <a:lnTo>
                    <a:pt x="93" y="345"/>
                  </a:lnTo>
                  <a:lnTo>
                    <a:pt x="74" y="351"/>
                  </a:lnTo>
                  <a:lnTo>
                    <a:pt x="65" y="353"/>
                  </a:lnTo>
                  <a:lnTo>
                    <a:pt x="54" y="355"/>
                  </a:lnTo>
                  <a:lnTo>
                    <a:pt x="44" y="356"/>
                  </a:lnTo>
                  <a:lnTo>
                    <a:pt x="34" y="357"/>
                  </a:lnTo>
                  <a:lnTo>
                    <a:pt x="34" y="357"/>
                  </a:lnTo>
                  <a:lnTo>
                    <a:pt x="25" y="358"/>
                  </a:lnTo>
                  <a:lnTo>
                    <a:pt x="18" y="360"/>
                  </a:lnTo>
                  <a:lnTo>
                    <a:pt x="13" y="364"/>
                  </a:lnTo>
                  <a:lnTo>
                    <a:pt x="8" y="369"/>
                  </a:lnTo>
                  <a:lnTo>
                    <a:pt x="4" y="374"/>
                  </a:lnTo>
                  <a:lnTo>
                    <a:pt x="2" y="380"/>
                  </a:lnTo>
                  <a:lnTo>
                    <a:pt x="0" y="386"/>
                  </a:lnTo>
                  <a:lnTo>
                    <a:pt x="0" y="393"/>
                  </a:lnTo>
                  <a:lnTo>
                    <a:pt x="0" y="400"/>
                  </a:lnTo>
                  <a:lnTo>
                    <a:pt x="2" y="406"/>
                  </a:lnTo>
                  <a:lnTo>
                    <a:pt x="4" y="412"/>
                  </a:lnTo>
                  <a:lnTo>
                    <a:pt x="8" y="417"/>
                  </a:lnTo>
                  <a:lnTo>
                    <a:pt x="13" y="421"/>
                  </a:lnTo>
                  <a:lnTo>
                    <a:pt x="18" y="425"/>
                  </a:lnTo>
                  <a:lnTo>
                    <a:pt x="25" y="427"/>
                  </a:lnTo>
                  <a:lnTo>
                    <a:pt x="34" y="427"/>
                  </a:lnTo>
                  <a:lnTo>
                    <a:pt x="34" y="427"/>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85" name="Freeform 40">
              <a:extLst>
                <a:ext uri="{FF2B5EF4-FFF2-40B4-BE49-F238E27FC236}">
                  <a16:creationId xmlns:a16="http://schemas.microsoft.com/office/drawing/2014/main" id="{4386F509-B8E7-4D79-8B19-53A1F4F5D967}"/>
                </a:ext>
              </a:extLst>
            </p:cNvPr>
            <p:cNvSpPr>
              <a:spLocks noEditPoints="1"/>
            </p:cNvSpPr>
            <p:nvPr/>
          </p:nvSpPr>
          <p:spPr bwMode="auto">
            <a:xfrm>
              <a:off x="5384307" y="5868988"/>
              <a:ext cx="793750" cy="354013"/>
            </a:xfrm>
            <a:custGeom>
              <a:avLst/>
              <a:gdLst>
                <a:gd name="T0" fmla="*/ 7 w 1000"/>
                <a:gd name="T1" fmla="*/ 380 h 446"/>
                <a:gd name="T2" fmla="*/ 26 w 1000"/>
                <a:gd name="T3" fmla="*/ 361 h 446"/>
                <a:gd name="T4" fmla="*/ 77 w 1000"/>
                <a:gd name="T5" fmla="*/ 353 h 446"/>
                <a:gd name="T6" fmla="*/ 156 w 1000"/>
                <a:gd name="T7" fmla="*/ 306 h 446"/>
                <a:gd name="T8" fmla="*/ 235 w 1000"/>
                <a:gd name="T9" fmla="*/ 201 h 446"/>
                <a:gd name="T10" fmla="*/ 302 w 1000"/>
                <a:gd name="T11" fmla="*/ 104 h 446"/>
                <a:gd name="T12" fmla="*/ 386 w 1000"/>
                <a:gd name="T13" fmla="*/ 31 h 446"/>
                <a:gd name="T14" fmla="*/ 500 w 1000"/>
                <a:gd name="T15" fmla="*/ 0 h 446"/>
                <a:gd name="T16" fmla="*/ 598 w 1000"/>
                <a:gd name="T17" fmla="*/ 23 h 446"/>
                <a:gd name="T18" fmla="*/ 687 w 1000"/>
                <a:gd name="T19" fmla="*/ 91 h 446"/>
                <a:gd name="T20" fmla="*/ 766 w 1000"/>
                <a:gd name="T21" fmla="*/ 201 h 446"/>
                <a:gd name="T22" fmla="*/ 834 w 1000"/>
                <a:gd name="T23" fmla="*/ 295 h 446"/>
                <a:gd name="T24" fmla="*/ 909 w 1000"/>
                <a:gd name="T25" fmla="*/ 348 h 446"/>
                <a:gd name="T26" fmla="*/ 969 w 1000"/>
                <a:gd name="T27" fmla="*/ 359 h 446"/>
                <a:gd name="T28" fmla="*/ 994 w 1000"/>
                <a:gd name="T29" fmla="*/ 380 h 446"/>
                <a:gd name="T30" fmla="*/ 999 w 1000"/>
                <a:gd name="T31" fmla="*/ 410 h 446"/>
                <a:gd name="T32" fmla="*/ 987 w 1000"/>
                <a:gd name="T33" fmla="*/ 435 h 446"/>
                <a:gd name="T34" fmla="*/ 957 w 1000"/>
                <a:gd name="T35" fmla="*/ 446 h 446"/>
                <a:gd name="T36" fmla="*/ 858 w 1000"/>
                <a:gd name="T37" fmla="*/ 421 h 446"/>
                <a:gd name="T38" fmla="*/ 770 w 1000"/>
                <a:gd name="T39" fmla="*/ 354 h 446"/>
                <a:gd name="T40" fmla="*/ 691 w 1000"/>
                <a:gd name="T41" fmla="*/ 245 h 446"/>
                <a:gd name="T42" fmla="*/ 624 w 1000"/>
                <a:gd name="T43" fmla="*/ 151 h 446"/>
                <a:gd name="T44" fmla="*/ 548 w 1000"/>
                <a:gd name="T45" fmla="*/ 97 h 446"/>
                <a:gd name="T46" fmla="*/ 468 w 1000"/>
                <a:gd name="T47" fmla="*/ 93 h 446"/>
                <a:gd name="T48" fmla="*/ 387 w 1000"/>
                <a:gd name="T49" fmla="*/ 140 h 446"/>
                <a:gd name="T50" fmla="*/ 310 w 1000"/>
                <a:gd name="T51" fmla="*/ 245 h 446"/>
                <a:gd name="T52" fmla="*/ 243 w 1000"/>
                <a:gd name="T53" fmla="*/ 340 h 446"/>
                <a:gd name="T54" fmla="*/ 159 w 1000"/>
                <a:gd name="T55" fmla="*/ 413 h 446"/>
                <a:gd name="T56" fmla="*/ 44 w 1000"/>
                <a:gd name="T57" fmla="*/ 446 h 446"/>
                <a:gd name="T58" fmla="*/ 22 w 1000"/>
                <a:gd name="T59" fmla="*/ 441 h 446"/>
                <a:gd name="T60" fmla="*/ 5 w 1000"/>
                <a:gd name="T61" fmla="*/ 421 h 446"/>
                <a:gd name="T62" fmla="*/ 983 w 1000"/>
                <a:gd name="T63" fmla="*/ 402 h 446"/>
                <a:gd name="T64" fmla="*/ 965 w 1000"/>
                <a:gd name="T65" fmla="*/ 376 h 446"/>
                <a:gd name="T66" fmla="*/ 904 w 1000"/>
                <a:gd name="T67" fmla="*/ 365 h 446"/>
                <a:gd name="T68" fmla="*/ 822 w 1000"/>
                <a:gd name="T69" fmla="*/ 307 h 446"/>
                <a:gd name="T70" fmla="*/ 752 w 1000"/>
                <a:gd name="T71" fmla="*/ 210 h 446"/>
                <a:gd name="T72" fmla="*/ 663 w 1000"/>
                <a:gd name="T73" fmla="*/ 91 h 446"/>
                <a:gd name="T74" fmla="*/ 575 w 1000"/>
                <a:gd name="T75" fmla="*/ 32 h 446"/>
                <a:gd name="T76" fmla="*/ 480 w 1000"/>
                <a:gd name="T77" fmla="*/ 19 h 446"/>
                <a:gd name="T78" fmla="*/ 379 w 1000"/>
                <a:gd name="T79" fmla="*/ 57 h 446"/>
                <a:gd name="T80" fmla="*/ 293 w 1000"/>
                <a:gd name="T81" fmla="*/ 144 h 446"/>
                <a:gd name="T82" fmla="*/ 211 w 1000"/>
                <a:gd name="T83" fmla="*/ 267 h 446"/>
                <a:gd name="T84" fmla="*/ 142 w 1000"/>
                <a:gd name="T85" fmla="*/ 341 h 446"/>
                <a:gd name="T86" fmla="*/ 44 w 1000"/>
                <a:gd name="T87" fmla="*/ 374 h 446"/>
                <a:gd name="T88" fmla="*/ 22 w 1000"/>
                <a:gd name="T89" fmla="*/ 388 h 446"/>
                <a:gd name="T90" fmla="*/ 22 w 1000"/>
                <a:gd name="T91" fmla="*/ 418 h 446"/>
                <a:gd name="T92" fmla="*/ 44 w 1000"/>
                <a:gd name="T93" fmla="*/ 428 h 446"/>
                <a:gd name="T94" fmla="*/ 150 w 1000"/>
                <a:gd name="T95" fmla="*/ 397 h 446"/>
                <a:gd name="T96" fmla="*/ 228 w 1000"/>
                <a:gd name="T97" fmla="*/ 330 h 446"/>
                <a:gd name="T98" fmla="*/ 313 w 1000"/>
                <a:gd name="T99" fmla="*/ 207 h 446"/>
                <a:gd name="T100" fmla="*/ 390 w 1000"/>
                <a:gd name="T101" fmla="*/ 114 h 446"/>
                <a:gd name="T102" fmla="*/ 482 w 1000"/>
                <a:gd name="T103" fmla="*/ 72 h 446"/>
                <a:gd name="T104" fmla="*/ 569 w 1000"/>
                <a:gd name="T105" fmla="*/ 86 h 446"/>
                <a:gd name="T106" fmla="*/ 646 w 1000"/>
                <a:gd name="T107" fmla="*/ 150 h 446"/>
                <a:gd name="T108" fmla="*/ 731 w 1000"/>
                <a:gd name="T109" fmla="*/ 275 h 446"/>
                <a:gd name="T110" fmla="*/ 808 w 1000"/>
                <a:gd name="T111" fmla="*/ 367 h 446"/>
                <a:gd name="T112" fmla="*/ 899 w 1000"/>
                <a:gd name="T113" fmla="*/ 419 h 446"/>
                <a:gd name="T114" fmla="*/ 971 w 1000"/>
                <a:gd name="T115" fmla="*/ 424 h 446"/>
                <a:gd name="T116" fmla="*/ 983 w 1000"/>
                <a:gd name="T117" fmla="*/ 402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00" h="446">
                  <a:moveTo>
                    <a:pt x="0" y="402"/>
                  </a:moveTo>
                  <a:lnTo>
                    <a:pt x="0" y="402"/>
                  </a:lnTo>
                  <a:lnTo>
                    <a:pt x="1" y="396"/>
                  </a:lnTo>
                  <a:lnTo>
                    <a:pt x="2" y="390"/>
                  </a:lnTo>
                  <a:lnTo>
                    <a:pt x="4" y="385"/>
                  </a:lnTo>
                  <a:lnTo>
                    <a:pt x="7" y="380"/>
                  </a:lnTo>
                  <a:lnTo>
                    <a:pt x="7" y="380"/>
                  </a:lnTo>
                  <a:lnTo>
                    <a:pt x="10" y="374"/>
                  </a:lnTo>
                  <a:lnTo>
                    <a:pt x="13" y="370"/>
                  </a:lnTo>
                  <a:lnTo>
                    <a:pt x="17" y="366"/>
                  </a:lnTo>
                  <a:lnTo>
                    <a:pt x="21" y="363"/>
                  </a:lnTo>
                  <a:lnTo>
                    <a:pt x="26" y="361"/>
                  </a:lnTo>
                  <a:lnTo>
                    <a:pt x="31" y="359"/>
                  </a:lnTo>
                  <a:lnTo>
                    <a:pt x="38" y="358"/>
                  </a:lnTo>
                  <a:lnTo>
                    <a:pt x="44" y="357"/>
                  </a:lnTo>
                  <a:lnTo>
                    <a:pt x="44" y="357"/>
                  </a:lnTo>
                  <a:lnTo>
                    <a:pt x="60" y="356"/>
                  </a:lnTo>
                  <a:lnTo>
                    <a:pt x="77" y="353"/>
                  </a:lnTo>
                  <a:lnTo>
                    <a:pt x="91" y="348"/>
                  </a:lnTo>
                  <a:lnTo>
                    <a:pt x="106" y="342"/>
                  </a:lnTo>
                  <a:lnTo>
                    <a:pt x="119" y="335"/>
                  </a:lnTo>
                  <a:lnTo>
                    <a:pt x="132" y="326"/>
                  </a:lnTo>
                  <a:lnTo>
                    <a:pt x="144" y="317"/>
                  </a:lnTo>
                  <a:lnTo>
                    <a:pt x="156" y="306"/>
                  </a:lnTo>
                  <a:lnTo>
                    <a:pt x="167" y="295"/>
                  </a:lnTo>
                  <a:lnTo>
                    <a:pt x="178" y="282"/>
                  </a:lnTo>
                  <a:lnTo>
                    <a:pt x="187" y="270"/>
                  </a:lnTo>
                  <a:lnTo>
                    <a:pt x="197" y="257"/>
                  </a:lnTo>
                  <a:lnTo>
                    <a:pt x="216" y="229"/>
                  </a:lnTo>
                  <a:lnTo>
                    <a:pt x="235" y="201"/>
                  </a:lnTo>
                  <a:lnTo>
                    <a:pt x="235" y="201"/>
                  </a:lnTo>
                  <a:lnTo>
                    <a:pt x="259" y="160"/>
                  </a:lnTo>
                  <a:lnTo>
                    <a:pt x="259" y="160"/>
                  </a:lnTo>
                  <a:lnTo>
                    <a:pt x="280" y="132"/>
                  </a:lnTo>
                  <a:lnTo>
                    <a:pt x="290" y="118"/>
                  </a:lnTo>
                  <a:lnTo>
                    <a:pt x="302" y="104"/>
                  </a:lnTo>
                  <a:lnTo>
                    <a:pt x="314" y="91"/>
                  </a:lnTo>
                  <a:lnTo>
                    <a:pt x="327" y="78"/>
                  </a:lnTo>
                  <a:lnTo>
                    <a:pt x="341" y="64"/>
                  </a:lnTo>
                  <a:lnTo>
                    <a:pt x="355" y="53"/>
                  </a:lnTo>
                  <a:lnTo>
                    <a:pt x="370" y="41"/>
                  </a:lnTo>
                  <a:lnTo>
                    <a:pt x="386" y="31"/>
                  </a:lnTo>
                  <a:lnTo>
                    <a:pt x="403" y="23"/>
                  </a:lnTo>
                  <a:lnTo>
                    <a:pt x="420" y="14"/>
                  </a:lnTo>
                  <a:lnTo>
                    <a:pt x="439" y="9"/>
                  </a:lnTo>
                  <a:lnTo>
                    <a:pt x="459" y="4"/>
                  </a:lnTo>
                  <a:lnTo>
                    <a:pt x="479" y="1"/>
                  </a:lnTo>
                  <a:lnTo>
                    <a:pt x="500" y="0"/>
                  </a:lnTo>
                  <a:lnTo>
                    <a:pt x="500" y="0"/>
                  </a:lnTo>
                  <a:lnTo>
                    <a:pt x="521" y="1"/>
                  </a:lnTo>
                  <a:lnTo>
                    <a:pt x="542" y="4"/>
                  </a:lnTo>
                  <a:lnTo>
                    <a:pt x="562" y="9"/>
                  </a:lnTo>
                  <a:lnTo>
                    <a:pt x="580" y="14"/>
                  </a:lnTo>
                  <a:lnTo>
                    <a:pt x="598" y="23"/>
                  </a:lnTo>
                  <a:lnTo>
                    <a:pt x="614" y="31"/>
                  </a:lnTo>
                  <a:lnTo>
                    <a:pt x="631" y="41"/>
                  </a:lnTo>
                  <a:lnTo>
                    <a:pt x="645" y="53"/>
                  </a:lnTo>
                  <a:lnTo>
                    <a:pt x="660" y="64"/>
                  </a:lnTo>
                  <a:lnTo>
                    <a:pt x="673" y="78"/>
                  </a:lnTo>
                  <a:lnTo>
                    <a:pt x="687" y="91"/>
                  </a:lnTo>
                  <a:lnTo>
                    <a:pt x="699" y="104"/>
                  </a:lnTo>
                  <a:lnTo>
                    <a:pt x="710" y="118"/>
                  </a:lnTo>
                  <a:lnTo>
                    <a:pt x="721" y="132"/>
                  </a:lnTo>
                  <a:lnTo>
                    <a:pt x="741" y="160"/>
                  </a:lnTo>
                  <a:lnTo>
                    <a:pt x="741" y="160"/>
                  </a:lnTo>
                  <a:lnTo>
                    <a:pt x="766" y="201"/>
                  </a:lnTo>
                  <a:lnTo>
                    <a:pt x="766" y="201"/>
                  </a:lnTo>
                  <a:lnTo>
                    <a:pt x="785" y="229"/>
                  </a:lnTo>
                  <a:lnTo>
                    <a:pt x="803" y="257"/>
                  </a:lnTo>
                  <a:lnTo>
                    <a:pt x="813" y="270"/>
                  </a:lnTo>
                  <a:lnTo>
                    <a:pt x="823" y="282"/>
                  </a:lnTo>
                  <a:lnTo>
                    <a:pt x="834" y="295"/>
                  </a:lnTo>
                  <a:lnTo>
                    <a:pt x="844" y="306"/>
                  </a:lnTo>
                  <a:lnTo>
                    <a:pt x="857" y="317"/>
                  </a:lnTo>
                  <a:lnTo>
                    <a:pt x="868" y="326"/>
                  </a:lnTo>
                  <a:lnTo>
                    <a:pt x="882" y="335"/>
                  </a:lnTo>
                  <a:lnTo>
                    <a:pt x="895" y="342"/>
                  </a:lnTo>
                  <a:lnTo>
                    <a:pt x="909" y="348"/>
                  </a:lnTo>
                  <a:lnTo>
                    <a:pt x="924" y="353"/>
                  </a:lnTo>
                  <a:lnTo>
                    <a:pt x="940" y="356"/>
                  </a:lnTo>
                  <a:lnTo>
                    <a:pt x="957" y="357"/>
                  </a:lnTo>
                  <a:lnTo>
                    <a:pt x="957" y="357"/>
                  </a:lnTo>
                  <a:lnTo>
                    <a:pt x="963" y="358"/>
                  </a:lnTo>
                  <a:lnTo>
                    <a:pt x="969" y="359"/>
                  </a:lnTo>
                  <a:lnTo>
                    <a:pt x="974" y="361"/>
                  </a:lnTo>
                  <a:lnTo>
                    <a:pt x="979" y="363"/>
                  </a:lnTo>
                  <a:lnTo>
                    <a:pt x="984" y="366"/>
                  </a:lnTo>
                  <a:lnTo>
                    <a:pt x="988" y="370"/>
                  </a:lnTo>
                  <a:lnTo>
                    <a:pt x="991" y="374"/>
                  </a:lnTo>
                  <a:lnTo>
                    <a:pt x="994" y="380"/>
                  </a:lnTo>
                  <a:lnTo>
                    <a:pt x="994" y="380"/>
                  </a:lnTo>
                  <a:lnTo>
                    <a:pt x="997" y="385"/>
                  </a:lnTo>
                  <a:lnTo>
                    <a:pt x="998" y="391"/>
                  </a:lnTo>
                  <a:lnTo>
                    <a:pt x="999" y="397"/>
                  </a:lnTo>
                  <a:lnTo>
                    <a:pt x="1000" y="403"/>
                  </a:lnTo>
                  <a:lnTo>
                    <a:pt x="999" y="410"/>
                  </a:lnTo>
                  <a:lnTo>
                    <a:pt x="998" y="416"/>
                  </a:lnTo>
                  <a:lnTo>
                    <a:pt x="996" y="421"/>
                  </a:lnTo>
                  <a:lnTo>
                    <a:pt x="993" y="426"/>
                  </a:lnTo>
                  <a:lnTo>
                    <a:pt x="993" y="426"/>
                  </a:lnTo>
                  <a:lnTo>
                    <a:pt x="990" y="431"/>
                  </a:lnTo>
                  <a:lnTo>
                    <a:pt x="987" y="435"/>
                  </a:lnTo>
                  <a:lnTo>
                    <a:pt x="983" y="439"/>
                  </a:lnTo>
                  <a:lnTo>
                    <a:pt x="978" y="441"/>
                  </a:lnTo>
                  <a:lnTo>
                    <a:pt x="973" y="443"/>
                  </a:lnTo>
                  <a:lnTo>
                    <a:pt x="968" y="445"/>
                  </a:lnTo>
                  <a:lnTo>
                    <a:pt x="962" y="445"/>
                  </a:lnTo>
                  <a:lnTo>
                    <a:pt x="957" y="446"/>
                  </a:lnTo>
                  <a:lnTo>
                    <a:pt x="957" y="446"/>
                  </a:lnTo>
                  <a:lnTo>
                    <a:pt x="935" y="444"/>
                  </a:lnTo>
                  <a:lnTo>
                    <a:pt x="915" y="441"/>
                  </a:lnTo>
                  <a:lnTo>
                    <a:pt x="895" y="435"/>
                  </a:lnTo>
                  <a:lnTo>
                    <a:pt x="875" y="429"/>
                  </a:lnTo>
                  <a:lnTo>
                    <a:pt x="858" y="421"/>
                  </a:lnTo>
                  <a:lnTo>
                    <a:pt x="841" y="413"/>
                  </a:lnTo>
                  <a:lnTo>
                    <a:pt x="825" y="402"/>
                  </a:lnTo>
                  <a:lnTo>
                    <a:pt x="810" y="391"/>
                  </a:lnTo>
                  <a:lnTo>
                    <a:pt x="796" y="380"/>
                  </a:lnTo>
                  <a:lnTo>
                    <a:pt x="783" y="367"/>
                  </a:lnTo>
                  <a:lnTo>
                    <a:pt x="770" y="354"/>
                  </a:lnTo>
                  <a:lnTo>
                    <a:pt x="758" y="340"/>
                  </a:lnTo>
                  <a:lnTo>
                    <a:pt x="746" y="327"/>
                  </a:lnTo>
                  <a:lnTo>
                    <a:pt x="736" y="312"/>
                  </a:lnTo>
                  <a:lnTo>
                    <a:pt x="716" y="285"/>
                  </a:lnTo>
                  <a:lnTo>
                    <a:pt x="716" y="285"/>
                  </a:lnTo>
                  <a:lnTo>
                    <a:pt x="691" y="245"/>
                  </a:lnTo>
                  <a:lnTo>
                    <a:pt x="691" y="245"/>
                  </a:lnTo>
                  <a:lnTo>
                    <a:pt x="673" y="217"/>
                  </a:lnTo>
                  <a:lnTo>
                    <a:pt x="655" y="190"/>
                  </a:lnTo>
                  <a:lnTo>
                    <a:pt x="645" y="177"/>
                  </a:lnTo>
                  <a:lnTo>
                    <a:pt x="635" y="163"/>
                  </a:lnTo>
                  <a:lnTo>
                    <a:pt x="624" y="151"/>
                  </a:lnTo>
                  <a:lnTo>
                    <a:pt x="613" y="140"/>
                  </a:lnTo>
                  <a:lnTo>
                    <a:pt x="601" y="129"/>
                  </a:lnTo>
                  <a:lnTo>
                    <a:pt x="589" y="119"/>
                  </a:lnTo>
                  <a:lnTo>
                    <a:pt x="576" y="111"/>
                  </a:lnTo>
                  <a:lnTo>
                    <a:pt x="563" y="103"/>
                  </a:lnTo>
                  <a:lnTo>
                    <a:pt x="548" y="97"/>
                  </a:lnTo>
                  <a:lnTo>
                    <a:pt x="533" y="93"/>
                  </a:lnTo>
                  <a:lnTo>
                    <a:pt x="517" y="90"/>
                  </a:lnTo>
                  <a:lnTo>
                    <a:pt x="500" y="89"/>
                  </a:lnTo>
                  <a:lnTo>
                    <a:pt x="500" y="89"/>
                  </a:lnTo>
                  <a:lnTo>
                    <a:pt x="483" y="90"/>
                  </a:lnTo>
                  <a:lnTo>
                    <a:pt x="468" y="93"/>
                  </a:lnTo>
                  <a:lnTo>
                    <a:pt x="452" y="97"/>
                  </a:lnTo>
                  <a:lnTo>
                    <a:pt x="438" y="103"/>
                  </a:lnTo>
                  <a:lnTo>
                    <a:pt x="424" y="111"/>
                  </a:lnTo>
                  <a:lnTo>
                    <a:pt x="412" y="119"/>
                  </a:lnTo>
                  <a:lnTo>
                    <a:pt x="400" y="129"/>
                  </a:lnTo>
                  <a:lnTo>
                    <a:pt x="387" y="140"/>
                  </a:lnTo>
                  <a:lnTo>
                    <a:pt x="377" y="151"/>
                  </a:lnTo>
                  <a:lnTo>
                    <a:pt x="366" y="163"/>
                  </a:lnTo>
                  <a:lnTo>
                    <a:pt x="355" y="177"/>
                  </a:lnTo>
                  <a:lnTo>
                    <a:pt x="346" y="190"/>
                  </a:lnTo>
                  <a:lnTo>
                    <a:pt x="327" y="217"/>
                  </a:lnTo>
                  <a:lnTo>
                    <a:pt x="310" y="245"/>
                  </a:lnTo>
                  <a:lnTo>
                    <a:pt x="310" y="245"/>
                  </a:lnTo>
                  <a:lnTo>
                    <a:pt x="284" y="285"/>
                  </a:lnTo>
                  <a:lnTo>
                    <a:pt x="284" y="285"/>
                  </a:lnTo>
                  <a:lnTo>
                    <a:pt x="265" y="312"/>
                  </a:lnTo>
                  <a:lnTo>
                    <a:pt x="254" y="327"/>
                  </a:lnTo>
                  <a:lnTo>
                    <a:pt x="243" y="340"/>
                  </a:lnTo>
                  <a:lnTo>
                    <a:pt x="231" y="354"/>
                  </a:lnTo>
                  <a:lnTo>
                    <a:pt x="218" y="367"/>
                  </a:lnTo>
                  <a:lnTo>
                    <a:pt x="205" y="380"/>
                  </a:lnTo>
                  <a:lnTo>
                    <a:pt x="190" y="391"/>
                  </a:lnTo>
                  <a:lnTo>
                    <a:pt x="175" y="402"/>
                  </a:lnTo>
                  <a:lnTo>
                    <a:pt x="159" y="413"/>
                  </a:lnTo>
                  <a:lnTo>
                    <a:pt x="143" y="421"/>
                  </a:lnTo>
                  <a:lnTo>
                    <a:pt x="125" y="429"/>
                  </a:lnTo>
                  <a:lnTo>
                    <a:pt x="106" y="435"/>
                  </a:lnTo>
                  <a:lnTo>
                    <a:pt x="86" y="441"/>
                  </a:lnTo>
                  <a:lnTo>
                    <a:pt x="65" y="444"/>
                  </a:lnTo>
                  <a:lnTo>
                    <a:pt x="44" y="446"/>
                  </a:lnTo>
                  <a:lnTo>
                    <a:pt x="44" y="446"/>
                  </a:lnTo>
                  <a:lnTo>
                    <a:pt x="44" y="446"/>
                  </a:lnTo>
                  <a:lnTo>
                    <a:pt x="38" y="445"/>
                  </a:lnTo>
                  <a:lnTo>
                    <a:pt x="32" y="445"/>
                  </a:lnTo>
                  <a:lnTo>
                    <a:pt x="27" y="443"/>
                  </a:lnTo>
                  <a:lnTo>
                    <a:pt x="22" y="441"/>
                  </a:lnTo>
                  <a:lnTo>
                    <a:pt x="18" y="439"/>
                  </a:lnTo>
                  <a:lnTo>
                    <a:pt x="14" y="435"/>
                  </a:lnTo>
                  <a:lnTo>
                    <a:pt x="11" y="431"/>
                  </a:lnTo>
                  <a:lnTo>
                    <a:pt x="8" y="427"/>
                  </a:lnTo>
                  <a:lnTo>
                    <a:pt x="8" y="427"/>
                  </a:lnTo>
                  <a:lnTo>
                    <a:pt x="5" y="421"/>
                  </a:lnTo>
                  <a:lnTo>
                    <a:pt x="2" y="415"/>
                  </a:lnTo>
                  <a:lnTo>
                    <a:pt x="1" y="409"/>
                  </a:lnTo>
                  <a:lnTo>
                    <a:pt x="0" y="402"/>
                  </a:lnTo>
                  <a:lnTo>
                    <a:pt x="0" y="402"/>
                  </a:lnTo>
                  <a:close/>
                  <a:moveTo>
                    <a:pt x="983" y="402"/>
                  </a:moveTo>
                  <a:lnTo>
                    <a:pt x="983" y="402"/>
                  </a:lnTo>
                  <a:lnTo>
                    <a:pt x="982" y="395"/>
                  </a:lnTo>
                  <a:lnTo>
                    <a:pt x="979" y="388"/>
                  </a:lnTo>
                  <a:lnTo>
                    <a:pt x="979" y="388"/>
                  </a:lnTo>
                  <a:lnTo>
                    <a:pt x="975" y="384"/>
                  </a:lnTo>
                  <a:lnTo>
                    <a:pt x="971" y="380"/>
                  </a:lnTo>
                  <a:lnTo>
                    <a:pt x="965" y="376"/>
                  </a:lnTo>
                  <a:lnTo>
                    <a:pt x="961" y="375"/>
                  </a:lnTo>
                  <a:lnTo>
                    <a:pt x="957" y="374"/>
                  </a:lnTo>
                  <a:lnTo>
                    <a:pt x="957" y="374"/>
                  </a:lnTo>
                  <a:lnTo>
                    <a:pt x="938" y="373"/>
                  </a:lnTo>
                  <a:lnTo>
                    <a:pt x="921" y="370"/>
                  </a:lnTo>
                  <a:lnTo>
                    <a:pt x="904" y="365"/>
                  </a:lnTo>
                  <a:lnTo>
                    <a:pt x="888" y="358"/>
                  </a:lnTo>
                  <a:lnTo>
                    <a:pt x="873" y="351"/>
                  </a:lnTo>
                  <a:lnTo>
                    <a:pt x="859" y="341"/>
                  </a:lnTo>
                  <a:lnTo>
                    <a:pt x="846" y="331"/>
                  </a:lnTo>
                  <a:lnTo>
                    <a:pt x="834" y="320"/>
                  </a:lnTo>
                  <a:lnTo>
                    <a:pt x="822" y="307"/>
                  </a:lnTo>
                  <a:lnTo>
                    <a:pt x="810" y="295"/>
                  </a:lnTo>
                  <a:lnTo>
                    <a:pt x="800" y="281"/>
                  </a:lnTo>
                  <a:lnTo>
                    <a:pt x="790" y="267"/>
                  </a:lnTo>
                  <a:lnTo>
                    <a:pt x="770" y="239"/>
                  </a:lnTo>
                  <a:lnTo>
                    <a:pt x="752" y="210"/>
                  </a:lnTo>
                  <a:lnTo>
                    <a:pt x="752" y="210"/>
                  </a:lnTo>
                  <a:lnTo>
                    <a:pt x="726" y="171"/>
                  </a:lnTo>
                  <a:lnTo>
                    <a:pt x="726" y="171"/>
                  </a:lnTo>
                  <a:lnTo>
                    <a:pt x="707" y="144"/>
                  </a:lnTo>
                  <a:lnTo>
                    <a:pt x="687" y="117"/>
                  </a:lnTo>
                  <a:lnTo>
                    <a:pt x="674" y="103"/>
                  </a:lnTo>
                  <a:lnTo>
                    <a:pt x="663" y="91"/>
                  </a:lnTo>
                  <a:lnTo>
                    <a:pt x="649" y="80"/>
                  </a:lnTo>
                  <a:lnTo>
                    <a:pt x="636" y="68"/>
                  </a:lnTo>
                  <a:lnTo>
                    <a:pt x="622" y="57"/>
                  </a:lnTo>
                  <a:lnTo>
                    <a:pt x="607" y="48"/>
                  </a:lnTo>
                  <a:lnTo>
                    <a:pt x="592" y="39"/>
                  </a:lnTo>
                  <a:lnTo>
                    <a:pt x="575" y="32"/>
                  </a:lnTo>
                  <a:lnTo>
                    <a:pt x="558" y="26"/>
                  </a:lnTo>
                  <a:lnTo>
                    <a:pt x="539" y="22"/>
                  </a:lnTo>
                  <a:lnTo>
                    <a:pt x="520" y="19"/>
                  </a:lnTo>
                  <a:lnTo>
                    <a:pt x="500" y="19"/>
                  </a:lnTo>
                  <a:lnTo>
                    <a:pt x="500" y="19"/>
                  </a:lnTo>
                  <a:lnTo>
                    <a:pt x="480" y="19"/>
                  </a:lnTo>
                  <a:lnTo>
                    <a:pt x="462" y="22"/>
                  </a:lnTo>
                  <a:lnTo>
                    <a:pt x="443" y="26"/>
                  </a:lnTo>
                  <a:lnTo>
                    <a:pt x="426" y="32"/>
                  </a:lnTo>
                  <a:lnTo>
                    <a:pt x="409" y="39"/>
                  </a:lnTo>
                  <a:lnTo>
                    <a:pt x="394" y="48"/>
                  </a:lnTo>
                  <a:lnTo>
                    <a:pt x="379" y="57"/>
                  </a:lnTo>
                  <a:lnTo>
                    <a:pt x="365" y="68"/>
                  </a:lnTo>
                  <a:lnTo>
                    <a:pt x="351" y="80"/>
                  </a:lnTo>
                  <a:lnTo>
                    <a:pt x="338" y="91"/>
                  </a:lnTo>
                  <a:lnTo>
                    <a:pt x="326" y="103"/>
                  </a:lnTo>
                  <a:lnTo>
                    <a:pt x="314" y="117"/>
                  </a:lnTo>
                  <a:lnTo>
                    <a:pt x="293" y="144"/>
                  </a:lnTo>
                  <a:lnTo>
                    <a:pt x="274" y="171"/>
                  </a:lnTo>
                  <a:lnTo>
                    <a:pt x="274" y="171"/>
                  </a:lnTo>
                  <a:lnTo>
                    <a:pt x="249" y="210"/>
                  </a:lnTo>
                  <a:lnTo>
                    <a:pt x="249" y="210"/>
                  </a:lnTo>
                  <a:lnTo>
                    <a:pt x="231" y="239"/>
                  </a:lnTo>
                  <a:lnTo>
                    <a:pt x="211" y="267"/>
                  </a:lnTo>
                  <a:lnTo>
                    <a:pt x="201" y="281"/>
                  </a:lnTo>
                  <a:lnTo>
                    <a:pt x="190" y="295"/>
                  </a:lnTo>
                  <a:lnTo>
                    <a:pt x="179" y="307"/>
                  </a:lnTo>
                  <a:lnTo>
                    <a:pt x="167" y="320"/>
                  </a:lnTo>
                  <a:lnTo>
                    <a:pt x="154" y="331"/>
                  </a:lnTo>
                  <a:lnTo>
                    <a:pt x="142" y="341"/>
                  </a:lnTo>
                  <a:lnTo>
                    <a:pt x="127" y="351"/>
                  </a:lnTo>
                  <a:lnTo>
                    <a:pt x="113" y="358"/>
                  </a:lnTo>
                  <a:lnTo>
                    <a:pt x="96" y="365"/>
                  </a:lnTo>
                  <a:lnTo>
                    <a:pt x="80" y="370"/>
                  </a:lnTo>
                  <a:lnTo>
                    <a:pt x="62" y="373"/>
                  </a:lnTo>
                  <a:lnTo>
                    <a:pt x="44" y="374"/>
                  </a:lnTo>
                  <a:lnTo>
                    <a:pt x="44" y="374"/>
                  </a:lnTo>
                  <a:lnTo>
                    <a:pt x="40" y="375"/>
                  </a:lnTo>
                  <a:lnTo>
                    <a:pt x="35" y="376"/>
                  </a:lnTo>
                  <a:lnTo>
                    <a:pt x="29" y="380"/>
                  </a:lnTo>
                  <a:lnTo>
                    <a:pt x="25" y="384"/>
                  </a:lnTo>
                  <a:lnTo>
                    <a:pt x="22" y="388"/>
                  </a:lnTo>
                  <a:lnTo>
                    <a:pt x="22" y="388"/>
                  </a:lnTo>
                  <a:lnTo>
                    <a:pt x="19" y="395"/>
                  </a:lnTo>
                  <a:lnTo>
                    <a:pt x="18" y="402"/>
                  </a:lnTo>
                  <a:lnTo>
                    <a:pt x="19" y="411"/>
                  </a:lnTo>
                  <a:lnTo>
                    <a:pt x="22" y="418"/>
                  </a:lnTo>
                  <a:lnTo>
                    <a:pt x="22" y="418"/>
                  </a:lnTo>
                  <a:lnTo>
                    <a:pt x="25" y="421"/>
                  </a:lnTo>
                  <a:lnTo>
                    <a:pt x="29" y="424"/>
                  </a:lnTo>
                  <a:lnTo>
                    <a:pt x="35" y="427"/>
                  </a:lnTo>
                  <a:lnTo>
                    <a:pt x="44" y="428"/>
                  </a:lnTo>
                  <a:lnTo>
                    <a:pt x="44" y="428"/>
                  </a:lnTo>
                  <a:lnTo>
                    <a:pt x="44" y="428"/>
                  </a:lnTo>
                  <a:lnTo>
                    <a:pt x="63" y="426"/>
                  </a:lnTo>
                  <a:lnTo>
                    <a:pt x="83" y="423"/>
                  </a:lnTo>
                  <a:lnTo>
                    <a:pt x="102" y="419"/>
                  </a:lnTo>
                  <a:lnTo>
                    <a:pt x="118" y="413"/>
                  </a:lnTo>
                  <a:lnTo>
                    <a:pt x="135" y="405"/>
                  </a:lnTo>
                  <a:lnTo>
                    <a:pt x="150" y="397"/>
                  </a:lnTo>
                  <a:lnTo>
                    <a:pt x="166" y="388"/>
                  </a:lnTo>
                  <a:lnTo>
                    <a:pt x="179" y="378"/>
                  </a:lnTo>
                  <a:lnTo>
                    <a:pt x="192" y="367"/>
                  </a:lnTo>
                  <a:lnTo>
                    <a:pt x="206" y="355"/>
                  </a:lnTo>
                  <a:lnTo>
                    <a:pt x="217" y="342"/>
                  </a:lnTo>
                  <a:lnTo>
                    <a:pt x="228" y="330"/>
                  </a:lnTo>
                  <a:lnTo>
                    <a:pt x="250" y="303"/>
                  </a:lnTo>
                  <a:lnTo>
                    <a:pt x="270" y="275"/>
                  </a:lnTo>
                  <a:lnTo>
                    <a:pt x="270" y="275"/>
                  </a:lnTo>
                  <a:lnTo>
                    <a:pt x="294" y="236"/>
                  </a:lnTo>
                  <a:lnTo>
                    <a:pt x="294" y="236"/>
                  </a:lnTo>
                  <a:lnTo>
                    <a:pt x="313" y="207"/>
                  </a:lnTo>
                  <a:lnTo>
                    <a:pt x="333" y="178"/>
                  </a:lnTo>
                  <a:lnTo>
                    <a:pt x="344" y="163"/>
                  </a:lnTo>
                  <a:lnTo>
                    <a:pt x="354" y="150"/>
                  </a:lnTo>
                  <a:lnTo>
                    <a:pt x="366" y="137"/>
                  </a:lnTo>
                  <a:lnTo>
                    <a:pt x="378" y="124"/>
                  </a:lnTo>
                  <a:lnTo>
                    <a:pt x="390" y="114"/>
                  </a:lnTo>
                  <a:lnTo>
                    <a:pt x="404" y="103"/>
                  </a:lnTo>
                  <a:lnTo>
                    <a:pt x="417" y="94"/>
                  </a:lnTo>
                  <a:lnTo>
                    <a:pt x="432" y="86"/>
                  </a:lnTo>
                  <a:lnTo>
                    <a:pt x="448" y="80"/>
                  </a:lnTo>
                  <a:lnTo>
                    <a:pt x="465" y="76"/>
                  </a:lnTo>
                  <a:lnTo>
                    <a:pt x="482" y="72"/>
                  </a:lnTo>
                  <a:lnTo>
                    <a:pt x="500" y="71"/>
                  </a:lnTo>
                  <a:lnTo>
                    <a:pt x="500" y="71"/>
                  </a:lnTo>
                  <a:lnTo>
                    <a:pt x="518" y="72"/>
                  </a:lnTo>
                  <a:lnTo>
                    <a:pt x="536" y="76"/>
                  </a:lnTo>
                  <a:lnTo>
                    <a:pt x="552" y="80"/>
                  </a:lnTo>
                  <a:lnTo>
                    <a:pt x="569" y="86"/>
                  </a:lnTo>
                  <a:lnTo>
                    <a:pt x="583" y="94"/>
                  </a:lnTo>
                  <a:lnTo>
                    <a:pt x="597" y="103"/>
                  </a:lnTo>
                  <a:lnTo>
                    <a:pt x="610" y="114"/>
                  </a:lnTo>
                  <a:lnTo>
                    <a:pt x="623" y="125"/>
                  </a:lnTo>
                  <a:lnTo>
                    <a:pt x="635" y="137"/>
                  </a:lnTo>
                  <a:lnTo>
                    <a:pt x="646" y="150"/>
                  </a:lnTo>
                  <a:lnTo>
                    <a:pt x="657" y="163"/>
                  </a:lnTo>
                  <a:lnTo>
                    <a:pt x="668" y="178"/>
                  </a:lnTo>
                  <a:lnTo>
                    <a:pt x="688" y="207"/>
                  </a:lnTo>
                  <a:lnTo>
                    <a:pt x="706" y="236"/>
                  </a:lnTo>
                  <a:lnTo>
                    <a:pt x="706" y="236"/>
                  </a:lnTo>
                  <a:lnTo>
                    <a:pt x="731" y="275"/>
                  </a:lnTo>
                  <a:lnTo>
                    <a:pt x="731" y="275"/>
                  </a:lnTo>
                  <a:lnTo>
                    <a:pt x="751" y="303"/>
                  </a:lnTo>
                  <a:lnTo>
                    <a:pt x="772" y="330"/>
                  </a:lnTo>
                  <a:lnTo>
                    <a:pt x="784" y="342"/>
                  </a:lnTo>
                  <a:lnTo>
                    <a:pt x="795" y="355"/>
                  </a:lnTo>
                  <a:lnTo>
                    <a:pt x="808" y="367"/>
                  </a:lnTo>
                  <a:lnTo>
                    <a:pt x="822" y="378"/>
                  </a:lnTo>
                  <a:lnTo>
                    <a:pt x="835" y="388"/>
                  </a:lnTo>
                  <a:lnTo>
                    <a:pt x="851" y="397"/>
                  </a:lnTo>
                  <a:lnTo>
                    <a:pt x="866" y="405"/>
                  </a:lnTo>
                  <a:lnTo>
                    <a:pt x="883" y="413"/>
                  </a:lnTo>
                  <a:lnTo>
                    <a:pt x="899" y="419"/>
                  </a:lnTo>
                  <a:lnTo>
                    <a:pt x="918" y="423"/>
                  </a:lnTo>
                  <a:lnTo>
                    <a:pt x="937" y="426"/>
                  </a:lnTo>
                  <a:lnTo>
                    <a:pt x="957" y="428"/>
                  </a:lnTo>
                  <a:lnTo>
                    <a:pt x="957" y="428"/>
                  </a:lnTo>
                  <a:lnTo>
                    <a:pt x="965" y="427"/>
                  </a:lnTo>
                  <a:lnTo>
                    <a:pt x="971" y="424"/>
                  </a:lnTo>
                  <a:lnTo>
                    <a:pt x="975" y="421"/>
                  </a:lnTo>
                  <a:lnTo>
                    <a:pt x="979" y="418"/>
                  </a:lnTo>
                  <a:lnTo>
                    <a:pt x="979" y="418"/>
                  </a:lnTo>
                  <a:lnTo>
                    <a:pt x="982" y="411"/>
                  </a:lnTo>
                  <a:lnTo>
                    <a:pt x="983" y="402"/>
                  </a:lnTo>
                  <a:lnTo>
                    <a:pt x="983" y="402"/>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86" name="Rectangle 41">
              <a:extLst>
                <a:ext uri="{FF2B5EF4-FFF2-40B4-BE49-F238E27FC236}">
                  <a16:creationId xmlns:a16="http://schemas.microsoft.com/office/drawing/2014/main" id="{0AC8D56E-8754-49EB-857A-E88D238E2065}"/>
                </a:ext>
              </a:extLst>
            </p:cNvPr>
            <p:cNvSpPr>
              <a:spLocks noChangeArrowheads="1"/>
            </p:cNvSpPr>
            <p:nvPr/>
          </p:nvSpPr>
          <p:spPr bwMode="auto">
            <a:xfrm>
              <a:off x="5130307" y="5926138"/>
              <a:ext cx="17463" cy="2444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87" name="Rectangle 42">
              <a:extLst>
                <a:ext uri="{FF2B5EF4-FFF2-40B4-BE49-F238E27FC236}">
                  <a16:creationId xmlns:a16="http://schemas.microsoft.com/office/drawing/2014/main" id="{13776111-AC35-4733-A444-D043357295A0}"/>
                </a:ext>
              </a:extLst>
            </p:cNvPr>
            <p:cNvSpPr>
              <a:spLocks noChangeArrowheads="1"/>
            </p:cNvSpPr>
            <p:nvPr/>
          </p:nvSpPr>
          <p:spPr bwMode="auto">
            <a:xfrm>
              <a:off x="5303344" y="5930901"/>
              <a:ext cx="17463" cy="242888"/>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88" name="Rectangle 43">
              <a:extLst>
                <a:ext uri="{FF2B5EF4-FFF2-40B4-BE49-F238E27FC236}">
                  <a16:creationId xmlns:a16="http://schemas.microsoft.com/office/drawing/2014/main" id="{AC2852E2-B487-427B-B500-57CFBCC4628E}"/>
                </a:ext>
              </a:extLst>
            </p:cNvPr>
            <p:cNvSpPr>
              <a:spLocks noChangeArrowheads="1"/>
            </p:cNvSpPr>
            <p:nvPr/>
          </p:nvSpPr>
          <p:spPr bwMode="auto">
            <a:xfrm>
              <a:off x="5358907" y="5930901"/>
              <a:ext cx="17463" cy="242888"/>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89" name="Rectangle 44">
              <a:extLst>
                <a:ext uri="{FF2B5EF4-FFF2-40B4-BE49-F238E27FC236}">
                  <a16:creationId xmlns:a16="http://schemas.microsoft.com/office/drawing/2014/main" id="{7453F0D0-6A8F-4EF9-A63E-D3C07E1E55CD}"/>
                </a:ext>
              </a:extLst>
            </p:cNvPr>
            <p:cNvSpPr>
              <a:spLocks noChangeArrowheads="1"/>
            </p:cNvSpPr>
            <p:nvPr/>
          </p:nvSpPr>
          <p:spPr bwMode="auto">
            <a:xfrm>
              <a:off x="4715969" y="5907088"/>
              <a:ext cx="17463" cy="277813"/>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90" name="Rectangle 45">
              <a:extLst>
                <a:ext uri="{FF2B5EF4-FFF2-40B4-BE49-F238E27FC236}">
                  <a16:creationId xmlns:a16="http://schemas.microsoft.com/office/drawing/2014/main" id="{B9E6D9D4-125E-454E-88CC-E3056FBAA18D}"/>
                </a:ext>
              </a:extLst>
            </p:cNvPr>
            <p:cNvSpPr>
              <a:spLocks noChangeArrowheads="1"/>
            </p:cNvSpPr>
            <p:nvPr/>
          </p:nvSpPr>
          <p:spPr bwMode="auto">
            <a:xfrm>
              <a:off x="4771532" y="5935663"/>
              <a:ext cx="17463" cy="220663"/>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91" name="Rectangle 46">
              <a:extLst>
                <a:ext uri="{FF2B5EF4-FFF2-40B4-BE49-F238E27FC236}">
                  <a16:creationId xmlns:a16="http://schemas.microsoft.com/office/drawing/2014/main" id="{D119FF8C-E8BC-4ED7-8A1B-0682AE696B90}"/>
                </a:ext>
              </a:extLst>
            </p:cNvPr>
            <p:cNvSpPr>
              <a:spLocks noChangeArrowheads="1"/>
            </p:cNvSpPr>
            <p:nvPr/>
          </p:nvSpPr>
          <p:spPr bwMode="auto">
            <a:xfrm>
              <a:off x="5071569" y="5881688"/>
              <a:ext cx="17463" cy="3333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92" name="Rectangle 47">
              <a:extLst>
                <a:ext uri="{FF2B5EF4-FFF2-40B4-BE49-F238E27FC236}">
                  <a16:creationId xmlns:a16="http://schemas.microsoft.com/office/drawing/2014/main" id="{FECA41DE-484D-4A11-8A37-32653BB84F69}"/>
                </a:ext>
              </a:extLst>
            </p:cNvPr>
            <p:cNvSpPr>
              <a:spLocks noChangeArrowheads="1"/>
            </p:cNvSpPr>
            <p:nvPr/>
          </p:nvSpPr>
          <p:spPr bwMode="auto">
            <a:xfrm>
              <a:off x="5012832" y="5881688"/>
              <a:ext cx="17463" cy="3333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93" name="Rectangle 48">
              <a:extLst>
                <a:ext uri="{FF2B5EF4-FFF2-40B4-BE49-F238E27FC236}">
                  <a16:creationId xmlns:a16="http://schemas.microsoft.com/office/drawing/2014/main" id="{FA43C12C-96A9-4C14-A1D8-F6EC1F6BBE1F}"/>
                </a:ext>
              </a:extLst>
            </p:cNvPr>
            <p:cNvSpPr>
              <a:spLocks noChangeArrowheads="1"/>
            </p:cNvSpPr>
            <p:nvPr/>
          </p:nvSpPr>
          <p:spPr bwMode="auto">
            <a:xfrm>
              <a:off x="4954094" y="5926138"/>
              <a:ext cx="17463" cy="244475"/>
            </a:xfrm>
            <a:prstGeom prst="rect">
              <a:avLst/>
            </a:prstGeom>
            <a:solidFill>
              <a:srgbClr val="3A3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94" name="Freeform 49">
              <a:extLst>
                <a:ext uri="{FF2B5EF4-FFF2-40B4-BE49-F238E27FC236}">
                  <a16:creationId xmlns:a16="http://schemas.microsoft.com/office/drawing/2014/main" id="{3103B8D0-1B77-4533-8944-FBD42B1480AE}"/>
                </a:ext>
              </a:extLst>
            </p:cNvPr>
            <p:cNvSpPr>
              <a:spLocks/>
            </p:cNvSpPr>
            <p:nvPr/>
          </p:nvSpPr>
          <p:spPr bwMode="auto">
            <a:xfrm>
              <a:off x="4657232" y="5881688"/>
              <a:ext cx="779463" cy="339725"/>
            </a:xfrm>
            <a:custGeom>
              <a:avLst/>
              <a:gdLst>
                <a:gd name="T0" fmla="*/ 46 w 982"/>
                <a:gd name="T1" fmla="*/ 71 h 427"/>
                <a:gd name="T2" fmla="*/ 74 w 982"/>
                <a:gd name="T3" fmla="*/ 76 h 427"/>
                <a:gd name="T4" fmla="*/ 126 w 982"/>
                <a:gd name="T5" fmla="*/ 101 h 427"/>
                <a:gd name="T6" fmla="*/ 168 w 982"/>
                <a:gd name="T7" fmla="*/ 140 h 427"/>
                <a:gd name="T8" fmla="*/ 216 w 982"/>
                <a:gd name="T9" fmla="*/ 204 h 427"/>
                <a:gd name="T10" fmla="*/ 258 w 982"/>
                <a:gd name="T11" fmla="*/ 270 h 427"/>
                <a:gd name="T12" fmla="*/ 302 w 982"/>
                <a:gd name="T13" fmla="*/ 329 h 427"/>
                <a:gd name="T14" fmla="*/ 342 w 982"/>
                <a:gd name="T15" fmla="*/ 368 h 427"/>
                <a:gd name="T16" fmla="*/ 385 w 982"/>
                <a:gd name="T17" fmla="*/ 399 h 427"/>
                <a:gd name="T18" fmla="*/ 435 w 982"/>
                <a:gd name="T19" fmla="*/ 419 h 427"/>
                <a:gd name="T20" fmla="*/ 491 w 982"/>
                <a:gd name="T21" fmla="*/ 427 h 427"/>
                <a:gd name="T22" fmla="*/ 529 w 982"/>
                <a:gd name="T23" fmla="*/ 424 h 427"/>
                <a:gd name="T24" fmla="*/ 581 w 982"/>
                <a:gd name="T25" fmla="*/ 407 h 427"/>
                <a:gd name="T26" fmla="*/ 626 w 982"/>
                <a:gd name="T27" fmla="*/ 379 h 427"/>
                <a:gd name="T28" fmla="*/ 667 w 982"/>
                <a:gd name="T29" fmla="*/ 343 h 427"/>
                <a:gd name="T30" fmla="*/ 703 w 982"/>
                <a:gd name="T31" fmla="*/ 301 h 427"/>
                <a:gd name="T32" fmla="*/ 745 w 982"/>
                <a:gd name="T33" fmla="*/ 237 h 427"/>
                <a:gd name="T34" fmla="*/ 802 w 982"/>
                <a:gd name="T35" fmla="*/ 155 h 427"/>
                <a:gd name="T36" fmla="*/ 841 w 982"/>
                <a:gd name="T37" fmla="*/ 112 h 427"/>
                <a:gd name="T38" fmla="*/ 890 w 982"/>
                <a:gd name="T39" fmla="*/ 82 h 427"/>
                <a:gd name="T40" fmla="*/ 927 w 982"/>
                <a:gd name="T41" fmla="*/ 72 h 427"/>
                <a:gd name="T42" fmla="*/ 948 w 982"/>
                <a:gd name="T43" fmla="*/ 70 h 427"/>
                <a:gd name="T44" fmla="*/ 969 w 982"/>
                <a:gd name="T45" fmla="*/ 63 h 427"/>
                <a:gd name="T46" fmla="*/ 979 w 982"/>
                <a:gd name="T47" fmla="*/ 46 h 427"/>
                <a:gd name="T48" fmla="*/ 981 w 982"/>
                <a:gd name="T49" fmla="*/ 26 h 427"/>
                <a:gd name="T50" fmla="*/ 973 w 982"/>
                <a:gd name="T51" fmla="*/ 10 h 427"/>
                <a:gd name="T52" fmla="*/ 956 w 982"/>
                <a:gd name="T53" fmla="*/ 0 h 427"/>
                <a:gd name="T54" fmla="*/ 928 w 982"/>
                <a:gd name="T55" fmla="*/ 1 h 427"/>
                <a:gd name="T56" fmla="*/ 874 w 982"/>
                <a:gd name="T57" fmla="*/ 13 h 427"/>
                <a:gd name="T58" fmla="*/ 827 w 982"/>
                <a:gd name="T59" fmla="*/ 37 h 427"/>
                <a:gd name="T60" fmla="*/ 785 w 982"/>
                <a:gd name="T61" fmla="*/ 70 h 427"/>
                <a:gd name="T62" fmla="*/ 748 w 982"/>
                <a:gd name="T63" fmla="*/ 110 h 427"/>
                <a:gd name="T64" fmla="*/ 714 w 982"/>
                <a:gd name="T65" fmla="*/ 156 h 427"/>
                <a:gd name="T66" fmla="*/ 650 w 982"/>
                <a:gd name="T67" fmla="*/ 255 h 427"/>
                <a:gd name="T68" fmla="*/ 612 w 982"/>
                <a:gd name="T69" fmla="*/ 301 h 427"/>
                <a:gd name="T70" fmla="*/ 567 w 982"/>
                <a:gd name="T71" fmla="*/ 336 h 427"/>
                <a:gd name="T72" fmla="*/ 532 w 982"/>
                <a:gd name="T73" fmla="*/ 350 h 427"/>
                <a:gd name="T74" fmla="*/ 502 w 982"/>
                <a:gd name="T75" fmla="*/ 355 h 427"/>
                <a:gd name="T76" fmla="*/ 481 w 982"/>
                <a:gd name="T77" fmla="*/ 355 h 427"/>
                <a:gd name="T78" fmla="*/ 451 w 982"/>
                <a:gd name="T79" fmla="*/ 350 h 427"/>
                <a:gd name="T80" fmla="*/ 416 w 982"/>
                <a:gd name="T81" fmla="*/ 336 h 427"/>
                <a:gd name="T82" fmla="*/ 371 w 982"/>
                <a:gd name="T83" fmla="*/ 301 h 427"/>
                <a:gd name="T84" fmla="*/ 332 w 982"/>
                <a:gd name="T85" fmla="*/ 255 h 427"/>
                <a:gd name="T86" fmla="*/ 267 w 982"/>
                <a:gd name="T87" fmla="*/ 156 h 427"/>
                <a:gd name="T88" fmla="*/ 234 w 982"/>
                <a:gd name="T89" fmla="*/ 110 h 427"/>
                <a:gd name="T90" fmla="*/ 197 w 982"/>
                <a:gd name="T91" fmla="*/ 70 h 427"/>
                <a:gd name="T92" fmla="*/ 156 w 982"/>
                <a:gd name="T93" fmla="*/ 37 h 427"/>
                <a:gd name="T94" fmla="*/ 109 w 982"/>
                <a:gd name="T95" fmla="*/ 13 h 427"/>
                <a:gd name="T96" fmla="*/ 54 w 982"/>
                <a:gd name="T97" fmla="*/ 1 h 427"/>
                <a:gd name="T98" fmla="*/ 26 w 982"/>
                <a:gd name="T99" fmla="*/ 0 h 427"/>
                <a:gd name="T100" fmla="*/ 8 w 982"/>
                <a:gd name="T101" fmla="*/ 10 h 427"/>
                <a:gd name="T102" fmla="*/ 1 w 982"/>
                <a:gd name="T103" fmla="*/ 26 h 427"/>
                <a:gd name="T104" fmla="*/ 2 w 982"/>
                <a:gd name="T105" fmla="*/ 46 h 427"/>
                <a:gd name="T106" fmla="*/ 14 w 982"/>
                <a:gd name="T107" fmla="*/ 63 h 427"/>
                <a:gd name="T108" fmla="*/ 34 w 982"/>
                <a:gd name="T109" fmla="*/ 70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2" h="427">
                  <a:moveTo>
                    <a:pt x="34" y="70"/>
                  </a:moveTo>
                  <a:lnTo>
                    <a:pt x="34" y="70"/>
                  </a:lnTo>
                  <a:lnTo>
                    <a:pt x="46" y="71"/>
                  </a:lnTo>
                  <a:lnTo>
                    <a:pt x="55" y="72"/>
                  </a:lnTo>
                  <a:lnTo>
                    <a:pt x="65" y="74"/>
                  </a:lnTo>
                  <a:lnTo>
                    <a:pt x="74" y="76"/>
                  </a:lnTo>
                  <a:lnTo>
                    <a:pt x="93" y="82"/>
                  </a:lnTo>
                  <a:lnTo>
                    <a:pt x="111" y="91"/>
                  </a:lnTo>
                  <a:lnTo>
                    <a:pt x="126" y="101"/>
                  </a:lnTo>
                  <a:lnTo>
                    <a:pt x="140" y="112"/>
                  </a:lnTo>
                  <a:lnTo>
                    <a:pt x="155" y="126"/>
                  </a:lnTo>
                  <a:lnTo>
                    <a:pt x="168" y="140"/>
                  </a:lnTo>
                  <a:lnTo>
                    <a:pt x="181" y="155"/>
                  </a:lnTo>
                  <a:lnTo>
                    <a:pt x="193" y="170"/>
                  </a:lnTo>
                  <a:lnTo>
                    <a:pt x="216" y="204"/>
                  </a:lnTo>
                  <a:lnTo>
                    <a:pt x="236" y="237"/>
                  </a:lnTo>
                  <a:lnTo>
                    <a:pt x="258" y="270"/>
                  </a:lnTo>
                  <a:lnTo>
                    <a:pt x="258" y="270"/>
                  </a:lnTo>
                  <a:lnTo>
                    <a:pt x="280" y="301"/>
                  </a:lnTo>
                  <a:lnTo>
                    <a:pt x="291" y="315"/>
                  </a:lnTo>
                  <a:lnTo>
                    <a:pt x="302" y="329"/>
                  </a:lnTo>
                  <a:lnTo>
                    <a:pt x="315" y="343"/>
                  </a:lnTo>
                  <a:lnTo>
                    <a:pt x="328" y="355"/>
                  </a:lnTo>
                  <a:lnTo>
                    <a:pt x="342" y="368"/>
                  </a:lnTo>
                  <a:lnTo>
                    <a:pt x="355" y="379"/>
                  </a:lnTo>
                  <a:lnTo>
                    <a:pt x="370" y="389"/>
                  </a:lnTo>
                  <a:lnTo>
                    <a:pt x="385" y="399"/>
                  </a:lnTo>
                  <a:lnTo>
                    <a:pt x="402" y="407"/>
                  </a:lnTo>
                  <a:lnTo>
                    <a:pt x="418" y="413"/>
                  </a:lnTo>
                  <a:lnTo>
                    <a:pt x="435" y="419"/>
                  </a:lnTo>
                  <a:lnTo>
                    <a:pt x="453" y="424"/>
                  </a:lnTo>
                  <a:lnTo>
                    <a:pt x="472" y="426"/>
                  </a:lnTo>
                  <a:lnTo>
                    <a:pt x="491" y="427"/>
                  </a:lnTo>
                  <a:lnTo>
                    <a:pt x="491" y="427"/>
                  </a:lnTo>
                  <a:lnTo>
                    <a:pt x="511" y="426"/>
                  </a:lnTo>
                  <a:lnTo>
                    <a:pt x="529" y="424"/>
                  </a:lnTo>
                  <a:lnTo>
                    <a:pt x="548" y="419"/>
                  </a:lnTo>
                  <a:lnTo>
                    <a:pt x="565" y="413"/>
                  </a:lnTo>
                  <a:lnTo>
                    <a:pt x="581" y="407"/>
                  </a:lnTo>
                  <a:lnTo>
                    <a:pt x="598" y="399"/>
                  </a:lnTo>
                  <a:lnTo>
                    <a:pt x="612" y="389"/>
                  </a:lnTo>
                  <a:lnTo>
                    <a:pt x="626" y="379"/>
                  </a:lnTo>
                  <a:lnTo>
                    <a:pt x="641" y="368"/>
                  </a:lnTo>
                  <a:lnTo>
                    <a:pt x="654" y="355"/>
                  </a:lnTo>
                  <a:lnTo>
                    <a:pt x="667" y="343"/>
                  </a:lnTo>
                  <a:lnTo>
                    <a:pt x="679" y="329"/>
                  </a:lnTo>
                  <a:lnTo>
                    <a:pt x="691" y="315"/>
                  </a:lnTo>
                  <a:lnTo>
                    <a:pt x="703" y="301"/>
                  </a:lnTo>
                  <a:lnTo>
                    <a:pt x="724" y="270"/>
                  </a:lnTo>
                  <a:lnTo>
                    <a:pt x="724" y="270"/>
                  </a:lnTo>
                  <a:lnTo>
                    <a:pt x="745" y="237"/>
                  </a:lnTo>
                  <a:lnTo>
                    <a:pt x="767" y="204"/>
                  </a:lnTo>
                  <a:lnTo>
                    <a:pt x="790" y="170"/>
                  </a:lnTo>
                  <a:lnTo>
                    <a:pt x="802" y="155"/>
                  </a:lnTo>
                  <a:lnTo>
                    <a:pt x="814" y="140"/>
                  </a:lnTo>
                  <a:lnTo>
                    <a:pt x="828" y="126"/>
                  </a:lnTo>
                  <a:lnTo>
                    <a:pt x="841" y="112"/>
                  </a:lnTo>
                  <a:lnTo>
                    <a:pt x="857" y="101"/>
                  </a:lnTo>
                  <a:lnTo>
                    <a:pt x="872" y="91"/>
                  </a:lnTo>
                  <a:lnTo>
                    <a:pt x="890" y="82"/>
                  </a:lnTo>
                  <a:lnTo>
                    <a:pt x="907" y="76"/>
                  </a:lnTo>
                  <a:lnTo>
                    <a:pt x="917" y="74"/>
                  </a:lnTo>
                  <a:lnTo>
                    <a:pt x="927" y="72"/>
                  </a:lnTo>
                  <a:lnTo>
                    <a:pt x="937" y="71"/>
                  </a:lnTo>
                  <a:lnTo>
                    <a:pt x="948" y="70"/>
                  </a:lnTo>
                  <a:lnTo>
                    <a:pt x="948" y="70"/>
                  </a:lnTo>
                  <a:lnTo>
                    <a:pt x="956" y="69"/>
                  </a:lnTo>
                  <a:lnTo>
                    <a:pt x="963" y="67"/>
                  </a:lnTo>
                  <a:lnTo>
                    <a:pt x="969" y="63"/>
                  </a:lnTo>
                  <a:lnTo>
                    <a:pt x="973" y="59"/>
                  </a:lnTo>
                  <a:lnTo>
                    <a:pt x="977" y="52"/>
                  </a:lnTo>
                  <a:lnTo>
                    <a:pt x="979" y="46"/>
                  </a:lnTo>
                  <a:lnTo>
                    <a:pt x="981" y="40"/>
                  </a:lnTo>
                  <a:lnTo>
                    <a:pt x="982" y="34"/>
                  </a:lnTo>
                  <a:lnTo>
                    <a:pt x="981" y="26"/>
                  </a:lnTo>
                  <a:lnTo>
                    <a:pt x="980" y="20"/>
                  </a:lnTo>
                  <a:lnTo>
                    <a:pt x="977" y="15"/>
                  </a:lnTo>
                  <a:lnTo>
                    <a:pt x="973" y="10"/>
                  </a:lnTo>
                  <a:lnTo>
                    <a:pt x="969" y="5"/>
                  </a:lnTo>
                  <a:lnTo>
                    <a:pt x="963" y="2"/>
                  </a:lnTo>
                  <a:lnTo>
                    <a:pt x="956" y="0"/>
                  </a:lnTo>
                  <a:lnTo>
                    <a:pt x="948" y="0"/>
                  </a:lnTo>
                  <a:lnTo>
                    <a:pt x="948" y="0"/>
                  </a:lnTo>
                  <a:lnTo>
                    <a:pt x="928" y="1"/>
                  </a:lnTo>
                  <a:lnTo>
                    <a:pt x="909" y="4"/>
                  </a:lnTo>
                  <a:lnTo>
                    <a:pt x="892" y="8"/>
                  </a:lnTo>
                  <a:lnTo>
                    <a:pt x="874" y="13"/>
                  </a:lnTo>
                  <a:lnTo>
                    <a:pt x="858" y="20"/>
                  </a:lnTo>
                  <a:lnTo>
                    <a:pt x="842" y="27"/>
                  </a:lnTo>
                  <a:lnTo>
                    <a:pt x="827" y="37"/>
                  </a:lnTo>
                  <a:lnTo>
                    <a:pt x="812" y="47"/>
                  </a:lnTo>
                  <a:lnTo>
                    <a:pt x="799" y="57"/>
                  </a:lnTo>
                  <a:lnTo>
                    <a:pt x="785" y="70"/>
                  </a:lnTo>
                  <a:lnTo>
                    <a:pt x="772" y="82"/>
                  </a:lnTo>
                  <a:lnTo>
                    <a:pt x="760" y="96"/>
                  </a:lnTo>
                  <a:lnTo>
                    <a:pt x="748" y="110"/>
                  </a:lnTo>
                  <a:lnTo>
                    <a:pt x="737" y="125"/>
                  </a:lnTo>
                  <a:lnTo>
                    <a:pt x="714" y="156"/>
                  </a:lnTo>
                  <a:lnTo>
                    <a:pt x="714" y="156"/>
                  </a:lnTo>
                  <a:lnTo>
                    <a:pt x="694" y="188"/>
                  </a:lnTo>
                  <a:lnTo>
                    <a:pt x="673" y="221"/>
                  </a:lnTo>
                  <a:lnTo>
                    <a:pt x="650" y="255"/>
                  </a:lnTo>
                  <a:lnTo>
                    <a:pt x="638" y="271"/>
                  </a:lnTo>
                  <a:lnTo>
                    <a:pt x="625" y="286"/>
                  </a:lnTo>
                  <a:lnTo>
                    <a:pt x="612" y="301"/>
                  </a:lnTo>
                  <a:lnTo>
                    <a:pt x="598" y="314"/>
                  </a:lnTo>
                  <a:lnTo>
                    <a:pt x="582" y="325"/>
                  </a:lnTo>
                  <a:lnTo>
                    <a:pt x="567" y="336"/>
                  </a:lnTo>
                  <a:lnTo>
                    <a:pt x="549" y="344"/>
                  </a:lnTo>
                  <a:lnTo>
                    <a:pt x="541" y="348"/>
                  </a:lnTo>
                  <a:lnTo>
                    <a:pt x="532" y="350"/>
                  </a:lnTo>
                  <a:lnTo>
                    <a:pt x="522" y="352"/>
                  </a:lnTo>
                  <a:lnTo>
                    <a:pt x="512" y="354"/>
                  </a:lnTo>
                  <a:lnTo>
                    <a:pt x="502" y="355"/>
                  </a:lnTo>
                  <a:lnTo>
                    <a:pt x="491" y="355"/>
                  </a:lnTo>
                  <a:lnTo>
                    <a:pt x="491" y="355"/>
                  </a:lnTo>
                  <a:lnTo>
                    <a:pt x="481" y="355"/>
                  </a:lnTo>
                  <a:lnTo>
                    <a:pt x="471" y="354"/>
                  </a:lnTo>
                  <a:lnTo>
                    <a:pt x="460" y="352"/>
                  </a:lnTo>
                  <a:lnTo>
                    <a:pt x="451" y="350"/>
                  </a:lnTo>
                  <a:lnTo>
                    <a:pt x="442" y="348"/>
                  </a:lnTo>
                  <a:lnTo>
                    <a:pt x="432" y="344"/>
                  </a:lnTo>
                  <a:lnTo>
                    <a:pt x="416" y="336"/>
                  </a:lnTo>
                  <a:lnTo>
                    <a:pt x="399" y="325"/>
                  </a:lnTo>
                  <a:lnTo>
                    <a:pt x="385" y="314"/>
                  </a:lnTo>
                  <a:lnTo>
                    <a:pt x="371" y="301"/>
                  </a:lnTo>
                  <a:lnTo>
                    <a:pt x="357" y="286"/>
                  </a:lnTo>
                  <a:lnTo>
                    <a:pt x="345" y="271"/>
                  </a:lnTo>
                  <a:lnTo>
                    <a:pt x="332" y="255"/>
                  </a:lnTo>
                  <a:lnTo>
                    <a:pt x="310" y="221"/>
                  </a:lnTo>
                  <a:lnTo>
                    <a:pt x="288" y="188"/>
                  </a:lnTo>
                  <a:lnTo>
                    <a:pt x="267" y="156"/>
                  </a:lnTo>
                  <a:lnTo>
                    <a:pt x="267" y="156"/>
                  </a:lnTo>
                  <a:lnTo>
                    <a:pt x="246" y="125"/>
                  </a:lnTo>
                  <a:lnTo>
                    <a:pt x="234" y="110"/>
                  </a:lnTo>
                  <a:lnTo>
                    <a:pt x="222" y="96"/>
                  </a:lnTo>
                  <a:lnTo>
                    <a:pt x="210" y="82"/>
                  </a:lnTo>
                  <a:lnTo>
                    <a:pt x="197" y="70"/>
                  </a:lnTo>
                  <a:lnTo>
                    <a:pt x="184" y="57"/>
                  </a:lnTo>
                  <a:lnTo>
                    <a:pt x="170" y="47"/>
                  </a:lnTo>
                  <a:lnTo>
                    <a:pt x="156" y="37"/>
                  </a:lnTo>
                  <a:lnTo>
                    <a:pt x="140" y="27"/>
                  </a:lnTo>
                  <a:lnTo>
                    <a:pt x="125" y="20"/>
                  </a:lnTo>
                  <a:lnTo>
                    <a:pt x="109" y="13"/>
                  </a:lnTo>
                  <a:lnTo>
                    <a:pt x="91" y="8"/>
                  </a:lnTo>
                  <a:lnTo>
                    <a:pt x="73" y="4"/>
                  </a:lnTo>
                  <a:lnTo>
                    <a:pt x="54" y="1"/>
                  </a:lnTo>
                  <a:lnTo>
                    <a:pt x="34" y="0"/>
                  </a:lnTo>
                  <a:lnTo>
                    <a:pt x="34" y="0"/>
                  </a:lnTo>
                  <a:lnTo>
                    <a:pt x="26" y="0"/>
                  </a:lnTo>
                  <a:lnTo>
                    <a:pt x="20" y="2"/>
                  </a:lnTo>
                  <a:lnTo>
                    <a:pt x="14" y="5"/>
                  </a:lnTo>
                  <a:lnTo>
                    <a:pt x="8" y="10"/>
                  </a:lnTo>
                  <a:lnTo>
                    <a:pt x="5" y="15"/>
                  </a:lnTo>
                  <a:lnTo>
                    <a:pt x="2" y="20"/>
                  </a:lnTo>
                  <a:lnTo>
                    <a:pt x="1" y="26"/>
                  </a:lnTo>
                  <a:lnTo>
                    <a:pt x="0" y="34"/>
                  </a:lnTo>
                  <a:lnTo>
                    <a:pt x="1" y="40"/>
                  </a:lnTo>
                  <a:lnTo>
                    <a:pt x="2" y="46"/>
                  </a:lnTo>
                  <a:lnTo>
                    <a:pt x="5" y="52"/>
                  </a:lnTo>
                  <a:lnTo>
                    <a:pt x="8" y="59"/>
                  </a:lnTo>
                  <a:lnTo>
                    <a:pt x="14" y="63"/>
                  </a:lnTo>
                  <a:lnTo>
                    <a:pt x="20" y="67"/>
                  </a:lnTo>
                  <a:lnTo>
                    <a:pt x="27" y="69"/>
                  </a:lnTo>
                  <a:lnTo>
                    <a:pt x="34" y="70"/>
                  </a:lnTo>
                  <a:lnTo>
                    <a:pt x="34" y="70"/>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95" name="Freeform 50">
              <a:extLst>
                <a:ext uri="{FF2B5EF4-FFF2-40B4-BE49-F238E27FC236}">
                  <a16:creationId xmlns:a16="http://schemas.microsoft.com/office/drawing/2014/main" id="{FC5847B2-FA9A-4161-8B77-C2D923BEC71D}"/>
                </a:ext>
              </a:extLst>
            </p:cNvPr>
            <p:cNvSpPr>
              <a:spLocks noEditPoints="1"/>
            </p:cNvSpPr>
            <p:nvPr/>
          </p:nvSpPr>
          <p:spPr bwMode="auto">
            <a:xfrm>
              <a:off x="4650882" y="5875338"/>
              <a:ext cx="792163" cy="352425"/>
            </a:xfrm>
            <a:custGeom>
              <a:avLst/>
              <a:gdLst>
                <a:gd name="T0" fmla="*/ 3 w 999"/>
                <a:gd name="T1" fmla="*/ 26 h 445"/>
                <a:gd name="T2" fmla="*/ 42 w 999"/>
                <a:gd name="T3" fmla="*/ 0 h 445"/>
                <a:gd name="T4" fmla="*/ 141 w 999"/>
                <a:gd name="T5" fmla="*/ 24 h 445"/>
                <a:gd name="T6" fmla="*/ 230 w 999"/>
                <a:gd name="T7" fmla="*/ 92 h 445"/>
                <a:gd name="T8" fmla="*/ 308 w 999"/>
                <a:gd name="T9" fmla="*/ 200 h 445"/>
                <a:gd name="T10" fmla="*/ 375 w 999"/>
                <a:gd name="T11" fmla="*/ 294 h 445"/>
                <a:gd name="T12" fmla="*/ 452 w 999"/>
                <a:gd name="T13" fmla="*/ 349 h 445"/>
                <a:gd name="T14" fmla="*/ 532 w 999"/>
                <a:gd name="T15" fmla="*/ 353 h 445"/>
                <a:gd name="T16" fmla="*/ 612 w 999"/>
                <a:gd name="T17" fmla="*/ 306 h 445"/>
                <a:gd name="T18" fmla="*/ 690 w 999"/>
                <a:gd name="T19" fmla="*/ 200 h 445"/>
                <a:gd name="T20" fmla="*/ 757 w 999"/>
                <a:gd name="T21" fmla="*/ 106 h 445"/>
                <a:gd name="T22" fmla="*/ 840 w 999"/>
                <a:gd name="T23" fmla="*/ 33 h 445"/>
                <a:gd name="T24" fmla="*/ 955 w 999"/>
                <a:gd name="T25" fmla="*/ 0 h 445"/>
                <a:gd name="T26" fmla="*/ 993 w 999"/>
                <a:gd name="T27" fmla="*/ 19 h 445"/>
                <a:gd name="T28" fmla="*/ 997 w 999"/>
                <a:gd name="T29" fmla="*/ 59 h 445"/>
                <a:gd name="T30" fmla="*/ 956 w 999"/>
                <a:gd name="T31" fmla="*/ 89 h 445"/>
                <a:gd name="T32" fmla="*/ 880 w 999"/>
                <a:gd name="T33" fmla="*/ 111 h 445"/>
                <a:gd name="T34" fmla="*/ 812 w 999"/>
                <a:gd name="T35" fmla="*/ 176 h 445"/>
                <a:gd name="T36" fmla="*/ 740 w 999"/>
                <a:gd name="T37" fmla="*/ 285 h 445"/>
                <a:gd name="T38" fmla="*/ 659 w 999"/>
                <a:gd name="T39" fmla="*/ 381 h 445"/>
                <a:gd name="T40" fmla="*/ 560 w 999"/>
                <a:gd name="T41" fmla="*/ 437 h 445"/>
                <a:gd name="T42" fmla="*/ 457 w 999"/>
                <a:gd name="T43" fmla="*/ 442 h 445"/>
                <a:gd name="T44" fmla="*/ 354 w 999"/>
                <a:gd name="T45" fmla="*/ 393 h 445"/>
                <a:gd name="T46" fmla="*/ 279 w 999"/>
                <a:gd name="T47" fmla="*/ 314 h 445"/>
                <a:gd name="T48" fmla="*/ 196 w 999"/>
                <a:gd name="T49" fmla="*/ 190 h 445"/>
                <a:gd name="T50" fmla="*/ 131 w 999"/>
                <a:gd name="T51" fmla="*/ 119 h 445"/>
                <a:gd name="T52" fmla="*/ 42 w 999"/>
                <a:gd name="T53" fmla="*/ 89 h 445"/>
                <a:gd name="T54" fmla="*/ 10 w 999"/>
                <a:gd name="T55" fmla="*/ 74 h 445"/>
                <a:gd name="T56" fmla="*/ 981 w 999"/>
                <a:gd name="T57" fmla="*/ 44 h 445"/>
                <a:gd name="T58" fmla="*/ 978 w 999"/>
                <a:gd name="T59" fmla="*/ 29 h 445"/>
                <a:gd name="T60" fmla="*/ 956 w 999"/>
                <a:gd name="T61" fmla="*/ 18 h 445"/>
                <a:gd name="T62" fmla="*/ 849 w 999"/>
                <a:gd name="T63" fmla="*/ 48 h 445"/>
                <a:gd name="T64" fmla="*/ 771 w 999"/>
                <a:gd name="T65" fmla="*/ 116 h 445"/>
                <a:gd name="T66" fmla="*/ 686 w 999"/>
                <a:gd name="T67" fmla="*/ 239 h 445"/>
                <a:gd name="T68" fmla="*/ 610 w 999"/>
                <a:gd name="T69" fmla="*/ 332 h 445"/>
                <a:gd name="T70" fmla="*/ 518 w 999"/>
                <a:gd name="T71" fmla="*/ 374 h 445"/>
                <a:gd name="T72" fmla="*/ 431 w 999"/>
                <a:gd name="T73" fmla="*/ 359 h 445"/>
                <a:gd name="T74" fmla="*/ 353 w 999"/>
                <a:gd name="T75" fmla="*/ 296 h 445"/>
                <a:gd name="T76" fmla="*/ 268 w 999"/>
                <a:gd name="T77" fmla="*/ 171 h 445"/>
                <a:gd name="T78" fmla="*/ 192 w 999"/>
                <a:gd name="T79" fmla="*/ 79 h 445"/>
                <a:gd name="T80" fmla="*/ 100 w 999"/>
                <a:gd name="T81" fmla="*/ 27 h 445"/>
                <a:gd name="T82" fmla="*/ 31 w 999"/>
                <a:gd name="T83" fmla="*/ 20 h 445"/>
                <a:gd name="T84" fmla="*/ 17 w 999"/>
                <a:gd name="T85" fmla="*/ 43 h 445"/>
                <a:gd name="T86" fmla="*/ 27 w 999"/>
                <a:gd name="T87" fmla="*/ 65 h 445"/>
                <a:gd name="T88" fmla="*/ 79 w 999"/>
                <a:gd name="T89" fmla="*/ 76 h 445"/>
                <a:gd name="T90" fmla="*/ 166 w 999"/>
                <a:gd name="T91" fmla="*/ 126 h 445"/>
                <a:gd name="T92" fmla="*/ 248 w 999"/>
                <a:gd name="T93" fmla="*/ 236 h 445"/>
                <a:gd name="T94" fmla="*/ 325 w 999"/>
                <a:gd name="T95" fmla="*/ 342 h 445"/>
                <a:gd name="T96" fmla="*/ 409 w 999"/>
                <a:gd name="T97" fmla="*/ 407 h 445"/>
                <a:gd name="T98" fmla="*/ 499 w 999"/>
                <a:gd name="T99" fmla="*/ 427 h 445"/>
                <a:gd name="T100" fmla="*/ 606 w 999"/>
                <a:gd name="T101" fmla="*/ 398 h 445"/>
                <a:gd name="T102" fmla="*/ 685 w 999"/>
                <a:gd name="T103" fmla="*/ 329 h 445"/>
                <a:gd name="T104" fmla="*/ 769 w 999"/>
                <a:gd name="T105" fmla="*/ 207 h 445"/>
                <a:gd name="T106" fmla="*/ 845 w 999"/>
                <a:gd name="T107" fmla="*/ 115 h 445"/>
                <a:gd name="T108" fmla="*/ 937 w 999"/>
                <a:gd name="T109" fmla="*/ 73 h 445"/>
                <a:gd name="T110" fmla="*/ 975 w 999"/>
                <a:gd name="T111" fmla="*/ 62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99" h="445">
                  <a:moveTo>
                    <a:pt x="0" y="44"/>
                  </a:moveTo>
                  <a:lnTo>
                    <a:pt x="0" y="44"/>
                  </a:lnTo>
                  <a:lnTo>
                    <a:pt x="0" y="42"/>
                  </a:lnTo>
                  <a:lnTo>
                    <a:pt x="0" y="42"/>
                  </a:lnTo>
                  <a:lnTo>
                    <a:pt x="1" y="34"/>
                  </a:lnTo>
                  <a:lnTo>
                    <a:pt x="3" y="26"/>
                  </a:lnTo>
                  <a:lnTo>
                    <a:pt x="6" y="19"/>
                  </a:lnTo>
                  <a:lnTo>
                    <a:pt x="11" y="13"/>
                  </a:lnTo>
                  <a:lnTo>
                    <a:pt x="17" y="7"/>
                  </a:lnTo>
                  <a:lnTo>
                    <a:pt x="25" y="3"/>
                  </a:lnTo>
                  <a:lnTo>
                    <a:pt x="33" y="1"/>
                  </a:lnTo>
                  <a:lnTo>
                    <a:pt x="42" y="0"/>
                  </a:lnTo>
                  <a:lnTo>
                    <a:pt x="42" y="0"/>
                  </a:lnTo>
                  <a:lnTo>
                    <a:pt x="65" y="2"/>
                  </a:lnTo>
                  <a:lnTo>
                    <a:pt x="86" y="5"/>
                  </a:lnTo>
                  <a:lnTo>
                    <a:pt x="105" y="11"/>
                  </a:lnTo>
                  <a:lnTo>
                    <a:pt x="124" y="17"/>
                  </a:lnTo>
                  <a:lnTo>
                    <a:pt x="141" y="24"/>
                  </a:lnTo>
                  <a:lnTo>
                    <a:pt x="158" y="33"/>
                  </a:lnTo>
                  <a:lnTo>
                    <a:pt x="174" y="44"/>
                  </a:lnTo>
                  <a:lnTo>
                    <a:pt x="189" y="54"/>
                  </a:lnTo>
                  <a:lnTo>
                    <a:pt x="203" y="66"/>
                  </a:lnTo>
                  <a:lnTo>
                    <a:pt x="217" y="79"/>
                  </a:lnTo>
                  <a:lnTo>
                    <a:pt x="230" y="92"/>
                  </a:lnTo>
                  <a:lnTo>
                    <a:pt x="241" y="106"/>
                  </a:lnTo>
                  <a:lnTo>
                    <a:pt x="253" y="119"/>
                  </a:lnTo>
                  <a:lnTo>
                    <a:pt x="263" y="133"/>
                  </a:lnTo>
                  <a:lnTo>
                    <a:pt x="283" y="161"/>
                  </a:lnTo>
                  <a:lnTo>
                    <a:pt x="283" y="161"/>
                  </a:lnTo>
                  <a:lnTo>
                    <a:pt x="308" y="200"/>
                  </a:lnTo>
                  <a:lnTo>
                    <a:pt x="308" y="200"/>
                  </a:lnTo>
                  <a:lnTo>
                    <a:pt x="326" y="228"/>
                  </a:lnTo>
                  <a:lnTo>
                    <a:pt x="345" y="256"/>
                  </a:lnTo>
                  <a:lnTo>
                    <a:pt x="355" y="269"/>
                  </a:lnTo>
                  <a:lnTo>
                    <a:pt x="365" y="282"/>
                  </a:lnTo>
                  <a:lnTo>
                    <a:pt x="375" y="294"/>
                  </a:lnTo>
                  <a:lnTo>
                    <a:pt x="387" y="306"/>
                  </a:lnTo>
                  <a:lnTo>
                    <a:pt x="398" y="317"/>
                  </a:lnTo>
                  <a:lnTo>
                    <a:pt x="411" y="327"/>
                  </a:lnTo>
                  <a:lnTo>
                    <a:pt x="424" y="335"/>
                  </a:lnTo>
                  <a:lnTo>
                    <a:pt x="437" y="343"/>
                  </a:lnTo>
                  <a:lnTo>
                    <a:pt x="452" y="349"/>
                  </a:lnTo>
                  <a:lnTo>
                    <a:pt x="466" y="353"/>
                  </a:lnTo>
                  <a:lnTo>
                    <a:pt x="483" y="356"/>
                  </a:lnTo>
                  <a:lnTo>
                    <a:pt x="499" y="357"/>
                  </a:lnTo>
                  <a:lnTo>
                    <a:pt x="499" y="357"/>
                  </a:lnTo>
                  <a:lnTo>
                    <a:pt x="516" y="356"/>
                  </a:lnTo>
                  <a:lnTo>
                    <a:pt x="532" y="353"/>
                  </a:lnTo>
                  <a:lnTo>
                    <a:pt x="547" y="349"/>
                  </a:lnTo>
                  <a:lnTo>
                    <a:pt x="561" y="343"/>
                  </a:lnTo>
                  <a:lnTo>
                    <a:pt x="575" y="335"/>
                  </a:lnTo>
                  <a:lnTo>
                    <a:pt x="588" y="327"/>
                  </a:lnTo>
                  <a:lnTo>
                    <a:pt x="600" y="317"/>
                  </a:lnTo>
                  <a:lnTo>
                    <a:pt x="612" y="306"/>
                  </a:lnTo>
                  <a:lnTo>
                    <a:pt x="623" y="294"/>
                  </a:lnTo>
                  <a:lnTo>
                    <a:pt x="633" y="282"/>
                  </a:lnTo>
                  <a:lnTo>
                    <a:pt x="644" y="269"/>
                  </a:lnTo>
                  <a:lnTo>
                    <a:pt x="653" y="256"/>
                  </a:lnTo>
                  <a:lnTo>
                    <a:pt x="673" y="228"/>
                  </a:lnTo>
                  <a:lnTo>
                    <a:pt x="690" y="200"/>
                  </a:lnTo>
                  <a:lnTo>
                    <a:pt x="690" y="200"/>
                  </a:lnTo>
                  <a:lnTo>
                    <a:pt x="715" y="161"/>
                  </a:lnTo>
                  <a:lnTo>
                    <a:pt x="715" y="161"/>
                  </a:lnTo>
                  <a:lnTo>
                    <a:pt x="735" y="133"/>
                  </a:lnTo>
                  <a:lnTo>
                    <a:pt x="746" y="119"/>
                  </a:lnTo>
                  <a:lnTo>
                    <a:pt x="757" y="106"/>
                  </a:lnTo>
                  <a:lnTo>
                    <a:pt x="769" y="92"/>
                  </a:lnTo>
                  <a:lnTo>
                    <a:pt x="782" y="79"/>
                  </a:lnTo>
                  <a:lnTo>
                    <a:pt x="795" y="66"/>
                  </a:lnTo>
                  <a:lnTo>
                    <a:pt x="809" y="54"/>
                  </a:lnTo>
                  <a:lnTo>
                    <a:pt x="824" y="44"/>
                  </a:lnTo>
                  <a:lnTo>
                    <a:pt x="840" y="33"/>
                  </a:lnTo>
                  <a:lnTo>
                    <a:pt x="857" y="24"/>
                  </a:lnTo>
                  <a:lnTo>
                    <a:pt x="875" y="17"/>
                  </a:lnTo>
                  <a:lnTo>
                    <a:pt x="893" y="11"/>
                  </a:lnTo>
                  <a:lnTo>
                    <a:pt x="913" y="5"/>
                  </a:lnTo>
                  <a:lnTo>
                    <a:pt x="934" y="2"/>
                  </a:lnTo>
                  <a:lnTo>
                    <a:pt x="955" y="0"/>
                  </a:lnTo>
                  <a:lnTo>
                    <a:pt x="955" y="0"/>
                  </a:lnTo>
                  <a:lnTo>
                    <a:pt x="966" y="1"/>
                  </a:lnTo>
                  <a:lnTo>
                    <a:pt x="974" y="3"/>
                  </a:lnTo>
                  <a:lnTo>
                    <a:pt x="981" y="7"/>
                  </a:lnTo>
                  <a:lnTo>
                    <a:pt x="987" y="13"/>
                  </a:lnTo>
                  <a:lnTo>
                    <a:pt x="993" y="19"/>
                  </a:lnTo>
                  <a:lnTo>
                    <a:pt x="996" y="26"/>
                  </a:lnTo>
                  <a:lnTo>
                    <a:pt x="998" y="34"/>
                  </a:lnTo>
                  <a:lnTo>
                    <a:pt x="999" y="42"/>
                  </a:lnTo>
                  <a:lnTo>
                    <a:pt x="999" y="42"/>
                  </a:lnTo>
                  <a:lnTo>
                    <a:pt x="999" y="51"/>
                  </a:lnTo>
                  <a:lnTo>
                    <a:pt x="997" y="59"/>
                  </a:lnTo>
                  <a:lnTo>
                    <a:pt x="994" y="66"/>
                  </a:lnTo>
                  <a:lnTo>
                    <a:pt x="988" y="74"/>
                  </a:lnTo>
                  <a:lnTo>
                    <a:pt x="982" y="80"/>
                  </a:lnTo>
                  <a:lnTo>
                    <a:pt x="975" y="84"/>
                  </a:lnTo>
                  <a:lnTo>
                    <a:pt x="967" y="87"/>
                  </a:lnTo>
                  <a:lnTo>
                    <a:pt x="956" y="89"/>
                  </a:lnTo>
                  <a:lnTo>
                    <a:pt x="956" y="89"/>
                  </a:lnTo>
                  <a:lnTo>
                    <a:pt x="939" y="90"/>
                  </a:lnTo>
                  <a:lnTo>
                    <a:pt x="923" y="93"/>
                  </a:lnTo>
                  <a:lnTo>
                    <a:pt x="908" y="97"/>
                  </a:lnTo>
                  <a:lnTo>
                    <a:pt x="893" y="104"/>
                  </a:lnTo>
                  <a:lnTo>
                    <a:pt x="880" y="111"/>
                  </a:lnTo>
                  <a:lnTo>
                    <a:pt x="868" y="119"/>
                  </a:lnTo>
                  <a:lnTo>
                    <a:pt x="855" y="130"/>
                  </a:lnTo>
                  <a:lnTo>
                    <a:pt x="844" y="140"/>
                  </a:lnTo>
                  <a:lnTo>
                    <a:pt x="833" y="151"/>
                  </a:lnTo>
                  <a:lnTo>
                    <a:pt x="822" y="164"/>
                  </a:lnTo>
                  <a:lnTo>
                    <a:pt x="812" y="176"/>
                  </a:lnTo>
                  <a:lnTo>
                    <a:pt x="803" y="190"/>
                  </a:lnTo>
                  <a:lnTo>
                    <a:pt x="783" y="217"/>
                  </a:lnTo>
                  <a:lnTo>
                    <a:pt x="766" y="245"/>
                  </a:lnTo>
                  <a:lnTo>
                    <a:pt x="766" y="245"/>
                  </a:lnTo>
                  <a:lnTo>
                    <a:pt x="740" y="285"/>
                  </a:lnTo>
                  <a:lnTo>
                    <a:pt x="740" y="285"/>
                  </a:lnTo>
                  <a:lnTo>
                    <a:pt x="720" y="314"/>
                  </a:lnTo>
                  <a:lnTo>
                    <a:pt x="709" y="327"/>
                  </a:lnTo>
                  <a:lnTo>
                    <a:pt x="697" y="342"/>
                  </a:lnTo>
                  <a:lnTo>
                    <a:pt x="685" y="355"/>
                  </a:lnTo>
                  <a:lnTo>
                    <a:pt x="673" y="368"/>
                  </a:lnTo>
                  <a:lnTo>
                    <a:pt x="659" y="381"/>
                  </a:lnTo>
                  <a:lnTo>
                    <a:pt x="645" y="393"/>
                  </a:lnTo>
                  <a:lnTo>
                    <a:pt x="629" y="405"/>
                  </a:lnTo>
                  <a:lnTo>
                    <a:pt x="614" y="414"/>
                  </a:lnTo>
                  <a:lnTo>
                    <a:pt x="597" y="423"/>
                  </a:lnTo>
                  <a:lnTo>
                    <a:pt x="579" y="431"/>
                  </a:lnTo>
                  <a:lnTo>
                    <a:pt x="560" y="437"/>
                  </a:lnTo>
                  <a:lnTo>
                    <a:pt x="542" y="442"/>
                  </a:lnTo>
                  <a:lnTo>
                    <a:pt x="521" y="444"/>
                  </a:lnTo>
                  <a:lnTo>
                    <a:pt x="499" y="445"/>
                  </a:lnTo>
                  <a:lnTo>
                    <a:pt x="499" y="445"/>
                  </a:lnTo>
                  <a:lnTo>
                    <a:pt x="478" y="444"/>
                  </a:lnTo>
                  <a:lnTo>
                    <a:pt x="457" y="442"/>
                  </a:lnTo>
                  <a:lnTo>
                    <a:pt x="437" y="437"/>
                  </a:lnTo>
                  <a:lnTo>
                    <a:pt x="419" y="431"/>
                  </a:lnTo>
                  <a:lnTo>
                    <a:pt x="401" y="423"/>
                  </a:lnTo>
                  <a:lnTo>
                    <a:pt x="385" y="414"/>
                  </a:lnTo>
                  <a:lnTo>
                    <a:pt x="369" y="405"/>
                  </a:lnTo>
                  <a:lnTo>
                    <a:pt x="354" y="393"/>
                  </a:lnTo>
                  <a:lnTo>
                    <a:pt x="339" y="381"/>
                  </a:lnTo>
                  <a:lnTo>
                    <a:pt x="326" y="368"/>
                  </a:lnTo>
                  <a:lnTo>
                    <a:pt x="314" y="355"/>
                  </a:lnTo>
                  <a:lnTo>
                    <a:pt x="301" y="342"/>
                  </a:lnTo>
                  <a:lnTo>
                    <a:pt x="290" y="327"/>
                  </a:lnTo>
                  <a:lnTo>
                    <a:pt x="279" y="314"/>
                  </a:lnTo>
                  <a:lnTo>
                    <a:pt x="259" y="285"/>
                  </a:lnTo>
                  <a:lnTo>
                    <a:pt x="259" y="285"/>
                  </a:lnTo>
                  <a:lnTo>
                    <a:pt x="233" y="245"/>
                  </a:lnTo>
                  <a:lnTo>
                    <a:pt x="233" y="245"/>
                  </a:lnTo>
                  <a:lnTo>
                    <a:pt x="215" y="217"/>
                  </a:lnTo>
                  <a:lnTo>
                    <a:pt x="196" y="190"/>
                  </a:lnTo>
                  <a:lnTo>
                    <a:pt x="187" y="176"/>
                  </a:lnTo>
                  <a:lnTo>
                    <a:pt x="176" y="164"/>
                  </a:lnTo>
                  <a:lnTo>
                    <a:pt x="166" y="151"/>
                  </a:lnTo>
                  <a:lnTo>
                    <a:pt x="155" y="140"/>
                  </a:lnTo>
                  <a:lnTo>
                    <a:pt x="143" y="130"/>
                  </a:lnTo>
                  <a:lnTo>
                    <a:pt x="131" y="119"/>
                  </a:lnTo>
                  <a:lnTo>
                    <a:pt x="119" y="111"/>
                  </a:lnTo>
                  <a:lnTo>
                    <a:pt x="105" y="104"/>
                  </a:lnTo>
                  <a:lnTo>
                    <a:pt x="91" y="97"/>
                  </a:lnTo>
                  <a:lnTo>
                    <a:pt x="75" y="93"/>
                  </a:lnTo>
                  <a:lnTo>
                    <a:pt x="59" y="90"/>
                  </a:lnTo>
                  <a:lnTo>
                    <a:pt x="42" y="89"/>
                  </a:lnTo>
                  <a:lnTo>
                    <a:pt x="42" y="89"/>
                  </a:lnTo>
                  <a:lnTo>
                    <a:pt x="42" y="89"/>
                  </a:lnTo>
                  <a:lnTo>
                    <a:pt x="32" y="87"/>
                  </a:lnTo>
                  <a:lnTo>
                    <a:pt x="24" y="84"/>
                  </a:lnTo>
                  <a:lnTo>
                    <a:pt x="16" y="80"/>
                  </a:lnTo>
                  <a:lnTo>
                    <a:pt x="10" y="74"/>
                  </a:lnTo>
                  <a:lnTo>
                    <a:pt x="6" y="67"/>
                  </a:lnTo>
                  <a:lnTo>
                    <a:pt x="2" y="60"/>
                  </a:lnTo>
                  <a:lnTo>
                    <a:pt x="0" y="52"/>
                  </a:lnTo>
                  <a:lnTo>
                    <a:pt x="0" y="44"/>
                  </a:lnTo>
                  <a:lnTo>
                    <a:pt x="0" y="44"/>
                  </a:lnTo>
                  <a:close/>
                  <a:moveTo>
                    <a:pt x="981" y="44"/>
                  </a:moveTo>
                  <a:lnTo>
                    <a:pt x="981" y="44"/>
                  </a:lnTo>
                  <a:lnTo>
                    <a:pt x="981" y="43"/>
                  </a:lnTo>
                  <a:lnTo>
                    <a:pt x="981" y="43"/>
                  </a:lnTo>
                  <a:lnTo>
                    <a:pt x="981" y="39"/>
                  </a:lnTo>
                  <a:lnTo>
                    <a:pt x="980" y="33"/>
                  </a:lnTo>
                  <a:lnTo>
                    <a:pt x="978" y="29"/>
                  </a:lnTo>
                  <a:lnTo>
                    <a:pt x="975" y="26"/>
                  </a:lnTo>
                  <a:lnTo>
                    <a:pt x="972" y="22"/>
                  </a:lnTo>
                  <a:lnTo>
                    <a:pt x="968" y="20"/>
                  </a:lnTo>
                  <a:lnTo>
                    <a:pt x="963" y="19"/>
                  </a:lnTo>
                  <a:lnTo>
                    <a:pt x="956" y="18"/>
                  </a:lnTo>
                  <a:lnTo>
                    <a:pt x="956" y="18"/>
                  </a:lnTo>
                  <a:lnTo>
                    <a:pt x="936" y="20"/>
                  </a:lnTo>
                  <a:lnTo>
                    <a:pt x="917" y="22"/>
                  </a:lnTo>
                  <a:lnTo>
                    <a:pt x="899" y="27"/>
                  </a:lnTo>
                  <a:lnTo>
                    <a:pt x="881" y="33"/>
                  </a:lnTo>
                  <a:lnTo>
                    <a:pt x="865" y="40"/>
                  </a:lnTo>
                  <a:lnTo>
                    <a:pt x="849" y="48"/>
                  </a:lnTo>
                  <a:lnTo>
                    <a:pt x="835" y="57"/>
                  </a:lnTo>
                  <a:lnTo>
                    <a:pt x="820" y="67"/>
                  </a:lnTo>
                  <a:lnTo>
                    <a:pt x="807" y="79"/>
                  </a:lnTo>
                  <a:lnTo>
                    <a:pt x="794" y="91"/>
                  </a:lnTo>
                  <a:lnTo>
                    <a:pt x="782" y="104"/>
                  </a:lnTo>
                  <a:lnTo>
                    <a:pt x="771" y="116"/>
                  </a:lnTo>
                  <a:lnTo>
                    <a:pt x="749" y="143"/>
                  </a:lnTo>
                  <a:lnTo>
                    <a:pt x="730" y="171"/>
                  </a:lnTo>
                  <a:lnTo>
                    <a:pt x="730" y="171"/>
                  </a:lnTo>
                  <a:lnTo>
                    <a:pt x="705" y="210"/>
                  </a:lnTo>
                  <a:lnTo>
                    <a:pt x="705" y="210"/>
                  </a:lnTo>
                  <a:lnTo>
                    <a:pt x="686" y="239"/>
                  </a:lnTo>
                  <a:lnTo>
                    <a:pt x="666" y="268"/>
                  </a:lnTo>
                  <a:lnTo>
                    <a:pt x="656" y="283"/>
                  </a:lnTo>
                  <a:lnTo>
                    <a:pt x="645" y="296"/>
                  </a:lnTo>
                  <a:lnTo>
                    <a:pt x="633" y="308"/>
                  </a:lnTo>
                  <a:lnTo>
                    <a:pt x="622" y="321"/>
                  </a:lnTo>
                  <a:lnTo>
                    <a:pt x="610" y="332"/>
                  </a:lnTo>
                  <a:lnTo>
                    <a:pt x="596" y="343"/>
                  </a:lnTo>
                  <a:lnTo>
                    <a:pt x="582" y="352"/>
                  </a:lnTo>
                  <a:lnTo>
                    <a:pt x="567" y="359"/>
                  </a:lnTo>
                  <a:lnTo>
                    <a:pt x="552" y="366"/>
                  </a:lnTo>
                  <a:lnTo>
                    <a:pt x="535" y="371"/>
                  </a:lnTo>
                  <a:lnTo>
                    <a:pt x="518" y="374"/>
                  </a:lnTo>
                  <a:lnTo>
                    <a:pt x="499" y="375"/>
                  </a:lnTo>
                  <a:lnTo>
                    <a:pt x="499" y="375"/>
                  </a:lnTo>
                  <a:lnTo>
                    <a:pt x="481" y="374"/>
                  </a:lnTo>
                  <a:lnTo>
                    <a:pt x="463" y="371"/>
                  </a:lnTo>
                  <a:lnTo>
                    <a:pt x="447" y="366"/>
                  </a:lnTo>
                  <a:lnTo>
                    <a:pt x="431" y="359"/>
                  </a:lnTo>
                  <a:lnTo>
                    <a:pt x="416" y="352"/>
                  </a:lnTo>
                  <a:lnTo>
                    <a:pt x="402" y="343"/>
                  </a:lnTo>
                  <a:lnTo>
                    <a:pt x="389" y="332"/>
                  </a:lnTo>
                  <a:lnTo>
                    <a:pt x="377" y="321"/>
                  </a:lnTo>
                  <a:lnTo>
                    <a:pt x="364" y="308"/>
                  </a:lnTo>
                  <a:lnTo>
                    <a:pt x="353" y="296"/>
                  </a:lnTo>
                  <a:lnTo>
                    <a:pt x="342" y="283"/>
                  </a:lnTo>
                  <a:lnTo>
                    <a:pt x="332" y="268"/>
                  </a:lnTo>
                  <a:lnTo>
                    <a:pt x="313" y="239"/>
                  </a:lnTo>
                  <a:lnTo>
                    <a:pt x="294" y="209"/>
                  </a:lnTo>
                  <a:lnTo>
                    <a:pt x="294" y="209"/>
                  </a:lnTo>
                  <a:lnTo>
                    <a:pt x="268" y="171"/>
                  </a:lnTo>
                  <a:lnTo>
                    <a:pt x="268" y="171"/>
                  </a:lnTo>
                  <a:lnTo>
                    <a:pt x="249" y="143"/>
                  </a:lnTo>
                  <a:lnTo>
                    <a:pt x="228" y="116"/>
                  </a:lnTo>
                  <a:lnTo>
                    <a:pt x="217" y="104"/>
                  </a:lnTo>
                  <a:lnTo>
                    <a:pt x="204" y="91"/>
                  </a:lnTo>
                  <a:lnTo>
                    <a:pt x="192" y="79"/>
                  </a:lnTo>
                  <a:lnTo>
                    <a:pt x="178" y="67"/>
                  </a:lnTo>
                  <a:lnTo>
                    <a:pt x="164" y="57"/>
                  </a:lnTo>
                  <a:lnTo>
                    <a:pt x="150" y="48"/>
                  </a:lnTo>
                  <a:lnTo>
                    <a:pt x="134" y="40"/>
                  </a:lnTo>
                  <a:lnTo>
                    <a:pt x="118" y="33"/>
                  </a:lnTo>
                  <a:lnTo>
                    <a:pt x="100" y="27"/>
                  </a:lnTo>
                  <a:lnTo>
                    <a:pt x="81" y="22"/>
                  </a:lnTo>
                  <a:lnTo>
                    <a:pt x="63" y="20"/>
                  </a:lnTo>
                  <a:lnTo>
                    <a:pt x="42" y="18"/>
                  </a:lnTo>
                  <a:lnTo>
                    <a:pt x="42" y="18"/>
                  </a:lnTo>
                  <a:lnTo>
                    <a:pt x="36" y="19"/>
                  </a:lnTo>
                  <a:lnTo>
                    <a:pt x="31" y="20"/>
                  </a:lnTo>
                  <a:lnTo>
                    <a:pt x="27" y="22"/>
                  </a:lnTo>
                  <a:lnTo>
                    <a:pt x="24" y="26"/>
                  </a:lnTo>
                  <a:lnTo>
                    <a:pt x="21" y="29"/>
                  </a:lnTo>
                  <a:lnTo>
                    <a:pt x="18" y="33"/>
                  </a:lnTo>
                  <a:lnTo>
                    <a:pt x="17" y="39"/>
                  </a:lnTo>
                  <a:lnTo>
                    <a:pt x="17" y="43"/>
                  </a:lnTo>
                  <a:lnTo>
                    <a:pt x="17" y="43"/>
                  </a:lnTo>
                  <a:lnTo>
                    <a:pt x="17" y="48"/>
                  </a:lnTo>
                  <a:lnTo>
                    <a:pt x="18" y="53"/>
                  </a:lnTo>
                  <a:lnTo>
                    <a:pt x="21" y="57"/>
                  </a:lnTo>
                  <a:lnTo>
                    <a:pt x="23" y="61"/>
                  </a:lnTo>
                  <a:lnTo>
                    <a:pt x="27" y="65"/>
                  </a:lnTo>
                  <a:lnTo>
                    <a:pt x="31" y="69"/>
                  </a:lnTo>
                  <a:lnTo>
                    <a:pt x="36" y="71"/>
                  </a:lnTo>
                  <a:lnTo>
                    <a:pt x="42" y="71"/>
                  </a:lnTo>
                  <a:lnTo>
                    <a:pt x="42" y="71"/>
                  </a:lnTo>
                  <a:lnTo>
                    <a:pt x="62" y="73"/>
                  </a:lnTo>
                  <a:lnTo>
                    <a:pt x="79" y="76"/>
                  </a:lnTo>
                  <a:lnTo>
                    <a:pt x="96" y="81"/>
                  </a:lnTo>
                  <a:lnTo>
                    <a:pt x="111" y="87"/>
                  </a:lnTo>
                  <a:lnTo>
                    <a:pt x="126" y="95"/>
                  </a:lnTo>
                  <a:lnTo>
                    <a:pt x="140" y="105"/>
                  </a:lnTo>
                  <a:lnTo>
                    <a:pt x="154" y="115"/>
                  </a:lnTo>
                  <a:lnTo>
                    <a:pt x="166" y="126"/>
                  </a:lnTo>
                  <a:lnTo>
                    <a:pt x="177" y="139"/>
                  </a:lnTo>
                  <a:lnTo>
                    <a:pt x="189" y="151"/>
                  </a:lnTo>
                  <a:lnTo>
                    <a:pt x="200" y="165"/>
                  </a:lnTo>
                  <a:lnTo>
                    <a:pt x="210" y="179"/>
                  </a:lnTo>
                  <a:lnTo>
                    <a:pt x="230" y="207"/>
                  </a:lnTo>
                  <a:lnTo>
                    <a:pt x="248" y="236"/>
                  </a:lnTo>
                  <a:lnTo>
                    <a:pt x="248" y="236"/>
                  </a:lnTo>
                  <a:lnTo>
                    <a:pt x="273" y="275"/>
                  </a:lnTo>
                  <a:lnTo>
                    <a:pt x="273" y="275"/>
                  </a:lnTo>
                  <a:lnTo>
                    <a:pt x="292" y="302"/>
                  </a:lnTo>
                  <a:lnTo>
                    <a:pt x="314" y="329"/>
                  </a:lnTo>
                  <a:lnTo>
                    <a:pt x="325" y="342"/>
                  </a:lnTo>
                  <a:lnTo>
                    <a:pt x="337" y="355"/>
                  </a:lnTo>
                  <a:lnTo>
                    <a:pt x="350" y="366"/>
                  </a:lnTo>
                  <a:lnTo>
                    <a:pt x="363" y="378"/>
                  </a:lnTo>
                  <a:lnTo>
                    <a:pt x="378" y="388"/>
                  </a:lnTo>
                  <a:lnTo>
                    <a:pt x="392" y="398"/>
                  </a:lnTo>
                  <a:lnTo>
                    <a:pt x="409" y="407"/>
                  </a:lnTo>
                  <a:lnTo>
                    <a:pt x="425" y="414"/>
                  </a:lnTo>
                  <a:lnTo>
                    <a:pt x="442" y="419"/>
                  </a:lnTo>
                  <a:lnTo>
                    <a:pt x="460" y="424"/>
                  </a:lnTo>
                  <a:lnTo>
                    <a:pt x="480" y="426"/>
                  </a:lnTo>
                  <a:lnTo>
                    <a:pt x="499" y="427"/>
                  </a:lnTo>
                  <a:lnTo>
                    <a:pt x="499" y="427"/>
                  </a:lnTo>
                  <a:lnTo>
                    <a:pt x="519" y="426"/>
                  </a:lnTo>
                  <a:lnTo>
                    <a:pt x="539" y="424"/>
                  </a:lnTo>
                  <a:lnTo>
                    <a:pt x="556" y="419"/>
                  </a:lnTo>
                  <a:lnTo>
                    <a:pt x="574" y="414"/>
                  </a:lnTo>
                  <a:lnTo>
                    <a:pt x="590" y="407"/>
                  </a:lnTo>
                  <a:lnTo>
                    <a:pt x="606" y="398"/>
                  </a:lnTo>
                  <a:lnTo>
                    <a:pt x="621" y="388"/>
                  </a:lnTo>
                  <a:lnTo>
                    <a:pt x="636" y="378"/>
                  </a:lnTo>
                  <a:lnTo>
                    <a:pt x="649" y="366"/>
                  </a:lnTo>
                  <a:lnTo>
                    <a:pt x="661" y="355"/>
                  </a:lnTo>
                  <a:lnTo>
                    <a:pt x="674" y="342"/>
                  </a:lnTo>
                  <a:lnTo>
                    <a:pt x="685" y="329"/>
                  </a:lnTo>
                  <a:lnTo>
                    <a:pt x="706" y="302"/>
                  </a:lnTo>
                  <a:lnTo>
                    <a:pt x="725" y="275"/>
                  </a:lnTo>
                  <a:lnTo>
                    <a:pt x="725" y="275"/>
                  </a:lnTo>
                  <a:lnTo>
                    <a:pt x="750" y="236"/>
                  </a:lnTo>
                  <a:lnTo>
                    <a:pt x="750" y="236"/>
                  </a:lnTo>
                  <a:lnTo>
                    <a:pt x="769" y="207"/>
                  </a:lnTo>
                  <a:lnTo>
                    <a:pt x="788" y="178"/>
                  </a:lnTo>
                  <a:lnTo>
                    <a:pt x="799" y="165"/>
                  </a:lnTo>
                  <a:lnTo>
                    <a:pt x="809" y="151"/>
                  </a:lnTo>
                  <a:lnTo>
                    <a:pt x="820" y="139"/>
                  </a:lnTo>
                  <a:lnTo>
                    <a:pt x="833" y="126"/>
                  </a:lnTo>
                  <a:lnTo>
                    <a:pt x="845" y="115"/>
                  </a:lnTo>
                  <a:lnTo>
                    <a:pt x="858" y="105"/>
                  </a:lnTo>
                  <a:lnTo>
                    <a:pt x="872" y="95"/>
                  </a:lnTo>
                  <a:lnTo>
                    <a:pt x="887" y="87"/>
                  </a:lnTo>
                  <a:lnTo>
                    <a:pt x="903" y="81"/>
                  </a:lnTo>
                  <a:lnTo>
                    <a:pt x="919" y="76"/>
                  </a:lnTo>
                  <a:lnTo>
                    <a:pt x="937" y="73"/>
                  </a:lnTo>
                  <a:lnTo>
                    <a:pt x="955" y="71"/>
                  </a:lnTo>
                  <a:lnTo>
                    <a:pt x="955" y="71"/>
                  </a:lnTo>
                  <a:lnTo>
                    <a:pt x="962" y="71"/>
                  </a:lnTo>
                  <a:lnTo>
                    <a:pt x="967" y="69"/>
                  </a:lnTo>
                  <a:lnTo>
                    <a:pt x="972" y="65"/>
                  </a:lnTo>
                  <a:lnTo>
                    <a:pt x="975" y="62"/>
                  </a:lnTo>
                  <a:lnTo>
                    <a:pt x="978" y="58"/>
                  </a:lnTo>
                  <a:lnTo>
                    <a:pt x="980" y="53"/>
                  </a:lnTo>
                  <a:lnTo>
                    <a:pt x="981" y="49"/>
                  </a:lnTo>
                  <a:lnTo>
                    <a:pt x="981" y="44"/>
                  </a:lnTo>
                  <a:lnTo>
                    <a:pt x="981" y="44"/>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96" name="Freeform 51">
              <a:extLst>
                <a:ext uri="{FF2B5EF4-FFF2-40B4-BE49-F238E27FC236}">
                  <a16:creationId xmlns:a16="http://schemas.microsoft.com/office/drawing/2014/main" id="{3E1F1472-B93B-4919-8B2F-3A4B7D3BF4FE}"/>
                </a:ext>
              </a:extLst>
            </p:cNvPr>
            <p:cNvSpPr>
              <a:spLocks/>
            </p:cNvSpPr>
            <p:nvPr/>
          </p:nvSpPr>
          <p:spPr bwMode="auto">
            <a:xfrm>
              <a:off x="4657232" y="5876926"/>
              <a:ext cx="779463" cy="338138"/>
            </a:xfrm>
            <a:custGeom>
              <a:avLst/>
              <a:gdLst>
                <a:gd name="T0" fmla="*/ 54 w 982"/>
                <a:gd name="T1" fmla="*/ 426 h 427"/>
                <a:gd name="T2" fmla="*/ 109 w 982"/>
                <a:gd name="T3" fmla="*/ 414 h 427"/>
                <a:gd name="T4" fmla="*/ 156 w 982"/>
                <a:gd name="T5" fmla="*/ 390 h 427"/>
                <a:gd name="T6" fmla="*/ 197 w 982"/>
                <a:gd name="T7" fmla="*/ 357 h 427"/>
                <a:gd name="T8" fmla="*/ 234 w 982"/>
                <a:gd name="T9" fmla="*/ 317 h 427"/>
                <a:gd name="T10" fmla="*/ 267 w 982"/>
                <a:gd name="T11" fmla="*/ 271 h 427"/>
                <a:gd name="T12" fmla="*/ 332 w 982"/>
                <a:gd name="T13" fmla="*/ 172 h 427"/>
                <a:gd name="T14" fmla="*/ 371 w 982"/>
                <a:gd name="T15" fmla="*/ 126 h 427"/>
                <a:gd name="T16" fmla="*/ 416 w 982"/>
                <a:gd name="T17" fmla="*/ 90 h 427"/>
                <a:gd name="T18" fmla="*/ 451 w 982"/>
                <a:gd name="T19" fmla="*/ 76 h 427"/>
                <a:gd name="T20" fmla="*/ 481 w 982"/>
                <a:gd name="T21" fmla="*/ 72 h 427"/>
                <a:gd name="T22" fmla="*/ 502 w 982"/>
                <a:gd name="T23" fmla="*/ 72 h 427"/>
                <a:gd name="T24" fmla="*/ 532 w 982"/>
                <a:gd name="T25" fmla="*/ 76 h 427"/>
                <a:gd name="T26" fmla="*/ 567 w 982"/>
                <a:gd name="T27" fmla="*/ 90 h 427"/>
                <a:gd name="T28" fmla="*/ 612 w 982"/>
                <a:gd name="T29" fmla="*/ 126 h 427"/>
                <a:gd name="T30" fmla="*/ 650 w 982"/>
                <a:gd name="T31" fmla="*/ 172 h 427"/>
                <a:gd name="T32" fmla="*/ 714 w 982"/>
                <a:gd name="T33" fmla="*/ 271 h 427"/>
                <a:gd name="T34" fmla="*/ 748 w 982"/>
                <a:gd name="T35" fmla="*/ 317 h 427"/>
                <a:gd name="T36" fmla="*/ 785 w 982"/>
                <a:gd name="T37" fmla="*/ 357 h 427"/>
                <a:gd name="T38" fmla="*/ 827 w 982"/>
                <a:gd name="T39" fmla="*/ 390 h 427"/>
                <a:gd name="T40" fmla="*/ 874 w 982"/>
                <a:gd name="T41" fmla="*/ 414 h 427"/>
                <a:gd name="T42" fmla="*/ 928 w 982"/>
                <a:gd name="T43" fmla="*/ 426 h 427"/>
                <a:gd name="T44" fmla="*/ 956 w 982"/>
                <a:gd name="T45" fmla="*/ 427 h 427"/>
                <a:gd name="T46" fmla="*/ 973 w 982"/>
                <a:gd name="T47" fmla="*/ 417 h 427"/>
                <a:gd name="T48" fmla="*/ 981 w 982"/>
                <a:gd name="T49" fmla="*/ 400 h 427"/>
                <a:gd name="T50" fmla="*/ 979 w 982"/>
                <a:gd name="T51" fmla="*/ 380 h 427"/>
                <a:gd name="T52" fmla="*/ 969 w 982"/>
                <a:gd name="T53" fmla="*/ 364 h 427"/>
                <a:gd name="T54" fmla="*/ 948 w 982"/>
                <a:gd name="T55" fmla="*/ 357 h 427"/>
                <a:gd name="T56" fmla="*/ 927 w 982"/>
                <a:gd name="T57" fmla="*/ 355 h 427"/>
                <a:gd name="T58" fmla="*/ 890 w 982"/>
                <a:gd name="T59" fmla="*/ 345 h 427"/>
                <a:gd name="T60" fmla="*/ 841 w 982"/>
                <a:gd name="T61" fmla="*/ 314 h 427"/>
                <a:gd name="T62" fmla="*/ 802 w 982"/>
                <a:gd name="T63" fmla="*/ 272 h 427"/>
                <a:gd name="T64" fmla="*/ 745 w 982"/>
                <a:gd name="T65" fmla="*/ 190 h 427"/>
                <a:gd name="T66" fmla="*/ 703 w 982"/>
                <a:gd name="T67" fmla="*/ 126 h 427"/>
                <a:gd name="T68" fmla="*/ 667 w 982"/>
                <a:gd name="T69" fmla="*/ 84 h 427"/>
                <a:gd name="T70" fmla="*/ 626 w 982"/>
                <a:gd name="T71" fmla="*/ 48 h 427"/>
                <a:gd name="T72" fmla="*/ 581 w 982"/>
                <a:gd name="T73" fmla="*/ 20 h 427"/>
                <a:gd name="T74" fmla="*/ 529 w 982"/>
                <a:gd name="T75" fmla="*/ 3 h 427"/>
                <a:gd name="T76" fmla="*/ 491 w 982"/>
                <a:gd name="T77" fmla="*/ 0 h 427"/>
                <a:gd name="T78" fmla="*/ 435 w 982"/>
                <a:gd name="T79" fmla="*/ 8 h 427"/>
                <a:gd name="T80" fmla="*/ 385 w 982"/>
                <a:gd name="T81" fmla="*/ 28 h 427"/>
                <a:gd name="T82" fmla="*/ 342 w 982"/>
                <a:gd name="T83" fmla="*/ 59 h 427"/>
                <a:gd name="T84" fmla="*/ 302 w 982"/>
                <a:gd name="T85" fmla="*/ 98 h 427"/>
                <a:gd name="T86" fmla="*/ 258 w 982"/>
                <a:gd name="T87" fmla="*/ 156 h 427"/>
                <a:gd name="T88" fmla="*/ 216 w 982"/>
                <a:gd name="T89" fmla="*/ 223 h 427"/>
                <a:gd name="T90" fmla="*/ 168 w 982"/>
                <a:gd name="T91" fmla="*/ 287 h 427"/>
                <a:gd name="T92" fmla="*/ 126 w 982"/>
                <a:gd name="T93" fmla="*/ 326 h 427"/>
                <a:gd name="T94" fmla="*/ 74 w 982"/>
                <a:gd name="T95" fmla="*/ 351 h 427"/>
                <a:gd name="T96" fmla="*/ 46 w 982"/>
                <a:gd name="T97" fmla="*/ 356 h 427"/>
                <a:gd name="T98" fmla="*/ 27 w 982"/>
                <a:gd name="T99" fmla="*/ 358 h 427"/>
                <a:gd name="T100" fmla="*/ 9 w 982"/>
                <a:gd name="T101" fmla="*/ 369 h 427"/>
                <a:gd name="T102" fmla="*/ 1 w 982"/>
                <a:gd name="T103" fmla="*/ 386 h 427"/>
                <a:gd name="T104" fmla="*/ 2 w 982"/>
                <a:gd name="T105" fmla="*/ 406 h 427"/>
                <a:gd name="T106" fmla="*/ 14 w 982"/>
                <a:gd name="T107" fmla="*/ 421 h 427"/>
                <a:gd name="T108" fmla="*/ 34 w 982"/>
                <a:gd name="T109" fmla="*/ 427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2" h="427">
                  <a:moveTo>
                    <a:pt x="34" y="427"/>
                  </a:moveTo>
                  <a:lnTo>
                    <a:pt x="34" y="427"/>
                  </a:lnTo>
                  <a:lnTo>
                    <a:pt x="54" y="426"/>
                  </a:lnTo>
                  <a:lnTo>
                    <a:pt x="73" y="423"/>
                  </a:lnTo>
                  <a:lnTo>
                    <a:pt x="91" y="419"/>
                  </a:lnTo>
                  <a:lnTo>
                    <a:pt x="109" y="414"/>
                  </a:lnTo>
                  <a:lnTo>
                    <a:pt x="125" y="407"/>
                  </a:lnTo>
                  <a:lnTo>
                    <a:pt x="140" y="399"/>
                  </a:lnTo>
                  <a:lnTo>
                    <a:pt x="156" y="390"/>
                  </a:lnTo>
                  <a:lnTo>
                    <a:pt x="170" y="380"/>
                  </a:lnTo>
                  <a:lnTo>
                    <a:pt x="184" y="369"/>
                  </a:lnTo>
                  <a:lnTo>
                    <a:pt x="197" y="357"/>
                  </a:lnTo>
                  <a:lnTo>
                    <a:pt x="210" y="345"/>
                  </a:lnTo>
                  <a:lnTo>
                    <a:pt x="222" y="331"/>
                  </a:lnTo>
                  <a:lnTo>
                    <a:pt x="234" y="317"/>
                  </a:lnTo>
                  <a:lnTo>
                    <a:pt x="246" y="302"/>
                  </a:lnTo>
                  <a:lnTo>
                    <a:pt x="267" y="271"/>
                  </a:lnTo>
                  <a:lnTo>
                    <a:pt x="267" y="271"/>
                  </a:lnTo>
                  <a:lnTo>
                    <a:pt x="288" y="239"/>
                  </a:lnTo>
                  <a:lnTo>
                    <a:pt x="310" y="205"/>
                  </a:lnTo>
                  <a:lnTo>
                    <a:pt x="332" y="172"/>
                  </a:lnTo>
                  <a:lnTo>
                    <a:pt x="345" y="155"/>
                  </a:lnTo>
                  <a:lnTo>
                    <a:pt x="357" y="140"/>
                  </a:lnTo>
                  <a:lnTo>
                    <a:pt x="371" y="126"/>
                  </a:lnTo>
                  <a:lnTo>
                    <a:pt x="385" y="113"/>
                  </a:lnTo>
                  <a:lnTo>
                    <a:pt x="399" y="101"/>
                  </a:lnTo>
                  <a:lnTo>
                    <a:pt x="416" y="90"/>
                  </a:lnTo>
                  <a:lnTo>
                    <a:pt x="432" y="82"/>
                  </a:lnTo>
                  <a:lnTo>
                    <a:pt x="442" y="79"/>
                  </a:lnTo>
                  <a:lnTo>
                    <a:pt x="451" y="76"/>
                  </a:lnTo>
                  <a:lnTo>
                    <a:pt x="460" y="74"/>
                  </a:lnTo>
                  <a:lnTo>
                    <a:pt x="471" y="73"/>
                  </a:lnTo>
                  <a:lnTo>
                    <a:pt x="481" y="72"/>
                  </a:lnTo>
                  <a:lnTo>
                    <a:pt x="491" y="71"/>
                  </a:lnTo>
                  <a:lnTo>
                    <a:pt x="491" y="71"/>
                  </a:lnTo>
                  <a:lnTo>
                    <a:pt x="502" y="72"/>
                  </a:lnTo>
                  <a:lnTo>
                    <a:pt x="512" y="73"/>
                  </a:lnTo>
                  <a:lnTo>
                    <a:pt x="522" y="74"/>
                  </a:lnTo>
                  <a:lnTo>
                    <a:pt x="532" y="76"/>
                  </a:lnTo>
                  <a:lnTo>
                    <a:pt x="541" y="79"/>
                  </a:lnTo>
                  <a:lnTo>
                    <a:pt x="549" y="82"/>
                  </a:lnTo>
                  <a:lnTo>
                    <a:pt x="567" y="90"/>
                  </a:lnTo>
                  <a:lnTo>
                    <a:pt x="582" y="101"/>
                  </a:lnTo>
                  <a:lnTo>
                    <a:pt x="598" y="113"/>
                  </a:lnTo>
                  <a:lnTo>
                    <a:pt x="612" y="126"/>
                  </a:lnTo>
                  <a:lnTo>
                    <a:pt x="625" y="140"/>
                  </a:lnTo>
                  <a:lnTo>
                    <a:pt x="638" y="155"/>
                  </a:lnTo>
                  <a:lnTo>
                    <a:pt x="650" y="172"/>
                  </a:lnTo>
                  <a:lnTo>
                    <a:pt x="673" y="205"/>
                  </a:lnTo>
                  <a:lnTo>
                    <a:pt x="694" y="239"/>
                  </a:lnTo>
                  <a:lnTo>
                    <a:pt x="714" y="271"/>
                  </a:lnTo>
                  <a:lnTo>
                    <a:pt x="714" y="271"/>
                  </a:lnTo>
                  <a:lnTo>
                    <a:pt x="737" y="302"/>
                  </a:lnTo>
                  <a:lnTo>
                    <a:pt x="748" y="317"/>
                  </a:lnTo>
                  <a:lnTo>
                    <a:pt x="760" y="331"/>
                  </a:lnTo>
                  <a:lnTo>
                    <a:pt x="772" y="345"/>
                  </a:lnTo>
                  <a:lnTo>
                    <a:pt x="785" y="357"/>
                  </a:lnTo>
                  <a:lnTo>
                    <a:pt x="799" y="369"/>
                  </a:lnTo>
                  <a:lnTo>
                    <a:pt x="812" y="380"/>
                  </a:lnTo>
                  <a:lnTo>
                    <a:pt x="827" y="390"/>
                  </a:lnTo>
                  <a:lnTo>
                    <a:pt x="842" y="400"/>
                  </a:lnTo>
                  <a:lnTo>
                    <a:pt x="858" y="407"/>
                  </a:lnTo>
                  <a:lnTo>
                    <a:pt x="874" y="414"/>
                  </a:lnTo>
                  <a:lnTo>
                    <a:pt x="892" y="419"/>
                  </a:lnTo>
                  <a:lnTo>
                    <a:pt x="909" y="423"/>
                  </a:lnTo>
                  <a:lnTo>
                    <a:pt x="928" y="426"/>
                  </a:lnTo>
                  <a:lnTo>
                    <a:pt x="948" y="427"/>
                  </a:lnTo>
                  <a:lnTo>
                    <a:pt x="948" y="427"/>
                  </a:lnTo>
                  <a:lnTo>
                    <a:pt x="956" y="427"/>
                  </a:lnTo>
                  <a:lnTo>
                    <a:pt x="963" y="425"/>
                  </a:lnTo>
                  <a:lnTo>
                    <a:pt x="969" y="421"/>
                  </a:lnTo>
                  <a:lnTo>
                    <a:pt x="973" y="417"/>
                  </a:lnTo>
                  <a:lnTo>
                    <a:pt x="977" y="412"/>
                  </a:lnTo>
                  <a:lnTo>
                    <a:pt x="979" y="406"/>
                  </a:lnTo>
                  <a:lnTo>
                    <a:pt x="981" y="400"/>
                  </a:lnTo>
                  <a:lnTo>
                    <a:pt x="982" y="393"/>
                  </a:lnTo>
                  <a:lnTo>
                    <a:pt x="981" y="386"/>
                  </a:lnTo>
                  <a:lnTo>
                    <a:pt x="979" y="380"/>
                  </a:lnTo>
                  <a:lnTo>
                    <a:pt x="977" y="374"/>
                  </a:lnTo>
                  <a:lnTo>
                    <a:pt x="973" y="369"/>
                  </a:lnTo>
                  <a:lnTo>
                    <a:pt x="969" y="364"/>
                  </a:lnTo>
                  <a:lnTo>
                    <a:pt x="963" y="360"/>
                  </a:lnTo>
                  <a:lnTo>
                    <a:pt x="956" y="358"/>
                  </a:lnTo>
                  <a:lnTo>
                    <a:pt x="948" y="357"/>
                  </a:lnTo>
                  <a:lnTo>
                    <a:pt x="948" y="357"/>
                  </a:lnTo>
                  <a:lnTo>
                    <a:pt x="937" y="356"/>
                  </a:lnTo>
                  <a:lnTo>
                    <a:pt x="927" y="355"/>
                  </a:lnTo>
                  <a:lnTo>
                    <a:pt x="917" y="353"/>
                  </a:lnTo>
                  <a:lnTo>
                    <a:pt x="907" y="351"/>
                  </a:lnTo>
                  <a:lnTo>
                    <a:pt x="890" y="345"/>
                  </a:lnTo>
                  <a:lnTo>
                    <a:pt x="872" y="336"/>
                  </a:lnTo>
                  <a:lnTo>
                    <a:pt x="857" y="326"/>
                  </a:lnTo>
                  <a:lnTo>
                    <a:pt x="841" y="314"/>
                  </a:lnTo>
                  <a:lnTo>
                    <a:pt x="828" y="301"/>
                  </a:lnTo>
                  <a:lnTo>
                    <a:pt x="814" y="287"/>
                  </a:lnTo>
                  <a:lnTo>
                    <a:pt x="802" y="272"/>
                  </a:lnTo>
                  <a:lnTo>
                    <a:pt x="790" y="256"/>
                  </a:lnTo>
                  <a:lnTo>
                    <a:pt x="767" y="223"/>
                  </a:lnTo>
                  <a:lnTo>
                    <a:pt x="745" y="190"/>
                  </a:lnTo>
                  <a:lnTo>
                    <a:pt x="724" y="156"/>
                  </a:lnTo>
                  <a:lnTo>
                    <a:pt x="724" y="156"/>
                  </a:lnTo>
                  <a:lnTo>
                    <a:pt x="703" y="126"/>
                  </a:lnTo>
                  <a:lnTo>
                    <a:pt x="691" y="112"/>
                  </a:lnTo>
                  <a:lnTo>
                    <a:pt x="679" y="98"/>
                  </a:lnTo>
                  <a:lnTo>
                    <a:pt x="667" y="84"/>
                  </a:lnTo>
                  <a:lnTo>
                    <a:pt x="654" y="71"/>
                  </a:lnTo>
                  <a:lnTo>
                    <a:pt x="641" y="59"/>
                  </a:lnTo>
                  <a:lnTo>
                    <a:pt x="626" y="48"/>
                  </a:lnTo>
                  <a:lnTo>
                    <a:pt x="612" y="38"/>
                  </a:lnTo>
                  <a:lnTo>
                    <a:pt x="598" y="28"/>
                  </a:lnTo>
                  <a:lnTo>
                    <a:pt x="581" y="20"/>
                  </a:lnTo>
                  <a:lnTo>
                    <a:pt x="565" y="13"/>
                  </a:lnTo>
                  <a:lnTo>
                    <a:pt x="548" y="8"/>
                  </a:lnTo>
                  <a:lnTo>
                    <a:pt x="529" y="3"/>
                  </a:lnTo>
                  <a:lnTo>
                    <a:pt x="511" y="1"/>
                  </a:lnTo>
                  <a:lnTo>
                    <a:pt x="491" y="0"/>
                  </a:lnTo>
                  <a:lnTo>
                    <a:pt x="491" y="0"/>
                  </a:lnTo>
                  <a:lnTo>
                    <a:pt x="472" y="1"/>
                  </a:lnTo>
                  <a:lnTo>
                    <a:pt x="453" y="3"/>
                  </a:lnTo>
                  <a:lnTo>
                    <a:pt x="435" y="8"/>
                  </a:lnTo>
                  <a:lnTo>
                    <a:pt x="418" y="13"/>
                  </a:lnTo>
                  <a:lnTo>
                    <a:pt x="402" y="20"/>
                  </a:lnTo>
                  <a:lnTo>
                    <a:pt x="385" y="28"/>
                  </a:lnTo>
                  <a:lnTo>
                    <a:pt x="370" y="38"/>
                  </a:lnTo>
                  <a:lnTo>
                    <a:pt x="355" y="48"/>
                  </a:lnTo>
                  <a:lnTo>
                    <a:pt x="342" y="59"/>
                  </a:lnTo>
                  <a:lnTo>
                    <a:pt x="328" y="71"/>
                  </a:lnTo>
                  <a:lnTo>
                    <a:pt x="315" y="84"/>
                  </a:lnTo>
                  <a:lnTo>
                    <a:pt x="302" y="98"/>
                  </a:lnTo>
                  <a:lnTo>
                    <a:pt x="291" y="112"/>
                  </a:lnTo>
                  <a:lnTo>
                    <a:pt x="280" y="126"/>
                  </a:lnTo>
                  <a:lnTo>
                    <a:pt x="258" y="156"/>
                  </a:lnTo>
                  <a:lnTo>
                    <a:pt x="258" y="156"/>
                  </a:lnTo>
                  <a:lnTo>
                    <a:pt x="236" y="190"/>
                  </a:lnTo>
                  <a:lnTo>
                    <a:pt x="216" y="223"/>
                  </a:lnTo>
                  <a:lnTo>
                    <a:pt x="193" y="256"/>
                  </a:lnTo>
                  <a:lnTo>
                    <a:pt x="181" y="272"/>
                  </a:lnTo>
                  <a:lnTo>
                    <a:pt x="168" y="287"/>
                  </a:lnTo>
                  <a:lnTo>
                    <a:pt x="155" y="301"/>
                  </a:lnTo>
                  <a:lnTo>
                    <a:pt x="140" y="314"/>
                  </a:lnTo>
                  <a:lnTo>
                    <a:pt x="126" y="326"/>
                  </a:lnTo>
                  <a:lnTo>
                    <a:pt x="111" y="336"/>
                  </a:lnTo>
                  <a:lnTo>
                    <a:pt x="93" y="345"/>
                  </a:lnTo>
                  <a:lnTo>
                    <a:pt x="74" y="351"/>
                  </a:lnTo>
                  <a:lnTo>
                    <a:pt x="65" y="353"/>
                  </a:lnTo>
                  <a:lnTo>
                    <a:pt x="55" y="355"/>
                  </a:lnTo>
                  <a:lnTo>
                    <a:pt x="46" y="356"/>
                  </a:lnTo>
                  <a:lnTo>
                    <a:pt x="34" y="357"/>
                  </a:lnTo>
                  <a:lnTo>
                    <a:pt x="34" y="357"/>
                  </a:lnTo>
                  <a:lnTo>
                    <a:pt x="27" y="358"/>
                  </a:lnTo>
                  <a:lnTo>
                    <a:pt x="20" y="360"/>
                  </a:lnTo>
                  <a:lnTo>
                    <a:pt x="14" y="364"/>
                  </a:lnTo>
                  <a:lnTo>
                    <a:pt x="9" y="369"/>
                  </a:lnTo>
                  <a:lnTo>
                    <a:pt x="5" y="374"/>
                  </a:lnTo>
                  <a:lnTo>
                    <a:pt x="2" y="380"/>
                  </a:lnTo>
                  <a:lnTo>
                    <a:pt x="1" y="386"/>
                  </a:lnTo>
                  <a:lnTo>
                    <a:pt x="0" y="393"/>
                  </a:lnTo>
                  <a:lnTo>
                    <a:pt x="1" y="400"/>
                  </a:lnTo>
                  <a:lnTo>
                    <a:pt x="2" y="406"/>
                  </a:lnTo>
                  <a:lnTo>
                    <a:pt x="5" y="412"/>
                  </a:lnTo>
                  <a:lnTo>
                    <a:pt x="8" y="417"/>
                  </a:lnTo>
                  <a:lnTo>
                    <a:pt x="14" y="421"/>
                  </a:lnTo>
                  <a:lnTo>
                    <a:pt x="20" y="425"/>
                  </a:lnTo>
                  <a:lnTo>
                    <a:pt x="26" y="427"/>
                  </a:lnTo>
                  <a:lnTo>
                    <a:pt x="34" y="427"/>
                  </a:lnTo>
                  <a:lnTo>
                    <a:pt x="34" y="427"/>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97" name="Freeform 52">
              <a:extLst>
                <a:ext uri="{FF2B5EF4-FFF2-40B4-BE49-F238E27FC236}">
                  <a16:creationId xmlns:a16="http://schemas.microsoft.com/office/drawing/2014/main" id="{2101BE3A-153D-4C0C-8445-E27F7A1568A2}"/>
                </a:ext>
              </a:extLst>
            </p:cNvPr>
            <p:cNvSpPr>
              <a:spLocks noEditPoints="1"/>
            </p:cNvSpPr>
            <p:nvPr/>
          </p:nvSpPr>
          <p:spPr bwMode="auto">
            <a:xfrm>
              <a:off x="4650882" y="5868988"/>
              <a:ext cx="792163" cy="354013"/>
            </a:xfrm>
            <a:custGeom>
              <a:avLst/>
              <a:gdLst>
                <a:gd name="T0" fmla="*/ 5 w 999"/>
                <a:gd name="T1" fmla="*/ 380 h 446"/>
                <a:gd name="T2" fmla="*/ 26 w 999"/>
                <a:gd name="T3" fmla="*/ 361 h 446"/>
                <a:gd name="T4" fmla="*/ 75 w 999"/>
                <a:gd name="T5" fmla="*/ 353 h 446"/>
                <a:gd name="T6" fmla="*/ 155 w 999"/>
                <a:gd name="T7" fmla="*/ 306 h 446"/>
                <a:gd name="T8" fmla="*/ 233 w 999"/>
                <a:gd name="T9" fmla="*/ 201 h 446"/>
                <a:gd name="T10" fmla="*/ 301 w 999"/>
                <a:gd name="T11" fmla="*/ 104 h 446"/>
                <a:gd name="T12" fmla="*/ 385 w 999"/>
                <a:gd name="T13" fmla="*/ 31 h 446"/>
                <a:gd name="T14" fmla="*/ 499 w 999"/>
                <a:gd name="T15" fmla="*/ 0 h 446"/>
                <a:gd name="T16" fmla="*/ 597 w 999"/>
                <a:gd name="T17" fmla="*/ 23 h 446"/>
                <a:gd name="T18" fmla="*/ 685 w 999"/>
                <a:gd name="T19" fmla="*/ 91 h 446"/>
                <a:gd name="T20" fmla="*/ 766 w 999"/>
                <a:gd name="T21" fmla="*/ 201 h 446"/>
                <a:gd name="T22" fmla="*/ 833 w 999"/>
                <a:gd name="T23" fmla="*/ 295 h 446"/>
                <a:gd name="T24" fmla="*/ 908 w 999"/>
                <a:gd name="T25" fmla="*/ 348 h 446"/>
                <a:gd name="T26" fmla="*/ 968 w 999"/>
                <a:gd name="T27" fmla="*/ 359 h 446"/>
                <a:gd name="T28" fmla="*/ 994 w 999"/>
                <a:gd name="T29" fmla="*/ 380 h 446"/>
                <a:gd name="T30" fmla="*/ 999 w 999"/>
                <a:gd name="T31" fmla="*/ 410 h 446"/>
                <a:gd name="T32" fmla="*/ 985 w 999"/>
                <a:gd name="T33" fmla="*/ 435 h 446"/>
                <a:gd name="T34" fmla="*/ 955 w 999"/>
                <a:gd name="T35" fmla="*/ 446 h 446"/>
                <a:gd name="T36" fmla="*/ 857 w 999"/>
                <a:gd name="T37" fmla="*/ 421 h 446"/>
                <a:gd name="T38" fmla="*/ 769 w 999"/>
                <a:gd name="T39" fmla="*/ 354 h 446"/>
                <a:gd name="T40" fmla="*/ 690 w 999"/>
                <a:gd name="T41" fmla="*/ 245 h 446"/>
                <a:gd name="T42" fmla="*/ 623 w 999"/>
                <a:gd name="T43" fmla="*/ 151 h 446"/>
                <a:gd name="T44" fmla="*/ 547 w 999"/>
                <a:gd name="T45" fmla="*/ 97 h 446"/>
                <a:gd name="T46" fmla="*/ 466 w 999"/>
                <a:gd name="T47" fmla="*/ 93 h 446"/>
                <a:gd name="T48" fmla="*/ 387 w 999"/>
                <a:gd name="T49" fmla="*/ 140 h 446"/>
                <a:gd name="T50" fmla="*/ 308 w 999"/>
                <a:gd name="T51" fmla="*/ 245 h 446"/>
                <a:gd name="T52" fmla="*/ 241 w 999"/>
                <a:gd name="T53" fmla="*/ 340 h 446"/>
                <a:gd name="T54" fmla="*/ 158 w 999"/>
                <a:gd name="T55" fmla="*/ 413 h 446"/>
                <a:gd name="T56" fmla="*/ 42 w 999"/>
                <a:gd name="T57" fmla="*/ 446 h 446"/>
                <a:gd name="T58" fmla="*/ 22 w 999"/>
                <a:gd name="T59" fmla="*/ 441 h 446"/>
                <a:gd name="T60" fmla="*/ 3 w 999"/>
                <a:gd name="T61" fmla="*/ 421 h 446"/>
                <a:gd name="T62" fmla="*/ 981 w 999"/>
                <a:gd name="T63" fmla="*/ 402 h 446"/>
                <a:gd name="T64" fmla="*/ 964 w 999"/>
                <a:gd name="T65" fmla="*/ 376 h 446"/>
                <a:gd name="T66" fmla="*/ 903 w 999"/>
                <a:gd name="T67" fmla="*/ 365 h 446"/>
                <a:gd name="T68" fmla="*/ 820 w 999"/>
                <a:gd name="T69" fmla="*/ 307 h 446"/>
                <a:gd name="T70" fmla="*/ 750 w 999"/>
                <a:gd name="T71" fmla="*/ 210 h 446"/>
                <a:gd name="T72" fmla="*/ 661 w 999"/>
                <a:gd name="T73" fmla="*/ 91 h 446"/>
                <a:gd name="T74" fmla="*/ 574 w 999"/>
                <a:gd name="T75" fmla="*/ 32 h 446"/>
                <a:gd name="T76" fmla="*/ 480 w 999"/>
                <a:gd name="T77" fmla="*/ 19 h 446"/>
                <a:gd name="T78" fmla="*/ 378 w 999"/>
                <a:gd name="T79" fmla="*/ 57 h 446"/>
                <a:gd name="T80" fmla="*/ 292 w 999"/>
                <a:gd name="T81" fmla="*/ 144 h 446"/>
                <a:gd name="T82" fmla="*/ 210 w 999"/>
                <a:gd name="T83" fmla="*/ 267 h 446"/>
                <a:gd name="T84" fmla="*/ 140 w 999"/>
                <a:gd name="T85" fmla="*/ 341 h 446"/>
                <a:gd name="T86" fmla="*/ 42 w 999"/>
                <a:gd name="T87" fmla="*/ 374 h 446"/>
                <a:gd name="T88" fmla="*/ 21 w 999"/>
                <a:gd name="T89" fmla="*/ 388 h 446"/>
                <a:gd name="T90" fmla="*/ 22 w 999"/>
                <a:gd name="T91" fmla="*/ 418 h 446"/>
                <a:gd name="T92" fmla="*/ 42 w 999"/>
                <a:gd name="T93" fmla="*/ 428 h 446"/>
                <a:gd name="T94" fmla="*/ 150 w 999"/>
                <a:gd name="T95" fmla="*/ 397 h 446"/>
                <a:gd name="T96" fmla="*/ 228 w 999"/>
                <a:gd name="T97" fmla="*/ 330 h 446"/>
                <a:gd name="T98" fmla="*/ 313 w 999"/>
                <a:gd name="T99" fmla="*/ 207 h 446"/>
                <a:gd name="T100" fmla="*/ 389 w 999"/>
                <a:gd name="T101" fmla="*/ 114 h 446"/>
                <a:gd name="T102" fmla="*/ 481 w 999"/>
                <a:gd name="T103" fmla="*/ 72 h 446"/>
                <a:gd name="T104" fmla="*/ 567 w 999"/>
                <a:gd name="T105" fmla="*/ 86 h 446"/>
                <a:gd name="T106" fmla="*/ 645 w 999"/>
                <a:gd name="T107" fmla="*/ 150 h 446"/>
                <a:gd name="T108" fmla="*/ 730 w 999"/>
                <a:gd name="T109" fmla="*/ 275 h 446"/>
                <a:gd name="T110" fmla="*/ 807 w 999"/>
                <a:gd name="T111" fmla="*/ 367 h 446"/>
                <a:gd name="T112" fmla="*/ 899 w 999"/>
                <a:gd name="T113" fmla="*/ 419 h 446"/>
                <a:gd name="T114" fmla="*/ 970 w 999"/>
                <a:gd name="T115" fmla="*/ 424 h 446"/>
                <a:gd name="T116" fmla="*/ 981 w 999"/>
                <a:gd name="T117" fmla="*/ 402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999" h="446">
                  <a:moveTo>
                    <a:pt x="0" y="402"/>
                  </a:moveTo>
                  <a:lnTo>
                    <a:pt x="0" y="402"/>
                  </a:lnTo>
                  <a:lnTo>
                    <a:pt x="0" y="396"/>
                  </a:lnTo>
                  <a:lnTo>
                    <a:pt x="1" y="390"/>
                  </a:lnTo>
                  <a:lnTo>
                    <a:pt x="3" y="385"/>
                  </a:lnTo>
                  <a:lnTo>
                    <a:pt x="5" y="380"/>
                  </a:lnTo>
                  <a:lnTo>
                    <a:pt x="5" y="380"/>
                  </a:lnTo>
                  <a:lnTo>
                    <a:pt x="8" y="374"/>
                  </a:lnTo>
                  <a:lnTo>
                    <a:pt x="12" y="370"/>
                  </a:lnTo>
                  <a:lnTo>
                    <a:pt x="16" y="366"/>
                  </a:lnTo>
                  <a:lnTo>
                    <a:pt x="21" y="363"/>
                  </a:lnTo>
                  <a:lnTo>
                    <a:pt x="26" y="361"/>
                  </a:lnTo>
                  <a:lnTo>
                    <a:pt x="31" y="359"/>
                  </a:lnTo>
                  <a:lnTo>
                    <a:pt x="36" y="358"/>
                  </a:lnTo>
                  <a:lnTo>
                    <a:pt x="42" y="357"/>
                  </a:lnTo>
                  <a:lnTo>
                    <a:pt x="42" y="357"/>
                  </a:lnTo>
                  <a:lnTo>
                    <a:pt x="59" y="356"/>
                  </a:lnTo>
                  <a:lnTo>
                    <a:pt x="75" y="353"/>
                  </a:lnTo>
                  <a:lnTo>
                    <a:pt x="91" y="348"/>
                  </a:lnTo>
                  <a:lnTo>
                    <a:pt x="105" y="342"/>
                  </a:lnTo>
                  <a:lnTo>
                    <a:pt x="119" y="335"/>
                  </a:lnTo>
                  <a:lnTo>
                    <a:pt x="131" y="326"/>
                  </a:lnTo>
                  <a:lnTo>
                    <a:pt x="143" y="317"/>
                  </a:lnTo>
                  <a:lnTo>
                    <a:pt x="155" y="306"/>
                  </a:lnTo>
                  <a:lnTo>
                    <a:pt x="166" y="295"/>
                  </a:lnTo>
                  <a:lnTo>
                    <a:pt x="176" y="282"/>
                  </a:lnTo>
                  <a:lnTo>
                    <a:pt x="187" y="270"/>
                  </a:lnTo>
                  <a:lnTo>
                    <a:pt x="196" y="257"/>
                  </a:lnTo>
                  <a:lnTo>
                    <a:pt x="215" y="229"/>
                  </a:lnTo>
                  <a:lnTo>
                    <a:pt x="233" y="201"/>
                  </a:lnTo>
                  <a:lnTo>
                    <a:pt x="233" y="201"/>
                  </a:lnTo>
                  <a:lnTo>
                    <a:pt x="259" y="160"/>
                  </a:lnTo>
                  <a:lnTo>
                    <a:pt x="259" y="160"/>
                  </a:lnTo>
                  <a:lnTo>
                    <a:pt x="279" y="132"/>
                  </a:lnTo>
                  <a:lnTo>
                    <a:pt x="290" y="118"/>
                  </a:lnTo>
                  <a:lnTo>
                    <a:pt x="301" y="104"/>
                  </a:lnTo>
                  <a:lnTo>
                    <a:pt x="314" y="91"/>
                  </a:lnTo>
                  <a:lnTo>
                    <a:pt x="326" y="78"/>
                  </a:lnTo>
                  <a:lnTo>
                    <a:pt x="339" y="64"/>
                  </a:lnTo>
                  <a:lnTo>
                    <a:pt x="354" y="53"/>
                  </a:lnTo>
                  <a:lnTo>
                    <a:pt x="369" y="41"/>
                  </a:lnTo>
                  <a:lnTo>
                    <a:pt x="385" y="31"/>
                  </a:lnTo>
                  <a:lnTo>
                    <a:pt x="401" y="23"/>
                  </a:lnTo>
                  <a:lnTo>
                    <a:pt x="419" y="14"/>
                  </a:lnTo>
                  <a:lnTo>
                    <a:pt x="437" y="9"/>
                  </a:lnTo>
                  <a:lnTo>
                    <a:pt x="457" y="4"/>
                  </a:lnTo>
                  <a:lnTo>
                    <a:pt x="478" y="1"/>
                  </a:lnTo>
                  <a:lnTo>
                    <a:pt x="499" y="0"/>
                  </a:lnTo>
                  <a:lnTo>
                    <a:pt x="499" y="0"/>
                  </a:lnTo>
                  <a:lnTo>
                    <a:pt x="521" y="1"/>
                  </a:lnTo>
                  <a:lnTo>
                    <a:pt x="542" y="4"/>
                  </a:lnTo>
                  <a:lnTo>
                    <a:pt x="560" y="9"/>
                  </a:lnTo>
                  <a:lnTo>
                    <a:pt x="579" y="14"/>
                  </a:lnTo>
                  <a:lnTo>
                    <a:pt x="597" y="23"/>
                  </a:lnTo>
                  <a:lnTo>
                    <a:pt x="614" y="31"/>
                  </a:lnTo>
                  <a:lnTo>
                    <a:pt x="629" y="41"/>
                  </a:lnTo>
                  <a:lnTo>
                    <a:pt x="645" y="53"/>
                  </a:lnTo>
                  <a:lnTo>
                    <a:pt x="659" y="64"/>
                  </a:lnTo>
                  <a:lnTo>
                    <a:pt x="673" y="78"/>
                  </a:lnTo>
                  <a:lnTo>
                    <a:pt x="685" y="91"/>
                  </a:lnTo>
                  <a:lnTo>
                    <a:pt x="697" y="104"/>
                  </a:lnTo>
                  <a:lnTo>
                    <a:pt x="709" y="118"/>
                  </a:lnTo>
                  <a:lnTo>
                    <a:pt x="720" y="132"/>
                  </a:lnTo>
                  <a:lnTo>
                    <a:pt x="740" y="160"/>
                  </a:lnTo>
                  <a:lnTo>
                    <a:pt x="740" y="160"/>
                  </a:lnTo>
                  <a:lnTo>
                    <a:pt x="766" y="201"/>
                  </a:lnTo>
                  <a:lnTo>
                    <a:pt x="766" y="201"/>
                  </a:lnTo>
                  <a:lnTo>
                    <a:pt x="783" y="229"/>
                  </a:lnTo>
                  <a:lnTo>
                    <a:pt x="803" y="257"/>
                  </a:lnTo>
                  <a:lnTo>
                    <a:pt x="812" y="270"/>
                  </a:lnTo>
                  <a:lnTo>
                    <a:pt x="822" y="282"/>
                  </a:lnTo>
                  <a:lnTo>
                    <a:pt x="833" y="295"/>
                  </a:lnTo>
                  <a:lnTo>
                    <a:pt x="844" y="306"/>
                  </a:lnTo>
                  <a:lnTo>
                    <a:pt x="855" y="317"/>
                  </a:lnTo>
                  <a:lnTo>
                    <a:pt x="868" y="326"/>
                  </a:lnTo>
                  <a:lnTo>
                    <a:pt x="880" y="335"/>
                  </a:lnTo>
                  <a:lnTo>
                    <a:pt x="893" y="342"/>
                  </a:lnTo>
                  <a:lnTo>
                    <a:pt x="908" y="348"/>
                  </a:lnTo>
                  <a:lnTo>
                    <a:pt x="923" y="353"/>
                  </a:lnTo>
                  <a:lnTo>
                    <a:pt x="939" y="356"/>
                  </a:lnTo>
                  <a:lnTo>
                    <a:pt x="956" y="357"/>
                  </a:lnTo>
                  <a:lnTo>
                    <a:pt x="956" y="357"/>
                  </a:lnTo>
                  <a:lnTo>
                    <a:pt x="963" y="358"/>
                  </a:lnTo>
                  <a:lnTo>
                    <a:pt x="968" y="359"/>
                  </a:lnTo>
                  <a:lnTo>
                    <a:pt x="973" y="361"/>
                  </a:lnTo>
                  <a:lnTo>
                    <a:pt x="978" y="363"/>
                  </a:lnTo>
                  <a:lnTo>
                    <a:pt x="982" y="366"/>
                  </a:lnTo>
                  <a:lnTo>
                    <a:pt x="986" y="370"/>
                  </a:lnTo>
                  <a:lnTo>
                    <a:pt x="990" y="374"/>
                  </a:lnTo>
                  <a:lnTo>
                    <a:pt x="994" y="380"/>
                  </a:lnTo>
                  <a:lnTo>
                    <a:pt x="994" y="380"/>
                  </a:lnTo>
                  <a:lnTo>
                    <a:pt x="996" y="385"/>
                  </a:lnTo>
                  <a:lnTo>
                    <a:pt x="998" y="391"/>
                  </a:lnTo>
                  <a:lnTo>
                    <a:pt x="999" y="397"/>
                  </a:lnTo>
                  <a:lnTo>
                    <a:pt x="999" y="403"/>
                  </a:lnTo>
                  <a:lnTo>
                    <a:pt x="999" y="410"/>
                  </a:lnTo>
                  <a:lnTo>
                    <a:pt x="997" y="416"/>
                  </a:lnTo>
                  <a:lnTo>
                    <a:pt x="995" y="421"/>
                  </a:lnTo>
                  <a:lnTo>
                    <a:pt x="993" y="426"/>
                  </a:lnTo>
                  <a:lnTo>
                    <a:pt x="993" y="426"/>
                  </a:lnTo>
                  <a:lnTo>
                    <a:pt x="989" y="431"/>
                  </a:lnTo>
                  <a:lnTo>
                    <a:pt x="985" y="435"/>
                  </a:lnTo>
                  <a:lnTo>
                    <a:pt x="981" y="439"/>
                  </a:lnTo>
                  <a:lnTo>
                    <a:pt x="977" y="441"/>
                  </a:lnTo>
                  <a:lnTo>
                    <a:pt x="972" y="443"/>
                  </a:lnTo>
                  <a:lnTo>
                    <a:pt x="967" y="445"/>
                  </a:lnTo>
                  <a:lnTo>
                    <a:pt x="962" y="445"/>
                  </a:lnTo>
                  <a:lnTo>
                    <a:pt x="955" y="446"/>
                  </a:lnTo>
                  <a:lnTo>
                    <a:pt x="955" y="446"/>
                  </a:lnTo>
                  <a:lnTo>
                    <a:pt x="934" y="444"/>
                  </a:lnTo>
                  <a:lnTo>
                    <a:pt x="913" y="441"/>
                  </a:lnTo>
                  <a:lnTo>
                    <a:pt x="893" y="435"/>
                  </a:lnTo>
                  <a:lnTo>
                    <a:pt x="875" y="429"/>
                  </a:lnTo>
                  <a:lnTo>
                    <a:pt x="857" y="421"/>
                  </a:lnTo>
                  <a:lnTo>
                    <a:pt x="840" y="413"/>
                  </a:lnTo>
                  <a:lnTo>
                    <a:pt x="824" y="402"/>
                  </a:lnTo>
                  <a:lnTo>
                    <a:pt x="809" y="391"/>
                  </a:lnTo>
                  <a:lnTo>
                    <a:pt x="795" y="380"/>
                  </a:lnTo>
                  <a:lnTo>
                    <a:pt x="782" y="367"/>
                  </a:lnTo>
                  <a:lnTo>
                    <a:pt x="769" y="354"/>
                  </a:lnTo>
                  <a:lnTo>
                    <a:pt x="757" y="340"/>
                  </a:lnTo>
                  <a:lnTo>
                    <a:pt x="746" y="327"/>
                  </a:lnTo>
                  <a:lnTo>
                    <a:pt x="735" y="312"/>
                  </a:lnTo>
                  <a:lnTo>
                    <a:pt x="715" y="285"/>
                  </a:lnTo>
                  <a:lnTo>
                    <a:pt x="715" y="285"/>
                  </a:lnTo>
                  <a:lnTo>
                    <a:pt x="690" y="245"/>
                  </a:lnTo>
                  <a:lnTo>
                    <a:pt x="690" y="245"/>
                  </a:lnTo>
                  <a:lnTo>
                    <a:pt x="673" y="217"/>
                  </a:lnTo>
                  <a:lnTo>
                    <a:pt x="653" y="190"/>
                  </a:lnTo>
                  <a:lnTo>
                    <a:pt x="644" y="177"/>
                  </a:lnTo>
                  <a:lnTo>
                    <a:pt x="633" y="163"/>
                  </a:lnTo>
                  <a:lnTo>
                    <a:pt x="623" y="151"/>
                  </a:lnTo>
                  <a:lnTo>
                    <a:pt x="612" y="140"/>
                  </a:lnTo>
                  <a:lnTo>
                    <a:pt x="600" y="129"/>
                  </a:lnTo>
                  <a:lnTo>
                    <a:pt x="588" y="119"/>
                  </a:lnTo>
                  <a:lnTo>
                    <a:pt x="575" y="111"/>
                  </a:lnTo>
                  <a:lnTo>
                    <a:pt x="561" y="103"/>
                  </a:lnTo>
                  <a:lnTo>
                    <a:pt x="547" y="97"/>
                  </a:lnTo>
                  <a:lnTo>
                    <a:pt x="532" y="93"/>
                  </a:lnTo>
                  <a:lnTo>
                    <a:pt x="516" y="90"/>
                  </a:lnTo>
                  <a:lnTo>
                    <a:pt x="499" y="89"/>
                  </a:lnTo>
                  <a:lnTo>
                    <a:pt x="499" y="89"/>
                  </a:lnTo>
                  <a:lnTo>
                    <a:pt x="483" y="90"/>
                  </a:lnTo>
                  <a:lnTo>
                    <a:pt x="466" y="93"/>
                  </a:lnTo>
                  <a:lnTo>
                    <a:pt x="452" y="97"/>
                  </a:lnTo>
                  <a:lnTo>
                    <a:pt x="437" y="103"/>
                  </a:lnTo>
                  <a:lnTo>
                    <a:pt x="424" y="111"/>
                  </a:lnTo>
                  <a:lnTo>
                    <a:pt x="411" y="119"/>
                  </a:lnTo>
                  <a:lnTo>
                    <a:pt x="398" y="129"/>
                  </a:lnTo>
                  <a:lnTo>
                    <a:pt x="387" y="140"/>
                  </a:lnTo>
                  <a:lnTo>
                    <a:pt x="375" y="151"/>
                  </a:lnTo>
                  <a:lnTo>
                    <a:pt x="365" y="163"/>
                  </a:lnTo>
                  <a:lnTo>
                    <a:pt x="355" y="177"/>
                  </a:lnTo>
                  <a:lnTo>
                    <a:pt x="345" y="190"/>
                  </a:lnTo>
                  <a:lnTo>
                    <a:pt x="326" y="217"/>
                  </a:lnTo>
                  <a:lnTo>
                    <a:pt x="308" y="245"/>
                  </a:lnTo>
                  <a:lnTo>
                    <a:pt x="308" y="245"/>
                  </a:lnTo>
                  <a:lnTo>
                    <a:pt x="283" y="285"/>
                  </a:lnTo>
                  <a:lnTo>
                    <a:pt x="283" y="285"/>
                  </a:lnTo>
                  <a:lnTo>
                    <a:pt x="263" y="312"/>
                  </a:lnTo>
                  <a:lnTo>
                    <a:pt x="253" y="327"/>
                  </a:lnTo>
                  <a:lnTo>
                    <a:pt x="241" y="340"/>
                  </a:lnTo>
                  <a:lnTo>
                    <a:pt x="230" y="354"/>
                  </a:lnTo>
                  <a:lnTo>
                    <a:pt x="217" y="367"/>
                  </a:lnTo>
                  <a:lnTo>
                    <a:pt x="203" y="380"/>
                  </a:lnTo>
                  <a:lnTo>
                    <a:pt x="189" y="391"/>
                  </a:lnTo>
                  <a:lnTo>
                    <a:pt x="174" y="402"/>
                  </a:lnTo>
                  <a:lnTo>
                    <a:pt x="158" y="413"/>
                  </a:lnTo>
                  <a:lnTo>
                    <a:pt x="141" y="421"/>
                  </a:lnTo>
                  <a:lnTo>
                    <a:pt x="124" y="429"/>
                  </a:lnTo>
                  <a:lnTo>
                    <a:pt x="105" y="435"/>
                  </a:lnTo>
                  <a:lnTo>
                    <a:pt x="86" y="441"/>
                  </a:lnTo>
                  <a:lnTo>
                    <a:pt x="65" y="444"/>
                  </a:lnTo>
                  <a:lnTo>
                    <a:pt x="42" y="446"/>
                  </a:lnTo>
                  <a:lnTo>
                    <a:pt x="42" y="446"/>
                  </a:lnTo>
                  <a:lnTo>
                    <a:pt x="42" y="446"/>
                  </a:lnTo>
                  <a:lnTo>
                    <a:pt x="37" y="445"/>
                  </a:lnTo>
                  <a:lnTo>
                    <a:pt x="32" y="445"/>
                  </a:lnTo>
                  <a:lnTo>
                    <a:pt x="27" y="443"/>
                  </a:lnTo>
                  <a:lnTo>
                    <a:pt x="22" y="441"/>
                  </a:lnTo>
                  <a:lnTo>
                    <a:pt x="17" y="439"/>
                  </a:lnTo>
                  <a:lnTo>
                    <a:pt x="13" y="435"/>
                  </a:lnTo>
                  <a:lnTo>
                    <a:pt x="9" y="431"/>
                  </a:lnTo>
                  <a:lnTo>
                    <a:pt x="6" y="427"/>
                  </a:lnTo>
                  <a:lnTo>
                    <a:pt x="6" y="427"/>
                  </a:lnTo>
                  <a:lnTo>
                    <a:pt x="3" y="421"/>
                  </a:lnTo>
                  <a:lnTo>
                    <a:pt x="1" y="415"/>
                  </a:lnTo>
                  <a:lnTo>
                    <a:pt x="0" y="409"/>
                  </a:lnTo>
                  <a:lnTo>
                    <a:pt x="0" y="402"/>
                  </a:lnTo>
                  <a:lnTo>
                    <a:pt x="0" y="402"/>
                  </a:lnTo>
                  <a:close/>
                  <a:moveTo>
                    <a:pt x="981" y="402"/>
                  </a:moveTo>
                  <a:lnTo>
                    <a:pt x="981" y="402"/>
                  </a:lnTo>
                  <a:lnTo>
                    <a:pt x="980" y="395"/>
                  </a:lnTo>
                  <a:lnTo>
                    <a:pt x="978" y="388"/>
                  </a:lnTo>
                  <a:lnTo>
                    <a:pt x="978" y="388"/>
                  </a:lnTo>
                  <a:lnTo>
                    <a:pt x="975" y="384"/>
                  </a:lnTo>
                  <a:lnTo>
                    <a:pt x="970" y="380"/>
                  </a:lnTo>
                  <a:lnTo>
                    <a:pt x="964" y="376"/>
                  </a:lnTo>
                  <a:lnTo>
                    <a:pt x="961" y="375"/>
                  </a:lnTo>
                  <a:lnTo>
                    <a:pt x="955" y="374"/>
                  </a:lnTo>
                  <a:lnTo>
                    <a:pt x="955" y="374"/>
                  </a:lnTo>
                  <a:lnTo>
                    <a:pt x="937" y="373"/>
                  </a:lnTo>
                  <a:lnTo>
                    <a:pt x="919" y="370"/>
                  </a:lnTo>
                  <a:lnTo>
                    <a:pt x="903" y="365"/>
                  </a:lnTo>
                  <a:lnTo>
                    <a:pt x="887" y="358"/>
                  </a:lnTo>
                  <a:lnTo>
                    <a:pt x="872" y="351"/>
                  </a:lnTo>
                  <a:lnTo>
                    <a:pt x="858" y="341"/>
                  </a:lnTo>
                  <a:lnTo>
                    <a:pt x="845" y="331"/>
                  </a:lnTo>
                  <a:lnTo>
                    <a:pt x="833" y="320"/>
                  </a:lnTo>
                  <a:lnTo>
                    <a:pt x="820" y="307"/>
                  </a:lnTo>
                  <a:lnTo>
                    <a:pt x="809" y="295"/>
                  </a:lnTo>
                  <a:lnTo>
                    <a:pt x="799" y="281"/>
                  </a:lnTo>
                  <a:lnTo>
                    <a:pt x="788" y="267"/>
                  </a:lnTo>
                  <a:lnTo>
                    <a:pt x="769" y="239"/>
                  </a:lnTo>
                  <a:lnTo>
                    <a:pt x="750" y="210"/>
                  </a:lnTo>
                  <a:lnTo>
                    <a:pt x="750" y="210"/>
                  </a:lnTo>
                  <a:lnTo>
                    <a:pt x="725" y="171"/>
                  </a:lnTo>
                  <a:lnTo>
                    <a:pt x="725" y="171"/>
                  </a:lnTo>
                  <a:lnTo>
                    <a:pt x="706" y="144"/>
                  </a:lnTo>
                  <a:lnTo>
                    <a:pt x="685" y="117"/>
                  </a:lnTo>
                  <a:lnTo>
                    <a:pt x="674" y="103"/>
                  </a:lnTo>
                  <a:lnTo>
                    <a:pt x="661" y="91"/>
                  </a:lnTo>
                  <a:lnTo>
                    <a:pt x="649" y="80"/>
                  </a:lnTo>
                  <a:lnTo>
                    <a:pt x="636" y="68"/>
                  </a:lnTo>
                  <a:lnTo>
                    <a:pt x="621" y="57"/>
                  </a:lnTo>
                  <a:lnTo>
                    <a:pt x="606" y="48"/>
                  </a:lnTo>
                  <a:lnTo>
                    <a:pt x="590" y="39"/>
                  </a:lnTo>
                  <a:lnTo>
                    <a:pt x="574" y="32"/>
                  </a:lnTo>
                  <a:lnTo>
                    <a:pt x="556" y="26"/>
                  </a:lnTo>
                  <a:lnTo>
                    <a:pt x="539" y="22"/>
                  </a:lnTo>
                  <a:lnTo>
                    <a:pt x="519" y="19"/>
                  </a:lnTo>
                  <a:lnTo>
                    <a:pt x="499" y="19"/>
                  </a:lnTo>
                  <a:lnTo>
                    <a:pt x="499" y="19"/>
                  </a:lnTo>
                  <a:lnTo>
                    <a:pt x="480" y="19"/>
                  </a:lnTo>
                  <a:lnTo>
                    <a:pt x="460" y="22"/>
                  </a:lnTo>
                  <a:lnTo>
                    <a:pt x="442" y="26"/>
                  </a:lnTo>
                  <a:lnTo>
                    <a:pt x="425" y="32"/>
                  </a:lnTo>
                  <a:lnTo>
                    <a:pt x="409" y="39"/>
                  </a:lnTo>
                  <a:lnTo>
                    <a:pt x="392" y="48"/>
                  </a:lnTo>
                  <a:lnTo>
                    <a:pt x="378" y="57"/>
                  </a:lnTo>
                  <a:lnTo>
                    <a:pt x="363" y="68"/>
                  </a:lnTo>
                  <a:lnTo>
                    <a:pt x="350" y="80"/>
                  </a:lnTo>
                  <a:lnTo>
                    <a:pt x="337" y="91"/>
                  </a:lnTo>
                  <a:lnTo>
                    <a:pt x="325" y="103"/>
                  </a:lnTo>
                  <a:lnTo>
                    <a:pt x="314" y="117"/>
                  </a:lnTo>
                  <a:lnTo>
                    <a:pt x="292" y="144"/>
                  </a:lnTo>
                  <a:lnTo>
                    <a:pt x="273" y="171"/>
                  </a:lnTo>
                  <a:lnTo>
                    <a:pt x="273" y="171"/>
                  </a:lnTo>
                  <a:lnTo>
                    <a:pt x="248" y="210"/>
                  </a:lnTo>
                  <a:lnTo>
                    <a:pt x="248" y="210"/>
                  </a:lnTo>
                  <a:lnTo>
                    <a:pt x="230" y="239"/>
                  </a:lnTo>
                  <a:lnTo>
                    <a:pt x="210" y="267"/>
                  </a:lnTo>
                  <a:lnTo>
                    <a:pt x="200" y="281"/>
                  </a:lnTo>
                  <a:lnTo>
                    <a:pt x="189" y="295"/>
                  </a:lnTo>
                  <a:lnTo>
                    <a:pt x="177" y="307"/>
                  </a:lnTo>
                  <a:lnTo>
                    <a:pt x="166" y="320"/>
                  </a:lnTo>
                  <a:lnTo>
                    <a:pt x="154" y="331"/>
                  </a:lnTo>
                  <a:lnTo>
                    <a:pt x="140" y="341"/>
                  </a:lnTo>
                  <a:lnTo>
                    <a:pt x="126" y="351"/>
                  </a:lnTo>
                  <a:lnTo>
                    <a:pt x="111" y="358"/>
                  </a:lnTo>
                  <a:lnTo>
                    <a:pt x="96" y="365"/>
                  </a:lnTo>
                  <a:lnTo>
                    <a:pt x="79" y="370"/>
                  </a:lnTo>
                  <a:lnTo>
                    <a:pt x="62" y="373"/>
                  </a:lnTo>
                  <a:lnTo>
                    <a:pt x="42" y="374"/>
                  </a:lnTo>
                  <a:lnTo>
                    <a:pt x="42" y="374"/>
                  </a:lnTo>
                  <a:lnTo>
                    <a:pt x="38" y="375"/>
                  </a:lnTo>
                  <a:lnTo>
                    <a:pt x="34" y="376"/>
                  </a:lnTo>
                  <a:lnTo>
                    <a:pt x="28" y="380"/>
                  </a:lnTo>
                  <a:lnTo>
                    <a:pt x="24" y="384"/>
                  </a:lnTo>
                  <a:lnTo>
                    <a:pt x="21" y="388"/>
                  </a:lnTo>
                  <a:lnTo>
                    <a:pt x="21" y="388"/>
                  </a:lnTo>
                  <a:lnTo>
                    <a:pt x="18" y="395"/>
                  </a:lnTo>
                  <a:lnTo>
                    <a:pt x="17" y="402"/>
                  </a:lnTo>
                  <a:lnTo>
                    <a:pt x="18" y="411"/>
                  </a:lnTo>
                  <a:lnTo>
                    <a:pt x="22" y="418"/>
                  </a:lnTo>
                  <a:lnTo>
                    <a:pt x="22" y="418"/>
                  </a:lnTo>
                  <a:lnTo>
                    <a:pt x="24" y="421"/>
                  </a:lnTo>
                  <a:lnTo>
                    <a:pt x="29" y="424"/>
                  </a:lnTo>
                  <a:lnTo>
                    <a:pt x="34" y="427"/>
                  </a:lnTo>
                  <a:lnTo>
                    <a:pt x="42" y="428"/>
                  </a:lnTo>
                  <a:lnTo>
                    <a:pt x="42" y="428"/>
                  </a:lnTo>
                  <a:lnTo>
                    <a:pt x="42" y="428"/>
                  </a:lnTo>
                  <a:lnTo>
                    <a:pt x="63" y="426"/>
                  </a:lnTo>
                  <a:lnTo>
                    <a:pt x="81" y="423"/>
                  </a:lnTo>
                  <a:lnTo>
                    <a:pt x="100" y="419"/>
                  </a:lnTo>
                  <a:lnTo>
                    <a:pt x="118" y="413"/>
                  </a:lnTo>
                  <a:lnTo>
                    <a:pt x="134" y="405"/>
                  </a:lnTo>
                  <a:lnTo>
                    <a:pt x="150" y="397"/>
                  </a:lnTo>
                  <a:lnTo>
                    <a:pt x="164" y="388"/>
                  </a:lnTo>
                  <a:lnTo>
                    <a:pt x="178" y="378"/>
                  </a:lnTo>
                  <a:lnTo>
                    <a:pt x="192" y="367"/>
                  </a:lnTo>
                  <a:lnTo>
                    <a:pt x="204" y="355"/>
                  </a:lnTo>
                  <a:lnTo>
                    <a:pt x="217" y="342"/>
                  </a:lnTo>
                  <a:lnTo>
                    <a:pt x="228" y="330"/>
                  </a:lnTo>
                  <a:lnTo>
                    <a:pt x="249" y="303"/>
                  </a:lnTo>
                  <a:lnTo>
                    <a:pt x="268" y="275"/>
                  </a:lnTo>
                  <a:lnTo>
                    <a:pt x="268" y="275"/>
                  </a:lnTo>
                  <a:lnTo>
                    <a:pt x="294" y="236"/>
                  </a:lnTo>
                  <a:lnTo>
                    <a:pt x="294" y="236"/>
                  </a:lnTo>
                  <a:lnTo>
                    <a:pt x="313" y="207"/>
                  </a:lnTo>
                  <a:lnTo>
                    <a:pt x="332" y="178"/>
                  </a:lnTo>
                  <a:lnTo>
                    <a:pt x="342" y="163"/>
                  </a:lnTo>
                  <a:lnTo>
                    <a:pt x="353" y="150"/>
                  </a:lnTo>
                  <a:lnTo>
                    <a:pt x="364" y="137"/>
                  </a:lnTo>
                  <a:lnTo>
                    <a:pt x="377" y="124"/>
                  </a:lnTo>
                  <a:lnTo>
                    <a:pt x="389" y="114"/>
                  </a:lnTo>
                  <a:lnTo>
                    <a:pt x="402" y="103"/>
                  </a:lnTo>
                  <a:lnTo>
                    <a:pt x="416" y="94"/>
                  </a:lnTo>
                  <a:lnTo>
                    <a:pt x="431" y="86"/>
                  </a:lnTo>
                  <a:lnTo>
                    <a:pt x="447" y="80"/>
                  </a:lnTo>
                  <a:lnTo>
                    <a:pt x="463" y="76"/>
                  </a:lnTo>
                  <a:lnTo>
                    <a:pt x="481" y="72"/>
                  </a:lnTo>
                  <a:lnTo>
                    <a:pt x="499" y="71"/>
                  </a:lnTo>
                  <a:lnTo>
                    <a:pt x="499" y="71"/>
                  </a:lnTo>
                  <a:lnTo>
                    <a:pt x="518" y="72"/>
                  </a:lnTo>
                  <a:lnTo>
                    <a:pt x="535" y="76"/>
                  </a:lnTo>
                  <a:lnTo>
                    <a:pt x="552" y="80"/>
                  </a:lnTo>
                  <a:lnTo>
                    <a:pt x="567" y="86"/>
                  </a:lnTo>
                  <a:lnTo>
                    <a:pt x="582" y="94"/>
                  </a:lnTo>
                  <a:lnTo>
                    <a:pt x="596" y="103"/>
                  </a:lnTo>
                  <a:lnTo>
                    <a:pt x="610" y="114"/>
                  </a:lnTo>
                  <a:lnTo>
                    <a:pt x="622" y="125"/>
                  </a:lnTo>
                  <a:lnTo>
                    <a:pt x="633" y="137"/>
                  </a:lnTo>
                  <a:lnTo>
                    <a:pt x="645" y="150"/>
                  </a:lnTo>
                  <a:lnTo>
                    <a:pt x="656" y="163"/>
                  </a:lnTo>
                  <a:lnTo>
                    <a:pt x="666" y="178"/>
                  </a:lnTo>
                  <a:lnTo>
                    <a:pt x="686" y="207"/>
                  </a:lnTo>
                  <a:lnTo>
                    <a:pt x="705" y="236"/>
                  </a:lnTo>
                  <a:lnTo>
                    <a:pt x="705" y="236"/>
                  </a:lnTo>
                  <a:lnTo>
                    <a:pt x="730" y="275"/>
                  </a:lnTo>
                  <a:lnTo>
                    <a:pt x="730" y="275"/>
                  </a:lnTo>
                  <a:lnTo>
                    <a:pt x="749" y="303"/>
                  </a:lnTo>
                  <a:lnTo>
                    <a:pt x="771" y="330"/>
                  </a:lnTo>
                  <a:lnTo>
                    <a:pt x="782" y="342"/>
                  </a:lnTo>
                  <a:lnTo>
                    <a:pt x="794" y="355"/>
                  </a:lnTo>
                  <a:lnTo>
                    <a:pt x="807" y="367"/>
                  </a:lnTo>
                  <a:lnTo>
                    <a:pt x="820" y="378"/>
                  </a:lnTo>
                  <a:lnTo>
                    <a:pt x="835" y="388"/>
                  </a:lnTo>
                  <a:lnTo>
                    <a:pt x="849" y="397"/>
                  </a:lnTo>
                  <a:lnTo>
                    <a:pt x="865" y="405"/>
                  </a:lnTo>
                  <a:lnTo>
                    <a:pt x="881" y="413"/>
                  </a:lnTo>
                  <a:lnTo>
                    <a:pt x="899" y="419"/>
                  </a:lnTo>
                  <a:lnTo>
                    <a:pt x="917" y="423"/>
                  </a:lnTo>
                  <a:lnTo>
                    <a:pt x="936" y="426"/>
                  </a:lnTo>
                  <a:lnTo>
                    <a:pt x="956" y="428"/>
                  </a:lnTo>
                  <a:lnTo>
                    <a:pt x="956" y="428"/>
                  </a:lnTo>
                  <a:lnTo>
                    <a:pt x="964" y="427"/>
                  </a:lnTo>
                  <a:lnTo>
                    <a:pt x="970" y="424"/>
                  </a:lnTo>
                  <a:lnTo>
                    <a:pt x="974" y="421"/>
                  </a:lnTo>
                  <a:lnTo>
                    <a:pt x="977" y="418"/>
                  </a:lnTo>
                  <a:lnTo>
                    <a:pt x="977" y="418"/>
                  </a:lnTo>
                  <a:lnTo>
                    <a:pt x="980" y="411"/>
                  </a:lnTo>
                  <a:lnTo>
                    <a:pt x="981" y="402"/>
                  </a:lnTo>
                  <a:lnTo>
                    <a:pt x="981" y="402"/>
                  </a:ln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grpSp>
      <p:grpSp>
        <p:nvGrpSpPr>
          <p:cNvPr id="176" name="Group 175">
            <a:extLst>
              <a:ext uri="{FF2B5EF4-FFF2-40B4-BE49-F238E27FC236}">
                <a16:creationId xmlns:a16="http://schemas.microsoft.com/office/drawing/2014/main" id="{5606F747-B6C5-4A43-99EC-9C42D74EA729}"/>
              </a:ext>
            </a:extLst>
          </p:cNvPr>
          <p:cNvGrpSpPr/>
          <p:nvPr/>
        </p:nvGrpSpPr>
        <p:grpSpPr>
          <a:xfrm>
            <a:off x="2203293" y="3658406"/>
            <a:ext cx="902733" cy="891882"/>
            <a:chOff x="2188457" y="3684249"/>
            <a:chExt cx="902733" cy="891882"/>
          </a:xfrm>
        </p:grpSpPr>
        <p:sp>
          <p:nvSpPr>
            <p:cNvPr id="143" name="Oval 142">
              <a:extLst>
                <a:ext uri="{FF2B5EF4-FFF2-40B4-BE49-F238E27FC236}">
                  <a16:creationId xmlns:a16="http://schemas.microsoft.com/office/drawing/2014/main" id="{C2B7F505-7009-4441-A9A4-318975AC4515}"/>
                </a:ext>
              </a:extLst>
            </p:cNvPr>
            <p:cNvSpPr/>
            <p:nvPr/>
          </p:nvSpPr>
          <p:spPr bwMode="auto">
            <a:xfrm>
              <a:off x="2188457" y="3684249"/>
              <a:ext cx="902733" cy="891882"/>
            </a:xfrm>
            <a:prstGeom prst="ellipse">
              <a:avLst/>
            </a:prstGeom>
            <a:solidFill>
              <a:schemeClr val="tx1"/>
            </a:solidFill>
            <a:ln w="9525">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5" name="Rectangle 4">
              <a:extLst>
                <a:ext uri="{FF2B5EF4-FFF2-40B4-BE49-F238E27FC236}">
                  <a16:creationId xmlns:a16="http://schemas.microsoft.com/office/drawing/2014/main" id="{791D557A-9717-4089-96CA-C55DC798E36F}"/>
                </a:ext>
              </a:extLst>
            </p:cNvPr>
            <p:cNvSpPr/>
            <p:nvPr/>
          </p:nvSpPr>
          <p:spPr bwMode="auto">
            <a:xfrm>
              <a:off x="2579529" y="3979180"/>
              <a:ext cx="43942" cy="161919"/>
            </a:xfrm>
            <a:prstGeom prst="rect">
              <a:avLst/>
            </a:prstGeom>
            <a:solidFill>
              <a:schemeClr val="accent2"/>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149" name="Rectangle 148">
              <a:extLst>
                <a:ext uri="{FF2B5EF4-FFF2-40B4-BE49-F238E27FC236}">
                  <a16:creationId xmlns:a16="http://schemas.microsoft.com/office/drawing/2014/main" id="{A6E4A1DD-71A2-4F4A-B488-C58AD75D5220}"/>
                </a:ext>
              </a:extLst>
            </p:cNvPr>
            <p:cNvSpPr/>
            <p:nvPr/>
          </p:nvSpPr>
          <p:spPr bwMode="auto">
            <a:xfrm rot="5174077">
              <a:off x="2586011" y="3777176"/>
              <a:ext cx="43942" cy="161919"/>
            </a:xfrm>
            <a:prstGeom prst="rect">
              <a:avLst/>
            </a:prstGeom>
            <a:solidFill>
              <a:schemeClr val="accent2"/>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153" name="Rectangle 152">
              <a:extLst>
                <a:ext uri="{FF2B5EF4-FFF2-40B4-BE49-F238E27FC236}">
                  <a16:creationId xmlns:a16="http://schemas.microsoft.com/office/drawing/2014/main" id="{417D2722-CC74-4244-A2EB-1394FB77873C}"/>
                </a:ext>
              </a:extLst>
            </p:cNvPr>
            <p:cNvSpPr/>
            <p:nvPr/>
          </p:nvSpPr>
          <p:spPr bwMode="auto">
            <a:xfrm rot="1990090">
              <a:off x="2301136" y="3941584"/>
              <a:ext cx="43942" cy="161919"/>
            </a:xfrm>
            <a:prstGeom prst="rect">
              <a:avLst/>
            </a:prstGeom>
            <a:solidFill>
              <a:schemeClr val="accent2"/>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157" name="Rectangle 156">
              <a:extLst>
                <a:ext uri="{FF2B5EF4-FFF2-40B4-BE49-F238E27FC236}">
                  <a16:creationId xmlns:a16="http://schemas.microsoft.com/office/drawing/2014/main" id="{3F3BB8F4-7DC4-4302-BC3A-01E76D0E28F5}"/>
                </a:ext>
              </a:extLst>
            </p:cNvPr>
            <p:cNvSpPr/>
            <p:nvPr/>
          </p:nvSpPr>
          <p:spPr bwMode="auto">
            <a:xfrm rot="2805572">
              <a:off x="2382515" y="4231902"/>
              <a:ext cx="43942" cy="161919"/>
            </a:xfrm>
            <a:prstGeom prst="rect">
              <a:avLst/>
            </a:prstGeom>
            <a:solidFill>
              <a:schemeClr val="accent2"/>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161" name="Rectangle 160">
              <a:extLst>
                <a:ext uri="{FF2B5EF4-FFF2-40B4-BE49-F238E27FC236}">
                  <a16:creationId xmlns:a16="http://schemas.microsoft.com/office/drawing/2014/main" id="{401F9B6B-B4DA-48C0-99F8-05EDAF322888}"/>
                </a:ext>
              </a:extLst>
            </p:cNvPr>
            <p:cNvSpPr/>
            <p:nvPr/>
          </p:nvSpPr>
          <p:spPr bwMode="auto">
            <a:xfrm rot="2805572">
              <a:off x="2734173" y="4078087"/>
              <a:ext cx="43942" cy="161919"/>
            </a:xfrm>
            <a:prstGeom prst="rect">
              <a:avLst/>
            </a:prstGeom>
            <a:solidFill>
              <a:schemeClr val="accent2"/>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165" name="Rectangle 164">
              <a:extLst>
                <a:ext uri="{FF2B5EF4-FFF2-40B4-BE49-F238E27FC236}">
                  <a16:creationId xmlns:a16="http://schemas.microsoft.com/office/drawing/2014/main" id="{E70026DC-76AA-472A-BA1A-2706D4E07991}"/>
                </a:ext>
              </a:extLst>
            </p:cNvPr>
            <p:cNvSpPr/>
            <p:nvPr/>
          </p:nvSpPr>
          <p:spPr bwMode="auto">
            <a:xfrm rot="19904589">
              <a:off x="2906579" y="3911736"/>
              <a:ext cx="43942" cy="161919"/>
            </a:xfrm>
            <a:prstGeom prst="rect">
              <a:avLst/>
            </a:prstGeom>
            <a:solidFill>
              <a:schemeClr val="accent2"/>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169" name="Rectangle 168">
              <a:extLst>
                <a:ext uri="{FF2B5EF4-FFF2-40B4-BE49-F238E27FC236}">
                  <a16:creationId xmlns:a16="http://schemas.microsoft.com/office/drawing/2014/main" id="{4C9C27C9-86A5-45E2-85E7-0BA26EA8CB09}"/>
                </a:ext>
              </a:extLst>
            </p:cNvPr>
            <p:cNvSpPr/>
            <p:nvPr/>
          </p:nvSpPr>
          <p:spPr bwMode="auto">
            <a:xfrm rot="18239711">
              <a:off x="2846076" y="4287905"/>
              <a:ext cx="43942" cy="161919"/>
            </a:xfrm>
            <a:prstGeom prst="rect">
              <a:avLst/>
            </a:prstGeom>
            <a:solidFill>
              <a:schemeClr val="accent2"/>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173" name="Rectangle 172">
              <a:extLst>
                <a:ext uri="{FF2B5EF4-FFF2-40B4-BE49-F238E27FC236}">
                  <a16:creationId xmlns:a16="http://schemas.microsoft.com/office/drawing/2014/main" id="{0C06B654-3141-46E1-8D75-6AFCD647026E}"/>
                </a:ext>
              </a:extLst>
            </p:cNvPr>
            <p:cNvSpPr/>
            <p:nvPr/>
          </p:nvSpPr>
          <p:spPr bwMode="auto">
            <a:xfrm rot="20227162">
              <a:off x="2609101" y="4319192"/>
              <a:ext cx="43942" cy="161919"/>
            </a:xfrm>
            <a:prstGeom prst="rect">
              <a:avLst/>
            </a:prstGeom>
            <a:solidFill>
              <a:schemeClr val="accent2"/>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grpSp>
      <p:grpSp>
        <p:nvGrpSpPr>
          <p:cNvPr id="177" name="Group 176">
            <a:extLst>
              <a:ext uri="{FF2B5EF4-FFF2-40B4-BE49-F238E27FC236}">
                <a16:creationId xmlns:a16="http://schemas.microsoft.com/office/drawing/2014/main" id="{7A18E941-1DD5-49CB-8367-894B611F34B2}"/>
              </a:ext>
            </a:extLst>
          </p:cNvPr>
          <p:cNvGrpSpPr/>
          <p:nvPr/>
        </p:nvGrpSpPr>
        <p:grpSpPr>
          <a:xfrm rot="9026609">
            <a:off x="1526119" y="2427370"/>
            <a:ext cx="505266" cy="527418"/>
            <a:chOff x="285313" y="3196211"/>
            <a:chExt cx="1187475" cy="1269460"/>
          </a:xfrm>
        </p:grpSpPr>
        <p:grpSp>
          <p:nvGrpSpPr>
            <p:cNvPr id="178" name="Group 177">
              <a:extLst>
                <a:ext uri="{FF2B5EF4-FFF2-40B4-BE49-F238E27FC236}">
                  <a16:creationId xmlns:a16="http://schemas.microsoft.com/office/drawing/2014/main" id="{FCC54C57-4960-440F-BC30-84F177AACFB0}"/>
                </a:ext>
              </a:extLst>
            </p:cNvPr>
            <p:cNvGrpSpPr/>
            <p:nvPr/>
          </p:nvGrpSpPr>
          <p:grpSpPr>
            <a:xfrm>
              <a:off x="397845" y="3920346"/>
              <a:ext cx="928042" cy="215142"/>
              <a:chOff x="397845" y="3920346"/>
              <a:chExt cx="928042" cy="215142"/>
            </a:xfrm>
          </p:grpSpPr>
          <p:grpSp>
            <p:nvGrpSpPr>
              <p:cNvPr id="183" name="Group 182">
                <a:extLst>
                  <a:ext uri="{FF2B5EF4-FFF2-40B4-BE49-F238E27FC236}">
                    <a16:creationId xmlns:a16="http://schemas.microsoft.com/office/drawing/2014/main" id="{18C1B770-FD8F-47A3-A051-4126A9F3F9F1}"/>
                  </a:ext>
                </a:extLst>
              </p:cNvPr>
              <p:cNvGrpSpPr/>
              <p:nvPr/>
            </p:nvGrpSpPr>
            <p:grpSpPr>
              <a:xfrm>
                <a:off x="1035546" y="3920346"/>
                <a:ext cx="290341" cy="215142"/>
                <a:chOff x="1035546" y="3914304"/>
                <a:chExt cx="290341" cy="215142"/>
              </a:xfrm>
            </p:grpSpPr>
            <p:sp>
              <p:nvSpPr>
                <p:cNvPr id="187" name="Rectangle 186">
                  <a:extLst>
                    <a:ext uri="{FF2B5EF4-FFF2-40B4-BE49-F238E27FC236}">
                      <a16:creationId xmlns:a16="http://schemas.microsoft.com/office/drawing/2014/main" id="{17247331-3943-4152-AD77-F425F4ABE4D6}"/>
                    </a:ext>
                  </a:extLst>
                </p:cNvPr>
                <p:cNvSpPr/>
                <p:nvPr/>
              </p:nvSpPr>
              <p:spPr bwMode="auto">
                <a:xfrm>
                  <a:off x="1035546" y="4010657"/>
                  <a:ext cx="117497" cy="31119"/>
                </a:xfrm>
                <a:prstGeom prst="rect">
                  <a:avLst/>
                </a:prstGeom>
                <a:solidFill>
                  <a:schemeClr val="accent2"/>
                </a:solidFill>
                <a:ln w="31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88" name="7-Point Star 2">
                  <a:extLst>
                    <a:ext uri="{FF2B5EF4-FFF2-40B4-BE49-F238E27FC236}">
                      <a16:creationId xmlns:a16="http://schemas.microsoft.com/office/drawing/2014/main" id="{A370C1C8-D131-43CC-AF7F-61B095212CC7}"/>
                    </a:ext>
                  </a:extLst>
                </p:cNvPr>
                <p:cNvSpPr/>
                <p:nvPr/>
              </p:nvSpPr>
              <p:spPr bwMode="auto">
                <a:xfrm>
                  <a:off x="1110745" y="3914304"/>
                  <a:ext cx="215142" cy="215142"/>
                </a:xfrm>
                <a:prstGeom prst="star7">
                  <a:avLst/>
                </a:prstGeom>
                <a:solidFill>
                  <a:schemeClr val="accent1"/>
                </a:solid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nvGrpSpPr>
              <p:cNvPr id="184" name="Group 183">
                <a:extLst>
                  <a:ext uri="{FF2B5EF4-FFF2-40B4-BE49-F238E27FC236}">
                    <a16:creationId xmlns:a16="http://schemas.microsoft.com/office/drawing/2014/main" id="{B36CDF7C-284C-4A40-9B31-B947A39CD7AD}"/>
                  </a:ext>
                </a:extLst>
              </p:cNvPr>
              <p:cNvGrpSpPr/>
              <p:nvPr/>
            </p:nvGrpSpPr>
            <p:grpSpPr>
              <a:xfrm rot="10800000">
                <a:off x="397845" y="3920346"/>
                <a:ext cx="290341" cy="215142"/>
                <a:chOff x="1035546" y="3914304"/>
                <a:chExt cx="290341" cy="215142"/>
              </a:xfrm>
            </p:grpSpPr>
            <p:sp>
              <p:nvSpPr>
                <p:cNvPr id="185" name="Rectangle 184">
                  <a:extLst>
                    <a:ext uri="{FF2B5EF4-FFF2-40B4-BE49-F238E27FC236}">
                      <a16:creationId xmlns:a16="http://schemas.microsoft.com/office/drawing/2014/main" id="{E5B77AAA-9C4F-4628-A3D3-0E83A53BDA34}"/>
                    </a:ext>
                  </a:extLst>
                </p:cNvPr>
                <p:cNvSpPr/>
                <p:nvPr/>
              </p:nvSpPr>
              <p:spPr bwMode="auto">
                <a:xfrm>
                  <a:off x="1035546" y="4010657"/>
                  <a:ext cx="117497" cy="31119"/>
                </a:xfrm>
                <a:prstGeom prst="rect">
                  <a:avLst/>
                </a:prstGeom>
                <a:solidFill>
                  <a:schemeClr val="accent2"/>
                </a:solidFill>
                <a:ln w="31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86" name="7-Point Star 2">
                  <a:extLst>
                    <a:ext uri="{FF2B5EF4-FFF2-40B4-BE49-F238E27FC236}">
                      <a16:creationId xmlns:a16="http://schemas.microsoft.com/office/drawing/2014/main" id="{08F514CE-4DC4-4DBB-A628-1FF2FD57E0F0}"/>
                    </a:ext>
                  </a:extLst>
                </p:cNvPr>
                <p:cNvSpPr/>
                <p:nvPr/>
              </p:nvSpPr>
              <p:spPr bwMode="auto">
                <a:xfrm>
                  <a:off x="1110745" y="3914304"/>
                  <a:ext cx="215142" cy="215142"/>
                </a:xfrm>
                <a:prstGeom prst="star7">
                  <a:avLst/>
                </a:prstGeom>
                <a:solidFill>
                  <a:schemeClr val="accent1"/>
                </a:solid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sp>
          <p:nvSpPr>
            <p:cNvPr id="179" name="Freeform 73">
              <a:extLst>
                <a:ext uri="{FF2B5EF4-FFF2-40B4-BE49-F238E27FC236}">
                  <a16:creationId xmlns:a16="http://schemas.microsoft.com/office/drawing/2014/main" id="{A6AF6BFA-D418-4074-A026-15EA2D82D8D4}"/>
                </a:ext>
              </a:extLst>
            </p:cNvPr>
            <p:cNvSpPr/>
            <p:nvPr/>
          </p:nvSpPr>
          <p:spPr bwMode="auto">
            <a:xfrm>
              <a:off x="1123365" y="3389390"/>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solidFill>
              <a:schemeClr val="accent1"/>
            </a:solid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80" name="Freeform 74">
              <a:extLst>
                <a:ext uri="{FF2B5EF4-FFF2-40B4-BE49-F238E27FC236}">
                  <a16:creationId xmlns:a16="http://schemas.microsoft.com/office/drawing/2014/main" id="{1F2068D1-EC9F-4DB2-884A-DA5407C3AE2A}"/>
                </a:ext>
              </a:extLst>
            </p:cNvPr>
            <p:cNvSpPr/>
            <p:nvPr/>
          </p:nvSpPr>
          <p:spPr bwMode="auto">
            <a:xfrm flipV="1">
              <a:off x="285313" y="3407323"/>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solidFill>
              <a:schemeClr val="accent1"/>
            </a:solid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81" name="Freeform 39">
              <a:extLst>
                <a:ext uri="{FF2B5EF4-FFF2-40B4-BE49-F238E27FC236}">
                  <a16:creationId xmlns:a16="http://schemas.microsoft.com/office/drawing/2014/main" id="{9167FE78-E47A-46A7-87B8-FAD423C0F6CA}"/>
                </a:ext>
              </a:extLst>
            </p:cNvPr>
            <p:cNvSpPr/>
            <p:nvPr/>
          </p:nvSpPr>
          <p:spPr bwMode="auto">
            <a:xfrm>
              <a:off x="894320" y="3196211"/>
              <a:ext cx="502442"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solidFill>
              <a:schemeClr val="accent1"/>
            </a:solid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82" name="Freeform 41">
              <a:extLst>
                <a:ext uri="{FF2B5EF4-FFF2-40B4-BE49-F238E27FC236}">
                  <a16:creationId xmlns:a16="http://schemas.microsoft.com/office/drawing/2014/main" id="{D7AA4CF7-2D58-4F80-AF37-DE3F3789B0ED}"/>
                </a:ext>
              </a:extLst>
            </p:cNvPr>
            <p:cNvSpPr/>
            <p:nvPr/>
          </p:nvSpPr>
          <p:spPr bwMode="auto">
            <a:xfrm flipH="1">
              <a:off x="337717" y="3196211"/>
              <a:ext cx="499629"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solidFill>
              <a:schemeClr val="accent1"/>
            </a:solid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nvGrpSpPr>
          <p:cNvPr id="189" name="Group 188">
            <a:extLst>
              <a:ext uri="{FF2B5EF4-FFF2-40B4-BE49-F238E27FC236}">
                <a16:creationId xmlns:a16="http://schemas.microsoft.com/office/drawing/2014/main" id="{40660F34-14DA-4314-AB5C-000BF70818EE}"/>
              </a:ext>
            </a:extLst>
          </p:cNvPr>
          <p:cNvGrpSpPr/>
          <p:nvPr/>
        </p:nvGrpSpPr>
        <p:grpSpPr>
          <a:xfrm rot="2335772">
            <a:off x="2152966" y="2641628"/>
            <a:ext cx="505266" cy="527418"/>
            <a:chOff x="285313" y="3196211"/>
            <a:chExt cx="1187475" cy="1269460"/>
          </a:xfrm>
        </p:grpSpPr>
        <p:grpSp>
          <p:nvGrpSpPr>
            <p:cNvPr id="190" name="Group 189">
              <a:extLst>
                <a:ext uri="{FF2B5EF4-FFF2-40B4-BE49-F238E27FC236}">
                  <a16:creationId xmlns:a16="http://schemas.microsoft.com/office/drawing/2014/main" id="{A49C401A-E430-4188-A5ED-9B710E49B8ED}"/>
                </a:ext>
              </a:extLst>
            </p:cNvPr>
            <p:cNvGrpSpPr/>
            <p:nvPr/>
          </p:nvGrpSpPr>
          <p:grpSpPr>
            <a:xfrm>
              <a:off x="397845" y="3920346"/>
              <a:ext cx="928042" cy="215142"/>
              <a:chOff x="397845" y="3920346"/>
              <a:chExt cx="928042" cy="215142"/>
            </a:xfrm>
          </p:grpSpPr>
          <p:grpSp>
            <p:nvGrpSpPr>
              <p:cNvPr id="195" name="Group 194">
                <a:extLst>
                  <a:ext uri="{FF2B5EF4-FFF2-40B4-BE49-F238E27FC236}">
                    <a16:creationId xmlns:a16="http://schemas.microsoft.com/office/drawing/2014/main" id="{91204FD6-29C5-4BF9-854F-1AD9C9C4E75A}"/>
                  </a:ext>
                </a:extLst>
              </p:cNvPr>
              <p:cNvGrpSpPr/>
              <p:nvPr/>
            </p:nvGrpSpPr>
            <p:grpSpPr>
              <a:xfrm>
                <a:off x="1035546" y="3920346"/>
                <a:ext cx="290341" cy="215142"/>
                <a:chOff x="1035546" y="3914304"/>
                <a:chExt cx="290341" cy="215142"/>
              </a:xfrm>
            </p:grpSpPr>
            <p:sp>
              <p:nvSpPr>
                <p:cNvPr id="199" name="Rectangle 198">
                  <a:extLst>
                    <a:ext uri="{FF2B5EF4-FFF2-40B4-BE49-F238E27FC236}">
                      <a16:creationId xmlns:a16="http://schemas.microsoft.com/office/drawing/2014/main" id="{87599735-8C17-453F-BFFA-737B0170DE51}"/>
                    </a:ext>
                  </a:extLst>
                </p:cNvPr>
                <p:cNvSpPr/>
                <p:nvPr/>
              </p:nvSpPr>
              <p:spPr bwMode="auto">
                <a:xfrm>
                  <a:off x="1035546" y="4010657"/>
                  <a:ext cx="117497" cy="31119"/>
                </a:xfrm>
                <a:prstGeom prst="rect">
                  <a:avLst/>
                </a:prstGeom>
                <a:solidFill>
                  <a:schemeClr val="accent2"/>
                </a:solidFill>
                <a:ln w="31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00" name="7-Point Star 2">
                  <a:extLst>
                    <a:ext uri="{FF2B5EF4-FFF2-40B4-BE49-F238E27FC236}">
                      <a16:creationId xmlns:a16="http://schemas.microsoft.com/office/drawing/2014/main" id="{5DA964B5-BB3D-4D41-8667-164715811854}"/>
                    </a:ext>
                  </a:extLst>
                </p:cNvPr>
                <p:cNvSpPr/>
                <p:nvPr/>
              </p:nvSpPr>
              <p:spPr bwMode="auto">
                <a:xfrm>
                  <a:off x="1110745" y="3914304"/>
                  <a:ext cx="215142" cy="215142"/>
                </a:xfrm>
                <a:prstGeom prst="star7">
                  <a:avLst/>
                </a:prstGeom>
                <a:solidFill>
                  <a:schemeClr val="accent1"/>
                </a:solid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nvGrpSpPr>
              <p:cNvPr id="196" name="Group 195">
                <a:extLst>
                  <a:ext uri="{FF2B5EF4-FFF2-40B4-BE49-F238E27FC236}">
                    <a16:creationId xmlns:a16="http://schemas.microsoft.com/office/drawing/2014/main" id="{D67C6871-2FFD-4190-ADE8-9C01C74752B0}"/>
                  </a:ext>
                </a:extLst>
              </p:cNvPr>
              <p:cNvGrpSpPr/>
              <p:nvPr/>
            </p:nvGrpSpPr>
            <p:grpSpPr>
              <a:xfrm rot="10800000">
                <a:off x="397845" y="3920346"/>
                <a:ext cx="290341" cy="215142"/>
                <a:chOff x="1035546" y="3914304"/>
                <a:chExt cx="290341" cy="215142"/>
              </a:xfrm>
            </p:grpSpPr>
            <p:sp>
              <p:nvSpPr>
                <p:cNvPr id="197" name="Rectangle 196">
                  <a:extLst>
                    <a:ext uri="{FF2B5EF4-FFF2-40B4-BE49-F238E27FC236}">
                      <a16:creationId xmlns:a16="http://schemas.microsoft.com/office/drawing/2014/main" id="{5A34BDD8-D28D-4FA2-A2F1-BE6288637687}"/>
                    </a:ext>
                  </a:extLst>
                </p:cNvPr>
                <p:cNvSpPr/>
                <p:nvPr/>
              </p:nvSpPr>
              <p:spPr bwMode="auto">
                <a:xfrm>
                  <a:off x="1035546" y="4010657"/>
                  <a:ext cx="117497" cy="31119"/>
                </a:xfrm>
                <a:prstGeom prst="rect">
                  <a:avLst/>
                </a:prstGeom>
                <a:solidFill>
                  <a:schemeClr val="accent2"/>
                </a:solidFill>
                <a:ln w="31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98" name="7-Point Star 2">
                  <a:extLst>
                    <a:ext uri="{FF2B5EF4-FFF2-40B4-BE49-F238E27FC236}">
                      <a16:creationId xmlns:a16="http://schemas.microsoft.com/office/drawing/2014/main" id="{DF995505-0598-444A-B7EC-85877B97FEC6}"/>
                    </a:ext>
                  </a:extLst>
                </p:cNvPr>
                <p:cNvSpPr/>
                <p:nvPr/>
              </p:nvSpPr>
              <p:spPr bwMode="auto">
                <a:xfrm>
                  <a:off x="1110745" y="3914304"/>
                  <a:ext cx="215142" cy="215142"/>
                </a:xfrm>
                <a:prstGeom prst="star7">
                  <a:avLst/>
                </a:prstGeom>
                <a:solidFill>
                  <a:schemeClr val="accent1"/>
                </a:solid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sp>
          <p:nvSpPr>
            <p:cNvPr id="191" name="Freeform 73">
              <a:extLst>
                <a:ext uri="{FF2B5EF4-FFF2-40B4-BE49-F238E27FC236}">
                  <a16:creationId xmlns:a16="http://schemas.microsoft.com/office/drawing/2014/main" id="{8C161B62-7FBF-4375-9D05-A455E44698AC}"/>
                </a:ext>
              </a:extLst>
            </p:cNvPr>
            <p:cNvSpPr/>
            <p:nvPr/>
          </p:nvSpPr>
          <p:spPr bwMode="auto">
            <a:xfrm>
              <a:off x="1123365" y="3389390"/>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solidFill>
              <a:schemeClr val="accent1"/>
            </a:solid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92" name="Freeform 74">
              <a:extLst>
                <a:ext uri="{FF2B5EF4-FFF2-40B4-BE49-F238E27FC236}">
                  <a16:creationId xmlns:a16="http://schemas.microsoft.com/office/drawing/2014/main" id="{2DEE5285-746D-44AE-937D-495F2679FC1D}"/>
                </a:ext>
              </a:extLst>
            </p:cNvPr>
            <p:cNvSpPr/>
            <p:nvPr/>
          </p:nvSpPr>
          <p:spPr bwMode="auto">
            <a:xfrm flipV="1">
              <a:off x="285313" y="3407323"/>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solidFill>
              <a:schemeClr val="accent1"/>
            </a:solid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93" name="Freeform 39">
              <a:extLst>
                <a:ext uri="{FF2B5EF4-FFF2-40B4-BE49-F238E27FC236}">
                  <a16:creationId xmlns:a16="http://schemas.microsoft.com/office/drawing/2014/main" id="{D5D9F140-6E32-407E-A8B8-79367E135E6F}"/>
                </a:ext>
              </a:extLst>
            </p:cNvPr>
            <p:cNvSpPr/>
            <p:nvPr/>
          </p:nvSpPr>
          <p:spPr bwMode="auto">
            <a:xfrm>
              <a:off x="894320" y="3196211"/>
              <a:ext cx="502442"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solidFill>
              <a:schemeClr val="accent1"/>
            </a:solid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94" name="Freeform 41">
              <a:extLst>
                <a:ext uri="{FF2B5EF4-FFF2-40B4-BE49-F238E27FC236}">
                  <a16:creationId xmlns:a16="http://schemas.microsoft.com/office/drawing/2014/main" id="{A4A76244-6561-4A58-8E20-4AE4BCADB2FE}"/>
                </a:ext>
              </a:extLst>
            </p:cNvPr>
            <p:cNvSpPr/>
            <p:nvPr/>
          </p:nvSpPr>
          <p:spPr bwMode="auto">
            <a:xfrm flipH="1">
              <a:off x="337717" y="3196211"/>
              <a:ext cx="499629"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solidFill>
              <a:schemeClr val="accent1"/>
            </a:solid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nvGrpSpPr>
          <p:cNvPr id="201" name="Group 200">
            <a:extLst>
              <a:ext uri="{FF2B5EF4-FFF2-40B4-BE49-F238E27FC236}">
                <a16:creationId xmlns:a16="http://schemas.microsoft.com/office/drawing/2014/main" id="{4677C04C-1A33-47AC-8261-06CF97FA75B6}"/>
              </a:ext>
            </a:extLst>
          </p:cNvPr>
          <p:cNvGrpSpPr/>
          <p:nvPr/>
        </p:nvGrpSpPr>
        <p:grpSpPr>
          <a:xfrm rot="9193276">
            <a:off x="2958674" y="2701692"/>
            <a:ext cx="505266" cy="527418"/>
            <a:chOff x="285313" y="3196211"/>
            <a:chExt cx="1187475" cy="1269460"/>
          </a:xfrm>
          <a:solidFill>
            <a:schemeClr val="accent1"/>
          </a:solidFill>
        </p:grpSpPr>
        <p:grpSp>
          <p:nvGrpSpPr>
            <p:cNvPr id="202" name="Group 201">
              <a:extLst>
                <a:ext uri="{FF2B5EF4-FFF2-40B4-BE49-F238E27FC236}">
                  <a16:creationId xmlns:a16="http://schemas.microsoft.com/office/drawing/2014/main" id="{F107E7FB-0F8F-472A-9890-27A4E2F16ABC}"/>
                </a:ext>
              </a:extLst>
            </p:cNvPr>
            <p:cNvGrpSpPr/>
            <p:nvPr/>
          </p:nvGrpSpPr>
          <p:grpSpPr>
            <a:xfrm>
              <a:off x="397845" y="3920346"/>
              <a:ext cx="928042" cy="215142"/>
              <a:chOff x="397845" y="3920346"/>
              <a:chExt cx="928042" cy="215142"/>
            </a:xfrm>
            <a:grpFill/>
          </p:grpSpPr>
          <p:grpSp>
            <p:nvGrpSpPr>
              <p:cNvPr id="207" name="Group 206">
                <a:extLst>
                  <a:ext uri="{FF2B5EF4-FFF2-40B4-BE49-F238E27FC236}">
                    <a16:creationId xmlns:a16="http://schemas.microsoft.com/office/drawing/2014/main" id="{A629E11B-83EF-4E8D-BE58-B22D41194501}"/>
                  </a:ext>
                </a:extLst>
              </p:cNvPr>
              <p:cNvGrpSpPr/>
              <p:nvPr/>
            </p:nvGrpSpPr>
            <p:grpSpPr>
              <a:xfrm>
                <a:off x="1035546" y="3920346"/>
                <a:ext cx="290341" cy="215142"/>
                <a:chOff x="1035546" y="3914304"/>
                <a:chExt cx="290341" cy="215142"/>
              </a:xfrm>
              <a:grpFill/>
            </p:grpSpPr>
            <p:sp>
              <p:nvSpPr>
                <p:cNvPr id="211" name="Rectangle 210">
                  <a:extLst>
                    <a:ext uri="{FF2B5EF4-FFF2-40B4-BE49-F238E27FC236}">
                      <a16:creationId xmlns:a16="http://schemas.microsoft.com/office/drawing/2014/main" id="{8D9EF73F-DC5C-441D-8E99-C38E2C6AEF4D}"/>
                    </a:ext>
                  </a:extLst>
                </p:cNvPr>
                <p:cNvSpPr/>
                <p:nvPr/>
              </p:nvSpPr>
              <p:spPr bwMode="auto">
                <a:xfrm>
                  <a:off x="1035546" y="4010657"/>
                  <a:ext cx="117497" cy="31119"/>
                </a:xfrm>
                <a:prstGeom prst="rect">
                  <a:avLst/>
                </a:prstGeom>
                <a:grpFill/>
                <a:ln w="31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12" name="7-Point Star 2">
                  <a:extLst>
                    <a:ext uri="{FF2B5EF4-FFF2-40B4-BE49-F238E27FC236}">
                      <a16:creationId xmlns:a16="http://schemas.microsoft.com/office/drawing/2014/main" id="{73CB93CB-240C-47DB-A381-3938E8FD9D56}"/>
                    </a:ext>
                  </a:extLst>
                </p:cNvPr>
                <p:cNvSpPr/>
                <p:nvPr/>
              </p:nvSpPr>
              <p:spPr bwMode="auto">
                <a:xfrm>
                  <a:off x="1110745" y="3914304"/>
                  <a:ext cx="215142" cy="215142"/>
                </a:xfrm>
                <a:prstGeom prst="star7">
                  <a:avLst/>
                </a:pr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nvGrpSpPr>
              <p:cNvPr id="208" name="Group 207">
                <a:extLst>
                  <a:ext uri="{FF2B5EF4-FFF2-40B4-BE49-F238E27FC236}">
                    <a16:creationId xmlns:a16="http://schemas.microsoft.com/office/drawing/2014/main" id="{4A26957A-57BD-468C-96A4-CC2C1D854530}"/>
                  </a:ext>
                </a:extLst>
              </p:cNvPr>
              <p:cNvGrpSpPr/>
              <p:nvPr/>
            </p:nvGrpSpPr>
            <p:grpSpPr>
              <a:xfrm rot="10800000">
                <a:off x="397845" y="3920346"/>
                <a:ext cx="290341" cy="215142"/>
                <a:chOff x="1035546" y="3914304"/>
                <a:chExt cx="290341" cy="215142"/>
              </a:xfrm>
              <a:grpFill/>
            </p:grpSpPr>
            <p:sp>
              <p:nvSpPr>
                <p:cNvPr id="209" name="Rectangle 208">
                  <a:extLst>
                    <a:ext uri="{FF2B5EF4-FFF2-40B4-BE49-F238E27FC236}">
                      <a16:creationId xmlns:a16="http://schemas.microsoft.com/office/drawing/2014/main" id="{1996B08E-6623-4E46-80EA-0565F36186D7}"/>
                    </a:ext>
                  </a:extLst>
                </p:cNvPr>
                <p:cNvSpPr/>
                <p:nvPr/>
              </p:nvSpPr>
              <p:spPr bwMode="auto">
                <a:xfrm>
                  <a:off x="1035546" y="4010657"/>
                  <a:ext cx="117497" cy="31119"/>
                </a:xfrm>
                <a:prstGeom prst="rect">
                  <a:avLst/>
                </a:prstGeom>
                <a:grpFill/>
                <a:ln w="31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10" name="7-Point Star 2">
                  <a:extLst>
                    <a:ext uri="{FF2B5EF4-FFF2-40B4-BE49-F238E27FC236}">
                      <a16:creationId xmlns:a16="http://schemas.microsoft.com/office/drawing/2014/main" id="{EDF4D740-E6F6-4401-838C-B72A147F0900}"/>
                    </a:ext>
                  </a:extLst>
                </p:cNvPr>
                <p:cNvSpPr/>
                <p:nvPr/>
              </p:nvSpPr>
              <p:spPr bwMode="auto">
                <a:xfrm>
                  <a:off x="1110745" y="3914304"/>
                  <a:ext cx="215142" cy="215142"/>
                </a:xfrm>
                <a:prstGeom prst="star7">
                  <a:avLst/>
                </a:pr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sp>
          <p:nvSpPr>
            <p:cNvPr id="203" name="Freeform 73">
              <a:extLst>
                <a:ext uri="{FF2B5EF4-FFF2-40B4-BE49-F238E27FC236}">
                  <a16:creationId xmlns:a16="http://schemas.microsoft.com/office/drawing/2014/main" id="{0F5D5F49-DDC0-45B7-8052-99089D9D59AE}"/>
                </a:ext>
              </a:extLst>
            </p:cNvPr>
            <p:cNvSpPr/>
            <p:nvPr/>
          </p:nvSpPr>
          <p:spPr bwMode="auto">
            <a:xfrm>
              <a:off x="1123365" y="3389390"/>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04" name="Freeform 74">
              <a:extLst>
                <a:ext uri="{FF2B5EF4-FFF2-40B4-BE49-F238E27FC236}">
                  <a16:creationId xmlns:a16="http://schemas.microsoft.com/office/drawing/2014/main" id="{21D8779D-905E-4B7A-9184-9D1CB6C7D4DD}"/>
                </a:ext>
              </a:extLst>
            </p:cNvPr>
            <p:cNvSpPr/>
            <p:nvPr/>
          </p:nvSpPr>
          <p:spPr bwMode="auto">
            <a:xfrm flipV="1">
              <a:off x="285313" y="3407323"/>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05" name="Freeform 39">
              <a:extLst>
                <a:ext uri="{FF2B5EF4-FFF2-40B4-BE49-F238E27FC236}">
                  <a16:creationId xmlns:a16="http://schemas.microsoft.com/office/drawing/2014/main" id="{AF323BB3-5849-4778-9664-63C62B3178D3}"/>
                </a:ext>
              </a:extLst>
            </p:cNvPr>
            <p:cNvSpPr/>
            <p:nvPr/>
          </p:nvSpPr>
          <p:spPr bwMode="auto">
            <a:xfrm>
              <a:off x="894320" y="3196211"/>
              <a:ext cx="502442"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06" name="Freeform 41">
              <a:extLst>
                <a:ext uri="{FF2B5EF4-FFF2-40B4-BE49-F238E27FC236}">
                  <a16:creationId xmlns:a16="http://schemas.microsoft.com/office/drawing/2014/main" id="{AA8A200F-98B5-43AC-AB5C-523D1A252584}"/>
                </a:ext>
              </a:extLst>
            </p:cNvPr>
            <p:cNvSpPr/>
            <p:nvPr/>
          </p:nvSpPr>
          <p:spPr bwMode="auto">
            <a:xfrm flipH="1">
              <a:off x="337717" y="3196211"/>
              <a:ext cx="499629"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nvGrpSpPr>
          <p:cNvPr id="213" name="Group 212">
            <a:extLst>
              <a:ext uri="{FF2B5EF4-FFF2-40B4-BE49-F238E27FC236}">
                <a16:creationId xmlns:a16="http://schemas.microsoft.com/office/drawing/2014/main" id="{74E4425B-6D42-4A9E-AD4A-E6893072387E}"/>
              </a:ext>
            </a:extLst>
          </p:cNvPr>
          <p:cNvGrpSpPr/>
          <p:nvPr/>
        </p:nvGrpSpPr>
        <p:grpSpPr>
          <a:xfrm rot="1913410">
            <a:off x="3605463" y="2446752"/>
            <a:ext cx="505266" cy="527418"/>
            <a:chOff x="285313" y="3196211"/>
            <a:chExt cx="1187475" cy="1269460"/>
          </a:xfrm>
          <a:solidFill>
            <a:schemeClr val="accent1"/>
          </a:solidFill>
        </p:grpSpPr>
        <p:grpSp>
          <p:nvGrpSpPr>
            <p:cNvPr id="214" name="Group 213">
              <a:extLst>
                <a:ext uri="{FF2B5EF4-FFF2-40B4-BE49-F238E27FC236}">
                  <a16:creationId xmlns:a16="http://schemas.microsoft.com/office/drawing/2014/main" id="{D7A3D9DF-7E92-409D-A387-9C729E5FFEA0}"/>
                </a:ext>
              </a:extLst>
            </p:cNvPr>
            <p:cNvGrpSpPr/>
            <p:nvPr/>
          </p:nvGrpSpPr>
          <p:grpSpPr>
            <a:xfrm>
              <a:off x="397845" y="3920346"/>
              <a:ext cx="928042" cy="215142"/>
              <a:chOff x="397845" y="3920346"/>
              <a:chExt cx="928042" cy="215142"/>
            </a:xfrm>
            <a:grpFill/>
          </p:grpSpPr>
          <p:grpSp>
            <p:nvGrpSpPr>
              <p:cNvPr id="219" name="Group 218">
                <a:extLst>
                  <a:ext uri="{FF2B5EF4-FFF2-40B4-BE49-F238E27FC236}">
                    <a16:creationId xmlns:a16="http://schemas.microsoft.com/office/drawing/2014/main" id="{4AC6170A-F1C6-42E7-A026-F1385330BAB2}"/>
                  </a:ext>
                </a:extLst>
              </p:cNvPr>
              <p:cNvGrpSpPr/>
              <p:nvPr/>
            </p:nvGrpSpPr>
            <p:grpSpPr>
              <a:xfrm>
                <a:off x="1035546" y="3920346"/>
                <a:ext cx="290341" cy="215142"/>
                <a:chOff x="1035546" y="3914304"/>
                <a:chExt cx="290341" cy="215142"/>
              </a:xfrm>
              <a:grpFill/>
            </p:grpSpPr>
            <p:sp>
              <p:nvSpPr>
                <p:cNvPr id="223" name="Rectangle 222">
                  <a:extLst>
                    <a:ext uri="{FF2B5EF4-FFF2-40B4-BE49-F238E27FC236}">
                      <a16:creationId xmlns:a16="http://schemas.microsoft.com/office/drawing/2014/main" id="{0EC9E3D9-5EEB-4731-8294-DFB599E0B37D}"/>
                    </a:ext>
                  </a:extLst>
                </p:cNvPr>
                <p:cNvSpPr/>
                <p:nvPr/>
              </p:nvSpPr>
              <p:spPr bwMode="auto">
                <a:xfrm>
                  <a:off x="1035546" y="4010657"/>
                  <a:ext cx="117497" cy="31119"/>
                </a:xfrm>
                <a:prstGeom prst="rect">
                  <a:avLst/>
                </a:prstGeom>
                <a:grpFill/>
                <a:ln w="31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24" name="7-Point Star 2">
                  <a:extLst>
                    <a:ext uri="{FF2B5EF4-FFF2-40B4-BE49-F238E27FC236}">
                      <a16:creationId xmlns:a16="http://schemas.microsoft.com/office/drawing/2014/main" id="{0EED3B3D-50AA-4553-B751-DAFC05300E54}"/>
                    </a:ext>
                  </a:extLst>
                </p:cNvPr>
                <p:cNvSpPr/>
                <p:nvPr/>
              </p:nvSpPr>
              <p:spPr bwMode="auto">
                <a:xfrm>
                  <a:off x="1110745" y="3914304"/>
                  <a:ext cx="215142" cy="215142"/>
                </a:xfrm>
                <a:prstGeom prst="star7">
                  <a:avLst/>
                </a:pr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nvGrpSpPr>
              <p:cNvPr id="220" name="Group 219">
                <a:extLst>
                  <a:ext uri="{FF2B5EF4-FFF2-40B4-BE49-F238E27FC236}">
                    <a16:creationId xmlns:a16="http://schemas.microsoft.com/office/drawing/2014/main" id="{66580A8F-80A9-4861-B28B-8CD7B7E1692D}"/>
                  </a:ext>
                </a:extLst>
              </p:cNvPr>
              <p:cNvGrpSpPr/>
              <p:nvPr/>
            </p:nvGrpSpPr>
            <p:grpSpPr>
              <a:xfrm rot="10800000">
                <a:off x="397845" y="3920346"/>
                <a:ext cx="290341" cy="215142"/>
                <a:chOff x="1035546" y="3914304"/>
                <a:chExt cx="290341" cy="215142"/>
              </a:xfrm>
              <a:grpFill/>
            </p:grpSpPr>
            <p:sp>
              <p:nvSpPr>
                <p:cNvPr id="221" name="Rectangle 220">
                  <a:extLst>
                    <a:ext uri="{FF2B5EF4-FFF2-40B4-BE49-F238E27FC236}">
                      <a16:creationId xmlns:a16="http://schemas.microsoft.com/office/drawing/2014/main" id="{695311F7-288E-40A8-BDC5-2E2E21D6BF2D}"/>
                    </a:ext>
                  </a:extLst>
                </p:cNvPr>
                <p:cNvSpPr/>
                <p:nvPr/>
              </p:nvSpPr>
              <p:spPr bwMode="auto">
                <a:xfrm>
                  <a:off x="1035546" y="4010657"/>
                  <a:ext cx="117497" cy="31119"/>
                </a:xfrm>
                <a:prstGeom prst="rect">
                  <a:avLst/>
                </a:prstGeom>
                <a:grpFill/>
                <a:ln w="31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22" name="7-Point Star 2">
                  <a:extLst>
                    <a:ext uri="{FF2B5EF4-FFF2-40B4-BE49-F238E27FC236}">
                      <a16:creationId xmlns:a16="http://schemas.microsoft.com/office/drawing/2014/main" id="{0E676035-23BA-4207-AEFD-52989C1D1DD8}"/>
                    </a:ext>
                  </a:extLst>
                </p:cNvPr>
                <p:cNvSpPr/>
                <p:nvPr/>
              </p:nvSpPr>
              <p:spPr bwMode="auto">
                <a:xfrm>
                  <a:off x="1110745" y="3914304"/>
                  <a:ext cx="215142" cy="215142"/>
                </a:xfrm>
                <a:prstGeom prst="star7">
                  <a:avLst/>
                </a:pr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sp>
          <p:nvSpPr>
            <p:cNvPr id="215" name="Freeform 73">
              <a:extLst>
                <a:ext uri="{FF2B5EF4-FFF2-40B4-BE49-F238E27FC236}">
                  <a16:creationId xmlns:a16="http://schemas.microsoft.com/office/drawing/2014/main" id="{042EFA67-B7A7-41EC-847A-712C3A7215E9}"/>
                </a:ext>
              </a:extLst>
            </p:cNvPr>
            <p:cNvSpPr/>
            <p:nvPr/>
          </p:nvSpPr>
          <p:spPr bwMode="auto">
            <a:xfrm>
              <a:off x="1123365" y="3389390"/>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16" name="Freeform 74">
              <a:extLst>
                <a:ext uri="{FF2B5EF4-FFF2-40B4-BE49-F238E27FC236}">
                  <a16:creationId xmlns:a16="http://schemas.microsoft.com/office/drawing/2014/main" id="{3BCDAAE8-963C-446D-9233-2C4D91FF8295}"/>
                </a:ext>
              </a:extLst>
            </p:cNvPr>
            <p:cNvSpPr/>
            <p:nvPr/>
          </p:nvSpPr>
          <p:spPr bwMode="auto">
            <a:xfrm flipV="1">
              <a:off x="285313" y="3407323"/>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17" name="Freeform 39">
              <a:extLst>
                <a:ext uri="{FF2B5EF4-FFF2-40B4-BE49-F238E27FC236}">
                  <a16:creationId xmlns:a16="http://schemas.microsoft.com/office/drawing/2014/main" id="{1ED98D90-6E55-47F4-BA8F-84FCA24EE8AD}"/>
                </a:ext>
              </a:extLst>
            </p:cNvPr>
            <p:cNvSpPr/>
            <p:nvPr/>
          </p:nvSpPr>
          <p:spPr bwMode="auto">
            <a:xfrm>
              <a:off x="894320" y="3196211"/>
              <a:ext cx="502442"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18" name="Freeform 41">
              <a:extLst>
                <a:ext uri="{FF2B5EF4-FFF2-40B4-BE49-F238E27FC236}">
                  <a16:creationId xmlns:a16="http://schemas.microsoft.com/office/drawing/2014/main" id="{FD80F07D-1C1C-469C-96DF-A5B85D148490}"/>
                </a:ext>
              </a:extLst>
            </p:cNvPr>
            <p:cNvSpPr/>
            <p:nvPr/>
          </p:nvSpPr>
          <p:spPr bwMode="auto">
            <a:xfrm flipH="1">
              <a:off x="337717" y="3196211"/>
              <a:ext cx="499629"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sp>
        <p:nvSpPr>
          <p:cNvPr id="228" name="TextBox 227">
            <a:extLst>
              <a:ext uri="{FF2B5EF4-FFF2-40B4-BE49-F238E27FC236}">
                <a16:creationId xmlns:a16="http://schemas.microsoft.com/office/drawing/2014/main" id="{5CDD9732-5B0B-45CB-83FD-113A3D44CD79}"/>
              </a:ext>
            </a:extLst>
          </p:cNvPr>
          <p:cNvSpPr txBox="1"/>
          <p:nvPr/>
        </p:nvSpPr>
        <p:spPr bwMode="auto">
          <a:xfrm>
            <a:off x="1065012" y="3792906"/>
            <a:ext cx="1280123" cy="461665"/>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Target antigen degraded</a:t>
            </a:r>
          </a:p>
        </p:txBody>
      </p:sp>
      <p:sp>
        <p:nvSpPr>
          <p:cNvPr id="230" name="TextBox 229">
            <a:extLst>
              <a:ext uri="{FF2B5EF4-FFF2-40B4-BE49-F238E27FC236}">
                <a16:creationId xmlns:a16="http://schemas.microsoft.com/office/drawing/2014/main" id="{1CC651BF-4FEB-4ECC-B7F5-E8E16B8923C3}"/>
              </a:ext>
            </a:extLst>
          </p:cNvPr>
          <p:cNvSpPr txBox="1"/>
          <p:nvPr/>
        </p:nvSpPr>
        <p:spPr bwMode="auto">
          <a:xfrm>
            <a:off x="1095201" y="4931693"/>
            <a:ext cx="126409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Downregulation of target antigen</a:t>
            </a:r>
          </a:p>
        </p:txBody>
      </p:sp>
      <p:sp>
        <p:nvSpPr>
          <p:cNvPr id="232" name="TextBox 231">
            <a:extLst>
              <a:ext uri="{FF2B5EF4-FFF2-40B4-BE49-F238E27FC236}">
                <a16:creationId xmlns:a16="http://schemas.microsoft.com/office/drawing/2014/main" id="{D17AFAE0-E638-44A3-8B06-26D453652AF6}"/>
              </a:ext>
            </a:extLst>
          </p:cNvPr>
          <p:cNvSpPr txBox="1"/>
          <p:nvPr/>
        </p:nvSpPr>
        <p:spPr bwMode="auto">
          <a:xfrm>
            <a:off x="3062183" y="5256809"/>
            <a:ext cx="126409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2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Gene encoding target antigen not expressed</a:t>
            </a:r>
          </a:p>
        </p:txBody>
      </p:sp>
      <p:sp>
        <p:nvSpPr>
          <p:cNvPr id="233" name="Freeform: Shape 232">
            <a:extLst>
              <a:ext uri="{FF2B5EF4-FFF2-40B4-BE49-F238E27FC236}">
                <a16:creationId xmlns:a16="http://schemas.microsoft.com/office/drawing/2014/main" id="{EFA055D9-E829-40C0-B95A-B2C5078B5123}"/>
              </a:ext>
            </a:extLst>
          </p:cNvPr>
          <p:cNvSpPr/>
          <p:nvPr/>
        </p:nvSpPr>
        <p:spPr bwMode="auto">
          <a:xfrm>
            <a:off x="2896881" y="5395222"/>
            <a:ext cx="192101" cy="176733"/>
          </a:xfrm>
          <a:custGeom>
            <a:avLst/>
            <a:gdLst>
              <a:gd name="connsiteX0" fmla="*/ 0 w 192101"/>
              <a:gd name="connsiteY0" fmla="*/ 176733 h 176733"/>
              <a:gd name="connsiteX1" fmla="*/ 0 w 192101"/>
              <a:gd name="connsiteY1" fmla="*/ 0 h 176733"/>
              <a:gd name="connsiteX2" fmla="*/ 192101 w 192101"/>
              <a:gd name="connsiteY2" fmla="*/ 0 h 176733"/>
            </a:gdLst>
            <a:ahLst/>
            <a:cxnLst>
              <a:cxn ang="0">
                <a:pos x="connsiteX0" y="connsiteY0"/>
              </a:cxn>
              <a:cxn ang="0">
                <a:pos x="connsiteX1" y="connsiteY1"/>
              </a:cxn>
              <a:cxn ang="0">
                <a:pos x="connsiteX2" y="connsiteY2"/>
              </a:cxn>
            </a:cxnLst>
            <a:rect l="l" t="t" r="r" b="b"/>
            <a:pathLst>
              <a:path w="192101" h="176733">
                <a:moveTo>
                  <a:pt x="0" y="176733"/>
                </a:moveTo>
                <a:lnTo>
                  <a:pt x="0" y="0"/>
                </a:lnTo>
                <a:lnTo>
                  <a:pt x="192101" y="0"/>
                </a:lnTo>
              </a:path>
            </a:pathLst>
          </a:custGeom>
          <a:noFill/>
          <a:ln w="28575">
            <a:solidFill>
              <a:schemeClr val="bg1"/>
            </a:solidFill>
            <a:miter lim="800000"/>
            <a:headEnd type="none" w="med" len="med"/>
            <a:tailEnd type="triangle" w="med" len="me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34" name="Multiplication Sign 233">
            <a:extLst>
              <a:ext uri="{FF2B5EF4-FFF2-40B4-BE49-F238E27FC236}">
                <a16:creationId xmlns:a16="http://schemas.microsoft.com/office/drawing/2014/main" id="{4DFEBA13-8CD4-4792-A18E-4D95CA9B5712}"/>
              </a:ext>
            </a:extLst>
          </p:cNvPr>
          <p:cNvSpPr/>
          <p:nvPr/>
        </p:nvSpPr>
        <p:spPr bwMode="auto">
          <a:xfrm>
            <a:off x="2751235" y="5231240"/>
            <a:ext cx="311618" cy="311618"/>
          </a:xfrm>
          <a:prstGeom prst="mathMultiply">
            <a:avLst>
              <a:gd name="adj1" fmla="val 6506"/>
            </a:avLst>
          </a:prstGeom>
          <a:solidFill>
            <a:schemeClr val="accent3"/>
          </a:solidFill>
          <a:ln w="0">
            <a:solidFill>
              <a:schemeClr val="accent3"/>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323" name="TextBox 322">
            <a:extLst>
              <a:ext uri="{FF2B5EF4-FFF2-40B4-BE49-F238E27FC236}">
                <a16:creationId xmlns:a16="http://schemas.microsoft.com/office/drawing/2014/main" id="{1BA9EDD6-40FF-41CF-9AD8-35359AA601EA}"/>
              </a:ext>
            </a:extLst>
          </p:cNvPr>
          <p:cNvSpPr txBox="1"/>
          <p:nvPr/>
        </p:nvSpPr>
        <p:spPr bwMode="auto">
          <a:xfrm>
            <a:off x="4916138" y="5746032"/>
            <a:ext cx="180288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Adequate payload release prevented by altered lysosomal environment</a:t>
            </a:r>
          </a:p>
        </p:txBody>
      </p:sp>
      <p:sp>
        <p:nvSpPr>
          <p:cNvPr id="326" name="TextBox 325">
            <a:extLst>
              <a:ext uri="{FF2B5EF4-FFF2-40B4-BE49-F238E27FC236}">
                <a16:creationId xmlns:a16="http://schemas.microsoft.com/office/drawing/2014/main" id="{8B5A1025-EE8F-4AB7-A129-80F49EC26473}"/>
              </a:ext>
            </a:extLst>
          </p:cNvPr>
          <p:cNvSpPr txBox="1"/>
          <p:nvPr/>
        </p:nvSpPr>
        <p:spPr bwMode="auto">
          <a:xfrm>
            <a:off x="6587955" y="3911500"/>
            <a:ext cx="118752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ADC ejected from tumor cell via endosome recycling</a:t>
            </a:r>
          </a:p>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prior to payload release</a:t>
            </a:r>
          </a:p>
        </p:txBody>
      </p:sp>
      <p:sp>
        <p:nvSpPr>
          <p:cNvPr id="429" name="Freeform: Shape 428">
            <a:extLst>
              <a:ext uri="{FF2B5EF4-FFF2-40B4-BE49-F238E27FC236}">
                <a16:creationId xmlns:a16="http://schemas.microsoft.com/office/drawing/2014/main" id="{E7D43609-6799-488B-AFA0-B6DF7A1F684B}"/>
              </a:ext>
            </a:extLst>
          </p:cNvPr>
          <p:cNvSpPr/>
          <p:nvPr/>
        </p:nvSpPr>
        <p:spPr bwMode="auto">
          <a:xfrm>
            <a:off x="946316" y="3370501"/>
            <a:ext cx="3225650" cy="198830"/>
          </a:xfrm>
          <a:custGeom>
            <a:avLst/>
            <a:gdLst>
              <a:gd name="connsiteX0" fmla="*/ 0 w 2504261"/>
              <a:gd name="connsiteY0" fmla="*/ 117578 h 117578"/>
              <a:gd name="connsiteX1" fmla="*/ 748981 w 2504261"/>
              <a:gd name="connsiteY1" fmla="*/ 25679 h 117578"/>
              <a:gd name="connsiteX2" fmla="*/ 1824205 w 2504261"/>
              <a:gd name="connsiteY2" fmla="*/ 2704 h 117578"/>
              <a:gd name="connsiteX3" fmla="*/ 2504261 w 2504261"/>
              <a:gd name="connsiteY3" fmla="*/ 76224 h 117578"/>
              <a:gd name="connsiteX0" fmla="*/ 0 w 2504261"/>
              <a:gd name="connsiteY0" fmla="*/ 117578 h 117578"/>
              <a:gd name="connsiteX1" fmla="*/ 748981 w 2504261"/>
              <a:gd name="connsiteY1" fmla="*/ 25679 h 117578"/>
              <a:gd name="connsiteX2" fmla="*/ 1824205 w 2504261"/>
              <a:gd name="connsiteY2" fmla="*/ 2704 h 117578"/>
              <a:gd name="connsiteX3" fmla="*/ 2504261 w 2504261"/>
              <a:gd name="connsiteY3" fmla="*/ 103794 h 117578"/>
              <a:gd name="connsiteX0" fmla="*/ 0 w 2504261"/>
              <a:gd name="connsiteY0" fmla="*/ 106346 h 106346"/>
              <a:gd name="connsiteX1" fmla="*/ 748981 w 2504261"/>
              <a:gd name="connsiteY1" fmla="*/ 14447 h 106346"/>
              <a:gd name="connsiteX2" fmla="*/ 1824205 w 2504261"/>
              <a:gd name="connsiteY2" fmla="*/ 5257 h 106346"/>
              <a:gd name="connsiteX3" fmla="*/ 2504261 w 2504261"/>
              <a:gd name="connsiteY3" fmla="*/ 92562 h 106346"/>
              <a:gd name="connsiteX0" fmla="*/ 0 w 2504261"/>
              <a:gd name="connsiteY0" fmla="*/ 116816 h 116816"/>
              <a:gd name="connsiteX1" fmla="*/ 748981 w 2504261"/>
              <a:gd name="connsiteY1" fmla="*/ 24917 h 116816"/>
              <a:gd name="connsiteX2" fmla="*/ 1824205 w 2504261"/>
              <a:gd name="connsiteY2" fmla="*/ 15727 h 116816"/>
              <a:gd name="connsiteX3" fmla="*/ 2504261 w 2504261"/>
              <a:gd name="connsiteY3" fmla="*/ 103032 h 116816"/>
              <a:gd name="connsiteX0" fmla="*/ 0 w 2504261"/>
              <a:gd name="connsiteY0" fmla="*/ 106346 h 106346"/>
              <a:gd name="connsiteX1" fmla="*/ 748981 w 2504261"/>
              <a:gd name="connsiteY1" fmla="*/ 14447 h 106346"/>
              <a:gd name="connsiteX2" fmla="*/ 1809101 w 2504261"/>
              <a:gd name="connsiteY2" fmla="*/ 5257 h 106346"/>
              <a:gd name="connsiteX3" fmla="*/ 2504261 w 2504261"/>
              <a:gd name="connsiteY3" fmla="*/ 92562 h 106346"/>
              <a:gd name="connsiteX0" fmla="*/ 0 w 2504261"/>
              <a:gd name="connsiteY0" fmla="*/ 106346 h 106346"/>
              <a:gd name="connsiteX1" fmla="*/ 748981 w 2504261"/>
              <a:gd name="connsiteY1" fmla="*/ 14447 h 106346"/>
              <a:gd name="connsiteX2" fmla="*/ 1809101 w 2504261"/>
              <a:gd name="connsiteY2" fmla="*/ 5257 h 106346"/>
              <a:gd name="connsiteX3" fmla="*/ 2504261 w 2504261"/>
              <a:gd name="connsiteY3" fmla="*/ 92562 h 106346"/>
              <a:gd name="connsiteX0" fmla="*/ 0 w 2504261"/>
              <a:gd name="connsiteY0" fmla="*/ 106346 h 106346"/>
              <a:gd name="connsiteX1" fmla="*/ 748981 w 2504261"/>
              <a:gd name="connsiteY1" fmla="*/ 14447 h 106346"/>
              <a:gd name="connsiteX2" fmla="*/ 1809101 w 2504261"/>
              <a:gd name="connsiteY2" fmla="*/ 5257 h 106346"/>
              <a:gd name="connsiteX3" fmla="*/ 2504261 w 2504261"/>
              <a:gd name="connsiteY3" fmla="*/ 92562 h 106346"/>
              <a:gd name="connsiteX0" fmla="*/ 0 w 2504261"/>
              <a:gd name="connsiteY0" fmla="*/ 106346 h 106346"/>
              <a:gd name="connsiteX1" fmla="*/ 748981 w 2504261"/>
              <a:gd name="connsiteY1" fmla="*/ 14447 h 106346"/>
              <a:gd name="connsiteX2" fmla="*/ 1809101 w 2504261"/>
              <a:gd name="connsiteY2" fmla="*/ 5257 h 106346"/>
              <a:gd name="connsiteX3" fmla="*/ 2504261 w 2504261"/>
              <a:gd name="connsiteY3" fmla="*/ 92562 h 106346"/>
              <a:gd name="connsiteX0" fmla="*/ 0 w 2504261"/>
              <a:gd name="connsiteY0" fmla="*/ 99316 h 99316"/>
              <a:gd name="connsiteX1" fmla="*/ 748981 w 2504261"/>
              <a:gd name="connsiteY1" fmla="*/ 7417 h 99316"/>
              <a:gd name="connsiteX2" fmla="*/ 1824205 w 2504261"/>
              <a:gd name="connsiteY2" fmla="*/ 11365 h 99316"/>
              <a:gd name="connsiteX3" fmla="*/ 2504261 w 2504261"/>
              <a:gd name="connsiteY3" fmla="*/ 85532 h 99316"/>
              <a:gd name="connsiteX0" fmla="*/ 0 w 2504261"/>
              <a:gd name="connsiteY0" fmla="*/ 100538 h 100538"/>
              <a:gd name="connsiteX1" fmla="*/ 748981 w 2504261"/>
              <a:gd name="connsiteY1" fmla="*/ 8639 h 100538"/>
              <a:gd name="connsiteX2" fmla="*/ 1824205 w 2504261"/>
              <a:gd name="connsiteY2" fmla="*/ 12587 h 100538"/>
              <a:gd name="connsiteX3" fmla="*/ 2504261 w 2504261"/>
              <a:gd name="connsiteY3" fmla="*/ 86754 h 100538"/>
              <a:gd name="connsiteX0" fmla="*/ 0 w 2504261"/>
              <a:gd name="connsiteY0" fmla="*/ 94347 h 94347"/>
              <a:gd name="connsiteX1" fmla="*/ 760913 w 2504261"/>
              <a:gd name="connsiteY1" fmla="*/ 16285 h 94347"/>
              <a:gd name="connsiteX2" fmla="*/ 1824205 w 2504261"/>
              <a:gd name="connsiteY2" fmla="*/ 6396 h 94347"/>
              <a:gd name="connsiteX3" fmla="*/ 2504261 w 2504261"/>
              <a:gd name="connsiteY3" fmla="*/ 80563 h 94347"/>
              <a:gd name="connsiteX0" fmla="*/ 0 w 2504261"/>
              <a:gd name="connsiteY0" fmla="*/ 89510 h 89510"/>
              <a:gd name="connsiteX1" fmla="*/ 760913 w 2504261"/>
              <a:gd name="connsiteY1" fmla="*/ 11448 h 89510"/>
              <a:gd name="connsiteX2" fmla="*/ 1794377 w 2504261"/>
              <a:gd name="connsiteY2" fmla="*/ 8478 h 89510"/>
              <a:gd name="connsiteX3" fmla="*/ 2504261 w 2504261"/>
              <a:gd name="connsiteY3" fmla="*/ 75726 h 89510"/>
            </a:gdLst>
            <a:ahLst/>
            <a:cxnLst>
              <a:cxn ang="0">
                <a:pos x="connsiteX0" y="connsiteY0"/>
              </a:cxn>
              <a:cxn ang="0">
                <a:pos x="connsiteX1" y="connsiteY1"/>
              </a:cxn>
              <a:cxn ang="0">
                <a:pos x="connsiteX2" y="connsiteY2"/>
              </a:cxn>
              <a:cxn ang="0">
                <a:pos x="connsiteX3" y="connsiteY3"/>
              </a:cxn>
            </a:cxnLst>
            <a:rect l="l" t="t" r="r" b="b"/>
            <a:pathLst>
              <a:path w="2504261" h="89510">
                <a:moveTo>
                  <a:pt x="0" y="89510"/>
                </a:moveTo>
                <a:cubicBezTo>
                  <a:pt x="222473" y="53133"/>
                  <a:pt x="461850" y="24953"/>
                  <a:pt x="760913" y="11448"/>
                </a:cubicBezTo>
                <a:cubicBezTo>
                  <a:pt x="1059976" y="-2057"/>
                  <a:pt x="1501831" y="-4325"/>
                  <a:pt x="1794377" y="8478"/>
                </a:cubicBezTo>
                <a:cubicBezTo>
                  <a:pt x="2139788" y="25660"/>
                  <a:pt x="2310506" y="43178"/>
                  <a:pt x="2504261" y="75726"/>
                </a:cubicBezTo>
              </a:path>
            </a:pathLst>
          </a:custGeom>
          <a:noFill/>
          <a:ln w="28575">
            <a:solidFill>
              <a:schemeClr val="tx2">
                <a:lumMod val="75000"/>
              </a:schemeClr>
            </a:solidFill>
            <a:prstDash val="sysDash"/>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grpSp>
        <p:nvGrpSpPr>
          <p:cNvPr id="448" name="Group 7">
            <a:extLst>
              <a:ext uri="{FF2B5EF4-FFF2-40B4-BE49-F238E27FC236}">
                <a16:creationId xmlns:a16="http://schemas.microsoft.com/office/drawing/2014/main" id="{D43EF3A5-7412-4BED-BB64-5A4215049925}"/>
              </a:ext>
            </a:extLst>
          </p:cNvPr>
          <p:cNvGrpSpPr>
            <a:grpSpLocks/>
          </p:cNvGrpSpPr>
          <p:nvPr/>
        </p:nvGrpSpPr>
        <p:grpSpPr bwMode="auto">
          <a:xfrm rot="832142">
            <a:off x="3842525" y="3184100"/>
            <a:ext cx="91440" cy="457200"/>
            <a:chOff x="1785938" y="2166938"/>
            <a:chExt cx="228600" cy="1457325"/>
          </a:xfrm>
          <a:solidFill>
            <a:schemeClr val="accent2"/>
          </a:solidFill>
        </p:grpSpPr>
        <p:sp>
          <p:nvSpPr>
            <p:cNvPr id="449" name="Oval 448">
              <a:extLst>
                <a:ext uri="{FF2B5EF4-FFF2-40B4-BE49-F238E27FC236}">
                  <a16:creationId xmlns:a16="http://schemas.microsoft.com/office/drawing/2014/main" id="{DFB4CA85-6025-42E3-891B-120D4399D1E2}"/>
                </a:ext>
              </a:extLst>
            </p:cNvPr>
            <p:cNvSpPr/>
            <p:nvPr/>
          </p:nvSpPr>
          <p:spPr bwMode="auto">
            <a:xfrm>
              <a:off x="1785344" y="2166937"/>
              <a:ext cx="223867" cy="614363"/>
            </a:xfrm>
            <a:prstGeom prst="ellipse">
              <a:avLst/>
            </a:prstGeom>
            <a:grpFill/>
            <a:ln w="9525" cap="flat" cmpd="sng" algn="ctr">
              <a:solidFill>
                <a:schemeClr val="accent2"/>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itchFamily="34" charset="0"/>
              </a:endParaRPr>
            </a:p>
          </p:txBody>
        </p:sp>
        <p:sp>
          <p:nvSpPr>
            <p:cNvPr id="450" name="Oval 449">
              <a:extLst>
                <a:ext uri="{FF2B5EF4-FFF2-40B4-BE49-F238E27FC236}">
                  <a16:creationId xmlns:a16="http://schemas.microsoft.com/office/drawing/2014/main" id="{779A7BC4-2FAE-4FC7-987A-03730EE44CE4}"/>
                </a:ext>
              </a:extLst>
            </p:cNvPr>
            <p:cNvSpPr/>
            <p:nvPr/>
          </p:nvSpPr>
          <p:spPr bwMode="auto">
            <a:xfrm>
              <a:off x="1790108" y="3267076"/>
              <a:ext cx="223866" cy="357188"/>
            </a:xfrm>
            <a:prstGeom prst="ellipse">
              <a:avLst/>
            </a:prstGeom>
            <a:grpFill/>
            <a:ln w="9525" cap="flat" cmpd="sng" algn="ctr">
              <a:solidFill>
                <a:schemeClr val="accent2"/>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itchFamily="34" charset="0"/>
              </a:endParaRPr>
            </a:p>
          </p:txBody>
        </p:sp>
        <p:cxnSp>
          <p:nvCxnSpPr>
            <p:cNvPr id="451" name="Straight Connector 450">
              <a:extLst>
                <a:ext uri="{FF2B5EF4-FFF2-40B4-BE49-F238E27FC236}">
                  <a16:creationId xmlns:a16="http://schemas.microsoft.com/office/drawing/2014/main" id="{2E8C473B-E7EF-4974-85C0-252DD90FB01B}"/>
                </a:ext>
              </a:extLst>
            </p:cNvPr>
            <p:cNvCxnSpPr/>
            <p:nvPr/>
          </p:nvCxnSpPr>
          <p:spPr bwMode="auto">
            <a:xfrm>
              <a:off x="1894896" y="2738438"/>
              <a:ext cx="0" cy="566738"/>
            </a:xfrm>
            <a:prstGeom prst="line">
              <a:avLst/>
            </a:prstGeom>
            <a:grpFill/>
            <a:ln w="50800" cap="flat" cmpd="sng" algn="ctr">
              <a:solidFill>
                <a:schemeClr val="accent2"/>
              </a:solidFill>
              <a:prstDash val="solid"/>
              <a:round/>
              <a:headEnd type="none" w="med" len="med"/>
              <a:tailEnd type="none" w="med" len="med"/>
            </a:ln>
            <a:effectLst/>
          </p:spPr>
        </p:cxnSp>
      </p:grpSp>
      <p:sp>
        <p:nvSpPr>
          <p:cNvPr id="452" name="TextBox 451">
            <a:extLst>
              <a:ext uri="{FF2B5EF4-FFF2-40B4-BE49-F238E27FC236}">
                <a16:creationId xmlns:a16="http://schemas.microsoft.com/office/drawing/2014/main" id="{8493E22D-12B0-43B6-B0AD-798136469AED}"/>
              </a:ext>
            </a:extLst>
          </p:cNvPr>
          <p:cNvSpPr txBox="1"/>
          <p:nvPr/>
        </p:nvSpPr>
        <p:spPr bwMode="auto">
          <a:xfrm>
            <a:off x="3358645" y="3623068"/>
            <a:ext cx="954990" cy="276999"/>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Antigen</a:t>
            </a:r>
          </a:p>
        </p:txBody>
      </p:sp>
      <p:sp>
        <p:nvSpPr>
          <p:cNvPr id="453" name="TextBox 452">
            <a:extLst>
              <a:ext uri="{FF2B5EF4-FFF2-40B4-BE49-F238E27FC236}">
                <a16:creationId xmlns:a16="http://schemas.microsoft.com/office/drawing/2014/main" id="{83695761-95DF-47E9-9ACB-35C6EEA2A61F}"/>
              </a:ext>
            </a:extLst>
          </p:cNvPr>
          <p:cNvSpPr txBox="1"/>
          <p:nvPr/>
        </p:nvSpPr>
        <p:spPr bwMode="auto">
          <a:xfrm>
            <a:off x="2282667" y="2508066"/>
            <a:ext cx="954990" cy="276999"/>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ADC</a:t>
            </a:r>
          </a:p>
        </p:txBody>
      </p:sp>
      <p:sp>
        <p:nvSpPr>
          <p:cNvPr id="454" name="TextBox 453">
            <a:extLst>
              <a:ext uri="{FF2B5EF4-FFF2-40B4-BE49-F238E27FC236}">
                <a16:creationId xmlns:a16="http://schemas.microsoft.com/office/drawing/2014/main" id="{DCE0A639-479E-4D3B-ACF0-7DC45AD11470}"/>
              </a:ext>
            </a:extLst>
          </p:cNvPr>
          <p:cNvSpPr txBox="1"/>
          <p:nvPr/>
        </p:nvSpPr>
        <p:spPr bwMode="auto">
          <a:xfrm>
            <a:off x="3464360" y="4549029"/>
            <a:ext cx="806327" cy="246221"/>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Cytoplasm</a:t>
            </a:r>
          </a:p>
        </p:txBody>
      </p:sp>
      <p:sp>
        <p:nvSpPr>
          <p:cNvPr id="455" name="TextBox 454">
            <a:extLst>
              <a:ext uri="{FF2B5EF4-FFF2-40B4-BE49-F238E27FC236}">
                <a16:creationId xmlns:a16="http://schemas.microsoft.com/office/drawing/2014/main" id="{84373367-B7E0-4A7C-9E15-1EFBA0FB8D5E}"/>
              </a:ext>
            </a:extLst>
          </p:cNvPr>
          <p:cNvSpPr txBox="1"/>
          <p:nvPr/>
        </p:nvSpPr>
        <p:spPr bwMode="auto">
          <a:xfrm>
            <a:off x="3539167" y="4868687"/>
            <a:ext cx="640080" cy="246221"/>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Nucleus</a:t>
            </a:r>
          </a:p>
        </p:txBody>
      </p:sp>
      <p:sp>
        <p:nvSpPr>
          <p:cNvPr id="456" name="TextBox 455">
            <a:extLst>
              <a:ext uri="{FF2B5EF4-FFF2-40B4-BE49-F238E27FC236}">
                <a16:creationId xmlns:a16="http://schemas.microsoft.com/office/drawing/2014/main" id="{95E63C6A-C4A6-4DE2-A87C-191F05C0C5C0}"/>
              </a:ext>
            </a:extLst>
          </p:cNvPr>
          <p:cNvSpPr txBox="1"/>
          <p:nvPr/>
        </p:nvSpPr>
        <p:spPr bwMode="auto">
          <a:xfrm>
            <a:off x="-16492" y="2370079"/>
            <a:ext cx="1483738" cy="1200329"/>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ADCs prevented from binding to tumor cells, thereby reducing release of payload within tumor cell</a:t>
            </a:r>
          </a:p>
        </p:txBody>
      </p:sp>
      <p:cxnSp>
        <p:nvCxnSpPr>
          <p:cNvPr id="457" name="Straight Connector 456">
            <a:extLst>
              <a:ext uri="{FF2B5EF4-FFF2-40B4-BE49-F238E27FC236}">
                <a16:creationId xmlns:a16="http://schemas.microsoft.com/office/drawing/2014/main" id="{04B06574-570F-4348-99BD-396CE67CED25}"/>
              </a:ext>
            </a:extLst>
          </p:cNvPr>
          <p:cNvCxnSpPr>
            <a:cxnSpLocks/>
          </p:cNvCxnSpPr>
          <p:nvPr/>
        </p:nvCxnSpPr>
        <p:spPr bwMode="auto">
          <a:xfrm rot="5400000">
            <a:off x="2249916" y="3859533"/>
            <a:ext cx="4389120" cy="0"/>
          </a:xfrm>
          <a:prstGeom prst="line">
            <a:avLst/>
          </a:prstGeom>
          <a:noFill/>
          <a:ln w="28575" cap="flat" cmpd="sng" algn="ctr">
            <a:solidFill>
              <a:schemeClr val="bg2"/>
            </a:solidFill>
            <a:prstDash val="sysDot"/>
            <a:round/>
            <a:headEnd type="none" w="med" len="med"/>
            <a:tailEnd type="none" w="med" len="med"/>
          </a:ln>
          <a:effectLst/>
        </p:spPr>
      </p:cxnSp>
      <p:cxnSp>
        <p:nvCxnSpPr>
          <p:cNvPr id="458" name="Straight Connector 457">
            <a:extLst>
              <a:ext uri="{FF2B5EF4-FFF2-40B4-BE49-F238E27FC236}">
                <a16:creationId xmlns:a16="http://schemas.microsoft.com/office/drawing/2014/main" id="{1D4C09D6-C25D-4F94-B0D6-1FC7A79CAB10}"/>
              </a:ext>
            </a:extLst>
          </p:cNvPr>
          <p:cNvCxnSpPr>
            <a:cxnSpLocks/>
          </p:cNvCxnSpPr>
          <p:nvPr/>
        </p:nvCxnSpPr>
        <p:spPr bwMode="auto">
          <a:xfrm rot="5400000">
            <a:off x="5811026" y="3859533"/>
            <a:ext cx="4389120" cy="0"/>
          </a:xfrm>
          <a:prstGeom prst="line">
            <a:avLst/>
          </a:prstGeom>
          <a:noFill/>
          <a:ln w="28575" cap="flat" cmpd="sng" algn="ctr">
            <a:solidFill>
              <a:schemeClr val="bg2"/>
            </a:solidFill>
            <a:prstDash val="sysDot"/>
            <a:round/>
            <a:headEnd type="none" w="med" len="med"/>
            <a:tailEnd type="none" w="med" len="med"/>
          </a:ln>
          <a:effectLst/>
        </p:spPr>
      </p:cxnSp>
      <p:sp>
        <p:nvSpPr>
          <p:cNvPr id="468" name="TextBox 467">
            <a:extLst>
              <a:ext uri="{FF2B5EF4-FFF2-40B4-BE49-F238E27FC236}">
                <a16:creationId xmlns:a16="http://schemas.microsoft.com/office/drawing/2014/main" id="{AE17ED29-A9D4-42EE-9654-C908847BF79F}"/>
              </a:ext>
            </a:extLst>
          </p:cNvPr>
          <p:cNvSpPr txBox="1"/>
          <p:nvPr/>
        </p:nvSpPr>
        <p:spPr bwMode="auto">
          <a:xfrm>
            <a:off x="7153181" y="5508194"/>
            <a:ext cx="806327" cy="246221"/>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Cytoplasm</a:t>
            </a:r>
          </a:p>
        </p:txBody>
      </p:sp>
      <p:grpSp>
        <p:nvGrpSpPr>
          <p:cNvPr id="257" name="Group 256">
            <a:extLst>
              <a:ext uri="{FF2B5EF4-FFF2-40B4-BE49-F238E27FC236}">
                <a16:creationId xmlns:a16="http://schemas.microsoft.com/office/drawing/2014/main" id="{E5CB8C33-C0C0-418B-9080-CF84B669DBD9}"/>
              </a:ext>
            </a:extLst>
          </p:cNvPr>
          <p:cNvGrpSpPr/>
          <p:nvPr/>
        </p:nvGrpSpPr>
        <p:grpSpPr>
          <a:xfrm rot="11214182">
            <a:off x="5085478" y="2506358"/>
            <a:ext cx="473097" cy="493839"/>
            <a:chOff x="285313" y="3196211"/>
            <a:chExt cx="1187475" cy="1269460"/>
          </a:xfrm>
          <a:solidFill>
            <a:schemeClr val="accent1"/>
          </a:solidFill>
        </p:grpSpPr>
        <p:grpSp>
          <p:nvGrpSpPr>
            <p:cNvPr id="258" name="Group 257">
              <a:extLst>
                <a:ext uri="{FF2B5EF4-FFF2-40B4-BE49-F238E27FC236}">
                  <a16:creationId xmlns:a16="http://schemas.microsoft.com/office/drawing/2014/main" id="{A44A114B-ED94-43D8-9433-CA78FBB7BDC4}"/>
                </a:ext>
              </a:extLst>
            </p:cNvPr>
            <p:cNvGrpSpPr/>
            <p:nvPr/>
          </p:nvGrpSpPr>
          <p:grpSpPr>
            <a:xfrm>
              <a:off x="397845" y="3920346"/>
              <a:ext cx="928042" cy="215142"/>
              <a:chOff x="397845" y="3920346"/>
              <a:chExt cx="928042" cy="215142"/>
            </a:xfrm>
            <a:grpFill/>
          </p:grpSpPr>
          <p:grpSp>
            <p:nvGrpSpPr>
              <p:cNvPr id="263" name="Group 262">
                <a:extLst>
                  <a:ext uri="{FF2B5EF4-FFF2-40B4-BE49-F238E27FC236}">
                    <a16:creationId xmlns:a16="http://schemas.microsoft.com/office/drawing/2014/main" id="{6E9B454F-72EF-424B-8A9D-BD095D705967}"/>
                  </a:ext>
                </a:extLst>
              </p:cNvPr>
              <p:cNvGrpSpPr/>
              <p:nvPr/>
            </p:nvGrpSpPr>
            <p:grpSpPr>
              <a:xfrm>
                <a:off x="1035546" y="3920346"/>
                <a:ext cx="290341" cy="215142"/>
                <a:chOff x="1035546" y="3914304"/>
                <a:chExt cx="290341" cy="215142"/>
              </a:xfrm>
              <a:grpFill/>
            </p:grpSpPr>
            <p:sp>
              <p:nvSpPr>
                <p:cNvPr id="267" name="Rectangle 266">
                  <a:extLst>
                    <a:ext uri="{FF2B5EF4-FFF2-40B4-BE49-F238E27FC236}">
                      <a16:creationId xmlns:a16="http://schemas.microsoft.com/office/drawing/2014/main" id="{FFD58F14-973A-4A23-9FA5-FA1D7AED96DF}"/>
                    </a:ext>
                  </a:extLst>
                </p:cNvPr>
                <p:cNvSpPr/>
                <p:nvPr/>
              </p:nvSpPr>
              <p:spPr bwMode="auto">
                <a:xfrm>
                  <a:off x="1035546" y="4010657"/>
                  <a:ext cx="117497" cy="31119"/>
                </a:xfrm>
                <a:prstGeom prst="rect">
                  <a:avLst/>
                </a:prstGeom>
                <a:grpFill/>
                <a:ln w="31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68" name="7-Point Star 2">
                  <a:extLst>
                    <a:ext uri="{FF2B5EF4-FFF2-40B4-BE49-F238E27FC236}">
                      <a16:creationId xmlns:a16="http://schemas.microsoft.com/office/drawing/2014/main" id="{01A7E214-64A9-48D1-8C65-DE8FF51EBBD5}"/>
                    </a:ext>
                  </a:extLst>
                </p:cNvPr>
                <p:cNvSpPr/>
                <p:nvPr/>
              </p:nvSpPr>
              <p:spPr bwMode="auto">
                <a:xfrm>
                  <a:off x="1110745" y="3914304"/>
                  <a:ext cx="215142" cy="215142"/>
                </a:xfrm>
                <a:prstGeom prst="star7">
                  <a:avLst/>
                </a:pr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nvGrpSpPr>
              <p:cNvPr id="264" name="Group 263">
                <a:extLst>
                  <a:ext uri="{FF2B5EF4-FFF2-40B4-BE49-F238E27FC236}">
                    <a16:creationId xmlns:a16="http://schemas.microsoft.com/office/drawing/2014/main" id="{49DF0C48-084D-4B3C-BA92-A9C0E072F837}"/>
                  </a:ext>
                </a:extLst>
              </p:cNvPr>
              <p:cNvGrpSpPr/>
              <p:nvPr/>
            </p:nvGrpSpPr>
            <p:grpSpPr>
              <a:xfrm rot="10800000">
                <a:off x="397845" y="3920346"/>
                <a:ext cx="290341" cy="215142"/>
                <a:chOff x="1035546" y="3914304"/>
                <a:chExt cx="290341" cy="215142"/>
              </a:xfrm>
              <a:grpFill/>
            </p:grpSpPr>
            <p:sp>
              <p:nvSpPr>
                <p:cNvPr id="265" name="Rectangle 264">
                  <a:extLst>
                    <a:ext uri="{FF2B5EF4-FFF2-40B4-BE49-F238E27FC236}">
                      <a16:creationId xmlns:a16="http://schemas.microsoft.com/office/drawing/2014/main" id="{EFCDC67E-4C0F-414D-B098-67C6450CC5CC}"/>
                    </a:ext>
                  </a:extLst>
                </p:cNvPr>
                <p:cNvSpPr/>
                <p:nvPr/>
              </p:nvSpPr>
              <p:spPr bwMode="auto">
                <a:xfrm>
                  <a:off x="1035546" y="4010657"/>
                  <a:ext cx="117497" cy="31119"/>
                </a:xfrm>
                <a:prstGeom prst="rect">
                  <a:avLst/>
                </a:prstGeom>
                <a:grpFill/>
                <a:ln w="31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66" name="7-Point Star 2">
                  <a:extLst>
                    <a:ext uri="{FF2B5EF4-FFF2-40B4-BE49-F238E27FC236}">
                      <a16:creationId xmlns:a16="http://schemas.microsoft.com/office/drawing/2014/main" id="{082CE7DF-DC25-4DE0-A026-65C32A1577C1}"/>
                    </a:ext>
                  </a:extLst>
                </p:cNvPr>
                <p:cNvSpPr/>
                <p:nvPr/>
              </p:nvSpPr>
              <p:spPr bwMode="auto">
                <a:xfrm>
                  <a:off x="1110745" y="3914304"/>
                  <a:ext cx="215142" cy="215142"/>
                </a:xfrm>
                <a:prstGeom prst="star7">
                  <a:avLst/>
                </a:pr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sp>
          <p:nvSpPr>
            <p:cNvPr id="259" name="Freeform 73">
              <a:extLst>
                <a:ext uri="{FF2B5EF4-FFF2-40B4-BE49-F238E27FC236}">
                  <a16:creationId xmlns:a16="http://schemas.microsoft.com/office/drawing/2014/main" id="{2CCCC9FF-A6FF-48CA-8A37-FFEE38D5D2CF}"/>
                </a:ext>
              </a:extLst>
            </p:cNvPr>
            <p:cNvSpPr/>
            <p:nvPr/>
          </p:nvSpPr>
          <p:spPr bwMode="auto">
            <a:xfrm>
              <a:off x="1123365" y="3389390"/>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60" name="Freeform 74">
              <a:extLst>
                <a:ext uri="{FF2B5EF4-FFF2-40B4-BE49-F238E27FC236}">
                  <a16:creationId xmlns:a16="http://schemas.microsoft.com/office/drawing/2014/main" id="{9926D6C6-85DC-478F-8F86-887A882D1E7C}"/>
                </a:ext>
              </a:extLst>
            </p:cNvPr>
            <p:cNvSpPr/>
            <p:nvPr/>
          </p:nvSpPr>
          <p:spPr bwMode="auto">
            <a:xfrm flipV="1">
              <a:off x="285313" y="3407323"/>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61" name="Freeform 39">
              <a:extLst>
                <a:ext uri="{FF2B5EF4-FFF2-40B4-BE49-F238E27FC236}">
                  <a16:creationId xmlns:a16="http://schemas.microsoft.com/office/drawing/2014/main" id="{5B84AA20-E4EA-4C80-BB9C-1B6061BF0620}"/>
                </a:ext>
              </a:extLst>
            </p:cNvPr>
            <p:cNvSpPr/>
            <p:nvPr/>
          </p:nvSpPr>
          <p:spPr bwMode="auto">
            <a:xfrm>
              <a:off x="894320" y="3196211"/>
              <a:ext cx="502442"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62" name="Freeform 41">
              <a:extLst>
                <a:ext uri="{FF2B5EF4-FFF2-40B4-BE49-F238E27FC236}">
                  <a16:creationId xmlns:a16="http://schemas.microsoft.com/office/drawing/2014/main" id="{E404D80E-CFBC-4C8C-ACC0-B585021141C3}"/>
                </a:ext>
              </a:extLst>
            </p:cNvPr>
            <p:cNvSpPr/>
            <p:nvPr/>
          </p:nvSpPr>
          <p:spPr bwMode="auto">
            <a:xfrm flipH="1">
              <a:off x="337717" y="3196211"/>
              <a:ext cx="499629"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nvGrpSpPr>
          <p:cNvPr id="269" name="Group 268">
            <a:extLst>
              <a:ext uri="{FF2B5EF4-FFF2-40B4-BE49-F238E27FC236}">
                <a16:creationId xmlns:a16="http://schemas.microsoft.com/office/drawing/2014/main" id="{0BA5164D-BAB1-49AC-A05D-C14F1A18A71E}"/>
              </a:ext>
            </a:extLst>
          </p:cNvPr>
          <p:cNvGrpSpPr/>
          <p:nvPr/>
        </p:nvGrpSpPr>
        <p:grpSpPr>
          <a:xfrm rot="10226215">
            <a:off x="5397215" y="3081820"/>
            <a:ext cx="473097" cy="493839"/>
            <a:chOff x="285313" y="3196211"/>
            <a:chExt cx="1187475" cy="1269460"/>
          </a:xfrm>
          <a:solidFill>
            <a:schemeClr val="accent1"/>
          </a:solidFill>
        </p:grpSpPr>
        <p:grpSp>
          <p:nvGrpSpPr>
            <p:cNvPr id="270" name="Group 269">
              <a:extLst>
                <a:ext uri="{FF2B5EF4-FFF2-40B4-BE49-F238E27FC236}">
                  <a16:creationId xmlns:a16="http://schemas.microsoft.com/office/drawing/2014/main" id="{06318047-E741-4581-B6A1-1B129C395672}"/>
                </a:ext>
              </a:extLst>
            </p:cNvPr>
            <p:cNvGrpSpPr/>
            <p:nvPr/>
          </p:nvGrpSpPr>
          <p:grpSpPr>
            <a:xfrm>
              <a:off x="397845" y="3920346"/>
              <a:ext cx="928042" cy="215142"/>
              <a:chOff x="397845" y="3920346"/>
              <a:chExt cx="928042" cy="215142"/>
            </a:xfrm>
            <a:grpFill/>
          </p:grpSpPr>
          <p:grpSp>
            <p:nvGrpSpPr>
              <p:cNvPr id="275" name="Group 274">
                <a:extLst>
                  <a:ext uri="{FF2B5EF4-FFF2-40B4-BE49-F238E27FC236}">
                    <a16:creationId xmlns:a16="http://schemas.microsoft.com/office/drawing/2014/main" id="{E7C2D13D-3482-404F-AE0C-C54C50BF08B8}"/>
                  </a:ext>
                </a:extLst>
              </p:cNvPr>
              <p:cNvGrpSpPr/>
              <p:nvPr/>
            </p:nvGrpSpPr>
            <p:grpSpPr>
              <a:xfrm>
                <a:off x="1035546" y="3920346"/>
                <a:ext cx="290341" cy="215142"/>
                <a:chOff x="1035546" y="3914304"/>
                <a:chExt cx="290341" cy="215142"/>
              </a:xfrm>
              <a:grpFill/>
            </p:grpSpPr>
            <p:sp>
              <p:nvSpPr>
                <p:cNvPr id="279" name="Rectangle 278">
                  <a:extLst>
                    <a:ext uri="{FF2B5EF4-FFF2-40B4-BE49-F238E27FC236}">
                      <a16:creationId xmlns:a16="http://schemas.microsoft.com/office/drawing/2014/main" id="{47AED7D8-D976-4169-8915-65885AB1CB9A}"/>
                    </a:ext>
                  </a:extLst>
                </p:cNvPr>
                <p:cNvSpPr/>
                <p:nvPr/>
              </p:nvSpPr>
              <p:spPr bwMode="auto">
                <a:xfrm>
                  <a:off x="1035546" y="4010657"/>
                  <a:ext cx="117497" cy="31119"/>
                </a:xfrm>
                <a:prstGeom prst="rect">
                  <a:avLst/>
                </a:prstGeom>
                <a:grpFill/>
                <a:ln w="31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80" name="7-Point Star 2">
                  <a:extLst>
                    <a:ext uri="{FF2B5EF4-FFF2-40B4-BE49-F238E27FC236}">
                      <a16:creationId xmlns:a16="http://schemas.microsoft.com/office/drawing/2014/main" id="{035C273C-CB2C-4A47-86C6-71157FB62883}"/>
                    </a:ext>
                  </a:extLst>
                </p:cNvPr>
                <p:cNvSpPr/>
                <p:nvPr/>
              </p:nvSpPr>
              <p:spPr bwMode="auto">
                <a:xfrm>
                  <a:off x="1110745" y="3914304"/>
                  <a:ext cx="215142" cy="215142"/>
                </a:xfrm>
                <a:prstGeom prst="star7">
                  <a:avLst/>
                </a:pr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nvGrpSpPr>
              <p:cNvPr id="276" name="Group 275">
                <a:extLst>
                  <a:ext uri="{FF2B5EF4-FFF2-40B4-BE49-F238E27FC236}">
                    <a16:creationId xmlns:a16="http://schemas.microsoft.com/office/drawing/2014/main" id="{CD8802AE-EDE1-4E26-A1DC-331EC1322DD7}"/>
                  </a:ext>
                </a:extLst>
              </p:cNvPr>
              <p:cNvGrpSpPr/>
              <p:nvPr/>
            </p:nvGrpSpPr>
            <p:grpSpPr>
              <a:xfrm rot="10800000">
                <a:off x="397845" y="3920346"/>
                <a:ext cx="290341" cy="215142"/>
                <a:chOff x="1035546" y="3914304"/>
                <a:chExt cx="290341" cy="215142"/>
              </a:xfrm>
              <a:grpFill/>
            </p:grpSpPr>
            <p:sp>
              <p:nvSpPr>
                <p:cNvPr id="277" name="Rectangle 276">
                  <a:extLst>
                    <a:ext uri="{FF2B5EF4-FFF2-40B4-BE49-F238E27FC236}">
                      <a16:creationId xmlns:a16="http://schemas.microsoft.com/office/drawing/2014/main" id="{EE287337-DB07-4804-8B90-71FB3CCB8885}"/>
                    </a:ext>
                  </a:extLst>
                </p:cNvPr>
                <p:cNvSpPr/>
                <p:nvPr/>
              </p:nvSpPr>
              <p:spPr bwMode="auto">
                <a:xfrm>
                  <a:off x="1035546" y="4010657"/>
                  <a:ext cx="117497" cy="31119"/>
                </a:xfrm>
                <a:prstGeom prst="rect">
                  <a:avLst/>
                </a:prstGeom>
                <a:grpFill/>
                <a:ln w="31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78" name="7-Point Star 2">
                  <a:extLst>
                    <a:ext uri="{FF2B5EF4-FFF2-40B4-BE49-F238E27FC236}">
                      <a16:creationId xmlns:a16="http://schemas.microsoft.com/office/drawing/2014/main" id="{3A52C6CE-BB41-45EF-8D1D-875263F57447}"/>
                    </a:ext>
                  </a:extLst>
                </p:cNvPr>
                <p:cNvSpPr/>
                <p:nvPr/>
              </p:nvSpPr>
              <p:spPr bwMode="auto">
                <a:xfrm>
                  <a:off x="1110745" y="3914304"/>
                  <a:ext cx="215142" cy="215142"/>
                </a:xfrm>
                <a:prstGeom prst="star7">
                  <a:avLst/>
                </a:pr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sp>
          <p:nvSpPr>
            <p:cNvPr id="271" name="Freeform 73">
              <a:extLst>
                <a:ext uri="{FF2B5EF4-FFF2-40B4-BE49-F238E27FC236}">
                  <a16:creationId xmlns:a16="http://schemas.microsoft.com/office/drawing/2014/main" id="{28369209-ED80-403B-8127-5C603DBAC34F}"/>
                </a:ext>
              </a:extLst>
            </p:cNvPr>
            <p:cNvSpPr/>
            <p:nvPr/>
          </p:nvSpPr>
          <p:spPr bwMode="auto">
            <a:xfrm>
              <a:off x="1123365" y="3389390"/>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72" name="Freeform 74">
              <a:extLst>
                <a:ext uri="{FF2B5EF4-FFF2-40B4-BE49-F238E27FC236}">
                  <a16:creationId xmlns:a16="http://schemas.microsoft.com/office/drawing/2014/main" id="{A1719036-8CC1-4018-8B87-B59C29BC0991}"/>
                </a:ext>
              </a:extLst>
            </p:cNvPr>
            <p:cNvSpPr/>
            <p:nvPr/>
          </p:nvSpPr>
          <p:spPr bwMode="auto">
            <a:xfrm flipV="1">
              <a:off x="285313" y="3407323"/>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73" name="Freeform 39">
              <a:extLst>
                <a:ext uri="{FF2B5EF4-FFF2-40B4-BE49-F238E27FC236}">
                  <a16:creationId xmlns:a16="http://schemas.microsoft.com/office/drawing/2014/main" id="{C805C7A7-8D06-4392-A957-3B278B511B72}"/>
                </a:ext>
              </a:extLst>
            </p:cNvPr>
            <p:cNvSpPr/>
            <p:nvPr/>
          </p:nvSpPr>
          <p:spPr bwMode="auto">
            <a:xfrm>
              <a:off x="894320" y="3196211"/>
              <a:ext cx="502442"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74" name="Freeform 41">
              <a:extLst>
                <a:ext uri="{FF2B5EF4-FFF2-40B4-BE49-F238E27FC236}">
                  <a16:creationId xmlns:a16="http://schemas.microsoft.com/office/drawing/2014/main" id="{579BC0CB-A108-4418-BCBC-D30CF3E7931B}"/>
                </a:ext>
              </a:extLst>
            </p:cNvPr>
            <p:cNvSpPr/>
            <p:nvPr/>
          </p:nvSpPr>
          <p:spPr bwMode="auto">
            <a:xfrm flipH="1">
              <a:off x="337717" y="3196211"/>
              <a:ext cx="499629"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nvGrpSpPr>
          <p:cNvPr id="281" name="Group 280">
            <a:extLst>
              <a:ext uri="{FF2B5EF4-FFF2-40B4-BE49-F238E27FC236}">
                <a16:creationId xmlns:a16="http://schemas.microsoft.com/office/drawing/2014/main" id="{A58EEE98-559B-4742-AC8E-9D5A771F164E}"/>
              </a:ext>
            </a:extLst>
          </p:cNvPr>
          <p:cNvGrpSpPr/>
          <p:nvPr/>
        </p:nvGrpSpPr>
        <p:grpSpPr>
          <a:xfrm rot="10226215">
            <a:off x="7082901" y="2537193"/>
            <a:ext cx="484450" cy="505690"/>
            <a:chOff x="285313" y="3196211"/>
            <a:chExt cx="1187475" cy="1269460"/>
          </a:xfrm>
          <a:solidFill>
            <a:schemeClr val="accent1"/>
          </a:solidFill>
        </p:grpSpPr>
        <p:grpSp>
          <p:nvGrpSpPr>
            <p:cNvPr id="282" name="Group 281">
              <a:extLst>
                <a:ext uri="{FF2B5EF4-FFF2-40B4-BE49-F238E27FC236}">
                  <a16:creationId xmlns:a16="http://schemas.microsoft.com/office/drawing/2014/main" id="{E166E257-5F8D-4687-BBDF-588304FB7E2D}"/>
                </a:ext>
              </a:extLst>
            </p:cNvPr>
            <p:cNvGrpSpPr/>
            <p:nvPr/>
          </p:nvGrpSpPr>
          <p:grpSpPr>
            <a:xfrm>
              <a:off x="397845" y="3920346"/>
              <a:ext cx="928042" cy="215142"/>
              <a:chOff x="397845" y="3920346"/>
              <a:chExt cx="928042" cy="215142"/>
            </a:xfrm>
            <a:grpFill/>
          </p:grpSpPr>
          <p:grpSp>
            <p:nvGrpSpPr>
              <p:cNvPr id="287" name="Group 286">
                <a:extLst>
                  <a:ext uri="{FF2B5EF4-FFF2-40B4-BE49-F238E27FC236}">
                    <a16:creationId xmlns:a16="http://schemas.microsoft.com/office/drawing/2014/main" id="{8B78B1A9-8427-49BD-A767-7C5A318A34ED}"/>
                  </a:ext>
                </a:extLst>
              </p:cNvPr>
              <p:cNvGrpSpPr/>
              <p:nvPr/>
            </p:nvGrpSpPr>
            <p:grpSpPr>
              <a:xfrm>
                <a:off x="1035546" y="3920346"/>
                <a:ext cx="290341" cy="215142"/>
                <a:chOff x="1035546" y="3914304"/>
                <a:chExt cx="290341" cy="215142"/>
              </a:xfrm>
              <a:grpFill/>
            </p:grpSpPr>
            <p:sp>
              <p:nvSpPr>
                <p:cNvPr id="291" name="Rectangle 290">
                  <a:extLst>
                    <a:ext uri="{FF2B5EF4-FFF2-40B4-BE49-F238E27FC236}">
                      <a16:creationId xmlns:a16="http://schemas.microsoft.com/office/drawing/2014/main" id="{7C986A61-B669-4B8B-88F5-861A5F31E60D}"/>
                    </a:ext>
                  </a:extLst>
                </p:cNvPr>
                <p:cNvSpPr/>
                <p:nvPr/>
              </p:nvSpPr>
              <p:spPr bwMode="auto">
                <a:xfrm>
                  <a:off x="1035546" y="4010657"/>
                  <a:ext cx="117497" cy="31119"/>
                </a:xfrm>
                <a:prstGeom prst="rect">
                  <a:avLst/>
                </a:prstGeom>
                <a:grpFill/>
                <a:ln w="31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92" name="7-Point Star 2">
                  <a:extLst>
                    <a:ext uri="{FF2B5EF4-FFF2-40B4-BE49-F238E27FC236}">
                      <a16:creationId xmlns:a16="http://schemas.microsoft.com/office/drawing/2014/main" id="{70316CAC-E858-4B9B-85E8-6E363E39164E}"/>
                    </a:ext>
                  </a:extLst>
                </p:cNvPr>
                <p:cNvSpPr/>
                <p:nvPr/>
              </p:nvSpPr>
              <p:spPr bwMode="auto">
                <a:xfrm>
                  <a:off x="1110745" y="3914304"/>
                  <a:ext cx="215142" cy="215142"/>
                </a:xfrm>
                <a:prstGeom prst="star7">
                  <a:avLst/>
                </a:pr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nvGrpSpPr>
              <p:cNvPr id="288" name="Group 287">
                <a:extLst>
                  <a:ext uri="{FF2B5EF4-FFF2-40B4-BE49-F238E27FC236}">
                    <a16:creationId xmlns:a16="http://schemas.microsoft.com/office/drawing/2014/main" id="{32BDD972-CEFA-4690-A207-3323962B7A30}"/>
                  </a:ext>
                </a:extLst>
              </p:cNvPr>
              <p:cNvGrpSpPr/>
              <p:nvPr/>
            </p:nvGrpSpPr>
            <p:grpSpPr>
              <a:xfrm rot="10800000">
                <a:off x="397845" y="3920346"/>
                <a:ext cx="290341" cy="215142"/>
                <a:chOff x="1035546" y="3914304"/>
                <a:chExt cx="290341" cy="215142"/>
              </a:xfrm>
              <a:grpFill/>
            </p:grpSpPr>
            <p:sp>
              <p:nvSpPr>
                <p:cNvPr id="289" name="Rectangle 288">
                  <a:extLst>
                    <a:ext uri="{FF2B5EF4-FFF2-40B4-BE49-F238E27FC236}">
                      <a16:creationId xmlns:a16="http://schemas.microsoft.com/office/drawing/2014/main" id="{841929D8-E78C-45BA-9801-328614A2AD04}"/>
                    </a:ext>
                  </a:extLst>
                </p:cNvPr>
                <p:cNvSpPr/>
                <p:nvPr/>
              </p:nvSpPr>
              <p:spPr bwMode="auto">
                <a:xfrm>
                  <a:off x="1035546" y="4010657"/>
                  <a:ext cx="117497" cy="31119"/>
                </a:xfrm>
                <a:prstGeom prst="rect">
                  <a:avLst/>
                </a:prstGeom>
                <a:grpFill/>
                <a:ln w="31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90" name="7-Point Star 2">
                  <a:extLst>
                    <a:ext uri="{FF2B5EF4-FFF2-40B4-BE49-F238E27FC236}">
                      <a16:creationId xmlns:a16="http://schemas.microsoft.com/office/drawing/2014/main" id="{6CCBC346-9C60-4E0C-BD2A-8885891CFD17}"/>
                    </a:ext>
                  </a:extLst>
                </p:cNvPr>
                <p:cNvSpPr/>
                <p:nvPr/>
              </p:nvSpPr>
              <p:spPr bwMode="auto">
                <a:xfrm>
                  <a:off x="1110745" y="3914304"/>
                  <a:ext cx="215142" cy="215142"/>
                </a:xfrm>
                <a:prstGeom prst="star7">
                  <a:avLst/>
                </a:pr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sp>
          <p:nvSpPr>
            <p:cNvPr id="283" name="Freeform 73">
              <a:extLst>
                <a:ext uri="{FF2B5EF4-FFF2-40B4-BE49-F238E27FC236}">
                  <a16:creationId xmlns:a16="http://schemas.microsoft.com/office/drawing/2014/main" id="{F87EC6F8-0F55-4FAF-8652-00ED2A76E74F}"/>
                </a:ext>
              </a:extLst>
            </p:cNvPr>
            <p:cNvSpPr/>
            <p:nvPr/>
          </p:nvSpPr>
          <p:spPr bwMode="auto">
            <a:xfrm>
              <a:off x="1123365" y="3389390"/>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84" name="Freeform 74">
              <a:extLst>
                <a:ext uri="{FF2B5EF4-FFF2-40B4-BE49-F238E27FC236}">
                  <a16:creationId xmlns:a16="http://schemas.microsoft.com/office/drawing/2014/main" id="{D04733A7-D92F-4F6E-B513-2D779CB562B7}"/>
                </a:ext>
              </a:extLst>
            </p:cNvPr>
            <p:cNvSpPr/>
            <p:nvPr/>
          </p:nvSpPr>
          <p:spPr bwMode="auto">
            <a:xfrm flipV="1">
              <a:off x="285313" y="3407323"/>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85" name="Freeform 39">
              <a:extLst>
                <a:ext uri="{FF2B5EF4-FFF2-40B4-BE49-F238E27FC236}">
                  <a16:creationId xmlns:a16="http://schemas.microsoft.com/office/drawing/2014/main" id="{7255CA10-E60F-448E-9225-5CB4F5697C69}"/>
                </a:ext>
              </a:extLst>
            </p:cNvPr>
            <p:cNvSpPr/>
            <p:nvPr/>
          </p:nvSpPr>
          <p:spPr bwMode="auto">
            <a:xfrm>
              <a:off x="894320" y="3196211"/>
              <a:ext cx="502442"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86" name="Freeform 41">
              <a:extLst>
                <a:ext uri="{FF2B5EF4-FFF2-40B4-BE49-F238E27FC236}">
                  <a16:creationId xmlns:a16="http://schemas.microsoft.com/office/drawing/2014/main" id="{814E7DC3-4127-4355-A0E5-CCC7584B95BF}"/>
                </a:ext>
              </a:extLst>
            </p:cNvPr>
            <p:cNvSpPr/>
            <p:nvPr/>
          </p:nvSpPr>
          <p:spPr bwMode="auto">
            <a:xfrm flipH="1">
              <a:off x="337717" y="3196211"/>
              <a:ext cx="499629"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nvGrpSpPr>
          <p:cNvPr id="293" name="Group 292">
            <a:extLst>
              <a:ext uri="{FF2B5EF4-FFF2-40B4-BE49-F238E27FC236}">
                <a16:creationId xmlns:a16="http://schemas.microsoft.com/office/drawing/2014/main" id="{14B86D64-54B0-4D7E-B30F-F67755F3EC76}"/>
              </a:ext>
            </a:extLst>
          </p:cNvPr>
          <p:cNvGrpSpPr/>
          <p:nvPr/>
        </p:nvGrpSpPr>
        <p:grpSpPr>
          <a:xfrm rot="12441546">
            <a:off x="6043654" y="4228067"/>
            <a:ext cx="473097" cy="493839"/>
            <a:chOff x="285313" y="3196211"/>
            <a:chExt cx="1187475" cy="1269460"/>
          </a:xfrm>
          <a:solidFill>
            <a:schemeClr val="accent1"/>
          </a:solidFill>
        </p:grpSpPr>
        <p:grpSp>
          <p:nvGrpSpPr>
            <p:cNvPr id="294" name="Group 293">
              <a:extLst>
                <a:ext uri="{FF2B5EF4-FFF2-40B4-BE49-F238E27FC236}">
                  <a16:creationId xmlns:a16="http://schemas.microsoft.com/office/drawing/2014/main" id="{8A019DF3-FCE5-466B-A5A7-91FEAE5FD625}"/>
                </a:ext>
              </a:extLst>
            </p:cNvPr>
            <p:cNvGrpSpPr/>
            <p:nvPr/>
          </p:nvGrpSpPr>
          <p:grpSpPr>
            <a:xfrm>
              <a:off x="397845" y="3920346"/>
              <a:ext cx="928042" cy="215142"/>
              <a:chOff x="397845" y="3920346"/>
              <a:chExt cx="928042" cy="215142"/>
            </a:xfrm>
            <a:grpFill/>
          </p:grpSpPr>
          <p:grpSp>
            <p:nvGrpSpPr>
              <p:cNvPr id="299" name="Group 298">
                <a:extLst>
                  <a:ext uri="{FF2B5EF4-FFF2-40B4-BE49-F238E27FC236}">
                    <a16:creationId xmlns:a16="http://schemas.microsoft.com/office/drawing/2014/main" id="{97701989-6951-4292-83E9-16EE06BA27C0}"/>
                  </a:ext>
                </a:extLst>
              </p:cNvPr>
              <p:cNvGrpSpPr/>
              <p:nvPr/>
            </p:nvGrpSpPr>
            <p:grpSpPr>
              <a:xfrm>
                <a:off x="1035546" y="3920346"/>
                <a:ext cx="290341" cy="215142"/>
                <a:chOff x="1035546" y="3914304"/>
                <a:chExt cx="290341" cy="215142"/>
              </a:xfrm>
              <a:grpFill/>
            </p:grpSpPr>
            <p:sp>
              <p:nvSpPr>
                <p:cNvPr id="303" name="Rectangle 302">
                  <a:extLst>
                    <a:ext uri="{FF2B5EF4-FFF2-40B4-BE49-F238E27FC236}">
                      <a16:creationId xmlns:a16="http://schemas.microsoft.com/office/drawing/2014/main" id="{A6F80296-1554-4ED5-B2AD-C7ABBF4AB681}"/>
                    </a:ext>
                  </a:extLst>
                </p:cNvPr>
                <p:cNvSpPr/>
                <p:nvPr/>
              </p:nvSpPr>
              <p:spPr bwMode="auto">
                <a:xfrm>
                  <a:off x="1035546" y="4010657"/>
                  <a:ext cx="117497" cy="31119"/>
                </a:xfrm>
                <a:prstGeom prst="rect">
                  <a:avLst/>
                </a:prstGeom>
                <a:grpFill/>
                <a:ln w="31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304" name="7-Point Star 2">
                  <a:extLst>
                    <a:ext uri="{FF2B5EF4-FFF2-40B4-BE49-F238E27FC236}">
                      <a16:creationId xmlns:a16="http://schemas.microsoft.com/office/drawing/2014/main" id="{E4459DB1-9AFB-4D8D-8A79-F30555892597}"/>
                    </a:ext>
                  </a:extLst>
                </p:cNvPr>
                <p:cNvSpPr/>
                <p:nvPr/>
              </p:nvSpPr>
              <p:spPr bwMode="auto">
                <a:xfrm>
                  <a:off x="1110745" y="3914304"/>
                  <a:ext cx="215142" cy="215142"/>
                </a:xfrm>
                <a:prstGeom prst="star7">
                  <a:avLst/>
                </a:pr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nvGrpSpPr>
              <p:cNvPr id="300" name="Group 299">
                <a:extLst>
                  <a:ext uri="{FF2B5EF4-FFF2-40B4-BE49-F238E27FC236}">
                    <a16:creationId xmlns:a16="http://schemas.microsoft.com/office/drawing/2014/main" id="{BE6E41F7-6901-45DB-B440-76F869D323F1}"/>
                  </a:ext>
                </a:extLst>
              </p:cNvPr>
              <p:cNvGrpSpPr/>
              <p:nvPr/>
            </p:nvGrpSpPr>
            <p:grpSpPr>
              <a:xfrm rot="10800000">
                <a:off x="397845" y="3920346"/>
                <a:ext cx="290341" cy="215142"/>
                <a:chOff x="1035546" y="3914304"/>
                <a:chExt cx="290341" cy="215142"/>
              </a:xfrm>
              <a:grpFill/>
            </p:grpSpPr>
            <p:sp>
              <p:nvSpPr>
                <p:cNvPr id="301" name="Rectangle 300">
                  <a:extLst>
                    <a:ext uri="{FF2B5EF4-FFF2-40B4-BE49-F238E27FC236}">
                      <a16:creationId xmlns:a16="http://schemas.microsoft.com/office/drawing/2014/main" id="{BCDEEDE2-CDD5-4D5C-AC56-5312379E2864}"/>
                    </a:ext>
                  </a:extLst>
                </p:cNvPr>
                <p:cNvSpPr/>
                <p:nvPr/>
              </p:nvSpPr>
              <p:spPr bwMode="auto">
                <a:xfrm>
                  <a:off x="1035546" y="4010657"/>
                  <a:ext cx="117497" cy="31119"/>
                </a:xfrm>
                <a:prstGeom prst="rect">
                  <a:avLst/>
                </a:prstGeom>
                <a:grpFill/>
                <a:ln w="31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302" name="7-Point Star 2">
                  <a:extLst>
                    <a:ext uri="{FF2B5EF4-FFF2-40B4-BE49-F238E27FC236}">
                      <a16:creationId xmlns:a16="http://schemas.microsoft.com/office/drawing/2014/main" id="{98B8E882-C98B-4C22-AB3D-94718C6A32D3}"/>
                    </a:ext>
                  </a:extLst>
                </p:cNvPr>
                <p:cNvSpPr/>
                <p:nvPr/>
              </p:nvSpPr>
              <p:spPr bwMode="auto">
                <a:xfrm>
                  <a:off x="1110745" y="3914304"/>
                  <a:ext cx="215142" cy="215142"/>
                </a:xfrm>
                <a:prstGeom prst="star7">
                  <a:avLst/>
                </a:pr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sp>
          <p:nvSpPr>
            <p:cNvPr id="295" name="Freeform 73">
              <a:extLst>
                <a:ext uri="{FF2B5EF4-FFF2-40B4-BE49-F238E27FC236}">
                  <a16:creationId xmlns:a16="http://schemas.microsoft.com/office/drawing/2014/main" id="{DAA99437-96FB-40B5-B14A-91FDE5DED019}"/>
                </a:ext>
              </a:extLst>
            </p:cNvPr>
            <p:cNvSpPr/>
            <p:nvPr/>
          </p:nvSpPr>
          <p:spPr bwMode="auto">
            <a:xfrm>
              <a:off x="1123365" y="3389390"/>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96" name="Freeform 74">
              <a:extLst>
                <a:ext uri="{FF2B5EF4-FFF2-40B4-BE49-F238E27FC236}">
                  <a16:creationId xmlns:a16="http://schemas.microsoft.com/office/drawing/2014/main" id="{300A4692-19D6-453C-A187-5E5F45FF4367}"/>
                </a:ext>
              </a:extLst>
            </p:cNvPr>
            <p:cNvSpPr/>
            <p:nvPr/>
          </p:nvSpPr>
          <p:spPr bwMode="auto">
            <a:xfrm flipV="1">
              <a:off x="285313" y="3407323"/>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97" name="Freeform 39">
              <a:extLst>
                <a:ext uri="{FF2B5EF4-FFF2-40B4-BE49-F238E27FC236}">
                  <a16:creationId xmlns:a16="http://schemas.microsoft.com/office/drawing/2014/main" id="{46F78C95-C21C-48C8-879E-C7658206EF94}"/>
                </a:ext>
              </a:extLst>
            </p:cNvPr>
            <p:cNvSpPr/>
            <p:nvPr/>
          </p:nvSpPr>
          <p:spPr bwMode="auto">
            <a:xfrm>
              <a:off x="894320" y="3196211"/>
              <a:ext cx="502442"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98" name="Freeform 41">
              <a:extLst>
                <a:ext uri="{FF2B5EF4-FFF2-40B4-BE49-F238E27FC236}">
                  <a16:creationId xmlns:a16="http://schemas.microsoft.com/office/drawing/2014/main" id="{73F1D3CB-08E2-41F5-8F5A-34954741624E}"/>
                </a:ext>
              </a:extLst>
            </p:cNvPr>
            <p:cNvSpPr/>
            <p:nvPr/>
          </p:nvSpPr>
          <p:spPr bwMode="auto">
            <a:xfrm flipH="1">
              <a:off x="337717" y="3196211"/>
              <a:ext cx="499629"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nvGrpSpPr>
          <p:cNvPr id="305" name="Group 304">
            <a:extLst>
              <a:ext uri="{FF2B5EF4-FFF2-40B4-BE49-F238E27FC236}">
                <a16:creationId xmlns:a16="http://schemas.microsoft.com/office/drawing/2014/main" id="{DA85B16C-6D0F-4018-BE3F-6B2CE0186295}"/>
              </a:ext>
            </a:extLst>
          </p:cNvPr>
          <p:cNvGrpSpPr/>
          <p:nvPr/>
        </p:nvGrpSpPr>
        <p:grpSpPr>
          <a:xfrm rot="12441546">
            <a:off x="5178963" y="5081510"/>
            <a:ext cx="473097" cy="493839"/>
            <a:chOff x="285313" y="3196211"/>
            <a:chExt cx="1187475" cy="1269460"/>
          </a:xfrm>
          <a:solidFill>
            <a:schemeClr val="accent1"/>
          </a:solidFill>
        </p:grpSpPr>
        <p:grpSp>
          <p:nvGrpSpPr>
            <p:cNvPr id="306" name="Group 305">
              <a:extLst>
                <a:ext uri="{FF2B5EF4-FFF2-40B4-BE49-F238E27FC236}">
                  <a16:creationId xmlns:a16="http://schemas.microsoft.com/office/drawing/2014/main" id="{5CC68F69-4CF5-4C23-8539-FD281E9BCCC3}"/>
                </a:ext>
              </a:extLst>
            </p:cNvPr>
            <p:cNvGrpSpPr/>
            <p:nvPr/>
          </p:nvGrpSpPr>
          <p:grpSpPr>
            <a:xfrm>
              <a:off x="397845" y="3920346"/>
              <a:ext cx="928042" cy="215142"/>
              <a:chOff x="397845" y="3920346"/>
              <a:chExt cx="928042" cy="215142"/>
            </a:xfrm>
            <a:grpFill/>
          </p:grpSpPr>
          <p:grpSp>
            <p:nvGrpSpPr>
              <p:cNvPr id="311" name="Group 310">
                <a:extLst>
                  <a:ext uri="{FF2B5EF4-FFF2-40B4-BE49-F238E27FC236}">
                    <a16:creationId xmlns:a16="http://schemas.microsoft.com/office/drawing/2014/main" id="{B796682D-7ED6-471A-B5FF-ECB28BEC9C55}"/>
                  </a:ext>
                </a:extLst>
              </p:cNvPr>
              <p:cNvGrpSpPr/>
              <p:nvPr/>
            </p:nvGrpSpPr>
            <p:grpSpPr>
              <a:xfrm>
                <a:off x="1035546" y="3920346"/>
                <a:ext cx="290341" cy="215142"/>
                <a:chOff x="1035546" y="3914304"/>
                <a:chExt cx="290341" cy="215142"/>
              </a:xfrm>
              <a:grpFill/>
            </p:grpSpPr>
            <p:sp>
              <p:nvSpPr>
                <p:cNvPr id="315" name="Rectangle 314">
                  <a:extLst>
                    <a:ext uri="{FF2B5EF4-FFF2-40B4-BE49-F238E27FC236}">
                      <a16:creationId xmlns:a16="http://schemas.microsoft.com/office/drawing/2014/main" id="{89067B94-37F2-42E9-898B-4D80E8482937}"/>
                    </a:ext>
                  </a:extLst>
                </p:cNvPr>
                <p:cNvSpPr/>
                <p:nvPr/>
              </p:nvSpPr>
              <p:spPr bwMode="auto">
                <a:xfrm>
                  <a:off x="1035546" y="4010657"/>
                  <a:ext cx="117497" cy="31119"/>
                </a:xfrm>
                <a:prstGeom prst="rect">
                  <a:avLst/>
                </a:prstGeom>
                <a:grpFill/>
                <a:ln w="31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316" name="7-Point Star 2">
                  <a:extLst>
                    <a:ext uri="{FF2B5EF4-FFF2-40B4-BE49-F238E27FC236}">
                      <a16:creationId xmlns:a16="http://schemas.microsoft.com/office/drawing/2014/main" id="{6BA95FA2-FE8F-4FB8-84AA-F01358908BD2}"/>
                    </a:ext>
                  </a:extLst>
                </p:cNvPr>
                <p:cNvSpPr/>
                <p:nvPr/>
              </p:nvSpPr>
              <p:spPr bwMode="auto">
                <a:xfrm>
                  <a:off x="1110745" y="3914304"/>
                  <a:ext cx="215142" cy="215142"/>
                </a:xfrm>
                <a:prstGeom prst="star7">
                  <a:avLst/>
                </a:pr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nvGrpSpPr>
              <p:cNvPr id="312" name="Group 311">
                <a:extLst>
                  <a:ext uri="{FF2B5EF4-FFF2-40B4-BE49-F238E27FC236}">
                    <a16:creationId xmlns:a16="http://schemas.microsoft.com/office/drawing/2014/main" id="{74A2D578-331B-440F-B6B4-22997797A042}"/>
                  </a:ext>
                </a:extLst>
              </p:cNvPr>
              <p:cNvGrpSpPr/>
              <p:nvPr/>
            </p:nvGrpSpPr>
            <p:grpSpPr>
              <a:xfrm rot="10800000">
                <a:off x="397845" y="3920346"/>
                <a:ext cx="290341" cy="215142"/>
                <a:chOff x="1035546" y="3914304"/>
                <a:chExt cx="290341" cy="215142"/>
              </a:xfrm>
              <a:grpFill/>
            </p:grpSpPr>
            <p:sp>
              <p:nvSpPr>
                <p:cNvPr id="313" name="Rectangle 312">
                  <a:extLst>
                    <a:ext uri="{FF2B5EF4-FFF2-40B4-BE49-F238E27FC236}">
                      <a16:creationId xmlns:a16="http://schemas.microsoft.com/office/drawing/2014/main" id="{F0DAD21D-9D6A-4276-8C78-CD13C9686D89}"/>
                    </a:ext>
                  </a:extLst>
                </p:cNvPr>
                <p:cNvSpPr/>
                <p:nvPr/>
              </p:nvSpPr>
              <p:spPr bwMode="auto">
                <a:xfrm>
                  <a:off x="1035546" y="4010657"/>
                  <a:ext cx="117497" cy="31119"/>
                </a:xfrm>
                <a:prstGeom prst="rect">
                  <a:avLst/>
                </a:prstGeom>
                <a:grpFill/>
                <a:ln w="31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314" name="7-Point Star 2">
                  <a:extLst>
                    <a:ext uri="{FF2B5EF4-FFF2-40B4-BE49-F238E27FC236}">
                      <a16:creationId xmlns:a16="http://schemas.microsoft.com/office/drawing/2014/main" id="{B4465238-7B25-4C41-B6AE-5C0F3335A901}"/>
                    </a:ext>
                  </a:extLst>
                </p:cNvPr>
                <p:cNvSpPr/>
                <p:nvPr/>
              </p:nvSpPr>
              <p:spPr bwMode="auto">
                <a:xfrm>
                  <a:off x="1110745" y="3914304"/>
                  <a:ext cx="215142" cy="215142"/>
                </a:xfrm>
                <a:prstGeom prst="star7">
                  <a:avLst/>
                </a:pr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sp>
          <p:nvSpPr>
            <p:cNvPr id="307" name="Freeform 73">
              <a:extLst>
                <a:ext uri="{FF2B5EF4-FFF2-40B4-BE49-F238E27FC236}">
                  <a16:creationId xmlns:a16="http://schemas.microsoft.com/office/drawing/2014/main" id="{0333C09C-A94D-48BB-A590-F401A2F73A03}"/>
                </a:ext>
              </a:extLst>
            </p:cNvPr>
            <p:cNvSpPr/>
            <p:nvPr/>
          </p:nvSpPr>
          <p:spPr bwMode="auto">
            <a:xfrm>
              <a:off x="1123365" y="3389390"/>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308" name="Freeform 74">
              <a:extLst>
                <a:ext uri="{FF2B5EF4-FFF2-40B4-BE49-F238E27FC236}">
                  <a16:creationId xmlns:a16="http://schemas.microsoft.com/office/drawing/2014/main" id="{0DB4C53A-8684-4DB2-B583-1E722E295AA1}"/>
                </a:ext>
              </a:extLst>
            </p:cNvPr>
            <p:cNvSpPr/>
            <p:nvPr/>
          </p:nvSpPr>
          <p:spPr bwMode="auto">
            <a:xfrm flipV="1">
              <a:off x="285313" y="3407323"/>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309" name="Freeform 39">
              <a:extLst>
                <a:ext uri="{FF2B5EF4-FFF2-40B4-BE49-F238E27FC236}">
                  <a16:creationId xmlns:a16="http://schemas.microsoft.com/office/drawing/2014/main" id="{BDC4437E-3317-479B-AA45-09D3C516325E}"/>
                </a:ext>
              </a:extLst>
            </p:cNvPr>
            <p:cNvSpPr/>
            <p:nvPr/>
          </p:nvSpPr>
          <p:spPr bwMode="auto">
            <a:xfrm>
              <a:off x="894320" y="3196211"/>
              <a:ext cx="502442"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310" name="Freeform 41">
              <a:extLst>
                <a:ext uri="{FF2B5EF4-FFF2-40B4-BE49-F238E27FC236}">
                  <a16:creationId xmlns:a16="http://schemas.microsoft.com/office/drawing/2014/main" id="{0B9F84EB-77C1-4D5C-AC44-07D769C9EDB3}"/>
                </a:ext>
              </a:extLst>
            </p:cNvPr>
            <p:cNvSpPr/>
            <p:nvPr/>
          </p:nvSpPr>
          <p:spPr bwMode="auto">
            <a:xfrm flipH="1">
              <a:off x="337717" y="3196211"/>
              <a:ext cx="499629"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cxnSp>
        <p:nvCxnSpPr>
          <p:cNvPr id="328" name="Straight Arrow Connector 327">
            <a:extLst>
              <a:ext uri="{FF2B5EF4-FFF2-40B4-BE49-F238E27FC236}">
                <a16:creationId xmlns:a16="http://schemas.microsoft.com/office/drawing/2014/main" id="{D1B83EFE-5080-4374-96A4-E9C031372D78}"/>
              </a:ext>
            </a:extLst>
          </p:cNvPr>
          <p:cNvCxnSpPr/>
          <p:nvPr/>
        </p:nvCxnSpPr>
        <p:spPr bwMode="auto">
          <a:xfrm>
            <a:off x="5887458" y="3724043"/>
            <a:ext cx="286203" cy="315011"/>
          </a:xfrm>
          <a:prstGeom prst="straightConnector1">
            <a:avLst/>
          </a:prstGeom>
          <a:noFill/>
          <a:ln w="28575" cap="flat" cmpd="sng" algn="ctr">
            <a:solidFill>
              <a:schemeClr val="bg1"/>
            </a:solidFill>
            <a:prstDash val="solid"/>
            <a:round/>
            <a:headEnd type="none" w="med" len="med"/>
            <a:tailEnd type="triangle"/>
          </a:ln>
          <a:effectLst/>
        </p:spPr>
      </p:cxnSp>
      <p:cxnSp>
        <p:nvCxnSpPr>
          <p:cNvPr id="330" name="Straight Arrow Connector 329">
            <a:extLst>
              <a:ext uri="{FF2B5EF4-FFF2-40B4-BE49-F238E27FC236}">
                <a16:creationId xmlns:a16="http://schemas.microsoft.com/office/drawing/2014/main" id="{9E0ACF03-6072-4E6B-A768-DD920108BBFB}"/>
              </a:ext>
            </a:extLst>
          </p:cNvPr>
          <p:cNvCxnSpPr>
            <a:cxnSpLocks/>
          </p:cNvCxnSpPr>
          <p:nvPr/>
        </p:nvCxnSpPr>
        <p:spPr bwMode="auto">
          <a:xfrm flipH="1">
            <a:off x="5686584" y="4893524"/>
            <a:ext cx="182880" cy="182880"/>
          </a:xfrm>
          <a:prstGeom prst="straightConnector1">
            <a:avLst/>
          </a:prstGeom>
          <a:noFill/>
          <a:ln w="28575" cap="flat" cmpd="sng" algn="ctr">
            <a:solidFill>
              <a:schemeClr val="bg1"/>
            </a:solidFill>
            <a:prstDash val="solid"/>
            <a:round/>
            <a:headEnd type="none" w="med" len="med"/>
            <a:tailEnd type="triangle"/>
          </a:ln>
          <a:effectLst/>
        </p:spPr>
      </p:cxnSp>
      <p:cxnSp>
        <p:nvCxnSpPr>
          <p:cNvPr id="333" name="Straight Arrow Connector 332">
            <a:extLst>
              <a:ext uri="{FF2B5EF4-FFF2-40B4-BE49-F238E27FC236}">
                <a16:creationId xmlns:a16="http://schemas.microsoft.com/office/drawing/2014/main" id="{B44E5E10-8114-4829-B514-8787F61EBC75}"/>
              </a:ext>
            </a:extLst>
          </p:cNvPr>
          <p:cNvCxnSpPr/>
          <p:nvPr/>
        </p:nvCxnSpPr>
        <p:spPr bwMode="auto">
          <a:xfrm flipV="1">
            <a:off x="6337237" y="3636842"/>
            <a:ext cx="379720" cy="448354"/>
          </a:xfrm>
          <a:prstGeom prst="straightConnector1">
            <a:avLst/>
          </a:prstGeom>
          <a:noFill/>
          <a:ln w="28575" cap="flat" cmpd="sng" algn="ctr">
            <a:solidFill>
              <a:schemeClr val="bg1"/>
            </a:solidFill>
            <a:prstDash val="solid"/>
            <a:round/>
            <a:headEnd type="none" w="med" len="med"/>
            <a:tailEnd type="triangle"/>
          </a:ln>
          <a:effectLst/>
        </p:spPr>
      </p:cxnSp>
      <p:grpSp>
        <p:nvGrpSpPr>
          <p:cNvPr id="464" name="Group 7">
            <a:extLst>
              <a:ext uri="{FF2B5EF4-FFF2-40B4-BE49-F238E27FC236}">
                <a16:creationId xmlns:a16="http://schemas.microsoft.com/office/drawing/2014/main" id="{AEE786D2-517D-4B43-A69A-1633ED163D6C}"/>
              </a:ext>
            </a:extLst>
          </p:cNvPr>
          <p:cNvGrpSpPr>
            <a:grpSpLocks/>
          </p:cNvGrpSpPr>
          <p:nvPr/>
        </p:nvGrpSpPr>
        <p:grpSpPr bwMode="auto">
          <a:xfrm rot="18798289">
            <a:off x="7403778" y="3375152"/>
            <a:ext cx="85618" cy="428092"/>
            <a:chOff x="1785938" y="2166938"/>
            <a:chExt cx="228600" cy="1457325"/>
          </a:xfrm>
          <a:solidFill>
            <a:schemeClr val="accent2"/>
          </a:solidFill>
        </p:grpSpPr>
        <p:sp>
          <p:nvSpPr>
            <p:cNvPr id="465" name="Oval 464">
              <a:extLst>
                <a:ext uri="{FF2B5EF4-FFF2-40B4-BE49-F238E27FC236}">
                  <a16:creationId xmlns:a16="http://schemas.microsoft.com/office/drawing/2014/main" id="{A8B3E96F-0537-4DA7-989D-525189BA8FEB}"/>
                </a:ext>
              </a:extLst>
            </p:cNvPr>
            <p:cNvSpPr/>
            <p:nvPr/>
          </p:nvSpPr>
          <p:spPr bwMode="auto">
            <a:xfrm>
              <a:off x="1785344" y="2166937"/>
              <a:ext cx="223867" cy="614363"/>
            </a:xfrm>
            <a:prstGeom prst="ellipse">
              <a:avLst/>
            </a:prstGeom>
            <a:grpFill/>
            <a:ln w="9525" cap="flat" cmpd="sng" algn="ctr">
              <a:solidFill>
                <a:schemeClr val="accent2"/>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itchFamily="34" charset="0"/>
              </a:endParaRPr>
            </a:p>
          </p:txBody>
        </p:sp>
        <p:sp>
          <p:nvSpPr>
            <p:cNvPr id="466" name="Oval 465">
              <a:extLst>
                <a:ext uri="{FF2B5EF4-FFF2-40B4-BE49-F238E27FC236}">
                  <a16:creationId xmlns:a16="http://schemas.microsoft.com/office/drawing/2014/main" id="{783AAF05-EE03-47AC-BACA-B7B270CB7D2C}"/>
                </a:ext>
              </a:extLst>
            </p:cNvPr>
            <p:cNvSpPr/>
            <p:nvPr/>
          </p:nvSpPr>
          <p:spPr bwMode="auto">
            <a:xfrm>
              <a:off x="1790108" y="3267076"/>
              <a:ext cx="223866" cy="357188"/>
            </a:xfrm>
            <a:prstGeom prst="ellipse">
              <a:avLst/>
            </a:prstGeom>
            <a:grpFill/>
            <a:ln w="9525" cap="flat" cmpd="sng" algn="ctr">
              <a:solidFill>
                <a:schemeClr val="accent2"/>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itchFamily="34" charset="0"/>
              </a:endParaRPr>
            </a:p>
          </p:txBody>
        </p:sp>
        <p:cxnSp>
          <p:nvCxnSpPr>
            <p:cNvPr id="467" name="Straight Connector 466">
              <a:extLst>
                <a:ext uri="{FF2B5EF4-FFF2-40B4-BE49-F238E27FC236}">
                  <a16:creationId xmlns:a16="http://schemas.microsoft.com/office/drawing/2014/main" id="{B2A3F9D3-0AA6-49DB-9BAC-1652B19B30E8}"/>
                </a:ext>
              </a:extLst>
            </p:cNvPr>
            <p:cNvCxnSpPr/>
            <p:nvPr/>
          </p:nvCxnSpPr>
          <p:spPr bwMode="auto">
            <a:xfrm>
              <a:off x="1894896" y="2738438"/>
              <a:ext cx="0" cy="566738"/>
            </a:xfrm>
            <a:prstGeom prst="line">
              <a:avLst/>
            </a:prstGeom>
            <a:grpFill/>
            <a:ln w="50800" cap="flat" cmpd="sng" algn="ctr">
              <a:solidFill>
                <a:schemeClr val="accent2"/>
              </a:solidFill>
              <a:prstDash val="solid"/>
              <a:round/>
              <a:headEnd type="none" w="med" len="med"/>
              <a:tailEnd type="none" w="med" len="med"/>
            </a:ln>
            <a:effectLst/>
          </p:spPr>
        </p:cxnSp>
      </p:grpSp>
      <p:grpSp>
        <p:nvGrpSpPr>
          <p:cNvPr id="469" name="Group 7">
            <a:extLst>
              <a:ext uri="{FF2B5EF4-FFF2-40B4-BE49-F238E27FC236}">
                <a16:creationId xmlns:a16="http://schemas.microsoft.com/office/drawing/2014/main" id="{39C142EE-B516-48F9-AB3E-28FFC92E493E}"/>
              </a:ext>
            </a:extLst>
          </p:cNvPr>
          <p:cNvGrpSpPr>
            <a:grpSpLocks/>
          </p:cNvGrpSpPr>
          <p:nvPr/>
        </p:nvGrpSpPr>
        <p:grpSpPr bwMode="auto">
          <a:xfrm>
            <a:off x="5056044" y="2869362"/>
            <a:ext cx="85618" cy="428092"/>
            <a:chOff x="1785938" y="2166938"/>
            <a:chExt cx="228600" cy="1457325"/>
          </a:xfrm>
          <a:solidFill>
            <a:schemeClr val="accent2"/>
          </a:solidFill>
        </p:grpSpPr>
        <p:sp>
          <p:nvSpPr>
            <p:cNvPr id="470" name="Oval 469">
              <a:extLst>
                <a:ext uri="{FF2B5EF4-FFF2-40B4-BE49-F238E27FC236}">
                  <a16:creationId xmlns:a16="http://schemas.microsoft.com/office/drawing/2014/main" id="{A697935F-2960-4BBC-87A1-3F28ACC64B64}"/>
                </a:ext>
              </a:extLst>
            </p:cNvPr>
            <p:cNvSpPr/>
            <p:nvPr/>
          </p:nvSpPr>
          <p:spPr bwMode="auto">
            <a:xfrm>
              <a:off x="1785344" y="2166937"/>
              <a:ext cx="223867" cy="614363"/>
            </a:xfrm>
            <a:prstGeom prst="ellipse">
              <a:avLst/>
            </a:prstGeom>
            <a:grpFill/>
            <a:ln w="9525" cap="flat" cmpd="sng" algn="ctr">
              <a:solidFill>
                <a:schemeClr val="accent2"/>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itchFamily="34" charset="0"/>
              </a:endParaRPr>
            </a:p>
          </p:txBody>
        </p:sp>
        <p:sp>
          <p:nvSpPr>
            <p:cNvPr id="471" name="Oval 470">
              <a:extLst>
                <a:ext uri="{FF2B5EF4-FFF2-40B4-BE49-F238E27FC236}">
                  <a16:creationId xmlns:a16="http://schemas.microsoft.com/office/drawing/2014/main" id="{EEC586B0-AB33-45F0-9063-F6162BF3B696}"/>
                </a:ext>
              </a:extLst>
            </p:cNvPr>
            <p:cNvSpPr/>
            <p:nvPr/>
          </p:nvSpPr>
          <p:spPr bwMode="auto">
            <a:xfrm>
              <a:off x="1790108" y="3267076"/>
              <a:ext cx="223866" cy="357188"/>
            </a:xfrm>
            <a:prstGeom prst="ellipse">
              <a:avLst/>
            </a:prstGeom>
            <a:grpFill/>
            <a:ln w="9525" cap="flat" cmpd="sng" algn="ctr">
              <a:solidFill>
                <a:schemeClr val="accent2"/>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itchFamily="34" charset="0"/>
              </a:endParaRPr>
            </a:p>
          </p:txBody>
        </p:sp>
        <p:cxnSp>
          <p:nvCxnSpPr>
            <p:cNvPr id="472" name="Straight Connector 471">
              <a:extLst>
                <a:ext uri="{FF2B5EF4-FFF2-40B4-BE49-F238E27FC236}">
                  <a16:creationId xmlns:a16="http://schemas.microsoft.com/office/drawing/2014/main" id="{B2826425-702E-4869-97AF-974058F9E1FB}"/>
                </a:ext>
              </a:extLst>
            </p:cNvPr>
            <p:cNvCxnSpPr/>
            <p:nvPr/>
          </p:nvCxnSpPr>
          <p:spPr bwMode="auto">
            <a:xfrm>
              <a:off x="1894896" y="2738438"/>
              <a:ext cx="0" cy="566738"/>
            </a:xfrm>
            <a:prstGeom prst="line">
              <a:avLst/>
            </a:prstGeom>
            <a:grpFill/>
            <a:ln w="50800" cap="flat" cmpd="sng" algn="ctr">
              <a:solidFill>
                <a:schemeClr val="accent2"/>
              </a:solidFill>
              <a:prstDash val="solid"/>
              <a:round/>
              <a:headEnd type="none" w="med" len="med"/>
              <a:tailEnd type="none" w="med" len="med"/>
            </a:ln>
            <a:effectLst/>
          </p:spPr>
        </p:cxnSp>
      </p:grpSp>
      <p:grpSp>
        <p:nvGrpSpPr>
          <p:cNvPr id="473" name="Group 7">
            <a:extLst>
              <a:ext uri="{FF2B5EF4-FFF2-40B4-BE49-F238E27FC236}">
                <a16:creationId xmlns:a16="http://schemas.microsoft.com/office/drawing/2014/main" id="{32CB7C94-7D8E-4196-8E3A-3A873B2C8B62}"/>
              </a:ext>
            </a:extLst>
          </p:cNvPr>
          <p:cNvGrpSpPr>
            <a:grpSpLocks/>
          </p:cNvGrpSpPr>
          <p:nvPr/>
        </p:nvGrpSpPr>
        <p:grpSpPr bwMode="auto">
          <a:xfrm rot="1274650">
            <a:off x="5380878" y="3466097"/>
            <a:ext cx="85618" cy="428092"/>
            <a:chOff x="1785938" y="2166938"/>
            <a:chExt cx="228600" cy="1457325"/>
          </a:xfrm>
          <a:solidFill>
            <a:schemeClr val="accent2"/>
          </a:solidFill>
        </p:grpSpPr>
        <p:sp>
          <p:nvSpPr>
            <p:cNvPr id="474" name="Oval 473">
              <a:extLst>
                <a:ext uri="{FF2B5EF4-FFF2-40B4-BE49-F238E27FC236}">
                  <a16:creationId xmlns:a16="http://schemas.microsoft.com/office/drawing/2014/main" id="{EB98AA7E-F703-49BD-B7F2-149033EEBA96}"/>
                </a:ext>
              </a:extLst>
            </p:cNvPr>
            <p:cNvSpPr/>
            <p:nvPr/>
          </p:nvSpPr>
          <p:spPr bwMode="auto">
            <a:xfrm>
              <a:off x="1785344" y="2166937"/>
              <a:ext cx="223867" cy="614363"/>
            </a:xfrm>
            <a:prstGeom prst="ellipse">
              <a:avLst/>
            </a:prstGeom>
            <a:grpFill/>
            <a:ln w="9525" cap="flat" cmpd="sng" algn="ctr">
              <a:solidFill>
                <a:schemeClr val="accent2"/>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itchFamily="34" charset="0"/>
              </a:endParaRPr>
            </a:p>
          </p:txBody>
        </p:sp>
        <p:sp>
          <p:nvSpPr>
            <p:cNvPr id="475" name="Oval 474">
              <a:extLst>
                <a:ext uri="{FF2B5EF4-FFF2-40B4-BE49-F238E27FC236}">
                  <a16:creationId xmlns:a16="http://schemas.microsoft.com/office/drawing/2014/main" id="{65696A5D-675A-4E69-90D7-36CA9A3CBD24}"/>
                </a:ext>
              </a:extLst>
            </p:cNvPr>
            <p:cNvSpPr/>
            <p:nvPr/>
          </p:nvSpPr>
          <p:spPr bwMode="auto">
            <a:xfrm>
              <a:off x="1790108" y="3267076"/>
              <a:ext cx="223866" cy="357188"/>
            </a:xfrm>
            <a:prstGeom prst="ellipse">
              <a:avLst/>
            </a:prstGeom>
            <a:grpFill/>
            <a:ln w="9525" cap="flat" cmpd="sng" algn="ctr">
              <a:solidFill>
                <a:schemeClr val="accent2"/>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itchFamily="34" charset="0"/>
              </a:endParaRPr>
            </a:p>
          </p:txBody>
        </p:sp>
        <p:cxnSp>
          <p:nvCxnSpPr>
            <p:cNvPr id="476" name="Straight Connector 475">
              <a:extLst>
                <a:ext uri="{FF2B5EF4-FFF2-40B4-BE49-F238E27FC236}">
                  <a16:creationId xmlns:a16="http://schemas.microsoft.com/office/drawing/2014/main" id="{A7A47461-C885-4F27-B9D1-04707C296EF1}"/>
                </a:ext>
              </a:extLst>
            </p:cNvPr>
            <p:cNvCxnSpPr/>
            <p:nvPr/>
          </p:nvCxnSpPr>
          <p:spPr bwMode="auto">
            <a:xfrm>
              <a:off x="1894896" y="2738438"/>
              <a:ext cx="0" cy="566738"/>
            </a:xfrm>
            <a:prstGeom prst="line">
              <a:avLst/>
            </a:prstGeom>
            <a:grpFill/>
            <a:ln w="50800" cap="flat" cmpd="sng" algn="ctr">
              <a:solidFill>
                <a:schemeClr val="accent2"/>
              </a:solidFill>
              <a:prstDash val="solid"/>
              <a:round/>
              <a:headEnd type="none" w="med" len="med"/>
              <a:tailEnd type="none" w="med" len="med"/>
            </a:ln>
            <a:effectLst/>
          </p:spPr>
        </p:cxnSp>
      </p:grpSp>
      <p:grpSp>
        <p:nvGrpSpPr>
          <p:cNvPr id="477" name="Group 7">
            <a:extLst>
              <a:ext uri="{FF2B5EF4-FFF2-40B4-BE49-F238E27FC236}">
                <a16:creationId xmlns:a16="http://schemas.microsoft.com/office/drawing/2014/main" id="{147E900F-20D6-4250-BF18-DD6F6DE32192}"/>
              </a:ext>
            </a:extLst>
          </p:cNvPr>
          <p:cNvGrpSpPr>
            <a:grpSpLocks/>
          </p:cNvGrpSpPr>
          <p:nvPr/>
        </p:nvGrpSpPr>
        <p:grpSpPr bwMode="auto">
          <a:xfrm rot="3688436">
            <a:off x="5812578" y="4418638"/>
            <a:ext cx="85618" cy="428092"/>
            <a:chOff x="1785938" y="2166938"/>
            <a:chExt cx="228600" cy="1457325"/>
          </a:xfrm>
          <a:solidFill>
            <a:schemeClr val="accent2"/>
          </a:solidFill>
        </p:grpSpPr>
        <p:sp>
          <p:nvSpPr>
            <p:cNvPr id="478" name="Oval 477">
              <a:extLst>
                <a:ext uri="{FF2B5EF4-FFF2-40B4-BE49-F238E27FC236}">
                  <a16:creationId xmlns:a16="http://schemas.microsoft.com/office/drawing/2014/main" id="{EAF025B9-69FB-4886-856A-9A98D24F494B}"/>
                </a:ext>
              </a:extLst>
            </p:cNvPr>
            <p:cNvSpPr/>
            <p:nvPr/>
          </p:nvSpPr>
          <p:spPr bwMode="auto">
            <a:xfrm>
              <a:off x="1785344" y="2166937"/>
              <a:ext cx="223867" cy="614363"/>
            </a:xfrm>
            <a:prstGeom prst="ellipse">
              <a:avLst/>
            </a:prstGeom>
            <a:grpFill/>
            <a:ln w="9525" cap="flat" cmpd="sng" algn="ctr">
              <a:solidFill>
                <a:schemeClr val="accent2"/>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itchFamily="34" charset="0"/>
              </a:endParaRPr>
            </a:p>
          </p:txBody>
        </p:sp>
        <p:sp>
          <p:nvSpPr>
            <p:cNvPr id="479" name="Oval 478">
              <a:extLst>
                <a:ext uri="{FF2B5EF4-FFF2-40B4-BE49-F238E27FC236}">
                  <a16:creationId xmlns:a16="http://schemas.microsoft.com/office/drawing/2014/main" id="{3D185F66-556E-460E-A8F4-28FF02B2667A}"/>
                </a:ext>
              </a:extLst>
            </p:cNvPr>
            <p:cNvSpPr/>
            <p:nvPr/>
          </p:nvSpPr>
          <p:spPr bwMode="auto">
            <a:xfrm>
              <a:off x="1790108" y="3267076"/>
              <a:ext cx="223866" cy="357188"/>
            </a:xfrm>
            <a:prstGeom prst="ellipse">
              <a:avLst/>
            </a:prstGeom>
            <a:grpFill/>
            <a:ln w="9525" cap="flat" cmpd="sng" algn="ctr">
              <a:solidFill>
                <a:schemeClr val="accent2"/>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itchFamily="34" charset="0"/>
              </a:endParaRPr>
            </a:p>
          </p:txBody>
        </p:sp>
        <p:cxnSp>
          <p:nvCxnSpPr>
            <p:cNvPr id="480" name="Straight Connector 479">
              <a:extLst>
                <a:ext uri="{FF2B5EF4-FFF2-40B4-BE49-F238E27FC236}">
                  <a16:creationId xmlns:a16="http://schemas.microsoft.com/office/drawing/2014/main" id="{345D4297-BA6D-44BB-8D10-876CDF2C55BB}"/>
                </a:ext>
              </a:extLst>
            </p:cNvPr>
            <p:cNvCxnSpPr/>
            <p:nvPr/>
          </p:nvCxnSpPr>
          <p:spPr bwMode="auto">
            <a:xfrm>
              <a:off x="1894896" y="2738438"/>
              <a:ext cx="0" cy="566738"/>
            </a:xfrm>
            <a:prstGeom prst="line">
              <a:avLst/>
            </a:prstGeom>
            <a:grpFill/>
            <a:ln w="50800" cap="flat" cmpd="sng" algn="ctr">
              <a:solidFill>
                <a:schemeClr val="accent2"/>
              </a:solidFill>
              <a:prstDash val="solid"/>
              <a:round/>
              <a:headEnd type="none" w="med" len="med"/>
              <a:tailEnd type="none" w="med" len="med"/>
            </a:ln>
            <a:effectLst/>
          </p:spPr>
        </p:cxnSp>
      </p:grpSp>
      <p:grpSp>
        <p:nvGrpSpPr>
          <p:cNvPr id="481" name="Group 7">
            <a:extLst>
              <a:ext uri="{FF2B5EF4-FFF2-40B4-BE49-F238E27FC236}">
                <a16:creationId xmlns:a16="http://schemas.microsoft.com/office/drawing/2014/main" id="{BF196200-2ABF-480E-9DCF-ABE05ADAC915}"/>
              </a:ext>
            </a:extLst>
          </p:cNvPr>
          <p:cNvGrpSpPr>
            <a:grpSpLocks/>
          </p:cNvGrpSpPr>
          <p:nvPr/>
        </p:nvGrpSpPr>
        <p:grpSpPr bwMode="auto">
          <a:xfrm rot="3688436">
            <a:off x="4954279" y="5276549"/>
            <a:ext cx="85618" cy="428092"/>
            <a:chOff x="1785938" y="2166938"/>
            <a:chExt cx="228600" cy="1457325"/>
          </a:xfrm>
          <a:solidFill>
            <a:schemeClr val="accent2"/>
          </a:solidFill>
        </p:grpSpPr>
        <p:sp>
          <p:nvSpPr>
            <p:cNvPr id="482" name="Oval 481">
              <a:extLst>
                <a:ext uri="{FF2B5EF4-FFF2-40B4-BE49-F238E27FC236}">
                  <a16:creationId xmlns:a16="http://schemas.microsoft.com/office/drawing/2014/main" id="{93CF3F75-B135-4F87-AEFD-A99E33F9E6A8}"/>
                </a:ext>
              </a:extLst>
            </p:cNvPr>
            <p:cNvSpPr/>
            <p:nvPr/>
          </p:nvSpPr>
          <p:spPr bwMode="auto">
            <a:xfrm>
              <a:off x="1785344" y="2166937"/>
              <a:ext cx="223867" cy="614363"/>
            </a:xfrm>
            <a:prstGeom prst="ellipse">
              <a:avLst/>
            </a:prstGeom>
            <a:grpFill/>
            <a:ln w="9525" cap="flat" cmpd="sng" algn="ctr">
              <a:solidFill>
                <a:schemeClr val="accent2"/>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itchFamily="34" charset="0"/>
              </a:endParaRPr>
            </a:p>
          </p:txBody>
        </p:sp>
        <p:sp>
          <p:nvSpPr>
            <p:cNvPr id="483" name="Oval 482">
              <a:extLst>
                <a:ext uri="{FF2B5EF4-FFF2-40B4-BE49-F238E27FC236}">
                  <a16:creationId xmlns:a16="http://schemas.microsoft.com/office/drawing/2014/main" id="{EA7FEDEC-7FB8-4820-B61A-A973D6BE06F4}"/>
                </a:ext>
              </a:extLst>
            </p:cNvPr>
            <p:cNvSpPr/>
            <p:nvPr/>
          </p:nvSpPr>
          <p:spPr bwMode="auto">
            <a:xfrm>
              <a:off x="1790108" y="3267076"/>
              <a:ext cx="223866" cy="357188"/>
            </a:xfrm>
            <a:prstGeom prst="ellipse">
              <a:avLst/>
            </a:prstGeom>
            <a:grpFill/>
            <a:ln w="9525" cap="flat" cmpd="sng" algn="ctr">
              <a:solidFill>
                <a:schemeClr val="accent2"/>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itchFamily="34" charset="0"/>
              </a:endParaRPr>
            </a:p>
          </p:txBody>
        </p:sp>
        <p:cxnSp>
          <p:nvCxnSpPr>
            <p:cNvPr id="484" name="Straight Connector 483">
              <a:extLst>
                <a:ext uri="{FF2B5EF4-FFF2-40B4-BE49-F238E27FC236}">
                  <a16:creationId xmlns:a16="http://schemas.microsoft.com/office/drawing/2014/main" id="{BD63A829-4C06-4494-94DA-4A7304C07F55}"/>
                </a:ext>
              </a:extLst>
            </p:cNvPr>
            <p:cNvCxnSpPr/>
            <p:nvPr/>
          </p:nvCxnSpPr>
          <p:spPr bwMode="auto">
            <a:xfrm>
              <a:off x="1894896" y="2738438"/>
              <a:ext cx="0" cy="566738"/>
            </a:xfrm>
            <a:prstGeom prst="line">
              <a:avLst/>
            </a:prstGeom>
            <a:grpFill/>
            <a:ln w="50800" cap="flat" cmpd="sng" algn="ctr">
              <a:solidFill>
                <a:schemeClr val="accent2"/>
              </a:solidFill>
              <a:prstDash val="solid"/>
              <a:round/>
              <a:headEnd type="none" w="med" len="med"/>
              <a:tailEnd type="none" w="med" len="med"/>
            </a:ln>
            <a:effectLst/>
          </p:spPr>
        </p:cxnSp>
      </p:grpSp>
      <p:sp>
        <p:nvSpPr>
          <p:cNvPr id="485" name="TextBox 484">
            <a:extLst>
              <a:ext uri="{FF2B5EF4-FFF2-40B4-BE49-F238E27FC236}">
                <a16:creationId xmlns:a16="http://schemas.microsoft.com/office/drawing/2014/main" id="{471544AF-303D-4DB1-B526-DA316C20C05C}"/>
              </a:ext>
            </a:extLst>
          </p:cNvPr>
          <p:cNvSpPr txBox="1"/>
          <p:nvPr/>
        </p:nvSpPr>
        <p:spPr bwMode="auto">
          <a:xfrm>
            <a:off x="4275074" y="2849846"/>
            <a:ext cx="954990" cy="276999"/>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Antigen</a:t>
            </a:r>
          </a:p>
        </p:txBody>
      </p:sp>
      <p:sp>
        <p:nvSpPr>
          <p:cNvPr id="486" name="TextBox 485">
            <a:extLst>
              <a:ext uri="{FF2B5EF4-FFF2-40B4-BE49-F238E27FC236}">
                <a16:creationId xmlns:a16="http://schemas.microsoft.com/office/drawing/2014/main" id="{7C93EA52-8251-496A-8B50-E4B90A628210}"/>
              </a:ext>
            </a:extLst>
          </p:cNvPr>
          <p:cNvSpPr txBox="1"/>
          <p:nvPr/>
        </p:nvSpPr>
        <p:spPr bwMode="auto">
          <a:xfrm>
            <a:off x="5178663" y="2425251"/>
            <a:ext cx="954990" cy="276999"/>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ADC</a:t>
            </a:r>
          </a:p>
        </p:txBody>
      </p:sp>
      <p:sp>
        <p:nvSpPr>
          <p:cNvPr id="487" name="Freeform: Shape 486">
            <a:extLst>
              <a:ext uri="{FF2B5EF4-FFF2-40B4-BE49-F238E27FC236}">
                <a16:creationId xmlns:a16="http://schemas.microsoft.com/office/drawing/2014/main" id="{A672A017-0471-4821-B006-92040B60DB23}"/>
              </a:ext>
            </a:extLst>
          </p:cNvPr>
          <p:cNvSpPr/>
          <p:nvPr/>
        </p:nvSpPr>
        <p:spPr bwMode="auto">
          <a:xfrm>
            <a:off x="8251175" y="3281801"/>
            <a:ext cx="3604104" cy="222158"/>
          </a:xfrm>
          <a:custGeom>
            <a:avLst/>
            <a:gdLst>
              <a:gd name="connsiteX0" fmla="*/ 0 w 2504261"/>
              <a:gd name="connsiteY0" fmla="*/ 117578 h 117578"/>
              <a:gd name="connsiteX1" fmla="*/ 748981 w 2504261"/>
              <a:gd name="connsiteY1" fmla="*/ 25679 h 117578"/>
              <a:gd name="connsiteX2" fmla="*/ 1824205 w 2504261"/>
              <a:gd name="connsiteY2" fmla="*/ 2704 h 117578"/>
              <a:gd name="connsiteX3" fmla="*/ 2504261 w 2504261"/>
              <a:gd name="connsiteY3" fmla="*/ 76224 h 117578"/>
              <a:gd name="connsiteX0" fmla="*/ 0 w 2504261"/>
              <a:gd name="connsiteY0" fmla="*/ 117578 h 117578"/>
              <a:gd name="connsiteX1" fmla="*/ 748981 w 2504261"/>
              <a:gd name="connsiteY1" fmla="*/ 25679 h 117578"/>
              <a:gd name="connsiteX2" fmla="*/ 1824205 w 2504261"/>
              <a:gd name="connsiteY2" fmla="*/ 2704 h 117578"/>
              <a:gd name="connsiteX3" fmla="*/ 2504261 w 2504261"/>
              <a:gd name="connsiteY3" fmla="*/ 103794 h 117578"/>
              <a:gd name="connsiteX0" fmla="*/ 0 w 2504261"/>
              <a:gd name="connsiteY0" fmla="*/ 106346 h 106346"/>
              <a:gd name="connsiteX1" fmla="*/ 748981 w 2504261"/>
              <a:gd name="connsiteY1" fmla="*/ 14447 h 106346"/>
              <a:gd name="connsiteX2" fmla="*/ 1824205 w 2504261"/>
              <a:gd name="connsiteY2" fmla="*/ 5257 h 106346"/>
              <a:gd name="connsiteX3" fmla="*/ 2504261 w 2504261"/>
              <a:gd name="connsiteY3" fmla="*/ 92562 h 106346"/>
              <a:gd name="connsiteX0" fmla="*/ 0 w 2504261"/>
              <a:gd name="connsiteY0" fmla="*/ 116816 h 116816"/>
              <a:gd name="connsiteX1" fmla="*/ 748981 w 2504261"/>
              <a:gd name="connsiteY1" fmla="*/ 24917 h 116816"/>
              <a:gd name="connsiteX2" fmla="*/ 1824205 w 2504261"/>
              <a:gd name="connsiteY2" fmla="*/ 15727 h 116816"/>
              <a:gd name="connsiteX3" fmla="*/ 2504261 w 2504261"/>
              <a:gd name="connsiteY3" fmla="*/ 103032 h 116816"/>
              <a:gd name="connsiteX0" fmla="*/ 0 w 2504261"/>
              <a:gd name="connsiteY0" fmla="*/ 106346 h 106346"/>
              <a:gd name="connsiteX1" fmla="*/ 748981 w 2504261"/>
              <a:gd name="connsiteY1" fmla="*/ 14447 h 106346"/>
              <a:gd name="connsiteX2" fmla="*/ 1809101 w 2504261"/>
              <a:gd name="connsiteY2" fmla="*/ 5257 h 106346"/>
              <a:gd name="connsiteX3" fmla="*/ 2504261 w 2504261"/>
              <a:gd name="connsiteY3" fmla="*/ 92562 h 106346"/>
              <a:gd name="connsiteX0" fmla="*/ 0 w 2504261"/>
              <a:gd name="connsiteY0" fmla="*/ 106346 h 106346"/>
              <a:gd name="connsiteX1" fmla="*/ 748981 w 2504261"/>
              <a:gd name="connsiteY1" fmla="*/ 14447 h 106346"/>
              <a:gd name="connsiteX2" fmla="*/ 1809101 w 2504261"/>
              <a:gd name="connsiteY2" fmla="*/ 5257 h 106346"/>
              <a:gd name="connsiteX3" fmla="*/ 2504261 w 2504261"/>
              <a:gd name="connsiteY3" fmla="*/ 92562 h 106346"/>
              <a:gd name="connsiteX0" fmla="*/ 0 w 2504261"/>
              <a:gd name="connsiteY0" fmla="*/ 106346 h 106346"/>
              <a:gd name="connsiteX1" fmla="*/ 748981 w 2504261"/>
              <a:gd name="connsiteY1" fmla="*/ 14447 h 106346"/>
              <a:gd name="connsiteX2" fmla="*/ 1809101 w 2504261"/>
              <a:gd name="connsiteY2" fmla="*/ 5257 h 106346"/>
              <a:gd name="connsiteX3" fmla="*/ 2504261 w 2504261"/>
              <a:gd name="connsiteY3" fmla="*/ 92562 h 106346"/>
              <a:gd name="connsiteX0" fmla="*/ 0 w 2504261"/>
              <a:gd name="connsiteY0" fmla="*/ 106346 h 106346"/>
              <a:gd name="connsiteX1" fmla="*/ 748981 w 2504261"/>
              <a:gd name="connsiteY1" fmla="*/ 14447 h 106346"/>
              <a:gd name="connsiteX2" fmla="*/ 1809101 w 2504261"/>
              <a:gd name="connsiteY2" fmla="*/ 5257 h 106346"/>
              <a:gd name="connsiteX3" fmla="*/ 2504261 w 2504261"/>
              <a:gd name="connsiteY3" fmla="*/ 92562 h 106346"/>
              <a:gd name="connsiteX0" fmla="*/ 0 w 2504261"/>
              <a:gd name="connsiteY0" fmla="*/ 99316 h 99316"/>
              <a:gd name="connsiteX1" fmla="*/ 748981 w 2504261"/>
              <a:gd name="connsiteY1" fmla="*/ 7417 h 99316"/>
              <a:gd name="connsiteX2" fmla="*/ 1824205 w 2504261"/>
              <a:gd name="connsiteY2" fmla="*/ 11365 h 99316"/>
              <a:gd name="connsiteX3" fmla="*/ 2504261 w 2504261"/>
              <a:gd name="connsiteY3" fmla="*/ 85532 h 99316"/>
              <a:gd name="connsiteX0" fmla="*/ 0 w 2504261"/>
              <a:gd name="connsiteY0" fmla="*/ 100538 h 100538"/>
              <a:gd name="connsiteX1" fmla="*/ 748981 w 2504261"/>
              <a:gd name="connsiteY1" fmla="*/ 8639 h 100538"/>
              <a:gd name="connsiteX2" fmla="*/ 1824205 w 2504261"/>
              <a:gd name="connsiteY2" fmla="*/ 12587 h 100538"/>
              <a:gd name="connsiteX3" fmla="*/ 2504261 w 2504261"/>
              <a:gd name="connsiteY3" fmla="*/ 86754 h 100538"/>
              <a:gd name="connsiteX0" fmla="*/ 0 w 2504261"/>
              <a:gd name="connsiteY0" fmla="*/ 94347 h 94347"/>
              <a:gd name="connsiteX1" fmla="*/ 760913 w 2504261"/>
              <a:gd name="connsiteY1" fmla="*/ 16285 h 94347"/>
              <a:gd name="connsiteX2" fmla="*/ 1824205 w 2504261"/>
              <a:gd name="connsiteY2" fmla="*/ 6396 h 94347"/>
              <a:gd name="connsiteX3" fmla="*/ 2504261 w 2504261"/>
              <a:gd name="connsiteY3" fmla="*/ 80563 h 94347"/>
              <a:gd name="connsiteX0" fmla="*/ 0 w 2504261"/>
              <a:gd name="connsiteY0" fmla="*/ 89510 h 89510"/>
              <a:gd name="connsiteX1" fmla="*/ 760913 w 2504261"/>
              <a:gd name="connsiteY1" fmla="*/ 11448 h 89510"/>
              <a:gd name="connsiteX2" fmla="*/ 1794377 w 2504261"/>
              <a:gd name="connsiteY2" fmla="*/ 8478 h 89510"/>
              <a:gd name="connsiteX3" fmla="*/ 2504261 w 2504261"/>
              <a:gd name="connsiteY3" fmla="*/ 75726 h 89510"/>
            </a:gdLst>
            <a:ahLst/>
            <a:cxnLst>
              <a:cxn ang="0">
                <a:pos x="connsiteX0" y="connsiteY0"/>
              </a:cxn>
              <a:cxn ang="0">
                <a:pos x="connsiteX1" y="connsiteY1"/>
              </a:cxn>
              <a:cxn ang="0">
                <a:pos x="connsiteX2" y="connsiteY2"/>
              </a:cxn>
              <a:cxn ang="0">
                <a:pos x="connsiteX3" y="connsiteY3"/>
              </a:cxn>
            </a:cxnLst>
            <a:rect l="l" t="t" r="r" b="b"/>
            <a:pathLst>
              <a:path w="2504261" h="89510">
                <a:moveTo>
                  <a:pt x="0" y="89510"/>
                </a:moveTo>
                <a:cubicBezTo>
                  <a:pt x="222473" y="53133"/>
                  <a:pt x="461850" y="24953"/>
                  <a:pt x="760913" y="11448"/>
                </a:cubicBezTo>
                <a:cubicBezTo>
                  <a:pt x="1059976" y="-2057"/>
                  <a:pt x="1501831" y="-4325"/>
                  <a:pt x="1794377" y="8478"/>
                </a:cubicBezTo>
                <a:cubicBezTo>
                  <a:pt x="2139788" y="25660"/>
                  <a:pt x="2310506" y="43178"/>
                  <a:pt x="2504261" y="75726"/>
                </a:cubicBezTo>
              </a:path>
            </a:pathLst>
          </a:custGeom>
          <a:noFill/>
          <a:ln w="28575">
            <a:solidFill>
              <a:schemeClr val="tx2">
                <a:lumMod val="75000"/>
              </a:schemeClr>
            </a:solidFill>
            <a:prstDash val="sysDash"/>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339" name="Oval 338">
            <a:extLst>
              <a:ext uri="{FF2B5EF4-FFF2-40B4-BE49-F238E27FC236}">
                <a16:creationId xmlns:a16="http://schemas.microsoft.com/office/drawing/2014/main" id="{149CF6AA-EDF6-4C56-846C-1F8B140170D4}"/>
              </a:ext>
            </a:extLst>
          </p:cNvPr>
          <p:cNvSpPr/>
          <p:nvPr/>
        </p:nvSpPr>
        <p:spPr bwMode="auto">
          <a:xfrm>
            <a:off x="9090038" y="4449568"/>
            <a:ext cx="928403" cy="917243"/>
          </a:xfrm>
          <a:prstGeom prst="ellipse">
            <a:avLst/>
          </a:prstGeom>
          <a:solidFill>
            <a:schemeClr val="tx1"/>
          </a:solidFill>
          <a:ln w="9525">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377" name="7-Point Star 2">
            <a:extLst>
              <a:ext uri="{FF2B5EF4-FFF2-40B4-BE49-F238E27FC236}">
                <a16:creationId xmlns:a16="http://schemas.microsoft.com/office/drawing/2014/main" id="{FA0BAF97-E99B-4C96-989C-08E5403A43A3}"/>
              </a:ext>
            </a:extLst>
          </p:cNvPr>
          <p:cNvSpPr/>
          <p:nvPr/>
        </p:nvSpPr>
        <p:spPr bwMode="auto">
          <a:xfrm rot="1844920">
            <a:off x="9304530" y="3690348"/>
            <a:ext cx="100584" cy="100584"/>
          </a:xfrm>
          <a:prstGeom prst="star7">
            <a:avLst/>
          </a:prstGeom>
          <a:solidFill>
            <a:schemeClr val="accent1"/>
          </a:solid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nvGrpSpPr>
          <p:cNvPr id="400" name="Group 399">
            <a:extLst>
              <a:ext uri="{FF2B5EF4-FFF2-40B4-BE49-F238E27FC236}">
                <a16:creationId xmlns:a16="http://schemas.microsoft.com/office/drawing/2014/main" id="{63EEB965-036D-45CA-88E2-6C9D873F7532}"/>
              </a:ext>
            </a:extLst>
          </p:cNvPr>
          <p:cNvGrpSpPr/>
          <p:nvPr/>
        </p:nvGrpSpPr>
        <p:grpSpPr>
          <a:xfrm rot="11596825">
            <a:off x="9213671" y="4552742"/>
            <a:ext cx="646461" cy="597074"/>
            <a:chOff x="285313" y="3196211"/>
            <a:chExt cx="1359772" cy="1286211"/>
          </a:xfrm>
          <a:solidFill>
            <a:schemeClr val="accent1"/>
          </a:solidFill>
        </p:grpSpPr>
        <p:grpSp>
          <p:nvGrpSpPr>
            <p:cNvPr id="401" name="Group 400">
              <a:extLst>
                <a:ext uri="{FF2B5EF4-FFF2-40B4-BE49-F238E27FC236}">
                  <a16:creationId xmlns:a16="http://schemas.microsoft.com/office/drawing/2014/main" id="{C16EA3EA-EED9-4D2D-8C15-4F3ABB60DCBD}"/>
                </a:ext>
              </a:extLst>
            </p:cNvPr>
            <p:cNvGrpSpPr/>
            <p:nvPr/>
          </p:nvGrpSpPr>
          <p:grpSpPr>
            <a:xfrm>
              <a:off x="321922" y="3894377"/>
              <a:ext cx="1323163" cy="588045"/>
              <a:chOff x="321922" y="3894377"/>
              <a:chExt cx="1323163" cy="588045"/>
            </a:xfrm>
            <a:grpFill/>
          </p:grpSpPr>
          <p:grpSp>
            <p:nvGrpSpPr>
              <p:cNvPr id="406" name="Group 405">
                <a:extLst>
                  <a:ext uri="{FF2B5EF4-FFF2-40B4-BE49-F238E27FC236}">
                    <a16:creationId xmlns:a16="http://schemas.microsoft.com/office/drawing/2014/main" id="{BE39FE46-3CFC-42FB-B5CF-091E66241DAB}"/>
                  </a:ext>
                </a:extLst>
              </p:cNvPr>
              <p:cNvGrpSpPr/>
              <p:nvPr/>
            </p:nvGrpSpPr>
            <p:grpSpPr>
              <a:xfrm>
                <a:off x="1089352" y="3894377"/>
                <a:ext cx="555733" cy="215142"/>
                <a:chOff x="1089352" y="3888335"/>
                <a:chExt cx="555733" cy="215142"/>
              </a:xfrm>
              <a:grpFill/>
            </p:grpSpPr>
            <p:sp>
              <p:nvSpPr>
                <p:cNvPr id="410" name="Rectangle 409">
                  <a:extLst>
                    <a:ext uri="{FF2B5EF4-FFF2-40B4-BE49-F238E27FC236}">
                      <a16:creationId xmlns:a16="http://schemas.microsoft.com/office/drawing/2014/main" id="{785A52D2-6B45-402B-8657-F9AF900F0704}"/>
                    </a:ext>
                  </a:extLst>
                </p:cNvPr>
                <p:cNvSpPr/>
                <p:nvPr/>
              </p:nvSpPr>
              <p:spPr bwMode="auto">
                <a:xfrm rot="19300533">
                  <a:off x="1089352" y="3971953"/>
                  <a:ext cx="117496" cy="31119"/>
                </a:xfrm>
                <a:prstGeom prst="rect">
                  <a:avLst/>
                </a:prstGeom>
                <a:grpFill/>
                <a:ln w="285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411" name="7-Point Star 2">
                  <a:extLst>
                    <a:ext uri="{FF2B5EF4-FFF2-40B4-BE49-F238E27FC236}">
                      <a16:creationId xmlns:a16="http://schemas.microsoft.com/office/drawing/2014/main" id="{A04803D2-14BA-4EBB-B588-C60063C13C65}"/>
                    </a:ext>
                  </a:extLst>
                </p:cNvPr>
                <p:cNvSpPr/>
                <p:nvPr/>
              </p:nvSpPr>
              <p:spPr bwMode="auto">
                <a:xfrm>
                  <a:off x="1429943" y="3888335"/>
                  <a:ext cx="215142" cy="215142"/>
                </a:xfrm>
                <a:prstGeom prst="star7">
                  <a:avLst/>
                </a:pr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nvGrpSpPr>
              <p:cNvPr id="407" name="Group 406">
                <a:extLst>
                  <a:ext uri="{FF2B5EF4-FFF2-40B4-BE49-F238E27FC236}">
                    <a16:creationId xmlns:a16="http://schemas.microsoft.com/office/drawing/2014/main" id="{19075DEB-8C49-4B7B-83A2-9EF9888AB184}"/>
                  </a:ext>
                </a:extLst>
              </p:cNvPr>
              <p:cNvGrpSpPr/>
              <p:nvPr/>
            </p:nvGrpSpPr>
            <p:grpSpPr>
              <a:xfrm rot="10800000">
                <a:off x="321922" y="3937895"/>
                <a:ext cx="215143" cy="544527"/>
                <a:chOff x="1186667" y="3567370"/>
                <a:chExt cx="215143" cy="544527"/>
              </a:xfrm>
              <a:grpFill/>
            </p:grpSpPr>
            <p:sp>
              <p:nvSpPr>
                <p:cNvPr id="408" name="Rectangle 407">
                  <a:extLst>
                    <a:ext uri="{FF2B5EF4-FFF2-40B4-BE49-F238E27FC236}">
                      <a16:creationId xmlns:a16="http://schemas.microsoft.com/office/drawing/2014/main" id="{FA9E771B-A667-4BB5-9673-7105E525A185}"/>
                    </a:ext>
                  </a:extLst>
                </p:cNvPr>
                <p:cNvSpPr/>
                <p:nvPr/>
              </p:nvSpPr>
              <p:spPr bwMode="auto">
                <a:xfrm rot="3865183">
                  <a:off x="1206853" y="4036538"/>
                  <a:ext cx="120333" cy="30386"/>
                </a:xfrm>
                <a:prstGeom prst="rect">
                  <a:avLst/>
                </a:prstGeom>
                <a:grpFill/>
                <a:ln w="28575">
                  <a:solidFill>
                    <a:schemeClr val="accent2"/>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409" name="7-Point Star 2">
                  <a:extLst>
                    <a:ext uri="{FF2B5EF4-FFF2-40B4-BE49-F238E27FC236}">
                      <a16:creationId xmlns:a16="http://schemas.microsoft.com/office/drawing/2014/main" id="{571B7DD0-D609-4752-ACD5-3261784AA259}"/>
                    </a:ext>
                  </a:extLst>
                </p:cNvPr>
                <p:cNvSpPr/>
                <p:nvPr/>
              </p:nvSpPr>
              <p:spPr bwMode="auto">
                <a:xfrm>
                  <a:off x="1186667" y="3567370"/>
                  <a:ext cx="215143" cy="215143"/>
                </a:xfrm>
                <a:prstGeom prst="star7">
                  <a:avLst/>
                </a:pr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pSp>
        <p:sp>
          <p:nvSpPr>
            <p:cNvPr id="402" name="Freeform 73">
              <a:extLst>
                <a:ext uri="{FF2B5EF4-FFF2-40B4-BE49-F238E27FC236}">
                  <a16:creationId xmlns:a16="http://schemas.microsoft.com/office/drawing/2014/main" id="{C025E736-E323-49C7-803F-0677C32188DF}"/>
                </a:ext>
              </a:extLst>
            </p:cNvPr>
            <p:cNvSpPr/>
            <p:nvPr/>
          </p:nvSpPr>
          <p:spPr bwMode="auto">
            <a:xfrm>
              <a:off x="1123365" y="3389390"/>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403" name="Freeform 74">
              <a:extLst>
                <a:ext uri="{FF2B5EF4-FFF2-40B4-BE49-F238E27FC236}">
                  <a16:creationId xmlns:a16="http://schemas.microsoft.com/office/drawing/2014/main" id="{B0219C94-4DDC-4742-8BDC-E7D3FC8DDFC1}"/>
                </a:ext>
              </a:extLst>
            </p:cNvPr>
            <p:cNvSpPr/>
            <p:nvPr/>
          </p:nvSpPr>
          <p:spPr bwMode="auto">
            <a:xfrm flipV="1">
              <a:off x="285313" y="3407323"/>
              <a:ext cx="349423" cy="461357"/>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404" name="Freeform 39">
              <a:extLst>
                <a:ext uri="{FF2B5EF4-FFF2-40B4-BE49-F238E27FC236}">
                  <a16:creationId xmlns:a16="http://schemas.microsoft.com/office/drawing/2014/main" id="{4AB11130-0D60-41FE-BF6D-91BC9C97DB52}"/>
                </a:ext>
              </a:extLst>
            </p:cNvPr>
            <p:cNvSpPr/>
            <p:nvPr/>
          </p:nvSpPr>
          <p:spPr bwMode="auto">
            <a:xfrm>
              <a:off x="894320" y="3196211"/>
              <a:ext cx="502442"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405" name="Freeform 41">
              <a:extLst>
                <a:ext uri="{FF2B5EF4-FFF2-40B4-BE49-F238E27FC236}">
                  <a16:creationId xmlns:a16="http://schemas.microsoft.com/office/drawing/2014/main" id="{F2857370-FDC3-4AAF-9FF5-7581D53AF005}"/>
                </a:ext>
              </a:extLst>
            </p:cNvPr>
            <p:cNvSpPr/>
            <p:nvPr/>
          </p:nvSpPr>
          <p:spPr bwMode="auto">
            <a:xfrm flipH="1">
              <a:off x="337717" y="3196211"/>
              <a:ext cx="499629"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grp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sp>
        <p:nvSpPr>
          <p:cNvPr id="413" name="7-Point Star 2">
            <a:extLst>
              <a:ext uri="{FF2B5EF4-FFF2-40B4-BE49-F238E27FC236}">
                <a16:creationId xmlns:a16="http://schemas.microsoft.com/office/drawing/2014/main" id="{E813FF85-0182-4199-AFA6-95AF602F8C65}"/>
              </a:ext>
            </a:extLst>
          </p:cNvPr>
          <p:cNvSpPr/>
          <p:nvPr/>
        </p:nvSpPr>
        <p:spPr bwMode="auto">
          <a:xfrm rot="1844920">
            <a:off x="10300027" y="3646432"/>
            <a:ext cx="100584" cy="100584"/>
          </a:xfrm>
          <a:prstGeom prst="star7">
            <a:avLst/>
          </a:prstGeom>
          <a:solidFill>
            <a:schemeClr val="accent1"/>
          </a:solid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414" name="7-Point Star 2">
            <a:extLst>
              <a:ext uri="{FF2B5EF4-FFF2-40B4-BE49-F238E27FC236}">
                <a16:creationId xmlns:a16="http://schemas.microsoft.com/office/drawing/2014/main" id="{5BCA6B09-A2F2-4E69-AD97-D1338FCC4983}"/>
              </a:ext>
            </a:extLst>
          </p:cNvPr>
          <p:cNvSpPr/>
          <p:nvPr/>
        </p:nvSpPr>
        <p:spPr bwMode="auto">
          <a:xfrm rot="1844920">
            <a:off x="9217475" y="2742687"/>
            <a:ext cx="100584" cy="100584"/>
          </a:xfrm>
          <a:prstGeom prst="star7">
            <a:avLst/>
          </a:prstGeom>
          <a:solidFill>
            <a:schemeClr val="accent1"/>
          </a:solid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415" name="7-Point Star 2">
            <a:extLst>
              <a:ext uri="{FF2B5EF4-FFF2-40B4-BE49-F238E27FC236}">
                <a16:creationId xmlns:a16="http://schemas.microsoft.com/office/drawing/2014/main" id="{38077FFE-4147-46F8-B5E4-B2C6B493C825}"/>
              </a:ext>
            </a:extLst>
          </p:cNvPr>
          <p:cNvSpPr/>
          <p:nvPr/>
        </p:nvSpPr>
        <p:spPr bwMode="auto">
          <a:xfrm rot="1844920">
            <a:off x="9543421" y="2492861"/>
            <a:ext cx="100584" cy="100584"/>
          </a:xfrm>
          <a:prstGeom prst="star7">
            <a:avLst/>
          </a:prstGeom>
          <a:solidFill>
            <a:schemeClr val="accent1"/>
          </a:solid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416" name="7-Point Star 2">
            <a:extLst>
              <a:ext uri="{FF2B5EF4-FFF2-40B4-BE49-F238E27FC236}">
                <a16:creationId xmlns:a16="http://schemas.microsoft.com/office/drawing/2014/main" id="{CFC997AA-7961-4BDA-B587-E771282E2DBA}"/>
              </a:ext>
            </a:extLst>
          </p:cNvPr>
          <p:cNvSpPr/>
          <p:nvPr/>
        </p:nvSpPr>
        <p:spPr bwMode="auto">
          <a:xfrm rot="1844920">
            <a:off x="9987323" y="2655316"/>
            <a:ext cx="100584" cy="100584"/>
          </a:xfrm>
          <a:prstGeom prst="star7">
            <a:avLst/>
          </a:prstGeom>
          <a:solidFill>
            <a:schemeClr val="accent1"/>
          </a:solid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417" name="7-Point Star 2">
            <a:extLst>
              <a:ext uri="{FF2B5EF4-FFF2-40B4-BE49-F238E27FC236}">
                <a16:creationId xmlns:a16="http://schemas.microsoft.com/office/drawing/2014/main" id="{61C5E59A-6D09-4DD6-B465-078440034843}"/>
              </a:ext>
            </a:extLst>
          </p:cNvPr>
          <p:cNvSpPr/>
          <p:nvPr/>
        </p:nvSpPr>
        <p:spPr bwMode="auto">
          <a:xfrm rot="1844920">
            <a:off x="10313291" y="2710828"/>
            <a:ext cx="100584" cy="100584"/>
          </a:xfrm>
          <a:prstGeom prst="star7">
            <a:avLst/>
          </a:prstGeom>
          <a:solidFill>
            <a:schemeClr val="accent1"/>
          </a:solid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418" name="7-Point Star 2">
            <a:extLst>
              <a:ext uri="{FF2B5EF4-FFF2-40B4-BE49-F238E27FC236}">
                <a16:creationId xmlns:a16="http://schemas.microsoft.com/office/drawing/2014/main" id="{FAC94C93-F074-46FE-92CD-D11C97464C98}"/>
              </a:ext>
            </a:extLst>
          </p:cNvPr>
          <p:cNvSpPr/>
          <p:nvPr/>
        </p:nvSpPr>
        <p:spPr bwMode="auto">
          <a:xfrm rot="1844920">
            <a:off x="10654581" y="2492862"/>
            <a:ext cx="100584" cy="100584"/>
          </a:xfrm>
          <a:prstGeom prst="star7">
            <a:avLst/>
          </a:prstGeom>
          <a:solidFill>
            <a:schemeClr val="accent1"/>
          </a:solid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419" name="7-Point Star 2">
            <a:extLst>
              <a:ext uri="{FF2B5EF4-FFF2-40B4-BE49-F238E27FC236}">
                <a16:creationId xmlns:a16="http://schemas.microsoft.com/office/drawing/2014/main" id="{A1D71E70-4A18-438C-AEB5-33A47CC85FE5}"/>
              </a:ext>
            </a:extLst>
          </p:cNvPr>
          <p:cNvSpPr/>
          <p:nvPr/>
        </p:nvSpPr>
        <p:spPr bwMode="auto">
          <a:xfrm rot="1844920">
            <a:off x="10860964" y="2794394"/>
            <a:ext cx="100584" cy="100584"/>
          </a:xfrm>
          <a:prstGeom prst="star7">
            <a:avLst/>
          </a:prstGeom>
          <a:solidFill>
            <a:schemeClr val="accent1"/>
          </a:solid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420" name="7-Point Star 2">
            <a:extLst>
              <a:ext uri="{FF2B5EF4-FFF2-40B4-BE49-F238E27FC236}">
                <a16:creationId xmlns:a16="http://schemas.microsoft.com/office/drawing/2014/main" id="{01A9A25E-E466-4D04-A421-2A4D5B76666A}"/>
              </a:ext>
            </a:extLst>
          </p:cNvPr>
          <p:cNvSpPr/>
          <p:nvPr/>
        </p:nvSpPr>
        <p:spPr bwMode="auto">
          <a:xfrm rot="1844920">
            <a:off x="11351225" y="2848441"/>
            <a:ext cx="100584" cy="100584"/>
          </a:xfrm>
          <a:prstGeom prst="star7">
            <a:avLst/>
          </a:prstGeom>
          <a:solidFill>
            <a:schemeClr val="accent1"/>
          </a:solid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421" name="7-Point Star 2">
            <a:extLst>
              <a:ext uri="{FF2B5EF4-FFF2-40B4-BE49-F238E27FC236}">
                <a16:creationId xmlns:a16="http://schemas.microsoft.com/office/drawing/2014/main" id="{DF76E22B-21D6-4971-A9C3-ABCA6E743DE0}"/>
              </a:ext>
            </a:extLst>
          </p:cNvPr>
          <p:cNvSpPr/>
          <p:nvPr/>
        </p:nvSpPr>
        <p:spPr bwMode="auto">
          <a:xfrm rot="1844920">
            <a:off x="11612912" y="2560210"/>
            <a:ext cx="100584" cy="100584"/>
          </a:xfrm>
          <a:prstGeom prst="star7">
            <a:avLst/>
          </a:prstGeom>
          <a:solidFill>
            <a:schemeClr val="accent1"/>
          </a:solid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nvGrpSpPr>
          <p:cNvPr id="496" name="Group 7">
            <a:extLst>
              <a:ext uri="{FF2B5EF4-FFF2-40B4-BE49-F238E27FC236}">
                <a16:creationId xmlns:a16="http://schemas.microsoft.com/office/drawing/2014/main" id="{31083F67-2E48-4D1D-8B1D-8DCACF66DAA7}"/>
              </a:ext>
            </a:extLst>
          </p:cNvPr>
          <p:cNvGrpSpPr>
            <a:grpSpLocks/>
          </p:cNvGrpSpPr>
          <p:nvPr/>
        </p:nvGrpSpPr>
        <p:grpSpPr bwMode="auto">
          <a:xfrm rot="20933691">
            <a:off x="8702226" y="3064259"/>
            <a:ext cx="102168" cy="510842"/>
            <a:chOff x="1785938" y="2166938"/>
            <a:chExt cx="228600" cy="1457325"/>
          </a:xfrm>
          <a:solidFill>
            <a:schemeClr val="accent2"/>
          </a:solidFill>
        </p:grpSpPr>
        <p:sp>
          <p:nvSpPr>
            <p:cNvPr id="497" name="Oval 496">
              <a:extLst>
                <a:ext uri="{FF2B5EF4-FFF2-40B4-BE49-F238E27FC236}">
                  <a16:creationId xmlns:a16="http://schemas.microsoft.com/office/drawing/2014/main" id="{9BAFBC26-53EE-4E38-8088-47AD013EB865}"/>
                </a:ext>
              </a:extLst>
            </p:cNvPr>
            <p:cNvSpPr/>
            <p:nvPr/>
          </p:nvSpPr>
          <p:spPr bwMode="auto">
            <a:xfrm>
              <a:off x="1785344" y="2166937"/>
              <a:ext cx="223867" cy="614363"/>
            </a:xfrm>
            <a:prstGeom prst="ellipse">
              <a:avLst/>
            </a:prstGeom>
            <a:grpFill/>
            <a:ln w="9525" cap="flat" cmpd="sng" algn="ctr">
              <a:solidFill>
                <a:schemeClr val="accent2"/>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itchFamily="34" charset="0"/>
              </a:endParaRPr>
            </a:p>
          </p:txBody>
        </p:sp>
        <p:sp>
          <p:nvSpPr>
            <p:cNvPr id="498" name="Oval 497">
              <a:extLst>
                <a:ext uri="{FF2B5EF4-FFF2-40B4-BE49-F238E27FC236}">
                  <a16:creationId xmlns:a16="http://schemas.microsoft.com/office/drawing/2014/main" id="{C0B458ED-E399-42A5-B81A-E4E904A3E795}"/>
                </a:ext>
              </a:extLst>
            </p:cNvPr>
            <p:cNvSpPr/>
            <p:nvPr/>
          </p:nvSpPr>
          <p:spPr bwMode="auto">
            <a:xfrm>
              <a:off x="1790108" y="3267076"/>
              <a:ext cx="223866" cy="357188"/>
            </a:xfrm>
            <a:prstGeom prst="ellipse">
              <a:avLst/>
            </a:prstGeom>
            <a:grpFill/>
            <a:ln w="9525" cap="flat" cmpd="sng" algn="ctr">
              <a:solidFill>
                <a:schemeClr val="accent2"/>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itchFamily="34" charset="0"/>
              </a:endParaRPr>
            </a:p>
          </p:txBody>
        </p:sp>
        <p:cxnSp>
          <p:nvCxnSpPr>
            <p:cNvPr id="499" name="Straight Connector 498">
              <a:extLst>
                <a:ext uri="{FF2B5EF4-FFF2-40B4-BE49-F238E27FC236}">
                  <a16:creationId xmlns:a16="http://schemas.microsoft.com/office/drawing/2014/main" id="{D5680211-A7D7-45C3-A53D-8F5A2E9FA407}"/>
                </a:ext>
              </a:extLst>
            </p:cNvPr>
            <p:cNvCxnSpPr/>
            <p:nvPr/>
          </p:nvCxnSpPr>
          <p:spPr bwMode="auto">
            <a:xfrm>
              <a:off x="1894896" y="2738438"/>
              <a:ext cx="0" cy="566738"/>
            </a:xfrm>
            <a:prstGeom prst="line">
              <a:avLst/>
            </a:prstGeom>
            <a:grpFill/>
            <a:ln w="50800" cap="flat" cmpd="sng" algn="ctr">
              <a:solidFill>
                <a:schemeClr val="accent2"/>
              </a:solidFill>
              <a:prstDash val="solid"/>
              <a:round/>
              <a:headEnd type="none" w="med" len="med"/>
              <a:tailEnd type="none" w="med" len="med"/>
            </a:ln>
            <a:effectLst/>
          </p:spPr>
        </p:cxnSp>
      </p:grpSp>
      <p:grpSp>
        <p:nvGrpSpPr>
          <p:cNvPr id="500" name="Group 7">
            <a:extLst>
              <a:ext uri="{FF2B5EF4-FFF2-40B4-BE49-F238E27FC236}">
                <a16:creationId xmlns:a16="http://schemas.microsoft.com/office/drawing/2014/main" id="{04A20CF0-2F70-45F3-AD51-5FF26D88E2CE}"/>
              </a:ext>
            </a:extLst>
          </p:cNvPr>
          <p:cNvGrpSpPr>
            <a:grpSpLocks/>
          </p:cNvGrpSpPr>
          <p:nvPr/>
        </p:nvGrpSpPr>
        <p:grpSpPr bwMode="auto">
          <a:xfrm rot="21352854">
            <a:off x="9790218" y="2967159"/>
            <a:ext cx="102168" cy="510842"/>
            <a:chOff x="1785938" y="2166938"/>
            <a:chExt cx="228600" cy="1457325"/>
          </a:xfrm>
          <a:solidFill>
            <a:schemeClr val="accent2"/>
          </a:solidFill>
        </p:grpSpPr>
        <p:sp>
          <p:nvSpPr>
            <p:cNvPr id="501" name="Oval 500">
              <a:extLst>
                <a:ext uri="{FF2B5EF4-FFF2-40B4-BE49-F238E27FC236}">
                  <a16:creationId xmlns:a16="http://schemas.microsoft.com/office/drawing/2014/main" id="{5C2510EC-43AC-4D80-ADC1-7114AEC02B61}"/>
                </a:ext>
              </a:extLst>
            </p:cNvPr>
            <p:cNvSpPr/>
            <p:nvPr/>
          </p:nvSpPr>
          <p:spPr bwMode="auto">
            <a:xfrm>
              <a:off x="1785344" y="2166937"/>
              <a:ext cx="223867" cy="614363"/>
            </a:xfrm>
            <a:prstGeom prst="ellipse">
              <a:avLst/>
            </a:prstGeom>
            <a:grpFill/>
            <a:ln w="9525" cap="flat" cmpd="sng" algn="ctr">
              <a:solidFill>
                <a:schemeClr val="accent2"/>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itchFamily="34" charset="0"/>
              </a:endParaRPr>
            </a:p>
          </p:txBody>
        </p:sp>
        <p:sp>
          <p:nvSpPr>
            <p:cNvPr id="502" name="Oval 501">
              <a:extLst>
                <a:ext uri="{FF2B5EF4-FFF2-40B4-BE49-F238E27FC236}">
                  <a16:creationId xmlns:a16="http://schemas.microsoft.com/office/drawing/2014/main" id="{951FDC9D-E14B-46F9-9DA3-D7A5FB381885}"/>
                </a:ext>
              </a:extLst>
            </p:cNvPr>
            <p:cNvSpPr/>
            <p:nvPr/>
          </p:nvSpPr>
          <p:spPr bwMode="auto">
            <a:xfrm>
              <a:off x="1790108" y="3267076"/>
              <a:ext cx="223866" cy="357188"/>
            </a:xfrm>
            <a:prstGeom prst="ellipse">
              <a:avLst/>
            </a:prstGeom>
            <a:grpFill/>
            <a:ln w="9525" cap="flat" cmpd="sng" algn="ctr">
              <a:solidFill>
                <a:schemeClr val="accent2"/>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itchFamily="34" charset="0"/>
              </a:endParaRPr>
            </a:p>
          </p:txBody>
        </p:sp>
        <p:cxnSp>
          <p:nvCxnSpPr>
            <p:cNvPr id="503" name="Straight Connector 502">
              <a:extLst>
                <a:ext uri="{FF2B5EF4-FFF2-40B4-BE49-F238E27FC236}">
                  <a16:creationId xmlns:a16="http://schemas.microsoft.com/office/drawing/2014/main" id="{E09035F5-937B-4A20-A591-25A00168EC06}"/>
                </a:ext>
              </a:extLst>
            </p:cNvPr>
            <p:cNvCxnSpPr/>
            <p:nvPr/>
          </p:nvCxnSpPr>
          <p:spPr bwMode="auto">
            <a:xfrm>
              <a:off x="1894896" y="2738438"/>
              <a:ext cx="0" cy="566738"/>
            </a:xfrm>
            <a:prstGeom prst="line">
              <a:avLst/>
            </a:prstGeom>
            <a:grpFill/>
            <a:ln w="50800" cap="flat" cmpd="sng" algn="ctr">
              <a:solidFill>
                <a:schemeClr val="accent2"/>
              </a:solidFill>
              <a:prstDash val="solid"/>
              <a:round/>
              <a:headEnd type="none" w="med" len="med"/>
              <a:tailEnd type="none" w="med" len="med"/>
            </a:ln>
            <a:effectLst/>
          </p:spPr>
        </p:cxnSp>
      </p:grpSp>
      <p:grpSp>
        <p:nvGrpSpPr>
          <p:cNvPr id="504" name="Group 7">
            <a:extLst>
              <a:ext uri="{FF2B5EF4-FFF2-40B4-BE49-F238E27FC236}">
                <a16:creationId xmlns:a16="http://schemas.microsoft.com/office/drawing/2014/main" id="{46D24D6B-747B-400C-9D87-C1D486B30CEC}"/>
              </a:ext>
            </a:extLst>
          </p:cNvPr>
          <p:cNvGrpSpPr>
            <a:grpSpLocks/>
          </p:cNvGrpSpPr>
          <p:nvPr/>
        </p:nvGrpSpPr>
        <p:grpSpPr bwMode="auto">
          <a:xfrm rot="2850779">
            <a:off x="9105623" y="4904389"/>
            <a:ext cx="102168" cy="510842"/>
            <a:chOff x="1785938" y="2166938"/>
            <a:chExt cx="228600" cy="1457325"/>
          </a:xfrm>
          <a:solidFill>
            <a:schemeClr val="accent2"/>
          </a:solidFill>
        </p:grpSpPr>
        <p:sp>
          <p:nvSpPr>
            <p:cNvPr id="505" name="Oval 504">
              <a:extLst>
                <a:ext uri="{FF2B5EF4-FFF2-40B4-BE49-F238E27FC236}">
                  <a16:creationId xmlns:a16="http://schemas.microsoft.com/office/drawing/2014/main" id="{52E96238-723D-4B33-8039-ADC0B4D7DA5A}"/>
                </a:ext>
              </a:extLst>
            </p:cNvPr>
            <p:cNvSpPr/>
            <p:nvPr/>
          </p:nvSpPr>
          <p:spPr bwMode="auto">
            <a:xfrm>
              <a:off x="1785344" y="2166937"/>
              <a:ext cx="223867" cy="614363"/>
            </a:xfrm>
            <a:prstGeom prst="ellipse">
              <a:avLst/>
            </a:prstGeom>
            <a:grpFill/>
            <a:ln w="9525" cap="flat" cmpd="sng" algn="ctr">
              <a:solidFill>
                <a:schemeClr val="accent2"/>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itchFamily="34" charset="0"/>
              </a:endParaRPr>
            </a:p>
          </p:txBody>
        </p:sp>
        <p:sp>
          <p:nvSpPr>
            <p:cNvPr id="506" name="Oval 505">
              <a:extLst>
                <a:ext uri="{FF2B5EF4-FFF2-40B4-BE49-F238E27FC236}">
                  <a16:creationId xmlns:a16="http://schemas.microsoft.com/office/drawing/2014/main" id="{24A54478-39E5-40F5-896C-0961996303DF}"/>
                </a:ext>
              </a:extLst>
            </p:cNvPr>
            <p:cNvSpPr/>
            <p:nvPr/>
          </p:nvSpPr>
          <p:spPr bwMode="auto">
            <a:xfrm>
              <a:off x="1790108" y="3267076"/>
              <a:ext cx="223866" cy="357188"/>
            </a:xfrm>
            <a:prstGeom prst="ellipse">
              <a:avLst/>
            </a:prstGeom>
            <a:grpFill/>
            <a:ln w="9525" cap="flat" cmpd="sng" algn="ctr">
              <a:solidFill>
                <a:schemeClr val="accent2"/>
              </a:soli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Calibri" panose="020F0502020204030204" pitchFamily="34" charset="0"/>
                <a:ea typeface="+mn-ea"/>
                <a:cs typeface="Arial" pitchFamily="34" charset="0"/>
              </a:endParaRPr>
            </a:p>
          </p:txBody>
        </p:sp>
        <p:cxnSp>
          <p:nvCxnSpPr>
            <p:cNvPr id="507" name="Straight Connector 506">
              <a:extLst>
                <a:ext uri="{FF2B5EF4-FFF2-40B4-BE49-F238E27FC236}">
                  <a16:creationId xmlns:a16="http://schemas.microsoft.com/office/drawing/2014/main" id="{23C3D486-2D51-4F56-94AC-67A2E30202BA}"/>
                </a:ext>
              </a:extLst>
            </p:cNvPr>
            <p:cNvCxnSpPr/>
            <p:nvPr/>
          </p:nvCxnSpPr>
          <p:spPr bwMode="auto">
            <a:xfrm>
              <a:off x="1894896" y="2738438"/>
              <a:ext cx="0" cy="566738"/>
            </a:xfrm>
            <a:prstGeom prst="line">
              <a:avLst/>
            </a:prstGeom>
            <a:grpFill/>
            <a:ln w="50800" cap="flat" cmpd="sng" algn="ctr">
              <a:solidFill>
                <a:schemeClr val="accent2"/>
              </a:solidFill>
              <a:prstDash val="solid"/>
              <a:round/>
              <a:headEnd type="none" w="med" len="med"/>
              <a:tailEnd type="none" w="med" len="med"/>
            </a:ln>
            <a:effectLst/>
          </p:spPr>
        </p:cxnSp>
      </p:grpSp>
      <p:sp>
        <p:nvSpPr>
          <p:cNvPr id="510" name="TextBox 509">
            <a:extLst>
              <a:ext uri="{FF2B5EF4-FFF2-40B4-BE49-F238E27FC236}">
                <a16:creationId xmlns:a16="http://schemas.microsoft.com/office/drawing/2014/main" id="{0CEF674A-5A1C-4C96-9D8B-BDA77D390A33}"/>
              </a:ext>
            </a:extLst>
          </p:cNvPr>
          <p:cNvSpPr txBox="1"/>
          <p:nvPr/>
        </p:nvSpPr>
        <p:spPr bwMode="auto">
          <a:xfrm>
            <a:off x="10474893" y="3709178"/>
            <a:ext cx="1430315" cy="1384995"/>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2. However, active efflux of payload by upregulation of ABC transporter protein protects tumor cells from cytotoxic damage</a:t>
            </a:r>
          </a:p>
        </p:txBody>
      </p:sp>
      <p:sp>
        <p:nvSpPr>
          <p:cNvPr id="512" name="TextBox 511">
            <a:extLst>
              <a:ext uri="{FF2B5EF4-FFF2-40B4-BE49-F238E27FC236}">
                <a16:creationId xmlns:a16="http://schemas.microsoft.com/office/drawing/2014/main" id="{AD4AEBBD-27F9-4F58-94D0-010D9992FFBC}"/>
              </a:ext>
            </a:extLst>
          </p:cNvPr>
          <p:cNvSpPr txBox="1"/>
          <p:nvPr/>
        </p:nvSpPr>
        <p:spPr bwMode="auto">
          <a:xfrm>
            <a:off x="10998089" y="5503399"/>
            <a:ext cx="806327" cy="246221"/>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Cytoplasm</a:t>
            </a:r>
          </a:p>
        </p:txBody>
      </p:sp>
      <p:sp>
        <p:nvSpPr>
          <p:cNvPr id="526" name="TextBox 525">
            <a:extLst>
              <a:ext uri="{FF2B5EF4-FFF2-40B4-BE49-F238E27FC236}">
                <a16:creationId xmlns:a16="http://schemas.microsoft.com/office/drawing/2014/main" id="{8B9C45A9-8C31-4D11-9B86-DFC20309BA73}"/>
              </a:ext>
            </a:extLst>
          </p:cNvPr>
          <p:cNvSpPr txBox="1"/>
          <p:nvPr/>
        </p:nvSpPr>
        <p:spPr bwMode="auto">
          <a:xfrm>
            <a:off x="7968618" y="3932791"/>
            <a:ext cx="1430315" cy="830997"/>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1. Linker cleaved in lysosome and payload released</a:t>
            </a:r>
          </a:p>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into cytoplasm</a:t>
            </a:r>
          </a:p>
        </p:txBody>
      </p:sp>
      <p:sp>
        <p:nvSpPr>
          <p:cNvPr id="527" name="7-Point Star 2">
            <a:extLst>
              <a:ext uri="{FF2B5EF4-FFF2-40B4-BE49-F238E27FC236}">
                <a16:creationId xmlns:a16="http://schemas.microsoft.com/office/drawing/2014/main" id="{2A8E8404-1840-4D93-94C0-B79662BD55A5}"/>
              </a:ext>
            </a:extLst>
          </p:cNvPr>
          <p:cNvSpPr/>
          <p:nvPr/>
        </p:nvSpPr>
        <p:spPr bwMode="auto">
          <a:xfrm rot="1844920">
            <a:off x="9758991" y="3892344"/>
            <a:ext cx="100584" cy="100584"/>
          </a:xfrm>
          <a:prstGeom prst="star7">
            <a:avLst/>
          </a:prstGeom>
          <a:solidFill>
            <a:schemeClr val="accent1"/>
          </a:solid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nvGrpSpPr>
          <p:cNvPr id="20" name="Group 19">
            <a:extLst>
              <a:ext uri="{FF2B5EF4-FFF2-40B4-BE49-F238E27FC236}">
                <a16:creationId xmlns:a16="http://schemas.microsoft.com/office/drawing/2014/main" id="{5048CB6B-5491-446B-B958-00AA8744C307}"/>
              </a:ext>
            </a:extLst>
          </p:cNvPr>
          <p:cNvGrpSpPr/>
          <p:nvPr/>
        </p:nvGrpSpPr>
        <p:grpSpPr>
          <a:xfrm rot="621108">
            <a:off x="11194301" y="3159676"/>
            <a:ext cx="246927" cy="391900"/>
            <a:chOff x="12758138" y="3396777"/>
            <a:chExt cx="376844" cy="598092"/>
          </a:xfrm>
        </p:grpSpPr>
        <p:sp>
          <p:nvSpPr>
            <p:cNvPr id="19" name="Rectangle: Rounded Corners 18">
              <a:extLst>
                <a:ext uri="{FF2B5EF4-FFF2-40B4-BE49-F238E27FC236}">
                  <a16:creationId xmlns:a16="http://schemas.microsoft.com/office/drawing/2014/main" id="{DFDC7952-6BB9-45FF-95CC-754304A0169C}"/>
                </a:ext>
              </a:extLst>
            </p:cNvPr>
            <p:cNvSpPr/>
            <p:nvPr/>
          </p:nvSpPr>
          <p:spPr bwMode="auto">
            <a:xfrm>
              <a:off x="12793533" y="3398579"/>
              <a:ext cx="316974" cy="596290"/>
            </a:xfrm>
            <a:prstGeom prst="roundRect">
              <a:avLst/>
            </a:prstGeom>
            <a:solidFill>
              <a:schemeClr val="accent4"/>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350" name="Rectangle: Rounded Corners 349">
              <a:extLst>
                <a:ext uri="{FF2B5EF4-FFF2-40B4-BE49-F238E27FC236}">
                  <a16:creationId xmlns:a16="http://schemas.microsoft.com/office/drawing/2014/main" id="{774946C7-4186-4265-82EC-4C260D3A6226}"/>
                </a:ext>
              </a:extLst>
            </p:cNvPr>
            <p:cNvSpPr/>
            <p:nvPr/>
          </p:nvSpPr>
          <p:spPr bwMode="auto">
            <a:xfrm>
              <a:off x="12758138" y="3396777"/>
              <a:ext cx="111397" cy="596290"/>
            </a:xfrm>
            <a:prstGeom prst="roundRect">
              <a:avLst>
                <a:gd name="adj" fmla="val 50000"/>
              </a:avLst>
            </a:prstGeom>
            <a:solidFill>
              <a:schemeClr val="accent4">
                <a:lumMod val="20000"/>
                <a:lumOff val="80000"/>
              </a:schemeClr>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351" name="Rectangle: Rounded Corners 350">
              <a:extLst>
                <a:ext uri="{FF2B5EF4-FFF2-40B4-BE49-F238E27FC236}">
                  <a16:creationId xmlns:a16="http://schemas.microsoft.com/office/drawing/2014/main" id="{2A1FF7F1-A6AC-4ACA-9160-7D94B58166D2}"/>
                </a:ext>
              </a:extLst>
            </p:cNvPr>
            <p:cNvSpPr/>
            <p:nvPr/>
          </p:nvSpPr>
          <p:spPr bwMode="auto">
            <a:xfrm>
              <a:off x="13023585" y="3396777"/>
              <a:ext cx="111397" cy="596290"/>
            </a:xfrm>
            <a:prstGeom prst="roundRect">
              <a:avLst>
                <a:gd name="adj" fmla="val 50000"/>
              </a:avLst>
            </a:prstGeom>
            <a:solidFill>
              <a:schemeClr val="accent4">
                <a:lumMod val="20000"/>
                <a:lumOff val="80000"/>
              </a:schemeClr>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grpSp>
      <p:cxnSp>
        <p:nvCxnSpPr>
          <p:cNvPr id="443" name="Straight Arrow Connector 442">
            <a:extLst>
              <a:ext uri="{FF2B5EF4-FFF2-40B4-BE49-F238E27FC236}">
                <a16:creationId xmlns:a16="http://schemas.microsoft.com/office/drawing/2014/main" id="{02690CB5-F43C-4031-B711-10A15B5F96BA}"/>
              </a:ext>
            </a:extLst>
          </p:cNvPr>
          <p:cNvCxnSpPr/>
          <p:nvPr/>
        </p:nvCxnSpPr>
        <p:spPr bwMode="auto">
          <a:xfrm rot="746418" flipH="1" flipV="1">
            <a:off x="11307318" y="3016871"/>
            <a:ext cx="24493" cy="647368"/>
          </a:xfrm>
          <a:prstGeom prst="straightConnector1">
            <a:avLst/>
          </a:prstGeom>
          <a:noFill/>
          <a:ln w="28575" cap="flat" cmpd="sng" algn="ctr">
            <a:solidFill>
              <a:schemeClr val="bg1"/>
            </a:solidFill>
            <a:prstDash val="solid"/>
            <a:round/>
            <a:headEnd type="none" w="med" len="med"/>
            <a:tailEnd type="triangle"/>
          </a:ln>
          <a:effectLst/>
        </p:spPr>
      </p:cxnSp>
      <p:grpSp>
        <p:nvGrpSpPr>
          <p:cNvPr id="352" name="Group 351">
            <a:extLst>
              <a:ext uri="{FF2B5EF4-FFF2-40B4-BE49-F238E27FC236}">
                <a16:creationId xmlns:a16="http://schemas.microsoft.com/office/drawing/2014/main" id="{24F3ABEA-95B6-49B9-B7B5-CCF861307772}"/>
              </a:ext>
            </a:extLst>
          </p:cNvPr>
          <p:cNvGrpSpPr/>
          <p:nvPr/>
        </p:nvGrpSpPr>
        <p:grpSpPr>
          <a:xfrm rot="160617">
            <a:off x="10250378" y="3101504"/>
            <a:ext cx="246927" cy="391900"/>
            <a:chOff x="12758138" y="3396777"/>
            <a:chExt cx="376844" cy="598092"/>
          </a:xfrm>
        </p:grpSpPr>
        <p:sp>
          <p:nvSpPr>
            <p:cNvPr id="353" name="Rectangle: Rounded Corners 352">
              <a:extLst>
                <a:ext uri="{FF2B5EF4-FFF2-40B4-BE49-F238E27FC236}">
                  <a16:creationId xmlns:a16="http://schemas.microsoft.com/office/drawing/2014/main" id="{2FB62589-BF3C-4834-98CE-3FB29FBB1831}"/>
                </a:ext>
              </a:extLst>
            </p:cNvPr>
            <p:cNvSpPr/>
            <p:nvPr/>
          </p:nvSpPr>
          <p:spPr bwMode="auto">
            <a:xfrm>
              <a:off x="12793533" y="3398579"/>
              <a:ext cx="316974" cy="596290"/>
            </a:xfrm>
            <a:prstGeom prst="roundRect">
              <a:avLst/>
            </a:prstGeom>
            <a:solidFill>
              <a:schemeClr val="accent4"/>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354" name="Rectangle: Rounded Corners 353">
              <a:extLst>
                <a:ext uri="{FF2B5EF4-FFF2-40B4-BE49-F238E27FC236}">
                  <a16:creationId xmlns:a16="http://schemas.microsoft.com/office/drawing/2014/main" id="{EA5F71F4-39BB-473A-BD90-0F920F1759C9}"/>
                </a:ext>
              </a:extLst>
            </p:cNvPr>
            <p:cNvSpPr/>
            <p:nvPr/>
          </p:nvSpPr>
          <p:spPr bwMode="auto">
            <a:xfrm>
              <a:off x="12758138" y="3396777"/>
              <a:ext cx="111397" cy="596290"/>
            </a:xfrm>
            <a:prstGeom prst="roundRect">
              <a:avLst>
                <a:gd name="adj" fmla="val 50000"/>
              </a:avLst>
            </a:prstGeom>
            <a:solidFill>
              <a:schemeClr val="accent4">
                <a:lumMod val="20000"/>
                <a:lumOff val="80000"/>
              </a:schemeClr>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355" name="Rectangle: Rounded Corners 354">
              <a:extLst>
                <a:ext uri="{FF2B5EF4-FFF2-40B4-BE49-F238E27FC236}">
                  <a16:creationId xmlns:a16="http://schemas.microsoft.com/office/drawing/2014/main" id="{F3EAF8B4-D7B1-44EE-80CE-4724D55C257A}"/>
                </a:ext>
              </a:extLst>
            </p:cNvPr>
            <p:cNvSpPr/>
            <p:nvPr/>
          </p:nvSpPr>
          <p:spPr bwMode="auto">
            <a:xfrm>
              <a:off x="13023585" y="3396777"/>
              <a:ext cx="111397" cy="596290"/>
            </a:xfrm>
            <a:prstGeom prst="roundRect">
              <a:avLst>
                <a:gd name="adj" fmla="val 50000"/>
              </a:avLst>
            </a:prstGeom>
            <a:solidFill>
              <a:schemeClr val="accent4">
                <a:lumMod val="20000"/>
                <a:lumOff val="80000"/>
              </a:schemeClr>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grpSp>
      <p:grpSp>
        <p:nvGrpSpPr>
          <p:cNvPr id="356" name="Group 355">
            <a:extLst>
              <a:ext uri="{FF2B5EF4-FFF2-40B4-BE49-F238E27FC236}">
                <a16:creationId xmlns:a16="http://schemas.microsoft.com/office/drawing/2014/main" id="{8DD1DB80-450F-4CF7-8229-7C2CDAD77B08}"/>
              </a:ext>
            </a:extLst>
          </p:cNvPr>
          <p:cNvGrpSpPr/>
          <p:nvPr/>
        </p:nvGrpSpPr>
        <p:grpSpPr>
          <a:xfrm rot="21428562">
            <a:off x="9197542" y="3125529"/>
            <a:ext cx="246927" cy="391900"/>
            <a:chOff x="12758138" y="3396777"/>
            <a:chExt cx="376844" cy="598092"/>
          </a:xfrm>
        </p:grpSpPr>
        <p:sp>
          <p:nvSpPr>
            <p:cNvPr id="357" name="Rectangle: Rounded Corners 356">
              <a:extLst>
                <a:ext uri="{FF2B5EF4-FFF2-40B4-BE49-F238E27FC236}">
                  <a16:creationId xmlns:a16="http://schemas.microsoft.com/office/drawing/2014/main" id="{784606E3-021C-4274-BF3C-A7A6427ED49E}"/>
                </a:ext>
              </a:extLst>
            </p:cNvPr>
            <p:cNvSpPr/>
            <p:nvPr/>
          </p:nvSpPr>
          <p:spPr bwMode="auto">
            <a:xfrm>
              <a:off x="12793533" y="3398579"/>
              <a:ext cx="316974" cy="596290"/>
            </a:xfrm>
            <a:prstGeom prst="roundRect">
              <a:avLst/>
            </a:prstGeom>
            <a:solidFill>
              <a:schemeClr val="accent4"/>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358" name="Rectangle: Rounded Corners 357">
              <a:extLst>
                <a:ext uri="{FF2B5EF4-FFF2-40B4-BE49-F238E27FC236}">
                  <a16:creationId xmlns:a16="http://schemas.microsoft.com/office/drawing/2014/main" id="{363509C7-FBED-4FAF-B174-83CCFFB81A47}"/>
                </a:ext>
              </a:extLst>
            </p:cNvPr>
            <p:cNvSpPr/>
            <p:nvPr/>
          </p:nvSpPr>
          <p:spPr bwMode="auto">
            <a:xfrm>
              <a:off x="12758138" y="3396777"/>
              <a:ext cx="111397" cy="596290"/>
            </a:xfrm>
            <a:prstGeom prst="roundRect">
              <a:avLst>
                <a:gd name="adj" fmla="val 50000"/>
              </a:avLst>
            </a:prstGeom>
            <a:solidFill>
              <a:schemeClr val="accent4">
                <a:lumMod val="20000"/>
                <a:lumOff val="80000"/>
              </a:schemeClr>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359" name="Rectangle: Rounded Corners 358">
              <a:extLst>
                <a:ext uri="{FF2B5EF4-FFF2-40B4-BE49-F238E27FC236}">
                  <a16:creationId xmlns:a16="http://schemas.microsoft.com/office/drawing/2014/main" id="{4D677A2F-20D4-4EE6-8444-FBA2B01931E8}"/>
                </a:ext>
              </a:extLst>
            </p:cNvPr>
            <p:cNvSpPr/>
            <p:nvPr/>
          </p:nvSpPr>
          <p:spPr bwMode="auto">
            <a:xfrm>
              <a:off x="13023585" y="3396777"/>
              <a:ext cx="111397" cy="596290"/>
            </a:xfrm>
            <a:prstGeom prst="roundRect">
              <a:avLst>
                <a:gd name="adj" fmla="val 50000"/>
              </a:avLst>
            </a:prstGeom>
            <a:solidFill>
              <a:schemeClr val="accent4">
                <a:lumMod val="20000"/>
                <a:lumOff val="80000"/>
              </a:schemeClr>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grpSp>
      <p:cxnSp>
        <p:nvCxnSpPr>
          <p:cNvPr id="433" name="Straight Arrow Connector 432">
            <a:extLst>
              <a:ext uri="{FF2B5EF4-FFF2-40B4-BE49-F238E27FC236}">
                <a16:creationId xmlns:a16="http://schemas.microsoft.com/office/drawing/2014/main" id="{E27D75A8-A969-490E-8683-9FBAFC882792}"/>
              </a:ext>
            </a:extLst>
          </p:cNvPr>
          <p:cNvCxnSpPr/>
          <p:nvPr/>
        </p:nvCxnSpPr>
        <p:spPr bwMode="auto">
          <a:xfrm flipH="1" flipV="1">
            <a:off x="9303197" y="2979071"/>
            <a:ext cx="24493" cy="647368"/>
          </a:xfrm>
          <a:prstGeom prst="straightConnector1">
            <a:avLst/>
          </a:prstGeom>
          <a:noFill/>
          <a:ln w="28575" cap="flat" cmpd="sng" algn="ctr">
            <a:solidFill>
              <a:schemeClr val="bg1"/>
            </a:solidFill>
            <a:prstDash val="solid"/>
            <a:round/>
            <a:headEnd type="none" w="med" len="med"/>
            <a:tailEnd type="triangle"/>
          </a:ln>
          <a:effectLst/>
        </p:spPr>
      </p:cxnSp>
      <p:cxnSp>
        <p:nvCxnSpPr>
          <p:cNvPr id="437" name="Straight Arrow Connector 436">
            <a:extLst>
              <a:ext uri="{FF2B5EF4-FFF2-40B4-BE49-F238E27FC236}">
                <a16:creationId xmlns:a16="http://schemas.microsoft.com/office/drawing/2014/main" id="{306AFCA3-68C0-4156-9FE0-A7817F22119D}"/>
              </a:ext>
            </a:extLst>
          </p:cNvPr>
          <p:cNvCxnSpPr/>
          <p:nvPr/>
        </p:nvCxnSpPr>
        <p:spPr bwMode="auto">
          <a:xfrm rot="311191" flipH="1" flipV="1">
            <a:off x="10366875" y="2959089"/>
            <a:ext cx="24493" cy="647368"/>
          </a:xfrm>
          <a:prstGeom prst="straightConnector1">
            <a:avLst/>
          </a:prstGeom>
          <a:noFill/>
          <a:ln w="28575" cap="flat" cmpd="sng" algn="ctr">
            <a:solidFill>
              <a:schemeClr val="bg1"/>
            </a:solidFill>
            <a:prstDash val="solid"/>
            <a:round/>
            <a:headEnd type="none" w="med" len="med"/>
            <a:tailEnd type="triangle"/>
          </a:ln>
          <a:effectLst/>
        </p:spPr>
      </p:cxnSp>
      <p:cxnSp>
        <p:nvCxnSpPr>
          <p:cNvPr id="317" name="Straight Arrow Connector 316">
            <a:extLst>
              <a:ext uri="{FF2B5EF4-FFF2-40B4-BE49-F238E27FC236}">
                <a16:creationId xmlns:a16="http://schemas.microsoft.com/office/drawing/2014/main" id="{AD3B7F2D-C3DA-4824-B5A7-95E47EF6A1CF}"/>
              </a:ext>
            </a:extLst>
          </p:cNvPr>
          <p:cNvCxnSpPr>
            <a:cxnSpLocks/>
          </p:cNvCxnSpPr>
          <p:nvPr/>
        </p:nvCxnSpPr>
        <p:spPr bwMode="auto">
          <a:xfrm rot="10800000" flipH="1">
            <a:off x="9935096" y="4355125"/>
            <a:ext cx="182880" cy="182880"/>
          </a:xfrm>
          <a:prstGeom prst="straightConnector1">
            <a:avLst/>
          </a:prstGeom>
          <a:noFill/>
          <a:ln w="28575" cap="flat" cmpd="sng" algn="ctr">
            <a:solidFill>
              <a:schemeClr val="bg1"/>
            </a:solidFill>
            <a:prstDash val="solid"/>
            <a:round/>
            <a:headEnd type="none" w="med" len="med"/>
            <a:tailEnd type="triangle"/>
          </a:ln>
          <a:effectLst/>
        </p:spPr>
      </p:cxnSp>
      <p:sp>
        <p:nvSpPr>
          <p:cNvPr id="318" name="7-Point Star 2">
            <a:extLst>
              <a:ext uri="{FF2B5EF4-FFF2-40B4-BE49-F238E27FC236}">
                <a16:creationId xmlns:a16="http://schemas.microsoft.com/office/drawing/2014/main" id="{B8B7E68C-E5CA-4DD3-B48C-96CD3A5F4DE9}"/>
              </a:ext>
            </a:extLst>
          </p:cNvPr>
          <p:cNvSpPr/>
          <p:nvPr/>
        </p:nvSpPr>
        <p:spPr bwMode="auto">
          <a:xfrm rot="1844920">
            <a:off x="10148387" y="4223078"/>
            <a:ext cx="100584" cy="100584"/>
          </a:xfrm>
          <a:prstGeom prst="star7">
            <a:avLst/>
          </a:prstGeom>
          <a:solidFill>
            <a:schemeClr val="accent1"/>
          </a:solidFill>
          <a:ln w="317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Tree>
    <p:extLst>
      <p:ext uri="{BB962C8B-B14F-4D97-AF65-F5344CB8AC3E}">
        <p14:creationId xmlns:p14="http://schemas.microsoft.com/office/powerpoint/2010/main" val="359319180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Coverage of </a:t>
            </a:r>
            <a:br>
              <a:rPr lang="en-US" altLang="en-US" sz="4000" dirty="0"/>
            </a:br>
            <a:r>
              <a:rPr lang="en-US" altLang="en-US" sz="4000" dirty="0"/>
              <a:t>TROP-2 ADCs in Lung Cancer!</a:t>
            </a:r>
          </a:p>
        </p:txBody>
      </p:sp>
      <p:sp>
        <p:nvSpPr>
          <p:cNvPr id="39940" name="Rectangle 2">
            <a:extLst>
              <a:ext uri="{FF2B5EF4-FFF2-40B4-BE49-F238E27FC236}">
                <a16:creationId xmlns:a16="http://schemas.microsoft.com/office/drawing/2014/main" id="{8082EA74-AD3C-40A0-A143-D2201E93795E}"/>
              </a:ext>
            </a:extLst>
          </p:cNvPr>
          <p:cNvSpPr>
            <a:spLocks noGrp="1" noChangeArrowheads="1"/>
          </p:cNvSpPr>
          <p:nvPr>
            <p:ph sz="quarter" idx="10"/>
          </p:nvPr>
        </p:nvSpPr>
        <p:spPr/>
        <p:txBody>
          <a:bodyPr rtlCol="0">
            <a:normAutofit/>
          </a:bodyPr>
          <a:lstStyle/>
          <a:p>
            <a:pPr>
              <a:buClr>
                <a:schemeClr val="tx2">
                  <a:lumMod val="20000"/>
                  <a:lumOff val="80000"/>
                </a:schemeClr>
              </a:buClr>
              <a:defRPr/>
            </a:pPr>
            <a:r>
              <a:rPr lang="en-US" sz="2200" dirty="0">
                <a:solidFill>
                  <a:srgbClr val="E1471D"/>
                </a:solidFill>
              </a:rPr>
              <a:t>ClinicalThought commentaries </a:t>
            </a:r>
            <a:r>
              <a:rPr lang="en-US" sz="2200" b="0" dirty="0"/>
              <a:t>with expert insights on TROP-2 ADCs in lung cancer</a:t>
            </a:r>
          </a:p>
          <a:p>
            <a:pPr>
              <a:buClr>
                <a:schemeClr val="tx2">
                  <a:lumMod val="20000"/>
                  <a:lumOff val="80000"/>
                </a:schemeClr>
              </a:buClr>
              <a:defRPr/>
            </a:pPr>
            <a:r>
              <a:rPr lang="en-US" sz="2200" dirty="0">
                <a:solidFill>
                  <a:schemeClr val="accent3"/>
                </a:solidFill>
              </a:rPr>
              <a:t>CME-certified text module </a:t>
            </a:r>
            <a:r>
              <a:rPr lang="en-US" sz="2200" b="0" dirty="0"/>
              <a:t>capturing a Think Tank of 5 lung cancer experts discussing where TROP-2 ADCs fit into the current NSCLC treatment paradigm </a:t>
            </a:r>
          </a:p>
          <a:p>
            <a:pPr>
              <a:buClr>
                <a:schemeClr val="tx2">
                  <a:lumMod val="20000"/>
                  <a:lumOff val="80000"/>
                </a:schemeClr>
              </a:buClr>
              <a:defRPr/>
            </a:pPr>
            <a:r>
              <a:rPr lang="en-US" sz="2200" dirty="0">
                <a:solidFill>
                  <a:schemeClr val="accent3"/>
                </a:solidFill>
              </a:rPr>
              <a:t>PDF infographic with guided video </a:t>
            </a:r>
            <a:r>
              <a:rPr lang="en-US" sz="2200" b="0" dirty="0"/>
              <a:t>focused on the management of adverse events associated with TROP-2 ADC therapy</a:t>
            </a:r>
          </a:p>
        </p:txBody>
      </p:sp>
      <p:sp>
        <p:nvSpPr>
          <p:cNvPr id="5" name="Content Placeholder 4">
            <a:extLst>
              <a:ext uri="{FF2B5EF4-FFF2-40B4-BE49-F238E27FC236}">
                <a16:creationId xmlns:a16="http://schemas.microsoft.com/office/drawing/2014/main" id="{6DA93788-E77D-4CCE-84A4-6D74E9ED9D9E}"/>
              </a:ext>
            </a:extLst>
          </p:cNvPr>
          <p:cNvSpPr>
            <a:spLocks noGrp="1"/>
          </p:cNvSpPr>
          <p:nvPr>
            <p:ph sz="quarter" idx="11"/>
          </p:nvPr>
        </p:nvSpPr>
        <p:spPr>
          <a:xfrm>
            <a:off x="514351" y="4856674"/>
            <a:ext cx="11283950" cy="1155939"/>
          </a:xfrm>
        </p:spPr>
        <p:txBody>
          <a:bodyPr/>
          <a:lstStyle/>
          <a:p>
            <a:pPr marL="0" indent="0">
              <a:buNone/>
            </a:pPr>
            <a:r>
              <a:rPr lang="en-US" sz="2400" b="1" dirty="0">
                <a:solidFill>
                  <a:srgbClr val="00823B"/>
                </a:solidFill>
                <a:hlinkClick r:id="rId3"/>
              </a:rPr>
              <a:t>clinicaloptions.com</a:t>
            </a:r>
            <a:endParaRPr lang="en-US" sz="2400" b="1" u="sng" dirty="0">
              <a:solidFill>
                <a:srgbClr val="E1471D"/>
              </a:solidFill>
            </a:endParaRP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altLang="en-US" sz="2400" b="0" i="0" u="none" strike="noStrike" kern="1200" cap="none" spc="0" normalizeH="0" baseline="0" noProof="0" dirty="0">
              <a:ln>
                <a:noFill/>
              </a:ln>
              <a:solidFill>
                <a:srgbClr val="FFFFFF"/>
              </a:solidFill>
              <a:effectLst/>
              <a:uLnTx/>
              <a:uFillTx/>
              <a:latin typeface="Times" panose="02020603050405020304" pitchFamily="18" charset="0"/>
              <a:ea typeface="+mn-ea"/>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theme/theme1.xml><?xml version="1.0" encoding="utf-8"?>
<a:theme xmlns:a="http://schemas.openxmlformats.org/drawingml/2006/main" name="1_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B2E7A31161E3B0458E31066161FDC5A6" ma:contentTypeVersion="1" ma:contentTypeDescription="Create a new document." ma:contentTypeScope="" ma:versionID="58816dc4419f07f901eabd5c40420b7b">
  <xsd:schema xmlns:xsd="http://www.w3.org/2001/XMLSchema" xmlns:xs="http://www.w3.org/2001/XMLSchema" xmlns:p="http://schemas.microsoft.com/office/2006/metadata/properties" xmlns:ns2="d54cbe69-32bd-412a-b004-9152f949605e" xmlns:ns3="e76800ea-e639-492c-9d09-205f2fc79b52" targetNamespace="http://schemas.microsoft.com/office/2006/metadata/properties" ma:root="true" ma:fieldsID="47c1a536734d751548d70df3108678bf" ns2:_="" ns3:_="">
    <xsd:import namespace="d54cbe69-32bd-412a-b004-9152f949605e"/>
    <xsd:import namespace="e76800ea-e639-492c-9d09-205f2fc79b52"/>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e76800ea-e639-492c-9d09-205f2fc79b52"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Module with Slide Embeds"/>
          <xsd:enumeration value="Slides - Online (non-CME)"/>
          <xsd:enumeration value="Online Figures/Tables"/>
          <xsd:enumeration value="Outcomes - Questions"/>
          <xsd:enumeration value="Permissions"/>
          <xsd:enumeration value="Slide Des Req - Full Redraw"/>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p:properties xmlns:p="http://schemas.microsoft.com/office/2006/metadata/properties" xmlns:xsi="http://www.w3.org/2001/XMLSchema-instance" xmlns:pc="http://schemas.microsoft.com/office/infopath/2007/PartnerControls">
  <documentManagement>
    <Document_x0020_Category xmlns="e76800ea-e639-492c-9d09-205f2fc79b52">Slides - Online (non-CME)</Document_x0020_Category>
    <_dlc_DocId xmlns="d54cbe69-32bd-412a-b004-9152f949605e">56M7VY3CDVN5-1421736168-10</_dlc_DocId>
    <_dlc_DocIdUrl xmlns="d54cbe69-32bd-412a-b004-9152f949605e">
      <Url>https://intranet.clinicaloptions.com/mews/oncology/ONC_2022_Lung_TROP2_Think_Tank_TM/CME-Online_Module_with_slides/_layouts/15/DocIdRedir.aspx?ID=56M7VY3CDVN5-1421736168-10</Url>
      <Description>56M7VY3CDVN5-1421736168-10</Description>
    </_dlc_DocIdUrl>
  </documentManagement>
</p:properties>
</file>

<file path=customXml/itemProps1.xml><?xml version="1.0" encoding="utf-8"?>
<ds:datastoreItem xmlns:ds="http://schemas.openxmlformats.org/officeDocument/2006/customXml" ds:itemID="{F405956E-E2C2-4508-A92A-6DC8C12879A5}">
  <ds:schemaRefs>
    <ds:schemaRef ds:uri="http://schemas.microsoft.com/sharepoint/events"/>
  </ds:schemaRefs>
</ds:datastoreItem>
</file>

<file path=customXml/itemProps2.xml><?xml version="1.0" encoding="utf-8"?>
<ds:datastoreItem xmlns:ds="http://schemas.openxmlformats.org/officeDocument/2006/customXml" ds:itemID="{2F6A4736-6F12-48DA-96F0-979EAA7FE933}">
  <ds:schemaRefs>
    <ds:schemaRef ds:uri="http://schemas.microsoft.com/sharepoint/v3/contenttype/forms"/>
  </ds:schemaRefs>
</ds:datastoreItem>
</file>

<file path=customXml/itemProps3.xml><?xml version="1.0" encoding="utf-8"?>
<ds:datastoreItem xmlns:ds="http://schemas.openxmlformats.org/officeDocument/2006/customXml" ds:itemID="{ADA2D5F5-48A1-4B63-8904-E0C1D586FD9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e76800ea-e639-492c-9d09-205f2fc79b5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00DB3003-C6E2-42A7-AA7A-09D62623ECE1}">
  <ds:schemaRefs>
    <ds:schemaRef ds:uri="http://schemas.microsoft.com/office/2006/documentManagement/types"/>
    <ds:schemaRef ds:uri="http://www.w3.org/XML/1998/namespace"/>
    <ds:schemaRef ds:uri="http://purl.org/dc/dcmitype/"/>
    <ds:schemaRef ds:uri="http://purl.org/dc/elements/1.1/"/>
    <ds:schemaRef ds:uri="http://purl.org/dc/terms/"/>
    <ds:schemaRef ds:uri="http://schemas.openxmlformats.org/package/2006/metadata/core-properties"/>
    <ds:schemaRef ds:uri="http://schemas.microsoft.com/office/infopath/2007/PartnerControls"/>
    <ds:schemaRef ds:uri="e76800ea-e639-492c-9d09-205f2fc79b52"/>
    <ds:schemaRef ds:uri="d54cbe69-32bd-412a-b004-9152f949605e"/>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4846</TotalTime>
  <Words>5441</Words>
  <Application>Microsoft Office PowerPoint</Application>
  <PresentationFormat>Widescreen</PresentationFormat>
  <Paragraphs>880</Paragraphs>
  <Slides>31</Slides>
  <Notes>31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31</vt:i4>
      </vt:variant>
    </vt:vector>
  </HeadingPairs>
  <TitlesOfParts>
    <vt:vector size="38" baseType="lpstr">
      <vt:lpstr>Arial</vt:lpstr>
      <vt:lpstr>Calibri</vt:lpstr>
      <vt:lpstr>Roboto</vt:lpstr>
      <vt:lpstr>Times</vt:lpstr>
      <vt:lpstr>Times New Roman</vt:lpstr>
      <vt:lpstr>Wingdings</vt:lpstr>
      <vt:lpstr>1_2022_CCO_Template</vt:lpstr>
      <vt:lpstr>Antibody‒Drug Conjugates Targeting  TROP-2 in NSCLC: A Look to the Future</vt:lpstr>
      <vt:lpstr>Faculty</vt:lpstr>
      <vt:lpstr>Faculty</vt:lpstr>
      <vt:lpstr>Disclosures</vt:lpstr>
      <vt:lpstr>Disclosures</vt:lpstr>
      <vt:lpstr>Disclosures</vt:lpstr>
      <vt:lpstr>About These Slides</vt:lpstr>
      <vt:lpstr>What Are Antibody–Drug Conjugates?</vt:lpstr>
      <vt:lpstr>Antibody–Drug Conjugates: Components</vt:lpstr>
      <vt:lpstr>Antibody–Drug Conjugates: Mechanism of Action</vt:lpstr>
      <vt:lpstr>TROP-2 as a Therapeutic Target</vt:lpstr>
      <vt:lpstr>TROP-2 Overexpression in NSCLC and Other Cancers</vt:lpstr>
      <vt:lpstr>Sacituzumab Govitecan: TROP-2‒Targeted ADC</vt:lpstr>
      <vt:lpstr>Datopotamab Deruxtecan: TROP-2‒Targeted ADC</vt:lpstr>
      <vt:lpstr>IMMU-132-01: Sacituzumab Govitecan in  Previously Treated Advanced NSCLC</vt:lpstr>
      <vt:lpstr>IMMU-132-01 NSCLC Cohort: Efficacy</vt:lpstr>
      <vt:lpstr>TROPION-PanTumor01 NSCLC Cohort  With Datopotamab Deruxtecan</vt:lpstr>
      <vt:lpstr>TROPION-PanTumor01—Updated NSCLC Cohort: Antitumor Activity</vt:lpstr>
      <vt:lpstr>TROPION-Lung02: Datopotamab Deruxtecan + Pembrolizumab ± Platinum CT in Advanced NSCLC</vt:lpstr>
      <vt:lpstr>TROPION-Lung02: Antitumor Activity</vt:lpstr>
      <vt:lpstr>Select Ongoing Trials of Sacituzumab Govitecan in  Advanced or Metastatic NSCLC</vt:lpstr>
      <vt:lpstr>Select Ongoing Trials of Datopotamab Deruxtecan in  Advanced or Metastatic NSCLC</vt:lpstr>
      <vt:lpstr>TROPION-PanTumor01: NSCLC With Actionable Genomic Alterations—Antitumor Activity</vt:lpstr>
      <vt:lpstr>Common and Notable Toxicities  Associated With TROP-2‒Directed ADCs</vt:lpstr>
      <vt:lpstr>Management of Neutropenia  Associated With Sacituzumab Govitecan </vt:lpstr>
      <vt:lpstr>Management of Diarrhea Associated  With Sacituzumab Govitecan</vt:lpstr>
      <vt:lpstr>Management of Ocular Surface Toxicities  Associated With Datopotamab Deruxtecan </vt:lpstr>
      <vt:lpstr>Management of Stomatitis/Mucositis Associated With Datopotamab Deruxtecan </vt:lpstr>
      <vt:lpstr>Management of Interstitial Lung Disease Associated With Datopotamab Deruxtecan </vt:lpstr>
      <vt:lpstr>Acquired Resistance to TROP-2‒Directed ADCs:  3 Main Mechanisms</vt:lpstr>
      <vt:lpstr>Go Online for More CCO Coverage of  TROP-2 ADCs in Lung Cancer!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Antibody-Drug Conjugates Targeting TROP-2 in NSCLC: A Look to the Future</dc:title>
  <dc:creator>Nathan Beach</dc:creator>
  <cp:lastModifiedBy>achandgude@cealliance.com</cp:lastModifiedBy>
  <cp:revision>13</cp:revision>
  <dcterms:created xsi:type="dcterms:W3CDTF">2023-03-18T09:40:00Z</dcterms:created>
  <dcterms:modified xsi:type="dcterms:W3CDTF">2023-07-24T05:54:34Z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0x010100B2E7A31161E3B0458E31066161FDC5A6</vt:lpwstr>
  </property>
  <property fmtid="{D5CDD505-2E9C-101B-9397-08002B2CF9AE}" pid="3" name="_dlc_DocIdItemGuid">
    <vt:lpwstr>25b659bd-a1b8-4c5b-b2d4-c97bc63190fa</vt:lpwstr>
  </property>
</Properties>
</file>