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7"/>
  </p:notesMasterIdLst>
  <p:sldIdLst>
    <p:sldId id="550" r:id="rId6"/>
    <p:sldId id="308" r:id="rId7"/>
    <p:sldId id="543" r:id="rId8"/>
    <p:sldId id="555" r:id="rId9"/>
    <p:sldId id="544" r:id="rId10"/>
    <p:sldId id="545" r:id="rId11"/>
    <p:sldId id="557" r:id="rId12"/>
    <p:sldId id="546" r:id="rId13"/>
    <p:sldId id="556" r:id="rId14"/>
    <p:sldId id="548" r:id="rId15"/>
    <p:sldId id="55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Mindy Tanzola" initials="MT" lastIdx="4" clrIdx="7">
    <p:extLst>
      <p:ext uri="{19B8F6BF-5375-455C-9EA6-DF929625EA0E}">
        <p15:presenceInfo xmlns:p15="http://schemas.microsoft.com/office/powerpoint/2012/main" userId="S::mindy@scienceink.com::e94da788-77e6-4b26-ae6d-484e8c0095ed" providerId="AD"/>
      </p:ext>
    </p:extLst>
  </p:cmAuthor>
  <p:cmAuthor id="2" name=" " initials="MAC" lastIdx="11" clrIdx="1"/>
  <p:cmAuthor id="9" name="kbrandt@clinicaloptions.com" initials="k" lastIdx="18" clrIdx="8">
    <p:extLst>
      <p:ext uri="{19B8F6BF-5375-455C-9EA6-DF929625EA0E}">
        <p15:presenceInfo xmlns:p15="http://schemas.microsoft.com/office/powerpoint/2012/main" userId="kbrandt@clinicaloptions.com" providerId="None"/>
      </p:ext>
    </p:extLst>
  </p:cmAuthor>
  <p:cmAuthor id="3" name="Andrew Bowser" initials="AB" lastIdx="1" clrIdx="2"/>
  <p:cmAuthor id="10" name="CLINICALOPTIONS\krosenthal" initials="C" lastIdx="5" clrIdx="9">
    <p:extLst>
      <p:ext uri="{19B8F6BF-5375-455C-9EA6-DF929625EA0E}">
        <p15:presenceInfo xmlns:p15="http://schemas.microsoft.com/office/powerpoint/2012/main" userId="CLINICALOPTIONS\krosenthal" providerId="None"/>
      </p:ext>
    </p:extLst>
  </p:cmAuthor>
  <p:cmAuthor id="4" name="Melanie Couton" initials="MAC" lastIdx="1" clrIdx="3"/>
  <p:cmAuthor id="11" name="aboecler@clinicaloptions.com" initials="a" lastIdx="1" clrIdx="10">
    <p:extLst>
      <p:ext uri="{19B8F6BF-5375-455C-9EA6-DF929625EA0E}">
        <p15:presenceInfo xmlns:p15="http://schemas.microsoft.com/office/powerpoint/2012/main" userId="aboecler@clinicaloptions.com"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17" autoAdjust="0"/>
    <p:restoredTop sz="78452" autoAdjust="0"/>
  </p:normalViewPr>
  <p:slideViewPr>
    <p:cSldViewPr snapToGrid="0">
      <p:cViewPr varScale="1">
        <p:scale>
          <a:sx n="52" d="100"/>
          <a:sy n="52" d="100"/>
        </p:scale>
        <p:origin x="1040" y="52"/>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00" d="100"/>
        <a:sy n="100"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NDMM, newly diagnosed multiple myeloma.</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3065092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KRd, carfilzomib/lenalidomide/dexamethasone; NDMM, newly diagnosed multiple myeloma.</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1007407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C, cycle; D, day; HSCT, hematopoietic stem cell transplant; MRD, measurable residual disease; NDMM, newly diagnosed multiple myeloma; ORR, overall response rate; PFS, progression-free survival; sCR, stringent complete response; SD, stable disease; SR, standard-risk cytogenetics; VGPR, very good partial response.</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638058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HSCT, hematopoietic stem cell transplant; ISS, International Staging System; KRd, carfilzomib/lenalidomide/dexamethasone; PS, performance status; VCD, bortezomib/cyclophosphamide/dexamethasone; VTD, bortezomib/thalidomide/dexamethasone.</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622728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IMWG, International Myeloma Working Group; KRd, carfilzomib/lenalidomide/dexamethasone; LoD, limit of detection; MFC, multiparametric flow cytometry; MRD, measurable residual disease; NGS, next-generation sequencing; NR, not reached;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369193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ISS, International Staging System; KRd, carfilzomib/lenalidomide/dexamethasone; PFS, progression-free survival; PS, performance status; VGPR, very good partial response.</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1878082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IMWG, International Myeloma Working Group; KRd, carfilzomib/lenalidomide/dexamethasone; MRD, measurable residual disease; NR, not reached..</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749686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KRd, carfilzomib/lenalidomide/dexamethasone.</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188064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KRd, carfilzomib/lenalidomide/dexamethasone; MRD, measurable residual disease;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2815610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ATLAS Trial of Carfilzomib, Lenalidomide, and Dexamethasone vs Lenalidomide Alone as Maintenance After ASCT in Patients With NDMM</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Post-ASCT lenalidomide maintenance therapy is standard-of-care for NDMM</a:t>
            </a:r>
            <a:r>
              <a:rPr lang="en-US" altLang="en-US" baseline="30000" dirty="0"/>
              <a:t>1</a:t>
            </a:r>
            <a:r>
              <a:rPr lang="en-US" altLang="en-US" dirty="0"/>
              <a:t>, but trials continue to evaluate other regimens in this setting </a:t>
            </a:r>
          </a:p>
          <a:p>
            <a:r>
              <a:rPr lang="en-US" altLang="en-US" dirty="0"/>
              <a:t>Continuation of KRd post-ASCT after KRd induction has been shown to improve depth of response</a:t>
            </a:r>
            <a:r>
              <a:rPr lang="en-US" altLang="en-US" baseline="30000" dirty="0"/>
              <a:t>2</a:t>
            </a:r>
          </a:p>
          <a:p>
            <a:r>
              <a:rPr lang="en-US" altLang="en-US" dirty="0"/>
              <a:t>In the FORTE trial, extended carfilzomib and lenalidomide maintenance showed benefit with or without ASCT</a:t>
            </a:r>
            <a:r>
              <a:rPr lang="en-US" altLang="en-US" baseline="30000" dirty="0"/>
              <a:t>3</a:t>
            </a:r>
          </a:p>
          <a:p>
            <a:r>
              <a:rPr lang="en-US" altLang="en-US" dirty="0"/>
              <a:t>Current phase III trial compared KRd vs lenalidomide as post-ASCT maintenance therapy</a:t>
            </a:r>
            <a:r>
              <a:rPr lang="en-US" altLang="en-US" baseline="30000" dirty="0"/>
              <a:t>4</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McCarthy. J Clin Oncol. 2017;35:3279. 2. Jasielec. Blood. 2020;126:2513. </a:t>
            </a:r>
          </a:p>
          <a:p>
            <a:pPr eaLnBrk="1" hangingPunct="1">
              <a:defRPr/>
            </a:pPr>
            <a:r>
              <a:rPr lang="en-US" altLang="en-US" sz="1200" b="0" spc="-10" dirty="0">
                <a:solidFill>
                  <a:schemeClr val="bg2"/>
                </a:solidFill>
                <a:latin typeface="Calibri" panose="020F0502020204030204" pitchFamily="34" charset="0"/>
              </a:rPr>
              <a:t>3. Gay. Lancet Oncol. 2021;22:1705. 4. Dytfeld. ASCO 2022. Abstr 8001.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III ATLAS: Study Design</a:t>
            </a:r>
            <a:endParaRPr lang="en-US" altLang="en-US" dirty="0"/>
          </a:p>
        </p:txBody>
      </p:sp>
      <p:sp>
        <p:nvSpPr>
          <p:cNvPr id="28" name="Content Placeholder 2">
            <a:extLst>
              <a:ext uri="{FF2B5EF4-FFF2-40B4-BE49-F238E27FC236}">
                <a16:creationId xmlns:a16="http://schemas.microsoft.com/office/drawing/2014/main" id="{A9862B44-6330-F5AE-0CBA-C3A98A247DD0}"/>
              </a:ext>
            </a:extLst>
          </p:cNvPr>
          <p:cNvSpPr>
            <a:spLocks noGrp="1"/>
          </p:cNvSpPr>
          <p:nvPr>
            <p:ph idx="1"/>
          </p:nvPr>
        </p:nvSpPr>
        <p:spPr/>
        <p:txBody>
          <a:bodyPr/>
          <a:lstStyle/>
          <a:p>
            <a:r>
              <a:rPr lang="en-US" dirty="0"/>
              <a:t>Multicenter, randomized, open-label phase III trial</a:t>
            </a:r>
          </a:p>
          <a:p>
            <a:endParaRPr lang="en-US" dirty="0"/>
          </a:p>
          <a:p>
            <a:endParaRPr lang="en-US" dirty="0"/>
          </a:p>
          <a:p>
            <a:endParaRPr lang="en-US" dirty="0"/>
          </a:p>
          <a:p>
            <a:endParaRPr lang="en-US" dirty="0"/>
          </a:p>
          <a:p>
            <a:endParaRPr lang="en-US" dirty="0"/>
          </a:p>
          <a:p>
            <a:pPr>
              <a:spcBef>
                <a:spcPts val="0"/>
              </a:spcBef>
              <a:spcAft>
                <a:spcPts val="0"/>
              </a:spcAft>
            </a:pPr>
            <a:endParaRPr lang="en-US" sz="2400" kern="0" dirty="0"/>
          </a:p>
          <a:p>
            <a:pPr>
              <a:spcBef>
                <a:spcPts val="0"/>
              </a:spcBef>
              <a:spcAft>
                <a:spcPts val="0"/>
              </a:spcAft>
            </a:pPr>
            <a:endParaRPr lang="en-US" sz="2400" kern="0" dirty="0"/>
          </a:p>
          <a:p>
            <a:pPr>
              <a:spcBef>
                <a:spcPts val="0"/>
              </a:spcBef>
              <a:spcAft>
                <a:spcPts val="0"/>
              </a:spcAft>
            </a:pPr>
            <a:r>
              <a:rPr lang="en-US" sz="2400" kern="0" dirty="0"/>
              <a:t>Primary endpoint: </a:t>
            </a:r>
            <a:r>
              <a:rPr lang="en-US" sz="2400" b="0" kern="0" dirty="0"/>
              <a:t>PFS from randomization</a:t>
            </a:r>
          </a:p>
          <a:p>
            <a:pPr>
              <a:spcBef>
                <a:spcPts val="0"/>
              </a:spcBef>
              <a:spcAft>
                <a:spcPts val="0"/>
              </a:spcAft>
            </a:pPr>
            <a:r>
              <a:rPr lang="en-US" sz="2400" kern="0" dirty="0"/>
              <a:t>Secondary endpoints: </a:t>
            </a:r>
            <a:r>
              <a:rPr lang="en-US" sz="2400" b="0" kern="0" dirty="0"/>
              <a:t>MRD at cycles 6 and 12, ORR, VGPR, CR, sCR, safety</a:t>
            </a:r>
          </a:p>
          <a:p>
            <a:endParaRPr lang="en-US" dirty="0"/>
          </a:p>
          <a:p>
            <a:endParaRPr 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Dytfeld. ASCO 2022. Abstr 8001.</a:t>
            </a:r>
            <a:endParaRPr lang="en-US" altLang="en-US" sz="1200" b="0" dirty="0">
              <a:solidFill>
                <a:schemeClr val="bg2"/>
              </a:solidFill>
              <a:latin typeface="Calibri" panose="020F0502020204030204" pitchFamily="34" charset="0"/>
            </a:endParaRPr>
          </a:p>
        </p:txBody>
      </p:sp>
      <p:sp>
        <p:nvSpPr>
          <p:cNvPr id="29" name="Text Box 45">
            <a:extLst>
              <a:ext uri="{FF2B5EF4-FFF2-40B4-BE49-F238E27FC236}">
                <a16:creationId xmlns:a16="http://schemas.microsoft.com/office/drawing/2014/main" id="{03EF31DB-F3AC-79CE-B9AC-AD1A8AFA3D37}"/>
              </a:ext>
            </a:extLst>
          </p:cNvPr>
          <p:cNvSpPr txBox="1">
            <a:spLocks noChangeArrowheads="1"/>
          </p:cNvSpPr>
          <p:nvPr/>
        </p:nvSpPr>
        <p:spPr bwMode="auto">
          <a:xfrm>
            <a:off x="260563" y="3060122"/>
            <a:ext cx="245098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charset="2"/>
              <a:buChar char="§"/>
              <a:defRPr sz="2800">
                <a:solidFill>
                  <a:srgbClr val="FEFDDE"/>
                </a:solidFill>
                <a:latin typeface="Arial" charset="0"/>
              </a:defRPr>
            </a:lvl1pPr>
            <a:lvl2pPr marL="742950" indent="-285750">
              <a:lnSpc>
                <a:spcPct val="90000"/>
              </a:lnSpc>
              <a:spcBef>
                <a:spcPts val="1000"/>
              </a:spcBef>
              <a:spcAft>
                <a:spcPts val="700"/>
              </a:spcAft>
              <a:buClr>
                <a:srgbClr val="FEFDDE"/>
              </a:buClr>
              <a:buFont typeface="Arial" charset="0"/>
              <a:buChar char="–"/>
              <a:defRPr sz="2600">
                <a:solidFill>
                  <a:srgbClr val="FEFDDE"/>
                </a:solidFill>
                <a:latin typeface="Arial" charset="0"/>
              </a:defRPr>
            </a:lvl2pPr>
            <a:lvl3pPr marL="1143000" indent="-228600">
              <a:lnSpc>
                <a:spcPct val="90000"/>
              </a:lnSpc>
              <a:spcBef>
                <a:spcPts val="1000"/>
              </a:spcBef>
              <a:spcAft>
                <a:spcPts val="700"/>
              </a:spcAft>
              <a:buClr>
                <a:srgbClr val="FEFDDE"/>
              </a:buClr>
              <a:buFont typeface="Arial" charset="0"/>
              <a:buChar char="–"/>
              <a:defRPr sz="2400">
                <a:solidFill>
                  <a:srgbClr val="FEFDDE"/>
                </a:solidFill>
                <a:latin typeface="Arial" charset="0"/>
              </a:defRPr>
            </a:lvl3pPr>
            <a:lvl4pPr marL="1600200" indent="-228600">
              <a:lnSpc>
                <a:spcPct val="90000"/>
              </a:lnSpc>
              <a:spcBef>
                <a:spcPts val="1000"/>
              </a:spcBef>
              <a:spcAft>
                <a:spcPts val="700"/>
              </a:spcAft>
              <a:buClr>
                <a:srgbClr val="FEFDDE"/>
              </a:buClr>
              <a:buFont typeface="Arial" charset="0"/>
              <a:buChar char="–"/>
              <a:defRPr sz="2200">
                <a:solidFill>
                  <a:srgbClr val="FEFDDE"/>
                </a:solidFill>
                <a:latin typeface="Arial" charset="0"/>
              </a:defRPr>
            </a:lvl4pPr>
            <a:lvl5pPr marL="2057400" indent="-228600">
              <a:lnSpc>
                <a:spcPct val="90000"/>
              </a:lnSpc>
              <a:spcBef>
                <a:spcPts val="1000"/>
              </a:spcBef>
              <a:spcAft>
                <a:spcPts val="700"/>
              </a:spcAft>
              <a:buClr>
                <a:srgbClr val="FEFDDE"/>
              </a:buClr>
              <a:buFont typeface="Arial" charset="0"/>
              <a:buChar char="–"/>
              <a:defRPr sz="2000">
                <a:solidFill>
                  <a:srgbClr val="FEFDDE"/>
                </a:solidFill>
                <a:latin typeface="Arial" charset="0"/>
              </a:defRPr>
            </a:lvl5pPr>
            <a:lvl6pPr marL="25146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6pPr>
            <a:lvl7pPr marL="29718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7pPr>
            <a:lvl8pPr marL="34290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8pPr>
            <a:lvl9pPr marL="38862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cs typeface="Calibri" panose="020F0502020204030204" pitchFamily="34" charset="0"/>
              </a:rPr>
              <a:t>Patients with NDMM </a:t>
            </a:r>
            <a:r>
              <a:rPr lang="en-US" altLang="en-US" sz="1800" b="0" dirty="0">
                <a:solidFill>
                  <a:schemeClr val="bg1"/>
                </a:solidFill>
                <a:latin typeface="Calibri" panose="020F0502020204030204" pitchFamily="34" charset="0"/>
                <a:cs typeface="Calibri" panose="020F0502020204030204" pitchFamily="34" charset="0"/>
              </a:rPr>
              <a:t>who received induction therapy for ≤12 mo followed by single ASCT; achieved at least SD within 100 days ASCT</a:t>
            </a:r>
            <a:endParaRPr lang="en-GB" altLang="en-US" sz="1800" b="0" dirty="0">
              <a:solidFill>
                <a:schemeClr val="bg1"/>
              </a:solidFill>
              <a:latin typeface="Calibri" panose="020F0502020204030204" pitchFamily="34" charset="0"/>
              <a:cs typeface="Calibri" panose="020F0502020204030204" pitchFamily="34" charset="0"/>
            </a:endParaRP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cs typeface="Calibri" panose="020F0502020204030204" pitchFamily="34" charset="0"/>
              </a:rPr>
              <a:t> (N = 180)</a:t>
            </a:r>
          </a:p>
        </p:txBody>
      </p:sp>
      <p:sp>
        <p:nvSpPr>
          <p:cNvPr id="30" name="Line 52">
            <a:extLst>
              <a:ext uri="{FF2B5EF4-FFF2-40B4-BE49-F238E27FC236}">
                <a16:creationId xmlns:a16="http://schemas.microsoft.com/office/drawing/2014/main" id="{79EA5E06-7DDA-4D0D-E295-B217FF16D6E9}"/>
              </a:ext>
            </a:extLst>
          </p:cNvPr>
          <p:cNvSpPr>
            <a:spLocks noChangeShapeType="1"/>
          </p:cNvSpPr>
          <p:nvPr/>
        </p:nvSpPr>
        <p:spPr bwMode="auto">
          <a:xfrm flipV="1">
            <a:off x="2707562" y="3692166"/>
            <a:ext cx="365760" cy="9144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31" name="Line 52">
            <a:extLst>
              <a:ext uri="{FF2B5EF4-FFF2-40B4-BE49-F238E27FC236}">
                <a16:creationId xmlns:a16="http://schemas.microsoft.com/office/drawing/2014/main" id="{A2208D2B-4CFD-1528-9F77-B938F24465B0}"/>
              </a:ext>
            </a:extLst>
          </p:cNvPr>
          <p:cNvSpPr>
            <a:spLocks noChangeShapeType="1"/>
          </p:cNvSpPr>
          <p:nvPr/>
        </p:nvSpPr>
        <p:spPr bwMode="auto">
          <a:xfrm>
            <a:off x="2707562" y="4335680"/>
            <a:ext cx="365760" cy="9144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32" name="Rectangle 24">
            <a:extLst>
              <a:ext uri="{FF2B5EF4-FFF2-40B4-BE49-F238E27FC236}">
                <a16:creationId xmlns:a16="http://schemas.microsoft.com/office/drawing/2014/main" id="{614EE831-B3A6-CF4E-6F23-85991C066FC7}"/>
              </a:ext>
            </a:extLst>
          </p:cNvPr>
          <p:cNvSpPr>
            <a:spLocks noChangeArrowheads="1"/>
          </p:cNvSpPr>
          <p:nvPr/>
        </p:nvSpPr>
        <p:spPr bwMode="auto">
          <a:xfrm>
            <a:off x="3112472" y="2551266"/>
            <a:ext cx="2926080" cy="1496003"/>
          </a:xfrm>
          <a:prstGeom prst="rect">
            <a:avLst/>
          </a:prstGeom>
          <a:solidFill>
            <a:schemeClr val="accent1"/>
          </a:solidFill>
          <a:ln w="9525">
            <a:noFill/>
            <a:miter lim="800000"/>
            <a:headEnd/>
            <a:tailEnd/>
          </a:ln>
        </p:spPr>
        <p:txBody>
          <a:bodyPr wrap="none" anchor="ctr" anchorCtr="1"/>
          <a:lstStyle/>
          <a:p>
            <a:pPr algn="ctr">
              <a:defRPr/>
            </a:pPr>
            <a:r>
              <a:rPr lang="en-US" sz="2000" b="1" dirty="0">
                <a:latin typeface="Calibri" panose="020F0502020204030204" pitchFamily="34" charset="0"/>
                <a:cs typeface="Calibri" panose="020F0502020204030204" pitchFamily="34" charset="0"/>
              </a:rPr>
              <a:t>Carfilzomib/Lenalidomide/</a:t>
            </a:r>
          </a:p>
          <a:p>
            <a:pPr algn="ctr">
              <a:defRPr/>
            </a:pPr>
            <a:r>
              <a:rPr lang="en-US" sz="2000" b="1" dirty="0">
                <a:latin typeface="Calibri" panose="020F0502020204030204" pitchFamily="34" charset="0"/>
                <a:cs typeface="Calibri" panose="020F0502020204030204" pitchFamily="34" charset="0"/>
              </a:rPr>
              <a:t>Dexamethasone* </a:t>
            </a:r>
          </a:p>
          <a:p>
            <a:pPr algn="ctr">
              <a:defRPr/>
            </a:pPr>
            <a:r>
              <a:rPr lang="en-US" sz="2000" dirty="0">
                <a:latin typeface="Calibri" panose="020F0502020204030204" pitchFamily="34" charset="0"/>
                <a:cs typeface="Calibri" panose="020F0502020204030204" pitchFamily="34" charset="0"/>
              </a:rPr>
              <a:t>(n = 93)</a:t>
            </a:r>
          </a:p>
        </p:txBody>
      </p:sp>
      <p:sp>
        <p:nvSpPr>
          <p:cNvPr id="33" name="Rectangle 24">
            <a:extLst>
              <a:ext uri="{FF2B5EF4-FFF2-40B4-BE49-F238E27FC236}">
                <a16:creationId xmlns:a16="http://schemas.microsoft.com/office/drawing/2014/main" id="{B480377E-EAC1-0947-40E0-2ED85E036087}"/>
              </a:ext>
            </a:extLst>
          </p:cNvPr>
          <p:cNvSpPr>
            <a:spLocks noChangeArrowheads="1"/>
          </p:cNvSpPr>
          <p:nvPr/>
        </p:nvSpPr>
        <p:spPr bwMode="auto">
          <a:xfrm>
            <a:off x="3112473" y="4231976"/>
            <a:ext cx="7204556" cy="914400"/>
          </a:xfrm>
          <a:prstGeom prst="rect">
            <a:avLst/>
          </a:prstGeom>
          <a:solidFill>
            <a:schemeClr val="accent3"/>
          </a:solidFill>
          <a:ln w="9525">
            <a:noFill/>
            <a:miter lim="800000"/>
            <a:headEnd/>
            <a:tailEnd/>
          </a:ln>
        </p:spPr>
        <p:txBody>
          <a:bodyPr wrap="none" anchor="ctr" anchorCtr="1"/>
          <a:lstStyle/>
          <a:p>
            <a:pPr algn="ctr">
              <a:defRPr/>
            </a:pPr>
            <a:r>
              <a:rPr lang="en-US" sz="2000" b="1" dirty="0">
                <a:latin typeface="Calibri" panose="020F0502020204030204" pitchFamily="34" charset="0"/>
                <a:cs typeface="Calibri" panose="020F0502020204030204" pitchFamily="34" charset="0"/>
              </a:rPr>
              <a:t>Lenalidomide</a:t>
            </a:r>
            <a:r>
              <a:rPr lang="en-US" sz="2000" b="1" baseline="30000" dirty="0">
                <a:latin typeface="Calibri" panose="020F0502020204030204" pitchFamily="34" charset="0"/>
                <a:cs typeface="Calibri" panose="020F0502020204030204" pitchFamily="34" charset="0"/>
              </a:rPr>
              <a:t>‡</a:t>
            </a:r>
            <a:r>
              <a:rPr lang="en-US" sz="2000" b="1" dirty="0">
                <a:latin typeface="Calibri" panose="020F0502020204030204" pitchFamily="34" charset="0"/>
                <a:cs typeface="Calibri" panose="020F0502020204030204" pitchFamily="34" charset="0"/>
              </a:rPr>
              <a:t> </a:t>
            </a:r>
          </a:p>
          <a:p>
            <a:pPr algn="ctr">
              <a:defRPr/>
            </a:pPr>
            <a:r>
              <a:rPr lang="en-US" sz="2000" dirty="0">
                <a:latin typeface="Calibri" panose="020F0502020204030204" pitchFamily="34" charset="0"/>
                <a:cs typeface="Calibri" panose="020F0502020204030204" pitchFamily="34" charset="0"/>
              </a:rPr>
              <a:t>(n = 87)</a:t>
            </a:r>
          </a:p>
        </p:txBody>
      </p:sp>
      <p:sp>
        <p:nvSpPr>
          <p:cNvPr id="45" name="Rectangle 24">
            <a:extLst>
              <a:ext uri="{FF2B5EF4-FFF2-40B4-BE49-F238E27FC236}">
                <a16:creationId xmlns:a16="http://schemas.microsoft.com/office/drawing/2014/main" id="{6655743D-7033-6250-CB9B-4DC57D43279F}"/>
              </a:ext>
            </a:extLst>
          </p:cNvPr>
          <p:cNvSpPr>
            <a:spLocks noChangeArrowheads="1"/>
          </p:cNvSpPr>
          <p:nvPr/>
        </p:nvSpPr>
        <p:spPr bwMode="auto">
          <a:xfrm>
            <a:off x="7390948" y="2335715"/>
            <a:ext cx="2926080" cy="1005840"/>
          </a:xfrm>
          <a:prstGeom prst="rect">
            <a:avLst/>
          </a:prstGeom>
          <a:solidFill>
            <a:schemeClr val="accent1"/>
          </a:solidFill>
          <a:ln w="9525">
            <a:noFill/>
            <a:miter lim="800000"/>
            <a:headEnd/>
            <a:tailEnd/>
          </a:ln>
        </p:spPr>
        <p:txBody>
          <a:bodyPr wrap="none" anchor="ctr" anchorCtr="1"/>
          <a:lstStyle/>
          <a:p>
            <a:pPr algn="ctr">
              <a:defRPr/>
            </a:pPr>
            <a:r>
              <a:rPr lang="en-US" sz="2000" b="1" dirty="0">
                <a:latin typeface="Calibri" panose="020F0502020204030204" pitchFamily="34" charset="0"/>
                <a:cs typeface="Calibri" panose="020F0502020204030204" pitchFamily="34" charset="0"/>
              </a:rPr>
              <a:t>Carfilzomib/Lenalidomide/</a:t>
            </a:r>
          </a:p>
          <a:p>
            <a:pPr algn="ctr">
              <a:defRPr/>
            </a:pPr>
            <a:r>
              <a:rPr lang="en-US" sz="2000" b="1" dirty="0">
                <a:latin typeface="Calibri" panose="020F0502020204030204" pitchFamily="34" charset="0"/>
                <a:cs typeface="Calibri" panose="020F0502020204030204" pitchFamily="34" charset="0"/>
              </a:rPr>
              <a:t>Dexamethasone* </a:t>
            </a:r>
          </a:p>
          <a:p>
            <a:pPr algn="ctr">
              <a:defRPr/>
            </a:pPr>
            <a:r>
              <a:rPr lang="en-US" sz="2000" dirty="0">
                <a:latin typeface="Calibri" panose="020F0502020204030204" pitchFamily="34" charset="0"/>
                <a:cs typeface="Calibri" panose="020F0502020204030204" pitchFamily="34" charset="0"/>
              </a:rPr>
              <a:t>(n = 49)</a:t>
            </a:r>
          </a:p>
        </p:txBody>
      </p:sp>
      <p:sp>
        <p:nvSpPr>
          <p:cNvPr id="46" name="Rectangle 24">
            <a:extLst>
              <a:ext uri="{FF2B5EF4-FFF2-40B4-BE49-F238E27FC236}">
                <a16:creationId xmlns:a16="http://schemas.microsoft.com/office/drawing/2014/main" id="{213FDCCB-A722-B4C1-848A-89018FB99589}"/>
              </a:ext>
            </a:extLst>
          </p:cNvPr>
          <p:cNvSpPr>
            <a:spLocks noChangeArrowheads="1"/>
          </p:cNvSpPr>
          <p:nvPr/>
        </p:nvSpPr>
        <p:spPr bwMode="auto">
          <a:xfrm>
            <a:off x="7390948" y="3385638"/>
            <a:ext cx="2926080" cy="767756"/>
          </a:xfrm>
          <a:prstGeom prst="rect">
            <a:avLst/>
          </a:prstGeom>
          <a:solidFill>
            <a:schemeClr val="accent1"/>
          </a:solidFill>
          <a:ln w="9525">
            <a:noFill/>
            <a:miter lim="800000"/>
            <a:headEnd/>
            <a:tailEnd/>
          </a:ln>
        </p:spPr>
        <p:txBody>
          <a:bodyPr wrap="none" anchor="ctr" anchorCtr="1"/>
          <a:lstStyle/>
          <a:p>
            <a:pPr algn="ctr">
              <a:defRPr/>
            </a:pPr>
            <a:r>
              <a:rPr lang="en-US" sz="2000" b="1" dirty="0">
                <a:latin typeface="Calibri" panose="020F0502020204030204" pitchFamily="34" charset="0"/>
                <a:cs typeface="Calibri" panose="020F0502020204030204" pitchFamily="34" charset="0"/>
              </a:rPr>
              <a:t>Lenalidomide </a:t>
            </a:r>
          </a:p>
          <a:p>
            <a:pPr algn="ctr">
              <a:defRPr/>
            </a:pPr>
            <a:r>
              <a:rPr lang="en-US" sz="2000" dirty="0">
                <a:latin typeface="Calibri" panose="020F0502020204030204" pitchFamily="34" charset="0"/>
                <a:cs typeface="Calibri" panose="020F0502020204030204" pitchFamily="34" charset="0"/>
              </a:rPr>
              <a:t>(n = 34)</a:t>
            </a:r>
            <a:endParaRPr lang="en-US" sz="2000" b="0" dirty="0">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B27329C0-FB6C-818F-0605-228241F1E8AF}"/>
              </a:ext>
            </a:extLst>
          </p:cNvPr>
          <p:cNvSpPr txBox="1"/>
          <p:nvPr/>
        </p:nvSpPr>
        <p:spPr bwMode="auto">
          <a:xfrm>
            <a:off x="3015037" y="5135647"/>
            <a:ext cx="86989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defRPr/>
            </a:pPr>
            <a:r>
              <a:rPr lang="en-US" sz="1400" dirty="0">
                <a:solidFill>
                  <a:schemeClr val="bg1"/>
                </a:solidFill>
                <a:latin typeface="Calibri" panose="020F0502020204030204" pitchFamily="34" charset="0"/>
                <a:cs typeface="Calibri" panose="020F0502020204030204" pitchFamily="34" charset="0"/>
              </a:rPr>
              <a:t>*Carfilzomib 36 mg/m</a:t>
            </a:r>
            <a:r>
              <a:rPr lang="en-US" sz="1400" baseline="30000" dirty="0">
                <a:solidFill>
                  <a:schemeClr val="bg1"/>
                </a:solidFill>
                <a:latin typeface="Calibri" panose="020F0502020204030204" pitchFamily="34" charset="0"/>
                <a:cs typeface="Calibri" panose="020F0502020204030204" pitchFamily="34" charset="0"/>
              </a:rPr>
              <a:t>2</a:t>
            </a:r>
            <a:r>
              <a:rPr lang="en-US" sz="1400" dirty="0">
                <a:solidFill>
                  <a:schemeClr val="bg1"/>
                </a:solidFill>
                <a:latin typeface="Calibri" panose="020F0502020204030204" pitchFamily="34" charset="0"/>
                <a:cs typeface="Calibri" panose="020F0502020204030204" pitchFamily="34" charset="0"/>
              </a:rPr>
              <a:t> Days 1,2,8,9,15,16 (cycles 1-4), then Days 1,2,15,16 (cycle 5+); lenalidomide 25 mg Days 1-21; dexamethasone 20 mg Days 1,8,15,22. </a:t>
            </a: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cs typeface="Calibri" panose="020F0502020204030204" pitchFamily="34" charset="0"/>
              </a:rPr>
              <a:t>Lenalidomide 10 mg in cycle s1-3, 15 mg cycle 4+ if tolerated, on Days 1-28.</a:t>
            </a:r>
          </a:p>
        </p:txBody>
      </p:sp>
      <p:cxnSp>
        <p:nvCxnSpPr>
          <p:cNvPr id="12" name="Straight Arrow Connector 11">
            <a:extLst>
              <a:ext uri="{FF2B5EF4-FFF2-40B4-BE49-F238E27FC236}">
                <a16:creationId xmlns:a16="http://schemas.microsoft.com/office/drawing/2014/main" id="{80F8A01F-8E16-FC77-2CE7-F8DE188F947F}"/>
              </a:ext>
            </a:extLst>
          </p:cNvPr>
          <p:cNvCxnSpPr/>
          <p:nvPr/>
        </p:nvCxnSpPr>
        <p:spPr bwMode="auto">
          <a:xfrm>
            <a:off x="6144659" y="2879298"/>
            <a:ext cx="1188720" cy="0"/>
          </a:xfrm>
          <a:prstGeom prst="straightConnector1">
            <a:avLst/>
          </a:prstGeom>
          <a:noFill/>
          <a:ln w="28575" cap="flat" cmpd="sng" algn="ctr">
            <a:solidFill>
              <a:schemeClr val="bg1"/>
            </a:solidFill>
            <a:prstDash val="solid"/>
            <a:round/>
            <a:headEnd type="none" w="med" len="med"/>
            <a:tailEnd type="triangle"/>
          </a:ln>
          <a:effectLst/>
        </p:spPr>
      </p:cxnSp>
      <p:grpSp>
        <p:nvGrpSpPr>
          <p:cNvPr id="13" name="Group 12">
            <a:extLst>
              <a:ext uri="{FF2B5EF4-FFF2-40B4-BE49-F238E27FC236}">
                <a16:creationId xmlns:a16="http://schemas.microsoft.com/office/drawing/2014/main" id="{68B672D6-27C8-4E39-50F7-0220170FACB1}"/>
              </a:ext>
            </a:extLst>
          </p:cNvPr>
          <p:cNvGrpSpPr/>
          <p:nvPr/>
        </p:nvGrpSpPr>
        <p:grpSpPr>
          <a:xfrm>
            <a:off x="5828582" y="3406092"/>
            <a:ext cx="1733971" cy="646331"/>
            <a:chOff x="5927442" y="3060100"/>
            <a:chExt cx="1733971" cy="646331"/>
          </a:xfrm>
        </p:grpSpPr>
        <p:sp>
          <p:nvSpPr>
            <p:cNvPr id="44" name="TextBox 43">
              <a:extLst>
                <a:ext uri="{FF2B5EF4-FFF2-40B4-BE49-F238E27FC236}">
                  <a16:creationId xmlns:a16="http://schemas.microsoft.com/office/drawing/2014/main" id="{D26337E0-5C0E-AC8B-AC7F-F6BF2B21D613}"/>
                </a:ext>
              </a:extLst>
            </p:cNvPr>
            <p:cNvSpPr txBox="1"/>
            <p:nvPr/>
          </p:nvSpPr>
          <p:spPr bwMode="auto">
            <a:xfrm>
              <a:off x="5927442" y="3060100"/>
              <a:ext cx="17339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i="1" dirty="0">
                  <a:solidFill>
                    <a:schemeClr val="bg1"/>
                  </a:solidFill>
                  <a:latin typeface="Calibri" panose="020F0502020204030204" pitchFamily="34" charset="0"/>
                </a:rPr>
                <a:t>MRD- and</a:t>
              </a:r>
            </a:p>
            <a:p>
              <a:pPr algn="ctr">
                <a:lnSpc>
                  <a:spcPct val="100000"/>
                </a:lnSpc>
                <a:spcAft>
                  <a:spcPct val="0"/>
                </a:spcAft>
                <a:buClrTx/>
                <a:buFontTx/>
                <a:buNone/>
              </a:pPr>
              <a:r>
                <a:rPr lang="en-US" i="1" dirty="0">
                  <a:solidFill>
                    <a:schemeClr val="bg1"/>
                  </a:solidFill>
                  <a:latin typeface="Calibri" panose="020F0502020204030204" pitchFamily="34" charset="0"/>
                </a:rPr>
                <a:t>standard risk</a:t>
              </a:r>
              <a:endParaRPr lang="en-US" b="0" i="1" baseline="30000" dirty="0">
                <a:solidFill>
                  <a:schemeClr val="bg1"/>
                </a:solidFill>
                <a:latin typeface="Calibri" panose="020F0502020204030204" pitchFamily="34" charset="0"/>
              </a:endParaRPr>
            </a:p>
          </p:txBody>
        </p:sp>
        <p:cxnSp>
          <p:nvCxnSpPr>
            <p:cNvPr id="35" name="Straight Arrow Connector 34">
              <a:extLst>
                <a:ext uri="{FF2B5EF4-FFF2-40B4-BE49-F238E27FC236}">
                  <a16:creationId xmlns:a16="http://schemas.microsoft.com/office/drawing/2014/main" id="{5AFFD21E-036E-C6AA-2789-5D42700DAD30}"/>
                </a:ext>
              </a:extLst>
            </p:cNvPr>
            <p:cNvCxnSpPr/>
            <p:nvPr/>
          </p:nvCxnSpPr>
          <p:spPr bwMode="auto">
            <a:xfrm>
              <a:off x="6231162" y="3357477"/>
              <a:ext cx="1188720" cy="0"/>
            </a:xfrm>
            <a:prstGeom prst="straightConnector1">
              <a:avLst/>
            </a:prstGeom>
            <a:noFill/>
            <a:ln w="28575" cap="flat" cmpd="sng" algn="ctr">
              <a:solidFill>
                <a:schemeClr val="bg1"/>
              </a:solidFill>
              <a:prstDash val="solid"/>
              <a:round/>
              <a:headEnd type="none" w="med" len="med"/>
              <a:tailEnd type="triangle"/>
            </a:ln>
            <a:effectLst/>
          </p:spPr>
        </p:cxnSp>
      </p:grpSp>
      <p:sp>
        <p:nvSpPr>
          <p:cNvPr id="16" name="Left Bracket 15">
            <a:extLst>
              <a:ext uri="{FF2B5EF4-FFF2-40B4-BE49-F238E27FC236}">
                <a16:creationId xmlns:a16="http://schemas.microsoft.com/office/drawing/2014/main" id="{EEBA350E-B347-A32B-AF93-A5E537FA3353}"/>
              </a:ext>
            </a:extLst>
          </p:cNvPr>
          <p:cNvSpPr/>
          <p:nvPr/>
        </p:nvSpPr>
        <p:spPr bwMode="auto">
          <a:xfrm rot="5400000">
            <a:off x="4535041" y="831265"/>
            <a:ext cx="64008" cy="2926080"/>
          </a:xfrm>
          <a:prstGeom prst="lef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9" name="Left Bracket 38">
            <a:extLst>
              <a:ext uri="{FF2B5EF4-FFF2-40B4-BE49-F238E27FC236}">
                <a16:creationId xmlns:a16="http://schemas.microsoft.com/office/drawing/2014/main" id="{A19149BE-BEB5-3CB7-C70E-59DEB06A69BA}"/>
              </a:ext>
            </a:extLst>
          </p:cNvPr>
          <p:cNvSpPr/>
          <p:nvPr/>
        </p:nvSpPr>
        <p:spPr bwMode="auto">
          <a:xfrm rot="5400000">
            <a:off x="8243698" y="236905"/>
            <a:ext cx="64008" cy="4114800"/>
          </a:xfrm>
          <a:prstGeom prst="lef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43" name="TextBox 42">
            <a:extLst>
              <a:ext uri="{FF2B5EF4-FFF2-40B4-BE49-F238E27FC236}">
                <a16:creationId xmlns:a16="http://schemas.microsoft.com/office/drawing/2014/main" id="{65AA9F5F-B52C-53C6-848C-B5A52890CFCA}"/>
              </a:ext>
            </a:extLst>
          </p:cNvPr>
          <p:cNvSpPr txBox="1"/>
          <p:nvPr/>
        </p:nvSpPr>
        <p:spPr bwMode="auto">
          <a:xfrm>
            <a:off x="3694267" y="1887712"/>
            <a:ext cx="1733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Cycle 1-8</a:t>
            </a:r>
            <a:endParaRPr lang="en-US" b="1" baseline="30000" dirty="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2C91EE55-EC99-286F-BE0A-C82BE5475CA6}"/>
              </a:ext>
            </a:extLst>
          </p:cNvPr>
          <p:cNvSpPr txBox="1"/>
          <p:nvPr/>
        </p:nvSpPr>
        <p:spPr bwMode="auto">
          <a:xfrm>
            <a:off x="7311100" y="1887712"/>
            <a:ext cx="1733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Cycle 9-36</a:t>
            </a:r>
            <a:endParaRPr lang="en-US" b="1" baseline="30000" dirty="0">
              <a:solidFill>
                <a:schemeClr val="bg1"/>
              </a:solidFill>
              <a:latin typeface="Calibri" panose="020F0502020204030204" pitchFamily="34" charset="0"/>
            </a:endParaRPr>
          </a:p>
        </p:txBody>
      </p:sp>
      <p:cxnSp>
        <p:nvCxnSpPr>
          <p:cNvPr id="49" name="Straight Arrow Connector 48">
            <a:extLst>
              <a:ext uri="{FF2B5EF4-FFF2-40B4-BE49-F238E27FC236}">
                <a16:creationId xmlns:a16="http://schemas.microsoft.com/office/drawing/2014/main" id="{3EE87373-B9F7-52D4-17DD-D40FFB92385D}"/>
              </a:ext>
            </a:extLst>
          </p:cNvPr>
          <p:cNvCxnSpPr/>
          <p:nvPr/>
        </p:nvCxnSpPr>
        <p:spPr bwMode="auto">
          <a:xfrm>
            <a:off x="10462577" y="3730027"/>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50" name="Text Box 45">
            <a:extLst>
              <a:ext uri="{FF2B5EF4-FFF2-40B4-BE49-F238E27FC236}">
                <a16:creationId xmlns:a16="http://schemas.microsoft.com/office/drawing/2014/main" id="{46EA0084-261A-5275-7E7D-198DCC804563}"/>
              </a:ext>
            </a:extLst>
          </p:cNvPr>
          <p:cNvSpPr txBox="1">
            <a:spLocks noChangeArrowheads="1"/>
          </p:cNvSpPr>
          <p:nvPr/>
        </p:nvSpPr>
        <p:spPr bwMode="auto">
          <a:xfrm>
            <a:off x="10731124" y="3268362"/>
            <a:ext cx="140462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charset="2"/>
              <a:buChar char="§"/>
              <a:defRPr sz="2800">
                <a:solidFill>
                  <a:srgbClr val="FEFDDE"/>
                </a:solidFill>
                <a:latin typeface="Arial" charset="0"/>
              </a:defRPr>
            </a:lvl1pPr>
            <a:lvl2pPr marL="742950" indent="-285750">
              <a:lnSpc>
                <a:spcPct val="90000"/>
              </a:lnSpc>
              <a:spcBef>
                <a:spcPts val="1000"/>
              </a:spcBef>
              <a:spcAft>
                <a:spcPts val="700"/>
              </a:spcAft>
              <a:buClr>
                <a:srgbClr val="FEFDDE"/>
              </a:buClr>
              <a:buFont typeface="Arial" charset="0"/>
              <a:buChar char="–"/>
              <a:defRPr sz="2600">
                <a:solidFill>
                  <a:srgbClr val="FEFDDE"/>
                </a:solidFill>
                <a:latin typeface="Arial" charset="0"/>
              </a:defRPr>
            </a:lvl2pPr>
            <a:lvl3pPr marL="1143000" indent="-228600">
              <a:lnSpc>
                <a:spcPct val="90000"/>
              </a:lnSpc>
              <a:spcBef>
                <a:spcPts val="1000"/>
              </a:spcBef>
              <a:spcAft>
                <a:spcPts val="700"/>
              </a:spcAft>
              <a:buClr>
                <a:srgbClr val="FEFDDE"/>
              </a:buClr>
              <a:buFont typeface="Arial" charset="0"/>
              <a:buChar char="–"/>
              <a:defRPr sz="2400">
                <a:solidFill>
                  <a:srgbClr val="FEFDDE"/>
                </a:solidFill>
                <a:latin typeface="Arial" charset="0"/>
              </a:defRPr>
            </a:lvl3pPr>
            <a:lvl4pPr marL="1600200" indent="-228600">
              <a:lnSpc>
                <a:spcPct val="90000"/>
              </a:lnSpc>
              <a:spcBef>
                <a:spcPts val="1000"/>
              </a:spcBef>
              <a:spcAft>
                <a:spcPts val="700"/>
              </a:spcAft>
              <a:buClr>
                <a:srgbClr val="FEFDDE"/>
              </a:buClr>
              <a:buFont typeface="Arial" charset="0"/>
              <a:buChar char="–"/>
              <a:defRPr sz="2200">
                <a:solidFill>
                  <a:srgbClr val="FEFDDE"/>
                </a:solidFill>
                <a:latin typeface="Arial" charset="0"/>
              </a:defRPr>
            </a:lvl4pPr>
            <a:lvl5pPr marL="2057400" indent="-228600">
              <a:lnSpc>
                <a:spcPct val="90000"/>
              </a:lnSpc>
              <a:spcBef>
                <a:spcPts val="1000"/>
              </a:spcBef>
              <a:spcAft>
                <a:spcPts val="700"/>
              </a:spcAft>
              <a:buClr>
                <a:srgbClr val="FEFDDE"/>
              </a:buClr>
              <a:buFont typeface="Arial" charset="0"/>
              <a:buChar char="–"/>
              <a:defRPr sz="2000">
                <a:solidFill>
                  <a:srgbClr val="FEFDDE"/>
                </a:solidFill>
                <a:latin typeface="Arial" charset="0"/>
              </a:defRPr>
            </a:lvl5pPr>
            <a:lvl6pPr marL="25146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6pPr>
            <a:lvl7pPr marL="29718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7pPr>
            <a:lvl8pPr marL="34290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8pPr>
            <a:lvl9pPr marL="38862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cs typeface="Calibri" panose="020F0502020204030204" pitchFamily="34" charset="0"/>
              </a:rPr>
              <a:t>Continue </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cs typeface="Calibri" panose="020F0502020204030204" pitchFamily="34" charset="0"/>
              </a:rPr>
              <a:t>lenalidomide</a:t>
            </a:r>
            <a:endParaRPr lang="en-GB" altLang="en-US" sz="1800" b="0" dirty="0">
              <a:solidFill>
                <a:schemeClr val="bg1"/>
              </a:solidFill>
              <a:latin typeface="Calibri" panose="020F0502020204030204" pitchFamily="34" charset="0"/>
              <a:cs typeface="Calibri" panose="020F0502020204030204" pitchFamily="34" charset="0"/>
            </a:endParaRP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cs typeface="Calibri" panose="020F0502020204030204" pitchFamily="34" charset="0"/>
              </a:rPr>
              <a:t>maintenance</a:t>
            </a:r>
          </a:p>
        </p:txBody>
      </p:sp>
      <p:sp>
        <p:nvSpPr>
          <p:cNvPr id="17" name="Left Bracket 16">
            <a:extLst>
              <a:ext uri="{FF2B5EF4-FFF2-40B4-BE49-F238E27FC236}">
                <a16:creationId xmlns:a16="http://schemas.microsoft.com/office/drawing/2014/main" id="{6EE970C5-76C9-2D17-DA51-6D934759C339}"/>
              </a:ext>
            </a:extLst>
          </p:cNvPr>
          <p:cNvSpPr/>
          <p:nvPr/>
        </p:nvSpPr>
        <p:spPr bwMode="auto">
          <a:xfrm rot="10800000">
            <a:off x="10389608" y="2772327"/>
            <a:ext cx="73152" cy="1920240"/>
          </a:xfrm>
          <a:prstGeom prst="lef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Tree>
    <p:extLst>
      <p:ext uri="{BB962C8B-B14F-4D97-AF65-F5344CB8AC3E}">
        <p14:creationId xmlns:p14="http://schemas.microsoft.com/office/powerpoint/2010/main" val="2398999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Dytfeld. ASCO 2022. Abstr 8001.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8BB8F44A-EC8F-0830-6097-20B1D9064171}"/>
              </a:ext>
            </a:extLst>
          </p:cNvPr>
          <p:cNvGraphicFramePr>
            <a:graphicFrameLocks/>
          </p:cNvGraphicFramePr>
          <p:nvPr>
            <p:extLst>
              <p:ext uri="{D42A27DB-BD31-4B8C-83A1-F6EECF244321}">
                <p14:modId xmlns:p14="http://schemas.microsoft.com/office/powerpoint/2010/main" val="3296858039"/>
              </p:ext>
            </p:extLst>
          </p:nvPr>
        </p:nvGraphicFramePr>
        <p:xfrm>
          <a:off x="723900" y="1470805"/>
          <a:ext cx="10744200" cy="4685464"/>
        </p:xfrm>
        <a:graphic>
          <a:graphicData uri="http://schemas.openxmlformats.org/drawingml/2006/table">
            <a:tbl>
              <a:tblPr/>
              <a:tblGrid>
                <a:gridCol w="4439730">
                  <a:extLst>
                    <a:ext uri="{9D8B030D-6E8A-4147-A177-3AD203B41FA5}">
                      <a16:colId xmlns:a16="http://schemas.microsoft.com/office/drawing/2014/main" val="20000"/>
                    </a:ext>
                  </a:extLst>
                </a:gridCol>
                <a:gridCol w="3311439">
                  <a:extLst>
                    <a:ext uri="{9D8B030D-6E8A-4147-A177-3AD203B41FA5}">
                      <a16:colId xmlns:a16="http://schemas.microsoft.com/office/drawing/2014/main" val="20001"/>
                    </a:ext>
                  </a:extLst>
                </a:gridCol>
                <a:gridCol w="2993031">
                  <a:extLst>
                    <a:ext uri="{9D8B030D-6E8A-4147-A177-3AD203B41FA5}">
                      <a16:colId xmlns:a16="http://schemas.microsoft.com/office/drawing/2014/main" val="20002"/>
                    </a:ext>
                  </a:extLst>
                </a:gridCol>
              </a:tblGrid>
              <a:tr h="276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KRd (n =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Lenalidomide (n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6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(32-70)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(34-71)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6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6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1,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831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ISS at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(42)/38 (41)/15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(32)/41 (48)/17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48972288"/>
                  </a:ext>
                </a:extLst>
              </a:tr>
              <a:tr h="276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≥VGPR at study entry,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9544208"/>
                  </a:ext>
                </a:extLst>
              </a:tr>
              <a:tr h="276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High-risk cytogenetics,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7500683"/>
                  </a:ext>
                </a:extLst>
              </a:tr>
              <a:tr h="276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from HSCT,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7200183"/>
                  </a:ext>
                </a:extLst>
              </a:tr>
              <a:tr h="8973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Induction regimen,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VTD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VCD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835604"/>
                  </a:ext>
                </a:extLst>
              </a:tr>
              <a:tr h="357144">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 lenalidomide/carfilzomib,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(11)/4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(13)/5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346034"/>
                  </a:ext>
                </a:extLst>
              </a:tr>
              <a:tr h="276113">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induction regimens,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1331765"/>
                  </a:ext>
                </a:extLst>
              </a:tr>
            </a:tbl>
          </a:graphicData>
        </a:graphic>
      </p:graphicFrame>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 Efficacy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Dytfeld. ASCO 2022. Abstr 8001.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7DED591-254D-F0F8-A4F1-117009E56F99}"/>
              </a:ext>
            </a:extLst>
          </p:cNvPr>
          <p:cNvGraphicFramePr>
            <a:graphicFrameLocks/>
          </p:cNvGraphicFramePr>
          <p:nvPr>
            <p:extLst>
              <p:ext uri="{D42A27DB-BD31-4B8C-83A1-F6EECF244321}">
                <p14:modId xmlns:p14="http://schemas.microsoft.com/office/powerpoint/2010/main" val="3192110511"/>
              </p:ext>
            </p:extLst>
          </p:nvPr>
        </p:nvGraphicFramePr>
        <p:xfrm>
          <a:off x="723900" y="1596165"/>
          <a:ext cx="10758303" cy="2926160"/>
        </p:xfrm>
        <a:graphic>
          <a:graphicData uri="http://schemas.openxmlformats.org/drawingml/2006/table">
            <a:tbl>
              <a:tblPr/>
              <a:tblGrid>
                <a:gridCol w="3063685">
                  <a:extLst>
                    <a:ext uri="{9D8B030D-6E8A-4147-A177-3AD203B41FA5}">
                      <a16:colId xmlns:a16="http://schemas.microsoft.com/office/drawing/2014/main" val="20000"/>
                    </a:ext>
                  </a:extLst>
                </a:gridCol>
                <a:gridCol w="1997077">
                  <a:extLst>
                    <a:ext uri="{9D8B030D-6E8A-4147-A177-3AD203B41FA5}">
                      <a16:colId xmlns:a16="http://schemas.microsoft.com/office/drawing/2014/main" val="20001"/>
                    </a:ext>
                  </a:extLst>
                </a:gridCol>
                <a:gridCol w="2173290">
                  <a:extLst>
                    <a:ext uri="{9D8B030D-6E8A-4147-A177-3AD203B41FA5}">
                      <a16:colId xmlns:a16="http://schemas.microsoft.com/office/drawing/2014/main" val="20002"/>
                    </a:ext>
                  </a:extLst>
                </a:gridCol>
                <a:gridCol w="2129237">
                  <a:extLst>
                    <a:ext uri="{9D8B030D-6E8A-4147-A177-3AD203B41FA5}">
                      <a16:colId xmlns:a16="http://schemas.microsoft.com/office/drawing/2014/main" val="1485821809"/>
                    </a:ext>
                  </a:extLst>
                </a:gridCol>
                <a:gridCol w="1395014">
                  <a:extLst>
                    <a:ext uri="{9D8B030D-6E8A-4147-A177-3AD203B41FA5}">
                      <a16:colId xmlns:a16="http://schemas.microsoft.com/office/drawing/2014/main" val="1581290465"/>
                    </a:ext>
                  </a:extLst>
                </a:gridCol>
              </a:tblGrid>
              <a:tr h="234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KRd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Lenalidomide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4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59.0 (52.5-NR)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41.1 (33.4-65.4)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0.56 (0.34-0.93)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4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at cycle 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By IMWG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By NGS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-5</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By NGS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-6</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4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61.8 (61.8-NR)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0.92 (0.37-2.26)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4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9/92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11/86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37882842"/>
                  </a:ext>
                </a:extLst>
              </a:tr>
            </a:tbl>
          </a:graphicData>
        </a:graphic>
      </p:graphicFrame>
      <p:sp>
        <p:nvSpPr>
          <p:cNvPr id="6" name="Content Placeholder 2">
            <a:extLst>
              <a:ext uri="{FF2B5EF4-FFF2-40B4-BE49-F238E27FC236}">
                <a16:creationId xmlns:a16="http://schemas.microsoft.com/office/drawing/2014/main" id="{02822DB0-9378-A8A8-607D-DDACD2AB370B}"/>
              </a:ext>
            </a:extLst>
          </p:cNvPr>
          <p:cNvSpPr txBox="1">
            <a:spLocks/>
          </p:cNvSpPr>
          <p:nvPr/>
        </p:nvSpPr>
        <p:spPr bwMode="auto">
          <a:xfrm>
            <a:off x="604674" y="5582093"/>
            <a:ext cx="10877529" cy="86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spcAft>
                <a:spcPts val="0"/>
              </a:spcAft>
            </a:pPr>
            <a:r>
              <a:rPr lang="en-US" sz="2400" kern="0" dirty="0"/>
              <a:t>Interim analysis, conducted at 60% of PFS events for primary analysis</a:t>
            </a:r>
          </a:p>
          <a:p>
            <a:pPr lvl="1">
              <a:spcBef>
                <a:spcPts val="0"/>
              </a:spcBef>
              <a:spcAft>
                <a:spcPts val="0"/>
              </a:spcAft>
            </a:pPr>
            <a:r>
              <a:rPr lang="en-US" sz="2200" b="0" kern="0" dirty="0"/>
              <a:t>Median foll</a:t>
            </a:r>
            <a:r>
              <a:rPr lang="en-US" sz="2200" kern="0" dirty="0"/>
              <a:t>ow-up: 33.8 mo</a:t>
            </a:r>
            <a:endParaRPr lang="en-US" sz="2200" b="0" kern="0" dirty="0"/>
          </a:p>
        </p:txBody>
      </p:sp>
      <p:sp>
        <p:nvSpPr>
          <p:cNvPr id="9" name="Content Placeholder 2">
            <a:extLst>
              <a:ext uri="{FF2B5EF4-FFF2-40B4-BE49-F238E27FC236}">
                <a16:creationId xmlns:a16="http://schemas.microsoft.com/office/drawing/2014/main" id="{8354C3C5-A907-5D08-03E7-5D929C26A035}"/>
              </a:ext>
            </a:extLst>
          </p:cNvPr>
          <p:cNvSpPr txBox="1">
            <a:spLocks/>
          </p:cNvSpPr>
          <p:nvPr/>
        </p:nvSpPr>
        <p:spPr bwMode="auto">
          <a:xfrm>
            <a:off x="723899" y="4562254"/>
            <a:ext cx="10192457" cy="698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None/>
            </a:pPr>
            <a:r>
              <a:rPr lang="en-US" sz="2000" kern="0" dirty="0"/>
              <a:t>*MRD negativity by IMWG: minimum sensitivity ≥10</a:t>
            </a:r>
            <a:r>
              <a:rPr lang="en-US" sz="2000" kern="0" baseline="30000" dirty="0"/>
              <a:t>-5</a:t>
            </a:r>
            <a:r>
              <a:rPr lang="en-US" sz="2000" kern="0" dirty="0"/>
              <a:t> by NGS and if not available by MFC, ≥ CR (n = 90 for KRd, n = 84 for lenalidomide). MRD by NGS: using clonoSEQ, LoD 6.8 x 10</a:t>
            </a:r>
            <a:r>
              <a:rPr lang="en-US" sz="2000" kern="0" baseline="30000" dirty="0"/>
              <a:t>-7 </a:t>
            </a:r>
            <a:r>
              <a:rPr lang="en-US" sz="2000" kern="0" dirty="0"/>
              <a:t>with input of 20 μg DNA (n = 66 for KRd, n = 63 for lenalidomide)</a:t>
            </a: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 PFS by Subgroup</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Dytfeld. ASCO 2022. Abstr 8001.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7DED591-254D-F0F8-A4F1-117009E56F99}"/>
              </a:ext>
            </a:extLst>
          </p:cNvPr>
          <p:cNvGraphicFramePr>
            <a:graphicFrameLocks/>
          </p:cNvGraphicFramePr>
          <p:nvPr>
            <p:extLst>
              <p:ext uri="{D42A27DB-BD31-4B8C-83A1-F6EECF244321}">
                <p14:modId xmlns:p14="http://schemas.microsoft.com/office/powerpoint/2010/main" val="1283178312"/>
              </p:ext>
            </p:extLst>
          </p:nvPr>
        </p:nvGraphicFramePr>
        <p:xfrm>
          <a:off x="723900" y="1604935"/>
          <a:ext cx="10744201" cy="4572240"/>
        </p:xfrm>
        <a:graphic>
          <a:graphicData uri="http://schemas.openxmlformats.org/drawingml/2006/table">
            <a:tbl>
              <a:tblPr/>
              <a:tblGrid>
                <a:gridCol w="3466404">
                  <a:extLst>
                    <a:ext uri="{9D8B030D-6E8A-4147-A177-3AD203B41FA5}">
                      <a16:colId xmlns:a16="http://schemas.microsoft.com/office/drawing/2014/main" val="20000"/>
                    </a:ext>
                  </a:extLst>
                </a:gridCol>
                <a:gridCol w="2259592">
                  <a:extLst>
                    <a:ext uri="{9D8B030D-6E8A-4147-A177-3AD203B41FA5}">
                      <a16:colId xmlns:a16="http://schemas.microsoft.com/office/drawing/2014/main" val="20001"/>
                    </a:ext>
                  </a:extLst>
                </a:gridCol>
                <a:gridCol w="2609081">
                  <a:extLst>
                    <a:ext uri="{9D8B030D-6E8A-4147-A177-3AD203B41FA5}">
                      <a16:colId xmlns:a16="http://schemas.microsoft.com/office/drawing/2014/main" val="20002"/>
                    </a:ext>
                  </a:extLst>
                </a:gridCol>
                <a:gridCol w="2409124">
                  <a:extLst>
                    <a:ext uri="{9D8B030D-6E8A-4147-A177-3AD203B41FA5}">
                      <a16:colId xmlns:a16="http://schemas.microsoft.com/office/drawing/2014/main" val="1485821809"/>
                    </a:ext>
                  </a:extLst>
                </a:gridCol>
              </a:tblGrid>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Category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KRd, 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Lenalidomide, 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&lt;60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0.36 (0.17-0.73)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≥60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0.96 (0.47-1.95)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0.33 (0.17-0.66)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0.96 (0.46-2.03)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37882842"/>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0.32 (0.15-0.71)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83432783"/>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0.82 (0.41-1.64)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16401"/>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ISS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0.41 (0.22-0.76)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63535448"/>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ISS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1.95 (0.69-5.49)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78669132"/>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0.59 (0.35-0.99)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03480444"/>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0.46 (0.05-4.66)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83835462"/>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Standard-risk cytogenetics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0.44 (0.24-0.81)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5419816"/>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High-risk cytogenetics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0.74 (0.30-1.86)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49501116"/>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induction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0.72 (0.40-1.28)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32661251"/>
                  </a:ext>
                </a:extLst>
              </a:tr>
              <a:tr h="235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induction regimens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0.26 (0.09-0.74)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21656548"/>
                  </a:ext>
                </a:extLst>
              </a:tr>
            </a:tbl>
          </a:graphicData>
        </a:graphic>
      </p:graphicFrame>
    </p:spTree>
    <p:extLst>
      <p:ext uri="{BB962C8B-B14F-4D97-AF65-F5344CB8AC3E}">
        <p14:creationId xmlns:p14="http://schemas.microsoft.com/office/powerpoint/2010/main" val="437943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 Outcomes With MRD-Directed </a:t>
            </a:r>
            <a:br>
              <a:rPr lang="en-US" dirty="0"/>
            </a:br>
            <a:r>
              <a:rPr lang="en-US" dirty="0"/>
              <a:t>Risk-Adapted Maintenance </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Dytfeld. ASCO 2022. Abstr 8001.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763D065B-EB26-8D06-9CC4-500033F2317B}"/>
              </a:ext>
            </a:extLst>
          </p:cNvPr>
          <p:cNvGraphicFramePr>
            <a:graphicFrameLocks/>
          </p:cNvGraphicFramePr>
          <p:nvPr>
            <p:extLst>
              <p:ext uri="{D42A27DB-BD31-4B8C-83A1-F6EECF244321}">
                <p14:modId xmlns:p14="http://schemas.microsoft.com/office/powerpoint/2010/main" val="2786447839"/>
              </p:ext>
            </p:extLst>
          </p:nvPr>
        </p:nvGraphicFramePr>
        <p:xfrm>
          <a:off x="723900" y="1612087"/>
          <a:ext cx="10758303" cy="3139504"/>
        </p:xfrm>
        <a:graphic>
          <a:graphicData uri="http://schemas.openxmlformats.org/drawingml/2006/table">
            <a:tbl>
              <a:tblPr/>
              <a:tblGrid>
                <a:gridCol w="3125332">
                  <a:extLst>
                    <a:ext uri="{9D8B030D-6E8A-4147-A177-3AD203B41FA5}">
                      <a16:colId xmlns:a16="http://schemas.microsoft.com/office/drawing/2014/main" val="20000"/>
                    </a:ext>
                  </a:extLst>
                </a:gridCol>
                <a:gridCol w="1709859">
                  <a:extLst>
                    <a:ext uri="{9D8B030D-6E8A-4147-A177-3AD203B41FA5}">
                      <a16:colId xmlns:a16="http://schemas.microsoft.com/office/drawing/2014/main" val="20001"/>
                    </a:ext>
                  </a:extLst>
                </a:gridCol>
                <a:gridCol w="2562366">
                  <a:extLst>
                    <a:ext uri="{9D8B030D-6E8A-4147-A177-3AD203B41FA5}">
                      <a16:colId xmlns:a16="http://schemas.microsoft.com/office/drawing/2014/main" val="20002"/>
                    </a:ext>
                  </a:extLst>
                </a:gridCol>
                <a:gridCol w="2017043">
                  <a:extLst>
                    <a:ext uri="{9D8B030D-6E8A-4147-A177-3AD203B41FA5}">
                      <a16:colId xmlns:a16="http://schemas.microsoft.com/office/drawing/2014/main" val="1485821809"/>
                    </a:ext>
                  </a:extLst>
                </a:gridCol>
                <a:gridCol w="1343703">
                  <a:extLst>
                    <a:ext uri="{9D8B030D-6E8A-4147-A177-3AD203B41FA5}">
                      <a16:colId xmlns:a16="http://schemas.microsoft.com/office/drawing/2014/main" val="1581290465"/>
                    </a:ext>
                  </a:extLst>
                </a:gridCol>
              </a:tblGrid>
              <a:tr h="17367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Patients With Standard-Risk Cytogenetics (n = 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894287749"/>
                  </a:ext>
                </a:extLst>
              </a:tr>
              <a:tr h="28532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KRd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Lenalidomide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53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by IMWG at cycle 6 in standard risk,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33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Standard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negative and standard risk*</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 (54.8-NR)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65.4 (33.1-65.4)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 (21.4-NR)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0.44 (0.24-0.81)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0.23 (0.06-0.86)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6" name="Content Placeholder 2">
            <a:extLst>
              <a:ext uri="{FF2B5EF4-FFF2-40B4-BE49-F238E27FC236}">
                <a16:creationId xmlns:a16="http://schemas.microsoft.com/office/drawing/2014/main" id="{EC5F1C03-3406-AABA-E4BB-64A90259ECC7}"/>
              </a:ext>
            </a:extLst>
          </p:cNvPr>
          <p:cNvSpPr txBox="1">
            <a:spLocks/>
          </p:cNvSpPr>
          <p:nvPr/>
        </p:nvSpPr>
        <p:spPr bwMode="auto">
          <a:xfrm>
            <a:off x="795626" y="4823831"/>
            <a:ext cx="9740346" cy="698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None/>
            </a:pPr>
            <a:r>
              <a:rPr lang="en-US" sz="2000" kern="0" dirty="0"/>
              <a:t>*KRd followed by lenalidomide: n = 34; lenalidomide: n = 18.</a:t>
            </a:r>
          </a:p>
        </p:txBody>
      </p:sp>
    </p:spTree>
    <p:extLst>
      <p:ext uri="{BB962C8B-B14F-4D97-AF65-F5344CB8AC3E}">
        <p14:creationId xmlns:p14="http://schemas.microsoft.com/office/powerpoint/2010/main" val="2647328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Dytfeld. ASCO 2022. Abstr 8001.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C89BD58-C011-091F-0CA8-AA4023A4748C}"/>
              </a:ext>
            </a:extLst>
          </p:cNvPr>
          <p:cNvGraphicFramePr>
            <a:graphicFrameLocks/>
          </p:cNvGraphicFramePr>
          <p:nvPr>
            <p:extLst>
              <p:ext uri="{D42A27DB-BD31-4B8C-83A1-F6EECF244321}">
                <p14:modId xmlns:p14="http://schemas.microsoft.com/office/powerpoint/2010/main" val="809591939"/>
              </p:ext>
            </p:extLst>
          </p:nvPr>
        </p:nvGraphicFramePr>
        <p:xfrm>
          <a:off x="495300" y="1615098"/>
          <a:ext cx="5628391" cy="2468976"/>
        </p:xfrm>
        <a:graphic>
          <a:graphicData uri="http://schemas.openxmlformats.org/drawingml/2006/table">
            <a:tbl>
              <a:tblPr/>
              <a:tblGrid>
                <a:gridCol w="2560320">
                  <a:extLst>
                    <a:ext uri="{9D8B030D-6E8A-4147-A177-3AD203B41FA5}">
                      <a16:colId xmlns:a16="http://schemas.microsoft.com/office/drawing/2014/main" val="20000"/>
                    </a:ext>
                  </a:extLst>
                </a:gridCol>
                <a:gridCol w="1440373">
                  <a:extLst>
                    <a:ext uri="{9D8B030D-6E8A-4147-A177-3AD203B41FA5}">
                      <a16:colId xmlns:a16="http://schemas.microsoft.com/office/drawing/2014/main" val="20001"/>
                    </a:ext>
                  </a:extLst>
                </a:gridCol>
                <a:gridCol w="1627698">
                  <a:extLst>
                    <a:ext uri="{9D8B030D-6E8A-4147-A177-3AD203B41FA5}">
                      <a16:colId xmlns:a16="http://schemas.microsoft.com/office/drawing/2014/main" val="20002"/>
                    </a:ext>
                  </a:extLst>
                </a:gridCol>
              </a:tblGrid>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Grade ≥3 Hematologic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KRd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Lenalidomide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54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Lymphopenia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48972288"/>
                  </a:ext>
                </a:extLst>
              </a:tr>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9544208"/>
                  </a:ext>
                </a:extLst>
              </a:tr>
            </a:tbl>
          </a:graphicData>
        </a:graphic>
      </p:graphicFrame>
      <p:graphicFrame>
        <p:nvGraphicFramePr>
          <p:cNvPr id="6" name="Group 3">
            <a:extLst>
              <a:ext uri="{FF2B5EF4-FFF2-40B4-BE49-F238E27FC236}">
                <a16:creationId xmlns:a16="http://schemas.microsoft.com/office/drawing/2014/main" id="{1A648602-55C7-F1D1-0DEF-2DAE25D81AFC}"/>
              </a:ext>
            </a:extLst>
          </p:cNvPr>
          <p:cNvGraphicFramePr>
            <a:graphicFrameLocks/>
          </p:cNvGraphicFramePr>
          <p:nvPr>
            <p:extLst>
              <p:ext uri="{D42A27DB-BD31-4B8C-83A1-F6EECF244321}">
                <p14:modId xmlns:p14="http://schemas.microsoft.com/office/powerpoint/2010/main" val="3315660860"/>
              </p:ext>
            </p:extLst>
          </p:nvPr>
        </p:nvGraphicFramePr>
        <p:xfrm>
          <a:off x="495300" y="4176831"/>
          <a:ext cx="5628391" cy="2103200"/>
        </p:xfrm>
        <a:graphic>
          <a:graphicData uri="http://schemas.openxmlformats.org/drawingml/2006/table">
            <a:tbl>
              <a:tblPr/>
              <a:tblGrid>
                <a:gridCol w="2560320">
                  <a:extLst>
                    <a:ext uri="{9D8B030D-6E8A-4147-A177-3AD203B41FA5}">
                      <a16:colId xmlns:a16="http://schemas.microsoft.com/office/drawing/2014/main" val="20000"/>
                    </a:ext>
                  </a:extLst>
                </a:gridCol>
                <a:gridCol w="1440373">
                  <a:extLst>
                    <a:ext uri="{9D8B030D-6E8A-4147-A177-3AD203B41FA5}">
                      <a16:colId xmlns:a16="http://schemas.microsoft.com/office/drawing/2014/main" val="20001"/>
                    </a:ext>
                  </a:extLst>
                </a:gridCol>
                <a:gridCol w="1627698">
                  <a:extLst>
                    <a:ext uri="{9D8B030D-6E8A-4147-A177-3AD203B41FA5}">
                      <a16:colId xmlns:a16="http://schemas.microsoft.com/office/drawing/2014/main" val="20002"/>
                    </a:ext>
                  </a:extLst>
                </a:gridCol>
              </a:tblGrid>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Grade ≥3 AEs of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KRd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Lenalidomide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Cardiovascular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Secondary malignancy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54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related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48972288"/>
                  </a:ext>
                </a:extLst>
              </a:tr>
            </a:tbl>
          </a:graphicData>
        </a:graphic>
      </p:graphicFrame>
      <p:graphicFrame>
        <p:nvGraphicFramePr>
          <p:cNvPr id="7" name="Group 3">
            <a:extLst>
              <a:ext uri="{FF2B5EF4-FFF2-40B4-BE49-F238E27FC236}">
                <a16:creationId xmlns:a16="http://schemas.microsoft.com/office/drawing/2014/main" id="{FAFFE935-D77D-1AF1-9BE9-B36B388BE7C8}"/>
              </a:ext>
            </a:extLst>
          </p:cNvPr>
          <p:cNvGraphicFramePr>
            <a:graphicFrameLocks/>
          </p:cNvGraphicFramePr>
          <p:nvPr>
            <p:extLst>
              <p:ext uri="{D42A27DB-BD31-4B8C-83A1-F6EECF244321}">
                <p14:modId xmlns:p14="http://schemas.microsoft.com/office/powerpoint/2010/main" val="1291790683"/>
              </p:ext>
            </p:extLst>
          </p:nvPr>
        </p:nvGraphicFramePr>
        <p:xfrm>
          <a:off x="6294931" y="1615098"/>
          <a:ext cx="5445511" cy="4006421"/>
        </p:xfrm>
        <a:graphic>
          <a:graphicData uri="http://schemas.openxmlformats.org/drawingml/2006/table">
            <a:tbl>
              <a:tblPr/>
              <a:tblGrid>
                <a:gridCol w="2377440">
                  <a:extLst>
                    <a:ext uri="{9D8B030D-6E8A-4147-A177-3AD203B41FA5}">
                      <a16:colId xmlns:a16="http://schemas.microsoft.com/office/drawing/2014/main" val="20000"/>
                    </a:ext>
                  </a:extLst>
                </a:gridCol>
                <a:gridCol w="1440373">
                  <a:extLst>
                    <a:ext uri="{9D8B030D-6E8A-4147-A177-3AD203B41FA5}">
                      <a16:colId xmlns:a16="http://schemas.microsoft.com/office/drawing/2014/main" val="20001"/>
                    </a:ext>
                  </a:extLst>
                </a:gridCol>
                <a:gridCol w="1627698">
                  <a:extLst>
                    <a:ext uri="{9D8B030D-6E8A-4147-A177-3AD203B41FA5}">
                      <a16:colId xmlns:a16="http://schemas.microsoft.com/office/drawing/2014/main" val="20002"/>
                    </a:ext>
                  </a:extLst>
                </a:gridCol>
              </a:tblGrid>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Grade ≥3 Other AEs,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KRd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Lenalidomide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Elevated liver enzymes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9544208"/>
                  </a:ext>
                </a:extLst>
              </a:tr>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Hyperglycemia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7500683"/>
                  </a:ext>
                </a:extLst>
              </a:tr>
              <a:tr h="207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7200183"/>
                  </a:ext>
                </a:extLst>
              </a:tr>
              <a:tr h="4401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Neurological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835604"/>
                  </a:ext>
                </a:extLst>
              </a:tr>
              <a:tr h="268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346034"/>
                  </a:ext>
                </a:extLst>
              </a:tr>
              <a:tr h="268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Dental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8178188"/>
                  </a:ext>
                </a:extLst>
              </a:tr>
              <a:tr h="268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Flu-like symptoms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39576764"/>
                  </a:ext>
                </a:extLst>
              </a:tr>
              <a:tr h="268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52096319"/>
                  </a:ext>
                </a:extLst>
              </a:tr>
              <a:tr h="268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Cataract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0888648"/>
                  </a:ext>
                </a:extLst>
              </a:tr>
            </a:tbl>
          </a:graphicData>
        </a:graphic>
      </p:graphicFrame>
    </p:spTree>
    <p:extLst>
      <p:ext uri="{BB962C8B-B14F-4D97-AF65-F5344CB8AC3E}">
        <p14:creationId xmlns:p14="http://schemas.microsoft.com/office/powerpoint/2010/main" val="2354253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Extended posttransplant KRd was associated with improvement in </a:t>
            </a:r>
            <a:br>
              <a:rPr lang="en-US" altLang="en-US" dirty="0"/>
            </a:br>
            <a:r>
              <a:rPr lang="en-US" altLang="en-US" dirty="0"/>
              <a:t>PFS vs lenalidomide maintenance in this interim analysis</a:t>
            </a:r>
          </a:p>
          <a:p>
            <a:pPr lvl="1"/>
            <a:r>
              <a:rPr lang="en-US" altLang="en-US" dirty="0"/>
              <a:t>Median PFS: 59.0 vs 41.1 mo</a:t>
            </a:r>
          </a:p>
          <a:p>
            <a:pPr lvl="1"/>
            <a:r>
              <a:rPr lang="en-US" altLang="en-US" dirty="0"/>
              <a:t>HR: 0.56 (95% CI: 0.34-0.93); </a:t>
            </a:r>
            <a:r>
              <a:rPr lang="en-US" altLang="en-US" i="1" dirty="0"/>
              <a:t>P</a:t>
            </a:r>
            <a:r>
              <a:rPr lang="en-US" altLang="en-US" dirty="0"/>
              <a:t> = .026</a:t>
            </a:r>
          </a:p>
          <a:p>
            <a:r>
              <a:rPr lang="en-US" altLang="en-US" dirty="0"/>
              <a:t>Investigators concluded that MRD-directed, risk-adapted KRd maintenance may a be more effective alternative to lenalidomide maintenance and could be a new standard of care</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Dytfeld. ASCO 2022. Abstr 8001.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027D7987E726342BD29D1AE6E1DD5FA" ma:contentTypeVersion="1" ma:contentTypeDescription="Create a new document." ma:contentTypeScope="" ma:versionID="50fcce6eba391d2210d514a162431d90">
  <xsd:schema xmlns:xsd="http://www.w3.org/2001/XMLSchema" xmlns:xs="http://www.w3.org/2001/XMLSchema" xmlns:p="http://schemas.microsoft.com/office/2006/metadata/properties" xmlns:ns2="d54cbe69-32bd-412a-b004-9152f949605e" xmlns:ns3="6bc69c55-a849-4f80-8cb4-297aec366cad" targetNamespace="http://schemas.microsoft.com/office/2006/metadata/properties" ma:root="true" ma:fieldsID="318b23991dc8ad87cad21e45ecbb9a38" ns2:_="" ns3:_="">
    <xsd:import namespace="d54cbe69-32bd-412a-b004-9152f949605e"/>
    <xsd:import namespace="6bc69c55-a849-4f80-8cb4-297aec366ca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bc69c55-a849-4f80-8cb4-297aec366ca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6bc69c55-a849-4f80-8cb4-297aec366cad">Conference Capsule Slides</Document_x0020_Category>
    <_dlc_DocId xmlns="d54cbe69-32bd-412a-b004-9152f949605e">56M7VY3CDVN5-1258795160-1</_dlc_DocId>
    <_dlc_DocIdUrl xmlns="d54cbe69-32bd-412a-b004-9152f949605e">
      <Url>https://intranet.clinicaloptions.com/mews/oncology/ONC_2022_ASCO_CF_(PRP5083)/MM_8001_Dytfeld/_layouts/15/DocIdRedir.aspx?ID=56M7VY3CDVN5-1258795160-1</Url>
      <Description>56M7VY3CDVN5-1258795160-1</Description>
    </_dlc_DocIdUrl>
  </documentManagement>
</p:properties>
</file>

<file path=customXml/itemProps1.xml><?xml version="1.0" encoding="utf-8"?>
<ds:datastoreItem xmlns:ds="http://schemas.openxmlformats.org/officeDocument/2006/customXml" ds:itemID="{E007B991-147C-4DC9-AB7A-B04F0DD0AD0B}">
  <ds:schemaRefs>
    <ds:schemaRef ds:uri="http://schemas.microsoft.com/sharepoint/v3/contenttype/forms"/>
  </ds:schemaRefs>
</ds:datastoreItem>
</file>

<file path=customXml/itemProps2.xml><?xml version="1.0" encoding="utf-8"?>
<ds:datastoreItem xmlns:ds="http://schemas.openxmlformats.org/officeDocument/2006/customXml" ds:itemID="{CA3972D8-557F-49BB-A9D2-1943D0702C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bc69c55-a849-4f80-8cb4-297aec366c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5119DA-A08C-43E4-9B79-970929B9779D}">
  <ds:schemaRefs>
    <ds:schemaRef ds:uri="http://schemas.microsoft.com/sharepoint/events"/>
  </ds:schemaRefs>
</ds:datastoreItem>
</file>

<file path=customXml/itemProps4.xml><?xml version="1.0" encoding="utf-8"?>
<ds:datastoreItem xmlns:ds="http://schemas.openxmlformats.org/officeDocument/2006/customXml" ds:itemID="{C6041236-F22D-4B58-A6E8-6722BB4A526B}">
  <ds:schemaRefs>
    <ds:schemaRef ds:uri="http://purl.org/dc/elements/1.1/"/>
    <ds:schemaRef ds:uri="http://schemas.microsoft.com/office/2006/metadata/properties"/>
    <ds:schemaRef ds:uri="d54cbe69-32bd-412a-b004-9152f949605e"/>
    <ds:schemaRef ds:uri="http://purl.org/dc/terms/"/>
    <ds:schemaRef ds:uri="http://schemas.openxmlformats.org/package/2006/metadata/core-properties"/>
    <ds:schemaRef ds:uri="http://schemas.microsoft.com/office/2006/documentManagement/types"/>
    <ds:schemaRef ds:uri="6bc69c55-a849-4f80-8cb4-297aec366cad"/>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1597</TotalTime>
  <Words>1889</Words>
  <Application>Microsoft Office PowerPoint</Application>
  <PresentationFormat>Widescreen</PresentationFormat>
  <Paragraphs>334</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Phase III ATLAS Trial of Carfilzomib, Lenalidomide, and Dexamethasone vs Lenalidomide Alone as Maintenance After ASCT in Patients With NDMM</vt:lpstr>
      <vt:lpstr>About These Slides</vt:lpstr>
      <vt:lpstr>ATLAS: Background</vt:lpstr>
      <vt:lpstr>Phase III ATLAS: Study Design</vt:lpstr>
      <vt:lpstr>ATLAS: Baseline Characteristics</vt:lpstr>
      <vt:lpstr>ATLAS: Efficacy</vt:lpstr>
      <vt:lpstr>ATLAS: PFS by Subgroup</vt:lpstr>
      <vt:lpstr>ATLAS: Outcomes With MRD-Directed  Risk-Adapted Maintenance </vt:lpstr>
      <vt:lpstr>ATLAS: Safety</vt:lpstr>
      <vt:lpstr>ATLAS: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ATLAS Trial of Carfilzomib, Lenalidomide, and Dexamethasone vs Lenalidomide Alone as Maintenance After ASCT in Patients With NDMM</dc:title>
  <dc:creator>Timothy Quill</dc:creator>
  <cp:lastModifiedBy>Jessica Buckley</cp:lastModifiedBy>
  <cp:revision>16</cp:revision>
  <dcterms:created xsi:type="dcterms:W3CDTF">2022-06-02T23:20:10Z</dcterms:created>
  <dcterms:modified xsi:type="dcterms:W3CDTF">2022-06-09T21:58:53Z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0x0101008027D7987E726342BD29D1AE6E1DD5FA</vt:lpwstr>
  </property>
  <property fmtid="{D5CDD505-2E9C-101B-9397-08002B2CF9AE}" pid="3" name="_dlc_DocIdItemGuid">
    <vt:lpwstr>05f9b245-f768-4100-8be7-09b9ba0655b2</vt:lpwstr>
  </property>
</Properties>
</file>