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4"/>
    <p:sldMasterId id="2147483680" r:id="rId5"/>
    <p:sldMasterId id="2147483692" r:id="rId6"/>
    <p:sldMasterId id="2147483696" r:id="rId7"/>
  </p:sldMasterIdLst>
  <p:notesMasterIdLst>
    <p:notesMasterId r:id="rId22"/>
  </p:notesMasterIdLst>
  <p:sldIdLst>
    <p:sldId id="2147473700" r:id="rId8"/>
    <p:sldId id="308" r:id="rId9"/>
    <p:sldId id="267" r:id="rId10"/>
    <p:sldId id="262" r:id="rId11"/>
    <p:sldId id="2147473664" r:id="rId12"/>
    <p:sldId id="2147473665" r:id="rId13"/>
    <p:sldId id="2147473666" r:id="rId14"/>
    <p:sldId id="2147473667" r:id="rId15"/>
    <p:sldId id="2147473703" r:id="rId16"/>
    <p:sldId id="2147473702" r:id="rId17"/>
    <p:sldId id="2147473705" r:id="rId18"/>
    <p:sldId id="2147473706" r:id="rId19"/>
    <p:sldId id="2147473668" r:id="rId20"/>
    <p:sldId id="214747368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3A9440F-B7C5-42F6-6D06-73163063AE8E}" name="Timothy Quill" initials="TQ" userId="S::tquill@clinicaloptions.com::b1dc6efb-2995-45e7-a306-57a2c67aa886" providerId="AD"/>
  <p188:author id="{64B07C39-1D90-5FAD-6D40-8892F55FDE24}" name="Jennifer Eimers" initials="JE" userId="S::jeimers@clinicaloptions.com::e496f3f7-6a48-4339-9b0c-9f426a43f948" providerId="AD"/>
  <p188:author id="{503E3E40-1613-3023-7636-2C512A4307B2}" name="Ryan Topping" initials="RT" userId="S::rtopping@clinicaloptions.com::94707e26-9fc4-45d8-b0ca-0ad126bd8df5" providerId="AD"/>
  <p188:author id="{667B1C4E-65BA-2570-0427-F0237F6DE50F}" name="Mandi Murph" initials="MM" userId="S::MMurph@cealliance.com::17b68f88-caf0-4bf5-9fa1-7c1066b02ecf" providerId="AD"/>
  <p188:author id="{1931278B-F88C-B647-E238-E070D7BE622A}" name="Anna Poppa" initials="AP" userId="Anna Poppa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4106CD-CA05-4090-A364-5958EEFDCB74}" v="12" dt="2025-12-18T22:05:41.009"/>
    <p1510:client id="{94A9AEB0-E664-4AD7-96D7-8DFF9847B18B}" v="6" dt="2025-12-19T03:50:36.385"/>
    <p1510:client id="{D93A7DCD-915A-48BD-8326-7B3677C97D81}" v="18" dt="2025-12-19T16:19:07.623"/>
    <p1510:client id="{EC637BF4-9E9D-4220-B327-BABEE3618F00}" v="113" dt="2025-12-19T17:58:41.1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95" autoAdjust="0"/>
    <p:restoredTop sz="83942" autoAdjust="0"/>
  </p:normalViewPr>
  <p:slideViewPr>
    <p:cSldViewPr snapToGrid="0">
      <p:cViewPr varScale="1">
        <p:scale>
          <a:sx n="62" d="100"/>
          <a:sy n="62" d="100"/>
        </p:scale>
        <p:origin x="69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presProps" Target="presProps.xml"/><Relationship Id="rId28" Type="http://schemas.microsoft.com/office/2018/10/relationships/authors" Target="author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notesMaster" Target="notesMasters/notesMaster1.xml"/><Relationship Id="rId27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C04FEB-3F42-4A4A-A5AC-23FCC8786C58}" type="datetimeFigureOut">
              <a:rPr lang="en-US" smtClean="0"/>
              <a:t>12/19/2025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201E45-F998-472B-9695-2F0E24B33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694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4445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C8260-42BC-4921-8D33-58809AC7BE3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latin typeface="Arial" panose="020B0604020202020204" pitchFamily="34" charset="0"/>
              </a:rPr>
              <a:t>Disclaimer: The materials published on the </a:t>
            </a:r>
            <a:r>
              <a:rPr lang="en-GB" altLang="en-US" dirty="0" err="1">
                <a:latin typeface="Arial" panose="020B0604020202020204" pitchFamily="34" charset="0"/>
              </a:rPr>
              <a:t>Decera</a:t>
            </a:r>
            <a:r>
              <a:rPr lang="en-GB" altLang="en-US" dirty="0">
                <a:latin typeface="Arial" panose="020B0604020202020204" pitchFamily="34" charset="0"/>
              </a:rPr>
              <a:t> Clinical Education website reflect the views of the authors of the </a:t>
            </a:r>
            <a:r>
              <a:rPr lang="en-GB" altLang="en-US" dirty="0" err="1">
                <a:latin typeface="Arial" panose="020B0604020202020204" pitchFamily="34" charset="0"/>
              </a:rPr>
              <a:t>Decera</a:t>
            </a:r>
            <a:r>
              <a:rPr lang="en-GB" altLang="en-US" dirty="0">
                <a:latin typeface="Arial" panose="020B0604020202020204" pitchFamily="34" charset="0"/>
              </a:rPr>
              <a:t> Clinical Education material, not those of </a:t>
            </a:r>
            <a:r>
              <a:rPr lang="en-GB" altLang="en-US" dirty="0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Education, </a:t>
            </a:r>
            <a:r>
              <a:rPr lang="en-GB" altLang="en-US" dirty="0">
                <a:latin typeface="Arial" panose="020B0604020202020204" pitchFamily="34" charset="0"/>
              </a:rPr>
              <a:t>the </a:t>
            </a:r>
            <a:r>
              <a:rPr lang="en-GB" altLang="en-US">
                <a:latin typeface="Arial" panose="020B0604020202020204" pitchFamily="34" charset="0"/>
              </a:rPr>
              <a:t>CME providers, </a:t>
            </a:r>
            <a:r>
              <a:rPr lang="en-GB" altLang="en-US" dirty="0">
                <a:latin typeface="Arial" panose="020B0604020202020204" pitchFamily="34" charset="0"/>
              </a:rPr>
              <a:t>or the companies providing educational grants. The materials may discuss uses and dosages for therapeutic products that have not been approved by the FDA. A qualified healthcare professional should be consulted before using any therapeutic product discussed. Readers should verify all information and data before treating patients or using any therapies described in these materials.</a:t>
            </a:r>
            <a:endParaRPr lang="en-US" altLang="en-US" dirty="0">
              <a:latin typeface="Arial" panose="020B0604020202020204" pitchFamily="34" charset="0"/>
            </a:endParaRPr>
          </a:p>
          <a:p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758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59165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C5031-6E6E-ACF9-5B3C-7EEA2B75E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4ECA94-29CA-3D8A-FD6F-9C73C84D3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6F7D61-FEF7-3EDE-FE73-7F0DF9E271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B8CFF1-F973-365D-D9A5-C0F5D04D60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82237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D6F97C-7316-659B-0002-5866DB2E4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28EA2-5C94-4F32-BBA9-FFAF6B0641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89279B-DBDC-BC00-8678-2B79140310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CCD8AE-5654-E9C5-22A6-4C9CCFF984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5193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AF9D59-13D0-8F0A-0E61-6F81EB175C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A99585-A9FB-451F-37D4-4AE9C82317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6AB9D8-5507-1873-3B0C-A47B7059E7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E6BE94-780C-91FD-381D-F4F2316690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32083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487A7D-9127-D138-7102-9A76DCE481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710580-F6EC-B14F-8CD4-C9B3D43542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DA6B3D-C14F-6912-07A3-189C85C0B6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5F00BB-4E53-3318-D8DD-93A0DC3879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03510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0B539F-AC86-81B9-12B1-77241DD335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C66DD6-F5A8-7FD2-056A-1DF8440A28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D73027-2247-D3FD-BB08-FDDB4A1F48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C643A1-1587-4FE7-E744-42413492B6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70835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A12180-5072-01B0-266E-CA620C1B1E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0AA01E-5CCD-D3BD-BE1D-4C4BB03691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F3158C-14BD-A04B-A47C-7A91D281B4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BA5369-4A40-8D8B-44DA-0E8E8B3E30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00365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80365E-5BA8-F4FB-57AA-02C79B4147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F7A752-8395-2815-B0ED-2DB56598E9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41F2FF-D81E-225F-3937-00A4995736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FF6344-7CB3-10DB-534E-66D32C7667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72267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2DAFE4-980F-41D7-CF01-04A3230EB8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A36388-4D5B-BD08-D5D3-42FB42245D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41204F-7741-35C8-540B-C4F44A94F1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4A3500-916C-CC56-DF80-98C8881108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70672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ECE436-E275-DCC8-9163-80E91216D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DD30F6-6EE7-B297-42BC-483162E1B2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769627-56D5-CFBB-A8CE-0B5018D1C8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AA3339-4A35-85FF-786C-6219382993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45710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293E11-97E1-4AFF-B992-260501D5E43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52917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15665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Polling Question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E7A123A2-2DF6-F19E-CDAB-89428501B2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Click to edit Master text styles</a:t>
            </a:r>
          </a:p>
          <a:p>
            <a:pPr marL="457200" lvl="1"/>
            <a:r>
              <a:rPr lang="en-US" dirty="0"/>
              <a:t>Second level</a:t>
            </a:r>
          </a:p>
          <a:p>
            <a:pPr marL="914400" lvl="2"/>
            <a:r>
              <a:rPr lang="en-US" dirty="0"/>
              <a:t>Third level</a:t>
            </a:r>
          </a:p>
          <a:p>
            <a:pPr marL="1371600" lvl="3"/>
            <a:r>
              <a:rPr lang="en-US" dirty="0"/>
              <a:t>Fourth level</a:t>
            </a:r>
          </a:p>
          <a:p>
            <a:pPr marL="1828800" lvl="4"/>
            <a:r>
              <a:rPr lang="en-US" dirty="0"/>
              <a:t>Fifth level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019ED9F-08C1-F8F6-2845-FFD4DF8E1B2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007644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F2FFE235-A927-8A9C-3BAA-13F1B9FD865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l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Polling Question</a:t>
            </a:r>
          </a:p>
        </p:txBody>
      </p:sp>
      <p:sp>
        <p:nvSpPr>
          <p:cNvPr id="18" name="Content Placeholder 16">
            <a:extLst>
              <a:ext uri="{FF2B5EF4-FFF2-40B4-BE49-F238E27FC236}">
                <a16:creationId xmlns:a16="http://schemas.microsoft.com/office/drawing/2014/main" id="{3DF21E92-7EDD-2CB6-EF01-692E1941988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45679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15665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Polling Question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E7A123A2-2DF6-F19E-CDAB-89428501B2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18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marL="457200" lvl="1"/>
            <a:r>
              <a:rPr lang="en-US"/>
              <a:t>Second level</a:t>
            </a:r>
          </a:p>
          <a:p>
            <a:pPr marL="914400" lvl="2"/>
            <a:r>
              <a:rPr lang="en-US"/>
              <a:t>Third level</a:t>
            </a:r>
          </a:p>
          <a:p>
            <a:pPr marL="1371600" lvl="3"/>
            <a:r>
              <a:rPr lang="en-US"/>
              <a:t>Fourth level</a:t>
            </a:r>
          </a:p>
          <a:p>
            <a:pPr marL="1828800"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170081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4EA1A6-CA73-4166-FE93-EE8D615AC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03103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11194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D4267-65D9-3F39-D27C-0AFD1B59CCC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325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4CCDF-557C-37C3-FD6F-C677C0602B2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 dirty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8239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3A403-D174-DFA1-5AF0-484E9E7A0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970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C98A392-406D-0276-A3BA-688A68C0FD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332938"/>
            <a:ext cx="4377900" cy="51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6950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942022"/>
          </a:xfrm>
        </p:spPr>
        <p:txBody>
          <a:bodyPr anchor="t" anchorCtr="0"/>
          <a:lstStyle>
            <a:lvl1pPr>
              <a:lnSpc>
                <a:spcPct val="90000"/>
              </a:lnSpc>
              <a:defRPr sz="66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919885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E1DEE5FC-E4CA-15E5-FA96-1D71E2D012F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1997883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E07D980C-6787-1DD3-F084-BA6E418A753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5257915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/>
          <a:lstStyle>
            <a:lvl1pPr>
              <a:tabLst>
                <a:tab pos="460375" algn="l"/>
              </a:tabLst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67015BB9-B9B6-761A-C9A7-5089CFB6F49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2248333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112749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792058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425152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93839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2DCEC576-E80A-5B13-AD83-478816D7B5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415030"/>
            <a:ext cx="3686328" cy="43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4753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395D446D-3E12-2BCC-29E6-B18E223A54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998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pic>
        <p:nvPicPr>
          <p:cNvPr id="73" name="Graphic 72">
            <a:extLst>
              <a:ext uri="{FF2B5EF4-FFF2-40B4-BE49-F238E27FC236}">
                <a16:creationId xmlns:a16="http://schemas.microsoft.com/office/drawing/2014/main" id="{4ABB1C22-C5E5-2F63-2B58-1128883CF6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09899" y="481747"/>
            <a:ext cx="6575771" cy="783390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8304391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C98A392-406D-0276-A3BA-688A68C0FD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332938"/>
            <a:ext cx="4377900" cy="51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5759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11734800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11734800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10B3EBDD-4C86-E058-8496-417485C46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11734800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2B2522F5-A2F7-B08B-540C-7C9ABD26929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28600" y="5449449"/>
            <a:ext cx="11734800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05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4096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768672"/>
          </a:xfrm>
        </p:spPr>
        <p:txBody>
          <a:bodyPr anchor="t" anchorCtr="0"/>
          <a:lstStyle>
            <a:lvl1pPr>
              <a:lnSpc>
                <a:spcPct val="90000"/>
              </a:lnSpc>
              <a:defRPr sz="54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222911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49E59E30-1339-BE40-0D3A-9B0227815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1052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D5A53C0B-32AC-2FD8-0F04-3C308AB8F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1307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91710EFB-096E-D9FC-591D-DDC14B59E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2993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0C3B26A1-CE9E-1E46-9E8D-3221D6553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8426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E7449C85-D2FE-977E-FF71-0A5725982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7099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5E9ACCAA-ABC5-E616-EC27-D1404E716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5177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913C7C59-54F1-2339-7D71-54FCF3919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119481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2DCEC576-E80A-5B13-AD83-478816D7B5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415030"/>
            <a:ext cx="3686328" cy="43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194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hyperlink" Target="http://www.clinicaloptions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sv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Relationship Id="rId14" Type="http://schemas.openxmlformats.org/officeDocument/2006/relationships/image" Target="../media/image4.sv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hyperlink" Target="http://www.clinicaloptions.com/" TargetMode="Externa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image" Target="../media/image2.sv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5" Type="http://schemas.openxmlformats.org/officeDocument/2006/relationships/hyperlink" Target="http://www.clinicaloptions.com/" TargetMode="Externa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0541521-6462-B43A-50C4-78DC5E2BE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7682C-D0AE-4CE6-AD06-802777B47E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BA5435-2E17-DF21-2C23-C9D42910DC3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 err="1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kern="1200" dirty="0" err="1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460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000" b="1" i="0" kern="1200" spc="100" baseline="0" dirty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C5DB5460-5559-4A57-BD77-D6EEFE3E3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F3B21F5-CE9A-4313-86DE-2BBAE4F19C1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 err="1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kern="1200" dirty="0" err="1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</p:spTree>
    <p:extLst>
      <p:ext uri="{BB962C8B-B14F-4D97-AF65-F5344CB8AC3E}">
        <p14:creationId xmlns:p14="http://schemas.microsoft.com/office/powerpoint/2010/main" val="2211661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16820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A085E223-2D42-126F-DA35-0C0FA051CD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6E230DDC-D713-7D06-BFA1-827E939A56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239EAC4-D901-D893-AAA9-153D33319E9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 err="1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kern="1200" dirty="0" err="1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</p:spTree>
    <p:extLst>
      <p:ext uri="{BB962C8B-B14F-4D97-AF65-F5344CB8AC3E}">
        <p14:creationId xmlns:p14="http://schemas.microsoft.com/office/powerpoint/2010/main" val="1433448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ermissions@clinicaloptions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linicaloptions.com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4D67E167-2F37-481F-AB26-A6E236679EF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en-US" altLang="en-US" sz="4000" dirty="0"/>
              <a:t>HER2CLIMB-05: Tucatinib vs Placebo Added to </a:t>
            </a:r>
            <a:r>
              <a:rPr lang="en-US" altLang="en-US" sz="4000"/>
              <a:t>Trastuzumab + </a:t>
            </a:r>
            <a:r>
              <a:rPr lang="en-US" altLang="en-US" sz="4000" dirty="0"/>
              <a:t>Pertuzumab as First-line Maintenance Therapy for HER2+ MBC 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B31D7F0E-BFC3-A21D-A837-D78943B260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CCO Independent Conference Highlights* of the 2025 San Antonio Breast Cancer Symposium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D15358F4-D27B-BB61-DFA3-E33A2C00322D}"/>
              </a:ext>
            </a:extLst>
          </p:cNvPr>
          <p:cNvSpPr txBox="1">
            <a:spLocks/>
          </p:cNvSpPr>
          <p:nvPr/>
        </p:nvSpPr>
        <p:spPr>
          <a:xfrm>
            <a:off x="228600" y="6240837"/>
            <a:ext cx="10464993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Provided by Clinical Care Options, LLC dba </a:t>
            </a:r>
            <a:r>
              <a:rPr kumimoji="0" lang="en-US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Decera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 Clinical Education.</a:t>
            </a:r>
            <a:b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</a:b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Supported by educational grants from AstraZeneca, Daiichi Sankyo, Inc, Genentech, a member of the Roche Group, Gilead Sciences, Inc., Lilly, Novartis Pharmaceuticals Corporation, and </a:t>
            </a:r>
            <a:r>
              <a:rPr kumimoji="0" lang="en-US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Stemline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 Therapeutics, Inc.</a:t>
            </a:r>
          </a:p>
        </p:txBody>
      </p:sp>
      <p:sp>
        <p:nvSpPr>
          <p:cNvPr id="7" name="Subtitle 1">
            <a:extLst>
              <a:ext uri="{FF2B5EF4-FFF2-40B4-BE49-F238E27FC236}">
                <a16:creationId xmlns:a16="http://schemas.microsoft.com/office/drawing/2014/main" id="{690D54DB-E287-7B1D-81E1-0AC050815FF8}"/>
              </a:ext>
            </a:extLst>
          </p:cNvPr>
          <p:cNvSpPr txBox="1">
            <a:spLocks/>
          </p:cNvSpPr>
          <p:nvPr/>
        </p:nvSpPr>
        <p:spPr>
          <a:xfrm>
            <a:off x="155711" y="5417021"/>
            <a:ext cx="10260497" cy="5999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15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*Clinical Care Options, LLC dba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Decera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Clinical Education is an independent medical education company that provides state-of-the-art medical information to healthcare professionals through conference coverage and other educational programs.</a:t>
            </a:r>
          </a:p>
        </p:txBody>
      </p:sp>
    </p:spTree>
    <p:extLst>
      <p:ext uri="{BB962C8B-B14F-4D97-AF65-F5344CB8AC3E}">
        <p14:creationId xmlns:p14="http://schemas.microsoft.com/office/powerpoint/2010/main" val="4140082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7246098-E43E-6101-457F-0AFE62DDC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About These Slides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228600" y="1335088"/>
            <a:ext cx="10115420" cy="4754562"/>
          </a:xfrm>
          <a:prstGeom prst="rect">
            <a:avLst/>
          </a:prstGeom>
        </p:spPr>
        <p:txBody>
          <a:bodyPr lIns="0" tIns="0" rIns="0" bIns="0"/>
          <a:lstStyle/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 dirty="0"/>
              <a:t>Please feel free to use and share some or all of these slides in your noncommercial presentations to colleagues or patients</a:t>
            </a:r>
          </a:p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 dirty="0"/>
              <a:t>When using our slides, please retain the source attribution:</a:t>
            </a:r>
            <a:br>
              <a:rPr lang="en-US" altLang="en-US" sz="2200" dirty="0"/>
            </a:br>
            <a:br>
              <a:rPr lang="en-US" altLang="en-US" sz="2200" dirty="0"/>
            </a:br>
            <a:endParaRPr lang="en-US" altLang="en-US" sz="2200" dirty="0"/>
          </a:p>
          <a:p>
            <a:pPr eaLnBrk="1" hangingPunct="1">
              <a:spcBef>
                <a:spcPts val="1600"/>
              </a:spcBef>
              <a:defRPr/>
            </a:pPr>
            <a:endParaRPr lang="en-US" altLang="en-US" sz="2200" dirty="0"/>
          </a:p>
          <a:p>
            <a:pPr eaLnBrk="1" hangingPunct="1">
              <a:spcBef>
                <a:spcPts val="1600"/>
              </a:spcBef>
              <a:defRPr/>
            </a:pPr>
            <a:r>
              <a:rPr lang="en-GB" sz="2200" dirty="0"/>
              <a:t>These slides may not be published, posted online, or used in commercial presentations without permission. </a:t>
            </a:r>
            <a:r>
              <a:rPr lang="en-US" sz="2200" dirty="0"/>
              <a:t>Please contact </a:t>
            </a:r>
            <a:r>
              <a:rPr lang="en-US" sz="2200" dirty="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permissions@deceraclinical.com</a:t>
            </a:r>
            <a:r>
              <a:rPr lang="en-US" sz="2200" dirty="0">
                <a:solidFill>
                  <a:schemeClr val="accent1"/>
                </a:solidFill>
              </a:rPr>
              <a:t> </a:t>
            </a:r>
            <a:r>
              <a:rPr lang="en-US" sz="2200" dirty="0"/>
              <a:t>for details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8AC428-AE80-1AFA-908E-56DC140B43BD}"/>
              </a:ext>
            </a:extLst>
          </p:cNvPr>
          <p:cNvSpPr txBox="1"/>
          <p:nvPr/>
        </p:nvSpPr>
        <p:spPr>
          <a:xfrm>
            <a:off x="231078" y="2922012"/>
            <a:ext cx="819446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9525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Slide credit: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deceraclinical.com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/education 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</a:b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formerly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clinicaloptions.com</a:t>
            </a: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srgbClr val="E04507"/>
              </a:solidFill>
              <a:effectLst/>
              <a:uLnTx/>
              <a:uFillTx/>
              <a:latin typeface="Poppins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944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Content Placeholder 12">
            <a:extLst>
              <a:ext uri="{FF2B5EF4-FFF2-40B4-BE49-F238E27FC236}">
                <a16:creationId xmlns:a16="http://schemas.microsoft.com/office/drawing/2014/main" id="{8895AD81-D23D-4BD6-9CE3-C6ABB44855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Recommended therapy for previously untreated HER2+ MBC has been induction with a taxane + trastuzumab and pertuzumab, followed by trastuzumab and pertuzumab (HP) maintenance therapy</a:t>
            </a:r>
            <a:r>
              <a:rPr lang="en-US" altLang="en-US" sz="2000" baseline="30000" dirty="0"/>
              <a:t>1</a:t>
            </a:r>
          </a:p>
          <a:p>
            <a:pPr marL="574675" lvl="1" indent="-342900">
              <a:buFont typeface="Calibri" panose="020F0502020204030204" pitchFamily="34" charset="0"/>
              <a:buChar char="─"/>
            </a:pPr>
            <a:r>
              <a:rPr lang="en-US" altLang="en-US" sz="1800" dirty="0"/>
              <a:t>Disease progression occurs in most patients; second-line therapy may not always be an option</a:t>
            </a:r>
            <a:r>
              <a:rPr lang="en-US" altLang="en-US" sz="1800" baseline="30000" dirty="0"/>
              <a:t>2,3</a:t>
            </a:r>
            <a:endParaRPr lang="en-US" altLang="en-US" sz="1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HER2CLIMB found that addition of tucatinib to capecitabine and trastuzumab significantly increased PFS and OS in patients with heavily treated HER2+ MBC, including patients with brain metastases</a:t>
            </a:r>
            <a:r>
              <a:rPr lang="en-US" altLang="en-US" sz="2000" baseline="30000" dirty="0"/>
              <a:t>4,5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Use of dual inhibition of HER2 with anti-HER2 monoclonal antibodies and tucatinib may strengthen efficacy of first-line maintenance therapy</a:t>
            </a:r>
            <a:r>
              <a:rPr lang="en-US" altLang="en-US" sz="2000" baseline="30000" dirty="0"/>
              <a:t>6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Current analysis of phase III HER2CLIMB-05 trial reports efficacy and safety of adding tucatinib to first-line maintenance HP in patients with HER2+ MBC</a:t>
            </a:r>
            <a:r>
              <a:rPr lang="en-US" altLang="en-US" sz="2000" baseline="30000" dirty="0"/>
              <a:t>7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F32B6906-F430-489F-9D0A-DF47C4CAA1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41008"/>
            <a:ext cx="11740260" cy="482440"/>
          </a:xfrm>
        </p:spPr>
        <p:txBody>
          <a:bodyPr/>
          <a:lstStyle/>
          <a:p>
            <a:r>
              <a:rPr lang="en-US" dirty="0"/>
              <a:t>HER2CLIMB-05: Background</a:t>
            </a:r>
            <a:endParaRPr lang="en-US" altLang="en-US" dirty="0"/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64379E87-1377-854C-2BCB-222C9B5951CC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013848"/>
            <a:ext cx="5854989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kumimoji="0" lang="en-US" altLang="en-US" b="0" i="0" u="none" strike="noStrike" kern="1200" cap="none" spc="-1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1. Gion. Am Soc Clin Oncol Educ Book. 2022;42:1. 2. </a:t>
            </a:r>
            <a:r>
              <a:rPr kumimoji="0" lang="en-US" altLang="en-US" b="0" i="0" u="none" strike="noStrike" kern="1200" cap="none" spc="-10" normalizeH="0" baseline="0" noProof="0" dirty="0" err="1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Baselga</a:t>
            </a:r>
            <a:r>
              <a:rPr kumimoji="0" lang="en-US" altLang="en-US" b="0" i="0" u="none" strike="noStrike" kern="1200" cap="none" spc="-1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. NEJM. 2012;366:109. </a:t>
            </a:r>
            <a:br>
              <a:rPr kumimoji="0" lang="en-US" altLang="en-US" b="0" i="0" u="none" strike="noStrike" kern="1200" cap="none" spc="-1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</a:br>
            <a:r>
              <a:rPr kumimoji="0" lang="en-US" altLang="en-US" b="0" i="0" u="none" strike="noStrike" kern="1200" cap="none" spc="-1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3. Swain. NEJM. 2015;372:724. 4. Murthy. NEJM. 2020;382:597. </a:t>
            </a:r>
            <a:br>
              <a:rPr kumimoji="0" lang="en-US" altLang="en-US" b="0" i="0" u="none" strike="noStrike" kern="1200" cap="none" spc="-1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</a:br>
            <a:r>
              <a:rPr kumimoji="0" lang="en-US" altLang="en-US" b="0" i="0" u="none" strike="noStrike" kern="1200" cap="none" spc="-1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5. </a:t>
            </a:r>
            <a:r>
              <a:rPr kumimoji="0" lang="en-US" altLang="en-US" b="0" i="0" u="none" strike="noStrike" kern="1200" cap="none" spc="-10" normalizeH="0" baseline="0" noProof="0" dirty="0" err="1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Curigliano</a:t>
            </a:r>
            <a:r>
              <a:rPr kumimoji="0" lang="en-US" altLang="en-US" b="0" i="0" u="none" strike="noStrike" kern="1200" cap="none" spc="-1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. Ann Oncol. 2022;33:321 . 6. Pernas. Ther Adv Med Oncol. 2019;11:1758835919833519. </a:t>
            </a:r>
          </a:p>
          <a:p>
            <a:pPr>
              <a:spcBef>
                <a:spcPts val="0"/>
              </a:spcBef>
              <a:defRPr/>
            </a:pPr>
            <a:r>
              <a:rPr kumimoji="0" lang="en-US" altLang="en-US" b="0" i="0" u="none" strike="noStrike" kern="1200" cap="none" spc="-1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7. Hamilton. SABCS 2025. </a:t>
            </a:r>
            <a:r>
              <a:rPr kumimoji="0" lang="en-US" altLang="en-US" b="0" i="0" u="none" strike="noStrike" kern="1200" cap="none" spc="-10" normalizeH="0" baseline="0" noProof="0" dirty="0" err="1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Abstr</a:t>
            </a:r>
            <a:r>
              <a:rPr kumimoji="0" lang="en-US" altLang="en-US" b="0" i="0" u="none" strike="noStrike" kern="1200" cap="none" spc="-1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GS1-01.</a:t>
            </a:r>
            <a:endParaRPr kumimoji="0" lang="en-US" altLang="en-US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7CFEE6-9EE7-E763-59B9-A15BADB0C6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International, double-blind, randomized, placebo-controlled phase III trial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Primary endpoint: </a:t>
            </a:r>
            <a:r>
              <a:rPr lang="en-GB" sz="2000" dirty="0"/>
              <a:t>investigator-assessed PFS per RECIST v1.1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Secondary endpoints: </a:t>
            </a:r>
            <a:r>
              <a:rPr lang="en-GB" sz="2000" dirty="0"/>
              <a:t>OS, PFS per BICR, CNS-PFS, safety, health-related QoL, pharmacokinetics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sp>
        <p:nvSpPr>
          <p:cNvPr id="19458" name="Rectangle 2">
            <a:extLst>
              <a:ext uri="{FF2B5EF4-FFF2-40B4-BE49-F238E27FC236}">
                <a16:creationId xmlns:a16="http://schemas.microsoft.com/office/drawing/2014/main" id="{F65B5284-A016-40AE-8211-CECB2CF279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HER2CLIMB-05: Study Design</a:t>
            </a:r>
          </a:p>
        </p:txBody>
      </p:sp>
      <p:sp>
        <p:nvSpPr>
          <p:cNvPr id="19460" name="Text Box 45">
            <a:extLst>
              <a:ext uri="{FF2B5EF4-FFF2-40B4-BE49-F238E27FC236}">
                <a16:creationId xmlns:a16="http://schemas.microsoft.com/office/drawing/2014/main" id="{73BB8788-EA93-4F80-B091-B8486BEE86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078" y="2420190"/>
            <a:ext cx="2779957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Patients with confirmed HER2+ MBC, no PD after 4-8 THP cycles, no or asymptomatic brain metastases at screening MRI, ECOG PS 0-1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654)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9463" name="Rectangle 49">
            <a:extLst>
              <a:ext uri="{FF2B5EF4-FFF2-40B4-BE49-F238E27FC236}">
                <a16:creationId xmlns:a16="http://schemas.microsoft.com/office/drawing/2014/main" id="{C346F25D-ABA6-46CD-940B-7C5654E37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7484" y="2493818"/>
            <a:ext cx="4945515" cy="7032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Tucatinib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300 mg PO BID + 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HP</a:t>
            </a:r>
            <a:r>
              <a:rPr kumimoji="0" lang="en-US" altLang="en-US" sz="1600" b="0" i="0" u="none" strike="noStrike" kern="1200" cap="none" spc="0" normalizeH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* Q21D ± ET</a:t>
            </a:r>
            <a:endParaRPr kumimoji="0" lang="en-US" altLang="en-US" sz="1600" b="0" i="0" u="none" strike="noStrike" kern="1200" cap="none" spc="0" normalizeH="0" baseline="3000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326)</a:t>
            </a:r>
          </a:p>
        </p:txBody>
      </p:sp>
      <p:sp>
        <p:nvSpPr>
          <p:cNvPr id="19467" name="Line 53">
            <a:extLst>
              <a:ext uri="{FF2B5EF4-FFF2-40B4-BE49-F238E27FC236}">
                <a16:creationId xmlns:a16="http://schemas.microsoft.com/office/drawing/2014/main" id="{19B47B8E-7D11-46DE-BD1E-B2309FDE5C23}"/>
              </a:ext>
            </a:extLst>
          </p:cNvPr>
          <p:cNvSpPr>
            <a:spLocks noChangeShapeType="1"/>
          </p:cNvSpPr>
          <p:nvPr/>
        </p:nvSpPr>
        <p:spPr bwMode="auto">
          <a:xfrm>
            <a:off x="3080885" y="3446319"/>
            <a:ext cx="622300" cy="3508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9468" name="Line 54">
            <a:extLst>
              <a:ext uri="{FF2B5EF4-FFF2-40B4-BE49-F238E27FC236}">
                <a16:creationId xmlns:a16="http://schemas.microsoft.com/office/drawing/2014/main" id="{D1F2E6DC-39ED-43FE-A784-E6851ADCA3E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080885" y="2846243"/>
            <a:ext cx="622300" cy="3476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3" name="Rectangle 28">
            <a:extLst>
              <a:ext uri="{FF2B5EF4-FFF2-40B4-BE49-F238E27FC236}">
                <a16:creationId xmlns:a16="http://schemas.microsoft.com/office/drawing/2014/main" id="{A601C5F4-A25E-BE4E-D9A1-8132AE84FB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1323" y="3438970"/>
            <a:ext cx="4941676" cy="703262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b="1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Placebo</a:t>
            </a:r>
            <a:r>
              <a:rPr lang="en-US" altLang="en-US" sz="16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 PO BID + </a:t>
            </a:r>
            <a:r>
              <a:rPr lang="en-US" altLang="en-US" sz="1600" b="1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HP</a:t>
            </a:r>
            <a:r>
              <a:rPr lang="en-US" altLang="en-US" sz="16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* Q21D ± ET</a:t>
            </a:r>
            <a:endParaRPr lang="en-US" altLang="en-US" sz="1600" baseline="30000" dirty="0">
              <a:solidFill>
                <a:srgbClr val="F9F3D9"/>
              </a:solidFill>
              <a:latin typeface="Poppins" pitchFamily="2" charset="77"/>
              <a:cs typeface="Poppins" pitchFamily="2" charset="77"/>
            </a:endParaRPr>
          </a:p>
          <a:p>
            <a:pPr lvl="0" algn="ctr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6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(n = 328)</a:t>
            </a:r>
          </a:p>
        </p:txBody>
      </p:sp>
      <p:sp>
        <p:nvSpPr>
          <p:cNvPr id="2" name="Text Box 15">
            <a:extLst>
              <a:ext uri="{FF2B5EF4-FFF2-40B4-BE49-F238E27FC236}">
                <a16:creationId xmlns:a16="http://schemas.microsoft.com/office/drawing/2014/main" id="{6E51B818-1CC1-875E-3404-7E029FCFA0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9175" y="6475512"/>
            <a:ext cx="5732463" cy="1538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1000" b="1" kern="1200">
                <a:solidFill>
                  <a:schemeClr val="tx1"/>
                </a:solidFill>
                <a:latin typeface="Arial" charset="0"/>
                <a:ea typeface="+mn-ea"/>
                <a:cs typeface="Poppins" pitchFamily="2" charset="77"/>
              </a:defRPr>
            </a:lvl1pPr>
            <a:lvl2pPr marL="742950" indent="-28575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1000" b="1" kern="1200">
                <a:solidFill>
                  <a:schemeClr val="tx1"/>
                </a:solidFill>
                <a:latin typeface="Arial" charset="0"/>
                <a:ea typeface="+mn-ea"/>
                <a:cs typeface="Poppins" pitchFamily="2" charset="77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000" b="1" kern="1200">
                <a:solidFill>
                  <a:schemeClr val="tx1"/>
                </a:solidFill>
                <a:latin typeface="Arial" charset="0"/>
                <a:ea typeface="+mn-ea"/>
                <a:cs typeface="Poppins" pitchFamily="2" charset="77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000" b="1" kern="1200">
                <a:solidFill>
                  <a:schemeClr val="tx1"/>
                </a:solidFill>
                <a:latin typeface="Arial" charset="0"/>
                <a:ea typeface="+mn-ea"/>
                <a:cs typeface="Poppins" pitchFamily="2" charset="77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000" b="1" kern="1200">
                <a:solidFill>
                  <a:schemeClr val="tx1"/>
                </a:solidFill>
                <a:latin typeface="Arial" charset="0"/>
                <a:ea typeface="+mn-ea"/>
                <a:cs typeface="Poppins" pitchFamily="2" charset="77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Hamilton. SABCS 2025. Abstr GS1-01. 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Dieras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. JCO. 2025;[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Epub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].</a:t>
            </a:r>
            <a:endParaRPr lang="en-US" altLang="en-US" b="0" dirty="0">
              <a:solidFill>
                <a:srgbClr val="161616"/>
              </a:solidFill>
              <a:latin typeface="Poppins" pitchFamily="2" charset="7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95B18F-AB58-B641-5A2F-1D727C2FC847}"/>
              </a:ext>
            </a:extLst>
          </p:cNvPr>
          <p:cNvSpPr txBox="1"/>
          <p:nvPr/>
        </p:nvSpPr>
        <p:spPr>
          <a:xfrm>
            <a:off x="783547" y="1841013"/>
            <a:ext cx="5170714" cy="39363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GB" sz="1200" i="1" dirty="0"/>
              <a:t>Stratification by diagnosis (de novo vs recurrent); HR status (positive vs negative); past or current brain </a:t>
            </a:r>
            <a:r>
              <a:rPr lang="en-GB" sz="1200" i="1" dirty="0" err="1"/>
              <a:t>mets</a:t>
            </a:r>
            <a:r>
              <a:rPr lang="en-GB" sz="1200" i="1" dirty="0"/>
              <a:t> (yes vs no)</a:t>
            </a:r>
          </a:p>
        </p:txBody>
      </p:sp>
      <p:sp>
        <p:nvSpPr>
          <p:cNvPr id="9" name="Line 52">
            <a:extLst>
              <a:ext uri="{FF2B5EF4-FFF2-40B4-BE49-F238E27FC236}">
                <a16:creationId xmlns:a16="http://schemas.microsoft.com/office/drawing/2014/main" id="{70104DEE-61C3-8578-C11B-9312C36F8BA9}"/>
              </a:ext>
            </a:extLst>
          </p:cNvPr>
          <p:cNvSpPr>
            <a:spLocks noChangeShapeType="1"/>
          </p:cNvSpPr>
          <p:nvPr/>
        </p:nvSpPr>
        <p:spPr bwMode="auto">
          <a:xfrm>
            <a:off x="3368904" y="2245754"/>
            <a:ext cx="0" cy="433403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0" name="Text Box 31">
            <a:extLst>
              <a:ext uri="{FF2B5EF4-FFF2-40B4-BE49-F238E27FC236}">
                <a16:creationId xmlns:a16="http://schemas.microsoft.com/office/drawing/2014/main" id="{47EBC92A-49D4-2AA1-1805-26957280A7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02524" y="2849987"/>
            <a:ext cx="2214562" cy="95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Treatment continued until PD, unacceptable toxicity, withdrawal of consent, or study end</a:t>
            </a:r>
          </a:p>
        </p:txBody>
      </p:sp>
      <p:sp>
        <p:nvSpPr>
          <p:cNvPr id="11" name="Line 32">
            <a:extLst>
              <a:ext uri="{FF2B5EF4-FFF2-40B4-BE49-F238E27FC236}">
                <a16:creationId xmlns:a16="http://schemas.microsoft.com/office/drawing/2014/main" id="{D6B56A1B-6221-BD71-D0B7-54BD86EC3114}"/>
              </a:ext>
            </a:extLst>
          </p:cNvPr>
          <p:cNvSpPr>
            <a:spLocks noChangeShapeType="1"/>
          </p:cNvSpPr>
          <p:nvPr/>
        </p:nvSpPr>
        <p:spPr bwMode="auto">
          <a:xfrm>
            <a:off x="8753249" y="3328131"/>
            <a:ext cx="4794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F879FF-5541-815A-1884-4B0C335CE95C}"/>
              </a:ext>
            </a:extLst>
          </p:cNvPr>
          <p:cNvSpPr txBox="1"/>
          <p:nvPr/>
        </p:nvSpPr>
        <p:spPr>
          <a:xfrm>
            <a:off x="3817484" y="4175075"/>
            <a:ext cx="6600145" cy="53696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/>
            <a:r>
              <a:rPr lang="en-GB" sz="1100" dirty="0"/>
              <a:t>*Trastuzumab 6mg/kg IV or 600mg SC + pertuzumab 420mg IV, or fixed-dose combination of trastuzumab 600mg + pertuzumab 600mg and hyaluronidase 20,000 units.</a:t>
            </a:r>
          </a:p>
          <a:p>
            <a:pPr algn="l"/>
            <a:r>
              <a:rPr lang="en-GB" sz="1100" dirty="0"/>
              <a:t>Crossover between arms was not permitted.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95CA5-4273-AF46-C994-5FAF3212C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>
            <a:extLst>
              <a:ext uri="{FF2B5EF4-FFF2-40B4-BE49-F238E27FC236}">
                <a16:creationId xmlns:a16="http://schemas.microsoft.com/office/drawing/2014/main" id="{26819085-1B83-F4C3-2AC3-75546B71DF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HER2CLIMB-05: Baseline Characteristics</a:t>
            </a:r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05769C6B-F481-FFE1-B86A-D3A1AE54B9B0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475512"/>
            <a:ext cx="5732463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Hamilton. SABCS 2025. Abstr GS1-01. 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Dieras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. JCO. 2025;[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Epub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].</a:t>
            </a:r>
            <a:endParaRPr lang="en-US" altLang="en-US" b="0" dirty="0">
              <a:solidFill>
                <a:srgbClr val="161616"/>
              </a:solidFill>
              <a:latin typeface="Poppins" pitchFamily="2" charset="77"/>
            </a:endParaRPr>
          </a:p>
        </p:txBody>
      </p:sp>
      <p:graphicFrame>
        <p:nvGraphicFramePr>
          <p:cNvPr id="12" name="Group 3">
            <a:extLst>
              <a:ext uri="{FF2B5EF4-FFF2-40B4-BE49-F238E27FC236}">
                <a16:creationId xmlns:a16="http://schemas.microsoft.com/office/drawing/2014/main" id="{D7D72AD3-0354-ABE8-6B7F-8D418CE9498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9680484"/>
              </p:ext>
            </p:extLst>
          </p:nvPr>
        </p:nvGraphicFramePr>
        <p:xfrm>
          <a:off x="231078" y="1333474"/>
          <a:ext cx="5644126" cy="3932032"/>
        </p:xfrm>
        <a:graphic>
          <a:graphicData uri="http://schemas.openxmlformats.org/drawingml/2006/table">
            <a:tbl>
              <a:tblPr/>
              <a:tblGrid>
                <a:gridCol w="26536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52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52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4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Characteristic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Tucatinib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Placebo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age, yr (range)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54.0 (24-82)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54.0 (29-83)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Race, n (%)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White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Asian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Black or African American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Multiple or other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Unknown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147 (45.1)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119 (36.5)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 (3.1)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 (3.1)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40 (12.3)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147 (44.8)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111 (33.8)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(2.7)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 (4.6)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46 (14.0)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29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ECOG PS, n (%)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215 (66.0)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110 (33.7)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204 (62.2)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123 (37.5)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0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 status, n (%)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Positive</a:t>
                      </a:r>
                    </a:p>
                    <a:p>
                      <a:pPr marL="855663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Poppins" panose="00000500000000000000" pitchFamily="2" charset="0"/>
                        <a:buChar char="–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Received ET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Negative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168 (51.5)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74 (44.0)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158 (48.5)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176 (53.7)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81 (46.0)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152 (46.3)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2628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Prior/existing brain </a:t>
                      </a:r>
                      <a:r>
                        <a:rPr kumimoji="0" lang="en-US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mets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41 (12.6)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40 (12.2)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67802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Visceral disease,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194 (59.5)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172 (52.4)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9281635"/>
                  </a:ext>
                </a:extLst>
              </a:tr>
            </a:tbl>
          </a:graphicData>
        </a:graphic>
      </p:graphicFrame>
      <p:graphicFrame>
        <p:nvGraphicFramePr>
          <p:cNvPr id="17" name="Group 3">
            <a:extLst>
              <a:ext uri="{FF2B5EF4-FFF2-40B4-BE49-F238E27FC236}">
                <a16:creationId xmlns:a16="http://schemas.microsoft.com/office/drawing/2014/main" id="{E8B7C350-E647-57F5-8D55-4EA6F2907A5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1996121"/>
              </p:ext>
            </p:extLst>
          </p:nvPr>
        </p:nvGraphicFramePr>
        <p:xfrm>
          <a:off x="6327216" y="1333474"/>
          <a:ext cx="5644126" cy="4023456"/>
        </p:xfrm>
        <a:graphic>
          <a:graphicData uri="http://schemas.openxmlformats.org/drawingml/2006/table">
            <a:tbl>
              <a:tblPr/>
              <a:tblGrid>
                <a:gridCol w="26536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52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52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4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Characteristic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Tucatinib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Placebo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Disease status, n (%)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De novo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Recurrent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227 (69.6)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99 (30.4)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226 (68.9)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102 (31.1)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Prior (neo)adjuvant systemic therapy, n (%)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Trastuzumab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Pertuzumab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87 (26.7)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60 (69.0)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 (18.4)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91 (27.7)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67 (73.6)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 (16.5)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29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induction HP cycles (range)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(4-10)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(4-11)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0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induction taxane cycles (range)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(4-9)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(3-8)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2628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Best response to induction THP, n (%)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CR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SD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Non-CR/Non-PD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30 (9.2)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204 (62.6)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77 (23.6)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 (4.6)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32 (9.8)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208 (63.4)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75 (22.9)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 (4.0)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67802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922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F0F54-4C1F-8977-66B4-F3CF55D12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24" name="Group 10323">
            <a:extLst>
              <a:ext uri="{FF2B5EF4-FFF2-40B4-BE49-F238E27FC236}">
                <a16:creationId xmlns:a16="http://schemas.microsoft.com/office/drawing/2014/main" id="{7E19789B-35A0-C416-D88F-53B15BD4EBE6}"/>
              </a:ext>
            </a:extLst>
          </p:cNvPr>
          <p:cNvGrpSpPr/>
          <p:nvPr/>
        </p:nvGrpSpPr>
        <p:grpSpPr>
          <a:xfrm>
            <a:off x="3038763" y="1397290"/>
            <a:ext cx="6550140" cy="1870016"/>
            <a:chOff x="3038763" y="1397290"/>
            <a:chExt cx="6550140" cy="1870016"/>
          </a:xfrm>
        </p:grpSpPr>
        <p:cxnSp>
          <p:nvCxnSpPr>
            <p:cNvPr id="10271" name="Straight Connector 10270">
              <a:extLst>
                <a:ext uri="{FF2B5EF4-FFF2-40B4-BE49-F238E27FC236}">
                  <a16:creationId xmlns:a16="http://schemas.microsoft.com/office/drawing/2014/main" id="{331F080A-3F79-8D79-2271-D4ACD3C99C79}"/>
                </a:ext>
              </a:extLst>
            </p:cNvPr>
            <p:cNvCxnSpPr/>
            <p:nvPr/>
          </p:nvCxnSpPr>
          <p:spPr>
            <a:xfrm>
              <a:off x="3038763" y="1397290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72" name="Straight Connector 10271">
              <a:extLst>
                <a:ext uri="{FF2B5EF4-FFF2-40B4-BE49-F238E27FC236}">
                  <a16:creationId xmlns:a16="http://schemas.microsoft.com/office/drawing/2014/main" id="{ADA5F70A-07C9-DAE8-53C2-9A61ACC8EDBF}"/>
                </a:ext>
              </a:extLst>
            </p:cNvPr>
            <p:cNvCxnSpPr/>
            <p:nvPr/>
          </p:nvCxnSpPr>
          <p:spPr>
            <a:xfrm>
              <a:off x="3519338" y="1707169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73" name="Straight Connector 10272">
              <a:extLst>
                <a:ext uri="{FF2B5EF4-FFF2-40B4-BE49-F238E27FC236}">
                  <a16:creationId xmlns:a16="http://schemas.microsoft.com/office/drawing/2014/main" id="{9D83E5F7-328F-DBAB-F17F-8861ED230E31}"/>
                </a:ext>
              </a:extLst>
            </p:cNvPr>
            <p:cNvCxnSpPr/>
            <p:nvPr/>
          </p:nvCxnSpPr>
          <p:spPr>
            <a:xfrm>
              <a:off x="3402060" y="1670763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74" name="Straight Connector 10273">
              <a:extLst>
                <a:ext uri="{FF2B5EF4-FFF2-40B4-BE49-F238E27FC236}">
                  <a16:creationId xmlns:a16="http://schemas.microsoft.com/office/drawing/2014/main" id="{4BBE5DE5-BF1F-ED26-45EE-B1DC3E389120}"/>
                </a:ext>
              </a:extLst>
            </p:cNvPr>
            <p:cNvCxnSpPr/>
            <p:nvPr/>
          </p:nvCxnSpPr>
          <p:spPr>
            <a:xfrm>
              <a:off x="3994648" y="1921663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75" name="Straight Connector 10274">
              <a:extLst>
                <a:ext uri="{FF2B5EF4-FFF2-40B4-BE49-F238E27FC236}">
                  <a16:creationId xmlns:a16="http://schemas.microsoft.com/office/drawing/2014/main" id="{1C8F33C7-A15E-27A5-F49F-6DE1128F2816}"/>
                </a:ext>
              </a:extLst>
            </p:cNvPr>
            <p:cNvCxnSpPr/>
            <p:nvPr/>
          </p:nvCxnSpPr>
          <p:spPr>
            <a:xfrm>
              <a:off x="4036290" y="2049073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76" name="Straight Connector 10275">
              <a:extLst>
                <a:ext uri="{FF2B5EF4-FFF2-40B4-BE49-F238E27FC236}">
                  <a16:creationId xmlns:a16="http://schemas.microsoft.com/office/drawing/2014/main" id="{08BB3D8C-1EFA-B46B-294D-DCDDB550B734}"/>
                </a:ext>
              </a:extLst>
            </p:cNvPr>
            <p:cNvCxnSpPr/>
            <p:nvPr/>
          </p:nvCxnSpPr>
          <p:spPr>
            <a:xfrm>
              <a:off x="4100945" y="2139858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77" name="Straight Connector 10276">
              <a:extLst>
                <a:ext uri="{FF2B5EF4-FFF2-40B4-BE49-F238E27FC236}">
                  <a16:creationId xmlns:a16="http://schemas.microsoft.com/office/drawing/2014/main" id="{60D4BAFC-F64E-663B-F7A7-8819DCD7F978}"/>
                </a:ext>
              </a:extLst>
            </p:cNvPr>
            <p:cNvCxnSpPr/>
            <p:nvPr/>
          </p:nvCxnSpPr>
          <p:spPr>
            <a:xfrm>
              <a:off x="4670229" y="2304882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78" name="Straight Connector 10277">
              <a:extLst>
                <a:ext uri="{FF2B5EF4-FFF2-40B4-BE49-F238E27FC236}">
                  <a16:creationId xmlns:a16="http://schemas.microsoft.com/office/drawing/2014/main" id="{59012E82-6993-FD49-8AE3-E167DE9DAE1F}"/>
                </a:ext>
              </a:extLst>
            </p:cNvPr>
            <p:cNvCxnSpPr/>
            <p:nvPr/>
          </p:nvCxnSpPr>
          <p:spPr>
            <a:xfrm>
              <a:off x="4715163" y="2379252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79" name="Straight Connector 10278">
              <a:extLst>
                <a:ext uri="{FF2B5EF4-FFF2-40B4-BE49-F238E27FC236}">
                  <a16:creationId xmlns:a16="http://schemas.microsoft.com/office/drawing/2014/main" id="{AE563171-341D-95E9-FF1A-EEAAE9185444}"/>
                </a:ext>
              </a:extLst>
            </p:cNvPr>
            <p:cNvCxnSpPr/>
            <p:nvPr/>
          </p:nvCxnSpPr>
          <p:spPr>
            <a:xfrm>
              <a:off x="5018423" y="2416185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80" name="Straight Connector 10279">
              <a:extLst>
                <a:ext uri="{FF2B5EF4-FFF2-40B4-BE49-F238E27FC236}">
                  <a16:creationId xmlns:a16="http://schemas.microsoft.com/office/drawing/2014/main" id="{CD61D72F-8373-762F-72BE-33421031756A}"/>
                </a:ext>
              </a:extLst>
            </p:cNvPr>
            <p:cNvCxnSpPr/>
            <p:nvPr/>
          </p:nvCxnSpPr>
          <p:spPr>
            <a:xfrm>
              <a:off x="5041514" y="2441179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81" name="Straight Connector 10280">
              <a:extLst>
                <a:ext uri="{FF2B5EF4-FFF2-40B4-BE49-F238E27FC236}">
                  <a16:creationId xmlns:a16="http://schemas.microsoft.com/office/drawing/2014/main" id="{3412D5F9-CC02-C20A-E5CE-D288DA5E3C89}"/>
                </a:ext>
              </a:extLst>
            </p:cNvPr>
            <p:cNvCxnSpPr/>
            <p:nvPr/>
          </p:nvCxnSpPr>
          <p:spPr>
            <a:xfrm>
              <a:off x="5073840" y="2480340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82" name="Straight Connector 10281">
              <a:extLst>
                <a:ext uri="{FF2B5EF4-FFF2-40B4-BE49-F238E27FC236}">
                  <a16:creationId xmlns:a16="http://schemas.microsoft.com/office/drawing/2014/main" id="{8EBCE0F5-85B8-3473-BBD7-5E1F363D05D6}"/>
                </a:ext>
              </a:extLst>
            </p:cNvPr>
            <p:cNvCxnSpPr/>
            <p:nvPr/>
          </p:nvCxnSpPr>
          <p:spPr>
            <a:xfrm>
              <a:off x="5134966" y="2490555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83" name="Straight Connector 10282">
              <a:extLst>
                <a:ext uri="{FF2B5EF4-FFF2-40B4-BE49-F238E27FC236}">
                  <a16:creationId xmlns:a16="http://schemas.microsoft.com/office/drawing/2014/main" id="{EA22AB90-D62C-06DA-FAB4-1D565C4AA500}"/>
                </a:ext>
              </a:extLst>
            </p:cNvPr>
            <p:cNvCxnSpPr/>
            <p:nvPr/>
          </p:nvCxnSpPr>
          <p:spPr>
            <a:xfrm>
              <a:off x="5260103" y="2490555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84" name="Straight Connector 10283">
              <a:extLst>
                <a:ext uri="{FF2B5EF4-FFF2-40B4-BE49-F238E27FC236}">
                  <a16:creationId xmlns:a16="http://schemas.microsoft.com/office/drawing/2014/main" id="{B7E5EF82-2BE4-8110-16B2-BFB51BA99920}"/>
                </a:ext>
              </a:extLst>
            </p:cNvPr>
            <p:cNvCxnSpPr/>
            <p:nvPr/>
          </p:nvCxnSpPr>
          <p:spPr>
            <a:xfrm>
              <a:off x="5318604" y="2517273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85" name="Straight Connector 10284">
              <a:extLst>
                <a:ext uri="{FF2B5EF4-FFF2-40B4-BE49-F238E27FC236}">
                  <a16:creationId xmlns:a16="http://schemas.microsoft.com/office/drawing/2014/main" id="{7A91D73E-69A5-CFD5-6328-4CA2BD04DB9C}"/>
                </a:ext>
              </a:extLst>
            </p:cNvPr>
            <p:cNvCxnSpPr/>
            <p:nvPr/>
          </p:nvCxnSpPr>
          <p:spPr>
            <a:xfrm>
              <a:off x="5333999" y="2517273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86" name="Straight Connector 10285">
              <a:extLst>
                <a:ext uri="{FF2B5EF4-FFF2-40B4-BE49-F238E27FC236}">
                  <a16:creationId xmlns:a16="http://schemas.microsoft.com/office/drawing/2014/main" id="{B3DFC3E5-4805-A93A-B132-7DB95645C7B8}"/>
                </a:ext>
              </a:extLst>
            </p:cNvPr>
            <p:cNvCxnSpPr/>
            <p:nvPr/>
          </p:nvCxnSpPr>
          <p:spPr>
            <a:xfrm>
              <a:off x="5367865" y="2524050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87" name="Straight Connector 10286">
              <a:extLst>
                <a:ext uri="{FF2B5EF4-FFF2-40B4-BE49-F238E27FC236}">
                  <a16:creationId xmlns:a16="http://schemas.microsoft.com/office/drawing/2014/main" id="{C767C7AE-393E-ECEB-E7BA-493291F0E18F}"/>
                </a:ext>
              </a:extLst>
            </p:cNvPr>
            <p:cNvCxnSpPr/>
            <p:nvPr/>
          </p:nvCxnSpPr>
          <p:spPr>
            <a:xfrm>
              <a:off x="5407875" y="2569356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88" name="Straight Connector 10287">
              <a:extLst>
                <a:ext uri="{FF2B5EF4-FFF2-40B4-BE49-F238E27FC236}">
                  <a16:creationId xmlns:a16="http://schemas.microsoft.com/office/drawing/2014/main" id="{4A93053D-B1A9-0CA1-DC2F-AC45CA20767D}"/>
                </a:ext>
              </a:extLst>
            </p:cNvPr>
            <p:cNvCxnSpPr/>
            <p:nvPr/>
          </p:nvCxnSpPr>
          <p:spPr>
            <a:xfrm>
              <a:off x="5443280" y="2569355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89" name="Straight Connector 10288">
              <a:extLst>
                <a:ext uri="{FF2B5EF4-FFF2-40B4-BE49-F238E27FC236}">
                  <a16:creationId xmlns:a16="http://schemas.microsoft.com/office/drawing/2014/main" id="{62401FE9-E91F-EBFE-9BDB-DC693E588FB4}"/>
                </a:ext>
              </a:extLst>
            </p:cNvPr>
            <p:cNvCxnSpPr/>
            <p:nvPr/>
          </p:nvCxnSpPr>
          <p:spPr>
            <a:xfrm>
              <a:off x="5540263" y="2569354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0" name="Straight Connector 10289">
              <a:extLst>
                <a:ext uri="{FF2B5EF4-FFF2-40B4-BE49-F238E27FC236}">
                  <a16:creationId xmlns:a16="http://schemas.microsoft.com/office/drawing/2014/main" id="{58A1EDDD-961A-B5B4-B467-5551151F00C6}"/>
                </a:ext>
              </a:extLst>
            </p:cNvPr>
            <p:cNvCxnSpPr/>
            <p:nvPr/>
          </p:nvCxnSpPr>
          <p:spPr>
            <a:xfrm>
              <a:off x="5578747" y="2572300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1" name="Straight Connector 10290">
              <a:extLst>
                <a:ext uri="{FF2B5EF4-FFF2-40B4-BE49-F238E27FC236}">
                  <a16:creationId xmlns:a16="http://schemas.microsoft.com/office/drawing/2014/main" id="{144575A3-69C8-9462-583A-1794B3DD2B09}"/>
                </a:ext>
              </a:extLst>
            </p:cNvPr>
            <p:cNvCxnSpPr/>
            <p:nvPr/>
          </p:nvCxnSpPr>
          <p:spPr>
            <a:xfrm>
              <a:off x="5657256" y="2597491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2" name="Straight Connector 10291">
              <a:extLst>
                <a:ext uri="{FF2B5EF4-FFF2-40B4-BE49-F238E27FC236}">
                  <a16:creationId xmlns:a16="http://schemas.microsoft.com/office/drawing/2014/main" id="{21DB9890-588E-F0CA-1560-1079273B5002}"/>
                </a:ext>
              </a:extLst>
            </p:cNvPr>
            <p:cNvCxnSpPr/>
            <p:nvPr/>
          </p:nvCxnSpPr>
          <p:spPr>
            <a:xfrm>
              <a:off x="5675730" y="2618358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3" name="Straight Connector 10292">
              <a:extLst>
                <a:ext uri="{FF2B5EF4-FFF2-40B4-BE49-F238E27FC236}">
                  <a16:creationId xmlns:a16="http://schemas.microsoft.com/office/drawing/2014/main" id="{7F50EA13-0C08-81A1-634D-1548687CF76D}"/>
                </a:ext>
              </a:extLst>
            </p:cNvPr>
            <p:cNvCxnSpPr/>
            <p:nvPr/>
          </p:nvCxnSpPr>
          <p:spPr>
            <a:xfrm>
              <a:off x="5715753" y="2649574"/>
              <a:ext cx="0" cy="104167"/>
            </a:xfrm>
            <a:prstGeom prst="line">
              <a:avLst/>
            </a:prstGeom>
            <a:ln w="571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4" name="Straight Connector 10293">
              <a:extLst>
                <a:ext uri="{FF2B5EF4-FFF2-40B4-BE49-F238E27FC236}">
                  <a16:creationId xmlns:a16="http://schemas.microsoft.com/office/drawing/2014/main" id="{81643FF2-7E7A-1B13-3DD9-3BABD834FC3D}"/>
                </a:ext>
              </a:extLst>
            </p:cNvPr>
            <p:cNvCxnSpPr/>
            <p:nvPr/>
          </p:nvCxnSpPr>
          <p:spPr>
            <a:xfrm>
              <a:off x="5788530" y="2649573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5" name="Straight Connector 10294">
              <a:extLst>
                <a:ext uri="{FF2B5EF4-FFF2-40B4-BE49-F238E27FC236}">
                  <a16:creationId xmlns:a16="http://schemas.microsoft.com/office/drawing/2014/main" id="{C5C40611-0E6F-7F78-E505-C9E43D5972F8}"/>
                </a:ext>
              </a:extLst>
            </p:cNvPr>
            <p:cNvCxnSpPr/>
            <p:nvPr/>
          </p:nvCxnSpPr>
          <p:spPr>
            <a:xfrm>
              <a:off x="5906639" y="2652651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6" name="Straight Connector 10295">
              <a:extLst>
                <a:ext uri="{FF2B5EF4-FFF2-40B4-BE49-F238E27FC236}">
                  <a16:creationId xmlns:a16="http://schemas.microsoft.com/office/drawing/2014/main" id="{E51C3C5F-06C9-AD0B-B892-1F720F862191}"/>
                </a:ext>
              </a:extLst>
            </p:cNvPr>
            <p:cNvCxnSpPr/>
            <p:nvPr/>
          </p:nvCxnSpPr>
          <p:spPr>
            <a:xfrm>
              <a:off x="5982070" y="2690245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7" name="Straight Connector 10296">
              <a:extLst>
                <a:ext uri="{FF2B5EF4-FFF2-40B4-BE49-F238E27FC236}">
                  <a16:creationId xmlns:a16="http://schemas.microsoft.com/office/drawing/2014/main" id="{B40CF35D-0AC0-EB39-A114-A0E2332F130C}"/>
                </a:ext>
              </a:extLst>
            </p:cNvPr>
            <p:cNvCxnSpPr/>
            <p:nvPr/>
          </p:nvCxnSpPr>
          <p:spPr>
            <a:xfrm>
              <a:off x="6003623" y="2708697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8" name="Straight Connector 10297">
              <a:extLst>
                <a:ext uri="{FF2B5EF4-FFF2-40B4-BE49-F238E27FC236}">
                  <a16:creationId xmlns:a16="http://schemas.microsoft.com/office/drawing/2014/main" id="{F3EFD34E-25D3-F2A1-AD4B-E52A9CF3A40C}"/>
                </a:ext>
              </a:extLst>
            </p:cNvPr>
            <p:cNvCxnSpPr/>
            <p:nvPr/>
          </p:nvCxnSpPr>
          <p:spPr>
            <a:xfrm>
              <a:off x="6031330" y="2736191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9" name="Straight Connector 10298">
              <a:extLst>
                <a:ext uri="{FF2B5EF4-FFF2-40B4-BE49-F238E27FC236}">
                  <a16:creationId xmlns:a16="http://schemas.microsoft.com/office/drawing/2014/main" id="{F9F53426-2D70-76E9-865C-D92F0929C569}"/>
                </a:ext>
              </a:extLst>
            </p:cNvPr>
            <p:cNvCxnSpPr/>
            <p:nvPr/>
          </p:nvCxnSpPr>
          <p:spPr>
            <a:xfrm>
              <a:off x="6065210" y="2785413"/>
              <a:ext cx="0" cy="104167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0" name="Straight Connector 10299">
              <a:extLst>
                <a:ext uri="{FF2B5EF4-FFF2-40B4-BE49-F238E27FC236}">
                  <a16:creationId xmlns:a16="http://schemas.microsoft.com/office/drawing/2014/main" id="{0ED6988E-E22D-98FE-0940-B536FA4BE381}"/>
                </a:ext>
              </a:extLst>
            </p:cNvPr>
            <p:cNvCxnSpPr/>
            <p:nvPr/>
          </p:nvCxnSpPr>
          <p:spPr>
            <a:xfrm>
              <a:off x="6297643" y="2785413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1" name="Straight Connector 10300">
              <a:extLst>
                <a:ext uri="{FF2B5EF4-FFF2-40B4-BE49-F238E27FC236}">
                  <a16:creationId xmlns:a16="http://schemas.microsoft.com/office/drawing/2014/main" id="{6F1CEF72-D424-96E3-5CF5-DF45722535AB}"/>
                </a:ext>
              </a:extLst>
            </p:cNvPr>
            <p:cNvCxnSpPr/>
            <p:nvPr/>
          </p:nvCxnSpPr>
          <p:spPr>
            <a:xfrm>
              <a:off x="6386928" y="2845214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2" name="Straight Connector 10301">
              <a:extLst>
                <a:ext uri="{FF2B5EF4-FFF2-40B4-BE49-F238E27FC236}">
                  <a16:creationId xmlns:a16="http://schemas.microsoft.com/office/drawing/2014/main" id="{C9B2EB25-17DC-A7FE-80A2-DF6CED48EA4F}"/>
                </a:ext>
              </a:extLst>
            </p:cNvPr>
            <p:cNvCxnSpPr/>
            <p:nvPr/>
          </p:nvCxnSpPr>
          <p:spPr>
            <a:xfrm>
              <a:off x="6343837" y="2788254"/>
              <a:ext cx="0" cy="104167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3" name="Straight Connector 10302">
              <a:extLst>
                <a:ext uri="{FF2B5EF4-FFF2-40B4-BE49-F238E27FC236}">
                  <a16:creationId xmlns:a16="http://schemas.microsoft.com/office/drawing/2014/main" id="{391EF834-D28F-D234-C0AE-0600D36EDC90}"/>
                </a:ext>
              </a:extLst>
            </p:cNvPr>
            <p:cNvCxnSpPr/>
            <p:nvPr/>
          </p:nvCxnSpPr>
          <p:spPr>
            <a:xfrm>
              <a:off x="6674809" y="2857530"/>
              <a:ext cx="0" cy="104167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4" name="Straight Connector 10303">
              <a:extLst>
                <a:ext uri="{FF2B5EF4-FFF2-40B4-BE49-F238E27FC236}">
                  <a16:creationId xmlns:a16="http://schemas.microsoft.com/office/drawing/2014/main" id="{E23C999A-4F22-6E18-13AB-C9E6C83721BA}"/>
                </a:ext>
              </a:extLst>
            </p:cNvPr>
            <p:cNvCxnSpPr/>
            <p:nvPr/>
          </p:nvCxnSpPr>
          <p:spPr>
            <a:xfrm>
              <a:off x="6728688" y="2929349"/>
              <a:ext cx="0" cy="104167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6" name="Straight Connector 10305">
              <a:extLst>
                <a:ext uri="{FF2B5EF4-FFF2-40B4-BE49-F238E27FC236}">
                  <a16:creationId xmlns:a16="http://schemas.microsoft.com/office/drawing/2014/main" id="{E2C42F8E-6437-2F03-CE29-9FD8167CD3EA}"/>
                </a:ext>
              </a:extLst>
            </p:cNvPr>
            <p:cNvCxnSpPr/>
            <p:nvPr/>
          </p:nvCxnSpPr>
          <p:spPr>
            <a:xfrm>
              <a:off x="6773316" y="2926270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7" name="Straight Connector 10306">
              <a:extLst>
                <a:ext uri="{FF2B5EF4-FFF2-40B4-BE49-F238E27FC236}">
                  <a16:creationId xmlns:a16="http://schemas.microsoft.com/office/drawing/2014/main" id="{83505631-37DE-F988-CCD5-2E5BFC76B09F}"/>
                </a:ext>
              </a:extLst>
            </p:cNvPr>
            <p:cNvCxnSpPr/>
            <p:nvPr/>
          </p:nvCxnSpPr>
          <p:spPr>
            <a:xfrm>
              <a:off x="6870298" y="2926269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8" name="Straight Connector 10307">
              <a:extLst>
                <a:ext uri="{FF2B5EF4-FFF2-40B4-BE49-F238E27FC236}">
                  <a16:creationId xmlns:a16="http://schemas.microsoft.com/office/drawing/2014/main" id="{0C615D5D-8359-45B8-9783-00E4693B397B}"/>
                </a:ext>
              </a:extLst>
            </p:cNvPr>
            <p:cNvCxnSpPr/>
            <p:nvPr/>
          </p:nvCxnSpPr>
          <p:spPr>
            <a:xfrm>
              <a:off x="6954964" y="2926269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9" name="Straight Connector 10308">
              <a:extLst>
                <a:ext uri="{FF2B5EF4-FFF2-40B4-BE49-F238E27FC236}">
                  <a16:creationId xmlns:a16="http://schemas.microsoft.com/office/drawing/2014/main" id="{60502CB4-4E3A-25C6-7C90-365409800418}"/>
                </a:ext>
              </a:extLst>
            </p:cNvPr>
            <p:cNvCxnSpPr/>
            <p:nvPr/>
          </p:nvCxnSpPr>
          <p:spPr>
            <a:xfrm>
              <a:off x="7082734" y="2926268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0" name="Straight Connector 10309">
              <a:extLst>
                <a:ext uri="{FF2B5EF4-FFF2-40B4-BE49-F238E27FC236}">
                  <a16:creationId xmlns:a16="http://schemas.microsoft.com/office/drawing/2014/main" id="{CB746662-7254-2420-9DAC-BE3F9334E8AC}"/>
                </a:ext>
              </a:extLst>
            </p:cNvPr>
            <p:cNvCxnSpPr/>
            <p:nvPr/>
          </p:nvCxnSpPr>
          <p:spPr>
            <a:xfrm>
              <a:off x="7142770" y="2924886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1" name="Straight Connector 10310">
              <a:extLst>
                <a:ext uri="{FF2B5EF4-FFF2-40B4-BE49-F238E27FC236}">
                  <a16:creationId xmlns:a16="http://schemas.microsoft.com/office/drawing/2014/main" id="{DD893D38-C049-40FE-371E-0310FA7A0EC1}"/>
                </a:ext>
              </a:extLst>
            </p:cNvPr>
            <p:cNvCxnSpPr/>
            <p:nvPr/>
          </p:nvCxnSpPr>
          <p:spPr>
            <a:xfrm>
              <a:off x="7025777" y="2926269"/>
              <a:ext cx="0" cy="104167"/>
            </a:xfrm>
            <a:prstGeom prst="line">
              <a:avLst/>
            </a:prstGeom>
            <a:ln w="762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3" name="Straight Connector 10312">
              <a:extLst>
                <a:ext uri="{FF2B5EF4-FFF2-40B4-BE49-F238E27FC236}">
                  <a16:creationId xmlns:a16="http://schemas.microsoft.com/office/drawing/2014/main" id="{4FBB18C1-34F5-F0DA-443D-BC4662E28F37}"/>
                </a:ext>
              </a:extLst>
            </p:cNvPr>
            <p:cNvCxnSpPr/>
            <p:nvPr/>
          </p:nvCxnSpPr>
          <p:spPr>
            <a:xfrm>
              <a:off x="7345971" y="2952460"/>
              <a:ext cx="0" cy="104167"/>
            </a:xfrm>
            <a:prstGeom prst="line">
              <a:avLst/>
            </a:prstGeom>
            <a:ln w="571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4" name="Straight Connector 10313">
              <a:extLst>
                <a:ext uri="{FF2B5EF4-FFF2-40B4-BE49-F238E27FC236}">
                  <a16:creationId xmlns:a16="http://schemas.microsoft.com/office/drawing/2014/main" id="{AF2E03A6-207C-FC27-99AD-11B25E77C8F6}"/>
                </a:ext>
              </a:extLst>
            </p:cNvPr>
            <p:cNvCxnSpPr/>
            <p:nvPr/>
          </p:nvCxnSpPr>
          <p:spPr>
            <a:xfrm>
              <a:off x="7695414" y="2955538"/>
              <a:ext cx="0" cy="104167"/>
            </a:xfrm>
            <a:prstGeom prst="line">
              <a:avLst/>
            </a:prstGeom>
            <a:ln w="571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5" name="Straight Connector 10314">
              <a:extLst>
                <a:ext uri="{FF2B5EF4-FFF2-40B4-BE49-F238E27FC236}">
                  <a16:creationId xmlns:a16="http://schemas.microsoft.com/office/drawing/2014/main" id="{EC1E7184-DF02-CC90-9472-781F1E10B50E}"/>
                </a:ext>
              </a:extLst>
            </p:cNvPr>
            <p:cNvCxnSpPr/>
            <p:nvPr/>
          </p:nvCxnSpPr>
          <p:spPr>
            <a:xfrm>
              <a:off x="7396770" y="2953661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6" name="Straight Connector 10315">
              <a:extLst>
                <a:ext uri="{FF2B5EF4-FFF2-40B4-BE49-F238E27FC236}">
                  <a16:creationId xmlns:a16="http://schemas.microsoft.com/office/drawing/2014/main" id="{531E2FDA-07DD-EF74-A683-6DCE610C26CB}"/>
                </a:ext>
              </a:extLst>
            </p:cNvPr>
            <p:cNvCxnSpPr/>
            <p:nvPr/>
          </p:nvCxnSpPr>
          <p:spPr>
            <a:xfrm>
              <a:off x="7746194" y="2955539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7" name="Straight Connector 10316">
              <a:extLst>
                <a:ext uri="{FF2B5EF4-FFF2-40B4-BE49-F238E27FC236}">
                  <a16:creationId xmlns:a16="http://schemas.microsoft.com/office/drawing/2014/main" id="{B90542C3-30A1-53C0-81A1-ED416CE16592}"/>
                </a:ext>
              </a:extLst>
            </p:cNvPr>
            <p:cNvCxnSpPr/>
            <p:nvPr/>
          </p:nvCxnSpPr>
          <p:spPr>
            <a:xfrm>
              <a:off x="8000213" y="2955539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8" name="Straight Connector 10317">
              <a:extLst>
                <a:ext uri="{FF2B5EF4-FFF2-40B4-BE49-F238E27FC236}">
                  <a16:creationId xmlns:a16="http://schemas.microsoft.com/office/drawing/2014/main" id="{8EE69DB1-B2BB-86B2-1D47-7A7B7AA36F47}"/>
                </a:ext>
              </a:extLst>
            </p:cNvPr>
            <p:cNvCxnSpPr/>
            <p:nvPr/>
          </p:nvCxnSpPr>
          <p:spPr>
            <a:xfrm>
              <a:off x="8032540" y="2955539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9" name="Straight Connector 10318">
              <a:extLst>
                <a:ext uri="{FF2B5EF4-FFF2-40B4-BE49-F238E27FC236}">
                  <a16:creationId xmlns:a16="http://schemas.microsoft.com/office/drawing/2014/main" id="{1685C44D-9A8B-6F12-1ED7-407F7142FF04}"/>
                </a:ext>
              </a:extLst>
            </p:cNvPr>
            <p:cNvCxnSpPr/>
            <p:nvPr/>
          </p:nvCxnSpPr>
          <p:spPr>
            <a:xfrm>
              <a:off x="8071024" y="2950702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0" name="Straight Connector 10319">
              <a:extLst>
                <a:ext uri="{FF2B5EF4-FFF2-40B4-BE49-F238E27FC236}">
                  <a16:creationId xmlns:a16="http://schemas.microsoft.com/office/drawing/2014/main" id="{1830C95D-5300-C715-2DE7-716F99454350}"/>
                </a:ext>
              </a:extLst>
            </p:cNvPr>
            <p:cNvCxnSpPr/>
            <p:nvPr/>
          </p:nvCxnSpPr>
          <p:spPr>
            <a:xfrm>
              <a:off x="8369648" y="2953781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1" name="Straight Connector 10320">
              <a:extLst>
                <a:ext uri="{FF2B5EF4-FFF2-40B4-BE49-F238E27FC236}">
                  <a16:creationId xmlns:a16="http://schemas.microsoft.com/office/drawing/2014/main" id="{CFB04488-96AF-9E74-F012-4AE6DD0E398D}"/>
                </a:ext>
              </a:extLst>
            </p:cNvPr>
            <p:cNvCxnSpPr/>
            <p:nvPr/>
          </p:nvCxnSpPr>
          <p:spPr>
            <a:xfrm>
              <a:off x="8394009" y="3163139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2" name="Straight Connector 10321">
              <a:extLst>
                <a:ext uri="{FF2B5EF4-FFF2-40B4-BE49-F238E27FC236}">
                  <a16:creationId xmlns:a16="http://schemas.microsoft.com/office/drawing/2014/main" id="{D00FCF12-278F-423E-2D1C-3DE3F10B809B}"/>
                </a:ext>
              </a:extLst>
            </p:cNvPr>
            <p:cNvCxnSpPr/>
            <p:nvPr/>
          </p:nvCxnSpPr>
          <p:spPr>
            <a:xfrm>
              <a:off x="8983884" y="3160060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3" name="Straight Connector 10322">
              <a:extLst>
                <a:ext uri="{FF2B5EF4-FFF2-40B4-BE49-F238E27FC236}">
                  <a16:creationId xmlns:a16="http://schemas.microsoft.com/office/drawing/2014/main" id="{D0508054-73F4-69DC-D694-9A3C83386B9D}"/>
                </a:ext>
              </a:extLst>
            </p:cNvPr>
            <p:cNvCxnSpPr/>
            <p:nvPr/>
          </p:nvCxnSpPr>
          <p:spPr>
            <a:xfrm>
              <a:off x="9588903" y="3163139"/>
              <a:ext cx="0" cy="104167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269" name="Freeform: Shape 10268">
            <a:extLst>
              <a:ext uri="{FF2B5EF4-FFF2-40B4-BE49-F238E27FC236}">
                <a16:creationId xmlns:a16="http://schemas.microsoft.com/office/drawing/2014/main" id="{F71E36E3-0D35-9DD4-2258-604C1B07215F}"/>
              </a:ext>
            </a:extLst>
          </p:cNvPr>
          <p:cNvSpPr/>
          <p:nvPr/>
        </p:nvSpPr>
        <p:spPr>
          <a:xfrm>
            <a:off x="3048000" y="1447030"/>
            <a:ext cx="6554739" cy="1767225"/>
          </a:xfrm>
          <a:custGeom>
            <a:avLst/>
            <a:gdLst>
              <a:gd name="csX0" fmla="*/ 0 w 6554739"/>
              <a:gd name="csY0" fmla="*/ 0 h 1767225"/>
              <a:gd name="csX1" fmla="*/ 218594 w 6554739"/>
              <a:gd name="csY1" fmla="*/ 0 h 1767225"/>
              <a:gd name="csX2" fmla="*/ 218594 w 6554739"/>
              <a:gd name="csY2" fmla="*/ 36946 h 1767225"/>
              <a:gd name="csX3" fmla="*/ 292485 w 6554739"/>
              <a:gd name="csY3" fmla="*/ 36946 h 1767225"/>
              <a:gd name="csX4" fmla="*/ 292485 w 6554739"/>
              <a:gd name="csY4" fmla="*/ 89285 h 1767225"/>
              <a:gd name="csX5" fmla="*/ 314036 w 6554739"/>
              <a:gd name="csY5" fmla="*/ 89285 h 1767225"/>
              <a:gd name="csX6" fmla="*/ 314036 w 6554739"/>
              <a:gd name="csY6" fmla="*/ 200122 h 1767225"/>
              <a:gd name="csX7" fmla="*/ 338667 w 6554739"/>
              <a:gd name="csY7" fmla="*/ 200122 h 1767225"/>
              <a:gd name="csX8" fmla="*/ 338667 w 6554739"/>
              <a:gd name="csY8" fmla="*/ 274012 h 1767225"/>
              <a:gd name="csX9" fmla="*/ 403321 w 6554739"/>
              <a:gd name="csY9" fmla="*/ 274012 h 1767225"/>
              <a:gd name="csX10" fmla="*/ 403321 w 6554739"/>
              <a:gd name="csY10" fmla="*/ 307879 h 1767225"/>
              <a:gd name="csX11" fmla="*/ 427952 w 6554739"/>
              <a:gd name="csY11" fmla="*/ 307879 h 1767225"/>
              <a:gd name="csX12" fmla="*/ 427952 w 6554739"/>
              <a:gd name="csY12" fmla="*/ 310958 h 1767225"/>
              <a:gd name="csX13" fmla="*/ 569576 w 6554739"/>
              <a:gd name="csY13" fmla="*/ 310958 h 1767225"/>
              <a:gd name="csX14" fmla="*/ 569576 w 6554739"/>
              <a:gd name="csY14" fmla="*/ 344825 h 1767225"/>
              <a:gd name="csX15" fmla="*/ 640388 w 6554739"/>
              <a:gd name="csY15" fmla="*/ 344825 h 1767225"/>
              <a:gd name="csX16" fmla="*/ 640388 w 6554739"/>
              <a:gd name="csY16" fmla="*/ 400243 h 1767225"/>
              <a:gd name="csX17" fmla="*/ 661939 w 6554739"/>
              <a:gd name="csY17" fmla="*/ 400243 h 1767225"/>
              <a:gd name="csX18" fmla="*/ 661939 w 6554739"/>
              <a:gd name="csY18" fmla="*/ 467976 h 1767225"/>
              <a:gd name="csX19" fmla="*/ 708121 w 6554739"/>
              <a:gd name="csY19" fmla="*/ 467976 h 1767225"/>
              <a:gd name="csX20" fmla="*/ 708121 w 6554739"/>
              <a:gd name="csY20" fmla="*/ 486449 h 1767225"/>
              <a:gd name="csX21" fmla="*/ 871297 w 6554739"/>
              <a:gd name="csY21" fmla="*/ 486449 h 1767225"/>
              <a:gd name="csX22" fmla="*/ 871297 w 6554739"/>
              <a:gd name="csY22" fmla="*/ 514158 h 1767225"/>
              <a:gd name="csX23" fmla="*/ 951345 w 6554739"/>
              <a:gd name="csY23" fmla="*/ 514158 h 1767225"/>
              <a:gd name="csX24" fmla="*/ 951345 w 6554739"/>
              <a:gd name="csY24" fmla="*/ 557261 h 1767225"/>
              <a:gd name="csX25" fmla="*/ 960582 w 6554739"/>
              <a:gd name="csY25" fmla="*/ 557261 h 1767225"/>
              <a:gd name="csX26" fmla="*/ 960582 w 6554739"/>
              <a:gd name="csY26" fmla="*/ 655782 h 1767225"/>
              <a:gd name="csX27" fmla="*/ 991370 w 6554739"/>
              <a:gd name="csY27" fmla="*/ 655782 h 1767225"/>
              <a:gd name="csX28" fmla="*/ 991370 w 6554739"/>
              <a:gd name="csY28" fmla="*/ 698885 h 1767225"/>
              <a:gd name="csX29" fmla="*/ 1019079 w 6554739"/>
              <a:gd name="csY29" fmla="*/ 698885 h 1767225"/>
              <a:gd name="csX30" fmla="*/ 1019079 w 6554739"/>
              <a:gd name="csY30" fmla="*/ 741988 h 1767225"/>
              <a:gd name="csX31" fmla="*/ 1108364 w 6554739"/>
              <a:gd name="csY31" fmla="*/ 741988 h 1767225"/>
              <a:gd name="csX32" fmla="*/ 1108364 w 6554739"/>
              <a:gd name="csY32" fmla="*/ 769697 h 1767225"/>
              <a:gd name="csX33" fmla="*/ 1317721 w 6554739"/>
              <a:gd name="csY33" fmla="*/ 769697 h 1767225"/>
              <a:gd name="csX34" fmla="*/ 1317721 w 6554739"/>
              <a:gd name="csY34" fmla="*/ 837431 h 1767225"/>
              <a:gd name="csX35" fmla="*/ 1348509 w 6554739"/>
              <a:gd name="csY35" fmla="*/ 837431 h 1767225"/>
              <a:gd name="csX36" fmla="*/ 1348509 w 6554739"/>
              <a:gd name="csY36" fmla="*/ 883612 h 1767225"/>
              <a:gd name="csX37" fmla="*/ 1416242 w 6554739"/>
              <a:gd name="csY37" fmla="*/ 883612 h 1767225"/>
              <a:gd name="csX38" fmla="*/ 1416242 w 6554739"/>
              <a:gd name="csY38" fmla="*/ 899006 h 1767225"/>
              <a:gd name="csX39" fmla="*/ 1527079 w 6554739"/>
              <a:gd name="csY39" fmla="*/ 899006 h 1767225"/>
              <a:gd name="csX40" fmla="*/ 1527079 w 6554739"/>
              <a:gd name="csY40" fmla="*/ 908243 h 1767225"/>
              <a:gd name="csX41" fmla="*/ 1650230 w 6554739"/>
              <a:gd name="csY41" fmla="*/ 908243 h 1767225"/>
              <a:gd name="csX42" fmla="*/ 1650230 w 6554739"/>
              <a:gd name="csY42" fmla="*/ 979055 h 1767225"/>
              <a:gd name="csX43" fmla="*/ 1681018 w 6554739"/>
              <a:gd name="csY43" fmla="*/ 979055 h 1767225"/>
              <a:gd name="csX44" fmla="*/ 1681018 w 6554739"/>
              <a:gd name="csY44" fmla="*/ 1006764 h 1767225"/>
              <a:gd name="csX45" fmla="*/ 1816485 w 6554739"/>
              <a:gd name="csY45" fmla="*/ 1006764 h 1767225"/>
              <a:gd name="csX46" fmla="*/ 1816485 w 6554739"/>
              <a:gd name="csY46" fmla="*/ 1016000 h 1767225"/>
              <a:gd name="csX47" fmla="*/ 1961188 w 6554739"/>
              <a:gd name="csY47" fmla="*/ 1016000 h 1767225"/>
              <a:gd name="csX48" fmla="*/ 1961188 w 6554739"/>
              <a:gd name="csY48" fmla="*/ 1037552 h 1767225"/>
              <a:gd name="csX49" fmla="*/ 1998133 w 6554739"/>
              <a:gd name="csY49" fmla="*/ 1037552 h 1767225"/>
              <a:gd name="csX50" fmla="*/ 1998133 w 6554739"/>
              <a:gd name="csY50" fmla="*/ 1080655 h 1767225"/>
              <a:gd name="csX51" fmla="*/ 2059709 w 6554739"/>
              <a:gd name="csY51" fmla="*/ 1080655 h 1767225"/>
              <a:gd name="csX52" fmla="*/ 2059709 w 6554739"/>
              <a:gd name="csY52" fmla="*/ 1096049 h 1767225"/>
              <a:gd name="csX53" fmla="*/ 2222885 w 6554739"/>
              <a:gd name="csY53" fmla="*/ 1096049 h 1767225"/>
              <a:gd name="csX54" fmla="*/ 2222885 w 6554739"/>
              <a:gd name="csY54" fmla="*/ 1126837 h 1767225"/>
              <a:gd name="csX55" fmla="*/ 2321406 w 6554739"/>
              <a:gd name="csY55" fmla="*/ 1126837 h 1767225"/>
              <a:gd name="csX56" fmla="*/ 2321406 w 6554739"/>
              <a:gd name="csY56" fmla="*/ 1173018 h 1767225"/>
              <a:gd name="csX57" fmla="*/ 2586182 w 6554739"/>
              <a:gd name="csY57" fmla="*/ 1173018 h 1767225"/>
              <a:gd name="csX58" fmla="*/ 2586182 w 6554739"/>
              <a:gd name="csY58" fmla="*/ 1206885 h 1767225"/>
              <a:gd name="csX59" fmla="*/ 2635442 w 6554739"/>
              <a:gd name="csY59" fmla="*/ 1206885 h 1767225"/>
              <a:gd name="csX60" fmla="*/ 2635442 w 6554739"/>
              <a:gd name="csY60" fmla="*/ 1259225 h 1767225"/>
              <a:gd name="csX61" fmla="*/ 2878667 w 6554739"/>
              <a:gd name="csY61" fmla="*/ 1259225 h 1767225"/>
              <a:gd name="csX62" fmla="*/ 2878667 w 6554739"/>
              <a:gd name="csY62" fmla="*/ 1299249 h 1767225"/>
              <a:gd name="csX63" fmla="*/ 2949479 w 6554739"/>
              <a:gd name="csY63" fmla="*/ 1299249 h 1767225"/>
              <a:gd name="csX64" fmla="*/ 2949479 w 6554739"/>
              <a:gd name="csY64" fmla="*/ 1342352 h 1767225"/>
              <a:gd name="csX65" fmla="*/ 3007976 w 6554739"/>
              <a:gd name="csY65" fmla="*/ 1342352 h 1767225"/>
              <a:gd name="csX66" fmla="*/ 3007976 w 6554739"/>
              <a:gd name="csY66" fmla="*/ 1394691 h 1767225"/>
              <a:gd name="csX67" fmla="*/ 3325091 w 6554739"/>
              <a:gd name="csY67" fmla="*/ 1394691 h 1767225"/>
              <a:gd name="csX68" fmla="*/ 3325091 w 6554739"/>
              <a:gd name="csY68" fmla="*/ 1462425 h 1767225"/>
              <a:gd name="csX69" fmla="*/ 3648364 w 6554739"/>
              <a:gd name="csY69" fmla="*/ 1462425 h 1767225"/>
              <a:gd name="csX70" fmla="*/ 3648364 w 6554739"/>
              <a:gd name="csY70" fmla="*/ 1530158 h 1767225"/>
              <a:gd name="csX71" fmla="*/ 4304145 w 6554739"/>
              <a:gd name="csY71" fmla="*/ 1530158 h 1767225"/>
              <a:gd name="csX72" fmla="*/ 4304145 w 6554739"/>
              <a:gd name="csY72" fmla="*/ 1560946 h 1767225"/>
              <a:gd name="csX73" fmla="*/ 5326303 w 6554739"/>
              <a:gd name="csY73" fmla="*/ 1560946 h 1767225"/>
              <a:gd name="csX74" fmla="*/ 5326303 w 6554739"/>
              <a:gd name="csY74" fmla="*/ 1767225 h 1767225"/>
              <a:gd name="csX75" fmla="*/ 6554739 w 6554739"/>
              <a:gd name="csY75" fmla="*/ 1767225 h 17672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  <a:cxn ang="0">
                <a:pos x="csX69" y="csY69"/>
              </a:cxn>
              <a:cxn ang="0">
                <a:pos x="csX70" y="csY70"/>
              </a:cxn>
              <a:cxn ang="0">
                <a:pos x="csX71" y="csY71"/>
              </a:cxn>
              <a:cxn ang="0">
                <a:pos x="csX72" y="csY72"/>
              </a:cxn>
              <a:cxn ang="0">
                <a:pos x="csX73" y="csY73"/>
              </a:cxn>
              <a:cxn ang="0">
                <a:pos x="csX74" y="csY74"/>
              </a:cxn>
              <a:cxn ang="0">
                <a:pos x="csX75" y="csY75"/>
              </a:cxn>
            </a:cxnLst>
            <a:rect l="l" t="t" r="r" b="b"/>
            <a:pathLst>
              <a:path w="6554739" h="1767225">
                <a:moveTo>
                  <a:pt x="0" y="0"/>
                </a:moveTo>
                <a:lnTo>
                  <a:pt x="218594" y="0"/>
                </a:lnTo>
                <a:lnTo>
                  <a:pt x="218594" y="36946"/>
                </a:lnTo>
                <a:lnTo>
                  <a:pt x="292485" y="36946"/>
                </a:lnTo>
                <a:lnTo>
                  <a:pt x="292485" y="89285"/>
                </a:lnTo>
                <a:lnTo>
                  <a:pt x="314036" y="89285"/>
                </a:lnTo>
                <a:lnTo>
                  <a:pt x="314036" y="200122"/>
                </a:lnTo>
                <a:lnTo>
                  <a:pt x="338667" y="200122"/>
                </a:lnTo>
                <a:lnTo>
                  <a:pt x="338667" y="274012"/>
                </a:lnTo>
                <a:lnTo>
                  <a:pt x="403321" y="274012"/>
                </a:lnTo>
                <a:lnTo>
                  <a:pt x="403321" y="307879"/>
                </a:lnTo>
                <a:lnTo>
                  <a:pt x="427952" y="307879"/>
                </a:lnTo>
                <a:lnTo>
                  <a:pt x="427952" y="310958"/>
                </a:lnTo>
                <a:lnTo>
                  <a:pt x="569576" y="310958"/>
                </a:lnTo>
                <a:lnTo>
                  <a:pt x="569576" y="344825"/>
                </a:lnTo>
                <a:lnTo>
                  <a:pt x="640388" y="344825"/>
                </a:lnTo>
                <a:lnTo>
                  <a:pt x="640388" y="400243"/>
                </a:lnTo>
                <a:lnTo>
                  <a:pt x="661939" y="400243"/>
                </a:lnTo>
                <a:lnTo>
                  <a:pt x="661939" y="467976"/>
                </a:lnTo>
                <a:lnTo>
                  <a:pt x="708121" y="467976"/>
                </a:lnTo>
                <a:lnTo>
                  <a:pt x="708121" y="486449"/>
                </a:lnTo>
                <a:lnTo>
                  <a:pt x="871297" y="486449"/>
                </a:lnTo>
                <a:lnTo>
                  <a:pt x="871297" y="514158"/>
                </a:lnTo>
                <a:lnTo>
                  <a:pt x="951345" y="514158"/>
                </a:lnTo>
                <a:lnTo>
                  <a:pt x="951345" y="557261"/>
                </a:lnTo>
                <a:lnTo>
                  <a:pt x="960582" y="557261"/>
                </a:lnTo>
                <a:lnTo>
                  <a:pt x="960582" y="655782"/>
                </a:lnTo>
                <a:lnTo>
                  <a:pt x="991370" y="655782"/>
                </a:lnTo>
                <a:lnTo>
                  <a:pt x="991370" y="698885"/>
                </a:lnTo>
                <a:lnTo>
                  <a:pt x="1019079" y="698885"/>
                </a:lnTo>
                <a:lnTo>
                  <a:pt x="1019079" y="741988"/>
                </a:lnTo>
                <a:lnTo>
                  <a:pt x="1108364" y="741988"/>
                </a:lnTo>
                <a:lnTo>
                  <a:pt x="1108364" y="769697"/>
                </a:lnTo>
                <a:lnTo>
                  <a:pt x="1317721" y="769697"/>
                </a:lnTo>
                <a:lnTo>
                  <a:pt x="1317721" y="837431"/>
                </a:lnTo>
                <a:lnTo>
                  <a:pt x="1348509" y="837431"/>
                </a:lnTo>
                <a:lnTo>
                  <a:pt x="1348509" y="883612"/>
                </a:lnTo>
                <a:lnTo>
                  <a:pt x="1416242" y="883612"/>
                </a:lnTo>
                <a:lnTo>
                  <a:pt x="1416242" y="899006"/>
                </a:lnTo>
                <a:lnTo>
                  <a:pt x="1527079" y="899006"/>
                </a:lnTo>
                <a:lnTo>
                  <a:pt x="1527079" y="908243"/>
                </a:lnTo>
                <a:lnTo>
                  <a:pt x="1650230" y="908243"/>
                </a:lnTo>
                <a:lnTo>
                  <a:pt x="1650230" y="979055"/>
                </a:lnTo>
                <a:lnTo>
                  <a:pt x="1681018" y="979055"/>
                </a:lnTo>
                <a:lnTo>
                  <a:pt x="1681018" y="1006764"/>
                </a:lnTo>
                <a:lnTo>
                  <a:pt x="1816485" y="1006764"/>
                </a:lnTo>
                <a:lnTo>
                  <a:pt x="1816485" y="1016000"/>
                </a:lnTo>
                <a:lnTo>
                  <a:pt x="1961188" y="1016000"/>
                </a:lnTo>
                <a:lnTo>
                  <a:pt x="1961188" y="1037552"/>
                </a:lnTo>
                <a:lnTo>
                  <a:pt x="1998133" y="1037552"/>
                </a:lnTo>
                <a:lnTo>
                  <a:pt x="1998133" y="1080655"/>
                </a:lnTo>
                <a:lnTo>
                  <a:pt x="2059709" y="1080655"/>
                </a:lnTo>
                <a:lnTo>
                  <a:pt x="2059709" y="1096049"/>
                </a:lnTo>
                <a:lnTo>
                  <a:pt x="2222885" y="1096049"/>
                </a:lnTo>
                <a:lnTo>
                  <a:pt x="2222885" y="1126837"/>
                </a:lnTo>
                <a:lnTo>
                  <a:pt x="2321406" y="1126837"/>
                </a:lnTo>
                <a:lnTo>
                  <a:pt x="2321406" y="1173018"/>
                </a:lnTo>
                <a:lnTo>
                  <a:pt x="2586182" y="1173018"/>
                </a:lnTo>
                <a:lnTo>
                  <a:pt x="2586182" y="1206885"/>
                </a:lnTo>
                <a:lnTo>
                  <a:pt x="2635442" y="1206885"/>
                </a:lnTo>
                <a:lnTo>
                  <a:pt x="2635442" y="1259225"/>
                </a:lnTo>
                <a:lnTo>
                  <a:pt x="2878667" y="1259225"/>
                </a:lnTo>
                <a:lnTo>
                  <a:pt x="2878667" y="1299249"/>
                </a:lnTo>
                <a:lnTo>
                  <a:pt x="2949479" y="1299249"/>
                </a:lnTo>
                <a:lnTo>
                  <a:pt x="2949479" y="1342352"/>
                </a:lnTo>
                <a:lnTo>
                  <a:pt x="3007976" y="1342352"/>
                </a:lnTo>
                <a:lnTo>
                  <a:pt x="3007976" y="1394691"/>
                </a:lnTo>
                <a:lnTo>
                  <a:pt x="3325091" y="1394691"/>
                </a:lnTo>
                <a:lnTo>
                  <a:pt x="3325091" y="1462425"/>
                </a:lnTo>
                <a:lnTo>
                  <a:pt x="3648364" y="1462425"/>
                </a:lnTo>
                <a:lnTo>
                  <a:pt x="3648364" y="1530158"/>
                </a:lnTo>
                <a:lnTo>
                  <a:pt x="4304145" y="1530158"/>
                </a:lnTo>
                <a:lnTo>
                  <a:pt x="4304145" y="1560946"/>
                </a:lnTo>
                <a:lnTo>
                  <a:pt x="5326303" y="1560946"/>
                </a:lnTo>
                <a:lnTo>
                  <a:pt x="5326303" y="1767225"/>
                </a:lnTo>
                <a:lnTo>
                  <a:pt x="6554739" y="1767225"/>
                </a:lnTo>
              </a:path>
            </a:pathLst>
          </a:cu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68" name="Freeform: Shape 10267">
            <a:extLst>
              <a:ext uri="{FF2B5EF4-FFF2-40B4-BE49-F238E27FC236}">
                <a16:creationId xmlns:a16="http://schemas.microsoft.com/office/drawing/2014/main" id="{74FF4110-65C8-323C-0BB8-4831B548ED70}"/>
              </a:ext>
            </a:extLst>
          </p:cNvPr>
          <p:cNvSpPr/>
          <p:nvPr/>
        </p:nvSpPr>
        <p:spPr>
          <a:xfrm>
            <a:off x="3039414" y="1447585"/>
            <a:ext cx="5671856" cy="1339403"/>
          </a:xfrm>
          <a:custGeom>
            <a:avLst/>
            <a:gdLst>
              <a:gd name="csX0" fmla="*/ 0 w 5671856"/>
              <a:gd name="csY0" fmla="*/ 0 h 1339403"/>
              <a:gd name="csX1" fmla="*/ 229244 w 5671856"/>
              <a:gd name="csY1" fmla="*/ 0 h 1339403"/>
              <a:gd name="csX2" fmla="*/ 229244 w 5671856"/>
              <a:gd name="csY2" fmla="*/ 10303 h 1339403"/>
              <a:gd name="csX3" fmla="*/ 319396 w 5671856"/>
              <a:gd name="csY3" fmla="*/ 10303 h 1339403"/>
              <a:gd name="csX4" fmla="*/ 319396 w 5671856"/>
              <a:gd name="csY4" fmla="*/ 69546 h 1339403"/>
              <a:gd name="csX5" fmla="*/ 337427 w 5671856"/>
              <a:gd name="csY5" fmla="*/ 69546 h 1339403"/>
              <a:gd name="csX6" fmla="*/ 337427 w 5671856"/>
              <a:gd name="csY6" fmla="*/ 95304 h 1339403"/>
              <a:gd name="csX7" fmla="*/ 373487 w 5671856"/>
              <a:gd name="csY7" fmla="*/ 95304 h 1339403"/>
              <a:gd name="csX8" fmla="*/ 373487 w 5671856"/>
              <a:gd name="csY8" fmla="*/ 110759 h 1339403"/>
              <a:gd name="csX9" fmla="*/ 633641 w 5671856"/>
              <a:gd name="csY9" fmla="*/ 110759 h 1339403"/>
              <a:gd name="csX10" fmla="*/ 633641 w 5671856"/>
              <a:gd name="csY10" fmla="*/ 136516 h 1339403"/>
              <a:gd name="csX11" fmla="*/ 664550 w 5671856"/>
              <a:gd name="csY11" fmla="*/ 136516 h 1339403"/>
              <a:gd name="csX12" fmla="*/ 664550 w 5671856"/>
              <a:gd name="csY12" fmla="*/ 195759 h 1339403"/>
              <a:gd name="csX13" fmla="*/ 713490 w 5671856"/>
              <a:gd name="csY13" fmla="*/ 195759 h 1339403"/>
              <a:gd name="csX14" fmla="*/ 713490 w 5671856"/>
              <a:gd name="csY14" fmla="*/ 224093 h 1339403"/>
              <a:gd name="csX15" fmla="*/ 829400 w 5671856"/>
              <a:gd name="csY15" fmla="*/ 224093 h 1339403"/>
              <a:gd name="csX16" fmla="*/ 829400 w 5671856"/>
              <a:gd name="csY16" fmla="*/ 239547 h 1339403"/>
              <a:gd name="csX17" fmla="*/ 909249 w 5671856"/>
              <a:gd name="csY17" fmla="*/ 239547 h 1339403"/>
              <a:gd name="csX18" fmla="*/ 909249 w 5671856"/>
              <a:gd name="csY18" fmla="*/ 262729 h 1339403"/>
              <a:gd name="csX19" fmla="*/ 953037 w 5671856"/>
              <a:gd name="csY19" fmla="*/ 262729 h 1339403"/>
              <a:gd name="csX20" fmla="*/ 953037 w 5671856"/>
              <a:gd name="csY20" fmla="*/ 285911 h 1339403"/>
              <a:gd name="csX21" fmla="*/ 978794 w 5671856"/>
              <a:gd name="csY21" fmla="*/ 285911 h 1339403"/>
              <a:gd name="csX22" fmla="*/ 978794 w 5671856"/>
              <a:gd name="csY22" fmla="*/ 321972 h 1339403"/>
              <a:gd name="csX23" fmla="*/ 996825 w 5671856"/>
              <a:gd name="csY23" fmla="*/ 321972 h 1339403"/>
              <a:gd name="csX24" fmla="*/ 996825 w 5671856"/>
              <a:gd name="csY24" fmla="*/ 409549 h 1339403"/>
              <a:gd name="csX25" fmla="*/ 1045765 w 5671856"/>
              <a:gd name="csY25" fmla="*/ 409549 h 1339403"/>
              <a:gd name="csX26" fmla="*/ 1045765 w 5671856"/>
              <a:gd name="csY26" fmla="*/ 422427 h 1339403"/>
              <a:gd name="csX27" fmla="*/ 1071522 w 5671856"/>
              <a:gd name="csY27" fmla="*/ 422427 h 1339403"/>
              <a:gd name="csX28" fmla="*/ 1071522 w 5671856"/>
              <a:gd name="csY28" fmla="*/ 445609 h 1339403"/>
              <a:gd name="csX29" fmla="*/ 1184856 w 5671856"/>
              <a:gd name="csY29" fmla="*/ 445609 h 1339403"/>
              <a:gd name="csX30" fmla="*/ 1184856 w 5671856"/>
              <a:gd name="csY30" fmla="*/ 458488 h 1339403"/>
              <a:gd name="csX31" fmla="*/ 1213190 w 5671856"/>
              <a:gd name="csY31" fmla="*/ 458488 h 1339403"/>
              <a:gd name="csX32" fmla="*/ 1213190 w 5671856"/>
              <a:gd name="csY32" fmla="*/ 481670 h 1339403"/>
              <a:gd name="csX33" fmla="*/ 1300766 w 5671856"/>
              <a:gd name="csY33" fmla="*/ 481670 h 1339403"/>
              <a:gd name="csX34" fmla="*/ 1300766 w 5671856"/>
              <a:gd name="csY34" fmla="*/ 507428 h 1339403"/>
              <a:gd name="csX35" fmla="*/ 1349706 w 5671856"/>
              <a:gd name="csY35" fmla="*/ 507428 h 1339403"/>
              <a:gd name="csX36" fmla="*/ 1349706 w 5671856"/>
              <a:gd name="csY36" fmla="*/ 533186 h 1339403"/>
              <a:gd name="csX37" fmla="*/ 1558344 w 5671856"/>
              <a:gd name="csY37" fmla="*/ 533186 h 1339403"/>
              <a:gd name="csX38" fmla="*/ 1558344 w 5671856"/>
              <a:gd name="csY38" fmla="*/ 548640 h 1339403"/>
              <a:gd name="csX39" fmla="*/ 1625314 w 5671856"/>
              <a:gd name="csY39" fmla="*/ 548640 h 1339403"/>
              <a:gd name="csX40" fmla="*/ 1625314 w 5671856"/>
              <a:gd name="csY40" fmla="*/ 574398 h 1339403"/>
              <a:gd name="csX41" fmla="*/ 1640769 w 5671856"/>
              <a:gd name="csY41" fmla="*/ 574398 h 1339403"/>
              <a:gd name="csX42" fmla="*/ 1640769 w 5671856"/>
              <a:gd name="csY42" fmla="*/ 620762 h 1339403"/>
              <a:gd name="csX43" fmla="*/ 1707739 w 5671856"/>
              <a:gd name="csY43" fmla="*/ 620762 h 1339403"/>
              <a:gd name="csX44" fmla="*/ 1707739 w 5671856"/>
              <a:gd name="csY44" fmla="*/ 633641 h 1339403"/>
              <a:gd name="csX45" fmla="*/ 1970468 w 5671856"/>
              <a:gd name="csY45" fmla="*/ 633641 h 1339403"/>
              <a:gd name="csX46" fmla="*/ 1970468 w 5671856"/>
              <a:gd name="csY46" fmla="*/ 692884 h 1339403"/>
              <a:gd name="csX47" fmla="*/ 1991074 w 5671856"/>
              <a:gd name="csY47" fmla="*/ 692884 h 1339403"/>
              <a:gd name="csX48" fmla="*/ 1991074 w 5671856"/>
              <a:gd name="csY48" fmla="*/ 762430 h 1339403"/>
              <a:gd name="csX49" fmla="*/ 2014256 w 5671856"/>
              <a:gd name="csY49" fmla="*/ 762430 h 1339403"/>
              <a:gd name="csX50" fmla="*/ 2014256 w 5671856"/>
              <a:gd name="csY50" fmla="*/ 803642 h 1339403"/>
              <a:gd name="csX51" fmla="*/ 2083802 w 5671856"/>
              <a:gd name="csY51" fmla="*/ 803642 h 1339403"/>
              <a:gd name="csX52" fmla="*/ 2083802 w 5671856"/>
              <a:gd name="csY52" fmla="*/ 811369 h 1339403"/>
              <a:gd name="csX53" fmla="*/ 2210015 w 5671856"/>
              <a:gd name="csY53" fmla="*/ 811369 h 1339403"/>
              <a:gd name="csX54" fmla="*/ 2210015 w 5671856"/>
              <a:gd name="csY54" fmla="*/ 831976 h 1339403"/>
              <a:gd name="csX55" fmla="*/ 2300167 w 5671856"/>
              <a:gd name="csY55" fmla="*/ 831976 h 1339403"/>
              <a:gd name="csX56" fmla="*/ 2300167 w 5671856"/>
              <a:gd name="csY56" fmla="*/ 847430 h 1339403"/>
              <a:gd name="csX57" fmla="*/ 2369713 w 5671856"/>
              <a:gd name="csY57" fmla="*/ 847430 h 1339403"/>
              <a:gd name="csX58" fmla="*/ 2369713 w 5671856"/>
              <a:gd name="csY58" fmla="*/ 860309 h 1339403"/>
              <a:gd name="csX59" fmla="*/ 2488198 w 5671856"/>
              <a:gd name="csY59" fmla="*/ 860309 h 1339403"/>
              <a:gd name="csX60" fmla="*/ 2488198 w 5671856"/>
              <a:gd name="csY60" fmla="*/ 868036 h 1339403"/>
              <a:gd name="csX61" fmla="*/ 2629866 w 5671856"/>
              <a:gd name="csY61" fmla="*/ 868036 h 1339403"/>
              <a:gd name="csX62" fmla="*/ 2629866 w 5671856"/>
              <a:gd name="csY62" fmla="*/ 906673 h 1339403"/>
              <a:gd name="csX63" fmla="*/ 2683957 w 5671856"/>
              <a:gd name="csY63" fmla="*/ 906673 h 1339403"/>
              <a:gd name="csX64" fmla="*/ 2683957 w 5671856"/>
              <a:gd name="csY64" fmla="*/ 924703 h 1339403"/>
              <a:gd name="csX65" fmla="*/ 2792140 w 5671856"/>
              <a:gd name="csY65" fmla="*/ 924703 h 1339403"/>
              <a:gd name="csX66" fmla="*/ 2792140 w 5671856"/>
              <a:gd name="csY66" fmla="*/ 940158 h 1339403"/>
              <a:gd name="csX67" fmla="*/ 2802443 w 5671856"/>
              <a:gd name="csY67" fmla="*/ 940158 h 1339403"/>
              <a:gd name="csX68" fmla="*/ 2802443 w 5671856"/>
              <a:gd name="csY68" fmla="*/ 950461 h 1339403"/>
              <a:gd name="csX69" fmla="*/ 2938959 w 5671856"/>
              <a:gd name="csY69" fmla="*/ 950461 h 1339403"/>
              <a:gd name="csX70" fmla="*/ 2938959 w 5671856"/>
              <a:gd name="csY70" fmla="*/ 981370 h 1339403"/>
              <a:gd name="csX71" fmla="*/ 2975020 w 5671856"/>
              <a:gd name="csY71" fmla="*/ 981370 h 1339403"/>
              <a:gd name="csX72" fmla="*/ 2975020 w 5671856"/>
              <a:gd name="csY72" fmla="*/ 1004552 h 1339403"/>
              <a:gd name="csX73" fmla="*/ 3008505 w 5671856"/>
              <a:gd name="csY73" fmla="*/ 1004552 h 1339403"/>
              <a:gd name="csX74" fmla="*/ 3008505 w 5671856"/>
              <a:gd name="csY74" fmla="*/ 1025159 h 1339403"/>
              <a:gd name="csX75" fmla="*/ 3111536 w 5671856"/>
              <a:gd name="csY75" fmla="*/ 1025159 h 1339403"/>
              <a:gd name="csX76" fmla="*/ 3111536 w 5671856"/>
              <a:gd name="csY76" fmla="*/ 1035462 h 1339403"/>
              <a:gd name="csX77" fmla="*/ 3271234 w 5671856"/>
              <a:gd name="csY77" fmla="*/ 1035462 h 1339403"/>
              <a:gd name="csX78" fmla="*/ 3271234 w 5671856"/>
              <a:gd name="csY78" fmla="*/ 1050916 h 1339403"/>
              <a:gd name="csX79" fmla="*/ 3418053 w 5671856"/>
              <a:gd name="csY79" fmla="*/ 1050916 h 1339403"/>
              <a:gd name="csX80" fmla="*/ 3418053 w 5671856"/>
              <a:gd name="csY80" fmla="*/ 1058644 h 1339403"/>
              <a:gd name="csX81" fmla="*/ 3634418 w 5671856"/>
              <a:gd name="csY81" fmla="*/ 1058644 h 1339403"/>
              <a:gd name="csX82" fmla="*/ 3634418 w 5671856"/>
              <a:gd name="csY82" fmla="*/ 1086977 h 1339403"/>
              <a:gd name="csX83" fmla="*/ 3660176 w 5671856"/>
              <a:gd name="csY83" fmla="*/ 1086977 h 1339403"/>
              <a:gd name="csX84" fmla="*/ 3660176 w 5671856"/>
              <a:gd name="csY84" fmla="*/ 1110159 h 1339403"/>
              <a:gd name="csX85" fmla="*/ 3894571 w 5671856"/>
              <a:gd name="csY85" fmla="*/ 1110159 h 1339403"/>
              <a:gd name="csX86" fmla="*/ 3894571 w 5671856"/>
              <a:gd name="csY86" fmla="*/ 1138493 h 1339403"/>
              <a:gd name="csX87" fmla="*/ 3912602 w 5671856"/>
              <a:gd name="csY87" fmla="*/ 1138493 h 1339403"/>
              <a:gd name="csX88" fmla="*/ 3912602 w 5671856"/>
              <a:gd name="csY88" fmla="*/ 1156523 h 1339403"/>
              <a:gd name="csX89" fmla="*/ 3953814 w 5671856"/>
              <a:gd name="csY89" fmla="*/ 1156523 h 1339403"/>
              <a:gd name="csX90" fmla="*/ 3953814 w 5671856"/>
              <a:gd name="csY90" fmla="*/ 1184857 h 1339403"/>
              <a:gd name="csX91" fmla="*/ 3987299 w 5671856"/>
              <a:gd name="csY91" fmla="*/ 1184857 h 1339403"/>
              <a:gd name="csX92" fmla="*/ 3987299 w 5671856"/>
              <a:gd name="csY92" fmla="*/ 1210614 h 1339403"/>
              <a:gd name="csX93" fmla="*/ 4018209 w 5671856"/>
              <a:gd name="csY93" fmla="*/ 1210614 h 1339403"/>
              <a:gd name="csX94" fmla="*/ 4018209 w 5671856"/>
              <a:gd name="csY94" fmla="*/ 1236372 h 1339403"/>
              <a:gd name="csX95" fmla="*/ 4059421 w 5671856"/>
              <a:gd name="csY95" fmla="*/ 1236372 h 1339403"/>
              <a:gd name="csX96" fmla="*/ 4059421 w 5671856"/>
              <a:gd name="csY96" fmla="*/ 1251827 h 1339403"/>
              <a:gd name="csX97" fmla="*/ 4363362 w 5671856"/>
              <a:gd name="csY97" fmla="*/ 1251827 h 1339403"/>
              <a:gd name="csX98" fmla="*/ 4363362 w 5671856"/>
              <a:gd name="csY98" fmla="*/ 1290463 h 1339403"/>
              <a:gd name="csX99" fmla="*/ 4628667 w 5671856"/>
              <a:gd name="csY99" fmla="*/ 1290463 h 1339403"/>
              <a:gd name="csX100" fmla="*/ 4628667 w 5671856"/>
              <a:gd name="csY100" fmla="*/ 1339403 h 1339403"/>
              <a:gd name="csX101" fmla="*/ 5671856 w 5671856"/>
              <a:gd name="csY101" fmla="*/ 1339403 h 133940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  <a:cxn ang="0">
                <a:pos x="csX69" y="csY69"/>
              </a:cxn>
              <a:cxn ang="0">
                <a:pos x="csX70" y="csY70"/>
              </a:cxn>
              <a:cxn ang="0">
                <a:pos x="csX71" y="csY71"/>
              </a:cxn>
              <a:cxn ang="0">
                <a:pos x="csX72" y="csY72"/>
              </a:cxn>
              <a:cxn ang="0">
                <a:pos x="csX73" y="csY73"/>
              </a:cxn>
              <a:cxn ang="0">
                <a:pos x="csX74" y="csY74"/>
              </a:cxn>
              <a:cxn ang="0">
                <a:pos x="csX75" y="csY75"/>
              </a:cxn>
              <a:cxn ang="0">
                <a:pos x="csX76" y="csY76"/>
              </a:cxn>
              <a:cxn ang="0">
                <a:pos x="csX77" y="csY77"/>
              </a:cxn>
              <a:cxn ang="0">
                <a:pos x="csX78" y="csY78"/>
              </a:cxn>
              <a:cxn ang="0">
                <a:pos x="csX79" y="csY79"/>
              </a:cxn>
              <a:cxn ang="0">
                <a:pos x="csX80" y="csY80"/>
              </a:cxn>
              <a:cxn ang="0">
                <a:pos x="csX81" y="csY81"/>
              </a:cxn>
              <a:cxn ang="0">
                <a:pos x="csX82" y="csY82"/>
              </a:cxn>
              <a:cxn ang="0">
                <a:pos x="csX83" y="csY83"/>
              </a:cxn>
              <a:cxn ang="0">
                <a:pos x="csX84" y="csY84"/>
              </a:cxn>
              <a:cxn ang="0">
                <a:pos x="csX85" y="csY85"/>
              </a:cxn>
              <a:cxn ang="0">
                <a:pos x="csX86" y="csY86"/>
              </a:cxn>
              <a:cxn ang="0">
                <a:pos x="csX87" y="csY87"/>
              </a:cxn>
              <a:cxn ang="0">
                <a:pos x="csX88" y="csY88"/>
              </a:cxn>
              <a:cxn ang="0">
                <a:pos x="csX89" y="csY89"/>
              </a:cxn>
              <a:cxn ang="0">
                <a:pos x="csX90" y="csY90"/>
              </a:cxn>
              <a:cxn ang="0">
                <a:pos x="csX91" y="csY91"/>
              </a:cxn>
              <a:cxn ang="0">
                <a:pos x="csX92" y="csY92"/>
              </a:cxn>
              <a:cxn ang="0">
                <a:pos x="csX93" y="csY93"/>
              </a:cxn>
              <a:cxn ang="0">
                <a:pos x="csX94" y="csY94"/>
              </a:cxn>
              <a:cxn ang="0">
                <a:pos x="csX95" y="csY95"/>
              </a:cxn>
              <a:cxn ang="0">
                <a:pos x="csX96" y="csY96"/>
              </a:cxn>
              <a:cxn ang="0">
                <a:pos x="csX97" y="csY97"/>
              </a:cxn>
              <a:cxn ang="0">
                <a:pos x="csX98" y="csY98"/>
              </a:cxn>
              <a:cxn ang="0">
                <a:pos x="csX99" y="csY99"/>
              </a:cxn>
              <a:cxn ang="0">
                <a:pos x="csX100" y="csY100"/>
              </a:cxn>
              <a:cxn ang="0">
                <a:pos x="csX101" y="csY101"/>
              </a:cxn>
            </a:cxnLst>
            <a:rect l="l" t="t" r="r" b="b"/>
            <a:pathLst>
              <a:path w="5671856" h="1339403">
                <a:moveTo>
                  <a:pt x="0" y="0"/>
                </a:moveTo>
                <a:lnTo>
                  <a:pt x="229244" y="0"/>
                </a:lnTo>
                <a:lnTo>
                  <a:pt x="229244" y="10303"/>
                </a:lnTo>
                <a:lnTo>
                  <a:pt x="319396" y="10303"/>
                </a:lnTo>
                <a:lnTo>
                  <a:pt x="319396" y="69546"/>
                </a:lnTo>
                <a:lnTo>
                  <a:pt x="337427" y="69546"/>
                </a:lnTo>
                <a:lnTo>
                  <a:pt x="337427" y="95304"/>
                </a:lnTo>
                <a:lnTo>
                  <a:pt x="373487" y="95304"/>
                </a:lnTo>
                <a:lnTo>
                  <a:pt x="373487" y="110759"/>
                </a:lnTo>
                <a:lnTo>
                  <a:pt x="633641" y="110759"/>
                </a:lnTo>
                <a:lnTo>
                  <a:pt x="633641" y="136516"/>
                </a:lnTo>
                <a:lnTo>
                  <a:pt x="664550" y="136516"/>
                </a:lnTo>
                <a:lnTo>
                  <a:pt x="664550" y="195759"/>
                </a:lnTo>
                <a:lnTo>
                  <a:pt x="713490" y="195759"/>
                </a:lnTo>
                <a:lnTo>
                  <a:pt x="713490" y="224093"/>
                </a:lnTo>
                <a:lnTo>
                  <a:pt x="829400" y="224093"/>
                </a:lnTo>
                <a:lnTo>
                  <a:pt x="829400" y="239547"/>
                </a:lnTo>
                <a:lnTo>
                  <a:pt x="909249" y="239547"/>
                </a:lnTo>
                <a:lnTo>
                  <a:pt x="909249" y="262729"/>
                </a:lnTo>
                <a:lnTo>
                  <a:pt x="953037" y="262729"/>
                </a:lnTo>
                <a:lnTo>
                  <a:pt x="953037" y="285911"/>
                </a:lnTo>
                <a:lnTo>
                  <a:pt x="978794" y="285911"/>
                </a:lnTo>
                <a:lnTo>
                  <a:pt x="978794" y="321972"/>
                </a:lnTo>
                <a:lnTo>
                  <a:pt x="996825" y="321972"/>
                </a:lnTo>
                <a:lnTo>
                  <a:pt x="996825" y="409549"/>
                </a:lnTo>
                <a:lnTo>
                  <a:pt x="1045765" y="409549"/>
                </a:lnTo>
                <a:lnTo>
                  <a:pt x="1045765" y="422427"/>
                </a:lnTo>
                <a:lnTo>
                  <a:pt x="1071522" y="422427"/>
                </a:lnTo>
                <a:lnTo>
                  <a:pt x="1071522" y="445609"/>
                </a:lnTo>
                <a:lnTo>
                  <a:pt x="1184856" y="445609"/>
                </a:lnTo>
                <a:lnTo>
                  <a:pt x="1184856" y="458488"/>
                </a:lnTo>
                <a:lnTo>
                  <a:pt x="1213190" y="458488"/>
                </a:lnTo>
                <a:lnTo>
                  <a:pt x="1213190" y="481670"/>
                </a:lnTo>
                <a:lnTo>
                  <a:pt x="1300766" y="481670"/>
                </a:lnTo>
                <a:lnTo>
                  <a:pt x="1300766" y="507428"/>
                </a:lnTo>
                <a:lnTo>
                  <a:pt x="1349706" y="507428"/>
                </a:lnTo>
                <a:lnTo>
                  <a:pt x="1349706" y="533186"/>
                </a:lnTo>
                <a:lnTo>
                  <a:pt x="1558344" y="533186"/>
                </a:lnTo>
                <a:lnTo>
                  <a:pt x="1558344" y="548640"/>
                </a:lnTo>
                <a:lnTo>
                  <a:pt x="1625314" y="548640"/>
                </a:lnTo>
                <a:lnTo>
                  <a:pt x="1625314" y="574398"/>
                </a:lnTo>
                <a:lnTo>
                  <a:pt x="1640769" y="574398"/>
                </a:lnTo>
                <a:lnTo>
                  <a:pt x="1640769" y="620762"/>
                </a:lnTo>
                <a:lnTo>
                  <a:pt x="1707739" y="620762"/>
                </a:lnTo>
                <a:lnTo>
                  <a:pt x="1707739" y="633641"/>
                </a:lnTo>
                <a:lnTo>
                  <a:pt x="1970468" y="633641"/>
                </a:lnTo>
                <a:lnTo>
                  <a:pt x="1970468" y="692884"/>
                </a:lnTo>
                <a:lnTo>
                  <a:pt x="1991074" y="692884"/>
                </a:lnTo>
                <a:lnTo>
                  <a:pt x="1991074" y="762430"/>
                </a:lnTo>
                <a:lnTo>
                  <a:pt x="2014256" y="762430"/>
                </a:lnTo>
                <a:lnTo>
                  <a:pt x="2014256" y="803642"/>
                </a:lnTo>
                <a:lnTo>
                  <a:pt x="2083802" y="803642"/>
                </a:lnTo>
                <a:lnTo>
                  <a:pt x="2083802" y="811369"/>
                </a:lnTo>
                <a:lnTo>
                  <a:pt x="2210015" y="811369"/>
                </a:lnTo>
                <a:lnTo>
                  <a:pt x="2210015" y="831976"/>
                </a:lnTo>
                <a:lnTo>
                  <a:pt x="2300167" y="831976"/>
                </a:lnTo>
                <a:lnTo>
                  <a:pt x="2300167" y="847430"/>
                </a:lnTo>
                <a:lnTo>
                  <a:pt x="2369713" y="847430"/>
                </a:lnTo>
                <a:lnTo>
                  <a:pt x="2369713" y="860309"/>
                </a:lnTo>
                <a:lnTo>
                  <a:pt x="2488198" y="860309"/>
                </a:lnTo>
                <a:lnTo>
                  <a:pt x="2488198" y="868036"/>
                </a:lnTo>
                <a:lnTo>
                  <a:pt x="2629866" y="868036"/>
                </a:lnTo>
                <a:lnTo>
                  <a:pt x="2629866" y="906673"/>
                </a:lnTo>
                <a:lnTo>
                  <a:pt x="2683957" y="906673"/>
                </a:lnTo>
                <a:lnTo>
                  <a:pt x="2683957" y="924703"/>
                </a:lnTo>
                <a:lnTo>
                  <a:pt x="2792140" y="924703"/>
                </a:lnTo>
                <a:lnTo>
                  <a:pt x="2792140" y="940158"/>
                </a:lnTo>
                <a:lnTo>
                  <a:pt x="2802443" y="940158"/>
                </a:lnTo>
                <a:lnTo>
                  <a:pt x="2802443" y="950461"/>
                </a:lnTo>
                <a:lnTo>
                  <a:pt x="2938959" y="950461"/>
                </a:lnTo>
                <a:lnTo>
                  <a:pt x="2938959" y="981370"/>
                </a:lnTo>
                <a:lnTo>
                  <a:pt x="2975020" y="981370"/>
                </a:lnTo>
                <a:lnTo>
                  <a:pt x="2975020" y="1004552"/>
                </a:lnTo>
                <a:lnTo>
                  <a:pt x="3008505" y="1004552"/>
                </a:lnTo>
                <a:lnTo>
                  <a:pt x="3008505" y="1025159"/>
                </a:lnTo>
                <a:lnTo>
                  <a:pt x="3111536" y="1025159"/>
                </a:lnTo>
                <a:lnTo>
                  <a:pt x="3111536" y="1035462"/>
                </a:lnTo>
                <a:lnTo>
                  <a:pt x="3271234" y="1035462"/>
                </a:lnTo>
                <a:lnTo>
                  <a:pt x="3271234" y="1050916"/>
                </a:lnTo>
                <a:lnTo>
                  <a:pt x="3418053" y="1050916"/>
                </a:lnTo>
                <a:lnTo>
                  <a:pt x="3418053" y="1058644"/>
                </a:lnTo>
                <a:lnTo>
                  <a:pt x="3634418" y="1058644"/>
                </a:lnTo>
                <a:lnTo>
                  <a:pt x="3634418" y="1086977"/>
                </a:lnTo>
                <a:lnTo>
                  <a:pt x="3660176" y="1086977"/>
                </a:lnTo>
                <a:lnTo>
                  <a:pt x="3660176" y="1110159"/>
                </a:lnTo>
                <a:lnTo>
                  <a:pt x="3894571" y="1110159"/>
                </a:lnTo>
                <a:lnTo>
                  <a:pt x="3894571" y="1138493"/>
                </a:lnTo>
                <a:lnTo>
                  <a:pt x="3912602" y="1138493"/>
                </a:lnTo>
                <a:lnTo>
                  <a:pt x="3912602" y="1156523"/>
                </a:lnTo>
                <a:lnTo>
                  <a:pt x="3953814" y="1156523"/>
                </a:lnTo>
                <a:lnTo>
                  <a:pt x="3953814" y="1184857"/>
                </a:lnTo>
                <a:lnTo>
                  <a:pt x="3987299" y="1184857"/>
                </a:lnTo>
                <a:lnTo>
                  <a:pt x="3987299" y="1210614"/>
                </a:lnTo>
                <a:lnTo>
                  <a:pt x="4018209" y="1210614"/>
                </a:lnTo>
                <a:lnTo>
                  <a:pt x="4018209" y="1236372"/>
                </a:lnTo>
                <a:lnTo>
                  <a:pt x="4059421" y="1236372"/>
                </a:lnTo>
                <a:lnTo>
                  <a:pt x="4059421" y="1251827"/>
                </a:lnTo>
                <a:lnTo>
                  <a:pt x="4363362" y="1251827"/>
                </a:lnTo>
                <a:lnTo>
                  <a:pt x="4363362" y="1290463"/>
                </a:lnTo>
                <a:lnTo>
                  <a:pt x="4628667" y="1290463"/>
                </a:lnTo>
                <a:lnTo>
                  <a:pt x="4628667" y="1339403"/>
                </a:lnTo>
                <a:lnTo>
                  <a:pt x="5671856" y="1339403"/>
                </a:lnTo>
              </a:path>
            </a:pathLst>
          </a:cu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44" name="Content Placeholder 12">
            <a:extLst>
              <a:ext uri="{FF2B5EF4-FFF2-40B4-BE49-F238E27FC236}">
                <a16:creationId xmlns:a16="http://schemas.microsoft.com/office/drawing/2014/main" id="{ACBC1158-2D7F-9840-F3B5-A8991CFFA0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5377543"/>
            <a:ext cx="11740260" cy="71236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Median PFS was significantly longer in patients receiving tucatinib + trastuzumab and pertuzumab vs placebo + trastuzumab and pertuzumab (diff. 8.6 </a:t>
            </a:r>
            <a:r>
              <a:rPr lang="en-US" altLang="en-US" sz="2000" dirty="0" err="1"/>
              <a:t>mo</a:t>
            </a:r>
            <a:r>
              <a:rPr lang="en-US" altLang="en-US" sz="2000" dirty="0"/>
              <a:t>)</a:t>
            </a:r>
            <a:endParaRPr lang="en-US" altLang="en-US" sz="1600" dirty="0"/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498A3993-5211-E82E-E547-6762785197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41008"/>
            <a:ext cx="11740260" cy="482440"/>
          </a:xfrm>
        </p:spPr>
        <p:txBody>
          <a:bodyPr/>
          <a:lstStyle/>
          <a:p>
            <a:r>
              <a:rPr lang="en-US" altLang="en-US" dirty="0"/>
              <a:t>HER2CLIMB-05: </a:t>
            </a:r>
            <a:r>
              <a:rPr lang="en-US" dirty="0"/>
              <a:t>Investigator-Assessed PFS (Primary Endpoint)</a:t>
            </a:r>
            <a:endParaRPr lang="en-US" altLang="en-US" dirty="0"/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75DE7846-2174-2112-A58F-06D032E2E08B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475512"/>
            <a:ext cx="5732463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Hamilton. SABCS 2025. Abstr GS1-01. 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Dieras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. JCO. 2025;[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Epub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].</a:t>
            </a:r>
            <a:endParaRPr lang="en-US" altLang="en-US" b="0" dirty="0">
              <a:solidFill>
                <a:srgbClr val="161616"/>
              </a:solidFill>
              <a:latin typeface="Poppins" pitchFamily="2" charset="77"/>
            </a:endParaRPr>
          </a:p>
        </p:txBody>
      </p:sp>
      <p:sp>
        <p:nvSpPr>
          <p:cNvPr id="2" name="Freeform: Shape 1">
            <a:extLst>
              <a:ext uri="{FF2B5EF4-FFF2-40B4-BE49-F238E27FC236}">
                <a16:creationId xmlns:a16="http://schemas.microsoft.com/office/drawing/2014/main" id="{5856B373-C461-8AD7-864E-5F8213AB0220}"/>
              </a:ext>
            </a:extLst>
          </p:cNvPr>
          <p:cNvSpPr/>
          <p:nvPr/>
        </p:nvSpPr>
        <p:spPr>
          <a:xfrm>
            <a:off x="3039035" y="1446904"/>
            <a:ext cx="6739666" cy="2372061"/>
          </a:xfrm>
          <a:custGeom>
            <a:avLst/>
            <a:gdLst>
              <a:gd name="csX0" fmla="*/ 0 w 6739666"/>
              <a:gd name="csY0" fmla="*/ 0 h 2372061"/>
              <a:gd name="csX1" fmla="*/ 0 w 6739666"/>
              <a:gd name="csY1" fmla="*/ 2372061 h 2372061"/>
              <a:gd name="csX2" fmla="*/ 6739666 w 6739666"/>
              <a:gd name="csY2" fmla="*/ 2372061 h 237206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6739666" h="2372061">
                <a:moveTo>
                  <a:pt x="0" y="0"/>
                </a:moveTo>
                <a:lnTo>
                  <a:pt x="0" y="2372061"/>
                </a:lnTo>
                <a:lnTo>
                  <a:pt x="6739666" y="2372061"/>
                </a:lnTo>
              </a:path>
            </a:pathLst>
          </a:custGeom>
          <a:noFill/>
          <a:ln w="127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EAED35B-9F64-36E3-4695-1F77EEE498E7}"/>
              </a:ext>
            </a:extLst>
          </p:cNvPr>
          <p:cNvGrpSpPr/>
          <p:nvPr/>
        </p:nvGrpSpPr>
        <p:grpSpPr>
          <a:xfrm>
            <a:off x="2965521" y="1446904"/>
            <a:ext cx="75303" cy="2370268"/>
            <a:chOff x="2965521" y="1446904"/>
            <a:chExt cx="75303" cy="2370268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8356AAF0-956B-C7CE-9336-723E421AEC4E}"/>
                </a:ext>
              </a:extLst>
            </p:cNvPr>
            <p:cNvCxnSpPr>
              <a:cxnSpLocks/>
            </p:cNvCxnSpPr>
            <p:nvPr/>
          </p:nvCxnSpPr>
          <p:spPr>
            <a:xfrm>
              <a:off x="2965521" y="1446904"/>
              <a:ext cx="7530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88E129C0-BC4C-9DCC-5CA3-03E5C8CE0F48}"/>
                </a:ext>
              </a:extLst>
            </p:cNvPr>
            <p:cNvCxnSpPr>
              <a:cxnSpLocks/>
            </p:cNvCxnSpPr>
            <p:nvPr/>
          </p:nvCxnSpPr>
          <p:spPr>
            <a:xfrm>
              <a:off x="2965521" y="1920958"/>
              <a:ext cx="7530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E672CA94-C192-49C0-499F-28586B95797C}"/>
                </a:ext>
              </a:extLst>
            </p:cNvPr>
            <p:cNvCxnSpPr>
              <a:cxnSpLocks/>
            </p:cNvCxnSpPr>
            <p:nvPr/>
          </p:nvCxnSpPr>
          <p:spPr>
            <a:xfrm>
              <a:off x="2965521" y="2395012"/>
              <a:ext cx="7530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886EE95E-4E12-67B8-A251-E6499277684B}"/>
                </a:ext>
              </a:extLst>
            </p:cNvPr>
            <p:cNvCxnSpPr>
              <a:cxnSpLocks/>
            </p:cNvCxnSpPr>
            <p:nvPr/>
          </p:nvCxnSpPr>
          <p:spPr>
            <a:xfrm>
              <a:off x="2965521" y="2869066"/>
              <a:ext cx="7530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C9E18454-A808-EE27-CB12-397ED46C17DC}"/>
                </a:ext>
              </a:extLst>
            </p:cNvPr>
            <p:cNvCxnSpPr>
              <a:cxnSpLocks/>
            </p:cNvCxnSpPr>
            <p:nvPr/>
          </p:nvCxnSpPr>
          <p:spPr>
            <a:xfrm>
              <a:off x="2965521" y="3343120"/>
              <a:ext cx="7530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E4BA9CA-5013-86D4-FF64-07ABB6ECC639}"/>
                </a:ext>
              </a:extLst>
            </p:cNvPr>
            <p:cNvCxnSpPr>
              <a:cxnSpLocks/>
            </p:cNvCxnSpPr>
            <p:nvPr/>
          </p:nvCxnSpPr>
          <p:spPr>
            <a:xfrm>
              <a:off x="2965521" y="3817172"/>
              <a:ext cx="7530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F67E9332-230B-695F-9CA2-43FCD15C0E82}"/>
              </a:ext>
            </a:extLst>
          </p:cNvPr>
          <p:cNvGrpSpPr/>
          <p:nvPr/>
        </p:nvGrpSpPr>
        <p:grpSpPr>
          <a:xfrm>
            <a:off x="3102558" y="3811187"/>
            <a:ext cx="6723148" cy="80129"/>
            <a:chOff x="3102558" y="3811187"/>
            <a:chExt cx="6723148" cy="801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F779147-2FFE-7041-3570-B186C3576AA2}"/>
                </a:ext>
              </a:extLst>
            </p:cNvPr>
            <p:cNvGrpSpPr/>
            <p:nvPr/>
          </p:nvGrpSpPr>
          <p:grpSpPr>
            <a:xfrm rot="5400000">
              <a:off x="4253811" y="2659934"/>
              <a:ext cx="67762" cy="2370268"/>
              <a:chOff x="2965521" y="1446904"/>
              <a:chExt cx="75303" cy="2370268"/>
            </a:xfrm>
          </p:grpSpPr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5E17A53C-3659-65D8-B995-A45D5481759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5521" y="1446904"/>
                <a:ext cx="7530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12E6CC43-C234-EAD1-44C5-BFB86F0877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5521" y="1920958"/>
                <a:ext cx="7530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ED768778-7D31-7AB5-717E-AFBE2CC605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5521" y="2395012"/>
                <a:ext cx="7530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9CA791E0-29C6-DD65-E6CE-49B72FA122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5521" y="2869066"/>
                <a:ext cx="7530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E9721DFA-16EB-C33B-DCA3-A038A2FB6C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5521" y="3343120"/>
                <a:ext cx="7530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C3B13347-506F-766B-4374-951AE10845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5521" y="3817172"/>
                <a:ext cx="7530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41788B62-7E13-E513-0781-A5FD669A5AC5}"/>
                </a:ext>
              </a:extLst>
            </p:cNvPr>
            <p:cNvGrpSpPr/>
            <p:nvPr/>
          </p:nvGrpSpPr>
          <p:grpSpPr>
            <a:xfrm rot="5400000">
              <a:off x="7137196" y="2672300"/>
              <a:ext cx="67762" cy="2370268"/>
              <a:chOff x="2965521" y="1446904"/>
              <a:chExt cx="75303" cy="2370268"/>
            </a:xfrm>
          </p:grpSpPr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BB4B9421-E709-F647-3B50-16AD4F3DC5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5521" y="1446904"/>
                <a:ext cx="7530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E94F64AB-EA48-4243-DAC5-E02DD3B62A9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5521" y="1920958"/>
                <a:ext cx="7530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C5E4E639-5BF1-E227-300F-943434C02E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5521" y="2395012"/>
                <a:ext cx="7530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F9FF0C02-4E89-FD0D-9946-151B8E87DD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5521" y="2869066"/>
                <a:ext cx="7530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CE586D88-086C-3147-2C2A-82501A1F79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5521" y="3343120"/>
                <a:ext cx="7530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1A54E237-6A84-1B2E-176E-98A0ED5FBB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5521" y="3817172"/>
                <a:ext cx="7530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E4354730-C258-1A6B-8991-E9D2D5C6687D}"/>
                </a:ext>
              </a:extLst>
            </p:cNvPr>
            <p:cNvGrpSpPr/>
            <p:nvPr/>
          </p:nvGrpSpPr>
          <p:grpSpPr>
            <a:xfrm rot="5400000">
              <a:off x="9317772" y="3383382"/>
              <a:ext cx="67762" cy="948106"/>
              <a:chOff x="2965521" y="2869066"/>
              <a:chExt cx="75303" cy="948106"/>
            </a:xfrm>
          </p:grpSpPr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B1C2796B-8014-FDD9-0017-349F9F3254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5521" y="2869066"/>
                <a:ext cx="7530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D78E025E-E2BF-3BF7-540E-4A1EC839AD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5521" y="3343120"/>
                <a:ext cx="7530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102C52F6-5629-D636-9F3D-D2A5B2A14B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5521" y="3817172"/>
                <a:ext cx="7530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6B718B16-C335-1805-3BC6-8D73A7F77FD2}"/>
              </a:ext>
            </a:extLst>
          </p:cNvPr>
          <p:cNvSpPr txBox="1"/>
          <p:nvPr/>
        </p:nvSpPr>
        <p:spPr>
          <a:xfrm>
            <a:off x="2545170" y="1338932"/>
            <a:ext cx="387275" cy="208336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400" dirty="0"/>
              <a:t>100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FACE017-4B6E-2800-37B6-F8F494620538}"/>
              </a:ext>
            </a:extLst>
          </p:cNvPr>
          <p:cNvSpPr txBox="1"/>
          <p:nvPr/>
        </p:nvSpPr>
        <p:spPr>
          <a:xfrm>
            <a:off x="2546959" y="1820573"/>
            <a:ext cx="387275" cy="208336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400" dirty="0"/>
              <a:t>80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9CD04E9-ECC4-2D56-CBEC-23E9785A8874}"/>
              </a:ext>
            </a:extLst>
          </p:cNvPr>
          <p:cNvSpPr txBox="1"/>
          <p:nvPr/>
        </p:nvSpPr>
        <p:spPr>
          <a:xfrm>
            <a:off x="2548760" y="2291456"/>
            <a:ext cx="387275" cy="208336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400" dirty="0"/>
              <a:t>60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F49AC66-5A51-D4E3-7D02-DCCEF9B82922}"/>
              </a:ext>
            </a:extLst>
          </p:cNvPr>
          <p:cNvSpPr txBox="1"/>
          <p:nvPr/>
        </p:nvSpPr>
        <p:spPr>
          <a:xfrm>
            <a:off x="2550549" y="2773097"/>
            <a:ext cx="387275" cy="208336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400" dirty="0"/>
              <a:t>40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5C2E3ED-6EBB-DD69-4806-016BABBFC26E}"/>
              </a:ext>
            </a:extLst>
          </p:cNvPr>
          <p:cNvSpPr txBox="1"/>
          <p:nvPr/>
        </p:nvSpPr>
        <p:spPr>
          <a:xfrm>
            <a:off x="2552029" y="3233222"/>
            <a:ext cx="387275" cy="208336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400" dirty="0"/>
              <a:t>20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1B797C6-5742-8732-E3F2-9F3998FBAB19}"/>
              </a:ext>
            </a:extLst>
          </p:cNvPr>
          <p:cNvSpPr txBox="1"/>
          <p:nvPr/>
        </p:nvSpPr>
        <p:spPr>
          <a:xfrm>
            <a:off x="2553818" y="3714863"/>
            <a:ext cx="387275" cy="208336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400" dirty="0"/>
              <a:t>0</a:t>
            </a:r>
          </a:p>
        </p:txBody>
      </p:sp>
      <p:grpSp>
        <p:nvGrpSpPr>
          <p:cNvPr id="10242" name="Group 10241">
            <a:extLst>
              <a:ext uri="{FF2B5EF4-FFF2-40B4-BE49-F238E27FC236}">
                <a16:creationId xmlns:a16="http://schemas.microsoft.com/office/drawing/2014/main" id="{897DD74D-E75C-1CB2-8FCE-CB49522B0978}"/>
              </a:ext>
            </a:extLst>
          </p:cNvPr>
          <p:cNvGrpSpPr/>
          <p:nvPr/>
        </p:nvGrpSpPr>
        <p:grpSpPr>
          <a:xfrm>
            <a:off x="2843758" y="3899750"/>
            <a:ext cx="7115407" cy="208336"/>
            <a:chOff x="2843758" y="3899750"/>
            <a:chExt cx="7115407" cy="208336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8F13D72B-6E6A-8BF8-3FCF-60D5F2E32C86}"/>
                </a:ext>
              </a:extLst>
            </p:cNvPr>
            <p:cNvSpPr txBox="1"/>
            <p:nvPr/>
          </p:nvSpPr>
          <p:spPr>
            <a:xfrm>
              <a:off x="2843758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0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5969F3C-FB24-FFDA-DADB-AE0CC7DEAA45}"/>
                </a:ext>
              </a:extLst>
            </p:cNvPr>
            <p:cNvSpPr txBox="1"/>
            <p:nvPr/>
          </p:nvSpPr>
          <p:spPr>
            <a:xfrm>
              <a:off x="3325701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3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89C1CDFF-8BC9-6606-E813-D11F8FE2E103}"/>
                </a:ext>
              </a:extLst>
            </p:cNvPr>
            <p:cNvSpPr txBox="1"/>
            <p:nvPr/>
          </p:nvSpPr>
          <p:spPr>
            <a:xfrm>
              <a:off x="3801011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6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69E5E582-974D-5532-9573-2963961A0DF0}"/>
                </a:ext>
              </a:extLst>
            </p:cNvPr>
            <p:cNvSpPr txBox="1"/>
            <p:nvPr/>
          </p:nvSpPr>
          <p:spPr>
            <a:xfrm>
              <a:off x="4282954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9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81D036F8-B375-E67D-D35A-59DA5D22B178}"/>
                </a:ext>
              </a:extLst>
            </p:cNvPr>
            <p:cNvSpPr txBox="1"/>
            <p:nvPr/>
          </p:nvSpPr>
          <p:spPr>
            <a:xfrm>
              <a:off x="4778160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12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44AA29C3-1A34-15C2-A432-05E7CD7077FE}"/>
                </a:ext>
              </a:extLst>
            </p:cNvPr>
            <p:cNvSpPr txBox="1"/>
            <p:nvPr/>
          </p:nvSpPr>
          <p:spPr>
            <a:xfrm>
              <a:off x="5260103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15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E4C71AC7-B54E-F603-131B-D1F1AB78A25E}"/>
                </a:ext>
              </a:extLst>
            </p:cNvPr>
            <p:cNvSpPr txBox="1"/>
            <p:nvPr/>
          </p:nvSpPr>
          <p:spPr>
            <a:xfrm>
              <a:off x="5735413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18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4CF4DC5C-F393-DCB3-AD89-987413507FAB}"/>
                </a:ext>
              </a:extLst>
            </p:cNvPr>
            <p:cNvSpPr txBox="1"/>
            <p:nvPr/>
          </p:nvSpPr>
          <p:spPr>
            <a:xfrm>
              <a:off x="6217356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21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7442CF36-3972-A049-0CE2-CC717DD3DEE7}"/>
                </a:ext>
              </a:extLst>
            </p:cNvPr>
            <p:cNvSpPr txBox="1"/>
            <p:nvPr/>
          </p:nvSpPr>
          <p:spPr>
            <a:xfrm>
              <a:off x="6692670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24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C4059041-48FB-7EF5-2639-82C491601E68}"/>
                </a:ext>
              </a:extLst>
            </p:cNvPr>
            <p:cNvSpPr txBox="1"/>
            <p:nvPr/>
          </p:nvSpPr>
          <p:spPr>
            <a:xfrm>
              <a:off x="7174613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27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8CE9AFE7-3F85-609B-662C-3B58A202F556}"/>
                </a:ext>
              </a:extLst>
            </p:cNvPr>
            <p:cNvSpPr txBox="1"/>
            <p:nvPr/>
          </p:nvSpPr>
          <p:spPr>
            <a:xfrm>
              <a:off x="7649923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30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D0455F21-9C67-B5E4-968D-91698A128650}"/>
                </a:ext>
              </a:extLst>
            </p:cNvPr>
            <p:cNvSpPr txBox="1"/>
            <p:nvPr/>
          </p:nvSpPr>
          <p:spPr>
            <a:xfrm>
              <a:off x="8131866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33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D7C59571-AE30-02C6-EA6E-7949C4EA7DBC}"/>
                </a:ext>
              </a:extLst>
            </p:cNvPr>
            <p:cNvSpPr txBox="1"/>
            <p:nvPr/>
          </p:nvSpPr>
          <p:spPr>
            <a:xfrm>
              <a:off x="8614637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36</a:t>
              </a:r>
            </a:p>
          </p:txBody>
        </p:sp>
        <p:sp>
          <p:nvSpPr>
            <p:cNvPr id="10240" name="TextBox 10239">
              <a:extLst>
                <a:ext uri="{FF2B5EF4-FFF2-40B4-BE49-F238E27FC236}">
                  <a16:creationId xmlns:a16="http://schemas.microsoft.com/office/drawing/2014/main" id="{7F2EDD42-03CE-3E16-7653-963B854CDC60}"/>
                </a:ext>
              </a:extLst>
            </p:cNvPr>
            <p:cNvSpPr txBox="1"/>
            <p:nvPr/>
          </p:nvSpPr>
          <p:spPr>
            <a:xfrm>
              <a:off x="9089947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39</a:t>
              </a:r>
            </a:p>
          </p:txBody>
        </p:sp>
        <p:sp>
          <p:nvSpPr>
            <p:cNvPr id="10241" name="TextBox 10240">
              <a:extLst>
                <a:ext uri="{FF2B5EF4-FFF2-40B4-BE49-F238E27FC236}">
                  <a16:creationId xmlns:a16="http://schemas.microsoft.com/office/drawing/2014/main" id="{6A38C9B8-2B3F-51A4-55BF-182B1E863DFE}"/>
                </a:ext>
              </a:extLst>
            </p:cNvPr>
            <p:cNvSpPr txBox="1"/>
            <p:nvPr/>
          </p:nvSpPr>
          <p:spPr>
            <a:xfrm>
              <a:off x="9571890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42</a:t>
              </a:r>
            </a:p>
          </p:txBody>
        </p:sp>
      </p:grpSp>
      <p:sp>
        <p:nvSpPr>
          <p:cNvPr id="10245" name="TextBox 10244">
            <a:extLst>
              <a:ext uri="{FF2B5EF4-FFF2-40B4-BE49-F238E27FC236}">
                <a16:creationId xmlns:a16="http://schemas.microsoft.com/office/drawing/2014/main" id="{541FC92E-3155-F9B3-B43F-5F64D0CD2361}"/>
              </a:ext>
            </a:extLst>
          </p:cNvPr>
          <p:cNvSpPr txBox="1"/>
          <p:nvPr/>
        </p:nvSpPr>
        <p:spPr>
          <a:xfrm rot="16200000">
            <a:off x="1717374" y="2527642"/>
            <a:ext cx="1566313" cy="208336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PFS Probability (%)</a:t>
            </a:r>
          </a:p>
        </p:txBody>
      </p:sp>
      <p:sp>
        <p:nvSpPr>
          <p:cNvPr id="10246" name="TextBox 10245">
            <a:extLst>
              <a:ext uri="{FF2B5EF4-FFF2-40B4-BE49-F238E27FC236}">
                <a16:creationId xmlns:a16="http://schemas.microsoft.com/office/drawing/2014/main" id="{46FCA705-A5AA-DB17-3038-172CDDED5666}"/>
              </a:ext>
            </a:extLst>
          </p:cNvPr>
          <p:cNvSpPr txBox="1"/>
          <p:nvPr/>
        </p:nvSpPr>
        <p:spPr>
          <a:xfrm>
            <a:off x="6231768" y="4116737"/>
            <a:ext cx="387275" cy="208336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Mo</a:t>
            </a:r>
          </a:p>
        </p:txBody>
      </p:sp>
      <p:grpSp>
        <p:nvGrpSpPr>
          <p:cNvPr id="10247" name="Group 10246">
            <a:extLst>
              <a:ext uri="{FF2B5EF4-FFF2-40B4-BE49-F238E27FC236}">
                <a16:creationId xmlns:a16="http://schemas.microsoft.com/office/drawing/2014/main" id="{5BC183B1-77B5-B2BF-3C86-A9FE76943373}"/>
              </a:ext>
            </a:extLst>
          </p:cNvPr>
          <p:cNvGrpSpPr/>
          <p:nvPr/>
        </p:nvGrpSpPr>
        <p:grpSpPr>
          <a:xfrm>
            <a:off x="2816368" y="4343696"/>
            <a:ext cx="7115407" cy="978214"/>
            <a:chOff x="2843758" y="3899750"/>
            <a:chExt cx="7115407" cy="208336"/>
          </a:xfrm>
        </p:grpSpPr>
        <p:sp>
          <p:nvSpPr>
            <p:cNvPr id="10248" name="TextBox 10247">
              <a:extLst>
                <a:ext uri="{FF2B5EF4-FFF2-40B4-BE49-F238E27FC236}">
                  <a16:creationId xmlns:a16="http://schemas.microsoft.com/office/drawing/2014/main" id="{6D9B1039-843D-585B-2296-90A5B5597B79}"/>
                </a:ext>
              </a:extLst>
            </p:cNvPr>
            <p:cNvSpPr txBox="1"/>
            <p:nvPr/>
          </p:nvSpPr>
          <p:spPr>
            <a:xfrm>
              <a:off x="2843758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326</a:t>
              </a:r>
            </a:p>
            <a:p>
              <a:pPr algn="ctr"/>
              <a:r>
                <a:rPr lang="en-US" sz="1200" dirty="0"/>
                <a:t>0</a:t>
              </a:r>
            </a:p>
            <a:p>
              <a:pPr algn="ctr"/>
              <a:endParaRPr lang="en-US" sz="1200" dirty="0"/>
            </a:p>
            <a:p>
              <a:pPr algn="ctr"/>
              <a:r>
                <a:rPr lang="en-US" sz="1200" dirty="0"/>
                <a:t>328</a:t>
              </a:r>
            </a:p>
            <a:p>
              <a:pPr algn="ctr"/>
              <a:r>
                <a:rPr lang="en-US" sz="1200" dirty="0"/>
                <a:t>0</a:t>
              </a:r>
            </a:p>
          </p:txBody>
        </p:sp>
        <p:sp>
          <p:nvSpPr>
            <p:cNvPr id="10249" name="TextBox 10248">
              <a:extLst>
                <a:ext uri="{FF2B5EF4-FFF2-40B4-BE49-F238E27FC236}">
                  <a16:creationId xmlns:a16="http://schemas.microsoft.com/office/drawing/2014/main" id="{D4E2A635-3B3C-EDE2-7C0A-04DBCE5241BB}"/>
                </a:ext>
              </a:extLst>
            </p:cNvPr>
            <p:cNvSpPr txBox="1"/>
            <p:nvPr/>
          </p:nvSpPr>
          <p:spPr>
            <a:xfrm>
              <a:off x="3325701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296</a:t>
              </a:r>
            </a:p>
            <a:p>
              <a:pPr algn="ctr"/>
              <a:r>
                <a:rPr lang="en-US" sz="1200" dirty="0"/>
                <a:t>15</a:t>
              </a:r>
            </a:p>
            <a:p>
              <a:pPr algn="ctr"/>
              <a:endParaRPr lang="en-US" sz="1200" dirty="0"/>
            </a:p>
            <a:p>
              <a:pPr algn="ctr"/>
              <a:r>
                <a:rPr lang="en-US" sz="1200" dirty="0"/>
                <a:t>283</a:t>
              </a:r>
            </a:p>
            <a:p>
              <a:pPr algn="ctr"/>
              <a:r>
                <a:rPr lang="en-US" sz="1200" dirty="0"/>
                <a:t>4</a:t>
              </a:r>
            </a:p>
          </p:txBody>
        </p:sp>
        <p:sp>
          <p:nvSpPr>
            <p:cNvPr id="10250" name="TextBox 10249">
              <a:extLst>
                <a:ext uri="{FF2B5EF4-FFF2-40B4-BE49-F238E27FC236}">
                  <a16:creationId xmlns:a16="http://schemas.microsoft.com/office/drawing/2014/main" id="{E5F62379-A687-73E5-7D5A-B70ED64F1B00}"/>
                </a:ext>
              </a:extLst>
            </p:cNvPr>
            <p:cNvSpPr txBox="1"/>
            <p:nvPr/>
          </p:nvSpPr>
          <p:spPr>
            <a:xfrm>
              <a:off x="3801011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274</a:t>
              </a:r>
            </a:p>
            <a:p>
              <a:pPr algn="ctr"/>
              <a:r>
                <a:rPr lang="en-US" sz="1200" dirty="0"/>
                <a:t>17</a:t>
              </a:r>
            </a:p>
            <a:p>
              <a:pPr algn="ctr"/>
              <a:endParaRPr lang="en-US" sz="1200" dirty="0"/>
            </a:p>
            <a:p>
              <a:pPr algn="ctr"/>
              <a:r>
                <a:rPr lang="en-US" sz="1200" dirty="0"/>
                <a:t>249</a:t>
              </a:r>
            </a:p>
            <a:p>
              <a:pPr algn="ctr"/>
              <a:r>
                <a:rPr lang="en-US" sz="1200" dirty="0"/>
                <a:t>5</a:t>
              </a:r>
            </a:p>
          </p:txBody>
        </p:sp>
        <p:sp>
          <p:nvSpPr>
            <p:cNvPr id="10251" name="TextBox 10250">
              <a:extLst>
                <a:ext uri="{FF2B5EF4-FFF2-40B4-BE49-F238E27FC236}">
                  <a16:creationId xmlns:a16="http://schemas.microsoft.com/office/drawing/2014/main" id="{FD23497E-2EFE-A180-3613-35DDC594BE1F}"/>
                </a:ext>
              </a:extLst>
            </p:cNvPr>
            <p:cNvSpPr txBox="1"/>
            <p:nvPr/>
          </p:nvSpPr>
          <p:spPr>
            <a:xfrm>
              <a:off x="4282954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236</a:t>
              </a:r>
            </a:p>
            <a:p>
              <a:pPr algn="ctr"/>
              <a:r>
                <a:rPr lang="en-US" sz="1200" dirty="0"/>
                <a:t>21</a:t>
              </a:r>
            </a:p>
            <a:p>
              <a:pPr algn="ctr"/>
              <a:endParaRPr lang="en-US" sz="1200" dirty="0"/>
            </a:p>
            <a:p>
              <a:pPr algn="ctr"/>
              <a:r>
                <a:rPr lang="en-US" sz="1200" dirty="0"/>
                <a:t>200</a:t>
              </a:r>
            </a:p>
            <a:p>
              <a:pPr algn="ctr"/>
              <a:r>
                <a:rPr lang="en-US" sz="1200" dirty="0"/>
                <a:t>7</a:t>
              </a:r>
            </a:p>
          </p:txBody>
        </p:sp>
        <p:sp>
          <p:nvSpPr>
            <p:cNvPr id="10252" name="TextBox 10251">
              <a:extLst>
                <a:ext uri="{FF2B5EF4-FFF2-40B4-BE49-F238E27FC236}">
                  <a16:creationId xmlns:a16="http://schemas.microsoft.com/office/drawing/2014/main" id="{18BFD0CC-EE74-90B2-91FF-F7C613CFC43F}"/>
                </a:ext>
              </a:extLst>
            </p:cNvPr>
            <p:cNvSpPr txBox="1"/>
            <p:nvPr/>
          </p:nvSpPr>
          <p:spPr>
            <a:xfrm>
              <a:off x="4778160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222</a:t>
              </a:r>
            </a:p>
            <a:p>
              <a:pPr algn="ctr"/>
              <a:r>
                <a:rPr lang="en-US" sz="1200" dirty="0"/>
                <a:t>22</a:t>
              </a:r>
            </a:p>
            <a:p>
              <a:pPr algn="ctr"/>
              <a:endParaRPr lang="en-US" sz="1200" dirty="0"/>
            </a:p>
            <a:p>
              <a:pPr algn="ctr"/>
              <a:r>
                <a:rPr lang="en-US" sz="1200" dirty="0"/>
                <a:t>182</a:t>
              </a:r>
            </a:p>
            <a:p>
              <a:pPr algn="ctr"/>
              <a:r>
                <a:rPr lang="en-US" sz="1200" dirty="0"/>
                <a:t>9</a:t>
              </a:r>
            </a:p>
          </p:txBody>
        </p:sp>
        <p:sp>
          <p:nvSpPr>
            <p:cNvPr id="10253" name="TextBox 10252">
              <a:extLst>
                <a:ext uri="{FF2B5EF4-FFF2-40B4-BE49-F238E27FC236}">
                  <a16:creationId xmlns:a16="http://schemas.microsoft.com/office/drawing/2014/main" id="{55BB6A68-8035-FED0-B7DC-9A1453B90613}"/>
                </a:ext>
              </a:extLst>
            </p:cNvPr>
            <p:cNvSpPr txBox="1"/>
            <p:nvPr/>
          </p:nvSpPr>
          <p:spPr>
            <a:xfrm>
              <a:off x="5260103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178</a:t>
              </a:r>
            </a:p>
            <a:p>
              <a:pPr algn="ctr"/>
              <a:r>
                <a:rPr lang="en-US" sz="1200" dirty="0"/>
                <a:t>38</a:t>
              </a:r>
            </a:p>
            <a:p>
              <a:pPr algn="ctr"/>
              <a:endParaRPr lang="en-US" sz="1200" dirty="0"/>
            </a:p>
            <a:p>
              <a:pPr algn="ctr"/>
              <a:r>
                <a:rPr lang="en-US" sz="1200" dirty="0"/>
                <a:t>142</a:t>
              </a:r>
            </a:p>
            <a:p>
              <a:pPr algn="ctr"/>
              <a:r>
                <a:rPr lang="en-US" sz="1200" dirty="0"/>
                <a:t>29</a:t>
              </a:r>
            </a:p>
          </p:txBody>
        </p:sp>
        <p:sp>
          <p:nvSpPr>
            <p:cNvPr id="10254" name="TextBox 10253">
              <a:extLst>
                <a:ext uri="{FF2B5EF4-FFF2-40B4-BE49-F238E27FC236}">
                  <a16:creationId xmlns:a16="http://schemas.microsoft.com/office/drawing/2014/main" id="{47299E77-2B58-D3C4-B82F-36A18A1CD737}"/>
                </a:ext>
              </a:extLst>
            </p:cNvPr>
            <p:cNvSpPr txBox="1"/>
            <p:nvPr/>
          </p:nvSpPr>
          <p:spPr>
            <a:xfrm>
              <a:off x="5735413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143</a:t>
              </a:r>
            </a:p>
            <a:p>
              <a:pPr algn="ctr"/>
              <a:r>
                <a:rPr lang="en-US" sz="1200" dirty="0"/>
                <a:t>64</a:t>
              </a:r>
            </a:p>
            <a:p>
              <a:pPr algn="ctr"/>
              <a:endParaRPr lang="en-US" sz="1200" dirty="0"/>
            </a:p>
            <a:p>
              <a:pPr algn="ctr"/>
              <a:r>
                <a:rPr lang="en-US" sz="1200" dirty="0"/>
                <a:t>109</a:t>
              </a:r>
            </a:p>
            <a:p>
              <a:pPr algn="ctr"/>
              <a:r>
                <a:rPr lang="en-US" sz="1200" dirty="0"/>
                <a:t>52</a:t>
              </a:r>
            </a:p>
          </p:txBody>
        </p:sp>
        <p:sp>
          <p:nvSpPr>
            <p:cNvPr id="10255" name="TextBox 10254">
              <a:extLst>
                <a:ext uri="{FF2B5EF4-FFF2-40B4-BE49-F238E27FC236}">
                  <a16:creationId xmlns:a16="http://schemas.microsoft.com/office/drawing/2014/main" id="{C1FF3D1A-8FE3-0883-D651-C1D31CCC4F30}"/>
                </a:ext>
              </a:extLst>
            </p:cNvPr>
            <p:cNvSpPr txBox="1"/>
            <p:nvPr/>
          </p:nvSpPr>
          <p:spPr>
            <a:xfrm>
              <a:off x="6217356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95</a:t>
              </a:r>
            </a:p>
            <a:p>
              <a:pPr algn="ctr"/>
              <a:r>
                <a:rPr lang="en-US" sz="1200" dirty="0"/>
                <a:t>102</a:t>
              </a:r>
            </a:p>
            <a:p>
              <a:pPr algn="ctr"/>
              <a:endParaRPr lang="en-US" sz="1200" dirty="0"/>
            </a:p>
            <a:p>
              <a:pPr algn="ctr"/>
              <a:r>
                <a:rPr lang="en-US" sz="1200" dirty="0"/>
                <a:t>65</a:t>
              </a:r>
            </a:p>
            <a:p>
              <a:pPr algn="ctr"/>
              <a:r>
                <a:rPr lang="en-US" sz="1200" dirty="0"/>
                <a:t>78</a:t>
              </a:r>
            </a:p>
          </p:txBody>
        </p:sp>
        <p:sp>
          <p:nvSpPr>
            <p:cNvPr id="10256" name="TextBox 10255">
              <a:extLst>
                <a:ext uri="{FF2B5EF4-FFF2-40B4-BE49-F238E27FC236}">
                  <a16:creationId xmlns:a16="http://schemas.microsoft.com/office/drawing/2014/main" id="{9B3D797B-27A2-C091-2FA9-3E0C844F97B0}"/>
                </a:ext>
              </a:extLst>
            </p:cNvPr>
            <p:cNvSpPr txBox="1"/>
            <p:nvPr/>
          </p:nvSpPr>
          <p:spPr>
            <a:xfrm>
              <a:off x="6692670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67</a:t>
              </a:r>
            </a:p>
            <a:p>
              <a:pPr algn="ctr"/>
              <a:r>
                <a:rPr lang="en-US" sz="1200" dirty="0"/>
                <a:t>126</a:t>
              </a:r>
            </a:p>
            <a:p>
              <a:pPr algn="ctr"/>
              <a:endParaRPr lang="en-US" sz="1200" dirty="0"/>
            </a:p>
            <a:p>
              <a:pPr algn="ctr"/>
              <a:r>
                <a:rPr lang="en-US" sz="1200" dirty="0"/>
                <a:t>46</a:t>
              </a:r>
            </a:p>
            <a:p>
              <a:pPr algn="ctr"/>
              <a:r>
                <a:rPr lang="en-US" sz="1200" dirty="0"/>
                <a:t>93</a:t>
              </a:r>
            </a:p>
          </p:txBody>
        </p:sp>
        <p:sp>
          <p:nvSpPr>
            <p:cNvPr id="10257" name="TextBox 10256">
              <a:extLst>
                <a:ext uri="{FF2B5EF4-FFF2-40B4-BE49-F238E27FC236}">
                  <a16:creationId xmlns:a16="http://schemas.microsoft.com/office/drawing/2014/main" id="{5F700F65-A2C6-AABE-DD8C-DD4299BB7E77}"/>
                </a:ext>
              </a:extLst>
            </p:cNvPr>
            <p:cNvSpPr txBox="1"/>
            <p:nvPr/>
          </p:nvSpPr>
          <p:spPr>
            <a:xfrm>
              <a:off x="7174613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31</a:t>
              </a:r>
            </a:p>
            <a:p>
              <a:pPr algn="ctr"/>
              <a:r>
                <a:rPr lang="en-US" sz="1200" dirty="0"/>
                <a:t>156</a:t>
              </a:r>
            </a:p>
            <a:p>
              <a:pPr algn="ctr"/>
              <a:endParaRPr lang="en-US" sz="1200" dirty="0"/>
            </a:p>
            <a:p>
              <a:pPr algn="ctr"/>
              <a:r>
                <a:rPr lang="en-US" sz="1200" dirty="0"/>
                <a:t>24</a:t>
              </a:r>
            </a:p>
            <a:p>
              <a:pPr algn="ctr"/>
              <a:r>
                <a:rPr lang="en-US" sz="1200" dirty="0"/>
                <a:t>114</a:t>
              </a:r>
            </a:p>
          </p:txBody>
        </p:sp>
        <p:sp>
          <p:nvSpPr>
            <p:cNvPr id="10258" name="TextBox 10257">
              <a:extLst>
                <a:ext uri="{FF2B5EF4-FFF2-40B4-BE49-F238E27FC236}">
                  <a16:creationId xmlns:a16="http://schemas.microsoft.com/office/drawing/2014/main" id="{F36B2252-3C20-F95D-69FB-A50D1423BB1C}"/>
                </a:ext>
              </a:extLst>
            </p:cNvPr>
            <p:cNvSpPr txBox="1"/>
            <p:nvPr/>
          </p:nvSpPr>
          <p:spPr>
            <a:xfrm>
              <a:off x="7649923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10</a:t>
              </a:r>
            </a:p>
            <a:p>
              <a:pPr algn="ctr"/>
              <a:r>
                <a:rPr lang="en-US" sz="1200" dirty="0"/>
                <a:t>175</a:t>
              </a:r>
            </a:p>
            <a:p>
              <a:pPr algn="ctr"/>
              <a:endParaRPr lang="en-US" sz="1200" dirty="0"/>
            </a:p>
            <a:p>
              <a:pPr algn="ctr"/>
              <a:r>
                <a:rPr lang="en-US" sz="1200" dirty="0"/>
                <a:t>9</a:t>
              </a:r>
            </a:p>
            <a:p>
              <a:pPr algn="ctr"/>
              <a:r>
                <a:rPr lang="en-US" sz="1200" dirty="0"/>
                <a:t>129</a:t>
              </a:r>
            </a:p>
          </p:txBody>
        </p:sp>
        <p:sp>
          <p:nvSpPr>
            <p:cNvPr id="10259" name="TextBox 10258">
              <a:extLst>
                <a:ext uri="{FF2B5EF4-FFF2-40B4-BE49-F238E27FC236}">
                  <a16:creationId xmlns:a16="http://schemas.microsoft.com/office/drawing/2014/main" id="{7037490C-649C-C859-CD19-0711C8A128A5}"/>
                </a:ext>
              </a:extLst>
            </p:cNvPr>
            <p:cNvSpPr txBox="1"/>
            <p:nvPr/>
          </p:nvSpPr>
          <p:spPr>
            <a:xfrm>
              <a:off x="8131866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3</a:t>
              </a:r>
            </a:p>
            <a:p>
              <a:pPr algn="ctr"/>
              <a:r>
                <a:rPr lang="en-US" sz="1200" dirty="0"/>
                <a:t>182</a:t>
              </a:r>
            </a:p>
            <a:p>
              <a:pPr algn="ctr"/>
              <a:endParaRPr lang="en-US" sz="1200" dirty="0"/>
            </a:p>
            <a:p>
              <a:pPr algn="ctr"/>
              <a:r>
                <a:rPr lang="en-US" sz="1200" dirty="0"/>
                <a:t>6</a:t>
              </a:r>
            </a:p>
            <a:p>
              <a:pPr algn="ctr"/>
              <a:r>
                <a:rPr lang="en-US" sz="1200" dirty="0"/>
                <a:t>132</a:t>
              </a:r>
            </a:p>
          </p:txBody>
        </p:sp>
        <p:sp>
          <p:nvSpPr>
            <p:cNvPr id="10260" name="TextBox 10259">
              <a:extLst>
                <a:ext uri="{FF2B5EF4-FFF2-40B4-BE49-F238E27FC236}">
                  <a16:creationId xmlns:a16="http://schemas.microsoft.com/office/drawing/2014/main" id="{2DD49509-432B-F6BC-7A72-5CD007BD5451}"/>
                </a:ext>
              </a:extLst>
            </p:cNvPr>
            <p:cNvSpPr txBox="1"/>
            <p:nvPr/>
          </p:nvSpPr>
          <p:spPr>
            <a:xfrm>
              <a:off x="8614637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0</a:t>
              </a:r>
            </a:p>
            <a:p>
              <a:pPr algn="ctr"/>
              <a:r>
                <a:rPr lang="en-US" sz="1200" dirty="0"/>
                <a:t>185</a:t>
              </a:r>
            </a:p>
            <a:p>
              <a:pPr algn="ctr"/>
              <a:endParaRPr lang="en-US" sz="1200" dirty="0"/>
            </a:p>
            <a:p>
              <a:pPr algn="ctr"/>
              <a:r>
                <a:rPr lang="en-US" sz="1200" dirty="0"/>
                <a:t>2</a:t>
              </a:r>
            </a:p>
            <a:p>
              <a:pPr algn="ctr"/>
              <a:r>
                <a:rPr lang="en-US" sz="1200" dirty="0"/>
                <a:t>135</a:t>
              </a:r>
            </a:p>
          </p:txBody>
        </p:sp>
        <p:sp>
          <p:nvSpPr>
            <p:cNvPr id="10261" name="TextBox 10260">
              <a:extLst>
                <a:ext uri="{FF2B5EF4-FFF2-40B4-BE49-F238E27FC236}">
                  <a16:creationId xmlns:a16="http://schemas.microsoft.com/office/drawing/2014/main" id="{ADC565FC-03AE-0F07-E8F6-EE633BA8B792}"/>
                </a:ext>
              </a:extLst>
            </p:cNvPr>
            <p:cNvSpPr txBox="1"/>
            <p:nvPr/>
          </p:nvSpPr>
          <p:spPr>
            <a:xfrm>
              <a:off x="9089947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0</a:t>
              </a:r>
            </a:p>
            <a:p>
              <a:pPr algn="ctr"/>
              <a:r>
                <a:rPr lang="en-US" sz="1200" dirty="0"/>
                <a:t>185</a:t>
              </a:r>
            </a:p>
            <a:p>
              <a:pPr algn="ctr"/>
              <a:endParaRPr lang="en-US" sz="1200" dirty="0"/>
            </a:p>
            <a:p>
              <a:pPr algn="ctr"/>
              <a:r>
                <a:rPr lang="en-US" sz="1200" dirty="0"/>
                <a:t>1</a:t>
              </a:r>
            </a:p>
            <a:p>
              <a:pPr algn="ctr"/>
              <a:r>
                <a:rPr lang="en-US" sz="1200" dirty="0"/>
                <a:t>136</a:t>
              </a:r>
            </a:p>
          </p:txBody>
        </p:sp>
        <p:sp>
          <p:nvSpPr>
            <p:cNvPr id="10262" name="TextBox 10261">
              <a:extLst>
                <a:ext uri="{FF2B5EF4-FFF2-40B4-BE49-F238E27FC236}">
                  <a16:creationId xmlns:a16="http://schemas.microsoft.com/office/drawing/2014/main" id="{C0DA4552-E08B-719C-EB9F-06D6FEF223FE}"/>
                </a:ext>
              </a:extLst>
            </p:cNvPr>
            <p:cNvSpPr txBox="1"/>
            <p:nvPr/>
          </p:nvSpPr>
          <p:spPr>
            <a:xfrm>
              <a:off x="9571890" y="3899750"/>
              <a:ext cx="387275" cy="20833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0</a:t>
              </a:r>
            </a:p>
            <a:p>
              <a:pPr algn="ctr"/>
              <a:r>
                <a:rPr lang="en-US" sz="1200" dirty="0"/>
                <a:t>185</a:t>
              </a:r>
            </a:p>
            <a:p>
              <a:pPr algn="ctr"/>
              <a:endParaRPr lang="en-US" sz="1200" dirty="0"/>
            </a:p>
            <a:p>
              <a:pPr algn="ctr"/>
              <a:r>
                <a:rPr lang="en-US" sz="1200" dirty="0"/>
                <a:t>0</a:t>
              </a:r>
            </a:p>
            <a:p>
              <a:pPr algn="ctr"/>
              <a:r>
                <a:rPr lang="en-US" sz="1200" dirty="0"/>
                <a:t>137</a:t>
              </a:r>
            </a:p>
          </p:txBody>
        </p:sp>
      </p:grpSp>
      <p:sp>
        <p:nvSpPr>
          <p:cNvPr id="10263" name="TextBox 10262">
            <a:extLst>
              <a:ext uri="{FF2B5EF4-FFF2-40B4-BE49-F238E27FC236}">
                <a16:creationId xmlns:a16="http://schemas.microsoft.com/office/drawing/2014/main" id="{0A7E747A-63B2-13C7-45D7-EDB6816E7ABB}"/>
              </a:ext>
            </a:extLst>
          </p:cNvPr>
          <p:cNvSpPr txBox="1"/>
          <p:nvPr/>
        </p:nvSpPr>
        <p:spPr>
          <a:xfrm>
            <a:off x="1276585" y="4148397"/>
            <a:ext cx="1485818" cy="978214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200" b="1" dirty="0"/>
              <a:t>Tucatinib + HP </a:t>
            </a:r>
          </a:p>
          <a:p>
            <a:pPr algn="r"/>
            <a:r>
              <a:rPr lang="en-US" sz="1200" dirty="0"/>
              <a:t>No. at Risk</a:t>
            </a:r>
          </a:p>
          <a:p>
            <a:pPr algn="r"/>
            <a:r>
              <a:rPr lang="en-US" sz="1200" dirty="0"/>
              <a:t>No. Censored</a:t>
            </a:r>
          </a:p>
          <a:p>
            <a:pPr algn="r"/>
            <a:r>
              <a:rPr lang="en-US" sz="1200" b="1" dirty="0"/>
              <a:t>Placebo + HP</a:t>
            </a:r>
          </a:p>
          <a:p>
            <a:pPr algn="r"/>
            <a:r>
              <a:rPr lang="en-US" sz="1200" dirty="0"/>
              <a:t>No. at Risk</a:t>
            </a:r>
          </a:p>
          <a:p>
            <a:pPr algn="r"/>
            <a:r>
              <a:rPr lang="en-US" sz="1200" dirty="0"/>
              <a:t>No. Censored</a:t>
            </a:r>
          </a:p>
          <a:p>
            <a:pPr algn="r"/>
            <a:endParaRPr lang="en-US" sz="1200" dirty="0"/>
          </a:p>
        </p:txBody>
      </p:sp>
      <p:sp>
        <p:nvSpPr>
          <p:cNvPr id="10264" name="TextBox 10263">
            <a:extLst>
              <a:ext uri="{FF2B5EF4-FFF2-40B4-BE49-F238E27FC236}">
                <a16:creationId xmlns:a16="http://schemas.microsoft.com/office/drawing/2014/main" id="{3611BDB5-3797-52A0-AAA8-565A7BEE8AEB}"/>
              </a:ext>
            </a:extLst>
          </p:cNvPr>
          <p:cNvSpPr txBox="1"/>
          <p:nvPr/>
        </p:nvSpPr>
        <p:spPr>
          <a:xfrm>
            <a:off x="8853709" y="1243712"/>
            <a:ext cx="1485818" cy="76145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b="1" dirty="0">
                <a:solidFill>
                  <a:schemeClr val="accent1"/>
                </a:solidFill>
              </a:rPr>
              <a:t>Tucatinib + HP </a:t>
            </a:r>
          </a:p>
          <a:p>
            <a:pPr algn="ctr"/>
            <a:r>
              <a:rPr lang="en-US" sz="1200" b="1" dirty="0">
                <a:solidFill>
                  <a:schemeClr val="accent1"/>
                </a:solidFill>
              </a:rPr>
              <a:t>(n = 326)</a:t>
            </a:r>
          </a:p>
          <a:p>
            <a:pPr algn="ctr"/>
            <a:r>
              <a:rPr lang="en-US" sz="1200" dirty="0"/>
              <a:t>141</a:t>
            </a:r>
          </a:p>
          <a:p>
            <a:pPr algn="ctr"/>
            <a:r>
              <a:rPr lang="en-US" sz="1200" dirty="0"/>
              <a:t>24.9</a:t>
            </a:r>
          </a:p>
          <a:p>
            <a:pPr algn="ctr"/>
            <a:r>
              <a:rPr lang="en-US" sz="1200" dirty="0"/>
              <a:t>(21.3, -)</a:t>
            </a:r>
          </a:p>
        </p:txBody>
      </p:sp>
      <p:sp>
        <p:nvSpPr>
          <p:cNvPr id="10265" name="TextBox 10264">
            <a:extLst>
              <a:ext uri="{FF2B5EF4-FFF2-40B4-BE49-F238E27FC236}">
                <a16:creationId xmlns:a16="http://schemas.microsoft.com/office/drawing/2014/main" id="{4E5E2B03-2F13-3696-E609-4B0DCCC7E504}"/>
              </a:ext>
            </a:extLst>
          </p:cNvPr>
          <p:cNvSpPr txBox="1"/>
          <p:nvPr/>
        </p:nvSpPr>
        <p:spPr>
          <a:xfrm>
            <a:off x="10120773" y="1243711"/>
            <a:ext cx="1485818" cy="978214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b="1" dirty="0">
                <a:solidFill>
                  <a:schemeClr val="bg1">
                    <a:lumMod val="50000"/>
                  </a:schemeClr>
                </a:solidFill>
              </a:rPr>
              <a:t>Placebo + HP</a:t>
            </a:r>
          </a:p>
          <a:p>
            <a:pPr algn="ctr"/>
            <a:r>
              <a:rPr lang="en-US" sz="1200" b="1" dirty="0">
                <a:solidFill>
                  <a:schemeClr val="bg1">
                    <a:lumMod val="50000"/>
                  </a:schemeClr>
                </a:solidFill>
              </a:rPr>
              <a:t>(n = 328)</a:t>
            </a:r>
          </a:p>
          <a:p>
            <a:pPr algn="ctr"/>
            <a:r>
              <a:rPr lang="en-US" sz="1200" dirty="0"/>
              <a:t>191</a:t>
            </a:r>
          </a:p>
          <a:p>
            <a:pPr algn="ctr"/>
            <a:r>
              <a:rPr lang="en-US" sz="1200" dirty="0"/>
              <a:t>16.3</a:t>
            </a:r>
          </a:p>
          <a:p>
            <a:pPr algn="ctr"/>
            <a:r>
              <a:rPr lang="en-US" sz="1200" dirty="0"/>
              <a:t>(12.6, 18.7)</a:t>
            </a:r>
          </a:p>
        </p:txBody>
      </p:sp>
      <p:sp>
        <p:nvSpPr>
          <p:cNvPr id="10266" name="TextBox 10265">
            <a:extLst>
              <a:ext uri="{FF2B5EF4-FFF2-40B4-BE49-F238E27FC236}">
                <a16:creationId xmlns:a16="http://schemas.microsoft.com/office/drawing/2014/main" id="{23364482-6882-984A-F2DA-C069F3C53783}"/>
              </a:ext>
            </a:extLst>
          </p:cNvPr>
          <p:cNvSpPr txBox="1"/>
          <p:nvPr/>
        </p:nvSpPr>
        <p:spPr>
          <a:xfrm>
            <a:off x="9256194" y="2167838"/>
            <a:ext cx="2113816" cy="20833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0.641 (0.514, 0.799); &lt;.0001</a:t>
            </a:r>
          </a:p>
        </p:txBody>
      </p:sp>
      <p:sp>
        <p:nvSpPr>
          <p:cNvPr id="10267" name="TextBox 10266">
            <a:extLst>
              <a:ext uri="{FF2B5EF4-FFF2-40B4-BE49-F238E27FC236}">
                <a16:creationId xmlns:a16="http://schemas.microsoft.com/office/drawing/2014/main" id="{55E65DFC-88FC-FF46-B680-35A80626162E}"/>
              </a:ext>
            </a:extLst>
          </p:cNvPr>
          <p:cNvSpPr txBox="1"/>
          <p:nvPr/>
        </p:nvSpPr>
        <p:spPr>
          <a:xfrm>
            <a:off x="7626468" y="1616211"/>
            <a:ext cx="1485818" cy="76145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200" b="1" dirty="0"/>
              <a:t>Events</a:t>
            </a:r>
          </a:p>
          <a:p>
            <a:pPr algn="r"/>
            <a:r>
              <a:rPr lang="en-US" sz="1200" b="1" dirty="0"/>
              <a:t>Median (Mo)</a:t>
            </a:r>
          </a:p>
          <a:p>
            <a:pPr algn="r"/>
            <a:r>
              <a:rPr lang="en-US" sz="1200" b="1" dirty="0"/>
              <a:t>(95% CI)</a:t>
            </a:r>
          </a:p>
          <a:p>
            <a:pPr algn="r"/>
            <a:r>
              <a:rPr lang="en-US" sz="1200" b="1" dirty="0"/>
              <a:t>HR (95% CI); 2-sided </a:t>
            </a:r>
            <a:r>
              <a:rPr lang="en-US" sz="1200" b="1" i="1" dirty="0"/>
              <a:t>P</a:t>
            </a:r>
            <a:r>
              <a:rPr lang="en-US" sz="1200" b="1" dirty="0"/>
              <a:t>-value</a:t>
            </a:r>
          </a:p>
        </p:txBody>
      </p:sp>
      <p:grpSp>
        <p:nvGrpSpPr>
          <p:cNvPr id="10380" name="Group 10379">
            <a:extLst>
              <a:ext uri="{FF2B5EF4-FFF2-40B4-BE49-F238E27FC236}">
                <a16:creationId xmlns:a16="http://schemas.microsoft.com/office/drawing/2014/main" id="{5DB2B792-D9D5-3ED3-579A-60B75DE91E30}"/>
              </a:ext>
            </a:extLst>
          </p:cNvPr>
          <p:cNvGrpSpPr/>
          <p:nvPr/>
        </p:nvGrpSpPr>
        <p:grpSpPr>
          <a:xfrm>
            <a:off x="3342130" y="1408429"/>
            <a:ext cx="5356889" cy="1437206"/>
            <a:chOff x="3342130" y="1408429"/>
            <a:chExt cx="5356889" cy="1437206"/>
          </a:xfrm>
        </p:grpSpPr>
        <p:cxnSp>
          <p:nvCxnSpPr>
            <p:cNvPr id="10326" name="Straight Connector 10325">
              <a:extLst>
                <a:ext uri="{FF2B5EF4-FFF2-40B4-BE49-F238E27FC236}">
                  <a16:creationId xmlns:a16="http://schemas.microsoft.com/office/drawing/2014/main" id="{44C86B2A-9909-7A57-6864-7329C1DDE796}"/>
                </a:ext>
              </a:extLst>
            </p:cNvPr>
            <p:cNvCxnSpPr/>
            <p:nvPr/>
          </p:nvCxnSpPr>
          <p:spPr>
            <a:xfrm>
              <a:off x="3342130" y="1408429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7" name="Straight Connector 10326">
              <a:extLst>
                <a:ext uri="{FF2B5EF4-FFF2-40B4-BE49-F238E27FC236}">
                  <a16:creationId xmlns:a16="http://schemas.microsoft.com/office/drawing/2014/main" id="{8ED26CD8-8F51-E766-573B-153CBE5400B9}"/>
                </a:ext>
              </a:extLst>
            </p:cNvPr>
            <p:cNvCxnSpPr/>
            <p:nvPr/>
          </p:nvCxnSpPr>
          <p:spPr>
            <a:xfrm>
              <a:off x="3417294" y="1509085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8" name="Straight Connector 10327">
              <a:extLst>
                <a:ext uri="{FF2B5EF4-FFF2-40B4-BE49-F238E27FC236}">
                  <a16:creationId xmlns:a16="http://schemas.microsoft.com/office/drawing/2014/main" id="{3A4A0E57-A25B-0A55-3937-436765FF0EFB}"/>
                </a:ext>
              </a:extLst>
            </p:cNvPr>
            <p:cNvCxnSpPr/>
            <p:nvPr/>
          </p:nvCxnSpPr>
          <p:spPr>
            <a:xfrm>
              <a:off x="3371035" y="1484223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9" name="Straight Connector 10328">
              <a:extLst>
                <a:ext uri="{FF2B5EF4-FFF2-40B4-BE49-F238E27FC236}">
                  <a16:creationId xmlns:a16="http://schemas.microsoft.com/office/drawing/2014/main" id="{F736ECD9-4649-83C1-3EB3-C40B5585F644}"/>
                </a:ext>
              </a:extLst>
            </p:cNvPr>
            <p:cNvCxnSpPr/>
            <p:nvPr/>
          </p:nvCxnSpPr>
          <p:spPr>
            <a:xfrm>
              <a:off x="3735763" y="1594308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0" name="Straight Connector 10329">
              <a:extLst>
                <a:ext uri="{FF2B5EF4-FFF2-40B4-BE49-F238E27FC236}">
                  <a16:creationId xmlns:a16="http://schemas.microsoft.com/office/drawing/2014/main" id="{A64BAD53-A03D-A439-2230-F5705083E0FC}"/>
                </a:ext>
              </a:extLst>
            </p:cNvPr>
            <p:cNvCxnSpPr/>
            <p:nvPr/>
          </p:nvCxnSpPr>
          <p:spPr>
            <a:xfrm>
              <a:off x="3901691" y="1628203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1" name="Straight Connector 10330">
              <a:extLst>
                <a:ext uri="{FF2B5EF4-FFF2-40B4-BE49-F238E27FC236}">
                  <a16:creationId xmlns:a16="http://schemas.microsoft.com/office/drawing/2014/main" id="{C980C81C-E5A5-4570-7D62-B65C9C6E2439}"/>
                </a:ext>
              </a:extLst>
            </p:cNvPr>
            <p:cNvCxnSpPr/>
            <p:nvPr/>
          </p:nvCxnSpPr>
          <p:spPr>
            <a:xfrm>
              <a:off x="4019613" y="1716406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2" name="Straight Connector 10331">
              <a:extLst>
                <a:ext uri="{FF2B5EF4-FFF2-40B4-BE49-F238E27FC236}">
                  <a16:creationId xmlns:a16="http://schemas.microsoft.com/office/drawing/2014/main" id="{ACD76315-375A-B1FC-F704-527FFFF77073}"/>
                </a:ext>
              </a:extLst>
            </p:cNvPr>
            <p:cNvCxnSpPr/>
            <p:nvPr/>
          </p:nvCxnSpPr>
          <p:spPr>
            <a:xfrm>
              <a:off x="4039469" y="1802487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3" name="Straight Connector 10332">
              <a:extLst>
                <a:ext uri="{FF2B5EF4-FFF2-40B4-BE49-F238E27FC236}">
                  <a16:creationId xmlns:a16="http://schemas.microsoft.com/office/drawing/2014/main" id="{1FF24C68-2400-5F58-4AAC-FF9A75D93F0E}"/>
                </a:ext>
              </a:extLst>
            </p:cNvPr>
            <p:cNvCxnSpPr/>
            <p:nvPr/>
          </p:nvCxnSpPr>
          <p:spPr>
            <a:xfrm>
              <a:off x="4207703" y="1841045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4" name="Straight Connector 10333">
              <a:extLst>
                <a:ext uri="{FF2B5EF4-FFF2-40B4-BE49-F238E27FC236}">
                  <a16:creationId xmlns:a16="http://schemas.microsoft.com/office/drawing/2014/main" id="{BF28B5F7-56FA-EC07-B50C-D779BF2AD860}"/>
                </a:ext>
              </a:extLst>
            </p:cNvPr>
            <p:cNvCxnSpPr/>
            <p:nvPr/>
          </p:nvCxnSpPr>
          <p:spPr>
            <a:xfrm>
              <a:off x="4694435" y="2013119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5" name="Straight Connector 10334">
              <a:extLst>
                <a:ext uri="{FF2B5EF4-FFF2-40B4-BE49-F238E27FC236}">
                  <a16:creationId xmlns:a16="http://schemas.microsoft.com/office/drawing/2014/main" id="{526DC677-9AD9-42E1-2FFE-D63DB74D7412}"/>
                </a:ext>
              </a:extLst>
            </p:cNvPr>
            <p:cNvCxnSpPr/>
            <p:nvPr/>
          </p:nvCxnSpPr>
          <p:spPr>
            <a:xfrm>
              <a:off x="4368338" y="1900997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6" name="Straight Connector 10335">
              <a:extLst>
                <a:ext uri="{FF2B5EF4-FFF2-40B4-BE49-F238E27FC236}">
                  <a16:creationId xmlns:a16="http://schemas.microsoft.com/office/drawing/2014/main" id="{D9522CB7-4935-CA4B-17B5-8CC19B5485DB}"/>
                </a:ext>
              </a:extLst>
            </p:cNvPr>
            <p:cNvCxnSpPr/>
            <p:nvPr/>
          </p:nvCxnSpPr>
          <p:spPr>
            <a:xfrm>
              <a:off x="4995468" y="2039999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7" name="Straight Connector 10336">
              <a:extLst>
                <a:ext uri="{FF2B5EF4-FFF2-40B4-BE49-F238E27FC236}">
                  <a16:creationId xmlns:a16="http://schemas.microsoft.com/office/drawing/2014/main" id="{CB4CB7D9-520A-141D-9017-FA76F3CEDB7F}"/>
                </a:ext>
              </a:extLst>
            </p:cNvPr>
            <p:cNvCxnSpPr/>
            <p:nvPr/>
          </p:nvCxnSpPr>
          <p:spPr>
            <a:xfrm>
              <a:off x="5018125" y="2092207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8" name="Straight Connector 10337">
              <a:extLst>
                <a:ext uri="{FF2B5EF4-FFF2-40B4-BE49-F238E27FC236}">
                  <a16:creationId xmlns:a16="http://schemas.microsoft.com/office/drawing/2014/main" id="{4F35AADC-3091-FAB1-104D-A912D0F7EA96}"/>
                </a:ext>
              </a:extLst>
            </p:cNvPr>
            <p:cNvCxnSpPr/>
            <p:nvPr/>
          </p:nvCxnSpPr>
          <p:spPr>
            <a:xfrm>
              <a:off x="5158058" y="2204360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9" name="Straight Connector 10338">
              <a:extLst>
                <a:ext uri="{FF2B5EF4-FFF2-40B4-BE49-F238E27FC236}">
                  <a16:creationId xmlns:a16="http://schemas.microsoft.com/office/drawing/2014/main" id="{5AD74796-3FB4-F590-A94B-795BD2B2A210}"/>
                </a:ext>
              </a:extLst>
            </p:cNvPr>
            <p:cNvCxnSpPr/>
            <p:nvPr/>
          </p:nvCxnSpPr>
          <p:spPr>
            <a:xfrm>
              <a:off x="5352683" y="2238771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0" name="Straight Connector 10339">
              <a:extLst>
                <a:ext uri="{FF2B5EF4-FFF2-40B4-BE49-F238E27FC236}">
                  <a16:creationId xmlns:a16="http://schemas.microsoft.com/office/drawing/2014/main" id="{F03C02C7-9647-9FB7-CDF7-272413ED4A9A}"/>
                </a:ext>
              </a:extLst>
            </p:cNvPr>
            <p:cNvCxnSpPr/>
            <p:nvPr/>
          </p:nvCxnSpPr>
          <p:spPr>
            <a:xfrm>
              <a:off x="5255626" y="2220534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1" name="Straight Connector 10340">
              <a:extLst>
                <a:ext uri="{FF2B5EF4-FFF2-40B4-BE49-F238E27FC236}">
                  <a16:creationId xmlns:a16="http://schemas.microsoft.com/office/drawing/2014/main" id="{97B5B0BB-6B4F-876F-283F-585BC860DD9B}"/>
                </a:ext>
              </a:extLst>
            </p:cNvPr>
            <p:cNvCxnSpPr/>
            <p:nvPr/>
          </p:nvCxnSpPr>
          <p:spPr>
            <a:xfrm>
              <a:off x="5481842" y="2255930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2" name="Straight Connector 10341">
              <a:extLst>
                <a:ext uri="{FF2B5EF4-FFF2-40B4-BE49-F238E27FC236}">
                  <a16:creationId xmlns:a16="http://schemas.microsoft.com/office/drawing/2014/main" id="{76732ABB-BB32-2E0E-9B94-B8A900B8586A}"/>
                </a:ext>
              </a:extLst>
            </p:cNvPr>
            <p:cNvCxnSpPr/>
            <p:nvPr/>
          </p:nvCxnSpPr>
          <p:spPr>
            <a:xfrm>
              <a:off x="5713379" y="2315168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3" name="Straight Connector 10342">
              <a:extLst>
                <a:ext uri="{FF2B5EF4-FFF2-40B4-BE49-F238E27FC236}">
                  <a16:creationId xmlns:a16="http://schemas.microsoft.com/office/drawing/2014/main" id="{1376A6BA-683F-7571-2879-87032368AEC2}"/>
                </a:ext>
              </a:extLst>
            </p:cNvPr>
            <p:cNvCxnSpPr/>
            <p:nvPr/>
          </p:nvCxnSpPr>
          <p:spPr>
            <a:xfrm>
              <a:off x="5637157" y="2272617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4" name="Straight Connector 10343">
              <a:extLst>
                <a:ext uri="{FF2B5EF4-FFF2-40B4-BE49-F238E27FC236}">
                  <a16:creationId xmlns:a16="http://schemas.microsoft.com/office/drawing/2014/main" id="{A6C53987-A095-7BBA-0BCE-177D6575C53C}"/>
                </a:ext>
              </a:extLst>
            </p:cNvPr>
            <p:cNvCxnSpPr/>
            <p:nvPr/>
          </p:nvCxnSpPr>
          <p:spPr>
            <a:xfrm>
              <a:off x="5665913" y="2276904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5" name="Straight Connector 10344">
              <a:extLst>
                <a:ext uri="{FF2B5EF4-FFF2-40B4-BE49-F238E27FC236}">
                  <a16:creationId xmlns:a16="http://schemas.microsoft.com/office/drawing/2014/main" id="{ECDF7598-2557-9761-F8F3-A319267B5765}"/>
                </a:ext>
              </a:extLst>
            </p:cNvPr>
            <p:cNvCxnSpPr/>
            <p:nvPr/>
          </p:nvCxnSpPr>
          <p:spPr>
            <a:xfrm>
              <a:off x="5686805" y="2297079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6" name="Straight Connector 10345">
              <a:extLst>
                <a:ext uri="{FF2B5EF4-FFF2-40B4-BE49-F238E27FC236}">
                  <a16:creationId xmlns:a16="http://schemas.microsoft.com/office/drawing/2014/main" id="{F9952D41-5A5F-C215-4EB5-218C1A5BBED4}"/>
                </a:ext>
              </a:extLst>
            </p:cNvPr>
            <p:cNvCxnSpPr/>
            <p:nvPr/>
          </p:nvCxnSpPr>
          <p:spPr>
            <a:xfrm>
              <a:off x="6033904" y="2413461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7" name="Straight Connector 10346">
              <a:extLst>
                <a:ext uri="{FF2B5EF4-FFF2-40B4-BE49-F238E27FC236}">
                  <a16:creationId xmlns:a16="http://schemas.microsoft.com/office/drawing/2014/main" id="{FA81E23F-7BB1-0259-C621-33751658F39C}"/>
                </a:ext>
              </a:extLst>
            </p:cNvPr>
            <p:cNvCxnSpPr/>
            <p:nvPr/>
          </p:nvCxnSpPr>
          <p:spPr>
            <a:xfrm>
              <a:off x="5754196" y="2317031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8" name="Straight Connector 10347">
              <a:extLst>
                <a:ext uri="{FF2B5EF4-FFF2-40B4-BE49-F238E27FC236}">
                  <a16:creationId xmlns:a16="http://schemas.microsoft.com/office/drawing/2014/main" id="{3280756A-7554-BC80-1268-88D724DAFEC1}"/>
                </a:ext>
              </a:extLst>
            </p:cNvPr>
            <p:cNvCxnSpPr/>
            <p:nvPr/>
          </p:nvCxnSpPr>
          <p:spPr>
            <a:xfrm>
              <a:off x="5587073" y="2266044"/>
              <a:ext cx="0" cy="10416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9" name="Straight Connector 10348">
              <a:extLst>
                <a:ext uri="{FF2B5EF4-FFF2-40B4-BE49-F238E27FC236}">
                  <a16:creationId xmlns:a16="http://schemas.microsoft.com/office/drawing/2014/main" id="{5C6C6736-0FC8-E114-B185-5CCF23BA5394}"/>
                </a:ext>
              </a:extLst>
            </p:cNvPr>
            <p:cNvCxnSpPr/>
            <p:nvPr/>
          </p:nvCxnSpPr>
          <p:spPr>
            <a:xfrm>
              <a:off x="5991283" y="2373214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0" name="Straight Connector 10349">
              <a:extLst>
                <a:ext uri="{FF2B5EF4-FFF2-40B4-BE49-F238E27FC236}">
                  <a16:creationId xmlns:a16="http://schemas.microsoft.com/office/drawing/2014/main" id="{9139A2ED-8FAE-F629-6B29-8884A9FBB3A0}"/>
                </a:ext>
              </a:extLst>
            </p:cNvPr>
            <p:cNvCxnSpPr/>
            <p:nvPr/>
          </p:nvCxnSpPr>
          <p:spPr>
            <a:xfrm>
              <a:off x="6014697" y="2392700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1" name="Straight Connector 10350">
              <a:extLst>
                <a:ext uri="{FF2B5EF4-FFF2-40B4-BE49-F238E27FC236}">
                  <a16:creationId xmlns:a16="http://schemas.microsoft.com/office/drawing/2014/main" id="{EEEEDFAD-580D-DC56-603D-1C1C014D8017}"/>
                </a:ext>
              </a:extLst>
            </p:cNvPr>
            <p:cNvCxnSpPr/>
            <p:nvPr/>
          </p:nvCxnSpPr>
          <p:spPr>
            <a:xfrm>
              <a:off x="6113802" y="2413461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2" name="Straight Connector 10351">
              <a:extLst>
                <a:ext uri="{FF2B5EF4-FFF2-40B4-BE49-F238E27FC236}">
                  <a16:creationId xmlns:a16="http://schemas.microsoft.com/office/drawing/2014/main" id="{6CD10FC3-B8C6-9014-6ECC-B7EFEF73250D}"/>
                </a:ext>
              </a:extLst>
            </p:cNvPr>
            <p:cNvCxnSpPr/>
            <p:nvPr/>
          </p:nvCxnSpPr>
          <p:spPr>
            <a:xfrm>
              <a:off x="6070299" y="2414495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3" name="Straight Connector 10352">
              <a:extLst>
                <a:ext uri="{FF2B5EF4-FFF2-40B4-BE49-F238E27FC236}">
                  <a16:creationId xmlns:a16="http://schemas.microsoft.com/office/drawing/2014/main" id="{C2D0FC15-DD3F-355B-4ED1-4C5BE0FDA490}"/>
                </a:ext>
              </a:extLst>
            </p:cNvPr>
            <p:cNvCxnSpPr/>
            <p:nvPr/>
          </p:nvCxnSpPr>
          <p:spPr>
            <a:xfrm>
              <a:off x="6330288" y="2450701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4" name="Straight Connector 10353">
              <a:extLst>
                <a:ext uri="{FF2B5EF4-FFF2-40B4-BE49-F238E27FC236}">
                  <a16:creationId xmlns:a16="http://schemas.microsoft.com/office/drawing/2014/main" id="{E13FBD0E-E6BA-8D38-1894-2ED814858CEC}"/>
                </a:ext>
              </a:extLst>
            </p:cNvPr>
            <p:cNvCxnSpPr/>
            <p:nvPr/>
          </p:nvCxnSpPr>
          <p:spPr>
            <a:xfrm>
              <a:off x="5394993" y="2253922"/>
              <a:ext cx="0" cy="104167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5" name="Straight Connector 10354">
              <a:extLst>
                <a:ext uri="{FF2B5EF4-FFF2-40B4-BE49-F238E27FC236}">
                  <a16:creationId xmlns:a16="http://schemas.microsoft.com/office/drawing/2014/main" id="{6077226C-D7C7-6EB0-A892-38741A493084}"/>
                </a:ext>
              </a:extLst>
            </p:cNvPr>
            <p:cNvCxnSpPr/>
            <p:nvPr/>
          </p:nvCxnSpPr>
          <p:spPr>
            <a:xfrm>
              <a:off x="6506314" y="2453660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6" name="Straight Connector 10355">
              <a:extLst>
                <a:ext uri="{FF2B5EF4-FFF2-40B4-BE49-F238E27FC236}">
                  <a16:creationId xmlns:a16="http://schemas.microsoft.com/office/drawing/2014/main" id="{1CBBD031-472B-CDDC-2722-D84F33174430}"/>
                </a:ext>
              </a:extLst>
            </p:cNvPr>
            <p:cNvCxnSpPr/>
            <p:nvPr/>
          </p:nvCxnSpPr>
          <p:spPr>
            <a:xfrm>
              <a:off x="6696214" y="2483532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7" name="Straight Connector 10356">
              <a:extLst>
                <a:ext uri="{FF2B5EF4-FFF2-40B4-BE49-F238E27FC236}">
                  <a16:creationId xmlns:a16="http://schemas.microsoft.com/office/drawing/2014/main" id="{0FCB984E-A44D-E095-EE87-8DAD44F5CF80}"/>
                </a:ext>
              </a:extLst>
            </p:cNvPr>
            <p:cNvCxnSpPr/>
            <p:nvPr/>
          </p:nvCxnSpPr>
          <p:spPr>
            <a:xfrm>
              <a:off x="6662000" y="2468257"/>
              <a:ext cx="0" cy="104167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8" name="Straight Connector 10357">
              <a:extLst>
                <a:ext uri="{FF2B5EF4-FFF2-40B4-BE49-F238E27FC236}">
                  <a16:creationId xmlns:a16="http://schemas.microsoft.com/office/drawing/2014/main" id="{D56B6719-F62E-68A2-E7A1-A6059E35543D}"/>
                </a:ext>
              </a:extLst>
            </p:cNvPr>
            <p:cNvCxnSpPr/>
            <p:nvPr/>
          </p:nvCxnSpPr>
          <p:spPr>
            <a:xfrm>
              <a:off x="6984095" y="2550291"/>
              <a:ext cx="0" cy="104167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9" name="Straight Connector 10358">
              <a:extLst>
                <a:ext uri="{FF2B5EF4-FFF2-40B4-BE49-F238E27FC236}">
                  <a16:creationId xmlns:a16="http://schemas.microsoft.com/office/drawing/2014/main" id="{7DC7274D-D6A4-211A-146E-ECD16C593C3E}"/>
                </a:ext>
              </a:extLst>
            </p:cNvPr>
            <p:cNvCxnSpPr/>
            <p:nvPr/>
          </p:nvCxnSpPr>
          <p:spPr>
            <a:xfrm>
              <a:off x="7020219" y="2574761"/>
              <a:ext cx="0" cy="104167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60" name="Straight Connector 10359">
              <a:extLst>
                <a:ext uri="{FF2B5EF4-FFF2-40B4-BE49-F238E27FC236}">
                  <a16:creationId xmlns:a16="http://schemas.microsoft.com/office/drawing/2014/main" id="{8E276C14-8D6C-DFB2-3EE4-99ADB8308CEB}"/>
                </a:ext>
              </a:extLst>
            </p:cNvPr>
            <p:cNvCxnSpPr/>
            <p:nvPr/>
          </p:nvCxnSpPr>
          <p:spPr>
            <a:xfrm>
              <a:off x="6733414" y="2508702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61" name="Straight Connector 10360">
              <a:extLst>
                <a:ext uri="{FF2B5EF4-FFF2-40B4-BE49-F238E27FC236}">
                  <a16:creationId xmlns:a16="http://schemas.microsoft.com/office/drawing/2014/main" id="{6D8C0CA5-5566-A17B-726A-C1A021866319}"/>
                </a:ext>
              </a:extLst>
            </p:cNvPr>
            <p:cNvCxnSpPr/>
            <p:nvPr/>
          </p:nvCxnSpPr>
          <p:spPr>
            <a:xfrm>
              <a:off x="7055296" y="2612869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62" name="Straight Connector 10361">
              <a:extLst>
                <a:ext uri="{FF2B5EF4-FFF2-40B4-BE49-F238E27FC236}">
                  <a16:creationId xmlns:a16="http://schemas.microsoft.com/office/drawing/2014/main" id="{4FBED104-90F4-E17A-185F-DDB5ABF633E6}"/>
                </a:ext>
              </a:extLst>
            </p:cNvPr>
            <p:cNvCxnSpPr/>
            <p:nvPr/>
          </p:nvCxnSpPr>
          <p:spPr>
            <a:xfrm>
              <a:off x="7095574" y="2629803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63" name="Straight Connector 10362">
              <a:extLst>
                <a:ext uri="{FF2B5EF4-FFF2-40B4-BE49-F238E27FC236}">
                  <a16:creationId xmlns:a16="http://schemas.microsoft.com/office/drawing/2014/main" id="{23179216-BBBA-8B34-0D81-C77AF60BF774}"/>
                </a:ext>
              </a:extLst>
            </p:cNvPr>
            <p:cNvCxnSpPr/>
            <p:nvPr/>
          </p:nvCxnSpPr>
          <p:spPr>
            <a:xfrm>
              <a:off x="7175997" y="2649137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64" name="Straight Connector 10363">
              <a:extLst>
                <a:ext uri="{FF2B5EF4-FFF2-40B4-BE49-F238E27FC236}">
                  <a16:creationId xmlns:a16="http://schemas.microsoft.com/office/drawing/2014/main" id="{A8EEE55A-F211-3BFE-E646-10E52DE8FC5B}"/>
                </a:ext>
              </a:extLst>
            </p:cNvPr>
            <p:cNvCxnSpPr/>
            <p:nvPr/>
          </p:nvCxnSpPr>
          <p:spPr>
            <a:xfrm>
              <a:off x="7312971" y="2650728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65" name="Straight Connector 10364">
              <a:extLst>
                <a:ext uri="{FF2B5EF4-FFF2-40B4-BE49-F238E27FC236}">
                  <a16:creationId xmlns:a16="http://schemas.microsoft.com/office/drawing/2014/main" id="{2A4E76EA-19E4-8EED-CC27-7FB7E99F49F0}"/>
                </a:ext>
              </a:extLst>
            </p:cNvPr>
            <p:cNvCxnSpPr/>
            <p:nvPr/>
          </p:nvCxnSpPr>
          <p:spPr>
            <a:xfrm>
              <a:off x="6388155" y="2447742"/>
              <a:ext cx="0" cy="104167"/>
            </a:xfrm>
            <a:prstGeom prst="line">
              <a:avLst/>
            </a:prstGeom>
            <a:ln w="762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66" name="Straight Connector 10365">
              <a:extLst>
                <a:ext uri="{FF2B5EF4-FFF2-40B4-BE49-F238E27FC236}">
                  <a16:creationId xmlns:a16="http://schemas.microsoft.com/office/drawing/2014/main" id="{D97FBF59-4968-AFEC-0F9A-F9FC0E05F02E}"/>
                </a:ext>
              </a:extLst>
            </p:cNvPr>
            <p:cNvCxnSpPr/>
            <p:nvPr/>
          </p:nvCxnSpPr>
          <p:spPr>
            <a:xfrm>
              <a:off x="7723318" y="2739263"/>
              <a:ext cx="0" cy="10416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68" name="Straight Connector 10367">
              <a:extLst>
                <a:ext uri="{FF2B5EF4-FFF2-40B4-BE49-F238E27FC236}">
                  <a16:creationId xmlns:a16="http://schemas.microsoft.com/office/drawing/2014/main" id="{0773F6D4-2E0B-CAEC-3DAB-FBB32CB3E1C5}"/>
                </a:ext>
              </a:extLst>
            </p:cNvPr>
            <p:cNvCxnSpPr/>
            <p:nvPr/>
          </p:nvCxnSpPr>
          <p:spPr>
            <a:xfrm>
              <a:off x="7351679" y="2650728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69" name="Straight Connector 10368">
              <a:extLst>
                <a:ext uri="{FF2B5EF4-FFF2-40B4-BE49-F238E27FC236}">
                  <a16:creationId xmlns:a16="http://schemas.microsoft.com/office/drawing/2014/main" id="{B7A9C1F8-F548-529D-E274-015A58F75520}"/>
                </a:ext>
              </a:extLst>
            </p:cNvPr>
            <p:cNvCxnSpPr/>
            <p:nvPr/>
          </p:nvCxnSpPr>
          <p:spPr>
            <a:xfrm>
              <a:off x="7377817" y="2651788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70" name="Straight Connector 10369">
              <a:extLst>
                <a:ext uri="{FF2B5EF4-FFF2-40B4-BE49-F238E27FC236}">
                  <a16:creationId xmlns:a16="http://schemas.microsoft.com/office/drawing/2014/main" id="{0520AA79-831E-3778-0101-570C9AE4E15F}"/>
                </a:ext>
              </a:extLst>
            </p:cNvPr>
            <p:cNvCxnSpPr/>
            <p:nvPr/>
          </p:nvCxnSpPr>
          <p:spPr>
            <a:xfrm>
              <a:off x="7351679" y="2626844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71" name="Straight Connector 10370">
              <a:extLst>
                <a:ext uri="{FF2B5EF4-FFF2-40B4-BE49-F238E27FC236}">
                  <a16:creationId xmlns:a16="http://schemas.microsoft.com/office/drawing/2014/main" id="{882AE7E5-3BDB-4289-49EB-EDA12E230026}"/>
                </a:ext>
              </a:extLst>
            </p:cNvPr>
            <p:cNvCxnSpPr/>
            <p:nvPr/>
          </p:nvCxnSpPr>
          <p:spPr>
            <a:xfrm>
              <a:off x="7407184" y="2692094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72" name="Straight Connector 10371">
              <a:extLst>
                <a:ext uri="{FF2B5EF4-FFF2-40B4-BE49-F238E27FC236}">
                  <a16:creationId xmlns:a16="http://schemas.microsoft.com/office/drawing/2014/main" id="{6E226F94-CB32-C43D-A926-3478D059521F}"/>
                </a:ext>
              </a:extLst>
            </p:cNvPr>
            <p:cNvCxnSpPr/>
            <p:nvPr/>
          </p:nvCxnSpPr>
          <p:spPr>
            <a:xfrm>
              <a:off x="7474787" y="2692094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73" name="Straight Connector 10372">
              <a:extLst>
                <a:ext uri="{FF2B5EF4-FFF2-40B4-BE49-F238E27FC236}">
                  <a16:creationId xmlns:a16="http://schemas.microsoft.com/office/drawing/2014/main" id="{C42B6965-4B6B-574A-4F58-938532DBAE7E}"/>
                </a:ext>
              </a:extLst>
            </p:cNvPr>
            <p:cNvCxnSpPr/>
            <p:nvPr/>
          </p:nvCxnSpPr>
          <p:spPr>
            <a:xfrm>
              <a:off x="7658001" y="2689135"/>
              <a:ext cx="0" cy="104167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74" name="Straight Connector 10373">
              <a:extLst>
                <a:ext uri="{FF2B5EF4-FFF2-40B4-BE49-F238E27FC236}">
                  <a16:creationId xmlns:a16="http://schemas.microsoft.com/office/drawing/2014/main" id="{7F416C8B-4DAF-48BA-3128-84AA635455A0}"/>
                </a:ext>
              </a:extLst>
            </p:cNvPr>
            <p:cNvCxnSpPr/>
            <p:nvPr/>
          </p:nvCxnSpPr>
          <p:spPr>
            <a:xfrm>
              <a:off x="7987163" y="2734904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75" name="Straight Connector 10374">
              <a:extLst>
                <a:ext uri="{FF2B5EF4-FFF2-40B4-BE49-F238E27FC236}">
                  <a16:creationId xmlns:a16="http://schemas.microsoft.com/office/drawing/2014/main" id="{F314F3E4-1EF9-3AA2-EBF2-1F54FFF20B71}"/>
                </a:ext>
              </a:extLst>
            </p:cNvPr>
            <p:cNvCxnSpPr/>
            <p:nvPr/>
          </p:nvCxnSpPr>
          <p:spPr>
            <a:xfrm>
              <a:off x="8020704" y="2733695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76" name="Straight Connector 10375">
              <a:extLst>
                <a:ext uri="{FF2B5EF4-FFF2-40B4-BE49-F238E27FC236}">
                  <a16:creationId xmlns:a16="http://schemas.microsoft.com/office/drawing/2014/main" id="{EAEF1E4F-EA94-5C69-F414-D2FA4E6B6A54}"/>
                </a:ext>
              </a:extLst>
            </p:cNvPr>
            <p:cNvCxnSpPr/>
            <p:nvPr/>
          </p:nvCxnSpPr>
          <p:spPr>
            <a:xfrm>
              <a:off x="8282452" y="2736653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77" name="Straight Connector 10376">
              <a:extLst>
                <a:ext uri="{FF2B5EF4-FFF2-40B4-BE49-F238E27FC236}">
                  <a16:creationId xmlns:a16="http://schemas.microsoft.com/office/drawing/2014/main" id="{26806E55-4EF9-B841-44EF-CDF173004D94}"/>
                </a:ext>
              </a:extLst>
            </p:cNvPr>
            <p:cNvCxnSpPr/>
            <p:nvPr/>
          </p:nvCxnSpPr>
          <p:spPr>
            <a:xfrm>
              <a:off x="7667889" y="2741468"/>
              <a:ext cx="0" cy="104167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78" name="Straight Connector 10377">
              <a:extLst>
                <a:ext uri="{FF2B5EF4-FFF2-40B4-BE49-F238E27FC236}">
                  <a16:creationId xmlns:a16="http://schemas.microsoft.com/office/drawing/2014/main" id="{88E1142C-CA9A-B8A5-3462-AA5BACB6D782}"/>
                </a:ext>
              </a:extLst>
            </p:cNvPr>
            <p:cNvCxnSpPr/>
            <p:nvPr/>
          </p:nvCxnSpPr>
          <p:spPr>
            <a:xfrm>
              <a:off x="8351623" y="2739263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79" name="Straight Connector 10378">
              <a:extLst>
                <a:ext uri="{FF2B5EF4-FFF2-40B4-BE49-F238E27FC236}">
                  <a16:creationId xmlns:a16="http://schemas.microsoft.com/office/drawing/2014/main" id="{AE45CA8A-9BF9-6734-9F1F-2CD4845C529B}"/>
                </a:ext>
              </a:extLst>
            </p:cNvPr>
            <p:cNvCxnSpPr/>
            <p:nvPr/>
          </p:nvCxnSpPr>
          <p:spPr>
            <a:xfrm>
              <a:off x="8699019" y="2739408"/>
              <a:ext cx="0" cy="104167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76564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F3B3EA-278C-E453-5024-F4F39E4184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>
            <a:extLst>
              <a:ext uri="{FF2B5EF4-FFF2-40B4-BE49-F238E27FC236}">
                <a16:creationId xmlns:a16="http://schemas.microsoft.com/office/drawing/2014/main" id="{11D2F904-7571-90BF-0876-9CDA672D4C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5870" y="384570"/>
            <a:ext cx="11740260" cy="482440"/>
          </a:xfrm>
        </p:spPr>
        <p:txBody>
          <a:bodyPr/>
          <a:lstStyle/>
          <a:p>
            <a:r>
              <a:rPr lang="en-US" altLang="en-US" dirty="0"/>
              <a:t>HER2CLIMB-05: </a:t>
            </a:r>
            <a:r>
              <a:rPr lang="en-US" dirty="0"/>
              <a:t>PFS by Subgroup</a:t>
            </a:r>
            <a:endParaRPr lang="en-US" altLang="en-US" dirty="0"/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8BDC8F6B-54F1-49DD-3183-A0C6F1591007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475512"/>
            <a:ext cx="5732463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Hamilton. SABCS 2025. Abstr GS1-01. 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Dieras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. JCO. 2025;[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Epub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].</a:t>
            </a:r>
            <a:endParaRPr lang="en-US" altLang="en-US" b="0" dirty="0">
              <a:solidFill>
                <a:srgbClr val="161616"/>
              </a:solidFill>
              <a:latin typeface="Poppins" pitchFamily="2" charset="77"/>
            </a:endParaRPr>
          </a:p>
        </p:txBody>
      </p:sp>
      <p:pic>
        <p:nvPicPr>
          <p:cNvPr id="3" name="Picture 2" descr="A screenshot of a graph&#10;&#10;AI-generated content may be incorrect.">
            <a:extLst>
              <a:ext uri="{FF2B5EF4-FFF2-40B4-BE49-F238E27FC236}">
                <a16:creationId xmlns:a16="http://schemas.microsoft.com/office/drawing/2014/main" id="{44953B82-5DC3-498A-C57E-1145B76E49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570" y="1212634"/>
            <a:ext cx="6018836" cy="4763676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8ACAD69-7179-88B8-FDD2-18A70AE01E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9173370"/>
              </p:ext>
            </p:extLst>
          </p:nvPr>
        </p:nvGraphicFramePr>
        <p:xfrm>
          <a:off x="225871" y="1126848"/>
          <a:ext cx="6199536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0947">
                  <a:extLst>
                    <a:ext uri="{9D8B030D-6E8A-4147-A177-3AD203B41FA5}">
                      <a16:colId xmlns:a16="http://schemas.microsoft.com/office/drawing/2014/main" val="2950638145"/>
                    </a:ext>
                  </a:extLst>
                </a:gridCol>
                <a:gridCol w="938255">
                  <a:extLst>
                    <a:ext uri="{9D8B030D-6E8A-4147-A177-3AD203B41FA5}">
                      <a16:colId xmlns:a16="http://schemas.microsoft.com/office/drawing/2014/main" val="2135540173"/>
                    </a:ext>
                  </a:extLst>
                </a:gridCol>
                <a:gridCol w="1264159">
                  <a:extLst>
                    <a:ext uri="{9D8B030D-6E8A-4147-A177-3AD203B41FA5}">
                      <a16:colId xmlns:a16="http://schemas.microsoft.com/office/drawing/2014/main" val="780176784"/>
                    </a:ext>
                  </a:extLst>
                </a:gridCol>
                <a:gridCol w="2046175">
                  <a:extLst>
                    <a:ext uri="{9D8B030D-6E8A-4147-A177-3AD203B41FA5}">
                      <a16:colId xmlns:a16="http://schemas.microsoft.com/office/drawing/2014/main" val="8012313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Patient Groups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TUC + HP Events/n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PBO + HP Events/n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TUC + HP vs PBO + HP (95% CI)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22941263"/>
                  </a:ext>
                </a:extLst>
              </a:tr>
              <a:tr h="258064">
                <a:tc>
                  <a:txBody>
                    <a:bodyPr/>
                    <a:lstStyle/>
                    <a:p>
                      <a:r>
                        <a:rPr lang="en-US" sz="1200" dirty="0"/>
                        <a:t>ITT analysis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141/326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191/328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0.641 (0.514-0.799)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6686401"/>
                  </a:ext>
                </a:extLst>
              </a:tr>
              <a:tr h="305816">
                <a:tc>
                  <a:txBody>
                    <a:bodyPr/>
                    <a:lstStyle/>
                    <a:p>
                      <a:r>
                        <a:rPr lang="en-US" sz="1200" dirty="0"/>
                        <a:t>Diagnosis</a:t>
                      </a:r>
                    </a:p>
                    <a:p>
                      <a:pPr marL="742950" lvl="1" indent="-285750">
                        <a:buSzPct val="90000"/>
                        <a:buFont typeface="Poppins" panose="00000500000000000000" pitchFamily="2" charset="0"/>
                        <a:buChar char="•"/>
                      </a:pPr>
                      <a:r>
                        <a:rPr lang="en-US" sz="1200" i="0" dirty="0"/>
                        <a:t>De novo</a:t>
                      </a:r>
                    </a:p>
                    <a:p>
                      <a:pPr marL="742950" lvl="1" indent="-285750">
                        <a:buSzPct val="90000"/>
                        <a:buFont typeface="Poppins" panose="00000500000000000000" pitchFamily="2" charset="0"/>
                        <a:buChar char="•"/>
                      </a:pPr>
                      <a:r>
                        <a:rPr lang="en-US" sz="1200" i="0" dirty="0"/>
                        <a:t>Recurrent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93/227</a:t>
                      </a:r>
                    </a:p>
                    <a:p>
                      <a:pPr algn="ctr"/>
                      <a:r>
                        <a:rPr lang="en-US" sz="1200" dirty="0"/>
                        <a:t>48/99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129/226</a:t>
                      </a:r>
                    </a:p>
                    <a:p>
                      <a:pPr algn="ctr"/>
                      <a:r>
                        <a:rPr lang="en-US" sz="1200" dirty="0"/>
                        <a:t>62/102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0.621 (0.475-0.813)</a:t>
                      </a:r>
                    </a:p>
                    <a:p>
                      <a:pPr algn="ctr"/>
                      <a:r>
                        <a:rPr lang="en-US" sz="1200" dirty="0"/>
                        <a:t>0.671 (0.457-0.986)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7642860"/>
                  </a:ext>
                </a:extLst>
              </a:tr>
              <a:tr h="305816">
                <a:tc>
                  <a:txBody>
                    <a:bodyPr/>
                    <a:lstStyle/>
                    <a:p>
                      <a:r>
                        <a:rPr lang="en-US" sz="1200" dirty="0"/>
                        <a:t>HR-negative</a:t>
                      </a:r>
                    </a:p>
                    <a:p>
                      <a:r>
                        <a:rPr lang="en-US" sz="1200" dirty="0"/>
                        <a:t>HR-positive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68/158</a:t>
                      </a:r>
                    </a:p>
                    <a:p>
                      <a:pPr algn="ctr"/>
                      <a:r>
                        <a:rPr lang="en-US" sz="1200" dirty="0"/>
                        <a:t>73/168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92/152</a:t>
                      </a:r>
                    </a:p>
                    <a:p>
                      <a:pPr algn="ctr"/>
                      <a:r>
                        <a:rPr lang="en-US" sz="1200" dirty="0"/>
                        <a:t>99/176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0.554 (0.403-0.761)</a:t>
                      </a:r>
                    </a:p>
                    <a:p>
                      <a:pPr algn="ctr"/>
                      <a:r>
                        <a:rPr lang="en-US" sz="1200" dirty="0"/>
                        <a:t>0.725 (0.535-0.983)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790418"/>
                  </a:ext>
                </a:extLst>
              </a:tr>
              <a:tr h="257048">
                <a:tc>
                  <a:txBody>
                    <a:bodyPr/>
                    <a:lstStyle/>
                    <a:p>
                      <a:r>
                        <a:rPr lang="en-US" sz="1200" dirty="0"/>
                        <a:t>Prior anti-HER2 </a:t>
                      </a:r>
                      <a:r>
                        <a:rPr lang="en-US" sz="1200" dirty="0" err="1"/>
                        <a:t>tx</a:t>
                      </a:r>
                      <a:endParaRPr lang="en-US" sz="1200" dirty="0"/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/>
                        <a:t>Yes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/>
                        <a:t>No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27/62</a:t>
                      </a:r>
                    </a:p>
                    <a:p>
                      <a:pPr algn="ctr"/>
                      <a:r>
                        <a:rPr lang="en-US" sz="1200" dirty="0"/>
                        <a:t>114/264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45/69</a:t>
                      </a:r>
                    </a:p>
                    <a:p>
                      <a:pPr algn="ctr"/>
                      <a:r>
                        <a:rPr lang="en-US" sz="1200" dirty="0"/>
                        <a:t>146/259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0.569 (0.347-0.934)</a:t>
                      </a:r>
                    </a:p>
                    <a:p>
                      <a:pPr algn="ctr"/>
                      <a:r>
                        <a:rPr lang="en-US" sz="1200" dirty="0"/>
                        <a:t>0.666 (0.519-0.854)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7089420"/>
                  </a:ext>
                </a:extLst>
              </a:tr>
              <a:tr h="232664">
                <a:tc>
                  <a:txBody>
                    <a:bodyPr/>
                    <a:lstStyle/>
                    <a:p>
                      <a:r>
                        <a:rPr lang="en-US" sz="1200" dirty="0"/>
                        <a:t>Baseline brain </a:t>
                      </a:r>
                      <a:r>
                        <a:rPr lang="en-US" sz="1200" dirty="0" err="1"/>
                        <a:t>mets</a:t>
                      </a:r>
                      <a:endParaRPr lang="en-US" sz="1200" dirty="0"/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/>
                        <a:t>Yes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/>
                        <a:t>No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26/41</a:t>
                      </a:r>
                    </a:p>
                    <a:p>
                      <a:pPr algn="ctr"/>
                      <a:r>
                        <a:rPr lang="en-US" sz="1200" dirty="0"/>
                        <a:t>115/285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34/40</a:t>
                      </a:r>
                    </a:p>
                    <a:p>
                      <a:pPr algn="ctr"/>
                      <a:r>
                        <a:rPr lang="en-US" sz="1200" dirty="0"/>
                        <a:t>157/288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0.640 (0.373-1.097)</a:t>
                      </a:r>
                    </a:p>
                    <a:p>
                      <a:pPr algn="ctr"/>
                      <a:r>
                        <a:rPr lang="en-US" sz="1200" dirty="0"/>
                        <a:t>0.640 (0.503-0.816)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416655"/>
                  </a:ext>
                </a:extLst>
              </a:tr>
              <a:tr h="281432">
                <a:tc>
                  <a:txBody>
                    <a:bodyPr/>
                    <a:lstStyle/>
                    <a:p>
                      <a:r>
                        <a:rPr lang="en-US" sz="1200" dirty="0"/>
                        <a:t>Best response to induction therapy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/>
                        <a:t>CR or PR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/>
                        <a:t>SD or non-CR/-PD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101/234</a:t>
                      </a:r>
                    </a:p>
                    <a:p>
                      <a:pPr algn="ctr"/>
                      <a:r>
                        <a:rPr lang="en-US" sz="1200" dirty="0"/>
                        <a:t>40/92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135/240</a:t>
                      </a:r>
                    </a:p>
                    <a:p>
                      <a:pPr algn="ctr"/>
                      <a:r>
                        <a:rPr lang="en-US" sz="1200" dirty="0"/>
                        <a:t>56/88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0.695 (0.535-0.902)</a:t>
                      </a:r>
                    </a:p>
                    <a:p>
                      <a:pPr algn="ctr"/>
                      <a:r>
                        <a:rPr lang="en-US" sz="1200" dirty="0"/>
                        <a:t>0.594 (0.377-0.938)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213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Visceral disease</a:t>
                      </a:r>
                    </a:p>
                    <a:p>
                      <a:r>
                        <a:rPr lang="en-US" sz="1200" dirty="0" err="1"/>
                        <a:t>Nonvisceral</a:t>
                      </a:r>
                      <a:r>
                        <a:rPr lang="en-US" sz="1200" dirty="0"/>
                        <a:t> disease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96/194</a:t>
                      </a:r>
                    </a:p>
                    <a:p>
                      <a:pPr algn="ctr"/>
                      <a:r>
                        <a:rPr lang="en-US" sz="1200" dirty="0"/>
                        <a:t>45/132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107/172</a:t>
                      </a:r>
                    </a:p>
                    <a:p>
                      <a:pPr algn="ctr"/>
                      <a:r>
                        <a:rPr lang="en-US" sz="1200" dirty="0"/>
                        <a:t>84/156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0.642 (0.484-0.852)</a:t>
                      </a:r>
                    </a:p>
                    <a:p>
                      <a:pPr algn="ctr"/>
                      <a:r>
                        <a:rPr lang="en-US" sz="1200" dirty="0"/>
                        <a:t>0.561 (0.387-0.813)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24812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ECOG PS 0</a:t>
                      </a:r>
                    </a:p>
                    <a:p>
                      <a:r>
                        <a:rPr lang="en-US" sz="1200" dirty="0"/>
                        <a:t>ECOG PS 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89/215</a:t>
                      </a:r>
                    </a:p>
                    <a:p>
                      <a:pPr algn="ctr"/>
                      <a:r>
                        <a:rPr lang="en-US" sz="1200" dirty="0"/>
                        <a:t>52/110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114/204</a:t>
                      </a:r>
                    </a:p>
                    <a:p>
                      <a:pPr algn="ctr"/>
                      <a:r>
                        <a:rPr lang="en-US" sz="1200" dirty="0"/>
                        <a:t>76/123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0.637 (0.480-0.846)</a:t>
                      </a:r>
                    </a:p>
                    <a:p>
                      <a:pPr algn="ctr"/>
                      <a:r>
                        <a:rPr lang="en-US" sz="1200" dirty="0"/>
                        <a:t>0.591 (0.408-0.857)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7978826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13612CA-15A9-3949-420C-32B9BFD2AA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1781152"/>
              </p:ext>
            </p:extLst>
          </p:nvPr>
        </p:nvGraphicFramePr>
        <p:xfrm>
          <a:off x="6606105" y="1129250"/>
          <a:ext cx="5365234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3339">
                  <a:extLst>
                    <a:ext uri="{9D8B030D-6E8A-4147-A177-3AD203B41FA5}">
                      <a16:colId xmlns:a16="http://schemas.microsoft.com/office/drawing/2014/main" val="2950638145"/>
                    </a:ext>
                  </a:extLst>
                </a:gridCol>
                <a:gridCol w="1082670">
                  <a:extLst>
                    <a:ext uri="{9D8B030D-6E8A-4147-A177-3AD203B41FA5}">
                      <a16:colId xmlns:a16="http://schemas.microsoft.com/office/drawing/2014/main" val="2135540173"/>
                    </a:ext>
                  </a:extLst>
                </a:gridCol>
                <a:gridCol w="1064626">
                  <a:extLst>
                    <a:ext uri="{9D8B030D-6E8A-4147-A177-3AD203B41FA5}">
                      <a16:colId xmlns:a16="http://schemas.microsoft.com/office/drawing/2014/main" val="780176784"/>
                    </a:ext>
                  </a:extLst>
                </a:gridCol>
                <a:gridCol w="1864599">
                  <a:extLst>
                    <a:ext uri="{9D8B030D-6E8A-4147-A177-3AD203B41FA5}">
                      <a16:colId xmlns:a16="http://schemas.microsoft.com/office/drawing/2014/main" val="8012313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Patient Groups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TUC + HP Events/n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PBO + HP Events/n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TUC + HP vs PBO + HP (95% CI)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22941263"/>
                  </a:ext>
                </a:extLst>
              </a:tr>
              <a:tr h="323550">
                <a:tc>
                  <a:txBody>
                    <a:bodyPr/>
                    <a:lstStyle/>
                    <a:p>
                      <a:r>
                        <a:rPr lang="en-US" sz="1200" dirty="0"/>
                        <a:t>Region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/>
                        <a:t>North America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/>
                        <a:t>Europe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/>
                        <a:t>Asia-Pacific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/>
                        <a:t>Rest of World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14/41</a:t>
                      </a:r>
                    </a:p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52/116</a:t>
                      </a:r>
                    </a:p>
                    <a:p>
                      <a:pPr algn="ctr"/>
                      <a:r>
                        <a:rPr lang="en-US" sz="1200" dirty="0"/>
                        <a:t>47/121</a:t>
                      </a:r>
                    </a:p>
                    <a:p>
                      <a:pPr algn="ctr"/>
                      <a:r>
                        <a:rPr lang="en-US" sz="1200" dirty="0"/>
                        <a:t>28/48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23/48</a:t>
                      </a:r>
                    </a:p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66/114</a:t>
                      </a:r>
                    </a:p>
                    <a:p>
                      <a:pPr algn="ctr"/>
                      <a:r>
                        <a:rPr lang="en-US" sz="1200" dirty="0"/>
                        <a:t>70/113</a:t>
                      </a:r>
                    </a:p>
                    <a:p>
                      <a:pPr algn="ctr"/>
                      <a:r>
                        <a:rPr lang="en-US" sz="1200" dirty="0"/>
                        <a:t>32/53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0.808 (0.392-1.667)</a:t>
                      </a:r>
                    </a:p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0.769 (0.529-1.117)</a:t>
                      </a:r>
                    </a:p>
                    <a:p>
                      <a:pPr algn="ctr"/>
                      <a:r>
                        <a:rPr lang="en-US" sz="1200" dirty="0"/>
                        <a:t>0.469 (0.320-0.6888)</a:t>
                      </a:r>
                    </a:p>
                    <a:p>
                      <a:pPr algn="ctr"/>
                      <a:r>
                        <a:rPr lang="en-US" sz="1200" dirty="0"/>
                        <a:t>0.710 (0.408-1.233)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6686401"/>
                  </a:ext>
                </a:extLst>
              </a:tr>
              <a:tr h="305816">
                <a:tc>
                  <a:txBody>
                    <a:bodyPr/>
                    <a:lstStyle/>
                    <a:p>
                      <a:r>
                        <a:rPr lang="en-US" sz="1200" dirty="0"/>
                        <a:t>Age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/>
                        <a:t>&lt;65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/>
                        <a:t>≥65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124/274</a:t>
                      </a:r>
                    </a:p>
                    <a:p>
                      <a:pPr algn="ctr"/>
                      <a:r>
                        <a:rPr lang="en-US" sz="1200" dirty="0"/>
                        <a:t>17/52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161/272</a:t>
                      </a:r>
                    </a:p>
                    <a:p>
                      <a:pPr algn="ctr"/>
                      <a:r>
                        <a:rPr lang="en-US" sz="1200" dirty="0"/>
                        <a:t>30/56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0.655 (0.517-0.831)</a:t>
                      </a:r>
                    </a:p>
                    <a:p>
                      <a:pPr algn="ctr"/>
                      <a:r>
                        <a:rPr lang="en-US" sz="1200" dirty="0"/>
                        <a:t>0.447 (0.226-0.883)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7642860"/>
                  </a:ext>
                </a:extLst>
              </a:tr>
              <a:tr h="305816">
                <a:tc>
                  <a:txBody>
                    <a:bodyPr/>
                    <a:lstStyle/>
                    <a:p>
                      <a:r>
                        <a:rPr lang="en-US" sz="1200" dirty="0"/>
                        <a:t>Race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/>
                        <a:t>White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/>
                        <a:t>Asian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/>
                        <a:t>Other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68/147</a:t>
                      </a:r>
                    </a:p>
                    <a:p>
                      <a:pPr algn="ctr"/>
                      <a:r>
                        <a:rPr lang="en-US" sz="1200" dirty="0"/>
                        <a:t>48/119</a:t>
                      </a:r>
                    </a:p>
                    <a:p>
                      <a:pPr algn="ctr"/>
                      <a:r>
                        <a:rPr lang="en-US" sz="1200" dirty="0"/>
                        <a:t>25/60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81/147</a:t>
                      </a:r>
                    </a:p>
                    <a:p>
                      <a:pPr algn="ctr"/>
                      <a:r>
                        <a:rPr lang="en-US" sz="1200" dirty="0"/>
                        <a:t>70/111</a:t>
                      </a:r>
                    </a:p>
                    <a:p>
                      <a:pPr algn="ctr"/>
                      <a:r>
                        <a:rPr lang="en-US" sz="1200" dirty="0"/>
                        <a:t>40/70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dirty="0"/>
                        <a:t>0.829 (0.596-1.153)</a:t>
                      </a:r>
                    </a:p>
                    <a:p>
                      <a:pPr algn="ctr"/>
                      <a:r>
                        <a:rPr lang="en-US" sz="1200" dirty="0"/>
                        <a:t>0.481 (0.329-0.702)</a:t>
                      </a:r>
                    </a:p>
                    <a:p>
                      <a:pPr algn="ctr"/>
                      <a:r>
                        <a:rPr lang="en-US" sz="1200" dirty="0"/>
                        <a:t>0.576 (0.339-0.978)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7904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10452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270367-7D99-4088-44AE-F05D6D913B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>
            <a:extLst>
              <a:ext uri="{FF2B5EF4-FFF2-40B4-BE49-F238E27FC236}">
                <a16:creationId xmlns:a16="http://schemas.microsoft.com/office/drawing/2014/main" id="{2E1F7175-2B53-7D39-97FB-ACFB1695EB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4083"/>
            <a:ext cx="11740260" cy="496290"/>
          </a:xfrm>
        </p:spPr>
        <p:txBody>
          <a:bodyPr/>
          <a:lstStyle/>
          <a:p>
            <a:r>
              <a:rPr lang="en-US" altLang="en-US" dirty="0"/>
              <a:t>HER2CLIMB-05: </a:t>
            </a:r>
            <a:r>
              <a:rPr lang="en-US" dirty="0"/>
              <a:t>PFS by BICR and Hormone Receptor Status</a:t>
            </a:r>
            <a:endParaRPr lang="en-US" altLang="en-US" dirty="0"/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9DF13664-5195-4787-6048-F8698BCA3EA7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475512"/>
            <a:ext cx="5732463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Hamilton. SABCS 2025. Abstr GS1-01. 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Dieras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. JCO. 2025;[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Epub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].</a:t>
            </a:r>
            <a:endParaRPr lang="en-US" altLang="en-US" b="0" dirty="0">
              <a:solidFill>
                <a:srgbClr val="161616"/>
              </a:solidFill>
              <a:latin typeface="Poppins" pitchFamily="2" charset="77"/>
            </a:endParaRP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E0B55318-83C8-3101-BD8D-4F9565CC1BF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591738"/>
              </p:ext>
            </p:extLst>
          </p:nvPr>
        </p:nvGraphicFramePr>
        <p:xfrm>
          <a:off x="6243268" y="1333500"/>
          <a:ext cx="5732463" cy="1737440"/>
        </p:xfrm>
        <a:graphic>
          <a:graphicData uri="http://schemas.openxmlformats.org/drawingml/2006/table">
            <a:tbl>
              <a:tblPr/>
              <a:tblGrid>
                <a:gridCol w="25296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1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1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PFS in HR-Negative Patients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Tucatinib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158)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Placebo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152)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PFS events, 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PFS, mo (95% CI)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24.9 (19.4 to -)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12.6 (9.4-16.8)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 (95% CI)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0.554 (0.403-0.761); </a:t>
                      </a:r>
                      <a:r>
                        <a:rPr kumimoji="0" lang="en-US" sz="14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 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= .0002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Treatment difference, mo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12.3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262808"/>
                  </a:ext>
                </a:extLst>
              </a:tr>
            </a:tbl>
          </a:graphicData>
        </a:graphic>
      </p:graphicFrame>
      <p:graphicFrame>
        <p:nvGraphicFramePr>
          <p:cNvPr id="9" name="Group 3">
            <a:extLst>
              <a:ext uri="{FF2B5EF4-FFF2-40B4-BE49-F238E27FC236}">
                <a16:creationId xmlns:a16="http://schemas.microsoft.com/office/drawing/2014/main" id="{309A920D-8E6D-3DB5-2AE4-F125F2DCD58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889466"/>
              </p:ext>
            </p:extLst>
          </p:nvPr>
        </p:nvGraphicFramePr>
        <p:xfrm>
          <a:off x="6253684" y="3319573"/>
          <a:ext cx="5732464" cy="1737440"/>
        </p:xfrm>
        <a:graphic>
          <a:graphicData uri="http://schemas.openxmlformats.org/drawingml/2006/table">
            <a:tbl>
              <a:tblPr/>
              <a:tblGrid>
                <a:gridCol w="25627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81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15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PFS in HR-Positive Patients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Tucatinib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168)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Placebo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176)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PFS events, 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PFS, mo (95% CI)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25.0 (16.5 to -)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18.1 (13.0-20.8)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 (95% CI)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0.725 (0.535-0.983); </a:t>
                      </a:r>
                      <a:r>
                        <a:rPr kumimoji="0" lang="en-US" sz="14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= .0389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Treatment difference, mo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262808"/>
                  </a:ext>
                </a:extLst>
              </a:tr>
            </a:tbl>
          </a:graphicData>
        </a:graphic>
      </p:graphicFrame>
      <p:graphicFrame>
        <p:nvGraphicFramePr>
          <p:cNvPr id="18" name="Group 3">
            <a:extLst>
              <a:ext uri="{FF2B5EF4-FFF2-40B4-BE49-F238E27FC236}">
                <a16:creationId xmlns:a16="http://schemas.microsoft.com/office/drawing/2014/main" id="{8773D50D-B23E-6095-9290-149F32EB803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3952943"/>
              </p:ext>
            </p:extLst>
          </p:nvPr>
        </p:nvGraphicFramePr>
        <p:xfrm>
          <a:off x="228600" y="1333474"/>
          <a:ext cx="5732462" cy="1737440"/>
        </p:xfrm>
        <a:graphic>
          <a:graphicData uri="http://schemas.openxmlformats.org/drawingml/2006/table">
            <a:tbl>
              <a:tblPr/>
              <a:tblGrid>
                <a:gridCol w="26101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9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23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75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PFS by BICR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Tucatinib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Placebo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68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PFS events, 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8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mPFS, mo (95% CI)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28.9 (24.3 to -)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16.0 (12.3-22.9)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68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.654 (0.517-0.828)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68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Treatment difference, mo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2628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8457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48D7F8-CF9C-64AC-B00D-D52D83BCE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Content Placeholder 12">
            <a:extLst>
              <a:ext uri="{FF2B5EF4-FFF2-40B4-BE49-F238E27FC236}">
                <a16:creationId xmlns:a16="http://schemas.microsoft.com/office/drawing/2014/main" id="{461B1A3B-C700-B3A0-0060-ACE0675AA7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3017266"/>
            <a:ext cx="11740260" cy="1844474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1800" dirty="0"/>
              <a:t>OS data were immature; OS events were numerically lower among patients receiving tucatinib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52B87283-EEAA-4760-16EB-E097C4E4D3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4083"/>
            <a:ext cx="11740260" cy="496290"/>
          </a:xfrm>
        </p:spPr>
        <p:txBody>
          <a:bodyPr/>
          <a:lstStyle/>
          <a:p>
            <a:r>
              <a:rPr lang="en-US" altLang="en-US" dirty="0"/>
              <a:t>HER2CLIMB-05: </a:t>
            </a:r>
            <a:r>
              <a:rPr lang="en-US" dirty="0"/>
              <a:t>OS and </a:t>
            </a:r>
            <a:r>
              <a:rPr lang="en-US" altLang="en-US" dirty="0"/>
              <a:t>CNS-</a:t>
            </a:r>
            <a:r>
              <a:rPr lang="en-US" dirty="0"/>
              <a:t>PFS</a:t>
            </a:r>
            <a:endParaRPr lang="en-US" altLang="en-US" dirty="0"/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1CF480B9-D3CD-38CF-018E-66E2F49C0E84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475512"/>
            <a:ext cx="5732463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Hamilton. SABCS 2025. Abstr GS1-01. 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Dieras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. JCO. 2025;[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Epub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].</a:t>
            </a:r>
            <a:endParaRPr lang="en-US" altLang="en-US" b="0" dirty="0">
              <a:solidFill>
                <a:srgbClr val="161616"/>
              </a:solidFill>
              <a:latin typeface="Poppins" pitchFamily="2" charset="77"/>
            </a:endParaRP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E648FB81-7AAF-08BF-2FA1-5D349CCFBEB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3096196"/>
              </p:ext>
            </p:extLst>
          </p:nvPr>
        </p:nvGraphicFramePr>
        <p:xfrm>
          <a:off x="231078" y="1333474"/>
          <a:ext cx="11729845" cy="1585024"/>
        </p:xfrm>
        <a:graphic>
          <a:graphicData uri="http://schemas.openxmlformats.org/drawingml/2006/table">
            <a:tbl>
              <a:tblPr/>
              <a:tblGrid>
                <a:gridCol w="55148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74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074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Tucatinib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Placebo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Events, 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Median, mo (95% CI)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 (- to -)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 (- to -)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 (95% CI)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0.539 (0.303-0.957); </a:t>
                      </a:r>
                      <a:r>
                        <a:rPr kumimoji="0" 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</a:t>
                      </a: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= .0320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882BDD29-90A7-0724-23BC-6FA475E8ABF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3932818"/>
              </p:ext>
            </p:extLst>
          </p:nvPr>
        </p:nvGraphicFramePr>
        <p:xfrm>
          <a:off x="231078" y="3491987"/>
          <a:ext cx="5633709" cy="1828864"/>
        </p:xfrm>
        <a:graphic>
          <a:graphicData uri="http://schemas.openxmlformats.org/drawingml/2006/table">
            <a:tbl>
              <a:tblPr/>
              <a:tblGrid>
                <a:gridCol w="20881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27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727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CNS-PFS in ITT Population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Tucatinib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Placebo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Events, 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Median, </a:t>
                      </a: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mo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 (- to -)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 (- to -)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0.846 (0.616-1.162)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C55C41A8-9645-7D3A-2701-9DB3A1A4193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168310"/>
              </p:ext>
            </p:extLst>
          </p:nvPr>
        </p:nvGraphicFramePr>
        <p:xfrm>
          <a:off x="6001967" y="3491987"/>
          <a:ext cx="5958959" cy="2408000"/>
        </p:xfrm>
        <a:graphic>
          <a:graphicData uri="http://schemas.openxmlformats.org/drawingml/2006/table">
            <a:tbl>
              <a:tblPr/>
              <a:tblGrid>
                <a:gridCol w="2488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5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5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CNS-PFS in Patients With Brain Mets at Baseline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Tucatinib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41)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Placebo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40)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Events, 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Median, </a:t>
                      </a: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mo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8.5 (4.4-22.8)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4.3 (2.3-10.6)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 (95% CI)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0.719 (0.406-1.273)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Treatment difference, </a:t>
                      </a: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mo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4.2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59773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76801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FC9155-1258-068F-79EA-221BA0C606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>
            <a:extLst>
              <a:ext uri="{FF2B5EF4-FFF2-40B4-BE49-F238E27FC236}">
                <a16:creationId xmlns:a16="http://schemas.microsoft.com/office/drawing/2014/main" id="{EFCFFB4F-14AA-6578-2BB0-706F4E0C9F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41008"/>
            <a:ext cx="11740260" cy="482440"/>
          </a:xfrm>
        </p:spPr>
        <p:txBody>
          <a:bodyPr/>
          <a:lstStyle/>
          <a:p>
            <a:r>
              <a:rPr lang="en-US" altLang="en-US" dirty="0"/>
              <a:t>HER2CLIMB-05: </a:t>
            </a:r>
            <a:r>
              <a:rPr lang="en-US" dirty="0"/>
              <a:t>Safety Summary</a:t>
            </a:r>
            <a:endParaRPr lang="en-US" altLang="en-US" dirty="0"/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2126AC9C-8488-158A-CCA6-766450331061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475512"/>
            <a:ext cx="5732463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Hamilton. SABCS 2025. Abstr GS1-01. 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Dieras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. JCO. 2025;[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Epub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].</a:t>
            </a:r>
            <a:endParaRPr lang="en-US" altLang="en-US" b="0" dirty="0">
              <a:solidFill>
                <a:srgbClr val="161616"/>
              </a:solidFill>
              <a:latin typeface="Poppins" pitchFamily="2" charset="77"/>
            </a:endParaRP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7CD5001D-77F3-6C51-1E48-D15528803D1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9544303"/>
              </p:ext>
            </p:extLst>
          </p:nvPr>
        </p:nvGraphicFramePr>
        <p:xfrm>
          <a:off x="231078" y="1333474"/>
          <a:ext cx="11752998" cy="4694016"/>
        </p:xfrm>
        <a:graphic>
          <a:graphicData uri="http://schemas.openxmlformats.org/drawingml/2006/table">
            <a:tbl>
              <a:tblPr/>
              <a:tblGrid>
                <a:gridCol w="67793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6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868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Safety Outcomes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Tucatinib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Placebo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duration of tucatinib or placebo treatment, mo (range)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17.1 (0.4, 36.5)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15.5 (0.5, 41.3)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TEAEs, n (%)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≥3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Serious TEAE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Leading to death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323 (99.1)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138 (42.3)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55 (16.9)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(0.3)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313 (96.6)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79 (24.4)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26 (8.0)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(0.3)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Discontinued study drug due to TEAEs, n (%)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Tucatinib or placebo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Trastuzumab or pertuzumab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Trastuzumab + pertuzumab FDC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45 (13.8)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44 (13.5)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(0.6)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(2.8)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15 (4.6)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7 (2.2)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5 (1.5)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4 (1.2)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Most common TEAEs leading to discontinuations, n (%)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Hepatic events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Diarrhea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25 (7.7)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(1.5)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+mn-lt"/>
                      </a:endParaRPr>
                    </a:p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0</a:t>
                      </a:r>
                    </a:p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3 (0.9)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9835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Dose modification due to TEAEs, n (%)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Tucatinib or placebo dose hold</a:t>
                      </a:r>
                    </a:p>
                    <a:p>
                      <a:pPr marL="39846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Tucatinib or placebo dose reduction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61616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182 (55.8)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161 (49.4)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95 (29.1)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112 (34.6)</a:t>
                      </a:r>
                    </a:p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82 (25.3)</a:t>
                      </a:r>
                    </a:p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36 (11.1)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1531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02040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F5B395-F6B1-77DF-3567-574C60A7DA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>
            <a:extLst>
              <a:ext uri="{FF2B5EF4-FFF2-40B4-BE49-F238E27FC236}">
                <a16:creationId xmlns:a16="http://schemas.microsoft.com/office/drawing/2014/main" id="{3F0E9C2C-26C0-3CBE-FCB0-6E248126AD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4083"/>
            <a:ext cx="11740260" cy="496290"/>
          </a:xfrm>
        </p:spPr>
        <p:txBody>
          <a:bodyPr/>
          <a:lstStyle/>
          <a:p>
            <a:r>
              <a:rPr lang="en-US" altLang="en-US" dirty="0"/>
              <a:t>HER2CLIMB-05: </a:t>
            </a:r>
            <a:r>
              <a:rPr lang="en-US" dirty="0"/>
              <a:t>Treatment-Emergent Adverse Events</a:t>
            </a:r>
            <a:endParaRPr lang="en-US" altLang="en-US" dirty="0"/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22359341-EAD4-0D9C-8F2A-4F529A48CE1A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475512"/>
            <a:ext cx="5732463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Hamilton. SABCS 2025. Abstr GS1-01. 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Dieras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. JCO. 2025;[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Epub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].</a:t>
            </a:r>
            <a:endParaRPr lang="en-US" altLang="en-US" b="0" dirty="0">
              <a:solidFill>
                <a:srgbClr val="161616"/>
              </a:solidFill>
              <a:latin typeface="Poppins" pitchFamily="2" charset="77"/>
            </a:endParaRP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60087AF7-A2FB-1E81-6CAF-F88154DEFD8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3220819"/>
              </p:ext>
            </p:extLst>
          </p:nvPr>
        </p:nvGraphicFramePr>
        <p:xfrm>
          <a:off x="231078" y="1333474"/>
          <a:ext cx="11752998" cy="2926208"/>
        </p:xfrm>
        <a:graphic>
          <a:graphicData uri="http://schemas.openxmlformats.org/drawingml/2006/table">
            <a:tbl>
              <a:tblPr/>
              <a:tblGrid>
                <a:gridCol w="35680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4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161">
                  <a:extLst>
                    <a:ext uri="{9D8B030D-6E8A-4147-A177-3AD203B41FA5}">
                      <a16:colId xmlns:a16="http://schemas.microsoft.com/office/drawing/2014/main" val="3479730067"/>
                    </a:ext>
                  </a:extLst>
                </a:gridCol>
                <a:gridCol w="1364160">
                  <a:extLst>
                    <a:ext uri="{9D8B030D-6E8A-4147-A177-3AD203B41FA5}">
                      <a16:colId xmlns:a16="http://schemas.microsoft.com/office/drawing/2014/main" val="3149219724"/>
                    </a:ext>
                  </a:extLst>
                </a:gridCol>
                <a:gridCol w="13641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4161">
                  <a:extLst>
                    <a:ext uri="{9D8B030D-6E8A-4147-A177-3AD203B41FA5}">
                      <a16:colId xmlns:a16="http://schemas.microsoft.com/office/drawing/2014/main" val="1824836694"/>
                    </a:ext>
                  </a:extLst>
                </a:gridCol>
                <a:gridCol w="1364160">
                  <a:extLst>
                    <a:ext uri="{9D8B030D-6E8A-4147-A177-3AD203B41FA5}">
                      <a16:colId xmlns:a16="http://schemas.microsoft.com/office/drawing/2014/main" val="1965046351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TEAEs Occurring in ≥20% of Patients,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Tucatinib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Placebo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All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1-2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≥3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All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1-2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≥3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32329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Diarrhea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72.7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66.6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6.1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51.2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47.2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4.0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Nausea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33.1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32.2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23.5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22.6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ALT increase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28.2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14.7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13.5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7.1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6.5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0.6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AST increase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25.8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18.7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7.1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9.0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8.4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0.6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9835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Arthralgia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20.6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20.0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23.1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22.8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0.3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1531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Fatigue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20.6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20.0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12.7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11.5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1.2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0017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42843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5195A4-CD4A-7D4C-9CA5-10B11596B3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>
            <a:extLst>
              <a:ext uri="{FF2B5EF4-FFF2-40B4-BE49-F238E27FC236}">
                <a16:creationId xmlns:a16="http://schemas.microsoft.com/office/drawing/2014/main" id="{1994501B-4346-A080-53F0-B4C1637D08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287093"/>
            <a:ext cx="11740260" cy="990271"/>
          </a:xfrm>
        </p:spPr>
        <p:txBody>
          <a:bodyPr/>
          <a:lstStyle/>
          <a:p>
            <a:r>
              <a:rPr lang="en-US" altLang="en-US" dirty="0"/>
              <a:t>HER2CLIMB-05: </a:t>
            </a:r>
            <a:r>
              <a:rPr lang="en-US" dirty="0"/>
              <a:t>Hepatic and Diarrhea Treatment-Emergent Adverse Events</a:t>
            </a:r>
            <a:endParaRPr lang="en-US" altLang="en-US" dirty="0"/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AF374095-6B1F-4D91-B702-50EB91D6E220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475512"/>
            <a:ext cx="5732463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Hamilton. SABCS 2025. Abstr GS1-01. 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Dieras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. JCO. 2025;[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Epub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].</a:t>
            </a:r>
            <a:endParaRPr lang="en-US" altLang="en-US" b="0" dirty="0">
              <a:solidFill>
                <a:srgbClr val="161616"/>
              </a:solidFill>
              <a:latin typeface="Poppins" pitchFamily="2" charset="77"/>
            </a:endParaRP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DA70DF3A-F68C-DBC6-867F-DFAA4483924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054301"/>
              </p:ext>
            </p:extLst>
          </p:nvPr>
        </p:nvGraphicFramePr>
        <p:xfrm>
          <a:off x="231078" y="1333474"/>
          <a:ext cx="5781795" cy="4602560"/>
        </p:xfrm>
        <a:graphic>
          <a:graphicData uri="http://schemas.openxmlformats.org/drawingml/2006/table">
            <a:tbl>
              <a:tblPr/>
              <a:tblGrid>
                <a:gridCol w="32140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8436">
                  <a:extLst>
                    <a:ext uri="{9D8B030D-6E8A-4147-A177-3AD203B41FA5}">
                      <a16:colId xmlns:a16="http://schemas.microsoft.com/office/drawing/2014/main" val="3149219724"/>
                    </a:ext>
                  </a:extLst>
                </a:gridCol>
                <a:gridCol w="13392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Hepatic TEAEs,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bg1"/>
                          </a:solidFill>
                        </a:rPr>
                        <a:t>TUC + HP</a:t>
                      </a:r>
                    </a:p>
                    <a:p>
                      <a:r>
                        <a:rPr lang="en-GB" sz="1600" b="1" dirty="0">
                          <a:solidFill>
                            <a:schemeClr val="bg1"/>
                          </a:solidFill>
                        </a:rPr>
                        <a:t>(n = 326)</a:t>
                      </a:r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PBO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324)</a:t>
                      </a:r>
                    </a:p>
                  </a:txBody>
                  <a:tcPr marL="121699" marR="121699" marT="45728" marB="45728" anchor="ctr" horzOverflow="overflow">
                    <a:lnL w="12700" cmpd="sng">
                      <a:noFill/>
                      <a:prstDash val="soli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Any, n (%)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1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2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3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4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142 (43.6)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51 (15.6)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32 (9.8)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50 (15.3)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 (2.5)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(0.3)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51 (15.7)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35 (10.8)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 (3.7)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(1.2)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Days 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to grade ≥3 onset, median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40.0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386.5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Days to grade ≥3 resolution, median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40.0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10.0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Dose modification due to any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TUC/PBO dose hold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TUC/PBO dose reduction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TUC/PBO discontinuation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63 (19.3)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53 (16.3)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25 (7.7)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+mn-lt"/>
                      </a:endParaRPr>
                    </a:p>
                    <a:p>
                      <a:pPr algn="ctr"/>
                      <a:endParaRPr lang="en-GB" sz="1600" dirty="0">
                        <a:latin typeface="+mn-lt"/>
                      </a:endParaRPr>
                    </a:p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8 (2.5)</a:t>
                      </a:r>
                    </a:p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3 (0.9)</a:t>
                      </a:r>
                    </a:p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983552"/>
                  </a:ext>
                </a:extLst>
              </a:tr>
            </a:tbl>
          </a:graphicData>
        </a:graphic>
      </p:graphicFrame>
      <p:graphicFrame>
        <p:nvGraphicFramePr>
          <p:cNvPr id="6" name="Group 3">
            <a:extLst>
              <a:ext uri="{FF2B5EF4-FFF2-40B4-BE49-F238E27FC236}">
                <a16:creationId xmlns:a16="http://schemas.microsoft.com/office/drawing/2014/main" id="{334B9B2F-9D19-C9FA-1979-7C2ABE42D22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2603965"/>
              </p:ext>
            </p:extLst>
          </p:nvPr>
        </p:nvGraphicFramePr>
        <p:xfrm>
          <a:off x="6096000" y="1333474"/>
          <a:ext cx="5781795" cy="4602560"/>
        </p:xfrm>
        <a:graphic>
          <a:graphicData uri="http://schemas.openxmlformats.org/drawingml/2006/table">
            <a:tbl>
              <a:tblPr/>
              <a:tblGrid>
                <a:gridCol w="32140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4023">
                  <a:extLst>
                    <a:ext uri="{9D8B030D-6E8A-4147-A177-3AD203B41FA5}">
                      <a16:colId xmlns:a16="http://schemas.microsoft.com/office/drawing/2014/main" val="3149219724"/>
                    </a:ext>
                  </a:extLst>
                </a:gridCol>
                <a:gridCol w="12836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Diarrhea</a:t>
                      </a: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TEAEs,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bg1"/>
                          </a:solidFill>
                        </a:rPr>
                        <a:t>TUC + HP</a:t>
                      </a:r>
                    </a:p>
                    <a:p>
                      <a:r>
                        <a:rPr lang="en-GB" sz="1600" b="1" dirty="0">
                          <a:solidFill>
                            <a:schemeClr val="bg1"/>
                          </a:solidFill>
                        </a:rPr>
                        <a:t>(n = 326)</a:t>
                      </a:r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PBO + HP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324)</a:t>
                      </a:r>
                    </a:p>
                  </a:txBody>
                  <a:tcPr marL="121699" marR="121699" marT="45728" marB="45728" anchor="ctr" horzOverflow="overflow">
                    <a:lnL w="12700" cmpd="sng">
                      <a:noFill/>
                      <a:prstDash val="soli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Any, n (%)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1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2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3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4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237 (72.7)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114 (35.0)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103 (31.6)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 (6.1)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166 (51.2)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110 (34.0)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43 (13.3)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 (4.0)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Days to grade 3 onset, median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49.5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149.0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Days to grade ≥3 resolution, median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8.0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14.0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Dose modification due to any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TUC/PBO dose hold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TUC/PBO dose reduction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TUC/PBO discontinuation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28 (8.6)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 (6.4)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(1.5)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+mn-lt"/>
                      </a:endParaRPr>
                    </a:p>
                    <a:p>
                      <a:pPr algn="ctr"/>
                      <a:endParaRPr lang="en-GB" sz="1600" dirty="0">
                        <a:latin typeface="+mn-lt"/>
                      </a:endParaRPr>
                    </a:p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11 (3.4)</a:t>
                      </a:r>
                    </a:p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10 (3.1)</a:t>
                      </a:r>
                    </a:p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3 (0.9)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9835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55491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D82D27-337F-DFA4-A984-C006787A9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Content Placeholder 12">
            <a:extLst>
              <a:ext uri="{FF2B5EF4-FFF2-40B4-BE49-F238E27FC236}">
                <a16:creationId xmlns:a16="http://schemas.microsoft.com/office/drawing/2014/main" id="{DB475B4E-0A9A-B301-CDBD-15C0FF465F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In this phase III trial in patients with HER2+ metastatic breast cancer, adding tucatinib to first-line maintenance therapy with HP significantly increased PFS vs HP alone</a:t>
            </a:r>
          </a:p>
          <a:p>
            <a:pPr marL="574675" lvl="1" indent="-342900">
              <a:buFont typeface="Calibri" panose="020F0502020204030204" pitchFamily="34" charset="0"/>
              <a:buChar char="─"/>
            </a:pPr>
            <a:r>
              <a:rPr lang="en-US" altLang="en-US" sz="1800" dirty="0"/>
              <a:t>Risk of disease progression or death was reduced by 36%</a:t>
            </a:r>
          </a:p>
          <a:p>
            <a:pPr marL="574675" lvl="1" indent="-342900">
              <a:buFont typeface="Calibri" panose="020F0502020204030204" pitchFamily="34" charset="0"/>
              <a:buChar char="─"/>
            </a:pPr>
            <a:r>
              <a:rPr lang="en-US" altLang="en-US" sz="1800" dirty="0"/>
              <a:t>Median PFS: 24.9 vs 16.3 </a:t>
            </a:r>
            <a:r>
              <a:rPr lang="en-US" altLang="en-US" sz="1800" dirty="0" err="1"/>
              <a:t>mo</a:t>
            </a:r>
            <a:r>
              <a:rPr lang="en-US" altLang="en-US" sz="1800" dirty="0"/>
              <a:t> with tucatinib vs placebo, respectively</a:t>
            </a:r>
          </a:p>
          <a:p>
            <a:pPr marL="574675" lvl="1" indent="-342900">
              <a:buFont typeface="Calibri" panose="020F0502020204030204" pitchFamily="34" charset="0"/>
              <a:buChar char="─"/>
            </a:pPr>
            <a:r>
              <a:rPr lang="en-US" altLang="en-US" sz="1800" dirty="0"/>
              <a:t>PFS benefit was seen in all prespecified patient subgroups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OS data were immature with a trend favoring tucatinib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Tucatinib with HP was generally well tolerated, and most TEAEs were mild to moderate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The investigators concluded that HER2CLIMB-05 supports first-line maintenance therapy with tucatinib plus HP as an improved option for patients with HER2+ MBC potentially delaying disease progression and extending time off chemotherapy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en-US" sz="2000" dirty="0"/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2026A439-8529-6B4C-B145-B93CE97EB5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4083"/>
            <a:ext cx="11740260" cy="496290"/>
          </a:xfrm>
        </p:spPr>
        <p:txBody>
          <a:bodyPr/>
          <a:lstStyle/>
          <a:p>
            <a:r>
              <a:rPr lang="en-US" altLang="en-US" dirty="0"/>
              <a:t>HER2CLIMB-05: </a:t>
            </a:r>
            <a:r>
              <a:rPr lang="en-US" dirty="0"/>
              <a:t>Investigators’ Conclusions</a:t>
            </a:r>
            <a:endParaRPr lang="en-US" altLang="en-US" dirty="0"/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195DB1B1-EDAD-EFC4-4131-F087EE95E313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475512"/>
            <a:ext cx="5732463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Hamilton. SABCS 2025. Abstr GS1-01. 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Dieras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. JCO. 2025;[</a:t>
            </a:r>
            <a:r>
              <a:rPr lang="en-US" altLang="en-US" b="0" spc="-10" dirty="0" err="1">
                <a:solidFill>
                  <a:srgbClr val="161616"/>
                </a:solidFill>
                <a:latin typeface="Poppins" pitchFamily="2" charset="77"/>
              </a:rPr>
              <a:t>Epub</a:t>
            </a: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].</a:t>
            </a:r>
            <a:endParaRPr lang="en-US" altLang="en-US" b="0" dirty="0">
              <a:solidFill>
                <a:srgbClr val="161616"/>
              </a:solidFill>
              <a:latin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733978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262386"/>
            <a:ext cx="11740260" cy="1036181"/>
          </a:xfrm>
        </p:spPr>
        <p:txBody>
          <a:bodyPr/>
          <a:lstStyle/>
          <a:p>
            <a:pPr algn="l"/>
            <a:r>
              <a:rPr lang="en-US" sz="1800" dirty="0"/>
              <a:t>Capsule Summaries of all the key data</a:t>
            </a:r>
          </a:p>
          <a:p>
            <a:pPr algn="l"/>
            <a:r>
              <a:rPr lang="en-US" sz="1800" dirty="0"/>
              <a:t>Additional CME/CE-certified analyses with expert faculty commentary on all the key studies in early and advanced stage </a:t>
            </a:r>
            <a:r>
              <a:rPr lang="en-US" sz="1800"/>
              <a:t>breast cancers</a:t>
            </a:r>
            <a:endParaRPr lang="en-US" sz="1800" dirty="0"/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1466155"/>
            <a:ext cx="11740260" cy="492944"/>
          </a:xfrm>
        </p:spPr>
        <p:txBody>
          <a:bodyPr/>
          <a:lstStyle/>
          <a:p>
            <a:r>
              <a:rPr lang="en-US" altLang="en-US" dirty="0"/>
              <a:t>Go Online for More Coverage of SABCS 2025!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31078" y="4592477"/>
            <a:ext cx="11740260" cy="369332"/>
          </a:xfrm>
        </p:spPr>
        <p:txBody>
          <a:bodyPr/>
          <a:lstStyle/>
          <a:p>
            <a:r>
              <a:rPr lang="en-US" dirty="0">
                <a:hlinkClick r:id="rId3"/>
              </a:rPr>
              <a:t>deceraclinical.com/education</a:t>
            </a:r>
            <a:endParaRPr lang="en-US" dirty="0"/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Times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4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2.xml><?xml version="1.0" encoding="utf-8"?>
<a:theme xmlns:a="http://schemas.openxmlformats.org/drawingml/2006/main" name="3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3.xml><?xml version="1.0" encoding="utf-8"?>
<a:theme xmlns:a="http://schemas.openxmlformats.org/drawingml/2006/main" name="2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4.xml><?xml version="1.0" encoding="utf-8"?>
<a:theme xmlns:a="http://schemas.openxmlformats.org/drawingml/2006/main" name="1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8B8B92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2FC30CF42DED4FB6D1DC8BA31BFD6A" ma:contentTypeVersion="10" ma:contentTypeDescription="Create a new document." ma:contentTypeScope="" ma:versionID="d7bd7e244d04558088dfebb880958b01">
  <xsd:schema xmlns:xsd="http://www.w3.org/2001/XMLSchema" xmlns:xs="http://www.w3.org/2001/XMLSchema" xmlns:p="http://schemas.microsoft.com/office/2006/metadata/properties" xmlns:ns2="61c28a77-e754-4451-a7ca-87108c003a1f" xmlns:ns3="22fd6914-46d4-4c7e-bbad-46e82841b69d" targetNamespace="http://schemas.microsoft.com/office/2006/metadata/properties" ma:root="true" ma:fieldsID="c8e338c0fa9f9f37267e2b9df8e7baa5" ns2:_="" ns3:_="">
    <xsd:import namespace="61c28a77-e754-4451-a7ca-87108c003a1f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c28a77-e754-4451-a7ca-87108c003a1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2fd6914-46d4-4c7e-bbad-46e82841b69d" xsi:nil="true"/>
    <lcf76f155ced4ddcb4097134ff3c332f xmlns="61c28a77-e754-4451-a7ca-87108c003a1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A50DE03-E5AE-4EB0-8717-3E9A5D39173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E4D5C9-86B0-4DEA-8B98-A43537DDB1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1c28a77-e754-4451-a7ca-87108c003a1f"/>
    <ds:schemaRef ds:uri="22fd6914-46d4-4c7e-bbad-46e82841b6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441198B-F7E5-4E60-AD3B-D86E79C315C8}">
  <ds:schemaRefs>
    <ds:schemaRef ds:uri="http://schemas.microsoft.com/office/2006/documentManagement/types"/>
    <ds:schemaRef ds:uri="22fd6914-46d4-4c7e-bbad-46e82841b69d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purl.org/dc/terms/"/>
    <ds:schemaRef ds:uri="http://www.w3.org/XML/1998/namespace"/>
    <ds:schemaRef ds:uri="http://purl.org/dc/dcmitype/"/>
    <ds:schemaRef ds:uri="http://schemas.microsoft.com/office/infopath/2007/PartnerControls"/>
    <ds:schemaRef ds:uri="61c28a77-e754-4451-a7ca-87108c003a1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669</TotalTime>
  <Words>2718</Words>
  <Application>Microsoft Office PowerPoint</Application>
  <PresentationFormat>Widescreen</PresentationFormat>
  <Paragraphs>716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14</vt:i4>
      </vt:variant>
    </vt:vector>
  </HeadingPairs>
  <TitlesOfParts>
    <vt:vector size="28" baseType="lpstr">
      <vt:lpstr>Aptos</vt:lpstr>
      <vt:lpstr>Arial</vt:lpstr>
      <vt:lpstr>Calibri</vt:lpstr>
      <vt:lpstr>Newsreader ExtraBold</vt:lpstr>
      <vt:lpstr>Newsreader SemiBold</vt:lpstr>
      <vt:lpstr>Poppins</vt:lpstr>
      <vt:lpstr>Poppins Light</vt:lpstr>
      <vt:lpstr>Poppins Medium</vt:lpstr>
      <vt:lpstr>Times</vt:lpstr>
      <vt:lpstr>Wingdings</vt:lpstr>
      <vt:lpstr>4_Office</vt:lpstr>
      <vt:lpstr>3_Office</vt:lpstr>
      <vt:lpstr>2_Office</vt:lpstr>
      <vt:lpstr>1_Office</vt:lpstr>
      <vt:lpstr>HER2CLIMB-05: Tucatinib vs Placebo Added to Trastuzumab + Pertuzumab as First-line Maintenance Therapy for HER2+ MBC </vt:lpstr>
      <vt:lpstr>About These Slides</vt:lpstr>
      <vt:lpstr>HER2CLIMB-05: Background</vt:lpstr>
      <vt:lpstr>HER2CLIMB-05: Study Design</vt:lpstr>
      <vt:lpstr>HER2CLIMB-05: Baseline Characteristics</vt:lpstr>
      <vt:lpstr>HER2CLIMB-05: Investigator-Assessed PFS (Primary Endpoint)</vt:lpstr>
      <vt:lpstr>HER2CLIMB-05: PFS by Subgroup</vt:lpstr>
      <vt:lpstr>HER2CLIMB-05: PFS by BICR and Hormone Receptor Status</vt:lpstr>
      <vt:lpstr>HER2CLIMB-05: OS and CNS-PFS</vt:lpstr>
      <vt:lpstr>HER2CLIMB-05: Safety Summary</vt:lpstr>
      <vt:lpstr>HER2CLIMB-05: Treatment-Emergent Adverse Events</vt:lpstr>
      <vt:lpstr>HER2CLIMB-05: Hepatic and Diarrhea Treatment-Emergent Adverse Events</vt:lpstr>
      <vt:lpstr>HER2CLIMB-05: Investigators’ Conclusions</vt:lpstr>
      <vt:lpstr>Go Online for More Coverage of SABCS 2025!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HER2CLIMB-05: Tucatinib vs Placebo Added to Trastuzumab + Pertuzumab as First-line Maintenance Therapy for HER2+ MBC</dc:title>
  <dc:creator>Timothy Quill</dc:creator>
  <cp:lastModifiedBy>Valerie Wenzel</cp:lastModifiedBy>
  <cp:revision>31</cp:revision>
  <dcterms:created xsi:type="dcterms:W3CDTF">2025-12-04T13:55:49Z</dcterms:created>
  <dcterms:modified xsi:type="dcterms:W3CDTF">2025-12-19T19:54:05Z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0x0101002D2FC30CF42DED4FB6D1DC8BA31BFD6A</vt:lpwstr>
  </property>
  <property fmtid="{D5CDD505-2E9C-101B-9397-08002B2CF9AE}" pid="3" name="MediaServiceImageTags">
    <vt:lpwstr/>
  </property>
</Properties>
</file>