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3"/>
  </p:notesMasterIdLst>
  <p:handoutMasterIdLst>
    <p:handoutMasterId r:id="rId34"/>
  </p:handoutMasterIdLst>
  <p:sldIdLst>
    <p:sldId id="568" r:id="rId7"/>
    <p:sldId id="308" r:id="rId8"/>
    <p:sldId id="569" r:id="rId9"/>
    <p:sldId id="577" r:id="rId10"/>
    <p:sldId id="544" r:id="rId11"/>
    <p:sldId id="532" r:id="rId12"/>
    <p:sldId id="567" r:id="rId13"/>
    <p:sldId id="543" r:id="rId14"/>
    <p:sldId id="571" r:id="rId15"/>
    <p:sldId id="560" r:id="rId16"/>
    <p:sldId id="561" r:id="rId17"/>
    <p:sldId id="559" r:id="rId18"/>
    <p:sldId id="578" r:id="rId19"/>
    <p:sldId id="570" r:id="rId20"/>
    <p:sldId id="550" r:id="rId21"/>
    <p:sldId id="553" r:id="rId22"/>
    <p:sldId id="572" r:id="rId23"/>
    <p:sldId id="573" r:id="rId24"/>
    <p:sldId id="579" r:id="rId25"/>
    <p:sldId id="554" r:id="rId26"/>
    <p:sldId id="555" r:id="rId27"/>
    <p:sldId id="580" r:id="rId28"/>
    <p:sldId id="575" r:id="rId29"/>
    <p:sldId id="565" r:id="rId30"/>
    <p:sldId id="542" r:id="rId31"/>
    <p:sldId id="318" r:id="rId32"/>
  </p:sldIdLst>
  <p:sldSz cx="12192000" cy="6858000"/>
  <p:notesSz cx="7010400" cy="9296400"/>
  <p:custDataLst>
    <p:tags r:id="rId3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guide id="14"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14" clrIdx="3"/>
  <p:cmAuthor id="3" name="ralfieri" initials="ra" lastIdx="2" clrIdx="8"/>
  <p:cmAuthor id="4" name="Megan Capel" initials="MC" lastIdx="11" clrIdx="0"/>
  <p:cmAuthor id="5" name="Andrew Bowser" initials="AB" lastIdx="18"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2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Sarnaik, Amod A" initials="SAA" lastIdx="14" clrIdx="14">
    <p:extLst>
      <p:ext uri="{19B8F6BF-5375-455C-9EA6-DF929625EA0E}">
        <p15:presenceInfo xmlns:p15="http://schemas.microsoft.com/office/powerpoint/2012/main" userId="S::Amod.Sarnaik@moffitt.org::bcfed7a3-d237-4688-b4cc-b8c3961dff42" providerId="AD"/>
      </p:ext>
    </p:extLst>
  </p:cmAuthor>
  <p:cmAuthor id="16" name="Nicola Hanson" initials="NH" lastIdx="45" clrIdx="15">
    <p:extLst>
      <p:ext uri="{19B8F6BF-5375-455C-9EA6-DF929625EA0E}">
        <p15:presenceInfo xmlns:p15="http://schemas.microsoft.com/office/powerpoint/2012/main" userId="S::nhanson@clinicaloptions.com::39599e68-50f4-4fbb-a55c-98dd65373d6e" providerId="AD"/>
      </p:ext>
    </p:extLst>
  </p:cmAuthor>
  <p:cmAuthor id="17" name="Marie Becker" initials="MB" lastIdx="28" clrIdx="16">
    <p:extLst>
      <p:ext uri="{19B8F6BF-5375-455C-9EA6-DF929625EA0E}">
        <p15:presenceInfo xmlns:p15="http://schemas.microsoft.com/office/powerpoint/2012/main" userId="S::mbecker@clinicaloptions.com::a16991b8-7bb5-4da5-98af-c360d036dd20" providerId="AD"/>
      </p:ext>
    </p:extLst>
  </p:cmAuthor>
  <p:cmAuthor id="18" name="CLINICALOPTIONS\mbecker" initials="C" lastIdx="11" clrIdx="17">
    <p:extLst>
      <p:ext uri="{19B8F6BF-5375-455C-9EA6-DF929625EA0E}">
        <p15:presenceInfo xmlns:p15="http://schemas.microsoft.com/office/powerpoint/2012/main" userId="CLINICALOPTIONS\mbecker" providerId="None"/>
      </p:ext>
    </p:extLst>
  </p:cmAuthor>
  <p:cmAuthor id="19" name="nhanson" initials="n" lastIdx="26" clrIdx="18">
    <p:extLst>
      <p:ext uri="{19B8F6BF-5375-455C-9EA6-DF929625EA0E}">
        <p15:presenceInfo xmlns:p15="http://schemas.microsoft.com/office/powerpoint/2012/main" userId="nhanson" providerId="None"/>
      </p:ext>
    </p:extLst>
  </p:cmAuthor>
  <p:cmAuthor id="20" name="Jennifer Eimers" initials="JE" lastIdx="2" clrIdx="19">
    <p:extLst>
      <p:ext uri="{19B8F6BF-5375-455C-9EA6-DF929625EA0E}">
        <p15:presenceInfo xmlns:p15="http://schemas.microsoft.com/office/powerpoint/2012/main" userId="S::jeimers@clinicaloptions.com::e496f3f7-6a48-4339-9b0c-9f426a43f948" providerId="AD"/>
      </p:ext>
    </p:extLst>
  </p:cmAuthor>
  <p:cmAuthor id="21" name="Nicole Mitchell" initials="NM" lastIdx="3" clrIdx="20">
    <p:extLst>
      <p:ext uri="{19B8F6BF-5375-455C-9EA6-DF929625EA0E}">
        <p15:presenceInfo xmlns:p15="http://schemas.microsoft.com/office/powerpoint/2012/main" userId="S::nmitchell@practicingclinicians.com::e6112baa-5d07-499c-8da8-7bdc6749eb49" providerId="AD"/>
      </p:ext>
    </p:extLst>
  </p:cmAuthor>
  <p:cmAuthor id="22" name="Nicole Mitchell" initials="NM [2]" lastIdx="1" clrIdx="21">
    <p:extLst>
      <p:ext uri="{19B8F6BF-5375-455C-9EA6-DF929625EA0E}">
        <p15:presenceInfo xmlns:p15="http://schemas.microsoft.com/office/powerpoint/2012/main" userId="bae096399bdf0730" providerId="Windows Live"/>
      </p:ext>
    </p:extLst>
  </p:cmAuthor>
  <p:cmAuthor id="23" name="Christy Seals" initials="CS" lastIdx="12" clrIdx="2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13763"/>
    <a:srgbClr val="046376"/>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87202" autoAdjust="0"/>
  </p:normalViewPr>
  <p:slideViewPr>
    <p:cSldViewPr snapToGrid="0" showGuides="1">
      <p:cViewPr varScale="1">
        <p:scale>
          <a:sx n="63" d="100"/>
          <a:sy n="63" d="100"/>
        </p:scale>
        <p:origin x="690" y="60"/>
      </p:cViewPr>
      <p:guideLst>
        <p:guide orient="horz" pos="4128"/>
        <p:guide orient="horz" pos="1008"/>
        <p:guide orient="horz" pos="4032"/>
        <p:guide orient="horz" pos="151"/>
        <p:guide orient="horz" pos="264"/>
        <p:guide orient="horz" pos="3912"/>
        <p:guide orient="horz"/>
        <p:guide pos="329"/>
        <p:guide pos="7407"/>
        <p:guide pos="453"/>
        <p:guide pos="724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420"/>
    </p:cViewPr>
  </p:sorterViewPr>
  <p:notesViewPr>
    <p:cSldViewPr snapToGrid="0" showGuides="1">
      <p:cViewPr varScale="1">
        <p:scale>
          <a:sx n="88" d="100"/>
          <a:sy n="88" d="100"/>
        </p:scale>
        <p:origin x="-3750"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gs" Target="tags/tag1.xml"/><Relationship Id="rId8" Type="http://schemas.openxmlformats.org/officeDocument/2006/relationships/slide" Target="slides/slide2.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AA9E2-6DA8-42C4-A847-B121C0BDBB0B}" type="doc">
      <dgm:prSet loTypeId="urn:microsoft.com/office/officeart/2005/8/layout/arrow2" loCatId="process" qsTypeId="urn:microsoft.com/office/officeart/2005/8/quickstyle/simple1" qsCatId="simple" csTypeId="urn:microsoft.com/office/officeart/2005/8/colors/accent2_4" csCatId="accent2" phldr="1"/>
      <dgm:spPr/>
      <dgm:t>
        <a:bodyPr/>
        <a:lstStyle/>
        <a:p>
          <a:endParaRPr lang="en-US"/>
        </a:p>
      </dgm:t>
    </dgm:pt>
    <dgm:pt modelId="{E516810B-154E-4F29-8E5F-879C9CE8443E}">
      <dgm:prSet phldrT="[Text]" custT="1"/>
      <dgm:spPr>
        <a:xfrm>
          <a:off x="2481072" y="1795780"/>
          <a:ext cx="1176528" cy="2141220"/>
        </a:xfrm>
        <a:prstGeom prst="rect">
          <a:avLst/>
        </a:prstGeom>
        <a:noFill/>
        <a:ln>
          <a:noFill/>
        </a:ln>
        <a:effectLst/>
      </dgm:spPr>
      <dgm:t>
        <a:bodyPr/>
        <a:lstStyle/>
        <a:p>
          <a:pPr>
            <a:buNone/>
          </a:pPr>
          <a:r>
            <a:rPr lang="en-US" sz="1800" b="1" dirty="0">
              <a:solidFill>
                <a:srgbClr val="141414">
                  <a:hueOff val="0"/>
                  <a:satOff val="0"/>
                  <a:lumOff val="0"/>
                  <a:alphaOff val="0"/>
                </a:srgbClr>
              </a:solidFill>
              <a:latin typeface="+mn-lt"/>
              <a:ea typeface="+mn-ea"/>
              <a:cs typeface="+mn-cs"/>
            </a:rPr>
            <a:t>2014</a:t>
          </a:r>
        </a:p>
      </dgm:t>
    </dgm:pt>
    <dgm:pt modelId="{26BCF5FF-D6A1-4AD6-8475-25907035B99B}" type="parTrans" cxnId="{2AEF1824-2EF1-49F5-8F35-1B65741998D8}">
      <dgm:prSet/>
      <dgm:spPr/>
      <dgm:t>
        <a:bodyPr/>
        <a:lstStyle/>
        <a:p>
          <a:endParaRPr lang="en-US"/>
        </a:p>
      </dgm:t>
    </dgm:pt>
    <dgm:pt modelId="{BBCDA92A-B819-430A-AA9C-7FE80EF1B161}" type="sibTrans" cxnId="{2AEF1824-2EF1-49F5-8F35-1B65741998D8}">
      <dgm:prSet/>
      <dgm:spPr/>
      <dgm:t>
        <a:bodyPr/>
        <a:lstStyle/>
        <a:p>
          <a:endParaRPr lang="en-US"/>
        </a:p>
      </dgm:t>
    </dgm:pt>
    <dgm:pt modelId="{01A61775-3353-4AFD-9ECC-CEBC60B23016}">
      <dgm:prSet phldrT="[Text]" custT="1"/>
      <dgm:spPr>
        <a:xfrm>
          <a:off x="3657600" y="1384300"/>
          <a:ext cx="1219200" cy="2552700"/>
        </a:xfrm>
        <a:prstGeom prst="rect">
          <a:avLst/>
        </a:prstGeom>
        <a:noFill/>
        <a:ln>
          <a:noFill/>
        </a:ln>
        <a:effectLst/>
      </dgm:spPr>
      <dgm:t>
        <a:bodyPr/>
        <a:lstStyle/>
        <a:p>
          <a:pPr>
            <a:buNone/>
          </a:pPr>
          <a:r>
            <a:rPr lang="en-US" sz="1800" b="1" kern="1200" dirty="0">
              <a:solidFill>
                <a:srgbClr val="141414">
                  <a:hueOff val="0"/>
                  <a:satOff val="0"/>
                  <a:lumOff val="0"/>
                  <a:alphaOff val="0"/>
                </a:srgbClr>
              </a:solidFill>
              <a:latin typeface="Calibri"/>
              <a:ea typeface="+mn-ea"/>
              <a:cs typeface="+mn-cs"/>
            </a:rPr>
            <a:t>2015</a:t>
          </a:r>
        </a:p>
      </dgm:t>
    </dgm:pt>
    <dgm:pt modelId="{BA3E80A0-2CAB-4AEF-ACCC-349880E30DF1}" type="parTrans" cxnId="{F0FAC5E0-63D6-4610-A49B-E91B6B51C316}">
      <dgm:prSet/>
      <dgm:spPr/>
      <dgm:t>
        <a:bodyPr/>
        <a:lstStyle/>
        <a:p>
          <a:endParaRPr lang="en-US"/>
        </a:p>
      </dgm:t>
    </dgm:pt>
    <dgm:pt modelId="{D287A9E8-333D-4D21-AC8E-F83C542F8A28}" type="sibTrans" cxnId="{F0FAC5E0-63D6-4610-A49B-E91B6B51C316}">
      <dgm:prSet/>
      <dgm:spPr/>
      <dgm:t>
        <a:bodyPr/>
        <a:lstStyle/>
        <a:p>
          <a:endParaRPr lang="en-US"/>
        </a:p>
      </dgm:t>
    </dgm:pt>
    <dgm:pt modelId="{F3E5DB99-01D2-46D0-A8ED-185E773E1152}">
      <dgm:prSet phldrT="[Text]" custT="1"/>
      <dgm:spPr>
        <a:xfrm>
          <a:off x="4783445" y="1163321"/>
          <a:ext cx="1219200" cy="2804160"/>
        </a:xfrm>
        <a:prstGeom prst="rect">
          <a:avLst/>
        </a:prstGeom>
        <a:noFill/>
        <a:ln>
          <a:noFill/>
        </a:ln>
        <a:effectLst/>
      </dgm:spPr>
      <dgm:t>
        <a:bodyPr/>
        <a:lstStyle/>
        <a:p>
          <a:pPr>
            <a:buNone/>
          </a:pPr>
          <a:r>
            <a:rPr lang="en-US" sz="1800" b="1" kern="1200" dirty="0">
              <a:solidFill>
                <a:srgbClr val="141414">
                  <a:hueOff val="0"/>
                  <a:satOff val="0"/>
                  <a:lumOff val="0"/>
                  <a:alphaOff val="0"/>
                </a:srgbClr>
              </a:solidFill>
              <a:latin typeface="Calibri"/>
              <a:ea typeface="+mn-ea"/>
              <a:cs typeface="+mn-cs"/>
            </a:rPr>
            <a:t>2018</a:t>
          </a:r>
        </a:p>
      </dgm:t>
    </dgm:pt>
    <dgm:pt modelId="{E2E69626-E161-4F47-9AB1-5CEFC847D249}" type="parTrans" cxnId="{5416173B-E2DD-440D-8611-C87BD1AF3AF9}">
      <dgm:prSet/>
      <dgm:spPr/>
      <dgm:t>
        <a:bodyPr/>
        <a:lstStyle/>
        <a:p>
          <a:endParaRPr lang="en-US"/>
        </a:p>
      </dgm:t>
    </dgm:pt>
    <dgm:pt modelId="{8038F40C-1D6E-4148-944B-05D317FD88C5}" type="sibTrans" cxnId="{5416173B-E2DD-440D-8611-C87BD1AF3AF9}">
      <dgm:prSet/>
      <dgm:spPr/>
      <dgm:t>
        <a:bodyPr/>
        <a:lstStyle/>
        <a:p>
          <a:endParaRPr lang="en-US"/>
        </a:p>
      </dgm:t>
    </dgm:pt>
    <dgm:pt modelId="{A56C03CE-C719-4BB8-9DAB-8B691135C171}">
      <dgm:prSet phldrT="[Text]" custT="1"/>
      <dgm:spPr>
        <a:xfrm>
          <a:off x="1469136" y="2340610"/>
          <a:ext cx="1011936" cy="1596390"/>
        </a:xfrm>
        <a:prstGeom prst="rect">
          <a:avLst/>
        </a:prstGeom>
        <a:noFill/>
        <a:ln>
          <a:noFill/>
        </a:ln>
        <a:effectLst/>
      </dgm:spPr>
      <dgm:t>
        <a:bodyPr/>
        <a:lstStyle/>
        <a:p>
          <a:pPr rtl="0">
            <a:buNone/>
          </a:pPr>
          <a:r>
            <a:rPr lang="en-US" sz="1800" b="1" dirty="0">
              <a:solidFill>
                <a:srgbClr val="141414">
                  <a:hueOff val="0"/>
                  <a:satOff val="0"/>
                  <a:lumOff val="0"/>
                  <a:alphaOff val="0"/>
                </a:srgbClr>
              </a:solidFill>
              <a:latin typeface="+mn-lt"/>
              <a:ea typeface="+mn-ea"/>
              <a:cs typeface="+mn-cs"/>
            </a:rPr>
            <a:t>2013  </a:t>
          </a:r>
        </a:p>
      </dgm:t>
    </dgm:pt>
    <dgm:pt modelId="{C09B6CF7-A25B-4E9C-8837-1CB51C5D60C3}" type="parTrans" cxnId="{6EE55C17-05A1-41BC-99C7-C621866BEF67}">
      <dgm:prSet/>
      <dgm:spPr/>
      <dgm:t>
        <a:bodyPr/>
        <a:lstStyle/>
        <a:p>
          <a:endParaRPr lang="en-US"/>
        </a:p>
      </dgm:t>
    </dgm:pt>
    <dgm:pt modelId="{4A04C190-72DC-4E49-A184-5F8102F6D0FE}" type="sibTrans" cxnId="{6EE55C17-05A1-41BC-99C7-C621866BEF67}">
      <dgm:prSet/>
      <dgm:spPr/>
      <dgm:t>
        <a:bodyPr/>
        <a:lstStyle/>
        <a:p>
          <a:endParaRPr lang="en-US"/>
        </a:p>
      </dgm:t>
    </dgm:pt>
    <dgm:pt modelId="{311074D8-F8F9-4DD4-B950-4AF9D640DD2D}">
      <dgm:prSet phldrT="[Text]" phldr="0" custT="1"/>
      <dgm:spPr>
        <a:xfrm>
          <a:off x="670560" y="3030220"/>
          <a:ext cx="798576" cy="906780"/>
        </a:xfrm>
        <a:prstGeom prst="rect">
          <a:avLst/>
        </a:prstGeom>
        <a:noFill/>
        <a:ln>
          <a:noFill/>
        </a:ln>
        <a:effectLst/>
      </dgm:spPr>
      <dgm:t>
        <a:bodyPr/>
        <a:lstStyle/>
        <a:p>
          <a:pPr>
            <a:buNone/>
          </a:pPr>
          <a:r>
            <a:rPr lang="en-US" sz="1800" b="1" i="0" u="none" strike="noStrike" cap="none" baseline="0" noProof="0" dirty="0">
              <a:solidFill>
                <a:srgbClr val="010000"/>
              </a:solidFill>
              <a:latin typeface="+mn-lt"/>
              <a:ea typeface="+mn-ea"/>
              <a:cs typeface="Calibri Light"/>
            </a:rPr>
            <a:t>2011</a:t>
          </a:r>
        </a:p>
      </dgm:t>
    </dgm:pt>
    <dgm:pt modelId="{8F65C96B-84B9-4EEA-9D2D-27DAD71BAAD0}" type="sibTrans" cxnId="{79747A0F-BCC1-440B-B92E-050BEE79856E}">
      <dgm:prSet/>
      <dgm:spPr/>
      <dgm:t>
        <a:bodyPr/>
        <a:lstStyle/>
        <a:p>
          <a:endParaRPr lang="en-US"/>
        </a:p>
      </dgm:t>
    </dgm:pt>
    <dgm:pt modelId="{F176BE85-A5DB-490B-8758-4312F51B8B57}" type="parTrans" cxnId="{79747A0F-BCC1-440B-B92E-050BEE79856E}">
      <dgm:prSet/>
      <dgm:spPr/>
      <dgm:t>
        <a:bodyPr/>
        <a:lstStyle/>
        <a:p>
          <a:endParaRPr lang="en-US"/>
        </a:p>
      </dgm:t>
    </dgm:pt>
    <dgm:pt modelId="{80FB49AD-41EF-4913-A3F2-4D5E0DDF39A3}" type="pres">
      <dgm:prSet presAssocID="{5F6AA9E2-6DA8-42C4-A847-B121C0BDBB0B}" presName="arrowDiagram" presStyleCnt="0">
        <dgm:presLayoutVars>
          <dgm:chMax val="5"/>
          <dgm:dir/>
          <dgm:resizeHandles val="exact"/>
        </dgm:presLayoutVars>
      </dgm:prSet>
      <dgm:spPr/>
    </dgm:pt>
    <dgm:pt modelId="{A4A04515-6C2D-4E39-8F4F-AAC4E4FFFC68}" type="pres">
      <dgm:prSet presAssocID="{5F6AA9E2-6DA8-42C4-A847-B121C0BDBB0B}" presName="arrow" presStyleLbl="bgShp" presStyleIdx="0" presStyleCnt="1"/>
      <dgm:spPr>
        <a:xfrm>
          <a:off x="0" y="126999"/>
          <a:ext cx="6096000" cy="3810000"/>
        </a:xfrm>
        <a:prstGeom prst="swooshArrow">
          <a:avLst>
            <a:gd name="adj1" fmla="val 25000"/>
            <a:gd name="adj2" fmla="val 25000"/>
          </a:avLst>
        </a:prstGeom>
        <a:solidFill>
          <a:srgbClr val="345B0E">
            <a:tint val="55000"/>
            <a:hueOff val="0"/>
            <a:satOff val="0"/>
            <a:lumOff val="0"/>
            <a:alphaOff val="0"/>
          </a:srgbClr>
        </a:solidFill>
        <a:ln>
          <a:noFill/>
        </a:ln>
        <a:effectLst/>
      </dgm:spPr>
    </dgm:pt>
    <dgm:pt modelId="{18D7E3B8-E69B-432A-9B73-3282FCD46F6D}" type="pres">
      <dgm:prSet presAssocID="{5F6AA9E2-6DA8-42C4-A847-B121C0BDBB0B}" presName="arrowDiagram5" presStyleCnt="0"/>
      <dgm:spPr/>
    </dgm:pt>
    <dgm:pt modelId="{0EFD18F5-8FD1-4079-B1F7-3840E767209D}" type="pres">
      <dgm:prSet presAssocID="{311074D8-F8F9-4DD4-B950-4AF9D640DD2D}" presName="bullet5a" presStyleLbl="node1" presStyleIdx="0" presStyleCnt="5"/>
      <dgm:spPr>
        <a:xfrm>
          <a:off x="600456" y="2960116"/>
          <a:ext cx="140208" cy="140208"/>
        </a:xfrm>
        <a:prstGeom prst="ellipse">
          <a:avLst/>
        </a:prstGeom>
        <a:solidFill>
          <a:srgbClr val="015873"/>
        </a:solidFill>
        <a:ln w="12700" cap="flat" cmpd="sng" algn="ctr">
          <a:solidFill>
            <a:srgbClr val="FFFFFF">
              <a:hueOff val="0"/>
              <a:satOff val="0"/>
              <a:lumOff val="0"/>
              <a:alphaOff val="0"/>
            </a:srgbClr>
          </a:solidFill>
          <a:prstDash val="solid"/>
          <a:miter lim="800000"/>
        </a:ln>
        <a:effectLst/>
      </dgm:spPr>
    </dgm:pt>
    <dgm:pt modelId="{0512985A-3796-483F-BB18-FCC6249D14BD}" type="pres">
      <dgm:prSet presAssocID="{311074D8-F8F9-4DD4-B950-4AF9D640DD2D}" presName="textBox5a" presStyleLbl="revTx" presStyleIdx="0" presStyleCnt="5">
        <dgm:presLayoutVars>
          <dgm:bulletEnabled val="1"/>
        </dgm:presLayoutVars>
      </dgm:prSet>
      <dgm:spPr/>
    </dgm:pt>
    <dgm:pt modelId="{40BA97D4-4743-4335-BF32-0FFDFFAF98DB}" type="pres">
      <dgm:prSet presAssocID="{A56C03CE-C719-4BB8-9DAB-8B691135C171}" presName="bullet5b" presStyleLbl="node1" presStyleIdx="1" presStyleCnt="5" custLinFactX="-39931" custLinFactY="4274" custLinFactNeighborX="-100000" custLinFactNeighborY="100000"/>
      <dgm:spPr>
        <a:xfrm>
          <a:off x="1359408" y="2230881"/>
          <a:ext cx="219456" cy="219456"/>
        </a:xfrm>
        <a:prstGeom prst="ellipse">
          <a:avLst/>
        </a:prstGeom>
        <a:solidFill>
          <a:srgbClr val="015873"/>
        </a:solidFill>
        <a:ln w="12700" cap="flat" cmpd="sng" algn="ctr">
          <a:solidFill>
            <a:srgbClr val="FFFFFF">
              <a:hueOff val="0"/>
              <a:satOff val="0"/>
              <a:lumOff val="0"/>
              <a:alphaOff val="0"/>
            </a:srgbClr>
          </a:solidFill>
          <a:prstDash val="solid"/>
          <a:miter lim="800000"/>
        </a:ln>
        <a:effectLst/>
      </dgm:spPr>
    </dgm:pt>
    <dgm:pt modelId="{DDEE4EF8-C1F9-4561-8116-4EF9895B7DCA}" type="pres">
      <dgm:prSet presAssocID="{A56C03CE-C719-4BB8-9DAB-8B691135C171}" presName="textBox5b" presStyleLbl="revTx" presStyleIdx="1" presStyleCnt="5" custLinFactNeighborX="-23870" custLinFactNeighborY="6747">
        <dgm:presLayoutVars>
          <dgm:bulletEnabled val="1"/>
        </dgm:presLayoutVars>
      </dgm:prSet>
      <dgm:spPr/>
    </dgm:pt>
    <dgm:pt modelId="{DEABCA27-BFB0-4884-8B4E-892426F6867B}" type="pres">
      <dgm:prSet presAssocID="{E516810B-154E-4F29-8E5F-879C9CE8443E}" presName="bullet5c" presStyleLbl="node1" presStyleIdx="2" presStyleCnt="5" custLinFactX="-100000" custLinFactY="30834" custLinFactNeighborX="-156901" custLinFactNeighborY="100000"/>
      <dgm:spPr>
        <a:xfrm>
          <a:off x="2334768" y="1649476"/>
          <a:ext cx="292608" cy="292608"/>
        </a:xfrm>
        <a:prstGeom prst="ellipse">
          <a:avLst/>
        </a:prstGeom>
        <a:solidFill>
          <a:srgbClr val="015873"/>
        </a:solidFill>
        <a:ln w="12700" cap="flat" cmpd="sng" algn="ctr">
          <a:solidFill>
            <a:srgbClr val="FFFFFF">
              <a:hueOff val="0"/>
              <a:satOff val="0"/>
              <a:lumOff val="0"/>
              <a:alphaOff val="0"/>
            </a:srgbClr>
          </a:solidFill>
          <a:prstDash val="solid"/>
          <a:miter lim="800000"/>
        </a:ln>
        <a:effectLst/>
      </dgm:spPr>
    </dgm:pt>
    <dgm:pt modelId="{5D16E61B-5C44-4467-8E77-0EFB8193E86E}" type="pres">
      <dgm:prSet presAssocID="{E516810B-154E-4F29-8E5F-879C9CE8443E}" presName="textBox5c" presStyleLbl="revTx" presStyleIdx="2" presStyleCnt="5" custScaleX="96876" custScaleY="31920" custLinFactNeighborX="-60371" custLinFactNeighborY="-22535">
        <dgm:presLayoutVars>
          <dgm:bulletEnabled val="1"/>
        </dgm:presLayoutVars>
      </dgm:prSet>
      <dgm:spPr/>
    </dgm:pt>
    <dgm:pt modelId="{EE06DD85-FD66-4B4F-B25A-89F12C76A603}" type="pres">
      <dgm:prSet presAssocID="{01A61775-3353-4AFD-9ECC-CEBC60B23016}" presName="bullet5d" presStyleLbl="node1" presStyleIdx="3" presStyleCnt="5" custLinFactX="-100000" custLinFactNeighborX="-144456" custLinFactNeighborY="81666"/>
      <dgm:spPr>
        <a:xfrm>
          <a:off x="3468624" y="1195324"/>
          <a:ext cx="377952" cy="377952"/>
        </a:xfrm>
        <a:prstGeom prst="ellipse">
          <a:avLst/>
        </a:prstGeom>
        <a:solidFill>
          <a:srgbClr val="015873"/>
        </a:solidFill>
        <a:ln w="12700" cap="flat" cmpd="sng" algn="ctr">
          <a:solidFill>
            <a:srgbClr val="FFFFFF">
              <a:hueOff val="0"/>
              <a:satOff val="0"/>
              <a:lumOff val="0"/>
              <a:alphaOff val="0"/>
            </a:srgbClr>
          </a:solidFill>
          <a:prstDash val="solid"/>
          <a:miter lim="800000"/>
        </a:ln>
        <a:effectLst/>
      </dgm:spPr>
    </dgm:pt>
    <dgm:pt modelId="{A622040C-6721-4EB8-B340-1126B8CEA12A}" type="pres">
      <dgm:prSet presAssocID="{01A61775-3353-4AFD-9ECC-CEBC60B23016}" presName="textBox5d" presStyleLbl="revTx" presStyleIdx="3" presStyleCnt="5" custScaleY="96135" custLinFactNeighborX="-71334" custLinFactNeighborY="8979">
        <dgm:presLayoutVars>
          <dgm:bulletEnabled val="1"/>
        </dgm:presLayoutVars>
      </dgm:prSet>
      <dgm:spPr/>
    </dgm:pt>
    <dgm:pt modelId="{8052693D-8BCF-4F97-A9BF-59D41869CB80}" type="pres">
      <dgm:prSet presAssocID="{F3E5DB99-01D2-46D0-A8ED-185E773E1152}" presName="bullet5e" presStyleLbl="node1" presStyleIdx="4" presStyleCnt="5" custLinFactX="-100000" custLinFactNeighborX="-117907" custLinFactNeighborY="49843"/>
      <dgm:spPr>
        <a:xfrm>
          <a:off x="4560168" y="898250"/>
          <a:ext cx="481584" cy="481584"/>
        </a:xfrm>
        <a:prstGeom prst="ellipse">
          <a:avLst/>
        </a:prstGeom>
        <a:solidFill>
          <a:srgbClr val="015873"/>
        </a:solidFill>
        <a:ln w="12700" cap="flat" cmpd="sng" algn="ctr">
          <a:solidFill>
            <a:srgbClr val="FFFFFF">
              <a:hueOff val="0"/>
              <a:satOff val="0"/>
              <a:lumOff val="0"/>
              <a:alphaOff val="0"/>
            </a:srgbClr>
          </a:solidFill>
          <a:prstDash val="solid"/>
          <a:miter lim="800000"/>
        </a:ln>
        <a:effectLst/>
      </dgm:spPr>
    </dgm:pt>
    <dgm:pt modelId="{7BE830D5-108E-4A2E-B90B-F8FD7160CD5E}" type="pres">
      <dgm:prSet presAssocID="{F3E5DB99-01D2-46D0-A8ED-185E773E1152}" presName="textBox5e" presStyleLbl="revTx" presStyleIdx="4" presStyleCnt="5" custLinFactNeighborX="-83140" custLinFactNeighborY="7114">
        <dgm:presLayoutVars>
          <dgm:bulletEnabled val="1"/>
        </dgm:presLayoutVars>
      </dgm:prSet>
      <dgm:spPr/>
    </dgm:pt>
  </dgm:ptLst>
  <dgm:cxnLst>
    <dgm:cxn modelId="{0195E20E-AC9C-43C0-8BB2-4418E7DCC52A}" type="presOf" srcId="{5F6AA9E2-6DA8-42C4-A847-B121C0BDBB0B}" destId="{80FB49AD-41EF-4913-A3F2-4D5E0DDF39A3}" srcOrd="0" destOrd="0" presId="urn:microsoft.com/office/officeart/2005/8/layout/arrow2"/>
    <dgm:cxn modelId="{79747A0F-BCC1-440B-B92E-050BEE79856E}" srcId="{5F6AA9E2-6DA8-42C4-A847-B121C0BDBB0B}" destId="{311074D8-F8F9-4DD4-B950-4AF9D640DD2D}" srcOrd="0" destOrd="0" parTransId="{F176BE85-A5DB-490B-8758-4312F51B8B57}" sibTransId="{8F65C96B-84B9-4EEA-9D2D-27DAD71BAAD0}"/>
    <dgm:cxn modelId="{6EE55C17-05A1-41BC-99C7-C621866BEF67}" srcId="{5F6AA9E2-6DA8-42C4-A847-B121C0BDBB0B}" destId="{A56C03CE-C719-4BB8-9DAB-8B691135C171}" srcOrd="1" destOrd="0" parTransId="{C09B6CF7-A25B-4E9C-8837-1CB51C5D60C3}" sibTransId="{4A04C190-72DC-4E49-A184-5F8102F6D0FE}"/>
    <dgm:cxn modelId="{2AEF1824-2EF1-49F5-8F35-1B65741998D8}" srcId="{5F6AA9E2-6DA8-42C4-A847-B121C0BDBB0B}" destId="{E516810B-154E-4F29-8E5F-879C9CE8443E}" srcOrd="2" destOrd="0" parTransId="{26BCF5FF-D6A1-4AD6-8475-25907035B99B}" sibTransId="{BBCDA92A-B819-430A-AA9C-7FE80EF1B161}"/>
    <dgm:cxn modelId="{5416173B-E2DD-440D-8611-C87BD1AF3AF9}" srcId="{5F6AA9E2-6DA8-42C4-A847-B121C0BDBB0B}" destId="{F3E5DB99-01D2-46D0-A8ED-185E773E1152}" srcOrd="4" destOrd="0" parTransId="{E2E69626-E161-4F47-9AB1-5CEFC847D249}" sibTransId="{8038F40C-1D6E-4148-944B-05D317FD88C5}"/>
    <dgm:cxn modelId="{ACFBCE48-B759-47A8-A03E-5B943F0D955E}" type="presOf" srcId="{01A61775-3353-4AFD-9ECC-CEBC60B23016}" destId="{A622040C-6721-4EB8-B340-1126B8CEA12A}" srcOrd="0" destOrd="0" presId="urn:microsoft.com/office/officeart/2005/8/layout/arrow2"/>
    <dgm:cxn modelId="{9189EF69-62C0-400F-87B0-A91A9DFE1E59}" type="presOf" srcId="{E516810B-154E-4F29-8E5F-879C9CE8443E}" destId="{5D16E61B-5C44-4467-8E77-0EFB8193E86E}" srcOrd="0" destOrd="0" presId="urn:microsoft.com/office/officeart/2005/8/layout/arrow2"/>
    <dgm:cxn modelId="{AB620F7E-87D9-4516-A686-23B4FF6267E5}" type="presOf" srcId="{F3E5DB99-01D2-46D0-A8ED-185E773E1152}" destId="{7BE830D5-108E-4A2E-B90B-F8FD7160CD5E}" srcOrd="0" destOrd="0" presId="urn:microsoft.com/office/officeart/2005/8/layout/arrow2"/>
    <dgm:cxn modelId="{5EB8C682-545C-44DD-99D2-2037A63359B0}" type="presOf" srcId="{311074D8-F8F9-4DD4-B950-4AF9D640DD2D}" destId="{0512985A-3796-483F-BB18-FCC6249D14BD}" srcOrd="0" destOrd="0" presId="urn:microsoft.com/office/officeart/2005/8/layout/arrow2"/>
    <dgm:cxn modelId="{C76825AD-4BCA-4E61-9C9E-D01F5A61D5C6}" type="presOf" srcId="{A56C03CE-C719-4BB8-9DAB-8B691135C171}" destId="{DDEE4EF8-C1F9-4561-8116-4EF9895B7DCA}" srcOrd="0" destOrd="0" presId="urn:microsoft.com/office/officeart/2005/8/layout/arrow2"/>
    <dgm:cxn modelId="{F0FAC5E0-63D6-4610-A49B-E91B6B51C316}" srcId="{5F6AA9E2-6DA8-42C4-A847-B121C0BDBB0B}" destId="{01A61775-3353-4AFD-9ECC-CEBC60B23016}" srcOrd="3" destOrd="0" parTransId="{BA3E80A0-2CAB-4AEF-ACCC-349880E30DF1}" sibTransId="{D287A9E8-333D-4D21-AC8E-F83C542F8A28}"/>
    <dgm:cxn modelId="{B246CA23-BC84-4364-A4DB-A77D787B205D}" type="presParOf" srcId="{80FB49AD-41EF-4913-A3F2-4D5E0DDF39A3}" destId="{A4A04515-6C2D-4E39-8F4F-AAC4E4FFFC68}" srcOrd="0" destOrd="0" presId="urn:microsoft.com/office/officeart/2005/8/layout/arrow2"/>
    <dgm:cxn modelId="{6453CBD6-7AA1-4508-8699-5B63655194EC}" type="presParOf" srcId="{80FB49AD-41EF-4913-A3F2-4D5E0DDF39A3}" destId="{18D7E3B8-E69B-432A-9B73-3282FCD46F6D}" srcOrd="1" destOrd="0" presId="urn:microsoft.com/office/officeart/2005/8/layout/arrow2"/>
    <dgm:cxn modelId="{C16B626A-9D2B-4394-AE3E-1F4936B120C2}" type="presParOf" srcId="{18D7E3B8-E69B-432A-9B73-3282FCD46F6D}" destId="{0EFD18F5-8FD1-4079-B1F7-3840E767209D}" srcOrd="0" destOrd="0" presId="urn:microsoft.com/office/officeart/2005/8/layout/arrow2"/>
    <dgm:cxn modelId="{BB5576AA-A251-4D56-8975-7E199C848A24}" type="presParOf" srcId="{18D7E3B8-E69B-432A-9B73-3282FCD46F6D}" destId="{0512985A-3796-483F-BB18-FCC6249D14BD}" srcOrd="1" destOrd="0" presId="urn:microsoft.com/office/officeart/2005/8/layout/arrow2"/>
    <dgm:cxn modelId="{318CFA90-EAB1-407C-89AB-F5D9E37AD06B}" type="presParOf" srcId="{18D7E3B8-E69B-432A-9B73-3282FCD46F6D}" destId="{40BA97D4-4743-4335-BF32-0FFDFFAF98DB}" srcOrd="2" destOrd="0" presId="urn:microsoft.com/office/officeart/2005/8/layout/arrow2"/>
    <dgm:cxn modelId="{BF8E92C6-B519-441D-873A-2A5DC68C87B7}" type="presParOf" srcId="{18D7E3B8-E69B-432A-9B73-3282FCD46F6D}" destId="{DDEE4EF8-C1F9-4561-8116-4EF9895B7DCA}" srcOrd="3" destOrd="0" presId="urn:microsoft.com/office/officeart/2005/8/layout/arrow2"/>
    <dgm:cxn modelId="{5A425CCB-8CB4-410D-A88D-4B479808C5E5}" type="presParOf" srcId="{18D7E3B8-E69B-432A-9B73-3282FCD46F6D}" destId="{DEABCA27-BFB0-4884-8B4E-892426F6867B}" srcOrd="4" destOrd="0" presId="urn:microsoft.com/office/officeart/2005/8/layout/arrow2"/>
    <dgm:cxn modelId="{84B68066-F5E0-471C-9C7F-93FA08EF19B8}" type="presParOf" srcId="{18D7E3B8-E69B-432A-9B73-3282FCD46F6D}" destId="{5D16E61B-5C44-4467-8E77-0EFB8193E86E}" srcOrd="5" destOrd="0" presId="urn:microsoft.com/office/officeart/2005/8/layout/arrow2"/>
    <dgm:cxn modelId="{91E945BA-C34E-4FAC-95EB-35227800D9BA}" type="presParOf" srcId="{18D7E3B8-E69B-432A-9B73-3282FCD46F6D}" destId="{EE06DD85-FD66-4B4F-B25A-89F12C76A603}" srcOrd="6" destOrd="0" presId="urn:microsoft.com/office/officeart/2005/8/layout/arrow2"/>
    <dgm:cxn modelId="{E1619726-CACD-490E-9D97-A5240E4FBD3A}" type="presParOf" srcId="{18D7E3B8-E69B-432A-9B73-3282FCD46F6D}" destId="{A622040C-6721-4EB8-B340-1126B8CEA12A}" srcOrd="7" destOrd="0" presId="urn:microsoft.com/office/officeart/2005/8/layout/arrow2"/>
    <dgm:cxn modelId="{07890B38-9FC3-43BE-9D8D-7BD5B7E5A8A9}" type="presParOf" srcId="{18D7E3B8-E69B-432A-9B73-3282FCD46F6D}" destId="{8052693D-8BCF-4F97-A9BF-59D41869CB80}" srcOrd="8" destOrd="0" presId="urn:microsoft.com/office/officeart/2005/8/layout/arrow2"/>
    <dgm:cxn modelId="{29A1FB35-C883-4A5A-B2DA-6A3704CF34BC}" type="presParOf" srcId="{18D7E3B8-E69B-432A-9B73-3282FCD46F6D}" destId="{7BE830D5-108E-4A2E-B90B-F8FD7160CD5E}"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04515-6C2D-4E39-8F4F-AAC4E4FFFC68}">
      <dsp:nvSpPr>
        <dsp:cNvPr id="0" name=""/>
        <dsp:cNvSpPr/>
      </dsp:nvSpPr>
      <dsp:spPr>
        <a:xfrm>
          <a:off x="0" y="126999"/>
          <a:ext cx="6096000" cy="3810000"/>
        </a:xfrm>
        <a:prstGeom prst="swooshArrow">
          <a:avLst>
            <a:gd name="adj1" fmla="val 25000"/>
            <a:gd name="adj2" fmla="val 25000"/>
          </a:avLst>
        </a:prstGeom>
        <a:solidFill>
          <a:srgbClr val="345B0E">
            <a:tint val="55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0EFD18F5-8FD1-4079-B1F7-3840E767209D}">
      <dsp:nvSpPr>
        <dsp:cNvPr id="0" name=""/>
        <dsp:cNvSpPr/>
      </dsp:nvSpPr>
      <dsp:spPr>
        <a:xfrm>
          <a:off x="600456" y="2960116"/>
          <a:ext cx="140208" cy="140208"/>
        </a:xfrm>
        <a:prstGeom prst="ellipse">
          <a:avLst/>
        </a:prstGeom>
        <a:solidFill>
          <a:srgbClr val="01587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2985A-3796-483F-BB18-FCC6249D14BD}">
      <dsp:nvSpPr>
        <dsp:cNvPr id="0" name=""/>
        <dsp:cNvSpPr/>
      </dsp:nvSpPr>
      <dsp:spPr>
        <a:xfrm>
          <a:off x="670560" y="3030220"/>
          <a:ext cx="798576" cy="906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3" tIns="0" rIns="0" bIns="0" numCol="1" spcCol="1270" anchor="t" anchorCtr="0">
          <a:noAutofit/>
        </a:bodyPr>
        <a:lstStyle/>
        <a:p>
          <a:pPr marL="0" lvl="0" indent="0" algn="l" defTabSz="800100">
            <a:lnSpc>
              <a:spcPct val="90000"/>
            </a:lnSpc>
            <a:spcBef>
              <a:spcPct val="0"/>
            </a:spcBef>
            <a:spcAft>
              <a:spcPct val="35000"/>
            </a:spcAft>
            <a:buNone/>
          </a:pPr>
          <a:r>
            <a:rPr lang="en-US" sz="1800" b="1" i="0" u="none" strike="noStrike" kern="1200" cap="none" baseline="0" noProof="0" dirty="0">
              <a:solidFill>
                <a:srgbClr val="010000"/>
              </a:solidFill>
              <a:latin typeface="+mn-lt"/>
              <a:ea typeface="+mn-ea"/>
              <a:cs typeface="Calibri Light"/>
            </a:rPr>
            <a:t>2011</a:t>
          </a:r>
        </a:p>
      </dsp:txBody>
      <dsp:txXfrm>
        <a:off x="670560" y="3030220"/>
        <a:ext cx="798576" cy="906780"/>
      </dsp:txXfrm>
    </dsp:sp>
    <dsp:sp modelId="{40BA97D4-4743-4335-BF32-0FFDFFAF98DB}">
      <dsp:nvSpPr>
        <dsp:cNvPr id="0" name=""/>
        <dsp:cNvSpPr/>
      </dsp:nvSpPr>
      <dsp:spPr>
        <a:xfrm>
          <a:off x="1052321" y="2459717"/>
          <a:ext cx="219456" cy="219456"/>
        </a:xfrm>
        <a:prstGeom prst="ellipse">
          <a:avLst/>
        </a:prstGeom>
        <a:solidFill>
          <a:srgbClr val="01587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EE4EF8-C1F9-4561-8116-4EF9895B7DCA}">
      <dsp:nvSpPr>
        <dsp:cNvPr id="0" name=""/>
        <dsp:cNvSpPr/>
      </dsp:nvSpPr>
      <dsp:spPr>
        <a:xfrm>
          <a:off x="1227586" y="2448318"/>
          <a:ext cx="1011936" cy="1596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285" tIns="0" rIns="0" bIns="0" numCol="1" spcCol="1270" anchor="t" anchorCtr="0">
          <a:noAutofit/>
        </a:bodyPr>
        <a:lstStyle/>
        <a:p>
          <a:pPr marL="0" lvl="0" indent="0" algn="l" defTabSz="800100" rtl="0">
            <a:lnSpc>
              <a:spcPct val="90000"/>
            </a:lnSpc>
            <a:spcBef>
              <a:spcPct val="0"/>
            </a:spcBef>
            <a:spcAft>
              <a:spcPct val="35000"/>
            </a:spcAft>
            <a:buNone/>
          </a:pPr>
          <a:r>
            <a:rPr lang="en-US" sz="1800" b="1" kern="1200" dirty="0">
              <a:solidFill>
                <a:srgbClr val="141414">
                  <a:hueOff val="0"/>
                  <a:satOff val="0"/>
                  <a:lumOff val="0"/>
                  <a:alphaOff val="0"/>
                </a:srgbClr>
              </a:solidFill>
              <a:latin typeface="+mn-lt"/>
              <a:ea typeface="+mn-ea"/>
              <a:cs typeface="+mn-cs"/>
            </a:rPr>
            <a:t>2013  </a:t>
          </a:r>
        </a:p>
      </dsp:txBody>
      <dsp:txXfrm>
        <a:off x="1227586" y="2448318"/>
        <a:ext cx="1011936" cy="1596390"/>
      </dsp:txXfrm>
    </dsp:sp>
    <dsp:sp modelId="{DEABCA27-BFB0-4884-8B4E-892426F6867B}">
      <dsp:nvSpPr>
        <dsp:cNvPr id="0" name=""/>
        <dsp:cNvSpPr/>
      </dsp:nvSpPr>
      <dsp:spPr>
        <a:xfrm>
          <a:off x="1583055" y="2032306"/>
          <a:ext cx="292608" cy="292608"/>
        </a:xfrm>
        <a:prstGeom prst="ellipse">
          <a:avLst/>
        </a:prstGeom>
        <a:solidFill>
          <a:srgbClr val="01587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16E61B-5C44-4467-8E77-0EFB8193E86E}">
      <dsp:nvSpPr>
        <dsp:cNvPr id="0" name=""/>
        <dsp:cNvSpPr/>
      </dsp:nvSpPr>
      <dsp:spPr>
        <a:xfrm>
          <a:off x="1789167" y="2042127"/>
          <a:ext cx="1139773" cy="683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047"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141414">
                  <a:hueOff val="0"/>
                  <a:satOff val="0"/>
                  <a:lumOff val="0"/>
                  <a:alphaOff val="0"/>
                </a:srgbClr>
              </a:solidFill>
              <a:latin typeface="+mn-lt"/>
              <a:ea typeface="+mn-ea"/>
              <a:cs typeface="+mn-cs"/>
            </a:rPr>
            <a:t>2014</a:t>
          </a:r>
        </a:p>
      </dsp:txBody>
      <dsp:txXfrm>
        <a:off x="1789167" y="2042127"/>
        <a:ext cx="1139773" cy="683477"/>
      </dsp:txXfrm>
    </dsp:sp>
    <dsp:sp modelId="{EE06DD85-FD66-4B4F-B25A-89F12C76A603}">
      <dsp:nvSpPr>
        <dsp:cNvPr id="0" name=""/>
        <dsp:cNvSpPr/>
      </dsp:nvSpPr>
      <dsp:spPr>
        <a:xfrm>
          <a:off x="2544697" y="1503982"/>
          <a:ext cx="377952" cy="377952"/>
        </a:xfrm>
        <a:prstGeom prst="ellipse">
          <a:avLst/>
        </a:prstGeom>
        <a:solidFill>
          <a:srgbClr val="01587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22040C-6721-4EB8-B340-1126B8CEA12A}">
      <dsp:nvSpPr>
        <dsp:cNvPr id="0" name=""/>
        <dsp:cNvSpPr/>
      </dsp:nvSpPr>
      <dsp:spPr>
        <a:xfrm>
          <a:off x="2787895" y="1609961"/>
          <a:ext cx="1219200" cy="2454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269"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141414">
                  <a:hueOff val="0"/>
                  <a:satOff val="0"/>
                  <a:lumOff val="0"/>
                  <a:alphaOff val="0"/>
                </a:srgbClr>
              </a:solidFill>
              <a:latin typeface="Calibri"/>
              <a:ea typeface="+mn-ea"/>
              <a:cs typeface="+mn-cs"/>
            </a:rPr>
            <a:t>2015</a:t>
          </a:r>
        </a:p>
      </dsp:txBody>
      <dsp:txXfrm>
        <a:off x="2787895" y="1609961"/>
        <a:ext cx="1219200" cy="2454038"/>
      </dsp:txXfrm>
    </dsp:sp>
    <dsp:sp modelId="{8052693D-8BCF-4F97-A9BF-59D41869CB80}">
      <dsp:nvSpPr>
        <dsp:cNvPr id="0" name=""/>
        <dsp:cNvSpPr/>
      </dsp:nvSpPr>
      <dsp:spPr>
        <a:xfrm>
          <a:off x="3586602" y="1132083"/>
          <a:ext cx="481584" cy="481584"/>
        </a:xfrm>
        <a:prstGeom prst="ellipse">
          <a:avLst/>
        </a:prstGeom>
        <a:solidFill>
          <a:srgbClr val="01587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E830D5-108E-4A2E-B90B-F8FD7160CD5E}">
      <dsp:nvSpPr>
        <dsp:cNvPr id="0" name=""/>
        <dsp:cNvSpPr/>
      </dsp:nvSpPr>
      <dsp:spPr>
        <a:xfrm>
          <a:off x="3863157" y="1259839"/>
          <a:ext cx="1219200" cy="2804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181"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solidFill>
                <a:srgbClr val="141414">
                  <a:hueOff val="0"/>
                  <a:satOff val="0"/>
                  <a:lumOff val="0"/>
                  <a:alphaOff val="0"/>
                </a:srgbClr>
              </a:solidFill>
              <a:latin typeface="Calibri"/>
              <a:ea typeface="+mn-ea"/>
              <a:cs typeface="+mn-cs"/>
            </a:rPr>
            <a:t>2018</a:t>
          </a:r>
        </a:p>
      </dsp:txBody>
      <dsp:txXfrm>
        <a:off x="3863157" y="1259839"/>
        <a:ext cx="1219200" cy="280416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1" y="8830659"/>
            <a:ext cx="3357629"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346240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528161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 UV, ultraviolet.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5516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 interleukin; TIL, tumor-infiltrating lymphocyte</a:t>
            </a:r>
            <a:r>
              <a:rPr lang="en-US" i="1"/>
              <a:t>.  </a:t>
            </a:r>
            <a:endParaRPr lang="en-US" i="1" dirty="0"/>
          </a:p>
          <a:p>
            <a:endParaRPr lang="en-US" dirty="0"/>
          </a:p>
          <a:p>
            <a:r>
              <a:rPr lang="en-US" dirty="0"/>
              <a:t>TIL can be maintained fresh or cryopreserved at various points in the manufacturing process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911494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chimeric antigen receptor; HLA, human leukocyte antigen; IL, interleukin; TCR, transgenic T-cell receptor; TIL, tumor-infiltrating lymphocyte.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2434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CAR, chimeric antigen receptor; HLA, human leukocyte antigen; IL, interleukin; TCR, transgenic T-cell receptor; TIL, tumor-infiltrating lymphocyte.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86569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a:t>
            </a:r>
          </a:p>
          <a:p>
            <a:endParaRPr lang="en-US" dirty="0"/>
          </a:p>
          <a:p>
            <a:r>
              <a:rPr lang="en-US" dirty="0"/>
              <a:t>Cy flu was previously shown to be required for optimal responses but mechanism for this requirement has not been established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99666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NMA, nonmyeloablative; OS, overall survival; PFS, progression-free survival; TBI, total body irradiation.</a:t>
            </a:r>
          </a:p>
        </p:txBody>
      </p:sp>
      <p:sp>
        <p:nvSpPr>
          <p:cNvPr id="4" name="Slide Number Placeholder 3"/>
          <p:cNvSpPr>
            <a:spLocks noGrp="1"/>
          </p:cNvSpPr>
          <p:nvPr>
            <p:ph type="sldNum" sz="quarter" idx="5"/>
          </p:nvPr>
        </p:nvSpPr>
        <p:spPr/>
        <p:txBody>
          <a:bodyPr/>
          <a:lstStyle/>
          <a:p>
            <a:pPr defTabSz="881390">
              <a:defRPr/>
            </a:pPr>
            <a:fld id="{2FB72F01-6714-4A31-8C22-8E0F1B091B56}" type="slidenum">
              <a:rPr lang="en-US" altLang="en-US">
                <a:solidFill>
                  <a:srgbClr val="000000"/>
                </a:solidFill>
              </a:rPr>
              <a:pPr defTabSz="881390">
                <a:defRPr/>
              </a:pPr>
              <a:t>9</a:t>
            </a:fld>
            <a:endParaRPr lang="en-US" altLang="en-US" dirty="0">
              <a:solidFill>
                <a:srgbClr val="000000"/>
              </a:solidFill>
            </a:endParaRPr>
          </a:p>
        </p:txBody>
      </p:sp>
    </p:spTree>
    <p:extLst>
      <p:ext uri="{BB962C8B-B14F-4D97-AF65-F5344CB8AC3E}">
        <p14:creationId xmlns:p14="http://schemas.microsoft.com/office/powerpoint/2010/main" val="280369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34115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 </a:t>
            </a:r>
          </a:p>
          <a:p>
            <a:endParaRPr lang="en-US" i="1" dirty="0"/>
          </a:p>
          <a:p>
            <a:r>
              <a:rPr lang="en-US" dirty="0"/>
              <a:t>TIL harvested from one site of disease can home to other sites of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79017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054924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TIL, tumor-infiltrating lymphocyte.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559124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HRQoL, health-related quality of life; IL, interleukin; LDH, lactate dehydrogenase; NMA-LD, nonmyeloablative lymphodepletion; ORR, overall response rate; OS, overall survival; PD, progressive disease; PFS, progression-free survival; PS, performance status; RECIST, Response Evaluation Criteria in Solid Tumors; TIL, tumor-infiltrating lymphocyte;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93489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TIL, tumor-infiltrating lymphocyte; ULN, upper limit of normal.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057109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CPK, creatine phosphokinase; GGT, </a:t>
            </a:r>
            <a:r>
              <a:rPr lang="el-GR" i="1" dirty="0"/>
              <a:t>γ</a:t>
            </a:r>
            <a:r>
              <a:rPr lang="en-US" i="1" dirty="0"/>
              <a:t>-glutamyltransferase; IL, interleukin; TIL, tumor-infiltrating lymphocyte.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345054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TIL, tumor-infiltrating lymphocyte.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84223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CR, complete response; NE, not evaluable; PD, progressive disease; PR, partial response; SD, stable disease; TIL, tumor-infiltrating lymphocyte.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1725396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DCR, disease control rate; DoR, duration of response; ECOG, Eastern Cooperative Oncology Group; Gen, generation; IL, interleukin; IRC, independent review committee; ORR, objective response rate; OS, overall survival; PFS, progression-free survival; PS, performance status; RECIST, Response Evaluation Criteria in Solid Tumors; TIL, tumor-infiltrating lymphocyte.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201057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841449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IL, interleukin; NMA-LD, nonmyeloablative lymphodepletion; PD, progressive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328794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IRC, independent review committee; NE, not estimable; NR, not reached; ORR, objective response rate; PD, progressive disease; PR, partial response; SD, stable disease; SOD, sum of diameter.</a:t>
            </a:r>
          </a:p>
        </p:txBody>
      </p:sp>
      <p:sp>
        <p:nvSpPr>
          <p:cNvPr id="4" name="Slide Number Placeholder 3"/>
          <p:cNvSpPr>
            <a:spLocks noGrp="1"/>
          </p:cNvSpPr>
          <p:nvPr>
            <p:ph type="sldNum" sz="quarter" idx="5"/>
          </p:nvPr>
        </p:nvSpPr>
        <p:spPr/>
        <p:txBody>
          <a:bodyPr/>
          <a:lstStyle/>
          <a:p>
            <a:pPr defTabSz="881390">
              <a:defRPr/>
            </a:pPr>
            <a:fld id="{2FB72F01-6714-4A31-8C22-8E0F1B091B56}" type="slidenum">
              <a:rPr lang="en-US" altLang="en-US">
                <a:solidFill>
                  <a:srgbClr val="000000"/>
                </a:solidFill>
              </a:rPr>
              <a:pPr defTabSz="881390">
                <a:defRPr/>
              </a:pPr>
              <a:t>22</a:t>
            </a:fld>
            <a:endParaRPr lang="en-US" altLang="en-US" dirty="0">
              <a:solidFill>
                <a:srgbClr val="000000"/>
              </a:solidFill>
            </a:endParaRPr>
          </a:p>
        </p:txBody>
      </p:sp>
    </p:spTree>
    <p:extLst>
      <p:ext uri="{BB962C8B-B14F-4D97-AF65-F5344CB8AC3E}">
        <p14:creationId xmlns:p14="http://schemas.microsoft.com/office/powerpoint/2010/main" val="2053362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NR, not reached; PFS, progression-free survival.</a:t>
            </a:r>
          </a:p>
        </p:txBody>
      </p:sp>
      <p:sp>
        <p:nvSpPr>
          <p:cNvPr id="4" name="Slide Number Placeholder 3"/>
          <p:cNvSpPr>
            <a:spLocks noGrp="1"/>
          </p:cNvSpPr>
          <p:nvPr>
            <p:ph type="sldNum" sz="quarter" idx="5"/>
          </p:nvPr>
        </p:nvSpPr>
        <p:spPr/>
        <p:txBody>
          <a:bodyPr/>
          <a:lstStyle/>
          <a:p>
            <a:pPr defTabSz="881390">
              <a:defRPr/>
            </a:pPr>
            <a:fld id="{2FB72F01-6714-4A31-8C22-8E0F1B091B56}" type="slidenum">
              <a:rPr lang="en-US" altLang="en-US">
                <a:solidFill>
                  <a:srgbClr val="000000"/>
                </a:solidFill>
              </a:rPr>
              <a:pPr defTabSz="881390">
                <a:defRPr/>
              </a:pPr>
              <a:t>23</a:t>
            </a:fld>
            <a:endParaRPr lang="en-US" altLang="en-US" dirty="0">
              <a:solidFill>
                <a:srgbClr val="000000"/>
              </a:solidFill>
            </a:endParaRPr>
          </a:p>
        </p:txBody>
      </p:sp>
    </p:spTree>
    <p:extLst>
      <p:ext uri="{BB962C8B-B14F-4D97-AF65-F5344CB8AC3E}">
        <p14:creationId xmlns:p14="http://schemas.microsoft.com/office/powerpoint/2010/main" val="3575426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NSCLC, non-small-cell lung cancer; RCC, renal cell carcinoma; TIL, tumor-infiltrating lymphocyte.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80123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PFS, progression-free survival; TIL, tumor-infiltrating lymphocyte.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2275274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26</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2.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4.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a:xfrm>
            <a:off x="609600" y="4041650"/>
            <a:ext cx="5181600" cy="1619411"/>
          </a:xfrm>
        </p:spPr>
        <p:txBody>
          <a:bodyPr/>
          <a:lstStyle/>
          <a:p>
            <a:pPr eaLnBrk="1" hangingPunct="1">
              <a:spcBef>
                <a:spcPct val="0"/>
              </a:spcBef>
              <a:spcAft>
                <a:spcPct val="0"/>
              </a:spcAft>
            </a:pPr>
            <a:r>
              <a:rPr lang="en-US" altLang="en-US" dirty="0"/>
              <a:t>Amod A. Sarnaik, MD, FACS</a:t>
            </a:r>
          </a:p>
          <a:p>
            <a:pPr eaLnBrk="1" hangingPunct="1">
              <a:spcBef>
                <a:spcPct val="0"/>
              </a:spcBef>
              <a:spcAft>
                <a:spcPct val="0"/>
              </a:spcAft>
            </a:pPr>
            <a:r>
              <a:rPr lang="en-US" altLang="en-US" sz="1600" b="0" dirty="0"/>
              <a:t>Professor</a:t>
            </a:r>
            <a:br>
              <a:rPr lang="en-US" altLang="en-US" sz="1600" b="0" i="1" dirty="0"/>
            </a:br>
            <a:r>
              <a:rPr lang="en-US" altLang="en-US" sz="1600" b="0" dirty="0"/>
              <a:t>Department of Oncologic Sciences/Cutaneous Biology</a:t>
            </a:r>
          </a:p>
          <a:p>
            <a:pPr eaLnBrk="1" hangingPunct="1">
              <a:spcBef>
                <a:spcPct val="0"/>
              </a:spcBef>
              <a:spcAft>
                <a:spcPct val="0"/>
              </a:spcAft>
            </a:pPr>
            <a:r>
              <a:rPr lang="en-US" altLang="en-US" sz="1600" b="0" dirty="0"/>
              <a:t>H. Lee Moffitt Cancer Center and Research Institute</a:t>
            </a:r>
          </a:p>
          <a:p>
            <a:pPr eaLnBrk="1" hangingPunct="1">
              <a:spcBef>
                <a:spcPct val="0"/>
              </a:spcBef>
              <a:spcAft>
                <a:spcPct val="0"/>
              </a:spcAft>
            </a:pPr>
            <a:r>
              <a:rPr lang="en-US" altLang="en-US" sz="1600" b="0" dirty="0"/>
              <a:t>University of South Florida</a:t>
            </a:r>
          </a:p>
          <a:p>
            <a:pPr eaLnBrk="1" hangingPunct="1">
              <a:spcBef>
                <a:spcPct val="0"/>
              </a:spcBef>
              <a:spcAft>
                <a:spcPct val="0"/>
              </a:spcAft>
            </a:pPr>
            <a:r>
              <a:rPr lang="en-US" altLang="en-US" sz="1600" b="0" dirty="0"/>
              <a:t>Tampa, Florida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96601" cy="2057400"/>
          </a:xfrm>
        </p:spPr>
        <p:txBody>
          <a:bodyPr>
            <a:normAutofit/>
          </a:bodyPr>
          <a:lstStyle/>
          <a:p>
            <a:r>
              <a:rPr lang="en-US" altLang="en-US" sz="4000" dirty="0"/>
              <a:t>Adoptive Cell Therapy With </a:t>
            </a:r>
            <a:br>
              <a:rPr lang="en-US" altLang="en-US" sz="4000" dirty="0"/>
            </a:br>
            <a:r>
              <a:rPr lang="en-US" altLang="en-US" sz="4000" dirty="0"/>
              <a:t>Tumor-Infiltrating Lymphocytes: </a:t>
            </a:r>
            <a:br>
              <a:rPr lang="en-US" altLang="en-US" sz="4000" dirty="0"/>
            </a:br>
            <a:r>
              <a:rPr lang="en-US" altLang="en-US" sz="4000" dirty="0"/>
              <a:t>Emerging Data and Potential Applications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447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Iovance Biotherapeutics.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F24A1-058D-484E-95B7-CAF4DDDBA37A}"/>
              </a:ext>
            </a:extLst>
          </p:cNvPr>
          <p:cNvSpPr>
            <a:spLocks noGrp="1"/>
          </p:cNvSpPr>
          <p:nvPr>
            <p:ph type="title"/>
          </p:nvPr>
        </p:nvSpPr>
        <p:spPr/>
        <p:txBody>
          <a:bodyPr/>
          <a:lstStyle/>
          <a:p>
            <a:r>
              <a:rPr lang="en-US" dirty="0"/>
              <a:t>Timeline of Regulatory Approvals for Metastatic Melanoma Treatments</a:t>
            </a:r>
          </a:p>
        </p:txBody>
      </p:sp>
      <p:graphicFrame>
        <p:nvGraphicFramePr>
          <p:cNvPr id="18" name="Diagram 17">
            <a:extLst>
              <a:ext uri="{FF2B5EF4-FFF2-40B4-BE49-F238E27FC236}">
                <a16:creationId xmlns:a16="http://schemas.microsoft.com/office/drawing/2014/main" id="{3BC9BB84-3AFE-472E-B873-6AE28FAD9D80}"/>
              </a:ext>
            </a:extLst>
          </p:cNvPr>
          <p:cNvGraphicFramePr/>
          <p:nvPr/>
        </p:nvGraphicFramePr>
        <p:xfrm>
          <a:off x="1181100" y="855689"/>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4E0C73A8-F518-4AC2-989B-63E52E5FE5AF}"/>
              </a:ext>
            </a:extLst>
          </p:cNvPr>
          <p:cNvSpPr txBox="1"/>
          <p:nvPr/>
        </p:nvSpPr>
        <p:spPr>
          <a:xfrm>
            <a:off x="271243" y="5164164"/>
            <a:ext cx="2447925" cy="369332"/>
          </a:xfrm>
          <a:prstGeom prst="rect">
            <a:avLst/>
          </a:prstGeom>
          <a:noFill/>
        </p:spPr>
        <p:txBody>
          <a:bodyPr wrap="square" lIns="91440" tIns="45720" rIns="91440" bIns="45720" rtlCol="0" anchor="t">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  1975 Dacarbazine</a:t>
            </a:r>
            <a:r>
              <a:rPr lang="en-US" baseline="30000" dirty="0">
                <a:solidFill>
                  <a:schemeClr val="bg1"/>
                </a:solidFill>
                <a:latin typeface="Calibri" panose="020F0502020204030204"/>
                <a:cs typeface="+mn-cs"/>
              </a:rPr>
              <a:t>1</a:t>
            </a:r>
          </a:p>
        </p:txBody>
      </p:sp>
      <p:sp>
        <p:nvSpPr>
          <p:cNvPr id="21" name="TextBox 20">
            <a:extLst>
              <a:ext uri="{FF2B5EF4-FFF2-40B4-BE49-F238E27FC236}">
                <a16:creationId xmlns:a16="http://schemas.microsoft.com/office/drawing/2014/main" id="{E5E1600F-5912-4010-AE8B-63A26FE62CBF}"/>
              </a:ext>
            </a:extLst>
          </p:cNvPr>
          <p:cNvSpPr txBox="1"/>
          <p:nvPr/>
        </p:nvSpPr>
        <p:spPr>
          <a:xfrm>
            <a:off x="2695575" y="3475480"/>
            <a:ext cx="2600325" cy="369332"/>
          </a:xfrm>
          <a:prstGeom prst="rect">
            <a:avLst/>
          </a:prstGeom>
          <a:noFill/>
        </p:spPr>
        <p:txBody>
          <a:bodyPr wrap="square" rtlCol="0">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Dabrafenib,</a:t>
            </a:r>
            <a:r>
              <a:rPr lang="en-US" baseline="30000" dirty="0">
                <a:solidFill>
                  <a:schemeClr val="bg1"/>
                </a:solidFill>
                <a:latin typeface="Calibri" panose="020F0502020204030204"/>
                <a:cs typeface="+mn-cs"/>
              </a:rPr>
              <a:t>4</a:t>
            </a:r>
            <a:r>
              <a:rPr lang="en-US" dirty="0">
                <a:solidFill>
                  <a:schemeClr val="bg1"/>
                </a:solidFill>
                <a:latin typeface="Calibri" panose="020F0502020204030204"/>
                <a:cs typeface="+mn-cs"/>
              </a:rPr>
              <a:t> Trametinib</a:t>
            </a:r>
            <a:r>
              <a:rPr lang="en-US" baseline="30000" dirty="0">
                <a:solidFill>
                  <a:schemeClr val="bg1"/>
                </a:solidFill>
                <a:latin typeface="Calibri" panose="020F0502020204030204"/>
                <a:cs typeface="+mn-cs"/>
              </a:rPr>
              <a:t>5</a:t>
            </a:r>
          </a:p>
        </p:txBody>
      </p:sp>
      <p:sp>
        <p:nvSpPr>
          <p:cNvPr id="22" name="TextBox 21">
            <a:extLst>
              <a:ext uri="{FF2B5EF4-FFF2-40B4-BE49-F238E27FC236}">
                <a16:creationId xmlns:a16="http://schemas.microsoft.com/office/drawing/2014/main" id="{9D7EB900-B6D2-448F-9CE2-CF5C9AB717E1}"/>
              </a:ext>
            </a:extLst>
          </p:cNvPr>
          <p:cNvSpPr txBox="1"/>
          <p:nvPr/>
        </p:nvSpPr>
        <p:spPr>
          <a:xfrm>
            <a:off x="2141784" y="4078852"/>
            <a:ext cx="3000375" cy="369332"/>
          </a:xfrm>
          <a:prstGeom prst="rect">
            <a:avLst/>
          </a:prstGeom>
          <a:noFill/>
        </p:spPr>
        <p:txBody>
          <a:bodyPr wrap="square" rtlCol="0">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Ipilimumab,</a:t>
            </a:r>
            <a:r>
              <a:rPr lang="en-US" baseline="30000" dirty="0">
                <a:solidFill>
                  <a:schemeClr val="bg1"/>
                </a:solidFill>
                <a:latin typeface="Calibri" panose="020F0502020204030204"/>
                <a:cs typeface="+mn-cs"/>
              </a:rPr>
              <a:t>2</a:t>
            </a:r>
            <a:r>
              <a:rPr lang="en-US" dirty="0">
                <a:solidFill>
                  <a:schemeClr val="bg1"/>
                </a:solidFill>
                <a:latin typeface="Calibri" panose="020F0502020204030204"/>
                <a:cs typeface="+mn-cs"/>
              </a:rPr>
              <a:t> Vemurafenib</a:t>
            </a:r>
            <a:r>
              <a:rPr lang="en-US" baseline="30000" dirty="0">
                <a:solidFill>
                  <a:schemeClr val="bg1"/>
                </a:solidFill>
                <a:latin typeface="Calibri" panose="020F0502020204030204"/>
                <a:cs typeface="+mn-cs"/>
              </a:rPr>
              <a:t>3</a:t>
            </a:r>
          </a:p>
        </p:txBody>
      </p:sp>
      <p:sp>
        <p:nvSpPr>
          <p:cNvPr id="23" name="TextBox 22">
            <a:extLst>
              <a:ext uri="{FF2B5EF4-FFF2-40B4-BE49-F238E27FC236}">
                <a16:creationId xmlns:a16="http://schemas.microsoft.com/office/drawing/2014/main" id="{5E4DDAB8-1FED-4D1D-BA74-2BA4A84141B3}"/>
              </a:ext>
            </a:extLst>
          </p:cNvPr>
          <p:cNvSpPr txBox="1"/>
          <p:nvPr/>
        </p:nvSpPr>
        <p:spPr>
          <a:xfrm>
            <a:off x="1176909" y="4652563"/>
            <a:ext cx="3467100" cy="369332"/>
          </a:xfrm>
          <a:prstGeom prst="rect">
            <a:avLst/>
          </a:prstGeom>
          <a:noFill/>
        </p:spPr>
        <p:txBody>
          <a:bodyPr wrap="square" lIns="91440" tIns="45720" rIns="91440" bIns="45720" rtlCol="0" anchor="t">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1998 Interleukin-2</a:t>
            </a:r>
            <a:r>
              <a:rPr lang="en-US" baseline="30000" dirty="0">
                <a:solidFill>
                  <a:schemeClr val="bg1"/>
                </a:solidFill>
                <a:latin typeface="Calibri" panose="020F0502020204030204"/>
                <a:cs typeface="+mn-cs"/>
              </a:rPr>
              <a:t>1</a:t>
            </a:r>
          </a:p>
        </p:txBody>
      </p:sp>
      <p:cxnSp>
        <p:nvCxnSpPr>
          <p:cNvPr id="24" name="Straight Connector 23">
            <a:extLst>
              <a:ext uri="{FF2B5EF4-FFF2-40B4-BE49-F238E27FC236}">
                <a16:creationId xmlns:a16="http://schemas.microsoft.com/office/drawing/2014/main" id="{C77DF2D9-63F7-497C-BDFB-9DB00E006561}"/>
              </a:ext>
            </a:extLst>
          </p:cNvPr>
          <p:cNvCxnSpPr/>
          <p:nvPr/>
        </p:nvCxnSpPr>
        <p:spPr>
          <a:xfrm>
            <a:off x="1259205" y="3916389"/>
            <a:ext cx="594360" cy="750332"/>
          </a:xfrm>
          <a:prstGeom prst="line">
            <a:avLst/>
          </a:prstGeom>
          <a:noFill/>
          <a:ln w="38100" cap="flat" cmpd="sng" algn="ctr">
            <a:solidFill>
              <a:srgbClr val="FF0000"/>
            </a:solidFill>
            <a:prstDash val="solid"/>
            <a:miter lim="800000"/>
          </a:ln>
          <a:effectLst/>
        </p:spPr>
      </p:cxnSp>
      <p:sp>
        <p:nvSpPr>
          <p:cNvPr id="25" name="Oval 24">
            <a:extLst>
              <a:ext uri="{FF2B5EF4-FFF2-40B4-BE49-F238E27FC236}">
                <a16:creationId xmlns:a16="http://schemas.microsoft.com/office/drawing/2014/main" id="{0AFB04C0-B4C2-4743-B40A-66ADC25277A6}"/>
              </a:ext>
            </a:extLst>
          </p:cNvPr>
          <p:cNvSpPr/>
          <p:nvPr/>
        </p:nvSpPr>
        <p:spPr>
          <a:xfrm>
            <a:off x="5896033" y="1661076"/>
            <a:ext cx="481584" cy="481584"/>
          </a:xfrm>
          <a:prstGeom prst="ellipse">
            <a:avLst/>
          </a:prstGeom>
          <a:solidFill>
            <a:srgbClr val="015873"/>
          </a:solidFill>
          <a:ln w="12700" cap="flat" cmpd="sng" algn="ctr">
            <a:solidFill>
              <a:srgbClr val="FFFFFF">
                <a:hueOff val="0"/>
                <a:satOff val="0"/>
                <a:lumOff val="0"/>
                <a:alphaOff val="0"/>
              </a:srgbClr>
            </a:solidFill>
            <a:prstDash val="solid"/>
            <a:miter lim="800000"/>
          </a:ln>
          <a:effectLst/>
        </p:spPr>
      </p:sp>
      <p:sp>
        <p:nvSpPr>
          <p:cNvPr id="26" name="Rectangle 25">
            <a:extLst>
              <a:ext uri="{FF2B5EF4-FFF2-40B4-BE49-F238E27FC236}">
                <a16:creationId xmlns:a16="http://schemas.microsoft.com/office/drawing/2014/main" id="{EDCBAA5A-4F51-4ACE-86D4-5D2E47EE8CDF}"/>
              </a:ext>
            </a:extLst>
          </p:cNvPr>
          <p:cNvSpPr/>
          <p:nvPr/>
        </p:nvSpPr>
        <p:spPr>
          <a:xfrm>
            <a:off x="6377617" y="1720005"/>
            <a:ext cx="652743" cy="369332"/>
          </a:xfrm>
          <a:prstGeom prst="rect">
            <a:avLst/>
          </a:prstGeom>
        </p:spPr>
        <p:txBody>
          <a:bodyPr wrap="none" lIns="91440" tIns="45720" rIns="91440" bIns="45720" anchor="t">
            <a:spAutoFit/>
          </a:bodyPr>
          <a:lstStyle/>
          <a:p>
            <a:pPr defTabSz="457178" eaLnBrk="1" fontAlgn="auto" hangingPunct="1">
              <a:spcBef>
                <a:spcPts val="0"/>
              </a:spcBef>
              <a:spcAft>
                <a:spcPts val="0"/>
              </a:spcAft>
            </a:pPr>
            <a:r>
              <a:rPr lang="en-US" dirty="0">
                <a:solidFill>
                  <a:srgbClr val="141414">
                    <a:hueOff val="0"/>
                    <a:satOff val="0"/>
                    <a:lumOff val="0"/>
                    <a:alphaOff val="0"/>
                  </a:srgbClr>
                </a:solidFill>
                <a:latin typeface="Calibri"/>
                <a:cs typeface="+mn-cs"/>
              </a:rPr>
              <a:t>2020</a:t>
            </a:r>
          </a:p>
        </p:txBody>
      </p:sp>
      <p:sp>
        <p:nvSpPr>
          <p:cNvPr id="27" name="TextBox 26">
            <a:extLst>
              <a:ext uri="{FF2B5EF4-FFF2-40B4-BE49-F238E27FC236}">
                <a16:creationId xmlns:a16="http://schemas.microsoft.com/office/drawing/2014/main" id="{D1AB904B-23B9-40FC-983A-093B8415A468}"/>
              </a:ext>
            </a:extLst>
          </p:cNvPr>
          <p:cNvSpPr txBox="1"/>
          <p:nvPr/>
        </p:nvSpPr>
        <p:spPr>
          <a:xfrm>
            <a:off x="4015913" y="2758285"/>
            <a:ext cx="8165697" cy="369332"/>
          </a:xfrm>
          <a:prstGeom prst="rect">
            <a:avLst/>
          </a:prstGeom>
          <a:noFill/>
        </p:spPr>
        <p:txBody>
          <a:bodyPr wrap="square" lIns="91440" tIns="45720" rIns="91440" bIns="45720" rtlCol="0" anchor="t">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Ipilimumab + Nivolumab,</a:t>
            </a:r>
            <a:r>
              <a:rPr lang="en-US" baseline="30000" dirty="0">
                <a:solidFill>
                  <a:schemeClr val="bg1"/>
                </a:solidFill>
                <a:latin typeface="Calibri" panose="020F0502020204030204"/>
                <a:cs typeface="+mn-cs"/>
              </a:rPr>
              <a:t>8</a:t>
            </a:r>
            <a:r>
              <a:rPr lang="en-US" dirty="0">
                <a:solidFill>
                  <a:schemeClr val="bg1"/>
                </a:solidFill>
                <a:latin typeface="Calibri" panose="020F0502020204030204"/>
                <a:cs typeface="+mn-cs"/>
              </a:rPr>
              <a:t> Vemurafenib + Cobimetinib,</a:t>
            </a:r>
            <a:r>
              <a:rPr lang="en-US" baseline="30000" dirty="0">
                <a:solidFill>
                  <a:schemeClr val="bg1"/>
                </a:solidFill>
                <a:latin typeface="Calibri" panose="020F0502020204030204"/>
                <a:cs typeface="+mn-cs"/>
              </a:rPr>
              <a:t>9</a:t>
            </a:r>
            <a:r>
              <a:rPr lang="en-US" dirty="0">
                <a:solidFill>
                  <a:schemeClr val="bg1"/>
                </a:solidFill>
                <a:latin typeface="Calibri" panose="020F0502020204030204"/>
                <a:cs typeface="+mn-cs"/>
              </a:rPr>
              <a:t> Talimogene laherparepvec</a:t>
            </a:r>
            <a:r>
              <a:rPr lang="en-US" baseline="30000" dirty="0">
                <a:solidFill>
                  <a:schemeClr val="bg1"/>
                </a:solidFill>
                <a:latin typeface="Calibri" panose="020F0502020204030204"/>
                <a:cs typeface="+mn-cs"/>
              </a:rPr>
              <a:t>10</a:t>
            </a:r>
            <a:endParaRPr lang="en-US" b="0" dirty="0">
              <a:solidFill>
                <a:schemeClr val="bg1"/>
              </a:solidFill>
              <a:latin typeface="Calibri" panose="020F0502020204030204"/>
              <a:cs typeface="Calibri" panose="020F0502020204030204"/>
            </a:endParaRPr>
          </a:p>
        </p:txBody>
      </p:sp>
      <p:sp>
        <p:nvSpPr>
          <p:cNvPr id="28" name="Oval 27">
            <a:extLst>
              <a:ext uri="{FF2B5EF4-FFF2-40B4-BE49-F238E27FC236}">
                <a16:creationId xmlns:a16="http://schemas.microsoft.com/office/drawing/2014/main" id="{B825FD3A-15E7-4AA1-84C8-6C46D8F0FF57}"/>
              </a:ext>
            </a:extLst>
          </p:cNvPr>
          <p:cNvSpPr/>
          <p:nvPr/>
        </p:nvSpPr>
        <p:spPr>
          <a:xfrm>
            <a:off x="1070991" y="4727157"/>
            <a:ext cx="157734" cy="148209"/>
          </a:xfrm>
          <a:prstGeom prst="ellipse">
            <a:avLst/>
          </a:prstGeom>
          <a:solidFill>
            <a:srgbClr val="015873"/>
          </a:solidFill>
          <a:ln w="12700" cap="flat" cmpd="sng" algn="ctr">
            <a:solidFill>
              <a:srgbClr val="FFFFFF">
                <a:hueOff val="0"/>
                <a:satOff val="0"/>
                <a:lumOff val="0"/>
                <a:alphaOff val="0"/>
              </a:srgbClr>
            </a:solidFill>
            <a:prstDash val="solid"/>
            <a:miter lim="800000"/>
          </a:ln>
          <a:effectLst/>
        </p:spPr>
      </p:sp>
      <p:sp>
        <p:nvSpPr>
          <p:cNvPr id="29" name="TextBox 28">
            <a:extLst>
              <a:ext uri="{FF2B5EF4-FFF2-40B4-BE49-F238E27FC236}">
                <a16:creationId xmlns:a16="http://schemas.microsoft.com/office/drawing/2014/main" id="{E8540035-A07C-4532-9D57-04FDF0468986}"/>
              </a:ext>
            </a:extLst>
          </p:cNvPr>
          <p:cNvSpPr txBox="1"/>
          <p:nvPr/>
        </p:nvSpPr>
        <p:spPr>
          <a:xfrm>
            <a:off x="5295901" y="2333356"/>
            <a:ext cx="5317136" cy="369332"/>
          </a:xfrm>
          <a:prstGeom prst="rect">
            <a:avLst/>
          </a:prstGeom>
          <a:noFill/>
        </p:spPr>
        <p:txBody>
          <a:bodyPr wrap="square" lIns="91440" tIns="45720" rIns="91440" bIns="45720" rtlCol="0" anchor="t">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Encorafenib + Binimetinib</a:t>
            </a:r>
            <a:r>
              <a:rPr lang="en-US" baseline="30000" dirty="0">
                <a:solidFill>
                  <a:schemeClr val="bg1"/>
                </a:solidFill>
                <a:latin typeface="Calibri" panose="020F0502020204030204"/>
                <a:cs typeface="+mn-cs"/>
              </a:rPr>
              <a:t>11</a:t>
            </a:r>
            <a:endParaRPr lang="en-US" dirty="0">
              <a:solidFill>
                <a:schemeClr val="bg1"/>
              </a:solidFill>
              <a:latin typeface="Calibri" panose="020F0502020204030204"/>
              <a:cs typeface="Calibri"/>
            </a:endParaRPr>
          </a:p>
        </p:txBody>
      </p:sp>
      <p:sp>
        <p:nvSpPr>
          <p:cNvPr id="30" name="Oval 29">
            <a:extLst>
              <a:ext uri="{FF2B5EF4-FFF2-40B4-BE49-F238E27FC236}">
                <a16:creationId xmlns:a16="http://schemas.microsoft.com/office/drawing/2014/main" id="{D46CF0D1-98FA-4AF0-836E-F81EA0335A2B}"/>
              </a:ext>
            </a:extLst>
          </p:cNvPr>
          <p:cNvSpPr/>
          <p:nvPr/>
        </p:nvSpPr>
        <p:spPr>
          <a:xfrm>
            <a:off x="7322448" y="1447324"/>
            <a:ext cx="481584" cy="481584"/>
          </a:xfrm>
          <a:prstGeom prst="ellipse">
            <a:avLst/>
          </a:prstGeom>
          <a:solidFill>
            <a:srgbClr val="015873"/>
          </a:solidFill>
          <a:ln w="12700" cap="flat" cmpd="sng" algn="ctr">
            <a:solidFill>
              <a:srgbClr val="FFFFFF">
                <a:hueOff val="0"/>
                <a:satOff val="0"/>
                <a:lumOff val="0"/>
                <a:alphaOff val="0"/>
              </a:srgbClr>
            </a:solidFill>
            <a:prstDash val="solid"/>
            <a:miter lim="800000"/>
          </a:ln>
          <a:effectLst/>
        </p:spPr>
      </p:sp>
      <p:sp>
        <p:nvSpPr>
          <p:cNvPr id="31" name="Rectangle 30">
            <a:extLst>
              <a:ext uri="{FF2B5EF4-FFF2-40B4-BE49-F238E27FC236}">
                <a16:creationId xmlns:a16="http://schemas.microsoft.com/office/drawing/2014/main" id="{BB912ABC-D427-45BB-BF84-0CB24330B14E}"/>
              </a:ext>
            </a:extLst>
          </p:cNvPr>
          <p:cNvSpPr/>
          <p:nvPr/>
        </p:nvSpPr>
        <p:spPr>
          <a:xfrm>
            <a:off x="7804032" y="1512978"/>
            <a:ext cx="3158622" cy="400110"/>
          </a:xfrm>
          <a:prstGeom prst="rect">
            <a:avLst/>
          </a:prstGeom>
        </p:spPr>
        <p:txBody>
          <a:bodyPr wrap="none" lIns="91440" tIns="45720" rIns="91440" bIns="45720" anchor="t">
            <a:spAutoFit/>
          </a:bodyPr>
          <a:lstStyle/>
          <a:p>
            <a:pPr defTabSz="457178" eaLnBrk="1" fontAlgn="auto" hangingPunct="1">
              <a:spcBef>
                <a:spcPts val="0"/>
              </a:spcBef>
              <a:spcAft>
                <a:spcPts val="0"/>
              </a:spcAft>
            </a:pPr>
            <a:r>
              <a:rPr lang="en-US" dirty="0">
                <a:solidFill>
                  <a:srgbClr val="141414">
                    <a:hueOff val="0"/>
                    <a:satOff val="0"/>
                    <a:lumOff val="0"/>
                    <a:alphaOff val="0"/>
                  </a:srgbClr>
                </a:solidFill>
                <a:latin typeface="Calibri"/>
                <a:cs typeface="+mn-cs"/>
              </a:rPr>
              <a:t>2022</a:t>
            </a:r>
            <a:r>
              <a:rPr lang="en-US" sz="2000" dirty="0">
                <a:solidFill>
                  <a:schemeClr val="bg1"/>
                </a:solidFill>
                <a:latin typeface="Calibri" panose="020F0502020204030204"/>
                <a:cs typeface="+mn-cs"/>
              </a:rPr>
              <a:t> </a:t>
            </a:r>
            <a:r>
              <a:rPr lang="en-US" dirty="0">
                <a:solidFill>
                  <a:schemeClr val="bg1"/>
                </a:solidFill>
                <a:latin typeface="Calibri" panose="020F0502020204030204"/>
                <a:cs typeface="+mn-cs"/>
              </a:rPr>
              <a:t>Nivolumab + Relatlimab</a:t>
            </a:r>
            <a:r>
              <a:rPr lang="en-US" baseline="30000" dirty="0">
                <a:solidFill>
                  <a:schemeClr val="bg1"/>
                </a:solidFill>
                <a:latin typeface="Calibri" panose="020F0502020204030204"/>
                <a:cs typeface="+mn-cs"/>
              </a:rPr>
              <a:t>13</a:t>
            </a:r>
            <a:endParaRPr lang="en-US" baseline="30000" dirty="0">
              <a:solidFill>
                <a:schemeClr val="bg1"/>
              </a:solidFill>
              <a:latin typeface="Calibri" panose="020F0502020204030204"/>
              <a:cs typeface="Calibri"/>
            </a:endParaRPr>
          </a:p>
        </p:txBody>
      </p:sp>
      <p:sp>
        <p:nvSpPr>
          <p:cNvPr id="32" name="TextBox 31">
            <a:extLst>
              <a:ext uri="{FF2B5EF4-FFF2-40B4-BE49-F238E27FC236}">
                <a16:creationId xmlns:a16="http://schemas.microsoft.com/office/drawing/2014/main" id="{847665E3-122D-47F6-A6DB-853FE9D144A5}"/>
              </a:ext>
            </a:extLst>
          </p:cNvPr>
          <p:cNvSpPr txBox="1"/>
          <p:nvPr/>
        </p:nvSpPr>
        <p:spPr bwMode="auto">
          <a:xfrm>
            <a:off x="6589959" y="1971799"/>
            <a:ext cx="47525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Atezolizumab + Vemurafenib + Cobimetinib</a:t>
            </a:r>
            <a:r>
              <a:rPr lang="en-US" baseline="30000" dirty="0">
                <a:solidFill>
                  <a:schemeClr val="bg1"/>
                </a:solidFill>
                <a:latin typeface="Calibri" panose="020F0502020204030204"/>
                <a:cs typeface="+mn-cs"/>
              </a:rPr>
              <a:t>12</a:t>
            </a:r>
            <a:endParaRPr lang="en-US" baseline="30000" dirty="0">
              <a:solidFill>
                <a:schemeClr val="bg1"/>
              </a:solidFill>
              <a:latin typeface="Calibri" panose="020F0502020204030204"/>
              <a:cs typeface="Calibri"/>
            </a:endParaRPr>
          </a:p>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827A9190-70EC-4883-9887-7BDB157D18B7}"/>
              </a:ext>
            </a:extLst>
          </p:cNvPr>
          <p:cNvSpPr txBox="1"/>
          <p:nvPr/>
        </p:nvSpPr>
        <p:spPr bwMode="auto">
          <a:xfrm>
            <a:off x="2719168" y="5021895"/>
            <a:ext cx="81656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accent3"/>
                </a:solidFill>
                <a:latin typeface="Calibri" panose="020F0502020204030204" pitchFamily="34" charset="0"/>
              </a:rPr>
              <a:t> After more than 3 decades of little progress, there has been rapid regulatory </a:t>
            </a:r>
            <a:br>
              <a:rPr lang="en-US" dirty="0">
                <a:solidFill>
                  <a:schemeClr val="accent3"/>
                </a:solidFill>
                <a:latin typeface="Calibri" panose="020F0502020204030204" pitchFamily="34" charset="0"/>
              </a:rPr>
            </a:br>
            <a:r>
              <a:rPr lang="en-US" dirty="0">
                <a:solidFill>
                  <a:schemeClr val="accent3"/>
                </a:solidFill>
                <a:latin typeface="Calibri" panose="020F0502020204030204" pitchFamily="34" charset="0"/>
              </a:rPr>
              <a:t>approval of at least a dozen single agents or combinations for metastatic melanoma</a:t>
            </a:r>
          </a:p>
        </p:txBody>
      </p:sp>
      <p:sp>
        <p:nvSpPr>
          <p:cNvPr id="4" name="Text Box 11">
            <a:extLst>
              <a:ext uri="{FF2B5EF4-FFF2-40B4-BE49-F238E27FC236}">
                <a16:creationId xmlns:a16="http://schemas.microsoft.com/office/drawing/2014/main" id="{0654E6B0-826E-FDCE-A1DC-14C0E309DC92}"/>
              </a:ext>
            </a:extLst>
          </p:cNvPr>
          <p:cNvSpPr txBox="1">
            <a:spLocks noChangeArrowheads="1"/>
          </p:cNvSpPr>
          <p:nvPr/>
        </p:nvSpPr>
        <p:spPr bwMode="auto">
          <a:xfrm>
            <a:off x="414339" y="5831742"/>
            <a:ext cx="80105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sz="1200" b="0" dirty="0">
                <a:solidFill>
                  <a:schemeClr val="bg2"/>
                </a:solidFill>
                <a:latin typeface="Calibri" panose="020F0502020204030204" pitchFamily="34" charset="0"/>
                <a:cs typeface="Calibri" panose="020F0502020204030204" pitchFamily="34" charset="0"/>
              </a:rPr>
              <a:t>1. Bhatia. Oncology (Williston Park). 2009;23:488. 2. Hodi. NEJM. 2010;363:711. 3. Chapman. NEJM. 2011;364:2507.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4. Hauschild. Lancet. 2012;380:358. 5. Long. NEJM. 2014:371:1877. 6. Robert: NEJM. 2015;372:2521. 7. Robert. NEJM. 2015;372:320. 8. Larkin. NEJM. 2015;373:23. 9. Larkin. NEJM. 2014;371:1867. 10. Andtbacka. JCO. 2015;33:2780.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11. Dummer. Lancet Oncol. 2018;19:603. 12. Gutzmer. Lancet. 2020;395:1835. 13. Tawbi. NEJM. 2022;386:24. </a:t>
            </a:r>
          </a:p>
        </p:txBody>
      </p:sp>
      <p:sp>
        <p:nvSpPr>
          <p:cNvPr id="20" name="TextBox 19">
            <a:extLst>
              <a:ext uri="{FF2B5EF4-FFF2-40B4-BE49-F238E27FC236}">
                <a16:creationId xmlns:a16="http://schemas.microsoft.com/office/drawing/2014/main" id="{FB571EE1-8B7A-4FF0-A3BF-B37014604A22}"/>
              </a:ext>
            </a:extLst>
          </p:cNvPr>
          <p:cNvSpPr txBox="1"/>
          <p:nvPr/>
        </p:nvSpPr>
        <p:spPr>
          <a:xfrm>
            <a:off x="3294309" y="3093041"/>
            <a:ext cx="3295650" cy="369332"/>
          </a:xfrm>
          <a:prstGeom prst="rect">
            <a:avLst/>
          </a:prstGeom>
          <a:noFill/>
        </p:spPr>
        <p:txBody>
          <a:bodyPr wrap="square" rtlCol="0">
            <a:spAutoFit/>
          </a:bodyPr>
          <a:lstStyle/>
          <a:p>
            <a:pPr defTabSz="457178" eaLnBrk="1" fontAlgn="auto" hangingPunct="1">
              <a:spcBef>
                <a:spcPts val="0"/>
              </a:spcBef>
              <a:spcAft>
                <a:spcPts val="0"/>
              </a:spcAft>
            </a:pPr>
            <a:r>
              <a:rPr lang="en-US" dirty="0">
                <a:solidFill>
                  <a:schemeClr val="bg1"/>
                </a:solidFill>
                <a:latin typeface="Calibri" panose="020F0502020204030204"/>
                <a:cs typeface="+mn-cs"/>
              </a:rPr>
              <a:t>Pembrolizumab,</a:t>
            </a:r>
            <a:r>
              <a:rPr lang="en-US" baseline="30000" dirty="0">
                <a:solidFill>
                  <a:schemeClr val="bg1"/>
                </a:solidFill>
                <a:latin typeface="Calibri" panose="020F0502020204030204"/>
                <a:cs typeface="+mn-cs"/>
              </a:rPr>
              <a:t>6</a:t>
            </a:r>
            <a:r>
              <a:rPr lang="en-US" dirty="0">
                <a:solidFill>
                  <a:schemeClr val="bg1"/>
                </a:solidFill>
                <a:latin typeface="Calibri" panose="020F0502020204030204"/>
                <a:cs typeface="+mn-cs"/>
              </a:rPr>
              <a:t> Nivolumab</a:t>
            </a:r>
            <a:r>
              <a:rPr lang="en-US" baseline="30000" dirty="0">
                <a:solidFill>
                  <a:schemeClr val="bg1"/>
                </a:solidFill>
                <a:latin typeface="Calibri" panose="020F0502020204030204"/>
                <a:cs typeface="+mn-cs"/>
              </a:rPr>
              <a:t>7</a:t>
            </a:r>
          </a:p>
        </p:txBody>
      </p:sp>
    </p:spTree>
    <p:extLst>
      <p:ext uri="{BB962C8B-B14F-4D97-AF65-F5344CB8AC3E}">
        <p14:creationId xmlns:p14="http://schemas.microsoft.com/office/powerpoint/2010/main" val="3901056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Tumor-Infiltrating Lymphocytes and Melanoma</a:t>
            </a:r>
          </a:p>
        </p:txBody>
      </p:sp>
      <p:sp>
        <p:nvSpPr>
          <p:cNvPr id="3" name="Content Placeholder 2">
            <a:extLst>
              <a:ext uri="{FF2B5EF4-FFF2-40B4-BE49-F238E27FC236}">
                <a16:creationId xmlns:a16="http://schemas.microsoft.com/office/drawing/2014/main" id="{57CCA5CD-4116-D9E9-F54A-7B38B3B88395}"/>
              </a:ext>
            </a:extLst>
          </p:cNvPr>
          <p:cNvSpPr>
            <a:spLocks noGrp="1"/>
          </p:cNvSpPr>
          <p:nvPr>
            <p:ph sz="half" idx="2"/>
          </p:nvPr>
        </p:nvSpPr>
        <p:spPr/>
        <p:txBody>
          <a:bodyPr/>
          <a:lstStyle/>
          <a:p>
            <a:pPr marL="0" indent="0" algn="ctr">
              <a:buNone/>
            </a:pPr>
            <a:r>
              <a:rPr lang="en-US" sz="2400" b="1" dirty="0"/>
              <a:t>TIL Invasion Is Beneficial</a:t>
            </a:r>
          </a:p>
          <a:p>
            <a:r>
              <a:rPr lang="en-US" sz="2400" dirty="0"/>
              <a:t>TILs in primary melanomas are associated with improved survival</a:t>
            </a:r>
            <a:r>
              <a:rPr lang="en-US" sz="2400" baseline="30000" dirty="0"/>
              <a:t>3</a:t>
            </a:r>
          </a:p>
          <a:p>
            <a:r>
              <a:rPr lang="en-US" sz="2400" dirty="0"/>
              <a:t>Metastatic melanoma of unknown primary origin is associated with improved survival</a:t>
            </a:r>
            <a:r>
              <a:rPr lang="en-US" sz="2400" baseline="30000" dirty="0"/>
              <a:t>4</a:t>
            </a:r>
          </a:p>
          <a:p>
            <a:r>
              <a:rPr lang="en-US" sz="2400" dirty="0"/>
              <a:t>Response to immunotherapy for metastatic melanoma is associated with T-cell infiltrate</a:t>
            </a:r>
            <a:r>
              <a:rPr lang="en-US" sz="2400" baseline="30000" dirty="0"/>
              <a:t>5</a:t>
            </a:r>
          </a:p>
          <a:p>
            <a:pPr marL="0" indent="0">
              <a:buNone/>
            </a:pPr>
            <a:endParaRPr lang="en-US" sz="2400" dirty="0"/>
          </a:p>
        </p:txBody>
      </p:sp>
      <p:sp>
        <p:nvSpPr>
          <p:cNvPr id="4" name="Text Box 15">
            <a:extLst>
              <a:ext uri="{FF2B5EF4-FFF2-40B4-BE49-F238E27FC236}">
                <a16:creationId xmlns:a16="http://schemas.microsoft.com/office/drawing/2014/main" id="{A1535F06-3B9F-E425-EA2B-553E2E6A1BA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Sun. Front Oncol. 2020;10:951. 2. Alexandrov. Nature. 2013;500:415. 3. Thomas. JCO. 2013;33:4252.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van der Ploeg. Ann Surg Oncol. 2014;21:3108. 5. Byrne. Cancer. 2017;123:2143.</a:t>
            </a:r>
          </a:p>
        </p:txBody>
      </p:sp>
      <p:sp>
        <p:nvSpPr>
          <p:cNvPr id="20" name="Freeform: Shape 19">
            <a:extLst>
              <a:ext uri="{FF2B5EF4-FFF2-40B4-BE49-F238E27FC236}">
                <a16:creationId xmlns:a16="http://schemas.microsoft.com/office/drawing/2014/main" id="{8E3B840E-1F51-A830-D205-D618A72BAC70}"/>
              </a:ext>
            </a:extLst>
          </p:cNvPr>
          <p:cNvSpPr/>
          <p:nvPr/>
        </p:nvSpPr>
        <p:spPr>
          <a:xfrm>
            <a:off x="1797418" y="1592232"/>
            <a:ext cx="2135187" cy="1281112"/>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7532" tIns="117532" rIns="117532" bIns="117532" numCol="1" spcCol="1270" anchor="ctr" anchorCtr="0">
            <a:noAutofit/>
          </a:bodyPr>
          <a:lstStyle/>
          <a:p>
            <a:pPr marL="0" lvl="0" indent="0" algn="ctr" defTabSz="933450">
              <a:lnSpc>
                <a:spcPct val="90000"/>
              </a:lnSpc>
              <a:spcBef>
                <a:spcPct val="0"/>
              </a:spcBef>
              <a:spcAft>
                <a:spcPct val="35000"/>
              </a:spcAft>
              <a:buNone/>
            </a:pPr>
            <a:r>
              <a:rPr lang="en-US" sz="2100" kern="1200" dirty="0"/>
              <a:t>High mutational burden</a:t>
            </a:r>
            <a:r>
              <a:rPr lang="en-US" sz="2100" kern="1200" baseline="30000" dirty="0"/>
              <a:t>2</a:t>
            </a:r>
            <a:endParaRPr lang="en-US" sz="2100" kern="1200" dirty="0"/>
          </a:p>
        </p:txBody>
      </p:sp>
      <p:sp>
        <p:nvSpPr>
          <p:cNvPr id="21" name="Freeform: Shape 20">
            <a:extLst>
              <a:ext uri="{FF2B5EF4-FFF2-40B4-BE49-F238E27FC236}">
                <a16:creationId xmlns:a16="http://schemas.microsoft.com/office/drawing/2014/main" id="{163DE475-A29E-878E-4372-9E9970C101A9}"/>
              </a:ext>
            </a:extLst>
          </p:cNvPr>
          <p:cNvSpPr/>
          <p:nvPr/>
        </p:nvSpPr>
        <p:spPr>
          <a:xfrm rot="5400000">
            <a:off x="2587968" y="2620042"/>
            <a:ext cx="452659" cy="529526"/>
          </a:xfrm>
          <a:custGeom>
            <a:avLst/>
            <a:gdLst>
              <a:gd name="connsiteX0" fmla="*/ 0 w 452659"/>
              <a:gd name="connsiteY0" fmla="*/ 105905 h 529526"/>
              <a:gd name="connsiteX1" fmla="*/ 226330 w 452659"/>
              <a:gd name="connsiteY1" fmla="*/ 105905 h 529526"/>
              <a:gd name="connsiteX2" fmla="*/ 226330 w 452659"/>
              <a:gd name="connsiteY2" fmla="*/ 0 h 529526"/>
              <a:gd name="connsiteX3" fmla="*/ 452659 w 452659"/>
              <a:gd name="connsiteY3" fmla="*/ 264763 h 529526"/>
              <a:gd name="connsiteX4" fmla="*/ 226330 w 452659"/>
              <a:gd name="connsiteY4" fmla="*/ 529526 h 529526"/>
              <a:gd name="connsiteX5" fmla="*/ 226330 w 452659"/>
              <a:gd name="connsiteY5" fmla="*/ 423621 h 529526"/>
              <a:gd name="connsiteX6" fmla="*/ 0 w 452659"/>
              <a:gd name="connsiteY6" fmla="*/ 423621 h 529526"/>
              <a:gd name="connsiteX7" fmla="*/ 0 w 452659"/>
              <a:gd name="connsiteY7" fmla="*/ 105905 h 52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659" h="529526">
                <a:moveTo>
                  <a:pt x="0" y="105905"/>
                </a:moveTo>
                <a:lnTo>
                  <a:pt x="226330" y="105905"/>
                </a:lnTo>
                <a:lnTo>
                  <a:pt x="226330" y="0"/>
                </a:lnTo>
                <a:lnTo>
                  <a:pt x="452659" y="264763"/>
                </a:lnTo>
                <a:lnTo>
                  <a:pt x="226330" y="529526"/>
                </a:lnTo>
                <a:lnTo>
                  <a:pt x="226330" y="423621"/>
                </a:lnTo>
                <a:lnTo>
                  <a:pt x="0" y="423621"/>
                </a:lnTo>
                <a:lnTo>
                  <a:pt x="0" y="105905"/>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05905" rIns="135798" bIns="105905" numCol="1" spcCol="1270" anchor="ctr" anchorCtr="0">
            <a:noAutofit/>
          </a:bodyPr>
          <a:lstStyle/>
          <a:p>
            <a:pPr marL="0" lvl="0" indent="0" algn="ctr" defTabSz="755650">
              <a:lnSpc>
                <a:spcPct val="90000"/>
              </a:lnSpc>
              <a:spcBef>
                <a:spcPct val="0"/>
              </a:spcBef>
              <a:spcAft>
                <a:spcPct val="35000"/>
              </a:spcAft>
              <a:buNone/>
            </a:pPr>
            <a:endParaRPr lang="en-US" sz="1700" kern="1200" dirty="0"/>
          </a:p>
        </p:txBody>
      </p:sp>
      <p:sp>
        <p:nvSpPr>
          <p:cNvPr id="22" name="Freeform: Shape 21">
            <a:extLst>
              <a:ext uri="{FF2B5EF4-FFF2-40B4-BE49-F238E27FC236}">
                <a16:creationId xmlns:a16="http://schemas.microsoft.com/office/drawing/2014/main" id="{43292B6D-22A2-AF81-C86B-D60F80AA77A6}"/>
              </a:ext>
            </a:extLst>
          </p:cNvPr>
          <p:cNvSpPr/>
          <p:nvPr/>
        </p:nvSpPr>
        <p:spPr>
          <a:xfrm>
            <a:off x="2432120" y="3159112"/>
            <a:ext cx="2135187" cy="1281112"/>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17532" tIns="117532" rIns="117532" bIns="117532" numCol="1" spcCol="1270" anchor="ctr" anchorCtr="0">
            <a:noAutofit/>
          </a:bodyPr>
          <a:lstStyle/>
          <a:p>
            <a:pPr marL="0" lvl="0" indent="0" algn="ctr" defTabSz="933450">
              <a:lnSpc>
                <a:spcPct val="90000"/>
              </a:lnSpc>
              <a:spcBef>
                <a:spcPct val="0"/>
              </a:spcBef>
              <a:spcAft>
                <a:spcPct val="35000"/>
              </a:spcAft>
              <a:buNone/>
            </a:pPr>
            <a:r>
              <a:rPr lang="en-US" sz="2100" kern="1200" dirty="0"/>
              <a:t>Creates a </a:t>
            </a:r>
            <a:br>
              <a:rPr lang="en-US" sz="2100" kern="1200" dirty="0"/>
            </a:br>
            <a:r>
              <a:rPr lang="en-US" sz="2100" kern="1200" dirty="0"/>
              <a:t>target-rich environment</a:t>
            </a:r>
          </a:p>
        </p:txBody>
      </p:sp>
      <p:sp>
        <p:nvSpPr>
          <p:cNvPr id="23" name="Freeform: Shape 22">
            <a:extLst>
              <a:ext uri="{FF2B5EF4-FFF2-40B4-BE49-F238E27FC236}">
                <a16:creationId xmlns:a16="http://schemas.microsoft.com/office/drawing/2014/main" id="{2D89AA5A-F5AB-32DF-CBED-728A2F2CCED1}"/>
              </a:ext>
            </a:extLst>
          </p:cNvPr>
          <p:cNvSpPr/>
          <p:nvPr/>
        </p:nvSpPr>
        <p:spPr>
          <a:xfrm rot="5400000">
            <a:off x="3222670" y="4183969"/>
            <a:ext cx="452659" cy="529526"/>
          </a:xfrm>
          <a:custGeom>
            <a:avLst/>
            <a:gdLst>
              <a:gd name="connsiteX0" fmla="*/ 0 w 452659"/>
              <a:gd name="connsiteY0" fmla="*/ 105905 h 529526"/>
              <a:gd name="connsiteX1" fmla="*/ 226330 w 452659"/>
              <a:gd name="connsiteY1" fmla="*/ 105905 h 529526"/>
              <a:gd name="connsiteX2" fmla="*/ 226330 w 452659"/>
              <a:gd name="connsiteY2" fmla="*/ 0 h 529526"/>
              <a:gd name="connsiteX3" fmla="*/ 452659 w 452659"/>
              <a:gd name="connsiteY3" fmla="*/ 264763 h 529526"/>
              <a:gd name="connsiteX4" fmla="*/ 226330 w 452659"/>
              <a:gd name="connsiteY4" fmla="*/ 529526 h 529526"/>
              <a:gd name="connsiteX5" fmla="*/ 226330 w 452659"/>
              <a:gd name="connsiteY5" fmla="*/ 423621 h 529526"/>
              <a:gd name="connsiteX6" fmla="*/ 0 w 452659"/>
              <a:gd name="connsiteY6" fmla="*/ 423621 h 529526"/>
              <a:gd name="connsiteX7" fmla="*/ 0 w 452659"/>
              <a:gd name="connsiteY7" fmla="*/ 105905 h 529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659" h="529526">
                <a:moveTo>
                  <a:pt x="0" y="105905"/>
                </a:moveTo>
                <a:lnTo>
                  <a:pt x="226330" y="105905"/>
                </a:lnTo>
                <a:lnTo>
                  <a:pt x="226330" y="0"/>
                </a:lnTo>
                <a:lnTo>
                  <a:pt x="452659" y="264763"/>
                </a:lnTo>
                <a:lnTo>
                  <a:pt x="226330" y="529526"/>
                </a:lnTo>
                <a:lnTo>
                  <a:pt x="226330" y="423621"/>
                </a:lnTo>
                <a:lnTo>
                  <a:pt x="0" y="423621"/>
                </a:lnTo>
                <a:lnTo>
                  <a:pt x="0" y="105905"/>
                </a:lnTo>
                <a:close/>
              </a:path>
            </a:pathLst>
          </a:cu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105905" rIns="135798" bIns="105905" numCol="1" spcCol="1270" anchor="ctr" anchorCtr="0">
            <a:noAutofit/>
          </a:bodyPr>
          <a:lstStyle/>
          <a:p>
            <a:pPr marL="0" lvl="0" indent="0" algn="ctr" defTabSz="755650">
              <a:lnSpc>
                <a:spcPct val="90000"/>
              </a:lnSpc>
              <a:spcBef>
                <a:spcPct val="0"/>
              </a:spcBef>
              <a:spcAft>
                <a:spcPct val="35000"/>
              </a:spcAft>
              <a:buNone/>
            </a:pPr>
            <a:endParaRPr lang="en-US" sz="1700" kern="1200" dirty="0"/>
          </a:p>
        </p:txBody>
      </p:sp>
      <p:sp>
        <p:nvSpPr>
          <p:cNvPr id="24" name="Freeform: Shape 23">
            <a:extLst>
              <a:ext uri="{FF2B5EF4-FFF2-40B4-BE49-F238E27FC236}">
                <a16:creationId xmlns:a16="http://schemas.microsoft.com/office/drawing/2014/main" id="{F3EE76BA-3ACE-22A9-0FF8-15F190955204}"/>
              </a:ext>
            </a:extLst>
          </p:cNvPr>
          <p:cNvSpPr/>
          <p:nvPr/>
        </p:nvSpPr>
        <p:spPr>
          <a:xfrm>
            <a:off x="3106640" y="4713030"/>
            <a:ext cx="2135187" cy="1281112"/>
          </a:xfrm>
          <a:custGeom>
            <a:avLst/>
            <a:gdLst>
              <a:gd name="connsiteX0" fmla="*/ 0 w 2135187"/>
              <a:gd name="connsiteY0" fmla="*/ 128111 h 1281112"/>
              <a:gd name="connsiteX1" fmla="*/ 128111 w 2135187"/>
              <a:gd name="connsiteY1" fmla="*/ 0 h 1281112"/>
              <a:gd name="connsiteX2" fmla="*/ 2007076 w 2135187"/>
              <a:gd name="connsiteY2" fmla="*/ 0 h 1281112"/>
              <a:gd name="connsiteX3" fmla="*/ 2135187 w 2135187"/>
              <a:gd name="connsiteY3" fmla="*/ 128111 h 1281112"/>
              <a:gd name="connsiteX4" fmla="*/ 2135187 w 2135187"/>
              <a:gd name="connsiteY4" fmla="*/ 1153001 h 1281112"/>
              <a:gd name="connsiteX5" fmla="*/ 2007076 w 2135187"/>
              <a:gd name="connsiteY5" fmla="*/ 1281112 h 1281112"/>
              <a:gd name="connsiteX6" fmla="*/ 128111 w 2135187"/>
              <a:gd name="connsiteY6" fmla="*/ 1281112 h 1281112"/>
              <a:gd name="connsiteX7" fmla="*/ 0 w 2135187"/>
              <a:gd name="connsiteY7" fmla="*/ 1153001 h 1281112"/>
              <a:gd name="connsiteX8" fmla="*/ 0 w 2135187"/>
              <a:gd name="connsiteY8" fmla="*/ 128111 h 1281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5187" h="1281112">
                <a:moveTo>
                  <a:pt x="0" y="128111"/>
                </a:moveTo>
                <a:cubicBezTo>
                  <a:pt x="0" y="57357"/>
                  <a:pt x="57357" y="0"/>
                  <a:pt x="128111" y="0"/>
                </a:cubicBezTo>
                <a:lnTo>
                  <a:pt x="2007076" y="0"/>
                </a:lnTo>
                <a:cubicBezTo>
                  <a:pt x="2077830" y="0"/>
                  <a:pt x="2135187" y="57357"/>
                  <a:pt x="2135187" y="128111"/>
                </a:cubicBezTo>
                <a:lnTo>
                  <a:pt x="2135187" y="1153001"/>
                </a:lnTo>
                <a:cubicBezTo>
                  <a:pt x="2135187" y="1223755"/>
                  <a:pt x="2077830" y="1281112"/>
                  <a:pt x="2007076" y="1281112"/>
                </a:cubicBezTo>
                <a:lnTo>
                  <a:pt x="128111" y="1281112"/>
                </a:lnTo>
                <a:cubicBezTo>
                  <a:pt x="57357" y="1281112"/>
                  <a:pt x="0" y="1223755"/>
                  <a:pt x="0" y="1153001"/>
                </a:cubicBezTo>
                <a:lnTo>
                  <a:pt x="0" y="128111"/>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17532" tIns="117532" rIns="117532" bIns="117532" numCol="1" spcCol="1270" anchor="ctr" anchorCtr="0">
            <a:noAutofit/>
          </a:bodyPr>
          <a:lstStyle/>
          <a:p>
            <a:pPr marL="0" lvl="0" indent="0" algn="ctr" defTabSz="933450">
              <a:lnSpc>
                <a:spcPct val="90000"/>
              </a:lnSpc>
              <a:spcBef>
                <a:spcPct val="0"/>
              </a:spcBef>
              <a:spcAft>
                <a:spcPct val="35000"/>
              </a:spcAft>
              <a:buNone/>
            </a:pPr>
            <a:r>
              <a:rPr lang="en-US" sz="2100" kern="1200" dirty="0"/>
              <a:t>Invasion </a:t>
            </a:r>
            <a:br>
              <a:rPr lang="en-US" sz="2100" kern="1200" dirty="0"/>
            </a:br>
            <a:r>
              <a:rPr lang="en-US" sz="2100" kern="1200" dirty="0"/>
              <a:t>by tumor-infiltrating lymphocytes</a:t>
            </a:r>
          </a:p>
        </p:txBody>
      </p:sp>
      <p:sp>
        <p:nvSpPr>
          <p:cNvPr id="8" name="Sun 7">
            <a:extLst>
              <a:ext uri="{FF2B5EF4-FFF2-40B4-BE49-F238E27FC236}">
                <a16:creationId xmlns:a16="http://schemas.microsoft.com/office/drawing/2014/main" id="{CE535E3A-7A1B-E20B-8747-63822FF1AAB0}"/>
              </a:ext>
            </a:extLst>
          </p:cNvPr>
          <p:cNvSpPr/>
          <p:nvPr/>
        </p:nvSpPr>
        <p:spPr bwMode="auto">
          <a:xfrm>
            <a:off x="609759" y="1481858"/>
            <a:ext cx="914400" cy="914400"/>
          </a:xfrm>
          <a:prstGeom prst="sun">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Lightning Bolt 11">
            <a:extLst>
              <a:ext uri="{FF2B5EF4-FFF2-40B4-BE49-F238E27FC236}">
                <a16:creationId xmlns:a16="http://schemas.microsoft.com/office/drawing/2014/main" id="{4352E314-0B96-6B41-5687-59C8EC473BEC}"/>
              </a:ext>
            </a:extLst>
          </p:cNvPr>
          <p:cNvSpPr/>
          <p:nvPr/>
        </p:nvSpPr>
        <p:spPr bwMode="auto">
          <a:xfrm>
            <a:off x="1365401" y="2020161"/>
            <a:ext cx="742277" cy="461665"/>
          </a:xfrm>
          <a:prstGeom prst="lightningBol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C2CAE8FF-23B8-DF31-2D42-7CCA51DEB994}"/>
              </a:ext>
            </a:extLst>
          </p:cNvPr>
          <p:cNvSpPr txBox="1"/>
          <p:nvPr/>
        </p:nvSpPr>
        <p:spPr bwMode="auto">
          <a:xfrm>
            <a:off x="1365401" y="1264538"/>
            <a:ext cx="13978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UV damage</a:t>
            </a:r>
            <a:r>
              <a:rPr lang="en-US" b="0" baseline="30000" dirty="0">
                <a:solidFill>
                  <a:schemeClr val="bg1"/>
                </a:solidFill>
                <a:latin typeface="Calibri" panose="020F0502020204030204" pitchFamily="34" charset="0"/>
              </a:rPr>
              <a:t>1</a:t>
            </a:r>
            <a:r>
              <a:rPr lang="en-US"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3088405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19052"/>
            <a:ext cx="10872444" cy="1103313"/>
          </a:xfrm>
        </p:spPr>
        <p:txBody>
          <a:bodyPr/>
          <a:lstStyle/>
          <a:p>
            <a:r>
              <a:rPr lang="en-US" altLang="en-US" dirty="0"/>
              <a:t>TIL Therapy Overview</a:t>
            </a:r>
          </a:p>
        </p:txBody>
      </p:sp>
      <p:pic>
        <p:nvPicPr>
          <p:cNvPr id="7" name="Picture 9">
            <a:extLst>
              <a:ext uri="{FF2B5EF4-FFF2-40B4-BE49-F238E27FC236}">
                <a16:creationId xmlns:a16="http://schemas.microsoft.com/office/drawing/2014/main" id="{19AE6EAF-7890-460F-B074-C9490D14B269}"/>
              </a:ext>
            </a:extLst>
          </p:cNvPr>
          <p:cNvPicPr>
            <a:picLocks noChangeAspect="1" noChangeArrowheads="1"/>
          </p:cNvPicPr>
          <p:nvPr/>
        </p:nvPicPr>
        <p:blipFill rotWithShape="1">
          <a:blip r:embed="rId3"/>
          <a:srcRect l="1091" t="2036" r="2767" b="1172"/>
          <a:stretch/>
        </p:blipFill>
        <p:spPr bwMode="auto">
          <a:xfrm>
            <a:off x="2804638" y="1079868"/>
            <a:ext cx="6582724" cy="4743975"/>
          </a:xfrm>
          <a:prstGeom prst="rect">
            <a:avLst/>
          </a:prstGeom>
          <a:noFill/>
          <a:ln w="9525">
            <a:noFill/>
            <a:miter lim="800000"/>
            <a:headEnd/>
            <a:tailEnd/>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Lst>
        </p:spPr>
      </p:pic>
      <p:sp>
        <p:nvSpPr>
          <p:cNvPr id="3" name="TextBox 2">
            <a:extLst>
              <a:ext uri="{FF2B5EF4-FFF2-40B4-BE49-F238E27FC236}">
                <a16:creationId xmlns:a16="http://schemas.microsoft.com/office/drawing/2014/main" id="{0A23D0FE-3476-4D66-B8A4-CC084B1A10EC}"/>
              </a:ext>
            </a:extLst>
          </p:cNvPr>
          <p:cNvSpPr txBox="1"/>
          <p:nvPr/>
        </p:nvSpPr>
        <p:spPr bwMode="auto">
          <a:xfrm>
            <a:off x="4492796" y="3011439"/>
            <a:ext cx="34208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Manufacturing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period ranges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from 3 to 8+ wk</a:t>
            </a:r>
          </a:p>
        </p:txBody>
      </p:sp>
      <p:sp>
        <p:nvSpPr>
          <p:cNvPr id="8" name="TextBox 7">
            <a:extLst>
              <a:ext uri="{FF2B5EF4-FFF2-40B4-BE49-F238E27FC236}">
                <a16:creationId xmlns:a16="http://schemas.microsoft.com/office/drawing/2014/main" id="{A18FA4B6-016F-4838-90C9-2FD24D48FFAE}"/>
              </a:ext>
            </a:extLst>
          </p:cNvPr>
          <p:cNvSpPr txBox="1"/>
          <p:nvPr/>
        </p:nvSpPr>
        <p:spPr bwMode="auto">
          <a:xfrm>
            <a:off x="476250" y="5863234"/>
            <a:ext cx="11453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accent3"/>
                </a:solidFill>
                <a:latin typeface="Calibri" panose="020F0502020204030204" pitchFamily="34" charset="0"/>
              </a:rPr>
              <a:t>TIL manufacturing involves in vitro culturing, and treatment involves lymphodepletion and posttransfer IL-2</a:t>
            </a:r>
          </a:p>
        </p:txBody>
      </p:sp>
      <p:sp>
        <p:nvSpPr>
          <p:cNvPr id="2" name="Text Box 15">
            <a:extLst>
              <a:ext uri="{FF2B5EF4-FFF2-40B4-BE49-F238E27FC236}">
                <a16:creationId xmlns:a16="http://schemas.microsoft.com/office/drawing/2014/main" id="{EEAE0E7F-043B-648A-FC1A-EBDEAE97E29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sz="1200" b="0" dirty="0">
                <a:solidFill>
                  <a:schemeClr val="bg2"/>
                </a:solidFill>
                <a:latin typeface="+mj-lt"/>
              </a:rPr>
              <a:t>Rosenberg. Science. 2015;348:62. Reproduced with permission.</a:t>
            </a:r>
            <a:endParaRPr lang="en-US" altLang="en-US" sz="1200" b="0" dirty="0">
              <a:solidFill>
                <a:schemeClr val="bg2"/>
              </a:solidFill>
              <a:latin typeface="+mj-lt"/>
            </a:endParaRPr>
          </a:p>
        </p:txBody>
      </p:sp>
    </p:spTree>
    <p:extLst>
      <p:ext uri="{BB962C8B-B14F-4D97-AF65-F5344CB8AC3E}">
        <p14:creationId xmlns:p14="http://schemas.microsoft.com/office/powerpoint/2010/main" val="337598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Differences Between TIL and Other Cellular Therapies</a:t>
            </a:r>
          </a:p>
        </p:txBody>
      </p:sp>
      <p:grpSp>
        <p:nvGrpSpPr>
          <p:cNvPr id="9" name="Group 8">
            <a:extLst>
              <a:ext uri="{FF2B5EF4-FFF2-40B4-BE49-F238E27FC236}">
                <a16:creationId xmlns:a16="http://schemas.microsoft.com/office/drawing/2014/main" id="{AEC09A3F-A685-4BA0-A367-AC7267AD2E15}"/>
              </a:ext>
            </a:extLst>
          </p:cNvPr>
          <p:cNvGrpSpPr/>
          <p:nvPr/>
        </p:nvGrpSpPr>
        <p:grpSpPr>
          <a:xfrm>
            <a:off x="414528" y="1341440"/>
            <a:ext cx="11362944" cy="4835953"/>
            <a:chOff x="685800" y="1771649"/>
            <a:chExt cx="7769971" cy="3670301"/>
          </a:xfrm>
        </p:grpSpPr>
        <p:sp>
          <p:nvSpPr>
            <p:cNvPr id="10" name="Freeform 12">
              <a:extLst>
                <a:ext uri="{FF2B5EF4-FFF2-40B4-BE49-F238E27FC236}">
                  <a16:creationId xmlns:a16="http://schemas.microsoft.com/office/drawing/2014/main" id="{F8993540-200E-40CE-8855-BAB65B6E36E1}"/>
                </a:ext>
              </a:extLst>
            </p:cNvPr>
            <p:cNvSpPr/>
            <p:nvPr/>
          </p:nvSpPr>
          <p:spPr>
            <a:xfrm>
              <a:off x="688228"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015873"/>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TIL Therapy</a:t>
              </a:r>
              <a:r>
                <a:rPr lang="en-US" sz="2400" baseline="30000" dirty="0"/>
                <a:t>1,2</a:t>
              </a:r>
            </a:p>
          </p:txBody>
        </p:sp>
        <p:sp>
          <p:nvSpPr>
            <p:cNvPr id="11" name="Freeform 13">
              <a:extLst>
                <a:ext uri="{FF2B5EF4-FFF2-40B4-BE49-F238E27FC236}">
                  <a16:creationId xmlns:a16="http://schemas.microsoft.com/office/drawing/2014/main" id="{9188BFB4-5532-4070-9C03-C308FC580812}"/>
                </a:ext>
              </a:extLst>
            </p:cNvPr>
            <p:cNvSpPr/>
            <p:nvPr/>
          </p:nvSpPr>
          <p:spPr>
            <a:xfrm>
              <a:off x="685800"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autologous </a:t>
              </a:r>
              <a:br>
                <a:rPr lang="en-US" b="0" dirty="0">
                  <a:solidFill>
                    <a:schemeClr val="bg1"/>
                  </a:solidFill>
                </a:rPr>
              </a:br>
              <a:r>
                <a:rPr lang="en-US" b="0" dirty="0">
                  <a:solidFill>
                    <a:schemeClr val="bg1"/>
                  </a:solidFill>
                </a:rPr>
                <a:t>tumor sample (typically resected in operating room)</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preparative lymphodepleting chemotherapy and posttransfer IL-2</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Cellular product is polyclonal; targets of therapy are not defined</a:t>
              </a:r>
            </a:p>
          </p:txBody>
        </p:sp>
        <p:sp>
          <p:nvSpPr>
            <p:cNvPr id="12" name="Freeform 14">
              <a:extLst>
                <a:ext uri="{FF2B5EF4-FFF2-40B4-BE49-F238E27FC236}">
                  <a16:creationId xmlns:a16="http://schemas.microsoft.com/office/drawing/2014/main" id="{DDE97C37-0E5A-4132-9BB0-5081852B52B3}"/>
                </a:ext>
              </a:extLst>
            </p:cNvPr>
            <p:cNvSpPr/>
            <p:nvPr/>
          </p:nvSpPr>
          <p:spPr>
            <a:xfrm>
              <a:off x="3387923"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E1471D"/>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TCR Therapy</a:t>
              </a:r>
              <a:r>
                <a:rPr lang="en-US" sz="2400" baseline="30000" dirty="0"/>
                <a:t>1,3</a:t>
              </a:r>
            </a:p>
          </p:txBody>
        </p:sp>
        <p:sp>
          <p:nvSpPr>
            <p:cNvPr id="13" name="Freeform 15">
              <a:extLst>
                <a:ext uri="{FF2B5EF4-FFF2-40B4-BE49-F238E27FC236}">
                  <a16:creationId xmlns:a16="http://schemas.microsoft.com/office/drawing/2014/main" id="{77A2D9F2-AB15-43BB-AB7D-488C5AE5873C}"/>
                </a:ext>
              </a:extLst>
            </p:cNvPr>
            <p:cNvSpPr/>
            <p:nvPr/>
          </p:nvSpPr>
          <p:spPr>
            <a:xfrm>
              <a:off x="3387923"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leukapheresis and viral-mediated introduction of TCR transgene</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Target of TCR may be cytoplasmic or extracellular; HLA restricted</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preparative lymphodepleting chemotherapy (± IL-2)</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Cellular product is monoclonal; target of </a:t>
              </a:r>
              <a:br>
                <a:rPr lang="en-US" b="0" dirty="0">
                  <a:solidFill>
                    <a:schemeClr val="bg1"/>
                  </a:solidFill>
                </a:rPr>
              </a:br>
              <a:r>
                <a:rPr lang="en-US" b="0" dirty="0">
                  <a:solidFill>
                    <a:schemeClr val="bg1"/>
                  </a:solidFill>
                </a:rPr>
                <a:t>therapy is defined</a:t>
              </a:r>
            </a:p>
            <a:p>
              <a:pPr marL="228589" lvl="1" indent="-228589" defTabSz="1066747">
                <a:lnSpc>
                  <a:spcPct val="90000"/>
                </a:lnSpc>
                <a:spcBef>
                  <a:spcPct val="0"/>
                </a:spcBef>
                <a:spcAft>
                  <a:spcPct val="15000"/>
                </a:spcAft>
                <a:buClr>
                  <a:srgbClr val="3894A2"/>
                </a:buClr>
                <a:buChar char="•"/>
              </a:pPr>
              <a:endParaRPr lang="en-US" sz="2000" dirty="0"/>
            </a:p>
          </p:txBody>
        </p:sp>
        <p:sp>
          <p:nvSpPr>
            <p:cNvPr id="14" name="Freeform 16">
              <a:extLst>
                <a:ext uri="{FF2B5EF4-FFF2-40B4-BE49-F238E27FC236}">
                  <a16:creationId xmlns:a16="http://schemas.microsoft.com/office/drawing/2014/main" id="{42E1734A-9690-4FD5-A7AC-3BB8E76CFEF6}"/>
                </a:ext>
              </a:extLst>
            </p:cNvPr>
            <p:cNvSpPr/>
            <p:nvPr/>
          </p:nvSpPr>
          <p:spPr>
            <a:xfrm>
              <a:off x="6087618"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00823B"/>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CAR T-Cell Therapy</a:t>
              </a:r>
              <a:r>
                <a:rPr lang="en-US" sz="2400" baseline="30000" dirty="0"/>
                <a:t>1,4</a:t>
              </a:r>
            </a:p>
          </p:txBody>
        </p:sp>
        <p:sp>
          <p:nvSpPr>
            <p:cNvPr id="15" name="Freeform 17">
              <a:extLst>
                <a:ext uri="{FF2B5EF4-FFF2-40B4-BE49-F238E27FC236}">
                  <a16:creationId xmlns:a16="http://schemas.microsoft.com/office/drawing/2014/main" id="{151D5BF9-3D33-43D9-8D06-132C5BB6078D}"/>
                </a:ext>
              </a:extLst>
            </p:cNvPr>
            <p:cNvSpPr/>
            <p:nvPr/>
          </p:nvSpPr>
          <p:spPr>
            <a:xfrm>
              <a:off x="6087618"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85750" lvl="1" indent="-28575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leukapheresis and viral-mediated introduction of chimeric transgene</a:t>
              </a:r>
            </a:p>
            <a:p>
              <a:pPr marL="285750" lvl="1" indent="-285750" defTabSz="1066747">
                <a:lnSpc>
                  <a:spcPct val="90000"/>
                </a:lnSpc>
                <a:spcBef>
                  <a:spcPct val="0"/>
                </a:spcBef>
                <a:spcAft>
                  <a:spcPct val="15000"/>
                </a:spcAft>
                <a:buFont typeface="Wingdings" panose="05000000000000000000" pitchFamily="2" charset="2"/>
                <a:buChar char="§"/>
              </a:pPr>
              <a:r>
                <a:rPr lang="en-US" b="0" dirty="0">
                  <a:solidFill>
                    <a:schemeClr val="bg1"/>
                  </a:solidFill>
                </a:rPr>
                <a:t>CAR-T cell target is required to be expressed on cell surface; not HLA restricted</a:t>
              </a:r>
            </a:p>
            <a:p>
              <a:pPr marL="285750" lvl="1" indent="-285750" defTabSz="1066747">
                <a:lnSpc>
                  <a:spcPct val="90000"/>
                </a:lnSpc>
                <a:spcBef>
                  <a:spcPct val="0"/>
                </a:spcBef>
                <a:spcAft>
                  <a:spcPct val="15000"/>
                </a:spcAft>
                <a:buFont typeface="Wingdings" panose="05000000000000000000" pitchFamily="2" charset="2"/>
                <a:buChar char="§"/>
              </a:pPr>
              <a:r>
                <a:rPr lang="en-US" b="0" dirty="0">
                  <a:solidFill>
                    <a:schemeClr val="bg1"/>
                  </a:solidFill>
                </a:rPr>
                <a:t>Requires preparative lymphodepleting chemotherapy (± IL-2)</a:t>
              </a:r>
            </a:p>
            <a:p>
              <a:pPr marL="285750" lvl="1" indent="-285750" defTabSz="1066747">
                <a:lnSpc>
                  <a:spcPct val="90000"/>
                </a:lnSpc>
                <a:spcBef>
                  <a:spcPct val="0"/>
                </a:spcBef>
                <a:spcAft>
                  <a:spcPct val="15000"/>
                </a:spcAft>
                <a:buFont typeface="Wingdings" panose="05000000000000000000" pitchFamily="2" charset="2"/>
                <a:buChar char="§"/>
              </a:pPr>
              <a:r>
                <a:rPr lang="en-US" b="0" dirty="0">
                  <a:solidFill>
                    <a:schemeClr val="bg1"/>
                  </a:solidFill>
                </a:rPr>
                <a:t>Cellular product is monoclonal; target of </a:t>
              </a:r>
              <a:br>
                <a:rPr lang="en-US" b="0" dirty="0">
                  <a:solidFill>
                    <a:schemeClr val="bg1"/>
                  </a:solidFill>
                </a:rPr>
              </a:br>
              <a:r>
                <a:rPr lang="en-US" b="0" dirty="0">
                  <a:solidFill>
                    <a:schemeClr val="bg1"/>
                  </a:solidFill>
                </a:rPr>
                <a:t>therapy is defined</a:t>
              </a:r>
            </a:p>
          </p:txBody>
        </p:sp>
      </p:grpSp>
      <p:sp>
        <p:nvSpPr>
          <p:cNvPr id="3" name="Text Box 11">
            <a:extLst>
              <a:ext uri="{FF2B5EF4-FFF2-40B4-BE49-F238E27FC236}">
                <a16:creationId xmlns:a16="http://schemas.microsoft.com/office/drawing/2014/main" id="{A0B7C9F8-84DC-97D3-599E-8364DE0B717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sz="1200" b="0" dirty="0">
                <a:solidFill>
                  <a:schemeClr val="bg2"/>
                </a:solidFill>
                <a:latin typeface="+mj-lt"/>
              </a:rPr>
              <a:t>1. Rohaan. Virchows Arch. 2019;474:449. 2. Hinrichs. Immunol Rev. 2014;257:56. </a:t>
            </a:r>
            <a:br>
              <a:rPr lang="fr-FR" sz="1200" b="0" dirty="0">
                <a:solidFill>
                  <a:schemeClr val="bg2"/>
                </a:solidFill>
                <a:latin typeface="+mj-lt"/>
              </a:rPr>
            </a:br>
            <a:r>
              <a:rPr lang="fr-FR" sz="1200" b="0" dirty="0">
                <a:solidFill>
                  <a:schemeClr val="bg2"/>
                </a:solidFill>
                <a:latin typeface="+mj-lt"/>
              </a:rPr>
              <a:t>3. Johnson. Blood. 2009;114:535. 4. Alcantara. Oncoimmunology. 2020;9:1. </a:t>
            </a:r>
            <a:endParaRPr lang="en-US" altLang="en-US" sz="1200" b="0" dirty="0">
              <a:solidFill>
                <a:schemeClr val="bg2"/>
              </a:solidFill>
              <a:latin typeface="+mj-lt"/>
            </a:endParaRPr>
          </a:p>
        </p:txBody>
      </p:sp>
    </p:spTree>
    <p:extLst>
      <p:ext uri="{BB962C8B-B14F-4D97-AF65-F5344CB8AC3E}">
        <p14:creationId xmlns:p14="http://schemas.microsoft.com/office/powerpoint/2010/main" val="3346978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A20F2-3C05-C0CD-DF7A-529B68BB140E}"/>
              </a:ext>
            </a:extLst>
          </p:cNvPr>
          <p:cNvSpPr>
            <a:spLocks noGrp="1"/>
          </p:cNvSpPr>
          <p:nvPr>
            <p:ph type="title"/>
          </p:nvPr>
        </p:nvSpPr>
        <p:spPr>
          <a:xfrm>
            <a:off x="609759" y="237744"/>
            <a:ext cx="10872444" cy="1103313"/>
          </a:xfrm>
        </p:spPr>
        <p:txBody>
          <a:bodyPr/>
          <a:lstStyle/>
          <a:p>
            <a:r>
              <a:rPr lang="en-US" dirty="0"/>
              <a:t>Comparison of AEs Between Cellular Therapies</a:t>
            </a:r>
          </a:p>
        </p:txBody>
      </p:sp>
      <p:grpSp>
        <p:nvGrpSpPr>
          <p:cNvPr id="4" name="Group 3">
            <a:extLst>
              <a:ext uri="{FF2B5EF4-FFF2-40B4-BE49-F238E27FC236}">
                <a16:creationId xmlns:a16="http://schemas.microsoft.com/office/drawing/2014/main" id="{6A00CE5D-9417-42C9-AC5F-F9EB4853DF9B}"/>
              </a:ext>
            </a:extLst>
          </p:cNvPr>
          <p:cNvGrpSpPr/>
          <p:nvPr/>
        </p:nvGrpSpPr>
        <p:grpSpPr>
          <a:xfrm>
            <a:off x="414528" y="1341440"/>
            <a:ext cx="11362944" cy="4835953"/>
            <a:chOff x="685800" y="1771649"/>
            <a:chExt cx="7769971" cy="3670301"/>
          </a:xfrm>
        </p:grpSpPr>
        <p:sp>
          <p:nvSpPr>
            <p:cNvPr id="5" name="Freeform 12">
              <a:extLst>
                <a:ext uri="{FF2B5EF4-FFF2-40B4-BE49-F238E27FC236}">
                  <a16:creationId xmlns:a16="http://schemas.microsoft.com/office/drawing/2014/main" id="{96B5B92F-B896-4854-925F-7B8AE65E353D}"/>
                </a:ext>
              </a:extLst>
            </p:cNvPr>
            <p:cNvSpPr/>
            <p:nvPr/>
          </p:nvSpPr>
          <p:spPr>
            <a:xfrm>
              <a:off x="688228"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015873"/>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TIL Therapy</a:t>
              </a:r>
              <a:r>
                <a:rPr lang="en-US" sz="2400" baseline="30000" dirty="0"/>
                <a:t>1-3</a:t>
              </a:r>
            </a:p>
          </p:txBody>
        </p:sp>
        <p:sp>
          <p:nvSpPr>
            <p:cNvPr id="6" name="Freeform 13">
              <a:extLst>
                <a:ext uri="{FF2B5EF4-FFF2-40B4-BE49-F238E27FC236}">
                  <a16:creationId xmlns:a16="http://schemas.microsoft.com/office/drawing/2014/main" id="{686A8966-027E-4CFE-A6F6-4D28245B0566}"/>
                </a:ext>
              </a:extLst>
            </p:cNvPr>
            <p:cNvSpPr/>
            <p:nvPr/>
          </p:nvSpPr>
          <p:spPr>
            <a:xfrm>
              <a:off x="685800"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Toxicities of lymphodepleting chemotherapy (fatigue, myelofibrosis, neuropathy, cytopenias)</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Serious on-target off-tumor toxicities are rare </a:t>
              </a:r>
            </a:p>
            <a:p>
              <a:pPr marL="342900" lvl="1" indent="-342900" defTabSz="1066747">
                <a:lnSpc>
                  <a:spcPct val="90000"/>
                </a:lnSpc>
                <a:spcAft>
                  <a:spcPct val="15000"/>
                </a:spcAft>
                <a:buFont typeface="Wingdings" panose="05000000000000000000" pitchFamily="2" charset="2"/>
                <a:buChar char="§"/>
              </a:pPr>
              <a:r>
                <a:rPr lang="en-US" b="0" dirty="0">
                  <a:solidFill>
                    <a:schemeClr val="bg1"/>
                  </a:solidFill>
                </a:rPr>
                <a:t>Toxicities of surgery</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Toxicities of high-dose </a:t>
              </a:r>
              <a:br>
                <a:rPr lang="en-US" b="0" dirty="0">
                  <a:solidFill>
                    <a:schemeClr val="bg1"/>
                  </a:solidFill>
                </a:rPr>
              </a:br>
              <a:r>
                <a:rPr lang="en-US" b="0" dirty="0">
                  <a:solidFill>
                    <a:schemeClr val="bg1"/>
                  </a:solidFill>
                </a:rPr>
                <a:t>IL-2 with associated rigors, cardiopulmonary insufficiency (hypotension and hypoxemia), possible multiorgan failure (renal failure is common)</a:t>
              </a:r>
            </a:p>
            <a:p>
              <a:pPr marL="342900" lvl="1" indent="-342900" defTabSz="1066747">
                <a:lnSpc>
                  <a:spcPct val="90000"/>
                </a:lnSpc>
                <a:spcBef>
                  <a:spcPct val="0"/>
                </a:spcBef>
                <a:spcAft>
                  <a:spcPct val="15000"/>
                </a:spcAft>
                <a:buFont typeface="Wingdings" panose="05000000000000000000" pitchFamily="2" charset="2"/>
                <a:buChar char="§"/>
              </a:pPr>
              <a:endParaRPr lang="en-US" b="0" dirty="0">
                <a:solidFill>
                  <a:schemeClr val="bg1"/>
                </a:solidFill>
              </a:endParaRPr>
            </a:p>
          </p:txBody>
        </p:sp>
        <p:sp>
          <p:nvSpPr>
            <p:cNvPr id="7" name="Freeform 14">
              <a:extLst>
                <a:ext uri="{FF2B5EF4-FFF2-40B4-BE49-F238E27FC236}">
                  <a16:creationId xmlns:a16="http://schemas.microsoft.com/office/drawing/2014/main" id="{B2CFBADF-CAD9-4BEA-992D-B856CAE3A117}"/>
                </a:ext>
              </a:extLst>
            </p:cNvPr>
            <p:cNvSpPr/>
            <p:nvPr/>
          </p:nvSpPr>
          <p:spPr>
            <a:xfrm>
              <a:off x="3387923"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E1471D"/>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TCR Therapy</a:t>
              </a:r>
              <a:r>
                <a:rPr lang="en-US" sz="2400" baseline="30000" dirty="0"/>
                <a:t>1,4</a:t>
              </a:r>
            </a:p>
          </p:txBody>
        </p:sp>
        <p:sp>
          <p:nvSpPr>
            <p:cNvPr id="8" name="Freeform 15">
              <a:extLst>
                <a:ext uri="{FF2B5EF4-FFF2-40B4-BE49-F238E27FC236}">
                  <a16:creationId xmlns:a16="http://schemas.microsoft.com/office/drawing/2014/main" id="{8A9CE491-E5FD-4C7E-A3BE-B697AA8340F0}"/>
                </a:ext>
              </a:extLst>
            </p:cNvPr>
            <p:cNvSpPr/>
            <p:nvPr/>
          </p:nvSpPr>
          <p:spPr>
            <a:xfrm>
              <a:off x="3387923"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Toxicities of lymphodepleting chemotherapy (fatigue, myelofibrosis, neuropathy, cytopenias)</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Serious on-target off-tumor toxicities are possible, especially with high-avidity mutations engineered in TCR</a:t>
              </a:r>
            </a:p>
            <a:p>
              <a:pPr marL="228589" lvl="1" indent="-228589" defTabSz="1066747">
                <a:lnSpc>
                  <a:spcPct val="90000"/>
                </a:lnSpc>
                <a:spcBef>
                  <a:spcPct val="0"/>
                </a:spcBef>
                <a:spcAft>
                  <a:spcPct val="15000"/>
                </a:spcAft>
                <a:buClr>
                  <a:srgbClr val="3894A2"/>
                </a:buClr>
                <a:buChar char="•"/>
              </a:pPr>
              <a:endParaRPr lang="en-US" sz="2000" dirty="0"/>
            </a:p>
          </p:txBody>
        </p:sp>
        <p:sp>
          <p:nvSpPr>
            <p:cNvPr id="9" name="Freeform 16">
              <a:extLst>
                <a:ext uri="{FF2B5EF4-FFF2-40B4-BE49-F238E27FC236}">
                  <a16:creationId xmlns:a16="http://schemas.microsoft.com/office/drawing/2014/main" id="{440139B5-5AE4-40B7-AC17-474A972F5C53}"/>
                </a:ext>
              </a:extLst>
            </p:cNvPr>
            <p:cNvSpPr/>
            <p:nvPr/>
          </p:nvSpPr>
          <p:spPr>
            <a:xfrm>
              <a:off x="6087618" y="1771649"/>
              <a:ext cx="2368153" cy="947261"/>
            </a:xfrm>
            <a:custGeom>
              <a:avLst/>
              <a:gdLst>
                <a:gd name="connsiteX0" fmla="*/ 0 w 2368153"/>
                <a:gd name="connsiteY0" fmla="*/ 0 h 947261"/>
                <a:gd name="connsiteX1" fmla="*/ 2368153 w 2368153"/>
                <a:gd name="connsiteY1" fmla="*/ 0 h 947261"/>
                <a:gd name="connsiteX2" fmla="*/ 2368153 w 2368153"/>
                <a:gd name="connsiteY2" fmla="*/ 947261 h 947261"/>
                <a:gd name="connsiteX3" fmla="*/ 0 w 2368153"/>
                <a:gd name="connsiteY3" fmla="*/ 947261 h 947261"/>
                <a:gd name="connsiteX4" fmla="*/ 0 w 2368153"/>
                <a:gd name="connsiteY4" fmla="*/ 0 h 947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947261">
                  <a:moveTo>
                    <a:pt x="0" y="0"/>
                  </a:moveTo>
                  <a:lnTo>
                    <a:pt x="2368153" y="0"/>
                  </a:lnTo>
                  <a:lnTo>
                    <a:pt x="2368153" y="947261"/>
                  </a:lnTo>
                  <a:lnTo>
                    <a:pt x="0" y="947261"/>
                  </a:lnTo>
                  <a:lnTo>
                    <a:pt x="0" y="0"/>
                  </a:lnTo>
                  <a:close/>
                </a:path>
              </a:pathLst>
            </a:custGeom>
            <a:solidFill>
              <a:srgbClr val="00823B"/>
            </a:solidFill>
            <a:ln>
              <a:noFill/>
            </a:ln>
          </p:spPr>
          <p:style>
            <a:lnRef idx="1">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algn="ctr" defTabSz="1066747">
                <a:lnSpc>
                  <a:spcPct val="90000"/>
                </a:lnSpc>
                <a:spcBef>
                  <a:spcPct val="0"/>
                </a:spcBef>
                <a:spcAft>
                  <a:spcPct val="35000"/>
                </a:spcAft>
              </a:pPr>
              <a:r>
                <a:rPr lang="en-US" sz="2400" dirty="0"/>
                <a:t>CAR T-Cell Therapy</a:t>
              </a:r>
              <a:r>
                <a:rPr lang="en-US" sz="2400" baseline="30000" dirty="0"/>
                <a:t>1,5-6</a:t>
              </a:r>
            </a:p>
          </p:txBody>
        </p:sp>
        <p:sp>
          <p:nvSpPr>
            <p:cNvPr id="10" name="Freeform 17">
              <a:extLst>
                <a:ext uri="{FF2B5EF4-FFF2-40B4-BE49-F238E27FC236}">
                  <a16:creationId xmlns:a16="http://schemas.microsoft.com/office/drawing/2014/main" id="{BFC81A45-A13D-4018-B962-181414619900}"/>
                </a:ext>
              </a:extLst>
            </p:cNvPr>
            <p:cNvSpPr/>
            <p:nvPr/>
          </p:nvSpPr>
          <p:spPr>
            <a:xfrm>
              <a:off x="6085190" y="2718910"/>
              <a:ext cx="2368153" cy="2723040"/>
            </a:xfrm>
            <a:custGeom>
              <a:avLst/>
              <a:gdLst>
                <a:gd name="connsiteX0" fmla="*/ 0 w 2368153"/>
                <a:gd name="connsiteY0" fmla="*/ 0 h 2723040"/>
                <a:gd name="connsiteX1" fmla="*/ 2368153 w 2368153"/>
                <a:gd name="connsiteY1" fmla="*/ 0 h 2723040"/>
                <a:gd name="connsiteX2" fmla="*/ 2368153 w 2368153"/>
                <a:gd name="connsiteY2" fmla="*/ 2723040 h 2723040"/>
                <a:gd name="connsiteX3" fmla="*/ 0 w 2368153"/>
                <a:gd name="connsiteY3" fmla="*/ 2723040 h 2723040"/>
                <a:gd name="connsiteX4" fmla="*/ 0 w 2368153"/>
                <a:gd name="connsiteY4" fmla="*/ 0 h 2723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8153" h="2723040">
                  <a:moveTo>
                    <a:pt x="0" y="0"/>
                  </a:moveTo>
                  <a:lnTo>
                    <a:pt x="2368153" y="0"/>
                  </a:lnTo>
                  <a:lnTo>
                    <a:pt x="2368153" y="2723040"/>
                  </a:lnTo>
                  <a:lnTo>
                    <a:pt x="0" y="2723040"/>
                  </a:lnTo>
                  <a:lnTo>
                    <a:pt x="0" y="0"/>
                  </a:lnTo>
                  <a:close/>
                </a:path>
              </a:pathLst>
            </a:custGeom>
            <a:solidFill>
              <a:srgbClr val="EBEBEB">
                <a:alpha val="90000"/>
              </a:srgbClr>
            </a:solidFill>
            <a:ln>
              <a:noFill/>
            </a:ln>
          </p:spPr>
          <p:style>
            <a:lnRef idx="1">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Toxicities of lymphodepleting chemotherapy (fatigue, myelofibrosis, neuropathy, cytopenias)</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Serious on-target off-tumor toxicities are possible</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Cytokine-release syndrome</a:t>
              </a:r>
            </a:p>
            <a:p>
              <a:pPr marL="342900" lvl="1" indent="-342900" defTabSz="1066747">
                <a:lnSpc>
                  <a:spcPct val="90000"/>
                </a:lnSpc>
                <a:spcBef>
                  <a:spcPct val="0"/>
                </a:spcBef>
                <a:spcAft>
                  <a:spcPct val="15000"/>
                </a:spcAft>
                <a:buFont typeface="Wingdings" panose="05000000000000000000" pitchFamily="2" charset="2"/>
                <a:buChar char="§"/>
              </a:pPr>
              <a:r>
                <a:rPr lang="en-US" b="0" dirty="0">
                  <a:solidFill>
                    <a:schemeClr val="bg1"/>
                  </a:solidFill>
                </a:rPr>
                <a:t>Immune effector cell‒associated </a:t>
              </a:r>
              <a:br>
                <a:rPr lang="en-US" b="0" dirty="0">
                  <a:solidFill>
                    <a:schemeClr val="bg1"/>
                  </a:solidFill>
                </a:rPr>
              </a:br>
              <a:r>
                <a:rPr lang="en-US" b="0" dirty="0">
                  <a:solidFill>
                    <a:schemeClr val="bg1"/>
                  </a:solidFill>
                </a:rPr>
                <a:t>neurotoxicity syndrome</a:t>
              </a:r>
            </a:p>
          </p:txBody>
        </p:sp>
      </p:grpSp>
      <p:sp>
        <p:nvSpPr>
          <p:cNvPr id="3" name="Text Box 11">
            <a:extLst>
              <a:ext uri="{FF2B5EF4-FFF2-40B4-BE49-F238E27FC236}">
                <a16:creationId xmlns:a16="http://schemas.microsoft.com/office/drawing/2014/main" id="{72DA7054-2C2C-2176-D292-F60354185A1C}"/>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sz="1200" b="0" dirty="0">
                <a:solidFill>
                  <a:schemeClr val="bg2"/>
                </a:solidFill>
                <a:latin typeface="+mj-lt"/>
              </a:rPr>
              <a:t>1. Rohaan. Virchows Arch. 2019;474:449. 2. Hinrichs. Immunol Rev. 2014;257:56. 3. Poust. Anticancer Drugs. 2013;24:1. </a:t>
            </a:r>
            <a:br>
              <a:rPr lang="fr-FR" sz="1200" b="0" dirty="0">
                <a:solidFill>
                  <a:schemeClr val="bg2"/>
                </a:solidFill>
                <a:latin typeface="+mj-lt"/>
              </a:rPr>
            </a:br>
            <a:r>
              <a:rPr lang="fr-FR" sz="1200" b="0" dirty="0">
                <a:solidFill>
                  <a:schemeClr val="bg2"/>
                </a:solidFill>
                <a:latin typeface="+mj-lt"/>
              </a:rPr>
              <a:t>4. Johnson. Blood. 2009;114:535. 5. Alcantara. Oncoimmunology. 2020;9:1. 6. Holtzman. Neuro Oncol. 2021;23:112.</a:t>
            </a:r>
            <a:endParaRPr lang="en-US" altLang="en-US" sz="1200" b="0" dirty="0">
              <a:solidFill>
                <a:schemeClr val="bg2"/>
              </a:solidFill>
              <a:latin typeface="+mj-lt"/>
            </a:endParaRPr>
          </a:p>
        </p:txBody>
      </p:sp>
    </p:spTree>
    <p:extLst>
      <p:ext uri="{BB962C8B-B14F-4D97-AF65-F5344CB8AC3E}">
        <p14:creationId xmlns:p14="http://schemas.microsoft.com/office/powerpoint/2010/main" val="3675230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0BAB7-DFA4-4344-9FCE-0B68209FE032}"/>
              </a:ext>
            </a:extLst>
          </p:cNvPr>
          <p:cNvSpPr>
            <a:spLocks noGrp="1"/>
          </p:cNvSpPr>
          <p:nvPr>
            <p:ph type="title"/>
          </p:nvPr>
        </p:nvSpPr>
        <p:spPr/>
        <p:txBody>
          <a:bodyPr/>
          <a:lstStyle/>
          <a:p>
            <a:r>
              <a:rPr lang="en-US" dirty="0"/>
              <a:t>A Word About Lymphodepletion</a:t>
            </a:r>
          </a:p>
        </p:txBody>
      </p:sp>
      <p:sp>
        <p:nvSpPr>
          <p:cNvPr id="5" name="Content Placeholder 2">
            <a:extLst>
              <a:ext uri="{FF2B5EF4-FFF2-40B4-BE49-F238E27FC236}">
                <a16:creationId xmlns:a16="http://schemas.microsoft.com/office/drawing/2014/main" id="{8EAFC0BC-3DFD-4577-9420-761DA7C58FE4}"/>
              </a:ext>
            </a:extLst>
          </p:cNvPr>
          <p:cNvSpPr>
            <a:spLocks noGrp="1"/>
          </p:cNvSpPr>
          <p:nvPr>
            <p:ph idx="1"/>
          </p:nvPr>
        </p:nvSpPr>
        <p:spPr/>
        <p:txBody>
          <a:bodyPr>
            <a:normAutofit/>
          </a:bodyPr>
          <a:lstStyle/>
          <a:p>
            <a:r>
              <a:rPr lang="en-US" dirty="0"/>
              <a:t>Cyclophosphamide and fludarabine </a:t>
            </a:r>
          </a:p>
          <a:p>
            <a:r>
              <a:rPr lang="en-US" dirty="0"/>
              <a:t>Proposed mechanisms include:</a:t>
            </a:r>
          </a:p>
          <a:p>
            <a:pPr lvl="1"/>
            <a:r>
              <a:rPr lang="en-US" dirty="0"/>
              <a:t>Depletion of immunoinhibitory cell populations </a:t>
            </a:r>
          </a:p>
          <a:p>
            <a:pPr lvl="1"/>
            <a:r>
              <a:rPr lang="en-US" dirty="0"/>
              <a:t>Depletion of endogenous circulating immune cells</a:t>
            </a:r>
            <a:r>
              <a:rPr lang="en-US" dirty="0">
                <a:latin typeface="+mn-lt"/>
                <a:cs typeface="Arial" panose="020B0604020202020204" pitchFamily="34" charset="0"/>
              </a:rPr>
              <a:t>—</a:t>
            </a:r>
            <a:r>
              <a:rPr lang="en-US" dirty="0"/>
              <a:t>cytokine sink depletion</a:t>
            </a:r>
          </a:p>
          <a:p>
            <a:pPr lvl="1"/>
            <a:r>
              <a:rPr lang="en-US" dirty="0"/>
              <a:t>Depletion of mucosal immune cells</a:t>
            </a:r>
            <a:r>
              <a:rPr lang="en-US" dirty="0">
                <a:latin typeface="+mn-lt"/>
                <a:cs typeface="Arial" panose="020B0604020202020204" pitchFamily="34" charset="0"/>
              </a:rPr>
              <a:t>—</a:t>
            </a:r>
            <a:r>
              <a:rPr lang="en-US" dirty="0"/>
              <a:t>disruption of GI immunity</a:t>
            </a:r>
          </a:p>
          <a:p>
            <a:r>
              <a:rPr lang="en-US" dirty="0"/>
              <a:t>Escalating intensity of lymphodepletion increases toxicity but </a:t>
            </a:r>
            <a:br>
              <a:rPr lang="en-US" dirty="0"/>
            </a:br>
            <a:r>
              <a:rPr lang="en-US" dirty="0"/>
              <a:t>not efficacy </a:t>
            </a:r>
          </a:p>
        </p:txBody>
      </p:sp>
      <p:sp>
        <p:nvSpPr>
          <p:cNvPr id="3" name="Text Box 11">
            <a:extLst>
              <a:ext uri="{FF2B5EF4-FFF2-40B4-BE49-F238E27FC236}">
                <a16:creationId xmlns:a16="http://schemas.microsoft.com/office/drawing/2014/main" id="{52DC5E9D-E213-7898-9F91-CB19B96D007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sz="1200" b="0" dirty="0">
                <a:solidFill>
                  <a:schemeClr val="bg2"/>
                </a:solidFill>
                <a:latin typeface="+mj-lt"/>
              </a:rPr>
              <a:t>Rohaan. Virchows Arch. 2019;474:449. Muranski. Nature Clinical Practice Oncology. 2006;3:668. </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Goff. JCO. 2016;34:2389. </a:t>
            </a:r>
            <a:r>
              <a:rPr lang="fr-FR" sz="1200" b="0" dirty="0">
                <a:solidFill>
                  <a:schemeClr val="bg2"/>
                </a:solidFill>
                <a:latin typeface="+mj-lt"/>
              </a:rPr>
              <a:t> </a:t>
            </a:r>
            <a:endParaRPr lang="en-US" altLang="en-US" sz="1200" b="0" dirty="0">
              <a:solidFill>
                <a:schemeClr val="bg2"/>
              </a:solidFill>
              <a:latin typeface="+mj-lt"/>
            </a:endParaRPr>
          </a:p>
        </p:txBody>
      </p:sp>
    </p:spTree>
    <p:extLst>
      <p:ext uri="{BB962C8B-B14F-4D97-AF65-F5344CB8AC3E}">
        <p14:creationId xmlns:p14="http://schemas.microsoft.com/office/powerpoint/2010/main" val="3574782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55975-3638-43A2-BE13-1FED95D320B1}"/>
              </a:ext>
            </a:extLst>
          </p:cNvPr>
          <p:cNvSpPr>
            <a:spLocks noGrp="1"/>
          </p:cNvSpPr>
          <p:nvPr>
            <p:ph type="title"/>
          </p:nvPr>
        </p:nvSpPr>
        <p:spPr/>
        <p:txBody>
          <a:bodyPr/>
          <a:lstStyle/>
          <a:p>
            <a:r>
              <a:rPr lang="en-US" sz="3600" b="1" dirty="0">
                <a:latin typeface="+mn-lt"/>
              </a:rPr>
              <a:t>Lymphodepletion Intensity: Outcomes and Safety</a:t>
            </a:r>
            <a:endParaRPr lang="en-US" dirty="0"/>
          </a:p>
        </p:txBody>
      </p:sp>
      <p:sp>
        <p:nvSpPr>
          <p:cNvPr id="11" name="Text Box 11">
            <a:extLst>
              <a:ext uri="{FF2B5EF4-FFF2-40B4-BE49-F238E27FC236}">
                <a16:creationId xmlns:a16="http://schemas.microsoft.com/office/drawing/2014/main" id="{34FE4212-7495-FC51-A8F4-95044157BE01}"/>
              </a:ext>
            </a:extLst>
          </p:cNvPr>
          <p:cNvSpPr txBox="1">
            <a:spLocks noChangeArrowheads="1"/>
          </p:cNvSpPr>
          <p:nvPr/>
        </p:nvSpPr>
        <p:spPr bwMode="auto">
          <a:xfrm>
            <a:off x="374583" y="6390955"/>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Goff. JCO. 2016;34:2389. </a:t>
            </a:r>
          </a:p>
        </p:txBody>
      </p:sp>
      <p:graphicFrame>
        <p:nvGraphicFramePr>
          <p:cNvPr id="3" name="Group 155">
            <a:extLst>
              <a:ext uri="{FF2B5EF4-FFF2-40B4-BE49-F238E27FC236}">
                <a16:creationId xmlns:a16="http://schemas.microsoft.com/office/drawing/2014/main" id="{EB1689D0-CDAB-41FB-EA7E-3623F0A82AA7}"/>
              </a:ext>
            </a:extLst>
          </p:cNvPr>
          <p:cNvGraphicFramePr>
            <a:graphicFrameLocks/>
          </p:cNvGraphicFramePr>
          <p:nvPr>
            <p:extLst>
              <p:ext uri="{D42A27DB-BD31-4B8C-83A1-F6EECF244321}">
                <p14:modId xmlns:p14="http://schemas.microsoft.com/office/powerpoint/2010/main" val="1631585101"/>
              </p:ext>
            </p:extLst>
          </p:nvPr>
        </p:nvGraphicFramePr>
        <p:xfrm>
          <a:off x="1983855" y="4731149"/>
          <a:ext cx="8224291" cy="1554804"/>
        </p:xfrm>
        <a:graphic>
          <a:graphicData uri="http://schemas.openxmlformats.org/drawingml/2006/table">
            <a:tbl>
              <a:tblPr/>
              <a:tblGrid>
                <a:gridCol w="4745065">
                  <a:extLst>
                    <a:ext uri="{9D8B030D-6E8A-4147-A177-3AD203B41FA5}">
                      <a16:colId xmlns:a16="http://schemas.microsoft.com/office/drawing/2014/main" val="20000"/>
                    </a:ext>
                  </a:extLst>
                </a:gridCol>
                <a:gridCol w="1641764">
                  <a:extLst>
                    <a:ext uri="{9D8B030D-6E8A-4147-A177-3AD203B41FA5}">
                      <a16:colId xmlns:a16="http://schemas.microsoft.com/office/drawing/2014/main" val="20001"/>
                    </a:ext>
                  </a:extLst>
                </a:gridCol>
                <a:gridCol w="1837462">
                  <a:extLst>
                    <a:ext uri="{9D8B030D-6E8A-4147-A177-3AD203B41FA5}">
                      <a16:colId xmlns:a16="http://schemas.microsoft.com/office/drawing/2014/main" val="20002"/>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Variable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n-lt"/>
                        </a:rPr>
                        <a:t>NMA </a:t>
                      </a:r>
                      <a:br>
                        <a:rPr lang="en-US" sz="1400" b="1" dirty="0">
                          <a:latin typeface="+mn-lt"/>
                        </a:rPr>
                      </a:br>
                      <a:r>
                        <a:rPr lang="en-US" sz="1400" b="1" dirty="0">
                          <a:latin typeface="+mn-lt"/>
                        </a:rPr>
                        <a:t>(n = 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latin typeface="+mn-lt"/>
                        </a:rPr>
                        <a:t>NMA + TBI </a:t>
                      </a:r>
                      <a:br>
                        <a:rPr lang="en-US" sz="1400" b="1" dirty="0">
                          <a:latin typeface="+mn-lt"/>
                        </a:rPr>
                      </a:br>
                      <a:r>
                        <a:rPr lang="en-US" sz="1400" b="1" dirty="0">
                          <a:latin typeface="+mn-lt"/>
                        </a:rPr>
                        <a:t>(n = 48)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Grade 3/4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mn-cs"/>
                        </a:rPr>
                        <a:t>Thrombotic microangiopathy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ICU transfer on index admission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mn-cs"/>
                        </a:rPr>
                        <a:t>Cytokine-related symptoms (no documented bacteremia)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75D4D220-63A1-15CF-2A0C-02727D3C2426}"/>
              </a:ext>
            </a:extLst>
          </p:cNvPr>
          <p:cNvSpPr txBox="1"/>
          <p:nvPr/>
        </p:nvSpPr>
        <p:spPr bwMode="auto">
          <a:xfrm>
            <a:off x="2925601" y="1527817"/>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a:t>
            </a:r>
          </a:p>
        </p:txBody>
      </p:sp>
      <p:sp>
        <p:nvSpPr>
          <p:cNvPr id="10" name="TextBox 9">
            <a:extLst>
              <a:ext uri="{FF2B5EF4-FFF2-40B4-BE49-F238E27FC236}">
                <a16:creationId xmlns:a16="http://schemas.microsoft.com/office/drawing/2014/main" id="{C4C1BC14-9E9F-D76C-2B62-E88C8F9672AF}"/>
              </a:ext>
            </a:extLst>
          </p:cNvPr>
          <p:cNvSpPr txBox="1"/>
          <p:nvPr/>
        </p:nvSpPr>
        <p:spPr bwMode="auto">
          <a:xfrm>
            <a:off x="8750866" y="1508789"/>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13" name="TextBox 12">
            <a:extLst>
              <a:ext uri="{FF2B5EF4-FFF2-40B4-BE49-F238E27FC236}">
                <a16:creationId xmlns:a16="http://schemas.microsoft.com/office/drawing/2014/main" id="{66480DCF-06CB-D819-7EDF-2A2FB4ACB06E}"/>
              </a:ext>
            </a:extLst>
          </p:cNvPr>
          <p:cNvSpPr txBox="1"/>
          <p:nvPr/>
        </p:nvSpPr>
        <p:spPr bwMode="auto">
          <a:xfrm rot="16200000">
            <a:off x="569446" y="2783511"/>
            <a:ext cx="814647"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4" name="TextBox 13">
            <a:extLst>
              <a:ext uri="{FF2B5EF4-FFF2-40B4-BE49-F238E27FC236}">
                <a16:creationId xmlns:a16="http://schemas.microsoft.com/office/drawing/2014/main" id="{C0408133-AFEB-EBA3-017C-92BAC1AB93FF}"/>
              </a:ext>
            </a:extLst>
          </p:cNvPr>
          <p:cNvSpPr txBox="1"/>
          <p:nvPr/>
        </p:nvSpPr>
        <p:spPr bwMode="auto">
          <a:xfrm rot="16200000">
            <a:off x="6273897" y="2832649"/>
            <a:ext cx="885371"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15" name="TextBox 14">
            <a:extLst>
              <a:ext uri="{FF2B5EF4-FFF2-40B4-BE49-F238E27FC236}">
                <a16:creationId xmlns:a16="http://schemas.microsoft.com/office/drawing/2014/main" id="{3EE7088C-C66F-91AF-8106-AE612C8DD688}"/>
              </a:ext>
            </a:extLst>
          </p:cNvPr>
          <p:cNvSpPr txBox="1"/>
          <p:nvPr/>
        </p:nvSpPr>
        <p:spPr bwMode="auto">
          <a:xfrm>
            <a:off x="1807197" y="4371756"/>
            <a:ext cx="2835634"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5" name="Freeform 4">
            <a:extLst>
              <a:ext uri="{FF2B5EF4-FFF2-40B4-BE49-F238E27FC236}">
                <a16:creationId xmlns:a16="http://schemas.microsoft.com/office/drawing/2014/main" id="{2DDD1236-A69D-5C4A-2E8E-BD0A8C14B8CC}"/>
              </a:ext>
            </a:extLst>
          </p:cNvPr>
          <p:cNvSpPr/>
          <p:nvPr/>
        </p:nvSpPr>
        <p:spPr bwMode="auto">
          <a:xfrm>
            <a:off x="1665672" y="1804481"/>
            <a:ext cx="3101768" cy="2326711"/>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EC61CD2C-A36E-0E88-8E11-F030B419DE03}"/>
              </a:ext>
            </a:extLst>
          </p:cNvPr>
          <p:cNvGrpSpPr/>
          <p:nvPr/>
        </p:nvGrpSpPr>
        <p:grpSpPr>
          <a:xfrm>
            <a:off x="1608737" y="1869413"/>
            <a:ext cx="56936" cy="2261779"/>
            <a:chOff x="2682149" y="1462826"/>
            <a:chExt cx="59123" cy="3266458"/>
          </a:xfrm>
        </p:grpSpPr>
        <p:cxnSp>
          <p:nvCxnSpPr>
            <p:cNvPr id="7" name="Straight Connector 6">
              <a:extLst>
                <a:ext uri="{FF2B5EF4-FFF2-40B4-BE49-F238E27FC236}">
                  <a16:creationId xmlns:a16="http://schemas.microsoft.com/office/drawing/2014/main" id="{8B7AA33C-7F60-8F0B-407A-04488CD93074}"/>
                </a:ext>
              </a:extLst>
            </p:cNvPr>
            <p:cNvCxnSpPr/>
            <p:nvPr/>
          </p:nvCxnSpPr>
          <p:spPr bwMode="auto">
            <a:xfrm>
              <a:off x="2682149" y="1462826"/>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8AC2628-0044-F37E-D2E8-DD59C626F2D1}"/>
                </a:ext>
              </a:extLst>
            </p:cNvPr>
            <p:cNvCxnSpPr/>
            <p:nvPr/>
          </p:nvCxnSpPr>
          <p:spPr bwMode="auto">
            <a:xfrm>
              <a:off x="2682149" y="2112409"/>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2EE567B-C9C4-5F82-21AC-B30FC878BBA4}"/>
                </a:ext>
              </a:extLst>
            </p:cNvPr>
            <p:cNvCxnSpPr/>
            <p:nvPr/>
          </p:nvCxnSpPr>
          <p:spPr bwMode="auto">
            <a:xfrm>
              <a:off x="2682149" y="2773002"/>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A79F8EB-303F-9DBE-D171-083757E043DE}"/>
                </a:ext>
              </a:extLst>
            </p:cNvPr>
            <p:cNvCxnSpPr/>
            <p:nvPr/>
          </p:nvCxnSpPr>
          <p:spPr bwMode="auto">
            <a:xfrm>
              <a:off x="2682149" y="3422585"/>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3F9EEC4-0669-23EC-816F-2FCA3DD33C34}"/>
                </a:ext>
              </a:extLst>
            </p:cNvPr>
            <p:cNvCxnSpPr/>
            <p:nvPr/>
          </p:nvCxnSpPr>
          <p:spPr bwMode="auto">
            <a:xfrm>
              <a:off x="2682149" y="4079701"/>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0E9175A-AEDB-0A5C-4A53-2CF00DCB77D5}"/>
                </a:ext>
              </a:extLst>
            </p:cNvPr>
            <p:cNvCxnSpPr/>
            <p:nvPr/>
          </p:nvCxnSpPr>
          <p:spPr bwMode="auto">
            <a:xfrm>
              <a:off x="2682149" y="4729284"/>
              <a:ext cx="59123"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B5BFB204-2181-5813-5623-ADC7D4008C15}"/>
              </a:ext>
            </a:extLst>
          </p:cNvPr>
          <p:cNvSpPr txBox="1"/>
          <p:nvPr/>
        </p:nvSpPr>
        <p:spPr bwMode="auto">
          <a:xfrm>
            <a:off x="1137864" y="168898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8" name="TextBox 27">
            <a:extLst>
              <a:ext uri="{FF2B5EF4-FFF2-40B4-BE49-F238E27FC236}">
                <a16:creationId xmlns:a16="http://schemas.microsoft.com/office/drawing/2014/main" id="{6F5E3702-CD83-ADC9-E2F3-A7BDE79195C2}"/>
              </a:ext>
            </a:extLst>
          </p:cNvPr>
          <p:cNvSpPr txBox="1"/>
          <p:nvPr/>
        </p:nvSpPr>
        <p:spPr bwMode="auto">
          <a:xfrm>
            <a:off x="1254884" y="21378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9" name="TextBox 28">
            <a:extLst>
              <a:ext uri="{FF2B5EF4-FFF2-40B4-BE49-F238E27FC236}">
                <a16:creationId xmlns:a16="http://schemas.microsoft.com/office/drawing/2014/main" id="{5710E769-0D52-1E2A-440B-86161E0C3BF5}"/>
              </a:ext>
            </a:extLst>
          </p:cNvPr>
          <p:cNvSpPr txBox="1"/>
          <p:nvPr/>
        </p:nvSpPr>
        <p:spPr bwMode="auto">
          <a:xfrm>
            <a:off x="1250610" y="25890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86C7779E-4750-59F3-6E0C-9EFCF0E95493}"/>
              </a:ext>
            </a:extLst>
          </p:cNvPr>
          <p:cNvSpPr txBox="1"/>
          <p:nvPr/>
        </p:nvSpPr>
        <p:spPr bwMode="auto">
          <a:xfrm>
            <a:off x="1250610" y="30378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EE28DE3B-4A37-E86D-15F2-DDD898D3F328}"/>
              </a:ext>
            </a:extLst>
          </p:cNvPr>
          <p:cNvSpPr txBox="1"/>
          <p:nvPr/>
        </p:nvSpPr>
        <p:spPr bwMode="auto">
          <a:xfrm>
            <a:off x="1258527" y="34976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FB498184-8234-E548-EE9D-8A85383A0BC6}"/>
              </a:ext>
            </a:extLst>
          </p:cNvPr>
          <p:cNvSpPr txBox="1"/>
          <p:nvPr/>
        </p:nvSpPr>
        <p:spPr bwMode="auto">
          <a:xfrm>
            <a:off x="1375546" y="394652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33" name="Group 32">
            <a:extLst>
              <a:ext uri="{FF2B5EF4-FFF2-40B4-BE49-F238E27FC236}">
                <a16:creationId xmlns:a16="http://schemas.microsoft.com/office/drawing/2014/main" id="{352F43FA-0EC9-852B-028B-991144BD6E16}"/>
              </a:ext>
            </a:extLst>
          </p:cNvPr>
          <p:cNvGrpSpPr/>
          <p:nvPr/>
        </p:nvGrpSpPr>
        <p:grpSpPr>
          <a:xfrm rot="5400000">
            <a:off x="3165216" y="2637241"/>
            <a:ext cx="52144" cy="3054287"/>
            <a:chOff x="2682149" y="1462826"/>
            <a:chExt cx="59123" cy="3266458"/>
          </a:xfrm>
        </p:grpSpPr>
        <p:cxnSp>
          <p:nvCxnSpPr>
            <p:cNvPr id="34" name="Straight Connector 33">
              <a:extLst>
                <a:ext uri="{FF2B5EF4-FFF2-40B4-BE49-F238E27FC236}">
                  <a16:creationId xmlns:a16="http://schemas.microsoft.com/office/drawing/2014/main" id="{3E5EF74C-6AC4-372A-D185-C4975E816C4E}"/>
                </a:ext>
              </a:extLst>
            </p:cNvPr>
            <p:cNvCxnSpPr/>
            <p:nvPr/>
          </p:nvCxnSpPr>
          <p:spPr bwMode="auto">
            <a:xfrm>
              <a:off x="2682149" y="1462826"/>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3FB0BB5-D059-D2C8-D543-5962F4624FBE}"/>
                </a:ext>
              </a:extLst>
            </p:cNvPr>
            <p:cNvCxnSpPr/>
            <p:nvPr/>
          </p:nvCxnSpPr>
          <p:spPr bwMode="auto">
            <a:xfrm>
              <a:off x="2682149" y="2112409"/>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831B675-D6EF-FC40-203E-12158B8F55EC}"/>
                </a:ext>
              </a:extLst>
            </p:cNvPr>
            <p:cNvCxnSpPr/>
            <p:nvPr/>
          </p:nvCxnSpPr>
          <p:spPr bwMode="auto">
            <a:xfrm>
              <a:off x="2682149" y="2773002"/>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B130F62-0AB6-34E6-C5DE-525A3A78AECF}"/>
                </a:ext>
              </a:extLst>
            </p:cNvPr>
            <p:cNvCxnSpPr/>
            <p:nvPr/>
          </p:nvCxnSpPr>
          <p:spPr bwMode="auto">
            <a:xfrm>
              <a:off x="2682149" y="3422585"/>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E47C626-C958-E76C-2585-6BC2AB79175A}"/>
                </a:ext>
              </a:extLst>
            </p:cNvPr>
            <p:cNvCxnSpPr/>
            <p:nvPr/>
          </p:nvCxnSpPr>
          <p:spPr bwMode="auto">
            <a:xfrm>
              <a:off x="2682149" y="4079701"/>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D32E370-3F19-7E98-307A-93D1A7C76BCD}"/>
                </a:ext>
              </a:extLst>
            </p:cNvPr>
            <p:cNvCxnSpPr/>
            <p:nvPr/>
          </p:nvCxnSpPr>
          <p:spPr bwMode="auto">
            <a:xfrm>
              <a:off x="2682149" y="4729284"/>
              <a:ext cx="59123"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645748FD-7DF3-50A6-08C9-B9532C99E92D}"/>
              </a:ext>
            </a:extLst>
          </p:cNvPr>
          <p:cNvSpPr txBox="1"/>
          <p:nvPr/>
        </p:nvSpPr>
        <p:spPr bwMode="auto">
          <a:xfrm>
            <a:off x="1516685" y="412695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B3D8C58D-C04C-EA15-5B4D-EC40C71A6D92}"/>
              </a:ext>
            </a:extLst>
          </p:cNvPr>
          <p:cNvSpPr txBox="1"/>
          <p:nvPr/>
        </p:nvSpPr>
        <p:spPr bwMode="auto">
          <a:xfrm>
            <a:off x="2058932" y="41229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2" name="TextBox 41">
            <a:extLst>
              <a:ext uri="{FF2B5EF4-FFF2-40B4-BE49-F238E27FC236}">
                <a16:creationId xmlns:a16="http://schemas.microsoft.com/office/drawing/2014/main" id="{72E9AE3D-AD0D-C5D2-FA8C-58EEF38EA10D}"/>
              </a:ext>
            </a:extLst>
          </p:cNvPr>
          <p:cNvSpPr txBox="1"/>
          <p:nvPr/>
        </p:nvSpPr>
        <p:spPr bwMode="auto">
          <a:xfrm>
            <a:off x="2679340" y="41269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3" name="TextBox 42">
            <a:extLst>
              <a:ext uri="{FF2B5EF4-FFF2-40B4-BE49-F238E27FC236}">
                <a16:creationId xmlns:a16="http://schemas.microsoft.com/office/drawing/2014/main" id="{31EE65E5-C8B9-C402-7920-23BD6585B614}"/>
              </a:ext>
            </a:extLst>
          </p:cNvPr>
          <p:cNvSpPr txBox="1"/>
          <p:nvPr/>
        </p:nvSpPr>
        <p:spPr bwMode="auto">
          <a:xfrm>
            <a:off x="3280096" y="41229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4" name="TextBox 43">
            <a:extLst>
              <a:ext uri="{FF2B5EF4-FFF2-40B4-BE49-F238E27FC236}">
                <a16:creationId xmlns:a16="http://schemas.microsoft.com/office/drawing/2014/main" id="{4CCC9836-55CC-815B-D6EF-ED2AE943DB4C}"/>
              </a:ext>
            </a:extLst>
          </p:cNvPr>
          <p:cNvSpPr txBox="1"/>
          <p:nvPr/>
        </p:nvSpPr>
        <p:spPr bwMode="auto">
          <a:xfrm>
            <a:off x="3900936" y="41244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5" name="TextBox 44">
            <a:extLst>
              <a:ext uri="{FF2B5EF4-FFF2-40B4-BE49-F238E27FC236}">
                <a16:creationId xmlns:a16="http://schemas.microsoft.com/office/drawing/2014/main" id="{EED54C20-03E6-B7D1-53F4-429ACF4E8687}"/>
              </a:ext>
            </a:extLst>
          </p:cNvPr>
          <p:cNvSpPr txBox="1"/>
          <p:nvPr/>
        </p:nvSpPr>
        <p:spPr bwMode="auto">
          <a:xfrm>
            <a:off x="4501692" y="4120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5" name="TextBox 54">
            <a:extLst>
              <a:ext uri="{FF2B5EF4-FFF2-40B4-BE49-F238E27FC236}">
                <a16:creationId xmlns:a16="http://schemas.microsoft.com/office/drawing/2014/main" id="{F9AEE93A-3A09-5DFC-A0B9-FB977CF1CEE0}"/>
              </a:ext>
            </a:extLst>
          </p:cNvPr>
          <p:cNvSpPr txBox="1"/>
          <p:nvPr/>
        </p:nvSpPr>
        <p:spPr bwMode="auto">
          <a:xfrm>
            <a:off x="2917846" y="267009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6" name="TextBox 55">
            <a:extLst>
              <a:ext uri="{FF2B5EF4-FFF2-40B4-BE49-F238E27FC236}">
                <a16:creationId xmlns:a16="http://schemas.microsoft.com/office/drawing/2014/main" id="{A78263DF-82E2-BB88-265C-20E53EAA6D52}"/>
              </a:ext>
            </a:extLst>
          </p:cNvPr>
          <p:cNvSpPr txBox="1"/>
          <p:nvPr/>
        </p:nvSpPr>
        <p:spPr bwMode="auto">
          <a:xfrm>
            <a:off x="3015177" y="271644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7" name="TextBox 56">
            <a:extLst>
              <a:ext uri="{FF2B5EF4-FFF2-40B4-BE49-F238E27FC236}">
                <a16:creationId xmlns:a16="http://schemas.microsoft.com/office/drawing/2014/main" id="{9C148C71-33E5-267A-47C4-8A59C35396F5}"/>
              </a:ext>
            </a:extLst>
          </p:cNvPr>
          <p:cNvSpPr txBox="1"/>
          <p:nvPr/>
        </p:nvSpPr>
        <p:spPr bwMode="auto">
          <a:xfrm>
            <a:off x="2996680" y="2792441"/>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701199B0-56B8-1148-B5D7-BA56C200D26C}"/>
              </a:ext>
            </a:extLst>
          </p:cNvPr>
          <p:cNvSpPr txBox="1"/>
          <p:nvPr/>
        </p:nvSpPr>
        <p:spPr bwMode="auto">
          <a:xfrm>
            <a:off x="2991593" y="279245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9" name="TextBox 58">
            <a:extLst>
              <a:ext uri="{FF2B5EF4-FFF2-40B4-BE49-F238E27FC236}">
                <a16:creationId xmlns:a16="http://schemas.microsoft.com/office/drawing/2014/main" id="{6C06AD1F-3993-85AD-09B1-4F6668CB7EFE}"/>
              </a:ext>
            </a:extLst>
          </p:cNvPr>
          <p:cNvSpPr txBox="1"/>
          <p:nvPr/>
        </p:nvSpPr>
        <p:spPr bwMode="auto">
          <a:xfrm>
            <a:off x="4327342" y="3088886"/>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0" name="TextBox 59">
            <a:extLst>
              <a:ext uri="{FF2B5EF4-FFF2-40B4-BE49-F238E27FC236}">
                <a16:creationId xmlns:a16="http://schemas.microsoft.com/office/drawing/2014/main" id="{C5CDB96E-4677-98C6-6FBB-EF192E7B007E}"/>
              </a:ext>
            </a:extLst>
          </p:cNvPr>
          <p:cNvSpPr txBox="1"/>
          <p:nvPr/>
        </p:nvSpPr>
        <p:spPr bwMode="auto">
          <a:xfrm>
            <a:off x="4284184" y="30866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1" name="TextBox 60">
            <a:extLst>
              <a:ext uri="{FF2B5EF4-FFF2-40B4-BE49-F238E27FC236}">
                <a16:creationId xmlns:a16="http://schemas.microsoft.com/office/drawing/2014/main" id="{CC0A760C-8CAC-A8BF-1F45-AB1CA48F48A0}"/>
              </a:ext>
            </a:extLst>
          </p:cNvPr>
          <p:cNvSpPr txBox="1"/>
          <p:nvPr/>
        </p:nvSpPr>
        <p:spPr bwMode="auto">
          <a:xfrm>
            <a:off x="3340907" y="283715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86811D48-236E-ACF7-1EAA-4A1851663357}"/>
              </a:ext>
            </a:extLst>
          </p:cNvPr>
          <p:cNvSpPr txBox="1"/>
          <p:nvPr/>
        </p:nvSpPr>
        <p:spPr bwMode="auto">
          <a:xfrm>
            <a:off x="3278890" y="277291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3" name="TextBox 62">
            <a:extLst>
              <a:ext uri="{FF2B5EF4-FFF2-40B4-BE49-F238E27FC236}">
                <a16:creationId xmlns:a16="http://schemas.microsoft.com/office/drawing/2014/main" id="{3924F818-E41B-D5A7-49E5-DFABA561F334}"/>
              </a:ext>
            </a:extLst>
          </p:cNvPr>
          <p:cNvSpPr txBox="1"/>
          <p:nvPr/>
        </p:nvSpPr>
        <p:spPr bwMode="auto">
          <a:xfrm>
            <a:off x="3407619"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4" name="TextBox 63">
            <a:extLst>
              <a:ext uri="{FF2B5EF4-FFF2-40B4-BE49-F238E27FC236}">
                <a16:creationId xmlns:a16="http://schemas.microsoft.com/office/drawing/2014/main" id="{7A40C0C7-3FC5-8B27-EE15-84DE1534B449}"/>
              </a:ext>
            </a:extLst>
          </p:cNvPr>
          <p:cNvSpPr txBox="1"/>
          <p:nvPr/>
        </p:nvSpPr>
        <p:spPr bwMode="auto">
          <a:xfrm>
            <a:off x="3486172"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5" name="TextBox 64">
            <a:extLst>
              <a:ext uri="{FF2B5EF4-FFF2-40B4-BE49-F238E27FC236}">
                <a16:creationId xmlns:a16="http://schemas.microsoft.com/office/drawing/2014/main" id="{A9157DE1-9C71-7029-CB9E-2BACC01A2B43}"/>
              </a:ext>
            </a:extLst>
          </p:cNvPr>
          <p:cNvSpPr txBox="1"/>
          <p:nvPr/>
        </p:nvSpPr>
        <p:spPr bwMode="auto">
          <a:xfrm>
            <a:off x="3174674" y="275814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6" name="TextBox 65">
            <a:extLst>
              <a:ext uri="{FF2B5EF4-FFF2-40B4-BE49-F238E27FC236}">
                <a16:creationId xmlns:a16="http://schemas.microsoft.com/office/drawing/2014/main" id="{B5C34327-CBA9-9E97-187C-2B265BA12ED0}"/>
              </a:ext>
            </a:extLst>
          </p:cNvPr>
          <p:cNvSpPr txBox="1"/>
          <p:nvPr/>
        </p:nvSpPr>
        <p:spPr bwMode="auto">
          <a:xfrm>
            <a:off x="3351368" y="283763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5D525595-6601-C257-6C39-205714FCC8D8}"/>
              </a:ext>
            </a:extLst>
          </p:cNvPr>
          <p:cNvSpPr txBox="1"/>
          <p:nvPr/>
        </p:nvSpPr>
        <p:spPr bwMode="auto">
          <a:xfrm>
            <a:off x="3122337" y="271670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8" name="TextBox 67">
            <a:extLst>
              <a:ext uri="{FF2B5EF4-FFF2-40B4-BE49-F238E27FC236}">
                <a16:creationId xmlns:a16="http://schemas.microsoft.com/office/drawing/2014/main" id="{B805B7D8-17D5-5769-9E16-09AFE743B2F9}"/>
              </a:ext>
            </a:extLst>
          </p:cNvPr>
          <p:cNvSpPr txBox="1"/>
          <p:nvPr/>
        </p:nvSpPr>
        <p:spPr bwMode="auto">
          <a:xfrm>
            <a:off x="3449065"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9" name="TextBox 68">
            <a:extLst>
              <a:ext uri="{FF2B5EF4-FFF2-40B4-BE49-F238E27FC236}">
                <a16:creationId xmlns:a16="http://schemas.microsoft.com/office/drawing/2014/main" id="{B966647B-6A7D-62C2-3B2F-67C652915147}"/>
              </a:ext>
            </a:extLst>
          </p:cNvPr>
          <p:cNvSpPr txBox="1"/>
          <p:nvPr/>
        </p:nvSpPr>
        <p:spPr bwMode="auto">
          <a:xfrm>
            <a:off x="3447487"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0" name="TextBox 69">
            <a:extLst>
              <a:ext uri="{FF2B5EF4-FFF2-40B4-BE49-F238E27FC236}">
                <a16:creationId xmlns:a16="http://schemas.microsoft.com/office/drawing/2014/main" id="{4F8C7731-034A-7397-FDE0-EAF40C5F5FEF}"/>
              </a:ext>
            </a:extLst>
          </p:cNvPr>
          <p:cNvSpPr txBox="1"/>
          <p:nvPr/>
        </p:nvSpPr>
        <p:spPr bwMode="auto">
          <a:xfrm>
            <a:off x="3462539"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1" name="TextBox 70">
            <a:extLst>
              <a:ext uri="{FF2B5EF4-FFF2-40B4-BE49-F238E27FC236}">
                <a16:creationId xmlns:a16="http://schemas.microsoft.com/office/drawing/2014/main" id="{B5F1B8DD-3090-0F2E-B49C-116BF15227BB}"/>
              </a:ext>
            </a:extLst>
          </p:cNvPr>
          <p:cNvSpPr txBox="1"/>
          <p:nvPr/>
        </p:nvSpPr>
        <p:spPr bwMode="auto">
          <a:xfrm>
            <a:off x="3535830" y="28363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FBAFB652-7049-BFCE-994F-09B56A835D9F}"/>
              </a:ext>
            </a:extLst>
          </p:cNvPr>
          <p:cNvSpPr txBox="1"/>
          <p:nvPr/>
        </p:nvSpPr>
        <p:spPr bwMode="auto">
          <a:xfrm>
            <a:off x="3585547" y="2982531"/>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756033BD-0785-418B-E5B5-400AFB951788}"/>
              </a:ext>
            </a:extLst>
          </p:cNvPr>
          <p:cNvSpPr txBox="1"/>
          <p:nvPr/>
        </p:nvSpPr>
        <p:spPr bwMode="auto">
          <a:xfrm>
            <a:off x="3649267" y="298173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11C1EEB1-6100-BC03-18B6-7664402C4BB4}"/>
              </a:ext>
            </a:extLst>
          </p:cNvPr>
          <p:cNvSpPr txBox="1"/>
          <p:nvPr/>
        </p:nvSpPr>
        <p:spPr bwMode="auto">
          <a:xfrm>
            <a:off x="3755716" y="298306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5BDF217C-529D-61FC-9F10-64FFF8624C70}"/>
              </a:ext>
            </a:extLst>
          </p:cNvPr>
          <p:cNvSpPr txBox="1"/>
          <p:nvPr/>
        </p:nvSpPr>
        <p:spPr bwMode="auto">
          <a:xfrm>
            <a:off x="3929236" y="308774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04E7A173-FA90-2FB7-B306-7A5A88A20A50}"/>
              </a:ext>
            </a:extLst>
          </p:cNvPr>
          <p:cNvSpPr txBox="1"/>
          <p:nvPr/>
        </p:nvSpPr>
        <p:spPr bwMode="auto">
          <a:xfrm>
            <a:off x="3849830" y="308902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F1CDC646-B1B2-0218-FB9B-CA703FE73DF0}"/>
              </a:ext>
            </a:extLst>
          </p:cNvPr>
          <p:cNvSpPr txBox="1"/>
          <p:nvPr/>
        </p:nvSpPr>
        <p:spPr bwMode="auto">
          <a:xfrm>
            <a:off x="4190033" y="30866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4E9462A1-2893-65B0-5E50-14EDBA25EAD7}"/>
              </a:ext>
            </a:extLst>
          </p:cNvPr>
          <p:cNvSpPr txBox="1"/>
          <p:nvPr/>
        </p:nvSpPr>
        <p:spPr bwMode="auto">
          <a:xfrm>
            <a:off x="3977970" y="308849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4AC9B41C-2996-457A-DE4F-42E99A26F768}"/>
              </a:ext>
            </a:extLst>
          </p:cNvPr>
          <p:cNvSpPr txBox="1"/>
          <p:nvPr/>
        </p:nvSpPr>
        <p:spPr bwMode="auto">
          <a:xfrm>
            <a:off x="4255993" y="308880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0317290F-4A88-F96D-2759-071A5CC4B462}"/>
              </a:ext>
            </a:extLst>
          </p:cNvPr>
          <p:cNvSpPr txBox="1"/>
          <p:nvPr/>
        </p:nvSpPr>
        <p:spPr bwMode="auto">
          <a:xfrm>
            <a:off x="3515506" y="289455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4751A75A-4D6F-368B-1C89-5757DA754E43}"/>
              </a:ext>
            </a:extLst>
          </p:cNvPr>
          <p:cNvSpPr txBox="1"/>
          <p:nvPr/>
        </p:nvSpPr>
        <p:spPr bwMode="auto">
          <a:xfrm>
            <a:off x="3106593" y="279082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17434C7C-1A83-8E93-1E58-F1225FF92B9B}"/>
              </a:ext>
            </a:extLst>
          </p:cNvPr>
          <p:cNvSpPr txBox="1"/>
          <p:nvPr/>
        </p:nvSpPr>
        <p:spPr bwMode="auto">
          <a:xfrm>
            <a:off x="3099889" y="279127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43FBF78F-FF69-2C9A-D10D-5FA3D58B33F2}"/>
              </a:ext>
            </a:extLst>
          </p:cNvPr>
          <p:cNvSpPr txBox="1"/>
          <p:nvPr/>
        </p:nvSpPr>
        <p:spPr bwMode="auto">
          <a:xfrm>
            <a:off x="3840103" y="289136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9A1D0C7B-4E2A-0E5D-930C-B2B6BF5B6E5C}"/>
              </a:ext>
            </a:extLst>
          </p:cNvPr>
          <p:cNvSpPr txBox="1"/>
          <p:nvPr/>
        </p:nvSpPr>
        <p:spPr bwMode="auto">
          <a:xfrm>
            <a:off x="3560405" y="289533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D174C95E-F74E-C814-586A-701B5D901684}"/>
              </a:ext>
            </a:extLst>
          </p:cNvPr>
          <p:cNvSpPr txBox="1"/>
          <p:nvPr/>
        </p:nvSpPr>
        <p:spPr bwMode="auto">
          <a:xfrm>
            <a:off x="4355822" y="289105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AF91FDEC-17F9-88AD-0E6B-69821054F6B9}"/>
              </a:ext>
            </a:extLst>
          </p:cNvPr>
          <p:cNvSpPr txBox="1"/>
          <p:nvPr/>
        </p:nvSpPr>
        <p:spPr bwMode="auto">
          <a:xfrm>
            <a:off x="3644658" y="288977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8" name="Rectangle 97">
            <a:extLst>
              <a:ext uri="{FF2B5EF4-FFF2-40B4-BE49-F238E27FC236}">
                <a16:creationId xmlns:a16="http://schemas.microsoft.com/office/drawing/2014/main" id="{F39C3AB6-6D24-AA9E-9825-530D8BEFB145}"/>
              </a:ext>
            </a:extLst>
          </p:cNvPr>
          <p:cNvSpPr/>
          <p:nvPr/>
        </p:nvSpPr>
        <p:spPr bwMode="auto">
          <a:xfrm>
            <a:off x="3730418" y="2995995"/>
            <a:ext cx="4571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48D626E8-1892-E843-C88B-9F0FFB73500E}"/>
              </a:ext>
            </a:extLst>
          </p:cNvPr>
          <p:cNvSpPr/>
          <p:nvPr/>
        </p:nvSpPr>
        <p:spPr bwMode="auto">
          <a:xfrm>
            <a:off x="3791472" y="2995930"/>
            <a:ext cx="6057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E3F9B976-EF71-9DD6-EB63-2417008A8757}"/>
              </a:ext>
            </a:extLst>
          </p:cNvPr>
          <p:cNvSpPr/>
          <p:nvPr/>
        </p:nvSpPr>
        <p:spPr bwMode="auto">
          <a:xfrm>
            <a:off x="3924200" y="2995166"/>
            <a:ext cx="4571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F4A955BF-C7BE-B2AE-3CCD-5182D28C01D0}"/>
              </a:ext>
            </a:extLst>
          </p:cNvPr>
          <p:cNvSpPr/>
          <p:nvPr/>
        </p:nvSpPr>
        <p:spPr bwMode="auto">
          <a:xfrm>
            <a:off x="4105013" y="2992838"/>
            <a:ext cx="4571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DDFE783D-3BF2-C544-8BA9-276A941AD05F}"/>
              </a:ext>
            </a:extLst>
          </p:cNvPr>
          <p:cNvSpPr/>
          <p:nvPr/>
        </p:nvSpPr>
        <p:spPr bwMode="auto">
          <a:xfrm>
            <a:off x="4265597" y="2992763"/>
            <a:ext cx="4571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Freeform: Shape 50">
            <a:extLst>
              <a:ext uri="{FF2B5EF4-FFF2-40B4-BE49-F238E27FC236}">
                <a16:creationId xmlns:a16="http://schemas.microsoft.com/office/drawing/2014/main" id="{9D94394D-23A8-19AD-AD1C-F3F3CDA1C74D}"/>
              </a:ext>
            </a:extLst>
          </p:cNvPr>
          <p:cNvSpPr/>
          <p:nvPr/>
        </p:nvSpPr>
        <p:spPr bwMode="auto">
          <a:xfrm>
            <a:off x="1677514" y="1861587"/>
            <a:ext cx="2688555" cy="1373422"/>
          </a:xfrm>
          <a:custGeom>
            <a:avLst/>
            <a:gdLst>
              <a:gd name="connsiteX0" fmla="*/ 0 w 2688555"/>
              <a:gd name="connsiteY0" fmla="*/ 0 h 1373422"/>
              <a:gd name="connsiteX1" fmla="*/ 120220 w 2688555"/>
              <a:gd name="connsiteY1" fmla="*/ 0 h 1373422"/>
              <a:gd name="connsiteX2" fmla="*/ 120220 w 2688555"/>
              <a:gd name="connsiteY2" fmla="*/ 47360 h 1373422"/>
              <a:gd name="connsiteX3" fmla="*/ 167579 w 2688555"/>
              <a:gd name="connsiteY3" fmla="*/ 47360 h 1373422"/>
              <a:gd name="connsiteX4" fmla="*/ 167579 w 2688555"/>
              <a:gd name="connsiteY4" fmla="*/ 182152 h 1373422"/>
              <a:gd name="connsiteX5" fmla="*/ 174865 w 2688555"/>
              <a:gd name="connsiteY5" fmla="*/ 182152 h 1373422"/>
              <a:gd name="connsiteX6" fmla="*/ 174865 w 2688555"/>
              <a:gd name="connsiteY6" fmla="*/ 236797 h 1373422"/>
              <a:gd name="connsiteX7" fmla="*/ 211296 w 2688555"/>
              <a:gd name="connsiteY7" fmla="*/ 236797 h 1373422"/>
              <a:gd name="connsiteX8" fmla="*/ 211296 w 2688555"/>
              <a:gd name="connsiteY8" fmla="*/ 276870 h 1373422"/>
              <a:gd name="connsiteX9" fmla="*/ 229511 w 2688555"/>
              <a:gd name="connsiteY9" fmla="*/ 276870 h 1373422"/>
              <a:gd name="connsiteX10" fmla="*/ 229511 w 2688555"/>
              <a:gd name="connsiteY10" fmla="*/ 324230 h 1373422"/>
              <a:gd name="connsiteX11" fmla="*/ 309657 w 2688555"/>
              <a:gd name="connsiteY11" fmla="*/ 324230 h 1373422"/>
              <a:gd name="connsiteX12" fmla="*/ 309657 w 2688555"/>
              <a:gd name="connsiteY12" fmla="*/ 360660 h 1373422"/>
              <a:gd name="connsiteX13" fmla="*/ 389804 w 2688555"/>
              <a:gd name="connsiteY13" fmla="*/ 360660 h 1373422"/>
              <a:gd name="connsiteX14" fmla="*/ 389804 w 2688555"/>
              <a:gd name="connsiteY14" fmla="*/ 404376 h 1373422"/>
              <a:gd name="connsiteX15" fmla="*/ 422591 w 2688555"/>
              <a:gd name="connsiteY15" fmla="*/ 404376 h 1373422"/>
              <a:gd name="connsiteX16" fmla="*/ 422591 w 2688555"/>
              <a:gd name="connsiteY16" fmla="*/ 459022 h 1373422"/>
              <a:gd name="connsiteX17" fmla="*/ 444449 w 2688555"/>
              <a:gd name="connsiteY17" fmla="*/ 459022 h 1373422"/>
              <a:gd name="connsiteX18" fmla="*/ 444449 w 2688555"/>
              <a:gd name="connsiteY18" fmla="*/ 495452 h 1373422"/>
              <a:gd name="connsiteX19" fmla="*/ 502738 w 2688555"/>
              <a:gd name="connsiteY19" fmla="*/ 495452 h 1373422"/>
              <a:gd name="connsiteX20" fmla="*/ 502738 w 2688555"/>
              <a:gd name="connsiteY20" fmla="*/ 542811 h 1373422"/>
              <a:gd name="connsiteX21" fmla="*/ 513667 w 2688555"/>
              <a:gd name="connsiteY21" fmla="*/ 542811 h 1373422"/>
              <a:gd name="connsiteX22" fmla="*/ 513667 w 2688555"/>
              <a:gd name="connsiteY22" fmla="*/ 593814 h 1373422"/>
              <a:gd name="connsiteX23" fmla="*/ 579242 w 2688555"/>
              <a:gd name="connsiteY23" fmla="*/ 593814 h 1373422"/>
              <a:gd name="connsiteX24" fmla="*/ 579242 w 2688555"/>
              <a:gd name="connsiteY24" fmla="*/ 670317 h 1373422"/>
              <a:gd name="connsiteX25" fmla="*/ 663031 w 2688555"/>
              <a:gd name="connsiteY25" fmla="*/ 670317 h 1373422"/>
              <a:gd name="connsiteX26" fmla="*/ 663031 w 2688555"/>
              <a:gd name="connsiteY26" fmla="*/ 717677 h 1373422"/>
              <a:gd name="connsiteX27" fmla="*/ 728606 w 2688555"/>
              <a:gd name="connsiteY27" fmla="*/ 717677 h 1373422"/>
              <a:gd name="connsiteX28" fmla="*/ 743178 w 2688555"/>
              <a:gd name="connsiteY28" fmla="*/ 717677 h 1373422"/>
              <a:gd name="connsiteX29" fmla="*/ 743178 w 2688555"/>
              <a:gd name="connsiteY29" fmla="*/ 775965 h 1373422"/>
              <a:gd name="connsiteX30" fmla="*/ 790537 w 2688555"/>
              <a:gd name="connsiteY30" fmla="*/ 775965 h 1373422"/>
              <a:gd name="connsiteX31" fmla="*/ 790537 w 2688555"/>
              <a:gd name="connsiteY31" fmla="*/ 816038 h 1373422"/>
              <a:gd name="connsiteX32" fmla="*/ 848826 w 2688555"/>
              <a:gd name="connsiteY32" fmla="*/ 816038 h 1373422"/>
              <a:gd name="connsiteX33" fmla="*/ 848826 w 2688555"/>
              <a:gd name="connsiteY33" fmla="*/ 867041 h 1373422"/>
              <a:gd name="connsiteX34" fmla="*/ 1005476 w 2688555"/>
              <a:gd name="connsiteY34" fmla="*/ 867041 h 1373422"/>
              <a:gd name="connsiteX35" fmla="*/ 1005476 w 2688555"/>
              <a:gd name="connsiteY35" fmla="*/ 903471 h 1373422"/>
              <a:gd name="connsiteX36" fmla="*/ 1224057 w 2688555"/>
              <a:gd name="connsiteY36" fmla="*/ 903471 h 1373422"/>
              <a:gd name="connsiteX37" fmla="*/ 1224057 w 2688555"/>
              <a:gd name="connsiteY37" fmla="*/ 958117 h 1373422"/>
              <a:gd name="connsiteX38" fmla="*/ 1340634 w 2688555"/>
              <a:gd name="connsiteY38" fmla="*/ 958117 h 1373422"/>
              <a:gd name="connsiteX39" fmla="*/ 1340634 w 2688555"/>
              <a:gd name="connsiteY39" fmla="*/ 1001833 h 1373422"/>
              <a:gd name="connsiteX40" fmla="*/ 1533715 w 2688555"/>
              <a:gd name="connsiteY40" fmla="*/ 1001833 h 1373422"/>
              <a:gd name="connsiteX41" fmla="*/ 1533715 w 2688555"/>
              <a:gd name="connsiteY41" fmla="*/ 1052835 h 1373422"/>
              <a:gd name="connsiteX42" fmla="*/ 1668507 w 2688555"/>
              <a:gd name="connsiteY42" fmla="*/ 1052835 h 1373422"/>
              <a:gd name="connsiteX43" fmla="*/ 1668507 w 2688555"/>
              <a:gd name="connsiteY43" fmla="*/ 1122053 h 1373422"/>
              <a:gd name="connsiteX44" fmla="*/ 1927162 w 2688555"/>
              <a:gd name="connsiteY44" fmla="*/ 1122053 h 1373422"/>
              <a:gd name="connsiteX45" fmla="*/ 1927162 w 2688555"/>
              <a:gd name="connsiteY45" fmla="*/ 1191270 h 1373422"/>
              <a:gd name="connsiteX46" fmla="*/ 1938091 w 2688555"/>
              <a:gd name="connsiteY46" fmla="*/ 1191270 h 1373422"/>
              <a:gd name="connsiteX47" fmla="*/ 1938091 w 2688555"/>
              <a:gd name="connsiteY47" fmla="*/ 1264131 h 1373422"/>
              <a:gd name="connsiteX48" fmla="*/ 2167602 w 2688555"/>
              <a:gd name="connsiteY48" fmla="*/ 1264131 h 1373422"/>
              <a:gd name="connsiteX49" fmla="*/ 2167602 w 2688555"/>
              <a:gd name="connsiteY49" fmla="*/ 1373422 h 1373422"/>
              <a:gd name="connsiteX50" fmla="*/ 2688555 w 2688555"/>
              <a:gd name="connsiteY50" fmla="*/ 1373422 h 137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688555" h="1373422">
                <a:moveTo>
                  <a:pt x="0" y="0"/>
                </a:moveTo>
                <a:lnTo>
                  <a:pt x="120220" y="0"/>
                </a:lnTo>
                <a:lnTo>
                  <a:pt x="120220" y="47360"/>
                </a:lnTo>
                <a:lnTo>
                  <a:pt x="167579" y="47360"/>
                </a:lnTo>
                <a:lnTo>
                  <a:pt x="167579" y="182152"/>
                </a:lnTo>
                <a:lnTo>
                  <a:pt x="174865" y="182152"/>
                </a:lnTo>
                <a:lnTo>
                  <a:pt x="174865" y="236797"/>
                </a:lnTo>
                <a:lnTo>
                  <a:pt x="211296" y="236797"/>
                </a:lnTo>
                <a:lnTo>
                  <a:pt x="211296" y="276870"/>
                </a:lnTo>
                <a:lnTo>
                  <a:pt x="229511" y="276870"/>
                </a:lnTo>
                <a:lnTo>
                  <a:pt x="229511" y="324230"/>
                </a:lnTo>
                <a:lnTo>
                  <a:pt x="309657" y="324230"/>
                </a:lnTo>
                <a:lnTo>
                  <a:pt x="309657" y="360660"/>
                </a:lnTo>
                <a:lnTo>
                  <a:pt x="389804" y="360660"/>
                </a:lnTo>
                <a:lnTo>
                  <a:pt x="389804" y="404376"/>
                </a:lnTo>
                <a:lnTo>
                  <a:pt x="422591" y="404376"/>
                </a:lnTo>
                <a:lnTo>
                  <a:pt x="422591" y="459022"/>
                </a:lnTo>
                <a:lnTo>
                  <a:pt x="444449" y="459022"/>
                </a:lnTo>
                <a:lnTo>
                  <a:pt x="444449" y="495452"/>
                </a:lnTo>
                <a:lnTo>
                  <a:pt x="502738" y="495452"/>
                </a:lnTo>
                <a:lnTo>
                  <a:pt x="502738" y="542811"/>
                </a:lnTo>
                <a:lnTo>
                  <a:pt x="513667" y="542811"/>
                </a:lnTo>
                <a:lnTo>
                  <a:pt x="513667" y="593814"/>
                </a:lnTo>
                <a:lnTo>
                  <a:pt x="579242" y="593814"/>
                </a:lnTo>
                <a:lnTo>
                  <a:pt x="579242" y="670317"/>
                </a:lnTo>
                <a:lnTo>
                  <a:pt x="663031" y="670317"/>
                </a:lnTo>
                <a:lnTo>
                  <a:pt x="663031" y="717677"/>
                </a:lnTo>
                <a:lnTo>
                  <a:pt x="728606" y="717677"/>
                </a:lnTo>
                <a:lnTo>
                  <a:pt x="743178" y="717677"/>
                </a:lnTo>
                <a:lnTo>
                  <a:pt x="743178" y="775965"/>
                </a:lnTo>
                <a:lnTo>
                  <a:pt x="790537" y="775965"/>
                </a:lnTo>
                <a:lnTo>
                  <a:pt x="790537" y="816038"/>
                </a:lnTo>
                <a:lnTo>
                  <a:pt x="848826" y="816038"/>
                </a:lnTo>
                <a:lnTo>
                  <a:pt x="848826" y="867041"/>
                </a:lnTo>
                <a:lnTo>
                  <a:pt x="1005476" y="867041"/>
                </a:lnTo>
                <a:lnTo>
                  <a:pt x="1005476" y="903471"/>
                </a:lnTo>
                <a:lnTo>
                  <a:pt x="1224057" y="903471"/>
                </a:lnTo>
                <a:lnTo>
                  <a:pt x="1224057" y="958117"/>
                </a:lnTo>
                <a:lnTo>
                  <a:pt x="1340634" y="958117"/>
                </a:lnTo>
                <a:lnTo>
                  <a:pt x="1340634" y="1001833"/>
                </a:lnTo>
                <a:lnTo>
                  <a:pt x="1533715" y="1001833"/>
                </a:lnTo>
                <a:lnTo>
                  <a:pt x="1533715" y="1052835"/>
                </a:lnTo>
                <a:lnTo>
                  <a:pt x="1668507" y="1052835"/>
                </a:lnTo>
                <a:lnTo>
                  <a:pt x="1668507" y="1122053"/>
                </a:lnTo>
                <a:lnTo>
                  <a:pt x="1927162" y="1122053"/>
                </a:lnTo>
                <a:lnTo>
                  <a:pt x="1927162" y="1191270"/>
                </a:lnTo>
                <a:lnTo>
                  <a:pt x="1938091" y="1191270"/>
                </a:lnTo>
                <a:lnTo>
                  <a:pt x="1938091" y="1264131"/>
                </a:lnTo>
                <a:lnTo>
                  <a:pt x="2167602" y="1264131"/>
                </a:lnTo>
                <a:lnTo>
                  <a:pt x="2167602" y="1373422"/>
                </a:lnTo>
                <a:lnTo>
                  <a:pt x="2688555" y="137342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Freeform: Shape 49">
            <a:extLst>
              <a:ext uri="{FF2B5EF4-FFF2-40B4-BE49-F238E27FC236}">
                <a16:creationId xmlns:a16="http://schemas.microsoft.com/office/drawing/2014/main" id="{3DF32F69-C888-F2DA-BC04-E26230444125}"/>
              </a:ext>
            </a:extLst>
          </p:cNvPr>
          <p:cNvSpPr/>
          <p:nvPr/>
        </p:nvSpPr>
        <p:spPr bwMode="auto">
          <a:xfrm>
            <a:off x="1670228" y="1865230"/>
            <a:ext cx="2721342" cy="1169412"/>
          </a:xfrm>
          <a:custGeom>
            <a:avLst/>
            <a:gdLst>
              <a:gd name="connsiteX0" fmla="*/ 0 w 2721342"/>
              <a:gd name="connsiteY0" fmla="*/ 0 h 1169412"/>
              <a:gd name="connsiteX1" fmla="*/ 72861 w 2721342"/>
              <a:gd name="connsiteY1" fmla="*/ 0 h 1169412"/>
              <a:gd name="connsiteX2" fmla="*/ 72861 w 2721342"/>
              <a:gd name="connsiteY2" fmla="*/ 40074 h 1169412"/>
              <a:gd name="connsiteX3" fmla="*/ 112934 w 2721342"/>
              <a:gd name="connsiteY3" fmla="*/ 40074 h 1169412"/>
              <a:gd name="connsiteX4" fmla="*/ 127506 w 2721342"/>
              <a:gd name="connsiteY4" fmla="*/ 40074 h 1169412"/>
              <a:gd name="connsiteX5" fmla="*/ 127506 w 2721342"/>
              <a:gd name="connsiteY5" fmla="*/ 80147 h 1169412"/>
              <a:gd name="connsiteX6" fmla="*/ 207653 w 2721342"/>
              <a:gd name="connsiteY6" fmla="*/ 80147 h 1169412"/>
              <a:gd name="connsiteX7" fmla="*/ 207653 w 2721342"/>
              <a:gd name="connsiteY7" fmla="*/ 138435 h 1169412"/>
              <a:gd name="connsiteX8" fmla="*/ 262298 w 2721342"/>
              <a:gd name="connsiteY8" fmla="*/ 138435 h 1169412"/>
              <a:gd name="connsiteX9" fmla="*/ 262298 w 2721342"/>
              <a:gd name="connsiteY9" fmla="*/ 185795 h 1169412"/>
              <a:gd name="connsiteX10" fmla="*/ 295085 w 2721342"/>
              <a:gd name="connsiteY10" fmla="*/ 185795 h 1169412"/>
              <a:gd name="connsiteX11" fmla="*/ 295085 w 2721342"/>
              <a:gd name="connsiteY11" fmla="*/ 225868 h 1169412"/>
              <a:gd name="connsiteX12" fmla="*/ 397090 w 2721342"/>
              <a:gd name="connsiteY12" fmla="*/ 225868 h 1169412"/>
              <a:gd name="connsiteX13" fmla="*/ 397090 w 2721342"/>
              <a:gd name="connsiteY13" fmla="*/ 262298 h 1169412"/>
              <a:gd name="connsiteX14" fmla="*/ 448092 w 2721342"/>
              <a:gd name="connsiteY14" fmla="*/ 262298 h 1169412"/>
              <a:gd name="connsiteX15" fmla="*/ 448092 w 2721342"/>
              <a:gd name="connsiteY15" fmla="*/ 306015 h 1169412"/>
              <a:gd name="connsiteX16" fmla="*/ 484523 w 2721342"/>
              <a:gd name="connsiteY16" fmla="*/ 306015 h 1169412"/>
              <a:gd name="connsiteX17" fmla="*/ 484523 w 2721342"/>
              <a:gd name="connsiteY17" fmla="*/ 357017 h 1169412"/>
              <a:gd name="connsiteX18" fmla="*/ 531882 w 2721342"/>
              <a:gd name="connsiteY18" fmla="*/ 357017 h 1169412"/>
              <a:gd name="connsiteX19" fmla="*/ 531882 w 2721342"/>
              <a:gd name="connsiteY19" fmla="*/ 440807 h 1169412"/>
              <a:gd name="connsiteX20" fmla="*/ 564669 w 2721342"/>
              <a:gd name="connsiteY20" fmla="*/ 440807 h 1169412"/>
              <a:gd name="connsiteX21" fmla="*/ 564669 w 2721342"/>
              <a:gd name="connsiteY21" fmla="*/ 484523 h 1169412"/>
              <a:gd name="connsiteX22" fmla="*/ 590171 w 2721342"/>
              <a:gd name="connsiteY22" fmla="*/ 484523 h 1169412"/>
              <a:gd name="connsiteX23" fmla="*/ 590171 w 2721342"/>
              <a:gd name="connsiteY23" fmla="*/ 539168 h 1169412"/>
              <a:gd name="connsiteX24" fmla="*/ 615672 w 2721342"/>
              <a:gd name="connsiteY24" fmla="*/ 539168 h 1169412"/>
              <a:gd name="connsiteX25" fmla="*/ 615672 w 2721342"/>
              <a:gd name="connsiteY25" fmla="*/ 582885 h 1169412"/>
              <a:gd name="connsiteX26" fmla="*/ 673960 w 2721342"/>
              <a:gd name="connsiteY26" fmla="*/ 582885 h 1169412"/>
              <a:gd name="connsiteX27" fmla="*/ 673960 w 2721342"/>
              <a:gd name="connsiteY27" fmla="*/ 622958 h 1169412"/>
              <a:gd name="connsiteX28" fmla="*/ 681246 w 2721342"/>
              <a:gd name="connsiteY28" fmla="*/ 622958 h 1169412"/>
              <a:gd name="connsiteX29" fmla="*/ 681246 w 2721342"/>
              <a:gd name="connsiteY29" fmla="*/ 670317 h 1169412"/>
              <a:gd name="connsiteX30" fmla="*/ 735892 w 2721342"/>
              <a:gd name="connsiteY30" fmla="*/ 670317 h 1169412"/>
              <a:gd name="connsiteX31" fmla="*/ 735892 w 2721342"/>
              <a:gd name="connsiteY31" fmla="*/ 710391 h 1169412"/>
              <a:gd name="connsiteX32" fmla="*/ 772322 w 2721342"/>
              <a:gd name="connsiteY32" fmla="*/ 710391 h 1169412"/>
              <a:gd name="connsiteX33" fmla="*/ 772322 w 2721342"/>
              <a:gd name="connsiteY33" fmla="*/ 750464 h 1169412"/>
              <a:gd name="connsiteX34" fmla="*/ 786894 w 2721342"/>
              <a:gd name="connsiteY34" fmla="*/ 765036 h 1169412"/>
              <a:gd name="connsiteX35" fmla="*/ 786894 w 2721342"/>
              <a:gd name="connsiteY35" fmla="*/ 794180 h 1169412"/>
              <a:gd name="connsiteX36" fmla="*/ 928972 w 2721342"/>
              <a:gd name="connsiteY36" fmla="*/ 794180 h 1169412"/>
              <a:gd name="connsiteX37" fmla="*/ 928972 w 2721342"/>
              <a:gd name="connsiteY37" fmla="*/ 841540 h 1169412"/>
              <a:gd name="connsiteX38" fmla="*/ 1081979 w 2721342"/>
              <a:gd name="connsiteY38" fmla="*/ 841540 h 1169412"/>
              <a:gd name="connsiteX39" fmla="*/ 1081979 w 2721342"/>
              <a:gd name="connsiteY39" fmla="*/ 885256 h 1169412"/>
              <a:gd name="connsiteX40" fmla="*/ 1140268 w 2721342"/>
              <a:gd name="connsiteY40" fmla="*/ 885256 h 1169412"/>
              <a:gd name="connsiteX41" fmla="*/ 1154840 w 2721342"/>
              <a:gd name="connsiteY41" fmla="*/ 885256 h 1169412"/>
              <a:gd name="connsiteX42" fmla="*/ 1154840 w 2721342"/>
              <a:gd name="connsiteY42" fmla="*/ 972689 h 1169412"/>
              <a:gd name="connsiteX43" fmla="*/ 1275060 w 2721342"/>
              <a:gd name="connsiteY43" fmla="*/ 972689 h 1169412"/>
              <a:gd name="connsiteX44" fmla="*/ 1275060 w 2721342"/>
              <a:gd name="connsiteY44" fmla="*/ 1023691 h 1169412"/>
              <a:gd name="connsiteX45" fmla="*/ 1326062 w 2721342"/>
              <a:gd name="connsiteY45" fmla="*/ 1023691 h 1169412"/>
              <a:gd name="connsiteX46" fmla="*/ 1326062 w 2721342"/>
              <a:gd name="connsiteY46" fmla="*/ 1071050 h 1169412"/>
              <a:gd name="connsiteX47" fmla="*/ 1675793 w 2721342"/>
              <a:gd name="connsiteY47" fmla="*/ 1071050 h 1169412"/>
              <a:gd name="connsiteX48" fmla="*/ 1675793 w 2721342"/>
              <a:gd name="connsiteY48" fmla="*/ 1122053 h 1169412"/>
              <a:gd name="connsiteX49" fmla="*/ 1857944 w 2721342"/>
              <a:gd name="connsiteY49" fmla="*/ 1122053 h 1169412"/>
              <a:gd name="connsiteX50" fmla="*/ 1857944 w 2721342"/>
              <a:gd name="connsiteY50" fmla="*/ 1169412 h 1169412"/>
              <a:gd name="connsiteX51" fmla="*/ 2721342 w 2721342"/>
              <a:gd name="connsiteY51" fmla="*/ 1169412 h 116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21342" h="1169412">
                <a:moveTo>
                  <a:pt x="0" y="0"/>
                </a:moveTo>
                <a:lnTo>
                  <a:pt x="72861" y="0"/>
                </a:lnTo>
                <a:lnTo>
                  <a:pt x="72861" y="40074"/>
                </a:lnTo>
                <a:lnTo>
                  <a:pt x="112934" y="40074"/>
                </a:lnTo>
                <a:lnTo>
                  <a:pt x="127506" y="40074"/>
                </a:lnTo>
                <a:lnTo>
                  <a:pt x="127506" y="80147"/>
                </a:lnTo>
                <a:lnTo>
                  <a:pt x="207653" y="80147"/>
                </a:lnTo>
                <a:lnTo>
                  <a:pt x="207653" y="138435"/>
                </a:lnTo>
                <a:lnTo>
                  <a:pt x="262298" y="138435"/>
                </a:lnTo>
                <a:lnTo>
                  <a:pt x="262298" y="185795"/>
                </a:lnTo>
                <a:lnTo>
                  <a:pt x="295085" y="185795"/>
                </a:lnTo>
                <a:lnTo>
                  <a:pt x="295085" y="225868"/>
                </a:lnTo>
                <a:lnTo>
                  <a:pt x="397090" y="225868"/>
                </a:lnTo>
                <a:lnTo>
                  <a:pt x="397090" y="262298"/>
                </a:lnTo>
                <a:lnTo>
                  <a:pt x="448092" y="262298"/>
                </a:lnTo>
                <a:lnTo>
                  <a:pt x="448092" y="306015"/>
                </a:lnTo>
                <a:lnTo>
                  <a:pt x="484523" y="306015"/>
                </a:lnTo>
                <a:lnTo>
                  <a:pt x="484523" y="357017"/>
                </a:lnTo>
                <a:lnTo>
                  <a:pt x="531882" y="357017"/>
                </a:lnTo>
                <a:lnTo>
                  <a:pt x="531882" y="440807"/>
                </a:lnTo>
                <a:lnTo>
                  <a:pt x="564669" y="440807"/>
                </a:lnTo>
                <a:lnTo>
                  <a:pt x="564669" y="484523"/>
                </a:lnTo>
                <a:lnTo>
                  <a:pt x="590171" y="484523"/>
                </a:lnTo>
                <a:lnTo>
                  <a:pt x="590171" y="539168"/>
                </a:lnTo>
                <a:lnTo>
                  <a:pt x="615672" y="539168"/>
                </a:lnTo>
                <a:lnTo>
                  <a:pt x="615672" y="582885"/>
                </a:lnTo>
                <a:lnTo>
                  <a:pt x="673960" y="582885"/>
                </a:lnTo>
                <a:lnTo>
                  <a:pt x="673960" y="622958"/>
                </a:lnTo>
                <a:lnTo>
                  <a:pt x="681246" y="622958"/>
                </a:lnTo>
                <a:lnTo>
                  <a:pt x="681246" y="670317"/>
                </a:lnTo>
                <a:lnTo>
                  <a:pt x="735892" y="670317"/>
                </a:lnTo>
                <a:lnTo>
                  <a:pt x="735892" y="710391"/>
                </a:lnTo>
                <a:lnTo>
                  <a:pt x="772322" y="710391"/>
                </a:lnTo>
                <a:lnTo>
                  <a:pt x="772322" y="750464"/>
                </a:lnTo>
                <a:lnTo>
                  <a:pt x="786894" y="765036"/>
                </a:lnTo>
                <a:lnTo>
                  <a:pt x="786894" y="794180"/>
                </a:lnTo>
                <a:lnTo>
                  <a:pt x="928972" y="794180"/>
                </a:lnTo>
                <a:lnTo>
                  <a:pt x="928972" y="841540"/>
                </a:lnTo>
                <a:lnTo>
                  <a:pt x="1081979" y="841540"/>
                </a:lnTo>
                <a:lnTo>
                  <a:pt x="1081979" y="885256"/>
                </a:lnTo>
                <a:lnTo>
                  <a:pt x="1140268" y="885256"/>
                </a:lnTo>
                <a:lnTo>
                  <a:pt x="1154840" y="885256"/>
                </a:lnTo>
                <a:lnTo>
                  <a:pt x="1154840" y="972689"/>
                </a:lnTo>
                <a:lnTo>
                  <a:pt x="1275060" y="972689"/>
                </a:lnTo>
                <a:lnTo>
                  <a:pt x="1275060" y="1023691"/>
                </a:lnTo>
                <a:lnTo>
                  <a:pt x="1326062" y="1023691"/>
                </a:lnTo>
                <a:lnTo>
                  <a:pt x="1326062" y="1071050"/>
                </a:lnTo>
                <a:lnTo>
                  <a:pt x="1675793" y="1071050"/>
                </a:lnTo>
                <a:lnTo>
                  <a:pt x="1675793" y="1122053"/>
                </a:lnTo>
                <a:lnTo>
                  <a:pt x="1857944" y="1122053"/>
                </a:lnTo>
                <a:lnTo>
                  <a:pt x="1857944" y="1169412"/>
                </a:lnTo>
                <a:lnTo>
                  <a:pt x="2721342" y="116941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B4FE874C-354C-B687-A0FF-3060CFC7A7B0}"/>
              </a:ext>
            </a:extLst>
          </p:cNvPr>
          <p:cNvSpPr txBox="1"/>
          <p:nvPr/>
        </p:nvSpPr>
        <p:spPr bwMode="auto">
          <a:xfrm>
            <a:off x="7507195" y="4348579"/>
            <a:ext cx="2835634"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06" name="Freeform 4">
            <a:extLst>
              <a:ext uri="{FF2B5EF4-FFF2-40B4-BE49-F238E27FC236}">
                <a16:creationId xmlns:a16="http://schemas.microsoft.com/office/drawing/2014/main" id="{0C96EE4C-3AD4-4CE0-77BB-23FDB8EC4B88}"/>
              </a:ext>
            </a:extLst>
          </p:cNvPr>
          <p:cNvSpPr/>
          <p:nvPr/>
        </p:nvSpPr>
        <p:spPr bwMode="auto">
          <a:xfrm>
            <a:off x="7354497" y="1792122"/>
            <a:ext cx="3101768" cy="2326711"/>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7" name="Group 106">
            <a:extLst>
              <a:ext uri="{FF2B5EF4-FFF2-40B4-BE49-F238E27FC236}">
                <a16:creationId xmlns:a16="http://schemas.microsoft.com/office/drawing/2014/main" id="{2932F4A1-9BD7-C45E-50FC-9939AEEE2396}"/>
              </a:ext>
            </a:extLst>
          </p:cNvPr>
          <p:cNvGrpSpPr/>
          <p:nvPr/>
        </p:nvGrpSpPr>
        <p:grpSpPr>
          <a:xfrm>
            <a:off x="7297562" y="1857054"/>
            <a:ext cx="56936" cy="2261779"/>
            <a:chOff x="2682149" y="1462826"/>
            <a:chExt cx="59123" cy="3266458"/>
          </a:xfrm>
        </p:grpSpPr>
        <p:cxnSp>
          <p:nvCxnSpPr>
            <p:cNvPr id="108" name="Straight Connector 107">
              <a:extLst>
                <a:ext uri="{FF2B5EF4-FFF2-40B4-BE49-F238E27FC236}">
                  <a16:creationId xmlns:a16="http://schemas.microsoft.com/office/drawing/2014/main" id="{7873B5FD-A2E4-4978-F4C0-AA36C4E93259}"/>
                </a:ext>
              </a:extLst>
            </p:cNvPr>
            <p:cNvCxnSpPr/>
            <p:nvPr/>
          </p:nvCxnSpPr>
          <p:spPr bwMode="auto">
            <a:xfrm>
              <a:off x="2682149" y="1462826"/>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767FF9B-61FC-C4BD-7B9E-EDF0DD13407E}"/>
                </a:ext>
              </a:extLst>
            </p:cNvPr>
            <p:cNvCxnSpPr/>
            <p:nvPr/>
          </p:nvCxnSpPr>
          <p:spPr bwMode="auto">
            <a:xfrm>
              <a:off x="2682149" y="2112409"/>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11CC82B-B13B-6786-863D-5DF2AEB3F4E4}"/>
                </a:ext>
              </a:extLst>
            </p:cNvPr>
            <p:cNvCxnSpPr/>
            <p:nvPr/>
          </p:nvCxnSpPr>
          <p:spPr bwMode="auto">
            <a:xfrm>
              <a:off x="2682149" y="2773002"/>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FC94DFC-F38C-B4F8-83B0-3F3FDA96F4E4}"/>
                </a:ext>
              </a:extLst>
            </p:cNvPr>
            <p:cNvCxnSpPr/>
            <p:nvPr/>
          </p:nvCxnSpPr>
          <p:spPr bwMode="auto">
            <a:xfrm>
              <a:off x="2682149" y="3422585"/>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F966F82-693D-9797-7643-99468326F132}"/>
                </a:ext>
              </a:extLst>
            </p:cNvPr>
            <p:cNvCxnSpPr/>
            <p:nvPr/>
          </p:nvCxnSpPr>
          <p:spPr bwMode="auto">
            <a:xfrm>
              <a:off x="2682149" y="4079701"/>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216FF07-DE90-CAB3-7AAC-C2C1E5E8F6E5}"/>
                </a:ext>
              </a:extLst>
            </p:cNvPr>
            <p:cNvCxnSpPr/>
            <p:nvPr/>
          </p:nvCxnSpPr>
          <p:spPr bwMode="auto">
            <a:xfrm>
              <a:off x="2682149" y="4729284"/>
              <a:ext cx="59123" cy="0"/>
            </a:xfrm>
            <a:prstGeom prst="line">
              <a:avLst/>
            </a:prstGeom>
            <a:noFill/>
            <a:ln w="28575"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BD8E653F-941A-431D-565B-2E107BA49E34}"/>
              </a:ext>
            </a:extLst>
          </p:cNvPr>
          <p:cNvSpPr txBox="1"/>
          <p:nvPr/>
        </p:nvSpPr>
        <p:spPr bwMode="auto">
          <a:xfrm>
            <a:off x="6826689" y="16766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5" name="TextBox 114">
            <a:extLst>
              <a:ext uri="{FF2B5EF4-FFF2-40B4-BE49-F238E27FC236}">
                <a16:creationId xmlns:a16="http://schemas.microsoft.com/office/drawing/2014/main" id="{F71F2419-B578-6536-9AD1-7E71EA3BD730}"/>
              </a:ext>
            </a:extLst>
          </p:cNvPr>
          <p:cNvSpPr txBox="1"/>
          <p:nvPr/>
        </p:nvSpPr>
        <p:spPr bwMode="auto">
          <a:xfrm>
            <a:off x="6943709" y="21254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6" name="TextBox 115">
            <a:extLst>
              <a:ext uri="{FF2B5EF4-FFF2-40B4-BE49-F238E27FC236}">
                <a16:creationId xmlns:a16="http://schemas.microsoft.com/office/drawing/2014/main" id="{EF4277DD-3D88-1D89-4266-FE84A15110A0}"/>
              </a:ext>
            </a:extLst>
          </p:cNvPr>
          <p:cNvSpPr txBox="1"/>
          <p:nvPr/>
        </p:nvSpPr>
        <p:spPr bwMode="auto">
          <a:xfrm>
            <a:off x="6939435" y="2576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7" name="TextBox 116">
            <a:extLst>
              <a:ext uri="{FF2B5EF4-FFF2-40B4-BE49-F238E27FC236}">
                <a16:creationId xmlns:a16="http://schemas.microsoft.com/office/drawing/2014/main" id="{6AFF3718-7E0F-94C4-A176-E735CEBC45B4}"/>
              </a:ext>
            </a:extLst>
          </p:cNvPr>
          <p:cNvSpPr txBox="1"/>
          <p:nvPr/>
        </p:nvSpPr>
        <p:spPr bwMode="auto">
          <a:xfrm>
            <a:off x="6939435" y="30254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8" name="TextBox 117">
            <a:extLst>
              <a:ext uri="{FF2B5EF4-FFF2-40B4-BE49-F238E27FC236}">
                <a16:creationId xmlns:a16="http://schemas.microsoft.com/office/drawing/2014/main" id="{E5FFF581-4600-8037-BABB-AAE020C8BAD1}"/>
              </a:ext>
            </a:extLst>
          </p:cNvPr>
          <p:cNvSpPr txBox="1"/>
          <p:nvPr/>
        </p:nvSpPr>
        <p:spPr bwMode="auto">
          <a:xfrm>
            <a:off x="6947352" y="34853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9" name="TextBox 118">
            <a:extLst>
              <a:ext uri="{FF2B5EF4-FFF2-40B4-BE49-F238E27FC236}">
                <a16:creationId xmlns:a16="http://schemas.microsoft.com/office/drawing/2014/main" id="{49CDA055-11C0-CC25-6CA0-C8AC2E98ABBF}"/>
              </a:ext>
            </a:extLst>
          </p:cNvPr>
          <p:cNvSpPr txBox="1"/>
          <p:nvPr/>
        </p:nvSpPr>
        <p:spPr bwMode="auto">
          <a:xfrm>
            <a:off x="7064371" y="39341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120" name="Group 119">
            <a:extLst>
              <a:ext uri="{FF2B5EF4-FFF2-40B4-BE49-F238E27FC236}">
                <a16:creationId xmlns:a16="http://schemas.microsoft.com/office/drawing/2014/main" id="{C7942DE4-1F31-7293-404A-A804174852C5}"/>
              </a:ext>
            </a:extLst>
          </p:cNvPr>
          <p:cNvGrpSpPr/>
          <p:nvPr/>
        </p:nvGrpSpPr>
        <p:grpSpPr>
          <a:xfrm rot="5400000">
            <a:off x="8854041" y="2624882"/>
            <a:ext cx="52144" cy="3054287"/>
            <a:chOff x="2682149" y="1462826"/>
            <a:chExt cx="59123" cy="3266458"/>
          </a:xfrm>
        </p:grpSpPr>
        <p:cxnSp>
          <p:nvCxnSpPr>
            <p:cNvPr id="121" name="Straight Connector 120">
              <a:extLst>
                <a:ext uri="{FF2B5EF4-FFF2-40B4-BE49-F238E27FC236}">
                  <a16:creationId xmlns:a16="http://schemas.microsoft.com/office/drawing/2014/main" id="{429AA905-11DB-8000-2760-84D0F9F719A4}"/>
                </a:ext>
              </a:extLst>
            </p:cNvPr>
            <p:cNvCxnSpPr/>
            <p:nvPr/>
          </p:nvCxnSpPr>
          <p:spPr bwMode="auto">
            <a:xfrm>
              <a:off x="2682149" y="1462826"/>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476DC30-187E-FEB2-4B0A-D65286CC4241}"/>
                </a:ext>
              </a:extLst>
            </p:cNvPr>
            <p:cNvCxnSpPr/>
            <p:nvPr/>
          </p:nvCxnSpPr>
          <p:spPr bwMode="auto">
            <a:xfrm>
              <a:off x="2682149" y="2112409"/>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AFB7D8F-1E25-2860-FDE5-A52CFA370D14}"/>
                </a:ext>
              </a:extLst>
            </p:cNvPr>
            <p:cNvCxnSpPr/>
            <p:nvPr/>
          </p:nvCxnSpPr>
          <p:spPr bwMode="auto">
            <a:xfrm>
              <a:off x="2682149" y="2773002"/>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41D4AA7-BA52-BA95-D2FA-1EF9DCDC8689}"/>
                </a:ext>
              </a:extLst>
            </p:cNvPr>
            <p:cNvCxnSpPr/>
            <p:nvPr/>
          </p:nvCxnSpPr>
          <p:spPr bwMode="auto">
            <a:xfrm>
              <a:off x="2682149" y="3422585"/>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964A3F4-E2D2-C21E-655C-0F8F9D7B87F8}"/>
                </a:ext>
              </a:extLst>
            </p:cNvPr>
            <p:cNvCxnSpPr/>
            <p:nvPr/>
          </p:nvCxnSpPr>
          <p:spPr bwMode="auto">
            <a:xfrm>
              <a:off x="2682149" y="4079701"/>
              <a:ext cx="59123"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59ABD4E-0163-0ABC-B06D-DBEE9F8622A7}"/>
                </a:ext>
              </a:extLst>
            </p:cNvPr>
            <p:cNvCxnSpPr/>
            <p:nvPr/>
          </p:nvCxnSpPr>
          <p:spPr bwMode="auto">
            <a:xfrm>
              <a:off x="2682149" y="4729284"/>
              <a:ext cx="59123" cy="0"/>
            </a:xfrm>
            <a:prstGeom prst="line">
              <a:avLst/>
            </a:prstGeom>
            <a:noFill/>
            <a:ln w="28575" cap="flat" cmpd="sng" algn="ctr">
              <a:solidFill>
                <a:schemeClr val="bg1"/>
              </a:solidFill>
              <a:prstDash val="solid"/>
              <a:round/>
              <a:headEnd type="none" w="med" len="med"/>
              <a:tailEnd type="none" w="med" len="med"/>
            </a:ln>
            <a:effectLst/>
          </p:spPr>
        </p:cxnSp>
      </p:grpSp>
      <p:sp>
        <p:nvSpPr>
          <p:cNvPr id="127" name="TextBox 126">
            <a:extLst>
              <a:ext uri="{FF2B5EF4-FFF2-40B4-BE49-F238E27FC236}">
                <a16:creationId xmlns:a16="http://schemas.microsoft.com/office/drawing/2014/main" id="{8070DFF1-22BF-F740-1EBB-A84692F61EC6}"/>
              </a:ext>
            </a:extLst>
          </p:cNvPr>
          <p:cNvSpPr txBox="1"/>
          <p:nvPr/>
        </p:nvSpPr>
        <p:spPr bwMode="auto">
          <a:xfrm>
            <a:off x="7205510" y="41145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8" name="TextBox 127">
            <a:extLst>
              <a:ext uri="{FF2B5EF4-FFF2-40B4-BE49-F238E27FC236}">
                <a16:creationId xmlns:a16="http://schemas.microsoft.com/office/drawing/2014/main" id="{23DBE776-4495-C1F0-B644-E2C7C128C15B}"/>
              </a:ext>
            </a:extLst>
          </p:cNvPr>
          <p:cNvSpPr txBox="1"/>
          <p:nvPr/>
        </p:nvSpPr>
        <p:spPr bwMode="auto">
          <a:xfrm>
            <a:off x="7747757" y="41105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29" name="TextBox 128">
            <a:extLst>
              <a:ext uri="{FF2B5EF4-FFF2-40B4-BE49-F238E27FC236}">
                <a16:creationId xmlns:a16="http://schemas.microsoft.com/office/drawing/2014/main" id="{2A760455-FAAC-1DA1-696D-9951D7C883C5}"/>
              </a:ext>
            </a:extLst>
          </p:cNvPr>
          <p:cNvSpPr txBox="1"/>
          <p:nvPr/>
        </p:nvSpPr>
        <p:spPr bwMode="auto">
          <a:xfrm>
            <a:off x="8368165" y="41145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30" name="TextBox 129">
            <a:extLst>
              <a:ext uri="{FF2B5EF4-FFF2-40B4-BE49-F238E27FC236}">
                <a16:creationId xmlns:a16="http://schemas.microsoft.com/office/drawing/2014/main" id="{5D8634D8-0C19-C014-DCB8-4457037BB170}"/>
              </a:ext>
            </a:extLst>
          </p:cNvPr>
          <p:cNvSpPr txBox="1"/>
          <p:nvPr/>
        </p:nvSpPr>
        <p:spPr bwMode="auto">
          <a:xfrm>
            <a:off x="8968921" y="41105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31" name="TextBox 130">
            <a:extLst>
              <a:ext uri="{FF2B5EF4-FFF2-40B4-BE49-F238E27FC236}">
                <a16:creationId xmlns:a16="http://schemas.microsoft.com/office/drawing/2014/main" id="{CFB6EA8B-44DB-28A4-B6BC-CE187A4C392D}"/>
              </a:ext>
            </a:extLst>
          </p:cNvPr>
          <p:cNvSpPr txBox="1"/>
          <p:nvPr/>
        </p:nvSpPr>
        <p:spPr bwMode="auto">
          <a:xfrm>
            <a:off x="9589761" y="41120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32" name="TextBox 131">
            <a:extLst>
              <a:ext uri="{FF2B5EF4-FFF2-40B4-BE49-F238E27FC236}">
                <a16:creationId xmlns:a16="http://schemas.microsoft.com/office/drawing/2014/main" id="{8CB24BB8-32A1-6FA9-13BA-DA2B85668BB8}"/>
              </a:ext>
            </a:extLst>
          </p:cNvPr>
          <p:cNvSpPr txBox="1"/>
          <p:nvPr/>
        </p:nvSpPr>
        <p:spPr bwMode="auto">
          <a:xfrm>
            <a:off x="10190517" y="41080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grpSp>
        <p:nvGrpSpPr>
          <p:cNvPr id="180" name="Group 179">
            <a:extLst>
              <a:ext uri="{FF2B5EF4-FFF2-40B4-BE49-F238E27FC236}">
                <a16:creationId xmlns:a16="http://schemas.microsoft.com/office/drawing/2014/main" id="{8EFD961E-418B-FEBB-790C-6F14C7C7A7EC}"/>
              </a:ext>
            </a:extLst>
          </p:cNvPr>
          <p:cNvGrpSpPr/>
          <p:nvPr/>
        </p:nvGrpSpPr>
        <p:grpSpPr>
          <a:xfrm>
            <a:off x="8297435" y="1980593"/>
            <a:ext cx="2687127" cy="646331"/>
            <a:chOff x="8234646" y="1965087"/>
            <a:chExt cx="2687127" cy="646331"/>
          </a:xfrm>
        </p:grpSpPr>
        <p:sp>
          <p:nvSpPr>
            <p:cNvPr id="133" name="TextBox 132">
              <a:extLst>
                <a:ext uri="{FF2B5EF4-FFF2-40B4-BE49-F238E27FC236}">
                  <a16:creationId xmlns:a16="http://schemas.microsoft.com/office/drawing/2014/main" id="{F8170417-4337-E657-246B-61D089739C2E}"/>
                </a:ext>
              </a:extLst>
            </p:cNvPr>
            <p:cNvSpPr txBox="1"/>
            <p:nvPr/>
          </p:nvSpPr>
          <p:spPr bwMode="auto">
            <a:xfrm>
              <a:off x="8468857" y="1965087"/>
              <a:ext cx="24529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NMA chemotherapy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NMA chemo + 1200 TBI</a:t>
              </a:r>
            </a:p>
          </p:txBody>
        </p:sp>
        <p:grpSp>
          <p:nvGrpSpPr>
            <p:cNvPr id="177" name="Group 176">
              <a:extLst>
                <a:ext uri="{FF2B5EF4-FFF2-40B4-BE49-F238E27FC236}">
                  <a16:creationId xmlns:a16="http://schemas.microsoft.com/office/drawing/2014/main" id="{16159909-7669-96B6-4F05-3E89A94E0CE0}"/>
                </a:ext>
              </a:extLst>
            </p:cNvPr>
            <p:cNvGrpSpPr/>
            <p:nvPr/>
          </p:nvGrpSpPr>
          <p:grpSpPr>
            <a:xfrm>
              <a:off x="8234646" y="2164409"/>
              <a:ext cx="251075" cy="276263"/>
              <a:chOff x="8643407" y="1897791"/>
              <a:chExt cx="251075" cy="276263"/>
            </a:xfrm>
          </p:grpSpPr>
          <p:cxnSp>
            <p:nvCxnSpPr>
              <p:cNvPr id="134" name="Straight Connector 133">
                <a:extLst>
                  <a:ext uri="{FF2B5EF4-FFF2-40B4-BE49-F238E27FC236}">
                    <a16:creationId xmlns:a16="http://schemas.microsoft.com/office/drawing/2014/main" id="{B085E713-33E8-1CCF-2372-CF6DD5F8801A}"/>
                  </a:ext>
                </a:extLst>
              </p:cNvPr>
              <p:cNvCxnSpPr/>
              <p:nvPr/>
            </p:nvCxnSpPr>
            <p:spPr bwMode="auto">
              <a:xfrm>
                <a:off x="8643407" y="1897791"/>
                <a:ext cx="247432" cy="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48DDE4C-5338-D2E8-AAA3-7EAA9A842082}"/>
                  </a:ext>
                </a:extLst>
              </p:cNvPr>
              <p:cNvCxnSpPr/>
              <p:nvPr/>
            </p:nvCxnSpPr>
            <p:spPr bwMode="auto">
              <a:xfrm>
                <a:off x="8647050" y="2174054"/>
                <a:ext cx="24743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36" name="TextBox 135">
            <a:extLst>
              <a:ext uri="{FF2B5EF4-FFF2-40B4-BE49-F238E27FC236}">
                <a16:creationId xmlns:a16="http://schemas.microsoft.com/office/drawing/2014/main" id="{66E3D366-535A-E8B7-D257-F1AAC2A5A435}"/>
              </a:ext>
            </a:extLst>
          </p:cNvPr>
          <p:cNvSpPr txBox="1"/>
          <p:nvPr/>
        </p:nvSpPr>
        <p:spPr bwMode="auto">
          <a:xfrm>
            <a:off x="7914254" y="308294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7" name="TextBox 136">
            <a:extLst>
              <a:ext uri="{FF2B5EF4-FFF2-40B4-BE49-F238E27FC236}">
                <a16:creationId xmlns:a16="http://schemas.microsoft.com/office/drawing/2014/main" id="{BECE7BFD-2C7A-F45C-65A5-012825EFBE74}"/>
              </a:ext>
            </a:extLst>
          </p:cNvPr>
          <p:cNvSpPr txBox="1"/>
          <p:nvPr/>
        </p:nvSpPr>
        <p:spPr bwMode="auto">
          <a:xfrm>
            <a:off x="9002955"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A4CAEE0B-F05F-8677-74E0-F75DEAA60B24}"/>
              </a:ext>
            </a:extLst>
          </p:cNvPr>
          <p:cNvSpPr txBox="1"/>
          <p:nvPr/>
        </p:nvSpPr>
        <p:spPr bwMode="auto">
          <a:xfrm>
            <a:off x="8603936" y="321796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7D4689ED-10C2-C107-4693-68E36DCA0488}"/>
              </a:ext>
            </a:extLst>
          </p:cNvPr>
          <p:cNvSpPr txBox="1"/>
          <p:nvPr/>
        </p:nvSpPr>
        <p:spPr bwMode="auto">
          <a:xfrm>
            <a:off x="8106096" y="317146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18DEA03C-65A3-00FD-6DB0-5A3B2D645E92}"/>
              </a:ext>
            </a:extLst>
          </p:cNvPr>
          <p:cNvSpPr txBox="1"/>
          <p:nvPr/>
        </p:nvSpPr>
        <p:spPr bwMode="auto">
          <a:xfrm>
            <a:off x="9619287"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DDA5B6E6-4F6B-250B-984D-282CCED3F48C}"/>
              </a:ext>
            </a:extLst>
          </p:cNvPr>
          <p:cNvSpPr txBox="1"/>
          <p:nvPr/>
        </p:nvSpPr>
        <p:spPr bwMode="auto">
          <a:xfrm>
            <a:off x="9490493"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BE9DBC8C-181C-A651-0C63-8038C5E5EDC6}"/>
              </a:ext>
            </a:extLst>
          </p:cNvPr>
          <p:cNvSpPr txBox="1"/>
          <p:nvPr/>
        </p:nvSpPr>
        <p:spPr bwMode="auto">
          <a:xfrm>
            <a:off x="9746252"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5" name="TextBox 144">
            <a:extLst>
              <a:ext uri="{FF2B5EF4-FFF2-40B4-BE49-F238E27FC236}">
                <a16:creationId xmlns:a16="http://schemas.microsoft.com/office/drawing/2014/main" id="{D54FB878-2965-F2C3-8398-CBC59E9461FA}"/>
              </a:ext>
            </a:extLst>
          </p:cNvPr>
          <p:cNvSpPr txBox="1"/>
          <p:nvPr/>
        </p:nvSpPr>
        <p:spPr bwMode="auto">
          <a:xfrm>
            <a:off x="8816634"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410A9026-2B16-436E-7E72-2A90225332FD}"/>
              </a:ext>
            </a:extLst>
          </p:cNvPr>
          <p:cNvSpPr txBox="1"/>
          <p:nvPr/>
        </p:nvSpPr>
        <p:spPr bwMode="auto">
          <a:xfrm>
            <a:off x="9443916"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DED51ABC-936A-D625-A891-405B63F776CE}"/>
              </a:ext>
            </a:extLst>
          </p:cNvPr>
          <p:cNvSpPr txBox="1"/>
          <p:nvPr/>
        </p:nvSpPr>
        <p:spPr bwMode="auto">
          <a:xfrm>
            <a:off x="9614280"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4C91E7EC-F6FF-FB94-DE89-874210C10F4A}"/>
              </a:ext>
            </a:extLst>
          </p:cNvPr>
          <p:cNvSpPr txBox="1"/>
          <p:nvPr/>
        </p:nvSpPr>
        <p:spPr bwMode="auto">
          <a:xfrm>
            <a:off x="9340553"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49" name="TextBox 148">
            <a:extLst>
              <a:ext uri="{FF2B5EF4-FFF2-40B4-BE49-F238E27FC236}">
                <a16:creationId xmlns:a16="http://schemas.microsoft.com/office/drawing/2014/main" id="{72923920-6FB8-9535-644D-DF7EED0BD66F}"/>
              </a:ext>
            </a:extLst>
          </p:cNvPr>
          <p:cNvSpPr txBox="1"/>
          <p:nvPr/>
        </p:nvSpPr>
        <p:spPr bwMode="auto">
          <a:xfrm>
            <a:off x="10011422"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93DB1993-404B-F12F-EDF0-E34E2207E4D2}"/>
              </a:ext>
            </a:extLst>
          </p:cNvPr>
          <p:cNvSpPr txBox="1"/>
          <p:nvPr/>
        </p:nvSpPr>
        <p:spPr bwMode="auto">
          <a:xfrm>
            <a:off x="9947671"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1" name="TextBox 150">
            <a:extLst>
              <a:ext uri="{FF2B5EF4-FFF2-40B4-BE49-F238E27FC236}">
                <a16:creationId xmlns:a16="http://schemas.microsoft.com/office/drawing/2014/main" id="{7B8D23E1-20E5-FCAF-7153-56F2507C7A08}"/>
              </a:ext>
            </a:extLst>
          </p:cNvPr>
          <p:cNvSpPr txBox="1"/>
          <p:nvPr/>
        </p:nvSpPr>
        <p:spPr bwMode="auto">
          <a:xfrm>
            <a:off x="9878984"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2" name="TextBox 151">
            <a:extLst>
              <a:ext uri="{FF2B5EF4-FFF2-40B4-BE49-F238E27FC236}">
                <a16:creationId xmlns:a16="http://schemas.microsoft.com/office/drawing/2014/main" id="{BF234EB0-3437-375C-AB0E-98F47921CB3D}"/>
              </a:ext>
            </a:extLst>
          </p:cNvPr>
          <p:cNvSpPr txBox="1"/>
          <p:nvPr/>
        </p:nvSpPr>
        <p:spPr bwMode="auto">
          <a:xfrm>
            <a:off x="9148667"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3" name="TextBox 152">
            <a:extLst>
              <a:ext uri="{FF2B5EF4-FFF2-40B4-BE49-F238E27FC236}">
                <a16:creationId xmlns:a16="http://schemas.microsoft.com/office/drawing/2014/main" id="{BB2763A5-DF46-ED71-0D3E-C8EA5DC9E5A5}"/>
              </a:ext>
            </a:extLst>
          </p:cNvPr>
          <p:cNvSpPr txBox="1"/>
          <p:nvPr/>
        </p:nvSpPr>
        <p:spPr bwMode="auto">
          <a:xfrm>
            <a:off x="9244546"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4" name="TextBox 153">
            <a:extLst>
              <a:ext uri="{FF2B5EF4-FFF2-40B4-BE49-F238E27FC236}">
                <a16:creationId xmlns:a16="http://schemas.microsoft.com/office/drawing/2014/main" id="{5268CDB8-C21A-5202-5D3F-30F7A8508A5A}"/>
              </a:ext>
            </a:extLst>
          </p:cNvPr>
          <p:cNvSpPr txBox="1"/>
          <p:nvPr/>
        </p:nvSpPr>
        <p:spPr bwMode="auto">
          <a:xfrm>
            <a:off x="9527172"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5" name="TextBox 154">
            <a:extLst>
              <a:ext uri="{FF2B5EF4-FFF2-40B4-BE49-F238E27FC236}">
                <a16:creationId xmlns:a16="http://schemas.microsoft.com/office/drawing/2014/main" id="{1EF1D48A-361E-B8A8-A99D-DAF038A61284}"/>
              </a:ext>
            </a:extLst>
          </p:cNvPr>
          <p:cNvSpPr txBox="1"/>
          <p:nvPr/>
        </p:nvSpPr>
        <p:spPr bwMode="auto">
          <a:xfrm>
            <a:off x="9581199"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6" name="TextBox 155">
            <a:extLst>
              <a:ext uri="{FF2B5EF4-FFF2-40B4-BE49-F238E27FC236}">
                <a16:creationId xmlns:a16="http://schemas.microsoft.com/office/drawing/2014/main" id="{0A19A14F-8007-F689-33FB-D3D6B00D9A66}"/>
              </a:ext>
            </a:extLst>
          </p:cNvPr>
          <p:cNvSpPr txBox="1"/>
          <p:nvPr/>
        </p:nvSpPr>
        <p:spPr bwMode="auto">
          <a:xfrm>
            <a:off x="9923562" y="341426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57" name="TextBox 156">
            <a:extLst>
              <a:ext uri="{FF2B5EF4-FFF2-40B4-BE49-F238E27FC236}">
                <a16:creationId xmlns:a16="http://schemas.microsoft.com/office/drawing/2014/main" id="{5B450A4D-859A-4BE5-0F5F-AFCDA69AA6F1}"/>
              </a:ext>
            </a:extLst>
          </p:cNvPr>
          <p:cNvSpPr txBox="1"/>
          <p:nvPr/>
        </p:nvSpPr>
        <p:spPr bwMode="auto">
          <a:xfrm>
            <a:off x="9786869" y="341221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3" name="TextBox 162">
            <a:extLst>
              <a:ext uri="{FF2B5EF4-FFF2-40B4-BE49-F238E27FC236}">
                <a16:creationId xmlns:a16="http://schemas.microsoft.com/office/drawing/2014/main" id="{61A82572-7FD9-927B-F648-7A80EEA5C12D}"/>
              </a:ext>
            </a:extLst>
          </p:cNvPr>
          <p:cNvSpPr txBox="1"/>
          <p:nvPr/>
        </p:nvSpPr>
        <p:spPr bwMode="auto">
          <a:xfrm>
            <a:off x="9033661"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4" name="TextBox 163">
            <a:extLst>
              <a:ext uri="{FF2B5EF4-FFF2-40B4-BE49-F238E27FC236}">
                <a16:creationId xmlns:a16="http://schemas.microsoft.com/office/drawing/2014/main" id="{F6AF8ABC-123B-163C-033C-43C54549EB38}"/>
              </a:ext>
            </a:extLst>
          </p:cNvPr>
          <p:cNvSpPr txBox="1"/>
          <p:nvPr/>
        </p:nvSpPr>
        <p:spPr bwMode="auto">
          <a:xfrm>
            <a:off x="9225148"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5" name="TextBox 164">
            <a:extLst>
              <a:ext uri="{FF2B5EF4-FFF2-40B4-BE49-F238E27FC236}">
                <a16:creationId xmlns:a16="http://schemas.microsoft.com/office/drawing/2014/main" id="{A984EC00-A2F0-1E60-D0E6-24253E5D73A5}"/>
              </a:ext>
            </a:extLst>
          </p:cNvPr>
          <p:cNvSpPr txBox="1"/>
          <p:nvPr/>
        </p:nvSpPr>
        <p:spPr bwMode="auto">
          <a:xfrm>
            <a:off x="9175252" y="332083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6" name="TextBox 165">
            <a:extLst>
              <a:ext uri="{FF2B5EF4-FFF2-40B4-BE49-F238E27FC236}">
                <a16:creationId xmlns:a16="http://schemas.microsoft.com/office/drawing/2014/main" id="{9EF39C81-3DB9-24A9-3D3B-4DDA1865C784}"/>
              </a:ext>
            </a:extLst>
          </p:cNvPr>
          <p:cNvSpPr txBox="1"/>
          <p:nvPr/>
        </p:nvSpPr>
        <p:spPr bwMode="auto">
          <a:xfrm>
            <a:off x="9686852"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7" name="TextBox 166">
            <a:extLst>
              <a:ext uri="{FF2B5EF4-FFF2-40B4-BE49-F238E27FC236}">
                <a16:creationId xmlns:a16="http://schemas.microsoft.com/office/drawing/2014/main" id="{BE00B950-FEDD-A0E7-0577-EF8A1FB19279}"/>
              </a:ext>
            </a:extLst>
          </p:cNvPr>
          <p:cNvSpPr txBox="1"/>
          <p:nvPr/>
        </p:nvSpPr>
        <p:spPr bwMode="auto">
          <a:xfrm>
            <a:off x="9198253" y="313016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9" name="TextBox 168">
            <a:extLst>
              <a:ext uri="{FF2B5EF4-FFF2-40B4-BE49-F238E27FC236}">
                <a16:creationId xmlns:a16="http://schemas.microsoft.com/office/drawing/2014/main" id="{DFA5BBEE-88FC-6BFD-7661-452906E1AFED}"/>
              </a:ext>
            </a:extLst>
          </p:cNvPr>
          <p:cNvSpPr txBox="1"/>
          <p:nvPr/>
        </p:nvSpPr>
        <p:spPr bwMode="auto">
          <a:xfrm>
            <a:off x="9326760" y="3130169"/>
            <a:ext cx="934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70" name="Rectangle 169">
            <a:extLst>
              <a:ext uri="{FF2B5EF4-FFF2-40B4-BE49-F238E27FC236}">
                <a16:creationId xmlns:a16="http://schemas.microsoft.com/office/drawing/2014/main" id="{E5698216-89AE-036B-8A9A-BA3C3E27CA30}"/>
              </a:ext>
            </a:extLst>
          </p:cNvPr>
          <p:cNvSpPr/>
          <p:nvPr/>
        </p:nvSpPr>
        <p:spPr bwMode="auto">
          <a:xfrm>
            <a:off x="9479202" y="3229458"/>
            <a:ext cx="45719" cy="78421"/>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Freeform: Shape 177">
            <a:extLst>
              <a:ext uri="{FF2B5EF4-FFF2-40B4-BE49-F238E27FC236}">
                <a16:creationId xmlns:a16="http://schemas.microsoft.com/office/drawing/2014/main" id="{26776308-78D1-9214-106E-293C2BED9411}"/>
              </a:ext>
            </a:extLst>
          </p:cNvPr>
          <p:cNvSpPr/>
          <p:nvPr/>
        </p:nvSpPr>
        <p:spPr bwMode="auto">
          <a:xfrm>
            <a:off x="7369205" y="1850352"/>
            <a:ext cx="2589261" cy="1705648"/>
          </a:xfrm>
          <a:custGeom>
            <a:avLst/>
            <a:gdLst>
              <a:gd name="connsiteX0" fmla="*/ 0 w 2589261"/>
              <a:gd name="connsiteY0" fmla="*/ 0 h 1705648"/>
              <a:gd name="connsiteX1" fmla="*/ 64655 w 2589261"/>
              <a:gd name="connsiteY1" fmla="*/ 0 h 1705648"/>
              <a:gd name="connsiteX2" fmla="*/ 64655 w 2589261"/>
              <a:gd name="connsiteY2" fmla="*/ 52339 h 1705648"/>
              <a:gd name="connsiteX3" fmla="*/ 80049 w 2589261"/>
              <a:gd name="connsiteY3" fmla="*/ 52339 h 1705648"/>
              <a:gd name="connsiteX4" fmla="*/ 80049 w 2589261"/>
              <a:gd name="connsiteY4" fmla="*/ 190884 h 1705648"/>
              <a:gd name="connsiteX5" fmla="*/ 89285 w 2589261"/>
              <a:gd name="connsiteY5" fmla="*/ 190884 h 1705648"/>
              <a:gd name="connsiteX6" fmla="*/ 89285 w 2589261"/>
              <a:gd name="connsiteY6" fmla="*/ 369454 h 1705648"/>
              <a:gd name="connsiteX7" fmla="*/ 120073 w 2589261"/>
              <a:gd name="connsiteY7" fmla="*/ 369454 h 1705648"/>
              <a:gd name="connsiteX8" fmla="*/ 120073 w 2589261"/>
              <a:gd name="connsiteY8" fmla="*/ 415636 h 1705648"/>
              <a:gd name="connsiteX9" fmla="*/ 132388 w 2589261"/>
              <a:gd name="connsiteY9" fmla="*/ 415636 h 1705648"/>
              <a:gd name="connsiteX10" fmla="*/ 132388 w 2589261"/>
              <a:gd name="connsiteY10" fmla="*/ 541866 h 1705648"/>
              <a:gd name="connsiteX11" fmla="*/ 147782 w 2589261"/>
              <a:gd name="connsiteY11" fmla="*/ 541866 h 1705648"/>
              <a:gd name="connsiteX12" fmla="*/ 147782 w 2589261"/>
              <a:gd name="connsiteY12" fmla="*/ 584969 h 1705648"/>
              <a:gd name="connsiteX13" fmla="*/ 184727 w 2589261"/>
              <a:gd name="connsiteY13" fmla="*/ 584969 h 1705648"/>
              <a:gd name="connsiteX14" fmla="*/ 184727 w 2589261"/>
              <a:gd name="connsiteY14" fmla="*/ 668096 h 1705648"/>
              <a:gd name="connsiteX15" fmla="*/ 184727 w 2589261"/>
              <a:gd name="connsiteY15" fmla="*/ 812800 h 1705648"/>
              <a:gd name="connsiteX16" fmla="*/ 200121 w 2589261"/>
              <a:gd name="connsiteY16" fmla="*/ 812800 h 1705648"/>
              <a:gd name="connsiteX17" fmla="*/ 200121 w 2589261"/>
              <a:gd name="connsiteY17" fmla="*/ 892848 h 1705648"/>
              <a:gd name="connsiteX18" fmla="*/ 224752 w 2589261"/>
              <a:gd name="connsiteY18" fmla="*/ 892848 h 1705648"/>
              <a:gd name="connsiteX19" fmla="*/ 224752 w 2589261"/>
              <a:gd name="connsiteY19" fmla="*/ 979054 h 1705648"/>
              <a:gd name="connsiteX20" fmla="*/ 233988 w 2589261"/>
              <a:gd name="connsiteY20" fmla="*/ 979054 h 1705648"/>
              <a:gd name="connsiteX21" fmla="*/ 233988 w 2589261"/>
              <a:gd name="connsiteY21" fmla="*/ 1022157 h 1705648"/>
              <a:gd name="connsiteX22" fmla="*/ 323273 w 2589261"/>
              <a:gd name="connsiteY22" fmla="*/ 1022157 h 1705648"/>
              <a:gd name="connsiteX23" fmla="*/ 323273 w 2589261"/>
              <a:gd name="connsiteY23" fmla="*/ 1077575 h 1705648"/>
              <a:gd name="connsiteX24" fmla="*/ 347903 w 2589261"/>
              <a:gd name="connsiteY24" fmla="*/ 1077575 h 1705648"/>
              <a:gd name="connsiteX25" fmla="*/ 347903 w 2589261"/>
              <a:gd name="connsiteY25" fmla="*/ 1117600 h 1705648"/>
              <a:gd name="connsiteX26" fmla="*/ 363297 w 2589261"/>
              <a:gd name="connsiteY26" fmla="*/ 1117600 h 1705648"/>
              <a:gd name="connsiteX27" fmla="*/ 363297 w 2589261"/>
              <a:gd name="connsiteY27" fmla="*/ 1163781 h 1705648"/>
              <a:gd name="connsiteX28" fmla="*/ 381770 w 2589261"/>
              <a:gd name="connsiteY28" fmla="*/ 1163781 h 1705648"/>
              <a:gd name="connsiteX29" fmla="*/ 381770 w 2589261"/>
              <a:gd name="connsiteY29" fmla="*/ 1240751 h 1705648"/>
              <a:gd name="connsiteX30" fmla="*/ 523394 w 2589261"/>
              <a:gd name="connsiteY30" fmla="*/ 1240751 h 1705648"/>
              <a:gd name="connsiteX31" fmla="*/ 523394 w 2589261"/>
              <a:gd name="connsiteY31" fmla="*/ 1290012 h 1705648"/>
              <a:gd name="connsiteX32" fmla="*/ 723515 w 2589261"/>
              <a:gd name="connsiteY32" fmla="*/ 1290012 h 1705648"/>
              <a:gd name="connsiteX33" fmla="*/ 723515 w 2589261"/>
              <a:gd name="connsiteY33" fmla="*/ 1336193 h 1705648"/>
              <a:gd name="connsiteX34" fmla="*/ 997527 w 2589261"/>
              <a:gd name="connsiteY34" fmla="*/ 1336193 h 1705648"/>
              <a:gd name="connsiteX35" fmla="*/ 997527 w 2589261"/>
              <a:gd name="connsiteY35" fmla="*/ 1382375 h 1705648"/>
              <a:gd name="connsiteX36" fmla="*/ 1068339 w 2589261"/>
              <a:gd name="connsiteY36" fmla="*/ 1382375 h 1705648"/>
              <a:gd name="connsiteX37" fmla="*/ 1068339 w 2589261"/>
              <a:gd name="connsiteY37" fmla="*/ 1422400 h 1705648"/>
              <a:gd name="connsiteX38" fmla="*/ 2438400 w 2589261"/>
              <a:gd name="connsiteY38" fmla="*/ 1422400 h 1705648"/>
              <a:gd name="connsiteX39" fmla="*/ 2438400 w 2589261"/>
              <a:gd name="connsiteY39" fmla="*/ 1705648 h 1705648"/>
              <a:gd name="connsiteX40" fmla="*/ 2589261 w 2589261"/>
              <a:gd name="connsiteY40" fmla="*/ 1705648 h 170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89261" h="1705648">
                <a:moveTo>
                  <a:pt x="0" y="0"/>
                </a:moveTo>
                <a:lnTo>
                  <a:pt x="64655" y="0"/>
                </a:lnTo>
                <a:lnTo>
                  <a:pt x="64655" y="52339"/>
                </a:lnTo>
                <a:lnTo>
                  <a:pt x="80049" y="52339"/>
                </a:lnTo>
                <a:lnTo>
                  <a:pt x="80049" y="190884"/>
                </a:lnTo>
                <a:lnTo>
                  <a:pt x="89285" y="190884"/>
                </a:lnTo>
                <a:lnTo>
                  <a:pt x="89285" y="369454"/>
                </a:lnTo>
                <a:lnTo>
                  <a:pt x="120073" y="369454"/>
                </a:lnTo>
                <a:lnTo>
                  <a:pt x="120073" y="415636"/>
                </a:lnTo>
                <a:lnTo>
                  <a:pt x="132388" y="415636"/>
                </a:lnTo>
                <a:lnTo>
                  <a:pt x="132388" y="541866"/>
                </a:lnTo>
                <a:lnTo>
                  <a:pt x="147782" y="541866"/>
                </a:lnTo>
                <a:lnTo>
                  <a:pt x="147782" y="584969"/>
                </a:lnTo>
                <a:lnTo>
                  <a:pt x="184727" y="584969"/>
                </a:lnTo>
                <a:lnTo>
                  <a:pt x="184727" y="668096"/>
                </a:lnTo>
                <a:lnTo>
                  <a:pt x="184727" y="812800"/>
                </a:lnTo>
                <a:lnTo>
                  <a:pt x="200121" y="812800"/>
                </a:lnTo>
                <a:lnTo>
                  <a:pt x="200121" y="892848"/>
                </a:lnTo>
                <a:lnTo>
                  <a:pt x="224752" y="892848"/>
                </a:lnTo>
                <a:lnTo>
                  <a:pt x="224752" y="979054"/>
                </a:lnTo>
                <a:lnTo>
                  <a:pt x="233988" y="979054"/>
                </a:lnTo>
                <a:lnTo>
                  <a:pt x="233988" y="1022157"/>
                </a:lnTo>
                <a:lnTo>
                  <a:pt x="323273" y="1022157"/>
                </a:lnTo>
                <a:lnTo>
                  <a:pt x="323273" y="1077575"/>
                </a:lnTo>
                <a:lnTo>
                  <a:pt x="347903" y="1077575"/>
                </a:lnTo>
                <a:lnTo>
                  <a:pt x="347903" y="1117600"/>
                </a:lnTo>
                <a:lnTo>
                  <a:pt x="363297" y="1117600"/>
                </a:lnTo>
                <a:lnTo>
                  <a:pt x="363297" y="1163781"/>
                </a:lnTo>
                <a:lnTo>
                  <a:pt x="381770" y="1163781"/>
                </a:lnTo>
                <a:lnTo>
                  <a:pt x="381770" y="1240751"/>
                </a:lnTo>
                <a:lnTo>
                  <a:pt x="523394" y="1240751"/>
                </a:lnTo>
                <a:lnTo>
                  <a:pt x="523394" y="1290012"/>
                </a:lnTo>
                <a:lnTo>
                  <a:pt x="723515" y="1290012"/>
                </a:lnTo>
                <a:lnTo>
                  <a:pt x="723515" y="1336193"/>
                </a:lnTo>
                <a:lnTo>
                  <a:pt x="997527" y="1336193"/>
                </a:lnTo>
                <a:lnTo>
                  <a:pt x="997527" y="1382375"/>
                </a:lnTo>
                <a:lnTo>
                  <a:pt x="1068339" y="1382375"/>
                </a:lnTo>
                <a:lnTo>
                  <a:pt x="1068339" y="1422400"/>
                </a:lnTo>
                <a:lnTo>
                  <a:pt x="2438400" y="1422400"/>
                </a:lnTo>
                <a:lnTo>
                  <a:pt x="2438400" y="1705648"/>
                </a:lnTo>
                <a:lnTo>
                  <a:pt x="2589261" y="170564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Shape 178">
            <a:extLst>
              <a:ext uri="{FF2B5EF4-FFF2-40B4-BE49-F238E27FC236}">
                <a16:creationId xmlns:a16="http://schemas.microsoft.com/office/drawing/2014/main" id="{4990A434-9E9D-5F2C-DB67-FC115307744B}"/>
              </a:ext>
            </a:extLst>
          </p:cNvPr>
          <p:cNvSpPr/>
          <p:nvPr/>
        </p:nvSpPr>
        <p:spPr bwMode="auto">
          <a:xfrm>
            <a:off x="7369205" y="1850352"/>
            <a:ext cx="2675467" cy="1616363"/>
          </a:xfrm>
          <a:custGeom>
            <a:avLst/>
            <a:gdLst>
              <a:gd name="connsiteX0" fmla="*/ 0 w 2675467"/>
              <a:gd name="connsiteY0" fmla="*/ 0 h 1616363"/>
              <a:gd name="connsiteX1" fmla="*/ 0 w 2675467"/>
              <a:gd name="connsiteY1" fmla="*/ 55418 h 1616363"/>
              <a:gd name="connsiteX2" fmla="*/ 67733 w 2675467"/>
              <a:gd name="connsiteY2" fmla="*/ 55418 h 1616363"/>
              <a:gd name="connsiteX3" fmla="*/ 67733 w 2675467"/>
              <a:gd name="connsiteY3" fmla="*/ 150860 h 1616363"/>
              <a:gd name="connsiteX4" fmla="*/ 89285 w 2675467"/>
              <a:gd name="connsiteY4" fmla="*/ 150860 h 1616363"/>
              <a:gd name="connsiteX5" fmla="*/ 89285 w 2675467"/>
              <a:gd name="connsiteY5" fmla="*/ 197042 h 1616363"/>
              <a:gd name="connsiteX6" fmla="*/ 116994 w 2675467"/>
              <a:gd name="connsiteY6" fmla="*/ 197042 h 1616363"/>
              <a:gd name="connsiteX7" fmla="*/ 116994 w 2675467"/>
              <a:gd name="connsiteY7" fmla="*/ 274012 h 1616363"/>
              <a:gd name="connsiteX8" fmla="*/ 129309 w 2675467"/>
              <a:gd name="connsiteY8" fmla="*/ 274012 h 1616363"/>
              <a:gd name="connsiteX9" fmla="*/ 129309 w 2675467"/>
              <a:gd name="connsiteY9" fmla="*/ 314036 h 1616363"/>
              <a:gd name="connsiteX10" fmla="*/ 129309 w 2675467"/>
              <a:gd name="connsiteY10" fmla="*/ 412557 h 1616363"/>
              <a:gd name="connsiteX11" fmla="*/ 147782 w 2675467"/>
              <a:gd name="connsiteY11" fmla="*/ 412557 h 1616363"/>
              <a:gd name="connsiteX12" fmla="*/ 147782 w 2675467"/>
              <a:gd name="connsiteY12" fmla="*/ 584969 h 1616363"/>
              <a:gd name="connsiteX13" fmla="*/ 206279 w 2675467"/>
              <a:gd name="connsiteY13" fmla="*/ 584969 h 1616363"/>
              <a:gd name="connsiteX14" fmla="*/ 206279 w 2675467"/>
              <a:gd name="connsiteY14" fmla="*/ 686569 h 1616363"/>
              <a:gd name="connsiteX15" fmla="*/ 237067 w 2675467"/>
              <a:gd name="connsiteY15" fmla="*/ 686569 h 1616363"/>
              <a:gd name="connsiteX16" fmla="*/ 237067 w 2675467"/>
              <a:gd name="connsiteY16" fmla="*/ 738909 h 1616363"/>
              <a:gd name="connsiteX17" fmla="*/ 255539 w 2675467"/>
              <a:gd name="connsiteY17" fmla="*/ 738909 h 1616363"/>
              <a:gd name="connsiteX18" fmla="*/ 255539 w 2675467"/>
              <a:gd name="connsiteY18" fmla="*/ 825115 h 1616363"/>
              <a:gd name="connsiteX19" fmla="*/ 270933 w 2675467"/>
              <a:gd name="connsiteY19" fmla="*/ 825115 h 1616363"/>
              <a:gd name="connsiteX20" fmla="*/ 270933 w 2675467"/>
              <a:gd name="connsiteY20" fmla="*/ 871296 h 1616363"/>
              <a:gd name="connsiteX21" fmla="*/ 301721 w 2675467"/>
              <a:gd name="connsiteY21" fmla="*/ 871296 h 1616363"/>
              <a:gd name="connsiteX22" fmla="*/ 301721 w 2675467"/>
              <a:gd name="connsiteY22" fmla="*/ 914400 h 1616363"/>
              <a:gd name="connsiteX23" fmla="*/ 369455 w 2675467"/>
              <a:gd name="connsiteY23" fmla="*/ 914400 h 1616363"/>
              <a:gd name="connsiteX24" fmla="*/ 369455 w 2675467"/>
              <a:gd name="connsiteY24" fmla="*/ 960581 h 1616363"/>
              <a:gd name="connsiteX25" fmla="*/ 391006 w 2675467"/>
              <a:gd name="connsiteY25" fmla="*/ 960581 h 1616363"/>
              <a:gd name="connsiteX26" fmla="*/ 391006 w 2675467"/>
              <a:gd name="connsiteY26" fmla="*/ 1046787 h 1616363"/>
              <a:gd name="connsiteX27" fmla="*/ 434109 w 2675467"/>
              <a:gd name="connsiteY27" fmla="*/ 1046787 h 1616363"/>
              <a:gd name="connsiteX28" fmla="*/ 434109 w 2675467"/>
              <a:gd name="connsiteY28" fmla="*/ 1096048 h 1616363"/>
              <a:gd name="connsiteX29" fmla="*/ 461818 w 2675467"/>
              <a:gd name="connsiteY29" fmla="*/ 1096048 h 1616363"/>
              <a:gd name="connsiteX30" fmla="*/ 461818 w 2675467"/>
              <a:gd name="connsiteY30" fmla="*/ 1142230 h 1616363"/>
              <a:gd name="connsiteX31" fmla="*/ 477212 w 2675467"/>
              <a:gd name="connsiteY31" fmla="*/ 1142230 h 1616363"/>
              <a:gd name="connsiteX32" fmla="*/ 477212 w 2675467"/>
              <a:gd name="connsiteY32" fmla="*/ 1234593 h 1616363"/>
              <a:gd name="connsiteX33" fmla="*/ 517236 w 2675467"/>
              <a:gd name="connsiteY33" fmla="*/ 1234593 h 1616363"/>
              <a:gd name="connsiteX34" fmla="*/ 517236 w 2675467"/>
              <a:gd name="connsiteY34" fmla="*/ 1268460 h 1616363"/>
              <a:gd name="connsiteX35" fmla="*/ 529551 w 2675467"/>
              <a:gd name="connsiteY35" fmla="*/ 1280775 h 1616363"/>
              <a:gd name="connsiteX36" fmla="*/ 529551 w 2675467"/>
              <a:gd name="connsiteY36" fmla="*/ 1326957 h 1616363"/>
              <a:gd name="connsiteX37" fmla="*/ 563418 w 2675467"/>
              <a:gd name="connsiteY37" fmla="*/ 1326957 h 1616363"/>
              <a:gd name="connsiteX38" fmla="*/ 563418 w 2675467"/>
              <a:gd name="connsiteY38" fmla="*/ 1373139 h 1616363"/>
              <a:gd name="connsiteX39" fmla="*/ 655782 w 2675467"/>
              <a:gd name="connsiteY39" fmla="*/ 1373139 h 1616363"/>
              <a:gd name="connsiteX40" fmla="*/ 655782 w 2675467"/>
              <a:gd name="connsiteY40" fmla="*/ 1410084 h 1616363"/>
              <a:gd name="connsiteX41" fmla="*/ 695806 w 2675467"/>
              <a:gd name="connsiteY41" fmla="*/ 1410084 h 1616363"/>
              <a:gd name="connsiteX42" fmla="*/ 695806 w 2675467"/>
              <a:gd name="connsiteY42" fmla="*/ 1459345 h 1616363"/>
              <a:gd name="connsiteX43" fmla="*/ 1249988 w 2675467"/>
              <a:gd name="connsiteY43" fmla="*/ 1459345 h 1616363"/>
              <a:gd name="connsiteX44" fmla="*/ 1249988 w 2675467"/>
              <a:gd name="connsiteY44" fmla="*/ 1508606 h 1616363"/>
              <a:gd name="connsiteX45" fmla="*/ 1354667 w 2675467"/>
              <a:gd name="connsiteY45" fmla="*/ 1508606 h 1616363"/>
              <a:gd name="connsiteX46" fmla="*/ 1354667 w 2675467"/>
              <a:gd name="connsiteY46" fmla="*/ 1579418 h 1616363"/>
              <a:gd name="connsiteX47" fmla="*/ 1376218 w 2675467"/>
              <a:gd name="connsiteY47" fmla="*/ 1579418 h 1616363"/>
              <a:gd name="connsiteX48" fmla="*/ 1376218 w 2675467"/>
              <a:gd name="connsiteY48" fmla="*/ 1616363 h 1616363"/>
              <a:gd name="connsiteX49" fmla="*/ 2675467 w 2675467"/>
              <a:gd name="connsiteY49" fmla="*/ 1616363 h 161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75467" h="1616363">
                <a:moveTo>
                  <a:pt x="0" y="0"/>
                </a:moveTo>
                <a:lnTo>
                  <a:pt x="0" y="55418"/>
                </a:lnTo>
                <a:lnTo>
                  <a:pt x="67733" y="55418"/>
                </a:lnTo>
                <a:lnTo>
                  <a:pt x="67733" y="150860"/>
                </a:lnTo>
                <a:lnTo>
                  <a:pt x="89285" y="150860"/>
                </a:lnTo>
                <a:lnTo>
                  <a:pt x="89285" y="197042"/>
                </a:lnTo>
                <a:lnTo>
                  <a:pt x="116994" y="197042"/>
                </a:lnTo>
                <a:lnTo>
                  <a:pt x="116994" y="274012"/>
                </a:lnTo>
                <a:lnTo>
                  <a:pt x="129309" y="274012"/>
                </a:lnTo>
                <a:lnTo>
                  <a:pt x="129309" y="314036"/>
                </a:lnTo>
                <a:lnTo>
                  <a:pt x="129309" y="412557"/>
                </a:lnTo>
                <a:lnTo>
                  <a:pt x="147782" y="412557"/>
                </a:lnTo>
                <a:lnTo>
                  <a:pt x="147782" y="584969"/>
                </a:lnTo>
                <a:lnTo>
                  <a:pt x="206279" y="584969"/>
                </a:lnTo>
                <a:lnTo>
                  <a:pt x="206279" y="686569"/>
                </a:lnTo>
                <a:lnTo>
                  <a:pt x="237067" y="686569"/>
                </a:lnTo>
                <a:lnTo>
                  <a:pt x="237067" y="738909"/>
                </a:lnTo>
                <a:lnTo>
                  <a:pt x="255539" y="738909"/>
                </a:lnTo>
                <a:lnTo>
                  <a:pt x="255539" y="825115"/>
                </a:lnTo>
                <a:lnTo>
                  <a:pt x="270933" y="825115"/>
                </a:lnTo>
                <a:lnTo>
                  <a:pt x="270933" y="871296"/>
                </a:lnTo>
                <a:lnTo>
                  <a:pt x="301721" y="871296"/>
                </a:lnTo>
                <a:lnTo>
                  <a:pt x="301721" y="914400"/>
                </a:lnTo>
                <a:lnTo>
                  <a:pt x="369455" y="914400"/>
                </a:lnTo>
                <a:lnTo>
                  <a:pt x="369455" y="960581"/>
                </a:lnTo>
                <a:lnTo>
                  <a:pt x="391006" y="960581"/>
                </a:lnTo>
                <a:lnTo>
                  <a:pt x="391006" y="1046787"/>
                </a:lnTo>
                <a:lnTo>
                  <a:pt x="434109" y="1046787"/>
                </a:lnTo>
                <a:lnTo>
                  <a:pt x="434109" y="1096048"/>
                </a:lnTo>
                <a:lnTo>
                  <a:pt x="461818" y="1096048"/>
                </a:lnTo>
                <a:lnTo>
                  <a:pt x="461818" y="1142230"/>
                </a:lnTo>
                <a:lnTo>
                  <a:pt x="477212" y="1142230"/>
                </a:lnTo>
                <a:lnTo>
                  <a:pt x="477212" y="1234593"/>
                </a:lnTo>
                <a:lnTo>
                  <a:pt x="517236" y="1234593"/>
                </a:lnTo>
                <a:lnTo>
                  <a:pt x="517236" y="1268460"/>
                </a:lnTo>
                <a:lnTo>
                  <a:pt x="529551" y="1280775"/>
                </a:lnTo>
                <a:lnTo>
                  <a:pt x="529551" y="1326957"/>
                </a:lnTo>
                <a:lnTo>
                  <a:pt x="563418" y="1326957"/>
                </a:lnTo>
                <a:lnTo>
                  <a:pt x="563418" y="1373139"/>
                </a:lnTo>
                <a:lnTo>
                  <a:pt x="655782" y="1373139"/>
                </a:lnTo>
                <a:lnTo>
                  <a:pt x="655782" y="1410084"/>
                </a:lnTo>
                <a:lnTo>
                  <a:pt x="695806" y="1410084"/>
                </a:lnTo>
                <a:lnTo>
                  <a:pt x="695806" y="1459345"/>
                </a:lnTo>
                <a:lnTo>
                  <a:pt x="1249988" y="1459345"/>
                </a:lnTo>
                <a:lnTo>
                  <a:pt x="1249988" y="1508606"/>
                </a:lnTo>
                <a:lnTo>
                  <a:pt x="1354667" y="1508606"/>
                </a:lnTo>
                <a:lnTo>
                  <a:pt x="1354667" y="1579418"/>
                </a:lnTo>
                <a:lnTo>
                  <a:pt x="1376218" y="1579418"/>
                </a:lnTo>
                <a:lnTo>
                  <a:pt x="1376218" y="1616363"/>
                </a:lnTo>
                <a:lnTo>
                  <a:pt x="2675467" y="161636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32BD6E57-CDD4-6827-B7E8-2892D7C6837D}"/>
              </a:ext>
            </a:extLst>
          </p:cNvPr>
          <p:cNvGrpSpPr/>
          <p:nvPr/>
        </p:nvGrpSpPr>
        <p:grpSpPr>
          <a:xfrm>
            <a:off x="3423434" y="2067617"/>
            <a:ext cx="2687127" cy="646331"/>
            <a:chOff x="8234646" y="1965087"/>
            <a:chExt cx="2687127" cy="646331"/>
          </a:xfrm>
        </p:grpSpPr>
        <p:sp>
          <p:nvSpPr>
            <p:cNvPr id="18" name="TextBox 17">
              <a:extLst>
                <a:ext uri="{FF2B5EF4-FFF2-40B4-BE49-F238E27FC236}">
                  <a16:creationId xmlns:a16="http://schemas.microsoft.com/office/drawing/2014/main" id="{4E94727B-B455-A9F3-9281-549ECD128BE3}"/>
                </a:ext>
              </a:extLst>
            </p:cNvPr>
            <p:cNvSpPr txBox="1"/>
            <p:nvPr/>
          </p:nvSpPr>
          <p:spPr bwMode="auto">
            <a:xfrm>
              <a:off x="8468857" y="1965087"/>
              <a:ext cx="24529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NMA chemotherapy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NMA chemo + 1200 TBI</a:t>
              </a:r>
            </a:p>
          </p:txBody>
        </p:sp>
        <p:grpSp>
          <p:nvGrpSpPr>
            <p:cNvPr id="20" name="Group 19">
              <a:extLst>
                <a:ext uri="{FF2B5EF4-FFF2-40B4-BE49-F238E27FC236}">
                  <a16:creationId xmlns:a16="http://schemas.microsoft.com/office/drawing/2014/main" id="{4E4C925D-20BA-2EEC-A4A5-D431F87071B2}"/>
                </a:ext>
              </a:extLst>
            </p:cNvPr>
            <p:cNvGrpSpPr/>
            <p:nvPr/>
          </p:nvGrpSpPr>
          <p:grpSpPr>
            <a:xfrm>
              <a:off x="8234646" y="2164409"/>
              <a:ext cx="251075" cy="276263"/>
              <a:chOff x="8643407" y="1897791"/>
              <a:chExt cx="251075" cy="276263"/>
            </a:xfrm>
          </p:grpSpPr>
          <p:cxnSp>
            <p:nvCxnSpPr>
              <p:cNvPr id="22" name="Straight Connector 21">
                <a:extLst>
                  <a:ext uri="{FF2B5EF4-FFF2-40B4-BE49-F238E27FC236}">
                    <a16:creationId xmlns:a16="http://schemas.microsoft.com/office/drawing/2014/main" id="{01995B3D-18F8-36A1-7F18-83F9059B17F1}"/>
                  </a:ext>
                </a:extLst>
              </p:cNvPr>
              <p:cNvCxnSpPr/>
              <p:nvPr/>
            </p:nvCxnSpPr>
            <p:spPr bwMode="auto">
              <a:xfrm>
                <a:off x="8643407" y="1897791"/>
                <a:ext cx="247432"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0E3559E-4E0B-7188-51EC-D4F2F4E45698}"/>
                  </a:ext>
                </a:extLst>
              </p:cNvPr>
              <p:cNvCxnSpPr/>
              <p:nvPr/>
            </p:nvCxnSpPr>
            <p:spPr bwMode="auto">
              <a:xfrm>
                <a:off x="8647050" y="2174054"/>
                <a:ext cx="247432" cy="0"/>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801047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9673-FE27-4CB8-B2D6-C475B2245BBB}"/>
              </a:ext>
            </a:extLst>
          </p:cNvPr>
          <p:cNvSpPr>
            <a:spLocks noGrp="1"/>
          </p:cNvSpPr>
          <p:nvPr>
            <p:ph type="title"/>
          </p:nvPr>
        </p:nvSpPr>
        <p:spPr/>
        <p:txBody>
          <a:bodyPr/>
          <a:lstStyle/>
          <a:p>
            <a:r>
              <a:rPr lang="en-US" dirty="0"/>
              <a:t>Rapid Response to TIL Therapy in Metastases</a:t>
            </a:r>
          </a:p>
        </p:txBody>
      </p:sp>
      <p:pic>
        <p:nvPicPr>
          <p:cNvPr id="4" name="Picture 4" descr=" 8">
            <a:extLst>
              <a:ext uri="{FF2B5EF4-FFF2-40B4-BE49-F238E27FC236}">
                <a16:creationId xmlns:a16="http://schemas.microsoft.com/office/drawing/2014/main" id="{C617DE7C-B81F-424F-B736-027F06E4B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133" r="18288"/>
          <a:stretch>
            <a:fillRect/>
          </a:stretch>
        </p:blipFill>
        <p:spPr bwMode="auto">
          <a:xfrm>
            <a:off x="1876356" y="2538537"/>
            <a:ext cx="4117975"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5" descr=" 9">
            <a:extLst>
              <a:ext uri="{FF2B5EF4-FFF2-40B4-BE49-F238E27FC236}">
                <a16:creationId xmlns:a16="http://schemas.microsoft.com/office/drawing/2014/main" id="{9E8368C7-61F9-40EB-B431-E648FD98F6FE}"/>
              </a:ext>
            </a:extLst>
          </p:cNvPr>
          <p:cNvSpPr>
            <a:spLocks noChangeArrowheads="1"/>
          </p:cNvSpPr>
          <p:nvPr/>
        </p:nvSpPr>
        <p:spPr bwMode="auto">
          <a:xfrm>
            <a:off x="3343206" y="2192462"/>
            <a:ext cx="2133600" cy="1916113"/>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3600" b="1" dirty="0">
              <a:solidFill>
                <a:schemeClr val="bg1"/>
              </a:solidFill>
              <a:latin typeface="+mn-lt"/>
            </a:endParaRPr>
          </a:p>
        </p:txBody>
      </p:sp>
      <p:pic>
        <p:nvPicPr>
          <p:cNvPr id="6" name="Picture 6" descr=" 10">
            <a:extLst>
              <a:ext uri="{FF2B5EF4-FFF2-40B4-BE49-F238E27FC236}">
                <a16:creationId xmlns:a16="http://schemas.microsoft.com/office/drawing/2014/main" id="{F7560EA1-5A6C-4C2E-81CE-0D9B7D822C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297" t="17969" r="20045" b="4198"/>
          <a:stretch>
            <a:fillRect/>
          </a:stretch>
        </p:blipFill>
        <p:spPr bwMode="auto">
          <a:xfrm>
            <a:off x="6351520" y="2538537"/>
            <a:ext cx="3898189" cy="299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7" descr=" 11">
            <a:extLst>
              <a:ext uri="{FF2B5EF4-FFF2-40B4-BE49-F238E27FC236}">
                <a16:creationId xmlns:a16="http://schemas.microsoft.com/office/drawing/2014/main" id="{28AE9B65-73B4-42E9-B427-289B71974CDE}"/>
              </a:ext>
            </a:extLst>
          </p:cNvPr>
          <p:cNvSpPr>
            <a:spLocks noChangeArrowheads="1"/>
          </p:cNvSpPr>
          <p:nvPr/>
        </p:nvSpPr>
        <p:spPr bwMode="auto">
          <a:xfrm>
            <a:off x="7097644" y="2713162"/>
            <a:ext cx="2133600" cy="1916113"/>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3600" b="1" dirty="0">
              <a:solidFill>
                <a:schemeClr val="bg1"/>
              </a:solidFill>
              <a:latin typeface="+mn-lt"/>
            </a:endParaRPr>
          </a:p>
        </p:txBody>
      </p:sp>
      <p:sp>
        <p:nvSpPr>
          <p:cNvPr id="8" name="Text Box 8" descr=" 12">
            <a:extLst>
              <a:ext uri="{FF2B5EF4-FFF2-40B4-BE49-F238E27FC236}">
                <a16:creationId xmlns:a16="http://schemas.microsoft.com/office/drawing/2014/main" id="{C2027DE3-1420-4AE8-A1C9-6FA80670C3C6}"/>
              </a:ext>
            </a:extLst>
          </p:cNvPr>
          <p:cNvSpPr txBox="1">
            <a:spLocks noChangeArrowheads="1"/>
          </p:cNvSpPr>
          <p:nvPr/>
        </p:nvSpPr>
        <p:spPr bwMode="auto">
          <a:xfrm>
            <a:off x="1876356" y="1596409"/>
            <a:ext cx="411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rPr>
              <a:t>Before TIL Therapy</a:t>
            </a:r>
          </a:p>
        </p:txBody>
      </p:sp>
      <p:sp>
        <p:nvSpPr>
          <p:cNvPr id="9" name="Text Box 9" descr=" 13">
            <a:extLst>
              <a:ext uri="{FF2B5EF4-FFF2-40B4-BE49-F238E27FC236}">
                <a16:creationId xmlns:a16="http://schemas.microsoft.com/office/drawing/2014/main" id="{190B466E-BBC6-4CE2-9355-8201B35D5108}"/>
              </a:ext>
            </a:extLst>
          </p:cNvPr>
          <p:cNvSpPr txBox="1">
            <a:spLocks noChangeArrowheads="1"/>
          </p:cNvSpPr>
          <p:nvPr/>
        </p:nvSpPr>
        <p:spPr bwMode="auto">
          <a:xfrm>
            <a:off x="6351520" y="1596409"/>
            <a:ext cx="38981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rPr>
              <a:t>After TIL Therapy</a:t>
            </a:r>
          </a:p>
        </p:txBody>
      </p:sp>
      <p:sp>
        <p:nvSpPr>
          <p:cNvPr id="10" name="Text Box 12" descr=" 14">
            <a:extLst>
              <a:ext uri="{FF2B5EF4-FFF2-40B4-BE49-F238E27FC236}">
                <a16:creationId xmlns:a16="http://schemas.microsoft.com/office/drawing/2014/main" id="{D9794716-362D-4301-B939-8F945EBC6476}"/>
              </a:ext>
            </a:extLst>
          </p:cNvPr>
          <p:cNvSpPr txBox="1">
            <a:spLocks noChangeArrowheads="1"/>
          </p:cNvSpPr>
          <p:nvPr/>
        </p:nvSpPr>
        <p:spPr bwMode="auto">
          <a:xfrm>
            <a:off x="1876355" y="5492775"/>
            <a:ext cx="411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Baseline</a:t>
            </a:r>
          </a:p>
        </p:txBody>
      </p:sp>
      <p:sp>
        <p:nvSpPr>
          <p:cNvPr id="11" name="Text Box 13" descr=" 15">
            <a:extLst>
              <a:ext uri="{FF2B5EF4-FFF2-40B4-BE49-F238E27FC236}">
                <a16:creationId xmlns:a16="http://schemas.microsoft.com/office/drawing/2014/main" id="{A5F63909-2655-47BB-9B1A-41CFA03EC4EF}"/>
              </a:ext>
            </a:extLst>
          </p:cNvPr>
          <p:cNvSpPr txBox="1">
            <a:spLocks noChangeArrowheads="1"/>
          </p:cNvSpPr>
          <p:nvPr/>
        </p:nvSpPr>
        <p:spPr bwMode="auto">
          <a:xfrm>
            <a:off x="6351520" y="5486161"/>
            <a:ext cx="38981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8 Days Post</a:t>
            </a:r>
          </a:p>
        </p:txBody>
      </p:sp>
      <p:sp>
        <p:nvSpPr>
          <p:cNvPr id="3" name="Text Box 11">
            <a:extLst>
              <a:ext uri="{FF2B5EF4-FFF2-40B4-BE49-F238E27FC236}">
                <a16:creationId xmlns:a16="http://schemas.microsoft.com/office/drawing/2014/main" id="{7DF02154-0AF1-4DC7-66DB-A7878CFFEE48}"/>
              </a:ext>
            </a:extLst>
          </p:cNvPr>
          <p:cNvSpPr txBox="1">
            <a:spLocks noChangeArrowheads="1"/>
          </p:cNvSpPr>
          <p:nvPr/>
        </p:nvSpPr>
        <p:spPr bwMode="auto">
          <a:xfrm>
            <a:off x="377015" y="636688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r>
              <a:rPr lang="en-US" sz="1200" b="0" dirty="0">
                <a:solidFill>
                  <a:schemeClr val="bg2"/>
                </a:solidFill>
                <a:latin typeface="+mn-lt"/>
              </a:rPr>
              <a:t>Image courtesy of Dr Amod Sarnaik.</a:t>
            </a:r>
          </a:p>
        </p:txBody>
      </p:sp>
    </p:spTree>
    <p:extLst>
      <p:ext uri="{BB962C8B-B14F-4D97-AF65-F5344CB8AC3E}">
        <p14:creationId xmlns:p14="http://schemas.microsoft.com/office/powerpoint/2010/main" val="3212872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D2441-ADB1-411F-9ACE-05CBBA92811B}"/>
              </a:ext>
            </a:extLst>
          </p:cNvPr>
          <p:cNvSpPr>
            <a:spLocks noGrp="1"/>
          </p:cNvSpPr>
          <p:nvPr>
            <p:ph type="title"/>
          </p:nvPr>
        </p:nvSpPr>
        <p:spPr/>
        <p:txBody>
          <a:bodyPr/>
          <a:lstStyle/>
          <a:p>
            <a:r>
              <a:rPr lang="en-US" dirty="0"/>
              <a:t>TILs Derived From SC Metastasis: </a:t>
            </a:r>
            <a:br>
              <a:rPr lang="en-US" dirty="0"/>
            </a:br>
            <a:r>
              <a:rPr lang="en-US" dirty="0"/>
              <a:t>Visceral Metastases Response</a:t>
            </a:r>
          </a:p>
        </p:txBody>
      </p:sp>
      <p:pic>
        <p:nvPicPr>
          <p:cNvPr id="4" name="Picture 4">
            <a:extLst>
              <a:ext uri="{FF2B5EF4-FFF2-40B4-BE49-F238E27FC236}">
                <a16:creationId xmlns:a16="http://schemas.microsoft.com/office/drawing/2014/main" id="{1C5B1729-D73C-4DF7-9F3C-37A5ABC74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337" t="24457" r="29901" b="15822"/>
          <a:stretch>
            <a:fillRect/>
          </a:stretch>
        </p:blipFill>
        <p:spPr bwMode="auto">
          <a:xfrm>
            <a:off x="1596518" y="2137742"/>
            <a:ext cx="4595813"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67936F7-2D32-464D-B805-4E6C10CF63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2825" t="22226" r="31844" b="19215"/>
          <a:stretch>
            <a:fillRect/>
          </a:stretch>
        </p:blipFill>
        <p:spPr bwMode="auto">
          <a:xfrm>
            <a:off x="6228843" y="2109167"/>
            <a:ext cx="40259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2">
            <a:extLst>
              <a:ext uri="{FF2B5EF4-FFF2-40B4-BE49-F238E27FC236}">
                <a16:creationId xmlns:a16="http://schemas.microsoft.com/office/drawing/2014/main" id="{0233DE0A-DA63-47AC-96BB-F313DA6F43BC}"/>
              </a:ext>
            </a:extLst>
          </p:cNvPr>
          <p:cNvSpPr txBox="1">
            <a:spLocks noChangeArrowheads="1"/>
          </p:cNvSpPr>
          <p:nvPr/>
        </p:nvSpPr>
        <p:spPr bwMode="auto">
          <a:xfrm>
            <a:off x="1596517" y="5824471"/>
            <a:ext cx="45958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2.8 x 6 cm</a:t>
            </a:r>
          </a:p>
        </p:txBody>
      </p:sp>
      <p:sp>
        <p:nvSpPr>
          <p:cNvPr id="9" name="Text Box 13">
            <a:extLst>
              <a:ext uri="{FF2B5EF4-FFF2-40B4-BE49-F238E27FC236}">
                <a16:creationId xmlns:a16="http://schemas.microsoft.com/office/drawing/2014/main" id="{D2CB482B-C889-4B02-AD41-DA2AC223B157}"/>
              </a:ext>
            </a:extLst>
          </p:cNvPr>
          <p:cNvSpPr txBox="1">
            <a:spLocks noChangeArrowheads="1"/>
          </p:cNvSpPr>
          <p:nvPr/>
        </p:nvSpPr>
        <p:spPr bwMode="auto">
          <a:xfrm>
            <a:off x="6228842" y="5819076"/>
            <a:ext cx="40258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0 x 0 cm</a:t>
            </a:r>
          </a:p>
        </p:txBody>
      </p:sp>
      <p:sp>
        <p:nvSpPr>
          <p:cNvPr id="10" name="Oval 5">
            <a:extLst>
              <a:ext uri="{FF2B5EF4-FFF2-40B4-BE49-F238E27FC236}">
                <a16:creationId xmlns:a16="http://schemas.microsoft.com/office/drawing/2014/main" id="{FF4EFCB8-30CC-4A56-870D-E4CAE753F7EF}"/>
              </a:ext>
            </a:extLst>
          </p:cNvPr>
          <p:cNvSpPr>
            <a:spLocks noChangeArrowheads="1"/>
          </p:cNvSpPr>
          <p:nvPr/>
        </p:nvSpPr>
        <p:spPr bwMode="auto">
          <a:xfrm>
            <a:off x="3831858" y="2611693"/>
            <a:ext cx="946150" cy="97155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3600" dirty="0">
              <a:solidFill>
                <a:schemeClr val="bg1"/>
              </a:solidFill>
              <a:latin typeface="+mn-lt"/>
            </a:endParaRPr>
          </a:p>
        </p:txBody>
      </p:sp>
      <p:sp>
        <p:nvSpPr>
          <p:cNvPr id="11" name="Oval 5">
            <a:extLst>
              <a:ext uri="{FF2B5EF4-FFF2-40B4-BE49-F238E27FC236}">
                <a16:creationId xmlns:a16="http://schemas.microsoft.com/office/drawing/2014/main" id="{7EE5DC7F-A666-48F9-97A7-A428942B6EA4}"/>
              </a:ext>
            </a:extLst>
          </p:cNvPr>
          <p:cNvSpPr>
            <a:spLocks noChangeArrowheads="1"/>
          </p:cNvSpPr>
          <p:nvPr/>
        </p:nvSpPr>
        <p:spPr bwMode="auto">
          <a:xfrm>
            <a:off x="7978408" y="2699006"/>
            <a:ext cx="946150" cy="97155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3600" dirty="0">
              <a:solidFill>
                <a:schemeClr val="bg1"/>
              </a:solidFill>
              <a:latin typeface="+mn-lt"/>
            </a:endParaRPr>
          </a:p>
        </p:txBody>
      </p:sp>
      <p:sp>
        <p:nvSpPr>
          <p:cNvPr id="12" name="Text Box 12">
            <a:extLst>
              <a:ext uri="{FF2B5EF4-FFF2-40B4-BE49-F238E27FC236}">
                <a16:creationId xmlns:a16="http://schemas.microsoft.com/office/drawing/2014/main" id="{9E2C07CC-9134-4114-ADFD-E38C5B5F920A}"/>
              </a:ext>
            </a:extLst>
          </p:cNvPr>
          <p:cNvSpPr txBox="1">
            <a:spLocks noChangeArrowheads="1"/>
          </p:cNvSpPr>
          <p:nvPr/>
        </p:nvSpPr>
        <p:spPr bwMode="auto">
          <a:xfrm>
            <a:off x="1596517" y="5301358"/>
            <a:ext cx="45958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Baseline</a:t>
            </a:r>
          </a:p>
        </p:txBody>
      </p:sp>
      <p:sp>
        <p:nvSpPr>
          <p:cNvPr id="13" name="Text Box 13">
            <a:extLst>
              <a:ext uri="{FF2B5EF4-FFF2-40B4-BE49-F238E27FC236}">
                <a16:creationId xmlns:a16="http://schemas.microsoft.com/office/drawing/2014/main" id="{E1FA0872-F79B-4954-8F52-3C408026688C}"/>
              </a:ext>
            </a:extLst>
          </p:cNvPr>
          <p:cNvSpPr txBox="1">
            <a:spLocks noChangeArrowheads="1"/>
          </p:cNvSpPr>
          <p:nvPr/>
        </p:nvSpPr>
        <p:spPr bwMode="auto">
          <a:xfrm>
            <a:off x="6228842" y="5301359"/>
            <a:ext cx="4025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cs typeface="Times New Roman" panose="02020603050405020304" pitchFamily="18" charset="0"/>
              </a:rPr>
              <a:t>5 Yr Post</a:t>
            </a:r>
          </a:p>
        </p:txBody>
      </p:sp>
      <p:sp>
        <p:nvSpPr>
          <p:cNvPr id="14" name="Text Box 15">
            <a:extLst>
              <a:ext uri="{FF2B5EF4-FFF2-40B4-BE49-F238E27FC236}">
                <a16:creationId xmlns:a16="http://schemas.microsoft.com/office/drawing/2014/main" id="{B6E30583-68A3-4007-BD43-04EDC2304C06}"/>
              </a:ext>
            </a:extLst>
          </p:cNvPr>
          <p:cNvSpPr txBox="1">
            <a:spLocks noChangeArrowheads="1"/>
          </p:cNvSpPr>
          <p:nvPr/>
        </p:nvSpPr>
        <p:spPr bwMode="auto">
          <a:xfrm>
            <a:off x="412750" y="6370253"/>
            <a:ext cx="905832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i-FI" altLang="en-US" sz="1200" b="0" spc="-10" dirty="0">
                <a:solidFill>
                  <a:schemeClr val="bg2"/>
                </a:solidFill>
                <a:latin typeface="Calibri" panose="020F0502020204030204" pitchFamily="34" charset="0"/>
                <a:cs typeface="+mn-cs"/>
              </a:rPr>
              <a:t>Sarnaik. SITC 2015. Abstr P49.</a:t>
            </a:r>
          </a:p>
        </p:txBody>
      </p:sp>
      <p:sp>
        <p:nvSpPr>
          <p:cNvPr id="16" name="Text Box 8" descr=" 12">
            <a:extLst>
              <a:ext uri="{FF2B5EF4-FFF2-40B4-BE49-F238E27FC236}">
                <a16:creationId xmlns:a16="http://schemas.microsoft.com/office/drawing/2014/main" id="{3FD6BA5A-4729-DA3C-4D33-860F975FBBB7}"/>
              </a:ext>
            </a:extLst>
          </p:cNvPr>
          <p:cNvSpPr txBox="1">
            <a:spLocks noChangeArrowheads="1"/>
          </p:cNvSpPr>
          <p:nvPr/>
        </p:nvSpPr>
        <p:spPr bwMode="auto">
          <a:xfrm>
            <a:off x="1596517" y="1596409"/>
            <a:ext cx="4595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rPr>
              <a:t>Before TIL Therapy</a:t>
            </a:r>
          </a:p>
        </p:txBody>
      </p:sp>
      <p:sp>
        <p:nvSpPr>
          <p:cNvPr id="17" name="Text Box 9" descr=" 13">
            <a:extLst>
              <a:ext uri="{FF2B5EF4-FFF2-40B4-BE49-F238E27FC236}">
                <a16:creationId xmlns:a16="http://schemas.microsoft.com/office/drawing/2014/main" id="{46B51014-07B5-7E4F-56E3-F03EE24B2804}"/>
              </a:ext>
            </a:extLst>
          </p:cNvPr>
          <p:cNvSpPr txBox="1">
            <a:spLocks noChangeArrowheads="1"/>
          </p:cNvSpPr>
          <p:nvPr/>
        </p:nvSpPr>
        <p:spPr bwMode="auto">
          <a:xfrm>
            <a:off x="6228841" y="1596409"/>
            <a:ext cx="40258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1" i="0" dirty="0">
                <a:solidFill>
                  <a:schemeClr val="bg1"/>
                </a:solidFill>
                <a:latin typeface="+mn-lt"/>
              </a:rPr>
              <a:t>After TIL Therapy</a:t>
            </a:r>
          </a:p>
        </p:txBody>
      </p:sp>
    </p:spTree>
    <p:extLst>
      <p:ext uri="{BB962C8B-B14F-4D97-AF65-F5344CB8AC3E}">
        <p14:creationId xmlns:p14="http://schemas.microsoft.com/office/powerpoint/2010/main" val="3579413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AC228-0C03-452B-B806-B285E3C447CB}"/>
              </a:ext>
            </a:extLst>
          </p:cNvPr>
          <p:cNvSpPr>
            <a:spLocks noGrp="1"/>
          </p:cNvSpPr>
          <p:nvPr>
            <p:ph type="title"/>
          </p:nvPr>
        </p:nvSpPr>
        <p:spPr/>
        <p:txBody>
          <a:bodyPr/>
          <a:lstStyle/>
          <a:p>
            <a:r>
              <a:rPr lang="en-US" dirty="0"/>
              <a:t>TIL Response: Bulky Metastases</a:t>
            </a:r>
          </a:p>
        </p:txBody>
      </p:sp>
      <p:sp>
        <p:nvSpPr>
          <p:cNvPr id="6" name="Text Box 6">
            <a:extLst>
              <a:ext uri="{FF2B5EF4-FFF2-40B4-BE49-F238E27FC236}">
                <a16:creationId xmlns:a16="http://schemas.microsoft.com/office/drawing/2014/main" id="{03ADCE9E-5AC5-4D75-A2B2-B1FC624C2C5D}"/>
              </a:ext>
            </a:extLst>
          </p:cNvPr>
          <p:cNvSpPr txBox="1">
            <a:spLocks noChangeArrowheads="1"/>
          </p:cNvSpPr>
          <p:nvPr/>
        </p:nvSpPr>
        <p:spPr bwMode="auto">
          <a:xfrm>
            <a:off x="1678741" y="1328323"/>
            <a:ext cx="33004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1" i="0" dirty="0">
                <a:solidFill>
                  <a:schemeClr val="bg1"/>
                </a:solidFill>
                <a:latin typeface="+mn-lt"/>
                <a:ea typeface="MS PGothic" panose="020B0600070205080204" pitchFamily="34" charset="-128"/>
                <a:cs typeface="Times New Roman" panose="02020603050405020304" pitchFamily="18" charset="0"/>
              </a:rPr>
              <a:t>Pre-TIL Therapy</a:t>
            </a:r>
          </a:p>
        </p:txBody>
      </p:sp>
      <p:sp>
        <p:nvSpPr>
          <p:cNvPr id="7" name="Text Box 6">
            <a:extLst>
              <a:ext uri="{FF2B5EF4-FFF2-40B4-BE49-F238E27FC236}">
                <a16:creationId xmlns:a16="http://schemas.microsoft.com/office/drawing/2014/main" id="{793EE4DF-2049-4119-AC84-5ED6A3E8366F}"/>
              </a:ext>
            </a:extLst>
          </p:cNvPr>
          <p:cNvSpPr txBox="1">
            <a:spLocks noChangeArrowheads="1"/>
          </p:cNvSpPr>
          <p:nvPr/>
        </p:nvSpPr>
        <p:spPr bwMode="auto">
          <a:xfrm>
            <a:off x="6686562" y="1351544"/>
            <a:ext cx="31765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1" i="0" dirty="0">
                <a:solidFill>
                  <a:schemeClr val="bg1"/>
                </a:solidFill>
                <a:latin typeface="+mn-lt"/>
                <a:ea typeface="MS PGothic" panose="020B0600070205080204" pitchFamily="34" charset="-128"/>
                <a:cs typeface="Times New Roman" panose="02020603050405020304" pitchFamily="18" charset="0"/>
              </a:rPr>
              <a:t>Post-TIL Therapy</a:t>
            </a:r>
          </a:p>
        </p:txBody>
      </p:sp>
      <p:sp>
        <p:nvSpPr>
          <p:cNvPr id="8" name="Text Box 12">
            <a:extLst>
              <a:ext uri="{FF2B5EF4-FFF2-40B4-BE49-F238E27FC236}">
                <a16:creationId xmlns:a16="http://schemas.microsoft.com/office/drawing/2014/main" id="{E9BA21A7-4FD2-42A9-B63D-9C51D9EA57C4}"/>
              </a:ext>
            </a:extLst>
          </p:cNvPr>
          <p:cNvSpPr txBox="1">
            <a:spLocks noChangeArrowheads="1"/>
          </p:cNvSpPr>
          <p:nvPr/>
        </p:nvSpPr>
        <p:spPr bwMode="auto">
          <a:xfrm>
            <a:off x="1678742" y="5764739"/>
            <a:ext cx="33004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1" i="0" dirty="0">
                <a:solidFill>
                  <a:schemeClr val="bg1"/>
                </a:solidFill>
                <a:latin typeface="+mn-lt"/>
                <a:cs typeface="Times New Roman" panose="02020603050405020304" pitchFamily="18" charset="0"/>
              </a:rPr>
              <a:t>Baseline</a:t>
            </a:r>
          </a:p>
        </p:txBody>
      </p:sp>
      <p:sp>
        <p:nvSpPr>
          <p:cNvPr id="10" name="Text Box 13">
            <a:extLst>
              <a:ext uri="{FF2B5EF4-FFF2-40B4-BE49-F238E27FC236}">
                <a16:creationId xmlns:a16="http://schemas.microsoft.com/office/drawing/2014/main" id="{8DCF7425-549A-4BBB-A1CB-6BE5EF5AE580}"/>
              </a:ext>
            </a:extLst>
          </p:cNvPr>
          <p:cNvSpPr txBox="1">
            <a:spLocks noChangeArrowheads="1"/>
          </p:cNvSpPr>
          <p:nvPr/>
        </p:nvSpPr>
        <p:spPr bwMode="auto">
          <a:xfrm>
            <a:off x="6686562" y="5774843"/>
            <a:ext cx="31765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400" b="1" dirty="0">
                <a:solidFill>
                  <a:schemeClr val="bg1"/>
                </a:solidFill>
                <a:latin typeface="+mn-lt"/>
                <a:cs typeface="Times New Roman" panose="02020603050405020304" pitchFamily="18" charset="0"/>
              </a:rPr>
              <a:t>5 Yr </a:t>
            </a:r>
            <a:r>
              <a:rPr lang="en-US" altLang="en-US" sz="2400" b="1" i="0" dirty="0">
                <a:solidFill>
                  <a:schemeClr val="bg1"/>
                </a:solidFill>
                <a:latin typeface="+mn-lt"/>
                <a:cs typeface="Times New Roman" panose="02020603050405020304" pitchFamily="18" charset="0"/>
              </a:rPr>
              <a:t>Post Infusion</a:t>
            </a:r>
          </a:p>
        </p:txBody>
      </p:sp>
      <p:pic>
        <p:nvPicPr>
          <p:cNvPr id="14" name="Picture 13">
            <a:extLst>
              <a:ext uri="{FF2B5EF4-FFF2-40B4-BE49-F238E27FC236}">
                <a16:creationId xmlns:a16="http://schemas.microsoft.com/office/drawing/2014/main" id="{AB03D490-DB16-44B8-93B7-95EF9B270A0A}"/>
              </a:ext>
            </a:extLst>
          </p:cNvPr>
          <p:cNvPicPr>
            <a:picLocks noChangeAspect="1"/>
          </p:cNvPicPr>
          <p:nvPr/>
        </p:nvPicPr>
        <p:blipFill>
          <a:blip r:embed="rId3"/>
          <a:stretch>
            <a:fillRect/>
          </a:stretch>
        </p:blipFill>
        <p:spPr>
          <a:xfrm>
            <a:off x="6686562" y="1789988"/>
            <a:ext cx="3176576" cy="3974751"/>
          </a:xfrm>
          <a:prstGeom prst="rect">
            <a:avLst/>
          </a:prstGeom>
        </p:spPr>
      </p:pic>
      <p:pic>
        <p:nvPicPr>
          <p:cNvPr id="16" name="Picture 15">
            <a:extLst>
              <a:ext uri="{FF2B5EF4-FFF2-40B4-BE49-F238E27FC236}">
                <a16:creationId xmlns:a16="http://schemas.microsoft.com/office/drawing/2014/main" id="{3A622580-D062-4801-84DD-391BCB85EDC7}"/>
              </a:ext>
            </a:extLst>
          </p:cNvPr>
          <p:cNvPicPr>
            <a:picLocks noChangeAspect="1"/>
          </p:cNvPicPr>
          <p:nvPr/>
        </p:nvPicPr>
        <p:blipFill rotWithShape="1">
          <a:blip r:embed="rId4"/>
          <a:srcRect l="11417" t="9414" r="14173" b="7818"/>
          <a:stretch/>
        </p:blipFill>
        <p:spPr>
          <a:xfrm>
            <a:off x="1678741" y="1800092"/>
            <a:ext cx="3300491" cy="3974751"/>
          </a:xfrm>
          <a:prstGeom prst="rect">
            <a:avLst/>
          </a:prstGeom>
        </p:spPr>
      </p:pic>
      <p:sp>
        <p:nvSpPr>
          <p:cNvPr id="3" name="Text Box 11">
            <a:extLst>
              <a:ext uri="{FF2B5EF4-FFF2-40B4-BE49-F238E27FC236}">
                <a16:creationId xmlns:a16="http://schemas.microsoft.com/office/drawing/2014/main" id="{03DA0147-B8EC-C4A6-1A52-291F129F5231}"/>
              </a:ext>
            </a:extLst>
          </p:cNvPr>
          <p:cNvSpPr txBox="1">
            <a:spLocks noChangeArrowheads="1"/>
          </p:cNvSpPr>
          <p:nvPr/>
        </p:nvSpPr>
        <p:spPr bwMode="auto">
          <a:xfrm>
            <a:off x="367685" y="6376214"/>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r>
              <a:rPr lang="en-US" sz="1200" b="0" dirty="0">
                <a:solidFill>
                  <a:schemeClr val="bg2"/>
                </a:solidFill>
                <a:latin typeface="+mn-lt"/>
              </a:rPr>
              <a:t>Image courtesy of Dr Amod Sarnaik.</a:t>
            </a:r>
          </a:p>
        </p:txBody>
      </p:sp>
    </p:spTree>
    <p:extLst>
      <p:ext uri="{BB962C8B-B14F-4D97-AF65-F5344CB8AC3E}">
        <p14:creationId xmlns:p14="http://schemas.microsoft.com/office/powerpoint/2010/main" val="2663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Overall Survival After TIL Therapy: </a:t>
            </a:r>
            <a:br>
              <a:rPr lang="en-US" altLang="en-US" dirty="0"/>
            </a:br>
            <a:r>
              <a:rPr lang="en-US" altLang="en-US" dirty="0"/>
              <a:t>Outcomes From 2 Single US Institutions</a:t>
            </a:r>
          </a:p>
        </p:txBody>
      </p:sp>
      <p:sp>
        <p:nvSpPr>
          <p:cNvPr id="15" name="TextBox 14">
            <a:extLst>
              <a:ext uri="{FF2B5EF4-FFF2-40B4-BE49-F238E27FC236}">
                <a16:creationId xmlns:a16="http://schemas.microsoft.com/office/drawing/2014/main" id="{A714730E-8F25-4C0F-A883-49B745DB2141}"/>
              </a:ext>
            </a:extLst>
          </p:cNvPr>
          <p:cNvSpPr txBox="1"/>
          <p:nvPr/>
        </p:nvSpPr>
        <p:spPr bwMode="auto">
          <a:xfrm>
            <a:off x="10826303" y="3909994"/>
            <a:ext cx="652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49</a:t>
            </a:r>
          </a:p>
        </p:txBody>
      </p:sp>
      <p:sp>
        <p:nvSpPr>
          <p:cNvPr id="17" name="TextBox 16">
            <a:extLst>
              <a:ext uri="{FF2B5EF4-FFF2-40B4-BE49-F238E27FC236}">
                <a16:creationId xmlns:a16="http://schemas.microsoft.com/office/drawing/2014/main" id="{A25910A2-D27E-4032-AD44-385587B57A72}"/>
              </a:ext>
            </a:extLst>
          </p:cNvPr>
          <p:cNvSpPr txBox="1"/>
          <p:nvPr/>
        </p:nvSpPr>
        <p:spPr bwMode="auto">
          <a:xfrm>
            <a:off x="1852199" y="1523709"/>
            <a:ext cx="3049746" cy="646331"/>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 National Cancer Institute</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Bethesda, Maryland</a:t>
            </a:r>
          </a:p>
        </p:txBody>
      </p:sp>
      <p:sp>
        <p:nvSpPr>
          <p:cNvPr id="18" name="TextBox 17">
            <a:extLst>
              <a:ext uri="{FF2B5EF4-FFF2-40B4-BE49-F238E27FC236}">
                <a16:creationId xmlns:a16="http://schemas.microsoft.com/office/drawing/2014/main" id="{0C1A9642-D354-43D8-8E12-DE0EFEA20A1F}"/>
              </a:ext>
            </a:extLst>
          </p:cNvPr>
          <p:cNvSpPr txBox="1"/>
          <p:nvPr/>
        </p:nvSpPr>
        <p:spPr bwMode="auto">
          <a:xfrm>
            <a:off x="7972177" y="1523709"/>
            <a:ext cx="23410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Moffitt Cancer Center</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Tampa, Florida</a:t>
            </a:r>
          </a:p>
        </p:txBody>
      </p:sp>
      <p:sp>
        <p:nvSpPr>
          <p:cNvPr id="2" name="Text Box 15">
            <a:extLst>
              <a:ext uri="{FF2B5EF4-FFF2-40B4-BE49-F238E27FC236}">
                <a16:creationId xmlns:a16="http://schemas.microsoft.com/office/drawing/2014/main" id="{A8E94185-B449-7C12-822D-7BB49641843E}"/>
              </a:ext>
            </a:extLst>
          </p:cNvPr>
          <p:cNvSpPr txBox="1">
            <a:spLocks noChangeArrowheads="1"/>
          </p:cNvSpPr>
          <p:nvPr/>
        </p:nvSpPr>
        <p:spPr bwMode="auto">
          <a:xfrm>
            <a:off x="427265" y="63598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Rosenberg. Clin Cancer Res. 2011;17:4550. 2. Sarnaik. Unpublished data.</a:t>
            </a:r>
          </a:p>
        </p:txBody>
      </p:sp>
      <p:sp>
        <p:nvSpPr>
          <p:cNvPr id="3" name="TextBox 2">
            <a:extLst>
              <a:ext uri="{FF2B5EF4-FFF2-40B4-BE49-F238E27FC236}">
                <a16:creationId xmlns:a16="http://schemas.microsoft.com/office/drawing/2014/main" id="{D56F5DF8-D68C-BB9B-4ED1-320207A03169}"/>
              </a:ext>
            </a:extLst>
          </p:cNvPr>
          <p:cNvSpPr txBox="1"/>
          <p:nvPr/>
        </p:nvSpPr>
        <p:spPr bwMode="auto">
          <a:xfrm>
            <a:off x="7934696" y="5388214"/>
            <a:ext cx="2422187"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 name="TextBox 3">
            <a:extLst>
              <a:ext uri="{FF2B5EF4-FFF2-40B4-BE49-F238E27FC236}">
                <a16:creationId xmlns:a16="http://schemas.microsoft.com/office/drawing/2014/main" id="{78B095D9-3BF3-12EC-58C0-DF15291FBED2}"/>
              </a:ext>
            </a:extLst>
          </p:cNvPr>
          <p:cNvSpPr txBox="1"/>
          <p:nvPr/>
        </p:nvSpPr>
        <p:spPr bwMode="auto">
          <a:xfrm rot="16200000">
            <a:off x="-296576" y="3541466"/>
            <a:ext cx="2040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 (%)</a:t>
            </a:r>
          </a:p>
        </p:txBody>
      </p:sp>
      <p:sp>
        <p:nvSpPr>
          <p:cNvPr id="7" name="TextBox 6">
            <a:extLst>
              <a:ext uri="{FF2B5EF4-FFF2-40B4-BE49-F238E27FC236}">
                <a16:creationId xmlns:a16="http://schemas.microsoft.com/office/drawing/2014/main" id="{F4CA60BD-11FA-37A4-A98D-0824FC0AFF72}"/>
              </a:ext>
            </a:extLst>
          </p:cNvPr>
          <p:cNvSpPr txBox="1"/>
          <p:nvPr/>
        </p:nvSpPr>
        <p:spPr bwMode="auto">
          <a:xfrm rot="16200000">
            <a:off x="5324313" y="3541466"/>
            <a:ext cx="2040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Survival (%)</a:t>
            </a:r>
          </a:p>
        </p:txBody>
      </p:sp>
      <p:sp>
        <p:nvSpPr>
          <p:cNvPr id="8" name="Freeform 7">
            <a:extLst>
              <a:ext uri="{FF2B5EF4-FFF2-40B4-BE49-F238E27FC236}">
                <a16:creationId xmlns:a16="http://schemas.microsoft.com/office/drawing/2014/main" id="{BD3B8FDF-2B2F-990C-0B5E-EDE38CE6B723}"/>
              </a:ext>
            </a:extLst>
          </p:cNvPr>
          <p:cNvSpPr/>
          <p:nvPr/>
        </p:nvSpPr>
        <p:spPr bwMode="auto">
          <a:xfrm>
            <a:off x="1335294" y="2365829"/>
            <a:ext cx="4319674" cy="2762899"/>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DE3F1CD4-FC18-F720-8509-4DF7FC37A12E}"/>
              </a:ext>
            </a:extLst>
          </p:cNvPr>
          <p:cNvSpPr/>
          <p:nvPr/>
        </p:nvSpPr>
        <p:spPr bwMode="auto">
          <a:xfrm>
            <a:off x="6948714" y="2365829"/>
            <a:ext cx="4319674" cy="2762899"/>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A1C2E0E3-3A8F-A220-D3EC-98F2C44DB857}"/>
              </a:ext>
            </a:extLst>
          </p:cNvPr>
          <p:cNvSpPr txBox="1"/>
          <p:nvPr/>
        </p:nvSpPr>
        <p:spPr bwMode="auto">
          <a:xfrm>
            <a:off x="2284037" y="5388214"/>
            <a:ext cx="2422187"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6" name="Rectangle 15">
            <a:extLst>
              <a:ext uri="{FF2B5EF4-FFF2-40B4-BE49-F238E27FC236}">
                <a16:creationId xmlns:a16="http://schemas.microsoft.com/office/drawing/2014/main" id="{FB3CF217-65FE-4AE2-4D6F-0B74147C757B}"/>
              </a:ext>
            </a:extLst>
          </p:cNvPr>
          <p:cNvSpPr/>
          <p:nvPr/>
        </p:nvSpPr>
        <p:spPr bwMode="auto">
          <a:xfrm>
            <a:off x="843612" y="4501462"/>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 name="Rectangle 18">
            <a:extLst>
              <a:ext uri="{FF2B5EF4-FFF2-40B4-BE49-F238E27FC236}">
                <a16:creationId xmlns:a16="http://schemas.microsoft.com/office/drawing/2014/main" id="{8D9BE356-CA31-609E-A542-6018D1026ED7}"/>
              </a:ext>
            </a:extLst>
          </p:cNvPr>
          <p:cNvSpPr/>
          <p:nvPr/>
        </p:nvSpPr>
        <p:spPr bwMode="auto">
          <a:xfrm>
            <a:off x="843612" y="3937684"/>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 name="Rectangle 19">
            <a:extLst>
              <a:ext uri="{FF2B5EF4-FFF2-40B4-BE49-F238E27FC236}">
                <a16:creationId xmlns:a16="http://schemas.microsoft.com/office/drawing/2014/main" id="{C1D91AF6-56E6-F247-D8D2-6F6C58AFBA3F}"/>
              </a:ext>
            </a:extLst>
          </p:cNvPr>
          <p:cNvSpPr/>
          <p:nvPr/>
        </p:nvSpPr>
        <p:spPr bwMode="auto">
          <a:xfrm>
            <a:off x="843612" y="3370265"/>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 name="Rectangle 20">
            <a:extLst>
              <a:ext uri="{FF2B5EF4-FFF2-40B4-BE49-F238E27FC236}">
                <a16:creationId xmlns:a16="http://schemas.microsoft.com/office/drawing/2014/main" id="{867CFC9F-5C98-19BA-01EF-2AEDB8098951}"/>
              </a:ext>
            </a:extLst>
          </p:cNvPr>
          <p:cNvSpPr/>
          <p:nvPr/>
        </p:nvSpPr>
        <p:spPr bwMode="auto">
          <a:xfrm>
            <a:off x="843612" y="2835725"/>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 name="Rectangle 21">
            <a:extLst>
              <a:ext uri="{FF2B5EF4-FFF2-40B4-BE49-F238E27FC236}">
                <a16:creationId xmlns:a16="http://schemas.microsoft.com/office/drawing/2014/main" id="{00FA43C0-2092-1C37-56E3-D21E97A1A0E4}"/>
              </a:ext>
            </a:extLst>
          </p:cNvPr>
          <p:cNvSpPr/>
          <p:nvPr/>
        </p:nvSpPr>
        <p:spPr bwMode="auto">
          <a:xfrm>
            <a:off x="723827" y="2255517"/>
            <a:ext cx="601098"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23" name="Group 22">
            <a:extLst>
              <a:ext uri="{FF2B5EF4-FFF2-40B4-BE49-F238E27FC236}">
                <a16:creationId xmlns:a16="http://schemas.microsoft.com/office/drawing/2014/main" id="{EA3A406A-0BB6-C574-608B-5234BF275866}"/>
              </a:ext>
            </a:extLst>
          </p:cNvPr>
          <p:cNvGrpSpPr/>
          <p:nvPr/>
        </p:nvGrpSpPr>
        <p:grpSpPr>
          <a:xfrm>
            <a:off x="1259203" y="2365828"/>
            <a:ext cx="76091" cy="2762899"/>
            <a:chOff x="2632271" y="1512704"/>
            <a:chExt cx="75928" cy="3216580"/>
          </a:xfrm>
        </p:grpSpPr>
        <p:cxnSp>
          <p:nvCxnSpPr>
            <p:cNvPr id="24" name="Straight Connector 23">
              <a:extLst>
                <a:ext uri="{FF2B5EF4-FFF2-40B4-BE49-F238E27FC236}">
                  <a16:creationId xmlns:a16="http://schemas.microsoft.com/office/drawing/2014/main" id="{5344C3AE-66D5-72ED-4610-B706791969CF}"/>
                </a:ext>
              </a:extLst>
            </p:cNvPr>
            <p:cNvCxnSpPr>
              <a:cxnSpLocks/>
            </p:cNvCxnSpPr>
            <p:nvPr/>
          </p:nvCxnSpPr>
          <p:spPr bwMode="auto">
            <a:xfrm>
              <a:off x="2632271" y="1512704"/>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61A0AEC-CEDE-E996-C312-2C393FB3EC2A}"/>
                </a:ext>
              </a:extLst>
            </p:cNvPr>
            <p:cNvCxnSpPr>
              <a:cxnSpLocks/>
            </p:cNvCxnSpPr>
            <p:nvPr/>
          </p:nvCxnSpPr>
          <p:spPr bwMode="auto">
            <a:xfrm>
              <a:off x="2632271" y="2162287"/>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4F7D8F6-6B2D-9DB1-73C7-91083146126B}"/>
                </a:ext>
              </a:extLst>
            </p:cNvPr>
            <p:cNvCxnSpPr>
              <a:cxnSpLocks/>
            </p:cNvCxnSpPr>
            <p:nvPr/>
          </p:nvCxnSpPr>
          <p:spPr bwMode="auto">
            <a:xfrm>
              <a:off x="2632271" y="2822880"/>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DE74533-777A-08DD-6177-10E18979C3F4}"/>
                </a:ext>
              </a:extLst>
            </p:cNvPr>
            <p:cNvCxnSpPr>
              <a:cxnSpLocks/>
            </p:cNvCxnSpPr>
            <p:nvPr/>
          </p:nvCxnSpPr>
          <p:spPr bwMode="auto">
            <a:xfrm>
              <a:off x="2632271" y="3472463"/>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DE11513-ABBF-5541-A241-05BEB168FE64}"/>
                </a:ext>
              </a:extLst>
            </p:cNvPr>
            <p:cNvCxnSpPr>
              <a:cxnSpLocks/>
            </p:cNvCxnSpPr>
            <p:nvPr/>
          </p:nvCxnSpPr>
          <p:spPr bwMode="auto">
            <a:xfrm>
              <a:off x="2632271" y="4129579"/>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C6DF02E-ACF7-1B03-30BA-F18940D983CF}"/>
                </a:ext>
              </a:extLst>
            </p:cNvPr>
            <p:cNvCxnSpPr/>
            <p:nvPr/>
          </p:nvCxnSpPr>
          <p:spPr bwMode="auto">
            <a:xfrm>
              <a:off x="2648897" y="4729284"/>
              <a:ext cx="591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884B4F68-6852-8CE1-1BDF-8924D3ADA2E7}"/>
              </a:ext>
            </a:extLst>
          </p:cNvPr>
          <p:cNvGrpSpPr/>
          <p:nvPr/>
        </p:nvGrpSpPr>
        <p:grpSpPr>
          <a:xfrm>
            <a:off x="1259203" y="2628663"/>
            <a:ext cx="76091" cy="2247779"/>
            <a:chOff x="2632271" y="1512704"/>
            <a:chExt cx="75928" cy="2616875"/>
          </a:xfrm>
        </p:grpSpPr>
        <p:cxnSp>
          <p:nvCxnSpPr>
            <p:cNvPr id="31" name="Straight Connector 30">
              <a:extLst>
                <a:ext uri="{FF2B5EF4-FFF2-40B4-BE49-F238E27FC236}">
                  <a16:creationId xmlns:a16="http://schemas.microsoft.com/office/drawing/2014/main" id="{FF1E333F-8E10-EEAA-B501-77FD20543289}"/>
                </a:ext>
              </a:extLst>
            </p:cNvPr>
            <p:cNvCxnSpPr>
              <a:cxnSpLocks/>
            </p:cNvCxnSpPr>
            <p:nvPr/>
          </p:nvCxnSpPr>
          <p:spPr bwMode="auto">
            <a:xfrm>
              <a:off x="2632271" y="1512704"/>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DD3E3E2-C82D-F2DB-763A-6C1384A4093B}"/>
                </a:ext>
              </a:extLst>
            </p:cNvPr>
            <p:cNvCxnSpPr>
              <a:cxnSpLocks/>
            </p:cNvCxnSpPr>
            <p:nvPr/>
          </p:nvCxnSpPr>
          <p:spPr bwMode="auto">
            <a:xfrm>
              <a:off x="2632271" y="2162287"/>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0CEDAEB-49F3-4D99-33FD-C9D91D465E31}"/>
                </a:ext>
              </a:extLst>
            </p:cNvPr>
            <p:cNvCxnSpPr>
              <a:cxnSpLocks/>
            </p:cNvCxnSpPr>
            <p:nvPr/>
          </p:nvCxnSpPr>
          <p:spPr bwMode="auto">
            <a:xfrm>
              <a:off x="2632271" y="2822880"/>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64932DA-199E-2022-6AD6-D42CD5E704D8}"/>
                </a:ext>
              </a:extLst>
            </p:cNvPr>
            <p:cNvCxnSpPr>
              <a:cxnSpLocks/>
            </p:cNvCxnSpPr>
            <p:nvPr/>
          </p:nvCxnSpPr>
          <p:spPr bwMode="auto">
            <a:xfrm>
              <a:off x="2632271" y="3472463"/>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92F8BDF-6782-1FA8-5F4B-5D2E60DA4F61}"/>
                </a:ext>
              </a:extLst>
            </p:cNvPr>
            <p:cNvCxnSpPr>
              <a:cxnSpLocks/>
            </p:cNvCxnSpPr>
            <p:nvPr/>
          </p:nvCxnSpPr>
          <p:spPr bwMode="auto">
            <a:xfrm>
              <a:off x="2632271" y="4129579"/>
              <a:ext cx="75928" cy="0"/>
            </a:xfrm>
            <a:prstGeom prst="line">
              <a:avLst/>
            </a:prstGeom>
            <a:noFill/>
            <a:ln w="28575" cap="flat" cmpd="sng" algn="ctr">
              <a:solidFill>
                <a:schemeClr val="bg1"/>
              </a:solidFill>
              <a:prstDash val="solid"/>
              <a:round/>
              <a:headEnd type="none" w="med" len="med"/>
              <a:tailEnd type="none" w="med" len="med"/>
            </a:ln>
            <a:effectLst/>
          </p:spPr>
        </p:cxnSp>
      </p:grpSp>
      <p:sp>
        <p:nvSpPr>
          <p:cNvPr id="37" name="Rectangle 36">
            <a:extLst>
              <a:ext uri="{FF2B5EF4-FFF2-40B4-BE49-F238E27FC236}">
                <a16:creationId xmlns:a16="http://schemas.microsoft.com/office/drawing/2014/main" id="{104BBBBD-4BDC-5DC7-4BE8-1CDC47D29B1C}"/>
              </a:ext>
            </a:extLst>
          </p:cNvPr>
          <p:cNvSpPr/>
          <p:nvPr/>
        </p:nvSpPr>
        <p:spPr bwMode="auto">
          <a:xfrm>
            <a:off x="1004540" y="5028834"/>
            <a:ext cx="326044"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Rectangle 37">
            <a:extLst>
              <a:ext uri="{FF2B5EF4-FFF2-40B4-BE49-F238E27FC236}">
                <a16:creationId xmlns:a16="http://schemas.microsoft.com/office/drawing/2014/main" id="{84F52BA1-CA06-112F-236D-448D534A664A}"/>
              </a:ext>
            </a:extLst>
          </p:cNvPr>
          <p:cNvSpPr/>
          <p:nvPr/>
        </p:nvSpPr>
        <p:spPr bwMode="auto">
          <a:xfrm>
            <a:off x="6447376" y="4501462"/>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9" name="Rectangle 38">
            <a:extLst>
              <a:ext uri="{FF2B5EF4-FFF2-40B4-BE49-F238E27FC236}">
                <a16:creationId xmlns:a16="http://schemas.microsoft.com/office/drawing/2014/main" id="{BD690813-4A7D-4ED2-0000-81A736C554F1}"/>
              </a:ext>
            </a:extLst>
          </p:cNvPr>
          <p:cNvSpPr/>
          <p:nvPr/>
        </p:nvSpPr>
        <p:spPr bwMode="auto">
          <a:xfrm>
            <a:off x="6447376" y="3937684"/>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0" name="Rectangle 39">
            <a:extLst>
              <a:ext uri="{FF2B5EF4-FFF2-40B4-BE49-F238E27FC236}">
                <a16:creationId xmlns:a16="http://schemas.microsoft.com/office/drawing/2014/main" id="{A969D962-730A-A0B9-10DE-812A0EA77B52}"/>
              </a:ext>
            </a:extLst>
          </p:cNvPr>
          <p:cNvSpPr/>
          <p:nvPr/>
        </p:nvSpPr>
        <p:spPr bwMode="auto">
          <a:xfrm>
            <a:off x="6447376" y="3370265"/>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 name="Rectangle 40">
            <a:extLst>
              <a:ext uri="{FF2B5EF4-FFF2-40B4-BE49-F238E27FC236}">
                <a16:creationId xmlns:a16="http://schemas.microsoft.com/office/drawing/2014/main" id="{FD42418F-666F-B0F3-7585-AD7DB9CD1A7E}"/>
              </a:ext>
            </a:extLst>
          </p:cNvPr>
          <p:cNvSpPr/>
          <p:nvPr/>
        </p:nvSpPr>
        <p:spPr bwMode="auto">
          <a:xfrm>
            <a:off x="6447376" y="2835725"/>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2" name="Rectangle 41">
            <a:extLst>
              <a:ext uri="{FF2B5EF4-FFF2-40B4-BE49-F238E27FC236}">
                <a16:creationId xmlns:a16="http://schemas.microsoft.com/office/drawing/2014/main" id="{95BA3C71-B870-54C4-BEBB-16C52ED7FAE2}"/>
              </a:ext>
            </a:extLst>
          </p:cNvPr>
          <p:cNvSpPr/>
          <p:nvPr/>
        </p:nvSpPr>
        <p:spPr bwMode="auto">
          <a:xfrm>
            <a:off x="6327591" y="2240620"/>
            <a:ext cx="601098"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43" name="Group 42">
            <a:extLst>
              <a:ext uri="{FF2B5EF4-FFF2-40B4-BE49-F238E27FC236}">
                <a16:creationId xmlns:a16="http://schemas.microsoft.com/office/drawing/2014/main" id="{151F12B0-571A-D9AA-41C8-DB57ADE9F73D}"/>
              </a:ext>
            </a:extLst>
          </p:cNvPr>
          <p:cNvGrpSpPr/>
          <p:nvPr/>
        </p:nvGrpSpPr>
        <p:grpSpPr>
          <a:xfrm>
            <a:off x="6866142" y="2365828"/>
            <a:ext cx="76091" cy="2762899"/>
            <a:chOff x="2632271" y="1512704"/>
            <a:chExt cx="75928" cy="3216580"/>
          </a:xfrm>
        </p:grpSpPr>
        <p:cxnSp>
          <p:nvCxnSpPr>
            <p:cNvPr id="44" name="Straight Connector 43">
              <a:extLst>
                <a:ext uri="{FF2B5EF4-FFF2-40B4-BE49-F238E27FC236}">
                  <a16:creationId xmlns:a16="http://schemas.microsoft.com/office/drawing/2014/main" id="{2EE9CDD7-9DC3-7644-14ED-A4E86964DFD1}"/>
                </a:ext>
              </a:extLst>
            </p:cNvPr>
            <p:cNvCxnSpPr>
              <a:cxnSpLocks/>
            </p:cNvCxnSpPr>
            <p:nvPr/>
          </p:nvCxnSpPr>
          <p:spPr bwMode="auto">
            <a:xfrm>
              <a:off x="2632271" y="1512704"/>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DD1357C-9150-5409-DD8E-4CCBC585FFE8}"/>
                </a:ext>
              </a:extLst>
            </p:cNvPr>
            <p:cNvCxnSpPr>
              <a:cxnSpLocks/>
            </p:cNvCxnSpPr>
            <p:nvPr/>
          </p:nvCxnSpPr>
          <p:spPr bwMode="auto">
            <a:xfrm>
              <a:off x="2632271" y="2162287"/>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9270319-9642-2AC5-EA8C-10589FC95F90}"/>
                </a:ext>
              </a:extLst>
            </p:cNvPr>
            <p:cNvCxnSpPr>
              <a:cxnSpLocks/>
            </p:cNvCxnSpPr>
            <p:nvPr/>
          </p:nvCxnSpPr>
          <p:spPr bwMode="auto">
            <a:xfrm>
              <a:off x="2632271" y="2822880"/>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C479D55-7E69-236B-B480-6559E2C9402D}"/>
                </a:ext>
              </a:extLst>
            </p:cNvPr>
            <p:cNvCxnSpPr>
              <a:cxnSpLocks/>
            </p:cNvCxnSpPr>
            <p:nvPr/>
          </p:nvCxnSpPr>
          <p:spPr bwMode="auto">
            <a:xfrm>
              <a:off x="2632271" y="3472463"/>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4DBA52D-C433-6D92-958C-DD8C1AF6005C}"/>
                </a:ext>
              </a:extLst>
            </p:cNvPr>
            <p:cNvCxnSpPr>
              <a:cxnSpLocks/>
            </p:cNvCxnSpPr>
            <p:nvPr/>
          </p:nvCxnSpPr>
          <p:spPr bwMode="auto">
            <a:xfrm>
              <a:off x="2632271" y="4129579"/>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993AA26-139C-04A5-B635-100407AF4571}"/>
                </a:ext>
              </a:extLst>
            </p:cNvPr>
            <p:cNvCxnSpPr/>
            <p:nvPr/>
          </p:nvCxnSpPr>
          <p:spPr bwMode="auto">
            <a:xfrm>
              <a:off x="2648897" y="4729284"/>
              <a:ext cx="591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BC94380F-0A00-D639-88A5-0CB8F8D138BD}"/>
              </a:ext>
            </a:extLst>
          </p:cNvPr>
          <p:cNvGrpSpPr/>
          <p:nvPr/>
        </p:nvGrpSpPr>
        <p:grpSpPr>
          <a:xfrm>
            <a:off x="6866142" y="2628663"/>
            <a:ext cx="76091" cy="2247779"/>
            <a:chOff x="2632271" y="1512704"/>
            <a:chExt cx="75928" cy="2616875"/>
          </a:xfrm>
        </p:grpSpPr>
        <p:cxnSp>
          <p:nvCxnSpPr>
            <p:cNvPr id="51" name="Straight Connector 50">
              <a:extLst>
                <a:ext uri="{FF2B5EF4-FFF2-40B4-BE49-F238E27FC236}">
                  <a16:creationId xmlns:a16="http://schemas.microsoft.com/office/drawing/2014/main" id="{7E8AF291-78AC-2162-27D2-C43C073B483B}"/>
                </a:ext>
              </a:extLst>
            </p:cNvPr>
            <p:cNvCxnSpPr>
              <a:cxnSpLocks/>
            </p:cNvCxnSpPr>
            <p:nvPr/>
          </p:nvCxnSpPr>
          <p:spPr bwMode="auto">
            <a:xfrm>
              <a:off x="2632271" y="1512704"/>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B68642-58C2-B5D7-AA4C-FB4C147A4569}"/>
                </a:ext>
              </a:extLst>
            </p:cNvPr>
            <p:cNvCxnSpPr>
              <a:cxnSpLocks/>
            </p:cNvCxnSpPr>
            <p:nvPr/>
          </p:nvCxnSpPr>
          <p:spPr bwMode="auto">
            <a:xfrm>
              <a:off x="2632271" y="2162287"/>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1ACA182-9D05-38BD-5C42-AB5E3EB6C885}"/>
                </a:ext>
              </a:extLst>
            </p:cNvPr>
            <p:cNvCxnSpPr>
              <a:cxnSpLocks/>
            </p:cNvCxnSpPr>
            <p:nvPr/>
          </p:nvCxnSpPr>
          <p:spPr bwMode="auto">
            <a:xfrm>
              <a:off x="2632271" y="2822880"/>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E9E9F6F-2238-4EDF-61FB-ADE910FBE089}"/>
                </a:ext>
              </a:extLst>
            </p:cNvPr>
            <p:cNvCxnSpPr>
              <a:cxnSpLocks/>
            </p:cNvCxnSpPr>
            <p:nvPr/>
          </p:nvCxnSpPr>
          <p:spPr bwMode="auto">
            <a:xfrm>
              <a:off x="2632271" y="3472463"/>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7A9EDA0-424B-01C9-6F5F-3E8F5848BDF6}"/>
                </a:ext>
              </a:extLst>
            </p:cNvPr>
            <p:cNvCxnSpPr>
              <a:cxnSpLocks/>
            </p:cNvCxnSpPr>
            <p:nvPr/>
          </p:nvCxnSpPr>
          <p:spPr bwMode="auto">
            <a:xfrm>
              <a:off x="2632271" y="4129579"/>
              <a:ext cx="75928" cy="0"/>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BEB53563-C226-813E-8A95-D207819B592D}"/>
              </a:ext>
            </a:extLst>
          </p:cNvPr>
          <p:cNvSpPr/>
          <p:nvPr/>
        </p:nvSpPr>
        <p:spPr bwMode="auto">
          <a:xfrm>
            <a:off x="6608304" y="5028834"/>
            <a:ext cx="326044"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7" name="TextBox 56">
            <a:extLst>
              <a:ext uri="{FF2B5EF4-FFF2-40B4-BE49-F238E27FC236}">
                <a16:creationId xmlns:a16="http://schemas.microsoft.com/office/drawing/2014/main" id="{77ACACC8-0D2B-86E6-F7CB-760715B57B20}"/>
              </a:ext>
            </a:extLst>
          </p:cNvPr>
          <p:cNvSpPr txBox="1"/>
          <p:nvPr/>
        </p:nvSpPr>
        <p:spPr bwMode="auto">
          <a:xfrm>
            <a:off x="3255616" y="2240620"/>
            <a:ext cx="23516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edian follow-up: 62 mo</a:t>
            </a:r>
          </a:p>
        </p:txBody>
      </p:sp>
      <p:sp>
        <p:nvSpPr>
          <p:cNvPr id="59" name="TextBox 58">
            <a:extLst>
              <a:ext uri="{FF2B5EF4-FFF2-40B4-BE49-F238E27FC236}">
                <a16:creationId xmlns:a16="http://schemas.microsoft.com/office/drawing/2014/main" id="{CF14498B-2A03-05BF-737A-ECC7CABB0C68}"/>
              </a:ext>
            </a:extLst>
          </p:cNvPr>
          <p:cNvSpPr txBox="1"/>
          <p:nvPr/>
        </p:nvSpPr>
        <p:spPr bwMode="auto">
          <a:xfrm>
            <a:off x="8938651" y="2240620"/>
            <a:ext cx="23516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M</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edian follow-up: 52 mo</a:t>
            </a:r>
          </a:p>
        </p:txBody>
      </p:sp>
      <p:pic>
        <p:nvPicPr>
          <p:cNvPr id="61" name="Picture 60">
            <a:extLst>
              <a:ext uri="{FF2B5EF4-FFF2-40B4-BE49-F238E27FC236}">
                <a16:creationId xmlns:a16="http://schemas.microsoft.com/office/drawing/2014/main" id="{5E5BC9BC-06AB-66F7-A560-97E9CD24AB04}"/>
              </a:ext>
            </a:extLst>
          </p:cNvPr>
          <p:cNvPicPr>
            <a:picLocks noChangeAspect="1"/>
          </p:cNvPicPr>
          <p:nvPr/>
        </p:nvPicPr>
        <p:blipFill>
          <a:blip r:embed="rId3"/>
          <a:stretch>
            <a:fillRect/>
          </a:stretch>
        </p:blipFill>
        <p:spPr>
          <a:xfrm>
            <a:off x="1320927" y="2385040"/>
            <a:ext cx="4229100" cy="2120900"/>
          </a:xfrm>
          <a:prstGeom prst="rect">
            <a:avLst/>
          </a:prstGeom>
        </p:spPr>
      </p:pic>
      <p:sp>
        <p:nvSpPr>
          <p:cNvPr id="62" name="TextBox 61">
            <a:extLst>
              <a:ext uri="{FF2B5EF4-FFF2-40B4-BE49-F238E27FC236}">
                <a16:creationId xmlns:a16="http://schemas.microsoft.com/office/drawing/2014/main" id="{75761EC7-5C0B-526E-B09F-43342C94FE4B}"/>
              </a:ext>
            </a:extLst>
          </p:cNvPr>
          <p:cNvSpPr txBox="1"/>
          <p:nvPr/>
        </p:nvSpPr>
        <p:spPr bwMode="auto">
          <a:xfrm>
            <a:off x="4096009" y="4528917"/>
            <a:ext cx="16256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 (N = 93)</a:t>
            </a:r>
          </a:p>
        </p:txBody>
      </p:sp>
      <p:sp>
        <p:nvSpPr>
          <p:cNvPr id="63" name="Rectangle 62">
            <a:extLst>
              <a:ext uri="{FF2B5EF4-FFF2-40B4-BE49-F238E27FC236}">
                <a16:creationId xmlns:a16="http://schemas.microsoft.com/office/drawing/2014/main" id="{83AD3EA6-8489-8700-B049-3B68A68E824E}"/>
              </a:ext>
            </a:extLst>
          </p:cNvPr>
          <p:cNvSpPr/>
          <p:nvPr/>
        </p:nvSpPr>
        <p:spPr bwMode="auto">
          <a:xfrm>
            <a:off x="1231655" y="5136501"/>
            <a:ext cx="212608"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16" name="Rectangle 9215">
            <a:extLst>
              <a:ext uri="{FF2B5EF4-FFF2-40B4-BE49-F238E27FC236}">
                <a16:creationId xmlns:a16="http://schemas.microsoft.com/office/drawing/2014/main" id="{E70B3651-E570-CFDA-B44A-6A7E94D98140}"/>
              </a:ext>
            </a:extLst>
          </p:cNvPr>
          <p:cNvSpPr/>
          <p:nvPr/>
        </p:nvSpPr>
        <p:spPr bwMode="auto">
          <a:xfrm>
            <a:off x="1486120" y="5136501"/>
            <a:ext cx="212608"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17" name="Rectangle 9216">
            <a:extLst>
              <a:ext uri="{FF2B5EF4-FFF2-40B4-BE49-F238E27FC236}">
                <a16:creationId xmlns:a16="http://schemas.microsoft.com/office/drawing/2014/main" id="{423DDB59-BE34-07EF-83DE-3A2C61B728D3}"/>
              </a:ext>
            </a:extLst>
          </p:cNvPr>
          <p:cNvSpPr/>
          <p:nvPr/>
        </p:nvSpPr>
        <p:spPr bwMode="auto">
          <a:xfrm>
            <a:off x="1628765"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219" name="Rectangle 9218">
            <a:extLst>
              <a:ext uri="{FF2B5EF4-FFF2-40B4-BE49-F238E27FC236}">
                <a16:creationId xmlns:a16="http://schemas.microsoft.com/office/drawing/2014/main" id="{C1B97AA1-361E-7C56-0CF8-80210682C824}"/>
              </a:ext>
            </a:extLst>
          </p:cNvPr>
          <p:cNvSpPr/>
          <p:nvPr/>
        </p:nvSpPr>
        <p:spPr bwMode="auto">
          <a:xfrm>
            <a:off x="1889710"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220" name="Rectangle 9219">
            <a:extLst>
              <a:ext uri="{FF2B5EF4-FFF2-40B4-BE49-F238E27FC236}">
                <a16:creationId xmlns:a16="http://schemas.microsoft.com/office/drawing/2014/main" id="{AF5C3512-8F97-A8F6-C53D-3EF522315678}"/>
              </a:ext>
            </a:extLst>
          </p:cNvPr>
          <p:cNvSpPr/>
          <p:nvPr/>
        </p:nvSpPr>
        <p:spPr bwMode="auto">
          <a:xfrm>
            <a:off x="2126558"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221" name="Rectangle 9220">
            <a:extLst>
              <a:ext uri="{FF2B5EF4-FFF2-40B4-BE49-F238E27FC236}">
                <a16:creationId xmlns:a16="http://schemas.microsoft.com/office/drawing/2014/main" id="{ACC306E1-594F-EB39-5B33-9B4C77204C28}"/>
              </a:ext>
            </a:extLst>
          </p:cNvPr>
          <p:cNvSpPr/>
          <p:nvPr/>
        </p:nvSpPr>
        <p:spPr bwMode="auto">
          <a:xfrm>
            <a:off x="2381558"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22" name="Rectangle 9221">
            <a:extLst>
              <a:ext uri="{FF2B5EF4-FFF2-40B4-BE49-F238E27FC236}">
                <a16:creationId xmlns:a16="http://schemas.microsoft.com/office/drawing/2014/main" id="{74FF9B99-C20B-0C39-387D-2EB36C457A59}"/>
              </a:ext>
            </a:extLst>
          </p:cNvPr>
          <p:cNvSpPr/>
          <p:nvPr/>
        </p:nvSpPr>
        <p:spPr bwMode="auto">
          <a:xfrm>
            <a:off x="2645141"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223" name="Rectangle 9222">
            <a:extLst>
              <a:ext uri="{FF2B5EF4-FFF2-40B4-BE49-F238E27FC236}">
                <a16:creationId xmlns:a16="http://schemas.microsoft.com/office/drawing/2014/main" id="{178595BC-E832-0F89-27F1-2DAFD57A4345}"/>
              </a:ext>
            </a:extLst>
          </p:cNvPr>
          <p:cNvSpPr/>
          <p:nvPr/>
        </p:nvSpPr>
        <p:spPr bwMode="auto">
          <a:xfrm>
            <a:off x="2896104"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224" name="Rectangle 9223">
            <a:extLst>
              <a:ext uri="{FF2B5EF4-FFF2-40B4-BE49-F238E27FC236}">
                <a16:creationId xmlns:a16="http://schemas.microsoft.com/office/drawing/2014/main" id="{135C4525-EE45-AE85-CE1F-AB2037352135}"/>
              </a:ext>
            </a:extLst>
          </p:cNvPr>
          <p:cNvSpPr/>
          <p:nvPr/>
        </p:nvSpPr>
        <p:spPr bwMode="auto">
          <a:xfrm>
            <a:off x="3154686"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225" name="Rectangle 9224">
            <a:extLst>
              <a:ext uri="{FF2B5EF4-FFF2-40B4-BE49-F238E27FC236}">
                <a16:creationId xmlns:a16="http://schemas.microsoft.com/office/drawing/2014/main" id="{B6DDA02B-251C-149F-46FB-B0B61087BA45}"/>
              </a:ext>
            </a:extLst>
          </p:cNvPr>
          <p:cNvSpPr/>
          <p:nvPr/>
        </p:nvSpPr>
        <p:spPr bwMode="auto">
          <a:xfrm>
            <a:off x="3399756"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226" name="Rectangle 9225">
            <a:extLst>
              <a:ext uri="{FF2B5EF4-FFF2-40B4-BE49-F238E27FC236}">
                <a16:creationId xmlns:a16="http://schemas.microsoft.com/office/drawing/2014/main" id="{98DA0AA3-6AD9-90A9-6660-398C08B27651}"/>
              </a:ext>
            </a:extLst>
          </p:cNvPr>
          <p:cNvSpPr/>
          <p:nvPr/>
        </p:nvSpPr>
        <p:spPr bwMode="auto">
          <a:xfrm>
            <a:off x="3652479"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27" name="Rectangle 9226">
            <a:extLst>
              <a:ext uri="{FF2B5EF4-FFF2-40B4-BE49-F238E27FC236}">
                <a16:creationId xmlns:a16="http://schemas.microsoft.com/office/drawing/2014/main" id="{84F3B094-BE84-7DB4-B042-C3B2E6D39BD2}"/>
              </a:ext>
            </a:extLst>
          </p:cNvPr>
          <p:cNvSpPr/>
          <p:nvPr/>
        </p:nvSpPr>
        <p:spPr bwMode="auto">
          <a:xfrm>
            <a:off x="3907479"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9228" name="Rectangle 9227">
            <a:extLst>
              <a:ext uri="{FF2B5EF4-FFF2-40B4-BE49-F238E27FC236}">
                <a16:creationId xmlns:a16="http://schemas.microsoft.com/office/drawing/2014/main" id="{A346CCC2-E01E-6537-4D67-81D760ACC9F1}"/>
              </a:ext>
            </a:extLst>
          </p:cNvPr>
          <p:cNvSpPr/>
          <p:nvPr/>
        </p:nvSpPr>
        <p:spPr bwMode="auto">
          <a:xfrm>
            <a:off x="4155187"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9229" name="Rectangle 9228">
            <a:extLst>
              <a:ext uri="{FF2B5EF4-FFF2-40B4-BE49-F238E27FC236}">
                <a16:creationId xmlns:a16="http://schemas.microsoft.com/office/drawing/2014/main" id="{B3D2CA71-D283-99B9-71E0-15FC77259F69}"/>
              </a:ext>
            </a:extLst>
          </p:cNvPr>
          <p:cNvSpPr/>
          <p:nvPr/>
        </p:nvSpPr>
        <p:spPr bwMode="auto">
          <a:xfrm>
            <a:off x="4406150"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9230" name="Rectangle 9229">
            <a:extLst>
              <a:ext uri="{FF2B5EF4-FFF2-40B4-BE49-F238E27FC236}">
                <a16:creationId xmlns:a16="http://schemas.microsoft.com/office/drawing/2014/main" id="{19D6F2B3-600F-A3CA-F5A8-5D3E98582989}"/>
              </a:ext>
            </a:extLst>
          </p:cNvPr>
          <p:cNvSpPr/>
          <p:nvPr/>
        </p:nvSpPr>
        <p:spPr bwMode="auto">
          <a:xfrm>
            <a:off x="4656164"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9231" name="Rectangle 9230">
            <a:extLst>
              <a:ext uri="{FF2B5EF4-FFF2-40B4-BE49-F238E27FC236}">
                <a16:creationId xmlns:a16="http://schemas.microsoft.com/office/drawing/2014/main" id="{7E4DE3D8-904E-8C1B-18EB-626F51A5C45B}"/>
              </a:ext>
            </a:extLst>
          </p:cNvPr>
          <p:cNvSpPr/>
          <p:nvPr/>
        </p:nvSpPr>
        <p:spPr bwMode="auto">
          <a:xfrm>
            <a:off x="4911164"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232" name="Rectangle 9231">
            <a:extLst>
              <a:ext uri="{FF2B5EF4-FFF2-40B4-BE49-F238E27FC236}">
                <a16:creationId xmlns:a16="http://schemas.microsoft.com/office/drawing/2014/main" id="{F2366943-5416-8D22-0EFA-E1D3416FCE4B}"/>
              </a:ext>
            </a:extLst>
          </p:cNvPr>
          <p:cNvSpPr/>
          <p:nvPr/>
        </p:nvSpPr>
        <p:spPr bwMode="auto">
          <a:xfrm>
            <a:off x="5158872" y="5136501"/>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p:txBody>
      </p:sp>
      <p:sp>
        <p:nvSpPr>
          <p:cNvPr id="9233" name="Rectangle 9232">
            <a:extLst>
              <a:ext uri="{FF2B5EF4-FFF2-40B4-BE49-F238E27FC236}">
                <a16:creationId xmlns:a16="http://schemas.microsoft.com/office/drawing/2014/main" id="{8F739FB5-5AEE-3148-53FD-2F5EC2A4AD90}"/>
              </a:ext>
            </a:extLst>
          </p:cNvPr>
          <p:cNvSpPr/>
          <p:nvPr/>
        </p:nvSpPr>
        <p:spPr bwMode="auto">
          <a:xfrm>
            <a:off x="5384434" y="5136501"/>
            <a:ext cx="462473"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p:txBody>
      </p:sp>
      <p:cxnSp>
        <p:nvCxnSpPr>
          <p:cNvPr id="9234" name="Straight Connector 9233">
            <a:extLst>
              <a:ext uri="{FF2B5EF4-FFF2-40B4-BE49-F238E27FC236}">
                <a16:creationId xmlns:a16="http://schemas.microsoft.com/office/drawing/2014/main" id="{2D5BD0B5-C92A-18D0-7D35-CAF30B967F8F}"/>
              </a:ext>
            </a:extLst>
          </p:cNvPr>
          <p:cNvCxnSpPr>
            <a:cxnSpLocks/>
          </p:cNvCxnSpPr>
          <p:nvPr/>
        </p:nvCxnSpPr>
        <p:spPr bwMode="auto">
          <a:xfrm flipV="1">
            <a:off x="133375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DFBCFEE5-3BE5-C302-A204-5740AD1A9866}"/>
              </a:ext>
            </a:extLst>
          </p:cNvPr>
          <p:cNvCxnSpPr>
            <a:cxnSpLocks/>
          </p:cNvCxnSpPr>
          <p:nvPr/>
        </p:nvCxnSpPr>
        <p:spPr bwMode="auto">
          <a:xfrm flipV="1">
            <a:off x="183540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0E2153F9-422D-DAEE-BAA6-A71E1BD9DCEB}"/>
              </a:ext>
            </a:extLst>
          </p:cNvPr>
          <p:cNvCxnSpPr>
            <a:cxnSpLocks/>
          </p:cNvCxnSpPr>
          <p:nvPr/>
        </p:nvCxnSpPr>
        <p:spPr bwMode="auto">
          <a:xfrm flipV="1">
            <a:off x="158704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78508569-452D-1C99-30B8-4CDD5480C7C9}"/>
              </a:ext>
            </a:extLst>
          </p:cNvPr>
          <p:cNvCxnSpPr>
            <a:cxnSpLocks/>
          </p:cNvCxnSpPr>
          <p:nvPr/>
        </p:nvCxnSpPr>
        <p:spPr bwMode="auto">
          <a:xfrm flipV="1">
            <a:off x="208623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1DE76272-86ED-EC5E-8A94-94A87AD59B64}"/>
              </a:ext>
            </a:extLst>
          </p:cNvPr>
          <p:cNvCxnSpPr>
            <a:cxnSpLocks/>
          </p:cNvCxnSpPr>
          <p:nvPr/>
        </p:nvCxnSpPr>
        <p:spPr bwMode="auto">
          <a:xfrm flipV="1">
            <a:off x="258788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69842A6B-9FAE-C6EE-75D7-1170B38C1F9D}"/>
              </a:ext>
            </a:extLst>
          </p:cNvPr>
          <p:cNvCxnSpPr>
            <a:cxnSpLocks/>
          </p:cNvCxnSpPr>
          <p:nvPr/>
        </p:nvCxnSpPr>
        <p:spPr bwMode="auto">
          <a:xfrm flipV="1">
            <a:off x="233951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6561BF37-D0D4-8FBD-F3D5-F3B1CE625B40}"/>
              </a:ext>
            </a:extLst>
          </p:cNvPr>
          <p:cNvCxnSpPr>
            <a:cxnSpLocks/>
          </p:cNvCxnSpPr>
          <p:nvPr/>
        </p:nvCxnSpPr>
        <p:spPr bwMode="auto">
          <a:xfrm flipV="1">
            <a:off x="284188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2CBAA87A-6B16-428A-08F4-F9F86DD2CC84}"/>
              </a:ext>
            </a:extLst>
          </p:cNvPr>
          <p:cNvCxnSpPr>
            <a:cxnSpLocks/>
          </p:cNvCxnSpPr>
          <p:nvPr/>
        </p:nvCxnSpPr>
        <p:spPr bwMode="auto">
          <a:xfrm flipV="1">
            <a:off x="334353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8F543C33-9E01-9DDA-9377-1F2096D7A75A}"/>
              </a:ext>
            </a:extLst>
          </p:cNvPr>
          <p:cNvCxnSpPr>
            <a:cxnSpLocks/>
          </p:cNvCxnSpPr>
          <p:nvPr/>
        </p:nvCxnSpPr>
        <p:spPr bwMode="auto">
          <a:xfrm flipV="1">
            <a:off x="309516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8F1BC085-D41E-08C3-A906-6DFDBF24E266}"/>
              </a:ext>
            </a:extLst>
          </p:cNvPr>
          <p:cNvCxnSpPr>
            <a:cxnSpLocks/>
          </p:cNvCxnSpPr>
          <p:nvPr/>
        </p:nvCxnSpPr>
        <p:spPr bwMode="auto">
          <a:xfrm flipV="1">
            <a:off x="359435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D2F017E9-3733-41F5-615E-4CC2830F7C11}"/>
              </a:ext>
            </a:extLst>
          </p:cNvPr>
          <p:cNvCxnSpPr>
            <a:cxnSpLocks/>
          </p:cNvCxnSpPr>
          <p:nvPr/>
        </p:nvCxnSpPr>
        <p:spPr bwMode="auto">
          <a:xfrm flipV="1">
            <a:off x="409600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727379AF-6443-2383-FE6F-BA14F7620A7F}"/>
              </a:ext>
            </a:extLst>
          </p:cNvPr>
          <p:cNvCxnSpPr>
            <a:cxnSpLocks/>
          </p:cNvCxnSpPr>
          <p:nvPr/>
        </p:nvCxnSpPr>
        <p:spPr bwMode="auto">
          <a:xfrm flipV="1">
            <a:off x="384764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D145AA30-2C4F-D292-5399-6C784C21E964}"/>
              </a:ext>
            </a:extLst>
          </p:cNvPr>
          <p:cNvCxnSpPr>
            <a:cxnSpLocks/>
          </p:cNvCxnSpPr>
          <p:nvPr/>
        </p:nvCxnSpPr>
        <p:spPr bwMode="auto">
          <a:xfrm flipV="1">
            <a:off x="435318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7515CA44-AA32-EE3E-95BE-DAC2174A11FA}"/>
              </a:ext>
            </a:extLst>
          </p:cNvPr>
          <p:cNvCxnSpPr>
            <a:cxnSpLocks/>
          </p:cNvCxnSpPr>
          <p:nvPr/>
        </p:nvCxnSpPr>
        <p:spPr bwMode="auto">
          <a:xfrm flipV="1">
            <a:off x="4854834"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24A07AE0-D185-CEDC-E04C-05FA8EABDAB2}"/>
              </a:ext>
            </a:extLst>
          </p:cNvPr>
          <p:cNvCxnSpPr>
            <a:cxnSpLocks/>
          </p:cNvCxnSpPr>
          <p:nvPr/>
        </p:nvCxnSpPr>
        <p:spPr bwMode="auto">
          <a:xfrm flipV="1">
            <a:off x="460646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02AB93C8-54F4-63C3-194C-79790B828E90}"/>
              </a:ext>
            </a:extLst>
          </p:cNvPr>
          <p:cNvCxnSpPr>
            <a:cxnSpLocks/>
          </p:cNvCxnSpPr>
          <p:nvPr/>
        </p:nvCxnSpPr>
        <p:spPr bwMode="auto">
          <a:xfrm flipV="1">
            <a:off x="510565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53BF9A0D-592A-49CE-8253-C5324208BCA9}"/>
              </a:ext>
            </a:extLst>
          </p:cNvPr>
          <p:cNvCxnSpPr>
            <a:cxnSpLocks/>
          </p:cNvCxnSpPr>
          <p:nvPr/>
        </p:nvCxnSpPr>
        <p:spPr bwMode="auto">
          <a:xfrm flipV="1">
            <a:off x="5607309" y="5128727"/>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57D198A0-134B-C9D2-A516-4035B9E9F994}"/>
              </a:ext>
            </a:extLst>
          </p:cNvPr>
          <p:cNvCxnSpPr>
            <a:cxnSpLocks/>
          </p:cNvCxnSpPr>
          <p:nvPr/>
        </p:nvCxnSpPr>
        <p:spPr bwMode="auto">
          <a:xfrm flipV="1">
            <a:off x="5358944" y="5128727"/>
            <a:ext cx="0" cy="63142"/>
          </a:xfrm>
          <a:prstGeom prst="line">
            <a:avLst/>
          </a:prstGeom>
          <a:noFill/>
          <a:ln w="28575" cap="flat" cmpd="sng" algn="ctr">
            <a:solidFill>
              <a:schemeClr val="bg1"/>
            </a:solidFill>
            <a:prstDash val="solid"/>
            <a:round/>
            <a:headEnd type="none" w="med" len="med"/>
            <a:tailEnd type="none" w="med" len="med"/>
          </a:ln>
          <a:effectLst/>
        </p:spPr>
      </p:cxnSp>
      <p:sp>
        <p:nvSpPr>
          <p:cNvPr id="9272" name="Rectangle 9271">
            <a:extLst>
              <a:ext uri="{FF2B5EF4-FFF2-40B4-BE49-F238E27FC236}">
                <a16:creationId xmlns:a16="http://schemas.microsoft.com/office/drawing/2014/main" id="{B8D3CAFB-7ECF-FAF2-D421-9CD31D84F8D0}"/>
              </a:ext>
            </a:extLst>
          </p:cNvPr>
          <p:cNvSpPr/>
          <p:nvPr/>
        </p:nvSpPr>
        <p:spPr bwMode="auto">
          <a:xfrm>
            <a:off x="6843420" y="5143355"/>
            <a:ext cx="212608"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73" name="Rectangle 9272">
            <a:extLst>
              <a:ext uri="{FF2B5EF4-FFF2-40B4-BE49-F238E27FC236}">
                <a16:creationId xmlns:a16="http://schemas.microsoft.com/office/drawing/2014/main" id="{B6005927-408E-9E56-01F5-AC26AB975776}"/>
              </a:ext>
            </a:extLst>
          </p:cNvPr>
          <p:cNvSpPr/>
          <p:nvPr/>
        </p:nvSpPr>
        <p:spPr bwMode="auto">
          <a:xfrm>
            <a:off x="7047085" y="5143355"/>
            <a:ext cx="212608"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74" name="Rectangle 9273">
            <a:extLst>
              <a:ext uri="{FF2B5EF4-FFF2-40B4-BE49-F238E27FC236}">
                <a16:creationId xmlns:a16="http://schemas.microsoft.com/office/drawing/2014/main" id="{E2D2E7BA-C636-AA71-2A30-B8B829899080}"/>
              </a:ext>
            </a:extLst>
          </p:cNvPr>
          <p:cNvSpPr/>
          <p:nvPr/>
        </p:nvSpPr>
        <p:spPr bwMode="auto">
          <a:xfrm>
            <a:off x="7154805"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275" name="Rectangle 9274">
            <a:extLst>
              <a:ext uri="{FF2B5EF4-FFF2-40B4-BE49-F238E27FC236}">
                <a16:creationId xmlns:a16="http://schemas.microsoft.com/office/drawing/2014/main" id="{DC03D622-6818-DCD1-BB79-035B6117B0E3}"/>
              </a:ext>
            </a:extLst>
          </p:cNvPr>
          <p:cNvSpPr/>
          <p:nvPr/>
        </p:nvSpPr>
        <p:spPr bwMode="auto">
          <a:xfrm>
            <a:off x="7361775"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276" name="Rectangle 9275">
            <a:extLst>
              <a:ext uri="{FF2B5EF4-FFF2-40B4-BE49-F238E27FC236}">
                <a16:creationId xmlns:a16="http://schemas.microsoft.com/office/drawing/2014/main" id="{4CB7C1E8-CD36-55B8-5A56-A7942BF9F890}"/>
              </a:ext>
            </a:extLst>
          </p:cNvPr>
          <p:cNvSpPr/>
          <p:nvPr/>
        </p:nvSpPr>
        <p:spPr bwMode="auto">
          <a:xfrm>
            <a:off x="7560523"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277" name="Rectangle 9276">
            <a:extLst>
              <a:ext uri="{FF2B5EF4-FFF2-40B4-BE49-F238E27FC236}">
                <a16:creationId xmlns:a16="http://schemas.microsoft.com/office/drawing/2014/main" id="{E40FC007-F4F5-F45A-6D13-09A43E03FA26}"/>
              </a:ext>
            </a:extLst>
          </p:cNvPr>
          <p:cNvSpPr/>
          <p:nvPr/>
        </p:nvSpPr>
        <p:spPr bwMode="auto">
          <a:xfrm>
            <a:off x="7758373"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78" name="Rectangle 9277">
            <a:extLst>
              <a:ext uri="{FF2B5EF4-FFF2-40B4-BE49-F238E27FC236}">
                <a16:creationId xmlns:a16="http://schemas.microsoft.com/office/drawing/2014/main" id="{DC2C8F3D-D3F0-68D0-223D-7BC1400B5E7B}"/>
              </a:ext>
            </a:extLst>
          </p:cNvPr>
          <p:cNvSpPr/>
          <p:nvPr/>
        </p:nvSpPr>
        <p:spPr bwMode="auto">
          <a:xfrm>
            <a:off x="7987031"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279" name="Rectangle 9278">
            <a:extLst>
              <a:ext uri="{FF2B5EF4-FFF2-40B4-BE49-F238E27FC236}">
                <a16:creationId xmlns:a16="http://schemas.microsoft.com/office/drawing/2014/main" id="{9D3D9B4C-2A2F-9A79-7008-9146D9927265}"/>
              </a:ext>
            </a:extLst>
          </p:cNvPr>
          <p:cNvSpPr/>
          <p:nvPr/>
        </p:nvSpPr>
        <p:spPr bwMode="auto">
          <a:xfrm>
            <a:off x="8187194"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280" name="Rectangle 9279">
            <a:extLst>
              <a:ext uri="{FF2B5EF4-FFF2-40B4-BE49-F238E27FC236}">
                <a16:creationId xmlns:a16="http://schemas.microsoft.com/office/drawing/2014/main" id="{7925E0D1-8ADD-8C25-D7FA-F6F161EC17C5}"/>
              </a:ext>
            </a:extLst>
          </p:cNvPr>
          <p:cNvSpPr/>
          <p:nvPr/>
        </p:nvSpPr>
        <p:spPr bwMode="auto">
          <a:xfrm>
            <a:off x="8398151"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281" name="Rectangle 9280">
            <a:extLst>
              <a:ext uri="{FF2B5EF4-FFF2-40B4-BE49-F238E27FC236}">
                <a16:creationId xmlns:a16="http://schemas.microsoft.com/office/drawing/2014/main" id="{A5C675DB-9276-EA1C-C9C1-FB50683E46A2}"/>
              </a:ext>
            </a:extLst>
          </p:cNvPr>
          <p:cNvSpPr/>
          <p:nvPr/>
        </p:nvSpPr>
        <p:spPr bwMode="auto">
          <a:xfrm>
            <a:off x="8595596"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282" name="Rectangle 9281">
            <a:extLst>
              <a:ext uri="{FF2B5EF4-FFF2-40B4-BE49-F238E27FC236}">
                <a16:creationId xmlns:a16="http://schemas.microsoft.com/office/drawing/2014/main" id="{F073FC51-F21D-E189-3F87-7EB4DC347A5F}"/>
              </a:ext>
            </a:extLst>
          </p:cNvPr>
          <p:cNvSpPr/>
          <p:nvPr/>
        </p:nvSpPr>
        <p:spPr bwMode="auto">
          <a:xfrm>
            <a:off x="8797519"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283" name="Rectangle 9282">
            <a:extLst>
              <a:ext uri="{FF2B5EF4-FFF2-40B4-BE49-F238E27FC236}">
                <a16:creationId xmlns:a16="http://schemas.microsoft.com/office/drawing/2014/main" id="{91B08CDC-942C-5FA7-9869-D83572679FD2}"/>
              </a:ext>
            </a:extLst>
          </p:cNvPr>
          <p:cNvSpPr/>
          <p:nvPr/>
        </p:nvSpPr>
        <p:spPr bwMode="auto">
          <a:xfrm>
            <a:off x="9008069"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9284" name="Rectangle 9283">
            <a:extLst>
              <a:ext uri="{FF2B5EF4-FFF2-40B4-BE49-F238E27FC236}">
                <a16:creationId xmlns:a16="http://schemas.microsoft.com/office/drawing/2014/main" id="{87C449B4-D846-DBBE-6244-9E67A9C4206E}"/>
              </a:ext>
            </a:extLst>
          </p:cNvPr>
          <p:cNvSpPr/>
          <p:nvPr/>
        </p:nvSpPr>
        <p:spPr bwMode="auto">
          <a:xfrm>
            <a:off x="9208152"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9285" name="Rectangle 9284">
            <a:extLst>
              <a:ext uri="{FF2B5EF4-FFF2-40B4-BE49-F238E27FC236}">
                <a16:creationId xmlns:a16="http://schemas.microsoft.com/office/drawing/2014/main" id="{F95A0B7B-E63A-7B0F-43F4-31D963C2C59A}"/>
              </a:ext>
            </a:extLst>
          </p:cNvPr>
          <p:cNvSpPr/>
          <p:nvPr/>
        </p:nvSpPr>
        <p:spPr bwMode="auto">
          <a:xfrm>
            <a:off x="9401965"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9286" name="Rectangle 9285">
            <a:extLst>
              <a:ext uri="{FF2B5EF4-FFF2-40B4-BE49-F238E27FC236}">
                <a16:creationId xmlns:a16="http://schemas.microsoft.com/office/drawing/2014/main" id="{BB5EE765-998A-B3F6-FD64-BBE74E1826DF}"/>
              </a:ext>
            </a:extLst>
          </p:cNvPr>
          <p:cNvSpPr/>
          <p:nvPr/>
        </p:nvSpPr>
        <p:spPr bwMode="auto">
          <a:xfrm>
            <a:off x="9617054"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9287" name="Rectangle 9286">
            <a:extLst>
              <a:ext uri="{FF2B5EF4-FFF2-40B4-BE49-F238E27FC236}">
                <a16:creationId xmlns:a16="http://schemas.microsoft.com/office/drawing/2014/main" id="{7FC68C89-0EB4-3DC7-9A2C-7CF84A261FFC}"/>
              </a:ext>
            </a:extLst>
          </p:cNvPr>
          <p:cNvSpPr/>
          <p:nvPr/>
        </p:nvSpPr>
        <p:spPr bwMode="auto">
          <a:xfrm>
            <a:off x="9824429"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9288" name="Rectangle 9287">
            <a:extLst>
              <a:ext uri="{FF2B5EF4-FFF2-40B4-BE49-F238E27FC236}">
                <a16:creationId xmlns:a16="http://schemas.microsoft.com/office/drawing/2014/main" id="{21A08A10-1A7A-266B-E82F-486D7A2CA663}"/>
              </a:ext>
            </a:extLst>
          </p:cNvPr>
          <p:cNvSpPr/>
          <p:nvPr/>
        </p:nvSpPr>
        <p:spPr bwMode="auto">
          <a:xfrm>
            <a:off x="10021337"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p:txBody>
      </p:sp>
      <p:sp>
        <p:nvSpPr>
          <p:cNvPr id="9289" name="Rectangle 9288">
            <a:extLst>
              <a:ext uri="{FF2B5EF4-FFF2-40B4-BE49-F238E27FC236}">
                <a16:creationId xmlns:a16="http://schemas.microsoft.com/office/drawing/2014/main" id="{65EA63DF-CC88-0084-30A1-941C26888DEF}"/>
              </a:ext>
            </a:extLst>
          </p:cNvPr>
          <p:cNvSpPr/>
          <p:nvPr/>
        </p:nvSpPr>
        <p:spPr bwMode="auto">
          <a:xfrm>
            <a:off x="10227850" y="5143355"/>
            <a:ext cx="389740"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p:txBody>
      </p:sp>
      <p:cxnSp>
        <p:nvCxnSpPr>
          <p:cNvPr id="9290" name="Straight Connector 9289">
            <a:extLst>
              <a:ext uri="{FF2B5EF4-FFF2-40B4-BE49-F238E27FC236}">
                <a16:creationId xmlns:a16="http://schemas.microsoft.com/office/drawing/2014/main" id="{EB8ACE1D-C736-E576-2E88-83090933689D}"/>
              </a:ext>
            </a:extLst>
          </p:cNvPr>
          <p:cNvCxnSpPr>
            <a:cxnSpLocks/>
          </p:cNvCxnSpPr>
          <p:nvPr/>
        </p:nvCxnSpPr>
        <p:spPr bwMode="auto">
          <a:xfrm flipV="1">
            <a:off x="695194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D470D4D5-64FC-5C78-2744-C63F5C2D748B}"/>
              </a:ext>
            </a:extLst>
          </p:cNvPr>
          <p:cNvCxnSpPr>
            <a:cxnSpLocks/>
          </p:cNvCxnSpPr>
          <p:nvPr/>
        </p:nvCxnSpPr>
        <p:spPr bwMode="auto">
          <a:xfrm flipV="1">
            <a:off x="735834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D4EA313C-0F49-189B-D109-8A1ED71B8202}"/>
              </a:ext>
            </a:extLst>
          </p:cNvPr>
          <p:cNvCxnSpPr>
            <a:cxnSpLocks/>
          </p:cNvCxnSpPr>
          <p:nvPr/>
        </p:nvCxnSpPr>
        <p:spPr bwMode="auto">
          <a:xfrm flipV="1">
            <a:off x="715125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CC142A4C-7900-76FF-F89D-1CB3728AF5FE}"/>
              </a:ext>
            </a:extLst>
          </p:cNvPr>
          <p:cNvCxnSpPr>
            <a:cxnSpLocks/>
          </p:cNvCxnSpPr>
          <p:nvPr/>
        </p:nvCxnSpPr>
        <p:spPr bwMode="auto">
          <a:xfrm flipV="1">
            <a:off x="756471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816544DE-17FB-FC59-7DB3-17A2972FCA74}"/>
              </a:ext>
            </a:extLst>
          </p:cNvPr>
          <p:cNvCxnSpPr>
            <a:cxnSpLocks/>
          </p:cNvCxnSpPr>
          <p:nvPr/>
        </p:nvCxnSpPr>
        <p:spPr bwMode="auto">
          <a:xfrm flipV="1">
            <a:off x="796159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C7806F29-38ED-3904-BA17-01979615F228}"/>
              </a:ext>
            </a:extLst>
          </p:cNvPr>
          <p:cNvCxnSpPr>
            <a:cxnSpLocks/>
          </p:cNvCxnSpPr>
          <p:nvPr/>
        </p:nvCxnSpPr>
        <p:spPr bwMode="auto">
          <a:xfrm flipV="1">
            <a:off x="777037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682DB071-F600-07A6-D40E-0F9C6D2A9F07}"/>
              </a:ext>
            </a:extLst>
          </p:cNvPr>
          <p:cNvCxnSpPr>
            <a:cxnSpLocks/>
          </p:cNvCxnSpPr>
          <p:nvPr/>
        </p:nvCxnSpPr>
        <p:spPr bwMode="auto">
          <a:xfrm flipV="1">
            <a:off x="818066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4E5C21D5-9F4B-C258-78D1-8C9063590F3A}"/>
              </a:ext>
            </a:extLst>
          </p:cNvPr>
          <p:cNvCxnSpPr>
            <a:cxnSpLocks/>
          </p:cNvCxnSpPr>
          <p:nvPr/>
        </p:nvCxnSpPr>
        <p:spPr bwMode="auto">
          <a:xfrm flipV="1">
            <a:off x="858389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900B5ACA-4B9E-EB8A-9BE3-F3E51DC5E74B}"/>
              </a:ext>
            </a:extLst>
          </p:cNvPr>
          <p:cNvCxnSpPr>
            <a:cxnSpLocks/>
          </p:cNvCxnSpPr>
          <p:nvPr/>
        </p:nvCxnSpPr>
        <p:spPr bwMode="auto">
          <a:xfrm flipV="1">
            <a:off x="838315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CFE76822-7BA8-27DA-E5B9-B683FF6E5DF2}"/>
              </a:ext>
            </a:extLst>
          </p:cNvPr>
          <p:cNvCxnSpPr>
            <a:cxnSpLocks/>
          </p:cNvCxnSpPr>
          <p:nvPr/>
        </p:nvCxnSpPr>
        <p:spPr bwMode="auto">
          <a:xfrm flipV="1">
            <a:off x="878709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4553DEFB-2C3F-9DCA-0412-6E895393720B}"/>
              </a:ext>
            </a:extLst>
          </p:cNvPr>
          <p:cNvCxnSpPr>
            <a:cxnSpLocks/>
          </p:cNvCxnSpPr>
          <p:nvPr/>
        </p:nvCxnSpPr>
        <p:spPr bwMode="auto">
          <a:xfrm flipV="1">
            <a:off x="919349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2D974E12-9730-5F40-F952-E6F54F54B356}"/>
              </a:ext>
            </a:extLst>
          </p:cNvPr>
          <p:cNvCxnSpPr>
            <a:cxnSpLocks/>
          </p:cNvCxnSpPr>
          <p:nvPr/>
        </p:nvCxnSpPr>
        <p:spPr bwMode="auto">
          <a:xfrm flipV="1">
            <a:off x="898957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6901158D-FF17-9A23-34D0-41D42968D091}"/>
              </a:ext>
            </a:extLst>
          </p:cNvPr>
          <p:cNvCxnSpPr>
            <a:cxnSpLocks/>
          </p:cNvCxnSpPr>
          <p:nvPr/>
        </p:nvCxnSpPr>
        <p:spPr bwMode="auto">
          <a:xfrm flipV="1">
            <a:off x="9403040"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CCF58380-592E-5308-E47C-03D8B7828B97}"/>
              </a:ext>
            </a:extLst>
          </p:cNvPr>
          <p:cNvCxnSpPr>
            <a:cxnSpLocks/>
          </p:cNvCxnSpPr>
          <p:nvPr/>
        </p:nvCxnSpPr>
        <p:spPr bwMode="auto">
          <a:xfrm flipV="1">
            <a:off x="981261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A54E8E54-EA2A-29C1-8C6C-4EB6D23DE609}"/>
              </a:ext>
            </a:extLst>
          </p:cNvPr>
          <p:cNvCxnSpPr>
            <a:cxnSpLocks/>
          </p:cNvCxnSpPr>
          <p:nvPr/>
        </p:nvCxnSpPr>
        <p:spPr bwMode="auto">
          <a:xfrm flipV="1">
            <a:off x="959917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9A99216E-4A02-0C99-FAF7-317D0D7DA095}"/>
              </a:ext>
            </a:extLst>
          </p:cNvPr>
          <p:cNvCxnSpPr>
            <a:cxnSpLocks/>
          </p:cNvCxnSpPr>
          <p:nvPr/>
        </p:nvCxnSpPr>
        <p:spPr bwMode="auto">
          <a:xfrm flipV="1">
            <a:off x="1001581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4D1C52A7-11D6-D328-817E-4ADFF3C16077}"/>
              </a:ext>
            </a:extLst>
          </p:cNvPr>
          <p:cNvCxnSpPr>
            <a:cxnSpLocks/>
          </p:cNvCxnSpPr>
          <p:nvPr/>
        </p:nvCxnSpPr>
        <p:spPr bwMode="auto">
          <a:xfrm flipV="1">
            <a:off x="10422215"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6F05E1D5-B3EE-4642-D399-F04A4D9E3453}"/>
              </a:ext>
            </a:extLst>
          </p:cNvPr>
          <p:cNvCxnSpPr>
            <a:cxnSpLocks/>
          </p:cNvCxnSpPr>
          <p:nvPr/>
        </p:nvCxnSpPr>
        <p:spPr bwMode="auto">
          <a:xfrm flipV="1">
            <a:off x="10218300" y="5143625"/>
            <a:ext cx="0" cy="63142"/>
          </a:xfrm>
          <a:prstGeom prst="line">
            <a:avLst/>
          </a:prstGeom>
          <a:noFill/>
          <a:ln w="28575" cap="flat" cmpd="sng" algn="ctr">
            <a:solidFill>
              <a:schemeClr val="bg1"/>
            </a:solidFill>
            <a:prstDash val="solid"/>
            <a:round/>
            <a:headEnd type="none" w="med" len="med"/>
            <a:tailEnd type="none" w="med" len="med"/>
          </a:ln>
          <a:effectLst/>
        </p:spPr>
      </p:cxnSp>
      <p:sp>
        <p:nvSpPr>
          <p:cNvPr id="9308" name="Rectangle 9307">
            <a:extLst>
              <a:ext uri="{FF2B5EF4-FFF2-40B4-BE49-F238E27FC236}">
                <a16:creationId xmlns:a16="http://schemas.microsoft.com/office/drawing/2014/main" id="{F770F9A3-17AD-7D93-C0B6-9D5E5ADCB857}"/>
              </a:ext>
            </a:extLst>
          </p:cNvPr>
          <p:cNvSpPr/>
          <p:nvPr/>
        </p:nvSpPr>
        <p:spPr bwMode="auto">
          <a:xfrm>
            <a:off x="10402969" y="5143355"/>
            <a:ext cx="441439"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p:txBody>
      </p:sp>
      <p:sp>
        <p:nvSpPr>
          <p:cNvPr id="9309" name="Rectangle 9308">
            <a:extLst>
              <a:ext uri="{FF2B5EF4-FFF2-40B4-BE49-F238E27FC236}">
                <a16:creationId xmlns:a16="http://schemas.microsoft.com/office/drawing/2014/main" id="{43EDFCA6-6192-E104-5EE4-903EA7E62637}"/>
              </a:ext>
            </a:extLst>
          </p:cNvPr>
          <p:cNvSpPr/>
          <p:nvPr/>
        </p:nvSpPr>
        <p:spPr bwMode="auto">
          <a:xfrm>
            <a:off x="10603994" y="5143355"/>
            <a:ext cx="44551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a:t>
            </a:r>
          </a:p>
        </p:txBody>
      </p:sp>
      <p:sp>
        <p:nvSpPr>
          <p:cNvPr id="9310" name="Rectangle 9309">
            <a:extLst>
              <a:ext uri="{FF2B5EF4-FFF2-40B4-BE49-F238E27FC236}">
                <a16:creationId xmlns:a16="http://schemas.microsoft.com/office/drawing/2014/main" id="{137D7F93-9F3F-E3CE-8F03-AA1B459A8C44}"/>
              </a:ext>
            </a:extLst>
          </p:cNvPr>
          <p:cNvSpPr/>
          <p:nvPr/>
        </p:nvSpPr>
        <p:spPr bwMode="auto">
          <a:xfrm>
            <a:off x="10826303" y="5143355"/>
            <a:ext cx="4086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9311" name="Rectangle 9310">
            <a:extLst>
              <a:ext uri="{FF2B5EF4-FFF2-40B4-BE49-F238E27FC236}">
                <a16:creationId xmlns:a16="http://schemas.microsoft.com/office/drawing/2014/main" id="{228541F6-5C64-F385-301C-2247DA7E9A00}"/>
              </a:ext>
            </a:extLst>
          </p:cNvPr>
          <p:cNvSpPr/>
          <p:nvPr/>
        </p:nvSpPr>
        <p:spPr bwMode="auto">
          <a:xfrm>
            <a:off x="11004240" y="5143355"/>
            <a:ext cx="462473"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126</a:t>
            </a:r>
          </a:p>
        </p:txBody>
      </p:sp>
      <p:cxnSp>
        <p:nvCxnSpPr>
          <p:cNvPr id="9312" name="Straight Connector 9311">
            <a:extLst>
              <a:ext uri="{FF2B5EF4-FFF2-40B4-BE49-F238E27FC236}">
                <a16:creationId xmlns:a16="http://schemas.microsoft.com/office/drawing/2014/main" id="{C8E353A2-EFE5-0628-8B2C-E4A52B5C6ABF}"/>
              </a:ext>
            </a:extLst>
          </p:cNvPr>
          <p:cNvCxnSpPr>
            <a:cxnSpLocks/>
          </p:cNvCxnSpPr>
          <p:nvPr/>
        </p:nvCxnSpPr>
        <p:spPr bwMode="auto">
          <a:xfrm flipV="1">
            <a:off x="10623931"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8C2307B9-2906-20E4-624A-77E7FCCAB2B3}"/>
              </a:ext>
            </a:extLst>
          </p:cNvPr>
          <p:cNvCxnSpPr>
            <a:cxnSpLocks/>
          </p:cNvCxnSpPr>
          <p:nvPr/>
        </p:nvCxnSpPr>
        <p:spPr bwMode="auto">
          <a:xfrm flipV="1">
            <a:off x="10827131"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A1F3E79F-03E5-2A04-B49C-7B82D8F33960}"/>
              </a:ext>
            </a:extLst>
          </p:cNvPr>
          <p:cNvCxnSpPr>
            <a:cxnSpLocks/>
          </p:cNvCxnSpPr>
          <p:nvPr/>
        </p:nvCxnSpPr>
        <p:spPr bwMode="auto">
          <a:xfrm flipV="1">
            <a:off x="11233531" y="5143625"/>
            <a:ext cx="0" cy="63142"/>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ECF6A5D-B2FE-D69A-FE23-481379D4DA90}"/>
              </a:ext>
            </a:extLst>
          </p:cNvPr>
          <p:cNvCxnSpPr>
            <a:cxnSpLocks/>
          </p:cNvCxnSpPr>
          <p:nvPr/>
        </p:nvCxnSpPr>
        <p:spPr bwMode="auto">
          <a:xfrm flipV="1">
            <a:off x="11029616" y="5143625"/>
            <a:ext cx="0" cy="63142"/>
          </a:xfrm>
          <a:prstGeom prst="line">
            <a:avLst/>
          </a:prstGeom>
          <a:noFill/>
          <a:ln w="28575" cap="flat" cmpd="sng" algn="ctr">
            <a:solidFill>
              <a:schemeClr val="bg1"/>
            </a:solidFill>
            <a:prstDash val="solid"/>
            <a:round/>
            <a:headEnd type="none" w="med" len="med"/>
            <a:tailEnd type="none" w="med" len="med"/>
          </a:ln>
          <a:effectLst/>
        </p:spPr>
      </p:cxnSp>
      <p:pic>
        <p:nvPicPr>
          <p:cNvPr id="9318" name="Picture 9317">
            <a:extLst>
              <a:ext uri="{FF2B5EF4-FFF2-40B4-BE49-F238E27FC236}">
                <a16:creationId xmlns:a16="http://schemas.microsoft.com/office/drawing/2014/main" id="{947FF3B3-522C-AF69-D6C9-F280A4ABC65D}"/>
              </a:ext>
            </a:extLst>
          </p:cNvPr>
          <p:cNvPicPr>
            <a:picLocks noChangeAspect="1"/>
          </p:cNvPicPr>
          <p:nvPr/>
        </p:nvPicPr>
        <p:blipFill>
          <a:blip r:embed="rId4"/>
          <a:stretch>
            <a:fillRect/>
          </a:stretch>
        </p:blipFill>
        <p:spPr>
          <a:xfrm>
            <a:off x="6956618" y="2367913"/>
            <a:ext cx="4267200" cy="1549400"/>
          </a:xfrm>
          <a:prstGeom prst="rect">
            <a:avLst/>
          </a:prstGeom>
        </p:spPr>
      </p:pic>
    </p:spTree>
    <p:extLst>
      <p:ext uri="{BB962C8B-B14F-4D97-AF65-F5344CB8AC3E}">
        <p14:creationId xmlns:p14="http://schemas.microsoft.com/office/powerpoint/2010/main" val="3333365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M14TIL: TIL vs Ipilimumab as Second-line Therapy for Patients With Advanced Melanoma</a:t>
            </a:r>
          </a:p>
        </p:txBody>
      </p:sp>
      <p:sp>
        <p:nvSpPr>
          <p:cNvPr id="22" name="TextBox 21">
            <a:extLst>
              <a:ext uri="{FF2B5EF4-FFF2-40B4-BE49-F238E27FC236}">
                <a16:creationId xmlns:a16="http://schemas.microsoft.com/office/drawing/2014/main" id="{C545F842-3C3F-42D3-9E27-B5F7F089C840}"/>
              </a:ext>
            </a:extLst>
          </p:cNvPr>
          <p:cNvSpPr txBox="1"/>
          <p:nvPr/>
        </p:nvSpPr>
        <p:spPr>
          <a:xfrm>
            <a:off x="609759" y="5415580"/>
            <a:ext cx="11439525" cy="954107"/>
          </a:xfrm>
          <a:prstGeom prst="rect">
            <a:avLst/>
          </a:prstGeom>
          <a:noFill/>
        </p:spPr>
        <p:txBody>
          <a:bodyPr wrap="square" rtlCol="0">
            <a:spAutoFit/>
          </a:bodyPr>
          <a:lstStyle/>
          <a:p>
            <a:pPr marL="285750" indent="-285750">
              <a:spcAft>
                <a:spcPts val="600"/>
              </a:spcAft>
              <a:buFont typeface="Wingdings" panose="05000000000000000000" pitchFamily="2" charset="2"/>
              <a:buChar char="§"/>
            </a:pPr>
            <a:r>
              <a:rPr lang="en-US" sz="1700" dirty="0">
                <a:solidFill>
                  <a:schemeClr val="bg1"/>
                </a:solidFill>
                <a:latin typeface="+mn-lt"/>
              </a:rPr>
              <a:t>Primary endpoint: </a:t>
            </a:r>
            <a:r>
              <a:rPr lang="en-US" sz="1700" b="0" dirty="0">
                <a:solidFill>
                  <a:schemeClr val="bg1"/>
                </a:solidFill>
                <a:latin typeface="+mn-lt"/>
              </a:rPr>
              <a:t>investigator-assessed PFS (RECIST v1.1, ITT population)</a:t>
            </a:r>
          </a:p>
          <a:p>
            <a:pPr marL="285750" indent="-285750">
              <a:buFont typeface="Wingdings" panose="05000000000000000000" pitchFamily="2" charset="2"/>
              <a:buChar char="§"/>
            </a:pPr>
            <a:r>
              <a:rPr lang="en-US" sz="1700" dirty="0">
                <a:solidFill>
                  <a:schemeClr val="bg1"/>
                </a:solidFill>
                <a:latin typeface="+mn-lt"/>
              </a:rPr>
              <a:t>Secondary endpoints</a:t>
            </a:r>
            <a:r>
              <a:rPr lang="en-US" sz="1700" b="0" dirty="0">
                <a:solidFill>
                  <a:schemeClr val="bg1"/>
                </a:solidFill>
                <a:latin typeface="+mn-lt"/>
              </a:rPr>
              <a:t>: PFS (immune-related response criteria), ORR (RECIST v1.1 and immune-related response criteria), </a:t>
            </a:r>
            <a:br>
              <a:rPr lang="en-US" sz="1700" b="0" dirty="0">
                <a:solidFill>
                  <a:schemeClr val="bg1"/>
                </a:solidFill>
                <a:latin typeface="+mn-lt"/>
              </a:rPr>
            </a:br>
            <a:r>
              <a:rPr lang="en-US" sz="1700" b="0" dirty="0">
                <a:solidFill>
                  <a:schemeClr val="bg1"/>
                </a:solidFill>
                <a:latin typeface="+mn-lt"/>
              </a:rPr>
              <a:t>CR, OS, HRQoL, safety</a:t>
            </a:r>
          </a:p>
        </p:txBody>
      </p:sp>
      <p:sp>
        <p:nvSpPr>
          <p:cNvPr id="2" name="TextBox 1">
            <a:extLst>
              <a:ext uri="{FF2B5EF4-FFF2-40B4-BE49-F238E27FC236}">
                <a16:creationId xmlns:a16="http://schemas.microsoft.com/office/drawing/2014/main" id="{4F98C0BF-BBED-D336-D5D4-6BD01C0C060E}"/>
              </a:ext>
            </a:extLst>
          </p:cNvPr>
          <p:cNvSpPr txBox="1"/>
          <p:nvPr/>
        </p:nvSpPr>
        <p:spPr>
          <a:xfrm>
            <a:off x="621048" y="1493499"/>
            <a:ext cx="11439525" cy="353943"/>
          </a:xfrm>
          <a:prstGeom prst="rect">
            <a:avLst/>
          </a:prstGeom>
          <a:noFill/>
        </p:spPr>
        <p:txBody>
          <a:bodyPr wrap="square" rtlCol="0">
            <a:spAutoFit/>
          </a:bodyPr>
          <a:lstStyle/>
          <a:p>
            <a:pPr marL="285750" indent="-285750">
              <a:spcAft>
                <a:spcPts val="600"/>
              </a:spcAft>
              <a:buFont typeface="Wingdings" panose="05000000000000000000" pitchFamily="2" charset="2"/>
              <a:buChar char="§"/>
            </a:pPr>
            <a:r>
              <a:rPr lang="en-US" sz="1700" b="0" dirty="0">
                <a:solidFill>
                  <a:schemeClr val="bg1"/>
                </a:solidFill>
                <a:latin typeface="+mn-lt"/>
              </a:rPr>
              <a:t>Randomized, controlled phase III study at 2 centers (Denmark and Netherlands)</a:t>
            </a:r>
          </a:p>
        </p:txBody>
      </p:sp>
      <p:sp>
        <p:nvSpPr>
          <p:cNvPr id="3" name="Text Box 15">
            <a:extLst>
              <a:ext uri="{FF2B5EF4-FFF2-40B4-BE49-F238E27FC236}">
                <a16:creationId xmlns:a16="http://schemas.microsoft.com/office/drawing/2014/main" id="{63E3D394-9089-C80E-22DC-BEBB6112B03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i-FI" altLang="en-US" sz="1200" b="0" spc="-10" dirty="0">
                <a:solidFill>
                  <a:schemeClr val="bg2"/>
                </a:solidFill>
                <a:latin typeface="Calibri" panose="020F0502020204030204" pitchFamily="34" charset="0"/>
                <a:cs typeface="+mn-cs"/>
              </a:rPr>
              <a:t>Rohaan. NEJM. 2022;387:2113. </a:t>
            </a:r>
          </a:p>
        </p:txBody>
      </p:sp>
      <p:sp>
        <p:nvSpPr>
          <p:cNvPr id="4" name="Rectangle 49">
            <a:extLst>
              <a:ext uri="{FF2B5EF4-FFF2-40B4-BE49-F238E27FC236}">
                <a16:creationId xmlns:a16="http://schemas.microsoft.com/office/drawing/2014/main" id="{15A6F15E-D4FA-9739-E547-BA82A9933209}"/>
              </a:ext>
            </a:extLst>
          </p:cNvPr>
          <p:cNvSpPr>
            <a:spLocks noChangeArrowheads="1"/>
          </p:cNvSpPr>
          <p:nvPr/>
        </p:nvSpPr>
        <p:spPr bwMode="auto">
          <a:xfrm>
            <a:off x="5355560" y="2366419"/>
            <a:ext cx="4153448" cy="111372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TIL</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Single infusion of 5 x 10</a:t>
            </a:r>
            <a:r>
              <a:rPr lang="en-US" altLang="en-US" sz="1800" b="0" baseline="30000" dirty="0">
                <a:solidFill>
                  <a:schemeClr val="tx1"/>
                </a:solidFill>
                <a:latin typeface="Calibri" panose="020F0502020204030204" pitchFamily="34" charset="0"/>
              </a:rPr>
              <a:t>9</a:t>
            </a:r>
            <a:r>
              <a:rPr lang="en-US" altLang="en-US" sz="1800" b="0" dirty="0">
                <a:solidFill>
                  <a:schemeClr val="tx1"/>
                </a:solidFill>
                <a:latin typeface="Calibri" panose="020F0502020204030204" pitchFamily="34" charset="0"/>
              </a:rPr>
              <a:t> - 2 x 10</a:t>
            </a:r>
            <a:r>
              <a:rPr lang="en-US" altLang="en-US" sz="1800" b="0" baseline="30000" dirty="0">
                <a:solidFill>
                  <a:schemeClr val="tx1"/>
                </a:solidFill>
                <a:latin typeface="Calibri" panose="020F0502020204030204" pitchFamily="34" charset="0"/>
              </a:rPr>
              <a:t>11 </a:t>
            </a:r>
            <a:r>
              <a:rPr lang="en-US" altLang="en-US" sz="1800" b="0" dirty="0">
                <a:solidFill>
                  <a:schemeClr val="tx1"/>
                </a:solidFill>
                <a:latin typeface="Calibri" panose="020F0502020204030204" pitchFamily="34" charset="0"/>
              </a:rPr>
              <a:t>cells*</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84)</a:t>
            </a:r>
            <a:endParaRPr lang="en-US" altLang="en-US" sz="1050" b="0" dirty="0">
              <a:solidFill>
                <a:schemeClr val="tx1"/>
              </a:solidFill>
              <a:latin typeface="Calibri" panose="020F0502020204030204" pitchFamily="34" charset="0"/>
            </a:endParaRPr>
          </a:p>
        </p:txBody>
      </p:sp>
      <p:sp>
        <p:nvSpPr>
          <p:cNvPr id="5" name="Rectangle 50">
            <a:extLst>
              <a:ext uri="{FF2B5EF4-FFF2-40B4-BE49-F238E27FC236}">
                <a16:creationId xmlns:a16="http://schemas.microsoft.com/office/drawing/2014/main" id="{0ADC496D-F8BC-A4BD-DE7B-0D9B7703867C}"/>
              </a:ext>
            </a:extLst>
          </p:cNvPr>
          <p:cNvSpPr>
            <a:spLocks noChangeArrowheads="1"/>
          </p:cNvSpPr>
          <p:nvPr/>
        </p:nvSpPr>
        <p:spPr bwMode="auto">
          <a:xfrm>
            <a:off x="5353107" y="3536212"/>
            <a:ext cx="4153448" cy="104657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Ipilimumab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3 mg/kg IV Q3W, maximum 4 doses</a:t>
            </a:r>
            <a:br>
              <a:rPr lang="en-US" altLang="en-US" sz="1800" b="1"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84)</a:t>
            </a:r>
          </a:p>
        </p:txBody>
      </p:sp>
      <p:sp>
        <p:nvSpPr>
          <p:cNvPr id="6" name="Line 53">
            <a:extLst>
              <a:ext uri="{FF2B5EF4-FFF2-40B4-BE49-F238E27FC236}">
                <a16:creationId xmlns:a16="http://schemas.microsoft.com/office/drawing/2014/main" id="{A783EE85-74B0-C718-E04E-1F4671EAF600}"/>
              </a:ext>
            </a:extLst>
          </p:cNvPr>
          <p:cNvSpPr>
            <a:spLocks noChangeShapeType="1"/>
          </p:cNvSpPr>
          <p:nvPr/>
        </p:nvSpPr>
        <p:spPr bwMode="auto">
          <a:xfrm>
            <a:off x="4470074" y="3826136"/>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0" name="Line 54">
            <a:extLst>
              <a:ext uri="{FF2B5EF4-FFF2-40B4-BE49-F238E27FC236}">
                <a16:creationId xmlns:a16="http://schemas.microsoft.com/office/drawing/2014/main" id="{A5410D3C-C9CC-FC05-9825-7B7C09D14B6A}"/>
              </a:ext>
            </a:extLst>
          </p:cNvPr>
          <p:cNvSpPr>
            <a:spLocks noChangeShapeType="1"/>
          </p:cNvSpPr>
          <p:nvPr/>
        </p:nvSpPr>
        <p:spPr bwMode="auto">
          <a:xfrm flipV="1">
            <a:off x="4446071" y="3027312"/>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1" name="Text Box 45">
            <a:extLst>
              <a:ext uri="{FF2B5EF4-FFF2-40B4-BE49-F238E27FC236}">
                <a16:creationId xmlns:a16="http://schemas.microsoft.com/office/drawing/2014/main" id="{4F87E12C-0345-FE87-FF9A-D7B620F194FC}"/>
              </a:ext>
            </a:extLst>
          </p:cNvPr>
          <p:cNvSpPr txBox="1">
            <a:spLocks noChangeArrowheads="1"/>
          </p:cNvSpPr>
          <p:nvPr/>
        </p:nvSpPr>
        <p:spPr bwMode="auto">
          <a:xfrm>
            <a:off x="560891" y="2591052"/>
            <a:ext cx="363712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aged 18-75 yr with unresectable stage IIIC-IV cutaneous melanoma with PD after ≤1 line of systemic treatment; no prior ipilimumab treatment;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RECIST v1.1 measurable disease;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LDH ≤2 X ULN; WHO PS 0-1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168)</a:t>
            </a:r>
            <a:endParaRPr lang="en-US" altLang="en-US" sz="1800" b="0" dirty="0">
              <a:solidFill>
                <a:schemeClr val="bg1"/>
              </a:solidFill>
              <a:latin typeface="Calibri" panose="020F0502020204030204" pitchFamily="34" charset="0"/>
            </a:endParaRPr>
          </a:p>
        </p:txBody>
      </p:sp>
      <p:sp>
        <p:nvSpPr>
          <p:cNvPr id="32" name="Rectangle 31">
            <a:extLst>
              <a:ext uri="{FF2B5EF4-FFF2-40B4-BE49-F238E27FC236}">
                <a16:creationId xmlns:a16="http://schemas.microsoft.com/office/drawing/2014/main" id="{5787CEAF-6D9F-9C0F-90D4-4A969A0D41D1}"/>
              </a:ext>
            </a:extLst>
          </p:cNvPr>
          <p:cNvSpPr/>
          <p:nvPr/>
        </p:nvSpPr>
        <p:spPr>
          <a:xfrm>
            <a:off x="3018459" y="1828879"/>
            <a:ext cx="3485536"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BRAFV600 mutation status, line of treatment, and treatment center</a:t>
            </a:r>
          </a:p>
        </p:txBody>
      </p:sp>
      <p:cxnSp>
        <p:nvCxnSpPr>
          <p:cNvPr id="33" name="Straight Arrow Connector 32">
            <a:extLst>
              <a:ext uri="{FF2B5EF4-FFF2-40B4-BE49-F238E27FC236}">
                <a16:creationId xmlns:a16="http://schemas.microsoft.com/office/drawing/2014/main" id="{15500701-1260-A45F-1A60-3A2632AD814F}"/>
              </a:ext>
            </a:extLst>
          </p:cNvPr>
          <p:cNvCxnSpPr/>
          <p:nvPr/>
        </p:nvCxnSpPr>
        <p:spPr bwMode="auto">
          <a:xfrm>
            <a:off x="4875704" y="2352099"/>
            <a:ext cx="0" cy="548640"/>
          </a:xfrm>
          <a:prstGeom prst="straightConnector1">
            <a:avLst/>
          </a:prstGeom>
          <a:noFill/>
          <a:ln w="28575" cap="flat" cmpd="sng" algn="ctr">
            <a:solidFill>
              <a:schemeClr val="bg1"/>
            </a:solidFill>
            <a:prstDash val="sysDash"/>
            <a:round/>
            <a:headEnd type="none" w="med" len="med"/>
            <a:tailEnd type="triangle"/>
          </a:ln>
          <a:effectLst/>
        </p:spPr>
      </p:cxnSp>
      <p:sp>
        <p:nvSpPr>
          <p:cNvPr id="34" name="Text Box 45">
            <a:extLst>
              <a:ext uri="{FF2B5EF4-FFF2-40B4-BE49-F238E27FC236}">
                <a16:creationId xmlns:a16="http://schemas.microsoft.com/office/drawing/2014/main" id="{C1503F07-0399-28CC-841B-768C66DAFF0B}"/>
              </a:ext>
            </a:extLst>
          </p:cNvPr>
          <p:cNvSpPr txBox="1">
            <a:spLocks noChangeArrowheads="1"/>
          </p:cNvSpPr>
          <p:nvPr/>
        </p:nvSpPr>
        <p:spPr bwMode="auto">
          <a:xfrm>
            <a:off x="9886014" y="3220609"/>
            <a:ext cx="1463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Follow-up according to protocol</a:t>
            </a:r>
            <a:endParaRPr lang="en-US" altLang="en-US" sz="1600" b="0" i="1" dirty="0">
              <a:solidFill>
                <a:schemeClr val="bg1"/>
              </a:solidFill>
              <a:latin typeface="Calibri" panose="020F0502020204030204" pitchFamily="34" charset="0"/>
            </a:endParaRPr>
          </a:p>
        </p:txBody>
      </p:sp>
      <p:cxnSp>
        <p:nvCxnSpPr>
          <p:cNvPr id="35" name="Straight Arrow Connector 34">
            <a:extLst>
              <a:ext uri="{FF2B5EF4-FFF2-40B4-BE49-F238E27FC236}">
                <a16:creationId xmlns:a16="http://schemas.microsoft.com/office/drawing/2014/main" id="{1C7E8106-C620-D929-B65E-33FA67B871AC}"/>
              </a:ext>
            </a:extLst>
          </p:cNvPr>
          <p:cNvCxnSpPr/>
          <p:nvPr/>
        </p:nvCxnSpPr>
        <p:spPr bwMode="auto">
          <a:xfrm>
            <a:off x="9548293" y="3529736"/>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2A6412F8-7E95-4909-A685-5857D6A3BBBC}"/>
              </a:ext>
            </a:extLst>
          </p:cNvPr>
          <p:cNvSpPr txBox="1"/>
          <p:nvPr/>
        </p:nvSpPr>
        <p:spPr bwMode="auto">
          <a:xfrm>
            <a:off x="5283230" y="4593155"/>
            <a:ext cx="49580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*TIL infusion was preceded by NMA-LD with cyclophosphamide 60 mg/kg/d IV x 2 d + fludarabine 25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/d IV x 5 d and followed by up to 15 doses of IL-2 600,000 IU/kg IV Q8h.</a:t>
            </a:r>
          </a:p>
        </p:txBody>
      </p:sp>
    </p:spTree>
    <p:extLst>
      <p:ext uri="{BB962C8B-B14F-4D97-AF65-F5344CB8AC3E}">
        <p14:creationId xmlns:p14="http://schemas.microsoft.com/office/powerpoint/2010/main" val="3286194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EFEB991-5F27-49D1-8216-AB25A2AC67E3}"/>
              </a:ext>
            </a:extLst>
          </p:cNvPr>
          <p:cNvGraphicFramePr>
            <a:graphicFrameLocks noGrp="1"/>
          </p:cNvGraphicFramePr>
          <p:nvPr>
            <p:extLst>
              <p:ext uri="{D42A27DB-BD31-4B8C-83A1-F6EECF244321}">
                <p14:modId xmlns:p14="http://schemas.microsoft.com/office/powerpoint/2010/main" val="2556744513"/>
              </p:ext>
            </p:extLst>
          </p:nvPr>
        </p:nvGraphicFramePr>
        <p:xfrm>
          <a:off x="719139" y="1286730"/>
          <a:ext cx="10787062" cy="4297596"/>
        </p:xfrm>
        <a:graphic>
          <a:graphicData uri="http://schemas.openxmlformats.org/drawingml/2006/table">
            <a:tbl>
              <a:tblPr firstRow="1" bandRow="1">
                <a:tableStyleId>{5C22544A-7EE6-4342-B048-85BDC9FD1C3A}</a:tableStyleId>
              </a:tblPr>
              <a:tblGrid>
                <a:gridCol w="4380560">
                  <a:extLst>
                    <a:ext uri="{9D8B030D-6E8A-4147-A177-3AD203B41FA5}">
                      <a16:colId xmlns:a16="http://schemas.microsoft.com/office/drawing/2014/main" val="20000"/>
                    </a:ext>
                  </a:extLst>
                </a:gridCol>
                <a:gridCol w="3199703">
                  <a:extLst>
                    <a:ext uri="{9D8B030D-6E8A-4147-A177-3AD203B41FA5}">
                      <a16:colId xmlns:a16="http://schemas.microsoft.com/office/drawing/2014/main" val="20001"/>
                    </a:ext>
                  </a:extLst>
                </a:gridCol>
                <a:gridCol w="3206799">
                  <a:extLst>
                    <a:ext uri="{9D8B030D-6E8A-4147-A177-3AD203B41FA5}">
                      <a16:colId xmlns:a16="http://schemas.microsoft.com/office/drawing/2014/main" val="20002"/>
                    </a:ext>
                  </a:extLst>
                </a:gridCol>
              </a:tblGrid>
              <a:tr h="211647">
                <a:tc>
                  <a:txBody>
                    <a:bodyPr/>
                    <a:lstStyle/>
                    <a:p>
                      <a:r>
                        <a:rPr lang="en-US" sz="1600" dirty="0">
                          <a:latin typeface="Calibri" panose="020F0502020204030204" pitchFamily="34" charset="0"/>
                        </a:rPr>
                        <a:t>Characteristic</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TIL (n = 84)</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rPr>
                        <a:t>Ipilimumab (n = 84)</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9602">
                <a:tc>
                  <a:txBody>
                    <a:bodyPr/>
                    <a:lstStyle/>
                    <a:p>
                      <a:pPr algn="l"/>
                      <a:r>
                        <a:rPr lang="en-US" sz="1600" dirty="0">
                          <a:solidFill>
                            <a:schemeClr val="bg2">
                              <a:lumMod val="10000"/>
                            </a:schemeClr>
                          </a:solidFill>
                          <a:latin typeface="Calibri" panose="020F0502020204030204" pitchFamily="34" charset="0"/>
                        </a:rPr>
                        <a:t>Gender,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47 (56)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37 (44)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2">
                            <a:lumMod val="10000"/>
                          </a:schemeClr>
                        </a:solidFill>
                        <a:latin typeface="Calibri" panose="020F0502020204030204" pitchFamily="34" charset="0"/>
                      </a:endParaRPr>
                    </a:p>
                    <a:p>
                      <a:pPr algn="ctr"/>
                      <a:r>
                        <a:rPr lang="en-US" sz="1600" dirty="0">
                          <a:solidFill>
                            <a:schemeClr val="bg2">
                              <a:lumMod val="10000"/>
                            </a:schemeClr>
                          </a:solidFill>
                          <a:latin typeface="Calibri" panose="020F0502020204030204" pitchFamily="34" charset="0"/>
                        </a:rPr>
                        <a:t>53 (63)</a:t>
                      </a:r>
                    </a:p>
                    <a:p>
                      <a:pPr algn="ctr"/>
                      <a:r>
                        <a:rPr lang="en-US" sz="1600" dirty="0">
                          <a:solidFill>
                            <a:schemeClr val="bg2">
                              <a:lumMod val="10000"/>
                            </a:schemeClr>
                          </a:solidFill>
                          <a:latin typeface="Calibri" panose="020F0502020204030204" pitchFamily="34" charset="0"/>
                        </a:rPr>
                        <a:t>31 (37)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74450513"/>
                  </a:ext>
                </a:extLst>
              </a:tr>
              <a:tr h="195381">
                <a:tc>
                  <a:txBody>
                    <a:bodyPr/>
                    <a:lstStyle/>
                    <a:p>
                      <a:pPr algn="l"/>
                      <a:r>
                        <a:rPr lang="en-US" sz="1600" dirty="0">
                          <a:solidFill>
                            <a:schemeClr val="bg2">
                              <a:lumMod val="10000"/>
                            </a:schemeClr>
                          </a:solidFill>
                          <a:latin typeface="Calibri" panose="020F0502020204030204" pitchFamily="34" charset="0"/>
                        </a:rPr>
                        <a:t>Median age, yr (range) </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59 (26-74)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59 (30-77)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4396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WHO performance status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2">
                            <a:lumMod val="10000"/>
                          </a:schemeClr>
                        </a:solidFill>
                        <a:latin typeface="Calibri" panose="020F0502020204030204" pitchFamily="34" charset="0"/>
                      </a:endParaRPr>
                    </a:p>
                    <a:p>
                      <a:pPr algn="ctr"/>
                      <a:r>
                        <a:rPr lang="en-US" sz="1600" dirty="0">
                          <a:solidFill>
                            <a:schemeClr val="bg2">
                              <a:lumMod val="10000"/>
                            </a:schemeClr>
                          </a:solidFill>
                          <a:latin typeface="Calibri" panose="020F0502020204030204" pitchFamily="34" charset="0"/>
                        </a:rPr>
                        <a:t>69 (82)</a:t>
                      </a:r>
                    </a:p>
                    <a:p>
                      <a:pPr algn="ctr"/>
                      <a:r>
                        <a:rPr lang="en-US" sz="1600" dirty="0">
                          <a:solidFill>
                            <a:schemeClr val="bg2">
                              <a:lumMod val="10000"/>
                            </a:schemeClr>
                          </a:solidFill>
                          <a:latin typeface="Calibri" panose="020F0502020204030204" pitchFamily="34" charset="0"/>
                        </a:rPr>
                        <a:t>15 (18)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70 (83)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14 (17)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195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bg2">
                              <a:lumMod val="10000"/>
                            </a:schemeClr>
                          </a:solidFill>
                          <a:latin typeface="Calibri" panose="020F0502020204030204" pitchFamily="34" charset="0"/>
                        </a:rPr>
                        <a:t>BRAF</a:t>
                      </a:r>
                      <a:r>
                        <a:rPr lang="en-US" sz="1600" dirty="0">
                          <a:solidFill>
                            <a:schemeClr val="bg2">
                              <a:lumMod val="10000"/>
                            </a:schemeClr>
                          </a:solidFill>
                          <a:latin typeface="Calibri" panose="020F0502020204030204" pitchFamily="34" charset="0"/>
                        </a:rPr>
                        <a:t> V600 mutation, n (%)</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2">
                              <a:lumMod val="10000"/>
                            </a:schemeClr>
                          </a:solidFill>
                          <a:latin typeface="Calibri" panose="020F0502020204030204" pitchFamily="34" charset="0"/>
                        </a:rPr>
                        <a:t>37 (44)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36 (43)</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52460205"/>
                  </a:ext>
                </a:extLst>
              </a:tr>
              <a:tr h="4396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Unresectable stage IIIC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Stage IV </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2">
                            <a:lumMod val="10000"/>
                          </a:schemeClr>
                        </a:solidFill>
                        <a:latin typeface="Calibri" panose="020F0502020204030204" pitchFamily="34" charset="0"/>
                      </a:endParaRPr>
                    </a:p>
                    <a:p>
                      <a:pPr algn="ctr"/>
                      <a:r>
                        <a:rPr lang="en-US" sz="1600" dirty="0">
                          <a:solidFill>
                            <a:schemeClr val="bg2">
                              <a:lumMod val="10000"/>
                            </a:schemeClr>
                          </a:solidFill>
                          <a:latin typeface="Calibri" panose="020F0502020204030204" pitchFamily="34" charset="0"/>
                        </a:rPr>
                        <a:t>2 (2)</a:t>
                      </a:r>
                    </a:p>
                    <a:p>
                      <a:pPr algn="ctr"/>
                      <a:r>
                        <a:rPr lang="en-US" sz="1600" dirty="0">
                          <a:solidFill>
                            <a:schemeClr val="bg2">
                              <a:lumMod val="10000"/>
                            </a:schemeClr>
                          </a:solidFill>
                          <a:latin typeface="Calibri" panose="020F0502020204030204" pitchFamily="34" charset="0"/>
                        </a:rPr>
                        <a:t>82 (98)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2 (2)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82 (98)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2344747"/>
                  </a:ext>
                </a:extLst>
              </a:tr>
              <a:tr h="4396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Serum lactate dehydrogenase,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600" dirty="0">
                          <a:solidFill>
                            <a:schemeClr val="bg2">
                              <a:lumMod val="10000"/>
                            </a:schemeClr>
                          </a:solidFill>
                          <a:latin typeface="Calibri" panose="020F0502020204030204" pitchFamily="34" charset="0"/>
                        </a:rPr>
                        <a:t>≤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1-2x ULN</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2">
                            <a:lumMod val="10000"/>
                          </a:schemeClr>
                        </a:solidFill>
                        <a:latin typeface="Calibri" panose="020F0502020204030204" pitchFamily="34" charset="0"/>
                      </a:endParaRPr>
                    </a:p>
                    <a:p>
                      <a:pPr algn="ctr"/>
                      <a:r>
                        <a:rPr lang="en-US" sz="1600" dirty="0">
                          <a:solidFill>
                            <a:schemeClr val="bg2">
                              <a:lumMod val="10000"/>
                            </a:schemeClr>
                          </a:solidFill>
                          <a:latin typeface="Calibri" panose="020F0502020204030204" pitchFamily="34" charset="0"/>
                        </a:rPr>
                        <a:t>67 (80)</a:t>
                      </a:r>
                    </a:p>
                    <a:p>
                      <a:pPr algn="ctr"/>
                      <a:r>
                        <a:rPr lang="en-US" sz="1600" dirty="0">
                          <a:solidFill>
                            <a:schemeClr val="bg2">
                              <a:lumMod val="10000"/>
                            </a:schemeClr>
                          </a:solidFill>
                          <a:latin typeface="Calibri" panose="020F0502020204030204" pitchFamily="34" charset="0"/>
                        </a:rPr>
                        <a:t>17 (20)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70 (83)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2">
                              <a:lumMod val="10000"/>
                            </a:schemeClr>
                          </a:solidFill>
                          <a:latin typeface="Calibri" panose="020F0502020204030204" pitchFamily="34" charset="0"/>
                        </a:rPr>
                        <a:t>14 (17)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7436031"/>
                  </a:ext>
                </a:extLst>
              </a:tr>
            </a:tbl>
          </a:graphicData>
        </a:graphic>
      </p:graphicFrame>
      <p:sp>
        <p:nvSpPr>
          <p:cNvPr id="2" name="Title 1">
            <a:extLst>
              <a:ext uri="{FF2B5EF4-FFF2-40B4-BE49-F238E27FC236}">
                <a16:creationId xmlns:a16="http://schemas.microsoft.com/office/drawing/2014/main" id="{667F0B9B-9D5E-4525-950D-725FA2FE9878}"/>
              </a:ext>
            </a:extLst>
          </p:cNvPr>
          <p:cNvSpPr>
            <a:spLocks noGrp="1"/>
          </p:cNvSpPr>
          <p:nvPr>
            <p:ph type="title"/>
          </p:nvPr>
        </p:nvSpPr>
        <p:spPr/>
        <p:txBody>
          <a:bodyPr/>
          <a:lstStyle/>
          <a:p>
            <a:r>
              <a:rPr lang="en-US" altLang="en-US" dirty="0"/>
              <a:t>M14TIL: Baseline Characteristics</a:t>
            </a:r>
            <a:endParaRPr lang="en-US" dirty="0"/>
          </a:p>
        </p:txBody>
      </p:sp>
      <p:sp>
        <p:nvSpPr>
          <p:cNvPr id="5" name="Text Box 11">
            <a:extLst>
              <a:ext uri="{FF2B5EF4-FFF2-40B4-BE49-F238E27FC236}">
                <a16:creationId xmlns:a16="http://schemas.microsoft.com/office/drawing/2014/main" id="{99877A84-DC57-4B80-9F04-670736D071D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i-FI" sz="1200" b="0" dirty="0">
                <a:solidFill>
                  <a:schemeClr val="bg2"/>
                </a:solidFill>
                <a:latin typeface="+mn-lt"/>
              </a:rPr>
              <a:t>Rohaan. NEJM. 2022;387:2113. </a:t>
            </a:r>
          </a:p>
        </p:txBody>
      </p:sp>
      <p:sp>
        <p:nvSpPr>
          <p:cNvPr id="3" name="TextBox 2">
            <a:extLst>
              <a:ext uri="{FF2B5EF4-FFF2-40B4-BE49-F238E27FC236}">
                <a16:creationId xmlns:a16="http://schemas.microsoft.com/office/drawing/2014/main" id="{3C752300-785C-4840-BF64-7953D2894D30}"/>
              </a:ext>
            </a:extLst>
          </p:cNvPr>
          <p:cNvSpPr txBox="1"/>
          <p:nvPr/>
        </p:nvSpPr>
        <p:spPr bwMode="auto">
          <a:xfrm>
            <a:off x="614005" y="5715559"/>
            <a:ext cx="756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Majority of patients had normal LDH; patients with &gt;2x ULN were excluded</a:t>
            </a:r>
          </a:p>
        </p:txBody>
      </p:sp>
    </p:spTree>
    <p:extLst>
      <p:ext uri="{BB962C8B-B14F-4D97-AF65-F5344CB8AC3E}">
        <p14:creationId xmlns:p14="http://schemas.microsoft.com/office/powerpoint/2010/main" val="3804034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30ABB-891E-44A1-A79B-713EE9B7F476}"/>
              </a:ext>
            </a:extLst>
          </p:cNvPr>
          <p:cNvSpPr>
            <a:spLocks noGrp="1"/>
          </p:cNvSpPr>
          <p:nvPr>
            <p:ph type="title"/>
          </p:nvPr>
        </p:nvSpPr>
        <p:spPr/>
        <p:txBody>
          <a:bodyPr/>
          <a:lstStyle/>
          <a:p>
            <a:r>
              <a:rPr lang="en-US" altLang="en-US" dirty="0"/>
              <a:t>M14TIL</a:t>
            </a:r>
            <a:r>
              <a:rPr lang="en-US" dirty="0"/>
              <a:t>: Grade ≥3 Adverse Events in ≥5% of Patients</a:t>
            </a:r>
          </a:p>
        </p:txBody>
      </p:sp>
      <p:sp>
        <p:nvSpPr>
          <p:cNvPr id="4" name="Rectangle 3">
            <a:extLst>
              <a:ext uri="{FF2B5EF4-FFF2-40B4-BE49-F238E27FC236}">
                <a16:creationId xmlns:a16="http://schemas.microsoft.com/office/drawing/2014/main" id="{B940DAAE-7FB1-43AB-831F-3E2E248E5B6B}"/>
              </a:ext>
            </a:extLst>
          </p:cNvPr>
          <p:cNvSpPr/>
          <p:nvPr/>
        </p:nvSpPr>
        <p:spPr>
          <a:xfrm>
            <a:off x="525392" y="1397823"/>
            <a:ext cx="6871359" cy="274320"/>
          </a:xfrm>
          <a:prstGeom prst="rect">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300"/>
              </a:spcAft>
            </a:pPr>
            <a:r>
              <a:rPr lang="en-US" sz="1600" b="1" dirty="0">
                <a:solidFill>
                  <a:schemeClr val="tx1"/>
                </a:solidFill>
              </a:rPr>
              <a:t>TIL (n = 80)</a:t>
            </a:r>
          </a:p>
        </p:txBody>
      </p:sp>
      <p:sp>
        <p:nvSpPr>
          <p:cNvPr id="5" name="Rectangle 4">
            <a:extLst>
              <a:ext uri="{FF2B5EF4-FFF2-40B4-BE49-F238E27FC236}">
                <a16:creationId xmlns:a16="http://schemas.microsoft.com/office/drawing/2014/main" id="{9ECDABFB-C118-4A48-A3E5-73C488F7121D}"/>
              </a:ext>
            </a:extLst>
          </p:cNvPr>
          <p:cNvSpPr/>
          <p:nvPr/>
        </p:nvSpPr>
        <p:spPr>
          <a:xfrm>
            <a:off x="7832799" y="1410486"/>
            <a:ext cx="3918015" cy="274320"/>
          </a:xfrm>
          <a:prstGeom prst="rect">
            <a:avLst/>
          </a:prstGeom>
          <a:solidFill>
            <a:srgbClr val="E147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300"/>
              </a:spcAft>
            </a:pPr>
            <a:r>
              <a:rPr lang="en-US" sz="1600" b="1" dirty="0">
                <a:solidFill>
                  <a:schemeClr val="tx1"/>
                </a:solidFill>
              </a:rPr>
              <a:t>Ipilimumab (n = 82)</a:t>
            </a:r>
          </a:p>
        </p:txBody>
      </p:sp>
      <p:graphicFrame>
        <p:nvGraphicFramePr>
          <p:cNvPr id="6" name="Table 7">
            <a:extLst>
              <a:ext uri="{FF2B5EF4-FFF2-40B4-BE49-F238E27FC236}">
                <a16:creationId xmlns:a16="http://schemas.microsoft.com/office/drawing/2014/main" id="{105B52CD-10A0-4BBE-A872-83A2A4169D1D}"/>
              </a:ext>
            </a:extLst>
          </p:cNvPr>
          <p:cNvGraphicFramePr>
            <a:graphicFrameLocks noGrp="1"/>
          </p:cNvGraphicFramePr>
          <p:nvPr>
            <p:extLst>
              <p:ext uri="{D42A27DB-BD31-4B8C-83A1-F6EECF244321}">
                <p14:modId xmlns:p14="http://schemas.microsoft.com/office/powerpoint/2010/main" val="748264834"/>
              </p:ext>
            </p:extLst>
          </p:nvPr>
        </p:nvGraphicFramePr>
        <p:xfrm>
          <a:off x="522288" y="1685692"/>
          <a:ext cx="3383280" cy="3352800"/>
        </p:xfrm>
        <a:graphic>
          <a:graphicData uri="http://schemas.openxmlformats.org/drawingml/2006/table">
            <a:tbl>
              <a:tblPr firstRow="1" bandRow="1">
                <a:tableStyleId>{5C22544A-7EE6-4342-B048-85BDC9FD1C3A}</a:tableStyleId>
              </a:tblPr>
              <a:tblGrid>
                <a:gridCol w="2003408">
                  <a:extLst>
                    <a:ext uri="{9D8B030D-6E8A-4147-A177-3AD203B41FA5}">
                      <a16:colId xmlns:a16="http://schemas.microsoft.com/office/drawing/2014/main" val="3169862102"/>
                    </a:ext>
                  </a:extLst>
                </a:gridCol>
                <a:gridCol w="1379872">
                  <a:extLst>
                    <a:ext uri="{9D8B030D-6E8A-4147-A177-3AD203B41FA5}">
                      <a16:colId xmlns:a16="http://schemas.microsoft.com/office/drawing/2014/main" val="1624667636"/>
                    </a:ext>
                  </a:extLst>
                </a:gridCol>
              </a:tblGrid>
              <a:tr h="168723">
                <a:tc>
                  <a:txBody>
                    <a:bodyPr/>
                    <a:lstStyle/>
                    <a:p>
                      <a:r>
                        <a:rPr lang="en-US" sz="1400" b="1" dirty="0">
                          <a:solidFill>
                            <a:schemeClr val="tx1"/>
                          </a:solidFill>
                        </a:rPr>
                        <a:t>AE,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15873"/>
                    </a:solidFill>
                  </a:tcPr>
                </a:tc>
                <a:tc>
                  <a:txBody>
                    <a:bodyPr/>
                    <a:lstStyle/>
                    <a:p>
                      <a:pPr algn="ctr"/>
                      <a:r>
                        <a:rPr lang="en-US" sz="1400" b="1" dirty="0">
                          <a:solidFill>
                            <a:schemeClr val="tx1"/>
                          </a:solidFill>
                        </a:rPr>
                        <a:t>Chemotherapy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15873"/>
                    </a:solidFill>
                  </a:tcPr>
                </a:tc>
                <a:extLst>
                  <a:ext uri="{0D108BD9-81ED-4DB2-BD59-A6C34878D82A}">
                    <a16:rowId xmlns:a16="http://schemas.microsoft.com/office/drawing/2014/main" val="1491602954"/>
                  </a:ext>
                </a:extLst>
              </a:tr>
              <a:tr h="228089">
                <a:tc>
                  <a:txBody>
                    <a:bodyPr/>
                    <a:lstStyle/>
                    <a:p>
                      <a:r>
                        <a:rPr lang="en-US" sz="1400" dirty="0">
                          <a:solidFill>
                            <a:schemeClr val="bg1"/>
                          </a:solidFill>
                        </a:rPr>
                        <a:t>Neutropenia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80 (100)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993961"/>
                  </a:ext>
                </a:extLst>
              </a:tr>
              <a:tr h="228089">
                <a:tc>
                  <a:txBody>
                    <a:bodyPr/>
                    <a:lstStyle/>
                    <a:p>
                      <a:r>
                        <a:rPr lang="en-US" sz="1400" dirty="0">
                          <a:solidFill>
                            <a:schemeClr val="bg1"/>
                          </a:solidFill>
                        </a:rPr>
                        <a:t>Thrombocytopenia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71 (89)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2303635"/>
                  </a:ext>
                </a:extLst>
              </a:tr>
              <a:tr h="253526">
                <a:tc>
                  <a:txBody>
                    <a:bodyPr/>
                    <a:lstStyle/>
                    <a:p>
                      <a:r>
                        <a:rPr lang="en-US" sz="1400" dirty="0">
                          <a:solidFill>
                            <a:schemeClr val="bg1"/>
                          </a:solidFill>
                        </a:rPr>
                        <a:t>Febrile neutropenia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69 (86)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14277619"/>
                  </a:ext>
                </a:extLst>
              </a:tr>
              <a:tr h="228089">
                <a:tc>
                  <a:txBody>
                    <a:bodyPr/>
                    <a:lstStyle/>
                    <a:p>
                      <a:r>
                        <a:rPr lang="en-US" sz="1400" dirty="0">
                          <a:solidFill>
                            <a:schemeClr val="bg1"/>
                          </a:solidFill>
                        </a:rPr>
                        <a:t>Leukopenia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57 (71)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1739986"/>
                  </a:ext>
                </a:extLst>
              </a:tr>
              <a:tr h="228089">
                <a:tc>
                  <a:txBody>
                    <a:bodyPr/>
                    <a:lstStyle/>
                    <a:p>
                      <a:r>
                        <a:rPr lang="en-US" sz="1400" dirty="0">
                          <a:solidFill>
                            <a:schemeClr val="bg1"/>
                          </a:solidFill>
                        </a:rPr>
                        <a:t>Hypophosphatemia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20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50730662"/>
                  </a:ext>
                </a:extLst>
              </a:tr>
              <a:tr h="228089">
                <a:tc>
                  <a:txBody>
                    <a:bodyPr/>
                    <a:lstStyle/>
                    <a:p>
                      <a:r>
                        <a:rPr lang="en-US" sz="1400" dirty="0">
                          <a:solidFill>
                            <a:schemeClr val="bg1"/>
                          </a:solidFill>
                        </a:rPr>
                        <a:t>Anemia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16 (20)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00529819"/>
                  </a:ext>
                </a:extLst>
              </a:tr>
              <a:tr h="228089">
                <a:tc>
                  <a:txBody>
                    <a:bodyPr/>
                    <a:lstStyle/>
                    <a:p>
                      <a:r>
                        <a:rPr lang="en-US" sz="1400" dirty="0">
                          <a:solidFill>
                            <a:schemeClr val="bg1"/>
                          </a:solidFill>
                        </a:rPr>
                        <a:t>Elevated ALT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61512207"/>
                  </a:ext>
                </a:extLst>
              </a:tr>
              <a:tr h="228089">
                <a:tc>
                  <a:txBody>
                    <a:bodyPr/>
                    <a:lstStyle/>
                    <a:p>
                      <a:r>
                        <a:rPr lang="en-US" sz="1400" dirty="0">
                          <a:solidFill>
                            <a:schemeClr val="bg1"/>
                          </a:solidFill>
                        </a:rPr>
                        <a:t>GGT increased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 (8)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54438279"/>
                  </a:ext>
                </a:extLst>
              </a:tr>
              <a:tr h="228089">
                <a:tc>
                  <a:txBody>
                    <a:bodyPr/>
                    <a:lstStyle/>
                    <a:p>
                      <a:r>
                        <a:rPr lang="en-US" sz="1400" dirty="0">
                          <a:solidFill>
                            <a:schemeClr val="bg1"/>
                          </a:solidFill>
                        </a:rPr>
                        <a:t>Elevated AST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06353013"/>
                  </a:ext>
                </a:extLst>
              </a:tr>
              <a:tr h="228089">
                <a:tc>
                  <a:txBody>
                    <a:bodyPr/>
                    <a:lstStyle/>
                    <a:p>
                      <a:r>
                        <a:rPr lang="en-US" sz="1400" dirty="0">
                          <a:solidFill>
                            <a:schemeClr val="bg1"/>
                          </a:solidFill>
                        </a:rPr>
                        <a:t>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28987184"/>
                  </a:ext>
                </a:extLst>
              </a:tr>
            </a:tbl>
          </a:graphicData>
        </a:graphic>
      </p:graphicFrame>
      <p:graphicFrame>
        <p:nvGraphicFramePr>
          <p:cNvPr id="7" name="Table 7">
            <a:extLst>
              <a:ext uri="{FF2B5EF4-FFF2-40B4-BE49-F238E27FC236}">
                <a16:creationId xmlns:a16="http://schemas.microsoft.com/office/drawing/2014/main" id="{4A03962A-AC45-4AC9-9A05-261C511CEA3B}"/>
              </a:ext>
            </a:extLst>
          </p:cNvPr>
          <p:cNvGraphicFramePr>
            <a:graphicFrameLocks noGrp="1"/>
          </p:cNvGraphicFramePr>
          <p:nvPr>
            <p:extLst>
              <p:ext uri="{D42A27DB-BD31-4B8C-83A1-F6EECF244321}">
                <p14:modId xmlns:p14="http://schemas.microsoft.com/office/powerpoint/2010/main" val="1353536935"/>
              </p:ext>
            </p:extLst>
          </p:nvPr>
        </p:nvGraphicFramePr>
        <p:xfrm>
          <a:off x="4013472" y="1685692"/>
          <a:ext cx="3383280" cy="4572000"/>
        </p:xfrm>
        <a:graphic>
          <a:graphicData uri="http://schemas.openxmlformats.org/drawingml/2006/table">
            <a:tbl>
              <a:tblPr firstRow="1" bandRow="1">
                <a:tableStyleId>{5C22544A-7EE6-4342-B048-85BDC9FD1C3A}</a:tableStyleId>
              </a:tblPr>
              <a:tblGrid>
                <a:gridCol w="2111799">
                  <a:extLst>
                    <a:ext uri="{9D8B030D-6E8A-4147-A177-3AD203B41FA5}">
                      <a16:colId xmlns:a16="http://schemas.microsoft.com/office/drawing/2014/main" val="3169862102"/>
                    </a:ext>
                  </a:extLst>
                </a:gridCol>
                <a:gridCol w="1271481">
                  <a:extLst>
                    <a:ext uri="{9D8B030D-6E8A-4147-A177-3AD203B41FA5}">
                      <a16:colId xmlns:a16="http://schemas.microsoft.com/office/drawing/2014/main" val="1624667636"/>
                    </a:ext>
                  </a:extLst>
                </a:gridCol>
              </a:tblGrid>
              <a:tr h="244255">
                <a:tc>
                  <a:txBody>
                    <a:bodyPr/>
                    <a:lstStyle/>
                    <a:p>
                      <a:r>
                        <a:rPr lang="en-US" sz="1400" b="1" dirty="0">
                          <a:solidFill>
                            <a:schemeClr val="tx1"/>
                          </a:solidFill>
                        </a:rPr>
                        <a:t>AE,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15873"/>
                    </a:solidFill>
                  </a:tcPr>
                </a:tc>
                <a:tc>
                  <a:txBody>
                    <a:bodyPr/>
                    <a:lstStyle/>
                    <a:p>
                      <a:pPr algn="ctr"/>
                      <a:r>
                        <a:rPr lang="en-US" sz="1400" b="1" dirty="0">
                          <a:solidFill>
                            <a:schemeClr val="tx1"/>
                          </a:solidFill>
                        </a:rPr>
                        <a:t>TIL + IL-2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15873"/>
                    </a:solidFill>
                  </a:tcPr>
                </a:tc>
                <a:extLst>
                  <a:ext uri="{0D108BD9-81ED-4DB2-BD59-A6C34878D82A}">
                    <a16:rowId xmlns:a16="http://schemas.microsoft.com/office/drawing/2014/main" val="1491602954"/>
                  </a:ext>
                </a:extLst>
              </a:tr>
              <a:tr h="244255">
                <a:tc>
                  <a:txBody>
                    <a:bodyPr/>
                    <a:lstStyle/>
                    <a:p>
                      <a:r>
                        <a:rPr lang="en-US" sz="1400" dirty="0">
                          <a:solidFill>
                            <a:schemeClr val="bg1"/>
                          </a:solidFill>
                          <a:latin typeface="+mn-lt"/>
                        </a:rPr>
                        <a:t>Febrile neutropenia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59 (74)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993961"/>
                  </a:ext>
                </a:extLst>
              </a:tr>
              <a:tr h="244255">
                <a:tc>
                  <a:txBody>
                    <a:bodyPr/>
                    <a:lstStyle/>
                    <a:p>
                      <a:r>
                        <a:rPr lang="en-US" sz="1400" dirty="0">
                          <a:solidFill>
                            <a:schemeClr val="bg1"/>
                          </a:solidFill>
                          <a:latin typeface="+mn-lt"/>
                        </a:rPr>
                        <a:t>Hypophosphatemia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48 (60)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2303635"/>
                  </a:ext>
                </a:extLst>
              </a:tr>
              <a:tr h="271495">
                <a:tc>
                  <a:txBody>
                    <a:bodyPr/>
                    <a:lstStyle/>
                    <a:p>
                      <a:r>
                        <a:rPr lang="en-US" sz="1400" dirty="0">
                          <a:solidFill>
                            <a:schemeClr val="bg1"/>
                          </a:solidFill>
                          <a:latin typeface="+mn-lt"/>
                        </a:rPr>
                        <a:t>Fever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36 (45)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14277619"/>
                  </a:ext>
                </a:extLst>
              </a:tr>
              <a:tr h="244255">
                <a:tc>
                  <a:txBody>
                    <a:bodyPr/>
                    <a:lstStyle/>
                    <a:p>
                      <a:r>
                        <a:rPr lang="en-US" sz="1400" dirty="0">
                          <a:solidFill>
                            <a:schemeClr val="bg1"/>
                          </a:solidFill>
                          <a:latin typeface="+mn-lt"/>
                        </a:rPr>
                        <a:t>Dyspnea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15 (19)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1739986"/>
                  </a:ext>
                </a:extLst>
              </a:tr>
              <a:tr h="244255">
                <a:tc>
                  <a:txBody>
                    <a:bodyPr/>
                    <a:lstStyle/>
                    <a:p>
                      <a:r>
                        <a:rPr lang="en-US" sz="1400" dirty="0">
                          <a:solidFill>
                            <a:schemeClr val="bg1"/>
                          </a:solidFill>
                          <a:latin typeface="+mn-lt"/>
                        </a:rPr>
                        <a:t>Hypertension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11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50730662"/>
                  </a:ext>
                </a:extLst>
              </a:tr>
              <a:tr h="244255">
                <a:tc>
                  <a:txBody>
                    <a:bodyPr/>
                    <a:lstStyle/>
                    <a:p>
                      <a:r>
                        <a:rPr lang="en-US" sz="1400" dirty="0">
                          <a:solidFill>
                            <a:schemeClr val="bg1"/>
                          </a:solidFill>
                          <a:latin typeface="+mn-lt"/>
                        </a:rPr>
                        <a:t>CPK increased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9 (11)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00529819"/>
                  </a:ext>
                </a:extLst>
              </a:tr>
              <a:tr h="244255">
                <a:tc>
                  <a:txBody>
                    <a:bodyPr/>
                    <a:lstStyle/>
                    <a:p>
                      <a:r>
                        <a:rPr lang="en-US" sz="1400" dirty="0">
                          <a:solidFill>
                            <a:schemeClr val="bg1"/>
                          </a:solidFill>
                          <a:latin typeface="+mn-lt"/>
                        </a:rPr>
                        <a:t>Rash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9 (11)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00778"/>
                  </a:ext>
                </a:extLst>
              </a:tr>
              <a:tr h="244255">
                <a:tc>
                  <a:txBody>
                    <a:bodyPr/>
                    <a:lstStyle/>
                    <a:p>
                      <a:r>
                        <a:rPr lang="en-US" sz="1400" dirty="0">
                          <a:solidFill>
                            <a:schemeClr val="bg1"/>
                          </a:solidFill>
                          <a:latin typeface="+mn-lt"/>
                        </a:rPr>
                        <a:t>Elevated AST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8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3803837"/>
                  </a:ext>
                </a:extLst>
              </a:tr>
              <a:tr h="2442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Elevated ALT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8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4142902"/>
                  </a:ext>
                </a:extLst>
              </a:tr>
              <a:tr h="244255">
                <a:tc>
                  <a:txBody>
                    <a:bodyPr/>
                    <a:lstStyle/>
                    <a:p>
                      <a:r>
                        <a:rPr lang="en-US" sz="1400" dirty="0">
                          <a:solidFill>
                            <a:schemeClr val="bg1"/>
                          </a:solidFill>
                          <a:latin typeface="+mn-lt"/>
                        </a:rPr>
                        <a:t>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7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64011556"/>
                  </a:ext>
                </a:extLst>
              </a:tr>
              <a:tr h="244255">
                <a:tc>
                  <a:txBody>
                    <a:bodyPr/>
                    <a:lstStyle/>
                    <a:p>
                      <a:r>
                        <a:rPr lang="en-US" sz="1400" dirty="0">
                          <a:solidFill>
                            <a:schemeClr val="bg1"/>
                          </a:solidFill>
                          <a:latin typeface="+mn-lt"/>
                        </a:rPr>
                        <a:t>Chills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6 (8)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03563164"/>
                  </a:ext>
                </a:extLst>
              </a:tr>
              <a:tr h="244255">
                <a:tc>
                  <a:txBody>
                    <a:bodyPr/>
                    <a:lstStyle/>
                    <a:p>
                      <a:r>
                        <a:rPr lang="en-US" sz="1400" dirty="0">
                          <a:solidFill>
                            <a:schemeClr val="bg1"/>
                          </a:solidFill>
                          <a:latin typeface="+mn-lt"/>
                        </a:rPr>
                        <a:t>GGT increased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6 (8)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12235528"/>
                  </a:ext>
                </a:extLst>
              </a:tr>
              <a:tr h="244255">
                <a:tc>
                  <a:txBody>
                    <a:bodyPr/>
                    <a:lstStyle/>
                    <a:p>
                      <a:r>
                        <a:rPr lang="en-US" sz="1400" dirty="0">
                          <a:solidFill>
                            <a:schemeClr val="bg1"/>
                          </a:solidFill>
                          <a:latin typeface="+mn-lt"/>
                        </a:rPr>
                        <a:t>Hypotension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6 (8)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4835105"/>
                  </a:ext>
                </a:extLst>
              </a:tr>
              <a:tr h="244255">
                <a:tc>
                  <a:txBody>
                    <a:bodyPr/>
                    <a:lstStyle/>
                    <a:p>
                      <a:r>
                        <a:rPr lang="en-US" sz="1400" dirty="0">
                          <a:solidFill>
                            <a:schemeClr val="bg1"/>
                          </a:solidFill>
                          <a:latin typeface="+mn-lt"/>
                        </a:rPr>
                        <a:t>Hypoxia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5 (6)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1729195"/>
                  </a:ext>
                </a:extLst>
              </a:tr>
            </a:tbl>
          </a:graphicData>
        </a:graphic>
      </p:graphicFrame>
      <p:graphicFrame>
        <p:nvGraphicFramePr>
          <p:cNvPr id="8" name="Table 7">
            <a:extLst>
              <a:ext uri="{FF2B5EF4-FFF2-40B4-BE49-F238E27FC236}">
                <a16:creationId xmlns:a16="http://schemas.microsoft.com/office/drawing/2014/main" id="{2E04E3B1-B5BF-45B8-A242-8EFD9689E785}"/>
              </a:ext>
            </a:extLst>
          </p:cNvPr>
          <p:cNvGraphicFramePr>
            <a:graphicFrameLocks noGrp="1"/>
          </p:cNvGraphicFramePr>
          <p:nvPr>
            <p:extLst>
              <p:ext uri="{D42A27DB-BD31-4B8C-83A1-F6EECF244321}">
                <p14:modId xmlns:p14="http://schemas.microsoft.com/office/powerpoint/2010/main" val="3404377225"/>
              </p:ext>
            </p:extLst>
          </p:nvPr>
        </p:nvGraphicFramePr>
        <p:xfrm>
          <a:off x="7832799" y="1698355"/>
          <a:ext cx="3918015" cy="2133600"/>
        </p:xfrm>
        <a:graphic>
          <a:graphicData uri="http://schemas.openxmlformats.org/drawingml/2006/table">
            <a:tbl>
              <a:tblPr firstRow="1" bandRow="1">
                <a:tableStyleId>{5C22544A-7EE6-4342-B048-85BDC9FD1C3A}</a:tableStyleId>
              </a:tblPr>
              <a:tblGrid>
                <a:gridCol w="2445574">
                  <a:extLst>
                    <a:ext uri="{9D8B030D-6E8A-4147-A177-3AD203B41FA5}">
                      <a16:colId xmlns:a16="http://schemas.microsoft.com/office/drawing/2014/main" val="3169862102"/>
                    </a:ext>
                  </a:extLst>
                </a:gridCol>
                <a:gridCol w="1472441">
                  <a:extLst>
                    <a:ext uri="{9D8B030D-6E8A-4147-A177-3AD203B41FA5}">
                      <a16:colId xmlns:a16="http://schemas.microsoft.com/office/drawing/2014/main" val="1624667636"/>
                    </a:ext>
                  </a:extLst>
                </a:gridCol>
              </a:tblGrid>
              <a:tr h="244255">
                <a:tc>
                  <a:txBody>
                    <a:bodyPr/>
                    <a:lstStyle/>
                    <a:p>
                      <a:r>
                        <a:rPr lang="en-US" sz="1400" b="1" dirty="0">
                          <a:solidFill>
                            <a:schemeClr val="tx1"/>
                          </a:solidFill>
                        </a:rPr>
                        <a:t>AE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b="1" dirty="0">
                          <a:solidFill>
                            <a:schemeClr val="tx1"/>
                          </a:solidFill>
                        </a:rPr>
                        <a:t>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491602954"/>
                  </a:ext>
                </a:extLst>
              </a:tr>
              <a:tr h="244255">
                <a:tc>
                  <a:txBody>
                    <a:bodyPr/>
                    <a:lstStyle/>
                    <a:p>
                      <a:r>
                        <a:rPr lang="en-US" sz="1400" dirty="0">
                          <a:solidFill>
                            <a:schemeClr val="bg1"/>
                          </a:solidFill>
                        </a:rPr>
                        <a:t>Colitis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 (20)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5993961"/>
                  </a:ext>
                </a:extLst>
              </a:tr>
              <a:tr h="244255">
                <a:tc>
                  <a:txBody>
                    <a:bodyPr/>
                    <a:lstStyle/>
                    <a:p>
                      <a:r>
                        <a:rPr lang="en-US" sz="1400" dirty="0">
                          <a:solidFill>
                            <a:schemeClr val="bg1"/>
                          </a:solidFill>
                        </a:rPr>
                        <a:t>Diarrhea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12 (15)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52303635"/>
                  </a:ext>
                </a:extLst>
              </a:tr>
              <a:tr h="271495">
                <a:tc>
                  <a:txBody>
                    <a:bodyPr/>
                    <a:lstStyle/>
                    <a:p>
                      <a:r>
                        <a:rPr lang="en-US" sz="1400" dirty="0">
                          <a:solidFill>
                            <a:schemeClr val="bg1"/>
                          </a:solidFill>
                        </a:rPr>
                        <a:t>Elevated ALT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 (10)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14277619"/>
                  </a:ext>
                </a:extLst>
              </a:tr>
              <a:tr h="244255">
                <a:tc>
                  <a:txBody>
                    <a:bodyPr/>
                    <a:lstStyle/>
                    <a:p>
                      <a:r>
                        <a:rPr lang="en-US" sz="1400" dirty="0">
                          <a:solidFill>
                            <a:schemeClr val="bg1"/>
                          </a:solidFill>
                        </a:rPr>
                        <a:t>Elevated AST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 (9)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1739986"/>
                  </a:ext>
                </a:extLst>
              </a:tr>
              <a:tr h="244255">
                <a:tc>
                  <a:txBody>
                    <a:bodyPr/>
                    <a:lstStyle/>
                    <a:p>
                      <a:r>
                        <a:rPr lang="en-US" sz="1400" dirty="0">
                          <a:solidFill>
                            <a:schemeClr val="bg1"/>
                          </a:solidFill>
                        </a:rPr>
                        <a:t>Rash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50730662"/>
                  </a:ext>
                </a:extLst>
              </a:tr>
              <a:tr h="244255">
                <a:tc>
                  <a:txBody>
                    <a:bodyPr/>
                    <a:lstStyle/>
                    <a:p>
                      <a:r>
                        <a:rPr lang="en-US" sz="1400" dirty="0">
                          <a:solidFill>
                            <a:schemeClr val="bg1"/>
                          </a:solidFill>
                        </a:rPr>
                        <a:t>Elevated ALP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00529819"/>
                  </a:ext>
                </a:extLst>
              </a:tr>
            </a:tbl>
          </a:graphicData>
        </a:graphic>
      </p:graphicFrame>
      <p:sp>
        <p:nvSpPr>
          <p:cNvPr id="3" name="Text Box 11">
            <a:extLst>
              <a:ext uri="{FF2B5EF4-FFF2-40B4-BE49-F238E27FC236}">
                <a16:creationId xmlns:a16="http://schemas.microsoft.com/office/drawing/2014/main" id="{448163DD-864A-D055-C435-E8F032E508D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i-FI" sz="1200" b="0" dirty="0">
                <a:solidFill>
                  <a:schemeClr val="bg2"/>
                </a:solidFill>
                <a:latin typeface="+mn-lt"/>
              </a:rPr>
              <a:t>Rohaan. NEJM. 2022;387:2113. </a:t>
            </a:r>
          </a:p>
        </p:txBody>
      </p:sp>
      <p:sp>
        <p:nvSpPr>
          <p:cNvPr id="10" name="TextBox 9">
            <a:extLst>
              <a:ext uri="{FF2B5EF4-FFF2-40B4-BE49-F238E27FC236}">
                <a16:creationId xmlns:a16="http://schemas.microsoft.com/office/drawing/2014/main" id="{000C968B-5E45-C0C5-9317-2430990298E7}"/>
              </a:ext>
            </a:extLst>
          </p:cNvPr>
          <p:cNvSpPr txBox="1"/>
          <p:nvPr/>
        </p:nvSpPr>
        <p:spPr bwMode="auto">
          <a:xfrm>
            <a:off x="7832799" y="3938258"/>
            <a:ext cx="39180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Grade ≥3 AEs in 57% of patients receiving ipilimumab</a:t>
            </a:r>
          </a:p>
        </p:txBody>
      </p:sp>
      <p:sp>
        <p:nvSpPr>
          <p:cNvPr id="11" name="TextBox 10">
            <a:extLst>
              <a:ext uri="{FF2B5EF4-FFF2-40B4-BE49-F238E27FC236}">
                <a16:creationId xmlns:a16="http://schemas.microsoft.com/office/drawing/2014/main" id="{9CFC097F-A341-82AA-F4CA-00D9D44EDF88}"/>
              </a:ext>
            </a:extLst>
          </p:cNvPr>
          <p:cNvSpPr txBox="1"/>
          <p:nvPr/>
        </p:nvSpPr>
        <p:spPr bwMode="auto">
          <a:xfrm>
            <a:off x="539603" y="5149696"/>
            <a:ext cx="33832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Grade ≥3 AEs in 100% of patients receiving TIL therapy due to lymphodepletion</a:t>
            </a:r>
          </a:p>
        </p:txBody>
      </p:sp>
    </p:spTree>
    <p:extLst>
      <p:ext uri="{BB962C8B-B14F-4D97-AF65-F5344CB8AC3E}">
        <p14:creationId xmlns:p14="http://schemas.microsoft.com/office/powerpoint/2010/main" val="3275469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8EF62A51-D667-A7D5-C608-08254800DAEE}"/>
              </a:ext>
            </a:extLst>
          </p:cNvPr>
          <p:cNvSpPr/>
          <p:nvPr/>
        </p:nvSpPr>
        <p:spPr bwMode="auto">
          <a:xfrm>
            <a:off x="2743200" y="3295938"/>
            <a:ext cx="571500" cy="1620982"/>
          </a:xfrm>
          <a:custGeom>
            <a:avLst/>
            <a:gdLst>
              <a:gd name="connsiteX0" fmla="*/ 0 w 571500"/>
              <a:gd name="connsiteY0" fmla="*/ 0 h 1620982"/>
              <a:gd name="connsiteX1" fmla="*/ 571500 w 571500"/>
              <a:gd name="connsiteY1" fmla="*/ 0 h 1620982"/>
              <a:gd name="connsiteX2" fmla="*/ 571500 w 571500"/>
              <a:gd name="connsiteY2" fmla="*/ 1620982 h 1620982"/>
            </a:gdLst>
            <a:ahLst/>
            <a:cxnLst>
              <a:cxn ang="0">
                <a:pos x="connsiteX0" y="connsiteY0"/>
              </a:cxn>
              <a:cxn ang="0">
                <a:pos x="connsiteX1" y="connsiteY1"/>
              </a:cxn>
              <a:cxn ang="0">
                <a:pos x="connsiteX2" y="connsiteY2"/>
              </a:cxn>
            </a:cxnLst>
            <a:rect l="l" t="t" r="r" b="b"/>
            <a:pathLst>
              <a:path w="571500" h="1620982">
                <a:moveTo>
                  <a:pt x="0" y="0"/>
                </a:moveTo>
                <a:lnTo>
                  <a:pt x="571500" y="0"/>
                </a:lnTo>
                <a:lnTo>
                  <a:pt x="571500" y="1620982"/>
                </a:lnTo>
              </a:path>
            </a:pathLst>
          </a:custGeom>
          <a:noFill/>
          <a:ln w="19050">
            <a:solidFill>
              <a:schemeClr val="tx2"/>
            </a:solidFill>
            <a:prstDash val="sysDot"/>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34B81021-A741-69FE-5912-3E245F8FDF33}"/>
              </a:ext>
            </a:extLst>
          </p:cNvPr>
          <p:cNvCxnSpPr/>
          <p:nvPr/>
        </p:nvCxnSpPr>
        <p:spPr bwMode="auto">
          <a:xfrm>
            <a:off x="2990643" y="3300417"/>
            <a:ext cx="0" cy="1640531"/>
          </a:xfrm>
          <a:prstGeom prst="line">
            <a:avLst/>
          </a:prstGeom>
          <a:noFill/>
          <a:ln w="19050" cap="flat" cmpd="sng" algn="ctr">
            <a:solidFill>
              <a:schemeClr val="tx2"/>
            </a:solidFill>
            <a:prstDash val="sysDot"/>
            <a:round/>
            <a:headEnd type="none" w="med" len="med"/>
            <a:tailEnd type="none" w="med" len="med"/>
          </a:ln>
          <a:effectLst/>
        </p:spPr>
      </p:cxnSp>
      <p:pic>
        <p:nvPicPr>
          <p:cNvPr id="89" name="Picture 88">
            <a:extLst>
              <a:ext uri="{FF2B5EF4-FFF2-40B4-BE49-F238E27FC236}">
                <a16:creationId xmlns:a16="http://schemas.microsoft.com/office/drawing/2014/main" id="{ADB02C39-F497-7AE4-88F0-1AF5C0A28FFC}"/>
              </a:ext>
            </a:extLst>
          </p:cNvPr>
          <p:cNvPicPr>
            <a:picLocks noChangeAspect="1"/>
          </p:cNvPicPr>
          <p:nvPr/>
        </p:nvPicPr>
        <p:blipFill>
          <a:blip r:embed="rId3"/>
          <a:stretch>
            <a:fillRect/>
          </a:stretch>
        </p:blipFill>
        <p:spPr>
          <a:xfrm>
            <a:off x="2744989" y="1657385"/>
            <a:ext cx="2794000" cy="3292454"/>
          </a:xfrm>
          <a:prstGeom prst="rect">
            <a:avLst/>
          </a:prstGeom>
          <a:ln w="28575">
            <a:noFill/>
          </a:ln>
        </p:spPr>
      </p:pic>
      <p:sp>
        <p:nvSpPr>
          <p:cNvPr id="2" name="Title 1">
            <a:extLst>
              <a:ext uri="{FF2B5EF4-FFF2-40B4-BE49-F238E27FC236}">
                <a16:creationId xmlns:a16="http://schemas.microsoft.com/office/drawing/2014/main" id="{CE2A99F4-112C-4546-911E-C34E7607DE5A}"/>
              </a:ext>
            </a:extLst>
          </p:cNvPr>
          <p:cNvSpPr>
            <a:spLocks noGrp="1"/>
          </p:cNvSpPr>
          <p:nvPr>
            <p:ph type="title"/>
          </p:nvPr>
        </p:nvSpPr>
        <p:spPr/>
        <p:txBody>
          <a:bodyPr/>
          <a:lstStyle/>
          <a:p>
            <a:r>
              <a:rPr lang="en-US" altLang="en-US" dirty="0"/>
              <a:t>M14TIL</a:t>
            </a:r>
            <a:r>
              <a:rPr lang="en-US" dirty="0"/>
              <a:t>: Progression-Free Survival (Primary Endpoint)</a:t>
            </a:r>
          </a:p>
        </p:txBody>
      </p:sp>
      <p:sp>
        <p:nvSpPr>
          <p:cNvPr id="3" name="Rectangle 2">
            <a:extLst>
              <a:ext uri="{FF2B5EF4-FFF2-40B4-BE49-F238E27FC236}">
                <a16:creationId xmlns:a16="http://schemas.microsoft.com/office/drawing/2014/main" id="{B3324340-2E8A-66E9-E477-A23B31ACC8F7}"/>
              </a:ext>
            </a:extLst>
          </p:cNvPr>
          <p:cNvSpPr/>
          <p:nvPr/>
        </p:nvSpPr>
        <p:spPr bwMode="auto">
          <a:xfrm rot="16200000">
            <a:off x="630552" y="3259786"/>
            <a:ext cx="3044473" cy="27639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8" name="Text Box 11">
            <a:extLst>
              <a:ext uri="{FF2B5EF4-FFF2-40B4-BE49-F238E27FC236}">
                <a16:creationId xmlns:a16="http://schemas.microsoft.com/office/drawing/2014/main" id="{D9A507BE-4FB9-7ADB-17D3-56F81FDC2FE3}"/>
              </a:ext>
            </a:extLst>
          </p:cNvPr>
          <p:cNvSpPr txBox="1">
            <a:spLocks noChangeArrowheads="1"/>
          </p:cNvSpPr>
          <p:nvPr/>
        </p:nvSpPr>
        <p:spPr bwMode="auto">
          <a:xfrm>
            <a:off x="414339" y="63724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i-FI"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Rohaan. NEJM. 2022;387:2113. </a:t>
            </a:r>
          </a:p>
        </p:txBody>
      </p:sp>
      <p:sp>
        <p:nvSpPr>
          <p:cNvPr id="6" name="TextBox 5">
            <a:extLst>
              <a:ext uri="{FF2B5EF4-FFF2-40B4-BE49-F238E27FC236}">
                <a16:creationId xmlns:a16="http://schemas.microsoft.com/office/drawing/2014/main" id="{E9574413-88FA-1220-16B6-695117339DDA}"/>
              </a:ext>
            </a:extLst>
          </p:cNvPr>
          <p:cNvSpPr txBox="1"/>
          <p:nvPr/>
        </p:nvSpPr>
        <p:spPr bwMode="auto">
          <a:xfrm>
            <a:off x="7340384" y="4524310"/>
            <a:ext cx="37651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33.0 mo</a:t>
            </a:r>
          </a:p>
        </p:txBody>
      </p:sp>
      <p:sp>
        <p:nvSpPr>
          <p:cNvPr id="7" name="Rectangle 6">
            <a:extLst>
              <a:ext uri="{FF2B5EF4-FFF2-40B4-BE49-F238E27FC236}">
                <a16:creationId xmlns:a16="http://schemas.microsoft.com/office/drawing/2014/main" id="{D0CB7F94-6210-CE43-35BB-D664E69F9006}"/>
              </a:ext>
            </a:extLst>
          </p:cNvPr>
          <p:cNvSpPr/>
          <p:nvPr/>
        </p:nvSpPr>
        <p:spPr bwMode="auto">
          <a:xfrm>
            <a:off x="4760265" y="5303439"/>
            <a:ext cx="3090878" cy="27639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11" name="Rectangle 10">
            <a:extLst>
              <a:ext uri="{FF2B5EF4-FFF2-40B4-BE49-F238E27FC236}">
                <a16:creationId xmlns:a16="http://schemas.microsoft.com/office/drawing/2014/main" id="{4381141E-F96E-9917-4F98-B1F74A97E229}"/>
              </a:ext>
            </a:extLst>
          </p:cNvPr>
          <p:cNvSpPr/>
          <p:nvPr/>
        </p:nvSpPr>
        <p:spPr bwMode="auto">
          <a:xfrm>
            <a:off x="2569477" y="5001196"/>
            <a:ext cx="3260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 name="Rectangle 11">
            <a:extLst>
              <a:ext uri="{FF2B5EF4-FFF2-40B4-BE49-F238E27FC236}">
                <a16:creationId xmlns:a16="http://schemas.microsoft.com/office/drawing/2014/main" id="{759E4EDF-9F48-89BE-ACD9-5742EBA1D8EF}"/>
              </a:ext>
            </a:extLst>
          </p:cNvPr>
          <p:cNvSpPr/>
          <p:nvPr/>
        </p:nvSpPr>
        <p:spPr bwMode="auto">
          <a:xfrm>
            <a:off x="3041907" y="5001196"/>
            <a:ext cx="326044"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 name="Rectangle 12">
            <a:extLst>
              <a:ext uri="{FF2B5EF4-FFF2-40B4-BE49-F238E27FC236}">
                <a16:creationId xmlns:a16="http://schemas.microsoft.com/office/drawing/2014/main" id="{147653C9-D848-FBA2-318D-DEB87A1EB806}"/>
              </a:ext>
            </a:extLst>
          </p:cNvPr>
          <p:cNvSpPr/>
          <p:nvPr/>
        </p:nvSpPr>
        <p:spPr bwMode="auto">
          <a:xfrm>
            <a:off x="346208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4" name="Rectangle 13">
            <a:extLst>
              <a:ext uri="{FF2B5EF4-FFF2-40B4-BE49-F238E27FC236}">
                <a16:creationId xmlns:a16="http://schemas.microsoft.com/office/drawing/2014/main" id="{60682E68-C2A8-018C-ABBF-FDCF91048E85}"/>
              </a:ext>
            </a:extLst>
          </p:cNvPr>
          <p:cNvSpPr/>
          <p:nvPr/>
        </p:nvSpPr>
        <p:spPr bwMode="auto">
          <a:xfrm>
            <a:off x="3936777"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5" name="Rectangle 14">
            <a:extLst>
              <a:ext uri="{FF2B5EF4-FFF2-40B4-BE49-F238E27FC236}">
                <a16:creationId xmlns:a16="http://schemas.microsoft.com/office/drawing/2014/main" id="{F73C0FA2-7D5C-B595-5F50-067110E384CE}"/>
              </a:ext>
            </a:extLst>
          </p:cNvPr>
          <p:cNvSpPr/>
          <p:nvPr/>
        </p:nvSpPr>
        <p:spPr bwMode="auto">
          <a:xfrm>
            <a:off x="441222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6" name="Rectangle 15">
            <a:extLst>
              <a:ext uri="{FF2B5EF4-FFF2-40B4-BE49-F238E27FC236}">
                <a16:creationId xmlns:a16="http://schemas.microsoft.com/office/drawing/2014/main" id="{975C6323-23A3-5C2C-DAE5-283AB183F89F}"/>
              </a:ext>
            </a:extLst>
          </p:cNvPr>
          <p:cNvSpPr/>
          <p:nvPr/>
        </p:nvSpPr>
        <p:spPr bwMode="auto">
          <a:xfrm>
            <a:off x="4880871"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7" name="Rectangle 16">
            <a:extLst>
              <a:ext uri="{FF2B5EF4-FFF2-40B4-BE49-F238E27FC236}">
                <a16:creationId xmlns:a16="http://schemas.microsoft.com/office/drawing/2014/main" id="{79478516-1619-3742-E69A-41502592A6DD}"/>
              </a:ext>
            </a:extLst>
          </p:cNvPr>
          <p:cNvSpPr/>
          <p:nvPr/>
        </p:nvSpPr>
        <p:spPr bwMode="auto">
          <a:xfrm>
            <a:off x="535556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8" name="Rectangle 17">
            <a:extLst>
              <a:ext uri="{FF2B5EF4-FFF2-40B4-BE49-F238E27FC236}">
                <a16:creationId xmlns:a16="http://schemas.microsoft.com/office/drawing/2014/main" id="{BB77E3CF-5902-084B-C669-71EA47409A98}"/>
              </a:ext>
            </a:extLst>
          </p:cNvPr>
          <p:cNvSpPr/>
          <p:nvPr/>
        </p:nvSpPr>
        <p:spPr bwMode="auto">
          <a:xfrm>
            <a:off x="5831011"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9" name="Rectangle 18">
            <a:extLst>
              <a:ext uri="{FF2B5EF4-FFF2-40B4-BE49-F238E27FC236}">
                <a16:creationId xmlns:a16="http://schemas.microsoft.com/office/drawing/2014/main" id="{D73BB8F1-8055-8A14-C641-C7E79DDCC227}"/>
              </a:ext>
            </a:extLst>
          </p:cNvPr>
          <p:cNvSpPr/>
          <p:nvPr/>
        </p:nvSpPr>
        <p:spPr bwMode="auto">
          <a:xfrm>
            <a:off x="630570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0" name="Rectangle 19">
            <a:extLst>
              <a:ext uri="{FF2B5EF4-FFF2-40B4-BE49-F238E27FC236}">
                <a16:creationId xmlns:a16="http://schemas.microsoft.com/office/drawing/2014/main" id="{1C9B4715-7E10-DE9B-9B2C-6D25F191DE4D}"/>
              </a:ext>
            </a:extLst>
          </p:cNvPr>
          <p:cNvSpPr/>
          <p:nvPr/>
        </p:nvSpPr>
        <p:spPr bwMode="auto">
          <a:xfrm>
            <a:off x="6780397"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21" name="Rectangle 20">
            <a:extLst>
              <a:ext uri="{FF2B5EF4-FFF2-40B4-BE49-F238E27FC236}">
                <a16:creationId xmlns:a16="http://schemas.microsoft.com/office/drawing/2014/main" id="{28A263EF-06F7-1DA3-EF84-09A231BE6836}"/>
              </a:ext>
            </a:extLst>
          </p:cNvPr>
          <p:cNvSpPr/>
          <p:nvPr/>
        </p:nvSpPr>
        <p:spPr bwMode="auto">
          <a:xfrm>
            <a:off x="725584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2" name="Rectangle 21">
            <a:extLst>
              <a:ext uri="{FF2B5EF4-FFF2-40B4-BE49-F238E27FC236}">
                <a16:creationId xmlns:a16="http://schemas.microsoft.com/office/drawing/2014/main" id="{3E7701EF-3D04-0D47-AD65-01A6D6FBA5F3}"/>
              </a:ext>
            </a:extLst>
          </p:cNvPr>
          <p:cNvSpPr/>
          <p:nvPr/>
        </p:nvSpPr>
        <p:spPr bwMode="auto">
          <a:xfrm>
            <a:off x="7724491"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3" name="Rectangle 22">
            <a:extLst>
              <a:ext uri="{FF2B5EF4-FFF2-40B4-BE49-F238E27FC236}">
                <a16:creationId xmlns:a16="http://schemas.microsoft.com/office/drawing/2014/main" id="{C82B89A2-AF55-F985-84FC-63DB790CA849}"/>
              </a:ext>
            </a:extLst>
          </p:cNvPr>
          <p:cNvSpPr/>
          <p:nvPr/>
        </p:nvSpPr>
        <p:spPr bwMode="auto">
          <a:xfrm>
            <a:off x="8199184"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4" name="Rectangle 23">
            <a:extLst>
              <a:ext uri="{FF2B5EF4-FFF2-40B4-BE49-F238E27FC236}">
                <a16:creationId xmlns:a16="http://schemas.microsoft.com/office/drawing/2014/main" id="{6171F008-CAD7-F140-CE73-EE8589643166}"/>
              </a:ext>
            </a:extLst>
          </p:cNvPr>
          <p:cNvSpPr/>
          <p:nvPr/>
        </p:nvSpPr>
        <p:spPr bwMode="auto">
          <a:xfrm>
            <a:off x="8674631"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25" name="Rectangle 24">
            <a:extLst>
              <a:ext uri="{FF2B5EF4-FFF2-40B4-BE49-F238E27FC236}">
                <a16:creationId xmlns:a16="http://schemas.microsoft.com/office/drawing/2014/main" id="{409F4EC5-D8C4-CFB7-4878-E2BFAFF6E826}"/>
              </a:ext>
            </a:extLst>
          </p:cNvPr>
          <p:cNvSpPr/>
          <p:nvPr/>
        </p:nvSpPr>
        <p:spPr bwMode="auto">
          <a:xfrm>
            <a:off x="9173095" y="5001196"/>
            <a:ext cx="47797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26" name="Rectangle 25">
            <a:extLst>
              <a:ext uri="{FF2B5EF4-FFF2-40B4-BE49-F238E27FC236}">
                <a16:creationId xmlns:a16="http://schemas.microsoft.com/office/drawing/2014/main" id="{7D139F38-BB21-4EE9-141B-1E802050383E}"/>
              </a:ext>
            </a:extLst>
          </p:cNvPr>
          <p:cNvSpPr/>
          <p:nvPr/>
        </p:nvSpPr>
        <p:spPr bwMode="auto">
          <a:xfrm>
            <a:off x="2408771" y="4836240"/>
            <a:ext cx="326044"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 name="Rectangle 27">
            <a:extLst>
              <a:ext uri="{FF2B5EF4-FFF2-40B4-BE49-F238E27FC236}">
                <a16:creationId xmlns:a16="http://schemas.microsoft.com/office/drawing/2014/main" id="{D0B9068C-E2AF-E9F0-1C32-3A16463C07DA}"/>
              </a:ext>
            </a:extLst>
          </p:cNvPr>
          <p:cNvSpPr/>
          <p:nvPr/>
        </p:nvSpPr>
        <p:spPr bwMode="auto">
          <a:xfrm>
            <a:off x="2247843" y="4231804"/>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0" name="Rectangle 29">
            <a:extLst>
              <a:ext uri="{FF2B5EF4-FFF2-40B4-BE49-F238E27FC236}">
                <a16:creationId xmlns:a16="http://schemas.microsoft.com/office/drawing/2014/main" id="{DEE00173-A3DE-A8A7-A2D8-70ADE8D636B9}"/>
              </a:ext>
            </a:extLst>
          </p:cNvPr>
          <p:cNvSpPr/>
          <p:nvPr/>
        </p:nvSpPr>
        <p:spPr bwMode="auto">
          <a:xfrm>
            <a:off x="2247843" y="3585389"/>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 name="Rectangle 31">
            <a:extLst>
              <a:ext uri="{FF2B5EF4-FFF2-40B4-BE49-F238E27FC236}">
                <a16:creationId xmlns:a16="http://schemas.microsoft.com/office/drawing/2014/main" id="{A5BB2847-9ABB-2C6A-FA81-16EEB298E3E5}"/>
              </a:ext>
            </a:extLst>
          </p:cNvPr>
          <p:cNvSpPr/>
          <p:nvPr/>
        </p:nvSpPr>
        <p:spPr bwMode="auto">
          <a:xfrm>
            <a:off x="2247843" y="2926818"/>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4" name="Rectangle 33">
            <a:extLst>
              <a:ext uri="{FF2B5EF4-FFF2-40B4-BE49-F238E27FC236}">
                <a16:creationId xmlns:a16="http://schemas.microsoft.com/office/drawing/2014/main" id="{8A961C84-0F6E-8EF3-0F6E-C75C8B89C520}"/>
              </a:ext>
            </a:extLst>
          </p:cNvPr>
          <p:cNvSpPr/>
          <p:nvPr/>
        </p:nvSpPr>
        <p:spPr bwMode="auto">
          <a:xfrm>
            <a:off x="2247843" y="2280403"/>
            <a:ext cx="477976"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6" name="Rectangle 35">
            <a:extLst>
              <a:ext uri="{FF2B5EF4-FFF2-40B4-BE49-F238E27FC236}">
                <a16:creationId xmlns:a16="http://schemas.microsoft.com/office/drawing/2014/main" id="{D445A524-099E-E93C-1F85-A25F89B3D4EF}"/>
              </a:ext>
            </a:extLst>
          </p:cNvPr>
          <p:cNvSpPr/>
          <p:nvPr/>
        </p:nvSpPr>
        <p:spPr bwMode="auto">
          <a:xfrm>
            <a:off x="2128058" y="1577376"/>
            <a:ext cx="601098" cy="276396"/>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86" name="Group 85">
            <a:extLst>
              <a:ext uri="{FF2B5EF4-FFF2-40B4-BE49-F238E27FC236}">
                <a16:creationId xmlns:a16="http://schemas.microsoft.com/office/drawing/2014/main" id="{5189F8EE-E9ED-75DE-A6CB-864708593B0D}"/>
              </a:ext>
            </a:extLst>
          </p:cNvPr>
          <p:cNvGrpSpPr/>
          <p:nvPr/>
        </p:nvGrpSpPr>
        <p:grpSpPr>
          <a:xfrm>
            <a:off x="2657195" y="1710792"/>
            <a:ext cx="75928" cy="3216580"/>
            <a:chOff x="2632271" y="1512704"/>
            <a:chExt cx="75928" cy="3216580"/>
          </a:xfrm>
        </p:grpSpPr>
        <p:cxnSp>
          <p:nvCxnSpPr>
            <p:cNvPr id="38" name="Straight Connector 37">
              <a:extLst>
                <a:ext uri="{FF2B5EF4-FFF2-40B4-BE49-F238E27FC236}">
                  <a16:creationId xmlns:a16="http://schemas.microsoft.com/office/drawing/2014/main" id="{221FC666-C915-DFEB-30C2-84C9263000DC}"/>
                </a:ext>
              </a:extLst>
            </p:cNvPr>
            <p:cNvCxnSpPr>
              <a:cxnSpLocks/>
            </p:cNvCxnSpPr>
            <p:nvPr/>
          </p:nvCxnSpPr>
          <p:spPr bwMode="auto">
            <a:xfrm>
              <a:off x="2632271" y="1512704"/>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C59E026-FEFA-CE6B-0D9D-90FA7A6BE74F}"/>
                </a:ext>
              </a:extLst>
            </p:cNvPr>
            <p:cNvCxnSpPr>
              <a:cxnSpLocks/>
            </p:cNvCxnSpPr>
            <p:nvPr/>
          </p:nvCxnSpPr>
          <p:spPr bwMode="auto">
            <a:xfrm>
              <a:off x="2632271" y="2162287"/>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5477E5E-0AC6-79D6-4BBB-2B4624EE9CAD}"/>
                </a:ext>
              </a:extLst>
            </p:cNvPr>
            <p:cNvCxnSpPr>
              <a:cxnSpLocks/>
            </p:cNvCxnSpPr>
            <p:nvPr/>
          </p:nvCxnSpPr>
          <p:spPr bwMode="auto">
            <a:xfrm>
              <a:off x="2632271" y="2822880"/>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DA166D7-B1F7-F9F8-537D-D6FD23AB2463}"/>
                </a:ext>
              </a:extLst>
            </p:cNvPr>
            <p:cNvCxnSpPr>
              <a:cxnSpLocks/>
            </p:cNvCxnSpPr>
            <p:nvPr/>
          </p:nvCxnSpPr>
          <p:spPr bwMode="auto">
            <a:xfrm>
              <a:off x="2632271" y="3472463"/>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8560EBB-317D-1FD5-DEEA-951D64A50EF7}"/>
                </a:ext>
              </a:extLst>
            </p:cNvPr>
            <p:cNvCxnSpPr>
              <a:cxnSpLocks/>
            </p:cNvCxnSpPr>
            <p:nvPr/>
          </p:nvCxnSpPr>
          <p:spPr bwMode="auto">
            <a:xfrm>
              <a:off x="2632271" y="4129579"/>
              <a:ext cx="7592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4B25F80-444E-1DDC-2F8A-49423CF5647C}"/>
                </a:ext>
              </a:extLst>
            </p:cNvPr>
            <p:cNvCxnSpPr/>
            <p:nvPr/>
          </p:nvCxnSpPr>
          <p:spPr bwMode="auto">
            <a:xfrm>
              <a:off x="2648897" y="4729284"/>
              <a:ext cx="591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2959F9CA-1127-5236-35EA-8E478E1594DA}"/>
              </a:ext>
            </a:extLst>
          </p:cNvPr>
          <p:cNvGrpSpPr/>
          <p:nvPr/>
        </p:nvGrpSpPr>
        <p:grpSpPr>
          <a:xfrm>
            <a:off x="2741272" y="4933935"/>
            <a:ext cx="6663115" cy="62582"/>
            <a:chOff x="2741272" y="4568233"/>
            <a:chExt cx="6663115" cy="62582"/>
          </a:xfrm>
        </p:grpSpPr>
        <p:cxnSp>
          <p:nvCxnSpPr>
            <p:cNvPr id="51" name="Straight Connector 50">
              <a:extLst>
                <a:ext uri="{FF2B5EF4-FFF2-40B4-BE49-F238E27FC236}">
                  <a16:creationId xmlns:a16="http://schemas.microsoft.com/office/drawing/2014/main" id="{1B6D9D4A-D975-3743-DB85-FE31AF690E2A}"/>
                </a:ext>
              </a:extLst>
            </p:cNvPr>
            <p:cNvCxnSpPr>
              <a:cxnSpLocks/>
            </p:cNvCxnSpPr>
            <p:nvPr/>
          </p:nvCxnSpPr>
          <p:spPr bwMode="auto">
            <a:xfrm>
              <a:off x="2741272"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3A8291C-1017-B470-2F3E-505F6E51FCE1}"/>
                </a:ext>
              </a:extLst>
            </p:cNvPr>
            <p:cNvCxnSpPr>
              <a:cxnSpLocks/>
            </p:cNvCxnSpPr>
            <p:nvPr/>
          </p:nvCxnSpPr>
          <p:spPr bwMode="auto">
            <a:xfrm>
              <a:off x="3220491"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90926AA-E00D-A85C-EA5D-20AD07C6C8A9}"/>
                </a:ext>
              </a:extLst>
            </p:cNvPr>
            <p:cNvCxnSpPr>
              <a:cxnSpLocks/>
            </p:cNvCxnSpPr>
            <p:nvPr/>
          </p:nvCxnSpPr>
          <p:spPr bwMode="auto">
            <a:xfrm>
              <a:off x="3693732"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A0E4D08-95A2-EE71-491C-4B3CB794B0D2}"/>
                </a:ext>
              </a:extLst>
            </p:cNvPr>
            <p:cNvCxnSpPr>
              <a:cxnSpLocks/>
            </p:cNvCxnSpPr>
            <p:nvPr/>
          </p:nvCxnSpPr>
          <p:spPr bwMode="auto">
            <a:xfrm>
              <a:off x="4172951"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83B896B-010F-3F1A-5274-86270E6C1274}"/>
                </a:ext>
              </a:extLst>
            </p:cNvPr>
            <p:cNvCxnSpPr>
              <a:cxnSpLocks/>
            </p:cNvCxnSpPr>
            <p:nvPr/>
          </p:nvCxnSpPr>
          <p:spPr bwMode="auto">
            <a:xfrm>
              <a:off x="4639029"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06E10EA-9D6F-E981-3B2A-BCA61552F6A8}"/>
                </a:ext>
              </a:extLst>
            </p:cNvPr>
            <p:cNvCxnSpPr>
              <a:cxnSpLocks/>
            </p:cNvCxnSpPr>
            <p:nvPr/>
          </p:nvCxnSpPr>
          <p:spPr bwMode="auto">
            <a:xfrm>
              <a:off x="5118248"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83B38C7-69C9-691A-0993-950001FA8917}"/>
                </a:ext>
              </a:extLst>
            </p:cNvPr>
            <p:cNvCxnSpPr>
              <a:cxnSpLocks/>
            </p:cNvCxnSpPr>
            <p:nvPr/>
          </p:nvCxnSpPr>
          <p:spPr bwMode="auto">
            <a:xfrm>
              <a:off x="5591489"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8041D1D-D21F-A27E-82F7-CC71D23AA6D0}"/>
                </a:ext>
              </a:extLst>
            </p:cNvPr>
            <p:cNvCxnSpPr>
              <a:cxnSpLocks/>
            </p:cNvCxnSpPr>
            <p:nvPr/>
          </p:nvCxnSpPr>
          <p:spPr bwMode="auto">
            <a:xfrm>
              <a:off x="6070708"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F56E1E0-1C8D-478C-7C2D-7C51148C0741}"/>
                </a:ext>
              </a:extLst>
            </p:cNvPr>
            <p:cNvCxnSpPr>
              <a:cxnSpLocks/>
            </p:cNvCxnSpPr>
            <p:nvPr/>
          </p:nvCxnSpPr>
          <p:spPr bwMode="auto">
            <a:xfrm>
              <a:off x="6543739"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1503F0D-6D50-A01E-58A7-247A25C03B19}"/>
                </a:ext>
              </a:extLst>
            </p:cNvPr>
            <p:cNvCxnSpPr>
              <a:cxnSpLocks/>
            </p:cNvCxnSpPr>
            <p:nvPr/>
          </p:nvCxnSpPr>
          <p:spPr bwMode="auto">
            <a:xfrm>
              <a:off x="7022958"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D5F334E-8665-F761-8EF4-4AE1D23D4035}"/>
                </a:ext>
              </a:extLst>
            </p:cNvPr>
            <p:cNvCxnSpPr>
              <a:cxnSpLocks/>
            </p:cNvCxnSpPr>
            <p:nvPr/>
          </p:nvCxnSpPr>
          <p:spPr bwMode="auto">
            <a:xfrm>
              <a:off x="7496199"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94F16D2-06A8-B878-286F-54FD05F4D317}"/>
                </a:ext>
              </a:extLst>
            </p:cNvPr>
            <p:cNvCxnSpPr>
              <a:cxnSpLocks/>
            </p:cNvCxnSpPr>
            <p:nvPr/>
          </p:nvCxnSpPr>
          <p:spPr bwMode="auto">
            <a:xfrm>
              <a:off x="7975418"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71957D8-4B03-9C2D-0E7A-B78A80B514B8}"/>
                </a:ext>
              </a:extLst>
            </p:cNvPr>
            <p:cNvCxnSpPr>
              <a:cxnSpLocks/>
            </p:cNvCxnSpPr>
            <p:nvPr/>
          </p:nvCxnSpPr>
          <p:spPr bwMode="auto">
            <a:xfrm>
              <a:off x="8451927"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C03D751-A5FE-BD53-01D1-09C964B49C1D}"/>
                </a:ext>
              </a:extLst>
            </p:cNvPr>
            <p:cNvCxnSpPr>
              <a:cxnSpLocks/>
            </p:cNvCxnSpPr>
            <p:nvPr/>
          </p:nvCxnSpPr>
          <p:spPr bwMode="auto">
            <a:xfrm>
              <a:off x="8931146" y="4568233"/>
              <a:ext cx="0" cy="62582"/>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2824C37-27CD-C7B1-CF3B-A2C8B54EC6DA}"/>
                </a:ext>
              </a:extLst>
            </p:cNvPr>
            <p:cNvCxnSpPr>
              <a:cxnSpLocks/>
            </p:cNvCxnSpPr>
            <p:nvPr/>
          </p:nvCxnSpPr>
          <p:spPr bwMode="auto">
            <a:xfrm>
              <a:off x="9404387" y="4568233"/>
              <a:ext cx="0" cy="62582"/>
            </a:xfrm>
            <a:prstGeom prst="line">
              <a:avLst/>
            </a:prstGeom>
            <a:noFill/>
            <a:ln w="28575" cap="flat" cmpd="sng" algn="ctr">
              <a:solidFill>
                <a:schemeClr val="bg1"/>
              </a:solidFill>
              <a:prstDash val="solid"/>
              <a:round/>
              <a:headEnd type="none" w="med" len="med"/>
              <a:tailEnd type="none" w="med" len="med"/>
            </a:ln>
            <a:effectLst/>
          </p:spPr>
        </p:cxnSp>
      </p:grpSp>
      <p:sp>
        <p:nvSpPr>
          <p:cNvPr id="68" name="Rectangle 67">
            <a:extLst>
              <a:ext uri="{FF2B5EF4-FFF2-40B4-BE49-F238E27FC236}">
                <a16:creationId xmlns:a16="http://schemas.microsoft.com/office/drawing/2014/main" id="{6DB4D5E6-5BD1-E305-CBAB-E3BAB0042573}"/>
              </a:ext>
            </a:extLst>
          </p:cNvPr>
          <p:cNvSpPr/>
          <p:nvPr/>
        </p:nvSpPr>
        <p:spPr bwMode="auto">
          <a:xfrm>
            <a:off x="2468657" y="5815062"/>
            <a:ext cx="546671"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69" name="Rectangle 68">
            <a:extLst>
              <a:ext uri="{FF2B5EF4-FFF2-40B4-BE49-F238E27FC236}">
                <a16:creationId xmlns:a16="http://schemas.microsoft.com/office/drawing/2014/main" id="{CA9CBF8D-9442-FB42-D00A-12D8AECA6B34}"/>
              </a:ext>
            </a:extLst>
          </p:cNvPr>
          <p:cNvSpPr/>
          <p:nvPr/>
        </p:nvSpPr>
        <p:spPr bwMode="auto">
          <a:xfrm>
            <a:off x="3008385" y="5809262"/>
            <a:ext cx="415522"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70" name="Rectangle 69">
            <a:extLst>
              <a:ext uri="{FF2B5EF4-FFF2-40B4-BE49-F238E27FC236}">
                <a16:creationId xmlns:a16="http://schemas.microsoft.com/office/drawing/2014/main" id="{B0FEF07D-DF34-7BC4-457F-5432243F380A}"/>
              </a:ext>
            </a:extLst>
          </p:cNvPr>
          <p:cNvSpPr/>
          <p:nvPr/>
        </p:nvSpPr>
        <p:spPr bwMode="auto">
          <a:xfrm>
            <a:off x="3493352" y="5815062"/>
            <a:ext cx="409406"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298</a:t>
            </a:r>
          </a:p>
        </p:txBody>
      </p:sp>
      <p:sp>
        <p:nvSpPr>
          <p:cNvPr id="71" name="Rectangle 70">
            <a:extLst>
              <a:ext uri="{FF2B5EF4-FFF2-40B4-BE49-F238E27FC236}">
                <a16:creationId xmlns:a16="http://schemas.microsoft.com/office/drawing/2014/main" id="{21A84F2F-B4AC-3686-9CDE-C7C547F914E3}"/>
              </a:ext>
            </a:extLst>
          </p:cNvPr>
          <p:cNvSpPr/>
          <p:nvPr/>
        </p:nvSpPr>
        <p:spPr bwMode="auto">
          <a:xfrm>
            <a:off x="3968045" y="5815062"/>
            <a:ext cx="409406"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2" name="Rectangle 71">
            <a:extLst>
              <a:ext uri="{FF2B5EF4-FFF2-40B4-BE49-F238E27FC236}">
                <a16:creationId xmlns:a16="http://schemas.microsoft.com/office/drawing/2014/main" id="{38161D7B-390D-0E9D-09D1-C87FCA6057F7}"/>
              </a:ext>
            </a:extLst>
          </p:cNvPr>
          <p:cNvSpPr/>
          <p:nvPr/>
        </p:nvSpPr>
        <p:spPr bwMode="auto">
          <a:xfrm>
            <a:off x="4443492" y="5815062"/>
            <a:ext cx="409406"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73" name="Rectangle 72">
            <a:extLst>
              <a:ext uri="{FF2B5EF4-FFF2-40B4-BE49-F238E27FC236}">
                <a16:creationId xmlns:a16="http://schemas.microsoft.com/office/drawing/2014/main" id="{05B71BFE-8F05-D6EF-2C69-FC8540D045CE}"/>
              </a:ext>
            </a:extLst>
          </p:cNvPr>
          <p:cNvSpPr/>
          <p:nvPr/>
        </p:nvSpPr>
        <p:spPr bwMode="auto">
          <a:xfrm>
            <a:off x="4912139" y="5815062"/>
            <a:ext cx="409406"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4" name="Rectangle 73">
            <a:extLst>
              <a:ext uri="{FF2B5EF4-FFF2-40B4-BE49-F238E27FC236}">
                <a16:creationId xmlns:a16="http://schemas.microsoft.com/office/drawing/2014/main" id="{7DB7109B-BAD2-11AA-09E7-21E7AC163DD9}"/>
              </a:ext>
            </a:extLst>
          </p:cNvPr>
          <p:cNvSpPr/>
          <p:nvPr/>
        </p:nvSpPr>
        <p:spPr bwMode="auto">
          <a:xfrm>
            <a:off x="5386832" y="5815062"/>
            <a:ext cx="409406"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5" name="Rectangle 74">
            <a:extLst>
              <a:ext uri="{FF2B5EF4-FFF2-40B4-BE49-F238E27FC236}">
                <a16:creationId xmlns:a16="http://schemas.microsoft.com/office/drawing/2014/main" id="{CE6199B4-6E52-C5BB-D2B0-B00484970578}"/>
              </a:ext>
            </a:extLst>
          </p:cNvPr>
          <p:cNvSpPr/>
          <p:nvPr/>
        </p:nvSpPr>
        <p:spPr bwMode="auto">
          <a:xfrm>
            <a:off x="5880889"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6" name="Rectangle 75">
            <a:extLst>
              <a:ext uri="{FF2B5EF4-FFF2-40B4-BE49-F238E27FC236}">
                <a16:creationId xmlns:a16="http://schemas.microsoft.com/office/drawing/2014/main" id="{3AC2AE6D-1530-F901-0505-21F1AE55B934}"/>
              </a:ext>
            </a:extLst>
          </p:cNvPr>
          <p:cNvSpPr/>
          <p:nvPr/>
        </p:nvSpPr>
        <p:spPr bwMode="auto">
          <a:xfrm>
            <a:off x="6355582"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7" name="Rectangle 76">
            <a:extLst>
              <a:ext uri="{FF2B5EF4-FFF2-40B4-BE49-F238E27FC236}">
                <a16:creationId xmlns:a16="http://schemas.microsoft.com/office/drawing/2014/main" id="{A0FFA87D-A601-AF55-25DA-3D6FF34FA628}"/>
              </a:ext>
            </a:extLst>
          </p:cNvPr>
          <p:cNvSpPr/>
          <p:nvPr/>
        </p:nvSpPr>
        <p:spPr bwMode="auto">
          <a:xfrm>
            <a:off x="6830275"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8" name="Rectangle 77">
            <a:extLst>
              <a:ext uri="{FF2B5EF4-FFF2-40B4-BE49-F238E27FC236}">
                <a16:creationId xmlns:a16="http://schemas.microsoft.com/office/drawing/2014/main" id="{E6258064-EB75-8751-4DE9-EF3563AA978B}"/>
              </a:ext>
            </a:extLst>
          </p:cNvPr>
          <p:cNvSpPr/>
          <p:nvPr/>
        </p:nvSpPr>
        <p:spPr bwMode="auto">
          <a:xfrm>
            <a:off x="7305722"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9" name="Rectangle 78">
            <a:extLst>
              <a:ext uri="{FF2B5EF4-FFF2-40B4-BE49-F238E27FC236}">
                <a16:creationId xmlns:a16="http://schemas.microsoft.com/office/drawing/2014/main" id="{9C2FD5F5-D496-F9CF-F998-C1EE0C683DA2}"/>
              </a:ext>
            </a:extLst>
          </p:cNvPr>
          <p:cNvSpPr/>
          <p:nvPr/>
        </p:nvSpPr>
        <p:spPr bwMode="auto">
          <a:xfrm>
            <a:off x="7774369"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0" name="Rectangle 79">
            <a:extLst>
              <a:ext uri="{FF2B5EF4-FFF2-40B4-BE49-F238E27FC236}">
                <a16:creationId xmlns:a16="http://schemas.microsoft.com/office/drawing/2014/main" id="{F74686DF-ADFC-28CF-0288-904E203AF68D}"/>
              </a:ext>
            </a:extLst>
          </p:cNvPr>
          <p:cNvSpPr/>
          <p:nvPr/>
        </p:nvSpPr>
        <p:spPr bwMode="auto">
          <a:xfrm>
            <a:off x="8249062"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1" name="Rectangle 80">
            <a:extLst>
              <a:ext uri="{FF2B5EF4-FFF2-40B4-BE49-F238E27FC236}">
                <a16:creationId xmlns:a16="http://schemas.microsoft.com/office/drawing/2014/main" id="{AF20E060-FFED-C331-9F16-82B2BD16FBD6}"/>
              </a:ext>
            </a:extLst>
          </p:cNvPr>
          <p:cNvSpPr/>
          <p:nvPr/>
        </p:nvSpPr>
        <p:spPr bwMode="auto">
          <a:xfrm>
            <a:off x="8724509"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2" name="Rectangle 81">
            <a:extLst>
              <a:ext uri="{FF2B5EF4-FFF2-40B4-BE49-F238E27FC236}">
                <a16:creationId xmlns:a16="http://schemas.microsoft.com/office/drawing/2014/main" id="{3324D557-E1F1-B2B6-5D5D-88D6776A5E99}"/>
              </a:ext>
            </a:extLst>
          </p:cNvPr>
          <p:cNvSpPr/>
          <p:nvPr/>
        </p:nvSpPr>
        <p:spPr bwMode="auto">
          <a:xfrm>
            <a:off x="9222973" y="5815062"/>
            <a:ext cx="372187" cy="276396"/>
          </a:xfrm>
          <a:prstGeom prst="rect">
            <a:avLst/>
          </a:prstGeom>
          <a:no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3" name="Rectangle 82">
            <a:extLst>
              <a:ext uri="{FF2B5EF4-FFF2-40B4-BE49-F238E27FC236}">
                <a16:creationId xmlns:a16="http://schemas.microsoft.com/office/drawing/2014/main" id="{6B2A569B-00BC-40DE-2011-8E13FB4A7E3B}"/>
              </a:ext>
            </a:extLst>
          </p:cNvPr>
          <p:cNvSpPr/>
          <p:nvPr/>
        </p:nvSpPr>
        <p:spPr bwMode="auto">
          <a:xfrm>
            <a:off x="1338000" y="5495173"/>
            <a:ext cx="1274464" cy="593772"/>
          </a:xfrm>
          <a:prstGeom prst="rect">
            <a:avLst/>
          </a:prstGeom>
          <a:noFill/>
          <a:ln w="0">
            <a:no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TIL</a:t>
            </a:r>
            <a:br>
              <a:rPr kumimoji="0" lang="en-US" sz="160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Ipilimumab</a:t>
            </a:r>
          </a:p>
        </p:txBody>
      </p:sp>
      <p:sp>
        <p:nvSpPr>
          <p:cNvPr id="84" name="Rectangle 83">
            <a:extLst>
              <a:ext uri="{FF2B5EF4-FFF2-40B4-BE49-F238E27FC236}">
                <a16:creationId xmlns:a16="http://schemas.microsoft.com/office/drawing/2014/main" id="{372CC3C4-4B28-FDCE-F976-8E164315623A}"/>
              </a:ext>
            </a:extLst>
          </p:cNvPr>
          <p:cNvSpPr/>
          <p:nvPr/>
        </p:nvSpPr>
        <p:spPr bwMode="auto">
          <a:xfrm>
            <a:off x="1057265" y="5358025"/>
            <a:ext cx="1741139" cy="276396"/>
          </a:xfrm>
          <a:prstGeom prst="rect">
            <a:avLst/>
          </a:prstGeom>
          <a:noFill/>
          <a:ln w="0">
            <a:noFill/>
            <a:miter lim="800000"/>
            <a:headEnd/>
            <a:tailEnd/>
          </a:ln>
        </p:spPr>
        <p:txBody>
          <a:bodyPr rtlCol="0" anchor="b"/>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0" name="Freeform 9">
            <a:extLst>
              <a:ext uri="{FF2B5EF4-FFF2-40B4-BE49-F238E27FC236}">
                <a16:creationId xmlns:a16="http://schemas.microsoft.com/office/drawing/2014/main" id="{4F8BE953-4726-1E4A-8B92-AB90B7C754B9}"/>
              </a:ext>
            </a:extLst>
          </p:cNvPr>
          <p:cNvSpPr/>
          <p:nvPr/>
        </p:nvSpPr>
        <p:spPr bwMode="auto">
          <a:xfrm>
            <a:off x="2741272" y="1643071"/>
            <a:ext cx="6709855" cy="3287906"/>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9" name="Group 118">
            <a:extLst>
              <a:ext uri="{FF2B5EF4-FFF2-40B4-BE49-F238E27FC236}">
                <a16:creationId xmlns:a16="http://schemas.microsoft.com/office/drawing/2014/main" id="{93360490-DDA7-F448-5AB7-69B5338AEAF0}"/>
              </a:ext>
            </a:extLst>
          </p:cNvPr>
          <p:cNvGrpSpPr/>
          <p:nvPr/>
        </p:nvGrpSpPr>
        <p:grpSpPr>
          <a:xfrm>
            <a:off x="3166249" y="4038932"/>
            <a:ext cx="2361502" cy="768602"/>
            <a:chOff x="3166249" y="3832254"/>
            <a:chExt cx="2361502" cy="768602"/>
          </a:xfrm>
        </p:grpSpPr>
        <p:sp>
          <p:nvSpPr>
            <p:cNvPr id="90" name="TextBox 89">
              <a:extLst>
                <a:ext uri="{FF2B5EF4-FFF2-40B4-BE49-F238E27FC236}">
                  <a16:creationId xmlns:a16="http://schemas.microsoft.com/office/drawing/2014/main" id="{EF4336B7-B679-100D-0102-B228FCD5EE6A}"/>
                </a:ext>
              </a:extLst>
            </p:cNvPr>
            <p:cNvSpPr txBox="1"/>
            <p:nvPr/>
          </p:nvSpPr>
          <p:spPr bwMode="auto">
            <a:xfrm>
              <a:off x="4645686" y="432385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F28C0300-FFE6-4E52-0EB4-94FB8BE16B7E}"/>
                </a:ext>
              </a:extLst>
            </p:cNvPr>
            <p:cNvSpPr txBox="1"/>
            <p:nvPr/>
          </p:nvSpPr>
          <p:spPr bwMode="auto">
            <a:xfrm>
              <a:off x="4954400" y="432385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552C17E3-3E73-E105-4042-A14EDBFB4170}"/>
                </a:ext>
              </a:extLst>
            </p:cNvPr>
            <p:cNvSpPr txBox="1"/>
            <p:nvPr/>
          </p:nvSpPr>
          <p:spPr bwMode="auto">
            <a:xfrm>
              <a:off x="5321072" y="432385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540F88C3-DE20-1D3E-14D0-45957E1A443B}"/>
                </a:ext>
              </a:extLst>
            </p:cNvPr>
            <p:cNvSpPr txBox="1"/>
            <p:nvPr/>
          </p:nvSpPr>
          <p:spPr bwMode="auto">
            <a:xfrm>
              <a:off x="5442041" y="432385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a:t>
              </a:r>
            </a:p>
          </p:txBody>
        </p:sp>
        <p:sp>
          <p:nvSpPr>
            <p:cNvPr id="94" name="TextBox 93">
              <a:extLst>
                <a:ext uri="{FF2B5EF4-FFF2-40B4-BE49-F238E27FC236}">
                  <a16:creationId xmlns:a16="http://schemas.microsoft.com/office/drawing/2014/main" id="{36511C36-72BB-8984-F5DA-131CB5F983D4}"/>
                </a:ext>
              </a:extLst>
            </p:cNvPr>
            <p:cNvSpPr txBox="1"/>
            <p:nvPr/>
          </p:nvSpPr>
          <p:spPr bwMode="auto">
            <a:xfrm>
              <a:off x="3166249" y="383225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a:t>
              </a:r>
            </a:p>
          </p:txBody>
        </p:sp>
      </p:grpSp>
      <p:pic>
        <p:nvPicPr>
          <p:cNvPr id="96" name="Picture 95">
            <a:extLst>
              <a:ext uri="{FF2B5EF4-FFF2-40B4-BE49-F238E27FC236}">
                <a16:creationId xmlns:a16="http://schemas.microsoft.com/office/drawing/2014/main" id="{F2756BE8-AAC2-9E94-BC21-CB51741DB6AA}"/>
              </a:ext>
            </a:extLst>
          </p:cNvPr>
          <p:cNvPicPr>
            <a:picLocks noChangeAspect="1"/>
          </p:cNvPicPr>
          <p:nvPr/>
        </p:nvPicPr>
        <p:blipFill>
          <a:blip r:embed="rId4"/>
          <a:stretch>
            <a:fillRect/>
          </a:stretch>
        </p:blipFill>
        <p:spPr>
          <a:xfrm>
            <a:off x="2746786" y="1654457"/>
            <a:ext cx="6604000" cy="2489200"/>
          </a:xfrm>
          <a:prstGeom prst="rect">
            <a:avLst/>
          </a:prstGeom>
          <a:ln w="28575">
            <a:noFill/>
          </a:ln>
        </p:spPr>
      </p:pic>
      <p:grpSp>
        <p:nvGrpSpPr>
          <p:cNvPr id="95" name="Group 94">
            <a:extLst>
              <a:ext uri="{FF2B5EF4-FFF2-40B4-BE49-F238E27FC236}">
                <a16:creationId xmlns:a16="http://schemas.microsoft.com/office/drawing/2014/main" id="{A140DE8B-4B1E-468E-9F75-396ABD3E287A}"/>
              </a:ext>
            </a:extLst>
          </p:cNvPr>
          <p:cNvGrpSpPr/>
          <p:nvPr/>
        </p:nvGrpSpPr>
        <p:grpSpPr>
          <a:xfrm>
            <a:off x="3061786" y="2939857"/>
            <a:ext cx="6330246" cy="1327685"/>
            <a:chOff x="3061786" y="2733179"/>
            <a:chExt cx="6330246" cy="1327685"/>
          </a:xfrm>
        </p:grpSpPr>
        <p:sp>
          <p:nvSpPr>
            <p:cNvPr id="97" name="TextBox 96">
              <a:extLst>
                <a:ext uri="{FF2B5EF4-FFF2-40B4-BE49-F238E27FC236}">
                  <a16:creationId xmlns:a16="http://schemas.microsoft.com/office/drawing/2014/main" id="{CAAE0AAE-5DFC-D826-EA65-64A7C496B55B}"/>
                </a:ext>
              </a:extLst>
            </p:cNvPr>
            <p:cNvSpPr txBox="1"/>
            <p:nvPr/>
          </p:nvSpPr>
          <p:spPr bwMode="auto">
            <a:xfrm>
              <a:off x="4474814"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81BBC79C-B83F-8DAC-E442-0D9F7722739B}"/>
                </a:ext>
              </a:extLst>
            </p:cNvPr>
            <p:cNvSpPr txBox="1"/>
            <p:nvPr/>
          </p:nvSpPr>
          <p:spPr bwMode="auto">
            <a:xfrm>
              <a:off x="4560524"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225756D6-2B46-4D67-87C2-2ED87EF688A5}"/>
                </a:ext>
              </a:extLst>
            </p:cNvPr>
            <p:cNvSpPr txBox="1"/>
            <p:nvPr/>
          </p:nvSpPr>
          <p:spPr bwMode="auto">
            <a:xfrm>
              <a:off x="4745520"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366E45D4-C2C2-172A-926E-79BA06F769DD}"/>
                </a:ext>
              </a:extLst>
            </p:cNvPr>
            <p:cNvSpPr txBox="1"/>
            <p:nvPr/>
          </p:nvSpPr>
          <p:spPr bwMode="auto">
            <a:xfrm>
              <a:off x="4838545" y="3783865"/>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1" name="TextBox 100">
              <a:extLst>
                <a:ext uri="{FF2B5EF4-FFF2-40B4-BE49-F238E27FC236}">
                  <a16:creationId xmlns:a16="http://schemas.microsoft.com/office/drawing/2014/main" id="{DDB1C05C-278D-B060-908B-2B5F1AEC6D1A}"/>
                </a:ext>
              </a:extLst>
            </p:cNvPr>
            <p:cNvSpPr txBox="1"/>
            <p:nvPr/>
          </p:nvSpPr>
          <p:spPr bwMode="auto">
            <a:xfrm>
              <a:off x="4852750"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2" name="TextBox 101">
              <a:extLst>
                <a:ext uri="{FF2B5EF4-FFF2-40B4-BE49-F238E27FC236}">
                  <a16:creationId xmlns:a16="http://schemas.microsoft.com/office/drawing/2014/main" id="{5FD979A3-9671-9208-4F4B-2B631FD4D225}"/>
                </a:ext>
              </a:extLst>
            </p:cNvPr>
            <p:cNvSpPr txBox="1"/>
            <p:nvPr/>
          </p:nvSpPr>
          <p:spPr bwMode="auto">
            <a:xfrm>
              <a:off x="5442861"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3" name="TextBox 102">
              <a:extLst>
                <a:ext uri="{FF2B5EF4-FFF2-40B4-BE49-F238E27FC236}">
                  <a16:creationId xmlns:a16="http://schemas.microsoft.com/office/drawing/2014/main" id="{6E5E6222-33BD-18F8-C955-81A7FA8AAD53}"/>
                </a:ext>
              </a:extLst>
            </p:cNvPr>
            <p:cNvSpPr txBox="1"/>
            <p:nvPr/>
          </p:nvSpPr>
          <p:spPr bwMode="auto">
            <a:xfrm>
              <a:off x="5697881"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2F4495CF-8430-EBFC-D824-C09897C13930}"/>
                </a:ext>
              </a:extLst>
            </p:cNvPr>
            <p:cNvSpPr txBox="1"/>
            <p:nvPr/>
          </p:nvSpPr>
          <p:spPr bwMode="auto">
            <a:xfrm>
              <a:off x="5742446"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CE40D288-FB09-9A7C-228B-7F12917F8AA2}"/>
                </a:ext>
              </a:extLst>
            </p:cNvPr>
            <p:cNvSpPr txBox="1"/>
            <p:nvPr/>
          </p:nvSpPr>
          <p:spPr bwMode="auto">
            <a:xfrm>
              <a:off x="5912512"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6134C530-1F8D-66EC-E39B-5CB21050D602}"/>
                </a:ext>
              </a:extLst>
            </p:cNvPr>
            <p:cNvSpPr txBox="1"/>
            <p:nvPr/>
          </p:nvSpPr>
          <p:spPr bwMode="auto">
            <a:xfrm>
              <a:off x="6351437"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DB2DFF89-794B-8551-0F86-4E427A0000A5}"/>
                </a:ext>
              </a:extLst>
            </p:cNvPr>
            <p:cNvSpPr txBox="1"/>
            <p:nvPr/>
          </p:nvSpPr>
          <p:spPr bwMode="auto">
            <a:xfrm>
              <a:off x="6675346"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6CD3285E-8C3B-2145-FDF6-8F02FE49FB21}"/>
                </a:ext>
              </a:extLst>
            </p:cNvPr>
            <p:cNvSpPr txBox="1"/>
            <p:nvPr/>
          </p:nvSpPr>
          <p:spPr bwMode="auto">
            <a:xfrm>
              <a:off x="7075826"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90FB5E48-FA2D-F43F-5382-7A2FC430BEF9}"/>
                </a:ext>
              </a:extLst>
            </p:cNvPr>
            <p:cNvSpPr txBox="1"/>
            <p:nvPr/>
          </p:nvSpPr>
          <p:spPr bwMode="auto">
            <a:xfrm>
              <a:off x="7131366"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DE3DF87A-54E7-B5AF-096D-15F5495B2329}"/>
                </a:ext>
              </a:extLst>
            </p:cNvPr>
            <p:cNvSpPr txBox="1"/>
            <p:nvPr/>
          </p:nvSpPr>
          <p:spPr bwMode="auto">
            <a:xfrm>
              <a:off x="8060305"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1AB66CFB-FE38-5E01-9FB5-DEE38B85F39F}"/>
                </a:ext>
              </a:extLst>
            </p:cNvPr>
            <p:cNvSpPr txBox="1"/>
            <p:nvPr/>
          </p:nvSpPr>
          <p:spPr bwMode="auto">
            <a:xfrm>
              <a:off x="9164243"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903CF7DF-37EE-0120-5274-CF83C35384E6}"/>
                </a:ext>
              </a:extLst>
            </p:cNvPr>
            <p:cNvSpPr txBox="1"/>
            <p:nvPr/>
          </p:nvSpPr>
          <p:spPr bwMode="auto">
            <a:xfrm>
              <a:off x="9306322" y="3781484"/>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nvGrpSpPr>
            <p:cNvPr id="88" name="Group 87">
              <a:extLst>
                <a:ext uri="{FF2B5EF4-FFF2-40B4-BE49-F238E27FC236}">
                  <a16:creationId xmlns:a16="http://schemas.microsoft.com/office/drawing/2014/main" id="{83994633-9CFF-F5E1-B213-D1FFF7F76E10}"/>
                </a:ext>
              </a:extLst>
            </p:cNvPr>
            <p:cNvGrpSpPr/>
            <p:nvPr/>
          </p:nvGrpSpPr>
          <p:grpSpPr>
            <a:xfrm>
              <a:off x="3061786" y="2733179"/>
              <a:ext cx="1346249" cy="1272685"/>
              <a:chOff x="3061786" y="2733179"/>
              <a:chExt cx="1346249" cy="1272685"/>
            </a:xfrm>
          </p:grpSpPr>
          <p:sp>
            <p:nvSpPr>
              <p:cNvPr id="113" name="TextBox 112">
                <a:extLst>
                  <a:ext uri="{FF2B5EF4-FFF2-40B4-BE49-F238E27FC236}">
                    <a16:creationId xmlns:a16="http://schemas.microsoft.com/office/drawing/2014/main" id="{D50491EF-9DC5-9F31-F2D0-7B4F4C396407}"/>
                  </a:ext>
                </a:extLst>
              </p:cNvPr>
              <p:cNvSpPr txBox="1"/>
              <p:nvPr/>
            </p:nvSpPr>
            <p:spPr bwMode="auto">
              <a:xfrm>
                <a:off x="4322325" y="3728865"/>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93753156-4F2D-04F7-9138-A0EAE128C94A}"/>
                  </a:ext>
                </a:extLst>
              </p:cNvPr>
              <p:cNvSpPr txBox="1"/>
              <p:nvPr/>
            </p:nvSpPr>
            <p:spPr bwMode="auto">
              <a:xfrm>
                <a:off x="3984840" y="364059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34038946-625D-A77D-57B8-FBE6358BC8DD}"/>
                  </a:ext>
                </a:extLst>
              </p:cNvPr>
              <p:cNvSpPr txBox="1"/>
              <p:nvPr/>
            </p:nvSpPr>
            <p:spPr bwMode="auto">
              <a:xfrm>
                <a:off x="3549825" y="327798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87A91015-43D8-1815-6D46-8FA3618947F4}"/>
                  </a:ext>
                </a:extLst>
              </p:cNvPr>
              <p:cNvSpPr txBox="1"/>
              <p:nvPr/>
            </p:nvSpPr>
            <p:spPr bwMode="auto">
              <a:xfrm>
                <a:off x="3525875" y="3277986"/>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0C82F1FD-68BF-783D-2C5A-3A4DE0DA2053}"/>
                  </a:ext>
                </a:extLst>
              </p:cNvPr>
              <p:cNvSpPr txBox="1"/>
              <p:nvPr/>
            </p:nvSpPr>
            <p:spPr bwMode="auto">
              <a:xfrm>
                <a:off x="3123394" y="281079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56461B48-356A-C42E-6BEE-339A097F17BA}"/>
                  </a:ext>
                </a:extLst>
              </p:cNvPr>
              <p:cNvSpPr txBox="1"/>
              <p:nvPr/>
            </p:nvSpPr>
            <p:spPr bwMode="auto">
              <a:xfrm>
                <a:off x="3061786" y="273317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grpSp>
      <p:graphicFrame>
        <p:nvGraphicFramePr>
          <p:cNvPr id="9" name="Table 7">
            <a:extLst>
              <a:ext uri="{FF2B5EF4-FFF2-40B4-BE49-F238E27FC236}">
                <a16:creationId xmlns:a16="http://schemas.microsoft.com/office/drawing/2014/main" id="{73C9DB29-EE85-CACB-4F69-EBBB648CDDF1}"/>
              </a:ext>
            </a:extLst>
          </p:cNvPr>
          <p:cNvGraphicFramePr>
            <a:graphicFrameLocks noGrp="1"/>
          </p:cNvGraphicFramePr>
          <p:nvPr>
            <p:extLst>
              <p:ext uri="{D42A27DB-BD31-4B8C-83A1-F6EECF244321}">
                <p14:modId xmlns:p14="http://schemas.microsoft.com/office/powerpoint/2010/main" val="3865332782"/>
              </p:ext>
            </p:extLst>
          </p:nvPr>
        </p:nvGraphicFramePr>
        <p:xfrm>
          <a:off x="4278969" y="1881282"/>
          <a:ext cx="6515389" cy="1691640"/>
        </p:xfrm>
        <a:graphic>
          <a:graphicData uri="http://schemas.openxmlformats.org/drawingml/2006/table">
            <a:tbl>
              <a:tblPr firstRow="1" firstCol="1" bandRow="1">
                <a:tableStyleId>{5C22544A-7EE6-4342-B048-85BDC9FD1C3A}</a:tableStyleId>
              </a:tblPr>
              <a:tblGrid>
                <a:gridCol w="2326513">
                  <a:extLst>
                    <a:ext uri="{9D8B030D-6E8A-4147-A177-3AD203B41FA5}">
                      <a16:colId xmlns:a16="http://schemas.microsoft.com/office/drawing/2014/main" val="409542329"/>
                    </a:ext>
                  </a:extLst>
                </a:gridCol>
                <a:gridCol w="1941023">
                  <a:extLst>
                    <a:ext uri="{9D8B030D-6E8A-4147-A177-3AD203B41FA5}">
                      <a16:colId xmlns:a16="http://schemas.microsoft.com/office/drawing/2014/main" val="3149286555"/>
                    </a:ext>
                  </a:extLst>
                </a:gridCol>
                <a:gridCol w="2247853">
                  <a:extLst>
                    <a:ext uri="{9D8B030D-6E8A-4147-A177-3AD203B41FA5}">
                      <a16:colId xmlns:a16="http://schemas.microsoft.com/office/drawing/2014/main" val="897051581"/>
                    </a:ext>
                  </a:extLst>
                </a:gridCol>
              </a:tblGrid>
              <a:tr h="392854">
                <a:tc>
                  <a:txBody>
                    <a:bodyPr/>
                    <a:lstStyle/>
                    <a:p>
                      <a:endParaRPr lang="en-US" sz="1600" dirty="0">
                        <a:solidFill>
                          <a:sysClr val="windowText" lastClr="000000"/>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accent1"/>
                          </a:solidFill>
                        </a:rPr>
                        <a:t>TIL</a:t>
                      </a:r>
                      <a:br>
                        <a:rPr lang="en-US" sz="1600" dirty="0">
                          <a:solidFill>
                            <a:schemeClr val="accent1"/>
                          </a:solidFill>
                        </a:rPr>
                      </a:br>
                      <a:r>
                        <a:rPr lang="en-US" sz="1600" dirty="0">
                          <a:solidFill>
                            <a:schemeClr val="accent1"/>
                          </a:solidFill>
                        </a:rPr>
                        <a:t>(n = 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accent3"/>
                          </a:solidFill>
                        </a:rPr>
                        <a:t>Ipilimumab</a:t>
                      </a:r>
                      <a:br>
                        <a:rPr lang="en-US" sz="1600" dirty="0">
                          <a:solidFill>
                            <a:schemeClr val="accent3"/>
                          </a:solidFill>
                        </a:rPr>
                      </a:br>
                      <a:r>
                        <a:rPr lang="en-US" sz="1600" dirty="0">
                          <a:solidFill>
                            <a:schemeClr val="accent3"/>
                          </a:solidFill>
                        </a:rPr>
                        <a:t>(n = 84)</a:t>
                      </a:r>
                      <a:endParaRPr lang="en-US" sz="1600"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8869390"/>
                  </a:ext>
                </a:extLst>
              </a:tr>
              <a:tr h="370840">
                <a:tc>
                  <a:txBody>
                    <a:bodyPr/>
                    <a:lstStyle/>
                    <a:p>
                      <a:pPr algn="l"/>
                      <a:r>
                        <a:rPr lang="en-US" sz="1600" dirty="0">
                          <a:solidFill>
                            <a:sysClr val="windowText" lastClr="000000"/>
                          </a:solidFill>
                        </a:rPr>
                        <a:t>Median PFS, mo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7.2 (4.2-13.1)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3.1 (3.0-4.3)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46715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HR (95% CI)</a:t>
                      </a:r>
                      <a:endParaRPr lang="en-US" sz="1600" i="1" dirty="0">
                        <a:solidFill>
                          <a:sysClr val="windowText" lastClr="00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0.50 (0.35-0.72; </a:t>
                      </a:r>
                      <a:r>
                        <a:rPr lang="en-US" sz="1600" i="1" dirty="0">
                          <a:solidFill>
                            <a:sysClr val="windowText" lastClr="000000"/>
                          </a:solidFill>
                        </a:rPr>
                        <a:t>P </a:t>
                      </a:r>
                      <a:r>
                        <a:rPr lang="en-US" sz="1600" dirty="0">
                          <a:solidFill>
                            <a:sysClr val="windowText" lastClr="000000"/>
                          </a:solidFill>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300" dirty="0">
                        <a:solidFill>
                          <a:sysClr val="windowText" lastClr="000000"/>
                        </a:solidFill>
                      </a:endParaRP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251547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6-mo PFS, %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52.7 (42.9-64.7)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21.4 (14.2-32.2)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9855214"/>
                  </a:ext>
                </a:extLst>
              </a:tr>
            </a:tbl>
          </a:graphicData>
        </a:graphic>
      </p:graphicFrame>
    </p:spTree>
    <p:extLst>
      <p:ext uri="{BB962C8B-B14F-4D97-AF65-F5344CB8AC3E}">
        <p14:creationId xmlns:p14="http://schemas.microsoft.com/office/powerpoint/2010/main" val="2612847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779C-1C8A-4A3A-B5A7-391E58075974}"/>
              </a:ext>
            </a:extLst>
          </p:cNvPr>
          <p:cNvSpPr>
            <a:spLocks noGrp="1"/>
          </p:cNvSpPr>
          <p:nvPr>
            <p:ph type="title"/>
          </p:nvPr>
        </p:nvSpPr>
        <p:spPr/>
        <p:txBody>
          <a:bodyPr/>
          <a:lstStyle/>
          <a:p>
            <a:r>
              <a:rPr lang="en-US" altLang="en-US" dirty="0"/>
              <a:t>M14TIL</a:t>
            </a:r>
            <a:r>
              <a:rPr lang="en-US" dirty="0"/>
              <a:t>: Best Overall Response</a:t>
            </a:r>
          </a:p>
        </p:txBody>
      </p:sp>
      <p:graphicFrame>
        <p:nvGraphicFramePr>
          <p:cNvPr id="6" name="Table 7">
            <a:extLst>
              <a:ext uri="{FF2B5EF4-FFF2-40B4-BE49-F238E27FC236}">
                <a16:creationId xmlns:a16="http://schemas.microsoft.com/office/drawing/2014/main" id="{11FFEB8B-A556-4E90-84CF-F27E19F16410}"/>
              </a:ext>
            </a:extLst>
          </p:cNvPr>
          <p:cNvGraphicFramePr>
            <a:graphicFrameLocks noGrp="1"/>
          </p:cNvGraphicFramePr>
          <p:nvPr>
            <p:extLst>
              <p:ext uri="{D42A27DB-BD31-4B8C-83A1-F6EECF244321}">
                <p14:modId xmlns:p14="http://schemas.microsoft.com/office/powerpoint/2010/main" val="1899877443"/>
              </p:ext>
            </p:extLst>
          </p:nvPr>
        </p:nvGraphicFramePr>
        <p:xfrm>
          <a:off x="522288" y="1600200"/>
          <a:ext cx="5394961" cy="3566160"/>
        </p:xfrm>
        <a:graphic>
          <a:graphicData uri="http://schemas.openxmlformats.org/drawingml/2006/table">
            <a:tbl>
              <a:tblPr firstRow="1" bandRow="1">
                <a:tableStyleId>{5C22544A-7EE6-4342-B048-85BDC9FD1C3A}</a:tableStyleId>
              </a:tblPr>
              <a:tblGrid>
                <a:gridCol w="2480685">
                  <a:extLst>
                    <a:ext uri="{9D8B030D-6E8A-4147-A177-3AD203B41FA5}">
                      <a16:colId xmlns:a16="http://schemas.microsoft.com/office/drawing/2014/main" val="1693121140"/>
                    </a:ext>
                  </a:extLst>
                </a:gridCol>
                <a:gridCol w="1457138">
                  <a:extLst>
                    <a:ext uri="{9D8B030D-6E8A-4147-A177-3AD203B41FA5}">
                      <a16:colId xmlns:a16="http://schemas.microsoft.com/office/drawing/2014/main" val="4092589163"/>
                    </a:ext>
                  </a:extLst>
                </a:gridCol>
                <a:gridCol w="1457138">
                  <a:extLst>
                    <a:ext uri="{9D8B030D-6E8A-4147-A177-3AD203B41FA5}">
                      <a16:colId xmlns:a16="http://schemas.microsoft.com/office/drawing/2014/main" val="1177139119"/>
                    </a:ext>
                  </a:extLst>
                </a:gridCol>
              </a:tblGrid>
              <a:tr h="193934">
                <a:tc>
                  <a:txBody>
                    <a:bodyPr/>
                    <a:lstStyle/>
                    <a:p>
                      <a:r>
                        <a:rPr lang="en-US" sz="1800" dirty="0">
                          <a:latin typeface="+mn-lt"/>
                        </a:rPr>
                        <a:t>Response,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mn-lt"/>
                        </a:rPr>
                        <a:t>TIL</a:t>
                      </a:r>
                      <a:br>
                        <a:rPr lang="en-US" sz="1800" dirty="0">
                          <a:latin typeface="+mn-lt"/>
                        </a:rPr>
                      </a:br>
                      <a:r>
                        <a:rPr lang="en-US" sz="1800" dirty="0">
                          <a:latin typeface="+mn-lt"/>
                        </a:rPr>
                        <a:t>(n = 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mn-lt"/>
                        </a:rPr>
                        <a:t>Ipilimumab </a:t>
                      </a:r>
                    </a:p>
                    <a:p>
                      <a:pPr algn="ctr"/>
                      <a:r>
                        <a:rPr lang="en-US" sz="1800" dirty="0">
                          <a:latin typeface="+mn-lt"/>
                        </a:rPr>
                        <a:t>(n = 84)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92430759"/>
                  </a:ext>
                </a:extLst>
              </a:tr>
              <a:tr h="117746">
                <a:tc>
                  <a:txBody>
                    <a:bodyPr/>
                    <a:lstStyle/>
                    <a:p>
                      <a:pPr marL="0" indent="0"/>
                      <a:r>
                        <a:rPr lang="en-US" sz="1800" dirty="0">
                          <a:solidFill>
                            <a:srgbClr val="000000"/>
                          </a:solidFill>
                          <a:latin typeface="+mn-lt"/>
                        </a:rPr>
                        <a:t>Best overall response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rgbClr val="000000"/>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rgbClr val="000000"/>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6602783"/>
                  </a:ext>
                </a:extLst>
              </a:tr>
              <a:tr h="11774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17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6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04898500"/>
                  </a:ext>
                </a:extLst>
              </a:tr>
              <a:tr h="18611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24 (29)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12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44152026"/>
                  </a:ext>
                </a:extLst>
              </a:tr>
              <a:tr h="18611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16 (19)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15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36431199"/>
                  </a:ext>
                </a:extLst>
              </a:tr>
              <a:tr h="18611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24 (29)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40 (48)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4050262"/>
                  </a:ext>
                </a:extLst>
              </a:tr>
              <a:tr h="18611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3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11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8507645"/>
                  </a:ext>
                </a:extLst>
              </a:tr>
              <a:tr h="186111">
                <a:tc>
                  <a:txBody>
                    <a:bodyPr/>
                    <a:lstStyle/>
                    <a:p>
                      <a:r>
                        <a:rPr lang="en-US" sz="1800" b="0" dirty="0">
                          <a:solidFill>
                            <a:srgbClr val="000000"/>
                          </a:solidFill>
                          <a:latin typeface="+mn-lt"/>
                        </a:rPr>
                        <a:t>ORR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41 (49)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rgbClr val="000000"/>
                          </a:solidFill>
                          <a:latin typeface="+mn-lt"/>
                        </a:rPr>
                        <a:t>18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9584407"/>
                  </a:ext>
                </a:extLst>
              </a:tr>
              <a:tr h="186111">
                <a:tc>
                  <a:txBody>
                    <a:bodyPr/>
                    <a:lstStyle/>
                    <a:p>
                      <a:r>
                        <a:rPr lang="en-US" sz="1800" b="0" dirty="0">
                          <a:solidFill>
                            <a:srgbClr val="000000"/>
                          </a:solidFill>
                          <a:latin typeface="+mn-lt"/>
                        </a:rPr>
                        <a:t>CBR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57 (68)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rgbClr val="000000"/>
                          </a:solidFill>
                          <a:latin typeface="+mn-lt"/>
                        </a:rPr>
                        <a:t>33 (39)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9275900"/>
                  </a:ext>
                </a:extLst>
              </a:tr>
            </a:tbl>
          </a:graphicData>
        </a:graphic>
      </p:graphicFrame>
      <p:sp>
        <p:nvSpPr>
          <p:cNvPr id="3" name="Text Box 11">
            <a:extLst>
              <a:ext uri="{FF2B5EF4-FFF2-40B4-BE49-F238E27FC236}">
                <a16:creationId xmlns:a16="http://schemas.microsoft.com/office/drawing/2014/main" id="{5AF660C9-05C5-E2EA-C8C3-CEA80E4C7746}"/>
              </a:ext>
            </a:extLst>
          </p:cNvPr>
          <p:cNvSpPr txBox="1">
            <a:spLocks noChangeArrowheads="1"/>
          </p:cNvSpPr>
          <p:nvPr/>
        </p:nvSpPr>
        <p:spPr bwMode="auto">
          <a:xfrm>
            <a:off x="414339" y="63724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i-FI"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Rohaan. NEJM. 2022;387:2113. </a:t>
            </a:r>
          </a:p>
        </p:txBody>
      </p:sp>
      <p:sp>
        <p:nvSpPr>
          <p:cNvPr id="17" name="TextBox 16">
            <a:extLst>
              <a:ext uri="{FF2B5EF4-FFF2-40B4-BE49-F238E27FC236}">
                <a16:creationId xmlns:a16="http://schemas.microsoft.com/office/drawing/2014/main" id="{6F594444-6402-83CC-3637-48A05DC1816B}"/>
              </a:ext>
            </a:extLst>
          </p:cNvPr>
          <p:cNvSpPr txBox="1"/>
          <p:nvPr/>
        </p:nvSpPr>
        <p:spPr bwMode="auto">
          <a:xfrm>
            <a:off x="6793035" y="141699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4" name="TextBox 3">
            <a:extLst>
              <a:ext uri="{FF2B5EF4-FFF2-40B4-BE49-F238E27FC236}">
                <a16:creationId xmlns:a16="http://schemas.microsoft.com/office/drawing/2014/main" id="{AD0F3B54-1F39-24D2-AA73-94C449F03EC9}"/>
              </a:ext>
            </a:extLst>
          </p:cNvPr>
          <p:cNvSpPr txBox="1"/>
          <p:nvPr/>
        </p:nvSpPr>
        <p:spPr bwMode="auto">
          <a:xfrm rot="16200000">
            <a:off x="5581716" y="2381611"/>
            <a:ext cx="19674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Size From Baseline (%)</a:t>
            </a:r>
          </a:p>
        </p:txBody>
      </p:sp>
      <p:cxnSp>
        <p:nvCxnSpPr>
          <p:cNvPr id="5" name="Straight Connector 4">
            <a:extLst>
              <a:ext uri="{FF2B5EF4-FFF2-40B4-BE49-F238E27FC236}">
                <a16:creationId xmlns:a16="http://schemas.microsoft.com/office/drawing/2014/main" id="{5829F456-1FE7-F981-9340-461F57143245}"/>
              </a:ext>
            </a:extLst>
          </p:cNvPr>
          <p:cNvCxnSpPr>
            <a:cxnSpLocks/>
          </p:cNvCxnSpPr>
          <p:nvPr/>
        </p:nvCxnSpPr>
        <p:spPr bwMode="auto">
          <a:xfrm>
            <a:off x="7245846" y="1577846"/>
            <a:ext cx="0" cy="2032357"/>
          </a:xfrm>
          <a:prstGeom prst="line">
            <a:avLst/>
          </a:prstGeom>
          <a:noFill/>
          <a:ln w="28575" cap="flat" cmpd="sng" algn="ctr">
            <a:solidFill>
              <a:schemeClr val="bg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9CE571F7-9B1B-B358-F8FB-D091161EC54C}"/>
              </a:ext>
            </a:extLst>
          </p:cNvPr>
          <p:cNvSpPr txBox="1"/>
          <p:nvPr/>
        </p:nvSpPr>
        <p:spPr bwMode="auto">
          <a:xfrm>
            <a:off x="6734597" y="3418841"/>
            <a:ext cx="513282" cy="1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 name="TextBox 9">
            <a:extLst>
              <a:ext uri="{FF2B5EF4-FFF2-40B4-BE49-F238E27FC236}">
                <a16:creationId xmlns:a16="http://schemas.microsoft.com/office/drawing/2014/main" id="{3EACF51D-88D7-D1E6-8130-353FD666A842}"/>
              </a:ext>
            </a:extLst>
          </p:cNvPr>
          <p:cNvSpPr txBox="1"/>
          <p:nvPr/>
        </p:nvSpPr>
        <p:spPr bwMode="auto">
          <a:xfrm>
            <a:off x="6825968" y="3224787"/>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1" name="TextBox 10">
            <a:extLst>
              <a:ext uri="{FF2B5EF4-FFF2-40B4-BE49-F238E27FC236}">
                <a16:creationId xmlns:a16="http://schemas.microsoft.com/office/drawing/2014/main" id="{D092F993-4444-3CA6-0E1B-E550EB78524F}"/>
              </a:ext>
            </a:extLst>
          </p:cNvPr>
          <p:cNvSpPr txBox="1"/>
          <p:nvPr/>
        </p:nvSpPr>
        <p:spPr bwMode="auto">
          <a:xfrm>
            <a:off x="6825969" y="3023558"/>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2" name="TextBox 11">
            <a:extLst>
              <a:ext uri="{FF2B5EF4-FFF2-40B4-BE49-F238E27FC236}">
                <a16:creationId xmlns:a16="http://schemas.microsoft.com/office/drawing/2014/main" id="{F75C0B93-9734-B927-3BD6-C96EC1689FD2}"/>
              </a:ext>
            </a:extLst>
          </p:cNvPr>
          <p:cNvSpPr txBox="1"/>
          <p:nvPr/>
        </p:nvSpPr>
        <p:spPr bwMode="auto">
          <a:xfrm>
            <a:off x="6825968" y="2828605"/>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3" name="TextBox 12">
            <a:extLst>
              <a:ext uri="{FF2B5EF4-FFF2-40B4-BE49-F238E27FC236}">
                <a16:creationId xmlns:a16="http://schemas.microsoft.com/office/drawing/2014/main" id="{096D1680-59EB-75A3-9E1C-DA1CE27D665B}"/>
              </a:ext>
            </a:extLst>
          </p:cNvPr>
          <p:cNvSpPr txBox="1"/>
          <p:nvPr/>
        </p:nvSpPr>
        <p:spPr bwMode="auto">
          <a:xfrm>
            <a:off x="6971841" y="26239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 name="TextBox 13">
            <a:extLst>
              <a:ext uri="{FF2B5EF4-FFF2-40B4-BE49-F238E27FC236}">
                <a16:creationId xmlns:a16="http://schemas.microsoft.com/office/drawing/2014/main" id="{8E662B52-7E8E-8813-1490-6056FA0C1240}"/>
              </a:ext>
            </a:extLst>
          </p:cNvPr>
          <p:cNvSpPr txBox="1"/>
          <p:nvPr/>
        </p:nvSpPr>
        <p:spPr bwMode="auto">
          <a:xfrm>
            <a:off x="6880471" y="24253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5" name="TextBox 14">
            <a:extLst>
              <a:ext uri="{FF2B5EF4-FFF2-40B4-BE49-F238E27FC236}">
                <a16:creationId xmlns:a16="http://schemas.microsoft.com/office/drawing/2014/main" id="{403F9613-5C3A-A2E2-39B9-BD1ECE0EBE45}"/>
              </a:ext>
            </a:extLst>
          </p:cNvPr>
          <p:cNvSpPr txBox="1"/>
          <p:nvPr/>
        </p:nvSpPr>
        <p:spPr bwMode="auto">
          <a:xfrm>
            <a:off x="6880471" y="22205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6" name="TextBox 15">
            <a:extLst>
              <a:ext uri="{FF2B5EF4-FFF2-40B4-BE49-F238E27FC236}">
                <a16:creationId xmlns:a16="http://schemas.microsoft.com/office/drawing/2014/main" id="{E73460FB-4F81-B3C3-EDC7-5037903FE51C}"/>
              </a:ext>
            </a:extLst>
          </p:cNvPr>
          <p:cNvSpPr txBox="1"/>
          <p:nvPr/>
        </p:nvSpPr>
        <p:spPr bwMode="auto">
          <a:xfrm>
            <a:off x="6880471" y="20249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cxnSp>
        <p:nvCxnSpPr>
          <p:cNvPr id="18" name="Straight Connector 17">
            <a:extLst>
              <a:ext uri="{FF2B5EF4-FFF2-40B4-BE49-F238E27FC236}">
                <a16:creationId xmlns:a16="http://schemas.microsoft.com/office/drawing/2014/main" id="{E9196A8A-1749-0D08-8726-5B6A58B6B36E}"/>
              </a:ext>
            </a:extLst>
          </p:cNvPr>
          <p:cNvCxnSpPr>
            <a:cxnSpLocks/>
          </p:cNvCxnSpPr>
          <p:nvPr/>
        </p:nvCxnSpPr>
        <p:spPr bwMode="auto">
          <a:xfrm>
            <a:off x="7189052" y="1977601"/>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A6F34AA-85FA-86CD-EE08-8022A342657E}"/>
              </a:ext>
            </a:extLst>
          </p:cNvPr>
          <p:cNvCxnSpPr>
            <a:cxnSpLocks/>
          </p:cNvCxnSpPr>
          <p:nvPr/>
        </p:nvCxnSpPr>
        <p:spPr bwMode="auto">
          <a:xfrm>
            <a:off x="7185829" y="217908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92712F1-40CC-F6F8-EE9C-8003D4B22FE3}"/>
              </a:ext>
            </a:extLst>
          </p:cNvPr>
          <p:cNvCxnSpPr>
            <a:cxnSpLocks/>
          </p:cNvCxnSpPr>
          <p:nvPr/>
        </p:nvCxnSpPr>
        <p:spPr bwMode="auto">
          <a:xfrm>
            <a:off x="7184051" y="237541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C678A85-A7D3-6245-10B5-51F5BBF966A9}"/>
              </a:ext>
            </a:extLst>
          </p:cNvPr>
          <p:cNvCxnSpPr>
            <a:cxnSpLocks/>
          </p:cNvCxnSpPr>
          <p:nvPr/>
        </p:nvCxnSpPr>
        <p:spPr bwMode="auto">
          <a:xfrm>
            <a:off x="7187359" y="2781150"/>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3F96F23-6B23-67CF-B779-B27A456C5FB3}"/>
              </a:ext>
            </a:extLst>
          </p:cNvPr>
          <p:cNvCxnSpPr>
            <a:cxnSpLocks/>
          </p:cNvCxnSpPr>
          <p:nvPr/>
        </p:nvCxnSpPr>
        <p:spPr bwMode="auto">
          <a:xfrm>
            <a:off x="7184136" y="298263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900709C-5553-833D-7B56-750719132F88}"/>
              </a:ext>
            </a:extLst>
          </p:cNvPr>
          <p:cNvCxnSpPr>
            <a:cxnSpLocks/>
          </p:cNvCxnSpPr>
          <p:nvPr/>
        </p:nvCxnSpPr>
        <p:spPr bwMode="auto">
          <a:xfrm>
            <a:off x="7187406" y="3178962"/>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5C832BA-E8A1-FB43-7714-0381985429D7}"/>
              </a:ext>
            </a:extLst>
          </p:cNvPr>
          <p:cNvCxnSpPr>
            <a:cxnSpLocks/>
          </p:cNvCxnSpPr>
          <p:nvPr/>
        </p:nvCxnSpPr>
        <p:spPr bwMode="auto">
          <a:xfrm>
            <a:off x="7184183" y="3380444"/>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7E43636-CB71-9067-93F9-0DB8705DBA0E}"/>
              </a:ext>
            </a:extLst>
          </p:cNvPr>
          <p:cNvCxnSpPr>
            <a:cxnSpLocks/>
          </p:cNvCxnSpPr>
          <p:nvPr/>
        </p:nvCxnSpPr>
        <p:spPr bwMode="auto">
          <a:xfrm>
            <a:off x="7188981" y="3576588"/>
            <a:ext cx="57627" cy="0"/>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76C8946-244C-1BB9-5C9B-9EDDB7D00BCB}"/>
              </a:ext>
            </a:extLst>
          </p:cNvPr>
          <p:cNvGrpSpPr/>
          <p:nvPr/>
        </p:nvGrpSpPr>
        <p:grpSpPr>
          <a:xfrm>
            <a:off x="10883487" y="1306368"/>
            <a:ext cx="136099" cy="775739"/>
            <a:chOff x="11074983" y="1724889"/>
            <a:chExt cx="102281" cy="559481"/>
          </a:xfrm>
        </p:grpSpPr>
        <p:sp>
          <p:nvSpPr>
            <p:cNvPr id="28" name="Rectangle 27">
              <a:extLst>
                <a:ext uri="{FF2B5EF4-FFF2-40B4-BE49-F238E27FC236}">
                  <a16:creationId xmlns:a16="http://schemas.microsoft.com/office/drawing/2014/main" id="{10DDF5DC-76EF-BF50-25E2-69B63F3144C9}"/>
                </a:ext>
              </a:extLst>
            </p:cNvPr>
            <p:cNvSpPr/>
            <p:nvPr/>
          </p:nvSpPr>
          <p:spPr bwMode="auto">
            <a:xfrm>
              <a:off x="11074983" y="1724889"/>
              <a:ext cx="102281" cy="10228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B5E52DAC-1CFF-029A-68A8-239FAB914156}"/>
                </a:ext>
              </a:extLst>
            </p:cNvPr>
            <p:cNvSpPr/>
            <p:nvPr/>
          </p:nvSpPr>
          <p:spPr bwMode="auto">
            <a:xfrm>
              <a:off x="11074983" y="1877289"/>
              <a:ext cx="102281" cy="1022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A32EC924-B35A-F22F-1E5C-5F352B8FF186}"/>
                </a:ext>
              </a:extLst>
            </p:cNvPr>
            <p:cNvSpPr/>
            <p:nvPr/>
          </p:nvSpPr>
          <p:spPr bwMode="auto">
            <a:xfrm>
              <a:off x="11074983" y="2029689"/>
              <a:ext cx="102281" cy="10228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CEAFEABA-2572-8C92-E9A3-0336271E0AE3}"/>
                </a:ext>
              </a:extLst>
            </p:cNvPr>
            <p:cNvSpPr/>
            <p:nvPr/>
          </p:nvSpPr>
          <p:spPr bwMode="auto">
            <a:xfrm>
              <a:off x="11074983" y="2182089"/>
              <a:ext cx="102281" cy="10228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2" name="TextBox 31">
            <a:extLst>
              <a:ext uri="{FF2B5EF4-FFF2-40B4-BE49-F238E27FC236}">
                <a16:creationId xmlns:a16="http://schemas.microsoft.com/office/drawing/2014/main" id="{8BD53065-BB7E-546C-F840-8A84D10B46B5}"/>
              </a:ext>
            </a:extLst>
          </p:cNvPr>
          <p:cNvSpPr txBox="1"/>
          <p:nvPr/>
        </p:nvSpPr>
        <p:spPr bwMode="auto">
          <a:xfrm>
            <a:off x="11019586" y="1227003"/>
            <a:ext cx="388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grpSp>
        <p:nvGrpSpPr>
          <p:cNvPr id="38" name="Group 37">
            <a:extLst>
              <a:ext uri="{FF2B5EF4-FFF2-40B4-BE49-F238E27FC236}">
                <a16:creationId xmlns:a16="http://schemas.microsoft.com/office/drawing/2014/main" id="{CAE3C097-352E-3476-5CEF-CADFEF0DA2B0}"/>
              </a:ext>
            </a:extLst>
          </p:cNvPr>
          <p:cNvGrpSpPr/>
          <p:nvPr/>
        </p:nvGrpSpPr>
        <p:grpSpPr>
          <a:xfrm>
            <a:off x="7185820" y="1578076"/>
            <a:ext cx="59405" cy="196330"/>
            <a:chOff x="7336451" y="2331483"/>
            <a:chExt cx="59405" cy="196330"/>
          </a:xfrm>
        </p:grpSpPr>
        <p:cxnSp>
          <p:nvCxnSpPr>
            <p:cNvPr id="36" name="Straight Connector 35">
              <a:extLst>
                <a:ext uri="{FF2B5EF4-FFF2-40B4-BE49-F238E27FC236}">
                  <a16:creationId xmlns:a16="http://schemas.microsoft.com/office/drawing/2014/main" id="{2D4373D5-0139-15E6-F6CA-078B24662940}"/>
                </a:ext>
              </a:extLst>
            </p:cNvPr>
            <p:cNvCxnSpPr>
              <a:cxnSpLocks/>
            </p:cNvCxnSpPr>
            <p:nvPr/>
          </p:nvCxnSpPr>
          <p:spPr bwMode="auto">
            <a:xfrm>
              <a:off x="7338229" y="233148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7FD22CA-1693-9769-AF55-6494F20CB6DB}"/>
                </a:ext>
              </a:extLst>
            </p:cNvPr>
            <p:cNvCxnSpPr>
              <a:cxnSpLocks/>
            </p:cNvCxnSpPr>
            <p:nvPr/>
          </p:nvCxnSpPr>
          <p:spPr bwMode="auto">
            <a:xfrm>
              <a:off x="7336451" y="2527813"/>
              <a:ext cx="57627"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AB02FA49-BDD1-7045-52B2-85A0ECF2BEB8}"/>
              </a:ext>
            </a:extLst>
          </p:cNvPr>
          <p:cNvSpPr txBox="1"/>
          <p:nvPr/>
        </p:nvSpPr>
        <p:spPr bwMode="auto">
          <a:xfrm>
            <a:off x="8262522" y="1256066"/>
            <a:ext cx="1967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TIL</a:t>
            </a:r>
          </a:p>
        </p:txBody>
      </p:sp>
      <p:sp>
        <p:nvSpPr>
          <p:cNvPr id="40" name="TextBox 39">
            <a:extLst>
              <a:ext uri="{FF2B5EF4-FFF2-40B4-BE49-F238E27FC236}">
                <a16:creationId xmlns:a16="http://schemas.microsoft.com/office/drawing/2014/main" id="{51E0464A-1109-CDA4-6A44-F33F3486B957}"/>
              </a:ext>
            </a:extLst>
          </p:cNvPr>
          <p:cNvSpPr txBox="1"/>
          <p:nvPr/>
        </p:nvSpPr>
        <p:spPr bwMode="auto">
          <a:xfrm>
            <a:off x="6799519" y="181646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1" name="TextBox 40">
            <a:extLst>
              <a:ext uri="{FF2B5EF4-FFF2-40B4-BE49-F238E27FC236}">
                <a16:creationId xmlns:a16="http://schemas.microsoft.com/office/drawing/2014/main" id="{AFF6750C-1449-5C45-48E5-0AED2E55AB34}"/>
              </a:ext>
            </a:extLst>
          </p:cNvPr>
          <p:cNvSpPr txBox="1"/>
          <p:nvPr/>
        </p:nvSpPr>
        <p:spPr bwMode="auto">
          <a:xfrm>
            <a:off x="6799519" y="162081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a:t>
            </a:r>
          </a:p>
        </p:txBody>
      </p:sp>
      <p:grpSp>
        <p:nvGrpSpPr>
          <p:cNvPr id="81" name="Group 80">
            <a:extLst>
              <a:ext uri="{FF2B5EF4-FFF2-40B4-BE49-F238E27FC236}">
                <a16:creationId xmlns:a16="http://schemas.microsoft.com/office/drawing/2014/main" id="{C3278EBA-CCD9-61EC-CE34-6A6409F66F2E}"/>
              </a:ext>
            </a:extLst>
          </p:cNvPr>
          <p:cNvGrpSpPr/>
          <p:nvPr/>
        </p:nvGrpSpPr>
        <p:grpSpPr>
          <a:xfrm>
            <a:off x="7363158" y="2417084"/>
            <a:ext cx="1035779" cy="380051"/>
            <a:chOff x="7363158" y="2417084"/>
            <a:chExt cx="1035779" cy="380051"/>
          </a:xfrm>
        </p:grpSpPr>
        <p:cxnSp>
          <p:nvCxnSpPr>
            <p:cNvPr id="44" name="Straight Connector 43">
              <a:extLst>
                <a:ext uri="{FF2B5EF4-FFF2-40B4-BE49-F238E27FC236}">
                  <a16:creationId xmlns:a16="http://schemas.microsoft.com/office/drawing/2014/main" id="{D3E8F3AD-1FB2-C899-A183-DE566B3218D6}"/>
                </a:ext>
              </a:extLst>
            </p:cNvPr>
            <p:cNvCxnSpPr>
              <a:cxnSpLocks/>
            </p:cNvCxnSpPr>
            <p:nvPr/>
          </p:nvCxnSpPr>
          <p:spPr bwMode="auto">
            <a:xfrm flipV="1">
              <a:off x="7363158" y="2417084"/>
              <a:ext cx="0" cy="364066"/>
            </a:xfrm>
            <a:prstGeom prst="line">
              <a:avLst/>
            </a:prstGeom>
            <a:noFill/>
            <a:ln w="38100"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8244721-144F-3245-8BF3-6758A8405C6F}"/>
                </a:ext>
              </a:extLst>
            </p:cNvPr>
            <p:cNvCxnSpPr>
              <a:cxnSpLocks/>
            </p:cNvCxnSpPr>
            <p:nvPr/>
          </p:nvCxnSpPr>
          <p:spPr bwMode="auto">
            <a:xfrm flipV="1">
              <a:off x="7414947" y="2458145"/>
              <a:ext cx="0" cy="323005"/>
            </a:xfrm>
            <a:prstGeom prst="line">
              <a:avLst/>
            </a:prstGeom>
            <a:noFill/>
            <a:ln w="38100"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2F8A3E7-FDBA-903D-7E9B-576F58FE7672}"/>
                </a:ext>
              </a:extLst>
            </p:cNvPr>
            <p:cNvCxnSpPr>
              <a:cxnSpLocks/>
            </p:cNvCxnSpPr>
            <p:nvPr/>
          </p:nvCxnSpPr>
          <p:spPr bwMode="auto">
            <a:xfrm flipV="1">
              <a:off x="7466736" y="2552089"/>
              <a:ext cx="0" cy="229061"/>
            </a:xfrm>
            <a:prstGeom prst="line">
              <a:avLst/>
            </a:prstGeom>
            <a:noFill/>
            <a:ln w="38100"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15D35F5-57B7-5C29-B321-F9F431064732}"/>
                </a:ext>
              </a:extLst>
            </p:cNvPr>
            <p:cNvCxnSpPr>
              <a:cxnSpLocks/>
            </p:cNvCxnSpPr>
            <p:nvPr/>
          </p:nvCxnSpPr>
          <p:spPr bwMode="auto">
            <a:xfrm flipV="1">
              <a:off x="7518525" y="2567579"/>
              <a:ext cx="0" cy="213571"/>
            </a:xfrm>
            <a:prstGeom prst="line">
              <a:avLst/>
            </a:prstGeom>
            <a:noFill/>
            <a:ln w="38100"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0D5D445-AFF4-23A7-15D3-4981976D4382}"/>
                </a:ext>
              </a:extLst>
            </p:cNvPr>
            <p:cNvCxnSpPr>
              <a:cxnSpLocks/>
            </p:cNvCxnSpPr>
            <p:nvPr/>
          </p:nvCxnSpPr>
          <p:spPr bwMode="auto">
            <a:xfrm flipV="1">
              <a:off x="7570314" y="2577170"/>
              <a:ext cx="0" cy="213571"/>
            </a:xfrm>
            <a:prstGeom prst="line">
              <a:avLst/>
            </a:prstGeom>
            <a:noFill/>
            <a:ln w="3810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50EAAC3-1DA7-6045-053C-94F65B8D39A3}"/>
                </a:ext>
              </a:extLst>
            </p:cNvPr>
            <p:cNvCxnSpPr>
              <a:cxnSpLocks/>
            </p:cNvCxnSpPr>
            <p:nvPr/>
          </p:nvCxnSpPr>
          <p:spPr bwMode="auto">
            <a:xfrm flipV="1">
              <a:off x="7622103" y="2605443"/>
              <a:ext cx="0" cy="175707"/>
            </a:xfrm>
            <a:prstGeom prst="line">
              <a:avLst/>
            </a:prstGeom>
            <a:noFill/>
            <a:ln w="3810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DEF0B5A-9C52-3058-2810-8B7654549561}"/>
                </a:ext>
              </a:extLst>
            </p:cNvPr>
            <p:cNvCxnSpPr>
              <a:cxnSpLocks/>
            </p:cNvCxnSpPr>
            <p:nvPr/>
          </p:nvCxnSpPr>
          <p:spPr bwMode="auto">
            <a:xfrm flipV="1">
              <a:off x="7673892" y="2621428"/>
              <a:ext cx="0" cy="169313"/>
            </a:xfrm>
            <a:prstGeom prst="line">
              <a:avLst/>
            </a:prstGeom>
            <a:noFill/>
            <a:ln w="3810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D6C1CDC-719A-4720-90F7-599A10FE1B0C}"/>
                </a:ext>
              </a:extLst>
            </p:cNvPr>
            <p:cNvCxnSpPr>
              <a:cxnSpLocks/>
            </p:cNvCxnSpPr>
            <p:nvPr/>
          </p:nvCxnSpPr>
          <p:spPr bwMode="auto">
            <a:xfrm flipV="1">
              <a:off x="7725681" y="2627822"/>
              <a:ext cx="0" cy="153328"/>
            </a:xfrm>
            <a:prstGeom prst="line">
              <a:avLst/>
            </a:prstGeom>
            <a:noFill/>
            <a:ln w="3810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45B0D10-7756-8E9F-EE22-519956591675}"/>
                </a:ext>
              </a:extLst>
            </p:cNvPr>
            <p:cNvCxnSpPr>
              <a:cxnSpLocks/>
            </p:cNvCxnSpPr>
            <p:nvPr/>
          </p:nvCxnSpPr>
          <p:spPr bwMode="auto">
            <a:xfrm flipV="1">
              <a:off x="7777470" y="2627822"/>
              <a:ext cx="0" cy="169313"/>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076B792-3E19-314C-78BA-A02CD67EA587}"/>
                </a:ext>
              </a:extLst>
            </p:cNvPr>
            <p:cNvCxnSpPr>
              <a:cxnSpLocks/>
            </p:cNvCxnSpPr>
            <p:nvPr/>
          </p:nvCxnSpPr>
          <p:spPr bwMode="auto">
            <a:xfrm flipV="1">
              <a:off x="7829259" y="2650059"/>
              <a:ext cx="0" cy="131091"/>
            </a:xfrm>
            <a:prstGeom prst="line">
              <a:avLst/>
            </a:prstGeom>
            <a:noFill/>
            <a:ln w="3810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5ABF49D-0172-8213-0A6B-E6FCDA034FB0}"/>
                </a:ext>
              </a:extLst>
            </p:cNvPr>
            <p:cNvCxnSpPr>
              <a:cxnSpLocks/>
            </p:cNvCxnSpPr>
            <p:nvPr/>
          </p:nvCxnSpPr>
          <p:spPr bwMode="auto">
            <a:xfrm flipV="1">
              <a:off x="7881048" y="2659650"/>
              <a:ext cx="0" cy="131091"/>
            </a:xfrm>
            <a:prstGeom prst="line">
              <a:avLst/>
            </a:prstGeom>
            <a:noFill/>
            <a:ln w="3810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D81F184-DFE3-311C-6215-9F0FB6E46B4E}"/>
                </a:ext>
              </a:extLst>
            </p:cNvPr>
            <p:cNvCxnSpPr>
              <a:cxnSpLocks/>
            </p:cNvCxnSpPr>
            <p:nvPr/>
          </p:nvCxnSpPr>
          <p:spPr bwMode="auto">
            <a:xfrm flipV="1">
              <a:off x="7932837" y="2661290"/>
              <a:ext cx="0" cy="131091"/>
            </a:xfrm>
            <a:prstGeom prst="line">
              <a:avLst/>
            </a:prstGeom>
            <a:noFill/>
            <a:ln w="3810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F75F941-1924-FC3B-B5EF-3896C925C62F}"/>
                </a:ext>
              </a:extLst>
            </p:cNvPr>
            <p:cNvCxnSpPr>
              <a:cxnSpLocks/>
            </p:cNvCxnSpPr>
            <p:nvPr/>
          </p:nvCxnSpPr>
          <p:spPr bwMode="auto">
            <a:xfrm flipV="1">
              <a:off x="7984626" y="2682113"/>
              <a:ext cx="0" cy="99037"/>
            </a:xfrm>
            <a:prstGeom prst="line">
              <a:avLst/>
            </a:prstGeom>
            <a:noFill/>
            <a:ln w="3810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DD7B386-8402-3CD7-F383-D21309FA5674}"/>
                </a:ext>
              </a:extLst>
            </p:cNvPr>
            <p:cNvCxnSpPr>
              <a:cxnSpLocks/>
            </p:cNvCxnSpPr>
            <p:nvPr/>
          </p:nvCxnSpPr>
          <p:spPr bwMode="auto">
            <a:xfrm flipV="1">
              <a:off x="8036415" y="2687086"/>
              <a:ext cx="0" cy="94064"/>
            </a:xfrm>
            <a:prstGeom prst="line">
              <a:avLst/>
            </a:prstGeom>
            <a:noFill/>
            <a:ln w="3810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8B95F0C-1767-D8F6-C9D1-C528A70FE8FF}"/>
                </a:ext>
              </a:extLst>
            </p:cNvPr>
            <p:cNvCxnSpPr>
              <a:cxnSpLocks/>
            </p:cNvCxnSpPr>
            <p:nvPr/>
          </p:nvCxnSpPr>
          <p:spPr bwMode="auto">
            <a:xfrm flipV="1">
              <a:off x="8088204" y="2704492"/>
              <a:ext cx="0" cy="86249"/>
            </a:xfrm>
            <a:prstGeom prst="line">
              <a:avLst/>
            </a:prstGeom>
            <a:noFill/>
            <a:ln w="3810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05FB7E8-FB79-3DCE-2C46-8AEC6E8B7361}"/>
                </a:ext>
              </a:extLst>
            </p:cNvPr>
            <p:cNvCxnSpPr>
              <a:cxnSpLocks/>
            </p:cNvCxnSpPr>
            <p:nvPr/>
          </p:nvCxnSpPr>
          <p:spPr bwMode="auto">
            <a:xfrm flipV="1">
              <a:off x="8139993" y="2717132"/>
              <a:ext cx="0" cy="64018"/>
            </a:xfrm>
            <a:prstGeom prst="line">
              <a:avLst/>
            </a:prstGeom>
            <a:noFill/>
            <a:ln w="3810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A9A3C77-2BD4-5CBA-F874-6FEC33E38094}"/>
                </a:ext>
              </a:extLst>
            </p:cNvPr>
            <p:cNvCxnSpPr>
              <a:cxnSpLocks/>
            </p:cNvCxnSpPr>
            <p:nvPr/>
          </p:nvCxnSpPr>
          <p:spPr bwMode="auto">
            <a:xfrm flipV="1">
              <a:off x="8191782" y="2717575"/>
              <a:ext cx="0" cy="73166"/>
            </a:xfrm>
            <a:prstGeom prst="line">
              <a:avLst/>
            </a:prstGeom>
            <a:noFill/>
            <a:ln w="381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3DD6C98-5D2C-F925-5676-8FF88F729379}"/>
                </a:ext>
              </a:extLst>
            </p:cNvPr>
            <p:cNvCxnSpPr>
              <a:cxnSpLocks/>
            </p:cNvCxnSpPr>
            <p:nvPr/>
          </p:nvCxnSpPr>
          <p:spPr bwMode="auto">
            <a:xfrm flipV="1">
              <a:off x="8243571" y="2729920"/>
              <a:ext cx="0" cy="64018"/>
            </a:xfrm>
            <a:prstGeom prst="line">
              <a:avLst/>
            </a:prstGeom>
            <a:noFill/>
            <a:ln w="3810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B048BD6-89CB-CA76-BB8E-0D0517BBABD2}"/>
                </a:ext>
              </a:extLst>
            </p:cNvPr>
            <p:cNvCxnSpPr>
              <a:cxnSpLocks/>
            </p:cNvCxnSpPr>
            <p:nvPr/>
          </p:nvCxnSpPr>
          <p:spPr bwMode="auto">
            <a:xfrm flipV="1">
              <a:off x="8295360" y="2729920"/>
              <a:ext cx="0" cy="64018"/>
            </a:xfrm>
            <a:prstGeom prst="line">
              <a:avLst/>
            </a:prstGeom>
            <a:noFill/>
            <a:ln w="381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619793D-FC03-01B6-96CC-4507CB6FE312}"/>
                </a:ext>
              </a:extLst>
            </p:cNvPr>
            <p:cNvCxnSpPr>
              <a:cxnSpLocks/>
            </p:cNvCxnSpPr>
            <p:nvPr/>
          </p:nvCxnSpPr>
          <p:spPr bwMode="auto">
            <a:xfrm flipV="1">
              <a:off x="8347149" y="2729920"/>
              <a:ext cx="0" cy="64018"/>
            </a:xfrm>
            <a:prstGeom prst="line">
              <a:avLst/>
            </a:prstGeom>
            <a:noFill/>
            <a:ln w="3810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D54C9D6-1F76-E8F7-0073-D57DF0EE163F}"/>
                </a:ext>
              </a:extLst>
            </p:cNvPr>
            <p:cNvCxnSpPr>
              <a:cxnSpLocks/>
            </p:cNvCxnSpPr>
            <p:nvPr/>
          </p:nvCxnSpPr>
          <p:spPr bwMode="auto">
            <a:xfrm flipV="1">
              <a:off x="8398937" y="2747616"/>
              <a:ext cx="0" cy="46322"/>
            </a:xfrm>
            <a:prstGeom prst="line">
              <a:avLst/>
            </a:prstGeom>
            <a:noFill/>
            <a:ln w="38100" cap="flat" cmpd="sng" algn="ctr">
              <a:solidFill>
                <a:schemeClr val="accent1"/>
              </a:solidFill>
              <a:prstDash val="solid"/>
              <a:round/>
              <a:headEnd type="none" w="med" len="med"/>
              <a:tailEnd type="none" w="med" len="med"/>
            </a:ln>
            <a:effectLst/>
          </p:spPr>
        </p:cxnSp>
      </p:grpSp>
      <p:cxnSp>
        <p:nvCxnSpPr>
          <p:cNvPr id="82" name="Straight Connector 81">
            <a:extLst>
              <a:ext uri="{FF2B5EF4-FFF2-40B4-BE49-F238E27FC236}">
                <a16:creationId xmlns:a16="http://schemas.microsoft.com/office/drawing/2014/main" id="{A418324C-6DAD-BEEB-86A4-2AB288B690AA}"/>
              </a:ext>
            </a:extLst>
          </p:cNvPr>
          <p:cNvCxnSpPr>
            <a:cxnSpLocks/>
          </p:cNvCxnSpPr>
          <p:nvPr/>
        </p:nvCxnSpPr>
        <p:spPr bwMode="auto">
          <a:xfrm flipV="1">
            <a:off x="8659409" y="2777886"/>
            <a:ext cx="0" cy="24157"/>
          </a:xfrm>
          <a:prstGeom prst="line">
            <a:avLst/>
          </a:prstGeom>
          <a:noFill/>
          <a:ln w="3810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C3270C5-6557-153D-1C33-65E229748773}"/>
              </a:ext>
            </a:extLst>
          </p:cNvPr>
          <p:cNvCxnSpPr>
            <a:cxnSpLocks/>
          </p:cNvCxnSpPr>
          <p:nvPr/>
        </p:nvCxnSpPr>
        <p:spPr bwMode="auto">
          <a:xfrm flipV="1">
            <a:off x="8711266" y="2784280"/>
            <a:ext cx="0" cy="24157"/>
          </a:xfrm>
          <a:prstGeom prst="line">
            <a:avLst/>
          </a:prstGeom>
          <a:noFill/>
          <a:ln w="3810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CBFE83E-9143-5E7E-D9FC-82F613D8F895}"/>
              </a:ext>
            </a:extLst>
          </p:cNvPr>
          <p:cNvCxnSpPr>
            <a:cxnSpLocks/>
          </p:cNvCxnSpPr>
          <p:nvPr/>
        </p:nvCxnSpPr>
        <p:spPr bwMode="auto">
          <a:xfrm flipV="1">
            <a:off x="8763123" y="2777886"/>
            <a:ext cx="0" cy="38403"/>
          </a:xfrm>
          <a:prstGeom prst="line">
            <a:avLst/>
          </a:prstGeom>
          <a:noFill/>
          <a:ln w="3810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E684BA0-60F7-DC6F-D007-FB42448A5DA9}"/>
              </a:ext>
            </a:extLst>
          </p:cNvPr>
          <p:cNvCxnSpPr>
            <a:cxnSpLocks/>
          </p:cNvCxnSpPr>
          <p:nvPr/>
        </p:nvCxnSpPr>
        <p:spPr bwMode="auto">
          <a:xfrm flipV="1">
            <a:off x="8814980" y="2784280"/>
            <a:ext cx="0" cy="56403"/>
          </a:xfrm>
          <a:prstGeom prst="line">
            <a:avLst/>
          </a:prstGeom>
          <a:noFill/>
          <a:ln w="3810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A045B5B-252C-7B7A-3897-C14B63919D3E}"/>
              </a:ext>
            </a:extLst>
          </p:cNvPr>
          <p:cNvCxnSpPr>
            <a:cxnSpLocks/>
          </p:cNvCxnSpPr>
          <p:nvPr/>
        </p:nvCxnSpPr>
        <p:spPr bwMode="auto">
          <a:xfrm flipV="1">
            <a:off x="8866837" y="2790674"/>
            <a:ext cx="0" cy="50236"/>
          </a:xfrm>
          <a:prstGeom prst="line">
            <a:avLst/>
          </a:prstGeom>
          <a:noFill/>
          <a:ln w="3810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BBB3B3B-5662-AA87-55B1-20E395BBCC4C}"/>
              </a:ext>
            </a:extLst>
          </p:cNvPr>
          <p:cNvCxnSpPr>
            <a:cxnSpLocks/>
          </p:cNvCxnSpPr>
          <p:nvPr/>
        </p:nvCxnSpPr>
        <p:spPr bwMode="auto">
          <a:xfrm flipV="1">
            <a:off x="8918694" y="2790741"/>
            <a:ext cx="0" cy="90293"/>
          </a:xfrm>
          <a:prstGeom prst="line">
            <a:avLst/>
          </a:prstGeom>
          <a:noFill/>
          <a:ln w="381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31ECD81-149E-921E-0BAF-DACB3E4EDFF7}"/>
              </a:ext>
            </a:extLst>
          </p:cNvPr>
          <p:cNvCxnSpPr>
            <a:cxnSpLocks/>
          </p:cNvCxnSpPr>
          <p:nvPr/>
        </p:nvCxnSpPr>
        <p:spPr bwMode="auto">
          <a:xfrm flipV="1">
            <a:off x="8970551" y="2790741"/>
            <a:ext cx="0" cy="128157"/>
          </a:xfrm>
          <a:prstGeom prst="line">
            <a:avLst/>
          </a:prstGeom>
          <a:noFill/>
          <a:ln w="381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3F222D6-6F2B-201B-8B99-E2C76D027F96}"/>
              </a:ext>
            </a:extLst>
          </p:cNvPr>
          <p:cNvCxnSpPr>
            <a:cxnSpLocks/>
          </p:cNvCxnSpPr>
          <p:nvPr/>
        </p:nvCxnSpPr>
        <p:spPr bwMode="auto">
          <a:xfrm flipV="1">
            <a:off x="9022408" y="2770777"/>
            <a:ext cx="0" cy="151318"/>
          </a:xfrm>
          <a:prstGeom prst="line">
            <a:avLst/>
          </a:prstGeom>
          <a:noFill/>
          <a:ln w="3810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32E052E-2523-244F-947E-F7652CC608B6}"/>
              </a:ext>
            </a:extLst>
          </p:cNvPr>
          <p:cNvCxnSpPr>
            <a:cxnSpLocks/>
          </p:cNvCxnSpPr>
          <p:nvPr/>
        </p:nvCxnSpPr>
        <p:spPr bwMode="auto">
          <a:xfrm flipV="1">
            <a:off x="9074265" y="2784280"/>
            <a:ext cx="0" cy="156287"/>
          </a:xfrm>
          <a:prstGeom prst="line">
            <a:avLst/>
          </a:prstGeom>
          <a:noFill/>
          <a:ln w="381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A67BBFD-245E-FD0D-B0CD-95E74063DF0F}"/>
              </a:ext>
            </a:extLst>
          </p:cNvPr>
          <p:cNvCxnSpPr>
            <a:cxnSpLocks/>
          </p:cNvCxnSpPr>
          <p:nvPr/>
        </p:nvCxnSpPr>
        <p:spPr bwMode="auto">
          <a:xfrm flipV="1">
            <a:off x="9126122" y="2790741"/>
            <a:ext cx="0" cy="225485"/>
          </a:xfrm>
          <a:prstGeom prst="line">
            <a:avLst/>
          </a:prstGeom>
          <a:noFill/>
          <a:ln w="381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214CD63-3116-8995-A747-BE97008B6892}"/>
              </a:ext>
            </a:extLst>
          </p:cNvPr>
          <p:cNvCxnSpPr>
            <a:cxnSpLocks/>
          </p:cNvCxnSpPr>
          <p:nvPr/>
        </p:nvCxnSpPr>
        <p:spPr bwMode="auto">
          <a:xfrm flipV="1">
            <a:off x="9177979" y="2784280"/>
            <a:ext cx="0" cy="257040"/>
          </a:xfrm>
          <a:prstGeom prst="line">
            <a:avLst/>
          </a:prstGeom>
          <a:noFill/>
          <a:ln w="38100" cap="flat" cmpd="sng" algn="ctr">
            <a:solidFill>
              <a:schemeClr val="accent2"/>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C9AFAFD-714C-C88F-B18D-A459E672536E}"/>
              </a:ext>
            </a:extLst>
          </p:cNvPr>
          <p:cNvCxnSpPr>
            <a:cxnSpLocks/>
          </p:cNvCxnSpPr>
          <p:nvPr/>
        </p:nvCxnSpPr>
        <p:spPr bwMode="auto">
          <a:xfrm flipV="1">
            <a:off x="9229836" y="2784280"/>
            <a:ext cx="0" cy="319542"/>
          </a:xfrm>
          <a:prstGeom prst="line">
            <a:avLst/>
          </a:prstGeom>
          <a:noFill/>
          <a:ln w="3810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B4A51C2-4179-F224-C7EF-2F09649F46A6}"/>
              </a:ext>
            </a:extLst>
          </p:cNvPr>
          <p:cNvCxnSpPr>
            <a:cxnSpLocks/>
          </p:cNvCxnSpPr>
          <p:nvPr/>
        </p:nvCxnSpPr>
        <p:spPr bwMode="auto">
          <a:xfrm flipV="1">
            <a:off x="9385407" y="2784280"/>
            <a:ext cx="0" cy="378501"/>
          </a:xfrm>
          <a:prstGeom prst="line">
            <a:avLst/>
          </a:prstGeom>
          <a:noFill/>
          <a:ln w="38100" cap="flat" cmpd="sng" algn="ctr">
            <a:solidFill>
              <a:schemeClr val="accent2"/>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955BDF1-8863-57A7-C2FE-23B332A63AA5}"/>
              </a:ext>
            </a:extLst>
          </p:cNvPr>
          <p:cNvCxnSpPr>
            <a:cxnSpLocks/>
          </p:cNvCxnSpPr>
          <p:nvPr/>
        </p:nvCxnSpPr>
        <p:spPr bwMode="auto">
          <a:xfrm flipV="1">
            <a:off x="9437264" y="2790674"/>
            <a:ext cx="0" cy="378501"/>
          </a:xfrm>
          <a:prstGeom prst="line">
            <a:avLst/>
          </a:prstGeom>
          <a:noFill/>
          <a:ln w="38100" cap="flat" cmpd="sng" algn="ctr">
            <a:solidFill>
              <a:schemeClr val="accent2"/>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05E38B0-9A42-3905-3C24-8C186840091C}"/>
              </a:ext>
            </a:extLst>
          </p:cNvPr>
          <p:cNvCxnSpPr>
            <a:cxnSpLocks/>
          </p:cNvCxnSpPr>
          <p:nvPr/>
        </p:nvCxnSpPr>
        <p:spPr bwMode="auto">
          <a:xfrm flipV="1">
            <a:off x="9489121" y="2790674"/>
            <a:ext cx="0" cy="386772"/>
          </a:xfrm>
          <a:prstGeom prst="line">
            <a:avLst/>
          </a:prstGeom>
          <a:noFill/>
          <a:ln w="38100" cap="flat" cmpd="sng" algn="ctr">
            <a:solidFill>
              <a:schemeClr val="accent2"/>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5395E48-3F08-36B7-A886-74DFD7B9B81D}"/>
              </a:ext>
            </a:extLst>
          </p:cNvPr>
          <p:cNvCxnSpPr>
            <a:cxnSpLocks/>
          </p:cNvCxnSpPr>
          <p:nvPr/>
        </p:nvCxnSpPr>
        <p:spPr bwMode="auto">
          <a:xfrm flipV="1">
            <a:off x="9540978" y="2777886"/>
            <a:ext cx="0" cy="414120"/>
          </a:xfrm>
          <a:prstGeom prst="line">
            <a:avLst/>
          </a:prstGeom>
          <a:noFill/>
          <a:ln w="381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F76C8283-8834-B677-A9D7-E4A95BBE3B18}"/>
              </a:ext>
            </a:extLst>
          </p:cNvPr>
          <p:cNvCxnSpPr>
            <a:cxnSpLocks/>
          </p:cNvCxnSpPr>
          <p:nvPr/>
        </p:nvCxnSpPr>
        <p:spPr bwMode="auto">
          <a:xfrm flipV="1">
            <a:off x="9592835" y="2790674"/>
            <a:ext cx="0" cy="410929"/>
          </a:xfrm>
          <a:prstGeom prst="line">
            <a:avLst/>
          </a:prstGeom>
          <a:noFill/>
          <a:ln w="38100" cap="flat" cmpd="sng" algn="ctr">
            <a:solidFill>
              <a:schemeClr val="accent2"/>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C6D071E-3524-BADB-82A3-A8303BEFA340}"/>
              </a:ext>
            </a:extLst>
          </p:cNvPr>
          <p:cNvCxnSpPr>
            <a:cxnSpLocks/>
          </p:cNvCxnSpPr>
          <p:nvPr/>
        </p:nvCxnSpPr>
        <p:spPr bwMode="auto">
          <a:xfrm flipV="1">
            <a:off x="9644692" y="2777886"/>
            <a:ext cx="0" cy="443804"/>
          </a:xfrm>
          <a:prstGeom prst="line">
            <a:avLst/>
          </a:prstGeom>
          <a:noFill/>
          <a:ln w="38100" cap="flat" cmpd="sng" algn="ctr">
            <a:solidFill>
              <a:schemeClr val="accent2"/>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9BE1729-02B8-C0C0-EF46-38312A74C281}"/>
              </a:ext>
            </a:extLst>
          </p:cNvPr>
          <p:cNvCxnSpPr>
            <a:cxnSpLocks/>
          </p:cNvCxnSpPr>
          <p:nvPr/>
        </p:nvCxnSpPr>
        <p:spPr bwMode="auto">
          <a:xfrm flipV="1">
            <a:off x="9696549" y="2777886"/>
            <a:ext cx="0" cy="482139"/>
          </a:xfrm>
          <a:prstGeom prst="line">
            <a:avLst/>
          </a:prstGeom>
          <a:noFill/>
          <a:ln w="38100" cap="flat" cmpd="sng" algn="ctr">
            <a:solidFill>
              <a:schemeClr val="accent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96E23B8-423A-C758-528D-65C8D3C236D9}"/>
              </a:ext>
            </a:extLst>
          </p:cNvPr>
          <p:cNvCxnSpPr>
            <a:cxnSpLocks/>
          </p:cNvCxnSpPr>
          <p:nvPr/>
        </p:nvCxnSpPr>
        <p:spPr bwMode="auto">
          <a:xfrm flipV="1">
            <a:off x="9748406" y="2777886"/>
            <a:ext cx="0" cy="482139"/>
          </a:xfrm>
          <a:prstGeom prst="line">
            <a:avLst/>
          </a:prstGeom>
          <a:noFill/>
          <a:ln w="38100" cap="flat" cmpd="sng" algn="ctr">
            <a:solidFill>
              <a:schemeClr val="accent2"/>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E86DCAD-8679-3D4B-64C6-878EE51E0608}"/>
              </a:ext>
            </a:extLst>
          </p:cNvPr>
          <p:cNvCxnSpPr>
            <a:cxnSpLocks/>
          </p:cNvCxnSpPr>
          <p:nvPr/>
        </p:nvCxnSpPr>
        <p:spPr bwMode="auto">
          <a:xfrm flipV="1">
            <a:off x="9800263" y="2787477"/>
            <a:ext cx="0" cy="482139"/>
          </a:xfrm>
          <a:prstGeom prst="line">
            <a:avLst/>
          </a:prstGeom>
          <a:noFill/>
          <a:ln w="38100" cap="flat" cmpd="sng" algn="ctr">
            <a:solidFill>
              <a:schemeClr val="accent2"/>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FD3C243-8C0E-6D8B-452D-32E55E670D64}"/>
              </a:ext>
            </a:extLst>
          </p:cNvPr>
          <p:cNvCxnSpPr>
            <a:cxnSpLocks/>
          </p:cNvCxnSpPr>
          <p:nvPr/>
        </p:nvCxnSpPr>
        <p:spPr bwMode="auto">
          <a:xfrm flipV="1">
            <a:off x="9333550" y="2784280"/>
            <a:ext cx="0" cy="363867"/>
          </a:xfrm>
          <a:prstGeom prst="line">
            <a:avLst/>
          </a:prstGeom>
          <a:noFill/>
          <a:ln w="3810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5407934-7039-E2E6-9B02-0B07E552B633}"/>
              </a:ext>
            </a:extLst>
          </p:cNvPr>
          <p:cNvCxnSpPr>
            <a:cxnSpLocks/>
          </p:cNvCxnSpPr>
          <p:nvPr/>
        </p:nvCxnSpPr>
        <p:spPr bwMode="auto">
          <a:xfrm flipV="1">
            <a:off x="9281693" y="2790674"/>
            <a:ext cx="0" cy="317474"/>
          </a:xfrm>
          <a:prstGeom prst="line">
            <a:avLst/>
          </a:prstGeom>
          <a:noFill/>
          <a:ln w="38100" cap="flat" cmpd="sng" algn="ctr">
            <a:solidFill>
              <a:schemeClr val="accent2"/>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C9C709A-3CBE-042D-E5E9-1C595D086FAB}"/>
              </a:ext>
            </a:extLst>
          </p:cNvPr>
          <p:cNvCxnSpPr>
            <a:cxnSpLocks/>
          </p:cNvCxnSpPr>
          <p:nvPr/>
        </p:nvCxnSpPr>
        <p:spPr bwMode="auto">
          <a:xfrm flipV="1">
            <a:off x="9852120" y="2770777"/>
            <a:ext cx="0" cy="498162"/>
          </a:xfrm>
          <a:prstGeom prst="line">
            <a:avLst/>
          </a:prstGeom>
          <a:noFill/>
          <a:ln w="381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216B42B-A528-28BF-64E8-E04CE6664836}"/>
              </a:ext>
            </a:extLst>
          </p:cNvPr>
          <p:cNvCxnSpPr>
            <a:cxnSpLocks/>
          </p:cNvCxnSpPr>
          <p:nvPr/>
        </p:nvCxnSpPr>
        <p:spPr bwMode="auto">
          <a:xfrm flipV="1">
            <a:off x="9903977" y="2793856"/>
            <a:ext cx="0" cy="482139"/>
          </a:xfrm>
          <a:prstGeom prst="line">
            <a:avLst/>
          </a:prstGeom>
          <a:noFill/>
          <a:ln w="38100" cap="flat" cmpd="sng" algn="ctr">
            <a:solidFill>
              <a:schemeClr val="accent2"/>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9B710C5-6FCE-7D77-26C4-68995250B1AB}"/>
              </a:ext>
            </a:extLst>
          </p:cNvPr>
          <p:cNvCxnSpPr>
            <a:cxnSpLocks/>
          </p:cNvCxnSpPr>
          <p:nvPr/>
        </p:nvCxnSpPr>
        <p:spPr bwMode="auto">
          <a:xfrm flipV="1">
            <a:off x="9955834" y="2777886"/>
            <a:ext cx="0" cy="512367"/>
          </a:xfrm>
          <a:prstGeom prst="line">
            <a:avLst/>
          </a:prstGeom>
          <a:noFill/>
          <a:ln w="38100" cap="flat" cmpd="sng" algn="ctr">
            <a:solidFill>
              <a:schemeClr val="accent4"/>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6DA1AD8-00B4-CAC6-2B93-5E59AE7F1E2C}"/>
              </a:ext>
            </a:extLst>
          </p:cNvPr>
          <p:cNvCxnSpPr>
            <a:cxnSpLocks/>
          </p:cNvCxnSpPr>
          <p:nvPr/>
        </p:nvCxnSpPr>
        <p:spPr bwMode="auto">
          <a:xfrm flipV="1">
            <a:off x="10007691" y="2784280"/>
            <a:ext cx="0" cy="506296"/>
          </a:xfrm>
          <a:prstGeom prst="line">
            <a:avLst/>
          </a:prstGeom>
          <a:noFill/>
          <a:ln w="38100" cap="flat" cmpd="sng" algn="ctr">
            <a:solidFill>
              <a:schemeClr val="accent2"/>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D9EC1D0-86BB-FAE0-DD09-287DBDE1456D}"/>
              </a:ext>
            </a:extLst>
          </p:cNvPr>
          <p:cNvCxnSpPr>
            <a:cxnSpLocks/>
          </p:cNvCxnSpPr>
          <p:nvPr/>
        </p:nvCxnSpPr>
        <p:spPr bwMode="auto">
          <a:xfrm flipV="1">
            <a:off x="10059548" y="2784280"/>
            <a:ext cx="0" cy="519103"/>
          </a:xfrm>
          <a:prstGeom prst="line">
            <a:avLst/>
          </a:prstGeom>
          <a:noFill/>
          <a:ln w="3810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0F1F805-BE8A-33CD-D77F-5C7404D61D62}"/>
              </a:ext>
            </a:extLst>
          </p:cNvPr>
          <p:cNvCxnSpPr>
            <a:cxnSpLocks/>
          </p:cNvCxnSpPr>
          <p:nvPr/>
        </p:nvCxnSpPr>
        <p:spPr bwMode="auto">
          <a:xfrm flipV="1">
            <a:off x="10111405" y="2787477"/>
            <a:ext cx="0" cy="519103"/>
          </a:xfrm>
          <a:prstGeom prst="line">
            <a:avLst/>
          </a:prstGeom>
          <a:noFill/>
          <a:ln w="38100" cap="flat" cmpd="sng" algn="ctr">
            <a:solidFill>
              <a:schemeClr val="accent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3FE9CD9-E9FA-E63C-66D9-C05E01E6C094}"/>
              </a:ext>
            </a:extLst>
          </p:cNvPr>
          <p:cNvCxnSpPr>
            <a:cxnSpLocks/>
          </p:cNvCxnSpPr>
          <p:nvPr/>
        </p:nvCxnSpPr>
        <p:spPr bwMode="auto">
          <a:xfrm flipV="1">
            <a:off x="10163262" y="2784280"/>
            <a:ext cx="0" cy="543260"/>
          </a:xfrm>
          <a:prstGeom prst="line">
            <a:avLst/>
          </a:prstGeom>
          <a:noFill/>
          <a:ln w="38100" cap="flat" cmpd="sng" algn="ctr">
            <a:solidFill>
              <a:schemeClr val="accent2"/>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34A5CA2-4E0C-495E-5049-5D9CCAAEBA03}"/>
              </a:ext>
            </a:extLst>
          </p:cNvPr>
          <p:cNvCxnSpPr>
            <a:cxnSpLocks/>
          </p:cNvCxnSpPr>
          <p:nvPr/>
        </p:nvCxnSpPr>
        <p:spPr bwMode="auto">
          <a:xfrm flipV="1">
            <a:off x="10215119" y="2777886"/>
            <a:ext cx="0" cy="562461"/>
          </a:xfrm>
          <a:prstGeom prst="line">
            <a:avLst/>
          </a:prstGeom>
          <a:noFill/>
          <a:ln w="38100" cap="flat" cmpd="sng" algn="ctr">
            <a:solidFill>
              <a:schemeClr val="accent2"/>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CF88FBC-F5C7-6424-3E14-78C4C6D80D3C}"/>
              </a:ext>
            </a:extLst>
          </p:cNvPr>
          <p:cNvCxnSpPr>
            <a:cxnSpLocks/>
          </p:cNvCxnSpPr>
          <p:nvPr/>
        </p:nvCxnSpPr>
        <p:spPr bwMode="auto">
          <a:xfrm flipV="1">
            <a:off x="10266976" y="2774679"/>
            <a:ext cx="0" cy="562461"/>
          </a:xfrm>
          <a:prstGeom prst="line">
            <a:avLst/>
          </a:prstGeom>
          <a:noFill/>
          <a:ln w="38100" cap="flat" cmpd="sng" algn="ctr">
            <a:solidFill>
              <a:schemeClr val="accent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767A35E-3672-F417-B45E-75AB2DF5685F}"/>
              </a:ext>
            </a:extLst>
          </p:cNvPr>
          <p:cNvCxnSpPr>
            <a:cxnSpLocks/>
          </p:cNvCxnSpPr>
          <p:nvPr/>
        </p:nvCxnSpPr>
        <p:spPr bwMode="auto">
          <a:xfrm flipV="1">
            <a:off x="10318833" y="2784280"/>
            <a:ext cx="0" cy="583693"/>
          </a:xfrm>
          <a:prstGeom prst="line">
            <a:avLst/>
          </a:prstGeom>
          <a:noFill/>
          <a:ln w="38100" cap="flat" cmpd="sng" algn="ctr">
            <a:solidFill>
              <a:schemeClr val="accent2"/>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F9BE627-6969-9490-D3D2-3AB644B0D365}"/>
              </a:ext>
            </a:extLst>
          </p:cNvPr>
          <p:cNvCxnSpPr>
            <a:cxnSpLocks/>
          </p:cNvCxnSpPr>
          <p:nvPr/>
        </p:nvCxnSpPr>
        <p:spPr bwMode="auto">
          <a:xfrm flipV="1">
            <a:off x="10370690" y="2790674"/>
            <a:ext cx="0" cy="588001"/>
          </a:xfrm>
          <a:prstGeom prst="line">
            <a:avLst/>
          </a:prstGeom>
          <a:noFill/>
          <a:ln w="38100" cap="flat" cmpd="sng" algn="ctr">
            <a:solidFill>
              <a:schemeClr val="accent2"/>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02D742B-83A8-BB95-EE1D-501BE856D9F0}"/>
              </a:ext>
            </a:extLst>
          </p:cNvPr>
          <p:cNvCxnSpPr>
            <a:cxnSpLocks/>
          </p:cNvCxnSpPr>
          <p:nvPr/>
        </p:nvCxnSpPr>
        <p:spPr bwMode="auto">
          <a:xfrm flipV="1">
            <a:off x="10422547" y="2777886"/>
            <a:ext cx="0" cy="603986"/>
          </a:xfrm>
          <a:prstGeom prst="line">
            <a:avLst/>
          </a:prstGeom>
          <a:noFill/>
          <a:ln w="38100" cap="flat" cmpd="sng" algn="ctr">
            <a:solidFill>
              <a:schemeClr val="accent4"/>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18F8113-86A2-98E2-5FC6-6A696A608F8D}"/>
              </a:ext>
            </a:extLst>
          </p:cNvPr>
          <p:cNvCxnSpPr>
            <a:cxnSpLocks/>
          </p:cNvCxnSpPr>
          <p:nvPr/>
        </p:nvCxnSpPr>
        <p:spPr bwMode="auto">
          <a:xfrm flipV="1">
            <a:off x="10474404" y="2777886"/>
            <a:ext cx="0" cy="618552"/>
          </a:xfrm>
          <a:prstGeom prst="line">
            <a:avLst/>
          </a:prstGeom>
          <a:noFill/>
          <a:ln w="38100" cap="flat" cmpd="sng" algn="ctr">
            <a:solidFill>
              <a:schemeClr val="accent2"/>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83AEC09-DB20-F523-EB9B-056C3BF98FC5}"/>
              </a:ext>
            </a:extLst>
          </p:cNvPr>
          <p:cNvCxnSpPr>
            <a:cxnSpLocks/>
          </p:cNvCxnSpPr>
          <p:nvPr/>
        </p:nvCxnSpPr>
        <p:spPr bwMode="auto">
          <a:xfrm flipV="1">
            <a:off x="10526261" y="2777886"/>
            <a:ext cx="0" cy="618552"/>
          </a:xfrm>
          <a:prstGeom prst="line">
            <a:avLst/>
          </a:prstGeom>
          <a:noFill/>
          <a:ln w="38100" cap="flat" cmpd="sng" algn="ctr">
            <a:solidFill>
              <a:schemeClr val="accent2"/>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D69034B-FB3E-0944-8072-AA681D0EADB3}"/>
              </a:ext>
            </a:extLst>
          </p:cNvPr>
          <p:cNvCxnSpPr>
            <a:cxnSpLocks/>
          </p:cNvCxnSpPr>
          <p:nvPr/>
        </p:nvCxnSpPr>
        <p:spPr bwMode="auto">
          <a:xfrm flipV="1">
            <a:off x="10578118" y="2777886"/>
            <a:ext cx="0" cy="628143"/>
          </a:xfrm>
          <a:prstGeom prst="line">
            <a:avLst/>
          </a:prstGeom>
          <a:noFill/>
          <a:ln w="38100"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F0D08A4-CD8F-E564-FFC1-BD04B41E5C38}"/>
              </a:ext>
            </a:extLst>
          </p:cNvPr>
          <p:cNvCxnSpPr>
            <a:cxnSpLocks/>
          </p:cNvCxnSpPr>
          <p:nvPr/>
        </p:nvCxnSpPr>
        <p:spPr bwMode="auto">
          <a:xfrm flipV="1">
            <a:off x="10629975" y="2777886"/>
            <a:ext cx="0" cy="640955"/>
          </a:xfrm>
          <a:prstGeom prst="line">
            <a:avLst/>
          </a:prstGeom>
          <a:noFill/>
          <a:ln w="38100" cap="flat" cmpd="sng" algn="ctr">
            <a:solidFill>
              <a:schemeClr val="accent2"/>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8512F10-2C1D-A9B0-428E-863AA5252006}"/>
              </a:ext>
            </a:extLst>
          </p:cNvPr>
          <p:cNvCxnSpPr>
            <a:cxnSpLocks/>
          </p:cNvCxnSpPr>
          <p:nvPr/>
        </p:nvCxnSpPr>
        <p:spPr bwMode="auto">
          <a:xfrm flipV="1">
            <a:off x="10681832" y="2790674"/>
            <a:ext cx="0" cy="645906"/>
          </a:xfrm>
          <a:prstGeom prst="line">
            <a:avLst/>
          </a:prstGeom>
          <a:noFill/>
          <a:ln w="38100"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87A2FA1-D23A-6886-9D5C-7D4CFEDDDDEB}"/>
              </a:ext>
            </a:extLst>
          </p:cNvPr>
          <p:cNvCxnSpPr>
            <a:cxnSpLocks/>
          </p:cNvCxnSpPr>
          <p:nvPr/>
        </p:nvCxnSpPr>
        <p:spPr bwMode="auto">
          <a:xfrm flipV="1">
            <a:off x="10733689" y="2784280"/>
            <a:ext cx="0" cy="665112"/>
          </a:xfrm>
          <a:prstGeom prst="line">
            <a:avLst/>
          </a:prstGeom>
          <a:noFill/>
          <a:ln w="38100" cap="flat" cmpd="sng" algn="ctr">
            <a:solidFill>
              <a:schemeClr val="accent2"/>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A90FB31-AEF9-4854-177E-4FBFBCED3252}"/>
              </a:ext>
            </a:extLst>
          </p:cNvPr>
          <p:cNvCxnSpPr>
            <a:cxnSpLocks/>
          </p:cNvCxnSpPr>
          <p:nvPr/>
        </p:nvCxnSpPr>
        <p:spPr bwMode="auto">
          <a:xfrm flipV="1">
            <a:off x="10785546" y="2777886"/>
            <a:ext cx="0" cy="684313"/>
          </a:xfrm>
          <a:prstGeom prst="line">
            <a:avLst/>
          </a:prstGeom>
          <a:noFill/>
          <a:ln w="38100" cap="flat" cmpd="sng" algn="ctr">
            <a:solidFill>
              <a:schemeClr val="accent2"/>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FC094F5-7F4B-C639-82A1-37B358A398AA}"/>
              </a:ext>
            </a:extLst>
          </p:cNvPr>
          <p:cNvCxnSpPr>
            <a:cxnSpLocks/>
          </p:cNvCxnSpPr>
          <p:nvPr/>
        </p:nvCxnSpPr>
        <p:spPr bwMode="auto">
          <a:xfrm flipV="1">
            <a:off x="10837403" y="2784280"/>
            <a:ext cx="0" cy="740276"/>
          </a:xfrm>
          <a:prstGeom prst="line">
            <a:avLst/>
          </a:prstGeom>
          <a:noFill/>
          <a:ln w="38100"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59467B9F-4CCF-56B8-D303-14FA2A592346}"/>
              </a:ext>
            </a:extLst>
          </p:cNvPr>
          <p:cNvCxnSpPr>
            <a:cxnSpLocks/>
          </p:cNvCxnSpPr>
          <p:nvPr/>
        </p:nvCxnSpPr>
        <p:spPr bwMode="auto">
          <a:xfrm flipV="1">
            <a:off x="10889260" y="2793890"/>
            <a:ext cx="0" cy="740276"/>
          </a:xfrm>
          <a:prstGeom prst="line">
            <a:avLst/>
          </a:prstGeom>
          <a:noFill/>
          <a:ln w="38100"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97FC32A-BAF4-A2B2-12BF-423752F03BE9}"/>
              </a:ext>
            </a:extLst>
          </p:cNvPr>
          <p:cNvCxnSpPr>
            <a:cxnSpLocks/>
          </p:cNvCxnSpPr>
          <p:nvPr/>
        </p:nvCxnSpPr>
        <p:spPr bwMode="auto">
          <a:xfrm flipV="1">
            <a:off x="10941117" y="2777886"/>
            <a:ext cx="0" cy="777864"/>
          </a:xfrm>
          <a:prstGeom prst="line">
            <a:avLst/>
          </a:prstGeom>
          <a:noFill/>
          <a:ln w="38100"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438E785-B3DE-CCBA-7069-8B7EDAF3FBBE}"/>
              </a:ext>
            </a:extLst>
          </p:cNvPr>
          <p:cNvCxnSpPr>
            <a:cxnSpLocks/>
          </p:cNvCxnSpPr>
          <p:nvPr/>
        </p:nvCxnSpPr>
        <p:spPr bwMode="auto">
          <a:xfrm flipV="1">
            <a:off x="10992974" y="2777886"/>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E24EC44-AF8B-AF96-FB5F-1679DC24E576}"/>
              </a:ext>
            </a:extLst>
          </p:cNvPr>
          <p:cNvCxnSpPr>
            <a:cxnSpLocks/>
          </p:cNvCxnSpPr>
          <p:nvPr/>
        </p:nvCxnSpPr>
        <p:spPr bwMode="auto">
          <a:xfrm flipV="1">
            <a:off x="11044831" y="2775954"/>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B469110-B3F8-603B-86A3-7283CE336B0C}"/>
              </a:ext>
            </a:extLst>
          </p:cNvPr>
          <p:cNvCxnSpPr>
            <a:cxnSpLocks/>
          </p:cNvCxnSpPr>
          <p:nvPr/>
        </p:nvCxnSpPr>
        <p:spPr bwMode="auto">
          <a:xfrm flipV="1">
            <a:off x="11096688" y="2779818"/>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06CBB9F-B2D0-06BB-561F-7E58B9918F6E}"/>
              </a:ext>
            </a:extLst>
          </p:cNvPr>
          <p:cNvCxnSpPr>
            <a:cxnSpLocks/>
          </p:cNvCxnSpPr>
          <p:nvPr/>
        </p:nvCxnSpPr>
        <p:spPr bwMode="auto">
          <a:xfrm flipV="1">
            <a:off x="11148545" y="2777886"/>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80BDFF2-8597-2B06-55C9-D42E22339145}"/>
              </a:ext>
            </a:extLst>
          </p:cNvPr>
          <p:cNvCxnSpPr>
            <a:cxnSpLocks/>
          </p:cNvCxnSpPr>
          <p:nvPr/>
        </p:nvCxnSpPr>
        <p:spPr bwMode="auto">
          <a:xfrm flipV="1">
            <a:off x="11200402" y="2783152"/>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8453290-0A72-D8C1-4A9A-F667E6E2D580}"/>
              </a:ext>
            </a:extLst>
          </p:cNvPr>
          <p:cNvCxnSpPr>
            <a:cxnSpLocks/>
          </p:cNvCxnSpPr>
          <p:nvPr/>
        </p:nvCxnSpPr>
        <p:spPr bwMode="auto">
          <a:xfrm flipV="1">
            <a:off x="11252259" y="2781220"/>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D7E6C4BE-028B-5691-21F7-8873C3367415}"/>
              </a:ext>
            </a:extLst>
          </p:cNvPr>
          <p:cNvCxnSpPr>
            <a:cxnSpLocks/>
          </p:cNvCxnSpPr>
          <p:nvPr/>
        </p:nvCxnSpPr>
        <p:spPr bwMode="auto">
          <a:xfrm flipV="1">
            <a:off x="11304116" y="2777886"/>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7E69AC9-B125-2E71-3B5E-3CDE818CE3AB}"/>
              </a:ext>
            </a:extLst>
          </p:cNvPr>
          <p:cNvCxnSpPr>
            <a:cxnSpLocks/>
          </p:cNvCxnSpPr>
          <p:nvPr/>
        </p:nvCxnSpPr>
        <p:spPr bwMode="auto">
          <a:xfrm flipV="1">
            <a:off x="11355973" y="2775954"/>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2235162-B0AD-E322-FCF2-FA01018331FA}"/>
              </a:ext>
            </a:extLst>
          </p:cNvPr>
          <p:cNvCxnSpPr>
            <a:cxnSpLocks/>
          </p:cNvCxnSpPr>
          <p:nvPr/>
        </p:nvCxnSpPr>
        <p:spPr bwMode="auto">
          <a:xfrm flipV="1">
            <a:off x="11407834" y="2774439"/>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22BE06D-9E41-CA85-011E-E96E9094FF2D}"/>
              </a:ext>
            </a:extLst>
          </p:cNvPr>
          <p:cNvCxnSpPr>
            <a:cxnSpLocks/>
          </p:cNvCxnSpPr>
          <p:nvPr/>
        </p:nvCxnSpPr>
        <p:spPr bwMode="auto">
          <a:xfrm>
            <a:off x="7251664" y="2781150"/>
            <a:ext cx="4248097" cy="0"/>
          </a:xfrm>
          <a:prstGeom prst="line">
            <a:avLst/>
          </a:prstGeom>
          <a:noFill/>
          <a:ln w="28575" cap="flat" cmpd="sng" algn="ctr">
            <a:solidFill>
              <a:schemeClr val="bg1"/>
            </a:solidFill>
            <a:prstDash val="solid"/>
            <a:round/>
            <a:headEnd type="none" w="med" len="med"/>
            <a:tailEnd type="none" w="med" len="med"/>
          </a:ln>
          <a:effectLst/>
        </p:spPr>
      </p:cxnSp>
      <p:sp>
        <p:nvSpPr>
          <p:cNvPr id="172" name="TextBox 171">
            <a:extLst>
              <a:ext uri="{FF2B5EF4-FFF2-40B4-BE49-F238E27FC236}">
                <a16:creationId xmlns:a16="http://schemas.microsoft.com/office/drawing/2014/main" id="{693D1FDD-E32E-D9E2-A0DB-FC2BBDB933FC}"/>
              </a:ext>
            </a:extLst>
          </p:cNvPr>
          <p:cNvSpPr txBox="1"/>
          <p:nvPr/>
        </p:nvSpPr>
        <p:spPr bwMode="auto">
          <a:xfrm>
            <a:off x="6797997" y="39226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173" name="TextBox 172">
            <a:extLst>
              <a:ext uri="{FF2B5EF4-FFF2-40B4-BE49-F238E27FC236}">
                <a16:creationId xmlns:a16="http://schemas.microsoft.com/office/drawing/2014/main" id="{D6D42837-AA08-EE4C-3910-620A5FDD4A98}"/>
              </a:ext>
            </a:extLst>
          </p:cNvPr>
          <p:cNvSpPr txBox="1"/>
          <p:nvPr/>
        </p:nvSpPr>
        <p:spPr bwMode="auto">
          <a:xfrm rot="16200000">
            <a:off x="5586678" y="4887265"/>
            <a:ext cx="19674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Tumor Size From Baseline (%)</a:t>
            </a:r>
          </a:p>
        </p:txBody>
      </p:sp>
      <p:cxnSp>
        <p:nvCxnSpPr>
          <p:cNvPr id="174" name="Straight Connector 173">
            <a:extLst>
              <a:ext uri="{FF2B5EF4-FFF2-40B4-BE49-F238E27FC236}">
                <a16:creationId xmlns:a16="http://schemas.microsoft.com/office/drawing/2014/main" id="{C5CAE3D1-AE58-E5D9-FE27-A8EE544F2E06}"/>
              </a:ext>
            </a:extLst>
          </p:cNvPr>
          <p:cNvCxnSpPr>
            <a:cxnSpLocks/>
          </p:cNvCxnSpPr>
          <p:nvPr/>
        </p:nvCxnSpPr>
        <p:spPr bwMode="auto">
          <a:xfrm>
            <a:off x="7250808" y="4083500"/>
            <a:ext cx="0" cy="2032357"/>
          </a:xfrm>
          <a:prstGeom prst="line">
            <a:avLst/>
          </a:prstGeom>
          <a:noFill/>
          <a:ln w="28575" cap="flat" cmpd="sng" algn="ctr">
            <a:solidFill>
              <a:schemeClr val="bg1"/>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2E678160-284C-9C4D-BC8C-5732F769AF8F}"/>
              </a:ext>
            </a:extLst>
          </p:cNvPr>
          <p:cNvSpPr txBox="1"/>
          <p:nvPr/>
        </p:nvSpPr>
        <p:spPr bwMode="auto">
          <a:xfrm>
            <a:off x="6739559" y="5924495"/>
            <a:ext cx="513282" cy="1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76" name="TextBox 175">
            <a:extLst>
              <a:ext uri="{FF2B5EF4-FFF2-40B4-BE49-F238E27FC236}">
                <a16:creationId xmlns:a16="http://schemas.microsoft.com/office/drawing/2014/main" id="{833983AA-AB2A-7EF2-4C13-F4CA0F57F610}"/>
              </a:ext>
            </a:extLst>
          </p:cNvPr>
          <p:cNvSpPr txBox="1"/>
          <p:nvPr/>
        </p:nvSpPr>
        <p:spPr bwMode="auto">
          <a:xfrm>
            <a:off x="6830930" y="57304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77" name="TextBox 176">
            <a:extLst>
              <a:ext uri="{FF2B5EF4-FFF2-40B4-BE49-F238E27FC236}">
                <a16:creationId xmlns:a16="http://schemas.microsoft.com/office/drawing/2014/main" id="{252FF34F-7AA4-795D-888C-5AE5E7D9EEF7}"/>
              </a:ext>
            </a:extLst>
          </p:cNvPr>
          <p:cNvSpPr txBox="1"/>
          <p:nvPr/>
        </p:nvSpPr>
        <p:spPr bwMode="auto">
          <a:xfrm>
            <a:off x="6830931" y="552921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78" name="TextBox 177">
            <a:extLst>
              <a:ext uri="{FF2B5EF4-FFF2-40B4-BE49-F238E27FC236}">
                <a16:creationId xmlns:a16="http://schemas.microsoft.com/office/drawing/2014/main" id="{57FFAF5F-4480-8FE5-5203-C87AC0F359DD}"/>
              </a:ext>
            </a:extLst>
          </p:cNvPr>
          <p:cNvSpPr txBox="1"/>
          <p:nvPr/>
        </p:nvSpPr>
        <p:spPr bwMode="auto">
          <a:xfrm>
            <a:off x="6830930" y="533425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79" name="TextBox 178">
            <a:extLst>
              <a:ext uri="{FF2B5EF4-FFF2-40B4-BE49-F238E27FC236}">
                <a16:creationId xmlns:a16="http://schemas.microsoft.com/office/drawing/2014/main" id="{EB95A935-7C85-54D6-7BFF-9694C2E4A363}"/>
              </a:ext>
            </a:extLst>
          </p:cNvPr>
          <p:cNvSpPr txBox="1"/>
          <p:nvPr/>
        </p:nvSpPr>
        <p:spPr bwMode="auto">
          <a:xfrm>
            <a:off x="6976803" y="512965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0" name="TextBox 179">
            <a:extLst>
              <a:ext uri="{FF2B5EF4-FFF2-40B4-BE49-F238E27FC236}">
                <a16:creationId xmlns:a16="http://schemas.microsoft.com/office/drawing/2014/main" id="{D18133F3-0B8C-C727-9838-A631A2F388F5}"/>
              </a:ext>
            </a:extLst>
          </p:cNvPr>
          <p:cNvSpPr txBox="1"/>
          <p:nvPr/>
        </p:nvSpPr>
        <p:spPr bwMode="auto">
          <a:xfrm>
            <a:off x="6885433" y="4930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81" name="TextBox 180">
            <a:extLst>
              <a:ext uri="{FF2B5EF4-FFF2-40B4-BE49-F238E27FC236}">
                <a16:creationId xmlns:a16="http://schemas.microsoft.com/office/drawing/2014/main" id="{F91BBE52-EAE1-44F4-F8F6-DE9E4E9ADD0D}"/>
              </a:ext>
            </a:extLst>
          </p:cNvPr>
          <p:cNvSpPr txBox="1"/>
          <p:nvPr/>
        </p:nvSpPr>
        <p:spPr bwMode="auto">
          <a:xfrm>
            <a:off x="6885433" y="47262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82" name="TextBox 181">
            <a:extLst>
              <a:ext uri="{FF2B5EF4-FFF2-40B4-BE49-F238E27FC236}">
                <a16:creationId xmlns:a16="http://schemas.microsoft.com/office/drawing/2014/main" id="{5C4BB011-9E0A-BDAF-D92C-20583CD456F5}"/>
              </a:ext>
            </a:extLst>
          </p:cNvPr>
          <p:cNvSpPr txBox="1"/>
          <p:nvPr/>
        </p:nvSpPr>
        <p:spPr bwMode="auto">
          <a:xfrm>
            <a:off x="6885433" y="453056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cxnSp>
        <p:nvCxnSpPr>
          <p:cNvPr id="183" name="Straight Connector 182">
            <a:extLst>
              <a:ext uri="{FF2B5EF4-FFF2-40B4-BE49-F238E27FC236}">
                <a16:creationId xmlns:a16="http://schemas.microsoft.com/office/drawing/2014/main" id="{8F8A28AE-2482-0B76-A258-0795286A8C21}"/>
              </a:ext>
            </a:extLst>
          </p:cNvPr>
          <p:cNvCxnSpPr>
            <a:cxnSpLocks/>
          </p:cNvCxnSpPr>
          <p:nvPr/>
        </p:nvCxnSpPr>
        <p:spPr bwMode="auto">
          <a:xfrm>
            <a:off x="7194014" y="4483255"/>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A52FB30-96B4-1B4E-51D4-BA9D92F10E35}"/>
              </a:ext>
            </a:extLst>
          </p:cNvPr>
          <p:cNvCxnSpPr>
            <a:cxnSpLocks/>
          </p:cNvCxnSpPr>
          <p:nvPr/>
        </p:nvCxnSpPr>
        <p:spPr bwMode="auto">
          <a:xfrm>
            <a:off x="7190791" y="4684737"/>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AD303056-E8B9-4EEF-3C27-9112B1AE1D81}"/>
              </a:ext>
            </a:extLst>
          </p:cNvPr>
          <p:cNvCxnSpPr>
            <a:cxnSpLocks/>
          </p:cNvCxnSpPr>
          <p:nvPr/>
        </p:nvCxnSpPr>
        <p:spPr bwMode="auto">
          <a:xfrm>
            <a:off x="7189013" y="4881067"/>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81D528D-A72A-28B3-BC95-3EED4736DB28}"/>
              </a:ext>
            </a:extLst>
          </p:cNvPr>
          <p:cNvCxnSpPr>
            <a:cxnSpLocks/>
          </p:cNvCxnSpPr>
          <p:nvPr/>
        </p:nvCxnSpPr>
        <p:spPr bwMode="auto">
          <a:xfrm>
            <a:off x="7192321" y="5286804"/>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681DC94-13D6-F3BB-60E7-6F2F25A447B3}"/>
              </a:ext>
            </a:extLst>
          </p:cNvPr>
          <p:cNvCxnSpPr>
            <a:cxnSpLocks/>
          </p:cNvCxnSpPr>
          <p:nvPr/>
        </p:nvCxnSpPr>
        <p:spPr bwMode="auto">
          <a:xfrm>
            <a:off x="7189098" y="5488287"/>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A665FA53-3A79-D1AD-3178-EE9DC5EE4933}"/>
              </a:ext>
            </a:extLst>
          </p:cNvPr>
          <p:cNvCxnSpPr>
            <a:cxnSpLocks/>
          </p:cNvCxnSpPr>
          <p:nvPr/>
        </p:nvCxnSpPr>
        <p:spPr bwMode="auto">
          <a:xfrm>
            <a:off x="7192368" y="5684616"/>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19EB11B-1CA6-4D54-0C2D-BF7097953A9E}"/>
              </a:ext>
            </a:extLst>
          </p:cNvPr>
          <p:cNvCxnSpPr>
            <a:cxnSpLocks/>
          </p:cNvCxnSpPr>
          <p:nvPr/>
        </p:nvCxnSpPr>
        <p:spPr bwMode="auto">
          <a:xfrm>
            <a:off x="7189145" y="5886098"/>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655D7F1-B16B-1605-D89A-B41F65D23DF5}"/>
              </a:ext>
            </a:extLst>
          </p:cNvPr>
          <p:cNvCxnSpPr>
            <a:cxnSpLocks/>
          </p:cNvCxnSpPr>
          <p:nvPr/>
        </p:nvCxnSpPr>
        <p:spPr bwMode="auto">
          <a:xfrm>
            <a:off x="7193943" y="6082242"/>
            <a:ext cx="57627" cy="0"/>
          </a:xfrm>
          <a:prstGeom prst="line">
            <a:avLst/>
          </a:prstGeom>
          <a:noFill/>
          <a:ln w="28575" cap="flat" cmpd="sng" algn="ctr">
            <a:solidFill>
              <a:schemeClr val="bg1"/>
            </a:solidFill>
            <a:prstDash val="solid"/>
            <a:round/>
            <a:headEnd type="none" w="med" len="med"/>
            <a:tailEnd type="none" w="med" len="med"/>
          </a:ln>
          <a:effectLst/>
        </p:spPr>
      </p:cxnSp>
      <p:grpSp>
        <p:nvGrpSpPr>
          <p:cNvPr id="191" name="Group 190">
            <a:extLst>
              <a:ext uri="{FF2B5EF4-FFF2-40B4-BE49-F238E27FC236}">
                <a16:creationId xmlns:a16="http://schemas.microsoft.com/office/drawing/2014/main" id="{41467B0B-A69E-7C55-33DC-E13CE4DC6136}"/>
              </a:ext>
            </a:extLst>
          </p:cNvPr>
          <p:cNvGrpSpPr/>
          <p:nvPr/>
        </p:nvGrpSpPr>
        <p:grpSpPr>
          <a:xfrm>
            <a:off x="7190782" y="4083730"/>
            <a:ext cx="59405" cy="196330"/>
            <a:chOff x="7336451" y="2331483"/>
            <a:chExt cx="59405" cy="196330"/>
          </a:xfrm>
        </p:grpSpPr>
        <p:cxnSp>
          <p:nvCxnSpPr>
            <p:cNvPr id="192" name="Straight Connector 191">
              <a:extLst>
                <a:ext uri="{FF2B5EF4-FFF2-40B4-BE49-F238E27FC236}">
                  <a16:creationId xmlns:a16="http://schemas.microsoft.com/office/drawing/2014/main" id="{3EDB8397-BA9D-E3E2-F87C-2A55B7DE2D94}"/>
                </a:ext>
              </a:extLst>
            </p:cNvPr>
            <p:cNvCxnSpPr>
              <a:cxnSpLocks/>
            </p:cNvCxnSpPr>
            <p:nvPr/>
          </p:nvCxnSpPr>
          <p:spPr bwMode="auto">
            <a:xfrm>
              <a:off x="7338229" y="233148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4141D6E-C691-77A1-121B-FC5A9ADF0F1A}"/>
                </a:ext>
              </a:extLst>
            </p:cNvPr>
            <p:cNvCxnSpPr>
              <a:cxnSpLocks/>
            </p:cNvCxnSpPr>
            <p:nvPr/>
          </p:nvCxnSpPr>
          <p:spPr bwMode="auto">
            <a:xfrm>
              <a:off x="7336451" y="2527813"/>
              <a:ext cx="57627" cy="0"/>
            </a:xfrm>
            <a:prstGeom prst="line">
              <a:avLst/>
            </a:prstGeom>
            <a:noFill/>
            <a:ln w="28575" cap="flat" cmpd="sng" algn="ctr">
              <a:solidFill>
                <a:schemeClr val="bg1"/>
              </a:solidFill>
              <a:prstDash val="solid"/>
              <a:round/>
              <a:headEnd type="none" w="med" len="med"/>
              <a:tailEnd type="none" w="med" len="med"/>
            </a:ln>
            <a:effectLst/>
          </p:spPr>
        </p:cxnSp>
      </p:grpSp>
      <p:sp>
        <p:nvSpPr>
          <p:cNvPr id="194" name="TextBox 193">
            <a:extLst>
              <a:ext uri="{FF2B5EF4-FFF2-40B4-BE49-F238E27FC236}">
                <a16:creationId xmlns:a16="http://schemas.microsoft.com/office/drawing/2014/main" id="{F517ACB1-633A-9664-BD51-87429C2645CC}"/>
              </a:ext>
            </a:extLst>
          </p:cNvPr>
          <p:cNvSpPr txBox="1"/>
          <p:nvPr/>
        </p:nvSpPr>
        <p:spPr bwMode="auto">
          <a:xfrm>
            <a:off x="8267484" y="3761720"/>
            <a:ext cx="1967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Ipilimumab</a:t>
            </a:r>
          </a:p>
        </p:txBody>
      </p:sp>
      <p:sp>
        <p:nvSpPr>
          <p:cNvPr id="195" name="TextBox 194">
            <a:extLst>
              <a:ext uri="{FF2B5EF4-FFF2-40B4-BE49-F238E27FC236}">
                <a16:creationId xmlns:a16="http://schemas.microsoft.com/office/drawing/2014/main" id="{5FC0E289-20D1-765F-835C-9C919850AA81}"/>
              </a:ext>
            </a:extLst>
          </p:cNvPr>
          <p:cNvSpPr txBox="1"/>
          <p:nvPr/>
        </p:nvSpPr>
        <p:spPr bwMode="auto">
          <a:xfrm>
            <a:off x="6804481" y="432212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96" name="TextBox 195">
            <a:extLst>
              <a:ext uri="{FF2B5EF4-FFF2-40B4-BE49-F238E27FC236}">
                <a16:creationId xmlns:a16="http://schemas.microsoft.com/office/drawing/2014/main" id="{EF372B18-0741-E121-7BD1-3F802DB250F2}"/>
              </a:ext>
            </a:extLst>
          </p:cNvPr>
          <p:cNvSpPr txBox="1"/>
          <p:nvPr/>
        </p:nvSpPr>
        <p:spPr bwMode="auto">
          <a:xfrm>
            <a:off x="6804481" y="412646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a:t>
            </a:r>
          </a:p>
        </p:txBody>
      </p:sp>
      <p:cxnSp>
        <p:nvCxnSpPr>
          <p:cNvPr id="198" name="Straight Connector 197">
            <a:extLst>
              <a:ext uri="{FF2B5EF4-FFF2-40B4-BE49-F238E27FC236}">
                <a16:creationId xmlns:a16="http://schemas.microsoft.com/office/drawing/2014/main" id="{E71D3594-E458-8B6D-B884-ADCA5EA9C080}"/>
              </a:ext>
            </a:extLst>
          </p:cNvPr>
          <p:cNvCxnSpPr>
            <a:cxnSpLocks/>
          </p:cNvCxnSpPr>
          <p:nvPr/>
        </p:nvCxnSpPr>
        <p:spPr bwMode="auto">
          <a:xfrm flipV="1">
            <a:off x="7368120" y="4112232"/>
            <a:ext cx="0" cy="1175528"/>
          </a:xfrm>
          <a:prstGeom prst="line">
            <a:avLst/>
          </a:prstGeom>
          <a:noFill/>
          <a:ln w="3810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2718BFC-9E0C-CE46-46D8-E8EE4108989A}"/>
              </a:ext>
            </a:extLst>
          </p:cNvPr>
          <p:cNvCxnSpPr>
            <a:cxnSpLocks/>
          </p:cNvCxnSpPr>
          <p:nvPr/>
        </p:nvCxnSpPr>
        <p:spPr bwMode="auto">
          <a:xfrm flipV="1">
            <a:off x="7426378" y="4629899"/>
            <a:ext cx="0" cy="651467"/>
          </a:xfrm>
          <a:prstGeom prst="line">
            <a:avLst/>
          </a:prstGeom>
          <a:noFill/>
          <a:ln w="3810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0742E0B-6634-F3FA-557A-3EA17713BA54}"/>
              </a:ext>
            </a:extLst>
          </p:cNvPr>
          <p:cNvCxnSpPr>
            <a:cxnSpLocks/>
          </p:cNvCxnSpPr>
          <p:nvPr/>
        </p:nvCxnSpPr>
        <p:spPr bwMode="auto">
          <a:xfrm flipV="1">
            <a:off x="7484637" y="4658768"/>
            <a:ext cx="0" cy="622598"/>
          </a:xfrm>
          <a:prstGeom prst="line">
            <a:avLst/>
          </a:prstGeom>
          <a:noFill/>
          <a:ln w="3810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0B3E816-B96C-01EE-317E-6F6BDF153F6A}"/>
              </a:ext>
            </a:extLst>
          </p:cNvPr>
          <p:cNvCxnSpPr>
            <a:cxnSpLocks/>
          </p:cNvCxnSpPr>
          <p:nvPr/>
        </p:nvCxnSpPr>
        <p:spPr bwMode="auto">
          <a:xfrm flipV="1">
            <a:off x="7542895" y="4658768"/>
            <a:ext cx="0" cy="615489"/>
          </a:xfrm>
          <a:prstGeom prst="line">
            <a:avLst/>
          </a:prstGeom>
          <a:noFill/>
          <a:ln w="3810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DBC384D-4B4A-6E9E-4B3D-19A8ABD4EA84}"/>
              </a:ext>
            </a:extLst>
          </p:cNvPr>
          <p:cNvCxnSpPr>
            <a:cxnSpLocks/>
          </p:cNvCxnSpPr>
          <p:nvPr/>
        </p:nvCxnSpPr>
        <p:spPr bwMode="auto">
          <a:xfrm flipV="1">
            <a:off x="7601153" y="4695616"/>
            <a:ext cx="0" cy="580470"/>
          </a:xfrm>
          <a:prstGeom prst="line">
            <a:avLst/>
          </a:prstGeom>
          <a:noFill/>
          <a:ln w="3810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C4C3C77-FEBB-FA3A-3B2D-77B27DCCAF3D}"/>
              </a:ext>
            </a:extLst>
          </p:cNvPr>
          <p:cNvCxnSpPr>
            <a:cxnSpLocks/>
          </p:cNvCxnSpPr>
          <p:nvPr/>
        </p:nvCxnSpPr>
        <p:spPr bwMode="auto">
          <a:xfrm flipV="1">
            <a:off x="7659411" y="4743730"/>
            <a:ext cx="0" cy="550424"/>
          </a:xfrm>
          <a:prstGeom prst="line">
            <a:avLst/>
          </a:prstGeom>
          <a:noFill/>
          <a:ln w="3810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D64AF99-43B5-DFAB-5881-90A623AF0E1F}"/>
              </a:ext>
            </a:extLst>
          </p:cNvPr>
          <p:cNvCxnSpPr>
            <a:cxnSpLocks/>
          </p:cNvCxnSpPr>
          <p:nvPr/>
        </p:nvCxnSpPr>
        <p:spPr bwMode="auto">
          <a:xfrm flipV="1">
            <a:off x="7717670" y="4749029"/>
            <a:ext cx="0" cy="530394"/>
          </a:xfrm>
          <a:prstGeom prst="line">
            <a:avLst/>
          </a:prstGeom>
          <a:noFill/>
          <a:ln w="3810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C684797-10D3-2B28-118C-338B3FCE7FCB}"/>
              </a:ext>
            </a:extLst>
          </p:cNvPr>
          <p:cNvCxnSpPr>
            <a:cxnSpLocks/>
          </p:cNvCxnSpPr>
          <p:nvPr/>
        </p:nvCxnSpPr>
        <p:spPr bwMode="auto">
          <a:xfrm flipV="1">
            <a:off x="7775928" y="4772396"/>
            <a:ext cx="0" cy="521758"/>
          </a:xfrm>
          <a:prstGeom prst="line">
            <a:avLst/>
          </a:prstGeom>
          <a:noFill/>
          <a:ln w="3810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B47D615-BCC7-13C9-4BA1-73C6E965D287}"/>
              </a:ext>
            </a:extLst>
          </p:cNvPr>
          <p:cNvCxnSpPr>
            <a:cxnSpLocks/>
          </p:cNvCxnSpPr>
          <p:nvPr/>
        </p:nvCxnSpPr>
        <p:spPr bwMode="auto">
          <a:xfrm flipV="1">
            <a:off x="7834186" y="4838345"/>
            <a:ext cx="0" cy="449415"/>
          </a:xfrm>
          <a:prstGeom prst="line">
            <a:avLst/>
          </a:prstGeom>
          <a:noFill/>
          <a:ln w="3810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BEB0C16-7048-6FE9-2294-85F51F6281D1}"/>
              </a:ext>
            </a:extLst>
          </p:cNvPr>
          <p:cNvCxnSpPr>
            <a:cxnSpLocks/>
          </p:cNvCxnSpPr>
          <p:nvPr/>
        </p:nvCxnSpPr>
        <p:spPr bwMode="auto">
          <a:xfrm flipV="1">
            <a:off x="7892444" y="4872100"/>
            <a:ext cx="0" cy="410659"/>
          </a:xfrm>
          <a:prstGeom prst="line">
            <a:avLst/>
          </a:prstGeom>
          <a:noFill/>
          <a:ln w="3810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0627729-3584-8F2A-372C-EC1099E037C8}"/>
              </a:ext>
            </a:extLst>
          </p:cNvPr>
          <p:cNvCxnSpPr>
            <a:cxnSpLocks/>
          </p:cNvCxnSpPr>
          <p:nvPr/>
        </p:nvCxnSpPr>
        <p:spPr bwMode="auto">
          <a:xfrm flipV="1">
            <a:off x="7950703" y="4947640"/>
            <a:ext cx="0" cy="333726"/>
          </a:xfrm>
          <a:prstGeom prst="line">
            <a:avLst/>
          </a:prstGeom>
          <a:noFill/>
          <a:ln w="3810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6E41183D-8C42-F193-6165-15797C07DC50}"/>
              </a:ext>
            </a:extLst>
          </p:cNvPr>
          <p:cNvCxnSpPr>
            <a:cxnSpLocks/>
          </p:cNvCxnSpPr>
          <p:nvPr/>
        </p:nvCxnSpPr>
        <p:spPr bwMode="auto">
          <a:xfrm flipV="1">
            <a:off x="8008961" y="4985851"/>
            <a:ext cx="0" cy="302046"/>
          </a:xfrm>
          <a:prstGeom prst="line">
            <a:avLst/>
          </a:prstGeom>
          <a:noFill/>
          <a:ln w="3810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33E4376-737B-B4AB-73C2-6F15A695EA6B}"/>
              </a:ext>
            </a:extLst>
          </p:cNvPr>
          <p:cNvCxnSpPr>
            <a:cxnSpLocks/>
          </p:cNvCxnSpPr>
          <p:nvPr/>
        </p:nvCxnSpPr>
        <p:spPr bwMode="auto">
          <a:xfrm flipV="1">
            <a:off x="8067219" y="4992542"/>
            <a:ext cx="0" cy="301612"/>
          </a:xfrm>
          <a:prstGeom prst="line">
            <a:avLst/>
          </a:prstGeom>
          <a:noFill/>
          <a:ln w="3810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9C45C12-0A0A-5F3C-F098-A14F87B4A75E}"/>
              </a:ext>
            </a:extLst>
          </p:cNvPr>
          <p:cNvCxnSpPr>
            <a:cxnSpLocks/>
          </p:cNvCxnSpPr>
          <p:nvPr/>
        </p:nvCxnSpPr>
        <p:spPr bwMode="auto">
          <a:xfrm flipV="1">
            <a:off x="8125477" y="4992813"/>
            <a:ext cx="0" cy="294667"/>
          </a:xfrm>
          <a:prstGeom prst="line">
            <a:avLst/>
          </a:prstGeom>
          <a:noFill/>
          <a:ln w="3810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02C1130-F671-1388-4381-7869719D7D2F}"/>
              </a:ext>
            </a:extLst>
          </p:cNvPr>
          <p:cNvCxnSpPr>
            <a:cxnSpLocks/>
          </p:cNvCxnSpPr>
          <p:nvPr/>
        </p:nvCxnSpPr>
        <p:spPr bwMode="auto">
          <a:xfrm flipV="1">
            <a:off x="8183736" y="5002563"/>
            <a:ext cx="0" cy="291871"/>
          </a:xfrm>
          <a:prstGeom prst="line">
            <a:avLst/>
          </a:prstGeom>
          <a:noFill/>
          <a:ln w="3810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37C972A-535E-A44F-118A-3BB08B6EADF6}"/>
              </a:ext>
            </a:extLst>
          </p:cNvPr>
          <p:cNvCxnSpPr>
            <a:cxnSpLocks/>
          </p:cNvCxnSpPr>
          <p:nvPr/>
        </p:nvCxnSpPr>
        <p:spPr bwMode="auto">
          <a:xfrm flipV="1">
            <a:off x="8241994" y="5007552"/>
            <a:ext cx="0" cy="273814"/>
          </a:xfrm>
          <a:prstGeom prst="line">
            <a:avLst/>
          </a:prstGeom>
          <a:noFill/>
          <a:ln w="3810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98C9847D-80DC-9D29-6A7F-60507E3473DB}"/>
              </a:ext>
            </a:extLst>
          </p:cNvPr>
          <p:cNvCxnSpPr>
            <a:cxnSpLocks/>
          </p:cNvCxnSpPr>
          <p:nvPr/>
        </p:nvCxnSpPr>
        <p:spPr bwMode="auto">
          <a:xfrm flipV="1">
            <a:off x="8300252" y="5045055"/>
            <a:ext cx="0" cy="229202"/>
          </a:xfrm>
          <a:prstGeom prst="line">
            <a:avLst/>
          </a:prstGeom>
          <a:noFill/>
          <a:ln w="3810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09C8BB7-DB4B-BD1D-6492-C47FC1D1B256}"/>
              </a:ext>
            </a:extLst>
          </p:cNvPr>
          <p:cNvCxnSpPr>
            <a:cxnSpLocks/>
          </p:cNvCxnSpPr>
          <p:nvPr/>
        </p:nvCxnSpPr>
        <p:spPr bwMode="auto">
          <a:xfrm flipV="1">
            <a:off x="8358510" y="5045844"/>
            <a:ext cx="0" cy="235522"/>
          </a:xfrm>
          <a:prstGeom prst="line">
            <a:avLst/>
          </a:prstGeom>
          <a:noFill/>
          <a:ln w="3810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726FF0B-B284-AFD1-61DD-46186DD323CC}"/>
              </a:ext>
            </a:extLst>
          </p:cNvPr>
          <p:cNvCxnSpPr>
            <a:cxnSpLocks/>
          </p:cNvCxnSpPr>
          <p:nvPr/>
        </p:nvCxnSpPr>
        <p:spPr bwMode="auto">
          <a:xfrm flipV="1">
            <a:off x="8416769" y="5088893"/>
            <a:ext cx="0" cy="200545"/>
          </a:xfrm>
          <a:prstGeom prst="line">
            <a:avLst/>
          </a:prstGeom>
          <a:noFill/>
          <a:ln w="3810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5AA9C21-7F70-C47E-367D-BC62FED5510B}"/>
              </a:ext>
            </a:extLst>
          </p:cNvPr>
          <p:cNvCxnSpPr>
            <a:cxnSpLocks/>
          </p:cNvCxnSpPr>
          <p:nvPr/>
        </p:nvCxnSpPr>
        <p:spPr bwMode="auto">
          <a:xfrm flipV="1">
            <a:off x="8475027" y="5095567"/>
            <a:ext cx="0" cy="200545"/>
          </a:xfrm>
          <a:prstGeom prst="line">
            <a:avLst/>
          </a:prstGeom>
          <a:noFill/>
          <a:ln w="3810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6C2E49BC-D70C-7134-22AD-559D7C8AC85C}"/>
              </a:ext>
            </a:extLst>
          </p:cNvPr>
          <p:cNvCxnSpPr>
            <a:cxnSpLocks/>
          </p:cNvCxnSpPr>
          <p:nvPr/>
        </p:nvCxnSpPr>
        <p:spPr bwMode="auto">
          <a:xfrm flipV="1">
            <a:off x="8533284" y="5099678"/>
            <a:ext cx="0" cy="193097"/>
          </a:xfrm>
          <a:prstGeom prst="line">
            <a:avLst/>
          </a:prstGeom>
          <a:noFill/>
          <a:ln w="3810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ACEC937-182C-F03F-7AE9-329B171CBD31}"/>
              </a:ext>
            </a:extLst>
          </p:cNvPr>
          <p:cNvCxnSpPr>
            <a:cxnSpLocks/>
          </p:cNvCxnSpPr>
          <p:nvPr/>
        </p:nvCxnSpPr>
        <p:spPr bwMode="auto">
          <a:xfrm flipV="1">
            <a:off x="8595089" y="5121177"/>
            <a:ext cx="0" cy="154313"/>
          </a:xfrm>
          <a:prstGeom prst="line">
            <a:avLst/>
          </a:prstGeom>
          <a:noFill/>
          <a:ln w="3810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372EAC60-DEE5-1D6F-2087-D847768F9729}"/>
              </a:ext>
            </a:extLst>
          </p:cNvPr>
          <p:cNvCxnSpPr>
            <a:cxnSpLocks/>
          </p:cNvCxnSpPr>
          <p:nvPr/>
        </p:nvCxnSpPr>
        <p:spPr bwMode="auto">
          <a:xfrm flipV="1">
            <a:off x="8656828" y="5129652"/>
            <a:ext cx="0" cy="145558"/>
          </a:xfrm>
          <a:prstGeom prst="line">
            <a:avLst/>
          </a:prstGeom>
          <a:noFill/>
          <a:ln w="3810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F4118FDB-A327-194D-F9B8-CCE2919AB398}"/>
              </a:ext>
            </a:extLst>
          </p:cNvPr>
          <p:cNvCxnSpPr>
            <a:cxnSpLocks/>
          </p:cNvCxnSpPr>
          <p:nvPr/>
        </p:nvCxnSpPr>
        <p:spPr bwMode="auto">
          <a:xfrm>
            <a:off x="8711266" y="5129895"/>
            <a:ext cx="0" cy="144492"/>
          </a:xfrm>
          <a:prstGeom prst="line">
            <a:avLst/>
          </a:prstGeom>
          <a:noFill/>
          <a:ln w="381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FDB1B28-40DA-F4D3-7FC1-50AB1313790E}"/>
              </a:ext>
            </a:extLst>
          </p:cNvPr>
          <p:cNvCxnSpPr>
            <a:cxnSpLocks/>
          </p:cNvCxnSpPr>
          <p:nvPr/>
        </p:nvCxnSpPr>
        <p:spPr bwMode="auto">
          <a:xfrm>
            <a:off x="8773632" y="5129652"/>
            <a:ext cx="0" cy="170963"/>
          </a:xfrm>
          <a:prstGeom prst="line">
            <a:avLst/>
          </a:prstGeom>
          <a:noFill/>
          <a:ln w="38100"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10EA6D4-1A55-5FEB-171D-9117B62D9608}"/>
              </a:ext>
            </a:extLst>
          </p:cNvPr>
          <p:cNvCxnSpPr>
            <a:cxnSpLocks/>
          </p:cNvCxnSpPr>
          <p:nvPr/>
        </p:nvCxnSpPr>
        <p:spPr bwMode="auto">
          <a:xfrm>
            <a:off x="8832034" y="5133537"/>
            <a:ext cx="0" cy="163968"/>
          </a:xfrm>
          <a:prstGeom prst="line">
            <a:avLst/>
          </a:prstGeom>
          <a:noFill/>
          <a:ln w="38100"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99F3DE7-4DC4-66E5-9FD7-59193431E2D1}"/>
              </a:ext>
            </a:extLst>
          </p:cNvPr>
          <p:cNvCxnSpPr>
            <a:cxnSpLocks/>
          </p:cNvCxnSpPr>
          <p:nvPr/>
        </p:nvCxnSpPr>
        <p:spPr bwMode="auto">
          <a:xfrm>
            <a:off x="8890436" y="5143348"/>
            <a:ext cx="0" cy="150873"/>
          </a:xfrm>
          <a:prstGeom prst="line">
            <a:avLst/>
          </a:prstGeom>
          <a:noFill/>
          <a:ln w="3810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B37D1DF-5F23-A5C1-58A3-25EC8955F28E}"/>
              </a:ext>
            </a:extLst>
          </p:cNvPr>
          <p:cNvCxnSpPr>
            <a:cxnSpLocks/>
          </p:cNvCxnSpPr>
          <p:nvPr/>
        </p:nvCxnSpPr>
        <p:spPr bwMode="auto">
          <a:xfrm>
            <a:off x="8948838" y="5146308"/>
            <a:ext cx="0" cy="134565"/>
          </a:xfrm>
          <a:prstGeom prst="line">
            <a:avLst/>
          </a:prstGeom>
          <a:noFill/>
          <a:ln w="38100"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501F13D-FB0C-227F-7BD4-5F8951CF99E8}"/>
              </a:ext>
            </a:extLst>
          </p:cNvPr>
          <p:cNvCxnSpPr>
            <a:cxnSpLocks/>
          </p:cNvCxnSpPr>
          <p:nvPr/>
        </p:nvCxnSpPr>
        <p:spPr bwMode="auto">
          <a:xfrm>
            <a:off x="9007240" y="5159656"/>
            <a:ext cx="0" cy="114601"/>
          </a:xfrm>
          <a:prstGeom prst="line">
            <a:avLst/>
          </a:prstGeom>
          <a:noFill/>
          <a:ln w="38100"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7531034-EC8A-98D3-D0E3-A21D2DB8044F}"/>
              </a:ext>
            </a:extLst>
          </p:cNvPr>
          <p:cNvCxnSpPr>
            <a:cxnSpLocks/>
          </p:cNvCxnSpPr>
          <p:nvPr/>
        </p:nvCxnSpPr>
        <p:spPr bwMode="auto">
          <a:xfrm>
            <a:off x="9065642" y="5159656"/>
            <a:ext cx="0" cy="128104"/>
          </a:xfrm>
          <a:prstGeom prst="line">
            <a:avLst/>
          </a:prstGeom>
          <a:noFill/>
          <a:ln w="381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EBA4647-6C24-BD71-CBC2-DC929BB916AF}"/>
              </a:ext>
            </a:extLst>
          </p:cNvPr>
          <p:cNvCxnSpPr>
            <a:cxnSpLocks/>
          </p:cNvCxnSpPr>
          <p:nvPr/>
        </p:nvCxnSpPr>
        <p:spPr bwMode="auto">
          <a:xfrm>
            <a:off x="9124044" y="5159656"/>
            <a:ext cx="0" cy="134565"/>
          </a:xfrm>
          <a:prstGeom prst="line">
            <a:avLst/>
          </a:prstGeom>
          <a:noFill/>
          <a:ln w="381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375FD4C1-2FAE-DCE6-9F19-460B353094B4}"/>
              </a:ext>
            </a:extLst>
          </p:cNvPr>
          <p:cNvCxnSpPr>
            <a:cxnSpLocks/>
          </p:cNvCxnSpPr>
          <p:nvPr/>
        </p:nvCxnSpPr>
        <p:spPr bwMode="auto">
          <a:xfrm>
            <a:off x="9182446" y="5189165"/>
            <a:ext cx="0" cy="98595"/>
          </a:xfrm>
          <a:prstGeom prst="line">
            <a:avLst/>
          </a:prstGeom>
          <a:noFill/>
          <a:ln w="38100"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C3932BB5-BA55-6E20-1BCC-56FA69260702}"/>
              </a:ext>
            </a:extLst>
          </p:cNvPr>
          <p:cNvCxnSpPr>
            <a:cxnSpLocks/>
          </p:cNvCxnSpPr>
          <p:nvPr/>
        </p:nvCxnSpPr>
        <p:spPr bwMode="auto">
          <a:xfrm>
            <a:off x="9240848" y="5241799"/>
            <a:ext cx="0" cy="49298"/>
          </a:xfrm>
          <a:prstGeom prst="line">
            <a:avLst/>
          </a:prstGeom>
          <a:noFill/>
          <a:ln w="3810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2C6E18B-BFF1-C548-7410-060A0ACD4936}"/>
              </a:ext>
            </a:extLst>
          </p:cNvPr>
          <p:cNvCxnSpPr>
            <a:cxnSpLocks/>
          </p:cNvCxnSpPr>
          <p:nvPr/>
        </p:nvCxnSpPr>
        <p:spPr bwMode="auto">
          <a:xfrm flipV="1">
            <a:off x="9416054" y="5264401"/>
            <a:ext cx="0" cy="36214"/>
          </a:xfrm>
          <a:prstGeom prst="line">
            <a:avLst/>
          </a:prstGeom>
          <a:noFill/>
          <a:ln w="381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74D688C-98E2-32D5-D57F-1737AF917C9E}"/>
              </a:ext>
            </a:extLst>
          </p:cNvPr>
          <p:cNvCxnSpPr>
            <a:cxnSpLocks/>
          </p:cNvCxnSpPr>
          <p:nvPr/>
        </p:nvCxnSpPr>
        <p:spPr bwMode="auto">
          <a:xfrm flipV="1">
            <a:off x="9649662" y="5287480"/>
            <a:ext cx="0" cy="40105"/>
          </a:xfrm>
          <a:prstGeom prst="line">
            <a:avLst/>
          </a:prstGeom>
          <a:noFill/>
          <a:ln w="381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2715428-B2E4-4B0E-8D08-248CCD76437E}"/>
              </a:ext>
            </a:extLst>
          </p:cNvPr>
          <p:cNvCxnSpPr>
            <a:cxnSpLocks/>
          </p:cNvCxnSpPr>
          <p:nvPr/>
        </p:nvCxnSpPr>
        <p:spPr bwMode="auto">
          <a:xfrm flipV="1">
            <a:off x="9708064" y="5281366"/>
            <a:ext cx="0" cy="46219"/>
          </a:xfrm>
          <a:prstGeom prst="line">
            <a:avLst/>
          </a:prstGeom>
          <a:noFill/>
          <a:ln w="381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56D23E1C-660A-9E28-093A-4EE4F8F9DD1F}"/>
              </a:ext>
            </a:extLst>
          </p:cNvPr>
          <p:cNvCxnSpPr>
            <a:cxnSpLocks/>
          </p:cNvCxnSpPr>
          <p:nvPr/>
        </p:nvCxnSpPr>
        <p:spPr bwMode="auto">
          <a:xfrm flipV="1">
            <a:off x="9766466" y="5291377"/>
            <a:ext cx="0" cy="52893"/>
          </a:xfrm>
          <a:prstGeom prst="line">
            <a:avLst/>
          </a:prstGeom>
          <a:noFill/>
          <a:ln w="381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D9A9661-651B-570F-4606-99AD539DB655}"/>
              </a:ext>
            </a:extLst>
          </p:cNvPr>
          <p:cNvCxnSpPr>
            <a:cxnSpLocks/>
          </p:cNvCxnSpPr>
          <p:nvPr/>
        </p:nvCxnSpPr>
        <p:spPr bwMode="auto">
          <a:xfrm flipV="1">
            <a:off x="9824868" y="5278029"/>
            <a:ext cx="0" cy="91568"/>
          </a:xfrm>
          <a:prstGeom prst="line">
            <a:avLst/>
          </a:prstGeom>
          <a:noFill/>
          <a:ln w="3810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99C1358-DCC2-7814-9020-17EE2EB5A4AF}"/>
              </a:ext>
            </a:extLst>
          </p:cNvPr>
          <p:cNvCxnSpPr>
            <a:cxnSpLocks/>
          </p:cNvCxnSpPr>
          <p:nvPr/>
        </p:nvCxnSpPr>
        <p:spPr bwMode="auto">
          <a:xfrm flipV="1">
            <a:off x="9883270" y="5290957"/>
            <a:ext cx="0" cy="81977"/>
          </a:xfrm>
          <a:prstGeom prst="line">
            <a:avLst/>
          </a:prstGeom>
          <a:noFill/>
          <a:ln w="381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0483296A-BCA0-7E14-187D-4CDE1D768C1C}"/>
              </a:ext>
            </a:extLst>
          </p:cNvPr>
          <p:cNvCxnSpPr>
            <a:cxnSpLocks/>
          </p:cNvCxnSpPr>
          <p:nvPr/>
        </p:nvCxnSpPr>
        <p:spPr bwMode="auto">
          <a:xfrm flipV="1">
            <a:off x="9357652" y="5263111"/>
            <a:ext cx="0" cy="27706"/>
          </a:xfrm>
          <a:prstGeom prst="line">
            <a:avLst/>
          </a:prstGeom>
          <a:noFill/>
          <a:ln w="3810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223B6180-1F06-669D-69EB-A4C29E22BC39}"/>
              </a:ext>
            </a:extLst>
          </p:cNvPr>
          <p:cNvCxnSpPr>
            <a:cxnSpLocks/>
          </p:cNvCxnSpPr>
          <p:nvPr/>
        </p:nvCxnSpPr>
        <p:spPr bwMode="auto">
          <a:xfrm>
            <a:off x="9299250" y="5256437"/>
            <a:ext cx="0" cy="31043"/>
          </a:xfrm>
          <a:prstGeom prst="line">
            <a:avLst/>
          </a:prstGeom>
          <a:noFill/>
          <a:ln w="38100"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40D894F-35F3-D87B-1EDB-9421E59A4DA5}"/>
              </a:ext>
            </a:extLst>
          </p:cNvPr>
          <p:cNvCxnSpPr>
            <a:cxnSpLocks/>
          </p:cNvCxnSpPr>
          <p:nvPr/>
        </p:nvCxnSpPr>
        <p:spPr bwMode="auto">
          <a:xfrm flipV="1">
            <a:off x="9941672" y="5300615"/>
            <a:ext cx="0" cy="85669"/>
          </a:xfrm>
          <a:prstGeom prst="line">
            <a:avLst/>
          </a:prstGeom>
          <a:noFill/>
          <a:ln w="381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ACBDD46-C239-82A9-BDC8-79B15D5E1A21}"/>
              </a:ext>
            </a:extLst>
          </p:cNvPr>
          <p:cNvCxnSpPr>
            <a:cxnSpLocks/>
          </p:cNvCxnSpPr>
          <p:nvPr/>
        </p:nvCxnSpPr>
        <p:spPr bwMode="auto">
          <a:xfrm flipV="1">
            <a:off x="10000074" y="5297336"/>
            <a:ext cx="0" cy="115645"/>
          </a:xfrm>
          <a:prstGeom prst="line">
            <a:avLst/>
          </a:prstGeom>
          <a:noFill/>
          <a:ln w="381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CEAB08F-882D-A75C-7582-1E019F87F068}"/>
              </a:ext>
            </a:extLst>
          </p:cNvPr>
          <p:cNvCxnSpPr>
            <a:cxnSpLocks/>
          </p:cNvCxnSpPr>
          <p:nvPr/>
        </p:nvCxnSpPr>
        <p:spPr bwMode="auto">
          <a:xfrm flipV="1">
            <a:off x="10058476" y="5286804"/>
            <a:ext cx="0" cy="133940"/>
          </a:xfrm>
          <a:prstGeom prst="line">
            <a:avLst/>
          </a:prstGeom>
          <a:noFill/>
          <a:ln w="381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9835901-075F-CBB5-2988-8DAD9B2750EC}"/>
              </a:ext>
            </a:extLst>
          </p:cNvPr>
          <p:cNvCxnSpPr>
            <a:cxnSpLocks/>
          </p:cNvCxnSpPr>
          <p:nvPr/>
        </p:nvCxnSpPr>
        <p:spPr bwMode="auto">
          <a:xfrm flipV="1">
            <a:off x="10116878" y="5297771"/>
            <a:ext cx="0" cy="200387"/>
          </a:xfrm>
          <a:prstGeom prst="line">
            <a:avLst/>
          </a:prstGeom>
          <a:noFill/>
          <a:ln w="381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581E22C-C385-44B8-17D9-F02A351CA44B}"/>
              </a:ext>
            </a:extLst>
          </p:cNvPr>
          <p:cNvCxnSpPr>
            <a:cxnSpLocks/>
          </p:cNvCxnSpPr>
          <p:nvPr/>
        </p:nvCxnSpPr>
        <p:spPr bwMode="auto">
          <a:xfrm flipV="1">
            <a:off x="10175280" y="5281086"/>
            <a:ext cx="0" cy="241452"/>
          </a:xfrm>
          <a:prstGeom prst="line">
            <a:avLst/>
          </a:prstGeom>
          <a:noFill/>
          <a:ln w="381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4E95842B-86B0-A6C7-26D8-915A17052E96}"/>
              </a:ext>
            </a:extLst>
          </p:cNvPr>
          <p:cNvCxnSpPr>
            <a:cxnSpLocks/>
          </p:cNvCxnSpPr>
          <p:nvPr/>
        </p:nvCxnSpPr>
        <p:spPr bwMode="auto">
          <a:xfrm flipV="1">
            <a:off x="10233682" y="5290957"/>
            <a:ext cx="0" cy="332565"/>
          </a:xfrm>
          <a:prstGeom prst="line">
            <a:avLst/>
          </a:prstGeom>
          <a:noFill/>
          <a:ln w="38100"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59CD2F8-0C41-0837-322E-86E46A83A782}"/>
              </a:ext>
            </a:extLst>
          </p:cNvPr>
          <p:cNvCxnSpPr>
            <a:cxnSpLocks/>
          </p:cNvCxnSpPr>
          <p:nvPr/>
        </p:nvCxnSpPr>
        <p:spPr bwMode="auto">
          <a:xfrm flipV="1">
            <a:off x="10292084" y="5284423"/>
            <a:ext cx="0" cy="393166"/>
          </a:xfrm>
          <a:prstGeom prst="line">
            <a:avLst/>
          </a:prstGeom>
          <a:noFill/>
          <a:ln w="38100" cap="flat" cmpd="sng" algn="ctr">
            <a:solidFill>
              <a:schemeClr val="accent2"/>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10CF77EC-AC40-9B9D-54B3-2170DC5AFA7B}"/>
              </a:ext>
            </a:extLst>
          </p:cNvPr>
          <p:cNvCxnSpPr>
            <a:cxnSpLocks/>
          </p:cNvCxnSpPr>
          <p:nvPr/>
        </p:nvCxnSpPr>
        <p:spPr bwMode="auto">
          <a:xfrm flipV="1">
            <a:off x="10350486" y="5288040"/>
            <a:ext cx="0" cy="403250"/>
          </a:xfrm>
          <a:prstGeom prst="line">
            <a:avLst/>
          </a:prstGeom>
          <a:noFill/>
          <a:ln w="38100" cap="flat" cmpd="sng" algn="ctr">
            <a:solidFill>
              <a:schemeClr val="accent2"/>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67F5DCE2-C020-6453-4D29-82AD919AB4BE}"/>
              </a:ext>
            </a:extLst>
          </p:cNvPr>
          <p:cNvCxnSpPr>
            <a:cxnSpLocks/>
          </p:cNvCxnSpPr>
          <p:nvPr/>
        </p:nvCxnSpPr>
        <p:spPr bwMode="auto">
          <a:xfrm flipV="1">
            <a:off x="10408888" y="5278159"/>
            <a:ext cx="0" cy="452282"/>
          </a:xfrm>
          <a:prstGeom prst="line">
            <a:avLst/>
          </a:prstGeom>
          <a:noFill/>
          <a:ln w="38100" cap="flat" cmpd="sng" algn="ctr">
            <a:solidFill>
              <a:schemeClr val="accent2"/>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0D89F75-E39B-65DF-4B02-F633516CEE5D}"/>
              </a:ext>
            </a:extLst>
          </p:cNvPr>
          <p:cNvCxnSpPr>
            <a:cxnSpLocks/>
          </p:cNvCxnSpPr>
          <p:nvPr/>
        </p:nvCxnSpPr>
        <p:spPr bwMode="auto">
          <a:xfrm flipV="1">
            <a:off x="10467290" y="5287760"/>
            <a:ext cx="0" cy="442681"/>
          </a:xfrm>
          <a:prstGeom prst="line">
            <a:avLst/>
          </a:prstGeom>
          <a:noFill/>
          <a:ln w="38100" cap="flat" cmpd="sng" algn="ctr">
            <a:solidFill>
              <a:schemeClr val="accent2"/>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9706BF6-8CBD-231B-6F34-2BB0B442F2B6}"/>
              </a:ext>
            </a:extLst>
          </p:cNvPr>
          <p:cNvCxnSpPr>
            <a:cxnSpLocks/>
          </p:cNvCxnSpPr>
          <p:nvPr/>
        </p:nvCxnSpPr>
        <p:spPr bwMode="auto">
          <a:xfrm flipV="1">
            <a:off x="10525692" y="5294154"/>
            <a:ext cx="0" cy="505945"/>
          </a:xfrm>
          <a:prstGeom prst="line">
            <a:avLst/>
          </a:prstGeom>
          <a:noFill/>
          <a:ln w="38100" cap="flat" cmpd="sng" algn="ctr">
            <a:solidFill>
              <a:schemeClr val="accent2"/>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0C036A06-692C-1467-7869-40C5129AA792}"/>
              </a:ext>
            </a:extLst>
          </p:cNvPr>
          <p:cNvCxnSpPr>
            <a:cxnSpLocks/>
          </p:cNvCxnSpPr>
          <p:nvPr/>
        </p:nvCxnSpPr>
        <p:spPr bwMode="auto">
          <a:xfrm flipV="1">
            <a:off x="10584094" y="5281366"/>
            <a:ext cx="0" cy="555623"/>
          </a:xfrm>
          <a:prstGeom prst="line">
            <a:avLst/>
          </a:prstGeom>
          <a:noFill/>
          <a:ln w="381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8A2A6C9-D5E2-8AAF-F78C-B81CCAB24216}"/>
              </a:ext>
            </a:extLst>
          </p:cNvPr>
          <p:cNvCxnSpPr>
            <a:cxnSpLocks/>
          </p:cNvCxnSpPr>
          <p:nvPr/>
        </p:nvCxnSpPr>
        <p:spPr bwMode="auto">
          <a:xfrm flipV="1">
            <a:off x="10642496" y="5281366"/>
            <a:ext cx="0" cy="555623"/>
          </a:xfrm>
          <a:prstGeom prst="line">
            <a:avLst/>
          </a:prstGeom>
          <a:noFill/>
          <a:ln w="38100" cap="flat" cmpd="sng" algn="ctr">
            <a:solidFill>
              <a:schemeClr val="accent2"/>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9E3ADD8-3886-09ED-7538-718B1C06BC75}"/>
              </a:ext>
            </a:extLst>
          </p:cNvPr>
          <p:cNvCxnSpPr>
            <a:cxnSpLocks/>
          </p:cNvCxnSpPr>
          <p:nvPr/>
        </p:nvCxnSpPr>
        <p:spPr bwMode="auto">
          <a:xfrm flipV="1">
            <a:off x="10700898" y="5294154"/>
            <a:ext cx="0" cy="556183"/>
          </a:xfrm>
          <a:prstGeom prst="line">
            <a:avLst/>
          </a:prstGeom>
          <a:noFill/>
          <a:ln w="38100" cap="flat" cmpd="sng" algn="ctr">
            <a:solidFill>
              <a:schemeClr val="accent2"/>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2F2E689-CFFC-A743-624F-DAD91440D234}"/>
              </a:ext>
            </a:extLst>
          </p:cNvPr>
          <p:cNvCxnSpPr>
            <a:cxnSpLocks/>
          </p:cNvCxnSpPr>
          <p:nvPr/>
        </p:nvCxnSpPr>
        <p:spPr bwMode="auto">
          <a:xfrm flipV="1">
            <a:off x="10759300" y="5294154"/>
            <a:ext cx="0" cy="573490"/>
          </a:xfrm>
          <a:prstGeom prst="line">
            <a:avLst/>
          </a:prstGeom>
          <a:noFill/>
          <a:ln w="38100" cap="flat" cmpd="sng" algn="ctr">
            <a:solidFill>
              <a:schemeClr val="accent2"/>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45230231-034D-C558-2277-A2F057085B23}"/>
              </a:ext>
            </a:extLst>
          </p:cNvPr>
          <p:cNvCxnSpPr>
            <a:cxnSpLocks/>
          </p:cNvCxnSpPr>
          <p:nvPr/>
        </p:nvCxnSpPr>
        <p:spPr bwMode="auto">
          <a:xfrm flipV="1">
            <a:off x="10817702" y="5279423"/>
            <a:ext cx="0" cy="610582"/>
          </a:xfrm>
          <a:prstGeom prst="line">
            <a:avLst/>
          </a:prstGeom>
          <a:noFill/>
          <a:ln w="38100"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998B6170-43CB-4521-D0D9-588B6B7A4F2C}"/>
              </a:ext>
            </a:extLst>
          </p:cNvPr>
          <p:cNvCxnSpPr>
            <a:cxnSpLocks/>
          </p:cNvCxnSpPr>
          <p:nvPr/>
        </p:nvCxnSpPr>
        <p:spPr bwMode="auto">
          <a:xfrm flipV="1">
            <a:off x="10876104" y="5300615"/>
            <a:ext cx="0" cy="603736"/>
          </a:xfrm>
          <a:prstGeom prst="line">
            <a:avLst/>
          </a:prstGeom>
          <a:noFill/>
          <a:ln w="38100" cap="flat" cmpd="sng" algn="ctr">
            <a:solidFill>
              <a:schemeClr val="accent2"/>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6F0B132-DE0B-83F4-4FB8-8E5EFFED4E54}"/>
              </a:ext>
            </a:extLst>
          </p:cNvPr>
          <p:cNvCxnSpPr>
            <a:cxnSpLocks/>
          </p:cNvCxnSpPr>
          <p:nvPr/>
        </p:nvCxnSpPr>
        <p:spPr bwMode="auto">
          <a:xfrm flipV="1">
            <a:off x="10934506" y="5286804"/>
            <a:ext cx="0" cy="636035"/>
          </a:xfrm>
          <a:prstGeom prst="line">
            <a:avLst/>
          </a:prstGeom>
          <a:noFill/>
          <a:ln w="38100" cap="flat" cmpd="sng" algn="ctr">
            <a:solidFill>
              <a:schemeClr val="accent2"/>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34B9B3A2-B8DB-6F5F-ADAF-38ED71A11210}"/>
              </a:ext>
            </a:extLst>
          </p:cNvPr>
          <p:cNvCxnSpPr>
            <a:cxnSpLocks/>
          </p:cNvCxnSpPr>
          <p:nvPr/>
        </p:nvCxnSpPr>
        <p:spPr bwMode="auto">
          <a:xfrm flipV="1">
            <a:off x="10992908" y="5294154"/>
            <a:ext cx="0" cy="628621"/>
          </a:xfrm>
          <a:prstGeom prst="line">
            <a:avLst/>
          </a:prstGeom>
          <a:noFill/>
          <a:ln w="38100"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2624C6C-2FBD-D2E6-4DB7-8CD47609651E}"/>
              </a:ext>
            </a:extLst>
          </p:cNvPr>
          <p:cNvCxnSpPr>
            <a:cxnSpLocks/>
          </p:cNvCxnSpPr>
          <p:nvPr/>
        </p:nvCxnSpPr>
        <p:spPr bwMode="auto">
          <a:xfrm flipV="1">
            <a:off x="11051310" y="5286804"/>
            <a:ext cx="0" cy="670490"/>
          </a:xfrm>
          <a:prstGeom prst="line">
            <a:avLst/>
          </a:prstGeom>
          <a:noFill/>
          <a:ln w="3810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79062046-2422-6B04-96E5-C22E7D57D3FA}"/>
              </a:ext>
            </a:extLst>
          </p:cNvPr>
          <p:cNvCxnSpPr>
            <a:cxnSpLocks/>
          </p:cNvCxnSpPr>
          <p:nvPr/>
        </p:nvCxnSpPr>
        <p:spPr bwMode="auto">
          <a:xfrm flipV="1">
            <a:off x="11109712" y="5277348"/>
            <a:ext cx="0" cy="740276"/>
          </a:xfrm>
          <a:prstGeom prst="line">
            <a:avLst/>
          </a:prstGeom>
          <a:noFill/>
          <a:ln w="38100" cap="flat" cmpd="sng" algn="ctr">
            <a:solidFill>
              <a:schemeClr val="accent2"/>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2DCCF7E-BA47-72D9-0561-0592CCDC7E08}"/>
              </a:ext>
            </a:extLst>
          </p:cNvPr>
          <p:cNvCxnSpPr>
            <a:cxnSpLocks/>
          </p:cNvCxnSpPr>
          <p:nvPr/>
        </p:nvCxnSpPr>
        <p:spPr bwMode="auto">
          <a:xfrm flipV="1">
            <a:off x="11168114" y="5286804"/>
            <a:ext cx="0" cy="752404"/>
          </a:xfrm>
          <a:prstGeom prst="line">
            <a:avLst/>
          </a:prstGeom>
          <a:noFill/>
          <a:ln w="3810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18A68E5-50C0-EE33-EDA7-3D240D2A1F2A}"/>
              </a:ext>
            </a:extLst>
          </p:cNvPr>
          <p:cNvCxnSpPr>
            <a:cxnSpLocks/>
          </p:cNvCxnSpPr>
          <p:nvPr/>
        </p:nvCxnSpPr>
        <p:spPr bwMode="auto">
          <a:xfrm flipV="1">
            <a:off x="11226516" y="5286804"/>
            <a:ext cx="0" cy="756724"/>
          </a:xfrm>
          <a:prstGeom prst="line">
            <a:avLst/>
          </a:prstGeom>
          <a:noFill/>
          <a:ln w="38100" cap="flat" cmpd="sng" algn="ctr">
            <a:solidFill>
              <a:schemeClr val="accent2"/>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05FC5FF-9623-6D73-6AD6-0D3E9D300958}"/>
              </a:ext>
            </a:extLst>
          </p:cNvPr>
          <p:cNvCxnSpPr>
            <a:cxnSpLocks/>
          </p:cNvCxnSpPr>
          <p:nvPr/>
        </p:nvCxnSpPr>
        <p:spPr bwMode="auto">
          <a:xfrm flipV="1">
            <a:off x="11287387" y="5279434"/>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B47B1F1-A454-EDC3-D821-B090AE2B5364}"/>
              </a:ext>
            </a:extLst>
          </p:cNvPr>
          <p:cNvCxnSpPr>
            <a:cxnSpLocks/>
          </p:cNvCxnSpPr>
          <p:nvPr/>
        </p:nvCxnSpPr>
        <p:spPr bwMode="auto">
          <a:xfrm flipV="1">
            <a:off x="11343320" y="5283298"/>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D0A63E9-38C7-EA93-61BD-E40E48C82635}"/>
              </a:ext>
            </a:extLst>
          </p:cNvPr>
          <p:cNvCxnSpPr>
            <a:cxnSpLocks/>
          </p:cNvCxnSpPr>
          <p:nvPr/>
        </p:nvCxnSpPr>
        <p:spPr bwMode="auto">
          <a:xfrm flipV="1">
            <a:off x="11401722" y="5281366"/>
            <a:ext cx="0" cy="802984"/>
          </a:xfrm>
          <a:prstGeom prst="line">
            <a:avLst/>
          </a:prstGeom>
          <a:noFill/>
          <a:ln w="38100"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4F757F90-309A-92D5-30A0-06430DBFCB7A}"/>
              </a:ext>
            </a:extLst>
          </p:cNvPr>
          <p:cNvCxnSpPr>
            <a:cxnSpLocks/>
          </p:cNvCxnSpPr>
          <p:nvPr/>
        </p:nvCxnSpPr>
        <p:spPr bwMode="auto">
          <a:xfrm>
            <a:off x="7256626" y="5286804"/>
            <a:ext cx="4248097"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2248559-5BCA-16F8-E2C5-809477F93CB1}"/>
              </a:ext>
            </a:extLst>
          </p:cNvPr>
          <p:cNvCxnSpPr>
            <a:cxnSpLocks/>
          </p:cNvCxnSpPr>
          <p:nvPr/>
        </p:nvCxnSpPr>
        <p:spPr bwMode="auto">
          <a:xfrm>
            <a:off x="7190782" y="5091744"/>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47CE072C-C0C6-643A-BAA4-0C74DD4BD378}"/>
              </a:ext>
            </a:extLst>
          </p:cNvPr>
          <p:cNvCxnSpPr>
            <a:cxnSpLocks/>
          </p:cNvCxnSpPr>
          <p:nvPr/>
        </p:nvCxnSpPr>
        <p:spPr bwMode="auto">
          <a:xfrm>
            <a:off x="7184051" y="2572039"/>
            <a:ext cx="57627"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74350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C-144-01 Trial: Lifileucel in </a:t>
            </a:r>
            <a:br>
              <a:rPr lang="en-US" altLang="en-US" dirty="0"/>
            </a:br>
            <a:r>
              <a:rPr lang="en-US" altLang="en-US" dirty="0"/>
              <a:t>Previously Treated Metastatic Melanoma</a:t>
            </a:r>
          </a:p>
        </p:txBody>
      </p:sp>
      <p:sp>
        <p:nvSpPr>
          <p:cNvPr id="2" name="Content Placeholder 1">
            <a:extLst>
              <a:ext uri="{FF2B5EF4-FFF2-40B4-BE49-F238E27FC236}">
                <a16:creationId xmlns:a16="http://schemas.microsoft.com/office/drawing/2014/main" id="{7DA47318-E005-879E-2863-18635DA48B7A}"/>
              </a:ext>
            </a:extLst>
          </p:cNvPr>
          <p:cNvSpPr>
            <a:spLocks noGrp="1"/>
          </p:cNvSpPr>
          <p:nvPr>
            <p:ph idx="1"/>
          </p:nvPr>
        </p:nvSpPr>
        <p:spPr/>
        <p:txBody>
          <a:bodyPr/>
          <a:lstStyle/>
          <a:p>
            <a:pPr>
              <a:spcBef>
                <a:spcPts val="0"/>
              </a:spcBef>
            </a:pPr>
            <a:r>
              <a:rPr lang="en-US" sz="2000" dirty="0"/>
              <a:t>Multicenter, single-arm phase II study</a:t>
            </a:r>
          </a:p>
          <a:p>
            <a:pPr>
              <a:spcBef>
                <a:spcPts val="0"/>
              </a:spcBef>
            </a:pPr>
            <a:r>
              <a:rPr lang="en-US" sz="2000" dirty="0"/>
              <a:t>TILs were manufactured at centralized facility, and patients received treatment at regional centers</a:t>
            </a:r>
          </a:p>
          <a:p>
            <a:pPr>
              <a:spcBef>
                <a:spcPts val="0"/>
              </a:spcBef>
            </a:pPr>
            <a:r>
              <a:rPr lang="en-US" sz="2000" dirty="0"/>
              <a:t>Gen 2 TIL production time: 22 days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Sarnaik. JCO. 2021;39:2656. Chesney. J Immunother Cancer. 2022;10:e005755.</a:t>
            </a:r>
          </a:p>
        </p:txBody>
      </p:sp>
      <p:sp>
        <p:nvSpPr>
          <p:cNvPr id="8" name="Text Box 23">
            <a:extLst>
              <a:ext uri="{FF2B5EF4-FFF2-40B4-BE49-F238E27FC236}">
                <a16:creationId xmlns:a16="http://schemas.microsoft.com/office/drawing/2014/main" id="{38E9BD84-D642-4A8E-8B0C-E081AE6B9445}"/>
              </a:ext>
            </a:extLst>
          </p:cNvPr>
          <p:cNvSpPr txBox="1">
            <a:spLocks noChangeArrowheads="1"/>
          </p:cNvSpPr>
          <p:nvPr/>
        </p:nvSpPr>
        <p:spPr bwMode="auto">
          <a:xfrm>
            <a:off x="488261" y="2807213"/>
            <a:ext cx="264952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unresectable/metastatic melanoma; ≥1 prior systemic therapy including anti‒PD-1; prior BRAF </a:t>
            </a:r>
            <a:r>
              <a:rPr lang="en-GB" altLang="en-US" sz="1600" b="0" dirty="0">
                <a:solidFill>
                  <a:schemeClr val="bg1"/>
                </a:solidFill>
                <a:latin typeface="Calibri" panose="020F0502020204030204" pitchFamily="34" charset="0"/>
                <a:cs typeface="Calibri" panose="020F0502020204030204" pitchFamily="34" charset="0"/>
              </a:rPr>
              <a:t>±</a:t>
            </a:r>
            <a:r>
              <a:rPr lang="en-GB" altLang="en-US" sz="1600" b="0" dirty="0">
                <a:solidFill>
                  <a:schemeClr val="bg1"/>
                </a:solidFill>
                <a:latin typeface="Calibri" panose="020F0502020204030204" pitchFamily="34" charset="0"/>
              </a:rPr>
              <a:t> MEK inhibitors if </a:t>
            </a:r>
            <a:r>
              <a:rPr lang="en-GB" altLang="en-US" sz="1600" b="0" i="1" dirty="0">
                <a:solidFill>
                  <a:schemeClr val="bg1"/>
                </a:solidFill>
                <a:latin typeface="Calibri" panose="020F0502020204030204" pitchFamily="34" charset="0"/>
              </a:rPr>
              <a:t>BRAF</a:t>
            </a:r>
            <a:r>
              <a:rPr lang="en-GB" altLang="en-US" sz="1600" b="0" dirty="0">
                <a:solidFill>
                  <a:schemeClr val="bg1"/>
                </a:solidFill>
                <a:latin typeface="Calibri" panose="020F0502020204030204" pitchFamily="34" charset="0"/>
              </a:rPr>
              <a:t> V600 mutation positive; RECIST v1.1 measurable disease; ECOG PS 0-1</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189)</a:t>
            </a:r>
          </a:p>
        </p:txBody>
      </p:sp>
      <p:sp>
        <p:nvSpPr>
          <p:cNvPr id="9" name="Rectangle 24">
            <a:extLst>
              <a:ext uri="{FF2B5EF4-FFF2-40B4-BE49-F238E27FC236}">
                <a16:creationId xmlns:a16="http://schemas.microsoft.com/office/drawing/2014/main" id="{8978AE18-8C5C-4C60-A409-725465245B79}"/>
              </a:ext>
            </a:extLst>
          </p:cNvPr>
          <p:cNvSpPr>
            <a:spLocks noChangeArrowheads="1"/>
          </p:cNvSpPr>
          <p:nvPr/>
        </p:nvSpPr>
        <p:spPr bwMode="auto">
          <a:xfrm>
            <a:off x="4141787" y="2701161"/>
            <a:ext cx="3790950" cy="639330"/>
          </a:xfrm>
          <a:prstGeom prst="rect">
            <a:avLst/>
          </a:prstGeom>
          <a:solidFill>
            <a:schemeClr val="accent1"/>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Noncryopreserved lifileucel (Gen 1)*</a:t>
            </a:r>
          </a:p>
          <a:p>
            <a:pPr algn="ctr">
              <a:defRPr/>
            </a:pPr>
            <a:r>
              <a:rPr lang="en-US" sz="1600" b="0" dirty="0">
                <a:latin typeface="Calibri" panose="020F0502020204030204" pitchFamily="34" charset="0"/>
                <a:cs typeface="Arial" charset="0"/>
              </a:rPr>
              <a:t>(cohort 1; n = 30)</a:t>
            </a:r>
          </a:p>
        </p:txBody>
      </p:sp>
      <p:sp>
        <p:nvSpPr>
          <p:cNvPr id="10" name="Rectangle 25">
            <a:extLst>
              <a:ext uri="{FF2B5EF4-FFF2-40B4-BE49-F238E27FC236}">
                <a16:creationId xmlns:a16="http://schemas.microsoft.com/office/drawing/2014/main" id="{30B01749-679A-47F0-9F5E-63D6EC19325D}"/>
              </a:ext>
            </a:extLst>
          </p:cNvPr>
          <p:cNvSpPr>
            <a:spLocks noChangeArrowheads="1"/>
          </p:cNvSpPr>
          <p:nvPr/>
        </p:nvSpPr>
        <p:spPr bwMode="auto">
          <a:xfrm>
            <a:off x="4141787" y="4098072"/>
            <a:ext cx="3790950" cy="639330"/>
          </a:xfrm>
          <a:prstGeom prst="rect">
            <a:avLst/>
          </a:prstGeom>
          <a:solidFill>
            <a:schemeClr val="accent4"/>
          </a:solidFill>
          <a:ln w="9525">
            <a:noFill/>
            <a:miter lim="800000"/>
            <a:headEnd/>
            <a:tailEnd/>
          </a:ln>
        </p:spPr>
        <p:txBody>
          <a:bodyPr wrap="none" anchor="ctr" anchorCtr="1"/>
          <a:lstStyle/>
          <a:p>
            <a:pPr algn="ctr">
              <a:defRPr/>
            </a:pPr>
            <a:r>
              <a:rPr lang="en-US" sz="1600" dirty="0">
                <a:latin typeface="Calibri" panose="020F0502020204030204" pitchFamily="34" charset="0"/>
                <a:cs typeface="+mn-cs"/>
              </a:rPr>
              <a:t>Cryopreserved </a:t>
            </a:r>
            <a:r>
              <a:rPr lang="en-US" sz="1600" dirty="0">
                <a:latin typeface="Calibri" panose="020F0502020204030204" pitchFamily="34" charset="0"/>
                <a:cs typeface="Arial" charset="0"/>
              </a:rPr>
              <a:t>lifileucel</a:t>
            </a:r>
            <a:r>
              <a:rPr lang="en-US" sz="1600" dirty="0">
                <a:latin typeface="Calibri" panose="020F0502020204030204" pitchFamily="34" charset="0"/>
                <a:cs typeface="+mn-cs"/>
              </a:rPr>
              <a:t> (Gen 2)</a:t>
            </a:r>
            <a:r>
              <a:rPr lang="en-US" sz="1600" dirty="0">
                <a:latin typeface="Calibri" panose="020F0502020204030204" pitchFamily="34" charset="0"/>
                <a:cs typeface="Arial" charset="0"/>
              </a:rPr>
              <a:t>*</a:t>
            </a:r>
            <a:endParaRPr lang="en-US" sz="1600" baseline="30000" dirty="0">
              <a:latin typeface="Calibri" panose="020F0502020204030204" pitchFamily="34" charset="0"/>
              <a:cs typeface="+mn-cs"/>
            </a:endParaRPr>
          </a:p>
          <a:p>
            <a:pPr algn="ctr">
              <a:defRPr/>
            </a:pPr>
            <a:r>
              <a:rPr lang="en-US" sz="1600" b="0" dirty="0">
                <a:latin typeface="Calibri" panose="020F0502020204030204" pitchFamily="34" charset="0"/>
                <a:cs typeface="+mn-cs"/>
              </a:rPr>
              <a:t>(cohort 4; n = 87</a:t>
            </a:r>
            <a:r>
              <a:rPr lang="en-US" sz="1600" b="0" baseline="30000" dirty="0">
                <a:latin typeface="Calibri" panose="020F0502020204030204" pitchFamily="34" charset="0"/>
                <a:cs typeface="+mn-cs"/>
              </a:rPr>
              <a:t>†</a:t>
            </a:r>
            <a:r>
              <a:rPr lang="en-US" sz="1600" b="0" dirty="0">
                <a:latin typeface="Calibri" panose="020F0502020204030204" pitchFamily="34" charset="0"/>
                <a:cs typeface="+mn-cs"/>
              </a:rPr>
              <a:t>)</a:t>
            </a:r>
          </a:p>
        </p:txBody>
      </p:sp>
      <p:sp>
        <p:nvSpPr>
          <p:cNvPr id="11" name="Line 26">
            <a:extLst>
              <a:ext uri="{FF2B5EF4-FFF2-40B4-BE49-F238E27FC236}">
                <a16:creationId xmlns:a16="http://schemas.microsoft.com/office/drawing/2014/main" id="{56A8612E-1D06-4DD1-AD27-CD0BCFE9140F}"/>
              </a:ext>
            </a:extLst>
          </p:cNvPr>
          <p:cNvSpPr>
            <a:spLocks noChangeShapeType="1"/>
          </p:cNvSpPr>
          <p:nvPr/>
        </p:nvSpPr>
        <p:spPr bwMode="auto">
          <a:xfrm>
            <a:off x="3248026" y="4189137"/>
            <a:ext cx="811212" cy="29498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27">
            <a:extLst>
              <a:ext uri="{FF2B5EF4-FFF2-40B4-BE49-F238E27FC236}">
                <a16:creationId xmlns:a16="http://schemas.microsoft.com/office/drawing/2014/main" id="{157F4773-E08B-4CD7-BEA5-D80E0119EE15}"/>
              </a:ext>
            </a:extLst>
          </p:cNvPr>
          <p:cNvSpPr>
            <a:spLocks noChangeShapeType="1"/>
          </p:cNvSpPr>
          <p:nvPr/>
        </p:nvSpPr>
        <p:spPr bwMode="auto">
          <a:xfrm flipV="1">
            <a:off x="3248026" y="3051941"/>
            <a:ext cx="811212" cy="3705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Rectangle 28">
            <a:extLst>
              <a:ext uri="{FF2B5EF4-FFF2-40B4-BE49-F238E27FC236}">
                <a16:creationId xmlns:a16="http://schemas.microsoft.com/office/drawing/2014/main" id="{412027F9-D356-40F6-A657-56E9E3263066}"/>
              </a:ext>
            </a:extLst>
          </p:cNvPr>
          <p:cNvSpPr>
            <a:spLocks noChangeArrowheads="1"/>
          </p:cNvSpPr>
          <p:nvPr/>
        </p:nvSpPr>
        <p:spPr bwMode="auto">
          <a:xfrm>
            <a:off x="4141787" y="3398779"/>
            <a:ext cx="3790950" cy="639329"/>
          </a:xfrm>
          <a:prstGeom prst="rect">
            <a:avLst/>
          </a:prstGeom>
          <a:solidFill>
            <a:schemeClr val="accent3"/>
          </a:solidFill>
          <a:ln w="9525">
            <a:noFill/>
            <a:miter lim="800000"/>
            <a:headEnd/>
            <a:tailEnd/>
          </a:ln>
        </p:spPr>
        <p:txBody>
          <a:bodyPr wrap="none" anchor="ctr" anchorCtr="1"/>
          <a:lstStyle/>
          <a:p>
            <a:pPr algn="ctr">
              <a:defRPr/>
            </a:pPr>
            <a:r>
              <a:rPr lang="en-US" sz="1600" dirty="0">
                <a:latin typeface="Calibri" panose="020F0502020204030204" pitchFamily="34" charset="0"/>
                <a:cs typeface="+mn-cs"/>
              </a:rPr>
              <a:t>Cryopreserved </a:t>
            </a:r>
            <a:r>
              <a:rPr lang="en-US" sz="1600" dirty="0">
                <a:latin typeface="Calibri" panose="020F0502020204030204" pitchFamily="34" charset="0"/>
                <a:cs typeface="Arial" charset="0"/>
              </a:rPr>
              <a:t>lifileucel</a:t>
            </a:r>
            <a:r>
              <a:rPr lang="en-US" sz="1600" dirty="0">
                <a:latin typeface="Calibri" panose="020F0502020204030204" pitchFamily="34" charset="0"/>
                <a:cs typeface="+mn-cs"/>
              </a:rPr>
              <a:t> (Gen 2)</a:t>
            </a:r>
            <a:r>
              <a:rPr lang="en-US" sz="1600" dirty="0">
                <a:latin typeface="Calibri" panose="020F0502020204030204" pitchFamily="34" charset="0"/>
                <a:cs typeface="Arial" charset="0"/>
              </a:rPr>
              <a:t>*</a:t>
            </a:r>
            <a:r>
              <a:rPr lang="en-US" sz="1600" baseline="30000" dirty="0">
                <a:latin typeface="Calibri" panose="020F0502020204030204" pitchFamily="34" charset="0"/>
                <a:cs typeface="+mn-cs"/>
              </a:rPr>
              <a:t> </a:t>
            </a:r>
          </a:p>
          <a:p>
            <a:pPr algn="ctr">
              <a:defRPr/>
            </a:pPr>
            <a:r>
              <a:rPr lang="en-US" sz="1600" b="0" dirty="0">
                <a:latin typeface="Calibri" panose="020F0502020204030204" pitchFamily="34" charset="0"/>
                <a:cs typeface="+mn-cs"/>
              </a:rPr>
              <a:t>(cohort 2; n = 66)</a:t>
            </a:r>
          </a:p>
        </p:txBody>
      </p:sp>
      <p:sp>
        <p:nvSpPr>
          <p:cNvPr id="15" name="Line 33">
            <a:extLst>
              <a:ext uri="{FF2B5EF4-FFF2-40B4-BE49-F238E27FC236}">
                <a16:creationId xmlns:a16="http://schemas.microsoft.com/office/drawing/2014/main" id="{4AD7B71E-B91C-4D23-B9A6-EC3A557EC943}"/>
              </a:ext>
            </a:extLst>
          </p:cNvPr>
          <p:cNvSpPr>
            <a:spLocks noChangeShapeType="1"/>
          </p:cNvSpPr>
          <p:nvPr/>
        </p:nvSpPr>
        <p:spPr bwMode="auto">
          <a:xfrm>
            <a:off x="3209926" y="3727174"/>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Rectangle 4">
            <a:extLst>
              <a:ext uri="{FF2B5EF4-FFF2-40B4-BE49-F238E27FC236}">
                <a16:creationId xmlns:a16="http://schemas.microsoft.com/office/drawing/2014/main" id="{2282934A-1563-4C92-A926-1B2E00909350}"/>
              </a:ext>
            </a:extLst>
          </p:cNvPr>
          <p:cNvSpPr>
            <a:spLocks noChangeArrowheads="1"/>
          </p:cNvSpPr>
          <p:nvPr/>
        </p:nvSpPr>
        <p:spPr bwMode="auto">
          <a:xfrm>
            <a:off x="8970710" y="3416734"/>
            <a:ext cx="2783840" cy="638913"/>
          </a:xfrm>
          <a:prstGeom prst="rect">
            <a:avLst/>
          </a:prstGeom>
          <a:solidFill>
            <a:srgbClr val="682E74"/>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ts val="0"/>
              </a:spcBef>
              <a:spcAft>
                <a:spcPts val="0"/>
              </a:spcAft>
              <a:buNone/>
              <a:defRPr/>
            </a:pPr>
            <a:r>
              <a:rPr lang="en-US" sz="1600" dirty="0">
                <a:solidFill>
                  <a:schemeClr val="tx1"/>
                </a:solidFill>
                <a:latin typeface="Calibri" panose="020F0502020204030204" pitchFamily="34" charset="0"/>
                <a:cs typeface="+mn-cs"/>
              </a:rPr>
              <a:t>Lifileucel retreatment</a:t>
            </a:r>
            <a:r>
              <a:rPr lang="en-US" sz="1600" dirty="0">
                <a:latin typeface="Calibri" panose="020F0502020204030204" pitchFamily="34" charset="0"/>
                <a:cs typeface="Arial" charset="0"/>
              </a:rPr>
              <a:t>*</a:t>
            </a:r>
            <a:endParaRPr lang="en-US" sz="1600" dirty="0">
              <a:solidFill>
                <a:schemeClr val="tx1"/>
              </a:solidFill>
              <a:latin typeface="Calibri" panose="020F0502020204030204" pitchFamily="34" charset="0"/>
              <a:cs typeface="+mn-cs"/>
            </a:endParaRPr>
          </a:p>
          <a:p>
            <a:pPr algn="ctr">
              <a:lnSpc>
                <a:spcPct val="100000"/>
              </a:lnSpc>
              <a:spcBef>
                <a:spcPts val="0"/>
              </a:spcBef>
              <a:spcAft>
                <a:spcPts val="0"/>
              </a:spcAft>
              <a:buNone/>
              <a:defRPr/>
            </a:pPr>
            <a:r>
              <a:rPr lang="en-US" sz="1600" b="0" dirty="0">
                <a:solidFill>
                  <a:schemeClr val="tx1"/>
                </a:solidFill>
                <a:latin typeface="Calibri" panose="020F0502020204030204" pitchFamily="34" charset="0"/>
                <a:cs typeface="+mn-cs"/>
              </a:rPr>
              <a:t>(cohort 3; n = 10)</a:t>
            </a:r>
          </a:p>
        </p:txBody>
      </p:sp>
      <p:sp>
        <p:nvSpPr>
          <p:cNvPr id="4" name="Content Placeholder 1">
            <a:extLst>
              <a:ext uri="{FF2B5EF4-FFF2-40B4-BE49-F238E27FC236}">
                <a16:creationId xmlns:a16="http://schemas.microsoft.com/office/drawing/2014/main" id="{A038D2A8-7C82-6AA8-8ED2-A00FD7B00AFA}"/>
              </a:ext>
            </a:extLst>
          </p:cNvPr>
          <p:cNvSpPr txBox="1">
            <a:spLocks/>
          </p:cNvSpPr>
          <p:nvPr/>
        </p:nvSpPr>
        <p:spPr bwMode="auto">
          <a:xfrm>
            <a:off x="598498" y="5571013"/>
            <a:ext cx="10877529" cy="78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sz="2000" kern="0" dirty="0"/>
              <a:t>Primary endpoint: </a:t>
            </a:r>
            <a:r>
              <a:rPr lang="en-US" sz="2000" b="0" kern="0" dirty="0"/>
              <a:t>IRC-assessed ORR (RECIST v1.1)</a:t>
            </a:r>
          </a:p>
          <a:p>
            <a:pPr>
              <a:spcBef>
                <a:spcPts val="0"/>
              </a:spcBef>
            </a:pPr>
            <a:r>
              <a:rPr lang="en-US" sz="2000" kern="0" dirty="0"/>
              <a:t>Secondary endpoints</a:t>
            </a:r>
            <a:r>
              <a:rPr lang="en-US" sz="2000" b="0" kern="0" dirty="0"/>
              <a:t>: DoR, DCR, PFS, OS, safety</a:t>
            </a:r>
          </a:p>
        </p:txBody>
      </p:sp>
      <p:sp>
        <p:nvSpPr>
          <p:cNvPr id="18" name="TextBox 17">
            <a:extLst>
              <a:ext uri="{FF2B5EF4-FFF2-40B4-BE49-F238E27FC236}">
                <a16:creationId xmlns:a16="http://schemas.microsoft.com/office/drawing/2014/main" id="{56F5D248-D740-E993-C637-813A8D989832}"/>
              </a:ext>
            </a:extLst>
          </p:cNvPr>
          <p:cNvSpPr txBox="1"/>
          <p:nvPr/>
        </p:nvSpPr>
        <p:spPr bwMode="auto">
          <a:xfrm>
            <a:off x="4039776" y="4736022"/>
            <a:ext cx="766395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Lifileucel 1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 - 150 x 10</a:t>
            </a:r>
            <a:r>
              <a:rPr lang="en-US" sz="1400" b="0" baseline="30000" dirty="0">
                <a:solidFill>
                  <a:schemeClr val="bg1"/>
                </a:solidFill>
                <a:latin typeface="Calibri" panose="020F0502020204030204" pitchFamily="34" charset="0"/>
              </a:rPr>
              <a:t>9</a:t>
            </a:r>
            <a:r>
              <a:rPr lang="en-US" sz="1400" b="0" dirty="0">
                <a:solidFill>
                  <a:schemeClr val="bg1"/>
                </a:solidFill>
                <a:latin typeface="Calibri" panose="020F0502020204030204" pitchFamily="34" charset="0"/>
              </a:rPr>
              <a:t> cells preceded by cyclophosphamide 60 mg/kg/d IV x 2 d + fludarabine 25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/d IV x 5 d and followed by to 6 doses of IL-2 600,000 IU/kg IV Q8-12h.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Planned n = 75 but rapid enrollment led to 87 patients receiving lifileucel and included in full analysis set (cohorts 2 + 4).</a:t>
            </a:r>
          </a:p>
        </p:txBody>
      </p:sp>
      <p:grpSp>
        <p:nvGrpSpPr>
          <p:cNvPr id="19" name="Group 18">
            <a:extLst>
              <a:ext uri="{FF2B5EF4-FFF2-40B4-BE49-F238E27FC236}">
                <a16:creationId xmlns:a16="http://schemas.microsoft.com/office/drawing/2014/main" id="{8087AB6F-6D03-69B2-2469-29F658C60287}"/>
              </a:ext>
            </a:extLst>
          </p:cNvPr>
          <p:cNvGrpSpPr/>
          <p:nvPr/>
        </p:nvGrpSpPr>
        <p:grpSpPr>
          <a:xfrm>
            <a:off x="8177695" y="2701161"/>
            <a:ext cx="694198" cy="1954819"/>
            <a:chOff x="7985618" y="2589189"/>
            <a:chExt cx="694198" cy="1954819"/>
          </a:xfrm>
        </p:grpSpPr>
        <p:sp>
          <p:nvSpPr>
            <p:cNvPr id="14" name="Line 30">
              <a:extLst>
                <a:ext uri="{FF2B5EF4-FFF2-40B4-BE49-F238E27FC236}">
                  <a16:creationId xmlns:a16="http://schemas.microsoft.com/office/drawing/2014/main" id="{3FA2F056-025D-4A19-94CC-92286458CDD1}"/>
                </a:ext>
              </a:extLst>
            </p:cNvPr>
            <p:cNvSpPr>
              <a:spLocks noChangeShapeType="1"/>
            </p:cNvSpPr>
            <p:nvPr/>
          </p:nvSpPr>
          <p:spPr bwMode="auto">
            <a:xfrm rot="16200000">
              <a:off x="8405496" y="3340881"/>
              <a:ext cx="0" cy="5486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9F12A435-7F1F-259C-CE2D-59BEBD79EE65}"/>
                </a:ext>
              </a:extLst>
            </p:cNvPr>
            <p:cNvCxnSpPr/>
            <p:nvPr/>
          </p:nvCxnSpPr>
          <p:spPr bwMode="auto">
            <a:xfrm>
              <a:off x="8131175" y="2589189"/>
              <a:ext cx="0" cy="1954819"/>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F8888330-C37A-DC2C-2F52-94CD85D26F1C}"/>
                </a:ext>
              </a:extLst>
            </p:cNvPr>
            <p:cNvCxnSpPr/>
            <p:nvPr/>
          </p:nvCxnSpPr>
          <p:spPr bwMode="auto">
            <a:xfrm>
              <a:off x="7989350" y="4529080"/>
              <a:ext cx="14928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EA53A3A-8F00-7EB5-CFD0-09FEFC602E10}"/>
                </a:ext>
              </a:extLst>
            </p:cNvPr>
            <p:cNvCxnSpPr/>
            <p:nvPr/>
          </p:nvCxnSpPr>
          <p:spPr bwMode="auto">
            <a:xfrm>
              <a:off x="7985618" y="2606352"/>
              <a:ext cx="149289"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940493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5EC37-F590-40A6-AC6E-754EE45D8A24}"/>
              </a:ext>
            </a:extLst>
          </p:cNvPr>
          <p:cNvSpPr>
            <a:spLocks noGrp="1"/>
          </p:cNvSpPr>
          <p:nvPr>
            <p:ph type="title"/>
          </p:nvPr>
        </p:nvSpPr>
        <p:spPr/>
        <p:txBody>
          <a:bodyPr/>
          <a:lstStyle/>
          <a:p>
            <a:r>
              <a:rPr lang="en-US" altLang="en-US" dirty="0"/>
              <a:t>Lifileucel: Baseline </a:t>
            </a:r>
            <a:r>
              <a:rPr lang="en-US" dirty="0"/>
              <a:t>Characteristics</a:t>
            </a:r>
          </a:p>
        </p:txBody>
      </p:sp>
      <p:graphicFrame>
        <p:nvGraphicFramePr>
          <p:cNvPr id="4" name="Table 3">
            <a:extLst>
              <a:ext uri="{FF2B5EF4-FFF2-40B4-BE49-F238E27FC236}">
                <a16:creationId xmlns:a16="http://schemas.microsoft.com/office/drawing/2014/main" id="{4B779757-6808-4F98-9CFA-C91725A2D082}"/>
              </a:ext>
            </a:extLst>
          </p:cNvPr>
          <p:cNvGraphicFramePr>
            <a:graphicFrameLocks noGrp="1"/>
          </p:cNvGraphicFramePr>
          <p:nvPr>
            <p:extLst>
              <p:ext uri="{D42A27DB-BD31-4B8C-83A1-F6EECF244321}">
                <p14:modId xmlns:p14="http://schemas.microsoft.com/office/powerpoint/2010/main" val="1355278583"/>
              </p:ext>
            </p:extLst>
          </p:nvPr>
        </p:nvGraphicFramePr>
        <p:xfrm>
          <a:off x="719139" y="1391524"/>
          <a:ext cx="10787060" cy="4592748"/>
        </p:xfrm>
        <a:graphic>
          <a:graphicData uri="http://schemas.openxmlformats.org/drawingml/2006/table">
            <a:tbl>
              <a:tblPr firstRow="1" bandRow="1">
                <a:tableStyleId>{5C22544A-7EE6-4342-B048-85BDC9FD1C3A}</a:tableStyleId>
              </a:tblPr>
              <a:tblGrid>
                <a:gridCol w="3145547">
                  <a:extLst>
                    <a:ext uri="{9D8B030D-6E8A-4147-A177-3AD203B41FA5}">
                      <a16:colId xmlns:a16="http://schemas.microsoft.com/office/drawing/2014/main" val="20000"/>
                    </a:ext>
                  </a:extLst>
                </a:gridCol>
                <a:gridCol w="2547171">
                  <a:extLst>
                    <a:ext uri="{9D8B030D-6E8A-4147-A177-3AD203B41FA5}">
                      <a16:colId xmlns:a16="http://schemas.microsoft.com/office/drawing/2014/main" val="20001"/>
                    </a:ext>
                  </a:extLst>
                </a:gridCol>
                <a:gridCol w="2547171">
                  <a:extLst>
                    <a:ext uri="{9D8B030D-6E8A-4147-A177-3AD203B41FA5}">
                      <a16:colId xmlns:a16="http://schemas.microsoft.com/office/drawing/2014/main" val="20002"/>
                    </a:ext>
                  </a:extLst>
                </a:gridCol>
                <a:gridCol w="2547171">
                  <a:extLst>
                    <a:ext uri="{9D8B030D-6E8A-4147-A177-3AD203B41FA5}">
                      <a16:colId xmlns:a16="http://schemas.microsoft.com/office/drawing/2014/main" val="3458644727"/>
                    </a:ext>
                  </a:extLst>
                </a:gridCol>
              </a:tblGrid>
              <a:tr h="360918">
                <a:tc>
                  <a:txBody>
                    <a:bodyPr/>
                    <a:lstStyle/>
                    <a:p>
                      <a:r>
                        <a:rPr lang="en-US" sz="1400" dirty="0">
                          <a:latin typeface="Calibri" panose="020F0502020204030204" pitchFamily="34" charset="0"/>
                        </a:rPr>
                        <a:t>Characteristic</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Cohort 2 (n = 66)</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Cohort 4 (n = 87)</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rPr>
                        <a:t>Cohort 2 + 4 (n = 153)</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697941">
                <a:tc>
                  <a:txBody>
                    <a:bodyPr/>
                    <a:lstStyle/>
                    <a:p>
                      <a:pPr algn="l"/>
                      <a:r>
                        <a:rPr lang="en-US" sz="1400" dirty="0">
                          <a:solidFill>
                            <a:schemeClr val="bg2">
                              <a:lumMod val="10000"/>
                            </a:schemeClr>
                          </a:solidFill>
                          <a:latin typeface="Calibri" panose="020F0502020204030204" pitchFamily="34" charset="0"/>
                        </a:rPr>
                        <a:t>Gender,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39 (59.1)</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27 (40.9)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2">
                            <a:lumMod val="10000"/>
                          </a:schemeClr>
                        </a:solidFill>
                        <a:latin typeface="Calibri" panose="020F0502020204030204" pitchFamily="34" charset="0"/>
                      </a:endParaRPr>
                    </a:p>
                    <a:p>
                      <a:pPr algn="ctr"/>
                      <a:r>
                        <a:rPr lang="en-US" sz="1400" dirty="0">
                          <a:solidFill>
                            <a:schemeClr val="bg2">
                              <a:lumMod val="10000"/>
                            </a:schemeClr>
                          </a:solidFill>
                          <a:latin typeface="Calibri" panose="020F0502020204030204" pitchFamily="34" charset="0"/>
                        </a:rPr>
                        <a:t>44 (50.6)</a:t>
                      </a:r>
                    </a:p>
                    <a:p>
                      <a:pPr algn="ctr"/>
                      <a:r>
                        <a:rPr lang="en-US" sz="1400" dirty="0">
                          <a:solidFill>
                            <a:schemeClr val="bg2">
                              <a:lumMod val="10000"/>
                            </a:schemeClr>
                          </a:solidFill>
                          <a:latin typeface="Calibri" panose="020F0502020204030204" pitchFamily="34" charset="0"/>
                        </a:rPr>
                        <a:t>43 (49.4)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2">
                            <a:lumMod val="10000"/>
                          </a:schemeClr>
                        </a:solidFill>
                        <a:latin typeface="Calibri" panose="020F0502020204030204" pitchFamily="34" charset="0"/>
                      </a:endParaRPr>
                    </a:p>
                    <a:p>
                      <a:pPr algn="ctr"/>
                      <a:r>
                        <a:rPr lang="en-US" sz="1400" dirty="0">
                          <a:solidFill>
                            <a:schemeClr val="bg2">
                              <a:lumMod val="10000"/>
                            </a:schemeClr>
                          </a:solidFill>
                          <a:latin typeface="Calibri" panose="020F0502020204030204" pitchFamily="34" charset="0"/>
                        </a:rPr>
                        <a:t>83 (54.2)</a:t>
                      </a:r>
                    </a:p>
                    <a:p>
                      <a:pPr algn="ctr"/>
                      <a:r>
                        <a:rPr lang="en-US" sz="1400" dirty="0">
                          <a:solidFill>
                            <a:schemeClr val="bg2">
                              <a:lumMod val="10000"/>
                            </a:schemeClr>
                          </a:solidFill>
                          <a:latin typeface="Calibri" panose="020F0502020204030204" pitchFamily="34" charset="0"/>
                        </a:rPr>
                        <a:t>70 (45.8)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74450513"/>
                  </a:ext>
                </a:extLst>
              </a:tr>
              <a:tr h="360918">
                <a:tc>
                  <a:txBody>
                    <a:bodyPr/>
                    <a:lstStyle/>
                    <a:p>
                      <a:pPr algn="l"/>
                      <a:r>
                        <a:rPr lang="en-US" sz="1400" dirty="0">
                          <a:solidFill>
                            <a:schemeClr val="bg2">
                              <a:lumMod val="10000"/>
                            </a:schemeClr>
                          </a:solidFill>
                          <a:latin typeface="Calibri" panose="020F0502020204030204" pitchFamily="34" charset="0"/>
                        </a:rPr>
                        <a:t>Median age, yr (range) </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55 (20-79)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58 (25-74)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56 (20-79)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6979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ECOG performance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2">
                            <a:lumMod val="10000"/>
                          </a:schemeClr>
                        </a:solidFill>
                        <a:latin typeface="Calibri" panose="020F0502020204030204" pitchFamily="34" charset="0"/>
                      </a:endParaRPr>
                    </a:p>
                    <a:p>
                      <a:pPr algn="ctr"/>
                      <a:r>
                        <a:rPr lang="en-US" sz="1400" dirty="0">
                          <a:solidFill>
                            <a:schemeClr val="bg2">
                              <a:lumMod val="10000"/>
                            </a:schemeClr>
                          </a:solidFill>
                          <a:latin typeface="Calibri" panose="020F0502020204030204" pitchFamily="34" charset="0"/>
                        </a:rPr>
                        <a:t>42 (63.6)</a:t>
                      </a:r>
                    </a:p>
                    <a:p>
                      <a:pPr algn="ctr"/>
                      <a:r>
                        <a:rPr lang="en-US" sz="1400" dirty="0">
                          <a:solidFill>
                            <a:schemeClr val="bg2">
                              <a:lumMod val="10000"/>
                            </a:schemeClr>
                          </a:solidFill>
                          <a:latin typeface="Calibri" panose="020F0502020204030204" pitchFamily="34" charset="0"/>
                        </a:rPr>
                        <a:t>24 (36.4)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62 (71.3)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25 (28.7)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104 (68.0)</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49 (32.0)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3657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i="1" dirty="0">
                          <a:solidFill>
                            <a:schemeClr val="bg2">
                              <a:lumMod val="10000"/>
                            </a:schemeClr>
                          </a:solidFill>
                          <a:latin typeface="Calibri" panose="020F0502020204030204" pitchFamily="34" charset="0"/>
                        </a:rPr>
                        <a:t>BRAF</a:t>
                      </a:r>
                      <a:r>
                        <a:rPr lang="en-US" sz="1400" dirty="0">
                          <a:solidFill>
                            <a:schemeClr val="bg2">
                              <a:lumMod val="10000"/>
                            </a:schemeClr>
                          </a:solidFill>
                          <a:latin typeface="Calibri" panose="020F0502020204030204" pitchFamily="34" charset="0"/>
                        </a:rPr>
                        <a:t> V600 mutation, n (%)</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2">
                              <a:lumMod val="10000"/>
                            </a:schemeClr>
                          </a:solidFill>
                          <a:latin typeface="Calibri" panose="020F0502020204030204" pitchFamily="34" charset="0"/>
                        </a:rPr>
                        <a:t>17 (25.8)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24 (27.6)</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41 (26.8)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52460205"/>
                  </a:ext>
                </a:extLst>
              </a:tr>
              <a:tr h="6979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Unresectable stage IIIC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Stage IV</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2">
                            <a:lumMod val="10000"/>
                          </a:schemeClr>
                        </a:solidFill>
                        <a:latin typeface="Calibri" panose="020F0502020204030204" pitchFamily="34" charset="0"/>
                      </a:endParaRPr>
                    </a:p>
                    <a:p>
                      <a:pPr algn="ctr"/>
                      <a:r>
                        <a:rPr lang="en-US" sz="1400" dirty="0">
                          <a:solidFill>
                            <a:schemeClr val="bg2">
                              <a:lumMod val="10000"/>
                            </a:schemeClr>
                          </a:solidFill>
                          <a:latin typeface="Calibri" panose="020F0502020204030204" pitchFamily="34" charset="0"/>
                        </a:rPr>
                        <a:t>9 (13.6)</a:t>
                      </a:r>
                    </a:p>
                    <a:p>
                      <a:pPr algn="ctr"/>
                      <a:r>
                        <a:rPr lang="en-US" sz="1400" dirty="0">
                          <a:solidFill>
                            <a:schemeClr val="bg2">
                              <a:lumMod val="10000"/>
                            </a:schemeClr>
                          </a:solidFill>
                          <a:latin typeface="Calibri" panose="020F0502020204030204" pitchFamily="34" charset="0"/>
                        </a:rPr>
                        <a:t>57 (86.4)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 (1.1)</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86 (98.9)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10 (6.5)</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143 (93.5)</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32344747"/>
                  </a:ext>
                </a:extLst>
              </a:tr>
              <a:tr h="9015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Serum lactate dehydrogenase,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&gt;2x ULN</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2">
                            <a:lumMod val="10000"/>
                          </a:schemeClr>
                        </a:solidFill>
                        <a:latin typeface="Calibri" panose="020F0502020204030204" pitchFamily="34" charset="0"/>
                      </a:endParaRPr>
                    </a:p>
                    <a:p>
                      <a:pPr algn="ctr"/>
                      <a:r>
                        <a:rPr lang="en-US" sz="1400" dirty="0">
                          <a:solidFill>
                            <a:schemeClr val="bg2">
                              <a:lumMod val="10000"/>
                            </a:schemeClr>
                          </a:solidFill>
                          <a:latin typeface="Calibri" panose="020F0502020204030204" pitchFamily="34" charset="0"/>
                        </a:rPr>
                        <a:t>39 (59.1)</a:t>
                      </a:r>
                    </a:p>
                    <a:p>
                      <a:pPr algn="ctr"/>
                      <a:r>
                        <a:rPr lang="en-US" sz="1400" dirty="0">
                          <a:solidFill>
                            <a:schemeClr val="bg2">
                              <a:lumMod val="10000"/>
                            </a:schemeClr>
                          </a:solidFill>
                          <a:latin typeface="Calibri" panose="020F0502020204030204" pitchFamily="34" charset="0"/>
                        </a:rPr>
                        <a:t>19 (28.8)</a:t>
                      </a:r>
                    </a:p>
                    <a:p>
                      <a:pPr algn="ctr"/>
                      <a:r>
                        <a:rPr lang="en-US" sz="1400" dirty="0">
                          <a:solidFill>
                            <a:schemeClr val="bg2">
                              <a:lumMod val="10000"/>
                            </a:schemeClr>
                          </a:solidFill>
                          <a:latin typeface="Calibri" panose="020F0502020204030204" pitchFamily="34" charset="0"/>
                        </a:rPr>
                        <a:t>8 (12.1)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31 (35.6)</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35 (40.2)</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21 (24..1)</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bg2">
                            <a:lumMod val="10000"/>
                          </a:schemeClr>
                        </a:solidFill>
                        <a:latin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70 (45.8)</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54 (35.3)</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29 (19.0)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7436031"/>
                  </a:ext>
                </a:extLst>
              </a:tr>
              <a:tr h="3657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Prior therapies, median (range)</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2">
                              <a:lumMod val="10000"/>
                            </a:schemeClr>
                          </a:solidFill>
                          <a:latin typeface="Calibri" panose="020F0502020204030204" pitchFamily="34" charset="0"/>
                        </a:rPr>
                        <a:t>3 (1-9)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 (1-8)</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2">
                              <a:lumMod val="10000"/>
                            </a:schemeClr>
                          </a:solidFill>
                          <a:latin typeface="Calibri" panose="020F0502020204030204" pitchFamily="34" charset="0"/>
                        </a:rPr>
                        <a:t>3 (1-9)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9277683"/>
                  </a:ext>
                </a:extLst>
              </a:tr>
            </a:tbl>
          </a:graphicData>
        </a:graphic>
      </p:graphicFrame>
      <p:sp>
        <p:nvSpPr>
          <p:cNvPr id="5" name="Text Box 11">
            <a:extLst>
              <a:ext uri="{FF2B5EF4-FFF2-40B4-BE49-F238E27FC236}">
                <a16:creationId xmlns:a16="http://schemas.microsoft.com/office/drawing/2014/main" id="{CD913524-5279-473C-9337-339266BDAF9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Chesney. J Immunother Cancer. 2022;10:e005755.</a:t>
            </a:r>
          </a:p>
        </p:txBody>
      </p:sp>
      <p:sp>
        <p:nvSpPr>
          <p:cNvPr id="7" name="Rectangle 6">
            <a:extLst>
              <a:ext uri="{FF2B5EF4-FFF2-40B4-BE49-F238E27FC236}">
                <a16:creationId xmlns:a16="http://schemas.microsoft.com/office/drawing/2014/main" id="{013EA4A6-CF64-50F6-63B3-119340E3C2DA}"/>
              </a:ext>
            </a:extLst>
          </p:cNvPr>
          <p:cNvSpPr/>
          <p:nvPr/>
        </p:nvSpPr>
        <p:spPr bwMode="auto">
          <a:xfrm>
            <a:off x="719138" y="5148404"/>
            <a:ext cx="10787061" cy="469891"/>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08100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2B98F-8E80-4704-8AC9-BD54829D9925}"/>
              </a:ext>
            </a:extLst>
          </p:cNvPr>
          <p:cNvSpPr>
            <a:spLocks noGrp="1"/>
          </p:cNvSpPr>
          <p:nvPr>
            <p:ph type="title"/>
          </p:nvPr>
        </p:nvSpPr>
        <p:spPr/>
        <p:txBody>
          <a:bodyPr/>
          <a:lstStyle/>
          <a:p>
            <a:r>
              <a:rPr lang="en-US" altLang="en-US" dirty="0"/>
              <a:t>Lifileucel</a:t>
            </a:r>
            <a:r>
              <a:rPr lang="en-US" dirty="0"/>
              <a:t>: Adverse Events</a:t>
            </a:r>
          </a:p>
        </p:txBody>
      </p:sp>
      <p:sp>
        <p:nvSpPr>
          <p:cNvPr id="4" name="Content Placeholder 3">
            <a:extLst>
              <a:ext uri="{FF2B5EF4-FFF2-40B4-BE49-F238E27FC236}">
                <a16:creationId xmlns:a16="http://schemas.microsoft.com/office/drawing/2014/main" id="{60CD66A2-B8CE-CE4B-EB16-56B588E1FF74}"/>
              </a:ext>
            </a:extLst>
          </p:cNvPr>
          <p:cNvSpPr>
            <a:spLocks noGrp="1"/>
          </p:cNvSpPr>
          <p:nvPr>
            <p:ph sz="half" idx="1"/>
          </p:nvPr>
        </p:nvSpPr>
        <p:spPr>
          <a:xfrm>
            <a:off x="6092636" y="1505540"/>
            <a:ext cx="5309278" cy="4678738"/>
          </a:xfrm>
        </p:spPr>
        <p:txBody>
          <a:bodyPr/>
          <a:lstStyle/>
          <a:p>
            <a:pPr>
              <a:spcBef>
                <a:spcPts val="0"/>
              </a:spcBef>
            </a:pPr>
            <a:r>
              <a:rPr lang="en-US" sz="2000" dirty="0"/>
              <a:t>6 deaths occurred within 30 days after infusion</a:t>
            </a:r>
          </a:p>
          <a:p>
            <a:pPr lvl="1">
              <a:spcBef>
                <a:spcPts val="0"/>
              </a:spcBef>
            </a:pPr>
            <a:r>
              <a:rPr lang="en-US" sz="1800" dirty="0"/>
              <a:t>4 deaths were determined to be due to AEs</a:t>
            </a:r>
          </a:p>
          <a:p>
            <a:pPr lvl="2">
              <a:spcBef>
                <a:spcPts val="0"/>
              </a:spcBef>
            </a:pPr>
            <a:r>
              <a:rPr lang="en-US" sz="1600" dirty="0"/>
              <a:t>3 assessed by investigator to be related to NMA-LD and/or IL-2 (pneumonia, arrhythmia, acute respiratory failure)</a:t>
            </a:r>
          </a:p>
          <a:p>
            <a:pPr lvl="2">
              <a:spcBef>
                <a:spcPts val="0"/>
              </a:spcBef>
            </a:pPr>
            <a:r>
              <a:rPr lang="en-US" sz="1600" dirty="0"/>
              <a:t>1 assessed by investigator to be related to all components (intra-abdominal hemorrhage)</a:t>
            </a:r>
          </a:p>
          <a:p>
            <a:pPr lvl="1">
              <a:spcBef>
                <a:spcPts val="0"/>
              </a:spcBef>
            </a:pPr>
            <a:r>
              <a:rPr lang="en-US" sz="1800" dirty="0"/>
              <a:t>2 deaths due to PD</a:t>
            </a:r>
          </a:p>
          <a:p>
            <a:r>
              <a:rPr lang="en-US" sz="2000" dirty="0"/>
              <a:t>TEAE were highest the first 2 wk post therapy, then rapidly decreased</a:t>
            </a:r>
          </a:p>
          <a:p>
            <a:r>
              <a:rPr lang="en-US" sz="2000" dirty="0"/>
              <a:t>Safety profile was consistent with underlying disease and known safety profiles of NMA-LD and IL-2 regimens and was similar between cohorts </a:t>
            </a:r>
          </a:p>
        </p:txBody>
      </p:sp>
      <p:graphicFrame>
        <p:nvGraphicFramePr>
          <p:cNvPr id="5" name="Content Placeholder 8">
            <a:extLst>
              <a:ext uri="{FF2B5EF4-FFF2-40B4-BE49-F238E27FC236}">
                <a16:creationId xmlns:a16="http://schemas.microsoft.com/office/drawing/2014/main" id="{19959879-1D80-4692-A23A-5401C844F4BA}"/>
              </a:ext>
            </a:extLst>
          </p:cNvPr>
          <p:cNvGraphicFramePr>
            <a:graphicFrameLocks/>
          </p:cNvGraphicFramePr>
          <p:nvPr>
            <p:extLst>
              <p:ext uri="{D42A27DB-BD31-4B8C-83A1-F6EECF244321}">
                <p14:modId xmlns:p14="http://schemas.microsoft.com/office/powerpoint/2010/main" val="2892875960"/>
              </p:ext>
            </p:extLst>
          </p:nvPr>
        </p:nvGraphicFramePr>
        <p:xfrm>
          <a:off x="719138" y="1593377"/>
          <a:ext cx="4971661" cy="4160884"/>
        </p:xfrm>
        <a:graphic>
          <a:graphicData uri="http://schemas.openxmlformats.org/drawingml/2006/table">
            <a:tbl>
              <a:tblPr firstRow="1"/>
              <a:tblGrid>
                <a:gridCol w="2381921">
                  <a:extLst>
                    <a:ext uri="{9D8B030D-6E8A-4147-A177-3AD203B41FA5}">
                      <a16:colId xmlns:a16="http://schemas.microsoft.com/office/drawing/2014/main" val="92868280"/>
                    </a:ext>
                  </a:extLst>
                </a:gridCol>
                <a:gridCol w="1294870">
                  <a:extLst>
                    <a:ext uri="{9D8B030D-6E8A-4147-A177-3AD203B41FA5}">
                      <a16:colId xmlns:a16="http://schemas.microsoft.com/office/drawing/2014/main" val="2743813746"/>
                    </a:ext>
                  </a:extLst>
                </a:gridCol>
                <a:gridCol w="1294870">
                  <a:extLst>
                    <a:ext uri="{9D8B030D-6E8A-4147-A177-3AD203B41FA5}">
                      <a16:colId xmlns:a16="http://schemas.microsoft.com/office/drawing/2014/main" val="181808079"/>
                    </a:ext>
                  </a:extLst>
                </a:gridCol>
              </a:tblGrid>
              <a:tr h="297206">
                <a:tc>
                  <a:txBody>
                    <a:bodyPr/>
                    <a:lstStyle/>
                    <a:p>
                      <a:pPr marL="0" marR="0" algn="l" defTabSz="914400" rtl="0" eaLnBrk="1" latinLnBrk="0" hangingPunct="1">
                        <a:lnSpc>
                          <a:spcPct val="100000"/>
                        </a:lnSpc>
                        <a:spcBef>
                          <a:spcPts val="0"/>
                        </a:spcBef>
                        <a:spcAft>
                          <a:spcPts val="0"/>
                        </a:spcAft>
                      </a:pPr>
                      <a:r>
                        <a:rPr lang="en-US" sz="1600" b="1" kern="1200" dirty="0">
                          <a:solidFill>
                            <a:schemeClr val="tx1"/>
                          </a:solidFill>
                          <a:effectLst/>
                          <a:latin typeface="+mn-lt"/>
                          <a:ea typeface="Batang" panose="02030600000101010101" pitchFamily="18" charset="-127"/>
                          <a:cs typeface="Calibri" panose="020F0502020204030204" pitchFamily="34" charset="0"/>
                        </a:rPr>
                        <a:t>AEs</a:t>
                      </a:r>
                    </a:p>
                  </a:txBody>
                  <a:tcPr marL="68580" marR="68580" marT="0" marB="0" anchor="ctr">
                    <a:lnL>
                      <a:noFill/>
                    </a:lnL>
                    <a:lnR w="9525" cap="flat" cmpd="sng" algn="ctr">
                      <a:noFill/>
                      <a:prstDash val="solid"/>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algn="ctr" defTabSz="914400" rtl="0" eaLnBrk="1" latinLnBrk="0" hangingPunct="1">
                        <a:lnSpc>
                          <a:spcPct val="100000"/>
                        </a:lnSpc>
                        <a:spcBef>
                          <a:spcPts val="0"/>
                        </a:spcBef>
                        <a:spcAft>
                          <a:spcPts val="0"/>
                        </a:spcAft>
                      </a:pPr>
                      <a:r>
                        <a:rPr lang="en-US" sz="1600" b="1" kern="1200" dirty="0">
                          <a:solidFill>
                            <a:schemeClr val="tx1"/>
                          </a:solidFill>
                          <a:effectLst/>
                          <a:latin typeface="+mn-lt"/>
                          <a:ea typeface="Batang" panose="02030600000101010101" pitchFamily="18" charset="-127"/>
                          <a:cs typeface="Calibri" panose="020F0502020204030204" pitchFamily="34" charset="0"/>
                        </a:rPr>
                        <a:t>Safety Set (n = 156)</a:t>
                      </a:r>
                    </a:p>
                  </a:txBody>
                  <a:tcPr marL="68580" marR="68580" marT="0" marB="0" anchor="ctr">
                    <a:lnL w="9525" cap="flat" cmpd="sng" algn="ctr">
                      <a:noFill/>
                      <a:prstDash val="solid"/>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effectLst/>
                        <a:latin typeface="+mn-lt"/>
                        <a:ea typeface="Batang" panose="02030600000101010101" pitchFamily="18" charset="-127"/>
                        <a:cs typeface="Calibri" panose="020F0502020204030204" pitchFamily="34" charset="0"/>
                      </a:endParaRPr>
                    </a:p>
                  </a:txBody>
                  <a:tcPr marL="68580" marR="68580" marT="0" marB="0" anchor="ctr">
                    <a:lnL w="9525" cap="flat" cmpd="sng" algn="ctr">
                      <a:noFill/>
                      <a:prstDash val="solid"/>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39349459"/>
                  </a:ext>
                </a:extLst>
              </a:tr>
              <a:tr h="297206">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l" defTabSz="914400" rtl="0" eaLnBrk="1" latinLnBrk="0" hangingPunct="1">
                        <a:lnSpc>
                          <a:spcPct val="100000"/>
                        </a:lnSpc>
                        <a:spcBef>
                          <a:spcPts val="0"/>
                        </a:spcBef>
                        <a:spcAft>
                          <a:spcPts val="0"/>
                        </a:spcAft>
                      </a:pPr>
                      <a:r>
                        <a:rPr lang="en-US" sz="1600" kern="1200" dirty="0">
                          <a:solidFill>
                            <a:schemeClr val="tx1"/>
                          </a:solidFill>
                          <a:effectLst/>
                          <a:latin typeface="+mn-lt"/>
                          <a:ea typeface="Batang" panose="02030600000101010101" pitchFamily="18" charset="-127"/>
                          <a:cs typeface="Calibri" panose="020F0502020204030204" pitchFamily="34" charset="0"/>
                        </a:rPr>
                        <a:t>Preferred Term, n (%)</a:t>
                      </a:r>
                    </a:p>
                  </a:txBody>
                  <a:tcPr marL="68580" marR="68580" marT="0" marB="0" anchor="ctr">
                    <a:lnL>
                      <a:noFill/>
                    </a:lnL>
                    <a:lnR w="9525" cap="flat" cmpd="sng" algn="ctr">
                      <a:noFill/>
                      <a:prstDash val="solid"/>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ctr" defTabSz="914400" rtl="0" eaLnBrk="1" latinLnBrk="0" hangingPunct="1">
                        <a:lnSpc>
                          <a:spcPct val="100000"/>
                        </a:lnSpc>
                        <a:spcBef>
                          <a:spcPts val="0"/>
                        </a:spcBef>
                        <a:spcAft>
                          <a:spcPts val="0"/>
                        </a:spcAft>
                      </a:pPr>
                      <a:r>
                        <a:rPr lang="en-US" sz="1600" kern="1200" dirty="0">
                          <a:solidFill>
                            <a:schemeClr val="tx1"/>
                          </a:solidFill>
                          <a:effectLst/>
                          <a:latin typeface="+mn-lt"/>
                          <a:ea typeface="Batang" panose="02030600000101010101" pitchFamily="18" charset="-127"/>
                          <a:cs typeface="Calibri" panose="020F0502020204030204" pitchFamily="34" charset="0"/>
                        </a:rPr>
                        <a:t>Any Grade</a:t>
                      </a:r>
                    </a:p>
                  </a:txBody>
                  <a:tcPr marL="68580" marR="6858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Batang" panose="02030600000101010101" pitchFamily="18" charset="-127"/>
                          <a:cs typeface="Calibri" panose="020F0502020204030204" pitchFamily="34" charset="0"/>
                        </a:rPr>
                        <a:t>Grade 3/4</a:t>
                      </a:r>
                    </a:p>
                  </a:txBody>
                  <a:tcPr marL="68580" marR="68580" marT="0" marB="0" anchor="ctr">
                    <a:lnL w="9525" cap="flat" cmpd="sng" algn="ctr">
                      <a:noFill/>
                      <a:prstDash val="solid"/>
                      <a:round/>
                      <a:headEnd type="none" w="med" len="med"/>
                      <a:tailEnd type="none" w="med" len="med"/>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6743762"/>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Thrombocytopenia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defTabSz="914400" rtl="0" eaLnBrk="1" latinLnBrk="0" hangingPunct="1">
                        <a:lnSpc>
                          <a:spcPct val="100000"/>
                        </a:lnSpc>
                        <a:spcBef>
                          <a:spcPts val="0"/>
                        </a:spcBef>
                        <a:spcAft>
                          <a:spcPts val="0"/>
                        </a:spcAft>
                      </a:pPr>
                      <a:r>
                        <a:rPr lang="en-US" sz="1600" kern="1200" dirty="0">
                          <a:solidFill>
                            <a:schemeClr val="bg1"/>
                          </a:solidFill>
                          <a:effectLst/>
                          <a:latin typeface="+mn-lt"/>
                          <a:ea typeface="Batang" panose="02030600000101010101" pitchFamily="18" charset="-127"/>
                          <a:cs typeface="Calibri" panose="020F0502020204030204" pitchFamily="34" charset="0"/>
                        </a:rPr>
                        <a:t>129 (82.7)</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defTabSz="914400" rtl="0" eaLnBrk="1" latinLnBrk="0" hangingPunct="1">
                        <a:lnSpc>
                          <a:spcPct val="100000"/>
                        </a:lnSpc>
                        <a:spcBef>
                          <a:spcPts val="0"/>
                        </a:spcBef>
                        <a:spcAft>
                          <a:spcPts val="0"/>
                        </a:spcAft>
                      </a:pPr>
                      <a:r>
                        <a:rPr lang="en-US" sz="1600" kern="1200" dirty="0">
                          <a:solidFill>
                            <a:schemeClr val="bg1"/>
                          </a:solidFill>
                          <a:effectLst/>
                          <a:latin typeface="+mn-lt"/>
                          <a:ea typeface="Batang" panose="02030600000101010101" pitchFamily="18" charset="-127"/>
                          <a:cs typeface="Calibri" panose="020F0502020204030204" pitchFamily="34" charset="0"/>
                        </a:rPr>
                        <a:t>120 (76.9)</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4586918"/>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Chills</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117 (75.0)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8 (5.1)</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1791841"/>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Anemia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97 (62.2)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78 (50.0)</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66276687"/>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Pyrexia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Calibri" panose="020F0502020204030204" pitchFamily="34" charset="0"/>
                          <a:cs typeface="Times New Roman" panose="02020603050405020304" pitchFamily="18" charset="0"/>
                        </a:rPr>
                        <a:t>81 (51.9)</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Calibri" panose="020F0502020204030204" pitchFamily="34" charset="0"/>
                          <a:cs typeface="Times New Roman" panose="02020603050405020304" pitchFamily="18" charset="0"/>
                        </a:rPr>
                        <a:t>17 (10.9)</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40564717"/>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Neutropenia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66 (42.3)</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45 (28.8)</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33863958"/>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Febrile neutropenia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65 (41.7)</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65 (41.7)</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13597881"/>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Hypophosphatemia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58 (37.2)</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41 (26.3)</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63112851"/>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Leukopenia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54 (34.6)</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Calibri" panose="020F0502020204030204" pitchFamily="34" charset="0"/>
                          <a:cs typeface="Times New Roman" panose="02020603050405020304" pitchFamily="18" charset="0"/>
                        </a:rPr>
                        <a:t>42 (26.9)</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3990701"/>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Hypotension</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52 (33.3)</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17 (10.9)</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71925541"/>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Fatigue</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51 (32.7)</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6 (3.8)</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8325720"/>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Lymphopenia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49 (31.4)</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38 (24.4)</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5936466"/>
                  </a:ext>
                </a:extLst>
              </a:tr>
              <a:tr h="297206">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600" b="0" dirty="0">
                          <a:solidFill>
                            <a:schemeClr val="bg1"/>
                          </a:solidFill>
                          <a:effectLst/>
                          <a:latin typeface="+mn-lt"/>
                          <a:ea typeface="Batang" panose="02030600000101010101" pitchFamily="18" charset="-127"/>
                          <a:cs typeface="Calibri" panose="020F0502020204030204" pitchFamily="34" charset="0"/>
                        </a:rPr>
                        <a:t>Diarrhea</a:t>
                      </a:r>
                      <a:endParaRPr lang="en-US" sz="16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48 (30.8)</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600" dirty="0">
                          <a:solidFill>
                            <a:schemeClr val="bg1"/>
                          </a:solidFill>
                          <a:effectLst/>
                          <a:latin typeface="+mn-lt"/>
                          <a:ea typeface="Batang" panose="02030600000101010101" pitchFamily="18" charset="-127"/>
                          <a:cs typeface="Calibri" panose="020F0502020204030204" pitchFamily="34" charset="0"/>
                        </a:rPr>
                        <a:t>2 (1.3)</a:t>
                      </a: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31639113"/>
                  </a:ext>
                </a:extLst>
              </a:tr>
            </a:tbl>
          </a:graphicData>
        </a:graphic>
      </p:graphicFrame>
      <p:sp>
        <p:nvSpPr>
          <p:cNvPr id="8" name="Text Box 11">
            <a:extLst>
              <a:ext uri="{FF2B5EF4-FFF2-40B4-BE49-F238E27FC236}">
                <a16:creationId xmlns:a16="http://schemas.microsoft.com/office/drawing/2014/main" id="{1257F244-2623-49AC-A355-93070B0811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Chesney. J Immunother Cancer. 2022;10:e005755.</a:t>
            </a:r>
          </a:p>
        </p:txBody>
      </p:sp>
    </p:spTree>
    <p:extLst>
      <p:ext uri="{BB962C8B-B14F-4D97-AF65-F5344CB8AC3E}">
        <p14:creationId xmlns:p14="http://schemas.microsoft.com/office/powerpoint/2010/main" val="3781136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92BA6-C38D-4567-B221-2188FF79DCB5}"/>
              </a:ext>
            </a:extLst>
          </p:cNvPr>
          <p:cNvSpPr>
            <a:spLocks noGrp="1"/>
          </p:cNvSpPr>
          <p:nvPr>
            <p:ph type="title"/>
          </p:nvPr>
        </p:nvSpPr>
        <p:spPr/>
        <p:txBody>
          <a:bodyPr/>
          <a:lstStyle/>
          <a:p>
            <a:r>
              <a:rPr lang="en-US" altLang="en-US" dirty="0"/>
              <a:t>Lifileucel</a:t>
            </a:r>
            <a:r>
              <a:rPr lang="en-US" dirty="0"/>
              <a:t>: Best Objective Response (Primary Endpoint) </a:t>
            </a:r>
          </a:p>
        </p:txBody>
      </p:sp>
      <p:graphicFrame>
        <p:nvGraphicFramePr>
          <p:cNvPr id="5" name="Content Placeholder 8">
            <a:extLst>
              <a:ext uri="{FF2B5EF4-FFF2-40B4-BE49-F238E27FC236}">
                <a16:creationId xmlns:a16="http://schemas.microsoft.com/office/drawing/2014/main" id="{32FEECAB-25F4-404E-B53F-0B7F4A0A1BB2}"/>
              </a:ext>
            </a:extLst>
          </p:cNvPr>
          <p:cNvGraphicFramePr>
            <a:graphicFrameLocks/>
          </p:cNvGraphicFramePr>
          <p:nvPr>
            <p:extLst>
              <p:ext uri="{D42A27DB-BD31-4B8C-83A1-F6EECF244321}">
                <p14:modId xmlns:p14="http://schemas.microsoft.com/office/powerpoint/2010/main" val="756923796"/>
              </p:ext>
            </p:extLst>
          </p:nvPr>
        </p:nvGraphicFramePr>
        <p:xfrm>
          <a:off x="524742" y="1612256"/>
          <a:ext cx="4968377" cy="3839003"/>
        </p:xfrm>
        <a:graphic>
          <a:graphicData uri="http://schemas.openxmlformats.org/drawingml/2006/table">
            <a:tbl>
              <a:tblPr firstRow="1"/>
              <a:tblGrid>
                <a:gridCol w="1751638">
                  <a:extLst>
                    <a:ext uri="{9D8B030D-6E8A-4147-A177-3AD203B41FA5}">
                      <a16:colId xmlns:a16="http://schemas.microsoft.com/office/drawing/2014/main" val="92868280"/>
                    </a:ext>
                  </a:extLst>
                </a:gridCol>
                <a:gridCol w="1072130">
                  <a:extLst>
                    <a:ext uri="{9D8B030D-6E8A-4147-A177-3AD203B41FA5}">
                      <a16:colId xmlns:a16="http://schemas.microsoft.com/office/drawing/2014/main" val="2743813746"/>
                    </a:ext>
                  </a:extLst>
                </a:gridCol>
                <a:gridCol w="1074761">
                  <a:extLst>
                    <a:ext uri="{9D8B030D-6E8A-4147-A177-3AD203B41FA5}">
                      <a16:colId xmlns:a16="http://schemas.microsoft.com/office/drawing/2014/main" val="1347231371"/>
                    </a:ext>
                  </a:extLst>
                </a:gridCol>
                <a:gridCol w="1069848">
                  <a:extLst>
                    <a:ext uri="{9D8B030D-6E8A-4147-A177-3AD203B41FA5}">
                      <a16:colId xmlns:a16="http://schemas.microsoft.com/office/drawing/2014/main" val="3473551714"/>
                    </a:ext>
                  </a:extLst>
                </a:gridCol>
              </a:tblGrid>
              <a:tr h="668591">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l">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Response</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ctr">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Cohort 2</a:t>
                      </a:r>
                      <a:br>
                        <a:rPr lang="en-US" sz="1400" b="1" dirty="0">
                          <a:solidFill>
                            <a:schemeClr val="tx1"/>
                          </a:solidFill>
                          <a:effectLst/>
                          <a:latin typeface="+mn-lt"/>
                          <a:ea typeface="Batang" panose="02030600000101010101" pitchFamily="18" charset="-127"/>
                          <a:cs typeface="Calibri" panose="020F0502020204030204" pitchFamily="34" charset="0"/>
                        </a:rPr>
                      </a:br>
                      <a:r>
                        <a:rPr lang="en-US" sz="1400" b="1" dirty="0">
                          <a:solidFill>
                            <a:schemeClr val="tx1"/>
                          </a:solidFill>
                          <a:effectLst/>
                          <a:latin typeface="+mn-lt"/>
                          <a:ea typeface="Batang" panose="02030600000101010101" pitchFamily="18" charset="-127"/>
                          <a:cs typeface="Calibri" panose="020F0502020204030204" pitchFamily="34" charset="0"/>
                        </a:rPr>
                        <a:t>(n = 66)</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ctr">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Cohort 4</a:t>
                      </a:r>
                      <a:br>
                        <a:rPr lang="en-US" sz="1400" b="1" dirty="0">
                          <a:solidFill>
                            <a:schemeClr val="tx1"/>
                          </a:solidFill>
                          <a:effectLst/>
                          <a:latin typeface="+mn-lt"/>
                          <a:ea typeface="Batang" panose="02030600000101010101" pitchFamily="18" charset="-127"/>
                          <a:cs typeface="Calibri" panose="020F0502020204030204" pitchFamily="34" charset="0"/>
                        </a:rPr>
                      </a:br>
                      <a:r>
                        <a:rPr lang="en-US" sz="1400" b="1" dirty="0">
                          <a:solidFill>
                            <a:schemeClr val="tx1"/>
                          </a:solidFill>
                          <a:effectLst/>
                          <a:latin typeface="+mn-lt"/>
                          <a:ea typeface="Batang" panose="02030600000101010101" pitchFamily="18" charset="-127"/>
                          <a:cs typeface="Calibri" panose="020F0502020204030204" pitchFamily="34" charset="0"/>
                        </a:rPr>
                        <a:t>(n = 87)</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tx1"/>
                          </a:solidFill>
                          <a:latin typeface="Bierstadt"/>
                        </a:defRPr>
                      </a:lvl1pPr>
                      <a:lvl2pPr marL="457200" algn="l" defTabSz="914400" rtl="0" eaLnBrk="1" latinLnBrk="0" hangingPunct="1">
                        <a:defRPr sz="1800" b="1" kern="1200">
                          <a:solidFill>
                            <a:schemeClr val="tx1"/>
                          </a:solidFill>
                          <a:latin typeface="Bierstadt"/>
                        </a:defRPr>
                      </a:lvl2pPr>
                      <a:lvl3pPr marL="914400" algn="l" defTabSz="914400" rtl="0" eaLnBrk="1" latinLnBrk="0" hangingPunct="1">
                        <a:defRPr sz="1800" b="1" kern="1200">
                          <a:solidFill>
                            <a:schemeClr val="tx1"/>
                          </a:solidFill>
                          <a:latin typeface="Bierstadt"/>
                        </a:defRPr>
                      </a:lvl3pPr>
                      <a:lvl4pPr marL="1371600" algn="l" defTabSz="914400" rtl="0" eaLnBrk="1" latinLnBrk="0" hangingPunct="1">
                        <a:defRPr sz="1800" b="1" kern="1200">
                          <a:solidFill>
                            <a:schemeClr val="tx1"/>
                          </a:solidFill>
                          <a:latin typeface="Bierstadt"/>
                        </a:defRPr>
                      </a:lvl4pPr>
                      <a:lvl5pPr marL="1828800" algn="l" defTabSz="914400" rtl="0" eaLnBrk="1" latinLnBrk="0" hangingPunct="1">
                        <a:defRPr sz="1800" b="1" kern="1200">
                          <a:solidFill>
                            <a:schemeClr val="tx1"/>
                          </a:solidFill>
                          <a:latin typeface="Bierstadt"/>
                        </a:defRPr>
                      </a:lvl5pPr>
                      <a:lvl6pPr marL="2286000" algn="l" defTabSz="914400" rtl="0" eaLnBrk="1" latinLnBrk="0" hangingPunct="1">
                        <a:defRPr sz="1800" b="1" kern="1200">
                          <a:solidFill>
                            <a:schemeClr val="tx1"/>
                          </a:solidFill>
                          <a:latin typeface="Bierstadt"/>
                        </a:defRPr>
                      </a:lvl6pPr>
                      <a:lvl7pPr marL="2743200" algn="l" defTabSz="914400" rtl="0" eaLnBrk="1" latinLnBrk="0" hangingPunct="1">
                        <a:defRPr sz="1800" b="1" kern="1200">
                          <a:solidFill>
                            <a:schemeClr val="tx1"/>
                          </a:solidFill>
                          <a:latin typeface="Bierstadt"/>
                        </a:defRPr>
                      </a:lvl7pPr>
                      <a:lvl8pPr marL="3200400" algn="l" defTabSz="914400" rtl="0" eaLnBrk="1" latinLnBrk="0" hangingPunct="1">
                        <a:defRPr sz="1800" b="1" kern="1200">
                          <a:solidFill>
                            <a:schemeClr val="tx1"/>
                          </a:solidFill>
                          <a:latin typeface="Bierstadt"/>
                        </a:defRPr>
                      </a:lvl8pPr>
                      <a:lvl9pPr marL="3657600" algn="l" defTabSz="914400" rtl="0" eaLnBrk="1" latinLnBrk="0" hangingPunct="1">
                        <a:defRPr sz="1800" b="1" kern="1200">
                          <a:solidFill>
                            <a:schemeClr val="tx1"/>
                          </a:solidFill>
                          <a:latin typeface="Bierstadt"/>
                        </a:defRPr>
                      </a:lvl9pPr>
                    </a:lstStyle>
                    <a:p>
                      <a:pPr marL="0" marR="0" algn="ctr">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Cohorts </a:t>
                      </a:r>
                    </a:p>
                    <a:p>
                      <a:pPr marL="0" marR="0" algn="ctr">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2 + 4</a:t>
                      </a:r>
                      <a:endParaRPr lang="en-US" sz="1400" dirty="0">
                        <a:solidFill>
                          <a:schemeClr val="tx1"/>
                        </a:solidFill>
                        <a:effectLst/>
                        <a:latin typeface="+mn-lt"/>
                        <a:ea typeface="Calibri" panose="020F0502020204030204" pitchFamily="34" charset="0"/>
                        <a:cs typeface="Times New Roman" panose="02020603050405020304" pitchFamily="18" charset="0"/>
                      </a:endParaRPr>
                    </a:p>
                    <a:p>
                      <a:pPr marL="0" marR="0" algn="ctr">
                        <a:lnSpc>
                          <a:spcPct val="100000"/>
                        </a:lnSpc>
                        <a:spcBef>
                          <a:spcPts val="0"/>
                        </a:spcBef>
                        <a:spcAft>
                          <a:spcPts val="0"/>
                        </a:spcAft>
                      </a:pPr>
                      <a:r>
                        <a:rPr lang="en-US" sz="1400" b="1" dirty="0">
                          <a:solidFill>
                            <a:schemeClr val="tx1"/>
                          </a:solidFill>
                          <a:effectLst/>
                          <a:latin typeface="+mn-lt"/>
                          <a:ea typeface="Batang" panose="02030600000101010101" pitchFamily="18" charset="-127"/>
                          <a:cs typeface="Calibri" panose="020F0502020204030204" pitchFamily="34" charset="0"/>
                        </a:rPr>
                        <a:t>(n = 153)</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6743762"/>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ORR, n (%)</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23 (34.8)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25 (28.7)</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48 (31.4)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99368259"/>
                  </a:ext>
                </a:extLst>
              </a:tr>
              <a:tr h="267809">
                <a:tc gridSpan="2">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Best overall response, n (%)</a:t>
                      </a:r>
                      <a:r>
                        <a:rPr lang="en-US" sz="1400" dirty="0">
                          <a:solidFill>
                            <a:schemeClr val="bg1"/>
                          </a:solidFill>
                          <a:effectLst/>
                          <a:latin typeface="+mn-lt"/>
                          <a:ea typeface="Batang" panose="02030600000101010101" pitchFamily="18" charset="-127"/>
                          <a:cs typeface="Calibri" panose="020F0502020204030204" pitchFamily="34" charset="0"/>
                        </a:rPr>
                        <a:t> </a:t>
                      </a:r>
                      <a:endParaRPr lang="en-US" sz="1400" dirty="0">
                        <a:solidFill>
                          <a:schemeClr val="bg1"/>
                        </a:solidFill>
                        <a:effectLst/>
                        <a:latin typeface="+mn-lt"/>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 </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 </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 </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4586918"/>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285750"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CR</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5 (7.6)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3 (3.4)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8 (5.2)</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1791841"/>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PR</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18 (27.3)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22 (25.3)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40 (26.1)</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1973879"/>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SD</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24 (36.4)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47 (54.0)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71 (46.4)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3014449"/>
                  </a:ext>
                </a:extLst>
              </a:tr>
              <a:tr h="26780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Non-CR/non-PD*</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mn-lt"/>
                          <a:ea typeface="Calibri" panose="020F0502020204030204" pitchFamily="34" charset="0"/>
                          <a:cs typeface="Times New Roman" panose="02020603050405020304" pitchFamily="18" charset="0"/>
                        </a:rPr>
                        <a:t>1 (1.5)</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0000"/>
                        </a:lnSpc>
                        <a:spcBef>
                          <a:spcPts val="0"/>
                        </a:spcBef>
                        <a:spcAft>
                          <a:spcPts val="0"/>
                        </a:spcAft>
                      </a:pPr>
                      <a:r>
                        <a:rPr lang="en-US" sz="1400" dirty="0">
                          <a:solidFill>
                            <a:schemeClr val="bg1"/>
                          </a:solidFill>
                          <a:effectLst/>
                          <a:latin typeface="+mn-lt"/>
                          <a:ea typeface="Calibri" panose="020F0502020204030204" pitchFamily="34" charset="0"/>
                          <a:cs typeface="Times New Roman" panose="02020603050405020304" pitchFamily="18" charset="0"/>
                        </a:rPr>
                        <a:t>0</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00000"/>
                        </a:lnSpc>
                        <a:spcBef>
                          <a:spcPts val="0"/>
                        </a:spcBef>
                        <a:spcAft>
                          <a:spcPts val="0"/>
                        </a:spcAft>
                      </a:pPr>
                      <a:r>
                        <a:rPr lang="en-US" sz="1400" b="0" dirty="0">
                          <a:solidFill>
                            <a:schemeClr val="bg1"/>
                          </a:solidFill>
                          <a:effectLst/>
                          <a:latin typeface="+mn-lt"/>
                          <a:ea typeface="Calibri" panose="020F0502020204030204" pitchFamily="34" charset="0"/>
                          <a:cs typeface="Times New Roman" panose="02020603050405020304" pitchFamily="18" charset="0"/>
                        </a:rPr>
                        <a:t>1 (0.7)</a:t>
                      </a: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32038834"/>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PD</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15 (22.7)</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12 (13.8)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27 (17.6)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85188576"/>
                  </a:ext>
                </a:extLst>
              </a:tr>
              <a:tr h="267809">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NE</a:t>
                      </a:r>
                    </a:p>
                  </a:txBody>
                  <a:tcPr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3 (4.5)</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3 (3.4)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6 (3.9)</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08344576"/>
                  </a:ext>
                </a:extLst>
              </a:tr>
              <a:tr h="387860">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Median DoR, </a:t>
                      </a:r>
                      <a:br>
                        <a:rPr lang="en-US" sz="1400" b="0" dirty="0">
                          <a:solidFill>
                            <a:schemeClr val="bg1"/>
                          </a:solidFill>
                          <a:effectLst/>
                          <a:latin typeface="+mn-lt"/>
                          <a:ea typeface="Batang" panose="02030600000101010101" pitchFamily="18" charset="-127"/>
                          <a:cs typeface="Calibri" panose="020F0502020204030204" pitchFamily="34" charset="0"/>
                        </a:rPr>
                      </a:br>
                      <a:r>
                        <a:rPr lang="en-US" sz="1400" b="0" dirty="0">
                          <a:solidFill>
                            <a:schemeClr val="bg1"/>
                          </a:solidFill>
                          <a:effectLst/>
                          <a:latin typeface="+mn-lt"/>
                          <a:ea typeface="Batang" panose="02030600000101010101" pitchFamily="18" charset="-127"/>
                          <a:cs typeface="Calibri" panose="020F0502020204030204" pitchFamily="34" charset="0"/>
                        </a:rPr>
                        <a:t>mo (range)</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NR </a:t>
                      </a:r>
                    </a:p>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(1.4+</a:t>
                      </a:r>
                      <a:r>
                        <a:rPr lang="en-US" sz="1400" b="0" kern="1200" dirty="0">
                          <a:solidFill>
                            <a:schemeClr val="bg1"/>
                          </a:solidFill>
                          <a:effectLst/>
                          <a:latin typeface="+mn-lt"/>
                          <a:ea typeface="Batang" panose="02030600000101010101" pitchFamily="18" charset="-127"/>
                          <a:cs typeface="Calibri" panose="020F0502020204030204" pitchFamily="34" charset="0"/>
                        </a:rPr>
                        <a:t> to </a:t>
                      </a:r>
                      <a:r>
                        <a:rPr lang="en-US" sz="1400" dirty="0">
                          <a:solidFill>
                            <a:schemeClr val="bg1"/>
                          </a:solidFill>
                          <a:effectLst/>
                          <a:latin typeface="+mn-lt"/>
                          <a:ea typeface="Batang" panose="02030600000101010101" pitchFamily="18" charset="-127"/>
                          <a:cs typeface="Calibri" panose="020F0502020204030204" pitchFamily="34" charset="0"/>
                        </a:rPr>
                        <a:t>45.0+)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10.4 </a:t>
                      </a:r>
                    </a:p>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(1.4+</a:t>
                      </a:r>
                      <a:r>
                        <a:rPr lang="en-US" sz="1400" b="0" kern="1200" dirty="0">
                          <a:solidFill>
                            <a:schemeClr val="bg1"/>
                          </a:solidFill>
                          <a:effectLst/>
                          <a:latin typeface="+mn-lt"/>
                          <a:ea typeface="Batang" panose="02030600000101010101" pitchFamily="18" charset="-127"/>
                          <a:cs typeface="Calibri" panose="020F0502020204030204" pitchFamily="34" charset="0"/>
                        </a:rPr>
                        <a:t> to </a:t>
                      </a:r>
                      <a:r>
                        <a:rPr lang="en-US" sz="1400" dirty="0">
                          <a:solidFill>
                            <a:schemeClr val="bg1"/>
                          </a:solidFill>
                          <a:effectLst/>
                          <a:latin typeface="+mn-lt"/>
                          <a:ea typeface="Batang" panose="02030600000101010101" pitchFamily="18" charset="-127"/>
                          <a:cs typeface="Calibri" panose="020F0502020204030204" pitchFamily="34" charset="0"/>
                        </a:rPr>
                        <a:t>26.3+)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NR </a:t>
                      </a:r>
                    </a:p>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(1.4+ to 45.0+)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2446415"/>
                  </a:ext>
                </a:extLst>
              </a:tr>
              <a:tr h="387860">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Median follow-up, mo </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36.6 </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dirty="0">
                          <a:solidFill>
                            <a:schemeClr val="bg1"/>
                          </a:solidFill>
                          <a:effectLst/>
                          <a:latin typeface="+mn-lt"/>
                          <a:ea typeface="Batang" panose="02030600000101010101" pitchFamily="18" charset="-127"/>
                          <a:cs typeface="Calibri" panose="020F0502020204030204" pitchFamily="34" charset="0"/>
                        </a:rPr>
                        <a:t>23.5</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Bierstadt"/>
                        </a:defRPr>
                      </a:lvl1pPr>
                      <a:lvl2pPr marL="457200" algn="l" defTabSz="914400" rtl="0" eaLnBrk="1" latinLnBrk="0" hangingPunct="1">
                        <a:defRPr sz="1800" kern="1200">
                          <a:solidFill>
                            <a:schemeClr val="tx1"/>
                          </a:solidFill>
                          <a:latin typeface="Bierstadt"/>
                        </a:defRPr>
                      </a:lvl2pPr>
                      <a:lvl3pPr marL="914400" algn="l" defTabSz="914400" rtl="0" eaLnBrk="1" latinLnBrk="0" hangingPunct="1">
                        <a:defRPr sz="1800" kern="1200">
                          <a:solidFill>
                            <a:schemeClr val="tx1"/>
                          </a:solidFill>
                          <a:latin typeface="Bierstadt"/>
                        </a:defRPr>
                      </a:lvl3pPr>
                      <a:lvl4pPr marL="1371600" algn="l" defTabSz="914400" rtl="0" eaLnBrk="1" latinLnBrk="0" hangingPunct="1">
                        <a:defRPr sz="1800" kern="1200">
                          <a:solidFill>
                            <a:schemeClr val="tx1"/>
                          </a:solidFill>
                          <a:latin typeface="Bierstadt"/>
                        </a:defRPr>
                      </a:lvl4pPr>
                      <a:lvl5pPr marL="1828800" algn="l" defTabSz="914400" rtl="0" eaLnBrk="1" latinLnBrk="0" hangingPunct="1">
                        <a:defRPr sz="1800" kern="1200">
                          <a:solidFill>
                            <a:schemeClr val="tx1"/>
                          </a:solidFill>
                          <a:latin typeface="Bierstadt"/>
                        </a:defRPr>
                      </a:lvl5pPr>
                      <a:lvl6pPr marL="2286000" algn="l" defTabSz="914400" rtl="0" eaLnBrk="1" latinLnBrk="0" hangingPunct="1">
                        <a:defRPr sz="1800" kern="1200">
                          <a:solidFill>
                            <a:schemeClr val="tx1"/>
                          </a:solidFill>
                          <a:latin typeface="Bierstadt"/>
                        </a:defRPr>
                      </a:lvl6pPr>
                      <a:lvl7pPr marL="2743200" algn="l" defTabSz="914400" rtl="0" eaLnBrk="1" latinLnBrk="0" hangingPunct="1">
                        <a:defRPr sz="1800" kern="1200">
                          <a:solidFill>
                            <a:schemeClr val="tx1"/>
                          </a:solidFill>
                          <a:latin typeface="Bierstadt"/>
                        </a:defRPr>
                      </a:lvl7pPr>
                      <a:lvl8pPr marL="3200400" algn="l" defTabSz="914400" rtl="0" eaLnBrk="1" latinLnBrk="0" hangingPunct="1">
                        <a:defRPr sz="1800" kern="1200">
                          <a:solidFill>
                            <a:schemeClr val="tx1"/>
                          </a:solidFill>
                          <a:latin typeface="Bierstadt"/>
                        </a:defRPr>
                      </a:lvl8pPr>
                      <a:lvl9pPr marL="3657600" algn="l" defTabSz="914400" rtl="0" eaLnBrk="1" latinLnBrk="0" hangingPunct="1">
                        <a:defRPr sz="1800" kern="1200">
                          <a:solidFill>
                            <a:schemeClr val="tx1"/>
                          </a:solidFill>
                          <a:latin typeface="Bierstadt"/>
                        </a:defRPr>
                      </a:lvl9pPr>
                    </a:lstStyle>
                    <a:p>
                      <a:pPr marL="0" marR="0" algn="ctr">
                        <a:lnSpc>
                          <a:spcPct val="100000"/>
                        </a:lnSpc>
                        <a:spcBef>
                          <a:spcPts val="0"/>
                        </a:spcBef>
                        <a:spcAft>
                          <a:spcPts val="0"/>
                        </a:spcAft>
                      </a:pPr>
                      <a:r>
                        <a:rPr lang="en-US" sz="1400" b="0" dirty="0">
                          <a:solidFill>
                            <a:schemeClr val="bg1"/>
                          </a:solidFill>
                          <a:effectLst/>
                          <a:latin typeface="+mn-lt"/>
                          <a:ea typeface="Batang" panose="02030600000101010101" pitchFamily="18" charset="-127"/>
                          <a:cs typeface="Calibri" panose="020F0502020204030204" pitchFamily="34" charset="0"/>
                        </a:rPr>
                        <a:t>27.6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marL="68580" marR="68580" marT="0" marB="0" anchor="ctr">
                    <a:lnL>
                      <a:noFill/>
                    </a:lnL>
                    <a:lnR>
                      <a:noFill/>
                    </a:lnR>
                    <a:lnT w="9525" cap="flat" cmpd="sng" algn="ctr">
                      <a:noFill/>
                      <a:prstDash val="dot"/>
                      <a:round/>
                      <a:headEnd type="none" w="med" len="med"/>
                      <a:tailEnd type="none" w="med" len="med"/>
                    </a:lnT>
                    <a:lnB w="9525"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2029801"/>
                  </a:ext>
                </a:extLst>
              </a:tr>
            </a:tbl>
          </a:graphicData>
        </a:graphic>
      </p:graphicFrame>
      <p:sp>
        <p:nvSpPr>
          <p:cNvPr id="6" name="TextBox 5">
            <a:extLst>
              <a:ext uri="{FF2B5EF4-FFF2-40B4-BE49-F238E27FC236}">
                <a16:creationId xmlns:a16="http://schemas.microsoft.com/office/drawing/2014/main" id="{409B4F7B-0FDF-403B-8E22-050B83534AFC}"/>
              </a:ext>
            </a:extLst>
          </p:cNvPr>
          <p:cNvSpPr txBox="1"/>
          <p:nvPr/>
        </p:nvSpPr>
        <p:spPr bwMode="auto">
          <a:xfrm>
            <a:off x="477797" y="5464533"/>
            <a:ext cx="52266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 did not have measurable target lesions by IRC and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overall response of non-CR/non-PD per IRC assessment.</a:t>
            </a:r>
          </a:p>
        </p:txBody>
      </p:sp>
      <p:sp>
        <p:nvSpPr>
          <p:cNvPr id="4401" name="Text Box 11">
            <a:extLst>
              <a:ext uri="{FF2B5EF4-FFF2-40B4-BE49-F238E27FC236}">
                <a16:creationId xmlns:a16="http://schemas.microsoft.com/office/drawing/2014/main" id="{67422885-1787-491E-B901-35EE21A2D265}"/>
              </a:ext>
            </a:extLst>
          </p:cNvPr>
          <p:cNvSpPr txBox="1">
            <a:spLocks noChangeArrowheads="1"/>
          </p:cNvSpPr>
          <p:nvPr/>
        </p:nvSpPr>
        <p:spPr bwMode="auto">
          <a:xfrm>
            <a:off x="414339" y="63724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Chesney. J Immunother Cancer. 2022;10:e005755.</a:t>
            </a:r>
          </a:p>
        </p:txBody>
      </p:sp>
      <p:sp>
        <p:nvSpPr>
          <p:cNvPr id="3" name="TextBox 2">
            <a:extLst>
              <a:ext uri="{FF2B5EF4-FFF2-40B4-BE49-F238E27FC236}">
                <a16:creationId xmlns:a16="http://schemas.microsoft.com/office/drawing/2014/main" id="{86B22C47-331E-7949-1F76-8A4A0B9C6B9E}"/>
              </a:ext>
            </a:extLst>
          </p:cNvPr>
          <p:cNvSpPr txBox="1"/>
          <p:nvPr/>
        </p:nvSpPr>
        <p:spPr bwMode="auto">
          <a:xfrm>
            <a:off x="6286369" y="191093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30</a:t>
            </a:r>
          </a:p>
        </p:txBody>
      </p:sp>
      <p:sp>
        <p:nvSpPr>
          <p:cNvPr id="4" name="TextBox 3">
            <a:extLst>
              <a:ext uri="{FF2B5EF4-FFF2-40B4-BE49-F238E27FC236}">
                <a16:creationId xmlns:a16="http://schemas.microsoft.com/office/drawing/2014/main" id="{869D8EAC-15AE-A13E-BC50-65E37BD672F4}"/>
              </a:ext>
            </a:extLst>
          </p:cNvPr>
          <p:cNvSpPr txBox="1"/>
          <p:nvPr/>
        </p:nvSpPr>
        <p:spPr bwMode="auto">
          <a:xfrm rot="16200000">
            <a:off x="4665670" y="3491626"/>
            <a:ext cx="2108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 (%)</a:t>
            </a:r>
          </a:p>
        </p:txBody>
      </p:sp>
      <p:grpSp>
        <p:nvGrpSpPr>
          <p:cNvPr id="13" name="Group 12">
            <a:extLst>
              <a:ext uri="{FF2B5EF4-FFF2-40B4-BE49-F238E27FC236}">
                <a16:creationId xmlns:a16="http://schemas.microsoft.com/office/drawing/2014/main" id="{7CB16902-F481-3B50-154E-B7F574ED98D5}"/>
              </a:ext>
            </a:extLst>
          </p:cNvPr>
          <p:cNvGrpSpPr/>
          <p:nvPr/>
        </p:nvGrpSpPr>
        <p:grpSpPr>
          <a:xfrm>
            <a:off x="11039452" y="1847533"/>
            <a:ext cx="136099" cy="775739"/>
            <a:chOff x="11074983" y="1724889"/>
            <a:chExt cx="102281" cy="559481"/>
          </a:xfrm>
        </p:grpSpPr>
        <p:sp>
          <p:nvSpPr>
            <p:cNvPr id="7" name="Rectangle 6">
              <a:extLst>
                <a:ext uri="{FF2B5EF4-FFF2-40B4-BE49-F238E27FC236}">
                  <a16:creationId xmlns:a16="http://schemas.microsoft.com/office/drawing/2014/main" id="{6662E34E-062C-28B2-A16B-B19F9D468549}"/>
                </a:ext>
              </a:extLst>
            </p:cNvPr>
            <p:cNvSpPr/>
            <p:nvPr/>
          </p:nvSpPr>
          <p:spPr bwMode="auto">
            <a:xfrm>
              <a:off x="11074983" y="1724889"/>
              <a:ext cx="102281" cy="10228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85AF7579-F417-31F0-1818-913603383A50}"/>
                </a:ext>
              </a:extLst>
            </p:cNvPr>
            <p:cNvSpPr/>
            <p:nvPr/>
          </p:nvSpPr>
          <p:spPr bwMode="auto">
            <a:xfrm>
              <a:off x="11074983" y="1877289"/>
              <a:ext cx="102281" cy="1022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8458D230-6D86-B0AA-3CB2-452CBD30A2BF}"/>
                </a:ext>
              </a:extLst>
            </p:cNvPr>
            <p:cNvSpPr/>
            <p:nvPr/>
          </p:nvSpPr>
          <p:spPr bwMode="auto">
            <a:xfrm>
              <a:off x="11074983" y="2029689"/>
              <a:ext cx="102281" cy="10228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93F716AD-ACE6-2506-2DE6-4B34BB422014}"/>
                </a:ext>
              </a:extLst>
            </p:cNvPr>
            <p:cNvSpPr/>
            <p:nvPr/>
          </p:nvSpPr>
          <p:spPr bwMode="auto">
            <a:xfrm>
              <a:off x="11074983" y="2182089"/>
              <a:ext cx="102281" cy="10228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B88996F2-A38E-9B49-2481-7565D84E68EC}"/>
              </a:ext>
            </a:extLst>
          </p:cNvPr>
          <p:cNvSpPr txBox="1"/>
          <p:nvPr/>
        </p:nvSpPr>
        <p:spPr bwMode="auto">
          <a:xfrm>
            <a:off x="11175551" y="1768168"/>
            <a:ext cx="388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12" name="TextBox 11">
            <a:extLst>
              <a:ext uri="{FF2B5EF4-FFF2-40B4-BE49-F238E27FC236}">
                <a16:creationId xmlns:a16="http://schemas.microsoft.com/office/drawing/2014/main" id="{FFE3B371-2E43-DA39-CB64-5DA7AAD3FFBF}"/>
              </a:ext>
            </a:extLst>
          </p:cNvPr>
          <p:cNvSpPr txBox="1"/>
          <p:nvPr/>
        </p:nvSpPr>
        <p:spPr bwMode="auto">
          <a:xfrm>
            <a:off x="6240683" y="4885917"/>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110</a:t>
            </a:r>
          </a:p>
        </p:txBody>
      </p:sp>
      <p:cxnSp>
        <p:nvCxnSpPr>
          <p:cNvPr id="14" name="Straight Connector 13">
            <a:extLst>
              <a:ext uri="{FF2B5EF4-FFF2-40B4-BE49-F238E27FC236}">
                <a16:creationId xmlns:a16="http://schemas.microsoft.com/office/drawing/2014/main" id="{FA121E13-7E86-257D-C411-D9CD3BB7B185}"/>
              </a:ext>
            </a:extLst>
          </p:cNvPr>
          <p:cNvCxnSpPr>
            <a:cxnSpLocks/>
          </p:cNvCxnSpPr>
          <p:nvPr/>
        </p:nvCxnSpPr>
        <p:spPr bwMode="auto">
          <a:xfrm>
            <a:off x="6227184" y="2027182"/>
            <a:ext cx="0" cy="3116116"/>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20C8962D-E723-73A0-3EBC-5515267AA786}"/>
              </a:ext>
            </a:extLst>
          </p:cNvPr>
          <p:cNvSpPr txBox="1"/>
          <p:nvPr/>
        </p:nvSpPr>
        <p:spPr bwMode="auto">
          <a:xfrm>
            <a:off x="5693556" y="492555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 name="TextBox 19">
            <a:extLst>
              <a:ext uri="{FF2B5EF4-FFF2-40B4-BE49-F238E27FC236}">
                <a16:creationId xmlns:a16="http://schemas.microsoft.com/office/drawing/2014/main" id="{93A170C9-32FD-01D4-C63C-CA22E9831B8C}"/>
              </a:ext>
            </a:extLst>
          </p:cNvPr>
          <p:cNvSpPr txBox="1"/>
          <p:nvPr/>
        </p:nvSpPr>
        <p:spPr bwMode="auto">
          <a:xfrm>
            <a:off x="5784928" y="455694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2" name="TextBox 21">
            <a:extLst>
              <a:ext uri="{FF2B5EF4-FFF2-40B4-BE49-F238E27FC236}">
                <a16:creationId xmlns:a16="http://schemas.microsoft.com/office/drawing/2014/main" id="{B87AFFB6-AD87-7E1E-8702-9385C2D51B92}"/>
              </a:ext>
            </a:extLst>
          </p:cNvPr>
          <p:cNvSpPr txBox="1"/>
          <p:nvPr/>
        </p:nvSpPr>
        <p:spPr bwMode="auto">
          <a:xfrm>
            <a:off x="5784928" y="417471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4" name="TextBox 23">
            <a:extLst>
              <a:ext uri="{FF2B5EF4-FFF2-40B4-BE49-F238E27FC236}">
                <a16:creationId xmlns:a16="http://schemas.microsoft.com/office/drawing/2014/main" id="{EA20DEF5-8613-55B1-2046-DEDF7F07A0A4}"/>
              </a:ext>
            </a:extLst>
          </p:cNvPr>
          <p:cNvSpPr txBox="1"/>
          <p:nvPr/>
        </p:nvSpPr>
        <p:spPr bwMode="auto">
          <a:xfrm>
            <a:off x="5784928" y="380439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6" name="TextBox 25">
            <a:extLst>
              <a:ext uri="{FF2B5EF4-FFF2-40B4-BE49-F238E27FC236}">
                <a16:creationId xmlns:a16="http://schemas.microsoft.com/office/drawing/2014/main" id="{512FDEA9-7F27-EF53-FD41-A807B2D53E5B}"/>
              </a:ext>
            </a:extLst>
          </p:cNvPr>
          <p:cNvSpPr txBox="1"/>
          <p:nvPr/>
        </p:nvSpPr>
        <p:spPr bwMode="auto">
          <a:xfrm>
            <a:off x="5784928" y="341573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8" name="TextBox 27">
            <a:extLst>
              <a:ext uri="{FF2B5EF4-FFF2-40B4-BE49-F238E27FC236}">
                <a16:creationId xmlns:a16="http://schemas.microsoft.com/office/drawing/2014/main" id="{46CCC2FE-332A-58A7-DD4E-8F3104183B2D}"/>
              </a:ext>
            </a:extLst>
          </p:cNvPr>
          <p:cNvSpPr txBox="1"/>
          <p:nvPr/>
        </p:nvSpPr>
        <p:spPr bwMode="auto">
          <a:xfrm>
            <a:off x="5930800" y="303838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 name="TextBox 29">
            <a:extLst>
              <a:ext uri="{FF2B5EF4-FFF2-40B4-BE49-F238E27FC236}">
                <a16:creationId xmlns:a16="http://schemas.microsoft.com/office/drawing/2014/main" id="{9690B6B2-456E-D7DF-6B9A-EDBC3F198EA2}"/>
              </a:ext>
            </a:extLst>
          </p:cNvPr>
          <p:cNvSpPr txBox="1"/>
          <p:nvPr/>
        </p:nvSpPr>
        <p:spPr bwMode="auto">
          <a:xfrm>
            <a:off x="5839430" y="26494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F5E6F91F-6FF2-CEEE-D2F3-085B217BE3A0}"/>
              </a:ext>
            </a:extLst>
          </p:cNvPr>
          <p:cNvSpPr txBox="1"/>
          <p:nvPr/>
        </p:nvSpPr>
        <p:spPr bwMode="auto">
          <a:xfrm>
            <a:off x="5839430" y="227776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4" name="TextBox 33">
            <a:extLst>
              <a:ext uri="{FF2B5EF4-FFF2-40B4-BE49-F238E27FC236}">
                <a16:creationId xmlns:a16="http://schemas.microsoft.com/office/drawing/2014/main" id="{9D01634B-4BE9-2C55-5530-C6CEA0500D39}"/>
              </a:ext>
            </a:extLst>
          </p:cNvPr>
          <p:cNvSpPr txBox="1"/>
          <p:nvPr/>
        </p:nvSpPr>
        <p:spPr bwMode="auto">
          <a:xfrm>
            <a:off x="5839430" y="189226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36" name="Straight Connector 35">
            <a:extLst>
              <a:ext uri="{FF2B5EF4-FFF2-40B4-BE49-F238E27FC236}">
                <a16:creationId xmlns:a16="http://schemas.microsoft.com/office/drawing/2014/main" id="{C8626BE0-C090-706E-2040-DC633F708679}"/>
              </a:ext>
            </a:extLst>
          </p:cNvPr>
          <p:cNvCxnSpPr>
            <a:cxnSpLocks/>
          </p:cNvCxnSpPr>
          <p:nvPr/>
        </p:nvCxnSpPr>
        <p:spPr bwMode="auto">
          <a:xfrm>
            <a:off x="6170390" y="204214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9AB4115-ABDB-CCB5-C2DF-55F2DA659161}"/>
              </a:ext>
            </a:extLst>
          </p:cNvPr>
          <p:cNvCxnSpPr>
            <a:cxnSpLocks/>
          </p:cNvCxnSpPr>
          <p:nvPr/>
        </p:nvCxnSpPr>
        <p:spPr bwMode="auto">
          <a:xfrm>
            <a:off x="6167167" y="2424862"/>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4DE4DE6-C130-20F3-F8DE-5CB05037B364}"/>
              </a:ext>
            </a:extLst>
          </p:cNvPr>
          <p:cNvCxnSpPr>
            <a:cxnSpLocks/>
          </p:cNvCxnSpPr>
          <p:nvPr/>
        </p:nvCxnSpPr>
        <p:spPr bwMode="auto">
          <a:xfrm>
            <a:off x="6165389" y="2797793"/>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5A178CC-0CB3-26ED-72D2-4D55A83B35C6}"/>
              </a:ext>
            </a:extLst>
          </p:cNvPr>
          <p:cNvCxnSpPr>
            <a:cxnSpLocks/>
          </p:cNvCxnSpPr>
          <p:nvPr/>
        </p:nvCxnSpPr>
        <p:spPr bwMode="auto">
          <a:xfrm>
            <a:off x="6168697" y="3568498"/>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74AD022-207B-3AA4-A36D-14A1127BFEDA}"/>
              </a:ext>
            </a:extLst>
          </p:cNvPr>
          <p:cNvCxnSpPr>
            <a:cxnSpLocks/>
          </p:cNvCxnSpPr>
          <p:nvPr/>
        </p:nvCxnSpPr>
        <p:spPr bwMode="auto">
          <a:xfrm>
            <a:off x="6165474" y="3951217"/>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9AE5EE3-1977-20EF-C404-60988B8E3C06}"/>
              </a:ext>
            </a:extLst>
          </p:cNvPr>
          <p:cNvCxnSpPr>
            <a:cxnSpLocks/>
          </p:cNvCxnSpPr>
          <p:nvPr/>
        </p:nvCxnSpPr>
        <p:spPr bwMode="auto">
          <a:xfrm>
            <a:off x="6168744" y="4324148"/>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E52D4BC-0C1C-B593-7D4F-FA3E0C16A290}"/>
              </a:ext>
            </a:extLst>
          </p:cNvPr>
          <p:cNvCxnSpPr>
            <a:cxnSpLocks/>
          </p:cNvCxnSpPr>
          <p:nvPr/>
        </p:nvCxnSpPr>
        <p:spPr bwMode="auto">
          <a:xfrm>
            <a:off x="6165521" y="4706867"/>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F22E33A-DB7F-80A6-8DA3-0CA80F55CE22}"/>
              </a:ext>
            </a:extLst>
          </p:cNvPr>
          <p:cNvCxnSpPr>
            <a:cxnSpLocks/>
          </p:cNvCxnSpPr>
          <p:nvPr/>
        </p:nvCxnSpPr>
        <p:spPr bwMode="auto">
          <a:xfrm>
            <a:off x="6170319" y="5088490"/>
            <a:ext cx="5762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30C3EF9-BD5D-43F2-7A05-6455DF9EED3B}"/>
              </a:ext>
            </a:extLst>
          </p:cNvPr>
          <p:cNvCxnSpPr>
            <a:cxnSpLocks/>
          </p:cNvCxnSpPr>
          <p:nvPr/>
        </p:nvCxnSpPr>
        <p:spPr bwMode="auto">
          <a:xfrm>
            <a:off x="6234071" y="3746298"/>
            <a:ext cx="5737141" cy="0"/>
          </a:xfrm>
          <a:prstGeom prst="line">
            <a:avLst/>
          </a:prstGeom>
          <a:noFill/>
          <a:ln w="28575" cap="flat" cmpd="sng" algn="ctr">
            <a:solidFill>
              <a:schemeClr val="tx2"/>
            </a:solidFill>
            <a:prstDash val="sysDot"/>
            <a:round/>
            <a:headEnd type="none" w="med" len="med"/>
            <a:tailEnd type="none" w="med" len="med"/>
          </a:ln>
          <a:effectLst/>
        </p:spPr>
      </p:cxnSp>
      <p:grpSp>
        <p:nvGrpSpPr>
          <p:cNvPr id="15" name="Group 4">
            <a:extLst>
              <a:ext uri="{FF2B5EF4-FFF2-40B4-BE49-F238E27FC236}">
                <a16:creationId xmlns:a16="http://schemas.microsoft.com/office/drawing/2014/main" id="{B276C375-7F5B-5CC5-CECF-E6C0D2272A4A}"/>
              </a:ext>
            </a:extLst>
          </p:cNvPr>
          <p:cNvGrpSpPr>
            <a:grpSpLocks noChangeAspect="1"/>
          </p:cNvGrpSpPr>
          <p:nvPr/>
        </p:nvGrpSpPr>
        <p:grpSpPr bwMode="auto">
          <a:xfrm>
            <a:off x="6257800" y="2222298"/>
            <a:ext cx="5664200" cy="2857500"/>
            <a:chOff x="3943" y="1328"/>
            <a:chExt cx="3568" cy="1800"/>
          </a:xfrm>
        </p:grpSpPr>
        <p:sp>
          <p:nvSpPr>
            <p:cNvPr id="16" name="AutoShape 3">
              <a:extLst>
                <a:ext uri="{FF2B5EF4-FFF2-40B4-BE49-F238E27FC236}">
                  <a16:creationId xmlns:a16="http://schemas.microsoft.com/office/drawing/2014/main" id="{91A3E9AF-251D-6791-330C-146B51751EA0}"/>
                </a:ext>
              </a:extLst>
            </p:cNvPr>
            <p:cNvSpPr>
              <a:spLocks noChangeAspect="1" noChangeArrowheads="1" noTextEdit="1"/>
            </p:cNvSpPr>
            <p:nvPr/>
          </p:nvSpPr>
          <p:spPr bwMode="auto">
            <a:xfrm>
              <a:off x="3943" y="1328"/>
              <a:ext cx="3568" cy="1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5">
              <a:extLst>
                <a:ext uri="{FF2B5EF4-FFF2-40B4-BE49-F238E27FC236}">
                  <a16:creationId xmlns:a16="http://schemas.microsoft.com/office/drawing/2014/main" id="{EFE815A5-0DC8-3F58-1A52-3D5FD76BE07C}"/>
                </a:ext>
              </a:extLst>
            </p:cNvPr>
            <p:cNvSpPr>
              <a:spLocks/>
            </p:cNvSpPr>
            <p:nvPr/>
          </p:nvSpPr>
          <p:spPr bwMode="auto">
            <a:xfrm>
              <a:off x="3943" y="1322"/>
              <a:ext cx="11" cy="604"/>
            </a:xfrm>
            <a:custGeom>
              <a:avLst/>
              <a:gdLst>
                <a:gd name="T0" fmla="*/ 0 w 19"/>
                <a:gd name="T1" fmla="*/ 1005 h 1005"/>
                <a:gd name="T2" fmla="*/ 0 w 19"/>
                <a:gd name="T3" fmla="*/ 1005 h 1005"/>
                <a:gd name="T4" fmla="*/ 19 w 19"/>
                <a:gd name="T5" fmla="*/ 1005 h 1005"/>
                <a:gd name="T6" fmla="*/ 19 w 19"/>
                <a:gd name="T7" fmla="*/ 0 h 1005"/>
                <a:gd name="T8" fmla="*/ 0 w 19"/>
                <a:gd name="T9" fmla="*/ 0 h 1005"/>
                <a:gd name="T10" fmla="*/ 0 w 19"/>
                <a:gd name="T11" fmla="*/ 1005 h 1005"/>
              </a:gdLst>
              <a:ahLst/>
              <a:cxnLst>
                <a:cxn ang="0">
                  <a:pos x="T0" y="T1"/>
                </a:cxn>
                <a:cxn ang="0">
                  <a:pos x="T2" y="T3"/>
                </a:cxn>
                <a:cxn ang="0">
                  <a:pos x="T4" y="T5"/>
                </a:cxn>
                <a:cxn ang="0">
                  <a:pos x="T6" y="T7"/>
                </a:cxn>
                <a:cxn ang="0">
                  <a:pos x="T8" y="T9"/>
                </a:cxn>
                <a:cxn ang="0">
                  <a:pos x="T10" y="T11"/>
                </a:cxn>
              </a:cxnLst>
              <a:rect l="0" t="0" r="r" b="b"/>
              <a:pathLst>
                <a:path w="19" h="1005">
                  <a:moveTo>
                    <a:pt x="0" y="1005"/>
                  </a:moveTo>
                  <a:lnTo>
                    <a:pt x="0" y="1005"/>
                  </a:lnTo>
                  <a:lnTo>
                    <a:pt x="19" y="1005"/>
                  </a:lnTo>
                  <a:lnTo>
                    <a:pt x="19" y="0"/>
                  </a:lnTo>
                  <a:lnTo>
                    <a:pt x="0" y="0"/>
                  </a:lnTo>
                  <a:lnTo>
                    <a:pt x="0" y="1005"/>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6">
              <a:extLst>
                <a:ext uri="{FF2B5EF4-FFF2-40B4-BE49-F238E27FC236}">
                  <a16:creationId xmlns:a16="http://schemas.microsoft.com/office/drawing/2014/main" id="{7F85478C-2334-1E80-4CC6-9F2C3CBA5018}"/>
                </a:ext>
              </a:extLst>
            </p:cNvPr>
            <p:cNvSpPr>
              <a:spLocks/>
            </p:cNvSpPr>
            <p:nvPr/>
          </p:nvSpPr>
          <p:spPr bwMode="auto">
            <a:xfrm>
              <a:off x="3968" y="1486"/>
              <a:ext cx="12" cy="440"/>
            </a:xfrm>
            <a:custGeom>
              <a:avLst/>
              <a:gdLst>
                <a:gd name="T0" fmla="*/ 20 w 20"/>
                <a:gd name="T1" fmla="*/ 733 h 733"/>
                <a:gd name="T2" fmla="*/ 20 w 20"/>
                <a:gd name="T3" fmla="*/ 733 h 733"/>
                <a:gd name="T4" fmla="*/ 0 w 20"/>
                <a:gd name="T5" fmla="*/ 733 h 733"/>
                <a:gd name="T6" fmla="*/ 0 w 20"/>
                <a:gd name="T7" fmla="*/ 0 h 733"/>
                <a:gd name="T8" fmla="*/ 20 w 20"/>
                <a:gd name="T9" fmla="*/ 0 h 733"/>
                <a:gd name="T10" fmla="*/ 20 w 20"/>
                <a:gd name="T11" fmla="*/ 733 h 733"/>
              </a:gdLst>
              <a:ahLst/>
              <a:cxnLst>
                <a:cxn ang="0">
                  <a:pos x="T0" y="T1"/>
                </a:cxn>
                <a:cxn ang="0">
                  <a:pos x="T2" y="T3"/>
                </a:cxn>
                <a:cxn ang="0">
                  <a:pos x="T4" y="T5"/>
                </a:cxn>
                <a:cxn ang="0">
                  <a:pos x="T6" y="T7"/>
                </a:cxn>
                <a:cxn ang="0">
                  <a:pos x="T8" y="T9"/>
                </a:cxn>
                <a:cxn ang="0">
                  <a:pos x="T10" y="T11"/>
                </a:cxn>
              </a:cxnLst>
              <a:rect l="0" t="0" r="r" b="b"/>
              <a:pathLst>
                <a:path w="20" h="733">
                  <a:moveTo>
                    <a:pt x="20" y="733"/>
                  </a:moveTo>
                  <a:lnTo>
                    <a:pt x="20" y="733"/>
                  </a:lnTo>
                  <a:lnTo>
                    <a:pt x="0" y="733"/>
                  </a:lnTo>
                  <a:lnTo>
                    <a:pt x="0" y="0"/>
                  </a:lnTo>
                  <a:lnTo>
                    <a:pt x="20" y="0"/>
                  </a:lnTo>
                  <a:lnTo>
                    <a:pt x="20" y="73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7">
              <a:extLst>
                <a:ext uri="{FF2B5EF4-FFF2-40B4-BE49-F238E27FC236}">
                  <a16:creationId xmlns:a16="http://schemas.microsoft.com/office/drawing/2014/main" id="{3871D2E4-F05A-5EAF-19A3-34928C06D536}"/>
                </a:ext>
              </a:extLst>
            </p:cNvPr>
            <p:cNvSpPr>
              <a:spLocks/>
            </p:cNvSpPr>
            <p:nvPr/>
          </p:nvSpPr>
          <p:spPr bwMode="auto">
            <a:xfrm>
              <a:off x="3994" y="1564"/>
              <a:ext cx="12" cy="362"/>
            </a:xfrm>
            <a:custGeom>
              <a:avLst/>
              <a:gdLst>
                <a:gd name="T0" fmla="*/ 20 w 20"/>
                <a:gd name="T1" fmla="*/ 603 h 603"/>
                <a:gd name="T2" fmla="*/ 20 w 20"/>
                <a:gd name="T3" fmla="*/ 603 h 603"/>
                <a:gd name="T4" fmla="*/ 0 w 20"/>
                <a:gd name="T5" fmla="*/ 603 h 603"/>
                <a:gd name="T6" fmla="*/ 0 w 20"/>
                <a:gd name="T7" fmla="*/ 0 h 603"/>
                <a:gd name="T8" fmla="*/ 20 w 20"/>
                <a:gd name="T9" fmla="*/ 0 h 603"/>
                <a:gd name="T10" fmla="*/ 20 w 20"/>
                <a:gd name="T11" fmla="*/ 603 h 603"/>
              </a:gdLst>
              <a:ahLst/>
              <a:cxnLst>
                <a:cxn ang="0">
                  <a:pos x="T0" y="T1"/>
                </a:cxn>
                <a:cxn ang="0">
                  <a:pos x="T2" y="T3"/>
                </a:cxn>
                <a:cxn ang="0">
                  <a:pos x="T4" y="T5"/>
                </a:cxn>
                <a:cxn ang="0">
                  <a:pos x="T6" y="T7"/>
                </a:cxn>
                <a:cxn ang="0">
                  <a:pos x="T8" y="T9"/>
                </a:cxn>
                <a:cxn ang="0">
                  <a:pos x="T10" y="T11"/>
                </a:cxn>
              </a:cxnLst>
              <a:rect l="0" t="0" r="r" b="b"/>
              <a:pathLst>
                <a:path w="20" h="603">
                  <a:moveTo>
                    <a:pt x="20" y="603"/>
                  </a:moveTo>
                  <a:lnTo>
                    <a:pt x="20" y="603"/>
                  </a:lnTo>
                  <a:lnTo>
                    <a:pt x="0" y="603"/>
                  </a:lnTo>
                  <a:lnTo>
                    <a:pt x="0" y="0"/>
                  </a:lnTo>
                  <a:lnTo>
                    <a:pt x="20" y="0"/>
                  </a:lnTo>
                  <a:lnTo>
                    <a:pt x="20" y="60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8">
              <a:extLst>
                <a:ext uri="{FF2B5EF4-FFF2-40B4-BE49-F238E27FC236}">
                  <a16:creationId xmlns:a16="http://schemas.microsoft.com/office/drawing/2014/main" id="{2B5900C1-10FE-5ECD-F07E-970B55AF0A61}"/>
                </a:ext>
              </a:extLst>
            </p:cNvPr>
            <p:cNvSpPr>
              <a:spLocks/>
            </p:cNvSpPr>
            <p:nvPr/>
          </p:nvSpPr>
          <p:spPr bwMode="auto">
            <a:xfrm>
              <a:off x="4020" y="1600"/>
              <a:ext cx="11" cy="326"/>
            </a:xfrm>
            <a:custGeom>
              <a:avLst/>
              <a:gdLst>
                <a:gd name="T0" fmla="*/ 19 w 19"/>
                <a:gd name="T1" fmla="*/ 543 h 543"/>
                <a:gd name="T2" fmla="*/ 19 w 19"/>
                <a:gd name="T3" fmla="*/ 543 h 543"/>
                <a:gd name="T4" fmla="*/ 0 w 19"/>
                <a:gd name="T5" fmla="*/ 543 h 543"/>
                <a:gd name="T6" fmla="*/ 0 w 19"/>
                <a:gd name="T7" fmla="*/ 0 h 543"/>
                <a:gd name="T8" fmla="*/ 19 w 19"/>
                <a:gd name="T9" fmla="*/ 0 h 543"/>
                <a:gd name="T10" fmla="*/ 19 w 19"/>
                <a:gd name="T11" fmla="*/ 543 h 543"/>
              </a:gdLst>
              <a:ahLst/>
              <a:cxnLst>
                <a:cxn ang="0">
                  <a:pos x="T0" y="T1"/>
                </a:cxn>
                <a:cxn ang="0">
                  <a:pos x="T2" y="T3"/>
                </a:cxn>
                <a:cxn ang="0">
                  <a:pos x="T4" y="T5"/>
                </a:cxn>
                <a:cxn ang="0">
                  <a:pos x="T6" y="T7"/>
                </a:cxn>
                <a:cxn ang="0">
                  <a:pos x="T8" y="T9"/>
                </a:cxn>
                <a:cxn ang="0">
                  <a:pos x="T10" y="T11"/>
                </a:cxn>
              </a:cxnLst>
              <a:rect l="0" t="0" r="r" b="b"/>
              <a:pathLst>
                <a:path w="19" h="543">
                  <a:moveTo>
                    <a:pt x="19" y="543"/>
                  </a:moveTo>
                  <a:lnTo>
                    <a:pt x="19" y="543"/>
                  </a:lnTo>
                  <a:lnTo>
                    <a:pt x="0" y="543"/>
                  </a:lnTo>
                  <a:lnTo>
                    <a:pt x="0" y="0"/>
                  </a:lnTo>
                  <a:lnTo>
                    <a:pt x="19" y="0"/>
                  </a:lnTo>
                  <a:lnTo>
                    <a:pt x="19" y="54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9">
              <a:extLst>
                <a:ext uri="{FF2B5EF4-FFF2-40B4-BE49-F238E27FC236}">
                  <a16:creationId xmlns:a16="http://schemas.microsoft.com/office/drawing/2014/main" id="{B2D3238C-E1C5-022A-14D0-17B6331C7313}"/>
                </a:ext>
              </a:extLst>
            </p:cNvPr>
            <p:cNvSpPr>
              <a:spLocks/>
            </p:cNvSpPr>
            <p:nvPr/>
          </p:nvSpPr>
          <p:spPr bwMode="auto">
            <a:xfrm>
              <a:off x="4045" y="1660"/>
              <a:ext cx="12" cy="266"/>
            </a:xfrm>
            <a:custGeom>
              <a:avLst/>
              <a:gdLst>
                <a:gd name="T0" fmla="*/ 20 w 20"/>
                <a:gd name="T1" fmla="*/ 443 h 443"/>
                <a:gd name="T2" fmla="*/ 20 w 20"/>
                <a:gd name="T3" fmla="*/ 443 h 443"/>
                <a:gd name="T4" fmla="*/ 0 w 20"/>
                <a:gd name="T5" fmla="*/ 443 h 443"/>
                <a:gd name="T6" fmla="*/ 0 w 20"/>
                <a:gd name="T7" fmla="*/ 0 h 443"/>
                <a:gd name="T8" fmla="*/ 20 w 20"/>
                <a:gd name="T9" fmla="*/ 0 h 443"/>
                <a:gd name="T10" fmla="*/ 20 w 20"/>
                <a:gd name="T11" fmla="*/ 443 h 443"/>
              </a:gdLst>
              <a:ahLst/>
              <a:cxnLst>
                <a:cxn ang="0">
                  <a:pos x="T0" y="T1"/>
                </a:cxn>
                <a:cxn ang="0">
                  <a:pos x="T2" y="T3"/>
                </a:cxn>
                <a:cxn ang="0">
                  <a:pos x="T4" y="T5"/>
                </a:cxn>
                <a:cxn ang="0">
                  <a:pos x="T6" y="T7"/>
                </a:cxn>
                <a:cxn ang="0">
                  <a:pos x="T8" y="T9"/>
                </a:cxn>
                <a:cxn ang="0">
                  <a:pos x="T10" y="T11"/>
                </a:cxn>
              </a:cxnLst>
              <a:rect l="0" t="0" r="r" b="b"/>
              <a:pathLst>
                <a:path w="20" h="443">
                  <a:moveTo>
                    <a:pt x="20" y="443"/>
                  </a:moveTo>
                  <a:lnTo>
                    <a:pt x="20" y="443"/>
                  </a:lnTo>
                  <a:lnTo>
                    <a:pt x="0" y="443"/>
                  </a:lnTo>
                  <a:lnTo>
                    <a:pt x="0" y="0"/>
                  </a:lnTo>
                  <a:lnTo>
                    <a:pt x="20" y="0"/>
                  </a:lnTo>
                  <a:lnTo>
                    <a:pt x="20" y="44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0">
              <a:extLst>
                <a:ext uri="{FF2B5EF4-FFF2-40B4-BE49-F238E27FC236}">
                  <a16:creationId xmlns:a16="http://schemas.microsoft.com/office/drawing/2014/main" id="{B3262A35-6EB2-18FC-69E7-C03B16E783FF}"/>
                </a:ext>
              </a:extLst>
            </p:cNvPr>
            <p:cNvSpPr>
              <a:spLocks/>
            </p:cNvSpPr>
            <p:nvPr/>
          </p:nvSpPr>
          <p:spPr bwMode="auto">
            <a:xfrm>
              <a:off x="4071" y="1672"/>
              <a:ext cx="12" cy="254"/>
            </a:xfrm>
            <a:custGeom>
              <a:avLst/>
              <a:gdLst>
                <a:gd name="T0" fmla="*/ 20 w 20"/>
                <a:gd name="T1" fmla="*/ 423 h 423"/>
                <a:gd name="T2" fmla="*/ 20 w 20"/>
                <a:gd name="T3" fmla="*/ 423 h 423"/>
                <a:gd name="T4" fmla="*/ 0 w 20"/>
                <a:gd name="T5" fmla="*/ 423 h 423"/>
                <a:gd name="T6" fmla="*/ 0 w 20"/>
                <a:gd name="T7" fmla="*/ 0 h 423"/>
                <a:gd name="T8" fmla="*/ 20 w 20"/>
                <a:gd name="T9" fmla="*/ 0 h 423"/>
                <a:gd name="T10" fmla="*/ 20 w 20"/>
                <a:gd name="T11" fmla="*/ 423 h 423"/>
              </a:gdLst>
              <a:ahLst/>
              <a:cxnLst>
                <a:cxn ang="0">
                  <a:pos x="T0" y="T1"/>
                </a:cxn>
                <a:cxn ang="0">
                  <a:pos x="T2" y="T3"/>
                </a:cxn>
                <a:cxn ang="0">
                  <a:pos x="T4" y="T5"/>
                </a:cxn>
                <a:cxn ang="0">
                  <a:pos x="T6" y="T7"/>
                </a:cxn>
                <a:cxn ang="0">
                  <a:pos x="T8" y="T9"/>
                </a:cxn>
                <a:cxn ang="0">
                  <a:pos x="T10" y="T11"/>
                </a:cxn>
              </a:cxnLst>
              <a:rect l="0" t="0" r="r" b="b"/>
              <a:pathLst>
                <a:path w="20" h="423">
                  <a:moveTo>
                    <a:pt x="20" y="423"/>
                  </a:moveTo>
                  <a:lnTo>
                    <a:pt x="20" y="423"/>
                  </a:lnTo>
                  <a:lnTo>
                    <a:pt x="0" y="423"/>
                  </a:lnTo>
                  <a:lnTo>
                    <a:pt x="0" y="0"/>
                  </a:lnTo>
                  <a:lnTo>
                    <a:pt x="20" y="0"/>
                  </a:lnTo>
                  <a:lnTo>
                    <a:pt x="20" y="42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1">
              <a:extLst>
                <a:ext uri="{FF2B5EF4-FFF2-40B4-BE49-F238E27FC236}">
                  <a16:creationId xmlns:a16="http://schemas.microsoft.com/office/drawing/2014/main" id="{82A74B40-BC8C-86F5-A8F3-53AFBD8265D0}"/>
                </a:ext>
              </a:extLst>
            </p:cNvPr>
            <p:cNvSpPr>
              <a:spLocks/>
            </p:cNvSpPr>
            <p:nvPr/>
          </p:nvSpPr>
          <p:spPr bwMode="auto">
            <a:xfrm>
              <a:off x="4097" y="1677"/>
              <a:ext cx="12" cy="249"/>
            </a:xfrm>
            <a:custGeom>
              <a:avLst/>
              <a:gdLst>
                <a:gd name="T0" fmla="*/ 20 w 20"/>
                <a:gd name="T1" fmla="*/ 414 h 414"/>
                <a:gd name="T2" fmla="*/ 20 w 20"/>
                <a:gd name="T3" fmla="*/ 414 h 414"/>
                <a:gd name="T4" fmla="*/ 0 w 20"/>
                <a:gd name="T5" fmla="*/ 414 h 414"/>
                <a:gd name="T6" fmla="*/ 0 w 20"/>
                <a:gd name="T7" fmla="*/ 0 h 414"/>
                <a:gd name="T8" fmla="*/ 20 w 20"/>
                <a:gd name="T9" fmla="*/ 0 h 414"/>
                <a:gd name="T10" fmla="*/ 20 w 20"/>
                <a:gd name="T11" fmla="*/ 414 h 414"/>
              </a:gdLst>
              <a:ahLst/>
              <a:cxnLst>
                <a:cxn ang="0">
                  <a:pos x="T0" y="T1"/>
                </a:cxn>
                <a:cxn ang="0">
                  <a:pos x="T2" y="T3"/>
                </a:cxn>
                <a:cxn ang="0">
                  <a:pos x="T4" y="T5"/>
                </a:cxn>
                <a:cxn ang="0">
                  <a:pos x="T6" y="T7"/>
                </a:cxn>
                <a:cxn ang="0">
                  <a:pos x="T8" y="T9"/>
                </a:cxn>
                <a:cxn ang="0">
                  <a:pos x="T10" y="T11"/>
                </a:cxn>
              </a:cxnLst>
              <a:rect l="0" t="0" r="r" b="b"/>
              <a:pathLst>
                <a:path w="20" h="414">
                  <a:moveTo>
                    <a:pt x="20" y="414"/>
                  </a:moveTo>
                  <a:lnTo>
                    <a:pt x="20" y="414"/>
                  </a:lnTo>
                  <a:lnTo>
                    <a:pt x="0" y="414"/>
                  </a:lnTo>
                  <a:lnTo>
                    <a:pt x="0" y="0"/>
                  </a:lnTo>
                  <a:lnTo>
                    <a:pt x="20" y="0"/>
                  </a:lnTo>
                  <a:lnTo>
                    <a:pt x="20" y="414"/>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2">
              <a:extLst>
                <a:ext uri="{FF2B5EF4-FFF2-40B4-BE49-F238E27FC236}">
                  <a16:creationId xmlns:a16="http://schemas.microsoft.com/office/drawing/2014/main" id="{B15F6782-7293-EEB8-ADA3-E3384E35DB71}"/>
                </a:ext>
              </a:extLst>
            </p:cNvPr>
            <p:cNvSpPr>
              <a:spLocks/>
            </p:cNvSpPr>
            <p:nvPr/>
          </p:nvSpPr>
          <p:spPr bwMode="auto">
            <a:xfrm>
              <a:off x="4122" y="1707"/>
              <a:ext cx="12" cy="219"/>
            </a:xfrm>
            <a:custGeom>
              <a:avLst/>
              <a:gdLst>
                <a:gd name="T0" fmla="*/ 20 w 20"/>
                <a:gd name="T1" fmla="*/ 364 h 364"/>
                <a:gd name="T2" fmla="*/ 20 w 20"/>
                <a:gd name="T3" fmla="*/ 364 h 364"/>
                <a:gd name="T4" fmla="*/ 0 w 20"/>
                <a:gd name="T5" fmla="*/ 364 h 364"/>
                <a:gd name="T6" fmla="*/ 0 w 20"/>
                <a:gd name="T7" fmla="*/ 0 h 364"/>
                <a:gd name="T8" fmla="*/ 20 w 20"/>
                <a:gd name="T9" fmla="*/ 0 h 364"/>
                <a:gd name="T10" fmla="*/ 20 w 20"/>
                <a:gd name="T11" fmla="*/ 364 h 364"/>
              </a:gdLst>
              <a:ahLst/>
              <a:cxnLst>
                <a:cxn ang="0">
                  <a:pos x="T0" y="T1"/>
                </a:cxn>
                <a:cxn ang="0">
                  <a:pos x="T2" y="T3"/>
                </a:cxn>
                <a:cxn ang="0">
                  <a:pos x="T4" y="T5"/>
                </a:cxn>
                <a:cxn ang="0">
                  <a:pos x="T6" y="T7"/>
                </a:cxn>
                <a:cxn ang="0">
                  <a:pos x="T8" y="T9"/>
                </a:cxn>
                <a:cxn ang="0">
                  <a:pos x="T10" y="T11"/>
                </a:cxn>
              </a:cxnLst>
              <a:rect l="0" t="0" r="r" b="b"/>
              <a:pathLst>
                <a:path w="20" h="364">
                  <a:moveTo>
                    <a:pt x="20" y="364"/>
                  </a:moveTo>
                  <a:lnTo>
                    <a:pt x="20" y="364"/>
                  </a:lnTo>
                  <a:lnTo>
                    <a:pt x="0" y="364"/>
                  </a:lnTo>
                  <a:lnTo>
                    <a:pt x="0" y="0"/>
                  </a:lnTo>
                  <a:lnTo>
                    <a:pt x="20" y="0"/>
                  </a:lnTo>
                  <a:lnTo>
                    <a:pt x="20" y="36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
              <a:extLst>
                <a:ext uri="{FF2B5EF4-FFF2-40B4-BE49-F238E27FC236}">
                  <a16:creationId xmlns:a16="http://schemas.microsoft.com/office/drawing/2014/main" id="{2ECCB29E-C00A-00E9-05CC-8C2C96A2D423}"/>
                </a:ext>
              </a:extLst>
            </p:cNvPr>
            <p:cNvSpPr>
              <a:spLocks/>
            </p:cNvSpPr>
            <p:nvPr/>
          </p:nvSpPr>
          <p:spPr bwMode="auto">
            <a:xfrm>
              <a:off x="4148" y="1707"/>
              <a:ext cx="12" cy="219"/>
            </a:xfrm>
            <a:custGeom>
              <a:avLst/>
              <a:gdLst>
                <a:gd name="T0" fmla="*/ 20 w 20"/>
                <a:gd name="T1" fmla="*/ 364 h 364"/>
                <a:gd name="T2" fmla="*/ 20 w 20"/>
                <a:gd name="T3" fmla="*/ 364 h 364"/>
                <a:gd name="T4" fmla="*/ 0 w 20"/>
                <a:gd name="T5" fmla="*/ 364 h 364"/>
                <a:gd name="T6" fmla="*/ 0 w 20"/>
                <a:gd name="T7" fmla="*/ 0 h 364"/>
                <a:gd name="T8" fmla="*/ 20 w 20"/>
                <a:gd name="T9" fmla="*/ 0 h 364"/>
                <a:gd name="T10" fmla="*/ 20 w 20"/>
                <a:gd name="T11" fmla="*/ 364 h 364"/>
              </a:gdLst>
              <a:ahLst/>
              <a:cxnLst>
                <a:cxn ang="0">
                  <a:pos x="T0" y="T1"/>
                </a:cxn>
                <a:cxn ang="0">
                  <a:pos x="T2" y="T3"/>
                </a:cxn>
                <a:cxn ang="0">
                  <a:pos x="T4" y="T5"/>
                </a:cxn>
                <a:cxn ang="0">
                  <a:pos x="T6" y="T7"/>
                </a:cxn>
                <a:cxn ang="0">
                  <a:pos x="T8" y="T9"/>
                </a:cxn>
                <a:cxn ang="0">
                  <a:pos x="T10" y="T11"/>
                </a:cxn>
              </a:cxnLst>
              <a:rect l="0" t="0" r="r" b="b"/>
              <a:pathLst>
                <a:path w="20" h="364">
                  <a:moveTo>
                    <a:pt x="20" y="364"/>
                  </a:moveTo>
                  <a:lnTo>
                    <a:pt x="20" y="364"/>
                  </a:lnTo>
                  <a:lnTo>
                    <a:pt x="0" y="364"/>
                  </a:lnTo>
                  <a:lnTo>
                    <a:pt x="0" y="0"/>
                  </a:lnTo>
                  <a:lnTo>
                    <a:pt x="20" y="0"/>
                  </a:lnTo>
                  <a:lnTo>
                    <a:pt x="20" y="36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4">
              <a:extLst>
                <a:ext uri="{FF2B5EF4-FFF2-40B4-BE49-F238E27FC236}">
                  <a16:creationId xmlns:a16="http://schemas.microsoft.com/office/drawing/2014/main" id="{13558652-668E-A059-D9D9-6BC3A85AEAC0}"/>
                </a:ext>
              </a:extLst>
            </p:cNvPr>
            <p:cNvSpPr>
              <a:spLocks/>
            </p:cNvSpPr>
            <p:nvPr/>
          </p:nvSpPr>
          <p:spPr bwMode="auto">
            <a:xfrm>
              <a:off x="4174" y="1725"/>
              <a:ext cx="12" cy="201"/>
            </a:xfrm>
            <a:custGeom>
              <a:avLst/>
              <a:gdLst>
                <a:gd name="T0" fmla="*/ 20 w 20"/>
                <a:gd name="T1" fmla="*/ 334 h 334"/>
                <a:gd name="T2" fmla="*/ 20 w 20"/>
                <a:gd name="T3" fmla="*/ 334 h 334"/>
                <a:gd name="T4" fmla="*/ 0 w 20"/>
                <a:gd name="T5" fmla="*/ 334 h 334"/>
                <a:gd name="T6" fmla="*/ 0 w 20"/>
                <a:gd name="T7" fmla="*/ 0 h 334"/>
                <a:gd name="T8" fmla="*/ 20 w 20"/>
                <a:gd name="T9" fmla="*/ 0 h 334"/>
                <a:gd name="T10" fmla="*/ 20 w 20"/>
                <a:gd name="T11" fmla="*/ 334 h 334"/>
              </a:gdLst>
              <a:ahLst/>
              <a:cxnLst>
                <a:cxn ang="0">
                  <a:pos x="T0" y="T1"/>
                </a:cxn>
                <a:cxn ang="0">
                  <a:pos x="T2" y="T3"/>
                </a:cxn>
                <a:cxn ang="0">
                  <a:pos x="T4" y="T5"/>
                </a:cxn>
                <a:cxn ang="0">
                  <a:pos x="T6" y="T7"/>
                </a:cxn>
                <a:cxn ang="0">
                  <a:pos x="T8" y="T9"/>
                </a:cxn>
                <a:cxn ang="0">
                  <a:pos x="T10" y="T11"/>
                </a:cxn>
              </a:cxnLst>
              <a:rect l="0" t="0" r="r" b="b"/>
              <a:pathLst>
                <a:path w="20" h="334">
                  <a:moveTo>
                    <a:pt x="20" y="334"/>
                  </a:moveTo>
                  <a:lnTo>
                    <a:pt x="20" y="334"/>
                  </a:lnTo>
                  <a:lnTo>
                    <a:pt x="0" y="334"/>
                  </a:lnTo>
                  <a:lnTo>
                    <a:pt x="0" y="0"/>
                  </a:lnTo>
                  <a:lnTo>
                    <a:pt x="20" y="0"/>
                  </a:lnTo>
                  <a:lnTo>
                    <a:pt x="20" y="334"/>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5">
              <a:extLst>
                <a:ext uri="{FF2B5EF4-FFF2-40B4-BE49-F238E27FC236}">
                  <a16:creationId xmlns:a16="http://schemas.microsoft.com/office/drawing/2014/main" id="{656C1A27-D638-7964-31FE-1EEAC99D8E6F}"/>
                </a:ext>
              </a:extLst>
            </p:cNvPr>
            <p:cNvSpPr>
              <a:spLocks/>
            </p:cNvSpPr>
            <p:nvPr/>
          </p:nvSpPr>
          <p:spPr bwMode="auto">
            <a:xfrm>
              <a:off x="4199" y="1725"/>
              <a:ext cx="12" cy="201"/>
            </a:xfrm>
            <a:custGeom>
              <a:avLst/>
              <a:gdLst>
                <a:gd name="T0" fmla="*/ 19 w 19"/>
                <a:gd name="T1" fmla="*/ 334 h 334"/>
                <a:gd name="T2" fmla="*/ 19 w 19"/>
                <a:gd name="T3" fmla="*/ 334 h 334"/>
                <a:gd name="T4" fmla="*/ 0 w 19"/>
                <a:gd name="T5" fmla="*/ 334 h 334"/>
                <a:gd name="T6" fmla="*/ 0 w 19"/>
                <a:gd name="T7" fmla="*/ 0 h 334"/>
                <a:gd name="T8" fmla="*/ 19 w 19"/>
                <a:gd name="T9" fmla="*/ 0 h 334"/>
                <a:gd name="T10" fmla="*/ 19 w 19"/>
                <a:gd name="T11" fmla="*/ 334 h 334"/>
              </a:gdLst>
              <a:ahLst/>
              <a:cxnLst>
                <a:cxn ang="0">
                  <a:pos x="T0" y="T1"/>
                </a:cxn>
                <a:cxn ang="0">
                  <a:pos x="T2" y="T3"/>
                </a:cxn>
                <a:cxn ang="0">
                  <a:pos x="T4" y="T5"/>
                </a:cxn>
                <a:cxn ang="0">
                  <a:pos x="T6" y="T7"/>
                </a:cxn>
                <a:cxn ang="0">
                  <a:pos x="T8" y="T9"/>
                </a:cxn>
                <a:cxn ang="0">
                  <a:pos x="T10" y="T11"/>
                </a:cxn>
              </a:cxnLst>
              <a:rect l="0" t="0" r="r" b="b"/>
              <a:pathLst>
                <a:path w="19" h="334">
                  <a:moveTo>
                    <a:pt x="19" y="334"/>
                  </a:moveTo>
                  <a:lnTo>
                    <a:pt x="19" y="334"/>
                  </a:lnTo>
                  <a:lnTo>
                    <a:pt x="0" y="334"/>
                  </a:lnTo>
                  <a:lnTo>
                    <a:pt x="0" y="0"/>
                  </a:lnTo>
                  <a:lnTo>
                    <a:pt x="19" y="0"/>
                  </a:lnTo>
                  <a:lnTo>
                    <a:pt x="19" y="33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6">
              <a:extLst>
                <a:ext uri="{FF2B5EF4-FFF2-40B4-BE49-F238E27FC236}">
                  <a16:creationId xmlns:a16="http://schemas.microsoft.com/office/drawing/2014/main" id="{A3A6F1B3-A1C2-8125-CFF4-AA07DC960865}"/>
                </a:ext>
              </a:extLst>
            </p:cNvPr>
            <p:cNvSpPr>
              <a:spLocks/>
            </p:cNvSpPr>
            <p:nvPr/>
          </p:nvSpPr>
          <p:spPr bwMode="auto">
            <a:xfrm>
              <a:off x="4225" y="1750"/>
              <a:ext cx="12" cy="176"/>
            </a:xfrm>
            <a:custGeom>
              <a:avLst/>
              <a:gdLst>
                <a:gd name="T0" fmla="*/ 20 w 20"/>
                <a:gd name="T1" fmla="*/ 294 h 294"/>
                <a:gd name="T2" fmla="*/ 20 w 20"/>
                <a:gd name="T3" fmla="*/ 294 h 294"/>
                <a:gd name="T4" fmla="*/ 0 w 20"/>
                <a:gd name="T5" fmla="*/ 294 h 294"/>
                <a:gd name="T6" fmla="*/ 0 w 20"/>
                <a:gd name="T7" fmla="*/ 0 h 294"/>
                <a:gd name="T8" fmla="*/ 20 w 20"/>
                <a:gd name="T9" fmla="*/ 0 h 294"/>
                <a:gd name="T10" fmla="*/ 20 w 20"/>
                <a:gd name="T11" fmla="*/ 294 h 294"/>
              </a:gdLst>
              <a:ahLst/>
              <a:cxnLst>
                <a:cxn ang="0">
                  <a:pos x="T0" y="T1"/>
                </a:cxn>
                <a:cxn ang="0">
                  <a:pos x="T2" y="T3"/>
                </a:cxn>
                <a:cxn ang="0">
                  <a:pos x="T4" y="T5"/>
                </a:cxn>
                <a:cxn ang="0">
                  <a:pos x="T6" y="T7"/>
                </a:cxn>
                <a:cxn ang="0">
                  <a:pos x="T8" y="T9"/>
                </a:cxn>
                <a:cxn ang="0">
                  <a:pos x="T10" y="T11"/>
                </a:cxn>
              </a:cxnLst>
              <a:rect l="0" t="0" r="r" b="b"/>
              <a:pathLst>
                <a:path w="20" h="294">
                  <a:moveTo>
                    <a:pt x="20" y="294"/>
                  </a:moveTo>
                  <a:lnTo>
                    <a:pt x="20" y="294"/>
                  </a:lnTo>
                  <a:lnTo>
                    <a:pt x="0" y="294"/>
                  </a:lnTo>
                  <a:lnTo>
                    <a:pt x="0" y="0"/>
                  </a:lnTo>
                  <a:lnTo>
                    <a:pt x="20" y="0"/>
                  </a:lnTo>
                  <a:lnTo>
                    <a:pt x="20" y="29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7">
              <a:extLst>
                <a:ext uri="{FF2B5EF4-FFF2-40B4-BE49-F238E27FC236}">
                  <a16:creationId xmlns:a16="http://schemas.microsoft.com/office/drawing/2014/main" id="{F46C632C-4C0C-D364-3018-F6F26C25F648}"/>
                </a:ext>
              </a:extLst>
            </p:cNvPr>
            <p:cNvSpPr>
              <a:spLocks/>
            </p:cNvSpPr>
            <p:nvPr/>
          </p:nvSpPr>
          <p:spPr bwMode="auto">
            <a:xfrm>
              <a:off x="4251" y="1774"/>
              <a:ext cx="12" cy="152"/>
            </a:xfrm>
            <a:custGeom>
              <a:avLst/>
              <a:gdLst>
                <a:gd name="T0" fmla="*/ 20 w 20"/>
                <a:gd name="T1" fmla="*/ 253 h 253"/>
                <a:gd name="T2" fmla="*/ 20 w 20"/>
                <a:gd name="T3" fmla="*/ 253 h 253"/>
                <a:gd name="T4" fmla="*/ 0 w 20"/>
                <a:gd name="T5" fmla="*/ 253 h 253"/>
                <a:gd name="T6" fmla="*/ 0 w 20"/>
                <a:gd name="T7" fmla="*/ 0 h 253"/>
                <a:gd name="T8" fmla="*/ 20 w 20"/>
                <a:gd name="T9" fmla="*/ 0 h 253"/>
                <a:gd name="T10" fmla="*/ 20 w 20"/>
                <a:gd name="T11" fmla="*/ 253 h 253"/>
              </a:gdLst>
              <a:ahLst/>
              <a:cxnLst>
                <a:cxn ang="0">
                  <a:pos x="T0" y="T1"/>
                </a:cxn>
                <a:cxn ang="0">
                  <a:pos x="T2" y="T3"/>
                </a:cxn>
                <a:cxn ang="0">
                  <a:pos x="T4" y="T5"/>
                </a:cxn>
                <a:cxn ang="0">
                  <a:pos x="T6" y="T7"/>
                </a:cxn>
                <a:cxn ang="0">
                  <a:pos x="T8" y="T9"/>
                </a:cxn>
                <a:cxn ang="0">
                  <a:pos x="T10" y="T11"/>
                </a:cxn>
              </a:cxnLst>
              <a:rect l="0" t="0" r="r" b="b"/>
              <a:pathLst>
                <a:path w="20" h="253">
                  <a:moveTo>
                    <a:pt x="20" y="253"/>
                  </a:moveTo>
                  <a:lnTo>
                    <a:pt x="20" y="253"/>
                  </a:lnTo>
                  <a:lnTo>
                    <a:pt x="0" y="253"/>
                  </a:lnTo>
                  <a:lnTo>
                    <a:pt x="0" y="0"/>
                  </a:lnTo>
                  <a:lnTo>
                    <a:pt x="20" y="0"/>
                  </a:lnTo>
                  <a:lnTo>
                    <a:pt x="20" y="25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8">
              <a:extLst>
                <a:ext uri="{FF2B5EF4-FFF2-40B4-BE49-F238E27FC236}">
                  <a16:creationId xmlns:a16="http://schemas.microsoft.com/office/drawing/2014/main" id="{B6F0E199-6D5A-3936-6574-8D2F296DB277}"/>
                </a:ext>
              </a:extLst>
            </p:cNvPr>
            <p:cNvSpPr>
              <a:spLocks/>
            </p:cNvSpPr>
            <p:nvPr/>
          </p:nvSpPr>
          <p:spPr bwMode="auto">
            <a:xfrm>
              <a:off x="4276" y="1804"/>
              <a:ext cx="12" cy="122"/>
            </a:xfrm>
            <a:custGeom>
              <a:avLst/>
              <a:gdLst>
                <a:gd name="T0" fmla="*/ 19 w 19"/>
                <a:gd name="T1" fmla="*/ 203 h 203"/>
                <a:gd name="T2" fmla="*/ 19 w 19"/>
                <a:gd name="T3" fmla="*/ 203 h 203"/>
                <a:gd name="T4" fmla="*/ 0 w 19"/>
                <a:gd name="T5" fmla="*/ 203 h 203"/>
                <a:gd name="T6" fmla="*/ 0 w 19"/>
                <a:gd name="T7" fmla="*/ 0 h 203"/>
                <a:gd name="T8" fmla="*/ 19 w 19"/>
                <a:gd name="T9" fmla="*/ 0 h 203"/>
                <a:gd name="T10" fmla="*/ 19 w 19"/>
                <a:gd name="T11" fmla="*/ 203 h 203"/>
              </a:gdLst>
              <a:ahLst/>
              <a:cxnLst>
                <a:cxn ang="0">
                  <a:pos x="T0" y="T1"/>
                </a:cxn>
                <a:cxn ang="0">
                  <a:pos x="T2" y="T3"/>
                </a:cxn>
                <a:cxn ang="0">
                  <a:pos x="T4" y="T5"/>
                </a:cxn>
                <a:cxn ang="0">
                  <a:pos x="T6" y="T7"/>
                </a:cxn>
                <a:cxn ang="0">
                  <a:pos x="T8" y="T9"/>
                </a:cxn>
                <a:cxn ang="0">
                  <a:pos x="T10" y="T11"/>
                </a:cxn>
              </a:cxnLst>
              <a:rect l="0" t="0" r="r" b="b"/>
              <a:pathLst>
                <a:path w="19" h="203">
                  <a:moveTo>
                    <a:pt x="19" y="203"/>
                  </a:moveTo>
                  <a:lnTo>
                    <a:pt x="19" y="203"/>
                  </a:lnTo>
                  <a:lnTo>
                    <a:pt x="0" y="203"/>
                  </a:lnTo>
                  <a:lnTo>
                    <a:pt x="0" y="0"/>
                  </a:lnTo>
                  <a:lnTo>
                    <a:pt x="19" y="0"/>
                  </a:lnTo>
                  <a:lnTo>
                    <a:pt x="19" y="20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9">
              <a:extLst>
                <a:ext uri="{FF2B5EF4-FFF2-40B4-BE49-F238E27FC236}">
                  <a16:creationId xmlns:a16="http://schemas.microsoft.com/office/drawing/2014/main" id="{3F9BE7B2-B5E3-2F32-EE1E-78BF0EC94704}"/>
                </a:ext>
              </a:extLst>
            </p:cNvPr>
            <p:cNvSpPr>
              <a:spLocks/>
            </p:cNvSpPr>
            <p:nvPr/>
          </p:nvSpPr>
          <p:spPr bwMode="auto">
            <a:xfrm>
              <a:off x="4302" y="1804"/>
              <a:ext cx="12" cy="122"/>
            </a:xfrm>
            <a:custGeom>
              <a:avLst/>
              <a:gdLst>
                <a:gd name="T0" fmla="*/ 20 w 20"/>
                <a:gd name="T1" fmla="*/ 203 h 203"/>
                <a:gd name="T2" fmla="*/ 20 w 20"/>
                <a:gd name="T3" fmla="*/ 203 h 203"/>
                <a:gd name="T4" fmla="*/ 0 w 20"/>
                <a:gd name="T5" fmla="*/ 203 h 203"/>
                <a:gd name="T6" fmla="*/ 0 w 20"/>
                <a:gd name="T7" fmla="*/ 0 h 203"/>
                <a:gd name="T8" fmla="*/ 20 w 20"/>
                <a:gd name="T9" fmla="*/ 0 h 203"/>
                <a:gd name="T10" fmla="*/ 20 w 20"/>
                <a:gd name="T11" fmla="*/ 203 h 203"/>
              </a:gdLst>
              <a:ahLst/>
              <a:cxnLst>
                <a:cxn ang="0">
                  <a:pos x="T0" y="T1"/>
                </a:cxn>
                <a:cxn ang="0">
                  <a:pos x="T2" y="T3"/>
                </a:cxn>
                <a:cxn ang="0">
                  <a:pos x="T4" y="T5"/>
                </a:cxn>
                <a:cxn ang="0">
                  <a:pos x="T6" y="T7"/>
                </a:cxn>
                <a:cxn ang="0">
                  <a:pos x="T8" y="T9"/>
                </a:cxn>
                <a:cxn ang="0">
                  <a:pos x="T10" y="T11"/>
                </a:cxn>
              </a:cxnLst>
              <a:rect l="0" t="0" r="r" b="b"/>
              <a:pathLst>
                <a:path w="20" h="203">
                  <a:moveTo>
                    <a:pt x="20" y="203"/>
                  </a:moveTo>
                  <a:lnTo>
                    <a:pt x="20" y="203"/>
                  </a:lnTo>
                  <a:lnTo>
                    <a:pt x="0" y="203"/>
                  </a:lnTo>
                  <a:lnTo>
                    <a:pt x="0" y="0"/>
                  </a:lnTo>
                  <a:lnTo>
                    <a:pt x="20" y="0"/>
                  </a:lnTo>
                  <a:lnTo>
                    <a:pt x="20" y="203"/>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20">
              <a:extLst>
                <a:ext uri="{FF2B5EF4-FFF2-40B4-BE49-F238E27FC236}">
                  <a16:creationId xmlns:a16="http://schemas.microsoft.com/office/drawing/2014/main" id="{A578FA35-EBE5-D75D-5011-579DC1CB7DD0}"/>
                </a:ext>
              </a:extLst>
            </p:cNvPr>
            <p:cNvSpPr>
              <a:spLocks/>
            </p:cNvSpPr>
            <p:nvPr/>
          </p:nvSpPr>
          <p:spPr bwMode="auto">
            <a:xfrm>
              <a:off x="4327" y="1834"/>
              <a:ext cx="12" cy="92"/>
            </a:xfrm>
            <a:custGeom>
              <a:avLst/>
              <a:gdLst>
                <a:gd name="T0" fmla="*/ 20 w 20"/>
                <a:gd name="T1" fmla="*/ 153 h 153"/>
                <a:gd name="T2" fmla="*/ 20 w 20"/>
                <a:gd name="T3" fmla="*/ 153 h 153"/>
                <a:gd name="T4" fmla="*/ 0 w 20"/>
                <a:gd name="T5" fmla="*/ 153 h 153"/>
                <a:gd name="T6" fmla="*/ 0 w 20"/>
                <a:gd name="T7" fmla="*/ 0 h 153"/>
                <a:gd name="T8" fmla="*/ 20 w 20"/>
                <a:gd name="T9" fmla="*/ 0 h 153"/>
                <a:gd name="T10" fmla="*/ 20 w 20"/>
                <a:gd name="T11" fmla="*/ 153 h 153"/>
              </a:gdLst>
              <a:ahLst/>
              <a:cxnLst>
                <a:cxn ang="0">
                  <a:pos x="T0" y="T1"/>
                </a:cxn>
                <a:cxn ang="0">
                  <a:pos x="T2" y="T3"/>
                </a:cxn>
                <a:cxn ang="0">
                  <a:pos x="T4" y="T5"/>
                </a:cxn>
                <a:cxn ang="0">
                  <a:pos x="T6" y="T7"/>
                </a:cxn>
                <a:cxn ang="0">
                  <a:pos x="T8" y="T9"/>
                </a:cxn>
                <a:cxn ang="0">
                  <a:pos x="T10" y="T11"/>
                </a:cxn>
              </a:cxnLst>
              <a:rect l="0" t="0" r="r" b="b"/>
              <a:pathLst>
                <a:path w="20" h="153">
                  <a:moveTo>
                    <a:pt x="20" y="153"/>
                  </a:moveTo>
                  <a:lnTo>
                    <a:pt x="20" y="153"/>
                  </a:lnTo>
                  <a:lnTo>
                    <a:pt x="0" y="153"/>
                  </a:lnTo>
                  <a:lnTo>
                    <a:pt x="0" y="0"/>
                  </a:lnTo>
                  <a:lnTo>
                    <a:pt x="20" y="0"/>
                  </a:lnTo>
                  <a:lnTo>
                    <a:pt x="20" y="15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21">
              <a:extLst>
                <a:ext uri="{FF2B5EF4-FFF2-40B4-BE49-F238E27FC236}">
                  <a16:creationId xmlns:a16="http://schemas.microsoft.com/office/drawing/2014/main" id="{5C51544D-40D7-160A-7D88-5E698E71DB65}"/>
                </a:ext>
              </a:extLst>
            </p:cNvPr>
            <p:cNvSpPr>
              <a:spLocks/>
            </p:cNvSpPr>
            <p:nvPr/>
          </p:nvSpPr>
          <p:spPr bwMode="auto">
            <a:xfrm>
              <a:off x="4353" y="1846"/>
              <a:ext cx="12" cy="80"/>
            </a:xfrm>
            <a:custGeom>
              <a:avLst/>
              <a:gdLst>
                <a:gd name="T0" fmla="*/ 20 w 20"/>
                <a:gd name="T1" fmla="*/ 133 h 133"/>
                <a:gd name="T2" fmla="*/ 20 w 20"/>
                <a:gd name="T3" fmla="*/ 133 h 133"/>
                <a:gd name="T4" fmla="*/ 0 w 20"/>
                <a:gd name="T5" fmla="*/ 133 h 133"/>
                <a:gd name="T6" fmla="*/ 0 w 20"/>
                <a:gd name="T7" fmla="*/ 0 h 133"/>
                <a:gd name="T8" fmla="*/ 20 w 20"/>
                <a:gd name="T9" fmla="*/ 0 h 133"/>
                <a:gd name="T10" fmla="*/ 20 w 20"/>
                <a:gd name="T11" fmla="*/ 133 h 133"/>
              </a:gdLst>
              <a:ahLst/>
              <a:cxnLst>
                <a:cxn ang="0">
                  <a:pos x="T0" y="T1"/>
                </a:cxn>
                <a:cxn ang="0">
                  <a:pos x="T2" y="T3"/>
                </a:cxn>
                <a:cxn ang="0">
                  <a:pos x="T4" y="T5"/>
                </a:cxn>
                <a:cxn ang="0">
                  <a:pos x="T6" y="T7"/>
                </a:cxn>
                <a:cxn ang="0">
                  <a:pos x="T8" y="T9"/>
                </a:cxn>
                <a:cxn ang="0">
                  <a:pos x="T10" y="T11"/>
                </a:cxn>
              </a:cxnLst>
              <a:rect l="0" t="0" r="r" b="b"/>
              <a:pathLst>
                <a:path w="20" h="133">
                  <a:moveTo>
                    <a:pt x="20" y="133"/>
                  </a:moveTo>
                  <a:lnTo>
                    <a:pt x="20" y="133"/>
                  </a:lnTo>
                  <a:lnTo>
                    <a:pt x="0" y="133"/>
                  </a:lnTo>
                  <a:lnTo>
                    <a:pt x="0" y="0"/>
                  </a:lnTo>
                  <a:lnTo>
                    <a:pt x="20" y="0"/>
                  </a:lnTo>
                  <a:lnTo>
                    <a:pt x="20" y="13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22">
              <a:extLst>
                <a:ext uri="{FF2B5EF4-FFF2-40B4-BE49-F238E27FC236}">
                  <a16:creationId xmlns:a16="http://schemas.microsoft.com/office/drawing/2014/main" id="{BB55D292-17A3-4251-D75F-B0F3E1CF7000}"/>
                </a:ext>
              </a:extLst>
            </p:cNvPr>
            <p:cNvSpPr>
              <a:spLocks/>
            </p:cNvSpPr>
            <p:nvPr/>
          </p:nvSpPr>
          <p:spPr bwMode="auto">
            <a:xfrm>
              <a:off x="4378" y="1846"/>
              <a:ext cx="12" cy="80"/>
            </a:xfrm>
            <a:custGeom>
              <a:avLst/>
              <a:gdLst>
                <a:gd name="T0" fmla="*/ 20 w 20"/>
                <a:gd name="T1" fmla="*/ 133 h 133"/>
                <a:gd name="T2" fmla="*/ 20 w 20"/>
                <a:gd name="T3" fmla="*/ 133 h 133"/>
                <a:gd name="T4" fmla="*/ 0 w 20"/>
                <a:gd name="T5" fmla="*/ 133 h 133"/>
                <a:gd name="T6" fmla="*/ 0 w 20"/>
                <a:gd name="T7" fmla="*/ 0 h 133"/>
                <a:gd name="T8" fmla="*/ 20 w 20"/>
                <a:gd name="T9" fmla="*/ 0 h 133"/>
                <a:gd name="T10" fmla="*/ 20 w 20"/>
                <a:gd name="T11" fmla="*/ 133 h 133"/>
              </a:gdLst>
              <a:ahLst/>
              <a:cxnLst>
                <a:cxn ang="0">
                  <a:pos x="T0" y="T1"/>
                </a:cxn>
                <a:cxn ang="0">
                  <a:pos x="T2" y="T3"/>
                </a:cxn>
                <a:cxn ang="0">
                  <a:pos x="T4" y="T5"/>
                </a:cxn>
                <a:cxn ang="0">
                  <a:pos x="T6" y="T7"/>
                </a:cxn>
                <a:cxn ang="0">
                  <a:pos x="T8" y="T9"/>
                </a:cxn>
                <a:cxn ang="0">
                  <a:pos x="T10" y="T11"/>
                </a:cxn>
              </a:cxnLst>
              <a:rect l="0" t="0" r="r" b="b"/>
              <a:pathLst>
                <a:path w="20" h="133">
                  <a:moveTo>
                    <a:pt x="20" y="133"/>
                  </a:moveTo>
                  <a:lnTo>
                    <a:pt x="20" y="133"/>
                  </a:lnTo>
                  <a:lnTo>
                    <a:pt x="0" y="133"/>
                  </a:lnTo>
                  <a:lnTo>
                    <a:pt x="0" y="0"/>
                  </a:lnTo>
                  <a:lnTo>
                    <a:pt x="20" y="0"/>
                  </a:lnTo>
                  <a:lnTo>
                    <a:pt x="20" y="13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23">
              <a:extLst>
                <a:ext uri="{FF2B5EF4-FFF2-40B4-BE49-F238E27FC236}">
                  <a16:creationId xmlns:a16="http://schemas.microsoft.com/office/drawing/2014/main" id="{42EB3A40-013C-BADA-2550-3BEB7030E68F}"/>
                </a:ext>
              </a:extLst>
            </p:cNvPr>
            <p:cNvSpPr>
              <a:spLocks/>
            </p:cNvSpPr>
            <p:nvPr/>
          </p:nvSpPr>
          <p:spPr bwMode="auto">
            <a:xfrm>
              <a:off x="4456" y="1864"/>
              <a:ext cx="11" cy="62"/>
            </a:xfrm>
            <a:custGeom>
              <a:avLst/>
              <a:gdLst>
                <a:gd name="T0" fmla="*/ 19 w 19"/>
                <a:gd name="T1" fmla="*/ 104 h 104"/>
                <a:gd name="T2" fmla="*/ 19 w 19"/>
                <a:gd name="T3" fmla="*/ 104 h 104"/>
                <a:gd name="T4" fmla="*/ 0 w 19"/>
                <a:gd name="T5" fmla="*/ 104 h 104"/>
                <a:gd name="T6" fmla="*/ 0 w 19"/>
                <a:gd name="T7" fmla="*/ 0 h 104"/>
                <a:gd name="T8" fmla="*/ 19 w 19"/>
                <a:gd name="T9" fmla="*/ 0 h 104"/>
                <a:gd name="T10" fmla="*/ 19 w 19"/>
                <a:gd name="T11" fmla="*/ 104 h 104"/>
              </a:gdLst>
              <a:ahLst/>
              <a:cxnLst>
                <a:cxn ang="0">
                  <a:pos x="T0" y="T1"/>
                </a:cxn>
                <a:cxn ang="0">
                  <a:pos x="T2" y="T3"/>
                </a:cxn>
                <a:cxn ang="0">
                  <a:pos x="T4" y="T5"/>
                </a:cxn>
                <a:cxn ang="0">
                  <a:pos x="T6" y="T7"/>
                </a:cxn>
                <a:cxn ang="0">
                  <a:pos x="T8" y="T9"/>
                </a:cxn>
                <a:cxn ang="0">
                  <a:pos x="T10" y="T11"/>
                </a:cxn>
              </a:cxnLst>
              <a:rect l="0" t="0" r="r" b="b"/>
              <a:pathLst>
                <a:path w="19" h="104">
                  <a:moveTo>
                    <a:pt x="19" y="104"/>
                  </a:moveTo>
                  <a:lnTo>
                    <a:pt x="19" y="104"/>
                  </a:lnTo>
                  <a:lnTo>
                    <a:pt x="0" y="104"/>
                  </a:lnTo>
                  <a:lnTo>
                    <a:pt x="0" y="0"/>
                  </a:lnTo>
                  <a:lnTo>
                    <a:pt x="19" y="0"/>
                  </a:lnTo>
                  <a:lnTo>
                    <a:pt x="19" y="10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24">
              <a:extLst>
                <a:ext uri="{FF2B5EF4-FFF2-40B4-BE49-F238E27FC236}">
                  <a16:creationId xmlns:a16="http://schemas.microsoft.com/office/drawing/2014/main" id="{9699AB39-2D79-4DED-D343-DB536B6E56E8}"/>
                </a:ext>
              </a:extLst>
            </p:cNvPr>
            <p:cNvSpPr>
              <a:spLocks/>
            </p:cNvSpPr>
            <p:nvPr/>
          </p:nvSpPr>
          <p:spPr bwMode="auto">
            <a:xfrm>
              <a:off x="4404" y="1846"/>
              <a:ext cx="12" cy="80"/>
            </a:xfrm>
            <a:custGeom>
              <a:avLst/>
              <a:gdLst>
                <a:gd name="T0" fmla="*/ 20 w 20"/>
                <a:gd name="T1" fmla="*/ 133 h 133"/>
                <a:gd name="T2" fmla="*/ 20 w 20"/>
                <a:gd name="T3" fmla="*/ 133 h 133"/>
                <a:gd name="T4" fmla="*/ 0 w 20"/>
                <a:gd name="T5" fmla="*/ 133 h 133"/>
                <a:gd name="T6" fmla="*/ 0 w 20"/>
                <a:gd name="T7" fmla="*/ 0 h 133"/>
                <a:gd name="T8" fmla="*/ 20 w 20"/>
                <a:gd name="T9" fmla="*/ 0 h 133"/>
                <a:gd name="T10" fmla="*/ 20 w 20"/>
                <a:gd name="T11" fmla="*/ 133 h 133"/>
              </a:gdLst>
              <a:ahLst/>
              <a:cxnLst>
                <a:cxn ang="0">
                  <a:pos x="T0" y="T1"/>
                </a:cxn>
                <a:cxn ang="0">
                  <a:pos x="T2" y="T3"/>
                </a:cxn>
                <a:cxn ang="0">
                  <a:pos x="T4" y="T5"/>
                </a:cxn>
                <a:cxn ang="0">
                  <a:pos x="T6" y="T7"/>
                </a:cxn>
                <a:cxn ang="0">
                  <a:pos x="T8" y="T9"/>
                </a:cxn>
                <a:cxn ang="0">
                  <a:pos x="T10" y="T11"/>
                </a:cxn>
              </a:cxnLst>
              <a:rect l="0" t="0" r="r" b="b"/>
              <a:pathLst>
                <a:path w="20" h="133">
                  <a:moveTo>
                    <a:pt x="20" y="133"/>
                  </a:moveTo>
                  <a:lnTo>
                    <a:pt x="20" y="133"/>
                  </a:lnTo>
                  <a:lnTo>
                    <a:pt x="0" y="133"/>
                  </a:lnTo>
                  <a:lnTo>
                    <a:pt x="0" y="0"/>
                  </a:lnTo>
                  <a:lnTo>
                    <a:pt x="20" y="0"/>
                  </a:lnTo>
                  <a:lnTo>
                    <a:pt x="20" y="13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25">
              <a:extLst>
                <a:ext uri="{FF2B5EF4-FFF2-40B4-BE49-F238E27FC236}">
                  <a16:creationId xmlns:a16="http://schemas.microsoft.com/office/drawing/2014/main" id="{6079CE45-355A-4FB2-F1B2-9C0E9D51C936}"/>
                </a:ext>
              </a:extLst>
            </p:cNvPr>
            <p:cNvSpPr>
              <a:spLocks/>
            </p:cNvSpPr>
            <p:nvPr/>
          </p:nvSpPr>
          <p:spPr bwMode="auto">
            <a:xfrm>
              <a:off x="4481" y="1864"/>
              <a:ext cx="12" cy="62"/>
            </a:xfrm>
            <a:custGeom>
              <a:avLst/>
              <a:gdLst>
                <a:gd name="T0" fmla="*/ 20 w 20"/>
                <a:gd name="T1" fmla="*/ 104 h 104"/>
                <a:gd name="T2" fmla="*/ 20 w 20"/>
                <a:gd name="T3" fmla="*/ 104 h 104"/>
                <a:gd name="T4" fmla="*/ 0 w 20"/>
                <a:gd name="T5" fmla="*/ 104 h 104"/>
                <a:gd name="T6" fmla="*/ 0 w 20"/>
                <a:gd name="T7" fmla="*/ 0 h 104"/>
                <a:gd name="T8" fmla="*/ 20 w 20"/>
                <a:gd name="T9" fmla="*/ 0 h 104"/>
                <a:gd name="T10" fmla="*/ 20 w 20"/>
                <a:gd name="T11" fmla="*/ 104 h 104"/>
              </a:gdLst>
              <a:ahLst/>
              <a:cxnLst>
                <a:cxn ang="0">
                  <a:pos x="T0" y="T1"/>
                </a:cxn>
                <a:cxn ang="0">
                  <a:pos x="T2" y="T3"/>
                </a:cxn>
                <a:cxn ang="0">
                  <a:pos x="T4" y="T5"/>
                </a:cxn>
                <a:cxn ang="0">
                  <a:pos x="T6" y="T7"/>
                </a:cxn>
                <a:cxn ang="0">
                  <a:pos x="T8" y="T9"/>
                </a:cxn>
                <a:cxn ang="0">
                  <a:pos x="T10" y="T11"/>
                </a:cxn>
              </a:cxnLst>
              <a:rect l="0" t="0" r="r" b="b"/>
              <a:pathLst>
                <a:path w="20" h="104">
                  <a:moveTo>
                    <a:pt x="20" y="104"/>
                  </a:moveTo>
                  <a:lnTo>
                    <a:pt x="20" y="104"/>
                  </a:lnTo>
                  <a:lnTo>
                    <a:pt x="0" y="104"/>
                  </a:lnTo>
                  <a:lnTo>
                    <a:pt x="0" y="0"/>
                  </a:lnTo>
                  <a:lnTo>
                    <a:pt x="20" y="0"/>
                  </a:lnTo>
                  <a:lnTo>
                    <a:pt x="20" y="10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26">
              <a:extLst>
                <a:ext uri="{FF2B5EF4-FFF2-40B4-BE49-F238E27FC236}">
                  <a16:creationId xmlns:a16="http://schemas.microsoft.com/office/drawing/2014/main" id="{13DAE94D-D2AD-21D4-5EA3-F2AB0B99DA04}"/>
                </a:ext>
              </a:extLst>
            </p:cNvPr>
            <p:cNvSpPr>
              <a:spLocks/>
            </p:cNvSpPr>
            <p:nvPr/>
          </p:nvSpPr>
          <p:spPr bwMode="auto">
            <a:xfrm>
              <a:off x="4430" y="1858"/>
              <a:ext cx="12" cy="68"/>
            </a:xfrm>
            <a:custGeom>
              <a:avLst/>
              <a:gdLst>
                <a:gd name="T0" fmla="*/ 20 w 20"/>
                <a:gd name="T1" fmla="*/ 114 h 114"/>
                <a:gd name="T2" fmla="*/ 20 w 20"/>
                <a:gd name="T3" fmla="*/ 114 h 114"/>
                <a:gd name="T4" fmla="*/ 0 w 20"/>
                <a:gd name="T5" fmla="*/ 114 h 114"/>
                <a:gd name="T6" fmla="*/ 0 w 20"/>
                <a:gd name="T7" fmla="*/ 0 h 114"/>
                <a:gd name="T8" fmla="*/ 20 w 20"/>
                <a:gd name="T9" fmla="*/ 0 h 114"/>
                <a:gd name="T10" fmla="*/ 20 w 20"/>
                <a:gd name="T11" fmla="*/ 114 h 114"/>
              </a:gdLst>
              <a:ahLst/>
              <a:cxnLst>
                <a:cxn ang="0">
                  <a:pos x="T0" y="T1"/>
                </a:cxn>
                <a:cxn ang="0">
                  <a:pos x="T2" y="T3"/>
                </a:cxn>
                <a:cxn ang="0">
                  <a:pos x="T4" y="T5"/>
                </a:cxn>
                <a:cxn ang="0">
                  <a:pos x="T6" y="T7"/>
                </a:cxn>
                <a:cxn ang="0">
                  <a:pos x="T8" y="T9"/>
                </a:cxn>
                <a:cxn ang="0">
                  <a:pos x="T10" y="T11"/>
                </a:cxn>
              </a:cxnLst>
              <a:rect l="0" t="0" r="r" b="b"/>
              <a:pathLst>
                <a:path w="20" h="114">
                  <a:moveTo>
                    <a:pt x="20" y="114"/>
                  </a:moveTo>
                  <a:lnTo>
                    <a:pt x="20" y="114"/>
                  </a:lnTo>
                  <a:lnTo>
                    <a:pt x="0" y="114"/>
                  </a:lnTo>
                  <a:lnTo>
                    <a:pt x="0" y="0"/>
                  </a:lnTo>
                  <a:lnTo>
                    <a:pt x="20" y="0"/>
                  </a:lnTo>
                  <a:lnTo>
                    <a:pt x="20" y="11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27">
              <a:extLst>
                <a:ext uri="{FF2B5EF4-FFF2-40B4-BE49-F238E27FC236}">
                  <a16:creationId xmlns:a16="http://schemas.microsoft.com/office/drawing/2014/main" id="{1DE502BC-6E25-0BA8-AA39-87244EDDD818}"/>
                </a:ext>
              </a:extLst>
            </p:cNvPr>
            <p:cNvSpPr>
              <a:spLocks/>
            </p:cNvSpPr>
            <p:nvPr/>
          </p:nvSpPr>
          <p:spPr bwMode="auto">
            <a:xfrm>
              <a:off x="4507" y="1876"/>
              <a:ext cx="12" cy="50"/>
            </a:xfrm>
            <a:custGeom>
              <a:avLst/>
              <a:gdLst>
                <a:gd name="T0" fmla="*/ 20 w 20"/>
                <a:gd name="T1" fmla="*/ 83 h 83"/>
                <a:gd name="T2" fmla="*/ 20 w 20"/>
                <a:gd name="T3" fmla="*/ 83 h 83"/>
                <a:gd name="T4" fmla="*/ 0 w 20"/>
                <a:gd name="T5" fmla="*/ 83 h 83"/>
                <a:gd name="T6" fmla="*/ 0 w 20"/>
                <a:gd name="T7" fmla="*/ 0 h 83"/>
                <a:gd name="T8" fmla="*/ 20 w 20"/>
                <a:gd name="T9" fmla="*/ 0 h 83"/>
                <a:gd name="T10" fmla="*/ 20 w 20"/>
                <a:gd name="T11" fmla="*/ 83 h 83"/>
              </a:gdLst>
              <a:ahLst/>
              <a:cxnLst>
                <a:cxn ang="0">
                  <a:pos x="T0" y="T1"/>
                </a:cxn>
                <a:cxn ang="0">
                  <a:pos x="T2" y="T3"/>
                </a:cxn>
                <a:cxn ang="0">
                  <a:pos x="T4" y="T5"/>
                </a:cxn>
                <a:cxn ang="0">
                  <a:pos x="T6" y="T7"/>
                </a:cxn>
                <a:cxn ang="0">
                  <a:pos x="T8" y="T9"/>
                </a:cxn>
                <a:cxn ang="0">
                  <a:pos x="T10" y="T11"/>
                </a:cxn>
              </a:cxnLst>
              <a:rect l="0" t="0" r="r" b="b"/>
              <a:pathLst>
                <a:path w="20" h="83">
                  <a:moveTo>
                    <a:pt x="20" y="83"/>
                  </a:moveTo>
                  <a:lnTo>
                    <a:pt x="20" y="83"/>
                  </a:lnTo>
                  <a:lnTo>
                    <a:pt x="0" y="83"/>
                  </a:lnTo>
                  <a:lnTo>
                    <a:pt x="0" y="0"/>
                  </a:lnTo>
                  <a:lnTo>
                    <a:pt x="20" y="0"/>
                  </a:lnTo>
                  <a:lnTo>
                    <a:pt x="20" y="8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28">
              <a:extLst>
                <a:ext uri="{FF2B5EF4-FFF2-40B4-BE49-F238E27FC236}">
                  <a16:creationId xmlns:a16="http://schemas.microsoft.com/office/drawing/2014/main" id="{608F3C71-3057-6508-7CD3-9E2F212BBC02}"/>
                </a:ext>
              </a:extLst>
            </p:cNvPr>
            <p:cNvSpPr>
              <a:spLocks/>
            </p:cNvSpPr>
            <p:nvPr/>
          </p:nvSpPr>
          <p:spPr bwMode="auto">
            <a:xfrm>
              <a:off x="4558" y="1894"/>
              <a:ext cx="12" cy="32"/>
            </a:xfrm>
            <a:custGeom>
              <a:avLst/>
              <a:gdLst>
                <a:gd name="T0" fmla="*/ 20 w 20"/>
                <a:gd name="T1" fmla="*/ 53 h 53"/>
                <a:gd name="T2" fmla="*/ 20 w 20"/>
                <a:gd name="T3" fmla="*/ 53 h 53"/>
                <a:gd name="T4" fmla="*/ 0 w 20"/>
                <a:gd name="T5" fmla="*/ 53 h 53"/>
                <a:gd name="T6" fmla="*/ 0 w 20"/>
                <a:gd name="T7" fmla="*/ 0 h 53"/>
                <a:gd name="T8" fmla="*/ 20 w 20"/>
                <a:gd name="T9" fmla="*/ 0 h 53"/>
                <a:gd name="T10" fmla="*/ 20 w 20"/>
                <a:gd name="T11" fmla="*/ 53 h 53"/>
              </a:gdLst>
              <a:ahLst/>
              <a:cxnLst>
                <a:cxn ang="0">
                  <a:pos x="T0" y="T1"/>
                </a:cxn>
                <a:cxn ang="0">
                  <a:pos x="T2" y="T3"/>
                </a:cxn>
                <a:cxn ang="0">
                  <a:pos x="T4" y="T5"/>
                </a:cxn>
                <a:cxn ang="0">
                  <a:pos x="T6" y="T7"/>
                </a:cxn>
                <a:cxn ang="0">
                  <a:pos x="T8" y="T9"/>
                </a:cxn>
                <a:cxn ang="0">
                  <a:pos x="T10" y="T11"/>
                </a:cxn>
              </a:cxnLst>
              <a:rect l="0" t="0" r="r" b="b"/>
              <a:pathLst>
                <a:path w="20" h="53">
                  <a:moveTo>
                    <a:pt x="20" y="53"/>
                  </a:moveTo>
                  <a:lnTo>
                    <a:pt x="20" y="53"/>
                  </a:lnTo>
                  <a:lnTo>
                    <a:pt x="0" y="53"/>
                  </a:lnTo>
                  <a:lnTo>
                    <a:pt x="0" y="0"/>
                  </a:lnTo>
                  <a:lnTo>
                    <a:pt x="20" y="0"/>
                  </a:lnTo>
                  <a:lnTo>
                    <a:pt x="20" y="5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29">
              <a:extLst>
                <a:ext uri="{FF2B5EF4-FFF2-40B4-BE49-F238E27FC236}">
                  <a16:creationId xmlns:a16="http://schemas.microsoft.com/office/drawing/2014/main" id="{3B568D35-E05C-ABA9-8960-8C0ADE2A5A77}"/>
                </a:ext>
              </a:extLst>
            </p:cNvPr>
            <p:cNvSpPr>
              <a:spLocks/>
            </p:cNvSpPr>
            <p:nvPr/>
          </p:nvSpPr>
          <p:spPr bwMode="auto">
            <a:xfrm>
              <a:off x="4584" y="1900"/>
              <a:ext cx="12" cy="26"/>
            </a:xfrm>
            <a:custGeom>
              <a:avLst/>
              <a:gdLst>
                <a:gd name="T0" fmla="*/ 20 w 20"/>
                <a:gd name="T1" fmla="*/ 44 h 44"/>
                <a:gd name="T2" fmla="*/ 20 w 20"/>
                <a:gd name="T3" fmla="*/ 44 h 44"/>
                <a:gd name="T4" fmla="*/ 0 w 20"/>
                <a:gd name="T5" fmla="*/ 44 h 44"/>
                <a:gd name="T6" fmla="*/ 0 w 20"/>
                <a:gd name="T7" fmla="*/ 0 h 44"/>
                <a:gd name="T8" fmla="*/ 20 w 20"/>
                <a:gd name="T9" fmla="*/ 0 h 44"/>
                <a:gd name="T10" fmla="*/ 20 w 20"/>
                <a:gd name="T11" fmla="*/ 44 h 44"/>
              </a:gdLst>
              <a:ahLst/>
              <a:cxnLst>
                <a:cxn ang="0">
                  <a:pos x="T0" y="T1"/>
                </a:cxn>
                <a:cxn ang="0">
                  <a:pos x="T2" y="T3"/>
                </a:cxn>
                <a:cxn ang="0">
                  <a:pos x="T4" y="T5"/>
                </a:cxn>
                <a:cxn ang="0">
                  <a:pos x="T6" y="T7"/>
                </a:cxn>
                <a:cxn ang="0">
                  <a:pos x="T8" y="T9"/>
                </a:cxn>
                <a:cxn ang="0">
                  <a:pos x="T10" y="T11"/>
                </a:cxn>
              </a:cxnLst>
              <a:rect l="0" t="0" r="r" b="b"/>
              <a:pathLst>
                <a:path w="20" h="44">
                  <a:moveTo>
                    <a:pt x="20" y="44"/>
                  </a:moveTo>
                  <a:lnTo>
                    <a:pt x="20" y="44"/>
                  </a:lnTo>
                  <a:lnTo>
                    <a:pt x="0" y="44"/>
                  </a:lnTo>
                  <a:lnTo>
                    <a:pt x="0" y="0"/>
                  </a:lnTo>
                  <a:lnTo>
                    <a:pt x="20" y="0"/>
                  </a:lnTo>
                  <a:lnTo>
                    <a:pt x="20" y="4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2" name="Freeform 30">
              <a:extLst>
                <a:ext uri="{FF2B5EF4-FFF2-40B4-BE49-F238E27FC236}">
                  <a16:creationId xmlns:a16="http://schemas.microsoft.com/office/drawing/2014/main" id="{B66C9AE2-FD4A-0FDC-E19B-10B260E50825}"/>
                </a:ext>
              </a:extLst>
            </p:cNvPr>
            <p:cNvSpPr>
              <a:spLocks/>
            </p:cNvSpPr>
            <p:nvPr/>
          </p:nvSpPr>
          <p:spPr bwMode="auto">
            <a:xfrm>
              <a:off x="4533" y="1882"/>
              <a:ext cx="12" cy="44"/>
            </a:xfrm>
            <a:custGeom>
              <a:avLst/>
              <a:gdLst>
                <a:gd name="T0" fmla="*/ 20 w 20"/>
                <a:gd name="T1" fmla="*/ 73 h 73"/>
                <a:gd name="T2" fmla="*/ 20 w 20"/>
                <a:gd name="T3" fmla="*/ 73 h 73"/>
                <a:gd name="T4" fmla="*/ 0 w 20"/>
                <a:gd name="T5" fmla="*/ 73 h 73"/>
                <a:gd name="T6" fmla="*/ 0 w 20"/>
                <a:gd name="T7" fmla="*/ 0 h 73"/>
                <a:gd name="T8" fmla="*/ 20 w 20"/>
                <a:gd name="T9" fmla="*/ 0 h 73"/>
                <a:gd name="T10" fmla="*/ 20 w 20"/>
                <a:gd name="T11" fmla="*/ 73 h 73"/>
              </a:gdLst>
              <a:ahLst/>
              <a:cxnLst>
                <a:cxn ang="0">
                  <a:pos x="T0" y="T1"/>
                </a:cxn>
                <a:cxn ang="0">
                  <a:pos x="T2" y="T3"/>
                </a:cxn>
                <a:cxn ang="0">
                  <a:pos x="T4" y="T5"/>
                </a:cxn>
                <a:cxn ang="0">
                  <a:pos x="T6" y="T7"/>
                </a:cxn>
                <a:cxn ang="0">
                  <a:pos x="T8" y="T9"/>
                </a:cxn>
                <a:cxn ang="0">
                  <a:pos x="T10" y="T11"/>
                </a:cxn>
              </a:cxnLst>
              <a:rect l="0" t="0" r="r" b="b"/>
              <a:pathLst>
                <a:path w="20" h="73">
                  <a:moveTo>
                    <a:pt x="20" y="73"/>
                  </a:moveTo>
                  <a:lnTo>
                    <a:pt x="20" y="73"/>
                  </a:lnTo>
                  <a:lnTo>
                    <a:pt x="0" y="73"/>
                  </a:lnTo>
                  <a:lnTo>
                    <a:pt x="0" y="0"/>
                  </a:lnTo>
                  <a:lnTo>
                    <a:pt x="20" y="0"/>
                  </a:lnTo>
                  <a:lnTo>
                    <a:pt x="20" y="7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3" name="Freeform 31">
              <a:extLst>
                <a:ext uri="{FF2B5EF4-FFF2-40B4-BE49-F238E27FC236}">
                  <a16:creationId xmlns:a16="http://schemas.microsoft.com/office/drawing/2014/main" id="{A9D5290A-EB7A-12D4-0A7B-0A47497FA6B5}"/>
                </a:ext>
              </a:extLst>
            </p:cNvPr>
            <p:cNvSpPr>
              <a:spLocks/>
            </p:cNvSpPr>
            <p:nvPr/>
          </p:nvSpPr>
          <p:spPr bwMode="auto">
            <a:xfrm>
              <a:off x="4610" y="1900"/>
              <a:ext cx="12" cy="26"/>
            </a:xfrm>
            <a:custGeom>
              <a:avLst/>
              <a:gdLst>
                <a:gd name="T0" fmla="*/ 20 w 20"/>
                <a:gd name="T1" fmla="*/ 44 h 44"/>
                <a:gd name="T2" fmla="*/ 20 w 20"/>
                <a:gd name="T3" fmla="*/ 44 h 44"/>
                <a:gd name="T4" fmla="*/ 0 w 20"/>
                <a:gd name="T5" fmla="*/ 44 h 44"/>
                <a:gd name="T6" fmla="*/ 0 w 20"/>
                <a:gd name="T7" fmla="*/ 0 h 44"/>
                <a:gd name="T8" fmla="*/ 20 w 20"/>
                <a:gd name="T9" fmla="*/ 0 h 44"/>
                <a:gd name="T10" fmla="*/ 20 w 20"/>
                <a:gd name="T11" fmla="*/ 44 h 44"/>
              </a:gdLst>
              <a:ahLst/>
              <a:cxnLst>
                <a:cxn ang="0">
                  <a:pos x="T0" y="T1"/>
                </a:cxn>
                <a:cxn ang="0">
                  <a:pos x="T2" y="T3"/>
                </a:cxn>
                <a:cxn ang="0">
                  <a:pos x="T4" y="T5"/>
                </a:cxn>
                <a:cxn ang="0">
                  <a:pos x="T6" y="T7"/>
                </a:cxn>
                <a:cxn ang="0">
                  <a:pos x="T8" y="T9"/>
                </a:cxn>
                <a:cxn ang="0">
                  <a:pos x="T10" y="T11"/>
                </a:cxn>
              </a:cxnLst>
              <a:rect l="0" t="0" r="r" b="b"/>
              <a:pathLst>
                <a:path w="20" h="44">
                  <a:moveTo>
                    <a:pt x="20" y="44"/>
                  </a:moveTo>
                  <a:lnTo>
                    <a:pt x="20" y="44"/>
                  </a:lnTo>
                  <a:lnTo>
                    <a:pt x="0" y="44"/>
                  </a:lnTo>
                  <a:lnTo>
                    <a:pt x="0" y="0"/>
                  </a:lnTo>
                  <a:lnTo>
                    <a:pt x="20" y="0"/>
                  </a:lnTo>
                  <a:lnTo>
                    <a:pt x="20" y="44"/>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4" name="Freeform 32">
              <a:extLst>
                <a:ext uri="{FF2B5EF4-FFF2-40B4-BE49-F238E27FC236}">
                  <a16:creationId xmlns:a16="http://schemas.microsoft.com/office/drawing/2014/main" id="{5D93DB04-CE68-9407-407B-166284BF7A15}"/>
                </a:ext>
              </a:extLst>
            </p:cNvPr>
            <p:cNvSpPr>
              <a:spLocks/>
            </p:cNvSpPr>
            <p:nvPr/>
          </p:nvSpPr>
          <p:spPr bwMode="auto">
            <a:xfrm>
              <a:off x="4661" y="1919"/>
              <a:ext cx="12" cy="7"/>
            </a:xfrm>
            <a:custGeom>
              <a:avLst/>
              <a:gdLst>
                <a:gd name="T0" fmla="*/ 0 w 20"/>
                <a:gd name="T1" fmla="*/ 12 h 12"/>
                <a:gd name="T2" fmla="*/ 0 w 20"/>
                <a:gd name="T3" fmla="*/ 12 h 12"/>
                <a:gd name="T4" fmla="*/ 20 w 20"/>
                <a:gd name="T5" fmla="*/ 12 h 12"/>
                <a:gd name="T6" fmla="*/ 20 w 20"/>
                <a:gd name="T7" fmla="*/ 0 h 12"/>
                <a:gd name="T8" fmla="*/ 0 w 20"/>
                <a:gd name="T9" fmla="*/ 0 h 12"/>
                <a:gd name="T10" fmla="*/ 0 w 20"/>
                <a:gd name="T11" fmla="*/ 12 h 12"/>
              </a:gdLst>
              <a:ahLst/>
              <a:cxnLst>
                <a:cxn ang="0">
                  <a:pos x="T0" y="T1"/>
                </a:cxn>
                <a:cxn ang="0">
                  <a:pos x="T2" y="T3"/>
                </a:cxn>
                <a:cxn ang="0">
                  <a:pos x="T4" y="T5"/>
                </a:cxn>
                <a:cxn ang="0">
                  <a:pos x="T6" y="T7"/>
                </a:cxn>
                <a:cxn ang="0">
                  <a:pos x="T8" y="T9"/>
                </a:cxn>
                <a:cxn ang="0">
                  <a:pos x="T10" y="T11"/>
                </a:cxn>
              </a:cxnLst>
              <a:rect l="0" t="0" r="r" b="b"/>
              <a:pathLst>
                <a:path w="20" h="12">
                  <a:moveTo>
                    <a:pt x="0" y="12"/>
                  </a:moveTo>
                  <a:lnTo>
                    <a:pt x="0" y="12"/>
                  </a:lnTo>
                  <a:lnTo>
                    <a:pt x="20" y="12"/>
                  </a:lnTo>
                  <a:lnTo>
                    <a:pt x="20" y="0"/>
                  </a:lnTo>
                  <a:lnTo>
                    <a:pt x="0" y="0"/>
                  </a:lnTo>
                  <a:lnTo>
                    <a:pt x="0" y="12"/>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5" name="Freeform 33">
              <a:extLst>
                <a:ext uri="{FF2B5EF4-FFF2-40B4-BE49-F238E27FC236}">
                  <a16:creationId xmlns:a16="http://schemas.microsoft.com/office/drawing/2014/main" id="{7057FF5F-D896-6D78-3AA9-C74A21885B30}"/>
                </a:ext>
              </a:extLst>
            </p:cNvPr>
            <p:cNvSpPr>
              <a:spLocks/>
            </p:cNvSpPr>
            <p:nvPr/>
          </p:nvSpPr>
          <p:spPr bwMode="auto">
            <a:xfrm>
              <a:off x="4736" y="1926"/>
              <a:ext cx="12" cy="23"/>
            </a:xfrm>
            <a:custGeom>
              <a:avLst/>
              <a:gdLst>
                <a:gd name="T0" fmla="*/ 20 w 20"/>
                <a:gd name="T1" fmla="*/ 37 h 37"/>
                <a:gd name="T2" fmla="*/ 20 w 20"/>
                <a:gd name="T3" fmla="*/ 37 h 37"/>
                <a:gd name="T4" fmla="*/ 0 w 20"/>
                <a:gd name="T5" fmla="*/ 37 h 37"/>
                <a:gd name="T6" fmla="*/ 0 w 20"/>
                <a:gd name="T7" fmla="*/ 0 h 37"/>
                <a:gd name="T8" fmla="*/ 20 w 20"/>
                <a:gd name="T9" fmla="*/ 0 h 37"/>
                <a:gd name="T10" fmla="*/ 20 w 20"/>
                <a:gd name="T11" fmla="*/ 37 h 37"/>
              </a:gdLst>
              <a:ahLst/>
              <a:cxnLst>
                <a:cxn ang="0">
                  <a:pos x="T0" y="T1"/>
                </a:cxn>
                <a:cxn ang="0">
                  <a:pos x="T2" y="T3"/>
                </a:cxn>
                <a:cxn ang="0">
                  <a:pos x="T4" y="T5"/>
                </a:cxn>
                <a:cxn ang="0">
                  <a:pos x="T6" y="T7"/>
                </a:cxn>
                <a:cxn ang="0">
                  <a:pos x="T8" y="T9"/>
                </a:cxn>
                <a:cxn ang="0">
                  <a:pos x="T10" y="T11"/>
                </a:cxn>
              </a:cxnLst>
              <a:rect l="0" t="0" r="r" b="b"/>
              <a:pathLst>
                <a:path w="20" h="37">
                  <a:moveTo>
                    <a:pt x="20" y="37"/>
                  </a:moveTo>
                  <a:lnTo>
                    <a:pt x="20" y="37"/>
                  </a:lnTo>
                  <a:lnTo>
                    <a:pt x="0" y="37"/>
                  </a:lnTo>
                  <a:lnTo>
                    <a:pt x="0" y="0"/>
                  </a:lnTo>
                  <a:lnTo>
                    <a:pt x="20" y="0"/>
                  </a:lnTo>
                  <a:lnTo>
                    <a:pt x="20" y="37"/>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6" name="Freeform 34">
              <a:extLst>
                <a:ext uri="{FF2B5EF4-FFF2-40B4-BE49-F238E27FC236}">
                  <a16:creationId xmlns:a16="http://schemas.microsoft.com/office/drawing/2014/main" id="{07BE4A3F-B2FC-9B3D-D2F1-BBEBA5BE26BF}"/>
                </a:ext>
              </a:extLst>
            </p:cNvPr>
            <p:cNvSpPr>
              <a:spLocks/>
            </p:cNvSpPr>
            <p:nvPr/>
          </p:nvSpPr>
          <p:spPr bwMode="auto">
            <a:xfrm>
              <a:off x="4635" y="1912"/>
              <a:ext cx="12" cy="14"/>
            </a:xfrm>
            <a:custGeom>
              <a:avLst/>
              <a:gdLst>
                <a:gd name="T0" fmla="*/ 19 w 19"/>
                <a:gd name="T1" fmla="*/ 23 h 23"/>
                <a:gd name="T2" fmla="*/ 19 w 19"/>
                <a:gd name="T3" fmla="*/ 23 h 23"/>
                <a:gd name="T4" fmla="*/ 0 w 19"/>
                <a:gd name="T5" fmla="*/ 23 h 23"/>
                <a:gd name="T6" fmla="*/ 0 w 19"/>
                <a:gd name="T7" fmla="*/ 0 h 23"/>
                <a:gd name="T8" fmla="*/ 19 w 19"/>
                <a:gd name="T9" fmla="*/ 0 h 23"/>
                <a:gd name="T10" fmla="*/ 19 w 19"/>
                <a:gd name="T11" fmla="*/ 23 h 23"/>
              </a:gdLst>
              <a:ahLst/>
              <a:cxnLst>
                <a:cxn ang="0">
                  <a:pos x="T0" y="T1"/>
                </a:cxn>
                <a:cxn ang="0">
                  <a:pos x="T2" y="T3"/>
                </a:cxn>
                <a:cxn ang="0">
                  <a:pos x="T4" y="T5"/>
                </a:cxn>
                <a:cxn ang="0">
                  <a:pos x="T6" y="T7"/>
                </a:cxn>
                <a:cxn ang="0">
                  <a:pos x="T8" y="T9"/>
                </a:cxn>
                <a:cxn ang="0">
                  <a:pos x="T10" y="T11"/>
                </a:cxn>
              </a:cxnLst>
              <a:rect l="0" t="0" r="r" b="b"/>
              <a:pathLst>
                <a:path w="19" h="23">
                  <a:moveTo>
                    <a:pt x="19" y="23"/>
                  </a:moveTo>
                  <a:lnTo>
                    <a:pt x="19" y="23"/>
                  </a:lnTo>
                  <a:lnTo>
                    <a:pt x="0" y="23"/>
                  </a:lnTo>
                  <a:lnTo>
                    <a:pt x="0" y="0"/>
                  </a:lnTo>
                  <a:lnTo>
                    <a:pt x="19" y="0"/>
                  </a:lnTo>
                  <a:lnTo>
                    <a:pt x="19" y="23"/>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7" name="Freeform 35">
              <a:extLst>
                <a:ext uri="{FF2B5EF4-FFF2-40B4-BE49-F238E27FC236}">
                  <a16:creationId xmlns:a16="http://schemas.microsoft.com/office/drawing/2014/main" id="{19E4590E-846F-F730-B7E3-1F92C5043827}"/>
                </a:ext>
              </a:extLst>
            </p:cNvPr>
            <p:cNvSpPr>
              <a:spLocks/>
            </p:cNvSpPr>
            <p:nvPr/>
          </p:nvSpPr>
          <p:spPr bwMode="auto">
            <a:xfrm>
              <a:off x="4712" y="1926"/>
              <a:ext cx="12" cy="17"/>
            </a:xfrm>
            <a:custGeom>
              <a:avLst/>
              <a:gdLst>
                <a:gd name="T0" fmla="*/ 19 w 19"/>
                <a:gd name="T1" fmla="*/ 27 h 27"/>
                <a:gd name="T2" fmla="*/ 19 w 19"/>
                <a:gd name="T3" fmla="*/ 27 h 27"/>
                <a:gd name="T4" fmla="*/ 0 w 19"/>
                <a:gd name="T5" fmla="*/ 27 h 27"/>
                <a:gd name="T6" fmla="*/ 0 w 19"/>
                <a:gd name="T7" fmla="*/ 0 h 27"/>
                <a:gd name="T8" fmla="*/ 19 w 19"/>
                <a:gd name="T9" fmla="*/ 0 h 27"/>
                <a:gd name="T10" fmla="*/ 19 w 19"/>
                <a:gd name="T11" fmla="*/ 27 h 27"/>
              </a:gdLst>
              <a:ahLst/>
              <a:cxnLst>
                <a:cxn ang="0">
                  <a:pos x="T0" y="T1"/>
                </a:cxn>
                <a:cxn ang="0">
                  <a:pos x="T2" y="T3"/>
                </a:cxn>
                <a:cxn ang="0">
                  <a:pos x="T4" y="T5"/>
                </a:cxn>
                <a:cxn ang="0">
                  <a:pos x="T6" y="T7"/>
                </a:cxn>
                <a:cxn ang="0">
                  <a:pos x="T8" y="T9"/>
                </a:cxn>
                <a:cxn ang="0">
                  <a:pos x="T10" y="T11"/>
                </a:cxn>
              </a:cxnLst>
              <a:rect l="0" t="0" r="r" b="b"/>
              <a:pathLst>
                <a:path w="19" h="27">
                  <a:moveTo>
                    <a:pt x="19" y="27"/>
                  </a:moveTo>
                  <a:lnTo>
                    <a:pt x="19" y="27"/>
                  </a:lnTo>
                  <a:lnTo>
                    <a:pt x="0" y="27"/>
                  </a:lnTo>
                  <a:lnTo>
                    <a:pt x="0" y="0"/>
                  </a:lnTo>
                  <a:lnTo>
                    <a:pt x="19" y="0"/>
                  </a:lnTo>
                  <a:lnTo>
                    <a:pt x="19" y="27"/>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8" name="Freeform 36">
              <a:extLst>
                <a:ext uri="{FF2B5EF4-FFF2-40B4-BE49-F238E27FC236}">
                  <a16:creationId xmlns:a16="http://schemas.microsoft.com/office/drawing/2014/main" id="{9CDEB28D-2143-FD2B-0C3E-E87060B4E6EF}"/>
                </a:ext>
              </a:extLst>
            </p:cNvPr>
            <p:cNvSpPr>
              <a:spLocks/>
            </p:cNvSpPr>
            <p:nvPr/>
          </p:nvSpPr>
          <p:spPr bwMode="auto">
            <a:xfrm>
              <a:off x="5428" y="1926"/>
              <a:ext cx="12" cy="215"/>
            </a:xfrm>
            <a:custGeom>
              <a:avLst/>
              <a:gdLst>
                <a:gd name="T0" fmla="*/ 0 w 20"/>
                <a:gd name="T1" fmla="*/ 0 h 357"/>
                <a:gd name="T2" fmla="*/ 0 w 20"/>
                <a:gd name="T3" fmla="*/ 0 h 357"/>
                <a:gd name="T4" fmla="*/ 20 w 20"/>
                <a:gd name="T5" fmla="*/ 0 h 357"/>
                <a:gd name="T6" fmla="*/ 20 w 20"/>
                <a:gd name="T7" fmla="*/ 357 h 357"/>
                <a:gd name="T8" fmla="*/ 0 w 20"/>
                <a:gd name="T9" fmla="*/ 357 h 357"/>
                <a:gd name="T10" fmla="*/ 0 w 20"/>
                <a:gd name="T11" fmla="*/ 0 h 357"/>
              </a:gdLst>
              <a:ahLst/>
              <a:cxnLst>
                <a:cxn ang="0">
                  <a:pos x="T0" y="T1"/>
                </a:cxn>
                <a:cxn ang="0">
                  <a:pos x="T2" y="T3"/>
                </a:cxn>
                <a:cxn ang="0">
                  <a:pos x="T4" y="T5"/>
                </a:cxn>
                <a:cxn ang="0">
                  <a:pos x="T6" y="T7"/>
                </a:cxn>
                <a:cxn ang="0">
                  <a:pos x="T8" y="T9"/>
                </a:cxn>
                <a:cxn ang="0">
                  <a:pos x="T10" y="T11"/>
                </a:cxn>
              </a:cxnLst>
              <a:rect l="0" t="0" r="r" b="b"/>
              <a:pathLst>
                <a:path w="20" h="357">
                  <a:moveTo>
                    <a:pt x="0" y="0"/>
                  </a:moveTo>
                  <a:lnTo>
                    <a:pt x="0" y="0"/>
                  </a:lnTo>
                  <a:lnTo>
                    <a:pt x="20" y="0"/>
                  </a:lnTo>
                  <a:lnTo>
                    <a:pt x="20" y="357"/>
                  </a:lnTo>
                  <a:lnTo>
                    <a:pt x="0" y="35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9" name="Freeform 37">
              <a:extLst>
                <a:ext uri="{FF2B5EF4-FFF2-40B4-BE49-F238E27FC236}">
                  <a16:creationId xmlns:a16="http://schemas.microsoft.com/office/drawing/2014/main" id="{E3E809CD-D1EA-8659-0B45-1494D82DD70A}"/>
                </a:ext>
              </a:extLst>
            </p:cNvPr>
            <p:cNvSpPr>
              <a:spLocks/>
            </p:cNvSpPr>
            <p:nvPr/>
          </p:nvSpPr>
          <p:spPr bwMode="auto">
            <a:xfrm>
              <a:off x="5403" y="1926"/>
              <a:ext cx="11" cy="209"/>
            </a:xfrm>
            <a:custGeom>
              <a:avLst/>
              <a:gdLst>
                <a:gd name="T0" fmla="*/ 0 w 19"/>
                <a:gd name="T1" fmla="*/ 0 h 347"/>
                <a:gd name="T2" fmla="*/ 0 w 19"/>
                <a:gd name="T3" fmla="*/ 0 h 347"/>
                <a:gd name="T4" fmla="*/ 19 w 19"/>
                <a:gd name="T5" fmla="*/ 0 h 347"/>
                <a:gd name="T6" fmla="*/ 19 w 19"/>
                <a:gd name="T7" fmla="*/ 347 h 347"/>
                <a:gd name="T8" fmla="*/ 0 w 19"/>
                <a:gd name="T9" fmla="*/ 347 h 347"/>
                <a:gd name="T10" fmla="*/ 0 w 19"/>
                <a:gd name="T11" fmla="*/ 0 h 347"/>
              </a:gdLst>
              <a:ahLst/>
              <a:cxnLst>
                <a:cxn ang="0">
                  <a:pos x="T0" y="T1"/>
                </a:cxn>
                <a:cxn ang="0">
                  <a:pos x="T2" y="T3"/>
                </a:cxn>
                <a:cxn ang="0">
                  <a:pos x="T4" y="T5"/>
                </a:cxn>
                <a:cxn ang="0">
                  <a:pos x="T6" y="T7"/>
                </a:cxn>
                <a:cxn ang="0">
                  <a:pos x="T8" y="T9"/>
                </a:cxn>
                <a:cxn ang="0">
                  <a:pos x="T10" y="T11"/>
                </a:cxn>
              </a:cxnLst>
              <a:rect l="0" t="0" r="r" b="b"/>
              <a:pathLst>
                <a:path w="19" h="347">
                  <a:moveTo>
                    <a:pt x="0" y="0"/>
                  </a:moveTo>
                  <a:lnTo>
                    <a:pt x="0" y="0"/>
                  </a:lnTo>
                  <a:lnTo>
                    <a:pt x="19" y="0"/>
                  </a:lnTo>
                  <a:lnTo>
                    <a:pt x="19" y="347"/>
                  </a:lnTo>
                  <a:lnTo>
                    <a:pt x="0" y="3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0" name="Freeform 38">
              <a:extLst>
                <a:ext uri="{FF2B5EF4-FFF2-40B4-BE49-F238E27FC236}">
                  <a16:creationId xmlns:a16="http://schemas.microsoft.com/office/drawing/2014/main" id="{FD40F46F-819B-5AF5-00D6-512617DA4828}"/>
                </a:ext>
              </a:extLst>
            </p:cNvPr>
            <p:cNvSpPr>
              <a:spLocks/>
            </p:cNvSpPr>
            <p:nvPr/>
          </p:nvSpPr>
          <p:spPr bwMode="auto">
            <a:xfrm>
              <a:off x="5377" y="1926"/>
              <a:ext cx="12" cy="203"/>
            </a:xfrm>
            <a:custGeom>
              <a:avLst/>
              <a:gdLst>
                <a:gd name="T0" fmla="*/ 0 w 20"/>
                <a:gd name="T1" fmla="*/ 0 h 337"/>
                <a:gd name="T2" fmla="*/ 0 w 20"/>
                <a:gd name="T3" fmla="*/ 0 h 337"/>
                <a:gd name="T4" fmla="*/ 20 w 20"/>
                <a:gd name="T5" fmla="*/ 0 h 337"/>
                <a:gd name="T6" fmla="*/ 20 w 20"/>
                <a:gd name="T7" fmla="*/ 337 h 337"/>
                <a:gd name="T8" fmla="*/ 0 w 20"/>
                <a:gd name="T9" fmla="*/ 337 h 337"/>
                <a:gd name="T10" fmla="*/ 0 w 20"/>
                <a:gd name="T11" fmla="*/ 0 h 337"/>
              </a:gdLst>
              <a:ahLst/>
              <a:cxnLst>
                <a:cxn ang="0">
                  <a:pos x="T0" y="T1"/>
                </a:cxn>
                <a:cxn ang="0">
                  <a:pos x="T2" y="T3"/>
                </a:cxn>
                <a:cxn ang="0">
                  <a:pos x="T4" y="T5"/>
                </a:cxn>
                <a:cxn ang="0">
                  <a:pos x="T6" y="T7"/>
                </a:cxn>
                <a:cxn ang="0">
                  <a:pos x="T8" y="T9"/>
                </a:cxn>
                <a:cxn ang="0">
                  <a:pos x="T10" y="T11"/>
                </a:cxn>
              </a:cxnLst>
              <a:rect l="0" t="0" r="r" b="b"/>
              <a:pathLst>
                <a:path w="20" h="337">
                  <a:moveTo>
                    <a:pt x="0" y="0"/>
                  </a:moveTo>
                  <a:lnTo>
                    <a:pt x="0" y="0"/>
                  </a:lnTo>
                  <a:lnTo>
                    <a:pt x="20" y="0"/>
                  </a:lnTo>
                  <a:lnTo>
                    <a:pt x="20" y="337"/>
                  </a:lnTo>
                  <a:lnTo>
                    <a:pt x="0" y="33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1" name="Freeform 39">
              <a:extLst>
                <a:ext uri="{FF2B5EF4-FFF2-40B4-BE49-F238E27FC236}">
                  <a16:creationId xmlns:a16="http://schemas.microsoft.com/office/drawing/2014/main" id="{6506A7FF-BD09-7695-3618-74520D13854E}"/>
                </a:ext>
              </a:extLst>
            </p:cNvPr>
            <p:cNvSpPr>
              <a:spLocks/>
            </p:cNvSpPr>
            <p:nvPr/>
          </p:nvSpPr>
          <p:spPr bwMode="auto">
            <a:xfrm>
              <a:off x="5351" y="1926"/>
              <a:ext cx="12" cy="179"/>
            </a:xfrm>
            <a:custGeom>
              <a:avLst/>
              <a:gdLst>
                <a:gd name="T0" fmla="*/ 0 w 20"/>
                <a:gd name="T1" fmla="*/ 0 h 297"/>
                <a:gd name="T2" fmla="*/ 0 w 20"/>
                <a:gd name="T3" fmla="*/ 0 h 297"/>
                <a:gd name="T4" fmla="*/ 20 w 20"/>
                <a:gd name="T5" fmla="*/ 0 h 297"/>
                <a:gd name="T6" fmla="*/ 20 w 20"/>
                <a:gd name="T7" fmla="*/ 297 h 297"/>
                <a:gd name="T8" fmla="*/ 0 w 20"/>
                <a:gd name="T9" fmla="*/ 297 h 297"/>
                <a:gd name="T10" fmla="*/ 0 w 20"/>
                <a:gd name="T11" fmla="*/ 0 h 297"/>
              </a:gdLst>
              <a:ahLst/>
              <a:cxnLst>
                <a:cxn ang="0">
                  <a:pos x="T0" y="T1"/>
                </a:cxn>
                <a:cxn ang="0">
                  <a:pos x="T2" y="T3"/>
                </a:cxn>
                <a:cxn ang="0">
                  <a:pos x="T4" y="T5"/>
                </a:cxn>
                <a:cxn ang="0">
                  <a:pos x="T6" y="T7"/>
                </a:cxn>
                <a:cxn ang="0">
                  <a:pos x="T8" y="T9"/>
                </a:cxn>
                <a:cxn ang="0">
                  <a:pos x="T10" y="T11"/>
                </a:cxn>
              </a:cxnLst>
              <a:rect l="0" t="0" r="r" b="b"/>
              <a:pathLst>
                <a:path w="20" h="297">
                  <a:moveTo>
                    <a:pt x="0" y="0"/>
                  </a:moveTo>
                  <a:lnTo>
                    <a:pt x="0" y="0"/>
                  </a:lnTo>
                  <a:lnTo>
                    <a:pt x="20" y="0"/>
                  </a:lnTo>
                  <a:lnTo>
                    <a:pt x="20" y="297"/>
                  </a:lnTo>
                  <a:lnTo>
                    <a:pt x="0" y="29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2" name="Freeform 40">
              <a:extLst>
                <a:ext uri="{FF2B5EF4-FFF2-40B4-BE49-F238E27FC236}">
                  <a16:creationId xmlns:a16="http://schemas.microsoft.com/office/drawing/2014/main" id="{FD156753-E18C-85C0-656A-3B45BA64BAD6}"/>
                </a:ext>
              </a:extLst>
            </p:cNvPr>
            <p:cNvSpPr>
              <a:spLocks/>
            </p:cNvSpPr>
            <p:nvPr/>
          </p:nvSpPr>
          <p:spPr bwMode="auto">
            <a:xfrm>
              <a:off x="5326" y="1926"/>
              <a:ext cx="12" cy="161"/>
            </a:xfrm>
            <a:custGeom>
              <a:avLst/>
              <a:gdLst>
                <a:gd name="T0" fmla="*/ 0 w 20"/>
                <a:gd name="T1" fmla="*/ 0 h 267"/>
                <a:gd name="T2" fmla="*/ 0 w 20"/>
                <a:gd name="T3" fmla="*/ 0 h 267"/>
                <a:gd name="T4" fmla="*/ 20 w 20"/>
                <a:gd name="T5" fmla="*/ 0 h 267"/>
                <a:gd name="T6" fmla="*/ 20 w 20"/>
                <a:gd name="T7" fmla="*/ 267 h 267"/>
                <a:gd name="T8" fmla="*/ 0 w 20"/>
                <a:gd name="T9" fmla="*/ 267 h 267"/>
                <a:gd name="T10" fmla="*/ 0 w 20"/>
                <a:gd name="T11" fmla="*/ 0 h 267"/>
              </a:gdLst>
              <a:ahLst/>
              <a:cxnLst>
                <a:cxn ang="0">
                  <a:pos x="T0" y="T1"/>
                </a:cxn>
                <a:cxn ang="0">
                  <a:pos x="T2" y="T3"/>
                </a:cxn>
                <a:cxn ang="0">
                  <a:pos x="T4" y="T5"/>
                </a:cxn>
                <a:cxn ang="0">
                  <a:pos x="T6" y="T7"/>
                </a:cxn>
                <a:cxn ang="0">
                  <a:pos x="T8" y="T9"/>
                </a:cxn>
                <a:cxn ang="0">
                  <a:pos x="T10" y="T11"/>
                </a:cxn>
              </a:cxnLst>
              <a:rect l="0" t="0" r="r" b="b"/>
              <a:pathLst>
                <a:path w="20" h="267">
                  <a:moveTo>
                    <a:pt x="0" y="0"/>
                  </a:moveTo>
                  <a:lnTo>
                    <a:pt x="0" y="0"/>
                  </a:lnTo>
                  <a:lnTo>
                    <a:pt x="20" y="0"/>
                  </a:lnTo>
                  <a:lnTo>
                    <a:pt x="20" y="267"/>
                  </a:lnTo>
                  <a:lnTo>
                    <a:pt x="0" y="26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3" name="Freeform 41">
              <a:extLst>
                <a:ext uri="{FF2B5EF4-FFF2-40B4-BE49-F238E27FC236}">
                  <a16:creationId xmlns:a16="http://schemas.microsoft.com/office/drawing/2014/main" id="{302D0CB9-31D3-D5D4-B4A9-EBD5E8F978CD}"/>
                </a:ext>
              </a:extLst>
            </p:cNvPr>
            <p:cNvSpPr>
              <a:spLocks/>
            </p:cNvSpPr>
            <p:nvPr/>
          </p:nvSpPr>
          <p:spPr bwMode="auto">
            <a:xfrm>
              <a:off x="5300" y="1926"/>
              <a:ext cx="12" cy="161"/>
            </a:xfrm>
            <a:custGeom>
              <a:avLst/>
              <a:gdLst>
                <a:gd name="T0" fmla="*/ 0 w 19"/>
                <a:gd name="T1" fmla="*/ 0 h 267"/>
                <a:gd name="T2" fmla="*/ 0 w 19"/>
                <a:gd name="T3" fmla="*/ 0 h 267"/>
                <a:gd name="T4" fmla="*/ 19 w 19"/>
                <a:gd name="T5" fmla="*/ 0 h 267"/>
                <a:gd name="T6" fmla="*/ 19 w 19"/>
                <a:gd name="T7" fmla="*/ 267 h 267"/>
                <a:gd name="T8" fmla="*/ 0 w 19"/>
                <a:gd name="T9" fmla="*/ 267 h 267"/>
                <a:gd name="T10" fmla="*/ 0 w 19"/>
                <a:gd name="T11" fmla="*/ 0 h 267"/>
              </a:gdLst>
              <a:ahLst/>
              <a:cxnLst>
                <a:cxn ang="0">
                  <a:pos x="T0" y="T1"/>
                </a:cxn>
                <a:cxn ang="0">
                  <a:pos x="T2" y="T3"/>
                </a:cxn>
                <a:cxn ang="0">
                  <a:pos x="T4" y="T5"/>
                </a:cxn>
                <a:cxn ang="0">
                  <a:pos x="T6" y="T7"/>
                </a:cxn>
                <a:cxn ang="0">
                  <a:pos x="T8" y="T9"/>
                </a:cxn>
                <a:cxn ang="0">
                  <a:pos x="T10" y="T11"/>
                </a:cxn>
              </a:cxnLst>
              <a:rect l="0" t="0" r="r" b="b"/>
              <a:pathLst>
                <a:path w="19" h="267">
                  <a:moveTo>
                    <a:pt x="0" y="0"/>
                  </a:moveTo>
                  <a:lnTo>
                    <a:pt x="0" y="0"/>
                  </a:lnTo>
                  <a:lnTo>
                    <a:pt x="19" y="0"/>
                  </a:lnTo>
                  <a:lnTo>
                    <a:pt x="19" y="267"/>
                  </a:lnTo>
                  <a:lnTo>
                    <a:pt x="0" y="26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4" name="Freeform 42">
              <a:extLst>
                <a:ext uri="{FF2B5EF4-FFF2-40B4-BE49-F238E27FC236}">
                  <a16:creationId xmlns:a16="http://schemas.microsoft.com/office/drawing/2014/main" id="{6D203AF8-BF4F-CFC4-141B-D276FA5BE3F7}"/>
                </a:ext>
              </a:extLst>
            </p:cNvPr>
            <p:cNvSpPr>
              <a:spLocks/>
            </p:cNvSpPr>
            <p:nvPr/>
          </p:nvSpPr>
          <p:spPr bwMode="auto">
            <a:xfrm>
              <a:off x="5274" y="1926"/>
              <a:ext cx="12" cy="137"/>
            </a:xfrm>
            <a:custGeom>
              <a:avLst/>
              <a:gdLst>
                <a:gd name="T0" fmla="*/ 0 w 20"/>
                <a:gd name="T1" fmla="*/ 0 h 227"/>
                <a:gd name="T2" fmla="*/ 0 w 20"/>
                <a:gd name="T3" fmla="*/ 0 h 227"/>
                <a:gd name="T4" fmla="*/ 20 w 20"/>
                <a:gd name="T5" fmla="*/ 0 h 227"/>
                <a:gd name="T6" fmla="*/ 20 w 20"/>
                <a:gd name="T7" fmla="*/ 227 h 227"/>
                <a:gd name="T8" fmla="*/ 0 w 20"/>
                <a:gd name="T9" fmla="*/ 227 h 227"/>
                <a:gd name="T10" fmla="*/ 0 w 20"/>
                <a:gd name="T11" fmla="*/ 0 h 227"/>
              </a:gdLst>
              <a:ahLst/>
              <a:cxnLst>
                <a:cxn ang="0">
                  <a:pos x="T0" y="T1"/>
                </a:cxn>
                <a:cxn ang="0">
                  <a:pos x="T2" y="T3"/>
                </a:cxn>
                <a:cxn ang="0">
                  <a:pos x="T4" y="T5"/>
                </a:cxn>
                <a:cxn ang="0">
                  <a:pos x="T6" y="T7"/>
                </a:cxn>
                <a:cxn ang="0">
                  <a:pos x="T8" y="T9"/>
                </a:cxn>
                <a:cxn ang="0">
                  <a:pos x="T10" y="T11"/>
                </a:cxn>
              </a:cxnLst>
              <a:rect l="0" t="0" r="r" b="b"/>
              <a:pathLst>
                <a:path w="20" h="227">
                  <a:moveTo>
                    <a:pt x="0" y="0"/>
                  </a:moveTo>
                  <a:lnTo>
                    <a:pt x="0" y="0"/>
                  </a:lnTo>
                  <a:lnTo>
                    <a:pt x="20" y="0"/>
                  </a:lnTo>
                  <a:lnTo>
                    <a:pt x="20" y="227"/>
                  </a:lnTo>
                  <a:lnTo>
                    <a:pt x="0" y="22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5" name="Freeform 43">
              <a:extLst>
                <a:ext uri="{FF2B5EF4-FFF2-40B4-BE49-F238E27FC236}">
                  <a16:creationId xmlns:a16="http://schemas.microsoft.com/office/drawing/2014/main" id="{29F684CE-608B-A637-D5F9-3244C1B316C5}"/>
                </a:ext>
              </a:extLst>
            </p:cNvPr>
            <p:cNvSpPr>
              <a:spLocks/>
            </p:cNvSpPr>
            <p:nvPr/>
          </p:nvSpPr>
          <p:spPr bwMode="auto">
            <a:xfrm>
              <a:off x="5249" y="1926"/>
              <a:ext cx="12" cy="131"/>
            </a:xfrm>
            <a:custGeom>
              <a:avLst/>
              <a:gdLst>
                <a:gd name="T0" fmla="*/ 0 w 20"/>
                <a:gd name="T1" fmla="*/ 0 h 217"/>
                <a:gd name="T2" fmla="*/ 0 w 20"/>
                <a:gd name="T3" fmla="*/ 0 h 217"/>
                <a:gd name="T4" fmla="*/ 20 w 20"/>
                <a:gd name="T5" fmla="*/ 0 h 217"/>
                <a:gd name="T6" fmla="*/ 20 w 20"/>
                <a:gd name="T7" fmla="*/ 217 h 217"/>
                <a:gd name="T8" fmla="*/ 0 w 20"/>
                <a:gd name="T9" fmla="*/ 217 h 217"/>
                <a:gd name="T10" fmla="*/ 0 w 20"/>
                <a:gd name="T11" fmla="*/ 0 h 217"/>
              </a:gdLst>
              <a:ahLst/>
              <a:cxnLst>
                <a:cxn ang="0">
                  <a:pos x="T0" y="T1"/>
                </a:cxn>
                <a:cxn ang="0">
                  <a:pos x="T2" y="T3"/>
                </a:cxn>
                <a:cxn ang="0">
                  <a:pos x="T4" y="T5"/>
                </a:cxn>
                <a:cxn ang="0">
                  <a:pos x="T6" y="T7"/>
                </a:cxn>
                <a:cxn ang="0">
                  <a:pos x="T8" y="T9"/>
                </a:cxn>
                <a:cxn ang="0">
                  <a:pos x="T10" y="T11"/>
                </a:cxn>
              </a:cxnLst>
              <a:rect l="0" t="0" r="r" b="b"/>
              <a:pathLst>
                <a:path w="20" h="217">
                  <a:moveTo>
                    <a:pt x="0" y="0"/>
                  </a:moveTo>
                  <a:lnTo>
                    <a:pt x="0" y="0"/>
                  </a:lnTo>
                  <a:lnTo>
                    <a:pt x="20" y="0"/>
                  </a:lnTo>
                  <a:lnTo>
                    <a:pt x="20" y="217"/>
                  </a:lnTo>
                  <a:lnTo>
                    <a:pt x="0" y="2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6" name="Freeform 44">
              <a:extLst>
                <a:ext uri="{FF2B5EF4-FFF2-40B4-BE49-F238E27FC236}">
                  <a16:creationId xmlns:a16="http://schemas.microsoft.com/office/drawing/2014/main" id="{A9B84E9D-95E0-5D40-89DA-E2CAAE23BBAC}"/>
                </a:ext>
              </a:extLst>
            </p:cNvPr>
            <p:cNvSpPr>
              <a:spLocks/>
            </p:cNvSpPr>
            <p:nvPr/>
          </p:nvSpPr>
          <p:spPr bwMode="auto">
            <a:xfrm>
              <a:off x="5223" y="1926"/>
              <a:ext cx="12" cy="125"/>
            </a:xfrm>
            <a:custGeom>
              <a:avLst/>
              <a:gdLst>
                <a:gd name="T0" fmla="*/ 0 w 19"/>
                <a:gd name="T1" fmla="*/ 0 h 207"/>
                <a:gd name="T2" fmla="*/ 0 w 19"/>
                <a:gd name="T3" fmla="*/ 0 h 207"/>
                <a:gd name="T4" fmla="*/ 19 w 19"/>
                <a:gd name="T5" fmla="*/ 0 h 207"/>
                <a:gd name="T6" fmla="*/ 19 w 19"/>
                <a:gd name="T7" fmla="*/ 207 h 207"/>
                <a:gd name="T8" fmla="*/ 0 w 19"/>
                <a:gd name="T9" fmla="*/ 207 h 207"/>
                <a:gd name="T10" fmla="*/ 0 w 19"/>
                <a:gd name="T11" fmla="*/ 0 h 207"/>
              </a:gdLst>
              <a:ahLst/>
              <a:cxnLst>
                <a:cxn ang="0">
                  <a:pos x="T0" y="T1"/>
                </a:cxn>
                <a:cxn ang="0">
                  <a:pos x="T2" y="T3"/>
                </a:cxn>
                <a:cxn ang="0">
                  <a:pos x="T4" y="T5"/>
                </a:cxn>
                <a:cxn ang="0">
                  <a:pos x="T6" y="T7"/>
                </a:cxn>
                <a:cxn ang="0">
                  <a:pos x="T8" y="T9"/>
                </a:cxn>
                <a:cxn ang="0">
                  <a:pos x="T10" y="T11"/>
                </a:cxn>
              </a:cxnLst>
              <a:rect l="0" t="0" r="r" b="b"/>
              <a:pathLst>
                <a:path w="19" h="207">
                  <a:moveTo>
                    <a:pt x="0" y="0"/>
                  </a:moveTo>
                  <a:lnTo>
                    <a:pt x="0" y="0"/>
                  </a:lnTo>
                  <a:lnTo>
                    <a:pt x="19" y="0"/>
                  </a:lnTo>
                  <a:lnTo>
                    <a:pt x="19" y="207"/>
                  </a:lnTo>
                  <a:lnTo>
                    <a:pt x="0" y="20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7" name="Freeform 45">
              <a:extLst>
                <a:ext uri="{FF2B5EF4-FFF2-40B4-BE49-F238E27FC236}">
                  <a16:creationId xmlns:a16="http://schemas.microsoft.com/office/drawing/2014/main" id="{D9491517-E529-1949-0E22-6C09600E8611}"/>
                </a:ext>
              </a:extLst>
            </p:cNvPr>
            <p:cNvSpPr>
              <a:spLocks/>
            </p:cNvSpPr>
            <p:nvPr/>
          </p:nvSpPr>
          <p:spPr bwMode="auto">
            <a:xfrm>
              <a:off x="5198" y="1926"/>
              <a:ext cx="12" cy="112"/>
            </a:xfrm>
            <a:custGeom>
              <a:avLst/>
              <a:gdLst>
                <a:gd name="T0" fmla="*/ 0 w 20"/>
                <a:gd name="T1" fmla="*/ 0 h 186"/>
                <a:gd name="T2" fmla="*/ 0 w 20"/>
                <a:gd name="T3" fmla="*/ 0 h 186"/>
                <a:gd name="T4" fmla="*/ 20 w 20"/>
                <a:gd name="T5" fmla="*/ 0 h 186"/>
                <a:gd name="T6" fmla="*/ 20 w 20"/>
                <a:gd name="T7" fmla="*/ 186 h 186"/>
                <a:gd name="T8" fmla="*/ 0 w 20"/>
                <a:gd name="T9" fmla="*/ 186 h 186"/>
                <a:gd name="T10" fmla="*/ 0 w 20"/>
                <a:gd name="T11" fmla="*/ 0 h 186"/>
              </a:gdLst>
              <a:ahLst/>
              <a:cxnLst>
                <a:cxn ang="0">
                  <a:pos x="T0" y="T1"/>
                </a:cxn>
                <a:cxn ang="0">
                  <a:pos x="T2" y="T3"/>
                </a:cxn>
                <a:cxn ang="0">
                  <a:pos x="T4" y="T5"/>
                </a:cxn>
                <a:cxn ang="0">
                  <a:pos x="T6" y="T7"/>
                </a:cxn>
                <a:cxn ang="0">
                  <a:pos x="T8" y="T9"/>
                </a:cxn>
                <a:cxn ang="0">
                  <a:pos x="T10" y="T11"/>
                </a:cxn>
              </a:cxnLst>
              <a:rect l="0" t="0" r="r" b="b"/>
              <a:pathLst>
                <a:path w="20" h="186">
                  <a:moveTo>
                    <a:pt x="0" y="0"/>
                  </a:moveTo>
                  <a:lnTo>
                    <a:pt x="0" y="0"/>
                  </a:lnTo>
                  <a:lnTo>
                    <a:pt x="20" y="0"/>
                  </a:lnTo>
                  <a:lnTo>
                    <a:pt x="20" y="186"/>
                  </a:lnTo>
                  <a:lnTo>
                    <a:pt x="0" y="186"/>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8" name="Freeform 46">
              <a:extLst>
                <a:ext uri="{FF2B5EF4-FFF2-40B4-BE49-F238E27FC236}">
                  <a16:creationId xmlns:a16="http://schemas.microsoft.com/office/drawing/2014/main" id="{CA62A9A6-484F-69D7-9893-B6B356265B5A}"/>
                </a:ext>
              </a:extLst>
            </p:cNvPr>
            <p:cNvSpPr>
              <a:spLocks/>
            </p:cNvSpPr>
            <p:nvPr/>
          </p:nvSpPr>
          <p:spPr bwMode="auto">
            <a:xfrm>
              <a:off x="5172" y="1926"/>
              <a:ext cx="12" cy="107"/>
            </a:xfrm>
            <a:custGeom>
              <a:avLst/>
              <a:gdLst>
                <a:gd name="T0" fmla="*/ 0 w 20"/>
                <a:gd name="T1" fmla="*/ 0 h 177"/>
                <a:gd name="T2" fmla="*/ 0 w 20"/>
                <a:gd name="T3" fmla="*/ 0 h 177"/>
                <a:gd name="T4" fmla="*/ 20 w 20"/>
                <a:gd name="T5" fmla="*/ 0 h 177"/>
                <a:gd name="T6" fmla="*/ 20 w 20"/>
                <a:gd name="T7" fmla="*/ 177 h 177"/>
                <a:gd name="T8" fmla="*/ 0 w 20"/>
                <a:gd name="T9" fmla="*/ 177 h 177"/>
                <a:gd name="T10" fmla="*/ 0 w 20"/>
                <a:gd name="T11" fmla="*/ 0 h 177"/>
              </a:gdLst>
              <a:ahLst/>
              <a:cxnLst>
                <a:cxn ang="0">
                  <a:pos x="T0" y="T1"/>
                </a:cxn>
                <a:cxn ang="0">
                  <a:pos x="T2" y="T3"/>
                </a:cxn>
                <a:cxn ang="0">
                  <a:pos x="T4" y="T5"/>
                </a:cxn>
                <a:cxn ang="0">
                  <a:pos x="T6" y="T7"/>
                </a:cxn>
                <a:cxn ang="0">
                  <a:pos x="T8" y="T9"/>
                </a:cxn>
                <a:cxn ang="0">
                  <a:pos x="T10" y="T11"/>
                </a:cxn>
              </a:cxnLst>
              <a:rect l="0" t="0" r="r" b="b"/>
              <a:pathLst>
                <a:path w="20" h="177">
                  <a:moveTo>
                    <a:pt x="0" y="0"/>
                  </a:moveTo>
                  <a:lnTo>
                    <a:pt x="0" y="0"/>
                  </a:lnTo>
                  <a:lnTo>
                    <a:pt x="20" y="0"/>
                  </a:lnTo>
                  <a:lnTo>
                    <a:pt x="20" y="177"/>
                  </a:lnTo>
                  <a:lnTo>
                    <a:pt x="0" y="17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9" name="Freeform 47">
              <a:extLst>
                <a:ext uri="{FF2B5EF4-FFF2-40B4-BE49-F238E27FC236}">
                  <a16:creationId xmlns:a16="http://schemas.microsoft.com/office/drawing/2014/main" id="{176118BB-06F9-84D2-0728-B8FB7D997C6D}"/>
                </a:ext>
              </a:extLst>
            </p:cNvPr>
            <p:cNvSpPr>
              <a:spLocks/>
            </p:cNvSpPr>
            <p:nvPr/>
          </p:nvSpPr>
          <p:spPr bwMode="auto">
            <a:xfrm>
              <a:off x="5146" y="1926"/>
              <a:ext cx="12" cy="101"/>
            </a:xfrm>
            <a:custGeom>
              <a:avLst/>
              <a:gdLst>
                <a:gd name="T0" fmla="*/ 0 w 20"/>
                <a:gd name="T1" fmla="*/ 0 h 167"/>
                <a:gd name="T2" fmla="*/ 0 w 20"/>
                <a:gd name="T3" fmla="*/ 0 h 167"/>
                <a:gd name="T4" fmla="*/ 20 w 20"/>
                <a:gd name="T5" fmla="*/ 0 h 167"/>
                <a:gd name="T6" fmla="*/ 20 w 20"/>
                <a:gd name="T7" fmla="*/ 167 h 167"/>
                <a:gd name="T8" fmla="*/ 0 w 20"/>
                <a:gd name="T9" fmla="*/ 167 h 167"/>
                <a:gd name="T10" fmla="*/ 0 w 20"/>
                <a:gd name="T11" fmla="*/ 0 h 167"/>
              </a:gdLst>
              <a:ahLst/>
              <a:cxnLst>
                <a:cxn ang="0">
                  <a:pos x="T0" y="T1"/>
                </a:cxn>
                <a:cxn ang="0">
                  <a:pos x="T2" y="T3"/>
                </a:cxn>
                <a:cxn ang="0">
                  <a:pos x="T4" y="T5"/>
                </a:cxn>
                <a:cxn ang="0">
                  <a:pos x="T6" y="T7"/>
                </a:cxn>
                <a:cxn ang="0">
                  <a:pos x="T8" y="T9"/>
                </a:cxn>
                <a:cxn ang="0">
                  <a:pos x="T10" y="T11"/>
                </a:cxn>
              </a:cxnLst>
              <a:rect l="0" t="0" r="r" b="b"/>
              <a:pathLst>
                <a:path w="20" h="167">
                  <a:moveTo>
                    <a:pt x="0" y="0"/>
                  </a:moveTo>
                  <a:lnTo>
                    <a:pt x="0" y="0"/>
                  </a:lnTo>
                  <a:lnTo>
                    <a:pt x="20" y="0"/>
                  </a:lnTo>
                  <a:lnTo>
                    <a:pt x="20" y="167"/>
                  </a:lnTo>
                  <a:lnTo>
                    <a:pt x="0" y="16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0" name="Freeform 48">
              <a:extLst>
                <a:ext uri="{FF2B5EF4-FFF2-40B4-BE49-F238E27FC236}">
                  <a16:creationId xmlns:a16="http://schemas.microsoft.com/office/drawing/2014/main" id="{CCDD30E3-8A1C-4763-A2CC-F4C4AE3C736B}"/>
                </a:ext>
              </a:extLst>
            </p:cNvPr>
            <p:cNvSpPr>
              <a:spLocks/>
            </p:cNvSpPr>
            <p:nvPr/>
          </p:nvSpPr>
          <p:spPr bwMode="auto">
            <a:xfrm>
              <a:off x="5121" y="1926"/>
              <a:ext cx="12" cy="101"/>
            </a:xfrm>
            <a:custGeom>
              <a:avLst/>
              <a:gdLst>
                <a:gd name="T0" fmla="*/ 0 w 20"/>
                <a:gd name="T1" fmla="*/ 0 h 167"/>
                <a:gd name="T2" fmla="*/ 0 w 20"/>
                <a:gd name="T3" fmla="*/ 0 h 167"/>
                <a:gd name="T4" fmla="*/ 20 w 20"/>
                <a:gd name="T5" fmla="*/ 0 h 167"/>
                <a:gd name="T6" fmla="*/ 20 w 20"/>
                <a:gd name="T7" fmla="*/ 167 h 167"/>
                <a:gd name="T8" fmla="*/ 0 w 20"/>
                <a:gd name="T9" fmla="*/ 167 h 167"/>
                <a:gd name="T10" fmla="*/ 0 w 20"/>
                <a:gd name="T11" fmla="*/ 0 h 167"/>
              </a:gdLst>
              <a:ahLst/>
              <a:cxnLst>
                <a:cxn ang="0">
                  <a:pos x="T0" y="T1"/>
                </a:cxn>
                <a:cxn ang="0">
                  <a:pos x="T2" y="T3"/>
                </a:cxn>
                <a:cxn ang="0">
                  <a:pos x="T4" y="T5"/>
                </a:cxn>
                <a:cxn ang="0">
                  <a:pos x="T6" y="T7"/>
                </a:cxn>
                <a:cxn ang="0">
                  <a:pos x="T8" y="T9"/>
                </a:cxn>
                <a:cxn ang="0">
                  <a:pos x="T10" y="T11"/>
                </a:cxn>
              </a:cxnLst>
              <a:rect l="0" t="0" r="r" b="b"/>
              <a:pathLst>
                <a:path w="20" h="167">
                  <a:moveTo>
                    <a:pt x="0" y="0"/>
                  </a:moveTo>
                  <a:lnTo>
                    <a:pt x="0" y="0"/>
                  </a:lnTo>
                  <a:lnTo>
                    <a:pt x="20" y="0"/>
                  </a:lnTo>
                  <a:lnTo>
                    <a:pt x="20" y="167"/>
                  </a:lnTo>
                  <a:lnTo>
                    <a:pt x="0" y="16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1" name="Freeform 49">
              <a:extLst>
                <a:ext uri="{FF2B5EF4-FFF2-40B4-BE49-F238E27FC236}">
                  <a16:creationId xmlns:a16="http://schemas.microsoft.com/office/drawing/2014/main" id="{09801CB5-DE5B-F3F1-B239-B24C3A979E76}"/>
                </a:ext>
              </a:extLst>
            </p:cNvPr>
            <p:cNvSpPr>
              <a:spLocks/>
            </p:cNvSpPr>
            <p:nvPr/>
          </p:nvSpPr>
          <p:spPr bwMode="auto">
            <a:xfrm>
              <a:off x="5095" y="1926"/>
              <a:ext cx="12" cy="95"/>
            </a:xfrm>
            <a:custGeom>
              <a:avLst/>
              <a:gdLst>
                <a:gd name="T0" fmla="*/ 0 w 20"/>
                <a:gd name="T1" fmla="*/ 0 h 157"/>
                <a:gd name="T2" fmla="*/ 0 w 20"/>
                <a:gd name="T3" fmla="*/ 0 h 157"/>
                <a:gd name="T4" fmla="*/ 20 w 20"/>
                <a:gd name="T5" fmla="*/ 0 h 157"/>
                <a:gd name="T6" fmla="*/ 20 w 20"/>
                <a:gd name="T7" fmla="*/ 157 h 157"/>
                <a:gd name="T8" fmla="*/ 0 w 20"/>
                <a:gd name="T9" fmla="*/ 157 h 157"/>
                <a:gd name="T10" fmla="*/ 0 w 20"/>
                <a:gd name="T11" fmla="*/ 0 h 157"/>
              </a:gdLst>
              <a:ahLst/>
              <a:cxnLst>
                <a:cxn ang="0">
                  <a:pos x="T0" y="T1"/>
                </a:cxn>
                <a:cxn ang="0">
                  <a:pos x="T2" y="T3"/>
                </a:cxn>
                <a:cxn ang="0">
                  <a:pos x="T4" y="T5"/>
                </a:cxn>
                <a:cxn ang="0">
                  <a:pos x="T6" y="T7"/>
                </a:cxn>
                <a:cxn ang="0">
                  <a:pos x="T8" y="T9"/>
                </a:cxn>
                <a:cxn ang="0">
                  <a:pos x="T10" y="T11"/>
                </a:cxn>
              </a:cxnLst>
              <a:rect l="0" t="0" r="r" b="b"/>
              <a:pathLst>
                <a:path w="20" h="157">
                  <a:moveTo>
                    <a:pt x="0" y="0"/>
                  </a:moveTo>
                  <a:lnTo>
                    <a:pt x="0" y="0"/>
                  </a:lnTo>
                  <a:lnTo>
                    <a:pt x="20" y="0"/>
                  </a:lnTo>
                  <a:lnTo>
                    <a:pt x="20" y="157"/>
                  </a:lnTo>
                  <a:lnTo>
                    <a:pt x="0" y="15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2" name="Freeform 50">
              <a:extLst>
                <a:ext uri="{FF2B5EF4-FFF2-40B4-BE49-F238E27FC236}">
                  <a16:creationId xmlns:a16="http://schemas.microsoft.com/office/drawing/2014/main" id="{A093327B-484A-715B-1702-821351E12C44}"/>
                </a:ext>
              </a:extLst>
            </p:cNvPr>
            <p:cNvSpPr>
              <a:spLocks/>
            </p:cNvSpPr>
            <p:nvPr/>
          </p:nvSpPr>
          <p:spPr bwMode="auto">
            <a:xfrm>
              <a:off x="5069" y="1926"/>
              <a:ext cx="12" cy="95"/>
            </a:xfrm>
            <a:custGeom>
              <a:avLst/>
              <a:gdLst>
                <a:gd name="T0" fmla="*/ 0 w 20"/>
                <a:gd name="T1" fmla="*/ 0 h 157"/>
                <a:gd name="T2" fmla="*/ 0 w 20"/>
                <a:gd name="T3" fmla="*/ 0 h 157"/>
                <a:gd name="T4" fmla="*/ 20 w 20"/>
                <a:gd name="T5" fmla="*/ 0 h 157"/>
                <a:gd name="T6" fmla="*/ 20 w 20"/>
                <a:gd name="T7" fmla="*/ 157 h 157"/>
                <a:gd name="T8" fmla="*/ 0 w 20"/>
                <a:gd name="T9" fmla="*/ 157 h 157"/>
                <a:gd name="T10" fmla="*/ 0 w 20"/>
                <a:gd name="T11" fmla="*/ 0 h 157"/>
              </a:gdLst>
              <a:ahLst/>
              <a:cxnLst>
                <a:cxn ang="0">
                  <a:pos x="T0" y="T1"/>
                </a:cxn>
                <a:cxn ang="0">
                  <a:pos x="T2" y="T3"/>
                </a:cxn>
                <a:cxn ang="0">
                  <a:pos x="T4" y="T5"/>
                </a:cxn>
                <a:cxn ang="0">
                  <a:pos x="T6" y="T7"/>
                </a:cxn>
                <a:cxn ang="0">
                  <a:pos x="T8" y="T9"/>
                </a:cxn>
                <a:cxn ang="0">
                  <a:pos x="T10" y="T11"/>
                </a:cxn>
              </a:cxnLst>
              <a:rect l="0" t="0" r="r" b="b"/>
              <a:pathLst>
                <a:path w="20" h="157">
                  <a:moveTo>
                    <a:pt x="0" y="0"/>
                  </a:moveTo>
                  <a:lnTo>
                    <a:pt x="0" y="0"/>
                  </a:lnTo>
                  <a:lnTo>
                    <a:pt x="20" y="0"/>
                  </a:lnTo>
                  <a:lnTo>
                    <a:pt x="20" y="157"/>
                  </a:lnTo>
                  <a:lnTo>
                    <a:pt x="0" y="15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3" name="Freeform 51">
              <a:extLst>
                <a:ext uri="{FF2B5EF4-FFF2-40B4-BE49-F238E27FC236}">
                  <a16:creationId xmlns:a16="http://schemas.microsoft.com/office/drawing/2014/main" id="{C1DFB4E8-343F-CB06-9A3C-C8296BB18642}"/>
                </a:ext>
              </a:extLst>
            </p:cNvPr>
            <p:cNvSpPr>
              <a:spLocks/>
            </p:cNvSpPr>
            <p:nvPr/>
          </p:nvSpPr>
          <p:spPr bwMode="auto">
            <a:xfrm>
              <a:off x="5044" y="1926"/>
              <a:ext cx="11" cy="89"/>
            </a:xfrm>
            <a:custGeom>
              <a:avLst/>
              <a:gdLst>
                <a:gd name="T0" fmla="*/ 0 w 19"/>
                <a:gd name="T1" fmla="*/ 0 h 147"/>
                <a:gd name="T2" fmla="*/ 0 w 19"/>
                <a:gd name="T3" fmla="*/ 0 h 147"/>
                <a:gd name="T4" fmla="*/ 19 w 19"/>
                <a:gd name="T5" fmla="*/ 0 h 147"/>
                <a:gd name="T6" fmla="*/ 19 w 19"/>
                <a:gd name="T7" fmla="*/ 147 h 147"/>
                <a:gd name="T8" fmla="*/ 0 w 19"/>
                <a:gd name="T9" fmla="*/ 147 h 147"/>
                <a:gd name="T10" fmla="*/ 0 w 19"/>
                <a:gd name="T11" fmla="*/ 0 h 147"/>
              </a:gdLst>
              <a:ahLst/>
              <a:cxnLst>
                <a:cxn ang="0">
                  <a:pos x="T0" y="T1"/>
                </a:cxn>
                <a:cxn ang="0">
                  <a:pos x="T2" y="T3"/>
                </a:cxn>
                <a:cxn ang="0">
                  <a:pos x="T4" y="T5"/>
                </a:cxn>
                <a:cxn ang="0">
                  <a:pos x="T6" y="T7"/>
                </a:cxn>
                <a:cxn ang="0">
                  <a:pos x="T8" y="T9"/>
                </a:cxn>
                <a:cxn ang="0">
                  <a:pos x="T10" y="T11"/>
                </a:cxn>
              </a:cxnLst>
              <a:rect l="0" t="0" r="r" b="b"/>
              <a:pathLst>
                <a:path w="19" h="147">
                  <a:moveTo>
                    <a:pt x="0" y="0"/>
                  </a:moveTo>
                  <a:lnTo>
                    <a:pt x="0" y="0"/>
                  </a:lnTo>
                  <a:lnTo>
                    <a:pt x="19" y="0"/>
                  </a:lnTo>
                  <a:lnTo>
                    <a:pt x="19" y="147"/>
                  </a:lnTo>
                  <a:lnTo>
                    <a:pt x="0" y="1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4" name="Freeform 52">
              <a:extLst>
                <a:ext uri="{FF2B5EF4-FFF2-40B4-BE49-F238E27FC236}">
                  <a16:creationId xmlns:a16="http://schemas.microsoft.com/office/drawing/2014/main" id="{2C94EB1B-03FE-1C9A-040F-6598A81EE826}"/>
                </a:ext>
              </a:extLst>
            </p:cNvPr>
            <p:cNvSpPr>
              <a:spLocks/>
            </p:cNvSpPr>
            <p:nvPr/>
          </p:nvSpPr>
          <p:spPr bwMode="auto">
            <a:xfrm>
              <a:off x="5018" y="1926"/>
              <a:ext cx="12" cy="77"/>
            </a:xfrm>
            <a:custGeom>
              <a:avLst/>
              <a:gdLst>
                <a:gd name="T0" fmla="*/ 0 w 20"/>
                <a:gd name="T1" fmla="*/ 0 h 127"/>
                <a:gd name="T2" fmla="*/ 0 w 20"/>
                <a:gd name="T3" fmla="*/ 0 h 127"/>
                <a:gd name="T4" fmla="*/ 20 w 20"/>
                <a:gd name="T5" fmla="*/ 0 h 127"/>
                <a:gd name="T6" fmla="*/ 20 w 20"/>
                <a:gd name="T7" fmla="*/ 127 h 127"/>
                <a:gd name="T8" fmla="*/ 0 w 20"/>
                <a:gd name="T9" fmla="*/ 127 h 127"/>
                <a:gd name="T10" fmla="*/ 0 w 20"/>
                <a:gd name="T11" fmla="*/ 0 h 127"/>
              </a:gdLst>
              <a:ahLst/>
              <a:cxnLst>
                <a:cxn ang="0">
                  <a:pos x="T0" y="T1"/>
                </a:cxn>
                <a:cxn ang="0">
                  <a:pos x="T2" y="T3"/>
                </a:cxn>
                <a:cxn ang="0">
                  <a:pos x="T4" y="T5"/>
                </a:cxn>
                <a:cxn ang="0">
                  <a:pos x="T6" y="T7"/>
                </a:cxn>
                <a:cxn ang="0">
                  <a:pos x="T8" y="T9"/>
                </a:cxn>
                <a:cxn ang="0">
                  <a:pos x="T10" y="T11"/>
                </a:cxn>
              </a:cxnLst>
              <a:rect l="0" t="0" r="r" b="b"/>
              <a:pathLst>
                <a:path w="20" h="127">
                  <a:moveTo>
                    <a:pt x="0" y="0"/>
                  </a:moveTo>
                  <a:lnTo>
                    <a:pt x="0" y="0"/>
                  </a:lnTo>
                  <a:lnTo>
                    <a:pt x="20" y="0"/>
                  </a:lnTo>
                  <a:lnTo>
                    <a:pt x="20" y="127"/>
                  </a:lnTo>
                  <a:lnTo>
                    <a:pt x="0" y="12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5" name="Freeform 53">
              <a:extLst>
                <a:ext uri="{FF2B5EF4-FFF2-40B4-BE49-F238E27FC236}">
                  <a16:creationId xmlns:a16="http://schemas.microsoft.com/office/drawing/2014/main" id="{55342B8F-3164-918C-B2F3-96BA283AC8F9}"/>
                </a:ext>
              </a:extLst>
            </p:cNvPr>
            <p:cNvSpPr>
              <a:spLocks/>
            </p:cNvSpPr>
            <p:nvPr/>
          </p:nvSpPr>
          <p:spPr bwMode="auto">
            <a:xfrm>
              <a:off x="4992" y="1926"/>
              <a:ext cx="12" cy="71"/>
            </a:xfrm>
            <a:custGeom>
              <a:avLst/>
              <a:gdLst>
                <a:gd name="T0" fmla="*/ 0 w 20"/>
                <a:gd name="T1" fmla="*/ 0 h 117"/>
                <a:gd name="T2" fmla="*/ 0 w 20"/>
                <a:gd name="T3" fmla="*/ 0 h 117"/>
                <a:gd name="T4" fmla="*/ 20 w 20"/>
                <a:gd name="T5" fmla="*/ 0 h 117"/>
                <a:gd name="T6" fmla="*/ 20 w 20"/>
                <a:gd name="T7" fmla="*/ 117 h 117"/>
                <a:gd name="T8" fmla="*/ 0 w 20"/>
                <a:gd name="T9" fmla="*/ 117 h 117"/>
                <a:gd name="T10" fmla="*/ 0 w 20"/>
                <a:gd name="T11" fmla="*/ 0 h 117"/>
              </a:gdLst>
              <a:ahLst/>
              <a:cxnLst>
                <a:cxn ang="0">
                  <a:pos x="T0" y="T1"/>
                </a:cxn>
                <a:cxn ang="0">
                  <a:pos x="T2" y="T3"/>
                </a:cxn>
                <a:cxn ang="0">
                  <a:pos x="T4" y="T5"/>
                </a:cxn>
                <a:cxn ang="0">
                  <a:pos x="T6" y="T7"/>
                </a:cxn>
                <a:cxn ang="0">
                  <a:pos x="T8" y="T9"/>
                </a:cxn>
                <a:cxn ang="0">
                  <a:pos x="T10" y="T11"/>
                </a:cxn>
              </a:cxnLst>
              <a:rect l="0" t="0" r="r" b="b"/>
              <a:pathLst>
                <a:path w="20" h="117">
                  <a:moveTo>
                    <a:pt x="0" y="0"/>
                  </a:moveTo>
                  <a:lnTo>
                    <a:pt x="0" y="0"/>
                  </a:lnTo>
                  <a:lnTo>
                    <a:pt x="20" y="0"/>
                  </a:lnTo>
                  <a:lnTo>
                    <a:pt x="20" y="117"/>
                  </a:lnTo>
                  <a:lnTo>
                    <a:pt x="0" y="1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6" name="Freeform 54">
              <a:extLst>
                <a:ext uri="{FF2B5EF4-FFF2-40B4-BE49-F238E27FC236}">
                  <a16:creationId xmlns:a16="http://schemas.microsoft.com/office/drawing/2014/main" id="{CB71ABB7-F158-2A4F-B035-A5592D452DD4}"/>
                </a:ext>
              </a:extLst>
            </p:cNvPr>
            <p:cNvSpPr>
              <a:spLocks/>
            </p:cNvSpPr>
            <p:nvPr/>
          </p:nvSpPr>
          <p:spPr bwMode="auto">
            <a:xfrm>
              <a:off x="4915" y="1926"/>
              <a:ext cx="12" cy="65"/>
            </a:xfrm>
            <a:custGeom>
              <a:avLst/>
              <a:gdLst>
                <a:gd name="T0" fmla="*/ 0 w 20"/>
                <a:gd name="T1" fmla="*/ 0 h 107"/>
                <a:gd name="T2" fmla="*/ 0 w 20"/>
                <a:gd name="T3" fmla="*/ 0 h 107"/>
                <a:gd name="T4" fmla="*/ 20 w 20"/>
                <a:gd name="T5" fmla="*/ 0 h 107"/>
                <a:gd name="T6" fmla="*/ 20 w 20"/>
                <a:gd name="T7" fmla="*/ 107 h 107"/>
                <a:gd name="T8" fmla="*/ 0 w 20"/>
                <a:gd name="T9" fmla="*/ 107 h 107"/>
                <a:gd name="T10" fmla="*/ 0 w 20"/>
                <a:gd name="T11" fmla="*/ 0 h 107"/>
              </a:gdLst>
              <a:ahLst/>
              <a:cxnLst>
                <a:cxn ang="0">
                  <a:pos x="T0" y="T1"/>
                </a:cxn>
                <a:cxn ang="0">
                  <a:pos x="T2" y="T3"/>
                </a:cxn>
                <a:cxn ang="0">
                  <a:pos x="T4" y="T5"/>
                </a:cxn>
                <a:cxn ang="0">
                  <a:pos x="T6" y="T7"/>
                </a:cxn>
                <a:cxn ang="0">
                  <a:pos x="T8" y="T9"/>
                </a:cxn>
                <a:cxn ang="0">
                  <a:pos x="T10" y="T11"/>
                </a:cxn>
              </a:cxnLst>
              <a:rect l="0" t="0" r="r" b="b"/>
              <a:pathLst>
                <a:path w="20" h="107">
                  <a:moveTo>
                    <a:pt x="0" y="0"/>
                  </a:moveTo>
                  <a:lnTo>
                    <a:pt x="0" y="0"/>
                  </a:lnTo>
                  <a:lnTo>
                    <a:pt x="20" y="0"/>
                  </a:lnTo>
                  <a:lnTo>
                    <a:pt x="20" y="107"/>
                  </a:lnTo>
                  <a:lnTo>
                    <a:pt x="0" y="10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7" name="Freeform 55">
              <a:extLst>
                <a:ext uri="{FF2B5EF4-FFF2-40B4-BE49-F238E27FC236}">
                  <a16:creationId xmlns:a16="http://schemas.microsoft.com/office/drawing/2014/main" id="{4C4CFAFB-8CF7-4AB6-D13A-477BB28132D9}"/>
                </a:ext>
              </a:extLst>
            </p:cNvPr>
            <p:cNvSpPr>
              <a:spLocks/>
            </p:cNvSpPr>
            <p:nvPr/>
          </p:nvSpPr>
          <p:spPr bwMode="auto">
            <a:xfrm>
              <a:off x="4967" y="1926"/>
              <a:ext cx="11" cy="65"/>
            </a:xfrm>
            <a:custGeom>
              <a:avLst/>
              <a:gdLst>
                <a:gd name="T0" fmla="*/ 0 w 19"/>
                <a:gd name="T1" fmla="*/ 0 h 107"/>
                <a:gd name="T2" fmla="*/ 0 w 19"/>
                <a:gd name="T3" fmla="*/ 0 h 107"/>
                <a:gd name="T4" fmla="*/ 19 w 19"/>
                <a:gd name="T5" fmla="*/ 0 h 107"/>
                <a:gd name="T6" fmla="*/ 19 w 19"/>
                <a:gd name="T7" fmla="*/ 107 h 107"/>
                <a:gd name="T8" fmla="*/ 0 w 19"/>
                <a:gd name="T9" fmla="*/ 107 h 107"/>
                <a:gd name="T10" fmla="*/ 0 w 19"/>
                <a:gd name="T11" fmla="*/ 0 h 107"/>
              </a:gdLst>
              <a:ahLst/>
              <a:cxnLst>
                <a:cxn ang="0">
                  <a:pos x="T0" y="T1"/>
                </a:cxn>
                <a:cxn ang="0">
                  <a:pos x="T2" y="T3"/>
                </a:cxn>
                <a:cxn ang="0">
                  <a:pos x="T4" y="T5"/>
                </a:cxn>
                <a:cxn ang="0">
                  <a:pos x="T6" y="T7"/>
                </a:cxn>
                <a:cxn ang="0">
                  <a:pos x="T8" y="T9"/>
                </a:cxn>
                <a:cxn ang="0">
                  <a:pos x="T10" y="T11"/>
                </a:cxn>
              </a:cxnLst>
              <a:rect l="0" t="0" r="r" b="b"/>
              <a:pathLst>
                <a:path w="19" h="107">
                  <a:moveTo>
                    <a:pt x="0" y="0"/>
                  </a:moveTo>
                  <a:lnTo>
                    <a:pt x="0" y="0"/>
                  </a:lnTo>
                  <a:lnTo>
                    <a:pt x="19" y="0"/>
                  </a:lnTo>
                  <a:lnTo>
                    <a:pt x="19" y="107"/>
                  </a:lnTo>
                  <a:lnTo>
                    <a:pt x="0" y="10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8" name="Freeform 56">
              <a:extLst>
                <a:ext uri="{FF2B5EF4-FFF2-40B4-BE49-F238E27FC236}">
                  <a16:creationId xmlns:a16="http://schemas.microsoft.com/office/drawing/2014/main" id="{7334E7EC-05E0-C98B-7ACA-70A090FA7EA4}"/>
                </a:ext>
              </a:extLst>
            </p:cNvPr>
            <p:cNvSpPr>
              <a:spLocks/>
            </p:cNvSpPr>
            <p:nvPr/>
          </p:nvSpPr>
          <p:spPr bwMode="auto">
            <a:xfrm>
              <a:off x="4890" y="1926"/>
              <a:ext cx="12" cy="53"/>
            </a:xfrm>
            <a:custGeom>
              <a:avLst/>
              <a:gdLst>
                <a:gd name="T0" fmla="*/ 0 w 20"/>
                <a:gd name="T1" fmla="*/ 0 h 87"/>
                <a:gd name="T2" fmla="*/ 0 w 20"/>
                <a:gd name="T3" fmla="*/ 0 h 87"/>
                <a:gd name="T4" fmla="*/ 20 w 20"/>
                <a:gd name="T5" fmla="*/ 0 h 87"/>
                <a:gd name="T6" fmla="*/ 20 w 20"/>
                <a:gd name="T7" fmla="*/ 87 h 87"/>
                <a:gd name="T8" fmla="*/ 0 w 20"/>
                <a:gd name="T9" fmla="*/ 87 h 87"/>
                <a:gd name="T10" fmla="*/ 0 w 20"/>
                <a:gd name="T11" fmla="*/ 0 h 87"/>
              </a:gdLst>
              <a:ahLst/>
              <a:cxnLst>
                <a:cxn ang="0">
                  <a:pos x="T0" y="T1"/>
                </a:cxn>
                <a:cxn ang="0">
                  <a:pos x="T2" y="T3"/>
                </a:cxn>
                <a:cxn ang="0">
                  <a:pos x="T4" y="T5"/>
                </a:cxn>
                <a:cxn ang="0">
                  <a:pos x="T6" y="T7"/>
                </a:cxn>
                <a:cxn ang="0">
                  <a:pos x="T8" y="T9"/>
                </a:cxn>
                <a:cxn ang="0">
                  <a:pos x="T10" y="T11"/>
                </a:cxn>
              </a:cxnLst>
              <a:rect l="0" t="0" r="r" b="b"/>
              <a:pathLst>
                <a:path w="20" h="87">
                  <a:moveTo>
                    <a:pt x="0" y="0"/>
                  </a:moveTo>
                  <a:lnTo>
                    <a:pt x="0" y="0"/>
                  </a:lnTo>
                  <a:lnTo>
                    <a:pt x="20" y="0"/>
                  </a:lnTo>
                  <a:lnTo>
                    <a:pt x="20" y="87"/>
                  </a:lnTo>
                  <a:lnTo>
                    <a:pt x="0" y="8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9" name="Freeform 57">
              <a:extLst>
                <a:ext uri="{FF2B5EF4-FFF2-40B4-BE49-F238E27FC236}">
                  <a16:creationId xmlns:a16="http://schemas.microsoft.com/office/drawing/2014/main" id="{E0F40ADB-BC6A-9763-D7CE-694D31AE95E9}"/>
                </a:ext>
              </a:extLst>
            </p:cNvPr>
            <p:cNvSpPr>
              <a:spLocks/>
            </p:cNvSpPr>
            <p:nvPr/>
          </p:nvSpPr>
          <p:spPr bwMode="auto">
            <a:xfrm>
              <a:off x="4941" y="1926"/>
              <a:ext cx="12" cy="65"/>
            </a:xfrm>
            <a:custGeom>
              <a:avLst/>
              <a:gdLst>
                <a:gd name="T0" fmla="*/ 0 w 20"/>
                <a:gd name="T1" fmla="*/ 0 h 107"/>
                <a:gd name="T2" fmla="*/ 0 w 20"/>
                <a:gd name="T3" fmla="*/ 0 h 107"/>
                <a:gd name="T4" fmla="*/ 20 w 20"/>
                <a:gd name="T5" fmla="*/ 0 h 107"/>
                <a:gd name="T6" fmla="*/ 20 w 20"/>
                <a:gd name="T7" fmla="*/ 107 h 107"/>
                <a:gd name="T8" fmla="*/ 0 w 20"/>
                <a:gd name="T9" fmla="*/ 107 h 107"/>
                <a:gd name="T10" fmla="*/ 0 w 20"/>
                <a:gd name="T11" fmla="*/ 0 h 107"/>
              </a:gdLst>
              <a:ahLst/>
              <a:cxnLst>
                <a:cxn ang="0">
                  <a:pos x="T0" y="T1"/>
                </a:cxn>
                <a:cxn ang="0">
                  <a:pos x="T2" y="T3"/>
                </a:cxn>
                <a:cxn ang="0">
                  <a:pos x="T4" y="T5"/>
                </a:cxn>
                <a:cxn ang="0">
                  <a:pos x="T6" y="T7"/>
                </a:cxn>
                <a:cxn ang="0">
                  <a:pos x="T8" y="T9"/>
                </a:cxn>
                <a:cxn ang="0">
                  <a:pos x="T10" y="T11"/>
                </a:cxn>
              </a:cxnLst>
              <a:rect l="0" t="0" r="r" b="b"/>
              <a:pathLst>
                <a:path w="20" h="107">
                  <a:moveTo>
                    <a:pt x="0" y="0"/>
                  </a:moveTo>
                  <a:lnTo>
                    <a:pt x="0" y="0"/>
                  </a:lnTo>
                  <a:lnTo>
                    <a:pt x="20" y="0"/>
                  </a:lnTo>
                  <a:lnTo>
                    <a:pt x="20" y="107"/>
                  </a:lnTo>
                  <a:lnTo>
                    <a:pt x="0" y="10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0" name="Freeform 58">
              <a:extLst>
                <a:ext uri="{FF2B5EF4-FFF2-40B4-BE49-F238E27FC236}">
                  <a16:creationId xmlns:a16="http://schemas.microsoft.com/office/drawing/2014/main" id="{984894E5-A143-52CD-21DE-9974417E28C3}"/>
                </a:ext>
              </a:extLst>
            </p:cNvPr>
            <p:cNvSpPr>
              <a:spLocks/>
            </p:cNvSpPr>
            <p:nvPr/>
          </p:nvSpPr>
          <p:spPr bwMode="auto">
            <a:xfrm>
              <a:off x="4864" y="1926"/>
              <a:ext cx="12" cy="35"/>
            </a:xfrm>
            <a:custGeom>
              <a:avLst/>
              <a:gdLst>
                <a:gd name="T0" fmla="*/ 0 w 20"/>
                <a:gd name="T1" fmla="*/ 0 h 57"/>
                <a:gd name="T2" fmla="*/ 0 w 20"/>
                <a:gd name="T3" fmla="*/ 0 h 57"/>
                <a:gd name="T4" fmla="*/ 20 w 20"/>
                <a:gd name="T5" fmla="*/ 0 h 57"/>
                <a:gd name="T6" fmla="*/ 20 w 20"/>
                <a:gd name="T7" fmla="*/ 57 h 57"/>
                <a:gd name="T8" fmla="*/ 0 w 20"/>
                <a:gd name="T9" fmla="*/ 57 h 57"/>
                <a:gd name="T10" fmla="*/ 0 w 20"/>
                <a:gd name="T11" fmla="*/ 0 h 57"/>
              </a:gdLst>
              <a:ahLst/>
              <a:cxnLst>
                <a:cxn ang="0">
                  <a:pos x="T0" y="T1"/>
                </a:cxn>
                <a:cxn ang="0">
                  <a:pos x="T2" y="T3"/>
                </a:cxn>
                <a:cxn ang="0">
                  <a:pos x="T4" y="T5"/>
                </a:cxn>
                <a:cxn ang="0">
                  <a:pos x="T6" y="T7"/>
                </a:cxn>
                <a:cxn ang="0">
                  <a:pos x="T8" y="T9"/>
                </a:cxn>
                <a:cxn ang="0">
                  <a:pos x="T10" y="T11"/>
                </a:cxn>
              </a:cxnLst>
              <a:rect l="0" t="0" r="r" b="b"/>
              <a:pathLst>
                <a:path w="20" h="57">
                  <a:moveTo>
                    <a:pt x="0" y="0"/>
                  </a:moveTo>
                  <a:lnTo>
                    <a:pt x="0" y="0"/>
                  </a:lnTo>
                  <a:lnTo>
                    <a:pt x="20" y="0"/>
                  </a:lnTo>
                  <a:lnTo>
                    <a:pt x="20" y="57"/>
                  </a:lnTo>
                  <a:lnTo>
                    <a:pt x="0" y="5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1" name="Freeform 59">
              <a:extLst>
                <a:ext uri="{FF2B5EF4-FFF2-40B4-BE49-F238E27FC236}">
                  <a16:creationId xmlns:a16="http://schemas.microsoft.com/office/drawing/2014/main" id="{77AFE28D-AD45-3E41-ED55-593226FA35A1}"/>
                </a:ext>
              </a:extLst>
            </p:cNvPr>
            <p:cNvSpPr>
              <a:spLocks/>
            </p:cNvSpPr>
            <p:nvPr/>
          </p:nvSpPr>
          <p:spPr bwMode="auto">
            <a:xfrm>
              <a:off x="4813" y="1926"/>
              <a:ext cx="12" cy="29"/>
            </a:xfrm>
            <a:custGeom>
              <a:avLst/>
              <a:gdLst>
                <a:gd name="T0" fmla="*/ 0 w 20"/>
                <a:gd name="T1" fmla="*/ 0 h 47"/>
                <a:gd name="T2" fmla="*/ 0 w 20"/>
                <a:gd name="T3" fmla="*/ 0 h 47"/>
                <a:gd name="T4" fmla="*/ 20 w 20"/>
                <a:gd name="T5" fmla="*/ 0 h 47"/>
                <a:gd name="T6" fmla="*/ 20 w 20"/>
                <a:gd name="T7" fmla="*/ 47 h 47"/>
                <a:gd name="T8" fmla="*/ 0 w 20"/>
                <a:gd name="T9" fmla="*/ 47 h 47"/>
                <a:gd name="T10" fmla="*/ 0 w 20"/>
                <a:gd name="T11" fmla="*/ 0 h 47"/>
              </a:gdLst>
              <a:ahLst/>
              <a:cxnLst>
                <a:cxn ang="0">
                  <a:pos x="T0" y="T1"/>
                </a:cxn>
                <a:cxn ang="0">
                  <a:pos x="T2" y="T3"/>
                </a:cxn>
                <a:cxn ang="0">
                  <a:pos x="T4" y="T5"/>
                </a:cxn>
                <a:cxn ang="0">
                  <a:pos x="T6" y="T7"/>
                </a:cxn>
                <a:cxn ang="0">
                  <a:pos x="T8" y="T9"/>
                </a:cxn>
                <a:cxn ang="0">
                  <a:pos x="T10" y="T11"/>
                </a:cxn>
              </a:cxnLst>
              <a:rect l="0" t="0" r="r" b="b"/>
              <a:pathLst>
                <a:path w="20" h="47">
                  <a:moveTo>
                    <a:pt x="0" y="0"/>
                  </a:moveTo>
                  <a:lnTo>
                    <a:pt x="0" y="0"/>
                  </a:lnTo>
                  <a:lnTo>
                    <a:pt x="20" y="0"/>
                  </a:lnTo>
                  <a:lnTo>
                    <a:pt x="20" y="47"/>
                  </a:lnTo>
                  <a:lnTo>
                    <a:pt x="0" y="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2" name="Freeform 60">
              <a:extLst>
                <a:ext uri="{FF2B5EF4-FFF2-40B4-BE49-F238E27FC236}">
                  <a16:creationId xmlns:a16="http://schemas.microsoft.com/office/drawing/2014/main" id="{BDA673C9-B02D-0038-8427-4D124E19554A}"/>
                </a:ext>
              </a:extLst>
            </p:cNvPr>
            <p:cNvSpPr>
              <a:spLocks/>
            </p:cNvSpPr>
            <p:nvPr/>
          </p:nvSpPr>
          <p:spPr bwMode="auto">
            <a:xfrm>
              <a:off x="4787" y="1926"/>
              <a:ext cx="12" cy="29"/>
            </a:xfrm>
            <a:custGeom>
              <a:avLst/>
              <a:gdLst>
                <a:gd name="T0" fmla="*/ 0 w 19"/>
                <a:gd name="T1" fmla="*/ 0 h 47"/>
                <a:gd name="T2" fmla="*/ 0 w 19"/>
                <a:gd name="T3" fmla="*/ 0 h 47"/>
                <a:gd name="T4" fmla="*/ 19 w 19"/>
                <a:gd name="T5" fmla="*/ 0 h 47"/>
                <a:gd name="T6" fmla="*/ 19 w 19"/>
                <a:gd name="T7" fmla="*/ 47 h 47"/>
                <a:gd name="T8" fmla="*/ 0 w 19"/>
                <a:gd name="T9" fmla="*/ 47 h 47"/>
                <a:gd name="T10" fmla="*/ 0 w 19"/>
                <a:gd name="T11" fmla="*/ 0 h 47"/>
              </a:gdLst>
              <a:ahLst/>
              <a:cxnLst>
                <a:cxn ang="0">
                  <a:pos x="T0" y="T1"/>
                </a:cxn>
                <a:cxn ang="0">
                  <a:pos x="T2" y="T3"/>
                </a:cxn>
                <a:cxn ang="0">
                  <a:pos x="T4" y="T5"/>
                </a:cxn>
                <a:cxn ang="0">
                  <a:pos x="T6" y="T7"/>
                </a:cxn>
                <a:cxn ang="0">
                  <a:pos x="T8" y="T9"/>
                </a:cxn>
                <a:cxn ang="0">
                  <a:pos x="T10" y="T11"/>
                </a:cxn>
              </a:cxnLst>
              <a:rect l="0" t="0" r="r" b="b"/>
              <a:pathLst>
                <a:path w="19" h="47">
                  <a:moveTo>
                    <a:pt x="0" y="0"/>
                  </a:moveTo>
                  <a:lnTo>
                    <a:pt x="0" y="0"/>
                  </a:lnTo>
                  <a:lnTo>
                    <a:pt x="19" y="0"/>
                  </a:lnTo>
                  <a:lnTo>
                    <a:pt x="19" y="47"/>
                  </a:lnTo>
                  <a:lnTo>
                    <a:pt x="0" y="4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3" name="Freeform 61">
              <a:extLst>
                <a:ext uri="{FF2B5EF4-FFF2-40B4-BE49-F238E27FC236}">
                  <a16:creationId xmlns:a16="http://schemas.microsoft.com/office/drawing/2014/main" id="{81ABD1B1-E388-91DC-5F5E-D299D1E41500}"/>
                </a:ext>
              </a:extLst>
            </p:cNvPr>
            <p:cNvSpPr>
              <a:spLocks/>
            </p:cNvSpPr>
            <p:nvPr/>
          </p:nvSpPr>
          <p:spPr bwMode="auto">
            <a:xfrm>
              <a:off x="4838" y="1926"/>
              <a:ext cx="12" cy="35"/>
            </a:xfrm>
            <a:custGeom>
              <a:avLst/>
              <a:gdLst>
                <a:gd name="T0" fmla="*/ 0 w 20"/>
                <a:gd name="T1" fmla="*/ 0 h 57"/>
                <a:gd name="T2" fmla="*/ 0 w 20"/>
                <a:gd name="T3" fmla="*/ 0 h 57"/>
                <a:gd name="T4" fmla="*/ 20 w 20"/>
                <a:gd name="T5" fmla="*/ 0 h 57"/>
                <a:gd name="T6" fmla="*/ 20 w 20"/>
                <a:gd name="T7" fmla="*/ 57 h 57"/>
                <a:gd name="T8" fmla="*/ 0 w 20"/>
                <a:gd name="T9" fmla="*/ 57 h 57"/>
                <a:gd name="T10" fmla="*/ 0 w 20"/>
                <a:gd name="T11" fmla="*/ 0 h 57"/>
              </a:gdLst>
              <a:ahLst/>
              <a:cxnLst>
                <a:cxn ang="0">
                  <a:pos x="T0" y="T1"/>
                </a:cxn>
                <a:cxn ang="0">
                  <a:pos x="T2" y="T3"/>
                </a:cxn>
                <a:cxn ang="0">
                  <a:pos x="T4" y="T5"/>
                </a:cxn>
                <a:cxn ang="0">
                  <a:pos x="T6" y="T7"/>
                </a:cxn>
                <a:cxn ang="0">
                  <a:pos x="T8" y="T9"/>
                </a:cxn>
                <a:cxn ang="0">
                  <a:pos x="T10" y="T11"/>
                </a:cxn>
              </a:cxnLst>
              <a:rect l="0" t="0" r="r" b="b"/>
              <a:pathLst>
                <a:path w="20" h="57">
                  <a:moveTo>
                    <a:pt x="0" y="0"/>
                  </a:moveTo>
                  <a:lnTo>
                    <a:pt x="0" y="0"/>
                  </a:lnTo>
                  <a:lnTo>
                    <a:pt x="20" y="0"/>
                  </a:lnTo>
                  <a:lnTo>
                    <a:pt x="20" y="57"/>
                  </a:lnTo>
                  <a:lnTo>
                    <a:pt x="0" y="5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4" name="Freeform 62">
              <a:extLst>
                <a:ext uri="{FF2B5EF4-FFF2-40B4-BE49-F238E27FC236}">
                  <a16:creationId xmlns:a16="http://schemas.microsoft.com/office/drawing/2014/main" id="{56718F36-066D-3FF4-0C91-6BA3623966C6}"/>
                </a:ext>
              </a:extLst>
            </p:cNvPr>
            <p:cNvSpPr>
              <a:spLocks/>
            </p:cNvSpPr>
            <p:nvPr/>
          </p:nvSpPr>
          <p:spPr bwMode="auto">
            <a:xfrm>
              <a:off x="4762" y="1926"/>
              <a:ext cx="12" cy="23"/>
            </a:xfrm>
            <a:custGeom>
              <a:avLst/>
              <a:gdLst>
                <a:gd name="T0" fmla="*/ 0 w 20"/>
                <a:gd name="T1" fmla="*/ 0 h 37"/>
                <a:gd name="T2" fmla="*/ 0 w 20"/>
                <a:gd name="T3" fmla="*/ 0 h 37"/>
                <a:gd name="T4" fmla="*/ 20 w 20"/>
                <a:gd name="T5" fmla="*/ 0 h 37"/>
                <a:gd name="T6" fmla="*/ 20 w 20"/>
                <a:gd name="T7" fmla="*/ 37 h 37"/>
                <a:gd name="T8" fmla="*/ 0 w 20"/>
                <a:gd name="T9" fmla="*/ 37 h 37"/>
                <a:gd name="T10" fmla="*/ 0 w 20"/>
                <a:gd name="T11" fmla="*/ 0 h 37"/>
              </a:gdLst>
              <a:ahLst/>
              <a:cxnLst>
                <a:cxn ang="0">
                  <a:pos x="T0" y="T1"/>
                </a:cxn>
                <a:cxn ang="0">
                  <a:pos x="T2" y="T3"/>
                </a:cxn>
                <a:cxn ang="0">
                  <a:pos x="T4" y="T5"/>
                </a:cxn>
                <a:cxn ang="0">
                  <a:pos x="T6" y="T7"/>
                </a:cxn>
                <a:cxn ang="0">
                  <a:pos x="T8" y="T9"/>
                </a:cxn>
                <a:cxn ang="0">
                  <a:pos x="T10" y="T11"/>
                </a:cxn>
              </a:cxnLst>
              <a:rect l="0" t="0" r="r" b="b"/>
              <a:pathLst>
                <a:path w="20" h="37">
                  <a:moveTo>
                    <a:pt x="0" y="0"/>
                  </a:moveTo>
                  <a:lnTo>
                    <a:pt x="0" y="0"/>
                  </a:lnTo>
                  <a:lnTo>
                    <a:pt x="20" y="0"/>
                  </a:lnTo>
                  <a:lnTo>
                    <a:pt x="20" y="37"/>
                  </a:lnTo>
                  <a:lnTo>
                    <a:pt x="0" y="3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5" name="Freeform 63">
              <a:extLst>
                <a:ext uri="{FF2B5EF4-FFF2-40B4-BE49-F238E27FC236}">
                  <a16:creationId xmlns:a16="http://schemas.microsoft.com/office/drawing/2014/main" id="{D98EA21F-B5A4-B7DA-A45E-3498FD59EAE2}"/>
                </a:ext>
              </a:extLst>
            </p:cNvPr>
            <p:cNvSpPr>
              <a:spLocks/>
            </p:cNvSpPr>
            <p:nvPr/>
          </p:nvSpPr>
          <p:spPr bwMode="auto">
            <a:xfrm>
              <a:off x="5454" y="1926"/>
              <a:ext cx="12" cy="227"/>
            </a:xfrm>
            <a:custGeom>
              <a:avLst/>
              <a:gdLst>
                <a:gd name="T0" fmla="*/ 0 w 20"/>
                <a:gd name="T1" fmla="*/ 0 h 377"/>
                <a:gd name="T2" fmla="*/ 0 w 20"/>
                <a:gd name="T3" fmla="*/ 0 h 377"/>
                <a:gd name="T4" fmla="*/ 20 w 20"/>
                <a:gd name="T5" fmla="*/ 0 h 377"/>
                <a:gd name="T6" fmla="*/ 20 w 20"/>
                <a:gd name="T7" fmla="*/ 377 h 377"/>
                <a:gd name="T8" fmla="*/ 0 w 20"/>
                <a:gd name="T9" fmla="*/ 377 h 377"/>
                <a:gd name="T10" fmla="*/ 0 w 20"/>
                <a:gd name="T11" fmla="*/ 0 h 377"/>
              </a:gdLst>
              <a:ahLst/>
              <a:cxnLst>
                <a:cxn ang="0">
                  <a:pos x="T0" y="T1"/>
                </a:cxn>
                <a:cxn ang="0">
                  <a:pos x="T2" y="T3"/>
                </a:cxn>
                <a:cxn ang="0">
                  <a:pos x="T4" y="T5"/>
                </a:cxn>
                <a:cxn ang="0">
                  <a:pos x="T6" y="T7"/>
                </a:cxn>
                <a:cxn ang="0">
                  <a:pos x="T8" y="T9"/>
                </a:cxn>
                <a:cxn ang="0">
                  <a:pos x="T10" y="T11"/>
                </a:cxn>
              </a:cxnLst>
              <a:rect l="0" t="0" r="r" b="b"/>
              <a:pathLst>
                <a:path w="20" h="377">
                  <a:moveTo>
                    <a:pt x="0" y="0"/>
                  </a:moveTo>
                  <a:lnTo>
                    <a:pt x="0" y="0"/>
                  </a:lnTo>
                  <a:lnTo>
                    <a:pt x="20" y="0"/>
                  </a:lnTo>
                  <a:lnTo>
                    <a:pt x="20" y="377"/>
                  </a:lnTo>
                  <a:lnTo>
                    <a:pt x="0" y="37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6" name="Freeform 64">
              <a:extLst>
                <a:ext uri="{FF2B5EF4-FFF2-40B4-BE49-F238E27FC236}">
                  <a16:creationId xmlns:a16="http://schemas.microsoft.com/office/drawing/2014/main" id="{23185EC8-B820-47D3-75F2-5B53B230E115}"/>
                </a:ext>
              </a:extLst>
            </p:cNvPr>
            <p:cNvSpPr>
              <a:spLocks/>
            </p:cNvSpPr>
            <p:nvPr/>
          </p:nvSpPr>
          <p:spPr bwMode="auto">
            <a:xfrm>
              <a:off x="5479" y="1926"/>
              <a:ext cx="12" cy="234"/>
            </a:xfrm>
            <a:custGeom>
              <a:avLst/>
              <a:gdLst>
                <a:gd name="T0" fmla="*/ 0 w 20"/>
                <a:gd name="T1" fmla="*/ 0 h 388"/>
                <a:gd name="T2" fmla="*/ 0 w 20"/>
                <a:gd name="T3" fmla="*/ 0 h 388"/>
                <a:gd name="T4" fmla="*/ 20 w 20"/>
                <a:gd name="T5" fmla="*/ 0 h 388"/>
                <a:gd name="T6" fmla="*/ 20 w 20"/>
                <a:gd name="T7" fmla="*/ 388 h 388"/>
                <a:gd name="T8" fmla="*/ 0 w 20"/>
                <a:gd name="T9" fmla="*/ 388 h 388"/>
                <a:gd name="T10" fmla="*/ 0 w 20"/>
                <a:gd name="T11" fmla="*/ 0 h 388"/>
              </a:gdLst>
              <a:ahLst/>
              <a:cxnLst>
                <a:cxn ang="0">
                  <a:pos x="T0" y="T1"/>
                </a:cxn>
                <a:cxn ang="0">
                  <a:pos x="T2" y="T3"/>
                </a:cxn>
                <a:cxn ang="0">
                  <a:pos x="T4" y="T5"/>
                </a:cxn>
                <a:cxn ang="0">
                  <a:pos x="T6" y="T7"/>
                </a:cxn>
                <a:cxn ang="0">
                  <a:pos x="T8" y="T9"/>
                </a:cxn>
                <a:cxn ang="0">
                  <a:pos x="T10" y="T11"/>
                </a:cxn>
              </a:cxnLst>
              <a:rect l="0" t="0" r="r" b="b"/>
              <a:pathLst>
                <a:path w="20" h="388">
                  <a:moveTo>
                    <a:pt x="0" y="0"/>
                  </a:moveTo>
                  <a:lnTo>
                    <a:pt x="0" y="0"/>
                  </a:lnTo>
                  <a:lnTo>
                    <a:pt x="20" y="0"/>
                  </a:lnTo>
                  <a:lnTo>
                    <a:pt x="20" y="388"/>
                  </a:lnTo>
                  <a:lnTo>
                    <a:pt x="0" y="38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7" name="Freeform 65">
              <a:extLst>
                <a:ext uri="{FF2B5EF4-FFF2-40B4-BE49-F238E27FC236}">
                  <a16:creationId xmlns:a16="http://schemas.microsoft.com/office/drawing/2014/main" id="{E916FE6B-2771-9906-5B60-6DA44B6CBEE1}"/>
                </a:ext>
              </a:extLst>
            </p:cNvPr>
            <p:cNvSpPr>
              <a:spLocks/>
            </p:cNvSpPr>
            <p:nvPr/>
          </p:nvSpPr>
          <p:spPr bwMode="auto">
            <a:xfrm>
              <a:off x="5505" y="1926"/>
              <a:ext cx="12" cy="251"/>
            </a:xfrm>
            <a:custGeom>
              <a:avLst/>
              <a:gdLst>
                <a:gd name="T0" fmla="*/ 0 w 20"/>
                <a:gd name="T1" fmla="*/ 0 h 417"/>
                <a:gd name="T2" fmla="*/ 0 w 20"/>
                <a:gd name="T3" fmla="*/ 0 h 417"/>
                <a:gd name="T4" fmla="*/ 20 w 20"/>
                <a:gd name="T5" fmla="*/ 0 h 417"/>
                <a:gd name="T6" fmla="*/ 20 w 20"/>
                <a:gd name="T7" fmla="*/ 417 h 417"/>
                <a:gd name="T8" fmla="*/ 0 w 20"/>
                <a:gd name="T9" fmla="*/ 417 h 417"/>
                <a:gd name="T10" fmla="*/ 0 w 20"/>
                <a:gd name="T11" fmla="*/ 0 h 417"/>
              </a:gdLst>
              <a:ahLst/>
              <a:cxnLst>
                <a:cxn ang="0">
                  <a:pos x="T0" y="T1"/>
                </a:cxn>
                <a:cxn ang="0">
                  <a:pos x="T2" y="T3"/>
                </a:cxn>
                <a:cxn ang="0">
                  <a:pos x="T4" y="T5"/>
                </a:cxn>
                <a:cxn ang="0">
                  <a:pos x="T6" y="T7"/>
                </a:cxn>
                <a:cxn ang="0">
                  <a:pos x="T8" y="T9"/>
                </a:cxn>
                <a:cxn ang="0">
                  <a:pos x="T10" y="T11"/>
                </a:cxn>
              </a:cxnLst>
              <a:rect l="0" t="0" r="r" b="b"/>
              <a:pathLst>
                <a:path w="20" h="417">
                  <a:moveTo>
                    <a:pt x="0" y="0"/>
                  </a:moveTo>
                  <a:lnTo>
                    <a:pt x="0" y="0"/>
                  </a:lnTo>
                  <a:lnTo>
                    <a:pt x="20" y="0"/>
                  </a:lnTo>
                  <a:lnTo>
                    <a:pt x="20" y="417"/>
                  </a:lnTo>
                  <a:lnTo>
                    <a:pt x="0" y="4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8" name="Freeform 66">
              <a:extLst>
                <a:ext uri="{FF2B5EF4-FFF2-40B4-BE49-F238E27FC236}">
                  <a16:creationId xmlns:a16="http://schemas.microsoft.com/office/drawing/2014/main" id="{72C72705-50DE-1372-B8A8-076DBB9F1080}"/>
                </a:ext>
              </a:extLst>
            </p:cNvPr>
            <p:cNvSpPr>
              <a:spLocks/>
            </p:cNvSpPr>
            <p:nvPr/>
          </p:nvSpPr>
          <p:spPr bwMode="auto">
            <a:xfrm>
              <a:off x="5531" y="1926"/>
              <a:ext cx="12" cy="269"/>
            </a:xfrm>
            <a:custGeom>
              <a:avLst/>
              <a:gdLst>
                <a:gd name="T0" fmla="*/ 0 w 20"/>
                <a:gd name="T1" fmla="*/ 0 h 447"/>
                <a:gd name="T2" fmla="*/ 0 w 20"/>
                <a:gd name="T3" fmla="*/ 0 h 447"/>
                <a:gd name="T4" fmla="*/ 20 w 20"/>
                <a:gd name="T5" fmla="*/ 0 h 447"/>
                <a:gd name="T6" fmla="*/ 20 w 20"/>
                <a:gd name="T7" fmla="*/ 447 h 447"/>
                <a:gd name="T8" fmla="*/ 0 w 20"/>
                <a:gd name="T9" fmla="*/ 447 h 447"/>
                <a:gd name="T10" fmla="*/ 0 w 20"/>
                <a:gd name="T11" fmla="*/ 0 h 447"/>
              </a:gdLst>
              <a:ahLst/>
              <a:cxnLst>
                <a:cxn ang="0">
                  <a:pos x="T0" y="T1"/>
                </a:cxn>
                <a:cxn ang="0">
                  <a:pos x="T2" y="T3"/>
                </a:cxn>
                <a:cxn ang="0">
                  <a:pos x="T4" y="T5"/>
                </a:cxn>
                <a:cxn ang="0">
                  <a:pos x="T6" y="T7"/>
                </a:cxn>
                <a:cxn ang="0">
                  <a:pos x="T8" y="T9"/>
                </a:cxn>
                <a:cxn ang="0">
                  <a:pos x="T10" y="T11"/>
                </a:cxn>
              </a:cxnLst>
              <a:rect l="0" t="0" r="r" b="b"/>
              <a:pathLst>
                <a:path w="20" h="447">
                  <a:moveTo>
                    <a:pt x="0" y="0"/>
                  </a:moveTo>
                  <a:lnTo>
                    <a:pt x="0" y="0"/>
                  </a:lnTo>
                  <a:lnTo>
                    <a:pt x="20" y="0"/>
                  </a:lnTo>
                  <a:lnTo>
                    <a:pt x="20" y="447"/>
                  </a:lnTo>
                  <a:lnTo>
                    <a:pt x="0" y="4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9" name="Freeform 67">
              <a:extLst>
                <a:ext uri="{FF2B5EF4-FFF2-40B4-BE49-F238E27FC236}">
                  <a16:creationId xmlns:a16="http://schemas.microsoft.com/office/drawing/2014/main" id="{5497F268-0983-7FC4-7576-D36B8FB33879}"/>
                </a:ext>
              </a:extLst>
            </p:cNvPr>
            <p:cNvSpPr>
              <a:spLocks/>
            </p:cNvSpPr>
            <p:nvPr/>
          </p:nvSpPr>
          <p:spPr bwMode="auto">
            <a:xfrm>
              <a:off x="5557" y="1926"/>
              <a:ext cx="11" cy="287"/>
            </a:xfrm>
            <a:custGeom>
              <a:avLst/>
              <a:gdLst>
                <a:gd name="T0" fmla="*/ 0 w 19"/>
                <a:gd name="T1" fmla="*/ 0 h 477"/>
                <a:gd name="T2" fmla="*/ 0 w 19"/>
                <a:gd name="T3" fmla="*/ 0 h 477"/>
                <a:gd name="T4" fmla="*/ 19 w 19"/>
                <a:gd name="T5" fmla="*/ 0 h 477"/>
                <a:gd name="T6" fmla="*/ 19 w 19"/>
                <a:gd name="T7" fmla="*/ 477 h 477"/>
                <a:gd name="T8" fmla="*/ 0 w 19"/>
                <a:gd name="T9" fmla="*/ 477 h 477"/>
                <a:gd name="T10" fmla="*/ 0 w 19"/>
                <a:gd name="T11" fmla="*/ 0 h 477"/>
              </a:gdLst>
              <a:ahLst/>
              <a:cxnLst>
                <a:cxn ang="0">
                  <a:pos x="T0" y="T1"/>
                </a:cxn>
                <a:cxn ang="0">
                  <a:pos x="T2" y="T3"/>
                </a:cxn>
                <a:cxn ang="0">
                  <a:pos x="T4" y="T5"/>
                </a:cxn>
                <a:cxn ang="0">
                  <a:pos x="T6" y="T7"/>
                </a:cxn>
                <a:cxn ang="0">
                  <a:pos x="T8" y="T9"/>
                </a:cxn>
                <a:cxn ang="0">
                  <a:pos x="T10" y="T11"/>
                </a:cxn>
              </a:cxnLst>
              <a:rect l="0" t="0" r="r" b="b"/>
              <a:pathLst>
                <a:path w="19" h="477">
                  <a:moveTo>
                    <a:pt x="0" y="0"/>
                  </a:moveTo>
                  <a:lnTo>
                    <a:pt x="0" y="0"/>
                  </a:lnTo>
                  <a:lnTo>
                    <a:pt x="19" y="0"/>
                  </a:lnTo>
                  <a:lnTo>
                    <a:pt x="19" y="477"/>
                  </a:lnTo>
                  <a:lnTo>
                    <a:pt x="0" y="47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0" name="Freeform 68">
              <a:extLst>
                <a:ext uri="{FF2B5EF4-FFF2-40B4-BE49-F238E27FC236}">
                  <a16:creationId xmlns:a16="http://schemas.microsoft.com/office/drawing/2014/main" id="{703F3F40-1712-D7B6-B7AE-9CF2C4EFC906}"/>
                </a:ext>
              </a:extLst>
            </p:cNvPr>
            <p:cNvSpPr>
              <a:spLocks/>
            </p:cNvSpPr>
            <p:nvPr/>
          </p:nvSpPr>
          <p:spPr bwMode="auto">
            <a:xfrm>
              <a:off x="5582" y="1926"/>
              <a:ext cx="12" cy="293"/>
            </a:xfrm>
            <a:custGeom>
              <a:avLst/>
              <a:gdLst>
                <a:gd name="T0" fmla="*/ 0 w 20"/>
                <a:gd name="T1" fmla="*/ 0 h 487"/>
                <a:gd name="T2" fmla="*/ 0 w 20"/>
                <a:gd name="T3" fmla="*/ 0 h 487"/>
                <a:gd name="T4" fmla="*/ 20 w 20"/>
                <a:gd name="T5" fmla="*/ 0 h 487"/>
                <a:gd name="T6" fmla="*/ 20 w 20"/>
                <a:gd name="T7" fmla="*/ 487 h 487"/>
                <a:gd name="T8" fmla="*/ 0 w 20"/>
                <a:gd name="T9" fmla="*/ 487 h 487"/>
                <a:gd name="T10" fmla="*/ 0 w 20"/>
                <a:gd name="T11" fmla="*/ 0 h 487"/>
              </a:gdLst>
              <a:ahLst/>
              <a:cxnLst>
                <a:cxn ang="0">
                  <a:pos x="T0" y="T1"/>
                </a:cxn>
                <a:cxn ang="0">
                  <a:pos x="T2" y="T3"/>
                </a:cxn>
                <a:cxn ang="0">
                  <a:pos x="T4" y="T5"/>
                </a:cxn>
                <a:cxn ang="0">
                  <a:pos x="T6" y="T7"/>
                </a:cxn>
                <a:cxn ang="0">
                  <a:pos x="T8" y="T9"/>
                </a:cxn>
                <a:cxn ang="0">
                  <a:pos x="T10" y="T11"/>
                </a:cxn>
              </a:cxnLst>
              <a:rect l="0" t="0" r="r" b="b"/>
              <a:pathLst>
                <a:path w="20" h="487">
                  <a:moveTo>
                    <a:pt x="0" y="0"/>
                  </a:moveTo>
                  <a:lnTo>
                    <a:pt x="0" y="0"/>
                  </a:lnTo>
                  <a:lnTo>
                    <a:pt x="20" y="0"/>
                  </a:lnTo>
                  <a:lnTo>
                    <a:pt x="20" y="487"/>
                  </a:lnTo>
                  <a:lnTo>
                    <a:pt x="0" y="48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1" name="Freeform 69">
              <a:extLst>
                <a:ext uri="{FF2B5EF4-FFF2-40B4-BE49-F238E27FC236}">
                  <a16:creationId xmlns:a16="http://schemas.microsoft.com/office/drawing/2014/main" id="{BC731A03-F186-52E4-F191-4665EA7FC17C}"/>
                </a:ext>
              </a:extLst>
            </p:cNvPr>
            <p:cNvSpPr>
              <a:spLocks/>
            </p:cNvSpPr>
            <p:nvPr/>
          </p:nvSpPr>
          <p:spPr bwMode="auto">
            <a:xfrm>
              <a:off x="5608" y="1926"/>
              <a:ext cx="12" cy="299"/>
            </a:xfrm>
            <a:custGeom>
              <a:avLst/>
              <a:gdLst>
                <a:gd name="T0" fmla="*/ 0 w 20"/>
                <a:gd name="T1" fmla="*/ 0 h 497"/>
                <a:gd name="T2" fmla="*/ 0 w 20"/>
                <a:gd name="T3" fmla="*/ 0 h 497"/>
                <a:gd name="T4" fmla="*/ 20 w 20"/>
                <a:gd name="T5" fmla="*/ 0 h 497"/>
                <a:gd name="T6" fmla="*/ 20 w 20"/>
                <a:gd name="T7" fmla="*/ 497 h 497"/>
                <a:gd name="T8" fmla="*/ 0 w 20"/>
                <a:gd name="T9" fmla="*/ 497 h 497"/>
                <a:gd name="T10" fmla="*/ 0 w 20"/>
                <a:gd name="T11" fmla="*/ 0 h 497"/>
              </a:gdLst>
              <a:ahLst/>
              <a:cxnLst>
                <a:cxn ang="0">
                  <a:pos x="T0" y="T1"/>
                </a:cxn>
                <a:cxn ang="0">
                  <a:pos x="T2" y="T3"/>
                </a:cxn>
                <a:cxn ang="0">
                  <a:pos x="T4" y="T5"/>
                </a:cxn>
                <a:cxn ang="0">
                  <a:pos x="T6" y="T7"/>
                </a:cxn>
                <a:cxn ang="0">
                  <a:pos x="T8" y="T9"/>
                </a:cxn>
                <a:cxn ang="0">
                  <a:pos x="T10" y="T11"/>
                </a:cxn>
              </a:cxnLst>
              <a:rect l="0" t="0" r="r" b="b"/>
              <a:pathLst>
                <a:path w="20" h="497">
                  <a:moveTo>
                    <a:pt x="0" y="0"/>
                  </a:moveTo>
                  <a:lnTo>
                    <a:pt x="0" y="0"/>
                  </a:lnTo>
                  <a:lnTo>
                    <a:pt x="20" y="0"/>
                  </a:lnTo>
                  <a:lnTo>
                    <a:pt x="20" y="497"/>
                  </a:lnTo>
                  <a:lnTo>
                    <a:pt x="0" y="49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2" name="Freeform 70">
              <a:extLst>
                <a:ext uri="{FF2B5EF4-FFF2-40B4-BE49-F238E27FC236}">
                  <a16:creationId xmlns:a16="http://schemas.microsoft.com/office/drawing/2014/main" id="{0619F76D-53C2-C55A-26F4-ABB496C1813F}"/>
                </a:ext>
              </a:extLst>
            </p:cNvPr>
            <p:cNvSpPr>
              <a:spLocks/>
            </p:cNvSpPr>
            <p:nvPr/>
          </p:nvSpPr>
          <p:spPr bwMode="auto">
            <a:xfrm>
              <a:off x="5634" y="1926"/>
              <a:ext cx="11" cy="311"/>
            </a:xfrm>
            <a:custGeom>
              <a:avLst/>
              <a:gdLst>
                <a:gd name="T0" fmla="*/ 0 w 19"/>
                <a:gd name="T1" fmla="*/ 0 h 517"/>
                <a:gd name="T2" fmla="*/ 0 w 19"/>
                <a:gd name="T3" fmla="*/ 0 h 517"/>
                <a:gd name="T4" fmla="*/ 19 w 19"/>
                <a:gd name="T5" fmla="*/ 0 h 517"/>
                <a:gd name="T6" fmla="*/ 19 w 19"/>
                <a:gd name="T7" fmla="*/ 517 h 517"/>
                <a:gd name="T8" fmla="*/ 0 w 19"/>
                <a:gd name="T9" fmla="*/ 517 h 517"/>
                <a:gd name="T10" fmla="*/ 0 w 19"/>
                <a:gd name="T11" fmla="*/ 0 h 517"/>
              </a:gdLst>
              <a:ahLst/>
              <a:cxnLst>
                <a:cxn ang="0">
                  <a:pos x="T0" y="T1"/>
                </a:cxn>
                <a:cxn ang="0">
                  <a:pos x="T2" y="T3"/>
                </a:cxn>
                <a:cxn ang="0">
                  <a:pos x="T4" y="T5"/>
                </a:cxn>
                <a:cxn ang="0">
                  <a:pos x="T6" y="T7"/>
                </a:cxn>
                <a:cxn ang="0">
                  <a:pos x="T8" y="T9"/>
                </a:cxn>
                <a:cxn ang="0">
                  <a:pos x="T10" y="T11"/>
                </a:cxn>
              </a:cxnLst>
              <a:rect l="0" t="0" r="r" b="b"/>
              <a:pathLst>
                <a:path w="19" h="517">
                  <a:moveTo>
                    <a:pt x="0" y="0"/>
                  </a:moveTo>
                  <a:lnTo>
                    <a:pt x="0" y="0"/>
                  </a:lnTo>
                  <a:lnTo>
                    <a:pt x="19" y="0"/>
                  </a:lnTo>
                  <a:lnTo>
                    <a:pt x="19" y="517"/>
                  </a:lnTo>
                  <a:lnTo>
                    <a:pt x="0" y="5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3" name="Freeform 71">
              <a:extLst>
                <a:ext uri="{FF2B5EF4-FFF2-40B4-BE49-F238E27FC236}">
                  <a16:creationId xmlns:a16="http://schemas.microsoft.com/office/drawing/2014/main" id="{6AB288C0-85B8-E310-5F10-D59CCDB29CA7}"/>
                </a:ext>
              </a:extLst>
            </p:cNvPr>
            <p:cNvSpPr>
              <a:spLocks/>
            </p:cNvSpPr>
            <p:nvPr/>
          </p:nvSpPr>
          <p:spPr bwMode="auto">
            <a:xfrm>
              <a:off x="5659" y="1926"/>
              <a:ext cx="12" cy="311"/>
            </a:xfrm>
            <a:custGeom>
              <a:avLst/>
              <a:gdLst>
                <a:gd name="T0" fmla="*/ 0 w 20"/>
                <a:gd name="T1" fmla="*/ 0 h 517"/>
                <a:gd name="T2" fmla="*/ 0 w 20"/>
                <a:gd name="T3" fmla="*/ 0 h 517"/>
                <a:gd name="T4" fmla="*/ 20 w 20"/>
                <a:gd name="T5" fmla="*/ 0 h 517"/>
                <a:gd name="T6" fmla="*/ 20 w 20"/>
                <a:gd name="T7" fmla="*/ 517 h 517"/>
                <a:gd name="T8" fmla="*/ 0 w 20"/>
                <a:gd name="T9" fmla="*/ 517 h 517"/>
                <a:gd name="T10" fmla="*/ 0 w 20"/>
                <a:gd name="T11" fmla="*/ 0 h 517"/>
              </a:gdLst>
              <a:ahLst/>
              <a:cxnLst>
                <a:cxn ang="0">
                  <a:pos x="T0" y="T1"/>
                </a:cxn>
                <a:cxn ang="0">
                  <a:pos x="T2" y="T3"/>
                </a:cxn>
                <a:cxn ang="0">
                  <a:pos x="T4" y="T5"/>
                </a:cxn>
                <a:cxn ang="0">
                  <a:pos x="T6" y="T7"/>
                </a:cxn>
                <a:cxn ang="0">
                  <a:pos x="T8" y="T9"/>
                </a:cxn>
                <a:cxn ang="0">
                  <a:pos x="T10" y="T11"/>
                </a:cxn>
              </a:cxnLst>
              <a:rect l="0" t="0" r="r" b="b"/>
              <a:pathLst>
                <a:path w="20" h="517">
                  <a:moveTo>
                    <a:pt x="0" y="0"/>
                  </a:moveTo>
                  <a:lnTo>
                    <a:pt x="0" y="0"/>
                  </a:lnTo>
                  <a:lnTo>
                    <a:pt x="20" y="0"/>
                  </a:lnTo>
                  <a:lnTo>
                    <a:pt x="20" y="517"/>
                  </a:lnTo>
                  <a:lnTo>
                    <a:pt x="0" y="5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4" name="Freeform 72">
              <a:extLst>
                <a:ext uri="{FF2B5EF4-FFF2-40B4-BE49-F238E27FC236}">
                  <a16:creationId xmlns:a16="http://schemas.microsoft.com/office/drawing/2014/main" id="{4F4CF8EC-E7C3-3435-0C67-D392CDABDB48}"/>
                </a:ext>
              </a:extLst>
            </p:cNvPr>
            <p:cNvSpPr>
              <a:spLocks/>
            </p:cNvSpPr>
            <p:nvPr/>
          </p:nvSpPr>
          <p:spPr bwMode="auto">
            <a:xfrm>
              <a:off x="5685" y="1926"/>
              <a:ext cx="12" cy="329"/>
            </a:xfrm>
            <a:custGeom>
              <a:avLst/>
              <a:gdLst>
                <a:gd name="T0" fmla="*/ 0 w 20"/>
                <a:gd name="T1" fmla="*/ 0 h 546"/>
                <a:gd name="T2" fmla="*/ 0 w 20"/>
                <a:gd name="T3" fmla="*/ 0 h 546"/>
                <a:gd name="T4" fmla="*/ 20 w 20"/>
                <a:gd name="T5" fmla="*/ 0 h 546"/>
                <a:gd name="T6" fmla="*/ 20 w 20"/>
                <a:gd name="T7" fmla="*/ 546 h 546"/>
                <a:gd name="T8" fmla="*/ 0 w 20"/>
                <a:gd name="T9" fmla="*/ 546 h 546"/>
                <a:gd name="T10" fmla="*/ 0 w 20"/>
                <a:gd name="T11" fmla="*/ 0 h 546"/>
              </a:gdLst>
              <a:ahLst/>
              <a:cxnLst>
                <a:cxn ang="0">
                  <a:pos x="T0" y="T1"/>
                </a:cxn>
                <a:cxn ang="0">
                  <a:pos x="T2" y="T3"/>
                </a:cxn>
                <a:cxn ang="0">
                  <a:pos x="T4" y="T5"/>
                </a:cxn>
                <a:cxn ang="0">
                  <a:pos x="T6" y="T7"/>
                </a:cxn>
                <a:cxn ang="0">
                  <a:pos x="T8" y="T9"/>
                </a:cxn>
                <a:cxn ang="0">
                  <a:pos x="T10" y="T11"/>
                </a:cxn>
              </a:cxnLst>
              <a:rect l="0" t="0" r="r" b="b"/>
              <a:pathLst>
                <a:path w="20" h="546">
                  <a:moveTo>
                    <a:pt x="0" y="0"/>
                  </a:moveTo>
                  <a:lnTo>
                    <a:pt x="0" y="0"/>
                  </a:lnTo>
                  <a:lnTo>
                    <a:pt x="20" y="0"/>
                  </a:lnTo>
                  <a:lnTo>
                    <a:pt x="20" y="546"/>
                  </a:lnTo>
                  <a:lnTo>
                    <a:pt x="0" y="546"/>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5" name="Freeform 73">
              <a:extLst>
                <a:ext uri="{FF2B5EF4-FFF2-40B4-BE49-F238E27FC236}">
                  <a16:creationId xmlns:a16="http://schemas.microsoft.com/office/drawing/2014/main" id="{739A0AB0-E47D-50EC-0FC8-4B276340F4FD}"/>
                </a:ext>
              </a:extLst>
            </p:cNvPr>
            <p:cNvSpPr>
              <a:spLocks/>
            </p:cNvSpPr>
            <p:nvPr/>
          </p:nvSpPr>
          <p:spPr bwMode="auto">
            <a:xfrm>
              <a:off x="5710" y="1926"/>
              <a:ext cx="12" cy="329"/>
            </a:xfrm>
            <a:custGeom>
              <a:avLst/>
              <a:gdLst>
                <a:gd name="T0" fmla="*/ 0 w 20"/>
                <a:gd name="T1" fmla="*/ 0 h 546"/>
                <a:gd name="T2" fmla="*/ 0 w 20"/>
                <a:gd name="T3" fmla="*/ 0 h 546"/>
                <a:gd name="T4" fmla="*/ 20 w 20"/>
                <a:gd name="T5" fmla="*/ 0 h 546"/>
                <a:gd name="T6" fmla="*/ 20 w 20"/>
                <a:gd name="T7" fmla="*/ 546 h 546"/>
                <a:gd name="T8" fmla="*/ 0 w 20"/>
                <a:gd name="T9" fmla="*/ 546 h 546"/>
                <a:gd name="T10" fmla="*/ 0 w 20"/>
                <a:gd name="T11" fmla="*/ 0 h 546"/>
              </a:gdLst>
              <a:ahLst/>
              <a:cxnLst>
                <a:cxn ang="0">
                  <a:pos x="T0" y="T1"/>
                </a:cxn>
                <a:cxn ang="0">
                  <a:pos x="T2" y="T3"/>
                </a:cxn>
                <a:cxn ang="0">
                  <a:pos x="T4" y="T5"/>
                </a:cxn>
                <a:cxn ang="0">
                  <a:pos x="T6" y="T7"/>
                </a:cxn>
                <a:cxn ang="0">
                  <a:pos x="T8" y="T9"/>
                </a:cxn>
                <a:cxn ang="0">
                  <a:pos x="T10" y="T11"/>
                </a:cxn>
              </a:cxnLst>
              <a:rect l="0" t="0" r="r" b="b"/>
              <a:pathLst>
                <a:path w="20" h="546">
                  <a:moveTo>
                    <a:pt x="0" y="0"/>
                  </a:moveTo>
                  <a:lnTo>
                    <a:pt x="0" y="0"/>
                  </a:lnTo>
                  <a:lnTo>
                    <a:pt x="20" y="0"/>
                  </a:lnTo>
                  <a:lnTo>
                    <a:pt x="20" y="546"/>
                  </a:lnTo>
                  <a:lnTo>
                    <a:pt x="0" y="546"/>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6" name="Freeform 74">
              <a:extLst>
                <a:ext uri="{FF2B5EF4-FFF2-40B4-BE49-F238E27FC236}">
                  <a16:creationId xmlns:a16="http://schemas.microsoft.com/office/drawing/2014/main" id="{8DF27C4F-8A79-4FDA-3621-5F4FCE4BFAA2}"/>
                </a:ext>
              </a:extLst>
            </p:cNvPr>
            <p:cNvSpPr>
              <a:spLocks/>
            </p:cNvSpPr>
            <p:nvPr/>
          </p:nvSpPr>
          <p:spPr bwMode="auto">
            <a:xfrm>
              <a:off x="5736" y="1926"/>
              <a:ext cx="12" cy="335"/>
            </a:xfrm>
            <a:custGeom>
              <a:avLst/>
              <a:gdLst>
                <a:gd name="T0" fmla="*/ 0 w 20"/>
                <a:gd name="T1" fmla="*/ 0 h 557"/>
                <a:gd name="T2" fmla="*/ 0 w 20"/>
                <a:gd name="T3" fmla="*/ 0 h 557"/>
                <a:gd name="T4" fmla="*/ 20 w 20"/>
                <a:gd name="T5" fmla="*/ 0 h 557"/>
                <a:gd name="T6" fmla="*/ 20 w 20"/>
                <a:gd name="T7" fmla="*/ 557 h 557"/>
                <a:gd name="T8" fmla="*/ 0 w 20"/>
                <a:gd name="T9" fmla="*/ 557 h 557"/>
                <a:gd name="T10" fmla="*/ 0 w 20"/>
                <a:gd name="T11" fmla="*/ 0 h 557"/>
              </a:gdLst>
              <a:ahLst/>
              <a:cxnLst>
                <a:cxn ang="0">
                  <a:pos x="T0" y="T1"/>
                </a:cxn>
                <a:cxn ang="0">
                  <a:pos x="T2" y="T3"/>
                </a:cxn>
                <a:cxn ang="0">
                  <a:pos x="T4" y="T5"/>
                </a:cxn>
                <a:cxn ang="0">
                  <a:pos x="T6" y="T7"/>
                </a:cxn>
                <a:cxn ang="0">
                  <a:pos x="T8" y="T9"/>
                </a:cxn>
                <a:cxn ang="0">
                  <a:pos x="T10" y="T11"/>
                </a:cxn>
              </a:cxnLst>
              <a:rect l="0" t="0" r="r" b="b"/>
              <a:pathLst>
                <a:path w="20" h="557">
                  <a:moveTo>
                    <a:pt x="0" y="0"/>
                  </a:moveTo>
                  <a:lnTo>
                    <a:pt x="0" y="0"/>
                  </a:lnTo>
                  <a:lnTo>
                    <a:pt x="20" y="0"/>
                  </a:lnTo>
                  <a:lnTo>
                    <a:pt x="20" y="557"/>
                  </a:lnTo>
                  <a:lnTo>
                    <a:pt x="0" y="55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7" name="Freeform 75">
              <a:extLst>
                <a:ext uri="{FF2B5EF4-FFF2-40B4-BE49-F238E27FC236}">
                  <a16:creationId xmlns:a16="http://schemas.microsoft.com/office/drawing/2014/main" id="{E5409CFF-7F92-27FA-4103-C94106EC5EB3}"/>
                </a:ext>
              </a:extLst>
            </p:cNvPr>
            <p:cNvSpPr>
              <a:spLocks/>
            </p:cNvSpPr>
            <p:nvPr/>
          </p:nvSpPr>
          <p:spPr bwMode="auto">
            <a:xfrm>
              <a:off x="5762" y="1926"/>
              <a:ext cx="12" cy="390"/>
            </a:xfrm>
            <a:custGeom>
              <a:avLst/>
              <a:gdLst>
                <a:gd name="T0" fmla="*/ 0 w 20"/>
                <a:gd name="T1" fmla="*/ 0 h 648"/>
                <a:gd name="T2" fmla="*/ 0 w 20"/>
                <a:gd name="T3" fmla="*/ 0 h 648"/>
                <a:gd name="T4" fmla="*/ 20 w 20"/>
                <a:gd name="T5" fmla="*/ 0 h 648"/>
                <a:gd name="T6" fmla="*/ 20 w 20"/>
                <a:gd name="T7" fmla="*/ 648 h 648"/>
                <a:gd name="T8" fmla="*/ 0 w 20"/>
                <a:gd name="T9" fmla="*/ 648 h 648"/>
                <a:gd name="T10" fmla="*/ 0 w 20"/>
                <a:gd name="T11" fmla="*/ 0 h 648"/>
              </a:gdLst>
              <a:ahLst/>
              <a:cxnLst>
                <a:cxn ang="0">
                  <a:pos x="T0" y="T1"/>
                </a:cxn>
                <a:cxn ang="0">
                  <a:pos x="T2" y="T3"/>
                </a:cxn>
                <a:cxn ang="0">
                  <a:pos x="T4" y="T5"/>
                </a:cxn>
                <a:cxn ang="0">
                  <a:pos x="T6" y="T7"/>
                </a:cxn>
                <a:cxn ang="0">
                  <a:pos x="T8" y="T9"/>
                </a:cxn>
                <a:cxn ang="0">
                  <a:pos x="T10" y="T11"/>
                </a:cxn>
              </a:cxnLst>
              <a:rect l="0" t="0" r="r" b="b"/>
              <a:pathLst>
                <a:path w="20" h="648">
                  <a:moveTo>
                    <a:pt x="0" y="0"/>
                  </a:moveTo>
                  <a:lnTo>
                    <a:pt x="0" y="0"/>
                  </a:lnTo>
                  <a:lnTo>
                    <a:pt x="20" y="0"/>
                  </a:lnTo>
                  <a:lnTo>
                    <a:pt x="20" y="648"/>
                  </a:lnTo>
                  <a:lnTo>
                    <a:pt x="0" y="64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8" name="Freeform 76">
              <a:extLst>
                <a:ext uri="{FF2B5EF4-FFF2-40B4-BE49-F238E27FC236}">
                  <a16:creationId xmlns:a16="http://schemas.microsoft.com/office/drawing/2014/main" id="{634FE4AE-86AC-1EB0-DCF7-9F50CBC10960}"/>
                </a:ext>
              </a:extLst>
            </p:cNvPr>
            <p:cNvSpPr>
              <a:spLocks/>
            </p:cNvSpPr>
            <p:nvPr/>
          </p:nvSpPr>
          <p:spPr bwMode="auto">
            <a:xfrm>
              <a:off x="5787" y="1926"/>
              <a:ext cx="12" cy="401"/>
            </a:xfrm>
            <a:custGeom>
              <a:avLst/>
              <a:gdLst>
                <a:gd name="T0" fmla="*/ 0 w 20"/>
                <a:gd name="T1" fmla="*/ 0 h 667"/>
                <a:gd name="T2" fmla="*/ 0 w 20"/>
                <a:gd name="T3" fmla="*/ 0 h 667"/>
                <a:gd name="T4" fmla="*/ 20 w 20"/>
                <a:gd name="T5" fmla="*/ 0 h 667"/>
                <a:gd name="T6" fmla="*/ 20 w 20"/>
                <a:gd name="T7" fmla="*/ 667 h 667"/>
                <a:gd name="T8" fmla="*/ 0 w 20"/>
                <a:gd name="T9" fmla="*/ 667 h 667"/>
                <a:gd name="T10" fmla="*/ 0 w 20"/>
                <a:gd name="T11" fmla="*/ 0 h 667"/>
              </a:gdLst>
              <a:ahLst/>
              <a:cxnLst>
                <a:cxn ang="0">
                  <a:pos x="T0" y="T1"/>
                </a:cxn>
                <a:cxn ang="0">
                  <a:pos x="T2" y="T3"/>
                </a:cxn>
                <a:cxn ang="0">
                  <a:pos x="T4" y="T5"/>
                </a:cxn>
                <a:cxn ang="0">
                  <a:pos x="T6" y="T7"/>
                </a:cxn>
                <a:cxn ang="0">
                  <a:pos x="T8" y="T9"/>
                </a:cxn>
                <a:cxn ang="0">
                  <a:pos x="T10" y="T11"/>
                </a:cxn>
              </a:cxnLst>
              <a:rect l="0" t="0" r="r" b="b"/>
              <a:pathLst>
                <a:path w="20" h="667">
                  <a:moveTo>
                    <a:pt x="0" y="0"/>
                  </a:moveTo>
                  <a:lnTo>
                    <a:pt x="0" y="0"/>
                  </a:lnTo>
                  <a:lnTo>
                    <a:pt x="20" y="0"/>
                  </a:lnTo>
                  <a:lnTo>
                    <a:pt x="20" y="667"/>
                  </a:lnTo>
                  <a:lnTo>
                    <a:pt x="0" y="66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9" name="Freeform 77">
              <a:extLst>
                <a:ext uri="{FF2B5EF4-FFF2-40B4-BE49-F238E27FC236}">
                  <a16:creationId xmlns:a16="http://schemas.microsoft.com/office/drawing/2014/main" id="{DA633320-88B0-16F5-61BC-34DC3CF19508}"/>
                </a:ext>
              </a:extLst>
            </p:cNvPr>
            <p:cNvSpPr>
              <a:spLocks/>
            </p:cNvSpPr>
            <p:nvPr/>
          </p:nvSpPr>
          <p:spPr bwMode="auto">
            <a:xfrm>
              <a:off x="5813" y="1926"/>
              <a:ext cx="12" cy="401"/>
            </a:xfrm>
            <a:custGeom>
              <a:avLst/>
              <a:gdLst>
                <a:gd name="T0" fmla="*/ 0 w 19"/>
                <a:gd name="T1" fmla="*/ 0 h 667"/>
                <a:gd name="T2" fmla="*/ 0 w 19"/>
                <a:gd name="T3" fmla="*/ 0 h 667"/>
                <a:gd name="T4" fmla="*/ 19 w 19"/>
                <a:gd name="T5" fmla="*/ 0 h 667"/>
                <a:gd name="T6" fmla="*/ 19 w 19"/>
                <a:gd name="T7" fmla="*/ 667 h 667"/>
                <a:gd name="T8" fmla="*/ 0 w 19"/>
                <a:gd name="T9" fmla="*/ 667 h 667"/>
                <a:gd name="T10" fmla="*/ 0 w 19"/>
                <a:gd name="T11" fmla="*/ 0 h 667"/>
              </a:gdLst>
              <a:ahLst/>
              <a:cxnLst>
                <a:cxn ang="0">
                  <a:pos x="T0" y="T1"/>
                </a:cxn>
                <a:cxn ang="0">
                  <a:pos x="T2" y="T3"/>
                </a:cxn>
                <a:cxn ang="0">
                  <a:pos x="T4" y="T5"/>
                </a:cxn>
                <a:cxn ang="0">
                  <a:pos x="T6" y="T7"/>
                </a:cxn>
                <a:cxn ang="0">
                  <a:pos x="T8" y="T9"/>
                </a:cxn>
                <a:cxn ang="0">
                  <a:pos x="T10" y="T11"/>
                </a:cxn>
              </a:cxnLst>
              <a:rect l="0" t="0" r="r" b="b"/>
              <a:pathLst>
                <a:path w="19" h="667">
                  <a:moveTo>
                    <a:pt x="0" y="0"/>
                  </a:moveTo>
                  <a:lnTo>
                    <a:pt x="0" y="0"/>
                  </a:lnTo>
                  <a:lnTo>
                    <a:pt x="19" y="0"/>
                  </a:lnTo>
                  <a:lnTo>
                    <a:pt x="19" y="667"/>
                  </a:lnTo>
                  <a:lnTo>
                    <a:pt x="0" y="66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2" name="Freeform 78">
              <a:extLst>
                <a:ext uri="{FF2B5EF4-FFF2-40B4-BE49-F238E27FC236}">
                  <a16:creationId xmlns:a16="http://schemas.microsoft.com/office/drawing/2014/main" id="{E7490A1D-2209-D02C-1974-FA764C9B855D}"/>
                </a:ext>
              </a:extLst>
            </p:cNvPr>
            <p:cNvSpPr>
              <a:spLocks/>
            </p:cNvSpPr>
            <p:nvPr/>
          </p:nvSpPr>
          <p:spPr bwMode="auto">
            <a:xfrm>
              <a:off x="5838" y="1926"/>
              <a:ext cx="12" cy="401"/>
            </a:xfrm>
            <a:custGeom>
              <a:avLst/>
              <a:gdLst>
                <a:gd name="T0" fmla="*/ 0 w 20"/>
                <a:gd name="T1" fmla="*/ 0 h 667"/>
                <a:gd name="T2" fmla="*/ 0 w 20"/>
                <a:gd name="T3" fmla="*/ 0 h 667"/>
                <a:gd name="T4" fmla="*/ 20 w 20"/>
                <a:gd name="T5" fmla="*/ 0 h 667"/>
                <a:gd name="T6" fmla="*/ 20 w 20"/>
                <a:gd name="T7" fmla="*/ 667 h 667"/>
                <a:gd name="T8" fmla="*/ 0 w 20"/>
                <a:gd name="T9" fmla="*/ 667 h 667"/>
                <a:gd name="T10" fmla="*/ 0 w 20"/>
                <a:gd name="T11" fmla="*/ 0 h 667"/>
              </a:gdLst>
              <a:ahLst/>
              <a:cxnLst>
                <a:cxn ang="0">
                  <a:pos x="T0" y="T1"/>
                </a:cxn>
                <a:cxn ang="0">
                  <a:pos x="T2" y="T3"/>
                </a:cxn>
                <a:cxn ang="0">
                  <a:pos x="T4" y="T5"/>
                </a:cxn>
                <a:cxn ang="0">
                  <a:pos x="T6" y="T7"/>
                </a:cxn>
                <a:cxn ang="0">
                  <a:pos x="T8" y="T9"/>
                </a:cxn>
                <a:cxn ang="0">
                  <a:pos x="T10" y="T11"/>
                </a:cxn>
              </a:cxnLst>
              <a:rect l="0" t="0" r="r" b="b"/>
              <a:pathLst>
                <a:path w="20" h="667">
                  <a:moveTo>
                    <a:pt x="0" y="0"/>
                  </a:moveTo>
                  <a:lnTo>
                    <a:pt x="0" y="0"/>
                  </a:lnTo>
                  <a:lnTo>
                    <a:pt x="20" y="0"/>
                  </a:lnTo>
                  <a:lnTo>
                    <a:pt x="20" y="667"/>
                  </a:lnTo>
                  <a:lnTo>
                    <a:pt x="0" y="66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3" name="Freeform 79">
              <a:extLst>
                <a:ext uri="{FF2B5EF4-FFF2-40B4-BE49-F238E27FC236}">
                  <a16:creationId xmlns:a16="http://schemas.microsoft.com/office/drawing/2014/main" id="{E111CB2F-3A35-99BB-6BB3-536D22B304A9}"/>
                </a:ext>
              </a:extLst>
            </p:cNvPr>
            <p:cNvSpPr>
              <a:spLocks/>
            </p:cNvSpPr>
            <p:nvPr/>
          </p:nvSpPr>
          <p:spPr bwMode="auto">
            <a:xfrm>
              <a:off x="5864" y="1926"/>
              <a:ext cx="12" cy="419"/>
            </a:xfrm>
            <a:custGeom>
              <a:avLst/>
              <a:gdLst>
                <a:gd name="T0" fmla="*/ 0 w 20"/>
                <a:gd name="T1" fmla="*/ 0 h 697"/>
                <a:gd name="T2" fmla="*/ 0 w 20"/>
                <a:gd name="T3" fmla="*/ 0 h 697"/>
                <a:gd name="T4" fmla="*/ 20 w 20"/>
                <a:gd name="T5" fmla="*/ 0 h 697"/>
                <a:gd name="T6" fmla="*/ 20 w 20"/>
                <a:gd name="T7" fmla="*/ 697 h 697"/>
                <a:gd name="T8" fmla="*/ 0 w 20"/>
                <a:gd name="T9" fmla="*/ 697 h 697"/>
                <a:gd name="T10" fmla="*/ 0 w 20"/>
                <a:gd name="T11" fmla="*/ 0 h 697"/>
              </a:gdLst>
              <a:ahLst/>
              <a:cxnLst>
                <a:cxn ang="0">
                  <a:pos x="T0" y="T1"/>
                </a:cxn>
                <a:cxn ang="0">
                  <a:pos x="T2" y="T3"/>
                </a:cxn>
                <a:cxn ang="0">
                  <a:pos x="T4" y="T5"/>
                </a:cxn>
                <a:cxn ang="0">
                  <a:pos x="T6" y="T7"/>
                </a:cxn>
                <a:cxn ang="0">
                  <a:pos x="T8" y="T9"/>
                </a:cxn>
                <a:cxn ang="0">
                  <a:pos x="T10" y="T11"/>
                </a:cxn>
              </a:cxnLst>
              <a:rect l="0" t="0" r="r" b="b"/>
              <a:pathLst>
                <a:path w="20" h="697">
                  <a:moveTo>
                    <a:pt x="0" y="0"/>
                  </a:moveTo>
                  <a:lnTo>
                    <a:pt x="0" y="0"/>
                  </a:lnTo>
                  <a:lnTo>
                    <a:pt x="20" y="0"/>
                  </a:lnTo>
                  <a:lnTo>
                    <a:pt x="20" y="697"/>
                  </a:lnTo>
                  <a:lnTo>
                    <a:pt x="0" y="69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4" name="Freeform 80">
              <a:extLst>
                <a:ext uri="{FF2B5EF4-FFF2-40B4-BE49-F238E27FC236}">
                  <a16:creationId xmlns:a16="http://schemas.microsoft.com/office/drawing/2014/main" id="{01E3C70C-FF01-0652-0B57-FDCEDD4C25A2}"/>
                </a:ext>
              </a:extLst>
            </p:cNvPr>
            <p:cNvSpPr>
              <a:spLocks/>
            </p:cNvSpPr>
            <p:nvPr/>
          </p:nvSpPr>
          <p:spPr bwMode="auto">
            <a:xfrm>
              <a:off x="5890" y="1926"/>
              <a:ext cx="12" cy="431"/>
            </a:xfrm>
            <a:custGeom>
              <a:avLst/>
              <a:gdLst>
                <a:gd name="T0" fmla="*/ 0 w 20"/>
                <a:gd name="T1" fmla="*/ 0 h 717"/>
                <a:gd name="T2" fmla="*/ 0 w 20"/>
                <a:gd name="T3" fmla="*/ 0 h 717"/>
                <a:gd name="T4" fmla="*/ 20 w 20"/>
                <a:gd name="T5" fmla="*/ 0 h 717"/>
                <a:gd name="T6" fmla="*/ 20 w 20"/>
                <a:gd name="T7" fmla="*/ 717 h 717"/>
                <a:gd name="T8" fmla="*/ 0 w 20"/>
                <a:gd name="T9" fmla="*/ 717 h 717"/>
                <a:gd name="T10" fmla="*/ 0 w 20"/>
                <a:gd name="T11" fmla="*/ 0 h 717"/>
              </a:gdLst>
              <a:ahLst/>
              <a:cxnLst>
                <a:cxn ang="0">
                  <a:pos x="T0" y="T1"/>
                </a:cxn>
                <a:cxn ang="0">
                  <a:pos x="T2" y="T3"/>
                </a:cxn>
                <a:cxn ang="0">
                  <a:pos x="T4" y="T5"/>
                </a:cxn>
                <a:cxn ang="0">
                  <a:pos x="T6" y="T7"/>
                </a:cxn>
                <a:cxn ang="0">
                  <a:pos x="T8" y="T9"/>
                </a:cxn>
                <a:cxn ang="0">
                  <a:pos x="T10" y="T11"/>
                </a:cxn>
              </a:cxnLst>
              <a:rect l="0" t="0" r="r" b="b"/>
              <a:pathLst>
                <a:path w="20" h="717">
                  <a:moveTo>
                    <a:pt x="0" y="0"/>
                  </a:moveTo>
                  <a:lnTo>
                    <a:pt x="0" y="0"/>
                  </a:lnTo>
                  <a:lnTo>
                    <a:pt x="20" y="0"/>
                  </a:lnTo>
                  <a:lnTo>
                    <a:pt x="20" y="717"/>
                  </a:lnTo>
                  <a:lnTo>
                    <a:pt x="0" y="71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5" name="Freeform 81">
              <a:extLst>
                <a:ext uri="{FF2B5EF4-FFF2-40B4-BE49-F238E27FC236}">
                  <a16:creationId xmlns:a16="http://schemas.microsoft.com/office/drawing/2014/main" id="{26503BAD-EA9B-C21E-D8F6-8E6B87C98E55}"/>
                </a:ext>
              </a:extLst>
            </p:cNvPr>
            <p:cNvSpPr>
              <a:spLocks/>
            </p:cNvSpPr>
            <p:nvPr/>
          </p:nvSpPr>
          <p:spPr bwMode="auto">
            <a:xfrm>
              <a:off x="5915" y="1926"/>
              <a:ext cx="12" cy="437"/>
            </a:xfrm>
            <a:custGeom>
              <a:avLst/>
              <a:gdLst>
                <a:gd name="T0" fmla="*/ 0 w 20"/>
                <a:gd name="T1" fmla="*/ 0 h 727"/>
                <a:gd name="T2" fmla="*/ 0 w 20"/>
                <a:gd name="T3" fmla="*/ 0 h 727"/>
                <a:gd name="T4" fmla="*/ 20 w 20"/>
                <a:gd name="T5" fmla="*/ 0 h 727"/>
                <a:gd name="T6" fmla="*/ 20 w 20"/>
                <a:gd name="T7" fmla="*/ 727 h 727"/>
                <a:gd name="T8" fmla="*/ 0 w 20"/>
                <a:gd name="T9" fmla="*/ 727 h 727"/>
                <a:gd name="T10" fmla="*/ 0 w 20"/>
                <a:gd name="T11" fmla="*/ 0 h 727"/>
              </a:gdLst>
              <a:ahLst/>
              <a:cxnLst>
                <a:cxn ang="0">
                  <a:pos x="T0" y="T1"/>
                </a:cxn>
                <a:cxn ang="0">
                  <a:pos x="T2" y="T3"/>
                </a:cxn>
                <a:cxn ang="0">
                  <a:pos x="T4" y="T5"/>
                </a:cxn>
                <a:cxn ang="0">
                  <a:pos x="T6" y="T7"/>
                </a:cxn>
                <a:cxn ang="0">
                  <a:pos x="T8" y="T9"/>
                </a:cxn>
                <a:cxn ang="0">
                  <a:pos x="T10" y="T11"/>
                </a:cxn>
              </a:cxnLst>
              <a:rect l="0" t="0" r="r" b="b"/>
              <a:pathLst>
                <a:path w="20" h="727">
                  <a:moveTo>
                    <a:pt x="0" y="0"/>
                  </a:moveTo>
                  <a:lnTo>
                    <a:pt x="0" y="0"/>
                  </a:lnTo>
                  <a:lnTo>
                    <a:pt x="20" y="0"/>
                  </a:lnTo>
                  <a:lnTo>
                    <a:pt x="20" y="727"/>
                  </a:lnTo>
                  <a:lnTo>
                    <a:pt x="0" y="72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6" name="Freeform 82">
              <a:extLst>
                <a:ext uri="{FF2B5EF4-FFF2-40B4-BE49-F238E27FC236}">
                  <a16:creationId xmlns:a16="http://schemas.microsoft.com/office/drawing/2014/main" id="{317FB336-4B7F-6CE6-E512-D4E375A72126}"/>
                </a:ext>
              </a:extLst>
            </p:cNvPr>
            <p:cNvSpPr>
              <a:spLocks/>
            </p:cNvSpPr>
            <p:nvPr/>
          </p:nvSpPr>
          <p:spPr bwMode="auto">
            <a:xfrm>
              <a:off x="5941" y="1926"/>
              <a:ext cx="12" cy="443"/>
            </a:xfrm>
            <a:custGeom>
              <a:avLst/>
              <a:gdLst>
                <a:gd name="T0" fmla="*/ 0 w 20"/>
                <a:gd name="T1" fmla="*/ 0 h 737"/>
                <a:gd name="T2" fmla="*/ 0 w 20"/>
                <a:gd name="T3" fmla="*/ 0 h 737"/>
                <a:gd name="T4" fmla="*/ 20 w 20"/>
                <a:gd name="T5" fmla="*/ 0 h 737"/>
                <a:gd name="T6" fmla="*/ 20 w 20"/>
                <a:gd name="T7" fmla="*/ 737 h 737"/>
                <a:gd name="T8" fmla="*/ 0 w 20"/>
                <a:gd name="T9" fmla="*/ 737 h 737"/>
                <a:gd name="T10" fmla="*/ 0 w 20"/>
                <a:gd name="T11" fmla="*/ 0 h 737"/>
              </a:gdLst>
              <a:ahLst/>
              <a:cxnLst>
                <a:cxn ang="0">
                  <a:pos x="T0" y="T1"/>
                </a:cxn>
                <a:cxn ang="0">
                  <a:pos x="T2" y="T3"/>
                </a:cxn>
                <a:cxn ang="0">
                  <a:pos x="T4" y="T5"/>
                </a:cxn>
                <a:cxn ang="0">
                  <a:pos x="T6" y="T7"/>
                </a:cxn>
                <a:cxn ang="0">
                  <a:pos x="T8" y="T9"/>
                </a:cxn>
                <a:cxn ang="0">
                  <a:pos x="T10" y="T11"/>
                </a:cxn>
              </a:cxnLst>
              <a:rect l="0" t="0" r="r" b="b"/>
              <a:pathLst>
                <a:path w="20" h="737">
                  <a:moveTo>
                    <a:pt x="0" y="0"/>
                  </a:moveTo>
                  <a:lnTo>
                    <a:pt x="0" y="0"/>
                  </a:lnTo>
                  <a:lnTo>
                    <a:pt x="20" y="0"/>
                  </a:lnTo>
                  <a:lnTo>
                    <a:pt x="20" y="737"/>
                  </a:lnTo>
                  <a:lnTo>
                    <a:pt x="0" y="73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7" name="Freeform 83">
              <a:extLst>
                <a:ext uri="{FF2B5EF4-FFF2-40B4-BE49-F238E27FC236}">
                  <a16:creationId xmlns:a16="http://schemas.microsoft.com/office/drawing/2014/main" id="{7B95132A-A2D9-BA7B-2FFE-639BD8EBF2E2}"/>
                </a:ext>
              </a:extLst>
            </p:cNvPr>
            <p:cNvSpPr>
              <a:spLocks/>
            </p:cNvSpPr>
            <p:nvPr/>
          </p:nvSpPr>
          <p:spPr bwMode="auto">
            <a:xfrm>
              <a:off x="5967" y="1926"/>
              <a:ext cx="12" cy="461"/>
            </a:xfrm>
            <a:custGeom>
              <a:avLst/>
              <a:gdLst>
                <a:gd name="T0" fmla="*/ 0 w 20"/>
                <a:gd name="T1" fmla="*/ 0 h 767"/>
                <a:gd name="T2" fmla="*/ 0 w 20"/>
                <a:gd name="T3" fmla="*/ 0 h 767"/>
                <a:gd name="T4" fmla="*/ 20 w 20"/>
                <a:gd name="T5" fmla="*/ 0 h 767"/>
                <a:gd name="T6" fmla="*/ 20 w 20"/>
                <a:gd name="T7" fmla="*/ 767 h 767"/>
                <a:gd name="T8" fmla="*/ 0 w 20"/>
                <a:gd name="T9" fmla="*/ 767 h 767"/>
                <a:gd name="T10" fmla="*/ 0 w 20"/>
                <a:gd name="T11" fmla="*/ 0 h 767"/>
              </a:gdLst>
              <a:ahLst/>
              <a:cxnLst>
                <a:cxn ang="0">
                  <a:pos x="T0" y="T1"/>
                </a:cxn>
                <a:cxn ang="0">
                  <a:pos x="T2" y="T3"/>
                </a:cxn>
                <a:cxn ang="0">
                  <a:pos x="T4" y="T5"/>
                </a:cxn>
                <a:cxn ang="0">
                  <a:pos x="T6" y="T7"/>
                </a:cxn>
                <a:cxn ang="0">
                  <a:pos x="T8" y="T9"/>
                </a:cxn>
                <a:cxn ang="0">
                  <a:pos x="T10" y="T11"/>
                </a:cxn>
              </a:cxnLst>
              <a:rect l="0" t="0" r="r" b="b"/>
              <a:pathLst>
                <a:path w="20" h="767">
                  <a:moveTo>
                    <a:pt x="0" y="0"/>
                  </a:moveTo>
                  <a:lnTo>
                    <a:pt x="0" y="0"/>
                  </a:lnTo>
                  <a:lnTo>
                    <a:pt x="20" y="0"/>
                  </a:lnTo>
                  <a:lnTo>
                    <a:pt x="20" y="767"/>
                  </a:lnTo>
                  <a:lnTo>
                    <a:pt x="0" y="767"/>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8" name="Freeform 84">
              <a:extLst>
                <a:ext uri="{FF2B5EF4-FFF2-40B4-BE49-F238E27FC236}">
                  <a16:creationId xmlns:a16="http://schemas.microsoft.com/office/drawing/2014/main" id="{D055FEEB-AB65-BC40-5394-378DC3E6BB70}"/>
                </a:ext>
              </a:extLst>
            </p:cNvPr>
            <p:cNvSpPr>
              <a:spLocks/>
            </p:cNvSpPr>
            <p:nvPr/>
          </p:nvSpPr>
          <p:spPr bwMode="auto">
            <a:xfrm>
              <a:off x="5993" y="1926"/>
              <a:ext cx="11" cy="474"/>
            </a:xfrm>
            <a:custGeom>
              <a:avLst/>
              <a:gdLst>
                <a:gd name="T0" fmla="*/ 0 w 19"/>
                <a:gd name="T1" fmla="*/ 0 h 788"/>
                <a:gd name="T2" fmla="*/ 0 w 19"/>
                <a:gd name="T3" fmla="*/ 0 h 788"/>
                <a:gd name="T4" fmla="*/ 19 w 19"/>
                <a:gd name="T5" fmla="*/ 0 h 788"/>
                <a:gd name="T6" fmla="*/ 19 w 19"/>
                <a:gd name="T7" fmla="*/ 788 h 788"/>
                <a:gd name="T8" fmla="*/ 0 w 19"/>
                <a:gd name="T9" fmla="*/ 788 h 788"/>
                <a:gd name="T10" fmla="*/ 0 w 19"/>
                <a:gd name="T11" fmla="*/ 0 h 788"/>
              </a:gdLst>
              <a:ahLst/>
              <a:cxnLst>
                <a:cxn ang="0">
                  <a:pos x="T0" y="T1"/>
                </a:cxn>
                <a:cxn ang="0">
                  <a:pos x="T2" y="T3"/>
                </a:cxn>
                <a:cxn ang="0">
                  <a:pos x="T4" y="T5"/>
                </a:cxn>
                <a:cxn ang="0">
                  <a:pos x="T6" y="T7"/>
                </a:cxn>
                <a:cxn ang="0">
                  <a:pos x="T8" y="T9"/>
                </a:cxn>
                <a:cxn ang="0">
                  <a:pos x="T10" y="T11"/>
                </a:cxn>
              </a:cxnLst>
              <a:rect l="0" t="0" r="r" b="b"/>
              <a:pathLst>
                <a:path w="19" h="788">
                  <a:moveTo>
                    <a:pt x="0" y="0"/>
                  </a:moveTo>
                  <a:lnTo>
                    <a:pt x="0" y="0"/>
                  </a:lnTo>
                  <a:lnTo>
                    <a:pt x="19" y="0"/>
                  </a:lnTo>
                  <a:lnTo>
                    <a:pt x="19" y="788"/>
                  </a:lnTo>
                  <a:lnTo>
                    <a:pt x="0" y="78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9" name="Freeform 85">
              <a:extLst>
                <a:ext uri="{FF2B5EF4-FFF2-40B4-BE49-F238E27FC236}">
                  <a16:creationId xmlns:a16="http://schemas.microsoft.com/office/drawing/2014/main" id="{472B401B-5444-82ED-E969-F20B9403171D}"/>
                </a:ext>
              </a:extLst>
            </p:cNvPr>
            <p:cNvSpPr>
              <a:spLocks/>
            </p:cNvSpPr>
            <p:nvPr/>
          </p:nvSpPr>
          <p:spPr bwMode="auto">
            <a:xfrm>
              <a:off x="6018" y="1926"/>
              <a:ext cx="12" cy="474"/>
            </a:xfrm>
            <a:custGeom>
              <a:avLst/>
              <a:gdLst>
                <a:gd name="T0" fmla="*/ 0 w 20"/>
                <a:gd name="T1" fmla="*/ 0 h 788"/>
                <a:gd name="T2" fmla="*/ 0 w 20"/>
                <a:gd name="T3" fmla="*/ 0 h 788"/>
                <a:gd name="T4" fmla="*/ 20 w 20"/>
                <a:gd name="T5" fmla="*/ 0 h 788"/>
                <a:gd name="T6" fmla="*/ 20 w 20"/>
                <a:gd name="T7" fmla="*/ 788 h 788"/>
                <a:gd name="T8" fmla="*/ 0 w 20"/>
                <a:gd name="T9" fmla="*/ 788 h 788"/>
                <a:gd name="T10" fmla="*/ 0 w 20"/>
                <a:gd name="T11" fmla="*/ 0 h 788"/>
              </a:gdLst>
              <a:ahLst/>
              <a:cxnLst>
                <a:cxn ang="0">
                  <a:pos x="T0" y="T1"/>
                </a:cxn>
                <a:cxn ang="0">
                  <a:pos x="T2" y="T3"/>
                </a:cxn>
                <a:cxn ang="0">
                  <a:pos x="T4" y="T5"/>
                </a:cxn>
                <a:cxn ang="0">
                  <a:pos x="T6" y="T7"/>
                </a:cxn>
                <a:cxn ang="0">
                  <a:pos x="T8" y="T9"/>
                </a:cxn>
                <a:cxn ang="0">
                  <a:pos x="T10" y="T11"/>
                </a:cxn>
              </a:cxnLst>
              <a:rect l="0" t="0" r="r" b="b"/>
              <a:pathLst>
                <a:path w="20" h="788">
                  <a:moveTo>
                    <a:pt x="0" y="0"/>
                  </a:moveTo>
                  <a:lnTo>
                    <a:pt x="0" y="0"/>
                  </a:lnTo>
                  <a:lnTo>
                    <a:pt x="20" y="0"/>
                  </a:lnTo>
                  <a:lnTo>
                    <a:pt x="20" y="788"/>
                  </a:lnTo>
                  <a:lnTo>
                    <a:pt x="0" y="78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0" name="Freeform 86">
              <a:extLst>
                <a:ext uri="{FF2B5EF4-FFF2-40B4-BE49-F238E27FC236}">
                  <a16:creationId xmlns:a16="http://schemas.microsoft.com/office/drawing/2014/main" id="{8BEFDAA1-7783-6DDA-496D-C122EA5317BA}"/>
                </a:ext>
              </a:extLst>
            </p:cNvPr>
            <p:cNvSpPr>
              <a:spLocks/>
            </p:cNvSpPr>
            <p:nvPr/>
          </p:nvSpPr>
          <p:spPr bwMode="auto">
            <a:xfrm>
              <a:off x="6044" y="1926"/>
              <a:ext cx="12" cy="479"/>
            </a:xfrm>
            <a:custGeom>
              <a:avLst/>
              <a:gdLst>
                <a:gd name="T0" fmla="*/ 0 w 20"/>
                <a:gd name="T1" fmla="*/ 0 h 797"/>
                <a:gd name="T2" fmla="*/ 0 w 20"/>
                <a:gd name="T3" fmla="*/ 0 h 797"/>
                <a:gd name="T4" fmla="*/ 20 w 20"/>
                <a:gd name="T5" fmla="*/ 0 h 797"/>
                <a:gd name="T6" fmla="*/ 20 w 20"/>
                <a:gd name="T7" fmla="*/ 797 h 797"/>
                <a:gd name="T8" fmla="*/ 0 w 20"/>
                <a:gd name="T9" fmla="*/ 797 h 797"/>
                <a:gd name="T10" fmla="*/ 0 w 20"/>
                <a:gd name="T11" fmla="*/ 0 h 797"/>
              </a:gdLst>
              <a:ahLst/>
              <a:cxnLst>
                <a:cxn ang="0">
                  <a:pos x="T0" y="T1"/>
                </a:cxn>
                <a:cxn ang="0">
                  <a:pos x="T2" y="T3"/>
                </a:cxn>
                <a:cxn ang="0">
                  <a:pos x="T4" y="T5"/>
                </a:cxn>
                <a:cxn ang="0">
                  <a:pos x="T6" y="T7"/>
                </a:cxn>
                <a:cxn ang="0">
                  <a:pos x="T8" y="T9"/>
                </a:cxn>
                <a:cxn ang="0">
                  <a:pos x="T10" y="T11"/>
                </a:cxn>
              </a:cxnLst>
              <a:rect l="0" t="0" r="r" b="b"/>
              <a:pathLst>
                <a:path w="20" h="797">
                  <a:moveTo>
                    <a:pt x="0" y="0"/>
                  </a:moveTo>
                  <a:lnTo>
                    <a:pt x="0" y="0"/>
                  </a:lnTo>
                  <a:lnTo>
                    <a:pt x="20" y="0"/>
                  </a:lnTo>
                  <a:lnTo>
                    <a:pt x="20" y="797"/>
                  </a:lnTo>
                  <a:lnTo>
                    <a:pt x="0" y="79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1" name="Freeform 87">
              <a:extLst>
                <a:ext uri="{FF2B5EF4-FFF2-40B4-BE49-F238E27FC236}">
                  <a16:creationId xmlns:a16="http://schemas.microsoft.com/office/drawing/2014/main" id="{249B0827-7584-2769-8180-D7D5B275AEE4}"/>
                </a:ext>
              </a:extLst>
            </p:cNvPr>
            <p:cNvSpPr>
              <a:spLocks/>
            </p:cNvSpPr>
            <p:nvPr/>
          </p:nvSpPr>
          <p:spPr bwMode="auto">
            <a:xfrm>
              <a:off x="6070" y="1926"/>
              <a:ext cx="11" cy="492"/>
            </a:xfrm>
            <a:custGeom>
              <a:avLst/>
              <a:gdLst>
                <a:gd name="T0" fmla="*/ 0 w 19"/>
                <a:gd name="T1" fmla="*/ 0 h 818"/>
                <a:gd name="T2" fmla="*/ 0 w 19"/>
                <a:gd name="T3" fmla="*/ 0 h 818"/>
                <a:gd name="T4" fmla="*/ 19 w 19"/>
                <a:gd name="T5" fmla="*/ 0 h 818"/>
                <a:gd name="T6" fmla="*/ 19 w 19"/>
                <a:gd name="T7" fmla="*/ 818 h 818"/>
                <a:gd name="T8" fmla="*/ 0 w 19"/>
                <a:gd name="T9" fmla="*/ 818 h 818"/>
                <a:gd name="T10" fmla="*/ 0 w 19"/>
                <a:gd name="T11" fmla="*/ 0 h 818"/>
              </a:gdLst>
              <a:ahLst/>
              <a:cxnLst>
                <a:cxn ang="0">
                  <a:pos x="T0" y="T1"/>
                </a:cxn>
                <a:cxn ang="0">
                  <a:pos x="T2" y="T3"/>
                </a:cxn>
                <a:cxn ang="0">
                  <a:pos x="T4" y="T5"/>
                </a:cxn>
                <a:cxn ang="0">
                  <a:pos x="T6" y="T7"/>
                </a:cxn>
                <a:cxn ang="0">
                  <a:pos x="T8" y="T9"/>
                </a:cxn>
                <a:cxn ang="0">
                  <a:pos x="T10" y="T11"/>
                </a:cxn>
              </a:cxnLst>
              <a:rect l="0" t="0" r="r" b="b"/>
              <a:pathLst>
                <a:path w="19" h="818">
                  <a:moveTo>
                    <a:pt x="0" y="0"/>
                  </a:moveTo>
                  <a:lnTo>
                    <a:pt x="0" y="0"/>
                  </a:lnTo>
                  <a:lnTo>
                    <a:pt x="19" y="0"/>
                  </a:lnTo>
                  <a:lnTo>
                    <a:pt x="19" y="818"/>
                  </a:lnTo>
                  <a:lnTo>
                    <a:pt x="0" y="81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2" name="Freeform 88">
              <a:extLst>
                <a:ext uri="{FF2B5EF4-FFF2-40B4-BE49-F238E27FC236}">
                  <a16:creationId xmlns:a16="http://schemas.microsoft.com/office/drawing/2014/main" id="{678342A3-3699-67E3-4C8C-A8961AEDE2AC}"/>
                </a:ext>
              </a:extLst>
            </p:cNvPr>
            <p:cNvSpPr>
              <a:spLocks/>
            </p:cNvSpPr>
            <p:nvPr/>
          </p:nvSpPr>
          <p:spPr bwMode="auto">
            <a:xfrm>
              <a:off x="6095" y="1926"/>
              <a:ext cx="12" cy="510"/>
            </a:xfrm>
            <a:custGeom>
              <a:avLst/>
              <a:gdLst>
                <a:gd name="T0" fmla="*/ 0 w 20"/>
                <a:gd name="T1" fmla="*/ 0 h 847"/>
                <a:gd name="T2" fmla="*/ 0 w 20"/>
                <a:gd name="T3" fmla="*/ 0 h 847"/>
                <a:gd name="T4" fmla="*/ 20 w 20"/>
                <a:gd name="T5" fmla="*/ 0 h 847"/>
                <a:gd name="T6" fmla="*/ 20 w 20"/>
                <a:gd name="T7" fmla="*/ 847 h 847"/>
                <a:gd name="T8" fmla="*/ 0 w 20"/>
                <a:gd name="T9" fmla="*/ 847 h 847"/>
                <a:gd name="T10" fmla="*/ 0 w 20"/>
                <a:gd name="T11" fmla="*/ 0 h 847"/>
              </a:gdLst>
              <a:ahLst/>
              <a:cxnLst>
                <a:cxn ang="0">
                  <a:pos x="T0" y="T1"/>
                </a:cxn>
                <a:cxn ang="0">
                  <a:pos x="T2" y="T3"/>
                </a:cxn>
                <a:cxn ang="0">
                  <a:pos x="T4" y="T5"/>
                </a:cxn>
                <a:cxn ang="0">
                  <a:pos x="T6" y="T7"/>
                </a:cxn>
                <a:cxn ang="0">
                  <a:pos x="T8" y="T9"/>
                </a:cxn>
                <a:cxn ang="0">
                  <a:pos x="T10" y="T11"/>
                </a:cxn>
              </a:cxnLst>
              <a:rect l="0" t="0" r="r" b="b"/>
              <a:pathLst>
                <a:path w="20" h="847">
                  <a:moveTo>
                    <a:pt x="0" y="0"/>
                  </a:moveTo>
                  <a:lnTo>
                    <a:pt x="0" y="0"/>
                  </a:lnTo>
                  <a:lnTo>
                    <a:pt x="20" y="0"/>
                  </a:lnTo>
                  <a:lnTo>
                    <a:pt x="20" y="847"/>
                  </a:lnTo>
                  <a:lnTo>
                    <a:pt x="0" y="8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3" name="Freeform 89">
              <a:extLst>
                <a:ext uri="{FF2B5EF4-FFF2-40B4-BE49-F238E27FC236}">
                  <a16:creationId xmlns:a16="http://schemas.microsoft.com/office/drawing/2014/main" id="{86FC62C2-6AAC-B47A-4BF9-FDC0C192DCB4}"/>
                </a:ext>
              </a:extLst>
            </p:cNvPr>
            <p:cNvSpPr>
              <a:spLocks/>
            </p:cNvSpPr>
            <p:nvPr/>
          </p:nvSpPr>
          <p:spPr bwMode="auto">
            <a:xfrm>
              <a:off x="6121" y="1926"/>
              <a:ext cx="12" cy="510"/>
            </a:xfrm>
            <a:custGeom>
              <a:avLst/>
              <a:gdLst>
                <a:gd name="T0" fmla="*/ 0 w 20"/>
                <a:gd name="T1" fmla="*/ 0 h 847"/>
                <a:gd name="T2" fmla="*/ 0 w 20"/>
                <a:gd name="T3" fmla="*/ 0 h 847"/>
                <a:gd name="T4" fmla="*/ 20 w 20"/>
                <a:gd name="T5" fmla="*/ 0 h 847"/>
                <a:gd name="T6" fmla="*/ 20 w 20"/>
                <a:gd name="T7" fmla="*/ 847 h 847"/>
                <a:gd name="T8" fmla="*/ 0 w 20"/>
                <a:gd name="T9" fmla="*/ 847 h 847"/>
                <a:gd name="T10" fmla="*/ 0 w 20"/>
                <a:gd name="T11" fmla="*/ 0 h 847"/>
              </a:gdLst>
              <a:ahLst/>
              <a:cxnLst>
                <a:cxn ang="0">
                  <a:pos x="T0" y="T1"/>
                </a:cxn>
                <a:cxn ang="0">
                  <a:pos x="T2" y="T3"/>
                </a:cxn>
                <a:cxn ang="0">
                  <a:pos x="T4" y="T5"/>
                </a:cxn>
                <a:cxn ang="0">
                  <a:pos x="T6" y="T7"/>
                </a:cxn>
                <a:cxn ang="0">
                  <a:pos x="T8" y="T9"/>
                </a:cxn>
                <a:cxn ang="0">
                  <a:pos x="T10" y="T11"/>
                </a:cxn>
              </a:cxnLst>
              <a:rect l="0" t="0" r="r" b="b"/>
              <a:pathLst>
                <a:path w="20" h="847">
                  <a:moveTo>
                    <a:pt x="0" y="0"/>
                  </a:moveTo>
                  <a:lnTo>
                    <a:pt x="0" y="0"/>
                  </a:lnTo>
                  <a:lnTo>
                    <a:pt x="20" y="0"/>
                  </a:lnTo>
                  <a:lnTo>
                    <a:pt x="20" y="847"/>
                  </a:lnTo>
                  <a:lnTo>
                    <a:pt x="0" y="8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4" name="Freeform 90">
              <a:extLst>
                <a:ext uri="{FF2B5EF4-FFF2-40B4-BE49-F238E27FC236}">
                  <a16:creationId xmlns:a16="http://schemas.microsoft.com/office/drawing/2014/main" id="{0E44A9B5-0312-E18D-C4D3-981ADA8A5E59}"/>
                </a:ext>
              </a:extLst>
            </p:cNvPr>
            <p:cNvSpPr>
              <a:spLocks/>
            </p:cNvSpPr>
            <p:nvPr/>
          </p:nvSpPr>
          <p:spPr bwMode="auto">
            <a:xfrm>
              <a:off x="6146" y="1926"/>
              <a:ext cx="12" cy="510"/>
            </a:xfrm>
            <a:custGeom>
              <a:avLst/>
              <a:gdLst>
                <a:gd name="T0" fmla="*/ 0 w 20"/>
                <a:gd name="T1" fmla="*/ 0 h 847"/>
                <a:gd name="T2" fmla="*/ 0 w 20"/>
                <a:gd name="T3" fmla="*/ 0 h 847"/>
                <a:gd name="T4" fmla="*/ 20 w 20"/>
                <a:gd name="T5" fmla="*/ 0 h 847"/>
                <a:gd name="T6" fmla="*/ 20 w 20"/>
                <a:gd name="T7" fmla="*/ 847 h 847"/>
                <a:gd name="T8" fmla="*/ 0 w 20"/>
                <a:gd name="T9" fmla="*/ 847 h 847"/>
                <a:gd name="T10" fmla="*/ 0 w 20"/>
                <a:gd name="T11" fmla="*/ 0 h 847"/>
              </a:gdLst>
              <a:ahLst/>
              <a:cxnLst>
                <a:cxn ang="0">
                  <a:pos x="T0" y="T1"/>
                </a:cxn>
                <a:cxn ang="0">
                  <a:pos x="T2" y="T3"/>
                </a:cxn>
                <a:cxn ang="0">
                  <a:pos x="T4" y="T5"/>
                </a:cxn>
                <a:cxn ang="0">
                  <a:pos x="T6" y="T7"/>
                </a:cxn>
                <a:cxn ang="0">
                  <a:pos x="T8" y="T9"/>
                </a:cxn>
                <a:cxn ang="0">
                  <a:pos x="T10" y="T11"/>
                </a:cxn>
              </a:cxnLst>
              <a:rect l="0" t="0" r="r" b="b"/>
              <a:pathLst>
                <a:path w="20" h="847">
                  <a:moveTo>
                    <a:pt x="0" y="0"/>
                  </a:moveTo>
                  <a:lnTo>
                    <a:pt x="0" y="0"/>
                  </a:lnTo>
                  <a:lnTo>
                    <a:pt x="20" y="0"/>
                  </a:lnTo>
                  <a:lnTo>
                    <a:pt x="20" y="847"/>
                  </a:lnTo>
                  <a:lnTo>
                    <a:pt x="0" y="8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5" name="Freeform 91">
              <a:extLst>
                <a:ext uri="{FF2B5EF4-FFF2-40B4-BE49-F238E27FC236}">
                  <a16:creationId xmlns:a16="http://schemas.microsoft.com/office/drawing/2014/main" id="{56487C5F-FE57-9AE9-2391-6966FCB1603E}"/>
                </a:ext>
              </a:extLst>
            </p:cNvPr>
            <p:cNvSpPr>
              <a:spLocks/>
            </p:cNvSpPr>
            <p:nvPr/>
          </p:nvSpPr>
          <p:spPr bwMode="auto">
            <a:xfrm>
              <a:off x="6172" y="1926"/>
              <a:ext cx="12" cy="510"/>
            </a:xfrm>
            <a:custGeom>
              <a:avLst/>
              <a:gdLst>
                <a:gd name="T0" fmla="*/ 0 w 20"/>
                <a:gd name="T1" fmla="*/ 0 h 847"/>
                <a:gd name="T2" fmla="*/ 0 w 20"/>
                <a:gd name="T3" fmla="*/ 0 h 847"/>
                <a:gd name="T4" fmla="*/ 20 w 20"/>
                <a:gd name="T5" fmla="*/ 0 h 847"/>
                <a:gd name="T6" fmla="*/ 20 w 20"/>
                <a:gd name="T7" fmla="*/ 847 h 847"/>
                <a:gd name="T8" fmla="*/ 0 w 20"/>
                <a:gd name="T9" fmla="*/ 847 h 847"/>
                <a:gd name="T10" fmla="*/ 0 w 20"/>
                <a:gd name="T11" fmla="*/ 0 h 847"/>
              </a:gdLst>
              <a:ahLst/>
              <a:cxnLst>
                <a:cxn ang="0">
                  <a:pos x="T0" y="T1"/>
                </a:cxn>
                <a:cxn ang="0">
                  <a:pos x="T2" y="T3"/>
                </a:cxn>
                <a:cxn ang="0">
                  <a:pos x="T4" y="T5"/>
                </a:cxn>
                <a:cxn ang="0">
                  <a:pos x="T6" y="T7"/>
                </a:cxn>
                <a:cxn ang="0">
                  <a:pos x="T8" y="T9"/>
                </a:cxn>
                <a:cxn ang="0">
                  <a:pos x="T10" y="T11"/>
                </a:cxn>
              </a:cxnLst>
              <a:rect l="0" t="0" r="r" b="b"/>
              <a:pathLst>
                <a:path w="20" h="847">
                  <a:moveTo>
                    <a:pt x="0" y="0"/>
                  </a:moveTo>
                  <a:lnTo>
                    <a:pt x="0" y="0"/>
                  </a:lnTo>
                  <a:lnTo>
                    <a:pt x="20" y="0"/>
                  </a:lnTo>
                  <a:lnTo>
                    <a:pt x="20" y="847"/>
                  </a:lnTo>
                  <a:lnTo>
                    <a:pt x="0" y="8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6" name="Freeform 92">
              <a:extLst>
                <a:ext uri="{FF2B5EF4-FFF2-40B4-BE49-F238E27FC236}">
                  <a16:creationId xmlns:a16="http://schemas.microsoft.com/office/drawing/2014/main" id="{7A4FBF17-D356-718D-F4E9-047A1873B40E}"/>
                </a:ext>
              </a:extLst>
            </p:cNvPr>
            <p:cNvSpPr>
              <a:spLocks/>
            </p:cNvSpPr>
            <p:nvPr/>
          </p:nvSpPr>
          <p:spPr bwMode="auto">
            <a:xfrm>
              <a:off x="6198" y="1926"/>
              <a:ext cx="12" cy="522"/>
            </a:xfrm>
            <a:custGeom>
              <a:avLst/>
              <a:gdLst>
                <a:gd name="T0" fmla="*/ 0 w 20"/>
                <a:gd name="T1" fmla="*/ 0 h 868"/>
                <a:gd name="T2" fmla="*/ 0 w 20"/>
                <a:gd name="T3" fmla="*/ 0 h 868"/>
                <a:gd name="T4" fmla="*/ 20 w 20"/>
                <a:gd name="T5" fmla="*/ 0 h 868"/>
                <a:gd name="T6" fmla="*/ 20 w 20"/>
                <a:gd name="T7" fmla="*/ 868 h 868"/>
                <a:gd name="T8" fmla="*/ 0 w 20"/>
                <a:gd name="T9" fmla="*/ 868 h 868"/>
                <a:gd name="T10" fmla="*/ 0 w 20"/>
                <a:gd name="T11" fmla="*/ 0 h 868"/>
              </a:gdLst>
              <a:ahLst/>
              <a:cxnLst>
                <a:cxn ang="0">
                  <a:pos x="T0" y="T1"/>
                </a:cxn>
                <a:cxn ang="0">
                  <a:pos x="T2" y="T3"/>
                </a:cxn>
                <a:cxn ang="0">
                  <a:pos x="T4" y="T5"/>
                </a:cxn>
                <a:cxn ang="0">
                  <a:pos x="T6" y="T7"/>
                </a:cxn>
                <a:cxn ang="0">
                  <a:pos x="T8" y="T9"/>
                </a:cxn>
                <a:cxn ang="0">
                  <a:pos x="T10" y="T11"/>
                </a:cxn>
              </a:cxnLst>
              <a:rect l="0" t="0" r="r" b="b"/>
              <a:pathLst>
                <a:path w="20" h="868">
                  <a:moveTo>
                    <a:pt x="0" y="0"/>
                  </a:moveTo>
                  <a:lnTo>
                    <a:pt x="0" y="0"/>
                  </a:lnTo>
                  <a:lnTo>
                    <a:pt x="20" y="0"/>
                  </a:lnTo>
                  <a:lnTo>
                    <a:pt x="20" y="868"/>
                  </a:lnTo>
                  <a:lnTo>
                    <a:pt x="0" y="86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7" name="Freeform 93">
              <a:extLst>
                <a:ext uri="{FF2B5EF4-FFF2-40B4-BE49-F238E27FC236}">
                  <a16:creationId xmlns:a16="http://schemas.microsoft.com/office/drawing/2014/main" id="{8446B1EA-E283-A833-5987-DB7A2B796276}"/>
                </a:ext>
              </a:extLst>
            </p:cNvPr>
            <p:cNvSpPr>
              <a:spLocks/>
            </p:cNvSpPr>
            <p:nvPr/>
          </p:nvSpPr>
          <p:spPr bwMode="auto">
            <a:xfrm>
              <a:off x="6223" y="1926"/>
              <a:ext cx="12" cy="528"/>
            </a:xfrm>
            <a:custGeom>
              <a:avLst/>
              <a:gdLst>
                <a:gd name="T0" fmla="*/ 0 w 20"/>
                <a:gd name="T1" fmla="*/ 0 h 877"/>
                <a:gd name="T2" fmla="*/ 0 w 20"/>
                <a:gd name="T3" fmla="*/ 0 h 877"/>
                <a:gd name="T4" fmla="*/ 20 w 20"/>
                <a:gd name="T5" fmla="*/ 0 h 877"/>
                <a:gd name="T6" fmla="*/ 20 w 20"/>
                <a:gd name="T7" fmla="*/ 877 h 877"/>
                <a:gd name="T8" fmla="*/ 0 w 20"/>
                <a:gd name="T9" fmla="*/ 877 h 877"/>
                <a:gd name="T10" fmla="*/ 0 w 20"/>
                <a:gd name="T11" fmla="*/ 0 h 877"/>
              </a:gdLst>
              <a:ahLst/>
              <a:cxnLst>
                <a:cxn ang="0">
                  <a:pos x="T0" y="T1"/>
                </a:cxn>
                <a:cxn ang="0">
                  <a:pos x="T2" y="T3"/>
                </a:cxn>
                <a:cxn ang="0">
                  <a:pos x="T4" y="T5"/>
                </a:cxn>
                <a:cxn ang="0">
                  <a:pos x="T6" y="T7"/>
                </a:cxn>
                <a:cxn ang="0">
                  <a:pos x="T8" y="T9"/>
                </a:cxn>
                <a:cxn ang="0">
                  <a:pos x="T10" y="T11"/>
                </a:cxn>
              </a:cxnLst>
              <a:rect l="0" t="0" r="r" b="b"/>
              <a:pathLst>
                <a:path w="20" h="877">
                  <a:moveTo>
                    <a:pt x="0" y="0"/>
                  </a:moveTo>
                  <a:lnTo>
                    <a:pt x="0" y="0"/>
                  </a:lnTo>
                  <a:lnTo>
                    <a:pt x="20" y="0"/>
                  </a:lnTo>
                  <a:lnTo>
                    <a:pt x="20" y="877"/>
                  </a:lnTo>
                  <a:lnTo>
                    <a:pt x="0" y="87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8" name="Freeform 94">
              <a:extLst>
                <a:ext uri="{FF2B5EF4-FFF2-40B4-BE49-F238E27FC236}">
                  <a16:creationId xmlns:a16="http://schemas.microsoft.com/office/drawing/2014/main" id="{530B8402-F13A-57FF-1253-F74482E0D5B2}"/>
                </a:ext>
              </a:extLst>
            </p:cNvPr>
            <p:cNvSpPr>
              <a:spLocks/>
            </p:cNvSpPr>
            <p:nvPr/>
          </p:nvSpPr>
          <p:spPr bwMode="auto">
            <a:xfrm>
              <a:off x="6249" y="1926"/>
              <a:ext cx="12" cy="534"/>
            </a:xfrm>
            <a:custGeom>
              <a:avLst/>
              <a:gdLst>
                <a:gd name="T0" fmla="*/ 0 w 19"/>
                <a:gd name="T1" fmla="*/ 0 h 888"/>
                <a:gd name="T2" fmla="*/ 0 w 19"/>
                <a:gd name="T3" fmla="*/ 0 h 888"/>
                <a:gd name="T4" fmla="*/ 19 w 19"/>
                <a:gd name="T5" fmla="*/ 0 h 888"/>
                <a:gd name="T6" fmla="*/ 19 w 19"/>
                <a:gd name="T7" fmla="*/ 888 h 888"/>
                <a:gd name="T8" fmla="*/ 0 w 19"/>
                <a:gd name="T9" fmla="*/ 888 h 888"/>
                <a:gd name="T10" fmla="*/ 0 w 19"/>
                <a:gd name="T11" fmla="*/ 0 h 888"/>
              </a:gdLst>
              <a:ahLst/>
              <a:cxnLst>
                <a:cxn ang="0">
                  <a:pos x="T0" y="T1"/>
                </a:cxn>
                <a:cxn ang="0">
                  <a:pos x="T2" y="T3"/>
                </a:cxn>
                <a:cxn ang="0">
                  <a:pos x="T4" y="T5"/>
                </a:cxn>
                <a:cxn ang="0">
                  <a:pos x="T6" y="T7"/>
                </a:cxn>
                <a:cxn ang="0">
                  <a:pos x="T8" y="T9"/>
                </a:cxn>
                <a:cxn ang="0">
                  <a:pos x="T10" y="T11"/>
                </a:cxn>
              </a:cxnLst>
              <a:rect l="0" t="0" r="r" b="b"/>
              <a:pathLst>
                <a:path w="19" h="888">
                  <a:moveTo>
                    <a:pt x="0" y="0"/>
                  </a:moveTo>
                  <a:lnTo>
                    <a:pt x="0" y="0"/>
                  </a:lnTo>
                  <a:lnTo>
                    <a:pt x="19" y="0"/>
                  </a:lnTo>
                  <a:lnTo>
                    <a:pt x="19" y="888"/>
                  </a:lnTo>
                  <a:lnTo>
                    <a:pt x="0" y="88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9" name="Freeform 95">
              <a:extLst>
                <a:ext uri="{FF2B5EF4-FFF2-40B4-BE49-F238E27FC236}">
                  <a16:creationId xmlns:a16="http://schemas.microsoft.com/office/drawing/2014/main" id="{6999B833-8276-239A-8A23-D827BEDE4546}"/>
                </a:ext>
              </a:extLst>
            </p:cNvPr>
            <p:cNvSpPr>
              <a:spLocks/>
            </p:cNvSpPr>
            <p:nvPr/>
          </p:nvSpPr>
          <p:spPr bwMode="auto">
            <a:xfrm>
              <a:off x="6274" y="1926"/>
              <a:ext cx="12" cy="558"/>
            </a:xfrm>
            <a:custGeom>
              <a:avLst/>
              <a:gdLst>
                <a:gd name="T0" fmla="*/ 0 w 20"/>
                <a:gd name="T1" fmla="*/ 0 h 928"/>
                <a:gd name="T2" fmla="*/ 0 w 20"/>
                <a:gd name="T3" fmla="*/ 0 h 928"/>
                <a:gd name="T4" fmla="*/ 20 w 20"/>
                <a:gd name="T5" fmla="*/ 0 h 928"/>
                <a:gd name="T6" fmla="*/ 20 w 20"/>
                <a:gd name="T7" fmla="*/ 928 h 928"/>
                <a:gd name="T8" fmla="*/ 0 w 20"/>
                <a:gd name="T9" fmla="*/ 928 h 928"/>
                <a:gd name="T10" fmla="*/ 0 w 20"/>
                <a:gd name="T11" fmla="*/ 0 h 928"/>
              </a:gdLst>
              <a:ahLst/>
              <a:cxnLst>
                <a:cxn ang="0">
                  <a:pos x="T0" y="T1"/>
                </a:cxn>
                <a:cxn ang="0">
                  <a:pos x="T2" y="T3"/>
                </a:cxn>
                <a:cxn ang="0">
                  <a:pos x="T4" y="T5"/>
                </a:cxn>
                <a:cxn ang="0">
                  <a:pos x="T6" y="T7"/>
                </a:cxn>
                <a:cxn ang="0">
                  <a:pos x="T8" y="T9"/>
                </a:cxn>
                <a:cxn ang="0">
                  <a:pos x="T10" y="T11"/>
                </a:cxn>
              </a:cxnLst>
              <a:rect l="0" t="0" r="r" b="b"/>
              <a:pathLst>
                <a:path w="20" h="928">
                  <a:moveTo>
                    <a:pt x="0" y="0"/>
                  </a:moveTo>
                  <a:lnTo>
                    <a:pt x="0" y="0"/>
                  </a:lnTo>
                  <a:lnTo>
                    <a:pt x="20" y="0"/>
                  </a:lnTo>
                  <a:lnTo>
                    <a:pt x="20" y="928"/>
                  </a:lnTo>
                  <a:lnTo>
                    <a:pt x="0" y="928"/>
                  </a:lnTo>
                  <a:lnTo>
                    <a:pt x="0" y="0"/>
                  </a:lnTo>
                  <a:close/>
                </a:path>
              </a:pathLst>
            </a:custGeom>
            <a:solidFill>
              <a:srgbClr val="E0392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0" name="Freeform 96">
              <a:extLst>
                <a:ext uri="{FF2B5EF4-FFF2-40B4-BE49-F238E27FC236}">
                  <a16:creationId xmlns:a16="http://schemas.microsoft.com/office/drawing/2014/main" id="{7F299879-F416-8825-9AC8-38AFC2BCE689}"/>
                </a:ext>
              </a:extLst>
            </p:cNvPr>
            <p:cNvSpPr>
              <a:spLocks/>
            </p:cNvSpPr>
            <p:nvPr/>
          </p:nvSpPr>
          <p:spPr bwMode="auto">
            <a:xfrm>
              <a:off x="6300" y="1926"/>
              <a:ext cx="12" cy="582"/>
            </a:xfrm>
            <a:custGeom>
              <a:avLst/>
              <a:gdLst>
                <a:gd name="T0" fmla="*/ 0 w 20"/>
                <a:gd name="T1" fmla="*/ 0 h 968"/>
                <a:gd name="T2" fmla="*/ 0 w 20"/>
                <a:gd name="T3" fmla="*/ 0 h 968"/>
                <a:gd name="T4" fmla="*/ 20 w 20"/>
                <a:gd name="T5" fmla="*/ 0 h 968"/>
                <a:gd name="T6" fmla="*/ 20 w 20"/>
                <a:gd name="T7" fmla="*/ 968 h 968"/>
                <a:gd name="T8" fmla="*/ 0 w 20"/>
                <a:gd name="T9" fmla="*/ 968 h 968"/>
                <a:gd name="T10" fmla="*/ 0 w 20"/>
                <a:gd name="T11" fmla="*/ 0 h 968"/>
              </a:gdLst>
              <a:ahLst/>
              <a:cxnLst>
                <a:cxn ang="0">
                  <a:pos x="T0" y="T1"/>
                </a:cxn>
                <a:cxn ang="0">
                  <a:pos x="T2" y="T3"/>
                </a:cxn>
                <a:cxn ang="0">
                  <a:pos x="T4" y="T5"/>
                </a:cxn>
                <a:cxn ang="0">
                  <a:pos x="T6" y="T7"/>
                </a:cxn>
                <a:cxn ang="0">
                  <a:pos x="T8" y="T9"/>
                </a:cxn>
                <a:cxn ang="0">
                  <a:pos x="T10" y="T11"/>
                </a:cxn>
              </a:cxnLst>
              <a:rect l="0" t="0" r="r" b="b"/>
              <a:pathLst>
                <a:path w="20" h="968">
                  <a:moveTo>
                    <a:pt x="0" y="0"/>
                  </a:moveTo>
                  <a:lnTo>
                    <a:pt x="0" y="0"/>
                  </a:lnTo>
                  <a:lnTo>
                    <a:pt x="20" y="0"/>
                  </a:lnTo>
                  <a:lnTo>
                    <a:pt x="20" y="968"/>
                  </a:lnTo>
                  <a:lnTo>
                    <a:pt x="0" y="96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1" name="Freeform 97">
              <a:extLst>
                <a:ext uri="{FF2B5EF4-FFF2-40B4-BE49-F238E27FC236}">
                  <a16:creationId xmlns:a16="http://schemas.microsoft.com/office/drawing/2014/main" id="{842AFF4F-74B7-76E5-0F28-6E591E7A23D1}"/>
                </a:ext>
              </a:extLst>
            </p:cNvPr>
            <p:cNvSpPr>
              <a:spLocks/>
            </p:cNvSpPr>
            <p:nvPr/>
          </p:nvSpPr>
          <p:spPr bwMode="auto">
            <a:xfrm>
              <a:off x="6326" y="1926"/>
              <a:ext cx="12" cy="582"/>
            </a:xfrm>
            <a:custGeom>
              <a:avLst/>
              <a:gdLst>
                <a:gd name="T0" fmla="*/ 0 w 20"/>
                <a:gd name="T1" fmla="*/ 0 h 968"/>
                <a:gd name="T2" fmla="*/ 0 w 20"/>
                <a:gd name="T3" fmla="*/ 0 h 968"/>
                <a:gd name="T4" fmla="*/ 20 w 20"/>
                <a:gd name="T5" fmla="*/ 0 h 968"/>
                <a:gd name="T6" fmla="*/ 20 w 20"/>
                <a:gd name="T7" fmla="*/ 968 h 968"/>
                <a:gd name="T8" fmla="*/ 0 w 20"/>
                <a:gd name="T9" fmla="*/ 968 h 968"/>
                <a:gd name="T10" fmla="*/ 0 w 20"/>
                <a:gd name="T11" fmla="*/ 0 h 968"/>
              </a:gdLst>
              <a:ahLst/>
              <a:cxnLst>
                <a:cxn ang="0">
                  <a:pos x="T0" y="T1"/>
                </a:cxn>
                <a:cxn ang="0">
                  <a:pos x="T2" y="T3"/>
                </a:cxn>
                <a:cxn ang="0">
                  <a:pos x="T4" y="T5"/>
                </a:cxn>
                <a:cxn ang="0">
                  <a:pos x="T6" y="T7"/>
                </a:cxn>
                <a:cxn ang="0">
                  <a:pos x="T8" y="T9"/>
                </a:cxn>
                <a:cxn ang="0">
                  <a:pos x="T10" y="T11"/>
                </a:cxn>
              </a:cxnLst>
              <a:rect l="0" t="0" r="r" b="b"/>
              <a:pathLst>
                <a:path w="20" h="968">
                  <a:moveTo>
                    <a:pt x="0" y="0"/>
                  </a:moveTo>
                  <a:lnTo>
                    <a:pt x="0" y="0"/>
                  </a:lnTo>
                  <a:lnTo>
                    <a:pt x="20" y="0"/>
                  </a:lnTo>
                  <a:lnTo>
                    <a:pt x="20" y="968"/>
                  </a:lnTo>
                  <a:lnTo>
                    <a:pt x="0" y="96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2" name="Freeform 98">
              <a:extLst>
                <a:ext uri="{FF2B5EF4-FFF2-40B4-BE49-F238E27FC236}">
                  <a16:creationId xmlns:a16="http://schemas.microsoft.com/office/drawing/2014/main" id="{233343DF-D7CE-1B91-D829-5E95EB04F48B}"/>
                </a:ext>
              </a:extLst>
            </p:cNvPr>
            <p:cNvSpPr>
              <a:spLocks/>
            </p:cNvSpPr>
            <p:nvPr/>
          </p:nvSpPr>
          <p:spPr bwMode="auto">
            <a:xfrm>
              <a:off x="6351" y="1926"/>
              <a:ext cx="12" cy="588"/>
            </a:xfrm>
            <a:custGeom>
              <a:avLst/>
              <a:gdLst>
                <a:gd name="T0" fmla="*/ 0 w 20"/>
                <a:gd name="T1" fmla="*/ 0 h 978"/>
                <a:gd name="T2" fmla="*/ 0 w 20"/>
                <a:gd name="T3" fmla="*/ 0 h 978"/>
                <a:gd name="T4" fmla="*/ 20 w 20"/>
                <a:gd name="T5" fmla="*/ 0 h 978"/>
                <a:gd name="T6" fmla="*/ 20 w 20"/>
                <a:gd name="T7" fmla="*/ 978 h 978"/>
                <a:gd name="T8" fmla="*/ 0 w 20"/>
                <a:gd name="T9" fmla="*/ 978 h 978"/>
                <a:gd name="T10" fmla="*/ 0 w 20"/>
                <a:gd name="T11" fmla="*/ 0 h 978"/>
              </a:gdLst>
              <a:ahLst/>
              <a:cxnLst>
                <a:cxn ang="0">
                  <a:pos x="T0" y="T1"/>
                </a:cxn>
                <a:cxn ang="0">
                  <a:pos x="T2" y="T3"/>
                </a:cxn>
                <a:cxn ang="0">
                  <a:pos x="T4" y="T5"/>
                </a:cxn>
                <a:cxn ang="0">
                  <a:pos x="T6" y="T7"/>
                </a:cxn>
                <a:cxn ang="0">
                  <a:pos x="T8" y="T9"/>
                </a:cxn>
                <a:cxn ang="0">
                  <a:pos x="T10" y="T11"/>
                </a:cxn>
              </a:cxnLst>
              <a:rect l="0" t="0" r="r" b="b"/>
              <a:pathLst>
                <a:path w="20" h="978">
                  <a:moveTo>
                    <a:pt x="0" y="0"/>
                  </a:moveTo>
                  <a:lnTo>
                    <a:pt x="0" y="0"/>
                  </a:lnTo>
                  <a:lnTo>
                    <a:pt x="20" y="0"/>
                  </a:lnTo>
                  <a:lnTo>
                    <a:pt x="20" y="978"/>
                  </a:lnTo>
                  <a:lnTo>
                    <a:pt x="0" y="97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3" name="Freeform 99">
              <a:extLst>
                <a:ext uri="{FF2B5EF4-FFF2-40B4-BE49-F238E27FC236}">
                  <a16:creationId xmlns:a16="http://schemas.microsoft.com/office/drawing/2014/main" id="{14DE296F-5CAB-9301-B8AD-DBDBDD7487CD}"/>
                </a:ext>
              </a:extLst>
            </p:cNvPr>
            <p:cNvSpPr>
              <a:spLocks/>
            </p:cNvSpPr>
            <p:nvPr/>
          </p:nvSpPr>
          <p:spPr bwMode="auto">
            <a:xfrm>
              <a:off x="6377" y="1926"/>
              <a:ext cx="12" cy="588"/>
            </a:xfrm>
            <a:custGeom>
              <a:avLst/>
              <a:gdLst>
                <a:gd name="T0" fmla="*/ 0 w 20"/>
                <a:gd name="T1" fmla="*/ 0 h 978"/>
                <a:gd name="T2" fmla="*/ 0 w 20"/>
                <a:gd name="T3" fmla="*/ 0 h 978"/>
                <a:gd name="T4" fmla="*/ 20 w 20"/>
                <a:gd name="T5" fmla="*/ 0 h 978"/>
                <a:gd name="T6" fmla="*/ 20 w 20"/>
                <a:gd name="T7" fmla="*/ 978 h 978"/>
                <a:gd name="T8" fmla="*/ 0 w 20"/>
                <a:gd name="T9" fmla="*/ 978 h 978"/>
                <a:gd name="T10" fmla="*/ 0 w 20"/>
                <a:gd name="T11" fmla="*/ 0 h 978"/>
              </a:gdLst>
              <a:ahLst/>
              <a:cxnLst>
                <a:cxn ang="0">
                  <a:pos x="T0" y="T1"/>
                </a:cxn>
                <a:cxn ang="0">
                  <a:pos x="T2" y="T3"/>
                </a:cxn>
                <a:cxn ang="0">
                  <a:pos x="T4" y="T5"/>
                </a:cxn>
                <a:cxn ang="0">
                  <a:pos x="T6" y="T7"/>
                </a:cxn>
                <a:cxn ang="0">
                  <a:pos x="T8" y="T9"/>
                </a:cxn>
                <a:cxn ang="0">
                  <a:pos x="T10" y="T11"/>
                </a:cxn>
              </a:cxnLst>
              <a:rect l="0" t="0" r="r" b="b"/>
              <a:pathLst>
                <a:path w="20" h="978">
                  <a:moveTo>
                    <a:pt x="0" y="0"/>
                  </a:moveTo>
                  <a:lnTo>
                    <a:pt x="0" y="0"/>
                  </a:lnTo>
                  <a:lnTo>
                    <a:pt x="20" y="0"/>
                  </a:lnTo>
                  <a:lnTo>
                    <a:pt x="20" y="978"/>
                  </a:lnTo>
                  <a:lnTo>
                    <a:pt x="0" y="97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4" name="Freeform 100">
              <a:extLst>
                <a:ext uri="{FF2B5EF4-FFF2-40B4-BE49-F238E27FC236}">
                  <a16:creationId xmlns:a16="http://schemas.microsoft.com/office/drawing/2014/main" id="{2A8AA429-D8C6-F0E5-0652-AFC855C6CFA9}"/>
                </a:ext>
              </a:extLst>
            </p:cNvPr>
            <p:cNvSpPr>
              <a:spLocks/>
            </p:cNvSpPr>
            <p:nvPr/>
          </p:nvSpPr>
          <p:spPr bwMode="auto">
            <a:xfrm>
              <a:off x="6403" y="1926"/>
              <a:ext cx="12" cy="588"/>
            </a:xfrm>
            <a:custGeom>
              <a:avLst/>
              <a:gdLst>
                <a:gd name="T0" fmla="*/ 0 w 20"/>
                <a:gd name="T1" fmla="*/ 0 h 978"/>
                <a:gd name="T2" fmla="*/ 0 w 20"/>
                <a:gd name="T3" fmla="*/ 0 h 978"/>
                <a:gd name="T4" fmla="*/ 20 w 20"/>
                <a:gd name="T5" fmla="*/ 0 h 978"/>
                <a:gd name="T6" fmla="*/ 20 w 20"/>
                <a:gd name="T7" fmla="*/ 978 h 978"/>
                <a:gd name="T8" fmla="*/ 0 w 20"/>
                <a:gd name="T9" fmla="*/ 978 h 978"/>
                <a:gd name="T10" fmla="*/ 0 w 20"/>
                <a:gd name="T11" fmla="*/ 0 h 978"/>
              </a:gdLst>
              <a:ahLst/>
              <a:cxnLst>
                <a:cxn ang="0">
                  <a:pos x="T0" y="T1"/>
                </a:cxn>
                <a:cxn ang="0">
                  <a:pos x="T2" y="T3"/>
                </a:cxn>
                <a:cxn ang="0">
                  <a:pos x="T4" y="T5"/>
                </a:cxn>
                <a:cxn ang="0">
                  <a:pos x="T6" y="T7"/>
                </a:cxn>
                <a:cxn ang="0">
                  <a:pos x="T8" y="T9"/>
                </a:cxn>
                <a:cxn ang="0">
                  <a:pos x="T10" y="T11"/>
                </a:cxn>
              </a:cxnLst>
              <a:rect l="0" t="0" r="r" b="b"/>
              <a:pathLst>
                <a:path w="20" h="978">
                  <a:moveTo>
                    <a:pt x="0" y="0"/>
                  </a:moveTo>
                  <a:lnTo>
                    <a:pt x="0" y="0"/>
                  </a:lnTo>
                  <a:lnTo>
                    <a:pt x="20" y="0"/>
                  </a:lnTo>
                  <a:lnTo>
                    <a:pt x="20" y="978"/>
                  </a:lnTo>
                  <a:lnTo>
                    <a:pt x="0" y="97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5" name="Freeform 101">
              <a:extLst>
                <a:ext uri="{FF2B5EF4-FFF2-40B4-BE49-F238E27FC236}">
                  <a16:creationId xmlns:a16="http://schemas.microsoft.com/office/drawing/2014/main" id="{A2C326DC-C952-8635-F1FF-220BCC443851}"/>
                </a:ext>
              </a:extLst>
            </p:cNvPr>
            <p:cNvSpPr>
              <a:spLocks/>
            </p:cNvSpPr>
            <p:nvPr/>
          </p:nvSpPr>
          <p:spPr bwMode="auto">
            <a:xfrm>
              <a:off x="6506" y="1926"/>
              <a:ext cx="11" cy="624"/>
            </a:xfrm>
            <a:custGeom>
              <a:avLst/>
              <a:gdLst>
                <a:gd name="T0" fmla="*/ 0 w 19"/>
                <a:gd name="T1" fmla="*/ 0 h 1038"/>
                <a:gd name="T2" fmla="*/ 0 w 19"/>
                <a:gd name="T3" fmla="*/ 0 h 1038"/>
                <a:gd name="T4" fmla="*/ 19 w 19"/>
                <a:gd name="T5" fmla="*/ 0 h 1038"/>
                <a:gd name="T6" fmla="*/ 19 w 19"/>
                <a:gd name="T7" fmla="*/ 1038 h 1038"/>
                <a:gd name="T8" fmla="*/ 0 w 19"/>
                <a:gd name="T9" fmla="*/ 1038 h 1038"/>
                <a:gd name="T10" fmla="*/ 0 w 19"/>
                <a:gd name="T11" fmla="*/ 0 h 1038"/>
              </a:gdLst>
              <a:ahLst/>
              <a:cxnLst>
                <a:cxn ang="0">
                  <a:pos x="T0" y="T1"/>
                </a:cxn>
                <a:cxn ang="0">
                  <a:pos x="T2" y="T3"/>
                </a:cxn>
                <a:cxn ang="0">
                  <a:pos x="T4" y="T5"/>
                </a:cxn>
                <a:cxn ang="0">
                  <a:pos x="T6" y="T7"/>
                </a:cxn>
                <a:cxn ang="0">
                  <a:pos x="T8" y="T9"/>
                </a:cxn>
                <a:cxn ang="0">
                  <a:pos x="T10" y="T11"/>
                </a:cxn>
              </a:cxnLst>
              <a:rect l="0" t="0" r="r" b="b"/>
              <a:pathLst>
                <a:path w="19" h="1038">
                  <a:moveTo>
                    <a:pt x="0" y="0"/>
                  </a:moveTo>
                  <a:lnTo>
                    <a:pt x="0" y="0"/>
                  </a:lnTo>
                  <a:lnTo>
                    <a:pt x="19" y="0"/>
                  </a:lnTo>
                  <a:lnTo>
                    <a:pt x="19" y="1038"/>
                  </a:lnTo>
                  <a:lnTo>
                    <a:pt x="0" y="103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6" name="Freeform 102">
              <a:extLst>
                <a:ext uri="{FF2B5EF4-FFF2-40B4-BE49-F238E27FC236}">
                  <a16:creationId xmlns:a16="http://schemas.microsoft.com/office/drawing/2014/main" id="{2440F155-F8EA-4794-C3B1-9905E1D9F6EC}"/>
                </a:ext>
              </a:extLst>
            </p:cNvPr>
            <p:cNvSpPr>
              <a:spLocks/>
            </p:cNvSpPr>
            <p:nvPr/>
          </p:nvSpPr>
          <p:spPr bwMode="auto">
            <a:xfrm>
              <a:off x="6480" y="1926"/>
              <a:ext cx="12" cy="624"/>
            </a:xfrm>
            <a:custGeom>
              <a:avLst/>
              <a:gdLst>
                <a:gd name="T0" fmla="*/ 0 w 20"/>
                <a:gd name="T1" fmla="*/ 0 h 1038"/>
                <a:gd name="T2" fmla="*/ 0 w 20"/>
                <a:gd name="T3" fmla="*/ 0 h 1038"/>
                <a:gd name="T4" fmla="*/ 20 w 20"/>
                <a:gd name="T5" fmla="*/ 0 h 1038"/>
                <a:gd name="T6" fmla="*/ 20 w 20"/>
                <a:gd name="T7" fmla="*/ 1038 h 1038"/>
                <a:gd name="T8" fmla="*/ 0 w 20"/>
                <a:gd name="T9" fmla="*/ 1038 h 1038"/>
                <a:gd name="T10" fmla="*/ 0 w 20"/>
                <a:gd name="T11" fmla="*/ 0 h 1038"/>
              </a:gdLst>
              <a:ahLst/>
              <a:cxnLst>
                <a:cxn ang="0">
                  <a:pos x="T0" y="T1"/>
                </a:cxn>
                <a:cxn ang="0">
                  <a:pos x="T2" y="T3"/>
                </a:cxn>
                <a:cxn ang="0">
                  <a:pos x="T4" y="T5"/>
                </a:cxn>
                <a:cxn ang="0">
                  <a:pos x="T6" y="T7"/>
                </a:cxn>
                <a:cxn ang="0">
                  <a:pos x="T8" y="T9"/>
                </a:cxn>
                <a:cxn ang="0">
                  <a:pos x="T10" y="T11"/>
                </a:cxn>
              </a:cxnLst>
              <a:rect l="0" t="0" r="r" b="b"/>
              <a:pathLst>
                <a:path w="20" h="1038">
                  <a:moveTo>
                    <a:pt x="0" y="0"/>
                  </a:moveTo>
                  <a:lnTo>
                    <a:pt x="0" y="0"/>
                  </a:lnTo>
                  <a:lnTo>
                    <a:pt x="20" y="0"/>
                  </a:lnTo>
                  <a:lnTo>
                    <a:pt x="20" y="1038"/>
                  </a:lnTo>
                  <a:lnTo>
                    <a:pt x="0" y="103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7" name="Freeform 103">
              <a:extLst>
                <a:ext uri="{FF2B5EF4-FFF2-40B4-BE49-F238E27FC236}">
                  <a16:creationId xmlns:a16="http://schemas.microsoft.com/office/drawing/2014/main" id="{BDF32CA4-FCF3-DEFA-1FD3-AE944E1C8350}"/>
                </a:ext>
              </a:extLst>
            </p:cNvPr>
            <p:cNvSpPr>
              <a:spLocks/>
            </p:cNvSpPr>
            <p:nvPr/>
          </p:nvSpPr>
          <p:spPr bwMode="auto">
            <a:xfrm>
              <a:off x="6454" y="1926"/>
              <a:ext cx="12" cy="618"/>
            </a:xfrm>
            <a:custGeom>
              <a:avLst/>
              <a:gdLst>
                <a:gd name="T0" fmla="*/ 0 w 20"/>
                <a:gd name="T1" fmla="*/ 0 h 1028"/>
                <a:gd name="T2" fmla="*/ 0 w 20"/>
                <a:gd name="T3" fmla="*/ 0 h 1028"/>
                <a:gd name="T4" fmla="*/ 20 w 20"/>
                <a:gd name="T5" fmla="*/ 0 h 1028"/>
                <a:gd name="T6" fmla="*/ 20 w 20"/>
                <a:gd name="T7" fmla="*/ 1028 h 1028"/>
                <a:gd name="T8" fmla="*/ 0 w 20"/>
                <a:gd name="T9" fmla="*/ 1028 h 1028"/>
                <a:gd name="T10" fmla="*/ 0 w 20"/>
                <a:gd name="T11" fmla="*/ 0 h 1028"/>
              </a:gdLst>
              <a:ahLst/>
              <a:cxnLst>
                <a:cxn ang="0">
                  <a:pos x="T0" y="T1"/>
                </a:cxn>
                <a:cxn ang="0">
                  <a:pos x="T2" y="T3"/>
                </a:cxn>
                <a:cxn ang="0">
                  <a:pos x="T4" y="T5"/>
                </a:cxn>
                <a:cxn ang="0">
                  <a:pos x="T6" y="T7"/>
                </a:cxn>
                <a:cxn ang="0">
                  <a:pos x="T8" y="T9"/>
                </a:cxn>
                <a:cxn ang="0">
                  <a:pos x="T10" y="T11"/>
                </a:cxn>
              </a:cxnLst>
              <a:rect l="0" t="0" r="r" b="b"/>
              <a:pathLst>
                <a:path w="20" h="1028">
                  <a:moveTo>
                    <a:pt x="0" y="0"/>
                  </a:moveTo>
                  <a:lnTo>
                    <a:pt x="0" y="0"/>
                  </a:lnTo>
                  <a:lnTo>
                    <a:pt x="20" y="0"/>
                  </a:lnTo>
                  <a:lnTo>
                    <a:pt x="20" y="1028"/>
                  </a:lnTo>
                  <a:lnTo>
                    <a:pt x="0" y="102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8" name="Freeform 104">
              <a:extLst>
                <a:ext uri="{FF2B5EF4-FFF2-40B4-BE49-F238E27FC236}">
                  <a16:creationId xmlns:a16="http://schemas.microsoft.com/office/drawing/2014/main" id="{AF18F4B2-7AC1-4177-FF07-35A65C4DFB8D}"/>
                </a:ext>
              </a:extLst>
            </p:cNvPr>
            <p:cNvSpPr>
              <a:spLocks/>
            </p:cNvSpPr>
            <p:nvPr/>
          </p:nvSpPr>
          <p:spPr bwMode="auto">
            <a:xfrm>
              <a:off x="6429" y="1926"/>
              <a:ext cx="11" cy="594"/>
            </a:xfrm>
            <a:custGeom>
              <a:avLst/>
              <a:gdLst>
                <a:gd name="T0" fmla="*/ 0 w 19"/>
                <a:gd name="T1" fmla="*/ 0 h 987"/>
                <a:gd name="T2" fmla="*/ 0 w 19"/>
                <a:gd name="T3" fmla="*/ 0 h 987"/>
                <a:gd name="T4" fmla="*/ 19 w 19"/>
                <a:gd name="T5" fmla="*/ 0 h 987"/>
                <a:gd name="T6" fmla="*/ 19 w 19"/>
                <a:gd name="T7" fmla="*/ 987 h 987"/>
                <a:gd name="T8" fmla="*/ 0 w 19"/>
                <a:gd name="T9" fmla="*/ 987 h 987"/>
                <a:gd name="T10" fmla="*/ 0 w 19"/>
                <a:gd name="T11" fmla="*/ 0 h 987"/>
              </a:gdLst>
              <a:ahLst/>
              <a:cxnLst>
                <a:cxn ang="0">
                  <a:pos x="T0" y="T1"/>
                </a:cxn>
                <a:cxn ang="0">
                  <a:pos x="T2" y="T3"/>
                </a:cxn>
                <a:cxn ang="0">
                  <a:pos x="T4" y="T5"/>
                </a:cxn>
                <a:cxn ang="0">
                  <a:pos x="T6" y="T7"/>
                </a:cxn>
                <a:cxn ang="0">
                  <a:pos x="T8" y="T9"/>
                </a:cxn>
                <a:cxn ang="0">
                  <a:pos x="T10" y="T11"/>
                </a:cxn>
              </a:cxnLst>
              <a:rect l="0" t="0" r="r" b="b"/>
              <a:pathLst>
                <a:path w="19" h="987">
                  <a:moveTo>
                    <a:pt x="0" y="0"/>
                  </a:moveTo>
                  <a:lnTo>
                    <a:pt x="0" y="0"/>
                  </a:lnTo>
                  <a:lnTo>
                    <a:pt x="19" y="0"/>
                  </a:lnTo>
                  <a:lnTo>
                    <a:pt x="19" y="987"/>
                  </a:lnTo>
                  <a:lnTo>
                    <a:pt x="0" y="98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9" name="Freeform 105">
              <a:extLst>
                <a:ext uri="{FF2B5EF4-FFF2-40B4-BE49-F238E27FC236}">
                  <a16:creationId xmlns:a16="http://schemas.microsoft.com/office/drawing/2014/main" id="{A938B358-8D13-5BCC-B091-51206A46EF08}"/>
                </a:ext>
              </a:extLst>
            </p:cNvPr>
            <p:cNvSpPr>
              <a:spLocks/>
            </p:cNvSpPr>
            <p:nvPr/>
          </p:nvSpPr>
          <p:spPr bwMode="auto">
            <a:xfrm>
              <a:off x="6531" y="1926"/>
              <a:ext cx="12" cy="630"/>
            </a:xfrm>
            <a:custGeom>
              <a:avLst/>
              <a:gdLst>
                <a:gd name="T0" fmla="*/ 0 w 20"/>
                <a:gd name="T1" fmla="*/ 0 h 1047"/>
                <a:gd name="T2" fmla="*/ 0 w 20"/>
                <a:gd name="T3" fmla="*/ 0 h 1047"/>
                <a:gd name="T4" fmla="*/ 20 w 20"/>
                <a:gd name="T5" fmla="*/ 0 h 1047"/>
                <a:gd name="T6" fmla="*/ 20 w 20"/>
                <a:gd name="T7" fmla="*/ 1047 h 1047"/>
                <a:gd name="T8" fmla="*/ 0 w 20"/>
                <a:gd name="T9" fmla="*/ 1047 h 1047"/>
                <a:gd name="T10" fmla="*/ 0 w 20"/>
                <a:gd name="T11" fmla="*/ 0 h 1047"/>
              </a:gdLst>
              <a:ahLst/>
              <a:cxnLst>
                <a:cxn ang="0">
                  <a:pos x="T0" y="T1"/>
                </a:cxn>
                <a:cxn ang="0">
                  <a:pos x="T2" y="T3"/>
                </a:cxn>
                <a:cxn ang="0">
                  <a:pos x="T4" y="T5"/>
                </a:cxn>
                <a:cxn ang="0">
                  <a:pos x="T6" y="T7"/>
                </a:cxn>
                <a:cxn ang="0">
                  <a:pos x="T8" y="T9"/>
                </a:cxn>
                <a:cxn ang="0">
                  <a:pos x="T10" y="T11"/>
                </a:cxn>
              </a:cxnLst>
              <a:rect l="0" t="0" r="r" b="b"/>
              <a:pathLst>
                <a:path w="20" h="1047">
                  <a:moveTo>
                    <a:pt x="0" y="0"/>
                  </a:moveTo>
                  <a:lnTo>
                    <a:pt x="0" y="0"/>
                  </a:lnTo>
                  <a:lnTo>
                    <a:pt x="20" y="0"/>
                  </a:lnTo>
                  <a:lnTo>
                    <a:pt x="20" y="1047"/>
                  </a:lnTo>
                  <a:lnTo>
                    <a:pt x="0" y="1047"/>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0" name="Freeform 106">
              <a:extLst>
                <a:ext uri="{FF2B5EF4-FFF2-40B4-BE49-F238E27FC236}">
                  <a16:creationId xmlns:a16="http://schemas.microsoft.com/office/drawing/2014/main" id="{AD86A40D-B94F-892E-C748-FF45D6D32B17}"/>
                </a:ext>
              </a:extLst>
            </p:cNvPr>
            <p:cNvSpPr>
              <a:spLocks/>
            </p:cNvSpPr>
            <p:nvPr/>
          </p:nvSpPr>
          <p:spPr bwMode="auto">
            <a:xfrm>
              <a:off x="6557" y="1926"/>
              <a:ext cx="12" cy="630"/>
            </a:xfrm>
            <a:custGeom>
              <a:avLst/>
              <a:gdLst>
                <a:gd name="T0" fmla="*/ 0 w 20"/>
                <a:gd name="T1" fmla="*/ 0 h 1047"/>
                <a:gd name="T2" fmla="*/ 0 w 20"/>
                <a:gd name="T3" fmla="*/ 0 h 1047"/>
                <a:gd name="T4" fmla="*/ 20 w 20"/>
                <a:gd name="T5" fmla="*/ 0 h 1047"/>
                <a:gd name="T6" fmla="*/ 20 w 20"/>
                <a:gd name="T7" fmla="*/ 1047 h 1047"/>
                <a:gd name="T8" fmla="*/ 0 w 20"/>
                <a:gd name="T9" fmla="*/ 1047 h 1047"/>
                <a:gd name="T10" fmla="*/ 0 w 20"/>
                <a:gd name="T11" fmla="*/ 0 h 1047"/>
              </a:gdLst>
              <a:ahLst/>
              <a:cxnLst>
                <a:cxn ang="0">
                  <a:pos x="T0" y="T1"/>
                </a:cxn>
                <a:cxn ang="0">
                  <a:pos x="T2" y="T3"/>
                </a:cxn>
                <a:cxn ang="0">
                  <a:pos x="T4" y="T5"/>
                </a:cxn>
                <a:cxn ang="0">
                  <a:pos x="T6" y="T7"/>
                </a:cxn>
                <a:cxn ang="0">
                  <a:pos x="T8" y="T9"/>
                </a:cxn>
                <a:cxn ang="0">
                  <a:pos x="T10" y="T11"/>
                </a:cxn>
              </a:cxnLst>
              <a:rect l="0" t="0" r="r" b="b"/>
              <a:pathLst>
                <a:path w="20" h="1047">
                  <a:moveTo>
                    <a:pt x="0" y="0"/>
                  </a:moveTo>
                  <a:lnTo>
                    <a:pt x="0" y="0"/>
                  </a:lnTo>
                  <a:lnTo>
                    <a:pt x="20" y="0"/>
                  </a:lnTo>
                  <a:lnTo>
                    <a:pt x="20" y="1047"/>
                  </a:lnTo>
                  <a:lnTo>
                    <a:pt x="0" y="10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1" name="Freeform 107">
              <a:extLst>
                <a:ext uri="{FF2B5EF4-FFF2-40B4-BE49-F238E27FC236}">
                  <a16:creationId xmlns:a16="http://schemas.microsoft.com/office/drawing/2014/main" id="{0F371EDA-0D42-7EE3-2DB6-A593F13FC121}"/>
                </a:ext>
              </a:extLst>
            </p:cNvPr>
            <p:cNvSpPr>
              <a:spLocks/>
            </p:cNvSpPr>
            <p:nvPr/>
          </p:nvSpPr>
          <p:spPr bwMode="auto">
            <a:xfrm>
              <a:off x="6582" y="1926"/>
              <a:ext cx="12" cy="630"/>
            </a:xfrm>
            <a:custGeom>
              <a:avLst/>
              <a:gdLst>
                <a:gd name="T0" fmla="*/ 0 w 19"/>
                <a:gd name="T1" fmla="*/ 0 h 1047"/>
                <a:gd name="T2" fmla="*/ 0 w 19"/>
                <a:gd name="T3" fmla="*/ 0 h 1047"/>
                <a:gd name="T4" fmla="*/ 19 w 19"/>
                <a:gd name="T5" fmla="*/ 0 h 1047"/>
                <a:gd name="T6" fmla="*/ 19 w 19"/>
                <a:gd name="T7" fmla="*/ 1047 h 1047"/>
                <a:gd name="T8" fmla="*/ 0 w 19"/>
                <a:gd name="T9" fmla="*/ 1047 h 1047"/>
                <a:gd name="T10" fmla="*/ 0 w 19"/>
                <a:gd name="T11" fmla="*/ 0 h 1047"/>
              </a:gdLst>
              <a:ahLst/>
              <a:cxnLst>
                <a:cxn ang="0">
                  <a:pos x="T0" y="T1"/>
                </a:cxn>
                <a:cxn ang="0">
                  <a:pos x="T2" y="T3"/>
                </a:cxn>
                <a:cxn ang="0">
                  <a:pos x="T4" y="T5"/>
                </a:cxn>
                <a:cxn ang="0">
                  <a:pos x="T6" y="T7"/>
                </a:cxn>
                <a:cxn ang="0">
                  <a:pos x="T8" y="T9"/>
                </a:cxn>
                <a:cxn ang="0">
                  <a:pos x="T10" y="T11"/>
                </a:cxn>
              </a:cxnLst>
              <a:rect l="0" t="0" r="r" b="b"/>
              <a:pathLst>
                <a:path w="19" h="1047">
                  <a:moveTo>
                    <a:pt x="0" y="0"/>
                  </a:moveTo>
                  <a:lnTo>
                    <a:pt x="0" y="0"/>
                  </a:lnTo>
                  <a:lnTo>
                    <a:pt x="19" y="0"/>
                  </a:lnTo>
                  <a:lnTo>
                    <a:pt x="19" y="1047"/>
                  </a:lnTo>
                  <a:lnTo>
                    <a:pt x="0" y="10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2" name="Freeform 108">
              <a:extLst>
                <a:ext uri="{FF2B5EF4-FFF2-40B4-BE49-F238E27FC236}">
                  <a16:creationId xmlns:a16="http://schemas.microsoft.com/office/drawing/2014/main" id="{A81899A2-22F3-C5C8-D70C-E9A64A87D16A}"/>
                </a:ext>
              </a:extLst>
            </p:cNvPr>
            <p:cNvSpPr>
              <a:spLocks/>
            </p:cNvSpPr>
            <p:nvPr/>
          </p:nvSpPr>
          <p:spPr bwMode="auto">
            <a:xfrm>
              <a:off x="6608" y="1926"/>
              <a:ext cx="12" cy="636"/>
            </a:xfrm>
            <a:custGeom>
              <a:avLst/>
              <a:gdLst>
                <a:gd name="T0" fmla="*/ 0 w 20"/>
                <a:gd name="T1" fmla="*/ 0 h 1058"/>
                <a:gd name="T2" fmla="*/ 0 w 20"/>
                <a:gd name="T3" fmla="*/ 0 h 1058"/>
                <a:gd name="T4" fmla="*/ 20 w 20"/>
                <a:gd name="T5" fmla="*/ 0 h 1058"/>
                <a:gd name="T6" fmla="*/ 20 w 20"/>
                <a:gd name="T7" fmla="*/ 1058 h 1058"/>
                <a:gd name="T8" fmla="*/ 0 w 20"/>
                <a:gd name="T9" fmla="*/ 1058 h 1058"/>
                <a:gd name="T10" fmla="*/ 0 w 20"/>
                <a:gd name="T11" fmla="*/ 0 h 1058"/>
              </a:gdLst>
              <a:ahLst/>
              <a:cxnLst>
                <a:cxn ang="0">
                  <a:pos x="T0" y="T1"/>
                </a:cxn>
                <a:cxn ang="0">
                  <a:pos x="T2" y="T3"/>
                </a:cxn>
                <a:cxn ang="0">
                  <a:pos x="T4" y="T5"/>
                </a:cxn>
                <a:cxn ang="0">
                  <a:pos x="T6" y="T7"/>
                </a:cxn>
                <a:cxn ang="0">
                  <a:pos x="T8" y="T9"/>
                </a:cxn>
                <a:cxn ang="0">
                  <a:pos x="T10" y="T11"/>
                </a:cxn>
              </a:cxnLst>
              <a:rect l="0" t="0" r="r" b="b"/>
              <a:pathLst>
                <a:path w="20" h="1058">
                  <a:moveTo>
                    <a:pt x="0" y="0"/>
                  </a:moveTo>
                  <a:lnTo>
                    <a:pt x="0" y="0"/>
                  </a:lnTo>
                  <a:lnTo>
                    <a:pt x="20" y="0"/>
                  </a:lnTo>
                  <a:lnTo>
                    <a:pt x="20" y="1058"/>
                  </a:lnTo>
                  <a:lnTo>
                    <a:pt x="0" y="105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3" name="Freeform 109">
              <a:extLst>
                <a:ext uri="{FF2B5EF4-FFF2-40B4-BE49-F238E27FC236}">
                  <a16:creationId xmlns:a16="http://schemas.microsoft.com/office/drawing/2014/main" id="{279E7069-CEB1-0A44-0314-02557516DDC8}"/>
                </a:ext>
              </a:extLst>
            </p:cNvPr>
            <p:cNvSpPr>
              <a:spLocks/>
            </p:cNvSpPr>
            <p:nvPr/>
          </p:nvSpPr>
          <p:spPr bwMode="auto">
            <a:xfrm>
              <a:off x="6634" y="1926"/>
              <a:ext cx="12" cy="654"/>
            </a:xfrm>
            <a:custGeom>
              <a:avLst/>
              <a:gdLst>
                <a:gd name="T0" fmla="*/ 0 w 20"/>
                <a:gd name="T1" fmla="*/ 0 h 1088"/>
                <a:gd name="T2" fmla="*/ 0 w 20"/>
                <a:gd name="T3" fmla="*/ 0 h 1088"/>
                <a:gd name="T4" fmla="*/ 20 w 20"/>
                <a:gd name="T5" fmla="*/ 0 h 1088"/>
                <a:gd name="T6" fmla="*/ 20 w 20"/>
                <a:gd name="T7" fmla="*/ 1088 h 1088"/>
                <a:gd name="T8" fmla="*/ 0 w 20"/>
                <a:gd name="T9" fmla="*/ 1088 h 1088"/>
                <a:gd name="T10" fmla="*/ 0 w 20"/>
                <a:gd name="T11" fmla="*/ 0 h 1088"/>
              </a:gdLst>
              <a:ahLst/>
              <a:cxnLst>
                <a:cxn ang="0">
                  <a:pos x="T0" y="T1"/>
                </a:cxn>
                <a:cxn ang="0">
                  <a:pos x="T2" y="T3"/>
                </a:cxn>
                <a:cxn ang="0">
                  <a:pos x="T4" y="T5"/>
                </a:cxn>
                <a:cxn ang="0">
                  <a:pos x="T6" y="T7"/>
                </a:cxn>
                <a:cxn ang="0">
                  <a:pos x="T8" y="T9"/>
                </a:cxn>
                <a:cxn ang="0">
                  <a:pos x="T10" y="T11"/>
                </a:cxn>
              </a:cxnLst>
              <a:rect l="0" t="0" r="r" b="b"/>
              <a:pathLst>
                <a:path w="20" h="1088">
                  <a:moveTo>
                    <a:pt x="0" y="0"/>
                  </a:moveTo>
                  <a:lnTo>
                    <a:pt x="0" y="0"/>
                  </a:lnTo>
                  <a:lnTo>
                    <a:pt x="20" y="0"/>
                  </a:lnTo>
                  <a:lnTo>
                    <a:pt x="20" y="1088"/>
                  </a:lnTo>
                  <a:lnTo>
                    <a:pt x="0" y="108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4" name="Freeform 110">
              <a:extLst>
                <a:ext uri="{FF2B5EF4-FFF2-40B4-BE49-F238E27FC236}">
                  <a16:creationId xmlns:a16="http://schemas.microsoft.com/office/drawing/2014/main" id="{202E1C32-D2CE-1C2B-2341-892AC68BB31D}"/>
                </a:ext>
              </a:extLst>
            </p:cNvPr>
            <p:cNvSpPr>
              <a:spLocks/>
            </p:cNvSpPr>
            <p:nvPr/>
          </p:nvSpPr>
          <p:spPr bwMode="auto">
            <a:xfrm>
              <a:off x="6659" y="1926"/>
              <a:ext cx="12" cy="654"/>
            </a:xfrm>
            <a:custGeom>
              <a:avLst/>
              <a:gdLst>
                <a:gd name="T0" fmla="*/ 0 w 19"/>
                <a:gd name="T1" fmla="*/ 0 h 1088"/>
                <a:gd name="T2" fmla="*/ 0 w 19"/>
                <a:gd name="T3" fmla="*/ 0 h 1088"/>
                <a:gd name="T4" fmla="*/ 19 w 19"/>
                <a:gd name="T5" fmla="*/ 0 h 1088"/>
                <a:gd name="T6" fmla="*/ 19 w 19"/>
                <a:gd name="T7" fmla="*/ 1088 h 1088"/>
                <a:gd name="T8" fmla="*/ 0 w 19"/>
                <a:gd name="T9" fmla="*/ 1088 h 1088"/>
                <a:gd name="T10" fmla="*/ 0 w 19"/>
                <a:gd name="T11" fmla="*/ 0 h 1088"/>
              </a:gdLst>
              <a:ahLst/>
              <a:cxnLst>
                <a:cxn ang="0">
                  <a:pos x="T0" y="T1"/>
                </a:cxn>
                <a:cxn ang="0">
                  <a:pos x="T2" y="T3"/>
                </a:cxn>
                <a:cxn ang="0">
                  <a:pos x="T4" y="T5"/>
                </a:cxn>
                <a:cxn ang="0">
                  <a:pos x="T6" y="T7"/>
                </a:cxn>
                <a:cxn ang="0">
                  <a:pos x="T8" y="T9"/>
                </a:cxn>
                <a:cxn ang="0">
                  <a:pos x="T10" y="T11"/>
                </a:cxn>
              </a:cxnLst>
              <a:rect l="0" t="0" r="r" b="b"/>
              <a:pathLst>
                <a:path w="19" h="1088">
                  <a:moveTo>
                    <a:pt x="0" y="0"/>
                  </a:moveTo>
                  <a:lnTo>
                    <a:pt x="0" y="0"/>
                  </a:lnTo>
                  <a:lnTo>
                    <a:pt x="19" y="0"/>
                  </a:lnTo>
                  <a:lnTo>
                    <a:pt x="19" y="1088"/>
                  </a:lnTo>
                  <a:lnTo>
                    <a:pt x="0" y="108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5" name="Freeform 111">
              <a:extLst>
                <a:ext uri="{FF2B5EF4-FFF2-40B4-BE49-F238E27FC236}">
                  <a16:creationId xmlns:a16="http://schemas.microsoft.com/office/drawing/2014/main" id="{A2DB42D7-F755-A813-DFFB-66A7DFB1787E}"/>
                </a:ext>
              </a:extLst>
            </p:cNvPr>
            <p:cNvSpPr>
              <a:spLocks/>
            </p:cNvSpPr>
            <p:nvPr/>
          </p:nvSpPr>
          <p:spPr bwMode="auto">
            <a:xfrm>
              <a:off x="6685" y="1926"/>
              <a:ext cx="12" cy="654"/>
            </a:xfrm>
            <a:custGeom>
              <a:avLst/>
              <a:gdLst>
                <a:gd name="T0" fmla="*/ 0 w 20"/>
                <a:gd name="T1" fmla="*/ 0 h 1088"/>
                <a:gd name="T2" fmla="*/ 0 w 20"/>
                <a:gd name="T3" fmla="*/ 0 h 1088"/>
                <a:gd name="T4" fmla="*/ 20 w 20"/>
                <a:gd name="T5" fmla="*/ 0 h 1088"/>
                <a:gd name="T6" fmla="*/ 20 w 20"/>
                <a:gd name="T7" fmla="*/ 1088 h 1088"/>
                <a:gd name="T8" fmla="*/ 0 w 20"/>
                <a:gd name="T9" fmla="*/ 1088 h 1088"/>
                <a:gd name="T10" fmla="*/ 0 w 20"/>
                <a:gd name="T11" fmla="*/ 0 h 1088"/>
              </a:gdLst>
              <a:ahLst/>
              <a:cxnLst>
                <a:cxn ang="0">
                  <a:pos x="T0" y="T1"/>
                </a:cxn>
                <a:cxn ang="0">
                  <a:pos x="T2" y="T3"/>
                </a:cxn>
                <a:cxn ang="0">
                  <a:pos x="T4" y="T5"/>
                </a:cxn>
                <a:cxn ang="0">
                  <a:pos x="T6" y="T7"/>
                </a:cxn>
                <a:cxn ang="0">
                  <a:pos x="T8" y="T9"/>
                </a:cxn>
                <a:cxn ang="0">
                  <a:pos x="T10" y="T11"/>
                </a:cxn>
              </a:cxnLst>
              <a:rect l="0" t="0" r="r" b="b"/>
              <a:pathLst>
                <a:path w="20" h="1088">
                  <a:moveTo>
                    <a:pt x="0" y="0"/>
                  </a:moveTo>
                  <a:lnTo>
                    <a:pt x="0" y="0"/>
                  </a:lnTo>
                  <a:lnTo>
                    <a:pt x="20" y="0"/>
                  </a:lnTo>
                  <a:lnTo>
                    <a:pt x="20" y="1088"/>
                  </a:lnTo>
                  <a:lnTo>
                    <a:pt x="0" y="1088"/>
                  </a:lnTo>
                  <a:lnTo>
                    <a:pt x="0" y="0"/>
                  </a:lnTo>
                  <a:close/>
                </a:path>
              </a:pathLst>
            </a:custGeom>
            <a:solidFill>
              <a:srgbClr val="22557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6" name="Freeform 112">
              <a:extLst>
                <a:ext uri="{FF2B5EF4-FFF2-40B4-BE49-F238E27FC236}">
                  <a16:creationId xmlns:a16="http://schemas.microsoft.com/office/drawing/2014/main" id="{D89AA4FA-D0A9-CF2E-463F-88937779C626}"/>
                </a:ext>
              </a:extLst>
            </p:cNvPr>
            <p:cNvSpPr>
              <a:spLocks/>
            </p:cNvSpPr>
            <p:nvPr/>
          </p:nvSpPr>
          <p:spPr bwMode="auto">
            <a:xfrm>
              <a:off x="6710" y="1926"/>
              <a:ext cx="12" cy="660"/>
            </a:xfrm>
            <a:custGeom>
              <a:avLst/>
              <a:gdLst>
                <a:gd name="T0" fmla="*/ 0 w 20"/>
                <a:gd name="T1" fmla="*/ 0 h 1098"/>
                <a:gd name="T2" fmla="*/ 0 w 20"/>
                <a:gd name="T3" fmla="*/ 0 h 1098"/>
                <a:gd name="T4" fmla="*/ 20 w 20"/>
                <a:gd name="T5" fmla="*/ 0 h 1098"/>
                <a:gd name="T6" fmla="*/ 20 w 20"/>
                <a:gd name="T7" fmla="*/ 1098 h 1098"/>
                <a:gd name="T8" fmla="*/ 0 w 20"/>
                <a:gd name="T9" fmla="*/ 1098 h 1098"/>
                <a:gd name="T10" fmla="*/ 0 w 20"/>
                <a:gd name="T11" fmla="*/ 0 h 1098"/>
              </a:gdLst>
              <a:ahLst/>
              <a:cxnLst>
                <a:cxn ang="0">
                  <a:pos x="T0" y="T1"/>
                </a:cxn>
                <a:cxn ang="0">
                  <a:pos x="T2" y="T3"/>
                </a:cxn>
                <a:cxn ang="0">
                  <a:pos x="T4" y="T5"/>
                </a:cxn>
                <a:cxn ang="0">
                  <a:pos x="T6" y="T7"/>
                </a:cxn>
                <a:cxn ang="0">
                  <a:pos x="T8" y="T9"/>
                </a:cxn>
                <a:cxn ang="0">
                  <a:pos x="T10" y="T11"/>
                </a:cxn>
              </a:cxnLst>
              <a:rect l="0" t="0" r="r" b="b"/>
              <a:pathLst>
                <a:path w="20" h="1098">
                  <a:moveTo>
                    <a:pt x="0" y="0"/>
                  </a:moveTo>
                  <a:lnTo>
                    <a:pt x="0" y="0"/>
                  </a:lnTo>
                  <a:lnTo>
                    <a:pt x="20" y="0"/>
                  </a:lnTo>
                  <a:lnTo>
                    <a:pt x="20" y="1098"/>
                  </a:lnTo>
                  <a:lnTo>
                    <a:pt x="0" y="109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7" name="Freeform 113">
              <a:extLst>
                <a:ext uri="{FF2B5EF4-FFF2-40B4-BE49-F238E27FC236}">
                  <a16:creationId xmlns:a16="http://schemas.microsoft.com/office/drawing/2014/main" id="{9727709A-CF95-E73C-7084-9313B32AE7C5}"/>
                </a:ext>
              </a:extLst>
            </p:cNvPr>
            <p:cNvSpPr>
              <a:spLocks/>
            </p:cNvSpPr>
            <p:nvPr/>
          </p:nvSpPr>
          <p:spPr bwMode="auto">
            <a:xfrm>
              <a:off x="6736" y="1926"/>
              <a:ext cx="12" cy="673"/>
            </a:xfrm>
            <a:custGeom>
              <a:avLst/>
              <a:gdLst>
                <a:gd name="T0" fmla="*/ 0 w 20"/>
                <a:gd name="T1" fmla="*/ 0 h 1118"/>
                <a:gd name="T2" fmla="*/ 0 w 20"/>
                <a:gd name="T3" fmla="*/ 0 h 1118"/>
                <a:gd name="T4" fmla="*/ 20 w 20"/>
                <a:gd name="T5" fmla="*/ 0 h 1118"/>
                <a:gd name="T6" fmla="*/ 20 w 20"/>
                <a:gd name="T7" fmla="*/ 1118 h 1118"/>
                <a:gd name="T8" fmla="*/ 0 w 20"/>
                <a:gd name="T9" fmla="*/ 1118 h 1118"/>
                <a:gd name="T10" fmla="*/ 0 w 20"/>
                <a:gd name="T11" fmla="*/ 0 h 1118"/>
              </a:gdLst>
              <a:ahLst/>
              <a:cxnLst>
                <a:cxn ang="0">
                  <a:pos x="T0" y="T1"/>
                </a:cxn>
                <a:cxn ang="0">
                  <a:pos x="T2" y="T3"/>
                </a:cxn>
                <a:cxn ang="0">
                  <a:pos x="T4" y="T5"/>
                </a:cxn>
                <a:cxn ang="0">
                  <a:pos x="T6" y="T7"/>
                </a:cxn>
                <a:cxn ang="0">
                  <a:pos x="T8" y="T9"/>
                </a:cxn>
                <a:cxn ang="0">
                  <a:pos x="T10" y="T11"/>
                </a:cxn>
              </a:cxnLst>
              <a:rect l="0" t="0" r="r" b="b"/>
              <a:pathLst>
                <a:path w="20" h="1118">
                  <a:moveTo>
                    <a:pt x="0" y="0"/>
                  </a:moveTo>
                  <a:lnTo>
                    <a:pt x="0" y="0"/>
                  </a:lnTo>
                  <a:lnTo>
                    <a:pt x="20" y="0"/>
                  </a:lnTo>
                  <a:lnTo>
                    <a:pt x="20" y="1118"/>
                  </a:lnTo>
                  <a:lnTo>
                    <a:pt x="0" y="111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8" name="Freeform 114">
              <a:extLst>
                <a:ext uri="{FF2B5EF4-FFF2-40B4-BE49-F238E27FC236}">
                  <a16:creationId xmlns:a16="http://schemas.microsoft.com/office/drawing/2014/main" id="{F7E16841-87C6-B5DD-5CCF-99D5B722FD72}"/>
                </a:ext>
              </a:extLst>
            </p:cNvPr>
            <p:cNvSpPr>
              <a:spLocks/>
            </p:cNvSpPr>
            <p:nvPr/>
          </p:nvSpPr>
          <p:spPr bwMode="auto">
            <a:xfrm>
              <a:off x="6762" y="1926"/>
              <a:ext cx="11" cy="697"/>
            </a:xfrm>
            <a:custGeom>
              <a:avLst/>
              <a:gdLst>
                <a:gd name="T0" fmla="*/ 0 w 19"/>
                <a:gd name="T1" fmla="*/ 0 h 1158"/>
                <a:gd name="T2" fmla="*/ 0 w 19"/>
                <a:gd name="T3" fmla="*/ 0 h 1158"/>
                <a:gd name="T4" fmla="*/ 19 w 19"/>
                <a:gd name="T5" fmla="*/ 0 h 1158"/>
                <a:gd name="T6" fmla="*/ 19 w 19"/>
                <a:gd name="T7" fmla="*/ 1158 h 1158"/>
                <a:gd name="T8" fmla="*/ 0 w 19"/>
                <a:gd name="T9" fmla="*/ 1158 h 1158"/>
                <a:gd name="T10" fmla="*/ 0 w 19"/>
                <a:gd name="T11" fmla="*/ 0 h 1158"/>
              </a:gdLst>
              <a:ahLst/>
              <a:cxnLst>
                <a:cxn ang="0">
                  <a:pos x="T0" y="T1"/>
                </a:cxn>
                <a:cxn ang="0">
                  <a:pos x="T2" y="T3"/>
                </a:cxn>
                <a:cxn ang="0">
                  <a:pos x="T4" y="T5"/>
                </a:cxn>
                <a:cxn ang="0">
                  <a:pos x="T6" y="T7"/>
                </a:cxn>
                <a:cxn ang="0">
                  <a:pos x="T8" y="T9"/>
                </a:cxn>
                <a:cxn ang="0">
                  <a:pos x="T10" y="T11"/>
                </a:cxn>
              </a:cxnLst>
              <a:rect l="0" t="0" r="r" b="b"/>
              <a:pathLst>
                <a:path w="19" h="1158">
                  <a:moveTo>
                    <a:pt x="0" y="0"/>
                  </a:moveTo>
                  <a:lnTo>
                    <a:pt x="0" y="0"/>
                  </a:lnTo>
                  <a:lnTo>
                    <a:pt x="19" y="0"/>
                  </a:lnTo>
                  <a:lnTo>
                    <a:pt x="19" y="1158"/>
                  </a:lnTo>
                  <a:lnTo>
                    <a:pt x="0" y="115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9" name="Freeform 115">
              <a:extLst>
                <a:ext uri="{FF2B5EF4-FFF2-40B4-BE49-F238E27FC236}">
                  <a16:creationId xmlns:a16="http://schemas.microsoft.com/office/drawing/2014/main" id="{A1566949-00EA-8F99-52E7-D485BFC82A6C}"/>
                </a:ext>
              </a:extLst>
            </p:cNvPr>
            <p:cNvSpPr>
              <a:spLocks/>
            </p:cNvSpPr>
            <p:nvPr/>
          </p:nvSpPr>
          <p:spPr bwMode="auto">
            <a:xfrm>
              <a:off x="6787" y="1926"/>
              <a:ext cx="12" cy="703"/>
            </a:xfrm>
            <a:custGeom>
              <a:avLst/>
              <a:gdLst>
                <a:gd name="T0" fmla="*/ 0 w 20"/>
                <a:gd name="T1" fmla="*/ 0 h 1168"/>
                <a:gd name="T2" fmla="*/ 0 w 20"/>
                <a:gd name="T3" fmla="*/ 0 h 1168"/>
                <a:gd name="T4" fmla="*/ 20 w 20"/>
                <a:gd name="T5" fmla="*/ 0 h 1168"/>
                <a:gd name="T6" fmla="*/ 20 w 20"/>
                <a:gd name="T7" fmla="*/ 1168 h 1168"/>
                <a:gd name="T8" fmla="*/ 0 w 20"/>
                <a:gd name="T9" fmla="*/ 1168 h 1168"/>
                <a:gd name="T10" fmla="*/ 0 w 20"/>
                <a:gd name="T11" fmla="*/ 0 h 1168"/>
              </a:gdLst>
              <a:ahLst/>
              <a:cxnLst>
                <a:cxn ang="0">
                  <a:pos x="T0" y="T1"/>
                </a:cxn>
                <a:cxn ang="0">
                  <a:pos x="T2" y="T3"/>
                </a:cxn>
                <a:cxn ang="0">
                  <a:pos x="T4" y="T5"/>
                </a:cxn>
                <a:cxn ang="0">
                  <a:pos x="T6" y="T7"/>
                </a:cxn>
                <a:cxn ang="0">
                  <a:pos x="T8" y="T9"/>
                </a:cxn>
                <a:cxn ang="0">
                  <a:pos x="T10" y="T11"/>
                </a:cxn>
              </a:cxnLst>
              <a:rect l="0" t="0" r="r" b="b"/>
              <a:pathLst>
                <a:path w="20" h="1168">
                  <a:moveTo>
                    <a:pt x="0" y="0"/>
                  </a:moveTo>
                  <a:lnTo>
                    <a:pt x="0" y="0"/>
                  </a:lnTo>
                  <a:lnTo>
                    <a:pt x="20" y="0"/>
                  </a:lnTo>
                  <a:lnTo>
                    <a:pt x="20" y="1168"/>
                  </a:lnTo>
                  <a:lnTo>
                    <a:pt x="0" y="116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0" name="Freeform 116">
              <a:extLst>
                <a:ext uri="{FF2B5EF4-FFF2-40B4-BE49-F238E27FC236}">
                  <a16:creationId xmlns:a16="http://schemas.microsoft.com/office/drawing/2014/main" id="{B61A846A-9A8E-38CA-9A0B-CCBEF4BD59F7}"/>
                </a:ext>
              </a:extLst>
            </p:cNvPr>
            <p:cNvSpPr>
              <a:spLocks/>
            </p:cNvSpPr>
            <p:nvPr/>
          </p:nvSpPr>
          <p:spPr bwMode="auto">
            <a:xfrm>
              <a:off x="6813" y="1926"/>
              <a:ext cx="12" cy="715"/>
            </a:xfrm>
            <a:custGeom>
              <a:avLst/>
              <a:gdLst>
                <a:gd name="T0" fmla="*/ 0 w 20"/>
                <a:gd name="T1" fmla="*/ 0 h 1188"/>
                <a:gd name="T2" fmla="*/ 0 w 20"/>
                <a:gd name="T3" fmla="*/ 0 h 1188"/>
                <a:gd name="T4" fmla="*/ 20 w 20"/>
                <a:gd name="T5" fmla="*/ 0 h 1188"/>
                <a:gd name="T6" fmla="*/ 20 w 20"/>
                <a:gd name="T7" fmla="*/ 1188 h 1188"/>
                <a:gd name="T8" fmla="*/ 0 w 20"/>
                <a:gd name="T9" fmla="*/ 1188 h 1188"/>
                <a:gd name="T10" fmla="*/ 0 w 20"/>
                <a:gd name="T11" fmla="*/ 0 h 1188"/>
              </a:gdLst>
              <a:ahLst/>
              <a:cxnLst>
                <a:cxn ang="0">
                  <a:pos x="T0" y="T1"/>
                </a:cxn>
                <a:cxn ang="0">
                  <a:pos x="T2" y="T3"/>
                </a:cxn>
                <a:cxn ang="0">
                  <a:pos x="T4" y="T5"/>
                </a:cxn>
                <a:cxn ang="0">
                  <a:pos x="T6" y="T7"/>
                </a:cxn>
                <a:cxn ang="0">
                  <a:pos x="T8" y="T9"/>
                </a:cxn>
                <a:cxn ang="0">
                  <a:pos x="T10" y="T11"/>
                </a:cxn>
              </a:cxnLst>
              <a:rect l="0" t="0" r="r" b="b"/>
              <a:pathLst>
                <a:path w="20" h="1188">
                  <a:moveTo>
                    <a:pt x="0" y="0"/>
                  </a:moveTo>
                  <a:lnTo>
                    <a:pt x="0" y="0"/>
                  </a:lnTo>
                  <a:lnTo>
                    <a:pt x="20" y="0"/>
                  </a:lnTo>
                  <a:lnTo>
                    <a:pt x="20" y="1188"/>
                  </a:lnTo>
                  <a:lnTo>
                    <a:pt x="0" y="118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1" name="Freeform 117">
              <a:extLst>
                <a:ext uri="{FF2B5EF4-FFF2-40B4-BE49-F238E27FC236}">
                  <a16:creationId xmlns:a16="http://schemas.microsoft.com/office/drawing/2014/main" id="{5660F546-D65C-FEA9-70C5-D24CAA9DA1D6}"/>
                </a:ext>
              </a:extLst>
            </p:cNvPr>
            <p:cNvSpPr>
              <a:spLocks/>
            </p:cNvSpPr>
            <p:nvPr/>
          </p:nvSpPr>
          <p:spPr bwMode="auto">
            <a:xfrm>
              <a:off x="6839" y="1926"/>
              <a:ext cx="11" cy="727"/>
            </a:xfrm>
            <a:custGeom>
              <a:avLst/>
              <a:gdLst>
                <a:gd name="T0" fmla="*/ 0 w 19"/>
                <a:gd name="T1" fmla="*/ 0 h 1208"/>
                <a:gd name="T2" fmla="*/ 0 w 19"/>
                <a:gd name="T3" fmla="*/ 0 h 1208"/>
                <a:gd name="T4" fmla="*/ 19 w 19"/>
                <a:gd name="T5" fmla="*/ 0 h 1208"/>
                <a:gd name="T6" fmla="*/ 19 w 19"/>
                <a:gd name="T7" fmla="*/ 1208 h 1208"/>
                <a:gd name="T8" fmla="*/ 0 w 19"/>
                <a:gd name="T9" fmla="*/ 1208 h 1208"/>
                <a:gd name="T10" fmla="*/ 0 w 19"/>
                <a:gd name="T11" fmla="*/ 0 h 1208"/>
              </a:gdLst>
              <a:ahLst/>
              <a:cxnLst>
                <a:cxn ang="0">
                  <a:pos x="T0" y="T1"/>
                </a:cxn>
                <a:cxn ang="0">
                  <a:pos x="T2" y="T3"/>
                </a:cxn>
                <a:cxn ang="0">
                  <a:pos x="T4" y="T5"/>
                </a:cxn>
                <a:cxn ang="0">
                  <a:pos x="T6" y="T7"/>
                </a:cxn>
                <a:cxn ang="0">
                  <a:pos x="T8" y="T9"/>
                </a:cxn>
                <a:cxn ang="0">
                  <a:pos x="T10" y="T11"/>
                </a:cxn>
              </a:cxnLst>
              <a:rect l="0" t="0" r="r" b="b"/>
              <a:pathLst>
                <a:path w="19" h="1208">
                  <a:moveTo>
                    <a:pt x="0" y="0"/>
                  </a:moveTo>
                  <a:lnTo>
                    <a:pt x="0" y="0"/>
                  </a:lnTo>
                  <a:lnTo>
                    <a:pt x="19" y="0"/>
                  </a:lnTo>
                  <a:lnTo>
                    <a:pt x="19" y="1208"/>
                  </a:lnTo>
                  <a:lnTo>
                    <a:pt x="0" y="120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2" name="Freeform 118">
              <a:extLst>
                <a:ext uri="{FF2B5EF4-FFF2-40B4-BE49-F238E27FC236}">
                  <a16:creationId xmlns:a16="http://schemas.microsoft.com/office/drawing/2014/main" id="{4484A07B-2B7F-5228-490E-3B032AD3159C}"/>
                </a:ext>
              </a:extLst>
            </p:cNvPr>
            <p:cNvSpPr>
              <a:spLocks/>
            </p:cNvSpPr>
            <p:nvPr/>
          </p:nvSpPr>
          <p:spPr bwMode="auto">
            <a:xfrm>
              <a:off x="6864" y="1926"/>
              <a:ext cx="12" cy="781"/>
            </a:xfrm>
            <a:custGeom>
              <a:avLst/>
              <a:gdLst>
                <a:gd name="T0" fmla="*/ 0 w 20"/>
                <a:gd name="T1" fmla="*/ 0 h 1298"/>
                <a:gd name="T2" fmla="*/ 0 w 20"/>
                <a:gd name="T3" fmla="*/ 0 h 1298"/>
                <a:gd name="T4" fmla="*/ 20 w 20"/>
                <a:gd name="T5" fmla="*/ 0 h 1298"/>
                <a:gd name="T6" fmla="*/ 20 w 20"/>
                <a:gd name="T7" fmla="*/ 1298 h 1298"/>
                <a:gd name="T8" fmla="*/ 0 w 20"/>
                <a:gd name="T9" fmla="*/ 1298 h 1298"/>
                <a:gd name="T10" fmla="*/ 0 w 20"/>
                <a:gd name="T11" fmla="*/ 0 h 1298"/>
              </a:gdLst>
              <a:ahLst/>
              <a:cxnLst>
                <a:cxn ang="0">
                  <a:pos x="T0" y="T1"/>
                </a:cxn>
                <a:cxn ang="0">
                  <a:pos x="T2" y="T3"/>
                </a:cxn>
                <a:cxn ang="0">
                  <a:pos x="T4" y="T5"/>
                </a:cxn>
                <a:cxn ang="0">
                  <a:pos x="T6" y="T7"/>
                </a:cxn>
                <a:cxn ang="0">
                  <a:pos x="T8" y="T9"/>
                </a:cxn>
                <a:cxn ang="0">
                  <a:pos x="T10" y="T11"/>
                </a:cxn>
              </a:cxnLst>
              <a:rect l="0" t="0" r="r" b="b"/>
              <a:pathLst>
                <a:path w="20" h="1298">
                  <a:moveTo>
                    <a:pt x="0" y="0"/>
                  </a:moveTo>
                  <a:lnTo>
                    <a:pt x="0" y="0"/>
                  </a:lnTo>
                  <a:lnTo>
                    <a:pt x="20" y="0"/>
                  </a:lnTo>
                  <a:lnTo>
                    <a:pt x="20" y="1298"/>
                  </a:lnTo>
                  <a:lnTo>
                    <a:pt x="0" y="129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3" name="Freeform 119">
              <a:extLst>
                <a:ext uri="{FF2B5EF4-FFF2-40B4-BE49-F238E27FC236}">
                  <a16:creationId xmlns:a16="http://schemas.microsoft.com/office/drawing/2014/main" id="{25017ED8-36A5-CEBE-4B69-2B9B6275DF9E}"/>
                </a:ext>
              </a:extLst>
            </p:cNvPr>
            <p:cNvSpPr>
              <a:spLocks/>
            </p:cNvSpPr>
            <p:nvPr/>
          </p:nvSpPr>
          <p:spPr bwMode="auto">
            <a:xfrm>
              <a:off x="6890" y="1926"/>
              <a:ext cx="12" cy="793"/>
            </a:xfrm>
            <a:custGeom>
              <a:avLst/>
              <a:gdLst>
                <a:gd name="T0" fmla="*/ 0 w 20"/>
                <a:gd name="T1" fmla="*/ 0 h 1318"/>
                <a:gd name="T2" fmla="*/ 0 w 20"/>
                <a:gd name="T3" fmla="*/ 0 h 1318"/>
                <a:gd name="T4" fmla="*/ 20 w 20"/>
                <a:gd name="T5" fmla="*/ 0 h 1318"/>
                <a:gd name="T6" fmla="*/ 20 w 20"/>
                <a:gd name="T7" fmla="*/ 1318 h 1318"/>
                <a:gd name="T8" fmla="*/ 0 w 20"/>
                <a:gd name="T9" fmla="*/ 1318 h 1318"/>
                <a:gd name="T10" fmla="*/ 0 w 20"/>
                <a:gd name="T11" fmla="*/ 0 h 1318"/>
              </a:gdLst>
              <a:ahLst/>
              <a:cxnLst>
                <a:cxn ang="0">
                  <a:pos x="T0" y="T1"/>
                </a:cxn>
                <a:cxn ang="0">
                  <a:pos x="T2" y="T3"/>
                </a:cxn>
                <a:cxn ang="0">
                  <a:pos x="T4" y="T5"/>
                </a:cxn>
                <a:cxn ang="0">
                  <a:pos x="T6" y="T7"/>
                </a:cxn>
                <a:cxn ang="0">
                  <a:pos x="T8" y="T9"/>
                </a:cxn>
                <a:cxn ang="0">
                  <a:pos x="T10" y="T11"/>
                </a:cxn>
              </a:cxnLst>
              <a:rect l="0" t="0" r="r" b="b"/>
              <a:pathLst>
                <a:path w="20" h="1318">
                  <a:moveTo>
                    <a:pt x="0" y="0"/>
                  </a:moveTo>
                  <a:lnTo>
                    <a:pt x="0" y="0"/>
                  </a:lnTo>
                  <a:lnTo>
                    <a:pt x="20" y="0"/>
                  </a:lnTo>
                  <a:lnTo>
                    <a:pt x="20" y="1318"/>
                  </a:lnTo>
                  <a:lnTo>
                    <a:pt x="0" y="131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4" name="Freeform 120">
              <a:extLst>
                <a:ext uri="{FF2B5EF4-FFF2-40B4-BE49-F238E27FC236}">
                  <a16:creationId xmlns:a16="http://schemas.microsoft.com/office/drawing/2014/main" id="{D2576DA8-A389-C395-2D5C-E34135FAB89F}"/>
                </a:ext>
              </a:extLst>
            </p:cNvPr>
            <p:cNvSpPr>
              <a:spLocks/>
            </p:cNvSpPr>
            <p:nvPr/>
          </p:nvSpPr>
          <p:spPr bwMode="auto">
            <a:xfrm>
              <a:off x="6916" y="1926"/>
              <a:ext cx="12" cy="817"/>
            </a:xfrm>
            <a:custGeom>
              <a:avLst/>
              <a:gdLst>
                <a:gd name="T0" fmla="*/ 0 w 20"/>
                <a:gd name="T1" fmla="*/ 0 h 1358"/>
                <a:gd name="T2" fmla="*/ 0 w 20"/>
                <a:gd name="T3" fmla="*/ 0 h 1358"/>
                <a:gd name="T4" fmla="*/ 20 w 20"/>
                <a:gd name="T5" fmla="*/ 0 h 1358"/>
                <a:gd name="T6" fmla="*/ 20 w 20"/>
                <a:gd name="T7" fmla="*/ 1358 h 1358"/>
                <a:gd name="T8" fmla="*/ 0 w 20"/>
                <a:gd name="T9" fmla="*/ 1358 h 1358"/>
                <a:gd name="T10" fmla="*/ 0 w 20"/>
                <a:gd name="T11" fmla="*/ 0 h 1358"/>
              </a:gdLst>
              <a:ahLst/>
              <a:cxnLst>
                <a:cxn ang="0">
                  <a:pos x="T0" y="T1"/>
                </a:cxn>
                <a:cxn ang="0">
                  <a:pos x="T2" y="T3"/>
                </a:cxn>
                <a:cxn ang="0">
                  <a:pos x="T4" y="T5"/>
                </a:cxn>
                <a:cxn ang="0">
                  <a:pos x="T6" y="T7"/>
                </a:cxn>
                <a:cxn ang="0">
                  <a:pos x="T8" y="T9"/>
                </a:cxn>
                <a:cxn ang="0">
                  <a:pos x="T10" y="T11"/>
                </a:cxn>
              </a:cxnLst>
              <a:rect l="0" t="0" r="r" b="b"/>
              <a:pathLst>
                <a:path w="20" h="1358">
                  <a:moveTo>
                    <a:pt x="0" y="0"/>
                  </a:moveTo>
                  <a:lnTo>
                    <a:pt x="0" y="0"/>
                  </a:lnTo>
                  <a:lnTo>
                    <a:pt x="20" y="0"/>
                  </a:lnTo>
                  <a:lnTo>
                    <a:pt x="20" y="1358"/>
                  </a:lnTo>
                  <a:lnTo>
                    <a:pt x="0" y="135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5" name="Freeform 121">
              <a:extLst>
                <a:ext uri="{FF2B5EF4-FFF2-40B4-BE49-F238E27FC236}">
                  <a16:creationId xmlns:a16="http://schemas.microsoft.com/office/drawing/2014/main" id="{2C509B84-CEEE-C3F0-9072-8B809D595077}"/>
                </a:ext>
              </a:extLst>
            </p:cNvPr>
            <p:cNvSpPr>
              <a:spLocks/>
            </p:cNvSpPr>
            <p:nvPr/>
          </p:nvSpPr>
          <p:spPr bwMode="auto">
            <a:xfrm>
              <a:off x="6941" y="1926"/>
              <a:ext cx="12" cy="841"/>
            </a:xfrm>
            <a:custGeom>
              <a:avLst/>
              <a:gdLst>
                <a:gd name="T0" fmla="*/ 0 w 20"/>
                <a:gd name="T1" fmla="*/ 0 h 1398"/>
                <a:gd name="T2" fmla="*/ 0 w 20"/>
                <a:gd name="T3" fmla="*/ 0 h 1398"/>
                <a:gd name="T4" fmla="*/ 20 w 20"/>
                <a:gd name="T5" fmla="*/ 0 h 1398"/>
                <a:gd name="T6" fmla="*/ 20 w 20"/>
                <a:gd name="T7" fmla="*/ 1398 h 1398"/>
                <a:gd name="T8" fmla="*/ 0 w 20"/>
                <a:gd name="T9" fmla="*/ 1398 h 1398"/>
                <a:gd name="T10" fmla="*/ 0 w 20"/>
                <a:gd name="T11" fmla="*/ 0 h 1398"/>
              </a:gdLst>
              <a:ahLst/>
              <a:cxnLst>
                <a:cxn ang="0">
                  <a:pos x="T0" y="T1"/>
                </a:cxn>
                <a:cxn ang="0">
                  <a:pos x="T2" y="T3"/>
                </a:cxn>
                <a:cxn ang="0">
                  <a:pos x="T4" y="T5"/>
                </a:cxn>
                <a:cxn ang="0">
                  <a:pos x="T6" y="T7"/>
                </a:cxn>
                <a:cxn ang="0">
                  <a:pos x="T8" y="T9"/>
                </a:cxn>
                <a:cxn ang="0">
                  <a:pos x="T10" y="T11"/>
                </a:cxn>
              </a:cxnLst>
              <a:rect l="0" t="0" r="r" b="b"/>
              <a:pathLst>
                <a:path w="20" h="1398">
                  <a:moveTo>
                    <a:pt x="0" y="0"/>
                  </a:moveTo>
                  <a:lnTo>
                    <a:pt x="0" y="0"/>
                  </a:lnTo>
                  <a:lnTo>
                    <a:pt x="20" y="0"/>
                  </a:lnTo>
                  <a:lnTo>
                    <a:pt x="20" y="1398"/>
                  </a:lnTo>
                  <a:lnTo>
                    <a:pt x="0" y="139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6" name="Freeform 122">
              <a:extLst>
                <a:ext uri="{FF2B5EF4-FFF2-40B4-BE49-F238E27FC236}">
                  <a16:creationId xmlns:a16="http://schemas.microsoft.com/office/drawing/2014/main" id="{4A7D4A34-7D9A-1CC0-D79E-5F2C9DD57EFD}"/>
                </a:ext>
              </a:extLst>
            </p:cNvPr>
            <p:cNvSpPr>
              <a:spLocks/>
            </p:cNvSpPr>
            <p:nvPr/>
          </p:nvSpPr>
          <p:spPr bwMode="auto">
            <a:xfrm>
              <a:off x="6967" y="1926"/>
              <a:ext cx="12" cy="870"/>
            </a:xfrm>
            <a:custGeom>
              <a:avLst/>
              <a:gdLst>
                <a:gd name="T0" fmla="*/ 0 w 20"/>
                <a:gd name="T1" fmla="*/ 0 h 1447"/>
                <a:gd name="T2" fmla="*/ 0 w 20"/>
                <a:gd name="T3" fmla="*/ 0 h 1447"/>
                <a:gd name="T4" fmla="*/ 20 w 20"/>
                <a:gd name="T5" fmla="*/ 0 h 1447"/>
                <a:gd name="T6" fmla="*/ 20 w 20"/>
                <a:gd name="T7" fmla="*/ 1447 h 1447"/>
                <a:gd name="T8" fmla="*/ 0 w 20"/>
                <a:gd name="T9" fmla="*/ 1447 h 1447"/>
                <a:gd name="T10" fmla="*/ 0 w 20"/>
                <a:gd name="T11" fmla="*/ 0 h 1447"/>
              </a:gdLst>
              <a:ahLst/>
              <a:cxnLst>
                <a:cxn ang="0">
                  <a:pos x="T0" y="T1"/>
                </a:cxn>
                <a:cxn ang="0">
                  <a:pos x="T2" y="T3"/>
                </a:cxn>
                <a:cxn ang="0">
                  <a:pos x="T4" y="T5"/>
                </a:cxn>
                <a:cxn ang="0">
                  <a:pos x="T6" y="T7"/>
                </a:cxn>
                <a:cxn ang="0">
                  <a:pos x="T8" y="T9"/>
                </a:cxn>
                <a:cxn ang="0">
                  <a:pos x="T10" y="T11"/>
                </a:cxn>
              </a:cxnLst>
              <a:rect l="0" t="0" r="r" b="b"/>
              <a:pathLst>
                <a:path w="20" h="1447">
                  <a:moveTo>
                    <a:pt x="0" y="0"/>
                  </a:moveTo>
                  <a:lnTo>
                    <a:pt x="0" y="0"/>
                  </a:lnTo>
                  <a:lnTo>
                    <a:pt x="20" y="0"/>
                  </a:lnTo>
                  <a:lnTo>
                    <a:pt x="20" y="1447"/>
                  </a:lnTo>
                  <a:lnTo>
                    <a:pt x="0" y="144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7" name="Freeform 123">
              <a:extLst>
                <a:ext uri="{FF2B5EF4-FFF2-40B4-BE49-F238E27FC236}">
                  <a16:creationId xmlns:a16="http://schemas.microsoft.com/office/drawing/2014/main" id="{3FA50D66-CD82-D8C3-52BD-D665C29768B3}"/>
                </a:ext>
              </a:extLst>
            </p:cNvPr>
            <p:cNvSpPr>
              <a:spLocks/>
            </p:cNvSpPr>
            <p:nvPr/>
          </p:nvSpPr>
          <p:spPr bwMode="auto">
            <a:xfrm>
              <a:off x="6993" y="1926"/>
              <a:ext cx="12" cy="877"/>
            </a:xfrm>
            <a:custGeom>
              <a:avLst/>
              <a:gdLst>
                <a:gd name="T0" fmla="*/ 0 w 20"/>
                <a:gd name="T1" fmla="*/ 0 h 1458"/>
                <a:gd name="T2" fmla="*/ 0 w 20"/>
                <a:gd name="T3" fmla="*/ 0 h 1458"/>
                <a:gd name="T4" fmla="*/ 20 w 20"/>
                <a:gd name="T5" fmla="*/ 0 h 1458"/>
                <a:gd name="T6" fmla="*/ 20 w 20"/>
                <a:gd name="T7" fmla="*/ 1458 h 1458"/>
                <a:gd name="T8" fmla="*/ 0 w 20"/>
                <a:gd name="T9" fmla="*/ 1458 h 1458"/>
                <a:gd name="T10" fmla="*/ 0 w 20"/>
                <a:gd name="T11" fmla="*/ 0 h 1458"/>
              </a:gdLst>
              <a:ahLst/>
              <a:cxnLst>
                <a:cxn ang="0">
                  <a:pos x="T0" y="T1"/>
                </a:cxn>
                <a:cxn ang="0">
                  <a:pos x="T2" y="T3"/>
                </a:cxn>
                <a:cxn ang="0">
                  <a:pos x="T4" y="T5"/>
                </a:cxn>
                <a:cxn ang="0">
                  <a:pos x="T6" y="T7"/>
                </a:cxn>
                <a:cxn ang="0">
                  <a:pos x="T8" y="T9"/>
                </a:cxn>
                <a:cxn ang="0">
                  <a:pos x="T10" y="T11"/>
                </a:cxn>
              </a:cxnLst>
              <a:rect l="0" t="0" r="r" b="b"/>
              <a:pathLst>
                <a:path w="20" h="1458">
                  <a:moveTo>
                    <a:pt x="0" y="0"/>
                  </a:moveTo>
                  <a:lnTo>
                    <a:pt x="0" y="0"/>
                  </a:lnTo>
                  <a:lnTo>
                    <a:pt x="20" y="0"/>
                  </a:lnTo>
                  <a:lnTo>
                    <a:pt x="20" y="1458"/>
                  </a:lnTo>
                  <a:lnTo>
                    <a:pt x="0" y="145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8" name="Freeform 124">
              <a:extLst>
                <a:ext uri="{FF2B5EF4-FFF2-40B4-BE49-F238E27FC236}">
                  <a16:creationId xmlns:a16="http://schemas.microsoft.com/office/drawing/2014/main" id="{50C07DEB-7935-83F8-AAEE-2CDB8BA857D1}"/>
                </a:ext>
              </a:extLst>
            </p:cNvPr>
            <p:cNvSpPr>
              <a:spLocks/>
            </p:cNvSpPr>
            <p:nvPr/>
          </p:nvSpPr>
          <p:spPr bwMode="auto">
            <a:xfrm>
              <a:off x="7018" y="1926"/>
              <a:ext cx="12" cy="883"/>
            </a:xfrm>
            <a:custGeom>
              <a:avLst/>
              <a:gdLst>
                <a:gd name="T0" fmla="*/ 0 w 19"/>
                <a:gd name="T1" fmla="*/ 0 h 1468"/>
                <a:gd name="T2" fmla="*/ 0 w 19"/>
                <a:gd name="T3" fmla="*/ 0 h 1468"/>
                <a:gd name="T4" fmla="*/ 19 w 19"/>
                <a:gd name="T5" fmla="*/ 0 h 1468"/>
                <a:gd name="T6" fmla="*/ 19 w 19"/>
                <a:gd name="T7" fmla="*/ 1468 h 1468"/>
                <a:gd name="T8" fmla="*/ 0 w 19"/>
                <a:gd name="T9" fmla="*/ 1468 h 1468"/>
                <a:gd name="T10" fmla="*/ 0 w 19"/>
                <a:gd name="T11" fmla="*/ 0 h 1468"/>
              </a:gdLst>
              <a:ahLst/>
              <a:cxnLst>
                <a:cxn ang="0">
                  <a:pos x="T0" y="T1"/>
                </a:cxn>
                <a:cxn ang="0">
                  <a:pos x="T2" y="T3"/>
                </a:cxn>
                <a:cxn ang="0">
                  <a:pos x="T4" y="T5"/>
                </a:cxn>
                <a:cxn ang="0">
                  <a:pos x="T6" y="T7"/>
                </a:cxn>
                <a:cxn ang="0">
                  <a:pos x="T8" y="T9"/>
                </a:cxn>
                <a:cxn ang="0">
                  <a:pos x="T10" y="T11"/>
                </a:cxn>
              </a:cxnLst>
              <a:rect l="0" t="0" r="r" b="b"/>
              <a:pathLst>
                <a:path w="19" h="1468">
                  <a:moveTo>
                    <a:pt x="0" y="0"/>
                  </a:moveTo>
                  <a:lnTo>
                    <a:pt x="0" y="0"/>
                  </a:lnTo>
                  <a:lnTo>
                    <a:pt x="19" y="0"/>
                  </a:lnTo>
                  <a:lnTo>
                    <a:pt x="19" y="1468"/>
                  </a:lnTo>
                  <a:lnTo>
                    <a:pt x="0" y="146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9" name="Freeform 125">
              <a:extLst>
                <a:ext uri="{FF2B5EF4-FFF2-40B4-BE49-F238E27FC236}">
                  <a16:creationId xmlns:a16="http://schemas.microsoft.com/office/drawing/2014/main" id="{B665E9E5-A8B8-66EF-22D3-5371CA0AD281}"/>
                </a:ext>
              </a:extLst>
            </p:cNvPr>
            <p:cNvSpPr>
              <a:spLocks/>
            </p:cNvSpPr>
            <p:nvPr/>
          </p:nvSpPr>
          <p:spPr bwMode="auto">
            <a:xfrm>
              <a:off x="7044" y="1926"/>
              <a:ext cx="12" cy="895"/>
            </a:xfrm>
            <a:custGeom>
              <a:avLst/>
              <a:gdLst>
                <a:gd name="T0" fmla="*/ 0 w 20"/>
                <a:gd name="T1" fmla="*/ 0 h 1488"/>
                <a:gd name="T2" fmla="*/ 0 w 20"/>
                <a:gd name="T3" fmla="*/ 0 h 1488"/>
                <a:gd name="T4" fmla="*/ 20 w 20"/>
                <a:gd name="T5" fmla="*/ 0 h 1488"/>
                <a:gd name="T6" fmla="*/ 20 w 20"/>
                <a:gd name="T7" fmla="*/ 1488 h 1488"/>
                <a:gd name="T8" fmla="*/ 0 w 20"/>
                <a:gd name="T9" fmla="*/ 1488 h 1488"/>
                <a:gd name="T10" fmla="*/ 0 w 20"/>
                <a:gd name="T11" fmla="*/ 0 h 1488"/>
              </a:gdLst>
              <a:ahLst/>
              <a:cxnLst>
                <a:cxn ang="0">
                  <a:pos x="T0" y="T1"/>
                </a:cxn>
                <a:cxn ang="0">
                  <a:pos x="T2" y="T3"/>
                </a:cxn>
                <a:cxn ang="0">
                  <a:pos x="T4" y="T5"/>
                </a:cxn>
                <a:cxn ang="0">
                  <a:pos x="T6" y="T7"/>
                </a:cxn>
                <a:cxn ang="0">
                  <a:pos x="T8" y="T9"/>
                </a:cxn>
                <a:cxn ang="0">
                  <a:pos x="T10" y="T11"/>
                </a:cxn>
              </a:cxnLst>
              <a:rect l="0" t="0" r="r" b="b"/>
              <a:pathLst>
                <a:path w="20" h="1488">
                  <a:moveTo>
                    <a:pt x="0" y="0"/>
                  </a:moveTo>
                  <a:lnTo>
                    <a:pt x="0" y="0"/>
                  </a:lnTo>
                  <a:lnTo>
                    <a:pt x="20" y="0"/>
                  </a:lnTo>
                  <a:lnTo>
                    <a:pt x="20" y="1488"/>
                  </a:lnTo>
                  <a:lnTo>
                    <a:pt x="0" y="148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0" name="Freeform 126">
              <a:extLst>
                <a:ext uri="{FF2B5EF4-FFF2-40B4-BE49-F238E27FC236}">
                  <a16:creationId xmlns:a16="http://schemas.microsoft.com/office/drawing/2014/main" id="{60B43F8A-46A3-ED9F-1263-7D370A618B6A}"/>
                </a:ext>
              </a:extLst>
            </p:cNvPr>
            <p:cNvSpPr>
              <a:spLocks/>
            </p:cNvSpPr>
            <p:nvPr/>
          </p:nvSpPr>
          <p:spPr bwMode="auto">
            <a:xfrm>
              <a:off x="7070" y="1926"/>
              <a:ext cx="12" cy="943"/>
            </a:xfrm>
            <a:custGeom>
              <a:avLst/>
              <a:gdLst>
                <a:gd name="T0" fmla="*/ 0 w 20"/>
                <a:gd name="T1" fmla="*/ 0 h 1568"/>
                <a:gd name="T2" fmla="*/ 0 w 20"/>
                <a:gd name="T3" fmla="*/ 0 h 1568"/>
                <a:gd name="T4" fmla="*/ 20 w 20"/>
                <a:gd name="T5" fmla="*/ 0 h 1568"/>
                <a:gd name="T6" fmla="*/ 20 w 20"/>
                <a:gd name="T7" fmla="*/ 1568 h 1568"/>
                <a:gd name="T8" fmla="*/ 0 w 20"/>
                <a:gd name="T9" fmla="*/ 1568 h 1568"/>
                <a:gd name="T10" fmla="*/ 0 w 20"/>
                <a:gd name="T11" fmla="*/ 0 h 1568"/>
              </a:gdLst>
              <a:ahLst/>
              <a:cxnLst>
                <a:cxn ang="0">
                  <a:pos x="T0" y="T1"/>
                </a:cxn>
                <a:cxn ang="0">
                  <a:pos x="T2" y="T3"/>
                </a:cxn>
                <a:cxn ang="0">
                  <a:pos x="T4" y="T5"/>
                </a:cxn>
                <a:cxn ang="0">
                  <a:pos x="T6" y="T7"/>
                </a:cxn>
                <a:cxn ang="0">
                  <a:pos x="T8" y="T9"/>
                </a:cxn>
                <a:cxn ang="0">
                  <a:pos x="T10" y="T11"/>
                </a:cxn>
              </a:cxnLst>
              <a:rect l="0" t="0" r="r" b="b"/>
              <a:pathLst>
                <a:path w="20" h="1568">
                  <a:moveTo>
                    <a:pt x="0" y="0"/>
                  </a:moveTo>
                  <a:lnTo>
                    <a:pt x="0" y="0"/>
                  </a:lnTo>
                  <a:lnTo>
                    <a:pt x="20" y="0"/>
                  </a:lnTo>
                  <a:lnTo>
                    <a:pt x="20" y="1568"/>
                  </a:lnTo>
                  <a:lnTo>
                    <a:pt x="0" y="1568"/>
                  </a:ln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1" name="Freeform 127">
              <a:extLst>
                <a:ext uri="{FF2B5EF4-FFF2-40B4-BE49-F238E27FC236}">
                  <a16:creationId xmlns:a16="http://schemas.microsoft.com/office/drawing/2014/main" id="{04CB88A0-7D28-F9C7-685F-38D2F549CC77}"/>
                </a:ext>
              </a:extLst>
            </p:cNvPr>
            <p:cNvSpPr>
              <a:spLocks/>
            </p:cNvSpPr>
            <p:nvPr/>
          </p:nvSpPr>
          <p:spPr bwMode="auto">
            <a:xfrm>
              <a:off x="7095" y="1926"/>
              <a:ext cx="12" cy="943"/>
            </a:xfrm>
            <a:custGeom>
              <a:avLst/>
              <a:gdLst>
                <a:gd name="T0" fmla="*/ 0 w 19"/>
                <a:gd name="T1" fmla="*/ 0 h 1568"/>
                <a:gd name="T2" fmla="*/ 0 w 19"/>
                <a:gd name="T3" fmla="*/ 0 h 1568"/>
                <a:gd name="T4" fmla="*/ 19 w 19"/>
                <a:gd name="T5" fmla="*/ 0 h 1568"/>
                <a:gd name="T6" fmla="*/ 19 w 19"/>
                <a:gd name="T7" fmla="*/ 1568 h 1568"/>
                <a:gd name="T8" fmla="*/ 0 w 19"/>
                <a:gd name="T9" fmla="*/ 1568 h 1568"/>
                <a:gd name="T10" fmla="*/ 0 w 19"/>
                <a:gd name="T11" fmla="*/ 0 h 1568"/>
              </a:gdLst>
              <a:ahLst/>
              <a:cxnLst>
                <a:cxn ang="0">
                  <a:pos x="T0" y="T1"/>
                </a:cxn>
                <a:cxn ang="0">
                  <a:pos x="T2" y="T3"/>
                </a:cxn>
                <a:cxn ang="0">
                  <a:pos x="T4" y="T5"/>
                </a:cxn>
                <a:cxn ang="0">
                  <a:pos x="T6" y="T7"/>
                </a:cxn>
                <a:cxn ang="0">
                  <a:pos x="T8" y="T9"/>
                </a:cxn>
                <a:cxn ang="0">
                  <a:pos x="T10" y="T11"/>
                </a:cxn>
              </a:cxnLst>
              <a:rect l="0" t="0" r="r" b="b"/>
              <a:pathLst>
                <a:path w="19" h="1568">
                  <a:moveTo>
                    <a:pt x="0" y="0"/>
                  </a:moveTo>
                  <a:lnTo>
                    <a:pt x="0" y="0"/>
                  </a:lnTo>
                  <a:lnTo>
                    <a:pt x="19" y="0"/>
                  </a:lnTo>
                  <a:lnTo>
                    <a:pt x="19" y="1568"/>
                  </a:lnTo>
                  <a:lnTo>
                    <a:pt x="0" y="156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2" name="Freeform 128">
              <a:extLst>
                <a:ext uri="{FF2B5EF4-FFF2-40B4-BE49-F238E27FC236}">
                  <a16:creationId xmlns:a16="http://schemas.microsoft.com/office/drawing/2014/main" id="{EB3CAFDC-6BA8-882C-D179-80AB6F2C80DF}"/>
                </a:ext>
              </a:extLst>
            </p:cNvPr>
            <p:cNvSpPr>
              <a:spLocks/>
            </p:cNvSpPr>
            <p:nvPr/>
          </p:nvSpPr>
          <p:spPr bwMode="auto">
            <a:xfrm>
              <a:off x="7121" y="1926"/>
              <a:ext cx="12" cy="985"/>
            </a:xfrm>
            <a:custGeom>
              <a:avLst/>
              <a:gdLst>
                <a:gd name="T0" fmla="*/ 0 w 20"/>
                <a:gd name="T1" fmla="*/ 0 h 1638"/>
                <a:gd name="T2" fmla="*/ 0 w 20"/>
                <a:gd name="T3" fmla="*/ 0 h 1638"/>
                <a:gd name="T4" fmla="*/ 20 w 20"/>
                <a:gd name="T5" fmla="*/ 0 h 1638"/>
                <a:gd name="T6" fmla="*/ 20 w 20"/>
                <a:gd name="T7" fmla="*/ 1638 h 1638"/>
                <a:gd name="T8" fmla="*/ 0 w 20"/>
                <a:gd name="T9" fmla="*/ 1638 h 1638"/>
                <a:gd name="T10" fmla="*/ 0 w 20"/>
                <a:gd name="T11" fmla="*/ 0 h 1638"/>
              </a:gdLst>
              <a:ahLst/>
              <a:cxnLst>
                <a:cxn ang="0">
                  <a:pos x="T0" y="T1"/>
                </a:cxn>
                <a:cxn ang="0">
                  <a:pos x="T2" y="T3"/>
                </a:cxn>
                <a:cxn ang="0">
                  <a:pos x="T4" y="T5"/>
                </a:cxn>
                <a:cxn ang="0">
                  <a:pos x="T6" y="T7"/>
                </a:cxn>
                <a:cxn ang="0">
                  <a:pos x="T8" y="T9"/>
                </a:cxn>
                <a:cxn ang="0">
                  <a:pos x="T10" y="T11"/>
                </a:cxn>
              </a:cxnLst>
              <a:rect l="0" t="0" r="r" b="b"/>
              <a:pathLst>
                <a:path w="20" h="1638">
                  <a:moveTo>
                    <a:pt x="0" y="0"/>
                  </a:moveTo>
                  <a:lnTo>
                    <a:pt x="0" y="0"/>
                  </a:lnTo>
                  <a:lnTo>
                    <a:pt x="20" y="0"/>
                  </a:lnTo>
                  <a:lnTo>
                    <a:pt x="20" y="1638"/>
                  </a:lnTo>
                  <a:lnTo>
                    <a:pt x="0" y="163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3" name="Freeform 129">
              <a:extLst>
                <a:ext uri="{FF2B5EF4-FFF2-40B4-BE49-F238E27FC236}">
                  <a16:creationId xmlns:a16="http://schemas.microsoft.com/office/drawing/2014/main" id="{493248E6-DB43-528F-5985-68DA5736A889}"/>
                </a:ext>
              </a:extLst>
            </p:cNvPr>
            <p:cNvSpPr>
              <a:spLocks/>
            </p:cNvSpPr>
            <p:nvPr/>
          </p:nvSpPr>
          <p:spPr bwMode="auto">
            <a:xfrm>
              <a:off x="7146" y="1926"/>
              <a:ext cx="12" cy="991"/>
            </a:xfrm>
            <a:custGeom>
              <a:avLst/>
              <a:gdLst>
                <a:gd name="T0" fmla="*/ 0 w 20"/>
                <a:gd name="T1" fmla="*/ 0 h 1648"/>
                <a:gd name="T2" fmla="*/ 0 w 20"/>
                <a:gd name="T3" fmla="*/ 0 h 1648"/>
                <a:gd name="T4" fmla="*/ 20 w 20"/>
                <a:gd name="T5" fmla="*/ 0 h 1648"/>
                <a:gd name="T6" fmla="*/ 20 w 20"/>
                <a:gd name="T7" fmla="*/ 1648 h 1648"/>
                <a:gd name="T8" fmla="*/ 0 w 20"/>
                <a:gd name="T9" fmla="*/ 1648 h 1648"/>
                <a:gd name="T10" fmla="*/ 0 w 20"/>
                <a:gd name="T11" fmla="*/ 0 h 1648"/>
              </a:gdLst>
              <a:ahLst/>
              <a:cxnLst>
                <a:cxn ang="0">
                  <a:pos x="T0" y="T1"/>
                </a:cxn>
                <a:cxn ang="0">
                  <a:pos x="T2" y="T3"/>
                </a:cxn>
                <a:cxn ang="0">
                  <a:pos x="T4" y="T5"/>
                </a:cxn>
                <a:cxn ang="0">
                  <a:pos x="T6" y="T7"/>
                </a:cxn>
                <a:cxn ang="0">
                  <a:pos x="T8" y="T9"/>
                </a:cxn>
                <a:cxn ang="0">
                  <a:pos x="T10" y="T11"/>
                </a:cxn>
              </a:cxnLst>
              <a:rect l="0" t="0" r="r" b="b"/>
              <a:pathLst>
                <a:path w="20" h="1648">
                  <a:moveTo>
                    <a:pt x="0" y="0"/>
                  </a:moveTo>
                  <a:lnTo>
                    <a:pt x="0" y="0"/>
                  </a:lnTo>
                  <a:lnTo>
                    <a:pt x="20" y="0"/>
                  </a:lnTo>
                  <a:lnTo>
                    <a:pt x="20" y="1648"/>
                  </a:lnTo>
                  <a:lnTo>
                    <a:pt x="0" y="164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4" name="Freeform 130">
              <a:extLst>
                <a:ext uri="{FF2B5EF4-FFF2-40B4-BE49-F238E27FC236}">
                  <a16:creationId xmlns:a16="http://schemas.microsoft.com/office/drawing/2014/main" id="{918AED07-DAAD-7F44-D477-9B3AA587CEEC}"/>
                </a:ext>
              </a:extLst>
            </p:cNvPr>
            <p:cNvSpPr>
              <a:spLocks/>
            </p:cNvSpPr>
            <p:nvPr/>
          </p:nvSpPr>
          <p:spPr bwMode="auto">
            <a:xfrm>
              <a:off x="7172" y="1926"/>
              <a:ext cx="12" cy="1033"/>
            </a:xfrm>
            <a:custGeom>
              <a:avLst/>
              <a:gdLst>
                <a:gd name="T0" fmla="*/ 0 w 20"/>
                <a:gd name="T1" fmla="*/ 0 h 1718"/>
                <a:gd name="T2" fmla="*/ 0 w 20"/>
                <a:gd name="T3" fmla="*/ 0 h 1718"/>
                <a:gd name="T4" fmla="*/ 20 w 20"/>
                <a:gd name="T5" fmla="*/ 0 h 1718"/>
                <a:gd name="T6" fmla="*/ 20 w 20"/>
                <a:gd name="T7" fmla="*/ 1718 h 1718"/>
                <a:gd name="T8" fmla="*/ 0 w 20"/>
                <a:gd name="T9" fmla="*/ 1718 h 1718"/>
                <a:gd name="T10" fmla="*/ 0 w 20"/>
                <a:gd name="T11" fmla="*/ 0 h 1718"/>
              </a:gdLst>
              <a:ahLst/>
              <a:cxnLst>
                <a:cxn ang="0">
                  <a:pos x="T0" y="T1"/>
                </a:cxn>
                <a:cxn ang="0">
                  <a:pos x="T2" y="T3"/>
                </a:cxn>
                <a:cxn ang="0">
                  <a:pos x="T4" y="T5"/>
                </a:cxn>
                <a:cxn ang="0">
                  <a:pos x="T6" y="T7"/>
                </a:cxn>
                <a:cxn ang="0">
                  <a:pos x="T8" y="T9"/>
                </a:cxn>
                <a:cxn ang="0">
                  <a:pos x="T10" y="T11"/>
                </a:cxn>
              </a:cxnLst>
              <a:rect l="0" t="0" r="r" b="b"/>
              <a:pathLst>
                <a:path w="20" h="1718">
                  <a:moveTo>
                    <a:pt x="0" y="0"/>
                  </a:moveTo>
                  <a:lnTo>
                    <a:pt x="0" y="0"/>
                  </a:lnTo>
                  <a:lnTo>
                    <a:pt x="20" y="0"/>
                  </a:lnTo>
                  <a:lnTo>
                    <a:pt x="20" y="1718"/>
                  </a:lnTo>
                  <a:lnTo>
                    <a:pt x="0" y="171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5" name="Freeform 131">
              <a:extLst>
                <a:ext uri="{FF2B5EF4-FFF2-40B4-BE49-F238E27FC236}">
                  <a16:creationId xmlns:a16="http://schemas.microsoft.com/office/drawing/2014/main" id="{1EBBBE6E-36F9-C3F2-9E4C-CDA5A11C8D78}"/>
                </a:ext>
              </a:extLst>
            </p:cNvPr>
            <p:cNvSpPr>
              <a:spLocks/>
            </p:cNvSpPr>
            <p:nvPr/>
          </p:nvSpPr>
          <p:spPr bwMode="auto">
            <a:xfrm>
              <a:off x="7198" y="1926"/>
              <a:ext cx="11" cy="1033"/>
            </a:xfrm>
            <a:custGeom>
              <a:avLst/>
              <a:gdLst>
                <a:gd name="T0" fmla="*/ 0 w 19"/>
                <a:gd name="T1" fmla="*/ 0 h 1718"/>
                <a:gd name="T2" fmla="*/ 0 w 19"/>
                <a:gd name="T3" fmla="*/ 0 h 1718"/>
                <a:gd name="T4" fmla="*/ 19 w 19"/>
                <a:gd name="T5" fmla="*/ 0 h 1718"/>
                <a:gd name="T6" fmla="*/ 19 w 19"/>
                <a:gd name="T7" fmla="*/ 1718 h 1718"/>
                <a:gd name="T8" fmla="*/ 0 w 19"/>
                <a:gd name="T9" fmla="*/ 1718 h 1718"/>
                <a:gd name="T10" fmla="*/ 0 w 19"/>
                <a:gd name="T11" fmla="*/ 0 h 1718"/>
              </a:gdLst>
              <a:ahLst/>
              <a:cxnLst>
                <a:cxn ang="0">
                  <a:pos x="T0" y="T1"/>
                </a:cxn>
                <a:cxn ang="0">
                  <a:pos x="T2" y="T3"/>
                </a:cxn>
                <a:cxn ang="0">
                  <a:pos x="T4" y="T5"/>
                </a:cxn>
                <a:cxn ang="0">
                  <a:pos x="T6" y="T7"/>
                </a:cxn>
                <a:cxn ang="0">
                  <a:pos x="T8" y="T9"/>
                </a:cxn>
                <a:cxn ang="0">
                  <a:pos x="T10" y="T11"/>
                </a:cxn>
              </a:cxnLst>
              <a:rect l="0" t="0" r="r" b="b"/>
              <a:pathLst>
                <a:path w="19" h="1718">
                  <a:moveTo>
                    <a:pt x="0" y="0"/>
                  </a:moveTo>
                  <a:lnTo>
                    <a:pt x="0" y="0"/>
                  </a:lnTo>
                  <a:lnTo>
                    <a:pt x="19" y="0"/>
                  </a:lnTo>
                  <a:lnTo>
                    <a:pt x="19" y="1718"/>
                  </a:lnTo>
                  <a:lnTo>
                    <a:pt x="0" y="171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6" name="Freeform 132">
              <a:extLst>
                <a:ext uri="{FF2B5EF4-FFF2-40B4-BE49-F238E27FC236}">
                  <a16:creationId xmlns:a16="http://schemas.microsoft.com/office/drawing/2014/main" id="{661BD736-05E7-B7F4-9F8A-B0AE7050F556}"/>
                </a:ext>
              </a:extLst>
            </p:cNvPr>
            <p:cNvSpPr>
              <a:spLocks/>
            </p:cNvSpPr>
            <p:nvPr/>
          </p:nvSpPr>
          <p:spPr bwMode="auto">
            <a:xfrm>
              <a:off x="7223" y="1926"/>
              <a:ext cx="12" cy="1039"/>
            </a:xfrm>
            <a:custGeom>
              <a:avLst/>
              <a:gdLst>
                <a:gd name="T0" fmla="*/ 0 w 20"/>
                <a:gd name="T1" fmla="*/ 0 h 1727"/>
                <a:gd name="T2" fmla="*/ 0 w 20"/>
                <a:gd name="T3" fmla="*/ 0 h 1727"/>
                <a:gd name="T4" fmla="*/ 20 w 20"/>
                <a:gd name="T5" fmla="*/ 0 h 1727"/>
                <a:gd name="T6" fmla="*/ 20 w 20"/>
                <a:gd name="T7" fmla="*/ 1727 h 1727"/>
                <a:gd name="T8" fmla="*/ 0 w 20"/>
                <a:gd name="T9" fmla="*/ 1727 h 1727"/>
                <a:gd name="T10" fmla="*/ 0 w 20"/>
                <a:gd name="T11" fmla="*/ 0 h 1727"/>
              </a:gdLst>
              <a:ahLst/>
              <a:cxnLst>
                <a:cxn ang="0">
                  <a:pos x="T0" y="T1"/>
                </a:cxn>
                <a:cxn ang="0">
                  <a:pos x="T2" y="T3"/>
                </a:cxn>
                <a:cxn ang="0">
                  <a:pos x="T4" y="T5"/>
                </a:cxn>
                <a:cxn ang="0">
                  <a:pos x="T6" y="T7"/>
                </a:cxn>
                <a:cxn ang="0">
                  <a:pos x="T8" y="T9"/>
                </a:cxn>
                <a:cxn ang="0">
                  <a:pos x="T10" y="T11"/>
                </a:cxn>
              </a:cxnLst>
              <a:rect l="0" t="0" r="r" b="b"/>
              <a:pathLst>
                <a:path w="20" h="1727">
                  <a:moveTo>
                    <a:pt x="0" y="0"/>
                  </a:moveTo>
                  <a:lnTo>
                    <a:pt x="0" y="0"/>
                  </a:lnTo>
                  <a:lnTo>
                    <a:pt x="20" y="0"/>
                  </a:lnTo>
                  <a:lnTo>
                    <a:pt x="20" y="1727"/>
                  </a:lnTo>
                  <a:lnTo>
                    <a:pt x="0" y="1727"/>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7" name="Freeform 133">
              <a:extLst>
                <a:ext uri="{FF2B5EF4-FFF2-40B4-BE49-F238E27FC236}">
                  <a16:creationId xmlns:a16="http://schemas.microsoft.com/office/drawing/2014/main" id="{59346253-6A1B-CB63-7FED-9B51FF655C2E}"/>
                </a:ext>
              </a:extLst>
            </p:cNvPr>
            <p:cNvSpPr>
              <a:spLocks/>
            </p:cNvSpPr>
            <p:nvPr/>
          </p:nvSpPr>
          <p:spPr bwMode="auto">
            <a:xfrm>
              <a:off x="7249" y="1926"/>
              <a:ext cx="12" cy="1045"/>
            </a:xfrm>
            <a:custGeom>
              <a:avLst/>
              <a:gdLst>
                <a:gd name="T0" fmla="*/ 0 w 20"/>
                <a:gd name="T1" fmla="*/ 0 h 1738"/>
                <a:gd name="T2" fmla="*/ 0 w 20"/>
                <a:gd name="T3" fmla="*/ 0 h 1738"/>
                <a:gd name="T4" fmla="*/ 20 w 20"/>
                <a:gd name="T5" fmla="*/ 0 h 1738"/>
                <a:gd name="T6" fmla="*/ 20 w 20"/>
                <a:gd name="T7" fmla="*/ 1738 h 1738"/>
                <a:gd name="T8" fmla="*/ 0 w 20"/>
                <a:gd name="T9" fmla="*/ 1738 h 1738"/>
                <a:gd name="T10" fmla="*/ 0 w 20"/>
                <a:gd name="T11" fmla="*/ 0 h 1738"/>
              </a:gdLst>
              <a:ahLst/>
              <a:cxnLst>
                <a:cxn ang="0">
                  <a:pos x="T0" y="T1"/>
                </a:cxn>
                <a:cxn ang="0">
                  <a:pos x="T2" y="T3"/>
                </a:cxn>
                <a:cxn ang="0">
                  <a:pos x="T4" y="T5"/>
                </a:cxn>
                <a:cxn ang="0">
                  <a:pos x="T6" y="T7"/>
                </a:cxn>
                <a:cxn ang="0">
                  <a:pos x="T8" y="T9"/>
                </a:cxn>
                <a:cxn ang="0">
                  <a:pos x="T10" y="T11"/>
                </a:cxn>
              </a:cxnLst>
              <a:rect l="0" t="0" r="r" b="b"/>
              <a:pathLst>
                <a:path w="20" h="1738">
                  <a:moveTo>
                    <a:pt x="0" y="0"/>
                  </a:moveTo>
                  <a:lnTo>
                    <a:pt x="0" y="0"/>
                  </a:lnTo>
                  <a:lnTo>
                    <a:pt x="20" y="0"/>
                  </a:lnTo>
                  <a:lnTo>
                    <a:pt x="20" y="1738"/>
                  </a:lnTo>
                  <a:lnTo>
                    <a:pt x="0" y="173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8" name="Freeform 134">
              <a:extLst>
                <a:ext uri="{FF2B5EF4-FFF2-40B4-BE49-F238E27FC236}">
                  <a16:creationId xmlns:a16="http://schemas.microsoft.com/office/drawing/2014/main" id="{9EB50241-62E0-782B-7560-B1A4B72FFB88}"/>
                </a:ext>
              </a:extLst>
            </p:cNvPr>
            <p:cNvSpPr>
              <a:spLocks/>
            </p:cNvSpPr>
            <p:nvPr/>
          </p:nvSpPr>
          <p:spPr bwMode="auto">
            <a:xfrm>
              <a:off x="7275" y="1926"/>
              <a:ext cx="11" cy="1148"/>
            </a:xfrm>
            <a:custGeom>
              <a:avLst/>
              <a:gdLst>
                <a:gd name="T0" fmla="*/ 0 w 19"/>
                <a:gd name="T1" fmla="*/ 0 h 1908"/>
                <a:gd name="T2" fmla="*/ 0 w 19"/>
                <a:gd name="T3" fmla="*/ 0 h 1908"/>
                <a:gd name="T4" fmla="*/ 19 w 19"/>
                <a:gd name="T5" fmla="*/ 0 h 1908"/>
                <a:gd name="T6" fmla="*/ 19 w 19"/>
                <a:gd name="T7" fmla="*/ 1908 h 1908"/>
                <a:gd name="T8" fmla="*/ 0 w 19"/>
                <a:gd name="T9" fmla="*/ 1908 h 1908"/>
                <a:gd name="T10" fmla="*/ 0 w 19"/>
                <a:gd name="T11" fmla="*/ 0 h 1908"/>
              </a:gdLst>
              <a:ahLst/>
              <a:cxnLst>
                <a:cxn ang="0">
                  <a:pos x="T0" y="T1"/>
                </a:cxn>
                <a:cxn ang="0">
                  <a:pos x="T2" y="T3"/>
                </a:cxn>
                <a:cxn ang="0">
                  <a:pos x="T4" y="T5"/>
                </a:cxn>
                <a:cxn ang="0">
                  <a:pos x="T6" y="T7"/>
                </a:cxn>
                <a:cxn ang="0">
                  <a:pos x="T8" y="T9"/>
                </a:cxn>
                <a:cxn ang="0">
                  <a:pos x="T10" y="T11"/>
                </a:cxn>
              </a:cxnLst>
              <a:rect l="0" t="0" r="r" b="b"/>
              <a:pathLst>
                <a:path w="19" h="1908">
                  <a:moveTo>
                    <a:pt x="0" y="0"/>
                  </a:moveTo>
                  <a:lnTo>
                    <a:pt x="0" y="0"/>
                  </a:lnTo>
                  <a:lnTo>
                    <a:pt x="19" y="0"/>
                  </a:lnTo>
                  <a:lnTo>
                    <a:pt x="19" y="1908"/>
                  </a:lnTo>
                  <a:lnTo>
                    <a:pt x="0" y="1908"/>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9" name="Freeform 135">
              <a:extLst>
                <a:ext uri="{FF2B5EF4-FFF2-40B4-BE49-F238E27FC236}">
                  <a16:creationId xmlns:a16="http://schemas.microsoft.com/office/drawing/2014/main" id="{7EBEBB7D-F86B-597F-DC45-64121E12B520}"/>
                </a:ext>
              </a:extLst>
            </p:cNvPr>
            <p:cNvSpPr>
              <a:spLocks/>
            </p:cNvSpPr>
            <p:nvPr/>
          </p:nvSpPr>
          <p:spPr bwMode="auto">
            <a:xfrm>
              <a:off x="7300" y="1926"/>
              <a:ext cx="12" cy="1202"/>
            </a:xfrm>
            <a:custGeom>
              <a:avLst/>
              <a:gdLst>
                <a:gd name="T0" fmla="*/ 0 w 20"/>
                <a:gd name="T1" fmla="*/ 0 h 1998"/>
                <a:gd name="T2" fmla="*/ 0 w 20"/>
                <a:gd name="T3" fmla="*/ 0 h 1998"/>
                <a:gd name="T4" fmla="*/ 0 w 20"/>
                <a:gd name="T5" fmla="*/ 1998 h 1998"/>
                <a:gd name="T6" fmla="*/ 20 w 20"/>
                <a:gd name="T7" fmla="*/ 1998 h 1998"/>
                <a:gd name="T8" fmla="*/ 20 w 20"/>
                <a:gd name="T9" fmla="*/ 0 h 1998"/>
                <a:gd name="T10" fmla="*/ 0 w 20"/>
                <a:gd name="T11" fmla="*/ 0 h 1998"/>
              </a:gdLst>
              <a:ahLst/>
              <a:cxnLst>
                <a:cxn ang="0">
                  <a:pos x="T0" y="T1"/>
                </a:cxn>
                <a:cxn ang="0">
                  <a:pos x="T2" y="T3"/>
                </a:cxn>
                <a:cxn ang="0">
                  <a:pos x="T4" y="T5"/>
                </a:cxn>
                <a:cxn ang="0">
                  <a:pos x="T6" y="T7"/>
                </a:cxn>
                <a:cxn ang="0">
                  <a:pos x="T8" y="T9"/>
                </a:cxn>
                <a:cxn ang="0">
                  <a:pos x="T10" y="T11"/>
                </a:cxn>
              </a:cxnLst>
              <a:rect l="0" t="0" r="r" b="b"/>
              <a:pathLst>
                <a:path w="20" h="1998">
                  <a:moveTo>
                    <a:pt x="0" y="0"/>
                  </a:moveTo>
                  <a:lnTo>
                    <a:pt x="0" y="0"/>
                  </a:lnTo>
                  <a:lnTo>
                    <a:pt x="0" y="1998"/>
                  </a:lnTo>
                  <a:lnTo>
                    <a:pt x="20" y="1998"/>
                  </a:lnTo>
                  <a:lnTo>
                    <a:pt x="20" y="0"/>
                  </a:lnTo>
                  <a:lnTo>
                    <a:pt x="0" y="0"/>
                  </a:lnTo>
                  <a:close/>
                </a:path>
              </a:pathLst>
            </a:custGeom>
            <a:solidFill>
              <a:srgbClr val="56A2B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0" name="Freeform 136">
              <a:extLst>
                <a:ext uri="{FF2B5EF4-FFF2-40B4-BE49-F238E27FC236}">
                  <a16:creationId xmlns:a16="http://schemas.microsoft.com/office/drawing/2014/main" id="{F5C1B608-638F-67F9-D961-48C629B90FB9}"/>
                </a:ext>
              </a:extLst>
            </p:cNvPr>
            <p:cNvSpPr>
              <a:spLocks/>
            </p:cNvSpPr>
            <p:nvPr/>
          </p:nvSpPr>
          <p:spPr bwMode="auto">
            <a:xfrm>
              <a:off x="7326" y="1926"/>
              <a:ext cx="12" cy="1202"/>
            </a:xfrm>
            <a:custGeom>
              <a:avLst/>
              <a:gdLst>
                <a:gd name="T0" fmla="*/ 0 w 20"/>
                <a:gd name="T1" fmla="*/ 1998 h 1998"/>
                <a:gd name="T2" fmla="*/ 0 w 20"/>
                <a:gd name="T3" fmla="*/ 1998 h 1998"/>
                <a:gd name="T4" fmla="*/ 20 w 20"/>
                <a:gd name="T5" fmla="*/ 1998 h 1998"/>
                <a:gd name="T6" fmla="*/ 20 w 20"/>
                <a:gd name="T7" fmla="*/ 0 h 1998"/>
                <a:gd name="T8" fmla="*/ 0 w 20"/>
                <a:gd name="T9" fmla="*/ 0 h 1998"/>
                <a:gd name="T10" fmla="*/ 0 w 20"/>
                <a:gd name="T11" fmla="*/ 1998 h 1998"/>
              </a:gdLst>
              <a:ahLst/>
              <a:cxnLst>
                <a:cxn ang="0">
                  <a:pos x="T0" y="T1"/>
                </a:cxn>
                <a:cxn ang="0">
                  <a:pos x="T2" y="T3"/>
                </a:cxn>
                <a:cxn ang="0">
                  <a:pos x="T4" y="T5"/>
                </a:cxn>
                <a:cxn ang="0">
                  <a:pos x="T6" y="T7"/>
                </a:cxn>
                <a:cxn ang="0">
                  <a:pos x="T8" y="T9"/>
                </a:cxn>
                <a:cxn ang="0">
                  <a:pos x="T10" y="T11"/>
                </a:cxn>
              </a:cxnLst>
              <a:rect l="0" t="0" r="r" b="b"/>
              <a:pathLst>
                <a:path w="20" h="1998">
                  <a:moveTo>
                    <a:pt x="0" y="1998"/>
                  </a:moveTo>
                  <a:lnTo>
                    <a:pt x="0" y="1998"/>
                  </a:lnTo>
                  <a:lnTo>
                    <a:pt x="20" y="1998"/>
                  </a:lnTo>
                  <a:lnTo>
                    <a:pt x="20"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1" name="Freeform 137">
              <a:extLst>
                <a:ext uri="{FF2B5EF4-FFF2-40B4-BE49-F238E27FC236}">
                  <a16:creationId xmlns:a16="http://schemas.microsoft.com/office/drawing/2014/main" id="{1D6F493E-04BF-8DC1-B153-DA578EC09251}"/>
                </a:ext>
              </a:extLst>
            </p:cNvPr>
            <p:cNvSpPr>
              <a:spLocks/>
            </p:cNvSpPr>
            <p:nvPr/>
          </p:nvSpPr>
          <p:spPr bwMode="auto">
            <a:xfrm>
              <a:off x="7352" y="1926"/>
              <a:ext cx="12" cy="1202"/>
            </a:xfrm>
            <a:custGeom>
              <a:avLst/>
              <a:gdLst>
                <a:gd name="T0" fmla="*/ 0 w 20"/>
                <a:gd name="T1" fmla="*/ 1998 h 1998"/>
                <a:gd name="T2" fmla="*/ 0 w 20"/>
                <a:gd name="T3" fmla="*/ 1998 h 1998"/>
                <a:gd name="T4" fmla="*/ 20 w 20"/>
                <a:gd name="T5" fmla="*/ 1998 h 1998"/>
                <a:gd name="T6" fmla="*/ 20 w 20"/>
                <a:gd name="T7" fmla="*/ 0 h 1998"/>
                <a:gd name="T8" fmla="*/ 0 w 20"/>
                <a:gd name="T9" fmla="*/ 0 h 1998"/>
                <a:gd name="T10" fmla="*/ 0 w 20"/>
                <a:gd name="T11" fmla="*/ 1998 h 1998"/>
              </a:gdLst>
              <a:ahLst/>
              <a:cxnLst>
                <a:cxn ang="0">
                  <a:pos x="T0" y="T1"/>
                </a:cxn>
                <a:cxn ang="0">
                  <a:pos x="T2" y="T3"/>
                </a:cxn>
                <a:cxn ang="0">
                  <a:pos x="T4" y="T5"/>
                </a:cxn>
                <a:cxn ang="0">
                  <a:pos x="T6" y="T7"/>
                </a:cxn>
                <a:cxn ang="0">
                  <a:pos x="T8" y="T9"/>
                </a:cxn>
                <a:cxn ang="0">
                  <a:pos x="T10" y="T11"/>
                </a:cxn>
              </a:cxnLst>
              <a:rect l="0" t="0" r="r" b="b"/>
              <a:pathLst>
                <a:path w="20" h="1998">
                  <a:moveTo>
                    <a:pt x="0" y="1998"/>
                  </a:moveTo>
                  <a:lnTo>
                    <a:pt x="0" y="1998"/>
                  </a:lnTo>
                  <a:lnTo>
                    <a:pt x="20" y="1998"/>
                  </a:lnTo>
                  <a:lnTo>
                    <a:pt x="20"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2" name="Freeform 138">
              <a:extLst>
                <a:ext uri="{FF2B5EF4-FFF2-40B4-BE49-F238E27FC236}">
                  <a16:creationId xmlns:a16="http://schemas.microsoft.com/office/drawing/2014/main" id="{41FD633C-8C8A-E824-BCF0-8234FD41CFBB}"/>
                </a:ext>
              </a:extLst>
            </p:cNvPr>
            <p:cNvSpPr>
              <a:spLocks/>
            </p:cNvSpPr>
            <p:nvPr/>
          </p:nvSpPr>
          <p:spPr bwMode="auto">
            <a:xfrm>
              <a:off x="7377" y="1926"/>
              <a:ext cx="12" cy="1202"/>
            </a:xfrm>
            <a:custGeom>
              <a:avLst/>
              <a:gdLst>
                <a:gd name="T0" fmla="*/ 0 w 20"/>
                <a:gd name="T1" fmla="*/ 1999 h 1999"/>
                <a:gd name="T2" fmla="*/ 0 w 20"/>
                <a:gd name="T3" fmla="*/ 1999 h 1999"/>
                <a:gd name="T4" fmla="*/ 20 w 20"/>
                <a:gd name="T5" fmla="*/ 1999 h 1999"/>
                <a:gd name="T6" fmla="*/ 20 w 20"/>
                <a:gd name="T7" fmla="*/ 0 h 1999"/>
                <a:gd name="T8" fmla="*/ 0 w 20"/>
                <a:gd name="T9" fmla="*/ 0 h 1999"/>
                <a:gd name="T10" fmla="*/ 0 w 20"/>
                <a:gd name="T11" fmla="*/ 1999 h 1999"/>
              </a:gdLst>
              <a:ahLst/>
              <a:cxnLst>
                <a:cxn ang="0">
                  <a:pos x="T0" y="T1"/>
                </a:cxn>
                <a:cxn ang="0">
                  <a:pos x="T2" y="T3"/>
                </a:cxn>
                <a:cxn ang="0">
                  <a:pos x="T4" y="T5"/>
                </a:cxn>
                <a:cxn ang="0">
                  <a:pos x="T6" y="T7"/>
                </a:cxn>
                <a:cxn ang="0">
                  <a:pos x="T8" y="T9"/>
                </a:cxn>
                <a:cxn ang="0">
                  <a:pos x="T10" y="T11"/>
                </a:cxn>
              </a:cxnLst>
              <a:rect l="0" t="0" r="r" b="b"/>
              <a:pathLst>
                <a:path w="20" h="1999">
                  <a:moveTo>
                    <a:pt x="0" y="1999"/>
                  </a:moveTo>
                  <a:lnTo>
                    <a:pt x="0" y="1999"/>
                  </a:lnTo>
                  <a:lnTo>
                    <a:pt x="20" y="1999"/>
                  </a:lnTo>
                  <a:lnTo>
                    <a:pt x="20" y="0"/>
                  </a:lnTo>
                  <a:lnTo>
                    <a:pt x="0" y="0"/>
                  </a:lnTo>
                  <a:lnTo>
                    <a:pt x="0" y="1999"/>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3" name="Freeform 139">
              <a:extLst>
                <a:ext uri="{FF2B5EF4-FFF2-40B4-BE49-F238E27FC236}">
                  <a16:creationId xmlns:a16="http://schemas.microsoft.com/office/drawing/2014/main" id="{43382EF9-8CBD-60E9-4C92-8D23E31DE259}"/>
                </a:ext>
              </a:extLst>
            </p:cNvPr>
            <p:cNvSpPr>
              <a:spLocks/>
            </p:cNvSpPr>
            <p:nvPr/>
          </p:nvSpPr>
          <p:spPr bwMode="auto">
            <a:xfrm>
              <a:off x="7403" y="1926"/>
              <a:ext cx="12" cy="1202"/>
            </a:xfrm>
            <a:custGeom>
              <a:avLst/>
              <a:gdLst>
                <a:gd name="T0" fmla="*/ 0 w 20"/>
                <a:gd name="T1" fmla="*/ 1999 h 1999"/>
                <a:gd name="T2" fmla="*/ 0 w 20"/>
                <a:gd name="T3" fmla="*/ 1999 h 1999"/>
                <a:gd name="T4" fmla="*/ 20 w 20"/>
                <a:gd name="T5" fmla="*/ 1999 h 1999"/>
                <a:gd name="T6" fmla="*/ 20 w 20"/>
                <a:gd name="T7" fmla="*/ 0 h 1999"/>
                <a:gd name="T8" fmla="*/ 0 w 20"/>
                <a:gd name="T9" fmla="*/ 0 h 1999"/>
                <a:gd name="T10" fmla="*/ 0 w 20"/>
                <a:gd name="T11" fmla="*/ 1999 h 1999"/>
              </a:gdLst>
              <a:ahLst/>
              <a:cxnLst>
                <a:cxn ang="0">
                  <a:pos x="T0" y="T1"/>
                </a:cxn>
                <a:cxn ang="0">
                  <a:pos x="T2" y="T3"/>
                </a:cxn>
                <a:cxn ang="0">
                  <a:pos x="T4" y="T5"/>
                </a:cxn>
                <a:cxn ang="0">
                  <a:pos x="T6" y="T7"/>
                </a:cxn>
                <a:cxn ang="0">
                  <a:pos x="T8" y="T9"/>
                </a:cxn>
                <a:cxn ang="0">
                  <a:pos x="T10" y="T11"/>
                </a:cxn>
              </a:cxnLst>
              <a:rect l="0" t="0" r="r" b="b"/>
              <a:pathLst>
                <a:path w="20" h="1999">
                  <a:moveTo>
                    <a:pt x="0" y="1999"/>
                  </a:moveTo>
                  <a:lnTo>
                    <a:pt x="0" y="1999"/>
                  </a:lnTo>
                  <a:lnTo>
                    <a:pt x="20" y="1999"/>
                  </a:lnTo>
                  <a:lnTo>
                    <a:pt x="20" y="0"/>
                  </a:lnTo>
                  <a:lnTo>
                    <a:pt x="0" y="0"/>
                  </a:lnTo>
                  <a:lnTo>
                    <a:pt x="0" y="1999"/>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4" name="Freeform 140">
              <a:extLst>
                <a:ext uri="{FF2B5EF4-FFF2-40B4-BE49-F238E27FC236}">
                  <a16:creationId xmlns:a16="http://schemas.microsoft.com/office/drawing/2014/main" id="{F1224875-5079-C6AC-A105-946B04A7CA4C}"/>
                </a:ext>
              </a:extLst>
            </p:cNvPr>
            <p:cNvSpPr>
              <a:spLocks/>
            </p:cNvSpPr>
            <p:nvPr/>
          </p:nvSpPr>
          <p:spPr bwMode="auto">
            <a:xfrm>
              <a:off x="7429" y="1926"/>
              <a:ext cx="12" cy="1202"/>
            </a:xfrm>
            <a:custGeom>
              <a:avLst/>
              <a:gdLst>
                <a:gd name="T0" fmla="*/ 0 w 20"/>
                <a:gd name="T1" fmla="*/ 1998 h 1998"/>
                <a:gd name="T2" fmla="*/ 0 w 20"/>
                <a:gd name="T3" fmla="*/ 1998 h 1998"/>
                <a:gd name="T4" fmla="*/ 20 w 20"/>
                <a:gd name="T5" fmla="*/ 1998 h 1998"/>
                <a:gd name="T6" fmla="*/ 20 w 20"/>
                <a:gd name="T7" fmla="*/ 0 h 1998"/>
                <a:gd name="T8" fmla="*/ 0 w 20"/>
                <a:gd name="T9" fmla="*/ 0 h 1998"/>
                <a:gd name="T10" fmla="*/ 0 w 20"/>
                <a:gd name="T11" fmla="*/ 1998 h 1998"/>
              </a:gdLst>
              <a:ahLst/>
              <a:cxnLst>
                <a:cxn ang="0">
                  <a:pos x="T0" y="T1"/>
                </a:cxn>
                <a:cxn ang="0">
                  <a:pos x="T2" y="T3"/>
                </a:cxn>
                <a:cxn ang="0">
                  <a:pos x="T4" y="T5"/>
                </a:cxn>
                <a:cxn ang="0">
                  <a:pos x="T6" y="T7"/>
                </a:cxn>
                <a:cxn ang="0">
                  <a:pos x="T8" y="T9"/>
                </a:cxn>
                <a:cxn ang="0">
                  <a:pos x="T10" y="T11"/>
                </a:cxn>
              </a:cxnLst>
              <a:rect l="0" t="0" r="r" b="b"/>
              <a:pathLst>
                <a:path w="20" h="1998">
                  <a:moveTo>
                    <a:pt x="0" y="1998"/>
                  </a:moveTo>
                  <a:lnTo>
                    <a:pt x="0" y="1998"/>
                  </a:lnTo>
                  <a:lnTo>
                    <a:pt x="20" y="1998"/>
                  </a:lnTo>
                  <a:lnTo>
                    <a:pt x="20"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5" name="Freeform 141">
              <a:extLst>
                <a:ext uri="{FF2B5EF4-FFF2-40B4-BE49-F238E27FC236}">
                  <a16:creationId xmlns:a16="http://schemas.microsoft.com/office/drawing/2014/main" id="{A25F8DEA-D5FF-E5DE-A098-0734310BCF65}"/>
                </a:ext>
              </a:extLst>
            </p:cNvPr>
            <p:cNvSpPr>
              <a:spLocks/>
            </p:cNvSpPr>
            <p:nvPr/>
          </p:nvSpPr>
          <p:spPr bwMode="auto">
            <a:xfrm>
              <a:off x="7454" y="1926"/>
              <a:ext cx="12" cy="1202"/>
            </a:xfrm>
            <a:custGeom>
              <a:avLst/>
              <a:gdLst>
                <a:gd name="T0" fmla="*/ 0 w 19"/>
                <a:gd name="T1" fmla="*/ 1998 h 1998"/>
                <a:gd name="T2" fmla="*/ 0 w 19"/>
                <a:gd name="T3" fmla="*/ 1998 h 1998"/>
                <a:gd name="T4" fmla="*/ 19 w 19"/>
                <a:gd name="T5" fmla="*/ 1998 h 1998"/>
                <a:gd name="T6" fmla="*/ 19 w 19"/>
                <a:gd name="T7" fmla="*/ 0 h 1998"/>
                <a:gd name="T8" fmla="*/ 0 w 19"/>
                <a:gd name="T9" fmla="*/ 0 h 1998"/>
                <a:gd name="T10" fmla="*/ 0 w 19"/>
                <a:gd name="T11" fmla="*/ 1998 h 1998"/>
              </a:gdLst>
              <a:ahLst/>
              <a:cxnLst>
                <a:cxn ang="0">
                  <a:pos x="T0" y="T1"/>
                </a:cxn>
                <a:cxn ang="0">
                  <a:pos x="T2" y="T3"/>
                </a:cxn>
                <a:cxn ang="0">
                  <a:pos x="T4" y="T5"/>
                </a:cxn>
                <a:cxn ang="0">
                  <a:pos x="T6" y="T7"/>
                </a:cxn>
                <a:cxn ang="0">
                  <a:pos x="T8" y="T9"/>
                </a:cxn>
                <a:cxn ang="0">
                  <a:pos x="T10" y="T11"/>
                </a:cxn>
              </a:cxnLst>
              <a:rect l="0" t="0" r="r" b="b"/>
              <a:pathLst>
                <a:path w="19" h="1998">
                  <a:moveTo>
                    <a:pt x="0" y="1998"/>
                  </a:moveTo>
                  <a:lnTo>
                    <a:pt x="0" y="1998"/>
                  </a:lnTo>
                  <a:lnTo>
                    <a:pt x="19" y="1998"/>
                  </a:lnTo>
                  <a:lnTo>
                    <a:pt x="19"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6" name="Freeform 142">
              <a:extLst>
                <a:ext uri="{FF2B5EF4-FFF2-40B4-BE49-F238E27FC236}">
                  <a16:creationId xmlns:a16="http://schemas.microsoft.com/office/drawing/2014/main" id="{8E4E286D-6002-4774-47C1-16D08A180227}"/>
                </a:ext>
              </a:extLst>
            </p:cNvPr>
            <p:cNvSpPr>
              <a:spLocks/>
            </p:cNvSpPr>
            <p:nvPr/>
          </p:nvSpPr>
          <p:spPr bwMode="auto">
            <a:xfrm>
              <a:off x="7480" y="1926"/>
              <a:ext cx="12" cy="1202"/>
            </a:xfrm>
            <a:custGeom>
              <a:avLst/>
              <a:gdLst>
                <a:gd name="T0" fmla="*/ 0 w 20"/>
                <a:gd name="T1" fmla="*/ 1998 h 1998"/>
                <a:gd name="T2" fmla="*/ 0 w 20"/>
                <a:gd name="T3" fmla="*/ 1998 h 1998"/>
                <a:gd name="T4" fmla="*/ 20 w 20"/>
                <a:gd name="T5" fmla="*/ 1998 h 1998"/>
                <a:gd name="T6" fmla="*/ 20 w 20"/>
                <a:gd name="T7" fmla="*/ 0 h 1998"/>
                <a:gd name="T8" fmla="*/ 0 w 20"/>
                <a:gd name="T9" fmla="*/ 0 h 1998"/>
                <a:gd name="T10" fmla="*/ 0 w 20"/>
                <a:gd name="T11" fmla="*/ 1998 h 1998"/>
              </a:gdLst>
              <a:ahLst/>
              <a:cxnLst>
                <a:cxn ang="0">
                  <a:pos x="T0" y="T1"/>
                </a:cxn>
                <a:cxn ang="0">
                  <a:pos x="T2" y="T3"/>
                </a:cxn>
                <a:cxn ang="0">
                  <a:pos x="T4" y="T5"/>
                </a:cxn>
                <a:cxn ang="0">
                  <a:pos x="T6" y="T7"/>
                </a:cxn>
                <a:cxn ang="0">
                  <a:pos x="T8" y="T9"/>
                </a:cxn>
                <a:cxn ang="0">
                  <a:pos x="T10" y="T11"/>
                </a:cxn>
              </a:cxnLst>
              <a:rect l="0" t="0" r="r" b="b"/>
              <a:pathLst>
                <a:path w="20" h="1998">
                  <a:moveTo>
                    <a:pt x="0" y="1998"/>
                  </a:moveTo>
                  <a:lnTo>
                    <a:pt x="0" y="1998"/>
                  </a:lnTo>
                  <a:lnTo>
                    <a:pt x="20" y="1998"/>
                  </a:lnTo>
                  <a:lnTo>
                    <a:pt x="20"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7" name="Freeform 143">
              <a:extLst>
                <a:ext uri="{FF2B5EF4-FFF2-40B4-BE49-F238E27FC236}">
                  <a16:creationId xmlns:a16="http://schemas.microsoft.com/office/drawing/2014/main" id="{7CB64B4A-5C5C-87BF-2C96-5BFDEF3AE09C}"/>
                </a:ext>
              </a:extLst>
            </p:cNvPr>
            <p:cNvSpPr>
              <a:spLocks/>
            </p:cNvSpPr>
            <p:nvPr/>
          </p:nvSpPr>
          <p:spPr bwMode="auto">
            <a:xfrm>
              <a:off x="7506" y="1926"/>
              <a:ext cx="12" cy="1202"/>
            </a:xfrm>
            <a:custGeom>
              <a:avLst/>
              <a:gdLst>
                <a:gd name="T0" fmla="*/ 0 w 20"/>
                <a:gd name="T1" fmla="*/ 1998 h 1998"/>
                <a:gd name="T2" fmla="*/ 0 w 20"/>
                <a:gd name="T3" fmla="*/ 1998 h 1998"/>
                <a:gd name="T4" fmla="*/ 20 w 20"/>
                <a:gd name="T5" fmla="*/ 1998 h 1998"/>
                <a:gd name="T6" fmla="*/ 20 w 20"/>
                <a:gd name="T7" fmla="*/ 0 h 1998"/>
                <a:gd name="T8" fmla="*/ 0 w 20"/>
                <a:gd name="T9" fmla="*/ 0 h 1998"/>
                <a:gd name="T10" fmla="*/ 0 w 20"/>
                <a:gd name="T11" fmla="*/ 1998 h 1998"/>
              </a:gdLst>
              <a:ahLst/>
              <a:cxnLst>
                <a:cxn ang="0">
                  <a:pos x="T0" y="T1"/>
                </a:cxn>
                <a:cxn ang="0">
                  <a:pos x="T2" y="T3"/>
                </a:cxn>
                <a:cxn ang="0">
                  <a:pos x="T4" y="T5"/>
                </a:cxn>
                <a:cxn ang="0">
                  <a:pos x="T6" y="T7"/>
                </a:cxn>
                <a:cxn ang="0">
                  <a:pos x="T8" y="T9"/>
                </a:cxn>
                <a:cxn ang="0">
                  <a:pos x="T10" y="T11"/>
                </a:cxn>
              </a:cxnLst>
              <a:rect l="0" t="0" r="r" b="b"/>
              <a:pathLst>
                <a:path w="20" h="1998">
                  <a:moveTo>
                    <a:pt x="0" y="1998"/>
                  </a:moveTo>
                  <a:lnTo>
                    <a:pt x="0" y="1998"/>
                  </a:lnTo>
                  <a:lnTo>
                    <a:pt x="20" y="1998"/>
                  </a:lnTo>
                  <a:lnTo>
                    <a:pt x="20" y="0"/>
                  </a:lnTo>
                  <a:lnTo>
                    <a:pt x="0" y="0"/>
                  </a:lnTo>
                  <a:lnTo>
                    <a:pt x="0" y="1998"/>
                  </a:lnTo>
                  <a:close/>
                </a:path>
              </a:pathLst>
            </a:custGeom>
            <a:solidFill>
              <a:srgbClr val="25823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cxnSp>
        <p:nvCxnSpPr>
          <p:cNvPr id="42" name="Straight Connector 41">
            <a:extLst>
              <a:ext uri="{FF2B5EF4-FFF2-40B4-BE49-F238E27FC236}">
                <a16:creationId xmlns:a16="http://schemas.microsoft.com/office/drawing/2014/main" id="{3F7A98A2-3395-C38E-F95B-BCD89EBEB5D3}"/>
              </a:ext>
            </a:extLst>
          </p:cNvPr>
          <p:cNvCxnSpPr>
            <a:cxnSpLocks/>
          </p:cNvCxnSpPr>
          <p:nvPr/>
        </p:nvCxnSpPr>
        <p:spPr bwMode="auto">
          <a:xfrm>
            <a:off x="6162166" y="3180512"/>
            <a:ext cx="5809046" cy="0"/>
          </a:xfrm>
          <a:prstGeom prst="line">
            <a:avLst/>
          </a:prstGeom>
          <a:noFill/>
          <a:ln w="28575" cap="flat" cmpd="sng" algn="ctr">
            <a:solidFill>
              <a:schemeClr val="bg1"/>
            </a:solidFill>
            <a:prstDash val="solid"/>
            <a:round/>
            <a:headEnd type="none" w="med" len="med"/>
            <a:tailEnd type="none" w="med" len="med"/>
          </a:ln>
          <a:effectLst/>
        </p:spPr>
      </p:cxnSp>
      <p:sp>
        <p:nvSpPr>
          <p:cNvPr id="4469" name="TextBox 4468">
            <a:extLst>
              <a:ext uri="{FF2B5EF4-FFF2-40B4-BE49-F238E27FC236}">
                <a16:creationId xmlns:a16="http://schemas.microsoft.com/office/drawing/2014/main" id="{4A8F1FCD-2FF4-0E91-797E-4FEB6A807FB4}"/>
              </a:ext>
            </a:extLst>
          </p:cNvPr>
          <p:cNvSpPr txBox="1"/>
          <p:nvPr/>
        </p:nvSpPr>
        <p:spPr bwMode="auto">
          <a:xfrm>
            <a:off x="6341424" y="1456133"/>
            <a:ext cx="5300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1" i="0" dirty="0">
                <a:solidFill>
                  <a:srgbClr val="333333"/>
                </a:solidFill>
                <a:effectLst/>
                <a:latin typeface="+mn-lt"/>
              </a:rPr>
              <a:t>Best % Change From Baseline in Target Lesion SOD</a:t>
            </a:r>
            <a:endParaRPr lang="en-US" sz="1600" dirty="0">
              <a:latin typeface="+mn-lt"/>
            </a:endParaRPr>
          </a:p>
        </p:txBody>
      </p:sp>
    </p:spTree>
    <p:extLst>
      <p:ext uri="{BB962C8B-B14F-4D97-AF65-F5344CB8AC3E}">
        <p14:creationId xmlns:p14="http://schemas.microsoft.com/office/powerpoint/2010/main" val="2689223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5" name="Group 174">
            <a:extLst>
              <a:ext uri="{FF2B5EF4-FFF2-40B4-BE49-F238E27FC236}">
                <a16:creationId xmlns:a16="http://schemas.microsoft.com/office/drawing/2014/main" id="{B818671F-5AB1-D17A-80C8-907477B932E8}"/>
              </a:ext>
            </a:extLst>
          </p:cNvPr>
          <p:cNvGrpSpPr/>
          <p:nvPr/>
        </p:nvGrpSpPr>
        <p:grpSpPr>
          <a:xfrm>
            <a:off x="6109939" y="1651765"/>
            <a:ext cx="458780" cy="2081179"/>
            <a:chOff x="599294" y="1716824"/>
            <a:chExt cx="458780" cy="2081179"/>
          </a:xfrm>
        </p:grpSpPr>
        <p:sp>
          <p:nvSpPr>
            <p:cNvPr id="176" name="TextBox 175">
              <a:extLst>
                <a:ext uri="{FF2B5EF4-FFF2-40B4-BE49-F238E27FC236}">
                  <a16:creationId xmlns:a16="http://schemas.microsoft.com/office/drawing/2014/main" id="{23E21D68-9AED-FB0C-81A4-63CA953ADAA9}"/>
                </a:ext>
              </a:extLst>
            </p:cNvPr>
            <p:cNvSpPr txBox="1"/>
            <p:nvPr/>
          </p:nvSpPr>
          <p:spPr bwMode="auto">
            <a:xfrm>
              <a:off x="779373" y="349022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8" name="TextBox 177">
              <a:extLst>
                <a:ext uri="{FF2B5EF4-FFF2-40B4-BE49-F238E27FC236}">
                  <a16:creationId xmlns:a16="http://schemas.microsoft.com/office/drawing/2014/main" id="{46C96A81-51C2-9A12-952D-DAA763C18CE6}"/>
                </a:ext>
              </a:extLst>
            </p:cNvPr>
            <p:cNvSpPr txBox="1"/>
            <p:nvPr/>
          </p:nvSpPr>
          <p:spPr bwMode="auto">
            <a:xfrm>
              <a:off x="679988" y="31346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0" name="TextBox 179">
              <a:extLst>
                <a:ext uri="{FF2B5EF4-FFF2-40B4-BE49-F238E27FC236}">
                  <a16:creationId xmlns:a16="http://schemas.microsoft.com/office/drawing/2014/main" id="{398F7F56-5742-72B9-BF94-24ACC001EDCC}"/>
                </a:ext>
              </a:extLst>
            </p:cNvPr>
            <p:cNvSpPr txBox="1"/>
            <p:nvPr/>
          </p:nvSpPr>
          <p:spPr bwMode="auto">
            <a:xfrm>
              <a:off x="684295" y="27803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2" name="TextBox 181">
              <a:extLst>
                <a:ext uri="{FF2B5EF4-FFF2-40B4-BE49-F238E27FC236}">
                  <a16:creationId xmlns:a16="http://schemas.microsoft.com/office/drawing/2014/main" id="{E1DF2D8B-956E-9539-769B-17FA106CBC39}"/>
                </a:ext>
              </a:extLst>
            </p:cNvPr>
            <p:cNvSpPr txBox="1"/>
            <p:nvPr/>
          </p:nvSpPr>
          <p:spPr bwMode="auto">
            <a:xfrm>
              <a:off x="684295" y="24248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4" name="TextBox 183">
              <a:extLst>
                <a:ext uri="{FF2B5EF4-FFF2-40B4-BE49-F238E27FC236}">
                  <a16:creationId xmlns:a16="http://schemas.microsoft.com/office/drawing/2014/main" id="{57A073AF-0071-BE4B-2B62-3FFDBC99A0B0}"/>
                </a:ext>
              </a:extLst>
            </p:cNvPr>
            <p:cNvSpPr txBox="1"/>
            <p:nvPr/>
          </p:nvSpPr>
          <p:spPr bwMode="auto">
            <a:xfrm>
              <a:off x="686359" y="20705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86" name="TextBox 185">
              <a:extLst>
                <a:ext uri="{FF2B5EF4-FFF2-40B4-BE49-F238E27FC236}">
                  <a16:creationId xmlns:a16="http://schemas.microsoft.com/office/drawing/2014/main" id="{29B7B20D-34B2-214B-9D7F-B3B0E9E34370}"/>
                </a:ext>
              </a:extLst>
            </p:cNvPr>
            <p:cNvSpPr txBox="1"/>
            <p:nvPr/>
          </p:nvSpPr>
          <p:spPr bwMode="auto">
            <a:xfrm>
              <a:off x="599294" y="171682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174" name="Group 173">
            <a:extLst>
              <a:ext uri="{FF2B5EF4-FFF2-40B4-BE49-F238E27FC236}">
                <a16:creationId xmlns:a16="http://schemas.microsoft.com/office/drawing/2014/main" id="{9BD7C706-8D9E-41CF-41D5-75EE00541613}"/>
              </a:ext>
            </a:extLst>
          </p:cNvPr>
          <p:cNvGrpSpPr/>
          <p:nvPr/>
        </p:nvGrpSpPr>
        <p:grpSpPr>
          <a:xfrm>
            <a:off x="599294" y="1651996"/>
            <a:ext cx="458780" cy="2081179"/>
            <a:chOff x="599294" y="1716824"/>
            <a:chExt cx="458780" cy="2081179"/>
          </a:xfrm>
        </p:grpSpPr>
        <p:sp>
          <p:nvSpPr>
            <p:cNvPr id="163" name="TextBox 162">
              <a:extLst>
                <a:ext uri="{FF2B5EF4-FFF2-40B4-BE49-F238E27FC236}">
                  <a16:creationId xmlns:a16="http://schemas.microsoft.com/office/drawing/2014/main" id="{AE6F8A4E-09D4-8853-2771-9A15EEBA503F}"/>
                </a:ext>
              </a:extLst>
            </p:cNvPr>
            <p:cNvSpPr txBox="1"/>
            <p:nvPr/>
          </p:nvSpPr>
          <p:spPr bwMode="auto">
            <a:xfrm>
              <a:off x="779373" y="3490226"/>
              <a:ext cx="27603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5" name="TextBox 164">
              <a:extLst>
                <a:ext uri="{FF2B5EF4-FFF2-40B4-BE49-F238E27FC236}">
                  <a16:creationId xmlns:a16="http://schemas.microsoft.com/office/drawing/2014/main" id="{EA1B21B1-C129-FB76-6E95-7F547DFFCC29}"/>
                </a:ext>
              </a:extLst>
            </p:cNvPr>
            <p:cNvSpPr txBox="1"/>
            <p:nvPr/>
          </p:nvSpPr>
          <p:spPr bwMode="auto">
            <a:xfrm>
              <a:off x="679988" y="3134675"/>
              <a:ext cx="36740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7" name="TextBox 166">
              <a:extLst>
                <a:ext uri="{FF2B5EF4-FFF2-40B4-BE49-F238E27FC236}">
                  <a16:creationId xmlns:a16="http://schemas.microsoft.com/office/drawing/2014/main" id="{9199C23C-2AAA-BAB2-8F37-D5B10414A42C}"/>
                </a:ext>
              </a:extLst>
            </p:cNvPr>
            <p:cNvSpPr txBox="1"/>
            <p:nvPr/>
          </p:nvSpPr>
          <p:spPr bwMode="auto">
            <a:xfrm>
              <a:off x="684295" y="2780363"/>
              <a:ext cx="36740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69" name="TextBox 168">
              <a:extLst>
                <a:ext uri="{FF2B5EF4-FFF2-40B4-BE49-F238E27FC236}">
                  <a16:creationId xmlns:a16="http://schemas.microsoft.com/office/drawing/2014/main" id="{1C37994C-A902-1B3A-EBED-B3BCDAF55D95}"/>
                </a:ext>
              </a:extLst>
            </p:cNvPr>
            <p:cNvSpPr txBox="1"/>
            <p:nvPr/>
          </p:nvSpPr>
          <p:spPr bwMode="auto">
            <a:xfrm>
              <a:off x="684295" y="2424812"/>
              <a:ext cx="36740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1" name="TextBox 170">
              <a:extLst>
                <a:ext uri="{FF2B5EF4-FFF2-40B4-BE49-F238E27FC236}">
                  <a16:creationId xmlns:a16="http://schemas.microsoft.com/office/drawing/2014/main" id="{C5FAAE1D-B1EF-F43A-8799-A5AD6A2793FB}"/>
                </a:ext>
              </a:extLst>
            </p:cNvPr>
            <p:cNvSpPr txBox="1"/>
            <p:nvPr/>
          </p:nvSpPr>
          <p:spPr bwMode="auto">
            <a:xfrm>
              <a:off x="686359" y="2070569"/>
              <a:ext cx="367408"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3" name="TextBox 172">
              <a:extLst>
                <a:ext uri="{FF2B5EF4-FFF2-40B4-BE49-F238E27FC236}">
                  <a16:creationId xmlns:a16="http://schemas.microsoft.com/office/drawing/2014/main" id="{FE1AC318-80D1-D51D-D2D3-C49AB13CF1D4}"/>
                </a:ext>
              </a:extLst>
            </p:cNvPr>
            <p:cNvSpPr txBox="1"/>
            <p:nvPr/>
          </p:nvSpPr>
          <p:spPr bwMode="auto">
            <a:xfrm>
              <a:off x="599294" y="1716824"/>
              <a:ext cx="458780"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sp>
        <p:nvSpPr>
          <p:cNvPr id="2" name="Title 1">
            <a:extLst>
              <a:ext uri="{FF2B5EF4-FFF2-40B4-BE49-F238E27FC236}">
                <a16:creationId xmlns:a16="http://schemas.microsoft.com/office/drawing/2014/main" id="{0FE80F43-DC4B-475A-9612-CF98858BAD44}"/>
              </a:ext>
            </a:extLst>
          </p:cNvPr>
          <p:cNvSpPr>
            <a:spLocks noGrp="1"/>
          </p:cNvSpPr>
          <p:nvPr>
            <p:ph type="title"/>
          </p:nvPr>
        </p:nvSpPr>
        <p:spPr/>
        <p:txBody>
          <a:bodyPr/>
          <a:lstStyle/>
          <a:p>
            <a:r>
              <a:rPr lang="en-US" altLang="en-US" dirty="0"/>
              <a:t>Lifileucel: </a:t>
            </a:r>
            <a:r>
              <a:rPr lang="en-US" dirty="0"/>
              <a:t> DoR and PFS</a:t>
            </a:r>
          </a:p>
        </p:txBody>
      </p:sp>
      <p:sp>
        <p:nvSpPr>
          <p:cNvPr id="3" name="Content Placeholder 2">
            <a:extLst>
              <a:ext uri="{FF2B5EF4-FFF2-40B4-BE49-F238E27FC236}">
                <a16:creationId xmlns:a16="http://schemas.microsoft.com/office/drawing/2014/main" id="{EC2A5AF4-4B46-03C3-48AF-4A209210A766}"/>
              </a:ext>
            </a:extLst>
          </p:cNvPr>
          <p:cNvSpPr>
            <a:spLocks noGrp="1"/>
          </p:cNvSpPr>
          <p:nvPr>
            <p:ph idx="1"/>
          </p:nvPr>
        </p:nvSpPr>
        <p:spPr>
          <a:xfrm>
            <a:off x="604676" y="4421155"/>
            <a:ext cx="5491324" cy="1742578"/>
          </a:xfrm>
        </p:spPr>
        <p:txBody>
          <a:bodyPr/>
          <a:lstStyle/>
          <a:p>
            <a:pPr marL="285750" lvl="1" defTabSz="914360" fontAlgn="auto">
              <a:lnSpc>
                <a:spcPct val="100000"/>
              </a:lnSpc>
              <a:spcBef>
                <a:spcPts val="400"/>
              </a:spcBef>
              <a:spcAft>
                <a:spcPts val="0"/>
              </a:spcAft>
              <a:buFont typeface="Wingdings" panose="05000000000000000000" pitchFamily="2" charset="2"/>
              <a:buChar char="§"/>
              <a:defRPr/>
            </a:pPr>
            <a:r>
              <a:rPr kumimoji="0" lang="en-US" sz="1600" b="0" i="0" u="none" strike="noStrike" kern="0" cap="none" spc="0" normalizeH="0" baseline="0" noProof="0" dirty="0">
                <a:ln>
                  <a:noFill/>
                </a:ln>
                <a:effectLst/>
                <a:uLnTx/>
                <a:uFillTx/>
                <a:latin typeface="+mn-lt"/>
                <a:ea typeface="Calibri" panose="020F0502020204030204" pitchFamily="34" charset="0"/>
                <a:cs typeface="+mn-cs"/>
              </a:rPr>
              <a:t>Median DoR for cohorts 2 + 4: NR (95% CI: 8.3 mo</a:t>
            </a:r>
            <a:r>
              <a:rPr lang="en-US" sz="1600" b="0" kern="0" dirty="0">
                <a:latin typeface="+mn-lt"/>
                <a:ea typeface="Calibri" panose="020F0502020204030204" pitchFamily="34" charset="0"/>
                <a:cs typeface="+mn-cs"/>
              </a:rPr>
              <a:t>-</a:t>
            </a:r>
            <a:r>
              <a:rPr kumimoji="0" lang="en-US" sz="1600" b="0" i="0" u="none" strike="noStrike" kern="0" cap="none" spc="0" normalizeH="0" baseline="0" noProof="0" dirty="0">
                <a:ln>
                  <a:noFill/>
                </a:ln>
                <a:effectLst/>
                <a:uLnTx/>
                <a:uFillTx/>
                <a:latin typeface="+mn-lt"/>
                <a:ea typeface="Calibri" panose="020F0502020204030204" pitchFamily="34" charset="0"/>
                <a:cs typeface="+mn-cs"/>
              </a:rPr>
              <a:t>NR) </a:t>
            </a:r>
            <a:br>
              <a:rPr kumimoji="0" lang="en-US" sz="1600" b="0" i="0" u="none" strike="noStrike" kern="0" cap="none" spc="0" normalizeH="0" baseline="0" noProof="0" dirty="0">
                <a:ln>
                  <a:noFill/>
                </a:ln>
                <a:effectLst/>
                <a:uLnTx/>
                <a:uFillTx/>
                <a:latin typeface="+mn-lt"/>
                <a:ea typeface="Calibri" panose="020F0502020204030204" pitchFamily="34" charset="0"/>
                <a:cs typeface="+mn-cs"/>
              </a:rPr>
            </a:br>
            <a:r>
              <a:rPr kumimoji="0" lang="en-US" sz="1600" b="0" i="0" u="none" strike="noStrike" kern="0" cap="none" spc="0" normalizeH="0" baseline="0" noProof="0" dirty="0">
                <a:ln>
                  <a:noFill/>
                </a:ln>
                <a:effectLst/>
                <a:uLnTx/>
                <a:uFillTx/>
                <a:latin typeface="+mn-lt"/>
                <a:ea typeface="Calibri" panose="020F0502020204030204" pitchFamily="34" charset="0"/>
                <a:cs typeface="+mn-cs"/>
              </a:rPr>
              <a:t>with median study follow-up 27.6 mo </a:t>
            </a:r>
          </a:p>
          <a:p>
            <a:pPr marL="628650" lvl="2" indent="-285750" defTabSz="914360" fontAlgn="auto">
              <a:lnSpc>
                <a:spcPct val="100000"/>
              </a:lnSpc>
              <a:spcBef>
                <a:spcPts val="400"/>
              </a:spcBef>
              <a:spcAft>
                <a:spcPts val="0"/>
              </a:spcAft>
              <a:buFont typeface="System Font Regular"/>
              <a:buChar char="－"/>
              <a:defRPr/>
            </a:pPr>
            <a:r>
              <a:rPr kumimoji="0" lang="en-US" sz="1400" b="0" i="0" u="none" strike="noStrike" kern="0" cap="none" spc="0" normalizeH="0" baseline="0" noProof="0" dirty="0">
                <a:ln>
                  <a:noFill/>
                </a:ln>
                <a:effectLst/>
                <a:uLnTx/>
                <a:uFillTx/>
                <a:latin typeface="+mn-lt"/>
                <a:ea typeface="+mn-ea"/>
                <a:cs typeface="+mn-cs"/>
              </a:rPr>
              <a:t>Cohort 2: NR (95% CI: NR</a:t>
            </a:r>
            <a:r>
              <a:rPr lang="en-US" sz="1400" b="0" kern="0" dirty="0">
                <a:latin typeface="+mn-lt"/>
                <a:cs typeface="+mn-cs"/>
              </a:rPr>
              <a:t>-</a:t>
            </a:r>
            <a:r>
              <a:rPr kumimoji="0" lang="en-US" sz="1400" b="0" i="0" u="none" strike="noStrike" kern="0" cap="none" spc="0" normalizeH="0" baseline="0" noProof="0" dirty="0">
                <a:ln>
                  <a:noFill/>
                </a:ln>
                <a:effectLst/>
                <a:uLnTx/>
                <a:uFillTx/>
                <a:latin typeface="+mn-lt"/>
                <a:ea typeface="+mn-ea"/>
                <a:cs typeface="+mn-cs"/>
              </a:rPr>
              <a:t>NR) </a:t>
            </a:r>
          </a:p>
          <a:p>
            <a:pPr marL="628650" lvl="2" indent="-285750" defTabSz="914360" fontAlgn="auto">
              <a:lnSpc>
                <a:spcPct val="100000"/>
              </a:lnSpc>
              <a:spcBef>
                <a:spcPts val="400"/>
              </a:spcBef>
              <a:spcAft>
                <a:spcPts val="0"/>
              </a:spcAft>
              <a:buFont typeface="System Font Regular"/>
              <a:buChar char="－"/>
              <a:defRPr/>
            </a:pPr>
            <a:r>
              <a:rPr kumimoji="0" lang="en-US" sz="1400" b="0" i="0" u="none" strike="noStrike" kern="0" cap="none" spc="0" normalizeH="0" baseline="0" noProof="0" dirty="0">
                <a:ln>
                  <a:noFill/>
                </a:ln>
                <a:effectLst/>
                <a:uLnTx/>
                <a:uFillTx/>
                <a:latin typeface="+mn-lt"/>
                <a:ea typeface="+mn-ea"/>
                <a:cs typeface="+mn-cs"/>
              </a:rPr>
              <a:t>Cohort 4: 10.4 mo (95% CI</a:t>
            </a:r>
            <a:r>
              <a:rPr lang="en-US" sz="1400" b="0" kern="0" dirty="0">
                <a:latin typeface="+mn-lt"/>
                <a:cs typeface="+mn-cs"/>
              </a:rPr>
              <a:t>: </a:t>
            </a:r>
            <a:r>
              <a:rPr kumimoji="0" lang="en-US" sz="1400" b="0" i="0" u="none" strike="noStrike" kern="0" cap="none" spc="0" normalizeH="0" baseline="0" noProof="0" dirty="0">
                <a:ln>
                  <a:noFill/>
                </a:ln>
                <a:effectLst/>
                <a:uLnTx/>
                <a:uFillTx/>
                <a:latin typeface="+mn-lt"/>
                <a:ea typeface="+mn-ea"/>
                <a:cs typeface="+mn-cs"/>
              </a:rPr>
              <a:t>4.1-NR)</a:t>
            </a:r>
          </a:p>
          <a:p>
            <a:pPr marL="228600" lvl="1" defTabSz="914360" fontAlgn="auto">
              <a:lnSpc>
                <a:spcPct val="100000"/>
              </a:lnSpc>
              <a:spcBef>
                <a:spcPts val="400"/>
              </a:spcBef>
              <a:spcAft>
                <a:spcPts val="0"/>
              </a:spcAft>
              <a:buFont typeface="Wingdings" panose="05000000000000000000" pitchFamily="2" charset="2"/>
              <a:buChar char="§"/>
              <a:defRPr/>
            </a:pPr>
            <a:r>
              <a:rPr kumimoji="0" lang="en-US" sz="1600" b="0" i="0" u="none" strike="noStrike" kern="0" cap="none" spc="0" normalizeH="0" baseline="0" noProof="0" dirty="0">
                <a:ln>
                  <a:noFill/>
                </a:ln>
                <a:effectLst/>
                <a:uLnTx/>
                <a:uFillTx/>
                <a:latin typeface="+mn-lt"/>
                <a:ea typeface="Calibri" panose="020F0502020204030204" pitchFamily="34" charset="0"/>
                <a:cs typeface="+mn-cs"/>
              </a:rPr>
              <a:t>DoR</a:t>
            </a:r>
            <a:r>
              <a:rPr lang="en-US" sz="1600" dirty="0">
                <a:latin typeface="+mn-lt"/>
                <a:ea typeface="Calibri" panose="020F0502020204030204" pitchFamily="34" charset="0"/>
                <a:cs typeface="+mn-cs"/>
              </a:rPr>
              <a:t> </a:t>
            </a:r>
            <a:r>
              <a:rPr kumimoji="0" lang="en-US" sz="1600" b="0" i="0" u="none" strike="noStrike" kern="0" cap="none" spc="0" normalizeH="0" baseline="0" noProof="0" dirty="0">
                <a:ln>
                  <a:noFill/>
                </a:ln>
                <a:effectLst/>
                <a:uLnTx/>
                <a:uFillTx/>
                <a:latin typeface="+mn-lt"/>
                <a:ea typeface="Calibri" panose="020F0502020204030204" pitchFamily="34" charset="0"/>
                <a:cs typeface="+mn-cs"/>
              </a:rPr>
              <a:t>≥18 mo: 41.7%</a:t>
            </a:r>
          </a:p>
          <a:p>
            <a:pPr marL="228600" lvl="1" defTabSz="914360" fontAlgn="auto">
              <a:lnSpc>
                <a:spcPct val="100000"/>
              </a:lnSpc>
              <a:spcBef>
                <a:spcPts val="400"/>
              </a:spcBef>
              <a:spcAft>
                <a:spcPts val="0"/>
              </a:spcAft>
              <a:buFont typeface="Wingdings" panose="05000000000000000000" pitchFamily="2" charset="2"/>
              <a:buChar char="§"/>
              <a:defRPr/>
            </a:pPr>
            <a:r>
              <a:rPr kumimoji="0" lang="en-US" sz="1600" b="0" i="0" u="none" strike="noStrike" kern="0" cap="none" spc="0" normalizeH="0" baseline="0" noProof="0" dirty="0">
                <a:ln>
                  <a:noFill/>
                </a:ln>
                <a:effectLst/>
                <a:uLnTx/>
                <a:uFillTx/>
                <a:latin typeface="+mn-lt"/>
                <a:ea typeface="Calibri" panose="020F0502020204030204" pitchFamily="34" charset="0"/>
                <a:cs typeface="+mn-cs"/>
              </a:rPr>
              <a:t>39.6% of responses were ongoing at time of data cutoff</a:t>
            </a:r>
            <a:endParaRPr kumimoji="0" lang="en-US" sz="1600" b="0" i="0" u="none" strike="noStrike" kern="0" cap="none" spc="0" normalizeH="0" baseline="0" noProof="0" dirty="0">
              <a:ln>
                <a:noFill/>
              </a:ln>
              <a:effectLst/>
              <a:uLnTx/>
              <a:uFillTx/>
              <a:latin typeface="+mn-lt"/>
              <a:ea typeface="+mn-ea"/>
              <a:cs typeface="Arial" panose="020B0604020202020204" pitchFamily="34" charset="0"/>
            </a:endParaRPr>
          </a:p>
          <a:p>
            <a:endParaRPr lang="en-US" sz="1400" dirty="0"/>
          </a:p>
        </p:txBody>
      </p:sp>
      <p:sp>
        <p:nvSpPr>
          <p:cNvPr id="4" name="Content Placeholder 3">
            <a:extLst>
              <a:ext uri="{FF2B5EF4-FFF2-40B4-BE49-F238E27FC236}">
                <a16:creationId xmlns:a16="http://schemas.microsoft.com/office/drawing/2014/main" id="{13088D42-FAFF-439D-059F-8D21D8BE0A8D}"/>
              </a:ext>
            </a:extLst>
          </p:cNvPr>
          <p:cNvSpPr>
            <a:spLocks noGrp="1"/>
          </p:cNvSpPr>
          <p:nvPr>
            <p:ph sz="half" idx="4294967295"/>
          </p:nvPr>
        </p:nvSpPr>
        <p:spPr>
          <a:xfrm>
            <a:off x="6280979" y="4417977"/>
            <a:ext cx="5229225" cy="1611313"/>
          </a:xfrm>
        </p:spPr>
        <p:txBody>
          <a:bodyPr/>
          <a:lstStyle/>
          <a:p>
            <a:pPr marL="290513" lvl="1" indent="-290513" defTabSz="914360" fontAlgn="auto">
              <a:lnSpc>
                <a:spcPct val="100000"/>
              </a:lnSpc>
              <a:spcBef>
                <a:spcPts val="400"/>
              </a:spcBef>
              <a:spcAft>
                <a:spcPts val="0"/>
              </a:spcAft>
              <a:buFont typeface="Wingdings" panose="05000000000000000000" pitchFamily="2" charset="2"/>
              <a:buChar char="§"/>
              <a:defRPr/>
            </a:pPr>
            <a:r>
              <a:rPr kumimoji="0" lang="en-US" sz="1600" b="0" i="0" u="none" strike="noStrike" kern="0" cap="none" spc="0" normalizeH="0" baseline="0" noProof="0" dirty="0">
                <a:ln>
                  <a:noFill/>
                </a:ln>
                <a:effectLst/>
                <a:uLnTx/>
                <a:uFillTx/>
                <a:latin typeface="+mn-lt"/>
                <a:ea typeface="Times New Roman" panose="02020603050405020304" pitchFamily="18" charset="0"/>
                <a:cs typeface="+mn-cs"/>
              </a:rPr>
              <a:t>Median PFS for cohorts 2 + 4: 4.1 mo (95% CI: 2.8-4.4) </a:t>
            </a:r>
          </a:p>
          <a:p>
            <a:pPr marL="290513" lvl="1" indent="-290513" defTabSz="914360" fontAlgn="auto">
              <a:lnSpc>
                <a:spcPct val="100000"/>
              </a:lnSpc>
              <a:spcBef>
                <a:spcPts val="400"/>
              </a:spcBef>
              <a:spcAft>
                <a:spcPts val="0"/>
              </a:spcAft>
              <a:buFont typeface="Wingdings" panose="05000000000000000000" pitchFamily="2" charset="2"/>
              <a:buChar char="§"/>
              <a:defRPr/>
            </a:pPr>
            <a:r>
              <a:rPr kumimoji="0" lang="en-US" sz="1600" b="0" i="0" u="none" strike="noStrike" kern="0" cap="none" spc="0" normalizeH="0" baseline="0" noProof="0" dirty="0">
                <a:ln>
                  <a:noFill/>
                </a:ln>
                <a:effectLst/>
                <a:uLnTx/>
                <a:uFillTx/>
                <a:latin typeface="+mn-lt"/>
                <a:ea typeface="Times New Roman" panose="02020603050405020304" pitchFamily="18" charset="0"/>
                <a:cs typeface="+mn-cs"/>
              </a:rPr>
              <a:t>12-mo PFS: 28.3% (95% CI: 20.8%-36.3%)</a:t>
            </a:r>
            <a:endParaRPr kumimoji="0" lang="en-US" sz="1600" b="0" i="0" u="none" strike="noStrike" kern="0" cap="none" spc="0" normalizeH="0" baseline="0" noProof="0" dirty="0">
              <a:ln>
                <a:noFill/>
              </a:ln>
              <a:effectLst/>
              <a:uLnTx/>
              <a:uFillTx/>
              <a:latin typeface="+mn-lt"/>
              <a:ea typeface="+mn-ea"/>
              <a:cs typeface="Arial" panose="020B0604020202020204" pitchFamily="34" charset="0"/>
            </a:endParaRPr>
          </a:p>
          <a:p>
            <a:endParaRPr lang="en-US" sz="1600" dirty="0"/>
          </a:p>
        </p:txBody>
      </p:sp>
      <p:sp>
        <p:nvSpPr>
          <p:cNvPr id="13" name="Text Box 11">
            <a:extLst>
              <a:ext uri="{FF2B5EF4-FFF2-40B4-BE49-F238E27FC236}">
                <a16:creationId xmlns:a16="http://schemas.microsoft.com/office/drawing/2014/main" id="{122CD0D0-BC20-4D4E-9C13-E56EA124B644}"/>
              </a:ext>
            </a:extLst>
          </p:cNvPr>
          <p:cNvSpPr txBox="1">
            <a:spLocks noChangeArrowheads="1"/>
          </p:cNvSpPr>
          <p:nvPr/>
        </p:nvSpPr>
        <p:spPr bwMode="auto">
          <a:xfrm>
            <a:off x="414339" y="636417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Chesney. J Immunother Cancer. 2022;10:e005755.</a:t>
            </a:r>
          </a:p>
        </p:txBody>
      </p:sp>
      <p:sp>
        <p:nvSpPr>
          <p:cNvPr id="14" name="TextBox 13">
            <a:extLst>
              <a:ext uri="{FF2B5EF4-FFF2-40B4-BE49-F238E27FC236}">
                <a16:creationId xmlns:a16="http://schemas.microsoft.com/office/drawing/2014/main" id="{6C682329-44B3-4BF6-BFD9-C33DF8A6EE05}"/>
              </a:ext>
            </a:extLst>
          </p:cNvPr>
          <p:cNvSpPr txBox="1"/>
          <p:nvPr/>
        </p:nvSpPr>
        <p:spPr bwMode="auto">
          <a:xfrm>
            <a:off x="2859144" y="1426142"/>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DoR</a:t>
            </a:r>
          </a:p>
        </p:txBody>
      </p:sp>
      <p:sp>
        <p:nvSpPr>
          <p:cNvPr id="15" name="TextBox 14">
            <a:extLst>
              <a:ext uri="{FF2B5EF4-FFF2-40B4-BE49-F238E27FC236}">
                <a16:creationId xmlns:a16="http://schemas.microsoft.com/office/drawing/2014/main" id="{7C4EA349-7C80-4800-AADA-C5E57DC6FBA7}"/>
              </a:ext>
            </a:extLst>
          </p:cNvPr>
          <p:cNvSpPr txBox="1"/>
          <p:nvPr/>
        </p:nvSpPr>
        <p:spPr bwMode="auto">
          <a:xfrm>
            <a:off x="8716984" y="1426142"/>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p>
        </p:txBody>
      </p:sp>
      <p:sp>
        <p:nvSpPr>
          <p:cNvPr id="6" name="Rectangle 5">
            <a:extLst>
              <a:ext uri="{FF2B5EF4-FFF2-40B4-BE49-F238E27FC236}">
                <a16:creationId xmlns:a16="http://schemas.microsoft.com/office/drawing/2014/main" id="{BA59B9DA-AC8A-626E-DB72-401F075D6B26}"/>
              </a:ext>
            </a:extLst>
          </p:cNvPr>
          <p:cNvSpPr/>
          <p:nvPr/>
        </p:nvSpPr>
        <p:spPr bwMode="auto">
          <a:xfrm>
            <a:off x="10319080" y="1718833"/>
            <a:ext cx="1031436" cy="369332"/>
          </a:xfrm>
          <a:prstGeom prst="rect">
            <a:avLst/>
          </a:prstGeom>
          <a:noFill/>
          <a:ln w="0">
            <a:solidFill>
              <a:schemeClr val="tx1"/>
            </a:solid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sp>
        <p:nvSpPr>
          <p:cNvPr id="7" name="TextBox 6">
            <a:extLst>
              <a:ext uri="{FF2B5EF4-FFF2-40B4-BE49-F238E27FC236}">
                <a16:creationId xmlns:a16="http://schemas.microsoft.com/office/drawing/2014/main" id="{6EFA53BE-8EC3-8C2C-D5C3-7D8EE1B6CE85}"/>
              </a:ext>
            </a:extLst>
          </p:cNvPr>
          <p:cNvSpPr txBox="1"/>
          <p:nvPr/>
        </p:nvSpPr>
        <p:spPr bwMode="auto">
          <a:xfrm>
            <a:off x="5880900" y="3917708"/>
            <a:ext cx="13588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8" name="TextBox 7">
            <a:extLst>
              <a:ext uri="{FF2B5EF4-FFF2-40B4-BE49-F238E27FC236}">
                <a16:creationId xmlns:a16="http://schemas.microsoft.com/office/drawing/2014/main" id="{EA5C127B-0B54-8A05-BD9E-B88FE474FD29}"/>
              </a:ext>
            </a:extLst>
          </p:cNvPr>
          <p:cNvSpPr txBox="1"/>
          <p:nvPr/>
        </p:nvSpPr>
        <p:spPr bwMode="auto">
          <a:xfrm>
            <a:off x="336131" y="3917708"/>
            <a:ext cx="13588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9" name="TextBox 8">
            <a:extLst>
              <a:ext uri="{FF2B5EF4-FFF2-40B4-BE49-F238E27FC236}">
                <a16:creationId xmlns:a16="http://schemas.microsoft.com/office/drawing/2014/main" id="{E111FA63-E7D6-EA03-9FF8-D243688DB00D}"/>
              </a:ext>
            </a:extLst>
          </p:cNvPr>
          <p:cNvSpPr txBox="1"/>
          <p:nvPr/>
        </p:nvSpPr>
        <p:spPr bwMode="auto">
          <a:xfrm>
            <a:off x="8757956" y="3823004"/>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12" name="TextBox 11">
            <a:extLst>
              <a:ext uri="{FF2B5EF4-FFF2-40B4-BE49-F238E27FC236}">
                <a16:creationId xmlns:a16="http://schemas.microsoft.com/office/drawing/2014/main" id="{65AF6C30-0DB1-CEB6-8686-543405528648}"/>
              </a:ext>
            </a:extLst>
          </p:cNvPr>
          <p:cNvSpPr txBox="1"/>
          <p:nvPr/>
        </p:nvSpPr>
        <p:spPr bwMode="auto">
          <a:xfrm>
            <a:off x="3126845" y="3823004"/>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53" name="Group 52">
            <a:extLst>
              <a:ext uri="{FF2B5EF4-FFF2-40B4-BE49-F238E27FC236}">
                <a16:creationId xmlns:a16="http://schemas.microsoft.com/office/drawing/2014/main" id="{7E63A4E7-E37E-F6EC-6165-87417BFD2E10}"/>
              </a:ext>
            </a:extLst>
          </p:cNvPr>
          <p:cNvGrpSpPr/>
          <p:nvPr/>
        </p:nvGrpSpPr>
        <p:grpSpPr>
          <a:xfrm>
            <a:off x="875265" y="4121441"/>
            <a:ext cx="4725779" cy="276999"/>
            <a:chOff x="875265" y="4040818"/>
            <a:chExt cx="4725779" cy="276999"/>
          </a:xfrm>
        </p:grpSpPr>
        <p:sp>
          <p:nvSpPr>
            <p:cNvPr id="17" name="TextBox 16">
              <a:extLst>
                <a:ext uri="{FF2B5EF4-FFF2-40B4-BE49-F238E27FC236}">
                  <a16:creationId xmlns:a16="http://schemas.microsoft.com/office/drawing/2014/main" id="{A452A46A-915E-23A9-ED18-E8A93A05D6CD}"/>
                </a:ext>
              </a:extLst>
            </p:cNvPr>
            <p:cNvSpPr txBox="1"/>
            <p:nvPr/>
          </p:nvSpPr>
          <p:spPr bwMode="auto">
            <a:xfrm>
              <a:off x="875265"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8" name="TextBox 17">
              <a:extLst>
                <a:ext uri="{FF2B5EF4-FFF2-40B4-BE49-F238E27FC236}">
                  <a16:creationId xmlns:a16="http://schemas.microsoft.com/office/drawing/2014/main" id="{D5447E1C-ECFF-977C-B921-32720FBEA3EC}"/>
                </a:ext>
              </a:extLst>
            </p:cNvPr>
            <p:cNvSpPr txBox="1"/>
            <p:nvPr/>
          </p:nvSpPr>
          <p:spPr bwMode="auto">
            <a:xfrm>
              <a:off x="1146489"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9" name="TextBox 18">
              <a:extLst>
                <a:ext uri="{FF2B5EF4-FFF2-40B4-BE49-F238E27FC236}">
                  <a16:creationId xmlns:a16="http://schemas.microsoft.com/office/drawing/2014/main" id="{A776578C-2E4D-9004-D055-F811BF6A1738}"/>
                </a:ext>
              </a:extLst>
            </p:cNvPr>
            <p:cNvSpPr txBox="1"/>
            <p:nvPr/>
          </p:nvSpPr>
          <p:spPr bwMode="auto">
            <a:xfrm>
              <a:off x="1433748"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0" name="TextBox 19">
              <a:extLst>
                <a:ext uri="{FF2B5EF4-FFF2-40B4-BE49-F238E27FC236}">
                  <a16:creationId xmlns:a16="http://schemas.microsoft.com/office/drawing/2014/main" id="{98B14D93-D754-FCF8-F7DC-BFC090444894}"/>
                </a:ext>
              </a:extLst>
            </p:cNvPr>
            <p:cNvSpPr txBox="1"/>
            <p:nvPr/>
          </p:nvSpPr>
          <p:spPr bwMode="auto">
            <a:xfrm>
              <a:off x="1704972"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1" name="TextBox 20">
              <a:extLst>
                <a:ext uri="{FF2B5EF4-FFF2-40B4-BE49-F238E27FC236}">
                  <a16:creationId xmlns:a16="http://schemas.microsoft.com/office/drawing/2014/main" id="{18263FF7-FBA6-97AB-192F-48AC2418C95C}"/>
                </a:ext>
              </a:extLst>
            </p:cNvPr>
            <p:cNvSpPr txBox="1"/>
            <p:nvPr/>
          </p:nvSpPr>
          <p:spPr bwMode="auto">
            <a:xfrm>
              <a:off x="1982995"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2" name="TextBox 21">
              <a:extLst>
                <a:ext uri="{FF2B5EF4-FFF2-40B4-BE49-F238E27FC236}">
                  <a16:creationId xmlns:a16="http://schemas.microsoft.com/office/drawing/2014/main" id="{B8D26287-7689-1753-E5AE-674838867DC2}"/>
                </a:ext>
              </a:extLst>
            </p:cNvPr>
            <p:cNvSpPr txBox="1"/>
            <p:nvPr/>
          </p:nvSpPr>
          <p:spPr bwMode="auto">
            <a:xfrm>
              <a:off x="2254219"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3" name="TextBox 22">
              <a:extLst>
                <a:ext uri="{FF2B5EF4-FFF2-40B4-BE49-F238E27FC236}">
                  <a16:creationId xmlns:a16="http://schemas.microsoft.com/office/drawing/2014/main" id="{015554D8-2CA6-E806-5E29-59A9271C8B66}"/>
                </a:ext>
              </a:extLst>
            </p:cNvPr>
            <p:cNvSpPr txBox="1"/>
            <p:nvPr/>
          </p:nvSpPr>
          <p:spPr bwMode="auto">
            <a:xfrm>
              <a:off x="2541478"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4" name="TextBox 23">
              <a:extLst>
                <a:ext uri="{FF2B5EF4-FFF2-40B4-BE49-F238E27FC236}">
                  <a16:creationId xmlns:a16="http://schemas.microsoft.com/office/drawing/2014/main" id="{00A0EEB3-1BF1-0B5C-1F30-39F678D57697}"/>
                </a:ext>
              </a:extLst>
            </p:cNvPr>
            <p:cNvSpPr txBox="1"/>
            <p:nvPr/>
          </p:nvSpPr>
          <p:spPr bwMode="auto">
            <a:xfrm>
              <a:off x="2812702"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5" name="TextBox 24">
              <a:extLst>
                <a:ext uri="{FF2B5EF4-FFF2-40B4-BE49-F238E27FC236}">
                  <a16:creationId xmlns:a16="http://schemas.microsoft.com/office/drawing/2014/main" id="{4614A887-EBC6-618B-2365-B79E1B4FDE09}"/>
                </a:ext>
              </a:extLst>
            </p:cNvPr>
            <p:cNvSpPr txBox="1"/>
            <p:nvPr/>
          </p:nvSpPr>
          <p:spPr bwMode="auto">
            <a:xfrm>
              <a:off x="3077773"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6" name="TextBox 25">
              <a:extLst>
                <a:ext uri="{FF2B5EF4-FFF2-40B4-BE49-F238E27FC236}">
                  <a16:creationId xmlns:a16="http://schemas.microsoft.com/office/drawing/2014/main" id="{6AB532B0-EC79-031D-680B-FBC766725D62}"/>
                </a:ext>
              </a:extLst>
            </p:cNvPr>
            <p:cNvSpPr txBox="1"/>
            <p:nvPr/>
          </p:nvSpPr>
          <p:spPr bwMode="auto">
            <a:xfrm>
              <a:off x="3348997"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7" name="TextBox 26">
              <a:extLst>
                <a:ext uri="{FF2B5EF4-FFF2-40B4-BE49-F238E27FC236}">
                  <a16:creationId xmlns:a16="http://schemas.microsoft.com/office/drawing/2014/main" id="{4B2749FB-77EA-BB20-5C88-0EE704B856B7}"/>
                </a:ext>
              </a:extLst>
            </p:cNvPr>
            <p:cNvSpPr txBox="1"/>
            <p:nvPr/>
          </p:nvSpPr>
          <p:spPr bwMode="auto">
            <a:xfrm>
              <a:off x="3636256" y="4040818"/>
              <a:ext cx="3417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8" name="TextBox 27">
              <a:extLst>
                <a:ext uri="{FF2B5EF4-FFF2-40B4-BE49-F238E27FC236}">
                  <a16:creationId xmlns:a16="http://schemas.microsoft.com/office/drawing/2014/main" id="{3D6A5B86-ECCC-FC30-E209-D4B7E40CBA61}"/>
                </a:ext>
              </a:extLst>
            </p:cNvPr>
            <p:cNvSpPr txBox="1"/>
            <p:nvPr/>
          </p:nvSpPr>
          <p:spPr bwMode="auto">
            <a:xfrm>
              <a:off x="3946753"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9" name="TextBox 28">
              <a:extLst>
                <a:ext uri="{FF2B5EF4-FFF2-40B4-BE49-F238E27FC236}">
                  <a16:creationId xmlns:a16="http://schemas.microsoft.com/office/drawing/2014/main" id="{6DCE2558-A444-3832-B8A1-C966C3F12DCB}"/>
                </a:ext>
              </a:extLst>
            </p:cNvPr>
            <p:cNvSpPr txBox="1"/>
            <p:nvPr/>
          </p:nvSpPr>
          <p:spPr bwMode="auto">
            <a:xfrm>
              <a:off x="4221690"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0" name="TextBox 29">
              <a:extLst>
                <a:ext uri="{FF2B5EF4-FFF2-40B4-BE49-F238E27FC236}">
                  <a16:creationId xmlns:a16="http://schemas.microsoft.com/office/drawing/2014/main" id="{D33807E5-12EC-412D-6FC3-470680724BF3}"/>
                </a:ext>
              </a:extLst>
            </p:cNvPr>
            <p:cNvSpPr txBox="1"/>
            <p:nvPr/>
          </p:nvSpPr>
          <p:spPr bwMode="auto">
            <a:xfrm>
              <a:off x="4492914"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 name="TextBox 30">
              <a:extLst>
                <a:ext uri="{FF2B5EF4-FFF2-40B4-BE49-F238E27FC236}">
                  <a16:creationId xmlns:a16="http://schemas.microsoft.com/office/drawing/2014/main" id="{697D1AF3-EA5B-F6A5-ED2C-A7183A624D90}"/>
                </a:ext>
              </a:extLst>
            </p:cNvPr>
            <p:cNvSpPr txBox="1"/>
            <p:nvPr/>
          </p:nvSpPr>
          <p:spPr bwMode="auto">
            <a:xfrm>
              <a:off x="4780173"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 name="TextBox 31">
              <a:extLst>
                <a:ext uri="{FF2B5EF4-FFF2-40B4-BE49-F238E27FC236}">
                  <a16:creationId xmlns:a16="http://schemas.microsoft.com/office/drawing/2014/main" id="{9C5F1E7D-3FE0-4B9D-1CC6-02BA1C2BD215}"/>
                </a:ext>
              </a:extLst>
            </p:cNvPr>
            <p:cNvSpPr txBox="1"/>
            <p:nvPr/>
          </p:nvSpPr>
          <p:spPr bwMode="auto">
            <a:xfrm>
              <a:off x="5051396"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3" name="TextBox 32">
              <a:extLst>
                <a:ext uri="{FF2B5EF4-FFF2-40B4-BE49-F238E27FC236}">
                  <a16:creationId xmlns:a16="http://schemas.microsoft.com/office/drawing/2014/main" id="{7BF19FE3-1A9D-ED88-0352-4F35B1182578}"/>
                </a:ext>
              </a:extLst>
            </p:cNvPr>
            <p:cNvSpPr txBox="1"/>
            <p:nvPr/>
          </p:nvSpPr>
          <p:spPr bwMode="auto">
            <a:xfrm>
              <a:off x="5337830"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52" name="Group 51">
            <a:extLst>
              <a:ext uri="{FF2B5EF4-FFF2-40B4-BE49-F238E27FC236}">
                <a16:creationId xmlns:a16="http://schemas.microsoft.com/office/drawing/2014/main" id="{588F1B53-0017-9773-3065-578A698BD693}"/>
              </a:ext>
            </a:extLst>
          </p:cNvPr>
          <p:cNvGrpSpPr/>
          <p:nvPr/>
        </p:nvGrpSpPr>
        <p:grpSpPr>
          <a:xfrm>
            <a:off x="917182" y="3583759"/>
            <a:ext cx="5011077" cy="307777"/>
            <a:chOff x="917182" y="3344092"/>
            <a:chExt cx="5011077" cy="307777"/>
          </a:xfrm>
        </p:grpSpPr>
        <p:sp>
          <p:nvSpPr>
            <p:cNvPr id="34" name="TextBox 33">
              <a:extLst>
                <a:ext uri="{FF2B5EF4-FFF2-40B4-BE49-F238E27FC236}">
                  <a16:creationId xmlns:a16="http://schemas.microsoft.com/office/drawing/2014/main" id="{2581BB17-FD99-E9F4-BAC9-2195CB82D096}"/>
                </a:ext>
              </a:extLst>
            </p:cNvPr>
            <p:cNvSpPr txBox="1"/>
            <p:nvPr/>
          </p:nvSpPr>
          <p:spPr bwMode="auto">
            <a:xfrm>
              <a:off x="917182"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C4590E7E-20C9-E6EC-2F47-D73A0D2129CE}"/>
                </a:ext>
              </a:extLst>
            </p:cNvPr>
            <p:cNvSpPr txBox="1"/>
            <p:nvPr/>
          </p:nvSpPr>
          <p:spPr bwMode="auto">
            <a:xfrm>
              <a:off x="1188406"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6" name="TextBox 35">
              <a:extLst>
                <a:ext uri="{FF2B5EF4-FFF2-40B4-BE49-F238E27FC236}">
                  <a16:creationId xmlns:a16="http://schemas.microsoft.com/office/drawing/2014/main" id="{C696E2F4-1F35-ACDE-1161-B1E605264C3F}"/>
                </a:ext>
              </a:extLst>
            </p:cNvPr>
            <p:cNvSpPr txBox="1"/>
            <p:nvPr/>
          </p:nvSpPr>
          <p:spPr bwMode="auto">
            <a:xfrm>
              <a:off x="1475665"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7" name="TextBox 36">
              <a:extLst>
                <a:ext uri="{FF2B5EF4-FFF2-40B4-BE49-F238E27FC236}">
                  <a16:creationId xmlns:a16="http://schemas.microsoft.com/office/drawing/2014/main" id="{F9996182-1FFF-DCCB-B8ED-22B45CF6ADC8}"/>
                </a:ext>
              </a:extLst>
            </p:cNvPr>
            <p:cNvSpPr txBox="1"/>
            <p:nvPr/>
          </p:nvSpPr>
          <p:spPr bwMode="auto">
            <a:xfrm>
              <a:off x="1746889"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8" name="TextBox 37">
              <a:extLst>
                <a:ext uri="{FF2B5EF4-FFF2-40B4-BE49-F238E27FC236}">
                  <a16:creationId xmlns:a16="http://schemas.microsoft.com/office/drawing/2014/main" id="{879F7AFF-89F3-C6AE-6F23-928F6AB62CEA}"/>
                </a:ext>
              </a:extLst>
            </p:cNvPr>
            <p:cNvSpPr txBox="1"/>
            <p:nvPr/>
          </p:nvSpPr>
          <p:spPr bwMode="auto">
            <a:xfrm>
              <a:off x="1979227"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9" name="TextBox 38">
              <a:extLst>
                <a:ext uri="{FF2B5EF4-FFF2-40B4-BE49-F238E27FC236}">
                  <a16:creationId xmlns:a16="http://schemas.microsoft.com/office/drawing/2014/main" id="{D0582B91-7A94-18F2-2A26-D94314CBD7D2}"/>
                </a:ext>
              </a:extLst>
            </p:cNvPr>
            <p:cNvSpPr txBox="1"/>
            <p:nvPr/>
          </p:nvSpPr>
          <p:spPr bwMode="auto">
            <a:xfrm>
              <a:off x="2250451"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0" name="TextBox 39">
              <a:extLst>
                <a:ext uri="{FF2B5EF4-FFF2-40B4-BE49-F238E27FC236}">
                  <a16:creationId xmlns:a16="http://schemas.microsoft.com/office/drawing/2014/main" id="{EECB5509-096D-1D6B-5878-1EA83482DBF0}"/>
                </a:ext>
              </a:extLst>
            </p:cNvPr>
            <p:cNvSpPr txBox="1"/>
            <p:nvPr/>
          </p:nvSpPr>
          <p:spPr bwMode="auto">
            <a:xfrm>
              <a:off x="2537710"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1" name="TextBox 40">
              <a:extLst>
                <a:ext uri="{FF2B5EF4-FFF2-40B4-BE49-F238E27FC236}">
                  <a16:creationId xmlns:a16="http://schemas.microsoft.com/office/drawing/2014/main" id="{75B02C2E-F6EA-427E-0463-30415600F941}"/>
                </a:ext>
              </a:extLst>
            </p:cNvPr>
            <p:cNvSpPr txBox="1"/>
            <p:nvPr/>
          </p:nvSpPr>
          <p:spPr bwMode="auto">
            <a:xfrm>
              <a:off x="2808934"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2" name="TextBox 41">
              <a:extLst>
                <a:ext uri="{FF2B5EF4-FFF2-40B4-BE49-F238E27FC236}">
                  <a16:creationId xmlns:a16="http://schemas.microsoft.com/office/drawing/2014/main" id="{918FA5F4-0F2D-8982-F807-A8EF0E8B9470}"/>
                </a:ext>
              </a:extLst>
            </p:cNvPr>
            <p:cNvSpPr txBox="1"/>
            <p:nvPr/>
          </p:nvSpPr>
          <p:spPr bwMode="auto">
            <a:xfrm>
              <a:off x="3074005"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3" name="TextBox 42">
              <a:extLst>
                <a:ext uri="{FF2B5EF4-FFF2-40B4-BE49-F238E27FC236}">
                  <a16:creationId xmlns:a16="http://schemas.microsoft.com/office/drawing/2014/main" id="{EE76126D-7915-5062-0887-B650B1192988}"/>
                </a:ext>
              </a:extLst>
            </p:cNvPr>
            <p:cNvSpPr txBox="1"/>
            <p:nvPr/>
          </p:nvSpPr>
          <p:spPr bwMode="auto">
            <a:xfrm>
              <a:off x="334522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4" name="TextBox 43">
              <a:extLst>
                <a:ext uri="{FF2B5EF4-FFF2-40B4-BE49-F238E27FC236}">
                  <a16:creationId xmlns:a16="http://schemas.microsoft.com/office/drawing/2014/main" id="{91E793C9-374F-9FD7-118E-CB28752CFAE2}"/>
                </a:ext>
              </a:extLst>
            </p:cNvPr>
            <p:cNvSpPr txBox="1"/>
            <p:nvPr/>
          </p:nvSpPr>
          <p:spPr bwMode="auto">
            <a:xfrm>
              <a:off x="3632488"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5" name="TextBox 44">
              <a:extLst>
                <a:ext uri="{FF2B5EF4-FFF2-40B4-BE49-F238E27FC236}">
                  <a16:creationId xmlns:a16="http://schemas.microsoft.com/office/drawing/2014/main" id="{4058657F-AB4F-B42D-B03B-2ECE8FBA699C}"/>
                </a:ext>
              </a:extLst>
            </p:cNvPr>
            <p:cNvSpPr txBox="1"/>
            <p:nvPr/>
          </p:nvSpPr>
          <p:spPr bwMode="auto">
            <a:xfrm>
              <a:off x="3903712"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6" name="TextBox 45">
              <a:extLst>
                <a:ext uri="{FF2B5EF4-FFF2-40B4-BE49-F238E27FC236}">
                  <a16:creationId xmlns:a16="http://schemas.microsoft.com/office/drawing/2014/main" id="{6BD03113-E7FA-B374-AE74-23DDB8E52C20}"/>
                </a:ext>
              </a:extLst>
            </p:cNvPr>
            <p:cNvSpPr txBox="1"/>
            <p:nvPr/>
          </p:nvSpPr>
          <p:spPr bwMode="auto">
            <a:xfrm>
              <a:off x="417864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7" name="TextBox 46">
              <a:extLst>
                <a:ext uri="{FF2B5EF4-FFF2-40B4-BE49-F238E27FC236}">
                  <a16:creationId xmlns:a16="http://schemas.microsoft.com/office/drawing/2014/main" id="{F5DF754D-6975-75F6-DA98-469ECA9F063D}"/>
                </a:ext>
              </a:extLst>
            </p:cNvPr>
            <p:cNvSpPr txBox="1"/>
            <p:nvPr/>
          </p:nvSpPr>
          <p:spPr bwMode="auto">
            <a:xfrm>
              <a:off x="4449873"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8" name="TextBox 47">
              <a:extLst>
                <a:ext uri="{FF2B5EF4-FFF2-40B4-BE49-F238E27FC236}">
                  <a16:creationId xmlns:a16="http://schemas.microsoft.com/office/drawing/2014/main" id="{FE75FBA4-6E23-325E-585C-0E62CD8F4BB1}"/>
                </a:ext>
              </a:extLst>
            </p:cNvPr>
            <p:cNvSpPr txBox="1"/>
            <p:nvPr/>
          </p:nvSpPr>
          <p:spPr bwMode="auto">
            <a:xfrm>
              <a:off x="4737132"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9" name="TextBox 48">
              <a:extLst>
                <a:ext uri="{FF2B5EF4-FFF2-40B4-BE49-F238E27FC236}">
                  <a16:creationId xmlns:a16="http://schemas.microsoft.com/office/drawing/2014/main" id="{D9E1AFB0-A35D-C6AF-CDB2-2D786A48EE87}"/>
                </a:ext>
              </a:extLst>
            </p:cNvPr>
            <p:cNvSpPr txBox="1"/>
            <p:nvPr/>
          </p:nvSpPr>
          <p:spPr bwMode="auto">
            <a:xfrm>
              <a:off x="5008355"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50" name="TextBox 49">
              <a:extLst>
                <a:ext uri="{FF2B5EF4-FFF2-40B4-BE49-F238E27FC236}">
                  <a16:creationId xmlns:a16="http://schemas.microsoft.com/office/drawing/2014/main" id="{D44E66D4-CF50-3581-2F1F-097C8C4B1E52}"/>
                </a:ext>
              </a:extLst>
            </p:cNvPr>
            <p:cNvSpPr txBox="1"/>
            <p:nvPr/>
          </p:nvSpPr>
          <p:spPr bwMode="auto">
            <a:xfrm>
              <a:off x="529478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51" name="TextBox 50">
              <a:extLst>
                <a:ext uri="{FF2B5EF4-FFF2-40B4-BE49-F238E27FC236}">
                  <a16:creationId xmlns:a16="http://schemas.microsoft.com/office/drawing/2014/main" id="{62124955-10F4-8369-85B1-783FCBFD307E}"/>
                </a:ext>
              </a:extLst>
            </p:cNvPr>
            <p:cNvSpPr txBox="1"/>
            <p:nvPr/>
          </p:nvSpPr>
          <p:spPr bwMode="auto">
            <a:xfrm>
              <a:off x="5560850"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grpSp>
        <p:nvGrpSpPr>
          <p:cNvPr id="54" name="Group 53">
            <a:extLst>
              <a:ext uri="{FF2B5EF4-FFF2-40B4-BE49-F238E27FC236}">
                <a16:creationId xmlns:a16="http://schemas.microsoft.com/office/drawing/2014/main" id="{2AB948B3-8722-866B-0ED0-E49E0E5134F4}"/>
              </a:ext>
            </a:extLst>
          </p:cNvPr>
          <p:cNvGrpSpPr/>
          <p:nvPr/>
        </p:nvGrpSpPr>
        <p:grpSpPr>
          <a:xfrm>
            <a:off x="6361274" y="4121182"/>
            <a:ext cx="4765052" cy="276999"/>
            <a:chOff x="835992" y="4040818"/>
            <a:chExt cx="4765052" cy="276999"/>
          </a:xfrm>
        </p:grpSpPr>
        <p:sp>
          <p:nvSpPr>
            <p:cNvPr id="56" name="TextBox 55">
              <a:extLst>
                <a:ext uri="{FF2B5EF4-FFF2-40B4-BE49-F238E27FC236}">
                  <a16:creationId xmlns:a16="http://schemas.microsoft.com/office/drawing/2014/main" id="{CB018187-091D-015C-10D3-C64CF879AEA8}"/>
                </a:ext>
              </a:extLst>
            </p:cNvPr>
            <p:cNvSpPr txBox="1"/>
            <p:nvPr/>
          </p:nvSpPr>
          <p:spPr bwMode="auto">
            <a:xfrm>
              <a:off x="835992" y="4040818"/>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153</a:t>
              </a:r>
            </a:p>
          </p:txBody>
        </p:sp>
        <p:sp>
          <p:nvSpPr>
            <p:cNvPr id="57" name="TextBox 56">
              <a:extLst>
                <a:ext uri="{FF2B5EF4-FFF2-40B4-BE49-F238E27FC236}">
                  <a16:creationId xmlns:a16="http://schemas.microsoft.com/office/drawing/2014/main" id="{C7CD8A74-52A8-B25A-6F16-CABE76F4B518}"/>
                </a:ext>
              </a:extLst>
            </p:cNvPr>
            <p:cNvSpPr txBox="1"/>
            <p:nvPr/>
          </p:nvSpPr>
          <p:spPr bwMode="auto">
            <a:xfrm>
              <a:off x="1146490"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58" name="TextBox 57">
              <a:extLst>
                <a:ext uri="{FF2B5EF4-FFF2-40B4-BE49-F238E27FC236}">
                  <a16:creationId xmlns:a16="http://schemas.microsoft.com/office/drawing/2014/main" id="{5D0603D4-80AA-1720-4C1B-6A2B00425E5E}"/>
                </a:ext>
              </a:extLst>
            </p:cNvPr>
            <p:cNvSpPr txBox="1"/>
            <p:nvPr/>
          </p:nvSpPr>
          <p:spPr bwMode="auto">
            <a:xfrm>
              <a:off x="1433749"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59" name="TextBox 58">
              <a:extLst>
                <a:ext uri="{FF2B5EF4-FFF2-40B4-BE49-F238E27FC236}">
                  <a16:creationId xmlns:a16="http://schemas.microsoft.com/office/drawing/2014/main" id="{BDB7CD63-7A80-BB75-2B15-1B46CB2C034E}"/>
                </a:ext>
              </a:extLst>
            </p:cNvPr>
            <p:cNvSpPr txBox="1"/>
            <p:nvPr/>
          </p:nvSpPr>
          <p:spPr bwMode="auto">
            <a:xfrm>
              <a:off x="1704973"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60" name="TextBox 59">
              <a:extLst>
                <a:ext uri="{FF2B5EF4-FFF2-40B4-BE49-F238E27FC236}">
                  <a16:creationId xmlns:a16="http://schemas.microsoft.com/office/drawing/2014/main" id="{3597BB8D-541A-4081-EBCC-12C395E1FCA7}"/>
                </a:ext>
              </a:extLst>
            </p:cNvPr>
            <p:cNvSpPr txBox="1"/>
            <p:nvPr/>
          </p:nvSpPr>
          <p:spPr bwMode="auto">
            <a:xfrm>
              <a:off x="1982996"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61" name="TextBox 60">
              <a:extLst>
                <a:ext uri="{FF2B5EF4-FFF2-40B4-BE49-F238E27FC236}">
                  <a16:creationId xmlns:a16="http://schemas.microsoft.com/office/drawing/2014/main" id="{DA2D0C14-44CF-37ED-C14A-DA0FCBD34F40}"/>
                </a:ext>
              </a:extLst>
            </p:cNvPr>
            <p:cNvSpPr txBox="1"/>
            <p:nvPr/>
          </p:nvSpPr>
          <p:spPr bwMode="auto">
            <a:xfrm>
              <a:off x="2254220"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62" name="TextBox 61">
              <a:extLst>
                <a:ext uri="{FF2B5EF4-FFF2-40B4-BE49-F238E27FC236}">
                  <a16:creationId xmlns:a16="http://schemas.microsoft.com/office/drawing/2014/main" id="{EB5628EC-080C-CA26-D67D-0819C50E843E}"/>
                </a:ext>
              </a:extLst>
            </p:cNvPr>
            <p:cNvSpPr txBox="1"/>
            <p:nvPr/>
          </p:nvSpPr>
          <p:spPr bwMode="auto">
            <a:xfrm>
              <a:off x="2541479"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3" name="TextBox 62">
              <a:extLst>
                <a:ext uri="{FF2B5EF4-FFF2-40B4-BE49-F238E27FC236}">
                  <a16:creationId xmlns:a16="http://schemas.microsoft.com/office/drawing/2014/main" id="{6938FA98-15BB-A640-BC98-3F65BB05C6B4}"/>
                </a:ext>
              </a:extLst>
            </p:cNvPr>
            <p:cNvSpPr txBox="1"/>
            <p:nvPr/>
          </p:nvSpPr>
          <p:spPr bwMode="auto">
            <a:xfrm>
              <a:off x="2812703"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64" name="TextBox 63">
              <a:extLst>
                <a:ext uri="{FF2B5EF4-FFF2-40B4-BE49-F238E27FC236}">
                  <a16:creationId xmlns:a16="http://schemas.microsoft.com/office/drawing/2014/main" id="{1DAB8B68-4DDF-AF54-1DCD-BC57E74660EA}"/>
                </a:ext>
              </a:extLst>
            </p:cNvPr>
            <p:cNvSpPr txBox="1"/>
            <p:nvPr/>
          </p:nvSpPr>
          <p:spPr bwMode="auto">
            <a:xfrm>
              <a:off x="3077774"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5" name="TextBox 64">
              <a:extLst>
                <a:ext uri="{FF2B5EF4-FFF2-40B4-BE49-F238E27FC236}">
                  <a16:creationId xmlns:a16="http://schemas.microsoft.com/office/drawing/2014/main" id="{E5C14FD0-96F5-11B1-882F-105E66ED294C}"/>
                </a:ext>
              </a:extLst>
            </p:cNvPr>
            <p:cNvSpPr txBox="1"/>
            <p:nvPr/>
          </p:nvSpPr>
          <p:spPr bwMode="auto">
            <a:xfrm>
              <a:off x="3348998"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6" name="TextBox 65">
              <a:extLst>
                <a:ext uri="{FF2B5EF4-FFF2-40B4-BE49-F238E27FC236}">
                  <a16:creationId xmlns:a16="http://schemas.microsoft.com/office/drawing/2014/main" id="{132A1D46-8448-95B0-5BB0-061EFA66D555}"/>
                </a:ext>
              </a:extLst>
            </p:cNvPr>
            <p:cNvSpPr txBox="1"/>
            <p:nvPr/>
          </p:nvSpPr>
          <p:spPr bwMode="auto">
            <a:xfrm>
              <a:off x="3636257" y="404081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7" name="TextBox 66">
              <a:extLst>
                <a:ext uri="{FF2B5EF4-FFF2-40B4-BE49-F238E27FC236}">
                  <a16:creationId xmlns:a16="http://schemas.microsoft.com/office/drawing/2014/main" id="{41CCC14B-3C72-DCBF-7107-A3129AC6A75C}"/>
                </a:ext>
              </a:extLst>
            </p:cNvPr>
            <p:cNvSpPr txBox="1"/>
            <p:nvPr/>
          </p:nvSpPr>
          <p:spPr bwMode="auto">
            <a:xfrm>
              <a:off x="3946753"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8" name="TextBox 67">
              <a:extLst>
                <a:ext uri="{FF2B5EF4-FFF2-40B4-BE49-F238E27FC236}">
                  <a16:creationId xmlns:a16="http://schemas.microsoft.com/office/drawing/2014/main" id="{669F9669-8716-EED6-2D32-EBECD1EB1E88}"/>
                </a:ext>
              </a:extLst>
            </p:cNvPr>
            <p:cNvSpPr txBox="1"/>
            <p:nvPr/>
          </p:nvSpPr>
          <p:spPr bwMode="auto">
            <a:xfrm>
              <a:off x="4221690"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9" name="TextBox 68">
              <a:extLst>
                <a:ext uri="{FF2B5EF4-FFF2-40B4-BE49-F238E27FC236}">
                  <a16:creationId xmlns:a16="http://schemas.microsoft.com/office/drawing/2014/main" id="{C644F8DD-91DF-51EE-BF48-9AE0F0CAD519}"/>
                </a:ext>
              </a:extLst>
            </p:cNvPr>
            <p:cNvSpPr txBox="1"/>
            <p:nvPr/>
          </p:nvSpPr>
          <p:spPr bwMode="auto">
            <a:xfrm>
              <a:off x="4492914"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70" name="TextBox 69">
              <a:extLst>
                <a:ext uri="{FF2B5EF4-FFF2-40B4-BE49-F238E27FC236}">
                  <a16:creationId xmlns:a16="http://schemas.microsoft.com/office/drawing/2014/main" id="{BD674BA2-1C10-E8BF-2620-BE7E2C2484E0}"/>
                </a:ext>
              </a:extLst>
            </p:cNvPr>
            <p:cNvSpPr txBox="1"/>
            <p:nvPr/>
          </p:nvSpPr>
          <p:spPr bwMode="auto">
            <a:xfrm>
              <a:off x="4780173"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1" name="TextBox 70">
              <a:extLst>
                <a:ext uri="{FF2B5EF4-FFF2-40B4-BE49-F238E27FC236}">
                  <a16:creationId xmlns:a16="http://schemas.microsoft.com/office/drawing/2014/main" id="{8736768E-CD11-1D63-70AA-8B9208D8A5A1}"/>
                </a:ext>
              </a:extLst>
            </p:cNvPr>
            <p:cNvSpPr txBox="1"/>
            <p:nvPr/>
          </p:nvSpPr>
          <p:spPr bwMode="auto">
            <a:xfrm>
              <a:off x="5051396"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2" name="TextBox 71">
              <a:extLst>
                <a:ext uri="{FF2B5EF4-FFF2-40B4-BE49-F238E27FC236}">
                  <a16:creationId xmlns:a16="http://schemas.microsoft.com/office/drawing/2014/main" id="{ECBB2805-A7DC-610D-0418-36094700C57E}"/>
                </a:ext>
              </a:extLst>
            </p:cNvPr>
            <p:cNvSpPr txBox="1"/>
            <p:nvPr/>
          </p:nvSpPr>
          <p:spPr bwMode="auto">
            <a:xfrm>
              <a:off x="5337830" y="404081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73" name="Group 72">
            <a:extLst>
              <a:ext uri="{FF2B5EF4-FFF2-40B4-BE49-F238E27FC236}">
                <a16:creationId xmlns:a16="http://schemas.microsoft.com/office/drawing/2014/main" id="{E73974D8-018C-821E-698C-1D569C0BD829}"/>
              </a:ext>
            </a:extLst>
          </p:cNvPr>
          <p:cNvGrpSpPr/>
          <p:nvPr/>
        </p:nvGrpSpPr>
        <p:grpSpPr>
          <a:xfrm>
            <a:off x="6442464" y="3583500"/>
            <a:ext cx="5011077" cy="307777"/>
            <a:chOff x="917182" y="3344092"/>
            <a:chExt cx="5011077" cy="307777"/>
          </a:xfrm>
        </p:grpSpPr>
        <p:sp>
          <p:nvSpPr>
            <p:cNvPr id="74" name="TextBox 73">
              <a:extLst>
                <a:ext uri="{FF2B5EF4-FFF2-40B4-BE49-F238E27FC236}">
                  <a16:creationId xmlns:a16="http://schemas.microsoft.com/office/drawing/2014/main" id="{A0AC8659-A923-F53E-C77D-D80ECA423B04}"/>
                </a:ext>
              </a:extLst>
            </p:cNvPr>
            <p:cNvSpPr txBox="1"/>
            <p:nvPr/>
          </p:nvSpPr>
          <p:spPr bwMode="auto">
            <a:xfrm>
              <a:off x="917182"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5" name="TextBox 74">
              <a:extLst>
                <a:ext uri="{FF2B5EF4-FFF2-40B4-BE49-F238E27FC236}">
                  <a16:creationId xmlns:a16="http://schemas.microsoft.com/office/drawing/2014/main" id="{C8BB1055-E65D-03F4-A9BC-A03E6C0C2420}"/>
                </a:ext>
              </a:extLst>
            </p:cNvPr>
            <p:cNvSpPr txBox="1"/>
            <p:nvPr/>
          </p:nvSpPr>
          <p:spPr bwMode="auto">
            <a:xfrm>
              <a:off x="1188406"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6" name="TextBox 75">
              <a:extLst>
                <a:ext uri="{FF2B5EF4-FFF2-40B4-BE49-F238E27FC236}">
                  <a16:creationId xmlns:a16="http://schemas.microsoft.com/office/drawing/2014/main" id="{280FC389-7538-7595-B402-5E53065BF6C8}"/>
                </a:ext>
              </a:extLst>
            </p:cNvPr>
            <p:cNvSpPr txBox="1"/>
            <p:nvPr/>
          </p:nvSpPr>
          <p:spPr bwMode="auto">
            <a:xfrm>
              <a:off x="1475665"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7" name="TextBox 76">
              <a:extLst>
                <a:ext uri="{FF2B5EF4-FFF2-40B4-BE49-F238E27FC236}">
                  <a16:creationId xmlns:a16="http://schemas.microsoft.com/office/drawing/2014/main" id="{84662368-2B37-D077-8DA9-EDDF1F30F11A}"/>
                </a:ext>
              </a:extLst>
            </p:cNvPr>
            <p:cNvSpPr txBox="1"/>
            <p:nvPr/>
          </p:nvSpPr>
          <p:spPr bwMode="auto">
            <a:xfrm>
              <a:off x="1746889" y="33440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78" name="TextBox 77">
              <a:extLst>
                <a:ext uri="{FF2B5EF4-FFF2-40B4-BE49-F238E27FC236}">
                  <a16:creationId xmlns:a16="http://schemas.microsoft.com/office/drawing/2014/main" id="{EC3F673B-3DE8-781A-BDCE-9ED90E90637E}"/>
                </a:ext>
              </a:extLst>
            </p:cNvPr>
            <p:cNvSpPr txBox="1"/>
            <p:nvPr/>
          </p:nvSpPr>
          <p:spPr bwMode="auto">
            <a:xfrm>
              <a:off x="1979227"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9" name="TextBox 78">
              <a:extLst>
                <a:ext uri="{FF2B5EF4-FFF2-40B4-BE49-F238E27FC236}">
                  <a16:creationId xmlns:a16="http://schemas.microsoft.com/office/drawing/2014/main" id="{F47D17E7-D888-D78F-5F7E-0B9C30EB1A68}"/>
                </a:ext>
              </a:extLst>
            </p:cNvPr>
            <p:cNvSpPr txBox="1"/>
            <p:nvPr/>
          </p:nvSpPr>
          <p:spPr bwMode="auto">
            <a:xfrm>
              <a:off x="2250451"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80" name="TextBox 79">
              <a:extLst>
                <a:ext uri="{FF2B5EF4-FFF2-40B4-BE49-F238E27FC236}">
                  <a16:creationId xmlns:a16="http://schemas.microsoft.com/office/drawing/2014/main" id="{87E19005-0C7E-6AB0-8647-7B34FBFD87B4}"/>
                </a:ext>
              </a:extLst>
            </p:cNvPr>
            <p:cNvSpPr txBox="1"/>
            <p:nvPr/>
          </p:nvSpPr>
          <p:spPr bwMode="auto">
            <a:xfrm>
              <a:off x="2537710"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1" name="TextBox 80">
              <a:extLst>
                <a:ext uri="{FF2B5EF4-FFF2-40B4-BE49-F238E27FC236}">
                  <a16:creationId xmlns:a16="http://schemas.microsoft.com/office/drawing/2014/main" id="{605A3F92-BF90-10CC-0F14-BDA71BDAF34E}"/>
                </a:ext>
              </a:extLst>
            </p:cNvPr>
            <p:cNvSpPr txBox="1"/>
            <p:nvPr/>
          </p:nvSpPr>
          <p:spPr bwMode="auto">
            <a:xfrm>
              <a:off x="2808934"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82" name="TextBox 81">
              <a:extLst>
                <a:ext uri="{FF2B5EF4-FFF2-40B4-BE49-F238E27FC236}">
                  <a16:creationId xmlns:a16="http://schemas.microsoft.com/office/drawing/2014/main" id="{05E05019-E6E9-FC32-D5C3-7D88D9C2F9AE}"/>
                </a:ext>
              </a:extLst>
            </p:cNvPr>
            <p:cNvSpPr txBox="1"/>
            <p:nvPr/>
          </p:nvSpPr>
          <p:spPr bwMode="auto">
            <a:xfrm>
              <a:off x="3074005"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3" name="TextBox 82">
              <a:extLst>
                <a:ext uri="{FF2B5EF4-FFF2-40B4-BE49-F238E27FC236}">
                  <a16:creationId xmlns:a16="http://schemas.microsoft.com/office/drawing/2014/main" id="{5AB19E77-5201-494E-00DF-585CF884DE5D}"/>
                </a:ext>
              </a:extLst>
            </p:cNvPr>
            <p:cNvSpPr txBox="1"/>
            <p:nvPr/>
          </p:nvSpPr>
          <p:spPr bwMode="auto">
            <a:xfrm>
              <a:off x="334522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84" name="TextBox 83">
              <a:extLst>
                <a:ext uri="{FF2B5EF4-FFF2-40B4-BE49-F238E27FC236}">
                  <a16:creationId xmlns:a16="http://schemas.microsoft.com/office/drawing/2014/main" id="{B2EE3531-D545-38EB-26DF-60540788C114}"/>
                </a:ext>
              </a:extLst>
            </p:cNvPr>
            <p:cNvSpPr txBox="1"/>
            <p:nvPr/>
          </p:nvSpPr>
          <p:spPr bwMode="auto">
            <a:xfrm>
              <a:off x="3632488"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85" name="TextBox 84">
              <a:extLst>
                <a:ext uri="{FF2B5EF4-FFF2-40B4-BE49-F238E27FC236}">
                  <a16:creationId xmlns:a16="http://schemas.microsoft.com/office/drawing/2014/main" id="{3CFF11E1-E0F4-4E4E-03C0-B8A549C8947D}"/>
                </a:ext>
              </a:extLst>
            </p:cNvPr>
            <p:cNvSpPr txBox="1"/>
            <p:nvPr/>
          </p:nvSpPr>
          <p:spPr bwMode="auto">
            <a:xfrm>
              <a:off x="3903712"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86" name="TextBox 85">
              <a:extLst>
                <a:ext uri="{FF2B5EF4-FFF2-40B4-BE49-F238E27FC236}">
                  <a16:creationId xmlns:a16="http://schemas.microsoft.com/office/drawing/2014/main" id="{4F69C2DD-4632-0CCE-D418-47996E5606D1}"/>
                </a:ext>
              </a:extLst>
            </p:cNvPr>
            <p:cNvSpPr txBox="1"/>
            <p:nvPr/>
          </p:nvSpPr>
          <p:spPr bwMode="auto">
            <a:xfrm>
              <a:off x="417864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87" name="TextBox 86">
              <a:extLst>
                <a:ext uri="{FF2B5EF4-FFF2-40B4-BE49-F238E27FC236}">
                  <a16:creationId xmlns:a16="http://schemas.microsoft.com/office/drawing/2014/main" id="{E2B83932-8EAF-B386-6601-581CC957561C}"/>
                </a:ext>
              </a:extLst>
            </p:cNvPr>
            <p:cNvSpPr txBox="1"/>
            <p:nvPr/>
          </p:nvSpPr>
          <p:spPr bwMode="auto">
            <a:xfrm>
              <a:off x="4449873"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88" name="TextBox 87">
              <a:extLst>
                <a:ext uri="{FF2B5EF4-FFF2-40B4-BE49-F238E27FC236}">
                  <a16:creationId xmlns:a16="http://schemas.microsoft.com/office/drawing/2014/main" id="{53767093-D2A2-00FF-899A-B4DA7E35B7CA}"/>
                </a:ext>
              </a:extLst>
            </p:cNvPr>
            <p:cNvSpPr txBox="1"/>
            <p:nvPr/>
          </p:nvSpPr>
          <p:spPr bwMode="auto">
            <a:xfrm>
              <a:off x="4737132"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89" name="TextBox 88">
              <a:extLst>
                <a:ext uri="{FF2B5EF4-FFF2-40B4-BE49-F238E27FC236}">
                  <a16:creationId xmlns:a16="http://schemas.microsoft.com/office/drawing/2014/main" id="{BBFDADA2-0A61-48F5-C573-D65874D0145D}"/>
                </a:ext>
              </a:extLst>
            </p:cNvPr>
            <p:cNvSpPr txBox="1"/>
            <p:nvPr/>
          </p:nvSpPr>
          <p:spPr bwMode="auto">
            <a:xfrm>
              <a:off x="5008355"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90" name="TextBox 89">
              <a:extLst>
                <a:ext uri="{FF2B5EF4-FFF2-40B4-BE49-F238E27FC236}">
                  <a16:creationId xmlns:a16="http://schemas.microsoft.com/office/drawing/2014/main" id="{D183145F-45AF-97D0-807C-BDE2BF3C0FB7}"/>
                </a:ext>
              </a:extLst>
            </p:cNvPr>
            <p:cNvSpPr txBox="1"/>
            <p:nvPr/>
          </p:nvSpPr>
          <p:spPr bwMode="auto">
            <a:xfrm>
              <a:off x="5294789"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1" name="TextBox 90">
              <a:extLst>
                <a:ext uri="{FF2B5EF4-FFF2-40B4-BE49-F238E27FC236}">
                  <a16:creationId xmlns:a16="http://schemas.microsoft.com/office/drawing/2014/main" id="{88761FA8-8B28-83E8-9E8C-C98C9374C0E6}"/>
                </a:ext>
              </a:extLst>
            </p:cNvPr>
            <p:cNvSpPr txBox="1"/>
            <p:nvPr/>
          </p:nvSpPr>
          <p:spPr bwMode="auto">
            <a:xfrm>
              <a:off x="5560850" y="334409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sp>
        <p:nvSpPr>
          <p:cNvPr id="92" name="TextBox 91">
            <a:extLst>
              <a:ext uri="{FF2B5EF4-FFF2-40B4-BE49-F238E27FC236}">
                <a16:creationId xmlns:a16="http://schemas.microsoft.com/office/drawing/2014/main" id="{5FFEF75C-B1E7-67F3-C9CD-F43B98AFC273}"/>
              </a:ext>
            </a:extLst>
          </p:cNvPr>
          <p:cNvSpPr txBox="1"/>
          <p:nvPr/>
        </p:nvSpPr>
        <p:spPr bwMode="auto">
          <a:xfrm rot="16200000">
            <a:off x="161385" y="2513745"/>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DoR (%)</a:t>
            </a:r>
          </a:p>
        </p:txBody>
      </p:sp>
      <p:sp>
        <p:nvSpPr>
          <p:cNvPr id="93" name="TextBox 92">
            <a:extLst>
              <a:ext uri="{FF2B5EF4-FFF2-40B4-BE49-F238E27FC236}">
                <a16:creationId xmlns:a16="http://schemas.microsoft.com/office/drawing/2014/main" id="{CA286F08-E905-32BD-3B5E-8CFD6525C218}"/>
              </a:ext>
            </a:extLst>
          </p:cNvPr>
          <p:cNvSpPr txBox="1"/>
          <p:nvPr/>
        </p:nvSpPr>
        <p:spPr bwMode="auto">
          <a:xfrm rot="16200000">
            <a:off x="5710692" y="2513747"/>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95" name="Freeform 94">
            <a:extLst>
              <a:ext uri="{FF2B5EF4-FFF2-40B4-BE49-F238E27FC236}">
                <a16:creationId xmlns:a16="http://schemas.microsoft.com/office/drawing/2014/main" id="{8719000D-64A4-B5D0-3E75-9FB807CFF9FA}"/>
              </a:ext>
            </a:extLst>
          </p:cNvPr>
          <p:cNvSpPr/>
          <p:nvPr/>
        </p:nvSpPr>
        <p:spPr bwMode="auto">
          <a:xfrm>
            <a:off x="6582081" y="1798025"/>
            <a:ext cx="4715975" cy="1799539"/>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7" name="Group 116">
            <a:extLst>
              <a:ext uri="{FF2B5EF4-FFF2-40B4-BE49-F238E27FC236}">
                <a16:creationId xmlns:a16="http://schemas.microsoft.com/office/drawing/2014/main" id="{874091D7-CBAB-23D9-B414-761B5913C456}"/>
              </a:ext>
            </a:extLst>
          </p:cNvPr>
          <p:cNvGrpSpPr/>
          <p:nvPr/>
        </p:nvGrpSpPr>
        <p:grpSpPr>
          <a:xfrm>
            <a:off x="1059055" y="3597564"/>
            <a:ext cx="4681785" cy="50800"/>
            <a:chOff x="1059055" y="3597564"/>
            <a:chExt cx="4681785" cy="50800"/>
          </a:xfrm>
        </p:grpSpPr>
        <p:cxnSp>
          <p:nvCxnSpPr>
            <p:cNvPr id="97" name="Straight Connector 96">
              <a:extLst>
                <a:ext uri="{FF2B5EF4-FFF2-40B4-BE49-F238E27FC236}">
                  <a16:creationId xmlns:a16="http://schemas.microsoft.com/office/drawing/2014/main" id="{8EE29864-DA56-891A-6433-09F02D1667D0}"/>
                </a:ext>
              </a:extLst>
            </p:cNvPr>
            <p:cNvCxnSpPr/>
            <p:nvPr/>
          </p:nvCxnSpPr>
          <p:spPr bwMode="auto">
            <a:xfrm>
              <a:off x="10590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45D95B8-A844-90D2-74CA-AE1FB55DCAC1}"/>
                </a:ext>
              </a:extLst>
            </p:cNvPr>
            <p:cNvCxnSpPr/>
            <p:nvPr/>
          </p:nvCxnSpPr>
          <p:spPr bwMode="auto">
            <a:xfrm>
              <a:off x="13225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419495C-6ED9-0B7B-18C7-0C2CD940101C}"/>
                </a:ext>
              </a:extLst>
            </p:cNvPr>
            <p:cNvCxnSpPr/>
            <p:nvPr/>
          </p:nvCxnSpPr>
          <p:spPr bwMode="auto">
            <a:xfrm>
              <a:off x="16083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23BDD74-B6BD-516D-074E-E9EA0ACF4CF9}"/>
                </a:ext>
              </a:extLst>
            </p:cNvPr>
            <p:cNvCxnSpPr/>
            <p:nvPr/>
          </p:nvCxnSpPr>
          <p:spPr bwMode="auto">
            <a:xfrm>
              <a:off x="18845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24F30EA-B984-590B-C1E1-C9FA4E030C1B}"/>
                </a:ext>
              </a:extLst>
            </p:cNvPr>
            <p:cNvCxnSpPr/>
            <p:nvPr/>
          </p:nvCxnSpPr>
          <p:spPr bwMode="auto">
            <a:xfrm>
              <a:off x="21703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7C89FE7-E031-93EA-6D1F-203E4F877738}"/>
                </a:ext>
              </a:extLst>
            </p:cNvPr>
            <p:cNvCxnSpPr/>
            <p:nvPr/>
          </p:nvCxnSpPr>
          <p:spPr bwMode="auto">
            <a:xfrm>
              <a:off x="24370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C63A899-EA9C-3FC7-2276-2CB630E39A19}"/>
                </a:ext>
              </a:extLst>
            </p:cNvPr>
            <p:cNvCxnSpPr/>
            <p:nvPr/>
          </p:nvCxnSpPr>
          <p:spPr bwMode="auto">
            <a:xfrm>
              <a:off x="27005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C6D9145-0EAD-BC2A-384B-009CAFE13F8B}"/>
                </a:ext>
              </a:extLst>
            </p:cNvPr>
            <p:cNvCxnSpPr/>
            <p:nvPr/>
          </p:nvCxnSpPr>
          <p:spPr bwMode="auto">
            <a:xfrm>
              <a:off x="29862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B1D8155-95C0-508F-6AED-5F6168B5866B}"/>
                </a:ext>
              </a:extLst>
            </p:cNvPr>
            <p:cNvCxnSpPr/>
            <p:nvPr/>
          </p:nvCxnSpPr>
          <p:spPr bwMode="auto">
            <a:xfrm>
              <a:off x="32625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3D429D7-EAD1-825C-A321-B5F6D80AAC66}"/>
                </a:ext>
              </a:extLst>
            </p:cNvPr>
            <p:cNvCxnSpPr/>
            <p:nvPr/>
          </p:nvCxnSpPr>
          <p:spPr bwMode="auto">
            <a:xfrm>
              <a:off x="35482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7B3B42C-F715-5DD2-4F64-726E89F56B17}"/>
                </a:ext>
              </a:extLst>
            </p:cNvPr>
            <p:cNvCxnSpPr/>
            <p:nvPr/>
          </p:nvCxnSpPr>
          <p:spPr bwMode="auto">
            <a:xfrm>
              <a:off x="38149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10D37F6-BD42-BC98-C604-8431D4AA0468}"/>
                </a:ext>
              </a:extLst>
            </p:cNvPr>
            <p:cNvCxnSpPr/>
            <p:nvPr/>
          </p:nvCxnSpPr>
          <p:spPr bwMode="auto">
            <a:xfrm>
              <a:off x="40784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4137ABC-92A3-E699-8916-C5A87161B713}"/>
                </a:ext>
              </a:extLst>
            </p:cNvPr>
            <p:cNvCxnSpPr/>
            <p:nvPr/>
          </p:nvCxnSpPr>
          <p:spPr bwMode="auto">
            <a:xfrm>
              <a:off x="43642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86AAE8B-1DCD-7F91-8821-C7CD201B1C75}"/>
                </a:ext>
              </a:extLst>
            </p:cNvPr>
            <p:cNvCxnSpPr/>
            <p:nvPr/>
          </p:nvCxnSpPr>
          <p:spPr bwMode="auto">
            <a:xfrm>
              <a:off x="46404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D03B6F0-0712-2604-161F-0010BC1B2381}"/>
                </a:ext>
              </a:extLst>
            </p:cNvPr>
            <p:cNvCxnSpPr/>
            <p:nvPr/>
          </p:nvCxnSpPr>
          <p:spPr bwMode="auto">
            <a:xfrm>
              <a:off x="49262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079B814-1542-50C1-BFBC-F826D55EFA73}"/>
                </a:ext>
              </a:extLst>
            </p:cNvPr>
            <p:cNvCxnSpPr/>
            <p:nvPr/>
          </p:nvCxnSpPr>
          <p:spPr bwMode="auto">
            <a:xfrm>
              <a:off x="519156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A9F2D41-9564-3C09-F6F3-0EB4F7FE186F}"/>
                </a:ext>
              </a:extLst>
            </p:cNvPr>
            <p:cNvCxnSpPr/>
            <p:nvPr/>
          </p:nvCxnSpPr>
          <p:spPr bwMode="auto">
            <a:xfrm>
              <a:off x="545509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6E62254-1E01-CE5E-6E0C-C394E69E66F8}"/>
                </a:ext>
              </a:extLst>
            </p:cNvPr>
            <p:cNvCxnSpPr/>
            <p:nvPr/>
          </p:nvCxnSpPr>
          <p:spPr bwMode="auto">
            <a:xfrm>
              <a:off x="5740840" y="3597564"/>
              <a:ext cx="0" cy="5080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62CD1C4A-6202-8E41-71D0-EFCFD7B8ED40}"/>
              </a:ext>
            </a:extLst>
          </p:cNvPr>
          <p:cNvGrpSpPr/>
          <p:nvPr/>
        </p:nvGrpSpPr>
        <p:grpSpPr>
          <a:xfrm>
            <a:off x="6582870" y="3597564"/>
            <a:ext cx="4681785" cy="50800"/>
            <a:chOff x="1059055" y="3597564"/>
            <a:chExt cx="4681785" cy="50800"/>
          </a:xfrm>
        </p:grpSpPr>
        <p:cxnSp>
          <p:nvCxnSpPr>
            <p:cNvPr id="119" name="Straight Connector 118">
              <a:extLst>
                <a:ext uri="{FF2B5EF4-FFF2-40B4-BE49-F238E27FC236}">
                  <a16:creationId xmlns:a16="http://schemas.microsoft.com/office/drawing/2014/main" id="{2884FD94-1EDF-0183-6C44-3A38449C8001}"/>
                </a:ext>
              </a:extLst>
            </p:cNvPr>
            <p:cNvCxnSpPr/>
            <p:nvPr/>
          </p:nvCxnSpPr>
          <p:spPr bwMode="auto">
            <a:xfrm>
              <a:off x="10590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3F5AED6-F2EB-414F-C7D0-4B7615DD6DEB}"/>
                </a:ext>
              </a:extLst>
            </p:cNvPr>
            <p:cNvCxnSpPr/>
            <p:nvPr/>
          </p:nvCxnSpPr>
          <p:spPr bwMode="auto">
            <a:xfrm>
              <a:off x="13225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5727B78-D6A7-1C37-5A18-DB97644F3C30}"/>
                </a:ext>
              </a:extLst>
            </p:cNvPr>
            <p:cNvCxnSpPr/>
            <p:nvPr/>
          </p:nvCxnSpPr>
          <p:spPr bwMode="auto">
            <a:xfrm>
              <a:off x="16083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48EB0D4-6DD8-6080-4D84-01A6766BAB5B}"/>
                </a:ext>
              </a:extLst>
            </p:cNvPr>
            <p:cNvCxnSpPr/>
            <p:nvPr/>
          </p:nvCxnSpPr>
          <p:spPr bwMode="auto">
            <a:xfrm>
              <a:off x="18845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EBC6773-7C14-1C2E-8876-9D61EF9EA750}"/>
                </a:ext>
              </a:extLst>
            </p:cNvPr>
            <p:cNvCxnSpPr/>
            <p:nvPr/>
          </p:nvCxnSpPr>
          <p:spPr bwMode="auto">
            <a:xfrm>
              <a:off x="21703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9FA614C-73E9-1F06-764F-DA879FC36EE0}"/>
                </a:ext>
              </a:extLst>
            </p:cNvPr>
            <p:cNvCxnSpPr/>
            <p:nvPr/>
          </p:nvCxnSpPr>
          <p:spPr bwMode="auto">
            <a:xfrm>
              <a:off x="24370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5033E2E-A246-0679-AF51-1C806543117F}"/>
                </a:ext>
              </a:extLst>
            </p:cNvPr>
            <p:cNvCxnSpPr/>
            <p:nvPr/>
          </p:nvCxnSpPr>
          <p:spPr bwMode="auto">
            <a:xfrm>
              <a:off x="27005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82D4633-B70C-AB05-67E8-69F7A81DCBB9}"/>
                </a:ext>
              </a:extLst>
            </p:cNvPr>
            <p:cNvCxnSpPr/>
            <p:nvPr/>
          </p:nvCxnSpPr>
          <p:spPr bwMode="auto">
            <a:xfrm>
              <a:off x="29862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EAD053B-A631-C0AB-7E8C-BC97C0EC1C4E}"/>
                </a:ext>
              </a:extLst>
            </p:cNvPr>
            <p:cNvCxnSpPr/>
            <p:nvPr/>
          </p:nvCxnSpPr>
          <p:spPr bwMode="auto">
            <a:xfrm>
              <a:off x="32625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F474C44-8E3A-A178-1F75-8B75706B9DC0}"/>
                </a:ext>
              </a:extLst>
            </p:cNvPr>
            <p:cNvCxnSpPr/>
            <p:nvPr/>
          </p:nvCxnSpPr>
          <p:spPr bwMode="auto">
            <a:xfrm>
              <a:off x="35482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433B55B-7771-BA25-1211-662CD614F847}"/>
                </a:ext>
              </a:extLst>
            </p:cNvPr>
            <p:cNvCxnSpPr/>
            <p:nvPr/>
          </p:nvCxnSpPr>
          <p:spPr bwMode="auto">
            <a:xfrm>
              <a:off x="38149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EEE1A9C-58B3-D361-A04E-B3CE4E3D67A5}"/>
                </a:ext>
              </a:extLst>
            </p:cNvPr>
            <p:cNvCxnSpPr/>
            <p:nvPr/>
          </p:nvCxnSpPr>
          <p:spPr bwMode="auto">
            <a:xfrm>
              <a:off x="407848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10ACAB3-D1A2-ECDA-14C2-D38BE0DDE1C2}"/>
                </a:ext>
              </a:extLst>
            </p:cNvPr>
            <p:cNvCxnSpPr/>
            <p:nvPr/>
          </p:nvCxnSpPr>
          <p:spPr bwMode="auto">
            <a:xfrm>
              <a:off x="436423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B6E5082-1EC7-1EE7-8477-F053400D7688}"/>
                </a:ext>
              </a:extLst>
            </p:cNvPr>
            <p:cNvCxnSpPr/>
            <p:nvPr/>
          </p:nvCxnSpPr>
          <p:spPr bwMode="auto">
            <a:xfrm>
              <a:off x="464045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DADAC3C-C8E2-2502-A697-0C4E8B2D09E4}"/>
                </a:ext>
              </a:extLst>
            </p:cNvPr>
            <p:cNvCxnSpPr/>
            <p:nvPr/>
          </p:nvCxnSpPr>
          <p:spPr bwMode="auto">
            <a:xfrm>
              <a:off x="492620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73D1EC2-08FC-BD61-D104-0262F5BCFE0B}"/>
                </a:ext>
              </a:extLst>
            </p:cNvPr>
            <p:cNvCxnSpPr/>
            <p:nvPr/>
          </p:nvCxnSpPr>
          <p:spPr bwMode="auto">
            <a:xfrm>
              <a:off x="5191565"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1E40A55-2BF8-7F59-D40A-88CE573342D6}"/>
                </a:ext>
              </a:extLst>
            </p:cNvPr>
            <p:cNvCxnSpPr/>
            <p:nvPr/>
          </p:nvCxnSpPr>
          <p:spPr bwMode="auto">
            <a:xfrm>
              <a:off x="5455090" y="3597564"/>
              <a:ext cx="0" cy="5080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2D803E5-417E-DF99-7A54-135E5F5F4784}"/>
                </a:ext>
              </a:extLst>
            </p:cNvPr>
            <p:cNvCxnSpPr/>
            <p:nvPr/>
          </p:nvCxnSpPr>
          <p:spPr bwMode="auto">
            <a:xfrm>
              <a:off x="5740840" y="3597564"/>
              <a:ext cx="0" cy="50800"/>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F03428CA-032B-9845-66D1-BC41061A37B4}"/>
              </a:ext>
            </a:extLst>
          </p:cNvPr>
          <p:cNvGrpSpPr/>
          <p:nvPr/>
        </p:nvGrpSpPr>
        <p:grpSpPr>
          <a:xfrm>
            <a:off x="1000510" y="1816678"/>
            <a:ext cx="58545" cy="1781175"/>
            <a:chOff x="1000510" y="1816678"/>
            <a:chExt cx="58545" cy="1781175"/>
          </a:xfrm>
        </p:grpSpPr>
        <p:cxnSp>
          <p:nvCxnSpPr>
            <p:cNvPr id="137" name="Straight Connector 136">
              <a:extLst>
                <a:ext uri="{FF2B5EF4-FFF2-40B4-BE49-F238E27FC236}">
                  <a16:creationId xmlns:a16="http://schemas.microsoft.com/office/drawing/2014/main" id="{C180E51A-9165-F709-11A6-F1483D0BBB68}"/>
                </a:ext>
              </a:extLst>
            </p:cNvPr>
            <p:cNvCxnSpPr>
              <a:cxnSpLocks/>
            </p:cNvCxnSpPr>
            <p:nvPr/>
          </p:nvCxnSpPr>
          <p:spPr bwMode="auto">
            <a:xfrm flipH="1">
              <a:off x="1000510" y="35978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E1E395D-B715-F999-BB70-42A18CD8188B}"/>
                </a:ext>
              </a:extLst>
            </p:cNvPr>
            <p:cNvCxnSpPr>
              <a:cxnSpLocks/>
            </p:cNvCxnSpPr>
            <p:nvPr/>
          </p:nvCxnSpPr>
          <p:spPr bwMode="auto">
            <a:xfrm flipH="1">
              <a:off x="1000510" y="32422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B620A89-AF65-A4DD-337B-856B7D30B679}"/>
                </a:ext>
              </a:extLst>
            </p:cNvPr>
            <p:cNvCxnSpPr>
              <a:cxnSpLocks/>
            </p:cNvCxnSpPr>
            <p:nvPr/>
          </p:nvCxnSpPr>
          <p:spPr bwMode="auto">
            <a:xfrm flipH="1">
              <a:off x="1000510" y="28866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80879CC-3042-FD17-1AA0-F5E05F553D70}"/>
                </a:ext>
              </a:extLst>
            </p:cNvPr>
            <p:cNvCxnSpPr>
              <a:cxnSpLocks/>
            </p:cNvCxnSpPr>
            <p:nvPr/>
          </p:nvCxnSpPr>
          <p:spPr bwMode="auto">
            <a:xfrm flipH="1">
              <a:off x="1000510" y="25310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FBCDB28-7273-4701-9E3E-26930E68776F}"/>
                </a:ext>
              </a:extLst>
            </p:cNvPr>
            <p:cNvCxnSpPr>
              <a:cxnSpLocks/>
            </p:cNvCxnSpPr>
            <p:nvPr/>
          </p:nvCxnSpPr>
          <p:spPr bwMode="auto">
            <a:xfrm flipH="1">
              <a:off x="1000510" y="2172278"/>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2ACDCF3-2F11-240C-16B1-710EA40B9712}"/>
                </a:ext>
              </a:extLst>
            </p:cNvPr>
            <p:cNvCxnSpPr>
              <a:cxnSpLocks/>
            </p:cNvCxnSpPr>
            <p:nvPr/>
          </p:nvCxnSpPr>
          <p:spPr bwMode="auto">
            <a:xfrm flipH="1">
              <a:off x="1000510" y="1816678"/>
              <a:ext cx="585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F090738A-0F23-3D31-5A39-9FAB1C0CA0BB}"/>
              </a:ext>
            </a:extLst>
          </p:cNvPr>
          <p:cNvGrpSpPr/>
          <p:nvPr/>
        </p:nvGrpSpPr>
        <p:grpSpPr>
          <a:xfrm>
            <a:off x="6517597" y="1816678"/>
            <a:ext cx="58545" cy="1781175"/>
            <a:chOff x="1000510" y="1816678"/>
            <a:chExt cx="58545" cy="1781175"/>
          </a:xfrm>
        </p:grpSpPr>
        <p:cxnSp>
          <p:nvCxnSpPr>
            <p:cNvPr id="152" name="Straight Connector 151">
              <a:extLst>
                <a:ext uri="{FF2B5EF4-FFF2-40B4-BE49-F238E27FC236}">
                  <a16:creationId xmlns:a16="http://schemas.microsoft.com/office/drawing/2014/main" id="{1FDD38EC-CB41-34B1-DE9F-E95B17BB859D}"/>
                </a:ext>
              </a:extLst>
            </p:cNvPr>
            <p:cNvCxnSpPr>
              <a:cxnSpLocks/>
            </p:cNvCxnSpPr>
            <p:nvPr/>
          </p:nvCxnSpPr>
          <p:spPr bwMode="auto">
            <a:xfrm flipH="1">
              <a:off x="1000510" y="35978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CA159FF-9ED5-37D1-32CA-ADC0CFD84F24}"/>
                </a:ext>
              </a:extLst>
            </p:cNvPr>
            <p:cNvCxnSpPr>
              <a:cxnSpLocks/>
            </p:cNvCxnSpPr>
            <p:nvPr/>
          </p:nvCxnSpPr>
          <p:spPr bwMode="auto">
            <a:xfrm flipH="1">
              <a:off x="1000510" y="32422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77DFF02-EBF2-6EB7-CC73-F744E27BE785}"/>
                </a:ext>
              </a:extLst>
            </p:cNvPr>
            <p:cNvCxnSpPr>
              <a:cxnSpLocks/>
            </p:cNvCxnSpPr>
            <p:nvPr/>
          </p:nvCxnSpPr>
          <p:spPr bwMode="auto">
            <a:xfrm flipH="1">
              <a:off x="1000510" y="28866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4C18510-E7C8-AE88-4E6C-513905B8681D}"/>
                </a:ext>
              </a:extLst>
            </p:cNvPr>
            <p:cNvCxnSpPr>
              <a:cxnSpLocks/>
            </p:cNvCxnSpPr>
            <p:nvPr/>
          </p:nvCxnSpPr>
          <p:spPr bwMode="auto">
            <a:xfrm flipH="1">
              <a:off x="1000510" y="2531053"/>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61A25A3-733E-658A-7435-A417E58715BD}"/>
                </a:ext>
              </a:extLst>
            </p:cNvPr>
            <p:cNvCxnSpPr>
              <a:cxnSpLocks/>
            </p:cNvCxnSpPr>
            <p:nvPr/>
          </p:nvCxnSpPr>
          <p:spPr bwMode="auto">
            <a:xfrm flipH="1">
              <a:off x="1000510" y="2172278"/>
              <a:ext cx="58545"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B586135-F436-EA01-F0B1-F91818D4A144}"/>
                </a:ext>
              </a:extLst>
            </p:cNvPr>
            <p:cNvCxnSpPr>
              <a:cxnSpLocks/>
            </p:cNvCxnSpPr>
            <p:nvPr/>
          </p:nvCxnSpPr>
          <p:spPr bwMode="auto">
            <a:xfrm flipH="1">
              <a:off x="1000510" y="1816678"/>
              <a:ext cx="58545" cy="0"/>
            </a:xfrm>
            <a:prstGeom prst="line">
              <a:avLst/>
            </a:prstGeom>
            <a:noFill/>
            <a:ln w="28575" cap="flat" cmpd="sng" algn="ctr">
              <a:solidFill>
                <a:schemeClr val="bg1"/>
              </a:solidFill>
              <a:prstDash val="solid"/>
              <a:round/>
              <a:headEnd type="none" w="med" len="med"/>
              <a:tailEnd type="none" w="med" len="med"/>
            </a:ln>
            <a:effectLst/>
          </p:spPr>
        </p:cxnSp>
      </p:grpSp>
      <p:sp>
        <p:nvSpPr>
          <p:cNvPr id="187" name="Rectangle 186">
            <a:extLst>
              <a:ext uri="{FF2B5EF4-FFF2-40B4-BE49-F238E27FC236}">
                <a16:creationId xmlns:a16="http://schemas.microsoft.com/office/drawing/2014/main" id="{53208A89-58B0-947B-BC07-137B08C1B41F}"/>
              </a:ext>
            </a:extLst>
          </p:cNvPr>
          <p:cNvSpPr/>
          <p:nvPr/>
        </p:nvSpPr>
        <p:spPr bwMode="auto">
          <a:xfrm>
            <a:off x="4809421" y="1718833"/>
            <a:ext cx="1031436" cy="369332"/>
          </a:xfrm>
          <a:prstGeom prst="rect">
            <a:avLst/>
          </a:prstGeom>
          <a:noFill/>
          <a:ln w="0">
            <a:solidFill>
              <a:schemeClr val="tx1"/>
            </a:solidFill>
            <a:miter lim="800000"/>
            <a:headEnd/>
            <a:tailEnd/>
          </a:ln>
        </p:spPr>
        <p:txBody>
          <a:bodyPr rtlCol="0" anchor="b"/>
          <a:lstStyle/>
          <a:p>
            <a:pPr marL="0" marR="0" lvl="0" indent="0" algn="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pic>
        <p:nvPicPr>
          <p:cNvPr id="189" name="Picture 188">
            <a:extLst>
              <a:ext uri="{FF2B5EF4-FFF2-40B4-BE49-F238E27FC236}">
                <a16:creationId xmlns:a16="http://schemas.microsoft.com/office/drawing/2014/main" id="{5BFC1543-3788-1A28-5306-3EC1C229FF39}"/>
              </a:ext>
            </a:extLst>
          </p:cNvPr>
          <p:cNvPicPr>
            <a:picLocks noChangeAspect="1"/>
          </p:cNvPicPr>
          <p:nvPr/>
        </p:nvPicPr>
        <p:blipFill>
          <a:blip r:embed="rId3"/>
          <a:stretch>
            <a:fillRect/>
          </a:stretch>
        </p:blipFill>
        <p:spPr>
          <a:xfrm>
            <a:off x="1037371" y="1808403"/>
            <a:ext cx="4244632" cy="723900"/>
          </a:xfrm>
          <a:prstGeom prst="rect">
            <a:avLst/>
          </a:prstGeom>
        </p:spPr>
      </p:pic>
      <p:sp>
        <p:nvSpPr>
          <p:cNvPr id="94" name="Freeform 93">
            <a:extLst>
              <a:ext uri="{FF2B5EF4-FFF2-40B4-BE49-F238E27FC236}">
                <a16:creationId xmlns:a16="http://schemas.microsoft.com/office/drawing/2014/main" id="{AAAEFEFD-D549-8AC1-9218-8C93CD4C74BE}"/>
              </a:ext>
            </a:extLst>
          </p:cNvPr>
          <p:cNvSpPr/>
          <p:nvPr/>
        </p:nvSpPr>
        <p:spPr bwMode="auto">
          <a:xfrm>
            <a:off x="1059055" y="1789385"/>
            <a:ext cx="4704435" cy="1808179"/>
          </a:xfrm>
          <a:custGeom>
            <a:avLst/>
            <a:gdLst>
              <a:gd name="connsiteX0" fmla="*/ 0 w 3191163"/>
              <a:gd name="connsiteY0" fmla="*/ 0 h 1842655"/>
              <a:gd name="connsiteX1" fmla="*/ 0 w 3191163"/>
              <a:gd name="connsiteY1" fmla="*/ 1842655 h 1842655"/>
              <a:gd name="connsiteX2" fmla="*/ 3191163 w 3191163"/>
              <a:gd name="connsiteY2" fmla="*/ 1842655 h 1842655"/>
            </a:gdLst>
            <a:ahLst/>
            <a:cxnLst>
              <a:cxn ang="0">
                <a:pos x="connsiteX0" y="connsiteY0"/>
              </a:cxn>
              <a:cxn ang="0">
                <a:pos x="connsiteX1" y="connsiteY1"/>
              </a:cxn>
              <a:cxn ang="0">
                <a:pos x="connsiteX2" y="connsiteY2"/>
              </a:cxn>
            </a:cxnLst>
            <a:rect l="l" t="t" r="r" b="b"/>
            <a:pathLst>
              <a:path w="3191163" h="1842655">
                <a:moveTo>
                  <a:pt x="0" y="0"/>
                </a:moveTo>
                <a:lnTo>
                  <a:pt x="0" y="1842655"/>
                </a:lnTo>
                <a:lnTo>
                  <a:pt x="3191163" y="184265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TextBox 189">
            <a:extLst>
              <a:ext uri="{FF2B5EF4-FFF2-40B4-BE49-F238E27FC236}">
                <a16:creationId xmlns:a16="http://schemas.microsoft.com/office/drawing/2014/main" id="{D4BC332E-CB5E-4797-6460-76FA7D681E7D}"/>
              </a:ext>
            </a:extLst>
          </p:cNvPr>
          <p:cNvSpPr txBox="1"/>
          <p:nvPr/>
        </p:nvSpPr>
        <p:spPr bwMode="auto">
          <a:xfrm>
            <a:off x="1130326" y="167151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nvGrpSpPr>
          <p:cNvPr id="219" name="Group 218">
            <a:extLst>
              <a:ext uri="{FF2B5EF4-FFF2-40B4-BE49-F238E27FC236}">
                <a16:creationId xmlns:a16="http://schemas.microsoft.com/office/drawing/2014/main" id="{AFD34FCA-9501-B044-2775-4C99AD4812E0}"/>
              </a:ext>
            </a:extLst>
          </p:cNvPr>
          <p:cNvGrpSpPr/>
          <p:nvPr/>
        </p:nvGrpSpPr>
        <p:grpSpPr>
          <a:xfrm>
            <a:off x="1150059" y="1670939"/>
            <a:ext cx="4147705" cy="985627"/>
            <a:chOff x="1150059" y="1670939"/>
            <a:chExt cx="4147705" cy="985627"/>
          </a:xfrm>
        </p:grpSpPr>
        <p:sp>
          <p:nvSpPr>
            <p:cNvPr id="191" name="TextBox 190">
              <a:extLst>
                <a:ext uri="{FF2B5EF4-FFF2-40B4-BE49-F238E27FC236}">
                  <a16:creationId xmlns:a16="http://schemas.microsoft.com/office/drawing/2014/main" id="{16A4033C-283C-3126-CFF3-2D5BBB3204B8}"/>
                </a:ext>
              </a:extLst>
            </p:cNvPr>
            <p:cNvSpPr txBox="1"/>
            <p:nvPr/>
          </p:nvSpPr>
          <p:spPr bwMode="auto">
            <a:xfrm>
              <a:off x="1150059" y="167122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164426E7-4BDE-C566-9FB2-0D37DFA13549}"/>
                </a:ext>
              </a:extLst>
            </p:cNvPr>
            <p:cNvSpPr txBox="1"/>
            <p:nvPr/>
          </p:nvSpPr>
          <p:spPr bwMode="auto">
            <a:xfrm>
              <a:off x="1207693" y="167093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23DFC5C0-1A73-633B-B639-A97AEB886F44}"/>
                </a:ext>
              </a:extLst>
            </p:cNvPr>
            <p:cNvSpPr txBox="1"/>
            <p:nvPr/>
          </p:nvSpPr>
          <p:spPr bwMode="auto">
            <a:xfrm>
              <a:off x="1401550" y="2115100"/>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CF4AD422-AF23-D4E2-82FA-3A455796552A}"/>
                </a:ext>
              </a:extLst>
            </p:cNvPr>
            <p:cNvSpPr txBox="1"/>
            <p:nvPr/>
          </p:nvSpPr>
          <p:spPr bwMode="auto">
            <a:xfrm>
              <a:off x="1594218" y="224144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5" name="TextBox 194">
              <a:extLst>
                <a:ext uri="{FF2B5EF4-FFF2-40B4-BE49-F238E27FC236}">
                  <a16:creationId xmlns:a16="http://schemas.microsoft.com/office/drawing/2014/main" id="{C4FD3123-59EA-5A6A-5AA2-D702AE449984}"/>
                </a:ext>
              </a:extLst>
            </p:cNvPr>
            <p:cNvSpPr txBox="1"/>
            <p:nvPr/>
          </p:nvSpPr>
          <p:spPr bwMode="auto">
            <a:xfrm>
              <a:off x="1906393" y="228578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270AEC29-3669-85D3-6E6D-F37163824567}"/>
                </a:ext>
              </a:extLst>
            </p:cNvPr>
            <p:cNvSpPr txBox="1"/>
            <p:nvPr/>
          </p:nvSpPr>
          <p:spPr bwMode="auto">
            <a:xfrm>
              <a:off x="2164456" y="228033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0811BEA5-89D4-8208-A2EC-1BA2A8E23F91}"/>
                </a:ext>
              </a:extLst>
            </p:cNvPr>
            <p:cNvSpPr txBox="1"/>
            <p:nvPr/>
          </p:nvSpPr>
          <p:spPr bwMode="auto">
            <a:xfrm>
              <a:off x="2513644"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7EE61B0B-09A5-51B2-D4A9-A8C2606EF411}"/>
                </a:ext>
              </a:extLst>
            </p:cNvPr>
            <p:cNvSpPr txBox="1"/>
            <p:nvPr/>
          </p:nvSpPr>
          <p:spPr bwMode="auto">
            <a:xfrm>
              <a:off x="2550505"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14E330F3-5B65-C65E-2140-28A299840776}"/>
                </a:ext>
              </a:extLst>
            </p:cNvPr>
            <p:cNvSpPr txBox="1"/>
            <p:nvPr/>
          </p:nvSpPr>
          <p:spPr bwMode="auto">
            <a:xfrm>
              <a:off x="2657675"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9DF5EB19-2091-E9E7-97EB-7932547B64C6}"/>
                </a:ext>
              </a:extLst>
            </p:cNvPr>
            <p:cNvSpPr txBox="1"/>
            <p:nvPr/>
          </p:nvSpPr>
          <p:spPr bwMode="auto">
            <a:xfrm>
              <a:off x="2700530"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8C1C2F6B-9FDD-A5C3-7E31-8EE08543033E}"/>
                </a:ext>
              </a:extLst>
            </p:cNvPr>
            <p:cNvSpPr txBox="1"/>
            <p:nvPr/>
          </p:nvSpPr>
          <p:spPr bwMode="auto">
            <a:xfrm>
              <a:off x="2736791"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F20AC4C3-8795-2EB2-CD79-08DA7EB907FC}"/>
                </a:ext>
              </a:extLst>
            </p:cNvPr>
            <p:cNvSpPr txBox="1"/>
            <p:nvPr/>
          </p:nvSpPr>
          <p:spPr bwMode="auto">
            <a:xfrm>
              <a:off x="284885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93916798-102D-0460-319C-BE5368EFD7B2}"/>
                </a:ext>
              </a:extLst>
            </p:cNvPr>
            <p:cNvSpPr txBox="1"/>
            <p:nvPr/>
          </p:nvSpPr>
          <p:spPr bwMode="auto">
            <a:xfrm>
              <a:off x="2893776"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DC903858-364D-52FD-CA7B-BBBF0EC51190}"/>
                </a:ext>
              </a:extLst>
            </p:cNvPr>
            <p:cNvSpPr txBox="1"/>
            <p:nvPr/>
          </p:nvSpPr>
          <p:spPr bwMode="auto">
            <a:xfrm>
              <a:off x="295602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272C9E99-C4ED-46AF-46BD-8A47831D7513}"/>
                </a:ext>
              </a:extLst>
            </p:cNvPr>
            <p:cNvSpPr txBox="1"/>
            <p:nvPr/>
          </p:nvSpPr>
          <p:spPr bwMode="auto">
            <a:xfrm>
              <a:off x="300474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EDA9FD3D-3DC7-0525-9CF2-AFAF28FABAB7}"/>
                </a:ext>
              </a:extLst>
            </p:cNvPr>
            <p:cNvSpPr txBox="1"/>
            <p:nvPr/>
          </p:nvSpPr>
          <p:spPr bwMode="auto">
            <a:xfrm>
              <a:off x="307492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8AC479DB-59F3-532D-EFBA-7129D93DDAB1}"/>
                </a:ext>
              </a:extLst>
            </p:cNvPr>
            <p:cNvSpPr txBox="1"/>
            <p:nvPr/>
          </p:nvSpPr>
          <p:spPr bwMode="auto">
            <a:xfrm>
              <a:off x="3175322"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40B0ACEC-9B6A-E965-2F86-77BCB9652851}"/>
                </a:ext>
              </a:extLst>
            </p:cNvPr>
            <p:cNvSpPr txBox="1"/>
            <p:nvPr/>
          </p:nvSpPr>
          <p:spPr bwMode="auto">
            <a:xfrm>
              <a:off x="3457031"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4A00C720-B904-C643-DF9E-F80BDC57DE65}"/>
                </a:ext>
              </a:extLst>
            </p:cNvPr>
            <p:cNvSpPr txBox="1"/>
            <p:nvPr/>
          </p:nvSpPr>
          <p:spPr bwMode="auto">
            <a:xfrm>
              <a:off x="3685429"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36BF747E-20D0-7895-2C66-7F8AD9127DF5}"/>
                </a:ext>
              </a:extLst>
            </p:cNvPr>
            <p:cNvSpPr txBox="1"/>
            <p:nvPr/>
          </p:nvSpPr>
          <p:spPr bwMode="auto">
            <a:xfrm>
              <a:off x="3905279"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C55C0547-CFD7-ED42-106E-7C50BA302456}"/>
                </a:ext>
              </a:extLst>
            </p:cNvPr>
            <p:cNvSpPr txBox="1"/>
            <p:nvPr/>
          </p:nvSpPr>
          <p:spPr bwMode="auto">
            <a:xfrm>
              <a:off x="3956292"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EDEA9C0F-C201-5B7B-FC45-DA0D1E996FCC}"/>
                </a:ext>
              </a:extLst>
            </p:cNvPr>
            <p:cNvSpPr txBox="1"/>
            <p:nvPr/>
          </p:nvSpPr>
          <p:spPr bwMode="auto">
            <a:xfrm>
              <a:off x="399497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3DF01CCC-F805-A75F-14DC-4725F1BEF338}"/>
                </a:ext>
              </a:extLst>
            </p:cNvPr>
            <p:cNvSpPr txBox="1"/>
            <p:nvPr/>
          </p:nvSpPr>
          <p:spPr bwMode="auto">
            <a:xfrm>
              <a:off x="4493798"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5E6B7770-786A-7C2B-CCBA-BB74F8D4C78B}"/>
                </a:ext>
              </a:extLst>
            </p:cNvPr>
            <p:cNvSpPr txBox="1"/>
            <p:nvPr/>
          </p:nvSpPr>
          <p:spPr bwMode="auto">
            <a:xfrm>
              <a:off x="4737262"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932728F6-8A16-F26B-ED46-0C3AB1EFD10C}"/>
                </a:ext>
              </a:extLst>
            </p:cNvPr>
            <p:cNvSpPr txBox="1"/>
            <p:nvPr/>
          </p:nvSpPr>
          <p:spPr bwMode="auto">
            <a:xfrm>
              <a:off x="4187707"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4194F158-C106-06B8-0738-1EFAC1126EE9}"/>
                </a:ext>
              </a:extLst>
            </p:cNvPr>
            <p:cNvSpPr txBox="1"/>
            <p:nvPr/>
          </p:nvSpPr>
          <p:spPr bwMode="auto">
            <a:xfrm>
              <a:off x="4211370"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B2A7F400-2D67-77B7-3520-715E6D46278F}"/>
                </a:ext>
              </a:extLst>
            </p:cNvPr>
            <p:cNvSpPr txBox="1"/>
            <p:nvPr/>
          </p:nvSpPr>
          <p:spPr bwMode="auto">
            <a:xfrm>
              <a:off x="4241740"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3D80EC48-763F-8587-2396-6D5853B0E311}"/>
                </a:ext>
              </a:extLst>
            </p:cNvPr>
            <p:cNvSpPr txBox="1"/>
            <p:nvPr/>
          </p:nvSpPr>
          <p:spPr bwMode="auto">
            <a:xfrm>
              <a:off x="5212054" y="237956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pic>
        <p:nvPicPr>
          <p:cNvPr id="220" name="Picture 219">
            <a:extLst>
              <a:ext uri="{FF2B5EF4-FFF2-40B4-BE49-F238E27FC236}">
                <a16:creationId xmlns:a16="http://schemas.microsoft.com/office/drawing/2014/main" id="{C0737F7B-6C60-8E7C-B981-02DECCA085F9}"/>
              </a:ext>
            </a:extLst>
          </p:cNvPr>
          <p:cNvPicPr>
            <a:picLocks noChangeAspect="1"/>
          </p:cNvPicPr>
          <p:nvPr/>
        </p:nvPicPr>
        <p:blipFill>
          <a:blip r:embed="rId4"/>
          <a:stretch>
            <a:fillRect/>
          </a:stretch>
        </p:blipFill>
        <p:spPr>
          <a:xfrm>
            <a:off x="6584137" y="1813561"/>
            <a:ext cx="4292600" cy="1397000"/>
          </a:xfrm>
          <a:prstGeom prst="rect">
            <a:avLst/>
          </a:prstGeom>
        </p:spPr>
      </p:pic>
      <p:sp>
        <p:nvSpPr>
          <p:cNvPr id="221" name="TextBox 220">
            <a:extLst>
              <a:ext uri="{FF2B5EF4-FFF2-40B4-BE49-F238E27FC236}">
                <a16:creationId xmlns:a16="http://schemas.microsoft.com/office/drawing/2014/main" id="{B3409275-BA91-5058-C779-F139124210AA}"/>
              </a:ext>
            </a:extLst>
          </p:cNvPr>
          <p:cNvSpPr txBox="1"/>
          <p:nvPr/>
        </p:nvSpPr>
        <p:spPr bwMode="auto">
          <a:xfrm>
            <a:off x="6537727" y="166408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nvGrpSpPr>
          <p:cNvPr id="5" name="Group 4">
            <a:extLst>
              <a:ext uri="{FF2B5EF4-FFF2-40B4-BE49-F238E27FC236}">
                <a16:creationId xmlns:a16="http://schemas.microsoft.com/office/drawing/2014/main" id="{7E871A01-0707-B1A3-99C2-5A653635122C}"/>
              </a:ext>
            </a:extLst>
          </p:cNvPr>
          <p:cNvGrpSpPr/>
          <p:nvPr/>
        </p:nvGrpSpPr>
        <p:grpSpPr>
          <a:xfrm>
            <a:off x="6635997" y="1758282"/>
            <a:ext cx="1270787" cy="1507736"/>
            <a:chOff x="6635997" y="1758282"/>
            <a:chExt cx="1270787" cy="1507736"/>
          </a:xfrm>
        </p:grpSpPr>
        <p:sp>
          <p:nvSpPr>
            <p:cNvPr id="222" name="TextBox 221">
              <a:extLst>
                <a:ext uri="{FF2B5EF4-FFF2-40B4-BE49-F238E27FC236}">
                  <a16:creationId xmlns:a16="http://schemas.microsoft.com/office/drawing/2014/main" id="{2BF807C2-C983-141D-D3FA-7D1AF2DAC992}"/>
                </a:ext>
              </a:extLst>
            </p:cNvPr>
            <p:cNvSpPr txBox="1"/>
            <p:nvPr/>
          </p:nvSpPr>
          <p:spPr bwMode="auto">
            <a:xfrm>
              <a:off x="6635997" y="175828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40B6F746-0E2A-3F20-77E6-FC2A94B40720}"/>
                </a:ext>
              </a:extLst>
            </p:cNvPr>
            <p:cNvSpPr txBox="1"/>
            <p:nvPr/>
          </p:nvSpPr>
          <p:spPr bwMode="auto">
            <a:xfrm>
              <a:off x="6652352" y="176468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AA94FEC5-F81C-8CB9-44E6-AE46169A5CEB}"/>
                </a:ext>
              </a:extLst>
            </p:cNvPr>
            <p:cNvSpPr txBox="1"/>
            <p:nvPr/>
          </p:nvSpPr>
          <p:spPr bwMode="auto">
            <a:xfrm>
              <a:off x="6666022" y="1976306"/>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5" name="TextBox 224">
              <a:extLst>
                <a:ext uri="{FF2B5EF4-FFF2-40B4-BE49-F238E27FC236}">
                  <a16:creationId xmlns:a16="http://schemas.microsoft.com/office/drawing/2014/main" id="{AD16DC7D-F1D9-44A2-66EA-E669EF082F4D}"/>
                </a:ext>
              </a:extLst>
            </p:cNvPr>
            <p:cNvSpPr txBox="1"/>
            <p:nvPr/>
          </p:nvSpPr>
          <p:spPr bwMode="auto">
            <a:xfrm>
              <a:off x="6683400" y="2085292"/>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184862F0-D3A2-CAA1-3532-989E349DADFD}"/>
                </a:ext>
              </a:extLst>
            </p:cNvPr>
            <p:cNvSpPr txBox="1"/>
            <p:nvPr/>
          </p:nvSpPr>
          <p:spPr bwMode="auto">
            <a:xfrm>
              <a:off x="6743946" y="211029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D63F6165-EFDA-4444-BCB0-B366E756F19A}"/>
                </a:ext>
              </a:extLst>
            </p:cNvPr>
            <p:cNvSpPr txBox="1"/>
            <p:nvPr/>
          </p:nvSpPr>
          <p:spPr bwMode="auto">
            <a:xfrm>
              <a:off x="6796794" y="2491653"/>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C5E8B4D2-EFA7-AF61-8CCB-49DA3980646D}"/>
                </a:ext>
              </a:extLst>
            </p:cNvPr>
            <p:cNvSpPr txBox="1"/>
            <p:nvPr/>
          </p:nvSpPr>
          <p:spPr bwMode="auto">
            <a:xfrm>
              <a:off x="6830846" y="2524996"/>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151299DE-D3E7-0DA3-B8C8-C7BD8CB6EC4C}"/>
                </a:ext>
              </a:extLst>
            </p:cNvPr>
            <p:cNvSpPr txBox="1"/>
            <p:nvPr/>
          </p:nvSpPr>
          <p:spPr bwMode="auto">
            <a:xfrm>
              <a:off x="6861410" y="2523751"/>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F3F1DC30-D887-4064-CF06-E10959C0E7A8}"/>
                </a:ext>
              </a:extLst>
            </p:cNvPr>
            <p:cNvSpPr txBox="1"/>
            <p:nvPr/>
          </p:nvSpPr>
          <p:spPr bwMode="auto">
            <a:xfrm>
              <a:off x="6922374" y="2663405"/>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002F32D4-710D-139C-FBB8-A7A8157034B2}"/>
                </a:ext>
              </a:extLst>
            </p:cNvPr>
            <p:cNvSpPr txBox="1"/>
            <p:nvPr/>
          </p:nvSpPr>
          <p:spPr bwMode="auto">
            <a:xfrm>
              <a:off x="6941141" y="2739611"/>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F5B579F9-A719-DEFE-C11C-A6FCA86FCAC2}"/>
                </a:ext>
              </a:extLst>
            </p:cNvPr>
            <p:cNvSpPr txBox="1"/>
            <p:nvPr/>
          </p:nvSpPr>
          <p:spPr bwMode="auto">
            <a:xfrm>
              <a:off x="7065846" y="2816638"/>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6BF35B87-54F8-9479-9C48-0788185C1404}"/>
                </a:ext>
              </a:extLst>
            </p:cNvPr>
            <p:cNvSpPr txBox="1"/>
            <p:nvPr/>
          </p:nvSpPr>
          <p:spPr bwMode="auto">
            <a:xfrm>
              <a:off x="7110745" y="283891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77CB1E82-1FD5-0A54-636D-4006ECD40830}"/>
                </a:ext>
              </a:extLst>
            </p:cNvPr>
            <p:cNvSpPr txBox="1"/>
            <p:nvPr/>
          </p:nvSpPr>
          <p:spPr bwMode="auto">
            <a:xfrm>
              <a:off x="7261689" y="2880437"/>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35DC8663-741B-BC11-C75F-622AA6A7CA9C}"/>
                </a:ext>
              </a:extLst>
            </p:cNvPr>
            <p:cNvSpPr txBox="1"/>
            <p:nvPr/>
          </p:nvSpPr>
          <p:spPr bwMode="auto">
            <a:xfrm>
              <a:off x="7540370" y="2949015"/>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1D635F90-BB66-0BCD-5CDC-0B8FC6C3D05E}"/>
                </a:ext>
              </a:extLst>
            </p:cNvPr>
            <p:cNvSpPr txBox="1"/>
            <p:nvPr/>
          </p:nvSpPr>
          <p:spPr bwMode="auto">
            <a:xfrm>
              <a:off x="7556395" y="2949015"/>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A38A4B68-C7E5-6F9E-A388-C5916824AEE2}"/>
                </a:ext>
              </a:extLst>
            </p:cNvPr>
            <p:cNvSpPr txBox="1"/>
            <p:nvPr/>
          </p:nvSpPr>
          <p:spPr bwMode="auto">
            <a:xfrm>
              <a:off x="7785734" y="2967431"/>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3F41CC2A-DBEA-577C-65BB-B656B97DC702}"/>
                </a:ext>
              </a:extLst>
            </p:cNvPr>
            <p:cNvSpPr txBox="1"/>
            <p:nvPr/>
          </p:nvSpPr>
          <p:spPr bwMode="auto">
            <a:xfrm>
              <a:off x="7821074" y="298901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grpSp>
        <p:nvGrpSpPr>
          <p:cNvPr id="96" name="Group 95">
            <a:extLst>
              <a:ext uri="{FF2B5EF4-FFF2-40B4-BE49-F238E27FC236}">
                <a16:creationId xmlns:a16="http://schemas.microsoft.com/office/drawing/2014/main" id="{63B9CB01-49BF-2072-E418-8BF5B63F18EF}"/>
              </a:ext>
            </a:extLst>
          </p:cNvPr>
          <p:cNvGrpSpPr/>
          <p:nvPr/>
        </p:nvGrpSpPr>
        <p:grpSpPr>
          <a:xfrm>
            <a:off x="8203840" y="3057029"/>
            <a:ext cx="2701693" cy="276999"/>
            <a:chOff x="8203840" y="3057029"/>
            <a:chExt cx="2701693" cy="276999"/>
          </a:xfrm>
        </p:grpSpPr>
        <p:sp>
          <p:nvSpPr>
            <p:cNvPr id="239" name="TextBox 238">
              <a:extLst>
                <a:ext uri="{FF2B5EF4-FFF2-40B4-BE49-F238E27FC236}">
                  <a16:creationId xmlns:a16="http://schemas.microsoft.com/office/drawing/2014/main" id="{1D17B08E-732D-734A-A4E9-47D900382DF8}"/>
                </a:ext>
              </a:extLst>
            </p:cNvPr>
            <p:cNvSpPr txBox="1"/>
            <p:nvPr/>
          </p:nvSpPr>
          <p:spPr bwMode="auto">
            <a:xfrm>
              <a:off x="8203840"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4E452D5C-3826-AC68-9057-F352EEF5F356}"/>
                </a:ext>
              </a:extLst>
            </p:cNvPr>
            <p:cNvSpPr txBox="1"/>
            <p:nvPr/>
          </p:nvSpPr>
          <p:spPr bwMode="auto">
            <a:xfrm>
              <a:off x="8305575"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C027248E-9F5E-3A2F-1272-0C45982C457E}"/>
                </a:ext>
              </a:extLst>
            </p:cNvPr>
            <p:cNvSpPr txBox="1"/>
            <p:nvPr/>
          </p:nvSpPr>
          <p:spPr bwMode="auto">
            <a:xfrm>
              <a:off x="8325656"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3F6DDCCE-D760-5E1B-83B9-CC03604881BD}"/>
                </a:ext>
              </a:extLst>
            </p:cNvPr>
            <p:cNvSpPr txBox="1"/>
            <p:nvPr/>
          </p:nvSpPr>
          <p:spPr bwMode="auto">
            <a:xfrm>
              <a:off x="8344804"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AACD3E28-0715-2A4C-642F-913FFB7E9B27}"/>
                </a:ext>
              </a:extLst>
            </p:cNvPr>
            <p:cNvSpPr txBox="1"/>
            <p:nvPr/>
          </p:nvSpPr>
          <p:spPr bwMode="auto">
            <a:xfrm>
              <a:off x="8387659"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3CDF59CE-0803-28D4-ECAB-6ECA2E8433DC}"/>
                </a:ext>
              </a:extLst>
            </p:cNvPr>
            <p:cNvSpPr txBox="1"/>
            <p:nvPr/>
          </p:nvSpPr>
          <p:spPr bwMode="auto">
            <a:xfrm>
              <a:off x="8499617"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FC3810AE-92DD-9F4E-5023-FDC751480947}"/>
                </a:ext>
              </a:extLst>
            </p:cNvPr>
            <p:cNvSpPr txBox="1"/>
            <p:nvPr/>
          </p:nvSpPr>
          <p:spPr bwMode="auto">
            <a:xfrm>
              <a:off x="8598137"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1569A9E4-2D59-344D-7349-051661A5D846}"/>
                </a:ext>
              </a:extLst>
            </p:cNvPr>
            <p:cNvSpPr txBox="1"/>
            <p:nvPr/>
          </p:nvSpPr>
          <p:spPr bwMode="auto">
            <a:xfrm>
              <a:off x="8642029"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E42E514D-7C1E-A6DD-48C7-B8AE227E7F97}"/>
                </a:ext>
              </a:extLst>
            </p:cNvPr>
            <p:cNvSpPr txBox="1"/>
            <p:nvPr/>
          </p:nvSpPr>
          <p:spPr bwMode="auto">
            <a:xfrm>
              <a:off x="8715224"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8F933B6F-AD30-4FF4-5DCC-7B4C3E9D9730}"/>
                </a:ext>
              </a:extLst>
            </p:cNvPr>
            <p:cNvSpPr txBox="1"/>
            <p:nvPr/>
          </p:nvSpPr>
          <p:spPr bwMode="auto">
            <a:xfrm>
              <a:off x="8817267"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609D2E52-9610-2B23-4F3E-A1D51B9A1897}"/>
                </a:ext>
              </a:extLst>
            </p:cNvPr>
            <p:cNvSpPr txBox="1"/>
            <p:nvPr/>
          </p:nvSpPr>
          <p:spPr bwMode="auto">
            <a:xfrm>
              <a:off x="8842280"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2921B590-CC63-3325-818E-85F1CEF7483D}"/>
                </a:ext>
              </a:extLst>
            </p:cNvPr>
            <p:cNvSpPr txBox="1"/>
            <p:nvPr/>
          </p:nvSpPr>
          <p:spPr bwMode="auto">
            <a:xfrm>
              <a:off x="8849988"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27783700-2D0F-A49D-E197-10E306017632}"/>
                </a:ext>
              </a:extLst>
            </p:cNvPr>
            <p:cNvSpPr txBox="1"/>
            <p:nvPr/>
          </p:nvSpPr>
          <p:spPr bwMode="auto">
            <a:xfrm>
              <a:off x="9084301"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07A08AA8-4468-2524-B769-EC876AA81BC4}"/>
                </a:ext>
              </a:extLst>
            </p:cNvPr>
            <p:cNvSpPr txBox="1"/>
            <p:nvPr/>
          </p:nvSpPr>
          <p:spPr bwMode="auto">
            <a:xfrm>
              <a:off x="9304609"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2937B56D-EBE7-B923-CF08-D977BB134322}"/>
                </a:ext>
              </a:extLst>
            </p:cNvPr>
            <p:cNvSpPr txBox="1"/>
            <p:nvPr/>
          </p:nvSpPr>
          <p:spPr bwMode="auto">
            <a:xfrm>
              <a:off x="9540759"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ED7E5917-F24D-DFD4-0E38-B87D8E25C358}"/>
                </a:ext>
              </a:extLst>
            </p:cNvPr>
            <p:cNvSpPr txBox="1"/>
            <p:nvPr/>
          </p:nvSpPr>
          <p:spPr bwMode="auto">
            <a:xfrm>
              <a:off x="9601177"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A05633B0-6D9C-795A-9950-8FDFDAA5BF38}"/>
                </a:ext>
              </a:extLst>
            </p:cNvPr>
            <p:cNvSpPr txBox="1"/>
            <p:nvPr/>
          </p:nvSpPr>
          <p:spPr bwMode="auto">
            <a:xfrm>
              <a:off x="10126043"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C9FF014C-93C5-182D-3EB5-7D5A815FE0AA}"/>
                </a:ext>
              </a:extLst>
            </p:cNvPr>
            <p:cNvSpPr txBox="1"/>
            <p:nvPr/>
          </p:nvSpPr>
          <p:spPr bwMode="auto">
            <a:xfrm>
              <a:off x="9819759"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CBDCB111-2FFE-EDE6-98BB-9CD150DE608E}"/>
                </a:ext>
              </a:extLst>
            </p:cNvPr>
            <p:cNvSpPr txBox="1"/>
            <p:nvPr/>
          </p:nvSpPr>
          <p:spPr bwMode="auto">
            <a:xfrm>
              <a:off x="9875105"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CD697D69-5C7E-0E58-DE9D-531F54472E33}"/>
                </a:ext>
              </a:extLst>
            </p:cNvPr>
            <p:cNvSpPr txBox="1"/>
            <p:nvPr/>
          </p:nvSpPr>
          <p:spPr bwMode="auto">
            <a:xfrm>
              <a:off x="9839045"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B38CC767-74D2-314C-BA12-EBBFDD5E420A}"/>
                </a:ext>
              </a:extLst>
            </p:cNvPr>
            <p:cNvSpPr txBox="1"/>
            <p:nvPr/>
          </p:nvSpPr>
          <p:spPr bwMode="auto">
            <a:xfrm>
              <a:off x="10370654"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44E4F6A4-973A-C7CD-0EB3-237910F623F1}"/>
                </a:ext>
              </a:extLst>
            </p:cNvPr>
            <p:cNvSpPr txBox="1"/>
            <p:nvPr/>
          </p:nvSpPr>
          <p:spPr bwMode="auto">
            <a:xfrm>
              <a:off x="10819823" y="3057029"/>
              <a:ext cx="85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a:t>
              </a:r>
            </a:p>
          </p:txBody>
        </p:sp>
      </p:grpSp>
    </p:spTree>
    <p:extLst>
      <p:ext uri="{BB962C8B-B14F-4D97-AF65-F5344CB8AC3E}">
        <p14:creationId xmlns:p14="http://schemas.microsoft.com/office/powerpoint/2010/main" val="2873207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5C293-D6BA-40AE-9989-2B68585FA7FC}"/>
              </a:ext>
            </a:extLst>
          </p:cNvPr>
          <p:cNvSpPr>
            <a:spLocks noGrp="1"/>
          </p:cNvSpPr>
          <p:nvPr>
            <p:ph type="title"/>
          </p:nvPr>
        </p:nvSpPr>
        <p:spPr/>
        <p:txBody>
          <a:bodyPr/>
          <a:lstStyle/>
          <a:p>
            <a:r>
              <a:rPr lang="en-US" dirty="0"/>
              <a:t>Select Ongoing TIL Therapy Clinical Trials</a:t>
            </a:r>
          </a:p>
        </p:txBody>
      </p:sp>
      <p:graphicFrame>
        <p:nvGraphicFramePr>
          <p:cNvPr id="5" name="Table 4">
            <a:extLst>
              <a:ext uri="{FF2B5EF4-FFF2-40B4-BE49-F238E27FC236}">
                <a16:creationId xmlns:a16="http://schemas.microsoft.com/office/drawing/2014/main" id="{501E7BE3-D7CB-69EF-B449-F7AE65F07188}"/>
              </a:ext>
            </a:extLst>
          </p:cNvPr>
          <p:cNvGraphicFramePr>
            <a:graphicFrameLocks noGrp="1"/>
          </p:cNvGraphicFramePr>
          <p:nvPr>
            <p:extLst>
              <p:ext uri="{D42A27DB-BD31-4B8C-83A1-F6EECF244321}">
                <p14:modId xmlns:p14="http://schemas.microsoft.com/office/powerpoint/2010/main" val="2098216660"/>
              </p:ext>
            </p:extLst>
          </p:nvPr>
        </p:nvGraphicFramePr>
        <p:xfrm>
          <a:off x="719127" y="1319403"/>
          <a:ext cx="10772407" cy="4876608"/>
        </p:xfrm>
        <a:graphic>
          <a:graphicData uri="http://schemas.openxmlformats.org/drawingml/2006/table">
            <a:tbl>
              <a:tblPr firstRow="1" bandRow="1">
                <a:tableStyleId>{5C22544A-7EE6-4342-B048-85BDC9FD1C3A}</a:tableStyleId>
              </a:tblPr>
              <a:tblGrid>
                <a:gridCol w="1443262">
                  <a:extLst>
                    <a:ext uri="{9D8B030D-6E8A-4147-A177-3AD203B41FA5}">
                      <a16:colId xmlns:a16="http://schemas.microsoft.com/office/drawing/2014/main" val="758457300"/>
                    </a:ext>
                  </a:extLst>
                </a:gridCol>
                <a:gridCol w="1575846">
                  <a:extLst>
                    <a:ext uri="{9D8B030D-6E8A-4147-A177-3AD203B41FA5}">
                      <a16:colId xmlns:a16="http://schemas.microsoft.com/office/drawing/2014/main" val="2906644596"/>
                    </a:ext>
                  </a:extLst>
                </a:gridCol>
                <a:gridCol w="777950">
                  <a:extLst>
                    <a:ext uri="{9D8B030D-6E8A-4147-A177-3AD203B41FA5}">
                      <a16:colId xmlns:a16="http://schemas.microsoft.com/office/drawing/2014/main" val="212095397"/>
                    </a:ext>
                  </a:extLst>
                </a:gridCol>
                <a:gridCol w="4469238">
                  <a:extLst>
                    <a:ext uri="{9D8B030D-6E8A-4147-A177-3AD203B41FA5}">
                      <a16:colId xmlns:a16="http://schemas.microsoft.com/office/drawing/2014/main" val="512674776"/>
                    </a:ext>
                  </a:extLst>
                </a:gridCol>
                <a:gridCol w="2506111">
                  <a:extLst>
                    <a:ext uri="{9D8B030D-6E8A-4147-A177-3AD203B41FA5}">
                      <a16:colId xmlns:a16="http://schemas.microsoft.com/office/drawing/2014/main" val="20001"/>
                    </a:ext>
                  </a:extLst>
                </a:gridCol>
              </a:tblGrid>
              <a:tr h="220466">
                <a:tc>
                  <a:txBody>
                    <a:bodyPr/>
                    <a:lstStyle/>
                    <a:p>
                      <a:pPr algn="l"/>
                      <a:r>
                        <a:rPr lang="en-US" sz="1400" dirty="0">
                          <a:latin typeface="+mn-lt"/>
                        </a:rPr>
                        <a:t>Trial</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mn-lt"/>
                        </a:rPr>
                        <a:t>TIL</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mn-lt"/>
                        </a:rPr>
                        <a:t>Phase</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mn-lt"/>
                        </a:rPr>
                        <a:t>Indication</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400" dirty="0">
                          <a:latin typeface="+mn-lt"/>
                        </a:rPr>
                        <a:t>Locations</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20466">
                <a:tc>
                  <a:txBody>
                    <a:bodyPr/>
                    <a:lstStyle/>
                    <a:p>
                      <a:pPr algn="l"/>
                      <a:r>
                        <a:rPr lang="en-US" sz="1400" baseline="0" dirty="0">
                          <a:solidFill>
                            <a:schemeClr val="bg1"/>
                          </a:solidFill>
                          <a:latin typeface="+mn-lt"/>
                        </a:rPr>
                        <a:t>NCT05176470</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Lifileucel</a:t>
                      </a:r>
                      <a:endParaRPr lang="en-US" sz="1400" dirty="0">
                        <a:solidFill>
                          <a:schemeClr val="bg1"/>
                        </a:solidFill>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Melanoma</a:t>
                      </a:r>
                      <a:endParaRPr lang="en-US" sz="1400" dirty="0">
                        <a:solidFill>
                          <a:schemeClr val="bg1"/>
                        </a:solidFill>
                      </a:endParaRP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Ohio State University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73164842"/>
                  </a:ext>
                </a:extLst>
              </a:tr>
              <a:tr h="220466">
                <a:tc>
                  <a:txBody>
                    <a:bodyPr/>
                    <a:lstStyle/>
                    <a:p>
                      <a:pPr algn="l"/>
                      <a:r>
                        <a:rPr lang="en-US" sz="1400" b="0" i="0" kern="1200" dirty="0">
                          <a:solidFill>
                            <a:schemeClr val="bg1"/>
                          </a:solidFill>
                          <a:effectLst/>
                          <a:latin typeface="+mn-lt"/>
                          <a:ea typeface="+mn-ea"/>
                          <a:cs typeface="+mn-cs"/>
                        </a:rPr>
                        <a:t>NCT03645928</a:t>
                      </a:r>
                      <a:endParaRPr lang="en-US" sz="1400" baseline="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Lifileucel/LN-145</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Melanoma, head and neck, NSCLC</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 Canada, Europe</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87470113"/>
                  </a:ext>
                </a:extLst>
              </a:tr>
              <a:tr h="220466">
                <a:tc>
                  <a:txBody>
                    <a:bodyPr/>
                    <a:lstStyle/>
                    <a:p>
                      <a:pPr algn="l"/>
                      <a:r>
                        <a:rPr lang="en-US" sz="1400" dirty="0">
                          <a:solidFill>
                            <a:schemeClr val="bg1"/>
                          </a:solidFill>
                        </a:rPr>
                        <a:t>NCT04111510</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LN-145</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II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Triple-negative breast cancer</a:t>
                      </a: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Yale University</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82976960"/>
                  </a:ext>
                </a:extLst>
              </a:tr>
              <a:tr h="220466">
                <a:tc>
                  <a:txBody>
                    <a:bodyPr/>
                    <a:lstStyle/>
                    <a:p>
                      <a:pPr algn="l"/>
                      <a:r>
                        <a:rPr lang="en-US" altLang="en-US" sz="1400" dirty="0">
                          <a:solidFill>
                            <a:schemeClr val="bg1"/>
                          </a:solidFill>
                        </a:rPr>
                        <a:t>NCT04614103</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LN-145</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NSCLC</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 Canada, Europe</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5527887"/>
                  </a:ext>
                </a:extLst>
              </a:tr>
              <a:tr h="220466">
                <a:tc>
                  <a:txBody>
                    <a:bodyPr/>
                    <a:lstStyle/>
                    <a:p>
                      <a:pPr algn="l"/>
                      <a:r>
                        <a:rPr lang="en-US" sz="1400" dirty="0">
                          <a:solidFill>
                            <a:schemeClr val="bg1"/>
                          </a:solidFill>
                        </a:rPr>
                        <a:t>NCT03108495</a:t>
                      </a:r>
                      <a:endParaRPr lang="en-US" sz="1400" baseline="0" dirty="0">
                        <a:solidFill>
                          <a:srgbClr val="FF0000"/>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LN-145</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Cervical</a:t>
                      </a:r>
                      <a:endParaRPr lang="en-US" sz="1400" dirty="0">
                        <a:solidFill>
                          <a:srgbClr val="FF0000"/>
                        </a:solidFill>
                        <a:latin typeface="+mn-lt"/>
                      </a:endParaRP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 Europe </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1524225"/>
                  </a:ext>
                </a:extLst>
              </a:tr>
              <a:tr h="220466">
                <a:tc>
                  <a:txBody>
                    <a:bodyPr/>
                    <a:lstStyle/>
                    <a:p>
                      <a:pPr algn="l"/>
                      <a:r>
                        <a:rPr lang="en-US" sz="1400" dirty="0">
                          <a:solidFill>
                            <a:schemeClr val="bg1"/>
                          </a:solidFill>
                        </a:rPr>
                        <a:t>NCT03610490</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MDA-TIL</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II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Ovarian, colorectal and pancreatic ductal adenocarcinoma</a:t>
                      </a: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MD Anderson Cancer Center</a:t>
                      </a:r>
                      <a:endParaRPr lang="en-US" sz="14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67188537"/>
                  </a:ext>
                </a:extLst>
              </a:tr>
              <a:tr h="220466">
                <a:tc>
                  <a:txBody>
                    <a:bodyPr/>
                    <a:lstStyle/>
                    <a:p>
                      <a:pPr algn="l"/>
                      <a:r>
                        <a:rPr lang="en-US" altLang="en-US" sz="1400" dirty="0">
                          <a:solidFill>
                            <a:schemeClr val="bg1"/>
                          </a:solidFill>
                        </a:rPr>
                        <a:t>NCT03997474</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ATL001</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Melanoma</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UK</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8896132"/>
                  </a:ext>
                </a:extLst>
              </a:tr>
              <a:tr h="220466">
                <a:tc>
                  <a:txBody>
                    <a:bodyPr/>
                    <a:lstStyle/>
                    <a:p>
                      <a:pPr algn="l"/>
                      <a:r>
                        <a:rPr lang="en-US" altLang="en-US" sz="1400" dirty="0">
                          <a:solidFill>
                            <a:schemeClr val="bg1"/>
                          </a:solidFill>
                        </a:rPr>
                        <a:t>NCT04032847</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ATL001</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NSCLC</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 Europe</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0569331"/>
                  </a:ext>
                </a:extLst>
              </a:tr>
              <a:tr h="220466">
                <a:tc>
                  <a:txBody>
                    <a:bodyPr/>
                    <a:lstStyle/>
                    <a:p>
                      <a:pPr algn="l"/>
                      <a:r>
                        <a:rPr lang="en-US" sz="1400" baseline="0" dirty="0">
                          <a:solidFill>
                            <a:schemeClr val="bg1"/>
                          </a:solidFill>
                          <a:latin typeface="+mn-lt"/>
                        </a:rPr>
                        <a:t>NCT05361174</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IOV-4001</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I/II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Melanoma, NSCLC</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5359498"/>
                  </a:ext>
                </a:extLst>
              </a:tr>
              <a:tr h="220466">
                <a:tc>
                  <a:txBody>
                    <a:bodyPr/>
                    <a:lstStyle/>
                    <a:p>
                      <a:pPr algn="l"/>
                      <a:r>
                        <a:rPr lang="en-US" altLang="en-US" sz="1400" dirty="0">
                          <a:solidFill>
                            <a:schemeClr val="bg1"/>
                          </a:solidFill>
                        </a:rPr>
                        <a:t>NCT05397093</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ITIL-306</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Ovarian, RCC, NSCLC</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US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65428"/>
                  </a:ext>
                </a:extLst>
              </a:tr>
              <a:tr h="220466">
                <a:tc>
                  <a:txBody>
                    <a:bodyPr/>
                    <a:lstStyle/>
                    <a:p>
                      <a:pPr algn="l"/>
                      <a:r>
                        <a:rPr lang="en-US" altLang="en-US" sz="1400" dirty="0">
                          <a:solidFill>
                            <a:schemeClr val="bg1"/>
                          </a:solidFill>
                        </a:rPr>
                        <a:t>NCT05576077</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TBio-4101</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Breast, colorectal, uveal melanoma</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Not available</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5272327"/>
                  </a:ext>
                </a:extLst>
              </a:tr>
              <a:tr h="220466">
                <a:tc>
                  <a:txBody>
                    <a:bodyPr/>
                    <a:lstStyle/>
                    <a:p>
                      <a:pPr algn="l"/>
                      <a:r>
                        <a:rPr lang="en-US" sz="1400" baseline="0" dirty="0">
                          <a:solidFill>
                            <a:schemeClr val="bg1"/>
                          </a:solidFill>
                          <a:latin typeface="+mn-lt"/>
                        </a:rPr>
                        <a:t>NCT</a:t>
                      </a:r>
                      <a:r>
                        <a:rPr lang="en-US" altLang="en-US" sz="1400" dirty="0">
                          <a:solidFill>
                            <a:schemeClr val="bg1"/>
                          </a:solidFill>
                        </a:rPr>
                        <a:t>05470283</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OBX-115</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I</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Melanoma</a:t>
                      </a:r>
                    </a:p>
                  </a:txBody>
                  <a:tcPr marL="121881" marR="121881" marT="45714" marB="45714"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MD Anderson Cancer Center</a:t>
                      </a:r>
                      <a:endParaRPr lang="en-US" sz="14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84521033"/>
                  </a:ext>
                </a:extLst>
              </a:tr>
              <a:tr h="220466">
                <a:tc>
                  <a:txBody>
                    <a:bodyPr/>
                    <a:lstStyle/>
                    <a:p>
                      <a:pPr algn="l"/>
                      <a:r>
                        <a:rPr lang="en-US" sz="1400" dirty="0">
                          <a:solidFill>
                            <a:schemeClr val="bg1"/>
                          </a:solidFill>
                        </a:rPr>
                        <a:t>NCT03296137</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In house</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I/II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Any cancer</a:t>
                      </a: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Herlev Hospital, Denmark</a:t>
                      </a:r>
                      <a:endParaRPr lang="en-US" sz="14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7743232"/>
                  </a:ext>
                </a:extLst>
              </a:tr>
              <a:tr h="220466">
                <a:tc>
                  <a:txBody>
                    <a:bodyPr/>
                    <a:lstStyle/>
                    <a:p>
                      <a:pPr algn="l"/>
                      <a:r>
                        <a:rPr lang="en-US" sz="1400" dirty="0">
                          <a:solidFill>
                            <a:schemeClr val="bg1"/>
                          </a:solidFill>
                        </a:rPr>
                        <a:t>NCT03215810</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In house</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NSCLC</a:t>
                      </a: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Moffitt Cancer Center</a:t>
                      </a:r>
                      <a:endParaRPr lang="en-US" sz="14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220466">
                <a:tc>
                  <a:txBody>
                    <a:bodyPr/>
                    <a:lstStyle/>
                    <a:p>
                      <a:pPr algn="l"/>
                      <a:r>
                        <a:rPr lang="en-US" sz="1400" dirty="0">
                          <a:solidFill>
                            <a:schemeClr val="bg1"/>
                          </a:solidFill>
                        </a:rPr>
                        <a:t>NCT04052334</a:t>
                      </a:r>
                      <a:endParaRPr lang="en-US" sz="1400" baseline="30000" dirty="0">
                        <a:solidFill>
                          <a:schemeClr val="bg1"/>
                        </a:solidFill>
                        <a:latin typeface="+mn-lt"/>
                      </a:endParaRP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n-lt"/>
                        </a:rPr>
                        <a:t>In house</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i="0" dirty="0">
                          <a:solidFill>
                            <a:schemeClr val="bg1"/>
                          </a:solidFill>
                          <a:latin typeface="+mn-lt"/>
                        </a:rPr>
                        <a:t>I</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Soft tissue sarcoma</a:t>
                      </a:r>
                    </a:p>
                  </a:txBody>
                  <a:tcPr marL="121881" marR="121881" marT="45714" marB="45714">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Moffitt Cancer Center</a:t>
                      </a:r>
                      <a:endParaRPr lang="en-US" sz="1400" dirty="0">
                        <a:solidFill>
                          <a:schemeClr val="bg1"/>
                        </a:solidFill>
                        <a:latin typeface="+mn-lt"/>
                      </a:endParaRP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68871920"/>
                  </a:ext>
                </a:extLst>
              </a:tr>
            </a:tbl>
          </a:graphicData>
        </a:graphic>
      </p:graphicFrame>
    </p:spTree>
    <p:extLst>
      <p:ext uri="{BB962C8B-B14F-4D97-AF65-F5344CB8AC3E}">
        <p14:creationId xmlns:p14="http://schemas.microsoft.com/office/powerpoint/2010/main" val="547654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TIL cellular therapy is relatively complex but feasible with on-site and centralized manufacturing strategies</a:t>
            </a:r>
          </a:p>
          <a:p>
            <a:r>
              <a:rPr lang="en-US" altLang="en-US" dirty="0"/>
              <a:t>TIL therapy for metastatic melanoma in second or earlier line has extended PFS vs ipilimumab</a:t>
            </a:r>
          </a:p>
          <a:p>
            <a:r>
              <a:rPr lang="en-US" altLang="en-US" dirty="0"/>
              <a:t>TIL therapy is effective in salvaging patients with metastatic melanoma refractory to multiple lines of prior immune checkpoint blockade</a:t>
            </a:r>
          </a:p>
          <a:p>
            <a:r>
              <a:rPr lang="en-US" altLang="en-US" dirty="0"/>
              <a:t>Ongoing clinical trials are testing feasibility and efficacy in other </a:t>
            </a:r>
            <a:br>
              <a:rPr lang="en-US" altLang="en-US" dirty="0"/>
            </a:br>
            <a:r>
              <a:rPr lang="en-US" altLang="en-US" dirty="0"/>
              <a:t>nonmelanoma tumor histologies around the world</a:t>
            </a:r>
          </a:p>
          <a:p>
            <a:r>
              <a:rPr lang="en-US" altLang="en-US" dirty="0"/>
              <a:t>TIL therapy may be coming to a site near you soon</a:t>
            </a:r>
          </a:p>
        </p:txBody>
      </p:sp>
    </p:spTree>
    <p:extLst>
      <p:ext uri="{BB962C8B-B14F-4D97-AF65-F5344CB8AC3E}">
        <p14:creationId xmlns:p14="http://schemas.microsoft.com/office/powerpoint/2010/main" val="949880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Melanoma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commentary </a:t>
            </a:r>
            <a:r>
              <a:rPr lang="en-US" sz="2200" b="0" dirty="0"/>
              <a:t>on TIL therapy in melanoma</a:t>
            </a:r>
          </a:p>
          <a:p>
            <a:pPr>
              <a:buClr>
                <a:schemeClr val="tx2">
                  <a:lumMod val="20000"/>
                  <a:lumOff val="80000"/>
                </a:schemeClr>
              </a:buClr>
              <a:defRPr/>
            </a:pPr>
            <a:r>
              <a:rPr lang="en-US" sz="2200" b="0" dirty="0"/>
              <a:t>Expert-authored </a:t>
            </a:r>
            <a:r>
              <a:rPr lang="en-US" sz="2200" dirty="0">
                <a:solidFill>
                  <a:schemeClr val="accent3"/>
                </a:solidFill>
              </a:rPr>
              <a:t>text module </a:t>
            </a:r>
            <a:r>
              <a:rPr lang="en-US" sz="2200" b="0" dirty="0"/>
              <a:t>on TIL therapy in melanoma</a:t>
            </a:r>
          </a:p>
          <a:p>
            <a:pPr>
              <a:buClr>
                <a:schemeClr val="tx2">
                  <a:lumMod val="20000"/>
                  <a:lumOff val="80000"/>
                </a:schemeClr>
              </a:buClr>
              <a:defRPr/>
            </a:pPr>
            <a:r>
              <a:rPr lang="en-US" sz="2200" dirty="0">
                <a:solidFill>
                  <a:srgbClr val="E1471D"/>
                </a:solidFill>
              </a:rPr>
              <a:t>Interactive Decision Support Tool </a:t>
            </a:r>
            <a:r>
              <a:rPr lang="en-US" sz="2200" b="0" dirty="0"/>
              <a:t>for advanced melanoma with therapy recommendations from 5 experts (</a:t>
            </a:r>
            <a:r>
              <a:rPr lang="en-US" sz="2200" b="0" i="1" dirty="0"/>
              <a:t>coming soon!</a:t>
            </a:r>
            <a:r>
              <a:rPr lang="en-US" sz="2200" b="0" dirty="0"/>
              <a:t>) </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0A61BE7AA7E3408B69ED8585C97110" ma:contentTypeVersion="1" ma:contentTypeDescription="Create a new document." ma:contentTypeScope="" ma:versionID="aa88bdc53040165c888d4e890b580c99">
  <xsd:schema xmlns:xsd="http://www.w3.org/2001/XMLSchema" xmlns:xs="http://www.w3.org/2001/XMLSchema" xmlns:p="http://schemas.microsoft.com/office/2006/metadata/properties" xmlns:ns2="d54cbe69-32bd-412a-b004-9152f949605e" xmlns:ns3="1abce664-a0dd-4724-8781-70c88c29dafd" targetNamespace="http://schemas.microsoft.com/office/2006/metadata/properties" ma:root="true" ma:fieldsID="02599baaaef7348797626717bc099b3d" ns2:_="" ns3:_="">
    <xsd:import namespace="d54cbe69-32bd-412a-b004-9152f949605e"/>
    <xsd:import namespace="1abce664-a0dd-4724-8781-70c88c29daf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abce664-a0dd-4724-8781-70c88c29daf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56M7VY3CDVN5-584130254-1</_dlc_DocId>
    <_dlc_DocIdUrl xmlns="d54cbe69-32bd-412a-b004-9152f949605e">
      <Url>https://intranet.clinicaloptions.com/mews/oncology/ONC_2023_Melanoma_TIL_Therapy_TM_(PRP5930)/CME-certified_Research_Focused_Text_Module_with_polling-embedded_slides/_layouts/15/DocIdRedir.aspx?ID=56M7VY3CDVN5-584130254-1</Url>
      <Description>56M7VY3CDVN5-584130254-1</Description>
    </_dlc_DocIdUrl>
    <Document_x0020_Category xmlns="1abce664-a0dd-4724-8781-70c88c29dafd">Slides - Online (non-CME)</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76EE72BD-CE66-4929-B9A2-10A42E87C6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abce664-a0dd-4724-8781-70c88c29da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2C19C6-784E-4391-9EF7-F080AA794152}">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d54cbe69-32bd-412a-b004-9152f949605e"/>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dcmitype/"/>
    <ds:schemaRef ds:uri="1abce664-a0dd-4724-8781-70c88c29dafd"/>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8205</TotalTime>
  <Words>4356</Words>
  <Application>Microsoft Office PowerPoint</Application>
  <PresentationFormat>Widescreen</PresentationFormat>
  <Paragraphs>1065</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System Font Regular</vt:lpstr>
      <vt:lpstr>Times</vt:lpstr>
      <vt:lpstr>Wingdings</vt:lpstr>
      <vt:lpstr>2022_CCO_Template</vt:lpstr>
      <vt:lpstr>Adoptive Cell Therapy With  Tumor-Infiltrating Lymphocytes:  Emerging Data and Potential Applications</vt:lpstr>
      <vt:lpstr>About These Slides</vt:lpstr>
      <vt:lpstr>Timeline of Regulatory Approvals for Metastatic Melanoma Treatments</vt:lpstr>
      <vt:lpstr>Tumor-Infiltrating Lymphocytes and Melanoma</vt:lpstr>
      <vt:lpstr>TIL Therapy Overview</vt:lpstr>
      <vt:lpstr>Differences Between TIL and Other Cellular Therapies</vt:lpstr>
      <vt:lpstr>Comparison of AEs Between Cellular Therapies</vt:lpstr>
      <vt:lpstr>A Word About Lymphodepletion</vt:lpstr>
      <vt:lpstr>Lymphodepletion Intensity: Outcomes and Safety</vt:lpstr>
      <vt:lpstr>Rapid Response to TIL Therapy in Metastases</vt:lpstr>
      <vt:lpstr>TILs Derived From SC Metastasis:  Visceral Metastases Response</vt:lpstr>
      <vt:lpstr>TIL Response: Bulky Metastases</vt:lpstr>
      <vt:lpstr>Overall Survival After TIL Therapy:  Outcomes From 2 Single US Institutions</vt:lpstr>
      <vt:lpstr>M14TIL: TIL vs Ipilimumab as Second-line Therapy for Patients With Advanced Melanoma</vt:lpstr>
      <vt:lpstr>M14TIL: Baseline Characteristics</vt:lpstr>
      <vt:lpstr>M14TIL: Grade ≥3 Adverse Events in ≥5% of Patients</vt:lpstr>
      <vt:lpstr>M14TIL: Progression-Free Survival (Primary Endpoint)</vt:lpstr>
      <vt:lpstr>M14TIL: Best Overall Response</vt:lpstr>
      <vt:lpstr>C-144-01 Trial: Lifileucel in  Previously Treated Metastatic Melanoma</vt:lpstr>
      <vt:lpstr>Lifileucel: Baseline Characteristics</vt:lpstr>
      <vt:lpstr>Lifileucel: Adverse Events</vt:lpstr>
      <vt:lpstr>Lifileucel: Best Objective Response (Primary Endpoint) </vt:lpstr>
      <vt:lpstr>Lifileucel:  DoR and PFS</vt:lpstr>
      <vt:lpstr>Select Ongoing TIL Therapy Clinical Trials</vt:lpstr>
      <vt:lpstr>Conclusions</vt:lpstr>
      <vt:lpstr>Go Online for More CCO  Coverage of Melanoma</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achandgude@cealliance.com</cp:lastModifiedBy>
  <cp:revision>675</cp:revision>
  <cp:lastPrinted>2023-02-25T15:33:16Z</cp:lastPrinted>
  <dcterms:created xsi:type="dcterms:W3CDTF">2005-05-27T15:08:01Z</dcterms:created>
  <dcterms:modified xsi:type="dcterms:W3CDTF">2023-03-15T07:49:52Z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b70b1d1b-413d-49bf-b6bc-b7dd66b544fb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0x0101004A0A61BE7AA7E3408B69ED8585C97110</vt:lpwstr>
  </property>
  <property fmtid="{D5CDD505-2E9C-101B-9397-08002B2CF9AE}" pid="9" name="MediaServiceImageTags">
    <vt:lpwstr/>
  </property>
</Properties>
</file>