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17"/>
  </p:notesMasterIdLst>
  <p:handoutMasterIdLst>
    <p:handoutMasterId r:id="rId18"/>
  </p:handoutMasterIdLst>
  <p:sldIdLst>
    <p:sldId id="321" r:id="rId8"/>
    <p:sldId id="308" r:id="rId9"/>
    <p:sldId id="323" r:id="rId10"/>
    <p:sldId id="322" r:id="rId11"/>
    <p:sldId id="366" r:id="rId12"/>
    <p:sldId id="365" r:id="rId13"/>
    <p:sldId id="329" r:id="rId14"/>
    <p:sldId id="330" r:id="rId15"/>
    <p:sldId id="318"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Mindy Tanzola" initials="MT" lastIdx="1" clrIdx="15">
    <p:extLst>
      <p:ext uri="{19B8F6BF-5375-455C-9EA6-DF929625EA0E}">
        <p15:presenceInfo xmlns:p15="http://schemas.microsoft.com/office/powerpoint/2012/main" userId="S::mtanzola@gotoper.com::47393621-f287-4eae-b41f-5126b3036efb" providerId="AD"/>
      </p:ext>
    </p:extLst>
  </p:cmAuthor>
  <p:cmAuthor id="17" name="Gordon Kelley" initials="GK" lastIdx="6" clrIdx="16">
    <p:extLst>
      <p:ext uri="{19B8F6BF-5375-455C-9EA6-DF929625EA0E}">
        <p15:presenceInfo xmlns:p15="http://schemas.microsoft.com/office/powerpoint/2012/main" userId="S::gkelley@clinicaloptions.com::7e3d11cf-7436-4611-80d7-51121a63678e" providerId="AD"/>
      </p:ext>
    </p:extLst>
  </p:cmAuthor>
  <p:cmAuthor id="18" name="CLINICALOPTIONS\tquill" initials="C" lastIdx="4" clrIdx="17">
    <p:extLst>
      <p:ext uri="{19B8F6BF-5375-455C-9EA6-DF929625EA0E}">
        <p15:presenceInfo xmlns:p15="http://schemas.microsoft.com/office/powerpoint/2012/main" userId="CLINICALOPTIONS\tquill" providerId="None"/>
      </p:ext>
    </p:extLst>
  </p:cmAuthor>
  <p:cmAuthor id="19" name="Christy Seals" initials="CS" lastIdx="1" clrIdx="18">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997" autoAdjust="0"/>
    <p:restoredTop sz="91864" autoAdjust="0"/>
  </p:normalViewPr>
  <p:slideViewPr>
    <p:cSldViewPr snapToGrid="0">
      <p:cViewPr varScale="1">
        <p:scale>
          <a:sx n="51" d="100"/>
          <a:sy n="51" d="100"/>
        </p:scale>
        <p:origin x="924" y="78"/>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HRR, homologous recombination repair; mCRPC, metastatic castration-resistant prostate cancer.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821378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AAP, abiraterone acetate + prednisone; HRR, homologous recombination repair; mCRPC, metastatic castration-resistant prostate cancer; rPFS, radiographic progression-free survival.</a:t>
            </a:r>
            <a:endParaRPr lang="en-US" b="0" i="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4650782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AAP, abiraterone acetate + prednisone; BM, biomarker; BPI-SF, Brief Pain Inventory</a:t>
            </a:r>
            <a:r>
              <a:rPr lang="en-US" b="0" i="1" dirty="0">
                <a:latin typeface="Arial" panose="020B0604020202020204" pitchFamily="34" charset="0"/>
                <a:cs typeface="Arial" panose="020B0604020202020204" pitchFamily="34" charset="0"/>
              </a:rPr>
              <a:t>–</a:t>
            </a:r>
            <a:r>
              <a:rPr lang="en-US" b="0" i="1" dirty="0"/>
              <a:t>Short Form; ECOG, Eastern Cooperative Oncology Group; HRR, homologous recombination repair; mCRPC, metastatic castration-resistant prostate cancer; mCSPC, metastatic castration-sensitive prostate cancer; OS, overall survival; PARPi, PARP inhibitor; PFS, progression-free survival; PS, performance status; tx, treatment.</a:t>
            </a:r>
            <a:endParaRPr lang="en-US" b="0" i="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0028733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1L, first-line; AAP, abiraterone acetate + prednisone; AR, androgen receptor; CT, chemotherapy; ECOG, Eastern Cooperative Oncology Group; HRR, homologous recombination repair; mCRPC, metastatic castration-resistant prostate cancer; mCSPC, metastatic castration-sensitive prostate cancer; nmCRPC, nonmetastatic castration-resistant prostate cancer; PS, performance status; PSA, prostate-specific antigen; tx, treatment.</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5605920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AAP, abiraterone acetate + prednisone; NE, not estimable; NR, not reported; OS, overall survival; rPFS, radiographic progression-free survival.</a:t>
            </a:r>
            <a:endParaRPr lang="en-US" b="0" i="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41111164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t>
            </a:r>
            <a:r>
              <a:rPr lang="en-US" b="0" i="1" dirty="0"/>
              <a:t>HRR, homologous recombination repair.</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9704691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AAP, abiraterone acetate + prednisone; HRR, homologous recombination repair; mCRPC, metastatic castration-resistant prostate cancer; rPFS, radiographic progression-free survival.</a:t>
            </a:r>
            <a:endParaRPr lang="en-US" b="0" i="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5516582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16464928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758923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084787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78356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208676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415086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521582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4231791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4428356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025154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54517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104135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8140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7702695"/>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 id="2147484677" r:id="rId9"/>
    <p:sldLayoutId id="2147484678" r:id="rId10"/>
    <p:sldLayoutId id="2147484679" r:id="rId11"/>
    <p:sldLayoutId id="2147484680" r:id="rId12"/>
    <p:sldLayoutId id="2147484681"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clinicaloptions.com/oncology" TargetMode="External"/><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t>MAGNITUDE: Update of Phase III Trial of </a:t>
            </a:r>
            <a:br>
              <a:rPr lang="en-US" sz="4000" dirty="0"/>
            </a:br>
            <a:r>
              <a:rPr lang="en-US" sz="4000" dirty="0"/>
              <a:t>First-line Niraparib With Abiraterone Acetate and Prednisone in mCRPC With HRR Gene Alterations </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3" y="6230628"/>
            <a:ext cx="5022779"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Bayer HealthCare Pharmaceuticals Inc.; Exelixis, Inc.; Gilead Sciences, Inc.; and Pfizer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ASCO Genitourinary Cancers Symposium</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February 16-18, 2023; San Francisco, California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69F13-BB3A-6D50-142E-B4B2320257F4}"/>
              </a:ext>
            </a:extLst>
          </p:cNvPr>
          <p:cNvSpPr>
            <a:spLocks noGrp="1"/>
          </p:cNvSpPr>
          <p:nvPr>
            <p:ph type="title"/>
          </p:nvPr>
        </p:nvSpPr>
        <p:spPr/>
        <p:txBody>
          <a:bodyPr/>
          <a:lstStyle/>
          <a:p>
            <a:r>
              <a:rPr lang="en-US" dirty="0"/>
              <a:t>MAGNITUDE: Background</a:t>
            </a:r>
          </a:p>
        </p:txBody>
      </p:sp>
      <p:sp>
        <p:nvSpPr>
          <p:cNvPr id="3" name="Content Placeholder 2">
            <a:extLst>
              <a:ext uri="{FF2B5EF4-FFF2-40B4-BE49-F238E27FC236}">
                <a16:creationId xmlns:a16="http://schemas.microsoft.com/office/drawing/2014/main" id="{99AF3CA3-C065-0A0B-6B24-ED17B8241343}"/>
              </a:ext>
            </a:extLst>
          </p:cNvPr>
          <p:cNvSpPr>
            <a:spLocks noGrp="1"/>
          </p:cNvSpPr>
          <p:nvPr>
            <p:ph idx="1"/>
          </p:nvPr>
        </p:nvSpPr>
        <p:spPr/>
        <p:txBody>
          <a:bodyPr/>
          <a:lstStyle/>
          <a:p>
            <a:r>
              <a:rPr lang="en-US" dirty="0"/>
              <a:t>In patients with mCRPC, HRR alterations, particularly </a:t>
            </a:r>
            <a:r>
              <a:rPr lang="en-US" i="1" dirty="0"/>
              <a:t>BRCA </a:t>
            </a:r>
            <a:r>
              <a:rPr lang="en-US" dirty="0"/>
              <a:t>alterations, are associated with poor prognosis</a:t>
            </a:r>
            <a:r>
              <a:rPr lang="en-US" baseline="30000" dirty="0"/>
              <a:t>1</a:t>
            </a:r>
            <a:endParaRPr lang="en-US" dirty="0"/>
          </a:p>
          <a:p>
            <a:r>
              <a:rPr lang="en-US" dirty="0"/>
              <a:t>Phase III MAGNITUDE trial evaluated addition of niraparib to first-line AAP in patients with mCRPC</a:t>
            </a:r>
            <a:endParaRPr lang="en-US" baseline="30000" dirty="0"/>
          </a:p>
          <a:p>
            <a:pPr lvl="1"/>
            <a:r>
              <a:rPr lang="en-US" dirty="0"/>
              <a:t>Niraparib + AAP associated with significant improvement in rPFS compared with placebo + AAP in patients with HRR alterations, but </a:t>
            </a:r>
            <a:br>
              <a:rPr lang="en-US" dirty="0"/>
            </a:br>
            <a:r>
              <a:rPr lang="en-US" dirty="0"/>
              <a:t>futility analysis showed no benefit in patients without HRR alterations</a:t>
            </a:r>
            <a:r>
              <a:rPr lang="en-US" baseline="30000" dirty="0"/>
              <a:t>2</a:t>
            </a:r>
            <a:endParaRPr lang="en-US" dirty="0"/>
          </a:p>
          <a:p>
            <a:r>
              <a:rPr lang="en-US" dirty="0"/>
              <a:t>Current report on second interim analysis of MAGNITUDE focused on HRR+ cohort after median follow-up of 26.8 mo</a:t>
            </a:r>
            <a:r>
              <a:rPr lang="en-US" baseline="30000" dirty="0"/>
              <a:t>3</a:t>
            </a:r>
            <a:endParaRPr lang="en-US" dirty="0"/>
          </a:p>
        </p:txBody>
      </p:sp>
      <p:sp>
        <p:nvSpPr>
          <p:cNvPr id="4" name="Text Box 15">
            <a:extLst>
              <a:ext uri="{FF2B5EF4-FFF2-40B4-BE49-F238E27FC236}">
                <a16:creationId xmlns:a16="http://schemas.microsoft.com/office/drawing/2014/main" id="{6A55D1DF-BACA-AB49-EE32-90F2F7C37D52}"/>
              </a:ext>
            </a:extLst>
          </p:cNvPr>
          <p:cNvSpPr txBox="1">
            <a:spLocks noChangeArrowheads="1"/>
          </p:cNvSpPr>
          <p:nvPr/>
        </p:nvSpPr>
        <p:spPr bwMode="auto">
          <a:xfrm>
            <a:off x="412751" y="6388915"/>
            <a:ext cx="87213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nl-NL" altLang="en-US" sz="1200" b="0" spc="-10" dirty="0">
                <a:solidFill>
                  <a:srgbClr val="455560"/>
                </a:solidFill>
                <a:latin typeface="Calibri" panose="020F0502020204030204" pitchFamily="34" charset="0"/>
                <a:cs typeface="Calibri" panose="020F0502020204030204" pitchFamily="34" charset="0"/>
              </a:rPr>
              <a:t>1</a:t>
            </a: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Robinson. Cell. 2015;161:1215. 2. Chi. ASCO GU 2022. Abstr 12</a:t>
            </a:r>
            <a:r>
              <a:rPr lang="nl-NL" altLang="en-US" sz="1200" b="0" spc="-10" dirty="0">
                <a:solidFill>
                  <a:srgbClr val="455560"/>
                </a:solidFill>
                <a:latin typeface="Calibri" panose="020F0502020204030204" pitchFamily="34" charset="0"/>
                <a:cs typeface="Calibri" panose="020F0502020204030204" pitchFamily="34" charset="0"/>
              </a:rPr>
              <a:t>. 3. Efstathiou. ASCO GU 2023. Abstr 170. </a:t>
            </a:r>
            <a:endPar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015592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B30BD-9632-A78F-888C-615CDA882650}"/>
              </a:ext>
            </a:extLst>
          </p:cNvPr>
          <p:cNvSpPr>
            <a:spLocks noGrp="1"/>
          </p:cNvSpPr>
          <p:nvPr>
            <p:ph type="title"/>
          </p:nvPr>
        </p:nvSpPr>
        <p:spPr/>
        <p:txBody>
          <a:bodyPr/>
          <a:lstStyle/>
          <a:p>
            <a:r>
              <a:rPr lang="en-US" dirty="0"/>
              <a:t>MAGNITUDE: Study Design</a:t>
            </a:r>
          </a:p>
        </p:txBody>
      </p:sp>
      <p:sp>
        <p:nvSpPr>
          <p:cNvPr id="15" name="Text Box 11">
            <a:extLst>
              <a:ext uri="{FF2B5EF4-FFF2-40B4-BE49-F238E27FC236}">
                <a16:creationId xmlns:a16="http://schemas.microsoft.com/office/drawing/2014/main" id="{A1F5BF63-83F4-ECD0-AB78-4EAA87263CE5}"/>
              </a:ext>
            </a:extLst>
          </p:cNvPr>
          <p:cNvSpPr txBox="1">
            <a:spLocks noChangeArrowheads="1"/>
          </p:cNvSpPr>
          <p:nvPr/>
        </p:nvSpPr>
        <p:spPr bwMode="auto">
          <a:xfrm>
            <a:off x="414339" y="6385740"/>
            <a:ext cx="869337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lang="nl-NL" altLang="en-US" sz="1200" b="0" spc="-10" dirty="0">
                <a:solidFill>
                  <a:srgbClr val="455560"/>
                </a:solidFill>
                <a:latin typeface="Calibri" panose="020F0502020204030204" pitchFamily="34" charset="0"/>
                <a:cs typeface="Calibri" panose="020F0502020204030204" pitchFamily="34" charset="0"/>
              </a:rPr>
              <a:t>Efstathiou. ASCO GU 2023. Abstr 170.</a:t>
            </a:r>
            <a:endParaRPr kumimoji="0" lang="en-US" altLang="en-US" sz="120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6" name="Content Placeholder 2">
            <a:extLst>
              <a:ext uri="{FF2B5EF4-FFF2-40B4-BE49-F238E27FC236}">
                <a16:creationId xmlns:a16="http://schemas.microsoft.com/office/drawing/2014/main" id="{E4F06611-0DE5-40FB-6768-95E73AD1658E}"/>
              </a:ext>
            </a:extLst>
          </p:cNvPr>
          <p:cNvSpPr txBox="1">
            <a:spLocks/>
          </p:cNvSpPr>
          <p:nvPr/>
        </p:nvSpPr>
        <p:spPr bwMode="auto">
          <a:xfrm>
            <a:off x="627064" y="1533466"/>
            <a:ext cx="10877529" cy="498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International, randomized, double-blind phase III trial</a:t>
            </a:r>
          </a:p>
        </p:txBody>
      </p:sp>
      <p:sp>
        <p:nvSpPr>
          <p:cNvPr id="26" name="Line 52">
            <a:extLst>
              <a:ext uri="{FF2B5EF4-FFF2-40B4-BE49-F238E27FC236}">
                <a16:creationId xmlns:a16="http://schemas.microsoft.com/office/drawing/2014/main" id="{89E0809C-54BE-C979-ECD6-FEFF9F1AE9B7}"/>
              </a:ext>
            </a:extLst>
          </p:cNvPr>
          <p:cNvSpPr>
            <a:spLocks noChangeShapeType="1"/>
          </p:cNvSpPr>
          <p:nvPr/>
        </p:nvSpPr>
        <p:spPr bwMode="auto">
          <a:xfrm>
            <a:off x="3627194" y="3735165"/>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4" name="Text Box 30">
            <a:extLst>
              <a:ext uri="{FF2B5EF4-FFF2-40B4-BE49-F238E27FC236}">
                <a16:creationId xmlns:a16="http://schemas.microsoft.com/office/drawing/2014/main" id="{175C742B-FD68-3C2D-30C9-99267A0EA62F}"/>
              </a:ext>
            </a:extLst>
          </p:cNvPr>
          <p:cNvSpPr txBox="1">
            <a:spLocks noChangeArrowheads="1"/>
          </p:cNvSpPr>
          <p:nvPr/>
        </p:nvSpPr>
        <p:spPr bwMode="auto">
          <a:xfrm>
            <a:off x="1083420" y="4908812"/>
            <a:ext cx="10894834"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it-IT"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*HRR BM+ per tissue and/or plasma assays for </a:t>
            </a:r>
            <a:r>
              <a:rPr kumimoji="0" lang="it-IT"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ATM, BRCA1, BRCA2, BRIP1, CDK12, CHEK2, FANCA, HDAC2, PALB2</a:t>
            </a:r>
            <a:r>
              <a:rPr kumimoji="0" lang="it-IT"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37" name="TextBox 36">
            <a:extLst>
              <a:ext uri="{FF2B5EF4-FFF2-40B4-BE49-F238E27FC236}">
                <a16:creationId xmlns:a16="http://schemas.microsoft.com/office/drawing/2014/main" id="{3BB67877-1D8A-3AA3-FAF8-B51129EDF053}"/>
              </a:ext>
            </a:extLst>
          </p:cNvPr>
          <p:cNvSpPr txBox="1"/>
          <p:nvPr/>
        </p:nvSpPr>
        <p:spPr bwMode="auto">
          <a:xfrm>
            <a:off x="4051812" y="3320036"/>
            <a:ext cx="176890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Prescreened for HRR BM status*</a:t>
            </a:r>
          </a:p>
        </p:txBody>
      </p:sp>
      <p:sp>
        <p:nvSpPr>
          <p:cNvPr id="38" name="Content Placeholder 2">
            <a:extLst>
              <a:ext uri="{FF2B5EF4-FFF2-40B4-BE49-F238E27FC236}">
                <a16:creationId xmlns:a16="http://schemas.microsoft.com/office/drawing/2014/main" id="{4D7FB69B-DC51-AB54-1D20-45E985452D45}"/>
              </a:ext>
            </a:extLst>
          </p:cNvPr>
          <p:cNvSpPr txBox="1">
            <a:spLocks/>
          </p:cNvSpPr>
          <p:nvPr/>
        </p:nvSpPr>
        <p:spPr bwMode="auto">
          <a:xfrm>
            <a:off x="601820" y="5303171"/>
            <a:ext cx="5309278" cy="653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buClr>
                <a:srgbClr val="000000"/>
              </a:buClr>
              <a:defRPr/>
            </a:pPr>
            <a:r>
              <a:rPr lang="en-US" sz="2200" b="1" kern="0" dirty="0">
                <a:solidFill>
                  <a:srgbClr val="000000"/>
                </a:solidFill>
              </a:rPr>
              <a:t>Primary endpoint:</a:t>
            </a:r>
            <a:r>
              <a:rPr lang="en-US" sz="2200" b="0" kern="0" dirty="0">
                <a:solidFill>
                  <a:srgbClr val="000000"/>
                </a:solidFill>
              </a:rPr>
              <a:t> radiographic PFS by central review</a:t>
            </a:r>
          </a:p>
        </p:txBody>
      </p:sp>
      <p:sp>
        <p:nvSpPr>
          <p:cNvPr id="39" name="Content Placeholder 3">
            <a:extLst>
              <a:ext uri="{FF2B5EF4-FFF2-40B4-BE49-F238E27FC236}">
                <a16:creationId xmlns:a16="http://schemas.microsoft.com/office/drawing/2014/main" id="{74FC3BC9-0CE9-A587-3610-A109C68EE973}"/>
              </a:ext>
            </a:extLst>
          </p:cNvPr>
          <p:cNvSpPr txBox="1">
            <a:spLocks/>
          </p:cNvSpPr>
          <p:nvPr/>
        </p:nvSpPr>
        <p:spPr>
          <a:xfrm>
            <a:off x="6252634" y="5303795"/>
            <a:ext cx="5229570" cy="653820"/>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kern="0" dirty="0">
                <a:solidFill>
                  <a:srgbClr val="000000"/>
                </a:solidFill>
              </a:rPr>
              <a:t>Secondary endpoints: </a:t>
            </a:r>
            <a:r>
              <a:rPr lang="en-US" sz="2200" b="0" kern="0" dirty="0">
                <a:solidFill>
                  <a:srgbClr val="000000"/>
                </a:solidFill>
              </a:rPr>
              <a:t>OS, time to symptomatic progression, time to cytotoxic chemotherapy</a:t>
            </a:r>
          </a:p>
          <a:p>
            <a:endParaRPr lang="en-US" sz="2200" b="0" kern="0" dirty="0"/>
          </a:p>
        </p:txBody>
      </p:sp>
      <p:sp>
        <p:nvSpPr>
          <p:cNvPr id="43" name="Text Box 45">
            <a:extLst>
              <a:ext uri="{FF2B5EF4-FFF2-40B4-BE49-F238E27FC236}">
                <a16:creationId xmlns:a16="http://schemas.microsoft.com/office/drawing/2014/main" id="{4748AF71-AC47-F385-34BC-89626E00D337}"/>
              </a:ext>
            </a:extLst>
          </p:cNvPr>
          <p:cNvSpPr txBox="1">
            <a:spLocks noChangeArrowheads="1"/>
          </p:cNvSpPr>
          <p:nvPr/>
        </p:nvSpPr>
        <p:spPr bwMode="auto">
          <a:xfrm>
            <a:off x="627064" y="2833942"/>
            <a:ext cx="303670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ctr">
              <a:lnSpc>
                <a:spcPct val="100000"/>
              </a:lnSpc>
              <a:buClrTx/>
              <a:buFontTx/>
              <a:buNone/>
              <a:defRPr sz="1800" b="0">
                <a:solidFill>
                  <a:schemeClr val="bg1"/>
                </a:solidFill>
                <a:latin typeface="Calibri" panose="020F050202020403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pPr lvl="0">
              <a:defRPr/>
            </a:pPr>
            <a: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Patients with mCRPC; </a:t>
            </a:r>
            <a:b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br>
            <a: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n</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o prior systemic tx for mCRPC except AAP permitted </a:t>
            </a:r>
            <a:r>
              <a:rPr lang="en-GB" altLang="en-US" sz="1600" dirty="0">
                <a:solidFill>
                  <a:srgbClr val="000000"/>
                </a:solidFill>
              </a:rPr>
              <a:t>if ≤4 mo; </a:t>
            </a:r>
            <a:br>
              <a:rPr lang="en-GB" altLang="en-US" sz="1600" dirty="0">
                <a:solidFill>
                  <a:srgbClr val="000000"/>
                </a:solidFill>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no prior PARPi; BPI-SF worst pain score ≤3; </a:t>
            </a:r>
            <a:r>
              <a:rPr lang="en-GB" altLang="en-US" sz="1600" b="0" dirty="0">
                <a:solidFill>
                  <a:srgbClr val="000000"/>
                </a:solidFill>
                <a:latin typeface="Calibri" panose="020F0502020204030204" pitchFamily="34" charset="0"/>
                <a:cs typeface="Arial" panose="020B0604020202020204" pitchFamily="34" charset="0"/>
              </a:rPr>
              <a:t>ECOG PS 0/1</a:t>
            </a:r>
            <a:endPar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endParaRPr>
          </a:p>
          <a:p>
            <a:pPr eaLnBrk="0" fontAlgn="base" hangingPunct="0">
              <a:lnSpc>
                <a:spcPct val="100000"/>
              </a:lnSpc>
              <a:spcBef>
                <a:spcPct val="0"/>
              </a:spcBef>
              <a:spcAft>
                <a:spcPct val="0"/>
              </a:spcAft>
              <a:buClrTx/>
              <a:buNone/>
              <a:defRPr/>
            </a:pPr>
            <a:r>
              <a:rPr lang="en-GB" altLang="en-US" sz="1600" dirty="0">
                <a:solidFill>
                  <a:srgbClr val="000000"/>
                </a:solidFill>
                <a:latin typeface="Calibri" panose="020F0502020204030204" pitchFamily="34" charset="0"/>
                <a:cs typeface="Arial" panose="020B0604020202020204" pitchFamily="34" charset="0"/>
              </a:rPr>
              <a:t>(N = 670)</a:t>
            </a:r>
          </a:p>
        </p:txBody>
      </p:sp>
      <p:sp>
        <p:nvSpPr>
          <p:cNvPr id="44" name="TextBox 330">
            <a:extLst>
              <a:ext uri="{FF2B5EF4-FFF2-40B4-BE49-F238E27FC236}">
                <a16:creationId xmlns:a16="http://schemas.microsoft.com/office/drawing/2014/main" id="{21210C5D-BCA7-D9EE-404E-FF36370E6C31}"/>
              </a:ext>
            </a:extLst>
          </p:cNvPr>
          <p:cNvSpPr txBox="1">
            <a:spLocks noChangeArrowheads="1"/>
          </p:cNvSpPr>
          <p:nvPr/>
        </p:nvSpPr>
        <p:spPr bwMode="auto">
          <a:xfrm>
            <a:off x="7502156" y="2731089"/>
            <a:ext cx="3345645" cy="938589"/>
          </a:xfrm>
          <a:prstGeom prst="rect">
            <a:avLst/>
          </a:prstGeom>
          <a:solidFill>
            <a:schemeClr val="accent1"/>
          </a:solidFill>
          <a:ln w="6350">
            <a:noFill/>
            <a:miter lim="800000"/>
            <a:headEnd/>
            <a:tailEnd/>
          </a:ln>
          <a:effectLst/>
        </p:spPr>
        <p:txBody>
          <a:bodyPr lIns="91432" tIns="45716" rIns="91432" bIns="45716" anchor="ctr" anchorCtr="0">
            <a:noAutofit/>
          </a:bodyPr>
          <a:lstStyle/>
          <a:p>
            <a:pPr algn="ctr" defTabSz="457154">
              <a:defRPr/>
            </a:pPr>
            <a:r>
              <a:rPr kumimoji="0" lang="en-US" sz="1600" b="1"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Niraparib + AAP </a:t>
            </a:r>
            <a:r>
              <a:rPr lang="en-US" sz="1600" b="0" dirty="0">
                <a:solidFill>
                  <a:prstClr val="white"/>
                </a:solidFill>
                <a:latin typeface="Calibri" panose="020F0502020204030204" pitchFamily="34" charset="0"/>
                <a:ea typeface="ＭＳ Ｐゴシック" pitchFamily="34" charset="-128"/>
                <a:cs typeface="Calibri" panose="020F0502020204030204" pitchFamily="34" charset="0"/>
              </a:rPr>
              <a:t>(n = 212)</a:t>
            </a:r>
          </a:p>
          <a:p>
            <a:pPr algn="ctr" defTabSz="457154">
              <a:defRPr/>
            </a:pPr>
            <a:r>
              <a:rPr kumimoji="0" lang="en-US" sz="1600" b="0" i="1"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BRCA1/2 </a:t>
            </a:r>
            <a:r>
              <a:rPr kumimoji="0" lang="en-US" sz="1600" b="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(n = 113)</a:t>
            </a:r>
          </a:p>
          <a:p>
            <a:pPr algn="ctr" defTabSz="457154">
              <a:defRPr/>
            </a:pPr>
            <a:r>
              <a:rPr lang="en-US" sz="1600" b="0" dirty="0">
                <a:solidFill>
                  <a:prstClr val="white"/>
                </a:solidFill>
                <a:latin typeface="Calibri" panose="020F0502020204030204" pitchFamily="34" charset="0"/>
                <a:ea typeface="ＭＳ Ｐゴシック" pitchFamily="34" charset="-128"/>
                <a:cs typeface="Calibri" panose="020F0502020204030204" pitchFamily="34" charset="0"/>
              </a:rPr>
              <a:t>Other HRR (n = 99)</a:t>
            </a:r>
            <a:endParaRPr kumimoji="0" lang="en-US" sz="1600" b="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endParaRPr>
          </a:p>
        </p:txBody>
      </p:sp>
      <p:sp>
        <p:nvSpPr>
          <p:cNvPr id="45" name="TextBox 330">
            <a:extLst>
              <a:ext uri="{FF2B5EF4-FFF2-40B4-BE49-F238E27FC236}">
                <a16:creationId xmlns:a16="http://schemas.microsoft.com/office/drawing/2014/main" id="{A17A3644-62B7-68CA-A662-66853651CCF2}"/>
              </a:ext>
            </a:extLst>
          </p:cNvPr>
          <p:cNvSpPr txBox="1">
            <a:spLocks noChangeArrowheads="1"/>
          </p:cNvSpPr>
          <p:nvPr/>
        </p:nvSpPr>
        <p:spPr bwMode="auto">
          <a:xfrm>
            <a:off x="7501231" y="3816016"/>
            <a:ext cx="3345645" cy="938589"/>
          </a:xfrm>
          <a:prstGeom prst="rect">
            <a:avLst/>
          </a:prstGeom>
          <a:solidFill>
            <a:schemeClr val="accent3"/>
          </a:solidFill>
          <a:ln w="6350">
            <a:noFill/>
            <a:miter lim="800000"/>
            <a:headEnd/>
            <a:tailEnd/>
          </a:ln>
          <a:effectLst/>
        </p:spPr>
        <p:txBody>
          <a:bodyPr lIns="91432" tIns="45716" rIns="91432" bIns="45716" anchor="ctr" anchorCtr="0">
            <a:noAutofit/>
          </a:bodyPr>
          <a:lstStyle/>
          <a:p>
            <a:pPr algn="ctr" defTabSz="457154">
              <a:defRPr/>
            </a:pPr>
            <a:r>
              <a:rPr kumimoji="0" lang="en-US" sz="1600" b="1" i="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Placebo + AAP </a:t>
            </a:r>
            <a:r>
              <a:rPr lang="en-US" sz="1600" b="0" dirty="0">
                <a:solidFill>
                  <a:prstClr val="white"/>
                </a:solidFill>
                <a:latin typeface="Calibri" panose="020F0502020204030204" pitchFamily="34" charset="0"/>
                <a:ea typeface="ＭＳ Ｐゴシック" pitchFamily="34" charset="-128"/>
                <a:cs typeface="Calibri" panose="020F0502020204030204" pitchFamily="34" charset="0"/>
              </a:rPr>
              <a:t>(n = 211)</a:t>
            </a:r>
          </a:p>
          <a:p>
            <a:pPr algn="ctr" defTabSz="457154">
              <a:defRPr/>
            </a:pPr>
            <a:r>
              <a:rPr kumimoji="0" lang="en-US" sz="1600" b="0" i="1"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BRCA1/2 </a:t>
            </a:r>
            <a:r>
              <a:rPr kumimoji="0" lang="en-US" sz="1600" b="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rPr>
              <a:t>(n = 112)</a:t>
            </a:r>
          </a:p>
          <a:p>
            <a:pPr algn="ctr" defTabSz="457154">
              <a:defRPr/>
            </a:pPr>
            <a:r>
              <a:rPr lang="en-US" sz="1600" b="0" dirty="0">
                <a:solidFill>
                  <a:prstClr val="white"/>
                </a:solidFill>
                <a:latin typeface="Calibri" panose="020F0502020204030204" pitchFamily="34" charset="0"/>
                <a:ea typeface="ＭＳ Ｐゴシック" pitchFamily="34" charset="-128"/>
                <a:cs typeface="Calibri" panose="020F0502020204030204" pitchFamily="34" charset="0"/>
              </a:rPr>
              <a:t>Other HRR (n = 99)</a:t>
            </a:r>
            <a:endParaRPr kumimoji="0" lang="en-US" sz="1600" b="0" u="none" strike="noStrike" kern="1200" cap="none" spc="0" normalizeH="0" baseline="0" noProof="0" dirty="0">
              <a:ln>
                <a:noFill/>
              </a:ln>
              <a:solidFill>
                <a:prstClr val="white"/>
              </a:solidFill>
              <a:effectLst/>
              <a:uLnTx/>
              <a:uFillTx/>
              <a:latin typeface="Calibri" panose="020F0502020204030204" pitchFamily="34" charset="0"/>
              <a:ea typeface="ＭＳ Ｐゴシック" pitchFamily="34" charset="-128"/>
              <a:cs typeface="Calibri" panose="020F0502020204030204" pitchFamily="34" charset="0"/>
            </a:endParaRPr>
          </a:p>
        </p:txBody>
      </p:sp>
      <p:sp>
        <p:nvSpPr>
          <p:cNvPr id="46" name="Line 53">
            <a:extLst>
              <a:ext uri="{FF2B5EF4-FFF2-40B4-BE49-F238E27FC236}">
                <a16:creationId xmlns:a16="http://schemas.microsoft.com/office/drawing/2014/main" id="{EB648180-38EF-400C-884A-9C3F349A35BB}"/>
              </a:ext>
            </a:extLst>
          </p:cNvPr>
          <p:cNvSpPr>
            <a:spLocks noChangeShapeType="1"/>
          </p:cNvSpPr>
          <p:nvPr/>
        </p:nvSpPr>
        <p:spPr bwMode="auto">
          <a:xfrm>
            <a:off x="5786933" y="3846127"/>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47" name="Line 54">
            <a:extLst>
              <a:ext uri="{FF2B5EF4-FFF2-40B4-BE49-F238E27FC236}">
                <a16:creationId xmlns:a16="http://schemas.microsoft.com/office/drawing/2014/main" id="{5ED3816C-7072-4408-5BB1-77B933E85986}"/>
              </a:ext>
            </a:extLst>
          </p:cNvPr>
          <p:cNvSpPr>
            <a:spLocks noChangeShapeType="1"/>
          </p:cNvSpPr>
          <p:nvPr/>
        </p:nvSpPr>
        <p:spPr bwMode="auto">
          <a:xfrm flipV="1">
            <a:off x="5820713" y="3236740"/>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48" name="Line 54">
            <a:extLst>
              <a:ext uri="{FF2B5EF4-FFF2-40B4-BE49-F238E27FC236}">
                <a16:creationId xmlns:a16="http://schemas.microsoft.com/office/drawing/2014/main" id="{B428CAD2-2DBD-2C15-57D3-8ECE3FE4F665}"/>
              </a:ext>
            </a:extLst>
          </p:cNvPr>
          <p:cNvSpPr>
            <a:spLocks noChangeShapeType="1"/>
          </p:cNvSpPr>
          <p:nvPr/>
        </p:nvSpPr>
        <p:spPr bwMode="auto">
          <a:xfrm flipH="1">
            <a:off x="5999270" y="2768859"/>
            <a:ext cx="7894" cy="542815"/>
          </a:xfrm>
          <a:prstGeom prst="line">
            <a:avLst/>
          </a:prstGeom>
          <a:noFill/>
          <a:ln w="28575">
            <a:solidFill>
              <a:schemeClr val="bg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49" name="Text Box 30">
            <a:extLst>
              <a:ext uri="{FF2B5EF4-FFF2-40B4-BE49-F238E27FC236}">
                <a16:creationId xmlns:a16="http://schemas.microsoft.com/office/drawing/2014/main" id="{1AFC1588-FC51-C2DD-84AD-FD14964A51B7}"/>
              </a:ext>
            </a:extLst>
          </p:cNvPr>
          <p:cNvSpPr txBox="1">
            <a:spLocks noChangeArrowheads="1"/>
          </p:cNvSpPr>
          <p:nvPr/>
        </p:nvSpPr>
        <p:spPr bwMode="auto">
          <a:xfrm>
            <a:off x="2909844" y="2012519"/>
            <a:ext cx="5231348" cy="736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it-IT"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based on prior taxane-based chemotherapy for mCSPC; prior androgen receptor inhibitor for nmCRPC or mCSPC; prior AAP for first-line mCRPC; in HRR+ cohort, </a:t>
            </a:r>
            <a:r>
              <a:rPr kumimoji="0" lang="it-IT" altLang="en-US" sz="1400" b="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BRCA1/2 </a:t>
            </a:r>
            <a:r>
              <a:rPr kumimoji="0" lang="it-IT"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vs other HRR alterations  </a:t>
            </a:r>
          </a:p>
        </p:txBody>
      </p:sp>
      <p:sp>
        <p:nvSpPr>
          <p:cNvPr id="3" name="Rectangle 2">
            <a:extLst>
              <a:ext uri="{FF2B5EF4-FFF2-40B4-BE49-F238E27FC236}">
                <a16:creationId xmlns:a16="http://schemas.microsoft.com/office/drawing/2014/main" id="{31CEFA81-2C4E-20B9-9865-BCFAC2D644CF}"/>
              </a:ext>
            </a:extLst>
          </p:cNvPr>
          <p:cNvSpPr/>
          <p:nvPr/>
        </p:nvSpPr>
        <p:spPr bwMode="auto">
          <a:xfrm>
            <a:off x="6530836" y="2731090"/>
            <a:ext cx="961847" cy="2023515"/>
          </a:xfrm>
          <a:prstGeom prst="rect">
            <a:avLst/>
          </a:prstGeom>
          <a:solidFill>
            <a:schemeClr val="bg2"/>
          </a:solidFill>
          <a:ln w="0">
            <a:solidFill>
              <a:schemeClr val="bg2"/>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dirty="0">
                <a:solidFill>
                  <a:schemeClr val="tx1"/>
                </a:solidFill>
                <a:latin typeface="Calibri" panose="020F0502020204030204" pitchFamily="34" charset="0"/>
              </a:rPr>
              <a:t>HRR+ Cohort</a:t>
            </a:r>
          </a:p>
        </p:txBody>
      </p:sp>
    </p:spTree>
    <p:extLst>
      <p:ext uri="{BB962C8B-B14F-4D97-AF65-F5344CB8AC3E}">
        <p14:creationId xmlns:p14="http://schemas.microsoft.com/office/powerpoint/2010/main" val="34792246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73AFA-7FFC-4429-9C07-F9931D4FDBE7}"/>
              </a:ext>
            </a:extLst>
          </p:cNvPr>
          <p:cNvSpPr>
            <a:spLocks noGrp="1"/>
          </p:cNvSpPr>
          <p:nvPr>
            <p:ph type="title"/>
          </p:nvPr>
        </p:nvSpPr>
        <p:spPr/>
        <p:txBody>
          <a:bodyPr/>
          <a:lstStyle/>
          <a:p>
            <a:r>
              <a:rPr lang="en-US" dirty="0"/>
              <a:t>MAGNITUDE: Baseline Characteristics (HRR+ Cohort)</a:t>
            </a:r>
          </a:p>
        </p:txBody>
      </p:sp>
      <p:sp>
        <p:nvSpPr>
          <p:cNvPr id="5" name="Content Placeholder 4">
            <a:extLst>
              <a:ext uri="{FF2B5EF4-FFF2-40B4-BE49-F238E27FC236}">
                <a16:creationId xmlns:a16="http://schemas.microsoft.com/office/drawing/2014/main" id="{111E9F78-F019-FF7C-D0D9-6447DDFF8F00}"/>
              </a:ext>
            </a:extLst>
          </p:cNvPr>
          <p:cNvSpPr>
            <a:spLocks noGrp="1"/>
          </p:cNvSpPr>
          <p:nvPr>
            <p:ph idx="1"/>
          </p:nvPr>
        </p:nvSpPr>
        <p:spPr>
          <a:xfrm>
            <a:off x="604675" y="5819888"/>
            <a:ext cx="10877529" cy="386876"/>
          </a:xfrm>
        </p:spPr>
        <p:txBody>
          <a:bodyPr/>
          <a:lstStyle/>
          <a:p>
            <a:r>
              <a:rPr lang="en-US" sz="2000" dirty="0"/>
              <a:t>Characteristics of </a:t>
            </a:r>
            <a:r>
              <a:rPr lang="en-US" sz="2000" i="1" dirty="0"/>
              <a:t>BRCA</a:t>
            </a:r>
            <a:r>
              <a:rPr lang="en-US" sz="2000" dirty="0"/>
              <a:t>-mutated</a:t>
            </a:r>
            <a:r>
              <a:rPr lang="en-US" sz="2000" i="1" dirty="0"/>
              <a:t> </a:t>
            </a:r>
            <a:r>
              <a:rPr lang="en-US" sz="2000" dirty="0"/>
              <a:t>and HRR+ cohorts were similar to overall population </a:t>
            </a:r>
          </a:p>
        </p:txBody>
      </p:sp>
      <p:sp>
        <p:nvSpPr>
          <p:cNvPr id="7" name="Text Box 11">
            <a:extLst>
              <a:ext uri="{FF2B5EF4-FFF2-40B4-BE49-F238E27FC236}">
                <a16:creationId xmlns:a16="http://schemas.microsoft.com/office/drawing/2014/main" id="{805E5FC1-2949-4817-85D8-E21AA80312C4}"/>
              </a:ext>
            </a:extLst>
          </p:cNvPr>
          <p:cNvSpPr txBox="1">
            <a:spLocks noChangeArrowheads="1"/>
          </p:cNvSpPr>
          <p:nvPr/>
        </p:nvSpPr>
        <p:spPr bwMode="auto">
          <a:xfrm>
            <a:off x="414339" y="6383412"/>
            <a:ext cx="869337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lang="nl-NL" altLang="en-US" sz="1200" b="0" spc="-10" dirty="0">
                <a:solidFill>
                  <a:srgbClr val="455560"/>
                </a:solidFill>
                <a:latin typeface="Calibri" panose="020F0502020204030204" pitchFamily="34" charset="0"/>
                <a:cs typeface="Calibri" panose="020F0502020204030204" pitchFamily="34" charset="0"/>
              </a:rPr>
              <a:t>Efstathiou. ASCO GU 2023. Abstr 170.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2" name="Group 11">
            <a:extLst>
              <a:ext uri="{FF2B5EF4-FFF2-40B4-BE49-F238E27FC236}">
                <a16:creationId xmlns:a16="http://schemas.microsoft.com/office/drawing/2014/main" id="{3BA31EB4-5BF9-4550-AA92-6DA90398345F}"/>
              </a:ext>
            </a:extLst>
          </p:cNvPr>
          <p:cNvGrpSpPr/>
          <p:nvPr/>
        </p:nvGrpSpPr>
        <p:grpSpPr>
          <a:xfrm>
            <a:off x="9392911" y="6207927"/>
            <a:ext cx="2488502" cy="454909"/>
            <a:chOff x="9392911" y="6207927"/>
            <a:chExt cx="2488502" cy="454909"/>
          </a:xfrm>
        </p:grpSpPr>
        <p:pic>
          <p:nvPicPr>
            <p:cNvPr id="14" name="Picture 13" descr="A picture containing text, ax, wheel&#10;&#10;Description automatically generated">
              <a:extLst>
                <a:ext uri="{FF2B5EF4-FFF2-40B4-BE49-F238E27FC236}">
                  <a16:creationId xmlns:a16="http://schemas.microsoft.com/office/drawing/2014/main" id="{11196A98-4439-4B27-8776-B483746E39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 name="Rectangle 8">
              <a:extLst>
                <a:ext uri="{FF2B5EF4-FFF2-40B4-BE49-F238E27FC236}">
                  <a16:creationId xmlns:a16="http://schemas.microsoft.com/office/drawing/2014/main" id="{4F3A6632-04C7-45F9-A5DF-D2FD0CC0CDB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3" name="Group 3">
            <a:extLst>
              <a:ext uri="{FF2B5EF4-FFF2-40B4-BE49-F238E27FC236}">
                <a16:creationId xmlns:a16="http://schemas.microsoft.com/office/drawing/2014/main" id="{18C90849-4EA4-589B-B3AB-EB6A2A6B8D9B}"/>
              </a:ext>
            </a:extLst>
          </p:cNvPr>
          <p:cNvGraphicFramePr>
            <a:graphicFrameLocks/>
          </p:cNvGraphicFramePr>
          <p:nvPr>
            <p:extLst>
              <p:ext uri="{D42A27DB-BD31-4B8C-83A1-F6EECF244321}">
                <p14:modId xmlns:p14="http://schemas.microsoft.com/office/powerpoint/2010/main" val="695589110"/>
              </p:ext>
            </p:extLst>
          </p:nvPr>
        </p:nvGraphicFramePr>
        <p:xfrm>
          <a:off x="522288" y="1610437"/>
          <a:ext cx="5373687" cy="3962496"/>
        </p:xfrm>
        <a:graphic>
          <a:graphicData uri="http://schemas.openxmlformats.org/drawingml/2006/table">
            <a:tbl>
              <a:tblPr/>
              <a:tblGrid>
                <a:gridCol w="2629703">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280944">
                  <a:extLst>
                    <a:ext uri="{9D8B030D-6E8A-4147-A177-3AD203B41FA5}">
                      <a16:colId xmlns:a16="http://schemas.microsoft.com/office/drawing/2014/main" val="20002"/>
                    </a:ext>
                  </a:extLst>
                </a:gridCol>
              </a:tblGrid>
              <a:tr h="6520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Niraparib + AAP</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AAP</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656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 (45-100)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 (43-88)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6520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Biomarker alteration,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BRCA1/2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113 (53.3)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 (40.1)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112 (53.1)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87 (41.2)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6520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130 (61.3)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 (38.7)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146 (69.2)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 (30.8)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656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Bone metastases,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183 (86.3)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170 (80.6)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87096728"/>
                  </a:ext>
                </a:extLst>
              </a:tr>
              <a:tr h="6520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Visceral metastases,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Liver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Lung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 (24.1)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 (18.5)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48349464"/>
                  </a:ext>
                </a:extLst>
              </a:tr>
            </a:tbl>
          </a:graphicData>
        </a:graphic>
      </p:graphicFrame>
      <p:graphicFrame>
        <p:nvGraphicFramePr>
          <p:cNvPr id="4" name="Group 3">
            <a:extLst>
              <a:ext uri="{FF2B5EF4-FFF2-40B4-BE49-F238E27FC236}">
                <a16:creationId xmlns:a16="http://schemas.microsoft.com/office/drawing/2014/main" id="{52008B01-1E4E-6169-36AD-2FEB1E6F16DB}"/>
              </a:ext>
            </a:extLst>
          </p:cNvPr>
          <p:cNvGraphicFramePr>
            <a:graphicFrameLocks/>
          </p:cNvGraphicFramePr>
          <p:nvPr>
            <p:extLst>
              <p:ext uri="{D42A27DB-BD31-4B8C-83A1-F6EECF244321}">
                <p14:modId xmlns:p14="http://schemas.microsoft.com/office/powerpoint/2010/main" val="1843184070"/>
              </p:ext>
            </p:extLst>
          </p:nvPr>
        </p:nvGraphicFramePr>
        <p:xfrm>
          <a:off x="6384926" y="1610437"/>
          <a:ext cx="5373687" cy="3139520"/>
        </p:xfrm>
        <a:graphic>
          <a:graphicData uri="http://schemas.openxmlformats.org/drawingml/2006/table">
            <a:tbl>
              <a:tblPr/>
              <a:tblGrid>
                <a:gridCol w="2393314">
                  <a:extLst>
                    <a:ext uri="{9D8B030D-6E8A-4147-A177-3AD203B41FA5}">
                      <a16:colId xmlns:a16="http://schemas.microsoft.com/office/drawing/2014/main" val="20000"/>
                    </a:ext>
                  </a:extLst>
                </a:gridCol>
                <a:gridCol w="1699708">
                  <a:extLst>
                    <a:ext uri="{9D8B030D-6E8A-4147-A177-3AD203B41FA5}">
                      <a16:colId xmlns:a16="http://schemas.microsoft.com/office/drawing/2014/main" val="20001"/>
                    </a:ext>
                  </a:extLst>
                </a:gridCol>
                <a:gridCol w="1280665">
                  <a:extLst>
                    <a:ext uri="{9D8B030D-6E8A-4147-A177-3AD203B41FA5}">
                      <a16:colId xmlns:a16="http://schemas.microsoft.com/office/drawing/2014/main" val="20002"/>
                    </a:ext>
                  </a:extLst>
                </a:gridCol>
              </a:tblGrid>
              <a:tr h="3954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Niraparib + AAP</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AAP</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954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PSA at study entry, µg/L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21.4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(0-4826.5)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17.4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(0.1-4400.0)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620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taxane-based CT for nmCRPC/mCSPC,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 (19.3)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 (20.9)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954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AR-targeted tx for nmCRPC/mCSPC,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17895220"/>
                  </a:ext>
                </a:extLst>
              </a:tr>
              <a:tr h="3954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AAP tx for 1L mCRPC,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 (23.6)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 (22.7)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65921969"/>
                  </a:ext>
                </a:extLst>
              </a:tr>
            </a:tbl>
          </a:graphicData>
        </a:graphic>
      </p:graphicFrame>
    </p:spTree>
    <p:extLst>
      <p:ext uri="{BB962C8B-B14F-4D97-AF65-F5344CB8AC3E}">
        <p14:creationId xmlns:p14="http://schemas.microsoft.com/office/powerpoint/2010/main" val="1281704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4CDF3A7-5E45-2D43-B78B-7144BC0E2252}"/>
              </a:ext>
            </a:extLst>
          </p:cNvPr>
          <p:cNvSpPr>
            <a:spLocks noGrp="1"/>
          </p:cNvSpPr>
          <p:nvPr>
            <p:ph type="title"/>
          </p:nvPr>
        </p:nvSpPr>
        <p:spPr/>
        <p:txBody>
          <a:bodyPr/>
          <a:lstStyle/>
          <a:p>
            <a:r>
              <a:rPr lang="en-US" dirty="0"/>
              <a:t>MAGNITUDE: rPFS and Secondary Outcomes </a:t>
            </a:r>
            <a:br>
              <a:rPr lang="en-US" dirty="0"/>
            </a:br>
            <a:r>
              <a:rPr lang="en-US" dirty="0"/>
              <a:t>(</a:t>
            </a:r>
            <a:r>
              <a:rPr lang="en-US" i="1" dirty="0"/>
              <a:t>BRCA </a:t>
            </a:r>
            <a:r>
              <a:rPr lang="en-US" dirty="0"/>
              <a:t>Subgroup)</a:t>
            </a:r>
          </a:p>
        </p:txBody>
      </p:sp>
      <p:sp>
        <p:nvSpPr>
          <p:cNvPr id="7" name="Text Box 11">
            <a:extLst>
              <a:ext uri="{FF2B5EF4-FFF2-40B4-BE49-F238E27FC236}">
                <a16:creationId xmlns:a16="http://schemas.microsoft.com/office/drawing/2014/main" id="{6E4A99EF-CC3A-AF41-9FC2-162C01FD5A3E}"/>
              </a:ext>
            </a:extLst>
          </p:cNvPr>
          <p:cNvSpPr txBox="1">
            <a:spLocks noChangeArrowheads="1"/>
          </p:cNvSpPr>
          <p:nvPr/>
        </p:nvSpPr>
        <p:spPr bwMode="auto">
          <a:xfrm>
            <a:off x="414339" y="6385740"/>
            <a:ext cx="869337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lang="nl-NL" altLang="en-US" sz="1200" b="0" spc="-10" dirty="0">
                <a:solidFill>
                  <a:srgbClr val="455560"/>
                </a:solidFill>
                <a:latin typeface="Calibri" panose="020F0502020204030204" pitchFamily="34" charset="0"/>
                <a:cs typeface="Calibri" panose="020F0502020204030204" pitchFamily="34" charset="0"/>
              </a:rPr>
              <a:t>Efstathiou. ASCO GU 2023. Abstr 170.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8" name="Group 7">
            <a:extLst>
              <a:ext uri="{FF2B5EF4-FFF2-40B4-BE49-F238E27FC236}">
                <a16:creationId xmlns:a16="http://schemas.microsoft.com/office/drawing/2014/main" id="{95DFC97F-1936-F64C-B4B9-216247720E4E}"/>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38FB7C0E-BD56-3249-B9E3-62C7D3EC69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8">
              <a:extLst>
                <a:ext uri="{FF2B5EF4-FFF2-40B4-BE49-F238E27FC236}">
                  <a16:creationId xmlns:a16="http://schemas.microsoft.com/office/drawing/2014/main" id="{65E63B65-9AFE-A14B-854E-CA720593B09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2" name="Text Box 30">
            <a:extLst>
              <a:ext uri="{FF2B5EF4-FFF2-40B4-BE49-F238E27FC236}">
                <a16:creationId xmlns:a16="http://schemas.microsoft.com/office/drawing/2014/main" id="{E81F22CB-EB73-4104-8D65-2CAB9C4C2DB1}"/>
              </a:ext>
            </a:extLst>
          </p:cNvPr>
          <p:cNvSpPr txBox="1">
            <a:spLocks noChangeArrowheads="1"/>
          </p:cNvSpPr>
          <p:nvPr/>
        </p:nvSpPr>
        <p:spPr bwMode="auto">
          <a:xfrm>
            <a:off x="609759" y="5131530"/>
            <a:ext cx="9599233" cy="36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285750" indent="-285750" eaLnBrk="1" hangingPunct="1">
              <a:lnSpc>
                <a:spcPct val="100000"/>
              </a:lnSpc>
              <a:spcBef>
                <a:spcPct val="35000"/>
              </a:spcBef>
              <a:spcAft>
                <a:spcPct val="25000"/>
              </a:spcAft>
              <a:buClrTx/>
            </a:pPr>
            <a:r>
              <a:rPr lang="en-US" altLang="en-US" sz="1800" b="0" dirty="0">
                <a:solidFill>
                  <a:schemeClr val="bg1"/>
                </a:solidFill>
                <a:latin typeface="Calibri" panose="020F0502020204030204" pitchFamily="34" charset="0"/>
              </a:rPr>
              <a:t>Median follow-up: 26.8 mo</a:t>
            </a:r>
          </a:p>
        </p:txBody>
      </p:sp>
      <p:graphicFrame>
        <p:nvGraphicFramePr>
          <p:cNvPr id="2" name="Group 3">
            <a:extLst>
              <a:ext uri="{FF2B5EF4-FFF2-40B4-BE49-F238E27FC236}">
                <a16:creationId xmlns:a16="http://schemas.microsoft.com/office/drawing/2014/main" id="{665CAE16-22E9-887A-B1C2-232F0D3F0B1D}"/>
              </a:ext>
            </a:extLst>
          </p:cNvPr>
          <p:cNvGraphicFramePr>
            <a:graphicFrameLocks/>
          </p:cNvGraphicFramePr>
          <p:nvPr>
            <p:extLst>
              <p:ext uri="{D42A27DB-BD31-4B8C-83A1-F6EECF244321}">
                <p14:modId xmlns:p14="http://schemas.microsoft.com/office/powerpoint/2010/main" val="1689142391"/>
              </p:ext>
            </p:extLst>
          </p:nvPr>
        </p:nvGraphicFramePr>
        <p:xfrm>
          <a:off x="719138" y="1598557"/>
          <a:ext cx="10787062" cy="3383392"/>
        </p:xfrm>
        <a:graphic>
          <a:graphicData uri="http://schemas.openxmlformats.org/drawingml/2006/table">
            <a:tbl>
              <a:tblPr/>
              <a:tblGrid>
                <a:gridCol w="3907799">
                  <a:extLst>
                    <a:ext uri="{9D8B030D-6E8A-4147-A177-3AD203B41FA5}">
                      <a16:colId xmlns:a16="http://schemas.microsoft.com/office/drawing/2014/main" val="20000"/>
                    </a:ext>
                  </a:extLst>
                </a:gridCol>
                <a:gridCol w="1755390">
                  <a:extLst>
                    <a:ext uri="{9D8B030D-6E8A-4147-A177-3AD203B41FA5}">
                      <a16:colId xmlns:a16="http://schemas.microsoft.com/office/drawing/2014/main" val="20001"/>
                    </a:ext>
                  </a:extLst>
                </a:gridCol>
                <a:gridCol w="1755390">
                  <a:extLst>
                    <a:ext uri="{9D8B030D-6E8A-4147-A177-3AD203B41FA5}">
                      <a16:colId xmlns:a16="http://schemas.microsoft.com/office/drawing/2014/main" val="20002"/>
                    </a:ext>
                  </a:extLst>
                </a:gridCol>
                <a:gridCol w="2106469">
                  <a:extLst>
                    <a:ext uri="{9D8B030D-6E8A-4147-A177-3AD203B41FA5}">
                      <a16:colId xmlns:a16="http://schemas.microsoft.com/office/drawing/2014/main" val="545468270"/>
                    </a:ext>
                  </a:extLst>
                </a:gridCol>
                <a:gridCol w="1262014">
                  <a:extLst>
                    <a:ext uri="{9D8B030D-6E8A-4147-A177-3AD203B41FA5}">
                      <a16:colId xmlns:a16="http://schemas.microsoft.com/office/drawing/2014/main" val="380112504"/>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Niraparib + AAP</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 AAP</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 </a:t>
                      </a:r>
                      <a:r>
                        <a:rPr kumimoji="0" lang="en-US" sz="1800" b="1" i="0" u="none" strike="noStrike" cap="none" normalizeH="0" baseline="0" dirty="0">
                          <a:ln>
                            <a:noFill/>
                          </a:ln>
                          <a:solidFill>
                            <a:schemeClr val="tx1"/>
                          </a:solidFill>
                          <a:effectLst/>
                          <a:latin typeface="Calibri" panose="020F0502020204030204" pitchFamily="34" charset="0"/>
                        </a:rPr>
                        <a:t>Value</a:t>
                      </a:r>
                      <a:endParaRPr kumimoji="0" lang="en-US" sz="18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rPFS by central review, mo</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0.55 (0.39-0.78)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time to symptomatic progression,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0.54 (0.35-0.85)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time to initiation of cytotoxic chemotherapy, mo</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0.56 (0.35-0.90)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0.88 (0.58-1.34)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93928965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Time to worst pain intensity,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0.70 (0.44-1.12)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8121463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Time to pain interference,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0.67 (0.40-1.12)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095538600"/>
                  </a:ext>
                </a:extLst>
              </a:tr>
            </a:tbl>
          </a:graphicData>
        </a:graphic>
      </p:graphicFrame>
    </p:spTree>
    <p:extLst>
      <p:ext uri="{BB962C8B-B14F-4D97-AF65-F5344CB8AC3E}">
        <p14:creationId xmlns:p14="http://schemas.microsoft.com/office/powerpoint/2010/main" val="22769352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8529A-E070-48E7-1D90-CD20F1FE0981}"/>
              </a:ext>
            </a:extLst>
          </p:cNvPr>
          <p:cNvSpPr>
            <a:spLocks noGrp="1"/>
          </p:cNvSpPr>
          <p:nvPr>
            <p:ph type="title"/>
          </p:nvPr>
        </p:nvSpPr>
        <p:spPr/>
        <p:txBody>
          <a:bodyPr/>
          <a:lstStyle/>
          <a:p>
            <a:r>
              <a:rPr lang="en-US" dirty="0"/>
              <a:t>MAGNITUDE: Safety Outcomes in HRR+ Subgroup</a:t>
            </a:r>
          </a:p>
        </p:txBody>
      </p:sp>
      <p:sp>
        <p:nvSpPr>
          <p:cNvPr id="5" name="Text Box 15">
            <a:extLst>
              <a:ext uri="{FF2B5EF4-FFF2-40B4-BE49-F238E27FC236}">
                <a16:creationId xmlns:a16="http://schemas.microsoft.com/office/drawing/2014/main" id="{CDCA21F8-250D-99EE-DF45-3BB06F7E3169}"/>
              </a:ext>
            </a:extLst>
          </p:cNvPr>
          <p:cNvSpPr txBox="1">
            <a:spLocks noChangeArrowheads="1"/>
          </p:cNvSpPr>
          <p:nvPr/>
        </p:nvSpPr>
        <p:spPr bwMode="auto">
          <a:xfrm>
            <a:off x="412751" y="6388915"/>
            <a:ext cx="87213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nl-NL" altLang="en-US" sz="1200" b="0" spc="-10" dirty="0">
                <a:solidFill>
                  <a:srgbClr val="455560"/>
                </a:solidFill>
                <a:latin typeface="Calibri" panose="020F0502020204030204" pitchFamily="34" charset="0"/>
                <a:cs typeface="Calibri" panose="020F0502020204030204" pitchFamily="34" charset="0"/>
              </a:rPr>
              <a:t>Efstathiou. ASCO GU 2023. Abstr 170.</a:t>
            </a:r>
            <a:endPar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3" name="Content Placeholder 2">
            <a:extLst>
              <a:ext uri="{FF2B5EF4-FFF2-40B4-BE49-F238E27FC236}">
                <a16:creationId xmlns:a16="http://schemas.microsoft.com/office/drawing/2014/main" id="{EE882FF9-260D-7024-4F9F-23849B4012BC}"/>
              </a:ext>
            </a:extLst>
          </p:cNvPr>
          <p:cNvSpPr>
            <a:spLocks noGrp="1"/>
          </p:cNvSpPr>
          <p:nvPr>
            <p:ph idx="1"/>
          </p:nvPr>
        </p:nvSpPr>
        <p:spPr>
          <a:xfrm>
            <a:off x="604675" y="1513047"/>
            <a:ext cx="10877529" cy="988853"/>
          </a:xfrm>
        </p:spPr>
        <p:txBody>
          <a:bodyPr/>
          <a:lstStyle/>
          <a:p>
            <a:r>
              <a:rPr lang="en-US" dirty="0"/>
              <a:t>Safety profile was consistent with previous analysis; no new safety signals reported</a:t>
            </a:r>
          </a:p>
        </p:txBody>
      </p:sp>
      <p:graphicFrame>
        <p:nvGraphicFramePr>
          <p:cNvPr id="6" name="Group 3">
            <a:extLst>
              <a:ext uri="{FF2B5EF4-FFF2-40B4-BE49-F238E27FC236}">
                <a16:creationId xmlns:a16="http://schemas.microsoft.com/office/drawing/2014/main" id="{88D9A9FA-71EF-5A4D-6FA6-AF0F61708427}"/>
              </a:ext>
            </a:extLst>
          </p:cNvPr>
          <p:cNvGraphicFramePr>
            <a:graphicFrameLocks/>
          </p:cNvGraphicFramePr>
          <p:nvPr>
            <p:extLst>
              <p:ext uri="{D42A27DB-BD31-4B8C-83A1-F6EECF244321}">
                <p14:modId xmlns:p14="http://schemas.microsoft.com/office/powerpoint/2010/main" val="309572554"/>
              </p:ext>
            </p:extLst>
          </p:nvPr>
        </p:nvGraphicFramePr>
        <p:xfrm>
          <a:off x="719138" y="2544114"/>
          <a:ext cx="10787061" cy="1889824"/>
        </p:xfrm>
        <a:graphic>
          <a:graphicData uri="http://schemas.openxmlformats.org/drawingml/2006/table">
            <a:tbl>
              <a:tblPr/>
              <a:tblGrid>
                <a:gridCol w="5219469">
                  <a:extLst>
                    <a:ext uri="{9D8B030D-6E8A-4147-A177-3AD203B41FA5}">
                      <a16:colId xmlns:a16="http://schemas.microsoft.com/office/drawing/2014/main" val="20000"/>
                    </a:ext>
                  </a:extLst>
                </a:gridCol>
                <a:gridCol w="2783796">
                  <a:extLst>
                    <a:ext uri="{9D8B030D-6E8A-4147-A177-3AD203B41FA5}">
                      <a16:colId xmlns:a16="http://schemas.microsoft.com/office/drawing/2014/main" val="20001"/>
                    </a:ext>
                  </a:extLst>
                </a:gridCol>
                <a:gridCol w="2783796">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Most Frequent AEs (Any Causality),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Niraparib + AAP</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Placebo + AAP</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Anemia</a:t>
                      </a:r>
                      <a:endPar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Constipation</a:t>
                      </a:r>
                      <a:endPar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9501411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69F13-BB3A-6D50-142E-B4B2320257F4}"/>
              </a:ext>
            </a:extLst>
          </p:cNvPr>
          <p:cNvSpPr>
            <a:spLocks noGrp="1"/>
          </p:cNvSpPr>
          <p:nvPr>
            <p:ph type="title"/>
          </p:nvPr>
        </p:nvSpPr>
        <p:spPr/>
        <p:txBody>
          <a:bodyPr/>
          <a:lstStyle/>
          <a:p>
            <a:r>
              <a:rPr lang="en-US" dirty="0"/>
              <a:t>MAGNITUDE: Investigators’ Conclusions</a:t>
            </a:r>
          </a:p>
        </p:txBody>
      </p:sp>
      <p:sp>
        <p:nvSpPr>
          <p:cNvPr id="3" name="Content Placeholder 2">
            <a:extLst>
              <a:ext uri="{FF2B5EF4-FFF2-40B4-BE49-F238E27FC236}">
                <a16:creationId xmlns:a16="http://schemas.microsoft.com/office/drawing/2014/main" id="{99AF3CA3-C065-0A0B-6B24-ED17B8241343}"/>
              </a:ext>
            </a:extLst>
          </p:cNvPr>
          <p:cNvSpPr>
            <a:spLocks noGrp="1"/>
          </p:cNvSpPr>
          <p:nvPr>
            <p:ph idx="1"/>
          </p:nvPr>
        </p:nvSpPr>
        <p:spPr/>
        <p:txBody>
          <a:bodyPr/>
          <a:lstStyle/>
          <a:p>
            <a:r>
              <a:rPr lang="en-US" dirty="0"/>
              <a:t>At median follow-up of 26.8 mo, patients with mCRPC and </a:t>
            </a:r>
            <a:r>
              <a:rPr lang="en-US" i="1" dirty="0"/>
              <a:t>BRCA </a:t>
            </a:r>
            <a:r>
              <a:rPr lang="en-US" dirty="0"/>
              <a:t>alterations who received niraparib + AAP had significant improvement in rPFS compared with AAP alone (median: 19.5 vs 10.9 mo; HR: 0.55; </a:t>
            </a:r>
            <a:br>
              <a:rPr lang="en-US" dirty="0"/>
            </a:br>
            <a:r>
              <a:rPr lang="en-US" i="1" dirty="0"/>
              <a:t>P </a:t>
            </a:r>
            <a:r>
              <a:rPr lang="en-US" dirty="0"/>
              <a:t>= .0007)</a:t>
            </a:r>
            <a:r>
              <a:rPr lang="en-US" baseline="30000" dirty="0"/>
              <a:t>1</a:t>
            </a:r>
            <a:endParaRPr lang="en-US" dirty="0"/>
          </a:p>
          <a:p>
            <a:pPr lvl="1"/>
            <a:r>
              <a:rPr lang="en-US" dirty="0"/>
              <a:t>Findings highlight poor prognosis in this subgroup, as historical median rPFS with AAP alone in unselected population was 16.5 mo</a:t>
            </a:r>
            <a:r>
              <a:rPr lang="en-US" baseline="30000" dirty="0"/>
              <a:t>2</a:t>
            </a:r>
          </a:p>
          <a:p>
            <a:pPr lvl="1"/>
            <a:r>
              <a:rPr lang="en-US" dirty="0"/>
              <a:t>Time to symptomatic progression and time to initiation of chemotherapy also extended with addition of niraparib to AAP</a:t>
            </a:r>
          </a:p>
          <a:p>
            <a:r>
              <a:rPr lang="en-US" dirty="0"/>
              <a:t>These outcomes support importance of genetic testing in mCRPC </a:t>
            </a:r>
            <a:br>
              <a:rPr lang="en-US" dirty="0"/>
            </a:br>
            <a:r>
              <a:rPr lang="en-US" dirty="0"/>
              <a:t>and use of niraparib + AAP in patients with HRR+ mCRPC, particularly </a:t>
            </a:r>
            <a:br>
              <a:rPr lang="en-US" dirty="0"/>
            </a:br>
            <a:r>
              <a:rPr lang="en-US" dirty="0"/>
              <a:t>in patients with </a:t>
            </a:r>
            <a:r>
              <a:rPr lang="en-US" i="1" dirty="0"/>
              <a:t>BRCA </a:t>
            </a:r>
            <a:r>
              <a:rPr lang="en-US" dirty="0"/>
              <a:t>alterations</a:t>
            </a:r>
          </a:p>
        </p:txBody>
      </p:sp>
      <p:sp>
        <p:nvSpPr>
          <p:cNvPr id="4" name="Text Box 15">
            <a:extLst>
              <a:ext uri="{FF2B5EF4-FFF2-40B4-BE49-F238E27FC236}">
                <a16:creationId xmlns:a16="http://schemas.microsoft.com/office/drawing/2014/main" id="{6A55D1DF-BACA-AB49-EE32-90F2F7C37D52}"/>
              </a:ext>
            </a:extLst>
          </p:cNvPr>
          <p:cNvSpPr txBox="1">
            <a:spLocks noChangeArrowheads="1"/>
          </p:cNvSpPr>
          <p:nvPr/>
        </p:nvSpPr>
        <p:spPr bwMode="auto">
          <a:xfrm>
            <a:off x="412751" y="6388915"/>
            <a:ext cx="87213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nl-NL" altLang="en-US" sz="1200" b="0" spc="-10" dirty="0">
                <a:solidFill>
                  <a:srgbClr val="455560"/>
                </a:solidFill>
                <a:latin typeface="Calibri" panose="020F0502020204030204" pitchFamily="34" charset="0"/>
                <a:cs typeface="Calibri" panose="020F0502020204030204" pitchFamily="34" charset="0"/>
              </a:rPr>
              <a:t>1. Efstathiou. ASCO GU 2023. Abstr 170. 2. Ryan. NEJM. 2013;368:138. </a:t>
            </a:r>
            <a:endPar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022957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GU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analysis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400" b="0" dirty="0">
                <a:solidFill>
                  <a:schemeClr val="bg1"/>
                </a:solidFill>
              </a:rPr>
              <a:t>Bladder cancer</a:t>
            </a:r>
          </a:p>
          <a:p>
            <a:pPr marL="342900" indent="-342900">
              <a:spcBef>
                <a:spcPts val="600"/>
              </a:spcBef>
              <a:spcAft>
                <a:spcPts val="0"/>
              </a:spcAft>
              <a:buFont typeface="Wingdings" pitchFamily="2" charset="2"/>
              <a:buChar char="§"/>
              <a:defRPr/>
            </a:pPr>
            <a:r>
              <a:rPr lang="en-US" sz="2400" b="0" dirty="0">
                <a:solidFill>
                  <a:schemeClr val="bg1"/>
                </a:solidFill>
              </a:rPr>
              <a:t>Prostate cancer</a:t>
            </a:r>
          </a:p>
          <a:p>
            <a:pPr marL="342900" indent="-342900">
              <a:spcBef>
                <a:spcPts val="600"/>
              </a:spcBef>
              <a:spcAft>
                <a:spcPts val="0"/>
              </a:spcAft>
              <a:buFont typeface="Wingdings" pitchFamily="2" charset="2"/>
              <a:buChar char="§"/>
              <a:defRPr/>
            </a:pPr>
            <a:r>
              <a:rPr lang="en-US" sz="2400" b="0" dirty="0">
                <a:solidFill>
                  <a:schemeClr val="bg1"/>
                </a:solidFill>
              </a:rPr>
              <a:t>Renal cancer</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170_Efstathiou" id="{127047AE-510D-E349-A35B-EACE706B8AA0}" vid="{1A0CB8FE-4912-4B40-BE19-169297E21902}"/>
    </a:ext>
  </a:extLst>
</a:theme>
</file>

<file path=ppt/theme/theme2.xml><?xml version="1.0" encoding="utf-8"?>
<a:theme xmlns:a="http://schemas.openxmlformats.org/drawingml/2006/main" name="1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56M7VY3CDVN5-1732400791-2</_dlc_DocId>
    <_dlc_DocIdUrl xmlns="d54cbe69-32bd-412a-b004-9152f949605e">
      <Url>https://intranet.clinicaloptions.com/mews/oncology/ONC_2023_ASCO_GU_CF_(PRP5798)/170_Efstathiou/_layouts/15/DocIdRedir.aspx?ID=56M7VY3CDVN5-1732400791-2</Url>
      <Description>56M7VY3CDVN5-1732400791-2</Description>
    </_dlc_DocIdUrl>
    <Document_x0020_Category xmlns="53cc013e-bfd3-428d-b2f7-a696ef90ac56">Conference Capsule Slides</Document_x0020_Category>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3B7466D9AD79C48B3EF39EC32570DDE" ma:contentTypeVersion="1" ma:contentTypeDescription="Create a new document." ma:contentTypeScope="" ma:versionID="41ebf9377ee6a73a354f073989abff8f">
  <xsd:schema xmlns:xsd="http://www.w3.org/2001/XMLSchema" xmlns:xs="http://www.w3.org/2001/XMLSchema" xmlns:p="http://schemas.microsoft.com/office/2006/metadata/properties" xmlns:ns2="d54cbe69-32bd-412a-b004-9152f949605e" xmlns:ns3="53cc013e-bfd3-428d-b2f7-a696ef90ac56" targetNamespace="http://schemas.microsoft.com/office/2006/metadata/properties" ma:root="true" ma:fieldsID="49c266f039b9af6473c0093f5eae5984" ns2:_="" ns3:_="">
    <xsd:import namespace="d54cbe69-32bd-412a-b004-9152f949605e"/>
    <xsd:import namespace="53cc013e-bfd3-428d-b2f7-a696ef90ac56"/>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53cc013e-bfd3-428d-b2f7-a696ef90ac56"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LongProperties xmlns="http://schemas.microsoft.com/office/2006/metadata/long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5BA55BC3-5A03-47C2-8EC3-D964C3B5E779}">
  <ds:schemaRefs>
    <ds:schemaRef ds:uri="http://purl.org/dc/elements/1.1/"/>
    <ds:schemaRef ds:uri="http://schemas.microsoft.com/office/2006/documentManagement/types"/>
    <ds:schemaRef ds:uri="http://schemas.microsoft.com/office/2006/metadata/properties"/>
    <ds:schemaRef ds:uri="53cc013e-bfd3-428d-b2f7-a696ef90ac56"/>
    <ds:schemaRef ds:uri="http://www.w3.org/XML/1998/namespace"/>
    <ds:schemaRef ds:uri="http://purl.org/dc/terms/"/>
    <ds:schemaRef ds:uri="http://purl.org/dc/dcmitype/"/>
    <ds:schemaRef ds:uri="http://schemas.microsoft.com/office/infopath/2007/PartnerControls"/>
    <ds:schemaRef ds:uri="http://schemas.openxmlformats.org/package/2006/metadata/core-properties"/>
    <ds:schemaRef ds:uri="d54cbe69-32bd-412a-b004-9152f949605e"/>
  </ds:schemaRefs>
</ds:datastoreItem>
</file>

<file path=customXml/itemProps2.xml><?xml version="1.0" encoding="utf-8"?>
<ds:datastoreItem xmlns:ds="http://schemas.openxmlformats.org/officeDocument/2006/customXml" ds:itemID="{463FA1EC-285C-477D-AA1D-9B5D6DC693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53cc013e-bfd3-428d-b2f7-a696ef90ac5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2CC2BB1D-D6E8-4222-8E07-FEF747A4E9A1}">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1628</TotalTime>
  <Words>1467</Words>
  <Application>Microsoft Office PowerPoint</Application>
  <PresentationFormat>Widescreen</PresentationFormat>
  <Paragraphs>171</Paragraphs>
  <Slides>9</Slides>
  <Notes>9</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9</vt:i4>
      </vt:variant>
    </vt:vector>
  </HeadingPairs>
  <TitlesOfParts>
    <vt:vector size="15" baseType="lpstr">
      <vt:lpstr>Arial</vt:lpstr>
      <vt:lpstr>Calibri</vt:lpstr>
      <vt:lpstr>Times</vt:lpstr>
      <vt:lpstr>Wingdings</vt:lpstr>
      <vt:lpstr>2022_CCO_Template</vt:lpstr>
      <vt:lpstr>1_2022_CCO_Template</vt:lpstr>
      <vt:lpstr>MAGNITUDE: Update of Phase III Trial of  First-line Niraparib With Abiraterone Acetate and Prednisone in mCRPC With HRR Gene Alterations </vt:lpstr>
      <vt:lpstr>About These Slides</vt:lpstr>
      <vt:lpstr>MAGNITUDE: Background</vt:lpstr>
      <vt:lpstr>MAGNITUDE: Study Design</vt:lpstr>
      <vt:lpstr>MAGNITUDE: Baseline Characteristics (HRR+ Cohort)</vt:lpstr>
      <vt:lpstr>MAGNITUDE: rPFS and Secondary Outcomes  (BRCA Subgroup)</vt:lpstr>
      <vt:lpstr>MAGNITUDE: Safety Outcomes in HRR+ Subgroup</vt:lpstr>
      <vt:lpstr>MAGNITUDE: Investigators’ Conclusions</vt:lpstr>
      <vt:lpstr>Go Online for More CCO  Coverage of ASCO GU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MAGNITUDE: Update of Phase III Trial of First-line Niraparib With Abiraterone Acetate and Prednisone in mCRPC With HRR Gene Alterations </dc:title>
  <dc:creator>Preferred User</dc:creator>
  <cp:lastModifiedBy>Karen Freschi</cp:lastModifiedBy>
  <cp:revision>27</cp:revision>
  <cp:lastPrinted>2016-09-26T20:21:49Z</cp:lastPrinted>
  <dcterms:created xsi:type="dcterms:W3CDTF">2005-05-27T15:08:01Z</dcterms:created>
  <dcterms:modified xsi:type="dcterms:W3CDTF">2023-02-21T17:57:55Z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b3e5dfd1-776e-4e48-be8a-13ec971fc26a</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0x01010013B7466D9AD79C48B3EF39EC32570DDE</vt:lpwstr>
  </property>
  <property fmtid="{D5CDD505-2E9C-101B-9397-08002B2CF9AE}" pid="9" name="MediaServiceImageTags">
    <vt:lpwstr/>
  </property>
</Properties>
</file>