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9"/>
  </p:notesMasterIdLst>
  <p:handoutMasterIdLst>
    <p:handoutMasterId r:id="rId20"/>
  </p:handoutMasterIdLst>
  <p:sldIdLst>
    <p:sldId id="321" r:id="rId7"/>
    <p:sldId id="308" r:id="rId8"/>
    <p:sldId id="586" r:id="rId9"/>
    <p:sldId id="544" r:id="rId10"/>
    <p:sldId id="341" r:id="rId11"/>
    <p:sldId id="546" r:id="rId12"/>
    <p:sldId id="344" r:id="rId13"/>
    <p:sldId id="545" r:id="rId14"/>
    <p:sldId id="548" r:id="rId15"/>
    <p:sldId id="338" r:id="rId16"/>
    <p:sldId id="568" r:id="rId17"/>
    <p:sldId id="588" r:id="rId18"/>
  </p:sldIdLst>
  <p:sldSz cx="12192000" cy="6858000"/>
  <p:notesSz cx="7315200" cy="9601200"/>
  <p:custDataLst>
    <p:tags r:id="rId2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43"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3"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8" clrIdx="12">
    <p:extLst>
      <p:ext uri="{19B8F6BF-5375-455C-9EA6-DF929625EA0E}">
        <p15:presenceInfo xmlns:p15="http://schemas.microsoft.com/office/powerpoint/2012/main" userId="S::lfowler@practicingclinicians.com::bdc4c4d6-9ded-467c-b80c-330a0ea8ffe4" providerId="AD"/>
      </p:ext>
    </p:extLst>
  </p:cmAuthor>
  <p:cmAuthor id="14" name="Shara Pantry" initials="SP" lastIdx="1" clrIdx="13">
    <p:extLst>
      <p:ext uri="{19B8F6BF-5375-455C-9EA6-DF929625EA0E}">
        <p15:presenceInfo xmlns:p15="http://schemas.microsoft.com/office/powerpoint/2012/main" userId="S::spantry@clinicaloptions.com::b31b0cc1-a6e1-4e53-95b1-b758f73efb3c" providerId="AD"/>
      </p:ext>
    </p:extLst>
  </p:cmAuthor>
  <p:cmAuthor id="15" name="Christy Seals" initials="CS" lastIdx="4" clrIdx="14">
    <p:extLst>
      <p:ext uri="{19B8F6BF-5375-455C-9EA6-DF929625EA0E}">
        <p15:presenceInfo xmlns:p15="http://schemas.microsoft.com/office/powerpoint/2012/main" userId="S::cseals@clinicaloptions.com::0852e532-1f9e-4bbf-9b56-be19a9543a31" providerId="AD"/>
      </p:ext>
    </p:extLst>
  </p:cmAuthor>
  <p:cmAuthor id="16" name="clinicaloptions\randrie" initials="c" lastIdx="6" clrIdx="15">
    <p:extLst>
      <p:ext uri="{19B8F6BF-5375-455C-9EA6-DF929625EA0E}">
        <p15:presenceInfo xmlns:p15="http://schemas.microsoft.com/office/powerpoint/2012/main" userId="clinicaloptions\randri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89C6763-BA5D-4CD8-9693-7BE61D3C016C}" v="72" dt="2023-07-12T13:46:40.582"/>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525" autoAdjust="0"/>
    <p:restoredTop sz="94354" autoAdjust="0"/>
  </p:normalViewPr>
  <p:slideViewPr>
    <p:cSldViewPr snapToGrid="0" showGuides="1">
      <p:cViewPr varScale="1">
        <p:scale>
          <a:sx n="62" d="100"/>
          <a:sy n="62" d="100"/>
        </p:scale>
        <p:origin x="692" y="56"/>
      </p:cViewPr>
      <p:guideLst>
        <p:guide orient="horz" pos="4128"/>
        <p:guide orient="horz" pos="1008"/>
        <p:guide orient="horz" pos="4032"/>
        <p:guide orient="horz" pos="151"/>
        <p:guide orient="horz" pos="264"/>
        <p:guide orient="horz" pos="3912"/>
        <p:guide orient="horz"/>
        <p:guide pos="329"/>
        <p:guide pos="7407"/>
        <p:guide pos="3843"/>
        <p:guide pos="453"/>
        <p:guide pos="724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commentAuthors" Target="commentAuthors.xml"/><Relationship Id="rId27"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36496158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6349676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30248793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LGBTQ, lesbian, gay, bisexual, transgender, queer/questioning.</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711183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4583033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42533990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EMR, electronic medical record.</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653705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HCP, healthcare professional.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36754770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HCP, healthcare professional; HPV, human papillomavirus.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970641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l" defTabSz="1217168" rtl="0" eaLnBrk="1" fontAlgn="auto" latinLnBrk="0" hangingPunct="0">
              <a:lnSpc>
                <a:spcPct val="100000"/>
              </a:lnSpc>
              <a:spcBef>
                <a:spcPct val="0"/>
              </a:spcBef>
              <a:spcAft>
                <a:spcPts val="0"/>
              </a:spcAft>
              <a:buClrTx/>
              <a:buSzTx/>
              <a:buFontTx/>
              <a:buNone/>
              <a:tabLst/>
              <a:defRPr/>
            </a:pPr>
            <a:fld id="{52293E11-97E1-4AFF-B992-260501D5E438}" type="slidenum">
              <a:rPr kumimoji="0" lang="en-US" altLang="en-US" sz="1200" b="1" i="0" u="none" strike="noStrike" kern="0" cap="none" spc="0" normalizeH="0" baseline="0" noProof="0" smtClean="0">
                <a:ln>
                  <a:noFill/>
                </a:ln>
                <a:solidFill>
                  <a:srgbClr val="000000"/>
                </a:solidFill>
                <a:effectLst/>
                <a:uLnTx/>
                <a:uFillTx/>
                <a:latin typeface="Arial" panose="020B0604020202020204" pitchFamily="34" charset="0"/>
                <a:cs typeface="Helvetica"/>
                <a:sym typeface="Helvetica"/>
              </a:rPr>
              <a:pPr marL="0" marR="0" lvl="0" indent="0" algn="l" defTabSz="1217168" rtl="0" eaLnBrk="1" fontAlgn="auto" latinLnBrk="0" hangingPunct="0">
                <a:lnSpc>
                  <a:spcPct val="100000"/>
                </a:lnSpc>
                <a:spcBef>
                  <a:spcPct val="0"/>
                </a:spcBef>
                <a:spcAft>
                  <a:spcPts val="0"/>
                </a:spcAft>
                <a:buClrTx/>
                <a:buSzTx/>
                <a:buFontTx/>
                <a:buNone/>
                <a:tabLst/>
                <a:defRPr/>
              </a:pPr>
              <a:t>12</a:t>
            </a:fld>
            <a:endParaRPr kumimoji="0" lang="en-US" altLang="en-US" sz="1200" b="1" i="0" u="none" strike="noStrike" kern="0" cap="none" spc="0" normalizeH="0" baseline="0" noProof="0" dirty="0">
              <a:ln>
                <a:noFill/>
              </a:ln>
              <a:solidFill>
                <a:srgbClr val="000000"/>
              </a:solidFill>
              <a:effectLst/>
              <a:uLnTx/>
              <a:uFillTx/>
              <a:latin typeface="Arial" panose="020B0604020202020204" pitchFamily="34" charset="0"/>
              <a:cs typeface="Helvetica"/>
              <a:sym typeface="Helvetica"/>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EFC99CA6-0ABC-D4A8-ED32-2D9B7F75D304}"/>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DB8F260B-5E30-191B-BB68-60BEC2E33F0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A6CE82E-3537-F0FC-E6D7-6AD4F68E7ED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9550992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3860757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218923D4-7CAC-9E8E-4150-035753FAE8B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C87124A6-FB26-2397-632E-A581D3D85E77}"/>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9CF6DD14-2174-F99B-B5A1-CB5CF036C4B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1E521945-FD36-6D84-8B57-099762449E2C}"/>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99092829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288569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2" name="Group 1">
            <a:extLst>
              <a:ext uri="{FF2B5EF4-FFF2-40B4-BE49-F238E27FC236}">
                <a16:creationId xmlns:a16="http://schemas.microsoft.com/office/drawing/2014/main" id="{303B1024-2BD2-AF9F-C11A-1B7030612285}"/>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6E9D9BE9-08A9-EDB2-4AB1-E9B00F9DBF6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A478FD61-C655-4362-3B0A-A83C07E2CD4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57967234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9683646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00ED38C5-DF70-C3E9-C0AC-DB8BCD01E2B8}"/>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1C73E161-5A2E-E0E5-73DF-A323A714B53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3FCE858B-DA22-F146-8E2C-8F33414E91F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50055454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27393077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D12A9CE-F136-ED02-B8D2-33805A52D42E}"/>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2DDF9411-4A52-F6A1-D802-654B47B2E43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19A790D-8CED-A649-AAD0-65BDADB9FCC9}"/>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68563775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060289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pic>
        <p:nvPicPr>
          <p:cNvPr id="10" name="Picture 9" descr="A picture containing icon&#10;&#10;Description automatically generated">
            <a:extLst>
              <a:ext uri="{FF2B5EF4-FFF2-40B4-BE49-F238E27FC236}">
                <a16:creationId xmlns:a16="http://schemas.microsoft.com/office/drawing/2014/main" id="{42E79C8A-E7C4-431E-B7EE-896656B4782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72" r:id="rId3"/>
    <p:sldLayoutId id="2147484657" r:id="rId4"/>
    <p:sldLayoutId id="2147484658" r:id="rId5"/>
    <p:sldLayoutId id="2147484673" r:id="rId6"/>
    <p:sldLayoutId id="2147484659" r:id="rId7"/>
    <p:sldLayoutId id="2147484674" r:id="rId8"/>
    <p:sldLayoutId id="2147484660" r:id="rId9"/>
    <p:sldLayoutId id="2147484675" r:id="rId10"/>
    <p:sldLayoutId id="2147484661" r:id="rId11"/>
    <p:sldLayoutId id="214748467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7.png"/><Relationship Id="rId4" Type="http://schemas.openxmlformats.org/officeDocument/2006/relationships/image" Target="../media/image6.jpg"/></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0871203" cy="2057400"/>
          </a:xfrm>
        </p:spPr>
        <p:txBody>
          <a:bodyPr>
            <a:normAutofit/>
          </a:bodyPr>
          <a:lstStyle/>
          <a:p>
            <a:r>
              <a:rPr lang="en-US" altLang="en-US" sz="4000" dirty="0"/>
              <a:t>Best Practices for Interacting With </a:t>
            </a:r>
            <a:br>
              <a:rPr lang="en-US" altLang="en-US" sz="4000" dirty="0"/>
            </a:br>
            <a:r>
              <a:rPr lang="en-US" altLang="en-US" sz="4000" dirty="0"/>
              <a:t>Transgender Patients Across the </a:t>
            </a:r>
            <a:br>
              <a:rPr lang="en-US" altLang="en-US" sz="4000" dirty="0"/>
            </a:br>
            <a:r>
              <a:rPr lang="en-US" altLang="en-US" sz="4000" dirty="0"/>
              <a:t>Care Continuum: Key Takeaways</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396600"/>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an educational grant from Merck Sharp &amp; Dohme Corp.</a:t>
            </a:r>
          </a:p>
        </p:txBody>
      </p:sp>
      <p:pic>
        <p:nvPicPr>
          <p:cNvPr id="5" name="Picture 4" descr="A picture containing graphical user interface&#10;&#10;Description automatically generated">
            <a:extLst>
              <a:ext uri="{FF2B5EF4-FFF2-40B4-BE49-F238E27FC236}">
                <a16:creationId xmlns:a16="http://schemas.microsoft.com/office/drawing/2014/main" id="{F394971C-5F8B-4BD9-882E-D9BABFEE2A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288" y="239713"/>
            <a:ext cx="2021881" cy="107939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3" name="Group 2">
            <a:extLst>
              <a:ext uri="{FF2B5EF4-FFF2-40B4-BE49-F238E27FC236}">
                <a16:creationId xmlns:a16="http://schemas.microsoft.com/office/drawing/2014/main" id="{B001CCBA-5DA0-B0E4-81B8-18E18A35C17C}"/>
              </a:ext>
            </a:extLst>
          </p:cNvPr>
          <p:cNvGrpSpPr/>
          <p:nvPr/>
        </p:nvGrpSpPr>
        <p:grpSpPr>
          <a:xfrm>
            <a:off x="3841029" y="3434848"/>
            <a:ext cx="4509943" cy="615278"/>
            <a:chOff x="4156075" y="3330939"/>
            <a:chExt cx="4509943" cy="615278"/>
          </a:xfrm>
        </p:grpSpPr>
        <p:sp>
          <p:nvSpPr>
            <p:cNvPr id="4" name="Rectangle 7">
              <a:extLst>
                <a:ext uri="{FF2B5EF4-FFF2-40B4-BE49-F238E27FC236}">
                  <a16:creationId xmlns:a16="http://schemas.microsoft.com/office/drawing/2014/main" id="{FD02184F-5A75-0734-CC11-FE5FAC407023}"/>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a:solidFill>
                    <a:schemeClr val="bg2"/>
                  </a:solidFill>
                  <a:latin typeface="Calibri" panose="020F0502020204030204" pitchFamily="34" charset="0"/>
                </a:rPr>
                <a:t>Slide credit: </a:t>
              </a:r>
              <a:r>
                <a:rPr lang="en-US" altLang="en-US" sz="2000" b="0">
                  <a:solidFill>
                    <a:schemeClr val="bg2"/>
                  </a:solidFill>
                  <a:latin typeface="Calibri" panose="020F0502020204030204" pitchFamily="34" charset="0"/>
                  <a:hlinkClick r:id="rId4"/>
                </a:rPr>
                <a:t>clinicaloptions.com</a:t>
              </a:r>
              <a:endParaRPr lang="en-US" altLang="en-US" sz="2000" b="0">
                <a:solidFill>
                  <a:schemeClr val="bg2"/>
                </a:solidFill>
                <a:latin typeface="Calibri" panose="020F0502020204030204" pitchFamily="34" charset="0"/>
              </a:endParaRPr>
            </a:p>
          </p:txBody>
        </p:sp>
        <p:pic>
          <p:nvPicPr>
            <p:cNvPr id="5" name="Picture 4">
              <a:extLst>
                <a:ext uri="{FF2B5EF4-FFF2-40B4-BE49-F238E27FC236}">
                  <a16:creationId xmlns:a16="http://schemas.microsoft.com/office/drawing/2014/main" id="{95D448E4-C2C8-EC61-4455-965897DAD40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3CC71-A17E-5826-565C-FA8816CB7B8B}"/>
              </a:ext>
            </a:extLst>
          </p:cNvPr>
          <p:cNvSpPr>
            <a:spLocks noGrp="1"/>
          </p:cNvSpPr>
          <p:nvPr>
            <p:ph type="title"/>
          </p:nvPr>
        </p:nvSpPr>
        <p:spPr/>
        <p:txBody>
          <a:bodyPr/>
          <a:lstStyle/>
          <a:p>
            <a:r>
              <a:rPr lang="en-US" dirty="0"/>
              <a:t>Faculty Disclosures</a:t>
            </a:r>
          </a:p>
        </p:txBody>
      </p:sp>
      <p:sp>
        <p:nvSpPr>
          <p:cNvPr id="3" name="Content Placeholder 2">
            <a:extLst>
              <a:ext uri="{FF2B5EF4-FFF2-40B4-BE49-F238E27FC236}">
                <a16:creationId xmlns:a16="http://schemas.microsoft.com/office/drawing/2014/main" id="{18F9D301-2FE0-37C0-9CF5-CCA375029C1E}"/>
              </a:ext>
            </a:extLst>
          </p:cNvPr>
          <p:cNvSpPr>
            <a:spLocks noGrp="1"/>
          </p:cNvSpPr>
          <p:nvPr>
            <p:ph idx="1"/>
          </p:nvPr>
        </p:nvSpPr>
        <p:spPr/>
        <p:txBody>
          <a:bodyPr/>
          <a:lstStyle/>
          <a:p>
            <a:pPr marL="0" indent="0">
              <a:buNone/>
            </a:pPr>
            <a:r>
              <a:rPr lang="en-US" b="1" dirty="0">
                <a:solidFill>
                  <a:schemeClr val="accent3"/>
                </a:solidFill>
              </a:rPr>
              <a:t>Madeline B. Deutsch, MD, MPH,</a:t>
            </a:r>
            <a:r>
              <a:rPr lang="en-US" dirty="0"/>
              <a:t> has no relevant financial relationships to disclose.</a:t>
            </a:r>
          </a:p>
        </p:txBody>
      </p:sp>
    </p:spTree>
    <p:extLst>
      <p:ext uri="{BB962C8B-B14F-4D97-AF65-F5344CB8AC3E}">
        <p14:creationId xmlns:p14="http://schemas.microsoft.com/office/powerpoint/2010/main" val="11566498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BD112-EE1C-80B2-72BA-2DB3E8062981}"/>
              </a:ext>
            </a:extLst>
          </p:cNvPr>
          <p:cNvSpPr>
            <a:spLocks noGrp="1"/>
          </p:cNvSpPr>
          <p:nvPr>
            <p:ph type="title"/>
          </p:nvPr>
        </p:nvSpPr>
        <p:spPr/>
        <p:txBody>
          <a:bodyPr/>
          <a:lstStyle/>
          <a:p>
            <a:r>
              <a:rPr lang="en-US" dirty="0"/>
              <a:t>First Contact With a Transgender Patient: </a:t>
            </a:r>
            <a:br>
              <a:rPr lang="en-US" dirty="0"/>
            </a:br>
            <a:r>
              <a:rPr lang="en-US" dirty="0"/>
              <a:t>Best Practices on the Phone</a:t>
            </a:r>
          </a:p>
        </p:txBody>
      </p:sp>
      <p:sp>
        <p:nvSpPr>
          <p:cNvPr id="13" name="Content Placeholder 12">
            <a:extLst>
              <a:ext uri="{FF2B5EF4-FFF2-40B4-BE49-F238E27FC236}">
                <a16:creationId xmlns:a16="http://schemas.microsoft.com/office/drawing/2014/main" id="{7407B1B9-0917-5669-EE0D-BD086DD55B94}"/>
              </a:ext>
            </a:extLst>
          </p:cNvPr>
          <p:cNvSpPr>
            <a:spLocks noGrp="1"/>
          </p:cNvSpPr>
          <p:nvPr>
            <p:ph idx="1"/>
          </p:nvPr>
        </p:nvSpPr>
        <p:spPr/>
        <p:txBody>
          <a:bodyPr/>
          <a:lstStyle/>
          <a:p>
            <a:pPr>
              <a:buFont typeface="Wingdings" panose="05000000000000000000" pitchFamily="2" charset="2"/>
              <a:buChar char="ü"/>
            </a:pPr>
            <a:r>
              <a:rPr lang="en-US" sz="3200" dirty="0"/>
              <a:t>Be honest about your clinic’s experience caring for transgender patients and any uncertainty you may have</a:t>
            </a:r>
          </a:p>
          <a:p>
            <a:pPr>
              <a:buFont typeface="Wingdings" panose="05000000000000000000" pitchFamily="2" charset="2"/>
              <a:buChar char="ü"/>
            </a:pPr>
            <a:r>
              <a:rPr lang="en-US" sz="3200" kern="1200" dirty="0">
                <a:latin typeface="Calibri" panose="020F0502020204030204" pitchFamily="34" charset="0"/>
                <a:cs typeface="Calibri" panose="020F0502020204030204" pitchFamily="34" charset="0"/>
              </a:rPr>
              <a:t>Offer to get additional information</a:t>
            </a:r>
          </a:p>
          <a:p>
            <a:pPr>
              <a:buFont typeface="Wingdings" panose="05000000000000000000" pitchFamily="2" charset="2"/>
              <a:buChar char="ü"/>
            </a:pPr>
            <a:r>
              <a:rPr lang="en-US" sz="3200" kern="1200" dirty="0">
                <a:latin typeface="Calibri" panose="020F0502020204030204" pitchFamily="34" charset="0"/>
                <a:cs typeface="Calibri" panose="020F0502020204030204" pitchFamily="34" charset="0"/>
              </a:rPr>
              <a:t>Express commitment to understanding patients’ needs and  ensuring they are comfortable and receive optimal care</a:t>
            </a:r>
          </a:p>
          <a:p>
            <a:pPr>
              <a:buFont typeface="Wingdings" panose="05000000000000000000" pitchFamily="2" charset="2"/>
              <a:buChar char="ü"/>
            </a:pPr>
            <a:endParaRPr lang="en-US" sz="3200" kern="1200" dirty="0">
              <a:latin typeface="Calibri" panose="020F0502020204030204" pitchFamily="34" charset="0"/>
              <a:cs typeface="Calibri" panose="020F0502020204030204" pitchFamily="34" charset="0"/>
            </a:endParaRPr>
          </a:p>
          <a:p>
            <a:pPr>
              <a:buFont typeface="Wingdings" panose="05000000000000000000" pitchFamily="2" charset="2"/>
              <a:buChar char="ü"/>
            </a:pPr>
            <a:endParaRPr lang="en-US" sz="3200" dirty="0"/>
          </a:p>
          <a:p>
            <a:pPr>
              <a:buFont typeface="Wingdings" panose="05000000000000000000" pitchFamily="2" charset="2"/>
              <a:buChar char="ü"/>
            </a:pPr>
            <a:endParaRPr lang="en-US" sz="3200" dirty="0"/>
          </a:p>
        </p:txBody>
      </p:sp>
    </p:spTree>
    <p:extLst>
      <p:ext uri="{BB962C8B-B14F-4D97-AF65-F5344CB8AC3E}">
        <p14:creationId xmlns:p14="http://schemas.microsoft.com/office/powerpoint/2010/main" val="32050851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1FECD08-9AD5-3EC1-D37B-AFC39B6DC5F2}"/>
              </a:ext>
            </a:extLst>
          </p:cNvPr>
          <p:cNvSpPr>
            <a:spLocks noGrp="1"/>
          </p:cNvSpPr>
          <p:nvPr>
            <p:ph type="title"/>
          </p:nvPr>
        </p:nvSpPr>
        <p:spPr/>
        <p:txBody>
          <a:bodyPr/>
          <a:lstStyle/>
          <a:p>
            <a:r>
              <a:rPr lang="en-US" dirty="0"/>
              <a:t>Language Matters: Overview of Key Terminology</a:t>
            </a:r>
          </a:p>
        </p:txBody>
      </p:sp>
      <p:sp>
        <p:nvSpPr>
          <p:cNvPr id="34" name="Text Box 11">
            <a:extLst>
              <a:ext uri="{FF2B5EF4-FFF2-40B4-BE49-F238E27FC236}">
                <a16:creationId xmlns:a16="http://schemas.microsoft.com/office/drawing/2014/main" id="{5A6B3E1B-5A87-1CA8-D1AC-64AA7716AA72}"/>
              </a:ext>
            </a:extLst>
          </p:cNvPr>
          <p:cNvSpPr txBox="1">
            <a:spLocks noChangeArrowheads="1"/>
          </p:cNvSpPr>
          <p:nvPr/>
        </p:nvSpPr>
        <p:spPr bwMode="auto">
          <a:xfrm>
            <a:off x="426696" y="6381621"/>
            <a:ext cx="946495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Labanca. Int J Gynecol Cancer. 2020;30:1990. transstudent.org/gender.  </a:t>
            </a:r>
          </a:p>
        </p:txBody>
      </p:sp>
      <p:graphicFrame>
        <p:nvGraphicFramePr>
          <p:cNvPr id="3" name="Group 3">
            <a:extLst>
              <a:ext uri="{FF2B5EF4-FFF2-40B4-BE49-F238E27FC236}">
                <a16:creationId xmlns:a16="http://schemas.microsoft.com/office/drawing/2014/main" id="{E3BD65C8-DB16-6479-4191-F6B431DC9059}"/>
              </a:ext>
            </a:extLst>
          </p:cNvPr>
          <p:cNvGraphicFramePr>
            <a:graphicFrameLocks/>
          </p:cNvGraphicFramePr>
          <p:nvPr>
            <p:extLst>
              <p:ext uri="{D42A27DB-BD31-4B8C-83A1-F6EECF244321}">
                <p14:modId xmlns:p14="http://schemas.microsoft.com/office/powerpoint/2010/main" val="1440570818"/>
              </p:ext>
            </p:extLst>
          </p:nvPr>
        </p:nvGraphicFramePr>
        <p:xfrm>
          <a:off x="732357" y="1611071"/>
          <a:ext cx="5376672" cy="4328224"/>
        </p:xfrm>
        <a:graphic>
          <a:graphicData uri="http://schemas.openxmlformats.org/drawingml/2006/table">
            <a:tbl>
              <a:tblPr/>
              <a:tblGrid>
                <a:gridCol w="2688336">
                  <a:extLst>
                    <a:ext uri="{9D8B030D-6E8A-4147-A177-3AD203B41FA5}">
                      <a16:colId xmlns:a16="http://schemas.microsoft.com/office/drawing/2014/main" val="20000"/>
                    </a:ext>
                  </a:extLst>
                </a:gridCol>
                <a:gridCol w="2688336">
                  <a:extLst>
                    <a:ext uri="{9D8B030D-6E8A-4147-A177-3AD203B41FA5}">
                      <a16:colId xmlns:a16="http://schemas.microsoft.com/office/drawing/2014/main" val="20001"/>
                    </a:ext>
                  </a:extLst>
                </a:gridCol>
              </a:tblGrid>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Sex Assigned at Birth</a:t>
                      </a:r>
                    </a:p>
                  </a:txBody>
                  <a:tcPr marL="121699" marR="121699" marT="45728" marB="45728" anchor="ctr" horzOverflow="overflow">
                    <a:lnL w="12700" cap="flat" cmpd="sng" algn="ctr">
                      <a:noFill/>
                      <a:prstDash val="solid"/>
                      <a:round/>
                      <a:headEnd type="none" w="med" len="med"/>
                      <a:tailEnd type="none" w="med" len="med"/>
                    </a:lnL>
                    <a:lnR w="762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Gender Identity</a:t>
                      </a:r>
                    </a:p>
                  </a:txBody>
                  <a:tcPr marL="121699" marR="121699" marT="45728" marB="45728" anchor="ctr" horzOverflow="overflow">
                    <a:lnL w="762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0">
                <a:tc>
                  <a:txBody>
                    <a:bodyPr/>
                    <a:lstStyle/>
                    <a:p>
                      <a:pPr marL="295275" marR="0" lvl="0" indent="-28416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Female</a:t>
                      </a:r>
                    </a:p>
                    <a:p>
                      <a:pPr marL="295275" marR="0" lvl="0" indent="-28416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Male</a:t>
                      </a:r>
                    </a:p>
                    <a:p>
                      <a:pPr marL="295275" marR="0" lvl="0" indent="-28416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Intersex</a:t>
                      </a:r>
                    </a:p>
                  </a:txBody>
                  <a:tcPr marL="121699" marR="121699" marT="45728" marB="45728" horzOverflow="overflow">
                    <a:lnL w="12700" cap="flat" cmpd="sng" algn="ctr">
                      <a:noFill/>
                      <a:prstDash val="solid"/>
                      <a:round/>
                      <a:headEnd type="none" w="med" len="med"/>
                      <a:tailEnd type="none" w="med" len="med"/>
                    </a:lnL>
                    <a:lnR w="762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marL="295275" marR="0" lvl="0" indent="-28416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Female</a:t>
                      </a:r>
                    </a:p>
                    <a:p>
                      <a:pPr marL="295275" marR="0" lvl="0" indent="-28416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Male</a:t>
                      </a:r>
                    </a:p>
                    <a:p>
                      <a:pPr marL="295275" marR="0" lvl="0" indent="-28416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Nonbinary</a:t>
                      </a:r>
                    </a:p>
                    <a:p>
                      <a:pPr marL="295275" marR="0" lvl="0" indent="-28416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Transgender</a:t>
                      </a:r>
                    </a:p>
                    <a:p>
                      <a:pPr marL="295275" marR="0" lvl="0" indent="-28416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Cisgender</a:t>
                      </a:r>
                    </a:p>
                    <a:p>
                      <a:pPr marL="295275" marR="0" lvl="0" indent="-28416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Additional genders</a:t>
                      </a:r>
                    </a:p>
                  </a:txBody>
                  <a:tcPr marL="121699" marR="121699" marT="45728" marB="45728" horzOverflow="overflow">
                    <a:lnL w="762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Sexual Orientation</a:t>
                      </a:r>
                    </a:p>
                  </a:txBody>
                  <a:tcPr marL="121699" marR="121699" marT="45728" marB="45728" anchor="ctr" horzOverflow="overflow">
                    <a:lnL w="12700" cap="flat" cmpd="sng" algn="ctr">
                      <a:no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Pronouns</a:t>
                      </a:r>
                    </a:p>
                  </a:txBody>
                  <a:tcPr marL="121699" marR="121699" marT="45728" marB="45728" anchor="ctr" horzOverflow="overflow">
                    <a:lnL w="762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762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solidFill>
                  </a:tcPr>
                </a:tc>
                <a:extLst>
                  <a:ext uri="{0D108BD9-81ED-4DB2-BD59-A6C34878D82A}">
                    <a16:rowId xmlns:a16="http://schemas.microsoft.com/office/drawing/2014/main" val="10003"/>
                  </a:ext>
                </a:extLst>
              </a:tr>
              <a:tr h="0">
                <a:tc>
                  <a:txBody>
                    <a:bodyPr/>
                    <a:lstStyle/>
                    <a:p>
                      <a:pPr marL="295275" marR="0" lvl="0" indent="-28416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Gay </a:t>
                      </a:r>
                    </a:p>
                    <a:p>
                      <a:pPr marL="295275" marR="0" lvl="0" indent="-28416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Straight</a:t>
                      </a:r>
                    </a:p>
                    <a:p>
                      <a:pPr marL="295275" marR="0" lvl="0" indent="-28416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Bisexual</a:t>
                      </a:r>
                    </a:p>
                    <a:p>
                      <a:pPr marL="295275" marR="0" lvl="0" indent="-28416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Pansexual</a:t>
                      </a:r>
                    </a:p>
                    <a:p>
                      <a:pPr marL="295275" marR="0" lvl="0" indent="-28416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Asexual (ACE)</a:t>
                      </a:r>
                    </a:p>
                  </a:txBody>
                  <a:tcPr marL="121699" marR="121699" marT="45728" marB="45728" horzOverflow="overflow">
                    <a:lnL w="12700" cap="flat" cmpd="sng" algn="ctr">
                      <a:noFill/>
                      <a:prstDash val="solid"/>
                      <a:round/>
                      <a:headEnd type="none" w="med" len="med"/>
                      <a:tailEnd type="none" w="med" len="med"/>
                    </a:lnL>
                    <a:lnR w="762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95275" marR="0" lvl="0" indent="-28416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She/her</a:t>
                      </a:r>
                    </a:p>
                    <a:p>
                      <a:pPr marL="295275" marR="0" lvl="0" indent="-28416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He/him</a:t>
                      </a:r>
                    </a:p>
                    <a:p>
                      <a:pPr marL="295275" marR="0" lvl="0" indent="-28416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They/them</a:t>
                      </a:r>
                    </a:p>
                    <a:p>
                      <a:pPr marL="295275" marR="0" lvl="0" indent="-28416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Ze/zim</a:t>
                      </a:r>
                    </a:p>
                  </a:txBody>
                  <a:tcPr marL="121699" marR="121699" marT="45728" marB="45728" horzOverflow="overflow">
                    <a:lnL w="762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pic>
        <p:nvPicPr>
          <p:cNvPr id="1026" name="Picture 2">
            <a:extLst>
              <a:ext uri="{FF2B5EF4-FFF2-40B4-BE49-F238E27FC236}">
                <a16:creationId xmlns:a16="http://schemas.microsoft.com/office/drawing/2014/main" id="{7D838BD1-B0F2-90FC-8802-F9FF318979C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27144" y="1650926"/>
            <a:ext cx="5507656" cy="425560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4D341D57-57E9-138A-59DF-3D6DDE5047B5}"/>
              </a:ext>
            </a:extLst>
          </p:cNvPr>
          <p:cNvSpPr txBox="1"/>
          <p:nvPr/>
        </p:nvSpPr>
        <p:spPr bwMode="auto">
          <a:xfrm>
            <a:off x="6634321" y="5841322"/>
            <a:ext cx="49424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Note: Use of “additional” genders is preferred to “other” genders.</a:t>
            </a:r>
          </a:p>
        </p:txBody>
      </p:sp>
    </p:spTree>
    <p:extLst>
      <p:ext uri="{BB962C8B-B14F-4D97-AF65-F5344CB8AC3E}">
        <p14:creationId xmlns:p14="http://schemas.microsoft.com/office/powerpoint/2010/main" val="11809274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B9400-8EC8-4D9D-B860-C355CC6FB130}"/>
              </a:ext>
            </a:extLst>
          </p:cNvPr>
          <p:cNvSpPr>
            <a:spLocks noGrp="1"/>
          </p:cNvSpPr>
          <p:nvPr>
            <p:ph type="title"/>
          </p:nvPr>
        </p:nvSpPr>
        <p:spPr/>
        <p:txBody>
          <a:bodyPr/>
          <a:lstStyle/>
          <a:p>
            <a:r>
              <a:rPr lang="en-US" dirty="0"/>
              <a:t>An Inclusive Waiting Room Atmosphere and </a:t>
            </a:r>
            <a:br>
              <a:rPr lang="en-US" dirty="0"/>
            </a:br>
            <a:r>
              <a:rPr lang="en-US" dirty="0"/>
              <a:t>Front Desk Experience</a:t>
            </a:r>
          </a:p>
        </p:txBody>
      </p:sp>
      <p:sp>
        <p:nvSpPr>
          <p:cNvPr id="3" name="Content Placeholder 2">
            <a:extLst>
              <a:ext uri="{FF2B5EF4-FFF2-40B4-BE49-F238E27FC236}">
                <a16:creationId xmlns:a16="http://schemas.microsoft.com/office/drawing/2014/main" id="{C21E1962-D65A-43F6-B122-BA605366EB5E}"/>
              </a:ext>
            </a:extLst>
          </p:cNvPr>
          <p:cNvSpPr>
            <a:spLocks noGrp="1"/>
          </p:cNvSpPr>
          <p:nvPr>
            <p:ph sz="half" idx="1"/>
          </p:nvPr>
        </p:nvSpPr>
        <p:spPr>
          <a:xfrm>
            <a:off x="601820" y="1510730"/>
            <a:ext cx="4775724" cy="1918270"/>
          </a:xfrm>
        </p:spPr>
        <p:txBody>
          <a:bodyPr/>
          <a:lstStyle/>
          <a:p>
            <a:r>
              <a:rPr lang="en-US" dirty="0"/>
              <a:t>LGBTQ+ inclusive signage</a:t>
            </a:r>
          </a:p>
          <a:p>
            <a:r>
              <a:rPr lang="en-US" dirty="0"/>
              <a:t>Display pronouns on or adjacent to name badges</a:t>
            </a:r>
          </a:p>
          <a:p>
            <a:r>
              <a:rPr lang="en-US" dirty="0"/>
              <a:t>Post nondiscrimination policies</a:t>
            </a:r>
          </a:p>
          <a:p>
            <a:r>
              <a:rPr lang="en-US" dirty="0"/>
              <a:t>Call patients by last name</a:t>
            </a:r>
          </a:p>
          <a:p>
            <a:r>
              <a:rPr lang="en-US" dirty="0"/>
              <a:t>Staff attitudes</a:t>
            </a:r>
          </a:p>
          <a:p>
            <a:endParaRPr lang="en-US" dirty="0"/>
          </a:p>
          <a:p>
            <a:endParaRPr lang="en-US" dirty="0"/>
          </a:p>
        </p:txBody>
      </p:sp>
      <p:sp>
        <p:nvSpPr>
          <p:cNvPr id="5" name="Text Box 11">
            <a:extLst>
              <a:ext uri="{FF2B5EF4-FFF2-40B4-BE49-F238E27FC236}">
                <a16:creationId xmlns:a16="http://schemas.microsoft.com/office/drawing/2014/main" id="{A036DC44-4892-4AAE-B10B-82AE4F080345}"/>
              </a:ext>
            </a:extLst>
          </p:cNvPr>
          <p:cNvSpPr txBox="1">
            <a:spLocks noChangeArrowheads="1"/>
          </p:cNvSpPr>
          <p:nvPr/>
        </p:nvSpPr>
        <p:spPr bwMode="auto">
          <a:xfrm>
            <a:off x="356673" y="6399161"/>
            <a:ext cx="801052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Char char="§"/>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aamc.org/what-we-do/equity-diversity-inclusion/lgbt-health-resources/culturally-sensitive-care</a:t>
            </a:r>
          </a:p>
        </p:txBody>
      </p:sp>
      <p:grpSp>
        <p:nvGrpSpPr>
          <p:cNvPr id="13" name="Group 12">
            <a:extLst>
              <a:ext uri="{FF2B5EF4-FFF2-40B4-BE49-F238E27FC236}">
                <a16:creationId xmlns:a16="http://schemas.microsoft.com/office/drawing/2014/main" id="{ED7E0B5D-7434-49F3-0D4E-6BDBE7BBD1C0}"/>
              </a:ext>
            </a:extLst>
          </p:cNvPr>
          <p:cNvGrpSpPr/>
          <p:nvPr/>
        </p:nvGrpSpPr>
        <p:grpSpPr>
          <a:xfrm>
            <a:off x="5596934" y="1203735"/>
            <a:ext cx="4403952" cy="2935968"/>
            <a:chOff x="6367463" y="1600200"/>
            <a:chExt cx="5138737" cy="3425825"/>
          </a:xfrm>
        </p:grpSpPr>
        <p:pic>
          <p:nvPicPr>
            <p:cNvPr id="10" name="Picture 9" descr="A group of people in a room&#10;&#10;Description automatically generated with low confidence">
              <a:extLst>
                <a:ext uri="{FF2B5EF4-FFF2-40B4-BE49-F238E27FC236}">
                  <a16:creationId xmlns:a16="http://schemas.microsoft.com/office/drawing/2014/main" id="{A950952C-3B13-9C88-7C56-38527F6A94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67463" y="1600200"/>
              <a:ext cx="5138737" cy="3425825"/>
            </a:xfrm>
            <a:prstGeom prst="rect">
              <a:avLst/>
            </a:prstGeom>
          </p:spPr>
        </p:pic>
        <p:pic>
          <p:nvPicPr>
            <p:cNvPr id="12" name="Picture 11" descr="A picture containing text&#10;&#10;Description automatically generated">
              <a:extLst>
                <a:ext uri="{FF2B5EF4-FFF2-40B4-BE49-F238E27FC236}">
                  <a16:creationId xmlns:a16="http://schemas.microsoft.com/office/drawing/2014/main" id="{AD1FE426-4348-65B8-8B43-CEA5B5299413}"/>
                </a:ext>
              </a:extLst>
            </p:cNvPr>
            <p:cNvPicPr>
              <a:picLocks noChangeAspect="1"/>
            </p:cNvPicPr>
            <p:nvPr/>
          </p:nvPicPr>
          <p:blipFill rotWithShape="1">
            <a:blip r:embed="rId4">
              <a:extLst>
                <a:ext uri="{28A0092B-C50C-407E-A947-70E740481C1C}">
                  <a14:useLocalDpi xmlns:a14="http://schemas.microsoft.com/office/drawing/2010/main" val="0"/>
                </a:ext>
              </a:extLst>
            </a:blip>
            <a:srcRect l="30112" t="17980" r="29555" b="22815"/>
            <a:stretch/>
          </p:blipFill>
          <p:spPr>
            <a:xfrm>
              <a:off x="10449802" y="1689101"/>
              <a:ext cx="935748" cy="915126"/>
            </a:xfrm>
            <a:prstGeom prst="ellipse">
              <a:avLst/>
            </a:prstGeom>
          </p:spPr>
        </p:pic>
      </p:grpSp>
      <p:pic>
        <p:nvPicPr>
          <p:cNvPr id="4" name="Content Placeholder 4">
            <a:extLst>
              <a:ext uri="{FF2B5EF4-FFF2-40B4-BE49-F238E27FC236}">
                <a16:creationId xmlns:a16="http://schemas.microsoft.com/office/drawing/2014/main" id="{D19DBB6C-2389-E9A8-85C8-52DB3A44C78D}"/>
              </a:ext>
            </a:extLst>
          </p:cNvPr>
          <p:cNvPicPr>
            <a:picLocks noGrp="1" noChangeAspect="1"/>
          </p:cNvPicPr>
          <p:nvPr>
            <p:ph sz="half" idx="2"/>
          </p:nvPr>
        </p:nvPicPr>
        <p:blipFill rotWithShape="1">
          <a:blip r:embed="rId5" cstate="print"/>
          <a:srcRect l="4972"/>
          <a:stretch/>
        </p:blipFill>
        <p:spPr>
          <a:xfrm>
            <a:off x="7978737" y="3558540"/>
            <a:ext cx="3779876" cy="2651760"/>
          </a:xfrm>
          <a:prstGeom prst="rect">
            <a:avLst/>
          </a:prstGeom>
        </p:spPr>
      </p:pic>
    </p:spTree>
    <p:extLst>
      <p:ext uri="{BB962C8B-B14F-4D97-AF65-F5344CB8AC3E}">
        <p14:creationId xmlns:p14="http://schemas.microsoft.com/office/powerpoint/2010/main" val="14311389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2BC96C5-98EB-83EC-6A99-D4DA8675408B}"/>
              </a:ext>
            </a:extLst>
          </p:cNvPr>
          <p:cNvPicPr>
            <a:picLocks noChangeAspect="1"/>
          </p:cNvPicPr>
          <p:nvPr/>
        </p:nvPicPr>
        <p:blipFill rotWithShape="1">
          <a:blip r:embed="rId3">
            <a:extLst>
              <a:ext uri="{28A0092B-C50C-407E-A947-70E740481C1C}">
                <a14:useLocalDpi xmlns:a14="http://schemas.microsoft.com/office/drawing/2010/main" val="0"/>
              </a:ext>
            </a:extLst>
          </a:blip>
          <a:srcRect t="5003" b="7900"/>
          <a:stretch/>
        </p:blipFill>
        <p:spPr>
          <a:xfrm>
            <a:off x="6993568" y="1952978"/>
            <a:ext cx="4795661" cy="4176889"/>
          </a:xfrm>
          <a:prstGeom prst="rect">
            <a:avLst/>
          </a:prstGeom>
        </p:spPr>
      </p:pic>
      <p:sp>
        <p:nvSpPr>
          <p:cNvPr id="5" name="Title 4">
            <a:extLst>
              <a:ext uri="{FF2B5EF4-FFF2-40B4-BE49-F238E27FC236}">
                <a16:creationId xmlns:a16="http://schemas.microsoft.com/office/drawing/2014/main" id="{81FECD08-9AD5-3EC1-D37B-AFC39B6DC5F2}"/>
              </a:ext>
            </a:extLst>
          </p:cNvPr>
          <p:cNvSpPr>
            <a:spLocks noGrp="1"/>
          </p:cNvSpPr>
          <p:nvPr>
            <p:ph type="title"/>
          </p:nvPr>
        </p:nvSpPr>
        <p:spPr/>
        <p:txBody>
          <a:bodyPr/>
          <a:lstStyle/>
          <a:p>
            <a:r>
              <a:rPr lang="en-US" dirty="0"/>
              <a:t>Best Practices for Names and Pronouns</a:t>
            </a:r>
          </a:p>
        </p:txBody>
      </p:sp>
      <p:sp>
        <p:nvSpPr>
          <p:cNvPr id="2" name="Content Placeholder 1">
            <a:extLst>
              <a:ext uri="{FF2B5EF4-FFF2-40B4-BE49-F238E27FC236}">
                <a16:creationId xmlns:a16="http://schemas.microsoft.com/office/drawing/2014/main" id="{A61E91BA-5EEA-A3E2-EF4E-0E26CCAA9D1E}"/>
              </a:ext>
            </a:extLst>
          </p:cNvPr>
          <p:cNvSpPr>
            <a:spLocks noGrp="1"/>
          </p:cNvSpPr>
          <p:nvPr>
            <p:ph idx="1"/>
          </p:nvPr>
        </p:nvSpPr>
        <p:spPr>
          <a:xfrm>
            <a:off x="604676" y="1513047"/>
            <a:ext cx="6122695" cy="4650687"/>
          </a:xfrm>
        </p:spPr>
        <p:txBody>
          <a:bodyPr/>
          <a:lstStyle/>
          <a:p>
            <a:r>
              <a:rPr lang="en-US" sz="2400" dirty="0"/>
              <a:t>Place signage stating importance of honoring pronouns</a:t>
            </a:r>
          </a:p>
          <a:p>
            <a:r>
              <a:rPr lang="en-US" sz="2400" dirty="0"/>
              <a:t>Display pronouns on or adjacent to name badges; share your own pronouns</a:t>
            </a:r>
          </a:p>
          <a:p>
            <a:r>
              <a:rPr lang="en-US" sz="2400" dirty="0"/>
              <a:t>Ask patients for their chosen name and pronouns early, then ask again</a:t>
            </a:r>
          </a:p>
          <a:p>
            <a:r>
              <a:rPr lang="en-US" sz="2400" dirty="0"/>
              <a:t>Have a system in place to collect and use this information (</a:t>
            </a:r>
            <a:r>
              <a:rPr lang="en-US" sz="2400" dirty="0" err="1"/>
              <a:t>eg</a:t>
            </a:r>
            <a:r>
              <a:rPr lang="en-US" sz="2400" dirty="0"/>
              <a:t>, on paperwork, in portal)</a:t>
            </a:r>
          </a:p>
          <a:p>
            <a:r>
              <a:rPr lang="en-US" sz="2400" dirty="0"/>
              <a:t>Use chosen name and pronouns consistently in all documentation</a:t>
            </a:r>
          </a:p>
        </p:txBody>
      </p:sp>
      <p:sp>
        <p:nvSpPr>
          <p:cNvPr id="3" name="TextBox 2">
            <a:extLst>
              <a:ext uri="{FF2B5EF4-FFF2-40B4-BE49-F238E27FC236}">
                <a16:creationId xmlns:a16="http://schemas.microsoft.com/office/drawing/2014/main" id="{AF4BE57E-3BD2-C58B-DC90-FD097172F207}"/>
              </a:ext>
            </a:extLst>
          </p:cNvPr>
          <p:cNvSpPr txBox="1"/>
          <p:nvPr/>
        </p:nvSpPr>
        <p:spPr bwMode="auto">
          <a:xfrm>
            <a:off x="7236986" y="1479203"/>
            <a:ext cx="43800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400" dirty="0">
                <a:solidFill>
                  <a:schemeClr val="bg1"/>
                </a:solidFill>
                <a:latin typeface="Calibri" panose="020F0502020204030204" pitchFamily="34" charset="0"/>
              </a:rPr>
              <a:t>Ask Me My Pronouns</a:t>
            </a:r>
          </a:p>
        </p:txBody>
      </p:sp>
      <p:sp>
        <p:nvSpPr>
          <p:cNvPr id="4" name="Text Box 11">
            <a:extLst>
              <a:ext uri="{FF2B5EF4-FFF2-40B4-BE49-F238E27FC236}">
                <a16:creationId xmlns:a16="http://schemas.microsoft.com/office/drawing/2014/main" id="{2D3FE14E-027A-20C8-08E1-1BD68B6108C1}"/>
              </a:ext>
            </a:extLst>
          </p:cNvPr>
          <p:cNvSpPr txBox="1">
            <a:spLocks noChangeArrowheads="1"/>
          </p:cNvSpPr>
          <p:nvPr/>
        </p:nvSpPr>
        <p:spPr bwMode="auto">
          <a:xfrm>
            <a:off x="439054" y="6381621"/>
            <a:ext cx="79581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CDC. Patient-centered care for transgender people: recommended practices for health care settings. June 26, 2023.</a:t>
            </a:r>
          </a:p>
        </p:txBody>
      </p:sp>
    </p:spTree>
    <p:extLst>
      <p:ext uri="{BB962C8B-B14F-4D97-AF65-F5344CB8AC3E}">
        <p14:creationId xmlns:p14="http://schemas.microsoft.com/office/powerpoint/2010/main" val="28610836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B2DE0-DE4C-28A7-F2C6-76A30AA28449}"/>
              </a:ext>
            </a:extLst>
          </p:cNvPr>
          <p:cNvSpPr>
            <a:spLocks noGrp="1"/>
          </p:cNvSpPr>
          <p:nvPr>
            <p:ph type="title"/>
          </p:nvPr>
        </p:nvSpPr>
        <p:spPr/>
        <p:txBody>
          <a:bodyPr/>
          <a:lstStyle/>
          <a:p>
            <a:r>
              <a:rPr lang="en-US" dirty="0"/>
              <a:t>How to Apologize for Misgendering a </a:t>
            </a:r>
            <a:br>
              <a:rPr lang="en-US" dirty="0"/>
            </a:br>
            <a:r>
              <a:rPr lang="en-US" dirty="0"/>
              <a:t>Transgender Patient</a:t>
            </a:r>
          </a:p>
        </p:txBody>
      </p:sp>
      <p:pic>
        <p:nvPicPr>
          <p:cNvPr id="8" name="Content Placeholder 7" descr="Thumbs Down with solid fill">
            <a:extLst>
              <a:ext uri="{FF2B5EF4-FFF2-40B4-BE49-F238E27FC236}">
                <a16:creationId xmlns:a16="http://schemas.microsoft.com/office/drawing/2014/main" id="{85E5F199-6A8B-0C68-7D53-5D072282085D}"/>
              </a:ext>
            </a:extLst>
          </p:cNvPr>
          <p:cNvPicPr>
            <a:picLocks noGrp="1" noChangeAspect="1"/>
          </p:cNvPicPr>
          <p:nvPr>
            <p:ph idx="1"/>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61194" y="1562249"/>
            <a:ext cx="914400" cy="914400"/>
          </a:xfrm>
        </p:spPr>
      </p:pic>
      <p:pic>
        <p:nvPicPr>
          <p:cNvPr id="12" name="Graphic 11" descr="Thumbs up sign with solid fill">
            <a:extLst>
              <a:ext uri="{FF2B5EF4-FFF2-40B4-BE49-F238E27FC236}">
                <a16:creationId xmlns:a16="http://schemas.microsoft.com/office/drawing/2014/main" id="{FE81266F-5DB8-8D98-612D-E630BD3525C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30541" y="1562249"/>
            <a:ext cx="914400" cy="914400"/>
          </a:xfrm>
          <a:prstGeom prst="rect">
            <a:avLst/>
          </a:prstGeom>
        </p:spPr>
      </p:pic>
      <p:sp>
        <p:nvSpPr>
          <p:cNvPr id="13" name="TextBox 12">
            <a:extLst>
              <a:ext uri="{FF2B5EF4-FFF2-40B4-BE49-F238E27FC236}">
                <a16:creationId xmlns:a16="http://schemas.microsoft.com/office/drawing/2014/main" id="{77BE1729-B74E-3A88-B203-9A486CE17E1D}"/>
              </a:ext>
            </a:extLst>
          </p:cNvPr>
          <p:cNvSpPr txBox="1"/>
          <p:nvPr/>
        </p:nvSpPr>
        <p:spPr bwMode="auto">
          <a:xfrm>
            <a:off x="1366982" y="3192799"/>
            <a:ext cx="3956132"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400" b="0" dirty="0">
                <a:solidFill>
                  <a:schemeClr val="bg1"/>
                </a:solidFill>
                <a:latin typeface="Calibri" panose="020F0502020204030204" pitchFamily="34" charset="0"/>
              </a:rPr>
              <a:t>Soothe own feelings</a:t>
            </a:r>
          </a:p>
          <a:p>
            <a:pPr marL="285750" indent="-285750" algn="l">
              <a:lnSpc>
                <a:spcPct val="100000"/>
              </a:lnSpc>
              <a:spcBef>
                <a:spcPct val="50000"/>
              </a:spcBef>
              <a:spcAft>
                <a:spcPct val="0"/>
              </a:spcAft>
              <a:buClrTx/>
              <a:buFont typeface="Wingdings" panose="05000000000000000000" pitchFamily="2" charset="2"/>
              <a:buChar char="§"/>
            </a:pPr>
            <a:r>
              <a:rPr lang="en-US" sz="2400" b="0" dirty="0">
                <a:solidFill>
                  <a:schemeClr val="bg1"/>
                </a:solidFill>
                <a:latin typeface="Calibri" panose="020F0502020204030204" pitchFamily="34" charset="0"/>
              </a:rPr>
              <a:t>Be dismissive</a:t>
            </a:r>
          </a:p>
          <a:p>
            <a:pPr marL="285750" indent="-285750" algn="l">
              <a:lnSpc>
                <a:spcPct val="100000"/>
              </a:lnSpc>
              <a:spcBef>
                <a:spcPct val="50000"/>
              </a:spcBef>
              <a:spcAft>
                <a:spcPct val="0"/>
              </a:spcAft>
              <a:buClrTx/>
              <a:buFont typeface="Wingdings" panose="05000000000000000000" pitchFamily="2" charset="2"/>
              <a:buChar char="§"/>
            </a:pPr>
            <a:r>
              <a:rPr lang="en-US" sz="2400" b="0" dirty="0">
                <a:solidFill>
                  <a:schemeClr val="bg1"/>
                </a:solidFill>
                <a:latin typeface="Calibri" panose="020F0502020204030204" pitchFamily="34" charset="0"/>
              </a:rPr>
              <a:t>Become defensive</a:t>
            </a:r>
          </a:p>
          <a:p>
            <a:pPr marL="285750" indent="-285750" algn="l">
              <a:lnSpc>
                <a:spcPct val="100000"/>
              </a:lnSpc>
              <a:spcBef>
                <a:spcPct val="50000"/>
              </a:spcBef>
              <a:spcAft>
                <a:spcPct val="0"/>
              </a:spcAft>
              <a:buClrTx/>
              <a:buFont typeface="Wingdings" panose="05000000000000000000" pitchFamily="2" charset="2"/>
              <a:buChar char="§"/>
            </a:pPr>
            <a:r>
              <a:rPr lang="en-US" sz="2400" b="0" dirty="0">
                <a:solidFill>
                  <a:schemeClr val="bg1"/>
                </a:solidFill>
                <a:latin typeface="Calibri" panose="020F0502020204030204" pitchFamily="34" charset="0"/>
              </a:rPr>
              <a:t>Exhibit medical voyeurism</a:t>
            </a:r>
          </a:p>
          <a:p>
            <a:pPr marL="285750" indent="-285750" algn="l">
              <a:lnSpc>
                <a:spcPct val="100000"/>
              </a:lnSpc>
              <a:spcBef>
                <a:spcPct val="50000"/>
              </a:spcBef>
              <a:spcAft>
                <a:spcPct val="0"/>
              </a:spcAft>
              <a:buClrTx/>
              <a:buFont typeface="Wingdings" panose="05000000000000000000" pitchFamily="2" charset="2"/>
              <a:buChar char="§"/>
            </a:pPr>
            <a:r>
              <a:rPr lang="en-US" sz="2400" b="0" dirty="0">
                <a:solidFill>
                  <a:schemeClr val="bg1"/>
                </a:solidFill>
                <a:latin typeface="Calibri" panose="020F0502020204030204" pitchFamily="34" charset="0"/>
              </a:rPr>
              <a:t>Make unrealistic promises</a:t>
            </a:r>
          </a:p>
        </p:txBody>
      </p:sp>
      <p:sp>
        <p:nvSpPr>
          <p:cNvPr id="14" name="TextBox 13">
            <a:extLst>
              <a:ext uri="{FF2B5EF4-FFF2-40B4-BE49-F238E27FC236}">
                <a16:creationId xmlns:a16="http://schemas.microsoft.com/office/drawing/2014/main" id="{F8CE6405-4980-5A2A-B5A8-2AADC2D1E66E}"/>
              </a:ext>
            </a:extLst>
          </p:cNvPr>
          <p:cNvSpPr txBox="1"/>
          <p:nvPr/>
        </p:nvSpPr>
        <p:spPr bwMode="auto">
          <a:xfrm>
            <a:off x="6281054" y="3192799"/>
            <a:ext cx="5357813"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400" b="0" dirty="0">
                <a:solidFill>
                  <a:schemeClr val="bg1"/>
                </a:solidFill>
                <a:latin typeface="Calibri" panose="020F0502020204030204" pitchFamily="34" charset="0"/>
              </a:rPr>
              <a:t>Express remorse</a:t>
            </a:r>
          </a:p>
          <a:p>
            <a:pPr marL="285750" indent="-285750" algn="l">
              <a:lnSpc>
                <a:spcPct val="100000"/>
              </a:lnSpc>
              <a:spcBef>
                <a:spcPct val="50000"/>
              </a:spcBef>
              <a:spcAft>
                <a:spcPct val="0"/>
              </a:spcAft>
              <a:buClrTx/>
              <a:buFont typeface="Wingdings" panose="05000000000000000000" pitchFamily="2" charset="2"/>
              <a:buChar char="§"/>
            </a:pPr>
            <a:r>
              <a:rPr lang="en-US" sz="2400" b="0" dirty="0">
                <a:solidFill>
                  <a:schemeClr val="bg1"/>
                </a:solidFill>
                <a:latin typeface="Calibri" panose="020F0502020204030204" pitchFamily="34" charset="0"/>
              </a:rPr>
              <a:t>Move on from apology quickly without lingering on it</a:t>
            </a:r>
          </a:p>
          <a:p>
            <a:pPr marL="285750" indent="-285750" algn="l">
              <a:lnSpc>
                <a:spcPct val="100000"/>
              </a:lnSpc>
              <a:spcBef>
                <a:spcPct val="50000"/>
              </a:spcBef>
              <a:spcAft>
                <a:spcPct val="0"/>
              </a:spcAft>
              <a:buClrTx/>
              <a:buFont typeface="Wingdings" panose="05000000000000000000" pitchFamily="2" charset="2"/>
              <a:buChar char="§"/>
            </a:pPr>
            <a:r>
              <a:rPr lang="en-US" sz="2400" b="0" dirty="0">
                <a:solidFill>
                  <a:schemeClr val="bg1"/>
                </a:solidFill>
                <a:latin typeface="Calibri" panose="020F0502020204030204" pitchFamily="34" charset="0"/>
              </a:rPr>
              <a:t>Verbalize understanding of the importance of using correct pronouns</a:t>
            </a:r>
          </a:p>
          <a:p>
            <a:pPr marL="285750" indent="-285750">
              <a:spcBef>
                <a:spcPct val="50000"/>
              </a:spcBef>
              <a:buFont typeface="Wingdings" panose="05000000000000000000" pitchFamily="2" charset="2"/>
              <a:buChar char="§"/>
            </a:pPr>
            <a:r>
              <a:rPr lang="en-US" sz="2400" b="0" dirty="0">
                <a:solidFill>
                  <a:schemeClr val="bg1"/>
                </a:solidFill>
                <a:latin typeface="Calibri" panose="020F0502020204030204" pitchFamily="34" charset="0"/>
              </a:rPr>
              <a:t>Thank the patient for correcting you</a:t>
            </a:r>
          </a:p>
        </p:txBody>
      </p:sp>
      <p:sp>
        <p:nvSpPr>
          <p:cNvPr id="16" name="TextBox 15">
            <a:extLst>
              <a:ext uri="{FF2B5EF4-FFF2-40B4-BE49-F238E27FC236}">
                <a16:creationId xmlns:a16="http://schemas.microsoft.com/office/drawing/2014/main" id="{3554CB1C-2462-EE71-C2DC-0AC6BD0412AF}"/>
              </a:ext>
            </a:extLst>
          </p:cNvPr>
          <p:cNvSpPr txBox="1"/>
          <p:nvPr/>
        </p:nvSpPr>
        <p:spPr bwMode="auto">
          <a:xfrm>
            <a:off x="2476360" y="2501423"/>
            <a:ext cx="116525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800" dirty="0">
                <a:solidFill>
                  <a:schemeClr val="bg1"/>
                </a:solidFill>
                <a:latin typeface="Calibri" panose="020F0502020204030204" pitchFamily="34" charset="0"/>
              </a:rPr>
              <a:t>DON’T</a:t>
            </a:r>
          </a:p>
        </p:txBody>
      </p:sp>
      <p:sp>
        <p:nvSpPr>
          <p:cNvPr id="17" name="TextBox 16">
            <a:extLst>
              <a:ext uri="{FF2B5EF4-FFF2-40B4-BE49-F238E27FC236}">
                <a16:creationId xmlns:a16="http://schemas.microsoft.com/office/drawing/2014/main" id="{53CB7D9B-5FAF-8C93-71D8-3C5B3BDAD5D0}"/>
              </a:ext>
            </a:extLst>
          </p:cNvPr>
          <p:cNvSpPr txBox="1"/>
          <p:nvPr/>
        </p:nvSpPr>
        <p:spPr bwMode="auto">
          <a:xfrm>
            <a:off x="8390036" y="2512792"/>
            <a:ext cx="65274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800" dirty="0">
                <a:solidFill>
                  <a:schemeClr val="bg1"/>
                </a:solidFill>
                <a:latin typeface="Calibri" panose="020F0502020204030204" pitchFamily="34" charset="0"/>
              </a:rPr>
              <a:t>DO</a:t>
            </a:r>
          </a:p>
        </p:txBody>
      </p:sp>
    </p:spTree>
    <p:extLst>
      <p:ext uri="{BB962C8B-B14F-4D97-AF65-F5344CB8AC3E}">
        <p14:creationId xmlns:p14="http://schemas.microsoft.com/office/powerpoint/2010/main" val="8611527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41518-72F9-400B-9CE9-D0FA344DDB0F}"/>
              </a:ext>
            </a:extLst>
          </p:cNvPr>
          <p:cNvSpPr>
            <a:spLocks noGrp="1"/>
          </p:cNvSpPr>
          <p:nvPr>
            <p:ph type="title"/>
          </p:nvPr>
        </p:nvSpPr>
        <p:spPr/>
        <p:txBody>
          <a:bodyPr/>
          <a:lstStyle/>
          <a:p>
            <a:r>
              <a:rPr lang="en-US" dirty="0"/>
              <a:t>Cancer Screening in Transgender Individuals </a:t>
            </a:r>
            <a:br>
              <a:rPr lang="en-US" dirty="0"/>
            </a:br>
            <a:r>
              <a:rPr lang="en-US" dirty="0"/>
              <a:t>Based on Organ Inventory	</a:t>
            </a:r>
          </a:p>
        </p:txBody>
      </p:sp>
      <p:sp>
        <p:nvSpPr>
          <p:cNvPr id="3" name="Content Placeholder 2">
            <a:extLst>
              <a:ext uri="{FF2B5EF4-FFF2-40B4-BE49-F238E27FC236}">
                <a16:creationId xmlns:a16="http://schemas.microsoft.com/office/drawing/2014/main" id="{69C80930-2016-4092-A78C-00C9294E27AF}"/>
              </a:ext>
            </a:extLst>
          </p:cNvPr>
          <p:cNvSpPr>
            <a:spLocks noGrp="1"/>
          </p:cNvSpPr>
          <p:nvPr>
            <p:ph sz="half" idx="1"/>
          </p:nvPr>
        </p:nvSpPr>
        <p:spPr>
          <a:xfrm>
            <a:off x="601820" y="1510730"/>
            <a:ext cx="5494180" cy="4678738"/>
          </a:xfrm>
        </p:spPr>
        <p:txBody>
          <a:bodyPr/>
          <a:lstStyle/>
          <a:p>
            <a:r>
              <a:rPr lang="en-US" dirty="0"/>
              <a:t>Focus on organ systems</a:t>
            </a:r>
          </a:p>
          <a:p>
            <a:pPr lvl="1"/>
            <a:r>
              <a:rPr lang="en-US" dirty="0"/>
              <a:t>Informs preventive and general healthcare</a:t>
            </a:r>
          </a:p>
          <a:p>
            <a:pPr lvl="1"/>
            <a:r>
              <a:rPr lang="en-US" dirty="0"/>
              <a:t>Can collect self-reported information from patient</a:t>
            </a:r>
          </a:p>
          <a:p>
            <a:pPr lvl="1"/>
            <a:r>
              <a:rPr lang="en-US" dirty="0"/>
              <a:t>Once list is established, synchronize with preventive health reminders, surgical history in EMR</a:t>
            </a:r>
          </a:p>
          <a:p>
            <a:pPr marL="0" indent="0">
              <a:buNone/>
            </a:pPr>
            <a:endParaRPr lang="en-US" dirty="0"/>
          </a:p>
        </p:txBody>
      </p:sp>
      <p:graphicFrame>
        <p:nvGraphicFramePr>
          <p:cNvPr id="9" name="Group 155">
            <a:extLst>
              <a:ext uri="{FF2B5EF4-FFF2-40B4-BE49-F238E27FC236}">
                <a16:creationId xmlns:a16="http://schemas.microsoft.com/office/drawing/2014/main" id="{4B3F44DF-EEBC-4C37-A72B-C39371B6BBA9}"/>
              </a:ext>
            </a:extLst>
          </p:cNvPr>
          <p:cNvGraphicFramePr>
            <a:graphicFrameLocks noGrp="1"/>
          </p:cNvGraphicFramePr>
          <p:nvPr>
            <p:ph sz="half" idx="2"/>
            <p:extLst>
              <p:ext uri="{D42A27DB-BD31-4B8C-83A1-F6EECF244321}">
                <p14:modId xmlns:p14="http://schemas.microsoft.com/office/powerpoint/2010/main" val="3560353171"/>
              </p:ext>
            </p:extLst>
          </p:nvPr>
        </p:nvGraphicFramePr>
        <p:xfrm>
          <a:off x="6593958" y="1597125"/>
          <a:ext cx="4912242" cy="3567132"/>
        </p:xfrm>
        <a:graphic>
          <a:graphicData uri="http://schemas.openxmlformats.org/drawingml/2006/table">
            <a:tbl>
              <a:tblPr/>
              <a:tblGrid>
                <a:gridCol w="4912242">
                  <a:extLst>
                    <a:ext uri="{9D8B030D-6E8A-4147-A177-3AD203B41FA5}">
                      <a16:colId xmlns:a16="http://schemas.microsoft.com/office/drawing/2014/main" val="20000"/>
                    </a:ext>
                  </a:extLst>
                </a:gridCol>
              </a:tblGrid>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Recommended Organs for Inventory</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Penis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Testes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Prostate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Breasts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7054508"/>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Vagina</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84874025"/>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Cervix</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5632591"/>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Uterus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59390670"/>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Ovaries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03826715"/>
                  </a:ext>
                </a:extLst>
              </a:tr>
            </a:tbl>
          </a:graphicData>
        </a:graphic>
      </p:graphicFrame>
      <p:sp>
        <p:nvSpPr>
          <p:cNvPr id="5" name="TextBox 4">
            <a:extLst>
              <a:ext uri="{FF2B5EF4-FFF2-40B4-BE49-F238E27FC236}">
                <a16:creationId xmlns:a16="http://schemas.microsoft.com/office/drawing/2014/main" id="{D2897066-7976-4794-98D6-0CC684D711A3}"/>
              </a:ext>
            </a:extLst>
          </p:cNvPr>
          <p:cNvSpPr txBox="1"/>
          <p:nvPr/>
        </p:nvSpPr>
        <p:spPr bwMode="auto">
          <a:xfrm>
            <a:off x="427429" y="6388002"/>
            <a:ext cx="321184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defPPr>
              <a:defRPr lang="en-US"/>
            </a:defPPr>
            <a:lvl1pPr eaLnBrk="1" hangingPunct="1">
              <a:lnSpc>
                <a:spcPct val="100000"/>
              </a:lnSpc>
              <a:buClrTx/>
              <a:buFontTx/>
              <a:buNone/>
              <a:defRPr sz="1200" b="0">
                <a:solidFill>
                  <a:schemeClr val="bg2"/>
                </a:solidFill>
                <a:latin typeface="Calibri" panose="020F050202020403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Deutsch. J Am Med Inform Assoc. 2013;20:700.</a:t>
            </a:r>
          </a:p>
        </p:txBody>
      </p:sp>
    </p:spTree>
    <p:extLst>
      <p:ext uri="{BB962C8B-B14F-4D97-AF65-F5344CB8AC3E}">
        <p14:creationId xmlns:p14="http://schemas.microsoft.com/office/powerpoint/2010/main" val="26323408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6BB0A00-91E7-3D95-7FE4-EFC1553BE8B7}"/>
              </a:ext>
            </a:extLst>
          </p:cNvPr>
          <p:cNvSpPr>
            <a:spLocks noGrp="1"/>
          </p:cNvSpPr>
          <p:nvPr>
            <p:ph type="title"/>
          </p:nvPr>
        </p:nvSpPr>
        <p:spPr/>
        <p:txBody>
          <a:bodyPr/>
          <a:lstStyle/>
          <a:p>
            <a:r>
              <a:rPr lang="en-US" dirty="0"/>
              <a:t>Taking a Gender- and Sex-Neutral Approach to </a:t>
            </a:r>
            <a:br>
              <a:rPr lang="en-US" dirty="0"/>
            </a:br>
            <a:r>
              <a:rPr lang="en-US" dirty="0"/>
              <a:t>Cancer Screening in Transgender Individuals</a:t>
            </a:r>
          </a:p>
        </p:txBody>
      </p:sp>
      <p:sp>
        <p:nvSpPr>
          <p:cNvPr id="3" name="Text Box 11">
            <a:extLst>
              <a:ext uri="{FF2B5EF4-FFF2-40B4-BE49-F238E27FC236}">
                <a16:creationId xmlns:a16="http://schemas.microsoft.com/office/drawing/2014/main" id="{566218D6-0124-BA97-D8D1-A0014D02B74B}"/>
              </a:ext>
            </a:extLst>
          </p:cNvPr>
          <p:cNvSpPr txBox="1">
            <a:spLocks noChangeArrowheads="1"/>
          </p:cNvSpPr>
          <p:nvPr/>
        </p:nvSpPr>
        <p:spPr bwMode="auto">
          <a:xfrm>
            <a:off x="422578" y="6193707"/>
            <a:ext cx="79581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1217168"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0" cap="none" spc="0" normalizeH="0" baseline="0" noProof="0" dirty="0">
                <a:ln>
                  <a:noFill/>
                </a:ln>
                <a:solidFill>
                  <a:srgbClr val="455560"/>
                </a:solidFill>
                <a:effectLst/>
                <a:uLnTx/>
                <a:uFillTx/>
                <a:latin typeface="Calibri" panose="020F0502020204030204" pitchFamily="34" charset="0"/>
                <a:ea typeface="+mj-ea"/>
                <a:cs typeface="+mj-cs"/>
                <a:sym typeface="Helvetica"/>
              </a:rPr>
              <a:t>CDC. Patient-centered care for transgender people: recommended practices for health care settings. February 18, 2022.</a:t>
            </a:r>
          </a:p>
          <a:p>
            <a:pPr marL="0" marR="0" lvl="0" indent="0" algn="l" defTabSz="1217168" rtl="0" eaLnBrk="1" fontAlgn="auto" latinLnBrk="0" hangingPunct="1">
              <a:lnSpc>
                <a:spcPct val="100000"/>
              </a:lnSpc>
              <a:spcBef>
                <a:spcPct val="0"/>
              </a:spcBef>
              <a:spcAft>
                <a:spcPct val="0"/>
              </a:spcAft>
              <a:buClrTx/>
              <a:buSzTx/>
              <a:buFontTx/>
              <a:buNone/>
              <a:tabLst/>
              <a:defRPr/>
            </a:pPr>
            <a:r>
              <a:rPr kumimoji="0" lang="en-US" altLang="en-US" sz="1200" b="0" i="0" u="none" strike="noStrike" kern="0" cap="none" spc="0" normalizeH="0" baseline="0" noProof="0" dirty="0">
                <a:ln>
                  <a:noFill/>
                </a:ln>
                <a:solidFill>
                  <a:srgbClr val="455560"/>
                </a:solidFill>
                <a:effectLst/>
                <a:uLnTx/>
                <a:uFillTx/>
                <a:latin typeface="Calibri" panose="020F0502020204030204" pitchFamily="34" charset="0"/>
                <a:ea typeface="+mj-ea"/>
                <a:cs typeface="+mj-cs"/>
                <a:sym typeface="Helvetica"/>
              </a:rPr>
              <a:t>UCSF. Guidelines for the primary and gender-affirming care of transgender and gender nonbinary people. June 17, 2016.</a:t>
            </a:r>
          </a:p>
        </p:txBody>
      </p:sp>
      <p:grpSp>
        <p:nvGrpSpPr>
          <p:cNvPr id="16" name="Group 15">
            <a:extLst>
              <a:ext uri="{FF2B5EF4-FFF2-40B4-BE49-F238E27FC236}">
                <a16:creationId xmlns:a16="http://schemas.microsoft.com/office/drawing/2014/main" id="{DD2C6CA8-5478-9156-B3DA-3567B535F388}"/>
              </a:ext>
            </a:extLst>
          </p:cNvPr>
          <p:cNvGrpSpPr/>
          <p:nvPr/>
        </p:nvGrpSpPr>
        <p:grpSpPr>
          <a:xfrm>
            <a:off x="723900" y="1522087"/>
            <a:ext cx="5306427" cy="4650688"/>
            <a:chOff x="604672" y="1513047"/>
            <a:chExt cx="5306427" cy="4650688"/>
          </a:xfrm>
        </p:grpSpPr>
        <p:sp>
          <p:nvSpPr>
            <p:cNvPr id="17" name="Rectangle 16">
              <a:extLst>
                <a:ext uri="{FF2B5EF4-FFF2-40B4-BE49-F238E27FC236}">
                  <a16:creationId xmlns:a16="http://schemas.microsoft.com/office/drawing/2014/main" id="{AD61D577-B2F4-351B-07F7-8E197E3501E1}"/>
                </a:ext>
              </a:extLst>
            </p:cNvPr>
            <p:cNvSpPr/>
            <p:nvPr/>
          </p:nvSpPr>
          <p:spPr bwMode="auto">
            <a:xfrm>
              <a:off x="604677" y="1872341"/>
              <a:ext cx="5306422" cy="4291394"/>
            </a:xfrm>
            <a:prstGeom prst="rect">
              <a:avLst/>
            </a:prstGeom>
            <a:solidFill>
              <a:schemeClr val="tx1">
                <a:lumMod val="95000"/>
              </a:schemeClr>
            </a:solidFill>
            <a:ln w="0">
              <a:noFill/>
              <a:miter lim="800000"/>
              <a:headEnd/>
              <a:tailEnd/>
            </a:ln>
          </p:spPr>
          <p:txBody>
            <a:bodyPr rtlCol="0" anchor="t"/>
            <a:lstStyle/>
            <a:p>
              <a:pPr marL="349250" marR="0" lvl="0" indent="-196850" algn="l" defTabSz="608582" rtl="0" eaLnBrk="1" fontAlgn="auto" latinLnBrk="0" hangingPunct="0">
                <a:lnSpc>
                  <a:spcPct val="100000"/>
                </a:lnSpc>
                <a:spcBef>
                  <a:spcPts val="533"/>
                </a:spcBef>
                <a:spcAft>
                  <a:spcPts val="0"/>
                </a:spcAft>
                <a:buClrTx/>
                <a:buSzPct val="100000"/>
                <a:buFont typeface="Wingdings" panose="05000000000000000000" pitchFamily="2" charset="2"/>
                <a:buChar char="§"/>
                <a:tabLst/>
                <a:defRPr sz="1700" b="0">
                  <a:solidFill>
                    <a:srgbClr val="222222"/>
                  </a:solidFill>
                  <a:latin typeface="+mn-lt"/>
                  <a:ea typeface="+mn-ea"/>
                  <a:cs typeface="+mn-cs"/>
                  <a:sym typeface="Arial"/>
                </a:defRPr>
              </a:pPr>
              <a:r>
                <a:rPr kumimoji="0" lang="en-US" sz="1800" b="0" i="0" u="none" strike="noStrike" kern="0" cap="none" spc="0" normalizeH="0" baseline="0" noProof="0" dirty="0">
                  <a:ln>
                    <a:noFill/>
                  </a:ln>
                  <a:solidFill>
                    <a:srgbClr val="222222"/>
                  </a:solidFill>
                  <a:effectLst/>
                  <a:uLnTx/>
                  <a:uFillTx/>
                  <a:latin typeface="Calibri" panose="020F0502020204030204" pitchFamily="34" charset="0"/>
                  <a:ea typeface="+mj-ea"/>
                  <a:cs typeface="Calibri" panose="020F0502020204030204" pitchFamily="34" charset="0"/>
                  <a:sym typeface="Arial"/>
                </a:rPr>
                <a:t>Be mindful to phrase questions in a sex- and gender-neutral way</a:t>
              </a:r>
            </a:p>
            <a:p>
              <a:pPr marL="349250" marR="0" lvl="0" indent="-196850" algn="l" defTabSz="608582" rtl="0" eaLnBrk="1" fontAlgn="auto" latinLnBrk="0" hangingPunct="0">
                <a:lnSpc>
                  <a:spcPct val="100000"/>
                </a:lnSpc>
                <a:spcBef>
                  <a:spcPts val="533"/>
                </a:spcBef>
                <a:spcAft>
                  <a:spcPts val="0"/>
                </a:spcAft>
                <a:buClrTx/>
                <a:buSzPct val="100000"/>
                <a:buFont typeface="Wingdings" panose="05000000000000000000" pitchFamily="2" charset="2"/>
                <a:buChar char="§"/>
                <a:tabLst/>
                <a:defRPr sz="1700" b="0">
                  <a:solidFill>
                    <a:srgbClr val="222222"/>
                  </a:solidFill>
                  <a:latin typeface="+mn-lt"/>
                  <a:ea typeface="+mn-ea"/>
                  <a:cs typeface="+mn-cs"/>
                  <a:sym typeface="Arial"/>
                </a:defRPr>
              </a:pPr>
              <a:r>
                <a:rPr kumimoji="0" lang="en-US" sz="1800" b="0" i="0" u="none" strike="noStrike" kern="0" cap="none" spc="0" normalizeH="0" baseline="0" noProof="0" dirty="0">
                  <a:ln>
                    <a:noFill/>
                  </a:ln>
                  <a:solidFill>
                    <a:srgbClr val="222222"/>
                  </a:solidFill>
                  <a:effectLst/>
                  <a:uLnTx/>
                  <a:uFillTx/>
                  <a:latin typeface="Calibri" panose="020F0502020204030204" pitchFamily="34" charset="0"/>
                  <a:ea typeface="+mj-ea"/>
                  <a:cs typeface="Calibri" panose="020F0502020204030204" pitchFamily="34" charset="0"/>
                  <a:sym typeface="Arial"/>
                </a:rPr>
                <a:t>Avoid making sex- and gender-related assumptions about personal details, particularly on forms</a:t>
              </a:r>
            </a:p>
            <a:p>
              <a:pPr marL="731520" marR="0" lvl="0" indent="-380990" algn="l" defTabSz="608582" rtl="0" eaLnBrk="1" fontAlgn="auto" latinLnBrk="0" hangingPunct="0">
                <a:lnSpc>
                  <a:spcPct val="100000"/>
                </a:lnSpc>
                <a:spcBef>
                  <a:spcPts val="533"/>
                </a:spcBef>
                <a:spcAft>
                  <a:spcPts val="0"/>
                </a:spcAft>
                <a:buClrTx/>
                <a:buSzPct val="100000"/>
                <a:buFont typeface="Calibri" panose="020F0502020204030204" pitchFamily="34" charset="0"/>
                <a:buChar char="–"/>
                <a:tabLst/>
                <a:defRPr sz="1700" b="0">
                  <a:solidFill>
                    <a:srgbClr val="222222"/>
                  </a:solidFill>
                  <a:latin typeface="+mn-lt"/>
                  <a:ea typeface="+mn-ea"/>
                  <a:cs typeface="+mn-cs"/>
                  <a:sym typeface="Arial"/>
                </a:defRPr>
              </a:pPr>
              <a:r>
                <a:rPr kumimoji="0" lang="en-US" sz="1600" b="0" i="0" u="none" strike="noStrike" kern="0" cap="none" spc="0" normalizeH="0" baseline="0" noProof="0" dirty="0">
                  <a:ln>
                    <a:noFill/>
                  </a:ln>
                  <a:solidFill>
                    <a:srgbClr val="222222"/>
                  </a:solidFill>
                  <a:effectLst/>
                  <a:uLnTx/>
                  <a:uFillTx/>
                  <a:latin typeface="Calibri" panose="020F0502020204030204" pitchFamily="34" charset="0"/>
                  <a:ea typeface="+mj-ea"/>
                  <a:cs typeface="Calibri" panose="020F0502020204030204" pitchFamily="34" charset="0"/>
                  <a:sym typeface="Arial"/>
                </a:rPr>
                <a:t>A better alternative is sex-neutral intake forms that ask all questions of all people</a:t>
              </a:r>
            </a:p>
            <a:p>
              <a:pPr marL="349250" marR="0" lvl="0" indent="-196850" algn="l" defTabSz="608582" rtl="0" eaLnBrk="1" fontAlgn="auto" latinLnBrk="0" hangingPunct="0">
                <a:lnSpc>
                  <a:spcPct val="100000"/>
                </a:lnSpc>
                <a:spcBef>
                  <a:spcPts val="533"/>
                </a:spcBef>
                <a:spcAft>
                  <a:spcPts val="0"/>
                </a:spcAft>
                <a:buClrTx/>
                <a:buSzPct val="100000"/>
                <a:buFont typeface="Wingdings" panose="05000000000000000000" pitchFamily="2" charset="2"/>
                <a:buChar char="§"/>
                <a:tabLst/>
                <a:defRPr sz="1700" b="0">
                  <a:solidFill>
                    <a:srgbClr val="222222"/>
                  </a:solidFill>
                  <a:latin typeface="+mn-lt"/>
                  <a:ea typeface="+mn-ea"/>
                  <a:cs typeface="+mn-cs"/>
                  <a:sym typeface="Arial"/>
                </a:defRPr>
              </a:pPr>
              <a:r>
                <a:rPr kumimoji="0" lang="en-US" sz="1800" b="0" i="0" u="none" strike="noStrike" kern="0" cap="none" spc="0" normalizeH="0" baseline="0" noProof="0" dirty="0">
                  <a:ln>
                    <a:noFill/>
                  </a:ln>
                  <a:solidFill>
                    <a:srgbClr val="222222"/>
                  </a:solidFill>
                  <a:effectLst/>
                  <a:uLnTx/>
                  <a:uFillTx/>
                  <a:latin typeface="Calibri" panose="020F0502020204030204" pitchFamily="34" charset="0"/>
                  <a:ea typeface="+mj-ea"/>
                  <a:cs typeface="Calibri" panose="020F0502020204030204" pitchFamily="34" charset="0"/>
                  <a:sym typeface="Arial"/>
                </a:rPr>
                <a:t>Use an organ-based inventory approach to discuss reproductive organs</a:t>
              </a:r>
            </a:p>
            <a:p>
              <a:pPr marL="731520" marR="0" lvl="0" indent="-380990" algn="l" defTabSz="608582" rtl="0" eaLnBrk="1" fontAlgn="auto" latinLnBrk="0" hangingPunct="0">
                <a:lnSpc>
                  <a:spcPct val="100000"/>
                </a:lnSpc>
                <a:spcBef>
                  <a:spcPts val="533"/>
                </a:spcBef>
                <a:spcAft>
                  <a:spcPts val="0"/>
                </a:spcAft>
                <a:buClrTx/>
                <a:buSzPct val="100000"/>
                <a:buFont typeface="Calibri" panose="020F0502020204030204" pitchFamily="34" charset="0"/>
                <a:buChar char="–"/>
                <a:tabLst/>
                <a:defRPr sz="1700" b="0">
                  <a:solidFill>
                    <a:srgbClr val="222222"/>
                  </a:solidFill>
                  <a:latin typeface="+mn-lt"/>
                  <a:ea typeface="+mn-ea"/>
                  <a:cs typeface="+mn-cs"/>
                  <a:sym typeface="Arial"/>
                </a:defRPr>
              </a:pPr>
              <a:r>
                <a:rPr kumimoji="0" lang="en-US" sz="1600" b="0" i="0" u="none" strike="noStrike" kern="0" cap="none" spc="0" normalizeH="0" baseline="0" noProof="0" dirty="0">
                  <a:ln>
                    <a:noFill/>
                  </a:ln>
                  <a:solidFill>
                    <a:srgbClr val="222222"/>
                  </a:solidFill>
                  <a:effectLst/>
                  <a:uLnTx/>
                  <a:uFillTx/>
                  <a:latin typeface="Calibri" panose="020F0502020204030204" pitchFamily="34" charset="0"/>
                  <a:ea typeface="+mj-ea"/>
                  <a:cs typeface="Calibri" panose="020F0502020204030204" pitchFamily="34" charset="0"/>
                  <a:sym typeface="Arial"/>
                </a:rPr>
                <a:t>Save discussion about reproductive organs for </a:t>
              </a:r>
              <a:br>
                <a:rPr kumimoji="0" lang="en-US" sz="1600" b="0" i="0" u="none" strike="noStrike" kern="0" cap="none" spc="0" normalizeH="0" baseline="0" noProof="0" dirty="0">
                  <a:ln>
                    <a:noFill/>
                  </a:ln>
                  <a:solidFill>
                    <a:srgbClr val="222222"/>
                  </a:solidFill>
                  <a:effectLst/>
                  <a:uLnTx/>
                  <a:uFillTx/>
                  <a:latin typeface="Calibri" panose="020F0502020204030204" pitchFamily="34" charset="0"/>
                  <a:ea typeface="+mj-ea"/>
                  <a:cs typeface="Calibri" panose="020F0502020204030204" pitchFamily="34" charset="0"/>
                  <a:sym typeface="Arial"/>
                </a:rPr>
              </a:br>
              <a:r>
                <a:rPr kumimoji="0" lang="en-US" sz="1600" b="0" i="0" u="none" strike="noStrike" kern="0" cap="none" spc="0" normalizeH="0" baseline="0" noProof="0" dirty="0">
                  <a:ln>
                    <a:noFill/>
                  </a:ln>
                  <a:solidFill>
                    <a:srgbClr val="222222"/>
                  </a:solidFill>
                  <a:effectLst/>
                  <a:uLnTx/>
                  <a:uFillTx/>
                  <a:latin typeface="Calibri" panose="020F0502020204030204" pitchFamily="34" charset="0"/>
                  <a:ea typeface="+mj-ea"/>
                  <a:cs typeface="Calibri" panose="020F0502020204030204" pitchFamily="34" charset="0"/>
                  <a:sym typeface="Arial"/>
                </a:rPr>
                <a:t>end of the appointment </a:t>
              </a:r>
            </a:p>
            <a:p>
              <a:pPr marL="731520" marR="0" lvl="0" indent="-380990" algn="l" defTabSz="608582" rtl="0" eaLnBrk="1" fontAlgn="auto" latinLnBrk="0" hangingPunct="0">
                <a:lnSpc>
                  <a:spcPct val="100000"/>
                </a:lnSpc>
                <a:spcBef>
                  <a:spcPts val="533"/>
                </a:spcBef>
                <a:spcAft>
                  <a:spcPts val="0"/>
                </a:spcAft>
                <a:buClrTx/>
                <a:buSzPct val="100000"/>
                <a:buFont typeface="Calibri" panose="020F0502020204030204" pitchFamily="34" charset="0"/>
                <a:buChar char="–"/>
                <a:tabLst/>
                <a:defRPr sz="1700" b="0">
                  <a:solidFill>
                    <a:srgbClr val="222222"/>
                  </a:solidFill>
                  <a:latin typeface="+mn-lt"/>
                  <a:ea typeface="+mn-ea"/>
                  <a:cs typeface="+mn-cs"/>
                  <a:sym typeface="Arial"/>
                </a:defRPr>
              </a:pPr>
              <a:r>
                <a:rPr kumimoji="0" lang="en-US" sz="1600" b="0" i="0" u="none" strike="noStrike" kern="0" cap="none" spc="0" normalizeH="0" baseline="0" noProof="0" dirty="0">
                  <a:ln>
                    <a:noFill/>
                  </a:ln>
                  <a:solidFill>
                    <a:srgbClr val="222222"/>
                  </a:solidFill>
                  <a:effectLst/>
                  <a:uLnTx/>
                  <a:uFillTx/>
                  <a:latin typeface="Calibri" panose="020F0502020204030204" pitchFamily="34" charset="0"/>
                  <a:ea typeface="+mj-ea"/>
                  <a:cs typeface="Calibri" panose="020F0502020204030204" pitchFamily="34" charset="0"/>
                  <a:sym typeface="Arial"/>
                </a:rPr>
                <a:t>Be prepared to discuss these topics at a later appointment to allow patients time to mentally prepare</a:t>
              </a:r>
            </a:p>
            <a:p>
              <a:pPr marL="731520" marR="0" lvl="0" indent="-380990" algn="l" defTabSz="608582" rtl="0" eaLnBrk="1" fontAlgn="auto" latinLnBrk="0" hangingPunct="0">
                <a:lnSpc>
                  <a:spcPct val="100000"/>
                </a:lnSpc>
                <a:spcBef>
                  <a:spcPts val="533"/>
                </a:spcBef>
                <a:spcAft>
                  <a:spcPts val="0"/>
                </a:spcAft>
                <a:buClrTx/>
                <a:buSzPct val="100000"/>
                <a:buFont typeface="Calibri" panose="020F0502020204030204" pitchFamily="34" charset="0"/>
                <a:buChar char="–"/>
                <a:tabLst/>
                <a:defRPr sz="1700" b="0">
                  <a:solidFill>
                    <a:srgbClr val="222222"/>
                  </a:solidFill>
                  <a:latin typeface="+mn-lt"/>
                  <a:ea typeface="+mn-ea"/>
                  <a:cs typeface="+mn-cs"/>
                  <a:sym typeface="Arial"/>
                </a:defRPr>
              </a:pPr>
              <a:r>
                <a:rPr kumimoji="0" lang="en-US" sz="1600" b="0" i="0" u="none" strike="noStrike" kern="0" cap="none" spc="0" normalizeH="0" baseline="0" noProof="0" dirty="0">
                  <a:ln>
                    <a:noFill/>
                  </a:ln>
                  <a:solidFill>
                    <a:srgbClr val="222222"/>
                  </a:solidFill>
                  <a:effectLst/>
                  <a:uLnTx/>
                  <a:uFillTx/>
                  <a:latin typeface="Calibri" panose="020F0502020204030204" pitchFamily="34" charset="0"/>
                  <a:ea typeface="+mj-ea"/>
                  <a:cs typeface="Calibri" panose="020F0502020204030204" pitchFamily="34" charset="0"/>
                  <a:sym typeface="Arial"/>
                </a:rPr>
                <a:t>Preface questions with a warning statement, </a:t>
              </a:r>
              <a:br>
                <a:rPr kumimoji="0" lang="en-US" sz="1600" b="0" i="0" u="none" strike="noStrike" kern="0" cap="none" spc="0" normalizeH="0" baseline="0" noProof="0" dirty="0">
                  <a:ln>
                    <a:noFill/>
                  </a:ln>
                  <a:solidFill>
                    <a:srgbClr val="222222"/>
                  </a:solidFill>
                  <a:effectLst/>
                  <a:uLnTx/>
                  <a:uFillTx/>
                  <a:latin typeface="Calibri" panose="020F0502020204030204" pitchFamily="34" charset="0"/>
                  <a:ea typeface="+mj-ea"/>
                  <a:cs typeface="Calibri" panose="020F0502020204030204" pitchFamily="34" charset="0"/>
                  <a:sym typeface="Arial"/>
                </a:rPr>
              </a:br>
              <a:r>
                <a:rPr kumimoji="0" lang="en-US" sz="1600" b="0" i="0" u="none" strike="noStrike" kern="0" cap="none" spc="0" normalizeH="0" baseline="0" noProof="0" dirty="0">
                  <a:ln>
                    <a:noFill/>
                  </a:ln>
                  <a:solidFill>
                    <a:srgbClr val="222222"/>
                  </a:solidFill>
                  <a:effectLst/>
                  <a:uLnTx/>
                  <a:uFillTx/>
                  <a:latin typeface="Calibri" panose="020F0502020204030204" pitchFamily="34" charset="0"/>
                  <a:ea typeface="+mj-ea"/>
                  <a:cs typeface="Calibri" panose="020F0502020204030204" pitchFamily="34" charset="0"/>
                  <a:sym typeface="Arial"/>
                </a:rPr>
                <a:t>and ask patients if they would like to proceed </a:t>
              </a:r>
            </a:p>
          </p:txBody>
        </p:sp>
        <p:sp>
          <p:nvSpPr>
            <p:cNvPr id="18" name="Rectangle 17">
              <a:extLst>
                <a:ext uri="{FF2B5EF4-FFF2-40B4-BE49-F238E27FC236}">
                  <a16:creationId xmlns:a16="http://schemas.microsoft.com/office/drawing/2014/main" id="{52ECB91A-4803-4B2E-3966-AF75DF2C46FA}"/>
                </a:ext>
              </a:extLst>
            </p:cNvPr>
            <p:cNvSpPr/>
            <p:nvPr/>
          </p:nvSpPr>
          <p:spPr bwMode="auto">
            <a:xfrm>
              <a:off x="604672" y="1513047"/>
              <a:ext cx="5306421" cy="359293"/>
            </a:xfrm>
            <a:prstGeom prst="rect">
              <a:avLst/>
            </a:prstGeom>
            <a:solidFill>
              <a:schemeClr val="accent1"/>
            </a:solidFill>
            <a:ln w="0">
              <a:noFill/>
              <a:miter lim="800000"/>
              <a:headEnd/>
              <a:tailEnd/>
            </a:ln>
          </p:spPr>
          <p:txBody>
            <a:bodyPr rtlCol="0" anchor="t"/>
            <a:lstStyle/>
            <a:p>
              <a:pPr marL="0" marR="0" lvl="0" indent="0" algn="ctr" defTabSz="1217168" rtl="0" eaLnBrk="1" fontAlgn="auto" latinLnBrk="0" hangingPunct="0">
                <a:lnSpc>
                  <a:spcPct val="100000"/>
                </a:lnSpc>
                <a:spcBef>
                  <a:spcPts val="1067"/>
                </a:spcBef>
                <a:spcAft>
                  <a:spcPts val="0"/>
                </a:spcAft>
                <a:buClrTx/>
                <a:buSzTx/>
                <a:buFontTx/>
                <a:buNone/>
                <a:tabLst/>
                <a:defRPr/>
              </a:pPr>
              <a:r>
                <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j-ea"/>
                  <a:cs typeface="Calibri" panose="020F0502020204030204" pitchFamily="34" charset="0"/>
                  <a:sym typeface="Helvetica"/>
                </a:rPr>
                <a:t>Taking a Medical History</a:t>
              </a:r>
            </a:p>
          </p:txBody>
        </p:sp>
      </p:grpSp>
      <p:grpSp>
        <p:nvGrpSpPr>
          <p:cNvPr id="19" name="Group 18">
            <a:extLst>
              <a:ext uri="{FF2B5EF4-FFF2-40B4-BE49-F238E27FC236}">
                <a16:creationId xmlns:a16="http://schemas.microsoft.com/office/drawing/2014/main" id="{0555DDF1-66A2-DEF9-B092-0A157A08B056}"/>
              </a:ext>
            </a:extLst>
          </p:cNvPr>
          <p:cNvGrpSpPr/>
          <p:nvPr/>
        </p:nvGrpSpPr>
        <p:grpSpPr>
          <a:xfrm>
            <a:off x="6276630" y="1522088"/>
            <a:ext cx="5229570" cy="4650688"/>
            <a:chOff x="4519432" y="1513048"/>
            <a:chExt cx="3291844" cy="4673873"/>
          </a:xfrm>
        </p:grpSpPr>
        <p:sp>
          <p:nvSpPr>
            <p:cNvPr id="20" name="Rectangle 19">
              <a:extLst>
                <a:ext uri="{FF2B5EF4-FFF2-40B4-BE49-F238E27FC236}">
                  <a16:creationId xmlns:a16="http://schemas.microsoft.com/office/drawing/2014/main" id="{67464DB6-1E7F-8FE6-A0C6-143CDDEBF5D1}"/>
                </a:ext>
              </a:extLst>
            </p:cNvPr>
            <p:cNvSpPr/>
            <p:nvPr/>
          </p:nvSpPr>
          <p:spPr bwMode="auto">
            <a:xfrm>
              <a:off x="4519432" y="1869793"/>
              <a:ext cx="3291840" cy="4317128"/>
            </a:xfrm>
            <a:prstGeom prst="rect">
              <a:avLst/>
            </a:prstGeom>
            <a:solidFill>
              <a:schemeClr val="tx1">
                <a:lumMod val="95000"/>
              </a:schemeClr>
            </a:solidFill>
            <a:ln w="0">
              <a:noFill/>
              <a:miter lim="800000"/>
              <a:headEnd/>
              <a:tailEnd/>
            </a:ln>
          </p:spPr>
          <p:txBody>
            <a:bodyPr rtlCol="0" anchor="t"/>
            <a:lstStyle/>
            <a:p>
              <a:pPr marL="349250" marR="0" lvl="0" indent="-196850" algn="l" defTabSz="608582" rtl="0" eaLnBrk="1" fontAlgn="auto" latinLnBrk="0" hangingPunct="0">
                <a:lnSpc>
                  <a:spcPct val="100000"/>
                </a:lnSpc>
                <a:spcBef>
                  <a:spcPts val="0"/>
                </a:spcBef>
                <a:spcAft>
                  <a:spcPts val="0"/>
                </a:spcAft>
                <a:buClrTx/>
                <a:buSzPct val="100000"/>
                <a:buFont typeface="Wingdings" panose="05000000000000000000" pitchFamily="2" charset="2"/>
                <a:buChar char="§"/>
                <a:tabLst/>
                <a:defRPr sz="1700" b="0">
                  <a:solidFill>
                    <a:srgbClr val="222222"/>
                  </a:solidFill>
                  <a:latin typeface="+mn-lt"/>
                  <a:ea typeface="+mn-ea"/>
                  <a:cs typeface="+mn-cs"/>
                  <a:sym typeface="Arial"/>
                </a:defRPr>
              </a:pPr>
              <a:r>
                <a:rPr kumimoji="0" lang="en-US" sz="1800" b="0" i="0" u="none" strike="noStrike" kern="0" cap="none" spc="0" normalizeH="0" baseline="0" noProof="0" dirty="0">
                  <a:ln>
                    <a:noFill/>
                  </a:ln>
                  <a:solidFill>
                    <a:srgbClr val="222222"/>
                  </a:solidFill>
                  <a:effectLst/>
                  <a:uLnTx/>
                  <a:uFillTx/>
                  <a:latin typeface="Calibri" panose="020F0502020204030204" pitchFamily="34" charset="0"/>
                  <a:ea typeface="+mj-ea"/>
                  <a:cs typeface="Calibri" panose="020F0502020204030204" pitchFamily="34" charset="0"/>
                  <a:sym typeface="Arial"/>
                </a:rPr>
                <a:t>Maintain as much modesty as possible</a:t>
              </a:r>
            </a:p>
            <a:p>
              <a:pPr marL="349250" marR="0" lvl="0" indent="-196850" algn="l" defTabSz="608582" rtl="0" eaLnBrk="1" fontAlgn="auto" latinLnBrk="0" hangingPunct="0">
                <a:lnSpc>
                  <a:spcPct val="100000"/>
                </a:lnSpc>
                <a:spcBef>
                  <a:spcPts val="0"/>
                </a:spcBef>
                <a:spcAft>
                  <a:spcPts val="0"/>
                </a:spcAft>
                <a:buClrTx/>
                <a:buSzPct val="100000"/>
                <a:buFont typeface="Wingdings" panose="05000000000000000000" pitchFamily="2" charset="2"/>
                <a:buChar char="§"/>
                <a:tabLst/>
                <a:defRPr sz="1700" b="0">
                  <a:solidFill>
                    <a:srgbClr val="222222"/>
                  </a:solidFill>
                  <a:latin typeface="+mn-lt"/>
                  <a:ea typeface="+mn-ea"/>
                  <a:cs typeface="+mn-cs"/>
                  <a:sym typeface="Arial"/>
                </a:defRPr>
              </a:pPr>
              <a:r>
                <a:rPr kumimoji="0" lang="en-US" sz="1800" b="0" i="0" u="none" strike="noStrike" kern="0" cap="none" spc="0" normalizeH="0" baseline="0" noProof="0" dirty="0">
                  <a:ln>
                    <a:noFill/>
                  </a:ln>
                  <a:solidFill>
                    <a:srgbClr val="222222"/>
                  </a:solidFill>
                  <a:effectLst/>
                  <a:uLnTx/>
                  <a:uFillTx/>
                  <a:latin typeface="Calibri" panose="020F0502020204030204" pitchFamily="34" charset="0"/>
                  <a:ea typeface="+mj-ea"/>
                  <a:cs typeface="Calibri" panose="020F0502020204030204" pitchFamily="34" charset="0"/>
                  <a:sym typeface="Arial"/>
                </a:rPr>
                <a:t>Use a trauma-informed approach </a:t>
              </a:r>
            </a:p>
            <a:p>
              <a:pPr marL="731520" marR="0" lvl="4" indent="-380990" algn="l" defTabSz="608582" rtl="0" eaLnBrk="1" fontAlgn="auto" latinLnBrk="0" hangingPunct="0">
                <a:lnSpc>
                  <a:spcPct val="100000"/>
                </a:lnSpc>
                <a:spcBef>
                  <a:spcPts val="0"/>
                </a:spcBef>
                <a:spcAft>
                  <a:spcPts val="0"/>
                </a:spcAft>
                <a:buClrTx/>
                <a:buSzPct val="100000"/>
                <a:buFont typeface="Calibri" panose="020F0502020204030204" pitchFamily="34" charset="0"/>
                <a:buChar char="–"/>
                <a:tabLst/>
                <a:defRPr sz="1700" b="0">
                  <a:solidFill>
                    <a:srgbClr val="222222"/>
                  </a:solidFill>
                  <a:latin typeface="+mn-lt"/>
                  <a:ea typeface="+mn-ea"/>
                  <a:cs typeface="+mn-cs"/>
                  <a:sym typeface="Arial"/>
                </a:defRPr>
              </a:pPr>
              <a:r>
                <a:rPr kumimoji="0" lang="en-US" sz="1600" b="0" i="0" u="none" strike="noStrike" kern="0" cap="none" spc="0" normalizeH="0" baseline="0" noProof="0" dirty="0">
                  <a:ln>
                    <a:noFill/>
                  </a:ln>
                  <a:solidFill>
                    <a:srgbClr val="222222"/>
                  </a:solidFill>
                  <a:effectLst/>
                  <a:uLnTx/>
                  <a:uFillTx/>
                  <a:latin typeface="Calibri" panose="020F0502020204030204" pitchFamily="34" charset="0"/>
                  <a:ea typeface="+mj-ea"/>
                  <a:cs typeface="Calibri" panose="020F0502020204030204" pitchFamily="34" charset="0"/>
                  <a:sym typeface="Arial"/>
                </a:rPr>
                <a:t>Ask permission to begin the exam; give warning before touching the patient</a:t>
              </a:r>
            </a:p>
            <a:p>
              <a:pPr marL="731520" marR="0" lvl="0" indent="-380990" algn="l" defTabSz="608582" rtl="0" eaLnBrk="1" fontAlgn="auto" latinLnBrk="0" hangingPunct="0">
                <a:lnSpc>
                  <a:spcPct val="100000"/>
                </a:lnSpc>
                <a:spcBef>
                  <a:spcPts val="0"/>
                </a:spcBef>
                <a:spcAft>
                  <a:spcPts val="0"/>
                </a:spcAft>
                <a:buClrTx/>
                <a:buSzPct val="100000"/>
                <a:buFont typeface="Calibri" panose="020F0502020204030204" pitchFamily="34" charset="0"/>
                <a:buChar char="–"/>
                <a:tabLst/>
                <a:defRPr sz="1700" b="0">
                  <a:solidFill>
                    <a:srgbClr val="222222"/>
                  </a:solidFill>
                  <a:latin typeface="+mn-lt"/>
                  <a:ea typeface="+mn-ea"/>
                  <a:cs typeface="+mn-cs"/>
                  <a:sym typeface="Arial"/>
                </a:defRPr>
              </a:pPr>
              <a:r>
                <a:rPr kumimoji="0" lang="en-US" sz="1600" b="0" i="0" u="none" strike="noStrike" kern="0" cap="none" spc="0" normalizeH="0" baseline="0" noProof="0" dirty="0">
                  <a:ln>
                    <a:noFill/>
                  </a:ln>
                  <a:solidFill>
                    <a:srgbClr val="222222"/>
                  </a:solidFill>
                  <a:effectLst/>
                  <a:uLnTx/>
                  <a:uFillTx/>
                  <a:latin typeface="Calibri" panose="020F0502020204030204" pitchFamily="34" charset="0"/>
                  <a:ea typeface="+mj-ea"/>
                  <a:cs typeface="Calibri" panose="020F0502020204030204" pitchFamily="34" charset="0"/>
                  <a:sym typeface="Arial"/>
                </a:rPr>
                <a:t>Ask patients to tell you if they feel any physical or emotional discomfort, and let them know that you will stop the exam immediately if they feel uncomfortable</a:t>
              </a:r>
            </a:p>
            <a:p>
              <a:pPr marL="349250" marR="0" lvl="0" indent="-196850" algn="l" defTabSz="608582" rtl="0" eaLnBrk="1" fontAlgn="auto" latinLnBrk="0" hangingPunct="0">
                <a:lnSpc>
                  <a:spcPct val="100000"/>
                </a:lnSpc>
                <a:spcBef>
                  <a:spcPts val="0"/>
                </a:spcBef>
                <a:spcAft>
                  <a:spcPts val="0"/>
                </a:spcAft>
                <a:buClrTx/>
                <a:buSzPct val="100000"/>
                <a:buFont typeface="Wingdings" panose="05000000000000000000" pitchFamily="2" charset="2"/>
                <a:buChar char="§"/>
                <a:tabLst/>
                <a:defRPr sz="1700" b="0">
                  <a:solidFill>
                    <a:srgbClr val="222222"/>
                  </a:solidFill>
                  <a:latin typeface="+mn-lt"/>
                  <a:ea typeface="+mn-ea"/>
                  <a:cs typeface="+mn-cs"/>
                  <a:sym typeface="Arial"/>
                </a:defRPr>
              </a:pPr>
              <a:r>
                <a:rPr kumimoji="0" lang="en-US" sz="1800" b="0" i="0" u="none" strike="noStrike" kern="0" cap="none" spc="0" normalizeH="0" baseline="0" noProof="0" dirty="0">
                  <a:ln>
                    <a:noFill/>
                  </a:ln>
                  <a:solidFill>
                    <a:srgbClr val="222222"/>
                  </a:solidFill>
                  <a:effectLst/>
                  <a:uLnTx/>
                  <a:uFillTx/>
                  <a:latin typeface="Calibri" panose="020F0502020204030204" pitchFamily="34" charset="0"/>
                  <a:ea typeface="+mj-ea"/>
                  <a:cs typeface="Calibri" panose="020F0502020204030204" pitchFamily="34" charset="0"/>
                  <a:sym typeface="Arial"/>
                </a:rPr>
                <a:t>Approach exams of private or sensitive areas </a:t>
              </a:r>
              <a:br>
                <a:rPr kumimoji="0" lang="en-US" sz="1800" b="0" i="0" u="none" strike="noStrike" kern="0" cap="none" spc="0" normalizeH="0" baseline="0" noProof="0" dirty="0">
                  <a:ln>
                    <a:noFill/>
                  </a:ln>
                  <a:solidFill>
                    <a:srgbClr val="222222"/>
                  </a:solidFill>
                  <a:effectLst/>
                  <a:uLnTx/>
                  <a:uFillTx/>
                  <a:latin typeface="Calibri" panose="020F0502020204030204" pitchFamily="34" charset="0"/>
                  <a:ea typeface="+mj-ea"/>
                  <a:cs typeface="Calibri" panose="020F0502020204030204" pitchFamily="34" charset="0"/>
                  <a:sym typeface="Arial"/>
                </a:rPr>
              </a:br>
              <a:r>
                <a:rPr kumimoji="0" lang="en-US" sz="1800" b="0" i="0" u="none" strike="noStrike" kern="0" cap="none" spc="0" normalizeH="0" baseline="0" noProof="0" dirty="0">
                  <a:ln>
                    <a:noFill/>
                  </a:ln>
                  <a:solidFill>
                    <a:srgbClr val="222222"/>
                  </a:solidFill>
                  <a:effectLst/>
                  <a:uLnTx/>
                  <a:uFillTx/>
                  <a:latin typeface="Calibri" panose="020F0502020204030204" pitchFamily="34" charset="0"/>
                  <a:ea typeface="+mj-ea"/>
                  <a:cs typeface="Calibri" panose="020F0502020204030204" pitchFamily="34" charset="0"/>
                  <a:sym typeface="Arial"/>
                </a:rPr>
                <a:t>with special care</a:t>
              </a:r>
            </a:p>
            <a:p>
              <a:pPr marL="731520" marR="0" lvl="0" indent="-380990" algn="l" defTabSz="608582" rtl="0" eaLnBrk="1" fontAlgn="auto" latinLnBrk="0" hangingPunct="0">
                <a:lnSpc>
                  <a:spcPct val="100000"/>
                </a:lnSpc>
                <a:spcBef>
                  <a:spcPts val="0"/>
                </a:spcBef>
                <a:spcAft>
                  <a:spcPts val="0"/>
                </a:spcAft>
                <a:buClrTx/>
                <a:buSzPct val="100000"/>
                <a:buFont typeface="Calibri" panose="020F0502020204030204" pitchFamily="34" charset="0"/>
                <a:buChar char="–"/>
                <a:tabLst/>
                <a:defRPr sz="1700" b="0">
                  <a:solidFill>
                    <a:srgbClr val="222222"/>
                  </a:solidFill>
                  <a:latin typeface="+mn-lt"/>
                  <a:ea typeface="+mn-ea"/>
                  <a:cs typeface="+mn-cs"/>
                  <a:sym typeface="Arial"/>
                </a:defRPr>
              </a:pPr>
              <a:r>
                <a:rPr kumimoji="0" lang="en-US" sz="1600" b="0" i="0" u="none" strike="noStrike" kern="0" cap="none" spc="0" normalizeH="0" baseline="0" noProof="0" dirty="0">
                  <a:ln>
                    <a:noFill/>
                  </a:ln>
                  <a:solidFill>
                    <a:srgbClr val="222222"/>
                  </a:solidFill>
                  <a:effectLst/>
                  <a:uLnTx/>
                  <a:uFillTx/>
                  <a:latin typeface="Calibri" panose="020F0502020204030204" pitchFamily="34" charset="0"/>
                  <a:ea typeface="+mj-ea"/>
                  <a:cs typeface="Calibri" panose="020F0502020204030204" pitchFamily="34" charset="0"/>
                  <a:sym typeface="Arial"/>
                </a:rPr>
                <a:t>If possible, schedule exams of private areas as a separate visit to allow patients time to mentally prepare</a:t>
              </a:r>
            </a:p>
            <a:p>
              <a:pPr marL="731520" marR="0" lvl="0" indent="-380990" algn="l" defTabSz="608582" rtl="0" eaLnBrk="1" fontAlgn="auto" latinLnBrk="0" hangingPunct="0">
                <a:lnSpc>
                  <a:spcPct val="100000"/>
                </a:lnSpc>
                <a:spcBef>
                  <a:spcPts val="0"/>
                </a:spcBef>
                <a:spcAft>
                  <a:spcPts val="0"/>
                </a:spcAft>
                <a:buClrTx/>
                <a:buSzPct val="100000"/>
                <a:buFont typeface="Calibri" panose="020F0502020204030204" pitchFamily="34" charset="0"/>
                <a:buChar char="–"/>
                <a:tabLst/>
                <a:defRPr sz="1700" b="0">
                  <a:solidFill>
                    <a:srgbClr val="222222"/>
                  </a:solidFill>
                  <a:latin typeface="+mn-lt"/>
                  <a:ea typeface="+mn-ea"/>
                  <a:cs typeface="+mn-cs"/>
                  <a:sym typeface="Arial"/>
                </a:defRPr>
              </a:pPr>
              <a:r>
                <a:rPr kumimoji="0" lang="en-US" sz="1600" b="0" i="0" u="none" strike="noStrike" kern="0" cap="none" spc="0" normalizeH="0" baseline="0" noProof="0" dirty="0">
                  <a:ln>
                    <a:noFill/>
                  </a:ln>
                  <a:solidFill>
                    <a:srgbClr val="222222"/>
                  </a:solidFill>
                  <a:effectLst/>
                  <a:uLnTx/>
                  <a:uFillTx/>
                  <a:latin typeface="Calibri" panose="020F0502020204030204" pitchFamily="34" charset="0"/>
                  <a:ea typeface="+mj-ea"/>
                  <a:cs typeface="Calibri" panose="020F0502020204030204" pitchFamily="34" charset="0"/>
                  <a:sym typeface="Arial"/>
                </a:rPr>
                <a:t>Offer the opportunity to have the exam/procedure done by a different HCP</a:t>
              </a:r>
            </a:p>
            <a:p>
              <a:pPr marL="731520" marR="0" lvl="0" indent="-380990" algn="l" defTabSz="608582" rtl="0" eaLnBrk="1" fontAlgn="auto" latinLnBrk="0" hangingPunct="0">
                <a:lnSpc>
                  <a:spcPct val="100000"/>
                </a:lnSpc>
                <a:spcBef>
                  <a:spcPts val="0"/>
                </a:spcBef>
                <a:spcAft>
                  <a:spcPts val="0"/>
                </a:spcAft>
                <a:buClrTx/>
                <a:buSzPct val="100000"/>
                <a:buFont typeface="Calibri" panose="020F0502020204030204" pitchFamily="34" charset="0"/>
                <a:buChar char="–"/>
                <a:tabLst/>
                <a:defRPr sz="1700" b="0">
                  <a:solidFill>
                    <a:srgbClr val="222222"/>
                  </a:solidFill>
                  <a:latin typeface="+mn-lt"/>
                  <a:ea typeface="+mn-ea"/>
                  <a:cs typeface="+mn-cs"/>
                  <a:sym typeface="Arial"/>
                </a:defRPr>
              </a:pPr>
              <a:r>
                <a:rPr kumimoji="0" lang="en-US" sz="1600" b="0" i="0" u="none" strike="noStrike" kern="0" cap="none" spc="0" normalizeH="0" baseline="0" noProof="0" dirty="0">
                  <a:ln>
                    <a:noFill/>
                  </a:ln>
                  <a:solidFill>
                    <a:srgbClr val="222222"/>
                  </a:solidFill>
                  <a:effectLst/>
                  <a:uLnTx/>
                  <a:uFillTx/>
                  <a:latin typeface="Calibri" panose="020F0502020204030204" pitchFamily="34" charset="0"/>
                  <a:ea typeface="+mj-ea"/>
                  <a:cs typeface="Calibri" panose="020F0502020204030204" pitchFamily="34" charset="0"/>
                  <a:sym typeface="Arial"/>
                </a:rPr>
                <a:t>Consider alternate testing for patients with significant reservations</a:t>
              </a:r>
            </a:p>
          </p:txBody>
        </p:sp>
        <p:sp>
          <p:nvSpPr>
            <p:cNvPr id="21" name="Rectangle 20">
              <a:extLst>
                <a:ext uri="{FF2B5EF4-FFF2-40B4-BE49-F238E27FC236}">
                  <a16:creationId xmlns:a16="http://schemas.microsoft.com/office/drawing/2014/main" id="{170E03D8-A345-7849-FC2B-F95614C45A81}"/>
                </a:ext>
              </a:extLst>
            </p:cNvPr>
            <p:cNvSpPr/>
            <p:nvPr/>
          </p:nvSpPr>
          <p:spPr bwMode="auto">
            <a:xfrm>
              <a:off x="4519436" y="1513048"/>
              <a:ext cx="3291840" cy="353642"/>
            </a:xfrm>
            <a:prstGeom prst="rect">
              <a:avLst/>
            </a:prstGeom>
            <a:solidFill>
              <a:schemeClr val="accent3"/>
            </a:solidFill>
            <a:ln w="0">
              <a:noFill/>
              <a:miter lim="800000"/>
              <a:headEnd/>
              <a:tailEnd/>
            </a:ln>
          </p:spPr>
          <p:txBody>
            <a:bodyPr rtlCol="0" anchor="t"/>
            <a:lstStyle/>
            <a:p>
              <a:pPr marL="0" marR="0" lvl="0" indent="0" algn="ctr" defTabSz="1217168" rtl="0" eaLnBrk="1" fontAlgn="auto" latinLnBrk="0" hangingPunct="0">
                <a:lnSpc>
                  <a:spcPct val="100000"/>
                </a:lnSpc>
                <a:spcBef>
                  <a:spcPts val="1067"/>
                </a:spcBef>
                <a:spcAft>
                  <a:spcPts val="0"/>
                </a:spcAft>
                <a:buClrTx/>
                <a:buSzTx/>
                <a:buFontTx/>
                <a:buNone/>
                <a:tabLst/>
                <a:defRPr/>
              </a:pPr>
              <a:r>
                <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j-ea"/>
                  <a:cs typeface="Calibri" panose="020F0502020204030204" pitchFamily="34" charset="0"/>
                  <a:sym typeface="Helvetica"/>
                </a:rPr>
                <a:t>Best Practices for Physical Exams</a:t>
              </a:r>
            </a:p>
          </p:txBody>
        </p:sp>
      </p:grpSp>
    </p:spTree>
    <p:extLst>
      <p:ext uri="{BB962C8B-B14F-4D97-AF65-F5344CB8AC3E}">
        <p14:creationId xmlns:p14="http://schemas.microsoft.com/office/powerpoint/2010/main" val="41030152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C5E74-2494-4254-84BE-D125D0741DB9}"/>
              </a:ext>
            </a:extLst>
          </p:cNvPr>
          <p:cNvSpPr>
            <a:spLocks noGrp="1"/>
          </p:cNvSpPr>
          <p:nvPr>
            <p:ph type="title"/>
          </p:nvPr>
        </p:nvSpPr>
        <p:spPr/>
        <p:txBody>
          <a:bodyPr/>
          <a:lstStyle/>
          <a:p>
            <a:r>
              <a:rPr lang="en-US" dirty="0"/>
              <a:t>Self- vs HCP-Collected Samples for High-Risk </a:t>
            </a:r>
            <a:br>
              <a:rPr lang="en-US" dirty="0"/>
            </a:br>
            <a:r>
              <a:rPr lang="en-US" dirty="0"/>
              <a:t>HPV Testing in Female-to-Male Transgender Patients</a:t>
            </a:r>
          </a:p>
        </p:txBody>
      </p:sp>
      <p:sp>
        <p:nvSpPr>
          <p:cNvPr id="3" name="Content Placeholder 2">
            <a:extLst>
              <a:ext uri="{FF2B5EF4-FFF2-40B4-BE49-F238E27FC236}">
                <a16:creationId xmlns:a16="http://schemas.microsoft.com/office/drawing/2014/main" id="{6DC4333D-3EE3-459B-A8CF-5ED46F37DDE0}"/>
              </a:ext>
            </a:extLst>
          </p:cNvPr>
          <p:cNvSpPr>
            <a:spLocks noGrp="1"/>
          </p:cNvSpPr>
          <p:nvPr>
            <p:ph idx="1"/>
          </p:nvPr>
        </p:nvSpPr>
        <p:spPr>
          <a:xfrm>
            <a:off x="596123" y="1513047"/>
            <a:ext cx="3177309" cy="4650686"/>
          </a:xfrm>
        </p:spPr>
        <p:txBody>
          <a:bodyPr/>
          <a:lstStyle/>
          <a:p>
            <a:r>
              <a:rPr lang="en-US" sz="2600" dirty="0"/>
              <a:t>Concordance of </a:t>
            </a:r>
            <a:br>
              <a:rPr lang="en-US" sz="2600" dirty="0"/>
            </a:br>
            <a:r>
              <a:rPr lang="en-US" sz="2600" dirty="0"/>
              <a:t>self-collected vaginal HPV DNA hybridization assay to HCP-collected cervical HPV DNA specimen</a:t>
            </a:r>
          </a:p>
          <a:p>
            <a:r>
              <a:rPr lang="en-US" sz="2600" dirty="0"/>
              <a:t>Already used in Europe, coming soon to US</a:t>
            </a:r>
          </a:p>
        </p:txBody>
      </p:sp>
      <p:sp>
        <p:nvSpPr>
          <p:cNvPr id="5" name="TextBox 4">
            <a:extLst>
              <a:ext uri="{FF2B5EF4-FFF2-40B4-BE49-F238E27FC236}">
                <a16:creationId xmlns:a16="http://schemas.microsoft.com/office/drawing/2014/main" id="{376FA2EF-8A74-4ACC-BA22-B5E024FB25C0}"/>
              </a:ext>
            </a:extLst>
          </p:cNvPr>
          <p:cNvSpPr txBox="1"/>
          <p:nvPr/>
        </p:nvSpPr>
        <p:spPr bwMode="auto">
          <a:xfrm>
            <a:off x="429944" y="6386320"/>
            <a:ext cx="61030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defPPr>
              <a:defRPr lang="en-US"/>
            </a:defPPr>
            <a:lvl1pPr eaLnBrk="1" hangingPunct="1">
              <a:lnSpc>
                <a:spcPct val="100000"/>
              </a:lnSpc>
              <a:buClrTx/>
              <a:buFontTx/>
              <a:buNone/>
              <a:defRPr sz="1200" b="0">
                <a:solidFill>
                  <a:schemeClr val="bg2"/>
                </a:solidFill>
                <a:latin typeface="Calibri" panose="020F050202020403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Reisner. PLoS One. 2018;13:e0190172. </a:t>
            </a:r>
          </a:p>
        </p:txBody>
      </p:sp>
      <p:graphicFrame>
        <p:nvGraphicFramePr>
          <p:cNvPr id="6" name="Group 32">
            <a:extLst>
              <a:ext uri="{FF2B5EF4-FFF2-40B4-BE49-F238E27FC236}">
                <a16:creationId xmlns:a16="http://schemas.microsoft.com/office/drawing/2014/main" id="{941EBCC8-D990-46D6-8778-58C04A835881}"/>
              </a:ext>
            </a:extLst>
          </p:cNvPr>
          <p:cNvGraphicFramePr>
            <a:graphicFrameLocks noGrp="1"/>
          </p:cNvGraphicFramePr>
          <p:nvPr>
            <p:extLst>
              <p:ext uri="{D42A27DB-BD31-4B8C-83A1-F6EECF244321}">
                <p14:modId xmlns:p14="http://schemas.microsoft.com/office/powerpoint/2010/main" val="759805116"/>
              </p:ext>
            </p:extLst>
          </p:nvPr>
        </p:nvGraphicFramePr>
        <p:xfrm>
          <a:off x="3777864" y="1615917"/>
          <a:ext cx="7723762" cy="1828880"/>
        </p:xfrm>
        <a:graphic>
          <a:graphicData uri="http://schemas.openxmlformats.org/drawingml/2006/table">
            <a:tbl>
              <a:tblPr/>
              <a:tblGrid>
                <a:gridCol w="2503880">
                  <a:extLst>
                    <a:ext uri="{9D8B030D-6E8A-4147-A177-3AD203B41FA5}">
                      <a16:colId xmlns:a16="http://schemas.microsoft.com/office/drawing/2014/main" val="20000"/>
                    </a:ext>
                  </a:extLst>
                </a:gridCol>
                <a:gridCol w="1582172">
                  <a:extLst>
                    <a:ext uri="{9D8B030D-6E8A-4147-A177-3AD203B41FA5}">
                      <a16:colId xmlns:a16="http://schemas.microsoft.com/office/drawing/2014/main" val="20001"/>
                    </a:ext>
                  </a:extLst>
                </a:gridCol>
                <a:gridCol w="1818855">
                  <a:extLst>
                    <a:ext uri="{9D8B030D-6E8A-4147-A177-3AD203B41FA5}">
                      <a16:colId xmlns:a16="http://schemas.microsoft.com/office/drawing/2014/main" val="796826902"/>
                    </a:ext>
                  </a:extLst>
                </a:gridCol>
                <a:gridCol w="1818855">
                  <a:extLst>
                    <a:ext uri="{9D8B030D-6E8A-4147-A177-3AD203B41FA5}">
                      <a16:colId xmlns:a16="http://schemas.microsoft.com/office/drawing/2014/main" val="3845400308"/>
                    </a:ext>
                  </a:extLst>
                </a:gridCol>
              </a:tblGrid>
              <a:tr h="347572">
                <a:tc rowSpan="2">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Self-Collected </a:t>
                      </a:r>
                    </a:p>
                    <a:p>
                      <a:pPr marL="0" marR="0" lvl="0" indent="0" algn="l" defTabSz="914400" rtl="0" eaLnBrk="1" fontAlgn="base" latinLnBrk="0" hangingPunct="1">
                        <a:lnSpc>
                          <a:spcPct val="100000"/>
                        </a:lnSpc>
                        <a:spcBef>
                          <a:spcPct val="0"/>
                        </a:spcBef>
                        <a:spcAft>
                          <a:spcPts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Vaginal DNA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HCP-Collected Cervical DNA (n = 131)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66945">
                <a:tc vMerge="1">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Self Collected Vaginal DNA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Positive,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Negative,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Total,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Positive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 (11.5)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 (13.0)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67943208"/>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Negative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(4.6)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108 (82.4)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114 (87.0)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628753905"/>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Total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 (16.0)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110 (84.0)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131 (100)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09895793"/>
                  </a:ext>
                </a:extLst>
              </a:tr>
            </a:tbl>
          </a:graphicData>
        </a:graphic>
      </p:graphicFrame>
      <p:graphicFrame>
        <p:nvGraphicFramePr>
          <p:cNvPr id="7" name="Group 32">
            <a:extLst>
              <a:ext uri="{FF2B5EF4-FFF2-40B4-BE49-F238E27FC236}">
                <a16:creationId xmlns:a16="http://schemas.microsoft.com/office/drawing/2014/main" id="{3B364886-970A-464B-8F3B-C4C7DAF6D8AA}"/>
              </a:ext>
            </a:extLst>
          </p:cNvPr>
          <p:cNvGraphicFramePr>
            <a:graphicFrameLocks noGrp="1"/>
          </p:cNvGraphicFramePr>
          <p:nvPr>
            <p:extLst>
              <p:ext uri="{D42A27DB-BD31-4B8C-83A1-F6EECF244321}">
                <p14:modId xmlns:p14="http://schemas.microsoft.com/office/powerpoint/2010/main" val="3139785299"/>
              </p:ext>
            </p:extLst>
          </p:nvPr>
        </p:nvGraphicFramePr>
        <p:xfrm>
          <a:off x="3773432" y="3692098"/>
          <a:ext cx="7732767" cy="2194656"/>
        </p:xfrm>
        <a:graphic>
          <a:graphicData uri="http://schemas.openxmlformats.org/drawingml/2006/table">
            <a:tbl>
              <a:tblPr/>
              <a:tblGrid>
                <a:gridCol w="2951001">
                  <a:extLst>
                    <a:ext uri="{9D8B030D-6E8A-4147-A177-3AD203B41FA5}">
                      <a16:colId xmlns:a16="http://schemas.microsoft.com/office/drawing/2014/main" val="20000"/>
                    </a:ext>
                  </a:extLst>
                </a:gridCol>
                <a:gridCol w="2070418">
                  <a:extLst>
                    <a:ext uri="{9D8B030D-6E8A-4147-A177-3AD203B41FA5}">
                      <a16:colId xmlns:a16="http://schemas.microsoft.com/office/drawing/2014/main" val="20001"/>
                    </a:ext>
                  </a:extLst>
                </a:gridCol>
                <a:gridCol w="2711348">
                  <a:extLst>
                    <a:ext uri="{9D8B030D-6E8A-4147-A177-3AD203B41FA5}">
                      <a16:colId xmlns:a16="http://schemas.microsoft.com/office/drawing/2014/main" val="796826902"/>
                    </a:ext>
                  </a:extLst>
                </a:gridCol>
              </a:tblGrid>
              <a:tr h="18388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Primary Outcome Variable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8388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Sensitivity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71.43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0.48-0.89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67943208"/>
                  </a:ext>
                </a:extLst>
              </a:tr>
              <a:tr h="18388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Specificity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98.18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0.94-1.00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628753905"/>
                  </a:ext>
                </a:extLst>
              </a:tr>
              <a:tr h="18388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Positive predictive value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88.24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0.64-0.99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09895793"/>
                  </a:ext>
                </a:extLst>
              </a:tr>
              <a:tr h="18388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Negative predictive value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94.74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0.89-0.98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824106772"/>
                  </a:ext>
                </a:extLst>
              </a:tr>
              <a:tr h="18388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Kappa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75.40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0.58-0.92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63033162"/>
                  </a:ext>
                </a:extLst>
              </a:tr>
            </a:tbl>
          </a:graphicData>
        </a:graphic>
      </p:graphicFrame>
    </p:spTree>
    <p:extLst>
      <p:ext uri="{BB962C8B-B14F-4D97-AF65-F5344CB8AC3E}">
        <p14:creationId xmlns:p14="http://schemas.microsoft.com/office/powerpoint/2010/main" val="23052007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Transgender Care!</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Video and audio podcasts </a:t>
            </a:r>
            <a:r>
              <a:rPr lang="en-US" sz="2200" b="0" dirty="0"/>
              <a:t>of transgender patient experiences in the healthcare system</a:t>
            </a:r>
          </a:p>
          <a:p>
            <a:pPr>
              <a:buClr>
                <a:schemeClr val="tx2">
                  <a:lumMod val="20000"/>
                  <a:lumOff val="80000"/>
                </a:schemeClr>
              </a:buClr>
              <a:defRPr/>
            </a:pPr>
            <a:r>
              <a:rPr lang="en-US" sz="2200" dirty="0">
                <a:solidFill>
                  <a:srgbClr val="E1471D"/>
                </a:solidFill>
              </a:rPr>
              <a:t>ClinicalThought commentaries </a:t>
            </a:r>
            <a:r>
              <a:rPr lang="en-US" sz="2200" b="0" dirty="0"/>
              <a:t>with expert insight on optimizing transgender patient care</a:t>
            </a:r>
          </a:p>
          <a:p>
            <a:pPr>
              <a:buClr>
                <a:schemeClr val="tx2">
                  <a:lumMod val="20000"/>
                  <a:lumOff val="80000"/>
                </a:schemeClr>
              </a:buClr>
              <a:defRPr/>
            </a:pPr>
            <a:r>
              <a:rPr lang="en-US" sz="2200" dirty="0">
                <a:solidFill>
                  <a:schemeClr val="accent3"/>
                </a:solidFill>
              </a:rPr>
              <a:t>CME/CE/CPE-certified microlearning text modules </a:t>
            </a:r>
            <a:r>
              <a:rPr lang="en-US" sz="2200" b="0" dirty="0"/>
              <a:t>on best practices for transgender healthcare</a:t>
            </a:r>
          </a:p>
          <a:p>
            <a:pPr>
              <a:buClr>
                <a:schemeClr val="tx2">
                  <a:lumMod val="20000"/>
                  <a:lumOff val="80000"/>
                </a:schemeClr>
              </a:buClr>
              <a:defRPr/>
            </a:pPr>
            <a:r>
              <a:rPr lang="en-US" sz="2200" dirty="0">
                <a:solidFill>
                  <a:schemeClr val="accent3"/>
                </a:solidFill>
              </a:rPr>
              <a:t>CME/CE/CPE-certified video simulations </a:t>
            </a:r>
            <a:r>
              <a:rPr lang="en-US" sz="2200" b="0" dirty="0"/>
              <a:t>on do’s and don’t’s for transgender healthcare</a:t>
            </a:r>
          </a:p>
          <a:p>
            <a:pPr>
              <a:buClr>
                <a:schemeClr val="tx2">
                  <a:lumMod val="20000"/>
                  <a:lumOff val="80000"/>
                </a:schemeClr>
              </a:buClr>
              <a:defRPr/>
            </a:pPr>
            <a:endParaRPr lang="en-US" sz="2200" b="0" dirty="0"/>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a:xfrm>
            <a:off x="514351" y="4856674"/>
            <a:ext cx="11283950" cy="1155939"/>
          </a:xfrm>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1217168" rtl="0" eaLnBrk="1" fontAlgn="auto" latinLnBrk="0" hangingPunct="0">
              <a:lnSpc>
                <a:spcPct val="100000"/>
              </a:lnSpc>
              <a:spcBef>
                <a:spcPct val="0"/>
              </a:spcBef>
              <a:spcAft>
                <a:spcPct val="0"/>
              </a:spcAft>
              <a:buClrTx/>
              <a:buSzTx/>
              <a:buFontTx/>
              <a:buNone/>
              <a:tabLst/>
              <a:defRPr/>
            </a:pPr>
            <a:endParaRPr kumimoji="0" lang="en-GB" altLang="en-US" sz="2400" b="0" i="0" u="none" strike="noStrike" kern="0" cap="none" spc="0" normalizeH="0" baseline="0" noProof="0" dirty="0">
              <a:ln>
                <a:noFill/>
              </a:ln>
              <a:solidFill>
                <a:srgbClr val="FFFFFF"/>
              </a:solidFill>
              <a:effectLst/>
              <a:uLnTx/>
              <a:uFillTx/>
              <a:latin typeface="Times" panose="02020603050405020304" pitchFamily="18" charset="0"/>
              <a:ea typeface="+mj-ea"/>
              <a:cs typeface="+mj-cs"/>
              <a:sym typeface="Helvetica"/>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LongProperties xmlns="http://schemas.microsoft.com/office/2006/metadata/long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F5DF46AB32F3242B80CC34C0B0A4996" ma:contentTypeVersion="1" ma:contentTypeDescription="Create a new document." ma:contentTypeScope="" ma:versionID="e804959bd209540bb47efc558b65b0d0">
  <xsd:schema xmlns:xsd="http://www.w3.org/2001/XMLSchema" xmlns:xs="http://www.w3.org/2001/XMLSchema" xmlns:p="http://schemas.microsoft.com/office/2006/metadata/properties" xmlns:ns2="d54cbe69-32bd-412a-b004-9152f949605e" xmlns:ns3="435ceb89-2414-418e-b46d-52d3e9906221" targetNamespace="http://schemas.microsoft.com/office/2006/metadata/properties" ma:root="true" ma:fieldsID="6d7f6036e662ad28a62ac3bdb42a0d2b" ns2:_="" ns3:_="">
    <xsd:import namespace="d54cbe69-32bd-412a-b004-9152f949605e"/>
    <xsd:import namespace="435ceb89-2414-418e-b46d-52d3e9906221"/>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435ceb89-2414-418e-b46d-52d3e9906221"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 with Slide Embeds - New"/>
          <xsd:enumeration value="Slides - Online (non-CME)-New"/>
          <xsd:enumeration value="Online Figures/Tables"/>
          <xsd:enumeration value="Outcomes - Questions"/>
          <xsd:enumeration value="Permissions"/>
          <xsd:enumeration value="Slide Des Req - Full Redraw"/>
          <xsd:enumeration value="Thumbnail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56M7VY3CDVN5-880654591-3</_dlc_DocId>
    <_dlc_DocIdUrl xmlns="d54cbe69-32bd-412a-b004-9152f949605e">
      <Url>https://intranet.clinicaloptions.com/mews/oncology/ONC_2022_Transgender_Microlearning_TM_(PRP4732)/CME_CE_CPE-Certified_Micro_Synergy__6/_layouts/15/DocIdRedir.aspx?ID=56M7VY3CDVN5-880654591-3</Url>
      <Description>56M7VY3CDVN5-880654591-3</Description>
    </_dlc_DocIdUrl>
    <Document_x0020_Category xmlns="435ceb89-2414-418e-b46d-52d3e9906221">Slides - Online (non-CME)-New</Document_x0020_Category>
  </documentManagement>
</p:properties>
</file>

<file path=customXml/itemProps1.xml><?xml version="1.0" encoding="utf-8"?>
<ds:datastoreItem xmlns:ds="http://schemas.openxmlformats.org/officeDocument/2006/customXml" ds:itemID="{B82B1FC5-6454-4D5C-A9D8-7A0B60C67D66}">
  <ds:schemaRefs>
    <ds:schemaRef ds:uri="http://schemas.microsoft.com/sharepoint/events"/>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1A896BB2-B5BE-4183-A26F-B873655FBDB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435ceb89-2414-418e-b46d-52d3e99062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5.xml><?xml version="1.0" encoding="utf-8"?>
<ds:datastoreItem xmlns:ds="http://schemas.openxmlformats.org/officeDocument/2006/customXml" ds:itemID="{5BA55BC3-5A03-47C2-8EC3-D964C3B5E779}">
  <ds:schemaRef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435ceb89-2414-418e-b46d-52d3e9906221"/>
    <ds:schemaRef ds:uri="d54cbe69-32bd-412a-b004-9152f949605e"/>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6201</TotalTime>
  <Words>1099</Words>
  <Application>Microsoft Office PowerPoint</Application>
  <PresentationFormat>Widescreen</PresentationFormat>
  <Paragraphs>164</Paragraphs>
  <Slides>12</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Times</vt:lpstr>
      <vt:lpstr>Wingdings</vt:lpstr>
      <vt:lpstr>2017_HTAA_Diabetes</vt:lpstr>
      <vt:lpstr>Best Practices for Interacting With  Transgender Patients Across the  Care Continuum: Key Takeaways</vt:lpstr>
      <vt:lpstr>About These Slides</vt:lpstr>
      <vt:lpstr>Faculty Disclosures</vt:lpstr>
      <vt:lpstr>First Contact With a Transgender Patient:  Best Practices on the Phone</vt:lpstr>
      <vt:lpstr>Language Matters: Overview of Key Terminology</vt:lpstr>
      <vt:lpstr>An Inclusive Waiting Room Atmosphere and  Front Desk Experience</vt:lpstr>
      <vt:lpstr>Best Practices for Names and Pronouns</vt:lpstr>
      <vt:lpstr>How to Apologize for Misgendering a  Transgender Patient</vt:lpstr>
      <vt:lpstr>Cancer Screening in Transgender Individuals  Based on Organ Inventory </vt:lpstr>
      <vt:lpstr>Taking a Gender- and Sex-Neutral Approach to  Cancer Screening in Transgender Individuals</vt:lpstr>
      <vt:lpstr>Self- vs HCP-Collected Samples for High-Risk  HPV Testing in Female-to-Male Transgender Patients</vt:lpstr>
      <vt:lpstr>Go Online for More CCO  Coverage of Transgender Care!</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Best Practices for Interacting With Transgender Patients Across the Care Continuum: Key Takeaways</dc:title>
  <dc:creator>Preferred User</dc:creator>
  <cp:lastModifiedBy>vkatkade@cealliance.com</cp:lastModifiedBy>
  <cp:revision>575</cp:revision>
  <cp:lastPrinted>2016-09-26T20:21:49Z</cp:lastPrinted>
  <dcterms:created xsi:type="dcterms:W3CDTF">2005-05-27T15:08:01Z</dcterms:created>
  <dcterms:modified xsi:type="dcterms:W3CDTF">2023-07-13T05:13:30Z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1d5b6f8b-18b5-4b66-abd2-296b35dca9b7</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0x0101002F5DF46AB32F3242B80CC34C0B0A4996</vt:lpwstr>
  </property>
</Properties>
</file>