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558" r:id="rId7"/>
    <p:sldId id="576" r:id="rId8"/>
    <p:sldId id="578" r:id="rId9"/>
    <p:sldId id="577" r:id="rId10"/>
    <p:sldId id="579" r:id="rId11"/>
    <p:sldId id="581" r:id="rId12"/>
    <p:sldId id="580" r:id="rId13"/>
    <p:sldId id="582" r:id="rId14"/>
    <p:sldId id="584" r:id="rId15"/>
    <p:sldId id="583" r:id="rId16"/>
    <p:sldId id="56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Anderson" initials="SA" lastIdx="13" clrIdx="0">
    <p:extLst>
      <p:ext uri="{19B8F6BF-5375-455C-9EA6-DF929625EA0E}">
        <p15:presenceInfo xmlns:p15="http://schemas.microsoft.com/office/powerpoint/2012/main" userId="S::sanderson@clinicaloptions.com::7d462797-b6f8-43ff-95d7-bf66d7ed55ab" providerId="AD"/>
      </p:ext>
    </p:extLst>
  </p:cmAuthor>
  <p:cmAuthor id="2" name="htunggal@cealliance.com" initials="h" lastIdx="17" clrIdx="1">
    <p:extLst>
      <p:ext uri="{19B8F6BF-5375-455C-9EA6-DF929625EA0E}">
        <p15:presenceInfo xmlns:p15="http://schemas.microsoft.com/office/powerpoint/2012/main" userId="htunggal@cealliance.com" providerId="None"/>
      </p:ext>
    </p:extLst>
  </p:cmAuthor>
  <p:cmAuthor id="3" name="CLINICALOPTIONS\jconstanzo" initials="C" lastIdx="3" clrIdx="2">
    <p:extLst>
      <p:ext uri="{19B8F6BF-5375-455C-9EA6-DF929625EA0E}">
        <p15:presenceInfo xmlns:p15="http://schemas.microsoft.com/office/powerpoint/2012/main" userId="CLINICALOPTIONS\jconstanzo" providerId="None"/>
      </p:ext>
    </p:extLst>
  </p:cmAuthor>
  <p:cmAuthor id="4" name="Christy Seals" initials="CS" lastIdx="4" clrIdx="3">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F04D72-B587-40F1-8278-62F9EF137FCA}" v="99" dt="2023-12-14T14:29:28.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9" autoAdjust="0"/>
    <p:restoredTop sz="86406" autoAdjust="0"/>
  </p:normalViewPr>
  <p:slideViewPr>
    <p:cSldViewPr snapToGrid="0">
      <p:cViewPr varScale="1">
        <p:scale>
          <a:sx n="84" d="100"/>
          <a:sy n="84" d="100"/>
        </p:scale>
        <p:origin x="110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EFC199-DA7B-4AE0-8B1A-214DA060FDF0}" type="datetimeFigureOut">
              <a:rPr lang="en-US" smtClean="0"/>
              <a:t>12/19/2023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ED10F0-507C-4D4A-A089-BA11918015AF}" type="slidenum">
              <a:rPr lang="en-US" smtClean="0"/>
              <a:t>‹#›</a:t>
            </a:fld>
            <a:endParaRPr lang="en-US" dirty="0"/>
          </a:p>
        </p:txBody>
      </p:sp>
    </p:spTree>
    <p:extLst>
      <p:ext uri="{BB962C8B-B14F-4D97-AF65-F5344CB8AC3E}">
        <p14:creationId xmlns:p14="http://schemas.microsoft.com/office/powerpoint/2010/main" val="2319351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ED10F0-507C-4D4A-A089-BA11918015AF}" type="slidenum">
              <a:rPr lang="en-US" smtClean="0"/>
              <a:t>1</a:t>
            </a:fld>
            <a:endParaRPr lang="en-US" dirty="0"/>
          </a:p>
        </p:txBody>
      </p:sp>
    </p:spTree>
    <p:extLst>
      <p:ext uri="{BB962C8B-B14F-4D97-AF65-F5344CB8AC3E}">
        <p14:creationId xmlns:p14="http://schemas.microsoft.com/office/powerpoint/2010/main" val="1707186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mn-lt"/>
              </a:rPr>
              <a:t>BCMA, </a:t>
            </a:r>
            <a:r>
              <a:rPr lang="en-US" b="0" i="1" dirty="0">
                <a:solidFill>
                  <a:srgbClr val="1B365D"/>
                </a:solidFill>
                <a:effectLst/>
                <a:latin typeface="+mn-lt"/>
              </a:rPr>
              <a:t>B-cell maturation antigen; MM, multiple myeloma; ORR, overall response rate; R/R, </a:t>
            </a:r>
            <a:r>
              <a:rPr lang="en-US" sz="1200" i="1" dirty="0">
                <a:latin typeface="+mn-lt"/>
              </a:rPr>
              <a:t>relapsed/refractory</a:t>
            </a:r>
            <a:r>
              <a:rPr lang="en-US" b="0" i="1" dirty="0">
                <a:solidFill>
                  <a:srgbClr val="1B365D"/>
                </a:solidFill>
                <a:effectLst/>
                <a:latin typeface="+mn-lt"/>
              </a:rPr>
              <a:t>.</a:t>
            </a:r>
            <a:endParaRPr lang="en-US" i="1" dirty="0">
              <a:latin typeface="+mn-lt"/>
            </a:endParaRPr>
          </a:p>
        </p:txBody>
      </p:sp>
      <p:sp>
        <p:nvSpPr>
          <p:cNvPr id="4" name="Slide Number Placeholder 3"/>
          <p:cNvSpPr>
            <a:spLocks noGrp="1"/>
          </p:cNvSpPr>
          <p:nvPr>
            <p:ph type="sldNum" sz="quarter" idx="5"/>
          </p:nvPr>
        </p:nvSpPr>
        <p:spPr/>
        <p:txBody>
          <a:bodyPr/>
          <a:lstStyle/>
          <a:p>
            <a:fld id="{22ED10F0-507C-4D4A-A089-BA11918015AF}" type="slidenum">
              <a:rPr lang="en-US" smtClean="0"/>
              <a:t>3</a:t>
            </a:fld>
            <a:endParaRPr lang="en-US" dirty="0"/>
          </a:p>
        </p:txBody>
      </p:sp>
    </p:spTree>
    <p:extLst>
      <p:ext uri="{BB962C8B-B14F-4D97-AF65-F5344CB8AC3E}">
        <p14:creationId xmlns:p14="http://schemas.microsoft.com/office/powerpoint/2010/main" val="26315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IMiD, immunomodulatory drug; IMWG, International Myeloma Working Group; IRC, independent review committee; mAb, monoclonal antibody; MM, multiple myeloma; MRD, </a:t>
            </a:r>
            <a:r>
              <a:rPr lang="en-US" sz="1200" i="1" dirty="0"/>
              <a:t>measurable residual disease; ORR, overall response rate; OS, overall survival; </a:t>
            </a:r>
            <a:r>
              <a:rPr lang="en-US" i="1" dirty="0"/>
              <a:t>PI, proteasome inhibitor; </a:t>
            </a:r>
            <a:r>
              <a:rPr lang="en-US" sz="1200" i="1" dirty="0"/>
              <a:t>PFS, progression-free survival; </a:t>
            </a:r>
            <a:r>
              <a:rPr lang="en-US" i="1" dirty="0"/>
              <a:t>VGPR, very good partial response.</a:t>
            </a:r>
          </a:p>
        </p:txBody>
      </p:sp>
      <p:sp>
        <p:nvSpPr>
          <p:cNvPr id="4" name="Slide Number Placeholder 3"/>
          <p:cNvSpPr>
            <a:spLocks noGrp="1"/>
          </p:cNvSpPr>
          <p:nvPr>
            <p:ph type="sldNum" sz="quarter" idx="5"/>
          </p:nvPr>
        </p:nvSpPr>
        <p:spPr/>
        <p:txBody>
          <a:bodyPr/>
          <a:lstStyle/>
          <a:p>
            <a:fld id="{22ED10F0-507C-4D4A-A089-BA11918015AF}" type="slidenum">
              <a:rPr lang="en-US" smtClean="0"/>
              <a:t>4</a:t>
            </a:fld>
            <a:endParaRPr lang="en-US" dirty="0"/>
          </a:p>
        </p:txBody>
      </p:sp>
    </p:spTree>
    <p:extLst>
      <p:ext uri="{BB962C8B-B14F-4D97-AF65-F5344CB8AC3E}">
        <p14:creationId xmlns:p14="http://schemas.microsoft.com/office/powerpoint/2010/main" val="1715266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ECOG, Eastern Cooperative Oncology Group; EMP, extramedullary plasmacytoma; ISS, International Staging System; PS, performance status.</a:t>
            </a:r>
          </a:p>
        </p:txBody>
      </p:sp>
      <p:sp>
        <p:nvSpPr>
          <p:cNvPr id="4" name="Slide Number Placeholder 3"/>
          <p:cNvSpPr>
            <a:spLocks noGrp="1"/>
          </p:cNvSpPr>
          <p:nvPr>
            <p:ph type="sldNum" sz="quarter" idx="5"/>
          </p:nvPr>
        </p:nvSpPr>
        <p:spPr/>
        <p:txBody>
          <a:bodyPr/>
          <a:lstStyle/>
          <a:p>
            <a:fld id="{22ED10F0-507C-4D4A-A089-BA11918015AF}" type="slidenum">
              <a:rPr lang="en-US" smtClean="0"/>
              <a:t>5</a:t>
            </a:fld>
            <a:endParaRPr lang="en-US" dirty="0"/>
          </a:p>
        </p:txBody>
      </p:sp>
    </p:spTree>
    <p:extLst>
      <p:ext uri="{BB962C8B-B14F-4D97-AF65-F5344CB8AC3E}">
        <p14:creationId xmlns:p14="http://schemas.microsoft.com/office/powerpoint/2010/main" val="296332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IRC, independent review committee; MRD, measurable residual disease; ORR, </a:t>
            </a:r>
            <a:r>
              <a:rPr lang="en-US" sz="1200" i="1" kern="0" dirty="0"/>
              <a:t>overall response rate; </a:t>
            </a:r>
            <a:r>
              <a:rPr lang="en-US" i="1" dirty="0"/>
              <a:t>PR, partial response; sCR, stringent complete response; VGPR, very good partial response.</a:t>
            </a:r>
          </a:p>
        </p:txBody>
      </p:sp>
      <p:sp>
        <p:nvSpPr>
          <p:cNvPr id="4" name="Slide Number Placeholder 3"/>
          <p:cNvSpPr>
            <a:spLocks noGrp="1"/>
          </p:cNvSpPr>
          <p:nvPr>
            <p:ph type="sldNum" sz="quarter" idx="5"/>
          </p:nvPr>
        </p:nvSpPr>
        <p:spPr/>
        <p:txBody>
          <a:bodyPr/>
          <a:lstStyle/>
          <a:p>
            <a:fld id="{22ED10F0-507C-4D4A-A089-BA11918015AF}" type="slidenum">
              <a:rPr lang="en-US" smtClean="0"/>
              <a:t>6</a:t>
            </a:fld>
            <a:endParaRPr lang="en-US" dirty="0"/>
          </a:p>
        </p:txBody>
      </p:sp>
    </p:spTree>
    <p:extLst>
      <p:ext uri="{BB962C8B-B14F-4D97-AF65-F5344CB8AC3E}">
        <p14:creationId xmlns:p14="http://schemas.microsoft.com/office/powerpoint/2010/main" val="1392600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NE, not evaluable; PFS, progression-free survival.</a:t>
            </a:r>
          </a:p>
        </p:txBody>
      </p:sp>
      <p:sp>
        <p:nvSpPr>
          <p:cNvPr id="4" name="Slide Number Placeholder 3"/>
          <p:cNvSpPr>
            <a:spLocks noGrp="1"/>
          </p:cNvSpPr>
          <p:nvPr>
            <p:ph type="sldNum" sz="quarter" idx="5"/>
          </p:nvPr>
        </p:nvSpPr>
        <p:spPr/>
        <p:txBody>
          <a:bodyPr/>
          <a:lstStyle/>
          <a:p>
            <a:fld id="{22ED10F0-507C-4D4A-A089-BA11918015AF}" type="slidenum">
              <a:rPr lang="en-US" smtClean="0"/>
              <a:t>7</a:t>
            </a:fld>
            <a:endParaRPr lang="en-US" dirty="0"/>
          </a:p>
        </p:txBody>
      </p:sp>
    </p:spTree>
    <p:extLst>
      <p:ext uri="{BB962C8B-B14F-4D97-AF65-F5344CB8AC3E}">
        <p14:creationId xmlns:p14="http://schemas.microsoft.com/office/powerpoint/2010/main" val="1391388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cytokine-release syndrome; ICANS, immune effector cell</a:t>
            </a:r>
            <a:r>
              <a:rPr lang="en-US" i="1" dirty="0">
                <a:latin typeface="Calibri" panose="020F0502020204030204" pitchFamily="34" charset="0"/>
                <a:cs typeface="Calibri" panose="020F0502020204030204" pitchFamily="34" charset="0"/>
              </a:rPr>
              <a:t>–</a:t>
            </a:r>
            <a:r>
              <a:rPr lang="en-US" i="1" dirty="0"/>
              <a:t>associated neurotoxicity syndrome; TEAE, treatment-emergent adverse event.</a:t>
            </a:r>
          </a:p>
        </p:txBody>
      </p:sp>
      <p:sp>
        <p:nvSpPr>
          <p:cNvPr id="4" name="Slide Number Placeholder 3"/>
          <p:cNvSpPr>
            <a:spLocks noGrp="1"/>
          </p:cNvSpPr>
          <p:nvPr>
            <p:ph type="sldNum" sz="quarter" idx="5"/>
          </p:nvPr>
        </p:nvSpPr>
        <p:spPr/>
        <p:txBody>
          <a:bodyPr/>
          <a:lstStyle/>
          <a:p>
            <a:fld id="{22ED10F0-507C-4D4A-A089-BA11918015AF}" type="slidenum">
              <a:rPr lang="en-US" smtClean="0"/>
              <a:t>8</a:t>
            </a:fld>
            <a:endParaRPr lang="en-US" dirty="0"/>
          </a:p>
        </p:txBody>
      </p:sp>
    </p:spTree>
    <p:extLst>
      <p:ext uri="{BB962C8B-B14F-4D97-AF65-F5344CB8AC3E}">
        <p14:creationId xmlns:p14="http://schemas.microsoft.com/office/powerpoint/2010/main" val="3333301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CMV, cytomegalovirus; PJP, </a:t>
            </a:r>
            <a:r>
              <a:rPr lang="en-US" sz="1200" i="1" kern="0" dirty="0"/>
              <a:t>Pneumocystis jirovecii pneumonia; PML, progressive multifocal leukoencephalopathy; </a:t>
            </a:r>
            <a:r>
              <a:rPr lang="en-US" i="1" dirty="0"/>
              <a:t>TEAE, treatment-emergent adverse event.</a:t>
            </a:r>
          </a:p>
        </p:txBody>
      </p:sp>
      <p:sp>
        <p:nvSpPr>
          <p:cNvPr id="4" name="Slide Number Placeholder 3"/>
          <p:cNvSpPr>
            <a:spLocks noGrp="1"/>
          </p:cNvSpPr>
          <p:nvPr>
            <p:ph type="sldNum" sz="quarter" idx="5"/>
          </p:nvPr>
        </p:nvSpPr>
        <p:spPr/>
        <p:txBody>
          <a:bodyPr/>
          <a:lstStyle/>
          <a:p>
            <a:fld id="{22ED10F0-507C-4D4A-A089-BA11918015AF}" type="slidenum">
              <a:rPr lang="en-US" smtClean="0"/>
              <a:t>9</a:t>
            </a:fld>
            <a:endParaRPr lang="en-US" dirty="0"/>
          </a:p>
        </p:txBody>
      </p:sp>
    </p:spTree>
    <p:extLst>
      <p:ext uri="{BB962C8B-B14F-4D97-AF65-F5344CB8AC3E}">
        <p14:creationId xmlns:p14="http://schemas.microsoft.com/office/powerpoint/2010/main" val="574279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a:t>
            </a:r>
            <a:r>
              <a:rPr lang="en-US" sz="1200" i="1" kern="0" dirty="0"/>
              <a:t>. </a:t>
            </a:r>
            <a:endParaRPr lang="en-US" i="1" dirty="0"/>
          </a:p>
        </p:txBody>
      </p:sp>
      <p:sp>
        <p:nvSpPr>
          <p:cNvPr id="4" name="Slide Number Placeholder 3"/>
          <p:cNvSpPr>
            <a:spLocks noGrp="1"/>
          </p:cNvSpPr>
          <p:nvPr>
            <p:ph type="sldNum" sz="quarter" idx="5"/>
          </p:nvPr>
        </p:nvSpPr>
        <p:spPr/>
        <p:txBody>
          <a:bodyPr/>
          <a:lstStyle/>
          <a:p>
            <a:fld id="{22ED10F0-507C-4D4A-A089-BA11918015AF}" type="slidenum">
              <a:rPr lang="en-US" smtClean="0"/>
              <a:t>10</a:t>
            </a:fld>
            <a:endParaRPr lang="en-US" dirty="0"/>
          </a:p>
        </p:txBody>
      </p:sp>
    </p:spTree>
    <p:extLst>
      <p:ext uri="{BB962C8B-B14F-4D97-AF65-F5344CB8AC3E}">
        <p14:creationId xmlns:p14="http://schemas.microsoft.com/office/powerpoint/2010/main" val="2574685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 complete response; CRS, cytokine-release syndrome; DoR, duration of response; MM, multiple myeloma; ORR, overall response rate; PFS, progression-free survival; R/R, relapsed/refractory; TEAE, treatment-emergent adverse event; TTR, time to response; VGPR, very good partial response.</a:t>
            </a:r>
          </a:p>
        </p:txBody>
      </p:sp>
      <p:sp>
        <p:nvSpPr>
          <p:cNvPr id="4" name="Slide Number Placeholder 3"/>
          <p:cNvSpPr>
            <a:spLocks noGrp="1"/>
          </p:cNvSpPr>
          <p:nvPr>
            <p:ph type="sldNum" sz="quarter" idx="5"/>
          </p:nvPr>
        </p:nvSpPr>
        <p:spPr/>
        <p:txBody>
          <a:bodyPr/>
          <a:lstStyle/>
          <a:p>
            <a:fld id="{22ED10F0-507C-4D4A-A089-BA11918015AF}" type="slidenum">
              <a:rPr lang="en-US" smtClean="0"/>
              <a:t>11</a:t>
            </a:fld>
            <a:endParaRPr lang="en-US" dirty="0"/>
          </a:p>
        </p:txBody>
      </p:sp>
    </p:spTree>
    <p:extLst>
      <p:ext uri="{BB962C8B-B14F-4D97-AF65-F5344CB8AC3E}">
        <p14:creationId xmlns:p14="http://schemas.microsoft.com/office/powerpoint/2010/main" val="1008581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425669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0715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76195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55024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9005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779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879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08277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00775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69319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6815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45961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576268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533963"/>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LINKER-MM1 Update: Phase I/II Trial of </a:t>
            </a:r>
            <a:br>
              <a:rPr lang="en-US" altLang="en-US" sz="4000" dirty="0"/>
            </a:br>
            <a:r>
              <a:rPr lang="en-US" altLang="en-US" sz="4000" dirty="0"/>
              <a:t>Anti-BCMAxCD3 Bispecific Antibody Linvoseltamab in Relapsed/Refractory Multiple Myeloma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ASH Annual Meeting, December 9-12, 2023</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1FC75-5774-3BE6-92F4-F6FCF660D246}"/>
              </a:ext>
            </a:extLst>
          </p:cNvPr>
          <p:cNvSpPr>
            <a:spLocks noGrp="1"/>
          </p:cNvSpPr>
          <p:nvPr>
            <p:ph type="title"/>
          </p:nvPr>
        </p:nvSpPr>
        <p:spPr/>
        <p:txBody>
          <a:bodyPr/>
          <a:lstStyle/>
          <a:p>
            <a:r>
              <a:rPr lang="en-US" altLang="en-US" sz="3600" dirty="0"/>
              <a:t>LINKER-MM1 Update: Background</a:t>
            </a:r>
            <a:endParaRPr lang="en-US" dirty="0"/>
          </a:p>
        </p:txBody>
      </p:sp>
      <p:sp>
        <p:nvSpPr>
          <p:cNvPr id="3" name="Content Placeholder 2">
            <a:extLst>
              <a:ext uri="{FF2B5EF4-FFF2-40B4-BE49-F238E27FC236}">
                <a16:creationId xmlns:a16="http://schemas.microsoft.com/office/drawing/2014/main" id="{95136ED8-6E20-E034-B512-15B52F5DC23E}"/>
              </a:ext>
            </a:extLst>
          </p:cNvPr>
          <p:cNvSpPr>
            <a:spLocks noGrp="1"/>
          </p:cNvSpPr>
          <p:nvPr>
            <p:ph idx="1"/>
          </p:nvPr>
        </p:nvSpPr>
        <p:spPr/>
        <p:txBody>
          <a:bodyPr/>
          <a:lstStyle/>
          <a:p>
            <a:r>
              <a:rPr lang="en-US" sz="2400" dirty="0"/>
              <a:t>Linvoseltamab is investigational human anti-BCMAxCD3 bispecific antibody</a:t>
            </a:r>
            <a:r>
              <a:rPr lang="en-US" sz="2400" baseline="30000" dirty="0"/>
              <a:t>1</a:t>
            </a:r>
          </a:p>
          <a:p>
            <a:pPr lvl="1"/>
            <a:r>
              <a:rPr lang="en-US" sz="2200" dirty="0"/>
              <a:t>Activates T-cell</a:t>
            </a:r>
            <a:r>
              <a:rPr lang="en-US" sz="2200" dirty="0">
                <a:cs typeface="Calibri" panose="020F0502020204030204" pitchFamily="34" charset="0"/>
              </a:rPr>
              <a:t>–</a:t>
            </a:r>
            <a:r>
              <a:rPr lang="en-US" sz="2200" dirty="0"/>
              <a:t>mediated antitumor cytotoxicity against MM plasma cells</a:t>
            </a:r>
            <a:r>
              <a:rPr lang="en-US" sz="2200" baseline="30000" dirty="0"/>
              <a:t>1</a:t>
            </a:r>
          </a:p>
          <a:p>
            <a:r>
              <a:rPr lang="en-US" sz="2400" dirty="0"/>
              <a:t>LINKER-MM1 is phase I/II study evaluating safety and efficacy of linvoseltamab in patients with R/R MM</a:t>
            </a:r>
            <a:r>
              <a:rPr lang="en-US" sz="2400" baseline="30000" dirty="0"/>
              <a:t>1,2</a:t>
            </a:r>
          </a:p>
          <a:p>
            <a:pPr lvl="1"/>
            <a:r>
              <a:rPr lang="en-US" sz="2200" dirty="0"/>
              <a:t>In phase II dose-finding portion of study, patients were randomized to receive either linvoseltamab 50 mg or 200 mg</a:t>
            </a:r>
            <a:r>
              <a:rPr lang="en-US" sz="2200" baseline="30000" dirty="0"/>
              <a:t>1,2</a:t>
            </a:r>
          </a:p>
          <a:p>
            <a:pPr lvl="1"/>
            <a:r>
              <a:rPr lang="en-US" sz="2200" dirty="0"/>
              <a:t>200-mg dose demonstrated better efficacy than 50-mg dose, with higher ORR </a:t>
            </a:r>
            <a:br>
              <a:rPr lang="en-US" sz="2200" dirty="0"/>
            </a:br>
            <a:r>
              <a:rPr lang="en-US" sz="2200" dirty="0"/>
              <a:t>(64% vs 50%) and comparable safety</a:t>
            </a:r>
            <a:r>
              <a:rPr lang="en-US" sz="2200" baseline="30000" dirty="0"/>
              <a:t>1</a:t>
            </a:r>
          </a:p>
          <a:p>
            <a:r>
              <a:rPr lang="en-US" sz="2400" dirty="0"/>
              <a:t>Current analysis reports efficacy and safety of 200-mg dose cohort over median follow-up time of 8.1 mo, including 12 patients from phase I and 105 patients from phase II</a:t>
            </a:r>
            <a:r>
              <a:rPr lang="en-US" sz="2400" baseline="30000" dirty="0"/>
              <a:t>3</a:t>
            </a:r>
          </a:p>
        </p:txBody>
      </p:sp>
      <p:sp>
        <p:nvSpPr>
          <p:cNvPr id="4" name="Text Box 11">
            <a:extLst>
              <a:ext uri="{FF2B5EF4-FFF2-40B4-BE49-F238E27FC236}">
                <a16:creationId xmlns:a16="http://schemas.microsoft.com/office/drawing/2014/main" id="{051BF1E7-BC35-9634-29A1-8819FAD96DCA}"/>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Lee. ASCO 2023. Abstr 8006. 2. NCT03761108. 3. Jagannath. ASH 2023. Abstr 4746.</a:t>
            </a:r>
          </a:p>
        </p:txBody>
      </p:sp>
    </p:spTree>
    <p:extLst>
      <p:ext uri="{BB962C8B-B14F-4D97-AF65-F5344CB8AC3E}">
        <p14:creationId xmlns:p14="http://schemas.microsoft.com/office/powerpoint/2010/main" val="3621523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5E5F-BE85-D73F-AF39-4726C1A5F509}"/>
              </a:ext>
            </a:extLst>
          </p:cNvPr>
          <p:cNvSpPr>
            <a:spLocks noGrp="1"/>
          </p:cNvSpPr>
          <p:nvPr>
            <p:ph type="title"/>
          </p:nvPr>
        </p:nvSpPr>
        <p:spPr/>
        <p:txBody>
          <a:bodyPr/>
          <a:lstStyle/>
          <a:p>
            <a:r>
              <a:rPr lang="en-US" altLang="en-US" sz="3600" dirty="0"/>
              <a:t>LINKER-MM1 Update: </a:t>
            </a:r>
            <a:r>
              <a:rPr lang="en-US" dirty="0"/>
              <a:t>Study Design</a:t>
            </a:r>
          </a:p>
        </p:txBody>
      </p:sp>
      <p:sp>
        <p:nvSpPr>
          <p:cNvPr id="3" name="Content Placeholder 2">
            <a:extLst>
              <a:ext uri="{FF2B5EF4-FFF2-40B4-BE49-F238E27FC236}">
                <a16:creationId xmlns:a16="http://schemas.microsoft.com/office/drawing/2014/main" id="{3A96D313-0D51-400F-C79C-B66CB0B9EBA3}"/>
              </a:ext>
            </a:extLst>
          </p:cNvPr>
          <p:cNvSpPr>
            <a:spLocks noGrp="1"/>
          </p:cNvSpPr>
          <p:nvPr>
            <p:ph idx="1"/>
          </p:nvPr>
        </p:nvSpPr>
        <p:spPr>
          <a:xfrm>
            <a:off x="604674" y="1484657"/>
            <a:ext cx="10877529" cy="4650686"/>
          </a:xfrm>
        </p:spPr>
        <p:txBody>
          <a:bodyPr/>
          <a:lstStyle/>
          <a:p>
            <a:r>
              <a:rPr lang="en-US" sz="2400" dirty="0"/>
              <a:t>Phase II of phase I/II open-label LINKER-MM1 study: 200-mg expansion cohort</a:t>
            </a:r>
          </a:p>
          <a:p>
            <a:endParaRPr lang="en-US" sz="2400" dirty="0"/>
          </a:p>
          <a:p>
            <a:endParaRPr lang="en-US" sz="2400" dirty="0"/>
          </a:p>
          <a:p>
            <a:pPr lvl="1"/>
            <a:endParaRPr lang="en-US" sz="2400" dirty="0"/>
          </a:p>
          <a:p>
            <a:pPr lvl="1"/>
            <a:endParaRPr lang="en-US" sz="2400" dirty="0"/>
          </a:p>
          <a:p>
            <a:pPr marL="0" indent="0">
              <a:buNone/>
            </a:pPr>
            <a:endParaRPr lang="en-US" sz="2400" b="1" dirty="0"/>
          </a:p>
          <a:p>
            <a:r>
              <a:rPr lang="en-US" sz="2400" b="1" dirty="0"/>
              <a:t>Primary objective</a:t>
            </a:r>
            <a:r>
              <a:rPr lang="en-US" sz="2400" dirty="0"/>
              <a:t>: ORR (determined by blinded IRC per IMWG criteria)</a:t>
            </a:r>
          </a:p>
          <a:p>
            <a:r>
              <a:rPr lang="en-US" sz="2400" b="1" dirty="0"/>
              <a:t>Secondary objectives</a:t>
            </a:r>
            <a:r>
              <a:rPr lang="en-US" sz="2400" dirty="0"/>
              <a:t>: ORR (per investigator), DoR, MRD, PFS, and OS</a:t>
            </a:r>
          </a:p>
        </p:txBody>
      </p:sp>
      <p:sp>
        <p:nvSpPr>
          <p:cNvPr id="4" name="Text Box 45">
            <a:extLst>
              <a:ext uri="{FF2B5EF4-FFF2-40B4-BE49-F238E27FC236}">
                <a16:creationId xmlns:a16="http://schemas.microsoft.com/office/drawing/2014/main" id="{E63EEB94-CAA9-5C4D-AE5C-9333BF88D1CE}"/>
              </a:ext>
            </a:extLst>
          </p:cNvPr>
          <p:cNvSpPr txBox="1">
            <a:spLocks noChangeArrowheads="1"/>
          </p:cNvSpPr>
          <p:nvPr/>
        </p:nvSpPr>
        <p:spPr bwMode="auto">
          <a:xfrm>
            <a:off x="134006" y="2642192"/>
            <a:ext cx="2230607"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Active MM per IMWG criteria’ previous ≥3 lines of therapy and triple-exposed or triple-refractory disease (</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to </a:t>
            </a:r>
            <a:r>
              <a:rPr lang="en-US" altLang="en-US" sz="1400" dirty="0">
                <a:solidFill>
                  <a:schemeClr val="bg1"/>
                </a:solidFill>
                <a:latin typeface="Calibri" panose="020F0502020204030204" pitchFamily="34" charset="0"/>
              </a:rPr>
              <a:t>≥1 IMiD, PI,  and        anti-CD38 mAb</a:t>
            </a:r>
            <a:r>
              <a:rPr lang="en-GB" altLang="en-US" sz="1400" dirty="0">
                <a:solidFill>
                  <a:schemeClr val="bg1"/>
                </a:solidFill>
                <a:latin typeface="Calibri" panose="020F0502020204030204" pitchFamily="34" charset="0"/>
              </a:rPr>
              <a:t>)</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(N = 117)</a:t>
            </a:r>
            <a:endParaRPr lang="en-US" altLang="en-US" sz="140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472EDFB1-0EDF-2F18-3759-5948D72540F1}"/>
              </a:ext>
            </a:extLst>
          </p:cNvPr>
          <p:cNvSpPr>
            <a:spLocks noChangeArrowheads="1"/>
          </p:cNvSpPr>
          <p:nvPr/>
        </p:nvSpPr>
        <p:spPr bwMode="auto">
          <a:xfrm>
            <a:off x="2651702" y="2940794"/>
            <a:ext cx="1811230" cy="821226"/>
          </a:xfrm>
          <a:prstGeom prst="rect">
            <a:avLst/>
          </a:prstGeom>
          <a:solidFill>
            <a:schemeClr val="accent1">
              <a:alpha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Linvoseltamab</a:t>
            </a:r>
            <a:br>
              <a:rPr lang="en-US" altLang="en-US" sz="1800" dirty="0">
                <a:solidFill>
                  <a:schemeClr val="bg1"/>
                </a:solidFill>
                <a:latin typeface="Calibri" panose="020F0502020204030204" pitchFamily="34" charset="0"/>
              </a:rPr>
            </a:br>
            <a:r>
              <a:rPr lang="en-US" altLang="en-US" sz="1800" dirty="0">
                <a:solidFill>
                  <a:schemeClr val="bg1"/>
                </a:solidFill>
                <a:latin typeface="Calibri" panose="020F0502020204030204" pitchFamily="34" charset="0"/>
              </a:rPr>
              <a:t>5 mg Day 1</a:t>
            </a:r>
            <a:br>
              <a:rPr lang="en-US" altLang="en-US" sz="1800" dirty="0">
                <a:solidFill>
                  <a:schemeClr val="bg1"/>
                </a:solidFill>
                <a:latin typeface="Calibri" panose="020F0502020204030204" pitchFamily="34" charset="0"/>
              </a:rPr>
            </a:br>
            <a:r>
              <a:rPr lang="en-US" altLang="en-US" sz="1800" dirty="0">
                <a:solidFill>
                  <a:schemeClr val="bg1"/>
                </a:solidFill>
                <a:latin typeface="Calibri" panose="020F0502020204030204" pitchFamily="34" charset="0"/>
              </a:rPr>
              <a:t>25 mg Day 8</a:t>
            </a:r>
            <a:endParaRPr lang="en-US" altLang="en-US" sz="1800" b="0" dirty="0">
              <a:solidFill>
                <a:schemeClr val="bg1"/>
              </a:solidFill>
              <a:latin typeface="Calibri" panose="020F0502020204030204" pitchFamily="34" charset="0"/>
            </a:endParaRPr>
          </a:p>
        </p:txBody>
      </p:sp>
      <p:sp>
        <p:nvSpPr>
          <p:cNvPr id="7" name="Line 51">
            <a:extLst>
              <a:ext uri="{FF2B5EF4-FFF2-40B4-BE49-F238E27FC236}">
                <a16:creationId xmlns:a16="http://schemas.microsoft.com/office/drawing/2014/main" id="{08629255-1309-53B4-4EC6-EEAB5F2914EF}"/>
              </a:ext>
            </a:extLst>
          </p:cNvPr>
          <p:cNvSpPr>
            <a:spLocks noChangeShapeType="1"/>
          </p:cNvSpPr>
          <p:nvPr/>
        </p:nvSpPr>
        <p:spPr bwMode="auto">
          <a:xfrm rot="16200000">
            <a:off x="7301885" y="3092955"/>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Line 52">
            <a:extLst>
              <a:ext uri="{FF2B5EF4-FFF2-40B4-BE49-F238E27FC236}">
                <a16:creationId xmlns:a16="http://schemas.microsoft.com/office/drawing/2014/main" id="{D2B72718-9485-1C7D-24AD-3E53D04D4FA3}"/>
              </a:ext>
            </a:extLst>
          </p:cNvPr>
          <p:cNvSpPr>
            <a:spLocks noChangeShapeType="1"/>
          </p:cNvSpPr>
          <p:nvPr/>
        </p:nvSpPr>
        <p:spPr bwMode="auto">
          <a:xfrm>
            <a:off x="4579176" y="334695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Line 51">
            <a:extLst>
              <a:ext uri="{FF2B5EF4-FFF2-40B4-BE49-F238E27FC236}">
                <a16:creationId xmlns:a16="http://schemas.microsoft.com/office/drawing/2014/main" id="{D5F7964F-A21D-3384-D75E-2B75EB120A2A}"/>
              </a:ext>
            </a:extLst>
          </p:cNvPr>
          <p:cNvSpPr>
            <a:spLocks noChangeShapeType="1"/>
          </p:cNvSpPr>
          <p:nvPr/>
        </p:nvSpPr>
        <p:spPr bwMode="auto">
          <a:xfrm rot="16200000">
            <a:off x="2446268" y="3151242"/>
            <a:ext cx="0" cy="38617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8E5AC019-F293-79D3-AAC0-28A322A9F888}"/>
              </a:ext>
            </a:extLst>
          </p:cNvPr>
          <p:cNvSpPr txBox="1"/>
          <p:nvPr/>
        </p:nvSpPr>
        <p:spPr bwMode="auto">
          <a:xfrm>
            <a:off x="2742638" y="2294463"/>
            <a:ext cx="16293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Wk 1-2</a:t>
            </a:r>
            <a:br>
              <a:rPr lang="en-US" b="0" dirty="0">
                <a:solidFill>
                  <a:schemeClr val="bg1"/>
                </a:solidFill>
                <a:latin typeface="Calibri" panose="020F0502020204030204" pitchFamily="34" charset="0"/>
              </a:rPr>
            </a:br>
            <a:r>
              <a:rPr lang="en-US" b="1" dirty="0">
                <a:solidFill>
                  <a:schemeClr val="bg1"/>
                </a:solidFill>
                <a:latin typeface="Calibri" panose="020F0502020204030204" pitchFamily="34" charset="0"/>
              </a:rPr>
              <a:t>Step-up Dosing</a:t>
            </a:r>
          </a:p>
        </p:txBody>
      </p:sp>
      <p:sp>
        <p:nvSpPr>
          <p:cNvPr id="13" name="Rectangle 49">
            <a:extLst>
              <a:ext uri="{FF2B5EF4-FFF2-40B4-BE49-F238E27FC236}">
                <a16:creationId xmlns:a16="http://schemas.microsoft.com/office/drawing/2014/main" id="{234401CC-FA53-F18F-A9D3-55AE550CAAAC}"/>
              </a:ext>
            </a:extLst>
          </p:cNvPr>
          <p:cNvSpPr>
            <a:spLocks noChangeArrowheads="1"/>
          </p:cNvSpPr>
          <p:nvPr/>
        </p:nvSpPr>
        <p:spPr bwMode="auto">
          <a:xfrm>
            <a:off x="5147628" y="2940794"/>
            <a:ext cx="1811230" cy="821226"/>
          </a:xfrm>
          <a:prstGeom prst="rect">
            <a:avLst/>
          </a:prstGeom>
          <a:solidFill>
            <a:schemeClr val="accent1">
              <a:alpha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Linvoseltamab</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200 mg QW</a:t>
            </a:r>
            <a:endParaRPr lang="en-US" alt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2F1365BC-1E18-1E78-1582-F6138B970F4F}"/>
              </a:ext>
            </a:extLst>
          </p:cNvPr>
          <p:cNvSpPr txBox="1"/>
          <p:nvPr/>
        </p:nvSpPr>
        <p:spPr bwMode="auto">
          <a:xfrm>
            <a:off x="5568975" y="2291494"/>
            <a:ext cx="9685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Wk 3-14</a:t>
            </a:r>
          </a:p>
        </p:txBody>
      </p:sp>
      <p:sp>
        <p:nvSpPr>
          <p:cNvPr id="15" name="Rectangle 49">
            <a:extLst>
              <a:ext uri="{FF2B5EF4-FFF2-40B4-BE49-F238E27FC236}">
                <a16:creationId xmlns:a16="http://schemas.microsoft.com/office/drawing/2014/main" id="{467CDECB-2F06-7E37-DE31-15E048F41174}"/>
              </a:ext>
            </a:extLst>
          </p:cNvPr>
          <p:cNvSpPr>
            <a:spLocks noChangeArrowheads="1"/>
          </p:cNvSpPr>
          <p:nvPr/>
        </p:nvSpPr>
        <p:spPr bwMode="auto">
          <a:xfrm>
            <a:off x="7643554" y="2940794"/>
            <a:ext cx="1811230" cy="821226"/>
          </a:xfrm>
          <a:prstGeom prst="rect">
            <a:avLst/>
          </a:prstGeom>
          <a:solidFill>
            <a:schemeClr val="accent1">
              <a:alpha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Linvoseltamab</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200 mg Q2W</a:t>
            </a:r>
            <a:endParaRPr lang="en-US" alt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27411F0D-CF73-D3B6-637A-EAB3BAC8FFEB}"/>
              </a:ext>
            </a:extLst>
          </p:cNvPr>
          <p:cNvSpPr txBox="1"/>
          <p:nvPr/>
        </p:nvSpPr>
        <p:spPr bwMode="auto">
          <a:xfrm>
            <a:off x="8006392" y="2291494"/>
            <a:ext cx="1085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Wk 16-23</a:t>
            </a:r>
          </a:p>
        </p:txBody>
      </p:sp>
      <p:sp>
        <p:nvSpPr>
          <p:cNvPr id="17" name="Line 51">
            <a:extLst>
              <a:ext uri="{FF2B5EF4-FFF2-40B4-BE49-F238E27FC236}">
                <a16:creationId xmlns:a16="http://schemas.microsoft.com/office/drawing/2014/main" id="{B7E97342-4932-5236-6F82-4E09A649EC12}"/>
              </a:ext>
            </a:extLst>
          </p:cNvPr>
          <p:cNvSpPr>
            <a:spLocks noChangeShapeType="1"/>
          </p:cNvSpPr>
          <p:nvPr/>
        </p:nvSpPr>
        <p:spPr bwMode="auto">
          <a:xfrm rot="16200000">
            <a:off x="9769275" y="3090330"/>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51A2F08C-74DA-7A60-928C-9357A07B3FBD}"/>
              </a:ext>
            </a:extLst>
          </p:cNvPr>
          <p:cNvSpPr>
            <a:spLocks noChangeArrowheads="1"/>
          </p:cNvSpPr>
          <p:nvPr/>
        </p:nvSpPr>
        <p:spPr bwMode="auto">
          <a:xfrm>
            <a:off x="10083766" y="2933716"/>
            <a:ext cx="1811230" cy="8212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Linvoseltamab</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200 mg</a:t>
            </a:r>
            <a:r>
              <a:rPr lang="en-US" altLang="en-US" sz="1800" baseline="30000" dirty="0">
                <a:solidFill>
                  <a:schemeClr val="tx1"/>
                </a:solidFill>
                <a:latin typeface="Calibri" panose="020F0502020204030204" pitchFamily="34" charset="0"/>
              </a:rPr>
              <a:t>*</a:t>
            </a:r>
            <a:endParaRPr lang="en-US" altLang="en-US" sz="1800" b="0" baseline="3000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96BD64E3-1C29-2DAC-6E5D-DABCA8D7BB85}"/>
              </a:ext>
            </a:extLst>
          </p:cNvPr>
          <p:cNvSpPr txBox="1"/>
          <p:nvPr/>
        </p:nvSpPr>
        <p:spPr bwMode="auto">
          <a:xfrm>
            <a:off x="10200192" y="2291494"/>
            <a:ext cx="15783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Wk 24 Onward</a:t>
            </a:r>
          </a:p>
        </p:txBody>
      </p:sp>
      <p:sp>
        <p:nvSpPr>
          <p:cNvPr id="20" name="TextBox 19">
            <a:extLst>
              <a:ext uri="{FF2B5EF4-FFF2-40B4-BE49-F238E27FC236}">
                <a16:creationId xmlns:a16="http://schemas.microsoft.com/office/drawing/2014/main" id="{064004E1-6BD2-2385-2847-29AAE40607C5}"/>
              </a:ext>
            </a:extLst>
          </p:cNvPr>
          <p:cNvSpPr txBox="1"/>
          <p:nvPr/>
        </p:nvSpPr>
        <p:spPr bwMode="auto">
          <a:xfrm>
            <a:off x="10083766" y="3807017"/>
            <a:ext cx="18112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*If ≥ VGPR, Q4W; </a:t>
            </a:r>
            <a:br>
              <a:rPr lang="en-US" sz="1400" b="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i</a:t>
            </a:r>
            <a:r>
              <a:rPr lang="en-US" sz="1400" b="0" dirty="0">
                <a:solidFill>
                  <a:schemeClr val="bg1"/>
                </a:solidFill>
                <a:latin typeface="Calibri" panose="020F0502020204030204" pitchFamily="34" charset="0"/>
              </a:rPr>
              <a:t>f &lt; VGPR, Q2W.</a:t>
            </a:r>
          </a:p>
        </p:txBody>
      </p:sp>
      <p:sp>
        <p:nvSpPr>
          <p:cNvPr id="21" name="TextBox 20">
            <a:extLst>
              <a:ext uri="{FF2B5EF4-FFF2-40B4-BE49-F238E27FC236}">
                <a16:creationId xmlns:a16="http://schemas.microsoft.com/office/drawing/2014/main" id="{C064CAC9-C072-078F-7695-8D2192CBAEAC}"/>
              </a:ext>
            </a:extLst>
          </p:cNvPr>
          <p:cNvSpPr txBox="1"/>
          <p:nvPr/>
        </p:nvSpPr>
        <p:spPr bwMode="auto">
          <a:xfrm>
            <a:off x="2651702" y="3762020"/>
            <a:ext cx="1811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24-hr hospitalization</a:t>
            </a:r>
          </a:p>
        </p:txBody>
      </p:sp>
      <p:sp>
        <p:nvSpPr>
          <p:cNvPr id="22" name="Text Box 11">
            <a:extLst>
              <a:ext uri="{FF2B5EF4-FFF2-40B4-BE49-F238E27FC236}">
                <a16:creationId xmlns:a16="http://schemas.microsoft.com/office/drawing/2014/main" id="{C185C1F7-DABB-8909-5FC3-AF4C71E4422A}"/>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NCT03761108. Jagannath. ASH 2023. Abstr 4746.</a:t>
            </a:r>
          </a:p>
        </p:txBody>
      </p:sp>
    </p:spTree>
    <p:extLst>
      <p:ext uri="{BB962C8B-B14F-4D97-AF65-F5344CB8AC3E}">
        <p14:creationId xmlns:p14="http://schemas.microsoft.com/office/powerpoint/2010/main" val="380437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1">
            <a:extLst>
              <a:ext uri="{FF2B5EF4-FFF2-40B4-BE49-F238E27FC236}">
                <a16:creationId xmlns:a16="http://schemas.microsoft.com/office/drawing/2014/main" id="{7FCCBE70-3D48-5960-FA68-92A9C9871903}"/>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
        <p:nvSpPr>
          <p:cNvPr id="2" name="Title 1">
            <a:extLst>
              <a:ext uri="{FF2B5EF4-FFF2-40B4-BE49-F238E27FC236}">
                <a16:creationId xmlns:a16="http://schemas.microsoft.com/office/drawing/2014/main" id="{14FFFB5A-B38E-D48B-E842-F29216D759AE}"/>
              </a:ext>
            </a:extLst>
          </p:cNvPr>
          <p:cNvSpPr>
            <a:spLocks noGrp="1"/>
          </p:cNvSpPr>
          <p:nvPr>
            <p:ph type="title"/>
          </p:nvPr>
        </p:nvSpPr>
        <p:spPr/>
        <p:txBody>
          <a:bodyPr/>
          <a:lstStyle/>
          <a:p>
            <a:r>
              <a:rPr lang="en-US" altLang="en-US" sz="3600" dirty="0"/>
              <a:t>LINKER-MM1 Update: </a:t>
            </a:r>
            <a:r>
              <a:rPr lang="en-US" dirty="0"/>
              <a:t>Baseline Characteristics</a:t>
            </a:r>
          </a:p>
        </p:txBody>
      </p:sp>
      <p:graphicFrame>
        <p:nvGraphicFramePr>
          <p:cNvPr id="4" name="Table 4">
            <a:extLst>
              <a:ext uri="{FF2B5EF4-FFF2-40B4-BE49-F238E27FC236}">
                <a16:creationId xmlns:a16="http://schemas.microsoft.com/office/drawing/2014/main" id="{F85AC1B1-9F57-581B-49E6-41E28579DFD5}"/>
              </a:ext>
            </a:extLst>
          </p:cNvPr>
          <p:cNvGraphicFramePr>
            <a:graphicFrameLocks noGrp="1"/>
          </p:cNvGraphicFramePr>
          <p:nvPr>
            <p:ph sz="half" idx="1"/>
            <p:extLst>
              <p:ext uri="{D42A27DB-BD31-4B8C-83A1-F6EECF244321}">
                <p14:modId xmlns:p14="http://schemas.microsoft.com/office/powerpoint/2010/main" val="2950559624"/>
              </p:ext>
            </p:extLst>
          </p:nvPr>
        </p:nvGraphicFramePr>
        <p:xfrm>
          <a:off x="723899" y="1178234"/>
          <a:ext cx="5187949" cy="4785360"/>
        </p:xfrm>
        <a:graphic>
          <a:graphicData uri="http://schemas.openxmlformats.org/drawingml/2006/table">
            <a:tbl>
              <a:tblPr firstRow="1" bandRow="1">
                <a:tableStyleId>{5C22544A-7EE6-4342-B048-85BDC9FD1C3A}</a:tableStyleId>
              </a:tblPr>
              <a:tblGrid>
                <a:gridCol w="3681872">
                  <a:extLst>
                    <a:ext uri="{9D8B030D-6E8A-4147-A177-3AD203B41FA5}">
                      <a16:colId xmlns:a16="http://schemas.microsoft.com/office/drawing/2014/main" val="3600673186"/>
                    </a:ext>
                  </a:extLst>
                </a:gridCol>
                <a:gridCol w="1506077">
                  <a:extLst>
                    <a:ext uri="{9D8B030D-6E8A-4147-A177-3AD203B41FA5}">
                      <a16:colId xmlns:a16="http://schemas.microsoft.com/office/drawing/2014/main" val="3566498208"/>
                    </a:ext>
                  </a:extLst>
                </a:gridCol>
              </a:tblGrid>
              <a:tr h="187621">
                <a:tc>
                  <a:txBody>
                    <a:bodyPr/>
                    <a:lstStyle/>
                    <a:p>
                      <a:r>
                        <a:rPr lang="en-US" sz="1400" dirty="0"/>
                        <a:t>Patient and Disease Characteristics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200-mg Cohort</a:t>
                      </a:r>
                    </a:p>
                    <a:p>
                      <a:pPr algn="ctr"/>
                      <a:r>
                        <a:rPr lang="en-US" sz="1400" dirty="0"/>
                        <a:t>(N = 117)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5550173"/>
                  </a:ext>
                </a:extLst>
              </a:tr>
              <a:tr h="187621">
                <a:tc>
                  <a:txBody>
                    <a:bodyPr/>
                    <a:lstStyle/>
                    <a:p>
                      <a:pPr marL="0" indent="0">
                        <a:buFont typeface="Wingdings" panose="05000000000000000000" pitchFamily="2" charset="2"/>
                        <a:buNone/>
                      </a:pPr>
                      <a:r>
                        <a:rPr lang="en-US" sz="1400" b="1" dirty="0">
                          <a:solidFill>
                            <a:schemeClr val="bg1"/>
                          </a:solidFill>
                        </a:rPr>
                        <a:t>Median age, yr (range)</a:t>
                      </a:r>
                    </a:p>
                    <a:p>
                      <a:pPr marL="285750" indent="-285750">
                        <a:buFont typeface="Wingdings" panose="05000000000000000000" pitchFamily="2" charset="2"/>
                        <a:buChar char="§"/>
                      </a:pPr>
                      <a:r>
                        <a:rPr lang="en-US" sz="1400" dirty="0">
                          <a:solidFill>
                            <a:schemeClr val="bg1"/>
                          </a:solidFill>
                        </a:rPr>
                        <a:t>≥75 yr,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70 (37-91)</a:t>
                      </a:r>
                    </a:p>
                    <a:p>
                      <a:pPr algn="ctr"/>
                      <a:r>
                        <a:rPr lang="en-US" sz="1400" dirty="0">
                          <a:solidFill>
                            <a:schemeClr val="bg1"/>
                          </a:solidFill>
                        </a:rPr>
                        <a:t>31 (26.5)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46699046"/>
                  </a:ext>
                </a:extLst>
              </a:tr>
              <a:tr h="0">
                <a:tc>
                  <a:txBody>
                    <a:bodyPr/>
                    <a:lstStyle/>
                    <a:p>
                      <a:r>
                        <a:rPr lang="en-US" sz="1400" dirty="0">
                          <a:solidFill>
                            <a:schemeClr val="bg1"/>
                          </a:solidFill>
                        </a:rPr>
                        <a:t>Male sex,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64 (54.7)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90852920"/>
                  </a:ext>
                </a:extLst>
              </a:tr>
              <a:tr h="419388">
                <a:tc>
                  <a:txBody>
                    <a:bodyPr/>
                    <a:lstStyle/>
                    <a:p>
                      <a:r>
                        <a:rPr lang="en-US" sz="1400" b="1" dirty="0">
                          <a:solidFill>
                            <a:schemeClr val="bg1"/>
                          </a:solidFill>
                        </a:rPr>
                        <a:t>Race, n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dirty="0">
                          <a:solidFill>
                            <a:schemeClr val="bg1"/>
                          </a:solidFill>
                        </a:rPr>
                        <a:t>White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dirty="0">
                          <a:solidFill>
                            <a:schemeClr val="bg1"/>
                          </a:solidFill>
                        </a:rPr>
                        <a:t>Black</a:t>
                      </a:r>
                    </a:p>
                    <a:p>
                      <a:pPr marL="285750" indent="-285750">
                        <a:buFont typeface="Wingdings" panose="05000000000000000000" pitchFamily="2" charset="2"/>
                        <a:buChar char="§"/>
                      </a:pPr>
                      <a:r>
                        <a:rPr lang="en-US" sz="1400" dirty="0">
                          <a:solidFill>
                            <a:schemeClr val="bg1"/>
                          </a:solidFill>
                        </a:rPr>
                        <a:t>Asian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400" dirty="0">
                        <a:solidFill>
                          <a:schemeClr val="bg1"/>
                        </a:solidFill>
                      </a:endParaRPr>
                    </a:p>
                    <a:p>
                      <a:pPr algn="ctr"/>
                      <a:r>
                        <a:rPr lang="en-US" sz="1400" dirty="0">
                          <a:solidFill>
                            <a:schemeClr val="bg1"/>
                          </a:solidFill>
                        </a:rPr>
                        <a:t>83 (70.9)</a:t>
                      </a:r>
                    </a:p>
                    <a:p>
                      <a:pPr algn="ctr"/>
                      <a:r>
                        <a:rPr lang="en-US" sz="1400" dirty="0">
                          <a:solidFill>
                            <a:schemeClr val="bg1"/>
                          </a:solidFill>
                        </a:rPr>
                        <a:t>20 (17.1)</a:t>
                      </a:r>
                    </a:p>
                    <a:p>
                      <a:pPr algn="ctr"/>
                      <a:r>
                        <a:rPr lang="en-US" sz="1400" dirty="0">
                          <a:solidFill>
                            <a:schemeClr val="bg1"/>
                          </a:solidFill>
                        </a:rPr>
                        <a:t>10 (8.5)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71587288"/>
                  </a:ext>
                </a:extLst>
              </a:tr>
              <a:tr h="264877">
                <a:tc>
                  <a:txBody>
                    <a:bodyPr/>
                    <a:lstStyle/>
                    <a:p>
                      <a:r>
                        <a:rPr lang="en-US" sz="1400" b="1" dirty="0">
                          <a:solidFill>
                            <a:schemeClr val="bg1"/>
                          </a:solidFill>
                        </a:rPr>
                        <a:t>ECOG PS, n (%)</a:t>
                      </a:r>
                    </a:p>
                    <a:p>
                      <a:pPr marL="285750" indent="-285750">
                        <a:buFont typeface="Wingdings" panose="05000000000000000000" pitchFamily="2" charset="2"/>
                        <a:buChar char="§"/>
                      </a:pPr>
                      <a:r>
                        <a:rPr lang="en-US" sz="1400" dirty="0">
                          <a:solidFill>
                            <a:schemeClr val="bg1"/>
                          </a:solidFill>
                        </a:rPr>
                        <a:t>0</a:t>
                      </a:r>
                    </a:p>
                    <a:p>
                      <a:pPr marL="285750" indent="-285750">
                        <a:buFont typeface="Wingdings" panose="05000000000000000000" pitchFamily="2" charset="2"/>
                        <a:buChar char="§"/>
                      </a:pPr>
                      <a:r>
                        <a:rPr lang="en-US" sz="1400" dirty="0">
                          <a:solidFill>
                            <a:schemeClr val="bg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400" dirty="0">
                        <a:solidFill>
                          <a:schemeClr val="bg1"/>
                        </a:solidFill>
                      </a:endParaRPr>
                    </a:p>
                    <a:p>
                      <a:pPr algn="ctr"/>
                      <a:r>
                        <a:rPr lang="en-US" sz="1400" dirty="0">
                          <a:solidFill>
                            <a:schemeClr val="bg1"/>
                          </a:solidFill>
                        </a:rPr>
                        <a:t>33 (28.2)</a:t>
                      </a:r>
                    </a:p>
                    <a:p>
                      <a:pPr algn="ctr"/>
                      <a:r>
                        <a:rPr lang="en-US" sz="1400" dirty="0">
                          <a:solidFill>
                            <a:schemeClr val="bg1"/>
                          </a:solidFill>
                        </a:rPr>
                        <a:t>84 (71.8)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83862270"/>
                  </a:ext>
                </a:extLst>
              </a:tr>
              <a:tr h="419388">
                <a:tc>
                  <a:txBody>
                    <a:bodyPr/>
                    <a:lstStyle/>
                    <a:p>
                      <a:r>
                        <a:rPr lang="en-US" sz="1400" b="1" dirty="0">
                          <a:solidFill>
                            <a:schemeClr val="bg1"/>
                          </a:solidFill>
                        </a:rPr>
                        <a:t>ISS stage, n (%)</a:t>
                      </a:r>
                    </a:p>
                    <a:p>
                      <a:pPr marL="285750" indent="-285750">
                        <a:buFont typeface="Wingdings" panose="05000000000000000000" pitchFamily="2" charset="2"/>
                        <a:buChar char="§"/>
                      </a:pPr>
                      <a:r>
                        <a:rPr lang="en-US" sz="1400" dirty="0">
                          <a:solidFill>
                            <a:schemeClr val="bg1"/>
                          </a:solidFill>
                        </a:rPr>
                        <a:t>I</a:t>
                      </a:r>
                    </a:p>
                    <a:p>
                      <a:pPr marL="285750" indent="-285750">
                        <a:buFont typeface="Wingdings" panose="05000000000000000000" pitchFamily="2" charset="2"/>
                        <a:buChar char="§"/>
                      </a:pPr>
                      <a:r>
                        <a:rPr lang="en-US" sz="1400" dirty="0">
                          <a:solidFill>
                            <a:schemeClr val="bg1"/>
                          </a:solidFill>
                        </a:rPr>
                        <a:t>II</a:t>
                      </a:r>
                    </a:p>
                    <a:p>
                      <a:pPr marL="285750" indent="-285750">
                        <a:buFont typeface="Wingdings" panose="05000000000000000000" pitchFamily="2" charset="2"/>
                        <a:buChar char="§"/>
                      </a:pPr>
                      <a:r>
                        <a:rPr lang="en-US" sz="1400" dirty="0">
                          <a:solidFill>
                            <a:schemeClr val="bg1"/>
                          </a:solidFill>
                        </a:rPr>
                        <a:t>III</a:t>
                      </a:r>
                    </a:p>
                    <a:p>
                      <a:pPr marL="285750" indent="-285750">
                        <a:buFont typeface="Wingdings" panose="05000000000000000000" pitchFamily="2" charset="2"/>
                        <a:buChar char="§"/>
                      </a:pPr>
                      <a:r>
                        <a:rPr lang="en-US" sz="1400" dirty="0">
                          <a:solidFill>
                            <a:schemeClr val="bg1"/>
                          </a:solidFill>
                        </a:rPr>
                        <a:t>Missing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400" dirty="0">
                        <a:solidFill>
                          <a:schemeClr val="bg1"/>
                        </a:solidFill>
                      </a:endParaRPr>
                    </a:p>
                    <a:p>
                      <a:pPr algn="ctr"/>
                      <a:r>
                        <a:rPr lang="en-US" sz="1400" dirty="0">
                          <a:solidFill>
                            <a:schemeClr val="bg1"/>
                          </a:solidFill>
                        </a:rPr>
                        <a:t>49 (41.9)</a:t>
                      </a:r>
                    </a:p>
                    <a:p>
                      <a:pPr algn="ctr"/>
                      <a:r>
                        <a:rPr lang="en-US" sz="1400" dirty="0">
                          <a:solidFill>
                            <a:schemeClr val="bg1"/>
                          </a:solidFill>
                        </a:rPr>
                        <a:t>41 (35.0)</a:t>
                      </a:r>
                    </a:p>
                    <a:p>
                      <a:pPr algn="ctr"/>
                      <a:r>
                        <a:rPr lang="en-US" sz="1400" dirty="0">
                          <a:solidFill>
                            <a:schemeClr val="bg1"/>
                          </a:solidFill>
                        </a:rPr>
                        <a:t>21 (17.9)</a:t>
                      </a:r>
                    </a:p>
                    <a:p>
                      <a:pPr algn="ctr"/>
                      <a:r>
                        <a:rPr lang="en-US" sz="1400" dirty="0">
                          <a:solidFill>
                            <a:schemeClr val="bg1"/>
                          </a:solidFill>
                        </a:rPr>
                        <a:t>6 (5.1)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18049631"/>
                  </a:ext>
                </a:extLst>
              </a:tr>
              <a:tr h="0">
                <a:tc>
                  <a:txBody>
                    <a:bodyPr/>
                    <a:lstStyle/>
                    <a:p>
                      <a:r>
                        <a:rPr lang="en-US" sz="1400" dirty="0">
                          <a:solidFill>
                            <a:schemeClr val="bg1"/>
                          </a:solidFill>
                        </a:rPr>
                        <a:t>Extramedullary plasmacytomas,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17 (14.5)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79937595"/>
                  </a:ext>
                </a:extLst>
              </a:tr>
              <a:tr h="0">
                <a:tc>
                  <a:txBody>
                    <a:bodyPr/>
                    <a:lstStyle/>
                    <a:p>
                      <a:r>
                        <a:rPr lang="en-US" sz="1400" dirty="0">
                          <a:solidFill>
                            <a:schemeClr val="bg1"/>
                          </a:solidFill>
                        </a:rPr>
                        <a:t>High-risk cytogenetics,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46 (39.3)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26832421"/>
                  </a:ext>
                </a:extLst>
              </a:tr>
            </a:tbl>
          </a:graphicData>
        </a:graphic>
      </p:graphicFrame>
      <p:sp>
        <p:nvSpPr>
          <p:cNvPr id="6" name="Content Placeholder 5">
            <a:extLst>
              <a:ext uri="{FF2B5EF4-FFF2-40B4-BE49-F238E27FC236}">
                <a16:creationId xmlns:a16="http://schemas.microsoft.com/office/drawing/2014/main" id="{C98FB21C-A400-A39D-0453-3E36AFA1C8AB}"/>
              </a:ext>
            </a:extLst>
          </p:cNvPr>
          <p:cNvSpPr>
            <a:spLocks noGrp="1"/>
          </p:cNvSpPr>
          <p:nvPr>
            <p:ph sz="half" idx="2"/>
          </p:nvPr>
        </p:nvSpPr>
        <p:spPr>
          <a:xfrm>
            <a:off x="6280153" y="5749721"/>
            <a:ext cx="5229570" cy="473655"/>
          </a:xfrm>
        </p:spPr>
        <p:txBody>
          <a:bodyPr/>
          <a:lstStyle/>
          <a:p>
            <a:r>
              <a:rPr lang="en-US" sz="1400" dirty="0"/>
              <a:t>EMPs ≥2 cm and excluded patients with</a:t>
            </a:r>
            <a:br>
              <a:rPr lang="en-US" sz="1400" dirty="0"/>
            </a:br>
            <a:r>
              <a:rPr lang="en-US" sz="1400" dirty="0"/>
              <a:t>only paramedullary plasmacytomas</a:t>
            </a:r>
          </a:p>
          <a:p>
            <a:pPr lvl="1"/>
            <a:endParaRPr lang="en-US" sz="1400" dirty="0"/>
          </a:p>
        </p:txBody>
      </p:sp>
      <p:graphicFrame>
        <p:nvGraphicFramePr>
          <p:cNvPr id="5" name="Table 4">
            <a:extLst>
              <a:ext uri="{FF2B5EF4-FFF2-40B4-BE49-F238E27FC236}">
                <a16:creationId xmlns:a16="http://schemas.microsoft.com/office/drawing/2014/main" id="{BD44BE13-9A5C-8A1E-C91B-862F04245D5E}"/>
              </a:ext>
            </a:extLst>
          </p:cNvPr>
          <p:cNvGraphicFramePr>
            <a:graphicFrameLocks/>
          </p:cNvGraphicFramePr>
          <p:nvPr>
            <p:extLst>
              <p:ext uri="{D42A27DB-BD31-4B8C-83A1-F6EECF244321}">
                <p14:modId xmlns:p14="http://schemas.microsoft.com/office/powerpoint/2010/main" val="747092352"/>
              </p:ext>
            </p:extLst>
          </p:nvPr>
        </p:nvGraphicFramePr>
        <p:xfrm>
          <a:off x="6252634" y="1177664"/>
          <a:ext cx="5229570" cy="1981200"/>
        </p:xfrm>
        <a:graphic>
          <a:graphicData uri="http://schemas.openxmlformats.org/drawingml/2006/table">
            <a:tbl>
              <a:tblPr firstRow="1" bandRow="1">
                <a:tableStyleId>{5C22544A-7EE6-4342-B048-85BDC9FD1C3A}</a:tableStyleId>
              </a:tblPr>
              <a:tblGrid>
                <a:gridCol w="3711410">
                  <a:extLst>
                    <a:ext uri="{9D8B030D-6E8A-4147-A177-3AD203B41FA5}">
                      <a16:colId xmlns:a16="http://schemas.microsoft.com/office/drawing/2014/main" val="3600673186"/>
                    </a:ext>
                  </a:extLst>
                </a:gridCol>
                <a:gridCol w="1518160">
                  <a:extLst>
                    <a:ext uri="{9D8B030D-6E8A-4147-A177-3AD203B41FA5}">
                      <a16:colId xmlns:a16="http://schemas.microsoft.com/office/drawing/2014/main" val="3566498208"/>
                    </a:ext>
                  </a:extLst>
                </a:gridCol>
              </a:tblGrid>
              <a:tr h="227407">
                <a:tc>
                  <a:txBody>
                    <a:bodyPr/>
                    <a:lstStyle/>
                    <a:p>
                      <a:r>
                        <a:rPr lang="en-US" sz="1400" dirty="0"/>
                        <a:t>Patient and Disease Characteristics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200-mg Cohort</a:t>
                      </a:r>
                    </a:p>
                    <a:p>
                      <a:pPr algn="ctr"/>
                      <a:r>
                        <a:rPr lang="en-US" sz="1400" dirty="0"/>
                        <a:t>(N = 117)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5550173"/>
                  </a:ext>
                </a:extLst>
              </a:tr>
              <a:tr h="414683">
                <a:tc>
                  <a:txBody>
                    <a:bodyPr/>
                    <a:lstStyle/>
                    <a:p>
                      <a:r>
                        <a:rPr lang="en-US" sz="1400" dirty="0">
                          <a:solidFill>
                            <a:schemeClr val="bg1"/>
                          </a:solidFill>
                        </a:rPr>
                        <a:t>Bone marrow plasma cells, n (%) </a:t>
                      </a:r>
                    </a:p>
                    <a:p>
                      <a:pPr marL="285750" indent="-285750">
                        <a:buFont typeface="Wingdings" panose="05000000000000000000" pitchFamily="2" charset="2"/>
                        <a:buChar char="§"/>
                      </a:pPr>
                      <a:r>
                        <a:rPr lang="en-US" sz="1400" dirty="0">
                          <a:solidFill>
                            <a:schemeClr val="bg1"/>
                          </a:solidFill>
                        </a:rPr>
                        <a:t>&lt;50%</a:t>
                      </a:r>
                    </a:p>
                    <a:p>
                      <a:pPr marL="285750" indent="-285750">
                        <a:buFont typeface="Wingdings" panose="05000000000000000000" pitchFamily="2" charset="2"/>
                        <a:buChar char="§"/>
                      </a:pPr>
                      <a:r>
                        <a:rPr lang="en-US" sz="1400" dirty="0">
                          <a:solidFill>
                            <a:schemeClr val="bg1"/>
                          </a:solidFill>
                        </a:rPr>
                        <a:t>≥50%</a:t>
                      </a:r>
                    </a:p>
                    <a:p>
                      <a:pPr marL="285750" indent="-285750">
                        <a:buFont typeface="Wingdings" panose="05000000000000000000" pitchFamily="2" charset="2"/>
                        <a:buChar char="§"/>
                      </a:pPr>
                      <a:r>
                        <a:rPr lang="en-US" sz="1400" dirty="0">
                          <a:solidFill>
                            <a:schemeClr val="bg1"/>
                          </a:solidFill>
                        </a:rPr>
                        <a:t>Missing</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endParaRPr lang="en-US" sz="1400" dirty="0">
                        <a:solidFill>
                          <a:schemeClr val="bg1"/>
                        </a:solidFill>
                      </a:endParaRPr>
                    </a:p>
                    <a:p>
                      <a:pPr algn="ctr"/>
                      <a:r>
                        <a:rPr lang="en-US" sz="1400" dirty="0">
                          <a:solidFill>
                            <a:schemeClr val="bg1"/>
                          </a:solidFill>
                        </a:rPr>
                        <a:t>64 (54.7)</a:t>
                      </a:r>
                    </a:p>
                    <a:p>
                      <a:pPr algn="ctr"/>
                      <a:r>
                        <a:rPr lang="en-US" sz="1400" dirty="0">
                          <a:solidFill>
                            <a:schemeClr val="bg1"/>
                          </a:solidFill>
                        </a:rPr>
                        <a:t>27 (23.1)</a:t>
                      </a:r>
                    </a:p>
                    <a:p>
                      <a:pPr algn="ctr"/>
                      <a:r>
                        <a:rPr lang="en-US" sz="1400" dirty="0">
                          <a:solidFill>
                            <a:schemeClr val="bg1"/>
                          </a:solidFill>
                        </a:rPr>
                        <a:t>26 (22.2)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71587288"/>
                  </a:ext>
                </a:extLst>
              </a:tr>
              <a:tr h="227407">
                <a:tc>
                  <a:txBody>
                    <a:bodyPr/>
                    <a:lstStyle/>
                    <a:p>
                      <a:r>
                        <a:rPr lang="en-US" sz="1400" dirty="0">
                          <a:solidFill>
                            <a:schemeClr val="bg1"/>
                          </a:solidFill>
                        </a:rPr>
                        <a:t>Soluble BCMA, median ng/mL (range)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365.5</a:t>
                      </a:r>
                    </a:p>
                    <a:p>
                      <a:pPr algn="ctr"/>
                      <a:r>
                        <a:rPr lang="en-US" sz="1400" dirty="0">
                          <a:solidFill>
                            <a:schemeClr val="bg1"/>
                          </a:solidFill>
                        </a:rPr>
                        <a:t>(18.7-4430.0)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83862270"/>
                  </a:ext>
                </a:extLst>
              </a:tr>
            </a:tbl>
          </a:graphicData>
        </a:graphic>
      </p:graphicFrame>
      <p:sp>
        <p:nvSpPr>
          <p:cNvPr id="7" name="TextBox 6">
            <a:extLst>
              <a:ext uri="{FF2B5EF4-FFF2-40B4-BE49-F238E27FC236}">
                <a16:creationId xmlns:a16="http://schemas.microsoft.com/office/drawing/2014/main" id="{FAE5AFBF-5190-13E5-CDE2-BD4AE9F3AF8A}"/>
              </a:ext>
            </a:extLst>
          </p:cNvPr>
          <p:cNvSpPr txBox="1"/>
          <p:nvPr/>
        </p:nvSpPr>
        <p:spPr bwMode="auto">
          <a:xfrm>
            <a:off x="3605795" y="6223376"/>
            <a:ext cx="44429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*del(17p) and/or translocation t(4;14) and/or translocation t(14;16).</a:t>
            </a:r>
          </a:p>
          <a:p>
            <a:pPr algn="l">
              <a:lnSpc>
                <a:spcPct val="100000"/>
              </a:lnSpc>
              <a:spcAft>
                <a:spcPct val="0"/>
              </a:spcAft>
              <a:buClrTx/>
              <a:buFontTx/>
              <a:buNone/>
            </a:pPr>
            <a:r>
              <a:rPr lang="en-US" sz="120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At least in previous 60 days.</a:t>
            </a:r>
            <a:endParaRPr lang="en-US" sz="1200" b="0" dirty="0">
              <a:solidFill>
                <a:schemeClr val="bg1"/>
              </a:solidFill>
              <a:latin typeface="Calibri" panose="020F0502020204030204" pitchFamily="34" charset="0"/>
            </a:endParaRPr>
          </a:p>
        </p:txBody>
      </p:sp>
      <p:graphicFrame>
        <p:nvGraphicFramePr>
          <p:cNvPr id="3" name="Table 2">
            <a:extLst>
              <a:ext uri="{FF2B5EF4-FFF2-40B4-BE49-F238E27FC236}">
                <a16:creationId xmlns:a16="http://schemas.microsoft.com/office/drawing/2014/main" id="{80071EA0-56DA-1004-0D72-4C8B04DEC2CB}"/>
              </a:ext>
            </a:extLst>
          </p:cNvPr>
          <p:cNvGraphicFramePr>
            <a:graphicFrameLocks/>
          </p:cNvGraphicFramePr>
          <p:nvPr>
            <p:extLst>
              <p:ext uri="{D42A27DB-BD31-4B8C-83A1-F6EECF244321}">
                <p14:modId xmlns:p14="http://schemas.microsoft.com/office/powerpoint/2010/main" val="1817681675"/>
              </p:ext>
            </p:extLst>
          </p:nvPr>
        </p:nvGraphicFramePr>
        <p:xfrm>
          <a:off x="6252634" y="3138514"/>
          <a:ext cx="5229570" cy="2590800"/>
        </p:xfrm>
        <a:graphic>
          <a:graphicData uri="http://schemas.openxmlformats.org/drawingml/2006/table">
            <a:tbl>
              <a:tblPr firstRow="1" bandRow="1">
                <a:tableStyleId>{5C22544A-7EE6-4342-B048-85BDC9FD1C3A}</a:tableStyleId>
              </a:tblPr>
              <a:tblGrid>
                <a:gridCol w="2099796">
                  <a:extLst>
                    <a:ext uri="{9D8B030D-6E8A-4147-A177-3AD203B41FA5}">
                      <a16:colId xmlns:a16="http://schemas.microsoft.com/office/drawing/2014/main" val="3600673186"/>
                    </a:ext>
                  </a:extLst>
                </a:gridCol>
                <a:gridCol w="1611614">
                  <a:extLst>
                    <a:ext uri="{9D8B030D-6E8A-4147-A177-3AD203B41FA5}">
                      <a16:colId xmlns:a16="http://schemas.microsoft.com/office/drawing/2014/main" val="2402757508"/>
                    </a:ext>
                  </a:extLst>
                </a:gridCol>
                <a:gridCol w="1518160">
                  <a:extLst>
                    <a:ext uri="{9D8B030D-6E8A-4147-A177-3AD203B41FA5}">
                      <a16:colId xmlns:a16="http://schemas.microsoft.com/office/drawing/2014/main" val="3566498208"/>
                    </a:ext>
                  </a:extLst>
                </a:gridCol>
              </a:tblGrid>
              <a:tr h="227407">
                <a:tc gridSpan="2">
                  <a:txBody>
                    <a:bodyPr/>
                    <a:lstStyle/>
                    <a:p>
                      <a:r>
                        <a:rPr lang="en-US" sz="1400" dirty="0"/>
                        <a:t>Previous Treatment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a:p>
                  </a:txBody>
                  <a:tcPr/>
                </a:tc>
                <a:tc>
                  <a:txBody>
                    <a:bodyPr/>
                    <a:lstStyle/>
                    <a:p>
                      <a:pPr algn="ctr"/>
                      <a:r>
                        <a:rPr lang="en-US" sz="1400" dirty="0"/>
                        <a:t>200-mg Cohort</a:t>
                      </a:r>
                    </a:p>
                    <a:p>
                      <a:pPr algn="ctr"/>
                      <a:r>
                        <a:rPr lang="en-US" sz="1400" dirty="0"/>
                        <a:t>(N = 117)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5550173"/>
                  </a:ext>
                </a:extLst>
              </a:tr>
              <a:tr h="138228">
                <a:tc gridSpan="2">
                  <a:txBody>
                    <a:bodyPr/>
                    <a:lstStyle/>
                    <a:p>
                      <a:r>
                        <a:rPr lang="en-US" sz="1400" dirty="0">
                          <a:solidFill>
                            <a:schemeClr val="bg1"/>
                          </a:solidFill>
                        </a:rPr>
                        <a:t>Median previous lines of tx, n (range)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ctr"/>
                      <a:r>
                        <a:rPr lang="en-US" sz="1400" dirty="0">
                          <a:solidFill>
                            <a:schemeClr val="bg1"/>
                          </a:solidFill>
                        </a:rPr>
                        <a:t>5 (2-16)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71587288"/>
                  </a:ext>
                </a:extLst>
              </a:tr>
              <a:tr h="166572">
                <a:tc>
                  <a:txBody>
                    <a:bodyPr/>
                    <a:lstStyle/>
                    <a:p>
                      <a:r>
                        <a:rPr lang="en-US" sz="1400" dirty="0">
                          <a:solidFill>
                            <a:schemeClr val="bg1"/>
                          </a:solidFill>
                        </a:rPr>
                        <a:t>Exposure status,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1400" dirty="0">
                          <a:solidFill>
                            <a:schemeClr val="bg1"/>
                          </a:solidFill>
                        </a:rPr>
                        <a:t>≥ triple exposed</a:t>
                      </a:r>
                    </a:p>
                    <a:p>
                      <a:r>
                        <a:rPr lang="en-US" sz="1400" dirty="0">
                          <a:solidFill>
                            <a:schemeClr val="bg1"/>
                          </a:solidFill>
                        </a:rPr>
                        <a:t>≥ quad exposed</a:t>
                      </a:r>
                    </a:p>
                    <a:p>
                      <a:r>
                        <a:rPr lang="en-US" sz="1400" dirty="0">
                          <a:solidFill>
                            <a:schemeClr val="bg1"/>
                          </a:solidFill>
                        </a:rPr>
                        <a:t>≥ penta exposed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117 (100)</a:t>
                      </a:r>
                    </a:p>
                    <a:p>
                      <a:pPr algn="ctr"/>
                      <a:r>
                        <a:rPr lang="en-US" sz="1400" dirty="0">
                          <a:solidFill>
                            <a:schemeClr val="bg1"/>
                          </a:solidFill>
                        </a:rPr>
                        <a:t>112 (95.7)</a:t>
                      </a:r>
                    </a:p>
                    <a:p>
                      <a:pPr algn="ctr"/>
                      <a:r>
                        <a:rPr lang="en-US" sz="1400" dirty="0">
                          <a:solidFill>
                            <a:schemeClr val="bg1"/>
                          </a:solidFill>
                        </a:rPr>
                        <a:t>89 (76.1)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27744295"/>
                  </a:ext>
                </a:extLst>
              </a:tr>
              <a:tr h="138228">
                <a:tc>
                  <a:txBody>
                    <a:bodyPr/>
                    <a:lstStyle/>
                    <a:p>
                      <a:r>
                        <a:rPr lang="en-US" sz="1400" dirty="0">
                          <a:solidFill>
                            <a:schemeClr val="bg1"/>
                          </a:solidFill>
                        </a:rPr>
                        <a:t>Refractory status,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1400" dirty="0">
                          <a:solidFill>
                            <a:schemeClr val="bg1"/>
                          </a:solidFill>
                        </a:rPr>
                        <a:t>≥ triple refractory</a:t>
                      </a:r>
                    </a:p>
                    <a:p>
                      <a:r>
                        <a:rPr lang="en-US" sz="1400" dirty="0">
                          <a:solidFill>
                            <a:schemeClr val="bg1"/>
                          </a:solidFill>
                        </a:rPr>
                        <a:t>≥ quad refractory</a:t>
                      </a:r>
                    </a:p>
                    <a:p>
                      <a:r>
                        <a:rPr lang="en-US" sz="1400" dirty="0">
                          <a:solidFill>
                            <a:schemeClr val="bg1"/>
                          </a:solidFill>
                        </a:rPr>
                        <a:t>≥ penta refractory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400" dirty="0">
                          <a:solidFill>
                            <a:schemeClr val="bg1"/>
                          </a:solidFill>
                        </a:rPr>
                        <a:t>94 (80.3)</a:t>
                      </a:r>
                    </a:p>
                    <a:p>
                      <a:pPr algn="ctr"/>
                      <a:r>
                        <a:rPr lang="en-US" sz="1400" dirty="0">
                          <a:solidFill>
                            <a:schemeClr val="bg1"/>
                          </a:solidFill>
                        </a:rPr>
                        <a:t>74 (63.2)</a:t>
                      </a:r>
                    </a:p>
                    <a:p>
                      <a:pPr algn="ctr"/>
                      <a:r>
                        <a:rPr lang="en-US" sz="1400" dirty="0">
                          <a:solidFill>
                            <a:schemeClr val="bg1"/>
                          </a:solidFill>
                        </a:rPr>
                        <a:t>30 (25.6)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42198477"/>
                  </a:ext>
                </a:extLst>
              </a:tr>
              <a:tr h="227407">
                <a:tc gridSpan="2">
                  <a:txBody>
                    <a:bodyPr/>
                    <a:lstStyle/>
                    <a:p>
                      <a:r>
                        <a:rPr lang="en-US" sz="1400" dirty="0">
                          <a:solidFill>
                            <a:schemeClr val="bg1"/>
                          </a:solidFill>
                        </a:rPr>
                        <a:t>Refractory to last line</a:t>
                      </a:r>
                      <a:r>
                        <a:rPr lang="en-US" sz="1400" baseline="30000" dirty="0">
                          <a:solidFill>
                            <a:schemeClr val="bg1"/>
                          </a:solidFill>
                        </a:rPr>
                        <a:t>†</a:t>
                      </a:r>
                      <a:r>
                        <a:rPr lang="en-US" sz="1400" dirty="0">
                          <a:solidFill>
                            <a:schemeClr val="bg1"/>
                          </a:solidFill>
                        </a:rPr>
                        <a:t> of therapy,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ctr"/>
                      <a:r>
                        <a:rPr lang="en-US" sz="1400" dirty="0">
                          <a:solidFill>
                            <a:schemeClr val="bg1"/>
                          </a:solidFill>
                        </a:rPr>
                        <a:t>98 (83.8)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83862270"/>
                  </a:ext>
                </a:extLst>
              </a:tr>
            </a:tbl>
          </a:graphicData>
        </a:graphic>
      </p:graphicFrame>
    </p:spTree>
    <p:extLst>
      <p:ext uri="{BB962C8B-B14F-4D97-AF65-F5344CB8AC3E}">
        <p14:creationId xmlns:p14="http://schemas.microsoft.com/office/powerpoint/2010/main" val="907631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19D37-3619-99E1-26A8-A5D0D36569DD}"/>
              </a:ext>
            </a:extLst>
          </p:cNvPr>
          <p:cNvSpPr>
            <a:spLocks noGrp="1"/>
          </p:cNvSpPr>
          <p:nvPr>
            <p:ph type="title"/>
          </p:nvPr>
        </p:nvSpPr>
        <p:spPr/>
        <p:txBody>
          <a:bodyPr/>
          <a:lstStyle/>
          <a:p>
            <a:r>
              <a:rPr lang="en-US" altLang="en-US" sz="3600" dirty="0"/>
              <a:t>LINKER-MM1 Update: </a:t>
            </a:r>
            <a:r>
              <a:rPr lang="en-US" dirty="0"/>
              <a:t>Response</a:t>
            </a:r>
          </a:p>
        </p:txBody>
      </p:sp>
      <p:graphicFrame>
        <p:nvGraphicFramePr>
          <p:cNvPr id="4" name="Table 4">
            <a:extLst>
              <a:ext uri="{FF2B5EF4-FFF2-40B4-BE49-F238E27FC236}">
                <a16:creationId xmlns:a16="http://schemas.microsoft.com/office/drawing/2014/main" id="{0DFDE8B3-2CDE-474D-6AB3-13B663104C4F}"/>
              </a:ext>
            </a:extLst>
          </p:cNvPr>
          <p:cNvGraphicFramePr>
            <a:graphicFrameLocks noGrp="1"/>
          </p:cNvGraphicFramePr>
          <p:nvPr>
            <p:ph idx="1"/>
            <p:extLst>
              <p:ext uri="{D42A27DB-BD31-4B8C-83A1-F6EECF244321}">
                <p14:modId xmlns:p14="http://schemas.microsoft.com/office/powerpoint/2010/main" val="2851881656"/>
              </p:ext>
            </p:extLst>
          </p:nvPr>
        </p:nvGraphicFramePr>
        <p:xfrm>
          <a:off x="723900" y="1589159"/>
          <a:ext cx="10755315" cy="792480"/>
        </p:xfrm>
        <a:graphic>
          <a:graphicData uri="http://schemas.openxmlformats.org/drawingml/2006/table">
            <a:tbl>
              <a:tblPr firstRow="1" bandRow="1">
                <a:tableStyleId>{5C22544A-7EE6-4342-B048-85BDC9FD1C3A}</a:tableStyleId>
              </a:tblPr>
              <a:tblGrid>
                <a:gridCol w="2151063">
                  <a:extLst>
                    <a:ext uri="{9D8B030D-6E8A-4147-A177-3AD203B41FA5}">
                      <a16:colId xmlns:a16="http://schemas.microsoft.com/office/drawing/2014/main" val="3603523110"/>
                    </a:ext>
                  </a:extLst>
                </a:gridCol>
                <a:gridCol w="2151063">
                  <a:extLst>
                    <a:ext uri="{9D8B030D-6E8A-4147-A177-3AD203B41FA5}">
                      <a16:colId xmlns:a16="http://schemas.microsoft.com/office/drawing/2014/main" val="1298114138"/>
                    </a:ext>
                  </a:extLst>
                </a:gridCol>
                <a:gridCol w="2151063">
                  <a:extLst>
                    <a:ext uri="{9D8B030D-6E8A-4147-A177-3AD203B41FA5}">
                      <a16:colId xmlns:a16="http://schemas.microsoft.com/office/drawing/2014/main" val="2636980832"/>
                    </a:ext>
                  </a:extLst>
                </a:gridCol>
                <a:gridCol w="2151063">
                  <a:extLst>
                    <a:ext uri="{9D8B030D-6E8A-4147-A177-3AD203B41FA5}">
                      <a16:colId xmlns:a16="http://schemas.microsoft.com/office/drawing/2014/main" val="3900822732"/>
                    </a:ext>
                  </a:extLst>
                </a:gridCol>
                <a:gridCol w="2151063">
                  <a:extLst>
                    <a:ext uri="{9D8B030D-6E8A-4147-A177-3AD203B41FA5}">
                      <a16:colId xmlns:a16="http://schemas.microsoft.com/office/drawing/2014/main" val="442127580"/>
                    </a:ext>
                  </a:extLst>
                </a:gridCol>
              </a:tblGrid>
              <a:tr h="370840">
                <a:tc>
                  <a:txBody>
                    <a:bodyPr/>
                    <a:lstStyle/>
                    <a:p>
                      <a:r>
                        <a:rPr lang="en-US" sz="2000" dirty="0"/>
                        <a:t>Cohort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PR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VGPR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CR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sCR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84628152"/>
                  </a:ext>
                </a:extLst>
              </a:tr>
              <a:tr h="370840">
                <a:tc>
                  <a:txBody>
                    <a:bodyPr/>
                    <a:lstStyle/>
                    <a:p>
                      <a:r>
                        <a:rPr lang="en-US" sz="2000" dirty="0">
                          <a:solidFill>
                            <a:schemeClr val="bg1"/>
                          </a:solidFill>
                        </a:rPr>
                        <a:t>200 mg,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2000" dirty="0">
                          <a:solidFill>
                            <a:schemeClr val="bg1"/>
                          </a:solidFill>
                        </a:rPr>
                        <a:t>10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2000" dirty="0">
                          <a:solidFill>
                            <a:schemeClr val="bg1"/>
                          </a:solidFill>
                        </a:rPr>
                        <a:t>20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2000" dirty="0">
                          <a:solidFill>
                            <a:schemeClr val="bg1"/>
                          </a:solidFill>
                        </a:rPr>
                        <a:t>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2000" dirty="0">
                          <a:solidFill>
                            <a:schemeClr val="bg1"/>
                          </a:solidFill>
                        </a:rPr>
                        <a:t>33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50163894"/>
                  </a:ext>
                </a:extLst>
              </a:tr>
            </a:tbl>
          </a:graphicData>
        </a:graphic>
      </p:graphicFrame>
      <p:sp>
        <p:nvSpPr>
          <p:cNvPr id="6" name="Text Box 11">
            <a:extLst>
              <a:ext uri="{FF2B5EF4-FFF2-40B4-BE49-F238E27FC236}">
                <a16:creationId xmlns:a16="http://schemas.microsoft.com/office/drawing/2014/main" id="{EF914451-AA1B-520B-77F5-65C692F1188A}"/>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
        <p:nvSpPr>
          <p:cNvPr id="8" name="Content Placeholder 2">
            <a:extLst>
              <a:ext uri="{FF2B5EF4-FFF2-40B4-BE49-F238E27FC236}">
                <a16:creationId xmlns:a16="http://schemas.microsoft.com/office/drawing/2014/main" id="{692B5D9A-845E-28AF-E07B-B21C487FA418}"/>
              </a:ext>
            </a:extLst>
          </p:cNvPr>
          <p:cNvSpPr txBox="1">
            <a:spLocks/>
          </p:cNvSpPr>
          <p:nvPr/>
        </p:nvSpPr>
        <p:spPr bwMode="auto">
          <a:xfrm>
            <a:off x="811023" y="2537044"/>
            <a:ext cx="5309278" cy="382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ORR by IRC was 69.2%</a:t>
            </a:r>
          </a:p>
          <a:p>
            <a:pPr lvl="1"/>
            <a:r>
              <a:rPr lang="en-US" sz="2200" kern="0" dirty="0"/>
              <a:t>39% of patients achieved ≥ CR, and 59% of patients achieved ≥ VGPR </a:t>
            </a:r>
          </a:p>
          <a:p>
            <a:r>
              <a:rPr lang="en-US" sz="2400" kern="0" dirty="0"/>
              <a:t>Median time to response:</a:t>
            </a:r>
          </a:p>
          <a:p>
            <a:pPr lvl="1"/>
            <a:r>
              <a:rPr lang="en-US" sz="2200" kern="0" dirty="0"/>
              <a:t>1 mo to ≥ PR</a:t>
            </a:r>
          </a:p>
          <a:p>
            <a:pPr lvl="1"/>
            <a:r>
              <a:rPr lang="en-US" sz="2200" kern="0" dirty="0"/>
              <a:t>2 mo to ≥ VGPR</a:t>
            </a:r>
          </a:p>
          <a:p>
            <a:pPr lvl="1"/>
            <a:r>
              <a:rPr lang="en-US" sz="2200" kern="0" dirty="0"/>
              <a:t>7.6 mo to ≥ CR</a:t>
            </a:r>
          </a:p>
        </p:txBody>
      </p:sp>
      <p:sp>
        <p:nvSpPr>
          <p:cNvPr id="9" name="Content Placeholder 4">
            <a:extLst>
              <a:ext uri="{FF2B5EF4-FFF2-40B4-BE49-F238E27FC236}">
                <a16:creationId xmlns:a16="http://schemas.microsoft.com/office/drawing/2014/main" id="{D19F3EA0-0049-EB65-8C69-57DE828CA174}"/>
              </a:ext>
            </a:extLst>
          </p:cNvPr>
          <p:cNvSpPr txBox="1">
            <a:spLocks/>
          </p:cNvSpPr>
          <p:nvPr/>
        </p:nvSpPr>
        <p:spPr>
          <a:xfrm>
            <a:off x="6042660" y="2537044"/>
            <a:ext cx="5551634" cy="365824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In 10 patients with previous exposure to belantamab mafodotin, ORR was 70%</a:t>
            </a:r>
          </a:p>
          <a:p>
            <a:r>
              <a:rPr lang="en-US" sz="2400" kern="0" dirty="0"/>
              <a:t>Among 37 patients with CR/sCR and available MRD data, 50% had no measurable residual disease at 10</a:t>
            </a:r>
            <a:r>
              <a:rPr lang="en-US" sz="2400" kern="0" baseline="30000" dirty="0"/>
              <a:t>-5</a:t>
            </a:r>
          </a:p>
          <a:p>
            <a:endParaRPr lang="en-US" sz="2400" kern="0" dirty="0"/>
          </a:p>
        </p:txBody>
      </p:sp>
    </p:spTree>
    <p:extLst>
      <p:ext uri="{BB962C8B-B14F-4D97-AF65-F5344CB8AC3E}">
        <p14:creationId xmlns:p14="http://schemas.microsoft.com/office/powerpoint/2010/main" val="249677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192B-8D95-BF78-D989-A5A401A69D3F}"/>
              </a:ext>
            </a:extLst>
          </p:cNvPr>
          <p:cNvSpPr>
            <a:spLocks noGrp="1"/>
          </p:cNvSpPr>
          <p:nvPr>
            <p:ph type="title"/>
          </p:nvPr>
        </p:nvSpPr>
        <p:spPr/>
        <p:txBody>
          <a:bodyPr/>
          <a:lstStyle/>
          <a:p>
            <a:r>
              <a:rPr lang="en-US" altLang="en-US" sz="3600" dirty="0"/>
              <a:t>LINKER-MM1 Update: DoR and PFS</a:t>
            </a:r>
            <a:endParaRPr lang="en-US" dirty="0"/>
          </a:p>
        </p:txBody>
      </p:sp>
      <p:sp>
        <p:nvSpPr>
          <p:cNvPr id="3" name="Content Placeholder 2">
            <a:extLst>
              <a:ext uri="{FF2B5EF4-FFF2-40B4-BE49-F238E27FC236}">
                <a16:creationId xmlns:a16="http://schemas.microsoft.com/office/drawing/2014/main" id="{286A532F-851C-4F3B-2AE0-732F7C04D0DD}"/>
              </a:ext>
            </a:extLst>
          </p:cNvPr>
          <p:cNvSpPr>
            <a:spLocks noGrp="1"/>
          </p:cNvSpPr>
          <p:nvPr>
            <p:ph sz="half" idx="1"/>
          </p:nvPr>
        </p:nvSpPr>
        <p:spPr>
          <a:xfrm>
            <a:off x="601820" y="1510730"/>
            <a:ext cx="5229570" cy="4678738"/>
          </a:xfrm>
          <a:solidFill>
            <a:schemeClr val="accent3">
              <a:alpha val="20000"/>
            </a:schemeClr>
          </a:solidFill>
        </p:spPr>
        <p:txBody>
          <a:bodyPr/>
          <a:lstStyle/>
          <a:p>
            <a:r>
              <a:rPr lang="en-US" dirty="0"/>
              <a:t>Median DoR was not reached (95% CI: 14.2-NE)</a:t>
            </a:r>
          </a:p>
          <a:p>
            <a:pPr lvl="1"/>
            <a:r>
              <a:rPr lang="en-US" dirty="0"/>
              <a:t>Estimated 6-mo DoR rate: 88.4%</a:t>
            </a:r>
          </a:p>
          <a:p>
            <a:pPr lvl="1"/>
            <a:r>
              <a:rPr lang="en-US" dirty="0"/>
              <a:t>Estimated 9-mo DoR rate: 86.8%</a:t>
            </a:r>
          </a:p>
          <a:p>
            <a:pPr lvl="1"/>
            <a:r>
              <a:rPr lang="en-US" dirty="0"/>
              <a:t>Estimated 12-mo DoR rate: 86.8%</a:t>
            </a:r>
          </a:p>
        </p:txBody>
      </p:sp>
      <p:sp>
        <p:nvSpPr>
          <p:cNvPr id="4" name="Content Placeholder 3">
            <a:extLst>
              <a:ext uri="{FF2B5EF4-FFF2-40B4-BE49-F238E27FC236}">
                <a16:creationId xmlns:a16="http://schemas.microsoft.com/office/drawing/2014/main" id="{7F31D58D-1A95-DDA0-6006-762D024BC132}"/>
              </a:ext>
            </a:extLst>
          </p:cNvPr>
          <p:cNvSpPr>
            <a:spLocks noGrp="1"/>
          </p:cNvSpPr>
          <p:nvPr>
            <p:ph sz="half" idx="2"/>
          </p:nvPr>
        </p:nvSpPr>
        <p:spPr>
          <a:solidFill>
            <a:schemeClr val="accent1">
              <a:alpha val="20000"/>
            </a:schemeClr>
          </a:solidFill>
        </p:spPr>
        <p:txBody>
          <a:bodyPr/>
          <a:lstStyle/>
          <a:p>
            <a:r>
              <a:rPr lang="en-US" dirty="0"/>
              <a:t>Median PFS was not reached (95% CI: NE-NE)</a:t>
            </a:r>
          </a:p>
          <a:p>
            <a:pPr lvl="1"/>
            <a:r>
              <a:rPr lang="en-US" dirty="0"/>
              <a:t>Probability of PFS at 9 mo: 72.8%</a:t>
            </a:r>
          </a:p>
          <a:p>
            <a:pPr lvl="1"/>
            <a:r>
              <a:rPr lang="en-US" dirty="0"/>
              <a:t>Probability of PFS at 12 mo: 66% (95% CI: 52%-77%)</a:t>
            </a:r>
          </a:p>
          <a:p>
            <a:pPr marL="0" indent="0">
              <a:buNone/>
            </a:pPr>
            <a:endParaRPr lang="en-US" dirty="0"/>
          </a:p>
        </p:txBody>
      </p:sp>
      <p:sp>
        <p:nvSpPr>
          <p:cNvPr id="5" name="Text Box 11">
            <a:extLst>
              <a:ext uri="{FF2B5EF4-FFF2-40B4-BE49-F238E27FC236}">
                <a16:creationId xmlns:a16="http://schemas.microsoft.com/office/drawing/2014/main" id="{62984888-BEE7-BAF4-C086-45930C757A39}"/>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Tree>
    <p:extLst>
      <p:ext uri="{BB962C8B-B14F-4D97-AF65-F5344CB8AC3E}">
        <p14:creationId xmlns:p14="http://schemas.microsoft.com/office/powerpoint/2010/main" val="2199126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1E345-3DF9-8978-C8B8-D386B4415EBC}"/>
              </a:ext>
            </a:extLst>
          </p:cNvPr>
          <p:cNvSpPr>
            <a:spLocks noGrp="1"/>
          </p:cNvSpPr>
          <p:nvPr>
            <p:ph type="title"/>
          </p:nvPr>
        </p:nvSpPr>
        <p:spPr/>
        <p:txBody>
          <a:bodyPr/>
          <a:lstStyle/>
          <a:p>
            <a:r>
              <a:rPr lang="en-US" altLang="en-US" sz="3600" dirty="0"/>
              <a:t>LINKER-MM1 Update: </a:t>
            </a:r>
            <a:r>
              <a:rPr lang="en-US" dirty="0"/>
              <a:t>Adverse Events</a:t>
            </a:r>
          </a:p>
        </p:txBody>
      </p:sp>
      <p:sp>
        <p:nvSpPr>
          <p:cNvPr id="5" name="Content Placeholder 4">
            <a:extLst>
              <a:ext uri="{FF2B5EF4-FFF2-40B4-BE49-F238E27FC236}">
                <a16:creationId xmlns:a16="http://schemas.microsoft.com/office/drawing/2014/main" id="{F3210A5B-E859-31EC-4074-883BDD2A24E2}"/>
              </a:ext>
            </a:extLst>
          </p:cNvPr>
          <p:cNvSpPr>
            <a:spLocks noGrp="1"/>
          </p:cNvSpPr>
          <p:nvPr>
            <p:ph idx="1"/>
          </p:nvPr>
        </p:nvSpPr>
        <p:spPr>
          <a:xfrm>
            <a:off x="604675" y="1487001"/>
            <a:ext cx="10877529" cy="720870"/>
          </a:xfrm>
        </p:spPr>
        <p:txBody>
          <a:bodyPr/>
          <a:lstStyle/>
          <a:p>
            <a:r>
              <a:rPr lang="en-US" sz="2400" dirty="0"/>
              <a:t>Patients in 200-mg cohort received median of 35.0 wk of treatment exposure (range: 1-137)</a:t>
            </a:r>
          </a:p>
        </p:txBody>
      </p:sp>
      <p:graphicFrame>
        <p:nvGraphicFramePr>
          <p:cNvPr id="6" name="Table 6">
            <a:extLst>
              <a:ext uri="{FF2B5EF4-FFF2-40B4-BE49-F238E27FC236}">
                <a16:creationId xmlns:a16="http://schemas.microsoft.com/office/drawing/2014/main" id="{BAB3E880-F442-F614-5457-11971A96EF3E}"/>
              </a:ext>
            </a:extLst>
          </p:cNvPr>
          <p:cNvGraphicFramePr>
            <a:graphicFrameLocks noGrp="1"/>
          </p:cNvGraphicFramePr>
          <p:nvPr>
            <p:extLst>
              <p:ext uri="{D42A27DB-BD31-4B8C-83A1-F6EECF244321}">
                <p14:modId xmlns:p14="http://schemas.microsoft.com/office/powerpoint/2010/main" val="3641298617"/>
              </p:ext>
            </p:extLst>
          </p:nvPr>
        </p:nvGraphicFramePr>
        <p:xfrm>
          <a:off x="721201" y="2278620"/>
          <a:ext cx="4857974" cy="3840480"/>
        </p:xfrm>
        <a:graphic>
          <a:graphicData uri="http://schemas.openxmlformats.org/drawingml/2006/table">
            <a:tbl>
              <a:tblPr firstRow="1" bandRow="1">
                <a:tableStyleId>{5C22544A-7EE6-4342-B048-85BDC9FD1C3A}</a:tableStyleId>
              </a:tblPr>
              <a:tblGrid>
                <a:gridCol w="2269153">
                  <a:extLst>
                    <a:ext uri="{9D8B030D-6E8A-4147-A177-3AD203B41FA5}">
                      <a16:colId xmlns:a16="http://schemas.microsoft.com/office/drawing/2014/main" val="1737109252"/>
                    </a:ext>
                  </a:extLst>
                </a:gridCol>
                <a:gridCol w="1377537">
                  <a:extLst>
                    <a:ext uri="{9D8B030D-6E8A-4147-A177-3AD203B41FA5}">
                      <a16:colId xmlns:a16="http://schemas.microsoft.com/office/drawing/2014/main" val="2848478971"/>
                    </a:ext>
                  </a:extLst>
                </a:gridCol>
                <a:gridCol w="1211284">
                  <a:extLst>
                    <a:ext uri="{9D8B030D-6E8A-4147-A177-3AD203B41FA5}">
                      <a16:colId xmlns:a16="http://schemas.microsoft.com/office/drawing/2014/main" val="113435506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Nonhematologic</a:t>
                      </a:r>
                    </a:p>
                    <a:p>
                      <a:r>
                        <a:rPr lang="en-US" sz="1600" dirty="0">
                          <a:solidFill>
                            <a:schemeClr val="tx1"/>
                          </a:solidFill>
                        </a:rPr>
                        <a:t>TEAEs, %</a:t>
                      </a:r>
                    </a:p>
                  </a:txBody>
                  <a:tcPr>
                    <a:solidFill>
                      <a:schemeClr val="accent3"/>
                    </a:solidFill>
                  </a:tcPr>
                </a:tc>
                <a:tc>
                  <a:txBody>
                    <a:bodyPr/>
                    <a:lstStyle/>
                    <a:p>
                      <a:pPr algn="ctr"/>
                      <a:r>
                        <a:rPr lang="en-US" sz="1600" dirty="0"/>
                        <a:t>Any Grade</a:t>
                      </a:r>
                    </a:p>
                  </a:txBody>
                  <a:tcPr anchor="ctr">
                    <a:solidFill>
                      <a:schemeClr val="accent3"/>
                    </a:solidFill>
                  </a:tcPr>
                </a:tc>
                <a:tc>
                  <a:txBody>
                    <a:bodyPr/>
                    <a:lstStyle/>
                    <a:p>
                      <a:pPr algn="ctr"/>
                      <a:r>
                        <a:rPr lang="en-US" sz="1600" dirty="0"/>
                        <a:t>Grade 3/4</a:t>
                      </a:r>
                    </a:p>
                  </a:txBody>
                  <a:tcPr anchor="ctr">
                    <a:solidFill>
                      <a:schemeClr val="accent3"/>
                    </a:solidFill>
                  </a:tcPr>
                </a:tc>
                <a:extLst>
                  <a:ext uri="{0D108BD9-81ED-4DB2-BD59-A6C34878D82A}">
                    <a16:rowId xmlns:a16="http://schemas.microsoft.com/office/drawing/2014/main" val="79542704"/>
                  </a:ext>
                </a:extLst>
              </a:tr>
              <a:tr h="370840">
                <a:tc>
                  <a:txBody>
                    <a:bodyPr/>
                    <a:lstStyle/>
                    <a:p>
                      <a:pPr marL="285750" indent="-285750">
                        <a:buFont typeface="Wingdings" panose="05000000000000000000" pitchFamily="2" charset="2"/>
                        <a:buChar char="§"/>
                      </a:pPr>
                      <a:r>
                        <a:rPr lang="en-US" sz="1600" dirty="0">
                          <a:solidFill>
                            <a:schemeClr val="bg1"/>
                          </a:solidFill>
                        </a:rPr>
                        <a:t>CRS</a:t>
                      </a:r>
                    </a:p>
                    <a:p>
                      <a:pPr marL="285750" indent="-285750">
                        <a:buFont typeface="Wingdings" panose="05000000000000000000" pitchFamily="2" charset="2"/>
                        <a:buChar char="§"/>
                      </a:pPr>
                      <a:r>
                        <a:rPr lang="en-US" sz="1600" dirty="0">
                          <a:solidFill>
                            <a:schemeClr val="bg1"/>
                          </a:solidFill>
                        </a:rPr>
                        <a:t>Diarrhea</a:t>
                      </a:r>
                    </a:p>
                    <a:p>
                      <a:pPr marL="285750" indent="-285750">
                        <a:buFont typeface="Wingdings" panose="05000000000000000000" pitchFamily="2" charset="2"/>
                        <a:buChar char="§"/>
                      </a:pPr>
                      <a:r>
                        <a:rPr lang="en-US" sz="1600" dirty="0">
                          <a:solidFill>
                            <a:schemeClr val="bg1"/>
                          </a:solidFill>
                        </a:rPr>
                        <a:t>Cough</a:t>
                      </a:r>
                    </a:p>
                    <a:p>
                      <a:pPr marL="285750" indent="-285750">
                        <a:buFont typeface="Wingdings" panose="05000000000000000000" pitchFamily="2" charset="2"/>
                        <a:buChar char="§"/>
                      </a:pPr>
                      <a:r>
                        <a:rPr lang="en-US" sz="1600" dirty="0">
                          <a:solidFill>
                            <a:schemeClr val="bg1"/>
                          </a:solidFill>
                        </a:rPr>
                        <a:t>Fatigue</a:t>
                      </a:r>
                    </a:p>
                    <a:p>
                      <a:pPr marL="285750" indent="-285750">
                        <a:buFont typeface="Wingdings" panose="05000000000000000000" pitchFamily="2" charset="2"/>
                        <a:buChar char="§"/>
                      </a:pPr>
                      <a:r>
                        <a:rPr lang="en-US" sz="1600" dirty="0">
                          <a:solidFill>
                            <a:schemeClr val="bg1"/>
                          </a:solidFill>
                        </a:rPr>
                        <a:t>Arthralgia</a:t>
                      </a:r>
                    </a:p>
                    <a:p>
                      <a:pPr marL="285750" indent="-285750">
                        <a:buFont typeface="Wingdings" panose="05000000000000000000" pitchFamily="2" charset="2"/>
                        <a:buChar char="§"/>
                      </a:pPr>
                      <a:r>
                        <a:rPr lang="en-US" sz="1600" dirty="0">
                          <a:solidFill>
                            <a:schemeClr val="bg1"/>
                          </a:solidFill>
                        </a:rPr>
                        <a:t>Hypokalemia</a:t>
                      </a:r>
                    </a:p>
                    <a:p>
                      <a:pPr marL="285750" indent="-285750">
                        <a:buFont typeface="Wingdings" panose="05000000000000000000" pitchFamily="2" charset="2"/>
                        <a:buChar char="§"/>
                      </a:pPr>
                      <a:r>
                        <a:rPr lang="en-US" sz="1600" dirty="0">
                          <a:solidFill>
                            <a:schemeClr val="bg1"/>
                          </a:solidFill>
                        </a:rPr>
                        <a:t>Headache</a:t>
                      </a:r>
                    </a:p>
                    <a:p>
                      <a:pPr marL="285750" indent="-285750">
                        <a:buFont typeface="Wingdings" panose="05000000000000000000" pitchFamily="2" charset="2"/>
                        <a:buChar char="§"/>
                      </a:pPr>
                      <a:r>
                        <a:rPr lang="en-US" sz="1600" dirty="0">
                          <a:solidFill>
                            <a:schemeClr val="bg1"/>
                          </a:solidFill>
                        </a:rPr>
                        <a:t>Nausea</a:t>
                      </a:r>
                    </a:p>
                    <a:p>
                      <a:pPr marL="285750" indent="-285750">
                        <a:buFont typeface="Wingdings" panose="05000000000000000000" pitchFamily="2" charset="2"/>
                        <a:buChar char="§"/>
                      </a:pPr>
                      <a:r>
                        <a:rPr lang="en-US" sz="1600" dirty="0">
                          <a:solidFill>
                            <a:schemeClr val="bg1"/>
                          </a:solidFill>
                        </a:rPr>
                        <a:t>Dyspnea</a:t>
                      </a:r>
                    </a:p>
                    <a:p>
                      <a:pPr marL="285750" indent="-285750">
                        <a:buFont typeface="Wingdings" panose="05000000000000000000" pitchFamily="2" charset="2"/>
                        <a:buChar char="§"/>
                      </a:pPr>
                      <a:r>
                        <a:rPr lang="en-US" sz="1600" dirty="0">
                          <a:solidFill>
                            <a:schemeClr val="bg1"/>
                          </a:solidFill>
                        </a:rPr>
                        <a:t>Back pain</a:t>
                      </a:r>
                    </a:p>
                    <a:p>
                      <a:pPr marL="285750" indent="-285750">
                        <a:buFont typeface="Wingdings" panose="05000000000000000000" pitchFamily="2" charset="2"/>
                        <a:buChar char="§"/>
                      </a:pPr>
                      <a:r>
                        <a:rPr lang="en-US" sz="1600" dirty="0">
                          <a:solidFill>
                            <a:schemeClr val="bg1"/>
                          </a:solidFill>
                        </a:rPr>
                        <a:t>Vomiting</a:t>
                      </a:r>
                    </a:p>
                    <a:p>
                      <a:pPr marL="285750" indent="-285750">
                        <a:buFont typeface="Wingdings" panose="05000000000000000000" pitchFamily="2" charset="2"/>
                        <a:buChar char="§"/>
                      </a:pPr>
                      <a:r>
                        <a:rPr lang="en-US" sz="1600" dirty="0">
                          <a:solidFill>
                            <a:schemeClr val="bg1"/>
                          </a:solidFill>
                        </a:rPr>
                        <a:t>Constipation</a:t>
                      </a:r>
                    </a:p>
                    <a:p>
                      <a:pPr marL="285750" indent="-285750">
                        <a:buFont typeface="Wingdings" panose="05000000000000000000" pitchFamily="2" charset="2"/>
                        <a:buChar char="§"/>
                      </a:pPr>
                      <a:r>
                        <a:rPr lang="en-US" sz="1600" dirty="0">
                          <a:solidFill>
                            <a:schemeClr val="bg1"/>
                          </a:solidFill>
                        </a:rPr>
                        <a:t>Pyrexia</a:t>
                      </a:r>
                    </a:p>
                  </a:txBody>
                  <a:tcPr>
                    <a:solidFill>
                      <a:schemeClr val="accent3">
                        <a:alpha val="20000"/>
                      </a:schemeClr>
                    </a:solidFill>
                  </a:tcPr>
                </a:tc>
                <a:tc>
                  <a:txBody>
                    <a:bodyPr/>
                    <a:lstStyle/>
                    <a:p>
                      <a:pPr algn="ctr"/>
                      <a:r>
                        <a:rPr lang="en-US" sz="1600" dirty="0">
                          <a:solidFill>
                            <a:schemeClr val="bg1"/>
                          </a:solidFill>
                        </a:rPr>
                        <a:t>46.2</a:t>
                      </a:r>
                    </a:p>
                    <a:p>
                      <a:pPr algn="ctr"/>
                      <a:r>
                        <a:rPr lang="en-US" sz="1600" dirty="0">
                          <a:solidFill>
                            <a:schemeClr val="bg1"/>
                          </a:solidFill>
                        </a:rPr>
                        <a:t>35.0</a:t>
                      </a:r>
                    </a:p>
                    <a:p>
                      <a:pPr algn="ctr"/>
                      <a:r>
                        <a:rPr lang="en-US" sz="1600" dirty="0">
                          <a:solidFill>
                            <a:schemeClr val="bg1"/>
                          </a:solidFill>
                        </a:rPr>
                        <a:t>34.2</a:t>
                      </a:r>
                    </a:p>
                    <a:p>
                      <a:pPr algn="ctr"/>
                      <a:r>
                        <a:rPr lang="en-US" sz="1600" dirty="0">
                          <a:solidFill>
                            <a:schemeClr val="bg1"/>
                          </a:solidFill>
                        </a:rPr>
                        <a:t>32.5</a:t>
                      </a:r>
                    </a:p>
                    <a:p>
                      <a:pPr algn="ctr"/>
                      <a:r>
                        <a:rPr lang="en-US" sz="1600" dirty="0">
                          <a:solidFill>
                            <a:schemeClr val="bg1"/>
                          </a:solidFill>
                        </a:rPr>
                        <a:t>29.1</a:t>
                      </a:r>
                    </a:p>
                    <a:p>
                      <a:pPr algn="ctr"/>
                      <a:r>
                        <a:rPr lang="en-US" sz="1600" dirty="0">
                          <a:solidFill>
                            <a:schemeClr val="bg1"/>
                          </a:solidFill>
                        </a:rPr>
                        <a:t>22.2</a:t>
                      </a:r>
                    </a:p>
                    <a:p>
                      <a:pPr algn="ctr"/>
                      <a:r>
                        <a:rPr lang="en-US" sz="1600" dirty="0">
                          <a:solidFill>
                            <a:schemeClr val="bg1"/>
                          </a:solidFill>
                        </a:rPr>
                        <a:t>21.4</a:t>
                      </a:r>
                    </a:p>
                    <a:p>
                      <a:pPr algn="ctr"/>
                      <a:r>
                        <a:rPr lang="en-US" sz="1600" dirty="0">
                          <a:solidFill>
                            <a:schemeClr val="bg1"/>
                          </a:solidFill>
                        </a:rPr>
                        <a:t>21.4</a:t>
                      </a:r>
                    </a:p>
                    <a:p>
                      <a:pPr algn="ctr"/>
                      <a:r>
                        <a:rPr lang="en-US" sz="1600" dirty="0">
                          <a:solidFill>
                            <a:schemeClr val="bg1"/>
                          </a:solidFill>
                        </a:rPr>
                        <a:t>19.7</a:t>
                      </a:r>
                    </a:p>
                    <a:p>
                      <a:pPr algn="ctr"/>
                      <a:r>
                        <a:rPr lang="en-US" sz="1600" dirty="0">
                          <a:solidFill>
                            <a:schemeClr val="bg1"/>
                          </a:solidFill>
                        </a:rPr>
                        <a:t>17.9</a:t>
                      </a:r>
                    </a:p>
                    <a:p>
                      <a:pPr algn="ctr"/>
                      <a:r>
                        <a:rPr lang="en-US" sz="1600" dirty="0">
                          <a:solidFill>
                            <a:schemeClr val="bg1"/>
                          </a:solidFill>
                        </a:rPr>
                        <a:t>17.9</a:t>
                      </a:r>
                    </a:p>
                    <a:p>
                      <a:pPr algn="ctr"/>
                      <a:r>
                        <a:rPr lang="en-US" sz="1600" dirty="0">
                          <a:solidFill>
                            <a:schemeClr val="bg1"/>
                          </a:solidFill>
                        </a:rPr>
                        <a:t>16.2</a:t>
                      </a:r>
                    </a:p>
                    <a:p>
                      <a:pPr algn="ctr"/>
                      <a:r>
                        <a:rPr lang="en-US" sz="1600" dirty="0">
                          <a:solidFill>
                            <a:schemeClr val="bg1"/>
                          </a:solidFill>
                        </a:rPr>
                        <a:t>16.2</a:t>
                      </a:r>
                    </a:p>
                  </a:txBody>
                  <a:tcPr>
                    <a:solidFill>
                      <a:schemeClr val="accent3">
                        <a:alpha val="20000"/>
                      </a:schemeClr>
                    </a:solidFill>
                  </a:tcPr>
                </a:tc>
                <a:tc>
                  <a:txBody>
                    <a:bodyPr/>
                    <a:lstStyle/>
                    <a:p>
                      <a:pPr algn="ctr"/>
                      <a:r>
                        <a:rPr lang="en-US" sz="1600" dirty="0">
                          <a:solidFill>
                            <a:schemeClr val="bg1"/>
                          </a:solidFill>
                        </a:rPr>
                        <a:t>0.9</a:t>
                      </a:r>
                    </a:p>
                    <a:p>
                      <a:pPr algn="ctr"/>
                      <a:r>
                        <a:rPr lang="en-US" sz="1600" dirty="0">
                          <a:solidFill>
                            <a:schemeClr val="bg1"/>
                          </a:solidFill>
                        </a:rPr>
                        <a:t>1.7</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2.6</a:t>
                      </a:r>
                    </a:p>
                    <a:p>
                      <a:pPr algn="ctr"/>
                      <a:r>
                        <a:rPr lang="en-US" sz="1600" dirty="0">
                          <a:solidFill>
                            <a:schemeClr val="bg1"/>
                          </a:solidFill>
                        </a:rPr>
                        <a:t>0.9</a:t>
                      </a:r>
                    </a:p>
                    <a:p>
                      <a:pPr algn="ctr"/>
                      <a:r>
                        <a:rPr lang="en-US" sz="1600" dirty="0">
                          <a:solidFill>
                            <a:schemeClr val="bg1"/>
                          </a:solidFill>
                        </a:rPr>
                        <a:t>0</a:t>
                      </a:r>
                    </a:p>
                    <a:p>
                      <a:pPr algn="ctr"/>
                      <a:r>
                        <a:rPr lang="en-US" sz="1600" dirty="0">
                          <a:solidFill>
                            <a:schemeClr val="bg1"/>
                          </a:solidFill>
                        </a:rPr>
                        <a:t>0.9</a:t>
                      </a:r>
                    </a:p>
                    <a:p>
                      <a:pPr algn="ctr"/>
                      <a:r>
                        <a:rPr lang="en-US" sz="1600" dirty="0">
                          <a:solidFill>
                            <a:schemeClr val="bg1"/>
                          </a:solidFill>
                        </a:rPr>
                        <a:t>1.7</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0</a:t>
                      </a:r>
                    </a:p>
                  </a:txBody>
                  <a:tcPr>
                    <a:solidFill>
                      <a:schemeClr val="accent3">
                        <a:alpha val="20000"/>
                      </a:schemeClr>
                    </a:solidFill>
                  </a:tcPr>
                </a:tc>
                <a:extLst>
                  <a:ext uri="{0D108BD9-81ED-4DB2-BD59-A6C34878D82A}">
                    <a16:rowId xmlns:a16="http://schemas.microsoft.com/office/drawing/2014/main" val="3035143241"/>
                  </a:ext>
                </a:extLst>
              </a:tr>
            </a:tbl>
          </a:graphicData>
        </a:graphic>
      </p:graphicFrame>
      <p:graphicFrame>
        <p:nvGraphicFramePr>
          <p:cNvPr id="8" name="Table 6">
            <a:extLst>
              <a:ext uri="{FF2B5EF4-FFF2-40B4-BE49-F238E27FC236}">
                <a16:creationId xmlns:a16="http://schemas.microsoft.com/office/drawing/2014/main" id="{91F359D3-B621-DAD9-42F9-037734FA7BD6}"/>
              </a:ext>
            </a:extLst>
          </p:cNvPr>
          <p:cNvGraphicFramePr>
            <a:graphicFrameLocks noGrp="1"/>
          </p:cNvGraphicFramePr>
          <p:nvPr>
            <p:extLst>
              <p:ext uri="{D42A27DB-BD31-4B8C-83A1-F6EECF244321}">
                <p14:modId xmlns:p14="http://schemas.microsoft.com/office/powerpoint/2010/main" val="1618098991"/>
              </p:ext>
            </p:extLst>
          </p:nvPr>
        </p:nvGraphicFramePr>
        <p:xfrm>
          <a:off x="6004560" y="2278620"/>
          <a:ext cx="5466239" cy="1437640"/>
        </p:xfrm>
        <a:graphic>
          <a:graphicData uri="http://schemas.openxmlformats.org/drawingml/2006/table">
            <a:tbl>
              <a:tblPr firstRow="1" bandRow="1">
                <a:tableStyleId>{5C22544A-7EE6-4342-B048-85BDC9FD1C3A}</a:tableStyleId>
              </a:tblPr>
              <a:tblGrid>
                <a:gridCol w="2516554">
                  <a:extLst>
                    <a:ext uri="{9D8B030D-6E8A-4147-A177-3AD203B41FA5}">
                      <a16:colId xmlns:a16="http://schemas.microsoft.com/office/drawing/2014/main" val="1737109252"/>
                    </a:ext>
                  </a:extLst>
                </a:gridCol>
                <a:gridCol w="1519926">
                  <a:extLst>
                    <a:ext uri="{9D8B030D-6E8A-4147-A177-3AD203B41FA5}">
                      <a16:colId xmlns:a16="http://schemas.microsoft.com/office/drawing/2014/main" val="2848478971"/>
                    </a:ext>
                  </a:extLst>
                </a:gridCol>
                <a:gridCol w="1429759">
                  <a:extLst>
                    <a:ext uri="{9D8B030D-6E8A-4147-A177-3AD203B41FA5}">
                      <a16:colId xmlns:a16="http://schemas.microsoft.com/office/drawing/2014/main" val="1134355069"/>
                    </a:ext>
                  </a:extLst>
                </a:gridCol>
              </a:tblGrid>
              <a:tr h="370840">
                <a:tc>
                  <a:txBody>
                    <a:bodyPr/>
                    <a:lstStyle/>
                    <a:p>
                      <a:r>
                        <a:rPr lang="en-US" sz="1600" dirty="0"/>
                        <a:t>Hematologic TEAEs, %</a:t>
                      </a:r>
                    </a:p>
                  </a:txBody>
                  <a:tcPr anchor="ctr">
                    <a:solidFill>
                      <a:schemeClr val="accent1"/>
                    </a:solidFill>
                  </a:tcPr>
                </a:tc>
                <a:tc>
                  <a:txBody>
                    <a:bodyPr/>
                    <a:lstStyle/>
                    <a:p>
                      <a:pPr algn="ctr"/>
                      <a:r>
                        <a:rPr lang="en-US" sz="1600" dirty="0"/>
                        <a:t>Any Grade</a:t>
                      </a:r>
                    </a:p>
                  </a:txBody>
                  <a:tcPr anchor="ctr">
                    <a:solidFill>
                      <a:schemeClr val="accent1"/>
                    </a:solidFill>
                  </a:tcPr>
                </a:tc>
                <a:tc>
                  <a:txBody>
                    <a:bodyPr/>
                    <a:lstStyle/>
                    <a:p>
                      <a:pPr algn="ctr"/>
                      <a:r>
                        <a:rPr lang="en-US" sz="1600" dirty="0"/>
                        <a:t>Grade 3/4</a:t>
                      </a:r>
                    </a:p>
                  </a:txBody>
                  <a:tcPr anchor="ctr">
                    <a:solidFill>
                      <a:schemeClr val="accent1"/>
                    </a:solidFill>
                  </a:tcPr>
                </a:tc>
                <a:extLst>
                  <a:ext uri="{0D108BD9-81ED-4DB2-BD59-A6C34878D82A}">
                    <a16:rowId xmlns:a16="http://schemas.microsoft.com/office/drawing/2014/main" val="79542704"/>
                  </a:ext>
                </a:extLst>
              </a:tr>
              <a:tr h="370840">
                <a:tc>
                  <a:txBody>
                    <a:bodyPr/>
                    <a:lstStyle/>
                    <a:p>
                      <a:pPr marL="285750" indent="-285750">
                        <a:buFont typeface="Wingdings" panose="05000000000000000000" pitchFamily="2" charset="2"/>
                        <a:buChar char="§"/>
                      </a:pPr>
                      <a:r>
                        <a:rPr lang="en-US" sz="1600" dirty="0">
                          <a:solidFill>
                            <a:schemeClr val="bg1"/>
                          </a:solidFill>
                        </a:rPr>
                        <a:t>Neutropenia</a:t>
                      </a:r>
                    </a:p>
                    <a:p>
                      <a:pPr marL="285750" indent="-285750">
                        <a:buFont typeface="Wingdings" panose="05000000000000000000" pitchFamily="2" charset="2"/>
                        <a:buChar char="§"/>
                      </a:pPr>
                      <a:r>
                        <a:rPr lang="en-US" sz="1600" dirty="0">
                          <a:solidFill>
                            <a:schemeClr val="bg1"/>
                          </a:solidFill>
                        </a:rPr>
                        <a:t>Anemia</a:t>
                      </a:r>
                    </a:p>
                    <a:p>
                      <a:pPr marL="285750" indent="-285750">
                        <a:buFont typeface="Wingdings" panose="05000000000000000000" pitchFamily="2" charset="2"/>
                        <a:buChar char="§"/>
                      </a:pPr>
                      <a:r>
                        <a:rPr lang="en-US" sz="1600" dirty="0">
                          <a:solidFill>
                            <a:schemeClr val="bg1"/>
                          </a:solidFill>
                        </a:rPr>
                        <a:t>Thrombocytopenia</a:t>
                      </a:r>
                    </a:p>
                    <a:p>
                      <a:pPr marL="285750" indent="-285750">
                        <a:buFont typeface="Wingdings" panose="05000000000000000000" pitchFamily="2" charset="2"/>
                        <a:buChar char="§"/>
                      </a:pPr>
                      <a:r>
                        <a:rPr lang="en-US" sz="1600" dirty="0">
                          <a:solidFill>
                            <a:schemeClr val="bg1"/>
                          </a:solidFill>
                        </a:rPr>
                        <a:t>Lymphopenia</a:t>
                      </a:r>
                    </a:p>
                  </a:txBody>
                  <a:tcPr>
                    <a:solidFill>
                      <a:schemeClr val="accent1">
                        <a:alpha val="20000"/>
                      </a:schemeClr>
                    </a:solidFill>
                  </a:tcPr>
                </a:tc>
                <a:tc>
                  <a:txBody>
                    <a:bodyPr/>
                    <a:lstStyle/>
                    <a:p>
                      <a:pPr algn="ctr"/>
                      <a:r>
                        <a:rPr lang="en-US" sz="1600" dirty="0">
                          <a:solidFill>
                            <a:schemeClr val="bg1"/>
                          </a:solidFill>
                        </a:rPr>
                        <a:t>38.5</a:t>
                      </a:r>
                    </a:p>
                    <a:p>
                      <a:pPr algn="ctr"/>
                      <a:r>
                        <a:rPr lang="en-US" sz="1600" dirty="0">
                          <a:solidFill>
                            <a:schemeClr val="bg1"/>
                          </a:solidFill>
                        </a:rPr>
                        <a:t>38.5</a:t>
                      </a:r>
                    </a:p>
                    <a:p>
                      <a:pPr algn="ctr"/>
                      <a:r>
                        <a:rPr lang="en-US" sz="1600" dirty="0">
                          <a:solidFill>
                            <a:schemeClr val="bg1"/>
                          </a:solidFill>
                        </a:rPr>
                        <a:t>17.9</a:t>
                      </a:r>
                    </a:p>
                    <a:p>
                      <a:pPr algn="ctr"/>
                      <a:r>
                        <a:rPr lang="en-US" sz="1600" dirty="0">
                          <a:solidFill>
                            <a:schemeClr val="bg1"/>
                          </a:solidFill>
                        </a:rPr>
                        <a:t>12.0</a:t>
                      </a:r>
                    </a:p>
                  </a:txBody>
                  <a:tcPr>
                    <a:solidFill>
                      <a:schemeClr val="accent1">
                        <a:alpha val="20000"/>
                      </a:schemeClr>
                    </a:solidFill>
                  </a:tcPr>
                </a:tc>
                <a:tc>
                  <a:txBody>
                    <a:bodyPr/>
                    <a:lstStyle/>
                    <a:p>
                      <a:pPr algn="ctr"/>
                      <a:r>
                        <a:rPr lang="en-US" sz="1600" dirty="0">
                          <a:solidFill>
                            <a:schemeClr val="bg1"/>
                          </a:solidFill>
                        </a:rPr>
                        <a:t>37.6</a:t>
                      </a:r>
                    </a:p>
                    <a:p>
                      <a:pPr algn="ctr"/>
                      <a:r>
                        <a:rPr lang="en-US" sz="1600" dirty="0">
                          <a:solidFill>
                            <a:schemeClr val="bg1"/>
                          </a:solidFill>
                        </a:rPr>
                        <a:t>30.8</a:t>
                      </a:r>
                    </a:p>
                    <a:p>
                      <a:pPr algn="ctr"/>
                      <a:r>
                        <a:rPr lang="en-US" sz="1600" dirty="0">
                          <a:solidFill>
                            <a:schemeClr val="bg1"/>
                          </a:solidFill>
                        </a:rPr>
                        <a:t>14.5</a:t>
                      </a:r>
                    </a:p>
                    <a:p>
                      <a:pPr algn="ctr"/>
                      <a:r>
                        <a:rPr lang="en-US" sz="1600" dirty="0">
                          <a:solidFill>
                            <a:schemeClr val="bg1"/>
                          </a:solidFill>
                        </a:rPr>
                        <a:t>11.1</a:t>
                      </a:r>
                    </a:p>
                  </a:txBody>
                  <a:tcPr>
                    <a:solidFill>
                      <a:schemeClr val="accent1">
                        <a:alpha val="20000"/>
                      </a:schemeClr>
                    </a:solidFill>
                  </a:tcPr>
                </a:tc>
                <a:extLst>
                  <a:ext uri="{0D108BD9-81ED-4DB2-BD59-A6C34878D82A}">
                    <a16:rowId xmlns:a16="http://schemas.microsoft.com/office/drawing/2014/main" val="1736041735"/>
                  </a:ext>
                </a:extLst>
              </a:tr>
            </a:tbl>
          </a:graphicData>
        </a:graphic>
      </p:graphicFrame>
      <p:sp>
        <p:nvSpPr>
          <p:cNvPr id="9" name="Text Box 11">
            <a:extLst>
              <a:ext uri="{FF2B5EF4-FFF2-40B4-BE49-F238E27FC236}">
                <a16:creationId xmlns:a16="http://schemas.microsoft.com/office/drawing/2014/main" id="{8F72FA4D-212E-3B90-993B-3C75149BED7C}"/>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
        <p:nvSpPr>
          <p:cNvPr id="12" name="Content Placeholder 3">
            <a:extLst>
              <a:ext uri="{FF2B5EF4-FFF2-40B4-BE49-F238E27FC236}">
                <a16:creationId xmlns:a16="http://schemas.microsoft.com/office/drawing/2014/main" id="{7D4405E2-CD98-DD8B-CA44-1A873BE4CA02}"/>
              </a:ext>
            </a:extLst>
          </p:cNvPr>
          <p:cNvSpPr txBox="1">
            <a:spLocks/>
          </p:cNvSpPr>
          <p:nvPr/>
        </p:nvSpPr>
        <p:spPr>
          <a:xfrm>
            <a:off x="5935558" y="3731727"/>
            <a:ext cx="5677322" cy="25395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400"/>
              </a:spcAft>
            </a:pPr>
            <a:r>
              <a:rPr lang="en-US" sz="1800" kern="0" dirty="0"/>
              <a:t>Grade 3/4 AEs were mostly hematologic in nature</a:t>
            </a:r>
          </a:p>
          <a:p>
            <a:pPr>
              <a:spcAft>
                <a:spcPts val="400"/>
              </a:spcAft>
            </a:pPr>
            <a:r>
              <a:rPr lang="en-US" sz="1800" kern="0" dirty="0"/>
              <a:t>CRS was most frequent TEAE (grade 3: 0.9%)</a:t>
            </a:r>
          </a:p>
          <a:p>
            <a:pPr>
              <a:spcAft>
                <a:spcPts val="400"/>
              </a:spcAft>
            </a:pPr>
            <a:r>
              <a:rPr lang="en-US" sz="1800" kern="0" dirty="0"/>
              <a:t>ICANS (any grade: 7.7%) often seen after initial dosing and co-occurring with CRS; grade 3 ICANS in 3 patients</a:t>
            </a:r>
          </a:p>
          <a:p>
            <a:pPr>
              <a:lnSpc>
                <a:spcPct val="100000"/>
              </a:lnSpc>
              <a:spcBef>
                <a:spcPts val="0"/>
              </a:spcBef>
              <a:spcAft>
                <a:spcPts val="400"/>
              </a:spcAft>
            </a:pPr>
            <a:r>
              <a:rPr lang="en-US" sz="1800" kern="0" dirty="0"/>
              <a:t>13 deaths due to TEAEs reported after 30 days of last dose </a:t>
            </a:r>
          </a:p>
          <a:p>
            <a:pPr lvl="1">
              <a:lnSpc>
                <a:spcPct val="100000"/>
              </a:lnSpc>
              <a:spcBef>
                <a:spcPts val="0"/>
              </a:spcBef>
              <a:spcAft>
                <a:spcPts val="400"/>
              </a:spcAft>
            </a:pPr>
            <a:r>
              <a:rPr lang="en-US" sz="1600" kern="0" dirty="0"/>
              <a:t>10 due to infections, 2 (</a:t>
            </a:r>
            <a:r>
              <a:rPr lang="en-US" sz="1600" i="1" kern="0" dirty="0"/>
              <a:t>Pneumocystis jirovecii </a:t>
            </a:r>
            <a:r>
              <a:rPr lang="en-US" sz="1600" kern="0" dirty="0"/>
              <a:t>pneumonia and pseudomonal sepsis) deemed treatment related </a:t>
            </a:r>
          </a:p>
        </p:txBody>
      </p:sp>
    </p:spTree>
    <p:extLst>
      <p:ext uri="{BB962C8B-B14F-4D97-AF65-F5344CB8AC3E}">
        <p14:creationId xmlns:p14="http://schemas.microsoft.com/office/powerpoint/2010/main" val="406307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F3C6-DB22-B3C8-1AB4-ED0AD545EEAF}"/>
              </a:ext>
            </a:extLst>
          </p:cNvPr>
          <p:cNvSpPr>
            <a:spLocks noGrp="1"/>
          </p:cNvSpPr>
          <p:nvPr>
            <p:ph type="title"/>
          </p:nvPr>
        </p:nvSpPr>
        <p:spPr/>
        <p:txBody>
          <a:bodyPr/>
          <a:lstStyle/>
          <a:p>
            <a:r>
              <a:rPr lang="en-US" altLang="en-US" sz="3600" dirty="0"/>
              <a:t>LINKER-MM1 Update: </a:t>
            </a:r>
            <a:r>
              <a:rPr lang="en-US" dirty="0"/>
              <a:t>Infectious Adverse Events</a:t>
            </a:r>
          </a:p>
        </p:txBody>
      </p:sp>
      <p:graphicFrame>
        <p:nvGraphicFramePr>
          <p:cNvPr id="4" name="Table 4">
            <a:extLst>
              <a:ext uri="{FF2B5EF4-FFF2-40B4-BE49-F238E27FC236}">
                <a16:creationId xmlns:a16="http://schemas.microsoft.com/office/drawing/2014/main" id="{F1846079-BC26-743E-808E-A3BB119A0147}"/>
              </a:ext>
            </a:extLst>
          </p:cNvPr>
          <p:cNvGraphicFramePr>
            <a:graphicFrameLocks noGrp="1"/>
          </p:cNvGraphicFramePr>
          <p:nvPr>
            <p:ph idx="1"/>
            <p:extLst>
              <p:ext uri="{D42A27DB-BD31-4B8C-83A1-F6EECF244321}">
                <p14:modId xmlns:p14="http://schemas.microsoft.com/office/powerpoint/2010/main" val="3512111653"/>
              </p:ext>
            </p:extLst>
          </p:nvPr>
        </p:nvGraphicFramePr>
        <p:xfrm>
          <a:off x="723900" y="1603375"/>
          <a:ext cx="10755312" cy="2748280"/>
        </p:xfrm>
        <a:graphic>
          <a:graphicData uri="http://schemas.openxmlformats.org/drawingml/2006/table">
            <a:tbl>
              <a:tblPr firstRow="1" bandRow="1">
                <a:tableStyleId>{5C22544A-7EE6-4342-B048-85BDC9FD1C3A}</a:tableStyleId>
              </a:tblPr>
              <a:tblGrid>
                <a:gridCol w="3585104">
                  <a:extLst>
                    <a:ext uri="{9D8B030D-6E8A-4147-A177-3AD203B41FA5}">
                      <a16:colId xmlns:a16="http://schemas.microsoft.com/office/drawing/2014/main" val="128320510"/>
                    </a:ext>
                  </a:extLst>
                </a:gridCol>
                <a:gridCol w="3585104">
                  <a:extLst>
                    <a:ext uri="{9D8B030D-6E8A-4147-A177-3AD203B41FA5}">
                      <a16:colId xmlns:a16="http://schemas.microsoft.com/office/drawing/2014/main" val="3466090246"/>
                    </a:ext>
                  </a:extLst>
                </a:gridCol>
                <a:gridCol w="3585104">
                  <a:extLst>
                    <a:ext uri="{9D8B030D-6E8A-4147-A177-3AD203B41FA5}">
                      <a16:colId xmlns:a16="http://schemas.microsoft.com/office/drawing/2014/main" val="2616853925"/>
                    </a:ext>
                  </a:extLst>
                </a:gridCol>
              </a:tblGrid>
              <a:tr h="370840">
                <a:tc>
                  <a:txBody>
                    <a:bodyPr/>
                    <a:lstStyle/>
                    <a:p>
                      <a:r>
                        <a:rPr lang="en-US" dirty="0"/>
                        <a:t>TEAEs,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Any Grade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Grade 3/4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15945617"/>
                  </a:ext>
                </a:extLst>
              </a:tr>
              <a:tr h="370840">
                <a:tc>
                  <a:txBody>
                    <a:bodyPr/>
                    <a:lstStyle/>
                    <a:p>
                      <a:r>
                        <a:rPr lang="en-US" b="1" dirty="0">
                          <a:solidFill>
                            <a:schemeClr val="bg1"/>
                          </a:solidFill>
                        </a:rPr>
                        <a:t>Opportunistic infections</a:t>
                      </a:r>
                    </a:p>
                    <a:p>
                      <a:pPr marL="285750" indent="-285750">
                        <a:buFont typeface="Wingdings" panose="05000000000000000000" pitchFamily="2" charset="2"/>
                        <a:buChar char="§"/>
                      </a:pPr>
                      <a:r>
                        <a:rPr lang="en-US" dirty="0">
                          <a:solidFill>
                            <a:schemeClr val="bg1"/>
                          </a:solidFill>
                        </a:rPr>
                        <a:t>PJP</a:t>
                      </a:r>
                    </a:p>
                    <a:p>
                      <a:pPr marL="285750" indent="-285750">
                        <a:buFont typeface="Wingdings" panose="05000000000000000000" pitchFamily="2" charset="2"/>
                        <a:buChar char="§"/>
                      </a:pPr>
                      <a:r>
                        <a:rPr lang="en-US" dirty="0">
                          <a:solidFill>
                            <a:schemeClr val="bg1"/>
                          </a:solidFill>
                        </a:rPr>
                        <a:t>CMV infections</a:t>
                      </a:r>
                    </a:p>
                    <a:p>
                      <a:pPr marL="285750" indent="-285750">
                        <a:buFont typeface="Wingdings" panose="05000000000000000000" pitchFamily="2" charset="2"/>
                        <a:buChar char="§"/>
                      </a:pPr>
                      <a:r>
                        <a:rPr lang="en-US" dirty="0">
                          <a:solidFill>
                            <a:schemeClr val="bg1"/>
                          </a:solidFill>
                        </a:rPr>
                        <a:t>CMV reactivations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rPr>
                        <a:t>10 (8.5)</a:t>
                      </a:r>
                    </a:p>
                    <a:p>
                      <a:pPr algn="ctr"/>
                      <a:r>
                        <a:rPr lang="en-US" dirty="0">
                          <a:solidFill>
                            <a:schemeClr val="bg1"/>
                          </a:solidFill>
                        </a:rPr>
                        <a:t>5 (4.3)</a:t>
                      </a:r>
                    </a:p>
                    <a:p>
                      <a:pPr algn="ctr"/>
                      <a:r>
                        <a:rPr lang="en-US" dirty="0">
                          <a:solidFill>
                            <a:schemeClr val="bg1"/>
                          </a:solidFill>
                        </a:rPr>
                        <a:t>2 (1.7)</a:t>
                      </a:r>
                    </a:p>
                    <a:p>
                      <a:pPr algn="ctr"/>
                      <a:r>
                        <a:rPr lang="en-US" dirty="0">
                          <a:solidFill>
                            <a:schemeClr val="bg1"/>
                          </a:solidFill>
                        </a:rPr>
                        <a:t>3 (2.6)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rPr>
                        <a:t>7 (6.0)</a:t>
                      </a:r>
                    </a:p>
                    <a:p>
                      <a:pPr algn="ctr"/>
                      <a:r>
                        <a:rPr lang="en-US" dirty="0">
                          <a:solidFill>
                            <a:schemeClr val="bg1"/>
                          </a:solidFill>
                        </a:rPr>
                        <a:t>3 (2.6)</a:t>
                      </a:r>
                    </a:p>
                    <a:p>
                      <a:pPr algn="ctr"/>
                      <a:r>
                        <a:rPr lang="en-US" dirty="0">
                          <a:solidFill>
                            <a:schemeClr val="bg1"/>
                          </a:solidFill>
                        </a:rPr>
                        <a:t>2 (1.7)</a:t>
                      </a:r>
                    </a:p>
                    <a:p>
                      <a:pPr algn="ctr"/>
                      <a:r>
                        <a:rPr lang="en-US" dirty="0">
                          <a:solidFill>
                            <a:schemeClr val="bg1"/>
                          </a:solidFill>
                        </a:rPr>
                        <a:t>2 (1.7)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1372941"/>
                  </a:ext>
                </a:extLst>
              </a:tr>
              <a:tr h="316865">
                <a:tc>
                  <a:txBody>
                    <a:bodyPr/>
                    <a:lstStyle/>
                    <a:p>
                      <a:r>
                        <a:rPr lang="en-US" b="1" dirty="0">
                          <a:solidFill>
                            <a:schemeClr val="bg1"/>
                          </a:solidFill>
                        </a:rPr>
                        <a:t>Other infections of interest</a:t>
                      </a:r>
                    </a:p>
                    <a:p>
                      <a:pPr marL="285750" indent="-285750">
                        <a:buFont typeface="Wingdings" panose="05000000000000000000" pitchFamily="2" charset="2"/>
                        <a:buChar char="§"/>
                      </a:pPr>
                      <a:r>
                        <a:rPr lang="en-US" dirty="0">
                          <a:solidFill>
                            <a:schemeClr val="bg1"/>
                          </a:solidFill>
                        </a:rPr>
                        <a:t>Pneumonia</a:t>
                      </a:r>
                    </a:p>
                    <a:p>
                      <a:pPr marL="285750" indent="-285750">
                        <a:buFont typeface="Wingdings" panose="05000000000000000000" pitchFamily="2" charset="2"/>
                        <a:buChar char="§"/>
                      </a:pPr>
                      <a:r>
                        <a:rPr lang="en-US" dirty="0">
                          <a:solidFill>
                            <a:schemeClr val="bg1"/>
                          </a:solidFill>
                        </a:rPr>
                        <a:t>COVID-19</a:t>
                      </a:r>
                    </a:p>
                    <a:p>
                      <a:pPr marL="285750" indent="-285750">
                        <a:buFont typeface="Wingdings" panose="05000000000000000000" pitchFamily="2" charset="2"/>
                        <a:buChar char="§"/>
                      </a:pPr>
                      <a:r>
                        <a:rPr lang="en-US" dirty="0">
                          <a:solidFill>
                            <a:schemeClr val="bg1"/>
                          </a:solidFill>
                        </a:rPr>
                        <a:t>Upper respiratory tract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rPr>
                        <a:t>81 (69.2)</a:t>
                      </a:r>
                    </a:p>
                    <a:p>
                      <a:pPr algn="ctr"/>
                      <a:r>
                        <a:rPr lang="en-US" dirty="0">
                          <a:solidFill>
                            <a:schemeClr val="bg1"/>
                          </a:solidFill>
                        </a:rPr>
                        <a:t>18 (15.4)</a:t>
                      </a:r>
                    </a:p>
                    <a:p>
                      <a:pPr algn="ctr"/>
                      <a:r>
                        <a:rPr lang="en-US" dirty="0">
                          <a:solidFill>
                            <a:schemeClr val="bg1"/>
                          </a:solidFill>
                        </a:rPr>
                        <a:t>17 (14.5)</a:t>
                      </a:r>
                    </a:p>
                    <a:p>
                      <a:pPr algn="ctr"/>
                      <a:r>
                        <a:rPr lang="en-US" dirty="0">
                          <a:solidFill>
                            <a:schemeClr val="bg1"/>
                          </a:solidFill>
                        </a:rPr>
                        <a:t>15 (12.8)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rPr>
                        <a:t>43 (36.8)</a:t>
                      </a:r>
                    </a:p>
                    <a:p>
                      <a:pPr algn="ctr"/>
                      <a:r>
                        <a:rPr lang="en-US" dirty="0">
                          <a:solidFill>
                            <a:schemeClr val="bg1"/>
                          </a:solidFill>
                        </a:rPr>
                        <a:t>16 (13.7)</a:t>
                      </a:r>
                    </a:p>
                    <a:p>
                      <a:pPr algn="ctr"/>
                      <a:r>
                        <a:rPr lang="en-US" dirty="0">
                          <a:solidFill>
                            <a:schemeClr val="bg1"/>
                          </a:solidFill>
                        </a:rPr>
                        <a:t>6 (5.1)</a:t>
                      </a:r>
                    </a:p>
                    <a:p>
                      <a:pPr algn="ctr"/>
                      <a:r>
                        <a:rPr lang="en-US" dirty="0">
                          <a:solidFill>
                            <a:schemeClr val="bg1"/>
                          </a:solidFill>
                        </a:rPr>
                        <a:t>2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89021665"/>
                  </a:ext>
                </a:extLst>
              </a:tr>
            </a:tbl>
          </a:graphicData>
        </a:graphic>
      </p:graphicFrame>
      <p:sp>
        <p:nvSpPr>
          <p:cNvPr id="5" name="Content Placeholder 2">
            <a:extLst>
              <a:ext uri="{FF2B5EF4-FFF2-40B4-BE49-F238E27FC236}">
                <a16:creationId xmlns:a16="http://schemas.microsoft.com/office/drawing/2014/main" id="{C1DC3BE3-DF9F-C433-9833-A811459D6A19}"/>
              </a:ext>
            </a:extLst>
          </p:cNvPr>
          <p:cNvSpPr txBox="1">
            <a:spLocks/>
          </p:cNvSpPr>
          <p:nvPr/>
        </p:nvSpPr>
        <p:spPr bwMode="auto">
          <a:xfrm>
            <a:off x="604675" y="4392950"/>
            <a:ext cx="10877529" cy="1454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endParaRPr lang="en-US" sz="2400" kern="0" dirty="0"/>
          </a:p>
          <a:p>
            <a:r>
              <a:rPr lang="en-US" sz="2400" kern="0" dirty="0"/>
              <a:t>All cases of </a:t>
            </a:r>
            <a:r>
              <a:rPr lang="en-US" sz="2400" i="1" kern="0" dirty="0"/>
              <a:t>Pneumocystis jirovecii </a:t>
            </a:r>
            <a:r>
              <a:rPr lang="en-US" sz="2400" kern="0" dirty="0"/>
              <a:t>pneumonia occurred before study protocol instituted mandatory prophylaxis</a:t>
            </a:r>
          </a:p>
          <a:p>
            <a:r>
              <a:rPr lang="en-US" sz="2400" kern="0" dirty="0"/>
              <a:t>1 case of PML occurred after data cutoff</a:t>
            </a:r>
          </a:p>
        </p:txBody>
      </p:sp>
      <p:sp>
        <p:nvSpPr>
          <p:cNvPr id="6" name="Text Box 11">
            <a:extLst>
              <a:ext uri="{FF2B5EF4-FFF2-40B4-BE49-F238E27FC236}">
                <a16:creationId xmlns:a16="http://schemas.microsoft.com/office/drawing/2014/main" id="{895A50E3-03D9-EDCF-1D3B-E172C6396FF8}"/>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Tree>
    <p:extLst>
      <p:ext uri="{BB962C8B-B14F-4D97-AF65-F5344CB8AC3E}">
        <p14:creationId xmlns:p14="http://schemas.microsoft.com/office/powerpoint/2010/main" val="2198708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F3C6-DB22-B3C8-1AB4-ED0AD545EEAF}"/>
              </a:ext>
            </a:extLst>
          </p:cNvPr>
          <p:cNvSpPr>
            <a:spLocks noGrp="1"/>
          </p:cNvSpPr>
          <p:nvPr>
            <p:ph type="title"/>
          </p:nvPr>
        </p:nvSpPr>
        <p:spPr/>
        <p:txBody>
          <a:bodyPr/>
          <a:lstStyle/>
          <a:p>
            <a:r>
              <a:rPr lang="en-US" altLang="en-US" sz="3600" dirty="0"/>
              <a:t>LINKER-MM1 Update: </a:t>
            </a:r>
            <a:r>
              <a:rPr lang="en-US" dirty="0"/>
              <a:t>CRS Onset, Severity, and Management With Tocilizumab</a:t>
            </a:r>
          </a:p>
        </p:txBody>
      </p:sp>
      <p:sp>
        <p:nvSpPr>
          <p:cNvPr id="8" name="Content Placeholder 7">
            <a:extLst>
              <a:ext uri="{FF2B5EF4-FFF2-40B4-BE49-F238E27FC236}">
                <a16:creationId xmlns:a16="http://schemas.microsoft.com/office/drawing/2014/main" id="{D2AC3E9C-6327-B2C8-8D68-DE5DAE9115B9}"/>
              </a:ext>
            </a:extLst>
          </p:cNvPr>
          <p:cNvSpPr>
            <a:spLocks noGrp="1"/>
          </p:cNvSpPr>
          <p:nvPr>
            <p:ph sz="half" idx="1"/>
          </p:nvPr>
        </p:nvSpPr>
        <p:spPr>
          <a:solidFill>
            <a:schemeClr val="accent3">
              <a:lumMod val="20000"/>
              <a:lumOff val="80000"/>
            </a:schemeClr>
          </a:solidFill>
        </p:spPr>
        <p:txBody>
          <a:bodyPr/>
          <a:lstStyle/>
          <a:p>
            <a:pPr>
              <a:spcAft>
                <a:spcPts val="0"/>
              </a:spcAft>
            </a:pPr>
            <a:r>
              <a:rPr lang="en-US" sz="2400" b="1" dirty="0"/>
              <a:t>Total CRS reported: 46.3%</a:t>
            </a:r>
          </a:p>
          <a:p>
            <a:pPr lvl="1">
              <a:spcAft>
                <a:spcPts val="0"/>
              </a:spcAft>
            </a:pPr>
            <a:r>
              <a:rPr lang="en-US" sz="2200" dirty="0"/>
              <a:t>Grade 1: 35.9%</a:t>
            </a:r>
          </a:p>
          <a:p>
            <a:pPr lvl="1">
              <a:spcAft>
                <a:spcPts val="0"/>
              </a:spcAft>
            </a:pPr>
            <a:r>
              <a:rPr lang="en-US" sz="2200" dirty="0"/>
              <a:t>Grade 2: 9.4%</a:t>
            </a:r>
          </a:p>
          <a:p>
            <a:pPr lvl="1">
              <a:spcAft>
                <a:spcPts val="0"/>
              </a:spcAft>
            </a:pPr>
            <a:r>
              <a:rPr lang="en-US" sz="2200" dirty="0"/>
              <a:t>Grade 3: 0.9%</a:t>
            </a:r>
          </a:p>
          <a:p>
            <a:pPr>
              <a:spcAft>
                <a:spcPts val="0"/>
              </a:spcAft>
            </a:pPr>
            <a:r>
              <a:rPr lang="en-US" sz="2400" dirty="0"/>
              <a:t>Most CRS seen during step-up dosing (first-dose) and before first full-dose</a:t>
            </a:r>
          </a:p>
          <a:p>
            <a:pPr lvl="1">
              <a:spcAft>
                <a:spcPts val="0"/>
              </a:spcAft>
            </a:pPr>
            <a:r>
              <a:rPr lang="en-US" sz="2200" dirty="0"/>
              <a:t>No grade ≥3 CRS seen after step-up dosing</a:t>
            </a:r>
          </a:p>
          <a:p>
            <a:pPr lvl="1">
              <a:spcAft>
                <a:spcPts val="0"/>
              </a:spcAft>
            </a:pPr>
            <a:r>
              <a:rPr lang="en-US" sz="2200" dirty="0"/>
              <a:t>No grade 4 or 5 CRS reported</a:t>
            </a:r>
          </a:p>
          <a:p>
            <a:pPr>
              <a:spcAft>
                <a:spcPts val="0"/>
              </a:spcAft>
            </a:pPr>
            <a:r>
              <a:rPr lang="en-US" sz="2400" dirty="0"/>
              <a:t>CRS typically resolved within 1 day</a:t>
            </a:r>
          </a:p>
          <a:p>
            <a:pPr lvl="1">
              <a:spcAft>
                <a:spcPts val="0"/>
              </a:spcAft>
            </a:pPr>
            <a:r>
              <a:rPr lang="en-US" sz="2200" dirty="0"/>
              <a:t>CRS recurred in 19% (n = 22) patients</a:t>
            </a:r>
          </a:p>
        </p:txBody>
      </p:sp>
      <p:sp>
        <p:nvSpPr>
          <p:cNvPr id="9" name="Content Placeholder 8">
            <a:extLst>
              <a:ext uri="{FF2B5EF4-FFF2-40B4-BE49-F238E27FC236}">
                <a16:creationId xmlns:a16="http://schemas.microsoft.com/office/drawing/2014/main" id="{22F56C41-5753-6BBE-AE0B-6D7DD171743C}"/>
              </a:ext>
            </a:extLst>
          </p:cNvPr>
          <p:cNvSpPr>
            <a:spLocks noGrp="1"/>
          </p:cNvSpPr>
          <p:nvPr>
            <p:ph sz="half" idx="2"/>
          </p:nvPr>
        </p:nvSpPr>
        <p:spPr>
          <a:solidFill>
            <a:schemeClr val="accent2">
              <a:lumMod val="20000"/>
              <a:lumOff val="80000"/>
            </a:schemeClr>
          </a:solidFill>
        </p:spPr>
        <p:txBody>
          <a:bodyPr/>
          <a:lstStyle/>
          <a:p>
            <a:pPr marL="0" indent="0">
              <a:spcAft>
                <a:spcPts val="0"/>
              </a:spcAft>
              <a:buNone/>
            </a:pPr>
            <a:r>
              <a:rPr lang="en-US" sz="2400" b="1" dirty="0"/>
              <a:t>Anti IL-6R use:</a:t>
            </a:r>
          </a:p>
          <a:p>
            <a:pPr>
              <a:spcAft>
                <a:spcPts val="0"/>
              </a:spcAft>
            </a:pPr>
            <a:r>
              <a:rPr lang="en-US" sz="2400" dirty="0"/>
              <a:t>Tocilizumab was given to 20.5%</a:t>
            </a:r>
            <a:br>
              <a:rPr lang="en-US" sz="2400" dirty="0"/>
            </a:br>
            <a:r>
              <a:rPr lang="en-US" sz="2400" dirty="0"/>
              <a:t>(n = 24) of patients for CRS </a:t>
            </a:r>
          </a:p>
          <a:p>
            <a:pPr lvl="1">
              <a:spcAft>
                <a:spcPts val="0"/>
              </a:spcAft>
            </a:pPr>
            <a:r>
              <a:rPr lang="en-US" sz="2200" dirty="0"/>
              <a:t>Episodes of CRS recurrence </a:t>
            </a:r>
            <a:br>
              <a:rPr lang="en-US" sz="2200" dirty="0"/>
            </a:br>
            <a:r>
              <a:rPr lang="en-US" sz="2200" dirty="0"/>
              <a:t>were rare after tocilizumab, </a:t>
            </a:r>
            <a:br>
              <a:rPr lang="en-US" sz="2200" dirty="0"/>
            </a:br>
            <a:r>
              <a:rPr lang="en-US" sz="2200" dirty="0"/>
              <a:t>occurring in 1 patient </a:t>
            </a:r>
          </a:p>
        </p:txBody>
      </p:sp>
      <p:sp>
        <p:nvSpPr>
          <p:cNvPr id="6" name="Text Box 11">
            <a:extLst>
              <a:ext uri="{FF2B5EF4-FFF2-40B4-BE49-F238E27FC236}">
                <a16:creationId xmlns:a16="http://schemas.microsoft.com/office/drawing/2014/main" id="{895A50E3-03D9-EDCF-1D3B-E172C6396FF8}"/>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Tree>
    <p:extLst>
      <p:ext uri="{BB962C8B-B14F-4D97-AF65-F5344CB8AC3E}">
        <p14:creationId xmlns:p14="http://schemas.microsoft.com/office/powerpoint/2010/main" val="982012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23C7-6DD1-C76D-E0F0-99D2AAAF4D9E}"/>
              </a:ext>
            </a:extLst>
          </p:cNvPr>
          <p:cNvSpPr>
            <a:spLocks noGrp="1"/>
          </p:cNvSpPr>
          <p:nvPr>
            <p:ph type="title"/>
          </p:nvPr>
        </p:nvSpPr>
        <p:spPr/>
        <p:txBody>
          <a:bodyPr/>
          <a:lstStyle/>
          <a:p>
            <a:r>
              <a:rPr lang="en-US" altLang="en-US" sz="3600" dirty="0"/>
              <a:t>LINKER-MM1 Update: </a:t>
            </a:r>
            <a:r>
              <a:rPr lang="en-US" dirty="0"/>
              <a:t>Investigators’ Conclusions</a:t>
            </a:r>
          </a:p>
        </p:txBody>
      </p:sp>
      <p:sp>
        <p:nvSpPr>
          <p:cNvPr id="3" name="Content Placeholder 2">
            <a:extLst>
              <a:ext uri="{FF2B5EF4-FFF2-40B4-BE49-F238E27FC236}">
                <a16:creationId xmlns:a16="http://schemas.microsoft.com/office/drawing/2014/main" id="{73ADE768-87BB-75C8-2C2E-55A53D41B67D}"/>
              </a:ext>
            </a:extLst>
          </p:cNvPr>
          <p:cNvSpPr>
            <a:spLocks noGrp="1"/>
          </p:cNvSpPr>
          <p:nvPr>
            <p:ph idx="1"/>
          </p:nvPr>
        </p:nvSpPr>
        <p:spPr>
          <a:xfrm>
            <a:off x="604675" y="1436847"/>
            <a:ext cx="10877529" cy="4650686"/>
          </a:xfrm>
        </p:spPr>
        <p:txBody>
          <a:bodyPr/>
          <a:lstStyle/>
          <a:p>
            <a:pPr>
              <a:spcBef>
                <a:spcPts val="600"/>
              </a:spcBef>
            </a:pPr>
            <a:r>
              <a:rPr lang="en-US" sz="2600" dirty="0"/>
              <a:t>In this update from LINKER-MM1 study, after </a:t>
            </a:r>
            <a:r>
              <a:rPr lang="en-US" sz="2800" dirty="0"/>
              <a:t>median follow-up of 8.1 mo, </a:t>
            </a:r>
            <a:r>
              <a:rPr lang="en-US" sz="2600" dirty="0"/>
              <a:t>linvoseltamab 200-mg dose was associated with deepening response rates (ORR: 69%; CR: 39%; ≥ VGPR: 59%)</a:t>
            </a:r>
          </a:p>
          <a:p>
            <a:pPr lvl="1">
              <a:spcBef>
                <a:spcPts val="600"/>
              </a:spcBef>
            </a:pPr>
            <a:r>
              <a:rPr lang="en-US" sz="2400" dirty="0"/>
              <a:t>Responses to linvoseltamab occurred early and were sustained</a:t>
            </a:r>
          </a:p>
          <a:p>
            <a:pPr lvl="1">
              <a:spcBef>
                <a:spcPts val="600"/>
              </a:spcBef>
            </a:pPr>
            <a:r>
              <a:rPr lang="en-US" sz="2400" dirty="0"/>
              <a:t>Median TTR: 1 mo; estimated 9-mo DoR: 86.8%</a:t>
            </a:r>
          </a:p>
          <a:p>
            <a:pPr lvl="1">
              <a:spcBef>
                <a:spcPts val="600"/>
              </a:spcBef>
            </a:pPr>
            <a:r>
              <a:rPr lang="en-US" sz="2400" dirty="0"/>
              <a:t>Estimated 9-mo rate of PFS was 72.8%; median PFS not reached</a:t>
            </a:r>
          </a:p>
          <a:p>
            <a:pPr>
              <a:spcBef>
                <a:spcPts val="600"/>
              </a:spcBef>
            </a:pPr>
            <a:r>
              <a:rPr lang="en-US" sz="2600" dirty="0"/>
              <a:t>TEAEs were manageable and predictable, and there were no new safety signals with longer duration of linvoseltamab</a:t>
            </a:r>
          </a:p>
          <a:p>
            <a:pPr lvl="1">
              <a:spcBef>
                <a:spcPts val="600"/>
              </a:spcBef>
            </a:pPr>
            <a:r>
              <a:rPr lang="en-US" sz="2400" dirty="0"/>
              <a:t>Anemia, neutropenia, and CRS were most common TEAEs</a:t>
            </a:r>
          </a:p>
          <a:p>
            <a:pPr>
              <a:spcBef>
                <a:spcPts val="600"/>
              </a:spcBef>
            </a:pPr>
            <a:r>
              <a:rPr lang="en-US" sz="2600" dirty="0"/>
              <a:t>These data support ongoing phase III LINKER-MM3 (NCT05730036) trial of linvoseltamab 200-mg dosing in R/R MM</a:t>
            </a:r>
          </a:p>
        </p:txBody>
      </p:sp>
      <p:sp>
        <p:nvSpPr>
          <p:cNvPr id="4" name="Text Box 11">
            <a:extLst>
              <a:ext uri="{FF2B5EF4-FFF2-40B4-BE49-F238E27FC236}">
                <a16:creationId xmlns:a16="http://schemas.microsoft.com/office/drawing/2014/main" id="{42BB91E5-B298-866B-DF3E-B3AC2FAC26E4}"/>
              </a:ext>
            </a:extLst>
          </p:cNvPr>
          <p:cNvSpPr txBox="1">
            <a:spLocks noChangeArrowheads="1"/>
          </p:cNvSpPr>
          <p:nvPr/>
        </p:nvSpPr>
        <p:spPr bwMode="auto">
          <a:xfrm>
            <a:off x="414339" y="6385740"/>
            <a:ext cx="84101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Jagannath. ASH 2023. Abstr 4746.</a:t>
            </a:r>
          </a:p>
        </p:txBody>
      </p:sp>
    </p:spTree>
    <p:extLst>
      <p:ext uri="{BB962C8B-B14F-4D97-AF65-F5344CB8AC3E}">
        <p14:creationId xmlns:p14="http://schemas.microsoft.com/office/powerpoint/2010/main" val="3600119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endParaRPr kumimoji="0" lang="en-US" sz="24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Multiple myeloma</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1191B44818064EACEBF3EE078931C8" ma:contentTypeVersion="1" ma:contentTypeDescription="Create a new document." ma:contentTypeScope="" ma:versionID="ec5a11754304fd6203156d55322a88fc">
  <xsd:schema xmlns:xsd="http://www.w3.org/2001/XMLSchema" xmlns:xs="http://www.w3.org/2001/XMLSchema" xmlns:p="http://schemas.microsoft.com/office/2006/metadata/properties" xmlns:ns2="d54cbe69-32bd-412a-b004-9152f949605e" xmlns:ns3="9a62dc58-e4ae-4717-80a0-b122725a5ede" targetNamespace="http://schemas.microsoft.com/office/2006/metadata/properties" ma:root="true" ma:fieldsID="bd44f7c2d2e1955880c2d8e827f3dd19" ns2:_="" ns3:_="">
    <xsd:import namespace="d54cbe69-32bd-412a-b004-9152f949605e"/>
    <xsd:import namespace="9a62dc58-e4ae-4717-80a0-b122725a5ed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a62dc58-e4ae-4717-80a0-b122725a5ed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9a62dc58-e4ae-4717-80a0-b122725a5ede">Conference Capsule Slides</Document_x0020_Category>
    <_dlc_DocId xmlns="d54cbe69-32bd-412a-b004-9152f949605e">56M7VY3CDVN5-1900941729-2</_dlc_DocId>
    <_dlc_DocIdUrl xmlns="d54cbe69-32bd-412a-b004-9152f949605e">
      <Url>https://intranet.clinicaloptions.com/mews/oncology/ONC_2023_ASH_CF_(PRP6554)/MM_4746_Jagannath/_layouts/15/DocIdRedir.aspx?ID=56M7VY3CDVN5-1900941729-2</Url>
      <Description>56M7VY3CDVN5-1900941729-2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E22BD34-8D57-4C49-8455-5AA82B42C3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a62dc58-e4ae-4717-80a0-b122725a5e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874B18-BECA-40DC-AABB-A1F5AE77A345}">
  <ds:schemaRefs>
    <ds:schemaRef ds:uri="http://schemas.microsoft.com/sharepoint/v3/contenttype/forms"/>
  </ds:schemaRefs>
</ds:datastoreItem>
</file>

<file path=customXml/itemProps3.xml><?xml version="1.0" encoding="utf-8"?>
<ds:datastoreItem xmlns:ds="http://schemas.openxmlformats.org/officeDocument/2006/customXml" ds:itemID="{E93BE14A-CBA2-405B-BBBE-77CB1E02CC97}">
  <ds:schemaRefs>
    <ds:schemaRef ds:uri="http://schemas.microsoft.com/office/infopath/2007/PartnerControls"/>
    <ds:schemaRef ds:uri="http://www.w3.org/XML/1998/namespace"/>
    <ds:schemaRef ds:uri="9a62dc58-e4ae-4717-80a0-b122725a5ede"/>
    <ds:schemaRef ds:uri="http://purl.org/dc/dcmitype/"/>
    <ds:schemaRef ds:uri="http://schemas.microsoft.com/office/2006/documentManagement/types"/>
    <ds:schemaRef ds:uri="http://purl.org/dc/elements/1.1/"/>
    <ds:schemaRef ds:uri="http://purl.org/dc/terms/"/>
    <ds:schemaRef ds:uri="d54cbe69-32bd-412a-b004-9152f949605e"/>
    <ds:schemaRef ds:uri="http://schemas.microsoft.com/office/2006/metadata/properties"/>
    <ds:schemaRef ds:uri="http://schemas.openxmlformats.org/package/2006/metadata/core-properties"/>
  </ds:schemaRefs>
</ds:datastoreItem>
</file>

<file path=customXml/itemProps4.xml><?xml version="1.0" encoding="utf-8"?>
<ds:datastoreItem xmlns:ds="http://schemas.openxmlformats.org/officeDocument/2006/customXml" ds:itemID="{0DC70064-9B54-4805-8CEF-ED02B24A1F2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527</TotalTime>
  <Words>1949</Words>
  <Application>Microsoft Office PowerPoint</Application>
  <PresentationFormat>Widescreen</PresentationFormat>
  <Paragraphs>299</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LINKER-MM1 Update: Phase I/II Trial of  Anti-BCMAxCD3 Bispecific Antibody Linvoseltamab in Relapsed/Refractory Multiple Myeloma</vt:lpstr>
      <vt:lpstr>About These Slides</vt:lpstr>
      <vt:lpstr>LINKER-MM1 Update: Background</vt:lpstr>
      <vt:lpstr>LINKER-MM1 Update: Study Design</vt:lpstr>
      <vt:lpstr>LINKER-MM1 Update: Baseline Characteristics</vt:lpstr>
      <vt:lpstr>LINKER-MM1 Update: Response</vt:lpstr>
      <vt:lpstr>LINKER-MM1 Update: DoR and PFS</vt:lpstr>
      <vt:lpstr>LINKER-MM1 Update: Adverse Events</vt:lpstr>
      <vt:lpstr>LINKER-MM1 Update: Infectious Adverse Events</vt:lpstr>
      <vt:lpstr>LINKER-MM1 Update: CRS Onset, Severity, and Management With Tocilizumab</vt:lpstr>
      <vt:lpstr>LINKER-MM1 Update: Investigators’ Conclusions</vt:lpstr>
      <vt:lpstr>Go Online for More CCO  Coverage of ASH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LINKER-MM1 Update: Phase I/II Trial of Anti-BCMAxCD3 Bispecific Antibody Linvoseltamab in Relapsed/Refractory Multiple Myeloma</dc:title>
  <dc:creator>Sarah Anderson</dc:creator>
  <cp:lastModifiedBy>tcunningham@clinicaloptions.com</cp:lastModifiedBy>
  <cp:revision>3</cp:revision>
  <dcterms:created xsi:type="dcterms:W3CDTF">2023-12-12T19:24:48Z</dcterms:created>
  <dcterms:modified xsi:type="dcterms:W3CDTF">2023-12-19T22:26:52Z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0x010100E91191B44818064EACEBF3EE078931C8</vt:lpwstr>
  </property>
  <property fmtid="{D5CDD505-2E9C-101B-9397-08002B2CF9AE}" pid="3" name="_dlc_DocIdItemGuid">
    <vt:lpwstr>2d644fa3-6e33-44bc-a727-d906b899f888</vt:lpwstr>
  </property>
</Properties>
</file>