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58" r:id="rId8"/>
    <p:sldId id="559" r:id="rId9"/>
    <p:sldId id="561" r:id="rId10"/>
    <p:sldId id="548" r:id="rId11"/>
    <p:sldId id="570" r:id="rId12"/>
    <p:sldId id="567" r:id="rId13"/>
    <p:sldId id="568" r:id="rId14"/>
    <p:sldId id="569" r:id="rId15"/>
    <p:sldId id="566" r:id="rId16"/>
    <p:sldId id="560"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6"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kbrandt@clinicaloptions.com" initials="k" lastIdx="14" clrIdx="16">
    <p:extLst>
      <p:ext uri="{19B8F6BF-5375-455C-9EA6-DF929625EA0E}">
        <p15:presenceInfo xmlns:p15="http://schemas.microsoft.com/office/powerpoint/2012/main" userId="kbrandt@clinicaloptions.com" providerId="None"/>
      </p:ext>
    </p:extLst>
  </p:cmAuthor>
  <p:cmAuthor id="18" name="CLINICALOPTIONS\krosenthal" initials="C" lastIdx="4" clrIdx="17">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F52F58-E80F-41AA-8CD4-0185BAE54E10}" v="41" dt="2023-12-12T18:29:26.14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guide pos="3840"/>
        <p:guide orient="horz" pos="2160"/>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481282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 complete response; DLBCL, diffuse large B-cell lymphoma; ORR, objective response rate; OS, overall survival;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68217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latin typeface="Arial" panose="020B0604020202020204" pitchFamily="34" charset="0"/>
                <a:cs typeface="Arial" panose="020B0604020202020204" pitchFamily="34" charset="0"/>
              </a:rPr>
              <a:t>1L, first-line; CELMoD, cereblon E3 ligase modulator; CRS, cytokine-release syndrome; DLBCL, diffuse large B-cell lymphoma; ECOG, Eastern Cooperative Oncology Group; FL, follicular lymphoma; HG, </a:t>
            </a:r>
            <a:r>
              <a:rPr lang="en-GB" altLang="en-US" sz="1200" b="0" i="1" dirty="0">
                <a:solidFill>
                  <a:schemeClr val="bg1"/>
                </a:solidFill>
                <a:latin typeface="Arial" panose="020B0604020202020204" pitchFamily="34" charset="0"/>
                <a:cs typeface="Arial" panose="020B0604020202020204" pitchFamily="34" charset="0"/>
              </a:rPr>
              <a:t>high-grade;</a:t>
            </a:r>
            <a:r>
              <a:rPr lang="en-US" b="0" i="1" dirty="0">
                <a:latin typeface="Arial" panose="020B0604020202020204" pitchFamily="34" charset="0"/>
                <a:cs typeface="Arial" panose="020B0604020202020204" pitchFamily="34" charset="0"/>
              </a:rPr>
              <a:t> mAb, monoclonal antibody; MCL, mantle cell lymphoma; NOS, not otherwise specified; PS, performance status; R-CHP, rituximab plus cyclophosphamide/doxorubicin/prednisone; R/R, relapsed/refractory; RP2D, recommended phase II dose; SUD, step-up dosing; tx, treatment.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94205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 ECOG, Eastern Cooperative Oncology Group; FL, follicular lymphoma; PS, performance status; R-IPI, Revised International Prognostic Index; SCT, stem cell transplant;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53754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CB, clinical benefit; d/c, discontinued; 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74706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ABC, activated B-cell; BOR, best overall response; CR, complete response; CRR, complete response rate; ctDNA, circulating tumor DNA; GCB, germinal center B-cell; MRD, measurable residual disease; NE, not evaluable; NR, not reached;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16453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CTLS, clinical tumor lysis syndrome; ICANS, immune cell–associated neurotoxicity syndrome;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105093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SUD, step-up dosing.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37299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 response; CRS, cytokine-release syndrome; DLBCL, diffuse large B-cell lymphoma; MRD, measurable residual disease; ORR, objective response rate; R/R, relapsed/refractory.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164447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EPCORE NHL-5: Results From Arm 1 of a Phase Ib/II Trial Evaluating SC Epcoritamab + Lenalidomide in Relapsed/Refractory DLBCL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EPCORE NHL-5: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6" y="1513047"/>
            <a:ext cx="10874538" cy="4650686"/>
          </a:xfrm>
        </p:spPr>
        <p:txBody>
          <a:bodyPr/>
          <a:lstStyle/>
          <a:p>
            <a:pPr>
              <a:spcAft>
                <a:spcPts val="400"/>
              </a:spcAft>
            </a:pPr>
            <a:r>
              <a:rPr lang="en-US" altLang="en-US" sz="2200" dirty="0"/>
              <a:t>Prognosis for patients with R/R DLBCL is poor</a:t>
            </a:r>
            <a:r>
              <a:rPr lang="en-US" altLang="en-US" sz="2200" baseline="30000" dirty="0"/>
              <a:t>1,2</a:t>
            </a:r>
            <a:endParaRPr lang="en-US" altLang="en-US" sz="2200" dirty="0"/>
          </a:p>
          <a:p>
            <a:pPr>
              <a:spcAft>
                <a:spcPts val="400"/>
              </a:spcAft>
            </a:pPr>
            <a:r>
              <a:rPr lang="en-US" altLang="en-US" sz="2200" dirty="0"/>
              <a:t>Epcoritamab is SC CD3xCD20 bispecific antibody</a:t>
            </a:r>
            <a:r>
              <a:rPr lang="en-US" altLang="en-US" sz="2200" baseline="30000" dirty="0"/>
              <a:t>3,4</a:t>
            </a:r>
            <a:r>
              <a:rPr lang="en-US" altLang="en-US" sz="2200" dirty="0"/>
              <a:t> </a:t>
            </a:r>
          </a:p>
          <a:p>
            <a:pPr lvl="1">
              <a:spcAft>
                <a:spcPts val="400"/>
              </a:spcAft>
            </a:pPr>
            <a:r>
              <a:rPr lang="en-US" altLang="en-US" sz="2000" dirty="0"/>
              <a:t>Demonstrated promising response and survival outcomes (ORR: 63%; CR: 39%; </a:t>
            </a:r>
            <a:br>
              <a:rPr lang="en-US" altLang="en-US" sz="2000" dirty="0"/>
            </a:br>
            <a:r>
              <a:rPr lang="en-US" altLang="en-US" sz="2000" dirty="0"/>
              <a:t>median OS: 18.5 mo; median duration of CR: 20.8 mo) with manageable AE profile</a:t>
            </a:r>
            <a:br>
              <a:rPr lang="en-US" altLang="en-US" sz="2000" dirty="0"/>
            </a:br>
            <a:r>
              <a:rPr lang="en-US" altLang="en-US" sz="2000" dirty="0"/>
              <a:t>in patients with R/R B-cell lymphoma in EPCORE NHL-1</a:t>
            </a:r>
            <a:r>
              <a:rPr lang="en-US" altLang="en-US" sz="2000" baseline="30000" dirty="0"/>
              <a:t>5 </a:t>
            </a:r>
            <a:r>
              <a:rPr lang="en-US" altLang="en-US" sz="2000" dirty="0"/>
              <a:t> </a:t>
            </a:r>
          </a:p>
          <a:p>
            <a:pPr lvl="1">
              <a:spcAft>
                <a:spcPts val="400"/>
              </a:spcAft>
            </a:pPr>
            <a:r>
              <a:rPr lang="en-US" altLang="en-US" sz="2000" dirty="0"/>
              <a:t>Approved in US for adults with R/R DLBCL not otherwise specified, including DLBCL arising</a:t>
            </a:r>
            <a:br>
              <a:rPr lang="en-US" altLang="en-US" sz="2000" dirty="0"/>
            </a:br>
            <a:r>
              <a:rPr lang="en-US" altLang="en-US" sz="2000" dirty="0"/>
              <a:t>from indolent lymphoma and high-grade B-cell lymphoma after ≥2 lines of systemic therapy</a:t>
            </a:r>
            <a:r>
              <a:rPr lang="en-US" altLang="en-US" sz="2000" baseline="30000" dirty="0"/>
              <a:t>6</a:t>
            </a:r>
          </a:p>
          <a:p>
            <a:pPr>
              <a:spcAft>
                <a:spcPts val="400"/>
              </a:spcAft>
            </a:pPr>
            <a:r>
              <a:rPr lang="en-US" altLang="en-US" sz="2200" dirty="0"/>
              <a:t>Combining epcoritamab with lenalidomide, which augments T-cell and natural killer cell proliferation, may enhance T-cell</a:t>
            </a:r>
            <a:r>
              <a:rPr lang="en-US" altLang="en-US" sz="2200" dirty="0">
                <a:cs typeface="Calibri" panose="020F0502020204030204" pitchFamily="34" charset="0"/>
              </a:rPr>
              <a:t>–</a:t>
            </a:r>
            <a:r>
              <a:rPr lang="en-US" altLang="en-US" sz="2200" dirty="0"/>
              <a:t>mediated antitumor cytotoxicity</a:t>
            </a:r>
            <a:r>
              <a:rPr lang="en-US" altLang="en-US" sz="2200" baseline="30000" dirty="0"/>
              <a:t>7</a:t>
            </a:r>
            <a:r>
              <a:rPr lang="en-US" altLang="en-US" sz="2200" dirty="0"/>
              <a:t> </a:t>
            </a:r>
          </a:p>
          <a:p>
            <a:pPr>
              <a:spcAft>
                <a:spcPts val="400"/>
              </a:spcAft>
            </a:pPr>
            <a:r>
              <a:rPr lang="en-US" altLang="en-US" sz="2200" dirty="0"/>
              <a:t>Current analysis of phase Ib/II EPCORE NHL-5 study reported first results of safety, tolerability, and preliminary efficacy of epcoritamab + lenalidomide in patients with</a:t>
            </a:r>
            <a:br>
              <a:rPr lang="en-US" altLang="en-US" sz="2200" dirty="0"/>
            </a:br>
            <a:r>
              <a:rPr lang="en-US" altLang="en-US" sz="2200" dirty="0"/>
              <a:t>R/R DLBCL</a:t>
            </a:r>
            <a:r>
              <a:rPr lang="en-US" altLang="en-US" sz="2200" baseline="30000" dirty="0"/>
              <a:t>8</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272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Sehn. NEJM. 2021;384:842. 2. Crump. Blood. 2017;30:1800. 3. Engelberts. EBioMedicine. 2020;52:102625.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von der Horst. Blood Cancer J. 2021;11:38. 5. Karimi. ASCO 2023. Abstr 7525. 6. Epcoritamab PI.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McDaniel. Adv Hematol. 2012;2012:513702. 8. Avivi. ASH 2023. Abstr 438.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85337"/>
            <a:ext cx="10877529" cy="62824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Multicenter, open-label phase Ib/II study; current analysis of arm 1 after median follow-up of 8.2 mo </a:t>
            </a:r>
            <a:br>
              <a:rPr lang="en-US" altLang="en-US" sz="1800" b="0" kern="0" dirty="0"/>
            </a:br>
            <a:r>
              <a:rPr lang="en-US" altLang="en-US" sz="1800" b="0" kern="0" dirty="0"/>
              <a:t>(data cutoff: Oct 6, 2023)</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EPCORE NHL-5: </a:t>
            </a:r>
            <a:r>
              <a:rPr lang="en-US" altLang="en-US" dirty="0"/>
              <a:t>Study Design</a:t>
            </a:r>
          </a:p>
        </p:txBody>
      </p:sp>
      <p:sp>
        <p:nvSpPr>
          <p:cNvPr id="6" name="TextBox 5">
            <a:extLst>
              <a:ext uri="{FF2B5EF4-FFF2-40B4-BE49-F238E27FC236}">
                <a16:creationId xmlns:a16="http://schemas.microsoft.com/office/drawing/2014/main" id="{636FAAFD-17FF-527F-120C-7C33486013FC}"/>
              </a:ext>
            </a:extLst>
          </p:cNvPr>
          <p:cNvSpPr txBox="1"/>
          <p:nvPr/>
        </p:nvSpPr>
        <p:spPr bwMode="auto">
          <a:xfrm>
            <a:off x="5158786" y="4629029"/>
            <a:ext cx="43263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altLang="en-US" sz="1200" b="0" dirty="0">
                <a:solidFill>
                  <a:schemeClr val="bg1"/>
                </a:solidFill>
                <a:latin typeface="Calibri" panose="020F0502020204030204" pitchFamily="34" charset="0"/>
              </a:rPr>
              <a:t>*Cycle 1, Day 1: SUD1 (0.16 mg); cycle 1, Day 8: SUD2 (0.8 mg); cycle 1, Days 15, 22: full dose (48 mg); cycles 2-3, Days 1, 8, 15, 22: full dose (48 mg); cycles 4-12, Day 1: full dose (48 mg). </a:t>
            </a:r>
            <a:br>
              <a:rPr lang="en-GB" altLang="en-US" sz="1200" b="0" dirty="0">
                <a:solidFill>
                  <a:schemeClr val="bg1"/>
                </a:solidFill>
                <a:latin typeface="Calibri" panose="020F0502020204030204" pitchFamily="34" charset="0"/>
              </a:rPr>
            </a:b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Cycles 1-12: 25 mg QD on Days 1-21.</a:t>
            </a:r>
            <a:endParaRPr lang="en-GB" altLang="en-US" sz="1200" b="0"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C315B35B-6A61-039D-03DA-9AE5BBBD1CD4}"/>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 NCT05283720.</a:t>
            </a:r>
          </a:p>
        </p:txBody>
      </p:sp>
      <p:sp>
        <p:nvSpPr>
          <p:cNvPr id="4" name="TextBox 3">
            <a:extLst>
              <a:ext uri="{FF2B5EF4-FFF2-40B4-BE49-F238E27FC236}">
                <a16:creationId xmlns:a16="http://schemas.microsoft.com/office/drawing/2014/main" id="{FD9AF347-52ED-1AA7-C240-053DCD251FC2}"/>
              </a:ext>
            </a:extLst>
          </p:cNvPr>
          <p:cNvSpPr txBox="1"/>
          <p:nvPr/>
        </p:nvSpPr>
        <p:spPr bwMode="auto">
          <a:xfrm>
            <a:off x="4069133" y="2429262"/>
            <a:ext cx="9359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Arm 1</a:t>
            </a:r>
          </a:p>
        </p:txBody>
      </p:sp>
      <p:sp>
        <p:nvSpPr>
          <p:cNvPr id="8" name="TextBox 7">
            <a:extLst>
              <a:ext uri="{FF2B5EF4-FFF2-40B4-BE49-F238E27FC236}">
                <a16:creationId xmlns:a16="http://schemas.microsoft.com/office/drawing/2014/main" id="{98779E4C-AA66-C0D9-2CED-9D0742A2A9C1}"/>
              </a:ext>
            </a:extLst>
          </p:cNvPr>
          <p:cNvSpPr txBox="1"/>
          <p:nvPr/>
        </p:nvSpPr>
        <p:spPr bwMode="auto">
          <a:xfrm>
            <a:off x="4942949" y="2059519"/>
            <a:ext cx="3399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Dose Escalation/Dose Expansion</a:t>
            </a:r>
          </a:p>
        </p:txBody>
      </p:sp>
      <p:sp>
        <p:nvSpPr>
          <p:cNvPr id="13" name="Google Shape;126;p24">
            <a:extLst>
              <a:ext uri="{FF2B5EF4-FFF2-40B4-BE49-F238E27FC236}">
                <a16:creationId xmlns:a16="http://schemas.microsoft.com/office/drawing/2014/main" id="{2909BB9D-4D0D-389C-ACE3-6AAD453EE6E2}"/>
              </a:ext>
            </a:extLst>
          </p:cNvPr>
          <p:cNvSpPr/>
          <p:nvPr/>
        </p:nvSpPr>
        <p:spPr>
          <a:xfrm>
            <a:off x="5201033" y="2902238"/>
            <a:ext cx="2921184" cy="369332"/>
          </a:xfrm>
          <a:prstGeom prst="roundRect">
            <a:avLst>
              <a:gd name="adj" fmla="val 16667"/>
            </a:avLst>
          </a:prstGeom>
          <a:solidFill>
            <a:schemeClr val="accent2">
              <a:lumMod val="20000"/>
              <a:lumOff val="80000"/>
            </a:schemeClr>
          </a:solidFill>
          <a:ln w="9525" cap="flat" cmpd="sng">
            <a:solidFill>
              <a:schemeClr val="bg1">
                <a:lumMod val="75000"/>
              </a:schemeClr>
            </a:solidFill>
            <a:prstDash val="solid"/>
            <a:round/>
            <a:headEnd type="none" w="sm" len="sm"/>
            <a:tailEnd type="none" w="sm" len="sm"/>
          </a:ln>
        </p:spPr>
        <p:txBody>
          <a:bodyPr spcFirstLastPara="1" wrap="square" lIns="0" tIns="33375" rIns="0" bIns="33375" anchor="ctr" anchorCtr="0">
            <a:noAutofit/>
          </a:bodyPr>
          <a:lstStyle/>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Epcoritamab + Ibrutinib + Lenalidomide</a:t>
            </a:r>
          </a:p>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(R/R DLBCL)</a:t>
            </a:r>
            <a:endParaRPr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4" name="Google Shape;127;p24">
            <a:extLst>
              <a:ext uri="{FF2B5EF4-FFF2-40B4-BE49-F238E27FC236}">
                <a16:creationId xmlns:a16="http://schemas.microsoft.com/office/drawing/2014/main" id="{91BD7AC0-BDCB-4114-5848-D63D9773E584}"/>
              </a:ext>
            </a:extLst>
          </p:cNvPr>
          <p:cNvSpPr/>
          <p:nvPr/>
        </p:nvSpPr>
        <p:spPr>
          <a:xfrm>
            <a:off x="5181936" y="2437781"/>
            <a:ext cx="2921184" cy="398170"/>
          </a:xfrm>
          <a:prstGeom prst="roundRect">
            <a:avLst>
              <a:gd name="adj" fmla="val 16667"/>
            </a:avLst>
          </a:prstGeom>
          <a:solidFill>
            <a:schemeClr val="accent1"/>
          </a:solidFill>
          <a:ln w="9525" cap="flat" cmpd="sng">
            <a:solidFill>
              <a:schemeClr val="bg1">
                <a:lumMod val="75000"/>
              </a:schemeClr>
            </a:solidFill>
            <a:prstDash val="solid"/>
            <a:round/>
            <a:headEnd type="none" w="sm" len="sm"/>
            <a:tailEnd type="none" w="sm" len="sm"/>
          </a:ln>
        </p:spPr>
        <p:txBody>
          <a:bodyPr spcFirstLastPara="1" wrap="square" lIns="0" tIns="33375" rIns="0" bIns="33375" anchor="ctr" anchorCtr="0">
            <a:noAutofit/>
          </a:bodyPr>
          <a:lstStyle/>
          <a:p>
            <a:pPr marL="0" marR="0" lvl="0" indent="0" algn="ctr" rtl="0">
              <a:lnSpc>
                <a:spcPct val="100000"/>
              </a:lnSpc>
              <a:spcBef>
                <a:spcPts val="0"/>
              </a:spcBef>
              <a:spcAft>
                <a:spcPts val="0"/>
              </a:spcAft>
              <a:buNone/>
            </a:pPr>
            <a:r>
              <a:rPr lang="en-US" sz="1200" i="0" u="none" strike="noStrike" cap="none" dirty="0">
                <a:latin typeface="Calibri" panose="020F0502020204030204" pitchFamily="34" charset="0"/>
                <a:ea typeface="Calibri" panose="020F0502020204030204" pitchFamily="34" charset="0"/>
                <a:cs typeface="Calibri" panose="020F0502020204030204" pitchFamily="34" charset="0"/>
                <a:sym typeface="Arial"/>
              </a:rPr>
              <a:t>Epcoritamab SC* + lenalidomide PO</a:t>
            </a:r>
            <a:r>
              <a:rPr lang="en-US" sz="1200" i="0" u="none" strike="noStrike" cap="none" baseline="30000" dirty="0">
                <a:latin typeface="Calibri" panose="020F0502020204030204" pitchFamily="34" charset="0"/>
                <a:ea typeface="Calibri" panose="020F0502020204030204" pitchFamily="34" charset="0"/>
                <a:cs typeface="Calibri" panose="020F0502020204030204" pitchFamily="34" charset="0"/>
                <a:sym typeface="Arial"/>
              </a:rPr>
              <a:t>†</a:t>
            </a:r>
            <a:r>
              <a:rPr lang="en-US" sz="1200" i="0" u="none" strike="noStrike" cap="none" dirty="0">
                <a:latin typeface="Calibri" panose="020F0502020204030204" pitchFamily="34" charset="0"/>
                <a:ea typeface="Calibri" panose="020F0502020204030204" pitchFamily="34" charset="0"/>
                <a:cs typeface="Calibri" panose="020F0502020204030204" pitchFamily="34" charset="0"/>
                <a:sym typeface="Arial"/>
              </a:rPr>
              <a:t> </a:t>
            </a:r>
            <a:br>
              <a:rPr lang="en-US" sz="1200" i="0" u="none" strike="noStrike" cap="none" dirty="0">
                <a:latin typeface="Calibri" panose="020F0502020204030204" pitchFamily="34" charset="0"/>
                <a:ea typeface="Calibri" panose="020F0502020204030204" pitchFamily="34" charset="0"/>
                <a:cs typeface="Calibri" panose="020F0502020204030204" pitchFamily="34" charset="0"/>
                <a:sym typeface="Arial"/>
              </a:rPr>
            </a:br>
            <a:r>
              <a:rPr lang="en-US" sz="1200" i="0" u="none" strike="noStrike" cap="none" dirty="0">
                <a:latin typeface="Calibri" panose="020F0502020204030204" pitchFamily="34" charset="0"/>
                <a:ea typeface="Calibri" panose="020F0502020204030204" pitchFamily="34" charset="0"/>
                <a:cs typeface="Calibri" panose="020F0502020204030204" pitchFamily="34" charset="0"/>
                <a:sym typeface="Arial"/>
              </a:rPr>
              <a:t>(12 x 28-day cycles); (R/R DLBCL)</a:t>
            </a:r>
          </a:p>
        </p:txBody>
      </p:sp>
      <p:sp>
        <p:nvSpPr>
          <p:cNvPr id="15" name="Google Shape;128;p24">
            <a:extLst>
              <a:ext uri="{FF2B5EF4-FFF2-40B4-BE49-F238E27FC236}">
                <a16:creationId xmlns:a16="http://schemas.microsoft.com/office/drawing/2014/main" id="{D0913C1D-8D75-AF25-ED08-D19347664FB6}"/>
              </a:ext>
            </a:extLst>
          </p:cNvPr>
          <p:cNvSpPr/>
          <p:nvPr/>
        </p:nvSpPr>
        <p:spPr>
          <a:xfrm>
            <a:off x="5201033" y="3337857"/>
            <a:ext cx="2921184" cy="390502"/>
          </a:xfrm>
          <a:prstGeom prst="roundRect">
            <a:avLst>
              <a:gd name="adj" fmla="val 16667"/>
            </a:avLst>
          </a:prstGeom>
          <a:solidFill>
            <a:schemeClr val="accent2">
              <a:lumMod val="20000"/>
              <a:lumOff val="80000"/>
            </a:schemeClr>
          </a:solidFill>
          <a:ln w="9525" cap="flat" cmpd="sng">
            <a:solidFill>
              <a:schemeClr val="bg1">
                <a:lumMod val="75000"/>
              </a:schemeClr>
            </a:solidFill>
            <a:prstDash val="solid"/>
            <a:round/>
            <a:headEnd type="none" w="sm" len="sm"/>
            <a:tailEnd type="none" w="sm" len="sm"/>
          </a:ln>
        </p:spPr>
        <p:txBody>
          <a:bodyPr spcFirstLastPara="1" wrap="square" lIns="0" tIns="33375" rIns="0" bIns="33375" anchor="ctr" anchorCtr="0">
            <a:noAutofit/>
          </a:bodyPr>
          <a:lstStyle/>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Epcoritamab + Polatuzumab Vedotin + R-CHP</a:t>
            </a:r>
          </a:p>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(1L DLBCL)</a:t>
            </a:r>
            <a:endParaRPr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6" name="Google Shape;129;p24">
            <a:extLst>
              <a:ext uri="{FF2B5EF4-FFF2-40B4-BE49-F238E27FC236}">
                <a16:creationId xmlns:a16="http://schemas.microsoft.com/office/drawing/2014/main" id="{E7AAD1CC-7D98-16A7-EE2D-5F509F9F86BE}"/>
              </a:ext>
            </a:extLst>
          </p:cNvPr>
          <p:cNvSpPr/>
          <p:nvPr/>
        </p:nvSpPr>
        <p:spPr>
          <a:xfrm>
            <a:off x="5201033" y="3794646"/>
            <a:ext cx="2921184" cy="369332"/>
          </a:xfrm>
          <a:prstGeom prst="roundRect">
            <a:avLst>
              <a:gd name="adj" fmla="val 16667"/>
            </a:avLst>
          </a:prstGeom>
          <a:solidFill>
            <a:schemeClr val="accent2">
              <a:lumMod val="20000"/>
              <a:lumOff val="80000"/>
            </a:schemeClr>
          </a:solidFill>
          <a:ln w="9525" cap="flat" cmpd="sng">
            <a:solidFill>
              <a:schemeClr val="bg1">
                <a:lumMod val="75000"/>
              </a:schemeClr>
            </a:solidFill>
            <a:prstDash val="solid"/>
            <a:round/>
            <a:headEnd type="none" w="sm" len="sm"/>
            <a:tailEnd type="none" w="sm" len="sm"/>
          </a:ln>
        </p:spPr>
        <p:txBody>
          <a:bodyPr spcFirstLastPara="1" wrap="square" lIns="0" tIns="33375" rIns="0" bIns="33375" anchor="ctr" anchorCtr="0">
            <a:noAutofit/>
          </a:bodyPr>
          <a:lstStyle/>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Epcoritamab + CC-99282 (CELMoD) </a:t>
            </a:r>
          </a:p>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(R/R DLBCL, R/R FL)</a:t>
            </a:r>
            <a:endParaRPr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 name="Google Shape;137;p24">
            <a:extLst>
              <a:ext uri="{FF2B5EF4-FFF2-40B4-BE49-F238E27FC236}">
                <a16:creationId xmlns:a16="http://schemas.microsoft.com/office/drawing/2014/main" id="{E35AB53E-E99E-C690-7F0C-BFA0E3632972}"/>
              </a:ext>
            </a:extLst>
          </p:cNvPr>
          <p:cNvSpPr/>
          <p:nvPr/>
        </p:nvSpPr>
        <p:spPr>
          <a:xfrm>
            <a:off x="5201033" y="4230266"/>
            <a:ext cx="2921184" cy="369332"/>
          </a:xfrm>
          <a:prstGeom prst="roundRect">
            <a:avLst>
              <a:gd name="adj" fmla="val 16667"/>
            </a:avLst>
          </a:prstGeom>
          <a:solidFill>
            <a:schemeClr val="accent2">
              <a:lumMod val="20000"/>
              <a:lumOff val="80000"/>
            </a:schemeClr>
          </a:solidFill>
          <a:ln w="9525" cap="flat" cmpd="sng">
            <a:solidFill>
              <a:schemeClr val="bg1">
                <a:lumMod val="75000"/>
              </a:schemeClr>
            </a:solidFill>
            <a:prstDash val="solid"/>
            <a:round/>
            <a:headEnd type="none" w="sm" len="sm"/>
            <a:tailEnd type="none" w="sm" len="sm"/>
          </a:ln>
        </p:spPr>
        <p:txBody>
          <a:bodyPr spcFirstLastPara="1" wrap="square" lIns="0" tIns="33375" rIns="0" bIns="33375" anchor="ctr" anchorCtr="0">
            <a:noAutofit/>
          </a:bodyPr>
          <a:lstStyle/>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Epcoritamab + Ibrutinib ± Venetoclax</a:t>
            </a:r>
          </a:p>
          <a:p>
            <a:pPr algn="ctr">
              <a:spcBef>
                <a:spcPts val="0"/>
              </a:spcBef>
              <a:spcAft>
                <a:spcPts val="0"/>
              </a:spcAft>
            </a:pPr>
            <a:r>
              <a:rPr lang="en-US"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rPr>
              <a:t>(R/R MCL, 1L MCL)</a:t>
            </a:r>
            <a:endParaRPr sz="1200" b="0" dirty="0">
              <a:solidFill>
                <a:schemeClr val="tx1">
                  <a:lumMod val="65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5" name="TextBox 44">
            <a:extLst>
              <a:ext uri="{FF2B5EF4-FFF2-40B4-BE49-F238E27FC236}">
                <a16:creationId xmlns:a16="http://schemas.microsoft.com/office/drawing/2014/main" id="{A9226B02-58BE-A862-B9E5-A83269C863DA}"/>
              </a:ext>
            </a:extLst>
          </p:cNvPr>
          <p:cNvSpPr txBox="1"/>
          <p:nvPr/>
        </p:nvSpPr>
        <p:spPr bwMode="auto">
          <a:xfrm>
            <a:off x="4069133" y="2861111"/>
            <a:ext cx="9359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Arm 2</a:t>
            </a:r>
          </a:p>
        </p:txBody>
      </p:sp>
      <p:sp>
        <p:nvSpPr>
          <p:cNvPr id="46" name="TextBox 45">
            <a:extLst>
              <a:ext uri="{FF2B5EF4-FFF2-40B4-BE49-F238E27FC236}">
                <a16:creationId xmlns:a16="http://schemas.microsoft.com/office/drawing/2014/main" id="{29976683-FD0D-529E-72EB-4DCFC0002B0A}"/>
              </a:ext>
            </a:extLst>
          </p:cNvPr>
          <p:cNvSpPr txBox="1"/>
          <p:nvPr/>
        </p:nvSpPr>
        <p:spPr bwMode="auto">
          <a:xfrm>
            <a:off x="4069133" y="3255132"/>
            <a:ext cx="9359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Arm 3</a:t>
            </a:r>
          </a:p>
        </p:txBody>
      </p:sp>
      <p:sp>
        <p:nvSpPr>
          <p:cNvPr id="47" name="TextBox 46">
            <a:extLst>
              <a:ext uri="{FF2B5EF4-FFF2-40B4-BE49-F238E27FC236}">
                <a16:creationId xmlns:a16="http://schemas.microsoft.com/office/drawing/2014/main" id="{F5704618-9F2B-E84B-33D7-F40B1132F77C}"/>
              </a:ext>
            </a:extLst>
          </p:cNvPr>
          <p:cNvSpPr txBox="1"/>
          <p:nvPr/>
        </p:nvSpPr>
        <p:spPr bwMode="auto">
          <a:xfrm>
            <a:off x="3978080" y="3624464"/>
            <a:ext cx="11180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Arm 4-5</a:t>
            </a:r>
          </a:p>
        </p:txBody>
      </p:sp>
      <p:sp>
        <p:nvSpPr>
          <p:cNvPr id="48" name="TextBox 47">
            <a:extLst>
              <a:ext uri="{FF2B5EF4-FFF2-40B4-BE49-F238E27FC236}">
                <a16:creationId xmlns:a16="http://schemas.microsoft.com/office/drawing/2014/main" id="{BB9F6BF8-DC73-6B5A-1CFB-FB619BD80321}"/>
              </a:ext>
            </a:extLst>
          </p:cNvPr>
          <p:cNvSpPr txBox="1"/>
          <p:nvPr/>
        </p:nvSpPr>
        <p:spPr bwMode="auto">
          <a:xfrm>
            <a:off x="3978080" y="4096107"/>
            <a:ext cx="11180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Arm 6-7</a:t>
            </a:r>
          </a:p>
        </p:txBody>
      </p:sp>
      <p:cxnSp>
        <p:nvCxnSpPr>
          <p:cNvPr id="49" name="Connector: Elbow 4">
            <a:extLst>
              <a:ext uri="{FF2B5EF4-FFF2-40B4-BE49-F238E27FC236}">
                <a16:creationId xmlns:a16="http://schemas.microsoft.com/office/drawing/2014/main" id="{8F38D8DB-CA7B-C10D-78BD-98F3836FA0A0}"/>
              </a:ext>
            </a:extLst>
          </p:cNvPr>
          <p:cNvCxnSpPr>
            <a:cxnSpLocks/>
          </p:cNvCxnSpPr>
          <p:nvPr/>
        </p:nvCxnSpPr>
        <p:spPr>
          <a:xfrm>
            <a:off x="2978250" y="2682012"/>
            <a:ext cx="2203686"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4">
            <a:extLst>
              <a:ext uri="{FF2B5EF4-FFF2-40B4-BE49-F238E27FC236}">
                <a16:creationId xmlns:a16="http://schemas.microsoft.com/office/drawing/2014/main" id="{91F81B28-E252-F6F5-1E88-78E1EE6FEFDC}"/>
              </a:ext>
            </a:extLst>
          </p:cNvPr>
          <p:cNvCxnSpPr>
            <a:cxnSpLocks/>
          </p:cNvCxnSpPr>
          <p:nvPr/>
        </p:nvCxnSpPr>
        <p:spPr>
          <a:xfrm>
            <a:off x="2967185" y="3122787"/>
            <a:ext cx="2203686"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4">
            <a:extLst>
              <a:ext uri="{FF2B5EF4-FFF2-40B4-BE49-F238E27FC236}">
                <a16:creationId xmlns:a16="http://schemas.microsoft.com/office/drawing/2014/main" id="{B6539FE2-E960-D910-EE8B-A35B4602CD92}"/>
              </a:ext>
            </a:extLst>
          </p:cNvPr>
          <p:cNvCxnSpPr>
            <a:cxnSpLocks/>
          </p:cNvCxnSpPr>
          <p:nvPr/>
        </p:nvCxnSpPr>
        <p:spPr>
          <a:xfrm>
            <a:off x="2967185" y="3526549"/>
            <a:ext cx="2203686"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4">
            <a:extLst>
              <a:ext uri="{FF2B5EF4-FFF2-40B4-BE49-F238E27FC236}">
                <a16:creationId xmlns:a16="http://schemas.microsoft.com/office/drawing/2014/main" id="{516130C1-AB85-1B07-8A04-B009A02B910C}"/>
              </a:ext>
            </a:extLst>
          </p:cNvPr>
          <p:cNvCxnSpPr>
            <a:cxnSpLocks/>
          </p:cNvCxnSpPr>
          <p:nvPr/>
        </p:nvCxnSpPr>
        <p:spPr>
          <a:xfrm>
            <a:off x="2967185" y="3908608"/>
            <a:ext cx="2203686"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or: Elbow 4">
            <a:extLst>
              <a:ext uri="{FF2B5EF4-FFF2-40B4-BE49-F238E27FC236}">
                <a16:creationId xmlns:a16="http://schemas.microsoft.com/office/drawing/2014/main" id="{DF01C67A-7490-DBB2-7AC4-77C0581C23A0}"/>
              </a:ext>
            </a:extLst>
          </p:cNvPr>
          <p:cNvCxnSpPr>
            <a:cxnSpLocks/>
          </p:cNvCxnSpPr>
          <p:nvPr/>
        </p:nvCxnSpPr>
        <p:spPr>
          <a:xfrm>
            <a:off x="2997347" y="4414932"/>
            <a:ext cx="2203686"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Text Box 45">
            <a:extLst>
              <a:ext uri="{FF2B5EF4-FFF2-40B4-BE49-F238E27FC236}">
                <a16:creationId xmlns:a16="http://schemas.microsoft.com/office/drawing/2014/main" id="{843F2748-3A07-7AFC-1F91-E0A2ABA58E92}"/>
              </a:ext>
            </a:extLst>
          </p:cNvPr>
          <p:cNvSpPr txBox="1">
            <a:spLocks noChangeArrowheads="1"/>
          </p:cNvSpPr>
          <p:nvPr/>
        </p:nvSpPr>
        <p:spPr bwMode="auto">
          <a:xfrm>
            <a:off x="275210" y="2263081"/>
            <a:ext cx="3699482" cy="2800767"/>
          </a:xfrm>
          <a:prstGeom prst="rect">
            <a:avLst/>
          </a:prstGeom>
          <a:solidFill>
            <a:schemeClr val="tx1"/>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(≥18 yr of age) with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histology-confirmed CD20+ DLBCL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(DLBCL NOS, HG B-cell lymphoma with </a:t>
            </a:r>
            <a:r>
              <a:rPr lang="en-GB" altLang="en-US" sz="1600" b="0" i="1" dirty="0">
                <a:solidFill>
                  <a:schemeClr val="bg1"/>
                </a:solidFill>
                <a:latin typeface="Calibri" panose="020F0502020204030204" pitchFamily="34" charset="0"/>
              </a:rPr>
              <a:t>MYC</a:t>
            </a:r>
            <a:r>
              <a:rPr lang="en-GB" altLang="en-US" sz="1600" b="0" dirty="0">
                <a:solidFill>
                  <a:schemeClr val="bg1"/>
                </a:solidFill>
                <a:latin typeface="Calibri" panose="020F0502020204030204" pitchFamily="34" charset="0"/>
              </a:rPr>
              <a:t> and </a:t>
            </a:r>
            <a:r>
              <a:rPr lang="en-GB" altLang="en-US" sz="1600" b="0" i="1" dirty="0">
                <a:solidFill>
                  <a:schemeClr val="bg1"/>
                </a:solidFill>
                <a:latin typeface="Calibri" panose="020F0502020204030204" pitchFamily="34" charset="0"/>
              </a:rPr>
              <a:t>BCL-2 </a:t>
            </a:r>
            <a:r>
              <a:rPr lang="en-GB" altLang="en-US" sz="1600" b="0" dirty="0">
                <a:solidFill>
                  <a:schemeClr val="bg1"/>
                </a:solidFill>
                <a:latin typeface="Calibri" panose="020F0502020204030204" pitchFamily="34" charset="0"/>
              </a:rPr>
              <a:t>and/or </a:t>
            </a:r>
            <a:r>
              <a:rPr lang="en-GB" altLang="en-US" sz="1600" b="0" i="1" dirty="0">
                <a:solidFill>
                  <a:schemeClr val="bg1"/>
                </a:solidFill>
                <a:latin typeface="Calibri" panose="020F0502020204030204" pitchFamily="34" charset="0"/>
              </a:rPr>
              <a:t>BCL-6 </a:t>
            </a:r>
            <a:r>
              <a:rPr lang="en-GB" altLang="en-US" sz="1600" b="0" dirty="0">
                <a:solidFill>
                  <a:schemeClr val="bg1"/>
                </a:solidFill>
                <a:latin typeface="Calibri" panose="020F0502020204030204" pitchFamily="34" charset="0"/>
              </a:rPr>
              <a:t>translocations, or FL grade 3B);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R/R disease with ≥1 previous anti-CD20 mAb-containing regimen; ineligible or failed ASCT; prior CAR T-cell tx permitted; prior CD3/CD20 bispecific mAbs not permitted; measurable disease;</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≤2</a:t>
            </a:r>
          </a:p>
        </p:txBody>
      </p:sp>
      <p:sp>
        <p:nvSpPr>
          <p:cNvPr id="57" name="Rectangle 56">
            <a:extLst>
              <a:ext uri="{FF2B5EF4-FFF2-40B4-BE49-F238E27FC236}">
                <a16:creationId xmlns:a16="http://schemas.microsoft.com/office/drawing/2014/main" id="{C99829E1-4B4A-6507-4DE0-2A21BA3F4D95}"/>
              </a:ext>
            </a:extLst>
          </p:cNvPr>
          <p:cNvSpPr/>
          <p:nvPr/>
        </p:nvSpPr>
        <p:spPr bwMode="auto">
          <a:xfrm>
            <a:off x="8507047" y="2622068"/>
            <a:ext cx="3408744" cy="1833542"/>
          </a:xfrm>
          <a:prstGeom prst="rect">
            <a:avLst/>
          </a:prstGeom>
          <a:solidFill>
            <a:schemeClr val="tx2"/>
          </a:solidFill>
          <a:ln w="0">
            <a:solidFill>
              <a:schemeClr val="bg1"/>
            </a:solidFill>
            <a:miter lim="800000"/>
            <a:headEnd/>
            <a:tailEnd/>
          </a:ln>
        </p:spPr>
        <p:txBody>
          <a:bodyPr rtlCol="0" anchor="b"/>
          <a:lstStyle/>
          <a:p>
            <a:pPr eaLnBrk="1" hangingPunct="1">
              <a:spcBef>
                <a:spcPts val="0"/>
              </a:spcBef>
              <a:spcAft>
                <a:spcPts val="0"/>
              </a:spcAft>
              <a:buClr>
                <a:schemeClr val="folHlink"/>
              </a:buClr>
              <a:buNone/>
            </a:pPr>
            <a:r>
              <a:rPr lang="en-GB" altLang="en-US" sz="1600" dirty="0">
                <a:solidFill>
                  <a:schemeClr val="bg1"/>
                </a:solidFill>
                <a:latin typeface="Calibri" panose="020F0502020204030204" pitchFamily="34" charset="0"/>
              </a:rPr>
              <a:t>Premedication and CRS Prophylaxis</a:t>
            </a:r>
            <a:r>
              <a:rPr lang="en-GB" altLang="en-US" sz="1600" b="0" dirty="0">
                <a:solidFill>
                  <a:schemeClr val="bg1"/>
                </a:solidFill>
                <a:latin typeface="Calibri" panose="020F0502020204030204" pitchFamily="34" charset="0"/>
              </a:rPr>
              <a:t> Diphenhydramine, acetaminophen, and corticosteroids mandatory for first 4 epcoritamab doses </a:t>
            </a:r>
          </a:p>
          <a:p>
            <a:pPr marL="285750" indent="-285750" eaLnBrk="1" hangingPunct="1">
              <a:spcBef>
                <a:spcPts val="0"/>
              </a:spcBef>
              <a:spcAft>
                <a:spcPts val="0"/>
              </a:spcAft>
              <a:buClr>
                <a:schemeClr val="bg1"/>
              </a:buClr>
              <a:buFont typeface="Wingdings" panose="05000000000000000000" pitchFamily="2" charset="2"/>
              <a:buChar char="§"/>
            </a:pPr>
            <a:r>
              <a:rPr lang="en-GB" altLang="en-US" sz="1600" b="0" dirty="0">
                <a:solidFill>
                  <a:schemeClr val="bg1"/>
                </a:solidFill>
                <a:latin typeface="Calibri" panose="020F0502020204030204" pitchFamily="34" charset="0"/>
              </a:rPr>
              <a:t>Prednisone initially recommended, but current recommendation is dexamethasone</a:t>
            </a:r>
            <a:endParaRPr lang="en-US" sz="1600" b="0" dirty="0">
              <a:solidFill>
                <a:schemeClr val="tx1"/>
              </a:solidFill>
              <a:latin typeface="Calibri" panose="020F0502020204030204" pitchFamily="34" charset="0"/>
            </a:endParaRPr>
          </a:p>
        </p:txBody>
      </p:sp>
      <p:sp>
        <p:nvSpPr>
          <p:cNvPr id="58" name="TextBox 57">
            <a:extLst>
              <a:ext uri="{FF2B5EF4-FFF2-40B4-BE49-F238E27FC236}">
                <a16:creationId xmlns:a16="http://schemas.microsoft.com/office/drawing/2014/main" id="{B82BF3F2-20B7-DFE7-DA2E-0BA564B34C74}"/>
              </a:ext>
            </a:extLst>
          </p:cNvPr>
          <p:cNvSpPr txBox="1"/>
          <p:nvPr/>
        </p:nvSpPr>
        <p:spPr bwMode="auto">
          <a:xfrm>
            <a:off x="604675" y="5635730"/>
            <a:ext cx="488678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eaLnBrk="1" hangingPunct="1">
              <a:lnSpc>
                <a:spcPct val="90000"/>
              </a:lnSpc>
              <a:spcBef>
                <a:spcPts val="1000"/>
              </a:spcBef>
              <a:spcAft>
                <a:spcPts val="700"/>
              </a:spcAft>
              <a:buClr>
                <a:schemeClr val="bg1"/>
              </a:buClr>
              <a:buFont typeface="Wingdings" panose="05000000000000000000" pitchFamily="2" charset="2"/>
              <a:buChar char="§"/>
            </a:pPr>
            <a:r>
              <a:rPr lang="en-US" altLang="en-US" kern="0" dirty="0">
                <a:solidFill>
                  <a:schemeClr val="bg1"/>
                </a:solidFill>
                <a:latin typeface="Calibri" panose="020F0502020204030204" pitchFamily="34" charset="0"/>
                <a:cs typeface="+mn-cs"/>
              </a:rPr>
              <a:t>Objective in dose escalations: </a:t>
            </a:r>
            <a:r>
              <a:rPr lang="en-US" altLang="en-US" b="0" kern="0" dirty="0">
                <a:solidFill>
                  <a:schemeClr val="bg1"/>
                </a:solidFill>
                <a:latin typeface="Calibri" panose="020F0502020204030204" pitchFamily="34" charset="0"/>
                <a:cs typeface="+mn-cs"/>
              </a:rPr>
              <a:t>safety, tolerability, and identifying RP2D </a:t>
            </a:r>
          </a:p>
        </p:txBody>
      </p:sp>
      <p:sp>
        <p:nvSpPr>
          <p:cNvPr id="59" name="TextBox 58">
            <a:extLst>
              <a:ext uri="{FF2B5EF4-FFF2-40B4-BE49-F238E27FC236}">
                <a16:creationId xmlns:a16="http://schemas.microsoft.com/office/drawing/2014/main" id="{3CBD32EC-403D-9253-3FFA-65DF11483EEF}"/>
              </a:ext>
            </a:extLst>
          </p:cNvPr>
          <p:cNvSpPr txBox="1"/>
          <p:nvPr/>
        </p:nvSpPr>
        <p:spPr bwMode="auto">
          <a:xfrm>
            <a:off x="5900305" y="5635730"/>
            <a:ext cx="516139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eaLnBrk="1" hangingPunct="1">
              <a:lnSpc>
                <a:spcPct val="90000"/>
              </a:lnSpc>
              <a:spcBef>
                <a:spcPts val="1000"/>
              </a:spcBef>
              <a:spcAft>
                <a:spcPts val="700"/>
              </a:spcAft>
              <a:buClr>
                <a:schemeClr val="bg1"/>
              </a:buClr>
              <a:buFont typeface="Wingdings" panose="05000000000000000000" pitchFamily="2" charset="2"/>
              <a:buChar char="§"/>
            </a:pPr>
            <a:r>
              <a:rPr lang="en-US" altLang="en-US" kern="0" dirty="0">
                <a:solidFill>
                  <a:schemeClr val="bg1"/>
                </a:solidFill>
                <a:latin typeface="Calibri" panose="020F0502020204030204" pitchFamily="34" charset="0"/>
                <a:cs typeface="+mn-cs"/>
              </a:rPr>
              <a:t>Objectives in dose expansion: </a:t>
            </a:r>
            <a:r>
              <a:rPr lang="en-US" altLang="en-US" b="0" kern="0" dirty="0">
                <a:solidFill>
                  <a:schemeClr val="bg1"/>
                </a:solidFill>
                <a:latin typeface="Calibri" panose="020F0502020204030204" pitchFamily="34" charset="0"/>
                <a:cs typeface="+mn-cs"/>
              </a:rPr>
              <a:t>safety, tolerability, and antitumor activity</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EPCORE NHL-5: </a:t>
            </a:r>
            <a:r>
              <a:rPr lang="en-US" dirty="0"/>
              <a:t>Baseline Characteristics</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1939524121"/>
              </p:ext>
            </p:extLst>
          </p:nvPr>
        </p:nvGraphicFramePr>
        <p:xfrm>
          <a:off x="723947" y="1067568"/>
          <a:ext cx="5226856" cy="5334112"/>
        </p:xfrm>
        <a:graphic>
          <a:graphicData uri="http://schemas.openxmlformats.org/drawingml/2006/table">
            <a:tbl>
              <a:tblPr/>
              <a:tblGrid>
                <a:gridCol w="2870334">
                  <a:extLst>
                    <a:ext uri="{9D8B030D-6E8A-4147-A177-3AD203B41FA5}">
                      <a16:colId xmlns:a16="http://schemas.microsoft.com/office/drawing/2014/main" val="20000"/>
                    </a:ext>
                  </a:extLst>
                </a:gridCol>
                <a:gridCol w="2356522">
                  <a:extLst>
                    <a:ext uri="{9D8B030D-6E8A-4147-A177-3AD203B41FA5}">
                      <a16:colId xmlns:a16="http://schemas.microsoft.com/office/drawing/2014/main" val="20001"/>
                    </a:ext>
                  </a:extLst>
                </a:gridCol>
              </a:tblGrid>
              <a:tr h="1813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83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yr,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 (41-85)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1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sex,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622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Ann Arbor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(20)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89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DLBCL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FL grade 3b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Double-hit lymphoma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Triple-hit lymphoma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31 (89)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622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 (69)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r h="689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R-IPI,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(29)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 (51)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412699"/>
                  </a:ext>
                </a:extLst>
              </a:tr>
            </a:tbl>
          </a:graphicData>
        </a:graphic>
      </p:graphicFrame>
      <p:graphicFrame>
        <p:nvGraphicFramePr>
          <p:cNvPr id="3" name="Group 32">
            <a:extLst>
              <a:ext uri="{FF2B5EF4-FFF2-40B4-BE49-F238E27FC236}">
                <a16:creationId xmlns:a16="http://schemas.microsoft.com/office/drawing/2014/main" id="{5A33360C-B537-08B4-EB65-C20B93847731}"/>
              </a:ext>
            </a:extLst>
          </p:cNvPr>
          <p:cNvGraphicFramePr>
            <a:graphicFrameLocks noGrp="1"/>
          </p:cNvGraphicFramePr>
          <p:nvPr>
            <p:extLst>
              <p:ext uri="{D42A27DB-BD31-4B8C-83A1-F6EECF244321}">
                <p14:modId xmlns:p14="http://schemas.microsoft.com/office/powerpoint/2010/main" val="3494576376"/>
              </p:ext>
            </p:extLst>
          </p:nvPr>
        </p:nvGraphicFramePr>
        <p:xfrm>
          <a:off x="6260123" y="1082484"/>
          <a:ext cx="5226857" cy="4267312"/>
        </p:xfrm>
        <a:graphic>
          <a:graphicData uri="http://schemas.openxmlformats.org/drawingml/2006/table">
            <a:tbl>
              <a:tblPr/>
              <a:tblGrid>
                <a:gridCol w="3454400">
                  <a:extLst>
                    <a:ext uri="{9D8B030D-6E8A-4147-A177-3AD203B41FA5}">
                      <a16:colId xmlns:a16="http://schemas.microsoft.com/office/drawing/2014/main" val="20000"/>
                    </a:ext>
                  </a:extLst>
                </a:gridCol>
                <a:gridCol w="1772457">
                  <a:extLst>
                    <a:ext uri="{9D8B030D-6E8A-4147-A177-3AD203B41FA5}">
                      <a16:colId xmlns:a16="http://schemas.microsoft.com/office/drawing/2014/main" val="20001"/>
                    </a:ext>
                  </a:extLst>
                </a:gridCol>
              </a:tblGrid>
              <a:tr h="22526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5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Extranodal disease at screening,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25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no of previous lines of tx,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55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lines of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 (49)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75266729"/>
                  </a:ext>
                </a:extLst>
              </a:tr>
              <a:tr h="382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last prior cancer treatment to epcoritamab,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(0.7-150.6)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0974110"/>
                  </a:ext>
                </a:extLst>
              </a:tr>
              <a:tr h="5406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systemic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 T-cell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49673017"/>
                  </a:ext>
                </a:extLst>
              </a:tr>
              <a:tr h="6983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disease,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to ≥2 consecutive lines of anticancer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476034"/>
                  </a:ext>
                </a:extLst>
              </a:tr>
            </a:tbl>
          </a:graphicData>
        </a:graphic>
      </p:graphicFrame>
      <p:sp>
        <p:nvSpPr>
          <p:cNvPr id="6" name="Text Box 11">
            <a:extLst>
              <a:ext uri="{FF2B5EF4-FFF2-40B4-BE49-F238E27FC236}">
                <a16:creationId xmlns:a16="http://schemas.microsoft.com/office/drawing/2014/main" id="{5377E30D-2B6E-5E07-CB72-321BF7C992DD}"/>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EPCORE NHL-5: </a:t>
            </a:r>
            <a:r>
              <a:rPr lang="en-US" dirty="0"/>
              <a:t>Treatment Exposure</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3785224966"/>
              </p:ext>
            </p:extLst>
          </p:nvPr>
        </p:nvGraphicFramePr>
        <p:xfrm>
          <a:off x="723947" y="1599127"/>
          <a:ext cx="5215746" cy="3627200"/>
        </p:xfrm>
        <a:graphic>
          <a:graphicData uri="http://schemas.openxmlformats.org/drawingml/2006/table">
            <a:tbl>
              <a:tblPr/>
              <a:tblGrid>
                <a:gridCol w="3052268">
                  <a:extLst>
                    <a:ext uri="{9D8B030D-6E8A-4147-A177-3AD203B41FA5}">
                      <a16:colId xmlns:a16="http://schemas.microsoft.com/office/drawing/2014/main" val="20000"/>
                    </a:ext>
                  </a:extLst>
                </a:gridCol>
                <a:gridCol w="2163478">
                  <a:extLst>
                    <a:ext uri="{9D8B030D-6E8A-4147-A177-3AD203B41FA5}">
                      <a16:colId xmlns:a16="http://schemas.microsoft.com/office/drawing/2014/main" val="20001"/>
                    </a:ext>
                  </a:extLst>
                </a:gridCol>
              </a:tblGrid>
              <a:tr h="2273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86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mo (range)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(1.2-12.7)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Epcoritamab exposure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mo (range)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cycles, no (range)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(0.03-11.4)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04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Epcoritamab treatment,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Ongoing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885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Epcoritamab treatment d/c,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Patient withdrawal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longer achieving CB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3" name="Group 32">
            <a:extLst>
              <a:ext uri="{FF2B5EF4-FFF2-40B4-BE49-F238E27FC236}">
                <a16:creationId xmlns:a16="http://schemas.microsoft.com/office/drawing/2014/main" id="{5A33360C-B537-08B4-EB65-C20B93847731}"/>
              </a:ext>
            </a:extLst>
          </p:cNvPr>
          <p:cNvGraphicFramePr>
            <a:graphicFrameLocks noGrp="1"/>
          </p:cNvGraphicFramePr>
          <p:nvPr>
            <p:extLst>
              <p:ext uri="{D42A27DB-BD31-4B8C-83A1-F6EECF244321}">
                <p14:modId xmlns:p14="http://schemas.microsoft.com/office/powerpoint/2010/main" val="3030135899"/>
              </p:ext>
            </p:extLst>
          </p:nvPr>
        </p:nvGraphicFramePr>
        <p:xfrm>
          <a:off x="6270402" y="1599127"/>
          <a:ext cx="5215746" cy="2316544"/>
        </p:xfrm>
        <a:graphic>
          <a:graphicData uri="http://schemas.openxmlformats.org/drawingml/2006/table">
            <a:tbl>
              <a:tblPr/>
              <a:tblGrid>
                <a:gridCol w="3037721">
                  <a:extLst>
                    <a:ext uri="{9D8B030D-6E8A-4147-A177-3AD203B41FA5}">
                      <a16:colId xmlns:a16="http://schemas.microsoft.com/office/drawing/2014/main" val="20000"/>
                    </a:ext>
                  </a:extLst>
                </a:gridCol>
                <a:gridCol w="2178025">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Lenalidomide exposure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mo (range)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cycles, no (range)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(0.13-11.4)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lenalidomide dose reduction</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lenalidomide only due to AE, n (%)*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75266729"/>
                  </a:ext>
                </a:extLst>
              </a:tr>
            </a:tbl>
          </a:graphicData>
        </a:graphic>
      </p:graphicFrame>
      <p:sp>
        <p:nvSpPr>
          <p:cNvPr id="6" name="Text Box 11">
            <a:extLst>
              <a:ext uri="{FF2B5EF4-FFF2-40B4-BE49-F238E27FC236}">
                <a16:creationId xmlns:a16="http://schemas.microsoft.com/office/drawing/2014/main" id="{5377E30D-2B6E-5E07-CB72-321BF7C992DD}"/>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a:t>
            </a:r>
          </a:p>
        </p:txBody>
      </p:sp>
      <p:sp>
        <p:nvSpPr>
          <p:cNvPr id="4" name="TextBox 3">
            <a:extLst>
              <a:ext uri="{FF2B5EF4-FFF2-40B4-BE49-F238E27FC236}">
                <a16:creationId xmlns:a16="http://schemas.microsoft.com/office/drawing/2014/main" id="{7754995E-57D5-E352-2033-B009A93C937D}"/>
              </a:ext>
            </a:extLst>
          </p:cNvPr>
          <p:cNvSpPr txBox="1"/>
          <p:nvPr/>
        </p:nvSpPr>
        <p:spPr bwMode="auto">
          <a:xfrm>
            <a:off x="6322967" y="4034858"/>
            <a:ext cx="48839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additional patients d/c both epcoritamab and lenalidomide due to AEs.</a:t>
            </a:r>
          </a:p>
        </p:txBody>
      </p:sp>
    </p:spTree>
    <p:extLst>
      <p:ext uri="{BB962C8B-B14F-4D97-AF65-F5344CB8AC3E}">
        <p14:creationId xmlns:p14="http://schemas.microsoft.com/office/powerpoint/2010/main" val="3464091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EPCORE NHL-5: </a:t>
            </a:r>
            <a:r>
              <a:rPr lang="en-US" dirty="0"/>
              <a:t>Responses</a:t>
            </a:r>
            <a:endParaRPr lang="en-US" altLang="en-US" dirty="0"/>
          </a:p>
        </p:txBody>
      </p:sp>
      <p:sp>
        <p:nvSpPr>
          <p:cNvPr id="6" name="Text Box 11">
            <a:extLst>
              <a:ext uri="{FF2B5EF4-FFF2-40B4-BE49-F238E27FC236}">
                <a16:creationId xmlns:a16="http://schemas.microsoft.com/office/drawing/2014/main" id="{5377E30D-2B6E-5E07-CB72-321BF7C992DD}"/>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a:t>
            </a:r>
          </a:p>
        </p:txBody>
      </p:sp>
      <p:graphicFrame>
        <p:nvGraphicFramePr>
          <p:cNvPr id="4" name="Group 32">
            <a:extLst>
              <a:ext uri="{FF2B5EF4-FFF2-40B4-BE49-F238E27FC236}">
                <a16:creationId xmlns:a16="http://schemas.microsoft.com/office/drawing/2014/main" id="{C58B05E3-57B6-6EC6-CCFD-5D93DFE9183F}"/>
              </a:ext>
            </a:extLst>
          </p:cNvPr>
          <p:cNvGraphicFramePr>
            <a:graphicFrameLocks noGrp="1"/>
          </p:cNvGraphicFramePr>
          <p:nvPr>
            <p:extLst>
              <p:ext uri="{D42A27DB-BD31-4B8C-83A1-F6EECF244321}">
                <p14:modId xmlns:p14="http://schemas.microsoft.com/office/powerpoint/2010/main" val="773206259"/>
              </p:ext>
            </p:extLst>
          </p:nvPr>
        </p:nvGraphicFramePr>
        <p:xfrm>
          <a:off x="520748" y="1303055"/>
          <a:ext cx="5418944" cy="3962496"/>
        </p:xfrm>
        <a:graphic>
          <a:graphicData uri="http://schemas.openxmlformats.org/drawingml/2006/table">
            <a:tbl>
              <a:tblPr/>
              <a:tblGrid>
                <a:gridCol w="3759477">
                  <a:extLst>
                    <a:ext uri="{9D8B030D-6E8A-4147-A177-3AD203B41FA5}">
                      <a16:colId xmlns:a16="http://schemas.microsoft.com/office/drawing/2014/main" val="20000"/>
                    </a:ext>
                  </a:extLst>
                </a:gridCol>
                <a:gridCol w="1659467">
                  <a:extLst>
                    <a:ext uri="{9D8B030D-6E8A-4147-A177-3AD203B41FA5}">
                      <a16:colId xmlns:a16="http://schemas.microsoft.com/office/drawing/2014/main" val="20001"/>
                    </a:ext>
                  </a:extLst>
                </a:gridCol>
              </a:tblGrid>
              <a:tr h="15705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281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12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response,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(1.0-3.6)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8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to CR,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8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CR,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(6.5-NR)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8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negative at C3D1 by BOR,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 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(n =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 (n =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 (n =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(83)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(20)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bl>
          </a:graphicData>
        </a:graphic>
      </p:graphicFrame>
      <p:sp>
        <p:nvSpPr>
          <p:cNvPr id="5" name="Rectangle 3">
            <a:extLst>
              <a:ext uri="{FF2B5EF4-FFF2-40B4-BE49-F238E27FC236}">
                <a16:creationId xmlns:a16="http://schemas.microsoft.com/office/drawing/2014/main" id="{9CE782E4-2B02-7DCF-242F-6657FC3F5ED3}"/>
              </a:ext>
            </a:extLst>
          </p:cNvPr>
          <p:cNvSpPr txBox="1">
            <a:spLocks noChangeArrowheads="1"/>
          </p:cNvSpPr>
          <p:nvPr/>
        </p:nvSpPr>
        <p:spPr>
          <a:xfrm>
            <a:off x="622349" y="5326851"/>
            <a:ext cx="5614775" cy="89535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300"/>
              </a:spcAft>
            </a:pPr>
            <a:r>
              <a:rPr lang="en-US" altLang="en-US" sz="1800" b="0" kern="0" dirty="0"/>
              <a:t>Rapid and sustained decline in ctDNA observed</a:t>
            </a:r>
          </a:p>
          <a:p>
            <a:pPr>
              <a:spcBef>
                <a:spcPts val="600"/>
              </a:spcBef>
            </a:pPr>
            <a:r>
              <a:rPr lang="en-US" altLang="en-US" sz="1800" b="0" kern="0" dirty="0"/>
              <a:t>MRD-negative CR achieved following 2 cycles of treatment in most patients</a:t>
            </a:r>
          </a:p>
          <a:p>
            <a:endParaRPr lang="en-US" altLang="en-US" sz="1800" b="0" kern="0" dirty="0"/>
          </a:p>
        </p:txBody>
      </p:sp>
      <p:graphicFrame>
        <p:nvGraphicFramePr>
          <p:cNvPr id="7" name="Group 32">
            <a:extLst>
              <a:ext uri="{FF2B5EF4-FFF2-40B4-BE49-F238E27FC236}">
                <a16:creationId xmlns:a16="http://schemas.microsoft.com/office/drawing/2014/main" id="{581E10C9-DDBC-A73B-BFF5-5B2B975525F9}"/>
              </a:ext>
            </a:extLst>
          </p:cNvPr>
          <p:cNvGraphicFramePr>
            <a:graphicFrameLocks noGrp="1"/>
          </p:cNvGraphicFramePr>
          <p:nvPr>
            <p:extLst>
              <p:ext uri="{D42A27DB-BD31-4B8C-83A1-F6EECF244321}">
                <p14:modId xmlns:p14="http://schemas.microsoft.com/office/powerpoint/2010/main" val="41318694"/>
              </p:ext>
            </p:extLst>
          </p:nvPr>
        </p:nvGraphicFramePr>
        <p:xfrm>
          <a:off x="6252310" y="1305071"/>
          <a:ext cx="5525350" cy="4907392"/>
        </p:xfrm>
        <a:graphic>
          <a:graphicData uri="http://schemas.openxmlformats.org/drawingml/2006/table">
            <a:tbl>
              <a:tblPr/>
              <a:tblGrid>
                <a:gridCol w="2672360">
                  <a:extLst>
                    <a:ext uri="{9D8B030D-6E8A-4147-A177-3AD203B41FA5}">
                      <a16:colId xmlns:a16="http://schemas.microsoft.com/office/drawing/2014/main" val="20000"/>
                    </a:ext>
                  </a:extLst>
                </a:gridCol>
                <a:gridCol w="890452">
                  <a:extLst>
                    <a:ext uri="{9D8B030D-6E8A-4147-A177-3AD203B41FA5}">
                      <a16:colId xmlns:a16="http://schemas.microsoft.com/office/drawing/2014/main" val="1665445064"/>
                    </a:ext>
                  </a:extLst>
                </a:gridCol>
                <a:gridCol w="196253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Response by 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2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&lt;75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47.6 (25.7-70.2)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63.6 (30.8-89.1)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lines of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56.3 (29.9-80.2)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50.0 (24.7-75.3)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Time from end of last therapy to first dose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50.0 (24.7-75.3)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56.3 (29.9-80.2)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CAR T-cell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57.1 (18.4-90.1)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52.0 (31.3-72.2)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refractory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38.5 (13.9-68.4)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63.2 (38.4-83.7)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Molecular classification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GCB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ABC/non-GCB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58.3 (27.7-84.8)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58.3 (27.7-84.8)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0402895"/>
                  </a:ext>
                </a:extLst>
              </a:tr>
            </a:tbl>
          </a:graphicData>
        </a:graphic>
      </p:graphicFrame>
    </p:spTree>
    <p:extLst>
      <p:ext uri="{BB962C8B-B14F-4D97-AF65-F5344CB8AC3E}">
        <p14:creationId xmlns:p14="http://schemas.microsoft.com/office/powerpoint/2010/main" val="297850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
            <a:extLst>
              <a:ext uri="{FF2B5EF4-FFF2-40B4-BE49-F238E27FC236}">
                <a16:creationId xmlns:a16="http://schemas.microsoft.com/office/drawing/2014/main" id="{5377E30D-2B6E-5E07-CB72-321BF7C992DD}"/>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a:t>
            </a:r>
          </a:p>
        </p:txBody>
      </p:sp>
      <p:graphicFrame>
        <p:nvGraphicFramePr>
          <p:cNvPr id="2" name="Group 32">
            <a:extLst>
              <a:ext uri="{FF2B5EF4-FFF2-40B4-BE49-F238E27FC236}">
                <a16:creationId xmlns:a16="http://schemas.microsoft.com/office/drawing/2014/main" id="{C8CC3E4A-D6EC-D3F8-B364-EB13EF7EDEF5}"/>
              </a:ext>
            </a:extLst>
          </p:cNvPr>
          <p:cNvGraphicFramePr>
            <a:graphicFrameLocks noGrp="1"/>
          </p:cNvGraphicFramePr>
          <p:nvPr>
            <p:extLst>
              <p:ext uri="{D42A27DB-BD31-4B8C-83A1-F6EECF244321}">
                <p14:modId xmlns:p14="http://schemas.microsoft.com/office/powerpoint/2010/main" val="1831617869"/>
              </p:ext>
            </p:extLst>
          </p:nvPr>
        </p:nvGraphicFramePr>
        <p:xfrm>
          <a:off x="520700" y="1346860"/>
          <a:ext cx="5418944" cy="4053952"/>
        </p:xfrm>
        <a:graphic>
          <a:graphicData uri="http://schemas.openxmlformats.org/drawingml/2006/table">
            <a:tbl>
              <a:tblPr/>
              <a:tblGrid>
                <a:gridCol w="2975820">
                  <a:extLst>
                    <a:ext uri="{9D8B030D-6E8A-4147-A177-3AD203B41FA5}">
                      <a16:colId xmlns:a16="http://schemas.microsoft.com/office/drawing/2014/main" val="20000"/>
                    </a:ext>
                  </a:extLst>
                </a:gridCol>
                <a:gridCol w="2443124">
                  <a:extLst>
                    <a:ext uri="{9D8B030D-6E8A-4147-A177-3AD203B41FA5}">
                      <a16:colId xmlns:a16="http://schemas.microsoft.com/office/drawing/2014/main" val="20001"/>
                    </a:ext>
                  </a:extLst>
                </a:gridCol>
              </a:tblGrid>
              <a:tr h="2060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6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Any-grade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epcoritamab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31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6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epcoritamab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(86)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epcoritamab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(74)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Epcoritamab delay or interruption due to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Discontinued epcoritamab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due to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epcoritamab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to epcoritamab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412699"/>
                  </a:ext>
                </a:extLst>
              </a:tr>
            </a:tbl>
          </a:graphicData>
        </a:graphic>
      </p:graphicFrame>
      <p:graphicFrame>
        <p:nvGraphicFramePr>
          <p:cNvPr id="3" name="Group 32">
            <a:extLst>
              <a:ext uri="{FF2B5EF4-FFF2-40B4-BE49-F238E27FC236}">
                <a16:creationId xmlns:a16="http://schemas.microsoft.com/office/drawing/2014/main" id="{11493DAA-3861-2295-43D4-11A24704FA7B}"/>
              </a:ext>
            </a:extLst>
          </p:cNvPr>
          <p:cNvGraphicFramePr>
            <a:graphicFrameLocks noGrp="1"/>
          </p:cNvGraphicFramePr>
          <p:nvPr>
            <p:extLst>
              <p:ext uri="{D42A27DB-BD31-4B8C-83A1-F6EECF244321}">
                <p14:modId xmlns:p14="http://schemas.microsoft.com/office/powerpoint/2010/main" val="2255115255"/>
              </p:ext>
            </p:extLst>
          </p:nvPr>
        </p:nvGraphicFramePr>
        <p:xfrm>
          <a:off x="6272011" y="1346860"/>
          <a:ext cx="5527182" cy="4358848"/>
        </p:xfrm>
        <a:graphic>
          <a:graphicData uri="http://schemas.openxmlformats.org/drawingml/2006/table">
            <a:tbl>
              <a:tblPr/>
              <a:tblGrid>
                <a:gridCol w="3000778">
                  <a:extLst>
                    <a:ext uri="{9D8B030D-6E8A-4147-A177-3AD203B41FA5}">
                      <a16:colId xmlns:a16="http://schemas.microsoft.com/office/drawing/2014/main" val="20000"/>
                    </a:ext>
                  </a:extLst>
                </a:gridCol>
                <a:gridCol w="1210614">
                  <a:extLst>
                    <a:ext uri="{9D8B030D-6E8A-4147-A177-3AD203B41FA5}">
                      <a16:colId xmlns:a16="http://schemas.microsoft.com/office/drawing/2014/main" val="20001"/>
                    </a:ext>
                  </a:extLst>
                </a:gridCol>
                <a:gridCol w="1315790">
                  <a:extLst>
                    <a:ext uri="{9D8B030D-6E8A-4147-A177-3AD203B41FA5}">
                      <a16:colId xmlns:a16="http://schemas.microsoft.com/office/drawing/2014/main" val="1315170586"/>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TEAEs in ≥15% of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r>
                        <a:rPr lang="en-US" sz="1600" b="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412699"/>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08706"/>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91700"/>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4205066"/>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0002716"/>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6577310"/>
                  </a:ext>
                </a:extLst>
              </a:tr>
              <a:tr h="25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2764513"/>
                  </a:ext>
                </a:extLst>
              </a:tr>
            </a:tbl>
          </a:graphicData>
        </a:graphic>
      </p:graphicFrame>
      <p:sp>
        <p:nvSpPr>
          <p:cNvPr id="5" name="Rectangle 3">
            <a:extLst>
              <a:ext uri="{FF2B5EF4-FFF2-40B4-BE49-F238E27FC236}">
                <a16:creationId xmlns:a16="http://schemas.microsoft.com/office/drawing/2014/main" id="{A667DC03-1834-751C-F881-DBD119939EB6}"/>
              </a:ext>
            </a:extLst>
          </p:cNvPr>
          <p:cNvSpPr txBox="1">
            <a:spLocks noChangeArrowheads="1"/>
          </p:cNvSpPr>
          <p:nvPr/>
        </p:nvSpPr>
        <p:spPr>
          <a:xfrm>
            <a:off x="617574" y="5700891"/>
            <a:ext cx="5790786" cy="90311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altLang="en-US" sz="1800" b="0" kern="0" dirty="0"/>
              <a:t>Grade 3 ICANS observed in n = 1; resolved after 2 days</a:t>
            </a:r>
          </a:p>
          <a:p>
            <a:pPr>
              <a:spcBef>
                <a:spcPts val="600"/>
              </a:spcBef>
              <a:spcAft>
                <a:spcPts val="0"/>
              </a:spcAft>
            </a:pPr>
            <a:r>
              <a:rPr lang="en-US" altLang="en-US" sz="1800" b="0" kern="0" dirty="0"/>
              <a:t>Grade 1 CTLS observed in n = 1</a:t>
            </a:r>
          </a:p>
        </p:txBody>
      </p:sp>
      <p:sp>
        <p:nvSpPr>
          <p:cNvPr id="7" name="TextBox 6">
            <a:extLst>
              <a:ext uri="{FF2B5EF4-FFF2-40B4-BE49-F238E27FC236}">
                <a16:creationId xmlns:a16="http://schemas.microsoft.com/office/drawing/2014/main" id="{4DB67880-5894-D91C-51A0-9A41A8D6CA11}"/>
              </a:ext>
            </a:extLst>
          </p:cNvPr>
          <p:cNvSpPr txBox="1"/>
          <p:nvPr/>
        </p:nvSpPr>
        <p:spPr bwMode="auto">
          <a:xfrm>
            <a:off x="6272011" y="5739455"/>
            <a:ext cx="32859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None led to epcoritamab discontinuation.</a:t>
            </a:r>
          </a:p>
        </p:txBody>
      </p:sp>
      <p:sp>
        <p:nvSpPr>
          <p:cNvPr id="8" name="TextBox 7">
            <a:extLst>
              <a:ext uri="{FF2B5EF4-FFF2-40B4-BE49-F238E27FC236}">
                <a16:creationId xmlns:a16="http://schemas.microsoft.com/office/drawing/2014/main" id="{CE42C129-543A-FC55-D6D6-0CD75C847FFC}"/>
              </a:ext>
            </a:extLst>
          </p:cNvPr>
          <p:cNvSpPr txBox="1"/>
          <p:nvPr/>
        </p:nvSpPr>
        <p:spPr bwMode="auto">
          <a:xfrm>
            <a:off x="520700" y="5384952"/>
            <a:ext cx="24988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due to disease progression.</a:t>
            </a:r>
          </a:p>
        </p:txBody>
      </p:sp>
      <p:sp>
        <p:nvSpPr>
          <p:cNvPr id="9" name="Rectangle 2">
            <a:extLst>
              <a:ext uri="{FF2B5EF4-FFF2-40B4-BE49-F238E27FC236}">
                <a16:creationId xmlns:a16="http://schemas.microsoft.com/office/drawing/2014/main" id="{C3741A75-7807-1461-3CB0-5969D94CAB40}"/>
              </a:ext>
            </a:extLst>
          </p:cNvPr>
          <p:cNvSpPr>
            <a:spLocks noGrp="1" noChangeArrowheads="1"/>
          </p:cNvSpPr>
          <p:nvPr>
            <p:ph type="title"/>
          </p:nvPr>
        </p:nvSpPr>
        <p:spPr/>
        <p:txBody>
          <a:bodyPr/>
          <a:lstStyle/>
          <a:p>
            <a:r>
              <a:rPr lang="en-US" altLang="en-US" sz="3600" dirty="0"/>
              <a:t>EPCORE NHL-5: </a:t>
            </a:r>
            <a:r>
              <a:rPr lang="en-US" dirty="0"/>
              <a:t>Safety</a:t>
            </a:r>
            <a:endParaRPr lang="en-US" altLang="en-US" dirty="0"/>
          </a:p>
        </p:txBody>
      </p:sp>
    </p:spTree>
    <p:extLst>
      <p:ext uri="{BB962C8B-B14F-4D97-AF65-F5344CB8AC3E}">
        <p14:creationId xmlns:p14="http://schemas.microsoft.com/office/powerpoint/2010/main" val="2218216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1">
            <a:extLst>
              <a:ext uri="{FF2B5EF4-FFF2-40B4-BE49-F238E27FC236}">
                <a16:creationId xmlns:a16="http://schemas.microsoft.com/office/drawing/2014/main" id="{5377E30D-2B6E-5E07-CB72-321BF7C992DD}"/>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a:t>
            </a:r>
          </a:p>
        </p:txBody>
      </p:sp>
      <p:graphicFrame>
        <p:nvGraphicFramePr>
          <p:cNvPr id="2" name="Group 32">
            <a:extLst>
              <a:ext uri="{FF2B5EF4-FFF2-40B4-BE49-F238E27FC236}">
                <a16:creationId xmlns:a16="http://schemas.microsoft.com/office/drawing/2014/main" id="{A61BF6C0-6FD9-2D06-3D45-BB261C2DA395}"/>
              </a:ext>
            </a:extLst>
          </p:cNvPr>
          <p:cNvGraphicFramePr>
            <a:graphicFrameLocks noGrp="1"/>
          </p:cNvGraphicFramePr>
          <p:nvPr>
            <p:extLst>
              <p:ext uri="{D42A27DB-BD31-4B8C-83A1-F6EECF244321}">
                <p14:modId xmlns:p14="http://schemas.microsoft.com/office/powerpoint/2010/main" val="2281176755"/>
              </p:ext>
            </p:extLst>
          </p:nvPr>
        </p:nvGraphicFramePr>
        <p:xfrm>
          <a:off x="520699" y="1602496"/>
          <a:ext cx="5355381" cy="4450176"/>
        </p:xfrm>
        <a:graphic>
          <a:graphicData uri="http://schemas.openxmlformats.org/drawingml/2006/table">
            <a:tbl>
              <a:tblPr/>
              <a:tblGrid>
                <a:gridCol w="2940914">
                  <a:extLst>
                    <a:ext uri="{9D8B030D-6E8A-4147-A177-3AD203B41FA5}">
                      <a16:colId xmlns:a16="http://schemas.microsoft.com/office/drawing/2014/main" val="20000"/>
                    </a:ext>
                  </a:extLst>
                </a:gridCol>
                <a:gridCol w="2414467">
                  <a:extLst>
                    <a:ext uri="{9D8B030D-6E8A-4147-A177-3AD203B41FA5}">
                      <a16:colId xmlns:a16="http://schemas.microsoft.com/office/drawing/2014/main" val="20001"/>
                    </a:ext>
                  </a:extLst>
                </a:gridCol>
              </a:tblGrid>
              <a:tr h="2060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6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CRS,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(69)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 (34)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(23)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6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onset of first</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CRS event, days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CRS resolution,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resolution, days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CRS interventions,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Corticosteroid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 + corticosteroid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13 (54)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(42)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664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epcoritamab discontinuation,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bl>
          </a:graphicData>
        </a:graphic>
      </p:graphicFrame>
      <p:graphicFrame>
        <p:nvGraphicFramePr>
          <p:cNvPr id="3" name="Group 32">
            <a:extLst>
              <a:ext uri="{FF2B5EF4-FFF2-40B4-BE49-F238E27FC236}">
                <a16:creationId xmlns:a16="http://schemas.microsoft.com/office/drawing/2014/main" id="{C34B3A82-279B-C9DD-C01C-52F1D8FD7628}"/>
              </a:ext>
            </a:extLst>
          </p:cNvPr>
          <p:cNvGraphicFramePr>
            <a:graphicFrameLocks noGrp="1"/>
          </p:cNvGraphicFramePr>
          <p:nvPr>
            <p:extLst>
              <p:ext uri="{D42A27DB-BD31-4B8C-83A1-F6EECF244321}">
                <p14:modId xmlns:p14="http://schemas.microsoft.com/office/powerpoint/2010/main" val="1527035480"/>
              </p:ext>
            </p:extLst>
          </p:nvPr>
        </p:nvGraphicFramePr>
        <p:xfrm>
          <a:off x="6062071" y="1602496"/>
          <a:ext cx="5712418" cy="2011776"/>
        </p:xfrm>
        <a:graphic>
          <a:graphicData uri="http://schemas.openxmlformats.org/drawingml/2006/table">
            <a:tbl>
              <a:tblPr/>
              <a:tblGrid>
                <a:gridCol w="2731402">
                  <a:extLst>
                    <a:ext uri="{9D8B030D-6E8A-4147-A177-3AD203B41FA5}">
                      <a16:colId xmlns:a16="http://schemas.microsoft.com/office/drawing/2014/main" val="20000"/>
                    </a:ext>
                  </a:extLst>
                </a:gridCol>
                <a:gridCol w="993672">
                  <a:extLst>
                    <a:ext uri="{9D8B030D-6E8A-4147-A177-3AD203B41FA5}">
                      <a16:colId xmlns:a16="http://schemas.microsoft.com/office/drawing/2014/main" val="20001"/>
                    </a:ext>
                  </a:extLst>
                </a:gridCol>
                <a:gridCol w="993672">
                  <a:extLst>
                    <a:ext uri="{9D8B030D-6E8A-4147-A177-3AD203B41FA5}">
                      <a16:colId xmlns:a16="http://schemas.microsoft.com/office/drawing/2014/main" val="3396916897"/>
                    </a:ext>
                  </a:extLst>
                </a:gridCol>
                <a:gridCol w="993672">
                  <a:extLst>
                    <a:ext uri="{9D8B030D-6E8A-4147-A177-3AD203B41FA5}">
                      <a16:colId xmlns:a16="http://schemas.microsoft.com/office/drawing/2014/main" val="1497033282"/>
                    </a:ext>
                  </a:extLst>
                </a:gridCol>
              </a:tblGrid>
              <a:tr h="15381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CRS Incidence by Cycle,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538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Priming (SUD1): C1D1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38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Intermediate (SUD2): C1D8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First full: C1D15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 full: C1D22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3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Third full+: C2D1+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3747639"/>
                  </a:ext>
                </a:extLst>
              </a:tr>
            </a:tbl>
          </a:graphicData>
        </a:graphic>
      </p:graphicFrame>
      <p:sp>
        <p:nvSpPr>
          <p:cNvPr id="4" name="Rectangle 3">
            <a:extLst>
              <a:ext uri="{FF2B5EF4-FFF2-40B4-BE49-F238E27FC236}">
                <a16:creationId xmlns:a16="http://schemas.microsoft.com/office/drawing/2014/main" id="{DD44D031-FDA9-ECDD-7D2E-1CBB4F1BAA5B}"/>
              </a:ext>
            </a:extLst>
          </p:cNvPr>
          <p:cNvSpPr txBox="1">
            <a:spLocks noChangeArrowheads="1"/>
          </p:cNvSpPr>
          <p:nvPr/>
        </p:nvSpPr>
        <p:spPr>
          <a:xfrm>
            <a:off x="6062071" y="3827584"/>
            <a:ext cx="5614775" cy="175260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5/9 patients receiving prophylactic dexamethasone had CRS</a:t>
            </a:r>
          </a:p>
          <a:p>
            <a:r>
              <a:rPr lang="en-US" altLang="en-US" sz="1800" b="0" kern="0" dirty="0"/>
              <a:t>Peaks for IL-6, IFN-</a:t>
            </a:r>
            <a:r>
              <a:rPr lang="el-GR" altLang="en-US" sz="1800" b="0" kern="0" dirty="0"/>
              <a:t>γ</a:t>
            </a:r>
            <a:r>
              <a:rPr lang="en-US" altLang="en-US" sz="1800" b="0" kern="0" dirty="0"/>
              <a:t>, and IL-2 occurred on or about C1D16</a:t>
            </a:r>
          </a:p>
          <a:p>
            <a:endParaRPr lang="en-US" altLang="en-US" sz="1800" b="0" kern="0" dirty="0"/>
          </a:p>
        </p:txBody>
      </p:sp>
      <p:sp>
        <p:nvSpPr>
          <p:cNvPr id="7" name="Rectangle 2">
            <a:extLst>
              <a:ext uri="{FF2B5EF4-FFF2-40B4-BE49-F238E27FC236}">
                <a16:creationId xmlns:a16="http://schemas.microsoft.com/office/drawing/2014/main" id="{EA12EA12-66B9-D245-B431-447ABA9F46FA}"/>
              </a:ext>
            </a:extLst>
          </p:cNvPr>
          <p:cNvSpPr>
            <a:spLocks noGrp="1" noChangeArrowheads="1"/>
          </p:cNvSpPr>
          <p:nvPr>
            <p:ph type="title"/>
          </p:nvPr>
        </p:nvSpPr>
        <p:spPr/>
        <p:txBody>
          <a:bodyPr/>
          <a:lstStyle/>
          <a:p>
            <a:r>
              <a:rPr lang="en-US" altLang="en-US" sz="3600" dirty="0"/>
              <a:t>EPCORE NHL-5: </a:t>
            </a:r>
            <a:r>
              <a:rPr lang="en-US" dirty="0"/>
              <a:t>CRS</a:t>
            </a:r>
            <a:endParaRPr lang="en-US" altLang="en-US" dirty="0"/>
          </a:p>
        </p:txBody>
      </p:sp>
    </p:spTree>
    <p:extLst>
      <p:ext uri="{BB962C8B-B14F-4D97-AF65-F5344CB8AC3E}">
        <p14:creationId xmlns:p14="http://schemas.microsoft.com/office/powerpoint/2010/main" val="47900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EPCORE NHL-5: Investigators’ </a:t>
            </a:r>
            <a:r>
              <a:rPr lang="en-US" dirty="0"/>
              <a:t>Conclusions</a:t>
            </a:r>
            <a:endParaRPr lang="en-US" altLang="en-US" dirty="0"/>
          </a:p>
        </p:txBody>
      </p:sp>
      <p:sp>
        <p:nvSpPr>
          <p:cNvPr id="4" name="Rectangle 3">
            <a:extLst>
              <a:ext uri="{FF2B5EF4-FFF2-40B4-BE49-F238E27FC236}">
                <a16:creationId xmlns:a16="http://schemas.microsoft.com/office/drawing/2014/main" id="{28D6D1D0-2A70-3FD9-A840-F13DB26FD5E3}"/>
              </a:ext>
            </a:extLst>
          </p:cNvPr>
          <p:cNvSpPr txBox="1">
            <a:spLocks noChangeArrowheads="1"/>
          </p:cNvSpPr>
          <p:nvPr/>
        </p:nvSpPr>
        <p:spPr>
          <a:xfrm>
            <a:off x="612490" y="1494543"/>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In first results reported from phase Ib/II EPCORE NHL-5 study, combination of epcoritamab + lenalidomide yielded deep and durable responses in patients with R/R DLBCL, including patients with high-risk disease </a:t>
            </a:r>
            <a:br>
              <a:rPr lang="en-US" altLang="en-US" sz="2400" b="0" kern="0" dirty="0"/>
            </a:br>
            <a:r>
              <a:rPr lang="en-US" altLang="en-US" sz="2400" b="0" kern="0" dirty="0"/>
              <a:t>(eg, </a:t>
            </a:r>
            <a:r>
              <a:rPr lang="en-US" altLang="en-US" sz="2400" b="0" i="1" kern="0" dirty="0"/>
              <a:t>MYC</a:t>
            </a:r>
            <a:r>
              <a:rPr lang="en-US" altLang="en-US" sz="2400" b="0" kern="0" dirty="0"/>
              <a:t> and </a:t>
            </a:r>
            <a:r>
              <a:rPr lang="en-US" altLang="en-US" sz="2400" b="0" i="1" kern="0" dirty="0"/>
              <a:t>BCL-2</a:t>
            </a:r>
            <a:r>
              <a:rPr lang="en-US" altLang="en-US" sz="2400" b="0" kern="0" dirty="0"/>
              <a:t> and/or </a:t>
            </a:r>
            <a:r>
              <a:rPr lang="en-US" altLang="en-US" sz="2400" b="0" i="1" kern="0" dirty="0"/>
              <a:t>BCL-6</a:t>
            </a:r>
            <a:r>
              <a:rPr lang="en-US" altLang="en-US" sz="2400" b="0" kern="0" dirty="0"/>
              <a:t> translocations)</a:t>
            </a:r>
          </a:p>
          <a:p>
            <a:pPr lvl="1"/>
            <a:r>
              <a:rPr lang="en-US" altLang="en-US" sz="2200" b="0" kern="0" dirty="0"/>
              <a:t>ORR: 72%; CR: 53%; median duration of CR: not yet reached</a:t>
            </a:r>
          </a:p>
          <a:p>
            <a:pPr lvl="1"/>
            <a:r>
              <a:rPr lang="en-US" altLang="en-US" sz="2200" b="0" kern="0" dirty="0"/>
              <a:t>MRD negativity observed early and maintained for duration of treatment</a:t>
            </a:r>
          </a:p>
          <a:p>
            <a:r>
              <a:rPr lang="en-US" altLang="en-US" sz="2400" b="0" kern="0" dirty="0"/>
              <a:t>Combination was well tolerated with manageable safety profile </a:t>
            </a:r>
          </a:p>
          <a:p>
            <a:pPr lvl="1"/>
            <a:r>
              <a:rPr lang="en-US" altLang="en-US" sz="2200" b="0" kern="0" dirty="0"/>
              <a:t>Majority of CRS events (all of which resolved) were low grade with </a:t>
            </a:r>
            <a:br>
              <a:rPr lang="en-US" altLang="en-US" sz="2200" b="0" kern="0" dirty="0"/>
            </a:br>
            <a:r>
              <a:rPr lang="en-US" altLang="en-US" sz="2200" b="0" kern="0" dirty="0"/>
              <a:t>predictable timing; cytokine production peaked following first full dose</a:t>
            </a:r>
          </a:p>
          <a:p>
            <a:r>
              <a:rPr lang="en-US" altLang="en-US" sz="2400" b="0" kern="0" dirty="0"/>
              <a:t>Investigators concluded that based on these results, combination of </a:t>
            </a:r>
            <a:br>
              <a:rPr lang="en-US" altLang="en-US" sz="2400" b="0" kern="0" dirty="0"/>
            </a:br>
            <a:r>
              <a:rPr lang="en-US" altLang="en-US" sz="2400" b="0" kern="0" dirty="0"/>
              <a:t>epcoritamab + lenalidomide warrants further evaluation in R/R DLBCL </a:t>
            </a:r>
          </a:p>
        </p:txBody>
      </p:sp>
      <p:sp>
        <p:nvSpPr>
          <p:cNvPr id="3" name="Text Box 11">
            <a:extLst>
              <a:ext uri="{FF2B5EF4-FFF2-40B4-BE49-F238E27FC236}">
                <a16:creationId xmlns:a16="http://schemas.microsoft.com/office/drawing/2014/main" id="{4C86EB65-801F-3232-591B-E556AD73F2F7}"/>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Avivi. ASH 2023. Abstr 438.</a:t>
            </a:r>
          </a:p>
        </p:txBody>
      </p:sp>
    </p:spTree>
    <p:extLst>
      <p:ext uri="{BB962C8B-B14F-4D97-AF65-F5344CB8AC3E}">
        <p14:creationId xmlns:p14="http://schemas.microsoft.com/office/powerpoint/2010/main" val="95242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dc2df37e-d0e8-4193-914c-ce6dc1f8a9e7">Conference Capsule Slides</Document_x0020_Category>
    <_dlc_DocId xmlns="d54cbe69-32bd-412a-b004-9152f949605e">56M7VY3CDVN5-556684014-2</_dlc_DocId>
    <_dlc_DocIdUrl xmlns="d54cbe69-32bd-412a-b004-9152f949605e">
      <Url>https://intranet.clinicaloptions.com/mews/oncology/ONC_2023_ASH_CF_(PRP6554)/LYMPH_438_Mazza/_layouts/15/DocIdRedir.aspx?ID=56M7VY3CDVN5-556684014-2</Url>
      <Description>56M7VY3CDVN5-556684014-2</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E297B9E40A7B043BEFDC3B0D436EACB" ma:contentTypeVersion="1" ma:contentTypeDescription="Create a new document." ma:contentTypeScope="" ma:versionID="8f13bf25361c3997b529ab33bf3f0bdc">
  <xsd:schema xmlns:xsd="http://www.w3.org/2001/XMLSchema" xmlns:xs="http://www.w3.org/2001/XMLSchema" xmlns:p="http://schemas.microsoft.com/office/2006/metadata/properties" xmlns:ns2="d54cbe69-32bd-412a-b004-9152f949605e" xmlns:ns3="dc2df37e-d0e8-4193-914c-ce6dc1f8a9e7" targetNamespace="http://schemas.microsoft.com/office/2006/metadata/properties" ma:root="true" ma:fieldsID="20174d78e8ddfa11bc101a2d2e001fa6" ns2:_="" ns3:_="">
    <xsd:import namespace="d54cbe69-32bd-412a-b004-9152f949605e"/>
    <xsd:import namespace="dc2df37e-d0e8-4193-914c-ce6dc1f8a9e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c2df37e-d0e8-4193-914c-ce6dc1f8a9e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purl.org/dc/terms/"/>
    <ds:schemaRef ds:uri="http://www.w3.org/XML/1998/namespace"/>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purl.org/dc/dcmitype/"/>
    <ds:schemaRef ds:uri="http://schemas.microsoft.com/office/infopath/2007/PartnerControls"/>
    <ds:schemaRef ds:uri="dc2df37e-d0e8-4193-914c-ce6dc1f8a9e7"/>
  </ds:schemaRefs>
</ds:datastoreItem>
</file>

<file path=customXml/itemProps4.xml><?xml version="1.0" encoding="utf-8"?>
<ds:datastoreItem xmlns:ds="http://schemas.openxmlformats.org/officeDocument/2006/customXml" ds:itemID="{63219C19-CE8B-43E7-87DC-AEC6AF5DD3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dc2df37e-d0e8-4193-914c-ce6dc1f8a9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99C8FAB7-C1F8-4679-BB9B-86DEFA3AB89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2241</TotalTime>
  <Words>2527</Words>
  <Application>Microsoft Office PowerPoint</Application>
  <PresentationFormat>Widescreen</PresentationFormat>
  <Paragraphs>357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EPCORE NHL-5: Results From Arm 1 of a Phase Ib/II Trial Evaluating SC Epcoritamab + Lenalidomide in Relapsed/Refractory DLBCL</vt:lpstr>
      <vt:lpstr>About These Slides</vt:lpstr>
      <vt:lpstr>EPCORE NHL-5: Background</vt:lpstr>
      <vt:lpstr>EPCORE NHL-5: Study Design</vt:lpstr>
      <vt:lpstr>EPCORE NHL-5: Baseline Characteristics</vt:lpstr>
      <vt:lpstr>EPCORE NHL-5: Treatment Exposure</vt:lpstr>
      <vt:lpstr>EPCORE NHL-5: Responses</vt:lpstr>
      <vt:lpstr>EPCORE NHL-5: Safety</vt:lpstr>
      <vt:lpstr>EPCORE NHL-5: CRS</vt:lpstr>
      <vt:lpstr>EPCORE NHL-5: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EPCORE NHL-5: Results From Arm 1 of a Phase Ib/II Trial Evaluating SC Epcoritamab + Lenalidomide in Relapsed/Refractory DLBCL</dc:title>
  <dc:creator>Preferred User</dc:creator>
  <cp:lastModifiedBy>nkolenko@clinicaloptions.com</cp:lastModifiedBy>
  <cp:revision>81</cp:revision>
  <cp:lastPrinted>2016-09-26T20:21:49Z</cp:lastPrinted>
  <dcterms:created xsi:type="dcterms:W3CDTF">2005-05-27T15:08:01Z</dcterms:created>
  <dcterms:modified xsi:type="dcterms:W3CDTF">2023-12-12T20:01:17Z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0368039d-7797-40ae-94ed-1fb0299a02f6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0x0101004E297B9E40A7B043BEFDC3B0D436EACB</vt:lpwstr>
  </property>
  <property fmtid="{D5CDD505-2E9C-101B-9397-08002B2CF9AE}" pid="9" name="MediaServiceImageTags">
    <vt:lpwstr/>
  </property>
</Properties>
</file>