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2"/>
  </p:notesMasterIdLst>
  <p:handoutMasterIdLst>
    <p:handoutMasterId r:id="rId23"/>
  </p:handoutMasterIdLst>
  <p:sldIdLst>
    <p:sldId id="321" r:id="rId11"/>
    <p:sldId id="556" r:id="rId12"/>
    <p:sldId id="559" r:id="rId13"/>
    <p:sldId id="573" r:id="rId14"/>
    <p:sldId id="577" r:id="rId15"/>
    <p:sldId id="585" r:id="rId16"/>
    <p:sldId id="586" r:id="rId17"/>
    <p:sldId id="587" r:id="rId18"/>
    <p:sldId id="588" r:id="rId19"/>
    <p:sldId id="564"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6"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spantry@clinicaloptions.com" initials="s" lastIdx="1" clrIdx="13">
    <p:extLst>
      <p:ext uri="{19B8F6BF-5375-455C-9EA6-DF929625EA0E}">
        <p15:presenceInfo xmlns:p15="http://schemas.microsoft.com/office/powerpoint/2012/main" userId="spantry@clinicaloptions.com" providerId="None"/>
      </p:ext>
    </p:extLst>
  </p:cmAuthor>
  <p:cmAuthor id="15" name="Rachael Andrie" initials="RA" lastIdx="13" clrIdx="14">
    <p:extLst>
      <p:ext uri="{19B8F6BF-5375-455C-9EA6-DF929625EA0E}">
        <p15:presenceInfo xmlns:p15="http://schemas.microsoft.com/office/powerpoint/2012/main" userId="S::randrie@clinicaloptions.com::311027c1-cf79-416d-b346-5f38dcd95c11" providerId="AD"/>
      </p:ext>
    </p:extLst>
  </p:cmAuthor>
  <p:cmAuthor id="16" name="CLINICALOPTIONS\tquill" initials="C" lastIdx="5" clrIdx="1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DAE8D1-9C97-489B-8C79-CAB6BEDA5E66}" v="2" dt="2021-12-20T13:54:25.56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GPCRC</a:t>
            </a:r>
            <a:r>
              <a:rPr lang="en-US" i="1" baseline="-25000" dirty="0"/>
              <a:t>5</a:t>
            </a:r>
            <a:r>
              <a:rPr lang="en-US" i="1" dirty="0"/>
              <a:t>D, </a:t>
            </a:r>
            <a:r>
              <a:rPr lang="en-US" sz="1200" i="1" dirty="0"/>
              <a:t>G protein coupled receptor class C group 5 member D; MM, multiple myeloma.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165769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BCMA, B-cell maturation antigen; </a:t>
            </a:r>
            <a:r>
              <a:rPr lang="en-US" i="1" dirty="0"/>
              <a:t>GPCRC</a:t>
            </a:r>
            <a:r>
              <a:rPr lang="en-US" i="1" baseline="-25000" dirty="0"/>
              <a:t>5</a:t>
            </a:r>
            <a:r>
              <a:rPr lang="en-US" i="1" dirty="0"/>
              <a:t>D, </a:t>
            </a:r>
            <a:r>
              <a:rPr lang="en-US" sz="1200" i="1" dirty="0"/>
              <a:t>G protein coupled receptor class C group 5 member D; MM, multiple myeloma; R/R, relapsed/</a:t>
            </a:r>
            <a:r>
              <a:rPr lang="en-US" sz="1400" i="1" dirty="0"/>
              <a:t>refractory</a:t>
            </a:r>
            <a:r>
              <a:rPr lang="en-US" sz="1200" i="1"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Ab, antibody; BCMA, B-cell maturation antigen; f/u, follow-up; </a:t>
            </a:r>
            <a:r>
              <a:rPr lang="en-US" i="1" dirty="0"/>
              <a:t>GPCRC</a:t>
            </a:r>
            <a:r>
              <a:rPr lang="en-US" i="1" baseline="-25000" dirty="0"/>
              <a:t>5</a:t>
            </a:r>
            <a:r>
              <a:rPr lang="en-US" i="1" dirty="0"/>
              <a:t>D, </a:t>
            </a:r>
            <a:r>
              <a:rPr lang="en-US" sz="1200" i="1" dirty="0"/>
              <a:t>G protein coupled receptor class C group 5 member D; IMiD, immunomodulatory drug; MM, multiple myeloma; PI, proteasome inhibitor; R/R, relapsed or </a:t>
            </a:r>
            <a:r>
              <a:rPr lang="en-US" sz="1400" i="1" dirty="0"/>
              <a:t>refractory</a:t>
            </a:r>
            <a:r>
              <a:rPr lang="en-US" sz="1200" i="1" dirty="0"/>
              <a:t>; </a:t>
            </a:r>
            <a:r>
              <a:rPr lang="en-US" sz="1200" i="1" dirty="0" err="1"/>
              <a:t>SCT</a:t>
            </a:r>
            <a:r>
              <a:rPr lang="en-US" sz="1200" i="1" dirty="0"/>
              <a:t>, stem cell transplant;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BCMA, B-cell maturation antigen; MM, multiple myeloma; R/R, relapsed/</a:t>
            </a:r>
            <a:r>
              <a:rPr lang="en-US" sz="1400" i="1" dirty="0"/>
              <a:t>refractory</a:t>
            </a:r>
            <a:r>
              <a:rPr lang="en-US" sz="1200" i="1" dirty="0"/>
              <a:t>; tx, treatment.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308268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Arial" charset="0"/>
                <a:ea typeface="+mn-ea"/>
                <a:cs typeface="+mn-cs"/>
              </a:rPr>
              <a:t>CRS, cytokine-release syndrome; </a:t>
            </a:r>
            <a:r>
              <a:rPr lang="en-US" sz="1200" i="1" dirty="0"/>
              <a:t>MM, multiple myeloma; R/R, relapsed/</a:t>
            </a:r>
            <a:r>
              <a:rPr lang="en-US" sz="1400" i="1" dirty="0"/>
              <a:t>refractory</a:t>
            </a:r>
            <a:r>
              <a:rPr lang="en-US" sz="1200" i="1" dirty="0"/>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19719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Arial" charset="0"/>
                <a:ea typeface="+mn-ea"/>
                <a:cs typeface="+mn-cs"/>
              </a:rPr>
              <a:t>CRS, cytokine-release syndrome; ICANS, i</a:t>
            </a:r>
            <a:r>
              <a:rPr lang="en-US" b="0" i="1" dirty="0">
                <a:solidFill>
                  <a:srgbClr val="4D5156"/>
                </a:solidFill>
                <a:effectLst/>
                <a:latin typeface="arial" panose="020B0604020202020204" pitchFamily="34" charset="0"/>
              </a:rPr>
              <a:t>mmune effector cell-associated neurotoxicity syndrome</a:t>
            </a:r>
            <a:r>
              <a:rPr lang="en-US" sz="1200" b="0" i="1" kern="1200" dirty="0">
                <a:solidFill>
                  <a:schemeClr val="tx1"/>
                </a:solidFill>
                <a:effectLst/>
                <a:latin typeface="Arial" charset="0"/>
                <a:ea typeface="+mn-ea"/>
                <a:cs typeface="+mn-cs"/>
              </a:rPr>
              <a:t> </a:t>
            </a:r>
            <a:r>
              <a:rPr lang="en-US" sz="1200" i="1" dirty="0"/>
              <a:t>MM, multiple myeloma; NA, not available; R/R, relapsed/</a:t>
            </a:r>
            <a:r>
              <a:rPr lang="en-US" sz="1400" i="1" dirty="0"/>
              <a:t>refractory</a:t>
            </a:r>
            <a:r>
              <a:rPr lang="en-US" sz="1200" i="1" dirty="0"/>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99563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BCMA, B-cell maturation antigen; BM, bone marrow; </a:t>
            </a:r>
            <a:r>
              <a:rPr lang="en-US" sz="1200" b="0" i="1" kern="1200" dirty="0">
                <a:solidFill>
                  <a:schemeClr val="tx1"/>
                </a:solidFill>
                <a:effectLst/>
                <a:latin typeface="Arial" charset="0"/>
                <a:ea typeface="+mn-ea"/>
                <a:cs typeface="+mn-cs"/>
              </a:rPr>
              <a:t>CR, complete response; </a:t>
            </a:r>
            <a:r>
              <a:rPr lang="en-US" sz="1200" i="1" dirty="0"/>
              <a:t>MM, multiple myeloma; MRD, measurable residual disease; PR, partial response; R/R, relapsed/</a:t>
            </a:r>
            <a:r>
              <a:rPr lang="en-US" sz="1400" i="1" dirty="0"/>
              <a:t>refractory; VGPR, very good partial response</a:t>
            </a:r>
            <a:r>
              <a:rPr lang="en-US" sz="1200" i="1" dirty="0"/>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0194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MM, multiple myeloma; R/R, relapsed or </a:t>
            </a:r>
            <a:r>
              <a:rPr lang="en-US" sz="1400" i="1" dirty="0"/>
              <a:t>refractory</a:t>
            </a:r>
            <a:r>
              <a:rPr lang="en-US" sz="1200" i="1" dirty="0"/>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63292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BCMA, B-cell maturation antigen; BM, bone marrow; </a:t>
            </a:r>
            <a:r>
              <a:rPr lang="en-US" sz="1200" b="0" i="1" kern="1200" dirty="0">
                <a:solidFill>
                  <a:schemeClr val="tx1"/>
                </a:solidFill>
                <a:effectLst/>
                <a:latin typeface="Arial" charset="0"/>
                <a:ea typeface="+mn-ea"/>
                <a:cs typeface="+mn-cs"/>
              </a:rPr>
              <a:t>CRS, cytokine-release syndrome; </a:t>
            </a:r>
            <a:r>
              <a:rPr lang="en-US" i="1" dirty="0"/>
              <a:t>GPCRC</a:t>
            </a:r>
            <a:r>
              <a:rPr lang="en-US" i="1" baseline="-25000" dirty="0"/>
              <a:t>5</a:t>
            </a:r>
            <a:r>
              <a:rPr lang="en-US" i="1" dirty="0"/>
              <a:t>D, </a:t>
            </a:r>
            <a:r>
              <a:rPr lang="en-US" sz="1200" i="1" dirty="0"/>
              <a:t>G protein coupled receptor class C group 5 member D; MM, multiple myeloma; MRD, minimal residual disease; ORR, overall response rate; PR, partial response; R/R, relapsed/</a:t>
            </a:r>
            <a:r>
              <a:rPr lang="en-US" sz="1400" i="1" dirty="0"/>
              <a:t>refractory</a:t>
            </a:r>
            <a:r>
              <a:rPr lang="en-US" sz="1200" i="1" dirty="0"/>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12/20/2021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MCARH109, a GPCRC</a:t>
            </a:r>
            <a:r>
              <a:rPr lang="en-US" sz="4000" baseline="-25000" dirty="0"/>
              <a:t>5</a:t>
            </a:r>
            <a:r>
              <a:rPr lang="en-US" sz="4000" dirty="0"/>
              <a:t>D-Targeted CAR T-Cell Therapy, in Relapsed/Refractory MM: </a:t>
            </a:r>
            <a:br>
              <a:rPr lang="en-US" sz="4000" dirty="0"/>
            </a:br>
            <a:r>
              <a:rPr lang="en-US" sz="4000" dirty="0"/>
              <a:t>A Phase I First-in-Class Trial </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400" dirty="0"/>
              <a:t>BCMA-targeted CAR T-cell therapy has shown promising results in patients with R/R MM, but relapse is common</a:t>
            </a:r>
            <a:r>
              <a:rPr lang="en-US" sz="2400" baseline="30000" dirty="0"/>
              <a:t>1,2</a:t>
            </a:r>
            <a:endParaRPr lang="en-US" sz="2400" dirty="0"/>
          </a:p>
          <a:p>
            <a:r>
              <a:rPr lang="en-US" sz="2400" dirty="0"/>
              <a:t>MCARH109: investigational first-in-class GPRC</a:t>
            </a:r>
            <a:r>
              <a:rPr lang="en-US" sz="2400" baseline="-25000" dirty="0"/>
              <a:t>5</a:t>
            </a:r>
            <a:r>
              <a:rPr lang="en-US" sz="2400" dirty="0"/>
              <a:t>D-targeted CAR T-cell therapy</a:t>
            </a:r>
          </a:p>
          <a:p>
            <a:pPr lvl="1"/>
            <a:r>
              <a:rPr lang="en-US" sz="2200" dirty="0"/>
              <a:t>GPRC</a:t>
            </a:r>
            <a:r>
              <a:rPr lang="en-US" sz="2200" baseline="-25000" dirty="0"/>
              <a:t>5</a:t>
            </a:r>
            <a:r>
              <a:rPr lang="en-US" sz="2200" dirty="0"/>
              <a:t>D highly expressed in myeloma with limited expression in normal tissue </a:t>
            </a:r>
          </a:p>
          <a:p>
            <a:pPr lvl="1"/>
            <a:r>
              <a:rPr lang="en-US" sz="2200" dirty="0"/>
              <a:t>GPRC</a:t>
            </a:r>
            <a:r>
              <a:rPr lang="en-US" sz="2200" baseline="-25000" dirty="0"/>
              <a:t>5</a:t>
            </a:r>
            <a:r>
              <a:rPr lang="en-US" sz="2200" dirty="0"/>
              <a:t>D expression is complementary to BCMA expression in plasma cells</a:t>
            </a:r>
            <a:r>
              <a:rPr lang="en-US" sz="2200" baseline="30000" dirty="0"/>
              <a:t>3</a:t>
            </a:r>
          </a:p>
          <a:p>
            <a:pPr lvl="1"/>
            <a:r>
              <a:rPr lang="en-US" sz="2200" dirty="0"/>
              <a:t>MCARH109 enabled long-term survival in a BCMA-negative, tumor escape mouse model</a:t>
            </a:r>
            <a:r>
              <a:rPr lang="en-US" sz="2200" baseline="30000" dirty="0"/>
              <a:t>3</a:t>
            </a:r>
            <a:r>
              <a:rPr lang="en-US" sz="2200" dirty="0"/>
              <a:t> </a:t>
            </a:r>
          </a:p>
          <a:p>
            <a:r>
              <a:rPr lang="en-US" sz="2400" dirty="0"/>
              <a:t>Current study evaluated efficacy and safety of MCARH109 in patients with R/R MM, including those who relapsed post BCMA-targeted CAR T-cell therapy</a:t>
            </a:r>
            <a:r>
              <a:rPr lang="en-US" sz="2400" baseline="30000" dirty="0"/>
              <a:t>4</a:t>
            </a:r>
            <a:endParaRPr lang="en-US" sz="24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1" y="6204249"/>
            <a:ext cx="744698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Munshi. N Engl J Med. 2021;384:705. 2. Berdeja. Lancet. 2021;398:314.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Smith. Sci Transl Med. 2019;11:eaau7746. 4. Mailankody. ASH 2021. Abstr 827.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5" y="5344953"/>
            <a:ext cx="10877529" cy="8187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dirty="0"/>
              <a:t>Primary objective: safety</a:t>
            </a:r>
          </a:p>
          <a:p>
            <a:r>
              <a:rPr lang="en-US" sz="2000" b="0" dirty="0"/>
              <a:t>Secondary objectives: e</a:t>
            </a:r>
            <a:r>
              <a:rPr lang="en-US" altLang="en-US" sz="2000" b="0" dirty="0"/>
              <a:t>fficacy, </a:t>
            </a:r>
            <a:r>
              <a:rPr lang="en-US" sz="2000" b="0" dirty="0"/>
              <a:t>MCARH109 expansion and persistence </a:t>
            </a:r>
            <a:r>
              <a:rPr lang="en-US" altLang="en-US" sz="2000" b="0" dirty="0"/>
              <a:t> </a:t>
            </a:r>
            <a:endParaRPr lang="en-US" sz="2000" b="0"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altLang="en-US" sz="2000" dirty="0"/>
              <a:t>Open-label, 3 + 3 dose-escalation phase I study</a:t>
            </a: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grpSp>
        <p:nvGrpSpPr>
          <p:cNvPr id="19" name="Group 18">
            <a:extLst>
              <a:ext uri="{FF2B5EF4-FFF2-40B4-BE49-F238E27FC236}">
                <a16:creationId xmlns:a16="http://schemas.microsoft.com/office/drawing/2014/main" id="{A10D8577-61ED-4B49-89E4-DD5FEE4429C9}"/>
              </a:ext>
            </a:extLst>
          </p:cNvPr>
          <p:cNvGrpSpPr/>
          <p:nvPr/>
        </p:nvGrpSpPr>
        <p:grpSpPr>
          <a:xfrm>
            <a:off x="201041" y="2308863"/>
            <a:ext cx="10691276" cy="2757286"/>
            <a:chOff x="201041" y="2247018"/>
            <a:chExt cx="10691276" cy="2757286"/>
          </a:xfrm>
        </p:grpSpPr>
        <p:sp>
          <p:nvSpPr>
            <p:cNvPr id="20" name="TextBox 19">
              <a:extLst>
                <a:ext uri="{FF2B5EF4-FFF2-40B4-BE49-F238E27FC236}">
                  <a16:creationId xmlns:a16="http://schemas.microsoft.com/office/drawing/2014/main" id="{5BCF08DF-24EB-4E64-ACA2-98CDF085723D}"/>
                </a:ext>
              </a:extLst>
            </p:cNvPr>
            <p:cNvSpPr txBox="1"/>
            <p:nvPr/>
          </p:nvSpPr>
          <p:spPr>
            <a:xfrm>
              <a:off x="2534561" y="2247018"/>
              <a:ext cx="1359668" cy="822960"/>
            </a:xfrm>
            <a:prstGeom prst="rect">
              <a:avLst/>
            </a:prstGeom>
            <a:solidFill>
              <a:schemeClr val="accent2"/>
            </a:solidFill>
            <a:ln>
              <a:solidFill>
                <a:sysClr val="windowText" lastClr="000000"/>
              </a:solidFill>
            </a:ln>
          </p:spPr>
          <p:txBody>
            <a:bodyPr wrap="none" anchor="ctr" anchorCtr="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Screening,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leukapheresis</a:t>
              </a:r>
            </a:p>
          </p:txBody>
        </p:sp>
        <p:sp>
          <p:nvSpPr>
            <p:cNvPr id="21" name="TextBox 20">
              <a:extLst>
                <a:ext uri="{FF2B5EF4-FFF2-40B4-BE49-F238E27FC236}">
                  <a16:creationId xmlns:a16="http://schemas.microsoft.com/office/drawing/2014/main" id="{CB94BE8C-51DB-4ADA-8E15-D1AFD216B114}"/>
                </a:ext>
              </a:extLst>
            </p:cNvPr>
            <p:cNvSpPr txBox="1"/>
            <p:nvPr/>
          </p:nvSpPr>
          <p:spPr>
            <a:xfrm>
              <a:off x="4042596" y="2247018"/>
              <a:ext cx="2777630" cy="822960"/>
            </a:xfrm>
            <a:prstGeom prst="rect">
              <a:avLst/>
            </a:prstGeom>
            <a:solidFill>
              <a:schemeClr val="accent3"/>
            </a:solidFill>
            <a:ln>
              <a:solidFill>
                <a:sysClr val="windowText" lastClr="000000"/>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Standard lymphodepletion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FLU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3 days</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2DF9D890-304E-4E85-B11E-53751C0E4A6F}"/>
                </a:ext>
              </a:extLst>
            </p:cNvPr>
            <p:cNvSpPr txBox="1"/>
            <p:nvPr/>
          </p:nvSpPr>
          <p:spPr>
            <a:xfrm>
              <a:off x="6962988" y="2247018"/>
              <a:ext cx="2011680" cy="822960"/>
            </a:xfrm>
            <a:prstGeom prst="rect">
              <a:avLst/>
            </a:prstGeom>
            <a:solidFill>
              <a:schemeClr val="accent1"/>
            </a:solidFill>
            <a:ln>
              <a:solidFill>
                <a:sysClr val="windowText" lastClr="000000"/>
              </a:solid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MCARH109* infusion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-450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 T-cells)</a:t>
              </a:r>
            </a:p>
          </p:txBody>
        </p:sp>
        <p:sp>
          <p:nvSpPr>
            <p:cNvPr id="27" name="TextBox 26">
              <a:extLst>
                <a:ext uri="{FF2B5EF4-FFF2-40B4-BE49-F238E27FC236}">
                  <a16:creationId xmlns:a16="http://schemas.microsoft.com/office/drawing/2014/main" id="{A2810CFA-0D00-4C3B-A17C-122EFF115445}"/>
                </a:ext>
              </a:extLst>
            </p:cNvPr>
            <p:cNvSpPr txBox="1"/>
            <p:nvPr/>
          </p:nvSpPr>
          <p:spPr>
            <a:xfrm>
              <a:off x="9532658" y="2253095"/>
              <a:ext cx="1359659" cy="822960"/>
            </a:xfrm>
            <a:prstGeom prst="rect">
              <a:avLst/>
            </a:prstGeom>
            <a:solidFill>
              <a:schemeClr val="accent4"/>
            </a:solidFill>
            <a:ln>
              <a:solidFill>
                <a:sysClr val="windowText" lastClr="000000"/>
              </a:solid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Postinfusion assessments</a:t>
              </a:r>
              <a:r>
                <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 name="Straight Arrow Connector 28">
              <a:extLst>
                <a:ext uri="{FF2B5EF4-FFF2-40B4-BE49-F238E27FC236}">
                  <a16:creationId xmlns:a16="http://schemas.microsoft.com/office/drawing/2014/main" id="{906D874D-BF9A-4F17-82B9-D33B9E42B04C}"/>
                </a:ext>
              </a:extLst>
            </p:cNvPr>
            <p:cNvCxnSpPr>
              <a:cxnSpLocks/>
            </p:cNvCxnSpPr>
            <p:nvPr/>
          </p:nvCxnSpPr>
          <p:spPr>
            <a:xfrm>
              <a:off x="3214395" y="3126592"/>
              <a:ext cx="0" cy="667512"/>
            </a:xfrm>
            <a:prstGeom prst="straightConnector1">
              <a:avLst/>
            </a:prstGeom>
            <a:noFill/>
            <a:ln w="28575" cap="flat" cmpd="sng" algn="ctr">
              <a:solidFill>
                <a:schemeClr val="bg1"/>
              </a:solidFill>
              <a:prstDash val="solid"/>
              <a:headEnd type="none" w="med" len="med"/>
              <a:tailEnd type="triangle" w="med" len="med"/>
            </a:ln>
            <a:effectLst/>
          </p:spPr>
        </p:cxnSp>
        <p:cxnSp>
          <p:nvCxnSpPr>
            <p:cNvPr id="30" name="Straight Arrow Connector 29">
              <a:extLst>
                <a:ext uri="{FF2B5EF4-FFF2-40B4-BE49-F238E27FC236}">
                  <a16:creationId xmlns:a16="http://schemas.microsoft.com/office/drawing/2014/main" id="{B123B6B9-6523-4855-9F48-D55EC30E4CB9}"/>
                </a:ext>
              </a:extLst>
            </p:cNvPr>
            <p:cNvCxnSpPr>
              <a:cxnSpLocks/>
            </p:cNvCxnSpPr>
            <p:nvPr/>
          </p:nvCxnSpPr>
          <p:spPr>
            <a:xfrm>
              <a:off x="6517393" y="3126592"/>
              <a:ext cx="0" cy="667512"/>
            </a:xfrm>
            <a:prstGeom prst="straightConnector1">
              <a:avLst/>
            </a:prstGeom>
            <a:noFill/>
            <a:ln w="28575" cap="flat" cmpd="sng" algn="ctr">
              <a:solidFill>
                <a:schemeClr val="bg1"/>
              </a:solidFill>
              <a:prstDash val="solid"/>
              <a:headEnd type="none" w="med" len="med"/>
              <a:tailEnd type="triangle" w="med" len="med"/>
            </a:ln>
            <a:effectLst/>
          </p:spPr>
        </p:cxnSp>
        <p:cxnSp>
          <p:nvCxnSpPr>
            <p:cNvPr id="31" name="Straight Arrow Connector 30">
              <a:extLst>
                <a:ext uri="{FF2B5EF4-FFF2-40B4-BE49-F238E27FC236}">
                  <a16:creationId xmlns:a16="http://schemas.microsoft.com/office/drawing/2014/main" id="{717A7194-E975-40EE-8CEC-1198A3D295B4}"/>
                </a:ext>
              </a:extLst>
            </p:cNvPr>
            <p:cNvCxnSpPr>
              <a:cxnSpLocks/>
            </p:cNvCxnSpPr>
            <p:nvPr/>
          </p:nvCxnSpPr>
          <p:spPr>
            <a:xfrm>
              <a:off x="7950356" y="3126592"/>
              <a:ext cx="0" cy="667512"/>
            </a:xfrm>
            <a:prstGeom prst="straightConnector1">
              <a:avLst/>
            </a:prstGeom>
            <a:noFill/>
            <a:ln w="28575" cap="flat" cmpd="sng" algn="ctr">
              <a:solidFill>
                <a:schemeClr val="bg1"/>
              </a:solidFill>
              <a:prstDash val="solid"/>
              <a:headEnd type="none" w="med" len="med"/>
              <a:tailEnd type="triangle" w="med" len="med"/>
            </a:ln>
            <a:effectLst/>
          </p:spPr>
        </p:cxnSp>
        <p:sp>
          <p:nvSpPr>
            <p:cNvPr id="33" name="TextBox 32">
              <a:extLst>
                <a:ext uri="{FF2B5EF4-FFF2-40B4-BE49-F238E27FC236}">
                  <a16:creationId xmlns:a16="http://schemas.microsoft.com/office/drawing/2014/main" id="{8BB33232-33F7-44C3-888C-6EDDED08653E}"/>
                </a:ext>
              </a:extLst>
            </p:cNvPr>
            <p:cNvSpPr txBox="1"/>
            <p:nvPr/>
          </p:nvSpPr>
          <p:spPr>
            <a:xfrm>
              <a:off x="3356664" y="3291071"/>
              <a:ext cx="3019597" cy="338554"/>
            </a:xfrm>
            <a:prstGeom prst="rect">
              <a:avLst/>
            </a:prstGeom>
            <a:solidFill>
              <a:schemeClr val="accent1"/>
            </a:solidFill>
            <a:ln>
              <a:solidFill>
                <a:sysClr val="windowText" lastClr="000000"/>
              </a:solidFill>
            </a:ln>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MCARH109* manufacturing</a:t>
              </a:r>
            </a:p>
          </p:txBody>
        </p:sp>
        <p:cxnSp>
          <p:nvCxnSpPr>
            <p:cNvPr id="34" name="Straight Arrow Connector 10">
              <a:extLst>
                <a:ext uri="{FF2B5EF4-FFF2-40B4-BE49-F238E27FC236}">
                  <a16:creationId xmlns:a16="http://schemas.microsoft.com/office/drawing/2014/main" id="{A043D3E0-ED9E-4BE1-BF0D-F1DA21DE3B6C}"/>
                </a:ext>
              </a:extLst>
            </p:cNvPr>
            <p:cNvCxnSpPr>
              <a:cxnSpLocks noChangeShapeType="1"/>
            </p:cNvCxnSpPr>
            <p:nvPr/>
          </p:nvCxnSpPr>
          <p:spPr bwMode="auto">
            <a:xfrm>
              <a:off x="2512378" y="3830675"/>
              <a:ext cx="7955280" cy="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35" name="TextBox 23">
              <a:extLst>
                <a:ext uri="{FF2B5EF4-FFF2-40B4-BE49-F238E27FC236}">
                  <a16:creationId xmlns:a16="http://schemas.microsoft.com/office/drawing/2014/main" id="{C4565288-A26E-4487-8737-5803087B8B22}"/>
                </a:ext>
              </a:extLst>
            </p:cNvPr>
            <p:cNvSpPr txBox="1">
              <a:spLocks noChangeArrowheads="1"/>
            </p:cNvSpPr>
            <p:nvPr/>
          </p:nvSpPr>
          <p:spPr bwMode="auto">
            <a:xfrm>
              <a:off x="201041" y="2695980"/>
              <a:ext cx="23248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Adults with MM R/R after ≥3 lines of therapy including a PI, IMiD,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and CD38 Ab; </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nonsecretory myeloma allowed; prior allogeneic SCT allowed, BCMA-targeted tx, and CAR T-cell tx allowed</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19</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a:t>
              </a:r>
            </a:p>
          </p:txBody>
        </p:sp>
        <p:sp>
          <p:nvSpPr>
            <p:cNvPr id="36" name="TextBox 35">
              <a:extLst>
                <a:ext uri="{FF2B5EF4-FFF2-40B4-BE49-F238E27FC236}">
                  <a16:creationId xmlns:a16="http://schemas.microsoft.com/office/drawing/2014/main" id="{1AB48918-60CC-4BB0-A424-D9AE9FE8F9AB}"/>
                </a:ext>
              </a:extLst>
            </p:cNvPr>
            <p:cNvSpPr txBox="1"/>
            <p:nvPr/>
          </p:nvSpPr>
          <p:spPr bwMode="auto">
            <a:xfrm>
              <a:off x="7594133" y="3858582"/>
              <a:ext cx="719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a:t>
              </a:r>
            </a:p>
          </p:txBody>
        </p:sp>
        <p:cxnSp>
          <p:nvCxnSpPr>
            <p:cNvPr id="37" name="Straight Arrow Connector 36">
              <a:extLst>
                <a:ext uri="{FF2B5EF4-FFF2-40B4-BE49-F238E27FC236}">
                  <a16:creationId xmlns:a16="http://schemas.microsoft.com/office/drawing/2014/main" id="{35A69DD7-7618-4B92-9406-69A8B292CD67}"/>
                </a:ext>
              </a:extLst>
            </p:cNvPr>
            <p:cNvCxnSpPr>
              <a:cxnSpLocks/>
            </p:cNvCxnSpPr>
            <p:nvPr/>
          </p:nvCxnSpPr>
          <p:spPr>
            <a:xfrm>
              <a:off x="10212487" y="3126592"/>
              <a:ext cx="0" cy="667512"/>
            </a:xfrm>
            <a:prstGeom prst="straightConnector1">
              <a:avLst/>
            </a:prstGeom>
            <a:noFill/>
            <a:ln w="28575" cap="flat" cmpd="sng" algn="ctr">
              <a:solidFill>
                <a:schemeClr val="bg1"/>
              </a:solidFill>
              <a:prstDash val="solid"/>
              <a:headEnd type="none" w="med" len="med"/>
              <a:tailEnd type="triangle" w="med" len="med"/>
            </a:ln>
            <a:effectLst/>
          </p:spPr>
        </p:cxnSp>
      </p:grpSp>
      <p:sp>
        <p:nvSpPr>
          <p:cNvPr id="3" name="TextBox 2">
            <a:extLst>
              <a:ext uri="{FF2B5EF4-FFF2-40B4-BE49-F238E27FC236}">
                <a16:creationId xmlns:a16="http://schemas.microsoft.com/office/drawing/2014/main" id="{4BC86D1F-566C-4043-AD68-88B834F2FC77}"/>
              </a:ext>
            </a:extLst>
          </p:cNvPr>
          <p:cNvSpPr txBox="1"/>
          <p:nvPr/>
        </p:nvSpPr>
        <p:spPr bwMode="auto">
          <a:xfrm>
            <a:off x="4042596" y="4287013"/>
            <a:ext cx="802325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*Human-derived scFv targeting GPRC</a:t>
            </a:r>
            <a:r>
              <a:rPr lang="en-US" sz="1400" b="0" baseline="-25000" dirty="0">
                <a:solidFill>
                  <a:schemeClr val="bg1"/>
                </a:solidFill>
                <a:latin typeface="Calibri" panose="020F0502020204030204" pitchFamily="34" charset="0"/>
                <a:cs typeface="Calibri" panose="020F0502020204030204" pitchFamily="34" charset="0"/>
              </a:rPr>
              <a:t>5</a:t>
            </a:r>
            <a:r>
              <a:rPr lang="en-US" sz="1400" b="0" dirty="0">
                <a:solidFill>
                  <a:schemeClr val="bg1"/>
                </a:solidFill>
                <a:latin typeface="Calibri" panose="020F0502020204030204" pitchFamily="34" charset="0"/>
                <a:cs typeface="Calibri" panose="020F0502020204030204" pitchFamily="34" charset="0"/>
              </a:rPr>
              <a:t>D with 4-1BB costimulatory domain and a lentiviral vector for transduction. Production starts with 1:1 ratio of CD4+ and CD8+ cells. Dose cohorts included: </a:t>
            </a:r>
            <a:r>
              <a:rPr lang="fr-FR" sz="1400" b="0" i="0" u="none" strike="noStrike" kern="1200" dirty="0">
                <a:solidFill>
                  <a:srgbClr val="000000"/>
                </a:solidFill>
                <a:effectLst/>
                <a:latin typeface="Calibri" panose="020F0502020204030204" pitchFamily="34" charset="0"/>
                <a:cs typeface="Calibri" panose="020F0502020204030204" pitchFamily="34" charset="0"/>
              </a:rPr>
              <a:t>25 x 10</a:t>
            </a:r>
            <a:r>
              <a:rPr lang="fr-FR" sz="1400" b="0" i="0" u="none" strike="noStrike" kern="1200" baseline="30000" dirty="0">
                <a:solidFill>
                  <a:srgbClr val="000000"/>
                </a:solidFill>
                <a:effectLst/>
                <a:latin typeface="Calibri" panose="020F0502020204030204" pitchFamily="34" charset="0"/>
                <a:cs typeface="Calibri" panose="020F0502020204030204" pitchFamily="34" charset="0"/>
              </a:rPr>
              <a:t>6</a:t>
            </a:r>
            <a:r>
              <a:rPr lang="fr-FR" sz="1400" b="0" i="0" u="none" strike="noStrike" kern="1200" dirty="0">
                <a:solidFill>
                  <a:srgbClr val="000000"/>
                </a:solidFill>
                <a:effectLst/>
                <a:latin typeface="Calibri" panose="020F0502020204030204" pitchFamily="34" charset="0"/>
                <a:cs typeface="Calibri" panose="020F0502020204030204" pitchFamily="34" charset="0"/>
              </a:rPr>
              <a:t> (n = 3), 50 x 10</a:t>
            </a:r>
            <a:r>
              <a:rPr lang="fr-FR" sz="1400" b="0" i="0" u="none" strike="noStrike" kern="1200" baseline="30000" dirty="0">
                <a:solidFill>
                  <a:srgbClr val="000000"/>
                </a:solidFill>
                <a:effectLst/>
                <a:latin typeface="Calibri" panose="020F0502020204030204" pitchFamily="34" charset="0"/>
                <a:cs typeface="Calibri" panose="020F0502020204030204" pitchFamily="34" charset="0"/>
              </a:rPr>
              <a:t>6</a:t>
            </a:r>
            <a:r>
              <a:rPr lang="fr-FR" sz="1400" b="0" i="0" u="none" strike="noStrike" kern="1200" dirty="0">
                <a:solidFill>
                  <a:srgbClr val="000000"/>
                </a:solidFill>
                <a:effectLst/>
                <a:latin typeface="Calibri" panose="020F0502020204030204" pitchFamily="34" charset="0"/>
                <a:cs typeface="Calibri" panose="020F0502020204030204" pitchFamily="34" charset="0"/>
              </a:rPr>
              <a:t> (n = 3), 150 x 10</a:t>
            </a:r>
            <a:r>
              <a:rPr lang="fr-FR" sz="1400" b="0" i="0" u="none" strike="noStrike" kern="1200" baseline="30000" dirty="0">
                <a:solidFill>
                  <a:srgbClr val="000000"/>
                </a:solidFill>
                <a:effectLst/>
                <a:latin typeface="Calibri" panose="020F0502020204030204" pitchFamily="34" charset="0"/>
                <a:cs typeface="Calibri" panose="020F0502020204030204" pitchFamily="34" charset="0"/>
              </a:rPr>
              <a:t>6</a:t>
            </a:r>
            <a:r>
              <a:rPr lang="fr-FR" sz="1400" b="0" i="0" u="none" strike="noStrike" kern="1200" dirty="0">
                <a:solidFill>
                  <a:srgbClr val="000000"/>
                </a:solidFill>
                <a:effectLst/>
                <a:latin typeface="Calibri" panose="020F0502020204030204" pitchFamily="34" charset="0"/>
                <a:cs typeface="Calibri" panose="020F0502020204030204" pitchFamily="34" charset="0"/>
              </a:rPr>
              <a:t> (n = 6), and 450 x 10</a:t>
            </a:r>
            <a:r>
              <a:rPr lang="fr-FR" sz="1400" b="0" i="0" u="none" strike="noStrike" kern="1200" baseline="30000" dirty="0">
                <a:solidFill>
                  <a:srgbClr val="000000"/>
                </a:solidFill>
                <a:effectLst/>
                <a:latin typeface="Calibri" panose="020F0502020204030204" pitchFamily="34" charset="0"/>
                <a:cs typeface="Calibri" panose="020F0502020204030204" pitchFamily="34" charset="0"/>
              </a:rPr>
              <a:t>6</a:t>
            </a:r>
            <a:r>
              <a:rPr lang="fr-FR" sz="1400" b="0" i="0" u="none" strike="noStrike" kern="1200" dirty="0">
                <a:solidFill>
                  <a:srgbClr val="000000"/>
                </a:solidFill>
                <a:effectLst/>
                <a:latin typeface="Calibri" panose="020F0502020204030204" pitchFamily="34" charset="0"/>
                <a:cs typeface="Calibri" panose="020F0502020204030204" pitchFamily="34" charset="0"/>
              </a:rPr>
              <a:t> (n = 5) CAR</a:t>
            </a:r>
            <a:r>
              <a:rPr lang="fr-FR" sz="1400" b="0" i="0" u="none" strike="noStrike" kern="1200" baseline="30000" dirty="0">
                <a:solidFill>
                  <a:srgbClr val="000000"/>
                </a:solidFill>
                <a:effectLst/>
                <a:latin typeface="Calibri" panose="020F0502020204030204" pitchFamily="34" charset="0"/>
                <a:cs typeface="Calibri" panose="020F0502020204030204" pitchFamily="34" charset="0"/>
              </a:rPr>
              <a:t>+</a:t>
            </a:r>
            <a:r>
              <a:rPr lang="fr-FR" sz="1400" b="0" i="0" u="none" strike="noStrike" kern="1200" dirty="0">
                <a:solidFill>
                  <a:srgbClr val="000000"/>
                </a:solidFill>
                <a:effectLst/>
                <a:latin typeface="Calibri" panose="020F0502020204030204" pitchFamily="34" charset="0"/>
                <a:cs typeface="Calibri" panose="020F0502020204030204" pitchFamily="34" charset="0"/>
              </a:rPr>
              <a:t> T-cells.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lang="fr-FR" sz="1400" b="0" i="0" u="none" strike="noStrike" kern="1200" dirty="0">
                <a:solidFill>
                  <a:srgbClr val="000000"/>
                </a:solidFill>
                <a:effectLst/>
                <a:latin typeface="Calibri" panose="020F0502020204030204" pitchFamily="34" charset="0"/>
                <a:cs typeface="Calibri" panose="020F0502020204030204" pitchFamily="34" charset="0"/>
              </a:rPr>
              <a:t>16 evaluable patients with 4 wk of f/u—19 patients consented, with 1 withdrawing prior to manufacturing</a:t>
            </a:r>
            <a:r>
              <a:rPr lang="fr-FR" sz="1400" b="0" dirty="0">
                <a:solidFill>
                  <a:srgbClr val="000000"/>
                </a:solidFill>
                <a:latin typeface="Calibri" panose="020F0502020204030204" pitchFamily="34" charset="0"/>
                <a:cs typeface="Calibri" panose="020F0502020204030204" pitchFamily="34" charset="0"/>
              </a:rPr>
              <a:t>, </a:t>
            </a:r>
            <a:r>
              <a:rPr lang="fr-FR" sz="1400" b="0" i="0" u="none" strike="noStrike" kern="1200" dirty="0">
                <a:solidFill>
                  <a:srgbClr val="000000"/>
                </a:solidFill>
                <a:effectLst/>
                <a:latin typeface="Calibri" panose="020F0502020204030204" pitchFamily="34" charset="0"/>
                <a:cs typeface="Calibri" panose="020F0502020204030204" pitchFamily="34" charset="0"/>
              </a:rPr>
              <a:t>1 death prior to infusion, and </a:t>
            </a:r>
            <a:br>
              <a:rPr lang="fr-FR" sz="1400" b="0" i="0" u="none" strike="noStrike" kern="1200" dirty="0">
                <a:solidFill>
                  <a:srgbClr val="000000"/>
                </a:solidFill>
                <a:effectLst/>
                <a:latin typeface="Calibri" panose="020F0502020204030204" pitchFamily="34" charset="0"/>
                <a:cs typeface="Calibri" panose="020F0502020204030204" pitchFamily="34" charset="0"/>
              </a:rPr>
            </a:br>
            <a:r>
              <a:rPr lang="fr-FR" sz="1400" b="0" i="0" u="none" strike="noStrike" kern="1200" dirty="0">
                <a:solidFill>
                  <a:srgbClr val="000000"/>
                </a:solidFill>
                <a:effectLst/>
                <a:latin typeface="Calibri" panose="020F0502020204030204" pitchFamily="34" charset="0"/>
                <a:cs typeface="Calibri" panose="020F0502020204030204" pitchFamily="34" charset="0"/>
              </a:rPr>
              <a:t>1 being infused &lt;4 wk. Serum and urine myeloma markers and BM biopsy at prespecified time points.</a:t>
            </a:r>
            <a:endParaRPr lang="en-US" sz="1400" b="0" i="0" u="none" strike="noStrike" dirty="0">
              <a:effectLst/>
              <a:latin typeface="Calibri" panose="020F0502020204030204" pitchFamily="34" charset="0"/>
              <a:cs typeface="Calibri" panose="020F0502020204030204" pitchFamily="34" charset="0"/>
            </a:endParaRP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90A1F44E-BD91-4C95-AFC0-D8EDA77BF821}"/>
              </a:ext>
            </a:extLst>
          </p:cNvPr>
          <p:cNvSpPr txBox="1"/>
          <p:nvPr/>
        </p:nvSpPr>
        <p:spPr bwMode="auto">
          <a:xfrm>
            <a:off x="10525449" y="3714788"/>
            <a:ext cx="1084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 up</a:t>
            </a: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431848799"/>
              </p:ext>
            </p:extLst>
          </p:nvPr>
        </p:nvGraphicFramePr>
        <p:xfrm>
          <a:off x="729004" y="1210769"/>
          <a:ext cx="10753382" cy="4937952"/>
        </p:xfrm>
        <a:graphic>
          <a:graphicData uri="http://schemas.openxmlformats.org/drawingml/2006/table">
            <a:tbl>
              <a:tblPr/>
              <a:tblGrid>
                <a:gridCol w="3120750">
                  <a:extLst>
                    <a:ext uri="{9D8B030D-6E8A-4147-A177-3AD203B41FA5}">
                      <a16:colId xmlns:a16="http://schemas.microsoft.com/office/drawing/2014/main" val="20000"/>
                    </a:ext>
                  </a:extLst>
                </a:gridCol>
                <a:gridCol w="1862832">
                  <a:extLst>
                    <a:ext uri="{9D8B030D-6E8A-4147-A177-3AD203B41FA5}">
                      <a16:colId xmlns:a16="http://schemas.microsoft.com/office/drawing/2014/main" val="20001"/>
                    </a:ext>
                  </a:extLst>
                </a:gridCol>
                <a:gridCol w="1862832">
                  <a:extLst>
                    <a:ext uri="{9D8B030D-6E8A-4147-A177-3AD203B41FA5}">
                      <a16:colId xmlns:a16="http://schemas.microsoft.com/office/drawing/2014/main" val="20004"/>
                    </a:ext>
                  </a:extLst>
                </a:gridCol>
                <a:gridCol w="1953484">
                  <a:extLst>
                    <a:ext uri="{9D8B030D-6E8A-4147-A177-3AD203B41FA5}">
                      <a16:colId xmlns:a16="http://schemas.microsoft.com/office/drawing/2014/main" val="1588371066"/>
                    </a:ext>
                  </a:extLst>
                </a:gridCol>
                <a:gridCol w="1953484">
                  <a:extLst>
                    <a:ext uri="{9D8B030D-6E8A-4147-A177-3AD203B41FA5}">
                      <a16:colId xmlns:a16="http://schemas.microsoft.com/office/drawing/2014/main" val="1585437610"/>
                    </a:ext>
                  </a:extLst>
                </a:gridCol>
              </a:tblGrid>
              <a:tr h="420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25 x 10</a:t>
                      </a:r>
                      <a:r>
                        <a:rPr kumimoji="0" lang="en-US" sz="1400" b="1" i="0" u="none" strike="noStrike" cap="none" normalizeH="0" baseline="30000" dirty="0">
                          <a:ln>
                            <a:noFill/>
                          </a:ln>
                          <a:solidFill>
                            <a:schemeClr val="tx1"/>
                          </a:solidFill>
                          <a:effectLst/>
                          <a:latin typeface="Calibri" panose="020F0502020204030204" pitchFamily="34" charset="0"/>
                        </a:rPr>
                        <a:t>6</a:t>
                      </a:r>
                      <a:r>
                        <a:rPr kumimoji="0" lang="en-US" sz="1400" b="1" i="0" u="none" strike="noStrike" cap="none" normalizeH="0" baseline="0" dirty="0">
                          <a:ln>
                            <a:noFill/>
                          </a:ln>
                          <a:solidFill>
                            <a:schemeClr val="tx1"/>
                          </a:solidFill>
                          <a:effectLst/>
                          <a:latin typeface="Calibri" panose="020F0502020204030204" pitchFamily="34" charset="0"/>
                        </a:rPr>
                        <a:t> CAR+ T-Cells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50 x 10</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CAR+ T-Cells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150 x 10</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CAR+ T-Cells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450 x 10</a:t>
                      </a:r>
                      <a:r>
                        <a:rPr kumimoji="0" lang="en-US" sz="1400" b="1" i="0" u="none" strike="noStrike" cap="none" normalizeH="0" baseline="30000" dirty="0">
                          <a:ln>
                            <a:noFill/>
                          </a:ln>
                          <a:solidFill>
                            <a:schemeClr val="tx1"/>
                          </a:solidFill>
                          <a:effectLst/>
                          <a:latin typeface="Calibri" panose="020F0502020204030204" pitchFamily="34" charset="0"/>
                        </a:rPr>
                        <a:t>6</a:t>
                      </a:r>
                      <a:r>
                        <a:rPr kumimoji="0" lang="en-US" sz="1400" b="1" i="0" u="none" strike="noStrike" cap="none" normalizeH="0" baseline="0" dirty="0">
                          <a:ln>
                            <a:noFill/>
                          </a:ln>
                          <a:solidFill>
                            <a:schemeClr val="tx1"/>
                          </a:solidFill>
                          <a:effectLst/>
                          <a:latin typeface="Calibri" panose="020F0502020204030204" pitchFamily="34" charset="0"/>
                        </a:rPr>
                        <a:t> CAR+ T-Cells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(39-56)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(40-74)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(63-73)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Extramedullary plasmacytoma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4743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Nonsecretory myeloma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to last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24743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Penta-exposed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1713617"/>
                  </a:ext>
                </a:extLst>
              </a:tr>
              <a:tr h="24743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refractory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88682"/>
                  </a:ext>
                </a:extLst>
              </a:tr>
              <a:tr h="593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Autologous transplant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Allogeneic transplant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BCMA-targeted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2656383"/>
                  </a:ext>
                </a:extLst>
              </a:tr>
              <a:tr h="420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Bridging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to bridging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848430"/>
                  </a:ext>
                </a:extLst>
              </a:tr>
            </a:tbl>
          </a:graphicData>
        </a:graphic>
      </p:graphicFrame>
      <p:sp>
        <p:nvSpPr>
          <p:cNvPr id="2" name="TextBox 1">
            <a:extLst>
              <a:ext uri="{FF2B5EF4-FFF2-40B4-BE49-F238E27FC236}">
                <a16:creationId xmlns:a16="http://schemas.microsoft.com/office/drawing/2014/main" id="{EDC8EEF5-DC63-2E40-BD2F-08C6A42E4DAA}"/>
              </a:ext>
            </a:extLst>
          </p:cNvPr>
          <p:cNvSpPr txBox="1"/>
          <p:nvPr/>
        </p:nvSpPr>
        <p:spPr bwMode="auto">
          <a:xfrm>
            <a:off x="4052628" y="6355059"/>
            <a:ext cx="3281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*t(4;4), 1q amplification, del 17p, t(14;16).</a:t>
            </a:r>
          </a:p>
        </p:txBody>
      </p:sp>
    </p:spTree>
    <p:extLst>
      <p:ext uri="{BB962C8B-B14F-4D97-AF65-F5344CB8AC3E}">
        <p14:creationId xmlns:p14="http://schemas.microsoft.com/office/powerpoint/2010/main" val="4187376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651448799"/>
              </p:ext>
            </p:extLst>
          </p:nvPr>
        </p:nvGraphicFramePr>
        <p:xfrm>
          <a:off x="719138" y="1469050"/>
          <a:ext cx="10763251" cy="4724544"/>
        </p:xfrm>
        <a:graphic>
          <a:graphicData uri="http://schemas.openxmlformats.org/drawingml/2006/table">
            <a:tbl>
              <a:tblPr/>
              <a:tblGrid>
                <a:gridCol w="3231486">
                  <a:extLst>
                    <a:ext uri="{9D8B030D-6E8A-4147-A177-3AD203B41FA5}">
                      <a16:colId xmlns:a16="http://schemas.microsoft.com/office/drawing/2014/main" val="20000"/>
                    </a:ext>
                  </a:extLst>
                </a:gridCol>
                <a:gridCol w="1929577">
                  <a:extLst>
                    <a:ext uri="{9D8B030D-6E8A-4147-A177-3AD203B41FA5}">
                      <a16:colId xmlns:a16="http://schemas.microsoft.com/office/drawing/2014/main" val="20001"/>
                    </a:ext>
                  </a:extLst>
                </a:gridCol>
                <a:gridCol w="1729560">
                  <a:extLst>
                    <a:ext uri="{9D8B030D-6E8A-4147-A177-3AD203B41FA5}">
                      <a16:colId xmlns:a16="http://schemas.microsoft.com/office/drawing/2014/main" val="20004"/>
                    </a:ext>
                  </a:extLst>
                </a:gridCol>
                <a:gridCol w="1894280">
                  <a:extLst>
                    <a:ext uri="{9D8B030D-6E8A-4147-A177-3AD203B41FA5}">
                      <a16:colId xmlns:a16="http://schemas.microsoft.com/office/drawing/2014/main" val="1588371066"/>
                    </a:ext>
                  </a:extLst>
                </a:gridCol>
                <a:gridCol w="1978348">
                  <a:extLst>
                    <a:ext uri="{9D8B030D-6E8A-4147-A177-3AD203B41FA5}">
                      <a16:colId xmlns:a16="http://schemas.microsoft.com/office/drawing/2014/main" val="1585437610"/>
                    </a:ext>
                  </a:extLst>
                </a:gridCol>
              </a:tblGrid>
              <a:tr h="6516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25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CAR+ T-Cells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 T-Cells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 T-Cells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450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CAR+ T-Cells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585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585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Neurologic toxicity (any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5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Macrophage activation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5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65476">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nail changes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65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maculo-papular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65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 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844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hematologic toxicities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51713617"/>
                  </a:ext>
                </a:extLst>
              </a:tr>
            </a:tbl>
          </a:graphicData>
        </a:graphic>
      </p:graphicFrame>
    </p:spTree>
    <p:extLst>
      <p:ext uri="{BB962C8B-B14F-4D97-AF65-F5344CB8AC3E}">
        <p14:creationId xmlns:p14="http://schemas.microsoft.com/office/powerpoint/2010/main" val="305454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CRS and Neurologic Toxicity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1734644709"/>
              </p:ext>
            </p:extLst>
          </p:nvPr>
        </p:nvGraphicFramePr>
        <p:xfrm>
          <a:off x="719138" y="1600200"/>
          <a:ext cx="10763249" cy="4267264"/>
        </p:xfrm>
        <a:graphic>
          <a:graphicData uri="http://schemas.openxmlformats.org/drawingml/2006/table">
            <a:tbl>
              <a:tblPr/>
              <a:tblGrid>
                <a:gridCol w="3737411">
                  <a:extLst>
                    <a:ext uri="{9D8B030D-6E8A-4147-A177-3AD203B41FA5}">
                      <a16:colId xmlns:a16="http://schemas.microsoft.com/office/drawing/2014/main" val="20000"/>
                    </a:ext>
                  </a:extLst>
                </a:gridCol>
                <a:gridCol w="1764857">
                  <a:extLst>
                    <a:ext uri="{9D8B030D-6E8A-4147-A177-3AD203B41FA5}">
                      <a16:colId xmlns:a16="http://schemas.microsoft.com/office/drawing/2014/main" val="20001"/>
                    </a:ext>
                  </a:extLst>
                </a:gridCol>
                <a:gridCol w="1941343">
                  <a:extLst>
                    <a:ext uri="{9D8B030D-6E8A-4147-A177-3AD203B41FA5}">
                      <a16:colId xmlns:a16="http://schemas.microsoft.com/office/drawing/2014/main" val="20004"/>
                    </a:ext>
                  </a:extLst>
                </a:gridCol>
                <a:gridCol w="1706028">
                  <a:extLst>
                    <a:ext uri="{9D8B030D-6E8A-4147-A177-3AD203B41FA5}">
                      <a16:colId xmlns:a16="http://schemas.microsoft.com/office/drawing/2014/main" val="1588371066"/>
                    </a:ext>
                  </a:extLst>
                </a:gridCol>
                <a:gridCol w="1613610">
                  <a:extLst>
                    <a:ext uri="{9D8B030D-6E8A-4147-A177-3AD203B41FA5}">
                      <a16:colId xmlns:a16="http://schemas.microsoft.com/office/drawing/2014/main" val="1585437610"/>
                    </a:ext>
                  </a:extLst>
                </a:gridCol>
              </a:tblGrid>
              <a:tr h="420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25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CAR+ T 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 T 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 T 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450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CAR+ T 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Neurologic toxicity (ICANS),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of CRS and/or ICANS,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Siltuximab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Anakinra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03918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Clinical Responses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683477894"/>
              </p:ext>
            </p:extLst>
          </p:nvPr>
        </p:nvGraphicFramePr>
        <p:xfrm>
          <a:off x="522288" y="1598746"/>
          <a:ext cx="11236325" cy="2590912"/>
        </p:xfrm>
        <a:graphic>
          <a:graphicData uri="http://schemas.openxmlformats.org/drawingml/2006/table">
            <a:tbl>
              <a:tblPr/>
              <a:tblGrid>
                <a:gridCol w="2612493">
                  <a:extLst>
                    <a:ext uri="{9D8B030D-6E8A-4147-A177-3AD203B41FA5}">
                      <a16:colId xmlns:a16="http://schemas.microsoft.com/office/drawing/2014/main" val="20000"/>
                    </a:ext>
                  </a:extLst>
                </a:gridCol>
                <a:gridCol w="2052673">
                  <a:extLst>
                    <a:ext uri="{9D8B030D-6E8A-4147-A177-3AD203B41FA5}">
                      <a16:colId xmlns:a16="http://schemas.microsoft.com/office/drawing/2014/main" val="20001"/>
                    </a:ext>
                  </a:extLst>
                </a:gridCol>
                <a:gridCol w="2052673">
                  <a:extLst>
                    <a:ext uri="{9D8B030D-6E8A-4147-A177-3AD203B41FA5}">
                      <a16:colId xmlns:a16="http://schemas.microsoft.com/office/drawing/2014/main" val="20004"/>
                    </a:ext>
                  </a:extLst>
                </a:gridCol>
                <a:gridCol w="2185903">
                  <a:extLst>
                    <a:ext uri="{9D8B030D-6E8A-4147-A177-3AD203B41FA5}">
                      <a16:colId xmlns:a16="http://schemas.microsoft.com/office/drawing/2014/main" val="1588371066"/>
                    </a:ext>
                  </a:extLst>
                </a:gridCol>
                <a:gridCol w="2332583">
                  <a:extLst>
                    <a:ext uri="{9D8B030D-6E8A-4147-A177-3AD203B41FA5}">
                      <a16:colId xmlns:a16="http://schemas.microsoft.com/office/drawing/2014/main" val="1585437610"/>
                    </a:ext>
                  </a:extLst>
                </a:gridCol>
              </a:tblGrid>
              <a:tr h="420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25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CAR+ T-Cells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CAR+ T-Cells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150 x 10</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CAR+ T-Cells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450 x 10</a:t>
                      </a:r>
                      <a:r>
                        <a:rPr kumimoji="0" lang="en-US" sz="1600" b="1" i="0" u="none" strike="noStrike" cap="none" normalizeH="0" baseline="30000" dirty="0">
                          <a:ln>
                            <a:noFill/>
                          </a:ln>
                          <a:solidFill>
                            <a:schemeClr val="tx1"/>
                          </a:solidFill>
                          <a:effectLst/>
                          <a:latin typeface="Calibri" panose="020F0502020204030204" pitchFamily="34" charset="0"/>
                        </a:rPr>
                        <a:t>6</a:t>
                      </a:r>
                      <a:r>
                        <a:rPr kumimoji="0" lang="en-US" sz="1600" b="1" i="0" u="none" strike="noStrike" cap="none" normalizeH="0" baseline="0" dirty="0">
                          <a:ln>
                            <a:noFill/>
                          </a:ln>
                          <a:solidFill>
                            <a:schemeClr val="tx1"/>
                          </a:solidFill>
                          <a:effectLst/>
                          <a:latin typeface="Calibri" panose="020F0502020204030204" pitchFamily="34" charset="0"/>
                        </a:rPr>
                        <a:t> CAR+ T-Cells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Minimal response or better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47433">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MRD negativity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5347149"/>
                  </a:ext>
                </a:extLst>
              </a:tr>
            </a:tbl>
          </a:graphicData>
        </a:graphic>
      </p:graphicFrame>
      <p:graphicFrame>
        <p:nvGraphicFramePr>
          <p:cNvPr id="14" name="Group 3">
            <a:extLst>
              <a:ext uri="{FF2B5EF4-FFF2-40B4-BE49-F238E27FC236}">
                <a16:creationId xmlns:a16="http://schemas.microsoft.com/office/drawing/2014/main" id="{A4EC9E41-7A81-40A4-BCF9-6FB66A9C4645}"/>
              </a:ext>
            </a:extLst>
          </p:cNvPr>
          <p:cNvGraphicFramePr>
            <a:graphicFrameLocks/>
          </p:cNvGraphicFramePr>
          <p:nvPr>
            <p:extLst>
              <p:ext uri="{D42A27DB-BD31-4B8C-83A1-F6EECF244321}">
                <p14:modId xmlns:p14="http://schemas.microsoft.com/office/powerpoint/2010/main" val="2104746171"/>
              </p:ext>
            </p:extLst>
          </p:nvPr>
        </p:nvGraphicFramePr>
        <p:xfrm>
          <a:off x="2488935" y="4345326"/>
          <a:ext cx="7231221" cy="1585024"/>
        </p:xfrm>
        <a:graphic>
          <a:graphicData uri="http://schemas.openxmlformats.org/drawingml/2006/table">
            <a:tbl>
              <a:tblPr/>
              <a:tblGrid>
                <a:gridCol w="2040240">
                  <a:extLst>
                    <a:ext uri="{9D8B030D-6E8A-4147-A177-3AD203B41FA5}">
                      <a16:colId xmlns:a16="http://schemas.microsoft.com/office/drawing/2014/main" val="20000"/>
                    </a:ext>
                  </a:extLst>
                </a:gridCol>
                <a:gridCol w="2465798">
                  <a:extLst>
                    <a:ext uri="{9D8B030D-6E8A-4147-A177-3AD203B41FA5}">
                      <a16:colId xmlns:a16="http://schemas.microsoft.com/office/drawing/2014/main" val="20001"/>
                    </a:ext>
                  </a:extLst>
                </a:gridCol>
                <a:gridCol w="2725183">
                  <a:extLst>
                    <a:ext uri="{9D8B030D-6E8A-4147-A177-3AD203B41FA5}">
                      <a16:colId xmlns:a16="http://schemas.microsoft.com/office/drawing/2014/main" val="20004"/>
                    </a:ext>
                  </a:extLst>
                </a:gridCol>
              </a:tblGrid>
              <a:tr h="4022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BCMA-Targeted Tx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Prior CAR T-Cell Tx</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MRD negativity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975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MCARH109 Expansion and Persistence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sp>
        <p:nvSpPr>
          <p:cNvPr id="10" name="Content Placeholder 2">
            <a:extLst>
              <a:ext uri="{FF2B5EF4-FFF2-40B4-BE49-F238E27FC236}">
                <a16:creationId xmlns:a16="http://schemas.microsoft.com/office/drawing/2014/main" id="{B71431F6-2C9F-AE41-B717-80E9761C3518}"/>
              </a:ext>
            </a:extLst>
          </p:cNvPr>
          <p:cNvSpPr>
            <a:spLocks noGrp="1"/>
          </p:cNvSpPr>
          <p:nvPr>
            <p:ph idx="1"/>
          </p:nvPr>
        </p:nvSpPr>
        <p:spPr>
          <a:xfrm>
            <a:off x="604675" y="1513047"/>
            <a:ext cx="10877529" cy="1264443"/>
          </a:xfrm>
        </p:spPr>
        <p:txBody>
          <a:bodyPr/>
          <a:lstStyle/>
          <a:p>
            <a:r>
              <a:rPr lang="en-US" sz="2400" dirty="0"/>
              <a:t>Robust expansion of MCARH109 observed for all doses examined, with the highest expansion at 450 x 10</a:t>
            </a:r>
            <a:r>
              <a:rPr lang="en-US" sz="2400" baseline="30000" dirty="0"/>
              <a:t>6 </a:t>
            </a:r>
            <a:r>
              <a:rPr lang="en-US" sz="2400" dirty="0"/>
              <a:t>dose</a:t>
            </a:r>
          </a:p>
          <a:p>
            <a:r>
              <a:rPr lang="en-US" sz="2400" dirty="0"/>
              <a:t>CAR+ T-cells detected in blood in 100% of patients with available samples over time</a:t>
            </a:r>
          </a:p>
          <a:p>
            <a:endParaRPr lang="en-US" sz="2400" dirty="0"/>
          </a:p>
        </p:txBody>
      </p:sp>
      <p:graphicFrame>
        <p:nvGraphicFramePr>
          <p:cNvPr id="13" name="Group 3">
            <a:extLst>
              <a:ext uri="{FF2B5EF4-FFF2-40B4-BE49-F238E27FC236}">
                <a16:creationId xmlns:a16="http://schemas.microsoft.com/office/drawing/2014/main" id="{B3337FCA-8BAD-EB49-A2A2-FD8E6F491853}"/>
              </a:ext>
            </a:extLst>
          </p:cNvPr>
          <p:cNvGraphicFramePr>
            <a:graphicFrameLocks/>
          </p:cNvGraphicFramePr>
          <p:nvPr>
            <p:extLst>
              <p:ext uri="{D42A27DB-BD31-4B8C-83A1-F6EECF244321}">
                <p14:modId xmlns:p14="http://schemas.microsoft.com/office/powerpoint/2010/main" val="546544440"/>
              </p:ext>
            </p:extLst>
          </p:nvPr>
        </p:nvGraphicFramePr>
        <p:xfrm>
          <a:off x="719715" y="3089871"/>
          <a:ext cx="10762488" cy="1981280"/>
        </p:xfrm>
        <a:graphic>
          <a:graphicData uri="http://schemas.openxmlformats.org/drawingml/2006/table">
            <a:tbl>
              <a:tblPr/>
              <a:tblGrid>
                <a:gridCol w="4903327">
                  <a:extLst>
                    <a:ext uri="{9D8B030D-6E8A-4147-A177-3AD203B41FA5}">
                      <a16:colId xmlns:a16="http://schemas.microsoft.com/office/drawing/2014/main" val="20000"/>
                    </a:ext>
                  </a:extLst>
                </a:gridCol>
                <a:gridCol w="5859161">
                  <a:extLst>
                    <a:ext uri="{9D8B030D-6E8A-4147-A177-3AD203B41FA5}">
                      <a16:colId xmlns:a16="http://schemas.microsoft.com/office/drawing/2014/main" val="2432423823"/>
                    </a:ext>
                  </a:extLst>
                </a:gridCol>
              </a:tblGrid>
              <a:tr h="180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Time Post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Patients With Detectable CAR+ T-Cells,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48493014"/>
                  </a:ext>
                </a:extLst>
              </a:tr>
              <a:tr h="170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10/10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1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1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Wk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bl>
          </a:graphicData>
        </a:graphic>
      </p:graphicFrame>
    </p:spTree>
    <p:extLst>
      <p:ext uri="{BB962C8B-B14F-4D97-AF65-F5344CB8AC3E}">
        <p14:creationId xmlns:p14="http://schemas.microsoft.com/office/powerpoint/2010/main" val="1449400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MCARH109 in R/R MM: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200" dirty="0"/>
              <a:t>In this phase I first-in-class trial, the GPRC</a:t>
            </a:r>
            <a:r>
              <a:rPr lang="en-US" sz="2200" baseline="-25000" dirty="0"/>
              <a:t>5</a:t>
            </a:r>
            <a:r>
              <a:rPr lang="en-US" sz="2200" dirty="0"/>
              <a:t>D-targeted CAR T cell therapy MCARH109 demonstrated a promising safety profile in patients with heavily pretreated R/R MM</a:t>
            </a:r>
          </a:p>
          <a:p>
            <a:pPr lvl="1"/>
            <a:r>
              <a:rPr lang="en-US" sz="2000" dirty="0"/>
              <a:t>Low rate of high-grade CRS, only 1 neurologic toxicity</a:t>
            </a:r>
          </a:p>
          <a:p>
            <a:pPr lvl="1"/>
            <a:r>
              <a:rPr lang="en-US" sz="2000" dirty="0"/>
              <a:t>Limited on-target, off-tumor toxicities</a:t>
            </a:r>
          </a:p>
          <a:p>
            <a:r>
              <a:rPr lang="en-US" sz="2200" dirty="0"/>
              <a:t>High rates of clinical response (ORR: 69%) and BM MRD negativity (50%)</a:t>
            </a:r>
          </a:p>
          <a:p>
            <a:pPr lvl="1"/>
            <a:r>
              <a:rPr lang="en-US" sz="2000" dirty="0"/>
              <a:t>≥PR achieved in 80% and 75% of patients with previous BCMA-targeted therapy and CAR T-cell therapy, respectively</a:t>
            </a:r>
          </a:p>
          <a:p>
            <a:r>
              <a:rPr lang="en-US" sz="2200" dirty="0"/>
              <a:t>Robust expansion of MCARH109 observed for all doses examined and CAR+ T-cells detected in blood in 100% of patients with available samples over time</a:t>
            </a:r>
          </a:p>
          <a:p>
            <a:r>
              <a:rPr lang="en-US" sz="2200" dirty="0"/>
              <a:t>Dose escalation study ongoing, with higher treatment doses planned</a:t>
            </a:r>
          </a:p>
          <a:p>
            <a:endParaRPr lang="en-US" sz="2000" dirty="0"/>
          </a:p>
        </p:txBody>
      </p:sp>
      <p:sp>
        <p:nvSpPr>
          <p:cNvPr id="12" name="Text Box 15">
            <a:extLst>
              <a:ext uri="{FF2B5EF4-FFF2-40B4-BE49-F238E27FC236}">
                <a16:creationId xmlns:a16="http://schemas.microsoft.com/office/drawing/2014/main" id="{D048FB5D-5057-2D43-BBB1-E63DAFC75CE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Mailankody. ASH 2021. Abstr 827.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3E71837227F94C93874F534BD7A37D" ma:contentTypeVersion="1" ma:contentTypeDescription="Create a new document." ma:contentTypeScope="" ma:versionID="08be2b59473792a50635ebf7f5ea9833">
  <xsd:schema xmlns:xsd="http://www.w3.org/2001/XMLSchema" xmlns:xs="http://www.w3.org/2001/XMLSchema" xmlns:p="http://schemas.microsoft.com/office/2006/metadata/properties" xmlns:ns2="d54cbe69-32bd-412a-b004-9152f949605e" xmlns:ns3="b11249e6-699d-4eac-8a29-282f81c7b2aa" targetNamespace="http://schemas.microsoft.com/office/2006/metadata/properties" ma:root="true" ma:fieldsID="2d48c480f6e418d8794789368841f621" ns2:_="" ns3:_="">
    <xsd:import namespace="d54cbe69-32bd-412a-b004-9152f949605e"/>
    <xsd:import namespace="b11249e6-699d-4eac-8a29-282f81c7b2a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11249e6-699d-4eac-8a29-282f81c7b2a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56M7VY3CDVN5-141464159-2</_dlc_DocId>
    <_dlc_DocIdUrl xmlns="d54cbe69-32bd-412a-b004-9152f949605e">
      <Url>https://intranet.clinicaloptions.com/mews/oncology/ONC_2021_ASH_CF_(PRP4549)/MM_827_Mailankody/_layouts/15/DocIdRedir.aspx?ID=56M7VY3CDVN5-141464159-2</Url>
      <Description>56M7VY3CDVN5-141464159-2</Description>
    </_dlc_DocIdUrl>
    <Document_x0020_Category xmlns="b11249e6-699d-4eac-8a29-282f81c7b2aa">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33B0D138-AA05-4E93-ABF6-4C60149CD5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11249e6-699d-4eac-8a29-282f81c7b2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purl.org/dc/terms/"/>
    <ds:schemaRef ds:uri="http://purl.org/dc/dcmitype/"/>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http://schemas.microsoft.com/office/infopath/2007/PartnerControls"/>
    <ds:schemaRef ds:uri="b11249e6-699d-4eac-8a29-282f81c7b2aa"/>
    <ds:schemaRef ds:uri="d54cbe69-32bd-412a-b004-9152f949605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6626</TotalTime>
  <Words>2371</Words>
  <Application>Microsoft Office PowerPoint</Application>
  <PresentationFormat>Widescreen</PresentationFormat>
  <Paragraphs>374</Paragraphs>
  <Slides>11</Slides>
  <Notes>11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11</vt:i4>
      </vt:variant>
    </vt:vector>
  </HeadingPairs>
  <TitlesOfParts>
    <vt:vector size="21" baseType="lpstr">
      <vt:lpstr>Arial</vt:lpstr>
      <vt:lpstr>Arial</vt:lpstr>
      <vt:lpstr>Calibri</vt:lpstr>
      <vt:lpstr>Times</vt:lpstr>
      <vt:lpstr>Wingdings</vt:lpstr>
      <vt:lpstr>2017_HTAA_Diabetes</vt:lpstr>
      <vt:lpstr>1_2017_HTAA_Diabetes</vt:lpstr>
      <vt:lpstr>2_2017_HTAA_Diabetes</vt:lpstr>
      <vt:lpstr>3_2017_HTAA_Diabetes</vt:lpstr>
      <vt:lpstr>4_2017_HTAA_Diabetes</vt:lpstr>
      <vt:lpstr>MCARH109, a GPCRC5D-Targeted CAR T-Cell Therapy, in Relapsed/Refractory MM:  A Phase I First-in-Class Trial </vt:lpstr>
      <vt:lpstr>About These Slides</vt:lpstr>
      <vt:lpstr>MCARH109 in R/R MM: Background</vt:lpstr>
      <vt:lpstr>MCARH109 in R/R MM: Study Design</vt:lpstr>
      <vt:lpstr>MCARH109 in R/R MM: Baseline Characteristics</vt:lpstr>
      <vt:lpstr>MCARH109 in R/R MM: Safety</vt:lpstr>
      <vt:lpstr>MCARH109 in R/R MM: CRS and Neurologic Toxicity</vt:lpstr>
      <vt:lpstr>MCARH109 in R/R MM: Clinical Responses</vt:lpstr>
      <vt:lpstr>MCARH109 in R/R MM: MCARH109 Expansion and Persistence </vt:lpstr>
      <vt:lpstr>MCARH109 in R/R MM: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MCARH109, a GPCRC5D-Targeted CAR T-Cell Therapy, in Relapsed/Refractory MM: A Phase I First-in-Class Trial</dc:title>
  <dc:creator>Preferred User</dc:creator>
  <cp:lastModifiedBy>nkolenko@clinicaloptions.com</cp:lastModifiedBy>
  <cp:revision>701</cp:revision>
  <cp:lastPrinted>2016-09-26T20:21:49Z</cp:lastPrinted>
  <dcterms:created xsi:type="dcterms:W3CDTF">2005-05-27T15:08:01Z</dcterms:created>
  <dcterms:modified xsi:type="dcterms:W3CDTF">2021-12-20T19:48:37Z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3e0b34b2-bc7e-4ffd-8de2-3a729eeed936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0x010100B83E71837227F94C93874F534BD7A37D</vt:lpwstr>
  </property>
</Properties>
</file>