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23"/>
  </p:notesMasterIdLst>
  <p:handoutMasterIdLst>
    <p:handoutMasterId r:id="rId24"/>
  </p:handoutMasterIdLst>
  <p:sldIdLst>
    <p:sldId id="321" r:id="rId8"/>
    <p:sldId id="308" r:id="rId9"/>
    <p:sldId id="544" r:id="rId10"/>
    <p:sldId id="545" r:id="rId11"/>
    <p:sldId id="552" r:id="rId12"/>
    <p:sldId id="554" r:id="rId13"/>
    <p:sldId id="555" r:id="rId14"/>
    <p:sldId id="556" r:id="rId15"/>
    <p:sldId id="561" r:id="rId16"/>
    <p:sldId id="557" r:id="rId17"/>
    <p:sldId id="559" r:id="rId18"/>
    <p:sldId id="560" r:id="rId19"/>
    <p:sldId id="558" r:id="rId20"/>
    <p:sldId id="549" r:id="rId21"/>
    <p:sldId id="553" r:id="rId22"/>
  </p:sldIdLst>
  <p:sldSz cx="12192000" cy="6858000"/>
  <p:notesSz cx="7315200" cy="9601200"/>
  <p:custDataLst>
    <p:tags r:id="rId25"/>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5" clrIdx="14">
    <p:extLst>
      <p:ext uri="{19B8F6BF-5375-455C-9EA6-DF929625EA0E}">
        <p15:presenceInfo xmlns:p15="http://schemas.microsoft.com/office/powerpoint/2012/main" userId="aboecler@clinicaloptions.com" providerId="None"/>
      </p:ext>
    </p:extLst>
  </p:cmAuthor>
  <p:cmAuthor id="16" name="Nicola Hanson" initials="NH" lastIdx="9" clrIdx="15">
    <p:extLst>
      <p:ext uri="{19B8F6BF-5375-455C-9EA6-DF929625EA0E}">
        <p15:presenceInfo xmlns:p15="http://schemas.microsoft.com/office/powerpoint/2012/main" userId="S::nhanson@clinicaloptions.com::39599e68-50f4-4fbb-a55c-98dd65373d6e" providerId="AD"/>
      </p:ext>
    </p:extLst>
  </p:cmAuthor>
  <p:cmAuthor id="17" name="Gordon Kelley" initials="GK" lastIdx="11" clrIdx="16">
    <p:extLst>
      <p:ext uri="{19B8F6BF-5375-455C-9EA6-DF929625EA0E}">
        <p15:presenceInfo xmlns:p15="http://schemas.microsoft.com/office/powerpoint/2012/main" userId="S::gkelley@clinicaloptions.com::7e3d11cf-7436-4611-80d7-51121a63678e" providerId="AD"/>
      </p:ext>
    </p:extLst>
  </p:cmAuthor>
  <p:cmAuthor id="18" name="Rachael Andrie" initials="RA" lastIdx="8" clrIdx="17">
    <p:extLst>
      <p:ext uri="{19B8F6BF-5375-455C-9EA6-DF929625EA0E}">
        <p15:presenceInfo xmlns:p15="http://schemas.microsoft.com/office/powerpoint/2012/main" userId="S::randrie@clinicaloptions.com::311027c1-cf79-416d-b346-5f38dcd95c1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87649" autoAdjust="0"/>
  </p:normalViewPr>
  <p:slideViewPr>
    <p:cSldViewPr snapToGrid="0">
      <p:cViewPr varScale="1">
        <p:scale>
          <a:sx n="58" d="100"/>
          <a:sy n="58" d="100"/>
        </p:scale>
        <p:origin x="964" y="5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handoutMaster" Target="handoutMasters/handoutMaster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456079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t>
            </a:r>
            <a:r>
              <a:rPr lang="en-US" altLang="en-US" sz="1200" i="1" dirty="0"/>
              <a:t>KMT2Ar, KMT2A-rearranged; NPM1m, NPM1-mutated, </a:t>
            </a:r>
            <a:r>
              <a:rPr lang="en-US" i="1" dirty="0"/>
              <a:t>OS, overall survival;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4135817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t>
            </a:r>
            <a:r>
              <a:rPr lang="en-US" altLang="en-US" sz="1200" i="1" dirty="0"/>
              <a:t>KMT2Ar, KMT2A-rearranged; </a:t>
            </a:r>
            <a:r>
              <a:rPr lang="en-US" i="1" dirty="0"/>
              <a:t>MTD, maximum tolerated dose; </a:t>
            </a:r>
            <a:r>
              <a:rPr lang="en-US" altLang="en-US" sz="1200" i="1" dirty="0"/>
              <a:t>NPM1m, NPM1-mutated; </a:t>
            </a:r>
            <a:r>
              <a:rPr lang="en-US" i="1" dirty="0"/>
              <a:t>OS, overall survival; PK/PD, pharmacokinetics/pharmacodynamics; RFS, relapse-free survival; RP2D, recommended phase II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205634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 Cooperative Oncology Group performance status; </a:t>
            </a:r>
            <a:r>
              <a:rPr lang="en-US" altLang="en-US" sz="1200" i="1" dirty="0"/>
              <a:t>KMT2Ar, KMT2A-rearranged; NPM1m, NPM1-mutated; </a:t>
            </a:r>
            <a:r>
              <a:rPr lang="en-US" i="1" dirty="0"/>
              <a:t>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1270660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4033242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remission; </a:t>
            </a:r>
            <a:r>
              <a:rPr lang="en-US" altLang="en-US" sz="1200" i="1" dirty="0"/>
              <a:t>KMT2Ar, KMT2A-rearranged; </a:t>
            </a:r>
            <a:r>
              <a:rPr lang="en-US" i="1" dirty="0"/>
              <a:t>MLFS, morphologic leukemia-free survival; NE/ND, not estimable/not determined; </a:t>
            </a:r>
            <a:r>
              <a:rPr lang="en-US" altLang="en-US" sz="1200" i="1" dirty="0"/>
              <a:t>NPM1m, NPM1-mutated; </a:t>
            </a:r>
            <a:r>
              <a:rPr lang="en-US" i="1" dirty="0"/>
              <a:t>PD, progressive disease;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429654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PS, Eastern Cooperative Oncology Group performance status; </a:t>
            </a:r>
            <a:r>
              <a:rPr lang="en-US" altLang="en-US" sz="1200" i="1" dirty="0"/>
              <a:t>KMT2Ar, KMT2A-rearranged; NPM1m, NPM1-mutated; </a:t>
            </a:r>
            <a:r>
              <a:rPr lang="en-US" i="1" dirty="0"/>
              <a:t>SCT, stem cell transplant.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54112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PD, progressive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955429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KMT2Ar, KMT2A-rearranged; NPM1m, NPM1-mutated; </a:t>
            </a:r>
            <a:r>
              <a:rPr lang="en-US" i="1" dirty="0"/>
              <a:t>TEAE, treatment-emergent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707342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i="1" dirty="0"/>
              <a:t>KMT2Ar, KMT2A-rearranged; NPM1m, NPM1-mutated; </a:t>
            </a:r>
            <a:r>
              <a:rPr lang="en-US" i="1" dirty="0"/>
              <a:t>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0250589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remission; CRc, composite complete remission; CRh, complete remission with incomplete hematologic recovery; CRi, complete remission with incomplete hematologic recovery; CRp, complete remission with incomplete platelet recovery; </a:t>
            </a:r>
            <a:r>
              <a:rPr lang="en-US" altLang="en-US" sz="1200" i="1" dirty="0"/>
              <a:t>KMT2Ar, KMT2A-rearranged; </a:t>
            </a:r>
            <a:r>
              <a:rPr lang="en-US" i="1" dirty="0"/>
              <a:t>MLFS, morphologic leukemia-free survival; MRD, measurable residual disease; </a:t>
            </a:r>
            <a:r>
              <a:rPr lang="en-US" altLang="en-US" sz="1200" i="1" dirty="0"/>
              <a:t>NPM1m, NPM1-mutated; </a:t>
            </a:r>
            <a:r>
              <a:rPr lang="en-US" i="1" dirty="0"/>
              <a:t>ORR, overall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411360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CR, complete remission; CRh, complete remission with incomplete hematologic recovery; CRi, complete remission with incomplete hematologic recovery; CRp, complete remission with incomplete platelet recovery; </a:t>
            </a:r>
            <a:r>
              <a:rPr lang="en-US" altLang="en-US" sz="1200" i="1" dirty="0"/>
              <a:t>KMT2Ar, KMT2A-rearranged; </a:t>
            </a:r>
            <a:r>
              <a:rPr lang="en-US" i="1" dirty="0"/>
              <a:t>MLFS, morphologic leukemia-free survival; NE/ND, not estimable/not determined; </a:t>
            </a:r>
            <a:r>
              <a:rPr lang="en-US" altLang="en-US" sz="1200" i="1" dirty="0"/>
              <a:t>NPM1m, NPM1-mutated; </a:t>
            </a:r>
            <a:r>
              <a:rPr lang="en-US" i="1" dirty="0"/>
              <a:t>PD, progressive disease; SD, stable disease.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804882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CR, complete remission; </a:t>
            </a:r>
            <a:r>
              <a:rPr lang="en-US" altLang="en-US" sz="1200" i="1" dirty="0"/>
              <a:t>KMT2Ar, KMT2A-rearranged; NPM1m, NPM1-mutated; </a:t>
            </a:r>
            <a:r>
              <a:rPr lang="en-US" i="1" dirty="0"/>
              <a:t>R/R, relapsed/refractory.</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194619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KOMET-001: First-in-Human Study of </a:t>
            </a:r>
            <a:br>
              <a:rPr lang="en-US" altLang="en-US" sz="4000" dirty="0"/>
            </a:br>
            <a:r>
              <a:rPr lang="en-US" altLang="en-US" sz="4000" dirty="0"/>
              <a:t>Ziftomenib, a Novel KMT2A-Menin Inhibitor, </a:t>
            </a:r>
            <a:br>
              <a:rPr lang="en-US" altLang="en-US" sz="4000" dirty="0"/>
            </a:br>
            <a:r>
              <a:rPr lang="en-US" altLang="en-US" sz="4000" dirty="0"/>
              <a:t>in Relapsed/Refractory AML</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AstraZeneca, Amgen,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KOMET-001: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i="1" dirty="0"/>
              <a:t>KMT2A </a:t>
            </a:r>
            <a:r>
              <a:rPr lang="en-US" altLang="en-US" sz="2400" dirty="0"/>
              <a:t>(ie, </a:t>
            </a:r>
            <a:r>
              <a:rPr lang="en-US" altLang="en-US" sz="2400" i="1" dirty="0"/>
              <a:t>MLL</a:t>
            </a:r>
            <a:r>
              <a:rPr lang="en-US" altLang="en-US" sz="2400" dirty="0"/>
              <a:t>)</a:t>
            </a:r>
            <a:r>
              <a:rPr lang="en-US" altLang="en-US" sz="2400" i="1" dirty="0"/>
              <a:t> </a:t>
            </a:r>
            <a:r>
              <a:rPr lang="en-US" altLang="en-US" sz="2400" dirty="0"/>
              <a:t>rearrangements (~5%-10% of AML) and </a:t>
            </a:r>
            <a:r>
              <a:rPr lang="en-US" altLang="en-US" sz="2400" i="1" dirty="0"/>
              <a:t>NPM1</a:t>
            </a:r>
            <a:r>
              <a:rPr lang="en-US" altLang="en-US" sz="2400" dirty="0"/>
              <a:t> mutations (30% of AML) are founding events in the development of AML</a:t>
            </a:r>
            <a:r>
              <a:rPr lang="en-US" altLang="en-US" sz="2400" baseline="30000" dirty="0"/>
              <a:t>1</a:t>
            </a:r>
          </a:p>
          <a:p>
            <a:pPr lvl="1"/>
            <a:r>
              <a:rPr lang="en-US" altLang="en-US" sz="2200" dirty="0"/>
              <a:t>KMT2Ar, menin, and NPM1m interact to cause epigenetic dysregulation in AML</a:t>
            </a:r>
            <a:r>
              <a:rPr lang="en-US" altLang="en-US" sz="2200" baseline="30000" dirty="0"/>
              <a:t>2</a:t>
            </a:r>
            <a:endParaRPr lang="en-US" altLang="en-US" sz="2200" dirty="0"/>
          </a:p>
          <a:p>
            <a:r>
              <a:rPr lang="en-US" altLang="en-US" sz="2400" i="1" dirty="0"/>
              <a:t>NPM1-</a:t>
            </a:r>
            <a:r>
              <a:rPr lang="en-US" altLang="en-US" sz="2400" dirty="0"/>
              <a:t>mutated AML and </a:t>
            </a:r>
            <a:r>
              <a:rPr lang="en-US" altLang="en-US" sz="2400" i="1" dirty="0"/>
              <a:t>KMT2A</a:t>
            </a:r>
            <a:r>
              <a:rPr lang="en-US" altLang="en-US" sz="2400" dirty="0"/>
              <a:t>-rearranged AML are associated with poor prognosis and represent an unmet need for new therapies</a:t>
            </a:r>
            <a:r>
              <a:rPr lang="en-US" altLang="en-US" sz="2400" baseline="30000" dirty="0"/>
              <a:t>1,3-5</a:t>
            </a:r>
          </a:p>
          <a:p>
            <a:pPr lvl="1"/>
            <a:r>
              <a:rPr lang="en-US" altLang="en-US" sz="2200" dirty="0"/>
              <a:t>5-yr OS for </a:t>
            </a:r>
            <a:r>
              <a:rPr lang="en-US" altLang="en-US" sz="2200" i="1" dirty="0"/>
              <a:t>NPM1</a:t>
            </a:r>
            <a:r>
              <a:rPr lang="en-US" altLang="en-US" sz="2200" dirty="0"/>
              <a:t>-mutated AML: ~50%</a:t>
            </a:r>
            <a:r>
              <a:rPr lang="en-US" altLang="en-US" sz="2200" baseline="30000" dirty="0"/>
              <a:t>3</a:t>
            </a:r>
          </a:p>
          <a:p>
            <a:pPr lvl="1"/>
            <a:r>
              <a:rPr lang="en-US" altLang="en-US" sz="2200" dirty="0"/>
              <a:t>5-yr OS for </a:t>
            </a:r>
            <a:r>
              <a:rPr lang="en-US" altLang="en-US" sz="2200" i="1" dirty="0"/>
              <a:t>KMT2a</a:t>
            </a:r>
            <a:r>
              <a:rPr lang="en-US" altLang="en-US" sz="2200" dirty="0"/>
              <a:t>-rearranged AML: &lt;20%</a:t>
            </a:r>
            <a:r>
              <a:rPr lang="en-US" altLang="en-US" sz="2200" baseline="30000" dirty="0"/>
              <a:t>4,5</a:t>
            </a:r>
          </a:p>
          <a:p>
            <a:r>
              <a:rPr lang="en-US" altLang="en-US" sz="2400" dirty="0"/>
              <a:t>Ziftomenib (KO-539): novel inhibitor of KMT2A-menin interaction</a:t>
            </a:r>
            <a:r>
              <a:rPr lang="en-US" altLang="en-US" sz="2400" baseline="30000" dirty="0"/>
              <a:t>6</a:t>
            </a:r>
          </a:p>
          <a:p>
            <a:r>
              <a:rPr lang="en-US" altLang="en-US" sz="2400" dirty="0"/>
              <a:t>Current phase Ia/Ib analysis reports safety and efficacy of ziftomenib in R/R AML</a:t>
            </a:r>
            <a:r>
              <a:rPr lang="en-US" altLang="en-US" sz="2400" baseline="30000" dirty="0"/>
              <a:t>6</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081558"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Döhner. Blood. 2017;129:424. 2. Kühn. Cancer Discov. 2016; 6: 1166. 3. Angenendt. J Clin Oncol. 2019;37:2632. 4. Issa. Blood Cancer J. 2021;11:162. 5. Vetro. Cancer Genet. 2020;240:15. 6. Erba. ASH 2022. Abstr 64.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r>
              <a:rPr lang="en-US" sz="1200" b="0" spc="-10" dirty="0">
                <a:solidFill>
                  <a:schemeClr val="bg2"/>
                </a:solidFill>
                <a:latin typeface="Calibri" panose="020F0502020204030204" pitchFamily="34" charset="0"/>
              </a:rPr>
              <a:t>NCT04067336. </a:t>
            </a:r>
            <a:endParaRPr lang="en-US" altLang="en-US" sz="1200" b="0" spc="-10" dirty="0">
              <a:solidFill>
                <a:schemeClr val="bg2"/>
              </a:solidFill>
              <a:latin typeface="Calibri" panose="020F0502020204030204" pitchFamily="34" charset="0"/>
            </a:endParaRPr>
          </a:p>
        </p:txBody>
      </p:sp>
      <p:sp>
        <p:nvSpPr>
          <p:cNvPr id="8" name="Text Box 45">
            <a:extLst>
              <a:ext uri="{FF2B5EF4-FFF2-40B4-BE49-F238E27FC236}">
                <a16:creationId xmlns:a16="http://schemas.microsoft.com/office/drawing/2014/main" id="{4AB085C4-881E-2DBC-1359-F5CB229C703D}"/>
              </a:ext>
            </a:extLst>
          </p:cNvPr>
          <p:cNvSpPr txBox="1">
            <a:spLocks noChangeArrowheads="1"/>
          </p:cNvSpPr>
          <p:nvPr/>
        </p:nvSpPr>
        <p:spPr bwMode="auto">
          <a:xfrm>
            <a:off x="914307" y="3207451"/>
            <a:ext cx="17495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 patients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with R/R AML </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(planned N = 60)</a:t>
            </a:r>
            <a:endParaRPr lang="en-US" altLang="en-US" sz="1800" b="0" dirty="0">
              <a:solidFill>
                <a:schemeClr val="bg1"/>
              </a:solidFill>
              <a:latin typeface="Calibri" panose="020F0502020204030204" pitchFamily="34" charset="0"/>
            </a:endParaRPr>
          </a:p>
        </p:txBody>
      </p:sp>
      <p:sp>
        <p:nvSpPr>
          <p:cNvPr id="11" name="Content Placeholder 2">
            <a:extLst>
              <a:ext uri="{FF2B5EF4-FFF2-40B4-BE49-F238E27FC236}">
                <a16:creationId xmlns:a16="http://schemas.microsoft.com/office/drawing/2014/main" id="{90D649AA-F42E-4D9D-2382-1007A501B4AC}"/>
              </a:ext>
            </a:extLst>
          </p:cNvPr>
          <p:cNvSpPr>
            <a:spLocks noGrp="1"/>
          </p:cNvSpPr>
          <p:nvPr>
            <p:ph idx="1"/>
          </p:nvPr>
        </p:nvSpPr>
        <p:spPr>
          <a:xfrm>
            <a:off x="614835" y="1533368"/>
            <a:ext cx="10877529" cy="468966"/>
          </a:xfrm>
        </p:spPr>
        <p:txBody>
          <a:bodyPr/>
          <a:lstStyle/>
          <a:p>
            <a:pPr>
              <a:spcAft>
                <a:spcPts val="0"/>
              </a:spcAft>
            </a:pPr>
            <a:r>
              <a:rPr lang="en-US" sz="2400" dirty="0"/>
              <a:t>Open-label, first-in-human, phase I/II dose escalation/validation/expansion study</a:t>
            </a:r>
          </a:p>
          <a:p>
            <a:pPr lvl="1"/>
            <a:r>
              <a:rPr lang="en-US" sz="2200" dirty="0"/>
              <a:t>Current analysis reports phase Ia/phase Ib (data cutoff: October 24, 2022)</a:t>
            </a:r>
          </a:p>
        </p:txBody>
      </p:sp>
      <p:sp>
        <p:nvSpPr>
          <p:cNvPr id="12" name="Content Placeholder 2">
            <a:extLst>
              <a:ext uri="{FF2B5EF4-FFF2-40B4-BE49-F238E27FC236}">
                <a16:creationId xmlns:a16="http://schemas.microsoft.com/office/drawing/2014/main" id="{E33F8836-852E-5080-B551-2F718FF1DB0C}"/>
              </a:ext>
            </a:extLst>
          </p:cNvPr>
          <p:cNvSpPr txBox="1">
            <a:spLocks/>
          </p:cNvSpPr>
          <p:nvPr/>
        </p:nvSpPr>
        <p:spPr bwMode="auto">
          <a:xfrm>
            <a:off x="613002" y="4776012"/>
            <a:ext cx="5213138" cy="105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dirty="0"/>
              <a:t>Primary endpoints</a:t>
            </a:r>
          </a:p>
          <a:p>
            <a:pPr lvl="1">
              <a:spcAft>
                <a:spcPts val="0"/>
              </a:spcAft>
            </a:pPr>
            <a:r>
              <a:rPr lang="en-US" sz="2000" b="0" dirty="0"/>
              <a:t>Phase Ia: MTD, RP2D</a:t>
            </a:r>
          </a:p>
          <a:p>
            <a:pPr lvl="1"/>
            <a:r>
              <a:rPr lang="en-US" sz="2000" b="0" dirty="0"/>
              <a:t>Phase Ib: safety, minimal effective dose</a:t>
            </a:r>
          </a:p>
        </p:txBody>
      </p:sp>
      <p:sp>
        <p:nvSpPr>
          <p:cNvPr id="16" name="Text Box 45">
            <a:extLst>
              <a:ext uri="{FF2B5EF4-FFF2-40B4-BE49-F238E27FC236}">
                <a16:creationId xmlns:a16="http://schemas.microsoft.com/office/drawing/2014/main" id="{654B99B3-5087-1B11-D98A-FF4DCA4E34EB}"/>
              </a:ext>
            </a:extLst>
          </p:cNvPr>
          <p:cNvSpPr txBox="1">
            <a:spLocks noChangeArrowheads="1"/>
          </p:cNvSpPr>
          <p:nvPr/>
        </p:nvSpPr>
        <p:spPr bwMode="auto">
          <a:xfrm>
            <a:off x="6968610" y="2516179"/>
            <a:ext cx="38910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Phase 1b: Dose Validation/Expansion in </a:t>
            </a:r>
            <a:r>
              <a:rPr lang="en-GB" altLang="en-US" sz="1800" i="1" dirty="0">
                <a:solidFill>
                  <a:schemeClr val="bg1"/>
                </a:solidFill>
                <a:latin typeface="Calibri" panose="020F0502020204030204" pitchFamily="34" charset="0"/>
              </a:rPr>
              <a:t>KMT2A</a:t>
            </a:r>
            <a:r>
              <a:rPr lang="en-GB" altLang="en-US" sz="1800" dirty="0">
                <a:solidFill>
                  <a:schemeClr val="bg1"/>
                </a:solidFill>
                <a:latin typeface="Calibri" panose="020F0502020204030204" pitchFamily="34" charset="0"/>
              </a:rPr>
              <a:t>r or </a:t>
            </a:r>
            <a:r>
              <a:rPr lang="en-GB" altLang="en-US" sz="1800" i="1" dirty="0">
                <a:solidFill>
                  <a:schemeClr val="bg1"/>
                </a:solidFill>
                <a:latin typeface="Calibri" panose="020F0502020204030204" pitchFamily="34" charset="0"/>
              </a:rPr>
              <a:t>NPM1</a:t>
            </a:r>
            <a:r>
              <a:rPr lang="en-GB" altLang="en-US" sz="1800" dirty="0">
                <a:solidFill>
                  <a:schemeClr val="bg1"/>
                </a:solidFill>
                <a:latin typeface="Calibri" panose="020F0502020204030204" pitchFamily="34" charset="0"/>
              </a:rPr>
              <a:t>m</a:t>
            </a:r>
            <a:r>
              <a:rPr lang="en-GB" altLang="en-US" sz="1800" i="1" dirty="0">
                <a:solidFill>
                  <a:schemeClr val="bg1"/>
                </a:solidFill>
                <a:latin typeface="Calibri" panose="020F0502020204030204" pitchFamily="34" charset="0"/>
              </a:rPr>
              <a:t> </a:t>
            </a:r>
            <a:r>
              <a:rPr lang="en-GB" altLang="en-US" sz="1800" dirty="0">
                <a:solidFill>
                  <a:schemeClr val="bg1"/>
                </a:solidFill>
                <a:latin typeface="Calibri" panose="020F0502020204030204" pitchFamily="34" charset="0"/>
              </a:rPr>
              <a:t>AML</a:t>
            </a:r>
            <a:endParaRPr lang="en-US" altLang="en-US" sz="1800" dirty="0">
              <a:solidFill>
                <a:schemeClr val="bg1"/>
              </a:solidFill>
              <a:latin typeface="Calibri" panose="020F0502020204030204" pitchFamily="34" charset="0"/>
            </a:endParaRPr>
          </a:p>
        </p:txBody>
      </p:sp>
      <p:sp>
        <p:nvSpPr>
          <p:cNvPr id="17" name="Rectangle 49">
            <a:extLst>
              <a:ext uri="{FF2B5EF4-FFF2-40B4-BE49-F238E27FC236}">
                <a16:creationId xmlns:a16="http://schemas.microsoft.com/office/drawing/2014/main" id="{0C4D4C3F-63F8-9DCE-47B2-9967DB205616}"/>
              </a:ext>
            </a:extLst>
          </p:cNvPr>
          <p:cNvSpPr>
            <a:spLocks noChangeArrowheads="1"/>
          </p:cNvSpPr>
          <p:nvPr/>
        </p:nvSpPr>
        <p:spPr bwMode="auto">
          <a:xfrm>
            <a:off x="3117224" y="3120476"/>
            <a:ext cx="329184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Ziftomenib</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PO QD 28-Day Cycle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50-1000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30) </a:t>
            </a:r>
          </a:p>
        </p:txBody>
      </p:sp>
      <p:sp>
        <p:nvSpPr>
          <p:cNvPr id="18" name="Rectangle 50">
            <a:extLst>
              <a:ext uri="{FF2B5EF4-FFF2-40B4-BE49-F238E27FC236}">
                <a16:creationId xmlns:a16="http://schemas.microsoft.com/office/drawing/2014/main" id="{AD7573F9-AB0B-DE3C-7E35-EC037B2AB785}"/>
              </a:ext>
            </a:extLst>
          </p:cNvPr>
          <p:cNvSpPr>
            <a:spLocks noChangeArrowheads="1"/>
          </p:cNvSpPr>
          <p:nvPr/>
        </p:nvSpPr>
        <p:spPr bwMode="auto">
          <a:xfrm>
            <a:off x="7224144" y="3120476"/>
            <a:ext cx="3291840" cy="118872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800" b="1" dirty="0">
                <a:solidFill>
                  <a:schemeClr val="tx1"/>
                </a:solidFill>
                <a:latin typeface="Calibri" panose="020F0502020204030204" pitchFamily="34" charset="0"/>
              </a:rPr>
              <a:t>Ziftomenib</a:t>
            </a:r>
            <a:r>
              <a:rPr lang="en-US" altLang="en-US" sz="1800" dirty="0">
                <a:solidFill>
                  <a:schemeClr val="tx1"/>
                </a:solidFill>
                <a:latin typeface="Calibri" panose="020F0502020204030204" pitchFamily="34" charset="0"/>
              </a:rPr>
              <a:t> </a:t>
            </a:r>
            <a:r>
              <a:rPr lang="en-US" altLang="en-US" sz="1800" b="0" dirty="0">
                <a:solidFill>
                  <a:schemeClr val="tx1"/>
                </a:solidFill>
                <a:latin typeface="Calibri" panose="020F0502020204030204" pitchFamily="34" charset="0"/>
              </a:rPr>
              <a:t>PO QD 28-Day Cycle</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Cohort 1: 200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Cohort 2: 600 mg → expansion </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24)</a:t>
            </a:r>
          </a:p>
        </p:txBody>
      </p:sp>
      <p:sp>
        <p:nvSpPr>
          <p:cNvPr id="21" name="Text Box 45">
            <a:extLst>
              <a:ext uri="{FF2B5EF4-FFF2-40B4-BE49-F238E27FC236}">
                <a16:creationId xmlns:a16="http://schemas.microsoft.com/office/drawing/2014/main" id="{FEDE98A6-0561-41EA-CD5D-BDF404058D34}"/>
              </a:ext>
            </a:extLst>
          </p:cNvPr>
          <p:cNvSpPr txBox="1">
            <a:spLocks noChangeArrowheads="1"/>
          </p:cNvSpPr>
          <p:nvPr/>
        </p:nvSpPr>
        <p:spPr bwMode="auto">
          <a:xfrm>
            <a:off x="3344208" y="2516179"/>
            <a:ext cx="27549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dirty="0">
                <a:solidFill>
                  <a:schemeClr val="bg1"/>
                </a:solidFill>
                <a:latin typeface="Calibri" panose="020F0502020204030204" pitchFamily="34" charset="0"/>
              </a:rPr>
              <a:t>Phase 1a: Dose Escalation in All Comers</a:t>
            </a:r>
            <a:endParaRPr lang="en-US" altLang="en-US" sz="1800" dirty="0">
              <a:solidFill>
                <a:schemeClr val="bg1"/>
              </a:solidFill>
              <a:latin typeface="Calibri" panose="020F0502020204030204" pitchFamily="34" charset="0"/>
            </a:endParaRPr>
          </a:p>
        </p:txBody>
      </p:sp>
      <p:sp>
        <p:nvSpPr>
          <p:cNvPr id="2" name="Content Placeholder 2">
            <a:extLst>
              <a:ext uri="{FF2B5EF4-FFF2-40B4-BE49-F238E27FC236}">
                <a16:creationId xmlns:a16="http://schemas.microsoft.com/office/drawing/2014/main" id="{882EFFA8-F42B-2BF4-648A-861AD6084FEB}"/>
              </a:ext>
            </a:extLst>
          </p:cNvPr>
          <p:cNvSpPr txBox="1">
            <a:spLocks/>
          </p:cNvSpPr>
          <p:nvPr/>
        </p:nvSpPr>
        <p:spPr bwMode="auto">
          <a:xfrm>
            <a:off x="5883789" y="4776012"/>
            <a:ext cx="5598414" cy="105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2000" b="1" dirty="0"/>
              <a:t>Secondary endpoints</a:t>
            </a:r>
          </a:p>
          <a:p>
            <a:pPr lvl="1">
              <a:spcAft>
                <a:spcPts val="0"/>
              </a:spcAft>
            </a:pPr>
            <a:r>
              <a:rPr lang="en-US" sz="2000" b="0" dirty="0"/>
              <a:t>Phase Ia: safety, PK/PD, antitumor activity</a:t>
            </a:r>
          </a:p>
          <a:p>
            <a:pPr lvl="1"/>
            <a:r>
              <a:rPr lang="en-US" sz="2000" b="0" dirty="0"/>
              <a:t>Phase Ib: antitumor activity, transfusion independence, RFS, OS</a:t>
            </a:r>
          </a:p>
        </p:txBody>
      </p:sp>
      <p:cxnSp>
        <p:nvCxnSpPr>
          <p:cNvPr id="5" name="Straight Arrow Connector 4">
            <a:extLst>
              <a:ext uri="{FF2B5EF4-FFF2-40B4-BE49-F238E27FC236}">
                <a16:creationId xmlns:a16="http://schemas.microsoft.com/office/drawing/2014/main" id="{13082368-9530-B13F-2F7C-FBD805790817}"/>
              </a:ext>
            </a:extLst>
          </p:cNvPr>
          <p:cNvCxnSpPr/>
          <p:nvPr/>
        </p:nvCxnSpPr>
        <p:spPr bwMode="auto">
          <a:xfrm>
            <a:off x="2541730" y="3669116"/>
            <a:ext cx="395926" cy="0"/>
          </a:xfrm>
          <a:prstGeom prst="straightConnector1">
            <a:avLst/>
          </a:prstGeom>
          <a:noFill/>
          <a:ln w="28575" cap="flat" cmpd="sng" algn="ctr">
            <a:solidFill>
              <a:schemeClr val="bg1"/>
            </a:solidFill>
            <a:prstDash val="solid"/>
            <a:round/>
            <a:headEnd type="none" w="med" len="med"/>
            <a:tailEnd type="triangle"/>
          </a:ln>
          <a:effectLst/>
        </p:spPr>
      </p:cxnSp>
      <p:cxnSp>
        <p:nvCxnSpPr>
          <p:cNvPr id="6" name="Straight Arrow Connector 5">
            <a:extLst>
              <a:ext uri="{FF2B5EF4-FFF2-40B4-BE49-F238E27FC236}">
                <a16:creationId xmlns:a16="http://schemas.microsoft.com/office/drawing/2014/main" id="{B344984C-54A8-8A1D-EB88-886E696B05F8}"/>
              </a:ext>
            </a:extLst>
          </p:cNvPr>
          <p:cNvCxnSpPr/>
          <p:nvPr/>
        </p:nvCxnSpPr>
        <p:spPr bwMode="auto">
          <a:xfrm>
            <a:off x="6593003" y="3669116"/>
            <a:ext cx="395926"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Phase Ia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3256001708"/>
              </p:ext>
            </p:extLst>
          </p:nvPr>
        </p:nvGraphicFramePr>
        <p:xfrm>
          <a:off x="719138" y="1600200"/>
          <a:ext cx="10787062" cy="4114896"/>
        </p:xfrm>
        <a:graphic>
          <a:graphicData uri="http://schemas.openxmlformats.org/drawingml/2006/table">
            <a:tbl>
              <a:tblPr/>
              <a:tblGrid>
                <a:gridCol w="5426830">
                  <a:extLst>
                    <a:ext uri="{9D8B030D-6E8A-4147-A177-3AD203B41FA5}">
                      <a16:colId xmlns:a16="http://schemas.microsoft.com/office/drawing/2014/main" val="20000"/>
                    </a:ext>
                  </a:extLst>
                </a:gridCol>
                <a:gridCol w="5360232">
                  <a:extLst>
                    <a:ext uri="{9D8B030D-6E8A-4147-A177-3AD203B41FA5}">
                      <a16:colId xmlns:a16="http://schemas.microsoft.com/office/drawing/2014/main" val="20001"/>
                    </a:ext>
                  </a:extLst>
                </a:gridCol>
              </a:tblGrid>
              <a:tr h="2743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Patients (n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107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65.5 (22.0-85.0)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107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 (56.7)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0406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19 (63.3)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 (20.0)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4040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KMT2A</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KMT2A</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t>
                      </a:r>
                      <a:r>
                        <a:rPr kumimoji="0" lang="en-US"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 (33.3)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4 (13.3)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16 (53.3)</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776311">
                <a:tc>
                  <a:txBody>
                    <a:bodyPr/>
                    <a:lstStyle/>
                    <a:p>
                      <a:pPr marL="0" marR="0" lvl="0" indent="0" algn="l" defTabSz="914400" rtl="0" eaLnBrk="1" fontAlgn="base" latinLnBrk="0" hangingPunct="1">
                        <a:lnSpc>
                          <a:spcPct val="100000"/>
                        </a:lnSpc>
                        <a:spcBef>
                          <a:spcPct val="0"/>
                        </a:spcBef>
                        <a:spcAft>
                          <a:spcPts val="0"/>
                        </a:spcAft>
                        <a:buClrTx/>
                        <a:buSzTx/>
                        <a:buFont typeface="Wingdings" panose="05000000000000000000"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prior therapies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venetoclax,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SCT,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3.5 (1-9)</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22 (73.3)</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7 (23.3)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6054102"/>
                  </a:ext>
                </a:extLst>
              </a:tr>
            </a:tbl>
          </a:graphicData>
        </a:graphic>
      </p:graphicFrame>
    </p:spTree>
    <p:extLst>
      <p:ext uri="{BB962C8B-B14F-4D97-AF65-F5344CB8AC3E}">
        <p14:creationId xmlns:p14="http://schemas.microsoft.com/office/powerpoint/2010/main" val="16905570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KOMET-001</a:t>
            </a:r>
            <a:r>
              <a:rPr lang="en-US" dirty="0"/>
              <a:t>: Phase Ia Safety</a:t>
            </a:r>
            <a:endParaRPr lang="en-US" altLang="en-US" dirty="0"/>
          </a:p>
        </p:txBody>
      </p:sp>
      <p:sp>
        <p:nvSpPr>
          <p:cNvPr id="5" name="Content Placeholder 4">
            <a:extLst>
              <a:ext uri="{FF2B5EF4-FFF2-40B4-BE49-F238E27FC236}">
                <a16:creationId xmlns:a16="http://schemas.microsoft.com/office/drawing/2014/main" id="{5C843795-15C7-BF22-238B-1E9342D7D0D9}"/>
              </a:ext>
            </a:extLst>
          </p:cNvPr>
          <p:cNvSpPr>
            <a:spLocks noGrp="1"/>
          </p:cNvSpPr>
          <p:nvPr>
            <p:ph idx="1"/>
          </p:nvPr>
        </p:nvSpPr>
        <p:spPr>
          <a:xfrm>
            <a:off x="604675" y="4650342"/>
            <a:ext cx="10877529" cy="1447401"/>
          </a:xfrm>
        </p:spPr>
        <p:txBody>
          <a:bodyPr/>
          <a:lstStyle/>
          <a:p>
            <a:pPr>
              <a:spcAft>
                <a:spcPts val="0"/>
              </a:spcAft>
            </a:pPr>
            <a:r>
              <a:rPr lang="en-US" sz="2200" dirty="0"/>
              <a:t>No treatment-related QT/QTc prolongation</a:t>
            </a:r>
          </a:p>
          <a:p>
            <a:pPr>
              <a:spcAft>
                <a:spcPts val="0"/>
              </a:spcAft>
            </a:pPr>
            <a:r>
              <a:rPr lang="en-US" sz="2200" dirty="0"/>
              <a:t>2 dose-limiting toxicities </a:t>
            </a:r>
          </a:p>
          <a:p>
            <a:pPr lvl="1">
              <a:spcAft>
                <a:spcPts val="0"/>
              </a:spcAft>
            </a:pPr>
            <a:r>
              <a:rPr lang="en-US" sz="2000" dirty="0"/>
              <a:t>400 mg: pneumonitis and post-aspiration syndrome</a:t>
            </a:r>
          </a:p>
          <a:p>
            <a:pPr lvl="1">
              <a:spcAft>
                <a:spcPts val="0"/>
              </a:spcAft>
            </a:pPr>
            <a:r>
              <a:rPr lang="en-US" sz="2000" dirty="0"/>
              <a:t>1000 mg: differentiation syndrome (de-escalated to 800 mg per protocol)</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3812022208"/>
              </p:ext>
            </p:extLst>
          </p:nvPr>
        </p:nvGraphicFramePr>
        <p:xfrm>
          <a:off x="719138" y="1600200"/>
          <a:ext cx="10787060" cy="2926208"/>
        </p:xfrm>
        <a:graphic>
          <a:graphicData uri="http://schemas.openxmlformats.org/drawingml/2006/table">
            <a:tbl>
              <a:tblPr/>
              <a:tblGrid>
                <a:gridCol w="2267689">
                  <a:extLst>
                    <a:ext uri="{9D8B030D-6E8A-4147-A177-3AD203B41FA5}">
                      <a16:colId xmlns:a16="http://schemas.microsoft.com/office/drawing/2014/main" val="20000"/>
                    </a:ext>
                  </a:extLst>
                </a:gridCol>
                <a:gridCol w="1217053">
                  <a:extLst>
                    <a:ext uri="{9D8B030D-6E8A-4147-A177-3AD203B41FA5}">
                      <a16:colId xmlns:a16="http://schemas.microsoft.com/office/drawing/2014/main" val="20001"/>
                    </a:ext>
                  </a:extLst>
                </a:gridCol>
                <a:gridCol w="1217053">
                  <a:extLst>
                    <a:ext uri="{9D8B030D-6E8A-4147-A177-3AD203B41FA5}">
                      <a16:colId xmlns:a16="http://schemas.microsoft.com/office/drawing/2014/main" val="2831929691"/>
                    </a:ext>
                  </a:extLst>
                </a:gridCol>
                <a:gridCol w="1217053">
                  <a:extLst>
                    <a:ext uri="{9D8B030D-6E8A-4147-A177-3AD203B41FA5}">
                      <a16:colId xmlns:a16="http://schemas.microsoft.com/office/drawing/2014/main" val="1927779776"/>
                    </a:ext>
                  </a:extLst>
                </a:gridCol>
                <a:gridCol w="1217053">
                  <a:extLst>
                    <a:ext uri="{9D8B030D-6E8A-4147-A177-3AD203B41FA5}">
                      <a16:colId xmlns:a16="http://schemas.microsoft.com/office/drawing/2014/main" val="1987285590"/>
                    </a:ext>
                  </a:extLst>
                </a:gridCol>
                <a:gridCol w="1217053">
                  <a:extLst>
                    <a:ext uri="{9D8B030D-6E8A-4147-A177-3AD203B41FA5}">
                      <a16:colId xmlns:a16="http://schemas.microsoft.com/office/drawing/2014/main" val="1477706572"/>
                    </a:ext>
                  </a:extLst>
                </a:gridCol>
                <a:gridCol w="1217053">
                  <a:extLst>
                    <a:ext uri="{9D8B030D-6E8A-4147-A177-3AD203B41FA5}">
                      <a16:colId xmlns:a16="http://schemas.microsoft.com/office/drawing/2014/main" val="813618609"/>
                    </a:ext>
                  </a:extLst>
                </a:gridCol>
                <a:gridCol w="1217053">
                  <a:extLst>
                    <a:ext uri="{9D8B030D-6E8A-4147-A177-3AD203B41FA5}">
                      <a16:colId xmlns:a16="http://schemas.microsoft.com/office/drawing/2014/main" val="362803271"/>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 TEAEs, 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7">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altLang="en-US" sz="1600" b="1" dirty="0">
                          <a:solidFill>
                            <a:schemeClr val="tx1"/>
                          </a:solidFill>
                          <a:latin typeface="Calibri" panose="020F0502020204030204" pitchFamily="34" charset="0"/>
                        </a:rPr>
                        <a:t>Ziftomenib</a:t>
                      </a:r>
                      <a:endParaRPr kumimoji="0" lang="en-US" sz="1600" b="1" i="0" u="none" strike="noStrike" cap="none" normalizeH="0" baseline="0" dirty="0">
                        <a:ln>
                          <a:noFill/>
                        </a:ln>
                        <a:solidFill>
                          <a:schemeClr val="tx1"/>
                        </a:solidFill>
                        <a:effectLst/>
                        <a:latin typeface="Calibri" panose="020F0502020204030204" pitchFamily="34" charset="0"/>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053244263"/>
                  </a:ext>
                </a:extLst>
              </a:tr>
              <a:tr h="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 TEAEs, 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50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100 mg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200 mg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6)</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400 mg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600 mg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800 mg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1000 mg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(18.2)</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Pneumonia</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 (100.0)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(60.0)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(100.0)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(16.7)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(27.3)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(20.0)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6054102"/>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(33.3)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(9.1)</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17238018"/>
                  </a:ext>
                </a:extLst>
              </a:tr>
            </a:tbl>
          </a:graphicData>
        </a:graphic>
      </p:graphicFrame>
    </p:spTree>
    <p:extLst>
      <p:ext uri="{BB962C8B-B14F-4D97-AF65-F5344CB8AC3E}">
        <p14:creationId xmlns:p14="http://schemas.microsoft.com/office/powerpoint/2010/main" val="1030120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Phase Ia Antitumor Activity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385010766"/>
              </p:ext>
            </p:extLst>
          </p:nvPr>
        </p:nvGraphicFramePr>
        <p:xfrm>
          <a:off x="727076" y="1604964"/>
          <a:ext cx="10735055" cy="2752660"/>
        </p:xfrm>
        <a:graphic>
          <a:graphicData uri="http://schemas.openxmlformats.org/drawingml/2006/table">
            <a:tbl>
              <a:tblPr/>
              <a:tblGrid>
                <a:gridCol w="4112924">
                  <a:extLst>
                    <a:ext uri="{9D8B030D-6E8A-4147-A177-3AD203B41FA5}">
                      <a16:colId xmlns:a16="http://schemas.microsoft.com/office/drawing/2014/main" val="20000"/>
                    </a:ext>
                  </a:extLst>
                </a:gridCol>
                <a:gridCol w="2207377">
                  <a:extLst>
                    <a:ext uri="{9D8B030D-6E8A-4147-A177-3AD203B41FA5}">
                      <a16:colId xmlns:a16="http://schemas.microsoft.com/office/drawing/2014/main" val="20001"/>
                    </a:ext>
                  </a:extLst>
                </a:gridCol>
                <a:gridCol w="2207377">
                  <a:extLst>
                    <a:ext uri="{9D8B030D-6E8A-4147-A177-3AD203B41FA5}">
                      <a16:colId xmlns:a16="http://schemas.microsoft.com/office/drawing/2014/main" val="2831929691"/>
                    </a:ext>
                  </a:extLst>
                </a:gridCol>
                <a:gridCol w="2207377">
                  <a:extLst>
                    <a:ext uri="{9D8B030D-6E8A-4147-A177-3AD203B41FA5}">
                      <a16:colId xmlns:a16="http://schemas.microsoft.com/office/drawing/2014/main" val="1927779776"/>
                    </a:ext>
                  </a:extLst>
                </a:gridCol>
              </a:tblGrid>
              <a:tr h="43141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Best Overall Response, 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KMT2A</a:t>
                      </a:r>
                      <a:r>
                        <a:rPr kumimoji="0" lang="en-US" sz="2000" b="1" i="0" u="none" strike="noStrike" cap="none" normalizeH="0" baseline="0" dirty="0">
                          <a:ln>
                            <a:noFill/>
                          </a:ln>
                          <a:solidFill>
                            <a:schemeClr val="tx1"/>
                          </a:solidFill>
                          <a:effectLst/>
                          <a:latin typeface="Calibri" panose="020F0502020204030204" pitchFamily="34" charset="0"/>
                        </a:rPr>
                        <a:t>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NPM1</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 </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Other </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16)</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384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(25.0)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(6.3)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384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MLFS</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14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(30.0)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(68.8)</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4936330"/>
                  </a:ext>
                </a:extLst>
              </a:tr>
              <a:tr h="3188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(50.0)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(12.5)</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314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NE/ND</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(20.0)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(25.0)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(12.5)</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6054102"/>
                  </a:ext>
                </a:extLst>
              </a:tr>
            </a:tbl>
          </a:graphicData>
        </a:graphic>
      </p:graphicFrame>
    </p:spTree>
    <p:extLst>
      <p:ext uri="{BB962C8B-B14F-4D97-AF65-F5344CB8AC3E}">
        <p14:creationId xmlns:p14="http://schemas.microsoft.com/office/powerpoint/2010/main" val="17243160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Phase Ib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2272163172"/>
              </p:ext>
            </p:extLst>
          </p:nvPr>
        </p:nvGraphicFramePr>
        <p:xfrm>
          <a:off x="727076" y="1604966"/>
          <a:ext cx="10735056" cy="4393922"/>
        </p:xfrm>
        <a:graphic>
          <a:graphicData uri="http://schemas.openxmlformats.org/drawingml/2006/table">
            <a:tbl>
              <a:tblPr/>
              <a:tblGrid>
                <a:gridCol w="3628266">
                  <a:extLst>
                    <a:ext uri="{9D8B030D-6E8A-4147-A177-3AD203B41FA5}">
                      <a16:colId xmlns:a16="http://schemas.microsoft.com/office/drawing/2014/main" val="20000"/>
                    </a:ext>
                  </a:extLst>
                </a:gridCol>
                <a:gridCol w="3553395">
                  <a:extLst>
                    <a:ext uri="{9D8B030D-6E8A-4147-A177-3AD203B41FA5}">
                      <a16:colId xmlns:a16="http://schemas.microsoft.com/office/drawing/2014/main" val="20001"/>
                    </a:ext>
                  </a:extLst>
                </a:gridCol>
                <a:gridCol w="3553395">
                  <a:extLst>
                    <a:ext uri="{9D8B030D-6E8A-4147-A177-3AD203B41FA5}">
                      <a16:colId xmlns:a16="http://schemas.microsoft.com/office/drawing/2014/main" val="876278371"/>
                    </a:ext>
                  </a:extLst>
                </a:gridCol>
              </a:tblGrid>
              <a:tr h="3475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Ziftomenib 200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Ziftomenib 600 mg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57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49.0 (30.0-79.0)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54.5 (18.0-86.0)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75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(41.7)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757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1,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(41.2)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(61.1)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14925">
                <a:tc>
                  <a:txBody>
                    <a:bodyPr/>
                    <a:lstStyle/>
                    <a:p>
                      <a:pPr marL="0" marR="0" lvl="0" indent="0" algn="l" defTabSz="914400" rtl="0" eaLnBrk="1" fontAlgn="base" latinLnBrk="0" hangingPunct="1">
                        <a:lnSpc>
                          <a:spcPct val="100000"/>
                        </a:lnSpc>
                        <a:spcBef>
                          <a:spcPct val="0"/>
                        </a:spcBef>
                        <a:spcAft>
                          <a:spcPts val="0"/>
                        </a:spcAft>
                        <a:buClrTx/>
                        <a:buSzTx/>
                        <a:buFontTx/>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 status,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KMT2A</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NPM1</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(76.5)</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 (23.5)</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(44.4)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20 (55.6)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88227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therapies, median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venetoclax,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SCT,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(1-11)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 (64.7)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5 (29.4)</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(1-7)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22 (61.1)</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(22.2)</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6054102"/>
                  </a:ext>
                </a:extLst>
              </a:tr>
              <a:tr h="70491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Comutations*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 (%)</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FLT3-ITD</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IDH1/2</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(17.6)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100</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 (5.9)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(19.4)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 (19.4)</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13571050"/>
                  </a:ext>
                </a:extLst>
              </a:tr>
            </a:tbl>
          </a:graphicData>
        </a:graphic>
      </p:graphicFrame>
      <p:sp>
        <p:nvSpPr>
          <p:cNvPr id="3" name="Text Box 30">
            <a:extLst>
              <a:ext uri="{FF2B5EF4-FFF2-40B4-BE49-F238E27FC236}">
                <a16:creationId xmlns:a16="http://schemas.microsoft.com/office/drawing/2014/main" id="{A3F219B9-3D3F-4285-67D4-EF4317F5A131}"/>
              </a:ext>
            </a:extLst>
          </p:cNvPr>
          <p:cNvSpPr txBox="1">
            <a:spLocks noChangeArrowheads="1"/>
          </p:cNvSpPr>
          <p:nvPr/>
        </p:nvSpPr>
        <p:spPr bwMode="auto">
          <a:xfrm>
            <a:off x="736505" y="6041583"/>
            <a:ext cx="10725628"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*Patients could be counted as both </a:t>
            </a:r>
            <a:r>
              <a:rPr lang="en-US" altLang="en-US" sz="1400" b="0" i="1" dirty="0">
                <a:solidFill>
                  <a:schemeClr val="bg1"/>
                </a:solidFill>
                <a:latin typeface="Calibri" panose="020F0502020204030204" pitchFamily="34" charset="0"/>
              </a:rPr>
              <a:t>FLT3</a:t>
            </a:r>
            <a:r>
              <a:rPr lang="en-US" altLang="en-US" sz="1400" b="0" dirty="0">
                <a:solidFill>
                  <a:schemeClr val="bg1"/>
                </a:solidFill>
                <a:latin typeface="Calibri" panose="020F0502020204030204" pitchFamily="34" charset="0"/>
              </a:rPr>
              <a:t> and </a:t>
            </a:r>
            <a:r>
              <a:rPr lang="en-US" altLang="en-US" sz="1400" b="0" i="1" dirty="0">
                <a:solidFill>
                  <a:schemeClr val="bg1"/>
                </a:solidFill>
                <a:latin typeface="Calibri" panose="020F0502020204030204" pitchFamily="34" charset="0"/>
              </a:rPr>
              <a:t>IDH1/2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r>
              <a:rPr lang="en-US" altLang="en-US" sz="1400" b="0" dirty="0">
                <a:solidFill>
                  <a:schemeClr val="bg1"/>
                </a:solidFill>
                <a:latin typeface="Calibri" panose="020F0502020204030204" pitchFamily="34" charset="0"/>
              </a:rPr>
              <a:t> </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623497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Phase Ib Patient Disposition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816384652"/>
              </p:ext>
            </p:extLst>
          </p:nvPr>
        </p:nvGraphicFramePr>
        <p:xfrm>
          <a:off x="747147" y="1584920"/>
          <a:ext cx="10735056" cy="3505280"/>
        </p:xfrm>
        <a:graphic>
          <a:graphicData uri="http://schemas.openxmlformats.org/drawingml/2006/table">
            <a:tbl>
              <a:tblPr/>
              <a:tblGrid>
                <a:gridCol w="3628266">
                  <a:extLst>
                    <a:ext uri="{9D8B030D-6E8A-4147-A177-3AD203B41FA5}">
                      <a16:colId xmlns:a16="http://schemas.microsoft.com/office/drawing/2014/main" val="20000"/>
                    </a:ext>
                  </a:extLst>
                </a:gridCol>
                <a:gridCol w="3553395">
                  <a:extLst>
                    <a:ext uri="{9D8B030D-6E8A-4147-A177-3AD203B41FA5}">
                      <a16:colId xmlns:a16="http://schemas.microsoft.com/office/drawing/2014/main" val="20001"/>
                    </a:ext>
                  </a:extLst>
                </a:gridCol>
                <a:gridCol w="3553395">
                  <a:extLst>
                    <a:ext uri="{9D8B030D-6E8A-4147-A177-3AD203B41FA5}">
                      <a16:colId xmlns:a16="http://schemas.microsoft.com/office/drawing/2014/main" val="876278371"/>
                    </a:ext>
                  </a:extLst>
                </a:gridCol>
              </a:tblGrid>
              <a:tr h="3475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Ziftomenib 200 mg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Ziftomenib 600 mg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7572">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On treatment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10 (27.8)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475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In follow-up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 (47.2)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47572">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Treatment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AE</a:t>
                      </a:r>
                      <a:r>
                        <a:rPr kumimoji="0" lang="en-US" sz="20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 (11.8)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(23.5)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(29.4)</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 (11.1)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 (30.6)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614925">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Off study</a:t>
                      </a:r>
                      <a:r>
                        <a:rPr lang="en-US" altLang="en-US" sz="2000" b="0" baseline="30000" dirty="0">
                          <a:solidFill>
                            <a:schemeClr val="bg1"/>
                          </a:solidFill>
                          <a:latin typeface="Calibri" panose="020F0502020204030204" pitchFamily="34" charset="0"/>
                        </a:rPr>
                        <a:t>§</a:t>
                      </a:r>
                      <a:endParaRPr kumimoji="0" lang="en-US" sz="2000" b="0" i="0" u="none" strike="noStrike" cap="none" normalizeH="0" baseline="3000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Death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 (94.1)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(82.4)</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 (52.8)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 (38.9)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3" name="Text Box 30">
            <a:extLst>
              <a:ext uri="{FF2B5EF4-FFF2-40B4-BE49-F238E27FC236}">
                <a16:creationId xmlns:a16="http://schemas.microsoft.com/office/drawing/2014/main" id="{A3F219B9-3D3F-4285-67D4-EF4317F5A131}"/>
              </a:ext>
            </a:extLst>
          </p:cNvPr>
          <p:cNvSpPr txBox="1">
            <a:spLocks noChangeArrowheads="1"/>
          </p:cNvSpPr>
          <p:nvPr/>
        </p:nvSpPr>
        <p:spPr bwMode="auto">
          <a:xfrm>
            <a:off x="764783" y="512910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None/>
            </a:pPr>
            <a:r>
              <a:rPr lang="en-US" altLang="en-US" sz="1400" b="0" dirty="0">
                <a:solidFill>
                  <a:schemeClr val="bg1"/>
                </a:solidFill>
                <a:latin typeface="Calibri" panose="020F0502020204030204" pitchFamily="34" charset="0"/>
              </a:rPr>
              <a:t>*Also due to investigator decision, alternative treatment, other.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None related to treatment.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Including clinical.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Also due to withdrawal, other.  </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3169368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Phase Ib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1778361214"/>
              </p:ext>
            </p:extLst>
          </p:nvPr>
        </p:nvGraphicFramePr>
        <p:xfrm>
          <a:off x="727076" y="1604964"/>
          <a:ext cx="10735058" cy="2138330"/>
        </p:xfrm>
        <a:graphic>
          <a:graphicData uri="http://schemas.openxmlformats.org/drawingml/2006/table">
            <a:tbl>
              <a:tblPr/>
              <a:tblGrid>
                <a:gridCol w="5445124">
                  <a:extLst>
                    <a:ext uri="{9D8B030D-6E8A-4147-A177-3AD203B41FA5}">
                      <a16:colId xmlns:a16="http://schemas.microsoft.com/office/drawing/2014/main" val="20000"/>
                    </a:ext>
                  </a:extLst>
                </a:gridCol>
                <a:gridCol w="2644967">
                  <a:extLst>
                    <a:ext uri="{9D8B030D-6E8A-4147-A177-3AD203B41FA5}">
                      <a16:colId xmlns:a16="http://schemas.microsoft.com/office/drawing/2014/main" val="20001"/>
                    </a:ext>
                  </a:extLst>
                </a:gridCol>
                <a:gridCol w="2644967">
                  <a:extLst>
                    <a:ext uri="{9D8B030D-6E8A-4147-A177-3AD203B41FA5}">
                      <a16:colId xmlns:a16="http://schemas.microsoft.com/office/drawing/2014/main" val="2831929691"/>
                    </a:ext>
                  </a:extLst>
                </a:gridCol>
              </a:tblGrid>
              <a:tr h="43141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Grade ≥3 TEAEs in &gt;10% of Patients, n/N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Ziftomenib 200 mg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Ziftomenib 600 mg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3141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bg1"/>
                          </a:solidFill>
                          <a:effectLst/>
                          <a:latin typeface="Calibri" panose="020F0502020204030204" pitchFamily="34" charset="0"/>
                        </a:rPr>
                        <a:t>NPM1</a:t>
                      </a:r>
                      <a:r>
                        <a:rPr kumimoji="0" lang="en-US" sz="2000" b="1" i="0" u="none" strike="noStrike" cap="none" normalizeH="0" baseline="0" dirty="0">
                          <a:ln>
                            <a:noFill/>
                          </a:ln>
                          <a:solidFill>
                            <a:schemeClr val="bg1"/>
                          </a:solidFill>
                          <a:effectLst/>
                          <a:latin typeface="Calibri" panose="020F0502020204030204" pitchFamily="34" charset="0"/>
                        </a:rPr>
                        <a:t>m</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0/4 (0)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0/20 (0)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5897512"/>
                  </a:ext>
                </a:extLst>
              </a:tr>
              <a:tr h="7315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1" u="none" strike="noStrike" cap="none" normalizeH="0" baseline="0" dirty="0">
                          <a:ln>
                            <a:noFill/>
                          </a:ln>
                          <a:solidFill>
                            <a:schemeClr val="bg1"/>
                          </a:solidFill>
                          <a:effectLst/>
                          <a:latin typeface="Calibri" panose="020F0502020204030204" pitchFamily="34" charset="0"/>
                        </a:rPr>
                        <a:t>KMT2A</a:t>
                      </a:r>
                      <a:r>
                        <a:rPr kumimoji="0" lang="en-US" sz="2000" b="1" i="0" u="none" strike="noStrike" cap="none" normalizeH="0" baseline="0" dirty="0">
                          <a:ln>
                            <a:noFill/>
                          </a:ln>
                          <a:solidFill>
                            <a:schemeClr val="bg1"/>
                          </a:solidFill>
                          <a:effectLst/>
                          <a:latin typeface="Calibri" panose="020F0502020204030204" pitchFamily="34" charset="0"/>
                        </a:rPr>
                        <a:t>r</a:t>
                      </a:r>
                    </a:p>
                    <a:p>
                      <a:pPr marL="342900" marR="0" lvl="0" indent="-34290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Differentiation syndrome</a:t>
                      </a:r>
                    </a:p>
                    <a:p>
                      <a:pPr marL="342900" marR="0" lvl="0" indent="-342900" algn="l" defTabSz="914400" rtl="0" eaLnBrk="1" fontAlgn="base" latinLnBrk="0" hangingPunct="1">
                        <a:lnSpc>
                          <a:spcPct val="100000"/>
                        </a:lnSpc>
                        <a:spcBef>
                          <a:spcPct val="0"/>
                        </a:spcBef>
                        <a:spcAft>
                          <a:spcPts val="0"/>
                        </a:spcAft>
                        <a:buClrTx/>
                        <a:buSzTx/>
                        <a:buFont typeface="Wingdings" panose="05000000000000000000"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Febrile neutropenia</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4/13 (30.8)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0/13 (0)</a:t>
                      </a:r>
                    </a:p>
                  </a:txBody>
                  <a:tcPr marL="0" marR="0"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4/16 (25.0)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2/16 (12.5)</a:t>
                      </a:r>
                    </a:p>
                  </a:txBody>
                  <a:tcPr marL="0" marR="0"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8956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KOMET-001</a:t>
            </a:r>
            <a:r>
              <a:rPr lang="en-US" dirty="0"/>
              <a:t>: Phase Ia/Ib Differentiation Syndrome</a:t>
            </a:r>
            <a:endParaRPr lang="en-US" altLang="en-US" dirty="0"/>
          </a:p>
        </p:txBody>
      </p:sp>
      <p:sp>
        <p:nvSpPr>
          <p:cNvPr id="7" name="Content Placeholder 6">
            <a:extLst>
              <a:ext uri="{FF2B5EF4-FFF2-40B4-BE49-F238E27FC236}">
                <a16:creationId xmlns:a16="http://schemas.microsoft.com/office/drawing/2014/main" id="{882BC7BD-F6CB-E75D-DAB4-B6A18264EF43}"/>
              </a:ext>
            </a:extLst>
          </p:cNvPr>
          <p:cNvSpPr>
            <a:spLocks noGrp="1"/>
          </p:cNvSpPr>
          <p:nvPr>
            <p:ph idx="1"/>
          </p:nvPr>
        </p:nvSpPr>
        <p:spPr>
          <a:xfrm>
            <a:off x="604675" y="4429522"/>
            <a:ext cx="10877529" cy="1734211"/>
          </a:xfrm>
        </p:spPr>
        <p:txBody>
          <a:bodyPr/>
          <a:lstStyle/>
          <a:p>
            <a:r>
              <a:rPr lang="en-US" dirty="0"/>
              <a:t>ORR in patients with differentiation syndrome at 600-mg ziftomenib</a:t>
            </a:r>
          </a:p>
          <a:p>
            <a:pPr lvl="1"/>
            <a:r>
              <a:rPr lang="en-US" sz="2400" i="1" dirty="0"/>
              <a:t>NPM1</a:t>
            </a:r>
            <a:r>
              <a:rPr lang="en-US" sz="2400" dirty="0"/>
              <a:t>m: 75%</a:t>
            </a:r>
          </a:p>
          <a:p>
            <a:pPr lvl="1"/>
            <a:r>
              <a:rPr lang="en-US" sz="2400" i="1" dirty="0"/>
              <a:t>KMT2A</a:t>
            </a:r>
            <a:r>
              <a:rPr lang="en-US" sz="2400" dirty="0"/>
              <a:t>r: 16.7%</a:t>
            </a:r>
          </a:p>
          <a:p>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5" name="Group 32">
            <a:extLst>
              <a:ext uri="{FF2B5EF4-FFF2-40B4-BE49-F238E27FC236}">
                <a16:creationId xmlns:a16="http://schemas.microsoft.com/office/drawing/2014/main" id="{747B56B4-D029-DB97-E961-5F59E3C876C0}"/>
              </a:ext>
            </a:extLst>
          </p:cNvPr>
          <p:cNvGraphicFramePr>
            <a:graphicFrameLocks noGrp="1"/>
          </p:cNvGraphicFramePr>
          <p:nvPr>
            <p:extLst>
              <p:ext uri="{D42A27DB-BD31-4B8C-83A1-F6EECF244321}">
                <p14:modId xmlns:p14="http://schemas.microsoft.com/office/powerpoint/2010/main" val="1345273673"/>
              </p:ext>
            </p:extLst>
          </p:nvPr>
        </p:nvGraphicFramePr>
        <p:xfrm>
          <a:off x="728470" y="1604163"/>
          <a:ext cx="10777730" cy="2712768"/>
        </p:xfrm>
        <a:graphic>
          <a:graphicData uri="http://schemas.openxmlformats.org/drawingml/2006/table">
            <a:tbl>
              <a:tblPr/>
              <a:tblGrid>
                <a:gridCol w="5466768">
                  <a:extLst>
                    <a:ext uri="{9D8B030D-6E8A-4147-A177-3AD203B41FA5}">
                      <a16:colId xmlns:a16="http://schemas.microsoft.com/office/drawing/2014/main" val="20000"/>
                    </a:ext>
                  </a:extLst>
                </a:gridCol>
                <a:gridCol w="2655481">
                  <a:extLst>
                    <a:ext uri="{9D8B030D-6E8A-4147-A177-3AD203B41FA5}">
                      <a16:colId xmlns:a16="http://schemas.microsoft.com/office/drawing/2014/main" val="20001"/>
                    </a:ext>
                  </a:extLst>
                </a:gridCol>
                <a:gridCol w="2655481">
                  <a:extLst>
                    <a:ext uri="{9D8B030D-6E8A-4147-A177-3AD203B41FA5}">
                      <a16:colId xmlns:a16="http://schemas.microsoft.com/office/drawing/2014/main" val="2831929691"/>
                    </a:ext>
                  </a:extLst>
                </a:gridCol>
              </a:tblGrid>
              <a:tr h="41372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Differentiation Syndrome, n/N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Ziftomenib 200 mg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Ziftomenib 600 mg</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3141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1" u="none" strike="noStrike" cap="none" normalizeH="0" baseline="0" dirty="0">
                          <a:ln>
                            <a:noFill/>
                          </a:ln>
                          <a:solidFill>
                            <a:schemeClr val="bg1"/>
                          </a:solidFill>
                          <a:effectLst/>
                          <a:latin typeface="Calibri" panose="020F0502020204030204" pitchFamily="34" charset="0"/>
                        </a:rPr>
                        <a:t>NPM1</a:t>
                      </a:r>
                      <a:r>
                        <a:rPr kumimoji="0" lang="en-US" sz="2000" b="1" i="0" u="none" strike="noStrike" cap="none" normalizeH="0" baseline="0" dirty="0">
                          <a:ln>
                            <a:noFill/>
                          </a:ln>
                          <a:solidFill>
                            <a:schemeClr val="bg1"/>
                          </a:solidFill>
                          <a:effectLst/>
                          <a:latin typeface="Calibri" panose="020F0502020204030204" pitchFamily="34" charset="0"/>
                        </a:rPr>
                        <a:t>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grades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0/4 (0)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1"/>
                          </a:solidFill>
                          <a:effectLst/>
                          <a:latin typeface="Calibri" panose="020F0502020204030204" pitchFamily="34" charset="0"/>
                        </a:rPr>
                        <a:t>0/4 (0)</a:t>
                      </a:r>
                    </a:p>
                  </a:txBody>
                  <a:tcPr marL="0" marR="0"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4/20 (20.0)</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1/20 (5.0)</a:t>
                      </a:r>
                    </a:p>
                  </a:txBody>
                  <a:tcPr marL="0" marR="0"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65897512"/>
                  </a:ext>
                </a:extLst>
              </a:tr>
              <a:tr h="73154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1" u="none" strike="noStrike" cap="none" normalizeH="0" baseline="0" dirty="0">
                          <a:ln>
                            <a:noFill/>
                          </a:ln>
                          <a:solidFill>
                            <a:schemeClr val="bg1"/>
                          </a:solidFill>
                          <a:effectLst/>
                          <a:latin typeface="Calibri" panose="020F0502020204030204" pitchFamily="34" charset="0"/>
                        </a:rPr>
                        <a:t>KMT2A</a:t>
                      </a:r>
                      <a:r>
                        <a:rPr kumimoji="0" lang="en-US" sz="2000" b="1" i="0" u="none" strike="noStrike" cap="none" normalizeH="0" baseline="0" dirty="0">
                          <a:ln>
                            <a:noFill/>
                          </a:ln>
                          <a:solidFill>
                            <a:schemeClr val="bg1"/>
                          </a:solidFill>
                          <a:effectLst/>
                          <a:latin typeface="Calibri" panose="020F0502020204030204" pitchFamily="34" charset="0"/>
                        </a:rPr>
                        <a:t>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All grades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≥3</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5/13 (38.5)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4/13 (30.8)</a:t>
                      </a:r>
                    </a:p>
                  </a:txBody>
                  <a:tcPr marL="0" marR="0"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6/16 (37.5)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4/16 (25.0)</a:t>
                      </a:r>
                    </a:p>
                  </a:txBody>
                  <a:tcPr marL="0" marR="0"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101990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KOMET-001</a:t>
            </a:r>
            <a:r>
              <a:rPr lang="en-US" dirty="0"/>
              <a:t>: Phase Ia/Ib Antitumor Activity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143009154"/>
              </p:ext>
            </p:extLst>
          </p:nvPr>
        </p:nvGraphicFramePr>
        <p:xfrm>
          <a:off x="727847" y="1600200"/>
          <a:ext cx="10778353" cy="3566208"/>
        </p:xfrm>
        <a:graphic>
          <a:graphicData uri="http://schemas.openxmlformats.org/drawingml/2006/table">
            <a:tbl>
              <a:tblPr/>
              <a:tblGrid>
                <a:gridCol w="5198431">
                  <a:extLst>
                    <a:ext uri="{9D8B030D-6E8A-4147-A177-3AD203B41FA5}">
                      <a16:colId xmlns:a16="http://schemas.microsoft.com/office/drawing/2014/main" val="20000"/>
                    </a:ext>
                  </a:extLst>
                </a:gridCol>
                <a:gridCol w="2789961">
                  <a:extLst>
                    <a:ext uri="{9D8B030D-6E8A-4147-A177-3AD203B41FA5}">
                      <a16:colId xmlns:a16="http://schemas.microsoft.com/office/drawing/2014/main" val="20001"/>
                    </a:ext>
                  </a:extLst>
                </a:gridCol>
                <a:gridCol w="2789961">
                  <a:extLst>
                    <a:ext uri="{9D8B030D-6E8A-4147-A177-3AD203B41FA5}">
                      <a16:colId xmlns:a16="http://schemas.microsoft.com/office/drawing/2014/main" val="2831929691"/>
                    </a:ext>
                  </a:extLst>
                </a:gridCol>
              </a:tblGrid>
              <a:tr h="28736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Best Overall Response, 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Ziftomenib 200 mg</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Ziftomenib 600 mg </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5783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bg1"/>
                          </a:solidFill>
                          <a:effectLst/>
                          <a:latin typeface="Calibri" panose="020F0502020204030204" pitchFamily="34" charset="0"/>
                        </a:rPr>
                        <a:t>NPM1</a:t>
                      </a:r>
                      <a:r>
                        <a:rPr kumimoji="0" lang="en-US" sz="1800" b="1" i="0" u="none" strike="noStrike" cap="none" normalizeH="0" baseline="0" dirty="0">
                          <a:ln>
                            <a:noFill/>
                          </a:ln>
                          <a:solidFill>
                            <a:schemeClr val="bg1"/>
                          </a:solidFill>
                          <a:effectLst/>
                          <a:latin typeface="Calibri" panose="020F0502020204030204" pitchFamily="34" charset="0"/>
                        </a:rPr>
                        <a:t>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MRD negative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(16.7)</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(16.7)</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(16.7)</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(100.0)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(33.3)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 = 20)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(30.0)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(35.0)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3 (42.9)</a:t>
                      </a:r>
                      <a:r>
                        <a:rPr lang="en-US" altLang="en-US" sz="1800" b="0" baseline="30000" dirty="0">
                          <a:solidFill>
                            <a:schemeClr val="bg1"/>
                          </a:solidFill>
                          <a:latin typeface="Calibri" panose="020F0502020204030204" pitchFamily="34" charset="0"/>
                        </a:rPr>
                        <a:t>†</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(40.0)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18499582"/>
                  </a:ext>
                </a:extLst>
              </a:tr>
              <a:tr h="1370478">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1" i="1" u="none" strike="noStrike" cap="none" normalizeH="0" baseline="0" dirty="0">
                          <a:ln>
                            <a:noFill/>
                          </a:ln>
                          <a:solidFill>
                            <a:schemeClr val="bg1"/>
                          </a:solidFill>
                          <a:effectLst/>
                          <a:latin typeface="Calibri" panose="020F0502020204030204" pitchFamily="34" charset="0"/>
                        </a:rPr>
                        <a:t>KMT2A</a:t>
                      </a:r>
                      <a:r>
                        <a:rPr kumimoji="0" lang="en-US" sz="1800" b="1" i="0" u="none" strike="noStrike" cap="none" normalizeH="0" baseline="0" dirty="0">
                          <a:ln>
                            <a:noFill/>
                          </a:ln>
                          <a:solidFill>
                            <a:schemeClr val="bg1"/>
                          </a:solidFill>
                          <a:effectLst/>
                          <a:latin typeface="Calibri" panose="020F0502020204030204" pitchFamily="34" charset="0"/>
                        </a:rPr>
                        <a:t>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CR/CRh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CRc</a:t>
                      </a:r>
                    </a:p>
                    <a:p>
                      <a:pPr marL="630237" marR="0" lvl="1" indent="-285750" algn="l" defTabSz="914400" rtl="0" eaLnBrk="1" fontAlgn="base" latinLnBrk="0" hangingPunct="1">
                        <a:lnSpc>
                          <a:spcPct val="100000"/>
                        </a:lnSpc>
                        <a:spcBef>
                          <a:spcPct val="0"/>
                        </a:spcBef>
                        <a:spcAft>
                          <a:spcPct val="0"/>
                        </a:spcAft>
                        <a:buClr>
                          <a:srgbClr val="000000"/>
                        </a:buClr>
                        <a:buSzPct val="100000"/>
                        <a:buFont typeface="Arial" panose="020B0604020202020204" pitchFamily="34" charset="0"/>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MRD negative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ORR</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(n = 14)</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(n = 18)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(5.6)</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(11.1)</a:t>
                      </a:r>
                      <a:b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(100.0)</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(16.7)</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27144617"/>
                  </a:ext>
                </a:extLst>
              </a:tr>
            </a:tbl>
          </a:graphicData>
        </a:graphic>
      </p:graphicFrame>
      <p:sp>
        <p:nvSpPr>
          <p:cNvPr id="3" name="Text Box 30">
            <a:extLst>
              <a:ext uri="{FF2B5EF4-FFF2-40B4-BE49-F238E27FC236}">
                <a16:creationId xmlns:a16="http://schemas.microsoft.com/office/drawing/2014/main" id="{7F262D52-54E1-5DAA-18E8-2A6829ADA130}"/>
              </a:ext>
            </a:extLst>
          </p:cNvPr>
          <p:cNvSpPr txBox="1">
            <a:spLocks noChangeArrowheads="1"/>
          </p:cNvSpPr>
          <p:nvPr/>
        </p:nvSpPr>
        <p:spPr bwMode="auto">
          <a:xfrm>
            <a:off x="640860" y="5178454"/>
            <a:ext cx="11069637" cy="736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chemeClr val="folHlink"/>
              </a:buClr>
              <a:buNone/>
            </a:pPr>
            <a:r>
              <a:rPr lang="en-US" altLang="en-US" sz="1400" b="0" dirty="0">
                <a:solidFill>
                  <a:schemeClr val="bg1"/>
                </a:solidFill>
                <a:latin typeface="Calibri" panose="020F0502020204030204" pitchFamily="34" charset="0"/>
              </a:rPr>
              <a:t>CRc: CR + CRh + CRi + CRp. ORR: CR + CRh + CRi + CRp + MLFS.</a:t>
            </a:r>
          </a:p>
          <a:p>
            <a:pPr eaLnBrk="1" hangingPunct="1">
              <a:lnSpc>
                <a:spcPct val="100000"/>
              </a:lnSpc>
              <a:spcBef>
                <a:spcPts val="0"/>
              </a:spcBef>
              <a:spcAft>
                <a:spcPts val="0"/>
              </a:spcAft>
              <a:buClr>
                <a:schemeClr val="folHlink"/>
              </a:buClr>
              <a:buNone/>
            </a:pPr>
            <a:r>
              <a:rPr lang="en-US" altLang="en-US" sz="1400" b="0" dirty="0">
                <a:solidFill>
                  <a:schemeClr val="bg1"/>
                </a:solidFill>
                <a:latin typeface="Calibri" panose="020F0502020204030204" pitchFamily="34" charset="0"/>
              </a:rPr>
              <a:t>*n = 2 with </a:t>
            </a:r>
            <a:r>
              <a:rPr lang="en-US" altLang="en-US" sz="1400" b="0" i="1" dirty="0">
                <a:solidFill>
                  <a:schemeClr val="bg1"/>
                </a:solidFill>
                <a:latin typeface="Calibri" panose="020F0502020204030204" pitchFamily="34" charset="0"/>
              </a:rPr>
              <a:t>IDH1/2 </a:t>
            </a:r>
            <a:r>
              <a:rPr lang="en-US" altLang="en-US" sz="1400" b="0" dirty="0">
                <a:solidFill>
                  <a:schemeClr val="bg1"/>
                </a:solidFill>
                <a:latin typeface="Calibri" panose="020F0502020204030204" pitchFamily="34" charset="0"/>
              </a:rPr>
              <a:t>comutation; n = 2 with both </a:t>
            </a:r>
            <a:r>
              <a:rPr lang="en-US" altLang="en-US" sz="1400" b="0" i="1" dirty="0">
                <a:solidFill>
                  <a:schemeClr val="bg1"/>
                </a:solidFill>
                <a:latin typeface="Calibri" panose="020F0502020204030204" pitchFamily="34" charset="0"/>
              </a:rPr>
              <a:t>IDH1/2 </a:t>
            </a:r>
            <a:r>
              <a:rPr lang="en-US" altLang="en-US" sz="1400" b="0" dirty="0">
                <a:solidFill>
                  <a:schemeClr val="bg1"/>
                </a:solidFill>
                <a:latin typeface="Calibri" panose="020F0502020204030204" pitchFamily="34" charset="0"/>
              </a:rPr>
              <a:t>and </a:t>
            </a:r>
            <a:r>
              <a:rPr lang="en-US" altLang="en-US" sz="1400" b="0" i="1" dirty="0">
                <a:solidFill>
                  <a:schemeClr val="bg1"/>
                </a:solidFill>
                <a:latin typeface="Calibri" panose="020F0502020204030204" pitchFamily="34" charset="0"/>
              </a:rPr>
              <a:t>FLT3-ITD/TKD </a:t>
            </a:r>
            <a:r>
              <a:rPr lang="en-US" altLang="en-US" sz="1400" b="0" dirty="0">
                <a:solidFill>
                  <a:schemeClr val="bg1"/>
                </a:solidFill>
                <a:latin typeface="Calibri" panose="020F0502020204030204" pitchFamily="34" charset="0"/>
              </a:rPr>
              <a:t>comutaions; 57% with </a:t>
            </a:r>
            <a:r>
              <a:rPr lang="en-US" altLang="en-US" sz="1400" b="0" i="1" dirty="0">
                <a:solidFill>
                  <a:schemeClr val="bg1"/>
                </a:solidFill>
                <a:latin typeface="Calibri" panose="020F0502020204030204" pitchFamily="34" charset="0"/>
              </a:rPr>
              <a:t>IDH1/2</a:t>
            </a:r>
            <a:r>
              <a:rPr lang="en-US" altLang="en-US" sz="1400" b="0" dirty="0">
                <a:solidFill>
                  <a:schemeClr val="bg1"/>
                </a:solidFill>
                <a:latin typeface="Calibri" panose="020F0502020204030204" pitchFamily="34" charset="0"/>
              </a:rPr>
              <a:t> comutation experienced CR.</a:t>
            </a:r>
          </a:p>
          <a:p>
            <a:pPr eaLnBrk="1" hangingPunct="1">
              <a:lnSpc>
                <a:spcPct val="100000"/>
              </a:lnSpc>
              <a:spcBef>
                <a:spcPts val="0"/>
              </a:spcBef>
              <a:spcAft>
                <a:spcPts val="0"/>
              </a:spcAft>
              <a:buClr>
                <a:schemeClr val="folHlink"/>
              </a:buClr>
              <a:buNone/>
            </a:pP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MRD assessed for 5/7 CRc patients, of which 3/5 (60%) were MRD negative.</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53442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1192600" cy="1103313"/>
          </a:xfrm>
        </p:spPr>
        <p:txBody>
          <a:bodyPr/>
          <a:lstStyle/>
          <a:p>
            <a:r>
              <a:rPr lang="en-US" altLang="en-US" sz="3600" dirty="0"/>
              <a:t>KOMET-001</a:t>
            </a:r>
            <a:r>
              <a:rPr lang="en-US" dirty="0"/>
              <a:t>: Phase Ia/Ib Antitumor Activity With          600-mg Ziftomenib</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graphicFrame>
        <p:nvGraphicFramePr>
          <p:cNvPr id="2" name="Group 32">
            <a:extLst>
              <a:ext uri="{FF2B5EF4-FFF2-40B4-BE49-F238E27FC236}">
                <a16:creationId xmlns:a16="http://schemas.microsoft.com/office/drawing/2014/main" id="{B303C1F5-665E-0C60-A025-987F5D8AC561}"/>
              </a:ext>
            </a:extLst>
          </p:cNvPr>
          <p:cNvGraphicFramePr>
            <a:graphicFrameLocks noGrp="1"/>
          </p:cNvGraphicFramePr>
          <p:nvPr>
            <p:extLst>
              <p:ext uri="{D42A27DB-BD31-4B8C-83A1-F6EECF244321}">
                <p14:modId xmlns:p14="http://schemas.microsoft.com/office/powerpoint/2010/main" val="1611687678"/>
              </p:ext>
            </p:extLst>
          </p:nvPr>
        </p:nvGraphicFramePr>
        <p:xfrm>
          <a:off x="727076" y="1604964"/>
          <a:ext cx="10735057" cy="3545172"/>
        </p:xfrm>
        <a:graphic>
          <a:graphicData uri="http://schemas.openxmlformats.org/drawingml/2006/table">
            <a:tbl>
              <a:tblPr/>
              <a:tblGrid>
                <a:gridCol w="5177549">
                  <a:extLst>
                    <a:ext uri="{9D8B030D-6E8A-4147-A177-3AD203B41FA5}">
                      <a16:colId xmlns:a16="http://schemas.microsoft.com/office/drawing/2014/main" val="20000"/>
                    </a:ext>
                  </a:extLst>
                </a:gridCol>
                <a:gridCol w="2778754">
                  <a:extLst>
                    <a:ext uri="{9D8B030D-6E8A-4147-A177-3AD203B41FA5}">
                      <a16:colId xmlns:a16="http://schemas.microsoft.com/office/drawing/2014/main" val="20001"/>
                    </a:ext>
                  </a:extLst>
                </a:gridCol>
                <a:gridCol w="2778754">
                  <a:extLst>
                    <a:ext uri="{9D8B030D-6E8A-4147-A177-3AD203B41FA5}">
                      <a16:colId xmlns:a16="http://schemas.microsoft.com/office/drawing/2014/main" val="2831929691"/>
                    </a:ext>
                  </a:extLst>
                </a:gridCol>
              </a:tblGrid>
              <a:tr h="43141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Best Overall Response, n (%)</a:t>
                      </a:r>
                    </a:p>
                  </a:txBody>
                  <a:tcPr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KMT2A</a:t>
                      </a:r>
                      <a:r>
                        <a:rPr kumimoji="0" lang="en-US" sz="2000" b="1" i="0" u="none" strike="noStrike" cap="none" normalizeH="0" baseline="0" dirty="0">
                          <a:ln>
                            <a:noFill/>
                          </a:ln>
                          <a:solidFill>
                            <a:schemeClr val="tx1"/>
                          </a:solidFill>
                          <a:effectLst/>
                          <a:latin typeface="Calibri" panose="020F0502020204030204" pitchFamily="34" charset="0"/>
                        </a:rPr>
                        <a:t>r </a:t>
                      </a:r>
                      <a:br>
                        <a:rPr kumimoji="0" lang="en-US" sz="2000" b="1" i="0" u="none" strike="noStrike" cap="none" normalizeH="0" baseline="0" dirty="0">
                          <a:ln>
                            <a:noFill/>
                          </a:ln>
                          <a:solidFill>
                            <a:schemeClr val="tx1"/>
                          </a:solidFill>
                          <a:effectLst/>
                          <a:latin typeface="Calibri" panose="020F0502020204030204" pitchFamily="34" charset="0"/>
                        </a:rPr>
                      </a:br>
                      <a:r>
                        <a:rPr kumimoji="0" lang="en-US" sz="2000" b="1" i="0" u="none" strike="noStrike" cap="none" normalizeH="0" baseline="0" dirty="0">
                          <a:ln>
                            <a:noFill/>
                          </a:ln>
                          <a:solidFill>
                            <a:schemeClr val="tx1"/>
                          </a:solidFill>
                          <a:effectLst/>
                          <a:latin typeface="Calibri" panose="020F0502020204030204" pitchFamily="34" charset="0"/>
                        </a:rPr>
                        <a:t>(n = 16)</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NPM1</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 </a:t>
                      </a:r>
                      <a:b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4384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(30.0)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4384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CRh</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(6.3)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4858363"/>
                  </a:ext>
                </a:extLst>
              </a:tr>
              <a:tr h="24384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CRi/CRp</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(6.3)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25110144"/>
                  </a:ext>
                </a:extLst>
              </a:tr>
              <a:tr h="24384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MLFS</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(6.3)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 (5.0)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431418">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(43.8)</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 (35.0)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40137686"/>
                  </a:ext>
                </a:extLst>
              </a:tr>
              <a:tr h="31881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 (6.3)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 (15.0)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3141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NE/ND</a:t>
                      </a:r>
                    </a:p>
                  </a:txBody>
                  <a:tcPr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 (31.3)</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20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 (10.0)</a:t>
                      </a:r>
                    </a:p>
                  </a:txBody>
                  <a:tcPr marL="0" marR="0"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16054102"/>
                  </a:ext>
                </a:extLst>
              </a:tr>
            </a:tbl>
          </a:graphicData>
        </a:graphic>
      </p:graphicFrame>
    </p:spTree>
    <p:extLst>
      <p:ext uri="{BB962C8B-B14F-4D97-AF65-F5344CB8AC3E}">
        <p14:creationId xmlns:p14="http://schemas.microsoft.com/office/powerpoint/2010/main" val="2035032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KOMET-001: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Current phase Ia/Ib analysis of KOMET-001 reports manageable safety, preliminary efficacy with ziftomenib in patients with R/R AML</a:t>
            </a:r>
          </a:p>
          <a:p>
            <a:pPr lvl="1"/>
            <a:r>
              <a:rPr lang="en-US" altLang="en-US" sz="2400" dirty="0"/>
              <a:t>No treatment-related QTc prolongation</a:t>
            </a:r>
          </a:p>
          <a:p>
            <a:pPr lvl="1"/>
            <a:r>
              <a:rPr lang="en-US" altLang="en-US" sz="2400" dirty="0"/>
              <a:t>On-target differentiation syndrome considered clinically manageable by investigators</a:t>
            </a:r>
          </a:p>
          <a:p>
            <a:r>
              <a:rPr lang="en-US" altLang="en-US" sz="2600" dirty="0"/>
              <a:t>Ziftomenib 600 mg appears to be optimal clinically active dose</a:t>
            </a:r>
          </a:p>
          <a:p>
            <a:pPr lvl="1"/>
            <a:r>
              <a:rPr lang="en-US" altLang="en-US" sz="2400" dirty="0"/>
              <a:t>Favorable benefit/risk balance in </a:t>
            </a:r>
            <a:r>
              <a:rPr lang="en-US" altLang="en-US" sz="2400" i="1" dirty="0"/>
              <a:t>NPM1</a:t>
            </a:r>
            <a:r>
              <a:rPr lang="en-US" altLang="en-US" sz="2400" dirty="0"/>
              <a:t>m AML with CR of 30% in 20 patients</a:t>
            </a:r>
          </a:p>
          <a:p>
            <a:r>
              <a:rPr lang="en-US" altLang="en-US" sz="2600" dirty="0"/>
              <a:t>Investigators concluded that these data support use of ziftomenib in combination treatment strategies, in particular for </a:t>
            </a:r>
            <a:r>
              <a:rPr lang="en-US" altLang="en-US" sz="2600" i="1" dirty="0"/>
              <a:t>KMT2A</a:t>
            </a:r>
            <a:r>
              <a:rPr lang="en-US" altLang="en-US" sz="2600" dirty="0"/>
              <a:t>r AML</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Erba. ASH 2022. Abstr 64.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DE15D150A0C141862C397B78CFD76C" ma:contentTypeVersion="1" ma:contentTypeDescription="Create a new document." ma:contentTypeScope="" ma:versionID="2a5ae65d644b30a40e62af5506bb91e1">
  <xsd:schema xmlns:xsd="http://www.w3.org/2001/XMLSchema" xmlns:xs="http://www.w3.org/2001/XMLSchema" xmlns:p="http://schemas.microsoft.com/office/2006/metadata/properties" xmlns:ns2="d54cbe69-32bd-412a-b004-9152f949605e" xmlns:ns3="96df7379-f682-42c5-ba16-ffca7abd7378" targetNamespace="http://schemas.microsoft.com/office/2006/metadata/properties" ma:root="true" ma:fieldsID="1f4d12fbc55e5aaef869a93bd5fa18f1" ns2:_="" ns3:_="">
    <xsd:import namespace="d54cbe69-32bd-412a-b004-9152f949605e"/>
    <xsd:import namespace="96df7379-f682-42c5-ba16-ffca7abd737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6df7379-f682-42c5-ba16-ffca7abd737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56M7VY3CDVN5-1331137384-1</_dlc_DocId>
    <_dlc_DocIdUrl xmlns="d54cbe69-32bd-412a-b004-9152f949605e">
      <Url>https://intranet.clinicaloptions.com/mews/oncology/ONC_2022_ASH_CF_(5667)/LEUK_64_Erba/_layouts/15/DocIdRedir.aspx?ID=56M7VY3CDVN5-1331137384-1</Url>
      <Description>56M7VY3CDVN5-1331137384-1</Description>
    </_dlc_DocIdUrl>
    <Document_x0020_Category xmlns="96df7379-f682-42c5-ba16-ffca7abd7378">Conference Capsule Slides</Document_x0020_Category>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3DF46AC-5915-426D-A337-C39D91164A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96df7379-f682-42c5-ba16-ffca7abd737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schemas.microsoft.com/office/2006/metadata/properties"/>
    <ds:schemaRef ds:uri="d54cbe69-32bd-412a-b004-9152f949605e"/>
    <ds:schemaRef ds:uri="http://schemas.microsoft.com/office/2006/documentManagement/types"/>
    <ds:schemaRef ds:uri="http://purl.org/dc/terms/"/>
    <ds:schemaRef ds:uri="http://schemas.openxmlformats.org/package/2006/metadata/core-properties"/>
    <ds:schemaRef ds:uri="96df7379-f682-42c5-ba16-ffca7abd7378"/>
    <ds:schemaRef ds:uri="http://purl.org/dc/dcmitype/"/>
    <ds:schemaRef ds:uri="http://schemas.microsoft.com/office/infopath/2007/PartnerControls"/>
    <ds:schemaRef ds:uri="http://purl.org/dc/elements/1.1/"/>
    <ds:schemaRef ds:uri="http://www.w3.org/XML/1998/namespace"/>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1507</TotalTime>
  <Words>2348</Words>
  <Application>Microsoft Office PowerPoint</Application>
  <PresentationFormat>Widescreen</PresentationFormat>
  <Paragraphs>357</Paragraphs>
  <Slides>15</Slides>
  <Notes>15</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15</vt:i4>
      </vt:variant>
    </vt:vector>
  </HeadingPairs>
  <TitlesOfParts>
    <vt:vector size="21" baseType="lpstr">
      <vt:lpstr>Arial</vt:lpstr>
      <vt:lpstr>Calibri</vt:lpstr>
      <vt:lpstr>Times</vt:lpstr>
      <vt:lpstr>Wingdings</vt:lpstr>
      <vt:lpstr>2022_CCO_Template</vt:lpstr>
      <vt:lpstr>4_2017_HTAA_Diabetes</vt:lpstr>
      <vt:lpstr>Phase I/II KOMET-001: First-in-Human Study of  Ziftomenib, a Novel KMT2A-Menin Inhibitor,  in Relapsed/Refractory AML</vt:lpstr>
      <vt:lpstr>About These Slides</vt:lpstr>
      <vt:lpstr>KOMET-001: Background</vt:lpstr>
      <vt:lpstr>KOMET-001: Study Design</vt:lpstr>
      <vt:lpstr>KOMET-001: Phase Ia Baseline Characteristics</vt:lpstr>
      <vt:lpstr>KOMET-001: Phase Ia Safety</vt:lpstr>
      <vt:lpstr>KOMET-001: Phase Ia Antitumor Activity</vt:lpstr>
      <vt:lpstr>KOMET-001: Phase Ib Baseline Characteristics</vt:lpstr>
      <vt:lpstr>KOMET-001: Phase Ib Patient Disposition</vt:lpstr>
      <vt:lpstr>KOMET-001: Phase Ib Safety</vt:lpstr>
      <vt:lpstr>KOMET-001: Phase Ia/Ib Differentiation Syndrome</vt:lpstr>
      <vt:lpstr>KOMET-001: Phase Ia/Ib Antitumor Activity</vt:lpstr>
      <vt:lpstr>KOMET-001: Phase Ia/Ib Antitumor Activity With          600-mg Ziftomenib</vt:lpstr>
      <vt:lpstr>KOMET-001: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KOMET-001: First-in-Human Study of Ziftomenib, a Novel KMT2A-Menin Inhibitor, in Relapsed/Refractory AML</dc:title>
  <dc:creator>Preferred User</dc:creator>
  <cp:lastModifiedBy>Jessica Buckley</cp:lastModifiedBy>
  <cp:revision>16</cp:revision>
  <cp:lastPrinted>2016-09-26T20:21:49Z</cp:lastPrinted>
  <dcterms:created xsi:type="dcterms:W3CDTF">2005-05-27T15:08:01Z</dcterms:created>
  <dcterms:modified xsi:type="dcterms:W3CDTF">2022-12-12T23:24:36Z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ca2d929c-2cf5-4973-83c5-bacc09171ac1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0x01010076DE15D150A0C141862C397B78CFD76C</vt:lpwstr>
  </property>
  <property fmtid="{D5CDD505-2E9C-101B-9397-08002B2CF9AE}" pid="9" name="MediaServiceImageTags">
    <vt:lpwstr/>
  </property>
</Properties>
</file>