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3" r:id="rId6"/>
    <p:sldMasterId id="2147484673" r:id="rId7"/>
  </p:sldMasterIdLst>
  <p:notesMasterIdLst>
    <p:notesMasterId r:id="rId44"/>
  </p:notesMasterIdLst>
  <p:handoutMasterIdLst>
    <p:handoutMasterId r:id="rId45"/>
  </p:handoutMasterIdLst>
  <p:sldIdLst>
    <p:sldId id="546" r:id="rId8"/>
    <p:sldId id="308" r:id="rId9"/>
    <p:sldId id="294" r:id="rId10"/>
    <p:sldId id="331" r:id="rId11"/>
    <p:sldId id="6941" r:id="rId12"/>
    <p:sldId id="532" r:id="rId13"/>
    <p:sldId id="534" r:id="rId14"/>
    <p:sldId id="544" r:id="rId15"/>
    <p:sldId id="543" r:id="rId16"/>
    <p:sldId id="547" r:id="rId17"/>
    <p:sldId id="545" r:id="rId18"/>
    <p:sldId id="367" r:id="rId19"/>
    <p:sldId id="620" r:id="rId20"/>
    <p:sldId id="6909" r:id="rId21"/>
    <p:sldId id="359" r:id="rId22"/>
    <p:sldId id="360" r:id="rId23"/>
    <p:sldId id="361" r:id="rId24"/>
    <p:sldId id="6942" r:id="rId25"/>
    <p:sldId id="6928" r:id="rId26"/>
    <p:sldId id="6930" r:id="rId27"/>
    <p:sldId id="6943" r:id="rId28"/>
    <p:sldId id="6937" r:id="rId29"/>
    <p:sldId id="6939" r:id="rId30"/>
    <p:sldId id="6940" r:id="rId31"/>
    <p:sldId id="6944" r:id="rId32"/>
    <p:sldId id="266" r:id="rId33"/>
    <p:sldId id="6914" r:id="rId34"/>
    <p:sldId id="549" r:id="rId35"/>
    <p:sldId id="551" r:id="rId36"/>
    <p:sldId id="558" r:id="rId37"/>
    <p:sldId id="550" r:id="rId38"/>
    <p:sldId id="553" r:id="rId39"/>
    <p:sldId id="6921" r:id="rId40"/>
    <p:sldId id="6922" r:id="rId41"/>
    <p:sldId id="6923" r:id="rId42"/>
    <p:sldId id="6924" r:id="rId43"/>
  </p:sldIdLst>
  <p:sldSz cx="12192000" cy="6858000"/>
  <p:notesSz cx="7315200" cy="9601200"/>
  <p:custDataLst>
    <p:tags r:id="rId4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32"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4"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Kiran D. Mir-Hudgeons" initials="KDM" lastIdx="23" clrIdx="10">
    <p:extLst>
      <p:ext uri="{19B8F6BF-5375-455C-9EA6-DF929625EA0E}">
        <p15:presenceInfo xmlns:p15="http://schemas.microsoft.com/office/powerpoint/2012/main" userId="S::kmirhudgeons@clinicaloptions.com::988cb7e1-0640-4c3c-b602-3f8e18ce9544" providerId="AD"/>
      </p:ext>
    </p:extLst>
  </p:cmAuthor>
  <p:cmAuthor id="12" name="Kara Nyberg" initials="KN" lastIdx="2" clrIdx="11">
    <p:extLst>
      <p:ext uri="{19B8F6BF-5375-455C-9EA6-DF929625EA0E}">
        <p15:presenceInfo xmlns:p15="http://schemas.microsoft.com/office/powerpoint/2012/main" userId="Kara Nyberg" providerId="None"/>
      </p:ext>
    </p:extLst>
  </p:cmAuthor>
  <p:cmAuthor id="13" name="Ryan Topping" initials="RT" lastIdx="2" clrIdx="12">
    <p:extLst>
      <p:ext uri="{19B8F6BF-5375-455C-9EA6-DF929625EA0E}">
        <p15:presenceInfo xmlns:p15="http://schemas.microsoft.com/office/powerpoint/2012/main" userId="Ryan Topping" providerId="None"/>
      </p:ext>
    </p:extLst>
  </p:cmAuthor>
  <p:cmAuthor id="14" name="Andrea Boecler" initials="AB" lastIdx="1" clrIdx="13">
    <p:extLst>
      <p:ext uri="{19B8F6BF-5375-455C-9EA6-DF929625EA0E}">
        <p15:presenceInfo xmlns:p15="http://schemas.microsoft.com/office/powerpoint/2012/main" userId="Andrea Boecler" providerId="None"/>
      </p:ext>
    </p:extLst>
  </p:cmAuthor>
  <p:cmAuthor id="15" name="CLINICALOPTIONS\tquill" initials="C" lastIdx="1" clrIdx="14">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27" autoAdjust="0"/>
    <p:restoredTop sz="83007" autoAdjust="0"/>
  </p:normalViewPr>
  <p:slideViewPr>
    <p:cSldViewPr snapToGrid="0" showGuides="1">
      <p:cViewPr varScale="1">
        <p:scale>
          <a:sx n="108" d="100"/>
          <a:sy n="108" d="100"/>
        </p:scale>
        <p:origin x="468" y="102"/>
      </p:cViewPr>
      <p:guideLst>
        <p:guide orient="horz" pos="4128"/>
        <p:guide orient="horz" pos="1008"/>
        <p:guide orient="horz" pos="4032"/>
        <p:guide orient="horz" pos="151"/>
        <p:guide orient="horz" pos="258"/>
        <p:guide orient="horz" pos="3912"/>
        <p:guide pos="329"/>
        <p:guide pos="7407"/>
        <p:guide pos="3843"/>
        <p:guide pos="432"/>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402"/>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gs" Target="tags/tag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4</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extLst>
      <p:ext uri="{BB962C8B-B14F-4D97-AF65-F5344CB8AC3E}">
        <p14:creationId xmlns:p14="http://schemas.microsoft.com/office/powerpoint/2010/main" val="382783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dMMR, deficient mismatch repair; ECOG, Eastern Cooperative Oncology Group; MSI-H, microsatellite instability high; PS, performance status;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892329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 to treat.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178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PD, progressive disease;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084148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WT, wild type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760963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078749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527290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6229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MRI, magnetic resonance imaging; </a:t>
            </a:r>
            <a:r>
              <a:rPr lang="en-US" i="1" dirty="0" err="1"/>
              <a:t>pCR</a:t>
            </a:r>
            <a:r>
              <a:rPr lang="en-US" i="1" dirty="0"/>
              <a:t>, pathologic complete response; SCRT, short-course radiotherapy.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8B1C98-406E-41C4-930A-5DD45D8E33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00432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DFS, disease-free survival; PD, progressive disease; PS, performance status.</a:t>
            </a: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2871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DFS, disease-free survival.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1430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the concentration curve; DFS, disease-free survival; LLN, lower limit of normal; LVEF, left ventricular ejection fraction; pCR, pathologic CR; QoL, quality of life.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9015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ChemoRT, chemoradiotherapy; DFS, disease-free survival.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0962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chemoRT, chemoradiotherapy; DFS, disease-free survival.</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6700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t>AA, amino acid; ADC, antibody-drug conjugate; mAb, monoclonal antibody.</a:t>
            </a:r>
          </a:p>
        </p:txBody>
      </p:sp>
      <p:sp>
        <p:nvSpPr>
          <p:cNvPr id="4" name="TextBox 3">
            <a:extLst>
              <a:ext uri="{FF2B5EF4-FFF2-40B4-BE49-F238E27FC236}">
                <a16:creationId xmlns:a16="http://schemas.microsoft.com/office/drawing/2014/main" id="{580D21FA-5AE2-4A5D-8134-9389E7BAC7F1}"/>
              </a:ext>
            </a:extLst>
          </p:cNvPr>
          <p:cNvSpPr txBox="1"/>
          <p:nvPr/>
        </p:nvSpPr>
        <p:spPr>
          <a:xfrm>
            <a:off x="-29185" y="4290947"/>
            <a:ext cx="1144028" cy="1446550"/>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Figure: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1/Nakada/2019/p178/Figure8/col1/para1/</a:t>
            </a:r>
            <a:br>
              <a:rPr kumimoji="0" lang="en-US" sz="800" b="0" i="0" u="none" strike="noStrike" kern="1200" cap="none" spc="0" normalizeH="0" baseline="0" noProof="0" dirty="0">
                <a:ln>
                  <a:noFill/>
                </a:ln>
                <a:solidFill>
                  <a:prstClr val="black"/>
                </a:solidFill>
                <a:effectLst/>
                <a:uLnTx/>
                <a:uFillTx/>
                <a:latin typeface="Calibri"/>
                <a:ea typeface="+mn-ea"/>
                <a:cs typeface="+mn-cs"/>
              </a:rPr>
            </a:br>
            <a:r>
              <a:rPr kumimoji="0" lang="en-US" sz="800" b="0" i="0" u="none" strike="noStrike" kern="1200" cap="none" spc="0" normalizeH="0" baseline="0" noProof="0" dirty="0">
                <a:ln>
                  <a:noFill/>
                </a:ln>
                <a:solidFill>
                  <a:prstClr val="black"/>
                </a:solidFill>
                <a:effectLst/>
                <a:uLnTx/>
                <a:uFillTx/>
                <a:latin typeface="Calibri"/>
                <a:ea typeface="+mn-ea"/>
                <a:cs typeface="+mn-cs"/>
              </a:rPr>
              <a:t>all/p183/col2/para2/</a:t>
            </a:r>
            <a:br>
              <a:rPr kumimoji="0" lang="en-US" sz="800" b="0" i="0" u="none" strike="noStrike" kern="1200" cap="none" spc="0" normalizeH="0" baseline="0" noProof="0" dirty="0">
                <a:ln>
                  <a:noFill/>
                </a:ln>
                <a:solidFill>
                  <a:prstClr val="black"/>
                </a:solidFill>
                <a:effectLst/>
                <a:uLnTx/>
                <a:uFillTx/>
                <a:latin typeface="Calibri"/>
                <a:ea typeface="+mn-ea"/>
                <a:cs typeface="+mn-cs"/>
              </a:rPr>
            </a:br>
            <a:r>
              <a:rPr kumimoji="0" lang="en-US" sz="800" b="0" i="0" u="none" strike="noStrike" kern="1200" cap="none" spc="0" normalizeH="0" baseline="0" noProof="0" dirty="0">
                <a:ln>
                  <a:noFill/>
                </a:ln>
                <a:solidFill>
                  <a:prstClr val="black"/>
                </a:solidFill>
                <a:effectLst/>
                <a:uLnTx/>
                <a:uFillTx/>
                <a:latin typeface="Calibri"/>
                <a:ea typeface="+mn-ea"/>
                <a:cs typeface="+mn-cs"/>
              </a:rPr>
              <a:t>L1-8;</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2/Ogitani/ClinCanRes/2016/p5098/col2/para1/ln1-2/</a:t>
            </a:r>
            <a:br>
              <a:rPr kumimoji="0" lang="en-US" sz="800" b="0" i="0" u="none" strike="noStrike" kern="1200" cap="none" spc="0" normalizeH="0" baseline="0" noProof="0" dirty="0">
                <a:ln>
                  <a:noFill/>
                </a:ln>
                <a:solidFill>
                  <a:prstClr val="black"/>
                </a:solidFill>
                <a:effectLst/>
                <a:uLnTx/>
                <a:uFillTx/>
                <a:latin typeface="Calibri"/>
                <a:ea typeface="+mn-ea"/>
                <a:cs typeface="+mn-cs"/>
              </a:rPr>
            </a:br>
            <a:r>
              <a:rPr kumimoji="0" lang="en-US" sz="800" b="0" i="0" u="none" strike="noStrike" kern="1200" cap="none" spc="0" normalizeH="0" baseline="0" noProof="0" dirty="0">
                <a:ln>
                  <a:noFill/>
                </a:ln>
                <a:solidFill>
                  <a:prstClr val="black"/>
                </a:solidFill>
                <a:effectLst/>
                <a:uLnTx/>
                <a:uFillTx/>
                <a:latin typeface="Calibri"/>
                <a:ea typeface="+mn-ea"/>
                <a:cs typeface="+mn-cs"/>
              </a:rPr>
              <a:t>p5100/Figure1A</a:t>
            </a:r>
          </a:p>
          <a:p>
            <a:pPr marL="0" marR="0" lvl="0" indent="0" algn="l" defTabSz="609356"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3/Trail/2018/</a:t>
            </a:r>
            <a:br>
              <a:rPr kumimoji="0" lang="en-US" sz="800" b="0" i="0" u="none" strike="noStrike" kern="1200" cap="none" spc="0" normalizeH="0" baseline="0" noProof="0" dirty="0">
                <a:ln>
                  <a:noFill/>
                </a:ln>
                <a:solidFill>
                  <a:prstClr val="black"/>
                </a:solidFill>
                <a:effectLst/>
                <a:uLnTx/>
                <a:uFillTx/>
                <a:latin typeface="Calibri"/>
                <a:ea typeface="+mn-ea"/>
                <a:cs typeface="+mn-cs"/>
              </a:rPr>
            </a:br>
            <a:r>
              <a:rPr kumimoji="0" lang="en-US" sz="800" b="0" i="0" u="none" strike="noStrike" kern="1200" cap="none" spc="0" normalizeH="0" baseline="0" noProof="0" dirty="0">
                <a:ln>
                  <a:noFill/>
                </a:ln>
                <a:solidFill>
                  <a:prstClr val="black"/>
                </a:solidFill>
                <a:effectLst/>
                <a:uLnTx/>
                <a:uFillTx/>
                <a:latin typeface="Calibri"/>
                <a:ea typeface="+mn-ea"/>
                <a:cs typeface="+mn-cs"/>
              </a:rPr>
              <a:t>p127/fig 1</a:t>
            </a:r>
          </a:p>
        </p:txBody>
      </p:sp>
      <p:sp>
        <p:nvSpPr>
          <p:cNvPr id="5" name="TextBox 4">
            <a:extLst>
              <a:ext uri="{FF2B5EF4-FFF2-40B4-BE49-F238E27FC236}">
                <a16:creationId xmlns:a16="http://schemas.microsoft.com/office/drawing/2014/main" id="{704F607A-F432-460E-9D12-0474A294AE65}"/>
              </a:ext>
            </a:extLst>
          </p:cNvPr>
          <p:cNvSpPr txBox="1"/>
          <p:nvPr/>
        </p:nvSpPr>
        <p:spPr>
          <a:xfrm>
            <a:off x="2564209" y="0"/>
            <a:ext cx="4288434" cy="1077218"/>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a:ea typeface="+mn-ea"/>
                <a:cs typeface="+mn-cs"/>
              </a:rPr>
              <a:t>All boxes: </a:t>
            </a:r>
            <a:r>
              <a:rPr kumimoji="0" lang="en-US" sz="800" b="0" i="0" u="none" strike="noStrike" kern="1200" cap="none" spc="0" normalizeH="0" baseline="0" noProof="0" dirty="0">
                <a:ln>
                  <a:noFill/>
                </a:ln>
                <a:solidFill>
                  <a:prstClr val="black"/>
                </a:solidFill>
                <a:effectLst/>
                <a:uLnTx/>
                <a:uFillTx/>
                <a:latin typeface="Calibri"/>
                <a:ea typeface="+mn-ea"/>
                <a:cs typeface="+mn-cs"/>
              </a:rPr>
              <a:t>1/Nakada/2019/p178/Figure 8/ </a:t>
            </a:r>
            <a:endParaRPr kumimoji="0" lang="en-US" sz="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a:ea typeface="+mn-ea"/>
                <a:cs typeface="+mn-cs"/>
              </a:rPr>
              <a:t>box 1: </a:t>
            </a:r>
            <a:r>
              <a:rPr kumimoji="0" lang="en-US" sz="800" b="0" i="0" u="none" strike="noStrike" kern="1200" cap="none" spc="0" normalizeH="0" baseline="0" noProof="0" dirty="0">
                <a:ln>
                  <a:noFill/>
                </a:ln>
                <a:solidFill>
                  <a:prstClr val="black"/>
                </a:solidFill>
                <a:effectLst/>
                <a:uLnTx/>
                <a:uFillTx/>
                <a:latin typeface="Calibri"/>
                <a:ea typeface="+mn-ea"/>
                <a:cs typeface="+mn-cs"/>
              </a:rPr>
              <a:t>2/Ogitani/ClinCanRes/2016/p5098/col1/para2/ln4;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a:ea typeface="+mn-ea"/>
                <a:cs typeface="+mn-cs"/>
              </a:rPr>
              <a:t>box 2: </a:t>
            </a:r>
            <a:r>
              <a:rPr kumimoji="0" lang="en-US" sz="800" b="0" i="0" u="none" strike="noStrike" kern="1200" cap="none" spc="0" normalizeH="0" baseline="0" noProof="0" dirty="0">
                <a:ln>
                  <a:noFill/>
                </a:ln>
                <a:solidFill>
                  <a:prstClr val="black"/>
                </a:solidFill>
                <a:effectLst/>
                <a:uLnTx/>
                <a:uFillTx/>
                <a:latin typeface="Calibri"/>
                <a:ea typeface="+mn-ea"/>
                <a:cs typeface="+mn-cs"/>
              </a:rPr>
              <a:t>2/Ogitani/ClinCanRes/2016/p5100/col1/para1/all; Figure 1C;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a:ea typeface="+mn-ea"/>
                <a:cs typeface="+mn-cs"/>
              </a:rPr>
              <a:t>box 3: </a:t>
            </a:r>
            <a:r>
              <a:rPr kumimoji="0" lang="en-US" sz="800" b="0" i="0" u="none" strike="noStrike" kern="1200" cap="none" spc="0" normalizeH="0" baseline="0" noProof="0" dirty="0">
                <a:ln>
                  <a:noFill/>
                </a:ln>
                <a:solidFill>
                  <a:prstClr val="black"/>
                </a:solidFill>
                <a:effectLst/>
                <a:uLnTx/>
                <a:uFillTx/>
                <a:latin typeface="Calibri"/>
                <a:ea typeface="+mn-ea"/>
                <a:cs typeface="+mn-cs"/>
              </a:rPr>
              <a:t>2/Ogitani/ClinCanRes/2016/p5100/Figure 1 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a:ea typeface="+mn-ea"/>
                <a:cs typeface="+mn-cs"/>
              </a:rPr>
              <a:t>box 4: </a:t>
            </a:r>
            <a:r>
              <a:rPr kumimoji="0" lang="en-US" sz="800" b="0" i="0" u="none" strike="noStrike" kern="1200" cap="none" spc="0" normalizeH="0" baseline="0" noProof="0" dirty="0">
                <a:ln>
                  <a:noFill/>
                </a:ln>
                <a:solidFill>
                  <a:prstClr val="black"/>
                </a:solidFill>
                <a:effectLst/>
                <a:uLnTx/>
                <a:uFillTx/>
                <a:latin typeface="Calibri"/>
                <a:ea typeface="+mn-ea"/>
                <a:cs typeface="+mn-cs"/>
              </a:rPr>
              <a:t>1/Nakada/2019/p180/col2/para1/ln1-3; 3/Ogitani/ClinCanRes/2016/p5105/Figure 5 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a:ea typeface="+mn-ea"/>
                <a:cs typeface="+mn-cs"/>
              </a:rPr>
              <a:t>box 5: </a:t>
            </a:r>
            <a:r>
              <a:rPr kumimoji="0" lang="en-US" sz="800" b="0" i="0" u="none" strike="noStrike" kern="1200" cap="none" spc="0" normalizeH="0" baseline="0" noProof="0" dirty="0">
                <a:ln>
                  <a:noFill/>
                </a:ln>
                <a:solidFill>
                  <a:prstClr val="black"/>
                </a:solidFill>
                <a:effectLst/>
                <a:uLnTx/>
                <a:uFillTx/>
                <a:latin typeface="Calibri"/>
                <a:ea typeface="+mn-ea"/>
                <a:cs typeface="+mn-cs"/>
              </a:rPr>
              <a:t>2/Ogitani/ClinCanRes/2016/p5100/col2/para2/ln4-8; p5101/Figure 2 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a:ea typeface="+mn-ea"/>
                <a:cs typeface="+mn-cs"/>
              </a:rPr>
              <a:t>box 6: </a:t>
            </a:r>
            <a:r>
              <a:rPr kumimoji="0" lang="en-US" sz="800" b="0" i="0" u="none" strike="noStrike" kern="1200" cap="none" spc="0" normalizeH="0" baseline="0" noProof="0" dirty="0">
                <a:ln>
                  <a:noFill/>
                </a:ln>
                <a:solidFill>
                  <a:prstClr val="black"/>
                </a:solidFill>
                <a:effectLst/>
                <a:uLnTx/>
                <a:uFillTx/>
                <a:latin typeface="Calibri"/>
                <a:ea typeface="+mn-ea"/>
                <a:cs typeface="+mn-cs"/>
              </a:rPr>
              <a:t>2/Ogitani/ClinCanRes/2016/p5098/col1/para2/ln3-4;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a:ea typeface="+mn-ea"/>
                <a:cs typeface="+mn-cs"/>
              </a:rPr>
              <a:t>box 7: </a:t>
            </a:r>
            <a:r>
              <a:rPr kumimoji="0" lang="en-US" sz="800" b="0" i="0" u="none" strike="noStrike" kern="1200" cap="none" spc="0" normalizeH="0" baseline="0" noProof="0" dirty="0">
                <a:ln>
                  <a:noFill/>
                </a:ln>
                <a:solidFill>
                  <a:prstClr val="black"/>
                </a:solidFill>
                <a:effectLst/>
                <a:uLnTx/>
                <a:uFillTx/>
                <a:latin typeface="Calibri"/>
                <a:ea typeface="+mn-ea"/>
                <a:cs typeface="+mn-cs"/>
              </a:rPr>
              <a:t>4/Ogitani/CaSci/2016/p1044/col1/para1/ln28-32;</a:t>
            </a:r>
          </a:p>
        </p:txBody>
      </p:sp>
      <p:sp>
        <p:nvSpPr>
          <p:cNvPr id="6" name="TextBox 5">
            <a:extLst>
              <a:ext uri="{FF2B5EF4-FFF2-40B4-BE49-F238E27FC236}">
                <a16:creationId xmlns:a16="http://schemas.microsoft.com/office/drawing/2014/main" id="{76137D86-F7B5-4826-A6FC-BBA649FB260A}"/>
              </a:ext>
            </a:extLst>
          </p:cNvPr>
          <p:cNvSpPr txBox="1"/>
          <p:nvPr/>
        </p:nvSpPr>
        <p:spPr>
          <a:xfrm>
            <a:off x="30729" y="3935"/>
            <a:ext cx="854083" cy="1077218"/>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3 components:</a:t>
            </a:r>
          </a:p>
          <a:p>
            <a:pPr marL="0" marR="0" lvl="0" indent="0" algn="l" defTabSz="609356"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1/Nakada/2019/p178/Figure 8/ col1/para1/all;</a:t>
            </a:r>
          </a:p>
          <a:p>
            <a:pPr marL="0" marR="0" lvl="0" indent="0" algn="l" defTabSz="609356"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2/Ogitani/ClinCanRes/2016/p5098/col1/para2/ln2-4</a:t>
            </a:r>
          </a:p>
        </p:txBody>
      </p:sp>
    </p:spTree>
    <p:extLst>
      <p:ext uri="{BB962C8B-B14F-4D97-AF65-F5344CB8AC3E}">
        <p14:creationId xmlns:p14="http://schemas.microsoft.com/office/powerpoint/2010/main" val="3764716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ASCO, </a:t>
            </a:r>
            <a:r>
              <a:rPr lang="en-CA" sz="1200" b="0" i="1" kern="1200" dirty="0">
                <a:solidFill>
                  <a:schemeClr val="tx1"/>
                </a:solidFill>
                <a:effectLst/>
                <a:latin typeface="Arial" charset="0"/>
                <a:ea typeface="+mn-ea"/>
                <a:cs typeface="+mn-cs"/>
              </a:rPr>
              <a:t>American Society of Clinical Oncology; </a:t>
            </a:r>
            <a:r>
              <a:rPr lang="en-US" i="1" dirty="0"/>
              <a:t>AE, adverse event; CAP, College of American Pathologists; DCR, disease control rate; </a:t>
            </a:r>
            <a:r>
              <a:rPr lang="en-US" i="1" dirty="0" err="1"/>
              <a:t>DoR</a:t>
            </a:r>
            <a:r>
              <a:rPr lang="en-US" i="1" dirty="0"/>
              <a:t>, duration of response; ECOG, Eastern Cooperative Oncology Group; GEJ, gastroesophageal junction; ICR, </a:t>
            </a:r>
            <a:r>
              <a:rPr lang="en-US" sz="1200" b="0" i="1" kern="0" dirty="0"/>
              <a:t>independent central review; ISH, in situ hybridization; PD, progressive disease; PS, performance status; </a:t>
            </a:r>
            <a:r>
              <a:rPr lang="en-US" i="1" dirty="0"/>
              <a:t>RECIST, Response Evaluation Criteria in Solid Tumors; T-</a:t>
            </a:r>
            <a:r>
              <a:rPr lang="en-US" i="1" dirty="0" err="1"/>
              <a:t>DXd</a:t>
            </a:r>
            <a:r>
              <a:rPr lang="en-US" i="1" dirty="0"/>
              <a:t>, trastuzumab </a:t>
            </a:r>
            <a:r>
              <a:rPr lang="en-US" i="1" dirty="0" err="1"/>
              <a:t>deruxtecan</a:t>
            </a:r>
            <a:r>
              <a:rPr lang="en-US" i="1" dirty="0"/>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a:p>
        </p:txBody>
      </p:sp>
    </p:spTree>
    <p:extLst>
      <p:ext uri="{BB962C8B-B14F-4D97-AF65-F5344CB8AC3E}">
        <p14:creationId xmlns:p14="http://schemas.microsoft.com/office/powerpoint/2010/main" val="2818041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a:t>
            </a:r>
            <a:r>
              <a:rPr kumimoji="0" lang="en-US" sz="12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isease control rate; DoR, duration of response; </a:t>
            </a:r>
            <a:r>
              <a:rPr lang="en-US" i="1" dirty="0"/>
              <a:t>ICR, independent central review; NR, not reached; </a:t>
            </a:r>
            <a:r>
              <a:rPr lang="en-US" sz="1200" b="0" i="1" kern="0" dirty="0"/>
              <a:t>PC, physician’s choice of chemotherapy; </a:t>
            </a:r>
            <a:r>
              <a:rPr lang="en-US" i="1" dirty="0"/>
              <a:t>PD, progressive disease; SD, stable disease;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7733960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ISH, in situ hybridization; </a:t>
            </a:r>
            <a:r>
              <a:rPr lang="en-US" i="1" dirty="0"/>
              <a:t>ITT, intention-to-treat; </a:t>
            </a:r>
            <a:r>
              <a:rPr lang="en-US" sz="1200" b="0" i="1" kern="0" dirty="0"/>
              <a:t>PC, physician’s choice of chemotherapy; </a:t>
            </a:r>
            <a:r>
              <a:rPr lang="en-US" i="1" dirty="0"/>
              <a:t>T-</a:t>
            </a:r>
            <a:r>
              <a:rPr lang="en-US" i="1" dirty="0" err="1"/>
              <a:t>DXd</a:t>
            </a:r>
            <a:r>
              <a:rPr lang="en-US" i="1" dirty="0"/>
              <a:t>,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1346399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AE, adverse event; ANC, absolute neutrophil count; ILD, interstitial lung disease; </a:t>
            </a:r>
            <a:r>
              <a:rPr lang="en-US" sz="1200" b="0" i="1" kern="0" dirty="0"/>
              <a:t>PC, physician’s choice of chemotherapy; </a:t>
            </a:r>
            <a:r>
              <a:rPr lang="en-US" sz="1200" i="1" dirty="0"/>
              <a:t>T-</a:t>
            </a:r>
            <a:r>
              <a:rPr lang="en-US" sz="1200" i="1" dirty="0" err="1"/>
              <a:t>DXd</a:t>
            </a:r>
            <a:r>
              <a:rPr lang="en-US" sz="1200" i="1" dirty="0"/>
              <a:t>, trastuzumab deruxtecan; TEAE, treatment-emergent adverse event; WBC, white blood cells.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347558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a:t>
            </a:r>
            <a:r>
              <a:rPr lang="en-US" i="1" dirty="0" err="1"/>
              <a:t>DoR</a:t>
            </a:r>
            <a:r>
              <a:rPr lang="en-US" i="1" dirty="0"/>
              <a:t>, duration of response; ECOG, Eastern Cooperative Oncology Group; ICR, independent central review; ILD, interstitial lung disease; ISH, in situ hybridization; PK, pharmacokinetics; PS, performance status; T-</a:t>
            </a:r>
            <a:r>
              <a:rPr lang="en-US" i="1" dirty="0" err="1"/>
              <a:t>DXd</a:t>
            </a:r>
            <a:r>
              <a:rPr lang="en-US" i="1" dirty="0"/>
              <a:t>, </a:t>
            </a:r>
            <a:r>
              <a:rPr lang="en-US" sz="1200" i="1" dirty="0"/>
              <a:t>t</a:t>
            </a:r>
            <a:r>
              <a:rPr lang="en-US" altLang="en-US" sz="1200" i="1" dirty="0"/>
              <a:t>rastuzumab </a:t>
            </a:r>
            <a:r>
              <a:rPr lang="en-US" altLang="en-US" sz="1200" i="1" dirty="0" err="1"/>
              <a:t>deruxtecan</a:t>
            </a:r>
            <a:r>
              <a:rPr lang="en-US" altLang="en-US" sz="1200" i="1" dirty="0"/>
              <a:t>; </a:t>
            </a:r>
            <a:r>
              <a:rPr lang="en-US" altLang="en-US" sz="1200" i="1" dirty="0" err="1"/>
              <a:t>tx</a:t>
            </a:r>
            <a:r>
              <a:rPr lang="en-US" altLang="en-US" sz="1200" i="1" dirty="0"/>
              <a:t>, treatment.</a:t>
            </a:r>
            <a:endParaRPr lang="en-US" sz="1200" b="0" kern="0"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25874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a:t>
            </a:r>
            <a:r>
              <a:rPr lang="en-US" i="1" dirty="0" err="1"/>
              <a:t>DoR</a:t>
            </a:r>
            <a:r>
              <a:rPr lang="en-US" i="1" dirty="0"/>
              <a:t>, duration of response; ICR, independent central review; IHC, immunohistochemistry; ISH, in situ hybridization; NE, not estimable; PD, progressive disease;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1439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1769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TEAEs, treatment-emergent adverse events; WBC, white blood cell.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984952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PD, progressive disease; T-</a:t>
            </a:r>
            <a:r>
              <a:rPr lang="en-US" i="1" dirty="0" err="1"/>
              <a:t>DXd</a:t>
            </a:r>
            <a:r>
              <a:rPr lang="en-US" i="1" dirty="0"/>
              <a:t>, </a:t>
            </a:r>
            <a:r>
              <a:rPr lang="en-CA" sz="1200" b="0" i="1" kern="1200" dirty="0">
                <a:solidFill>
                  <a:schemeClr val="tx1"/>
                </a:solidFill>
                <a:effectLst/>
                <a:latin typeface="Arial" charset="0"/>
                <a:ea typeface="+mn-ea"/>
                <a:cs typeface="+mn-cs"/>
              </a:rPr>
              <a:t>trastuzumab </a:t>
            </a:r>
            <a:r>
              <a:rPr lang="en-CA" sz="1200" b="0" i="1" kern="1200" dirty="0" err="1">
                <a:solidFill>
                  <a:schemeClr val="tx1"/>
                </a:solidFill>
                <a:effectLst/>
                <a:latin typeface="Arial" charset="0"/>
                <a:ea typeface="+mn-ea"/>
                <a:cs typeface="+mn-cs"/>
              </a:rPr>
              <a:t>deruxtecan</a:t>
            </a:r>
            <a:r>
              <a:rPr lang="en-US" i="1" dirty="0"/>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110691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091897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1036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0447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5762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2215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3578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4729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6405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28880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48609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73330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5757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97698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6627741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3386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87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1782676941"/>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872950687"/>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jp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jp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jp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jp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0.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Key Studies in Gastrointestinal Cancers: Independent Conference Coverage of the </a:t>
            </a:r>
            <a:br>
              <a:rPr lang="en-US" sz="4000" dirty="0"/>
            </a:br>
            <a:r>
              <a:rPr lang="en-US" sz="4000" dirty="0"/>
              <a:t>2020 ASCO Virtual Scientific Meeting</a:t>
            </a:r>
            <a:endParaRPr lang="en-US" altLang="en-US" sz="4000" dirty="0"/>
          </a:p>
        </p:txBody>
      </p:sp>
      <p:sp>
        <p:nvSpPr>
          <p:cNvPr id="7172" name="Text Box 19">
            <a:extLst>
              <a:ext uri="{FF2B5EF4-FFF2-40B4-BE49-F238E27FC236}">
                <a16:creationId xmlns:a16="http://schemas.microsoft.com/office/drawing/2014/main" id="{D8733289-74A4-40A5-A349-D4E64ED3B3E6}"/>
              </a:ext>
            </a:extLst>
          </p:cNvPr>
          <p:cNvSpPr txBox="1">
            <a:spLocks noChangeArrowheads="1"/>
          </p:cNvSpPr>
          <p:nvPr/>
        </p:nvSpPr>
        <p:spPr bwMode="auto">
          <a:xfrm>
            <a:off x="436200" y="5904726"/>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activity is provided by Clinical Care Options, LLC</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362288"/>
            <a:ext cx="588848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Daiichi Sankyo, Inc.</a:t>
            </a:r>
          </a:p>
        </p:txBody>
      </p:sp>
      <p:pic>
        <p:nvPicPr>
          <p:cNvPr id="8" name="Picture 4">
            <a:extLst>
              <a:ext uri="{FF2B5EF4-FFF2-40B4-BE49-F238E27FC236}">
                <a16:creationId xmlns:a16="http://schemas.microsoft.com/office/drawing/2014/main" id="{325F0429-3178-4D81-9B7D-AF2132F6A46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2288" y="5012917"/>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buNone/>
            </a:pPr>
            <a:r>
              <a:rPr lang="en-US" altLang="en-US" b="1" dirty="0">
                <a:solidFill>
                  <a:srgbClr val="E1471D"/>
                </a:solidFill>
              </a:rPr>
              <a:t>Axel Grothey, MD</a:t>
            </a:r>
            <a:br>
              <a:rPr lang="en-US" altLang="en-US" b="1" dirty="0">
                <a:solidFill>
                  <a:schemeClr val="accent3"/>
                </a:solidFill>
              </a:rPr>
            </a:br>
            <a:r>
              <a:rPr lang="en-US" altLang="en-US" sz="2600" i="1" dirty="0"/>
              <a:t>Director of GI Cancer Research</a:t>
            </a:r>
            <a:br>
              <a:rPr lang="en-US" altLang="en-US" sz="2600" dirty="0"/>
            </a:br>
            <a:r>
              <a:rPr lang="en-US" altLang="en-US" sz="2600" dirty="0"/>
              <a:t>West Cancer Center and Research Institute</a:t>
            </a:r>
            <a:br>
              <a:rPr lang="en-US" altLang="en-US" sz="2600" dirty="0"/>
            </a:br>
            <a:r>
              <a:rPr lang="en-US" altLang="en-US" sz="2600" dirty="0"/>
              <a:t>Germantown, Tennessee</a:t>
            </a:r>
            <a:endParaRPr lang="en-US" altLang="en-US" sz="2400" dirty="0"/>
          </a:p>
        </p:txBody>
      </p:sp>
      <p:sp>
        <p:nvSpPr>
          <p:cNvPr id="2" name="Content Placeholder 1">
            <a:extLst>
              <a:ext uri="{FF2B5EF4-FFF2-40B4-BE49-F238E27FC236}">
                <a16:creationId xmlns:a16="http://schemas.microsoft.com/office/drawing/2014/main" id="{939143EF-8ADB-43F3-8F43-15C150B7FCBD}"/>
              </a:ext>
            </a:extLst>
          </p:cNvPr>
          <p:cNvSpPr>
            <a:spLocks noGrp="1"/>
          </p:cNvSpPr>
          <p:nvPr>
            <p:ph sz="half" idx="2"/>
          </p:nvPr>
        </p:nvSpPr>
        <p:spPr/>
        <p:txBody>
          <a:bodyPr/>
          <a:lstStyle/>
          <a:p>
            <a:pPr marL="0" indent="0">
              <a:spcBef>
                <a:spcPts val="0"/>
              </a:spcBef>
              <a:spcAft>
                <a:spcPts val="0"/>
              </a:spcAft>
              <a:buNone/>
            </a:pPr>
            <a:r>
              <a:rPr lang="en-US" b="1" dirty="0">
                <a:solidFill>
                  <a:schemeClr val="accent3"/>
                </a:solidFill>
              </a:rPr>
              <a:t>Manish A. Shah, MD</a:t>
            </a:r>
          </a:p>
          <a:p>
            <a:pPr marL="0" indent="0">
              <a:spcBef>
                <a:spcPts val="0"/>
              </a:spcBef>
              <a:spcAft>
                <a:spcPts val="0"/>
              </a:spcAft>
              <a:buNone/>
            </a:pPr>
            <a:r>
              <a:rPr lang="en-US" sz="2600" i="1" dirty="0"/>
              <a:t>Bartlett Family Associate Professor of Gastrointestinal Oncology </a:t>
            </a:r>
          </a:p>
          <a:p>
            <a:pPr marL="0" indent="0">
              <a:spcBef>
                <a:spcPts val="0"/>
              </a:spcBef>
              <a:spcAft>
                <a:spcPts val="0"/>
              </a:spcAft>
              <a:buNone/>
            </a:pPr>
            <a:r>
              <a:rPr lang="en-US" sz="2600" i="1" dirty="0"/>
              <a:t>Chief</a:t>
            </a:r>
            <a:r>
              <a:rPr lang="en-US" sz="2600" dirty="0"/>
              <a:t>, Solid Tumor Services</a:t>
            </a:r>
          </a:p>
          <a:p>
            <a:pPr marL="0" indent="0">
              <a:spcBef>
                <a:spcPts val="0"/>
              </a:spcBef>
              <a:spcAft>
                <a:spcPts val="0"/>
              </a:spcAft>
              <a:buNone/>
            </a:pPr>
            <a:r>
              <a:rPr lang="en-US" sz="2600" i="1" dirty="0"/>
              <a:t>Director</a:t>
            </a:r>
            <a:r>
              <a:rPr lang="en-US" sz="2600" dirty="0"/>
              <a:t>, Gastrointestinal Oncology Program</a:t>
            </a:r>
          </a:p>
          <a:p>
            <a:pPr marL="0" indent="0">
              <a:spcBef>
                <a:spcPts val="0"/>
              </a:spcBef>
              <a:spcAft>
                <a:spcPts val="0"/>
              </a:spcAft>
              <a:buNone/>
            </a:pPr>
            <a:r>
              <a:rPr lang="en-US" sz="2600" i="1" dirty="0"/>
              <a:t>Co-Director</a:t>
            </a:r>
            <a:r>
              <a:rPr lang="en-US" sz="2600" dirty="0"/>
              <a:t>, Center for Advanced Digestive Care</a:t>
            </a:r>
          </a:p>
          <a:p>
            <a:pPr marL="0" indent="0">
              <a:spcBef>
                <a:spcPts val="0"/>
              </a:spcBef>
              <a:spcAft>
                <a:spcPts val="0"/>
              </a:spcAft>
              <a:buNone/>
            </a:pPr>
            <a:r>
              <a:rPr lang="en-US" sz="2600" dirty="0"/>
              <a:t>Weill Cornell Medical College</a:t>
            </a:r>
          </a:p>
          <a:p>
            <a:pPr marL="0" indent="0">
              <a:spcBef>
                <a:spcPts val="0"/>
              </a:spcBef>
              <a:spcAft>
                <a:spcPts val="0"/>
              </a:spcAft>
              <a:buNone/>
            </a:pPr>
            <a:r>
              <a:rPr lang="en-US" sz="2600" dirty="0" err="1"/>
              <a:t>NewYork</a:t>
            </a:r>
            <a:r>
              <a:rPr lang="en-US" sz="2600" dirty="0"/>
              <a:t>-Presbyterian Hospital</a:t>
            </a:r>
          </a:p>
          <a:p>
            <a:pPr marL="0" indent="0">
              <a:spcBef>
                <a:spcPts val="0"/>
              </a:spcBef>
              <a:spcAft>
                <a:spcPts val="0"/>
              </a:spcAft>
              <a:buNone/>
            </a:pPr>
            <a:r>
              <a:rPr lang="en-US" sz="2600" dirty="0"/>
              <a:t>New York, New York</a:t>
            </a:r>
          </a:p>
          <a:p>
            <a:pPr marL="0" indent="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6"/>
            <a:ext cx="10877529" cy="4887753"/>
          </a:xfrm>
        </p:spPr>
        <p:txBody>
          <a:bodyPr rtlCol="0">
            <a:noAutofit/>
          </a:bodyPr>
          <a:lstStyle/>
          <a:p>
            <a:pPr marL="0" indent="0">
              <a:spcAft>
                <a:spcPts val="0"/>
              </a:spcAft>
              <a:buClr>
                <a:schemeClr val="accent6"/>
              </a:buClr>
              <a:buNone/>
              <a:defRPr/>
            </a:pPr>
            <a:r>
              <a:rPr lang="en-US" b="1" dirty="0">
                <a:solidFill>
                  <a:srgbClr val="E1471D"/>
                </a:solidFill>
              </a:rPr>
              <a:t>Axel Grothey, MD, </a:t>
            </a:r>
            <a:r>
              <a:rPr lang="en-US" dirty="0"/>
              <a:t>has disclosed that he has received funds for research support and consulting fees from Array/Pfizer, Bayer, Daiichi, and Genentech.</a:t>
            </a:r>
          </a:p>
          <a:p>
            <a:pPr marL="0" indent="0">
              <a:spcAft>
                <a:spcPts val="0"/>
              </a:spcAft>
              <a:buClr>
                <a:schemeClr val="accent6"/>
              </a:buClr>
              <a:buNone/>
              <a:defRPr/>
            </a:pPr>
            <a:r>
              <a:rPr lang="en-US" altLang="en-US" b="1" dirty="0">
                <a:solidFill>
                  <a:srgbClr val="E1471D"/>
                </a:solidFill>
              </a:rPr>
              <a:t>Manish A. Shah, MD</a:t>
            </a:r>
            <a:r>
              <a:rPr lang="en-US" b="1" dirty="0">
                <a:solidFill>
                  <a:srgbClr val="E1471D"/>
                </a:solidFill>
              </a:rPr>
              <a:t>, </a:t>
            </a:r>
            <a:r>
              <a:rPr lang="en-US" dirty="0"/>
              <a:t>has disclosed that he has received funds for research support from Astellas, Bristol-Myers Squibb, and Merck.</a:t>
            </a:r>
          </a:p>
        </p:txBody>
      </p:sp>
    </p:spTree>
    <p:extLst>
      <p:ext uri="{BB962C8B-B14F-4D97-AF65-F5344CB8AC3E}">
        <p14:creationId xmlns:p14="http://schemas.microsoft.com/office/powerpoint/2010/main" val="207741499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D3C363-75A2-46D1-8EBF-C2839156952D}"/>
              </a:ext>
            </a:extLst>
          </p:cNvPr>
          <p:cNvSpPr>
            <a:spLocks noGrp="1"/>
          </p:cNvSpPr>
          <p:nvPr>
            <p:ph type="title"/>
          </p:nvPr>
        </p:nvSpPr>
        <p:spPr/>
        <p:txBody>
          <a:bodyPr/>
          <a:lstStyle/>
          <a:p>
            <a:r>
              <a:rPr lang="en-US" dirty="0"/>
              <a:t>Colorectal Cancer</a:t>
            </a:r>
          </a:p>
        </p:txBody>
      </p:sp>
    </p:spTree>
    <p:extLst>
      <p:ext uri="{BB962C8B-B14F-4D97-AF65-F5344CB8AC3E}">
        <p14:creationId xmlns:p14="http://schemas.microsoft.com/office/powerpoint/2010/main" val="2588899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KEYNOTE-177: First-line Pembrolizumab vs Chemotherapy for MSI-H/</a:t>
            </a:r>
            <a:r>
              <a:rPr lang="en-US" dirty="0" err="1"/>
              <a:t>dMMR</a:t>
            </a:r>
            <a:r>
              <a:rPr lang="en-US" dirty="0"/>
              <a:t> mCRC</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Andre. ASCO 2020. Abstr LBA4.</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Content Placeholder 2">
            <a:extLst>
              <a:ext uri="{FF2B5EF4-FFF2-40B4-BE49-F238E27FC236}">
                <a16:creationId xmlns:a16="http://schemas.microsoft.com/office/drawing/2014/main" id="{6F7BB607-F32B-E244-90E3-993E6E15D8F6}"/>
              </a:ext>
            </a:extLst>
          </p:cNvPr>
          <p:cNvSpPr>
            <a:spLocks noGrp="1"/>
          </p:cNvSpPr>
          <p:nvPr>
            <p:ph idx="1"/>
          </p:nvPr>
        </p:nvSpPr>
        <p:spPr>
          <a:xfrm>
            <a:off x="604675" y="1513047"/>
            <a:ext cx="10877529" cy="366553"/>
          </a:xfrm>
        </p:spPr>
        <p:txBody>
          <a:bodyPr/>
          <a:lstStyle/>
          <a:p>
            <a:r>
              <a:rPr lang="en-US" sz="2000" dirty="0"/>
              <a:t>Randomized, open-label phase III trial</a:t>
            </a:r>
          </a:p>
        </p:txBody>
      </p:sp>
      <p:sp>
        <p:nvSpPr>
          <p:cNvPr id="9" name="Text Box 45">
            <a:extLst>
              <a:ext uri="{FF2B5EF4-FFF2-40B4-BE49-F238E27FC236}">
                <a16:creationId xmlns:a16="http://schemas.microsoft.com/office/drawing/2014/main" id="{0E92F374-E1B0-E04C-8DDD-83B9744FEBE6}"/>
              </a:ext>
            </a:extLst>
          </p:cNvPr>
          <p:cNvSpPr txBox="1">
            <a:spLocks noChangeArrowheads="1"/>
          </p:cNvSpPr>
          <p:nvPr/>
        </p:nvSpPr>
        <p:spPr bwMode="auto">
          <a:xfrm>
            <a:off x="369861" y="2204649"/>
            <a:ext cx="25685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treatment-naive MSI-H (PCR)/dMMR (IHC)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stage IV CRC;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ECOG PS 0/1;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measurable disease</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307)</a:t>
            </a:r>
            <a:endParaRPr lang="en-US" altLang="en-US" sz="1800" b="0" dirty="0">
              <a:solidFill>
                <a:schemeClr val="bg1"/>
              </a:solidFill>
              <a:latin typeface="Calibri" panose="020F0502020204030204" pitchFamily="34" charset="0"/>
            </a:endParaRPr>
          </a:p>
        </p:txBody>
      </p:sp>
      <p:sp>
        <p:nvSpPr>
          <p:cNvPr id="12" name="Rectangle 50">
            <a:extLst>
              <a:ext uri="{FF2B5EF4-FFF2-40B4-BE49-F238E27FC236}">
                <a16:creationId xmlns:a16="http://schemas.microsoft.com/office/drawing/2014/main" id="{FDEBD673-0D32-094B-A029-C883E8074DFD}"/>
              </a:ext>
            </a:extLst>
          </p:cNvPr>
          <p:cNvSpPr>
            <a:spLocks noChangeArrowheads="1"/>
          </p:cNvSpPr>
          <p:nvPr/>
        </p:nvSpPr>
        <p:spPr bwMode="auto">
          <a:xfrm>
            <a:off x="3767109" y="3328357"/>
            <a:ext cx="5229571" cy="83404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Investigator-choice of chemotherapy*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154)</a:t>
            </a:r>
          </a:p>
        </p:txBody>
      </p:sp>
      <p:sp>
        <p:nvSpPr>
          <p:cNvPr id="13" name="Line 53">
            <a:extLst>
              <a:ext uri="{FF2B5EF4-FFF2-40B4-BE49-F238E27FC236}">
                <a16:creationId xmlns:a16="http://schemas.microsoft.com/office/drawing/2014/main" id="{3757E7D7-CA2E-8441-8BD1-C36203130AE4}"/>
              </a:ext>
            </a:extLst>
          </p:cNvPr>
          <p:cNvSpPr>
            <a:spLocks noChangeShapeType="1"/>
          </p:cNvSpPr>
          <p:nvPr/>
        </p:nvSpPr>
        <p:spPr bwMode="auto">
          <a:xfrm>
            <a:off x="3030510" y="339454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Rectangle 49">
            <a:extLst>
              <a:ext uri="{FF2B5EF4-FFF2-40B4-BE49-F238E27FC236}">
                <a16:creationId xmlns:a16="http://schemas.microsoft.com/office/drawing/2014/main" id="{B6141043-B701-F642-8622-72BEA45E3829}"/>
              </a:ext>
            </a:extLst>
          </p:cNvPr>
          <p:cNvSpPr>
            <a:spLocks noChangeArrowheads="1"/>
          </p:cNvSpPr>
          <p:nvPr/>
        </p:nvSpPr>
        <p:spPr bwMode="auto">
          <a:xfrm>
            <a:off x="3767109" y="2117094"/>
            <a:ext cx="5229571"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200 mg Q3W for up to 35 cycles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153) </a:t>
            </a:r>
          </a:p>
        </p:txBody>
      </p:sp>
      <p:sp>
        <p:nvSpPr>
          <p:cNvPr id="15" name="Line 54">
            <a:extLst>
              <a:ext uri="{FF2B5EF4-FFF2-40B4-BE49-F238E27FC236}">
                <a16:creationId xmlns:a16="http://schemas.microsoft.com/office/drawing/2014/main" id="{D0431676-211F-334B-AE6D-0779895BA0E0}"/>
              </a:ext>
            </a:extLst>
          </p:cNvPr>
          <p:cNvSpPr>
            <a:spLocks noChangeShapeType="1"/>
          </p:cNvSpPr>
          <p:nvPr/>
        </p:nvSpPr>
        <p:spPr bwMode="auto">
          <a:xfrm flipV="1">
            <a:off x="3030510" y="253314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Content Placeholder 2">
            <a:extLst>
              <a:ext uri="{FF2B5EF4-FFF2-40B4-BE49-F238E27FC236}">
                <a16:creationId xmlns:a16="http://schemas.microsoft.com/office/drawing/2014/main" id="{F6250117-B964-294A-AE1D-FA8D13752EE9}"/>
              </a:ext>
            </a:extLst>
          </p:cNvPr>
          <p:cNvSpPr txBox="1">
            <a:spLocks/>
          </p:cNvSpPr>
          <p:nvPr/>
        </p:nvSpPr>
        <p:spPr bwMode="auto">
          <a:xfrm>
            <a:off x="601820" y="4794347"/>
            <a:ext cx="5309278" cy="1658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Dual primary endpoints: PFS,</a:t>
            </a:r>
            <a:r>
              <a:rPr lang="en-US" sz="2000" b="0" kern="0" baseline="30000" dirty="0"/>
              <a:t>†</a:t>
            </a:r>
            <a:r>
              <a:rPr lang="en-US" sz="2000" b="0" kern="0" dirty="0"/>
              <a:t> OS</a:t>
            </a:r>
          </a:p>
          <a:p>
            <a:pPr lvl="1"/>
            <a:r>
              <a:rPr lang="en-US" sz="1800" b="0" kern="0" dirty="0"/>
              <a:t>Trial positive if pembrolizumab superior to chemotherapy for either primary endpoint </a:t>
            </a:r>
            <a:endParaRPr lang="en-US" sz="1800" b="0" kern="0" baseline="30000" dirty="0"/>
          </a:p>
          <a:p>
            <a:r>
              <a:rPr lang="en-US" sz="2000" b="0" kern="0" dirty="0"/>
              <a:t>Secondary endpoints: ORR,</a:t>
            </a:r>
            <a:r>
              <a:rPr lang="en-US" sz="2000" b="0" kern="0" baseline="30000" dirty="0"/>
              <a:t>†</a:t>
            </a:r>
            <a:r>
              <a:rPr lang="en-US" sz="2000" b="0" kern="0" dirty="0"/>
              <a:t> safety</a:t>
            </a:r>
          </a:p>
        </p:txBody>
      </p:sp>
      <p:sp>
        <p:nvSpPr>
          <p:cNvPr id="17" name="Content Placeholder 3">
            <a:extLst>
              <a:ext uri="{FF2B5EF4-FFF2-40B4-BE49-F238E27FC236}">
                <a16:creationId xmlns:a16="http://schemas.microsoft.com/office/drawing/2014/main" id="{9128AFC5-4B9C-F746-B636-3A9C9D36AD8E}"/>
              </a:ext>
            </a:extLst>
          </p:cNvPr>
          <p:cNvSpPr txBox="1">
            <a:spLocks/>
          </p:cNvSpPr>
          <p:nvPr/>
        </p:nvSpPr>
        <p:spPr>
          <a:xfrm>
            <a:off x="6494013" y="4806100"/>
            <a:ext cx="5229570" cy="127592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Data cutoff: February 29, 2020</a:t>
            </a:r>
          </a:p>
          <a:p>
            <a:r>
              <a:rPr lang="en-US" sz="2000" b="0" kern="0" dirty="0"/>
              <a:t>Median follow-up: 28.4 mos in pembrolizumab arm, 27.2 mos in </a:t>
            </a:r>
            <a:br>
              <a:rPr lang="en-US" sz="2000" b="0" kern="0" dirty="0"/>
            </a:br>
            <a:r>
              <a:rPr lang="en-US" sz="2000" b="0" kern="0" dirty="0"/>
              <a:t>comparator arm</a:t>
            </a:r>
          </a:p>
          <a:p>
            <a:endParaRPr lang="en-US" sz="2000" b="0" kern="0" dirty="0"/>
          </a:p>
        </p:txBody>
      </p:sp>
      <p:sp>
        <p:nvSpPr>
          <p:cNvPr id="18" name="Text Box 30">
            <a:extLst>
              <a:ext uri="{FF2B5EF4-FFF2-40B4-BE49-F238E27FC236}">
                <a16:creationId xmlns:a16="http://schemas.microsoft.com/office/drawing/2014/main" id="{D5D281AF-F791-BC40-B029-B9223A7F9D07}"/>
              </a:ext>
            </a:extLst>
          </p:cNvPr>
          <p:cNvSpPr txBox="1">
            <a:spLocks noChangeArrowheads="1"/>
          </p:cNvSpPr>
          <p:nvPr/>
        </p:nvSpPr>
        <p:spPr bwMode="auto">
          <a:xfrm>
            <a:off x="3706598" y="4196066"/>
            <a:ext cx="6391431"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*Chemotherapy options included mFOLFOX6 or FOLFIRI ± bevacizumab or cetuximab.</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Blinded independent central review per RECIST v1.1. </a:t>
            </a:r>
            <a:endParaRPr lang="en-US" altLang="en-US" sz="1400" dirty="0">
              <a:solidFill>
                <a:schemeClr val="bg1"/>
              </a:solidFill>
              <a:latin typeface="Calibri" panose="020F0502020204030204" pitchFamily="34" charset="0"/>
            </a:endParaRPr>
          </a:p>
        </p:txBody>
      </p:sp>
      <p:sp>
        <p:nvSpPr>
          <p:cNvPr id="19" name="Line 52">
            <a:extLst>
              <a:ext uri="{FF2B5EF4-FFF2-40B4-BE49-F238E27FC236}">
                <a16:creationId xmlns:a16="http://schemas.microsoft.com/office/drawing/2014/main" id="{4857C918-BFF1-1141-A662-8719BD7EB8B6}"/>
              </a:ext>
            </a:extLst>
          </p:cNvPr>
          <p:cNvSpPr>
            <a:spLocks noChangeShapeType="1"/>
          </p:cNvSpPr>
          <p:nvPr/>
        </p:nvSpPr>
        <p:spPr bwMode="auto">
          <a:xfrm rot="5400000" flipH="1">
            <a:off x="9229584" y="2313638"/>
            <a:ext cx="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Line 52">
            <a:extLst>
              <a:ext uri="{FF2B5EF4-FFF2-40B4-BE49-F238E27FC236}">
                <a16:creationId xmlns:a16="http://schemas.microsoft.com/office/drawing/2014/main" id="{7CC2B7FF-6F76-C04A-AFDC-7C109DBFE542}"/>
              </a:ext>
            </a:extLst>
          </p:cNvPr>
          <p:cNvSpPr>
            <a:spLocks noChangeShapeType="1"/>
          </p:cNvSpPr>
          <p:nvPr/>
        </p:nvSpPr>
        <p:spPr bwMode="auto">
          <a:xfrm rot="5400000" flipH="1">
            <a:off x="9200115" y="3525402"/>
            <a:ext cx="0" cy="457200"/>
          </a:xfrm>
          <a:prstGeom prst="line">
            <a:avLst/>
          </a:prstGeom>
          <a:noFill/>
          <a:ln w="28575">
            <a:solidFill>
              <a:schemeClr val="bg1"/>
            </a:solidFill>
            <a:round/>
            <a:headEnd/>
            <a:tailEnd type="non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Line 52">
            <a:extLst>
              <a:ext uri="{FF2B5EF4-FFF2-40B4-BE49-F238E27FC236}">
                <a16:creationId xmlns:a16="http://schemas.microsoft.com/office/drawing/2014/main" id="{C1B5A3CB-6A79-BA40-B828-70C1883064AB}"/>
              </a:ext>
            </a:extLst>
          </p:cNvPr>
          <p:cNvSpPr>
            <a:spLocks noChangeShapeType="1"/>
          </p:cNvSpPr>
          <p:nvPr/>
        </p:nvSpPr>
        <p:spPr bwMode="auto">
          <a:xfrm rot="5400000" flipH="1" flipV="1">
            <a:off x="8829044" y="3146273"/>
            <a:ext cx="1234440" cy="0"/>
          </a:xfrm>
          <a:prstGeom prst="line">
            <a:avLst/>
          </a:prstGeom>
          <a:noFill/>
          <a:ln w="28575">
            <a:solidFill>
              <a:schemeClr val="bg1"/>
            </a:solidFill>
            <a:round/>
            <a:headEnd/>
            <a:tailEnd type="non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Text Box 45">
            <a:extLst>
              <a:ext uri="{FF2B5EF4-FFF2-40B4-BE49-F238E27FC236}">
                <a16:creationId xmlns:a16="http://schemas.microsoft.com/office/drawing/2014/main" id="{985C2617-E03B-E44D-B1E0-01F121585396}"/>
              </a:ext>
            </a:extLst>
          </p:cNvPr>
          <p:cNvSpPr txBox="1">
            <a:spLocks noChangeArrowheads="1"/>
          </p:cNvSpPr>
          <p:nvPr/>
        </p:nvSpPr>
        <p:spPr bwMode="auto">
          <a:xfrm>
            <a:off x="9366222" y="2794483"/>
            <a:ext cx="2568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Crossover permitted at disease progression</a:t>
            </a:r>
            <a:endParaRPr lang="en-US" altLang="en-US" sz="18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99433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3" name="Straight Connector 132">
            <a:extLst>
              <a:ext uri="{FF2B5EF4-FFF2-40B4-BE49-F238E27FC236}">
                <a16:creationId xmlns:a16="http://schemas.microsoft.com/office/drawing/2014/main" id="{E08FDECC-E20B-424B-AAAB-BD9DDFB55FDA}"/>
              </a:ext>
            </a:extLst>
          </p:cNvPr>
          <p:cNvCxnSpPr/>
          <p:nvPr/>
        </p:nvCxnSpPr>
        <p:spPr bwMode="auto">
          <a:xfrm flipV="1">
            <a:off x="3901198" y="2520444"/>
            <a:ext cx="0" cy="2553047"/>
          </a:xfrm>
          <a:prstGeom prst="line">
            <a:avLst/>
          </a:prstGeom>
          <a:noFill/>
          <a:ln w="28575" cap="flat" cmpd="sng" algn="ctr">
            <a:solidFill>
              <a:schemeClr val="tx2"/>
            </a:solidFill>
            <a:prstDash val="sysDash"/>
            <a:round/>
            <a:headEnd type="none" w="med" len="med"/>
            <a:tailEnd type="none" w="med" len="med"/>
          </a:ln>
          <a:effectLst/>
        </p:spPr>
      </p:cxnSp>
      <p:cxnSp>
        <p:nvCxnSpPr>
          <p:cNvPr id="134" name="Straight Connector 133">
            <a:extLst>
              <a:ext uri="{FF2B5EF4-FFF2-40B4-BE49-F238E27FC236}">
                <a16:creationId xmlns:a16="http://schemas.microsoft.com/office/drawing/2014/main" id="{405F7771-FD24-43B5-97D7-BAF08CE2719D}"/>
              </a:ext>
            </a:extLst>
          </p:cNvPr>
          <p:cNvCxnSpPr>
            <a:cxnSpLocks/>
          </p:cNvCxnSpPr>
          <p:nvPr/>
        </p:nvCxnSpPr>
        <p:spPr bwMode="auto">
          <a:xfrm flipV="1">
            <a:off x="5921095" y="2720800"/>
            <a:ext cx="0" cy="2386228"/>
          </a:xfrm>
          <a:prstGeom prst="line">
            <a:avLst/>
          </a:prstGeom>
          <a:noFill/>
          <a:ln w="28575" cap="flat" cmpd="sng" algn="ctr">
            <a:solidFill>
              <a:schemeClr val="tx2"/>
            </a:solidFill>
            <a:prstDash val="sysDash"/>
            <a:round/>
            <a:headEnd type="none" w="med" len="med"/>
            <a:tailEnd type="none" w="med" len="med"/>
          </a:ln>
          <a:effectLst/>
        </p:spPr>
      </p:cxnSp>
      <p:cxnSp>
        <p:nvCxnSpPr>
          <p:cNvPr id="136" name="Straight Connector 135">
            <a:extLst>
              <a:ext uri="{FF2B5EF4-FFF2-40B4-BE49-F238E27FC236}">
                <a16:creationId xmlns:a16="http://schemas.microsoft.com/office/drawing/2014/main" id="{99E58168-B5C5-4D35-8C36-51B4AC6176C0}"/>
              </a:ext>
            </a:extLst>
          </p:cNvPr>
          <p:cNvCxnSpPr>
            <a:cxnSpLocks/>
          </p:cNvCxnSpPr>
          <p:nvPr/>
        </p:nvCxnSpPr>
        <p:spPr bwMode="auto">
          <a:xfrm flipV="1">
            <a:off x="1873517" y="3391106"/>
            <a:ext cx="7768682" cy="2660"/>
          </a:xfrm>
          <a:prstGeom prst="line">
            <a:avLst/>
          </a:prstGeom>
          <a:noFill/>
          <a:ln w="28575" cap="flat" cmpd="sng" algn="ctr">
            <a:solidFill>
              <a:schemeClr val="tx2"/>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KEYNOTE-177: PFS (Primary Endpoint; ITT)</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Andre. ASCO 2020. Abstr LBA4. Reproduced with permission.</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33E7D7BE-C84C-4350-8BC6-1BA1939D86DA}"/>
              </a:ext>
            </a:extLst>
          </p:cNvPr>
          <p:cNvSpPr txBox="1"/>
          <p:nvPr/>
        </p:nvSpPr>
        <p:spPr bwMode="auto">
          <a:xfrm rot="16200000">
            <a:off x="-536390" y="3217896"/>
            <a:ext cx="34393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9" name="TextBox 8">
            <a:extLst>
              <a:ext uri="{FF2B5EF4-FFF2-40B4-BE49-F238E27FC236}">
                <a16:creationId xmlns:a16="http://schemas.microsoft.com/office/drawing/2014/main" id="{F5F024C3-8CE0-4824-941B-801B095F9E86}"/>
              </a:ext>
            </a:extLst>
          </p:cNvPr>
          <p:cNvSpPr txBox="1"/>
          <p:nvPr/>
        </p:nvSpPr>
        <p:spPr bwMode="auto">
          <a:xfrm>
            <a:off x="4075888" y="5406470"/>
            <a:ext cx="3673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10" name="TextBox 9">
            <a:extLst>
              <a:ext uri="{FF2B5EF4-FFF2-40B4-BE49-F238E27FC236}">
                <a16:creationId xmlns:a16="http://schemas.microsoft.com/office/drawing/2014/main" id="{6AE14B95-9A7B-4DCB-87AD-E172689E83A5}"/>
              </a:ext>
            </a:extLst>
          </p:cNvPr>
          <p:cNvSpPr txBox="1"/>
          <p:nvPr/>
        </p:nvSpPr>
        <p:spPr bwMode="auto">
          <a:xfrm>
            <a:off x="92675" y="5433927"/>
            <a:ext cx="2017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p>
        </p:txBody>
      </p:sp>
      <p:sp>
        <p:nvSpPr>
          <p:cNvPr id="11" name="TextBox 10">
            <a:extLst>
              <a:ext uri="{FF2B5EF4-FFF2-40B4-BE49-F238E27FC236}">
                <a16:creationId xmlns:a16="http://schemas.microsoft.com/office/drawing/2014/main" id="{94484DB6-CE06-4DD4-BA07-5C5FCCEB0211}"/>
              </a:ext>
            </a:extLst>
          </p:cNvPr>
          <p:cNvSpPr txBox="1"/>
          <p:nvPr/>
        </p:nvSpPr>
        <p:spPr bwMode="auto">
          <a:xfrm>
            <a:off x="1616825" y="5685239"/>
            <a:ext cx="89960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153         96          77          72          64          60           55          37          20            7            5            0             0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154        100         68          43          33          22           18          11           4             3            0            0             0</a:t>
            </a:r>
          </a:p>
        </p:txBody>
      </p:sp>
      <p:sp>
        <p:nvSpPr>
          <p:cNvPr id="12" name="TextBox 11">
            <a:extLst>
              <a:ext uri="{FF2B5EF4-FFF2-40B4-BE49-F238E27FC236}">
                <a16:creationId xmlns:a16="http://schemas.microsoft.com/office/drawing/2014/main" id="{C864FB76-ABBC-48A3-B5B2-DD03EF7D1207}"/>
              </a:ext>
            </a:extLst>
          </p:cNvPr>
          <p:cNvSpPr txBox="1"/>
          <p:nvPr/>
        </p:nvSpPr>
        <p:spPr bwMode="auto">
          <a:xfrm>
            <a:off x="4114800" y="2420790"/>
            <a:ext cx="18408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12-mo rate</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55%</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37%</a:t>
            </a:r>
          </a:p>
        </p:txBody>
      </p:sp>
      <p:sp>
        <p:nvSpPr>
          <p:cNvPr id="13" name="TextBox 12">
            <a:extLst>
              <a:ext uri="{FF2B5EF4-FFF2-40B4-BE49-F238E27FC236}">
                <a16:creationId xmlns:a16="http://schemas.microsoft.com/office/drawing/2014/main" id="{61B35D7E-3ED8-4CF6-93CB-2F4AC7A1DBFA}"/>
              </a:ext>
            </a:extLst>
          </p:cNvPr>
          <p:cNvSpPr txBox="1"/>
          <p:nvPr/>
        </p:nvSpPr>
        <p:spPr bwMode="auto">
          <a:xfrm>
            <a:off x="5955631" y="2553980"/>
            <a:ext cx="18408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24-mo rate</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48%</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19%</a:t>
            </a:r>
          </a:p>
        </p:txBody>
      </p:sp>
      <p:sp>
        <p:nvSpPr>
          <p:cNvPr id="14" name="TextBox 13">
            <a:extLst>
              <a:ext uri="{FF2B5EF4-FFF2-40B4-BE49-F238E27FC236}">
                <a16:creationId xmlns:a16="http://schemas.microsoft.com/office/drawing/2014/main" id="{FF0B7F60-771F-4135-BFA1-BCE22F668B19}"/>
              </a:ext>
            </a:extLst>
          </p:cNvPr>
          <p:cNvSpPr txBox="1"/>
          <p:nvPr/>
        </p:nvSpPr>
        <p:spPr bwMode="auto">
          <a:xfrm>
            <a:off x="8998185" y="3013501"/>
            <a:ext cx="27432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Median, Mos (95% CI)</a:t>
            </a:r>
            <a:br>
              <a:rPr lang="en-US" sz="160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16.5 (5.4-32.4)</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8.2 (6.1-10.2)</a:t>
            </a:r>
            <a:endParaRPr lang="en-US" sz="1600" dirty="0">
              <a:solidFill>
                <a:schemeClr val="accent3"/>
              </a:solidFill>
              <a:latin typeface="Calibri" panose="020F0502020204030204" pitchFamily="34" charset="0"/>
            </a:endParaRPr>
          </a:p>
        </p:txBody>
      </p:sp>
      <p:sp>
        <p:nvSpPr>
          <p:cNvPr id="18" name="TextBox 17">
            <a:extLst>
              <a:ext uri="{FF2B5EF4-FFF2-40B4-BE49-F238E27FC236}">
                <a16:creationId xmlns:a16="http://schemas.microsoft.com/office/drawing/2014/main" id="{123C0CBF-DB3C-4281-8418-5A8FABF5E3B3}"/>
              </a:ext>
            </a:extLst>
          </p:cNvPr>
          <p:cNvSpPr txBox="1"/>
          <p:nvPr/>
        </p:nvSpPr>
        <p:spPr bwMode="auto">
          <a:xfrm>
            <a:off x="5957427" y="1821233"/>
            <a:ext cx="19639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Pembrolizumab</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Chemotherapy</a:t>
            </a:r>
          </a:p>
        </p:txBody>
      </p:sp>
      <p:sp>
        <p:nvSpPr>
          <p:cNvPr id="15" name="Freeform: Shape 14">
            <a:extLst>
              <a:ext uri="{FF2B5EF4-FFF2-40B4-BE49-F238E27FC236}">
                <a16:creationId xmlns:a16="http://schemas.microsoft.com/office/drawing/2014/main" id="{355EFE6E-4AD5-4028-AC86-3B9DD312F8FB}"/>
              </a:ext>
            </a:extLst>
          </p:cNvPr>
          <p:cNvSpPr/>
          <p:nvPr/>
        </p:nvSpPr>
        <p:spPr bwMode="auto">
          <a:xfrm>
            <a:off x="1867711" y="1682885"/>
            <a:ext cx="8093412" cy="3414409"/>
          </a:xfrm>
          <a:custGeom>
            <a:avLst/>
            <a:gdLst>
              <a:gd name="connsiteX0" fmla="*/ 0 w 8093412"/>
              <a:gd name="connsiteY0" fmla="*/ 0 h 3414409"/>
              <a:gd name="connsiteX1" fmla="*/ 0 w 8093412"/>
              <a:gd name="connsiteY1" fmla="*/ 3414409 h 3414409"/>
              <a:gd name="connsiteX2" fmla="*/ 8093412 w 8093412"/>
              <a:gd name="connsiteY2" fmla="*/ 3414409 h 3414409"/>
            </a:gdLst>
            <a:ahLst/>
            <a:cxnLst>
              <a:cxn ang="0">
                <a:pos x="connsiteX0" y="connsiteY0"/>
              </a:cxn>
              <a:cxn ang="0">
                <a:pos x="connsiteX1" y="connsiteY1"/>
              </a:cxn>
              <a:cxn ang="0">
                <a:pos x="connsiteX2" y="connsiteY2"/>
              </a:cxn>
            </a:cxnLst>
            <a:rect l="l" t="t" r="r" b="b"/>
            <a:pathLst>
              <a:path w="8093412" h="3414409">
                <a:moveTo>
                  <a:pt x="0" y="0"/>
                </a:moveTo>
                <a:lnTo>
                  <a:pt x="0" y="3414409"/>
                </a:lnTo>
                <a:lnTo>
                  <a:pt x="8093412" y="3414409"/>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nvGrpSpPr>
          <p:cNvPr id="20" name="Group 19">
            <a:extLst>
              <a:ext uri="{FF2B5EF4-FFF2-40B4-BE49-F238E27FC236}">
                <a16:creationId xmlns:a16="http://schemas.microsoft.com/office/drawing/2014/main" id="{9839C7E7-20C5-402F-9D17-9A4B49432F64}"/>
              </a:ext>
            </a:extLst>
          </p:cNvPr>
          <p:cNvGrpSpPr/>
          <p:nvPr/>
        </p:nvGrpSpPr>
        <p:grpSpPr>
          <a:xfrm>
            <a:off x="1777125" y="1687150"/>
            <a:ext cx="90586" cy="3407550"/>
            <a:chOff x="1902376" y="2267632"/>
            <a:chExt cx="84779" cy="3330528"/>
          </a:xfrm>
        </p:grpSpPr>
        <p:cxnSp>
          <p:nvCxnSpPr>
            <p:cNvPr id="21" name="Straight Connector 20">
              <a:extLst>
                <a:ext uri="{FF2B5EF4-FFF2-40B4-BE49-F238E27FC236}">
                  <a16:creationId xmlns:a16="http://schemas.microsoft.com/office/drawing/2014/main" id="{122A60A0-BEC7-4DEC-9B94-7D47C4B30624}"/>
                </a:ext>
              </a:extLst>
            </p:cNvPr>
            <p:cNvCxnSpPr/>
            <p:nvPr/>
          </p:nvCxnSpPr>
          <p:spPr bwMode="auto">
            <a:xfrm>
              <a:off x="1902376" y="2267632"/>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8B788DC-9C16-414F-9246-7AE594895635}"/>
                </a:ext>
              </a:extLst>
            </p:cNvPr>
            <p:cNvCxnSpPr/>
            <p:nvPr/>
          </p:nvCxnSpPr>
          <p:spPr bwMode="auto">
            <a:xfrm>
              <a:off x="1902376" y="2933738"/>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2F533F2-F0E2-444A-9D2C-4EEEAB699687}"/>
                </a:ext>
              </a:extLst>
            </p:cNvPr>
            <p:cNvCxnSpPr/>
            <p:nvPr/>
          </p:nvCxnSpPr>
          <p:spPr bwMode="auto">
            <a:xfrm>
              <a:off x="1902376" y="3599844"/>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6723640-C8C2-4C83-9BBD-A16637A3BA03}"/>
                </a:ext>
              </a:extLst>
            </p:cNvPr>
            <p:cNvCxnSpPr/>
            <p:nvPr/>
          </p:nvCxnSpPr>
          <p:spPr bwMode="auto">
            <a:xfrm>
              <a:off x="1902376" y="4265950"/>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3B3D07D-5C83-431E-977D-7E3E29CCE9EF}"/>
                </a:ext>
              </a:extLst>
            </p:cNvPr>
            <p:cNvCxnSpPr/>
            <p:nvPr/>
          </p:nvCxnSpPr>
          <p:spPr bwMode="auto">
            <a:xfrm>
              <a:off x="1902376" y="4932056"/>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24B5949-3D36-49A2-BAE3-85B01F065B79}"/>
                </a:ext>
              </a:extLst>
            </p:cNvPr>
            <p:cNvCxnSpPr/>
            <p:nvPr/>
          </p:nvCxnSpPr>
          <p:spPr bwMode="auto">
            <a:xfrm>
              <a:off x="1902376" y="5598160"/>
              <a:ext cx="84779" cy="0"/>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07A67EE1-CD76-4058-A9B8-5CC1094182C8}"/>
              </a:ext>
            </a:extLst>
          </p:cNvPr>
          <p:cNvSpPr txBox="1"/>
          <p:nvPr/>
        </p:nvSpPr>
        <p:spPr bwMode="auto">
          <a:xfrm>
            <a:off x="1493765" y="4893864"/>
            <a:ext cx="338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A5A3DA3B-F276-46A7-9655-78277D469672}"/>
              </a:ext>
            </a:extLst>
          </p:cNvPr>
          <p:cNvSpPr txBox="1"/>
          <p:nvPr/>
        </p:nvSpPr>
        <p:spPr bwMode="auto">
          <a:xfrm>
            <a:off x="1350681" y="4214905"/>
            <a:ext cx="469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0CF27844-863F-4F87-9D62-5452C67FA453}"/>
              </a:ext>
            </a:extLst>
          </p:cNvPr>
          <p:cNvSpPr txBox="1"/>
          <p:nvPr/>
        </p:nvSpPr>
        <p:spPr bwMode="auto">
          <a:xfrm>
            <a:off x="1344688" y="3540785"/>
            <a:ext cx="469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31C74372-3D69-40FC-AB06-93AB0ECF5BC4}"/>
              </a:ext>
            </a:extLst>
          </p:cNvPr>
          <p:cNvSpPr txBox="1"/>
          <p:nvPr/>
        </p:nvSpPr>
        <p:spPr bwMode="auto">
          <a:xfrm>
            <a:off x="1332900" y="2868532"/>
            <a:ext cx="469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FAE77ED4-3D03-413F-AFB5-C58DD2B3CCFC}"/>
              </a:ext>
            </a:extLst>
          </p:cNvPr>
          <p:cNvSpPr txBox="1"/>
          <p:nvPr/>
        </p:nvSpPr>
        <p:spPr bwMode="auto">
          <a:xfrm>
            <a:off x="1358537" y="2170473"/>
            <a:ext cx="469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AAB84658-04B5-41C2-B09A-6A210A07FC66}"/>
              </a:ext>
            </a:extLst>
          </p:cNvPr>
          <p:cNvSpPr txBox="1"/>
          <p:nvPr/>
        </p:nvSpPr>
        <p:spPr bwMode="auto">
          <a:xfrm>
            <a:off x="1223131" y="1500626"/>
            <a:ext cx="6010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84527398-21B0-4A3D-AAE1-70912368B854}"/>
              </a:ext>
            </a:extLst>
          </p:cNvPr>
          <p:cNvSpPr txBox="1"/>
          <p:nvPr/>
        </p:nvSpPr>
        <p:spPr bwMode="auto">
          <a:xfrm>
            <a:off x="1704271" y="5127817"/>
            <a:ext cx="338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EDD9DD8A-6AF5-4957-93C1-1CA5448329AF}"/>
              </a:ext>
            </a:extLst>
          </p:cNvPr>
          <p:cNvSpPr txBox="1"/>
          <p:nvPr/>
        </p:nvSpPr>
        <p:spPr bwMode="auto">
          <a:xfrm>
            <a:off x="2362675" y="5135980"/>
            <a:ext cx="338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5" name="TextBox 34">
            <a:extLst>
              <a:ext uri="{FF2B5EF4-FFF2-40B4-BE49-F238E27FC236}">
                <a16:creationId xmlns:a16="http://schemas.microsoft.com/office/drawing/2014/main" id="{E9D6B79B-184A-438F-A2C0-BBC415A2C8C4}"/>
              </a:ext>
            </a:extLst>
          </p:cNvPr>
          <p:cNvSpPr txBox="1"/>
          <p:nvPr/>
        </p:nvSpPr>
        <p:spPr bwMode="auto">
          <a:xfrm>
            <a:off x="3050035" y="5127817"/>
            <a:ext cx="338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6" name="TextBox 35">
            <a:extLst>
              <a:ext uri="{FF2B5EF4-FFF2-40B4-BE49-F238E27FC236}">
                <a16:creationId xmlns:a16="http://schemas.microsoft.com/office/drawing/2014/main" id="{EDE08A51-3034-4F0D-B067-DE2753164486}"/>
              </a:ext>
            </a:extLst>
          </p:cNvPr>
          <p:cNvSpPr txBox="1"/>
          <p:nvPr/>
        </p:nvSpPr>
        <p:spPr bwMode="auto">
          <a:xfrm>
            <a:off x="3652806" y="5127817"/>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7" name="TextBox 36">
            <a:extLst>
              <a:ext uri="{FF2B5EF4-FFF2-40B4-BE49-F238E27FC236}">
                <a16:creationId xmlns:a16="http://schemas.microsoft.com/office/drawing/2014/main" id="{18180707-5D3E-4AEE-8706-0529402FAED1}"/>
              </a:ext>
            </a:extLst>
          </p:cNvPr>
          <p:cNvSpPr txBox="1"/>
          <p:nvPr/>
        </p:nvSpPr>
        <p:spPr bwMode="auto">
          <a:xfrm>
            <a:off x="4334222" y="5135980"/>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38" name="TextBox 37">
            <a:extLst>
              <a:ext uri="{FF2B5EF4-FFF2-40B4-BE49-F238E27FC236}">
                <a16:creationId xmlns:a16="http://schemas.microsoft.com/office/drawing/2014/main" id="{DFA2CF88-6961-4392-8B2B-11F91D6DDDA1}"/>
              </a:ext>
            </a:extLst>
          </p:cNvPr>
          <p:cNvSpPr txBox="1"/>
          <p:nvPr/>
        </p:nvSpPr>
        <p:spPr bwMode="auto">
          <a:xfrm>
            <a:off x="4992311" y="5127817"/>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7BEE4679-F24C-4B59-B352-563A16183637}"/>
              </a:ext>
            </a:extLst>
          </p:cNvPr>
          <p:cNvSpPr txBox="1"/>
          <p:nvPr/>
        </p:nvSpPr>
        <p:spPr bwMode="auto">
          <a:xfrm>
            <a:off x="5701088" y="5127817"/>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0" name="TextBox 39">
            <a:extLst>
              <a:ext uri="{FF2B5EF4-FFF2-40B4-BE49-F238E27FC236}">
                <a16:creationId xmlns:a16="http://schemas.microsoft.com/office/drawing/2014/main" id="{E9D085A9-1652-4A9A-A9BE-C409A28B2CC4}"/>
              </a:ext>
            </a:extLst>
          </p:cNvPr>
          <p:cNvSpPr txBox="1"/>
          <p:nvPr/>
        </p:nvSpPr>
        <p:spPr bwMode="auto">
          <a:xfrm>
            <a:off x="6382504" y="5135980"/>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41" name="TextBox 40">
            <a:extLst>
              <a:ext uri="{FF2B5EF4-FFF2-40B4-BE49-F238E27FC236}">
                <a16:creationId xmlns:a16="http://schemas.microsoft.com/office/drawing/2014/main" id="{1C558199-2D31-48BE-A404-66ED4C6621B6}"/>
              </a:ext>
            </a:extLst>
          </p:cNvPr>
          <p:cNvSpPr txBox="1"/>
          <p:nvPr/>
        </p:nvSpPr>
        <p:spPr bwMode="auto">
          <a:xfrm>
            <a:off x="7040593" y="5127817"/>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42" name="TextBox 41">
            <a:extLst>
              <a:ext uri="{FF2B5EF4-FFF2-40B4-BE49-F238E27FC236}">
                <a16:creationId xmlns:a16="http://schemas.microsoft.com/office/drawing/2014/main" id="{2ECC1F7B-C1E7-4662-9D87-CC399FDBA67F}"/>
              </a:ext>
            </a:extLst>
          </p:cNvPr>
          <p:cNvSpPr txBox="1"/>
          <p:nvPr/>
        </p:nvSpPr>
        <p:spPr bwMode="auto">
          <a:xfrm>
            <a:off x="7703880" y="5135980"/>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43" name="TextBox 42">
            <a:extLst>
              <a:ext uri="{FF2B5EF4-FFF2-40B4-BE49-F238E27FC236}">
                <a16:creationId xmlns:a16="http://schemas.microsoft.com/office/drawing/2014/main" id="{E280668A-F49A-4061-A67B-817C4FFA9B99}"/>
              </a:ext>
            </a:extLst>
          </p:cNvPr>
          <p:cNvSpPr txBox="1"/>
          <p:nvPr/>
        </p:nvSpPr>
        <p:spPr bwMode="auto">
          <a:xfrm>
            <a:off x="8396615" y="5135980"/>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418443B0-087B-4965-B2D5-B31376B07082}"/>
              </a:ext>
            </a:extLst>
          </p:cNvPr>
          <p:cNvSpPr txBox="1"/>
          <p:nvPr/>
        </p:nvSpPr>
        <p:spPr bwMode="auto">
          <a:xfrm>
            <a:off x="9078031" y="5144143"/>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44</a:t>
            </a:r>
          </a:p>
        </p:txBody>
      </p:sp>
      <p:sp>
        <p:nvSpPr>
          <p:cNvPr id="45" name="TextBox 44">
            <a:extLst>
              <a:ext uri="{FF2B5EF4-FFF2-40B4-BE49-F238E27FC236}">
                <a16:creationId xmlns:a16="http://schemas.microsoft.com/office/drawing/2014/main" id="{3D73FBE5-BF89-435E-866F-0D8645E899C0}"/>
              </a:ext>
            </a:extLst>
          </p:cNvPr>
          <p:cNvSpPr txBox="1"/>
          <p:nvPr/>
        </p:nvSpPr>
        <p:spPr bwMode="auto">
          <a:xfrm>
            <a:off x="9736120" y="5135980"/>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grpSp>
        <p:nvGrpSpPr>
          <p:cNvPr id="61" name="Group 60">
            <a:extLst>
              <a:ext uri="{FF2B5EF4-FFF2-40B4-BE49-F238E27FC236}">
                <a16:creationId xmlns:a16="http://schemas.microsoft.com/office/drawing/2014/main" id="{9DB5DDEE-1527-42FF-A0CF-39DBE6DDFA47}"/>
              </a:ext>
            </a:extLst>
          </p:cNvPr>
          <p:cNvGrpSpPr/>
          <p:nvPr/>
        </p:nvGrpSpPr>
        <p:grpSpPr>
          <a:xfrm>
            <a:off x="1867711" y="5088031"/>
            <a:ext cx="8098388" cy="82820"/>
            <a:chOff x="1867711" y="5088031"/>
            <a:chExt cx="8098388" cy="82820"/>
          </a:xfrm>
        </p:grpSpPr>
        <p:grpSp>
          <p:nvGrpSpPr>
            <p:cNvPr id="46" name="Group 45">
              <a:extLst>
                <a:ext uri="{FF2B5EF4-FFF2-40B4-BE49-F238E27FC236}">
                  <a16:creationId xmlns:a16="http://schemas.microsoft.com/office/drawing/2014/main" id="{D00A8561-F3F8-48DB-AF32-EEA28A5D9E42}"/>
                </a:ext>
              </a:extLst>
            </p:cNvPr>
            <p:cNvGrpSpPr/>
            <p:nvPr/>
          </p:nvGrpSpPr>
          <p:grpSpPr>
            <a:xfrm rot="5400000">
              <a:off x="3520451" y="3443311"/>
              <a:ext cx="74799" cy="3380280"/>
              <a:chOff x="1902376" y="2267632"/>
              <a:chExt cx="84779" cy="3330528"/>
            </a:xfrm>
          </p:grpSpPr>
          <p:cxnSp>
            <p:nvCxnSpPr>
              <p:cNvPr id="47" name="Straight Connector 46">
                <a:extLst>
                  <a:ext uri="{FF2B5EF4-FFF2-40B4-BE49-F238E27FC236}">
                    <a16:creationId xmlns:a16="http://schemas.microsoft.com/office/drawing/2014/main" id="{C6DF21CF-83BD-4096-9B78-48D6DDEAB7E5}"/>
                  </a:ext>
                </a:extLst>
              </p:cNvPr>
              <p:cNvCxnSpPr/>
              <p:nvPr/>
            </p:nvCxnSpPr>
            <p:spPr bwMode="auto">
              <a:xfrm>
                <a:off x="1902376" y="2267632"/>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7B886A3-87C1-4544-BF52-AC808435DF3F}"/>
                  </a:ext>
                </a:extLst>
              </p:cNvPr>
              <p:cNvCxnSpPr/>
              <p:nvPr/>
            </p:nvCxnSpPr>
            <p:spPr bwMode="auto">
              <a:xfrm>
                <a:off x="1902376" y="2933738"/>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C223EBD-4A15-4B93-A47E-52E18990B866}"/>
                  </a:ext>
                </a:extLst>
              </p:cNvPr>
              <p:cNvCxnSpPr/>
              <p:nvPr/>
            </p:nvCxnSpPr>
            <p:spPr bwMode="auto">
              <a:xfrm>
                <a:off x="1902376" y="3599844"/>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F6092C3-45A1-4F67-AB6E-3D86C79D22A3}"/>
                  </a:ext>
                </a:extLst>
              </p:cNvPr>
              <p:cNvCxnSpPr/>
              <p:nvPr/>
            </p:nvCxnSpPr>
            <p:spPr bwMode="auto">
              <a:xfrm>
                <a:off x="1902376" y="4265950"/>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324FD17-3D8E-416E-B200-551D9E44CDE3}"/>
                  </a:ext>
                </a:extLst>
              </p:cNvPr>
              <p:cNvCxnSpPr/>
              <p:nvPr/>
            </p:nvCxnSpPr>
            <p:spPr bwMode="auto">
              <a:xfrm>
                <a:off x="1902376" y="4932056"/>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1E84F6E-4C84-4FD4-A9BF-4639D0DF9907}"/>
                  </a:ext>
                </a:extLst>
              </p:cNvPr>
              <p:cNvCxnSpPr/>
              <p:nvPr/>
            </p:nvCxnSpPr>
            <p:spPr bwMode="auto">
              <a:xfrm>
                <a:off x="1902376" y="5598160"/>
                <a:ext cx="847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7DD09456-4FDA-4933-9A46-1D38BCC518CC}"/>
                </a:ext>
              </a:extLst>
            </p:cNvPr>
            <p:cNvGrpSpPr/>
            <p:nvPr/>
          </p:nvGrpSpPr>
          <p:grpSpPr>
            <a:xfrm rot="5400000">
              <a:off x="7573836" y="3443312"/>
              <a:ext cx="74799" cy="3380280"/>
              <a:chOff x="1902376" y="2267632"/>
              <a:chExt cx="84779" cy="3330528"/>
            </a:xfrm>
          </p:grpSpPr>
          <p:cxnSp>
            <p:nvCxnSpPr>
              <p:cNvPr id="54" name="Straight Connector 53">
                <a:extLst>
                  <a:ext uri="{FF2B5EF4-FFF2-40B4-BE49-F238E27FC236}">
                    <a16:creationId xmlns:a16="http://schemas.microsoft.com/office/drawing/2014/main" id="{11BB0A1C-D6AD-43A5-B755-F637EC505011}"/>
                  </a:ext>
                </a:extLst>
              </p:cNvPr>
              <p:cNvCxnSpPr/>
              <p:nvPr/>
            </p:nvCxnSpPr>
            <p:spPr bwMode="auto">
              <a:xfrm>
                <a:off x="1902376" y="2267632"/>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170634A-A7C5-4F49-A9C1-48C727970069}"/>
                  </a:ext>
                </a:extLst>
              </p:cNvPr>
              <p:cNvCxnSpPr/>
              <p:nvPr/>
            </p:nvCxnSpPr>
            <p:spPr bwMode="auto">
              <a:xfrm>
                <a:off x="1902376" y="2933738"/>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1CCA49F-955E-4965-81DB-960C9513D0A5}"/>
                  </a:ext>
                </a:extLst>
              </p:cNvPr>
              <p:cNvCxnSpPr/>
              <p:nvPr/>
            </p:nvCxnSpPr>
            <p:spPr bwMode="auto">
              <a:xfrm>
                <a:off x="1902376" y="3599844"/>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9CFC0AC-FB21-4768-BD6B-5E50608204E4}"/>
                  </a:ext>
                </a:extLst>
              </p:cNvPr>
              <p:cNvCxnSpPr/>
              <p:nvPr/>
            </p:nvCxnSpPr>
            <p:spPr bwMode="auto">
              <a:xfrm>
                <a:off x="1902376" y="4265950"/>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569BB18-E957-4E6A-94FB-6E508BFF7A4C}"/>
                  </a:ext>
                </a:extLst>
              </p:cNvPr>
              <p:cNvCxnSpPr/>
              <p:nvPr/>
            </p:nvCxnSpPr>
            <p:spPr bwMode="auto">
              <a:xfrm>
                <a:off x="1902376" y="4932056"/>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80A18F7-FE4E-46BF-8935-0C9F24C2660C}"/>
                  </a:ext>
                </a:extLst>
              </p:cNvPr>
              <p:cNvCxnSpPr/>
              <p:nvPr/>
            </p:nvCxnSpPr>
            <p:spPr bwMode="auto">
              <a:xfrm>
                <a:off x="1902376" y="5598160"/>
                <a:ext cx="84779" cy="0"/>
              </a:xfrm>
              <a:prstGeom prst="line">
                <a:avLst/>
              </a:prstGeom>
              <a:noFill/>
              <a:ln w="28575" cap="flat" cmpd="sng" algn="ctr">
                <a:solidFill>
                  <a:schemeClr val="bg1"/>
                </a:solidFill>
                <a:prstDash val="solid"/>
                <a:round/>
                <a:headEnd type="none" w="med" len="med"/>
                <a:tailEnd type="none" w="med" len="med"/>
              </a:ln>
              <a:effectLst/>
            </p:spPr>
          </p:cxnSp>
        </p:grpSp>
        <p:cxnSp>
          <p:nvCxnSpPr>
            <p:cNvPr id="60" name="Straight Connector 59">
              <a:extLst>
                <a:ext uri="{FF2B5EF4-FFF2-40B4-BE49-F238E27FC236}">
                  <a16:creationId xmlns:a16="http://schemas.microsoft.com/office/drawing/2014/main" id="{44235365-537C-468E-BF36-2273437AA187}"/>
                </a:ext>
              </a:extLst>
            </p:cNvPr>
            <p:cNvCxnSpPr/>
            <p:nvPr/>
          </p:nvCxnSpPr>
          <p:spPr bwMode="auto">
            <a:xfrm rot="5400000">
              <a:off x="9928699" y="5125431"/>
              <a:ext cx="74799" cy="0"/>
            </a:xfrm>
            <a:prstGeom prst="line">
              <a:avLst/>
            </a:prstGeom>
            <a:noFill/>
            <a:ln w="28575" cap="flat" cmpd="sng" algn="ctr">
              <a:solidFill>
                <a:schemeClr val="bg1"/>
              </a:solidFill>
              <a:prstDash val="solid"/>
              <a:round/>
              <a:headEnd type="none" w="med" len="med"/>
              <a:tailEnd type="none" w="med" len="med"/>
            </a:ln>
            <a:effectLst/>
          </p:spPr>
        </p:cxnSp>
      </p:grpSp>
      <p:sp>
        <p:nvSpPr>
          <p:cNvPr id="63" name="Freeform: Shape 62">
            <a:extLst>
              <a:ext uri="{FF2B5EF4-FFF2-40B4-BE49-F238E27FC236}">
                <a16:creationId xmlns:a16="http://schemas.microsoft.com/office/drawing/2014/main" id="{760A08A9-D789-46ED-BF9E-D384296CA9DB}"/>
              </a:ext>
            </a:extLst>
          </p:cNvPr>
          <p:cNvSpPr/>
          <p:nvPr/>
        </p:nvSpPr>
        <p:spPr bwMode="auto">
          <a:xfrm>
            <a:off x="1848152" y="1683657"/>
            <a:ext cx="6691086" cy="3144762"/>
          </a:xfrm>
          <a:custGeom>
            <a:avLst/>
            <a:gdLst>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28724 w 6691086"/>
              <a:gd name="connsiteY76" fmla="*/ 2302933 h 3144762"/>
              <a:gd name="connsiteX77" fmla="*/ 2491619 w 6691086"/>
              <a:gd name="connsiteY77" fmla="*/ 2302933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22525 w 6691086"/>
              <a:gd name="connsiteY76" fmla="*/ 2327731 h 3144762"/>
              <a:gd name="connsiteX77" fmla="*/ 2491619 w 6691086"/>
              <a:gd name="connsiteY77" fmla="*/ 2302933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22525 w 6691086"/>
              <a:gd name="connsiteY76" fmla="*/ 2327731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25624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34923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34923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34923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31824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31824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31824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31824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31824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31824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 name="connsiteX0" fmla="*/ 0 w 6691086"/>
              <a:gd name="connsiteY0" fmla="*/ 0 h 3144762"/>
              <a:gd name="connsiteX1" fmla="*/ 179010 w 6691086"/>
              <a:gd name="connsiteY1" fmla="*/ 0 h 3144762"/>
              <a:gd name="connsiteX2" fmla="*/ 179010 w 6691086"/>
              <a:gd name="connsiteY2" fmla="*/ 58057 h 3144762"/>
              <a:gd name="connsiteX3" fmla="*/ 237067 w 6691086"/>
              <a:gd name="connsiteY3" fmla="*/ 58057 h 3144762"/>
              <a:gd name="connsiteX4" fmla="*/ 237067 w 6691086"/>
              <a:gd name="connsiteY4" fmla="*/ 96762 h 3144762"/>
              <a:gd name="connsiteX5" fmla="*/ 270934 w 6691086"/>
              <a:gd name="connsiteY5" fmla="*/ 96762 h 3144762"/>
              <a:gd name="connsiteX6" fmla="*/ 270934 w 6691086"/>
              <a:gd name="connsiteY6" fmla="*/ 120953 h 3144762"/>
              <a:gd name="connsiteX7" fmla="*/ 343505 w 6691086"/>
              <a:gd name="connsiteY7" fmla="*/ 120953 h 3144762"/>
              <a:gd name="connsiteX8" fmla="*/ 343505 w 6691086"/>
              <a:gd name="connsiteY8" fmla="*/ 193524 h 3144762"/>
              <a:gd name="connsiteX9" fmla="*/ 343505 w 6691086"/>
              <a:gd name="connsiteY9" fmla="*/ 193524 h 3144762"/>
              <a:gd name="connsiteX10" fmla="*/ 343505 w 6691086"/>
              <a:gd name="connsiteY10" fmla="*/ 319314 h 3144762"/>
              <a:gd name="connsiteX11" fmla="*/ 387048 w 6691086"/>
              <a:gd name="connsiteY11" fmla="*/ 319314 h 3144762"/>
              <a:gd name="connsiteX12" fmla="*/ 387048 w 6691086"/>
              <a:gd name="connsiteY12" fmla="*/ 512838 h 3144762"/>
              <a:gd name="connsiteX13" fmla="*/ 387048 w 6691086"/>
              <a:gd name="connsiteY13" fmla="*/ 512838 h 3144762"/>
              <a:gd name="connsiteX14" fmla="*/ 387048 w 6691086"/>
              <a:gd name="connsiteY14" fmla="*/ 595086 h 3144762"/>
              <a:gd name="connsiteX15" fmla="*/ 435429 w 6691086"/>
              <a:gd name="connsiteY15" fmla="*/ 595086 h 3144762"/>
              <a:gd name="connsiteX16" fmla="*/ 435429 w 6691086"/>
              <a:gd name="connsiteY16" fmla="*/ 628953 h 3144762"/>
              <a:gd name="connsiteX17" fmla="*/ 493486 w 6691086"/>
              <a:gd name="connsiteY17" fmla="*/ 628953 h 3144762"/>
              <a:gd name="connsiteX18" fmla="*/ 493486 w 6691086"/>
              <a:gd name="connsiteY18" fmla="*/ 667657 h 3144762"/>
              <a:gd name="connsiteX19" fmla="*/ 556381 w 6691086"/>
              <a:gd name="connsiteY19" fmla="*/ 667657 h 3144762"/>
              <a:gd name="connsiteX20" fmla="*/ 556381 w 6691086"/>
              <a:gd name="connsiteY20" fmla="*/ 696686 h 3144762"/>
              <a:gd name="connsiteX21" fmla="*/ 590248 w 6691086"/>
              <a:gd name="connsiteY21" fmla="*/ 696686 h 3144762"/>
              <a:gd name="connsiteX22" fmla="*/ 590248 w 6691086"/>
              <a:gd name="connsiteY22" fmla="*/ 769257 h 3144762"/>
              <a:gd name="connsiteX23" fmla="*/ 657981 w 6691086"/>
              <a:gd name="connsiteY23" fmla="*/ 769257 h 3144762"/>
              <a:gd name="connsiteX24" fmla="*/ 657981 w 6691086"/>
              <a:gd name="connsiteY24" fmla="*/ 832153 h 3144762"/>
              <a:gd name="connsiteX25" fmla="*/ 691848 w 6691086"/>
              <a:gd name="connsiteY25" fmla="*/ 832153 h 3144762"/>
              <a:gd name="connsiteX26" fmla="*/ 691848 w 6691086"/>
              <a:gd name="connsiteY26" fmla="*/ 919238 h 3144762"/>
              <a:gd name="connsiteX27" fmla="*/ 711200 w 6691086"/>
              <a:gd name="connsiteY27" fmla="*/ 919238 h 3144762"/>
              <a:gd name="connsiteX28" fmla="*/ 711200 w 6691086"/>
              <a:gd name="connsiteY28" fmla="*/ 1054705 h 3144762"/>
              <a:gd name="connsiteX29" fmla="*/ 749905 w 6691086"/>
              <a:gd name="connsiteY29" fmla="*/ 1054705 h 3144762"/>
              <a:gd name="connsiteX30" fmla="*/ 749905 w 6691086"/>
              <a:gd name="connsiteY30" fmla="*/ 1141791 h 3144762"/>
              <a:gd name="connsiteX31" fmla="*/ 749905 w 6691086"/>
              <a:gd name="connsiteY31" fmla="*/ 1141791 h 3144762"/>
              <a:gd name="connsiteX32" fmla="*/ 783772 w 6691086"/>
              <a:gd name="connsiteY32" fmla="*/ 1175658 h 3144762"/>
              <a:gd name="connsiteX33" fmla="*/ 812800 w 6691086"/>
              <a:gd name="connsiteY33" fmla="*/ 1175658 h 3144762"/>
              <a:gd name="connsiteX34" fmla="*/ 812800 w 6691086"/>
              <a:gd name="connsiteY34" fmla="*/ 1267581 h 3144762"/>
              <a:gd name="connsiteX35" fmla="*/ 919238 w 6691086"/>
              <a:gd name="connsiteY35" fmla="*/ 1267581 h 3144762"/>
              <a:gd name="connsiteX36" fmla="*/ 919238 w 6691086"/>
              <a:gd name="connsiteY36" fmla="*/ 1315962 h 3144762"/>
              <a:gd name="connsiteX37" fmla="*/ 996648 w 6691086"/>
              <a:gd name="connsiteY37" fmla="*/ 1315962 h 3144762"/>
              <a:gd name="connsiteX38" fmla="*/ 996648 w 6691086"/>
              <a:gd name="connsiteY38" fmla="*/ 1344991 h 3144762"/>
              <a:gd name="connsiteX39" fmla="*/ 1054705 w 6691086"/>
              <a:gd name="connsiteY39" fmla="*/ 1344991 h 3144762"/>
              <a:gd name="connsiteX40" fmla="*/ 1054705 w 6691086"/>
              <a:gd name="connsiteY40" fmla="*/ 1422400 h 3144762"/>
              <a:gd name="connsiteX41" fmla="*/ 1083734 w 6691086"/>
              <a:gd name="connsiteY41" fmla="*/ 1422400 h 3144762"/>
              <a:gd name="connsiteX42" fmla="*/ 1083734 w 6691086"/>
              <a:gd name="connsiteY42" fmla="*/ 1562705 h 3144762"/>
              <a:gd name="connsiteX43" fmla="*/ 1214362 w 6691086"/>
              <a:gd name="connsiteY43" fmla="*/ 1562705 h 3144762"/>
              <a:gd name="connsiteX44" fmla="*/ 1214362 w 6691086"/>
              <a:gd name="connsiteY44" fmla="*/ 1591733 h 3144762"/>
              <a:gd name="connsiteX45" fmla="*/ 1296610 w 6691086"/>
              <a:gd name="connsiteY45" fmla="*/ 1591733 h 3144762"/>
              <a:gd name="connsiteX46" fmla="*/ 1296610 w 6691086"/>
              <a:gd name="connsiteY46" fmla="*/ 1591733 h 3144762"/>
              <a:gd name="connsiteX47" fmla="*/ 1296610 w 6691086"/>
              <a:gd name="connsiteY47" fmla="*/ 1625600 h 3144762"/>
              <a:gd name="connsiteX48" fmla="*/ 1403048 w 6691086"/>
              <a:gd name="connsiteY48" fmla="*/ 1625600 h 3144762"/>
              <a:gd name="connsiteX49" fmla="*/ 1403048 w 6691086"/>
              <a:gd name="connsiteY49" fmla="*/ 1732038 h 3144762"/>
              <a:gd name="connsiteX50" fmla="*/ 1441753 w 6691086"/>
              <a:gd name="connsiteY50" fmla="*/ 1732038 h 3144762"/>
              <a:gd name="connsiteX51" fmla="*/ 1441753 w 6691086"/>
              <a:gd name="connsiteY51" fmla="*/ 1785257 h 3144762"/>
              <a:gd name="connsiteX52" fmla="*/ 1490134 w 6691086"/>
              <a:gd name="connsiteY52" fmla="*/ 1785257 h 3144762"/>
              <a:gd name="connsiteX53" fmla="*/ 1490134 w 6691086"/>
              <a:gd name="connsiteY53" fmla="*/ 1848153 h 3144762"/>
              <a:gd name="connsiteX54" fmla="*/ 1528838 w 6691086"/>
              <a:gd name="connsiteY54" fmla="*/ 1848153 h 3144762"/>
              <a:gd name="connsiteX55" fmla="*/ 1528838 w 6691086"/>
              <a:gd name="connsiteY55" fmla="*/ 1877181 h 3144762"/>
              <a:gd name="connsiteX56" fmla="*/ 1562705 w 6691086"/>
              <a:gd name="connsiteY56" fmla="*/ 1877181 h 3144762"/>
              <a:gd name="connsiteX57" fmla="*/ 1562705 w 6691086"/>
              <a:gd name="connsiteY57" fmla="*/ 1925562 h 3144762"/>
              <a:gd name="connsiteX58" fmla="*/ 1756229 w 6691086"/>
              <a:gd name="connsiteY58" fmla="*/ 1925562 h 3144762"/>
              <a:gd name="connsiteX59" fmla="*/ 1756229 w 6691086"/>
              <a:gd name="connsiteY59" fmla="*/ 2041676 h 3144762"/>
              <a:gd name="connsiteX60" fmla="*/ 1780419 w 6691086"/>
              <a:gd name="connsiteY60" fmla="*/ 2041676 h 3144762"/>
              <a:gd name="connsiteX61" fmla="*/ 1785258 w 6691086"/>
              <a:gd name="connsiteY61" fmla="*/ 2046515 h 3144762"/>
              <a:gd name="connsiteX62" fmla="*/ 1785258 w 6691086"/>
              <a:gd name="connsiteY62" fmla="*/ 2090057 h 3144762"/>
              <a:gd name="connsiteX63" fmla="*/ 1828800 w 6691086"/>
              <a:gd name="connsiteY63" fmla="*/ 2090057 h 3144762"/>
              <a:gd name="connsiteX64" fmla="*/ 1828800 w 6691086"/>
              <a:gd name="connsiteY64" fmla="*/ 2123924 h 3144762"/>
              <a:gd name="connsiteX65" fmla="*/ 1867505 w 6691086"/>
              <a:gd name="connsiteY65" fmla="*/ 2123924 h 3144762"/>
              <a:gd name="connsiteX66" fmla="*/ 1867505 w 6691086"/>
              <a:gd name="connsiteY66" fmla="*/ 2148114 h 3144762"/>
              <a:gd name="connsiteX67" fmla="*/ 2128762 w 6691086"/>
              <a:gd name="connsiteY67" fmla="*/ 2148114 h 3144762"/>
              <a:gd name="connsiteX68" fmla="*/ 2128762 w 6691086"/>
              <a:gd name="connsiteY68" fmla="*/ 2220686 h 3144762"/>
              <a:gd name="connsiteX69" fmla="*/ 2191658 w 6691086"/>
              <a:gd name="connsiteY69" fmla="*/ 2220686 h 3144762"/>
              <a:gd name="connsiteX70" fmla="*/ 2191658 w 6691086"/>
              <a:gd name="connsiteY70" fmla="*/ 2254553 h 3144762"/>
              <a:gd name="connsiteX71" fmla="*/ 2331962 w 6691086"/>
              <a:gd name="connsiteY71" fmla="*/ 2254553 h 3144762"/>
              <a:gd name="connsiteX72" fmla="*/ 2331962 w 6691086"/>
              <a:gd name="connsiteY72" fmla="*/ 2273905 h 3144762"/>
              <a:gd name="connsiteX73" fmla="*/ 2375505 w 6691086"/>
              <a:gd name="connsiteY73" fmla="*/ 2273905 h 3144762"/>
              <a:gd name="connsiteX74" fmla="*/ 2375505 w 6691086"/>
              <a:gd name="connsiteY74" fmla="*/ 2302933 h 3144762"/>
              <a:gd name="connsiteX75" fmla="*/ 2428724 w 6691086"/>
              <a:gd name="connsiteY75" fmla="*/ 2302933 h 3144762"/>
              <a:gd name="connsiteX76" fmla="*/ 2431824 w 6691086"/>
              <a:gd name="connsiteY76" fmla="*/ 2330830 h 3144762"/>
              <a:gd name="connsiteX77" fmla="*/ 2491619 w 6691086"/>
              <a:gd name="connsiteY77" fmla="*/ 2330830 h 3144762"/>
              <a:gd name="connsiteX78" fmla="*/ 2491619 w 6691086"/>
              <a:gd name="connsiteY78" fmla="*/ 2394857 h 3144762"/>
              <a:gd name="connsiteX79" fmla="*/ 2665791 w 6691086"/>
              <a:gd name="connsiteY79" fmla="*/ 2394857 h 3144762"/>
              <a:gd name="connsiteX80" fmla="*/ 2665791 w 6691086"/>
              <a:gd name="connsiteY80" fmla="*/ 2423886 h 3144762"/>
              <a:gd name="connsiteX81" fmla="*/ 2849638 w 6691086"/>
              <a:gd name="connsiteY81" fmla="*/ 2423886 h 3144762"/>
              <a:gd name="connsiteX82" fmla="*/ 2849638 w 6691086"/>
              <a:gd name="connsiteY82" fmla="*/ 2486781 h 3144762"/>
              <a:gd name="connsiteX83" fmla="*/ 2888343 w 6691086"/>
              <a:gd name="connsiteY83" fmla="*/ 2486781 h 3144762"/>
              <a:gd name="connsiteX84" fmla="*/ 2888343 w 6691086"/>
              <a:gd name="connsiteY84" fmla="*/ 2515810 h 3144762"/>
              <a:gd name="connsiteX85" fmla="*/ 3077029 w 6691086"/>
              <a:gd name="connsiteY85" fmla="*/ 2515810 h 3144762"/>
              <a:gd name="connsiteX86" fmla="*/ 3077029 w 6691086"/>
              <a:gd name="connsiteY86" fmla="*/ 2549676 h 3144762"/>
              <a:gd name="connsiteX87" fmla="*/ 3135086 w 6691086"/>
              <a:gd name="connsiteY87" fmla="*/ 2549676 h 3144762"/>
              <a:gd name="connsiteX88" fmla="*/ 3135086 w 6691086"/>
              <a:gd name="connsiteY88" fmla="*/ 2588381 h 3144762"/>
              <a:gd name="connsiteX89" fmla="*/ 3183467 w 6691086"/>
              <a:gd name="connsiteY89" fmla="*/ 2588381 h 3144762"/>
              <a:gd name="connsiteX90" fmla="*/ 3183467 w 6691086"/>
              <a:gd name="connsiteY90" fmla="*/ 2651276 h 3144762"/>
              <a:gd name="connsiteX91" fmla="*/ 3444724 w 6691086"/>
              <a:gd name="connsiteY91" fmla="*/ 2651276 h 3144762"/>
              <a:gd name="connsiteX92" fmla="*/ 3444724 w 6691086"/>
              <a:gd name="connsiteY92" fmla="*/ 2694819 h 3144762"/>
              <a:gd name="connsiteX93" fmla="*/ 3735010 w 6691086"/>
              <a:gd name="connsiteY93" fmla="*/ 2694819 h 3144762"/>
              <a:gd name="connsiteX94" fmla="*/ 3735010 w 6691086"/>
              <a:gd name="connsiteY94" fmla="*/ 2728686 h 3144762"/>
              <a:gd name="connsiteX95" fmla="*/ 3933372 w 6691086"/>
              <a:gd name="connsiteY95" fmla="*/ 2728686 h 3144762"/>
              <a:gd name="connsiteX96" fmla="*/ 3933372 w 6691086"/>
              <a:gd name="connsiteY96" fmla="*/ 2767391 h 3144762"/>
              <a:gd name="connsiteX97" fmla="*/ 3981753 w 6691086"/>
              <a:gd name="connsiteY97" fmla="*/ 2767391 h 3144762"/>
              <a:gd name="connsiteX98" fmla="*/ 3981753 w 6691086"/>
              <a:gd name="connsiteY98" fmla="*/ 2806095 h 3144762"/>
              <a:gd name="connsiteX99" fmla="*/ 4330096 w 6691086"/>
              <a:gd name="connsiteY99" fmla="*/ 2806095 h 3144762"/>
              <a:gd name="connsiteX100" fmla="*/ 4330096 w 6691086"/>
              <a:gd name="connsiteY100" fmla="*/ 2830286 h 3144762"/>
              <a:gd name="connsiteX101" fmla="*/ 4538134 w 6691086"/>
              <a:gd name="connsiteY101" fmla="*/ 2830286 h 3144762"/>
              <a:gd name="connsiteX102" fmla="*/ 4538134 w 6691086"/>
              <a:gd name="connsiteY102" fmla="*/ 2868991 h 3144762"/>
              <a:gd name="connsiteX103" fmla="*/ 4610705 w 6691086"/>
              <a:gd name="connsiteY103" fmla="*/ 2868991 h 3144762"/>
              <a:gd name="connsiteX104" fmla="*/ 4610705 w 6691086"/>
              <a:gd name="connsiteY104" fmla="*/ 2912533 h 3144762"/>
              <a:gd name="connsiteX105" fmla="*/ 4688115 w 6691086"/>
              <a:gd name="connsiteY105" fmla="*/ 2912533 h 3144762"/>
              <a:gd name="connsiteX106" fmla="*/ 4688115 w 6691086"/>
              <a:gd name="connsiteY106" fmla="*/ 2956076 h 3144762"/>
              <a:gd name="connsiteX107" fmla="*/ 4842934 w 6691086"/>
              <a:gd name="connsiteY107" fmla="*/ 2956076 h 3144762"/>
              <a:gd name="connsiteX108" fmla="*/ 4842934 w 6691086"/>
              <a:gd name="connsiteY108" fmla="*/ 2994781 h 3144762"/>
              <a:gd name="connsiteX109" fmla="*/ 4963886 w 6691086"/>
              <a:gd name="connsiteY109" fmla="*/ 2994781 h 3144762"/>
              <a:gd name="connsiteX110" fmla="*/ 4963886 w 6691086"/>
              <a:gd name="connsiteY110" fmla="*/ 3052838 h 3144762"/>
              <a:gd name="connsiteX111" fmla="*/ 5176762 w 6691086"/>
              <a:gd name="connsiteY111" fmla="*/ 3052838 h 3144762"/>
              <a:gd name="connsiteX112" fmla="*/ 5176762 w 6691086"/>
              <a:gd name="connsiteY112" fmla="*/ 3086705 h 3144762"/>
              <a:gd name="connsiteX113" fmla="*/ 5225143 w 6691086"/>
              <a:gd name="connsiteY113" fmla="*/ 3086705 h 3144762"/>
              <a:gd name="connsiteX114" fmla="*/ 5225143 w 6691086"/>
              <a:gd name="connsiteY114" fmla="*/ 3144762 h 3144762"/>
              <a:gd name="connsiteX115" fmla="*/ 6691086 w 6691086"/>
              <a:gd name="connsiteY115" fmla="*/ 3144762 h 314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691086" h="3144762">
                <a:moveTo>
                  <a:pt x="0" y="0"/>
                </a:moveTo>
                <a:lnTo>
                  <a:pt x="179010" y="0"/>
                </a:lnTo>
                <a:lnTo>
                  <a:pt x="179010" y="58057"/>
                </a:lnTo>
                <a:lnTo>
                  <a:pt x="237067" y="58057"/>
                </a:lnTo>
                <a:lnTo>
                  <a:pt x="237067" y="96762"/>
                </a:lnTo>
                <a:lnTo>
                  <a:pt x="270934" y="96762"/>
                </a:lnTo>
                <a:lnTo>
                  <a:pt x="270934" y="120953"/>
                </a:lnTo>
                <a:lnTo>
                  <a:pt x="343505" y="120953"/>
                </a:lnTo>
                <a:lnTo>
                  <a:pt x="343505" y="193524"/>
                </a:lnTo>
                <a:lnTo>
                  <a:pt x="343505" y="193524"/>
                </a:lnTo>
                <a:lnTo>
                  <a:pt x="343505" y="319314"/>
                </a:lnTo>
                <a:lnTo>
                  <a:pt x="387048" y="319314"/>
                </a:lnTo>
                <a:lnTo>
                  <a:pt x="387048" y="512838"/>
                </a:lnTo>
                <a:lnTo>
                  <a:pt x="387048" y="512838"/>
                </a:lnTo>
                <a:lnTo>
                  <a:pt x="387048" y="595086"/>
                </a:lnTo>
                <a:lnTo>
                  <a:pt x="435429" y="595086"/>
                </a:lnTo>
                <a:lnTo>
                  <a:pt x="435429" y="628953"/>
                </a:lnTo>
                <a:lnTo>
                  <a:pt x="493486" y="628953"/>
                </a:lnTo>
                <a:lnTo>
                  <a:pt x="493486" y="667657"/>
                </a:lnTo>
                <a:lnTo>
                  <a:pt x="556381" y="667657"/>
                </a:lnTo>
                <a:lnTo>
                  <a:pt x="556381" y="696686"/>
                </a:lnTo>
                <a:lnTo>
                  <a:pt x="590248" y="696686"/>
                </a:lnTo>
                <a:lnTo>
                  <a:pt x="590248" y="769257"/>
                </a:lnTo>
                <a:lnTo>
                  <a:pt x="657981" y="769257"/>
                </a:lnTo>
                <a:lnTo>
                  <a:pt x="657981" y="832153"/>
                </a:lnTo>
                <a:lnTo>
                  <a:pt x="691848" y="832153"/>
                </a:lnTo>
                <a:lnTo>
                  <a:pt x="691848" y="919238"/>
                </a:lnTo>
                <a:lnTo>
                  <a:pt x="711200" y="919238"/>
                </a:lnTo>
                <a:lnTo>
                  <a:pt x="711200" y="1054705"/>
                </a:lnTo>
                <a:lnTo>
                  <a:pt x="749905" y="1054705"/>
                </a:lnTo>
                <a:lnTo>
                  <a:pt x="749905" y="1141791"/>
                </a:lnTo>
                <a:lnTo>
                  <a:pt x="749905" y="1141791"/>
                </a:lnTo>
                <a:lnTo>
                  <a:pt x="783772" y="1175658"/>
                </a:lnTo>
                <a:lnTo>
                  <a:pt x="812800" y="1175658"/>
                </a:lnTo>
                <a:lnTo>
                  <a:pt x="812800" y="1267581"/>
                </a:lnTo>
                <a:lnTo>
                  <a:pt x="919238" y="1267581"/>
                </a:lnTo>
                <a:lnTo>
                  <a:pt x="919238" y="1315962"/>
                </a:lnTo>
                <a:lnTo>
                  <a:pt x="996648" y="1315962"/>
                </a:lnTo>
                <a:lnTo>
                  <a:pt x="996648" y="1344991"/>
                </a:lnTo>
                <a:lnTo>
                  <a:pt x="1054705" y="1344991"/>
                </a:lnTo>
                <a:lnTo>
                  <a:pt x="1054705" y="1422400"/>
                </a:lnTo>
                <a:lnTo>
                  <a:pt x="1083734" y="1422400"/>
                </a:lnTo>
                <a:lnTo>
                  <a:pt x="1083734" y="1562705"/>
                </a:lnTo>
                <a:lnTo>
                  <a:pt x="1214362" y="1562705"/>
                </a:lnTo>
                <a:lnTo>
                  <a:pt x="1214362" y="1591733"/>
                </a:lnTo>
                <a:lnTo>
                  <a:pt x="1296610" y="1591733"/>
                </a:lnTo>
                <a:lnTo>
                  <a:pt x="1296610" y="1591733"/>
                </a:lnTo>
                <a:lnTo>
                  <a:pt x="1296610" y="1625600"/>
                </a:lnTo>
                <a:lnTo>
                  <a:pt x="1403048" y="1625600"/>
                </a:lnTo>
                <a:lnTo>
                  <a:pt x="1403048" y="1732038"/>
                </a:lnTo>
                <a:lnTo>
                  <a:pt x="1441753" y="1732038"/>
                </a:lnTo>
                <a:lnTo>
                  <a:pt x="1441753" y="1785257"/>
                </a:lnTo>
                <a:lnTo>
                  <a:pt x="1490134" y="1785257"/>
                </a:lnTo>
                <a:lnTo>
                  <a:pt x="1490134" y="1848153"/>
                </a:lnTo>
                <a:lnTo>
                  <a:pt x="1528838" y="1848153"/>
                </a:lnTo>
                <a:lnTo>
                  <a:pt x="1528838" y="1877181"/>
                </a:lnTo>
                <a:lnTo>
                  <a:pt x="1562705" y="1877181"/>
                </a:lnTo>
                <a:lnTo>
                  <a:pt x="1562705" y="1925562"/>
                </a:lnTo>
                <a:lnTo>
                  <a:pt x="1756229" y="1925562"/>
                </a:lnTo>
                <a:lnTo>
                  <a:pt x="1756229" y="2041676"/>
                </a:lnTo>
                <a:lnTo>
                  <a:pt x="1780419" y="2041676"/>
                </a:lnTo>
                <a:lnTo>
                  <a:pt x="1785258" y="2046515"/>
                </a:lnTo>
                <a:lnTo>
                  <a:pt x="1785258" y="2090057"/>
                </a:lnTo>
                <a:lnTo>
                  <a:pt x="1828800" y="2090057"/>
                </a:lnTo>
                <a:lnTo>
                  <a:pt x="1828800" y="2123924"/>
                </a:lnTo>
                <a:lnTo>
                  <a:pt x="1867505" y="2123924"/>
                </a:lnTo>
                <a:lnTo>
                  <a:pt x="1867505" y="2148114"/>
                </a:lnTo>
                <a:lnTo>
                  <a:pt x="2128762" y="2148114"/>
                </a:lnTo>
                <a:lnTo>
                  <a:pt x="2128762" y="2220686"/>
                </a:lnTo>
                <a:lnTo>
                  <a:pt x="2191658" y="2220686"/>
                </a:lnTo>
                <a:lnTo>
                  <a:pt x="2191658" y="2254553"/>
                </a:lnTo>
                <a:lnTo>
                  <a:pt x="2331962" y="2254553"/>
                </a:lnTo>
                <a:lnTo>
                  <a:pt x="2331962" y="2273905"/>
                </a:lnTo>
                <a:lnTo>
                  <a:pt x="2375505" y="2273905"/>
                </a:lnTo>
                <a:lnTo>
                  <a:pt x="2375505" y="2302933"/>
                </a:lnTo>
                <a:lnTo>
                  <a:pt x="2428724" y="2302933"/>
                </a:lnTo>
                <a:lnTo>
                  <a:pt x="2431824" y="2330830"/>
                </a:lnTo>
                <a:cubicBezTo>
                  <a:pt x="2442307" y="2335480"/>
                  <a:pt x="2461721" y="2330830"/>
                  <a:pt x="2491619" y="2330830"/>
                </a:cubicBezTo>
                <a:lnTo>
                  <a:pt x="2491619" y="2394857"/>
                </a:lnTo>
                <a:lnTo>
                  <a:pt x="2665791" y="2394857"/>
                </a:lnTo>
                <a:lnTo>
                  <a:pt x="2665791" y="2423886"/>
                </a:lnTo>
                <a:lnTo>
                  <a:pt x="2849638" y="2423886"/>
                </a:lnTo>
                <a:lnTo>
                  <a:pt x="2849638" y="2486781"/>
                </a:lnTo>
                <a:lnTo>
                  <a:pt x="2888343" y="2486781"/>
                </a:lnTo>
                <a:lnTo>
                  <a:pt x="2888343" y="2515810"/>
                </a:lnTo>
                <a:lnTo>
                  <a:pt x="3077029" y="2515810"/>
                </a:lnTo>
                <a:lnTo>
                  <a:pt x="3077029" y="2549676"/>
                </a:lnTo>
                <a:lnTo>
                  <a:pt x="3135086" y="2549676"/>
                </a:lnTo>
                <a:lnTo>
                  <a:pt x="3135086" y="2588381"/>
                </a:lnTo>
                <a:lnTo>
                  <a:pt x="3183467" y="2588381"/>
                </a:lnTo>
                <a:lnTo>
                  <a:pt x="3183467" y="2651276"/>
                </a:lnTo>
                <a:lnTo>
                  <a:pt x="3444724" y="2651276"/>
                </a:lnTo>
                <a:lnTo>
                  <a:pt x="3444724" y="2694819"/>
                </a:lnTo>
                <a:lnTo>
                  <a:pt x="3735010" y="2694819"/>
                </a:lnTo>
                <a:lnTo>
                  <a:pt x="3735010" y="2728686"/>
                </a:lnTo>
                <a:lnTo>
                  <a:pt x="3933372" y="2728686"/>
                </a:lnTo>
                <a:lnTo>
                  <a:pt x="3933372" y="2767391"/>
                </a:lnTo>
                <a:lnTo>
                  <a:pt x="3981753" y="2767391"/>
                </a:lnTo>
                <a:lnTo>
                  <a:pt x="3981753" y="2806095"/>
                </a:lnTo>
                <a:lnTo>
                  <a:pt x="4330096" y="2806095"/>
                </a:lnTo>
                <a:lnTo>
                  <a:pt x="4330096" y="2830286"/>
                </a:lnTo>
                <a:lnTo>
                  <a:pt x="4538134" y="2830286"/>
                </a:lnTo>
                <a:lnTo>
                  <a:pt x="4538134" y="2868991"/>
                </a:lnTo>
                <a:lnTo>
                  <a:pt x="4610705" y="2868991"/>
                </a:lnTo>
                <a:lnTo>
                  <a:pt x="4610705" y="2912533"/>
                </a:lnTo>
                <a:lnTo>
                  <a:pt x="4688115" y="2912533"/>
                </a:lnTo>
                <a:lnTo>
                  <a:pt x="4688115" y="2956076"/>
                </a:lnTo>
                <a:lnTo>
                  <a:pt x="4842934" y="2956076"/>
                </a:lnTo>
                <a:lnTo>
                  <a:pt x="4842934" y="2994781"/>
                </a:lnTo>
                <a:lnTo>
                  <a:pt x="4963886" y="2994781"/>
                </a:lnTo>
                <a:lnTo>
                  <a:pt x="4963886" y="3052838"/>
                </a:lnTo>
                <a:lnTo>
                  <a:pt x="5176762" y="3052838"/>
                </a:lnTo>
                <a:lnTo>
                  <a:pt x="5176762" y="3086705"/>
                </a:lnTo>
                <a:lnTo>
                  <a:pt x="5225143" y="3086705"/>
                </a:lnTo>
                <a:lnTo>
                  <a:pt x="5225143" y="3144762"/>
                </a:lnTo>
                <a:lnTo>
                  <a:pt x="6691086" y="3144762"/>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nvGrpSpPr>
          <p:cNvPr id="91" name="Group 90">
            <a:extLst>
              <a:ext uri="{FF2B5EF4-FFF2-40B4-BE49-F238E27FC236}">
                <a16:creationId xmlns:a16="http://schemas.microsoft.com/office/drawing/2014/main" id="{F69A0585-75DD-478A-8B9A-C6C4160CCC62}"/>
              </a:ext>
            </a:extLst>
          </p:cNvPr>
          <p:cNvGrpSpPr/>
          <p:nvPr/>
        </p:nvGrpSpPr>
        <p:grpSpPr>
          <a:xfrm>
            <a:off x="2149963" y="1682884"/>
            <a:ext cx="6369611" cy="3150451"/>
            <a:chOff x="2149963" y="1682884"/>
            <a:chExt cx="6369611" cy="3150451"/>
          </a:xfrm>
        </p:grpSpPr>
        <p:cxnSp>
          <p:nvCxnSpPr>
            <p:cNvPr id="65" name="Straight Connector 64">
              <a:extLst>
                <a:ext uri="{FF2B5EF4-FFF2-40B4-BE49-F238E27FC236}">
                  <a16:creationId xmlns:a16="http://schemas.microsoft.com/office/drawing/2014/main" id="{993CD49E-0E00-41CE-8334-DFA8F6EF18C4}"/>
                </a:ext>
              </a:extLst>
            </p:cNvPr>
            <p:cNvCxnSpPr/>
            <p:nvPr/>
          </p:nvCxnSpPr>
          <p:spPr bwMode="auto">
            <a:xfrm>
              <a:off x="2149963" y="1682884"/>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666A025-4B26-43F8-86CB-8E06EFFC589B}"/>
                </a:ext>
              </a:extLst>
            </p:cNvPr>
            <p:cNvCxnSpPr/>
            <p:nvPr/>
          </p:nvCxnSpPr>
          <p:spPr bwMode="auto">
            <a:xfrm>
              <a:off x="2258117" y="2135416"/>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553F47D-D426-4F61-B737-2CDF219F5A6C}"/>
                </a:ext>
              </a:extLst>
            </p:cNvPr>
            <p:cNvCxnSpPr/>
            <p:nvPr/>
          </p:nvCxnSpPr>
          <p:spPr bwMode="auto">
            <a:xfrm>
              <a:off x="2379039" y="2209282"/>
              <a:ext cx="0" cy="147732"/>
            </a:xfrm>
            <a:prstGeom prst="line">
              <a:avLst/>
            </a:prstGeom>
            <a:noFill/>
            <a:ln w="57150"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046BFC4-8E0A-483A-97DC-3F7B03AC8000}"/>
                </a:ext>
              </a:extLst>
            </p:cNvPr>
            <p:cNvCxnSpPr/>
            <p:nvPr/>
          </p:nvCxnSpPr>
          <p:spPr bwMode="auto">
            <a:xfrm>
              <a:off x="2535547" y="2372958"/>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B2B4860-98CD-46B3-9606-CE565826A3DA}"/>
                </a:ext>
              </a:extLst>
            </p:cNvPr>
            <p:cNvCxnSpPr/>
            <p:nvPr/>
          </p:nvCxnSpPr>
          <p:spPr bwMode="auto">
            <a:xfrm>
              <a:off x="2626828" y="2720800"/>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43C7D2A-F0C5-43C7-95EA-E70D1057FE39}"/>
                </a:ext>
              </a:extLst>
            </p:cNvPr>
            <p:cNvCxnSpPr/>
            <p:nvPr/>
          </p:nvCxnSpPr>
          <p:spPr bwMode="auto">
            <a:xfrm>
              <a:off x="2686419" y="2818634"/>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48DAD08-FC2B-4B50-8CB7-EADADDFCE352}"/>
                </a:ext>
              </a:extLst>
            </p:cNvPr>
            <p:cNvCxnSpPr/>
            <p:nvPr/>
          </p:nvCxnSpPr>
          <p:spPr bwMode="auto">
            <a:xfrm>
              <a:off x="2774312" y="2836288"/>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C1B2FEB-972E-4D94-808B-643B06E41CB1}"/>
                </a:ext>
              </a:extLst>
            </p:cNvPr>
            <p:cNvCxnSpPr/>
            <p:nvPr/>
          </p:nvCxnSpPr>
          <p:spPr bwMode="auto">
            <a:xfrm>
              <a:off x="2833304" y="2865769"/>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9DC6AB5-BCC2-479C-9FF4-091D91893D81}"/>
                </a:ext>
              </a:extLst>
            </p:cNvPr>
            <p:cNvCxnSpPr/>
            <p:nvPr/>
          </p:nvCxnSpPr>
          <p:spPr bwMode="auto">
            <a:xfrm>
              <a:off x="2457697" y="2293169"/>
              <a:ext cx="0" cy="147732"/>
            </a:xfrm>
            <a:prstGeom prst="line">
              <a:avLst/>
            </a:prstGeom>
            <a:noFill/>
            <a:ln w="5715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C685B05-F064-47C4-9631-EF145BDBDEA4}"/>
                </a:ext>
              </a:extLst>
            </p:cNvPr>
            <p:cNvCxnSpPr/>
            <p:nvPr/>
          </p:nvCxnSpPr>
          <p:spPr bwMode="auto">
            <a:xfrm>
              <a:off x="2897213" y="2900112"/>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9A4E10E-95D7-48EC-B955-44F5E8B21250}"/>
                </a:ext>
              </a:extLst>
            </p:cNvPr>
            <p:cNvCxnSpPr/>
            <p:nvPr/>
          </p:nvCxnSpPr>
          <p:spPr bwMode="auto">
            <a:xfrm>
              <a:off x="3229113" y="3163998"/>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5333785-6C71-4681-B090-5EC8FD215E6A}"/>
                </a:ext>
              </a:extLst>
            </p:cNvPr>
            <p:cNvCxnSpPr/>
            <p:nvPr/>
          </p:nvCxnSpPr>
          <p:spPr bwMode="auto">
            <a:xfrm>
              <a:off x="3595304" y="3475369"/>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7A8AB86-A9B4-4F42-8FED-2BB1D43FAEC1}"/>
                </a:ext>
              </a:extLst>
            </p:cNvPr>
            <p:cNvCxnSpPr/>
            <p:nvPr/>
          </p:nvCxnSpPr>
          <p:spPr bwMode="auto">
            <a:xfrm>
              <a:off x="3683916" y="3666123"/>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A38E616-D57E-404F-B4E8-3BD250F57F9E}"/>
                </a:ext>
              </a:extLst>
            </p:cNvPr>
            <p:cNvCxnSpPr/>
            <p:nvPr/>
          </p:nvCxnSpPr>
          <p:spPr bwMode="auto">
            <a:xfrm>
              <a:off x="3816530" y="3685701"/>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1242C90-40B8-4671-92EF-A83C5280B37B}"/>
                </a:ext>
              </a:extLst>
            </p:cNvPr>
            <p:cNvCxnSpPr/>
            <p:nvPr/>
          </p:nvCxnSpPr>
          <p:spPr bwMode="auto">
            <a:xfrm>
              <a:off x="4465459" y="3947317"/>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CB4BD2B-875A-4D38-AC60-C75F04EC446E}"/>
                </a:ext>
              </a:extLst>
            </p:cNvPr>
            <p:cNvCxnSpPr/>
            <p:nvPr/>
          </p:nvCxnSpPr>
          <p:spPr bwMode="auto">
            <a:xfrm>
              <a:off x="4676853" y="3961979"/>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0B7A36F-8B90-4E06-B4A0-6AE78E0ABE7E}"/>
                </a:ext>
              </a:extLst>
            </p:cNvPr>
            <p:cNvCxnSpPr/>
            <p:nvPr/>
          </p:nvCxnSpPr>
          <p:spPr bwMode="auto">
            <a:xfrm>
              <a:off x="4948853" y="4077005"/>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A26A82A-AF7B-47BB-9F6F-716448E89E53}"/>
                </a:ext>
              </a:extLst>
            </p:cNvPr>
            <p:cNvCxnSpPr/>
            <p:nvPr/>
          </p:nvCxnSpPr>
          <p:spPr bwMode="auto">
            <a:xfrm>
              <a:off x="5089807" y="4195241"/>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03CF4BA-4EF6-463E-B4A2-CB22E5F0FF9E}"/>
                </a:ext>
              </a:extLst>
            </p:cNvPr>
            <p:cNvCxnSpPr/>
            <p:nvPr/>
          </p:nvCxnSpPr>
          <p:spPr bwMode="auto">
            <a:xfrm>
              <a:off x="6045981" y="4325705"/>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CF4B02F-1D81-4BCB-BC80-45BE21E7AA79}"/>
                </a:ext>
              </a:extLst>
            </p:cNvPr>
            <p:cNvCxnSpPr/>
            <p:nvPr/>
          </p:nvCxnSpPr>
          <p:spPr bwMode="auto">
            <a:xfrm>
              <a:off x="6382504" y="4399207"/>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DB17D09-3412-4D32-BC45-63E239BB339C}"/>
                </a:ext>
              </a:extLst>
            </p:cNvPr>
            <p:cNvCxnSpPr/>
            <p:nvPr/>
          </p:nvCxnSpPr>
          <p:spPr bwMode="auto">
            <a:xfrm>
              <a:off x="6572569" y="4477989"/>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9C500D06-2FA7-4FAA-B832-88FE14F2A99A}"/>
                </a:ext>
              </a:extLst>
            </p:cNvPr>
            <p:cNvCxnSpPr/>
            <p:nvPr/>
          </p:nvCxnSpPr>
          <p:spPr bwMode="auto">
            <a:xfrm>
              <a:off x="7107865" y="4680687"/>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9F8AF31-F1D7-4C70-821D-E9FDB49D3143}"/>
                </a:ext>
              </a:extLst>
            </p:cNvPr>
            <p:cNvCxnSpPr/>
            <p:nvPr/>
          </p:nvCxnSpPr>
          <p:spPr bwMode="auto">
            <a:xfrm>
              <a:off x="7257599" y="4680687"/>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399F45F-31FF-4C5B-B041-926F59598185}"/>
                </a:ext>
              </a:extLst>
            </p:cNvPr>
            <p:cNvCxnSpPr/>
            <p:nvPr/>
          </p:nvCxnSpPr>
          <p:spPr bwMode="auto">
            <a:xfrm>
              <a:off x="7468993" y="4685603"/>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305735B-A09D-4B84-9BED-A7B0DB583E77}"/>
                </a:ext>
              </a:extLst>
            </p:cNvPr>
            <p:cNvCxnSpPr/>
            <p:nvPr/>
          </p:nvCxnSpPr>
          <p:spPr bwMode="auto">
            <a:xfrm>
              <a:off x="8206412" y="4685603"/>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027A3DB4-099D-4688-8944-B618AA08FED0}"/>
                </a:ext>
              </a:extLst>
            </p:cNvPr>
            <p:cNvCxnSpPr/>
            <p:nvPr/>
          </p:nvCxnSpPr>
          <p:spPr bwMode="auto">
            <a:xfrm>
              <a:off x="8519574" y="4685603"/>
              <a:ext cx="0" cy="1477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409207BB-1F36-4427-89D4-0D4AB71E0261}"/>
              </a:ext>
            </a:extLst>
          </p:cNvPr>
          <p:cNvGrpSpPr/>
          <p:nvPr/>
        </p:nvGrpSpPr>
        <p:grpSpPr>
          <a:xfrm>
            <a:off x="1885355" y="1594848"/>
            <a:ext cx="7361580" cy="2184532"/>
            <a:chOff x="1885355" y="1594848"/>
            <a:chExt cx="7361580" cy="2184532"/>
          </a:xfrm>
        </p:grpSpPr>
        <p:cxnSp>
          <p:nvCxnSpPr>
            <p:cNvPr id="93" name="Straight Connector 92">
              <a:extLst>
                <a:ext uri="{FF2B5EF4-FFF2-40B4-BE49-F238E27FC236}">
                  <a16:creationId xmlns:a16="http://schemas.microsoft.com/office/drawing/2014/main" id="{924E47EA-6180-4CCB-8489-9A6B8759738D}"/>
                </a:ext>
              </a:extLst>
            </p:cNvPr>
            <p:cNvCxnSpPr/>
            <p:nvPr/>
          </p:nvCxnSpPr>
          <p:spPr bwMode="auto">
            <a:xfrm>
              <a:off x="1885355" y="1594848"/>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0382774-ABA6-49BA-90B4-4652281593FA}"/>
                </a:ext>
              </a:extLst>
            </p:cNvPr>
            <p:cNvCxnSpPr/>
            <p:nvPr/>
          </p:nvCxnSpPr>
          <p:spPr bwMode="auto">
            <a:xfrm>
              <a:off x="2028751" y="1837622"/>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FF7AED8-3053-4270-80AC-6C9F464C5515}"/>
                </a:ext>
              </a:extLst>
            </p:cNvPr>
            <p:cNvCxnSpPr/>
            <p:nvPr/>
          </p:nvCxnSpPr>
          <p:spPr bwMode="auto">
            <a:xfrm>
              <a:off x="2583780" y="2865769"/>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4DE96A1-6840-4DE0-A7B7-390523413888}"/>
                </a:ext>
              </a:extLst>
            </p:cNvPr>
            <p:cNvCxnSpPr/>
            <p:nvPr/>
          </p:nvCxnSpPr>
          <p:spPr bwMode="auto">
            <a:xfrm>
              <a:off x="3087429" y="3019769"/>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B8E7C9A-421C-4C2C-9623-C4CC45B2BA50}"/>
                </a:ext>
              </a:extLst>
            </p:cNvPr>
            <p:cNvCxnSpPr/>
            <p:nvPr/>
          </p:nvCxnSpPr>
          <p:spPr bwMode="auto">
            <a:xfrm>
              <a:off x="2939917" y="3016136"/>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A55ACBE-5C29-4C1B-94C6-5A98ECE7D92C}"/>
                </a:ext>
              </a:extLst>
            </p:cNvPr>
            <p:cNvCxnSpPr/>
            <p:nvPr/>
          </p:nvCxnSpPr>
          <p:spPr bwMode="auto">
            <a:xfrm>
              <a:off x="3283584" y="3016136"/>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F36898F-B5E0-42EB-8FFA-4C7568A62C96}"/>
                </a:ext>
              </a:extLst>
            </p:cNvPr>
            <p:cNvCxnSpPr/>
            <p:nvPr/>
          </p:nvCxnSpPr>
          <p:spPr bwMode="auto">
            <a:xfrm>
              <a:off x="3326781" y="3017004"/>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8474403-D3EE-4D6D-975F-3C7F5636F08E}"/>
                </a:ext>
              </a:extLst>
            </p:cNvPr>
            <p:cNvCxnSpPr/>
            <p:nvPr/>
          </p:nvCxnSpPr>
          <p:spPr bwMode="auto">
            <a:xfrm>
              <a:off x="3853258" y="3087367"/>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CEC470B-E332-4DAE-828F-A6B4527FB28A}"/>
                </a:ext>
              </a:extLst>
            </p:cNvPr>
            <p:cNvCxnSpPr/>
            <p:nvPr/>
          </p:nvCxnSpPr>
          <p:spPr bwMode="auto">
            <a:xfrm>
              <a:off x="2630331" y="2939635"/>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747B0C6-CAEE-4BF7-BC4C-04996EC6402F}"/>
                </a:ext>
              </a:extLst>
            </p:cNvPr>
            <p:cNvCxnSpPr/>
            <p:nvPr/>
          </p:nvCxnSpPr>
          <p:spPr bwMode="auto">
            <a:xfrm>
              <a:off x="4542346" y="3242357"/>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09A0E65-CEAA-4C4C-9F02-174C13DE376C}"/>
                </a:ext>
              </a:extLst>
            </p:cNvPr>
            <p:cNvCxnSpPr/>
            <p:nvPr/>
          </p:nvCxnSpPr>
          <p:spPr bwMode="auto">
            <a:xfrm>
              <a:off x="4143839" y="3235099"/>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4D214535-AFB4-44C6-8A54-ABBEA4EE1EB5}"/>
                </a:ext>
              </a:extLst>
            </p:cNvPr>
            <p:cNvCxnSpPr/>
            <p:nvPr/>
          </p:nvCxnSpPr>
          <p:spPr bwMode="auto">
            <a:xfrm>
              <a:off x="4707180" y="3261836"/>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87EE914-FB08-4596-853E-3DB6719CD0B2}"/>
                </a:ext>
              </a:extLst>
            </p:cNvPr>
            <p:cNvCxnSpPr/>
            <p:nvPr/>
          </p:nvCxnSpPr>
          <p:spPr bwMode="auto">
            <a:xfrm>
              <a:off x="5366618" y="3316223"/>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1F96638-2BD0-47E7-B339-504EBFFA3317}"/>
                </a:ext>
              </a:extLst>
            </p:cNvPr>
            <p:cNvCxnSpPr/>
            <p:nvPr/>
          </p:nvCxnSpPr>
          <p:spPr bwMode="auto">
            <a:xfrm>
              <a:off x="5559029" y="3319726"/>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D20F4D6-4D29-4427-BA6E-9D21E10CA991}"/>
                </a:ext>
              </a:extLst>
            </p:cNvPr>
            <p:cNvCxnSpPr/>
            <p:nvPr/>
          </p:nvCxnSpPr>
          <p:spPr bwMode="auto">
            <a:xfrm>
              <a:off x="6205982" y="3347489"/>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7B1CFF07-C9BA-4855-A235-96024AF46B5F}"/>
                </a:ext>
              </a:extLst>
            </p:cNvPr>
            <p:cNvCxnSpPr/>
            <p:nvPr/>
          </p:nvCxnSpPr>
          <p:spPr bwMode="auto">
            <a:xfrm>
              <a:off x="6734659" y="3401503"/>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D53600E-7243-47C2-A0AA-C8866A18816E}"/>
                </a:ext>
              </a:extLst>
            </p:cNvPr>
            <p:cNvCxnSpPr/>
            <p:nvPr/>
          </p:nvCxnSpPr>
          <p:spPr bwMode="auto">
            <a:xfrm>
              <a:off x="6761418" y="3463955"/>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57C41D2-46A5-4A14-9B4C-8EFBB2B20148}"/>
                </a:ext>
              </a:extLst>
            </p:cNvPr>
            <p:cNvCxnSpPr/>
            <p:nvPr/>
          </p:nvCxnSpPr>
          <p:spPr bwMode="auto">
            <a:xfrm>
              <a:off x="6919890" y="3492485"/>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787842A-90CD-4E62-992C-2DC55DF43402}"/>
                </a:ext>
              </a:extLst>
            </p:cNvPr>
            <p:cNvCxnSpPr/>
            <p:nvPr/>
          </p:nvCxnSpPr>
          <p:spPr bwMode="auto">
            <a:xfrm>
              <a:off x="7023078" y="3492987"/>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BBCBF10-342B-44A0-ADA4-D73C94698F78}"/>
                </a:ext>
              </a:extLst>
            </p:cNvPr>
            <p:cNvCxnSpPr/>
            <p:nvPr/>
          </p:nvCxnSpPr>
          <p:spPr bwMode="auto">
            <a:xfrm>
              <a:off x="7540962" y="361519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C35B7AB-8C98-4182-A33F-BC43F9DC0B0E}"/>
                </a:ext>
              </a:extLst>
            </p:cNvPr>
            <p:cNvCxnSpPr/>
            <p:nvPr/>
          </p:nvCxnSpPr>
          <p:spPr bwMode="auto">
            <a:xfrm>
              <a:off x="7575839" y="3615338"/>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89417EE-EDF3-4127-B97A-6B5471338EBB}"/>
                </a:ext>
              </a:extLst>
            </p:cNvPr>
            <p:cNvCxnSpPr/>
            <p:nvPr/>
          </p:nvCxnSpPr>
          <p:spPr bwMode="auto">
            <a:xfrm>
              <a:off x="7887837" y="3625117"/>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E799C65-0354-42C7-8A3C-8C05EED2951C}"/>
                </a:ext>
              </a:extLst>
            </p:cNvPr>
            <p:cNvCxnSpPr/>
            <p:nvPr/>
          </p:nvCxnSpPr>
          <p:spPr bwMode="auto">
            <a:xfrm>
              <a:off x="8191410" y="363021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78CCB34-2FA4-48E8-BD60-73A9FD129453}"/>
                </a:ext>
              </a:extLst>
            </p:cNvPr>
            <p:cNvCxnSpPr/>
            <p:nvPr/>
          </p:nvCxnSpPr>
          <p:spPr bwMode="auto">
            <a:xfrm>
              <a:off x="8535735" y="362871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7DF83307-095C-4DCD-BB09-51DF0F52FFC5}"/>
                </a:ext>
              </a:extLst>
            </p:cNvPr>
            <p:cNvCxnSpPr/>
            <p:nvPr/>
          </p:nvCxnSpPr>
          <p:spPr bwMode="auto">
            <a:xfrm>
              <a:off x="8750729" y="3630033"/>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34799E5-326B-42F8-BF37-5A14108E7E6C}"/>
                </a:ext>
              </a:extLst>
            </p:cNvPr>
            <p:cNvCxnSpPr/>
            <p:nvPr/>
          </p:nvCxnSpPr>
          <p:spPr bwMode="auto">
            <a:xfrm>
              <a:off x="8909739" y="3631355"/>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7FEEE568-6BCE-496A-BBFC-8E40A4F213E6}"/>
                </a:ext>
              </a:extLst>
            </p:cNvPr>
            <p:cNvCxnSpPr/>
            <p:nvPr/>
          </p:nvCxnSpPr>
          <p:spPr bwMode="auto">
            <a:xfrm>
              <a:off x="2866814" y="2973978"/>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4CF2928-4B2F-4A0C-ACE1-AD87197F603F}"/>
                </a:ext>
              </a:extLst>
            </p:cNvPr>
            <p:cNvCxnSpPr/>
            <p:nvPr/>
          </p:nvCxnSpPr>
          <p:spPr bwMode="auto">
            <a:xfrm>
              <a:off x="6011158" y="3316223"/>
              <a:ext cx="0" cy="147732"/>
            </a:xfrm>
            <a:prstGeom prst="line">
              <a:avLst/>
            </a:prstGeom>
            <a:noFill/>
            <a:ln w="7620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8F5ACF2-AF8D-4B32-B1D3-8B1795281494}"/>
                </a:ext>
              </a:extLst>
            </p:cNvPr>
            <p:cNvCxnSpPr/>
            <p:nvPr/>
          </p:nvCxnSpPr>
          <p:spPr bwMode="auto">
            <a:xfrm>
              <a:off x="5756167" y="3316223"/>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645B997-5BC0-47A4-8C48-E2C9DA8EBCAB}"/>
                </a:ext>
              </a:extLst>
            </p:cNvPr>
            <p:cNvCxnSpPr/>
            <p:nvPr/>
          </p:nvCxnSpPr>
          <p:spPr bwMode="auto">
            <a:xfrm>
              <a:off x="6061746" y="3316223"/>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4D6CC58-585C-4D9E-B239-DC964187AD1C}"/>
                </a:ext>
              </a:extLst>
            </p:cNvPr>
            <p:cNvCxnSpPr/>
            <p:nvPr/>
          </p:nvCxnSpPr>
          <p:spPr bwMode="auto">
            <a:xfrm>
              <a:off x="6454656" y="3344753"/>
              <a:ext cx="0" cy="147732"/>
            </a:xfrm>
            <a:prstGeom prst="line">
              <a:avLst/>
            </a:prstGeom>
            <a:noFill/>
            <a:ln w="762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ACA4472-B549-41A0-8DA3-D41D9523D72C}"/>
                </a:ext>
              </a:extLst>
            </p:cNvPr>
            <p:cNvCxnSpPr/>
            <p:nvPr/>
          </p:nvCxnSpPr>
          <p:spPr bwMode="auto">
            <a:xfrm>
              <a:off x="6529980" y="3344753"/>
              <a:ext cx="0" cy="147732"/>
            </a:xfrm>
            <a:prstGeom prst="line">
              <a:avLst/>
            </a:prstGeom>
            <a:noFill/>
            <a:ln w="762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FF3610F-657D-4765-81C9-BFAB2891275A}"/>
                </a:ext>
              </a:extLst>
            </p:cNvPr>
            <p:cNvCxnSpPr/>
            <p:nvPr/>
          </p:nvCxnSpPr>
          <p:spPr bwMode="auto">
            <a:xfrm>
              <a:off x="6802451" y="3489484"/>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32D9C4FB-BC09-47F5-B691-C0D22455457D}"/>
                </a:ext>
              </a:extLst>
            </p:cNvPr>
            <p:cNvCxnSpPr/>
            <p:nvPr/>
          </p:nvCxnSpPr>
          <p:spPr bwMode="auto">
            <a:xfrm>
              <a:off x="9165022" y="3628873"/>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9228D48-3D76-46A5-89C5-2C77AEF4BE18}"/>
                </a:ext>
              </a:extLst>
            </p:cNvPr>
            <p:cNvCxnSpPr/>
            <p:nvPr/>
          </p:nvCxnSpPr>
          <p:spPr bwMode="auto">
            <a:xfrm>
              <a:off x="7799965" y="3630210"/>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BFB52EA-75FC-4A8A-B140-843E102B31B6}"/>
                </a:ext>
              </a:extLst>
            </p:cNvPr>
            <p:cNvCxnSpPr/>
            <p:nvPr/>
          </p:nvCxnSpPr>
          <p:spPr bwMode="auto">
            <a:xfrm>
              <a:off x="7114871" y="3489484"/>
              <a:ext cx="0" cy="147732"/>
            </a:xfrm>
            <a:prstGeom prst="line">
              <a:avLst/>
            </a:prstGeom>
            <a:noFill/>
            <a:ln w="762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28866131-A3AC-4617-A9A4-90F51A0C2566}"/>
                </a:ext>
              </a:extLst>
            </p:cNvPr>
            <p:cNvCxnSpPr/>
            <p:nvPr/>
          </p:nvCxnSpPr>
          <p:spPr bwMode="auto">
            <a:xfrm>
              <a:off x="7487630" y="3613930"/>
              <a:ext cx="0" cy="147732"/>
            </a:xfrm>
            <a:prstGeom prst="line">
              <a:avLst/>
            </a:prstGeom>
            <a:noFill/>
            <a:ln w="762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D49365D-D092-4E77-9FB2-06510D684DDA}"/>
                </a:ext>
              </a:extLst>
            </p:cNvPr>
            <p:cNvCxnSpPr/>
            <p:nvPr/>
          </p:nvCxnSpPr>
          <p:spPr bwMode="auto">
            <a:xfrm>
              <a:off x="9246935" y="3631648"/>
              <a:ext cx="0" cy="147732"/>
            </a:xfrm>
            <a:prstGeom prst="line">
              <a:avLst/>
            </a:prstGeom>
            <a:noFill/>
            <a:ln w="28575" cap="flat" cmpd="sng" algn="ctr">
              <a:solidFill>
                <a:schemeClr val="accent1"/>
              </a:solidFill>
              <a:prstDash val="solid"/>
              <a:round/>
              <a:headEnd type="none" w="med" len="med"/>
              <a:tailEnd type="none" w="med" len="med"/>
            </a:ln>
            <a:effectLst/>
          </p:spPr>
        </p:cxnSp>
      </p:grpSp>
      <p:cxnSp>
        <p:nvCxnSpPr>
          <p:cNvPr id="140" name="Straight Connector 139">
            <a:extLst>
              <a:ext uri="{FF2B5EF4-FFF2-40B4-BE49-F238E27FC236}">
                <a16:creationId xmlns:a16="http://schemas.microsoft.com/office/drawing/2014/main" id="{2B23B4EE-9811-42BF-BBFD-DB3129438785}"/>
              </a:ext>
            </a:extLst>
          </p:cNvPr>
          <p:cNvCxnSpPr/>
          <p:nvPr/>
        </p:nvCxnSpPr>
        <p:spPr bwMode="auto">
          <a:xfrm>
            <a:off x="5701088" y="2000600"/>
            <a:ext cx="271827" cy="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29D6A11-7D37-4AD2-8A49-9204186AED9F}"/>
              </a:ext>
            </a:extLst>
          </p:cNvPr>
          <p:cNvCxnSpPr/>
          <p:nvPr/>
        </p:nvCxnSpPr>
        <p:spPr bwMode="auto">
          <a:xfrm>
            <a:off x="5701088" y="2293169"/>
            <a:ext cx="271827" cy="0"/>
          </a:xfrm>
          <a:prstGeom prst="line">
            <a:avLst/>
          </a:prstGeom>
          <a:noFill/>
          <a:ln w="28575" cap="flat" cmpd="sng" algn="ctr">
            <a:solidFill>
              <a:schemeClr val="accent3"/>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8D3FAD1D-52C0-466E-A81A-354B0F78B482}"/>
              </a:ext>
            </a:extLst>
          </p:cNvPr>
          <p:cNvSpPr txBox="1"/>
          <p:nvPr/>
        </p:nvSpPr>
        <p:spPr bwMode="auto">
          <a:xfrm>
            <a:off x="7413188" y="1421037"/>
            <a:ext cx="399658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Events, %      HR (95% CI)      </a:t>
            </a: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Value</a:t>
            </a:r>
          </a:p>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    54                      0.60              .0002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    73	       (0.45-0.80)</a:t>
            </a:r>
          </a:p>
        </p:txBody>
      </p:sp>
      <p:sp>
        <p:nvSpPr>
          <p:cNvPr id="62" name="Freeform: Shape 61">
            <a:extLst>
              <a:ext uri="{FF2B5EF4-FFF2-40B4-BE49-F238E27FC236}">
                <a16:creationId xmlns:a16="http://schemas.microsoft.com/office/drawing/2014/main" id="{DE7DD78E-A257-4550-8310-60166A599DB3}"/>
              </a:ext>
            </a:extLst>
          </p:cNvPr>
          <p:cNvSpPr/>
          <p:nvPr/>
        </p:nvSpPr>
        <p:spPr bwMode="auto">
          <a:xfrm>
            <a:off x="1833638" y="1673981"/>
            <a:ext cx="7416800" cy="2094895"/>
          </a:xfrm>
          <a:custGeom>
            <a:avLst/>
            <a:gdLst>
              <a:gd name="connsiteX0" fmla="*/ 0 w 7416800"/>
              <a:gd name="connsiteY0" fmla="*/ 0 h 2094895"/>
              <a:gd name="connsiteX1" fmla="*/ 67733 w 7416800"/>
              <a:gd name="connsiteY1" fmla="*/ 0 h 2094895"/>
              <a:gd name="connsiteX2" fmla="*/ 67733 w 7416800"/>
              <a:gd name="connsiteY2" fmla="*/ 53219 h 2094895"/>
              <a:gd name="connsiteX3" fmla="*/ 116114 w 7416800"/>
              <a:gd name="connsiteY3" fmla="*/ 53219 h 2094895"/>
              <a:gd name="connsiteX4" fmla="*/ 116114 w 7416800"/>
              <a:gd name="connsiteY4" fmla="*/ 111276 h 2094895"/>
              <a:gd name="connsiteX5" fmla="*/ 125791 w 7416800"/>
              <a:gd name="connsiteY5" fmla="*/ 111276 h 2094895"/>
              <a:gd name="connsiteX6" fmla="*/ 125791 w 7416800"/>
              <a:gd name="connsiteY6" fmla="*/ 174171 h 2094895"/>
              <a:gd name="connsiteX7" fmla="*/ 179010 w 7416800"/>
              <a:gd name="connsiteY7" fmla="*/ 174171 h 2094895"/>
              <a:gd name="connsiteX8" fmla="*/ 179010 w 7416800"/>
              <a:gd name="connsiteY8" fmla="*/ 266095 h 2094895"/>
              <a:gd name="connsiteX9" fmla="*/ 179010 w 7416800"/>
              <a:gd name="connsiteY9" fmla="*/ 266095 h 2094895"/>
              <a:gd name="connsiteX10" fmla="*/ 208038 w 7416800"/>
              <a:gd name="connsiteY10" fmla="*/ 295123 h 2094895"/>
              <a:gd name="connsiteX11" fmla="*/ 261257 w 7416800"/>
              <a:gd name="connsiteY11" fmla="*/ 295123 h 2094895"/>
              <a:gd name="connsiteX12" fmla="*/ 261257 w 7416800"/>
              <a:gd name="connsiteY12" fmla="*/ 343505 h 2094895"/>
              <a:gd name="connsiteX13" fmla="*/ 299962 w 7416800"/>
              <a:gd name="connsiteY13" fmla="*/ 343505 h 2094895"/>
              <a:gd name="connsiteX14" fmla="*/ 299962 w 7416800"/>
              <a:gd name="connsiteY14" fmla="*/ 377371 h 2094895"/>
              <a:gd name="connsiteX15" fmla="*/ 348343 w 7416800"/>
              <a:gd name="connsiteY15" fmla="*/ 377371 h 2094895"/>
              <a:gd name="connsiteX16" fmla="*/ 348343 w 7416800"/>
              <a:gd name="connsiteY16" fmla="*/ 454781 h 2094895"/>
              <a:gd name="connsiteX17" fmla="*/ 362857 w 7416800"/>
              <a:gd name="connsiteY17" fmla="*/ 454781 h 2094895"/>
              <a:gd name="connsiteX18" fmla="*/ 362857 w 7416800"/>
              <a:gd name="connsiteY18" fmla="*/ 580571 h 2094895"/>
              <a:gd name="connsiteX19" fmla="*/ 387048 w 7416800"/>
              <a:gd name="connsiteY19" fmla="*/ 580571 h 2094895"/>
              <a:gd name="connsiteX20" fmla="*/ 387048 w 7416800"/>
              <a:gd name="connsiteY20" fmla="*/ 740229 h 2094895"/>
              <a:gd name="connsiteX21" fmla="*/ 406400 w 7416800"/>
              <a:gd name="connsiteY21" fmla="*/ 740229 h 2094895"/>
              <a:gd name="connsiteX22" fmla="*/ 406400 w 7416800"/>
              <a:gd name="connsiteY22" fmla="*/ 967619 h 2094895"/>
              <a:gd name="connsiteX23" fmla="*/ 420914 w 7416800"/>
              <a:gd name="connsiteY23" fmla="*/ 967619 h 2094895"/>
              <a:gd name="connsiteX24" fmla="*/ 420914 w 7416800"/>
              <a:gd name="connsiteY24" fmla="*/ 1059543 h 2094895"/>
              <a:gd name="connsiteX25" fmla="*/ 440266 w 7416800"/>
              <a:gd name="connsiteY25" fmla="*/ 1078895 h 2094895"/>
              <a:gd name="connsiteX26" fmla="*/ 440266 w 7416800"/>
              <a:gd name="connsiteY26" fmla="*/ 1122438 h 2094895"/>
              <a:gd name="connsiteX27" fmla="*/ 488648 w 7416800"/>
              <a:gd name="connsiteY27" fmla="*/ 1122438 h 2094895"/>
              <a:gd name="connsiteX28" fmla="*/ 488648 w 7416800"/>
              <a:gd name="connsiteY28" fmla="*/ 1122438 h 2094895"/>
              <a:gd name="connsiteX29" fmla="*/ 488648 w 7416800"/>
              <a:gd name="connsiteY29" fmla="*/ 1156305 h 2094895"/>
              <a:gd name="connsiteX30" fmla="*/ 585410 w 7416800"/>
              <a:gd name="connsiteY30" fmla="*/ 1156305 h 2094895"/>
              <a:gd name="connsiteX31" fmla="*/ 585410 w 7416800"/>
              <a:gd name="connsiteY31" fmla="*/ 1195009 h 2094895"/>
              <a:gd name="connsiteX32" fmla="*/ 691848 w 7416800"/>
              <a:gd name="connsiteY32" fmla="*/ 1195009 h 2094895"/>
              <a:gd name="connsiteX33" fmla="*/ 691848 w 7416800"/>
              <a:gd name="connsiteY33" fmla="*/ 1195009 h 2094895"/>
              <a:gd name="connsiteX34" fmla="*/ 691848 w 7416800"/>
              <a:gd name="connsiteY34" fmla="*/ 1233714 h 2094895"/>
              <a:gd name="connsiteX35" fmla="*/ 725714 w 7416800"/>
              <a:gd name="connsiteY35" fmla="*/ 1233714 h 2094895"/>
              <a:gd name="connsiteX36" fmla="*/ 725714 w 7416800"/>
              <a:gd name="connsiteY36" fmla="*/ 1349829 h 2094895"/>
              <a:gd name="connsiteX37" fmla="*/ 769257 w 7416800"/>
              <a:gd name="connsiteY37" fmla="*/ 1349829 h 2094895"/>
              <a:gd name="connsiteX38" fmla="*/ 769257 w 7416800"/>
              <a:gd name="connsiteY38" fmla="*/ 1417562 h 2094895"/>
              <a:gd name="connsiteX39" fmla="*/ 962781 w 7416800"/>
              <a:gd name="connsiteY39" fmla="*/ 1417562 h 2094895"/>
              <a:gd name="connsiteX40" fmla="*/ 962781 w 7416800"/>
              <a:gd name="connsiteY40" fmla="*/ 1441752 h 2094895"/>
              <a:gd name="connsiteX41" fmla="*/ 1064381 w 7416800"/>
              <a:gd name="connsiteY41" fmla="*/ 1441752 h 2094895"/>
              <a:gd name="connsiteX42" fmla="*/ 1064381 w 7416800"/>
              <a:gd name="connsiteY42" fmla="*/ 1470781 h 2094895"/>
              <a:gd name="connsiteX43" fmla="*/ 1107924 w 7416800"/>
              <a:gd name="connsiteY43" fmla="*/ 1470781 h 2094895"/>
              <a:gd name="connsiteX44" fmla="*/ 1107924 w 7416800"/>
              <a:gd name="connsiteY44" fmla="*/ 1490133 h 2094895"/>
              <a:gd name="connsiteX45" fmla="*/ 1601410 w 7416800"/>
              <a:gd name="connsiteY45" fmla="*/ 1490133 h 2094895"/>
              <a:gd name="connsiteX46" fmla="*/ 1601410 w 7416800"/>
              <a:gd name="connsiteY46" fmla="*/ 1519162 h 2094895"/>
              <a:gd name="connsiteX47" fmla="*/ 1654629 w 7416800"/>
              <a:gd name="connsiteY47" fmla="*/ 1519162 h 2094895"/>
              <a:gd name="connsiteX48" fmla="*/ 1654629 w 7416800"/>
              <a:gd name="connsiteY48" fmla="*/ 1543352 h 2094895"/>
              <a:gd name="connsiteX49" fmla="*/ 2109410 w 7416800"/>
              <a:gd name="connsiteY49" fmla="*/ 1543352 h 2094895"/>
              <a:gd name="connsiteX50" fmla="*/ 2109410 w 7416800"/>
              <a:gd name="connsiteY50" fmla="*/ 1586895 h 2094895"/>
              <a:gd name="connsiteX51" fmla="*/ 2143276 w 7416800"/>
              <a:gd name="connsiteY51" fmla="*/ 1586895 h 2094895"/>
              <a:gd name="connsiteX52" fmla="*/ 2143276 w 7416800"/>
              <a:gd name="connsiteY52" fmla="*/ 1630438 h 2094895"/>
              <a:gd name="connsiteX53" fmla="*/ 2177143 w 7416800"/>
              <a:gd name="connsiteY53" fmla="*/ 1630438 h 2094895"/>
              <a:gd name="connsiteX54" fmla="*/ 2177143 w 7416800"/>
              <a:gd name="connsiteY54" fmla="*/ 1664305 h 2094895"/>
              <a:gd name="connsiteX55" fmla="*/ 2201333 w 7416800"/>
              <a:gd name="connsiteY55" fmla="*/ 1664305 h 2094895"/>
              <a:gd name="connsiteX56" fmla="*/ 2201333 w 7416800"/>
              <a:gd name="connsiteY56" fmla="*/ 1703009 h 2094895"/>
              <a:gd name="connsiteX57" fmla="*/ 2830286 w 7416800"/>
              <a:gd name="connsiteY57" fmla="*/ 1703009 h 2094895"/>
              <a:gd name="connsiteX58" fmla="*/ 2830286 w 7416800"/>
              <a:gd name="connsiteY58" fmla="*/ 1732038 h 2094895"/>
              <a:gd name="connsiteX59" fmla="*/ 2960914 w 7416800"/>
              <a:gd name="connsiteY59" fmla="*/ 1732038 h 2094895"/>
              <a:gd name="connsiteX60" fmla="*/ 2960914 w 7416800"/>
              <a:gd name="connsiteY60" fmla="*/ 1756229 h 2094895"/>
              <a:gd name="connsiteX61" fmla="*/ 3164114 w 7416800"/>
              <a:gd name="connsiteY61" fmla="*/ 1756229 h 2094895"/>
              <a:gd name="connsiteX62" fmla="*/ 3164114 w 7416800"/>
              <a:gd name="connsiteY62" fmla="*/ 1756229 h 2094895"/>
              <a:gd name="connsiteX63" fmla="*/ 3164114 w 7416800"/>
              <a:gd name="connsiteY63" fmla="*/ 1780419 h 2094895"/>
              <a:gd name="connsiteX64" fmla="*/ 4247848 w 7416800"/>
              <a:gd name="connsiteY64" fmla="*/ 1780419 h 2094895"/>
              <a:gd name="connsiteX65" fmla="*/ 4247848 w 7416800"/>
              <a:gd name="connsiteY65" fmla="*/ 1819124 h 2094895"/>
              <a:gd name="connsiteX66" fmla="*/ 4755848 w 7416800"/>
              <a:gd name="connsiteY66" fmla="*/ 1819124 h 2094895"/>
              <a:gd name="connsiteX67" fmla="*/ 4755848 w 7416800"/>
              <a:gd name="connsiteY67" fmla="*/ 1867505 h 2094895"/>
              <a:gd name="connsiteX68" fmla="*/ 4910667 w 7416800"/>
              <a:gd name="connsiteY68" fmla="*/ 1867505 h 2094895"/>
              <a:gd name="connsiteX69" fmla="*/ 4910667 w 7416800"/>
              <a:gd name="connsiteY69" fmla="*/ 1915886 h 2094895"/>
              <a:gd name="connsiteX70" fmla="*/ 4944533 w 7416800"/>
              <a:gd name="connsiteY70" fmla="*/ 1915886 h 2094895"/>
              <a:gd name="connsiteX71" fmla="*/ 4944533 w 7416800"/>
              <a:gd name="connsiteY71" fmla="*/ 1954590 h 2094895"/>
              <a:gd name="connsiteX72" fmla="*/ 5375124 w 7416800"/>
              <a:gd name="connsiteY72" fmla="*/ 1954590 h 2094895"/>
              <a:gd name="connsiteX73" fmla="*/ 5375124 w 7416800"/>
              <a:gd name="connsiteY73" fmla="*/ 2017486 h 2094895"/>
              <a:gd name="connsiteX74" fmla="*/ 5505752 w 7416800"/>
              <a:gd name="connsiteY74" fmla="*/ 2017486 h 2094895"/>
              <a:gd name="connsiteX75" fmla="*/ 5505752 w 7416800"/>
              <a:gd name="connsiteY75" fmla="*/ 2094895 h 2094895"/>
              <a:gd name="connsiteX76" fmla="*/ 7416800 w 7416800"/>
              <a:gd name="connsiteY76" fmla="*/ 2094895 h 2094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7416800" h="2094895">
                <a:moveTo>
                  <a:pt x="0" y="0"/>
                </a:moveTo>
                <a:lnTo>
                  <a:pt x="67733" y="0"/>
                </a:lnTo>
                <a:lnTo>
                  <a:pt x="67733" y="53219"/>
                </a:lnTo>
                <a:lnTo>
                  <a:pt x="116114" y="53219"/>
                </a:lnTo>
                <a:lnTo>
                  <a:pt x="116114" y="111276"/>
                </a:lnTo>
                <a:lnTo>
                  <a:pt x="125791" y="111276"/>
                </a:lnTo>
                <a:lnTo>
                  <a:pt x="125791" y="174171"/>
                </a:lnTo>
                <a:lnTo>
                  <a:pt x="179010" y="174171"/>
                </a:lnTo>
                <a:lnTo>
                  <a:pt x="179010" y="266095"/>
                </a:lnTo>
                <a:lnTo>
                  <a:pt x="179010" y="266095"/>
                </a:lnTo>
                <a:lnTo>
                  <a:pt x="208038" y="295123"/>
                </a:lnTo>
                <a:lnTo>
                  <a:pt x="261257" y="295123"/>
                </a:lnTo>
                <a:lnTo>
                  <a:pt x="261257" y="343505"/>
                </a:lnTo>
                <a:lnTo>
                  <a:pt x="299962" y="343505"/>
                </a:lnTo>
                <a:lnTo>
                  <a:pt x="299962" y="377371"/>
                </a:lnTo>
                <a:lnTo>
                  <a:pt x="348343" y="377371"/>
                </a:lnTo>
                <a:lnTo>
                  <a:pt x="348343" y="454781"/>
                </a:lnTo>
                <a:lnTo>
                  <a:pt x="362857" y="454781"/>
                </a:lnTo>
                <a:lnTo>
                  <a:pt x="362857" y="580571"/>
                </a:lnTo>
                <a:lnTo>
                  <a:pt x="387048" y="580571"/>
                </a:lnTo>
                <a:lnTo>
                  <a:pt x="387048" y="740229"/>
                </a:lnTo>
                <a:lnTo>
                  <a:pt x="406400" y="740229"/>
                </a:lnTo>
                <a:lnTo>
                  <a:pt x="406400" y="967619"/>
                </a:lnTo>
                <a:lnTo>
                  <a:pt x="420914" y="967619"/>
                </a:lnTo>
                <a:lnTo>
                  <a:pt x="420914" y="1059543"/>
                </a:lnTo>
                <a:lnTo>
                  <a:pt x="440266" y="1078895"/>
                </a:lnTo>
                <a:lnTo>
                  <a:pt x="440266" y="1122438"/>
                </a:lnTo>
                <a:lnTo>
                  <a:pt x="488648" y="1122438"/>
                </a:lnTo>
                <a:lnTo>
                  <a:pt x="488648" y="1122438"/>
                </a:lnTo>
                <a:lnTo>
                  <a:pt x="488648" y="1156305"/>
                </a:lnTo>
                <a:lnTo>
                  <a:pt x="585410" y="1156305"/>
                </a:lnTo>
                <a:lnTo>
                  <a:pt x="585410" y="1195009"/>
                </a:lnTo>
                <a:lnTo>
                  <a:pt x="691848" y="1195009"/>
                </a:lnTo>
                <a:lnTo>
                  <a:pt x="691848" y="1195009"/>
                </a:lnTo>
                <a:lnTo>
                  <a:pt x="691848" y="1233714"/>
                </a:lnTo>
                <a:lnTo>
                  <a:pt x="725714" y="1233714"/>
                </a:lnTo>
                <a:lnTo>
                  <a:pt x="725714" y="1349829"/>
                </a:lnTo>
                <a:lnTo>
                  <a:pt x="769257" y="1349829"/>
                </a:lnTo>
                <a:lnTo>
                  <a:pt x="769257" y="1417562"/>
                </a:lnTo>
                <a:lnTo>
                  <a:pt x="962781" y="1417562"/>
                </a:lnTo>
                <a:lnTo>
                  <a:pt x="962781" y="1441752"/>
                </a:lnTo>
                <a:lnTo>
                  <a:pt x="1064381" y="1441752"/>
                </a:lnTo>
                <a:lnTo>
                  <a:pt x="1064381" y="1470781"/>
                </a:lnTo>
                <a:lnTo>
                  <a:pt x="1107924" y="1470781"/>
                </a:lnTo>
                <a:lnTo>
                  <a:pt x="1107924" y="1490133"/>
                </a:lnTo>
                <a:lnTo>
                  <a:pt x="1601410" y="1490133"/>
                </a:lnTo>
                <a:lnTo>
                  <a:pt x="1601410" y="1519162"/>
                </a:lnTo>
                <a:lnTo>
                  <a:pt x="1654629" y="1519162"/>
                </a:lnTo>
                <a:lnTo>
                  <a:pt x="1654629" y="1543352"/>
                </a:lnTo>
                <a:lnTo>
                  <a:pt x="2109410" y="1543352"/>
                </a:lnTo>
                <a:lnTo>
                  <a:pt x="2109410" y="1586895"/>
                </a:lnTo>
                <a:lnTo>
                  <a:pt x="2143276" y="1586895"/>
                </a:lnTo>
                <a:lnTo>
                  <a:pt x="2143276" y="1630438"/>
                </a:lnTo>
                <a:lnTo>
                  <a:pt x="2177143" y="1630438"/>
                </a:lnTo>
                <a:lnTo>
                  <a:pt x="2177143" y="1664305"/>
                </a:lnTo>
                <a:lnTo>
                  <a:pt x="2201333" y="1664305"/>
                </a:lnTo>
                <a:lnTo>
                  <a:pt x="2201333" y="1703009"/>
                </a:lnTo>
                <a:lnTo>
                  <a:pt x="2830286" y="1703009"/>
                </a:lnTo>
                <a:lnTo>
                  <a:pt x="2830286" y="1732038"/>
                </a:lnTo>
                <a:lnTo>
                  <a:pt x="2960914" y="1732038"/>
                </a:lnTo>
                <a:lnTo>
                  <a:pt x="2960914" y="1756229"/>
                </a:lnTo>
                <a:lnTo>
                  <a:pt x="3164114" y="1756229"/>
                </a:lnTo>
                <a:lnTo>
                  <a:pt x="3164114" y="1756229"/>
                </a:lnTo>
                <a:lnTo>
                  <a:pt x="3164114" y="1780419"/>
                </a:lnTo>
                <a:lnTo>
                  <a:pt x="4247848" y="1780419"/>
                </a:lnTo>
                <a:lnTo>
                  <a:pt x="4247848" y="1819124"/>
                </a:lnTo>
                <a:lnTo>
                  <a:pt x="4755848" y="1819124"/>
                </a:lnTo>
                <a:lnTo>
                  <a:pt x="4755848" y="1867505"/>
                </a:lnTo>
                <a:lnTo>
                  <a:pt x="4910667" y="1867505"/>
                </a:lnTo>
                <a:lnTo>
                  <a:pt x="4910667" y="1915886"/>
                </a:lnTo>
                <a:lnTo>
                  <a:pt x="4944533" y="1915886"/>
                </a:lnTo>
                <a:lnTo>
                  <a:pt x="4944533" y="1954590"/>
                </a:lnTo>
                <a:lnTo>
                  <a:pt x="5375124" y="1954590"/>
                </a:lnTo>
                <a:lnTo>
                  <a:pt x="5375124" y="2017486"/>
                </a:lnTo>
                <a:lnTo>
                  <a:pt x="5505752" y="2017486"/>
                </a:lnTo>
                <a:lnTo>
                  <a:pt x="5505752" y="2094895"/>
                </a:lnTo>
                <a:lnTo>
                  <a:pt x="7416800" y="2094895"/>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Tree>
    <p:extLst>
      <p:ext uri="{BB962C8B-B14F-4D97-AF65-F5344CB8AC3E}">
        <p14:creationId xmlns:p14="http://schemas.microsoft.com/office/powerpoint/2010/main" val="1324682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B5F73426-6852-0846-8C9A-EE10823754E2}"/>
              </a:ext>
            </a:extLst>
          </p:cNvPr>
          <p:cNvGraphicFramePr>
            <a:graphicFrameLocks/>
          </p:cNvGraphicFramePr>
          <p:nvPr>
            <p:extLst>
              <p:ext uri="{D42A27DB-BD31-4B8C-83A1-F6EECF244321}">
                <p14:modId xmlns:p14="http://schemas.microsoft.com/office/powerpoint/2010/main" val="4195160499"/>
              </p:ext>
            </p:extLst>
          </p:nvPr>
        </p:nvGraphicFramePr>
        <p:xfrm>
          <a:off x="685800" y="1592559"/>
          <a:ext cx="10791318" cy="3474800"/>
        </p:xfrm>
        <a:graphic>
          <a:graphicData uri="http://schemas.openxmlformats.org/drawingml/2006/table">
            <a:tbl>
              <a:tblPr/>
              <a:tblGrid>
                <a:gridCol w="3854134">
                  <a:extLst>
                    <a:ext uri="{9D8B030D-6E8A-4147-A177-3AD203B41FA5}">
                      <a16:colId xmlns:a16="http://schemas.microsoft.com/office/drawing/2014/main" val="20000"/>
                    </a:ext>
                  </a:extLst>
                </a:gridCol>
                <a:gridCol w="2688258">
                  <a:extLst>
                    <a:ext uri="{9D8B030D-6E8A-4147-A177-3AD203B41FA5}">
                      <a16:colId xmlns:a16="http://schemas.microsoft.com/office/drawing/2014/main" val="272527828"/>
                    </a:ext>
                  </a:extLst>
                </a:gridCol>
                <a:gridCol w="2688258">
                  <a:extLst>
                    <a:ext uri="{9D8B030D-6E8A-4147-A177-3AD203B41FA5}">
                      <a16:colId xmlns:a16="http://schemas.microsoft.com/office/drawing/2014/main" val="20001"/>
                    </a:ext>
                  </a:extLst>
                </a:gridCol>
                <a:gridCol w="1560668">
                  <a:extLst>
                    <a:ext uri="{9D8B030D-6E8A-4147-A177-3AD203B41FA5}">
                      <a16:colId xmlns:a16="http://schemas.microsoft.com/office/drawing/2014/main" val="3758694613"/>
                    </a:ext>
                  </a:extLst>
                </a:gridCol>
              </a:tblGrid>
              <a:tr h="2353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Outcomes (ITT)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Pembrolizumab (n = 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Chemotherapy (n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353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53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(CR + PR + SD),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62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assessment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9498628"/>
                  </a:ext>
                </a:extLst>
              </a:tr>
              <a:tr h="2353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response, mos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(1.8-18.8)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(1.7-24.9)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KEYNOTE-177: Response</a:t>
            </a:r>
          </a:p>
        </p:txBody>
      </p:sp>
      <p:sp>
        <p:nvSpPr>
          <p:cNvPr id="9" name="Content Placeholder 2">
            <a:extLst>
              <a:ext uri="{FF2B5EF4-FFF2-40B4-BE49-F238E27FC236}">
                <a16:creationId xmlns:a16="http://schemas.microsoft.com/office/drawing/2014/main" id="{59D68B5D-6B5A-374D-8AEA-8C0E5F824ECD}"/>
              </a:ext>
            </a:extLst>
          </p:cNvPr>
          <p:cNvSpPr>
            <a:spLocks noGrp="1"/>
          </p:cNvSpPr>
          <p:nvPr>
            <p:ph idx="1"/>
          </p:nvPr>
        </p:nvSpPr>
        <p:spPr>
          <a:xfrm>
            <a:off x="604675" y="5191830"/>
            <a:ext cx="10877529" cy="840574"/>
          </a:xfrm>
        </p:spPr>
        <p:txBody>
          <a:bodyPr/>
          <a:lstStyle/>
          <a:p>
            <a:r>
              <a:rPr lang="en-US" sz="2200" dirty="0"/>
              <a:t>36% of patients in chemotherapy arm crossed over to receive pembrolizumab; 23% received anti–PD-1/PD-L1 therapy outside of study </a:t>
            </a:r>
          </a:p>
          <a:p>
            <a:r>
              <a:rPr lang="en-US" sz="2200" dirty="0"/>
              <a:t>OS analysis ongoing</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Andre. ASCO 2020. Abstr LBA4.</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65037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KEYNOTE-177: PFS Subgroup Analysis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Andre. ASCO 2020. Abstr LBA4. Reproduced with permission.</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Rectangle 5">
            <a:extLst>
              <a:ext uri="{FF2B5EF4-FFF2-40B4-BE49-F238E27FC236}">
                <a16:creationId xmlns:a16="http://schemas.microsoft.com/office/drawing/2014/main" id="{5F3BDCA0-C8AC-8447-9EFF-18D129CFC534}"/>
              </a:ext>
            </a:extLst>
          </p:cNvPr>
          <p:cNvSpPr>
            <a:spLocks noChangeArrowheads="1"/>
          </p:cNvSpPr>
          <p:nvPr/>
        </p:nvSpPr>
        <p:spPr bwMode="auto">
          <a:xfrm>
            <a:off x="5864964" y="6226867"/>
            <a:ext cx="2276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0.1</a:t>
            </a:r>
            <a:endParaRPr kumimoji="0" lang="en-US" altLang="en-US" sz="3200" b="0" i="0" u="none" strike="noStrike" cap="none" normalizeH="0" baseline="0" dirty="0">
              <a:ln>
                <a:noFill/>
              </a:ln>
              <a:solidFill>
                <a:schemeClr val="tx1"/>
              </a:solidFill>
              <a:effectLst/>
              <a:latin typeface="Calibri" panose="020F0502020204030204" pitchFamily="34" charset="0"/>
            </a:endParaRPr>
          </a:p>
        </p:txBody>
      </p:sp>
      <p:sp>
        <p:nvSpPr>
          <p:cNvPr id="10" name="Rectangle 6">
            <a:extLst>
              <a:ext uri="{FF2B5EF4-FFF2-40B4-BE49-F238E27FC236}">
                <a16:creationId xmlns:a16="http://schemas.microsoft.com/office/drawing/2014/main" id="{F853AD06-F580-EB47-A6B2-A9B6C0DBD575}"/>
              </a:ext>
            </a:extLst>
          </p:cNvPr>
          <p:cNvSpPr>
            <a:spLocks noChangeArrowheads="1"/>
          </p:cNvSpPr>
          <p:nvPr/>
        </p:nvSpPr>
        <p:spPr bwMode="auto">
          <a:xfrm>
            <a:off x="7115914" y="6226867"/>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a:t>
            </a:r>
            <a:endParaRPr kumimoji="0" lang="en-US" altLang="en-US" sz="3200" b="0" i="0" u="none" strike="noStrike" cap="none" normalizeH="0" baseline="0" dirty="0">
              <a:ln>
                <a:noFill/>
              </a:ln>
              <a:solidFill>
                <a:schemeClr val="tx1"/>
              </a:solidFill>
              <a:effectLst/>
              <a:latin typeface="Calibri" panose="020F0502020204030204" pitchFamily="34" charset="0"/>
            </a:endParaRPr>
          </a:p>
        </p:txBody>
      </p:sp>
      <p:sp>
        <p:nvSpPr>
          <p:cNvPr id="11" name="Rectangle 7">
            <a:extLst>
              <a:ext uri="{FF2B5EF4-FFF2-40B4-BE49-F238E27FC236}">
                <a16:creationId xmlns:a16="http://schemas.microsoft.com/office/drawing/2014/main" id="{F7C9CD17-589C-964E-90C7-E2E419C4BC34}"/>
              </a:ext>
            </a:extLst>
          </p:cNvPr>
          <p:cNvSpPr>
            <a:spLocks noChangeArrowheads="1"/>
          </p:cNvSpPr>
          <p:nvPr/>
        </p:nvSpPr>
        <p:spPr bwMode="auto">
          <a:xfrm>
            <a:off x="8281139" y="6226867"/>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10</a:t>
            </a:r>
            <a:endParaRPr kumimoji="0" lang="en-US" altLang="en-US" sz="3200" b="0" i="0" u="none" strike="noStrike" cap="none" normalizeH="0" baseline="0" dirty="0">
              <a:ln>
                <a:noFill/>
              </a:ln>
              <a:solidFill>
                <a:schemeClr val="tx1"/>
              </a:solidFill>
              <a:effectLst/>
              <a:latin typeface="Calibri" panose="020F0502020204030204" pitchFamily="34" charset="0"/>
            </a:endParaRPr>
          </a:p>
        </p:txBody>
      </p:sp>
      <p:sp>
        <p:nvSpPr>
          <p:cNvPr id="12" name="Freeform 8">
            <a:extLst>
              <a:ext uri="{FF2B5EF4-FFF2-40B4-BE49-F238E27FC236}">
                <a16:creationId xmlns:a16="http://schemas.microsoft.com/office/drawing/2014/main" id="{41F50C3C-B269-0D4A-B38B-768C31732C05}"/>
              </a:ext>
            </a:extLst>
          </p:cNvPr>
          <p:cNvSpPr>
            <a:spLocks noEditPoints="1"/>
          </p:cNvSpPr>
          <p:nvPr/>
        </p:nvSpPr>
        <p:spPr bwMode="auto">
          <a:xfrm>
            <a:off x="5941164" y="6163409"/>
            <a:ext cx="2416175" cy="42305"/>
          </a:xfrm>
          <a:custGeom>
            <a:avLst/>
            <a:gdLst>
              <a:gd name="T0" fmla="*/ 0 w 1522"/>
              <a:gd name="T1" fmla="*/ 0 h 30"/>
              <a:gd name="T2" fmla="*/ 1522 w 1522"/>
              <a:gd name="T3" fmla="*/ 0 h 30"/>
              <a:gd name="T4" fmla="*/ 5 w 1522"/>
              <a:gd name="T5" fmla="*/ 0 h 30"/>
              <a:gd name="T6" fmla="*/ 5 w 1522"/>
              <a:gd name="T7" fmla="*/ 30 h 30"/>
              <a:gd name="T8" fmla="*/ 761 w 1522"/>
              <a:gd name="T9" fmla="*/ 0 h 30"/>
              <a:gd name="T10" fmla="*/ 761 w 1522"/>
              <a:gd name="T11" fmla="*/ 30 h 30"/>
              <a:gd name="T12" fmla="*/ 1517 w 1522"/>
              <a:gd name="T13" fmla="*/ 0 h 30"/>
              <a:gd name="T14" fmla="*/ 1517 w 1522"/>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2" h="30">
                <a:moveTo>
                  <a:pt x="0" y="0"/>
                </a:moveTo>
                <a:lnTo>
                  <a:pt x="1522" y="0"/>
                </a:lnTo>
                <a:moveTo>
                  <a:pt x="5" y="0"/>
                </a:moveTo>
                <a:lnTo>
                  <a:pt x="5" y="30"/>
                </a:lnTo>
                <a:moveTo>
                  <a:pt x="761" y="0"/>
                </a:moveTo>
                <a:lnTo>
                  <a:pt x="761" y="30"/>
                </a:lnTo>
                <a:moveTo>
                  <a:pt x="1517" y="0"/>
                </a:moveTo>
                <a:lnTo>
                  <a:pt x="1517" y="30"/>
                </a:lnTo>
              </a:path>
            </a:pathLst>
          </a:custGeom>
          <a:noFill/>
          <a:ln w="158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3" name="Line 9">
            <a:extLst>
              <a:ext uri="{FF2B5EF4-FFF2-40B4-BE49-F238E27FC236}">
                <a16:creationId xmlns:a16="http://schemas.microsoft.com/office/drawing/2014/main" id="{D981A50C-28FB-FE40-9447-9A3806512329}"/>
              </a:ext>
            </a:extLst>
          </p:cNvPr>
          <p:cNvSpPr>
            <a:spLocks noChangeShapeType="1"/>
          </p:cNvSpPr>
          <p:nvPr/>
        </p:nvSpPr>
        <p:spPr bwMode="auto">
          <a:xfrm flipV="1">
            <a:off x="7149251" y="1181276"/>
            <a:ext cx="0" cy="4989184"/>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4" name="Line 10">
            <a:extLst>
              <a:ext uri="{FF2B5EF4-FFF2-40B4-BE49-F238E27FC236}">
                <a16:creationId xmlns:a16="http://schemas.microsoft.com/office/drawing/2014/main" id="{5E8EC941-611B-9D43-9FCF-42151A816AFD}"/>
              </a:ext>
            </a:extLst>
          </p:cNvPr>
          <p:cNvSpPr>
            <a:spLocks noChangeShapeType="1"/>
          </p:cNvSpPr>
          <p:nvPr/>
        </p:nvSpPr>
        <p:spPr bwMode="auto">
          <a:xfrm flipH="1">
            <a:off x="6882551" y="1315242"/>
            <a:ext cx="149225"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5" name="Line 11">
            <a:extLst>
              <a:ext uri="{FF2B5EF4-FFF2-40B4-BE49-F238E27FC236}">
                <a16:creationId xmlns:a16="http://schemas.microsoft.com/office/drawing/2014/main" id="{4016327C-4AE8-D446-AD7A-9CB28647C606}"/>
              </a:ext>
            </a:extLst>
          </p:cNvPr>
          <p:cNvSpPr>
            <a:spLocks noChangeShapeType="1"/>
          </p:cNvSpPr>
          <p:nvPr/>
        </p:nvSpPr>
        <p:spPr bwMode="auto">
          <a:xfrm flipH="1">
            <a:off x="6731739" y="1315242"/>
            <a:ext cx="15081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6" name="Line 12">
            <a:extLst>
              <a:ext uri="{FF2B5EF4-FFF2-40B4-BE49-F238E27FC236}">
                <a16:creationId xmlns:a16="http://schemas.microsoft.com/office/drawing/2014/main" id="{E33A3E37-0635-3F4C-BDFB-999FD062D1FE}"/>
              </a:ext>
            </a:extLst>
          </p:cNvPr>
          <p:cNvSpPr>
            <a:spLocks noChangeShapeType="1"/>
          </p:cNvSpPr>
          <p:nvPr/>
        </p:nvSpPr>
        <p:spPr bwMode="auto">
          <a:xfrm>
            <a:off x="7031776" y="1287038"/>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7" name="Line 13">
            <a:extLst>
              <a:ext uri="{FF2B5EF4-FFF2-40B4-BE49-F238E27FC236}">
                <a16:creationId xmlns:a16="http://schemas.microsoft.com/office/drawing/2014/main" id="{C52542FB-6380-4B4F-A854-CEF17DB443D0}"/>
              </a:ext>
            </a:extLst>
          </p:cNvPr>
          <p:cNvSpPr>
            <a:spLocks noChangeShapeType="1"/>
          </p:cNvSpPr>
          <p:nvPr/>
        </p:nvSpPr>
        <p:spPr bwMode="auto">
          <a:xfrm>
            <a:off x="6731739" y="1287038"/>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18" name="Group 17">
            <a:extLst>
              <a:ext uri="{FF2B5EF4-FFF2-40B4-BE49-F238E27FC236}">
                <a16:creationId xmlns:a16="http://schemas.microsoft.com/office/drawing/2014/main" id="{620A2003-A07B-3D4D-92CA-91B22B92FC66}"/>
              </a:ext>
            </a:extLst>
          </p:cNvPr>
          <p:cNvGrpSpPr/>
          <p:nvPr/>
        </p:nvGrpSpPr>
        <p:grpSpPr>
          <a:xfrm>
            <a:off x="6850801" y="1272937"/>
            <a:ext cx="91440" cy="81226"/>
            <a:chOff x="6029325" y="781050"/>
            <a:chExt cx="63500" cy="63500"/>
          </a:xfrm>
          <a:solidFill>
            <a:srgbClr val="002060"/>
          </a:solidFill>
        </p:grpSpPr>
        <p:sp>
          <p:nvSpPr>
            <p:cNvPr id="19" name="Rectangle 14">
              <a:extLst>
                <a:ext uri="{FF2B5EF4-FFF2-40B4-BE49-F238E27FC236}">
                  <a16:creationId xmlns:a16="http://schemas.microsoft.com/office/drawing/2014/main" id="{90A333F4-BF54-7841-B857-31D1AB26A664}"/>
                </a:ext>
              </a:extLst>
            </p:cNvPr>
            <p:cNvSpPr>
              <a:spLocks noChangeArrowheads="1"/>
            </p:cNvSpPr>
            <p:nvPr/>
          </p:nvSpPr>
          <p:spPr bwMode="auto">
            <a:xfrm>
              <a:off x="6029325" y="781050"/>
              <a:ext cx="63500" cy="6350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20" name="Rectangle 15">
              <a:extLst>
                <a:ext uri="{FF2B5EF4-FFF2-40B4-BE49-F238E27FC236}">
                  <a16:creationId xmlns:a16="http://schemas.microsoft.com/office/drawing/2014/main" id="{117D0CE0-98A2-7F44-A1D9-8DEDF2699DFB}"/>
                </a:ext>
              </a:extLst>
            </p:cNvPr>
            <p:cNvSpPr>
              <a:spLocks noChangeArrowheads="1"/>
            </p:cNvSpPr>
            <p:nvPr/>
          </p:nvSpPr>
          <p:spPr bwMode="auto">
            <a:xfrm>
              <a:off x="6029325" y="781050"/>
              <a:ext cx="63500" cy="63500"/>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21" name="Line 16">
            <a:extLst>
              <a:ext uri="{FF2B5EF4-FFF2-40B4-BE49-F238E27FC236}">
                <a16:creationId xmlns:a16="http://schemas.microsoft.com/office/drawing/2014/main" id="{0EB6BFBF-0CBD-E649-B18C-E7C8210CD015}"/>
              </a:ext>
            </a:extLst>
          </p:cNvPr>
          <p:cNvSpPr>
            <a:spLocks noChangeShapeType="1"/>
          </p:cNvSpPr>
          <p:nvPr/>
        </p:nvSpPr>
        <p:spPr bwMode="auto">
          <a:xfrm flipH="1">
            <a:off x="6807939" y="1693168"/>
            <a:ext cx="190500"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22" name="Line 17">
            <a:extLst>
              <a:ext uri="{FF2B5EF4-FFF2-40B4-BE49-F238E27FC236}">
                <a16:creationId xmlns:a16="http://schemas.microsoft.com/office/drawing/2014/main" id="{7A65AEE4-8341-8346-88E1-8BCEF4343EAD}"/>
              </a:ext>
            </a:extLst>
          </p:cNvPr>
          <p:cNvSpPr>
            <a:spLocks noChangeShapeType="1"/>
          </p:cNvSpPr>
          <p:nvPr/>
        </p:nvSpPr>
        <p:spPr bwMode="auto">
          <a:xfrm flipH="1">
            <a:off x="6630139" y="1693168"/>
            <a:ext cx="177800"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23" name="Line 18">
            <a:extLst>
              <a:ext uri="{FF2B5EF4-FFF2-40B4-BE49-F238E27FC236}">
                <a16:creationId xmlns:a16="http://schemas.microsoft.com/office/drawing/2014/main" id="{B2FBB34B-3E78-E546-8E71-353631B910DA}"/>
              </a:ext>
            </a:extLst>
          </p:cNvPr>
          <p:cNvSpPr>
            <a:spLocks noChangeShapeType="1"/>
          </p:cNvSpPr>
          <p:nvPr/>
        </p:nvSpPr>
        <p:spPr bwMode="auto">
          <a:xfrm>
            <a:off x="6998439" y="1664964"/>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24" name="Line 19">
            <a:extLst>
              <a:ext uri="{FF2B5EF4-FFF2-40B4-BE49-F238E27FC236}">
                <a16:creationId xmlns:a16="http://schemas.microsoft.com/office/drawing/2014/main" id="{9287BCB0-EADE-0543-BAF6-E48C6DD2F79D}"/>
              </a:ext>
            </a:extLst>
          </p:cNvPr>
          <p:cNvSpPr>
            <a:spLocks noChangeShapeType="1"/>
          </p:cNvSpPr>
          <p:nvPr/>
        </p:nvSpPr>
        <p:spPr bwMode="auto">
          <a:xfrm>
            <a:off x="6630139" y="1664964"/>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25" name="Group 24">
            <a:extLst>
              <a:ext uri="{FF2B5EF4-FFF2-40B4-BE49-F238E27FC236}">
                <a16:creationId xmlns:a16="http://schemas.microsoft.com/office/drawing/2014/main" id="{4C3048FD-83CB-6141-AB2C-7CE9FAF27FD8}"/>
              </a:ext>
            </a:extLst>
          </p:cNvPr>
          <p:cNvGrpSpPr/>
          <p:nvPr/>
        </p:nvGrpSpPr>
        <p:grpSpPr>
          <a:xfrm>
            <a:off x="6776189" y="1650863"/>
            <a:ext cx="91440" cy="81226"/>
            <a:chOff x="5954713" y="1206500"/>
            <a:chExt cx="63500" cy="63500"/>
          </a:xfrm>
          <a:solidFill>
            <a:srgbClr val="002060"/>
          </a:solidFill>
        </p:grpSpPr>
        <p:sp>
          <p:nvSpPr>
            <p:cNvPr id="26" name="Rectangle 20">
              <a:extLst>
                <a:ext uri="{FF2B5EF4-FFF2-40B4-BE49-F238E27FC236}">
                  <a16:creationId xmlns:a16="http://schemas.microsoft.com/office/drawing/2014/main" id="{10A16117-9E5B-074F-9EA5-D64C5A055976}"/>
                </a:ext>
              </a:extLst>
            </p:cNvPr>
            <p:cNvSpPr>
              <a:spLocks noChangeArrowheads="1"/>
            </p:cNvSpPr>
            <p:nvPr/>
          </p:nvSpPr>
          <p:spPr bwMode="auto">
            <a:xfrm>
              <a:off x="5954713" y="1206500"/>
              <a:ext cx="63500" cy="6350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27" name="Rectangle 21">
              <a:extLst>
                <a:ext uri="{FF2B5EF4-FFF2-40B4-BE49-F238E27FC236}">
                  <a16:creationId xmlns:a16="http://schemas.microsoft.com/office/drawing/2014/main" id="{B40448D4-208E-E04E-890B-8EFC2745EF36}"/>
                </a:ext>
              </a:extLst>
            </p:cNvPr>
            <p:cNvSpPr>
              <a:spLocks noChangeArrowheads="1"/>
            </p:cNvSpPr>
            <p:nvPr/>
          </p:nvSpPr>
          <p:spPr bwMode="auto">
            <a:xfrm>
              <a:off x="5954713" y="1206500"/>
              <a:ext cx="63500" cy="63500"/>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28" name="Line 22">
            <a:extLst>
              <a:ext uri="{FF2B5EF4-FFF2-40B4-BE49-F238E27FC236}">
                <a16:creationId xmlns:a16="http://schemas.microsoft.com/office/drawing/2014/main" id="{E2667088-472F-FB43-9C73-930E0A477E5E}"/>
              </a:ext>
            </a:extLst>
          </p:cNvPr>
          <p:cNvSpPr>
            <a:spLocks noChangeShapeType="1"/>
          </p:cNvSpPr>
          <p:nvPr/>
        </p:nvSpPr>
        <p:spPr bwMode="auto">
          <a:xfrm flipH="1">
            <a:off x="7011139" y="1880721"/>
            <a:ext cx="261937"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29" name="Line 23">
            <a:extLst>
              <a:ext uri="{FF2B5EF4-FFF2-40B4-BE49-F238E27FC236}">
                <a16:creationId xmlns:a16="http://schemas.microsoft.com/office/drawing/2014/main" id="{45431CDB-6730-3B46-BE5E-CEE60058EE45}"/>
              </a:ext>
            </a:extLst>
          </p:cNvPr>
          <p:cNvSpPr>
            <a:spLocks noChangeShapeType="1"/>
          </p:cNvSpPr>
          <p:nvPr/>
        </p:nvSpPr>
        <p:spPr bwMode="auto">
          <a:xfrm flipH="1">
            <a:off x="6744439" y="1880721"/>
            <a:ext cx="266700"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30" name="Line 24">
            <a:extLst>
              <a:ext uri="{FF2B5EF4-FFF2-40B4-BE49-F238E27FC236}">
                <a16:creationId xmlns:a16="http://schemas.microsoft.com/office/drawing/2014/main" id="{03D83E2D-05AF-734C-A45A-26AA2664464C}"/>
              </a:ext>
            </a:extLst>
          </p:cNvPr>
          <p:cNvSpPr>
            <a:spLocks noChangeShapeType="1"/>
          </p:cNvSpPr>
          <p:nvPr/>
        </p:nvSpPr>
        <p:spPr bwMode="auto">
          <a:xfrm>
            <a:off x="7273076" y="1852517"/>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31" name="Line 25">
            <a:extLst>
              <a:ext uri="{FF2B5EF4-FFF2-40B4-BE49-F238E27FC236}">
                <a16:creationId xmlns:a16="http://schemas.microsoft.com/office/drawing/2014/main" id="{BD79E68A-3F2D-9048-A43F-23CE4FC3FC02}"/>
              </a:ext>
            </a:extLst>
          </p:cNvPr>
          <p:cNvSpPr>
            <a:spLocks noChangeShapeType="1"/>
          </p:cNvSpPr>
          <p:nvPr/>
        </p:nvSpPr>
        <p:spPr bwMode="auto">
          <a:xfrm>
            <a:off x="6744439" y="1852517"/>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32" name="Group 31">
            <a:extLst>
              <a:ext uri="{FF2B5EF4-FFF2-40B4-BE49-F238E27FC236}">
                <a16:creationId xmlns:a16="http://schemas.microsoft.com/office/drawing/2014/main" id="{A6530B7B-1D48-E546-A165-32EE59A39001}"/>
              </a:ext>
            </a:extLst>
          </p:cNvPr>
          <p:cNvGrpSpPr/>
          <p:nvPr/>
        </p:nvGrpSpPr>
        <p:grpSpPr>
          <a:xfrm>
            <a:off x="6979388" y="1841236"/>
            <a:ext cx="91440" cy="81226"/>
            <a:chOff x="6157913" y="1417638"/>
            <a:chExt cx="65087" cy="65088"/>
          </a:xfrm>
          <a:solidFill>
            <a:srgbClr val="002060"/>
          </a:solidFill>
        </p:grpSpPr>
        <p:sp>
          <p:nvSpPr>
            <p:cNvPr id="33" name="Rectangle 26">
              <a:extLst>
                <a:ext uri="{FF2B5EF4-FFF2-40B4-BE49-F238E27FC236}">
                  <a16:creationId xmlns:a16="http://schemas.microsoft.com/office/drawing/2014/main" id="{0B04576D-0AEF-B944-98C9-C5A75306260F}"/>
                </a:ext>
              </a:extLst>
            </p:cNvPr>
            <p:cNvSpPr>
              <a:spLocks noChangeArrowheads="1"/>
            </p:cNvSpPr>
            <p:nvPr/>
          </p:nvSpPr>
          <p:spPr bwMode="auto">
            <a:xfrm>
              <a:off x="6157913" y="1417638"/>
              <a:ext cx="65087" cy="6508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34" name="Rectangle 27">
              <a:extLst>
                <a:ext uri="{FF2B5EF4-FFF2-40B4-BE49-F238E27FC236}">
                  <a16:creationId xmlns:a16="http://schemas.microsoft.com/office/drawing/2014/main" id="{F094B52C-C430-C74A-B203-6F1B191213ED}"/>
                </a:ext>
              </a:extLst>
            </p:cNvPr>
            <p:cNvSpPr>
              <a:spLocks noChangeArrowheads="1"/>
            </p:cNvSpPr>
            <p:nvPr/>
          </p:nvSpPr>
          <p:spPr bwMode="auto">
            <a:xfrm>
              <a:off x="6157913" y="1417638"/>
              <a:ext cx="65087" cy="65088"/>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35" name="Line 28">
            <a:extLst>
              <a:ext uri="{FF2B5EF4-FFF2-40B4-BE49-F238E27FC236}">
                <a16:creationId xmlns:a16="http://schemas.microsoft.com/office/drawing/2014/main" id="{D8A15F29-08F8-9B4D-8592-98F65CF5C505}"/>
              </a:ext>
            </a:extLst>
          </p:cNvPr>
          <p:cNvSpPr>
            <a:spLocks noChangeShapeType="1"/>
          </p:cNvSpPr>
          <p:nvPr/>
        </p:nvSpPr>
        <p:spPr bwMode="auto">
          <a:xfrm flipH="1">
            <a:off x="6873026" y="2258647"/>
            <a:ext cx="22066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36" name="Line 29">
            <a:extLst>
              <a:ext uri="{FF2B5EF4-FFF2-40B4-BE49-F238E27FC236}">
                <a16:creationId xmlns:a16="http://schemas.microsoft.com/office/drawing/2014/main" id="{89E5562C-46FC-4147-9333-A86C925A50FF}"/>
              </a:ext>
            </a:extLst>
          </p:cNvPr>
          <p:cNvSpPr>
            <a:spLocks noChangeShapeType="1"/>
          </p:cNvSpPr>
          <p:nvPr/>
        </p:nvSpPr>
        <p:spPr bwMode="auto">
          <a:xfrm flipH="1">
            <a:off x="6644426" y="2258647"/>
            <a:ext cx="228600"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37" name="Line 30">
            <a:extLst>
              <a:ext uri="{FF2B5EF4-FFF2-40B4-BE49-F238E27FC236}">
                <a16:creationId xmlns:a16="http://schemas.microsoft.com/office/drawing/2014/main" id="{4CA0F31C-5CAA-9C4B-9567-3E36C359F894}"/>
              </a:ext>
            </a:extLst>
          </p:cNvPr>
          <p:cNvSpPr>
            <a:spLocks noChangeShapeType="1"/>
          </p:cNvSpPr>
          <p:nvPr/>
        </p:nvSpPr>
        <p:spPr bwMode="auto">
          <a:xfrm>
            <a:off x="7093689" y="2230443"/>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38" name="Line 31">
            <a:extLst>
              <a:ext uri="{FF2B5EF4-FFF2-40B4-BE49-F238E27FC236}">
                <a16:creationId xmlns:a16="http://schemas.microsoft.com/office/drawing/2014/main" id="{6D8B1911-9AFB-164D-9800-20C21A4B5B19}"/>
              </a:ext>
            </a:extLst>
          </p:cNvPr>
          <p:cNvSpPr>
            <a:spLocks noChangeShapeType="1"/>
          </p:cNvSpPr>
          <p:nvPr/>
        </p:nvSpPr>
        <p:spPr bwMode="auto">
          <a:xfrm>
            <a:off x="6644426" y="2230443"/>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39" name="Group 38">
            <a:extLst>
              <a:ext uri="{FF2B5EF4-FFF2-40B4-BE49-F238E27FC236}">
                <a16:creationId xmlns:a16="http://schemas.microsoft.com/office/drawing/2014/main" id="{2D39913E-7536-C446-9CFF-10D8AF09AEA1}"/>
              </a:ext>
            </a:extLst>
          </p:cNvPr>
          <p:cNvGrpSpPr/>
          <p:nvPr/>
        </p:nvGrpSpPr>
        <p:grpSpPr>
          <a:xfrm>
            <a:off x="6841276" y="2216341"/>
            <a:ext cx="91440" cy="81226"/>
            <a:chOff x="6019800" y="1843088"/>
            <a:chExt cx="63500" cy="65088"/>
          </a:xfrm>
          <a:solidFill>
            <a:srgbClr val="002060"/>
          </a:solidFill>
        </p:grpSpPr>
        <p:sp>
          <p:nvSpPr>
            <p:cNvPr id="40" name="Rectangle 32">
              <a:extLst>
                <a:ext uri="{FF2B5EF4-FFF2-40B4-BE49-F238E27FC236}">
                  <a16:creationId xmlns:a16="http://schemas.microsoft.com/office/drawing/2014/main" id="{DA078627-18CC-334E-8870-0D091613E5F7}"/>
                </a:ext>
              </a:extLst>
            </p:cNvPr>
            <p:cNvSpPr>
              <a:spLocks noChangeArrowheads="1"/>
            </p:cNvSpPr>
            <p:nvPr/>
          </p:nvSpPr>
          <p:spPr bwMode="auto">
            <a:xfrm>
              <a:off x="6019800" y="1843088"/>
              <a:ext cx="63500" cy="6508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41" name="Rectangle 33">
              <a:extLst>
                <a:ext uri="{FF2B5EF4-FFF2-40B4-BE49-F238E27FC236}">
                  <a16:creationId xmlns:a16="http://schemas.microsoft.com/office/drawing/2014/main" id="{562DEB9B-4B93-AE4B-898D-78AF33A0CED9}"/>
                </a:ext>
              </a:extLst>
            </p:cNvPr>
            <p:cNvSpPr>
              <a:spLocks noChangeArrowheads="1"/>
            </p:cNvSpPr>
            <p:nvPr/>
          </p:nvSpPr>
          <p:spPr bwMode="auto">
            <a:xfrm>
              <a:off x="6019800" y="1843088"/>
              <a:ext cx="63500" cy="65088"/>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42" name="Line 34">
            <a:extLst>
              <a:ext uri="{FF2B5EF4-FFF2-40B4-BE49-F238E27FC236}">
                <a16:creationId xmlns:a16="http://schemas.microsoft.com/office/drawing/2014/main" id="{F813C695-3D9A-BF4A-BEE6-09B752433AC2}"/>
              </a:ext>
            </a:extLst>
          </p:cNvPr>
          <p:cNvSpPr>
            <a:spLocks noChangeShapeType="1"/>
          </p:cNvSpPr>
          <p:nvPr/>
        </p:nvSpPr>
        <p:spPr bwMode="auto">
          <a:xfrm flipH="1">
            <a:off x="6865089" y="2449019"/>
            <a:ext cx="211137"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43" name="Line 35">
            <a:extLst>
              <a:ext uri="{FF2B5EF4-FFF2-40B4-BE49-F238E27FC236}">
                <a16:creationId xmlns:a16="http://schemas.microsoft.com/office/drawing/2014/main" id="{1016B66F-B221-0B40-AFDE-19538809572E}"/>
              </a:ext>
            </a:extLst>
          </p:cNvPr>
          <p:cNvSpPr>
            <a:spLocks noChangeShapeType="1"/>
          </p:cNvSpPr>
          <p:nvPr/>
        </p:nvSpPr>
        <p:spPr bwMode="auto">
          <a:xfrm flipH="1">
            <a:off x="6657126" y="2449019"/>
            <a:ext cx="20796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44" name="Line 36">
            <a:extLst>
              <a:ext uri="{FF2B5EF4-FFF2-40B4-BE49-F238E27FC236}">
                <a16:creationId xmlns:a16="http://schemas.microsoft.com/office/drawing/2014/main" id="{A28A9E4B-E736-474D-BAD6-3D00F847353E}"/>
              </a:ext>
            </a:extLst>
          </p:cNvPr>
          <p:cNvSpPr>
            <a:spLocks noChangeShapeType="1"/>
          </p:cNvSpPr>
          <p:nvPr/>
        </p:nvSpPr>
        <p:spPr bwMode="auto">
          <a:xfrm>
            <a:off x="7076226" y="2420816"/>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45" name="Line 37">
            <a:extLst>
              <a:ext uri="{FF2B5EF4-FFF2-40B4-BE49-F238E27FC236}">
                <a16:creationId xmlns:a16="http://schemas.microsoft.com/office/drawing/2014/main" id="{CEC8CFBE-4330-CD4B-884B-F9DC850F3228}"/>
              </a:ext>
            </a:extLst>
          </p:cNvPr>
          <p:cNvSpPr>
            <a:spLocks noChangeShapeType="1"/>
          </p:cNvSpPr>
          <p:nvPr/>
        </p:nvSpPr>
        <p:spPr bwMode="auto">
          <a:xfrm>
            <a:off x="6657126" y="2420816"/>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46" name="Rectangle 38">
            <a:extLst>
              <a:ext uri="{FF2B5EF4-FFF2-40B4-BE49-F238E27FC236}">
                <a16:creationId xmlns:a16="http://schemas.microsoft.com/office/drawing/2014/main" id="{30D24B1F-96B7-4446-A637-CFA8D6255388}"/>
              </a:ext>
            </a:extLst>
          </p:cNvPr>
          <p:cNvSpPr>
            <a:spLocks noChangeArrowheads="1"/>
          </p:cNvSpPr>
          <p:nvPr/>
        </p:nvSpPr>
        <p:spPr bwMode="auto">
          <a:xfrm>
            <a:off x="6833339" y="2409534"/>
            <a:ext cx="91440" cy="81226"/>
          </a:xfrm>
          <a:prstGeom prst="rect">
            <a:avLst/>
          </a:prstGeom>
          <a:solidFill>
            <a:srgbClr val="002060"/>
          </a:solidFill>
          <a:ln>
            <a:solidFill>
              <a:srgbClr val="002060"/>
            </a:solidFill>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47" name="Rectangle 39">
            <a:extLst>
              <a:ext uri="{FF2B5EF4-FFF2-40B4-BE49-F238E27FC236}">
                <a16:creationId xmlns:a16="http://schemas.microsoft.com/office/drawing/2014/main" id="{D33ED92A-9341-F247-896E-401676EA2D58}"/>
              </a:ext>
            </a:extLst>
          </p:cNvPr>
          <p:cNvSpPr>
            <a:spLocks noChangeArrowheads="1"/>
          </p:cNvSpPr>
          <p:nvPr/>
        </p:nvSpPr>
        <p:spPr bwMode="auto">
          <a:xfrm>
            <a:off x="6833339" y="2409534"/>
            <a:ext cx="91440" cy="81226"/>
          </a:xfrm>
          <a:prstGeom prst="rect">
            <a:avLst/>
          </a:prstGeom>
          <a:solidFill>
            <a:srgbClr val="002060"/>
          </a:solid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48" name="Line 40">
            <a:extLst>
              <a:ext uri="{FF2B5EF4-FFF2-40B4-BE49-F238E27FC236}">
                <a16:creationId xmlns:a16="http://schemas.microsoft.com/office/drawing/2014/main" id="{FB55F2A5-0224-EF45-A561-0C2B793C6B5A}"/>
              </a:ext>
            </a:extLst>
          </p:cNvPr>
          <p:cNvSpPr>
            <a:spLocks noChangeShapeType="1"/>
          </p:cNvSpPr>
          <p:nvPr/>
        </p:nvSpPr>
        <p:spPr bwMode="auto">
          <a:xfrm flipH="1">
            <a:off x="6630139" y="2826945"/>
            <a:ext cx="242887"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49" name="Line 41">
            <a:extLst>
              <a:ext uri="{FF2B5EF4-FFF2-40B4-BE49-F238E27FC236}">
                <a16:creationId xmlns:a16="http://schemas.microsoft.com/office/drawing/2014/main" id="{D0378042-AE39-3340-8756-7781D97D29C8}"/>
              </a:ext>
            </a:extLst>
          </p:cNvPr>
          <p:cNvSpPr>
            <a:spLocks noChangeShapeType="1"/>
          </p:cNvSpPr>
          <p:nvPr/>
        </p:nvSpPr>
        <p:spPr bwMode="auto">
          <a:xfrm flipH="1">
            <a:off x="6404714" y="2826945"/>
            <a:ext cx="225425"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50" name="Line 42">
            <a:extLst>
              <a:ext uri="{FF2B5EF4-FFF2-40B4-BE49-F238E27FC236}">
                <a16:creationId xmlns:a16="http://schemas.microsoft.com/office/drawing/2014/main" id="{E75D169B-B4AA-564A-A2E3-4C726E16271A}"/>
              </a:ext>
            </a:extLst>
          </p:cNvPr>
          <p:cNvSpPr>
            <a:spLocks noChangeShapeType="1"/>
          </p:cNvSpPr>
          <p:nvPr/>
        </p:nvSpPr>
        <p:spPr bwMode="auto">
          <a:xfrm>
            <a:off x="6873026" y="2798741"/>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51" name="Line 43">
            <a:extLst>
              <a:ext uri="{FF2B5EF4-FFF2-40B4-BE49-F238E27FC236}">
                <a16:creationId xmlns:a16="http://schemas.microsoft.com/office/drawing/2014/main" id="{68DBADF1-38E1-4648-B4D6-4BEA7B91B41B}"/>
              </a:ext>
            </a:extLst>
          </p:cNvPr>
          <p:cNvSpPr>
            <a:spLocks noChangeShapeType="1"/>
          </p:cNvSpPr>
          <p:nvPr/>
        </p:nvSpPr>
        <p:spPr bwMode="auto">
          <a:xfrm>
            <a:off x="6404714" y="2798741"/>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dirty="0">
              <a:latin typeface="Calibri" panose="020F0502020204030204" pitchFamily="34" charset="0"/>
            </a:endParaRPr>
          </a:p>
        </p:txBody>
      </p:sp>
      <p:sp>
        <p:nvSpPr>
          <p:cNvPr id="52" name="Rectangle 44">
            <a:extLst>
              <a:ext uri="{FF2B5EF4-FFF2-40B4-BE49-F238E27FC236}">
                <a16:creationId xmlns:a16="http://schemas.microsoft.com/office/drawing/2014/main" id="{B7E9B4DB-1CFA-5F4F-A81B-132094C27B0B}"/>
              </a:ext>
            </a:extLst>
          </p:cNvPr>
          <p:cNvSpPr>
            <a:spLocks noChangeArrowheads="1"/>
          </p:cNvSpPr>
          <p:nvPr/>
        </p:nvSpPr>
        <p:spPr bwMode="auto">
          <a:xfrm>
            <a:off x="6598389" y="2790280"/>
            <a:ext cx="91440" cy="81226"/>
          </a:xfrm>
          <a:prstGeom prst="rect">
            <a:avLst/>
          </a:prstGeom>
          <a:solidFill>
            <a:srgbClr val="002060"/>
          </a:solidFill>
          <a:ln>
            <a:solidFill>
              <a:srgbClr val="002060"/>
            </a:solidFill>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53" name="Rectangle 45">
            <a:extLst>
              <a:ext uri="{FF2B5EF4-FFF2-40B4-BE49-F238E27FC236}">
                <a16:creationId xmlns:a16="http://schemas.microsoft.com/office/drawing/2014/main" id="{8A7D2454-E0E6-C944-B4C3-D64C2F094B2C}"/>
              </a:ext>
            </a:extLst>
          </p:cNvPr>
          <p:cNvSpPr>
            <a:spLocks noChangeArrowheads="1"/>
          </p:cNvSpPr>
          <p:nvPr/>
        </p:nvSpPr>
        <p:spPr bwMode="auto">
          <a:xfrm>
            <a:off x="6598389" y="2790280"/>
            <a:ext cx="91440" cy="81226"/>
          </a:xfrm>
          <a:prstGeom prst="rect">
            <a:avLst/>
          </a:prstGeom>
          <a:solidFill>
            <a:srgbClr val="002060"/>
          </a:solid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54" name="Line 46">
            <a:extLst>
              <a:ext uri="{FF2B5EF4-FFF2-40B4-BE49-F238E27FC236}">
                <a16:creationId xmlns:a16="http://schemas.microsoft.com/office/drawing/2014/main" id="{794A300E-83D9-4D4C-B988-26C7172AB6F1}"/>
              </a:ext>
            </a:extLst>
          </p:cNvPr>
          <p:cNvSpPr>
            <a:spLocks noChangeShapeType="1"/>
          </p:cNvSpPr>
          <p:nvPr/>
        </p:nvSpPr>
        <p:spPr bwMode="auto">
          <a:xfrm flipH="1">
            <a:off x="7057176" y="3014498"/>
            <a:ext cx="204787"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55" name="Line 47">
            <a:extLst>
              <a:ext uri="{FF2B5EF4-FFF2-40B4-BE49-F238E27FC236}">
                <a16:creationId xmlns:a16="http://schemas.microsoft.com/office/drawing/2014/main" id="{DCA8B8D2-782F-2C48-8EEE-DA007FB7D077}"/>
              </a:ext>
            </a:extLst>
          </p:cNvPr>
          <p:cNvSpPr>
            <a:spLocks noChangeShapeType="1"/>
          </p:cNvSpPr>
          <p:nvPr/>
        </p:nvSpPr>
        <p:spPr bwMode="auto">
          <a:xfrm flipH="1">
            <a:off x="6855564" y="3014498"/>
            <a:ext cx="20161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56" name="Line 48">
            <a:extLst>
              <a:ext uri="{FF2B5EF4-FFF2-40B4-BE49-F238E27FC236}">
                <a16:creationId xmlns:a16="http://schemas.microsoft.com/office/drawing/2014/main" id="{CFDB9AAE-CDED-4E46-A261-C9F4A38244BD}"/>
              </a:ext>
            </a:extLst>
          </p:cNvPr>
          <p:cNvSpPr>
            <a:spLocks noChangeShapeType="1"/>
          </p:cNvSpPr>
          <p:nvPr/>
        </p:nvSpPr>
        <p:spPr bwMode="auto">
          <a:xfrm>
            <a:off x="7261964" y="2986295"/>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57" name="Line 49">
            <a:extLst>
              <a:ext uri="{FF2B5EF4-FFF2-40B4-BE49-F238E27FC236}">
                <a16:creationId xmlns:a16="http://schemas.microsoft.com/office/drawing/2014/main" id="{719A137F-B2A4-1B46-B9A3-2DA79E2536FA}"/>
              </a:ext>
            </a:extLst>
          </p:cNvPr>
          <p:cNvSpPr>
            <a:spLocks noChangeShapeType="1"/>
          </p:cNvSpPr>
          <p:nvPr/>
        </p:nvSpPr>
        <p:spPr bwMode="auto">
          <a:xfrm>
            <a:off x="6855564" y="2986295"/>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58" name="Rectangle 50">
            <a:extLst>
              <a:ext uri="{FF2B5EF4-FFF2-40B4-BE49-F238E27FC236}">
                <a16:creationId xmlns:a16="http://schemas.microsoft.com/office/drawing/2014/main" id="{4B9940E1-0272-9B44-B861-5AFB3303AB6D}"/>
              </a:ext>
            </a:extLst>
          </p:cNvPr>
          <p:cNvSpPr>
            <a:spLocks noChangeArrowheads="1"/>
          </p:cNvSpPr>
          <p:nvPr/>
        </p:nvSpPr>
        <p:spPr bwMode="auto">
          <a:xfrm>
            <a:off x="7025426" y="2980654"/>
            <a:ext cx="91440" cy="81226"/>
          </a:xfrm>
          <a:prstGeom prst="rect">
            <a:avLst/>
          </a:prstGeom>
          <a:solidFill>
            <a:srgbClr val="002060"/>
          </a:solidFill>
          <a:ln>
            <a:solidFill>
              <a:srgbClr val="002060"/>
            </a:solidFill>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59" name="Rectangle 51">
            <a:extLst>
              <a:ext uri="{FF2B5EF4-FFF2-40B4-BE49-F238E27FC236}">
                <a16:creationId xmlns:a16="http://schemas.microsoft.com/office/drawing/2014/main" id="{18809C19-BB1E-B149-87EC-9B72D4AB5755}"/>
              </a:ext>
            </a:extLst>
          </p:cNvPr>
          <p:cNvSpPr>
            <a:spLocks noChangeArrowheads="1"/>
          </p:cNvSpPr>
          <p:nvPr/>
        </p:nvSpPr>
        <p:spPr bwMode="auto">
          <a:xfrm>
            <a:off x="7025426" y="2980654"/>
            <a:ext cx="91440" cy="81226"/>
          </a:xfrm>
          <a:prstGeom prst="rect">
            <a:avLst/>
          </a:prstGeom>
          <a:solidFill>
            <a:srgbClr val="002060"/>
          </a:solid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60" name="Line 52">
            <a:extLst>
              <a:ext uri="{FF2B5EF4-FFF2-40B4-BE49-F238E27FC236}">
                <a16:creationId xmlns:a16="http://schemas.microsoft.com/office/drawing/2014/main" id="{7F5416EA-FAB3-B14D-BC44-9985BFDA4C3F}"/>
              </a:ext>
            </a:extLst>
          </p:cNvPr>
          <p:cNvSpPr>
            <a:spLocks noChangeShapeType="1"/>
          </p:cNvSpPr>
          <p:nvPr/>
        </p:nvSpPr>
        <p:spPr bwMode="auto">
          <a:xfrm flipH="1">
            <a:off x="6923826" y="3392424"/>
            <a:ext cx="40481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61" name="Line 53">
            <a:extLst>
              <a:ext uri="{FF2B5EF4-FFF2-40B4-BE49-F238E27FC236}">
                <a16:creationId xmlns:a16="http://schemas.microsoft.com/office/drawing/2014/main" id="{97574A0F-AA9C-4645-84D3-48E15492D396}"/>
              </a:ext>
            </a:extLst>
          </p:cNvPr>
          <p:cNvSpPr>
            <a:spLocks noChangeShapeType="1"/>
          </p:cNvSpPr>
          <p:nvPr/>
        </p:nvSpPr>
        <p:spPr bwMode="auto">
          <a:xfrm flipH="1">
            <a:off x="6520601" y="3392424"/>
            <a:ext cx="403225"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62" name="Line 54">
            <a:extLst>
              <a:ext uri="{FF2B5EF4-FFF2-40B4-BE49-F238E27FC236}">
                <a16:creationId xmlns:a16="http://schemas.microsoft.com/office/drawing/2014/main" id="{52367252-3723-0D40-B488-6AA906995DAE}"/>
              </a:ext>
            </a:extLst>
          </p:cNvPr>
          <p:cNvSpPr>
            <a:spLocks noChangeShapeType="1"/>
          </p:cNvSpPr>
          <p:nvPr/>
        </p:nvSpPr>
        <p:spPr bwMode="auto">
          <a:xfrm>
            <a:off x="7328639" y="3364220"/>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63" name="Line 55">
            <a:extLst>
              <a:ext uri="{FF2B5EF4-FFF2-40B4-BE49-F238E27FC236}">
                <a16:creationId xmlns:a16="http://schemas.microsoft.com/office/drawing/2014/main" id="{ACD82447-4B54-BB47-BAC8-92266C2530F1}"/>
              </a:ext>
            </a:extLst>
          </p:cNvPr>
          <p:cNvSpPr>
            <a:spLocks noChangeShapeType="1"/>
          </p:cNvSpPr>
          <p:nvPr/>
        </p:nvSpPr>
        <p:spPr bwMode="auto">
          <a:xfrm>
            <a:off x="6520601" y="3364220"/>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64" name="Group 63">
            <a:extLst>
              <a:ext uri="{FF2B5EF4-FFF2-40B4-BE49-F238E27FC236}">
                <a16:creationId xmlns:a16="http://schemas.microsoft.com/office/drawing/2014/main" id="{16112826-B186-2849-B473-172E194A7158}"/>
              </a:ext>
            </a:extLst>
          </p:cNvPr>
          <p:cNvGrpSpPr/>
          <p:nvPr/>
        </p:nvGrpSpPr>
        <p:grpSpPr>
          <a:xfrm>
            <a:off x="6892076" y="3352939"/>
            <a:ext cx="91440" cy="81226"/>
            <a:chOff x="6070600" y="3119438"/>
            <a:chExt cx="63500" cy="63500"/>
          </a:xfrm>
          <a:solidFill>
            <a:srgbClr val="002060"/>
          </a:solidFill>
        </p:grpSpPr>
        <p:sp>
          <p:nvSpPr>
            <p:cNvPr id="65" name="Rectangle 56">
              <a:extLst>
                <a:ext uri="{FF2B5EF4-FFF2-40B4-BE49-F238E27FC236}">
                  <a16:creationId xmlns:a16="http://schemas.microsoft.com/office/drawing/2014/main" id="{B194BE88-1259-EB48-94E1-6D1D7BCFF529}"/>
                </a:ext>
              </a:extLst>
            </p:cNvPr>
            <p:cNvSpPr>
              <a:spLocks noChangeArrowheads="1"/>
            </p:cNvSpPr>
            <p:nvPr/>
          </p:nvSpPr>
          <p:spPr bwMode="auto">
            <a:xfrm>
              <a:off x="6070600" y="3119438"/>
              <a:ext cx="63500" cy="6350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66" name="Rectangle 57">
              <a:extLst>
                <a:ext uri="{FF2B5EF4-FFF2-40B4-BE49-F238E27FC236}">
                  <a16:creationId xmlns:a16="http://schemas.microsoft.com/office/drawing/2014/main" id="{41DC19B6-7CC8-C144-98E6-0EA0E82B45A0}"/>
                </a:ext>
              </a:extLst>
            </p:cNvPr>
            <p:cNvSpPr>
              <a:spLocks noChangeArrowheads="1"/>
            </p:cNvSpPr>
            <p:nvPr/>
          </p:nvSpPr>
          <p:spPr bwMode="auto">
            <a:xfrm>
              <a:off x="6070600" y="3119438"/>
              <a:ext cx="63500" cy="63500"/>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67" name="Line 58">
            <a:extLst>
              <a:ext uri="{FF2B5EF4-FFF2-40B4-BE49-F238E27FC236}">
                <a16:creationId xmlns:a16="http://schemas.microsoft.com/office/drawing/2014/main" id="{D7244765-50CF-F94C-BF86-5F7EF8B2D7B3}"/>
              </a:ext>
            </a:extLst>
          </p:cNvPr>
          <p:cNvSpPr>
            <a:spLocks noChangeShapeType="1"/>
          </p:cNvSpPr>
          <p:nvPr/>
        </p:nvSpPr>
        <p:spPr bwMode="auto">
          <a:xfrm flipH="1">
            <a:off x="6900014" y="3582796"/>
            <a:ext cx="17621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68" name="Line 59">
            <a:extLst>
              <a:ext uri="{FF2B5EF4-FFF2-40B4-BE49-F238E27FC236}">
                <a16:creationId xmlns:a16="http://schemas.microsoft.com/office/drawing/2014/main" id="{C7D9A7DD-3C2A-C148-A97E-35699BD4A943}"/>
              </a:ext>
            </a:extLst>
          </p:cNvPr>
          <p:cNvSpPr>
            <a:spLocks noChangeShapeType="1"/>
          </p:cNvSpPr>
          <p:nvPr/>
        </p:nvSpPr>
        <p:spPr bwMode="auto">
          <a:xfrm flipH="1">
            <a:off x="6720626" y="3582796"/>
            <a:ext cx="179387"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69" name="Line 60">
            <a:extLst>
              <a:ext uri="{FF2B5EF4-FFF2-40B4-BE49-F238E27FC236}">
                <a16:creationId xmlns:a16="http://schemas.microsoft.com/office/drawing/2014/main" id="{153BA08E-6B01-CB4D-9867-7CC618A11ADB}"/>
              </a:ext>
            </a:extLst>
          </p:cNvPr>
          <p:cNvSpPr>
            <a:spLocks noChangeShapeType="1"/>
          </p:cNvSpPr>
          <p:nvPr/>
        </p:nvSpPr>
        <p:spPr bwMode="auto">
          <a:xfrm>
            <a:off x="7076226" y="3553183"/>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70" name="Line 61">
            <a:extLst>
              <a:ext uri="{FF2B5EF4-FFF2-40B4-BE49-F238E27FC236}">
                <a16:creationId xmlns:a16="http://schemas.microsoft.com/office/drawing/2014/main" id="{9EA34BA7-801D-AC4D-AE19-CB9C91CEBBDD}"/>
              </a:ext>
            </a:extLst>
          </p:cNvPr>
          <p:cNvSpPr>
            <a:spLocks noChangeShapeType="1"/>
          </p:cNvSpPr>
          <p:nvPr/>
        </p:nvSpPr>
        <p:spPr bwMode="auto">
          <a:xfrm>
            <a:off x="6720626" y="3553183"/>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71" name="Group 70">
            <a:extLst>
              <a:ext uri="{FF2B5EF4-FFF2-40B4-BE49-F238E27FC236}">
                <a16:creationId xmlns:a16="http://schemas.microsoft.com/office/drawing/2014/main" id="{93ABFC1B-A1A6-DE4B-B9BC-5F851D0A67D6}"/>
              </a:ext>
            </a:extLst>
          </p:cNvPr>
          <p:cNvGrpSpPr/>
          <p:nvPr/>
        </p:nvGrpSpPr>
        <p:grpSpPr>
          <a:xfrm>
            <a:off x="6868264" y="3544722"/>
            <a:ext cx="91440" cy="81226"/>
            <a:chOff x="6046788" y="3332163"/>
            <a:chExt cx="63500" cy="65088"/>
          </a:xfrm>
          <a:solidFill>
            <a:srgbClr val="002060"/>
          </a:solidFill>
        </p:grpSpPr>
        <p:sp>
          <p:nvSpPr>
            <p:cNvPr id="72" name="Rectangle 62">
              <a:extLst>
                <a:ext uri="{FF2B5EF4-FFF2-40B4-BE49-F238E27FC236}">
                  <a16:creationId xmlns:a16="http://schemas.microsoft.com/office/drawing/2014/main" id="{5D40799D-2534-1441-9EA8-6D71F91DE1D0}"/>
                </a:ext>
              </a:extLst>
            </p:cNvPr>
            <p:cNvSpPr>
              <a:spLocks noChangeArrowheads="1"/>
            </p:cNvSpPr>
            <p:nvPr/>
          </p:nvSpPr>
          <p:spPr bwMode="auto">
            <a:xfrm>
              <a:off x="6046788" y="3332163"/>
              <a:ext cx="63500" cy="6508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73" name="Rectangle 63">
              <a:extLst>
                <a:ext uri="{FF2B5EF4-FFF2-40B4-BE49-F238E27FC236}">
                  <a16:creationId xmlns:a16="http://schemas.microsoft.com/office/drawing/2014/main" id="{FB3C3FD4-F7EC-2E44-BCAE-7702767E1CE6}"/>
                </a:ext>
              </a:extLst>
            </p:cNvPr>
            <p:cNvSpPr>
              <a:spLocks noChangeArrowheads="1"/>
            </p:cNvSpPr>
            <p:nvPr/>
          </p:nvSpPr>
          <p:spPr bwMode="auto">
            <a:xfrm>
              <a:off x="6046788" y="3332163"/>
              <a:ext cx="63500" cy="65088"/>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74" name="Line 64">
            <a:extLst>
              <a:ext uri="{FF2B5EF4-FFF2-40B4-BE49-F238E27FC236}">
                <a16:creationId xmlns:a16="http://schemas.microsoft.com/office/drawing/2014/main" id="{E647A624-943A-894C-B2F0-6EA662199625}"/>
              </a:ext>
            </a:extLst>
          </p:cNvPr>
          <p:cNvSpPr>
            <a:spLocks noChangeShapeType="1"/>
          </p:cNvSpPr>
          <p:nvPr/>
        </p:nvSpPr>
        <p:spPr bwMode="auto">
          <a:xfrm flipH="1">
            <a:off x="6669826" y="3770350"/>
            <a:ext cx="46831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75" name="Line 65">
            <a:extLst>
              <a:ext uri="{FF2B5EF4-FFF2-40B4-BE49-F238E27FC236}">
                <a16:creationId xmlns:a16="http://schemas.microsoft.com/office/drawing/2014/main" id="{4981551C-66AF-9C4A-8705-B1F56F773E70}"/>
              </a:ext>
            </a:extLst>
          </p:cNvPr>
          <p:cNvSpPr>
            <a:spLocks noChangeShapeType="1"/>
          </p:cNvSpPr>
          <p:nvPr/>
        </p:nvSpPr>
        <p:spPr bwMode="auto">
          <a:xfrm flipH="1">
            <a:off x="6193576" y="3770350"/>
            <a:ext cx="476250"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76" name="Line 66">
            <a:extLst>
              <a:ext uri="{FF2B5EF4-FFF2-40B4-BE49-F238E27FC236}">
                <a16:creationId xmlns:a16="http://schemas.microsoft.com/office/drawing/2014/main" id="{056B0111-840D-A54F-B187-E31B9C773632}"/>
              </a:ext>
            </a:extLst>
          </p:cNvPr>
          <p:cNvSpPr>
            <a:spLocks noChangeShapeType="1"/>
          </p:cNvSpPr>
          <p:nvPr/>
        </p:nvSpPr>
        <p:spPr bwMode="auto">
          <a:xfrm>
            <a:off x="7138139" y="3742146"/>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77" name="Line 67">
            <a:extLst>
              <a:ext uri="{FF2B5EF4-FFF2-40B4-BE49-F238E27FC236}">
                <a16:creationId xmlns:a16="http://schemas.microsoft.com/office/drawing/2014/main" id="{F3F05B4E-435E-114D-ABBF-6356CC81B773}"/>
              </a:ext>
            </a:extLst>
          </p:cNvPr>
          <p:cNvSpPr>
            <a:spLocks noChangeShapeType="1"/>
          </p:cNvSpPr>
          <p:nvPr/>
        </p:nvSpPr>
        <p:spPr bwMode="auto">
          <a:xfrm>
            <a:off x="6187523" y="3742146"/>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dirty="0">
              <a:latin typeface="Calibri" panose="020F0502020204030204" pitchFamily="34" charset="0"/>
            </a:endParaRPr>
          </a:p>
        </p:txBody>
      </p:sp>
      <p:grpSp>
        <p:nvGrpSpPr>
          <p:cNvPr id="78" name="Group 77">
            <a:extLst>
              <a:ext uri="{FF2B5EF4-FFF2-40B4-BE49-F238E27FC236}">
                <a16:creationId xmlns:a16="http://schemas.microsoft.com/office/drawing/2014/main" id="{D55DC497-3425-5941-A72D-0D7E2F74E34C}"/>
              </a:ext>
            </a:extLst>
          </p:cNvPr>
          <p:cNvGrpSpPr/>
          <p:nvPr/>
        </p:nvGrpSpPr>
        <p:grpSpPr>
          <a:xfrm>
            <a:off x="6638075" y="3730865"/>
            <a:ext cx="91440" cy="81226"/>
            <a:chOff x="5816600" y="3544888"/>
            <a:chExt cx="65087" cy="63500"/>
          </a:xfrm>
          <a:solidFill>
            <a:srgbClr val="002060"/>
          </a:solidFill>
        </p:grpSpPr>
        <p:sp>
          <p:nvSpPr>
            <p:cNvPr id="79" name="Rectangle 68">
              <a:extLst>
                <a:ext uri="{FF2B5EF4-FFF2-40B4-BE49-F238E27FC236}">
                  <a16:creationId xmlns:a16="http://schemas.microsoft.com/office/drawing/2014/main" id="{BBF28347-CE70-FA4F-9F94-600AA9FAD3BB}"/>
                </a:ext>
              </a:extLst>
            </p:cNvPr>
            <p:cNvSpPr>
              <a:spLocks noChangeArrowheads="1"/>
            </p:cNvSpPr>
            <p:nvPr/>
          </p:nvSpPr>
          <p:spPr bwMode="auto">
            <a:xfrm>
              <a:off x="5816600" y="3544888"/>
              <a:ext cx="65087" cy="6350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80" name="Rectangle 69">
              <a:extLst>
                <a:ext uri="{FF2B5EF4-FFF2-40B4-BE49-F238E27FC236}">
                  <a16:creationId xmlns:a16="http://schemas.microsoft.com/office/drawing/2014/main" id="{F6F3AB72-80F4-DB45-B1D3-BB0CC1790DE2}"/>
                </a:ext>
              </a:extLst>
            </p:cNvPr>
            <p:cNvSpPr>
              <a:spLocks noChangeArrowheads="1"/>
            </p:cNvSpPr>
            <p:nvPr/>
          </p:nvSpPr>
          <p:spPr bwMode="auto">
            <a:xfrm>
              <a:off x="5816600" y="3544888"/>
              <a:ext cx="65087" cy="63500"/>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81" name="Line 70">
            <a:extLst>
              <a:ext uri="{FF2B5EF4-FFF2-40B4-BE49-F238E27FC236}">
                <a16:creationId xmlns:a16="http://schemas.microsoft.com/office/drawing/2014/main" id="{CA32F6C7-3235-6C45-B2E9-70FE63D043D2}"/>
              </a:ext>
            </a:extLst>
          </p:cNvPr>
          <p:cNvSpPr>
            <a:spLocks noChangeShapeType="1"/>
          </p:cNvSpPr>
          <p:nvPr/>
        </p:nvSpPr>
        <p:spPr bwMode="auto">
          <a:xfrm flipH="1">
            <a:off x="6817464" y="4148275"/>
            <a:ext cx="22701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82" name="Line 71">
            <a:extLst>
              <a:ext uri="{FF2B5EF4-FFF2-40B4-BE49-F238E27FC236}">
                <a16:creationId xmlns:a16="http://schemas.microsoft.com/office/drawing/2014/main" id="{9249261B-9A8B-9140-9118-799D9DA75606}"/>
              </a:ext>
            </a:extLst>
          </p:cNvPr>
          <p:cNvSpPr>
            <a:spLocks noChangeShapeType="1"/>
          </p:cNvSpPr>
          <p:nvPr/>
        </p:nvSpPr>
        <p:spPr bwMode="auto">
          <a:xfrm flipH="1">
            <a:off x="6585689" y="4148275"/>
            <a:ext cx="231775"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83" name="Line 72">
            <a:extLst>
              <a:ext uri="{FF2B5EF4-FFF2-40B4-BE49-F238E27FC236}">
                <a16:creationId xmlns:a16="http://schemas.microsoft.com/office/drawing/2014/main" id="{95131C23-01B9-0A4A-832E-B7C9F0B64D50}"/>
              </a:ext>
            </a:extLst>
          </p:cNvPr>
          <p:cNvSpPr>
            <a:spLocks noChangeShapeType="1"/>
          </p:cNvSpPr>
          <p:nvPr/>
        </p:nvSpPr>
        <p:spPr bwMode="auto">
          <a:xfrm>
            <a:off x="7044476" y="4120072"/>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84" name="Line 73">
            <a:extLst>
              <a:ext uri="{FF2B5EF4-FFF2-40B4-BE49-F238E27FC236}">
                <a16:creationId xmlns:a16="http://schemas.microsoft.com/office/drawing/2014/main" id="{9BCB5CF6-5E31-194A-A3F5-B73C5BED8DF6}"/>
              </a:ext>
            </a:extLst>
          </p:cNvPr>
          <p:cNvSpPr>
            <a:spLocks noChangeShapeType="1"/>
          </p:cNvSpPr>
          <p:nvPr/>
        </p:nvSpPr>
        <p:spPr bwMode="auto">
          <a:xfrm>
            <a:off x="6585689" y="4120072"/>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85" name="Group 84">
            <a:extLst>
              <a:ext uri="{FF2B5EF4-FFF2-40B4-BE49-F238E27FC236}">
                <a16:creationId xmlns:a16="http://schemas.microsoft.com/office/drawing/2014/main" id="{5EB8C051-F4C3-C745-8AA4-50BD0DB66F2B}"/>
              </a:ext>
            </a:extLst>
          </p:cNvPr>
          <p:cNvGrpSpPr/>
          <p:nvPr/>
        </p:nvGrpSpPr>
        <p:grpSpPr>
          <a:xfrm>
            <a:off x="6785714" y="4105970"/>
            <a:ext cx="91440" cy="81226"/>
            <a:chOff x="5964238" y="3970338"/>
            <a:chExt cx="63500" cy="63500"/>
          </a:xfrm>
          <a:solidFill>
            <a:srgbClr val="002060"/>
          </a:solidFill>
        </p:grpSpPr>
        <p:sp>
          <p:nvSpPr>
            <p:cNvPr id="86" name="Rectangle 74">
              <a:extLst>
                <a:ext uri="{FF2B5EF4-FFF2-40B4-BE49-F238E27FC236}">
                  <a16:creationId xmlns:a16="http://schemas.microsoft.com/office/drawing/2014/main" id="{BC3ED543-AD6B-3F4D-AC65-99E9542CE8E1}"/>
                </a:ext>
              </a:extLst>
            </p:cNvPr>
            <p:cNvSpPr>
              <a:spLocks noChangeArrowheads="1"/>
            </p:cNvSpPr>
            <p:nvPr/>
          </p:nvSpPr>
          <p:spPr bwMode="auto">
            <a:xfrm>
              <a:off x="5964238" y="3970338"/>
              <a:ext cx="63500" cy="6350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87" name="Rectangle 75">
              <a:extLst>
                <a:ext uri="{FF2B5EF4-FFF2-40B4-BE49-F238E27FC236}">
                  <a16:creationId xmlns:a16="http://schemas.microsoft.com/office/drawing/2014/main" id="{1D38EF98-58AA-D241-9097-CF98A5A2ED0A}"/>
                </a:ext>
              </a:extLst>
            </p:cNvPr>
            <p:cNvSpPr>
              <a:spLocks noChangeArrowheads="1"/>
            </p:cNvSpPr>
            <p:nvPr/>
          </p:nvSpPr>
          <p:spPr bwMode="auto">
            <a:xfrm>
              <a:off x="5964238" y="3970338"/>
              <a:ext cx="63500" cy="63500"/>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88" name="Line 76">
            <a:extLst>
              <a:ext uri="{FF2B5EF4-FFF2-40B4-BE49-F238E27FC236}">
                <a16:creationId xmlns:a16="http://schemas.microsoft.com/office/drawing/2014/main" id="{1C81C0F0-DE31-5B47-9ED1-B900A5599B48}"/>
              </a:ext>
            </a:extLst>
          </p:cNvPr>
          <p:cNvSpPr>
            <a:spLocks noChangeShapeType="1"/>
          </p:cNvSpPr>
          <p:nvPr/>
        </p:nvSpPr>
        <p:spPr bwMode="auto">
          <a:xfrm flipH="1">
            <a:off x="6961926" y="4338648"/>
            <a:ext cx="20796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89" name="Line 77">
            <a:extLst>
              <a:ext uri="{FF2B5EF4-FFF2-40B4-BE49-F238E27FC236}">
                <a16:creationId xmlns:a16="http://schemas.microsoft.com/office/drawing/2014/main" id="{E8D0AB47-6496-EE42-9AD8-2B1D1107DF32}"/>
              </a:ext>
            </a:extLst>
          </p:cNvPr>
          <p:cNvSpPr>
            <a:spLocks noChangeShapeType="1"/>
          </p:cNvSpPr>
          <p:nvPr/>
        </p:nvSpPr>
        <p:spPr bwMode="auto">
          <a:xfrm flipH="1">
            <a:off x="6753964" y="4338648"/>
            <a:ext cx="20796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90" name="Line 78">
            <a:extLst>
              <a:ext uri="{FF2B5EF4-FFF2-40B4-BE49-F238E27FC236}">
                <a16:creationId xmlns:a16="http://schemas.microsoft.com/office/drawing/2014/main" id="{BFBB2EA0-895E-AC45-8E5C-D0ECAFDB83B1}"/>
              </a:ext>
            </a:extLst>
          </p:cNvPr>
          <p:cNvSpPr>
            <a:spLocks noChangeShapeType="1"/>
          </p:cNvSpPr>
          <p:nvPr/>
        </p:nvSpPr>
        <p:spPr bwMode="auto">
          <a:xfrm>
            <a:off x="7169889" y="4309035"/>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91" name="Line 79">
            <a:extLst>
              <a:ext uri="{FF2B5EF4-FFF2-40B4-BE49-F238E27FC236}">
                <a16:creationId xmlns:a16="http://schemas.microsoft.com/office/drawing/2014/main" id="{7E5F38B1-6FE1-2E4E-940F-DEA7BA83CBEB}"/>
              </a:ext>
            </a:extLst>
          </p:cNvPr>
          <p:cNvSpPr>
            <a:spLocks noChangeShapeType="1"/>
          </p:cNvSpPr>
          <p:nvPr/>
        </p:nvSpPr>
        <p:spPr bwMode="auto">
          <a:xfrm>
            <a:off x="6753964" y="4309035"/>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92" name="Group 91">
            <a:extLst>
              <a:ext uri="{FF2B5EF4-FFF2-40B4-BE49-F238E27FC236}">
                <a16:creationId xmlns:a16="http://schemas.microsoft.com/office/drawing/2014/main" id="{92AA13DF-457F-6A43-80A5-57655C4E2854}"/>
              </a:ext>
            </a:extLst>
          </p:cNvPr>
          <p:cNvGrpSpPr/>
          <p:nvPr/>
        </p:nvGrpSpPr>
        <p:grpSpPr>
          <a:xfrm>
            <a:off x="6930175" y="4297753"/>
            <a:ext cx="91440" cy="81226"/>
            <a:chOff x="6108700" y="4183063"/>
            <a:chExt cx="65087" cy="65088"/>
          </a:xfrm>
          <a:solidFill>
            <a:srgbClr val="002060"/>
          </a:solidFill>
        </p:grpSpPr>
        <p:sp>
          <p:nvSpPr>
            <p:cNvPr id="93" name="Rectangle 80">
              <a:extLst>
                <a:ext uri="{FF2B5EF4-FFF2-40B4-BE49-F238E27FC236}">
                  <a16:creationId xmlns:a16="http://schemas.microsoft.com/office/drawing/2014/main" id="{68C1408C-7B62-E94B-8299-F620C3F79141}"/>
                </a:ext>
              </a:extLst>
            </p:cNvPr>
            <p:cNvSpPr>
              <a:spLocks noChangeArrowheads="1"/>
            </p:cNvSpPr>
            <p:nvPr/>
          </p:nvSpPr>
          <p:spPr bwMode="auto">
            <a:xfrm>
              <a:off x="6108700" y="4183063"/>
              <a:ext cx="65087" cy="6508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94" name="Rectangle 81">
              <a:extLst>
                <a:ext uri="{FF2B5EF4-FFF2-40B4-BE49-F238E27FC236}">
                  <a16:creationId xmlns:a16="http://schemas.microsoft.com/office/drawing/2014/main" id="{E95E6C21-C2C0-8446-BA34-5AAFE19ED988}"/>
                </a:ext>
              </a:extLst>
            </p:cNvPr>
            <p:cNvSpPr>
              <a:spLocks noChangeArrowheads="1"/>
            </p:cNvSpPr>
            <p:nvPr/>
          </p:nvSpPr>
          <p:spPr bwMode="auto">
            <a:xfrm>
              <a:off x="6108700" y="4183063"/>
              <a:ext cx="65087" cy="65088"/>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95" name="Line 82">
            <a:extLst>
              <a:ext uri="{FF2B5EF4-FFF2-40B4-BE49-F238E27FC236}">
                <a16:creationId xmlns:a16="http://schemas.microsoft.com/office/drawing/2014/main" id="{1251E9F2-2EAA-AD4B-B95E-B877FA2100D0}"/>
              </a:ext>
            </a:extLst>
          </p:cNvPr>
          <p:cNvSpPr>
            <a:spLocks noChangeShapeType="1"/>
          </p:cNvSpPr>
          <p:nvPr/>
        </p:nvSpPr>
        <p:spPr bwMode="auto">
          <a:xfrm flipH="1">
            <a:off x="6787301" y="4715164"/>
            <a:ext cx="244475"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96" name="Line 83">
            <a:extLst>
              <a:ext uri="{FF2B5EF4-FFF2-40B4-BE49-F238E27FC236}">
                <a16:creationId xmlns:a16="http://schemas.microsoft.com/office/drawing/2014/main" id="{28D20518-B91D-0A4F-9015-DF7E27E50385}"/>
              </a:ext>
            </a:extLst>
          </p:cNvPr>
          <p:cNvSpPr>
            <a:spLocks noChangeShapeType="1"/>
          </p:cNvSpPr>
          <p:nvPr/>
        </p:nvSpPr>
        <p:spPr bwMode="auto">
          <a:xfrm flipH="1">
            <a:off x="6538064" y="4715164"/>
            <a:ext cx="249237"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97" name="Line 84">
            <a:extLst>
              <a:ext uri="{FF2B5EF4-FFF2-40B4-BE49-F238E27FC236}">
                <a16:creationId xmlns:a16="http://schemas.microsoft.com/office/drawing/2014/main" id="{693C36C4-BDFC-C243-8860-88BC1EA4921F}"/>
              </a:ext>
            </a:extLst>
          </p:cNvPr>
          <p:cNvSpPr>
            <a:spLocks noChangeShapeType="1"/>
          </p:cNvSpPr>
          <p:nvPr/>
        </p:nvSpPr>
        <p:spPr bwMode="auto">
          <a:xfrm>
            <a:off x="7031776" y="4686961"/>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98" name="Line 85">
            <a:extLst>
              <a:ext uri="{FF2B5EF4-FFF2-40B4-BE49-F238E27FC236}">
                <a16:creationId xmlns:a16="http://schemas.microsoft.com/office/drawing/2014/main" id="{493BE719-30DB-B94D-BA7B-0B88B88074B2}"/>
              </a:ext>
            </a:extLst>
          </p:cNvPr>
          <p:cNvSpPr>
            <a:spLocks noChangeShapeType="1"/>
          </p:cNvSpPr>
          <p:nvPr/>
        </p:nvSpPr>
        <p:spPr bwMode="auto">
          <a:xfrm>
            <a:off x="6538064" y="4686961"/>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99" name="Group 98">
            <a:extLst>
              <a:ext uri="{FF2B5EF4-FFF2-40B4-BE49-F238E27FC236}">
                <a16:creationId xmlns:a16="http://schemas.microsoft.com/office/drawing/2014/main" id="{73475D9E-B39C-CF4C-83FC-0FEF4491C4A6}"/>
              </a:ext>
            </a:extLst>
          </p:cNvPr>
          <p:cNvGrpSpPr/>
          <p:nvPr/>
        </p:nvGrpSpPr>
        <p:grpSpPr>
          <a:xfrm>
            <a:off x="6755551" y="4675679"/>
            <a:ext cx="91440" cy="81226"/>
            <a:chOff x="5934075" y="4608513"/>
            <a:chExt cx="63500" cy="65088"/>
          </a:xfrm>
          <a:solidFill>
            <a:srgbClr val="002060"/>
          </a:solidFill>
        </p:grpSpPr>
        <p:sp>
          <p:nvSpPr>
            <p:cNvPr id="100" name="Rectangle 86">
              <a:extLst>
                <a:ext uri="{FF2B5EF4-FFF2-40B4-BE49-F238E27FC236}">
                  <a16:creationId xmlns:a16="http://schemas.microsoft.com/office/drawing/2014/main" id="{74C19889-8874-F44E-8911-6521C6307BCE}"/>
                </a:ext>
              </a:extLst>
            </p:cNvPr>
            <p:cNvSpPr>
              <a:spLocks noChangeArrowheads="1"/>
            </p:cNvSpPr>
            <p:nvPr/>
          </p:nvSpPr>
          <p:spPr bwMode="auto">
            <a:xfrm>
              <a:off x="5934075" y="4608513"/>
              <a:ext cx="63500" cy="6508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01" name="Rectangle 87">
              <a:extLst>
                <a:ext uri="{FF2B5EF4-FFF2-40B4-BE49-F238E27FC236}">
                  <a16:creationId xmlns:a16="http://schemas.microsoft.com/office/drawing/2014/main" id="{1B5D4C4E-E507-B241-8A3D-F5022AC21159}"/>
                </a:ext>
              </a:extLst>
            </p:cNvPr>
            <p:cNvSpPr>
              <a:spLocks noChangeArrowheads="1"/>
            </p:cNvSpPr>
            <p:nvPr/>
          </p:nvSpPr>
          <p:spPr bwMode="auto">
            <a:xfrm>
              <a:off x="5934075" y="4608513"/>
              <a:ext cx="63500" cy="65088"/>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102" name="Line 88">
            <a:extLst>
              <a:ext uri="{FF2B5EF4-FFF2-40B4-BE49-F238E27FC236}">
                <a16:creationId xmlns:a16="http://schemas.microsoft.com/office/drawing/2014/main" id="{0478A539-7130-934B-9D62-34196CA4D53A}"/>
              </a:ext>
            </a:extLst>
          </p:cNvPr>
          <p:cNvSpPr>
            <a:spLocks noChangeShapeType="1"/>
          </p:cNvSpPr>
          <p:nvPr/>
        </p:nvSpPr>
        <p:spPr bwMode="auto">
          <a:xfrm flipH="1">
            <a:off x="6766664" y="4904127"/>
            <a:ext cx="30321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03" name="Line 89">
            <a:extLst>
              <a:ext uri="{FF2B5EF4-FFF2-40B4-BE49-F238E27FC236}">
                <a16:creationId xmlns:a16="http://schemas.microsoft.com/office/drawing/2014/main" id="{E4C6C8EF-C9D4-8E48-9622-A1F0AF7353BB}"/>
              </a:ext>
            </a:extLst>
          </p:cNvPr>
          <p:cNvSpPr>
            <a:spLocks noChangeShapeType="1"/>
          </p:cNvSpPr>
          <p:nvPr/>
        </p:nvSpPr>
        <p:spPr bwMode="auto">
          <a:xfrm flipH="1">
            <a:off x="6466626" y="4904127"/>
            <a:ext cx="300037"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04" name="Line 90">
            <a:extLst>
              <a:ext uri="{FF2B5EF4-FFF2-40B4-BE49-F238E27FC236}">
                <a16:creationId xmlns:a16="http://schemas.microsoft.com/office/drawing/2014/main" id="{EEED5BBF-33AE-AB4F-8285-69360BD2A922}"/>
              </a:ext>
            </a:extLst>
          </p:cNvPr>
          <p:cNvSpPr>
            <a:spLocks noChangeShapeType="1"/>
          </p:cNvSpPr>
          <p:nvPr/>
        </p:nvSpPr>
        <p:spPr bwMode="auto">
          <a:xfrm>
            <a:off x="7069876" y="4875923"/>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05" name="Line 91">
            <a:extLst>
              <a:ext uri="{FF2B5EF4-FFF2-40B4-BE49-F238E27FC236}">
                <a16:creationId xmlns:a16="http://schemas.microsoft.com/office/drawing/2014/main" id="{674FFDCC-B0B2-CE44-B415-A52530CE97AA}"/>
              </a:ext>
            </a:extLst>
          </p:cNvPr>
          <p:cNvSpPr>
            <a:spLocks noChangeShapeType="1"/>
          </p:cNvSpPr>
          <p:nvPr/>
        </p:nvSpPr>
        <p:spPr bwMode="auto">
          <a:xfrm>
            <a:off x="6466626" y="4875923"/>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106" name="Group 105">
            <a:extLst>
              <a:ext uri="{FF2B5EF4-FFF2-40B4-BE49-F238E27FC236}">
                <a16:creationId xmlns:a16="http://schemas.microsoft.com/office/drawing/2014/main" id="{19926643-C1F7-1E4B-B5D6-3180A1D69FE3}"/>
              </a:ext>
            </a:extLst>
          </p:cNvPr>
          <p:cNvGrpSpPr/>
          <p:nvPr/>
        </p:nvGrpSpPr>
        <p:grpSpPr>
          <a:xfrm>
            <a:off x="6734914" y="4867462"/>
            <a:ext cx="91440" cy="81226"/>
            <a:chOff x="5913438" y="4821238"/>
            <a:chExt cx="63500" cy="63500"/>
          </a:xfrm>
          <a:solidFill>
            <a:srgbClr val="002060"/>
          </a:solidFill>
        </p:grpSpPr>
        <p:sp>
          <p:nvSpPr>
            <p:cNvPr id="107" name="Rectangle 92">
              <a:extLst>
                <a:ext uri="{FF2B5EF4-FFF2-40B4-BE49-F238E27FC236}">
                  <a16:creationId xmlns:a16="http://schemas.microsoft.com/office/drawing/2014/main" id="{B5E24CE2-FB7D-FD49-A69C-3AFB60BDCFAE}"/>
                </a:ext>
              </a:extLst>
            </p:cNvPr>
            <p:cNvSpPr>
              <a:spLocks noChangeArrowheads="1"/>
            </p:cNvSpPr>
            <p:nvPr/>
          </p:nvSpPr>
          <p:spPr bwMode="auto">
            <a:xfrm>
              <a:off x="5913438" y="4821238"/>
              <a:ext cx="63500" cy="6350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08" name="Rectangle 93">
              <a:extLst>
                <a:ext uri="{FF2B5EF4-FFF2-40B4-BE49-F238E27FC236}">
                  <a16:creationId xmlns:a16="http://schemas.microsoft.com/office/drawing/2014/main" id="{C2EC8131-2F64-CA48-BB5E-CA565BFB783E}"/>
                </a:ext>
              </a:extLst>
            </p:cNvPr>
            <p:cNvSpPr>
              <a:spLocks noChangeArrowheads="1"/>
            </p:cNvSpPr>
            <p:nvPr/>
          </p:nvSpPr>
          <p:spPr bwMode="auto">
            <a:xfrm>
              <a:off x="5913438" y="4821238"/>
              <a:ext cx="63500" cy="63500"/>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109" name="Line 94">
            <a:extLst>
              <a:ext uri="{FF2B5EF4-FFF2-40B4-BE49-F238E27FC236}">
                <a16:creationId xmlns:a16="http://schemas.microsoft.com/office/drawing/2014/main" id="{A029B772-DD9E-DE43-BCCB-E367E1F1FFB7}"/>
              </a:ext>
            </a:extLst>
          </p:cNvPr>
          <p:cNvSpPr>
            <a:spLocks noChangeShapeType="1"/>
          </p:cNvSpPr>
          <p:nvPr/>
        </p:nvSpPr>
        <p:spPr bwMode="auto">
          <a:xfrm flipH="1">
            <a:off x="6720626" y="5282053"/>
            <a:ext cx="219075"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10" name="Line 95">
            <a:extLst>
              <a:ext uri="{FF2B5EF4-FFF2-40B4-BE49-F238E27FC236}">
                <a16:creationId xmlns:a16="http://schemas.microsoft.com/office/drawing/2014/main" id="{D8A2A940-D059-414C-A6F3-93BE92194757}"/>
              </a:ext>
            </a:extLst>
          </p:cNvPr>
          <p:cNvSpPr>
            <a:spLocks noChangeShapeType="1"/>
          </p:cNvSpPr>
          <p:nvPr/>
        </p:nvSpPr>
        <p:spPr bwMode="auto">
          <a:xfrm flipH="1">
            <a:off x="6503139" y="5282053"/>
            <a:ext cx="217487"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11" name="Line 96">
            <a:extLst>
              <a:ext uri="{FF2B5EF4-FFF2-40B4-BE49-F238E27FC236}">
                <a16:creationId xmlns:a16="http://schemas.microsoft.com/office/drawing/2014/main" id="{936D53D9-3AC1-A94D-94A9-E182CA253415}"/>
              </a:ext>
            </a:extLst>
          </p:cNvPr>
          <p:cNvSpPr>
            <a:spLocks noChangeShapeType="1"/>
          </p:cNvSpPr>
          <p:nvPr/>
        </p:nvSpPr>
        <p:spPr bwMode="auto">
          <a:xfrm>
            <a:off x="6939701" y="5253849"/>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12" name="Line 97">
            <a:extLst>
              <a:ext uri="{FF2B5EF4-FFF2-40B4-BE49-F238E27FC236}">
                <a16:creationId xmlns:a16="http://schemas.microsoft.com/office/drawing/2014/main" id="{BB093726-1293-FB49-946E-4D287AD4170F}"/>
              </a:ext>
            </a:extLst>
          </p:cNvPr>
          <p:cNvSpPr>
            <a:spLocks noChangeShapeType="1"/>
          </p:cNvSpPr>
          <p:nvPr/>
        </p:nvSpPr>
        <p:spPr bwMode="auto">
          <a:xfrm>
            <a:off x="6503139" y="5253849"/>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13" name="Rectangle 98">
            <a:extLst>
              <a:ext uri="{FF2B5EF4-FFF2-40B4-BE49-F238E27FC236}">
                <a16:creationId xmlns:a16="http://schemas.microsoft.com/office/drawing/2014/main" id="{08C6B32B-B8C0-D744-BC5C-99F55C91B53B}"/>
              </a:ext>
            </a:extLst>
          </p:cNvPr>
          <p:cNvSpPr>
            <a:spLocks noChangeArrowheads="1"/>
          </p:cNvSpPr>
          <p:nvPr/>
        </p:nvSpPr>
        <p:spPr bwMode="auto">
          <a:xfrm>
            <a:off x="6688876" y="5242568"/>
            <a:ext cx="91440" cy="81226"/>
          </a:xfrm>
          <a:prstGeom prst="rect">
            <a:avLst/>
          </a:prstGeom>
          <a:solidFill>
            <a:srgbClr val="002060"/>
          </a:solidFill>
          <a:ln>
            <a:solidFill>
              <a:srgbClr val="002060"/>
            </a:solidFill>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14" name="Rectangle 99">
            <a:extLst>
              <a:ext uri="{FF2B5EF4-FFF2-40B4-BE49-F238E27FC236}">
                <a16:creationId xmlns:a16="http://schemas.microsoft.com/office/drawing/2014/main" id="{10A4CF84-FBA6-244C-A341-4F49BED88228}"/>
              </a:ext>
            </a:extLst>
          </p:cNvPr>
          <p:cNvSpPr>
            <a:spLocks noChangeArrowheads="1"/>
          </p:cNvSpPr>
          <p:nvPr/>
        </p:nvSpPr>
        <p:spPr bwMode="auto">
          <a:xfrm>
            <a:off x="6688876" y="5242568"/>
            <a:ext cx="91440" cy="81226"/>
          </a:xfrm>
          <a:prstGeom prst="rect">
            <a:avLst/>
          </a:prstGeom>
          <a:solidFill>
            <a:srgbClr val="002060"/>
          </a:solid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15" name="Line 100">
            <a:extLst>
              <a:ext uri="{FF2B5EF4-FFF2-40B4-BE49-F238E27FC236}">
                <a16:creationId xmlns:a16="http://schemas.microsoft.com/office/drawing/2014/main" id="{3BAF2722-B4DD-2744-A2E2-DA6B4F081DCC}"/>
              </a:ext>
            </a:extLst>
          </p:cNvPr>
          <p:cNvSpPr>
            <a:spLocks noChangeShapeType="1"/>
          </p:cNvSpPr>
          <p:nvPr/>
        </p:nvSpPr>
        <p:spPr bwMode="auto">
          <a:xfrm flipH="1">
            <a:off x="7238151" y="5471015"/>
            <a:ext cx="29051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16" name="Line 101">
            <a:extLst>
              <a:ext uri="{FF2B5EF4-FFF2-40B4-BE49-F238E27FC236}">
                <a16:creationId xmlns:a16="http://schemas.microsoft.com/office/drawing/2014/main" id="{D0440F94-4CBF-D042-A196-5B209E3FFC7C}"/>
              </a:ext>
            </a:extLst>
          </p:cNvPr>
          <p:cNvSpPr>
            <a:spLocks noChangeShapeType="1"/>
          </p:cNvSpPr>
          <p:nvPr/>
        </p:nvSpPr>
        <p:spPr bwMode="auto">
          <a:xfrm flipH="1">
            <a:off x="6947639" y="5471015"/>
            <a:ext cx="29051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17" name="Line 102">
            <a:extLst>
              <a:ext uri="{FF2B5EF4-FFF2-40B4-BE49-F238E27FC236}">
                <a16:creationId xmlns:a16="http://schemas.microsoft.com/office/drawing/2014/main" id="{4CF3383C-DD9E-9648-8B05-5C0EC34FCDCE}"/>
              </a:ext>
            </a:extLst>
          </p:cNvPr>
          <p:cNvSpPr>
            <a:spLocks noChangeShapeType="1"/>
          </p:cNvSpPr>
          <p:nvPr/>
        </p:nvSpPr>
        <p:spPr bwMode="auto">
          <a:xfrm>
            <a:off x="7528664" y="5442812"/>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18" name="Line 103">
            <a:extLst>
              <a:ext uri="{FF2B5EF4-FFF2-40B4-BE49-F238E27FC236}">
                <a16:creationId xmlns:a16="http://schemas.microsoft.com/office/drawing/2014/main" id="{044D97D4-28D3-6740-B212-D73080A08E20}"/>
              </a:ext>
            </a:extLst>
          </p:cNvPr>
          <p:cNvSpPr>
            <a:spLocks noChangeShapeType="1"/>
          </p:cNvSpPr>
          <p:nvPr/>
        </p:nvSpPr>
        <p:spPr bwMode="auto">
          <a:xfrm>
            <a:off x="6947639" y="5442812"/>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119" name="Group 118">
            <a:extLst>
              <a:ext uri="{FF2B5EF4-FFF2-40B4-BE49-F238E27FC236}">
                <a16:creationId xmlns:a16="http://schemas.microsoft.com/office/drawing/2014/main" id="{29A571A5-2466-A448-AB49-46F214E75E59}"/>
              </a:ext>
            </a:extLst>
          </p:cNvPr>
          <p:cNvGrpSpPr/>
          <p:nvPr/>
        </p:nvGrpSpPr>
        <p:grpSpPr>
          <a:xfrm>
            <a:off x="7206401" y="5428710"/>
            <a:ext cx="91440" cy="81226"/>
            <a:chOff x="6384925" y="5459413"/>
            <a:chExt cx="63500" cy="65088"/>
          </a:xfrm>
          <a:solidFill>
            <a:srgbClr val="002060"/>
          </a:solidFill>
        </p:grpSpPr>
        <p:sp>
          <p:nvSpPr>
            <p:cNvPr id="120" name="Rectangle 104">
              <a:extLst>
                <a:ext uri="{FF2B5EF4-FFF2-40B4-BE49-F238E27FC236}">
                  <a16:creationId xmlns:a16="http://schemas.microsoft.com/office/drawing/2014/main" id="{2D0B56B9-AD76-1245-BB1F-23F2D54A274C}"/>
                </a:ext>
              </a:extLst>
            </p:cNvPr>
            <p:cNvSpPr>
              <a:spLocks noChangeArrowheads="1"/>
            </p:cNvSpPr>
            <p:nvPr/>
          </p:nvSpPr>
          <p:spPr bwMode="auto">
            <a:xfrm>
              <a:off x="6384925" y="5459413"/>
              <a:ext cx="63500" cy="6508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21" name="Rectangle 105">
              <a:extLst>
                <a:ext uri="{FF2B5EF4-FFF2-40B4-BE49-F238E27FC236}">
                  <a16:creationId xmlns:a16="http://schemas.microsoft.com/office/drawing/2014/main" id="{17BCA6B3-BE35-7C49-99A1-1EBDC581B69E}"/>
                </a:ext>
              </a:extLst>
            </p:cNvPr>
            <p:cNvSpPr>
              <a:spLocks noChangeArrowheads="1"/>
            </p:cNvSpPr>
            <p:nvPr/>
          </p:nvSpPr>
          <p:spPr bwMode="auto">
            <a:xfrm>
              <a:off x="6384925" y="5459413"/>
              <a:ext cx="63500" cy="65088"/>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122" name="Line 106">
            <a:extLst>
              <a:ext uri="{FF2B5EF4-FFF2-40B4-BE49-F238E27FC236}">
                <a16:creationId xmlns:a16="http://schemas.microsoft.com/office/drawing/2014/main" id="{77198ECD-C1D6-1D45-B69D-73CBBFA8F3EA}"/>
              </a:ext>
            </a:extLst>
          </p:cNvPr>
          <p:cNvSpPr>
            <a:spLocks noChangeShapeType="1"/>
          </p:cNvSpPr>
          <p:nvPr/>
        </p:nvSpPr>
        <p:spPr bwMode="auto">
          <a:xfrm flipH="1">
            <a:off x="6826989" y="5848941"/>
            <a:ext cx="184150"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23" name="Line 107">
            <a:extLst>
              <a:ext uri="{FF2B5EF4-FFF2-40B4-BE49-F238E27FC236}">
                <a16:creationId xmlns:a16="http://schemas.microsoft.com/office/drawing/2014/main" id="{CA1E991E-3FC9-F24F-B6C1-9E2265034AAA}"/>
              </a:ext>
            </a:extLst>
          </p:cNvPr>
          <p:cNvSpPr>
            <a:spLocks noChangeShapeType="1"/>
          </p:cNvSpPr>
          <p:nvPr/>
        </p:nvSpPr>
        <p:spPr bwMode="auto">
          <a:xfrm flipH="1">
            <a:off x="6644426" y="5848941"/>
            <a:ext cx="18256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24" name="Line 108">
            <a:extLst>
              <a:ext uri="{FF2B5EF4-FFF2-40B4-BE49-F238E27FC236}">
                <a16:creationId xmlns:a16="http://schemas.microsoft.com/office/drawing/2014/main" id="{36270E8A-2BAA-1344-98DA-B41B4BC4177A}"/>
              </a:ext>
            </a:extLst>
          </p:cNvPr>
          <p:cNvSpPr>
            <a:spLocks noChangeShapeType="1"/>
          </p:cNvSpPr>
          <p:nvPr/>
        </p:nvSpPr>
        <p:spPr bwMode="auto">
          <a:xfrm>
            <a:off x="7011139" y="5820738"/>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25" name="Line 109">
            <a:extLst>
              <a:ext uri="{FF2B5EF4-FFF2-40B4-BE49-F238E27FC236}">
                <a16:creationId xmlns:a16="http://schemas.microsoft.com/office/drawing/2014/main" id="{BCB61899-50D7-CB4E-A9DB-16545F31773C}"/>
              </a:ext>
            </a:extLst>
          </p:cNvPr>
          <p:cNvSpPr>
            <a:spLocks noChangeShapeType="1"/>
          </p:cNvSpPr>
          <p:nvPr/>
        </p:nvSpPr>
        <p:spPr bwMode="auto">
          <a:xfrm>
            <a:off x="6644426" y="5820738"/>
            <a:ext cx="0" cy="5781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126" name="Group 125">
            <a:extLst>
              <a:ext uri="{FF2B5EF4-FFF2-40B4-BE49-F238E27FC236}">
                <a16:creationId xmlns:a16="http://schemas.microsoft.com/office/drawing/2014/main" id="{65AF9606-C8E2-DB4E-87C0-8D5FB1912517}"/>
              </a:ext>
            </a:extLst>
          </p:cNvPr>
          <p:cNvGrpSpPr/>
          <p:nvPr/>
        </p:nvGrpSpPr>
        <p:grpSpPr>
          <a:xfrm>
            <a:off x="6795238" y="5809456"/>
            <a:ext cx="91440" cy="81226"/>
            <a:chOff x="5973763" y="5884863"/>
            <a:chExt cx="65087" cy="65088"/>
          </a:xfrm>
          <a:solidFill>
            <a:srgbClr val="002060"/>
          </a:solidFill>
        </p:grpSpPr>
        <p:sp>
          <p:nvSpPr>
            <p:cNvPr id="127" name="Rectangle 110">
              <a:extLst>
                <a:ext uri="{FF2B5EF4-FFF2-40B4-BE49-F238E27FC236}">
                  <a16:creationId xmlns:a16="http://schemas.microsoft.com/office/drawing/2014/main" id="{115F6858-04FC-D047-B45F-665F4DEB0DCC}"/>
                </a:ext>
              </a:extLst>
            </p:cNvPr>
            <p:cNvSpPr>
              <a:spLocks noChangeArrowheads="1"/>
            </p:cNvSpPr>
            <p:nvPr/>
          </p:nvSpPr>
          <p:spPr bwMode="auto">
            <a:xfrm>
              <a:off x="5973763" y="5884863"/>
              <a:ext cx="65087" cy="65088"/>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28" name="Rectangle 111">
              <a:extLst>
                <a:ext uri="{FF2B5EF4-FFF2-40B4-BE49-F238E27FC236}">
                  <a16:creationId xmlns:a16="http://schemas.microsoft.com/office/drawing/2014/main" id="{9EA147E6-DA30-CE4E-8CDF-C95F3A29F676}"/>
                </a:ext>
              </a:extLst>
            </p:cNvPr>
            <p:cNvSpPr>
              <a:spLocks noChangeArrowheads="1"/>
            </p:cNvSpPr>
            <p:nvPr/>
          </p:nvSpPr>
          <p:spPr bwMode="auto">
            <a:xfrm>
              <a:off x="5973763" y="5884863"/>
              <a:ext cx="65087" cy="65088"/>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129" name="Line 112">
            <a:extLst>
              <a:ext uri="{FF2B5EF4-FFF2-40B4-BE49-F238E27FC236}">
                <a16:creationId xmlns:a16="http://schemas.microsoft.com/office/drawing/2014/main" id="{DE49EA75-FCEB-5F41-B9B4-AD3E116D45E4}"/>
              </a:ext>
            </a:extLst>
          </p:cNvPr>
          <p:cNvSpPr>
            <a:spLocks noChangeShapeType="1"/>
          </p:cNvSpPr>
          <p:nvPr/>
        </p:nvSpPr>
        <p:spPr bwMode="auto">
          <a:xfrm flipH="1">
            <a:off x="7038126" y="6037904"/>
            <a:ext cx="296862"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30" name="Line 113">
            <a:extLst>
              <a:ext uri="{FF2B5EF4-FFF2-40B4-BE49-F238E27FC236}">
                <a16:creationId xmlns:a16="http://schemas.microsoft.com/office/drawing/2014/main" id="{930C87BB-D6BC-CF49-8DE0-8855AE2DBA74}"/>
              </a:ext>
            </a:extLst>
          </p:cNvPr>
          <p:cNvSpPr>
            <a:spLocks noChangeShapeType="1"/>
          </p:cNvSpPr>
          <p:nvPr/>
        </p:nvSpPr>
        <p:spPr bwMode="auto">
          <a:xfrm flipH="1">
            <a:off x="6744439" y="6037904"/>
            <a:ext cx="293687" cy="0"/>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31" name="Line 114">
            <a:extLst>
              <a:ext uri="{FF2B5EF4-FFF2-40B4-BE49-F238E27FC236}">
                <a16:creationId xmlns:a16="http://schemas.microsoft.com/office/drawing/2014/main" id="{A6764DB4-A6C8-874D-A595-BB5DB7DC82F2}"/>
              </a:ext>
            </a:extLst>
          </p:cNvPr>
          <p:cNvSpPr>
            <a:spLocks noChangeShapeType="1"/>
          </p:cNvSpPr>
          <p:nvPr/>
        </p:nvSpPr>
        <p:spPr bwMode="auto">
          <a:xfrm>
            <a:off x="7334989" y="6009701"/>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32" name="Line 115">
            <a:extLst>
              <a:ext uri="{FF2B5EF4-FFF2-40B4-BE49-F238E27FC236}">
                <a16:creationId xmlns:a16="http://schemas.microsoft.com/office/drawing/2014/main" id="{63C54886-9F81-3143-B4B1-0F1E7EA39F39}"/>
              </a:ext>
            </a:extLst>
          </p:cNvPr>
          <p:cNvSpPr>
            <a:spLocks noChangeShapeType="1"/>
          </p:cNvSpPr>
          <p:nvPr/>
        </p:nvSpPr>
        <p:spPr bwMode="auto">
          <a:xfrm>
            <a:off x="6744439" y="6009701"/>
            <a:ext cx="0" cy="56407"/>
          </a:xfrm>
          <a:prstGeom prst="line">
            <a:avLst/>
          </a:prstGeom>
          <a:noFill/>
          <a:ln w="158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nvGrpSpPr>
          <p:cNvPr id="133" name="Group 132">
            <a:extLst>
              <a:ext uri="{FF2B5EF4-FFF2-40B4-BE49-F238E27FC236}">
                <a16:creationId xmlns:a16="http://schemas.microsoft.com/office/drawing/2014/main" id="{3FE75B24-2271-024D-97CB-99A2690BE3A4}"/>
              </a:ext>
            </a:extLst>
          </p:cNvPr>
          <p:cNvGrpSpPr/>
          <p:nvPr/>
        </p:nvGrpSpPr>
        <p:grpSpPr>
          <a:xfrm>
            <a:off x="7006376" y="5998419"/>
            <a:ext cx="91440" cy="81226"/>
            <a:chOff x="6184900" y="6097588"/>
            <a:chExt cx="63500" cy="63500"/>
          </a:xfrm>
          <a:solidFill>
            <a:srgbClr val="002060"/>
          </a:solidFill>
        </p:grpSpPr>
        <p:sp>
          <p:nvSpPr>
            <p:cNvPr id="134" name="Rectangle 116">
              <a:extLst>
                <a:ext uri="{FF2B5EF4-FFF2-40B4-BE49-F238E27FC236}">
                  <a16:creationId xmlns:a16="http://schemas.microsoft.com/office/drawing/2014/main" id="{F1928085-CBD1-5A41-850B-E2DA8BAD7C27}"/>
                </a:ext>
              </a:extLst>
            </p:cNvPr>
            <p:cNvSpPr>
              <a:spLocks noChangeArrowheads="1"/>
            </p:cNvSpPr>
            <p:nvPr/>
          </p:nvSpPr>
          <p:spPr bwMode="auto">
            <a:xfrm>
              <a:off x="6184900" y="6097588"/>
              <a:ext cx="63500" cy="6350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sp>
          <p:nvSpPr>
            <p:cNvPr id="135" name="Rectangle 117">
              <a:extLst>
                <a:ext uri="{FF2B5EF4-FFF2-40B4-BE49-F238E27FC236}">
                  <a16:creationId xmlns:a16="http://schemas.microsoft.com/office/drawing/2014/main" id="{3FAA6381-7C94-2248-96CF-C25B8E71F6BE}"/>
                </a:ext>
              </a:extLst>
            </p:cNvPr>
            <p:cNvSpPr>
              <a:spLocks noChangeArrowheads="1"/>
            </p:cNvSpPr>
            <p:nvPr/>
          </p:nvSpPr>
          <p:spPr bwMode="auto">
            <a:xfrm>
              <a:off x="6184900" y="6097588"/>
              <a:ext cx="63500" cy="63500"/>
            </a:xfrm>
            <a:prstGeom prst="rect">
              <a:avLst/>
            </a:prstGeom>
            <a:grpFill/>
            <a:ln w="1588" cap="flat">
              <a:solidFill>
                <a:srgbClr val="00206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3200" dirty="0">
                <a:latin typeface="Calibri" panose="020F0502020204030204" pitchFamily="34" charset="0"/>
              </a:endParaRPr>
            </a:p>
          </p:txBody>
        </p:sp>
      </p:grpSp>
      <p:sp>
        <p:nvSpPr>
          <p:cNvPr id="136" name="Rectangle 118">
            <a:extLst>
              <a:ext uri="{FF2B5EF4-FFF2-40B4-BE49-F238E27FC236}">
                <a16:creationId xmlns:a16="http://schemas.microsoft.com/office/drawing/2014/main" id="{98600A5C-28C8-D94B-9174-09F8828E4976}"/>
              </a:ext>
            </a:extLst>
          </p:cNvPr>
          <p:cNvSpPr>
            <a:spLocks noChangeArrowheads="1"/>
          </p:cNvSpPr>
          <p:nvPr/>
        </p:nvSpPr>
        <p:spPr bwMode="auto">
          <a:xfrm>
            <a:off x="3500899" y="5613442"/>
            <a:ext cx="16228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Site of Primary Tumor</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37" name="Rectangle 119">
            <a:extLst>
              <a:ext uri="{FF2B5EF4-FFF2-40B4-BE49-F238E27FC236}">
                <a16:creationId xmlns:a16="http://schemas.microsoft.com/office/drawing/2014/main" id="{368C3F2C-F06D-8D4B-B236-F0D394DEE1AC}"/>
              </a:ext>
            </a:extLst>
          </p:cNvPr>
          <p:cNvSpPr>
            <a:spLocks noChangeArrowheads="1"/>
          </p:cNvSpPr>
          <p:nvPr/>
        </p:nvSpPr>
        <p:spPr bwMode="auto">
          <a:xfrm>
            <a:off x="3607262" y="5781253"/>
            <a:ext cx="3782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Right</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38" name="Rectangle 120">
            <a:extLst>
              <a:ext uri="{FF2B5EF4-FFF2-40B4-BE49-F238E27FC236}">
                <a16:creationId xmlns:a16="http://schemas.microsoft.com/office/drawing/2014/main" id="{C5FAEFDB-AF96-8047-80EF-1E5D10076C4B}"/>
              </a:ext>
            </a:extLst>
          </p:cNvPr>
          <p:cNvSpPr>
            <a:spLocks noChangeArrowheads="1"/>
          </p:cNvSpPr>
          <p:nvPr/>
        </p:nvSpPr>
        <p:spPr bwMode="auto">
          <a:xfrm>
            <a:off x="3607262" y="5975857"/>
            <a:ext cx="27892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Left</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39" name="Rectangle 121">
            <a:extLst>
              <a:ext uri="{FF2B5EF4-FFF2-40B4-BE49-F238E27FC236}">
                <a16:creationId xmlns:a16="http://schemas.microsoft.com/office/drawing/2014/main" id="{FB0CA503-1FB9-0C40-A9A7-BDED0B9A776A}"/>
              </a:ext>
            </a:extLst>
          </p:cNvPr>
          <p:cNvSpPr>
            <a:spLocks noChangeArrowheads="1"/>
          </p:cNvSpPr>
          <p:nvPr/>
        </p:nvSpPr>
        <p:spPr bwMode="auto">
          <a:xfrm>
            <a:off x="3500899" y="5039503"/>
            <a:ext cx="8832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KRAS/NRAS</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40" name="Rectangle 122">
            <a:extLst>
              <a:ext uri="{FF2B5EF4-FFF2-40B4-BE49-F238E27FC236}">
                <a16:creationId xmlns:a16="http://schemas.microsoft.com/office/drawing/2014/main" id="{36FF5C69-BE4B-A046-A0F4-D18ED849C62B}"/>
              </a:ext>
            </a:extLst>
          </p:cNvPr>
          <p:cNvSpPr>
            <a:spLocks noChangeArrowheads="1"/>
          </p:cNvSpPr>
          <p:nvPr/>
        </p:nvSpPr>
        <p:spPr bwMode="auto">
          <a:xfrm>
            <a:off x="3607262" y="5211544"/>
            <a:ext cx="13433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libri" panose="020F0502020204030204" pitchFamily="34" charset="0"/>
              </a:rPr>
              <a:t>KRAS/NRAS </a:t>
            </a:r>
            <a:r>
              <a:rPr kumimoji="0" lang="en-US" altLang="en-US" sz="1400" b="0" i="0" u="none" strike="noStrike" cap="none" normalizeH="0" baseline="0" dirty="0">
                <a:ln>
                  <a:noFill/>
                </a:ln>
                <a:solidFill>
                  <a:srgbClr val="000000"/>
                </a:solidFill>
                <a:effectLst/>
                <a:latin typeface="Calibri" panose="020F0502020204030204" pitchFamily="34" charset="0"/>
              </a:rPr>
              <a:t>all WT</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41" name="Rectangle 123">
            <a:extLst>
              <a:ext uri="{FF2B5EF4-FFF2-40B4-BE49-F238E27FC236}">
                <a16:creationId xmlns:a16="http://schemas.microsoft.com/office/drawing/2014/main" id="{10196AF6-C505-B847-AE7A-1D916C93AF7E}"/>
              </a:ext>
            </a:extLst>
          </p:cNvPr>
          <p:cNvSpPr>
            <a:spLocks noChangeArrowheads="1"/>
          </p:cNvSpPr>
          <p:nvPr/>
        </p:nvSpPr>
        <p:spPr bwMode="auto">
          <a:xfrm>
            <a:off x="3607262" y="5399096"/>
            <a:ext cx="15895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libri" panose="020F0502020204030204" pitchFamily="34" charset="0"/>
              </a:rPr>
              <a:t>KRAS</a:t>
            </a:r>
            <a:r>
              <a:rPr kumimoji="0" lang="en-US" altLang="en-US" sz="1400" b="0" i="0" u="none" strike="noStrike" cap="none" normalizeH="0" baseline="0" dirty="0">
                <a:ln>
                  <a:noFill/>
                </a:ln>
                <a:solidFill>
                  <a:srgbClr val="000000"/>
                </a:solidFill>
                <a:effectLst/>
                <a:latin typeface="Calibri" panose="020F0502020204030204" pitchFamily="34" charset="0"/>
              </a:rPr>
              <a:t> or </a:t>
            </a:r>
            <a:r>
              <a:rPr kumimoji="0" lang="en-US" altLang="en-US" sz="1400" b="0" i="1" u="none" strike="noStrike" cap="none" normalizeH="0" baseline="0" dirty="0">
                <a:ln>
                  <a:noFill/>
                </a:ln>
                <a:solidFill>
                  <a:srgbClr val="000000"/>
                </a:solidFill>
                <a:effectLst/>
                <a:latin typeface="Calibri" panose="020F0502020204030204" pitchFamily="34" charset="0"/>
              </a:rPr>
              <a:t>NRAS</a:t>
            </a:r>
            <a:r>
              <a:rPr kumimoji="0" lang="en-US" altLang="en-US" sz="1400" b="0" i="0" u="none" strike="noStrike" cap="none" normalizeH="0" baseline="0" dirty="0">
                <a:ln>
                  <a:noFill/>
                </a:ln>
                <a:solidFill>
                  <a:srgbClr val="000000"/>
                </a:solidFill>
                <a:effectLst/>
                <a:latin typeface="Calibri" panose="020F0502020204030204" pitchFamily="34" charset="0"/>
              </a:rPr>
              <a:t> mutant</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42" name="Rectangle 124">
            <a:extLst>
              <a:ext uri="{FF2B5EF4-FFF2-40B4-BE49-F238E27FC236}">
                <a16:creationId xmlns:a16="http://schemas.microsoft.com/office/drawing/2014/main" id="{3E80498E-F932-904A-A96B-6A4E846AA34D}"/>
              </a:ext>
            </a:extLst>
          </p:cNvPr>
          <p:cNvSpPr>
            <a:spLocks noChangeArrowheads="1"/>
          </p:cNvSpPr>
          <p:nvPr/>
        </p:nvSpPr>
        <p:spPr bwMode="auto">
          <a:xfrm>
            <a:off x="3500899" y="4481076"/>
            <a:ext cx="39273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BRAF</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43" name="Rectangle 125">
            <a:extLst>
              <a:ext uri="{FF2B5EF4-FFF2-40B4-BE49-F238E27FC236}">
                <a16:creationId xmlns:a16="http://schemas.microsoft.com/office/drawing/2014/main" id="{3329C8D5-9B5F-954F-A980-6D6038F51A01}"/>
              </a:ext>
            </a:extLst>
          </p:cNvPr>
          <p:cNvSpPr>
            <a:spLocks noChangeArrowheads="1"/>
          </p:cNvSpPr>
          <p:nvPr/>
        </p:nvSpPr>
        <p:spPr bwMode="auto">
          <a:xfrm>
            <a:off x="3607262" y="4644655"/>
            <a:ext cx="67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libri" panose="020F0502020204030204" pitchFamily="34" charset="0"/>
              </a:rPr>
              <a:t>BRAF</a:t>
            </a:r>
            <a:r>
              <a:rPr kumimoji="0" lang="en-US" altLang="en-US" sz="1400" b="0" i="0" u="none" strike="noStrike" cap="none" normalizeH="0" baseline="0" dirty="0">
                <a:ln>
                  <a:noFill/>
                </a:ln>
                <a:solidFill>
                  <a:srgbClr val="000000"/>
                </a:solidFill>
                <a:effectLst/>
                <a:latin typeface="Calibri" panose="020F0502020204030204" pitchFamily="34" charset="0"/>
              </a:rPr>
              <a:t> WT</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44" name="Rectangle 126">
            <a:extLst>
              <a:ext uri="{FF2B5EF4-FFF2-40B4-BE49-F238E27FC236}">
                <a16:creationId xmlns:a16="http://schemas.microsoft.com/office/drawing/2014/main" id="{264AE104-375B-B64F-854B-63BB076D43A7}"/>
              </a:ext>
            </a:extLst>
          </p:cNvPr>
          <p:cNvSpPr>
            <a:spLocks noChangeArrowheads="1"/>
          </p:cNvSpPr>
          <p:nvPr/>
        </p:nvSpPr>
        <p:spPr bwMode="auto">
          <a:xfrm>
            <a:off x="3607262" y="4835028"/>
            <a:ext cx="8864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libri" panose="020F0502020204030204" pitchFamily="34" charset="0"/>
              </a:rPr>
              <a:t>BRAF</a:t>
            </a:r>
            <a:r>
              <a:rPr kumimoji="0" lang="en-US" altLang="en-US" sz="1400" b="0" i="0" u="none" strike="noStrike" cap="none" normalizeH="0" baseline="0" dirty="0">
                <a:ln>
                  <a:noFill/>
                </a:ln>
                <a:solidFill>
                  <a:srgbClr val="000000"/>
                </a:solidFill>
                <a:effectLst/>
                <a:latin typeface="Calibri" panose="020F0502020204030204" pitchFamily="34" charset="0"/>
              </a:rPr>
              <a:t> V600E</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45" name="Rectangle 127">
            <a:extLst>
              <a:ext uri="{FF2B5EF4-FFF2-40B4-BE49-F238E27FC236}">
                <a16:creationId xmlns:a16="http://schemas.microsoft.com/office/drawing/2014/main" id="{FECE347D-B136-7144-B775-649A25F69D58}"/>
              </a:ext>
            </a:extLst>
          </p:cNvPr>
          <p:cNvSpPr>
            <a:spLocks noChangeArrowheads="1"/>
          </p:cNvSpPr>
          <p:nvPr/>
        </p:nvSpPr>
        <p:spPr bwMode="auto">
          <a:xfrm>
            <a:off x="3500899" y="3897265"/>
            <a:ext cx="4067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Stage</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46" name="Rectangle 128">
            <a:extLst>
              <a:ext uri="{FF2B5EF4-FFF2-40B4-BE49-F238E27FC236}">
                <a16:creationId xmlns:a16="http://schemas.microsoft.com/office/drawing/2014/main" id="{562277FC-5E3A-2F43-B29C-F95EFFCD2827}"/>
              </a:ext>
            </a:extLst>
          </p:cNvPr>
          <p:cNvSpPr>
            <a:spLocks noChangeArrowheads="1"/>
          </p:cNvSpPr>
          <p:nvPr/>
        </p:nvSpPr>
        <p:spPr bwMode="auto">
          <a:xfrm>
            <a:off x="3607262" y="4070715"/>
            <a:ext cx="18158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Recurrent metachronous</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47" name="Rectangle 129">
            <a:extLst>
              <a:ext uri="{FF2B5EF4-FFF2-40B4-BE49-F238E27FC236}">
                <a16:creationId xmlns:a16="http://schemas.microsoft.com/office/drawing/2014/main" id="{023C68CE-3938-AF4A-A501-FFBCD237FA8A}"/>
              </a:ext>
            </a:extLst>
          </p:cNvPr>
          <p:cNvSpPr>
            <a:spLocks noChangeArrowheads="1"/>
          </p:cNvSpPr>
          <p:nvPr/>
        </p:nvSpPr>
        <p:spPr bwMode="auto">
          <a:xfrm>
            <a:off x="3607262" y="4268139"/>
            <a:ext cx="12478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Newly diagnosed</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48" name="Rectangle 130">
            <a:extLst>
              <a:ext uri="{FF2B5EF4-FFF2-40B4-BE49-F238E27FC236}">
                <a16:creationId xmlns:a16="http://schemas.microsoft.com/office/drawing/2014/main" id="{E0E44E22-598B-464F-84F6-B759F6BC7AB7}"/>
              </a:ext>
            </a:extLst>
          </p:cNvPr>
          <p:cNvSpPr>
            <a:spLocks noChangeArrowheads="1"/>
          </p:cNvSpPr>
          <p:nvPr/>
        </p:nvSpPr>
        <p:spPr bwMode="auto">
          <a:xfrm>
            <a:off x="3607262" y="3706891"/>
            <a:ext cx="10292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Rest of  World</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49" name="Rectangle 131">
            <a:extLst>
              <a:ext uri="{FF2B5EF4-FFF2-40B4-BE49-F238E27FC236}">
                <a16:creationId xmlns:a16="http://schemas.microsoft.com/office/drawing/2014/main" id="{B4B48DCD-21F8-814E-A677-92F854769680}"/>
              </a:ext>
            </a:extLst>
          </p:cNvPr>
          <p:cNvSpPr>
            <a:spLocks noChangeArrowheads="1"/>
          </p:cNvSpPr>
          <p:nvPr/>
        </p:nvSpPr>
        <p:spPr bwMode="auto">
          <a:xfrm>
            <a:off x="3500899" y="3148464"/>
            <a:ext cx="14360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Geographic  Region</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50" name="Rectangle 132">
            <a:extLst>
              <a:ext uri="{FF2B5EF4-FFF2-40B4-BE49-F238E27FC236}">
                <a16:creationId xmlns:a16="http://schemas.microsoft.com/office/drawing/2014/main" id="{3B3B1FD8-2271-F146-94B2-7544420D92B7}"/>
              </a:ext>
            </a:extLst>
          </p:cNvPr>
          <p:cNvSpPr>
            <a:spLocks noChangeArrowheads="1"/>
          </p:cNvSpPr>
          <p:nvPr/>
        </p:nvSpPr>
        <p:spPr bwMode="auto">
          <a:xfrm>
            <a:off x="3607262" y="3319095"/>
            <a:ext cx="3029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Asia</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51" name="Rectangle 133">
            <a:extLst>
              <a:ext uri="{FF2B5EF4-FFF2-40B4-BE49-F238E27FC236}">
                <a16:creationId xmlns:a16="http://schemas.microsoft.com/office/drawing/2014/main" id="{EE469859-9103-F743-BDFE-5F69B068C131}"/>
              </a:ext>
            </a:extLst>
          </p:cNvPr>
          <p:cNvSpPr>
            <a:spLocks noChangeArrowheads="1"/>
          </p:cNvSpPr>
          <p:nvPr/>
        </p:nvSpPr>
        <p:spPr bwMode="auto">
          <a:xfrm>
            <a:off x="3607262" y="3501006"/>
            <a:ext cx="154734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W Europe/N America</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52" name="Rectangle 134">
            <a:extLst>
              <a:ext uri="{FF2B5EF4-FFF2-40B4-BE49-F238E27FC236}">
                <a16:creationId xmlns:a16="http://schemas.microsoft.com/office/drawing/2014/main" id="{B42D9823-4164-5D40-985E-DC3F6A7B75CE}"/>
              </a:ext>
            </a:extLst>
          </p:cNvPr>
          <p:cNvSpPr>
            <a:spLocks noChangeArrowheads="1"/>
          </p:cNvSpPr>
          <p:nvPr/>
        </p:nvSpPr>
        <p:spPr bwMode="auto">
          <a:xfrm>
            <a:off x="3500899" y="2023148"/>
            <a:ext cx="2536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Sex</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53" name="Rectangle 135">
            <a:extLst>
              <a:ext uri="{FF2B5EF4-FFF2-40B4-BE49-F238E27FC236}">
                <a16:creationId xmlns:a16="http://schemas.microsoft.com/office/drawing/2014/main" id="{A6441202-D7BE-9349-B243-7FF24876E6CC}"/>
              </a:ext>
            </a:extLst>
          </p:cNvPr>
          <p:cNvSpPr>
            <a:spLocks noChangeArrowheads="1"/>
          </p:cNvSpPr>
          <p:nvPr/>
        </p:nvSpPr>
        <p:spPr bwMode="auto">
          <a:xfrm>
            <a:off x="3607262" y="2185318"/>
            <a:ext cx="3718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Male</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54" name="Rectangle 136">
            <a:extLst>
              <a:ext uri="{FF2B5EF4-FFF2-40B4-BE49-F238E27FC236}">
                <a16:creationId xmlns:a16="http://schemas.microsoft.com/office/drawing/2014/main" id="{A4B2430C-428B-754C-9518-29B642976D5D}"/>
              </a:ext>
            </a:extLst>
          </p:cNvPr>
          <p:cNvSpPr>
            <a:spLocks noChangeArrowheads="1"/>
          </p:cNvSpPr>
          <p:nvPr/>
        </p:nvSpPr>
        <p:spPr bwMode="auto">
          <a:xfrm>
            <a:off x="3607262" y="2374281"/>
            <a:ext cx="5295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Female</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55" name="Rectangle 137">
            <a:extLst>
              <a:ext uri="{FF2B5EF4-FFF2-40B4-BE49-F238E27FC236}">
                <a16:creationId xmlns:a16="http://schemas.microsoft.com/office/drawing/2014/main" id="{6ED0EECD-41F0-454D-9986-DD0C63FA0E27}"/>
              </a:ext>
            </a:extLst>
          </p:cNvPr>
          <p:cNvSpPr>
            <a:spLocks noChangeArrowheads="1"/>
          </p:cNvSpPr>
          <p:nvPr/>
        </p:nvSpPr>
        <p:spPr bwMode="auto">
          <a:xfrm>
            <a:off x="3500899" y="1450618"/>
            <a:ext cx="2818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Age</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56" name="Rectangle 138">
            <a:extLst>
              <a:ext uri="{FF2B5EF4-FFF2-40B4-BE49-F238E27FC236}">
                <a16:creationId xmlns:a16="http://schemas.microsoft.com/office/drawing/2014/main" id="{E91902E8-9646-A745-A4D8-9408C34652B4}"/>
              </a:ext>
            </a:extLst>
          </p:cNvPr>
          <p:cNvSpPr>
            <a:spLocks noChangeArrowheads="1"/>
          </p:cNvSpPr>
          <p:nvPr/>
        </p:nvSpPr>
        <p:spPr bwMode="auto">
          <a:xfrm>
            <a:off x="3607262" y="1808802"/>
            <a:ext cx="5643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&gt; 70 yrs</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57" name="Rectangle 140">
            <a:extLst>
              <a:ext uri="{FF2B5EF4-FFF2-40B4-BE49-F238E27FC236}">
                <a16:creationId xmlns:a16="http://schemas.microsoft.com/office/drawing/2014/main" id="{4E7B7520-A49D-D74B-82DE-B3DAB637DA43}"/>
              </a:ext>
            </a:extLst>
          </p:cNvPr>
          <p:cNvSpPr>
            <a:spLocks noChangeArrowheads="1"/>
          </p:cNvSpPr>
          <p:nvPr/>
        </p:nvSpPr>
        <p:spPr bwMode="auto">
          <a:xfrm>
            <a:off x="3607262" y="1625479"/>
            <a:ext cx="5643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 70 yrs</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58" name="Rectangle 141">
            <a:extLst>
              <a:ext uri="{FF2B5EF4-FFF2-40B4-BE49-F238E27FC236}">
                <a16:creationId xmlns:a16="http://schemas.microsoft.com/office/drawing/2014/main" id="{A0CBE3C2-46BC-3242-8E01-7998572B1F2D}"/>
              </a:ext>
            </a:extLst>
          </p:cNvPr>
          <p:cNvSpPr>
            <a:spLocks noChangeArrowheads="1"/>
          </p:cNvSpPr>
          <p:nvPr/>
        </p:nvSpPr>
        <p:spPr bwMode="auto">
          <a:xfrm>
            <a:off x="3500899" y="1247554"/>
            <a:ext cx="5329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Overall</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59" name="Rectangle 142">
            <a:extLst>
              <a:ext uri="{FF2B5EF4-FFF2-40B4-BE49-F238E27FC236}">
                <a16:creationId xmlns:a16="http://schemas.microsoft.com/office/drawing/2014/main" id="{BA1808BA-895F-B44F-9CBE-A4F779BA9DCB}"/>
              </a:ext>
            </a:extLst>
          </p:cNvPr>
          <p:cNvSpPr>
            <a:spLocks noChangeArrowheads="1"/>
          </p:cNvSpPr>
          <p:nvPr/>
        </p:nvSpPr>
        <p:spPr bwMode="auto">
          <a:xfrm>
            <a:off x="5249225" y="1060982"/>
            <a:ext cx="13733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Events/Patients, N</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60" name="Rectangle 143">
            <a:extLst>
              <a:ext uri="{FF2B5EF4-FFF2-40B4-BE49-F238E27FC236}">
                <a16:creationId xmlns:a16="http://schemas.microsoft.com/office/drawing/2014/main" id="{030BA9D4-3B0C-B348-A3B0-507272FB4C71}"/>
              </a:ext>
            </a:extLst>
          </p:cNvPr>
          <p:cNvSpPr>
            <a:spLocks noChangeArrowheads="1"/>
          </p:cNvSpPr>
          <p:nvPr/>
        </p:nvSpPr>
        <p:spPr bwMode="auto">
          <a:xfrm>
            <a:off x="5577040" y="1247554"/>
            <a:ext cx="6171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195/307</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61" name="Rectangle 144">
            <a:extLst>
              <a:ext uri="{FF2B5EF4-FFF2-40B4-BE49-F238E27FC236}">
                <a16:creationId xmlns:a16="http://schemas.microsoft.com/office/drawing/2014/main" id="{DFAB1524-2A1A-874C-9486-C39D735DBD93}"/>
              </a:ext>
            </a:extLst>
          </p:cNvPr>
          <p:cNvSpPr>
            <a:spLocks noChangeArrowheads="1"/>
          </p:cNvSpPr>
          <p:nvPr/>
        </p:nvSpPr>
        <p:spPr bwMode="auto">
          <a:xfrm>
            <a:off x="5577040" y="1625479"/>
            <a:ext cx="6171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132/217</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62" name="Rectangle 145">
            <a:extLst>
              <a:ext uri="{FF2B5EF4-FFF2-40B4-BE49-F238E27FC236}">
                <a16:creationId xmlns:a16="http://schemas.microsoft.com/office/drawing/2014/main" id="{7A51AD59-C5D1-2244-B9E0-9470706CCDA0}"/>
              </a:ext>
            </a:extLst>
          </p:cNvPr>
          <p:cNvSpPr>
            <a:spLocks noChangeArrowheads="1"/>
          </p:cNvSpPr>
          <p:nvPr/>
        </p:nvSpPr>
        <p:spPr bwMode="auto">
          <a:xfrm>
            <a:off x="5647572" y="1808802"/>
            <a:ext cx="4344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63/90</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63" name="Rectangle 146">
            <a:extLst>
              <a:ext uri="{FF2B5EF4-FFF2-40B4-BE49-F238E27FC236}">
                <a16:creationId xmlns:a16="http://schemas.microsoft.com/office/drawing/2014/main" id="{5831262D-C04E-3E42-A75D-D8C695222901}"/>
              </a:ext>
            </a:extLst>
          </p:cNvPr>
          <p:cNvSpPr>
            <a:spLocks noChangeArrowheads="1"/>
          </p:cNvSpPr>
          <p:nvPr/>
        </p:nvSpPr>
        <p:spPr bwMode="auto">
          <a:xfrm>
            <a:off x="5612306" y="2185318"/>
            <a:ext cx="5257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91/153</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64" name="Rectangle 147">
            <a:extLst>
              <a:ext uri="{FF2B5EF4-FFF2-40B4-BE49-F238E27FC236}">
                <a16:creationId xmlns:a16="http://schemas.microsoft.com/office/drawing/2014/main" id="{400531A3-A8F7-B448-9DA3-651A40A3662A}"/>
              </a:ext>
            </a:extLst>
          </p:cNvPr>
          <p:cNvSpPr>
            <a:spLocks noChangeArrowheads="1"/>
          </p:cNvSpPr>
          <p:nvPr/>
        </p:nvSpPr>
        <p:spPr bwMode="auto">
          <a:xfrm>
            <a:off x="5577040" y="2374281"/>
            <a:ext cx="6171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104/154</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65" name="Rectangle 148">
            <a:extLst>
              <a:ext uri="{FF2B5EF4-FFF2-40B4-BE49-F238E27FC236}">
                <a16:creationId xmlns:a16="http://schemas.microsoft.com/office/drawing/2014/main" id="{DF3F997C-B561-194C-96AA-60D8472509B3}"/>
              </a:ext>
            </a:extLst>
          </p:cNvPr>
          <p:cNvSpPr>
            <a:spLocks noChangeArrowheads="1"/>
          </p:cNvSpPr>
          <p:nvPr/>
        </p:nvSpPr>
        <p:spPr bwMode="auto">
          <a:xfrm>
            <a:off x="5612306" y="2769128"/>
            <a:ext cx="5257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90/159</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66" name="Rectangle 149">
            <a:extLst>
              <a:ext uri="{FF2B5EF4-FFF2-40B4-BE49-F238E27FC236}">
                <a16:creationId xmlns:a16="http://schemas.microsoft.com/office/drawing/2014/main" id="{C023993F-41BE-A64A-AE79-9C810BE0AB6B}"/>
              </a:ext>
            </a:extLst>
          </p:cNvPr>
          <p:cNvSpPr>
            <a:spLocks noChangeArrowheads="1"/>
          </p:cNvSpPr>
          <p:nvPr/>
        </p:nvSpPr>
        <p:spPr bwMode="auto">
          <a:xfrm>
            <a:off x="5577040" y="2948220"/>
            <a:ext cx="6171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105/148</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67" name="Rectangle 150">
            <a:extLst>
              <a:ext uri="{FF2B5EF4-FFF2-40B4-BE49-F238E27FC236}">
                <a16:creationId xmlns:a16="http://schemas.microsoft.com/office/drawing/2014/main" id="{60367A18-E550-C24C-A542-B67DA750FF4E}"/>
              </a:ext>
            </a:extLst>
          </p:cNvPr>
          <p:cNvSpPr>
            <a:spLocks noChangeArrowheads="1"/>
          </p:cNvSpPr>
          <p:nvPr/>
        </p:nvSpPr>
        <p:spPr bwMode="auto">
          <a:xfrm>
            <a:off x="5647572" y="3319095"/>
            <a:ext cx="4344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28/48</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68" name="Rectangle 151">
            <a:extLst>
              <a:ext uri="{FF2B5EF4-FFF2-40B4-BE49-F238E27FC236}">
                <a16:creationId xmlns:a16="http://schemas.microsoft.com/office/drawing/2014/main" id="{92F31745-E3B7-EA47-9FE6-5BDEEE635BA2}"/>
              </a:ext>
            </a:extLst>
          </p:cNvPr>
          <p:cNvSpPr>
            <a:spLocks noChangeArrowheads="1"/>
          </p:cNvSpPr>
          <p:nvPr/>
        </p:nvSpPr>
        <p:spPr bwMode="auto">
          <a:xfrm>
            <a:off x="5577040" y="3501006"/>
            <a:ext cx="6171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146/222</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69" name="Rectangle 152">
            <a:extLst>
              <a:ext uri="{FF2B5EF4-FFF2-40B4-BE49-F238E27FC236}">
                <a16:creationId xmlns:a16="http://schemas.microsoft.com/office/drawing/2014/main" id="{8DAA2250-4FFA-524D-9791-2EBD71F153E4}"/>
              </a:ext>
            </a:extLst>
          </p:cNvPr>
          <p:cNvSpPr>
            <a:spLocks noChangeArrowheads="1"/>
          </p:cNvSpPr>
          <p:nvPr/>
        </p:nvSpPr>
        <p:spPr bwMode="auto">
          <a:xfrm>
            <a:off x="5647572" y="3699751"/>
            <a:ext cx="4344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21/37</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70" name="Rectangle 153">
            <a:extLst>
              <a:ext uri="{FF2B5EF4-FFF2-40B4-BE49-F238E27FC236}">
                <a16:creationId xmlns:a16="http://schemas.microsoft.com/office/drawing/2014/main" id="{579D5FA7-CC23-F749-A9CC-36286A5DB1E3}"/>
              </a:ext>
            </a:extLst>
          </p:cNvPr>
          <p:cNvSpPr>
            <a:spLocks noChangeArrowheads="1"/>
          </p:cNvSpPr>
          <p:nvPr/>
        </p:nvSpPr>
        <p:spPr bwMode="auto">
          <a:xfrm>
            <a:off x="5612306" y="4077767"/>
            <a:ext cx="5257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87/154</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71" name="Rectangle 154">
            <a:extLst>
              <a:ext uri="{FF2B5EF4-FFF2-40B4-BE49-F238E27FC236}">
                <a16:creationId xmlns:a16="http://schemas.microsoft.com/office/drawing/2014/main" id="{0C5B584C-4E1A-9042-A2E7-0DF61E0B3893}"/>
              </a:ext>
            </a:extLst>
          </p:cNvPr>
          <p:cNvSpPr>
            <a:spLocks noChangeArrowheads="1"/>
          </p:cNvSpPr>
          <p:nvPr/>
        </p:nvSpPr>
        <p:spPr bwMode="auto">
          <a:xfrm>
            <a:off x="5577040" y="4268139"/>
            <a:ext cx="6171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108/153</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72" name="Rectangle 155">
            <a:extLst>
              <a:ext uri="{FF2B5EF4-FFF2-40B4-BE49-F238E27FC236}">
                <a16:creationId xmlns:a16="http://schemas.microsoft.com/office/drawing/2014/main" id="{535DD9EB-F8C6-204B-AE57-8A206A23F585}"/>
              </a:ext>
            </a:extLst>
          </p:cNvPr>
          <p:cNvSpPr>
            <a:spLocks noChangeArrowheads="1"/>
          </p:cNvSpPr>
          <p:nvPr/>
        </p:nvSpPr>
        <p:spPr bwMode="auto">
          <a:xfrm>
            <a:off x="5612306" y="4644655"/>
            <a:ext cx="5257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78/131</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73" name="Rectangle 156">
            <a:extLst>
              <a:ext uri="{FF2B5EF4-FFF2-40B4-BE49-F238E27FC236}">
                <a16:creationId xmlns:a16="http://schemas.microsoft.com/office/drawing/2014/main" id="{525FAEEE-75DA-F14F-8E95-A282C832CC30}"/>
              </a:ext>
            </a:extLst>
          </p:cNvPr>
          <p:cNvSpPr>
            <a:spLocks noChangeArrowheads="1"/>
          </p:cNvSpPr>
          <p:nvPr/>
        </p:nvSpPr>
        <p:spPr bwMode="auto">
          <a:xfrm>
            <a:off x="5647572" y="4835028"/>
            <a:ext cx="4344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51/77</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74" name="Rectangle 157">
            <a:extLst>
              <a:ext uri="{FF2B5EF4-FFF2-40B4-BE49-F238E27FC236}">
                <a16:creationId xmlns:a16="http://schemas.microsoft.com/office/drawing/2014/main" id="{2336A49E-826F-5D42-830D-B5E6EB3AB616}"/>
              </a:ext>
            </a:extLst>
          </p:cNvPr>
          <p:cNvSpPr>
            <a:spLocks noChangeArrowheads="1"/>
          </p:cNvSpPr>
          <p:nvPr/>
        </p:nvSpPr>
        <p:spPr bwMode="auto">
          <a:xfrm>
            <a:off x="5612306" y="5211544"/>
            <a:ext cx="5257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95/151</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75" name="Rectangle 158">
            <a:extLst>
              <a:ext uri="{FF2B5EF4-FFF2-40B4-BE49-F238E27FC236}">
                <a16:creationId xmlns:a16="http://schemas.microsoft.com/office/drawing/2014/main" id="{3B3C6F1C-D92E-864A-B474-B441A3676DC3}"/>
              </a:ext>
            </a:extLst>
          </p:cNvPr>
          <p:cNvSpPr>
            <a:spLocks noChangeArrowheads="1"/>
          </p:cNvSpPr>
          <p:nvPr/>
        </p:nvSpPr>
        <p:spPr bwMode="auto">
          <a:xfrm>
            <a:off x="5647572" y="5399096"/>
            <a:ext cx="4344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51/74</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76" name="Rectangle 159">
            <a:extLst>
              <a:ext uri="{FF2B5EF4-FFF2-40B4-BE49-F238E27FC236}">
                <a16:creationId xmlns:a16="http://schemas.microsoft.com/office/drawing/2014/main" id="{A302704F-D6F1-764D-9E76-C8F5CE78AC11}"/>
              </a:ext>
            </a:extLst>
          </p:cNvPr>
          <p:cNvSpPr>
            <a:spLocks noChangeArrowheads="1"/>
          </p:cNvSpPr>
          <p:nvPr/>
        </p:nvSpPr>
        <p:spPr bwMode="auto">
          <a:xfrm>
            <a:off x="5577040" y="5781253"/>
            <a:ext cx="6171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137/209</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77" name="Rectangle 160">
            <a:extLst>
              <a:ext uri="{FF2B5EF4-FFF2-40B4-BE49-F238E27FC236}">
                <a16:creationId xmlns:a16="http://schemas.microsoft.com/office/drawing/2014/main" id="{E90BEE77-3705-004A-813E-B449D5452AD2}"/>
              </a:ext>
            </a:extLst>
          </p:cNvPr>
          <p:cNvSpPr>
            <a:spLocks noChangeArrowheads="1"/>
          </p:cNvSpPr>
          <p:nvPr/>
        </p:nvSpPr>
        <p:spPr bwMode="auto">
          <a:xfrm>
            <a:off x="5647572" y="5975857"/>
            <a:ext cx="4344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50/88</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78" name="Rectangle 161">
            <a:extLst>
              <a:ext uri="{FF2B5EF4-FFF2-40B4-BE49-F238E27FC236}">
                <a16:creationId xmlns:a16="http://schemas.microsoft.com/office/drawing/2014/main" id="{69AC71ED-20CE-364B-8DF6-A7B1EA4499AE}"/>
              </a:ext>
            </a:extLst>
          </p:cNvPr>
          <p:cNvSpPr>
            <a:spLocks noChangeArrowheads="1"/>
          </p:cNvSpPr>
          <p:nvPr/>
        </p:nvSpPr>
        <p:spPr bwMode="auto">
          <a:xfrm>
            <a:off x="7746151" y="1060982"/>
            <a:ext cx="9040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HR (95%  CI)</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79" name="Rectangle 162">
            <a:extLst>
              <a:ext uri="{FF2B5EF4-FFF2-40B4-BE49-F238E27FC236}">
                <a16:creationId xmlns:a16="http://schemas.microsoft.com/office/drawing/2014/main" id="{EAD5D460-8315-8244-8000-D10D4B4778BD}"/>
              </a:ext>
            </a:extLst>
          </p:cNvPr>
          <p:cNvSpPr>
            <a:spLocks noChangeArrowheads="1"/>
          </p:cNvSpPr>
          <p:nvPr/>
        </p:nvSpPr>
        <p:spPr bwMode="auto">
          <a:xfrm>
            <a:off x="7685826" y="1247554"/>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0.60 (0.45-0.80)</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80" name="Rectangle 163">
            <a:extLst>
              <a:ext uri="{FF2B5EF4-FFF2-40B4-BE49-F238E27FC236}">
                <a16:creationId xmlns:a16="http://schemas.microsoft.com/office/drawing/2014/main" id="{DB7AFCF4-17AB-6645-A5A0-33401292E96B}"/>
              </a:ext>
            </a:extLst>
          </p:cNvPr>
          <p:cNvSpPr>
            <a:spLocks noChangeArrowheads="1"/>
          </p:cNvSpPr>
          <p:nvPr/>
        </p:nvSpPr>
        <p:spPr bwMode="auto">
          <a:xfrm>
            <a:off x="7685826" y="1625479"/>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0.52 (0.37-0.75)</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81" name="Rectangle 164">
            <a:extLst>
              <a:ext uri="{FF2B5EF4-FFF2-40B4-BE49-F238E27FC236}">
                <a16:creationId xmlns:a16="http://schemas.microsoft.com/office/drawing/2014/main" id="{1D54FC48-BB03-4A4A-A2BF-8F8EBD03AB20}"/>
              </a:ext>
            </a:extLst>
          </p:cNvPr>
          <p:cNvSpPr>
            <a:spLocks noChangeArrowheads="1"/>
          </p:cNvSpPr>
          <p:nvPr/>
        </p:nvSpPr>
        <p:spPr bwMode="auto">
          <a:xfrm>
            <a:off x="7685826" y="1808802"/>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0.77 (0.46-1.27)</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82" name="Rectangle 165">
            <a:extLst>
              <a:ext uri="{FF2B5EF4-FFF2-40B4-BE49-F238E27FC236}">
                <a16:creationId xmlns:a16="http://schemas.microsoft.com/office/drawing/2014/main" id="{0C14A0AC-6ACE-B541-B677-05F25D5B6F6D}"/>
              </a:ext>
            </a:extLst>
          </p:cNvPr>
          <p:cNvSpPr>
            <a:spLocks noChangeArrowheads="1"/>
          </p:cNvSpPr>
          <p:nvPr/>
        </p:nvSpPr>
        <p:spPr bwMode="auto">
          <a:xfrm>
            <a:off x="7685826" y="2186727"/>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0.59 (0.38-0.90)</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83" name="Rectangle 166">
            <a:extLst>
              <a:ext uri="{FF2B5EF4-FFF2-40B4-BE49-F238E27FC236}">
                <a16:creationId xmlns:a16="http://schemas.microsoft.com/office/drawing/2014/main" id="{EEE90184-AC3C-4A4A-9581-0A5430F9A588}"/>
              </a:ext>
            </a:extLst>
          </p:cNvPr>
          <p:cNvSpPr>
            <a:spLocks noChangeArrowheads="1"/>
          </p:cNvSpPr>
          <p:nvPr/>
        </p:nvSpPr>
        <p:spPr bwMode="auto">
          <a:xfrm>
            <a:off x="7685826" y="2374281"/>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0.58 (0.39-0.87)</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84" name="Rectangle 167">
            <a:extLst>
              <a:ext uri="{FF2B5EF4-FFF2-40B4-BE49-F238E27FC236}">
                <a16:creationId xmlns:a16="http://schemas.microsoft.com/office/drawing/2014/main" id="{312084E7-BA9E-654E-BE73-3F535F1BF3F8}"/>
              </a:ext>
            </a:extLst>
          </p:cNvPr>
          <p:cNvSpPr>
            <a:spLocks noChangeArrowheads="1"/>
          </p:cNvSpPr>
          <p:nvPr/>
        </p:nvSpPr>
        <p:spPr bwMode="auto">
          <a:xfrm>
            <a:off x="7685826" y="2769128"/>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0.37 (0.24-0.59)</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85" name="Rectangle 168">
            <a:extLst>
              <a:ext uri="{FF2B5EF4-FFF2-40B4-BE49-F238E27FC236}">
                <a16:creationId xmlns:a16="http://schemas.microsoft.com/office/drawing/2014/main" id="{56ECDF2B-91A7-D84D-A5E5-880650AB8FD0}"/>
              </a:ext>
            </a:extLst>
          </p:cNvPr>
          <p:cNvSpPr>
            <a:spLocks noChangeArrowheads="1"/>
          </p:cNvSpPr>
          <p:nvPr/>
        </p:nvSpPr>
        <p:spPr bwMode="auto">
          <a:xfrm>
            <a:off x="7685826" y="2948220"/>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0.84 (0.57-1.24)</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86" name="Rectangle 169">
            <a:extLst>
              <a:ext uri="{FF2B5EF4-FFF2-40B4-BE49-F238E27FC236}">
                <a16:creationId xmlns:a16="http://schemas.microsoft.com/office/drawing/2014/main" id="{9C624407-71F0-8E4E-8956-354FF6D02435}"/>
              </a:ext>
            </a:extLst>
          </p:cNvPr>
          <p:cNvSpPr>
            <a:spLocks noChangeArrowheads="1"/>
          </p:cNvSpPr>
          <p:nvPr/>
        </p:nvSpPr>
        <p:spPr bwMode="auto">
          <a:xfrm>
            <a:off x="7685826" y="3319095"/>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0.65 (0.30-1.41)</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87" name="Rectangle 170">
            <a:extLst>
              <a:ext uri="{FF2B5EF4-FFF2-40B4-BE49-F238E27FC236}">
                <a16:creationId xmlns:a16="http://schemas.microsoft.com/office/drawing/2014/main" id="{E452AD57-05A0-C441-8A24-BE0C6504E35C}"/>
              </a:ext>
            </a:extLst>
          </p:cNvPr>
          <p:cNvSpPr>
            <a:spLocks noChangeArrowheads="1"/>
          </p:cNvSpPr>
          <p:nvPr/>
        </p:nvSpPr>
        <p:spPr bwMode="auto">
          <a:xfrm>
            <a:off x="7685826" y="3501006"/>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0.62 (0.44-0.87)</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88" name="Rectangle 171">
            <a:extLst>
              <a:ext uri="{FF2B5EF4-FFF2-40B4-BE49-F238E27FC236}">
                <a16:creationId xmlns:a16="http://schemas.microsoft.com/office/drawing/2014/main" id="{B97D4804-A409-BC4A-9AEB-76A3C650F710}"/>
              </a:ext>
            </a:extLst>
          </p:cNvPr>
          <p:cNvSpPr>
            <a:spLocks noChangeArrowheads="1"/>
          </p:cNvSpPr>
          <p:nvPr/>
        </p:nvSpPr>
        <p:spPr bwMode="auto">
          <a:xfrm>
            <a:off x="7698526" y="3706891"/>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0.40 (0.16-0.98)</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89" name="Rectangle 172">
            <a:extLst>
              <a:ext uri="{FF2B5EF4-FFF2-40B4-BE49-F238E27FC236}">
                <a16:creationId xmlns:a16="http://schemas.microsoft.com/office/drawing/2014/main" id="{016D1807-01A2-0D42-BE6A-959762976810}"/>
              </a:ext>
            </a:extLst>
          </p:cNvPr>
          <p:cNvSpPr>
            <a:spLocks noChangeArrowheads="1"/>
          </p:cNvSpPr>
          <p:nvPr/>
        </p:nvSpPr>
        <p:spPr bwMode="auto">
          <a:xfrm>
            <a:off x="7685826" y="4077767"/>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0.53 (0.34-0.82)</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90" name="Rectangle 173">
            <a:extLst>
              <a:ext uri="{FF2B5EF4-FFF2-40B4-BE49-F238E27FC236}">
                <a16:creationId xmlns:a16="http://schemas.microsoft.com/office/drawing/2014/main" id="{CDBF2B9C-ED39-6F45-A822-5CD39B49CD52}"/>
              </a:ext>
            </a:extLst>
          </p:cNvPr>
          <p:cNvSpPr>
            <a:spLocks noChangeArrowheads="1"/>
          </p:cNvSpPr>
          <p:nvPr/>
        </p:nvSpPr>
        <p:spPr bwMode="auto">
          <a:xfrm>
            <a:off x="7685826" y="4268139"/>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0.70 (0.47-1.04)</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91" name="Rectangle 174">
            <a:extLst>
              <a:ext uri="{FF2B5EF4-FFF2-40B4-BE49-F238E27FC236}">
                <a16:creationId xmlns:a16="http://schemas.microsoft.com/office/drawing/2014/main" id="{225AFA72-0BF7-1848-B731-ECDDF8935A71}"/>
              </a:ext>
            </a:extLst>
          </p:cNvPr>
          <p:cNvSpPr>
            <a:spLocks noChangeArrowheads="1"/>
          </p:cNvSpPr>
          <p:nvPr/>
        </p:nvSpPr>
        <p:spPr bwMode="auto">
          <a:xfrm>
            <a:off x="7685826" y="4644655"/>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0.50 (0.31-0.80)</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92" name="Rectangle 175">
            <a:extLst>
              <a:ext uri="{FF2B5EF4-FFF2-40B4-BE49-F238E27FC236}">
                <a16:creationId xmlns:a16="http://schemas.microsoft.com/office/drawing/2014/main" id="{946CDCA9-93C6-0C44-AC9A-ED0B2E5816BC}"/>
              </a:ext>
            </a:extLst>
          </p:cNvPr>
          <p:cNvSpPr>
            <a:spLocks noChangeArrowheads="1"/>
          </p:cNvSpPr>
          <p:nvPr/>
        </p:nvSpPr>
        <p:spPr bwMode="auto">
          <a:xfrm>
            <a:off x="7685826" y="4835028"/>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0.48 (0.27-0.86)</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93" name="Rectangle 176">
            <a:extLst>
              <a:ext uri="{FF2B5EF4-FFF2-40B4-BE49-F238E27FC236}">
                <a16:creationId xmlns:a16="http://schemas.microsoft.com/office/drawing/2014/main" id="{A79CAC94-F4D6-3548-BBB2-538D7078B112}"/>
              </a:ext>
            </a:extLst>
          </p:cNvPr>
          <p:cNvSpPr>
            <a:spLocks noChangeArrowheads="1"/>
          </p:cNvSpPr>
          <p:nvPr/>
        </p:nvSpPr>
        <p:spPr bwMode="auto">
          <a:xfrm>
            <a:off x="7685826" y="5211544"/>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0.44 (0.29-0.67)</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94" name="Rectangle 177">
            <a:extLst>
              <a:ext uri="{FF2B5EF4-FFF2-40B4-BE49-F238E27FC236}">
                <a16:creationId xmlns:a16="http://schemas.microsoft.com/office/drawing/2014/main" id="{5D2D2FE9-50C4-5745-ABD9-F240B3736388}"/>
              </a:ext>
            </a:extLst>
          </p:cNvPr>
          <p:cNvSpPr>
            <a:spLocks noChangeArrowheads="1"/>
          </p:cNvSpPr>
          <p:nvPr/>
        </p:nvSpPr>
        <p:spPr bwMode="auto">
          <a:xfrm>
            <a:off x="7685826" y="5399096"/>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1.19 (0.68-2.07)</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95" name="Rectangle 178">
            <a:extLst>
              <a:ext uri="{FF2B5EF4-FFF2-40B4-BE49-F238E27FC236}">
                <a16:creationId xmlns:a16="http://schemas.microsoft.com/office/drawing/2014/main" id="{C86B6167-BCE2-F54F-A352-18CF12B9A4DD}"/>
              </a:ext>
            </a:extLst>
          </p:cNvPr>
          <p:cNvSpPr>
            <a:spLocks noChangeArrowheads="1"/>
          </p:cNvSpPr>
          <p:nvPr/>
        </p:nvSpPr>
        <p:spPr bwMode="auto">
          <a:xfrm>
            <a:off x="7685826" y="5781253"/>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0.54 (0.38-0.77)</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96" name="Rectangle 179">
            <a:extLst>
              <a:ext uri="{FF2B5EF4-FFF2-40B4-BE49-F238E27FC236}">
                <a16:creationId xmlns:a16="http://schemas.microsoft.com/office/drawing/2014/main" id="{8654ED26-2217-B949-A2EE-0C8CFBCBCA49}"/>
              </a:ext>
            </a:extLst>
          </p:cNvPr>
          <p:cNvSpPr>
            <a:spLocks noChangeArrowheads="1"/>
          </p:cNvSpPr>
          <p:nvPr/>
        </p:nvSpPr>
        <p:spPr bwMode="auto">
          <a:xfrm>
            <a:off x="7685826" y="5975857"/>
            <a:ext cx="11605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0.81 (0.46-1.43)</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197" name="Rectangle 180">
            <a:extLst>
              <a:ext uri="{FF2B5EF4-FFF2-40B4-BE49-F238E27FC236}">
                <a16:creationId xmlns:a16="http://schemas.microsoft.com/office/drawing/2014/main" id="{15D6A856-7EDA-6A48-B0C0-833A61513D61}"/>
              </a:ext>
            </a:extLst>
          </p:cNvPr>
          <p:cNvSpPr>
            <a:spLocks noChangeArrowheads="1"/>
          </p:cNvSpPr>
          <p:nvPr/>
        </p:nvSpPr>
        <p:spPr bwMode="auto">
          <a:xfrm>
            <a:off x="6807145" y="6505269"/>
            <a:ext cx="24885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a:ln>
                  <a:noFill/>
                </a:ln>
                <a:solidFill>
                  <a:srgbClr val="000000"/>
                </a:solidFill>
                <a:effectLst/>
                <a:latin typeface="Calibri" panose="020F0502020204030204" pitchFamily="34" charset="0"/>
              </a:rPr>
              <a:t>Favors chemotherapy</a:t>
            </a:r>
            <a:endParaRPr kumimoji="0" lang="en-US" altLang="en-US" sz="1400" i="0" u="none" strike="noStrike" cap="none" normalizeH="0" baseline="0" dirty="0">
              <a:ln>
                <a:noFill/>
              </a:ln>
              <a:solidFill>
                <a:schemeClr val="tx1"/>
              </a:solidFill>
              <a:effectLst/>
              <a:latin typeface="Calibri" panose="020F0502020204030204" pitchFamily="34" charset="0"/>
            </a:endParaRPr>
          </a:p>
        </p:txBody>
      </p:sp>
      <p:sp>
        <p:nvSpPr>
          <p:cNvPr id="198" name="Rectangle 181">
            <a:extLst>
              <a:ext uri="{FF2B5EF4-FFF2-40B4-BE49-F238E27FC236}">
                <a16:creationId xmlns:a16="http://schemas.microsoft.com/office/drawing/2014/main" id="{1B6F1888-B762-2E46-9CCA-851BA9706A65}"/>
              </a:ext>
            </a:extLst>
          </p:cNvPr>
          <p:cNvSpPr>
            <a:spLocks noChangeArrowheads="1"/>
          </p:cNvSpPr>
          <p:nvPr/>
        </p:nvSpPr>
        <p:spPr bwMode="auto">
          <a:xfrm>
            <a:off x="4911907" y="6512540"/>
            <a:ext cx="27032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a:ln>
                  <a:noFill/>
                </a:ln>
                <a:solidFill>
                  <a:srgbClr val="000000"/>
                </a:solidFill>
                <a:effectLst/>
                <a:latin typeface="Calibri" panose="020F0502020204030204" pitchFamily="34" charset="0"/>
              </a:rPr>
              <a:t>Favors pembrolizumab</a:t>
            </a:r>
            <a:endParaRPr kumimoji="0" lang="en-US" altLang="en-US" sz="1400" i="0" u="none" strike="noStrike" cap="none" normalizeH="0" baseline="0" dirty="0">
              <a:ln>
                <a:noFill/>
              </a:ln>
              <a:solidFill>
                <a:schemeClr val="tx1"/>
              </a:solidFill>
              <a:effectLst/>
              <a:latin typeface="Calibri" panose="020F0502020204030204" pitchFamily="34" charset="0"/>
            </a:endParaRPr>
          </a:p>
        </p:txBody>
      </p:sp>
      <p:sp>
        <p:nvSpPr>
          <p:cNvPr id="199" name="Rectangle 184">
            <a:extLst>
              <a:ext uri="{FF2B5EF4-FFF2-40B4-BE49-F238E27FC236}">
                <a16:creationId xmlns:a16="http://schemas.microsoft.com/office/drawing/2014/main" id="{D7D4FD36-B268-AE44-9E10-49A725F6A6C2}"/>
              </a:ext>
            </a:extLst>
          </p:cNvPr>
          <p:cNvSpPr>
            <a:spLocks noChangeArrowheads="1"/>
          </p:cNvSpPr>
          <p:nvPr/>
        </p:nvSpPr>
        <p:spPr bwMode="auto">
          <a:xfrm>
            <a:off x="3500899" y="2614010"/>
            <a:ext cx="63562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ECOG PS</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200" name="Rectangle 185">
            <a:extLst>
              <a:ext uri="{FF2B5EF4-FFF2-40B4-BE49-F238E27FC236}">
                <a16:creationId xmlns:a16="http://schemas.microsoft.com/office/drawing/2014/main" id="{BB7542BB-98A5-714E-B1B7-F4DDAC1F4BB6}"/>
              </a:ext>
            </a:extLst>
          </p:cNvPr>
          <p:cNvSpPr>
            <a:spLocks noChangeArrowheads="1"/>
          </p:cNvSpPr>
          <p:nvPr/>
        </p:nvSpPr>
        <p:spPr bwMode="auto">
          <a:xfrm>
            <a:off x="3607262" y="2769128"/>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0</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sp>
        <p:nvSpPr>
          <p:cNvPr id="201" name="Rectangle 186">
            <a:extLst>
              <a:ext uri="{FF2B5EF4-FFF2-40B4-BE49-F238E27FC236}">
                <a16:creationId xmlns:a16="http://schemas.microsoft.com/office/drawing/2014/main" id="{F3EEE30B-7B83-434A-B4F6-C0CB6D614E6C}"/>
              </a:ext>
            </a:extLst>
          </p:cNvPr>
          <p:cNvSpPr>
            <a:spLocks noChangeArrowheads="1"/>
          </p:cNvSpPr>
          <p:nvPr/>
        </p:nvSpPr>
        <p:spPr bwMode="auto">
          <a:xfrm>
            <a:off x="3607262" y="2948220"/>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alibri" panose="020F0502020204030204" pitchFamily="34" charset="0"/>
              </a:rPr>
              <a:t>1</a:t>
            </a:r>
            <a:endParaRPr kumimoji="0" lang="en-US" altLang="en-US" sz="1400" b="0" i="0" u="none" strike="noStrike" cap="none" normalizeH="0" baseline="0" dirty="0">
              <a:ln>
                <a:noFill/>
              </a:ln>
              <a:solidFill>
                <a:schemeClr val="tx1"/>
              </a:solidFill>
              <a:effectLst/>
              <a:latin typeface="Calibri" panose="020F0502020204030204" pitchFamily="34" charset="0"/>
            </a:endParaRPr>
          </a:p>
        </p:txBody>
      </p:sp>
      <p:cxnSp>
        <p:nvCxnSpPr>
          <p:cNvPr id="202" name="Straight Arrow Connector 201">
            <a:extLst>
              <a:ext uri="{FF2B5EF4-FFF2-40B4-BE49-F238E27FC236}">
                <a16:creationId xmlns:a16="http://schemas.microsoft.com/office/drawing/2014/main" id="{EFAF88D4-4D74-1742-9330-CC2413F17749}"/>
              </a:ext>
            </a:extLst>
          </p:cNvPr>
          <p:cNvCxnSpPr/>
          <p:nvPr/>
        </p:nvCxnSpPr>
        <p:spPr>
          <a:xfrm flipH="1">
            <a:off x="5911980" y="6485104"/>
            <a:ext cx="1196758"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3" name="Straight Arrow Connector 202">
            <a:extLst>
              <a:ext uri="{FF2B5EF4-FFF2-40B4-BE49-F238E27FC236}">
                <a16:creationId xmlns:a16="http://schemas.microsoft.com/office/drawing/2014/main" id="{1D91387A-2F76-694E-8269-9856C6BEEC3E}"/>
              </a:ext>
            </a:extLst>
          </p:cNvPr>
          <p:cNvCxnSpPr/>
          <p:nvPr/>
        </p:nvCxnSpPr>
        <p:spPr>
          <a:xfrm>
            <a:off x="7208708" y="6485104"/>
            <a:ext cx="115071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582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KEYNOTE-177: Duration of Response</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Andre. ASCO 2020. Abstr LBA4. Reproduced with permission.</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Box 7">
            <a:extLst>
              <a:ext uri="{FF2B5EF4-FFF2-40B4-BE49-F238E27FC236}">
                <a16:creationId xmlns:a16="http://schemas.microsoft.com/office/drawing/2014/main" id="{5FDC0BF6-A1C1-44AC-98D0-76BE5ACFF501}"/>
              </a:ext>
            </a:extLst>
          </p:cNvPr>
          <p:cNvSpPr txBox="1"/>
          <p:nvPr/>
        </p:nvSpPr>
        <p:spPr bwMode="auto">
          <a:xfrm rot="16200000">
            <a:off x="-649176" y="3214576"/>
            <a:ext cx="3673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in Response (%)</a:t>
            </a:r>
          </a:p>
        </p:txBody>
      </p:sp>
      <p:sp>
        <p:nvSpPr>
          <p:cNvPr id="16" name="TextBox 15">
            <a:extLst>
              <a:ext uri="{FF2B5EF4-FFF2-40B4-BE49-F238E27FC236}">
                <a16:creationId xmlns:a16="http://schemas.microsoft.com/office/drawing/2014/main" id="{2ACFC8B9-3308-419B-8AE0-002D145D62EB}"/>
              </a:ext>
            </a:extLst>
          </p:cNvPr>
          <p:cNvSpPr txBox="1"/>
          <p:nvPr/>
        </p:nvSpPr>
        <p:spPr bwMode="auto">
          <a:xfrm>
            <a:off x="9134870" y="3013501"/>
            <a:ext cx="27432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Median DoR, Mos (95% CI)</a:t>
            </a:r>
            <a:br>
              <a:rPr lang="en-US" sz="160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NR (2.3+ to 41.4+)</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10.6 (2.8 to 37.5+)</a:t>
            </a:r>
            <a:endParaRPr lang="en-US" sz="1600" dirty="0">
              <a:solidFill>
                <a:schemeClr val="accent3"/>
              </a:solidFill>
              <a:latin typeface="Calibri" panose="020F0502020204030204" pitchFamily="34" charset="0"/>
            </a:endParaRPr>
          </a:p>
        </p:txBody>
      </p:sp>
      <p:sp>
        <p:nvSpPr>
          <p:cNvPr id="17" name="TextBox 16">
            <a:extLst>
              <a:ext uri="{FF2B5EF4-FFF2-40B4-BE49-F238E27FC236}">
                <a16:creationId xmlns:a16="http://schemas.microsoft.com/office/drawing/2014/main" id="{CC66BD3B-678C-4FDB-A997-21718BB07A8B}"/>
              </a:ext>
            </a:extLst>
          </p:cNvPr>
          <p:cNvSpPr txBox="1"/>
          <p:nvPr/>
        </p:nvSpPr>
        <p:spPr bwMode="auto">
          <a:xfrm>
            <a:off x="5910068" y="1403325"/>
            <a:ext cx="25107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 24-mo response duration</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83%</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35%</a:t>
            </a:r>
          </a:p>
        </p:txBody>
      </p:sp>
      <p:cxnSp>
        <p:nvCxnSpPr>
          <p:cNvPr id="142" name="Straight Connector 141">
            <a:extLst>
              <a:ext uri="{FF2B5EF4-FFF2-40B4-BE49-F238E27FC236}">
                <a16:creationId xmlns:a16="http://schemas.microsoft.com/office/drawing/2014/main" id="{0440A55E-AB63-4400-B7A6-A0A204801C6A}"/>
              </a:ext>
            </a:extLst>
          </p:cNvPr>
          <p:cNvCxnSpPr>
            <a:cxnSpLocks/>
          </p:cNvCxnSpPr>
          <p:nvPr/>
        </p:nvCxnSpPr>
        <p:spPr bwMode="auto">
          <a:xfrm flipV="1">
            <a:off x="5921095" y="1500626"/>
            <a:ext cx="0" cy="3606402"/>
          </a:xfrm>
          <a:prstGeom prst="line">
            <a:avLst/>
          </a:prstGeom>
          <a:noFill/>
          <a:ln w="28575" cap="flat" cmpd="sng" algn="ctr">
            <a:solidFill>
              <a:schemeClr val="tx2"/>
            </a:solidFill>
            <a:prstDash val="sysDash"/>
            <a:round/>
            <a:headEnd type="none" w="med" len="med"/>
            <a:tailEnd type="none" w="med" len="med"/>
          </a:ln>
          <a:effectLst/>
        </p:spPr>
      </p:cxnSp>
      <p:cxnSp>
        <p:nvCxnSpPr>
          <p:cNvPr id="143" name="Straight Connector 142">
            <a:extLst>
              <a:ext uri="{FF2B5EF4-FFF2-40B4-BE49-F238E27FC236}">
                <a16:creationId xmlns:a16="http://schemas.microsoft.com/office/drawing/2014/main" id="{01D1A866-71F2-48F5-9A61-890D27D1D9C1}"/>
              </a:ext>
            </a:extLst>
          </p:cNvPr>
          <p:cNvCxnSpPr>
            <a:cxnSpLocks/>
          </p:cNvCxnSpPr>
          <p:nvPr/>
        </p:nvCxnSpPr>
        <p:spPr bwMode="auto">
          <a:xfrm flipV="1">
            <a:off x="1873517" y="3391106"/>
            <a:ext cx="7768682" cy="2660"/>
          </a:xfrm>
          <a:prstGeom prst="line">
            <a:avLst/>
          </a:prstGeom>
          <a:noFill/>
          <a:ln w="28575" cap="flat" cmpd="sng" algn="ctr">
            <a:solidFill>
              <a:schemeClr val="tx2"/>
            </a:solidFill>
            <a:prstDash val="sysDash"/>
            <a:round/>
            <a:headEnd type="none" w="med" len="med"/>
            <a:tailEnd type="none" w="med" len="med"/>
          </a:ln>
          <a:effectLst/>
        </p:spPr>
      </p:cxnSp>
      <p:sp>
        <p:nvSpPr>
          <p:cNvPr id="145" name="TextBox 144">
            <a:extLst>
              <a:ext uri="{FF2B5EF4-FFF2-40B4-BE49-F238E27FC236}">
                <a16:creationId xmlns:a16="http://schemas.microsoft.com/office/drawing/2014/main" id="{FBD9157A-46E0-4324-AC68-6988928796B1}"/>
              </a:ext>
            </a:extLst>
          </p:cNvPr>
          <p:cNvSpPr txBox="1"/>
          <p:nvPr/>
        </p:nvSpPr>
        <p:spPr bwMode="auto">
          <a:xfrm>
            <a:off x="4075888" y="5406470"/>
            <a:ext cx="3673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146" name="TextBox 145">
            <a:extLst>
              <a:ext uri="{FF2B5EF4-FFF2-40B4-BE49-F238E27FC236}">
                <a16:creationId xmlns:a16="http://schemas.microsoft.com/office/drawing/2014/main" id="{F8A1F4FF-06F4-4FF6-92B9-67641913F462}"/>
              </a:ext>
            </a:extLst>
          </p:cNvPr>
          <p:cNvSpPr txBox="1"/>
          <p:nvPr/>
        </p:nvSpPr>
        <p:spPr bwMode="auto">
          <a:xfrm>
            <a:off x="92675" y="5433927"/>
            <a:ext cx="2017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p>
        </p:txBody>
      </p:sp>
      <p:sp>
        <p:nvSpPr>
          <p:cNvPr id="147" name="TextBox 146">
            <a:extLst>
              <a:ext uri="{FF2B5EF4-FFF2-40B4-BE49-F238E27FC236}">
                <a16:creationId xmlns:a16="http://schemas.microsoft.com/office/drawing/2014/main" id="{E7A118F2-9D2E-4D97-B9B2-1AABBD1023F9}"/>
              </a:ext>
            </a:extLst>
          </p:cNvPr>
          <p:cNvSpPr txBox="1"/>
          <p:nvPr/>
        </p:nvSpPr>
        <p:spPr bwMode="auto">
          <a:xfrm>
            <a:off x="1616825" y="5685239"/>
            <a:ext cx="89960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 67          64          57          50           48          41           29          13          6             4            2             0             0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51          48          35          19           13          11            9            5            2             1            0             0             0</a:t>
            </a:r>
          </a:p>
        </p:txBody>
      </p:sp>
      <p:sp>
        <p:nvSpPr>
          <p:cNvPr id="152" name="Freeform: Shape 151">
            <a:extLst>
              <a:ext uri="{FF2B5EF4-FFF2-40B4-BE49-F238E27FC236}">
                <a16:creationId xmlns:a16="http://schemas.microsoft.com/office/drawing/2014/main" id="{9FF36D2C-985F-4852-9030-FC0E505B697C}"/>
              </a:ext>
            </a:extLst>
          </p:cNvPr>
          <p:cNvSpPr/>
          <p:nvPr/>
        </p:nvSpPr>
        <p:spPr bwMode="auto">
          <a:xfrm>
            <a:off x="1867711" y="1682885"/>
            <a:ext cx="8093412" cy="3414409"/>
          </a:xfrm>
          <a:custGeom>
            <a:avLst/>
            <a:gdLst>
              <a:gd name="connsiteX0" fmla="*/ 0 w 8093412"/>
              <a:gd name="connsiteY0" fmla="*/ 0 h 3414409"/>
              <a:gd name="connsiteX1" fmla="*/ 0 w 8093412"/>
              <a:gd name="connsiteY1" fmla="*/ 3414409 h 3414409"/>
              <a:gd name="connsiteX2" fmla="*/ 8093412 w 8093412"/>
              <a:gd name="connsiteY2" fmla="*/ 3414409 h 3414409"/>
            </a:gdLst>
            <a:ahLst/>
            <a:cxnLst>
              <a:cxn ang="0">
                <a:pos x="connsiteX0" y="connsiteY0"/>
              </a:cxn>
              <a:cxn ang="0">
                <a:pos x="connsiteX1" y="connsiteY1"/>
              </a:cxn>
              <a:cxn ang="0">
                <a:pos x="connsiteX2" y="connsiteY2"/>
              </a:cxn>
            </a:cxnLst>
            <a:rect l="l" t="t" r="r" b="b"/>
            <a:pathLst>
              <a:path w="8093412" h="3414409">
                <a:moveTo>
                  <a:pt x="0" y="0"/>
                </a:moveTo>
                <a:lnTo>
                  <a:pt x="0" y="3414409"/>
                </a:lnTo>
                <a:lnTo>
                  <a:pt x="8093412" y="3414409"/>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nvGrpSpPr>
          <p:cNvPr id="153" name="Group 152">
            <a:extLst>
              <a:ext uri="{FF2B5EF4-FFF2-40B4-BE49-F238E27FC236}">
                <a16:creationId xmlns:a16="http://schemas.microsoft.com/office/drawing/2014/main" id="{55D21732-1138-4322-B611-CDF46CA91D7B}"/>
              </a:ext>
            </a:extLst>
          </p:cNvPr>
          <p:cNvGrpSpPr/>
          <p:nvPr/>
        </p:nvGrpSpPr>
        <p:grpSpPr>
          <a:xfrm>
            <a:off x="1777125" y="1687150"/>
            <a:ext cx="90586" cy="3407550"/>
            <a:chOff x="1902376" y="2267632"/>
            <a:chExt cx="84779" cy="3330528"/>
          </a:xfrm>
        </p:grpSpPr>
        <p:cxnSp>
          <p:nvCxnSpPr>
            <p:cNvPr id="154" name="Straight Connector 153">
              <a:extLst>
                <a:ext uri="{FF2B5EF4-FFF2-40B4-BE49-F238E27FC236}">
                  <a16:creationId xmlns:a16="http://schemas.microsoft.com/office/drawing/2014/main" id="{07EBA281-C749-4D7F-B841-C752FE243DAA}"/>
                </a:ext>
              </a:extLst>
            </p:cNvPr>
            <p:cNvCxnSpPr/>
            <p:nvPr/>
          </p:nvCxnSpPr>
          <p:spPr bwMode="auto">
            <a:xfrm>
              <a:off x="1902376" y="2267632"/>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DD5DBEF4-C31B-4504-91A6-4A94B69DD7E1}"/>
                </a:ext>
              </a:extLst>
            </p:cNvPr>
            <p:cNvCxnSpPr/>
            <p:nvPr/>
          </p:nvCxnSpPr>
          <p:spPr bwMode="auto">
            <a:xfrm>
              <a:off x="1902376" y="2933738"/>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C66547C-8E89-4B48-B89E-9E086A3FF26C}"/>
                </a:ext>
              </a:extLst>
            </p:cNvPr>
            <p:cNvCxnSpPr/>
            <p:nvPr/>
          </p:nvCxnSpPr>
          <p:spPr bwMode="auto">
            <a:xfrm>
              <a:off x="1902376" y="3599844"/>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A015B7AD-4264-4CEF-9A0E-C9B6F070A028}"/>
                </a:ext>
              </a:extLst>
            </p:cNvPr>
            <p:cNvCxnSpPr/>
            <p:nvPr/>
          </p:nvCxnSpPr>
          <p:spPr bwMode="auto">
            <a:xfrm>
              <a:off x="1902376" y="4265950"/>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0806D89-4338-40F0-ACA4-7FCD409A395C}"/>
                </a:ext>
              </a:extLst>
            </p:cNvPr>
            <p:cNvCxnSpPr/>
            <p:nvPr/>
          </p:nvCxnSpPr>
          <p:spPr bwMode="auto">
            <a:xfrm>
              <a:off x="1902376" y="4932056"/>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C609131-990B-4451-A881-B4767130CA38}"/>
                </a:ext>
              </a:extLst>
            </p:cNvPr>
            <p:cNvCxnSpPr/>
            <p:nvPr/>
          </p:nvCxnSpPr>
          <p:spPr bwMode="auto">
            <a:xfrm>
              <a:off x="1902376" y="5598160"/>
              <a:ext cx="84779" cy="0"/>
            </a:xfrm>
            <a:prstGeom prst="line">
              <a:avLst/>
            </a:prstGeom>
            <a:noFill/>
            <a:ln w="28575" cap="flat" cmpd="sng" algn="ctr">
              <a:solidFill>
                <a:schemeClr val="bg1"/>
              </a:solidFill>
              <a:prstDash val="solid"/>
              <a:round/>
              <a:headEnd type="none" w="med" len="med"/>
              <a:tailEnd type="none" w="med" len="med"/>
            </a:ln>
            <a:effectLst/>
          </p:spPr>
        </p:cxnSp>
      </p:grpSp>
      <p:sp>
        <p:nvSpPr>
          <p:cNvPr id="160" name="TextBox 159">
            <a:extLst>
              <a:ext uri="{FF2B5EF4-FFF2-40B4-BE49-F238E27FC236}">
                <a16:creationId xmlns:a16="http://schemas.microsoft.com/office/drawing/2014/main" id="{4ADC32A1-1BD6-43B4-915D-AFA76800F9E1}"/>
              </a:ext>
            </a:extLst>
          </p:cNvPr>
          <p:cNvSpPr txBox="1"/>
          <p:nvPr/>
        </p:nvSpPr>
        <p:spPr bwMode="auto">
          <a:xfrm>
            <a:off x="1493765" y="4893864"/>
            <a:ext cx="338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1" name="TextBox 160">
            <a:extLst>
              <a:ext uri="{FF2B5EF4-FFF2-40B4-BE49-F238E27FC236}">
                <a16:creationId xmlns:a16="http://schemas.microsoft.com/office/drawing/2014/main" id="{3618DD6A-2D07-42A6-9688-35140ED635AF}"/>
              </a:ext>
            </a:extLst>
          </p:cNvPr>
          <p:cNvSpPr txBox="1"/>
          <p:nvPr/>
        </p:nvSpPr>
        <p:spPr bwMode="auto">
          <a:xfrm>
            <a:off x="1350681" y="4214905"/>
            <a:ext cx="469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62" name="TextBox 161">
            <a:extLst>
              <a:ext uri="{FF2B5EF4-FFF2-40B4-BE49-F238E27FC236}">
                <a16:creationId xmlns:a16="http://schemas.microsoft.com/office/drawing/2014/main" id="{D8406016-9710-4415-9D0D-DF75AC8CD563}"/>
              </a:ext>
            </a:extLst>
          </p:cNvPr>
          <p:cNvSpPr txBox="1"/>
          <p:nvPr/>
        </p:nvSpPr>
        <p:spPr bwMode="auto">
          <a:xfrm>
            <a:off x="1344688" y="3540785"/>
            <a:ext cx="469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63" name="TextBox 162">
            <a:extLst>
              <a:ext uri="{FF2B5EF4-FFF2-40B4-BE49-F238E27FC236}">
                <a16:creationId xmlns:a16="http://schemas.microsoft.com/office/drawing/2014/main" id="{9E99F8A0-619E-440D-93C4-F535C42066C6}"/>
              </a:ext>
            </a:extLst>
          </p:cNvPr>
          <p:cNvSpPr txBox="1"/>
          <p:nvPr/>
        </p:nvSpPr>
        <p:spPr bwMode="auto">
          <a:xfrm>
            <a:off x="1332900" y="2868532"/>
            <a:ext cx="469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64" name="TextBox 163">
            <a:extLst>
              <a:ext uri="{FF2B5EF4-FFF2-40B4-BE49-F238E27FC236}">
                <a16:creationId xmlns:a16="http://schemas.microsoft.com/office/drawing/2014/main" id="{2CD55A07-E070-4780-8066-509307CE89DE}"/>
              </a:ext>
            </a:extLst>
          </p:cNvPr>
          <p:cNvSpPr txBox="1"/>
          <p:nvPr/>
        </p:nvSpPr>
        <p:spPr bwMode="auto">
          <a:xfrm>
            <a:off x="1358537" y="2170473"/>
            <a:ext cx="469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65" name="TextBox 164">
            <a:extLst>
              <a:ext uri="{FF2B5EF4-FFF2-40B4-BE49-F238E27FC236}">
                <a16:creationId xmlns:a16="http://schemas.microsoft.com/office/drawing/2014/main" id="{E42BB70F-341D-4ADC-BCEB-00259FFE9CDB}"/>
              </a:ext>
            </a:extLst>
          </p:cNvPr>
          <p:cNvSpPr txBox="1"/>
          <p:nvPr/>
        </p:nvSpPr>
        <p:spPr bwMode="auto">
          <a:xfrm>
            <a:off x="1223131" y="1500626"/>
            <a:ext cx="6010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66" name="TextBox 165">
            <a:extLst>
              <a:ext uri="{FF2B5EF4-FFF2-40B4-BE49-F238E27FC236}">
                <a16:creationId xmlns:a16="http://schemas.microsoft.com/office/drawing/2014/main" id="{8B5E50FE-BDD2-4562-8EBA-F3C679263D08}"/>
              </a:ext>
            </a:extLst>
          </p:cNvPr>
          <p:cNvSpPr txBox="1"/>
          <p:nvPr/>
        </p:nvSpPr>
        <p:spPr bwMode="auto">
          <a:xfrm>
            <a:off x="1704271" y="5127817"/>
            <a:ext cx="338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7" name="TextBox 166">
            <a:extLst>
              <a:ext uri="{FF2B5EF4-FFF2-40B4-BE49-F238E27FC236}">
                <a16:creationId xmlns:a16="http://schemas.microsoft.com/office/drawing/2014/main" id="{853324D1-C52B-4802-8CB3-865F7F2C332E}"/>
              </a:ext>
            </a:extLst>
          </p:cNvPr>
          <p:cNvSpPr txBox="1"/>
          <p:nvPr/>
        </p:nvSpPr>
        <p:spPr bwMode="auto">
          <a:xfrm>
            <a:off x="2362675" y="5135980"/>
            <a:ext cx="338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68" name="TextBox 167">
            <a:extLst>
              <a:ext uri="{FF2B5EF4-FFF2-40B4-BE49-F238E27FC236}">
                <a16:creationId xmlns:a16="http://schemas.microsoft.com/office/drawing/2014/main" id="{AE6E3842-F265-4A32-B0C8-62A646B4474C}"/>
              </a:ext>
            </a:extLst>
          </p:cNvPr>
          <p:cNvSpPr txBox="1"/>
          <p:nvPr/>
        </p:nvSpPr>
        <p:spPr bwMode="auto">
          <a:xfrm>
            <a:off x="3050035" y="5127817"/>
            <a:ext cx="338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69" name="TextBox 168">
            <a:extLst>
              <a:ext uri="{FF2B5EF4-FFF2-40B4-BE49-F238E27FC236}">
                <a16:creationId xmlns:a16="http://schemas.microsoft.com/office/drawing/2014/main" id="{CF88BCB6-F334-4523-B218-FE7152C8AF65}"/>
              </a:ext>
            </a:extLst>
          </p:cNvPr>
          <p:cNvSpPr txBox="1"/>
          <p:nvPr/>
        </p:nvSpPr>
        <p:spPr bwMode="auto">
          <a:xfrm>
            <a:off x="3652806" y="5127817"/>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70" name="TextBox 169">
            <a:extLst>
              <a:ext uri="{FF2B5EF4-FFF2-40B4-BE49-F238E27FC236}">
                <a16:creationId xmlns:a16="http://schemas.microsoft.com/office/drawing/2014/main" id="{91C3AA89-BF50-4025-B0CD-BB2CA97F3526}"/>
              </a:ext>
            </a:extLst>
          </p:cNvPr>
          <p:cNvSpPr txBox="1"/>
          <p:nvPr/>
        </p:nvSpPr>
        <p:spPr bwMode="auto">
          <a:xfrm>
            <a:off x="4334222" y="5135980"/>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171" name="TextBox 170">
            <a:extLst>
              <a:ext uri="{FF2B5EF4-FFF2-40B4-BE49-F238E27FC236}">
                <a16:creationId xmlns:a16="http://schemas.microsoft.com/office/drawing/2014/main" id="{2339B645-C45C-4722-B1DD-BF11EA2F4C92}"/>
              </a:ext>
            </a:extLst>
          </p:cNvPr>
          <p:cNvSpPr txBox="1"/>
          <p:nvPr/>
        </p:nvSpPr>
        <p:spPr bwMode="auto">
          <a:xfrm>
            <a:off x="4992311" y="5127817"/>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72" name="TextBox 171">
            <a:extLst>
              <a:ext uri="{FF2B5EF4-FFF2-40B4-BE49-F238E27FC236}">
                <a16:creationId xmlns:a16="http://schemas.microsoft.com/office/drawing/2014/main" id="{42C25B80-5A3C-40CE-BCC7-749DDD861AB3}"/>
              </a:ext>
            </a:extLst>
          </p:cNvPr>
          <p:cNvSpPr txBox="1"/>
          <p:nvPr/>
        </p:nvSpPr>
        <p:spPr bwMode="auto">
          <a:xfrm>
            <a:off x="5701088" y="5127817"/>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73" name="TextBox 172">
            <a:extLst>
              <a:ext uri="{FF2B5EF4-FFF2-40B4-BE49-F238E27FC236}">
                <a16:creationId xmlns:a16="http://schemas.microsoft.com/office/drawing/2014/main" id="{37EA07A5-1C68-4E25-BBAB-484C3E03CC79}"/>
              </a:ext>
            </a:extLst>
          </p:cNvPr>
          <p:cNvSpPr txBox="1"/>
          <p:nvPr/>
        </p:nvSpPr>
        <p:spPr bwMode="auto">
          <a:xfrm>
            <a:off x="6382504" y="5135980"/>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174" name="TextBox 173">
            <a:extLst>
              <a:ext uri="{FF2B5EF4-FFF2-40B4-BE49-F238E27FC236}">
                <a16:creationId xmlns:a16="http://schemas.microsoft.com/office/drawing/2014/main" id="{675870E1-413E-44B3-BA5B-B4286276C51F}"/>
              </a:ext>
            </a:extLst>
          </p:cNvPr>
          <p:cNvSpPr txBox="1"/>
          <p:nvPr/>
        </p:nvSpPr>
        <p:spPr bwMode="auto">
          <a:xfrm>
            <a:off x="7040593" y="5127817"/>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175" name="TextBox 174">
            <a:extLst>
              <a:ext uri="{FF2B5EF4-FFF2-40B4-BE49-F238E27FC236}">
                <a16:creationId xmlns:a16="http://schemas.microsoft.com/office/drawing/2014/main" id="{8C0E0C24-4909-48BD-9587-5A36BCB7B409}"/>
              </a:ext>
            </a:extLst>
          </p:cNvPr>
          <p:cNvSpPr txBox="1"/>
          <p:nvPr/>
        </p:nvSpPr>
        <p:spPr bwMode="auto">
          <a:xfrm>
            <a:off x="7703880" y="5135980"/>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76" name="TextBox 175">
            <a:extLst>
              <a:ext uri="{FF2B5EF4-FFF2-40B4-BE49-F238E27FC236}">
                <a16:creationId xmlns:a16="http://schemas.microsoft.com/office/drawing/2014/main" id="{FF5747DF-6DDA-4E44-BF94-F05B4399C1D1}"/>
              </a:ext>
            </a:extLst>
          </p:cNvPr>
          <p:cNvSpPr txBox="1"/>
          <p:nvPr/>
        </p:nvSpPr>
        <p:spPr bwMode="auto">
          <a:xfrm>
            <a:off x="8396615" y="5135980"/>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77" name="TextBox 176">
            <a:extLst>
              <a:ext uri="{FF2B5EF4-FFF2-40B4-BE49-F238E27FC236}">
                <a16:creationId xmlns:a16="http://schemas.microsoft.com/office/drawing/2014/main" id="{CACE1733-6D76-4D05-8FEC-E7EEB429E9FE}"/>
              </a:ext>
            </a:extLst>
          </p:cNvPr>
          <p:cNvSpPr txBox="1"/>
          <p:nvPr/>
        </p:nvSpPr>
        <p:spPr bwMode="auto">
          <a:xfrm>
            <a:off x="9078031" y="5144143"/>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44</a:t>
            </a:r>
          </a:p>
        </p:txBody>
      </p:sp>
      <p:sp>
        <p:nvSpPr>
          <p:cNvPr id="178" name="TextBox 177">
            <a:extLst>
              <a:ext uri="{FF2B5EF4-FFF2-40B4-BE49-F238E27FC236}">
                <a16:creationId xmlns:a16="http://schemas.microsoft.com/office/drawing/2014/main" id="{E552A41E-3B3A-4867-9334-94FCBAA825D0}"/>
              </a:ext>
            </a:extLst>
          </p:cNvPr>
          <p:cNvSpPr txBox="1"/>
          <p:nvPr/>
        </p:nvSpPr>
        <p:spPr bwMode="auto">
          <a:xfrm>
            <a:off x="9736120" y="5135980"/>
            <a:ext cx="470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grpSp>
        <p:nvGrpSpPr>
          <p:cNvPr id="179" name="Group 178">
            <a:extLst>
              <a:ext uri="{FF2B5EF4-FFF2-40B4-BE49-F238E27FC236}">
                <a16:creationId xmlns:a16="http://schemas.microsoft.com/office/drawing/2014/main" id="{DA986A8C-EA17-4BEF-8E0E-F9BA74167512}"/>
              </a:ext>
            </a:extLst>
          </p:cNvPr>
          <p:cNvGrpSpPr/>
          <p:nvPr/>
        </p:nvGrpSpPr>
        <p:grpSpPr>
          <a:xfrm>
            <a:off x="1867711" y="5088031"/>
            <a:ext cx="8098388" cy="82820"/>
            <a:chOff x="1867711" y="5088031"/>
            <a:chExt cx="8098388" cy="82820"/>
          </a:xfrm>
        </p:grpSpPr>
        <p:grpSp>
          <p:nvGrpSpPr>
            <p:cNvPr id="180" name="Group 179">
              <a:extLst>
                <a:ext uri="{FF2B5EF4-FFF2-40B4-BE49-F238E27FC236}">
                  <a16:creationId xmlns:a16="http://schemas.microsoft.com/office/drawing/2014/main" id="{2AC6A431-A10A-46E1-A0DA-5985FE82B8DA}"/>
                </a:ext>
              </a:extLst>
            </p:cNvPr>
            <p:cNvGrpSpPr/>
            <p:nvPr/>
          </p:nvGrpSpPr>
          <p:grpSpPr>
            <a:xfrm rot="5400000">
              <a:off x="3520451" y="3443311"/>
              <a:ext cx="74799" cy="3380280"/>
              <a:chOff x="1902376" y="2267632"/>
              <a:chExt cx="84779" cy="3330528"/>
            </a:xfrm>
          </p:grpSpPr>
          <p:cxnSp>
            <p:nvCxnSpPr>
              <p:cNvPr id="189" name="Straight Connector 188">
                <a:extLst>
                  <a:ext uri="{FF2B5EF4-FFF2-40B4-BE49-F238E27FC236}">
                    <a16:creationId xmlns:a16="http://schemas.microsoft.com/office/drawing/2014/main" id="{12D58A4E-DADB-42BA-AA9A-AE377950D8E3}"/>
                  </a:ext>
                </a:extLst>
              </p:cNvPr>
              <p:cNvCxnSpPr/>
              <p:nvPr/>
            </p:nvCxnSpPr>
            <p:spPr bwMode="auto">
              <a:xfrm>
                <a:off x="1902376" y="2267632"/>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FDF930E-BE97-43E3-9A1B-0C10D6FBF068}"/>
                  </a:ext>
                </a:extLst>
              </p:cNvPr>
              <p:cNvCxnSpPr/>
              <p:nvPr/>
            </p:nvCxnSpPr>
            <p:spPr bwMode="auto">
              <a:xfrm>
                <a:off x="1902376" y="2933738"/>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B354F08F-DE92-4C39-80BC-5326755FE1F8}"/>
                  </a:ext>
                </a:extLst>
              </p:cNvPr>
              <p:cNvCxnSpPr/>
              <p:nvPr/>
            </p:nvCxnSpPr>
            <p:spPr bwMode="auto">
              <a:xfrm>
                <a:off x="1902376" y="3599844"/>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A651769C-741C-448F-BF32-DDC70C95BB67}"/>
                  </a:ext>
                </a:extLst>
              </p:cNvPr>
              <p:cNvCxnSpPr/>
              <p:nvPr/>
            </p:nvCxnSpPr>
            <p:spPr bwMode="auto">
              <a:xfrm>
                <a:off x="1902376" y="4265950"/>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AA9566B6-7897-4BCA-9C31-69D803AA1498}"/>
                  </a:ext>
                </a:extLst>
              </p:cNvPr>
              <p:cNvCxnSpPr/>
              <p:nvPr/>
            </p:nvCxnSpPr>
            <p:spPr bwMode="auto">
              <a:xfrm>
                <a:off x="1902376" y="4932056"/>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0992F0EC-AA76-497C-B522-9B42B7E3294D}"/>
                  </a:ext>
                </a:extLst>
              </p:cNvPr>
              <p:cNvCxnSpPr/>
              <p:nvPr/>
            </p:nvCxnSpPr>
            <p:spPr bwMode="auto">
              <a:xfrm>
                <a:off x="1902376" y="5598160"/>
                <a:ext cx="847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369CD9A3-F2F6-48B0-94E0-35B87F8118DF}"/>
                </a:ext>
              </a:extLst>
            </p:cNvPr>
            <p:cNvGrpSpPr/>
            <p:nvPr/>
          </p:nvGrpSpPr>
          <p:grpSpPr>
            <a:xfrm rot="5400000">
              <a:off x="7573836" y="3443312"/>
              <a:ext cx="74799" cy="3380280"/>
              <a:chOff x="1902376" y="2267632"/>
              <a:chExt cx="84779" cy="3330528"/>
            </a:xfrm>
          </p:grpSpPr>
          <p:cxnSp>
            <p:nvCxnSpPr>
              <p:cNvPr id="183" name="Straight Connector 182">
                <a:extLst>
                  <a:ext uri="{FF2B5EF4-FFF2-40B4-BE49-F238E27FC236}">
                    <a16:creationId xmlns:a16="http://schemas.microsoft.com/office/drawing/2014/main" id="{5E567365-5A93-4E46-8E8D-0734D079A880}"/>
                  </a:ext>
                </a:extLst>
              </p:cNvPr>
              <p:cNvCxnSpPr/>
              <p:nvPr/>
            </p:nvCxnSpPr>
            <p:spPr bwMode="auto">
              <a:xfrm>
                <a:off x="1902376" y="2267632"/>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3BBCD1CF-F9C4-4321-B276-A04E5EC53D0D}"/>
                  </a:ext>
                </a:extLst>
              </p:cNvPr>
              <p:cNvCxnSpPr/>
              <p:nvPr/>
            </p:nvCxnSpPr>
            <p:spPr bwMode="auto">
              <a:xfrm>
                <a:off x="1902376" y="2933738"/>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B5E51309-0B56-482E-8E2F-14EC74A0C890}"/>
                  </a:ext>
                </a:extLst>
              </p:cNvPr>
              <p:cNvCxnSpPr/>
              <p:nvPr/>
            </p:nvCxnSpPr>
            <p:spPr bwMode="auto">
              <a:xfrm>
                <a:off x="1902376" y="3599844"/>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E98A6AB-16F7-4245-BDD5-40D56FB8D6D9}"/>
                  </a:ext>
                </a:extLst>
              </p:cNvPr>
              <p:cNvCxnSpPr/>
              <p:nvPr/>
            </p:nvCxnSpPr>
            <p:spPr bwMode="auto">
              <a:xfrm>
                <a:off x="1902376" y="4265950"/>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D9D8A5CA-700E-489F-BF8A-B4EC3975C66B}"/>
                  </a:ext>
                </a:extLst>
              </p:cNvPr>
              <p:cNvCxnSpPr/>
              <p:nvPr/>
            </p:nvCxnSpPr>
            <p:spPr bwMode="auto">
              <a:xfrm>
                <a:off x="1902376" y="4932056"/>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A47E6A0-074B-4FDF-9086-C0F33B8DF442}"/>
                  </a:ext>
                </a:extLst>
              </p:cNvPr>
              <p:cNvCxnSpPr/>
              <p:nvPr/>
            </p:nvCxnSpPr>
            <p:spPr bwMode="auto">
              <a:xfrm>
                <a:off x="1902376" y="5598160"/>
                <a:ext cx="84779" cy="0"/>
              </a:xfrm>
              <a:prstGeom prst="line">
                <a:avLst/>
              </a:prstGeom>
              <a:noFill/>
              <a:ln w="28575" cap="flat" cmpd="sng" algn="ctr">
                <a:solidFill>
                  <a:schemeClr val="bg1"/>
                </a:solidFill>
                <a:prstDash val="solid"/>
                <a:round/>
                <a:headEnd type="none" w="med" len="med"/>
                <a:tailEnd type="none" w="med" len="med"/>
              </a:ln>
              <a:effectLst/>
            </p:spPr>
          </p:cxnSp>
        </p:grpSp>
        <p:cxnSp>
          <p:nvCxnSpPr>
            <p:cNvPr id="182" name="Straight Connector 181">
              <a:extLst>
                <a:ext uri="{FF2B5EF4-FFF2-40B4-BE49-F238E27FC236}">
                  <a16:creationId xmlns:a16="http://schemas.microsoft.com/office/drawing/2014/main" id="{67E944E7-75F4-4775-92B9-506834A11BEC}"/>
                </a:ext>
              </a:extLst>
            </p:cNvPr>
            <p:cNvCxnSpPr/>
            <p:nvPr/>
          </p:nvCxnSpPr>
          <p:spPr bwMode="auto">
            <a:xfrm rot="5400000">
              <a:off x="9928699" y="5125431"/>
              <a:ext cx="74799" cy="0"/>
            </a:xfrm>
            <a:prstGeom prst="line">
              <a:avLst/>
            </a:prstGeom>
            <a:noFill/>
            <a:ln w="28575" cap="flat" cmpd="sng" algn="ctr">
              <a:solidFill>
                <a:schemeClr val="bg1"/>
              </a:solidFill>
              <a:prstDash val="solid"/>
              <a:round/>
              <a:headEnd type="none" w="med" len="med"/>
              <a:tailEnd type="none" w="med" len="med"/>
            </a:ln>
            <a:effectLst/>
          </p:spPr>
        </p:cxnSp>
      </p:grpSp>
      <p:cxnSp>
        <p:nvCxnSpPr>
          <p:cNvPr id="197" name="Straight Connector 196">
            <a:extLst>
              <a:ext uri="{FF2B5EF4-FFF2-40B4-BE49-F238E27FC236}">
                <a16:creationId xmlns:a16="http://schemas.microsoft.com/office/drawing/2014/main" id="{ACCD5628-1DAF-4BA8-BB2D-F39A388A459C}"/>
              </a:ext>
            </a:extLst>
          </p:cNvPr>
          <p:cNvCxnSpPr/>
          <p:nvPr/>
        </p:nvCxnSpPr>
        <p:spPr bwMode="auto">
          <a:xfrm>
            <a:off x="2259485" y="1546432"/>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6EABBFA-93BB-4C88-9455-8FD231CA8C7E}"/>
              </a:ext>
            </a:extLst>
          </p:cNvPr>
          <p:cNvCxnSpPr/>
          <p:nvPr/>
        </p:nvCxnSpPr>
        <p:spPr bwMode="auto">
          <a:xfrm>
            <a:off x="2477337" y="1605611"/>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B7E5555-C311-40CF-BDCD-41CA712E2FD9}"/>
              </a:ext>
            </a:extLst>
          </p:cNvPr>
          <p:cNvCxnSpPr/>
          <p:nvPr/>
        </p:nvCxnSpPr>
        <p:spPr bwMode="auto">
          <a:xfrm>
            <a:off x="3393938" y="2931987"/>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BCFEDE7-2A66-4FEB-9974-EC0361E581A0}"/>
              </a:ext>
            </a:extLst>
          </p:cNvPr>
          <p:cNvCxnSpPr/>
          <p:nvPr/>
        </p:nvCxnSpPr>
        <p:spPr bwMode="auto">
          <a:xfrm>
            <a:off x="2908831" y="2022741"/>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72D01041-5F01-4319-B064-99F06279B8F5}"/>
              </a:ext>
            </a:extLst>
          </p:cNvPr>
          <p:cNvCxnSpPr/>
          <p:nvPr/>
        </p:nvCxnSpPr>
        <p:spPr bwMode="auto">
          <a:xfrm>
            <a:off x="4079932" y="3540785"/>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3297184-5D1D-4B9C-B6D0-1BBB9A80B4E9}"/>
              </a:ext>
            </a:extLst>
          </p:cNvPr>
          <p:cNvCxnSpPr/>
          <p:nvPr/>
        </p:nvCxnSpPr>
        <p:spPr bwMode="auto">
          <a:xfrm>
            <a:off x="4434304" y="3540785"/>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516E0DE5-3395-4AAE-BB64-640C99F9D1BB}"/>
              </a:ext>
            </a:extLst>
          </p:cNvPr>
          <p:cNvCxnSpPr/>
          <p:nvPr/>
        </p:nvCxnSpPr>
        <p:spPr bwMode="auto">
          <a:xfrm>
            <a:off x="4355866" y="3540785"/>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33EC628A-2E10-4010-8C7E-8A62A5718539}"/>
              </a:ext>
            </a:extLst>
          </p:cNvPr>
          <p:cNvCxnSpPr/>
          <p:nvPr/>
        </p:nvCxnSpPr>
        <p:spPr bwMode="auto">
          <a:xfrm>
            <a:off x="4498845" y="3543261"/>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4973EF5F-0634-4224-AEB9-C871EC84A0BF}"/>
              </a:ext>
            </a:extLst>
          </p:cNvPr>
          <p:cNvCxnSpPr/>
          <p:nvPr/>
        </p:nvCxnSpPr>
        <p:spPr bwMode="auto">
          <a:xfrm>
            <a:off x="4591135" y="3625731"/>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D78E71C-0EFC-4FE7-9FC2-B5F3D1726337}"/>
              </a:ext>
            </a:extLst>
          </p:cNvPr>
          <p:cNvCxnSpPr/>
          <p:nvPr/>
        </p:nvCxnSpPr>
        <p:spPr bwMode="auto">
          <a:xfrm>
            <a:off x="5268163" y="3753687"/>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1CBBAE5C-CA42-46DE-938B-F9721B30461B}"/>
              </a:ext>
            </a:extLst>
          </p:cNvPr>
          <p:cNvCxnSpPr/>
          <p:nvPr/>
        </p:nvCxnSpPr>
        <p:spPr bwMode="auto">
          <a:xfrm>
            <a:off x="5412649" y="3753687"/>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EB92D4E-96F2-4100-8C28-39BAAFFDA2A8}"/>
              </a:ext>
            </a:extLst>
          </p:cNvPr>
          <p:cNvCxnSpPr/>
          <p:nvPr/>
        </p:nvCxnSpPr>
        <p:spPr bwMode="auto">
          <a:xfrm>
            <a:off x="6185255" y="3894894"/>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BCD8F25-A489-4973-8B64-B2DECBFDE2F1}"/>
              </a:ext>
            </a:extLst>
          </p:cNvPr>
          <p:cNvCxnSpPr/>
          <p:nvPr/>
        </p:nvCxnSpPr>
        <p:spPr bwMode="auto">
          <a:xfrm>
            <a:off x="6225230" y="3894894"/>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89936D5F-A06C-4AF6-867F-CF24F7A8A754}"/>
              </a:ext>
            </a:extLst>
          </p:cNvPr>
          <p:cNvCxnSpPr/>
          <p:nvPr/>
        </p:nvCxnSpPr>
        <p:spPr bwMode="auto">
          <a:xfrm>
            <a:off x="6884985" y="4251839"/>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2591C05E-3957-476E-ABE4-729DAE332110}"/>
              </a:ext>
            </a:extLst>
          </p:cNvPr>
          <p:cNvCxnSpPr/>
          <p:nvPr/>
        </p:nvCxnSpPr>
        <p:spPr bwMode="auto">
          <a:xfrm>
            <a:off x="7122133" y="4249946"/>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F869AC2-42F6-4C42-ADF6-B805230AD54F}"/>
              </a:ext>
            </a:extLst>
          </p:cNvPr>
          <p:cNvCxnSpPr/>
          <p:nvPr/>
        </p:nvCxnSpPr>
        <p:spPr bwMode="auto">
          <a:xfrm>
            <a:off x="7854405" y="4244754"/>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B6CAE014-BC94-48FC-BCF8-79DDDBF6F4DC}"/>
              </a:ext>
            </a:extLst>
          </p:cNvPr>
          <p:cNvCxnSpPr/>
          <p:nvPr/>
        </p:nvCxnSpPr>
        <p:spPr bwMode="auto">
          <a:xfrm>
            <a:off x="8195539" y="4250635"/>
            <a:ext cx="0" cy="147732"/>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EDFE4656-A2C9-4E2E-99E2-DB138F221E32}"/>
              </a:ext>
            </a:extLst>
          </p:cNvPr>
          <p:cNvCxnSpPr/>
          <p:nvPr/>
        </p:nvCxnSpPr>
        <p:spPr bwMode="auto">
          <a:xfrm>
            <a:off x="8924187" y="1718868"/>
            <a:ext cx="271827" cy="0"/>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9D47942C-5E36-43BF-8A05-B6F26212066C}"/>
              </a:ext>
            </a:extLst>
          </p:cNvPr>
          <p:cNvCxnSpPr/>
          <p:nvPr/>
        </p:nvCxnSpPr>
        <p:spPr bwMode="auto">
          <a:xfrm>
            <a:off x="8924187" y="2011437"/>
            <a:ext cx="271827" cy="0"/>
          </a:xfrm>
          <a:prstGeom prst="line">
            <a:avLst/>
          </a:prstGeom>
          <a:noFill/>
          <a:ln w="28575" cap="flat" cmpd="sng" algn="ctr">
            <a:solidFill>
              <a:schemeClr val="accent3"/>
            </a:solidFill>
            <a:prstDash val="solid"/>
            <a:round/>
            <a:headEnd type="none" w="med" len="med"/>
            <a:tailEnd type="none" w="med" len="med"/>
          </a:ln>
          <a:effectLst/>
        </p:spPr>
      </p:cxnSp>
      <p:sp>
        <p:nvSpPr>
          <p:cNvPr id="3" name="Freeform: Shape 2">
            <a:extLst>
              <a:ext uri="{FF2B5EF4-FFF2-40B4-BE49-F238E27FC236}">
                <a16:creationId xmlns:a16="http://schemas.microsoft.com/office/drawing/2014/main" id="{9383D0A2-F917-43E4-935D-35C686C1F207}"/>
              </a:ext>
            </a:extLst>
          </p:cNvPr>
          <p:cNvSpPr/>
          <p:nvPr/>
        </p:nvSpPr>
        <p:spPr bwMode="auto">
          <a:xfrm>
            <a:off x="1879288" y="1694164"/>
            <a:ext cx="6989831" cy="953669"/>
          </a:xfrm>
          <a:custGeom>
            <a:avLst/>
            <a:gdLst>
              <a:gd name="connsiteX0" fmla="*/ 0 w 6989831"/>
              <a:gd name="connsiteY0" fmla="*/ 0 h 953669"/>
              <a:gd name="connsiteX1" fmla="*/ 555372 w 6989831"/>
              <a:gd name="connsiteY1" fmla="*/ 0 h 953669"/>
              <a:gd name="connsiteX2" fmla="*/ 555372 w 6989831"/>
              <a:gd name="connsiteY2" fmla="*/ 39269 h 953669"/>
              <a:gd name="connsiteX3" fmla="*/ 690008 w 6989831"/>
              <a:gd name="connsiteY3" fmla="*/ 39269 h 953669"/>
              <a:gd name="connsiteX4" fmla="*/ 690008 w 6989831"/>
              <a:gd name="connsiteY4" fmla="*/ 95367 h 953669"/>
              <a:gd name="connsiteX5" fmla="*/ 1267819 w 6989831"/>
              <a:gd name="connsiteY5" fmla="*/ 95367 h 953669"/>
              <a:gd name="connsiteX6" fmla="*/ 1267819 w 6989831"/>
              <a:gd name="connsiteY6" fmla="*/ 157075 h 953669"/>
              <a:gd name="connsiteX7" fmla="*/ 1458552 w 6989831"/>
              <a:gd name="connsiteY7" fmla="*/ 157075 h 953669"/>
              <a:gd name="connsiteX8" fmla="*/ 1458552 w 6989831"/>
              <a:gd name="connsiteY8" fmla="*/ 213173 h 953669"/>
              <a:gd name="connsiteX9" fmla="*/ 1458552 w 6989831"/>
              <a:gd name="connsiteY9" fmla="*/ 213173 h 953669"/>
              <a:gd name="connsiteX10" fmla="*/ 1514651 w 6989831"/>
              <a:gd name="connsiteY10" fmla="*/ 213173 h 953669"/>
              <a:gd name="connsiteX11" fmla="*/ 1514651 w 6989831"/>
              <a:gd name="connsiteY11" fmla="*/ 274881 h 953669"/>
              <a:gd name="connsiteX12" fmla="*/ 1733433 w 6989831"/>
              <a:gd name="connsiteY12" fmla="*/ 274881 h 953669"/>
              <a:gd name="connsiteX13" fmla="*/ 1733433 w 6989831"/>
              <a:gd name="connsiteY13" fmla="*/ 448786 h 953669"/>
              <a:gd name="connsiteX14" fmla="*/ 1834410 w 6989831"/>
              <a:gd name="connsiteY14" fmla="*/ 448786 h 953669"/>
              <a:gd name="connsiteX15" fmla="*/ 1834410 w 6989831"/>
              <a:gd name="connsiteY15" fmla="*/ 504884 h 953669"/>
              <a:gd name="connsiteX16" fmla="*/ 3842724 w 6989831"/>
              <a:gd name="connsiteY16" fmla="*/ 504884 h 953669"/>
              <a:gd name="connsiteX17" fmla="*/ 3842724 w 6989831"/>
              <a:gd name="connsiteY17" fmla="*/ 594641 h 953669"/>
              <a:gd name="connsiteX18" fmla="*/ 4145654 w 6989831"/>
              <a:gd name="connsiteY18" fmla="*/ 594641 h 953669"/>
              <a:gd name="connsiteX19" fmla="*/ 4145654 w 6989831"/>
              <a:gd name="connsiteY19" fmla="*/ 690008 h 953669"/>
              <a:gd name="connsiteX20" fmla="*/ 4336388 w 6989831"/>
              <a:gd name="connsiteY20" fmla="*/ 690008 h 953669"/>
              <a:gd name="connsiteX21" fmla="*/ 4336388 w 6989831"/>
              <a:gd name="connsiteY21" fmla="*/ 824643 h 953669"/>
              <a:gd name="connsiteX22" fmla="*/ 4543951 w 6989831"/>
              <a:gd name="connsiteY22" fmla="*/ 824643 h 953669"/>
              <a:gd name="connsiteX23" fmla="*/ 4543951 w 6989831"/>
              <a:gd name="connsiteY23" fmla="*/ 953669 h 953669"/>
              <a:gd name="connsiteX24" fmla="*/ 6989831 w 6989831"/>
              <a:gd name="connsiteY24" fmla="*/ 953669 h 95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89831" h="953669">
                <a:moveTo>
                  <a:pt x="0" y="0"/>
                </a:moveTo>
                <a:lnTo>
                  <a:pt x="555372" y="0"/>
                </a:lnTo>
                <a:lnTo>
                  <a:pt x="555372" y="39269"/>
                </a:lnTo>
                <a:lnTo>
                  <a:pt x="690008" y="39269"/>
                </a:lnTo>
                <a:lnTo>
                  <a:pt x="690008" y="95367"/>
                </a:lnTo>
                <a:lnTo>
                  <a:pt x="1267819" y="95367"/>
                </a:lnTo>
                <a:lnTo>
                  <a:pt x="1267819" y="157075"/>
                </a:lnTo>
                <a:lnTo>
                  <a:pt x="1458552" y="157075"/>
                </a:lnTo>
                <a:lnTo>
                  <a:pt x="1458552" y="213173"/>
                </a:lnTo>
                <a:lnTo>
                  <a:pt x="1458552" y="213173"/>
                </a:lnTo>
                <a:lnTo>
                  <a:pt x="1514651" y="213173"/>
                </a:lnTo>
                <a:lnTo>
                  <a:pt x="1514651" y="274881"/>
                </a:lnTo>
                <a:lnTo>
                  <a:pt x="1733433" y="274881"/>
                </a:lnTo>
                <a:lnTo>
                  <a:pt x="1733433" y="448786"/>
                </a:lnTo>
                <a:lnTo>
                  <a:pt x="1834410" y="448786"/>
                </a:lnTo>
                <a:lnTo>
                  <a:pt x="1834410" y="504884"/>
                </a:lnTo>
                <a:lnTo>
                  <a:pt x="3842724" y="504884"/>
                </a:lnTo>
                <a:lnTo>
                  <a:pt x="3842724" y="594641"/>
                </a:lnTo>
                <a:lnTo>
                  <a:pt x="4145654" y="594641"/>
                </a:lnTo>
                <a:lnTo>
                  <a:pt x="4145654" y="690008"/>
                </a:lnTo>
                <a:lnTo>
                  <a:pt x="4336388" y="690008"/>
                </a:lnTo>
                <a:lnTo>
                  <a:pt x="4336388" y="824643"/>
                </a:lnTo>
                <a:lnTo>
                  <a:pt x="4543951" y="824643"/>
                </a:lnTo>
                <a:lnTo>
                  <a:pt x="4543951" y="953669"/>
                </a:lnTo>
                <a:lnTo>
                  <a:pt x="6989831" y="953669"/>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3" name="Freeform: Shape 12">
            <a:extLst>
              <a:ext uri="{FF2B5EF4-FFF2-40B4-BE49-F238E27FC236}">
                <a16:creationId xmlns:a16="http://schemas.microsoft.com/office/drawing/2014/main" id="{040DAD84-0ECE-4257-9ECD-5592D62A13BB}"/>
              </a:ext>
            </a:extLst>
          </p:cNvPr>
          <p:cNvSpPr/>
          <p:nvPr/>
        </p:nvSpPr>
        <p:spPr bwMode="auto">
          <a:xfrm>
            <a:off x="1873679" y="1688555"/>
            <a:ext cx="6339092" cy="2703931"/>
          </a:xfrm>
          <a:custGeom>
            <a:avLst/>
            <a:gdLst>
              <a:gd name="connsiteX0" fmla="*/ 0 w 6339092"/>
              <a:gd name="connsiteY0" fmla="*/ 0 h 2703931"/>
              <a:gd name="connsiteX1" fmla="*/ 465614 w 6339092"/>
              <a:gd name="connsiteY1" fmla="*/ 0 h 2703931"/>
              <a:gd name="connsiteX2" fmla="*/ 465614 w 6339092"/>
              <a:gd name="connsiteY2" fmla="*/ 72927 h 2703931"/>
              <a:gd name="connsiteX3" fmla="*/ 650738 w 6339092"/>
              <a:gd name="connsiteY3" fmla="*/ 72927 h 2703931"/>
              <a:gd name="connsiteX4" fmla="*/ 650738 w 6339092"/>
              <a:gd name="connsiteY4" fmla="*/ 134635 h 2703931"/>
              <a:gd name="connsiteX5" fmla="*/ 695617 w 6339092"/>
              <a:gd name="connsiteY5" fmla="*/ 134635 h 2703931"/>
              <a:gd name="connsiteX6" fmla="*/ 695617 w 6339092"/>
              <a:gd name="connsiteY6" fmla="*/ 336589 h 2703931"/>
              <a:gd name="connsiteX7" fmla="*/ 875131 w 6339092"/>
              <a:gd name="connsiteY7" fmla="*/ 336589 h 2703931"/>
              <a:gd name="connsiteX8" fmla="*/ 875131 w 6339092"/>
              <a:gd name="connsiteY8" fmla="*/ 415126 h 2703931"/>
              <a:gd name="connsiteX9" fmla="*/ 1009766 w 6339092"/>
              <a:gd name="connsiteY9" fmla="*/ 415126 h 2703931"/>
              <a:gd name="connsiteX10" fmla="*/ 1009766 w 6339092"/>
              <a:gd name="connsiteY10" fmla="*/ 476834 h 2703931"/>
              <a:gd name="connsiteX11" fmla="*/ 1049035 w 6339092"/>
              <a:gd name="connsiteY11" fmla="*/ 476834 h 2703931"/>
              <a:gd name="connsiteX12" fmla="*/ 1049035 w 6339092"/>
              <a:gd name="connsiteY12" fmla="*/ 544152 h 2703931"/>
              <a:gd name="connsiteX13" fmla="*/ 1099523 w 6339092"/>
              <a:gd name="connsiteY13" fmla="*/ 544152 h 2703931"/>
              <a:gd name="connsiteX14" fmla="*/ 1099523 w 6339092"/>
              <a:gd name="connsiteY14" fmla="*/ 628299 h 2703931"/>
              <a:gd name="connsiteX15" fmla="*/ 1099523 w 6339092"/>
              <a:gd name="connsiteY15" fmla="*/ 628299 h 2703931"/>
              <a:gd name="connsiteX16" fmla="*/ 1099523 w 6339092"/>
              <a:gd name="connsiteY16" fmla="*/ 695617 h 2703931"/>
              <a:gd name="connsiteX17" fmla="*/ 1166841 w 6339092"/>
              <a:gd name="connsiteY17" fmla="*/ 695617 h 2703931"/>
              <a:gd name="connsiteX18" fmla="*/ 1166841 w 6339092"/>
              <a:gd name="connsiteY18" fmla="*/ 768544 h 2703931"/>
              <a:gd name="connsiteX19" fmla="*/ 1200500 w 6339092"/>
              <a:gd name="connsiteY19" fmla="*/ 768544 h 2703931"/>
              <a:gd name="connsiteX20" fmla="*/ 1200500 w 6339092"/>
              <a:gd name="connsiteY20" fmla="*/ 835862 h 2703931"/>
              <a:gd name="connsiteX21" fmla="*/ 1374404 w 6339092"/>
              <a:gd name="connsiteY21" fmla="*/ 835862 h 2703931"/>
              <a:gd name="connsiteX22" fmla="*/ 1374404 w 6339092"/>
              <a:gd name="connsiteY22" fmla="*/ 1071474 h 2703931"/>
              <a:gd name="connsiteX23" fmla="*/ 1391234 w 6339092"/>
              <a:gd name="connsiteY23" fmla="*/ 1071474 h 2703931"/>
              <a:gd name="connsiteX24" fmla="*/ 1391234 w 6339092"/>
              <a:gd name="connsiteY24" fmla="*/ 1150012 h 2703931"/>
              <a:gd name="connsiteX25" fmla="*/ 1408063 w 6339092"/>
              <a:gd name="connsiteY25" fmla="*/ 1150012 h 2703931"/>
              <a:gd name="connsiteX26" fmla="*/ 1408063 w 6339092"/>
              <a:gd name="connsiteY26" fmla="*/ 1222939 h 2703931"/>
              <a:gd name="connsiteX27" fmla="*/ 1424893 w 6339092"/>
              <a:gd name="connsiteY27" fmla="*/ 1222939 h 2703931"/>
              <a:gd name="connsiteX28" fmla="*/ 1424893 w 6339092"/>
              <a:gd name="connsiteY28" fmla="*/ 1290257 h 2703931"/>
              <a:gd name="connsiteX29" fmla="*/ 1486601 w 6339092"/>
              <a:gd name="connsiteY29" fmla="*/ 1290257 h 2703931"/>
              <a:gd name="connsiteX30" fmla="*/ 1486601 w 6339092"/>
              <a:gd name="connsiteY30" fmla="*/ 1368795 h 2703931"/>
              <a:gd name="connsiteX31" fmla="*/ 1553919 w 6339092"/>
              <a:gd name="connsiteY31" fmla="*/ 1368795 h 2703931"/>
              <a:gd name="connsiteX32" fmla="*/ 1553919 w 6339092"/>
              <a:gd name="connsiteY32" fmla="*/ 1441722 h 2703931"/>
              <a:gd name="connsiteX33" fmla="*/ 1587577 w 6339092"/>
              <a:gd name="connsiteY33" fmla="*/ 1441722 h 2703931"/>
              <a:gd name="connsiteX34" fmla="*/ 1587577 w 6339092"/>
              <a:gd name="connsiteY34" fmla="*/ 1525870 h 2703931"/>
              <a:gd name="connsiteX35" fmla="*/ 1739042 w 6339092"/>
              <a:gd name="connsiteY35" fmla="*/ 1525870 h 2703931"/>
              <a:gd name="connsiteX36" fmla="*/ 1739042 w 6339092"/>
              <a:gd name="connsiteY36" fmla="*/ 1604407 h 2703931"/>
              <a:gd name="connsiteX37" fmla="*/ 1772701 w 6339092"/>
              <a:gd name="connsiteY37" fmla="*/ 1604407 h 2703931"/>
              <a:gd name="connsiteX38" fmla="*/ 1772701 w 6339092"/>
              <a:gd name="connsiteY38" fmla="*/ 1671725 h 2703931"/>
              <a:gd name="connsiteX39" fmla="*/ 1778311 w 6339092"/>
              <a:gd name="connsiteY39" fmla="*/ 1671725 h 2703931"/>
              <a:gd name="connsiteX40" fmla="*/ 1778311 w 6339092"/>
              <a:gd name="connsiteY40" fmla="*/ 1828800 h 2703931"/>
              <a:gd name="connsiteX41" fmla="*/ 1806360 w 6339092"/>
              <a:gd name="connsiteY41" fmla="*/ 1828800 h 2703931"/>
              <a:gd name="connsiteX42" fmla="*/ 1806360 w 6339092"/>
              <a:gd name="connsiteY42" fmla="*/ 1924166 h 2703931"/>
              <a:gd name="connsiteX43" fmla="*/ 2142949 w 6339092"/>
              <a:gd name="connsiteY43" fmla="*/ 1924166 h 2703931"/>
              <a:gd name="connsiteX44" fmla="*/ 2142949 w 6339092"/>
              <a:gd name="connsiteY44" fmla="*/ 2008314 h 2703931"/>
              <a:gd name="connsiteX45" fmla="*/ 2670272 w 6339092"/>
              <a:gd name="connsiteY45" fmla="*/ 2008314 h 2703931"/>
              <a:gd name="connsiteX46" fmla="*/ 2670272 w 6339092"/>
              <a:gd name="connsiteY46" fmla="*/ 2092461 h 2703931"/>
              <a:gd name="connsiteX47" fmla="*/ 2760029 w 6339092"/>
              <a:gd name="connsiteY47" fmla="*/ 2092461 h 2703931"/>
              <a:gd name="connsiteX48" fmla="*/ 2760029 w 6339092"/>
              <a:gd name="connsiteY48" fmla="*/ 2204657 h 2703931"/>
              <a:gd name="connsiteX49" fmla="*/ 4184922 w 6339092"/>
              <a:gd name="connsiteY49" fmla="*/ 2204657 h 2703931"/>
              <a:gd name="connsiteX50" fmla="*/ 4184922 w 6339092"/>
              <a:gd name="connsiteY50" fmla="*/ 2344903 h 2703931"/>
              <a:gd name="connsiteX51" fmla="*/ 4471023 w 6339092"/>
              <a:gd name="connsiteY51" fmla="*/ 2344903 h 2703931"/>
              <a:gd name="connsiteX52" fmla="*/ 4471023 w 6339092"/>
              <a:gd name="connsiteY52" fmla="*/ 2518807 h 2703931"/>
              <a:gd name="connsiteX53" fmla="*/ 4841271 w 6339092"/>
              <a:gd name="connsiteY53" fmla="*/ 2518807 h 2703931"/>
              <a:gd name="connsiteX54" fmla="*/ 4841271 w 6339092"/>
              <a:gd name="connsiteY54" fmla="*/ 2703931 h 2703931"/>
              <a:gd name="connsiteX55" fmla="*/ 6339092 w 6339092"/>
              <a:gd name="connsiteY55" fmla="*/ 2703931 h 270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339092" h="2703931">
                <a:moveTo>
                  <a:pt x="0" y="0"/>
                </a:moveTo>
                <a:lnTo>
                  <a:pt x="465614" y="0"/>
                </a:lnTo>
                <a:lnTo>
                  <a:pt x="465614" y="72927"/>
                </a:lnTo>
                <a:lnTo>
                  <a:pt x="650738" y="72927"/>
                </a:lnTo>
                <a:lnTo>
                  <a:pt x="650738" y="134635"/>
                </a:lnTo>
                <a:lnTo>
                  <a:pt x="695617" y="134635"/>
                </a:lnTo>
                <a:lnTo>
                  <a:pt x="695617" y="336589"/>
                </a:lnTo>
                <a:lnTo>
                  <a:pt x="875131" y="336589"/>
                </a:lnTo>
                <a:lnTo>
                  <a:pt x="875131" y="415126"/>
                </a:lnTo>
                <a:lnTo>
                  <a:pt x="1009766" y="415126"/>
                </a:lnTo>
                <a:lnTo>
                  <a:pt x="1009766" y="476834"/>
                </a:lnTo>
                <a:lnTo>
                  <a:pt x="1049035" y="476834"/>
                </a:lnTo>
                <a:lnTo>
                  <a:pt x="1049035" y="544152"/>
                </a:lnTo>
                <a:lnTo>
                  <a:pt x="1099523" y="544152"/>
                </a:lnTo>
                <a:lnTo>
                  <a:pt x="1099523" y="628299"/>
                </a:lnTo>
                <a:lnTo>
                  <a:pt x="1099523" y="628299"/>
                </a:lnTo>
                <a:lnTo>
                  <a:pt x="1099523" y="695617"/>
                </a:lnTo>
                <a:lnTo>
                  <a:pt x="1166841" y="695617"/>
                </a:lnTo>
                <a:lnTo>
                  <a:pt x="1166841" y="768544"/>
                </a:lnTo>
                <a:lnTo>
                  <a:pt x="1200500" y="768544"/>
                </a:lnTo>
                <a:lnTo>
                  <a:pt x="1200500" y="835862"/>
                </a:lnTo>
                <a:lnTo>
                  <a:pt x="1374404" y="835862"/>
                </a:lnTo>
                <a:lnTo>
                  <a:pt x="1374404" y="1071474"/>
                </a:lnTo>
                <a:lnTo>
                  <a:pt x="1391234" y="1071474"/>
                </a:lnTo>
                <a:lnTo>
                  <a:pt x="1391234" y="1150012"/>
                </a:lnTo>
                <a:lnTo>
                  <a:pt x="1408063" y="1150012"/>
                </a:lnTo>
                <a:lnTo>
                  <a:pt x="1408063" y="1222939"/>
                </a:lnTo>
                <a:lnTo>
                  <a:pt x="1424893" y="1222939"/>
                </a:lnTo>
                <a:lnTo>
                  <a:pt x="1424893" y="1290257"/>
                </a:lnTo>
                <a:lnTo>
                  <a:pt x="1486601" y="1290257"/>
                </a:lnTo>
                <a:lnTo>
                  <a:pt x="1486601" y="1368795"/>
                </a:lnTo>
                <a:lnTo>
                  <a:pt x="1553919" y="1368795"/>
                </a:lnTo>
                <a:lnTo>
                  <a:pt x="1553919" y="1441722"/>
                </a:lnTo>
                <a:lnTo>
                  <a:pt x="1587577" y="1441722"/>
                </a:lnTo>
                <a:lnTo>
                  <a:pt x="1587577" y="1525870"/>
                </a:lnTo>
                <a:lnTo>
                  <a:pt x="1739042" y="1525870"/>
                </a:lnTo>
                <a:lnTo>
                  <a:pt x="1739042" y="1604407"/>
                </a:lnTo>
                <a:lnTo>
                  <a:pt x="1772701" y="1604407"/>
                </a:lnTo>
                <a:lnTo>
                  <a:pt x="1772701" y="1671725"/>
                </a:lnTo>
                <a:lnTo>
                  <a:pt x="1778311" y="1671725"/>
                </a:lnTo>
                <a:lnTo>
                  <a:pt x="1778311" y="1828800"/>
                </a:lnTo>
                <a:lnTo>
                  <a:pt x="1806360" y="1828800"/>
                </a:lnTo>
                <a:lnTo>
                  <a:pt x="1806360" y="1924166"/>
                </a:lnTo>
                <a:lnTo>
                  <a:pt x="2142949" y="1924166"/>
                </a:lnTo>
                <a:lnTo>
                  <a:pt x="2142949" y="2008314"/>
                </a:lnTo>
                <a:lnTo>
                  <a:pt x="2670272" y="2008314"/>
                </a:lnTo>
                <a:lnTo>
                  <a:pt x="2670272" y="2092461"/>
                </a:lnTo>
                <a:lnTo>
                  <a:pt x="2760029" y="2092461"/>
                </a:lnTo>
                <a:lnTo>
                  <a:pt x="2760029" y="2204657"/>
                </a:lnTo>
                <a:lnTo>
                  <a:pt x="4184922" y="2204657"/>
                </a:lnTo>
                <a:lnTo>
                  <a:pt x="4184922" y="2344903"/>
                </a:lnTo>
                <a:lnTo>
                  <a:pt x="4471023" y="2344903"/>
                </a:lnTo>
                <a:lnTo>
                  <a:pt x="4471023" y="2518807"/>
                </a:lnTo>
                <a:lnTo>
                  <a:pt x="4841271" y="2518807"/>
                </a:lnTo>
                <a:lnTo>
                  <a:pt x="4841271" y="2703931"/>
                </a:lnTo>
                <a:lnTo>
                  <a:pt x="6339092" y="2703931"/>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nvGrpSpPr>
          <p:cNvPr id="267" name="Group 266">
            <a:extLst>
              <a:ext uri="{FF2B5EF4-FFF2-40B4-BE49-F238E27FC236}">
                <a16:creationId xmlns:a16="http://schemas.microsoft.com/office/drawing/2014/main" id="{15F942CA-FEC4-4C1D-BFEA-2CD2460EEB2A}"/>
              </a:ext>
            </a:extLst>
          </p:cNvPr>
          <p:cNvGrpSpPr/>
          <p:nvPr/>
        </p:nvGrpSpPr>
        <p:grpSpPr>
          <a:xfrm>
            <a:off x="2609998" y="1641520"/>
            <a:ext cx="6251022" cy="1015682"/>
            <a:chOff x="2609998" y="1641520"/>
            <a:chExt cx="6251022" cy="1015682"/>
          </a:xfrm>
        </p:grpSpPr>
        <p:cxnSp>
          <p:nvCxnSpPr>
            <p:cNvPr id="224" name="Straight Connector 223">
              <a:extLst>
                <a:ext uri="{FF2B5EF4-FFF2-40B4-BE49-F238E27FC236}">
                  <a16:creationId xmlns:a16="http://schemas.microsoft.com/office/drawing/2014/main" id="{2BD44A41-F5C4-4C8C-B185-8E8160E9F9DC}"/>
                </a:ext>
              </a:extLst>
            </p:cNvPr>
            <p:cNvCxnSpPr/>
            <p:nvPr/>
          </p:nvCxnSpPr>
          <p:spPr bwMode="auto">
            <a:xfrm>
              <a:off x="2609998" y="1642738"/>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8D7591F5-9DBB-494D-AE65-D9AA51A5A594}"/>
                </a:ext>
              </a:extLst>
            </p:cNvPr>
            <p:cNvCxnSpPr/>
            <p:nvPr/>
          </p:nvCxnSpPr>
          <p:spPr bwMode="auto">
            <a:xfrm>
              <a:off x="2735042" y="1646676"/>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31BE5087-D1D1-4BF1-B350-C065C712357D}"/>
                </a:ext>
              </a:extLst>
            </p:cNvPr>
            <p:cNvCxnSpPr/>
            <p:nvPr/>
          </p:nvCxnSpPr>
          <p:spPr bwMode="auto">
            <a:xfrm>
              <a:off x="5374203" y="2059500"/>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FB249528-E9BB-43A1-832C-A1D917B2DFE6}"/>
                </a:ext>
              </a:extLst>
            </p:cNvPr>
            <p:cNvCxnSpPr/>
            <p:nvPr/>
          </p:nvCxnSpPr>
          <p:spPr bwMode="auto">
            <a:xfrm>
              <a:off x="2967824" y="164152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2A13BE33-F237-48A7-9DEE-2905D3CCA2CA}"/>
                </a:ext>
              </a:extLst>
            </p:cNvPr>
            <p:cNvCxnSpPr/>
            <p:nvPr/>
          </p:nvCxnSpPr>
          <p:spPr bwMode="auto">
            <a:xfrm>
              <a:off x="2919653" y="164152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384FEDF0-4A58-4F3D-AA25-9F51515E5DD8}"/>
                </a:ext>
              </a:extLst>
            </p:cNvPr>
            <p:cNvCxnSpPr/>
            <p:nvPr/>
          </p:nvCxnSpPr>
          <p:spPr bwMode="auto">
            <a:xfrm>
              <a:off x="3471285" y="1811929"/>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785DFB5-921A-4A17-8217-F2D509302D77}"/>
                </a:ext>
              </a:extLst>
            </p:cNvPr>
            <p:cNvCxnSpPr/>
            <p:nvPr/>
          </p:nvCxnSpPr>
          <p:spPr bwMode="auto">
            <a:xfrm>
              <a:off x="3086430" y="164152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3CD87E37-E8D1-49A9-A035-B29781F6FDD9}"/>
                </a:ext>
              </a:extLst>
            </p:cNvPr>
            <p:cNvCxnSpPr/>
            <p:nvPr/>
          </p:nvCxnSpPr>
          <p:spPr bwMode="auto">
            <a:xfrm>
              <a:off x="4018519" y="205950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D75EA5FA-66F6-4107-A339-BB435228FC6A}"/>
                </a:ext>
              </a:extLst>
            </p:cNvPr>
            <p:cNvCxnSpPr/>
            <p:nvPr/>
          </p:nvCxnSpPr>
          <p:spPr bwMode="auto">
            <a:xfrm>
              <a:off x="5684258" y="2065110"/>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C2A938D-2D5B-4FA1-A329-21706656AC42}"/>
                </a:ext>
              </a:extLst>
            </p:cNvPr>
            <p:cNvCxnSpPr/>
            <p:nvPr/>
          </p:nvCxnSpPr>
          <p:spPr bwMode="auto">
            <a:xfrm>
              <a:off x="4665633" y="2050769"/>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A3A41865-35F7-4E76-9039-F5FF6CEF9A47}"/>
                </a:ext>
              </a:extLst>
            </p:cNvPr>
            <p:cNvCxnSpPr/>
            <p:nvPr/>
          </p:nvCxnSpPr>
          <p:spPr bwMode="auto">
            <a:xfrm>
              <a:off x="4516664" y="2055768"/>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FC14C28C-CB19-40BF-84AC-59D4A007146E}"/>
                </a:ext>
              </a:extLst>
            </p:cNvPr>
            <p:cNvCxnSpPr/>
            <p:nvPr/>
          </p:nvCxnSpPr>
          <p:spPr bwMode="auto">
            <a:xfrm>
              <a:off x="4709756" y="205389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2FE4896D-DDFF-484C-BDFE-9108EB1F2B5E}"/>
                </a:ext>
              </a:extLst>
            </p:cNvPr>
            <p:cNvCxnSpPr/>
            <p:nvPr/>
          </p:nvCxnSpPr>
          <p:spPr bwMode="auto">
            <a:xfrm>
              <a:off x="4787407" y="2056379"/>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82A155D-A82E-4FAC-A6E1-3DE78BB39696}"/>
                </a:ext>
              </a:extLst>
            </p:cNvPr>
            <p:cNvCxnSpPr/>
            <p:nvPr/>
          </p:nvCxnSpPr>
          <p:spPr bwMode="auto">
            <a:xfrm>
              <a:off x="5160000" y="2064171"/>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80FE2CA-7957-4640-8071-0D2AFBA93CCA}"/>
                </a:ext>
              </a:extLst>
            </p:cNvPr>
            <p:cNvCxnSpPr/>
            <p:nvPr/>
          </p:nvCxnSpPr>
          <p:spPr bwMode="auto">
            <a:xfrm>
              <a:off x="5866360" y="2139827"/>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893D4B5C-E686-46B4-B69A-8CF82043C94F}"/>
                </a:ext>
              </a:extLst>
            </p:cNvPr>
            <p:cNvCxnSpPr/>
            <p:nvPr/>
          </p:nvCxnSpPr>
          <p:spPr bwMode="auto">
            <a:xfrm>
              <a:off x="6561349" y="2500101"/>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3B7E3935-A421-4C0C-AE43-D95029DB5958}"/>
                </a:ext>
              </a:extLst>
            </p:cNvPr>
            <p:cNvCxnSpPr/>
            <p:nvPr/>
          </p:nvCxnSpPr>
          <p:spPr bwMode="auto">
            <a:xfrm>
              <a:off x="6472285" y="250386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2F1BC498-4AE9-4BA6-B1A4-857C4598545C}"/>
                </a:ext>
              </a:extLst>
            </p:cNvPr>
            <p:cNvCxnSpPr/>
            <p:nvPr/>
          </p:nvCxnSpPr>
          <p:spPr bwMode="auto">
            <a:xfrm>
              <a:off x="6686856" y="2495609"/>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DCAB215-EE80-496A-82DA-F9F15B142638}"/>
                </a:ext>
              </a:extLst>
            </p:cNvPr>
            <p:cNvCxnSpPr/>
            <p:nvPr/>
          </p:nvCxnSpPr>
          <p:spPr bwMode="auto">
            <a:xfrm>
              <a:off x="6756384" y="2494408"/>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CF51374-3B88-4735-BFEA-5C0923C52C79}"/>
                </a:ext>
              </a:extLst>
            </p:cNvPr>
            <p:cNvCxnSpPr/>
            <p:nvPr/>
          </p:nvCxnSpPr>
          <p:spPr bwMode="auto">
            <a:xfrm>
              <a:off x="7178901" y="249825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2F9EDAB5-D806-4F39-A92D-454781CAD7BA}"/>
                </a:ext>
              </a:extLst>
            </p:cNvPr>
            <p:cNvCxnSpPr/>
            <p:nvPr/>
          </p:nvCxnSpPr>
          <p:spPr bwMode="auto">
            <a:xfrm>
              <a:off x="6806427" y="2494408"/>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37FE7BE9-84E4-43E0-9A9A-348E5492CA65}"/>
                </a:ext>
              </a:extLst>
            </p:cNvPr>
            <p:cNvCxnSpPr/>
            <p:nvPr/>
          </p:nvCxnSpPr>
          <p:spPr bwMode="auto">
            <a:xfrm>
              <a:off x="7243782" y="2494408"/>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6F2C021B-37EE-4EFE-99B1-8099D6792CBC}"/>
                </a:ext>
              </a:extLst>
            </p:cNvPr>
            <p:cNvCxnSpPr/>
            <p:nvPr/>
          </p:nvCxnSpPr>
          <p:spPr bwMode="auto">
            <a:xfrm>
              <a:off x="7463383" y="250947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C1FEE4C5-C333-4312-A061-5681F1A02662}"/>
                </a:ext>
              </a:extLst>
            </p:cNvPr>
            <p:cNvCxnSpPr/>
            <p:nvPr/>
          </p:nvCxnSpPr>
          <p:spPr bwMode="auto">
            <a:xfrm>
              <a:off x="7876354" y="2503860"/>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753781E5-128B-47F1-8437-78C250B2A29F}"/>
                </a:ext>
              </a:extLst>
            </p:cNvPr>
            <p:cNvCxnSpPr/>
            <p:nvPr/>
          </p:nvCxnSpPr>
          <p:spPr bwMode="auto">
            <a:xfrm>
              <a:off x="8402225" y="2500018"/>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8FAAF299-BF41-4744-8972-A4B07A9B4309}"/>
                </a:ext>
              </a:extLst>
            </p:cNvPr>
            <p:cNvCxnSpPr/>
            <p:nvPr/>
          </p:nvCxnSpPr>
          <p:spPr bwMode="auto">
            <a:xfrm>
              <a:off x="8556687" y="2502129"/>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835A23CC-6BAA-4F92-98F1-D6A5F6A9246C}"/>
                </a:ext>
              </a:extLst>
            </p:cNvPr>
            <p:cNvCxnSpPr/>
            <p:nvPr/>
          </p:nvCxnSpPr>
          <p:spPr bwMode="auto">
            <a:xfrm>
              <a:off x="5757858" y="2138976"/>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A9CBC8ED-5D0C-4689-833C-97B15ACDC406}"/>
                </a:ext>
              </a:extLst>
            </p:cNvPr>
            <p:cNvCxnSpPr/>
            <p:nvPr/>
          </p:nvCxnSpPr>
          <p:spPr bwMode="auto">
            <a:xfrm>
              <a:off x="6154591" y="2249163"/>
              <a:ext cx="0" cy="147732"/>
            </a:xfrm>
            <a:prstGeom prst="line">
              <a:avLst/>
            </a:prstGeom>
            <a:noFill/>
            <a:ln w="7620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F41E980F-BE27-42AF-8E1D-5C49A0C67BF5}"/>
                </a:ext>
              </a:extLst>
            </p:cNvPr>
            <p:cNvCxnSpPr/>
            <p:nvPr/>
          </p:nvCxnSpPr>
          <p:spPr bwMode="auto">
            <a:xfrm>
              <a:off x="5035078" y="2056379"/>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86E447B5-34B9-43E0-A3D2-1843ACE5E001}"/>
                </a:ext>
              </a:extLst>
            </p:cNvPr>
            <p:cNvCxnSpPr/>
            <p:nvPr/>
          </p:nvCxnSpPr>
          <p:spPr bwMode="auto">
            <a:xfrm>
              <a:off x="6068532" y="2249163"/>
              <a:ext cx="0" cy="147732"/>
            </a:xfrm>
            <a:prstGeom prst="line">
              <a:avLst/>
            </a:prstGeom>
            <a:noFill/>
            <a:ln w="5715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7E2CF069-C427-4BB3-A7A5-5B4884FFFDFC}"/>
                </a:ext>
              </a:extLst>
            </p:cNvPr>
            <p:cNvCxnSpPr/>
            <p:nvPr/>
          </p:nvCxnSpPr>
          <p:spPr bwMode="auto">
            <a:xfrm>
              <a:off x="8772678" y="2507739"/>
              <a:ext cx="0" cy="147732"/>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E9BAE748-A7F9-45A9-B1A6-FC88A020E339}"/>
                </a:ext>
              </a:extLst>
            </p:cNvPr>
            <p:cNvCxnSpPr/>
            <p:nvPr/>
          </p:nvCxnSpPr>
          <p:spPr bwMode="auto">
            <a:xfrm>
              <a:off x="8861020" y="2509470"/>
              <a:ext cx="0" cy="147732"/>
            </a:xfrm>
            <a:prstGeom prst="line">
              <a:avLst/>
            </a:prstGeom>
            <a:noFill/>
            <a:ln w="28575" cap="flat" cmpd="sng" algn="ctr">
              <a:solidFill>
                <a:schemeClr val="accent1"/>
              </a:solidFill>
              <a:prstDash val="solid"/>
              <a:round/>
              <a:headEnd type="none" w="med" len="med"/>
              <a:tailEnd type="none" w="med" len="med"/>
            </a:ln>
            <a:effectLst/>
          </p:spPr>
        </p:cxnSp>
      </p:grpSp>
      <p:sp>
        <p:nvSpPr>
          <p:cNvPr id="269" name="TextBox 268">
            <a:extLst>
              <a:ext uri="{FF2B5EF4-FFF2-40B4-BE49-F238E27FC236}">
                <a16:creationId xmlns:a16="http://schemas.microsoft.com/office/drawing/2014/main" id="{427FF10B-871A-4DD0-A9BA-9E14755994DB}"/>
              </a:ext>
            </a:extLst>
          </p:cNvPr>
          <p:cNvSpPr txBox="1"/>
          <p:nvPr/>
        </p:nvSpPr>
        <p:spPr bwMode="auto">
          <a:xfrm>
            <a:off x="9158135" y="1542743"/>
            <a:ext cx="19639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Pembrolizumab</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Chemotherapy</a:t>
            </a:r>
          </a:p>
        </p:txBody>
      </p:sp>
    </p:spTree>
    <p:extLst>
      <p:ext uri="{BB962C8B-B14F-4D97-AF65-F5344CB8AC3E}">
        <p14:creationId xmlns:p14="http://schemas.microsoft.com/office/powerpoint/2010/main" val="3426668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KEYNOTE-177: Safety</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Andre. ASCO 2020. Abstr LBA4.</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3">
            <a:extLst>
              <a:ext uri="{FF2B5EF4-FFF2-40B4-BE49-F238E27FC236}">
                <a16:creationId xmlns:a16="http://schemas.microsoft.com/office/drawing/2014/main" id="{C52B082F-C678-1E46-A8AD-FDEBE518A1F4}"/>
              </a:ext>
            </a:extLst>
          </p:cNvPr>
          <p:cNvGraphicFramePr>
            <a:graphicFrameLocks/>
          </p:cNvGraphicFramePr>
          <p:nvPr>
            <p:extLst>
              <p:ext uri="{D42A27DB-BD31-4B8C-83A1-F6EECF244321}">
                <p14:modId xmlns:p14="http://schemas.microsoft.com/office/powerpoint/2010/main" val="771011846"/>
              </p:ext>
            </p:extLst>
          </p:nvPr>
        </p:nvGraphicFramePr>
        <p:xfrm>
          <a:off x="685800" y="1611013"/>
          <a:ext cx="11075464" cy="3718624"/>
        </p:xfrm>
        <a:graphic>
          <a:graphicData uri="http://schemas.openxmlformats.org/drawingml/2006/table">
            <a:tbl>
              <a:tblPr/>
              <a:tblGrid>
                <a:gridCol w="3842196">
                  <a:extLst>
                    <a:ext uri="{9D8B030D-6E8A-4147-A177-3AD203B41FA5}">
                      <a16:colId xmlns:a16="http://schemas.microsoft.com/office/drawing/2014/main" val="20000"/>
                    </a:ext>
                  </a:extLst>
                </a:gridCol>
                <a:gridCol w="3616634">
                  <a:extLst>
                    <a:ext uri="{9D8B030D-6E8A-4147-A177-3AD203B41FA5}">
                      <a16:colId xmlns:a16="http://schemas.microsoft.com/office/drawing/2014/main" val="272527828"/>
                    </a:ext>
                  </a:extLst>
                </a:gridCol>
                <a:gridCol w="3616634">
                  <a:extLst>
                    <a:ext uri="{9D8B030D-6E8A-4147-A177-3AD203B41FA5}">
                      <a16:colId xmlns:a16="http://schemas.microsoft.com/office/drawing/2014/main" val="20001"/>
                    </a:ext>
                  </a:extLst>
                </a:gridCol>
              </a:tblGrid>
              <a:tr h="4289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Adverse Events,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Pembrolizumab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Chemotherapy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42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01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Treatment-related AEs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 3</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Discontinuation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01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Immune-mediated AEs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 3</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Discontinuation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9498628"/>
                  </a:ext>
                </a:extLst>
              </a:tr>
            </a:tbl>
          </a:graphicData>
        </a:graphic>
      </p:graphicFrame>
    </p:spTree>
    <p:extLst>
      <p:ext uri="{BB962C8B-B14F-4D97-AF65-F5344CB8AC3E}">
        <p14:creationId xmlns:p14="http://schemas.microsoft.com/office/powerpoint/2010/main" val="2088517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Freeform: Shape 1026">
            <a:extLst>
              <a:ext uri="{FF2B5EF4-FFF2-40B4-BE49-F238E27FC236}">
                <a16:creationId xmlns:a16="http://schemas.microsoft.com/office/drawing/2014/main" id="{E6448537-CBB9-4D2A-B395-C6E5D883BB9E}"/>
              </a:ext>
            </a:extLst>
          </p:cNvPr>
          <p:cNvSpPr/>
          <p:nvPr/>
        </p:nvSpPr>
        <p:spPr bwMode="auto">
          <a:xfrm>
            <a:off x="2972883" y="1801447"/>
            <a:ext cx="6279458" cy="689050"/>
          </a:xfrm>
          <a:custGeom>
            <a:avLst/>
            <a:gdLst>
              <a:gd name="connsiteX0" fmla="*/ 0 w 6279458"/>
              <a:gd name="connsiteY0" fmla="*/ 0 h 689050"/>
              <a:gd name="connsiteX1" fmla="*/ 104008 w 6279458"/>
              <a:gd name="connsiteY1" fmla="*/ 0 h 689050"/>
              <a:gd name="connsiteX2" fmla="*/ 104008 w 6279458"/>
              <a:gd name="connsiteY2" fmla="*/ 13001 h 689050"/>
              <a:gd name="connsiteX3" fmla="*/ 281688 w 6279458"/>
              <a:gd name="connsiteY3" fmla="*/ 13001 h 689050"/>
              <a:gd name="connsiteX4" fmla="*/ 281688 w 6279458"/>
              <a:gd name="connsiteY4" fmla="*/ 21668 h 689050"/>
              <a:gd name="connsiteX5" fmla="*/ 507037 w 6279458"/>
              <a:gd name="connsiteY5" fmla="*/ 21668 h 689050"/>
              <a:gd name="connsiteX6" fmla="*/ 498370 w 6279458"/>
              <a:gd name="connsiteY6" fmla="*/ 30335 h 689050"/>
              <a:gd name="connsiteX7" fmla="*/ 680383 w 6279458"/>
              <a:gd name="connsiteY7" fmla="*/ 30335 h 689050"/>
              <a:gd name="connsiteX8" fmla="*/ 680383 w 6279458"/>
              <a:gd name="connsiteY8" fmla="*/ 47670 h 689050"/>
              <a:gd name="connsiteX9" fmla="*/ 836395 w 6279458"/>
              <a:gd name="connsiteY9" fmla="*/ 47670 h 689050"/>
              <a:gd name="connsiteX10" fmla="*/ 836395 w 6279458"/>
              <a:gd name="connsiteY10" fmla="*/ 65005 h 689050"/>
              <a:gd name="connsiteX11" fmla="*/ 1118082 w 6279458"/>
              <a:gd name="connsiteY11" fmla="*/ 65005 h 689050"/>
              <a:gd name="connsiteX12" fmla="*/ 1118082 w 6279458"/>
              <a:gd name="connsiteY12" fmla="*/ 78006 h 689050"/>
              <a:gd name="connsiteX13" fmla="*/ 1204755 w 6279458"/>
              <a:gd name="connsiteY13" fmla="*/ 78006 h 689050"/>
              <a:gd name="connsiteX14" fmla="*/ 1204755 w 6279458"/>
              <a:gd name="connsiteY14" fmla="*/ 91007 h 689050"/>
              <a:gd name="connsiteX15" fmla="*/ 1321763 w 6279458"/>
              <a:gd name="connsiteY15" fmla="*/ 91007 h 689050"/>
              <a:gd name="connsiteX16" fmla="*/ 1321763 w 6279458"/>
              <a:gd name="connsiteY16" fmla="*/ 104008 h 689050"/>
              <a:gd name="connsiteX17" fmla="*/ 1430105 w 6279458"/>
              <a:gd name="connsiteY17" fmla="*/ 104008 h 689050"/>
              <a:gd name="connsiteX18" fmla="*/ 1430105 w 6279458"/>
              <a:gd name="connsiteY18" fmla="*/ 112675 h 689050"/>
              <a:gd name="connsiteX19" fmla="*/ 1551447 w 6279458"/>
              <a:gd name="connsiteY19" fmla="*/ 112675 h 689050"/>
              <a:gd name="connsiteX20" fmla="*/ 1551447 w 6279458"/>
              <a:gd name="connsiteY20" fmla="*/ 121342 h 689050"/>
              <a:gd name="connsiteX21" fmla="*/ 1620785 w 6279458"/>
              <a:gd name="connsiteY21" fmla="*/ 121342 h 689050"/>
              <a:gd name="connsiteX22" fmla="*/ 1620785 w 6279458"/>
              <a:gd name="connsiteY22" fmla="*/ 134343 h 689050"/>
              <a:gd name="connsiteX23" fmla="*/ 1716126 w 6279458"/>
              <a:gd name="connsiteY23" fmla="*/ 134343 h 689050"/>
              <a:gd name="connsiteX24" fmla="*/ 1716126 w 6279458"/>
              <a:gd name="connsiteY24" fmla="*/ 147344 h 689050"/>
              <a:gd name="connsiteX25" fmla="*/ 1802799 w 6279458"/>
              <a:gd name="connsiteY25" fmla="*/ 147344 h 689050"/>
              <a:gd name="connsiteX26" fmla="*/ 1802799 w 6279458"/>
              <a:gd name="connsiteY26" fmla="*/ 160345 h 689050"/>
              <a:gd name="connsiteX27" fmla="*/ 1928474 w 6279458"/>
              <a:gd name="connsiteY27" fmla="*/ 160345 h 689050"/>
              <a:gd name="connsiteX28" fmla="*/ 1928474 w 6279458"/>
              <a:gd name="connsiteY28" fmla="*/ 173346 h 689050"/>
              <a:gd name="connsiteX29" fmla="*/ 1993479 w 6279458"/>
              <a:gd name="connsiteY29" fmla="*/ 173346 h 689050"/>
              <a:gd name="connsiteX30" fmla="*/ 1993479 w 6279458"/>
              <a:gd name="connsiteY30" fmla="*/ 177680 h 689050"/>
              <a:gd name="connsiteX31" fmla="*/ 2049817 w 6279458"/>
              <a:gd name="connsiteY31" fmla="*/ 177680 h 689050"/>
              <a:gd name="connsiteX32" fmla="*/ 2049817 w 6279458"/>
              <a:gd name="connsiteY32" fmla="*/ 190681 h 689050"/>
              <a:gd name="connsiteX33" fmla="*/ 2127822 w 6279458"/>
              <a:gd name="connsiteY33" fmla="*/ 190681 h 689050"/>
              <a:gd name="connsiteX34" fmla="*/ 2127822 w 6279458"/>
              <a:gd name="connsiteY34" fmla="*/ 199348 h 689050"/>
              <a:gd name="connsiteX35" fmla="*/ 2244831 w 6279458"/>
              <a:gd name="connsiteY35" fmla="*/ 199348 h 689050"/>
              <a:gd name="connsiteX36" fmla="*/ 2244831 w 6279458"/>
              <a:gd name="connsiteY36" fmla="*/ 212349 h 689050"/>
              <a:gd name="connsiteX37" fmla="*/ 2335837 w 6279458"/>
              <a:gd name="connsiteY37" fmla="*/ 212349 h 689050"/>
              <a:gd name="connsiteX38" fmla="*/ 2335837 w 6279458"/>
              <a:gd name="connsiteY38" fmla="*/ 229684 h 689050"/>
              <a:gd name="connsiteX39" fmla="*/ 2387841 w 6279458"/>
              <a:gd name="connsiteY39" fmla="*/ 229684 h 689050"/>
              <a:gd name="connsiteX40" fmla="*/ 2387841 w 6279458"/>
              <a:gd name="connsiteY40" fmla="*/ 234017 h 689050"/>
              <a:gd name="connsiteX41" fmla="*/ 2465847 w 6279458"/>
              <a:gd name="connsiteY41" fmla="*/ 234017 h 689050"/>
              <a:gd name="connsiteX42" fmla="*/ 2465847 w 6279458"/>
              <a:gd name="connsiteY42" fmla="*/ 247018 h 689050"/>
              <a:gd name="connsiteX43" fmla="*/ 2561187 w 6279458"/>
              <a:gd name="connsiteY43" fmla="*/ 247018 h 689050"/>
              <a:gd name="connsiteX44" fmla="*/ 2556853 w 6279458"/>
              <a:gd name="connsiteY44" fmla="*/ 251352 h 689050"/>
              <a:gd name="connsiteX45" fmla="*/ 2634859 w 6279458"/>
              <a:gd name="connsiteY45" fmla="*/ 251352 h 689050"/>
              <a:gd name="connsiteX46" fmla="*/ 2634859 w 6279458"/>
              <a:gd name="connsiteY46" fmla="*/ 268686 h 689050"/>
              <a:gd name="connsiteX47" fmla="*/ 2743200 w 6279458"/>
              <a:gd name="connsiteY47" fmla="*/ 268686 h 689050"/>
              <a:gd name="connsiteX48" fmla="*/ 2743200 w 6279458"/>
              <a:gd name="connsiteY48" fmla="*/ 277354 h 689050"/>
              <a:gd name="connsiteX49" fmla="*/ 2803872 w 6279458"/>
              <a:gd name="connsiteY49" fmla="*/ 277354 h 689050"/>
              <a:gd name="connsiteX50" fmla="*/ 2803872 w 6279458"/>
              <a:gd name="connsiteY50" fmla="*/ 294688 h 689050"/>
              <a:gd name="connsiteX51" fmla="*/ 2899212 w 6279458"/>
              <a:gd name="connsiteY51" fmla="*/ 294688 h 689050"/>
              <a:gd name="connsiteX52" fmla="*/ 2899212 w 6279458"/>
              <a:gd name="connsiteY52" fmla="*/ 307689 h 689050"/>
              <a:gd name="connsiteX53" fmla="*/ 2985885 w 6279458"/>
              <a:gd name="connsiteY53" fmla="*/ 307689 h 689050"/>
              <a:gd name="connsiteX54" fmla="*/ 2985885 w 6279458"/>
              <a:gd name="connsiteY54" fmla="*/ 312023 h 689050"/>
              <a:gd name="connsiteX55" fmla="*/ 3033555 w 6279458"/>
              <a:gd name="connsiteY55" fmla="*/ 312023 h 689050"/>
              <a:gd name="connsiteX56" fmla="*/ 3033555 w 6279458"/>
              <a:gd name="connsiteY56" fmla="*/ 325024 h 689050"/>
              <a:gd name="connsiteX57" fmla="*/ 3120228 w 6279458"/>
              <a:gd name="connsiteY57" fmla="*/ 325024 h 689050"/>
              <a:gd name="connsiteX58" fmla="*/ 3120228 w 6279458"/>
              <a:gd name="connsiteY58" fmla="*/ 333691 h 689050"/>
              <a:gd name="connsiteX59" fmla="*/ 3198234 w 6279458"/>
              <a:gd name="connsiteY59" fmla="*/ 333691 h 689050"/>
              <a:gd name="connsiteX60" fmla="*/ 3198234 w 6279458"/>
              <a:gd name="connsiteY60" fmla="*/ 351026 h 689050"/>
              <a:gd name="connsiteX61" fmla="*/ 3293574 w 6279458"/>
              <a:gd name="connsiteY61" fmla="*/ 351026 h 689050"/>
              <a:gd name="connsiteX62" fmla="*/ 3293574 w 6279458"/>
              <a:gd name="connsiteY62" fmla="*/ 359693 h 689050"/>
              <a:gd name="connsiteX63" fmla="*/ 3341244 w 6279458"/>
              <a:gd name="connsiteY63" fmla="*/ 359693 h 689050"/>
              <a:gd name="connsiteX64" fmla="*/ 3341244 w 6279458"/>
              <a:gd name="connsiteY64" fmla="*/ 377028 h 689050"/>
              <a:gd name="connsiteX65" fmla="*/ 3445252 w 6279458"/>
              <a:gd name="connsiteY65" fmla="*/ 377028 h 689050"/>
              <a:gd name="connsiteX66" fmla="*/ 3445252 w 6279458"/>
              <a:gd name="connsiteY66" fmla="*/ 390029 h 689050"/>
              <a:gd name="connsiteX67" fmla="*/ 3562260 w 6279458"/>
              <a:gd name="connsiteY67" fmla="*/ 390029 h 689050"/>
              <a:gd name="connsiteX68" fmla="*/ 3562260 w 6279458"/>
              <a:gd name="connsiteY68" fmla="*/ 403030 h 689050"/>
              <a:gd name="connsiteX69" fmla="*/ 3670601 w 6279458"/>
              <a:gd name="connsiteY69" fmla="*/ 403030 h 689050"/>
              <a:gd name="connsiteX70" fmla="*/ 3670601 w 6279458"/>
              <a:gd name="connsiteY70" fmla="*/ 420364 h 689050"/>
              <a:gd name="connsiteX71" fmla="*/ 3783276 w 6279458"/>
              <a:gd name="connsiteY71" fmla="*/ 420364 h 689050"/>
              <a:gd name="connsiteX72" fmla="*/ 3783276 w 6279458"/>
              <a:gd name="connsiteY72" fmla="*/ 433365 h 689050"/>
              <a:gd name="connsiteX73" fmla="*/ 3839614 w 6279458"/>
              <a:gd name="connsiteY73" fmla="*/ 433365 h 689050"/>
              <a:gd name="connsiteX74" fmla="*/ 3839614 w 6279458"/>
              <a:gd name="connsiteY74" fmla="*/ 442032 h 689050"/>
              <a:gd name="connsiteX75" fmla="*/ 3913286 w 6279458"/>
              <a:gd name="connsiteY75" fmla="*/ 442032 h 689050"/>
              <a:gd name="connsiteX76" fmla="*/ 3913286 w 6279458"/>
              <a:gd name="connsiteY76" fmla="*/ 450700 h 689050"/>
              <a:gd name="connsiteX77" fmla="*/ 3999959 w 6279458"/>
              <a:gd name="connsiteY77" fmla="*/ 450700 h 689050"/>
              <a:gd name="connsiteX78" fmla="*/ 3999959 w 6279458"/>
              <a:gd name="connsiteY78" fmla="*/ 459367 h 689050"/>
              <a:gd name="connsiteX79" fmla="*/ 4051962 w 6279458"/>
              <a:gd name="connsiteY79" fmla="*/ 459367 h 689050"/>
              <a:gd name="connsiteX80" fmla="*/ 4051962 w 6279458"/>
              <a:gd name="connsiteY80" fmla="*/ 472368 h 689050"/>
              <a:gd name="connsiteX81" fmla="*/ 4164637 w 6279458"/>
              <a:gd name="connsiteY81" fmla="*/ 472368 h 689050"/>
              <a:gd name="connsiteX82" fmla="*/ 4164637 w 6279458"/>
              <a:gd name="connsiteY82" fmla="*/ 485369 h 689050"/>
              <a:gd name="connsiteX83" fmla="*/ 4307648 w 6279458"/>
              <a:gd name="connsiteY83" fmla="*/ 485369 h 689050"/>
              <a:gd name="connsiteX84" fmla="*/ 4307648 w 6279458"/>
              <a:gd name="connsiteY84" fmla="*/ 494036 h 689050"/>
              <a:gd name="connsiteX85" fmla="*/ 4420323 w 6279458"/>
              <a:gd name="connsiteY85" fmla="*/ 494036 h 689050"/>
              <a:gd name="connsiteX86" fmla="*/ 4420323 w 6279458"/>
              <a:gd name="connsiteY86" fmla="*/ 511371 h 689050"/>
              <a:gd name="connsiteX87" fmla="*/ 4515663 w 6279458"/>
              <a:gd name="connsiteY87" fmla="*/ 511371 h 689050"/>
              <a:gd name="connsiteX88" fmla="*/ 4515663 w 6279458"/>
              <a:gd name="connsiteY88" fmla="*/ 520038 h 689050"/>
              <a:gd name="connsiteX89" fmla="*/ 4684675 w 6279458"/>
              <a:gd name="connsiteY89" fmla="*/ 520038 h 689050"/>
              <a:gd name="connsiteX90" fmla="*/ 4684675 w 6279458"/>
              <a:gd name="connsiteY90" fmla="*/ 533039 h 689050"/>
              <a:gd name="connsiteX91" fmla="*/ 4788683 w 6279458"/>
              <a:gd name="connsiteY91" fmla="*/ 533039 h 689050"/>
              <a:gd name="connsiteX92" fmla="*/ 4788683 w 6279458"/>
              <a:gd name="connsiteY92" fmla="*/ 537373 h 689050"/>
              <a:gd name="connsiteX93" fmla="*/ 4931693 w 6279458"/>
              <a:gd name="connsiteY93" fmla="*/ 537373 h 689050"/>
              <a:gd name="connsiteX94" fmla="*/ 4962029 w 6279458"/>
              <a:gd name="connsiteY94" fmla="*/ 537373 h 689050"/>
              <a:gd name="connsiteX95" fmla="*/ 4962029 w 6279458"/>
              <a:gd name="connsiteY95" fmla="*/ 554707 h 689050"/>
              <a:gd name="connsiteX96" fmla="*/ 5048702 w 6279458"/>
              <a:gd name="connsiteY96" fmla="*/ 554707 h 689050"/>
              <a:gd name="connsiteX97" fmla="*/ 5048702 w 6279458"/>
              <a:gd name="connsiteY97" fmla="*/ 567708 h 689050"/>
              <a:gd name="connsiteX98" fmla="*/ 5217714 w 6279458"/>
              <a:gd name="connsiteY98" fmla="*/ 567708 h 689050"/>
              <a:gd name="connsiteX99" fmla="*/ 5217714 w 6279458"/>
              <a:gd name="connsiteY99" fmla="*/ 585043 h 689050"/>
              <a:gd name="connsiteX100" fmla="*/ 5352057 w 6279458"/>
              <a:gd name="connsiteY100" fmla="*/ 585043 h 689050"/>
              <a:gd name="connsiteX101" fmla="*/ 5360725 w 6279458"/>
              <a:gd name="connsiteY101" fmla="*/ 593711 h 689050"/>
              <a:gd name="connsiteX102" fmla="*/ 5447398 w 6279458"/>
              <a:gd name="connsiteY102" fmla="*/ 593711 h 689050"/>
              <a:gd name="connsiteX103" fmla="*/ 5447398 w 6279458"/>
              <a:gd name="connsiteY103" fmla="*/ 615378 h 689050"/>
              <a:gd name="connsiteX104" fmla="*/ 5568740 w 6279458"/>
              <a:gd name="connsiteY104" fmla="*/ 615378 h 689050"/>
              <a:gd name="connsiteX105" fmla="*/ 5568740 w 6279458"/>
              <a:gd name="connsiteY105" fmla="*/ 628379 h 689050"/>
              <a:gd name="connsiteX106" fmla="*/ 5720417 w 6279458"/>
              <a:gd name="connsiteY106" fmla="*/ 628379 h 689050"/>
              <a:gd name="connsiteX107" fmla="*/ 5720417 w 6279458"/>
              <a:gd name="connsiteY107" fmla="*/ 641380 h 689050"/>
              <a:gd name="connsiteX108" fmla="*/ 5824425 w 6279458"/>
              <a:gd name="connsiteY108" fmla="*/ 641380 h 689050"/>
              <a:gd name="connsiteX109" fmla="*/ 5824425 w 6279458"/>
              <a:gd name="connsiteY109" fmla="*/ 658715 h 689050"/>
              <a:gd name="connsiteX110" fmla="*/ 5993437 w 6279458"/>
              <a:gd name="connsiteY110" fmla="*/ 658715 h 689050"/>
              <a:gd name="connsiteX111" fmla="*/ 5993437 w 6279458"/>
              <a:gd name="connsiteY111" fmla="*/ 671716 h 689050"/>
              <a:gd name="connsiteX112" fmla="*/ 6075777 w 6279458"/>
              <a:gd name="connsiteY112" fmla="*/ 671716 h 689050"/>
              <a:gd name="connsiteX113" fmla="*/ 6075777 w 6279458"/>
              <a:gd name="connsiteY113" fmla="*/ 676049 h 689050"/>
              <a:gd name="connsiteX114" fmla="*/ 6192785 w 6279458"/>
              <a:gd name="connsiteY114" fmla="*/ 676049 h 689050"/>
              <a:gd name="connsiteX115" fmla="*/ 6192785 w 6279458"/>
              <a:gd name="connsiteY115" fmla="*/ 689050 h 689050"/>
              <a:gd name="connsiteX116" fmla="*/ 6279458 w 6279458"/>
              <a:gd name="connsiteY116" fmla="*/ 689050 h 68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6279458" h="689050">
                <a:moveTo>
                  <a:pt x="0" y="0"/>
                </a:moveTo>
                <a:lnTo>
                  <a:pt x="104008" y="0"/>
                </a:lnTo>
                <a:lnTo>
                  <a:pt x="104008" y="13001"/>
                </a:lnTo>
                <a:lnTo>
                  <a:pt x="281688" y="13001"/>
                </a:lnTo>
                <a:lnTo>
                  <a:pt x="281688" y="21668"/>
                </a:lnTo>
                <a:lnTo>
                  <a:pt x="507037" y="21668"/>
                </a:lnTo>
                <a:lnTo>
                  <a:pt x="498370" y="30335"/>
                </a:lnTo>
                <a:lnTo>
                  <a:pt x="680383" y="30335"/>
                </a:lnTo>
                <a:lnTo>
                  <a:pt x="680383" y="47670"/>
                </a:lnTo>
                <a:lnTo>
                  <a:pt x="836395" y="47670"/>
                </a:lnTo>
                <a:lnTo>
                  <a:pt x="836395" y="65005"/>
                </a:lnTo>
                <a:lnTo>
                  <a:pt x="1118082" y="65005"/>
                </a:lnTo>
                <a:lnTo>
                  <a:pt x="1118082" y="78006"/>
                </a:lnTo>
                <a:lnTo>
                  <a:pt x="1204755" y="78006"/>
                </a:lnTo>
                <a:lnTo>
                  <a:pt x="1204755" y="91007"/>
                </a:lnTo>
                <a:lnTo>
                  <a:pt x="1321763" y="91007"/>
                </a:lnTo>
                <a:lnTo>
                  <a:pt x="1321763" y="104008"/>
                </a:lnTo>
                <a:lnTo>
                  <a:pt x="1430105" y="104008"/>
                </a:lnTo>
                <a:lnTo>
                  <a:pt x="1430105" y="112675"/>
                </a:lnTo>
                <a:lnTo>
                  <a:pt x="1551447" y="112675"/>
                </a:lnTo>
                <a:lnTo>
                  <a:pt x="1551447" y="121342"/>
                </a:lnTo>
                <a:lnTo>
                  <a:pt x="1620785" y="121342"/>
                </a:lnTo>
                <a:lnTo>
                  <a:pt x="1620785" y="134343"/>
                </a:lnTo>
                <a:lnTo>
                  <a:pt x="1716126" y="134343"/>
                </a:lnTo>
                <a:lnTo>
                  <a:pt x="1716126" y="147344"/>
                </a:lnTo>
                <a:lnTo>
                  <a:pt x="1802799" y="147344"/>
                </a:lnTo>
                <a:lnTo>
                  <a:pt x="1802799" y="160345"/>
                </a:lnTo>
                <a:lnTo>
                  <a:pt x="1928474" y="160345"/>
                </a:lnTo>
                <a:lnTo>
                  <a:pt x="1928474" y="173346"/>
                </a:lnTo>
                <a:lnTo>
                  <a:pt x="1993479" y="173346"/>
                </a:lnTo>
                <a:lnTo>
                  <a:pt x="1993479" y="177680"/>
                </a:lnTo>
                <a:lnTo>
                  <a:pt x="2049817" y="177680"/>
                </a:lnTo>
                <a:lnTo>
                  <a:pt x="2049817" y="190681"/>
                </a:lnTo>
                <a:lnTo>
                  <a:pt x="2127822" y="190681"/>
                </a:lnTo>
                <a:lnTo>
                  <a:pt x="2127822" y="199348"/>
                </a:lnTo>
                <a:lnTo>
                  <a:pt x="2244831" y="199348"/>
                </a:lnTo>
                <a:lnTo>
                  <a:pt x="2244831" y="212349"/>
                </a:lnTo>
                <a:lnTo>
                  <a:pt x="2335837" y="212349"/>
                </a:lnTo>
                <a:lnTo>
                  <a:pt x="2335837" y="229684"/>
                </a:lnTo>
                <a:lnTo>
                  <a:pt x="2387841" y="229684"/>
                </a:lnTo>
                <a:lnTo>
                  <a:pt x="2387841" y="234017"/>
                </a:lnTo>
                <a:lnTo>
                  <a:pt x="2465847" y="234017"/>
                </a:lnTo>
                <a:lnTo>
                  <a:pt x="2465847" y="247018"/>
                </a:lnTo>
                <a:lnTo>
                  <a:pt x="2561187" y="247018"/>
                </a:lnTo>
                <a:lnTo>
                  <a:pt x="2556853" y="251352"/>
                </a:lnTo>
                <a:lnTo>
                  <a:pt x="2634859" y="251352"/>
                </a:lnTo>
                <a:lnTo>
                  <a:pt x="2634859" y="268686"/>
                </a:lnTo>
                <a:lnTo>
                  <a:pt x="2743200" y="268686"/>
                </a:lnTo>
                <a:lnTo>
                  <a:pt x="2743200" y="277354"/>
                </a:lnTo>
                <a:lnTo>
                  <a:pt x="2803872" y="277354"/>
                </a:lnTo>
                <a:lnTo>
                  <a:pt x="2803872" y="294688"/>
                </a:lnTo>
                <a:lnTo>
                  <a:pt x="2899212" y="294688"/>
                </a:lnTo>
                <a:lnTo>
                  <a:pt x="2899212" y="307689"/>
                </a:lnTo>
                <a:lnTo>
                  <a:pt x="2985885" y="307689"/>
                </a:lnTo>
                <a:lnTo>
                  <a:pt x="2985885" y="312023"/>
                </a:lnTo>
                <a:lnTo>
                  <a:pt x="3033555" y="312023"/>
                </a:lnTo>
                <a:lnTo>
                  <a:pt x="3033555" y="325024"/>
                </a:lnTo>
                <a:lnTo>
                  <a:pt x="3120228" y="325024"/>
                </a:lnTo>
                <a:lnTo>
                  <a:pt x="3120228" y="333691"/>
                </a:lnTo>
                <a:lnTo>
                  <a:pt x="3198234" y="333691"/>
                </a:lnTo>
                <a:lnTo>
                  <a:pt x="3198234" y="351026"/>
                </a:lnTo>
                <a:lnTo>
                  <a:pt x="3293574" y="351026"/>
                </a:lnTo>
                <a:lnTo>
                  <a:pt x="3293574" y="359693"/>
                </a:lnTo>
                <a:lnTo>
                  <a:pt x="3341244" y="359693"/>
                </a:lnTo>
                <a:lnTo>
                  <a:pt x="3341244" y="377028"/>
                </a:lnTo>
                <a:lnTo>
                  <a:pt x="3445252" y="377028"/>
                </a:lnTo>
                <a:lnTo>
                  <a:pt x="3445252" y="390029"/>
                </a:lnTo>
                <a:lnTo>
                  <a:pt x="3562260" y="390029"/>
                </a:lnTo>
                <a:lnTo>
                  <a:pt x="3562260" y="403030"/>
                </a:lnTo>
                <a:lnTo>
                  <a:pt x="3670601" y="403030"/>
                </a:lnTo>
                <a:lnTo>
                  <a:pt x="3670601" y="420364"/>
                </a:lnTo>
                <a:lnTo>
                  <a:pt x="3783276" y="420364"/>
                </a:lnTo>
                <a:lnTo>
                  <a:pt x="3783276" y="433365"/>
                </a:lnTo>
                <a:lnTo>
                  <a:pt x="3839614" y="433365"/>
                </a:lnTo>
                <a:lnTo>
                  <a:pt x="3839614" y="442032"/>
                </a:lnTo>
                <a:lnTo>
                  <a:pt x="3913286" y="442032"/>
                </a:lnTo>
                <a:lnTo>
                  <a:pt x="3913286" y="450700"/>
                </a:lnTo>
                <a:lnTo>
                  <a:pt x="3999959" y="450700"/>
                </a:lnTo>
                <a:lnTo>
                  <a:pt x="3999959" y="459367"/>
                </a:lnTo>
                <a:lnTo>
                  <a:pt x="4051962" y="459367"/>
                </a:lnTo>
                <a:lnTo>
                  <a:pt x="4051962" y="472368"/>
                </a:lnTo>
                <a:lnTo>
                  <a:pt x="4164637" y="472368"/>
                </a:lnTo>
                <a:lnTo>
                  <a:pt x="4164637" y="485369"/>
                </a:lnTo>
                <a:lnTo>
                  <a:pt x="4307648" y="485369"/>
                </a:lnTo>
                <a:lnTo>
                  <a:pt x="4307648" y="494036"/>
                </a:lnTo>
                <a:lnTo>
                  <a:pt x="4420323" y="494036"/>
                </a:lnTo>
                <a:lnTo>
                  <a:pt x="4420323" y="511371"/>
                </a:lnTo>
                <a:lnTo>
                  <a:pt x="4515663" y="511371"/>
                </a:lnTo>
                <a:lnTo>
                  <a:pt x="4515663" y="520038"/>
                </a:lnTo>
                <a:lnTo>
                  <a:pt x="4684675" y="520038"/>
                </a:lnTo>
                <a:lnTo>
                  <a:pt x="4684675" y="533039"/>
                </a:lnTo>
                <a:lnTo>
                  <a:pt x="4788683" y="533039"/>
                </a:lnTo>
                <a:lnTo>
                  <a:pt x="4788683" y="537373"/>
                </a:lnTo>
                <a:lnTo>
                  <a:pt x="4931693" y="537373"/>
                </a:lnTo>
                <a:lnTo>
                  <a:pt x="4962029" y="537373"/>
                </a:lnTo>
                <a:lnTo>
                  <a:pt x="4962029" y="554707"/>
                </a:lnTo>
                <a:lnTo>
                  <a:pt x="5048702" y="554707"/>
                </a:lnTo>
                <a:lnTo>
                  <a:pt x="5048702" y="567708"/>
                </a:lnTo>
                <a:lnTo>
                  <a:pt x="5217714" y="567708"/>
                </a:lnTo>
                <a:lnTo>
                  <a:pt x="5217714" y="585043"/>
                </a:lnTo>
                <a:lnTo>
                  <a:pt x="5352057" y="585043"/>
                </a:lnTo>
                <a:lnTo>
                  <a:pt x="5360725" y="593711"/>
                </a:lnTo>
                <a:lnTo>
                  <a:pt x="5447398" y="593711"/>
                </a:lnTo>
                <a:lnTo>
                  <a:pt x="5447398" y="615378"/>
                </a:lnTo>
                <a:lnTo>
                  <a:pt x="5568740" y="615378"/>
                </a:lnTo>
                <a:lnTo>
                  <a:pt x="5568740" y="628379"/>
                </a:lnTo>
                <a:lnTo>
                  <a:pt x="5720417" y="628379"/>
                </a:lnTo>
                <a:lnTo>
                  <a:pt x="5720417" y="641380"/>
                </a:lnTo>
                <a:lnTo>
                  <a:pt x="5824425" y="641380"/>
                </a:lnTo>
                <a:lnTo>
                  <a:pt x="5824425" y="658715"/>
                </a:lnTo>
                <a:lnTo>
                  <a:pt x="5993437" y="658715"/>
                </a:lnTo>
                <a:lnTo>
                  <a:pt x="5993437" y="671716"/>
                </a:lnTo>
                <a:lnTo>
                  <a:pt x="6075777" y="671716"/>
                </a:lnTo>
                <a:lnTo>
                  <a:pt x="6075777" y="676049"/>
                </a:lnTo>
                <a:lnTo>
                  <a:pt x="6192785" y="676049"/>
                </a:lnTo>
                <a:lnTo>
                  <a:pt x="6192785" y="689050"/>
                </a:lnTo>
                <a:lnTo>
                  <a:pt x="6279458" y="68905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 name="Text Box 15">
            <a:extLst>
              <a:ext uri="{FF2B5EF4-FFF2-40B4-BE49-F238E27FC236}">
                <a16:creationId xmlns:a16="http://schemas.microsoft.com/office/drawing/2014/main" id="{516B53FC-B990-4908-ABE1-0DF8CAF4A1E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Sobrero. ASCO 2020.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4004.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itle 3">
            <a:extLst>
              <a:ext uri="{FF2B5EF4-FFF2-40B4-BE49-F238E27FC236}">
                <a16:creationId xmlns:a16="http://schemas.microsoft.com/office/drawing/2014/main" id="{2AA63D04-49AE-4018-B9DB-835044071815}"/>
              </a:ext>
            </a:extLst>
          </p:cNvPr>
          <p:cNvSpPr>
            <a:spLocks noGrp="1"/>
          </p:cNvSpPr>
          <p:nvPr>
            <p:ph type="title"/>
          </p:nvPr>
        </p:nvSpPr>
        <p:spPr/>
        <p:txBody>
          <a:bodyPr/>
          <a:lstStyle/>
          <a:p>
            <a:r>
              <a:rPr lang="en-US" dirty="0"/>
              <a:t>IDEA: 3-Month vs 6-Month Adjuvant Oxaliplatin-Based Chemotherapy For Stage III Colon Cancer </a:t>
            </a:r>
          </a:p>
        </p:txBody>
      </p:sp>
      <p:sp>
        <p:nvSpPr>
          <p:cNvPr id="11" name="TextBox 10">
            <a:extLst>
              <a:ext uri="{FF2B5EF4-FFF2-40B4-BE49-F238E27FC236}">
                <a16:creationId xmlns:a16="http://schemas.microsoft.com/office/drawing/2014/main" id="{6765C830-2F5E-43DE-AC1F-13B16F81F5F6}"/>
              </a:ext>
            </a:extLst>
          </p:cNvPr>
          <p:cNvSpPr txBox="1"/>
          <p:nvPr/>
        </p:nvSpPr>
        <p:spPr bwMode="auto">
          <a:xfrm>
            <a:off x="1143482" y="5653819"/>
            <a:ext cx="164485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mos</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mos</a:t>
            </a:r>
          </a:p>
        </p:txBody>
      </p:sp>
      <p:sp>
        <p:nvSpPr>
          <p:cNvPr id="13" name="Freeform: Shape 12">
            <a:extLst>
              <a:ext uri="{FF2B5EF4-FFF2-40B4-BE49-F238E27FC236}">
                <a16:creationId xmlns:a16="http://schemas.microsoft.com/office/drawing/2014/main" id="{64C9707A-D082-4EB6-9CE4-F8B3CAE5F95E}"/>
              </a:ext>
            </a:extLst>
          </p:cNvPr>
          <p:cNvSpPr/>
          <p:nvPr/>
        </p:nvSpPr>
        <p:spPr bwMode="auto">
          <a:xfrm>
            <a:off x="2980343" y="1813133"/>
            <a:ext cx="6258790" cy="3379746"/>
          </a:xfrm>
          <a:custGeom>
            <a:avLst/>
            <a:gdLst>
              <a:gd name="connsiteX0" fmla="*/ 0 w 3944983"/>
              <a:gd name="connsiteY0" fmla="*/ 0 h 2307772"/>
              <a:gd name="connsiteX1" fmla="*/ 0 w 3944983"/>
              <a:gd name="connsiteY1" fmla="*/ 2307772 h 2307772"/>
              <a:gd name="connsiteX2" fmla="*/ 3944983 w 3944983"/>
              <a:gd name="connsiteY2" fmla="*/ 2307772 h 2307772"/>
            </a:gdLst>
            <a:ahLst/>
            <a:cxnLst>
              <a:cxn ang="0">
                <a:pos x="connsiteX0" y="connsiteY0"/>
              </a:cxn>
              <a:cxn ang="0">
                <a:pos x="connsiteX1" y="connsiteY1"/>
              </a:cxn>
              <a:cxn ang="0">
                <a:pos x="connsiteX2" y="connsiteY2"/>
              </a:cxn>
            </a:cxnLst>
            <a:rect l="l" t="t" r="r" b="b"/>
            <a:pathLst>
              <a:path w="3944983" h="2307772">
                <a:moveTo>
                  <a:pt x="0" y="0"/>
                </a:moveTo>
                <a:lnTo>
                  <a:pt x="0" y="2307772"/>
                </a:lnTo>
                <a:lnTo>
                  <a:pt x="3944983" y="2307772"/>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4" name="TextBox 13">
            <a:extLst>
              <a:ext uri="{FF2B5EF4-FFF2-40B4-BE49-F238E27FC236}">
                <a16:creationId xmlns:a16="http://schemas.microsoft.com/office/drawing/2014/main" id="{094DDA23-82F8-46B9-95BF-398C8AC471D6}"/>
              </a:ext>
            </a:extLst>
          </p:cNvPr>
          <p:cNvSpPr txBox="1"/>
          <p:nvPr/>
        </p:nvSpPr>
        <p:spPr bwMode="auto">
          <a:xfrm>
            <a:off x="2355779" y="1606149"/>
            <a:ext cx="576826"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 name="TextBox 14">
            <a:extLst>
              <a:ext uri="{FF2B5EF4-FFF2-40B4-BE49-F238E27FC236}">
                <a16:creationId xmlns:a16="http://schemas.microsoft.com/office/drawing/2014/main" id="{DF923174-413B-4B2F-B9B3-27B1328C6EDF}"/>
              </a:ext>
            </a:extLst>
          </p:cNvPr>
          <p:cNvSpPr txBox="1"/>
          <p:nvPr/>
        </p:nvSpPr>
        <p:spPr bwMode="auto">
          <a:xfrm>
            <a:off x="2495037" y="2283848"/>
            <a:ext cx="450829"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6" name="TextBox 15">
            <a:extLst>
              <a:ext uri="{FF2B5EF4-FFF2-40B4-BE49-F238E27FC236}">
                <a16:creationId xmlns:a16="http://schemas.microsoft.com/office/drawing/2014/main" id="{C4E31DBC-8F1F-4EF9-A162-03D78E04505A}"/>
              </a:ext>
            </a:extLst>
          </p:cNvPr>
          <p:cNvSpPr txBox="1"/>
          <p:nvPr/>
        </p:nvSpPr>
        <p:spPr bwMode="auto">
          <a:xfrm>
            <a:off x="2495037" y="2957825"/>
            <a:ext cx="450829"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7" name="TextBox 16">
            <a:extLst>
              <a:ext uri="{FF2B5EF4-FFF2-40B4-BE49-F238E27FC236}">
                <a16:creationId xmlns:a16="http://schemas.microsoft.com/office/drawing/2014/main" id="{8D971DB3-308D-4D4D-89C1-B7A21FFE6480}"/>
              </a:ext>
            </a:extLst>
          </p:cNvPr>
          <p:cNvSpPr txBox="1"/>
          <p:nvPr/>
        </p:nvSpPr>
        <p:spPr bwMode="auto">
          <a:xfrm>
            <a:off x="2492902" y="3639378"/>
            <a:ext cx="450829"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 name="TextBox 17">
            <a:extLst>
              <a:ext uri="{FF2B5EF4-FFF2-40B4-BE49-F238E27FC236}">
                <a16:creationId xmlns:a16="http://schemas.microsoft.com/office/drawing/2014/main" id="{C6E17CA5-F4EE-4F0C-83D3-4EC85172695D}"/>
              </a:ext>
            </a:extLst>
          </p:cNvPr>
          <p:cNvSpPr txBox="1"/>
          <p:nvPr/>
        </p:nvSpPr>
        <p:spPr bwMode="auto">
          <a:xfrm>
            <a:off x="2473594" y="4321104"/>
            <a:ext cx="450829"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 name="TextBox 18">
            <a:extLst>
              <a:ext uri="{FF2B5EF4-FFF2-40B4-BE49-F238E27FC236}">
                <a16:creationId xmlns:a16="http://schemas.microsoft.com/office/drawing/2014/main" id="{D8A48F3D-C64F-461B-9B75-A2D4CE241236}"/>
              </a:ext>
            </a:extLst>
          </p:cNvPr>
          <p:cNvSpPr txBox="1"/>
          <p:nvPr/>
        </p:nvSpPr>
        <p:spPr bwMode="auto">
          <a:xfrm>
            <a:off x="2597131" y="4993512"/>
            <a:ext cx="324833"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20" name="Group 19">
            <a:extLst>
              <a:ext uri="{FF2B5EF4-FFF2-40B4-BE49-F238E27FC236}">
                <a16:creationId xmlns:a16="http://schemas.microsoft.com/office/drawing/2014/main" id="{A8E44998-070A-4943-973E-982A6FD65DBE}"/>
              </a:ext>
            </a:extLst>
          </p:cNvPr>
          <p:cNvGrpSpPr/>
          <p:nvPr/>
        </p:nvGrpSpPr>
        <p:grpSpPr>
          <a:xfrm>
            <a:off x="2892030" y="1816482"/>
            <a:ext cx="78802" cy="3377273"/>
            <a:chOff x="1983768" y="1656082"/>
            <a:chExt cx="110429" cy="3428974"/>
          </a:xfrm>
        </p:grpSpPr>
        <p:grpSp>
          <p:nvGrpSpPr>
            <p:cNvPr id="21" name="Group 20">
              <a:extLst>
                <a:ext uri="{FF2B5EF4-FFF2-40B4-BE49-F238E27FC236}">
                  <a16:creationId xmlns:a16="http://schemas.microsoft.com/office/drawing/2014/main" id="{15DDA6DF-206E-44D9-A328-E3708F62BF30}"/>
                </a:ext>
              </a:extLst>
            </p:cNvPr>
            <p:cNvGrpSpPr/>
            <p:nvPr/>
          </p:nvGrpSpPr>
          <p:grpSpPr>
            <a:xfrm>
              <a:off x="1986158" y="1656082"/>
              <a:ext cx="108039" cy="2737181"/>
              <a:chOff x="1690687" y="1695450"/>
              <a:chExt cx="114300" cy="4213090"/>
            </a:xfrm>
          </p:grpSpPr>
          <p:cxnSp>
            <p:nvCxnSpPr>
              <p:cNvPr id="23" name="Straight Connector 22">
                <a:extLst>
                  <a:ext uri="{FF2B5EF4-FFF2-40B4-BE49-F238E27FC236}">
                    <a16:creationId xmlns:a16="http://schemas.microsoft.com/office/drawing/2014/main" id="{421799BE-F9CD-4F8F-9573-BAFBADD24E9F}"/>
                  </a:ext>
                </a:extLst>
              </p:cNvPr>
              <p:cNvCxnSpPr/>
              <p:nvPr/>
            </p:nvCxnSpPr>
            <p:spPr bwMode="auto">
              <a:xfrm>
                <a:off x="1690687" y="169545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E900470-07FF-4890-8D0C-14620E7085DA}"/>
                  </a:ext>
                </a:extLst>
              </p:cNvPr>
              <p:cNvCxnSpPr/>
              <p:nvPr/>
            </p:nvCxnSpPr>
            <p:spPr bwMode="auto">
              <a:xfrm>
                <a:off x="1690687" y="2748722"/>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5D882CF-8316-447D-973E-746AAB4582F3}"/>
                  </a:ext>
                </a:extLst>
              </p:cNvPr>
              <p:cNvCxnSpPr/>
              <p:nvPr/>
            </p:nvCxnSpPr>
            <p:spPr bwMode="auto">
              <a:xfrm>
                <a:off x="1690687" y="3801994"/>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53C96C2-C929-4A7F-8335-22A2679D77F8}"/>
                  </a:ext>
                </a:extLst>
              </p:cNvPr>
              <p:cNvCxnSpPr/>
              <p:nvPr/>
            </p:nvCxnSpPr>
            <p:spPr bwMode="auto">
              <a:xfrm>
                <a:off x="1690687" y="4855266"/>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6FC3174-6E12-4DCB-9767-EF0160FFBDF4}"/>
                  </a:ext>
                </a:extLst>
              </p:cNvPr>
              <p:cNvCxnSpPr/>
              <p:nvPr/>
            </p:nvCxnSpPr>
            <p:spPr bwMode="auto">
              <a:xfrm>
                <a:off x="1690687" y="5908540"/>
                <a:ext cx="1143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22" name="Straight Connector 21">
              <a:extLst>
                <a:ext uri="{FF2B5EF4-FFF2-40B4-BE49-F238E27FC236}">
                  <a16:creationId xmlns:a16="http://schemas.microsoft.com/office/drawing/2014/main" id="{EEEE39E2-A810-4E02-94A5-F537F589B0E6}"/>
                </a:ext>
              </a:extLst>
            </p:cNvPr>
            <p:cNvCxnSpPr/>
            <p:nvPr/>
          </p:nvCxnSpPr>
          <p:spPr bwMode="auto">
            <a:xfrm>
              <a:off x="1983768" y="5085056"/>
              <a:ext cx="1080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69400BAF-A68C-4834-95A6-527EC24F2999}"/>
              </a:ext>
            </a:extLst>
          </p:cNvPr>
          <p:cNvGrpSpPr/>
          <p:nvPr/>
        </p:nvGrpSpPr>
        <p:grpSpPr>
          <a:xfrm>
            <a:off x="2978779" y="5189409"/>
            <a:ext cx="6252779" cy="89556"/>
            <a:chOff x="1440703" y="4221405"/>
            <a:chExt cx="2923500" cy="79592"/>
          </a:xfrm>
        </p:grpSpPr>
        <p:grpSp>
          <p:nvGrpSpPr>
            <p:cNvPr id="29" name="Group 28">
              <a:extLst>
                <a:ext uri="{FF2B5EF4-FFF2-40B4-BE49-F238E27FC236}">
                  <a16:creationId xmlns:a16="http://schemas.microsoft.com/office/drawing/2014/main" id="{12C5E16C-1919-45A4-94CB-D68A40C28042}"/>
                </a:ext>
              </a:extLst>
            </p:cNvPr>
            <p:cNvGrpSpPr/>
            <p:nvPr/>
          </p:nvGrpSpPr>
          <p:grpSpPr>
            <a:xfrm rot="5400000">
              <a:off x="2625875" y="3036233"/>
              <a:ext cx="79088" cy="2449431"/>
              <a:chOff x="1983768" y="1656082"/>
              <a:chExt cx="110429" cy="3428974"/>
            </a:xfrm>
          </p:grpSpPr>
          <p:grpSp>
            <p:nvGrpSpPr>
              <p:cNvPr id="31" name="Group 30">
                <a:extLst>
                  <a:ext uri="{FF2B5EF4-FFF2-40B4-BE49-F238E27FC236}">
                    <a16:creationId xmlns:a16="http://schemas.microsoft.com/office/drawing/2014/main" id="{2FF825B4-DB6F-49DA-88CC-2CA9AE14D555}"/>
                  </a:ext>
                </a:extLst>
              </p:cNvPr>
              <p:cNvGrpSpPr/>
              <p:nvPr/>
            </p:nvGrpSpPr>
            <p:grpSpPr>
              <a:xfrm>
                <a:off x="1986158" y="1656082"/>
                <a:ext cx="108039" cy="2737181"/>
                <a:chOff x="1690687" y="1695450"/>
                <a:chExt cx="114300" cy="4213090"/>
              </a:xfrm>
            </p:grpSpPr>
            <p:cxnSp>
              <p:nvCxnSpPr>
                <p:cNvPr id="33" name="Straight Connector 32">
                  <a:extLst>
                    <a:ext uri="{FF2B5EF4-FFF2-40B4-BE49-F238E27FC236}">
                      <a16:creationId xmlns:a16="http://schemas.microsoft.com/office/drawing/2014/main" id="{398348D0-5AC6-408F-8365-5DE8191A12AF}"/>
                    </a:ext>
                  </a:extLst>
                </p:cNvPr>
                <p:cNvCxnSpPr/>
                <p:nvPr/>
              </p:nvCxnSpPr>
              <p:spPr bwMode="auto">
                <a:xfrm>
                  <a:off x="1690687" y="169545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84D9871-1DB1-4F0A-BFBE-6053C72FED27}"/>
                    </a:ext>
                  </a:extLst>
                </p:cNvPr>
                <p:cNvCxnSpPr/>
                <p:nvPr/>
              </p:nvCxnSpPr>
              <p:spPr bwMode="auto">
                <a:xfrm>
                  <a:off x="1690687" y="2748722"/>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220F716-EFA3-42E9-8A71-1B8D6FFC0914}"/>
                    </a:ext>
                  </a:extLst>
                </p:cNvPr>
                <p:cNvCxnSpPr/>
                <p:nvPr/>
              </p:nvCxnSpPr>
              <p:spPr bwMode="auto">
                <a:xfrm>
                  <a:off x="1690687" y="3801994"/>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39F927A-E08A-440E-9887-862FD15177ED}"/>
                    </a:ext>
                  </a:extLst>
                </p:cNvPr>
                <p:cNvCxnSpPr/>
                <p:nvPr/>
              </p:nvCxnSpPr>
              <p:spPr bwMode="auto">
                <a:xfrm>
                  <a:off x="1690687" y="4855266"/>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7B5FE82-806B-4F87-8DDC-65393770FC83}"/>
                    </a:ext>
                  </a:extLst>
                </p:cNvPr>
                <p:cNvCxnSpPr/>
                <p:nvPr/>
              </p:nvCxnSpPr>
              <p:spPr bwMode="auto">
                <a:xfrm>
                  <a:off x="1690687" y="5908540"/>
                  <a:ext cx="1143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 name="Straight Connector 31">
                <a:extLst>
                  <a:ext uri="{FF2B5EF4-FFF2-40B4-BE49-F238E27FC236}">
                    <a16:creationId xmlns:a16="http://schemas.microsoft.com/office/drawing/2014/main" id="{66955E1A-7CE5-4A8A-AD64-A9085E350541}"/>
                  </a:ext>
                </a:extLst>
              </p:cNvPr>
              <p:cNvCxnSpPr/>
              <p:nvPr/>
            </p:nvCxnSpPr>
            <p:spPr bwMode="auto">
              <a:xfrm>
                <a:off x="1983768" y="5085056"/>
                <a:ext cx="108039" cy="0"/>
              </a:xfrm>
              <a:prstGeom prst="line">
                <a:avLst/>
              </a:prstGeom>
              <a:noFill/>
              <a:ln w="28575" cap="flat" cmpd="sng" algn="ctr">
                <a:solidFill>
                  <a:schemeClr val="bg1"/>
                </a:solidFill>
                <a:prstDash val="solid"/>
                <a:round/>
                <a:headEnd type="none" w="med" len="med"/>
                <a:tailEnd type="none" w="med" len="med"/>
              </a:ln>
              <a:effectLst/>
            </p:spPr>
          </p:cxnSp>
        </p:grpSp>
        <p:cxnSp>
          <p:nvCxnSpPr>
            <p:cNvPr id="30" name="Straight Connector 29">
              <a:extLst>
                <a:ext uri="{FF2B5EF4-FFF2-40B4-BE49-F238E27FC236}">
                  <a16:creationId xmlns:a16="http://schemas.microsoft.com/office/drawing/2014/main" id="{92F71DCA-0591-416B-A450-C7E66026BF8F}"/>
                </a:ext>
              </a:extLst>
            </p:cNvPr>
            <p:cNvCxnSpPr/>
            <p:nvPr/>
          </p:nvCxnSpPr>
          <p:spPr bwMode="auto">
            <a:xfrm rot="5400000">
              <a:off x="4325515" y="4262309"/>
              <a:ext cx="77376" cy="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13DE61B5-98BC-4C75-B85D-429087D4D2DD}"/>
              </a:ext>
            </a:extLst>
          </p:cNvPr>
          <p:cNvSpPr txBox="1"/>
          <p:nvPr/>
        </p:nvSpPr>
        <p:spPr bwMode="auto">
          <a:xfrm>
            <a:off x="2829000" y="5246633"/>
            <a:ext cx="324833"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9" name="TextBox 38">
            <a:extLst>
              <a:ext uri="{FF2B5EF4-FFF2-40B4-BE49-F238E27FC236}">
                <a16:creationId xmlns:a16="http://schemas.microsoft.com/office/drawing/2014/main" id="{9A28DB6E-CED4-4E62-BCF3-8E7CBCBD7AAB}"/>
              </a:ext>
            </a:extLst>
          </p:cNvPr>
          <p:cNvSpPr txBox="1"/>
          <p:nvPr/>
        </p:nvSpPr>
        <p:spPr bwMode="auto">
          <a:xfrm>
            <a:off x="3879455" y="5241513"/>
            <a:ext cx="324832"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0" name="TextBox 39">
            <a:extLst>
              <a:ext uri="{FF2B5EF4-FFF2-40B4-BE49-F238E27FC236}">
                <a16:creationId xmlns:a16="http://schemas.microsoft.com/office/drawing/2014/main" id="{EB0352F5-BD51-4E6B-A5BB-E03CE9B678A3}"/>
              </a:ext>
            </a:extLst>
          </p:cNvPr>
          <p:cNvSpPr txBox="1"/>
          <p:nvPr/>
        </p:nvSpPr>
        <p:spPr bwMode="auto">
          <a:xfrm>
            <a:off x="4898956" y="5260072"/>
            <a:ext cx="324832"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1" name="TextBox 40">
            <a:extLst>
              <a:ext uri="{FF2B5EF4-FFF2-40B4-BE49-F238E27FC236}">
                <a16:creationId xmlns:a16="http://schemas.microsoft.com/office/drawing/2014/main" id="{8A489D06-3BD7-4FCE-B76A-454BE8D1E22E}"/>
              </a:ext>
            </a:extLst>
          </p:cNvPr>
          <p:cNvSpPr txBox="1"/>
          <p:nvPr/>
        </p:nvSpPr>
        <p:spPr bwMode="auto">
          <a:xfrm>
            <a:off x="5971080" y="5235651"/>
            <a:ext cx="324832"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2" name="TextBox 41">
            <a:extLst>
              <a:ext uri="{FF2B5EF4-FFF2-40B4-BE49-F238E27FC236}">
                <a16:creationId xmlns:a16="http://schemas.microsoft.com/office/drawing/2014/main" id="{C436DFA4-DEAF-4D5C-BA01-DB30CA56CB5A}"/>
              </a:ext>
            </a:extLst>
          </p:cNvPr>
          <p:cNvSpPr txBox="1"/>
          <p:nvPr/>
        </p:nvSpPr>
        <p:spPr bwMode="auto">
          <a:xfrm>
            <a:off x="7001556" y="5230530"/>
            <a:ext cx="324832"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3" name="TextBox 42">
            <a:extLst>
              <a:ext uri="{FF2B5EF4-FFF2-40B4-BE49-F238E27FC236}">
                <a16:creationId xmlns:a16="http://schemas.microsoft.com/office/drawing/2014/main" id="{5B76B9D5-594E-49FC-AC84-EAE49BF7AF52}"/>
              </a:ext>
            </a:extLst>
          </p:cNvPr>
          <p:cNvSpPr txBox="1"/>
          <p:nvPr/>
        </p:nvSpPr>
        <p:spPr bwMode="auto">
          <a:xfrm>
            <a:off x="8047031" y="5243969"/>
            <a:ext cx="324832"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44" name="TextBox 43">
            <a:extLst>
              <a:ext uri="{FF2B5EF4-FFF2-40B4-BE49-F238E27FC236}">
                <a16:creationId xmlns:a16="http://schemas.microsoft.com/office/drawing/2014/main" id="{680EB3CA-0235-461B-94C2-F50E001A5196}"/>
              </a:ext>
            </a:extLst>
          </p:cNvPr>
          <p:cNvSpPr txBox="1"/>
          <p:nvPr/>
        </p:nvSpPr>
        <p:spPr bwMode="auto">
          <a:xfrm>
            <a:off x="9061342" y="5235651"/>
            <a:ext cx="324832"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5" name="TextBox 44">
            <a:extLst>
              <a:ext uri="{FF2B5EF4-FFF2-40B4-BE49-F238E27FC236}">
                <a16:creationId xmlns:a16="http://schemas.microsoft.com/office/drawing/2014/main" id="{F4C0728D-6AC8-407D-9D5F-E0154703EDF2}"/>
              </a:ext>
            </a:extLst>
          </p:cNvPr>
          <p:cNvSpPr txBox="1"/>
          <p:nvPr/>
        </p:nvSpPr>
        <p:spPr bwMode="auto">
          <a:xfrm>
            <a:off x="5883745" y="5539213"/>
            <a:ext cx="499503" cy="41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Yrs</a:t>
            </a:r>
          </a:p>
        </p:txBody>
      </p:sp>
      <p:sp>
        <p:nvSpPr>
          <p:cNvPr id="47" name="TextBox 46">
            <a:extLst>
              <a:ext uri="{FF2B5EF4-FFF2-40B4-BE49-F238E27FC236}">
                <a16:creationId xmlns:a16="http://schemas.microsoft.com/office/drawing/2014/main" id="{0EC588AC-8189-47F7-9985-C0A32894707A}"/>
              </a:ext>
            </a:extLst>
          </p:cNvPr>
          <p:cNvSpPr txBox="1"/>
          <p:nvPr/>
        </p:nvSpPr>
        <p:spPr bwMode="auto">
          <a:xfrm>
            <a:off x="3756516" y="586926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6177</a:t>
            </a:r>
          </a:p>
        </p:txBody>
      </p:sp>
      <p:sp>
        <p:nvSpPr>
          <p:cNvPr id="48" name="TextBox 47">
            <a:extLst>
              <a:ext uri="{FF2B5EF4-FFF2-40B4-BE49-F238E27FC236}">
                <a16:creationId xmlns:a16="http://schemas.microsoft.com/office/drawing/2014/main" id="{053C35E9-33C8-4DBF-993B-92994F5CAD9C}"/>
              </a:ext>
            </a:extLst>
          </p:cNvPr>
          <p:cNvSpPr txBox="1"/>
          <p:nvPr/>
        </p:nvSpPr>
        <p:spPr bwMode="auto">
          <a:xfrm>
            <a:off x="4820358" y="586926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5790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5870</a:t>
            </a:r>
          </a:p>
        </p:txBody>
      </p:sp>
      <p:sp>
        <p:nvSpPr>
          <p:cNvPr id="49" name="TextBox 48">
            <a:extLst>
              <a:ext uri="{FF2B5EF4-FFF2-40B4-BE49-F238E27FC236}">
                <a16:creationId xmlns:a16="http://schemas.microsoft.com/office/drawing/2014/main" id="{975697B4-A262-4390-AE30-16154CEDFE83}"/>
              </a:ext>
            </a:extLst>
          </p:cNvPr>
          <p:cNvSpPr txBox="1"/>
          <p:nvPr/>
        </p:nvSpPr>
        <p:spPr bwMode="auto">
          <a:xfrm>
            <a:off x="5834751" y="586926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5302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5413</a:t>
            </a:r>
          </a:p>
        </p:txBody>
      </p:sp>
      <p:sp>
        <p:nvSpPr>
          <p:cNvPr id="50" name="TextBox 49">
            <a:extLst>
              <a:ext uri="{FF2B5EF4-FFF2-40B4-BE49-F238E27FC236}">
                <a16:creationId xmlns:a16="http://schemas.microsoft.com/office/drawing/2014/main" id="{801C4020-E066-4041-8922-ABE710EE2FDD}"/>
              </a:ext>
            </a:extLst>
          </p:cNvPr>
          <p:cNvSpPr txBox="1"/>
          <p:nvPr/>
        </p:nvSpPr>
        <p:spPr bwMode="auto">
          <a:xfrm>
            <a:off x="6870208" y="586926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4729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4863</a:t>
            </a:r>
          </a:p>
        </p:txBody>
      </p:sp>
      <p:sp>
        <p:nvSpPr>
          <p:cNvPr id="51" name="TextBox 50">
            <a:extLst>
              <a:ext uri="{FF2B5EF4-FFF2-40B4-BE49-F238E27FC236}">
                <a16:creationId xmlns:a16="http://schemas.microsoft.com/office/drawing/2014/main" id="{7A375A8F-1896-49F2-9DE7-9F17A995C822}"/>
              </a:ext>
            </a:extLst>
          </p:cNvPr>
          <p:cNvSpPr txBox="1"/>
          <p:nvPr/>
        </p:nvSpPr>
        <p:spPr bwMode="auto">
          <a:xfrm>
            <a:off x="7958053" y="586926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3966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4023</a:t>
            </a:r>
          </a:p>
        </p:txBody>
      </p:sp>
      <p:sp>
        <p:nvSpPr>
          <p:cNvPr id="52" name="TextBox 51">
            <a:extLst>
              <a:ext uri="{FF2B5EF4-FFF2-40B4-BE49-F238E27FC236}">
                <a16:creationId xmlns:a16="http://schemas.microsoft.com/office/drawing/2014/main" id="{C8F29061-0625-49E9-B980-2E23719F12F9}"/>
              </a:ext>
            </a:extLst>
          </p:cNvPr>
          <p:cNvSpPr txBox="1"/>
          <p:nvPr/>
        </p:nvSpPr>
        <p:spPr bwMode="auto">
          <a:xfrm>
            <a:off x="8970606" y="586926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2686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2676</a:t>
            </a:r>
          </a:p>
        </p:txBody>
      </p:sp>
      <p:sp>
        <p:nvSpPr>
          <p:cNvPr id="53" name="TextBox 52">
            <a:extLst>
              <a:ext uri="{FF2B5EF4-FFF2-40B4-BE49-F238E27FC236}">
                <a16:creationId xmlns:a16="http://schemas.microsoft.com/office/drawing/2014/main" id="{9F8AD1BD-7091-4939-A971-5C72EB31A79B}"/>
              </a:ext>
            </a:extLst>
          </p:cNvPr>
          <p:cNvSpPr txBox="1"/>
          <p:nvPr/>
        </p:nvSpPr>
        <p:spPr bwMode="auto">
          <a:xfrm rot="16200000">
            <a:off x="869472" y="3355923"/>
            <a:ext cx="2757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Without Event (%)</a:t>
            </a:r>
          </a:p>
        </p:txBody>
      </p:sp>
      <p:sp>
        <p:nvSpPr>
          <p:cNvPr id="59" name="TextBox 58">
            <a:extLst>
              <a:ext uri="{FF2B5EF4-FFF2-40B4-BE49-F238E27FC236}">
                <a16:creationId xmlns:a16="http://schemas.microsoft.com/office/drawing/2014/main" id="{E07C45FA-C267-420B-8F46-A80EC2797E5A}"/>
              </a:ext>
            </a:extLst>
          </p:cNvPr>
          <p:cNvSpPr txBox="1"/>
          <p:nvPr/>
        </p:nvSpPr>
        <p:spPr bwMode="auto">
          <a:xfrm>
            <a:off x="3055815" y="2581264"/>
            <a:ext cx="67468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OS at 5 yrs: -0.4% (95% CI: +1.5% to -2.4%)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1.02 (0.95-1.11)</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FDR-adjusted NI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.0583 &gt; .025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Statistical conclusion: fail to reject null hypothesis after multiplicity adjustment</a:t>
            </a:r>
          </a:p>
        </p:txBody>
      </p:sp>
      <p:grpSp>
        <p:nvGrpSpPr>
          <p:cNvPr id="1025" name="Group 1024">
            <a:extLst>
              <a:ext uri="{FF2B5EF4-FFF2-40B4-BE49-F238E27FC236}">
                <a16:creationId xmlns:a16="http://schemas.microsoft.com/office/drawing/2014/main" id="{9867CCDB-253C-42C9-BE29-B0AE1FB33FF8}"/>
              </a:ext>
            </a:extLst>
          </p:cNvPr>
          <p:cNvGrpSpPr/>
          <p:nvPr/>
        </p:nvGrpSpPr>
        <p:grpSpPr>
          <a:xfrm>
            <a:off x="3109097" y="3940268"/>
            <a:ext cx="4686747" cy="749671"/>
            <a:chOff x="7340022" y="4001911"/>
            <a:chExt cx="4686747" cy="749671"/>
          </a:xfrm>
        </p:grpSpPr>
        <p:sp>
          <p:nvSpPr>
            <p:cNvPr id="60" name="TextBox 59">
              <a:extLst>
                <a:ext uri="{FF2B5EF4-FFF2-40B4-BE49-F238E27FC236}">
                  <a16:creationId xmlns:a16="http://schemas.microsoft.com/office/drawing/2014/main" id="{E37AD593-3F28-425E-87D7-0CB32C41B2AD}"/>
                </a:ext>
              </a:extLst>
            </p:cNvPr>
            <p:cNvSpPr txBox="1"/>
            <p:nvPr/>
          </p:nvSpPr>
          <p:spPr bwMode="auto">
            <a:xfrm>
              <a:off x="9308337" y="4012918"/>
              <a:ext cx="1345241" cy="738664"/>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 (0.95-1.11)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Reference</a:t>
              </a:r>
            </a:p>
          </p:txBody>
        </p:sp>
        <p:sp>
          <p:nvSpPr>
            <p:cNvPr id="61" name="TextBox 60">
              <a:extLst>
                <a:ext uri="{FF2B5EF4-FFF2-40B4-BE49-F238E27FC236}">
                  <a16:creationId xmlns:a16="http://schemas.microsoft.com/office/drawing/2014/main" id="{EEA79158-E748-4915-91A9-D3949C8B2477}"/>
                </a:ext>
              </a:extLst>
            </p:cNvPr>
            <p:cNvSpPr txBox="1"/>
            <p:nvPr/>
          </p:nvSpPr>
          <p:spPr bwMode="auto">
            <a:xfrm>
              <a:off x="8343077" y="4004136"/>
              <a:ext cx="1110047" cy="738664"/>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r>
                <a:rPr kumimoji="0" lang="en-US" sz="14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Tota</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1314/6425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1270/6410</a:t>
              </a:r>
            </a:p>
          </p:txBody>
        </p:sp>
        <p:sp>
          <p:nvSpPr>
            <p:cNvPr id="62" name="TextBox 61">
              <a:extLst>
                <a:ext uri="{FF2B5EF4-FFF2-40B4-BE49-F238E27FC236}">
                  <a16:creationId xmlns:a16="http://schemas.microsoft.com/office/drawing/2014/main" id="{FCB50439-8954-42AA-B337-E12C905CC3E1}"/>
                </a:ext>
              </a:extLst>
            </p:cNvPr>
            <p:cNvSpPr txBox="1"/>
            <p:nvPr/>
          </p:nvSpPr>
          <p:spPr bwMode="auto">
            <a:xfrm>
              <a:off x="10521036" y="4001911"/>
              <a:ext cx="1505733" cy="738664"/>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5-Yr Rate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82.4 (81.4-83.3)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82.8 (81.8-83.8)</a:t>
              </a:r>
            </a:p>
          </p:txBody>
        </p:sp>
        <p:sp>
          <p:nvSpPr>
            <p:cNvPr id="63" name="TextBox 62">
              <a:extLst>
                <a:ext uri="{FF2B5EF4-FFF2-40B4-BE49-F238E27FC236}">
                  <a16:creationId xmlns:a16="http://schemas.microsoft.com/office/drawing/2014/main" id="{77635148-D79B-4F70-A6D6-A0D93D37916F}"/>
                </a:ext>
              </a:extLst>
            </p:cNvPr>
            <p:cNvSpPr txBox="1"/>
            <p:nvPr/>
          </p:nvSpPr>
          <p:spPr bwMode="auto">
            <a:xfrm>
              <a:off x="7588239" y="4001911"/>
              <a:ext cx="841064" cy="738664"/>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Duration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mos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mos</a:t>
              </a:r>
            </a:p>
          </p:txBody>
        </p:sp>
        <p:cxnSp>
          <p:nvCxnSpPr>
            <p:cNvPr id="1024" name="Straight Connector 1023">
              <a:extLst>
                <a:ext uri="{FF2B5EF4-FFF2-40B4-BE49-F238E27FC236}">
                  <a16:creationId xmlns:a16="http://schemas.microsoft.com/office/drawing/2014/main" id="{C9FFB413-EA5A-47D6-931B-4411C90ADC21}"/>
                </a:ext>
              </a:extLst>
            </p:cNvPr>
            <p:cNvCxnSpPr/>
            <p:nvPr/>
          </p:nvCxnSpPr>
          <p:spPr bwMode="auto">
            <a:xfrm flipH="1">
              <a:off x="7340022" y="4371243"/>
              <a:ext cx="248217" cy="0"/>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1F78118-D3D2-48B2-BD64-6D771704ECEA}"/>
                </a:ext>
              </a:extLst>
            </p:cNvPr>
            <p:cNvCxnSpPr/>
            <p:nvPr/>
          </p:nvCxnSpPr>
          <p:spPr bwMode="auto">
            <a:xfrm flipH="1">
              <a:off x="7345563" y="4579061"/>
              <a:ext cx="248217" cy="0"/>
            </a:xfrm>
            <a:prstGeom prst="line">
              <a:avLst/>
            </a:prstGeom>
            <a:noFill/>
            <a:ln w="28575" cap="flat" cmpd="sng" algn="ctr">
              <a:solidFill>
                <a:schemeClr val="accent3"/>
              </a:solidFill>
              <a:prstDash val="solid"/>
              <a:round/>
              <a:headEnd type="none" w="med" len="med"/>
              <a:tailEnd type="none" w="med" len="med"/>
            </a:ln>
            <a:effectLst/>
          </p:spPr>
        </p:cxnSp>
      </p:grpSp>
      <p:sp>
        <p:nvSpPr>
          <p:cNvPr id="68" name="TextBox 67">
            <a:extLst>
              <a:ext uri="{FF2B5EF4-FFF2-40B4-BE49-F238E27FC236}">
                <a16:creationId xmlns:a16="http://schemas.microsoft.com/office/drawing/2014/main" id="{0ED60009-AF56-4791-A4E5-574846543F42}"/>
              </a:ext>
            </a:extLst>
          </p:cNvPr>
          <p:cNvSpPr txBox="1"/>
          <p:nvPr/>
        </p:nvSpPr>
        <p:spPr bwMode="auto">
          <a:xfrm>
            <a:off x="3019668" y="4629517"/>
            <a:ext cx="41581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FDR-adjusted stratified log-rank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.6434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FDR-adjusted stratified NIF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.0583</a:t>
            </a:r>
          </a:p>
        </p:txBody>
      </p:sp>
      <p:sp>
        <p:nvSpPr>
          <p:cNvPr id="1028" name="Freeform: Shape 1027">
            <a:extLst>
              <a:ext uri="{FF2B5EF4-FFF2-40B4-BE49-F238E27FC236}">
                <a16:creationId xmlns:a16="http://schemas.microsoft.com/office/drawing/2014/main" id="{FB039AF9-4678-4CCB-8C2C-8BFDC0AE56DF}"/>
              </a:ext>
            </a:extLst>
          </p:cNvPr>
          <p:cNvSpPr/>
          <p:nvPr/>
        </p:nvSpPr>
        <p:spPr bwMode="auto">
          <a:xfrm>
            <a:off x="2972883" y="1801447"/>
            <a:ext cx="6270791" cy="702051"/>
          </a:xfrm>
          <a:custGeom>
            <a:avLst/>
            <a:gdLst>
              <a:gd name="connsiteX0" fmla="*/ 0 w 6270791"/>
              <a:gd name="connsiteY0" fmla="*/ 0 h 702051"/>
              <a:gd name="connsiteX1" fmla="*/ 134344 w 6270791"/>
              <a:gd name="connsiteY1" fmla="*/ 0 h 702051"/>
              <a:gd name="connsiteX2" fmla="*/ 134344 w 6270791"/>
              <a:gd name="connsiteY2" fmla="*/ 8667 h 702051"/>
              <a:gd name="connsiteX3" fmla="*/ 433365 w 6270791"/>
              <a:gd name="connsiteY3" fmla="*/ 8667 h 702051"/>
              <a:gd name="connsiteX4" fmla="*/ 433365 w 6270791"/>
              <a:gd name="connsiteY4" fmla="*/ 13001 h 702051"/>
              <a:gd name="connsiteX5" fmla="*/ 589377 w 6270791"/>
              <a:gd name="connsiteY5" fmla="*/ 13001 h 702051"/>
              <a:gd name="connsiteX6" fmla="*/ 589377 w 6270791"/>
              <a:gd name="connsiteY6" fmla="*/ 13001 h 702051"/>
              <a:gd name="connsiteX7" fmla="*/ 589377 w 6270791"/>
              <a:gd name="connsiteY7" fmla="*/ 13001 h 702051"/>
              <a:gd name="connsiteX8" fmla="*/ 589377 w 6270791"/>
              <a:gd name="connsiteY8" fmla="*/ 39003 h 702051"/>
              <a:gd name="connsiteX9" fmla="*/ 715053 w 6270791"/>
              <a:gd name="connsiteY9" fmla="*/ 39003 h 702051"/>
              <a:gd name="connsiteX10" fmla="*/ 715053 w 6270791"/>
              <a:gd name="connsiteY10" fmla="*/ 47670 h 702051"/>
              <a:gd name="connsiteX11" fmla="*/ 827727 w 6270791"/>
              <a:gd name="connsiteY11" fmla="*/ 47670 h 702051"/>
              <a:gd name="connsiteX12" fmla="*/ 827727 w 6270791"/>
              <a:gd name="connsiteY12" fmla="*/ 65005 h 702051"/>
              <a:gd name="connsiteX13" fmla="*/ 1144084 w 6270791"/>
              <a:gd name="connsiteY13" fmla="*/ 65005 h 702051"/>
              <a:gd name="connsiteX14" fmla="*/ 1144084 w 6270791"/>
              <a:gd name="connsiteY14" fmla="*/ 82340 h 702051"/>
              <a:gd name="connsiteX15" fmla="*/ 1300095 w 6270791"/>
              <a:gd name="connsiteY15" fmla="*/ 82340 h 702051"/>
              <a:gd name="connsiteX16" fmla="*/ 1300095 w 6270791"/>
              <a:gd name="connsiteY16" fmla="*/ 91007 h 702051"/>
              <a:gd name="connsiteX17" fmla="*/ 1421437 w 6270791"/>
              <a:gd name="connsiteY17" fmla="*/ 91007 h 702051"/>
              <a:gd name="connsiteX18" fmla="*/ 1421437 w 6270791"/>
              <a:gd name="connsiteY18" fmla="*/ 108341 h 702051"/>
              <a:gd name="connsiteX19" fmla="*/ 1525445 w 6270791"/>
              <a:gd name="connsiteY19" fmla="*/ 108341 h 702051"/>
              <a:gd name="connsiteX20" fmla="*/ 1525445 w 6270791"/>
              <a:gd name="connsiteY20" fmla="*/ 117009 h 702051"/>
              <a:gd name="connsiteX21" fmla="*/ 1607784 w 6270791"/>
              <a:gd name="connsiteY21" fmla="*/ 117009 h 702051"/>
              <a:gd name="connsiteX22" fmla="*/ 1607784 w 6270791"/>
              <a:gd name="connsiteY22" fmla="*/ 125676 h 702051"/>
              <a:gd name="connsiteX23" fmla="*/ 1703125 w 6270791"/>
              <a:gd name="connsiteY23" fmla="*/ 125676 h 702051"/>
              <a:gd name="connsiteX24" fmla="*/ 1703125 w 6270791"/>
              <a:gd name="connsiteY24" fmla="*/ 134343 h 702051"/>
              <a:gd name="connsiteX25" fmla="*/ 1807132 w 6270791"/>
              <a:gd name="connsiteY25" fmla="*/ 134343 h 702051"/>
              <a:gd name="connsiteX26" fmla="*/ 1807132 w 6270791"/>
              <a:gd name="connsiteY26" fmla="*/ 147344 h 702051"/>
              <a:gd name="connsiteX27" fmla="*/ 1945809 w 6270791"/>
              <a:gd name="connsiteY27" fmla="*/ 147344 h 702051"/>
              <a:gd name="connsiteX28" fmla="*/ 1945809 w 6270791"/>
              <a:gd name="connsiteY28" fmla="*/ 173346 h 702051"/>
              <a:gd name="connsiteX29" fmla="*/ 2019481 w 6270791"/>
              <a:gd name="connsiteY29" fmla="*/ 173346 h 702051"/>
              <a:gd name="connsiteX30" fmla="*/ 2015147 w 6270791"/>
              <a:gd name="connsiteY30" fmla="*/ 177680 h 702051"/>
              <a:gd name="connsiteX31" fmla="*/ 2106154 w 6270791"/>
              <a:gd name="connsiteY31" fmla="*/ 177680 h 702051"/>
              <a:gd name="connsiteX32" fmla="*/ 2106154 w 6270791"/>
              <a:gd name="connsiteY32" fmla="*/ 199348 h 702051"/>
              <a:gd name="connsiteX33" fmla="*/ 2205828 w 6270791"/>
              <a:gd name="connsiteY33" fmla="*/ 199348 h 702051"/>
              <a:gd name="connsiteX34" fmla="*/ 2318503 w 6270791"/>
              <a:gd name="connsiteY34" fmla="*/ 199348 h 702051"/>
              <a:gd name="connsiteX35" fmla="*/ 2318503 w 6270791"/>
              <a:gd name="connsiteY35" fmla="*/ 208015 h 702051"/>
              <a:gd name="connsiteX36" fmla="*/ 2409509 w 6270791"/>
              <a:gd name="connsiteY36" fmla="*/ 208015 h 702051"/>
              <a:gd name="connsiteX37" fmla="*/ 2409509 w 6270791"/>
              <a:gd name="connsiteY37" fmla="*/ 234017 h 702051"/>
              <a:gd name="connsiteX38" fmla="*/ 2530852 w 6270791"/>
              <a:gd name="connsiteY38" fmla="*/ 234017 h 702051"/>
              <a:gd name="connsiteX39" fmla="*/ 2530852 w 6270791"/>
              <a:gd name="connsiteY39" fmla="*/ 238351 h 702051"/>
              <a:gd name="connsiteX40" fmla="*/ 2617525 w 6270791"/>
              <a:gd name="connsiteY40" fmla="*/ 238351 h 702051"/>
              <a:gd name="connsiteX41" fmla="*/ 2617525 w 6270791"/>
              <a:gd name="connsiteY41" fmla="*/ 264353 h 702051"/>
              <a:gd name="connsiteX42" fmla="*/ 2795204 w 6270791"/>
              <a:gd name="connsiteY42" fmla="*/ 264353 h 702051"/>
              <a:gd name="connsiteX43" fmla="*/ 2795204 w 6270791"/>
              <a:gd name="connsiteY43" fmla="*/ 281687 h 702051"/>
              <a:gd name="connsiteX44" fmla="*/ 2933881 w 6270791"/>
              <a:gd name="connsiteY44" fmla="*/ 281687 h 702051"/>
              <a:gd name="connsiteX45" fmla="*/ 2933881 w 6270791"/>
              <a:gd name="connsiteY45" fmla="*/ 294688 h 702051"/>
              <a:gd name="connsiteX46" fmla="*/ 3046556 w 6270791"/>
              <a:gd name="connsiteY46" fmla="*/ 294688 h 702051"/>
              <a:gd name="connsiteX47" fmla="*/ 3046556 w 6270791"/>
              <a:gd name="connsiteY47" fmla="*/ 307689 h 702051"/>
              <a:gd name="connsiteX48" fmla="*/ 3111561 w 6270791"/>
              <a:gd name="connsiteY48" fmla="*/ 307689 h 702051"/>
              <a:gd name="connsiteX49" fmla="*/ 3111561 w 6270791"/>
              <a:gd name="connsiteY49" fmla="*/ 325024 h 702051"/>
              <a:gd name="connsiteX50" fmla="*/ 3237236 w 6270791"/>
              <a:gd name="connsiteY50" fmla="*/ 325024 h 702051"/>
              <a:gd name="connsiteX51" fmla="*/ 3237236 w 6270791"/>
              <a:gd name="connsiteY51" fmla="*/ 338025 h 702051"/>
              <a:gd name="connsiteX52" fmla="*/ 3315242 w 6270791"/>
              <a:gd name="connsiteY52" fmla="*/ 338025 h 702051"/>
              <a:gd name="connsiteX53" fmla="*/ 3323909 w 6270791"/>
              <a:gd name="connsiteY53" fmla="*/ 346692 h 702051"/>
              <a:gd name="connsiteX54" fmla="*/ 3427917 w 6270791"/>
              <a:gd name="connsiteY54" fmla="*/ 346692 h 702051"/>
              <a:gd name="connsiteX55" fmla="*/ 3427917 w 6270791"/>
              <a:gd name="connsiteY55" fmla="*/ 359693 h 702051"/>
              <a:gd name="connsiteX56" fmla="*/ 3492922 w 6270791"/>
              <a:gd name="connsiteY56" fmla="*/ 359693 h 702051"/>
              <a:gd name="connsiteX57" fmla="*/ 3492922 w 6270791"/>
              <a:gd name="connsiteY57" fmla="*/ 372694 h 702051"/>
              <a:gd name="connsiteX58" fmla="*/ 3583928 w 6270791"/>
              <a:gd name="connsiteY58" fmla="*/ 372694 h 702051"/>
              <a:gd name="connsiteX59" fmla="*/ 3575261 w 6270791"/>
              <a:gd name="connsiteY59" fmla="*/ 381361 h 702051"/>
              <a:gd name="connsiteX60" fmla="*/ 3666268 w 6270791"/>
              <a:gd name="connsiteY60" fmla="*/ 381361 h 702051"/>
              <a:gd name="connsiteX61" fmla="*/ 3666268 w 6270791"/>
              <a:gd name="connsiteY61" fmla="*/ 398696 h 702051"/>
              <a:gd name="connsiteX62" fmla="*/ 3739940 w 6270791"/>
              <a:gd name="connsiteY62" fmla="*/ 398696 h 702051"/>
              <a:gd name="connsiteX63" fmla="*/ 3739940 w 6270791"/>
              <a:gd name="connsiteY63" fmla="*/ 411697 h 702051"/>
              <a:gd name="connsiteX64" fmla="*/ 3817945 w 6270791"/>
              <a:gd name="connsiteY64" fmla="*/ 411697 h 702051"/>
              <a:gd name="connsiteX65" fmla="*/ 3817945 w 6270791"/>
              <a:gd name="connsiteY65" fmla="*/ 424698 h 702051"/>
              <a:gd name="connsiteX66" fmla="*/ 3926287 w 6270791"/>
              <a:gd name="connsiteY66" fmla="*/ 424698 h 702051"/>
              <a:gd name="connsiteX67" fmla="*/ 3917620 w 6270791"/>
              <a:gd name="connsiteY67" fmla="*/ 433365 h 702051"/>
              <a:gd name="connsiteX68" fmla="*/ 4086632 w 6270791"/>
              <a:gd name="connsiteY68" fmla="*/ 433365 h 702051"/>
              <a:gd name="connsiteX69" fmla="*/ 4086632 w 6270791"/>
              <a:gd name="connsiteY69" fmla="*/ 450700 h 702051"/>
              <a:gd name="connsiteX70" fmla="*/ 4173305 w 6270791"/>
              <a:gd name="connsiteY70" fmla="*/ 450700 h 702051"/>
              <a:gd name="connsiteX71" fmla="*/ 4173305 w 6270791"/>
              <a:gd name="connsiteY71" fmla="*/ 468034 h 702051"/>
              <a:gd name="connsiteX72" fmla="*/ 4229642 w 6270791"/>
              <a:gd name="connsiteY72" fmla="*/ 468034 h 702051"/>
              <a:gd name="connsiteX73" fmla="*/ 4229642 w 6270791"/>
              <a:gd name="connsiteY73" fmla="*/ 472368 h 702051"/>
              <a:gd name="connsiteX74" fmla="*/ 4329316 w 6270791"/>
              <a:gd name="connsiteY74" fmla="*/ 472368 h 702051"/>
              <a:gd name="connsiteX75" fmla="*/ 4329316 w 6270791"/>
              <a:gd name="connsiteY75" fmla="*/ 485369 h 702051"/>
              <a:gd name="connsiteX76" fmla="*/ 4411655 w 6270791"/>
              <a:gd name="connsiteY76" fmla="*/ 485369 h 702051"/>
              <a:gd name="connsiteX77" fmla="*/ 4411655 w 6270791"/>
              <a:gd name="connsiteY77" fmla="*/ 498370 h 702051"/>
              <a:gd name="connsiteX78" fmla="*/ 4515663 w 6270791"/>
              <a:gd name="connsiteY78" fmla="*/ 498370 h 702051"/>
              <a:gd name="connsiteX79" fmla="*/ 4515663 w 6270791"/>
              <a:gd name="connsiteY79" fmla="*/ 511371 h 702051"/>
              <a:gd name="connsiteX80" fmla="*/ 4680342 w 6270791"/>
              <a:gd name="connsiteY80" fmla="*/ 511371 h 702051"/>
              <a:gd name="connsiteX81" fmla="*/ 4680342 w 6270791"/>
              <a:gd name="connsiteY81" fmla="*/ 533039 h 702051"/>
              <a:gd name="connsiteX82" fmla="*/ 4736679 w 6270791"/>
              <a:gd name="connsiteY82" fmla="*/ 533039 h 702051"/>
              <a:gd name="connsiteX83" fmla="*/ 4736679 w 6270791"/>
              <a:gd name="connsiteY83" fmla="*/ 541706 h 702051"/>
              <a:gd name="connsiteX84" fmla="*/ 4797350 w 6270791"/>
              <a:gd name="connsiteY84" fmla="*/ 541706 h 702051"/>
              <a:gd name="connsiteX85" fmla="*/ 4797350 w 6270791"/>
              <a:gd name="connsiteY85" fmla="*/ 554707 h 702051"/>
              <a:gd name="connsiteX86" fmla="*/ 4871022 w 6270791"/>
              <a:gd name="connsiteY86" fmla="*/ 554707 h 702051"/>
              <a:gd name="connsiteX87" fmla="*/ 4871022 w 6270791"/>
              <a:gd name="connsiteY87" fmla="*/ 563375 h 702051"/>
              <a:gd name="connsiteX88" fmla="*/ 4944694 w 6270791"/>
              <a:gd name="connsiteY88" fmla="*/ 563375 h 702051"/>
              <a:gd name="connsiteX89" fmla="*/ 4944694 w 6270791"/>
              <a:gd name="connsiteY89" fmla="*/ 572042 h 702051"/>
              <a:gd name="connsiteX90" fmla="*/ 5053035 w 6270791"/>
              <a:gd name="connsiteY90" fmla="*/ 572042 h 702051"/>
              <a:gd name="connsiteX91" fmla="*/ 5053035 w 6270791"/>
              <a:gd name="connsiteY91" fmla="*/ 585043 h 702051"/>
              <a:gd name="connsiteX92" fmla="*/ 5200380 w 6270791"/>
              <a:gd name="connsiteY92" fmla="*/ 585043 h 702051"/>
              <a:gd name="connsiteX93" fmla="*/ 5200380 w 6270791"/>
              <a:gd name="connsiteY93" fmla="*/ 598044 h 702051"/>
              <a:gd name="connsiteX94" fmla="*/ 5326055 w 6270791"/>
              <a:gd name="connsiteY94" fmla="*/ 598044 h 702051"/>
              <a:gd name="connsiteX95" fmla="*/ 5326055 w 6270791"/>
              <a:gd name="connsiteY95" fmla="*/ 611045 h 702051"/>
              <a:gd name="connsiteX96" fmla="*/ 5434397 w 6270791"/>
              <a:gd name="connsiteY96" fmla="*/ 611045 h 702051"/>
              <a:gd name="connsiteX97" fmla="*/ 5434397 w 6270791"/>
              <a:gd name="connsiteY97" fmla="*/ 624046 h 702051"/>
              <a:gd name="connsiteX98" fmla="*/ 5534071 w 6270791"/>
              <a:gd name="connsiteY98" fmla="*/ 624046 h 702051"/>
              <a:gd name="connsiteX99" fmla="*/ 5534071 w 6270791"/>
              <a:gd name="connsiteY99" fmla="*/ 637047 h 702051"/>
              <a:gd name="connsiteX100" fmla="*/ 5677081 w 6270791"/>
              <a:gd name="connsiteY100" fmla="*/ 637047 h 702051"/>
              <a:gd name="connsiteX101" fmla="*/ 5672747 w 6270791"/>
              <a:gd name="connsiteY101" fmla="*/ 641381 h 702051"/>
              <a:gd name="connsiteX102" fmla="*/ 5811424 w 6270791"/>
              <a:gd name="connsiteY102" fmla="*/ 641381 h 702051"/>
              <a:gd name="connsiteX103" fmla="*/ 5811424 w 6270791"/>
              <a:gd name="connsiteY103" fmla="*/ 663049 h 702051"/>
              <a:gd name="connsiteX104" fmla="*/ 5937100 w 6270791"/>
              <a:gd name="connsiteY104" fmla="*/ 663049 h 702051"/>
              <a:gd name="connsiteX105" fmla="*/ 5937100 w 6270791"/>
              <a:gd name="connsiteY105" fmla="*/ 676049 h 702051"/>
              <a:gd name="connsiteX106" fmla="*/ 6045441 w 6270791"/>
              <a:gd name="connsiteY106" fmla="*/ 676049 h 702051"/>
              <a:gd name="connsiteX107" fmla="*/ 6149449 w 6270791"/>
              <a:gd name="connsiteY107" fmla="*/ 676049 h 702051"/>
              <a:gd name="connsiteX108" fmla="*/ 6149449 w 6270791"/>
              <a:gd name="connsiteY108" fmla="*/ 693384 h 702051"/>
              <a:gd name="connsiteX109" fmla="*/ 6192785 w 6270791"/>
              <a:gd name="connsiteY109" fmla="*/ 693384 h 702051"/>
              <a:gd name="connsiteX110" fmla="*/ 6192785 w 6270791"/>
              <a:gd name="connsiteY110" fmla="*/ 702051 h 702051"/>
              <a:gd name="connsiteX111" fmla="*/ 6270791 w 6270791"/>
              <a:gd name="connsiteY111" fmla="*/ 702051 h 702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270791" h="702051">
                <a:moveTo>
                  <a:pt x="0" y="0"/>
                </a:moveTo>
                <a:lnTo>
                  <a:pt x="134344" y="0"/>
                </a:lnTo>
                <a:lnTo>
                  <a:pt x="134344" y="8667"/>
                </a:lnTo>
                <a:lnTo>
                  <a:pt x="433365" y="8667"/>
                </a:lnTo>
                <a:lnTo>
                  <a:pt x="433365" y="13001"/>
                </a:lnTo>
                <a:lnTo>
                  <a:pt x="589377" y="13001"/>
                </a:lnTo>
                <a:lnTo>
                  <a:pt x="589377" y="13001"/>
                </a:lnTo>
                <a:lnTo>
                  <a:pt x="589377" y="13001"/>
                </a:lnTo>
                <a:lnTo>
                  <a:pt x="589377" y="39003"/>
                </a:lnTo>
                <a:lnTo>
                  <a:pt x="715053" y="39003"/>
                </a:lnTo>
                <a:lnTo>
                  <a:pt x="715053" y="47670"/>
                </a:lnTo>
                <a:lnTo>
                  <a:pt x="827727" y="47670"/>
                </a:lnTo>
                <a:lnTo>
                  <a:pt x="827727" y="65005"/>
                </a:lnTo>
                <a:lnTo>
                  <a:pt x="1144084" y="65005"/>
                </a:lnTo>
                <a:lnTo>
                  <a:pt x="1144084" y="82340"/>
                </a:lnTo>
                <a:lnTo>
                  <a:pt x="1300095" y="82340"/>
                </a:lnTo>
                <a:lnTo>
                  <a:pt x="1300095" y="91007"/>
                </a:lnTo>
                <a:lnTo>
                  <a:pt x="1421437" y="91007"/>
                </a:lnTo>
                <a:lnTo>
                  <a:pt x="1421437" y="108341"/>
                </a:lnTo>
                <a:lnTo>
                  <a:pt x="1525445" y="108341"/>
                </a:lnTo>
                <a:lnTo>
                  <a:pt x="1525445" y="117009"/>
                </a:lnTo>
                <a:lnTo>
                  <a:pt x="1607784" y="117009"/>
                </a:lnTo>
                <a:lnTo>
                  <a:pt x="1607784" y="125676"/>
                </a:lnTo>
                <a:lnTo>
                  <a:pt x="1703125" y="125676"/>
                </a:lnTo>
                <a:lnTo>
                  <a:pt x="1703125" y="134343"/>
                </a:lnTo>
                <a:lnTo>
                  <a:pt x="1807132" y="134343"/>
                </a:lnTo>
                <a:lnTo>
                  <a:pt x="1807132" y="147344"/>
                </a:lnTo>
                <a:lnTo>
                  <a:pt x="1945809" y="147344"/>
                </a:lnTo>
                <a:lnTo>
                  <a:pt x="1945809" y="173346"/>
                </a:lnTo>
                <a:lnTo>
                  <a:pt x="2019481" y="173346"/>
                </a:lnTo>
                <a:lnTo>
                  <a:pt x="2015147" y="177680"/>
                </a:lnTo>
                <a:lnTo>
                  <a:pt x="2106154" y="177680"/>
                </a:lnTo>
                <a:lnTo>
                  <a:pt x="2106154" y="199348"/>
                </a:lnTo>
                <a:lnTo>
                  <a:pt x="2205828" y="199348"/>
                </a:lnTo>
                <a:lnTo>
                  <a:pt x="2318503" y="199348"/>
                </a:lnTo>
                <a:lnTo>
                  <a:pt x="2318503" y="208015"/>
                </a:lnTo>
                <a:lnTo>
                  <a:pt x="2409509" y="208015"/>
                </a:lnTo>
                <a:lnTo>
                  <a:pt x="2409509" y="234017"/>
                </a:lnTo>
                <a:lnTo>
                  <a:pt x="2530852" y="234017"/>
                </a:lnTo>
                <a:lnTo>
                  <a:pt x="2530852" y="238351"/>
                </a:lnTo>
                <a:lnTo>
                  <a:pt x="2617525" y="238351"/>
                </a:lnTo>
                <a:lnTo>
                  <a:pt x="2617525" y="264353"/>
                </a:lnTo>
                <a:lnTo>
                  <a:pt x="2795204" y="264353"/>
                </a:lnTo>
                <a:lnTo>
                  <a:pt x="2795204" y="281687"/>
                </a:lnTo>
                <a:lnTo>
                  <a:pt x="2933881" y="281687"/>
                </a:lnTo>
                <a:lnTo>
                  <a:pt x="2933881" y="294688"/>
                </a:lnTo>
                <a:lnTo>
                  <a:pt x="3046556" y="294688"/>
                </a:lnTo>
                <a:lnTo>
                  <a:pt x="3046556" y="307689"/>
                </a:lnTo>
                <a:lnTo>
                  <a:pt x="3111561" y="307689"/>
                </a:lnTo>
                <a:lnTo>
                  <a:pt x="3111561" y="325024"/>
                </a:lnTo>
                <a:lnTo>
                  <a:pt x="3237236" y="325024"/>
                </a:lnTo>
                <a:lnTo>
                  <a:pt x="3237236" y="338025"/>
                </a:lnTo>
                <a:lnTo>
                  <a:pt x="3315242" y="338025"/>
                </a:lnTo>
                <a:lnTo>
                  <a:pt x="3323909" y="346692"/>
                </a:lnTo>
                <a:lnTo>
                  <a:pt x="3427917" y="346692"/>
                </a:lnTo>
                <a:lnTo>
                  <a:pt x="3427917" y="359693"/>
                </a:lnTo>
                <a:lnTo>
                  <a:pt x="3492922" y="359693"/>
                </a:lnTo>
                <a:lnTo>
                  <a:pt x="3492922" y="372694"/>
                </a:lnTo>
                <a:lnTo>
                  <a:pt x="3583928" y="372694"/>
                </a:lnTo>
                <a:lnTo>
                  <a:pt x="3575261" y="381361"/>
                </a:lnTo>
                <a:lnTo>
                  <a:pt x="3666268" y="381361"/>
                </a:lnTo>
                <a:lnTo>
                  <a:pt x="3666268" y="398696"/>
                </a:lnTo>
                <a:lnTo>
                  <a:pt x="3739940" y="398696"/>
                </a:lnTo>
                <a:lnTo>
                  <a:pt x="3739940" y="411697"/>
                </a:lnTo>
                <a:lnTo>
                  <a:pt x="3817945" y="411697"/>
                </a:lnTo>
                <a:lnTo>
                  <a:pt x="3817945" y="424698"/>
                </a:lnTo>
                <a:lnTo>
                  <a:pt x="3926287" y="424698"/>
                </a:lnTo>
                <a:lnTo>
                  <a:pt x="3917620" y="433365"/>
                </a:lnTo>
                <a:lnTo>
                  <a:pt x="4086632" y="433365"/>
                </a:lnTo>
                <a:lnTo>
                  <a:pt x="4086632" y="450700"/>
                </a:lnTo>
                <a:lnTo>
                  <a:pt x="4173305" y="450700"/>
                </a:lnTo>
                <a:lnTo>
                  <a:pt x="4173305" y="468034"/>
                </a:lnTo>
                <a:lnTo>
                  <a:pt x="4229642" y="468034"/>
                </a:lnTo>
                <a:lnTo>
                  <a:pt x="4229642" y="472368"/>
                </a:lnTo>
                <a:lnTo>
                  <a:pt x="4329316" y="472368"/>
                </a:lnTo>
                <a:lnTo>
                  <a:pt x="4329316" y="485369"/>
                </a:lnTo>
                <a:lnTo>
                  <a:pt x="4411655" y="485369"/>
                </a:lnTo>
                <a:lnTo>
                  <a:pt x="4411655" y="498370"/>
                </a:lnTo>
                <a:lnTo>
                  <a:pt x="4515663" y="498370"/>
                </a:lnTo>
                <a:lnTo>
                  <a:pt x="4515663" y="511371"/>
                </a:lnTo>
                <a:lnTo>
                  <a:pt x="4680342" y="511371"/>
                </a:lnTo>
                <a:lnTo>
                  <a:pt x="4680342" y="533039"/>
                </a:lnTo>
                <a:lnTo>
                  <a:pt x="4736679" y="533039"/>
                </a:lnTo>
                <a:lnTo>
                  <a:pt x="4736679" y="541706"/>
                </a:lnTo>
                <a:lnTo>
                  <a:pt x="4797350" y="541706"/>
                </a:lnTo>
                <a:lnTo>
                  <a:pt x="4797350" y="554707"/>
                </a:lnTo>
                <a:lnTo>
                  <a:pt x="4871022" y="554707"/>
                </a:lnTo>
                <a:lnTo>
                  <a:pt x="4871022" y="563375"/>
                </a:lnTo>
                <a:lnTo>
                  <a:pt x="4944694" y="563375"/>
                </a:lnTo>
                <a:lnTo>
                  <a:pt x="4944694" y="572042"/>
                </a:lnTo>
                <a:lnTo>
                  <a:pt x="5053035" y="572042"/>
                </a:lnTo>
                <a:lnTo>
                  <a:pt x="5053035" y="585043"/>
                </a:lnTo>
                <a:lnTo>
                  <a:pt x="5200380" y="585043"/>
                </a:lnTo>
                <a:lnTo>
                  <a:pt x="5200380" y="598044"/>
                </a:lnTo>
                <a:lnTo>
                  <a:pt x="5326055" y="598044"/>
                </a:lnTo>
                <a:lnTo>
                  <a:pt x="5326055" y="611045"/>
                </a:lnTo>
                <a:lnTo>
                  <a:pt x="5434397" y="611045"/>
                </a:lnTo>
                <a:lnTo>
                  <a:pt x="5434397" y="624046"/>
                </a:lnTo>
                <a:lnTo>
                  <a:pt x="5534071" y="624046"/>
                </a:lnTo>
                <a:lnTo>
                  <a:pt x="5534071" y="637047"/>
                </a:lnTo>
                <a:lnTo>
                  <a:pt x="5677081" y="637047"/>
                </a:lnTo>
                <a:lnTo>
                  <a:pt x="5672747" y="641381"/>
                </a:lnTo>
                <a:lnTo>
                  <a:pt x="5811424" y="641381"/>
                </a:lnTo>
                <a:lnTo>
                  <a:pt x="5811424" y="663049"/>
                </a:lnTo>
                <a:lnTo>
                  <a:pt x="5937100" y="663049"/>
                </a:lnTo>
                <a:lnTo>
                  <a:pt x="5937100" y="676049"/>
                </a:lnTo>
                <a:lnTo>
                  <a:pt x="6045441" y="676049"/>
                </a:lnTo>
                <a:lnTo>
                  <a:pt x="6149449" y="676049"/>
                </a:lnTo>
                <a:lnTo>
                  <a:pt x="6149449" y="693384"/>
                </a:lnTo>
                <a:lnTo>
                  <a:pt x="6192785" y="693384"/>
                </a:lnTo>
                <a:lnTo>
                  <a:pt x="6192785" y="702051"/>
                </a:lnTo>
                <a:lnTo>
                  <a:pt x="6270791" y="702051"/>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7" name="TextBox 56">
            <a:extLst>
              <a:ext uri="{FF2B5EF4-FFF2-40B4-BE49-F238E27FC236}">
                <a16:creationId xmlns:a16="http://schemas.microsoft.com/office/drawing/2014/main" id="{0D6FD33E-E8EB-4432-9F1B-C37633A0773F}"/>
              </a:ext>
            </a:extLst>
          </p:cNvPr>
          <p:cNvSpPr txBox="1"/>
          <p:nvPr/>
        </p:nvSpPr>
        <p:spPr bwMode="auto">
          <a:xfrm>
            <a:off x="2721059" y="586926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6410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6424</a:t>
            </a:r>
          </a:p>
        </p:txBody>
      </p:sp>
      <p:sp>
        <p:nvSpPr>
          <p:cNvPr id="58" name="TextBox 57">
            <a:extLst>
              <a:ext uri="{FF2B5EF4-FFF2-40B4-BE49-F238E27FC236}">
                <a16:creationId xmlns:a16="http://schemas.microsoft.com/office/drawing/2014/main" id="{F75F8E4E-E329-4A07-8261-80E55181B8DF}"/>
              </a:ext>
            </a:extLst>
          </p:cNvPr>
          <p:cNvSpPr txBox="1"/>
          <p:nvPr/>
        </p:nvSpPr>
        <p:spPr bwMode="auto">
          <a:xfrm>
            <a:off x="5731270" y="1472917"/>
            <a:ext cx="4796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Calibri" panose="020F0502020204030204" pitchFamily="34" charset="0"/>
              </a:rPr>
              <a:t>O</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t>
            </a:r>
          </a:p>
        </p:txBody>
      </p:sp>
      <p:sp>
        <p:nvSpPr>
          <p:cNvPr id="64" name="TextBox 63">
            <a:extLst>
              <a:ext uri="{FF2B5EF4-FFF2-40B4-BE49-F238E27FC236}">
                <a16:creationId xmlns:a16="http://schemas.microsoft.com/office/drawing/2014/main" id="{74460878-6355-4FB0-8981-5FC2B6079425}"/>
              </a:ext>
            </a:extLst>
          </p:cNvPr>
          <p:cNvSpPr txBox="1"/>
          <p:nvPr/>
        </p:nvSpPr>
        <p:spPr bwMode="auto">
          <a:xfrm>
            <a:off x="8811140" y="2533872"/>
            <a:ext cx="1252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3 mos</a:t>
            </a:r>
          </a:p>
        </p:txBody>
      </p:sp>
      <p:sp>
        <p:nvSpPr>
          <p:cNvPr id="65" name="TextBox 64">
            <a:extLst>
              <a:ext uri="{FF2B5EF4-FFF2-40B4-BE49-F238E27FC236}">
                <a16:creationId xmlns:a16="http://schemas.microsoft.com/office/drawing/2014/main" id="{ED121216-C6FB-4D15-8B93-B2FBF2A9BCB0}"/>
              </a:ext>
            </a:extLst>
          </p:cNvPr>
          <p:cNvSpPr txBox="1"/>
          <p:nvPr/>
        </p:nvSpPr>
        <p:spPr bwMode="auto">
          <a:xfrm>
            <a:off x="8820239" y="2081810"/>
            <a:ext cx="822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6 mos</a:t>
            </a:r>
          </a:p>
        </p:txBody>
      </p:sp>
      <p:grpSp>
        <p:nvGrpSpPr>
          <p:cNvPr id="67" name="Group 7">
            <a:extLst>
              <a:ext uri="{FF2B5EF4-FFF2-40B4-BE49-F238E27FC236}">
                <a16:creationId xmlns:a16="http://schemas.microsoft.com/office/drawing/2014/main" id="{B6C01B4D-3626-4318-83FC-34A3FACD36BC}"/>
              </a:ext>
            </a:extLst>
          </p:cNvPr>
          <p:cNvGrpSpPr>
            <a:grpSpLocks/>
          </p:cNvGrpSpPr>
          <p:nvPr/>
        </p:nvGrpSpPr>
        <p:grpSpPr bwMode="auto">
          <a:xfrm>
            <a:off x="9389569" y="6216652"/>
            <a:ext cx="2488502" cy="447822"/>
            <a:chOff x="9527309" y="3551529"/>
            <a:chExt cx="2488502" cy="448324"/>
          </a:xfrm>
        </p:grpSpPr>
        <p:pic>
          <p:nvPicPr>
            <p:cNvPr id="69" name="Picture 9">
              <a:extLst>
                <a:ext uri="{FF2B5EF4-FFF2-40B4-BE49-F238E27FC236}">
                  <a16:creationId xmlns:a16="http://schemas.microsoft.com/office/drawing/2014/main" id="{17F87D77-8E4B-4557-AC16-788EE44E24B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0" name="Rectangle 8">
              <a:extLst>
                <a:ext uri="{FF2B5EF4-FFF2-40B4-BE49-F238E27FC236}">
                  <a16:creationId xmlns:a16="http://schemas.microsoft.com/office/drawing/2014/main" id="{5EDD722C-E6A9-4CCE-B452-B12401C60BB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16499610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IDEA: 5-Year Outcomes</a:t>
            </a:r>
          </a:p>
        </p:txBody>
      </p:sp>
      <p:graphicFrame>
        <p:nvGraphicFramePr>
          <p:cNvPr id="8" name="Group 3">
            <a:extLst>
              <a:ext uri="{FF2B5EF4-FFF2-40B4-BE49-F238E27FC236}">
                <a16:creationId xmlns:a16="http://schemas.microsoft.com/office/drawing/2014/main" id="{C52B082F-C678-1E46-A8AD-FDEBE518A1F4}"/>
              </a:ext>
            </a:extLst>
          </p:cNvPr>
          <p:cNvGraphicFramePr>
            <a:graphicFrameLocks/>
          </p:cNvGraphicFramePr>
          <p:nvPr>
            <p:extLst>
              <p:ext uri="{D42A27DB-BD31-4B8C-83A1-F6EECF244321}">
                <p14:modId xmlns:p14="http://schemas.microsoft.com/office/powerpoint/2010/main" val="1003010412"/>
              </p:ext>
            </p:extLst>
          </p:nvPr>
        </p:nvGraphicFramePr>
        <p:xfrm>
          <a:off x="685800" y="1608716"/>
          <a:ext cx="10796402" cy="4480704"/>
        </p:xfrm>
        <a:graphic>
          <a:graphicData uri="http://schemas.openxmlformats.org/drawingml/2006/table">
            <a:tbl>
              <a:tblPr/>
              <a:tblGrid>
                <a:gridCol w="1366554">
                  <a:extLst>
                    <a:ext uri="{9D8B030D-6E8A-4147-A177-3AD203B41FA5}">
                      <a16:colId xmlns:a16="http://schemas.microsoft.com/office/drawing/2014/main" val="20000"/>
                    </a:ext>
                  </a:extLst>
                </a:gridCol>
                <a:gridCol w="2141792">
                  <a:extLst>
                    <a:ext uri="{9D8B030D-6E8A-4147-A177-3AD203B41FA5}">
                      <a16:colId xmlns:a16="http://schemas.microsoft.com/office/drawing/2014/main" val="3758922250"/>
                    </a:ext>
                  </a:extLst>
                </a:gridCol>
                <a:gridCol w="1822014">
                  <a:extLst>
                    <a:ext uri="{9D8B030D-6E8A-4147-A177-3AD203B41FA5}">
                      <a16:colId xmlns:a16="http://schemas.microsoft.com/office/drawing/2014/main" val="272527828"/>
                    </a:ext>
                  </a:extLst>
                </a:gridCol>
                <a:gridCol w="1822014">
                  <a:extLst>
                    <a:ext uri="{9D8B030D-6E8A-4147-A177-3AD203B41FA5}">
                      <a16:colId xmlns:a16="http://schemas.microsoft.com/office/drawing/2014/main" val="20001"/>
                    </a:ext>
                  </a:extLst>
                </a:gridCol>
                <a:gridCol w="1822014">
                  <a:extLst>
                    <a:ext uri="{9D8B030D-6E8A-4147-A177-3AD203B41FA5}">
                      <a16:colId xmlns:a16="http://schemas.microsoft.com/office/drawing/2014/main" val="1814687475"/>
                    </a:ext>
                  </a:extLst>
                </a:gridCol>
                <a:gridCol w="1822014">
                  <a:extLst>
                    <a:ext uri="{9D8B030D-6E8A-4147-A177-3AD203B41FA5}">
                      <a16:colId xmlns:a16="http://schemas.microsoft.com/office/drawing/2014/main" val="294382841"/>
                    </a:ext>
                  </a:extLst>
                </a:gridCol>
              </a:tblGrid>
              <a:tr h="28266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a:t>
                      </a:r>
                      <a:r>
                        <a:rPr kumimoji="0" lang="en-US" sz="1600" b="1" i="0" u="none" strike="noStrike" cap="none" normalizeH="0" baseline="0" dirty="0">
                          <a:ln>
                            <a:noFill/>
                          </a:ln>
                          <a:solidFill>
                            <a:schemeClr val="tx1"/>
                          </a:solidFill>
                          <a:effectLst/>
                          <a:latin typeface="Calibri" panose="020F0502020204030204" pitchFamily="34" charset="0"/>
                        </a:rPr>
                        <a:t>% (95% CI)</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3-Mo Adjuvant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Oxaliplatin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6-Mo Adjuvant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Oxaliplatin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sym typeface="Symbol" panose="05050102010706020507" pitchFamily="18" charset="2"/>
                        </a:rPr>
                        <a:t> 5-Yr</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63649">
                <a:tc gridSpan="2">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5-yr DFS</a:t>
                      </a: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3426208113"/>
                  </a:ext>
                </a:extLst>
              </a:tr>
              <a:tr h="163649">
                <a:tc gridSpan="2">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CAPOX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70.0 (68.1-71.9)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69.3  (67.4-71.3)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0.98 (0.88-1.08)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3649">
                <a:tc gridSpan="2">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FOLFOX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68.4 (66.9-70.0)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71.7 (70.3-73.3)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(1.07-1.26)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3659043"/>
                  </a:ext>
                </a:extLst>
              </a:tr>
              <a:tr h="16364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5-yr 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10003"/>
                  </a:ext>
                </a:extLst>
              </a:tr>
              <a:tr h="163649">
                <a:tc gridSpan="2">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82.4 (81.4-83.3)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82.8 (81.8-83.8)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(0.95-1.11)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0329736"/>
                  </a:ext>
                </a:extLst>
              </a:tr>
              <a:tr h="282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CAPOX</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FOLFOX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82.1 (80.5-83.6)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82.6 (81.3-83.8)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81.2 (79.7-82.9)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83.8 (82.6-85.0)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0.96 (0.85-1.08)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(0.97-1.18)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9498628"/>
                  </a:ext>
                </a:extLst>
              </a:tr>
              <a:tr h="282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risk 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 risk (T1-3, N1)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 (T4/N2)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89.6 (88.6-90.7)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72.0 (70.3-73.8)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88.9 (87.8-90.0)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74.1 (72.4-75.9)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0.95 (0.84-1.08)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(0.98-1.19)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49264505"/>
                  </a:ext>
                </a:extLst>
              </a:tr>
              <a:tr h="5206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risk group/</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 risk, FOLOX</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 risk, CAPOX</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 FOLOX</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 CAPOX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89.1 (87.8-90.5)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90.4 (88.9-92.0)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72.5 (70.2-74.9)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71.4 (68.7-74.2)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89.4 (88.1-90.7)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88.1 (86.3-89.8)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75.3 (73.1-77.6)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72.4 (69.7-75.2)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(0.87-1.19)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0.85 (0.69-1.04)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 (0.98-1.27)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(0.89-1.20)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2799813"/>
                  </a:ext>
                </a:extLst>
              </a:tr>
            </a:tbl>
          </a:graphicData>
        </a:graphic>
      </p:graphicFrame>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15">
            <a:extLst>
              <a:ext uri="{FF2B5EF4-FFF2-40B4-BE49-F238E27FC236}">
                <a16:creationId xmlns:a16="http://schemas.microsoft.com/office/drawing/2014/main" id="{14C82652-C938-4DA3-960B-7241764147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Sobrero. ASCO 2020.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4004.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65161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1704110" y="6477000"/>
            <a:ext cx="8839199"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defTabSz="457200" rtl="0" fontAlgn="base" hangingPunct="0">
              <a:lnSpc>
                <a:spcPct val="112000"/>
              </a:lnSpc>
              <a:spcBef>
                <a:spcPct val="0"/>
              </a:spcBef>
              <a:spcAft>
                <a:spcPct val="0"/>
              </a:spcAft>
              <a:buClr>
                <a:srgbClr val="000000"/>
              </a:buClr>
              <a:buSzPct val="45000"/>
              <a:buFont typeface="StarSymbol" charset="0"/>
              <a:defRPr sz="4400">
                <a:solidFill>
                  <a:srgbClr val="000000"/>
                </a:solidFill>
                <a:latin typeface="+mj-lt"/>
                <a:ea typeface="+mj-ea"/>
                <a:cs typeface="+mj-cs"/>
              </a:defRPr>
            </a:lvl1pPr>
            <a:lvl2pPr marL="4318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2pPr>
            <a:lvl3pPr marL="647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3pPr>
            <a:lvl4pPr marL="8636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4pPr>
            <a:lvl5pPr marL="10795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5pPr>
            <a:lvl6pPr marL="1536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6pPr>
            <a:lvl7pPr marL="19939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7pPr>
            <a:lvl8pPr marL="24511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8pPr>
            <a:lvl9pPr marL="29083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9pPr>
          </a:lstStyle>
          <a:p>
            <a:pPr marL="0" marR="0" lvl="0" indent="0" algn="ctr" defTabSz="457200" rtl="0" eaLnBrk="1" fontAlgn="base" latinLnBrk="0" hangingPunct="0">
              <a:lnSpc>
                <a:spcPct val="112000"/>
              </a:lnSpc>
              <a:spcBef>
                <a:spcPct val="0"/>
              </a:spcBef>
              <a:spcAft>
                <a:spcPct val="0"/>
              </a:spcAft>
              <a:buClr>
                <a:srgbClr val="000000"/>
              </a:buClr>
              <a:buSzPct val="45000"/>
              <a:buFont typeface="StarSymbol" charset="0"/>
              <a:buNone/>
              <a:tabLst/>
              <a:defRPr/>
            </a:pPr>
            <a:r>
              <a:rPr kumimoji="0" lang="en-US" sz="1200" b="0" i="0" u="none" strike="noStrike" kern="1200" cap="none" spc="0" normalizeH="0" baseline="0" noProof="0" dirty="0">
                <a:ln>
                  <a:noFill/>
                </a:ln>
                <a:solidFill>
                  <a:srgbClr val="FFFFFF"/>
                </a:solidFill>
                <a:effectLst/>
                <a:uLnTx/>
                <a:uFillTx/>
                <a:latin typeface="Arial" charset="0"/>
                <a:ea typeface="+mj-ea"/>
                <a:cs typeface="+mj-cs"/>
              </a:rPr>
              <a:t>Presented By Geke Hospers at TBD</a:t>
            </a:r>
          </a:p>
        </p:txBody>
      </p:sp>
      <p:sp>
        <p:nvSpPr>
          <p:cNvPr id="6" name="Title 5">
            <a:extLst>
              <a:ext uri="{FF2B5EF4-FFF2-40B4-BE49-F238E27FC236}">
                <a16:creationId xmlns:a16="http://schemas.microsoft.com/office/drawing/2014/main" id="{878B7D7F-87CF-4B82-A9FB-AF2306E599F5}"/>
              </a:ext>
            </a:extLst>
          </p:cNvPr>
          <p:cNvSpPr>
            <a:spLocks noGrp="1"/>
          </p:cNvSpPr>
          <p:nvPr>
            <p:ph type="title"/>
          </p:nvPr>
        </p:nvSpPr>
        <p:spPr>
          <a:noFill/>
        </p:spPr>
        <p:txBody>
          <a:bodyPr/>
          <a:lstStyle/>
          <a:p>
            <a:r>
              <a:rPr lang="en-US" dirty="0"/>
              <a:t>RAPIDO: Preoperative Short-Course Radiotherapy and Chemotherapy for Locally Advanced Rectal Cancer</a:t>
            </a:r>
          </a:p>
        </p:txBody>
      </p:sp>
      <p:sp>
        <p:nvSpPr>
          <p:cNvPr id="10" name="Text Box 15">
            <a:extLst>
              <a:ext uri="{FF2B5EF4-FFF2-40B4-BE49-F238E27FC236}">
                <a16:creationId xmlns:a16="http://schemas.microsoft.com/office/drawing/2014/main" id="{471DAF3B-77DF-4C2F-842D-24471E5B444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Bahadoer. ASCO 2020. Abstr 4006.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Content Placeholder 2">
            <a:extLst>
              <a:ext uri="{FF2B5EF4-FFF2-40B4-BE49-F238E27FC236}">
                <a16:creationId xmlns:a16="http://schemas.microsoft.com/office/drawing/2014/main" id="{CE70FB51-8988-4267-A157-6377A9C80FB1}"/>
              </a:ext>
            </a:extLst>
          </p:cNvPr>
          <p:cNvSpPr txBox="1">
            <a:spLocks/>
          </p:cNvSpPr>
          <p:nvPr/>
        </p:nvSpPr>
        <p:spPr bwMode="auto">
          <a:xfrm>
            <a:off x="604675" y="1513047"/>
            <a:ext cx="10877529" cy="366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international, multicenter phase III trial</a:t>
            </a:r>
          </a:p>
        </p:txBody>
      </p:sp>
      <p:sp>
        <p:nvSpPr>
          <p:cNvPr id="12" name="Text Box 45">
            <a:extLst>
              <a:ext uri="{FF2B5EF4-FFF2-40B4-BE49-F238E27FC236}">
                <a16:creationId xmlns:a16="http://schemas.microsoft.com/office/drawing/2014/main" id="{15638088-716E-4A28-9C1C-4867BF5C43A9}"/>
              </a:ext>
            </a:extLst>
          </p:cNvPr>
          <p:cNvSpPr txBox="1">
            <a:spLocks noChangeArrowheads="1"/>
          </p:cNvSpPr>
          <p:nvPr/>
        </p:nvSpPr>
        <p:spPr bwMode="auto">
          <a:xfrm>
            <a:off x="444386" y="2468788"/>
            <a:ext cx="209561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locally advanced rectal cancer who met inclusion criteria*</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920)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50">
            <a:extLst>
              <a:ext uri="{FF2B5EF4-FFF2-40B4-BE49-F238E27FC236}">
                <a16:creationId xmlns:a16="http://schemas.microsoft.com/office/drawing/2014/main" id="{81CCC57B-60B3-46D0-BA33-8A2F75CEC5C2}"/>
              </a:ext>
            </a:extLst>
          </p:cNvPr>
          <p:cNvSpPr>
            <a:spLocks noChangeArrowheads="1"/>
          </p:cNvSpPr>
          <p:nvPr/>
        </p:nvSpPr>
        <p:spPr bwMode="auto">
          <a:xfrm>
            <a:off x="2942200" y="3253506"/>
            <a:ext cx="2106219" cy="1193141"/>
          </a:xfrm>
          <a:prstGeom prst="rect">
            <a:avLst/>
          </a:prstGeom>
          <a:solidFill>
            <a:srgbClr val="E1471D"/>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Capecitabine-based chemoradiation</a:t>
            </a:r>
          </a:p>
        </p:txBody>
      </p:sp>
      <p:sp>
        <p:nvSpPr>
          <p:cNvPr id="14" name="Line 53">
            <a:extLst>
              <a:ext uri="{FF2B5EF4-FFF2-40B4-BE49-F238E27FC236}">
                <a16:creationId xmlns:a16="http://schemas.microsoft.com/office/drawing/2014/main" id="{A6A02955-B280-444C-B528-0BFC88618A53}"/>
              </a:ext>
            </a:extLst>
          </p:cNvPr>
          <p:cNvSpPr>
            <a:spLocks noChangeShapeType="1"/>
          </p:cNvSpPr>
          <p:nvPr/>
        </p:nvSpPr>
        <p:spPr bwMode="auto">
          <a:xfrm>
            <a:off x="2344387" y="3391375"/>
            <a:ext cx="537095" cy="291798"/>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 name="Rectangle 49">
            <a:extLst>
              <a:ext uri="{FF2B5EF4-FFF2-40B4-BE49-F238E27FC236}">
                <a16:creationId xmlns:a16="http://schemas.microsoft.com/office/drawing/2014/main" id="{FAFAA92F-0C9D-4D0A-B6A4-6444F98E32CD}"/>
              </a:ext>
            </a:extLst>
          </p:cNvPr>
          <p:cNvSpPr>
            <a:spLocks noChangeArrowheads="1"/>
          </p:cNvSpPr>
          <p:nvPr/>
        </p:nvSpPr>
        <p:spPr bwMode="auto">
          <a:xfrm>
            <a:off x="2952805" y="2140682"/>
            <a:ext cx="2095614" cy="975599"/>
          </a:xfrm>
          <a:prstGeom prst="rect">
            <a:avLst/>
          </a:prstGeom>
          <a:solidFill>
            <a:srgbClr val="01587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20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SCRT</a:t>
            </a:r>
            <a:r>
              <a:rPr kumimoji="0" lang="en-US" sz="20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(5x5 Gy)</a:t>
            </a:r>
          </a:p>
        </p:txBody>
      </p:sp>
      <p:sp>
        <p:nvSpPr>
          <p:cNvPr id="16" name="Line 54">
            <a:extLst>
              <a:ext uri="{FF2B5EF4-FFF2-40B4-BE49-F238E27FC236}">
                <a16:creationId xmlns:a16="http://schemas.microsoft.com/office/drawing/2014/main" id="{5B244B7D-7127-4A99-8E78-29CE48BE5FAF}"/>
              </a:ext>
            </a:extLst>
          </p:cNvPr>
          <p:cNvSpPr>
            <a:spLocks noChangeShapeType="1"/>
          </p:cNvSpPr>
          <p:nvPr/>
        </p:nvSpPr>
        <p:spPr bwMode="auto">
          <a:xfrm flipV="1">
            <a:off x="2352228" y="2602616"/>
            <a:ext cx="537095" cy="291798"/>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 name="Content Placeholder 2">
            <a:extLst>
              <a:ext uri="{FF2B5EF4-FFF2-40B4-BE49-F238E27FC236}">
                <a16:creationId xmlns:a16="http://schemas.microsoft.com/office/drawing/2014/main" id="{57B88981-C35F-48BB-9B04-510788462AB8}"/>
              </a:ext>
            </a:extLst>
          </p:cNvPr>
          <p:cNvSpPr txBox="1">
            <a:spLocks/>
          </p:cNvSpPr>
          <p:nvPr/>
        </p:nvSpPr>
        <p:spPr bwMode="auto">
          <a:xfrm>
            <a:off x="604676" y="5290582"/>
            <a:ext cx="10937602" cy="1049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rPr>
              <a:t>Primary endpoints: disease-related treatment failure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rPr>
              <a:t>Secondary endpoints: OS, R0 rate, pCR, toxicity, surgical complications, QoL at 3 yrs</a:t>
            </a:r>
          </a:p>
          <a:p>
            <a:pPr marL="800100" marR="0" lvl="2" indent="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endParaRPr>
          </a:p>
        </p:txBody>
      </p:sp>
      <p:sp>
        <p:nvSpPr>
          <p:cNvPr id="18" name="Text Box 30">
            <a:extLst>
              <a:ext uri="{FF2B5EF4-FFF2-40B4-BE49-F238E27FC236}">
                <a16:creationId xmlns:a16="http://schemas.microsoft.com/office/drawing/2014/main" id="{B341C408-F15F-45B6-A54A-7E83ACDCF7E8}"/>
              </a:ext>
            </a:extLst>
          </p:cNvPr>
          <p:cNvSpPr txBox="1">
            <a:spLocks noChangeArrowheads="1"/>
          </p:cNvSpPr>
          <p:nvPr/>
        </p:nvSpPr>
        <p:spPr bwMode="auto">
          <a:xfrm>
            <a:off x="781198" y="4514173"/>
            <a:ext cx="1093760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*Inclusion criteria: biopsy-proven primary adenocarcinoma of the rectum, 18 years or older, absence of distant metastases, MRI with high-risk features (T4a/b, extramural vascular invasion +N2, mesorectal fascia + enlarged lymph nodes).</a:t>
            </a:r>
          </a:p>
        </p:txBody>
      </p:sp>
      <p:sp>
        <p:nvSpPr>
          <p:cNvPr id="20" name="Line 54">
            <a:extLst>
              <a:ext uri="{FF2B5EF4-FFF2-40B4-BE49-F238E27FC236}">
                <a16:creationId xmlns:a16="http://schemas.microsoft.com/office/drawing/2014/main" id="{E9911927-1307-4908-AA13-9A0612CBD819}"/>
              </a:ext>
            </a:extLst>
          </p:cNvPr>
          <p:cNvSpPr>
            <a:spLocks noChangeShapeType="1"/>
          </p:cNvSpPr>
          <p:nvPr/>
        </p:nvSpPr>
        <p:spPr bwMode="auto">
          <a:xfrm>
            <a:off x="5166819" y="2602617"/>
            <a:ext cx="59535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 name="Line 54">
            <a:extLst>
              <a:ext uri="{FF2B5EF4-FFF2-40B4-BE49-F238E27FC236}">
                <a16:creationId xmlns:a16="http://schemas.microsoft.com/office/drawing/2014/main" id="{11CB3CA2-94B8-491A-A286-E8898D77CB49}"/>
              </a:ext>
            </a:extLst>
          </p:cNvPr>
          <p:cNvSpPr>
            <a:spLocks noChangeShapeType="1"/>
          </p:cNvSpPr>
          <p:nvPr/>
        </p:nvSpPr>
        <p:spPr bwMode="auto">
          <a:xfrm>
            <a:off x="5166819" y="3683173"/>
            <a:ext cx="59535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 name="Rectangle 49">
            <a:extLst>
              <a:ext uri="{FF2B5EF4-FFF2-40B4-BE49-F238E27FC236}">
                <a16:creationId xmlns:a16="http://schemas.microsoft.com/office/drawing/2014/main" id="{3C5C2B61-8381-40A5-86D9-D78D507076B5}"/>
              </a:ext>
            </a:extLst>
          </p:cNvPr>
          <p:cNvSpPr>
            <a:spLocks noChangeArrowheads="1"/>
          </p:cNvSpPr>
          <p:nvPr/>
        </p:nvSpPr>
        <p:spPr bwMode="auto">
          <a:xfrm>
            <a:off x="5833925" y="2199682"/>
            <a:ext cx="2163445" cy="832104"/>
          </a:xfrm>
          <a:prstGeom prst="rect">
            <a:avLst/>
          </a:prstGeom>
          <a:solidFill>
            <a:srgbClr val="01587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20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 cycles of CAPOX/ 9 cycles of FOLFOX</a:t>
            </a:r>
            <a:endParaRPr kumimoji="0" lang="en-US" altLang="en-US" sz="20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Line 54">
            <a:extLst>
              <a:ext uri="{FF2B5EF4-FFF2-40B4-BE49-F238E27FC236}">
                <a16:creationId xmlns:a16="http://schemas.microsoft.com/office/drawing/2014/main" id="{021A9963-6BA6-48C0-B437-545B5CF5AF05}"/>
              </a:ext>
            </a:extLst>
          </p:cNvPr>
          <p:cNvSpPr>
            <a:spLocks noChangeShapeType="1"/>
          </p:cNvSpPr>
          <p:nvPr/>
        </p:nvSpPr>
        <p:spPr bwMode="auto">
          <a:xfrm>
            <a:off x="8091447" y="2543095"/>
            <a:ext cx="59535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9" name="Line 54">
            <a:extLst>
              <a:ext uri="{FF2B5EF4-FFF2-40B4-BE49-F238E27FC236}">
                <a16:creationId xmlns:a16="http://schemas.microsoft.com/office/drawing/2014/main" id="{B6E53166-10A7-4BC8-8991-B763F8CBFA35}"/>
              </a:ext>
            </a:extLst>
          </p:cNvPr>
          <p:cNvSpPr>
            <a:spLocks noChangeShapeType="1"/>
          </p:cNvSpPr>
          <p:nvPr/>
        </p:nvSpPr>
        <p:spPr bwMode="auto">
          <a:xfrm>
            <a:off x="8091447" y="3683173"/>
            <a:ext cx="59535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0" name="Rectangle 50">
            <a:extLst>
              <a:ext uri="{FF2B5EF4-FFF2-40B4-BE49-F238E27FC236}">
                <a16:creationId xmlns:a16="http://schemas.microsoft.com/office/drawing/2014/main" id="{E2185478-D116-4145-A4AA-EF211A7C59C5}"/>
              </a:ext>
            </a:extLst>
          </p:cNvPr>
          <p:cNvSpPr>
            <a:spLocks noChangeArrowheads="1"/>
          </p:cNvSpPr>
          <p:nvPr/>
        </p:nvSpPr>
        <p:spPr bwMode="auto">
          <a:xfrm>
            <a:off x="8848706" y="3292527"/>
            <a:ext cx="2106219" cy="1104660"/>
          </a:xfrm>
          <a:prstGeom prst="rect">
            <a:avLst/>
          </a:prstGeom>
          <a:solidFill>
            <a:srgbClr val="E1471D"/>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0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 cycles of CAPOX/12 cycles of FOLFOX</a:t>
            </a:r>
          </a:p>
        </p:txBody>
      </p:sp>
      <p:sp>
        <p:nvSpPr>
          <p:cNvPr id="31" name="Rectangle 49">
            <a:extLst>
              <a:ext uri="{FF2B5EF4-FFF2-40B4-BE49-F238E27FC236}">
                <a16:creationId xmlns:a16="http://schemas.microsoft.com/office/drawing/2014/main" id="{051FA277-09F2-497B-91B8-30077A0CD761}"/>
              </a:ext>
            </a:extLst>
          </p:cNvPr>
          <p:cNvSpPr>
            <a:spLocks noChangeArrowheads="1"/>
          </p:cNvSpPr>
          <p:nvPr/>
        </p:nvSpPr>
        <p:spPr bwMode="auto">
          <a:xfrm>
            <a:off x="8848706" y="2199682"/>
            <a:ext cx="2095614" cy="832104"/>
          </a:xfrm>
          <a:prstGeom prst="rect">
            <a:avLst/>
          </a:prstGeom>
          <a:noFill/>
          <a:ln w="28575">
            <a:solidFill>
              <a:srgbClr val="015873"/>
            </a:solid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2000" b="1"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Total mesorectal excision</a:t>
            </a:r>
            <a:endParaRPr kumimoji="0" lang="en-US" altLang="en-US" sz="2000" b="1"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32" name="Rectangle 49">
            <a:extLst>
              <a:ext uri="{FF2B5EF4-FFF2-40B4-BE49-F238E27FC236}">
                <a16:creationId xmlns:a16="http://schemas.microsoft.com/office/drawing/2014/main" id="{71B12ECA-0831-4461-8641-F4C5AF80136F}"/>
              </a:ext>
            </a:extLst>
          </p:cNvPr>
          <p:cNvSpPr>
            <a:spLocks noChangeArrowheads="1"/>
          </p:cNvSpPr>
          <p:nvPr/>
        </p:nvSpPr>
        <p:spPr bwMode="auto">
          <a:xfrm>
            <a:off x="5847121" y="3420410"/>
            <a:ext cx="2095614" cy="832104"/>
          </a:xfrm>
          <a:prstGeom prst="rect">
            <a:avLst/>
          </a:prstGeom>
          <a:noFill/>
          <a:ln w="28575">
            <a:solidFill>
              <a:srgbClr val="E1471D"/>
            </a:solid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Total mesorectal excision</a:t>
            </a:r>
            <a:endParaRPr kumimoji="0" lang="en-US" alt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grpSp>
        <p:nvGrpSpPr>
          <p:cNvPr id="22" name="Group 7">
            <a:extLst>
              <a:ext uri="{FF2B5EF4-FFF2-40B4-BE49-F238E27FC236}">
                <a16:creationId xmlns:a16="http://schemas.microsoft.com/office/drawing/2014/main" id="{4DC0AB86-22C9-4D41-A27C-B667855FE960}"/>
              </a:ext>
            </a:extLst>
          </p:cNvPr>
          <p:cNvGrpSpPr>
            <a:grpSpLocks/>
          </p:cNvGrpSpPr>
          <p:nvPr/>
        </p:nvGrpSpPr>
        <p:grpSpPr bwMode="auto">
          <a:xfrm>
            <a:off x="9389569" y="6216652"/>
            <a:ext cx="2488502" cy="447822"/>
            <a:chOff x="9527309" y="3551529"/>
            <a:chExt cx="2488502" cy="448324"/>
          </a:xfrm>
        </p:grpSpPr>
        <p:pic>
          <p:nvPicPr>
            <p:cNvPr id="24" name="Picture 9">
              <a:extLst>
                <a:ext uri="{FF2B5EF4-FFF2-40B4-BE49-F238E27FC236}">
                  <a16:creationId xmlns:a16="http://schemas.microsoft.com/office/drawing/2014/main" id="{06A6C642-D0F4-4152-9C34-49644F3E01E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6" name="Rectangle 8">
              <a:extLst>
                <a:ext uri="{FF2B5EF4-FFF2-40B4-BE49-F238E27FC236}">
                  <a16:creationId xmlns:a16="http://schemas.microsoft.com/office/drawing/2014/main" id="{933B74D8-7834-4751-9C8F-5C8F8F069FC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514595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1704110" y="6477000"/>
            <a:ext cx="8839199"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defTabSz="457200" rtl="0" fontAlgn="base" hangingPunct="0">
              <a:lnSpc>
                <a:spcPct val="112000"/>
              </a:lnSpc>
              <a:spcBef>
                <a:spcPct val="0"/>
              </a:spcBef>
              <a:spcAft>
                <a:spcPct val="0"/>
              </a:spcAft>
              <a:buClr>
                <a:srgbClr val="000000"/>
              </a:buClr>
              <a:buSzPct val="45000"/>
              <a:buFont typeface="StarSymbol" charset="0"/>
              <a:defRPr sz="4400">
                <a:solidFill>
                  <a:srgbClr val="000000"/>
                </a:solidFill>
                <a:latin typeface="+mj-lt"/>
                <a:ea typeface="+mj-ea"/>
                <a:cs typeface="+mj-cs"/>
              </a:defRPr>
            </a:lvl1pPr>
            <a:lvl2pPr marL="4318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2pPr>
            <a:lvl3pPr marL="647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3pPr>
            <a:lvl4pPr marL="8636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4pPr>
            <a:lvl5pPr marL="10795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5pPr>
            <a:lvl6pPr marL="1536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6pPr>
            <a:lvl7pPr marL="19939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7pPr>
            <a:lvl8pPr marL="24511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8pPr>
            <a:lvl9pPr marL="29083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9pPr>
          </a:lstStyle>
          <a:p>
            <a:pPr marL="0" marR="0" lvl="0" indent="0" algn="ctr" defTabSz="457200" rtl="0" eaLnBrk="1" fontAlgn="base" latinLnBrk="0" hangingPunct="0">
              <a:lnSpc>
                <a:spcPct val="112000"/>
              </a:lnSpc>
              <a:spcBef>
                <a:spcPct val="0"/>
              </a:spcBef>
              <a:spcAft>
                <a:spcPct val="0"/>
              </a:spcAft>
              <a:buClr>
                <a:srgbClr val="000000"/>
              </a:buClr>
              <a:buSzPct val="45000"/>
              <a:buFont typeface="StarSymbol" charset="0"/>
              <a:buNone/>
              <a:tabLst/>
              <a:defRPr/>
            </a:pPr>
            <a:r>
              <a:rPr kumimoji="0" lang="en-US" sz="1200" b="0" i="0" u="none" strike="noStrike" kern="1200" cap="none" spc="0" normalizeH="0" baseline="0" noProof="0" dirty="0">
                <a:ln>
                  <a:noFill/>
                </a:ln>
                <a:solidFill>
                  <a:srgbClr val="FFFFFF"/>
                </a:solidFill>
                <a:effectLst/>
                <a:uLnTx/>
                <a:uFillTx/>
                <a:latin typeface="Arial" charset="0"/>
                <a:ea typeface="+mj-ea"/>
                <a:cs typeface="+mj-cs"/>
              </a:rPr>
              <a:t>Presented By Geke Hospers at TBD</a:t>
            </a:r>
          </a:p>
        </p:txBody>
      </p:sp>
      <p:sp>
        <p:nvSpPr>
          <p:cNvPr id="5" name="Title 4">
            <a:extLst>
              <a:ext uri="{FF2B5EF4-FFF2-40B4-BE49-F238E27FC236}">
                <a16:creationId xmlns:a16="http://schemas.microsoft.com/office/drawing/2014/main" id="{920D5538-7232-4C98-9C7D-9F2EE9913CFE}"/>
              </a:ext>
            </a:extLst>
          </p:cNvPr>
          <p:cNvSpPr>
            <a:spLocks noGrp="1"/>
          </p:cNvSpPr>
          <p:nvPr>
            <p:ph type="title"/>
          </p:nvPr>
        </p:nvSpPr>
        <p:spPr/>
        <p:txBody>
          <a:bodyPr/>
          <a:lstStyle/>
          <a:p>
            <a:r>
              <a:rPr lang="en-US" dirty="0"/>
              <a:t>RAPIDO: Disease-Related Treatment Failure</a:t>
            </a:r>
          </a:p>
        </p:txBody>
      </p:sp>
      <p:sp>
        <p:nvSpPr>
          <p:cNvPr id="9" name="Text Box 15">
            <a:extLst>
              <a:ext uri="{FF2B5EF4-FFF2-40B4-BE49-F238E27FC236}">
                <a16:creationId xmlns:a16="http://schemas.microsoft.com/office/drawing/2014/main" id="{795A5B0B-7237-478F-8998-18E881137BF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Bahadoer. ASCO 2020. Abstr 4006.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Freeform 55">
            <a:extLst>
              <a:ext uri="{FF2B5EF4-FFF2-40B4-BE49-F238E27FC236}">
                <a16:creationId xmlns:a16="http://schemas.microsoft.com/office/drawing/2014/main" id="{992DF615-8130-4704-AA78-2A966E57162B}"/>
              </a:ext>
            </a:extLst>
          </p:cNvPr>
          <p:cNvSpPr/>
          <p:nvPr/>
        </p:nvSpPr>
        <p:spPr bwMode="auto">
          <a:xfrm>
            <a:off x="2863850" y="3724275"/>
            <a:ext cx="6397625" cy="1168400"/>
          </a:xfrm>
          <a:custGeom>
            <a:avLst/>
            <a:gdLst>
              <a:gd name="connsiteX0" fmla="*/ 0 w 6397625"/>
              <a:gd name="connsiteY0" fmla="*/ 1168400 h 1168400"/>
              <a:gd name="connsiteX1" fmla="*/ 168275 w 6397625"/>
              <a:gd name="connsiteY1" fmla="*/ 1168400 h 1168400"/>
              <a:gd name="connsiteX2" fmla="*/ 168275 w 6397625"/>
              <a:gd name="connsiteY2" fmla="*/ 1168400 h 1168400"/>
              <a:gd name="connsiteX3" fmla="*/ 196850 w 6397625"/>
              <a:gd name="connsiteY3" fmla="*/ 1139825 h 1168400"/>
              <a:gd name="connsiteX4" fmla="*/ 279400 w 6397625"/>
              <a:gd name="connsiteY4" fmla="*/ 1139825 h 1168400"/>
              <a:gd name="connsiteX5" fmla="*/ 279400 w 6397625"/>
              <a:gd name="connsiteY5" fmla="*/ 1038225 h 1168400"/>
              <a:gd name="connsiteX6" fmla="*/ 307975 w 6397625"/>
              <a:gd name="connsiteY6" fmla="*/ 1038225 h 1168400"/>
              <a:gd name="connsiteX7" fmla="*/ 346075 w 6397625"/>
              <a:gd name="connsiteY7" fmla="*/ 1038225 h 1168400"/>
              <a:gd name="connsiteX8" fmla="*/ 346075 w 6397625"/>
              <a:gd name="connsiteY8" fmla="*/ 987425 h 1168400"/>
              <a:gd name="connsiteX9" fmla="*/ 454025 w 6397625"/>
              <a:gd name="connsiteY9" fmla="*/ 987425 h 1168400"/>
              <a:gd name="connsiteX10" fmla="*/ 454025 w 6397625"/>
              <a:gd name="connsiteY10" fmla="*/ 958850 h 1168400"/>
              <a:gd name="connsiteX11" fmla="*/ 527050 w 6397625"/>
              <a:gd name="connsiteY11" fmla="*/ 958850 h 1168400"/>
              <a:gd name="connsiteX12" fmla="*/ 527050 w 6397625"/>
              <a:gd name="connsiteY12" fmla="*/ 958850 h 1168400"/>
              <a:gd name="connsiteX13" fmla="*/ 638175 w 6397625"/>
              <a:gd name="connsiteY13" fmla="*/ 958850 h 1168400"/>
              <a:gd name="connsiteX14" fmla="*/ 638175 w 6397625"/>
              <a:gd name="connsiteY14" fmla="*/ 927100 h 1168400"/>
              <a:gd name="connsiteX15" fmla="*/ 787400 w 6397625"/>
              <a:gd name="connsiteY15" fmla="*/ 927100 h 1168400"/>
              <a:gd name="connsiteX16" fmla="*/ 787400 w 6397625"/>
              <a:gd name="connsiteY16" fmla="*/ 889000 h 1168400"/>
              <a:gd name="connsiteX17" fmla="*/ 946150 w 6397625"/>
              <a:gd name="connsiteY17" fmla="*/ 889000 h 1168400"/>
              <a:gd name="connsiteX18" fmla="*/ 946150 w 6397625"/>
              <a:gd name="connsiteY18" fmla="*/ 863600 h 1168400"/>
              <a:gd name="connsiteX19" fmla="*/ 1012825 w 6397625"/>
              <a:gd name="connsiteY19" fmla="*/ 863600 h 1168400"/>
              <a:gd name="connsiteX20" fmla="*/ 1012825 w 6397625"/>
              <a:gd name="connsiteY20" fmla="*/ 835025 h 1168400"/>
              <a:gd name="connsiteX21" fmla="*/ 1111250 w 6397625"/>
              <a:gd name="connsiteY21" fmla="*/ 835025 h 1168400"/>
              <a:gd name="connsiteX22" fmla="*/ 1111250 w 6397625"/>
              <a:gd name="connsiteY22" fmla="*/ 835025 h 1168400"/>
              <a:gd name="connsiteX23" fmla="*/ 1111250 w 6397625"/>
              <a:gd name="connsiteY23" fmla="*/ 809625 h 1168400"/>
              <a:gd name="connsiteX24" fmla="*/ 1181100 w 6397625"/>
              <a:gd name="connsiteY24" fmla="*/ 809625 h 1168400"/>
              <a:gd name="connsiteX25" fmla="*/ 1181100 w 6397625"/>
              <a:gd name="connsiteY25" fmla="*/ 771525 h 1168400"/>
              <a:gd name="connsiteX26" fmla="*/ 1266825 w 6397625"/>
              <a:gd name="connsiteY26" fmla="*/ 771525 h 1168400"/>
              <a:gd name="connsiteX27" fmla="*/ 1266825 w 6397625"/>
              <a:gd name="connsiteY27" fmla="*/ 771525 h 1168400"/>
              <a:gd name="connsiteX28" fmla="*/ 1282700 w 6397625"/>
              <a:gd name="connsiteY28" fmla="*/ 755650 h 1168400"/>
              <a:gd name="connsiteX29" fmla="*/ 1412875 w 6397625"/>
              <a:gd name="connsiteY29" fmla="*/ 755650 h 1168400"/>
              <a:gd name="connsiteX30" fmla="*/ 1412875 w 6397625"/>
              <a:gd name="connsiteY30" fmla="*/ 727075 h 1168400"/>
              <a:gd name="connsiteX31" fmla="*/ 1463675 w 6397625"/>
              <a:gd name="connsiteY31" fmla="*/ 727075 h 1168400"/>
              <a:gd name="connsiteX32" fmla="*/ 1463675 w 6397625"/>
              <a:gd name="connsiteY32" fmla="*/ 701675 h 1168400"/>
              <a:gd name="connsiteX33" fmla="*/ 1546225 w 6397625"/>
              <a:gd name="connsiteY33" fmla="*/ 701675 h 1168400"/>
              <a:gd name="connsiteX34" fmla="*/ 1546225 w 6397625"/>
              <a:gd name="connsiteY34" fmla="*/ 666750 h 1168400"/>
              <a:gd name="connsiteX35" fmla="*/ 1612900 w 6397625"/>
              <a:gd name="connsiteY35" fmla="*/ 666750 h 1168400"/>
              <a:gd name="connsiteX36" fmla="*/ 1612900 w 6397625"/>
              <a:gd name="connsiteY36" fmla="*/ 628650 h 1168400"/>
              <a:gd name="connsiteX37" fmla="*/ 1657350 w 6397625"/>
              <a:gd name="connsiteY37" fmla="*/ 628650 h 1168400"/>
              <a:gd name="connsiteX38" fmla="*/ 1657350 w 6397625"/>
              <a:gd name="connsiteY38" fmla="*/ 593725 h 1168400"/>
              <a:gd name="connsiteX39" fmla="*/ 1698625 w 6397625"/>
              <a:gd name="connsiteY39" fmla="*/ 593725 h 1168400"/>
              <a:gd name="connsiteX40" fmla="*/ 1698625 w 6397625"/>
              <a:gd name="connsiteY40" fmla="*/ 558800 h 1168400"/>
              <a:gd name="connsiteX41" fmla="*/ 1749425 w 6397625"/>
              <a:gd name="connsiteY41" fmla="*/ 558800 h 1168400"/>
              <a:gd name="connsiteX42" fmla="*/ 1749425 w 6397625"/>
              <a:gd name="connsiteY42" fmla="*/ 527050 h 1168400"/>
              <a:gd name="connsiteX43" fmla="*/ 1835150 w 6397625"/>
              <a:gd name="connsiteY43" fmla="*/ 527050 h 1168400"/>
              <a:gd name="connsiteX44" fmla="*/ 1835150 w 6397625"/>
              <a:gd name="connsiteY44" fmla="*/ 495300 h 1168400"/>
              <a:gd name="connsiteX45" fmla="*/ 2012950 w 6397625"/>
              <a:gd name="connsiteY45" fmla="*/ 495300 h 1168400"/>
              <a:gd name="connsiteX46" fmla="*/ 2012950 w 6397625"/>
              <a:gd name="connsiteY46" fmla="*/ 495300 h 1168400"/>
              <a:gd name="connsiteX47" fmla="*/ 2028825 w 6397625"/>
              <a:gd name="connsiteY47" fmla="*/ 479425 h 1168400"/>
              <a:gd name="connsiteX48" fmla="*/ 2133600 w 6397625"/>
              <a:gd name="connsiteY48" fmla="*/ 479425 h 1168400"/>
              <a:gd name="connsiteX49" fmla="*/ 2146300 w 6397625"/>
              <a:gd name="connsiteY49" fmla="*/ 466725 h 1168400"/>
              <a:gd name="connsiteX50" fmla="*/ 2260600 w 6397625"/>
              <a:gd name="connsiteY50" fmla="*/ 466725 h 1168400"/>
              <a:gd name="connsiteX51" fmla="*/ 2260600 w 6397625"/>
              <a:gd name="connsiteY51" fmla="*/ 466725 h 1168400"/>
              <a:gd name="connsiteX52" fmla="*/ 2254250 w 6397625"/>
              <a:gd name="connsiteY52" fmla="*/ 466725 h 1168400"/>
              <a:gd name="connsiteX53" fmla="*/ 2254250 w 6397625"/>
              <a:gd name="connsiteY53" fmla="*/ 450850 h 1168400"/>
              <a:gd name="connsiteX54" fmla="*/ 2359025 w 6397625"/>
              <a:gd name="connsiteY54" fmla="*/ 450850 h 1168400"/>
              <a:gd name="connsiteX55" fmla="*/ 2359025 w 6397625"/>
              <a:gd name="connsiteY55" fmla="*/ 422275 h 1168400"/>
              <a:gd name="connsiteX56" fmla="*/ 2466975 w 6397625"/>
              <a:gd name="connsiteY56" fmla="*/ 422275 h 1168400"/>
              <a:gd name="connsiteX57" fmla="*/ 2466975 w 6397625"/>
              <a:gd name="connsiteY57" fmla="*/ 422275 h 1168400"/>
              <a:gd name="connsiteX58" fmla="*/ 2466975 w 6397625"/>
              <a:gd name="connsiteY58" fmla="*/ 390525 h 1168400"/>
              <a:gd name="connsiteX59" fmla="*/ 2679700 w 6397625"/>
              <a:gd name="connsiteY59" fmla="*/ 390525 h 1168400"/>
              <a:gd name="connsiteX60" fmla="*/ 2686050 w 6397625"/>
              <a:gd name="connsiteY60" fmla="*/ 384175 h 1168400"/>
              <a:gd name="connsiteX61" fmla="*/ 2768600 w 6397625"/>
              <a:gd name="connsiteY61" fmla="*/ 384175 h 1168400"/>
              <a:gd name="connsiteX62" fmla="*/ 2768600 w 6397625"/>
              <a:gd name="connsiteY62" fmla="*/ 355600 h 1168400"/>
              <a:gd name="connsiteX63" fmla="*/ 2892425 w 6397625"/>
              <a:gd name="connsiteY63" fmla="*/ 355600 h 1168400"/>
              <a:gd name="connsiteX64" fmla="*/ 2892425 w 6397625"/>
              <a:gd name="connsiteY64" fmla="*/ 336550 h 1168400"/>
              <a:gd name="connsiteX65" fmla="*/ 3019425 w 6397625"/>
              <a:gd name="connsiteY65" fmla="*/ 336550 h 1168400"/>
              <a:gd name="connsiteX66" fmla="*/ 3019425 w 6397625"/>
              <a:gd name="connsiteY66" fmla="*/ 307975 h 1168400"/>
              <a:gd name="connsiteX67" fmla="*/ 3117850 w 6397625"/>
              <a:gd name="connsiteY67" fmla="*/ 307975 h 1168400"/>
              <a:gd name="connsiteX68" fmla="*/ 3117850 w 6397625"/>
              <a:gd name="connsiteY68" fmla="*/ 276225 h 1168400"/>
              <a:gd name="connsiteX69" fmla="*/ 3146425 w 6397625"/>
              <a:gd name="connsiteY69" fmla="*/ 276225 h 1168400"/>
              <a:gd name="connsiteX70" fmla="*/ 3146425 w 6397625"/>
              <a:gd name="connsiteY70" fmla="*/ 244475 h 1168400"/>
              <a:gd name="connsiteX71" fmla="*/ 3260725 w 6397625"/>
              <a:gd name="connsiteY71" fmla="*/ 244475 h 1168400"/>
              <a:gd name="connsiteX72" fmla="*/ 3260725 w 6397625"/>
              <a:gd name="connsiteY72" fmla="*/ 244475 h 1168400"/>
              <a:gd name="connsiteX73" fmla="*/ 3314700 w 6397625"/>
              <a:gd name="connsiteY73" fmla="*/ 244475 h 1168400"/>
              <a:gd name="connsiteX74" fmla="*/ 3314700 w 6397625"/>
              <a:gd name="connsiteY74" fmla="*/ 244475 h 1168400"/>
              <a:gd name="connsiteX75" fmla="*/ 3314700 w 6397625"/>
              <a:gd name="connsiteY75" fmla="*/ 222250 h 1168400"/>
              <a:gd name="connsiteX76" fmla="*/ 3521075 w 6397625"/>
              <a:gd name="connsiteY76" fmla="*/ 222250 h 1168400"/>
              <a:gd name="connsiteX77" fmla="*/ 3521075 w 6397625"/>
              <a:gd name="connsiteY77" fmla="*/ 222250 h 1168400"/>
              <a:gd name="connsiteX78" fmla="*/ 3619500 w 6397625"/>
              <a:gd name="connsiteY78" fmla="*/ 222250 h 1168400"/>
              <a:gd name="connsiteX79" fmla="*/ 3619500 w 6397625"/>
              <a:gd name="connsiteY79" fmla="*/ 206375 h 1168400"/>
              <a:gd name="connsiteX80" fmla="*/ 3765550 w 6397625"/>
              <a:gd name="connsiteY80" fmla="*/ 206375 h 1168400"/>
              <a:gd name="connsiteX81" fmla="*/ 3765550 w 6397625"/>
              <a:gd name="connsiteY81" fmla="*/ 187325 h 1168400"/>
              <a:gd name="connsiteX82" fmla="*/ 3937000 w 6397625"/>
              <a:gd name="connsiteY82" fmla="*/ 187325 h 1168400"/>
              <a:gd name="connsiteX83" fmla="*/ 3937000 w 6397625"/>
              <a:gd name="connsiteY83" fmla="*/ 187325 h 1168400"/>
              <a:gd name="connsiteX84" fmla="*/ 3937000 w 6397625"/>
              <a:gd name="connsiteY84" fmla="*/ 165100 h 1168400"/>
              <a:gd name="connsiteX85" fmla="*/ 4222750 w 6397625"/>
              <a:gd name="connsiteY85" fmla="*/ 165100 h 1168400"/>
              <a:gd name="connsiteX86" fmla="*/ 4222750 w 6397625"/>
              <a:gd name="connsiteY86" fmla="*/ 165100 h 1168400"/>
              <a:gd name="connsiteX87" fmla="*/ 4241800 w 6397625"/>
              <a:gd name="connsiteY87" fmla="*/ 146050 h 1168400"/>
              <a:gd name="connsiteX88" fmla="*/ 4381500 w 6397625"/>
              <a:gd name="connsiteY88" fmla="*/ 146050 h 1168400"/>
              <a:gd name="connsiteX89" fmla="*/ 4381500 w 6397625"/>
              <a:gd name="connsiteY89" fmla="*/ 117475 h 1168400"/>
              <a:gd name="connsiteX90" fmla="*/ 4495800 w 6397625"/>
              <a:gd name="connsiteY90" fmla="*/ 117475 h 1168400"/>
              <a:gd name="connsiteX91" fmla="*/ 4495800 w 6397625"/>
              <a:gd name="connsiteY91" fmla="*/ 117475 h 1168400"/>
              <a:gd name="connsiteX92" fmla="*/ 4495800 w 6397625"/>
              <a:gd name="connsiteY92" fmla="*/ 95250 h 1168400"/>
              <a:gd name="connsiteX93" fmla="*/ 4670425 w 6397625"/>
              <a:gd name="connsiteY93" fmla="*/ 95250 h 1168400"/>
              <a:gd name="connsiteX94" fmla="*/ 4670425 w 6397625"/>
              <a:gd name="connsiteY94" fmla="*/ 85725 h 1168400"/>
              <a:gd name="connsiteX95" fmla="*/ 4714875 w 6397625"/>
              <a:gd name="connsiteY95" fmla="*/ 85725 h 1168400"/>
              <a:gd name="connsiteX96" fmla="*/ 4714875 w 6397625"/>
              <a:gd name="connsiteY96" fmla="*/ 85725 h 1168400"/>
              <a:gd name="connsiteX97" fmla="*/ 4714875 w 6397625"/>
              <a:gd name="connsiteY97" fmla="*/ 63500 h 1168400"/>
              <a:gd name="connsiteX98" fmla="*/ 4908550 w 6397625"/>
              <a:gd name="connsiteY98" fmla="*/ 63500 h 1168400"/>
              <a:gd name="connsiteX99" fmla="*/ 4908550 w 6397625"/>
              <a:gd name="connsiteY99" fmla="*/ 34925 h 1168400"/>
              <a:gd name="connsiteX100" fmla="*/ 5416550 w 6397625"/>
              <a:gd name="connsiteY100" fmla="*/ 34925 h 1168400"/>
              <a:gd name="connsiteX101" fmla="*/ 5416550 w 6397625"/>
              <a:gd name="connsiteY101" fmla="*/ 22225 h 1168400"/>
              <a:gd name="connsiteX102" fmla="*/ 5934075 w 6397625"/>
              <a:gd name="connsiteY102" fmla="*/ 22225 h 1168400"/>
              <a:gd name="connsiteX103" fmla="*/ 5934075 w 6397625"/>
              <a:gd name="connsiteY103" fmla="*/ 22225 h 1168400"/>
              <a:gd name="connsiteX104" fmla="*/ 5956300 w 6397625"/>
              <a:gd name="connsiteY104" fmla="*/ 0 h 1168400"/>
              <a:gd name="connsiteX105" fmla="*/ 6397625 w 6397625"/>
              <a:gd name="connsiteY105" fmla="*/ 0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6397625" h="1168400">
                <a:moveTo>
                  <a:pt x="0" y="1168400"/>
                </a:moveTo>
                <a:lnTo>
                  <a:pt x="168275" y="1168400"/>
                </a:lnTo>
                <a:lnTo>
                  <a:pt x="168275" y="1168400"/>
                </a:lnTo>
                <a:lnTo>
                  <a:pt x="196850" y="1139825"/>
                </a:lnTo>
                <a:lnTo>
                  <a:pt x="279400" y="1139825"/>
                </a:lnTo>
                <a:lnTo>
                  <a:pt x="279400" y="1038225"/>
                </a:lnTo>
                <a:lnTo>
                  <a:pt x="307975" y="1038225"/>
                </a:lnTo>
                <a:lnTo>
                  <a:pt x="346075" y="1038225"/>
                </a:lnTo>
                <a:lnTo>
                  <a:pt x="346075" y="987425"/>
                </a:lnTo>
                <a:lnTo>
                  <a:pt x="454025" y="987425"/>
                </a:lnTo>
                <a:lnTo>
                  <a:pt x="454025" y="958850"/>
                </a:lnTo>
                <a:lnTo>
                  <a:pt x="527050" y="958850"/>
                </a:lnTo>
                <a:lnTo>
                  <a:pt x="527050" y="958850"/>
                </a:lnTo>
                <a:lnTo>
                  <a:pt x="638175" y="958850"/>
                </a:lnTo>
                <a:lnTo>
                  <a:pt x="638175" y="927100"/>
                </a:lnTo>
                <a:lnTo>
                  <a:pt x="787400" y="927100"/>
                </a:lnTo>
                <a:lnTo>
                  <a:pt x="787400" y="889000"/>
                </a:lnTo>
                <a:lnTo>
                  <a:pt x="946150" y="889000"/>
                </a:lnTo>
                <a:lnTo>
                  <a:pt x="946150" y="863600"/>
                </a:lnTo>
                <a:lnTo>
                  <a:pt x="1012825" y="863600"/>
                </a:lnTo>
                <a:lnTo>
                  <a:pt x="1012825" y="835025"/>
                </a:lnTo>
                <a:lnTo>
                  <a:pt x="1111250" y="835025"/>
                </a:lnTo>
                <a:lnTo>
                  <a:pt x="1111250" y="835025"/>
                </a:lnTo>
                <a:lnTo>
                  <a:pt x="1111250" y="809625"/>
                </a:lnTo>
                <a:lnTo>
                  <a:pt x="1181100" y="809625"/>
                </a:lnTo>
                <a:lnTo>
                  <a:pt x="1181100" y="771525"/>
                </a:lnTo>
                <a:lnTo>
                  <a:pt x="1266825" y="771525"/>
                </a:lnTo>
                <a:lnTo>
                  <a:pt x="1266825" y="771525"/>
                </a:lnTo>
                <a:lnTo>
                  <a:pt x="1282700" y="755650"/>
                </a:lnTo>
                <a:lnTo>
                  <a:pt x="1412875" y="755650"/>
                </a:lnTo>
                <a:lnTo>
                  <a:pt x="1412875" y="727075"/>
                </a:lnTo>
                <a:lnTo>
                  <a:pt x="1463675" y="727075"/>
                </a:lnTo>
                <a:lnTo>
                  <a:pt x="1463675" y="701675"/>
                </a:lnTo>
                <a:lnTo>
                  <a:pt x="1546225" y="701675"/>
                </a:lnTo>
                <a:lnTo>
                  <a:pt x="1546225" y="666750"/>
                </a:lnTo>
                <a:lnTo>
                  <a:pt x="1612900" y="666750"/>
                </a:lnTo>
                <a:lnTo>
                  <a:pt x="1612900" y="628650"/>
                </a:lnTo>
                <a:lnTo>
                  <a:pt x="1657350" y="628650"/>
                </a:lnTo>
                <a:lnTo>
                  <a:pt x="1657350" y="593725"/>
                </a:lnTo>
                <a:lnTo>
                  <a:pt x="1698625" y="593725"/>
                </a:lnTo>
                <a:lnTo>
                  <a:pt x="1698625" y="558800"/>
                </a:lnTo>
                <a:lnTo>
                  <a:pt x="1749425" y="558800"/>
                </a:lnTo>
                <a:lnTo>
                  <a:pt x="1749425" y="527050"/>
                </a:lnTo>
                <a:lnTo>
                  <a:pt x="1835150" y="527050"/>
                </a:lnTo>
                <a:lnTo>
                  <a:pt x="1835150" y="495300"/>
                </a:lnTo>
                <a:lnTo>
                  <a:pt x="2012950" y="495300"/>
                </a:lnTo>
                <a:lnTo>
                  <a:pt x="2012950" y="495300"/>
                </a:lnTo>
                <a:lnTo>
                  <a:pt x="2028825" y="479425"/>
                </a:lnTo>
                <a:lnTo>
                  <a:pt x="2133600" y="479425"/>
                </a:lnTo>
                <a:lnTo>
                  <a:pt x="2146300" y="466725"/>
                </a:lnTo>
                <a:lnTo>
                  <a:pt x="2260600" y="466725"/>
                </a:lnTo>
                <a:lnTo>
                  <a:pt x="2260600" y="466725"/>
                </a:lnTo>
                <a:lnTo>
                  <a:pt x="2254250" y="466725"/>
                </a:lnTo>
                <a:lnTo>
                  <a:pt x="2254250" y="450850"/>
                </a:lnTo>
                <a:lnTo>
                  <a:pt x="2359025" y="450850"/>
                </a:lnTo>
                <a:lnTo>
                  <a:pt x="2359025" y="422275"/>
                </a:lnTo>
                <a:lnTo>
                  <a:pt x="2466975" y="422275"/>
                </a:lnTo>
                <a:lnTo>
                  <a:pt x="2466975" y="422275"/>
                </a:lnTo>
                <a:lnTo>
                  <a:pt x="2466975" y="390525"/>
                </a:lnTo>
                <a:lnTo>
                  <a:pt x="2679700" y="390525"/>
                </a:lnTo>
                <a:lnTo>
                  <a:pt x="2686050" y="384175"/>
                </a:lnTo>
                <a:lnTo>
                  <a:pt x="2768600" y="384175"/>
                </a:lnTo>
                <a:lnTo>
                  <a:pt x="2768600" y="355600"/>
                </a:lnTo>
                <a:lnTo>
                  <a:pt x="2892425" y="355600"/>
                </a:lnTo>
                <a:lnTo>
                  <a:pt x="2892425" y="336550"/>
                </a:lnTo>
                <a:lnTo>
                  <a:pt x="3019425" y="336550"/>
                </a:lnTo>
                <a:lnTo>
                  <a:pt x="3019425" y="307975"/>
                </a:lnTo>
                <a:lnTo>
                  <a:pt x="3117850" y="307975"/>
                </a:lnTo>
                <a:lnTo>
                  <a:pt x="3117850" y="276225"/>
                </a:lnTo>
                <a:lnTo>
                  <a:pt x="3146425" y="276225"/>
                </a:lnTo>
                <a:lnTo>
                  <a:pt x="3146425" y="244475"/>
                </a:lnTo>
                <a:lnTo>
                  <a:pt x="3260725" y="244475"/>
                </a:lnTo>
                <a:lnTo>
                  <a:pt x="3260725" y="244475"/>
                </a:lnTo>
                <a:lnTo>
                  <a:pt x="3314700" y="244475"/>
                </a:lnTo>
                <a:lnTo>
                  <a:pt x="3314700" y="244475"/>
                </a:lnTo>
                <a:lnTo>
                  <a:pt x="3314700" y="222250"/>
                </a:lnTo>
                <a:lnTo>
                  <a:pt x="3521075" y="222250"/>
                </a:lnTo>
                <a:lnTo>
                  <a:pt x="3521075" y="222250"/>
                </a:lnTo>
                <a:lnTo>
                  <a:pt x="3619500" y="222250"/>
                </a:lnTo>
                <a:lnTo>
                  <a:pt x="3619500" y="206375"/>
                </a:lnTo>
                <a:lnTo>
                  <a:pt x="3765550" y="206375"/>
                </a:lnTo>
                <a:lnTo>
                  <a:pt x="3765550" y="187325"/>
                </a:lnTo>
                <a:lnTo>
                  <a:pt x="3937000" y="187325"/>
                </a:lnTo>
                <a:lnTo>
                  <a:pt x="3937000" y="187325"/>
                </a:lnTo>
                <a:lnTo>
                  <a:pt x="3937000" y="165100"/>
                </a:lnTo>
                <a:lnTo>
                  <a:pt x="4222750" y="165100"/>
                </a:lnTo>
                <a:lnTo>
                  <a:pt x="4222750" y="165100"/>
                </a:lnTo>
                <a:lnTo>
                  <a:pt x="4241800" y="146050"/>
                </a:lnTo>
                <a:lnTo>
                  <a:pt x="4381500" y="146050"/>
                </a:lnTo>
                <a:lnTo>
                  <a:pt x="4381500" y="117475"/>
                </a:lnTo>
                <a:lnTo>
                  <a:pt x="4495800" y="117475"/>
                </a:lnTo>
                <a:lnTo>
                  <a:pt x="4495800" y="117475"/>
                </a:lnTo>
                <a:lnTo>
                  <a:pt x="4495800" y="95250"/>
                </a:lnTo>
                <a:lnTo>
                  <a:pt x="4670425" y="95250"/>
                </a:lnTo>
                <a:lnTo>
                  <a:pt x="4670425" y="85725"/>
                </a:lnTo>
                <a:lnTo>
                  <a:pt x="4714875" y="85725"/>
                </a:lnTo>
                <a:lnTo>
                  <a:pt x="4714875" y="85725"/>
                </a:lnTo>
                <a:lnTo>
                  <a:pt x="4714875" y="63500"/>
                </a:lnTo>
                <a:lnTo>
                  <a:pt x="4908550" y="63500"/>
                </a:lnTo>
                <a:lnTo>
                  <a:pt x="4908550" y="34925"/>
                </a:lnTo>
                <a:lnTo>
                  <a:pt x="5416550" y="34925"/>
                </a:lnTo>
                <a:lnTo>
                  <a:pt x="5416550" y="22225"/>
                </a:lnTo>
                <a:lnTo>
                  <a:pt x="5934075" y="22225"/>
                </a:lnTo>
                <a:lnTo>
                  <a:pt x="5934075" y="22225"/>
                </a:lnTo>
                <a:lnTo>
                  <a:pt x="5956300" y="0"/>
                </a:lnTo>
                <a:lnTo>
                  <a:pt x="6397625"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 name="Freeform 62">
            <a:extLst>
              <a:ext uri="{FF2B5EF4-FFF2-40B4-BE49-F238E27FC236}">
                <a16:creationId xmlns:a16="http://schemas.microsoft.com/office/drawing/2014/main" id="{76759D98-8E6A-40A0-8C96-16E45D6ADFE6}"/>
              </a:ext>
            </a:extLst>
          </p:cNvPr>
          <p:cNvSpPr/>
          <p:nvPr/>
        </p:nvSpPr>
        <p:spPr bwMode="auto">
          <a:xfrm>
            <a:off x="2868612" y="3908136"/>
            <a:ext cx="6388100" cy="990600"/>
          </a:xfrm>
          <a:custGeom>
            <a:avLst/>
            <a:gdLst>
              <a:gd name="connsiteX0" fmla="*/ 0 w 6394450"/>
              <a:gd name="connsiteY0" fmla="*/ 946150 h 946150"/>
              <a:gd name="connsiteX1" fmla="*/ 419100 w 6394450"/>
              <a:gd name="connsiteY1" fmla="*/ 946150 h 946150"/>
              <a:gd name="connsiteX2" fmla="*/ 419100 w 6394450"/>
              <a:gd name="connsiteY2" fmla="*/ 914400 h 946150"/>
              <a:gd name="connsiteX3" fmla="*/ 508000 w 6394450"/>
              <a:gd name="connsiteY3" fmla="*/ 914400 h 946150"/>
              <a:gd name="connsiteX4" fmla="*/ 508000 w 6394450"/>
              <a:gd name="connsiteY4" fmla="*/ 879475 h 946150"/>
              <a:gd name="connsiteX5" fmla="*/ 577850 w 6394450"/>
              <a:gd name="connsiteY5" fmla="*/ 879475 h 946150"/>
              <a:gd name="connsiteX6" fmla="*/ 577850 w 6394450"/>
              <a:gd name="connsiteY6" fmla="*/ 850900 h 946150"/>
              <a:gd name="connsiteX7" fmla="*/ 704850 w 6394450"/>
              <a:gd name="connsiteY7" fmla="*/ 850900 h 946150"/>
              <a:gd name="connsiteX8" fmla="*/ 704850 w 6394450"/>
              <a:gd name="connsiteY8" fmla="*/ 822325 h 946150"/>
              <a:gd name="connsiteX9" fmla="*/ 800100 w 6394450"/>
              <a:gd name="connsiteY9" fmla="*/ 822325 h 946150"/>
              <a:gd name="connsiteX10" fmla="*/ 800100 w 6394450"/>
              <a:gd name="connsiteY10" fmla="*/ 793750 h 946150"/>
              <a:gd name="connsiteX11" fmla="*/ 942975 w 6394450"/>
              <a:gd name="connsiteY11" fmla="*/ 793750 h 946150"/>
              <a:gd name="connsiteX12" fmla="*/ 942975 w 6394450"/>
              <a:gd name="connsiteY12" fmla="*/ 774700 h 946150"/>
              <a:gd name="connsiteX13" fmla="*/ 971550 w 6394450"/>
              <a:gd name="connsiteY13" fmla="*/ 777875 h 946150"/>
              <a:gd name="connsiteX14" fmla="*/ 1047750 w 6394450"/>
              <a:gd name="connsiteY14" fmla="*/ 777875 h 946150"/>
              <a:gd name="connsiteX15" fmla="*/ 1047750 w 6394450"/>
              <a:gd name="connsiteY15" fmla="*/ 739775 h 946150"/>
              <a:gd name="connsiteX16" fmla="*/ 1108075 w 6394450"/>
              <a:gd name="connsiteY16" fmla="*/ 739775 h 946150"/>
              <a:gd name="connsiteX17" fmla="*/ 1108075 w 6394450"/>
              <a:gd name="connsiteY17" fmla="*/ 739775 h 946150"/>
              <a:gd name="connsiteX18" fmla="*/ 1108075 w 6394450"/>
              <a:gd name="connsiteY18" fmla="*/ 711200 h 946150"/>
              <a:gd name="connsiteX19" fmla="*/ 1168400 w 6394450"/>
              <a:gd name="connsiteY19" fmla="*/ 711200 h 946150"/>
              <a:gd name="connsiteX20" fmla="*/ 1168400 w 6394450"/>
              <a:gd name="connsiteY20" fmla="*/ 673100 h 946150"/>
              <a:gd name="connsiteX21" fmla="*/ 1212850 w 6394450"/>
              <a:gd name="connsiteY21" fmla="*/ 673100 h 946150"/>
              <a:gd name="connsiteX22" fmla="*/ 1212850 w 6394450"/>
              <a:gd name="connsiteY22" fmla="*/ 635000 h 946150"/>
              <a:gd name="connsiteX23" fmla="*/ 1358900 w 6394450"/>
              <a:gd name="connsiteY23" fmla="*/ 635000 h 946150"/>
              <a:gd name="connsiteX24" fmla="*/ 1358900 w 6394450"/>
              <a:gd name="connsiteY24" fmla="*/ 600075 h 946150"/>
              <a:gd name="connsiteX25" fmla="*/ 1425575 w 6394450"/>
              <a:gd name="connsiteY25" fmla="*/ 600075 h 946150"/>
              <a:gd name="connsiteX26" fmla="*/ 1425575 w 6394450"/>
              <a:gd name="connsiteY26" fmla="*/ 565150 h 946150"/>
              <a:gd name="connsiteX27" fmla="*/ 1619250 w 6394450"/>
              <a:gd name="connsiteY27" fmla="*/ 565150 h 946150"/>
              <a:gd name="connsiteX28" fmla="*/ 1619250 w 6394450"/>
              <a:gd name="connsiteY28" fmla="*/ 533400 h 946150"/>
              <a:gd name="connsiteX29" fmla="*/ 1708150 w 6394450"/>
              <a:gd name="connsiteY29" fmla="*/ 533400 h 946150"/>
              <a:gd name="connsiteX30" fmla="*/ 1708150 w 6394450"/>
              <a:gd name="connsiteY30" fmla="*/ 504825 h 946150"/>
              <a:gd name="connsiteX31" fmla="*/ 1828800 w 6394450"/>
              <a:gd name="connsiteY31" fmla="*/ 504825 h 946150"/>
              <a:gd name="connsiteX32" fmla="*/ 1828800 w 6394450"/>
              <a:gd name="connsiteY32" fmla="*/ 466725 h 946150"/>
              <a:gd name="connsiteX33" fmla="*/ 1930400 w 6394450"/>
              <a:gd name="connsiteY33" fmla="*/ 466725 h 946150"/>
              <a:gd name="connsiteX34" fmla="*/ 1930400 w 6394450"/>
              <a:gd name="connsiteY34" fmla="*/ 434975 h 946150"/>
              <a:gd name="connsiteX35" fmla="*/ 2070100 w 6394450"/>
              <a:gd name="connsiteY35" fmla="*/ 434975 h 946150"/>
              <a:gd name="connsiteX36" fmla="*/ 2070100 w 6394450"/>
              <a:gd name="connsiteY36" fmla="*/ 403225 h 946150"/>
              <a:gd name="connsiteX37" fmla="*/ 2301875 w 6394450"/>
              <a:gd name="connsiteY37" fmla="*/ 403225 h 946150"/>
              <a:gd name="connsiteX38" fmla="*/ 2301875 w 6394450"/>
              <a:gd name="connsiteY38" fmla="*/ 403225 h 946150"/>
              <a:gd name="connsiteX39" fmla="*/ 2301875 w 6394450"/>
              <a:gd name="connsiteY39" fmla="*/ 384175 h 946150"/>
              <a:gd name="connsiteX40" fmla="*/ 2355850 w 6394450"/>
              <a:gd name="connsiteY40" fmla="*/ 384175 h 946150"/>
              <a:gd name="connsiteX41" fmla="*/ 2355850 w 6394450"/>
              <a:gd name="connsiteY41" fmla="*/ 355600 h 946150"/>
              <a:gd name="connsiteX42" fmla="*/ 2489200 w 6394450"/>
              <a:gd name="connsiteY42" fmla="*/ 355600 h 946150"/>
              <a:gd name="connsiteX43" fmla="*/ 2489200 w 6394450"/>
              <a:gd name="connsiteY43" fmla="*/ 355600 h 946150"/>
              <a:gd name="connsiteX44" fmla="*/ 2489200 w 6394450"/>
              <a:gd name="connsiteY44" fmla="*/ 355600 h 946150"/>
              <a:gd name="connsiteX45" fmla="*/ 2489200 w 6394450"/>
              <a:gd name="connsiteY45" fmla="*/ 327025 h 946150"/>
              <a:gd name="connsiteX46" fmla="*/ 2673350 w 6394450"/>
              <a:gd name="connsiteY46" fmla="*/ 327025 h 946150"/>
              <a:gd name="connsiteX47" fmla="*/ 2673350 w 6394450"/>
              <a:gd name="connsiteY47" fmla="*/ 307975 h 946150"/>
              <a:gd name="connsiteX48" fmla="*/ 2835275 w 6394450"/>
              <a:gd name="connsiteY48" fmla="*/ 307975 h 946150"/>
              <a:gd name="connsiteX49" fmla="*/ 2835275 w 6394450"/>
              <a:gd name="connsiteY49" fmla="*/ 307975 h 946150"/>
              <a:gd name="connsiteX50" fmla="*/ 2927350 w 6394450"/>
              <a:gd name="connsiteY50" fmla="*/ 307975 h 946150"/>
              <a:gd name="connsiteX51" fmla="*/ 2927350 w 6394450"/>
              <a:gd name="connsiteY51" fmla="*/ 273050 h 946150"/>
              <a:gd name="connsiteX52" fmla="*/ 3111500 w 6394450"/>
              <a:gd name="connsiteY52" fmla="*/ 273050 h 946150"/>
              <a:gd name="connsiteX53" fmla="*/ 3111500 w 6394450"/>
              <a:gd name="connsiteY53" fmla="*/ 257175 h 946150"/>
              <a:gd name="connsiteX54" fmla="*/ 3248025 w 6394450"/>
              <a:gd name="connsiteY54" fmla="*/ 257175 h 946150"/>
              <a:gd name="connsiteX55" fmla="*/ 3248025 w 6394450"/>
              <a:gd name="connsiteY55" fmla="*/ 257175 h 946150"/>
              <a:gd name="connsiteX56" fmla="*/ 3248025 w 6394450"/>
              <a:gd name="connsiteY56" fmla="*/ 231775 h 946150"/>
              <a:gd name="connsiteX57" fmla="*/ 3470275 w 6394450"/>
              <a:gd name="connsiteY57" fmla="*/ 231775 h 946150"/>
              <a:gd name="connsiteX58" fmla="*/ 3470275 w 6394450"/>
              <a:gd name="connsiteY58" fmla="*/ 231775 h 946150"/>
              <a:gd name="connsiteX59" fmla="*/ 3470275 w 6394450"/>
              <a:gd name="connsiteY59" fmla="*/ 238125 h 946150"/>
              <a:gd name="connsiteX60" fmla="*/ 3470275 w 6394450"/>
              <a:gd name="connsiteY60" fmla="*/ 238125 h 946150"/>
              <a:gd name="connsiteX61" fmla="*/ 3540125 w 6394450"/>
              <a:gd name="connsiteY61" fmla="*/ 238125 h 946150"/>
              <a:gd name="connsiteX62" fmla="*/ 3540125 w 6394450"/>
              <a:gd name="connsiteY62" fmla="*/ 212725 h 946150"/>
              <a:gd name="connsiteX63" fmla="*/ 3641725 w 6394450"/>
              <a:gd name="connsiteY63" fmla="*/ 212725 h 946150"/>
              <a:gd name="connsiteX64" fmla="*/ 3641725 w 6394450"/>
              <a:gd name="connsiteY64" fmla="*/ 193675 h 946150"/>
              <a:gd name="connsiteX65" fmla="*/ 3803650 w 6394450"/>
              <a:gd name="connsiteY65" fmla="*/ 193675 h 946150"/>
              <a:gd name="connsiteX66" fmla="*/ 3803650 w 6394450"/>
              <a:gd name="connsiteY66" fmla="*/ 193675 h 946150"/>
              <a:gd name="connsiteX67" fmla="*/ 3803650 w 6394450"/>
              <a:gd name="connsiteY67" fmla="*/ 165100 h 946150"/>
              <a:gd name="connsiteX68" fmla="*/ 4038600 w 6394450"/>
              <a:gd name="connsiteY68" fmla="*/ 165100 h 946150"/>
              <a:gd name="connsiteX69" fmla="*/ 4038600 w 6394450"/>
              <a:gd name="connsiteY69" fmla="*/ 165100 h 946150"/>
              <a:gd name="connsiteX70" fmla="*/ 4038600 w 6394450"/>
              <a:gd name="connsiteY70" fmla="*/ 139700 h 946150"/>
              <a:gd name="connsiteX71" fmla="*/ 4305300 w 6394450"/>
              <a:gd name="connsiteY71" fmla="*/ 139700 h 946150"/>
              <a:gd name="connsiteX72" fmla="*/ 4305300 w 6394450"/>
              <a:gd name="connsiteY72" fmla="*/ 139700 h 946150"/>
              <a:gd name="connsiteX73" fmla="*/ 4305300 w 6394450"/>
              <a:gd name="connsiteY73" fmla="*/ 139700 h 946150"/>
              <a:gd name="connsiteX74" fmla="*/ 4305300 w 6394450"/>
              <a:gd name="connsiteY74" fmla="*/ 120650 h 946150"/>
              <a:gd name="connsiteX75" fmla="*/ 4495800 w 6394450"/>
              <a:gd name="connsiteY75" fmla="*/ 120650 h 946150"/>
              <a:gd name="connsiteX76" fmla="*/ 4495800 w 6394450"/>
              <a:gd name="connsiteY76" fmla="*/ 92075 h 946150"/>
              <a:gd name="connsiteX77" fmla="*/ 4648200 w 6394450"/>
              <a:gd name="connsiteY77" fmla="*/ 92075 h 946150"/>
              <a:gd name="connsiteX78" fmla="*/ 4648200 w 6394450"/>
              <a:gd name="connsiteY78" fmla="*/ 92075 h 946150"/>
              <a:gd name="connsiteX79" fmla="*/ 4648200 w 6394450"/>
              <a:gd name="connsiteY79" fmla="*/ 92075 h 946150"/>
              <a:gd name="connsiteX80" fmla="*/ 4635500 w 6394450"/>
              <a:gd name="connsiteY80" fmla="*/ 79375 h 946150"/>
              <a:gd name="connsiteX81" fmla="*/ 4746625 w 6394450"/>
              <a:gd name="connsiteY81" fmla="*/ 79375 h 946150"/>
              <a:gd name="connsiteX82" fmla="*/ 4746625 w 6394450"/>
              <a:gd name="connsiteY82" fmla="*/ 47625 h 946150"/>
              <a:gd name="connsiteX83" fmla="*/ 4876800 w 6394450"/>
              <a:gd name="connsiteY83" fmla="*/ 47625 h 946150"/>
              <a:gd name="connsiteX84" fmla="*/ 4876800 w 6394450"/>
              <a:gd name="connsiteY84" fmla="*/ 19050 h 946150"/>
              <a:gd name="connsiteX85" fmla="*/ 5238750 w 6394450"/>
              <a:gd name="connsiteY85" fmla="*/ 19050 h 946150"/>
              <a:gd name="connsiteX86" fmla="*/ 5238750 w 6394450"/>
              <a:gd name="connsiteY86" fmla="*/ 19050 h 946150"/>
              <a:gd name="connsiteX87" fmla="*/ 5238750 w 6394450"/>
              <a:gd name="connsiteY87" fmla="*/ 0 h 946150"/>
              <a:gd name="connsiteX88" fmla="*/ 5921375 w 6394450"/>
              <a:gd name="connsiteY88" fmla="*/ 0 h 946150"/>
              <a:gd name="connsiteX89" fmla="*/ 5921375 w 6394450"/>
              <a:gd name="connsiteY89" fmla="*/ 28575 h 946150"/>
              <a:gd name="connsiteX90" fmla="*/ 6394450 w 6394450"/>
              <a:gd name="connsiteY90" fmla="*/ 28575 h 946150"/>
              <a:gd name="connsiteX0" fmla="*/ 0 w 6394450"/>
              <a:gd name="connsiteY0" fmla="*/ 946150 h 946150"/>
              <a:gd name="connsiteX1" fmla="*/ 419100 w 6394450"/>
              <a:gd name="connsiteY1" fmla="*/ 946150 h 946150"/>
              <a:gd name="connsiteX2" fmla="*/ 419100 w 6394450"/>
              <a:gd name="connsiteY2" fmla="*/ 914400 h 946150"/>
              <a:gd name="connsiteX3" fmla="*/ 508000 w 6394450"/>
              <a:gd name="connsiteY3" fmla="*/ 914400 h 946150"/>
              <a:gd name="connsiteX4" fmla="*/ 508000 w 6394450"/>
              <a:gd name="connsiteY4" fmla="*/ 879475 h 946150"/>
              <a:gd name="connsiteX5" fmla="*/ 577850 w 6394450"/>
              <a:gd name="connsiteY5" fmla="*/ 879475 h 946150"/>
              <a:gd name="connsiteX6" fmla="*/ 577850 w 6394450"/>
              <a:gd name="connsiteY6" fmla="*/ 850900 h 946150"/>
              <a:gd name="connsiteX7" fmla="*/ 704850 w 6394450"/>
              <a:gd name="connsiteY7" fmla="*/ 850900 h 946150"/>
              <a:gd name="connsiteX8" fmla="*/ 704850 w 6394450"/>
              <a:gd name="connsiteY8" fmla="*/ 822325 h 946150"/>
              <a:gd name="connsiteX9" fmla="*/ 800100 w 6394450"/>
              <a:gd name="connsiteY9" fmla="*/ 822325 h 946150"/>
              <a:gd name="connsiteX10" fmla="*/ 800100 w 6394450"/>
              <a:gd name="connsiteY10" fmla="*/ 793750 h 946150"/>
              <a:gd name="connsiteX11" fmla="*/ 942975 w 6394450"/>
              <a:gd name="connsiteY11" fmla="*/ 793750 h 946150"/>
              <a:gd name="connsiteX12" fmla="*/ 942975 w 6394450"/>
              <a:gd name="connsiteY12" fmla="*/ 774700 h 946150"/>
              <a:gd name="connsiteX13" fmla="*/ 971550 w 6394450"/>
              <a:gd name="connsiteY13" fmla="*/ 777875 h 946150"/>
              <a:gd name="connsiteX14" fmla="*/ 1047750 w 6394450"/>
              <a:gd name="connsiteY14" fmla="*/ 777875 h 946150"/>
              <a:gd name="connsiteX15" fmla="*/ 1047750 w 6394450"/>
              <a:gd name="connsiteY15" fmla="*/ 739775 h 946150"/>
              <a:gd name="connsiteX16" fmla="*/ 1108075 w 6394450"/>
              <a:gd name="connsiteY16" fmla="*/ 739775 h 946150"/>
              <a:gd name="connsiteX17" fmla="*/ 1108075 w 6394450"/>
              <a:gd name="connsiteY17" fmla="*/ 739775 h 946150"/>
              <a:gd name="connsiteX18" fmla="*/ 1108075 w 6394450"/>
              <a:gd name="connsiteY18" fmla="*/ 711200 h 946150"/>
              <a:gd name="connsiteX19" fmla="*/ 1168400 w 6394450"/>
              <a:gd name="connsiteY19" fmla="*/ 711200 h 946150"/>
              <a:gd name="connsiteX20" fmla="*/ 1168400 w 6394450"/>
              <a:gd name="connsiteY20" fmla="*/ 673100 h 946150"/>
              <a:gd name="connsiteX21" fmla="*/ 1212850 w 6394450"/>
              <a:gd name="connsiteY21" fmla="*/ 673100 h 946150"/>
              <a:gd name="connsiteX22" fmla="*/ 1212850 w 6394450"/>
              <a:gd name="connsiteY22" fmla="*/ 635000 h 946150"/>
              <a:gd name="connsiteX23" fmla="*/ 1358900 w 6394450"/>
              <a:gd name="connsiteY23" fmla="*/ 635000 h 946150"/>
              <a:gd name="connsiteX24" fmla="*/ 1358900 w 6394450"/>
              <a:gd name="connsiteY24" fmla="*/ 600075 h 946150"/>
              <a:gd name="connsiteX25" fmla="*/ 1425575 w 6394450"/>
              <a:gd name="connsiteY25" fmla="*/ 600075 h 946150"/>
              <a:gd name="connsiteX26" fmla="*/ 1425575 w 6394450"/>
              <a:gd name="connsiteY26" fmla="*/ 565150 h 946150"/>
              <a:gd name="connsiteX27" fmla="*/ 1619250 w 6394450"/>
              <a:gd name="connsiteY27" fmla="*/ 565150 h 946150"/>
              <a:gd name="connsiteX28" fmla="*/ 1619250 w 6394450"/>
              <a:gd name="connsiteY28" fmla="*/ 533400 h 946150"/>
              <a:gd name="connsiteX29" fmla="*/ 1708150 w 6394450"/>
              <a:gd name="connsiteY29" fmla="*/ 533400 h 946150"/>
              <a:gd name="connsiteX30" fmla="*/ 1708150 w 6394450"/>
              <a:gd name="connsiteY30" fmla="*/ 504825 h 946150"/>
              <a:gd name="connsiteX31" fmla="*/ 1828800 w 6394450"/>
              <a:gd name="connsiteY31" fmla="*/ 504825 h 946150"/>
              <a:gd name="connsiteX32" fmla="*/ 1828800 w 6394450"/>
              <a:gd name="connsiteY32" fmla="*/ 466725 h 946150"/>
              <a:gd name="connsiteX33" fmla="*/ 1930400 w 6394450"/>
              <a:gd name="connsiteY33" fmla="*/ 466725 h 946150"/>
              <a:gd name="connsiteX34" fmla="*/ 1930400 w 6394450"/>
              <a:gd name="connsiteY34" fmla="*/ 434975 h 946150"/>
              <a:gd name="connsiteX35" fmla="*/ 2070100 w 6394450"/>
              <a:gd name="connsiteY35" fmla="*/ 434975 h 946150"/>
              <a:gd name="connsiteX36" fmla="*/ 2070100 w 6394450"/>
              <a:gd name="connsiteY36" fmla="*/ 403225 h 946150"/>
              <a:gd name="connsiteX37" fmla="*/ 2301875 w 6394450"/>
              <a:gd name="connsiteY37" fmla="*/ 403225 h 946150"/>
              <a:gd name="connsiteX38" fmla="*/ 2301875 w 6394450"/>
              <a:gd name="connsiteY38" fmla="*/ 403225 h 946150"/>
              <a:gd name="connsiteX39" fmla="*/ 2301875 w 6394450"/>
              <a:gd name="connsiteY39" fmla="*/ 384175 h 946150"/>
              <a:gd name="connsiteX40" fmla="*/ 2355850 w 6394450"/>
              <a:gd name="connsiteY40" fmla="*/ 384175 h 946150"/>
              <a:gd name="connsiteX41" fmla="*/ 2355850 w 6394450"/>
              <a:gd name="connsiteY41" fmla="*/ 355600 h 946150"/>
              <a:gd name="connsiteX42" fmla="*/ 2489200 w 6394450"/>
              <a:gd name="connsiteY42" fmla="*/ 355600 h 946150"/>
              <a:gd name="connsiteX43" fmla="*/ 2489200 w 6394450"/>
              <a:gd name="connsiteY43" fmla="*/ 355600 h 946150"/>
              <a:gd name="connsiteX44" fmla="*/ 2489200 w 6394450"/>
              <a:gd name="connsiteY44" fmla="*/ 355600 h 946150"/>
              <a:gd name="connsiteX45" fmla="*/ 2489200 w 6394450"/>
              <a:gd name="connsiteY45" fmla="*/ 327025 h 946150"/>
              <a:gd name="connsiteX46" fmla="*/ 2673350 w 6394450"/>
              <a:gd name="connsiteY46" fmla="*/ 327025 h 946150"/>
              <a:gd name="connsiteX47" fmla="*/ 2673350 w 6394450"/>
              <a:gd name="connsiteY47" fmla="*/ 307975 h 946150"/>
              <a:gd name="connsiteX48" fmla="*/ 2835275 w 6394450"/>
              <a:gd name="connsiteY48" fmla="*/ 307975 h 946150"/>
              <a:gd name="connsiteX49" fmla="*/ 2835275 w 6394450"/>
              <a:gd name="connsiteY49" fmla="*/ 307975 h 946150"/>
              <a:gd name="connsiteX50" fmla="*/ 2927350 w 6394450"/>
              <a:gd name="connsiteY50" fmla="*/ 307975 h 946150"/>
              <a:gd name="connsiteX51" fmla="*/ 2927350 w 6394450"/>
              <a:gd name="connsiteY51" fmla="*/ 273050 h 946150"/>
              <a:gd name="connsiteX52" fmla="*/ 3111500 w 6394450"/>
              <a:gd name="connsiteY52" fmla="*/ 273050 h 946150"/>
              <a:gd name="connsiteX53" fmla="*/ 3111500 w 6394450"/>
              <a:gd name="connsiteY53" fmla="*/ 257175 h 946150"/>
              <a:gd name="connsiteX54" fmla="*/ 3248025 w 6394450"/>
              <a:gd name="connsiteY54" fmla="*/ 257175 h 946150"/>
              <a:gd name="connsiteX55" fmla="*/ 3248025 w 6394450"/>
              <a:gd name="connsiteY55" fmla="*/ 257175 h 946150"/>
              <a:gd name="connsiteX56" fmla="*/ 3248025 w 6394450"/>
              <a:gd name="connsiteY56" fmla="*/ 231775 h 946150"/>
              <a:gd name="connsiteX57" fmla="*/ 3470275 w 6394450"/>
              <a:gd name="connsiteY57" fmla="*/ 231775 h 946150"/>
              <a:gd name="connsiteX58" fmla="*/ 3470275 w 6394450"/>
              <a:gd name="connsiteY58" fmla="*/ 231775 h 946150"/>
              <a:gd name="connsiteX59" fmla="*/ 3470275 w 6394450"/>
              <a:gd name="connsiteY59" fmla="*/ 238125 h 946150"/>
              <a:gd name="connsiteX60" fmla="*/ 3470275 w 6394450"/>
              <a:gd name="connsiteY60" fmla="*/ 238125 h 946150"/>
              <a:gd name="connsiteX61" fmla="*/ 3540125 w 6394450"/>
              <a:gd name="connsiteY61" fmla="*/ 212725 h 946150"/>
              <a:gd name="connsiteX62" fmla="*/ 3641725 w 6394450"/>
              <a:gd name="connsiteY62" fmla="*/ 212725 h 946150"/>
              <a:gd name="connsiteX63" fmla="*/ 3641725 w 6394450"/>
              <a:gd name="connsiteY63" fmla="*/ 193675 h 946150"/>
              <a:gd name="connsiteX64" fmla="*/ 3803650 w 6394450"/>
              <a:gd name="connsiteY64" fmla="*/ 193675 h 946150"/>
              <a:gd name="connsiteX65" fmla="*/ 3803650 w 6394450"/>
              <a:gd name="connsiteY65" fmla="*/ 193675 h 946150"/>
              <a:gd name="connsiteX66" fmla="*/ 3803650 w 6394450"/>
              <a:gd name="connsiteY66" fmla="*/ 165100 h 946150"/>
              <a:gd name="connsiteX67" fmla="*/ 4038600 w 6394450"/>
              <a:gd name="connsiteY67" fmla="*/ 165100 h 946150"/>
              <a:gd name="connsiteX68" fmla="*/ 4038600 w 6394450"/>
              <a:gd name="connsiteY68" fmla="*/ 165100 h 946150"/>
              <a:gd name="connsiteX69" fmla="*/ 4038600 w 6394450"/>
              <a:gd name="connsiteY69" fmla="*/ 139700 h 946150"/>
              <a:gd name="connsiteX70" fmla="*/ 4305300 w 6394450"/>
              <a:gd name="connsiteY70" fmla="*/ 139700 h 946150"/>
              <a:gd name="connsiteX71" fmla="*/ 4305300 w 6394450"/>
              <a:gd name="connsiteY71" fmla="*/ 139700 h 946150"/>
              <a:gd name="connsiteX72" fmla="*/ 4305300 w 6394450"/>
              <a:gd name="connsiteY72" fmla="*/ 139700 h 946150"/>
              <a:gd name="connsiteX73" fmla="*/ 4305300 w 6394450"/>
              <a:gd name="connsiteY73" fmla="*/ 120650 h 946150"/>
              <a:gd name="connsiteX74" fmla="*/ 4495800 w 6394450"/>
              <a:gd name="connsiteY74" fmla="*/ 120650 h 946150"/>
              <a:gd name="connsiteX75" fmla="*/ 4495800 w 6394450"/>
              <a:gd name="connsiteY75" fmla="*/ 92075 h 946150"/>
              <a:gd name="connsiteX76" fmla="*/ 4648200 w 6394450"/>
              <a:gd name="connsiteY76" fmla="*/ 92075 h 946150"/>
              <a:gd name="connsiteX77" fmla="*/ 4648200 w 6394450"/>
              <a:gd name="connsiteY77" fmla="*/ 92075 h 946150"/>
              <a:gd name="connsiteX78" fmla="*/ 4648200 w 6394450"/>
              <a:gd name="connsiteY78" fmla="*/ 92075 h 946150"/>
              <a:gd name="connsiteX79" fmla="*/ 4635500 w 6394450"/>
              <a:gd name="connsiteY79" fmla="*/ 79375 h 946150"/>
              <a:gd name="connsiteX80" fmla="*/ 4746625 w 6394450"/>
              <a:gd name="connsiteY80" fmla="*/ 79375 h 946150"/>
              <a:gd name="connsiteX81" fmla="*/ 4746625 w 6394450"/>
              <a:gd name="connsiteY81" fmla="*/ 47625 h 946150"/>
              <a:gd name="connsiteX82" fmla="*/ 4876800 w 6394450"/>
              <a:gd name="connsiteY82" fmla="*/ 47625 h 946150"/>
              <a:gd name="connsiteX83" fmla="*/ 4876800 w 6394450"/>
              <a:gd name="connsiteY83" fmla="*/ 19050 h 946150"/>
              <a:gd name="connsiteX84" fmla="*/ 5238750 w 6394450"/>
              <a:gd name="connsiteY84" fmla="*/ 19050 h 946150"/>
              <a:gd name="connsiteX85" fmla="*/ 5238750 w 6394450"/>
              <a:gd name="connsiteY85" fmla="*/ 19050 h 946150"/>
              <a:gd name="connsiteX86" fmla="*/ 5238750 w 6394450"/>
              <a:gd name="connsiteY86" fmla="*/ 0 h 946150"/>
              <a:gd name="connsiteX87" fmla="*/ 5921375 w 6394450"/>
              <a:gd name="connsiteY87" fmla="*/ 0 h 946150"/>
              <a:gd name="connsiteX88" fmla="*/ 5921375 w 6394450"/>
              <a:gd name="connsiteY88" fmla="*/ 28575 h 946150"/>
              <a:gd name="connsiteX89" fmla="*/ 6394450 w 6394450"/>
              <a:gd name="connsiteY89" fmla="*/ 28575 h 946150"/>
              <a:gd name="connsiteX0" fmla="*/ 0 w 6394450"/>
              <a:gd name="connsiteY0" fmla="*/ 946150 h 946150"/>
              <a:gd name="connsiteX1" fmla="*/ 419100 w 6394450"/>
              <a:gd name="connsiteY1" fmla="*/ 946150 h 946150"/>
              <a:gd name="connsiteX2" fmla="*/ 419100 w 6394450"/>
              <a:gd name="connsiteY2" fmla="*/ 914400 h 946150"/>
              <a:gd name="connsiteX3" fmla="*/ 508000 w 6394450"/>
              <a:gd name="connsiteY3" fmla="*/ 914400 h 946150"/>
              <a:gd name="connsiteX4" fmla="*/ 508000 w 6394450"/>
              <a:gd name="connsiteY4" fmla="*/ 879475 h 946150"/>
              <a:gd name="connsiteX5" fmla="*/ 577850 w 6394450"/>
              <a:gd name="connsiteY5" fmla="*/ 879475 h 946150"/>
              <a:gd name="connsiteX6" fmla="*/ 577850 w 6394450"/>
              <a:gd name="connsiteY6" fmla="*/ 850900 h 946150"/>
              <a:gd name="connsiteX7" fmla="*/ 704850 w 6394450"/>
              <a:gd name="connsiteY7" fmla="*/ 850900 h 946150"/>
              <a:gd name="connsiteX8" fmla="*/ 704850 w 6394450"/>
              <a:gd name="connsiteY8" fmla="*/ 822325 h 946150"/>
              <a:gd name="connsiteX9" fmla="*/ 800100 w 6394450"/>
              <a:gd name="connsiteY9" fmla="*/ 822325 h 946150"/>
              <a:gd name="connsiteX10" fmla="*/ 800100 w 6394450"/>
              <a:gd name="connsiteY10" fmla="*/ 793750 h 946150"/>
              <a:gd name="connsiteX11" fmla="*/ 942975 w 6394450"/>
              <a:gd name="connsiteY11" fmla="*/ 793750 h 946150"/>
              <a:gd name="connsiteX12" fmla="*/ 942975 w 6394450"/>
              <a:gd name="connsiteY12" fmla="*/ 774700 h 946150"/>
              <a:gd name="connsiteX13" fmla="*/ 971550 w 6394450"/>
              <a:gd name="connsiteY13" fmla="*/ 777875 h 946150"/>
              <a:gd name="connsiteX14" fmla="*/ 1047750 w 6394450"/>
              <a:gd name="connsiteY14" fmla="*/ 777875 h 946150"/>
              <a:gd name="connsiteX15" fmla="*/ 1047750 w 6394450"/>
              <a:gd name="connsiteY15" fmla="*/ 739775 h 946150"/>
              <a:gd name="connsiteX16" fmla="*/ 1108075 w 6394450"/>
              <a:gd name="connsiteY16" fmla="*/ 739775 h 946150"/>
              <a:gd name="connsiteX17" fmla="*/ 1108075 w 6394450"/>
              <a:gd name="connsiteY17" fmla="*/ 739775 h 946150"/>
              <a:gd name="connsiteX18" fmla="*/ 1108075 w 6394450"/>
              <a:gd name="connsiteY18" fmla="*/ 711200 h 946150"/>
              <a:gd name="connsiteX19" fmla="*/ 1168400 w 6394450"/>
              <a:gd name="connsiteY19" fmla="*/ 711200 h 946150"/>
              <a:gd name="connsiteX20" fmla="*/ 1168400 w 6394450"/>
              <a:gd name="connsiteY20" fmla="*/ 673100 h 946150"/>
              <a:gd name="connsiteX21" fmla="*/ 1212850 w 6394450"/>
              <a:gd name="connsiteY21" fmla="*/ 673100 h 946150"/>
              <a:gd name="connsiteX22" fmla="*/ 1212850 w 6394450"/>
              <a:gd name="connsiteY22" fmla="*/ 635000 h 946150"/>
              <a:gd name="connsiteX23" fmla="*/ 1358900 w 6394450"/>
              <a:gd name="connsiteY23" fmla="*/ 635000 h 946150"/>
              <a:gd name="connsiteX24" fmla="*/ 1358900 w 6394450"/>
              <a:gd name="connsiteY24" fmla="*/ 600075 h 946150"/>
              <a:gd name="connsiteX25" fmla="*/ 1425575 w 6394450"/>
              <a:gd name="connsiteY25" fmla="*/ 600075 h 946150"/>
              <a:gd name="connsiteX26" fmla="*/ 1425575 w 6394450"/>
              <a:gd name="connsiteY26" fmla="*/ 565150 h 946150"/>
              <a:gd name="connsiteX27" fmla="*/ 1619250 w 6394450"/>
              <a:gd name="connsiteY27" fmla="*/ 565150 h 946150"/>
              <a:gd name="connsiteX28" fmla="*/ 1619250 w 6394450"/>
              <a:gd name="connsiteY28" fmla="*/ 533400 h 946150"/>
              <a:gd name="connsiteX29" fmla="*/ 1708150 w 6394450"/>
              <a:gd name="connsiteY29" fmla="*/ 533400 h 946150"/>
              <a:gd name="connsiteX30" fmla="*/ 1708150 w 6394450"/>
              <a:gd name="connsiteY30" fmla="*/ 504825 h 946150"/>
              <a:gd name="connsiteX31" fmla="*/ 1828800 w 6394450"/>
              <a:gd name="connsiteY31" fmla="*/ 504825 h 946150"/>
              <a:gd name="connsiteX32" fmla="*/ 1828800 w 6394450"/>
              <a:gd name="connsiteY32" fmla="*/ 466725 h 946150"/>
              <a:gd name="connsiteX33" fmla="*/ 1930400 w 6394450"/>
              <a:gd name="connsiteY33" fmla="*/ 466725 h 946150"/>
              <a:gd name="connsiteX34" fmla="*/ 1930400 w 6394450"/>
              <a:gd name="connsiteY34" fmla="*/ 434975 h 946150"/>
              <a:gd name="connsiteX35" fmla="*/ 2070100 w 6394450"/>
              <a:gd name="connsiteY35" fmla="*/ 434975 h 946150"/>
              <a:gd name="connsiteX36" fmla="*/ 2070100 w 6394450"/>
              <a:gd name="connsiteY36" fmla="*/ 403225 h 946150"/>
              <a:gd name="connsiteX37" fmla="*/ 2301875 w 6394450"/>
              <a:gd name="connsiteY37" fmla="*/ 403225 h 946150"/>
              <a:gd name="connsiteX38" fmla="*/ 2301875 w 6394450"/>
              <a:gd name="connsiteY38" fmla="*/ 403225 h 946150"/>
              <a:gd name="connsiteX39" fmla="*/ 2301875 w 6394450"/>
              <a:gd name="connsiteY39" fmla="*/ 384175 h 946150"/>
              <a:gd name="connsiteX40" fmla="*/ 2355850 w 6394450"/>
              <a:gd name="connsiteY40" fmla="*/ 384175 h 946150"/>
              <a:gd name="connsiteX41" fmla="*/ 2355850 w 6394450"/>
              <a:gd name="connsiteY41" fmla="*/ 355600 h 946150"/>
              <a:gd name="connsiteX42" fmla="*/ 2489200 w 6394450"/>
              <a:gd name="connsiteY42" fmla="*/ 355600 h 946150"/>
              <a:gd name="connsiteX43" fmla="*/ 2489200 w 6394450"/>
              <a:gd name="connsiteY43" fmla="*/ 355600 h 946150"/>
              <a:gd name="connsiteX44" fmla="*/ 2489200 w 6394450"/>
              <a:gd name="connsiteY44" fmla="*/ 355600 h 946150"/>
              <a:gd name="connsiteX45" fmla="*/ 2489200 w 6394450"/>
              <a:gd name="connsiteY45" fmla="*/ 327025 h 946150"/>
              <a:gd name="connsiteX46" fmla="*/ 2673350 w 6394450"/>
              <a:gd name="connsiteY46" fmla="*/ 327025 h 946150"/>
              <a:gd name="connsiteX47" fmla="*/ 2673350 w 6394450"/>
              <a:gd name="connsiteY47" fmla="*/ 307975 h 946150"/>
              <a:gd name="connsiteX48" fmla="*/ 2835275 w 6394450"/>
              <a:gd name="connsiteY48" fmla="*/ 307975 h 946150"/>
              <a:gd name="connsiteX49" fmla="*/ 2835275 w 6394450"/>
              <a:gd name="connsiteY49" fmla="*/ 307975 h 946150"/>
              <a:gd name="connsiteX50" fmla="*/ 2927350 w 6394450"/>
              <a:gd name="connsiteY50" fmla="*/ 307975 h 946150"/>
              <a:gd name="connsiteX51" fmla="*/ 2927350 w 6394450"/>
              <a:gd name="connsiteY51" fmla="*/ 273050 h 946150"/>
              <a:gd name="connsiteX52" fmla="*/ 3111500 w 6394450"/>
              <a:gd name="connsiteY52" fmla="*/ 273050 h 946150"/>
              <a:gd name="connsiteX53" fmla="*/ 3111500 w 6394450"/>
              <a:gd name="connsiteY53" fmla="*/ 257175 h 946150"/>
              <a:gd name="connsiteX54" fmla="*/ 3248025 w 6394450"/>
              <a:gd name="connsiteY54" fmla="*/ 257175 h 946150"/>
              <a:gd name="connsiteX55" fmla="*/ 3248025 w 6394450"/>
              <a:gd name="connsiteY55" fmla="*/ 257175 h 946150"/>
              <a:gd name="connsiteX56" fmla="*/ 3248025 w 6394450"/>
              <a:gd name="connsiteY56" fmla="*/ 231775 h 946150"/>
              <a:gd name="connsiteX57" fmla="*/ 3470275 w 6394450"/>
              <a:gd name="connsiteY57" fmla="*/ 231775 h 946150"/>
              <a:gd name="connsiteX58" fmla="*/ 3470275 w 6394450"/>
              <a:gd name="connsiteY58" fmla="*/ 231775 h 946150"/>
              <a:gd name="connsiteX59" fmla="*/ 3470275 w 6394450"/>
              <a:gd name="connsiteY59" fmla="*/ 238125 h 946150"/>
              <a:gd name="connsiteX60" fmla="*/ 3540125 w 6394450"/>
              <a:gd name="connsiteY60" fmla="*/ 212725 h 946150"/>
              <a:gd name="connsiteX61" fmla="*/ 3641725 w 6394450"/>
              <a:gd name="connsiteY61" fmla="*/ 212725 h 946150"/>
              <a:gd name="connsiteX62" fmla="*/ 3641725 w 6394450"/>
              <a:gd name="connsiteY62" fmla="*/ 193675 h 946150"/>
              <a:gd name="connsiteX63" fmla="*/ 3803650 w 6394450"/>
              <a:gd name="connsiteY63" fmla="*/ 193675 h 946150"/>
              <a:gd name="connsiteX64" fmla="*/ 3803650 w 6394450"/>
              <a:gd name="connsiteY64" fmla="*/ 193675 h 946150"/>
              <a:gd name="connsiteX65" fmla="*/ 3803650 w 6394450"/>
              <a:gd name="connsiteY65" fmla="*/ 165100 h 946150"/>
              <a:gd name="connsiteX66" fmla="*/ 4038600 w 6394450"/>
              <a:gd name="connsiteY66" fmla="*/ 165100 h 946150"/>
              <a:gd name="connsiteX67" fmla="*/ 4038600 w 6394450"/>
              <a:gd name="connsiteY67" fmla="*/ 165100 h 946150"/>
              <a:gd name="connsiteX68" fmla="*/ 4038600 w 6394450"/>
              <a:gd name="connsiteY68" fmla="*/ 139700 h 946150"/>
              <a:gd name="connsiteX69" fmla="*/ 4305300 w 6394450"/>
              <a:gd name="connsiteY69" fmla="*/ 139700 h 946150"/>
              <a:gd name="connsiteX70" fmla="*/ 4305300 w 6394450"/>
              <a:gd name="connsiteY70" fmla="*/ 139700 h 946150"/>
              <a:gd name="connsiteX71" fmla="*/ 4305300 w 6394450"/>
              <a:gd name="connsiteY71" fmla="*/ 139700 h 946150"/>
              <a:gd name="connsiteX72" fmla="*/ 4305300 w 6394450"/>
              <a:gd name="connsiteY72" fmla="*/ 120650 h 946150"/>
              <a:gd name="connsiteX73" fmla="*/ 4495800 w 6394450"/>
              <a:gd name="connsiteY73" fmla="*/ 120650 h 946150"/>
              <a:gd name="connsiteX74" fmla="*/ 4495800 w 6394450"/>
              <a:gd name="connsiteY74" fmla="*/ 92075 h 946150"/>
              <a:gd name="connsiteX75" fmla="*/ 4648200 w 6394450"/>
              <a:gd name="connsiteY75" fmla="*/ 92075 h 946150"/>
              <a:gd name="connsiteX76" fmla="*/ 4648200 w 6394450"/>
              <a:gd name="connsiteY76" fmla="*/ 92075 h 946150"/>
              <a:gd name="connsiteX77" fmla="*/ 4648200 w 6394450"/>
              <a:gd name="connsiteY77" fmla="*/ 92075 h 946150"/>
              <a:gd name="connsiteX78" fmla="*/ 4635500 w 6394450"/>
              <a:gd name="connsiteY78" fmla="*/ 79375 h 946150"/>
              <a:gd name="connsiteX79" fmla="*/ 4746625 w 6394450"/>
              <a:gd name="connsiteY79" fmla="*/ 79375 h 946150"/>
              <a:gd name="connsiteX80" fmla="*/ 4746625 w 6394450"/>
              <a:gd name="connsiteY80" fmla="*/ 47625 h 946150"/>
              <a:gd name="connsiteX81" fmla="*/ 4876800 w 6394450"/>
              <a:gd name="connsiteY81" fmla="*/ 47625 h 946150"/>
              <a:gd name="connsiteX82" fmla="*/ 4876800 w 6394450"/>
              <a:gd name="connsiteY82" fmla="*/ 19050 h 946150"/>
              <a:gd name="connsiteX83" fmla="*/ 5238750 w 6394450"/>
              <a:gd name="connsiteY83" fmla="*/ 19050 h 946150"/>
              <a:gd name="connsiteX84" fmla="*/ 5238750 w 6394450"/>
              <a:gd name="connsiteY84" fmla="*/ 19050 h 946150"/>
              <a:gd name="connsiteX85" fmla="*/ 5238750 w 6394450"/>
              <a:gd name="connsiteY85" fmla="*/ 0 h 946150"/>
              <a:gd name="connsiteX86" fmla="*/ 5921375 w 6394450"/>
              <a:gd name="connsiteY86" fmla="*/ 0 h 946150"/>
              <a:gd name="connsiteX87" fmla="*/ 5921375 w 6394450"/>
              <a:gd name="connsiteY87" fmla="*/ 28575 h 946150"/>
              <a:gd name="connsiteX88" fmla="*/ 6394450 w 6394450"/>
              <a:gd name="connsiteY88" fmla="*/ 28575 h 946150"/>
              <a:gd name="connsiteX0" fmla="*/ 0 w 6394450"/>
              <a:gd name="connsiteY0" fmla="*/ 946150 h 946150"/>
              <a:gd name="connsiteX1" fmla="*/ 419100 w 6394450"/>
              <a:gd name="connsiteY1" fmla="*/ 946150 h 946150"/>
              <a:gd name="connsiteX2" fmla="*/ 419100 w 6394450"/>
              <a:gd name="connsiteY2" fmla="*/ 914400 h 946150"/>
              <a:gd name="connsiteX3" fmla="*/ 508000 w 6394450"/>
              <a:gd name="connsiteY3" fmla="*/ 914400 h 946150"/>
              <a:gd name="connsiteX4" fmla="*/ 508000 w 6394450"/>
              <a:gd name="connsiteY4" fmla="*/ 879475 h 946150"/>
              <a:gd name="connsiteX5" fmla="*/ 577850 w 6394450"/>
              <a:gd name="connsiteY5" fmla="*/ 879475 h 946150"/>
              <a:gd name="connsiteX6" fmla="*/ 577850 w 6394450"/>
              <a:gd name="connsiteY6" fmla="*/ 850900 h 946150"/>
              <a:gd name="connsiteX7" fmla="*/ 704850 w 6394450"/>
              <a:gd name="connsiteY7" fmla="*/ 850900 h 946150"/>
              <a:gd name="connsiteX8" fmla="*/ 704850 w 6394450"/>
              <a:gd name="connsiteY8" fmla="*/ 822325 h 946150"/>
              <a:gd name="connsiteX9" fmla="*/ 800100 w 6394450"/>
              <a:gd name="connsiteY9" fmla="*/ 822325 h 946150"/>
              <a:gd name="connsiteX10" fmla="*/ 800100 w 6394450"/>
              <a:gd name="connsiteY10" fmla="*/ 793750 h 946150"/>
              <a:gd name="connsiteX11" fmla="*/ 942975 w 6394450"/>
              <a:gd name="connsiteY11" fmla="*/ 793750 h 946150"/>
              <a:gd name="connsiteX12" fmla="*/ 942975 w 6394450"/>
              <a:gd name="connsiteY12" fmla="*/ 774700 h 946150"/>
              <a:gd name="connsiteX13" fmla="*/ 971550 w 6394450"/>
              <a:gd name="connsiteY13" fmla="*/ 777875 h 946150"/>
              <a:gd name="connsiteX14" fmla="*/ 1047750 w 6394450"/>
              <a:gd name="connsiteY14" fmla="*/ 777875 h 946150"/>
              <a:gd name="connsiteX15" fmla="*/ 1047750 w 6394450"/>
              <a:gd name="connsiteY15" fmla="*/ 739775 h 946150"/>
              <a:gd name="connsiteX16" fmla="*/ 1108075 w 6394450"/>
              <a:gd name="connsiteY16" fmla="*/ 739775 h 946150"/>
              <a:gd name="connsiteX17" fmla="*/ 1108075 w 6394450"/>
              <a:gd name="connsiteY17" fmla="*/ 739775 h 946150"/>
              <a:gd name="connsiteX18" fmla="*/ 1108075 w 6394450"/>
              <a:gd name="connsiteY18" fmla="*/ 711200 h 946150"/>
              <a:gd name="connsiteX19" fmla="*/ 1168400 w 6394450"/>
              <a:gd name="connsiteY19" fmla="*/ 711200 h 946150"/>
              <a:gd name="connsiteX20" fmla="*/ 1168400 w 6394450"/>
              <a:gd name="connsiteY20" fmla="*/ 673100 h 946150"/>
              <a:gd name="connsiteX21" fmla="*/ 1212850 w 6394450"/>
              <a:gd name="connsiteY21" fmla="*/ 673100 h 946150"/>
              <a:gd name="connsiteX22" fmla="*/ 1212850 w 6394450"/>
              <a:gd name="connsiteY22" fmla="*/ 635000 h 946150"/>
              <a:gd name="connsiteX23" fmla="*/ 1358900 w 6394450"/>
              <a:gd name="connsiteY23" fmla="*/ 635000 h 946150"/>
              <a:gd name="connsiteX24" fmla="*/ 1358900 w 6394450"/>
              <a:gd name="connsiteY24" fmla="*/ 600075 h 946150"/>
              <a:gd name="connsiteX25" fmla="*/ 1425575 w 6394450"/>
              <a:gd name="connsiteY25" fmla="*/ 600075 h 946150"/>
              <a:gd name="connsiteX26" fmla="*/ 1425575 w 6394450"/>
              <a:gd name="connsiteY26" fmla="*/ 565150 h 946150"/>
              <a:gd name="connsiteX27" fmla="*/ 1619250 w 6394450"/>
              <a:gd name="connsiteY27" fmla="*/ 565150 h 946150"/>
              <a:gd name="connsiteX28" fmla="*/ 1619250 w 6394450"/>
              <a:gd name="connsiteY28" fmla="*/ 533400 h 946150"/>
              <a:gd name="connsiteX29" fmla="*/ 1708150 w 6394450"/>
              <a:gd name="connsiteY29" fmla="*/ 533400 h 946150"/>
              <a:gd name="connsiteX30" fmla="*/ 1708150 w 6394450"/>
              <a:gd name="connsiteY30" fmla="*/ 504825 h 946150"/>
              <a:gd name="connsiteX31" fmla="*/ 1828800 w 6394450"/>
              <a:gd name="connsiteY31" fmla="*/ 504825 h 946150"/>
              <a:gd name="connsiteX32" fmla="*/ 1828800 w 6394450"/>
              <a:gd name="connsiteY32" fmla="*/ 466725 h 946150"/>
              <a:gd name="connsiteX33" fmla="*/ 1930400 w 6394450"/>
              <a:gd name="connsiteY33" fmla="*/ 466725 h 946150"/>
              <a:gd name="connsiteX34" fmla="*/ 1930400 w 6394450"/>
              <a:gd name="connsiteY34" fmla="*/ 434975 h 946150"/>
              <a:gd name="connsiteX35" fmla="*/ 2070100 w 6394450"/>
              <a:gd name="connsiteY35" fmla="*/ 434975 h 946150"/>
              <a:gd name="connsiteX36" fmla="*/ 2070100 w 6394450"/>
              <a:gd name="connsiteY36" fmla="*/ 403225 h 946150"/>
              <a:gd name="connsiteX37" fmla="*/ 2301875 w 6394450"/>
              <a:gd name="connsiteY37" fmla="*/ 403225 h 946150"/>
              <a:gd name="connsiteX38" fmla="*/ 2301875 w 6394450"/>
              <a:gd name="connsiteY38" fmla="*/ 403225 h 946150"/>
              <a:gd name="connsiteX39" fmla="*/ 2301875 w 6394450"/>
              <a:gd name="connsiteY39" fmla="*/ 384175 h 946150"/>
              <a:gd name="connsiteX40" fmla="*/ 2355850 w 6394450"/>
              <a:gd name="connsiteY40" fmla="*/ 384175 h 946150"/>
              <a:gd name="connsiteX41" fmla="*/ 2355850 w 6394450"/>
              <a:gd name="connsiteY41" fmla="*/ 355600 h 946150"/>
              <a:gd name="connsiteX42" fmla="*/ 2489200 w 6394450"/>
              <a:gd name="connsiteY42" fmla="*/ 355600 h 946150"/>
              <a:gd name="connsiteX43" fmla="*/ 2489200 w 6394450"/>
              <a:gd name="connsiteY43" fmla="*/ 355600 h 946150"/>
              <a:gd name="connsiteX44" fmla="*/ 2489200 w 6394450"/>
              <a:gd name="connsiteY44" fmla="*/ 355600 h 946150"/>
              <a:gd name="connsiteX45" fmla="*/ 2489200 w 6394450"/>
              <a:gd name="connsiteY45" fmla="*/ 327025 h 946150"/>
              <a:gd name="connsiteX46" fmla="*/ 2673350 w 6394450"/>
              <a:gd name="connsiteY46" fmla="*/ 327025 h 946150"/>
              <a:gd name="connsiteX47" fmla="*/ 2673350 w 6394450"/>
              <a:gd name="connsiteY47" fmla="*/ 307975 h 946150"/>
              <a:gd name="connsiteX48" fmla="*/ 2835275 w 6394450"/>
              <a:gd name="connsiteY48" fmla="*/ 307975 h 946150"/>
              <a:gd name="connsiteX49" fmla="*/ 2835275 w 6394450"/>
              <a:gd name="connsiteY49" fmla="*/ 307975 h 946150"/>
              <a:gd name="connsiteX50" fmla="*/ 2927350 w 6394450"/>
              <a:gd name="connsiteY50" fmla="*/ 307975 h 946150"/>
              <a:gd name="connsiteX51" fmla="*/ 2927350 w 6394450"/>
              <a:gd name="connsiteY51" fmla="*/ 273050 h 946150"/>
              <a:gd name="connsiteX52" fmla="*/ 3111500 w 6394450"/>
              <a:gd name="connsiteY52" fmla="*/ 273050 h 946150"/>
              <a:gd name="connsiteX53" fmla="*/ 3111500 w 6394450"/>
              <a:gd name="connsiteY53" fmla="*/ 257175 h 946150"/>
              <a:gd name="connsiteX54" fmla="*/ 3248025 w 6394450"/>
              <a:gd name="connsiteY54" fmla="*/ 257175 h 946150"/>
              <a:gd name="connsiteX55" fmla="*/ 3248025 w 6394450"/>
              <a:gd name="connsiteY55" fmla="*/ 257175 h 946150"/>
              <a:gd name="connsiteX56" fmla="*/ 3248025 w 6394450"/>
              <a:gd name="connsiteY56" fmla="*/ 231775 h 946150"/>
              <a:gd name="connsiteX57" fmla="*/ 3470275 w 6394450"/>
              <a:gd name="connsiteY57" fmla="*/ 231775 h 946150"/>
              <a:gd name="connsiteX58" fmla="*/ 3470275 w 6394450"/>
              <a:gd name="connsiteY58" fmla="*/ 231775 h 946150"/>
              <a:gd name="connsiteX59" fmla="*/ 3540125 w 6394450"/>
              <a:gd name="connsiteY59" fmla="*/ 212725 h 946150"/>
              <a:gd name="connsiteX60" fmla="*/ 3641725 w 6394450"/>
              <a:gd name="connsiteY60" fmla="*/ 212725 h 946150"/>
              <a:gd name="connsiteX61" fmla="*/ 3641725 w 6394450"/>
              <a:gd name="connsiteY61" fmla="*/ 193675 h 946150"/>
              <a:gd name="connsiteX62" fmla="*/ 3803650 w 6394450"/>
              <a:gd name="connsiteY62" fmla="*/ 193675 h 946150"/>
              <a:gd name="connsiteX63" fmla="*/ 3803650 w 6394450"/>
              <a:gd name="connsiteY63" fmla="*/ 193675 h 946150"/>
              <a:gd name="connsiteX64" fmla="*/ 3803650 w 6394450"/>
              <a:gd name="connsiteY64" fmla="*/ 165100 h 946150"/>
              <a:gd name="connsiteX65" fmla="*/ 4038600 w 6394450"/>
              <a:gd name="connsiteY65" fmla="*/ 165100 h 946150"/>
              <a:gd name="connsiteX66" fmla="*/ 4038600 w 6394450"/>
              <a:gd name="connsiteY66" fmla="*/ 165100 h 946150"/>
              <a:gd name="connsiteX67" fmla="*/ 4038600 w 6394450"/>
              <a:gd name="connsiteY67" fmla="*/ 139700 h 946150"/>
              <a:gd name="connsiteX68" fmla="*/ 4305300 w 6394450"/>
              <a:gd name="connsiteY68" fmla="*/ 139700 h 946150"/>
              <a:gd name="connsiteX69" fmla="*/ 4305300 w 6394450"/>
              <a:gd name="connsiteY69" fmla="*/ 139700 h 946150"/>
              <a:gd name="connsiteX70" fmla="*/ 4305300 w 6394450"/>
              <a:gd name="connsiteY70" fmla="*/ 139700 h 946150"/>
              <a:gd name="connsiteX71" fmla="*/ 4305300 w 6394450"/>
              <a:gd name="connsiteY71" fmla="*/ 120650 h 946150"/>
              <a:gd name="connsiteX72" fmla="*/ 4495800 w 6394450"/>
              <a:gd name="connsiteY72" fmla="*/ 120650 h 946150"/>
              <a:gd name="connsiteX73" fmla="*/ 4495800 w 6394450"/>
              <a:gd name="connsiteY73" fmla="*/ 92075 h 946150"/>
              <a:gd name="connsiteX74" fmla="*/ 4648200 w 6394450"/>
              <a:gd name="connsiteY74" fmla="*/ 92075 h 946150"/>
              <a:gd name="connsiteX75" fmla="*/ 4648200 w 6394450"/>
              <a:gd name="connsiteY75" fmla="*/ 92075 h 946150"/>
              <a:gd name="connsiteX76" fmla="*/ 4648200 w 6394450"/>
              <a:gd name="connsiteY76" fmla="*/ 92075 h 946150"/>
              <a:gd name="connsiteX77" fmla="*/ 4635500 w 6394450"/>
              <a:gd name="connsiteY77" fmla="*/ 79375 h 946150"/>
              <a:gd name="connsiteX78" fmla="*/ 4746625 w 6394450"/>
              <a:gd name="connsiteY78" fmla="*/ 79375 h 946150"/>
              <a:gd name="connsiteX79" fmla="*/ 4746625 w 6394450"/>
              <a:gd name="connsiteY79" fmla="*/ 47625 h 946150"/>
              <a:gd name="connsiteX80" fmla="*/ 4876800 w 6394450"/>
              <a:gd name="connsiteY80" fmla="*/ 47625 h 946150"/>
              <a:gd name="connsiteX81" fmla="*/ 4876800 w 6394450"/>
              <a:gd name="connsiteY81" fmla="*/ 19050 h 946150"/>
              <a:gd name="connsiteX82" fmla="*/ 5238750 w 6394450"/>
              <a:gd name="connsiteY82" fmla="*/ 19050 h 946150"/>
              <a:gd name="connsiteX83" fmla="*/ 5238750 w 6394450"/>
              <a:gd name="connsiteY83" fmla="*/ 19050 h 946150"/>
              <a:gd name="connsiteX84" fmla="*/ 5238750 w 6394450"/>
              <a:gd name="connsiteY84" fmla="*/ 0 h 946150"/>
              <a:gd name="connsiteX85" fmla="*/ 5921375 w 6394450"/>
              <a:gd name="connsiteY85" fmla="*/ 0 h 946150"/>
              <a:gd name="connsiteX86" fmla="*/ 5921375 w 6394450"/>
              <a:gd name="connsiteY86" fmla="*/ 28575 h 946150"/>
              <a:gd name="connsiteX87" fmla="*/ 6394450 w 6394450"/>
              <a:gd name="connsiteY87" fmla="*/ 28575 h 946150"/>
              <a:gd name="connsiteX0" fmla="*/ 0 w 6394450"/>
              <a:gd name="connsiteY0" fmla="*/ 946150 h 946150"/>
              <a:gd name="connsiteX1" fmla="*/ 419100 w 6394450"/>
              <a:gd name="connsiteY1" fmla="*/ 946150 h 946150"/>
              <a:gd name="connsiteX2" fmla="*/ 419100 w 6394450"/>
              <a:gd name="connsiteY2" fmla="*/ 914400 h 946150"/>
              <a:gd name="connsiteX3" fmla="*/ 508000 w 6394450"/>
              <a:gd name="connsiteY3" fmla="*/ 914400 h 946150"/>
              <a:gd name="connsiteX4" fmla="*/ 508000 w 6394450"/>
              <a:gd name="connsiteY4" fmla="*/ 879475 h 946150"/>
              <a:gd name="connsiteX5" fmla="*/ 577850 w 6394450"/>
              <a:gd name="connsiteY5" fmla="*/ 879475 h 946150"/>
              <a:gd name="connsiteX6" fmla="*/ 577850 w 6394450"/>
              <a:gd name="connsiteY6" fmla="*/ 850900 h 946150"/>
              <a:gd name="connsiteX7" fmla="*/ 704850 w 6394450"/>
              <a:gd name="connsiteY7" fmla="*/ 850900 h 946150"/>
              <a:gd name="connsiteX8" fmla="*/ 704850 w 6394450"/>
              <a:gd name="connsiteY8" fmla="*/ 822325 h 946150"/>
              <a:gd name="connsiteX9" fmla="*/ 800100 w 6394450"/>
              <a:gd name="connsiteY9" fmla="*/ 822325 h 946150"/>
              <a:gd name="connsiteX10" fmla="*/ 800100 w 6394450"/>
              <a:gd name="connsiteY10" fmla="*/ 793750 h 946150"/>
              <a:gd name="connsiteX11" fmla="*/ 942975 w 6394450"/>
              <a:gd name="connsiteY11" fmla="*/ 793750 h 946150"/>
              <a:gd name="connsiteX12" fmla="*/ 942975 w 6394450"/>
              <a:gd name="connsiteY12" fmla="*/ 774700 h 946150"/>
              <a:gd name="connsiteX13" fmla="*/ 971550 w 6394450"/>
              <a:gd name="connsiteY13" fmla="*/ 777875 h 946150"/>
              <a:gd name="connsiteX14" fmla="*/ 1047750 w 6394450"/>
              <a:gd name="connsiteY14" fmla="*/ 777875 h 946150"/>
              <a:gd name="connsiteX15" fmla="*/ 1047750 w 6394450"/>
              <a:gd name="connsiteY15" fmla="*/ 739775 h 946150"/>
              <a:gd name="connsiteX16" fmla="*/ 1108075 w 6394450"/>
              <a:gd name="connsiteY16" fmla="*/ 739775 h 946150"/>
              <a:gd name="connsiteX17" fmla="*/ 1108075 w 6394450"/>
              <a:gd name="connsiteY17" fmla="*/ 739775 h 946150"/>
              <a:gd name="connsiteX18" fmla="*/ 1108075 w 6394450"/>
              <a:gd name="connsiteY18" fmla="*/ 711200 h 946150"/>
              <a:gd name="connsiteX19" fmla="*/ 1168400 w 6394450"/>
              <a:gd name="connsiteY19" fmla="*/ 711200 h 946150"/>
              <a:gd name="connsiteX20" fmla="*/ 1168400 w 6394450"/>
              <a:gd name="connsiteY20" fmla="*/ 673100 h 946150"/>
              <a:gd name="connsiteX21" fmla="*/ 1212850 w 6394450"/>
              <a:gd name="connsiteY21" fmla="*/ 673100 h 946150"/>
              <a:gd name="connsiteX22" fmla="*/ 1212850 w 6394450"/>
              <a:gd name="connsiteY22" fmla="*/ 635000 h 946150"/>
              <a:gd name="connsiteX23" fmla="*/ 1358900 w 6394450"/>
              <a:gd name="connsiteY23" fmla="*/ 635000 h 946150"/>
              <a:gd name="connsiteX24" fmla="*/ 1358900 w 6394450"/>
              <a:gd name="connsiteY24" fmla="*/ 600075 h 946150"/>
              <a:gd name="connsiteX25" fmla="*/ 1425575 w 6394450"/>
              <a:gd name="connsiteY25" fmla="*/ 600075 h 946150"/>
              <a:gd name="connsiteX26" fmla="*/ 1425575 w 6394450"/>
              <a:gd name="connsiteY26" fmla="*/ 565150 h 946150"/>
              <a:gd name="connsiteX27" fmla="*/ 1619250 w 6394450"/>
              <a:gd name="connsiteY27" fmla="*/ 565150 h 946150"/>
              <a:gd name="connsiteX28" fmla="*/ 1619250 w 6394450"/>
              <a:gd name="connsiteY28" fmla="*/ 533400 h 946150"/>
              <a:gd name="connsiteX29" fmla="*/ 1708150 w 6394450"/>
              <a:gd name="connsiteY29" fmla="*/ 533400 h 946150"/>
              <a:gd name="connsiteX30" fmla="*/ 1708150 w 6394450"/>
              <a:gd name="connsiteY30" fmla="*/ 504825 h 946150"/>
              <a:gd name="connsiteX31" fmla="*/ 1828800 w 6394450"/>
              <a:gd name="connsiteY31" fmla="*/ 504825 h 946150"/>
              <a:gd name="connsiteX32" fmla="*/ 1828800 w 6394450"/>
              <a:gd name="connsiteY32" fmla="*/ 466725 h 946150"/>
              <a:gd name="connsiteX33" fmla="*/ 1930400 w 6394450"/>
              <a:gd name="connsiteY33" fmla="*/ 466725 h 946150"/>
              <a:gd name="connsiteX34" fmla="*/ 1930400 w 6394450"/>
              <a:gd name="connsiteY34" fmla="*/ 434975 h 946150"/>
              <a:gd name="connsiteX35" fmla="*/ 2070100 w 6394450"/>
              <a:gd name="connsiteY35" fmla="*/ 434975 h 946150"/>
              <a:gd name="connsiteX36" fmla="*/ 2070100 w 6394450"/>
              <a:gd name="connsiteY36" fmla="*/ 403225 h 946150"/>
              <a:gd name="connsiteX37" fmla="*/ 2301875 w 6394450"/>
              <a:gd name="connsiteY37" fmla="*/ 403225 h 946150"/>
              <a:gd name="connsiteX38" fmla="*/ 2301875 w 6394450"/>
              <a:gd name="connsiteY38" fmla="*/ 403225 h 946150"/>
              <a:gd name="connsiteX39" fmla="*/ 2301875 w 6394450"/>
              <a:gd name="connsiteY39" fmla="*/ 384175 h 946150"/>
              <a:gd name="connsiteX40" fmla="*/ 2355850 w 6394450"/>
              <a:gd name="connsiteY40" fmla="*/ 384175 h 946150"/>
              <a:gd name="connsiteX41" fmla="*/ 2355850 w 6394450"/>
              <a:gd name="connsiteY41" fmla="*/ 355600 h 946150"/>
              <a:gd name="connsiteX42" fmla="*/ 2489200 w 6394450"/>
              <a:gd name="connsiteY42" fmla="*/ 355600 h 946150"/>
              <a:gd name="connsiteX43" fmla="*/ 2489200 w 6394450"/>
              <a:gd name="connsiteY43" fmla="*/ 355600 h 946150"/>
              <a:gd name="connsiteX44" fmla="*/ 2489200 w 6394450"/>
              <a:gd name="connsiteY44" fmla="*/ 355600 h 946150"/>
              <a:gd name="connsiteX45" fmla="*/ 2489200 w 6394450"/>
              <a:gd name="connsiteY45" fmla="*/ 327025 h 946150"/>
              <a:gd name="connsiteX46" fmla="*/ 2673350 w 6394450"/>
              <a:gd name="connsiteY46" fmla="*/ 327025 h 946150"/>
              <a:gd name="connsiteX47" fmla="*/ 2673350 w 6394450"/>
              <a:gd name="connsiteY47" fmla="*/ 307975 h 946150"/>
              <a:gd name="connsiteX48" fmla="*/ 2835275 w 6394450"/>
              <a:gd name="connsiteY48" fmla="*/ 307975 h 946150"/>
              <a:gd name="connsiteX49" fmla="*/ 2835275 w 6394450"/>
              <a:gd name="connsiteY49" fmla="*/ 307975 h 946150"/>
              <a:gd name="connsiteX50" fmla="*/ 2927350 w 6394450"/>
              <a:gd name="connsiteY50" fmla="*/ 307975 h 946150"/>
              <a:gd name="connsiteX51" fmla="*/ 2927350 w 6394450"/>
              <a:gd name="connsiteY51" fmla="*/ 273050 h 946150"/>
              <a:gd name="connsiteX52" fmla="*/ 3111500 w 6394450"/>
              <a:gd name="connsiteY52" fmla="*/ 273050 h 946150"/>
              <a:gd name="connsiteX53" fmla="*/ 3111500 w 6394450"/>
              <a:gd name="connsiteY53" fmla="*/ 257175 h 946150"/>
              <a:gd name="connsiteX54" fmla="*/ 3248025 w 6394450"/>
              <a:gd name="connsiteY54" fmla="*/ 257175 h 946150"/>
              <a:gd name="connsiteX55" fmla="*/ 3248025 w 6394450"/>
              <a:gd name="connsiteY55" fmla="*/ 257175 h 946150"/>
              <a:gd name="connsiteX56" fmla="*/ 3248025 w 6394450"/>
              <a:gd name="connsiteY56" fmla="*/ 231775 h 946150"/>
              <a:gd name="connsiteX57" fmla="*/ 3470275 w 6394450"/>
              <a:gd name="connsiteY57" fmla="*/ 231775 h 946150"/>
              <a:gd name="connsiteX58" fmla="*/ 3470275 w 6394450"/>
              <a:gd name="connsiteY58" fmla="*/ 231775 h 946150"/>
              <a:gd name="connsiteX59" fmla="*/ 3540125 w 6394450"/>
              <a:gd name="connsiteY59" fmla="*/ 212725 h 946150"/>
              <a:gd name="connsiteX60" fmla="*/ 3641725 w 6394450"/>
              <a:gd name="connsiteY60" fmla="*/ 212725 h 946150"/>
              <a:gd name="connsiteX61" fmla="*/ 3641725 w 6394450"/>
              <a:gd name="connsiteY61" fmla="*/ 193675 h 946150"/>
              <a:gd name="connsiteX62" fmla="*/ 3803650 w 6394450"/>
              <a:gd name="connsiteY62" fmla="*/ 193675 h 946150"/>
              <a:gd name="connsiteX63" fmla="*/ 3803650 w 6394450"/>
              <a:gd name="connsiteY63" fmla="*/ 193675 h 946150"/>
              <a:gd name="connsiteX64" fmla="*/ 3803650 w 6394450"/>
              <a:gd name="connsiteY64" fmla="*/ 165100 h 946150"/>
              <a:gd name="connsiteX65" fmla="*/ 4038600 w 6394450"/>
              <a:gd name="connsiteY65" fmla="*/ 165100 h 946150"/>
              <a:gd name="connsiteX66" fmla="*/ 4038600 w 6394450"/>
              <a:gd name="connsiteY66" fmla="*/ 165100 h 946150"/>
              <a:gd name="connsiteX67" fmla="*/ 4038600 w 6394450"/>
              <a:gd name="connsiteY67" fmla="*/ 139700 h 946150"/>
              <a:gd name="connsiteX68" fmla="*/ 4305300 w 6394450"/>
              <a:gd name="connsiteY68" fmla="*/ 139700 h 946150"/>
              <a:gd name="connsiteX69" fmla="*/ 4305300 w 6394450"/>
              <a:gd name="connsiteY69" fmla="*/ 139700 h 946150"/>
              <a:gd name="connsiteX70" fmla="*/ 4305300 w 6394450"/>
              <a:gd name="connsiteY70" fmla="*/ 139700 h 946150"/>
              <a:gd name="connsiteX71" fmla="*/ 4305300 w 6394450"/>
              <a:gd name="connsiteY71" fmla="*/ 120650 h 946150"/>
              <a:gd name="connsiteX72" fmla="*/ 4495800 w 6394450"/>
              <a:gd name="connsiteY72" fmla="*/ 120650 h 946150"/>
              <a:gd name="connsiteX73" fmla="*/ 4495800 w 6394450"/>
              <a:gd name="connsiteY73" fmla="*/ 92075 h 946150"/>
              <a:gd name="connsiteX74" fmla="*/ 4648200 w 6394450"/>
              <a:gd name="connsiteY74" fmla="*/ 92075 h 946150"/>
              <a:gd name="connsiteX75" fmla="*/ 4648200 w 6394450"/>
              <a:gd name="connsiteY75" fmla="*/ 92075 h 946150"/>
              <a:gd name="connsiteX76" fmla="*/ 4648200 w 6394450"/>
              <a:gd name="connsiteY76" fmla="*/ 92075 h 946150"/>
              <a:gd name="connsiteX77" fmla="*/ 4746625 w 6394450"/>
              <a:gd name="connsiteY77" fmla="*/ 79375 h 946150"/>
              <a:gd name="connsiteX78" fmla="*/ 4746625 w 6394450"/>
              <a:gd name="connsiteY78" fmla="*/ 47625 h 946150"/>
              <a:gd name="connsiteX79" fmla="*/ 4876800 w 6394450"/>
              <a:gd name="connsiteY79" fmla="*/ 47625 h 946150"/>
              <a:gd name="connsiteX80" fmla="*/ 4876800 w 6394450"/>
              <a:gd name="connsiteY80" fmla="*/ 19050 h 946150"/>
              <a:gd name="connsiteX81" fmla="*/ 5238750 w 6394450"/>
              <a:gd name="connsiteY81" fmla="*/ 19050 h 946150"/>
              <a:gd name="connsiteX82" fmla="*/ 5238750 w 6394450"/>
              <a:gd name="connsiteY82" fmla="*/ 19050 h 946150"/>
              <a:gd name="connsiteX83" fmla="*/ 5238750 w 6394450"/>
              <a:gd name="connsiteY83" fmla="*/ 0 h 946150"/>
              <a:gd name="connsiteX84" fmla="*/ 5921375 w 6394450"/>
              <a:gd name="connsiteY84" fmla="*/ 0 h 946150"/>
              <a:gd name="connsiteX85" fmla="*/ 5921375 w 6394450"/>
              <a:gd name="connsiteY85" fmla="*/ 28575 h 946150"/>
              <a:gd name="connsiteX86" fmla="*/ 6394450 w 6394450"/>
              <a:gd name="connsiteY86" fmla="*/ 28575 h 946150"/>
              <a:gd name="connsiteX0" fmla="*/ 0 w 6394450"/>
              <a:gd name="connsiteY0" fmla="*/ 990600 h 990600"/>
              <a:gd name="connsiteX1" fmla="*/ 419100 w 6394450"/>
              <a:gd name="connsiteY1" fmla="*/ 990600 h 990600"/>
              <a:gd name="connsiteX2" fmla="*/ 419100 w 6394450"/>
              <a:gd name="connsiteY2" fmla="*/ 958850 h 990600"/>
              <a:gd name="connsiteX3" fmla="*/ 508000 w 6394450"/>
              <a:gd name="connsiteY3" fmla="*/ 958850 h 990600"/>
              <a:gd name="connsiteX4" fmla="*/ 508000 w 6394450"/>
              <a:gd name="connsiteY4" fmla="*/ 923925 h 990600"/>
              <a:gd name="connsiteX5" fmla="*/ 577850 w 6394450"/>
              <a:gd name="connsiteY5" fmla="*/ 923925 h 990600"/>
              <a:gd name="connsiteX6" fmla="*/ 577850 w 6394450"/>
              <a:gd name="connsiteY6" fmla="*/ 895350 h 990600"/>
              <a:gd name="connsiteX7" fmla="*/ 704850 w 6394450"/>
              <a:gd name="connsiteY7" fmla="*/ 895350 h 990600"/>
              <a:gd name="connsiteX8" fmla="*/ 704850 w 6394450"/>
              <a:gd name="connsiteY8" fmla="*/ 866775 h 990600"/>
              <a:gd name="connsiteX9" fmla="*/ 800100 w 6394450"/>
              <a:gd name="connsiteY9" fmla="*/ 866775 h 990600"/>
              <a:gd name="connsiteX10" fmla="*/ 800100 w 6394450"/>
              <a:gd name="connsiteY10" fmla="*/ 838200 h 990600"/>
              <a:gd name="connsiteX11" fmla="*/ 942975 w 6394450"/>
              <a:gd name="connsiteY11" fmla="*/ 838200 h 990600"/>
              <a:gd name="connsiteX12" fmla="*/ 942975 w 6394450"/>
              <a:gd name="connsiteY12" fmla="*/ 819150 h 990600"/>
              <a:gd name="connsiteX13" fmla="*/ 971550 w 6394450"/>
              <a:gd name="connsiteY13" fmla="*/ 822325 h 990600"/>
              <a:gd name="connsiteX14" fmla="*/ 1047750 w 6394450"/>
              <a:gd name="connsiteY14" fmla="*/ 822325 h 990600"/>
              <a:gd name="connsiteX15" fmla="*/ 1047750 w 6394450"/>
              <a:gd name="connsiteY15" fmla="*/ 784225 h 990600"/>
              <a:gd name="connsiteX16" fmla="*/ 1108075 w 6394450"/>
              <a:gd name="connsiteY16" fmla="*/ 784225 h 990600"/>
              <a:gd name="connsiteX17" fmla="*/ 1108075 w 6394450"/>
              <a:gd name="connsiteY17" fmla="*/ 784225 h 990600"/>
              <a:gd name="connsiteX18" fmla="*/ 1108075 w 6394450"/>
              <a:gd name="connsiteY18" fmla="*/ 755650 h 990600"/>
              <a:gd name="connsiteX19" fmla="*/ 1168400 w 6394450"/>
              <a:gd name="connsiteY19" fmla="*/ 755650 h 990600"/>
              <a:gd name="connsiteX20" fmla="*/ 1168400 w 6394450"/>
              <a:gd name="connsiteY20" fmla="*/ 717550 h 990600"/>
              <a:gd name="connsiteX21" fmla="*/ 1212850 w 6394450"/>
              <a:gd name="connsiteY21" fmla="*/ 717550 h 990600"/>
              <a:gd name="connsiteX22" fmla="*/ 1212850 w 6394450"/>
              <a:gd name="connsiteY22" fmla="*/ 679450 h 990600"/>
              <a:gd name="connsiteX23" fmla="*/ 1358900 w 6394450"/>
              <a:gd name="connsiteY23" fmla="*/ 679450 h 990600"/>
              <a:gd name="connsiteX24" fmla="*/ 1358900 w 6394450"/>
              <a:gd name="connsiteY24" fmla="*/ 644525 h 990600"/>
              <a:gd name="connsiteX25" fmla="*/ 1425575 w 6394450"/>
              <a:gd name="connsiteY25" fmla="*/ 644525 h 990600"/>
              <a:gd name="connsiteX26" fmla="*/ 1425575 w 6394450"/>
              <a:gd name="connsiteY26" fmla="*/ 609600 h 990600"/>
              <a:gd name="connsiteX27" fmla="*/ 1619250 w 6394450"/>
              <a:gd name="connsiteY27" fmla="*/ 609600 h 990600"/>
              <a:gd name="connsiteX28" fmla="*/ 1619250 w 6394450"/>
              <a:gd name="connsiteY28" fmla="*/ 577850 h 990600"/>
              <a:gd name="connsiteX29" fmla="*/ 1708150 w 6394450"/>
              <a:gd name="connsiteY29" fmla="*/ 577850 h 990600"/>
              <a:gd name="connsiteX30" fmla="*/ 1708150 w 6394450"/>
              <a:gd name="connsiteY30" fmla="*/ 549275 h 990600"/>
              <a:gd name="connsiteX31" fmla="*/ 1828800 w 6394450"/>
              <a:gd name="connsiteY31" fmla="*/ 549275 h 990600"/>
              <a:gd name="connsiteX32" fmla="*/ 1828800 w 6394450"/>
              <a:gd name="connsiteY32" fmla="*/ 511175 h 990600"/>
              <a:gd name="connsiteX33" fmla="*/ 1930400 w 6394450"/>
              <a:gd name="connsiteY33" fmla="*/ 511175 h 990600"/>
              <a:gd name="connsiteX34" fmla="*/ 1930400 w 6394450"/>
              <a:gd name="connsiteY34" fmla="*/ 479425 h 990600"/>
              <a:gd name="connsiteX35" fmla="*/ 2070100 w 6394450"/>
              <a:gd name="connsiteY35" fmla="*/ 479425 h 990600"/>
              <a:gd name="connsiteX36" fmla="*/ 2070100 w 6394450"/>
              <a:gd name="connsiteY36" fmla="*/ 447675 h 990600"/>
              <a:gd name="connsiteX37" fmla="*/ 2301875 w 6394450"/>
              <a:gd name="connsiteY37" fmla="*/ 447675 h 990600"/>
              <a:gd name="connsiteX38" fmla="*/ 2301875 w 6394450"/>
              <a:gd name="connsiteY38" fmla="*/ 447675 h 990600"/>
              <a:gd name="connsiteX39" fmla="*/ 2301875 w 6394450"/>
              <a:gd name="connsiteY39" fmla="*/ 428625 h 990600"/>
              <a:gd name="connsiteX40" fmla="*/ 2355850 w 6394450"/>
              <a:gd name="connsiteY40" fmla="*/ 428625 h 990600"/>
              <a:gd name="connsiteX41" fmla="*/ 2355850 w 6394450"/>
              <a:gd name="connsiteY41" fmla="*/ 400050 h 990600"/>
              <a:gd name="connsiteX42" fmla="*/ 2489200 w 6394450"/>
              <a:gd name="connsiteY42" fmla="*/ 400050 h 990600"/>
              <a:gd name="connsiteX43" fmla="*/ 2489200 w 6394450"/>
              <a:gd name="connsiteY43" fmla="*/ 400050 h 990600"/>
              <a:gd name="connsiteX44" fmla="*/ 2489200 w 6394450"/>
              <a:gd name="connsiteY44" fmla="*/ 400050 h 990600"/>
              <a:gd name="connsiteX45" fmla="*/ 2489200 w 6394450"/>
              <a:gd name="connsiteY45" fmla="*/ 371475 h 990600"/>
              <a:gd name="connsiteX46" fmla="*/ 2673350 w 6394450"/>
              <a:gd name="connsiteY46" fmla="*/ 371475 h 990600"/>
              <a:gd name="connsiteX47" fmla="*/ 2673350 w 6394450"/>
              <a:gd name="connsiteY47" fmla="*/ 352425 h 990600"/>
              <a:gd name="connsiteX48" fmla="*/ 2835275 w 6394450"/>
              <a:gd name="connsiteY48" fmla="*/ 352425 h 990600"/>
              <a:gd name="connsiteX49" fmla="*/ 2835275 w 6394450"/>
              <a:gd name="connsiteY49" fmla="*/ 352425 h 990600"/>
              <a:gd name="connsiteX50" fmla="*/ 2927350 w 6394450"/>
              <a:gd name="connsiteY50" fmla="*/ 352425 h 990600"/>
              <a:gd name="connsiteX51" fmla="*/ 2927350 w 6394450"/>
              <a:gd name="connsiteY51" fmla="*/ 317500 h 990600"/>
              <a:gd name="connsiteX52" fmla="*/ 3111500 w 6394450"/>
              <a:gd name="connsiteY52" fmla="*/ 317500 h 990600"/>
              <a:gd name="connsiteX53" fmla="*/ 3111500 w 6394450"/>
              <a:gd name="connsiteY53" fmla="*/ 301625 h 990600"/>
              <a:gd name="connsiteX54" fmla="*/ 3248025 w 6394450"/>
              <a:gd name="connsiteY54" fmla="*/ 301625 h 990600"/>
              <a:gd name="connsiteX55" fmla="*/ 3248025 w 6394450"/>
              <a:gd name="connsiteY55" fmla="*/ 301625 h 990600"/>
              <a:gd name="connsiteX56" fmla="*/ 3248025 w 6394450"/>
              <a:gd name="connsiteY56" fmla="*/ 276225 h 990600"/>
              <a:gd name="connsiteX57" fmla="*/ 3470275 w 6394450"/>
              <a:gd name="connsiteY57" fmla="*/ 276225 h 990600"/>
              <a:gd name="connsiteX58" fmla="*/ 3470275 w 6394450"/>
              <a:gd name="connsiteY58" fmla="*/ 276225 h 990600"/>
              <a:gd name="connsiteX59" fmla="*/ 3540125 w 6394450"/>
              <a:gd name="connsiteY59" fmla="*/ 257175 h 990600"/>
              <a:gd name="connsiteX60" fmla="*/ 3641725 w 6394450"/>
              <a:gd name="connsiteY60" fmla="*/ 257175 h 990600"/>
              <a:gd name="connsiteX61" fmla="*/ 3641725 w 6394450"/>
              <a:gd name="connsiteY61" fmla="*/ 238125 h 990600"/>
              <a:gd name="connsiteX62" fmla="*/ 3803650 w 6394450"/>
              <a:gd name="connsiteY62" fmla="*/ 238125 h 990600"/>
              <a:gd name="connsiteX63" fmla="*/ 3803650 w 6394450"/>
              <a:gd name="connsiteY63" fmla="*/ 238125 h 990600"/>
              <a:gd name="connsiteX64" fmla="*/ 3803650 w 6394450"/>
              <a:gd name="connsiteY64" fmla="*/ 209550 h 990600"/>
              <a:gd name="connsiteX65" fmla="*/ 4038600 w 6394450"/>
              <a:gd name="connsiteY65" fmla="*/ 209550 h 990600"/>
              <a:gd name="connsiteX66" fmla="*/ 4038600 w 6394450"/>
              <a:gd name="connsiteY66" fmla="*/ 209550 h 990600"/>
              <a:gd name="connsiteX67" fmla="*/ 4038600 w 6394450"/>
              <a:gd name="connsiteY67" fmla="*/ 184150 h 990600"/>
              <a:gd name="connsiteX68" fmla="*/ 4305300 w 6394450"/>
              <a:gd name="connsiteY68" fmla="*/ 184150 h 990600"/>
              <a:gd name="connsiteX69" fmla="*/ 4305300 w 6394450"/>
              <a:gd name="connsiteY69" fmla="*/ 184150 h 990600"/>
              <a:gd name="connsiteX70" fmla="*/ 4305300 w 6394450"/>
              <a:gd name="connsiteY70" fmla="*/ 184150 h 990600"/>
              <a:gd name="connsiteX71" fmla="*/ 4305300 w 6394450"/>
              <a:gd name="connsiteY71" fmla="*/ 165100 h 990600"/>
              <a:gd name="connsiteX72" fmla="*/ 4495800 w 6394450"/>
              <a:gd name="connsiteY72" fmla="*/ 165100 h 990600"/>
              <a:gd name="connsiteX73" fmla="*/ 4495800 w 6394450"/>
              <a:gd name="connsiteY73" fmla="*/ 136525 h 990600"/>
              <a:gd name="connsiteX74" fmla="*/ 4648200 w 6394450"/>
              <a:gd name="connsiteY74" fmla="*/ 136525 h 990600"/>
              <a:gd name="connsiteX75" fmla="*/ 4648200 w 6394450"/>
              <a:gd name="connsiteY75" fmla="*/ 136525 h 990600"/>
              <a:gd name="connsiteX76" fmla="*/ 4648200 w 6394450"/>
              <a:gd name="connsiteY76" fmla="*/ 136525 h 990600"/>
              <a:gd name="connsiteX77" fmla="*/ 4746625 w 6394450"/>
              <a:gd name="connsiteY77" fmla="*/ 123825 h 990600"/>
              <a:gd name="connsiteX78" fmla="*/ 4746625 w 6394450"/>
              <a:gd name="connsiteY78" fmla="*/ 92075 h 990600"/>
              <a:gd name="connsiteX79" fmla="*/ 4876800 w 6394450"/>
              <a:gd name="connsiteY79" fmla="*/ 92075 h 990600"/>
              <a:gd name="connsiteX80" fmla="*/ 4876800 w 6394450"/>
              <a:gd name="connsiteY80" fmla="*/ 63500 h 990600"/>
              <a:gd name="connsiteX81" fmla="*/ 5238750 w 6394450"/>
              <a:gd name="connsiteY81" fmla="*/ 63500 h 990600"/>
              <a:gd name="connsiteX82" fmla="*/ 5238750 w 6394450"/>
              <a:gd name="connsiteY82" fmla="*/ 63500 h 990600"/>
              <a:gd name="connsiteX83" fmla="*/ 5238750 w 6394450"/>
              <a:gd name="connsiteY83" fmla="*/ 44450 h 990600"/>
              <a:gd name="connsiteX84" fmla="*/ 5921375 w 6394450"/>
              <a:gd name="connsiteY84" fmla="*/ 44450 h 990600"/>
              <a:gd name="connsiteX85" fmla="*/ 5915025 w 6394450"/>
              <a:gd name="connsiteY85" fmla="*/ 0 h 990600"/>
              <a:gd name="connsiteX86" fmla="*/ 6394450 w 6394450"/>
              <a:gd name="connsiteY86" fmla="*/ 73025 h 990600"/>
              <a:gd name="connsiteX0" fmla="*/ 0 w 6388100"/>
              <a:gd name="connsiteY0" fmla="*/ 990600 h 990600"/>
              <a:gd name="connsiteX1" fmla="*/ 419100 w 6388100"/>
              <a:gd name="connsiteY1" fmla="*/ 990600 h 990600"/>
              <a:gd name="connsiteX2" fmla="*/ 419100 w 6388100"/>
              <a:gd name="connsiteY2" fmla="*/ 958850 h 990600"/>
              <a:gd name="connsiteX3" fmla="*/ 508000 w 6388100"/>
              <a:gd name="connsiteY3" fmla="*/ 958850 h 990600"/>
              <a:gd name="connsiteX4" fmla="*/ 508000 w 6388100"/>
              <a:gd name="connsiteY4" fmla="*/ 923925 h 990600"/>
              <a:gd name="connsiteX5" fmla="*/ 577850 w 6388100"/>
              <a:gd name="connsiteY5" fmla="*/ 923925 h 990600"/>
              <a:gd name="connsiteX6" fmla="*/ 577850 w 6388100"/>
              <a:gd name="connsiteY6" fmla="*/ 895350 h 990600"/>
              <a:gd name="connsiteX7" fmla="*/ 704850 w 6388100"/>
              <a:gd name="connsiteY7" fmla="*/ 895350 h 990600"/>
              <a:gd name="connsiteX8" fmla="*/ 704850 w 6388100"/>
              <a:gd name="connsiteY8" fmla="*/ 866775 h 990600"/>
              <a:gd name="connsiteX9" fmla="*/ 800100 w 6388100"/>
              <a:gd name="connsiteY9" fmla="*/ 866775 h 990600"/>
              <a:gd name="connsiteX10" fmla="*/ 800100 w 6388100"/>
              <a:gd name="connsiteY10" fmla="*/ 838200 h 990600"/>
              <a:gd name="connsiteX11" fmla="*/ 942975 w 6388100"/>
              <a:gd name="connsiteY11" fmla="*/ 838200 h 990600"/>
              <a:gd name="connsiteX12" fmla="*/ 942975 w 6388100"/>
              <a:gd name="connsiteY12" fmla="*/ 819150 h 990600"/>
              <a:gd name="connsiteX13" fmla="*/ 971550 w 6388100"/>
              <a:gd name="connsiteY13" fmla="*/ 822325 h 990600"/>
              <a:gd name="connsiteX14" fmla="*/ 1047750 w 6388100"/>
              <a:gd name="connsiteY14" fmla="*/ 822325 h 990600"/>
              <a:gd name="connsiteX15" fmla="*/ 1047750 w 6388100"/>
              <a:gd name="connsiteY15" fmla="*/ 784225 h 990600"/>
              <a:gd name="connsiteX16" fmla="*/ 1108075 w 6388100"/>
              <a:gd name="connsiteY16" fmla="*/ 784225 h 990600"/>
              <a:gd name="connsiteX17" fmla="*/ 1108075 w 6388100"/>
              <a:gd name="connsiteY17" fmla="*/ 784225 h 990600"/>
              <a:gd name="connsiteX18" fmla="*/ 1108075 w 6388100"/>
              <a:gd name="connsiteY18" fmla="*/ 755650 h 990600"/>
              <a:gd name="connsiteX19" fmla="*/ 1168400 w 6388100"/>
              <a:gd name="connsiteY19" fmla="*/ 755650 h 990600"/>
              <a:gd name="connsiteX20" fmla="*/ 1168400 w 6388100"/>
              <a:gd name="connsiteY20" fmla="*/ 717550 h 990600"/>
              <a:gd name="connsiteX21" fmla="*/ 1212850 w 6388100"/>
              <a:gd name="connsiteY21" fmla="*/ 717550 h 990600"/>
              <a:gd name="connsiteX22" fmla="*/ 1212850 w 6388100"/>
              <a:gd name="connsiteY22" fmla="*/ 679450 h 990600"/>
              <a:gd name="connsiteX23" fmla="*/ 1358900 w 6388100"/>
              <a:gd name="connsiteY23" fmla="*/ 679450 h 990600"/>
              <a:gd name="connsiteX24" fmla="*/ 1358900 w 6388100"/>
              <a:gd name="connsiteY24" fmla="*/ 644525 h 990600"/>
              <a:gd name="connsiteX25" fmla="*/ 1425575 w 6388100"/>
              <a:gd name="connsiteY25" fmla="*/ 644525 h 990600"/>
              <a:gd name="connsiteX26" fmla="*/ 1425575 w 6388100"/>
              <a:gd name="connsiteY26" fmla="*/ 609600 h 990600"/>
              <a:gd name="connsiteX27" fmla="*/ 1619250 w 6388100"/>
              <a:gd name="connsiteY27" fmla="*/ 609600 h 990600"/>
              <a:gd name="connsiteX28" fmla="*/ 1619250 w 6388100"/>
              <a:gd name="connsiteY28" fmla="*/ 577850 h 990600"/>
              <a:gd name="connsiteX29" fmla="*/ 1708150 w 6388100"/>
              <a:gd name="connsiteY29" fmla="*/ 577850 h 990600"/>
              <a:gd name="connsiteX30" fmla="*/ 1708150 w 6388100"/>
              <a:gd name="connsiteY30" fmla="*/ 549275 h 990600"/>
              <a:gd name="connsiteX31" fmla="*/ 1828800 w 6388100"/>
              <a:gd name="connsiteY31" fmla="*/ 549275 h 990600"/>
              <a:gd name="connsiteX32" fmla="*/ 1828800 w 6388100"/>
              <a:gd name="connsiteY32" fmla="*/ 511175 h 990600"/>
              <a:gd name="connsiteX33" fmla="*/ 1930400 w 6388100"/>
              <a:gd name="connsiteY33" fmla="*/ 511175 h 990600"/>
              <a:gd name="connsiteX34" fmla="*/ 1930400 w 6388100"/>
              <a:gd name="connsiteY34" fmla="*/ 479425 h 990600"/>
              <a:gd name="connsiteX35" fmla="*/ 2070100 w 6388100"/>
              <a:gd name="connsiteY35" fmla="*/ 479425 h 990600"/>
              <a:gd name="connsiteX36" fmla="*/ 2070100 w 6388100"/>
              <a:gd name="connsiteY36" fmla="*/ 447675 h 990600"/>
              <a:gd name="connsiteX37" fmla="*/ 2301875 w 6388100"/>
              <a:gd name="connsiteY37" fmla="*/ 447675 h 990600"/>
              <a:gd name="connsiteX38" fmla="*/ 2301875 w 6388100"/>
              <a:gd name="connsiteY38" fmla="*/ 447675 h 990600"/>
              <a:gd name="connsiteX39" fmla="*/ 2301875 w 6388100"/>
              <a:gd name="connsiteY39" fmla="*/ 428625 h 990600"/>
              <a:gd name="connsiteX40" fmla="*/ 2355850 w 6388100"/>
              <a:gd name="connsiteY40" fmla="*/ 428625 h 990600"/>
              <a:gd name="connsiteX41" fmla="*/ 2355850 w 6388100"/>
              <a:gd name="connsiteY41" fmla="*/ 400050 h 990600"/>
              <a:gd name="connsiteX42" fmla="*/ 2489200 w 6388100"/>
              <a:gd name="connsiteY42" fmla="*/ 400050 h 990600"/>
              <a:gd name="connsiteX43" fmla="*/ 2489200 w 6388100"/>
              <a:gd name="connsiteY43" fmla="*/ 400050 h 990600"/>
              <a:gd name="connsiteX44" fmla="*/ 2489200 w 6388100"/>
              <a:gd name="connsiteY44" fmla="*/ 400050 h 990600"/>
              <a:gd name="connsiteX45" fmla="*/ 2489200 w 6388100"/>
              <a:gd name="connsiteY45" fmla="*/ 371475 h 990600"/>
              <a:gd name="connsiteX46" fmla="*/ 2673350 w 6388100"/>
              <a:gd name="connsiteY46" fmla="*/ 371475 h 990600"/>
              <a:gd name="connsiteX47" fmla="*/ 2673350 w 6388100"/>
              <a:gd name="connsiteY47" fmla="*/ 352425 h 990600"/>
              <a:gd name="connsiteX48" fmla="*/ 2835275 w 6388100"/>
              <a:gd name="connsiteY48" fmla="*/ 352425 h 990600"/>
              <a:gd name="connsiteX49" fmla="*/ 2835275 w 6388100"/>
              <a:gd name="connsiteY49" fmla="*/ 352425 h 990600"/>
              <a:gd name="connsiteX50" fmla="*/ 2927350 w 6388100"/>
              <a:gd name="connsiteY50" fmla="*/ 352425 h 990600"/>
              <a:gd name="connsiteX51" fmla="*/ 2927350 w 6388100"/>
              <a:gd name="connsiteY51" fmla="*/ 317500 h 990600"/>
              <a:gd name="connsiteX52" fmla="*/ 3111500 w 6388100"/>
              <a:gd name="connsiteY52" fmla="*/ 317500 h 990600"/>
              <a:gd name="connsiteX53" fmla="*/ 3111500 w 6388100"/>
              <a:gd name="connsiteY53" fmla="*/ 301625 h 990600"/>
              <a:gd name="connsiteX54" fmla="*/ 3248025 w 6388100"/>
              <a:gd name="connsiteY54" fmla="*/ 301625 h 990600"/>
              <a:gd name="connsiteX55" fmla="*/ 3248025 w 6388100"/>
              <a:gd name="connsiteY55" fmla="*/ 301625 h 990600"/>
              <a:gd name="connsiteX56" fmla="*/ 3248025 w 6388100"/>
              <a:gd name="connsiteY56" fmla="*/ 276225 h 990600"/>
              <a:gd name="connsiteX57" fmla="*/ 3470275 w 6388100"/>
              <a:gd name="connsiteY57" fmla="*/ 276225 h 990600"/>
              <a:gd name="connsiteX58" fmla="*/ 3470275 w 6388100"/>
              <a:gd name="connsiteY58" fmla="*/ 276225 h 990600"/>
              <a:gd name="connsiteX59" fmla="*/ 3540125 w 6388100"/>
              <a:gd name="connsiteY59" fmla="*/ 257175 h 990600"/>
              <a:gd name="connsiteX60" fmla="*/ 3641725 w 6388100"/>
              <a:gd name="connsiteY60" fmla="*/ 257175 h 990600"/>
              <a:gd name="connsiteX61" fmla="*/ 3641725 w 6388100"/>
              <a:gd name="connsiteY61" fmla="*/ 238125 h 990600"/>
              <a:gd name="connsiteX62" fmla="*/ 3803650 w 6388100"/>
              <a:gd name="connsiteY62" fmla="*/ 238125 h 990600"/>
              <a:gd name="connsiteX63" fmla="*/ 3803650 w 6388100"/>
              <a:gd name="connsiteY63" fmla="*/ 238125 h 990600"/>
              <a:gd name="connsiteX64" fmla="*/ 3803650 w 6388100"/>
              <a:gd name="connsiteY64" fmla="*/ 209550 h 990600"/>
              <a:gd name="connsiteX65" fmla="*/ 4038600 w 6388100"/>
              <a:gd name="connsiteY65" fmla="*/ 209550 h 990600"/>
              <a:gd name="connsiteX66" fmla="*/ 4038600 w 6388100"/>
              <a:gd name="connsiteY66" fmla="*/ 209550 h 990600"/>
              <a:gd name="connsiteX67" fmla="*/ 4038600 w 6388100"/>
              <a:gd name="connsiteY67" fmla="*/ 184150 h 990600"/>
              <a:gd name="connsiteX68" fmla="*/ 4305300 w 6388100"/>
              <a:gd name="connsiteY68" fmla="*/ 184150 h 990600"/>
              <a:gd name="connsiteX69" fmla="*/ 4305300 w 6388100"/>
              <a:gd name="connsiteY69" fmla="*/ 184150 h 990600"/>
              <a:gd name="connsiteX70" fmla="*/ 4305300 w 6388100"/>
              <a:gd name="connsiteY70" fmla="*/ 184150 h 990600"/>
              <a:gd name="connsiteX71" fmla="*/ 4305300 w 6388100"/>
              <a:gd name="connsiteY71" fmla="*/ 165100 h 990600"/>
              <a:gd name="connsiteX72" fmla="*/ 4495800 w 6388100"/>
              <a:gd name="connsiteY72" fmla="*/ 165100 h 990600"/>
              <a:gd name="connsiteX73" fmla="*/ 4495800 w 6388100"/>
              <a:gd name="connsiteY73" fmla="*/ 136525 h 990600"/>
              <a:gd name="connsiteX74" fmla="*/ 4648200 w 6388100"/>
              <a:gd name="connsiteY74" fmla="*/ 136525 h 990600"/>
              <a:gd name="connsiteX75" fmla="*/ 4648200 w 6388100"/>
              <a:gd name="connsiteY75" fmla="*/ 136525 h 990600"/>
              <a:gd name="connsiteX76" fmla="*/ 4648200 w 6388100"/>
              <a:gd name="connsiteY76" fmla="*/ 136525 h 990600"/>
              <a:gd name="connsiteX77" fmla="*/ 4746625 w 6388100"/>
              <a:gd name="connsiteY77" fmla="*/ 123825 h 990600"/>
              <a:gd name="connsiteX78" fmla="*/ 4746625 w 6388100"/>
              <a:gd name="connsiteY78" fmla="*/ 92075 h 990600"/>
              <a:gd name="connsiteX79" fmla="*/ 4876800 w 6388100"/>
              <a:gd name="connsiteY79" fmla="*/ 92075 h 990600"/>
              <a:gd name="connsiteX80" fmla="*/ 4876800 w 6388100"/>
              <a:gd name="connsiteY80" fmla="*/ 63500 h 990600"/>
              <a:gd name="connsiteX81" fmla="*/ 5238750 w 6388100"/>
              <a:gd name="connsiteY81" fmla="*/ 63500 h 990600"/>
              <a:gd name="connsiteX82" fmla="*/ 5238750 w 6388100"/>
              <a:gd name="connsiteY82" fmla="*/ 63500 h 990600"/>
              <a:gd name="connsiteX83" fmla="*/ 5238750 w 6388100"/>
              <a:gd name="connsiteY83" fmla="*/ 44450 h 990600"/>
              <a:gd name="connsiteX84" fmla="*/ 5921375 w 6388100"/>
              <a:gd name="connsiteY84" fmla="*/ 44450 h 990600"/>
              <a:gd name="connsiteX85" fmla="*/ 5915025 w 6388100"/>
              <a:gd name="connsiteY85" fmla="*/ 0 h 990600"/>
              <a:gd name="connsiteX86" fmla="*/ 6388100 w 6388100"/>
              <a:gd name="connsiteY86" fmla="*/ 3175 h 990600"/>
              <a:gd name="connsiteX0" fmla="*/ 0 w 6388100"/>
              <a:gd name="connsiteY0" fmla="*/ 990600 h 990600"/>
              <a:gd name="connsiteX1" fmla="*/ 419100 w 6388100"/>
              <a:gd name="connsiteY1" fmla="*/ 990600 h 990600"/>
              <a:gd name="connsiteX2" fmla="*/ 419100 w 6388100"/>
              <a:gd name="connsiteY2" fmla="*/ 958850 h 990600"/>
              <a:gd name="connsiteX3" fmla="*/ 508000 w 6388100"/>
              <a:gd name="connsiteY3" fmla="*/ 958850 h 990600"/>
              <a:gd name="connsiteX4" fmla="*/ 508000 w 6388100"/>
              <a:gd name="connsiteY4" fmla="*/ 923925 h 990600"/>
              <a:gd name="connsiteX5" fmla="*/ 577850 w 6388100"/>
              <a:gd name="connsiteY5" fmla="*/ 923925 h 990600"/>
              <a:gd name="connsiteX6" fmla="*/ 577850 w 6388100"/>
              <a:gd name="connsiteY6" fmla="*/ 895350 h 990600"/>
              <a:gd name="connsiteX7" fmla="*/ 704850 w 6388100"/>
              <a:gd name="connsiteY7" fmla="*/ 895350 h 990600"/>
              <a:gd name="connsiteX8" fmla="*/ 704850 w 6388100"/>
              <a:gd name="connsiteY8" fmla="*/ 866775 h 990600"/>
              <a:gd name="connsiteX9" fmla="*/ 800100 w 6388100"/>
              <a:gd name="connsiteY9" fmla="*/ 866775 h 990600"/>
              <a:gd name="connsiteX10" fmla="*/ 800100 w 6388100"/>
              <a:gd name="connsiteY10" fmla="*/ 838200 h 990600"/>
              <a:gd name="connsiteX11" fmla="*/ 942975 w 6388100"/>
              <a:gd name="connsiteY11" fmla="*/ 838200 h 990600"/>
              <a:gd name="connsiteX12" fmla="*/ 942975 w 6388100"/>
              <a:gd name="connsiteY12" fmla="*/ 819150 h 990600"/>
              <a:gd name="connsiteX13" fmla="*/ 971550 w 6388100"/>
              <a:gd name="connsiteY13" fmla="*/ 822325 h 990600"/>
              <a:gd name="connsiteX14" fmla="*/ 1047750 w 6388100"/>
              <a:gd name="connsiteY14" fmla="*/ 822325 h 990600"/>
              <a:gd name="connsiteX15" fmla="*/ 1047750 w 6388100"/>
              <a:gd name="connsiteY15" fmla="*/ 784225 h 990600"/>
              <a:gd name="connsiteX16" fmla="*/ 1108075 w 6388100"/>
              <a:gd name="connsiteY16" fmla="*/ 784225 h 990600"/>
              <a:gd name="connsiteX17" fmla="*/ 1108075 w 6388100"/>
              <a:gd name="connsiteY17" fmla="*/ 784225 h 990600"/>
              <a:gd name="connsiteX18" fmla="*/ 1108075 w 6388100"/>
              <a:gd name="connsiteY18" fmla="*/ 755650 h 990600"/>
              <a:gd name="connsiteX19" fmla="*/ 1168400 w 6388100"/>
              <a:gd name="connsiteY19" fmla="*/ 755650 h 990600"/>
              <a:gd name="connsiteX20" fmla="*/ 1168400 w 6388100"/>
              <a:gd name="connsiteY20" fmla="*/ 717550 h 990600"/>
              <a:gd name="connsiteX21" fmla="*/ 1212850 w 6388100"/>
              <a:gd name="connsiteY21" fmla="*/ 717550 h 990600"/>
              <a:gd name="connsiteX22" fmla="*/ 1212850 w 6388100"/>
              <a:gd name="connsiteY22" fmla="*/ 679450 h 990600"/>
              <a:gd name="connsiteX23" fmla="*/ 1358900 w 6388100"/>
              <a:gd name="connsiteY23" fmla="*/ 679450 h 990600"/>
              <a:gd name="connsiteX24" fmla="*/ 1358900 w 6388100"/>
              <a:gd name="connsiteY24" fmla="*/ 644525 h 990600"/>
              <a:gd name="connsiteX25" fmla="*/ 1425575 w 6388100"/>
              <a:gd name="connsiteY25" fmla="*/ 644525 h 990600"/>
              <a:gd name="connsiteX26" fmla="*/ 1425575 w 6388100"/>
              <a:gd name="connsiteY26" fmla="*/ 609600 h 990600"/>
              <a:gd name="connsiteX27" fmla="*/ 1619250 w 6388100"/>
              <a:gd name="connsiteY27" fmla="*/ 609600 h 990600"/>
              <a:gd name="connsiteX28" fmla="*/ 1619250 w 6388100"/>
              <a:gd name="connsiteY28" fmla="*/ 577850 h 990600"/>
              <a:gd name="connsiteX29" fmla="*/ 1708150 w 6388100"/>
              <a:gd name="connsiteY29" fmla="*/ 577850 h 990600"/>
              <a:gd name="connsiteX30" fmla="*/ 1708150 w 6388100"/>
              <a:gd name="connsiteY30" fmla="*/ 549275 h 990600"/>
              <a:gd name="connsiteX31" fmla="*/ 1828800 w 6388100"/>
              <a:gd name="connsiteY31" fmla="*/ 549275 h 990600"/>
              <a:gd name="connsiteX32" fmla="*/ 1828800 w 6388100"/>
              <a:gd name="connsiteY32" fmla="*/ 511175 h 990600"/>
              <a:gd name="connsiteX33" fmla="*/ 1930400 w 6388100"/>
              <a:gd name="connsiteY33" fmla="*/ 511175 h 990600"/>
              <a:gd name="connsiteX34" fmla="*/ 1930400 w 6388100"/>
              <a:gd name="connsiteY34" fmla="*/ 479425 h 990600"/>
              <a:gd name="connsiteX35" fmla="*/ 2070100 w 6388100"/>
              <a:gd name="connsiteY35" fmla="*/ 479425 h 990600"/>
              <a:gd name="connsiteX36" fmla="*/ 2070100 w 6388100"/>
              <a:gd name="connsiteY36" fmla="*/ 447675 h 990600"/>
              <a:gd name="connsiteX37" fmla="*/ 2301875 w 6388100"/>
              <a:gd name="connsiteY37" fmla="*/ 447675 h 990600"/>
              <a:gd name="connsiteX38" fmla="*/ 2301875 w 6388100"/>
              <a:gd name="connsiteY38" fmla="*/ 447675 h 990600"/>
              <a:gd name="connsiteX39" fmla="*/ 2301875 w 6388100"/>
              <a:gd name="connsiteY39" fmla="*/ 428625 h 990600"/>
              <a:gd name="connsiteX40" fmla="*/ 2355850 w 6388100"/>
              <a:gd name="connsiteY40" fmla="*/ 428625 h 990600"/>
              <a:gd name="connsiteX41" fmla="*/ 2355850 w 6388100"/>
              <a:gd name="connsiteY41" fmla="*/ 400050 h 990600"/>
              <a:gd name="connsiteX42" fmla="*/ 2489200 w 6388100"/>
              <a:gd name="connsiteY42" fmla="*/ 400050 h 990600"/>
              <a:gd name="connsiteX43" fmla="*/ 2489200 w 6388100"/>
              <a:gd name="connsiteY43" fmla="*/ 400050 h 990600"/>
              <a:gd name="connsiteX44" fmla="*/ 2489200 w 6388100"/>
              <a:gd name="connsiteY44" fmla="*/ 400050 h 990600"/>
              <a:gd name="connsiteX45" fmla="*/ 2489200 w 6388100"/>
              <a:gd name="connsiteY45" fmla="*/ 371475 h 990600"/>
              <a:gd name="connsiteX46" fmla="*/ 2673350 w 6388100"/>
              <a:gd name="connsiteY46" fmla="*/ 371475 h 990600"/>
              <a:gd name="connsiteX47" fmla="*/ 2673350 w 6388100"/>
              <a:gd name="connsiteY47" fmla="*/ 352425 h 990600"/>
              <a:gd name="connsiteX48" fmla="*/ 2835275 w 6388100"/>
              <a:gd name="connsiteY48" fmla="*/ 352425 h 990600"/>
              <a:gd name="connsiteX49" fmla="*/ 2835275 w 6388100"/>
              <a:gd name="connsiteY49" fmla="*/ 352425 h 990600"/>
              <a:gd name="connsiteX50" fmla="*/ 2927350 w 6388100"/>
              <a:gd name="connsiteY50" fmla="*/ 352425 h 990600"/>
              <a:gd name="connsiteX51" fmla="*/ 2927350 w 6388100"/>
              <a:gd name="connsiteY51" fmla="*/ 317500 h 990600"/>
              <a:gd name="connsiteX52" fmla="*/ 3111500 w 6388100"/>
              <a:gd name="connsiteY52" fmla="*/ 317500 h 990600"/>
              <a:gd name="connsiteX53" fmla="*/ 3111500 w 6388100"/>
              <a:gd name="connsiteY53" fmla="*/ 301625 h 990600"/>
              <a:gd name="connsiteX54" fmla="*/ 3248025 w 6388100"/>
              <a:gd name="connsiteY54" fmla="*/ 301625 h 990600"/>
              <a:gd name="connsiteX55" fmla="*/ 3248025 w 6388100"/>
              <a:gd name="connsiteY55" fmla="*/ 301625 h 990600"/>
              <a:gd name="connsiteX56" fmla="*/ 3248025 w 6388100"/>
              <a:gd name="connsiteY56" fmla="*/ 276225 h 990600"/>
              <a:gd name="connsiteX57" fmla="*/ 3470275 w 6388100"/>
              <a:gd name="connsiteY57" fmla="*/ 276225 h 990600"/>
              <a:gd name="connsiteX58" fmla="*/ 3470275 w 6388100"/>
              <a:gd name="connsiteY58" fmla="*/ 276225 h 990600"/>
              <a:gd name="connsiteX59" fmla="*/ 3540125 w 6388100"/>
              <a:gd name="connsiteY59" fmla="*/ 257175 h 990600"/>
              <a:gd name="connsiteX60" fmla="*/ 3641725 w 6388100"/>
              <a:gd name="connsiteY60" fmla="*/ 257175 h 990600"/>
              <a:gd name="connsiteX61" fmla="*/ 3641725 w 6388100"/>
              <a:gd name="connsiteY61" fmla="*/ 238125 h 990600"/>
              <a:gd name="connsiteX62" fmla="*/ 3803650 w 6388100"/>
              <a:gd name="connsiteY62" fmla="*/ 238125 h 990600"/>
              <a:gd name="connsiteX63" fmla="*/ 3803650 w 6388100"/>
              <a:gd name="connsiteY63" fmla="*/ 238125 h 990600"/>
              <a:gd name="connsiteX64" fmla="*/ 3803650 w 6388100"/>
              <a:gd name="connsiteY64" fmla="*/ 209550 h 990600"/>
              <a:gd name="connsiteX65" fmla="*/ 4038600 w 6388100"/>
              <a:gd name="connsiteY65" fmla="*/ 209550 h 990600"/>
              <a:gd name="connsiteX66" fmla="*/ 4038600 w 6388100"/>
              <a:gd name="connsiteY66" fmla="*/ 209550 h 990600"/>
              <a:gd name="connsiteX67" fmla="*/ 4038600 w 6388100"/>
              <a:gd name="connsiteY67" fmla="*/ 184150 h 990600"/>
              <a:gd name="connsiteX68" fmla="*/ 4305300 w 6388100"/>
              <a:gd name="connsiteY68" fmla="*/ 184150 h 990600"/>
              <a:gd name="connsiteX69" fmla="*/ 4305300 w 6388100"/>
              <a:gd name="connsiteY69" fmla="*/ 184150 h 990600"/>
              <a:gd name="connsiteX70" fmla="*/ 4305300 w 6388100"/>
              <a:gd name="connsiteY70" fmla="*/ 184150 h 990600"/>
              <a:gd name="connsiteX71" fmla="*/ 4305300 w 6388100"/>
              <a:gd name="connsiteY71" fmla="*/ 165100 h 990600"/>
              <a:gd name="connsiteX72" fmla="*/ 4495800 w 6388100"/>
              <a:gd name="connsiteY72" fmla="*/ 165100 h 990600"/>
              <a:gd name="connsiteX73" fmla="*/ 4495800 w 6388100"/>
              <a:gd name="connsiteY73" fmla="*/ 136525 h 990600"/>
              <a:gd name="connsiteX74" fmla="*/ 4648200 w 6388100"/>
              <a:gd name="connsiteY74" fmla="*/ 136525 h 990600"/>
              <a:gd name="connsiteX75" fmla="*/ 4648200 w 6388100"/>
              <a:gd name="connsiteY75" fmla="*/ 136525 h 990600"/>
              <a:gd name="connsiteX76" fmla="*/ 4648200 w 6388100"/>
              <a:gd name="connsiteY76" fmla="*/ 136525 h 990600"/>
              <a:gd name="connsiteX77" fmla="*/ 4746625 w 6388100"/>
              <a:gd name="connsiteY77" fmla="*/ 123825 h 990600"/>
              <a:gd name="connsiteX78" fmla="*/ 4746625 w 6388100"/>
              <a:gd name="connsiteY78" fmla="*/ 92075 h 990600"/>
              <a:gd name="connsiteX79" fmla="*/ 4876800 w 6388100"/>
              <a:gd name="connsiteY79" fmla="*/ 92075 h 990600"/>
              <a:gd name="connsiteX80" fmla="*/ 4876800 w 6388100"/>
              <a:gd name="connsiteY80" fmla="*/ 63500 h 990600"/>
              <a:gd name="connsiteX81" fmla="*/ 5238750 w 6388100"/>
              <a:gd name="connsiteY81" fmla="*/ 63500 h 990600"/>
              <a:gd name="connsiteX82" fmla="*/ 5238750 w 6388100"/>
              <a:gd name="connsiteY82" fmla="*/ 63500 h 990600"/>
              <a:gd name="connsiteX83" fmla="*/ 5238750 w 6388100"/>
              <a:gd name="connsiteY83" fmla="*/ 44450 h 990600"/>
              <a:gd name="connsiteX84" fmla="*/ 5921375 w 6388100"/>
              <a:gd name="connsiteY84" fmla="*/ 44450 h 990600"/>
              <a:gd name="connsiteX85" fmla="*/ 5927725 w 6388100"/>
              <a:gd name="connsiteY85" fmla="*/ 0 h 990600"/>
              <a:gd name="connsiteX86" fmla="*/ 6388100 w 6388100"/>
              <a:gd name="connsiteY86" fmla="*/ 3175 h 990600"/>
              <a:gd name="connsiteX0" fmla="*/ 0 w 6388100"/>
              <a:gd name="connsiteY0" fmla="*/ 990600 h 990600"/>
              <a:gd name="connsiteX1" fmla="*/ 419100 w 6388100"/>
              <a:gd name="connsiteY1" fmla="*/ 990600 h 990600"/>
              <a:gd name="connsiteX2" fmla="*/ 419100 w 6388100"/>
              <a:gd name="connsiteY2" fmla="*/ 958850 h 990600"/>
              <a:gd name="connsiteX3" fmla="*/ 508000 w 6388100"/>
              <a:gd name="connsiteY3" fmla="*/ 958850 h 990600"/>
              <a:gd name="connsiteX4" fmla="*/ 508000 w 6388100"/>
              <a:gd name="connsiteY4" fmla="*/ 923925 h 990600"/>
              <a:gd name="connsiteX5" fmla="*/ 577850 w 6388100"/>
              <a:gd name="connsiteY5" fmla="*/ 923925 h 990600"/>
              <a:gd name="connsiteX6" fmla="*/ 577850 w 6388100"/>
              <a:gd name="connsiteY6" fmla="*/ 895350 h 990600"/>
              <a:gd name="connsiteX7" fmla="*/ 704850 w 6388100"/>
              <a:gd name="connsiteY7" fmla="*/ 895350 h 990600"/>
              <a:gd name="connsiteX8" fmla="*/ 704850 w 6388100"/>
              <a:gd name="connsiteY8" fmla="*/ 866775 h 990600"/>
              <a:gd name="connsiteX9" fmla="*/ 800100 w 6388100"/>
              <a:gd name="connsiteY9" fmla="*/ 866775 h 990600"/>
              <a:gd name="connsiteX10" fmla="*/ 800100 w 6388100"/>
              <a:gd name="connsiteY10" fmla="*/ 838200 h 990600"/>
              <a:gd name="connsiteX11" fmla="*/ 942975 w 6388100"/>
              <a:gd name="connsiteY11" fmla="*/ 838200 h 990600"/>
              <a:gd name="connsiteX12" fmla="*/ 942975 w 6388100"/>
              <a:gd name="connsiteY12" fmla="*/ 819150 h 990600"/>
              <a:gd name="connsiteX13" fmla="*/ 971550 w 6388100"/>
              <a:gd name="connsiteY13" fmla="*/ 822325 h 990600"/>
              <a:gd name="connsiteX14" fmla="*/ 1047750 w 6388100"/>
              <a:gd name="connsiteY14" fmla="*/ 822325 h 990600"/>
              <a:gd name="connsiteX15" fmla="*/ 1047750 w 6388100"/>
              <a:gd name="connsiteY15" fmla="*/ 784225 h 990600"/>
              <a:gd name="connsiteX16" fmla="*/ 1108075 w 6388100"/>
              <a:gd name="connsiteY16" fmla="*/ 784225 h 990600"/>
              <a:gd name="connsiteX17" fmla="*/ 1108075 w 6388100"/>
              <a:gd name="connsiteY17" fmla="*/ 784225 h 990600"/>
              <a:gd name="connsiteX18" fmla="*/ 1108075 w 6388100"/>
              <a:gd name="connsiteY18" fmla="*/ 755650 h 990600"/>
              <a:gd name="connsiteX19" fmla="*/ 1168400 w 6388100"/>
              <a:gd name="connsiteY19" fmla="*/ 755650 h 990600"/>
              <a:gd name="connsiteX20" fmla="*/ 1168400 w 6388100"/>
              <a:gd name="connsiteY20" fmla="*/ 717550 h 990600"/>
              <a:gd name="connsiteX21" fmla="*/ 1212850 w 6388100"/>
              <a:gd name="connsiteY21" fmla="*/ 717550 h 990600"/>
              <a:gd name="connsiteX22" fmla="*/ 1212850 w 6388100"/>
              <a:gd name="connsiteY22" fmla="*/ 679450 h 990600"/>
              <a:gd name="connsiteX23" fmla="*/ 1358900 w 6388100"/>
              <a:gd name="connsiteY23" fmla="*/ 679450 h 990600"/>
              <a:gd name="connsiteX24" fmla="*/ 1358900 w 6388100"/>
              <a:gd name="connsiteY24" fmla="*/ 644525 h 990600"/>
              <a:gd name="connsiteX25" fmla="*/ 1425575 w 6388100"/>
              <a:gd name="connsiteY25" fmla="*/ 644525 h 990600"/>
              <a:gd name="connsiteX26" fmla="*/ 1425575 w 6388100"/>
              <a:gd name="connsiteY26" fmla="*/ 609600 h 990600"/>
              <a:gd name="connsiteX27" fmla="*/ 1619250 w 6388100"/>
              <a:gd name="connsiteY27" fmla="*/ 609600 h 990600"/>
              <a:gd name="connsiteX28" fmla="*/ 1619250 w 6388100"/>
              <a:gd name="connsiteY28" fmla="*/ 577850 h 990600"/>
              <a:gd name="connsiteX29" fmla="*/ 1708150 w 6388100"/>
              <a:gd name="connsiteY29" fmla="*/ 577850 h 990600"/>
              <a:gd name="connsiteX30" fmla="*/ 1708150 w 6388100"/>
              <a:gd name="connsiteY30" fmla="*/ 549275 h 990600"/>
              <a:gd name="connsiteX31" fmla="*/ 1828800 w 6388100"/>
              <a:gd name="connsiteY31" fmla="*/ 549275 h 990600"/>
              <a:gd name="connsiteX32" fmla="*/ 1828800 w 6388100"/>
              <a:gd name="connsiteY32" fmla="*/ 511175 h 990600"/>
              <a:gd name="connsiteX33" fmla="*/ 1930400 w 6388100"/>
              <a:gd name="connsiteY33" fmla="*/ 511175 h 990600"/>
              <a:gd name="connsiteX34" fmla="*/ 1930400 w 6388100"/>
              <a:gd name="connsiteY34" fmla="*/ 479425 h 990600"/>
              <a:gd name="connsiteX35" fmla="*/ 2070100 w 6388100"/>
              <a:gd name="connsiteY35" fmla="*/ 479425 h 990600"/>
              <a:gd name="connsiteX36" fmla="*/ 2070100 w 6388100"/>
              <a:gd name="connsiteY36" fmla="*/ 447675 h 990600"/>
              <a:gd name="connsiteX37" fmla="*/ 2301875 w 6388100"/>
              <a:gd name="connsiteY37" fmla="*/ 447675 h 990600"/>
              <a:gd name="connsiteX38" fmla="*/ 2301875 w 6388100"/>
              <a:gd name="connsiteY38" fmla="*/ 447675 h 990600"/>
              <a:gd name="connsiteX39" fmla="*/ 2301875 w 6388100"/>
              <a:gd name="connsiteY39" fmla="*/ 428625 h 990600"/>
              <a:gd name="connsiteX40" fmla="*/ 2355850 w 6388100"/>
              <a:gd name="connsiteY40" fmla="*/ 428625 h 990600"/>
              <a:gd name="connsiteX41" fmla="*/ 2355850 w 6388100"/>
              <a:gd name="connsiteY41" fmla="*/ 400050 h 990600"/>
              <a:gd name="connsiteX42" fmla="*/ 2489200 w 6388100"/>
              <a:gd name="connsiteY42" fmla="*/ 400050 h 990600"/>
              <a:gd name="connsiteX43" fmla="*/ 2489200 w 6388100"/>
              <a:gd name="connsiteY43" fmla="*/ 400050 h 990600"/>
              <a:gd name="connsiteX44" fmla="*/ 2489200 w 6388100"/>
              <a:gd name="connsiteY44" fmla="*/ 400050 h 990600"/>
              <a:gd name="connsiteX45" fmla="*/ 2489200 w 6388100"/>
              <a:gd name="connsiteY45" fmla="*/ 371475 h 990600"/>
              <a:gd name="connsiteX46" fmla="*/ 2673350 w 6388100"/>
              <a:gd name="connsiteY46" fmla="*/ 371475 h 990600"/>
              <a:gd name="connsiteX47" fmla="*/ 2673350 w 6388100"/>
              <a:gd name="connsiteY47" fmla="*/ 352425 h 990600"/>
              <a:gd name="connsiteX48" fmla="*/ 2835275 w 6388100"/>
              <a:gd name="connsiteY48" fmla="*/ 352425 h 990600"/>
              <a:gd name="connsiteX49" fmla="*/ 2835275 w 6388100"/>
              <a:gd name="connsiteY49" fmla="*/ 352425 h 990600"/>
              <a:gd name="connsiteX50" fmla="*/ 2927350 w 6388100"/>
              <a:gd name="connsiteY50" fmla="*/ 352425 h 990600"/>
              <a:gd name="connsiteX51" fmla="*/ 2927350 w 6388100"/>
              <a:gd name="connsiteY51" fmla="*/ 317500 h 990600"/>
              <a:gd name="connsiteX52" fmla="*/ 3111500 w 6388100"/>
              <a:gd name="connsiteY52" fmla="*/ 317500 h 990600"/>
              <a:gd name="connsiteX53" fmla="*/ 3111500 w 6388100"/>
              <a:gd name="connsiteY53" fmla="*/ 301625 h 990600"/>
              <a:gd name="connsiteX54" fmla="*/ 3248025 w 6388100"/>
              <a:gd name="connsiteY54" fmla="*/ 301625 h 990600"/>
              <a:gd name="connsiteX55" fmla="*/ 3248025 w 6388100"/>
              <a:gd name="connsiteY55" fmla="*/ 301625 h 990600"/>
              <a:gd name="connsiteX56" fmla="*/ 3248025 w 6388100"/>
              <a:gd name="connsiteY56" fmla="*/ 276225 h 990600"/>
              <a:gd name="connsiteX57" fmla="*/ 3470275 w 6388100"/>
              <a:gd name="connsiteY57" fmla="*/ 276225 h 990600"/>
              <a:gd name="connsiteX58" fmla="*/ 3470275 w 6388100"/>
              <a:gd name="connsiteY58" fmla="*/ 276225 h 990600"/>
              <a:gd name="connsiteX59" fmla="*/ 3540125 w 6388100"/>
              <a:gd name="connsiteY59" fmla="*/ 257175 h 990600"/>
              <a:gd name="connsiteX60" fmla="*/ 3641725 w 6388100"/>
              <a:gd name="connsiteY60" fmla="*/ 257175 h 990600"/>
              <a:gd name="connsiteX61" fmla="*/ 3641725 w 6388100"/>
              <a:gd name="connsiteY61" fmla="*/ 238125 h 990600"/>
              <a:gd name="connsiteX62" fmla="*/ 3803650 w 6388100"/>
              <a:gd name="connsiteY62" fmla="*/ 238125 h 990600"/>
              <a:gd name="connsiteX63" fmla="*/ 3803650 w 6388100"/>
              <a:gd name="connsiteY63" fmla="*/ 238125 h 990600"/>
              <a:gd name="connsiteX64" fmla="*/ 3803650 w 6388100"/>
              <a:gd name="connsiteY64" fmla="*/ 209550 h 990600"/>
              <a:gd name="connsiteX65" fmla="*/ 4038600 w 6388100"/>
              <a:gd name="connsiteY65" fmla="*/ 209550 h 990600"/>
              <a:gd name="connsiteX66" fmla="*/ 4038600 w 6388100"/>
              <a:gd name="connsiteY66" fmla="*/ 209550 h 990600"/>
              <a:gd name="connsiteX67" fmla="*/ 4038600 w 6388100"/>
              <a:gd name="connsiteY67" fmla="*/ 184150 h 990600"/>
              <a:gd name="connsiteX68" fmla="*/ 4305300 w 6388100"/>
              <a:gd name="connsiteY68" fmla="*/ 184150 h 990600"/>
              <a:gd name="connsiteX69" fmla="*/ 4305300 w 6388100"/>
              <a:gd name="connsiteY69" fmla="*/ 184150 h 990600"/>
              <a:gd name="connsiteX70" fmla="*/ 4305300 w 6388100"/>
              <a:gd name="connsiteY70" fmla="*/ 184150 h 990600"/>
              <a:gd name="connsiteX71" fmla="*/ 4305300 w 6388100"/>
              <a:gd name="connsiteY71" fmla="*/ 165100 h 990600"/>
              <a:gd name="connsiteX72" fmla="*/ 4495800 w 6388100"/>
              <a:gd name="connsiteY72" fmla="*/ 165100 h 990600"/>
              <a:gd name="connsiteX73" fmla="*/ 4495800 w 6388100"/>
              <a:gd name="connsiteY73" fmla="*/ 136525 h 990600"/>
              <a:gd name="connsiteX74" fmla="*/ 4648200 w 6388100"/>
              <a:gd name="connsiteY74" fmla="*/ 136525 h 990600"/>
              <a:gd name="connsiteX75" fmla="*/ 4648200 w 6388100"/>
              <a:gd name="connsiteY75" fmla="*/ 136525 h 990600"/>
              <a:gd name="connsiteX76" fmla="*/ 4629150 w 6388100"/>
              <a:gd name="connsiteY76" fmla="*/ 133350 h 990600"/>
              <a:gd name="connsiteX77" fmla="*/ 4746625 w 6388100"/>
              <a:gd name="connsiteY77" fmla="*/ 123825 h 990600"/>
              <a:gd name="connsiteX78" fmla="*/ 4746625 w 6388100"/>
              <a:gd name="connsiteY78" fmla="*/ 92075 h 990600"/>
              <a:gd name="connsiteX79" fmla="*/ 4876800 w 6388100"/>
              <a:gd name="connsiteY79" fmla="*/ 92075 h 990600"/>
              <a:gd name="connsiteX80" fmla="*/ 4876800 w 6388100"/>
              <a:gd name="connsiteY80" fmla="*/ 63500 h 990600"/>
              <a:gd name="connsiteX81" fmla="*/ 5238750 w 6388100"/>
              <a:gd name="connsiteY81" fmla="*/ 63500 h 990600"/>
              <a:gd name="connsiteX82" fmla="*/ 5238750 w 6388100"/>
              <a:gd name="connsiteY82" fmla="*/ 63500 h 990600"/>
              <a:gd name="connsiteX83" fmla="*/ 5238750 w 6388100"/>
              <a:gd name="connsiteY83" fmla="*/ 44450 h 990600"/>
              <a:gd name="connsiteX84" fmla="*/ 5921375 w 6388100"/>
              <a:gd name="connsiteY84" fmla="*/ 44450 h 990600"/>
              <a:gd name="connsiteX85" fmla="*/ 5927725 w 6388100"/>
              <a:gd name="connsiteY85" fmla="*/ 0 h 990600"/>
              <a:gd name="connsiteX86" fmla="*/ 6388100 w 6388100"/>
              <a:gd name="connsiteY86" fmla="*/ 3175 h 990600"/>
              <a:gd name="connsiteX0" fmla="*/ 0 w 6388100"/>
              <a:gd name="connsiteY0" fmla="*/ 990600 h 990600"/>
              <a:gd name="connsiteX1" fmla="*/ 419100 w 6388100"/>
              <a:gd name="connsiteY1" fmla="*/ 990600 h 990600"/>
              <a:gd name="connsiteX2" fmla="*/ 419100 w 6388100"/>
              <a:gd name="connsiteY2" fmla="*/ 958850 h 990600"/>
              <a:gd name="connsiteX3" fmla="*/ 508000 w 6388100"/>
              <a:gd name="connsiteY3" fmla="*/ 958850 h 990600"/>
              <a:gd name="connsiteX4" fmla="*/ 508000 w 6388100"/>
              <a:gd name="connsiteY4" fmla="*/ 923925 h 990600"/>
              <a:gd name="connsiteX5" fmla="*/ 577850 w 6388100"/>
              <a:gd name="connsiteY5" fmla="*/ 923925 h 990600"/>
              <a:gd name="connsiteX6" fmla="*/ 577850 w 6388100"/>
              <a:gd name="connsiteY6" fmla="*/ 895350 h 990600"/>
              <a:gd name="connsiteX7" fmla="*/ 704850 w 6388100"/>
              <a:gd name="connsiteY7" fmla="*/ 895350 h 990600"/>
              <a:gd name="connsiteX8" fmla="*/ 704850 w 6388100"/>
              <a:gd name="connsiteY8" fmla="*/ 866775 h 990600"/>
              <a:gd name="connsiteX9" fmla="*/ 800100 w 6388100"/>
              <a:gd name="connsiteY9" fmla="*/ 866775 h 990600"/>
              <a:gd name="connsiteX10" fmla="*/ 800100 w 6388100"/>
              <a:gd name="connsiteY10" fmla="*/ 838200 h 990600"/>
              <a:gd name="connsiteX11" fmla="*/ 942975 w 6388100"/>
              <a:gd name="connsiteY11" fmla="*/ 838200 h 990600"/>
              <a:gd name="connsiteX12" fmla="*/ 942975 w 6388100"/>
              <a:gd name="connsiteY12" fmla="*/ 819150 h 990600"/>
              <a:gd name="connsiteX13" fmla="*/ 971550 w 6388100"/>
              <a:gd name="connsiteY13" fmla="*/ 822325 h 990600"/>
              <a:gd name="connsiteX14" fmla="*/ 1047750 w 6388100"/>
              <a:gd name="connsiteY14" fmla="*/ 822325 h 990600"/>
              <a:gd name="connsiteX15" fmla="*/ 1047750 w 6388100"/>
              <a:gd name="connsiteY15" fmla="*/ 784225 h 990600"/>
              <a:gd name="connsiteX16" fmla="*/ 1108075 w 6388100"/>
              <a:gd name="connsiteY16" fmla="*/ 784225 h 990600"/>
              <a:gd name="connsiteX17" fmla="*/ 1108075 w 6388100"/>
              <a:gd name="connsiteY17" fmla="*/ 784225 h 990600"/>
              <a:gd name="connsiteX18" fmla="*/ 1108075 w 6388100"/>
              <a:gd name="connsiteY18" fmla="*/ 755650 h 990600"/>
              <a:gd name="connsiteX19" fmla="*/ 1168400 w 6388100"/>
              <a:gd name="connsiteY19" fmla="*/ 755650 h 990600"/>
              <a:gd name="connsiteX20" fmla="*/ 1168400 w 6388100"/>
              <a:gd name="connsiteY20" fmla="*/ 717550 h 990600"/>
              <a:gd name="connsiteX21" fmla="*/ 1212850 w 6388100"/>
              <a:gd name="connsiteY21" fmla="*/ 717550 h 990600"/>
              <a:gd name="connsiteX22" fmla="*/ 1212850 w 6388100"/>
              <a:gd name="connsiteY22" fmla="*/ 679450 h 990600"/>
              <a:gd name="connsiteX23" fmla="*/ 1358900 w 6388100"/>
              <a:gd name="connsiteY23" fmla="*/ 679450 h 990600"/>
              <a:gd name="connsiteX24" fmla="*/ 1358900 w 6388100"/>
              <a:gd name="connsiteY24" fmla="*/ 644525 h 990600"/>
              <a:gd name="connsiteX25" fmla="*/ 1425575 w 6388100"/>
              <a:gd name="connsiteY25" fmla="*/ 644525 h 990600"/>
              <a:gd name="connsiteX26" fmla="*/ 1425575 w 6388100"/>
              <a:gd name="connsiteY26" fmla="*/ 609600 h 990600"/>
              <a:gd name="connsiteX27" fmla="*/ 1619250 w 6388100"/>
              <a:gd name="connsiteY27" fmla="*/ 609600 h 990600"/>
              <a:gd name="connsiteX28" fmla="*/ 1619250 w 6388100"/>
              <a:gd name="connsiteY28" fmla="*/ 577850 h 990600"/>
              <a:gd name="connsiteX29" fmla="*/ 1708150 w 6388100"/>
              <a:gd name="connsiteY29" fmla="*/ 577850 h 990600"/>
              <a:gd name="connsiteX30" fmla="*/ 1708150 w 6388100"/>
              <a:gd name="connsiteY30" fmla="*/ 549275 h 990600"/>
              <a:gd name="connsiteX31" fmla="*/ 1828800 w 6388100"/>
              <a:gd name="connsiteY31" fmla="*/ 549275 h 990600"/>
              <a:gd name="connsiteX32" fmla="*/ 1828800 w 6388100"/>
              <a:gd name="connsiteY32" fmla="*/ 511175 h 990600"/>
              <a:gd name="connsiteX33" fmla="*/ 1930400 w 6388100"/>
              <a:gd name="connsiteY33" fmla="*/ 511175 h 990600"/>
              <a:gd name="connsiteX34" fmla="*/ 1930400 w 6388100"/>
              <a:gd name="connsiteY34" fmla="*/ 479425 h 990600"/>
              <a:gd name="connsiteX35" fmla="*/ 2070100 w 6388100"/>
              <a:gd name="connsiteY35" fmla="*/ 479425 h 990600"/>
              <a:gd name="connsiteX36" fmla="*/ 2070100 w 6388100"/>
              <a:gd name="connsiteY36" fmla="*/ 447675 h 990600"/>
              <a:gd name="connsiteX37" fmla="*/ 2301875 w 6388100"/>
              <a:gd name="connsiteY37" fmla="*/ 447675 h 990600"/>
              <a:gd name="connsiteX38" fmla="*/ 2301875 w 6388100"/>
              <a:gd name="connsiteY38" fmla="*/ 447675 h 990600"/>
              <a:gd name="connsiteX39" fmla="*/ 2301875 w 6388100"/>
              <a:gd name="connsiteY39" fmla="*/ 428625 h 990600"/>
              <a:gd name="connsiteX40" fmla="*/ 2355850 w 6388100"/>
              <a:gd name="connsiteY40" fmla="*/ 428625 h 990600"/>
              <a:gd name="connsiteX41" fmla="*/ 2355850 w 6388100"/>
              <a:gd name="connsiteY41" fmla="*/ 400050 h 990600"/>
              <a:gd name="connsiteX42" fmla="*/ 2489200 w 6388100"/>
              <a:gd name="connsiteY42" fmla="*/ 400050 h 990600"/>
              <a:gd name="connsiteX43" fmla="*/ 2489200 w 6388100"/>
              <a:gd name="connsiteY43" fmla="*/ 400050 h 990600"/>
              <a:gd name="connsiteX44" fmla="*/ 2489200 w 6388100"/>
              <a:gd name="connsiteY44" fmla="*/ 400050 h 990600"/>
              <a:gd name="connsiteX45" fmla="*/ 2489200 w 6388100"/>
              <a:gd name="connsiteY45" fmla="*/ 371475 h 990600"/>
              <a:gd name="connsiteX46" fmla="*/ 2673350 w 6388100"/>
              <a:gd name="connsiteY46" fmla="*/ 371475 h 990600"/>
              <a:gd name="connsiteX47" fmla="*/ 2673350 w 6388100"/>
              <a:gd name="connsiteY47" fmla="*/ 352425 h 990600"/>
              <a:gd name="connsiteX48" fmla="*/ 2835275 w 6388100"/>
              <a:gd name="connsiteY48" fmla="*/ 352425 h 990600"/>
              <a:gd name="connsiteX49" fmla="*/ 2835275 w 6388100"/>
              <a:gd name="connsiteY49" fmla="*/ 352425 h 990600"/>
              <a:gd name="connsiteX50" fmla="*/ 2927350 w 6388100"/>
              <a:gd name="connsiteY50" fmla="*/ 352425 h 990600"/>
              <a:gd name="connsiteX51" fmla="*/ 2927350 w 6388100"/>
              <a:gd name="connsiteY51" fmla="*/ 317500 h 990600"/>
              <a:gd name="connsiteX52" fmla="*/ 3111500 w 6388100"/>
              <a:gd name="connsiteY52" fmla="*/ 317500 h 990600"/>
              <a:gd name="connsiteX53" fmla="*/ 3111500 w 6388100"/>
              <a:gd name="connsiteY53" fmla="*/ 301625 h 990600"/>
              <a:gd name="connsiteX54" fmla="*/ 3248025 w 6388100"/>
              <a:gd name="connsiteY54" fmla="*/ 301625 h 990600"/>
              <a:gd name="connsiteX55" fmla="*/ 3248025 w 6388100"/>
              <a:gd name="connsiteY55" fmla="*/ 301625 h 990600"/>
              <a:gd name="connsiteX56" fmla="*/ 3248025 w 6388100"/>
              <a:gd name="connsiteY56" fmla="*/ 276225 h 990600"/>
              <a:gd name="connsiteX57" fmla="*/ 3470275 w 6388100"/>
              <a:gd name="connsiteY57" fmla="*/ 276225 h 990600"/>
              <a:gd name="connsiteX58" fmla="*/ 3470275 w 6388100"/>
              <a:gd name="connsiteY58" fmla="*/ 276225 h 990600"/>
              <a:gd name="connsiteX59" fmla="*/ 3540125 w 6388100"/>
              <a:gd name="connsiteY59" fmla="*/ 257175 h 990600"/>
              <a:gd name="connsiteX60" fmla="*/ 3641725 w 6388100"/>
              <a:gd name="connsiteY60" fmla="*/ 257175 h 990600"/>
              <a:gd name="connsiteX61" fmla="*/ 3641725 w 6388100"/>
              <a:gd name="connsiteY61" fmla="*/ 238125 h 990600"/>
              <a:gd name="connsiteX62" fmla="*/ 3803650 w 6388100"/>
              <a:gd name="connsiteY62" fmla="*/ 238125 h 990600"/>
              <a:gd name="connsiteX63" fmla="*/ 3803650 w 6388100"/>
              <a:gd name="connsiteY63" fmla="*/ 238125 h 990600"/>
              <a:gd name="connsiteX64" fmla="*/ 3803650 w 6388100"/>
              <a:gd name="connsiteY64" fmla="*/ 209550 h 990600"/>
              <a:gd name="connsiteX65" fmla="*/ 4038600 w 6388100"/>
              <a:gd name="connsiteY65" fmla="*/ 209550 h 990600"/>
              <a:gd name="connsiteX66" fmla="*/ 4038600 w 6388100"/>
              <a:gd name="connsiteY66" fmla="*/ 209550 h 990600"/>
              <a:gd name="connsiteX67" fmla="*/ 4038600 w 6388100"/>
              <a:gd name="connsiteY67" fmla="*/ 184150 h 990600"/>
              <a:gd name="connsiteX68" fmla="*/ 4305300 w 6388100"/>
              <a:gd name="connsiteY68" fmla="*/ 184150 h 990600"/>
              <a:gd name="connsiteX69" fmla="*/ 4305300 w 6388100"/>
              <a:gd name="connsiteY69" fmla="*/ 184150 h 990600"/>
              <a:gd name="connsiteX70" fmla="*/ 4305300 w 6388100"/>
              <a:gd name="connsiteY70" fmla="*/ 184150 h 990600"/>
              <a:gd name="connsiteX71" fmla="*/ 4305300 w 6388100"/>
              <a:gd name="connsiteY71" fmla="*/ 165100 h 990600"/>
              <a:gd name="connsiteX72" fmla="*/ 4495800 w 6388100"/>
              <a:gd name="connsiteY72" fmla="*/ 165100 h 990600"/>
              <a:gd name="connsiteX73" fmla="*/ 4495800 w 6388100"/>
              <a:gd name="connsiteY73" fmla="*/ 136525 h 990600"/>
              <a:gd name="connsiteX74" fmla="*/ 4648200 w 6388100"/>
              <a:gd name="connsiteY74" fmla="*/ 136525 h 990600"/>
              <a:gd name="connsiteX75" fmla="*/ 4629150 w 6388100"/>
              <a:gd name="connsiteY75" fmla="*/ 133350 h 990600"/>
              <a:gd name="connsiteX76" fmla="*/ 4746625 w 6388100"/>
              <a:gd name="connsiteY76" fmla="*/ 123825 h 990600"/>
              <a:gd name="connsiteX77" fmla="*/ 4746625 w 6388100"/>
              <a:gd name="connsiteY77" fmla="*/ 92075 h 990600"/>
              <a:gd name="connsiteX78" fmla="*/ 4876800 w 6388100"/>
              <a:gd name="connsiteY78" fmla="*/ 92075 h 990600"/>
              <a:gd name="connsiteX79" fmla="*/ 4876800 w 6388100"/>
              <a:gd name="connsiteY79" fmla="*/ 63500 h 990600"/>
              <a:gd name="connsiteX80" fmla="*/ 5238750 w 6388100"/>
              <a:gd name="connsiteY80" fmla="*/ 63500 h 990600"/>
              <a:gd name="connsiteX81" fmla="*/ 5238750 w 6388100"/>
              <a:gd name="connsiteY81" fmla="*/ 63500 h 990600"/>
              <a:gd name="connsiteX82" fmla="*/ 5238750 w 6388100"/>
              <a:gd name="connsiteY82" fmla="*/ 44450 h 990600"/>
              <a:gd name="connsiteX83" fmla="*/ 5921375 w 6388100"/>
              <a:gd name="connsiteY83" fmla="*/ 44450 h 990600"/>
              <a:gd name="connsiteX84" fmla="*/ 5927725 w 6388100"/>
              <a:gd name="connsiteY84" fmla="*/ 0 h 990600"/>
              <a:gd name="connsiteX85" fmla="*/ 6388100 w 6388100"/>
              <a:gd name="connsiteY85" fmla="*/ 3175 h 990600"/>
              <a:gd name="connsiteX0" fmla="*/ 0 w 6388100"/>
              <a:gd name="connsiteY0" fmla="*/ 990600 h 990600"/>
              <a:gd name="connsiteX1" fmla="*/ 419100 w 6388100"/>
              <a:gd name="connsiteY1" fmla="*/ 990600 h 990600"/>
              <a:gd name="connsiteX2" fmla="*/ 419100 w 6388100"/>
              <a:gd name="connsiteY2" fmla="*/ 958850 h 990600"/>
              <a:gd name="connsiteX3" fmla="*/ 508000 w 6388100"/>
              <a:gd name="connsiteY3" fmla="*/ 958850 h 990600"/>
              <a:gd name="connsiteX4" fmla="*/ 508000 w 6388100"/>
              <a:gd name="connsiteY4" fmla="*/ 923925 h 990600"/>
              <a:gd name="connsiteX5" fmla="*/ 577850 w 6388100"/>
              <a:gd name="connsiteY5" fmla="*/ 923925 h 990600"/>
              <a:gd name="connsiteX6" fmla="*/ 577850 w 6388100"/>
              <a:gd name="connsiteY6" fmla="*/ 895350 h 990600"/>
              <a:gd name="connsiteX7" fmla="*/ 704850 w 6388100"/>
              <a:gd name="connsiteY7" fmla="*/ 895350 h 990600"/>
              <a:gd name="connsiteX8" fmla="*/ 704850 w 6388100"/>
              <a:gd name="connsiteY8" fmla="*/ 866775 h 990600"/>
              <a:gd name="connsiteX9" fmla="*/ 800100 w 6388100"/>
              <a:gd name="connsiteY9" fmla="*/ 866775 h 990600"/>
              <a:gd name="connsiteX10" fmla="*/ 800100 w 6388100"/>
              <a:gd name="connsiteY10" fmla="*/ 838200 h 990600"/>
              <a:gd name="connsiteX11" fmla="*/ 942975 w 6388100"/>
              <a:gd name="connsiteY11" fmla="*/ 838200 h 990600"/>
              <a:gd name="connsiteX12" fmla="*/ 942975 w 6388100"/>
              <a:gd name="connsiteY12" fmla="*/ 819150 h 990600"/>
              <a:gd name="connsiteX13" fmla="*/ 971550 w 6388100"/>
              <a:gd name="connsiteY13" fmla="*/ 822325 h 990600"/>
              <a:gd name="connsiteX14" fmla="*/ 1047750 w 6388100"/>
              <a:gd name="connsiteY14" fmla="*/ 822325 h 990600"/>
              <a:gd name="connsiteX15" fmla="*/ 1047750 w 6388100"/>
              <a:gd name="connsiteY15" fmla="*/ 784225 h 990600"/>
              <a:gd name="connsiteX16" fmla="*/ 1108075 w 6388100"/>
              <a:gd name="connsiteY16" fmla="*/ 784225 h 990600"/>
              <a:gd name="connsiteX17" fmla="*/ 1108075 w 6388100"/>
              <a:gd name="connsiteY17" fmla="*/ 784225 h 990600"/>
              <a:gd name="connsiteX18" fmla="*/ 1108075 w 6388100"/>
              <a:gd name="connsiteY18" fmla="*/ 755650 h 990600"/>
              <a:gd name="connsiteX19" fmla="*/ 1168400 w 6388100"/>
              <a:gd name="connsiteY19" fmla="*/ 755650 h 990600"/>
              <a:gd name="connsiteX20" fmla="*/ 1168400 w 6388100"/>
              <a:gd name="connsiteY20" fmla="*/ 717550 h 990600"/>
              <a:gd name="connsiteX21" fmla="*/ 1212850 w 6388100"/>
              <a:gd name="connsiteY21" fmla="*/ 717550 h 990600"/>
              <a:gd name="connsiteX22" fmla="*/ 1212850 w 6388100"/>
              <a:gd name="connsiteY22" fmla="*/ 679450 h 990600"/>
              <a:gd name="connsiteX23" fmla="*/ 1358900 w 6388100"/>
              <a:gd name="connsiteY23" fmla="*/ 679450 h 990600"/>
              <a:gd name="connsiteX24" fmla="*/ 1358900 w 6388100"/>
              <a:gd name="connsiteY24" fmla="*/ 644525 h 990600"/>
              <a:gd name="connsiteX25" fmla="*/ 1425575 w 6388100"/>
              <a:gd name="connsiteY25" fmla="*/ 644525 h 990600"/>
              <a:gd name="connsiteX26" fmla="*/ 1425575 w 6388100"/>
              <a:gd name="connsiteY26" fmla="*/ 609600 h 990600"/>
              <a:gd name="connsiteX27" fmla="*/ 1619250 w 6388100"/>
              <a:gd name="connsiteY27" fmla="*/ 609600 h 990600"/>
              <a:gd name="connsiteX28" fmla="*/ 1619250 w 6388100"/>
              <a:gd name="connsiteY28" fmla="*/ 577850 h 990600"/>
              <a:gd name="connsiteX29" fmla="*/ 1708150 w 6388100"/>
              <a:gd name="connsiteY29" fmla="*/ 577850 h 990600"/>
              <a:gd name="connsiteX30" fmla="*/ 1708150 w 6388100"/>
              <a:gd name="connsiteY30" fmla="*/ 549275 h 990600"/>
              <a:gd name="connsiteX31" fmla="*/ 1828800 w 6388100"/>
              <a:gd name="connsiteY31" fmla="*/ 549275 h 990600"/>
              <a:gd name="connsiteX32" fmla="*/ 1828800 w 6388100"/>
              <a:gd name="connsiteY32" fmla="*/ 511175 h 990600"/>
              <a:gd name="connsiteX33" fmla="*/ 1930400 w 6388100"/>
              <a:gd name="connsiteY33" fmla="*/ 511175 h 990600"/>
              <a:gd name="connsiteX34" fmla="*/ 1930400 w 6388100"/>
              <a:gd name="connsiteY34" fmla="*/ 479425 h 990600"/>
              <a:gd name="connsiteX35" fmla="*/ 2070100 w 6388100"/>
              <a:gd name="connsiteY35" fmla="*/ 479425 h 990600"/>
              <a:gd name="connsiteX36" fmla="*/ 2070100 w 6388100"/>
              <a:gd name="connsiteY36" fmla="*/ 447675 h 990600"/>
              <a:gd name="connsiteX37" fmla="*/ 2301875 w 6388100"/>
              <a:gd name="connsiteY37" fmla="*/ 447675 h 990600"/>
              <a:gd name="connsiteX38" fmla="*/ 2301875 w 6388100"/>
              <a:gd name="connsiteY38" fmla="*/ 447675 h 990600"/>
              <a:gd name="connsiteX39" fmla="*/ 2301875 w 6388100"/>
              <a:gd name="connsiteY39" fmla="*/ 428625 h 990600"/>
              <a:gd name="connsiteX40" fmla="*/ 2355850 w 6388100"/>
              <a:gd name="connsiteY40" fmla="*/ 428625 h 990600"/>
              <a:gd name="connsiteX41" fmla="*/ 2355850 w 6388100"/>
              <a:gd name="connsiteY41" fmla="*/ 400050 h 990600"/>
              <a:gd name="connsiteX42" fmla="*/ 2489200 w 6388100"/>
              <a:gd name="connsiteY42" fmla="*/ 400050 h 990600"/>
              <a:gd name="connsiteX43" fmla="*/ 2489200 w 6388100"/>
              <a:gd name="connsiteY43" fmla="*/ 400050 h 990600"/>
              <a:gd name="connsiteX44" fmla="*/ 2489200 w 6388100"/>
              <a:gd name="connsiteY44" fmla="*/ 400050 h 990600"/>
              <a:gd name="connsiteX45" fmla="*/ 2489200 w 6388100"/>
              <a:gd name="connsiteY45" fmla="*/ 371475 h 990600"/>
              <a:gd name="connsiteX46" fmla="*/ 2673350 w 6388100"/>
              <a:gd name="connsiteY46" fmla="*/ 371475 h 990600"/>
              <a:gd name="connsiteX47" fmla="*/ 2673350 w 6388100"/>
              <a:gd name="connsiteY47" fmla="*/ 352425 h 990600"/>
              <a:gd name="connsiteX48" fmla="*/ 2835275 w 6388100"/>
              <a:gd name="connsiteY48" fmla="*/ 352425 h 990600"/>
              <a:gd name="connsiteX49" fmla="*/ 2835275 w 6388100"/>
              <a:gd name="connsiteY49" fmla="*/ 352425 h 990600"/>
              <a:gd name="connsiteX50" fmla="*/ 2927350 w 6388100"/>
              <a:gd name="connsiteY50" fmla="*/ 352425 h 990600"/>
              <a:gd name="connsiteX51" fmla="*/ 2927350 w 6388100"/>
              <a:gd name="connsiteY51" fmla="*/ 317500 h 990600"/>
              <a:gd name="connsiteX52" fmla="*/ 3111500 w 6388100"/>
              <a:gd name="connsiteY52" fmla="*/ 317500 h 990600"/>
              <a:gd name="connsiteX53" fmla="*/ 3111500 w 6388100"/>
              <a:gd name="connsiteY53" fmla="*/ 301625 h 990600"/>
              <a:gd name="connsiteX54" fmla="*/ 3248025 w 6388100"/>
              <a:gd name="connsiteY54" fmla="*/ 301625 h 990600"/>
              <a:gd name="connsiteX55" fmla="*/ 3248025 w 6388100"/>
              <a:gd name="connsiteY55" fmla="*/ 301625 h 990600"/>
              <a:gd name="connsiteX56" fmla="*/ 3248025 w 6388100"/>
              <a:gd name="connsiteY56" fmla="*/ 276225 h 990600"/>
              <a:gd name="connsiteX57" fmla="*/ 3470275 w 6388100"/>
              <a:gd name="connsiteY57" fmla="*/ 276225 h 990600"/>
              <a:gd name="connsiteX58" fmla="*/ 3470275 w 6388100"/>
              <a:gd name="connsiteY58" fmla="*/ 276225 h 990600"/>
              <a:gd name="connsiteX59" fmla="*/ 3540125 w 6388100"/>
              <a:gd name="connsiteY59" fmla="*/ 257175 h 990600"/>
              <a:gd name="connsiteX60" fmla="*/ 3641725 w 6388100"/>
              <a:gd name="connsiteY60" fmla="*/ 257175 h 990600"/>
              <a:gd name="connsiteX61" fmla="*/ 3641725 w 6388100"/>
              <a:gd name="connsiteY61" fmla="*/ 238125 h 990600"/>
              <a:gd name="connsiteX62" fmla="*/ 3803650 w 6388100"/>
              <a:gd name="connsiteY62" fmla="*/ 238125 h 990600"/>
              <a:gd name="connsiteX63" fmla="*/ 3803650 w 6388100"/>
              <a:gd name="connsiteY63" fmla="*/ 238125 h 990600"/>
              <a:gd name="connsiteX64" fmla="*/ 3803650 w 6388100"/>
              <a:gd name="connsiteY64" fmla="*/ 209550 h 990600"/>
              <a:gd name="connsiteX65" fmla="*/ 4038600 w 6388100"/>
              <a:gd name="connsiteY65" fmla="*/ 209550 h 990600"/>
              <a:gd name="connsiteX66" fmla="*/ 4038600 w 6388100"/>
              <a:gd name="connsiteY66" fmla="*/ 209550 h 990600"/>
              <a:gd name="connsiteX67" fmla="*/ 4038600 w 6388100"/>
              <a:gd name="connsiteY67" fmla="*/ 184150 h 990600"/>
              <a:gd name="connsiteX68" fmla="*/ 4305300 w 6388100"/>
              <a:gd name="connsiteY68" fmla="*/ 184150 h 990600"/>
              <a:gd name="connsiteX69" fmla="*/ 4305300 w 6388100"/>
              <a:gd name="connsiteY69" fmla="*/ 184150 h 990600"/>
              <a:gd name="connsiteX70" fmla="*/ 4305300 w 6388100"/>
              <a:gd name="connsiteY70" fmla="*/ 184150 h 990600"/>
              <a:gd name="connsiteX71" fmla="*/ 4305300 w 6388100"/>
              <a:gd name="connsiteY71" fmla="*/ 165100 h 990600"/>
              <a:gd name="connsiteX72" fmla="*/ 4495800 w 6388100"/>
              <a:gd name="connsiteY72" fmla="*/ 165100 h 990600"/>
              <a:gd name="connsiteX73" fmla="*/ 4495800 w 6388100"/>
              <a:gd name="connsiteY73" fmla="*/ 136525 h 990600"/>
              <a:gd name="connsiteX74" fmla="*/ 4648200 w 6388100"/>
              <a:gd name="connsiteY74" fmla="*/ 136525 h 990600"/>
              <a:gd name="connsiteX75" fmla="*/ 4746625 w 6388100"/>
              <a:gd name="connsiteY75" fmla="*/ 123825 h 990600"/>
              <a:gd name="connsiteX76" fmla="*/ 4746625 w 6388100"/>
              <a:gd name="connsiteY76" fmla="*/ 92075 h 990600"/>
              <a:gd name="connsiteX77" fmla="*/ 4876800 w 6388100"/>
              <a:gd name="connsiteY77" fmla="*/ 92075 h 990600"/>
              <a:gd name="connsiteX78" fmla="*/ 4876800 w 6388100"/>
              <a:gd name="connsiteY78" fmla="*/ 63500 h 990600"/>
              <a:gd name="connsiteX79" fmla="*/ 5238750 w 6388100"/>
              <a:gd name="connsiteY79" fmla="*/ 63500 h 990600"/>
              <a:gd name="connsiteX80" fmla="*/ 5238750 w 6388100"/>
              <a:gd name="connsiteY80" fmla="*/ 63500 h 990600"/>
              <a:gd name="connsiteX81" fmla="*/ 5238750 w 6388100"/>
              <a:gd name="connsiteY81" fmla="*/ 44450 h 990600"/>
              <a:gd name="connsiteX82" fmla="*/ 5921375 w 6388100"/>
              <a:gd name="connsiteY82" fmla="*/ 44450 h 990600"/>
              <a:gd name="connsiteX83" fmla="*/ 5927725 w 6388100"/>
              <a:gd name="connsiteY83" fmla="*/ 0 h 990600"/>
              <a:gd name="connsiteX84" fmla="*/ 6388100 w 6388100"/>
              <a:gd name="connsiteY84" fmla="*/ 3175 h 990600"/>
              <a:gd name="connsiteX0" fmla="*/ 0 w 6388100"/>
              <a:gd name="connsiteY0" fmla="*/ 990600 h 990600"/>
              <a:gd name="connsiteX1" fmla="*/ 419100 w 6388100"/>
              <a:gd name="connsiteY1" fmla="*/ 990600 h 990600"/>
              <a:gd name="connsiteX2" fmla="*/ 419100 w 6388100"/>
              <a:gd name="connsiteY2" fmla="*/ 958850 h 990600"/>
              <a:gd name="connsiteX3" fmla="*/ 508000 w 6388100"/>
              <a:gd name="connsiteY3" fmla="*/ 958850 h 990600"/>
              <a:gd name="connsiteX4" fmla="*/ 508000 w 6388100"/>
              <a:gd name="connsiteY4" fmla="*/ 923925 h 990600"/>
              <a:gd name="connsiteX5" fmla="*/ 577850 w 6388100"/>
              <a:gd name="connsiteY5" fmla="*/ 923925 h 990600"/>
              <a:gd name="connsiteX6" fmla="*/ 577850 w 6388100"/>
              <a:gd name="connsiteY6" fmla="*/ 895350 h 990600"/>
              <a:gd name="connsiteX7" fmla="*/ 704850 w 6388100"/>
              <a:gd name="connsiteY7" fmla="*/ 895350 h 990600"/>
              <a:gd name="connsiteX8" fmla="*/ 704850 w 6388100"/>
              <a:gd name="connsiteY8" fmla="*/ 866775 h 990600"/>
              <a:gd name="connsiteX9" fmla="*/ 800100 w 6388100"/>
              <a:gd name="connsiteY9" fmla="*/ 866775 h 990600"/>
              <a:gd name="connsiteX10" fmla="*/ 800100 w 6388100"/>
              <a:gd name="connsiteY10" fmla="*/ 838200 h 990600"/>
              <a:gd name="connsiteX11" fmla="*/ 942975 w 6388100"/>
              <a:gd name="connsiteY11" fmla="*/ 838200 h 990600"/>
              <a:gd name="connsiteX12" fmla="*/ 942975 w 6388100"/>
              <a:gd name="connsiteY12" fmla="*/ 819150 h 990600"/>
              <a:gd name="connsiteX13" fmla="*/ 971550 w 6388100"/>
              <a:gd name="connsiteY13" fmla="*/ 822325 h 990600"/>
              <a:gd name="connsiteX14" fmla="*/ 1047750 w 6388100"/>
              <a:gd name="connsiteY14" fmla="*/ 822325 h 990600"/>
              <a:gd name="connsiteX15" fmla="*/ 1047750 w 6388100"/>
              <a:gd name="connsiteY15" fmla="*/ 784225 h 990600"/>
              <a:gd name="connsiteX16" fmla="*/ 1108075 w 6388100"/>
              <a:gd name="connsiteY16" fmla="*/ 784225 h 990600"/>
              <a:gd name="connsiteX17" fmla="*/ 1108075 w 6388100"/>
              <a:gd name="connsiteY17" fmla="*/ 784225 h 990600"/>
              <a:gd name="connsiteX18" fmla="*/ 1108075 w 6388100"/>
              <a:gd name="connsiteY18" fmla="*/ 755650 h 990600"/>
              <a:gd name="connsiteX19" fmla="*/ 1168400 w 6388100"/>
              <a:gd name="connsiteY19" fmla="*/ 755650 h 990600"/>
              <a:gd name="connsiteX20" fmla="*/ 1168400 w 6388100"/>
              <a:gd name="connsiteY20" fmla="*/ 717550 h 990600"/>
              <a:gd name="connsiteX21" fmla="*/ 1212850 w 6388100"/>
              <a:gd name="connsiteY21" fmla="*/ 717550 h 990600"/>
              <a:gd name="connsiteX22" fmla="*/ 1212850 w 6388100"/>
              <a:gd name="connsiteY22" fmla="*/ 679450 h 990600"/>
              <a:gd name="connsiteX23" fmla="*/ 1358900 w 6388100"/>
              <a:gd name="connsiteY23" fmla="*/ 679450 h 990600"/>
              <a:gd name="connsiteX24" fmla="*/ 1358900 w 6388100"/>
              <a:gd name="connsiteY24" fmla="*/ 644525 h 990600"/>
              <a:gd name="connsiteX25" fmla="*/ 1425575 w 6388100"/>
              <a:gd name="connsiteY25" fmla="*/ 644525 h 990600"/>
              <a:gd name="connsiteX26" fmla="*/ 1425575 w 6388100"/>
              <a:gd name="connsiteY26" fmla="*/ 609600 h 990600"/>
              <a:gd name="connsiteX27" fmla="*/ 1619250 w 6388100"/>
              <a:gd name="connsiteY27" fmla="*/ 609600 h 990600"/>
              <a:gd name="connsiteX28" fmla="*/ 1619250 w 6388100"/>
              <a:gd name="connsiteY28" fmla="*/ 577850 h 990600"/>
              <a:gd name="connsiteX29" fmla="*/ 1708150 w 6388100"/>
              <a:gd name="connsiteY29" fmla="*/ 577850 h 990600"/>
              <a:gd name="connsiteX30" fmla="*/ 1708150 w 6388100"/>
              <a:gd name="connsiteY30" fmla="*/ 549275 h 990600"/>
              <a:gd name="connsiteX31" fmla="*/ 1828800 w 6388100"/>
              <a:gd name="connsiteY31" fmla="*/ 549275 h 990600"/>
              <a:gd name="connsiteX32" fmla="*/ 1828800 w 6388100"/>
              <a:gd name="connsiteY32" fmla="*/ 511175 h 990600"/>
              <a:gd name="connsiteX33" fmla="*/ 1930400 w 6388100"/>
              <a:gd name="connsiteY33" fmla="*/ 511175 h 990600"/>
              <a:gd name="connsiteX34" fmla="*/ 1930400 w 6388100"/>
              <a:gd name="connsiteY34" fmla="*/ 479425 h 990600"/>
              <a:gd name="connsiteX35" fmla="*/ 2070100 w 6388100"/>
              <a:gd name="connsiteY35" fmla="*/ 479425 h 990600"/>
              <a:gd name="connsiteX36" fmla="*/ 2070100 w 6388100"/>
              <a:gd name="connsiteY36" fmla="*/ 447675 h 990600"/>
              <a:gd name="connsiteX37" fmla="*/ 2301875 w 6388100"/>
              <a:gd name="connsiteY37" fmla="*/ 447675 h 990600"/>
              <a:gd name="connsiteX38" fmla="*/ 2301875 w 6388100"/>
              <a:gd name="connsiteY38" fmla="*/ 447675 h 990600"/>
              <a:gd name="connsiteX39" fmla="*/ 2301875 w 6388100"/>
              <a:gd name="connsiteY39" fmla="*/ 428625 h 990600"/>
              <a:gd name="connsiteX40" fmla="*/ 2355850 w 6388100"/>
              <a:gd name="connsiteY40" fmla="*/ 428625 h 990600"/>
              <a:gd name="connsiteX41" fmla="*/ 2355850 w 6388100"/>
              <a:gd name="connsiteY41" fmla="*/ 400050 h 990600"/>
              <a:gd name="connsiteX42" fmla="*/ 2489200 w 6388100"/>
              <a:gd name="connsiteY42" fmla="*/ 400050 h 990600"/>
              <a:gd name="connsiteX43" fmla="*/ 2489200 w 6388100"/>
              <a:gd name="connsiteY43" fmla="*/ 400050 h 990600"/>
              <a:gd name="connsiteX44" fmla="*/ 2489200 w 6388100"/>
              <a:gd name="connsiteY44" fmla="*/ 400050 h 990600"/>
              <a:gd name="connsiteX45" fmla="*/ 2489200 w 6388100"/>
              <a:gd name="connsiteY45" fmla="*/ 371475 h 990600"/>
              <a:gd name="connsiteX46" fmla="*/ 2673350 w 6388100"/>
              <a:gd name="connsiteY46" fmla="*/ 371475 h 990600"/>
              <a:gd name="connsiteX47" fmla="*/ 2673350 w 6388100"/>
              <a:gd name="connsiteY47" fmla="*/ 352425 h 990600"/>
              <a:gd name="connsiteX48" fmla="*/ 2835275 w 6388100"/>
              <a:gd name="connsiteY48" fmla="*/ 352425 h 990600"/>
              <a:gd name="connsiteX49" fmla="*/ 2835275 w 6388100"/>
              <a:gd name="connsiteY49" fmla="*/ 352425 h 990600"/>
              <a:gd name="connsiteX50" fmla="*/ 2927350 w 6388100"/>
              <a:gd name="connsiteY50" fmla="*/ 352425 h 990600"/>
              <a:gd name="connsiteX51" fmla="*/ 2927350 w 6388100"/>
              <a:gd name="connsiteY51" fmla="*/ 317500 h 990600"/>
              <a:gd name="connsiteX52" fmla="*/ 3111500 w 6388100"/>
              <a:gd name="connsiteY52" fmla="*/ 317500 h 990600"/>
              <a:gd name="connsiteX53" fmla="*/ 3111500 w 6388100"/>
              <a:gd name="connsiteY53" fmla="*/ 301625 h 990600"/>
              <a:gd name="connsiteX54" fmla="*/ 3248025 w 6388100"/>
              <a:gd name="connsiteY54" fmla="*/ 301625 h 990600"/>
              <a:gd name="connsiteX55" fmla="*/ 3248025 w 6388100"/>
              <a:gd name="connsiteY55" fmla="*/ 301625 h 990600"/>
              <a:gd name="connsiteX56" fmla="*/ 3248025 w 6388100"/>
              <a:gd name="connsiteY56" fmla="*/ 276225 h 990600"/>
              <a:gd name="connsiteX57" fmla="*/ 3470275 w 6388100"/>
              <a:gd name="connsiteY57" fmla="*/ 276225 h 990600"/>
              <a:gd name="connsiteX58" fmla="*/ 3470275 w 6388100"/>
              <a:gd name="connsiteY58" fmla="*/ 276225 h 990600"/>
              <a:gd name="connsiteX59" fmla="*/ 3540125 w 6388100"/>
              <a:gd name="connsiteY59" fmla="*/ 257175 h 990600"/>
              <a:gd name="connsiteX60" fmla="*/ 3641725 w 6388100"/>
              <a:gd name="connsiteY60" fmla="*/ 257175 h 990600"/>
              <a:gd name="connsiteX61" fmla="*/ 3641725 w 6388100"/>
              <a:gd name="connsiteY61" fmla="*/ 238125 h 990600"/>
              <a:gd name="connsiteX62" fmla="*/ 3803650 w 6388100"/>
              <a:gd name="connsiteY62" fmla="*/ 238125 h 990600"/>
              <a:gd name="connsiteX63" fmla="*/ 3803650 w 6388100"/>
              <a:gd name="connsiteY63" fmla="*/ 238125 h 990600"/>
              <a:gd name="connsiteX64" fmla="*/ 3803650 w 6388100"/>
              <a:gd name="connsiteY64" fmla="*/ 209550 h 990600"/>
              <a:gd name="connsiteX65" fmla="*/ 4038600 w 6388100"/>
              <a:gd name="connsiteY65" fmla="*/ 209550 h 990600"/>
              <a:gd name="connsiteX66" fmla="*/ 4038600 w 6388100"/>
              <a:gd name="connsiteY66" fmla="*/ 209550 h 990600"/>
              <a:gd name="connsiteX67" fmla="*/ 4038600 w 6388100"/>
              <a:gd name="connsiteY67" fmla="*/ 184150 h 990600"/>
              <a:gd name="connsiteX68" fmla="*/ 4305300 w 6388100"/>
              <a:gd name="connsiteY68" fmla="*/ 184150 h 990600"/>
              <a:gd name="connsiteX69" fmla="*/ 4305300 w 6388100"/>
              <a:gd name="connsiteY69" fmla="*/ 184150 h 990600"/>
              <a:gd name="connsiteX70" fmla="*/ 4305300 w 6388100"/>
              <a:gd name="connsiteY70" fmla="*/ 184150 h 990600"/>
              <a:gd name="connsiteX71" fmla="*/ 4305300 w 6388100"/>
              <a:gd name="connsiteY71" fmla="*/ 165100 h 990600"/>
              <a:gd name="connsiteX72" fmla="*/ 4495800 w 6388100"/>
              <a:gd name="connsiteY72" fmla="*/ 165100 h 990600"/>
              <a:gd name="connsiteX73" fmla="*/ 4495800 w 6388100"/>
              <a:gd name="connsiteY73" fmla="*/ 136525 h 990600"/>
              <a:gd name="connsiteX74" fmla="*/ 4632325 w 6388100"/>
              <a:gd name="connsiteY74" fmla="*/ 130175 h 990600"/>
              <a:gd name="connsiteX75" fmla="*/ 4746625 w 6388100"/>
              <a:gd name="connsiteY75" fmla="*/ 123825 h 990600"/>
              <a:gd name="connsiteX76" fmla="*/ 4746625 w 6388100"/>
              <a:gd name="connsiteY76" fmla="*/ 92075 h 990600"/>
              <a:gd name="connsiteX77" fmla="*/ 4876800 w 6388100"/>
              <a:gd name="connsiteY77" fmla="*/ 92075 h 990600"/>
              <a:gd name="connsiteX78" fmla="*/ 4876800 w 6388100"/>
              <a:gd name="connsiteY78" fmla="*/ 63500 h 990600"/>
              <a:gd name="connsiteX79" fmla="*/ 5238750 w 6388100"/>
              <a:gd name="connsiteY79" fmla="*/ 63500 h 990600"/>
              <a:gd name="connsiteX80" fmla="*/ 5238750 w 6388100"/>
              <a:gd name="connsiteY80" fmla="*/ 63500 h 990600"/>
              <a:gd name="connsiteX81" fmla="*/ 5238750 w 6388100"/>
              <a:gd name="connsiteY81" fmla="*/ 44450 h 990600"/>
              <a:gd name="connsiteX82" fmla="*/ 5921375 w 6388100"/>
              <a:gd name="connsiteY82" fmla="*/ 44450 h 990600"/>
              <a:gd name="connsiteX83" fmla="*/ 5927725 w 6388100"/>
              <a:gd name="connsiteY83" fmla="*/ 0 h 990600"/>
              <a:gd name="connsiteX84" fmla="*/ 6388100 w 6388100"/>
              <a:gd name="connsiteY84" fmla="*/ 3175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388100" h="990600">
                <a:moveTo>
                  <a:pt x="0" y="990600"/>
                </a:moveTo>
                <a:lnTo>
                  <a:pt x="419100" y="990600"/>
                </a:lnTo>
                <a:lnTo>
                  <a:pt x="419100" y="958850"/>
                </a:lnTo>
                <a:lnTo>
                  <a:pt x="508000" y="958850"/>
                </a:lnTo>
                <a:lnTo>
                  <a:pt x="508000" y="923925"/>
                </a:lnTo>
                <a:lnTo>
                  <a:pt x="577850" y="923925"/>
                </a:lnTo>
                <a:lnTo>
                  <a:pt x="577850" y="895350"/>
                </a:lnTo>
                <a:lnTo>
                  <a:pt x="704850" y="895350"/>
                </a:lnTo>
                <a:lnTo>
                  <a:pt x="704850" y="866775"/>
                </a:lnTo>
                <a:lnTo>
                  <a:pt x="800100" y="866775"/>
                </a:lnTo>
                <a:lnTo>
                  <a:pt x="800100" y="838200"/>
                </a:lnTo>
                <a:lnTo>
                  <a:pt x="942975" y="838200"/>
                </a:lnTo>
                <a:lnTo>
                  <a:pt x="942975" y="819150"/>
                </a:lnTo>
                <a:lnTo>
                  <a:pt x="971550" y="822325"/>
                </a:lnTo>
                <a:lnTo>
                  <a:pt x="1047750" y="822325"/>
                </a:lnTo>
                <a:lnTo>
                  <a:pt x="1047750" y="784225"/>
                </a:lnTo>
                <a:lnTo>
                  <a:pt x="1108075" y="784225"/>
                </a:lnTo>
                <a:lnTo>
                  <a:pt x="1108075" y="784225"/>
                </a:lnTo>
                <a:lnTo>
                  <a:pt x="1108075" y="755650"/>
                </a:lnTo>
                <a:lnTo>
                  <a:pt x="1168400" y="755650"/>
                </a:lnTo>
                <a:lnTo>
                  <a:pt x="1168400" y="717550"/>
                </a:lnTo>
                <a:lnTo>
                  <a:pt x="1212850" y="717550"/>
                </a:lnTo>
                <a:lnTo>
                  <a:pt x="1212850" y="679450"/>
                </a:lnTo>
                <a:lnTo>
                  <a:pt x="1358900" y="679450"/>
                </a:lnTo>
                <a:lnTo>
                  <a:pt x="1358900" y="644525"/>
                </a:lnTo>
                <a:lnTo>
                  <a:pt x="1425575" y="644525"/>
                </a:lnTo>
                <a:lnTo>
                  <a:pt x="1425575" y="609600"/>
                </a:lnTo>
                <a:lnTo>
                  <a:pt x="1619250" y="609600"/>
                </a:lnTo>
                <a:lnTo>
                  <a:pt x="1619250" y="577850"/>
                </a:lnTo>
                <a:lnTo>
                  <a:pt x="1708150" y="577850"/>
                </a:lnTo>
                <a:lnTo>
                  <a:pt x="1708150" y="549275"/>
                </a:lnTo>
                <a:lnTo>
                  <a:pt x="1828800" y="549275"/>
                </a:lnTo>
                <a:lnTo>
                  <a:pt x="1828800" y="511175"/>
                </a:lnTo>
                <a:lnTo>
                  <a:pt x="1930400" y="511175"/>
                </a:lnTo>
                <a:lnTo>
                  <a:pt x="1930400" y="479425"/>
                </a:lnTo>
                <a:lnTo>
                  <a:pt x="2070100" y="479425"/>
                </a:lnTo>
                <a:lnTo>
                  <a:pt x="2070100" y="447675"/>
                </a:lnTo>
                <a:lnTo>
                  <a:pt x="2301875" y="447675"/>
                </a:lnTo>
                <a:lnTo>
                  <a:pt x="2301875" y="447675"/>
                </a:lnTo>
                <a:lnTo>
                  <a:pt x="2301875" y="428625"/>
                </a:lnTo>
                <a:lnTo>
                  <a:pt x="2355850" y="428625"/>
                </a:lnTo>
                <a:lnTo>
                  <a:pt x="2355850" y="400050"/>
                </a:lnTo>
                <a:lnTo>
                  <a:pt x="2489200" y="400050"/>
                </a:lnTo>
                <a:lnTo>
                  <a:pt x="2489200" y="400050"/>
                </a:lnTo>
                <a:lnTo>
                  <a:pt x="2489200" y="400050"/>
                </a:lnTo>
                <a:lnTo>
                  <a:pt x="2489200" y="371475"/>
                </a:lnTo>
                <a:lnTo>
                  <a:pt x="2673350" y="371475"/>
                </a:lnTo>
                <a:lnTo>
                  <a:pt x="2673350" y="352425"/>
                </a:lnTo>
                <a:lnTo>
                  <a:pt x="2835275" y="352425"/>
                </a:lnTo>
                <a:lnTo>
                  <a:pt x="2835275" y="352425"/>
                </a:lnTo>
                <a:lnTo>
                  <a:pt x="2927350" y="352425"/>
                </a:lnTo>
                <a:lnTo>
                  <a:pt x="2927350" y="317500"/>
                </a:lnTo>
                <a:lnTo>
                  <a:pt x="3111500" y="317500"/>
                </a:lnTo>
                <a:lnTo>
                  <a:pt x="3111500" y="301625"/>
                </a:lnTo>
                <a:lnTo>
                  <a:pt x="3248025" y="301625"/>
                </a:lnTo>
                <a:lnTo>
                  <a:pt x="3248025" y="301625"/>
                </a:lnTo>
                <a:lnTo>
                  <a:pt x="3248025" y="276225"/>
                </a:lnTo>
                <a:lnTo>
                  <a:pt x="3470275" y="276225"/>
                </a:lnTo>
                <a:lnTo>
                  <a:pt x="3470275" y="276225"/>
                </a:lnTo>
                <a:lnTo>
                  <a:pt x="3540125" y="257175"/>
                </a:lnTo>
                <a:lnTo>
                  <a:pt x="3641725" y="257175"/>
                </a:lnTo>
                <a:lnTo>
                  <a:pt x="3641725" y="238125"/>
                </a:lnTo>
                <a:lnTo>
                  <a:pt x="3803650" y="238125"/>
                </a:lnTo>
                <a:lnTo>
                  <a:pt x="3803650" y="238125"/>
                </a:lnTo>
                <a:lnTo>
                  <a:pt x="3803650" y="209550"/>
                </a:lnTo>
                <a:lnTo>
                  <a:pt x="4038600" y="209550"/>
                </a:lnTo>
                <a:lnTo>
                  <a:pt x="4038600" y="209550"/>
                </a:lnTo>
                <a:lnTo>
                  <a:pt x="4038600" y="184150"/>
                </a:lnTo>
                <a:lnTo>
                  <a:pt x="4305300" y="184150"/>
                </a:lnTo>
                <a:lnTo>
                  <a:pt x="4305300" y="184150"/>
                </a:lnTo>
                <a:lnTo>
                  <a:pt x="4305300" y="184150"/>
                </a:lnTo>
                <a:lnTo>
                  <a:pt x="4305300" y="165100"/>
                </a:lnTo>
                <a:lnTo>
                  <a:pt x="4495800" y="165100"/>
                </a:lnTo>
                <a:lnTo>
                  <a:pt x="4495800" y="136525"/>
                </a:lnTo>
                <a:lnTo>
                  <a:pt x="4632325" y="130175"/>
                </a:lnTo>
                <a:lnTo>
                  <a:pt x="4746625" y="123825"/>
                </a:lnTo>
                <a:lnTo>
                  <a:pt x="4746625" y="92075"/>
                </a:lnTo>
                <a:lnTo>
                  <a:pt x="4876800" y="92075"/>
                </a:lnTo>
                <a:lnTo>
                  <a:pt x="4876800" y="63500"/>
                </a:lnTo>
                <a:lnTo>
                  <a:pt x="5238750" y="63500"/>
                </a:lnTo>
                <a:lnTo>
                  <a:pt x="5238750" y="63500"/>
                </a:lnTo>
                <a:lnTo>
                  <a:pt x="5238750" y="44450"/>
                </a:lnTo>
                <a:lnTo>
                  <a:pt x="5921375" y="44450"/>
                </a:lnTo>
                <a:lnTo>
                  <a:pt x="5927725" y="0"/>
                </a:lnTo>
                <a:lnTo>
                  <a:pt x="6388100" y="317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12" name="Group 11">
            <a:extLst>
              <a:ext uri="{FF2B5EF4-FFF2-40B4-BE49-F238E27FC236}">
                <a16:creationId xmlns:a16="http://schemas.microsoft.com/office/drawing/2014/main" id="{AF8F904B-8313-4134-B7FD-909748864A5E}"/>
              </a:ext>
            </a:extLst>
          </p:cNvPr>
          <p:cNvGrpSpPr/>
          <p:nvPr/>
        </p:nvGrpSpPr>
        <p:grpSpPr>
          <a:xfrm>
            <a:off x="1957734" y="1499009"/>
            <a:ext cx="7479942" cy="4144623"/>
            <a:chOff x="1957734" y="1499009"/>
            <a:chExt cx="7479942" cy="4144623"/>
          </a:xfrm>
        </p:grpSpPr>
        <p:grpSp>
          <p:nvGrpSpPr>
            <p:cNvPr id="13" name="Group 12">
              <a:extLst>
                <a:ext uri="{FF2B5EF4-FFF2-40B4-BE49-F238E27FC236}">
                  <a16:creationId xmlns:a16="http://schemas.microsoft.com/office/drawing/2014/main" id="{FB8F2437-F059-453E-8E85-B760A2CFB2D9}"/>
                </a:ext>
              </a:extLst>
            </p:cNvPr>
            <p:cNvGrpSpPr/>
            <p:nvPr/>
          </p:nvGrpSpPr>
          <p:grpSpPr>
            <a:xfrm>
              <a:off x="1957734" y="1499009"/>
              <a:ext cx="7479942" cy="4144623"/>
              <a:chOff x="1957734" y="1499009"/>
              <a:chExt cx="7479942" cy="4144623"/>
            </a:xfrm>
          </p:grpSpPr>
          <p:grpSp>
            <p:nvGrpSpPr>
              <p:cNvPr id="15" name="Group 14">
                <a:extLst>
                  <a:ext uri="{FF2B5EF4-FFF2-40B4-BE49-F238E27FC236}">
                    <a16:creationId xmlns:a16="http://schemas.microsoft.com/office/drawing/2014/main" id="{DD833B9E-5711-4112-9DFB-29384E16A03A}"/>
                  </a:ext>
                </a:extLst>
              </p:cNvPr>
              <p:cNvGrpSpPr/>
              <p:nvPr/>
            </p:nvGrpSpPr>
            <p:grpSpPr>
              <a:xfrm>
                <a:off x="2804036" y="5024553"/>
                <a:ext cx="6526483" cy="276999"/>
                <a:chOff x="1037949" y="3957662"/>
                <a:chExt cx="3816727" cy="382147"/>
              </a:xfrm>
            </p:grpSpPr>
            <p:sp>
              <p:nvSpPr>
                <p:cNvPr id="39" name="TextBox 38">
                  <a:extLst>
                    <a:ext uri="{FF2B5EF4-FFF2-40B4-BE49-F238E27FC236}">
                      <a16:creationId xmlns:a16="http://schemas.microsoft.com/office/drawing/2014/main" id="{CE2888E0-0B76-4C99-8CC3-A7B64274FE32}"/>
                    </a:ext>
                  </a:extLst>
                </p:cNvPr>
                <p:cNvSpPr txBox="1"/>
                <p:nvPr/>
              </p:nvSpPr>
              <p:spPr bwMode="auto">
                <a:xfrm>
                  <a:off x="1037949"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0" name="TextBox 39">
                  <a:extLst>
                    <a:ext uri="{FF2B5EF4-FFF2-40B4-BE49-F238E27FC236}">
                      <a16:creationId xmlns:a16="http://schemas.microsoft.com/office/drawing/2014/main" id="{4BD901C6-FBD0-4493-8FE3-3547459486A6}"/>
                    </a:ext>
                  </a:extLst>
                </p:cNvPr>
                <p:cNvSpPr txBox="1"/>
                <p:nvPr/>
              </p:nvSpPr>
              <p:spPr bwMode="auto">
                <a:xfrm>
                  <a:off x="1787608"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1" name="TextBox 40">
                  <a:extLst>
                    <a:ext uri="{FF2B5EF4-FFF2-40B4-BE49-F238E27FC236}">
                      <a16:creationId xmlns:a16="http://schemas.microsoft.com/office/drawing/2014/main" id="{931E19ED-C6CF-40B3-935A-4FD30BCAEF42}"/>
                    </a:ext>
                  </a:extLst>
                </p:cNvPr>
                <p:cNvSpPr txBox="1"/>
                <p:nvPr/>
              </p:nvSpPr>
              <p:spPr bwMode="auto">
                <a:xfrm>
                  <a:off x="2537267"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2" name="TextBox 41">
                  <a:extLst>
                    <a:ext uri="{FF2B5EF4-FFF2-40B4-BE49-F238E27FC236}">
                      <a16:creationId xmlns:a16="http://schemas.microsoft.com/office/drawing/2014/main" id="{DEBC3CF1-92D2-4F82-888E-9E660B607846}"/>
                    </a:ext>
                  </a:extLst>
                </p:cNvPr>
                <p:cNvSpPr txBox="1"/>
                <p:nvPr/>
              </p:nvSpPr>
              <p:spPr bwMode="auto">
                <a:xfrm>
                  <a:off x="3286925"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3" name="TextBox 42">
                  <a:extLst>
                    <a:ext uri="{FF2B5EF4-FFF2-40B4-BE49-F238E27FC236}">
                      <a16:creationId xmlns:a16="http://schemas.microsoft.com/office/drawing/2014/main" id="{920FBE56-C730-44FA-9780-138DCE3ADFE0}"/>
                    </a:ext>
                  </a:extLst>
                </p:cNvPr>
                <p:cNvSpPr txBox="1"/>
                <p:nvPr/>
              </p:nvSpPr>
              <p:spPr bwMode="auto">
                <a:xfrm>
                  <a:off x="4036584"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4" name="TextBox 43">
                  <a:extLst>
                    <a:ext uri="{FF2B5EF4-FFF2-40B4-BE49-F238E27FC236}">
                      <a16:creationId xmlns:a16="http://schemas.microsoft.com/office/drawing/2014/main" id="{43F19450-B5B8-4791-B8E9-08625FA2F039}"/>
                    </a:ext>
                  </a:extLst>
                </p:cNvPr>
                <p:cNvSpPr txBox="1"/>
                <p:nvPr/>
              </p:nvSpPr>
              <p:spPr bwMode="auto">
                <a:xfrm>
                  <a:off x="4786242"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grpSp>
            <p:nvGrpSpPr>
              <p:cNvPr id="16" name="Group 15">
                <a:extLst>
                  <a:ext uri="{FF2B5EF4-FFF2-40B4-BE49-F238E27FC236}">
                    <a16:creationId xmlns:a16="http://schemas.microsoft.com/office/drawing/2014/main" id="{CCF9ACC0-A0A3-409C-A72B-D9D8FFA84689}"/>
                  </a:ext>
                </a:extLst>
              </p:cNvPr>
              <p:cNvGrpSpPr/>
              <p:nvPr/>
            </p:nvGrpSpPr>
            <p:grpSpPr>
              <a:xfrm>
                <a:off x="2420666" y="1499009"/>
                <a:ext cx="291748" cy="3559413"/>
                <a:chOff x="4069700" y="-682861"/>
                <a:chExt cx="289051" cy="1731812"/>
              </a:xfrm>
            </p:grpSpPr>
            <p:sp>
              <p:nvSpPr>
                <p:cNvPr id="33" name="TextBox 32">
                  <a:extLst>
                    <a:ext uri="{FF2B5EF4-FFF2-40B4-BE49-F238E27FC236}">
                      <a16:creationId xmlns:a16="http://schemas.microsoft.com/office/drawing/2014/main" id="{455B5E4D-2B17-4E48-B22D-D84240F43E52}"/>
                    </a:ext>
                  </a:extLst>
                </p:cNvPr>
                <p:cNvSpPr txBox="1"/>
                <p:nvPr/>
              </p:nvSpPr>
              <p:spPr bwMode="auto">
                <a:xfrm>
                  <a:off x="4069700" y="-682861"/>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4" name="TextBox 33">
                  <a:extLst>
                    <a:ext uri="{FF2B5EF4-FFF2-40B4-BE49-F238E27FC236}">
                      <a16:creationId xmlns:a16="http://schemas.microsoft.com/office/drawing/2014/main" id="{B61AB926-C4CF-4DA6-8810-85B869B28CA7}"/>
                    </a:ext>
                  </a:extLst>
                </p:cNvPr>
                <p:cNvSpPr txBox="1"/>
                <p:nvPr/>
              </p:nvSpPr>
              <p:spPr bwMode="auto">
                <a:xfrm>
                  <a:off x="4069700" y="-363453"/>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35" name="TextBox 34">
                  <a:extLst>
                    <a:ext uri="{FF2B5EF4-FFF2-40B4-BE49-F238E27FC236}">
                      <a16:creationId xmlns:a16="http://schemas.microsoft.com/office/drawing/2014/main" id="{62943647-A2E0-4CB5-A04D-6C4CDF28F368}"/>
                    </a:ext>
                  </a:extLst>
                </p:cNvPr>
                <p:cNvSpPr txBox="1"/>
                <p:nvPr/>
              </p:nvSpPr>
              <p:spPr bwMode="auto">
                <a:xfrm>
                  <a:off x="4069700" y="-44045"/>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36" name="TextBox 35">
                  <a:extLst>
                    <a:ext uri="{FF2B5EF4-FFF2-40B4-BE49-F238E27FC236}">
                      <a16:creationId xmlns:a16="http://schemas.microsoft.com/office/drawing/2014/main" id="{1CF552E7-CF2E-49A0-A2B2-C8ED2DA509B4}"/>
                    </a:ext>
                  </a:extLst>
                </p:cNvPr>
                <p:cNvSpPr txBox="1"/>
                <p:nvPr/>
              </p:nvSpPr>
              <p:spPr bwMode="auto">
                <a:xfrm>
                  <a:off x="4069700" y="275363"/>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37" name="TextBox 36">
                  <a:extLst>
                    <a:ext uri="{FF2B5EF4-FFF2-40B4-BE49-F238E27FC236}">
                      <a16:creationId xmlns:a16="http://schemas.microsoft.com/office/drawing/2014/main" id="{B9420B07-B9C6-4914-AD02-6EC4049FA8F1}"/>
                    </a:ext>
                  </a:extLst>
                </p:cNvPr>
                <p:cNvSpPr txBox="1"/>
                <p:nvPr/>
              </p:nvSpPr>
              <p:spPr bwMode="auto">
                <a:xfrm>
                  <a:off x="4069700" y="594771"/>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8" name="TextBox 37">
                  <a:extLst>
                    <a:ext uri="{FF2B5EF4-FFF2-40B4-BE49-F238E27FC236}">
                      <a16:creationId xmlns:a16="http://schemas.microsoft.com/office/drawing/2014/main" id="{11E2B39E-DF08-4F08-9D11-B0690B0E47CB}"/>
                    </a:ext>
                  </a:extLst>
                </p:cNvPr>
                <p:cNvSpPr txBox="1"/>
                <p:nvPr/>
              </p:nvSpPr>
              <p:spPr bwMode="auto">
                <a:xfrm>
                  <a:off x="4242813" y="914179"/>
                  <a:ext cx="115938"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17" name="TextBox 16">
                <a:extLst>
                  <a:ext uri="{FF2B5EF4-FFF2-40B4-BE49-F238E27FC236}">
                    <a16:creationId xmlns:a16="http://schemas.microsoft.com/office/drawing/2014/main" id="{7CDE8EEB-4F35-4DC8-AA26-31B0BAFBE589}"/>
                  </a:ext>
                </a:extLst>
              </p:cNvPr>
              <p:cNvSpPr txBox="1"/>
              <p:nvPr/>
            </p:nvSpPr>
            <p:spPr bwMode="auto">
              <a:xfrm rot="16200000">
                <a:off x="505514" y="3058929"/>
                <a:ext cx="33045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Probability</a:t>
                </a:r>
              </a:p>
            </p:txBody>
          </p:sp>
          <p:sp>
            <p:nvSpPr>
              <p:cNvPr id="18" name="TextBox 17">
                <a:extLst>
                  <a:ext uri="{FF2B5EF4-FFF2-40B4-BE49-F238E27FC236}">
                    <a16:creationId xmlns:a16="http://schemas.microsoft.com/office/drawing/2014/main" id="{EE99DBDB-7F04-40B8-8DF0-B5BEE5F5F370}"/>
                  </a:ext>
                </a:extLst>
              </p:cNvPr>
              <p:cNvSpPr txBox="1"/>
              <p:nvPr/>
            </p:nvSpPr>
            <p:spPr bwMode="auto">
              <a:xfrm>
                <a:off x="2845046" y="5243522"/>
                <a:ext cx="6479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Yrs Since Randomization</a:t>
                </a:r>
              </a:p>
            </p:txBody>
          </p:sp>
          <p:grpSp>
            <p:nvGrpSpPr>
              <p:cNvPr id="19" name="Group 18">
                <a:extLst>
                  <a:ext uri="{FF2B5EF4-FFF2-40B4-BE49-F238E27FC236}">
                    <a16:creationId xmlns:a16="http://schemas.microsoft.com/office/drawing/2014/main" id="{CC23BAD3-A0D1-40D3-B573-E744F51EDF15}"/>
                  </a:ext>
                </a:extLst>
              </p:cNvPr>
              <p:cNvGrpSpPr/>
              <p:nvPr/>
            </p:nvGrpSpPr>
            <p:grpSpPr>
              <a:xfrm>
                <a:off x="2771956" y="1621428"/>
                <a:ext cx="83064" cy="2632794"/>
                <a:chOff x="990095" y="1527823"/>
                <a:chExt cx="82296" cy="1957432"/>
              </a:xfrm>
            </p:grpSpPr>
            <p:cxnSp>
              <p:nvCxnSpPr>
                <p:cNvPr id="28" name="Straight Connector 27">
                  <a:extLst>
                    <a:ext uri="{FF2B5EF4-FFF2-40B4-BE49-F238E27FC236}">
                      <a16:creationId xmlns:a16="http://schemas.microsoft.com/office/drawing/2014/main" id="{B99334D5-BCF1-436A-85AA-C80304EEDD82}"/>
                    </a:ext>
                  </a:extLst>
                </p:cNvPr>
                <p:cNvCxnSpPr>
                  <a:cxnSpLocks/>
                </p:cNvCxnSpPr>
                <p:nvPr/>
              </p:nvCxnSpPr>
              <p:spPr bwMode="auto">
                <a:xfrm>
                  <a:off x="990095" y="1527823"/>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8688C28-DE0A-4ADD-86DF-3BB1E3BEC333}"/>
                    </a:ext>
                  </a:extLst>
                </p:cNvPr>
                <p:cNvCxnSpPr>
                  <a:cxnSpLocks/>
                </p:cNvCxnSpPr>
                <p:nvPr/>
              </p:nvCxnSpPr>
              <p:spPr bwMode="auto">
                <a:xfrm>
                  <a:off x="990095" y="2017181"/>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D213CA6-F372-42FF-8AEE-B0CCE3D8AF01}"/>
                    </a:ext>
                  </a:extLst>
                </p:cNvPr>
                <p:cNvCxnSpPr>
                  <a:cxnSpLocks/>
                </p:cNvCxnSpPr>
                <p:nvPr/>
              </p:nvCxnSpPr>
              <p:spPr bwMode="auto">
                <a:xfrm>
                  <a:off x="990095" y="250653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BB165C1-137E-4D67-9619-5CD1102A76C3}"/>
                    </a:ext>
                  </a:extLst>
                </p:cNvPr>
                <p:cNvCxnSpPr>
                  <a:cxnSpLocks/>
                </p:cNvCxnSpPr>
                <p:nvPr/>
              </p:nvCxnSpPr>
              <p:spPr bwMode="auto">
                <a:xfrm>
                  <a:off x="990095" y="2995897"/>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A9CFFAE-B12A-4A3D-BC95-3204EB0C498E}"/>
                    </a:ext>
                  </a:extLst>
                </p:cNvPr>
                <p:cNvCxnSpPr>
                  <a:cxnSpLocks/>
                </p:cNvCxnSpPr>
                <p:nvPr/>
              </p:nvCxnSpPr>
              <p:spPr bwMode="auto">
                <a:xfrm>
                  <a:off x="990095" y="3485255"/>
                  <a:ext cx="822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EFAF9083-C172-4C11-A740-88BF175A5244}"/>
                  </a:ext>
                </a:extLst>
              </p:cNvPr>
              <p:cNvGrpSpPr/>
              <p:nvPr/>
            </p:nvGrpSpPr>
            <p:grpSpPr>
              <a:xfrm>
                <a:off x="4148037" y="4920598"/>
                <a:ext cx="5122742" cy="84171"/>
                <a:chOff x="4148037" y="4920598"/>
                <a:chExt cx="5122742" cy="84171"/>
              </a:xfrm>
            </p:grpSpPr>
            <p:cxnSp>
              <p:nvCxnSpPr>
                <p:cNvPr id="23" name="Straight Connector 22">
                  <a:extLst>
                    <a:ext uri="{FF2B5EF4-FFF2-40B4-BE49-F238E27FC236}">
                      <a16:creationId xmlns:a16="http://schemas.microsoft.com/office/drawing/2014/main" id="{FDE63FA3-9DDD-46DF-ABEE-AA6B768B5DB0}"/>
                    </a:ext>
                  </a:extLst>
                </p:cNvPr>
                <p:cNvCxnSpPr>
                  <a:cxnSpLocks/>
                </p:cNvCxnSpPr>
                <p:nvPr/>
              </p:nvCxnSpPr>
              <p:spPr bwMode="auto">
                <a:xfrm rot="5400000">
                  <a:off x="9228693"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4511BB0-B644-4FDE-98B2-B5FE527DDC52}"/>
                    </a:ext>
                  </a:extLst>
                </p:cNvPr>
                <p:cNvCxnSpPr>
                  <a:cxnSpLocks/>
                </p:cNvCxnSpPr>
                <p:nvPr/>
              </p:nvCxnSpPr>
              <p:spPr bwMode="auto">
                <a:xfrm rot="5400000">
                  <a:off x="7948009"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D97DDA7-EACA-475D-816B-DC6967D82182}"/>
                    </a:ext>
                  </a:extLst>
                </p:cNvPr>
                <p:cNvCxnSpPr>
                  <a:cxnSpLocks/>
                </p:cNvCxnSpPr>
                <p:nvPr/>
              </p:nvCxnSpPr>
              <p:spPr bwMode="auto">
                <a:xfrm rot="5400000">
                  <a:off x="6667323"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D061F08-31F7-4FE2-BB0C-E3A9B1FEDEA0}"/>
                    </a:ext>
                  </a:extLst>
                </p:cNvPr>
                <p:cNvCxnSpPr>
                  <a:cxnSpLocks/>
                </p:cNvCxnSpPr>
                <p:nvPr/>
              </p:nvCxnSpPr>
              <p:spPr bwMode="auto">
                <a:xfrm rot="5400000">
                  <a:off x="5386637"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DF505FD-4F43-4F23-9DE8-12EE3E8535B5}"/>
                    </a:ext>
                  </a:extLst>
                </p:cNvPr>
                <p:cNvCxnSpPr>
                  <a:cxnSpLocks/>
                </p:cNvCxnSpPr>
                <p:nvPr/>
              </p:nvCxnSpPr>
              <p:spPr bwMode="auto">
                <a:xfrm rot="5400000">
                  <a:off x="4105951" y="4962684"/>
                  <a:ext cx="84171" cy="0"/>
                </a:xfrm>
                <a:prstGeom prst="line">
                  <a:avLst/>
                </a:prstGeom>
                <a:noFill/>
                <a:ln w="28575" cap="flat" cmpd="sng" algn="ctr">
                  <a:solidFill>
                    <a:schemeClr val="bg1"/>
                  </a:solidFill>
                  <a:prstDash val="solid"/>
                  <a:round/>
                  <a:headEnd type="none" w="med" len="med"/>
                  <a:tailEnd type="none" w="med" len="med"/>
                </a:ln>
                <a:effectLst/>
              </p:spPr>
            </p:cxnSp>
          </p:grpSp>
          <p:cxnSp>
            <p:nvCxnSpPr>
              <p:cNvPr id="21" name="Straight Connector 20">
                <a:extLst>
                  <a:ext uri="{FF2B5EF4-FFF2-40B4-BE49-F238E27FC236}">
                    <a16:creationId xmlns:a16="http://schemas.microsoft.com/office/drawing/2014/main" id="{65783CB2-CA24-4A27-B5C0-97AF2BD784CE}"/>
                  </a:ext>
                </a:extLst>
              </p:cNvPr>
              <p:cNvCxnSpPr>
                <a:cxnSpLocks/>
              </p:cNvCxnSpPr>
              <p:nvPr/>
            </p:nvCxnSpPr>
            <p:spPr bwMode="auto">
              <a:xfrm flipH="1">
                <a:off x="2771957" y="4918519"/>
                <a:ext cx="666571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A2404C6-1564-4B9D-84CF-934E0BE6D0DF}"/>
                  </a:ext>
                </a:extLst>
              </p:cNvPr>
              <p:cNvCxnSpPr>
                <a:cxnSpLocks/>
              </p:cNvCxnSpPr>
              <p:nvPr/>
            </p:nvCxnSpPr>
            <p:spPr bwMode="auto">
              <a:xfrm>
                <a:off x="2855020" y="1587273"/>
                <a:ext cx="0" cy="3417320"/>
              </a:xfrm>
              <a:prstGeom prst="line">
                <a:avLst/>
              </a:prstGeom>
              <a:noFill/>
              <a:ln w="28575" cap="flat" cmpd="sng" algn="ctr">
                <a:solidFill>
                  <a:schemeClr val="bg1"/>
                </a:solidFill>
                <a:prstDash val="solid"/>
                <a:round/>
                <a:headEnd type="none" w="med" len="med"/>
                <a:tailEnd type="none" w="med" len="med"/>
              </a:ln>
              <a:effectLst/>
            </p:spPr>
          </p:cxnSp>
        </p:grpSp>
        <p:cxnSp>
          <p:nvCxnSpPr>
            <p:cNvPr id="14" name="Straight Connector 13">
              <a:extLst>
                <a:ext uri="{FF2B5EF4-FFF2-40B4-BE49-F238E27FC236}">
                  <a16:creationId xmlns:a16="http://schemas.microsoft.com/office/drawing/2014/main" id="{DDD49567-0514-4122-8165-F0A248573E3F}"/>
                </a:ext>
              </a:extLst>
            </p:cNvPr>
            <p:cNvCxnSpPr/>
            <p:nvPr/>
          </p:nvCxnSpPr>
          <p:spPr bwMode="auto">
            <a:xfrm flipV="1">
              <a:off x="6701150" y="1552503"/>
              <a:ext cx="0" cy="3338325"/>
            </a:xfrm>
            <a:prstGeom prst="line">
              <a:avLst/>
            </a:prstGeom>
            <a:noFill/>
            <a:ln w="19050" cap="flat" cmpd="sng" algn="ctr">
              <a:solidFill>
                <a:schemeClr val="bg1"/>
              </a:solidFill>
              <a:prstDash val="dash"/>
              <a:round/>
              <a:headEnd type="none" w="med" len="med"/>
              <a:tailEnd type="none" w="med" len="med"/>
            </a:ln>
            <a:effectLst/>
          </p:spPr>
        </p:cxnSp>
      </p:grpSp>
      <p:graphicFrame>
        <p:nvGraphicFramePr>
          <p:cNvPr id="45" name="Table 44">
            <a:extLst>
              <a:ext uri="{FF2B5EF4-FFF2-40B4-BE49-F238E27FC236}">
                <a16:creationId xmlns:a16="http://schemas.microsoft.com/office/drawing/2014/main" id="{D6DC5343-FE08-48A0-BB82-6A45C99F103B}"/>
              </a:ext>
            </a:extLst>
          </p:cNvPr>
          <p:cNvGraphicFramePr>
            <a:graphicFrameLocks noGrp="1"/>
          </p:cNvGraphicFramePr>
          <p:nvPr>
            <p:extLst>
              <p:ext uri="{D42A27DB-BD31-4B8C-83A1-F6EECF244321}">
                <p14:modId xmlns:p14="http://schemas.microsoft.com/office/powerpoint/2010/main" val="4244306120"/>
              </p:ext>
            </p:extLst>
          </p:nvPr>
        </p:nvGraphicFramePr>
        <p:xfrm>
          <a:off x="1101285" y="5689946"/>
          <a:ext cx="8857000" cy="627126"/>
        </p:xfrm>
        <a:graphic>
          <a:graphicData uri="http://schemas.openxmlformats.org/drawingml/2006/table">
            <a:tbl>
              <a:tblPr firstRow="1" bandRow="1">
                <a:tableStyleId>{5C22544A-7EE6-4342-B048-85BDC9FD1C3A}</a:tableStyleId>
              </a:tblPr>
              <a:tblGrid>
                <a:gridCol w="1095352">
                  <a:extLst>
                    <a:ext uri="{9D8B030D-6E8A-4147-A177-3AD203B41FA5}">
                      <a16:colId xmlns:a16="http://schemas.microsoft.com/office/drawing/2014/main" val="3070944306"/>
                    </a:ext>
                  </a:extLst>
                </a:gridCol>
                <a:gridCol w="1293608">
                  <a:extLst>
                    <a:ext uri="{9D8B030D-6E8A-4147-A177-3AD203B41FA5}">
                      <a16:colId xmlns:a16="http://schemas.microsoft.com/office/drawing/2014/main" val="4191220089"/>
                    </a:ext>
                  </a:extLst>
                </a:gridCol>
                <a:gridCol w="1293608">
                  <a:extLst>
                    <a:ext uri="{9D8B030D-6E8A-4147-A177-3AD203B41FA5}">
                      <a16:colId xmlns:a16="http://schemas.microsoft.com/office/drawing/2014/main" val="2309276982"/>
                    </a:ext>
                  </a:extLst>
                </a:gridCol>
                <a:gridCol w="1293608">
                  <a:extLst>
                    <a:ext uri="{9D8B030D-6E8A-4147-A177-3AD203B41FA5}">
                      <a16:colId xmlns:a16="http://schemas.microsoft.com/office/drawing/2014/main" val="2862098818"/>
                    </a:ext>
                  </a:extLst>
                </a:gridCol>
                <a:gridCol w="1293608">
                  <a:extLst>
                    <a:ext uri="{9D8B030D-6E8A-4147-A177-3AD203B41FA5}">
                      <a16:colId xmlns:a16="http://schemas.microsoft.com/office/drawing/2014/main" val="35949707"/>
                    </a:ext>
                  </a:extLst>
                </a:gridCol>
                <a:gridCol w="1293608">
                  <a:extLst>
                    <a:ext uri="{9D8B030D-6E8A-4147-A177-3AD203B41FA5}">
                      <a16:colId xmlns:a16="http://schemas.microsoft.com/office/drawing/2014/main" val="2393409943"/>
                    </a:ext>
                  </a:extLst>
                </a:gridCol>
                <a:gridCol w="1293608">
                  <a:extLst>
                    <a:ext uri="{9D8B030D-6E8A-4147-A177-3AD203B41FA5}">
                      <a16:colId xmlns:a16="http://schemas.microsoft.com/office/drawing/2014/main" val="1567040751"/>
                    </a:ext>
                  </a:extLst>
                </a:gridCol>
              </a:tblGrid>
              <a:tr h="193420">
                <a:tc gridSpan="2">
                  <a:txBody>
                    <a:bodyPr/>
                    <a:lstStyle/>
                    <a:p>
                      <a:pPr algn="l">
                        <a:lnSpc>
                          <a:spcPct val="85000"/>
                        </a:lnSpc>
                      </a:pPr>
                      <a:r>
                        <a:rPr lang="en-US" sz="160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19439992"/>
                  </a:ext>
                </a:extLst>
              </a:tr>
              <a:tr h="193420">
                <a:tc>
                  <a:txBody>
                    <a:bodyPr/>
                    <a:lstStyle/>
                    <a:p>
                      <a:pPr algn="l">
                        <a:lnSpc>
                          <a:spcPct val="85000"/>
                        </a:lnSpc>
                      </a:pPr>
                      <a:r>
                        <a:rPr lang="en-US" sz="1600" b="0" dirty="0">
                          <a:solidFill>
                            <a:schemeClr val="bg1"/>
                          </a:solidFill>
                          <a:latin typeface="Calibri" panose="020F0502020204030204" pitchFamily="34" charset="0"/>
                          <a:cs typeface="Calibri" panose="020F0502020204030204" pitchFamily="34" charset="0"/>
                        </a:rPr>
                        <a:t>Standard</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450</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385</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334</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300</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152</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127</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70347043"/>
                  </a:ext>
                </a:extLst>
              </a:tr>
              <a:tr h="193420">
                <a:tc>
                  <a:txBody>
                    <a:bodyPr/>
                    <a:lstStyle/>
                    <a:p>
                      <a:pPr algn="l">
                        <a:lnSpc>
                          <a:spcPct val="85000"/>
                        </a:lnSpc>
                      </a:pPr>
                      <a:r>
                        <a:rPr lang="en-US" sz="1600" b="0" dirty="0">
                          <a:solidFill>
                            <a:schemeClr val="bg1"/>
                          </a:solidFill>
                          <a:latin typeface="Calibri" panose="020F0502020204030204" pitchFamily="34" charset="0"/>
                          <a:cs typeface="Calibri" panose="020F0502020204030204" pitchFamily="34" charset="0"/>
                        </a:rPr>
                        <a:t>Experimental</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462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410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367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338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168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135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2276168"/>
                  </a:ext>
                </a:extLst>
              </a:tr>
            </a:tbl>
          </a:graphicData>
        </a:graphic>
      </p:graphicFrame>
      <p:sp>
        <p:nvSpPr>
          <p:cNvPr id="46" name="TextBox 45">
            <a:extLst>
              <a:ext uri="{FF2B5EF4-FFF2-40B4-BE49-F238E27FC236}">
                <a16:creationId xmlns:a16="http://schemas.microsoft.com/office/drawing/2014/main" id="{AA3F088C-FF2D-4277-B400-4099AB1FB7E1}"/>
              </a:ext>
            </a:extLst>
          </p:cNvPr>
          <p:cNvSpPr txBox="1"/>
          <p:nvPr/>
        </p:nvSpPr>
        <p:spPr bwMode="auto">
          <a:xfrm>
            <a:off x="3129734" y="1503131"/>
            <a:ext cx="4215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0.75 (95% CI: 0.60-0.96;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.019)</a:t>
            </a:r>
          </a:p>
        </p:txBody>
      </p:sp>
      <p:sp>
        <p:nvSpPr>
          <p:cNvPr id="47" name="TextBox 46">
            <a:extLst>
              <a:ext uri="{FF2B5EF4-FFF2-40B4-BE49-F238E27FC236}">
                <a16:creationId xmlns:a16="http://schemas.microsoft.com/office/drawing/2014/main" id="{31B59182-E926-42C1-93B8-6FA6BC676D66}"/>
              </a:ext>
            </a:extLst>
          </p:cNvPr>
          <p:cNvSpPr txBox="1"/>
          <p:nvPr/>
        </p:nvSpPr>
        <p:spPr bwMode="auto">
          <a:xfrm>
            <a:off x="5913976" y="3495845"/>
            <a:ext cx="693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30.4%</a:t>
            </a:r>
          </a:p>
        </p:txBody>
      </p:sp>
      <p:sp>
        <p:nvSpPr>
          <p:cNvPr id="48" name="TextBox 47">
            <a:extLst>
              <a:ext uri="{FF2B5EF4-FFF2-40B4-BE49-F238E27FC236}">
                <a16:creationId xmlns:a16="http://schemas.microsoft.com/office/drawing/2014/main" id="{5C8E39C6-4B08-4CEC-AEAB-186E4EA40BC6}"/>
              </a:ext>
            </a:extLst>
          </p:cNvPr>
          <p:cNvSpPr txBox="1"/>
          <p:nvPr/>
        </p:nvSpPr>
        <p:spPr bwMode="auto">
          <a:xfrm>
            <a:off x="6007828" y="4246527"/>
            <a:ext cx="693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23.7%</a:t>
            </a:r>
          </a:p>
        </p:txBody>
      </p:sp>
      <p:sp>
        <p:nvSpPr>
          <p:cNvPr id="49" name="TextBox 48">
            <a:extLst>
              <a:ext uri="{FF2B5EF4-FFF2-40B4-BE49-F238E27FC236}">
                <a16:creationId xmlns:a16="http://schemas.microsoft.com/office/drawing/2014/main" id="{61467147-3F86-414E-898C-4764EA2D3712}"/>
              </a:ext>
            </a:extLst>
          </p:cNvPr>
          <p:cNvSpPr txBox="1"/>
          <p:nvPr/>
        </p:nvSpPr>
        <p:spPr bwMode="auto">
          <a:xfrm>
            <a:off x="7181684" y="4029360"/>
            <a:ext cx="16168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Experimental</a:t>
            </a:r>
          </a:p>
        </p:txBody>
      </p:sp>
      <p:sp>
        <p:nvSpPr>
          <p:cNvPr id="50" name="TextBox 49">
            <a:extLst>
              <a:ext uri="{FF2B5EF4-FFF2-40B4-BE49-F238E27FC236}">
                <a16:creationId xmlns:a16="http://schemas.microsoft.com/office/drawing/2014/main" id="{74B5F8B1-86E8-417A-A860-E5FE47954BE0}"/>
              </a:ext>
            </a:extLst>
          </p:cNvPr>
          <p:cNvSpPr txBox="1"/>
          <p:nvPr/>
        </p:nvSpPr>
        <p:spPr bwMode="auto">
          <a:xfrm>
            <a:off x="7209156" y="3350803"/>
            <a:ext cx="1084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Standard</a:t>
            </a:r>
          </a:p>
        </p:txBody>
      </p:sp>
      <p:grpSp>
        <p:nvGrpSpPr>
          <p:cNvPr id="51" name="Group 7">
            <a:extLst>
              <a:ext uri="{FF2B5EF4-FFF2-40B4-BE49-F238E27FC236}">
                <a16:creationId xmlns:a16="http://schemas.microsoft.com/office/drawing/2014/main" id="{A157CB0B-BF89-45B5-827A-D2285C63295B}"/>
              </a:ext>
            </a:extLst>
          </p:cNvPr>
          <p:cNvGrpSpPr>
            <a:grpSpLocks/>
          </p:cNvGrpSpPr>
          <p:nvPr/>
        </p:nvGrpSpPr>
        <p:grpSpPr bwMode="auto">
          <a:xfrm>
            <a:off x="9389569" y="6216652"/>
            <a:ext cx="2488502" cy="447822"/>
            <a:chOff x="9527309" y="3551529"/>
            <a:chExt cx="2488502" cy="448324"/>
          </a:xfrm>
        </p:grpSpPr>
        <p:pic>
          <p:nvPicPr>
            <p:cNvPr id="52" name="Picture 9">
              <a:extLst>
                <a:ext uri="{FF2B5EF4-FFF2-40B4-BE49-F238E27FC236}">
                  <a16:creationId xmlns:a16="http://schemas.microsoft.com/office/drawing/2014/main" id="{B229449C-7545-40AF-B71D-FB8B541E1B2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3" name="Rectangle 8">
              <a:extLst>
                <a:ext uri="{FF2B5EF4-FFF2-40B4-BE49-F238E27FC236}">
                  <a16:creationId xmlns:a16="http://schemas.microsoft.com/office/drawing/2014/main" id="{ED60AF8F-C985-4FC9-A300-FBADF815FE9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224619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1704110" y="6477000"/>
            <a:ext cx="8839199"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defTabSz="457200" rtl="0" fontAlgn="base" hangingPunct="0">
              <a:lnSpc>
                <a:spcPct val="112000"/>
              </a:lnSpc>
              <a:spcBef>
                <a:spcPct val="0"/>
              </a:spcBef>
              <a:spcAft>
                <a:spcPct val="0"/>
              </a:spcAft>
              <a:buClr>
                <a:srgbClr val="000000"/>
              </a:buClr>
              <a:buSzPct val="45000"/>
              <a:buFont typeface="StarSymbol" charset="0"/>
              <a:defRPr sz="4400">
                <a:solidFill>
                  <a:srgbClr val="000000"/>
                </a:solidFill>
                <a:latin typeface="+mj-lt"/>
                <a:ea typeface="+mj-ea"/>
                <a:cs typeface="+mj-cs"/>
              </a:defRPr>
            </a:lvl1pPr>
            <a:lvl2pPr marL="4318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2pPr>
            <a:lvl3pPr marL="647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3pPr>
            <a:lvl4pPr marL="8636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4pPr>
            <a:lvl5pPr marL="10795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5pPr>
            <a:lvl6pPr marL="1536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6pPr>
            <a:lvl7pPr marL="19939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7pPr>
            <a:lvl8pPr marL="24511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8pPr>
            <a:lvl9pPr marL="29083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9pPr>
          </a:lstStyle>
          <a:p>
            <a:pPr marL="0" marR="0" lvl="0" indent="0" algn="ctr" defTabSz="457200" rtl="0" eaLnBrk="1" fontAlgn="base" latinLnBrk="0" hangingPunct="0">
              <a:lnSpc>
                <a:spcPct val="112000"/>
              </a:lnSpc>
              <a:spcBef>
                <a:spcPct val="0"/>
              </a:spcBef>
              <a:spcAft>
                <a:spcPct val="0"/>
              </a:spcAft>
              <a:buClr>
                <a:srgbClr val="000000"/>
              </a:buClr>
              <a:buSzPct val="45000"/>
              <a:buFont typeface="StarSymbol" charset="0"/>
              <a:buNone/>
              <a:tabLst/>
              <a:defRPr/>
            </a:pPr>
            <a:r>
              <a:rPr kumimoji="0" lang="en-US" sz="1200" b="0" i="0" u="none" strike="noStrike" kern="1200" cap="none" spc="0" normalizeH="0" baseline="0" noProof="0" dirty="0">
                <a:ln>
                  <a:noFill/>
                </a:ln>
                <a:solidFill>
                  <a:srgbClr val="FFFFFF"/>
                </a:solidFill>
                <a:effectLst/>
                <a:uLnTx/>
                <a:uFillTx/>
                <a:latin typeface="Arial" charset="0"/>
                <a:ea typeface="+mj-ea"/>
                <a:cs typeface="+mj-cs"/>
              </a:rPr>
              <a:t>Presented By Geke Hospers at TBD</a:t>
            </a:r>
          </a:p>
        </p:txBody>
      </p:sp>
      <p:sp>
        <p:nvSpPr>
          <p:cNvPr id="5" name="Title 4">
            <a:extLst>
              <a:ext uri="{FF2B5EF4-FFF2-40B4-BE49-F238E27FC236}">
                <a16:creationId xmlns:a16="http://schemas.microsoft.com/office/drawing/2014/main" id="{462E12F3-1F90-49C0-AA43-3A852D2B5792}"/>
              </a:ext>
            </a:extLst>
          </p:cNvPr>
          <p:cNvSpPr>
            <a:spLocks noGrp="1"/>
          </p:cNvSpPr>
          <p:nvPr>
            <p:ph type="title"/>
          </p:nvPr>
        </p:nvSpPr>
        <p:spPr/>
        <p:txBody>
          <a:bodyPr/>
          <a:lstStyle/>
          <a:p>
            <a:r>
              <a:rPr lang="en-US" dirty="0"/>
              <a:t>RAPIDO: Distant Metastases</a:t>
            </a:r>
          </a:p>
        </p:txBody>
      </p:sp>
      <p:sp>
        <p:nvSpPr>
          <p:cNvPr id="9" name="Text Box 15">
            <a:extLst>
              <a:ext uri="{FF2B5EF4-FFF2-40B4-BE49-F238E27FC236}">
                <a16:creationId xmlns:a16="http://schemas.microsoft.com/office/drawing/2014/main" id="{DD4CE810-457C-423C-A3D8-0B054ADD6F5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Bahadoer. ASCO 2020. Abstr 4006.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Freeform 1">
            <a:extLst>
              <a:ext uri="{FF2B5EF4-FFF2-40B4-BE49-F238E27FC236}">
                <a16:creationId xmlns:a16="http://schemas.microsoft.com/office/drawing/2014/main" id="{10ADBC18-D754-40AE-8C0B-7212A33B02E2}"/>
              </a:ext>
            </a:extLst>
          </p:cNvPr>
          <p:cNvSpPr/>
          <p:nvPr/>
        </p:nvSpPr>
        <p:spPr bwMode="auto">
          <a:xfrm>
            <a:off x="2870200" y="3848100"/>
            <a:ext cx="6407150" cy="1041400"/>
          </a:xfrm>
          <a:custGeom>
            <a:avLst/>
            <a:gdLst>
              <a:gd name="connsiteX0" fmla="*/ 0 w 6407150"/>
              <a:gd name="connsiteY0" fmla="*/ 1041400 h 1041400"/>
              <a:gd name="connsiteX1" fmla="*/ 269875 w 6407150"/>
              <a:gd name="connsiteY1" fmla="*/ 1041400 h 1041400"/>
              <a:gd name="connsiteX2" fmla="*/ 269875 w 6407150"/>
              <a:gd name="connsiteY2" fmla="*/ 977900 h 1041400"/>
              <a:gd name="connsiteX3" fmla="*/ 311150 w 6407150"/>
              <a:gd name="connsiteY3" fmla="*/ 977900 h 1041400"/>
              <a:gd name="connsiteX4" fmla="*/ 311150 w 6407150"/>
              <a:gd name="connsiteY4" fmla="*/ 920750 h 1041400"/>
              <a:gd name="connsiteX5" fmla="*/ 342900 w 6407150"/>
              <a:gd name="connsiteY5" fmla="*/ 920750 h 1041400"/>
              <a:gd name="connsiteX6" fmla="*/ 342900 w 6407150"/>
              <a:gd name="connsiteY6" fmla="*/ 885825 h 1041400"/>
              <a:gd name="connsiteX7" fmla="*/ 469900 w 6407150"/>
              <a:gd name="connsiteY7" fmla="*/ 885825 h 1041400"/>
              <a:gd name="connsiteX8" fmla="*/ 469900 w 6407150"/>
              <a:gd name="connsiteY8" fmla="*/ 873125 h 1041400"/>
              <a:gd name="connsiteX9" fmla="*/ 647700 w 6407150"/>
              <a:gd name="connsiteY9" fmla="*/ 873125 h 1041400"/>
              <a:gd name="connsiteX10" fmla="*/ 647700 w 6407150"/>
              <a:gd name="connsiteY10" fmla="*/ 844550 h 1041400"/>
              <a:gd name="connsiteX11" fmla="*/ 679450 w 6407150"/>
              <a:gd name="connsiteY11" fmla="*/ 844550 h 1041400"/>
              <a:gd name="connsiteX12" fmla="*/ 679450 w 6407150"/>
              <a:gd name="connsiteY12" fmla="*/ 812800 h 1041400"/>
              <a:gd name="connsiteX13" fmla="*/ 781050 w 6407150"/>
              <a:gd name="connsiteY13" fmla="*/ 812800 h 1041400"/>
              <a:gd name="connsiteX14" fmla="*/ 781050 w 6407150"/>
              <a:gd name="connsiteY14" fmla="*/ 812800 h 1041400"/>
              <a:gd name="connsiteX15" fmla="*/ 781050 w 6407150"/>
              <a:gd name="connsiteY15" fmla="*/ 784225 h 1041400"/>
              <a:gd name="connsiteX16" fmla="*/ 939800 w 6407150"/>
              <a:gd name="connsiteY16" fmla="*/ 784225 h 1041400"/>
              <a:gd name="connsiteX17" fmla="*/ 939800 w 6407150"/>
              <a:gd name="connsiteY17" fmla="*/ 784225 h 1041400"/>
              <a:gd name="connsiteX18" fmla="*/ 1012825 w 6407150"/>
              <a:gd name="connsiteY18" fmla="*/ 784225 h 1041400"/>
              <a:gd name="connsiteX19" fmla="*/ 1012825 w 6407150"/>
              <a:gd name="connsiteY19" fmla="*/ 749300 h 1041400"/>
              <a:gd name="connsiteX20" fmla="*/ 1111250 w 6407150"/>
              <a:gd name="connsiteY20" fmla="*/ 749300 h 1041400"/>
              <a:gd name="connsiteX21" fmla="*/ 1111250 w 6407150"/>
              <a:gd name="connsiteY21" fmla="*/ 749300 h 1041400"/>
              <a:gd name="connsiteX22" fmla="*/ 1111250 w 6407150"/>
              <a:gd name="connsiteY22" fmla="*/ 723900 h 1041400"/>
              <a:gd name="connsiteX23" fmla="*/ 1168400 w 6407150"/>
              <a:gd name="connsiteY23" fmla="*/ 723900 h 1041400"/>
              <a:gd name="connsiteX24" fmla="*/ 1168400 w 6407150"/>
              <a:gd name="connsiteY24" fmla="*/ 695325 h 1041400"/>
              <a:gd name="connsiteX25" fmla="*/ 1292225 w 6407150"/>
              <a:gd name="connsiteY25" fmla="*/ 695325 h 1041400"/>
              <a:gd name="connsiteX26" fmla="*/ 1304925 w 6407150"/>
              <a:gd name="connsiteY26" fmla="*/ 682625 h 1041400"/>
              <a:gd name="connsiteX27" fmla="*/ 1425575 w 6407150"/>
              <a:gd name="connsiteY27" fmla="*/ 682625 h 1041400"/>
              <a:gd name="connsiteX28" fmla="*/ 1425575 w 6407150"/>
              <a:gd name="connsiteY28" fmla="*/ 660400 h 1041400"/>
              <a:gd name="connsiteX29" fmla="*/ 1536700 w 6407150"/>
              <a:gd name="connsiteY29" fmla="*/ 660400 h 1041400"/>
              <a:gd name="connsiteX30" fmla="*/ 1536700 w 6407150"/>
              <a:gd name="connsiteY30" fmla="*/ 625475 h 1041400"/>
              <a:gd name="connsiteX31" fmla="*/ 1631950 w 6407150"/>
              <a:gd name="connsiteY31" fmla="*/ 625475 h 1041400"/>
              <a:gd name="connsiteX32" fmla="*/ 1631950 w 6407150"/>
              <a:gd name="connsiteY32" fmla="*/ 577850 h 1041400"/>
              <a:gd name="connsiteX33" fmla="*/ 1666875 w 6407150"/>
              <a:gd name="connsiteY33" fmla="*/ 577850 h 1041400"/>
              <a:gd name="connsiteX34" fmla="*/ 1666875 w 6407150"/>
              <a:gd name="connsiteY34" fmla="*/ 539750 h 1041400"/>
              <a:gd name="connsiteX35" fmla="*/ 1714500 w 6407150"/>
              <a:gd name="connsiteY35" fmla="*/ 539750 h 1041400"/>
              <a:gd name="connsiteX36" fmla="*/ 1714500 w 6407150"/>
              <a:gd name="connsiteY36" fmla="*/ 511175 h 1041400"/>
              <a:gd name="connsiteX37" fmla="*/ 1762125 w 6407150"/>
              <a:gd name="connsiteY37" fmla="*/ 511175 h 1041400"/>
              <a:gd name="connsiteX38" fmla="*/ 1762125 w 6407150"/>
              <a:gd name="connsiteY38" fmla="*/ 479425 h 1041400"/>
              <a:gd name="connsiteX39" fmla="*/ 2006600 w 6407150"/>
              <a:gd name="connsiteY39" fmla="*/ 479425 h 1041400"/>
              <a:gd name="connsiteX40" fmla="*/ 2006600 w 6407150"/>
              <a:gd name="connsiteY40" fmla="*/ 457200 h 1041400"/>
              <a:gd name="connsiteX41" fmla="*/ 2127250 w 6407150"/>
              <a:gd name="connsiteY41" fmla="*/ 457200 h 1041400"/>
              <a:gd name="connsiteX42" fmla="*/ 2127250 w 6407150"/>
              <a:gd name="connsiteY42" fmla="*/ 428625 h 1041400"/>
              <a:gd name="connsiteX43" fmla="*/ 2286000 w 6407150"/>
              <a:gd name="connsiteY43" fmla="*/ 428625 h 1041400"/>
              <a:gd name="connsiteX44" fmla="*/ 2286000 w 6407150"/>
              <a:gd name="connsiteY44" fmla="*/ 428625 h 1041400"/>
              <a:gd name="connsiteX45" fmla="*/ 2286000 w 6407150"/>
              <a:gd name="connsiteY45" fmla="*/ 409575 h 1041400"/>
              <a:gd name="connsiteX46" fmla="*/ 2390775 w 6407150"/>
              <a:gd name="connsiteY46" fmla="*/ 409575 h 1041400"/>
              <a:gd name="connsiteX47" fmla="*/ 2390775 w 6407150"/>
              <a:gd name="connsiteY47" fmla="*/ 384175 h 1041400"/>
              <a:gd name="connsiteX48" fmla="*/ 2466975 w 6407150"/>
              <a:gd name="connsiteY48" fmla="*/ 384175 h 1041400"/>
              <a:gd name="connsiteX49" fmla="*/ 2466975 w 6407150"/>
              <a:gd name="connsiteY49" fmla="*/ 384175 h 1041400"/>
              <a:gd name="connsiteX50" fmla="*/ 2698750 w 6407150"/>
              <a:gd name="connsiteY50" fmla="*/ 384175 h 1041400"/>
              <a:gd name="connsiteX51" fmla="*/ 2698750 w 6407150"/>
              <a:gd name="connsiteY51" fmla="*/ 346075 h 1041400"/>
              <a:gd name="connsiteX52" fmla="*/ 2752725 w 6407150"/>
              <a:gd name="connsiteY52" fmla="*/ 346075 h 1041400"/>
              <a:gd name="connsiteX53" fmla="*/ 2752725 w 6407150"/>
              <a:gd name="connsiteY53" fmla="*/ 346075 h 1041400"/>
              <a:gd name="connsiteX54" fmla="*/ 2752725 w 6407150"/>
              <a:gd name="connsiteY54" fmla="*/ 323850 h 1041400"/>
              <a:gd name="connsiteX55" fmla="*/ 2924175 w 6407150"/>
              <a:gd name="connsiteY55" fmla="*/ 323850 h 1041400"/>
              <a:gd name="connsiteX56" fmla="*/ 2924175 w 6407150"/>
              <a:gd name="connsiteY56" fmla="*/ 295275 h 1041400"/>
              <a:gd name="connsiteX57" fmla="*/ 3041650 w 6407150"/>
              <a:gd name="connsiteY57" fmla="*/ 295275 h 1041400"/>
              <a:gd name="connsiteX58" fmla="*/ 3041650 w 6407150"/>
              <a:gd name="connsiteY58" fmla="*/ 269875 h 1041400"/>
              <a:gd name="connsiteX59" fmla="*/ 3130550 w 6407150"/>
              <a:gd name="connsiteY59" fmla="*/ 269875 h 1041400"/>
              <a:gd name="connsiteX60" fmla="*/ 3130550 w 6407150"/>
              <a:gd name="connsiteY60" fmla="*/ 228600 h 1041400"/>
              <a:gd name="connsiteX61" fmla="*/ 3203575 w 6407150"/>
              <a:gd name="connsiteY61" fmla="*/ 228600 h 1041400"/>
              <a:gd name="connsiteX62" fmla="*/ 3203575 w 6407150"/>
              <a:gd name="connsiteY62" fmla="*/ 203200 h 1041400"/>
              <a:gd name="connsiteX63" fmla="*/ 3511550 w 6407150"/>
              <a:gd name="connsiteY63" fmla="*/ 203200 h 1041400"/>
              <a:gd name="connsiteX64" fmla="*/ 3511550 w 6407150"/>
              <a:gd name="connsiteY64" fmla="*/ 184150 h 1041400"/>
              <a:gd name="connsiteX65" fmla="*/ 3886200 w 6407150"/>
              <a:gd name="connsiteY65" fmla="*/ 184150 h 1041400"/>
              <a:gd name="connsiteX66" fmla="*/ 3886200 w 6407150"/>
              <a:gd name="connsiteY66" fmla="*/ 158750 h 1041400"/>
              <a:gd name="connsiteX67" fmla="*/ 4044950 w 6407150"/>
              <a:gd name="connsiteY67" fmla="*/ 158750 h 1041400"/>
              <a:gd name="connsiteX68" fmla="*/ 4044950 w 6407150"/>
              <a:gd name="connsiteY68" fmla="*/ 133350 h 1041400"/>
              <a:gd name="connsiteX69" fmla="*/ 4257675 w 6407150"/>
              <a:gd name="connsiteY69" fmla="*/ 133350 h 1041400"/>
              <a:gd name="connsiteX70" fmla="*/ 4257675 w 6407150"/>
              <a:gd name="connsiteY70" fmla="*/ 114300 h 1041400"/>
              <a:gd name="connsiteX71" fmla="*/ 4349750 w 6407150"/>
              <a:gd name="connsiteY71" fmla="*/ 114300 h 1041400"/>
              <a:gd name="connsiteX72" fmla="*/ 4349750 w 6407150"/>
              <a:gd name="connsiteY72" fmla="*/ 85725 h 1041400"/>
              <a:gd name="connsiteX73" fmla="*/ 4492625 w 6407150"/>
              <a:gd name="connsiteY73" fmla="*/ 85725 h 1041400"/>
              <a:gd name="connsiteX74" fmla="*/ 4492625 w 6407150"/>
              <a:gd name="connsiteY74" fmla="*/ 63500 h 1041400"/>
              <a:gd name="connsiteX75" fmla="*/ 4673600 w 6407150"/>
              <a:gd name="connsiteY75" fmla="*/ 63500 h 1041400"/>
              <a:gd name="connsiteX76" fmla="*/ 4673600 w 6407150"/>
              <a:gd name="connsiteY76" fmla="*/ 44450 h 1041400"/>
              <a:gd name="connsiteX77" fmla="*/ 4895850 w 6407150"/>
              <a:gd name="connsiteY77" fmla="*/ 44450 h 1041400"/>
              <a:gd name="connsiteX78" fmla="*/ 4895850 w 6407150"/>
              <a:gd name="connsiteY78" fmla="*/ 22225 h 1041400"/>
              <a:gd name="connsiteX79" fmla="*/ 5438775 w 6407150"/>
              <a:gd name="connsiteY79" fmla="*/ 22225 h 1041400"/>
              <a:gd name="connsiteX80" fmla="*/ 5438775 w 6407150"/>
              <a:gd name="connsiteY80" fmla="*/ 0 h 1041400"/>
              <a:gd name="connsiteX81" fmla="*/ 6407150 w 6407150"/>
              <a:gd name="connsiteY81" fmla="*/ 0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407150" h="1041400">
                <a:moveTo>
                  <a:pt x="0" y="1041400"/>
                </a:moveTo>
                <a:lnTo>
                  <a:pt x="269875" y="1041400"/>
                </a:lnTo>
                <a:lnTo>
                  <a:pt x="269875" y="977900"/>
                </a:lnTo>
                <a:lnTo>
                  <a:pt x="311150" y="977900"/>
                </a:lnTo>
                <a:lnTo>
                  <a:pt x="311150" y="920750"/>
                </a:lnTo>
                <a:lnTo>
                  <a:pt x="342900" y="920750"/>
                </a:lnTo>
                <a:lnTo>
                  <a:pt x="342900" y="885825"/>
                </a:lnTo>
                <a:lnTo>
                  <a:pt x="469900" y="885825"/>
                </a:lnTo>
                <a:lnTo>
                  <a:pt x="469900" y="873125"/>
                </a:lnTo>
                <a:lnTo>
                  <a:pt x="647700" y="873125"/>
                </a:lnTo>
                <a:lnTo>
                  <a:pt x="647700" y="844550"/>
                </a:lnTo>
                <a:lnTo>
                  <a:pt x="679450" y="844550"/>
                </a:lnTo>
                <a:lnTo>
                  <a:pt x="679450" y="812800"/>
                </a:lnTo>
                <a:lnTo>
                  <a:pt x="781050" y="812800"/>
                </a:lnTo>
                <a:lnTo>
                  <a:pt x="781050" y="812800"/>
                </a:lnTo>
                <a:lnTo>
                  <a:pt x="781050" y="784225"/>
                </a:lnTo>
                <a:lnTo>
                  <a:pt x="939800" y="784225"/>
                </a:lnTo>
                <a:lnTo>
                  <a:pt x="939800" y="784225"/>
                </a:lnTo>
                <a:lnTo>
                  <a:pt x="1012825" y="784225"/>
                </a:lnTo>
                <a:lnTo>
                  <a:pt x="1012825" y="749300"/>
                </a:lnTo>
                <a:lnTo>
                  <a:pt x="1111250" y="749300"/>
                </a:lnTo>
                <a:lnTo>
                  <a:pt x="1111250" y="749300"/>
                </a:lnTo>
                <a:lnTo>
                  <a:pt x="1111250" y="723900"/>
                </a:lnTo>
                <a:lnTo>
                  <a:pt x="1168400" y="723900"/>
                </a:lnTo>
                <a:lnTo>
                  <a:pt x="1168400" y="695325"/>
                </a:lnTo>
                <a:lnTo>
                  <a:pt x="1292225" y="695325"/>
                </a:lnTo>
                <a:lnTo>
                  <a:pt x="1304925" y="682625"/>
                </a:lnTo>
                <a:lnTo>
                  <a:pt x="1425575" y="682625"/>
                </a:lnTo>
                <a:lnTo>
                  <a:pt x="1425575" y="660400"/>
                </a:lnTo>
                <a:lnTo>
                  <a:pt x="1536700" y="660400"/>
                </a:lnTo>
                <a:lnTo>
                  <a:pt x="1536700" y="625475"/>
                </a:lnTo>
                <a:lnTo>
                  <a:pt x="1631950" y="625475"/>
                </a:lnTo>
                <a:lnTo>
                  <a:pt x="1631950" y="577850"/>
                </a:lnTo>
                <a:lnTo>
                  <a:pt x="1666875" y="577850"/>
                </a:lnTo>
                <a:lnTo>
                  <a:pt x="1666875" y="539750"/>
                </a:lnTo>
                <a:lnTo>
                  <a:pt x="1714500" y="539750"/>
                </a:lnTo>
                <a:lnTo>
                  <a:pt x="1714500" y="511175"/>
                </a:lnTo>
                <a:lnTo>
                  <a:pt x="1762125" y="511175"/>
                </a:lnTo>
                <a:lnTo>
                  <a:pt x="1762125" y="479425"/>
                </a:lnTo>
                <a:lnTo>
                  <a:pt x="2006600" y="479425"/>
                </a:lnTo>
                <a:lnTo>
                  <a:pt x="2006600" y="457200"/>
                </a:lnTo>
                <a:lnTo>
                  <a:pt x="2127250" y="457200"/>
                </a:lnTo>
                <a:lnTo>
                  <a:pt x="2127250" y="428625"/>
                </a:lnTo>
                <a:lnTo>
                  <a:pt x="2286000" y="428625"/>
                </a:lnTo>
                <a:lnTo>
                  <a:pt x="2286000" y="428625"/>
                </a:lnTo>
                <a:lnTo>
                  <a:pt x="2286000" y="409575"/>
                </a:lnTo>
                <a:lnTo>
                  <a:pt x="2390775" y="409575"/>
                </a:lnTo>
                <a:lnTo>
                  <a:pt x="2390775" y="384175"/>
                </a:lnTo>
                <a:lnTo>
                  <a:pt x="2466975" y="384175"/>
                </a:lnTo>
                <a:lnTo>
                  <a:pt x="2466975" y="384175"/>
                </a:lnTo>
                <a:lnTo>
                  <a:pt x="2698750" y="384175"/>
                </a:lnTo>
                <a:lnTo>
                  <a:pt x="2698750" y="346075"/>
                </a:lnTo>
                <a:lnTo>
                  <a:pt x="2752725" y="346075"/>
                </a:lnTo>
                <a:lnTo>
                  <a:pt x="2752725" y="346075"/>
                </a:lnTo>
                <a:lnTo>
                  <a:pt x="2752725" y="323850"/>
                </a:lnTo>
                <a:lnTo>
                  <a:pt x="2924175" y="323850"/>
                </a:lnTo>
                <a:lnTo>
                  <a:pt x="2924175" y="295275"/>
                </a:lnTo>
                <a:lnTo>
                  <a:pt x="3041650" y="295275"/>
                </a:lnTo>
                <a:lnTo>
                  <a:pt x="3041650" y="269875"/>
                </a:lnTo>
                <a:lnTo>
                  <a:pt x="3130550" y="269875"/>
                </a:lnTo>
                <a:lnTo>
                  <a:pt x="3130550" y="228600"/>
                </a:lnTo>
                <a:lnTo>
                  <a:pt x="3203575" y="228600"/>
                </a:lnTo>
                <a:lnTo>
                  <a:pt x="3203575" y="203200"/>
                </a:lnTo>
                <a:lnTo>
                  <a:pt x="3511550" y="203200"/>
                </a:lnTo>
                <a:lnTo>
                  <a:pt x="3511550" y="184150"/>
                </a:lnTo>
                <a:lnTo>
                  <a:pt x="3886200" y="184150"/>
                </a:lnTo>
                <a:lnTo>
                  <a:pt x="3886200" y="158750"/>
                </a:lnTo>
                <a:lnTo>
                  <a:pt x="4044950" y="158750"/>
                </a:lnTo>
                <a:lnTo>
                  <a:pt x="4044950" y="133350"/>
                </a:lnTo>
                <a:lnTo>
                  <a:pt x="4257675" y="133350"/>
                </a:lnTo>
                <a:lnTo>
                  <a:pt x="4257675" y="114300"/>
                </a:lnTo>
                <a:lnTo>
                  <a:pt x="4349750" y="114300"/>
                </a:lnTo>
                <a:lnTo>
                  <a:pt x="4349750" y="85725"/>
                </a:lnTo>
                <a:lnTo>
                  <a:pt x="4492625" y="85725"/>
                </a:lnTo>
                <a:lnTo>
                  <a:pt x="4492625" y="63500"/>
                </a:lnTo>
                <a:lnTo>
                  <a:pt x="4673600" y="63500"/>
                </a:lnTo>
                <a:lnTo>
                  <a:pt x="4673600" y="44450"/>
                </a:lnTo>
                <a:lnTo>
                  <a:pt x="4895850" y="44450"/>
                </a:lnTo>
                <a:lnTo>
                  <a:pt x="4895850" y="22225"/>
                </a:lnTo>
                <a:lnTo>
                  <a:pt x="5438775" y="22225"/>
                </a:lnTo>
                <a:lnTo>
                  <a:pt x="5438775" y="0"/>
                </a:lnTo>
                <a:lnTo>
                  <a:pt x="640715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 name="Freeform 2">
            <a:extLst>
              <a:ext uri="{FF2B5EF4-FFF2-40B4-BE49-F238E27FC236}">
                <a16:creationId xmlns:a16="http://schemas.microsoft.com/office/drawing/2014/main" id="{9AA7A530-D914-4859-BBAC-67D4E2E6FF7A}"/>
              </a:ext>
            </a:extLst>
          </p:cNvPr>
          <p:cNvSpPr/>
          <p:nvPr/>
        </p:nvSpPr>
        <p:spPr bwMode="auto">
          <a:xfrm>
            <a:off x="2873375" y="4121363"/>
            <a:ext cx="6410325" cy="787400"/>
          </a:xfrm>
          <a:custGeom>
            <a:avLst/>
            <a:gdLst>
              <a:gd name="connsiteX0" fmla="*/ 0 w 6410325"/>
              <a:gd name="connsiteY0" fmla="*/ 787400 h 787400"/>
              <a:gd name="connsiteX1" fmla="*/ 485775 w 6410325"/>
              <a:gd name="connsiteY1" fmla="*/ 787400 h 787400"/>
              <a:gd name="connsiteX2" fmla="*/ 485775 w 6410325"/>
              <a:gd name="connsiteY2" fmla="*/ 749300 h 787400"/>
              <a:gd name="connsiteX3" fmla="*/ 571500 w 6410325"/>
              <a:gd name="connsiteY3" fmla="*/ 749300 h 787400"/>
              <a:gd name="connsiteX4" fmla="*/ 571500 w 6410325"/>
              <a:gd name="connsiteY4" fmla="*/ 723900 h 787400"/>
              <a:gd name="connsiteX5" fmla="*/ 711200 w 6410325"/>
              <a:gd name="connsiteY5" fmla="*/ 723900 h 787400"/>
              <a:gd name="connsiteX6" fmla="*/ 711200 w 6410325"/>
              <a:gd name="connsiteY6" fmla="*/ 692150 h 787400"/>
              <a:gd name="connsiteX7" fmla="*/ 892175 w 6410325"/>
              <a:gd name="connsiteY7" fmla="*/ 692150 h 787400"/>
              <a:gd name="connsiteX8" fmla="*/ 892175 w 6410325"/>
              <a:gd name="connsiteY8" fmla="*/ 692150 h 787400"/>
              <a:gd name="connsiteX9" fmla="*/ 892175 w 6410325"/>
              <a:gd name="connsiteY9" fmla="*/ 692150 h 787400"/>
              <a:gd name="connsiteX10" fmla="*/ 892175 w 6410325"/>
              <a:gd name="connsiteY10" fmla="*/ 663575 h 787400"/>
              <a:gd name="connsiteX11" fmla="*/ 1019175 w 6410325"/>
              <a:gd name="connsiteY11" fmla="*/ 663575 h 787400"/>
              <a:gd name="connsiteX12" fmla="*/ 1019175 w 6410325"/>
              <a:gd name="connsiteY12" fmla="*/ 641350 h 787400"/>
              <a:gd name="connsiteX13" fmla="*/ 1108075 w 6410325"/>
              <a:gd name="connsiteY13" fmla="*/ 641350 h 787400"/>
              <a:gd name="connsiteX14" fmla="*/ 1108075 w 6410325"/>
              <a:gd name="connsiteY14" fmla="*/ 609600 h 787400"/>
              <a:gd name="connsiteX15" fmla="*/ 1158875 w 6410325"/>
              <a:gd name="connsiteY15" fmla="*/ 609600 h 787400"/>
              <a:gd name="connsiteX16" fmla="*/ 1158875 w 6410325"/>
              <a:gd name="connsiteY16" fmla="*/ 581025 h 787400"/>
              <a:gd name="connsiteX17" fmla="*/ 1203325 w 6410325"/>
              <a:gd name="connsiteY17" fmla="*/ 581025 h 787400"/>
              <a:gd name="connsiteX18" fmla="*/ 1203325 w 6410325"/>
              <a:gd name="connsiteY18" fmla="*/ 546100 h 787400"/>
              <a:gd name="connsiteX19" fmla="*/ 1263650 w 6410325"/>
              <a:gd name="connsiteY19" fmla="*/ 546100 h 787400"/>
              <a:gd name="connsiteX20" fmla="*/ 1263650 w 6410325"/>
              <a:gd name="connsiteY20" fmla="*/ 546100 h 787400"/>
              <a:gd name="connsiteX21" fmla="*/ 1263650 w 6410325"/>
              <a:gd name="connsiteY21" fmla="*/ 514350 h 787400"/>
              <a:gd name="connsiteX22" fmla="*/ 1352550 w 6410325"/>
              <a:gd name="connsiteY22" fmla="*/ 514350 h 787400"/>
              <a:gd name="connsiteX23" fmla="*/ 1352550 w 6410325"/>
              <a:gd name="connsiteY23" fmla="*/ 495300 h 787400"/>
              <a:gd name="connsiteX24" fmla="*/ 1393825 w 6410325"/>
              <a:gd name="connsiteY24" fmla="*/ 495300 h 787400"/>
              <a:gd name="connsiteX25" fmla="*/ 1393825 w 6410325"/>
              <a:gd name="connsiteY25" fmla="*/ 469900 h 787400"/>
              <a:gd name="connsiteX26" fmla="*/ 1600200 w 6410325"/>
              <a:gd name="connsiteY26" fmla="*/ 469900 h 787400"/>
              <a:gd name="connsiteX27" fmla="*/ 1600200 w 6410325"/>
              <a:gd name="connsiteY27" fmla="*/ 447675 h 787400"/>
              <a:gd name="connsiteX28" fmla="*/ 1695450 w 6410325"/>
              <a:gd name="connsiteY28" fmla="*/ 447675 h 787400"/>
              <a:gd name="connsiteX29" fmla="*/ 1695450 w 6410325"/>
              <a:gd name="connsiteY29" fmla="*/ 412750 h 787400"/>
              <a:gd name="connsiteX30" fmla="*/ 1784350 w 6410325"/>
              <a:gd name="connsiteY30" fmla="*/ 412750 h 787400"/>
              <a:gd name="connsiteX31" fmla="*/ 1784350 w 6410325"/>
              <a:gd name="connsiteY31" fmla="*/ 381000 h 787400"/>
              <a:gd name="connsiteX32" fmla="*/ 1857375 w 6410325"/>
              <a:gd name="connsiteY32" fmla="*/ 381000 h 787400"/>
              <a:gd name="connsiteX33" fmla="*/ 1857375 w 6410325"/>
              <a:gd name="connsiteY33" fmla="*/ 352425 h 787400"/>
              <a:gd name="connsiteX34" fmla="*/ 1936750 w 6410325"/>
              <a:gd name="connsiteY34" fmla="*/ 352425 h 787400"/>
              <a:gd name="connsiteX35" fmla="*/ 1936750 w 6410325"/>
              <a:gd name="connsiteY35" fmla="*/ 323850 h 787400"/>
              <a:gd name="connsiteX36" fmla="*/ 2098675 w 6410325"/>
              <a:gd name="connsiteY36" fmla="*/ 323850 h 787400"/>
              <a:gd name="connsiteX37" fmla="*/ 2098675 w 6410325"/>
              <a:gd name="connsiteY37" fmla="*/ 301625 h 787400"/>
              <a:gd name="connsiteX38" fmla="*/ 2314575 w 6410325"/>
              <a:gd name="connsiteY38" fmla="*/ 301625 h 787400"/>
              <a:gd name="connsiteX39" fmla="*/ 2327275 w 6410325"/>
              <a:gd name="connsiteY39" fmla="*/ 288925 h 787400"/>
              <a:gd name="connsiteX40" fmla="*/ 2425700 w 6410325"/>
              <a:gd name="connsiteY40" fmla="*/ 288925 h 787400"/>
              <a:gd name="connsiteX41" fmla="*/ 2438400 w 6410325"/>
              <a:gd name="connsiteY41" fmla="*/ 276225 h 787400"/>
              <a:gd name="connsiteX42" fmla="*/ 2511425 w 6410325"/>
              <a:gd name="connsiteY42" fmla="*/ 276225 h 787400"/>
              <a:gd name="connsiteX43" fmla="*/ 2511425 w 6410325"/>
              <a:gd name="connsiteY43" fmla="*/ 244475 h 787400"/>
              <a:gd name="connsiteX44" fmla="*/ 2613025 w 6410325"/>
              <a:gd name="connsiteY44" fmla="*/ 244475 h 787400"/>
              <a:gd name="connsiteX45" fmla="*/ 2613025 w 6410325"/>
              <a:gd name="connsiteY45" fmla="*/ 244475 h 787400"/>
              <a:gd name="connsiteX46" fmla="*/ 2981325 w 6410325"/>
              <a:gd name="connsiteY46" fmla="*/ 244475 h 787400"/>
              <a:gd name="connsiteX47" fmla="*/ 2981325 w 6410325"/>
              <a:gd name="connsiteY47" fmla="*/ 215900 h 787400"/>
              <a:gd name="connsiteX48" fmla="*/ 3216275 w 6410325"/>
              <a:gd name="connsiteY48" fmla="*/ 215900 h 787400"/>
              <a:gd name="connsiteX49" fmla="*/ 3216275 w 6410325"/>
              <a:gd name="connsiteY49" fmla="*/ 196850 h 787400"/>
              <a:gd name="connsiteX50" fmla="*/ 3289300 w 6410325"/>
              <a:gd name="connsiteY50" fmla="*/ 196850 h 787400"/>
              <a:gd name="connsiteX51" fmla="*/ 3289300 w 6410325"/>
              <a:gd name="connsiteY51" fmla="*/ 196850 h 787400"/>
              <a:gd name="connsiteX52" fmla="*/ 3289300 w 6410325"/>
              <a:gd name="connsiteY52" fmla="*/ 174625 h 787400"/>
              <a:gd name="connsiteX53" fmla="*/ 3606800 w 6410325"/>
              <a:gd name="connsiteY53" fmla="*/ 174625 h 787400"/>
              <a:gd name="connsiteX54" fmla="*/ 3606800 w 6410325"/>
              <a:gd name="connsiteY54" fmla="*/ 149225 h 787400"/>
              <a:gd name="connsiteX55" fmla="*/ 3803650 w 6410325"/>
              <a:gd name="connsiteY55" fmla="*/ 149225 h 787400"/>
              <a:gd name="connsiteX56" fmla="*/ 3803650 w 6410325"/>
              <a:gd name="connsiteY56" fmla="*/ 149225 h 787400"/>
              <a:gd name="connsiteX57" fmla="*/ 3803650 w 6410325"/>
              <a:gd name="connsiteY57" fmla="*/ 127000 h 787400"/>
              <a:gd name="connsiteX58" fmla="*/ 4019550 w 6410325"/>
              <a:gd name="connsiteY58" fmla="*/ 127000 h 787400"/>
              <a:gd name="connsiteX59" fmla="*/ 4029075 w 6410325"/>
              <a:gd name="connsiteY59" fmla="*/ 117475 h 787400"/>
              <a:gd name="connsiteX60" fmla="*/ 4371975 w 6410325"/>
              <a:gd name="connsiteY60" fmla="*/ 117475 h 787400"/>
              <a:gd name="connsiteX61" fmla="*/ 4371975 w 6410325"/>
              <a:gd name="connsiteY61" fmla="*/ 98425 h 787400"/>
              <a:gd name="connsiteX62" fmla="*/ 4406900 w 6410325"/>
              <a:gd name="connsiteY62" fmla="*/ 98425 h 787400"/>
              <a:gd name="connsiteX63" fmla="*/ 4406900 w 6410325"/>
              <a:gd name="connsiteY63" fmla="*/ 79375 h 787400"/>
              <a:gd name="connsiteX64" fmla="*/ 4714875 w 6410325"/>
              <a:gd name="connsiteY64" fmla="*/ 79375 h 787400"/>
              <a:gd name="connsiteX65" fmla="*/ 4714875 w 6410325"/>
              <a:gd name="connsiteY65" fmla="*/ 63500 h 787400"/>
              <a:gd name="connsiteX66" fmla="*/ 5295900 w 6410325"/>
              <a:gd name="connsiteY66" fmla="*/ 63500 h 787400"/>
              <a:gd name="connsiteX67" fmla="*/ 5295900 w 6410325"/>
              <a:gd name="connsiteY67" fmla="*/ 41275 h 787400"/>
              <a:gd name="connsiteX68" fmla="*/ 5521325 w 6410325"/>
              <a:gd name="connsiteY68" fmla="*/ 41275 h 787400"/>
              <a:gd name="connsiteX69" fmla="*/ 5521325 w 6410325"/>
              <a:gd name="connsiteY69" fmla="*/ 22225 h 787400"/>
              <a:gd name="connsiteX70" fmla="*/ 5949950 w 6410325"/>
              <a:gd name="connsiteY70" fmla="*/ 22225 h 787400"/>
              <a:gd name="connsiteX71" fmla="*/ 5949950 w 6410325"/>
              <a:gd name="connsiteY71" fmla="*/ 0 h 787400"/>
              <a:gd name="connsiteX72" fmla="*/ 6410325 w 6410325"/>
              <a:gd name="connsiteY72" fmla="*/ 0 h 78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410325" h="787400">
                <a:moveTo>
                  <a:pt x="0" y="787400"/>
                </a:moveTo>
                <a:lnTo>
                  <a:pt x="485775" y="787400"/>
                </a:lnTo>
                <a:lnTo>
                  <a:pt x="485775" y="749300"/>
                </a:lnTo>
                <a:lnTo>
                  <a:pt x="571500" y="749300"/>
                </a:lnTo>
                <a:lnTo>
                  <a:pt x="571500" y="723900"/>
                </a:lnTo>
                <a:lnTo>
                  <a:pt x="711200" y="723900"/>
                </a:lnTo>
                <a:lnTo>
                  <a:pt x="711200" y="692150"/>
                </a:lnTo>
                <a:lnTo>
                  <a:pt x="892175" y="692150"/>
                </a:lnTo>
                <a:lnTo>
                  <a:pt x="892175" y="692150"/>
                </a:lnTo>
                <a:lnTo>
                  <a:pt x="892175" y="692150"/>
                </a:lnTo>
                <a:lnTo>
                  <a:pt x="892175" y="663575"/>
                </a:lnTo>
                <a:lnTo>
                  <a:pt x="1019175" y="663575"/>
                </a:lnTo>
                <a:lnTo>
                  <a:pt x="1019175" y="641350"/>
                </a:lnTo>
                <a:lnTo>
                  <a:pt x="1108075" y="641350"/>
                </a:lnTo>
                <a:lnTo>
                  <a:pt x="1108075" y="609600"/>
                </a:lnTo>
                <a:lnTo>
                  <a:pt x="1158875" y="609600"/>
                </a:lnTo>
                <a:lnTo>
                  <a:pt x="1158875" y="581025"/>
                </a:lnTo>
                <a:lnTo>
                  <a:pt x="1203325" y="581025"/>
                </a:lnTo>
                <a:lnTo>
                  <a:pt x="1203325" y="546100"/>
                </a:lnTo>
                <a:lnTo>
                  <a:pt x="1263650" y="546100"/>
                </a:lnTo>
                <a:lnTo>
                  <a:pt x="1263650" y="546100"/>
                </a:lnTo>
                <a:lnTo>
                  <a:pt x="1263650" y="514350"/>
                </a:lnTo>
                <a:lnTo>
                  <a:pt x="1352550" y="514350"/>
                </a:lnTo>
                <a:lnTo>
                  <a:pt x="1352550" y="495300"/>
                </a:lnTo>
                <a:lnTo>
                  <a:pt x="1393825" y="495300"/>
                </a:lnTo>
                <a:lnTo>
                  <a:pt x="1393825" y="469900"/>
                </a:lnTo>
                <a:lnTo>
                  <a:pt x="1600200" y="469900"/>
                </a:lnTo>
                <a:lnTo>
                  <a:pt x="1600200" y="447675"/>
                </a:lnTo>
                <a:lnTo>
                  <a:pt x="1695450" y="447675"/>
                </a:lnTo>
                <a:lnTo>
                  <a:pt x="1695450" y="412750"/>
                </a:lnTo>
                <a:lnTo>
                  <a:pt x="1784350" y="412750"/>
                </a:lnTo>
                <a:lnTo>
                  <a:pt x="1784350" y="381000"/>
                </a:lnTo>
                <a:lnTo>
                  <a:pt x="1857375" y="381000"/>
                </a:lnTo>
                <a:lnTo>
                  <a:pt x="1857375" y="352425"/>
                </a:lnTo>
                <a:lnTo>
                  <a:pt x="1936750" y="352425"/>
                </a:lnTo>
                <a:lnTo>
                  <a:pt x="1936750" y="323850"/>
                </a:lnTo>
                <a:lnTo>
                  <a:pt x="2098675" y="323850"/>
                </a:lnTo>
                <a:lnTo>
                  <a:pt x="2098675" y="301625"/>
                </a:lnTo>
                <a:lnTo>
                  <a:pt x="2314575" y="301625"/>
                </a:lnTo>
                <a:lnTo>
                  <a:pt x="2327275" y="288925"/>
                </a:lnTo>
                <a:lnTo>
                  <a:pt x="2425700" y="288925"/>
                </a:lnTo>
                <a:lnTo>
                  <a:pt x="2438400" y="276225"/>
                </a:lnTo>
                <a:lnTo>
                  <a:pt x="2511425" y="276225"/>
                </a:lnTo>
                <a:lnTo>
                  <a:pt x="2511425" y="244475"/>
                </a:lnTo>
                <a:lnTo>
                  <a:pt x="2613025" y="244475"/>
                </a:lnTo>
                <a:lnTo>
                  <a:pt x="2613025" y="244475"/>
                </a:lnTo>
                <a:lnTo>
                  <a:pt x="2981325" y="244475"/>
                </a:lnTo>
                <a:lnTo>
                  <a:pt x="2981325" y="215900"/>
                </a:lnTo>
                <a:lnTo>
                  <a:pt x="3216275" y="215900"/>
                </a:lnTo>
                <a:lnTo>
                  <a:pt x="3216275" y="196850"/>
                </a:lnTo>
                <a:lnTo>
                  <a:pt x="3289300" y="196850"/>
                </a:lnTo>
                <a:lnTo>
                  <a:pt x="3289300" y="196850"/>
                </a:lnTo>
                <a:lnTo>
                  <a:pt x="3289300" y="174625"/>
                </a:lnTo>
                <a:lnTo>
                  <a:pt x="3606800" y="174625"/>
                </a:lnTo>
                <a:lnTo>
                  <a:pt x="3606800" y="149225"/>
                </a:lnTo>
                <a:lnTo>
                  <a:pt x="3803650" y="149225"/>
                </a:lnTo>
                <a:lnTo>
                  <a:pt x="3803650" y="149225"/>
                </a:lnTo>
                <a:lnTo>
                  <a:pt x="3803650" y="127000"/>
                </a:lnTo>
                <a:lnTo>
                  <a:pt x="4019550" y="127000"/>
                </a:lnTo>
                <a:lnTo>
                  <a:pt x="4029075" y="117475"/>
                </a:lnTo>
                <a:lnTo>
                  <a:pt x="4371975" y="117475"/>
                </a:lnTo>
                <a:lnTo>
                  <a:pt x="4371975" y="98425"/>
                </a:lnTo>
                <a:lnTo>
                  <a:pt x="4406900" y="98425"/>
                </a:lnTo>
                <a:lnTo>
                  <a:pt x="4406900" y="79375"/>
                </a:lnTo>
                <a:lnTo>
                  <a:pt x="4714875" y="79375"/>
                </a:lnTo>
                <a:lnTo>
                  <a:pt x="4714875" y="63500"/>
                </a:lnTo>
                <a:lnTo>
                  <a:pt x="5295900" y="63500"/>
                </a:lnTo>
                <a:lnTo>
                  <a:pt x="5295900" y="41275"/>
                </a:lnTo>
                <a:lnTo>
                  <a:pt x="5521325" y="41275"/>
                </a:lnTo>
                <a:lnTo>
                  <a:pt x="5521325" y="22225"/>
                </a:lnTo>
                <a:lnTo>
                  <a:pt x="5949950" y="22225"/>
                </a:lnTo>
                <a:lnTo>
                  <a:pt x="5949950" y="0"/>
                </a:lnTo>
                <a:lnTo>
                  <a:pt x="6410325"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12" name="Group 11">
            <a:extLst>
              <a:ext uri="{FF2B5EF4-FFF2-40B4-BE49-F238E27FC236}">
                <a16:creationId xmlns:a16="http://schemas.microsoft.com/office/drawing/2014/main" id="{0F1F4869-A904-4E54-81CA-D9D787586709}"/>
              </a:ext>
            </a:extLst>
          </p:cNvPr>
          <p:cNvGrpSpPr/>
          <p:nvPr/>
        </p:nvGrpSpPr>
        <p:grpSpPr>
          <a:xfrm>
            <a:off x="1957734" y="1499009"/>
            <a:ext cx="7479942" cy="4144623"/>
            <a:chOff x="1957734" y="1499009"/>
            <a:chExt cx="7479942" cy="4144623"/>
          </a:xfrm>
        </p:grpSpPr>
        <p:grpSp>
          <p:nvGrpSpPr>
            <p:cNvPr id="13" name="Group 12">
              <a:extLst>
                <a:ext uri="{FF2B5EF4-FFF2-40B4-BE49-F238E27FC236}">
                  <a16:creationId xmlns:a16="http://schemas.microsoft.com/office/drawing/2014/main" id="{29944606-A8BA-4606-A7D7-28BE0F854A81}"/>
                </a:ext>
              </a:extLst>
            </p:cNvPr>
            <p:cNvGrpSpPr/>
            <p:nvPr/>
          </p:nvGrpSpPr>
          <p:grpSpPr>
            <a:xfrm>
              <a:off x="1957734" y="1499009"/>
              <a:ext cx="7479942" cy="4144623"/>
              <a:chOff x="1957734" y="1499009"/>
              <a:chExt cx="7479942" cy="4144623"/>
            </a:xfrm>
          </p:grpSpPr>
          <p:grpSp>
            <p:nvGrpSpPr>
              <p:cNvPr id="15" name="Group 14">
                <a:extLst>
                  <a:ext uri="{FF2B5EF4-FFF2-40B4-BE49-F238E27FC236}">
                    <a16:creationId xmlns:a16="http://schemas.microsoft.com/office/drawing/2014/main" id="{182F85AD-1A45-4E1F-98E7-B0C2808D3E03}"/>
                  </a:ext>
                </a:extLst>
              </p:cNvPr>
              <p:cNvGrpSpPr/>
              <p:nvPr/>
            </p:nvGrpSpPr>
            <p:grpSpPr>
              <a:xfrm>
                <a:off x="2804036" y="5024553"/>
                <a:ext cx="6526483" cy="276999"/>
                <a:chOff x="1037949" y="3957662"/>
                <a:chExt cx="3816727" cy="382147"/>
              </a:xfrm>
            </p:grpSpPr>
            <p:sp>
              <p:nvSpPr>
                <p:cNvPr id="39" name="TextBox 38">
                  <a:extLst>
                    <a:ext uri="{FF2B5EF4-FFF2-40B4-BE49-F238E27FC236}">
                      <a16:creationId xmlns:a16="http://schemas.microsoft.com/office/drawing/2014/main" id="{BF93494F-0B1E-4840-B085-C6309C368C0C}"/>
                    </a:ext>
                  </a:extLst>
                </p:cNvPr>
                <p:cNvSpPr txBox="1"/>
                <p:nvPr/>
              </p:nvSpPr>
              <p:spPr bwMode="auto">
                <a:xfrm>
                  <a:off x="1037949"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0" name="TextBox 39">
                  <a:extLst>
                    <a:ext uri="{FF2B5EF4-FFF2-40B4-BE49-F238E27FC236}">
                      <a16:creationId xmlns:a16="http://schemas.microsoft.com/office/drawing/2014/main" id="{8410F4D1-B419-44BD-B192-EB535DA4DD66}"/>
                    </a:ext>
                  </a:extLst>
                </p:cNvPr>
                <p:cNvSpPr txBox="1"/>
                <p:nvPr/>
              </p:nvSpPr>
              <p:spPr bwMode="auto">
                <a:xfrm>
                  <a:off x="1787608"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1" name="TextBox 40">
                  <a:extLst>
                    <a:ext uri="{FF2B5EF4-FFF2-40B4-BE49-F238E27FC236}">
                      <a16:creationId xmlns:a16="http://schemas.microsoft.com/office/drawing/2014/main" id="{A5215D65-972B-4430-B8E8-88503A5C889B}"/>
                    </a:ext>
                  </a:extLst>
                </p:cNvPr>
                <p:cNvSpPr txBox="1"/>
                <p:nvPr/>
              </p:nvSpPr>
              <p:spPr bwMode="auto">
                <a:xfrm>
                  <a:off x="2537267"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2" name="TextBox 41">
                  <a:extLst>
                    <a:ext uri="{FF2B5EF4-FFF2-40B4-BE49-F238E27FC236}">
                      <a16:creationId xmlns:a16="http://schemas.microsoft.com/office/drawing/2014/main" id="{1713137C-BA22-418E-86AC-3C606998B762}"/>
                    </a:ext>
                  </a:extLst>
                </p:cNvPr>
                <p:cNvSpPr txBox="1"/>
                <p:nvPr/>
              </p:nvSpPr>
              <p:spPr bwMode="auto">
                <a:xfrm>
                  <a:off x="3286925"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3" name="TextBox 42">
                  <a:extLst>
                    <a:ext uri="{FF2B5EF4-FFF2-40B4-BE49-F238E27FC236}">
                      <a16:creationId xmlns:a16="http://schemas.microsoft.com/office/drawing/2014/main" id="{03191D2D-CB95-46E6-A2F0-00981E8706B7}"/>
                    </a:ext>
                  </a:extLst>
                </p:cNvPr>
                <p:cNvSpPr txBox="1"/>
                <p:nvPr/>
              </p:nvSpPr>
              <p:spPr bwMode="auto">
                <a:xfrm>
                  <a:off x="4036584"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4" name="TextBox 43">
                  <a:extLst>
                    <a:ext uri="{FF2B5EF4-FFF2-40B4-BE49-F238E27FC236}">
                      <a16:creationId xmlns:a16="http://schemas.microsoft.com/office/drawing/2014/main" id="{1F68CA10-F2F9-4225-AD67-8F819AC6170F}"/>
                    </a:ext>
                  </a:extLst>
                </p:cNvPr>
                <p:cNvSpPr txBox="1"/>
                <p:nvPr/>
              </p:nvSpPr>
              <p:spPr bwMode="auto">
                <a:xfrm>
                  <a:off x="4786242"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grpSp>
            <p:nvGrpSpPr>
              <p:cNvPr id="16" name="Group 15">
                <a:extLst>
                  <a:ext uri="{FF2B5EF4-FFF2-40B4-BE49-F238E27FC236}">
                    <a16:creationId xmlns:a16="http://schemas.microsoft.com/office/drawing/2014/main" id="{0C41B548-7054-4F83-82F8-1E389FB85DE6}"/>
                  </a:ext>
                </a:extLst>
              </p:cNvPr>
              <p:cNvGrpSpPr/>
              <p:nvPr/>
            </p:nvGrpSpPr>
            <p:grpSpPr>
              <a:xfrm>
                <a:off x="2420666" y="1499009"/>
                <a:ext cx="291748" cy="3559413"/>
                <a:chOff x="4069700" y="-682861"/>
                <a:chExt cx="289051" cy="1731812"/>
              </a:xfrm>
            </p:grpSpPr>
            <p:sp>
              <p:nvSpPr>
                <p:cNvPr id="33" name="TextBox 32">
                  <a:extLst>
                    <a:ext uri="{FF2B5EF4-FFF2-40B4-BE49-F238E27FC236}">
                      <a16:creationId xmlns:a16="http://schemas.microsoft.com/office/drawing/2014/main" id="{D5A1A446-90C1-4C1B-8C3A-8AB2B4BF3205}"/>
                    </a:ext>
                  </a:extLst>
                </p:cNvPr>
                <p:cNvSpPr txBox="1"/>
                <p:nvPr/>
              </p:nvSpPr>
              <p:spPr bwMode="auto">
                <a:xfrm>
                  <a:off x="4069700" y="-682861"/>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4" name="TextBox 33">
                  <a:extLst>
                    <a:ext uri="{FF2B5EF4-FFF2-40B4-BE49-F238E27FC236}">
                      <a16:creationId xmlns:a16="http://schemas.microsoft.com/office/drawing/2014/main" id="{8EF659A9-D1CA-4E61-8E91-8AF09C6A2DCF}"/>
                    </a:ext>
                  </a:extLst>
                </p:cNvPr>
                <p:cNvSpPr txBox="1"/>
                <p:nvPr/>
              </p:nvSpPr>
              <p:spPr bwMode="auto">
                <a:xfrm>
                  <a:off x="4069700" y="-363453"/>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35" name="TextBox 34">
                  <a:extLst>
                    <a:ext uri="{FF2B5EF4-FFF2-40B4-BE49-F238E27FC236}">
                      <a16:creationId xmlns:a16="http://schemas.microsoft.com/office/drawing/2014/main" id="{378A657F-4580-45F1-84E4-70B3463E7009}"/>
                    </a:ext>
                  </a:extLst>
                </p:cNvPr>
                <p:cNvSpPr txBox="1"/>
                <p:nvPr/>
              </p:nvSpPr>
              <p:spPr bwMode="auto">
                <a:xfrm>
                  <a:off x="4069700" y="-44045"/>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36" name="TextBox 35">
                  <a:extLst>
                    <a:ext uri="{FF2B5EF4-FFF2-40B4-BE49-F238E27FC236}">
                      <a16:creationId xmlns:a16="http://schemas.microsoft.com/office/drawing/2014/main" id="{B541D32B-585A-4138-8039-CD76A1CCD546}"/>
                    </a:ext>
                  </a:extLst>
                </p:cNvPr>
                <p:cNvSpPr txBox="1"/>
                <p:nvPr/>
              </p:nvSpPr>
              <p:spPr bwMode="auto">
                <a:xfrm>
                  <a:off x="4069700" y="275363"/>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37" name="TextBox 36">
                  <a:extLst>
                    <a:ext uri="{FF2B5EF4-FFF2-40B4-BE49-F238E27FC236}">
                      <a16:creationId xmlns:a16="http://schemas.microsoft.com/office/drawing/2014/main" id="{ACB8107B-742E-4A36-B3D1-9A3FB5446159}"/>
                    </a:ext>
                  </a:extLst>
                </p:cNvPr>
                <p:cNvSpPr txBox="1"/>
                <p:nvPr/>
              </p:nvSpPr>
              <p:spPr bwMode="auto">
                <a:xfrm>
                  <a:off x="4069700" y="594771"/>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8" name="TextBox 37">
                  <a:extLst>
                    <a:ext uri="{FF2B5EF4-FFF2-40B4-BE49-F238E27FC236}">
                      <a16:creationId xmlns:a16="http://schemas.microsoft.com/office/drawing/2014/main" id="{A51998A4-ACD1-4903-A5E7-43DDD764C86E}"/>
                    </a:ext>
                  </a:extLst>
                </p:cNvPr>
                <p:cNvSpPr txBox="1"/>
                <p:nvPr/>
              </p:nvSpPr>
              <p:spPr bwMode="auto">
                <a:xfrm>
                  <a:off x="4242813" y="914179"/>
                  <a:ext cx="115938"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17" name="TextBox 16">
                <a:extLst>
                  <a:ext uri="{FF2B5EF4-FFF2-40B4-BE49-F238E27FC236}">
                    <a16:creationId xmlns:a16="http://schemas.microsoft.com/office/drawing/2014/main" id="{C5A22D66-0682-4F65-AABF-0072C4B41574}"/>
                  </a:ext>
                </a:extLst>
              </p:cNvPr>
              <p:cNvSpPr txBox="1"/>
              <p:nvPr/>
            </p:nvSpPr>
            <p:spPr bwMode="auto">
              <a:xfrm rot="16200000">
                <a:off x="505514" y="3058929"/>
                <a:ext cx="33045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probability</a:t>
                </a:r>
              </a:p>
            </p:txBody>
          </p:sp>
          <p:sp>
            <p:nvSpPr>
              <p:cNvPr id="18" name="TextBox 17">
                <a:extLst>
                  <a:ext uri="{FF2B5EF4-FFF2-40B4-BE49-F238E27FC236}">
                    <a16:creationId xmlns:a16="http://schemas.microsoft.com/office/drawing/2014/main" id="{6C3505A2-109F-4595-AFFF-AC37BDABC8A1}"/>
                  </a:ext>
                </a:extLst>
              </p:cNvPr>
              <p:cNvSpPr txBox="1"/>
              <p:nvPr/>
            </p:nvSpPr>
            <p:spPr bwMode="auto">
              <a:xfrm>
                <a:off x="2845046" y="5243522"/>
                <a:ext cx="6479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Yrs Since Randomization</a:t>
                </a:r>
              </a:p>
            </p:txBody>
          </p:sp>
          <p:grpSp>
            <p:nvGrpSpPr>
              <p:cNvPr id="19" name="Group 18">
                <a:extLst>
                  <a:ext uri="{FF2B5EF4-FFF2-40B4-BE49-F238E27FC236}">
                    <a16:creationId xmlns:a16="http://schemas.microsoft.com/office/drawing/2014/main" id="{C3BE329D-FB11-4E21-B9F3-A6FB8660D4FD}"/>
                  </a:ext>
                </a:extLst>
              </p:cNvPr>
              <p:cNvGrpSpPr/>
              <p:nvPr/>
            </p:nvGrpSpPr>
            <p:grpSpPr>
              <a:xfrm>
                <a:off x="2771956" y="1621428"/>
                <a:ext cx="83064" cy="2632794"/>
                <a:chOff x="990095" y="1527823"/>
                <a:chExt cx="82296" cy="1957432"/>
              </a:xfrm>
            </p:grpSpPr>
            <p:cxnSp>
              <p:nvCxnSpPr>
                <p:cNvPr id="28" name="Straight Connector 27">
                  <a:extLst>
                    <a:ext uri="{FF2B5EF4-FFF2-40B4-BE49-F238E27FC236}">
                      <a16:creationId xmlns:a16="http://schemas.microsoft.com/office/drawing/2014/main" id="{EE9F80AE-AF49-4F97-A180-5CAA9BAE3097}"/>
                    </a:ext>
                  </a:extLst>
                </p:cNvPr>
                <p:cNvCxnSpPr>
                  <a:cxnSpLocks/>
                </p:cNvCxnSpPr>
                <p:nvPr/>
              </p:nvCxnSpPr>
              <p:spPr bwMode="auto">
                <a:xfrm>
                  <a:off x="990095" y="1527823"/>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D82B1C5-C22D-489F-934D-4F366BCBD6DF}"/>
                    </a:ext>
                  </a:extLst>
                </p:cNvPr>
                <p:cNvCxnSpPr>
                  <a:cxnSpLocks/>
                </p:cNvCxnSpPr>
                <p:nvPr/>
              </p:nvCxnSpPr>
              <p:spPr bwMode="auto">
                <a:xfrm>
                  <a:off x="990095" y="2017181"/>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ACD7050-5258-4E89-A9D6-AFE3E2377823}"/>
                    </a:ext>
                  </a:extLst>
                </p:cNvPr>
                <p:cNvCxnSpPr>
                  <a:cxnSpLocks/>
                </p:cNvCxnSpPr>
                <p:nvPr/>
              </p:nvCxnSpPr>
              <p:spPr bwMode="auto">
                <a:xfrm>
                  <a:off x="990095" y="250653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0568249-E678-4D03-80CC-130FFF2E77AC}"/>
                    </a:ext>
                  </a:extLst>
                </p:cNvPr>
                <p:cNvCxnSpPr>
                  <a:cxnSpLocks/>
                </p:cNvCxnSpPr>
                <p:nvPr/>
              </p:nvCxnSpPr>
              <p:spPr bwMode="auto">
                <a:xfrm>
                  <a:off x="990095" y="2995897"/>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A4D1164-EB23-4C90-A70D-616E5519F4B5}"/>
                    </a:ext>
                  </a:extLst>
                </p:cNvPr>
                <p:cNvCxnSpPr>
                  <a:cxnSpLocks/>
                </p:cNvCxnSpPr>
                <p:nvPr/>
              </p:nvCxnSpPr>
              <p:spPr bwMode="auto">
                <a:xfrm>
                  <a:off x="990095" y="3485255"/>
                  <a:ext cx="822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404703B5-28E8-4B3D-9ED7-2CCA0F20D6A6}"/>
                  </a:ext>
                </a:extLst>
              </p:cNvPr>
              <p:cNvGrpSpPr/>
              <p:nvPr/>
            </p:nvGrpSpPr>
            <p:grpSpPr>
              <a:xfrm>
                <a:off x="4148037" y="4920598"/>
                <a:ext cx="5122742" cy="84171"/>
                <a:chOff x="4148037" y="4920598"/>
                <a:chExt cx="5122742" cy="84171"/>
              </a:xfrm>
            </p:grpSpPr>
            <p:cxnSp>
              <p:nvCxnSpPr>
                <p:cNvPr id="23" name="Straight Connector 22">
                  <a:extLst>
                    <a:ext uri="{FF2B5EF4-FFF2-40B4-BE49-F238E27FC236}">
                      <a16:creationId xmlns:a16="http://schemas.microsoft.com/office/drawing/2014/main" id="{315DCECA-EC33-464C-BEEC-351276B387F3}"/>
                    </a:ext>
                  </a:extLst>
                </p:cNvPr>
                <p:cNvCxnSpPr>
                  <a:cxnSpLocks/>
                </p:cNvCxnSpPr>
                <p:nvPr/>
              </p:nvCxnSpPr>
              <p:spPr bwMode="auto">
                <a:xfrm rot="5400000">
                  <a:off x="9228693"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DED0B60-3177-436B-AD1F-5A9051D55B42}"/>
                    </a:ext>
                  </a:extLst>
                </p:cNvPr>
                <p:cNvCxnSpPr>
                  <a:cxnSpLocks/>
                </p:cNvCxnSpPr>
                <p:nvPr/>
              </p:nvCxnSpPr>
              <p:spPr bwMode="auto">
                <a:xfrm rot="5400000">
                  <a:off x="7948009"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A40BDA4-5D96-4335-B10F-BA49416E5E8B}"/>
                    </a:ext>
                  </a:extLst>
                </p:cNvPr>
                <p:cNvCxnSpPr>
                  <a:cxnSpLocks/>
                </p:cNvCxnSpPr>
                <p:nvPr/>
              </p:nvCxnSpPr>
              <p:spPr bwMode="auto">
                <a:xfrm rot="5400000">
                  <a:off x="6667323"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00C15D0-CD54-4CB1-A773-6E2A48A55C61}"/>
                    </a:ext>
                  </a:extLst>
                </p:cNvPr>
                <p:cNvCxnSpPr>
                  <a:cxnSpLocks/>
                </p:cNvCxnSpPr>
                <p:nvPr/>
              </p:nvCxnSpPr>
              <p:spPr bwMode="auto">
                <a:xfrm rot="5400000">
                  <a:off x="5386637"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3BC549D-771F-42C6-BCB4-81BF53D3875A}"/>
                    </a:ext>
                  </a:extLst>
                </p:cNvPr>
                <p:cNvCxnSpPr>
                  <a:cxnSpLocks/>
                </p:cNvCxnSpPr>
                <p:nvPr/>
              </p:nvCxnSpPr>
              <p:spPr bwMode="auto">
                <a:xfrm rot="5400000">
                  <a:off x="4105951" y="4962684"/>
                  <a:ext cx="84171" cy="0"/>
                </a:xfrm>
                <a:prstGeom prst="line">
                  <a:avLst/>
                </a:prstGeom>
                <a:noFill/>
                <a:ln w="28575" cap="flat" cmpd="sng" algn="ctr">
                  <a:solidFill>
                    <a:schemeClr val="bg1"/>
                  </a:solidFill>
                  <a:prstDash val="solid"/>
                  <a:round/>
                  <a:headEnd type="none" w="med" len="med"/>
                  <a:tailEnd type="none" w="med" len="med"/>
                </a:ln>
                <a:effectLst/>
              </p:spPr>
            </p:cxnSp>
          </p:grpSp>
          <p:cxnSp>
            <p:nvCxnSpPr>
              <p:cNvPr id="21" name="Straight Connector 20">
                <a:extLst>
                  <a:ext uri="{FF2B5EF4-FFF2-40B4-BE49-F238E27FC236}">
                    <a16:creationId xmlns:a16="http://schemas.microsoft.com/office/drawing/2014/main" id="{F4EA696C-B792-45A1-8839-FAA4D57E17DC}"/>
                  </a:ext>
                </a:extLst>
              </p:cNvPr>
              <p:cNvCxnSpPr>
                <a:cxnSpLocks/>
              </p:cNvCxnSpPr>
              <p:nvPr/>
            </p:nvCxnSpPr>
            <p:spPr bwMode="auto">
              <a:xfrm flipH="1">
                <a:off x="2771957" y="4918519"/>
                <a:ext cx="666571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8EAB66E-FA7A-46D6-9EFB-2EFE9D85FE0D}"/>
                  </a:ext>
                </a:extLst>
              </p:cNvPr>
              <p:cNvCxnSpPr>
                <a:cxnSpLocks/>
              </p:cNvCxnSpPr>
              <p:nvPr/>
            </p:nvCxnSpPr>
            <p:spPr bwMode="auto">
              <a:xfrm>
                <a:off x="2855020" y="1587273"/>
                <a:ext cx="0" cy="3417320"/>
              </a:xfrm>
              <a:prstGeom prst="line">
                <a:avLst/>
              </a:prstGeom>
              <a:noFill/>
              <a:ln w="28575" cap="flat" cmpd="sng" algn="ctr">
                <a:solidFill>
                  <a:schemeClr val="bg1"/>
                </a:solidFill>
                <a:prstDash val="solid"/>
                <a:round/>
                <a:headEnd type="none" w="med" len="med"/>
                <a:tailEnd type="none" w="med" len="med"/>
              </a:ln>
              <a:effectLst/>
            </p:spPr>
          </p:cxnSp>
        </p:grpSp>
        <p:cxnSp>
          <p:nvCxnSpPr>
            <p:cNvPr id="14" name="Straight Connector 13">
              <a:extLst>
                <a:ext uri="{FF2B5EF4-FFF2-40B4-BE49-F238E27FC236}">
                  <a16:creationId xmlns:a16="http://schemas.microsoft.com/office/drawing/2014/main" id="{895F4CF1-EB61-40C1-B1B8-E8DAF8A9782D}"/>
                </a:ext>
              </a:extLst>
            </p:cNvPr>
            <p:cNvCxnSpPr/>
            <p:nvPr/>
          </p:nvCxnSpPr>
          <p:spPr bwMode="auto">
            <a:xfrm flipV="1">
              <a:off x="6701150" y="1552503"/>
              <a:ext cx="0" cy="3338325"/>
            </a:xfrm>
            <a:prstGeom prst="line">
              <a:avLst/>
            </a:prstGeom>
            <a:noFill/>
            <a:ln w="19050" cap="flat" cmpd="sng" algn="ctr">
              <a:solidFill>
                <a:schemeClr val="bg1"/>
              </a:solidFill>
              <a:prstDash val="dash"/>
              <a:round/>
              <a:headEnd type="none" w="med" len="med"/>
              <a:tailEnd type="none" w="med" len="med"/>
            </a:ln>
            <a:effectLst/>
          </p:spPr>
        </p:cxnSp>
      </p:grpSp>
      <p:sp>
        <p:nvSpPr>
          <p:cNvPr id="45" name="TextBox 44">
            <a:extLst>
              <a:ext uri="{FF2B5EF4-FFF2-40B4-BE49-F238E27FC236}">
                <a16:creationId xmlns:a16="http://schemas.microsoft.com/office/drawing/2014/main" id="{E1C6F346-F682-4C89-9351-3E207F7EB86F}"/>
              </a:ext>
            </a:extLst>
          </p:cNvPr>
          <p:cNvSpPr txBox="1"/>
          <p:nvPr/>
        </p:nvSpPr>
        <p:spPr bwMode="auto">
          <a:xfrm>
            <a:off x="3129734" y="1503131"/>
            <a:ext cx="38197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0.69 (95% CI: 0.54-0.90;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.005)</a:t>
            </a:r>
          </a:p>
        </p:txBody>
      </p:sp>
      <p:sp>
        <p:nvSpPr>
          <p:cNvPr id="46" name="TextBox 45">
            <a:extLst>
              <a:ext uri="{FF2B5EF4-FFF2-40B4-BE49-F238E27FC236}">
                <a16:creationId xmlns:a16="http://schemas.microsoft.com/office/drawing/2014/main" id="{5EF67682-459E-4D47-89B4-781EEE1FBCA2}"/>
              </a:ext>
            </a:extLst>
          </p:cNvPr>
          <p:cNvSpPr txBox="1"/>
          <p:nvPr/>
        </p:nvSpPr>
        <p:spPr bwMode="auto">
          <a:xfrm>
            <a:off x="5954471" y="3602226"/>
            <a:ext cx="693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26.8%</a:t>
            </a:r>
          </a:p>
        </p:txBody>
      </p:sp>
      <p:sp>
        <p:nvSpPr>
          <p:cNvPr id="47" name="TextBox 46">
            <a:extLst>
              <a:ext uri="{FF2B5EF4-FFF2-40B4-BE49-F238E27FC236}">
                <a16:creationId xmlns:a16="http://schemas.microsoft.com/office/drawing/2014/main" id="{EF7F5350-B04B-4A79-9250-72AFC60ABE46}"/>
              </a:ext>
            </a:extLst>
          </p:cNvPr>
          <p:cNvSpPr txBox="1"/>
          <p:nvPr/>
        </p:nvSpPr>
        <p:spPr bwMode="auto">
          <a:xfrm>
            <a:off x="5954471" y="4318839"/>
            <a:ext cx="693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48" name="TextBox 47">
            <a:extLst>
              <a:ext uri="{FF2B5EF4-FFF2-40B4-BE49-F238E27FC236}">
                <a16:creationId xmlns:a16="http://schemas.microsoft.com/office/drawing/2014/main" id="{8F74E5AD-2026-4C4E-8FC8-A474040716E4}"/>
              </a:ext>
            </a:extLst>
          </p:cNvPr>
          <p:cNvSpPr txBox="1"/>
          <p:nvPr/>
        </p:nvSpPr>
        <p:spPr bwMode="auto">
          <a:xfrm>
            <a:off x="7123197" y="4233740"/>
            <a:ext cx="16168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Experimental</a:t>
            </a:r>
          </a:p>
        </p:txBody>
      </p:sp>
      <p:sp>
        <p:nvSpPr>
          <p:cNvPr id="49" name="TextBox 48">
            <a:extLst>
              <a:ext uri="{FF2B5EF4-FFF2-40B4-BE49-F238E27FC236}">
                <a16:creationId xmlns:a16="http://schemas.microsoft.com/office/drawing/2014/main" id="{DB162A5D-893D-4DCF-AD47-DCA7450DBC32}"/>
              </a:ext>
            </a:extLst>
          </p:cNvPr>
          <p:cNvSpPr txBox="1"/>
          <p:nvPr/>
        </p:nvSpPr>
        <p:spPr bwMode="auto">
          <a:xfrm>
            <a:off x="7310057" y="3509533"/>
            <a:ext cx="1084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Standard</a:t>
            </a:r>
          </a:p>
        </p:txBody>
      </p:sp>
      <p:graphicFrame>
        <p:nvGraphicFramePr>
          <p:cNvPr id="50" name="Table 49">
            <a:extLst>
              <a:ext uri="{FF2B5EF4-FFF2-40B4-BE49-F238E27FC236}">
                <a16:creationId xmlns:a16="http://schemas.microsoft.com/office/drawing/2014/main" id="{CC421C1F-2FF6-48F9-A771-B220ED2B35DA}"/>
              </a:ext>
            </a:extLst>
          </p:cNvPr>
          <p:cNvGraphicFramePr>
            <a:graphicFrameLocks noGrp="1"/>
          </p:cNvGraphicFramePr>
          <p:nvPr>
            <p:extLst>
              <p:ext uri="{D42A27DB-BD31-4B8C-83A1-F6EECF244321}">
                <p14:modId xmlns:p14="http://schemas.microsoft.com/office/powerpoint/2010/main" val="1007171948"/>
              </p:ext>
            </p:extLst>
          </p:nvPr>
        </p:nvGraphicFramePr>
        <p:xfrm>
          <a:off x="1101285" y="5690807"/>
          <a:ext cx="8857000" cy="627126"/>
        </p:xfrm>
        <a:graphic>
          <a:graphicData uri="http://schemas.openxmlformats.org/drawingml/2006/table">
            <a:tbl>
              <a:tblPr firstRow="1" bandRow="1">
                <a:tableStyleId>{5C22544A-7EE6-4342-B048-85BDC9FD1C3A}</a:tableStyleId>
              </a:tblPr>
              <a:tblGrid>
                <a:gridCol w="1095352">
                  <a:extLst>
                    <a:ext uri="{9D8B030D-6E8A-4147-A177-3AD203B41FA5}">
                      <a16:colId xmlns:a16="http://schemas.microsoft.com/office/drawing/2014/main" val="3070944306"/>
                    </a:ext>
                  </a:extLst>
                </a:gridCol>
                <a:gridCol w="1293608">
                  <a:extLst>
                    <a:ext uri="{9D8B030D-6E8A-4147-A177-3AD203B41FA5}">
                      <a16:colId xmlns:a16="http://schemas.microsoft.com/office/drawing/2014/main" val="4191220089"/>
                    </a:ext>
                  </a:extLst>
                </a:gridCol>
                <a:gridCol w="1293608">
                  <a:extLst>
                    <a:ext uri="{9D8B030D-6E8A-4147-A177-3AD203B41FA5}">
                      <a16:colId xmlns:a16="http://schemas.microsoft.com/office/drawing/2014/main" val="2309276982"/>
                    </a:ext>
                  </a:extLst>
                </a:gridCol>
                <a:gridCol w="1293608">
                  <a:extLst>
                    <a:ext uri="{9D8B030D-6E8A-4147-A177-3AD203B41FA5}">
                      <a16:colId xmlns:a16="http://schemas.microsoft.com/office/drawing/2014/main" val="2862098818"/>
                    </a:ext>
                  </a:extLst>
                </a:gridCol>
                <a:gridCol w="1293608">
                  <a:extLst>
                    <a:ext uri="{9D8B030D-6E8A-4147-A177-3AD203B41FA5}">
                      <a16:colId xmlns:a16="http://schemas.microsoft.com/office/drawing/2014/main" val="35949707"/>
                    </a:ext>
                  </a:extLst>
                </a:gridCol>
                <a:gridCol w="1293608">
                  <a:extLst>
                    <a:ext uri="{9D8B030D-6E8A-4147-A177-3AD203B41FA5}">
                      <a16:colId xmlns:a16="http://schemas.microsoft.com/office/drawing/2014/main" val="2393409943"/>
                    </a:ext>
                  </a:extLst>
                </a:gridCol>
                <a:gridCol w="1293608">
                  <a:extLst>
                    <a:ext uri="{9D8B030D-6E8A-4147-A177-3AD203B41FA5}">
                      <a16:colId xmlns:a16="http://schemas.microsoft.com/office/drawing/2014/main" val="1567040751"/>
                    </a:ext>
                  </a:extLst>
                </a:gridCol>
              </a:tblGrid>
              <a:tr h="193420">
                <a:tc gridSpan="2">
                  <a:txBody>
                    <a:bodyPr/>
                    <a:lstStyle/>
                    <a:p>
                      <a:pPr algn="l">
                        <a:lnSpc>
                          <a:spcPct val="85000"/>
                        </a:lnSpc>
                      </a:pPr>
                      <a:r>
                        <a:rPr lang="en-US" sz="160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19439992"/>
                  </a:ext>
                </a:extLst>
              </a:tr>
              <a:tr h="193420">
                <a:tc>
                  <a:txBody>
                    <a:bodyPr/>
                    <a:lstStyle/>
                    <a:p>
                      <a:pPr algn="l">
                        <a:lnSpc>
                          <a:spcPct val="85000"/>
                        </a:lnSpc>
                      </a:pPr>
                      <a:r>
                        <a:rPr lang="en-US" sz="1600" b="0" dirty="0">
                          <a:solidFill>
                            <a:schemeClr val="bg1"/>
                          </a:solidFill>
                          <a:latin typeface="Calibri" panose="020F0502020204030204" pitchFamily="34" charset="0"/>
                          <a:cs typeface="Calibri" panose="020F0502020204030204" pitchFamily="34" charset="0"/>
                        </a:rPr>
                        <a:t>Standard</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450</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390</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343</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311</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156</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130</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70347043"/>
                  </a:ext>
                </a:extLst>
              </a:tr>
              <a:tr h="193420">
                <a:tc>
                  <a:txBody>
                    <a:bodyPr/>
                    <a:lstStyle/>
                    <a:p>
                      <a:pPr algn="l">
                        <a:lnSpc>
                          <a:spcPct val="85000"/>
                        </a:lnSpc>
                      </a:pPr>
                      <a:r>
                        <a:rPr lang="en-US" sz="1600" b="0" dirty="0">
                          <a:solidFill>
                            <a:schemeClr val="bg1"/>
                          </a:solidFill>
                          <a:latin typeface="Calibri" panose="020F0502020204030204" pitchFamily="34" charset="0"/>
                          <a:cs typeface="Calibri" panose="020F0502020204030204" pitchFamily="34" charset="0"/>
                        </a:rPr>
                        <a:t>Experimental</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462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414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372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348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178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144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2276168"/>
                  </a:ext>
                </a:extLst>
              </a:tr>
            </a:tbl>
          </a:graphicData>
        </a:graphic>
      </p:graphicFrame>
      <p:grpSp>
        <p:nvGrpSpPr>
          <p:cNvPr id="51" name="Group 7">
            <a:extLst>
              <a:ext uri="{FF2B5EF4-FFF2-40B4-BE49-F238E27FC236}">
                <a16:creationId xmlns:a16="http://schemas.microsoft.com/office/drawing/2014/main" id="{7CC6E8E6-295A-4F15-80E1-E104A20F32C4}"/>
              </a:ext>
            </a:extLst>
          </p:cNvPr>
          <p:cNvGrpSpPr>
            <a:grpSpLocks/>
          </p:cNvGrpSpPr>
          <p:nvPr/>
        </p:nvGrpSpPr>
        <p:grpSpPr bwMode="auto">
          <a:xfrm>
            <a:off x="9389569" y="6216652"/>
            <a:ext cx="2488502" cy="447822"/>
            <a:chOff x="9527309" y="3551529"/>
            <a:chExt cx="2488502" cy="448324"/>
          </a:xfrm>
        </p:grpSpPr>
        <p:pic>
          <p:nvPicPr>
            <p:cNvPr id="52" name="Picture 9">
              <a:extLst>
                <a:ext uri="{FF2B5EF4-FFF2-40B4-BE49-F238E27FC236}">
                  <a16:creationId xmlns:a16="http://schemas.microsoft.com/office/drawing/2014/main" id="{950474A5-E72C-4311-962B-5AA826BACE3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3" name="Rectangle 8">
              <a:extLst>
                <a:ext uri="{FF2B5EF4-FFF2-40B4-BE49-F238E27FC236}">
                  <a16:creationId xmlns:a16="http://schemas.microsoft.com/office/drawing/2014/main" id="{BF517448-DDE7-4954-894E-D4BEDDB5A50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1529014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087BBC-7201-4296-B562-A0A13618C980}"/>
              </a:ext>
            </a:extLst>
          </p:cNvPr>
          <p:cNvSpPr>
            <a:spLocks noGrp="1"/>
          </p:cNvSpPr>
          <p:nvPr>
            <p:ph type="title"/>
          </p:nvPr>
        </p:nvSpPr>
        <p:spPr/>
        <p:txBody>
          <a:bodyPr/>
          <a:lstStyle/>
          <a:p>
            <a:r>
              <a:rPr lang="en-US" dirty="0"/>
              <a:t>RAPIDO: Locoregional Failure</a:t>
            </a:r>
          </a:p>
        </p:txBody>
      </p:sp>
      <p:sp>
        <p:nvSpPr>
          <p:cNvPr id="9" name="Text Box 15">
            <a:extLst>
              <a:ext uri="{FF2B5EF4-FFF2-40B4-BE49-F238E27FC236}">
                <a16:creationId xmlns:a16="http://schemas.microsoft.com/office/drawing/2014/main" id="{BE98B468-B437-4DD6-B16B-C8F9A720296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Bahadoer. ASCO 2020. Abstr 4006.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Freeform 50">
            <a:extLst>
              <a:ext uri="{FF2B5EF4-FFF2-40B4-BE49-F238E27FC236}">
                <a16:creationId xmlns:a16="http://schemas.microsoft.com/office/drawing/2014/main" id="{53C054F8-5ECD-4C17-AAEA-7EAC06E7D944}"/>
              </a:ext>
            </a:extLst>
          </p:cNvPr>
          <p:cNvSpPr/>
          <p:nvPr/>
        </p:nvSpPr>
        <p:spPr bwMode="auto">
          <a:xfrm>
            <a:off x="2901950" y="4616450"/>
            <a:ext cx="6369050" cy="298450"/>
          </a:xfrm>
          <a:custGeom>
            <a:avLst/>
            <a:gdLst>
              <a:gd name="connsiteX0" fmla="*/ 0 w 6369050"/>
              <a:gd name="connsiteY0" fmla="*/ 298450 h 298450"/>
              <a:gd name="connsiteX1" fmla="*/ 447675 w 6369050"/>
              <a:gd name="connsiteY1" fmla="*/ 298450 h 298450"/>
              <a:gd name="connsiteX2" fmla="*/ 447675 w 6369050"/>
              <a:gd name="connsiteY2" fmla="*/ 266700 h 298450"/>
              <a:gd name="connsiteX3" fmla="*/ 720725 w 6369050"/>
              <a:gd name="connsiteY3" fmla="*/ 266700 h 298450"/>
              <a:gd name="connsiteX4" fmla="*/ 720725 w 6369050"/>
              <a:gd name="connsiteY4" fmla="*/ 244475 h 298450"/>
              <a:gd name="connsiteX5" fmla="*/ 1101725 w 6369050"/>
              <a:gd name="connsiteY5" fmla="*/ 244475 h 298450"/>
              <a:gd name="connsiteX6" fmla="*/ 1101725 w 6369050"/>
              <a:gd name="connsiteY6" fmla="*/ 244475 h 298450"/>
              <a:gd name="connsiteX7" fmla="*/ 1139825 w 6369050"/>
              <a:gd name="connsiteY7" fmla="*/ 244475 h 298450"/>
              <a:gd name="connsiteX8" fmla="*/ 1139825 w 6369050"/>
              <a:gd name="connsiteY8" fmla="*/ 228600 h 298450"/>
              <a:gd name="connsiteX9" fmla="*/ 1339850 w 6369050"/>
              <a:gd name="connsiteY9" fmla="*/ 228600 h 298450"/>
              <a:gd name="connsiteX10" fmla="*/ 1339850 w 6369050"/>
              <a:gd name="connsiteY10" fmla="*/ 187325 h 298450"/>
              <a:gd name="connsiteX11" fmla="*/ 1790700 w 6369050"/>
              <a:gd name="connsiteY11" fmla="*/ 187325 h 298450"/>
              <a:gd name="connsiteX12" fmla="*/ 1790700 w 6369050"/>
              <a:gd name="connsiteY12" fmla="*/ 161925 h 298450"/>
              <a:gd name="connsiteX13" fmla="*/ 1962150 w 6369050"/>
              <a:gd name="connsiteY13" fmla="*/ 161925 h 298450"/>
              <a:gd name="connsiteX14" fmla="*/ 1974850 w 6369050"/>
              <a:gd name="connsiteY14" fmla="*/ 149225 h 298450"/>
              <a:gd name="connsiteX15" fmla="*/ 2028825 w 6369050"/>
              <a:gd name="connsiteY15" fmla="*/ 149225 h 298450"/>
              <a:gd name="connsiteX16" fmla="*/ 2028825 w 6369050"/>
              <a:gd name="connsiteY16" fmla="*/ 130175 h 298450"/>
              <a:gd name="connsiteX17" fmla="*/ 2981325 w 6369050"/>
              <a:gd name="connsiteY17" fmla="*/ 130175 h 298450"/>
              <a:gd name="connsiteX18" fmla="*/ 2981325 w 6369050"/>
              <a:gd name="connsiteY18" fmla="*/ 130175 h 298450"/>
              <a:gd name="connsiteX19" fmla="*/ 2981325 w 6369050"/>
              <a:gd name="connsiteY19" fmla="*/ 114300 h 298450"/>
              <a:gd name="connsiteX20" fmla="*/ 3660775 w 6369050"/>
              <a:gd name="connsiteY20" fmla="*/ 114300 h 298450"/>
              <a:gd name="connsiteX21" fmla="*/ 3660775 w 6369050"/>
              <a:gd name="connsiteY21" fmla="*/ 101600 h 298450"/>
              <a:gd name="connsiteX22" fmla="*/ 3889375 w 6369050"/>
              <a:gd name="connsiteY22" fmla="*/ 101600 h 298450"/>
              <a:gd name="connsiteX23" fmla="*/ 3889375 w 6369050"/>
              <a:gd name="connsiteY23" fmla="*/ 85725 h 298450"/>
              <a:gd name="connsiteX24" fmla="*/ 4229100 w 6369050"/>
              <a:gd name="connsiteY24" fmla="*/ 85725 h 298450"/>
              <a:gd name="connsiteX25" fmla="*/ 4229100 w 6369050"/>
              <a:gd name="connsiteY25" fmla="*/ 76200 h 298450"/>
              <a:gd name="connsiteX26" fmla="*/ 4330700 w 6369050"/>
              <a:gd name="connsiteY26" fmla="*/ 76200 h 298450"/>
              <a:gd name="connsiteX27" fmla="*/ 4330700 w 6369050"/>
              <a:gd name="connsiteY27" fmla="*/ 63500 h 298450"/>
              <a:gd name="connsiteX28" fmla="*/ 4645025 w 6369050"/>
              <a:gd name="connsiteY28" fmla="*/ 63500 h 298450"/>
              <a:gd name="connsiteX29" fmla="*/ 4645025 w 6369050"/>
              <a:gd name="connsiteY29" fmla="*/ 63500 h 298450"/>
              <a:gd name="connsiteX30" fmla="*/ 4645025 w 6369050"/>
              <a:gd name="connsiteY30" fmla="*/ 41275 h 298450"/>
              <a:gd name="connsiteX31" fmla="*/ 4806950 w 6369050"/>
              <a:gd name="connsiteY31" fmla="*/ 41275 h 298450"/>
              <a:gd name="connsiteX32" fmla="*/ 4806950 w 6369050"/>
              <a:gd name="connsiteY32" fmla="*/ 25400 h 298450"/>
              <a:gd name="connsiteX33" fmla="*/ 5911850 w 6369050"/>
              <a:gd name="connsiteY33" fmla="*/ 25400 h 298450"/>
              <a:gd name="connsiteX34" fmla="*/ 5911850 w 6369050"/>
              <a:gd name="connsiteY34" fmla="*/ 53975 h 298450"/>
              <a:gd name="connsiteX35" fmla="*/ 5911850 w 6369050"/>
              <a:gd name="connsiteY35" fmla="*/ 0 h 298450"/>
              <a:gd name="connsiteX36" fmla="*/ 6369050 w 6369050"/>
              <a:gd name="connsiteY36" fmla="*/ 0 h 298450"/>
              <a:gd name="connsiteX37" fmla="*/ 6369050 w 6369050"/>
              <a:gd name="connsiteY37" fmla="*/ 34925 h 298450"/>
              <a:gd name="connsiteX0" fmla="*/ 0 w 6369050"/>
              <a:gd name="connsiteY0" fmla="*/ 298450 h 298450"/>
              <a:gd name="connsiteX1" fmla="*/ 447675 w 6369050"/>
              <a:gd name="connsiteY1" fmla="*/ 298450 h 298450"/>
              <a:gd name="connsiteX2" fmla="*/ 447675 w 6369050"/>
              <a:gd name="connsiteY2" fmla="*/ 266700 h 298450"/>
              <a:gd name="connsiteX3" fmla="*/ 720725 w 6369050"/>
              <a:gd name="connsiteY3" fmla="*/ 266700 h 298450"/>
              <a:gd name="connsiteX4" fmla="*/ 720725 w 6369050"/>
              <a:gd name="connsiteY4" fmla="*/ 244475 h 298450"/>
              <a:gd name="connsiteX5" fmla="*/ 1101725 w 6369050"/>
              <a:gd name="connsiteY5" fmla="*/ 244475 h 298450"/>
              <a:gd name="connsiteX6" fmla="*/ 1101725 w 6369050"/>
              <a:gd name="connsiteY6" fmla="*/ 244475 h 298450"/>
              <a:gd name="connsiteX7" fmla="*/ 1139825 w 6369050"/>
              <a:gd name="connsiteY7" fmla="*/ 244475 h 298450"/>
              <a:gd name="connsiteX8" fmla="*/ 1139825 w 6369050"/>
              <a:gd name="connsiteY8" fmla="*/ 228600 h 298450"/>
              <a:gd name="connsiteX9" fmla="*/ 1339850 w 6369050"/>
              <a:gd name="connsiteY9" fmla="*/ 228600 h 298450"/>
              <a:gd name="connsiteX10" fmla="*/ 1339850 w 6369050"/>
              <a:gd name="connsiteY10" fmla="*/ 187325 h 298450"/>
              <a:gd name="connsiteX11" fmla="*/ 1790700 w 6369050"/>
              <a:gd name="connsiteY11" fmla="*/ 187325 h 298450"/>
              <a:gd name="connsiteX12" fmla="*/ 1790700 w 6369050"/>
              <a:gd name="connsiteY12" fmla="*/ 161925 h 298450"/>
              <a:gd name="connsiteX13" fmla="*/ 1962150 w 6369050"/>
              <a:gd name="connsiteY13" fmla="*/ 161925 h 298450"/>
              <a:gd name="connsiteX14" fmla="*/ 1974850 w 6369050"/>
              <a:gd name="connsiteY14" fmla="*/ 149225 h 298450"/>
              <a:gd name="connsiteX15" fmla="*/ 2028825 w 6369050"/>
              <a:gd name="connsiteY15" fmla="*/ 149225 h 298450"/>
              <a:gd name="connsiteX16" fmla="*/ 2028825 w 6369050"/>
              <a:gd name="connsiteY16" fmla="*/ 130175 h 298450"/>
              <a:gd name="connsiteX17" fmla="*/ 2981325 w 6369050"/>
              <a:gd name="connsiteY17" fmla="*/ 130175 h 298450"/>
              <a:gd name="connsiteX18" fmla="*/ 2981325 w 6369050"/>
              <a:gd name="connsiteY18" fmla="*/ 130175 h 298450"/>
              <a:gd name="connsiteX19" fmla="*/ 2981325 w 6369050"/>
              <a:gd name="connsiteY19" fmla="*/ 114300 h 298450"/>
              <a:gd name="connsiteX20" fmla="*/ 3660775 w 6369050"/>
              <a:gd name="connsiteY20" fmla="*/ 114300 h 298450"/>
              <a:gd name="connsiteX21" fmla="*/ 3660775 w 6369050"/>
              <a:gd name="connsiteY21" fmla="*/ 101600 h 298450"/>
              <a:gd name="connsiteX22" fmla="*/ 3889375 w 6369050"/>
              <a:gd name="connsiteY22" fmla="*/ 101600 h 298450"/>
              <a:gd name="connsiteX23" fmla="*/ 3889375 w 6369050"/>
              <a:gd name="connsiteY23" fmla="*/ 85725 h 298450"/>
              <a:gd name="connsiteX24" fmla="*/ 4229100 w 6369050"/>
              <a:gd name="connsiteY24" fmla="*/ 85725 h 298450"/>
              <a:gd name="connsiteX25" fmla="*/ 4229100 w 6369050"/>
              <a:gd name="connsiteY25" fmla="*/ 76200 h 298450"/>
              <a:gd name="connsiteX26" fmla="*/ 4330700 w 6369050"/>
              <a:gd name="connsiteY26" fmla="*/ 76200 h 298450"/>
              <a:gd name="connsiteX27" fmla="*/ 4330700 w 6369050"/>
              <a:gd name="connsiteY27" fmla="*/ 63500 h 298450"/>
              <a:gd name="connsiteX28" fmla="*/ 4645025 w 6369050"/>
              <a:gd name="connsiteY28" fmla="*/ 63500 h 298450"/>
              <a:gd name="connsiteX29" fmla="*/ 4645025 w 6369050"/>
              <a:gd name="connsiteY29" fmla="*/ 63500 h 298450"/>
              <a:gd name="connsiteX30" fmla="*/ 4645025 w 6369050"/>
              <a:gd name="connsiteY30" fmla="*/ 41275 h 298450"/>
              <a:gd name="connsiteX31" fmla="*/ 4806950 w 6369050"/>
              <a:gd name="connsiteY31" fmla="*/ 41275 h 298450"/>
              <a:gd name="connsiteX32" fmla="*/ 4806950 w 6369050"/>
              <a:gd name="connsiteY32" fmla="*/ 25400 h 298450"/>
              <a:gd name="connsiteX33" fmla="*/ 5911850 w 6369050"/>
              <a:gd name="connsiteY33" fmla="*/ 25400 h 298450"/>
              <a:gd name="connsiteX34" fmla="*/ 5911850 w 6369050"/>
              <a:gd name="connsiteY34" fmla="*/ 0 h 298450"/>
              <a:gd name="connsiteX35" fmla="*/ 6369050 w 6369050"/>
              <a:gd name="connsiteY35" fmla="*/ 0 h 298450"/>
              <a:gd name="connsiteX36" fmla="*/ 6369050 w 6369050"/>
              <a:gd name="connsiteY36" fmla="*/ 34925 h 298450"/>
              <a:gd name="connsiteX0" fmla="*/ 0 w 6369050"/>
              <a:gd name="connsiteY0" fmla="*/ 298450 h 298450"/>
              <a:gd name="connsiteX1" fmla="*/ 447675 w 6369050"/>
              <a:gd name="connsiteY1" fmla="*/ 298450 h 298450"/>
              <a:gd name="connsiteX2" fmla="*/ 447675 w 6369050"/>
              <a:gd name="connsiteY2" fmla="*/ 266700 h 298450"/>
              <a:gd name="connsiteX3" fmla="*/ 720725 w 6369050"/>
              <a:gd name="connsiteY3" fmla="*/ 266700 h 298450"/>
              <a:gd name="connsiteX4" fmla="*/ 720725 w 6369050"/>
              <a:gd name="connsiteY4" fmla="*/ 244475 h 298450"/>
              <a:gd name="connsiteX5" fmla="*/ 1101725 w 6369050"/>
              <a:gd name="connsiteY5" fmla="*/ 244475 h 298450"/>
              <a:gd name="connsiteX6" fmla="*/ 1101725 w 6369050"/>
              <a:gd name="connsiteY6" fmla="*/ 244475 h 298450"/>
              <a:gd name="connsiteX7" fmla="*/ 1139825 w 6369050"/>
              <a:gd name="connsiteY7" fmla="*/ 244475 h 298450"/>
              <a:gd name="connsiteX8" fmla="*/ 1139825 w 6369050"/>
              <a:gd name="connsiteY8" fmla="*/ 228600 h 298450"/>
              <a:gd name="connsiteX9" fmla="*/ 1339850 w 6369050"/>
              <a:gd name="connsiteY9" fmla="*/ 228600 h 298450"/>
              <a:gd name="connsiteX10" fmla="*/ 1339850 w 6369050"/>
              <a:gd name="connsiteY10" fmla="*/ 187325 h 298450"/>
              <a:gd name="connsiteX11" fmla="*/ 1790700 w 6369050"/>
              <a:gd name="connsiteY11" fmla="*/ 187325 h 298450"/>
              <a:gd name="connsiteX12" fmla="*/ 1790700 w 6369050"/>
              <a:gd name="connsiteY12" fmla="*/ 161925 h 298450"/>
              <a:gd name="connsiteX13" fmla="*/ 1962150 w 6369050"/>
              <a:gd name="connsiteY13" fmla="*/ 161925 h 298450"/>
              <a:gd name="connsiteX14" fmla="*/ 1974850 w 6369050"/>
              <a:gd name="connsiteY14" fmla="*/ 149225 h 298450"/>
              <a:gd name="connsiteX15" fmla="*/ 2028825 w 6369050"/>
              <a:gd name="connsiteY15" fmla="*/ 149225 h 298450"/>
              <a:gd name="connsiteX16" fmla="*/ 2028825 w 6369050"/>
              <a:gd name="connsiteY16" fmla="*/ 130175 h 298450"/>
              <a:gd name="connsiteX17" fmla="*/ 2981325 w 6369050"/>
              <a:gd name="connsiteY17" fmla="*/ 130175 h 298450"/>
              <a:gd name="connsiteX18" fmla="*/ 2981325 w 6369050"/>
              <a:gd name="connsiteY18" fmla="*/ 130175 h 298450"/>
              <a:gd name="connsiteX19" fmla="*/ 2981325 w 6369050"/>
              <a:gd name="connsiteY19" fmla="*/ 114300 h 298450"/>
              <a:gd name="connsiteX20" fmla="*/ 3660775 w 6369050"/>
              <a:gd name="connsiteY20" fmla="*/ 114300 h 298450"/>
              <a:gd name="connsiteX21" fmla="*/ 3660775 w 6369050"/>
              <a:gd name="connsiteY21" fmla="*/ 101600 h 298450"/>
              <a:gd name="connsiteX22" fmla="*/ 3889375 w 6369050"/>
              <a:gd name="connsiteY22" fmla="*/ 101600 h 298450"/>
              <a:gd name="connsiteX23" fmla="*/ 3889375 w 6369050"/>
              <a:gd name="connsiteY23" fmla="*/ 85725 h 298450"/>
              <a:gd name="connsiteX24" fmla="*/ 4229100 w 6369050"/>
              <a:gd name="connsiteY24" fmla="*/ 85725 h 298450"/>
              <a:gd name="connsiteX25" fmla="*/ 4229100 w 6369050"/>
              <a:gd name="connsiteY25" fmla="*/ 76200 h 298450"/>
              <a:gd name="connsiteX26" fmla="*/ 4330700 w 6369050"/>
              <a:gd name="connsiteY26" fmla="*/ 76200 h 298450"/>
              <a:gd name="connsiteX27" fmla="*/ 4330700 w 6369050"/>
              <a:gd name="connsiteY27" fmla="*/ 63500 h 298450"/>
              <a:gd name="connsiteX28" fmla="*/ 4645025 w 6369050"/>
              <a:gd name="connsiteY28" fmla="*/ 63500 h 298450"/>
              <a:gd name="connsiteX29" fmla="*/ 4645025 w 6369050"/>
              <a:gd name="connsiteY29" fmla="*/ 63500 h 298450"/>
              <a:gd name="connsiteX30" fmla="*/ 4645025 w 6369050"/>
              <a:gd name="connsiteY30" fmla="*/ 41275 h 298450"/>
              <a:gd name="connsiteX31" fmla="*/ 4806950 w 6369050"/>
              <a:gd name="connsiteY31" fmla="*/ 41275 h 298450"/>
              <a:gd name="connsiteX32" fmla="*/ 4806950 w 6369050"/>
              <a:gd name="connsiteY32" fmla="*/ 25400 h 298450"/>
              <a:gd name="connsiteX33" fmla="*/ 5911850 w 6369050"/>
              <a:gd name="connsiteY33" fmla="*/ 25400 h 298450"/>
              <a:gd name="connsiteX34" fmla="*/ 5911850 w 6369050"/>
              <a:gd name="connsiteY34" fmla="*/ 0 h 298450"/>
              <a:gd name="connsiteX35" fmla="*/ 6369050 w 6369050"/>
              <a:gd name="connsiteY35" fmla="*/ 0 h 29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69050" h="298450">
                <a:moveTo>
                  <a:pt x="0" y="298450"/>
                </a:moveTo>
                <a:lnTo>
                  <a:pt x="447675" y="298450"/>
                </a:lnTo>
                <a:lnTo>
                  <a:pt x="447675" y="266700"/>
                </a:lnTo>
                <a:lnTo>
                  <a:pt x="720725" y="266700"/>
                </a:lnTo>
                <a:lnTo>
                  <a:pt x="720725" y="244475"/>
                </a:lnTo>
                <a:lnTo>
                  <a:pt x="1101725" y="244475"/>
                </a:lnTo>
                <a:lnTo>
                  <a:pt x="1101725" y="244475"/>
                </a:lnTo>
                <a:lnTo>
                  <a:pt x="1139825" y="244475"/>
                </a:lnTo>
                <a:lnTo>
                  <a:pt x="1139825" y="228600"/>
                </a:lnTo>
                <a:lnTo>
                  <a:pt x="1339850" y="228600"/>
                </a:lnTo>
                <a:lnTo>
                  <a:pt x="1339850" y="187325"/>
                </a:lnTo>
                <a:lnTo>
                  <a:pt x="1790700" y="187325"/>
                </a:lnTo>
                <a:lnTo>
                  <a:pt x="1790700" y="161925"/>
                </a:lnTo>
                <a:lnTo>
                  <a:pt x="1962150" y="161925"/>
                </a:lnTo>
                <a:lnTo>
                  <a:pt x="1974850" y="149225"/>
                </a:lnTo>
                <a:lnTo>
                  <a:pt x="2028825" y="149225"/>
                </a:lnTo>
                <a:lnTo>
                  <a:pt x="2028825" y="130175"/>
                </a:lnTo>
                <a:lnTo>
                  <a:pt x="2981325" y="130175"/>
                </a:lnTo>
                <a:lnTo>
                  <a:pt x="2981325" y="130175"/>
                </a:lnTo>
                <a:lnTo>
                  <a:pt x="2981325" y="114300"/>
                </a:lnTo>
                <a:lnTo>
                  <a:pt x="3660775" y="114300"/>
                </a:lnTo>
                <a:lnTo>
                  <a:pt x="3660775" y="101600"/>
                </a:lnTo>
                <a:lnTo>
                  <a:pt x="3889375" y="101600"/>
                </a:lnTo>
                <a:lnTo>
                  <a:pt x="3889375" y="85725"/>
                </a:lnTo>
                <a:lnTo>
                  <a:pt x="4229100" y="85725"/>
                </a:lnTo>
                <a:lnTo>
                  <a:pt x="4229100" y="76200"/>
                </a:lnTo>
                <a:lnTo>
                  <a:pt x="4330700" y="76200"/>
                </a:lnTo>
                <a:lnTo>
                  <a:pt x="4330700" y="63500"/>
                </a:lnTo>
                <a:lnTo>
                  <a:pt x="4645025" y="63500"/>
                </a:lnTo>
                <a:lnTo>
                  <a:pt x="4645025" y="63500"/>
                </a:lnTo>
                <a:lnTo>
                  <a:pt x="4645025" y="41275"/>
                </a:lnTo>
                <a:lnTo>
                  <a:pt x="4806950" y="41275"/>
                </a:lnTo>
                <a:lnTo>
                  <a:pt x="4806950" y="25400"/>
                </a:lnTo>
                <a:lnTo>
                  <a:pt x="5911850" y="25400"/>
                </a:lnTo>
                <a:lnTo>
                  <a:pt x="5911850" y="0"/>
                </a:lnTo>
                <a:lnTo>
                  <a:pt x="636905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11" name="Group 10">
            <a:extLst>
              <a:ext uri="{FF2B5EF4-FFF2-40B4-BE49-F238E27FC236}">
                <a16:creationId xmlns:a16="http://schemas.microsoft.com/office/drawing/2014/main" id="{30E4F9F4-210C-4700-8A65-E02E95286DC5}"/>
              </a:ext>
            </a:extLst>
          </p:cNvPr>
          <p:cNvGrpSpPr/>
          <p:nvPr/>
        </p:nvGrpSpPr>
        <p:grpSpPr>
          <a:xfrm>
            <a:off x="2860675" y="4508500"/>
            <a:ext cx="6400800" cy="406400"/>
            <a:chOff x="2860675" y="4508500"/>
            <a:chExt cx="6400800" cy="406400"/>
          </a:xfrm>
        </p:grpSpPr>
        <p:sp>
          <p:nvSpPr>
            <p:cNvPr id="12" name="Freeform 3">
              <a:extLst>
                <a:ext uri="{FF2B5EF4-FFF2-40B4-BE49-F238E27FC236}">
                  <a16:creationId xmlns:a16="http://schemas.microsoft.com/office/drawing/2014/main" id="{D66006A4-A949-4558-A24E-E2EC5DFF466F}"/>
                </a:ext>
              </a:extLst>
            </p:cNvPr>
            <p:cNvSpPr/>
            <p:nvPr/>
          </p:nvSpPr>
          <p:spPr bwMode="auto">
            <a:xfrm>
              <a:off x="5759450" y="4508500"/>
              <a:ext cx="3502025" cy="196850"/>
            </a:xfrm>
            <a:custGeom>
              <a:avLst/>
              <a:gdLst>
                <a:gd name="connsiteX0" fmla="*/ 3502025 w 3502025"/>
                <a:gd name="connsiteY0" fmla="*/ 0 h 196850"/>
                <a:gd name="connsiteX1" fmla="*/ 3184525 w 3502025"/>
                <a:gd name="connsiteY1" fmla="*/ 0 h 196850"/>
                <a:gd name="connsiteX2" fmla="*/ 3184525 w 3502025"/>
                <a:gd name="connsiteY2" fmla="*/ 44450 h 196850"/>
                <a:gd name="connsiteX3" fmla="*/ 2355850 w 3502025"/>
                <a:gd name="connsiteY3" fmla="*/ 44450 h 196850"/>
                <a:gd name="connsiteX4" fmla="*/ 2355850 w 3502025"/>
                <a:gd name="connsiteY4" fmla="*/ 57150 h 196850"/>
                <a:gd name="connsiteX5" fmla="*/ 1987550 w 3502025"/>
                <a:gd name="connsiteY5" fmla="*/ 57150 h 196850"/>
                <a:gd name="connsiteX6" fmla="*/ 1987550 w 3502025"/>
                <a:gd name="connsiteY6" fmla="*/ 73025 h 196850"/>
                <a:gd name="connsiteX7" fmla="*/ 1873250 w 3502025"/>
                <a:gd name="connsiteY7" fmla="*/ 73025 h 196850"/>
                <a:gd name="connsiteX8" fmla="*/ 1873250 w 3502025"/>
                <a:gd name="connsiteY8" fmla="*/ 95250 h 196850"/>
                <a:gd name="connsiteX9" fmla="*/ 1720850 w 3502025"/>
                <a:gd name="connsiteY9" fmla="*/ 95250 h 196850"/>
                <a:gd name="connsiteX10" fmla="*/ 1720850 w 3502025"/>
                <a:gd name="connsiteY10" fmla="*/ 107950 h 196850"/>
                <a:gd name="connsiteX11" fmla="*/ 1501775 w 3502025"/>
                <a:gd name="connsiteY11" fmla="*/ 107950 h 196850"/>
                <a:gd name="connsiteX12" fmla="*/ 1501775 w 3502025"/>
                <a:gd name="connsiteY12" fmla="*/ 114300 h 196850"/>
                <a:gd name="connsiteX13" fmla="*/ 1016000 w 3502025"/>
                <a:gd name="connsiteY13" fmla="*/ 114300 h 196850"/>
                <a:gd name="connsiteX14" fmla="*/ 1016000 w 3502025"/>
                <a:gd name="connsiteY14" fmla="*/ 130175 h 196850"/>
                <a:gd name="connsiteX15" fmla="*/ 644525 w 3502025"/>
                <a:gd name="connsiteY15" fmla="*/ 130175 h 196850"/>
                <a:gd name="connsiteX16" fmla="*/ 644525 w 3502025"/>
                <a:gd name="connsiteY16" fmla="*/ 136525 h 196850"/>
                <a:gd name="connsiteX17" fmla="*/ 590550 w 3502025"/>
                <a:gd name="connsiteY17" fmla="*/ 136525 h 196850"/>
                <a:gd name="connsiteX18" fmla="*/ 590550 w 3502025"/>
                <a:gd name="connsiteY18" fmla="*/ 155575 h 196850"/>
                <a:gd name="connsiteX19" fmla="*/ 368300 w 3502025"/>
                <a:gd name="connsiteY19" fmla="*/ 155575 h 196850"/>
                <a:gd name="connsiteX20" fmla="*/ 358775 w 3502025"/>
                <a:gd name="connsiteY20" fmla="*/ 165100 h 196850"/>
                <a:gd name="connsiteX21" fmla="*/ 254000 w 3502025"/>
                <a:gd name="connsiteY21" fmla="*/ 165100 h 196850"/>
                <a:gd name="connsiteX22" fmla="*/ 254000 w 3502025"/>
                <a:gd name="connsiteY22" fmla="*/ 180975 h 196850"/>
                <a:gd name="connsiteX23" fmla="*/ 76200 w 3502025"/>
                <a:gd name="connsiteY23" fmla="*/ 180975 h 196850"/>
                <a:gd name="connsiteX24" fmla="*/ 76200 w 3502025"/>
                <a:gd name="connsiteY24" fmla="*/ 196850 h 196850"/>
                <a:gd name="connsiteX25" fmla="*/ 0 w 3502025"/>
                <a:gd name="connsiteY25" fmla="*/ 19685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502025" h="196850">
                  <a:moveTo>
                    <a:pt x="3502025" y="0"/>
                  </a:moveTo>
                  <a:lnTo>
                    <a:pt x="3184525" y="0"/>
                  </a:lnTo>
                  <a:lnTo>
                    <a:pt x="3184525" y="44450"/>
                  </a:lnTo>
                  <a:lnTo>
                    <a:pt x="2355850" y="44450"/>
                  </a:lnTo>
                  <a:lnTo>
                    <a:pt x="2355850" y="57150"/>
                  </a:lnTo>
                  <a:lnTo>
                    <a:pt x="1987550" y="57150"/>
                  </a:lnTo>
                  <a:lnTo>
                    <a:pt x="1987550" y="73025"/>
                  </a:lnTo>
                  <a:lnTo>
                    <a:pt x="1873250" y="73025"/>
                  </a:lnTo>
                  <a:lnTo>
                    <a:pt x="1873250" y="95250"/>
                  </a:lnTo>
                  <a:lnTo>
                    <a:pt x="1720850" y="95250"/>
                  </a:lnTo>
                  <a:lnTo>
                    <a:pt x="1720850" y="107950"/>
                  </a:lnTo>
                  <a:lnTo>
                    <a:pt x="1501775" y="107950"/>
                  </a:lnTo>
                  <a:lnTo>
                    <a:pt x="1501775" y="114300"/>
                  </a:lnTo>
                  <a:lnTo>
                    <a:pt x="1016000" y="114300"/>
                  </a:lnTo>
                  <a:lnTo>
                    <a:pt x="1016000" y="130175"/>
                  </a:lnTo>
                  <a:lnTo>
                    <a:pt x="644525" y="130175"/>
                  </a:lnTo>
                  <a:lnTo>
                    <a:pt x="644525" y="136525"/>
                  </a:lnTo>
                  <a:lnTo>
                    <a:pt x="590550" y="136525"/>
                  </a:lnTo>
                  <a:lnTo>
                    <a:pt x="590550" y="155575"/>
                  </a:lnTo>
                  <a:lnTo>
                    <a:pt x="368300" y="155575"/>
                  </a:lnTo>
                  <a:lnTo>
                    <a:pt x="358775" y="165100"/>
                  </a:lnTo>
                  <a:lnTo>
                    <a:pt x="254000" y="165100"/>
                  </a:lnTo>
                  <a:lnTo>
                    <a:pt x="254000" y="180975"/>
                  </a:lnTo>
                  <a:lnTo>
                    <a:pt x="76200" y="180975"/>
                  </a:lnTo>
                  <a:lnTo>
                    <a:pt x="76200" y="196850"/>
                  </a:lnTo>
                  <a:lnTo>
                    <a:pt x="0" y="1968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3" name="Freeform 5">
              <a:extLst>
                <a:ext uri="{FF2B5EF4-FFF2-40B4-BE49-F238E27FC236}">
                  <a16:creationId xmlns:a16="http://schemas.microsoft.com/office/drawing/2014/main" id="{B17802A0-DB0C-4876-9D76-FA6E33450D2D}"/>
                </a:ext>
              </a:extLst>
            </p:cNvPr>
            <p:cNvSpPr/>
            <p:nvPr/>
          </p:nvSpPr>
          <p:spPr bwMode="auto">
            <a:xfrm>
              <a:off x="2860675" y="4708525"/>
              <a:ext cx="2911475" cy="206375"/>
            </a:xfrm>
            <a:custGeom>
              <a:avLst/>
              <a:gdLst>
                <a:gd name="connsiteX0" fmla="*/ 2911475 w 2911475"/>
                <a:gd name="connsiteY0" fmla="*/ 0 h 206375"/>
                <a:gd name="connsiteX1" fmla="*/ 2832100 w 2911475"/>
                <a:gd name="connsiteY1" fmla="*/ 0 h 206375"/>
                <a:gd name="connsiteX2" fmla="*/ 2832100 w 2911475"/>
                <a:gd name="connsiteY2" fmla="*/ 22225 h 206375"/>
                <a:gd name="connsiteX3" fmla="*/ 2695575 w 2911475"/>
                <a:gd name="connsiteY3" fmla="*/ 22225 h 206375"/>
                <a:gd name="connsiteX4" fmla="*/ 2686050 w 2911475"/>
                <a:gd name="connsiteY4" fmla="*/ 31750 h 206375"/>
                <a:gd name="connsiteX5" fmla="*/ 2501900 w 2911475"/>
                <a:gd name="connsiteY5" fmla="*/ 31750 h 206375"/>
                <a:gd name="connsiteX6" fmla="*/ 2501900 w 2911475"/>
                <a:gd name="connsiteY6" fmla="*/ 50800 h 206375"/>
                <a:gd name="connsiteX7" fmla="*/ 2209800 w 2911475"/>
                <a:gd name="connsiteY7" fmla="*/ 50800 h 206375"/>
                <a:gd name="connsiteX8" fmla="*/ 2209800 w 2911475"/>
                <a:gd name="connsiteY8" fmla="*/ 73025 h 206375"/>
                <a:gd name="connsiteX9" fmla="*/ 2130425 w 2911475"/>
                <a:gd name="connsiteY9" fmla="*/ 73025 h 206375"/>
                <a:gd name="connsiteX10" fmla="*/ 2130425 w 2911475"/>
                <a:gd name="connsiteY10" fmla="*/ 95250 h 206375"/>
                <a:gd name="connsiteX11" fmla="*/ 1847850 w 2911475"/>
                <a:gd name="connsiteY11" fmla="*/ 95250 h 206375"/>
                <a:gd name="connsiteX12" fmla="*/ 1847850 w 2911475"/>
                <a:gd name="connsiteY12" fmla="*/ 111125 h 206375"/>
                <a:gd name="connsiteX13" fmla="*/ 1638300 w 2911475"/>
                <a:gd name="connsiteY13" fmla="*/ 111125 h 206375"/>
                <a:gd name="connsiteX14" fmla="*/ 1638300 w 2911475"/>
                <a:gd name="connsiteY14" fmla="*/ 123825 h 206375"/>
                <a:gd name="connsiteX15" fmla="*/ 1387475 w 2911475"/>
                <a:gd name="connsiteY15" fmla="*/ 123825 h 206375"/>
                <a:gd name="connsiteX16" fmla="*/ 1387475 w 2911475"/>
                <a:gd name="connsiteY16" fmla="*/ 136525 h 206375"/>
                <a:gd name="connsiteX17" fmla="*/ 1184275 w 2911475"/>
                <a:gd name="connsiteY17" fmla="*/ 136525 h 206375"/>
                <a:gd name="connsiteX18" fmla="*/ 1184275 w 2911475"/>
                <a:gd name="connsiteY18" fmla="*/ 152400 h 206375"/>
                <a:gd name="connsiteX19" fmla="*/ 1022350 w 2911475"/>
                <a:gd name="connsiteY19" fmla="*/ 152400 h 206375"/>
                <a:gd name="connsiteX20" fmla="*/ 1022350 w 2911475"/>
                <a:gd name="connsiteY20" fmla="*/ 171450 h 206375"/>
                <a:gd name="connsiteX21" fmla="*/ 815975 w 2911475"/>
                <a:gd name="connsiteY21" fmla="*/ 171450 h 206375"/>
                <a:gd name="connsiteX22" fmla="*/ 815975 w 2911475"/>
                <a:gd name="connsiteY22" fmla="*/ 184150 h 206375"/>
                <a:gd name="connsiteX23" fmla="*/ 549275 w 2911475"/>
                <a:gd name="connsiteY23" fmla="*/ 184150 h 206375"/>
                <a:gd name="connsiteX24" fmla="*/ 549275 w 2911475"/>
                <a:gd name="connsiteY24" fmla="*/ 206375 h 206375"/>
                <a:gd name="connsiteX25" fmla="*/ 0 w 2911475"/>
                <a:gd name="connsiteY25" fmla="*/ 206375 h 20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11475" h="206375">
                  <a:moveTo>
                    <a:pt x="2911475" y="0"/>
                  </a:moveTo>
                  <a:lnTo>
                    <a:pt x="2832100" y="0"/>
                  </a:lnTo>
                  <a:lnTo>
                    <a:pt x="2832100" y="22225"/>
                  </a:lnTo>
                  <a:lnTo>
                    <a:pt x="2695575" y="22225"/>
                  </a:lnTo>
                  <a:lnTo>
                    <a:pt x="2686050" y="31750"/>
                  </a:lnTo>
                  <a:lnTo>
                    <a:pt x="2501900" y="31750"/>
                  </a:lnTo>
                  <a:lnTo>
                    <a:pt x="2501900" y="50800"/>
                  </a:lnTo>
                  <a:lnTo>
                    <a:pt x="2209800" y="50800"/>
                  </a:lnTo>
                  <a:lnTo>
                    <a:pt x="2209800" y="73025"/>
                  </a:lnTo>
                  <a:lnTo>
                    <a:pt x="2130425" y="73025"/>
                  </a:lnTo>
                  <a:lnTo>
                    <a:pt x="2130425" y="95250"/>
                  </a:lnTo>
                  <a:lnTo>
                    <a:pt x="1847850" y="95250"/>
                  </a:lnTo>
                  <a:lnTo>
                    <a:pt x="1847850" y="111125"/>
                  </a:lnTo>
                  <a:lnTo>
                    <a:pt x="1638300" y="111125"/>
                  </a:lnTo>
                  <a:lnTo>
                    <a:pt x="1638300" y="123825"/>
                  </a:lnTo>
                  <a:lnTo>
                    <a:pt x="1387475" y="123825"/>
                  </a:lnTo>
                  <a:lnTo>
                    <a:pt x="1387475" y="136525"/>
                  </a:lnTo>
                  <a:lnTo>
                    <a:pt x="1184275" y="136525"/>
                  </a:lnTo>
                  <a:lnTo>
                    <a:pt x="1184275" y="152400"/>
                  </a:lnTo>
                  <a:lnTo>
                    <a:pt x="1022350" y="152400"/>
                  </a:lnTo>
                  <a:lnTo>
                    <a:pt x="1022350" y="171450"/>
                  </a:lnTo>
                  <a:lnTo>
                    <a:pt x="815975" y="171450"/>
                  </a:lnTo>
                  <a:lnTo>
                    <a:pt x="815975" y="184150"/>
                  </a:lnTo>
                  <a:lnTo>
                    <a:pt x="549275" y="184150"/>
                  </a:lnTo>
                  <a:lnTo>
                    <a:pt x="549275" y="206375"/>
                  </a:lnTo>
                  <a:lnTo>
                    <a:pt x="0" y="20637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5" name="Group 14">
            <a:extLst>
              <a:ext uri="{FF2B5EF4-FFF2-40B4-BE49-F238E27FC236}">
                <a16:creationId xmlns:a16="http://schemas.microsoft.com/office/drawing/2014/main" id="{A0A7154F-88AB-4DFA-9B6A-C02B2ED64211}"/>
              </a:ext>
            </a:extLst>
          </p:cNvPr>
          <p:cNvGrpSpPr/>
          <p:nvPr/>
        </p:nvGrpSpPr>
        <p:grpSpPr>
          <a:xfrm>
            <a:off x="1957734" y="1499009"/>
            <a:ext cx="7479942" cy="4144623"/>
            <a:chOff x="1957734" y="1499009"/>
            <a:chExt cx="7479942" cy="4144623"/>
          </a:xfrm>
        </p:grpSpPr>
        <p:grpSp>
          <p:nvGrpSpPr>
            <p:cNvPr id="16" name="Group 15">
              <a:extLst>
                <a:ext uri="{FF2B5EF4-FFF2-40B4-BE49-F238E27FC236}">
                  <a16:creationId xmlns:a16="http://schemas.microsoft.com/office/drawing/2014/main" id="{8C48B8A9-E209-455A-9927-31E7724EEC69}"/>
                </a:ext>
              </a:extLst>
            </p:cNvPr>
            <p:cNvGrpSpPr/>
            <p:nvPr/>
          </p:nvGrpSpPr>
          <p:grpSpPr>
            <a:xfrm>
              <a:off x="1957734" y="1499009"/>
              <a:ext cx="7479942" cy="4144623"/>
              <a:chOff x="1957734" y="1499009"/>
              <a:chExt cx="7479942" cy="4144623"/>
            </a:xfrm>
          </p:grpSpPr>
          <p:grpSp>
            <p:nvGrpSpPr>
              <p:cNvPr id="18" name="Group 17">
                <a:extLst>
                  <a:ext uri="{FF2B5EF4-FFF2-40B4-BE49-F238E27FC236}">
                    <a16:creationId xmlns:a16="http://schemas.microsoft.com/office/drawing/2014/main" id="{D06932F7-7090-4A88-84A6-AEE3A55508DE}"/>
                  </a:ext>
                </a:extLst>
              </p:cNvPr>
              <p:cNvGrpSpPr/>
              <p:nvPr/>
            </p:nvGrpSpPr>
            <p:grpSpPr>
              <a:xfrm>
                <a:off x="2804036" y="5024553"/>
                <a:ext cx="6526483" cy="276999"/>
                <a:chOff x="1037949" y="3957662"/>
                <a:chExt cx="3816727" cy="382147"/>
              </a:xfrm>
            </p:grpSpPr>
            <p:sp>
              <p:nvSpPr>
                <p:cNvPr id="42" name="TextBox 41">
                  <a:extLst>
                    <a:ext uri="{FF2B5EF4-FFF2-40B4-BE49-F238E27FC236}">
                      <a16:creationId xmlns:a16="http://schemas.microsoft.com/office/drawing/2014/main" id="{06F9A697-8F76-4935-B799-669C79CB96EC}"/>
                    </a:ext>
                  </a:extLst>
                </p:cNvPr>
                <p:cNvSpPr txBox="1"/>
                <p:nvPr/>
              </p:nvSpPr>
              <p:spPr bwMode="auto">
                <a:xfrm>
                  <a:off x="1037949"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3" name="TextBox 42">
                  <a:extLst>
                    <a:ext uri="{FF2B5EF4-FFF2-40B4-BE49-F238E27FC236}">
                      <a16:creationId xmlns:a16="http://schemas.microsoft.com/office/drawing/2014/main" id="{70F48776-3262-4600-BE25-8527F52AC6E2}"/>
                    </a:ext>
                  </a:extLst>
                </p:cNvPr>
                <p:cNvSpPr txBox="1"/>
                <p:nvPr/>
              </p:nvSpPr>
              <p:spPr bwMode="auto">
                <a:xfrm>
                  <a:off x="1787608"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4" name="TextBox 43">
                  <a:extLst>
                    <a:ext uri="{FF2B5EF4-FFF2-40B4-BE49-F238E27FC236}">
                      <a16:creationId xmlns:a16="http://schemas.microsoft.com/office/drawing/2014/main" id="{EAF87C81-585A-4E9B-80AB-4789A8443DE0}"/>
                    </a:ext>
                  </a:extLst>
                </p:cNvPr>
                <p:cNvSpPr txBox="1"/>
                <p:nvPr/>
              </p:nvSpPr>
              <p:spPr bwMode="auto">
                <a:xfrm>
                  <a:off x="2537267"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5" name="TextBox 44">
                  <a:extLst>
                    <a:ext uri="{FF2B5EF4-FFF2-40B4-BE49-F238E27FC236}">
                      <a16:creationId xmlns:a16="http://schemas.microsoft.com/office/drawing/2014/main" id="{ED6AAF24-EE4B-4CED-ABF8-84E0323E0FA8}"/>
                    </a:ext>
                  </a:extLst>
                </p:cNvPr>
                <p:cNvSpPr txBox="1"/>
                <p:nvPr/>
              </p:nvSpPr>
              <p:spPr bwMode="auto">
                <a:xfrm>
                  <a:off x="3286925"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6" name="TextBox 45">
                  <a:extLst>
                    <a:ext uri="{FF2B5EF4-FFF2-40B4-BE49-F238E27FC236}">
                      <a16:creationId xmlns:a16="http://schemas.microsoft.com/office/drawing/2014/main" id="{BF1F5FF5-267E-44BF-A79C-5CBA8B118206}"/>
                    </a:ext>
                  </a:extLst>
                </p:cNvPr>
                <p:cNvSpPr txBox="1"/>
                <p:nvPr/>
              </p:nvSpPr>
              <p:spPr bwMode="auto">
                <a:xfrm>
                  <a:off x="4036584"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7" name="TextBox 46">
                  <a:extLst>
                    <a:ext uri="{FF2B5EF4-FFF2-40B4-BE49-F238E27FC236}">
                      <a16:creationId xmlns:a16="http://schemas.microsoft.com/office/drawing/2014/main" id="{1DF6799E-95B5-457E-8E27-09AFC5997DBD}"/>
                    </a:ext>
                  </a:extLst>
                </p:cNvPr>
                <p:cNvSpPr txBox="1"/>
                <p:nvPr/>
              </p:nvSpPr>
              <p:spPr bwMode="auto">
                <a:xfrm>
                  <a:off x="4786242" y="3957662"/>
                  <a:ext cx="68434" cy="38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grpSp>
            <p:nvGrpSpPr>
              <p:cNvPr id="19" name="Group 18">
                <a:extLst>
                  <a:ext uri="{FF2B5EF4-FFF2-40B4-BE49-F238E27FC236}">
                    <a16:creationId xmlns:a16="http://schemas.microsoft.com/office/drawing/2014/main" id="{C4B3F212-BFBE-4D30-93B4-03327BE0EF12}"/>
                  </a:ext>
                </a:extLst>
              </p:cNvPr>
              <p:cNvGrpSpPr/>
              <p:nvPr/>
            </p:nvGrpSpPr>
            <p:grpSpPr>
              <a:xfrm>
                <a:off x="2420666" y="1499009"/>
                <a:ext cx="291748" cy="3559413"/>
                <a:chOff x="4069700" y="-682861"/>
                <a:chExt cx="289051" cy="1731812"/>
              </a:xfrm>
            </p:grpSpPr>
            <p:sp>
              <p:nvSpPr>
                <p:cNvPr id="36" name="TextBox 35">
                  <a:extLst>
                    <a:ext uri="{FF2B5EF4-FFF2-40B4-BE49-F238E27FC236}">
                      <a16:creationId xmlns:a16="http://schemas.microsoft.com/office/drawing/2014/main" id="{84BCAB5F-C1E1-485C-A941-F3F958CF6A54}"/>
                    </a:ext>
                  </a:extLst>
                </p:cNvPr>
                <p:cNvSpPr txBox="1"/>
                <p:nvPr/>
              </p:nvSpPr>
              <p:spPr bwMode="auto">
                <a:xfrm>
                  <a:off x="4069700" y="-682861"/>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7" name="TextBox 36">
                  <a:extLst>
                    <a:ext uri="{FF2B5EF4-FFF2-40B4-BE49-F238E27FC236}">
                      <a16:creationId xmlns:a16="http://schemas.microsoft.com/office/drawing/2014/main" id="{03EAC811-3B15-4EBA-82F7-F50CEB64DBD1}"/>
                    </a:ext>
                  </a:extLst>
                </p:cNvPr>
                <p:cNvSpPr txBox="1"/>
                <p:nvPr/>
              </p:nvSpPr>
              <p:spPr bwMode="auto">
                <a:xfrm>
                  <a:off x="4069700" y="-363453"/>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38" name="TextBox 37">
                  <a:extLst>
                    <a:ext uri="{FF2B5EF4-FFF2-40B4-BE49-F238E27FC236}">
                      <a16:creationId xmlns:a16="http://schemas.microsoft.com/office/drawing/2014/main" id="{86B6E21D-8E9C-4646-9692-4BC2357CEB7F}"/>
                    </a:ext>
                  </a:extLst>
                </p:cNvPr>
                <p:cNvSpPr txBox="1"/>
                <p:nvPr/>
              </p:nvSpPr>
              <p:spPr bwMode="auto">
                <a:xfrm>
                  <a:off x="4069700" y="-44045"/>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39" name="TextBox 38">
                  <a:extLst>
                    <a:ext uri="{FF2B5EF4-FFF2-40B4-BE49-F238E27FC236}">
                      <a16:creationId xmlns:a16="http://schemas.microsoft.com/office/drawing/2014/main" id="{12BFD019-8DCD-4160-B836-D64CCAAADC2C}"/>
                    </a:ext>
                  </a:extLst>
                </p:cNvPr>
                <p:cNvSpPr txBox="1"/>
                <p:nvPr/>
              </p:nvSpPr>
              <p:spPr bwMode="auto">
                <a:xfrm>
                  <a:off x="4069700" y="275363"/>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40" name="TextBox 39">
                  <a:extLst>
                    <a:ext uri="{FF2B5EF4-FFF2-40B4-BE49-F238E27FC236}">
                      <a16:creationId xmlns:a16="http://schemas.microsoft.com/office/drawing/2014/main" id="{BA897B25-4651-4CE6-B4BD-8196225085F1}"/>
                    </a:ext>
                  </a:extLst>
                </p:cNvPr>
                <p:cNvSpPr txBox="1"/>
                <p:nvPr/>
              </p:nvSpPr>
              <p:spPr bwMode="auto">
                <a:xfrm>
                  <a:off x="4069700" y="594771"/>
                  <a:ext cx="289051"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41" name="TextBox 40">
                  <a:extLst>
                    <a:ext uri="{FF2B5EF4-FFF2-40B4-BE49-F238E27FC236}">
                      <a16:creationId xmlns:a16="http://schemas.microsoft.com/office/drawing/2014/main" id="{73F960D2-25FB-400F-8602-9EBBABAB62D9}"/>
                    </a:ext>
                  </a:extLst>
                </p:cNvPr>
                <p:cNvSpPr txBox="1"/>
                <p:nvPr/>
              </p:nvSpPr>
              <p:spPr bwMode="auto">
                <a:xfrm>
                  <a:off x="4242813" y="914179"/>
                  <a:ext cx="115938" cy="13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20" name="TextBox 19">
                <a:extLst>
                  <a:ext uri="{FF2B5EF4-FFF2-40B4-BE49-F238E27FC236}">
                    <a16:creationId xmlns:a16="http://schemas.microsoft.com/office/drawing/2014/main" id="{32F3A6D2-5626-4B2C-8E07-18C11801237E}"/>
                  </a:ext>
                </a:extLst>
              </p:cNvPr>
              <p:cNvSpPr txBox="1"/>
              <p:nvPr/>
            </p:nvSpPr>
            <p:spPr bwMode="auto">
              <a:xfrm rot="16200000">
                <a:off x="505514" y="3058929"/>
                <a:ext cx="33045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Probability</a:t>
                </a:r>
              </a:p>
            </p:txBody>
          </p:sp>
          <p:sp>
            <p:nvSpPr>
              <p:cNvPr id="21" name="TextBox 20">
                <a:extLst>
                  <a:ext uri="{FF2B5EF4-FFF2-40B4-BE49-F238E27FC236}">
                    <a16:creationId xmlns:a16="http://schemas.microsoft.com/office/drawing/2014/main" id="{2762EFE8-F77D-489D-AC8D-A9A2745D000A}"/>
                  </a:ext>
                </a:extLst>
              </p:cNvPr>
              <p:cNvSpPr txBox="1"/>
              <p:nvPr/>
            </p:nvSpPr>
            <p:spPr bwMode="auto">
              <a:xfrm>
                <a:off x="2845046" y="5243522"/>
                <a:ext cx="64791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Yrs Since Randomization</a:t>
                </a:r>
              </a:p>
            </p:txBody>
          </p:sp>
          <p:grpSp>
            <p:nvGrpSpPr>
              <p:cNvPr id="22" name="Group 21">
                <a:extLst>
                  <a:ext uri="{FF2B5EF4-FFF2-40B4-BE49-F238E27FC236}">
                    <a16:creationId xmlns:a16="http://schemas.microsoft.com/office/drawing/2014/main" id="{EE890DA6-7E7D-4047-8903-AB1A4CF9F0B6}"/>
                  </a:ext>
                </a:extLst>
              </p:cNvPr>
              <p:cNvGrpSpPr/>
              <p:nvPr/>
            </p:nvGrpSpPr>
            <p:grpSpPr>
              <a:xfrm>
                <a:off x="2771956" y="1621428"/>
                <a:ext cx="83064" cy="2632794"/>
                <a:chOff x="990095" y="1527823"/>
                <a:chExt cx="82296" cy="1957432"/>
              </a:xfrm>
            </p:grpSpPr>
            <p:cxnSp>
              <p:nvCxnSpPr>
                <p:cNvPr id="31" name="Straight Connector 30">
                  <a:extLst>
                    <a:ext uri="{FF2B5EF4-FFF2-40B4-BE49-F238E27FC236}">
                      <a16:creationId xmlns:a16="http://schemas.microsoft.com/office/drawing/2014/main" id="{2F2258AF-6C94-4447-ABDA-3FC17FF45E4F}"/>
                    </a:ext>
                  </a:extLst>
                </p:cNvPr>
                <p:cNvCxnSpPr>
                  <a:cxnSpLocks/>
                </p:cNvCxnSpPr>
                <p:nvPr/>
              </p:nvCxnSpPr>
              <p:spPr bwMode="auto">
                <a:xfrm>
                  <a:off x="990095" y="1527823"/>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4F63AF1-390C-4C7F-8A32-60010652F2F4}"/>
                    </a:ext>
                  </a:extLst>
                </p:cNvPr>
                <p:cNvCxnSpPr>
                  <a:cxnSpLocks/>
                </p:cNvCxnSpPr>
                <p:nvPr/>
              </p:nvCxnSpPr>
              <p:spPr bwMode="auto">
                <a:xfrm>
                  <a:off x="990095" y="2017181"/>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DE02D2E-5D58-4A25-86C9-183E8BBB6984}"/>
                    </a:ext>
                  </a:extLst>
                </p:cNvPr>
                <p:cNvCxnSpPr>
                  <a:cxnSpLocks/>
                </p:cNvCxnSpPr>
                <p:nvPr/>
              </p:nvCxnSpPr>
              <p:spPr bwMode="auto">
                <a:xfrm>
                  <a:off x="990095" y="250653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B5ECFB7-9E05-4F17-BC8A-0EDA142601C9}"/>
                    </a:ext>
                  </a:extLst>
                </p:cNvPr>
                <p:cNvCxnSpPr>
                  <a:cxnSpLocks/>
                </p:cNvCxnSpPr>
                <p:nvPr/>
              </p:nvCxnSpPr>
              <p:spPr bwMode="auto">
                <a:xfrm>
                  <a:off x="990095" y="2995897"/>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FEE750D-6A1B-4662-AE63-68AF7EE4122D}"/>
                    </a:ext>
                  </a:extLst>
                </p:cNvPr>
                <p:cNvCxnSpPr>
                  <a:cxnSpLocks/>
                </p:cNvCxnSpPr>
                <p:nvPr/>
              </p:nvCxnSpPr>
              <p:spPr bwMode="auto">
                <a:xfrm>
                  <a:off x="990095" y="3485255"/>
                  <a:ext cx="822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152BCA2F-147E-4E6E-BF1A-1315750D7CD8}"/>
                  </a:ext>
                </a:extLst>
              </p:cNvPr>
              <p:cNvGrpSpPr/>
              <p:nvPr/>
            </p:nvGrpSpPr>
            <p:grpSpPr>
              <a:xfrm>
                <a:off x="4148037" y="4920598"/>
                <a:ext cx="5122742" cy="84171"/>
                <a:chOff x="4148037" y="4920598"/>
                <a:chExt cx="5122742" cy="84171"/>
              </a:xfrm>
            </p:grpSpPr>
            <p:cxnSp>
              <p:nvCxnSpPr>
                <p:cNvPr id="26" name="Straight Connector 25">
                  <a:extLst>
                    <a:ext uri="{FF2B5EF4-FFF2-40B4-BE49-F238E27FC236}">
                      <a16:creationId xmlns:a16="http://schemas.microsoft.com/office/drawing/2014/main" id="{E49C8272-E20B-4956-8E02-530D00C9A23C}"/>
                    </a:ext>
                  </a:extLst>
                </p:cNvPr>
                <p:cNvCxnSpPr>
                  <a:cxnSpLocks/>
                </p:cNvCxnSpPr>
                <p:nvPr/>
              </p:nvCxnSpPr>
              <p:spPr bwMode="auto">
                <a:xfrm rot="5400000">
                  <a:off x="9228693"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F5A0B8B-8253-434C-A5F2-40130CEA6712}"/>
                    </a:ext>
                  </a:extLst>
                </p:cNvPr>
                <p:cNvCxnSpPr>
                  <a:cxnSpLocks/>
                </p:cNvCxnSpPr>
                <p:nvPr/>
              </p:nvCxnSpPr>
              <p:spPr bwMode="auto">
                <a:xfrm rot="5400000">
                  <a:off x="7948009"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A9A092B-ACDC-4D73-BF46-2443B1078FAA}"/>
                    </a:ext>
                  </a:extLst>
                </p:cNvPr>
                <p:cNvCxnSpPr>
                  <a:cxnSpLocks/>
                </p:cNvCxnSpPr>
                <p:nvPr/>
              </p:nvCxnSpPr>
              <p:spPr bwMode="auto">
                <a:xfrm rot="5400000">
                  <a:off x="6667323"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502DC64-D61D-4CDB-8779-25988B8FEB4B}"/>
                    </a:ext>
                  </a:extLst>
                </p:cNvPr>
                <p:cNvCxnSpPr>
                  <a:cxnSpLocks/>
                </p:cNvCxnSpPr>
                <p:nvPr/>
              </p:nvCxnSpPr>
              <p:spPr bwMode="auto">
                <a:xfrm rot="5400000">
                  <a:off x="5386637" y="4962684"/>
                  <a:ext cx="8417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7D729B2-7D6B-49A2-BBC3-CF120D2F20C3}"/>
                    </a:ext>
                  </a:extLst>
                </p:cNvPr>
                <p:cNvCxnSpPr>
                  <a:cxnSpLocks/>
                </p:cNvCxnSpPr>
                <p:nvPr/>
              </p:nvCxnSpPr>
              <p:spPr bwMode="auto">
                <a:xfrm rot="5400000">
                  <a:off x="4105951" y="4962684"/>
                  <a:ext cx="84171" cy="0"/>
                </a:xfrm>
                <a:prstGeom prst="line">
                  <a:avLst/>
                </a:prstGeom>
                <a:noFill/>
                <a:ln w="28575" cap="flat" cmpd="sng" algn="ctr">
                  <a:solidFill>
                    <a:schemeClr val="bg1"/>
                  </a:solidFill>
                  <a:prstDash val="solid"/>
                  <a:round/>
                  <a:headEnd type="none" w="med" len="med"/>
                  <a:tailEnd type="none" w="med" len="med"/>
                </a:ln>
                <a:effectLst/>
              </p:spPr>
            </p:cxnSp>
          </p:grpSp>
          <p:cxnSp>
            <p:nvCxnSpPr>
              <p:cNvPr id="24" name="Straight Connector 23">
                <a:extLst>
                  <a:ext uri="{FF2B5EF4-FFF2-40B4-BE49-F238E27FC236}">
                    <a16:creationId xmlns:a16="http://schemas.microsoft.com/office/drawing/2014/main" id="{FFC94AF4-0171-42D2-B7CE-9474E8E9CE25}"/>
                  </a:ext>
                </a:extLst>
              </p:cNvPr>
              <p:cNvCxnSpPr>
                <a:cxnSpLocks/>
              </p:cNvCxnSpPr>
              <p:nvPr/>
            </p:nvCxnSpPr>
            <p:spPr bwMode="auto">
              <a:xfrm flipH="1">
                <a:off x="2771957" y="4918519"/>
                <a:ext cx="666571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D680347-56D3-41E3-B7EC-0E4B1A01F353}"/>
                  </a:ext>
                </a:extLst>
              </p:cNvPr>
              <p:cNvCxnSpPr>
                <a:cxnSpLocks/>
              </p:cNvCxnSpPr>
              <p:nvPr/>
            </p:nvCxnSpPr>
            <p:spPr bwMode="auto">
              <a:xfrm>
                <a:off x="2855020" y="1587273"/>
                <a:ext cx="0" cy="3417320"/>
              </a:xfrm>
              <a:prstGeom prst="line">
                <a:avLst/>
              </a:prstGeom>
              <a:noFill/>
              <a:ln w="28575" cap="flat" cmpd="sng" algn="ctr">
                <a:solidFill>
                  <a:schemeClr val="bg1"/>
                </a:solidFill>
                <a:prstDash val="solid"/>
                <a:round/>
                <a:headEnd type="none" w="med" len="med"/>
                <a:tailEnd type="none" w="med" len="med"/>
              </a:ln>
              <a:effectLst/>
            </p:spPr>
          </p:cxnSp>
        </p:grpSp>
        <p:cxnSp>
          <p:nvCxnSpPr>
            <p:cNvPr id="17" name="Straight Connector 16">
              <a:extLst>
                <a:ext uri="{FF2B5EF4-FFF2-40B4-BE49-F238E27FC236}">
                  <a16:creationId xmlns:a16="http://schemas.microsoft.com/office/drawing/2014/main" id="{1046C70C-BC11-4F2B-9DEF-ACBB0F0C8FE2}"/>
                </a:ext>
              </a:extLst>
            </p:cNvPr>
            <p:cNvCxnSpPr/>
            <p:nvPr/>
          </p:nvCxnSpPr>
          <p:spPr bwMode="auto">
            <a:xfrm flipV="1">
              <a:off x="6701150" y="1552503"/>
              <a:ext cx="0" cy="3338325"/>
            </a:xfrm>
            <a:prstGeom prst="line">
              <a:avLst/>
            </a:prstGeom>
            <a:noFill/>
            <a:ln w="19050" cap="flat" cmpd="sng" algn="ctr">
              <a:solidFill>
                <a:schemeClr val="bg1"/>
              </a:solidFill>
              <a:prstDash val="dash"/>
              <a:round/>
              <a:headEnd type="none" w="med" len="med"/>
              <a:tailEnd type="none" w="med" len="med"/>
            </a:ln>
            <a:effectLst/>
          </p:spPr>
        </p:cxnSp>
      </p:grpSp>
      <p:sp>
        <p:nvSpPr>
          <p:cNvPr id="48" name="TextBox 47">
            <a:extLst>
              <a:ext uri="{FF2B5EF4-FFF2-40B4-BE49-F238E27FC236}">
                <a16:creationId xmlns:a16="http://schemas.microsoft.com/office/drawing/2014/main" id="{8F3892DF-0289-4727-B12C-52DD96BB7BDB}"/>
              </a:ext>
            </a:extLst>
          </p:cNvPr>
          <p:cNvSpPr txBox="1"/>
          <p:nvPr/>
        </p:nvSpPr>
        <p:spPr bwMode="auto">
          <a:xfrm>
            <a:off x="3129734" y="1503131"/>
            <a:ext cx="3637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1.45 (95% CI: 0.93-2.26;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.09)</a:t>
            </a:r>
          </a:p>
        </p:txBody>
      </p:sp>
      <p:sp>
        <p:nvSpPr>
          <p:cNvPr id="49" name="TextBox 48">
            <a:extLst>
              <a:ext uri="{FF2B5EF4-FFF2-40B4-BE49-F238E27FC236}">
                <a16:creationId xmlns:a16="http://schemas.microsoft.com/office/drawing/2014/main" id="{1876B73C-E9FA-4B2A-A20B-A5B9D1EC0E38}"/>
              </a:ext>
            </a:extLst>
          </p:cNvPr>
          <p:cNvSpPr txBox="1"/>
          <p:nvPr/>
        </p:nvSpPr>
        <p:spPr bwMode="auto">
          <a:xfrm>
            <a:off x="6180286" y="4322436"/>
            <a:ext cx="693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a:t>
            </a:r>
          </a:p>
        </p:txBody>
      </p:sp>
      <p:sp>
        <p:nvSpPr>
          <p:cNvPr id="50" name="TextBox 49">
            <a:extLst>
              <a:ext uri="{FF2B5EF4-FFF2-40B4-BE49-F238E27FC236}">
                <a16:creationId xmlns:a16="http://schemas.microsoft.com/office/drawing/2014/main" id="{FD5D5D02-8140-4287-B05E-40C02C8F6BA7}"/>
              </a:ext>
            </a:extLst>
          </p:cNvPr>
          <p:cNvSpPr txBox="1"/>
          <p:nvPr/>
        </p:nvSpPr>
        <p:spPr bwMode="auto">
          <a:xfrm>
            <a:off x="6129984" y="4640533"/>
            <a:ext cx="693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1" name="TextBox 50">
            <a:extLst>
              <a:ext uri="{FF2B5EF4-FFF2-40B4-BE49-F238E27FC236}">
                <a16:creationId xmlns:a16="http://schemas.microsoft.com/office/drawing/2014/main" id="{BFEAF5FB-92A6-45E9-81DA-57C6CCCBE32F}"/>
              </a:ext>
            </a:extLst>
          </p:cNvPr>
          <p:cNvSpPr txBox="1"/>
          <p:nvPr/>
        </p:nvSpPr>
        <p:spPr bwMode="auto">
          <a:xfrm>
            <a:off x="7043862" y="4214026"/>
            <a:ext cx="16168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Experimental</a:t>
            </a:r>
          </a:p>
        </p:txBody>
      </p:sp>
      <p:sp>
        <p:nvSpPr>
          <p:cNvPr id="52" name="TextBox 51">
            <a:extLst>
              <a:ext uri="{FF2B5EF4-FFF2-40B4-BE49-F238E27FC236}">
                <a16:creationId xmlns:a16="http://schemas.microsoft.com/office/drawing/2014/main" id="{D2BE417D-3ADB-4037-B206-C94D794C98DC}"/>
              </a:ext>
            </a:extLst>
          </p:cNvPr>
          <p:cNvSpPr txBox="1"/>
          <p:nvPr/>
        </p:nvSpPr>
        <p:spPr bwMode="auto">
          <a:xfrm>
            <a:off x="7658456" y="4605172"/>
            <a:ext cx="1084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marL="9525" marR="0" lvl="1"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Standard</a:t>
            </a:r>
          </a:p>
        </p:txBody>
      </p:sp>
      <p:graphicFrame>
        <p:nvGraphicFramePr>
          <p:cNvPr id="53" name="Table 52">
            <a:extLst>
              <a:ext uri="{FF2B5EF4-FFF2-40B4-BE49-F238E27FC236}">
                <a16:creationId xmlns:a16="http://schemas.microsoft.com/office/drawing/2014/main" id="{44E96F47-84DE-449C-8C3E-D92D67728EC1}"/>
              </a:ext>
            </a:extLst>
          </p:cNvPr>
          <p:cNvGraphicFramePr>
            <a:graphicFrameLocks noGrp="1"/>
          </p:cNvGraphicFramePr>
          <p:nvPr>
            <p:extLst>
              <p:ext uri="{D42A27DB-BD31-4B8C-83A1-F6EECF244321}">
                <p14:modId xmlns:p14="http://schemas.microsoft.com/office/powerpoint/2010/main" val="3101337931"/>
              </p:ext>
            </p:extLst>
          </p:nvPr>
        </p:nvGraphicFramePr>
        <p:xfrm>
          <a:off x="1101285" y="5690708"/>
          <a:ext cx="8857000" cy="627126"/>
        </p:xfrm>
        <a:graphic>
          <a:graphicData uri="http://schemas.openxmlformats.org/drawingml/2006/table">
            <a:tbl>
              <a:tblPr firstRow="1" bandRow="1">
                <a:tableStyleId>{5C22544A-7EE6-4342-B048-85BDC9FD1C3A}</a:tableStyleId>
              </a:tblPr>
              <a:tblGrid>
                <a:gridCol w="1095352">
                  <a:extLst>
                    <a:ext uri="{9D8B030D-6E8A-4147-A177-3AD203B41FA5}">
                      <a16:colId xmlns:a16="http://schemas.microsoft.com/office/drawing/2014/main" val="3070944306"/>
                    </a:ext>
                  </a:extLst>
                </a:gridCol>
                <a:gridCol w="1293608">
                  <a:extLst>
                    <a:ext uri="{9D8B030D-6E8A-4147-A177-3AD203B41FA5}">
                      <a16:colId xmlns:a16="http://schemas.microsoft.com/office/drawing/2014/main" val="4191220089"/>
                    </a:ext>
                  </a:extLst>
                </a:gridCol>
                <a:gridCol w="1293608">
                  <a:extLst>
                    <a:ext uri="{9D8B030D-6E8A-4147-A177-3AD203B41FA5}">
                      <a16:colId xmlns:a16="http://schemas.microsoft.com/office/drawing/2014/main" val="2309276982"/>
                    </a:ext>
                  </a:extLst>
                </a:gridCol>
                <a:gridCol w="1293608">
                  <a:extLst>
                    <a:ext uri="{9D8B030D-6E8A-4147-A177-3AD203B41FA5}">
                      <a16:colId xmlns:a16="http://schemas.microsoft.com/office/drawing/2014/main" val="2862098818"/>
                    </a:ext>
                  </a:extLst>
                </a:gridCol>
                <a:gridCol w="1293608">
                  <a:extLst>
                    <a:ext uri="{9D8B030D-6E8A-4147-A177-3AD203B41FA5}">
                      <a16:colId xmlns:a16="http://schemas.microsoft.com/office/drawing/2014/main" val="35949707"/>
                    </a:ext>
                  </a:extLst>
                </a:gridCol>
                <a:gridCol w="1293608">
                  <a:extLst>
                    <a:ext uri="{9D8B030D-6E8A-4147-A177-3AD203B41FA5}">
                      <a16:colId xmlns:a16="http://schemas.microsoft.com/office/drawing/2014/main" val="2393409943"/>
                    </a:ext>
                  </a:extLst>
                </a:gridCol>
                <a:gridCol w="1293608">
                  <a:extLst>
                    <a:ext uri="{9D8B030D-6E8A-4147-A177-3AD203B41FA5}">
                      <a16:colId xmlns:a16="http://schemas.microsoft.com/office/drawing/2014/main" val="1567040751"/>
                    </a:ext>
                  </a:extLst>
                </a:gridCol>
              </a:tblGrid>
              <a:tr h="193420">
                <a:tc gridSpan="2">
                  <a:txBody>
                    <a:bodyPr/>
                    <a:lstStyle/>
                    <a:p>
                      <a:pPr algn="l">
                        <a:lnSpc>
                          <a:spcPct val="85000"/>
                        </a:lnSpc>
                      </a:pPr>
                      <a:r>
                        <a:rPr lang="en-US" sz="160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19439992"/>
                  </a:ext>
                </a:extLst>
              </a:tr>
              <a:tr h="193420">
                <a:tc>
                  <a:txBody>
                    <a:bodyPr/>
                    <a:lstStyle/>
                    <a:p>
                      <a:pPr algn="l">
                        <a:lnSpc>
                          <a:spcPct val="85000"/>
                        </a:lnSpc>
                      </a:pPr>
                      <a:r>
                        <a:rPr lang="en-US" sz="1600" b="0" dirty="0">
                          <a:solidFill>
                            <a:schemeClr val="bg1"/>
                          </a:solidFill>
                          <a:latin typeface="Calibri" panose="020F0502020204030204" pitchFamily="34" charset="0"/>
                          <a:cs typeface="Calibri" panose="020F0502020204030204" pitchFamily="34" charset="0"/>
                        </a:rPr>
                        <a:t>Standard</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450</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428</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405</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379</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200</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162</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70347043"/>
                  </a:ext>
                </a:extLst>
              </a:tr>
              <a:tr h="193420">
                <a:tc>
                  <a:txBody>
                    <a:bodyPr/>
                    <a:lstStyle/>
                    <a:p>
                      <a:pPr algn="l">
                        <a:lnSpc>
                          <a:spcPct val="85000"/>
                        </a:lnSpc>
                      </a:pPr>
                      <a:r>
                        <a:rPr lang="en-US" sz="1600" b="0" dirty="0">
                          <a:solidFill>
                            <a:schemeClr val="bg1"/>
                          </a:solidFill>
                          <a:latin typeface="Calibri" panose="020F0502020204030204" pitchFamily="34" charset="0"/>
                          <a:cs typeface="Calibri" panose="020F0502020204030204" pitchFamily="34" charset="0"/>
                        </a:rPr>
                        <a:t>Experimental</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462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434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410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382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192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85000"/>
                        </a:lnSpc>
                      </a:pPr>
                      <a:r>
                        <a:rPr lang="en-US" sz="1600" b="0" dirty="0">
                          <a:solidFill>
                            <a:schemeClr val="bg1"/>
                          </a:solidFill>
                          <a:latin typeface="Calibri" panose="020F0502020204030204" pitchFamily="34" charset="0"/>
                          <a:cs typeface="Calibri" panose="020F0502020204030204" pitchFamily="34" charset="0"/>
                        </a:rPr>
                        <a:t>149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2276168"/>
                  </a:ext>
                </a:extLst>
              </a:tr>
            </a:tbl>
          </a:graphicData>
        </a:graphic>
      </p:graphicFrame>
      <p:grpSp>
        <p:nvGrpSpPr>
          <p:cNvPr id="54" name="Group 7">
            <a:extLst>
              <a:ext uri="{FF2B5EF4-FFF2-40B4-BE49-F238E27FC236}">
                <a16:creationId xmlns:a16="http://schemas.microsoft.com/office/drawing/2014/main" id="{9252926A-7A57-4EE9-8C48-265FF76F05C6}"/>
              </a:ext>
            </a:extLst>
          </p:cNvPr>
          <p:cNvGrpSpPr>
            <a:grpSpLocks/>
          </p:cNvGrpSpPr>
          <p:nvPr/>
        </p:nvGrpSpPr>
        <p:grpSpPr bwMode="auto">
          <a:xfrm>
            <a:off x="9389569" y="6216652"/>
            <a:ext cx="2488502" cy="447822"/>
            <a:chOff x="9527309" y="3551529"/>
            <a:chExt cx="2488502" cy="448324"/>
          </a:xfrm>
        </p:grpSpPr>
        <p:pic>
          <p:nvPicPr>
            <p:cNvPr id="55" name="Picture 9">
              <a:extLst>
                <a:ext uri="{FF2B5EF4-FFF2-40B4-BE49-F238E27FC236}">
                  <a16:creationId xmlns:a16="http://schemas.microsoft.com/office/drawing/2014/main" id="{EA90CCE4-5AB9-4A46-8BD2-4CF8E743CAF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6" name="Rectangle 8">
              <a:extLst>
                <a:ext uri="{FF2B5EF4-FFF2-40B4-BE49-F238E27FC236}">
                  <a16:creationId xmlns:a16="http://schemas.microsoft.com/office/drawing/2014/main" id="{B4938C9E-75E2-4000-A48E-392CE6D69D8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94062880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D3C363-75A2-46D1-8EBF-C2839156952D}"/>
              </a:ext>
            </a:extLst>
          </p:cNvPr>
          <p:cNvSpPr>
            <a:spLocks noGrp="1"/>
          </p:cNvSpPr>
          <p:nvPr>
            <p:ph type="title"/>
          </p:nvPr>
        </p:nvSpPr>
        <p:spPr/>
        <p:txBody>
          <a:bodyPr/>
          <a:lstStyle/>
          <a:p>
            <a:r>
              <a:rPr lang="en-US" dirty="0"/>
              <a:t>Pancreatic Cancer</a:t>
            </a:r>
          </a:p>
        </p:txBody>
      </p:sp>
    </p:spTree>
    <p:extLst>
      <p:ext uri="{BB962C8B-B14F-4D97-AF65-F5344CB8AC3E}">
        <p14:creationId xmlns:p14="http://schemas.microsoft.com/office/powerpoint/2010/main" val="3265852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altLang="en-US" dirty="0"/>
              <a:t>SWOG S1505: Perioperative </a:t>
            </a:r>
            <a:r>
              <a:rPr lang="en-US" altLang="en-US" dirty="0" err="1"/>
              <a:t>mFOLFIRINOX</a:t>
            </a:r>
            <a:r>
              <a:rPr lang="en-US" altLang="en-US" dirty="0"/>
              <a:t> vs </a:t>
            </a:r>
            <a:br>
              <a:rPr lang="en-US" altLang="en-US" dirty="0"/>
            </a:br>
            <a:r>
              <a:rPr lang="en-US" altLang="en-US" dirty="0"/>
              <a:t>Gem/nab-Paclitaxel for Resectable Pancreatic Cancer</a:t>
            </a:r>
            <a:endParaRPr lang="en-US" dirty="0"/>
          </a:p>
        </p:txBody>
      </p:sp>
      <p:sp>
        <p:nvSpPr>
          <p:cNvPr id="8" name="Content Placeholder 2">
            <a:extLst>
              <a:ext uri="{FF2B5EF4-FFF2-40B4-BE49-F238E27FC236}">
                <a16:creationId xmlns:a16="http://schemas.microsoft.com/office/drawing/2014/main" id="{B9389C9A-391B-D647-AC7E-D0BF3CCFD91B}"/>
              </a:ext>
            </a:extLst>
          </p:cNvPr>
          <p:cNvSpPr>
            <a:spLocks noGrp="1"/>
          </p:cNvSpPr>
          <p:nvPr>
            <p:ph idx="1"/>
          </p:nvPr>
        </p:nvSpPr>
        <p:spPr>
          <a:xfrm>
            <a:off x="604675" y="1513047"/>
            <a:ext cx="10877529" cy="4650686"/>
          </a:xfrm>
        </p:spPr>
        <p:txBody>
          <a:bodyPr/>
          <a:lstStyle/>
          <a:p>
            <a:r>
              <a:rPr lang="en-US" sz="1800" dirty="0"/>
              <a:t>Randomized, open-label phase II trial</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Sohal. ASCO 2020. Abstr 4504. NCT02562716.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45">
            <a:extLst>
              <a:ext uri="{FF2B5EF4-FFF2-40B4-BE49-F238E27FC236}">
                <a16:creationId xmlns:a16="http://schemas.microsoft.com/office/drawing/2014/main" id="{6C320CAC-6D8E-A046-852A-E6A07C321C56}"/>
              </a:ext>
            </a:extLst>
          </p:cNvPr>
          <p:cNvSpPr txBox="1">
            <a:spLocks noChangeArrowheads="1"/>
          </p:cNvSpPr>
          <p:nvPr/>
        </p:nvSpPr>
        <p:spPr bwMode="auto">
          <a:xfrm>
            <a:off x="290166" y="2166023"/>
            <a:ext cx="286921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resectable* pancreatic adenocarcinoma; no previous cancer therapy; Zubrod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147 enrolled; n = 102 eligible and evaluable)</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50">
            <a:extLst>
              <a:ext uri="{FF2B5EF4-FFF2-40B4-BE49-F238E27FC236}">
                <a16:creationId xmlns:a16="http://schemas.microsoft.com/office/drawing/2014/main" id="{328BDBE7-7DB8-F343-8981-5983E9D2CCE4}"/>
              </a:ext>
            </a:extLst>
          </p:cNvPr>
          <p:cNvSpPr>
            <a:spLocks noChangeArrowheads="1"/>
          </p:cNvSpPr>
          <p:nvPr/>
        </p:nvSpPr>
        <p:spPr bwMode="auto">
          <a:xfrm>
            <a:off x="3895976" y="3126611"/>
            <a:ext cx="2932073" cy="966766"/>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Gemcitabine/nab-Paclitaxel</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Days 1,8,15 Q28D for 12 wks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47)</a:t>
            </a:r>
          </a:p>
        </p:txBody>
      </p:sp>
      <p:sp>
        <p:nvSpPr>
          <p:cNvPr id="13" name="Line 53">
            <a:extLst>
              <a:ext uri="{FF2B5EF4-FFF2-40B4-BE49-F238E27FC236}">
                <a16:creationId xmlns:a16="http://schemas.microsoft.com/office/drawing/2014/main" id="{31EABDFD-9244-5C46-9D24-34E3530F93DE}"/>
              </a:ext>
            </a:extLst>
          </p:cNvPr>
          <p:cNvSpPr>
            <a:spLocks noChangeShapeType="1"/>
          </p:cNvSpPr>
          <p:nvPr/>
        </p:nvSpPr>
        <p:spPr bwMode="auto">
          <a:xfrm>
            <a:off x="3159377" y="325915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9">
            <a:extLst>
              <a:ext uri="{FF2B5EF4-FFF2-40B4-BE49-F238E27FC236}">
                <a16:creationId xmlns:a16="http://schemas.microsoft.com/office/drawing/2014/main" id="{6D2FFF19-15AD-CA48-9E7F-08E96BE80577}"/>
              </a:ext>
            </a:extLst>
          </p:cNvPr>
          <p:cNvSpPr>
            <a:spLocks noChangeArrowheads="1"/>
          </p:cNvSpPr>
          <p:nvPr/>
        </p:nvSpPr>
        <p:spPr bwMode="auto">
          <a:xfrm>
            <a:off x="3895976" y="1992994"/>
            <a:ext cx="2932073" cy="96451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mFOLFIRINOX</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Q2W for 12 wks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55) </a:t>
            </a:r>
          </a:p>
        </p:txBody>
      </p:sp>
      <p:sp>
        <p:nvSpPr>
          <p:cNvPr id="15" name="Line 54">
            <a:extLst>
              <a:ext uri="{FF2B5EF4-FFF2-40B4-BE49-F238E27FC236}">
                <a16:creationId xmlns:a16="http://schemas.microsoft.com/office/drawing/2014/main" id="{D182DCEE-B3D2-CE41-9D81-51EB1186163D}"/>
              </a:ext>
            </a:extLst>
          </p:cNvPr>
          <p:cNvSpPr>
            <a:spLocks noChangeShapeType="1"/>
          </p:cNvSpPr>
          <p:nvPr/>
        </p:nvSpPr>
        <p:spPr bwMode="auto">
          <a:xfrm flipV="1">
            <a:off x="3159377" y="247525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Rectangle 50">
            <a:extLst>
              <a:ext uri="{FF2B5EF4-FFF2-40B4-BE49-F238E27FC236}">
                <a16:creationId xmlns:a16="http://schemas.microsoft.com/office/drawing/2014/main" id="{748ABBAB-EFFC-E14C-AA34-C710A130931D}"/>
              </a:ext>
            </a:extLst>
          </p:cNvPr>
          <p:cNvSpPr>
            <a:spLocks noChangeArrowheads="1"/>
          </p:cNvSpPr>
          <p:nvPr/>
        </p:nvSpPr>
        <p:spPr bwMode="auto">
          <a:xfrm>
            <a:off x="8620695" y="3126611"/>
            <a:ext cx="2932073" cy="966766"/>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Gemcitabine/nab-Paclitaxel</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Days 1,8,15 Q28D for 12 wks</a:t>
            </a:r>
          </a:p>
        </p:txBody>
      </p:sp>
      <p:sp>
        <p:nvSpPr>
          <p:cNvPr id="20" name="Rectangle 49">
            <a:extLst>
              <a:ext uri="{FF2B5EF4-FFF2-40B4-BE49-F238E27FC236}">
                <a16:creationId xmlns:a16="http://schemas.microsoft.com/office/drawing/2014/main" id="{08EB9597-4169-7D4A-A978-F269349F24A0}"/>
              </a:ext>
            </a:extLst>
          </p:cNvPr>
          <p:cNvSpPr>
            <a:spLocks noChangeArrowheads="1"/>
          </p:cNvSpPr>
          <p:nvPr/>
        </p:nvSpPr>
        <p:spPr bwMode="auto">
          <a:xfrm>
            <a:off x="8620695" y="1992994"/>
            <a:ext cx="2932073" cy="96451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mFOLFIRINOX</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Q2W for 12 wks</a:t>
            </a:r>
          </a:p>
        </p:txBody>
      </p:sp>
      <p:sp>
        <p:nvSpPr>
          <p:cNvPr id="21" name="Rectangle 25">
            <a:extLst>
              <a:ext uri="{FF2B5EF4-FFF2-40B4-BE49-F238E27FC236}">
                <a16:creationId xmlns:a16="http://schemas.microsoft.com/office/drawing/2014/main" id="{D247E7B5-72C6-9741-8EAE-8BA625C80F53}"/>
              </a:ext>
            </a:extLst>
          </p:cNvPr>
          <p:cNvSpPr>
            <a:spLocks noChangeArrowheads="1"/>
          </p:cNvSpPr>
          <p:nvPr/>
        </p:nvSpPr>
        <p:spPr bwMode="auto">
          <a:xfrm rot="16200000">
            <a:off x="6283515" y="2838001"/>
            <a:ext cx="2100383" cy="410370"/>
          </a:xfrm>
          <a:prstGeom prst="rect">
            <a:avLst/>
          </a:prstGeom>
          <a:solidFill>
            <a:schemeClr val="tx1">
              <a:lumMod val="65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Restaging</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Rectangle 25">
            <a:extLst>
              <a:ext uri="{FF2B5EF4-FFF2-40B4-BE49-F238E27FC236}">
                <a16:creationId xmlns:a16="http://schemas.microsoft.com/office/drawing/2014/main" id="{879E0A48-D5E1-8A49-8ED3-471364A532FA}"/>
              </a:ext>
            </a:extLst>
          </p:cNvPr>
          <p:cNvSpPr>
            <a:spLocks noChangeArrowheads="1"/>
          </p:cNvSpPr>
          <p:nvPr/>
        </p:nvSpPr>
        <p:spPr bwMode="auto">
          <a:xfrm rot="16200000">
            <a:off x="7042072" y="2838001"/>
            <a:ext cx="2100383" cy="410370"/>
          </a:xfrm>
          <a:prstGeom prst="rect">
            <a:avLst/>
          </a:prstGeom>
          <a:solidFill>
            <a:schemeClr val="tx1">
              <a:lumMod val="65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Surgery if no PD</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54">
            <a:extLst>
              <a:ext uri="{FF2B5EF4-FFF2-40B4-BE49-F238E27FC236}">
                <a16:creationId xmlns:a16="http://schemas.microsoft.com/office/drawing/2014/main" id="{F09586CB-6B45-A04E-AD68-F136D0E5CDF8}"/>
              </a:ext>
            </a:extLst>
          </p:cNvPr>
          <p:cNvSpPr>
            <a:spLocks noChangeShapeType="1"/>
          </p:cNvSpPr>
          <p:nvPr/>
        </p:nvSpPr>
        <p:spPr bwMode="auto">
          <a:xfrm>
            <a:off x="6841126" y="3609994"/>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54">
            <a:extLst>
              <a:ext uri="{FF2B5EF4-FFF2-40B4-BE49-F238E27FC236}">
                <a16:creationId xmlns:a16="http://schemas.microsoft.com/office/drawing/2014/main" id="{AB5DCD3F-EB06-9B42-9262-5D091FEA574F}"/>
              </a:ext>
            </a:extLst>
          </p:cNvPr>
          <p:cNvSpPr>
            <a:spLocks noChangeShapeType="1"/>
          </p:cNvSpPr>
          <p:nvPr/>
        </p:nvSpPr>
        <p:spPr bwMode="auto">
          <a:xfrm>
            <a:off x="7575827" y="3609994"/>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Line 54">
            <a:extLst>
              <a:ext uri="{FF2B5EF4-FFF2-40B4-BE49-F238E27FC236}">
                <a16:creationId xmlns:a16="http://schemas.microsoft.com/office/drawing/2014/main" id="{316199B8-7A77-D94C-8360-5E5D6B177A09}"/>
              </a:ext>
            </a:extLst>
          </p:cNvPr>
          <p:cNvSpPr>
            <a:spLocks noChangeShapeType="1"/>
          </p:cNvSpPr>
          <p:nvPr/>
        </p:nvSpPr>
        <p:spPr bwMode="auto">
          <a:xfrm>
            <a:off x="8321913" y="3609994"/>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54">
            <a:extLst>
              <a:ext uri="{FF2B5EF4-FFF2-40B4-BE49-F238E27FC236}">
                <a16:creationId xmlns:a16="http://schemas.microsoft.com/office/drawing/2014/main" id="{C042FFB0-36DE-3F40-9790-41A9B20C8D89}"/>
              </a:ext>
            </a:extLst>
          </p:cNvPr>
          <p:cNvSpPr>
            <a:spLocks noChangeShapeType="1"/>
          </p:cNvSpPr>
          <p:nvPr/>
        </p:nvSpPr>
        <p:spPr bwMode="auto">
          <a:xfrm>
            <a:off x="6841126" y="247525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Line 54">
            <a:extLst>
              <a:ext uri="{FF2B5EF4-FFF2-40B4-BE49-F238E27FC236}">
                <a16:creationId xmlns:a16="http://schemas.microsoft.com/office/drawing/2014/main" id="{70E1694C-C46B-AF47-93BB-B3D864FFE003}"/>
              </a:ext>
            </a:extLst>
          </p:cNvPr>
          <p:cNvSpPr>
            <a:spLocks noChangeShapeType="1"/>
          </p:cNvSpPr>
          <p:nvPr/>
        </p:nvSpPr>
        <p:spPr bwMode="auto">
          <a:xfrm>
            <a:off x="7575827" y="247525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54">
            <a:extLst>
              <a:ext uri="{FF2B5EF4-FFF2-40B4-BE49-F238E27FC236}">
                <a16:creationId xmlns:a16="http://schemas.microsoft.com/office/drawing/2014/main" id="{621C8127-18E0-CB49-89D5-2B820164DED2}"/>
              </a:ext>
            </a:extLst>
          </p:cNvPr>
          <p:cNvSpPr>
            <a:spLocks noChangeShapeType="1"/>
          </p:cNvSpPr>
          <p:nvPr/>
        </p:nvSpPr>
        <p:spPr bwMode="auto">
          <a:xfrm>
            <a:off x="8321913" y="247525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Content Placeholder 2">
            <a:extLst>
              <a:ext uri="{FF2B5EF4-FFF2-40B4-BE49-F238E27FC236}">
                <a16:creationId xmlns:a16="http://schemas.microsoft.com/office/drawing/2014/main" id="{39FAB1DD-1DC7-46A9-A39E-840E9159D850}"/>
              </a:ext>
            </a:extLst>
          </p:cNvPr>
          <p:cNvSpPr txBox="1">
            <a:spLocks/>
          </p:cNvSpPr>
          <p:nvPr/>
        </p:nvSpPr>
        <p:spPr bwMode="auto">
          <a:xfrm>
            <a:off x="601820" y="4211958"/>
            <a:ext cx="10950948" cy="146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Baseline scans underwent retrospective central radiology review for eligibility; determined that 44/147 enrolled patients ineligible for trial</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2-yr OS (“pick the winner” design: 2-yr OS for each arm first compared with historical rate of 40%; arms compared if 2-yr OS rate ≥ 58% (power: 88%; 1-sided </a:t>
            </a:r>
            <a:r>
              <a:rPr kumimoji="0" lang="el-GR"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α</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 0.05); 90% probability of selecting OS with HR ≥ 1.4 if 50 patients/arm</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 name="Text Box 30">
            <a:extLst>
              <a:ext uri="{FF2B5EF4-FFF2-40B4-BE49-F238E27FC236}">
                <a16:creationId xmlns:a16="http://schemas.microsoft.com/office/drawing/2014/main" id="{D9D4C3AB-DE35-472D-A19D-E50C8508F82C}"/>
              </a:ext>
            </a:extLst>
          </p:cNvPr>
          <p:cNvSpPr txBox="1">
            <a:spLocks noChangeArrowheads="1"/>
          </p:cNvSpPr>
          <p:nvPr/>
        </p:nvSpPr>
        <p:spPr bwMode="auto">
          <a:xfrm>
            <a:off x="450614" y="5738090"/>
            <a:ext cx="11102154"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*Resectability determined by CT or MRI of C/A/P within 28 days of registration: no interface with celiac, common hepatic, or superior mesenteric arteries; &lt; 180° interface with portal and superior mesenteric veins; patent portal vein/splenic vein confluence; no lesions suspicious for metastases (nodes beyond surgical basin, visceral lesions).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5-FU 2400 mg/m</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over 46 hrs + irinotecan 180 mg/m</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oxaliplatin 85 mg/m</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Gemcitabine 1000 mg/m</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nab-paclitaxel 125 mg/m</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2976344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altLang="en-US" dirty="0"/>
              <a:t>SWOG S1505</a:t>
            </a:r>
            <a:r>
              <a:rPr lang="en-US" dirty="0"/>
              <a:t>: Survival and Resection Outcomes</a:t>
            </a:r>
          </a:p>
        </p:txBody>
      </p:sp>
      <p:sp>
        <p:nvSpPr>
          <p:cNvPr id="3" name="Content Placeholder 2">
            <a:extLst>
              <a:ext uri="{FF2B5EF4-FFF2-40B4-BE49-F238E27FC236}">
                <a16:creationId xmlns:a16="http://schemas.microsoft.com/office/drawing/2014/main" id="{527D68AB-7D55-4051-A8BF-E48ED5293480}"/>
              </a:ext>
            </a:extLst>
          </p:cNvPr>
          <p:cNvSpPr>
            <a:spLocks noGrp="1"/>
          </p:cNvSpPr>
          <p:nvPr>
            <p:ph idx="1"/>
          </p:nvPr>
        </p:nvSpPr>
        <p:spPr>
          <a:xfrm>
            <a:off x="604675" y="5693499"/>
            <a:ext cx="10877529" cy="557939"/>
          </a:xfrm>
        </p:spPr>
        <p:txBody>
          <a:bodyPr/>
          <a:lstStyle/>
          <a:p>
            <a:r>
              <a:rPr lang="en-US" dirty="0"/>
              <a:t>Study failed to meet primary endpoint (2-yr OS rate ≥ 58%)</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Sohal. ASCO 2020. Abstr 4504.</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Group 3">
            <a:extLst>
              <a:ext uri="{FF2B5EF4-FFF2-40B4-BE49-F238E27FC236}">
                <a16:creationId xmlns:a16="http://schemas.microsoft.com/office/drawing/2014/main" id="{0B189938-56EF-E947-8C79-0E2D19347B6E}"/>
              </a:ext>
            </a:extLst>
          </p:cNvPr>
          <p:cNvGraphicFramePr>
            <a:graphicFrameLocks/>
          </p:cNvGraphicFramePr>
          <p:nvPr/>
        </p:nvGraphicFramePr>
        <p:xfrm>
          <a:off x="719138" y="1600200"/>
          <a:ext cx="10757980" cy="3962560"/>
        </p:xfrm>
        <a:graphic>
          <a:graphicData uri="http://schemas.openxmlformats.org/drawingml/2006/table">
            <a:tbl>
              <a:tblPr/>
              <a:tblGrid>
                <a:gridCol w="4754933">
                  <a:extLst>
                    <a:ext uri="{9D8B030D-6E8A-4147-A177-3AD203B41FA5}">
                      <a16:colId xmlns:a16="http://schemas.microsoft.com/office/drawing/2014/main" val="20000"/>
                    </a:ext>
                  </a:extLst>
                </a:gridCol>
                <a:gridCol w="2697439">
                  <a:extLst>
                    <a:ext uri="{9D8B030D-6E8A-4147-A177-3AD203B41FA5}">
                      <a16:colId xmlns:a16="http://schemas.microsoft.com/office/drawing/2014/main" val="272527828"/>
                    </a:ext>
                  </a:extLst>
                </a:gridCol>
                <a:gridCol w="3305608">
                  <a:extLst>
                    <a:ext uri="{9D8B030D-6E8A-4147-A177-3AD203B41FA5}">
                      <a16:colId xmlns:a16="http://schemas.microsoft.com/office/drawing/2014/main" val="20001"/>
                    </a:ext>
                  </a:extLst>
                </a:gridCol>
              </a:tblGrid>
              <a:tr h="1788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mFOLFIRINOX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Gemcitabine/nab-Paclitaxel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788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823346407"/>
                  </a:ext>
                </a:extLst>
              </a:tr>
              <a:tr h="17882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2-yr OS rate (primary endpoint), %</a:t>
                      </a:r>
                    </a:p>
                  </a:txBody>
                  <a:tcPr marL="121699" marR="121699" marT="45728" marB="45728" anchor="ctr"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17882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1788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Surgery outcomes,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17882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R0 resection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830023735"/>
                  </a:ext>
                </a:extLst>
              </a:tr>
              <a:tr h="17882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Complete/major pathologic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24796747"/>
                  </a:ext>
                </a:extLst>
              </a:tr>
              <a:tr h="31637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no. total nodes resected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 (3-45)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795932213"/>
                  </a:ext>
                </a:extLst>
              </a:tr>
              <a:tr h="17882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Node-negative resection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746305137"/>
                  </a:ext>
                </a:extLst>
              </a:tr>
              <a:tr h="17882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DFS after resection, mos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96065676"/>
                  </a:ext>
                </a:extLst>
              </a:tr>
            </a:tbl>
          </a:graphicData>
        </a:graphic>
      </p:graphicFrame>
    </p:spTree>
    <p:extLst>
      <p:ext uri="{BB962C8B-B14F-4D97-AF65-F5344CB8AC3E}">
        <p14:creationId xmlns:p14="http://schemas.microsoft.com/office/powerpoint/2010/main" val="3262087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D3C363-75A2-46D1-8EBF-C2839156952D}"/>
              </a:ext>
            </a:extLst>
          </p:cNvPr>
          <p:cNvSpPr>
            <a:spLocks noGrp="1"/>
          </p:cNvSpPr>
          <p:nvPr>
            <p:ph type="title"/>
          </p:nvPr>
        </p:nvSpPr>
        <p:spPr/>
        <p:txBody>
          <a:bodyPr/>
          <a:lstStyle/>
          <a:p>
            <a:r>
              <a:rPr lang="en-US" dirty="0"/>
              <a:t>Esophageal Cancer</a:t>
            </a:r>
          </a:p>
        </p:txBody>
      </p:sp>
    </p:spTree>
    <p:extLst>
      <p:ext uri="{BB962C8B-B14F-4D97-AF65-F5344CB8AC3E}">
        <p14:creationId xmlns:p14="http://schemas.microsoft.com/office/powerpoint/2010/main" val="3838347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RTOG 1010: </a:t>
            </a:r>
            <a:r>
              <a:rPr lang="en-US" altLang="en-US" dirty="0"/>
              <a:t>Trastuzumab + </a:t>
            </a:r>
            <a:r>
              <a:rPr lang="en-US" altLang="en-US" dirty="0" err="1"/>
              <a:t>Trimodality</a:t>
            </a:r>
            <a:r>
              <a:rPr lang="en-US" altLang="en-US" dirty="0"/>
              <a:t> Treatment for Resectable HER2-Positive Esophageal Adenocarcinoma</a:t>
            </a:r>
            <a:endParaRPr lang="en-US"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Safran. ASCO 2020. Abstr 4500.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Content Placeholder 2">
            <a:extLst>
              <a:ext uri="{FF2B5EF4-FFF2-40B4-BE49-F238E27FC236}">
                <a16:creationId xmlns:a16="http://schemas.microsoft.com/office/drawing/2014/main" id="{FC2D1C78-B30A-E44A-8D21-DEF3C4260C0F}"/>
              </a:ext>
            </a:extLst>
          </p:cNvPr>
          <p:cNvSpPr>
            <a:spLocks noGrp="1"/>
          </p:cNvSpPr>
          <p:nvPr>
            <p:ph idx="1"/>
          </p:nvPr>
        </p:nvSpPr>
        <p:spPr>
          <a:xfrm>
            <a:off x="604675" y="1513047"/>
            <a:ext cx="10877529" cy="366553"/>
          </a:xfrm>
        </p:spPr>
        <p:txBody>
          <a:bodyPr/>
          <a:lstStyle/>
          <a:p>
            <a:r>
              <a:rPr lang="en-US" sz="2000" dirty="0"/>
              <a:t>Randomized, open-label phase III trial</a:t>
            </a:r>
          </a:p>
        </p:txBody>
      </p:sp>
      <p:sp>
        <p:nvSpPr>
          <p:cNvPr id="9" name="Text Box 45">
            <a:extLst>
              <a:ext uri="{FF2B5EF4-FFF2-40B4-BE49-F238E27FC236}">
                <a16:creationId xmlns:a16="http://schemas.microsoft.com/office/drawing/2014/main" id="{B501390E-50DA-9E42-AD8B-C4F2570E3A8F}"/>
              </a:ext>
            </a:extLst>
          </p:cNvPr>
          <p:cNvSpPr txBox="1">
            <a:spLocks noChangeArrowheads="1"/>
          </p:cNvSpPr>
          <p:nvPr/>
        </p:nvSpPr>
        <p:spPr bwMode="auto">
          <a:xfrm>
            <a:off x="343432" y="2623301"/>
            <a:ext cx="403829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newly diagnosed stage T1N1-2, T2-3N0-2 esophageal adenocarcinoma involving mid (≤ 25 cm), distal, or esophagogastric junction and up to 5 cm of stomach; HER2 positive (IHC3+ or FISH+); candidate for potential curative resection; PS 0-2; LVEF ≥ LLN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6">
            <a:extLst>
              <a:ext uri="{FF2B5EF4-FFF2-40B4-BE49-F238E27FC236}">
                <a16:creationId xmlns:a16="http://schemas.microsoft.com/office/drawing/2014/main" id="{841DA364-9339-E746-A08C-8070A88654D1}"/>
              </a:ext>
            </a:extLst>
          </p:cNvPr>
          <p:cNvSpPr>
            <a:spLocks noChangeArrowheads="1"/>
          </p:cNvSpPr>
          <p:nvPr/>
        </p:nvSpPr>
        <p:spPr bwMode="auto">
          <a:xfrm>
            <a:off x="2408809" y="1952785"/>
            <a:ext cx="47967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presence of adenopathy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vs yes—celiac absent vs yes—celiac present ≤ 2 cm)</a:t>
            </a:r>
          </a:p>
        </p:txBody>
      </p:sp>
      <p:sp>
        <p:nvSpPr>
          <p:cNvPr id="11" name="Line 52">
            <a:extLst>
              <a:ext uri="{FF2B5EF4-FFF2-40B4-BE49-F238E27FC236}">
                <a16:creationId xmlns:a16="http://schemas.microsoft.com/office/drawing/2014/main" id="{91421712-6D30-8945-B913-E1F79B06DF8E}"/>
              </a:ext>
            </a:extLst>
          </p:cNvPr>
          <p:cNvSpPr>
            <a:spLocks noChangeShapeType="1"/>
          </p:cNvSpPr>
          <p:nvPr/>
        </p:nvSpPr>
        <p:spPr bwMode="auto">
          <a:xfrm rot="5400000">
            <a:off x="4558720" y="2832472"/>
            <a:ext cx="49691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50">
            <a:extLst>
              <a:ext uri="{FF2B5EF4-FFF2-40B4-BE49-F238E27FC236}">
                <a16:creationId xmlns:a16="http://schemas.microsoft.com/office/drawing/2014/main" id="{45A4DBB0-D5DC-3E48-A5AE-95A9FA01BCEE}"/>
              </a:ext>
            </a:extLst>
          </p:cNvPr>
          <p:cNvSpPr>
            <a:spLocks noChangeArrowheads="1"/>
          </p:cNvSpPr>
          <p:nvPr/>
        </p:nvSpPr>
        <p:spPr bwMode="auto">
          <a:xfrm>
            <a:off x="5232626" y="3673099"/>
            <a:ext cx="6234809" cy="6992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Trimodality Therapy</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101)</a:t>
            </a:r>
          </a:p>
        </p:txBody>
      </p:sp>
      <p:sp>
        <p:nvSpPr>
          <p:cNvPr id="13" name="Line 53">
            <a:extLst>
              <a:ext uri="{FF2B5EF4-FFF2-40B4-BE49-F238E27FC236}">
                <a16:creationId xmlns:a16="http://schemas.microsoft.com/office/drawing/2014/main" id="{48056F80-8C1D-5C40-ACBE-90D7618F13B3}"/>
              </a:ext>
            </a:extLst>
          </p:cNvPr>
          <p:cNvSpPr>
            <a:spLocks noChangeShapeType="1"/>
          </p:cNvSpPr>
          <p:nvPr/>
        </p:nvSpPr>
        <p:spPr bwMode="auto">
          <a:xfrm>
            <a:off x="4496027" y="379752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9">
            <a:extLst>
              <a:ext uri="{FF2B5EF4-FFF2-40B4-BE49-F238E27FC236}">
                <a16:creationId xmlns:a16="http://schemas.microsoft.com/office/drawing/2014/main" id="{49B40B4B-97EF-6A4C-863F-72AE529738EB}"/>
              </a:ext>
            </a:extLst>
          </p:cNvPr>
          <p:cNvSpPr>
            <a:spLocks noChangeArrowheads="1"/>
          </p:cNvSpPr>
          <p:nvPr/>
        </p:nvSpPr>
        <p:spPr bwMode="auto">
          <a:xfrm>
            <a:off x="5232626" y="2894210"/>
            <a:ext cx="6234809" cy="697571"/>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Trastuzumab*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Trimodality Therapy</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102) </a:t>
            </a:r>
          </a:p>
        </p:txBody>
      </p:sp>
      <p:sp>
        <p:nvSpPr>
          <p:cNvPr id="15" name="Line 54">
            <a:extLst>
              <a:ext uri="{FF2B5EF4-FFF2-40B4-BE49-F238E27FC236}">
                <a16:creationId xmlns:a16="http://schemas.microsoft.com/office/drawing/2014/main" id="{D39A5A29-33C8-E540-9B2F-463969A3FE81}"/>
              </a:ext>
            </a:extLst>
          </p:cNvPr>
          <p:cNvSpPr>
            <a:spLocks noChangeShapeType="1"/>
          </p:cNvSpPr>
          <p:nvPr/>
        </p:nvSpPr>
        <p:spPr bwMode="auto">
          <a:xfrm flipV="1">
            <a:off x="4496027" y="311665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Content Placeholder 2">
            <a:extLst>
              <a:ext uri="{FF2B5EF4-FFF2-40B4-BE49-F238E27FC236}">
                <a16:creationId xmlns:a16="http://schemas.microsoft.com/office/drawing/2014/main" id="{7EE7A645-0A5E-5841-A46C-A2CBB6DBBD9A}"/>
              </a:ext>
            </a:extLst>
          </p:cNvPr>
          <p:cNvSpPr txBox="1">
            <a:spLocks/>
          </p:cNvSpPr>
          <p:nvPr/>
        </p:nvSpPr>
        <p:spPr bwMode="auto">
          <a:xfrm>
            <a:off x="621861" y="5012445"/>
            <a:ext cx="4513488" cy="90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DFS</a:t>
            </a: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pCR, OS, safety,</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biomarkers for response and survival, QoL</a:t>
            </a:r>
          </a:p>
        </p:txBody>
      </p:sp>
      <p:sp>
        <p:nvSpPr>
          <p:cNvPr id="18" name="Text Box 30">
            <a:extLst>
              <a:ext uri="{FF2B5EF4-FFF2-40B4-BE49-F238E27FC236}">
                <a16:creationId xmlns:a16="http://schemas.microsoft.com/office/drawing/2014/main" id="{BC341156-6943-7F41-868C-A9EEBB72D173}"/>
              </a:ext>
            </a:extLst>
          </p:cNvPr>
          <p:cNvSpPr txBox="1">
            <a:spLocks noChangeArrowheads="1"/>
          </p:cNvSpPr>
          <p:nvPr/>
        </p:nvSpPr>
        <p:spPr bwMode="auto">
          <a:xfrm>
            <a:off x="5232626" y="4409386"/>
            <a:ext cx="6234809" cy="1511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*Trastuzumab dosed at 4 mg/kg in Wk 1, 2 mg/kg/wk x 5 during chemoradiotherapy, 6 mg/kg for 1 dose prior to surgery; and 6 mg/kg Q3W for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 treatments after surgery.</a:t>
            </a:r>
          </a:p>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Trimodality therapy consisted of paclitaxel 50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plus carboplatin AUC 2 QW x 6 wks + concurrent radiation (50.4 Gy) over 5.5 wks, followed by surgery 5-8 wks after completion of radiation.</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28606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Freeform: Shape 120">
            <a:extLst>
              <a:ext uri="{FF2B5EF4-FFF2-40B4-BE49-F238E27FC236}">
                <a16:creationId xmlns:a16="http://schemas.microsoft.com/office/drawing/2014/main" id="{B99C9C43-9E4D-4CD3-BFE3-41F53D796BDF}"/>
              </a:ext>
            </a:extLst>
          </p:cNvPr>
          <p:cNvSpPr/>
          <p:nvPr/>
        </p:nvSpPr>
        <p:spPr bwMode="auto">
          <a:xfrm>
            <a:off x="1426109" y="1604356"/>
            <a:ext cx="5382491" cy="2589415"/>
          </a:xfrm>
          <a:custGeom>
            <a:avLst/>
            <a:gdLst>
              <a:gd name="connsiteX0" fmla="*/ 0 w 5382491"/>
              <a:gd name="connsiteY0" fmla="*/ 0 h 2589415"/>
              <a:gd name="connsiteX1" fmla="*/ 0 w 5382491"/>
              <a:gd name="connsiteY1" fmla="*/ 203662 h 2589415"/>
              <a:gd name="connsiteX2" fmla="*/ 87284 w 5382491"/>
              <a:gd name="connsiteY2" fmla="*/ 203662 h 2589415"/>
              <a:gd name="connsiteX3" fmla="*/ 87284 w 5382491"/>
              <a:gd name="connsiteY3" fmla="*/ 245226 h 2589415"/>
              <a:gd name="connsiteX4" fmla="*/ 145473 w 5382491"/>
              <a:gd name="connsiteY4" fmla="*/ 245226 h 2589415"/>
              <a:gd name="connsiteX5" fmla="*/ 145473 w 5382491"/>
              <a:gd name="connsiteY5" fmla="*/ 278477 h 2589415"/>
              <a:gd name="connsiteX6" fmla="*/ 191193 w 5382491"/>
              <a:gd name="connsiteY6" fmla="*/ 278477 h 2589415"/>
              <a:gd name="connsiteX7" fmla="*/ 191193 w 5382491"/>
              <a:gd name="connsiteY7" fmla="*/ 386542 h 2589415"/>
              <a:gd name="connsiteX8" fmla="*/ 191193 w 5382491"/>
              <a:gd name="connsiteY8" fmla="*/ 386542 h 2589415"/>
              <a:gd name="connsiteX9" fmla="*/ 207818 w 5382491"/>
              <a:gd name="connsiteY9" fmla="*/ 386542 h 2589415"/>
              <a:gd name="connsiteX10" fmla="*/ 207818 w 5382491"/>
              <a:gd name="connsiteY10" fmla="*/ 423949 h 2589415"/>
              <a:gd name="connsiteX11" fmla="*/ 257695 w 5382491"/>
              <a:gd name="connsiteY11" fmla="*/ 423949 h 2589415"/>
              <a:gd name="connsiteX12" fmla="*/ 257695 w 5382491"/>
              <a:gd name="connsiteY12" fmla="*/ 482139 h 2589415"/>
              <a:gd name="connsiteX13" fmla="*/ 290946 w 5382491"/>
              <a:gd name="connsiteY13" fmla="*/ 482139 h 2589415"/>
              <a:gd name="connsiteX14" fmla="*/ 290946 w 5382491"/>
              <a:gd name="connsiteY14" fmla="*/ 532015 h 2589415"/>
              <a:gd name="connsiteX15" fmla="*/ 328353 w 5382491"/>
              <a:gd name="connsiteY15" fmla="*/ 532015 h 2589415"/>
              <a:gd name="connsiteX16" fmla="*/ 328353 w 5382491"/>
              <a:gd name="connsiteY16" fmla="*/ 581891 h 2589415"/>
              <a:gd name="connsiteX17" fmla="*/ 344978 w 5382491"/>
              <a:gd name="connsiteY17" fmla="*/ 581891 h 2589415"/>
              <a:gd name="connsiteX18" fmla="*/ 344978 w 5382491"/>
              <a:gd name="connsiteY18" fmla="*/ 640080 h 2589415"/>
              <a:gd name="connsiteX19" fmla="*/ 344978 w 5382491"/>
              <a:gd name="connsiteY19" fmla="*/ 640080 h 2589415"/>
              <a:gd name="connsiteX20" fmla="*/ 374073 w 5382491"/>
              <a:gd name="connsiteY20" fmla="*/ 669175 h 2589415"/>
              <a:gd name="connsiteX21" fmla="*/ 403167 w 5382491"/>
              <a:gd name="connsiteY21" fmla="*/ 669175 h 2589415"/>
              <a:gd name="connsiteX22" fmla="*/ 403167 w 5382491"/>
              <a:gd name="connsiteY22" fmla="*/ 777240 h 2589415"/>
              <a:gd name="connsiteX23" fmla="*/ 428106 w 5382491"/>
              <a:gd name="connsiteY23" fmla="*/ 777240 h 2589415"/>
              <a:gd name="connsiteX24" fmla="*/ 428106 w 5382491"/>
              <a:gd name="connsiteY24" fmla="*/ 897775 h 2589415"/>
              <a:gd name="connsiteX25" fmla="*/ 461356 w 5382491"/>
              <a:gd name="connsiteY25" fmla="*/ 897775 h 2589415"/>
              <a:gd name="connsiteX26" fmla="*/ 461356 w 5382491"/>
              <a:gd name="connsiteY26" fmla="*/ 926869 h 2589415"/>
              <a:gd name="connsiteX27" fmla="*/ 494607 w 5382491"/>
              <a:gd name="connsiteY27" fmla="*/ 926869 h 2589415"/>
              <a:gd name="connsiteX28" fmla="*/ 494607 w 5382491"/>
              <a:gd name="connsiteY28" fmla="*/ 951808 h 2589415"/>
              <a:gd name="connsiteX29" fmla="*/ 523702 w 5382491"/>
              <a:gd name="connsiteY29" fmla="*/ 951808 h 2589415"/>
              <a:gd name="connsiteX30" fmla="*/ 523702 w 5382491"/>
              <a:gd name="connsiteY30" fmla="*/ 997528 h 2589415"/>
              <a:gd name="connsiteX31" fmla="*/ 594360 w 5382491"/>
              <a:gd name="connsiteY31" fmla="*/ 997528 h 2589415"/>
              <a:gd name="connsiteX32" fmla="*/ 594360 w 5382491"/>
              <a:gd name="connsiteY32" fmla="*/ 997528 h 2589415"/>
              <a:gd name="connsiteX33" fmla="*/ 594360 w 5382491"/>
              <a:gd name="connsiteY33" fmla="*/ 1026622 h 2589415"/>
              <a:gd name="connsiteX34" fmla="*/ 694113 w 5382491"/>
              <a:gd name="connsiteY34" fmla="*/ 1026622 h 2589415"/>
              <a:gd name="connsiteX35" fmla="*/ 694113 w 5382491"/>
              <a:gd name="connsiteY35" fmla="*/ 1093124 h 2589415"/>
              <a:gd name="connsiteX36" fmla="*/ 748146 w 5382491"/>
              <a:gd name="connsiteY36" fmla="*/ 1093124 h 2589415"/>
              <a:gd name="connsiteX37" fmla="*/ 748146 w 5382491"/>
              <a:gd name="connsiteY37" fmla="*/ 1134688 h 2589415"/>
              <a:gd name="connsiteX38" fmla="*/ 789709 w 5382491"/>
              <a:gd name="connsiteY38" fmla="*/ 1134688 h 2589415"/>
              <a:gd name="connsiteX39" fmla="*/ 789709 w 5382491"/>
              <a:gd name="connsiteY39" fmla="*/ 1201189 h 2589415"/>
              <a:gd name="connsiteX40" fmla="*/ 860367 w 5382491"/>
              <a:gd name="connsiteY40" fmla="*/ 1201189 h 2589415"/>
              <a:gd name="connsiteX41" fmla="*/ 860367 w 5382491"/>
              <a:gd name="connsiteY41" fmla="*/ 1280160 h 2589415"/>
              <a:gd name="connsiteX42" fmla="*/ 931026 w 5382491"/>
              <a:gd name="connsiteY42" fmla="*/ 1280160 h 2589415"/>
              <a:gd name="connsiteX43" fmla="*/ 931026 w 5382491"/>
              <a:gd name="connsiteY43" fmla="*/ 1321724 h 2589415"/>
              <a:gd name="connsiteX44" fmla="*/ 968433 w 5382491"/>
              <a:gd name="connsiteY44" fmla="*/ 1321724 h 2589415"/>
              <a:gd name="connsiteX45" fmla="*/ 968433 w 5382491"/>
              <a:gd name="connsiteY45" fmla="*/ 1363288 h 2589415"/>
              <a:gd name="connsiteX46" fmla="*/ 1009996 w 5382491"/>
              <a:gd name="connsiteY46" fmla="*/ 1363288 h 2589415"/>
              <a:gd name="connsiteX47" fmla="*/ 1009996 w 5382491"/>
              <a:gd name="connsiteY47" fmla="*/ 1400695 h 2589415"/>
              <a:gd name="connsiteX48" fmla="*/ 1080655 w 5382491"/>
              <a:gd name="connsiteY48" fmla="*/ 1400695 h 2589415"/>
              <a:gd name="connsiteX49" fmla="*/ 1080655 w 5382491"/>
              <a:gd name="connsiteY49" fmla="*/ 1438102 h 2589415"/>
              <a:gd name="connsiteX50" fmla="*/ 1143000 w 5382491"/>
              <a:gd name="connsiteY50" fmla="*/ 1438102 h 2589415"/>
              <a:gd name="connsiteX51" fmla="*/ 1143000 w 5382491"/>
              <a:gd name="connsiteY51" fmla="*/ 1467197 h 2589415"/>
              <a:gd name="connsiteX52" fmla="*/ 1180407 w 5382491"/>
              <a:gd name="connsiteY52" fmla="*/ 1467197 h 2589415"/>
              <a:gd name="connsiteX53" fmla="*/ 1180407 w 5382491"/>
              <a:gd name="connsiteY53" fmla="*/ 1542011 h 2589415"/>
              <a:gd name="connsiteX54" fmla="*/ 1180407 w 5382491"/>
              <a:gd name="connsiteY54" fmla="*/ 1542011 h 2589415"/>
              <a:gd name="connsiteX55" fmla="*/ 1230284 w 5382491"/>
              <a:gd name="connsiteY55" fmla="*/ 1542011 h 2589415"/>
              <a:gd name="connsiteX56" fmla="*/ 1230284 w 5382491"/>
              <a:gd name="connsiteY56" fmla="*/ 1587731 h 2589415"/>
              <a:gd name="connsiteX57" fmla="*/ 1230284 w 5382491"/>
              <a:gd name="connsiteY57" fmla="*/ 1587731 h 2589415"/>
              <a:gd name="connsiteX58" fmla="*/ 1263535 w 5382491"/>
              <a:gd name="connsiteY58" fmla="*/ 1587731 h 2589415"/>
              <a:gd name="connsiteX59" fmla="*/ 1263535 w 5382491"/>
              <a:gd name="connsiteY59" fmla="*/ 1608513 h 2589415"/>
              <a:gd name="connsiteX60" fmla="*/ 1263535 w 5382491"/>
              <a:gd name="connsiteY60" fmla="*/ 1608513 h 2589415"/>
              <a:gd name="connsiteX61" fmla="*/ 1292629 w 5382491"/>
              <a:gd name="connsiteY61" fmla="*/ 1637607 h 2589415"/>
              <a:gd name="connsiteX62" fmla="*/ 1371600 w 5382491"/>
              <a:gd name="connsiteY62" fmla="*/ 1637607 h 2589415"/>
              <a:gd name="connsiteX63" fmla="*/ 1371600 w 5382491"/>
              <a:gd name="connsiteY63" fmla="*/ 1683328 h 2589415"/>
              <a:gd name="connsiteX64" fmla="*/ 1396538 w 5382491"/>
              <a:gd name="connsiteY64" fmla="*/ 1683328 h 2589415"/>
              <a:gd name="connsiteX65" fmla="*/ 1396538 w 5382491"/>
              <a:gd name="connsiteY65" fmla="*/ 1762299 h 2589415"/>
              <a:gd name="connsiteX66" fmla="*/ 1463040 w 5382491"/>
              <a:gd name="connsiteY66" fmla="*/ 1762299 h 2589415"/>
              <a:gd name="connsiteX67" fmla="*/ 1463040 w 5382491"/>
              <a:gd name="connsiteY67" fmla="*/ 1828800 h 2589415"/>
              <a:gd name="connsiteX68" fmla="*/ 1492135 w 5382491"/>
              <a:gd name="connsiteY68" fmla="*/ 1828800 h 2589415"/>
              <a:gd name="connsiteX69" fmla="*/ 1492135 w 5382491"/>
              <a:gd name="connsiteY69" fmla="*/ 1862051 h 2589415"/>
              <a:gd name="connsiteX70" fmla="*/ 1517073 w 5382491"/>
              <a:gd name="connsiteY70" fmla="*/ 1862051 h 2589415"/>
              <a:gd name="connsiteX71" fmla="*/ 1517073 w 5382491"/>
              <a:gd name="connsiteY71" fmla="*/ 1903615 h 2589415"/>
              <a:gd name="connsiteX72" fmla="*/ 1558636 w 5382491"/>
              <a:gd name="connsiteY72" fmla="*/ 1903615 h 2589415"/>
              <a:gd name="connsiteX73" fmla="*/ 1558636 w 5382491"/>
              <a:gd name="connsiteY73" fmla="*/ 1949335 h 2589415"/>
              <a:gd name="connsiteX74" fmla="*/ 1625138 w 5382491"/>
              <a:gd name="connsiteY74" fmla="*/ 1949335 h 2589415"/>
              <a:gd name="connsiteX75" fmla="*/ 1625138 w 5382491"/>
              <a:gd name="connsiteY75" fmla="*/ 1978429 h 2589415"/>
              <a:gd name="connsiteX76" fmla="*/ 1749829 w 5382491"/>
              <a:gd name="connsiteY76" fmla="*/ 1978429 h 2589415"/>
              <a:gd name="connsiteX77" fmla="*/ 1749829 w 5382491"/>
              <a:gd name="connsiteY77" fmla="*/ 2015837 h 2589415"/>
              <a:gd name="connsiteX78" fmla="*/ 1866207 w 5382491"/>
              <a:gd name="connsiteY78" fmla="*/ 2015837 h 2589415"/>
              <a:gd name="connsiteX79" fmla="*/ 1866207 w 5382491"/>
              <a:gd name="connsiteY79" fmla="*/ 2015837 h 2589415"/>
              <a:gd name="connsiteX80" fmla="*/ 1866207 w 5382491"/>
              <a:gd name="connsiteY80" fmla="*/ 2061557 h 2589415"/>
              <a:gd name="connsiteX81" fmla="*/ 1957647 w 5382491"/>
              <a:gd name="connsiteY81" fmla="*/ 2061557 h 2589415"/>
              <a:gd name="connsiteX82" fmla="*/ 1957647 w 5382491"/>
              <a:gd name="connsiteY82" fmla="*/ 2111433 h 2589415"/>
              <a:gd name="connsiteX83" fmla="*/ 2169622 w 5382491"/>
              <a:gd name="connsiteY83" fmla="*/ 2111433 h 2589415"/>
              <a:gd name="connsiteX84" fmla="*/ 2169622 w 5382491"/>
              <a:gd name="connsiteY84" fmla="*/ 2148840 h 2589415"/>
              <a:gd name="connsiteX85" fmla="*/ 2231967 w 5382491"/>
              <a:gd name="connsiteY85" fmla="*/ 2148840 h 2589415"/>
              <a:gd name="connsiteX86" fmla="*/ 2231967 w 5382491"/>
              <a:gd name="connsiteY86" fmla="*/ 2202873 h 2589415"/>
              <a:gd name="connsiteX87" fmla="*/ 2369127 w 5382491"/>
              <a:gd name="connsiteY87" fmla="*/ 2202873 h 2589415"/>
              <a:gd name="connsiteX88" fmla="*/ 2369127 w 5382491"/>
              <a:gd name="connsiteY88" fmla="*/ 2236124 h 2589415"/>
              <a:gd name="connsiteX89" fmla="*/ 2813858 w 5382491"/>
              <a:gd name="connsiteY89" fmla="*/ 2236124 h 2589415"/>
              <a:gd name="connsiteX90" fmla="*/ 2813858 w 5382491"/>
              <a:gd name="connsiteY90" fmla="*/ 2273531 h 2589415"/>
              <a:gd name="connsiteX91" fmla="*/ 3537066 w 5382491"/>
              <a:gd name="connsiteY91" fmla="*/ 2273531 h 2589415"/>
              <a:gd name="connsiteX92" fmla="*/ 3537066 w 5382491"/>
              <a:gd name="connsiteY92" fmla="*/ 2273531 h 2589415"/>
              <a:gd name="connsiteX93" fmla="*/ 3537066 w 5382491"/>
              <a:gd name="connsiteY93" fmla="*/ 2315095 h 2589415"/>
              <a:gd name="connsiteX94" fmla="*/ 3632662 w 5382491"/>
              <a:gd name="connsiteY94" fmla="*/ 2315095 h 2589415"/>
              <a:gd name="connsiteX95" fmla="*/ 3632662 w 5382491"/>
              <a:gd name="connsiteY95" fmla="*/ 2364971 h 2589415"/>
              <a:gd name="connsiteX96" fmla="*/ 3944389 w 5382491"/>
              <a:gd name="connsiteY96" fmla="*/ 2364971 h 2589415"/>
              <a:gd name="connsiteX97" fmla="*/ 3944389 w 5382491"/>
              <a:gd name="connsiteY97" fmla="*/ 2431473 h 2589415"/>
              <a:gd name="connsiteX98" fmla="*/ 5020887 w 5382491"/>
              <a:gd name="connsiteY98" fmla="*/ 2431473 h 2589415"/>
              <a:gd name="connsiteX99" fmla="*/ 5020887 w 5382491"/>
              <a:gd name="connsiteY99" fmla="*/ 2502131 h 2589415"/>
              <a:gd name="connsiteX100" fmla="*/ 5216236 w 5382491"/>
              <a:gd name="connsiteY100" fmla="*/ 2502131 h 2589415"/>
              <a:gd name="connsiteX101" fmla="*/ 5216236 w 5382491"/>
              <a:gd name="connsiteY101" fmla="*/ 2589415 h 2589415"/>
              <a:gd name="connsiteX102" fmla="*/ 5382491 w 5382491"/>
              <a:gd name="connsiteY102" fmla="*/ 2589415 h 258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382491" h="2589415">
                <a:moveTo>
                  <a:pt x="0" y="0"/>
                </a:moveTo>
                <a:lnTo>
                  <a:pt x="0" y="203662"/>
                </a:lnTo>
                <a:lnTo>
                  <a:pt x="87284" y="203662"/>
                </a:lnTo>
                <a:lnTo>
                  <a:pt x="87284" y="245226"/>
                </a:lnTo>
                <a:lnTo>
                  <a:pt x="145473" y="245226"/>
                </a:lnTo>
                <a:lnTo>
                  <a:pt x="145473" y="278477"/>
                </a:lnTo>
                <a:lnTo>
                  <a:pt x="191193" y="278477"/>
                </a:lnTo>
                <a:lnTo>
                  <a:pt x="191193" y="386542"/>
                </a:lnTo>
                <a:lnTo>
                  <a:pt x="191193" y="386542"/>
                </a:lnTo>
                <a:lnTo>
                  <a:pt x="207818" y="386542"/>
                </a:lnTo>
                <a:lnTo>
                  <a:pt x="207818" y="423949"/>
                </a:lnTo>
                <a:lnTo>
                  <a:pt x="257695" y="423949"/>
                </a:lnTo>
                <a:lnTo>
                  <a:pt x="257695" y="482139"/>
                </a:lnTo>
                <a:lnTo>
                  <a:pt x="290946" y="482139"/>
                </a:lnTo>
                <a:lnTo>
                  <a:pt x="290946" y="532015"/>
                </a:lnTo>
                <a:lnTo>
                  <a:pt x="328353" y="532015"/>
                </a:lnTo>
                <a:lnTo>
                  <a:pt x="328353" y="581891"/>
                </a:lnTo>
                <a:lnTo>
                  <a:pt x="344978" y="581891"/>
                </a:lnTo>
                <a:lnTo>
                  <a:pt x="344978" y="640080"/>
                </a:lnTo>
                <a:lnTo>
                  <a:pt x="344978" y="640080"/>
                </a:lnTo>
                <a:lnTo>
                  <a:pt x="374073" y="669175"/>
                </a:lnTo>
                <a:lnTo>
                  <a:pt x="403167" y="669175"/>
                </a:lnTo>
                <a:lnTo>
                  <a:pt x="403167" y="777240"/>
                </a:lnTo>
                <a:lnTo>
                  <a:pt x="428106" y="777240"/>
                </a:lnTo>
                <a:lnTo>
                  <a:pt x="428106" y="897775"/>
                </a:lnTo>
                <a:lnTo>
                  <a:pt x="461356" y="897775"/>
                </a:lnTo>
                <a:lnTo>
                  <a:pt x="461356" y="926869"/>
                </a:lnTo>
                <a:lnTo>
                  <a:pt x="494607" y="926869"/>
                </a:lnTo>
                <a:lnTo>
                  <a:pt x="494607" y="951808"/>
                </a:lnTo>
                <a:lnTo>
                  <a:pt x="523702" y="951808"/>
                </a:lnTo>
                <a:lnTo>
                  <a:pt x="523702" y="997528"/>
                </a:lnTo>
                <a:lnTo>
                  <a:pt x="594360" y="997528"/>
                </a:lnTo>
                <a:lnTo>
                  <a:pt x="594360" y="997528"/>
                </a:lnTo>
                <a:lnTo>
                  <a:pt x="594360" y="1026622"/>
                </a:lnTo>
                <a:lnTo>
                  <a:pt x="694113" y="1026622"/>
                </a:lnTo>
                <a:lnTo>
                  <a:pt x="694113" y="1093124"/>
                </a:lnTo>
                <a:lnTo>
                  <a:pt x="748146" y="1093124"/>
                </a:lnTo>
                <a:lnTo>
                  <a:pt x="748146" y="1134688"/>
                </a:lnTo>
                <a:lnTo>
                  <a:pt x="789709" y="1134688"/>
                </a:lnTo>
                <a:lnTo>
                  <a:pt x="789709" y="1201189"/>
                </a:lnTo>
                <a:lnTo>
                  <a:pt x="860367" y="1201189"/>
                </a:lnTo>
                <a:lnTo>
                  <a:pt x="860367" y="1280160"/>
                </a:lnTo>
                <a:lnTo>
                  <a:pt x="931026" y="1280160"/>
                </a:lnTo>
                <a:lnTo>
                  <a:pt x="931026" y="1321724"/>
                </a:lnTo>
                <a:lnTo>
                  <a:pt x="968433" y="1321724"/>
                </a:lnTo>
                <a:lnTo>
                  <a:pt x="968433" y="1363288"/>
                </a:lnTo>
                <a:lnTo>
                  <a:pt x="1009996" y="1363288"/>
                </a:lnTo>
                <a:lnTo>
                  <a:pt x="1009996" y="1400695"/>
                </a:lnTo>
                <a:lnTo>
                  <a:pt x="1080655" y="1400695"/>
                </a:lnTo>
                <a:lnTo>
                  <a:pt x="1080655" y="1438102"/>
                </a:lnTo>
                <a:lnTo>
                  <a:pt x="1143000" y="1438102"/>
                </a:lnTo>
                <a:lnTo>
                  <a:pt x="1143000" y="1467197"/>
                </a:lnTo>
                <a:lnTo>
                  <a:pt x="1180407" y="1467197"/>
                </a:lnTo>
                <a:lnTo>
                  <a:pt x="1180407" y="1542011"/>
                </a:lnTo>
                <a:lnTo>
                  <a:pt x="1180407" y="1542011"/>
                </a:lnTo>
                <a:lnTo>
                  <a:pt x="1230284" y="1542011"/>
                </a:lnTo>
                <a:lnTo>
                  <a:pt x="1230284" y="1587731"/>
                </a:lnTo>
                <a:lnTo>
                  <a:pt x="1230284" y="1587731"/>
                </a:lnTo>
                <a:lnTo>
                  <a:pt x="1263535" y="1587731"/>
                </a:lnTo>
                <a:lnTo>
                  <a:pt x="1263535" y="1608513"/>
                </a:lnTo>
                <a:lnTo>
                  <a:pt x="1263535" y="1608513"/>
                </a:lnTo>
                <a:lnTo>
                  <a:pt x="1292629" y="1637607"/>
                </a:lnTo>
                <a:lnTo>
                  <a:pt x="1371600" y="1637607"/>
                </a:lnTo>
                <a:lnTo>
                  <a:pt x="1371600" y="1683328"/>
                </a:lnTo>
                <a:lnTo>
                  <a:pt x="1396538" y="1683328"/>
                </a:lnTo>
                <a:lnTo>
                  <a:pt x="1396538" y="1762299"/>
                </a:lnTo>
                <a:lnTo>
                  <a:pt x="1463040" y="1762299"/>
                </a:lnTo>
                <a:lnTo>
                  <a:pt x="1463040" y="1828800"/>
                </a:lnTo>
                <a:lnTo>
                  <a:pt x="1492135" y="1828800"/>
                </a:lnTo>
                <a:lnTo>
                  <a:pt x="1492135" y="1862051"/>
                </a:lnTo>
                <a:lnTo>
                  <a:pt x="1517073" y="1862051"/>
                </a:lnTo>
                <a:lnTo>
                  <a:pt x="1517073" y="1903615"/>
                </a:lnTo>
                <a:lnTo>
                  <a:pt x="1558636" y="1903615"/>
                </a:lnTo>
                <a:lnTo>
                  <a:pt x="1558636" y="1949335"/>
                </a:lnTo>
                <a:lnTo>
                  <a:pt x="1625138" y="1949335"/>
                </a:lnTo>
                <a:lnTo>
                  <a:pt x="1625138" y="1978429"/>
                </a:lnTo>
                <a:lnTo>
                  <a:pt x="1749829" y="1978429"/>
                </a:lnTo>
                <a:lnTo>
                  <a:pt x="1749829" y="2015837"/>
                </a:lnTo>
                <a:lnTo>
                  <a:pt x="1866207" y="2015837"/>
                </a:lnTo>
                <a:lnTo>
                  <a:pt x="1866207" y="2015837"/>
                </a:lnTo>
                <a:lnTo>
                  <a:pt x="1866207" y="2061557"/>
                </a:lnTo>
                <a:lnTo>
                  <a:pt x="1957647" y="2061557"/>
                </a:lnTo>
                <a:lnTo>
                  <a:pt x="1957647" y="2111433"/>
                </a:lnTo>
                <a:lnTo>
                  <a:pt x="2169622" y="2111433"/>
                </a:lnTo>
                <a:lnTo>
                  <a:pt x="2169622" y="2148840"/>
                </a:lnTo>
                <a:lnTo>
                  <a:pt x="2231967" y="2148840"/>
                </a:lnTo>
                <a:lnTo>
                  <a:pt x="2231967" y="2202873"/>
                </a:lnTo>
                <a:lnTo>
                  <a:pt x="2369127" y="2202873"/>
                </a:lnTo>
                <a:lnTo>
                  <a:pt x="2369127" y="2236124"/>
                </a:lnTo>
                <a:lnTo>
                  <a:pt x="2813858" y="2236124"/>
                </a:lnTo>
                <a:lnTo>
                  <a:pt x="2813858" y="2273531"/>
                </a:lnTo>
                <a:lnTo>
                  <a:pt x="3537066" y="2273531"/>
                </a:lnTo>
                <a:lnTo>
                  <a:pt x="3537066" y="2273531"/>
                </a:lnTo>
                <a:lnTo>
                  <a:pt x="3537066" y="2315095"/>
                </a:lnTo>
                <a:lnTo>
                  <a:pt x="3632662" y="2315095"/>
                </a:lnTo>
                <a:lnTo>
                  <a:pt x="3632662" y="2364971"/>
                </a:lnTo>
                <a:lnTo>
                  <a:pt x="3944389" y="2364971"/>
                </a:lnTo>
                <a:lnTo>
                  <a:pt x="3944389" y="2431473"/>
                </a:lnTo>
                <a:lnTo>
                  <a:pt x="5020887" y="2431473"/>
                </a:lnTo>
                <a:lnTo>
                  <a:pt x="5020887" y="2502131"/>
                </a:lnTo>
                <a:lnTo>
                  <a:pt x="5216236" y="2502131"/>
                </a:lnTo>
                <a:lnTo>
                  <a:pt x="5216236" y="2589415"/>
                </a:lnTo>
                <a:lnTo>
                  <a:pt x="5382491" y="258941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RTOG 1010: DFS (Primary Endpoint) and OS</a:t>
            </a:r>
          </a:p>
        </p:txBody>
      </p:sp>
      <p:sp>
        <p:nvSpPr>
          <p:cNvPr id="15" name="Content Placeholder 14">
            <a:extLst>
              <a:ext uri="{FF2B5EF4-FFF2-40B4-BE49-F238E27FC236}">
                <a16:creationId xmlns:a16="http://schemas.microsoft.com/office/drawing/2014/main" id="{279AC58B-34FE-4318-BF25-51A13CC9C674}"/>
              </a:ext>
            </a:extLst>
          </p:cNvPr>
          <p:cNvSpPr>
            <a:spLocks noGrp="1"/>
          </p:cNvSpPr>
          <p:nvPr>
            <p:ph sz="half" idx="2"/>
          </p:nvPr>
        </p:nvSpPr>
        <p:spPr>
          <a:xfrm>
            <a:off x="7885470" y="1510730"/>
            <a:ext cx="3596733" cy="4679462"/>
          </a:xfrm>
        </p:spPr>
        <p:txBody>
          <a:bodyPr/>
          <a:lstStyle/>
          <a:p>
            <a:r>
              <a:rPr lang="en-US" sz="2400" dirty="0"/>
              <a:t>Median OS, trastuzumab + </a:t>
            </a:r>
            <a:r>
              <a:rPr lang="en-US" sz="2400" dirty="0" err="1"/>
              <a:t>chemoRT</a:t>
            </a:r>
            <a:r>
              <a:rPr lang="en-US" sz="2400" dirty="0"/>
              <a:t> vs </a:t>
            </a:r>
            <a:r>
              <a:rPr lang="en-US" sz="2400" dirty="0" err="1"/>
              <a:t>chemoRT</a:t>
            </a:r>
            <a:r>
              <a:rPr lang="en-US" sz="2400" dirty="0"/>
              <a:t>: 38.5 vs 38.9 </a:t>
            </a:r>
            <a:r>
              <a:rPr lang="en-US" sz="2400" dirty="0" err="1"/>
              <a:t>mos</a:t>
            </a:r>
            <a:r>
              <a:rPr lang="en-US" sz="2400" dirty="0"/>
              <a:t>; HR 1.01 (95% CI: 0.69-1.47)</a:t>
            </a:r>
          </a:p>
          <a:p>
            <a:endParaRPr lang="en-US" sz="2400" dirty="0"/>
          </a:p>
          <a:p>
            <a:endParaRPr lang="en-US" sz="2400" dirty="0"/>
          </a:p>
          <a:p>
            <a:endParaRPr lang="en-US" sz="2400"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Safran. ASCO 2020. Abstr 4500.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Table 11">
            <a:extLst>
              <a:ext uri="{FF2B5EF4-FFF2-40B4-BE49-F238E27FC236}">
                <a16:creationId xmlns:a16="http://schemas.microsoft.com/office/drawing/2014/main" id="{F559A0CA-10D1-46BB-B789-33B6EC465E87}"/>
              </a:ext>
            </a:extLst>
          </p:cNvPr>
          <p:cNvGraphicFramePr>
            <a:graphicFrameLocks noGrp="1"/>
          </p:cNvGraphicFramePr>
          <p:nvPr/>
        </p:nvGraphicFramePr>
        <p:xfrm>
          <a:off x="2689720" y="1492213"/>
          <a:ext cx="4709592" cy="1412330"/>
        </p:xfrm>
        <a:graphic>
          <a:graphicData uri="http://schemas.openxmlformats.org/drawingml/2006/table">
            <a:tbl>
              <a:tblPr firstRow="1" bandRow="1">
                <a:tableStyleId>{93296810-A885-4BE3-A3E7-6D5BEEA58F35}</a:tableStyleId>
              </a:tblPr>
              <a:tblGrid>
                <a:gridCol w="1216764">
                  <a:extLst>
                    <a:ext uri="{9D8B030D-6E8A-4147-A177-3AD203B41FA5}">
                      <a16:colId xmlns:a16="http://schemas.microsoft.com/office/drawing/2014/main" val="1558517692"/>
                    </a:ext>
                  </a:extLst>
                </a:gridCol>
                <a:gridCol w="407322">
                  <a:extLst>
                    <a:ext uri="{9D8B030D-6E8A-4147-A177-3AD203B41FA5}">
                      <a16:colId xmlns:a16="http://schemas.microsoft.com/office/drawing/2014/main" val="2725650736"/>
                    </a:ext>
                  </a:extLst>
                </a:gridCol>
                <a:gridCol w="708334">
                  <a:extLst>
                    <a:ext uri="{9D8B030D-6E8A-4147-A177-3AD203B41FA5}">
                      <a16:colId xmlns:a16="http://schemas.microsoft.com/office/drawing/2014/main" val="2509744524"/>
                    </a:ext>
                  </a:extLst>
                </a:gridCol>
                <a:gridCol w="969311">
                  <a:extLst>
                    <a:ext uri="{9D8B030D-6E8A-4147-A177-3AD203B41FA5}">
                      <a16:colId xmlns:a16="http://schemas.microsoft.com/office/drawing/2014/main" val="3240297209"/>
                    </a:ext>
                  </a:extLst>
                </a:gridCol>
                <a:gridCol w="1407861">
                  <a:extLst>
                    <a:ext uri="{9D8B030D-6E8A-4147-A177-3AD203B41FA5}">
                      <a16:colId xmlns:a16="http://schemas.microsoft.com/office/drawing/2014/main" val="4231537301"/>
                    </a:ext>
                  </a:extLst>
                </a:gridCol>
              </a:tblGrid>
              <a:tr h="376010">
                <a:tc>
                  <a:txBody>
                    <a:bodyPr/>
                    <a:lstStyle/>
                    <a:p>
                      <a:endParaRPr lang="en-US" sz="1400" b="0" dirty="0">
                        <a:solidFill>
                          <a:schemeClr val="bg1"/>
                        </a:solidFill>
                        <a:latin typeface="Calibri" panose="020F0502020204030204" pitchFamily="34" charset="0"/>
                      </a:endParaRPr>
                    </a:p>
                  </a:txBody>
                  <a:tcPr>
                    <a:noFill/>
                  </a:tcPr>
                </a:tc>
                <a:tc>
                  <a:txBody>
                    <a:bodyPr/>
                    <a:lstStyle/>
                    <a:p>
                      <a:pPr algn="ctr"/>
                      <a:r>
                        <a:rPr lang="en-US" sz="1400" b="1" dirty="0">
                          <a:solidFill>
                            <a:schemeClr val="bg1"/>
                          </a:solidFill>
                          <a:latin typeface="Calibri" panose="020F0502020204030204" pitchFamily="34" charset="0"/>
                        </a:rPr>
                        <a:t>n</a:t>
                      </a:r>
                    </a:p>
                  </a:txBody>
                  <a:tcPr>
                    <a:noFill/>
                  </a:tcPr>
                </a:tc>
                <a:tc>
                  <a:txBody>
                    <a:bodyPr/>
                    <a:lstStyle/>
                    <a:p>
                      <a:pPr algn="ctr"/>
                      <a:r>
                        <a:rPr lang="en-US" sz="1400" b="1" dirty="0">
                          <a:solidFill>
                            <a:schemeClr val="bg1"/>
                          </a:solidFill>
                          <a:latin typeface="Calibri" panose="020F0502020204030204" pitchFamily="34" charset="0"/>
                        </a:rPr>
                        <a:t>Failed</a:t>
                      </a:r>
                    </a:p>
                  </a:txBody>
                  <a:tcPr>
                    <a:noFill/>
                  </a:tcPr>
                </a:tc>
                <a:tc>
                  <a:txBody>
                    <a:bodyPr/>
                    <a:lstStyle/>
                    <a:p>
                      <a:pPr algn="ctr"/>
                      <a:r>
                        <a:rPr lang="en-US" sz="1400" b="1" dirty="0">
                          <a:solidFill>
                            <a:schemeClr val="bg1"/>
                          </a:solidFill>
                          <a:latin typeface="Calibri" panose="020F0502020204030204" pitchFamily="34" charset="0"/>
                        </a:rPr>
                        <a:t>Censored</a:t>
                      </a:r>
                    </a:p>
                  </a:txBody>
                  <a:tcPr>
                    <a:noFill/>
                  </a:tcPr>
                </a:tc>
                <a:tc>
                  <a:txBody>
                    <a:bodyPr/>
                    <a:lstStyle/>
                    <a:p>
                      <a:pPr algn="ctr"/>
                      <a:r>
                        <a:rPr lang="en-US" sz="1400" b="1" dirty="0">
                          <a:solidFill>
                            <a:schemeClr val="bg1"/>
                          </a:solidFill>
                          <a:latin typeface="Calibri" panose="020F0502020204030204" pitchFamily="34" charset="0"/>
                        </a:rPr>
                        <a:t>Median PFS, Mos (95% CI)</a:t>
                      </a:r>
                    </a:p>
                  </a:txBody>
                  <a:tcPr>
                    <a:noFill/>
                  </a:tcPr>
                </a:tc>
                <a:extLst>
                  <a:ext uri="{0D108BD9-81ED-4DB2-BD59-A6C34878D82A}">
                    <a16:rowId xmlns:a16="http://schemas.microsoft.com/office/drawing/2014/main" val="2070878173"/>
                  </a:ext>
                </a:extLst>
              </a:tr>
              <a:tr h="3760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err="1">
                          <a:solidFill>
                            <a:schemeClr val="accent1"/>
                          </a:solidFill>
                          <a:latin typeface="Calibri" panose="020F0502020204030204" pitchFamily="34" charset="0"/>
                        </a:rPr>
                        <a:t>ChemoRT</a:t>
                      </a:r>
                      <a:endParaRPr lang="en-US" sz="1400" b="1" dirty="0">
                        <a:solidFill>
                          <a:schemeClr val="accent1"/>
                        </a:solidFill>
                        <a:latin typeface="Calibri" panose="020F0502020204030204" pitchFamily="34" charset="0"/>
                      </a:endParaRPr>
                    </a:p>
                  </a:txBody>
                  <a:tcPr>
                    <a:noFill/>
                  </a:tcPr>
                </a:tc>
                <a:tc>
                  <a:txBody>
                    <a:bodyPr/>
                    <a:lstStyle/>
                    <a:p>
                      <a:pPr algn="ctr"/>
                      <a:r>
                        <a:rPr lang="en-US" sz="1400" b="0" dirty="0">
                          <a:solidFill>
                            <a:schemeClr val="bg1"/>
                          </a:solidFill>
                          <a:latin typeface="Calibri" panose="020F0502020204030204" pitchFamily="34" charset="0"/>
                        </a:rPr>
                        <a:t>96</a:t>
                      </a:r>
                    </a:p>
                  </a:txBody>
                  <a:tcPr>
                    <a:noFill/>
                  </a:tcPr>
                </a:tc>
                <a:tc>
                  <a:txBody>
                    <a:bodyPr/>
                    <a:lstStyle/>
                    <a:p>
                      <a:pPr algn="ctr"/>
                      <a:r>
                        <a:rPr lang="en-US" sz="1400" b="0" dirty="0">
                          <a:solidFill>
                            <a:schemeClr val="bg1"/>
                          </a:solidFill>
                          <a:latin typeface="Calibri" panose="020F0502020204030204" pitchFamily="34" charset="0"/>
                        </a:rPr>
                        <a:t>67</a:t>
                      </a:r>
                    </a:p>
                  </a:txBody>
                  <a:tcPr>
                    <a:noFill/>
                  </a:tcPr>
                </a:tc>
                <a:tc>
                  <a:txBody>
                    <a:bodyPr/>
                    <a:lstStyle/>
                    <a:p>
                      <a:pPr algn="ctr"/>
                      <a:r>
                        <a:rPr lang="en-US" sz="1400" b="0" dirty="0">
                          <a:solidFill>
                            <a:schemeClr val="bg1"/>
                          </a:solidFill>
                          <a:latin typeface="Calibri" panose="020F0502020204030204" pitchFamily="34" charset="0"/>
                        </a:rPr>
                        <a:t>29</a:t>
                      </a:r>
                    </a:p>
                  </a:txBody>
                  <a:tcPr>
                    <a:noFill/>
                  </a:tcPr>
                </a:tc>
                <a:tc>
                  <a:txBody>
                    <a:bodyPr/>
                    <a:lstStyle/>
                    <a:p>
                      <a:pPr algn="ctr"/>
                      <a:r>
                        <a:rPr lang="en-US" sz="1400" b="0" dirty="0">
                          <a:solidFill>
                            <a:schemeClr val="bg1"/>
                          </a:solidFill>
                          <a:latin typeface="Calibri" panose="020F0502020204030204" pitchFamily="34" charset="0"/>
                        </a:rPr>
                        <a:t>14.2 (10.5-23.0)</a:t>
                      </a:r>
                    </a:p>
                  </a:txBody>
                  <a:tcPr>
                    <a:noFill/>
                  </a:tcPr>
                </a:tc>
                <a:extLst>
                  <a:ext uri="{0D108BD9-81ED-4DB2-BD59-A6C34878D82A}">
                    <a16:rowId xmlns:a16="http://schemas.microsoft.com/office/drawing/2014/main" val="3082774490"/>
                  </a:ext>
                </a:extLst>
              </a:tr>
              <a:tr h="3760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3"/>
                          </a:solidFill>
                          <a:latin typeface="Calibri" panose="020F0502020204030204" pitchFamily="34" charset="0"/>
                        </a:rPr>
                        <a:t>Trastuzumab + </a:t>
                      </a:r>
                      <a:r>
                        <a:rPr lang="en-US" sz="1400" b="1" dirty="0" err="1">
                          <a:solidFill>
                            <a:schemeClr val="accent3"/>
                          </a:solidFill>
                          <a:latin typeface="Calibri" panose="020F0502020204030204" pitchFamily="34" charset="0"/>
                        </a:rPr>
                        <a:t>ChemoRT</a:t>
                      </a:r>
                      <a:endParaRPr lang="en-US" sz="1400" b="1" dirty="0">
                        <a:solidFill>
                          <a:schemeClr val="accent3"/>
                        </a:solidFill>
                        <a:latin typeface="Calibri" panose="020F0502020204030204" pitchFamily="34" charset="0"/>
                      </a:endParaRPr>
                    </a:p>
                  </a:txBody>
                  <a:tcPr>
                    <a:noFill/>
                  </a:tcPr>
                </a:tc>
                <a:tc>
                  <a:txBody>
                    <a:bodyPr/>
                    <a:lstStyle/>
                    <a:p>
                      <a:pPr algn="ctr"/>
                      <a:r>
                        <a:rPr lang="en-US" sz="1400" b="0" dirty="0">
                          <a:solidFill>
                            <a:schemeClr val="bg1"/>
                          </a:solidFill>
                          <a:latin typeface="Calibri" panose="020F0502020204030204" pitchFamily="34" charset="0"/>
                        </a:rPr>
                        <a:t>98</a:t>
                      </a:r>
                    </a:p>
                  </a:txBody>
                  <a:tcPr>
                    <a:noFill/>
                  </a:tcPr>
                </a:tc>
                <a:tc>
                  <a:txBody>
                    <a:bodyPr/>
                    <a:lstStyle/>
                    <a:p>
                      <a:pPr algn="ctr"/>
                      <a:r>
                        <a:rPr lang="en-US" sz="1400" b="0" dirty="0">
                          <a:solidFill>
                            <a:schemeClr val="bg1"/>
                          </a:solidFill>
                          <a:latin typeface="Calibri" panose="020F0502020204030204" pitchFamily="34" charset="0"/>
                        </a:rPr>
                        <a:t>68</a:t>
                      </a:r>
                    </a:p>
                  </a:txBody>
                  <a:tcPr>
                    <a:noFill/>
                  </a:tcPr>
                </a:tc>
                <a:tc>
                  <a:txBody>
                    <a:bodyPr/>
                    <a:lstStyle/>
                    <a:p>
                      <a:pPr algn="ctr"/>
                      <a:r>
                        <a:rPr lang="en-US" sz="1400" b="0" dirty="0">
                          <a:solidFill>
                            <a:schemeClr val="bg1"/>
                          </a:solidFill>
                          <a:latin typeface="Calibri" panose="020F0502020204030204" pitchFamily="34" charset="0"/>
                        </a:rPr>
                        <a:t>30</a:t>
                      </a:r>
                    </a:p>
                  </a:txBody>
                  <a:tcPr>
                    <a:noFill/>
                  </a:tcPr>
                </a:tc>
                <a:tc>
                  <a:txBody>
                    <a:bodyPr/>
                    <a:lstStyle/>
                    <a:p>
                      <a:pPr algn="ctr"/>
                      <a:r>
                        <a:rPr lang="en-US" sz="1400" b="0" dirty="0">
                          <a:solidFill>
                            <a:schemeClr val="bg1"/>
                          </a:solidFill>
                          <a:latin typeface="Calibri" panose="020F0502020204030204" pitchFamily="34" charset="0"/>
                        </a:rPr>
                        <a:t>19.6 (13.5-26.2)</a:t>
                      </a:r>
                    </a:p>
                  </a:txBody>
                  <a:tcPr>
                    <a:noFill/>
                  </a:tcPr>
                </a:tc>
                <a:extLst>
                  <a:ext uri="{0D108BD9-81ED-4DB2-BD59-A6C34878D82A}">
                    <a16:rowId xmlns:a16="http://schemas.microsoft.com/office/drawing/2014/main" val="2300851187"/>
                  </a:ext>
                </a:extLst>
              </a:tr>
            </a:tbl>
          </a:graphicData>
        </a:graphic>
      </p:graphicFrame>
      <p:sp>
        <p:nvSpPr>
          <p:cNvPr id="10" name="TextBox 9">
            <a:extLst>
              <a:ext uri="{FF2B5EF4-FFF2-40B4-BE49-F238E27FC236}">
                <a16:creationId xmlns:a16="http://schemas.microsoft.com/office/drawing/2014/main" id="{7F3A8185-6142-430C-8073-BF899A5254CB}"/>
              </a:ext>
            </a:extLst>
          </p:cNvPr>
          <p:cNvSpPr txBox="1"/>
          <p:nvPr/>
        </p:nvSpPr>
        <p:spPr bwMode="auto">
          <a:xfrm>
            <a:off x="4319887" y="2868939"/>
            <a:ext cx="3228622" cy="307777"/>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0.97 (95% CI: 0.69-1.36)</a:t>
            </a:r>
          </a:p>
        </p:txBody>
      </p:sp>
      <p:sp>
        <p:nvSpPr>
          <p:cNvPr id="12" name="TextBox 11">
            <a:extLst>
              <a:ext uri="{FF2B5EF4-FFF2-40B4-BE49-F238E27FC236}">
                <a16:creationId xmlns:a16="http://schemas.microsoft.com/office/drawing/2014/main" id="{24B8B581-2343-4540-A588-96A782546FD1}"/>
              </a:ext>
            </a:extLst>
          </p:cNvPr>
          <p:cNvSpPr txBox="1"/>
          <p:nvPr/>
        </p:nvSpPr>
        <p:spPr bwMode="auto">
          <a:xfrm>
            <a:off x="0" y="5620836"/>
            <a:ext cx="130835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ChemoRT</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Trastuzumab + chemoRT</a:t>
            </a:r>
          </a:p>
        </p:txBody>
      </p:sp>
      <p:sp>
        <p:nvSpPr>
          <p:cNvPr id="13" name="TextBox 12">
            <a:extLst>
              <a:ext uri="{FF2B5EF4-FFF2-40B4-BE49-F238E27FC236}">
                <a16:creationId xmlns:a16="http://schemas.microsoft.com/office/drawing/2014/main" id="{6324FD8C-F597-467D-984D-50A0892489B7}"/>
              </a:ext>
            </a:extLst>
          </p:cNvPr>
          <p:cNvSpPr txBox="1"/>
          <p:nvPr/>
        </p:nvSpPr>
        <p:spPr bwMode="auto">
          <a:xfrm>
            <a:off x="1191800" y="5622516"/>
            <a:ext cx="59215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96       77       51      42      37       33     30       28      26      22      17       14      13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98       72       60      48      39       35     32       29      26      20      19       13      10 </a:t>
            </a:r>
          </a:p>
        </p:txBody>
      </p:sp>
      <p:sp>
        <p:nvSpPr>
          <p:cNvPr id="14" name="TextBox 13">
            <a:extLst>
              <a:ext uri="{FF2B5EF4-FFF2-40B4-BE49-F238E27FC236}">
                <a16:creationId xmlns:a16="http://schemas.microsoft.com/office/drawing/2014/main" id="{6744A61A-A2A3-4764-AC81-8FFDA0CAD31D}"/>
              </a:ext>
            </a:extLst>
          </p:cNvPr>
          <p:cNvSpPr txBox="1"/>
          <p:nvPr/>
        </p:nvSpPr>
        <p:spPr bwMode="auto">
          <a:xfrm rot="16200000">
            <a:off x="-764048" y="3135328"/>
            <a:ext cx="30595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DFS (%)</a:t>
            </a:r>
          </a:p>
        </p:txBody>
      </p:sp>
      <p:sp>
        <p:nvSpPr>
          <p:cNvPr id="21" name="Freeform: Shape 20">
            <a:extLst>
              <a:ext uri="{FF2B5EF4-FFF2-40B4-BE49-F238E27FC236}">
                <a16:creationId xmlns:a16="http://schemas.microsoft.com/office/drawing/2014/main" id="{F5C81957-1F34-4EB9-B78B-34F9A93090F5}"/>
              </a:ext>
            </a:extLst>
          </p:cNvPr>
          <p:cNvSpPr/>
          <p:nvPr/>
        </p:nvSpPr>
        <p:spPr bwMode="auto">
          <a:xfrm>
            <a:off x="1418570" y="1604587"/>
            <a:ext cx="5405626" cy="3392399"/>
          </a:xfrm>
          <a:custGeom>
            <a:avLst/>
            <a:gdLst>
              <a:gd name="connsiteX0" fmla="*/ 0 w 5619750"/>
              <a:gd name="connsiteY0" fmla="*/ 0 h 3267075"/>
              <a:gd name="connsiteX1" fmla="*/ 0 w 5619750"/>
              <a:gd name="connsiteY1" fmla="*/ 3267075 h 3267075"/>
              <a:gd name="connsiteX2" fmla="*/ 5619750 w 5619750"/>
              <a:gd name="connsiteY2" fmla="*/ 3267075 h 3267075"/>
            </a:gdLst>
            <a:ahLst/>
            <a:cxnLst>
              <a:cxn ang="0">
                <a:pos x="connsiteX0" y="connsiteY0"/>
              </a:cxn>
              <a:cxn ang="0">
                <a:pos x="connsiteX1" y="connsiteY1"/>
              </a:cxn>
              <a:cxn ang="0">
                <a:pos x="connsiteX2" y="connsiteY2"/>
              </a:cxn>
            </a:cxnLst>
            <a:rect l="l" t="t" r="r" b="b"/>
            <a:pathLst>
              <a:path w="5619750" h="3267075">
                <a:moveTo>
                  <a:pt x="0" y="0"/>
                </a:moveTo>
                <a:lnTo>
                  <a:pt x="0" y="3267075"/>
                </a:lnTo>
                <a:lnTo>
                  <a:pt x="5619750" y="3267075"/>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 name="Group 21">
            <a:extLst>
              <a:ext uri="{FF2B5EF4-FFF2-40B4-BE49-F238E27FC236}">
                <a16:creationId xmlns:a16="http://schemas.microsoft.com/office/drawing/2014/main" id="{0AD537E8-9218-449A-8186-23CD147B8818}"/>
              </a:ext>
            </a:extLst>
          </p:cNvPr>
          <p:cNvGrpSpPr/>
          <p:nvPr/>
        </p:nvGrpSpPr>
        <p:grpSpPr>
          <a:xfrm>
            <a:off x="1349487" y="1616784"/>
            <a:ext cx="65454" cy="3380201"/>
            <a:chOff x="1572088" y="1860884"/>
            <a:chExt cx="117950" cy="1735832"/>
          </a:xfrm>
        </p:grpSpPr>
        <p:cxnSp>
          <p:nvCxnSpPr>
            <p:cNvPr id="23" name="Straight Connector 22">
              <a:extLst>
                <a:ext uri="{FF2B5EF4-FFF2-40B4-BE49-F238E27FC236}">
                  <a16:creationId xmlns:a16="http://schemas.microsoft.com/office/drawing/2014/main" id="{5DAAF5F0-F5BD-4B94-A11D-C7D4D7ED7490}"/>
                </a:ext>
              </a:extLst>
            </p:cNvPr>
            <p:cNvCxnSpPr/>
            <p:nvPr/>
          </p:nvCxnSpPr>
          <p:spPr bwMode="auto">
            <a:xfrm>
              <a:off x="1572088" y="1860884"/>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90938A5-6626-499E-8EA1-17A7863A0D08}"/>
                </a:ext>
              </a:extLst>
            </p:cNvPr>
            <p:cNvCxnSpPr/>
            <p:nvPr/>
          </p:nvCxnSpPr>
          <p:spPr bwMode="auto">
            <a:xfrm>
              <a:off x="1572088" y="2294842"/>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6EB1E0D-EFA1-4CC2-A83F-F7B84CEC4719}"/>
                </a:ext>
              </a:extLst>
            </p:cNvPr>
            <p:cNvCxnSpPr/>
            <p:nvPr/>
          </p:nvCxnSpPr>
          <p:spPr bwMode="auto">
            <a:xfrm>
              <a:off x="1572088" y="2728800"/>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3698CCF-9F0D-4506-87BA-D9DBCAE36834}"/>
                </a:ext>
              </a:extLst>
            </p:cNvPr>
            <p:cNvCxnSpPr/>
            <p:nvPr/>
          </p:nvCxnSpPr>
          <p:spPr bwMode="auto">
            <a:xfrm>
              <a:off x="1572088" y="3162758"/>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C3676B0-B5FC-4687-ABF1-05C1B264C8FE}"/>
                </a:ext>
              </a:extLst>
            </p:cNvPr>
            <p:cNvCxnSpPr/>
            <p:nvPr/>
          </p:nvCxnSpPr>
          <p:spPr bwMode="auto">
            <a:xfrm>
              <a:off x="1572088" y="3596716"/>
              <a:ext cx="117950" cy="0"/>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292BECE7-B8F2-4F32-B9F8-FB318D5919B7}"/>
              </a:ext>
            </a:extLst>
          </p:cNvPr>
          <p:cNvSpPr txBox="1"/>
          <p:nvPr/>
        </p:nvSpPr>
        <p:spPr bwMode="auto">
          <a:xfrm>
            <a:off x="847273" y="143542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0" name="TextBox 29">
            <a:extLst>
              <a:ext uri="{FF2B5EF4-FFF2-40B4-BE49-F238E27FC236}">
                <a16:creationId xmlns:a16="http://schemas.microsoft.com/office/drawing/2014/main" id="{F9A52D1F-18B0-4E3D-9C38-4EE66BE6BBE8}"/>
              </a:ext>
            </a:extLst>
          </p:cNvPr>
          <p:cNvSpPr txBox="1"/>
          <p:nvPr/>
        </p:nvSpPr>
        <p:spPr bwMode="auto">
          <a:xfrm>
            <a:off x="964293" y="22694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31" name="TextBox 30">
            <a:extLst>
              <a:ext uri="{FF2B5EF4-FFF2-40B4-BE49-F238E27FC236}">
                <a16:creationId xmlns:a16="http://schemas.microsoft.com/office/drawing/2014/main" id="{09E72472-9812-49A0-83B0-3E2C8C94ECA3}"/>
              </a:ext>
            </a:extLst>
          </p:cNvPr>
          <p:cNvSpPr txBox="1"/>
          <p:nvPr/>
        </p:nvSpPr>
        <p:spPr bwMode="auto">
          <a:xfrm>
            <a:off x="964293" y="31284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2" name="TextBox 31">
            <a:extLst>
              <a:ext uri="{FF2B5EF4-FFF2-40B4-BE49-F238E27FC236}">
                <a16:creationId xmlns:a16="http://schemas.microsoft.com/office/drawing/2014/main" id="{02493B73-8A2A-4F3F-8E18-6F9E8B4DFFEF}"/>
              </a:ext>
            </a:extLst>
          </p:cNvPr>
          <p:cNvSpPr txBox="1"/>
          <p:nvPr/>
        </p:nvSpPr>
        <p:spPr bwMode="auto">
          <a:xfrm>
            <a:off x="969925" y="39822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4" name="TextBox 33">
            <a:extLst>
              <a:ext uri="{FF2B5EF4-FFF2-40B4-BE49-F238E27FC236}">
                <a16:creationId xmlns:a16="http://schemas.microsoft.com/office/drawing/2014/main" id="{50124E9E-DCC4-43D9-8339-DBA77955049E}"/>
              </a:ext>
            </a:extLst>
          </p:cNvPr>
          <p:cNvSpPr txBox="1"/>
          <p:nvPr/>
        </p:nvSpPr>
        <p:spPr bwMode="auto">
          <a:xfrm>
            <a:off x="1077684" y="47766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5" name="TextBox 34">
            <a:extLst>
              <a:ext uri="{FF2B5EF4-FFF2-40B4-BE49-F238E27FC236}">
                <a16:creationId xmlns:a16="http://schemas.microsoft.com/office/drawing/2014/main" id="{E226D8B4-1E40-4187-82CF-4BBDDFF78282}"/>
              </a:ext>
            </a:extLst>
          </p:cNvPr>
          <p:cNvSpPr txBox="1"/>
          <p:nvPr/>
        </p:nvSpPr>
        <p:spPr bwMode="auto">
          <a:xfrm>
            <a:off x="1252535" y="501987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36" name="Group 35">
            <a:extLst>
              <a:ext uri="{FF2B5EF4-FFF2-40B4-BE49-F238E27FC236}">
                <a16:creationId xmlns:a16="http://schemas.microsoft.com/office/drawing/2014/main" id="{3A5F61EA-AEE0-4B6B-B818-47071F5CBC78}"/>
              </a:ext>
            </a:extLst>
          </p:cNvPr>
          <p:cNvGrpSpPr/>
          <p:nvPr/>
        </p:nvGrpSpPr>
        <p:grpSpPr>
          <a:xfrm>
            <a:off x="1418571" y="4992470"/>
            <a:ext cx="5155392" cy="80778"/>
            <a:chOff x="3181350" y="4996227"/>
            <a:chExt cx="5619747" cy="88069"/>
          </a:xfrm>
        </p:grpSpPr>
        <p:grpSp>
          <p:nvGrpSpPr>
            <p:cNvPr id="37" name="Group 36">
              <a:extLst>
                <a:ext uri="{FF2B5EF4-FFF2-40B4-BE49-F238E27FC236}">
                  <a16:creationId xmlns:a16="http://schemas.microsoft.com/office/drawing/2014/main" id="{C41B8BB5-D8B6-473B-9602-E81ECD5C4120}"/>
                </a:ext>
              </a:extLst>
            </p:cNvPr>
            <p:cNvGrpSpPr/>
            <p:nvPr/>
          </p:nvGrpSpPr>
          <p:grpSpPr>
            <a:xfrm>
              <a:off x="3181350" y="5003417"/>
              <a:ext cx="4214812" cy="80879"/>
              <a:chOff x="3181350" y="5003417"/>
              <a:chExt cx="4214812" cy="80879"/>
            </a:xfrm>
          </p:grpSpPr>
          <p:grpSp>
            <p:nvGrpSpPr>
              <p:cNvPr id="42" name="Group 41">
                <a:extLst>
                  <a:ext uri="{FF2B5EF4-FFF2-40B4-BE49-F238E27FC236}">
                    <a16:creationId xmlns:a16="http://schemas.microsoft.com/office/drawing/2014/main" id="{8D1F1040-48DD-4D64-93E6-4D6E2EE7D3B9}"/>
                  </a:ext>
                </a:extLst>
              </p:cNvPr>
              <p:cNvGrpSpPr/>
              <p:nvPr/>
            </p:nvGrpSpPr>
            <p:grpSpPr>
              <a:xfrm rot="5400000">
                <a:off x="4077535" y="4107232"/>
                <a:ext cx="80879" cy="1873250"/>
                <a:chOff x="1572088" y="2294842"/>
                <a:chExt cx="117950" cy="1735830"/>
              </a:xfrm>
            </p:grpSpPr>
            <p:cxnSp>
              <p:nvCxnSpPr>
                <p:cNvPr id="49" name="Straight Connector 48">
                  <a:extLst>
                    <a:ext uri="{FF2B5EF4-FFF2-40B4-BE49-F238E27FC236}">
                      <a16:creationId xmlns:a16="http://schemas.microsoft.com/office/drawing/2014/main" id="{78BBF4AB-4842-45EB-A602-EA1BE8095ABC}"/>
                    </a:ext>
                  </a:extLst>
                </p:cNvPr>
                <p:cNvCxnSpPr/>
                <p:nvPr/>
              </p:nvCxnSpPr>
              <p:spPr bwMode="auto">
                <a:xfrm>
                  <a:off x="1572088" y="2294842"/>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EB44099-7BC3-4ACF-8628-35A8A802D2D5}"/>
                    </a:ext>
                  </a:extLst>
                </p:cNvPr>
                <p:cNvCxnSpPr/>
                <p:nvPr/>
              </p:nvCxnSpPr>
              <p:spPr bwMode="auto">
                <a:xfrm>
                  <a:off x="1572088" y="2728800"/>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9311175-E634-4DE5-BF1D-FD03D1C5CBA5}"/>
                    </a:ext>
                  </a:extLst>
                </p:cNvPr>
                <p:cNvCxnSpPr/>
                <p:nvPr/>
              </p:nvCxnSpPr>
              <p:spPr bwMode="auto">
                <a:xfrm>
                  <a:off x="1572088" y="3162758"/>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90C6634-36E6-40EC-B76A-5F885F5F852F}"/>
                    </a:ext>
                  </a:extLst>
                </p:cNvPr>
                <p:cNvCxnSpPr/>
                <p:nvPr/>
              </p:nvCxnSpPr>
              <p:spPr bwMode="auto">
                <a:xfrm>
                  <a:off x="1572088" y="3596716"/>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F868EEF-C06A-4759-85B0-00F6D65C60F9}"/>
                    </a:ext>
                  </a:extLst>
                </p:cNvPr>
                <p:cNvCxnSpPr/>
                <p:nvPr/>
              </p:nvCxnSpPr>
              <p:spPr bwMode="auto">
                <a:xfrm>
                  <a:off x="1572088" y="4030672"/>
                  <a:ext cx="1179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2E64797E-FFF0-4A93-93D8-3B26EB78B85B}"/>
                  </a:ext>
                </a:extLst>
              </p:cNvPr>
              <p:cNvGrpSpPr/>
              <p:nvPr/>
            </p:nvGrpSpPr>
            <p:grpSpPr>
              <a:xfrm rot="5400000">
                <a:off x="6419097" y="4107232"/>
                <a:ext cx="80879" cy="1873250"/>
                <a:chOff x="1572088" y="2294842"/>
                <a:chExt cx="117950" cy="1735830"/>
              </a:xfrm>
            </p:grpSpPr>
            <p:cxnSp>
              <p:nvCxnSpPr>
                <p:cNvPr id="44" name="Straight Connector 43">
                  <a:extLst>
                    <a:ext uri="{FF2B5EF4-FFF2-40B4-BE49-F238E27FC236}">
                      <a16:creationId xmlns:a16="http://schemas.microsoft.com/office/drawing/2014/main" id="{1973D3D7-C3F6-4F9A-8445-AC800410DA92}"/>
                    </a:ext>
                  </a:extLst>
                </p:cNvPr>
                <p:cNvCxnSpPr/>
                <p:nvPr/>
              </p:nvCxnSpPr>
              <p:spPr bwMode="auto">
                <a:xfrm>
                  <a:off x="1572088" y="2294842"/>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555EA5B-9503-45B1-9C83-73B2E499D4F1}"/>
                    </a:ext>
                  </a:extLst>
                </p:cNvPr>
                <p:cNvCxnSpPr/>
                <p:nvPr/>
              </p:nvCxnSpPr>
              <p:spPr bwMode="auto">
                <a:xfrm>
                  <a:off x="1572088" y="2728800"/>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E5FE2D7-7863-4CE7-9458-CF4923C78F17}"/>
                    </a:ext>
                  </a:extLst>
                </p:cNvPr>
                <p:cNvCxnSpPr/>
                <p:nvPr/>
              </p:nvCxnSpPr>
              <p:spPr bwMode="auto">
                <a:xfrm>
                  <a:off x="1572088" y="3162758"/>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A3EE6FA-67C0-4083-A29A-622C7A4A70C1}"/>
                    </a:ext>
                  </a:extLst>
                </p:cNvPr>
                <p:cNvCxnSpPr/>
                <p:nvPr/>
              </p:nvCxnSpPr>
              <p:spPr bwMode="auto">
                <a:xfrm>
                  <a:off x="1572088" y="3596716"/>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59BA061-22FD-44CD-A708-F85C348CC9B2}"/>
                    </a:ext>
                  </a:extLst>
                </p:cNvPr>
                <p:cNvCxnSpPr/>
                <p:nvPr/>
              </p:nvCxnSpPr>
              <p:spPr bwMode="auto">
                <a:xfrm>
                  <a:off x="1572088" y="4030672"/>
                  <a:ext cx="11795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8" name="Group 37">
              <a:extLst>
                <a:ext uri="{FF2B5EF4-FFF2-40B4-BE49-F238E27FC236}">
                  <a16:creationId xmlns:a16="http://schemas.microsoft.com/office/drawing/2014/main" id="{C669DEA2-4E77-430D-BDF0-C90ACE0E1C28}"/>
                </a:ext>
              </a:extLst>
            </p:cNvPr>
            <p:cNvGrpSpPr/>
            <p:nvPr/>
          </p:nvGrpSpPr>
          <p:grpSpPr>
            <a:xfrm rot="5400000">
              <a:off x="8292345" y="4568355"/>
              <a:ext cx="80879" cy="936624"/>
              <a:chOff x="1572088" y="3162758"/>
              <a:chExt cx="117950" cy="867914"/>
            </a:xfrm>
          </p:grpSpPr>
          <p:cxnSp>
            <p:nvCxnSpPr>
              <p:cNvPr id="39" name="Straight Connector 38">
                <a:extLst>
                  <a:ext uri="{FF2B5EF4-FFF2-40B4-BE49-F238E27FC236}">
                    <a16:creationId xmlns:a16="http://schemas.microsoft.com/office/drawing/2014/main" id="{0FF74422-FCDA-405F-BFB8-8DC19B57D1DD}"/>
                  </a:ext>
                </a:extLst>
              </p:cNvPr>
              <p:cNvCxnSpPr/>
              <p:nvPr/>
            </p:nvCxnSpPr>
            <p:spPr bwMode="auto">
              <a:xfrm>
                <a:off x="1572088" y="3162758"/>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24D8182-7B02-4924-86D5-43F632F514D1}"/>
                  </a:ext>
                </a:extLst>
              </p:cNvPr>
              <p:cNvCxnSpPr/>
              <p:nvPr/>
            </p:nvCxnSpPr>
            <p:spPr bwMode="auto">
              <a:xfrm>
                <a:off x="1572088" y="3596716"/>
                <a:ext cx="11795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0AB8218-435E-4F29-ADCF-CA48B3CCFE15}"/>
                  </a:ext>
                </a:extLst>
              </p:cNvPr>
              <p:cNvCxnSpPr/>
              <p:nvPr/>
            </p:nvCxnSpPr>
            <p:spPr bwMode="auto">
              <a:xfrm>
                <a:off x="1572088" y="4030672"/>
                <a:ext cx="11795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4" name="TextBox 53">
            <a:extLst>
              <a:ext uri="{FF2B5EF4-FFF2-40B4-BE49-F238E27FC236}">
                <a16:creationId xmlns:a16="http://schemas.microsoft.com/office/drawing/2014/main" id="{6059CE27-1E5D-482A-AAF0-C96C7EBF152D}"/>
              </a:ext>
            </a:extLst>
          </p:cNvPr>
          <p:cNvSpPr txBox="1"/>
          <p:nvPr/>
        </p:nvSpPr>
        <p:spPr bwMode="auto">
          <a:xfrm>
            <a:off x="1700070" y="50115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5" name="TextBox 54">
            <a:extLst>
              <a:ext uri="{FF2B5EF4-FFF2-40B4-BE49-F238E27FC236}">
                <a16:creationId xmlns:a16="http://schemas.microsoft.com/office/drawing/2014/main" id="{F4A53E6D-AA15-48A5-B36F-609B9049ABB5}"/>
              </a:ext>
            </a:extLst>
          </p:cNvPr>
          <p:cNvSpPr txBox="1"/>
          <p:nvPr/>
        </p:nvSpPr>
        <p:spPr bwMode="auto">
          <a:xfrm>
            <a:off x="2079365" y="50198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6" name="TextBox 55">
            <a:extLst>
              <a:ext uri="{FF2B5EF4-FFF2-40B4-BE49-F238E27FC236}">
                <a16:creationId xmlns:a16="http://schemas.microsoft.com/office/drawing/2014/main" id="{6CE717B4-989A-40C5-8032-0401523E805C}"/>
              </a:ext>
            </a:extLst>
          </p:cNvPr>
          <p:cNvSpPr txBox="1"/>
          <p:nvPr/>
        </p:nvSpPr>
        <p:spPr bwMode="auto">
          <a:xfrm>
            <a:off x="2494737" y="50115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7" name="TextBox 56">
            <a:extLst>
              <a:ext uri="{FF2B5EF4-FFF2-40B4-BE49-F238E27FC236}">
                <a16:creationId xmlns:a16="http://schemas.microsoft.com/office/drawing/2014/main" id="{3E395597-87AE-4EBC-80E7-3E46F4D53606}"/>
              </a:ext>
            </a:extLst>
          </p:cNvPr>
          <p:cNvSpPr txBox="1"/>
          <p:nvPr/>
        </p:nvSpPr>
        <p:spPr bwMode="auto">
          <a:xfrm>
            <a:off x="2928421" y="502907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8" name="TextBox 57">
            <a:extLst>
              <a:ext uri="{FF2B5EF4-FFF2-40B4-BE49-F238E27FC236}">
                <a16:creationId xmlns:a16="http://schemas.microsoft.com/office/drawing/2014/main" id="{48534A16-5103-4F07-94E3-D3293602680A}"/>
              </a:ext>
            </a:extLst>
          </p:cNvPr>
          <p:cNvSpPr txBox="1"/>
          <p:nvPr/>
        </p:nvSpPr>
        <p:spPr bwMode="auto">
          <a:xfrm>
            <a:off x="3364425" y="50207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9" name="TextBox 58">
            <a:extLst>
              <a:ext uri="{FF2B5EF4-FFF2-40B4-BE49-F238E27FC236}">
                <a16:creationId xmlns:a16="http://schemas.microsoft.com/office/drawing/2014/main" id="{C05F2396-65F9-47D4-AA92-C5D95511F07E}"/>
              </a:ext>
            </a:extLst>
          </p:cNvPr>
          <p:cNvSpPr txBox="1"/>
          <p:nvPr/>
        </p:nvSpPr>
        <p:spPr bwMode="auto">
          <a:xfrm>
            <a:off x="4211360" y="502907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60" name="TextBox 59">
            <a:extLst>
              <a:ext uri="{FF2B5EF4-FFF2-40B4-BE49-F238E27FC236}">
                <a16:creationId xmlns:a16="http://schemas.microsoft.com/office/drawing/2014/main" id="{F6666CF7-DC4A-4409-813D-0C0F62962177}"/>
              </a:ext>
            </a:extLst>
          </p:cNvPr>
          <p:cNvSpPr txBox="1"/>
          <p:nvPr/>
        </p:nvSpPr>
        <p:spPr bwMode="auto">
          <a:xfrm>
            <a:off x="4640753" y="50207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61" name="TextBox 60">
            <a:extLst>
              <a:ext uri="{FF2B5EF4-FFF2-40B4-BE49-F238E27FC236}">
                <a16:creationId xmlns:a16="http://schemas.microsoft.com/office/drawing/2014/main" id="{5222C73C-E8BE-4A03-AFC1-3DD020331EF0}"/>
              </a:ext>
            </a:extLst>
          </p:cNvPr>
          <p:cNvSpPr txBox="1"/>
          <p:nvPr/>
        </p:nvSpPr>
        <p:spPr bwMode="auto">
          <a:xfrm>
            <a:off x="5077715" y="50152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62" name="TextBox 61">
            <a:extLst>
              <a:ext uri="{FF2B5EF4-FFF2-40B4-BE49-F238E27FC236}">
                <a16:creationId xmlns:a16="http://schemas.microsoft.com/office/drawing/2014/main" id="{01A1EED4-BB6D-4D39-842B-3B3C9C758F98}"/>
              </a:ext>
            </a:extLst>
          </p:cNvPr>
          <p:cNvSpPr txBox="1"/>
          <p:nvPr/>
        </p:nvSpPr>
        <p:spPr bwMode="auto">
          <a:xfrm>
            <a:off x="5499646" y="50327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3" name="TextBox 62">
            <a:extLst>
              <a:ext uri="{FF2B5EF4-FFF2-40B4-BE49-F238E27FC236}">
                <a16:creationId xmlns:a16="http://schemas.microsoft.com/office/drawing/2014/main" id="{023DBDBA-5BB3-4A39-BCDE-72B6C33721CB}"/>
              </a:ext>
            </a:extLst>
          </p:cNvPr>
          <p:cNvSpPr txBox="1"/>
          <p:nvPr/>
        </p:nvSpPr>
        <p:spPr bwMode="auto">
          <a:xfrm>
            <a:off x="5936234" y="50244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64" name="TextBox 63">
            <a:extLst>
              <a:ext uri="{FF2B5EF4-FFF2-40B4-BE49-F238E27FC236}">
                <a16:creationId xmlns:a16="http://schemas.microsoft.com/office/drawing/2014/main" id="{F4AAF02C-0EC0-4BB8-8F56-93EB9272E537}"/>
              </a:ext>
            </a:extLst>
          </p:cNvPr>
          <p:cNvSpPr txBox="1"/>
          <p:nvPr/>
        </p:nvSpPr>
        <p:spPr bwMode="auto">
          <a:xfrm>
            <a:off x="6368895" y="50327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cxnSp>
        <p:nvCxnSpPr>
          <p:cNvPr id="70" name="Straight Connector 69">
            <a:extLst>
              <a:ext uri="{FF2B5EF4-FFF2-40B4-BE49-F238E27FC236}">
                <a16:creationId xmlns:a16="http://schemas.microsoft.com/office/drawing/2014/main" id="{80100BBA-CC61-4853-95D1-54EC63219FE7}"/>
              </a:ext>
            </a:extLst>
          </p:cNvPr>
          <p:cNvCxnSpPr/>
          <p:nvPr/>
        </p:nvCxnSpPr>
        <p:spPr bwMode="auto">
          <a:xfrm>
            <a:off x="1576249" y="1780283"/>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7918BC2D-EF29-4AEE-96DE-9B98734DD768}"/>
              </a:ext>
            </a:extLst>
          </p:cNvPr>
          <p:cNvCxnSpPr/>
          <p:nvPr/>
        </p:nvCxnSpPr>
        <p:spPr bwMode="auto">
          <a:xfrm>
            <a:off x="1443715" y="1726933"/>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93DFD21-430D-4893-9942-32F60BB62343}"/>
              </a:ext>
            </a:extLst>
          </p:cNvPr>
          <p:cNvCxnSpPr/>
          <p:nvPr/>
        </p:nvCxnSpPr>
        <p:spPr bwMode="auto">
          <a:xfrm>
            <a:off x="1999113" y="2540313"/>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6850B01-4BEE-4C7B-8A82-6F062F07FD21}"/>
              </a:ext>
            </a:extLst>
          </p:cNvPr>
          <p:cNvCxnSpPr/>
          <p:nvPr/>
        </p:nvCxnSpPr>
        <p:spPr bwMode="auto">
          <a:xfrm>
            <a:off x="3991259" y="3769324"/>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1DF39B1-4CB1-47D8-9A67-94E877939F51}"/>
              </a:ext>
            </a:extLst>
          </p:cNvPr>
          <p:cNvCxnSpPr/>
          <p:nvPr/>
        </p:nvCxnSpPr>
        <p:spPr bwMode="auto">
          <a:xfrm>
            <a:off x="4653221" y="3806117"/>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3E6AC13-7235-40DA-B39F-EE3A21CF8031}"/>
              </a:ext>
            </a:extLst>
          </p:cNvPr>
          <p:cNvCxnSpPr/>
          <p:nvPr/>
        </p:nvCxnSpPr>
        <p:spPr bwMode="auto">
          <a:xfrm>
            <a:off x="4209849" y="3779189"/>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A0F266F-9C89-4F6B-A2B3-83FC1B859B30}"/>
              </a:ext>
            </a:extLst>
          </p:cNvPr>
          <p:cNvCxnSpPr/>
          <p:nvPr/>
        </p:nvCxnSpPr>
        <p:spPr bwMode="auto">
          <a:xfrm>
            <a:off x="4857331" y="3806117"/>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71EA3C9-C329-4768-A966-8F18E48AABE0}"/>
              </a:ext>
            </a:extLst>
          </p:cNvPr>
          <p:cNvCxnSpPr/>
          <p:nvPr/>
        </p:nvCxnSpPr>
        <p:spPr bwMode="auto">
          <a:xfrm>
            <a:off x="4703178" y="3806117"/>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D014421-DF3C-4069-B880-FB8DE8EC9DE6}"/>
              </a:ext>
            </a:extLst>
          </p:cNvPr>
          <p:cNvCxnSpPr/>
          <p:nvPr/>
        </p:nvCxnSpPr>
        <p:spPr bwMode="auto">
          <a:xfrm>
            <a:off x="4908836" y="3815611"/>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661910C-76F6-461E-A118-B63CE43B2AA5}"/>
              </a:ext>
            </a:extLst>
          </p:cNvPr>
          <p:cNvCxnSpPr/>
          <p:nvPr/>
        </p:nvCxnSpPr>
        <p:spPr bwMode="auto">
          <a:xfrm>
            <a:off x="4921304" y="3810273"/>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47B5F03-7267-4D31-9A76-762B99AAC7C2}"/>
              </a:ext>
            </a:extLst>
          </p:cNvPr>
          <p:cNvCxnSpPr/>
          <p:nvPr/>
        </p:nvCxnSpPr>
        <p:spPr bwMode="auto">
          <a:xfrm>
            <a:off x="3539849" y="3695246"/>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42A3ECF-E2AC-439A-84F0-E7B0E233CDBB}"/>
              </a:ext>
            </a:extLst>
          </p:cNvPr>
          <p:cNvCxnSpPr/>
          <p:nvPr/>
        </p:nvCxnSpPr>
        <p:spPr bwMode="auto">
          <a:xfrm>
            <a:off x="1589491" y="1775075"/>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67679DC-9EF2-41F9-8117-417073DDE16C}"/>
              </a:ext>
            </a:extLst>
          </p:cNvPr>
          <p:cNvCxnSpPr/>
          <p:nvPr/>
        </p:nvCxnSpPr>
        <p:spPr bwMode="auto">
          <a:xfrm>
            <a:off x="4710604" y="3906361"/>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265B95E-09E5-405D-B649-FF88DF0F12D1}"/>
              </a:ext>
            </a:extLst>
          </p:cNvPr>
          <p:cNvCxnSpPr/>
          <p:nvPr/>
        </p:nvCxnSpPr>
        <p:spPr bwMode="auto">
          <a:xfrm>
            <a:off x="1462278" y="1733649"/>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0307C9C-E02A-4001-8D7B-DDF98C8CA2F2}"/>
              </a:ext>
            </a:extLst>
          </p:cNvPr>
          <p:cNvCxnSpPr/>
          <p:nvPr/>
        </p:nvCxnSpPr>
        <p:spPr bwMode="auto">
          <a:xfrm>
            <a:off x="5342361" y="3911163"/>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00B233C3-BF1A-4B02-A299-B6CBCFB5B7AA}"/>
              </a:ext>
            </a:extLst>
          </p:cNvPr>
          <p:cNvCxnSpPr/>
          <p:nvPr/>
        </p:nvCxnSpPr>
        <p:spPr bwMode="auto">
          <a:xfrm>
            <a:off x="5666362" y="4010272"/>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4207F72-BF54-42DE-9D9D-B08DFAF2603E}"/>
              </a:ext>
            </a:extLst>
          </p:cNvPr>
          <p:cNvCxnSpPr/>
          <p:nvPr/>
        </p:nvCxnSpPr>
        <p:spPr bwMode="auto">
          <a:xfrm>
            <a:off x="5702295" y="4010272"/>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6550D8D-951C-47EF-BDE2-17132C0AA01C}"/>
              </a:ext>
            </a:extLst>
          </p:cNvPr>
          <p:cNvCxnSpPr/>
          <p:nvPr/>
        </p:nvCxnSpPr>
        <p:spPr bwMode="auto">
          <a:xfrm>
            <a:off x="5790613" y="4011109"/>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75F5ADA-4462-42F2-B44F-B191A27074F9}"/>
              </a:ext>
            </a:extLst>
          </p:cNvPr>
          <p:cNvCxnSpPr/>
          <p:nvPr/>
        </p:nvCxnSpPr>
        <p:spPr bwMode="auto">
          <a:xfrm>
            <a:off x="6617792" y="4024688"/>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3C1C0EF-FC91-4918-9843-42965360BF98}"/>
              </a:ext>
            </a:extLst>
          </p:cNvPr>
          <p:cNvCxnSpPr/>
          <p:nvPr/>
        </p:nvCxnSpPr>
        <p:spPr bwMode="auto">
          <a:xfrm>
            <a:off x="6511992" y="4027750"/>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9805A19-2B1B-4F00-9F81-8C835DDBDA82}"/>
              </a:ext>
            </a:extLst>
          </p:cNvPr>
          <p:cNvCxnSpPr/>
          <p:nvPr/>
        </p:nvCxnSpPr>
        <p:spPr bwMode="auto">
          <a:xfrm>
            <a:off x="5010481" y="3851555"/>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18037B0-6B2B-4C08-8E1B-7CED00D7FE5B}"/>
              </a:ext>
            </a:extLst>
          </p:cNvPr>
          <p:cNvCxnSpPr/>
          <p:nvPr/>
        </p:nvCxnSpPr>
        <p:spPr bwMode="auto">
          <a:xfrm>
            <a:off x="6493363" y="4028483"/>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70C330FB-5AB4-494F-A307-9DC6305EB3A3}"/>
              </a:ext>
            </a:extLst>
          </p:cNvPr>
          <p:cNvCxnSpPr/>
          <p:nvPr/>
        </p:nvCxnSpPr>
        <p:spPr bwMode="auto">
          <a:xfrm>
            <a:off x="4865643" y="3917247"/>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7D4BCCA-28FA-4444-8BFD-2C5A4486430D}"/>
              </a:ext>
            </a:extLst>
          </p:cNvPr>
          <p:cNvCxnSpPr/>
          <p:nvPr/>
        </p:nvCxnSpPr>
        <p:spPr bwMode="auto">
          <a:xfrm>
            <a:off x="1964421" y="2400220"/>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BFE4FC7-8FAA-452C-AD14-588825D29BEA}"/>
              </a:ext>
            </a:extLst>
          </p:cNvPr>
          <p:cNvCxnSpPr/>
          <p:nvPr/>
        </p:nvCxnSpPr>
        <p:spPr bwMode="auto">
          <a:xfrm>
            <a:off x="4938319" y="3914745"/>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94EEBB2-985C-44DA-A5B6-828F06FB30FA}"/>
              </a:ext>
            </a:extLst>
          </p:cNvPr>
          <p:cNvCxnSpPr/>
          <p:nvPr/>
        </p:nvCxnSpPr>
        <p:spPr bwMode="auto">
          <a:xfrm>
            <a:off x="4904680" y="3917247"/>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63EA8A5-0051-4496-80B2-DA8402DD62F7}"/>
              </a:ext>
            </a:extLst>
          </p:cNvPr>
          <p:cNvCxnSpPr/>
          <p:nvPr/>
        </p:nvCxnSpPr>
        <p:spPr bwMode="auto">
          <a:xfrm>
            <a:off x="4989701" y="3914816"/>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3D2D818-63D5-4C98-A5AB-EC6B85F8F18A}"/>
              </a:ext>
            </a:extLst>
          </p:cNvPr>
          <p:cNvCxnSpPr/>
          <p:nvPr/>
        </p:nvCxnSpPr>
        <p:spPr bwMode="auto">
          <a:xfrm>
            <a:off x="5466445" y="3956335"/>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E065EC3-3D34-41A8-927C-74B26B91B7FA}"/>
              </a:ext>
            </a:extLst>
          </p:cNvPr>
          <p:cNvCxnSpPr/>
          <p:nvPr/>
        </p:nvCxnSpPr>
        <p:spPr bwMode="auto">
          <a:xfrm>
            <a:off x="5747004" y="4011184"/>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F633991-3BBD-48F7-8475-05E852DB965C}"/>
              </a:ext>
            </a:extLst>
          </p:cNvPr>
          <p:cNvCxnSpPr/>
          <p:nvPr/>
        </p:nvCxnSpPr>
        <p:spPr bwMode="auto">
          <a:xfrm>
            <a:off x="6477217" y="4027442"/>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47F99785-74B6-461D-BECA-33BFB3F992FA}"/>
              </a:ext>
            </a:extLst>
          </p:cNvPr>
          <p:cNvCxnSpPr/>
          <p:nvPr/>
        </p:nvCxnSpPr>
        <p:spPr bwMode="auto">
          <a:xfrm>
            <a:off x="6643744" y="4024688"/>
            <a:ext cx="0" cy="142214"/>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8C900FE-B060-4C48-854C-7791087BC66A}"/>
              </a:ext>
            </a:extLst>
          </p:cNvPr>
          <p:cNvCxnSpPr/>
          <p:nvPr/>
        </p:nvCxnSpPr>
        <p:spPr bwMode="auto">
          <a:xfrm>
            <a:off x="5988411" y="3956643"/>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60039B2B-83C7-4D15-BB03-D45BE834CA9D}"/>
              </a:ext>
            </a:extLst>
          </p:cNvPr>
          <p:cNvCxnSpPr/>
          <p:nvPr/>
        </p:nvCxnSpPr>
        <p:spPr bwMode="auto">
          <a:xfrm>
            <a:off x="5800170" y="3957825"/>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66D2786-3243-43A3-8AFB-BE1BACA934F6}"/>
              </a:ext>
            </a:extLst>
          </p:cNvPr>
          <p:cNvCxnSpPr/>
          <p:nvPr/>
        </p:nvCxnSpPr>
        <p:spPr bwMode="auto">
          <a:xfrm>
            <a:off x="5848770" y="3957825"/>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26B9D03-FCE7-4F20-98FA-E1BF5D08AB64}"/>
              </a:ext>
            </a:extLst>
          </p:cNvPr>
          <p:cNvCxnSpPr/>
          <p:nvPr/>
        </p:nvCxnSpPr>
        <p:spPr bwMode="auto">
          <a:xfrm>
            <a:off x="5874922" y="3957825"/>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9411D54-8480-4883-944A-228ED3CD7E1D}"/>
              </a:ext>
            </a:extLst>
          </p:cNvPr>
          <p:cNvCxnSpPr/>
          <p:nvPr/>
        </p:nvCxnSpPr>
        <p:spPr bwMode="auto">
          <a:xfrm>
            <a:off x="5702295" y="3960799"/>
            <a:ext cx="0" cy="142214"/>
          </a:xfrm>
          <a:prstGeom prst="line">
            <a:avLst/>
          </a:prstGeom>
          <a:noFill/>
          <a:ln w="28575" cap="flat" cmpd="sng" algn="ctr">
            <a:solidFill>
              <a:schemeClr val="accent3"/>
            </a:solidFill>
            <a:prstDash val="solid"/>
            <a:round/>
            <a:headEnd type="none" w="med" len="med"/>
            <a:tailEnd type="none" w="med" len="med"/>
          </a:ln>
          <a:effectLst/>
        </p:spPr>
      </p:cxnSp>
      <p:sp>
        <p:nvSpPr>
          <p:cNvPr id="116" name="TextBox 115">
            <a:extLst>
              <a:ext uri="{FF2B5EF4-FFF2-40B4-BE49-F238E27FC236}">
                <a16:creationId xmlns:a16="http://schemas.microsoft.com/office/drawing/2014/main" id="{29B0CB74-BCC4-4EA4-9BD0-3C41AB5B82E9}"/>
              </a:ext>
            </a:extLst>
          </p:cNvPr>
          <p:cNvSpPr txBox="1"/>
          <p:nvPr/>
        </p:nvSpPr>
        <p:spPr bwMode="auto">
          <a:xfrm>
            <a:off x="3783713" y="50146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17" name="TextBox 116">
            <a:extLst>
              <a:ext uri="{FF2B5EF4-FFF2-40B4-BE49-F238E27FC236}">
                <a16:creationId xmlns:a16="http://schemas.microsoft.com/office/drawing/2014/main" id="{C6887D70-7EE6-4B2F-8649-DD6D4761F3FC}"/>
              </a:ext>
            </a:extLst>
          </p:cNvPr>
          <p:cNvSpPr txBox="1"/>
          <p:nvPr/>
        </p:nvSpPr>
        <p:spPr bwMode="auto">
          <a:xfrm>
            <a:off x="2130696" y="5283719"/>
            <a:ext cx="3318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Since Randomization (</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Mos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120" name="Group 119">
            <a:extLst>
              <a:ext uri="{FF2B5EF4-FFF2-40B4-BE49-F238E27FC236}">
                <a16:creationId xmlns:a16="http://schemas.microsoft.com/office/drawing/2014/main" id="{3795C4C5-D9F3-4FE0-B386-E04161243FC5}"/>
              </a:ext>
            </a:extLst>
          </p:cNvPr>
          <p:cNvGrpSpPr/>
          <p:nvPr/>
        </p:nvGrpSpPr>
        <p:grpSpPr>
          <a:xfrm>
            <a:off x="1417795" y="1616825"/>
            <a:ext cx="5390805" cy="2460568"/>
            <a:chOff x="1375755" y="1616825"/>
            <a:chExt cx="5390805" cy="2460568"/>
          </a:xfrm>
        </p:grpSpPr>
        <p:sp>
          <p:nvSpPr>
            <p:cNvPr id="118" name="Freeform: Shape 117">
              <a:extLst>
                <a:ext uri="{FF2B5EF4-FFF2-40B4-BE49-F238E27FC236}">
                  <a16:creationId xmlns:a16="http://schemas.microsoft.com/office/drawing/2014/main" id="{38E50EC6-F7DD-4879-91CB-78B4751B2301}"/>
                </a:ext>
              </a:extLst>
            </p:cNvPr>
            <p:cNvSpPr/>
            <p:nvPr/>
          </p:nvSpPr>
          <p:spPr bwMode="auto">
            <a:xfrm>
              <a:off x="1375755" y="1616825"/>
              <a:ext cx="544484" cy="914400"/>
            </a:xfrm>
            <a:custGeom>
              <a:avLst/>
              <a:gdLst>
                <a:gd name="connsiteX0" fmla="*/ 0 w 615142"/>
                <a:gd name="connsiteY0" fmla="*/ 0 h 968433"/>
                <a:gd name="connsiteX1" fmla="*/ 0 w 615142"/>
                <a:gd name="connsiteY1" fmla="*/ 166255 h 968433"/>
                <a:gd name="connsiteX2" fmla="*/ 128848 w 615142"/>
                <a:gd name="connsiteY2" fmla="*/ 166255 h 968433"/>
                <a:gd name="connsiteX3" fmla="*/ 128848 w 615142"/>
                <a:gd name="connsiteY3" fmla="*/ 211975 h 968433"/>
                <a:gd name="connsiteX4" fmla="*/ 162099 w 615142"/>
                <a:gd name="connsiteY4" fmla="*/ 211975 h 968433"/>
                <a:gd name="connsiteX5" fmla="*/ 162099 w 615142"/>
                <a:gd name="connsiteY5" fmla="*/ 236913 h 968433"/>
                <a:gd name="connsiteX6" fmla="*/ 162099 w 615142"/>
                <a:gd name="connsiteY6" fmla="*/ 236913 h 968433"/>
                <a:gd name="connsiteX7" fmla="*/ 199506 w 615142"/>
                <a:gd name="connsiteY7" fmla="*/ 236913 h 968433"/>
                <a:gd name="connsiteX8" fmla="*/ 199506 w 615142"/>
                <a:gd name="connsiteY8" fmla="*/ 311728 h 968433"/>
                <a:gd name="connsiteX9" fmla="*/ 232757 w 615142"/>
                <a:gd name="connsiteY9" fmla="*/ 311728 h 968433"/>
                <a:gd name="connsiteX10" fmla="*/ 232757 w 615142"/>
                <a:gd name="connsiteY10" fmla="*/ 378230 h 968433"/>
                <a:gd name="connsiteX11" fmla="*/ 266008 w 615142"/>
                <a:gd name="connsiteY11" fmla="*/ 378230 h 968433"/>
                <a:gd name="connsiteX12" fmla="*/ 266008 w 615142"/>
                <a:gd name="connsiteY12" fmla="*/ 444731 h 968433"/>
                <a:gd name="connsiteX13" fmla="*/ 336666 w 615142"/>
                <a:gd name="connsiteY13" fmla="*/ 444731 h 968433"/>
                <a:gd name="connsiteX14" fmla="*/ 336666 w 615142"/>
                <a:gd name="connsiteY14" fmla="*/ 490451 h 968433"/>
                <a:gd name="connsiteX15" fmla="*/ 378229 w 615142"/>
                <a:gd name="connsiteY15" fmla="*/ 490451 h 968433"/>
                <a:gd name="connsiteX16" fmla="*/ 378229 w 615142"/>
                <a:gd name="connsiteY16" fmla="*/ 556953 h 968433"/>
                <a:gd name="connsiteX17" fmla="*/ 415637 w 615142"/>
                <a:gd name="connsiteY17" fmla="*/ 556953 h 968433"/>
                <a:gd name="connsiteX18" fmla="*/ 415637 w 615142"/>
                <a:gd name="connsiteY18" fmla="*/ 590204 h 968433"/>
                <a:gd name="connsiteX19" fmla="*/ 457200 w 615142"/>
                <a:gd name="connsiteY19" fmla="*/ 590204 h 968433"/>
                <a:gd name="connsiteX20" fmla="*/ 457200 w 615142"/>
                <a:gd name="connsiteY20" fmla="*/ 627611 h 968433"/>
                <a:gd name="connsiteX21" fmla="*/ 482139 w 615142"/>
                <a:gd name="connsiteY21" fmla="*/ 627611 h 968433"/>
                <a:gd name="connsiteX22" fmla="*/ 482139 w 615142"/>
                <a:gd name="connsiteY22" fmla="*/ 660862 h 968433"/>
                <a:gd name="connsiteX23" fmla="*/ 482139 w 615142"/>
                <a:gd name="connsiteY23" fmla="*/ 660862 h 968433"/>
                <a:gd name="connsiteX24" fmla="*/ 502920 w 615142"/>
                <a:gd name="connsiteY24" fmla="*/ 660862 h 968433"/>
                <a:gd name="connsiteX25" fmla="*/ 502920 w 615142"/>
                <a:gd name="connsiteY25" fmla="*/ 731520 h 968433"/>
                <a:gd name="connsiteX26" fmla="*/ 532015 w 615142"/>
                <a:gd name="connsiteY26" fmla="*/ 731520 h 968433"/>
                <a:gd name="connsiteX27" fmla="*/ 532015 w 615142"/>
                <a:gd name="connsiteY27" fmla="*/ 901931 h 968433"/>
                <a:gd name="connsiteX28" fmla="*/ 544484 w 615142"/>
                <a:gd name="connsiteY28" fmla="*/ 914400 h 968433"/>
                <a:gd name="connsiteX29" fmla="*/ 544484 w 615142"/>
                <a:gd name="connsiteY29" fmla="*/ 914400 h 968433"/>
                <a:gd name="connsiteX30" fmla="*/ 577735 w 615142"/>
                <a:gd name="connsiteY30" fmla="*/ 947651 h 968433"/>
                <a:gd name="connsiteX31" fmla="*/ 615142 w 615142"/>
                <a:gd name="connsiteY31" fmla="*/ 968433 h 968433"/>
                <a:gd name="connsiteX32" fmla="*/ 590204 w 615142"/>
                <a:gd name="connsiteY32" fmla="*/ 968433 h 968433"/>
                <a:gd name="connsiteX0" fmla="*/ 0 w 615142"/>
                <a:gd name="connsiteY0" fmla="*/ 0 h 968433"/>
                <a:gd name="connsiteX1" fmla="*/ 0 w 615142"/>
                <a:gd name="connsiteY1" fmla="*/ 166255 h 968433"/>
                <a:gd name="connsiteX2" fmla="*/ 128848 w 615142"/>
                <a:gd name="connsiteY2" fmla="*/ 166255 h 968433"/>
                <a:gd name="connsiteX3" fmla="*/ 128848 w 615142"/>
                <a:gd name="connsiteY3" fmla="*/ 211975 h 968433"/>
                <a:gd name="connsiteX4" fmla="*/ 162099 w 615142"/>
                <a:gd name="connsiteY4" fmla="*/ 211975 h 968433"/>
                <a:gd name="connsiteX5" fmla="*/ 162099 w 615142"/>
                <a:gd name="connsiteY5" fmla="*/ 236913 h 968433"/>
                <a:gd name="connsiteX6" fmla="*/ 162099 w 615142"/>
                <a:gd name="connsiteY6" fmla="*/ 236913 h 968433"/>
                <a:gd name="connsiteX7" fmla="*/ 199506 w 615142"/>
                <a:gd name="connsiteY7" fmla="*/ 236913 h 968433"/>
                <a:gd name="connsiteX8" fmla="*/ 199506 w 615142"/>
                <a:gd name="connsiteY8" fmla="*/ 311728 h 968433"/>
                <a:gd name="connsiteX9" fmla="*/ 232757 w 615142"/>
                <a:gd name="connsiteY9" fmla="*/ 311728 h 968433"/>
                <a:gd name="connsiteX10" fmla="*/ 232757 w 615142"/>
                <a:gd name="connsiteY10" fmla="*/ 378230 h 968433"/>
                <a:gd name="connsiteX11" fmla="*/ 266008 w 615142"/>
                <a:gd name="connsiteY11" fmla="*/ 378230 h 968433"/>
                <a:gd name="connsiteX12" fmla="*/ 266008 w 615142"/>
                <a:gd name="connsiteY12" fmla="*/ 444731 h 968433"/>
                <a:gd name="connsiteX13" fmla="*/ 336666 w 615142"/>
                <a:gd name="connsiteY13" fmla="*/ 444731 h 968433"/>
                <a:gd name="connsiteX14" fmla="*/ 336666 w 615142"/>
                <a:gd name="connsiteY14" fmla="*/ 490451 h 968433"/>
                <a:gd name="connsiteX15" fmla="*/ 378229 w 615142"/>
                <a:gd name="connsiteY15" fmla="*/ 490451 h 968433"/>
                <a:gd name="connsiteX16" fmla="*/ 378229 w 615142"/>
                <a:gd name="connsiteY16" fmla="*/ 556953 h 968433"/>
                <a:gd name="connsiteX17" fmla="*/ 415637 w 615142"/>
                <a:gd name="connsiteY17" fmla="*/ 556953 h 968433"/>
                <a:gd name="connsiteX18" fmla="*/ 415637 w 615142"/>
                <a:gd name="connsiteY18" fmla="*/ 590204 h 968433"/>
                <a:gd name="connsiteX19" fmla="*/ 457200 w 615142"/>
                <a:gd name="connsiteY19" fmla="*/ 590204 h 968433"/>
                <a:gd name="connsiteX20" fmla="*/ 457200 w 615142"/>
                <a:gd name="connsiteY20" fmla="*/ 627611 h 968433"/>
                <a:gd name="connsiteX21" fmla="*/ 482139 w 615142"/>
                <a:gd name="connsiteY21" fmla="*/ 627611 h 968433"/>
                <a:gd name="connsiteX22" fmla="*/ 482139 w 615142"/>
                <a:gd name="connsiteY22" fmla="*/ 660862 h 968433"/>
                <a:gd name="connsiteX23" fmla="*/ 482139 w 615142"/>
                <a:gd name="connsiteY23" fmla="*/ 660862 h 968433"/>
                <a:gd name="connsiteX24" fmla="*/ 502920 w 615142"/>
                <a:gd name="connsiteY24" fmla="*/ 660862 h 968433"/>
                <a:gd name="connsiteX25" fmla="*/ 502920 w 615142"/>
                <a:gd name="connsiteY25" fmla="*/ 731520 h 968433"/>
                <a:gd name="connsiteX26" fmla="*/ 532015 w 615142"/>
                <a:gd name="connsiteY26" fmla="*/ 731520 h 968433"/>
                <a:gd name="connsiteX27" fmla="*/ 532015 w 615142"/>
                <a:gd name="connsiteY27" fmla="*/ 901931 h 968433"/>
                <a:gd name="connsiteX28" fmla="*/ 544484 w 615142"/>
                <a:gd name="connsiteY28" fmla="*/ 914400 h 968433"/>
                <a:gd name="connsiteX29" fmla="*/ 544484 w 615142"/>
                <a:gd name="connsiteY29" fmla="*/ 914400 h 968433"/>
                <a:gd name="connsiteX30" fmla="*/ 577735 w 615142"/>
                <a:gd name="connsiteY30" fmla="*/ 947651 h 968433"/>
                <a:gd name="connsiteX31" fmla="*/ 615142 w 615142"/>
                <a:gd name="connsiteY31" fmla="*/ 968433 h 968433"/>
                <a:gd name="connsiteX0" fmla="*/ 0 w 577735"/>
                <a:gd name="connsiteY0" fmla="*/ 0 h 947651"/>
                <a:gd name="connsiteX1" fmla="*/ 0 w 577735"/>
                <a:gd name="connsiteY1" fmla="*/ 166255 h 947651"/>
                <a:gd name="connsiteX2" fmla="*/ 128848 w 577735"/>
                <a:gd name="connsiteY2" fmla="*/ 166255 h 947651"/>
                <a:gd name="connsiteX3" fmla="*/ 128848 w 577735"/>
                <a:gd name="connsiteY3" fmla="*/ 211975 h 947651"/>
                <a:gd name="connsiteX4" fmla="*/ 162099 w 577735"/>
                <a:gd name="connsiteY4" fmla="*/ 211975 h 947651"/>
                <a:gd name="connsiteX5" fmla="*/ 162099 w 577735"/>
                <a:gd name="connsiteY5" fmla="*/ 236913 h 947651"/>
                <a:gd name="connsiteX6" fmla="*/ 162099 w 577735"/>
                <a:gd name="connsiteY6" fmla="*/ 236913 h 947651"/>
                <a:gd name="connsiteX7" fmla="*/ 199506 w 577735"/>
                <a:gd name="connsiteY7" fmla="*/ 236913 h 947651"/>
                <a:gd name="connsiteX8" fmla="*/ 199506 w 577735"/>
                <a:gd name="connsiteY8" fmla="*/ 311728 h 947651"/>
                <a:gd name="connsiteX9" fmla="*/ 232757 w 577735"/>
                <a:gd name="connsiteY9" fmla="*/ 311728 h 947651"/>
                <a:gd name="connsiteX10" fmla="*/ 232757 w 577735"/>
                <a:gd name="connsiteY10" fmla="*/ 378230 h 947651"/>
                <a:gd name="connsiteX11" fmla="*/ 266008 w 577735"/>
                <a:gd name="connsiteY11" fmla="*/ 378230 h 947651"/>
                <a:gd name="connsiteX12" fmla="*/ 266008 w 577735"/>
                <a:gd name="connsiteY12" fmla="*/ 444731 h 947651"/>
                <a:gd name="connsiteX13" fmla="*/ 336666 w 577735"/>
                <a:gd name="connsiteY13" fmla="*/ 444731 h 947651"/>
                <a:gd name="connsiteX14" fmla="*/ 336666 w 577735"/>
                <a:gd name="connsiteY14" fmla="*/ 490451 h 947651"/>
                <a:gd name="connsiteX15" fmla="*/ 378229 w 577735"/>
                <a:gd name="connsiteY15" fmla="*/ 490451 h 947651"/>
                <a:gd name="connsiteX16" fmla="*/ 378229 w 577735"/>
                <a:gd name="connsiteY16" fmla="*/ 556953 h 947651"/>
                <a:gd name="connsiteX17" fmla="*/ 415637 w 577735"/>
                <a:gd name="connsiteY17" fmla="*/ 556953 h 947651"/>
                <a:gd name="connsiteX18" fmla="*/ 415637 w 577735"/>
                <a:gd name="connsiteY18" fmla="*/ 590204 h 947651"/>
                <a:gd name="connsiteX19" fmla="*/ 457200 w 577735"/>
                <a:gd name="connsiteY19" fmla="*/ 590204 h 947651"/>
                <a:gd name="connsiteX20" fmla="*/ 457200 w 577735"/>
                <a:gd name="connsiteY20" fmla="*/ 627611 h 947651"/>
                <a:gd name="connsiteX21" fmla="*/ 482139 w 577735"/>
                <a:gd name="connsiteY21" fmla="*/ 627611 h 947651"/>
                <a:gd name="connsiteX22" fmla="*/ 482139 w 577735"/>
                <a:gd name="connsiteY22" fmla="*/ 660862 h 947651"/>
                <a:gd name="connsiteX23" fmla="*/ 482139 w 577735"/>
                <a:gd name="connsiteY23" fmla="*/ 660862 h 947651"/>
                <a:gd name="connsiteX24" fmla="*/ 502920 w 577735"/>
                <a:gd name="connsiteY24" fmla="*/ 660862 h 947651"/>
                <a:gd name="connsiteX25" fmla="*/ 502920 w 577735"/>
                <a:gd name="connsiteY25" fmla="*/ 731520 h 947651"/>
                <a:gd name="connsiteX26" fmla="*/ 532015 w 577735"/>
                <a:gd name="connsiteY26" fmla="*/ 731520 h 947651"/>
                <a:gd name="connsiteX27" fmla="*/ 532015 w 577735"/>
                <a:gd name="connsiteY27" fmla="*/ 901931 h 947651"/>
                <a:gd name="connsiteX28" fmla="*/ 544484 w 577735"/>
                <a:gd name="connsiteY28" fmla="*/ 914400 h 947651"/>
                <a:gd name="connsiteX29" fmla="*/ 544484 w 577735"/>
                <a:gd name="connsiteY29" fmla="*/ 914400 h 947651"/>
                <a:gd name="connsiteX30" fmla="*/ 577735 w 577735"/>
                <a:gd name="connsiteY30" fmla="*/ 947651 h 947651"/>
                <a:gd name="connsiteX0" fmla="*/ 0 w 544484"/>
                <a:gd name="connsiteY0" fmla="*/ 0 h 914400"/>
                <a:gd name="connsiteX1" fmla="*/ 0 w 544484"/>
                <a:gd name="connsiteY1" fmla="*/ 166255 h 914400"/>
                <a:gd name="connsiteX2" fmla="*/ 128848 w 544484"/>
                <a:gd name="connsiteY2" fmla="*/ 166255 h 914400"/>
                <a:gd name="connsiteX3" fmla="*/ 128848 w 544484"/>
                <a:gd name="connsiteY3" fmla="*/ 211975 h 914400"/>
                <a:gd name="connsiteX4" fmla="*/ 162099 w 544484"/>
                <a:gd name="connsiteY4" fmla="*/ 211975 h 914400"/>
                <a:gd name="connsiteX5" fmla="*/ 162099 w 544484"/>
                <a:gd name="connsiteY5" fmla="*/ 236913 h 914400"/>
                <a:gd name="connsiteX6" fmla="*/ 162099 w 544484"/>
                <a:gd name="connsiteY6" fmla="*/ 236913 h 914400"/>
                <a:gd name="connsiteX7" fmla="*/ 199506 w 544484"/>
                <a:gd name="connsiteY7" fmla="*/ 236913 h 914400"/>
                <a:gd name="connsiteX8" fmla="*/ 199506 w 544484"/>
                <a:gd name="connsiteY8" fmla="*/ 311728 h 914400"/>
                <a:gd name="connsiteX9" fmla="*/ 232757 w 544484"/>
                <a:gd name="connsiteY9" fmla="*/ 311728 h 914400"/>
                <a:gd name="connsiteX10" fmla="*/ 232757 w 544484"/>
                <a:gd name="connsiteY10" fmla="*/ 378230 h 914400"/>
                <a:gd name="connsiteX11" fmla="*/ 266008 w 544484"/>
                <a:gd name="connsiteY11" fmla="*/ 378230 h 914400"/>
                <a:gd name="connsiteX12" fmla="*/ 266008 w 544484"/>
                <a:gd name="connsiteY12" fmla="*/ 444731 h 914400"/>
                <a:gd name="connsiteX13" fmla="*/ 336666 w 544484"/>
                <a:gd name="connsiteY13" fmla="*/ 444731 h 914400"/>
                <a:gd name="connsiteX14" fmla="*/ 336666 w 544484"/>
                <a:gd name="connsiteY14" fmla="*/ 490451 h 914400"/>
                <a:gd name="connsiteX15" fmla="*/ 378229 w 544484"/>
                <a:gd name="connsiteY15" fmla="*/ 490451 h 914400"/>
                <a:gd name="connsiteX16" fmla="*/ 378229 w 544484"/>
                <a:gd name="connsiteY16" fmla="*/ 556953 h 914400"/>
                <a:gd name="connsiteX17" fmla="*/ 415637 w 544484"/>
                <a:gd name="connsiteY17" fmla="*/ 556953 h 914400"/>
                <a:gd name="connsiteX18" fmla="*/ 415637 w 544484"/>
                <a:gd name="connsiteY18" fmla="*/ 590204 h 914400"/>
                <a:gd name="connsiteX19" fmla="*/ 457200 w 544484"/>
                <a:gd name="connsiteY19" fmla="*/ 590204 h 914400"/>
                <a:gd name="connsiteX20" fmla="*/ 457200 w 544484"/>
                <a:gd name="connsiteY20" fmla="*/ 627611 h 914400"/>
                <a:gd name="connsiteX21" fmla="*/ 482139 w 544484"/>
                <a:gd name="connsiteY21" fmla="*/ 627611 h 914400"/>
                <a:gd name="connsiteX22" fmla="*/ 482139 w 544484"/>
                <a:gd name="connsiteY22" fmla="*/ 660862 h 914400"/>
                <a:gd name="connsiteX23" fmla="*/ 482139 w 544484"/>
                <a:gd name="connsiteY23" fmla="*/ 660862 h 914400"/>
                <a:gd name="connsiteX24" fmla="*/ 502920 w 544484"/>
                <a:gd name="connsiteY24" fmla="*/ 660862 h 914400"/>
                <a:gd name="connsiteX25" fmla="*/ 502920 w 544484"/>
                <a:gd name="connsiteY25" fmla="*/ 731520 h 914400"/>
                <a:gd name="connsiteX26" fmla="*/ 532015 w 544484"/>
                <a:gd name="connsiteY26" fmla="*/ 731520 h 914400"/>
                <a:gd name="connsiteX27" fmla="*/ 532015 w 544484"/>
                <a:gd name="connsiteY27" fmla="*/ 901931 h 914400"/>
                <a:gd name="connsiteX28" fmla="*/ 544484 w 544484"/>
                <a:gd name="connsiteY28" fmla="*/ 914400 h 914400"/>
                <a:gd name="connsiteX29" fmla="*/ 544484 w 544484"/>
                <a:gd name="connsiteY29" fmla="*/ 9144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4484" h="914400">
                  <a:moveTo>
                    <a:pt x="0" y="0"/>
                  </a:moveTo>
                  <a:lnTo>
                    <a:pt x="0" y="166255"/>
                  </a:lnTo>
                  <a:lnTo>
                    <a:pt x="128848" y="166255"/>
                  </a:lnTo>
                  <a:lnTo>
                    <a:pt x="128848" y="211975"/>
                  </a:lnTo>
                  <a:lnTo>
                    <a:pt x="162099" y="211975"/>
                  </a:lnTo>
                  <a:lnTo>
                    <a:pt x="162099" y="236913"/>
                  </a:lnTo>
                  <a:lnTo>
                    <a:pt x="162099" y="236913"/>
                  </a:lnTo>
                  <a:lnTo>
                    <a:pt x="199506" y="236913"/>
                  </a:lnTo>
                  <a:lnTo>
                    <a:pt x="199506" y="311728"/>
                  </a:lnTo>
                  <a:lnTo>
                    <a:pt x="232757" y="311728"/>
                  </a:lnTo>
                  <a:lnTo>
                    <a:pt x="232757" y="378230"/>
                  </a:lnTo>
                  <a:lnTo>
                    <a:pt x="266008" y="378230"/>
                  </a:lnTo>
                  <a:lnTo>
                    <a:pt x="266008" y="444731"/>
                  </a:lnTo>
                  <a:lnTo>
                    <a:pt x="336666" y="444731"/>
                  </a:lnTo>
                  <a:lnTo>
                    <a:pt x="336666" y="490451"/>
                  </a:lnTo>
                  <a:lnTo>
                    <a:pt x="378229" y="490451"/>
                  </a:lnTo>
                  <a:lnTo>
                    <a:pt x="378229" y="556953"/>
                  </a:lnTo>
                  <a:lnTo>
                    <a:pt x="415637" y="556953"/>
                  </a:lnTo>
                  <a:lnTo>
                    <a:pt x="415637" y="590204"/>
                  </a:lnTo>
                  <a:lnTo>
                    <a:pt x="457200" y="590204"/>
                  </a:lnTo>
                  <a:lnTo>
                    <a:pt x="457200" y="627611"/>
                  </a:lnTo>
                  <a:lnTo>
                    <a:pt x="482139" y="627611"/>
                  </a:lnTo>
                  <a:lnTo>
                    <a:pt x="482139" y="660862"/>
                  </a:lnTo>
                  <a:lnTo>
                    <a:pt x="482139" y="660862"/>
                  </a:lnTo>
                  <a:lnTo>
                    <a:pt x="502920" y="660862"/>
                  </a:lnTo>
                  <a:lnTo>
                    <a:pt x="502920" y="731520"/>
                  </a:lnTo>
                  <a:lnTo>
                    <a:pt x="532015" y="731520"/>
                  </a:lnTo>
                  <a:lnTo>
                    <a:pt x="532015" y="901931"/>
                  </a:lnTo>
                  <a:lnTo>
                    <a:pt x="544484" y="914400"/>
                  </a:lnTo>
                  <a:lnTo>
                    <a:pt x="544484" y="91440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 name="Freeform: Shape 118">
              <a:extLst>
                <a:ext uri="{FF2B5EF4-FFF2-40B4-BE49-F238E27FC236}">
                  <a16:creationId xmlns:a16="http://schemas.microsoft.com/office/drawing/2014/main" id="{D81985B6-CAA4-4ED1-BB88-B511360B032E}"/>
                </a:ext>
              </a:extLst>
            </p:cNvPr>
            <p:cNvSpPr/>
            <p:nvPr/>
          </p:nvSpPr>
          <p:spPr bwMode="auto">
            <a:xfrm>
              <a:off x="1907771" y="2535382"/>
              <a:ext cx="4858789" cy="1542011"/>
            </a:xfrm>
            <a:custGeom>
              <a:avLst/>
              <a:gdLst>
                <a:gd name="connsiteX0" fmla="*/ 0 w 4858789"/>
                <a:gd name="connsiteY0" fmla="*/ 0 h 1542011"/>
                <a:gd name="connsiteX1" fmla="*/ 0 w 4858789"/>
                <a:gd name="connsiteY1" fmla="*/ 0 h 1542011"/>
                <a:gd name="connsiteX2" fmla="*/ 49876 w 4858789"/>
                <a:gd name="connsiteY2" fmla="*/ 0 h 1542011"/>
                <a:gd name="connsiteX3" fmla="*/ 49876 w 4858789"/>
                <a:gd name="connsiteY3" fmla="*/ 58189 h 1542011"/>
                <a:gd name="connsiteX4" fmla="*/ 87284 w 4858789"/>
                <a:gd name="connsiteY4" fmla="*/ 58189 h 1542011"/>
                <a:gd name="connsiteX5" fmla="*/ 87284 w 4858789"/>
                <a:gd name="connsiteY5" fmla="*/ 108065 h 1542011"/>
                <a:gd name="connsiteX6" fmla="*/ 116378 w 4858789"/>
                <a:gd name="connsiteY6" fmla="*/ 108065 h 1542011"/>
                <a:gd name="connsiteX7" fmla="*/ 116378 w 4858789"/>
                <a:gd name="connsiteY7" fmla="*/ 149629 h 1542011"/>
                <a:gd name="connsiteX8" fmla="*/ 170411 w 4858789"/>
                <a:gd name="connsiteY8" fmla="*/ 149629 h 1542011"/>
                <a:gd name="connsiteX9" fmla="*/ 170411 w 4858789"/>
                <a:gd name="connsiteY9" fmla="*/ 216131 h 1542011"/>
                <a:gd name="connsiteX10" fmla="*/ 170411 w 4858789"/>
                <a:gd name="connsiteY10" fmla="*/ 216131 h 1542011"/>
                <a:gd name="connsiteX11" fmla="*/ 211974 w 4858789"/>
                <a:gd name="connsiteY11" fmla="*/ 216131 h 1542011"/>
                <a:gd name="connsiteX12" fmla="*/ 211974 w 4858789"/>
                <a:gd name="connsiteY12" fmla="*/ 382385 h 1542011"/>
                <a:gd name="connsiteX13" fmla="*/ 232756 w 4858789"/>
                <a:gd name="connsiteY13" fmla="*/ 382385 h 1542011"/>
                <a:gd name="connsiteX14" fmla="*/ 232756 w 4858789"/>
                <a:gd name="connsiteY14" fmla="*/ 477982 h 1542011"/>
                <a:gd name="connsiteX15" fmla="*/ 270164 w 4858789"/>
                <a:gd name="connsiteY15" fmla="*/ 477982 h 1542011"/>
                <a:gd name="connsiteX16" fmla="*/ 270164 w 4858789"/>
                <a:gd name="connsiteY16" fmla="*/ 515389 h 1542011"/>
                <a:gd name="connsiteX17" fmla="*/ 303414 w 4858789"/>
                <a:gd name="connsiteY17" fmla="*/ 515389 h 1542011"/>
                <a:gd name="connsiteX18" fmla="*/ 303414 w 4858789"/>
                <a:gd name="connsiteY18" fmla="*/ 556953 h 1542011"/>
                <a:gd name="connsiteX19" fmla="*/ 303414 w 4858789"/>
                <a:gd name="connsiteY19" fmla="*/ 602673 h 1542011"/>
                <a:gd name="connsiteX20" fmla="*/ 349134 w 4858789"/>
                <a:gd name="connsiteY20" fmla="*/ 602673 h 1542011"/>
                <a:gd name="connsiteX21" fmla="*/ 349134 w 4858789"/>
                <a:gd name="connsiteY21" fmla="*/ 602673 h 1542011"/>
                <a:gd name="connsiteX22" fmla="*/ 349134 w 4858789"/>
                <a:gd name="connsiteY22" fmla="*/ 635923 h 1542011"/>
                <a:gd name="connsiteX23" fmla="*/ 428105 w 4858789"/>
                <a:gd name="connsiteY23" fmla="*/ 635923 h 1542011"/>
                <a:gd name="connsiteX24" fmla="*/ 428105 w 4858789"/>
                <a:gd name="connsiteY24" fmla="*/ 669174 h 1542011"/>
                <a:gd name="connsiteX25" fmla="*/ 453044 w 4858789"/>
                <a:gd name="connsiteY25" fmla="*/ 669174 h 1542011"/>
                <a:gd name="connsiteX26" fmla="*/ 453044 w 4858789"/>
                <a:gd name="connsiteY26" fmla="*/ 735676 h 1542011"/>
                <a:gd name="connsiteX27" fmla="*/ 486294 w 4858789"/>
                <a:gd name="connsiteY27" fmla="*/ 735676 h 1542011"/>
                <a:gd name="connsiteX28" fmla="*/ 486294 w 4858789"/>
                <a:gd name="connsiteY28" fmla="*/ 735676 h 1542011"/>
                <a:gd name="connsiteX29" fmla="*/ 486294 w 4858789"/>
                <a:gd name="connsiteY29" fmla="*/ 773083 h 1542011"/>
                <a:gd name="connsiteX30" fmla="*/ 561109 w 4858789"/>
                <a:gd name="connsiteY30" fmla="*/ 773083 h 1542011"/>
                <a:gd name="connsiteX31" fmla="*/ 561109 w 4858789"/>
                <a:gd name="connsiteY31" fmla="*/ 806334 h 1542011"/>
                <a:gd name="connsiteX32" fmla="*/ 594360 w 4858789"/>
                <a:gd name="connsiteY32" fmla="*/ 806334 h 1542011"/>
                <a:gd name="connsiteX33" fmla="*/ 594360 w 4858789"/>
                <a:gd name="connsiteY33" fmla="*/ 839585 h 1542011"/>
                <a:gd name="connsiteX34" fmla="*/ 627611 w 4858789"/>
                <a:gd name="connsiteY34" fmla="*/ 839585 h 1542011"/>
                <a:gd name="connsiteX35" fmla="*/ 627611 w 4858789"/>
                <a:gd name="connsiteY35" fmla="*/ 931025 h 1542011"/>
                <a:gd name="connsiteX36" fmla="*/ 773084 w 4858789"/>
                <a:gd name="connsiteY36" fmla="*/ 931025 h 1542011"/>
                <a:gd name="connsiteX37" fmla="*/ 773084 w 4858789"/>
                <a:gd name="connsiteY37" fmla="*/ 1009996 h 1542011"/>
                <a:gd name="connsiteX38" fmla="*/ 831273 w 4858789"/>
                <a:gd name="connsiteY38" fmla="*/ 1009996 h 1542011"/>
                <a:gd name="connsiteX39" fmla="*/ 831273 w 4858789"/>
                <a:gd name="connsiteY39" fmla="*/ 1034934 h 1542011"/>
                <a:gd name="connsiteX40" fmla="*/ 910244 w 4858789"/>
                <a:gd name="connsiteY40" fmla="*/ 1034934 h 1542011"/>
                <a:gd name="connsiteX41" fmla="*/ 910244 w 4858789"/>
                <a:gd name="connsiteY41" fmla="*/ 1068185 h 1542011"/>
                <a:gd name="connsiteX42" fmla="*/ 1126374 w 4858789"/>
                <a:gd name="connsiteY42" fmla="*/ 1068185 h 1542011"/>
                <a:gd name="connsiteX43" fmla="*/ 1126374 w 4858789"/>
                <a:gd name="connsiteY43" fmla="*/ 1109749 h 1542011"/>
                <a:gd name="connsiteX44" fmla="*/ 1188720 w 4858789"/>
                <a:gd name="connsiteY44" fmla="*/ 1109749 h 1542011"/>
                <a:gd name="connsiteX45" fmla="*/ 1188720 w 4858789"/>
                <a:gd name="connsiteY45" fmla="*/ 1147156 h 1542011"/>
                <a:gd name="connsiteX46" fmla="*/ 1334193 w 4858789"/>
                <a:gd name="connsiteY46" fmla="*/ 1147156 h 1542011"/>
                <a:gd name="connsiteX47" fmla="*/ 1334193 w 4858789"/>
                <a:gd name="connsiteY47" fmla="*/ 1184563 h 1542011"/>
                <a:gd name="connsiteX48" fmla="*/ 1433945 w 4858789"/>
                <a:gd name="connsiteY48" fmla="*/ 1184563 h 1542011"/>
                <a:gd name="connsiteX49" fmla="*/ 1433945 w 4858789"/>
                <a:gd name="connsiteY49" fmla="*/ 1226127 h 1542011"/>
                <a:gd name="connsiteX50" fmla="*/ 1724891 w 4858789"/>
                <a:gd name="connsiteY50" fmla="*/ 1226127 h 1542011"/>
                <a:gd name="connsiteX51" fmla="*/ 1724891 w 4858789"/>
                <a:gd name="connsiteY51" fmla="*/ 1255222 h 1542011"/>
                <a:gd name="connsiteX52" fmla="*/ 1799705 w 4858789"/>
                <a:gd name="connsiteY52" fmla="*/ 1255222 h 1542011"/>
                <a:gd name="connsiteX53" fmla="*/ 1799705 w 4858789"/>
                <a:gd name="connsiteY53" fmla="*/ 1288473 h 1542011"/>
                <a:gd name="connsiteX54" fmla="*/ 1845425 w 4858789"/>
                <a:gd name="connsiteY54" fmla="*/ 1288473 h 1542011"/>
                <a:gd name="connsiteX55" fmla="*/ 1845425 w 4858789"/>
                <a:gd name="connsiteY55" fmla="*/ 1325880 h 1542011"/>
                <a:gd name="connsiteX56" fmla="*/ 2078182 w 4858789"/>
                <a:gd name="connsiteY56" fmla="*/ 1325880 h 1542011"/>
                <a:gd name="connsiteX57" fmla="*/ 2078182 w 4858789"/>
                <a:gd name="connsiteY57" fmla="*/ 1367443 h 1542011"/>
                <a:gd name="connsiteX58" fmla="*/ 2256905 w 4858789"/>
                <a:gd name="connsiteY58" fmla="*/ 1367443 h 1542011"/>
                <a:gd name="connsiteX59" fmla="*/ 2256905 w 4858789"/>
                <a:gd name="connsiteY59" fmla="*/ 1409007 h 1542011"/>
                <a:gd name="connsiteX60" fmla="*/ 2668385 w 4858789"/>
                <a:gd name="connsiteY60" fmla="*/ 1409007 h 1542011"/>
                <a:gd name="connsiteX61" fmla="*/ 2668385 w 4858789"/>
                <a:gd name="connsiteY61" fmla="*/ 1442258 h 1542011"/>
                <a:gd name="connsiteX62" fmla="*/ 3532909 w 4858789"/>
                <a:gd name="connsiteY62" fmla="*/ 1442258 h 1542011"/>
                <a:gd name="connsiteX63" fmla="*/ 3532909 w 4858789"/>
                <a:gd name="connsiteY63" fmla="*/ 1542011 h 1542011"/>
                <a:gd name="connsiteX64" fmla="*/ 4858789 w 4858789"/>
                <a:gd name="connsiteY64" fmla="*/ 1542011 h 154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858789" h="1542011">
                  <a:moveTo>
                    <a:pt x="0" y="0"/>
                  </a:moveTo>
                  <a:lnTo>
                    <a:pt x="0" y="0"/>
                  </a:lnTo>
                  <a:lnTo>
                    <a:pt x="49876" y="0"/>
                  </a:lnTo>
                  <a:lnTo>
                    <a:pt x="49876" y="58189"/>
                  </a:lnTo>
                  <a:lnTo>
                    <a:pt x="87284" y="58189"/>
                  </a:lnTo>
                  <a:lnTo>
                    <a:pt x="87284" y="108065"/>
                  </a:lnTo>
                  <a:lnTo>
                    <a:pt x="116378" y="108065"/>
                  </a:lnTo>
                  <a:lnTo>
                    <a:pt x="116378" y="149629"/>
                  </a:lnTo>
                  <a:lnTo>
                    <a:pt x="170411" y="149629"/>
                  </a:lnTo>
                  <a:lnTo>
                    <a:pt x="170411" y="216131"/>
                  </a:lnTo>
                  <a:lnTo>
                    <a:pt x="170411" y="216131"/>
                  </a:lnTo>
                  <a:lnTo>
                    <a:pt x="211974" y="216131"/>
                  </a:lnTo>
                  <a:lnTo>
                    <a:pt x="211974" y="382385"/>
                  </a:lnTo>
                  <a:lnTo>
                    <a:pt x="232756" y="382385"/>
                  </a:lnTo>
                  <a:lnTo>
                    <a:pt x="232756" y="477982"/>
                  </a:lnTo>
                  <a:lnTo>
                    <a:pt x="270164" y="477982"/>
                  </a:lnTo>
                  <a:lnTo>
                    <a:pt x="270164" y="515389"/>
                  </a:lnTo>
                  <a:lnTo>
                    <a:pt x="303414" y="515389"/>
                  </a:lnTo>
                  <a:lnTo>
                    <a:pt x="303414" y="556953"/>
                  </a:lnTo>
                  <a:lnTo>
                    <a:pt x="303414" y="602673"/>
                  </a:lnTo>
                  <a:lnTo>
                    <a:pt x="349134" y="602673"/>
                  </a:lnTo>
                  <a:lnTo>
                    <a:pt x="349134" y="602673"/>
                  </a:lnTo>
                  <a:lnTo>
                    <a:pt x="349134" y="635923"/>
                  </a:lnTo>
                  <a:lnTo>
                    <a:pt x="428105" y="635923"/>
                  </a:lnTo>
                  <a:lnTo>
                    <a:pt x="428105" y="669174"/>
                  </a:lnTo>
                  <a:lnTo>
                    <a:pt x="453044" y="669174"/>
                  </a:lnTo>
                  <a:lnTo>
                    <a:pt x="453044" y="735676"/>
                  </a:lnTo>
                  <a:lnTo>
                    <a:pt x="486294" y="735676"/>
                  </a:lnTo>
                  <a:lnTo>
                    <a:pt x="486294" y="735676"/>
                  </a:lnTo>
                  <a:lnTo>
                    <a:pt x="486294" y="773083"/>
                  </a:lnTo>
                  <a:lnTo>
                    <a:pt x="561109" y="773083"/>
                  </a:lnTo>
                  <a:lnTo>
                    <a:pt x="561109" y="806334"/>
                  </a:lnTo>
                  <a:lnTo>
                    <a:pt x="594360" y="806334"/>
                  </a:lnTo>
                  <a:lnTo>
                    <a:pt x="594360" y="839585"/>
                  </a:lnTo>
                  <a:lnTo>
                    <a:pt x="627611" y="839585"/>
                  </a:lnTo>
                  <a:lnTo>
                    <a:pt x="627611" y="931025"/>
                  </a:lnTo>
                  <a:lnTo>
                    <a:pt x="773084" y="931025"/>
                  </a:lnTo>
                  <a:lnTo>
                    <a:pt x="773084" y="1009996"/>
                  </a:lnTo>
                  <a:lnTo>
                    <a:pt x="831273" y="1009996"/>
                  </a:lnTo>
                  <a:lnTo>
                    <a:pt x="831273" y="1034934"/>
                  </a:lnTo>
                  <a:lnTo>
                    <a:pt x="910244" y="1034934"/>
                  </a:lnTo>
                  <a:lnTo>
                    <a:pt x="910244" y="1068185"/>
                  </a:lnTo>
                  <a:lnTo>
                    <a:pt x="1126374" y="1068185"/>
                  </a:lnTo>
                  <a:lnTo>
                    <a:pt x="1126374" y="1109749"/>
                  </a:lnTo>
                  <a:lnTo>
                    <a:pt x="1188720" y="1109749"/>
                  </a:lnTo>
                  <a:lnTo>
                    <a:pt x="1188720" y="1147156"/>
                  </a:lnTo>
                  <a:lnTo>
                    <a:pt x="1334193" y="1147156"/>
                  </a:lnTo>
                  <a:lnTo>
                    <a:pt x="1334193" y="1184563"/>
                  </a:lnTo>
                  <a:lnTo>
                    <a:pt x="1433945" y="1184563"/>
                  </a:lnTo>
                  <a:lnTo>
                    <a:pt x="1433945" y="1226127"/>
                  </a:lnTo>
                  <a:lnTo>
                    <a:pt x="1724891" y="1226127"/>
                  </a:lnTo>
                  <a:lnTo>
                    <a:pt x="1724891" y="1255222"/>
                  </a:lnTo>
                  <a:lnTo>
                    <a:pt x="1799705" y="1255222"/>
                  </a:lnTo>
                  <a:lnTo>
                    <a:pt x="1799705" y="1288473"/>
                  </a:lnTo>
                  <a:lnTo>
                    <a:pt x="1845425" y="1288473"/>
                  </a:lnTo>
                  <a:lnTo>
                    <a:pt x="1845425" y="1325880"/>
                  </a:lnTo>
                  <a:lnTo>
                    <a:pt x="2078182" y="1325880"/>
                  </a:lnTo>
                  <a:lnTo>
                    <a:pt x="2078182" y="1367443"/>
                  </a:lnTo>
                  <a:lnTo>
                    <a:pt x="2256905" y="1367443"/>
                  </a:lnTo>
                  <a:lnTo>
                    <a:pt x="2256905" y="1409007"/>
                  </a:lnTo>
                  <a:lnTo>
                    <a:pt x="2668385" y="1409007"/>
                  </a:lnTo>
                  <a:lnTo>
                    <a:pt x="2668385" y="1442258"/>
                  </a:lnTo>
                  <a:lnTo>
                    <a:pt x="3532909" y="1442258"/>
                  </a:lnTo>
                  <a:lnTo>
                    <a:pt x="3532909" y="1542011"/>
                  </a:lnTo>
                  <a:lnTo>
                    <a:pt x="4858789" y="1542011"/>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122" name="Straight Connector 121">
            <a:extLst>
              <a:ext uri="{FF2B5EF4-FFF2-40B4-BE49-F238E27FC236}">
                <a16:creationId xmlns:a16="http://schemas.microsoft.com/office/drawing/2014/main" id="{1F5715C9-9DEF-4DC5-9DD5-39A1AB426053}"/>
              </a:ext>
            </a:extLst>
          </p:cNvPr>
          <p:cNvCxnSpPr/>
          <p:nvPr/>
        </p:nvCxnSpPr>
        <p:spPr bwMode="auto">
          <a:xfrm>
            <a:off x="6589579" y="4027750"/>
            <a:ext cx="0" cy="142214"/>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3E24E39-8DB2-4772-A827-B028DC2C235E}"/>
              </a:ext>
            </a:extLst>
          </p:cNvPr>
          <p:cNvCxnSpPr/>
          <p:nvPr/>
        </p:nvCxnSpPr>
        <p:spPr bwMode="auto">
          <a:xfrm>
            <a:off x="6700414" y="4128616"/>
            <a:ext cx="0" cy="142214"/>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879247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RTOG 1010: DFS Multivariate Analysis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Safran. ASCO 2020. Abstr 4500.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9" name="Group 3">
            <a:extLst>
              <a:ext uri="{FF2B5EF4-FFF2-40B4-BE49-F238E27FC236}">
                <a16:creationId xmlns:a16="http://schemas.microsoft.com/office/drawing/2014/main" id="{9FB59544-BEFF-044D-96F1-81B2399F82B4}"/>
              </a:ext>
            </a:extLst>
          </p:cNvPr>
          <p:cNvGraphicFramePr>
            <a:graphicFrameLocks/>
          </p:cNvGraphicFramePr>
          <p:nvPr>
            <p:extLst>
              <p:ext uri="{D42A27DB-BD31-4B8C-83A1-F6EECF244321}">
                <p14:modId xmlns:p14="http://schemas.microsoft.com/office/powerpoint/2010/main" val="1235706358"/>
              </p:ext>
            </p:extLst>
          </p:nvPr>
        </p:nvGraphicFramePr>
        <p:xfrm>
          <a:off x="685800" y="1600200"/>
          <a:ext cx="10796402" cy="2742616"/>
        </p:xfrm>
        <a:graphic>
          <a:graphicData uri="http://schemas.openxmlformats.org/drawingml/2006/table">
            <a:tbl>
              <a:tblPr/>
              <a:tblGrid>
                <a:gridCol w="2074653">
                  <a:extLst>
                    <a:ext uri="{9D8B030D-6E8A-4147-A177-3AD203B41FA5}">
                      <a16:colId xmlns:a16="http://schemas.microsoft.com/office/drawing/2014/main" val="20000"/>
                    </a:ext>
                  </a:extLst>
                </a:gridCol>
                <a:gridCol w="3984435">
                  <a:extLst>
                    <a:ext uri="{9D8B030D-6E8A-4147-A177-3AD203B41FA5}">
                      <a16:colId xmlns:a16="http://schemas.microsoft.com/office/drawing/2014/main" val="272527828"/>
                    </a:ext>
                  </a:extLst>
                </a:gridCol>
                <a:gridCol w="2016938">
                  <a:extLst>
                    <a:ext uri="{9D8B030D-6E8A-4147-A177-3AD203B41FA5}">
                      <a16:colId xmlns:a16="http://schemas.microsoft.com/office/drawing/2014/main" val="20001"/>
                    </a:ext>
                  </a:extLst>
                </a:gridCol>
                <a:gridCol w="1360188">
                  <a:extLst>
                    <a:ext uri="{9D8B030D-6E8A-4147-A177-3AD203B41FA5}">
                      <a16:colId xmlns:a16="http://schemas.microsoft.com/office/drawing/2014/main" val="225760521"/>
                    </a:ext>
                  </a:extLst>
                </a:gridCol>
                <a:gridCol w="1360188">
                  <a:extLst>
                    <a:ext uri="{9D8B030D-6E8A-4147-A177-3AD203B41FA5}">
                      <a16:colId xmlns:a16="http://schemas.microsoft.com/office/drawing/2014/main" val="1948829948"/>
                    </a:ext>
                  </a:extLst>
                </a:gridCol>
              </a:tblGrid>
              <a:tr h="258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Variable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Comparison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456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Trastuzumab + chemoRT vs chemoRT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0.76-1.51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8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 65 yrs vs &lt; 65 yrs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1.34-2.70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8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 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T3 vs T1/T2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1.21-3.06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7065548"/>
                  </a:ext>
                </a:extLst>
              </a:tr>
              <a:tr h="258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Adenopathy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Yes—celiac absent vs 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0.73-1.53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1300008"/>
                  </a:ext>
                </a:extLst>
              </a:tr>
              <a:tr h="456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Yes—celiac present ≤ 2 cm vs 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0.61-1.93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96833107"/>
                  </a:ext>
                </a:extLst>
              </a:tr>
            </a:tbl>
          </a:graphicData>
        </a:graphic>
      </p:graphicFrame>
    </p:spTree>
    <p:extLst>
      <p:ext uri="{BB962C8B-B14F-4D97-AF65-F5344CB8AC3E}">
        <p14:creationId xmlns:p14="http://schemas.microsoft.com/office/powerpoint/2010/main" val="3823413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D3C363-75A2-46D1-8EBF-C2839156952D}"/>
              </a:ext>
            </a:extLst>
          </p:cNvPr>
          <p:cNvSpPr>
            <a:spLocks noGrp="1"/>
          </p:cNvSpPr>
          <p:nvPr>
            <p:ph type="title"/>
          </p:nvPr>
        </p:nvSpPr>
        <p:spPr/>
        <p:txBody>
          <a:bodyPr/>
          <a:lstStyle/>
          <a:p>
            <a:r>
              <a:rPr lang="en-US" dirty="0"/>
              <a:t>Trastuzumab </a:t>
            </a:r>
            <a:r>
              <a:rPr lang="en-US" dirty="0" err="1"/>
              <a:t>Deruxtecan</a:t>
            </a:r>
            <a:r>
              <a:rPr lang="en-US" dirty="0"/>
              <a:t> for Advanced </a:t>
            </a:r>
            <a:br>
              <a:rPr lang="en-US" dirty="0"/>
            </a:br>
            <a:r>
              <a:rPr lang="en-US" dirty="0"/>
              <a:t>HER2-Expressing Metastatic GI Cancers</a:t>
            </a:r>
          </a:p>
        </p:txBody>
      </p:sp>
    </p:spTree>
    <p:extLst>
      <p:ext uri="{BB962C8B-B14F-4D97-AF65-F5344CB8AC3E}">
        <p14:creationId xmlns:p14="http://schemas.microsoft.com/office/powerpoint/2010/main" val="254238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176674BB-E37D-403C-89E5-3DA421712E87}"/>
              </a:ext>
            </a:extLst>
          </p:cNvPr>
          <p:cNvSpPr/>
          <p:nvPr/>
        </p:nvSpPr>
        <p:spPr bwMode="auto">
          <a:xfrm>
            <a:off x="6140333" y="4373309"/>
            <a:ext cx="1703199" cy="1637927"/>
          </a:xfrm>
          <a:prstGeom prst="rect">
            <a:avLst/>
          </a:prstGeom>
          <a:solidFill>
            <a:schemeClr val="tx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Title 4">
            <a:extLst>
              <a:ext uri="{FF2B5EF4-FFF2-40B4-BE49-F238E27FC236}">
                <a16:creationId xmlns:a16="http://schemas.microsoft.com/office/drawing/2014/main" id="{07A743E7-5123-40F7-9322-A0D1B8BF040E}"/>
              </a:ext>
            </a:extLst>
          </p:cNvPr>
          <p:cNvSpPr>
            <a:spLocks noGrp="1"/>
          </p:cNvSpPr>
          <p:nvPr>
            <p:ph type="title"/>
          </p:nvPr>
        </p:nvSpPr>
        <p:spPr>
          <a:xfrm>
            <a:off x="609759" y="238127"/>
            <a:ext cx="11267916" cy="1103313"/>
          </a:xfrm>
        </p:spPr>
        <p:txBody>
          <a:bodyPr/>
          <a:lstStyle/>
          <a:p>
            <a:r>
              <a:rPr lang="en-US" dirty="0"/>
              <a:t>HER2-Targeted ADC: Trastuzumab Deruxtecan (DS-8201)</a:t>
            </a:r>
          </a:p>
        </p:txBody>
      </p:sp>
      <p:sp>
        <p:nvSpPr>
          <p:cNvPr id="2" name="Content Placeholder 1">
            <a:extLst>
              <a:ext uri="{FF2B5EF4-FFF2-40B4-BE49-F238E27FC236}">
                <a16:creationId xmlns:a16="http://schemas.microsoft.com/office/drawing/2014/main" id="{AB5F99E9-1B13-4E8A-956E-72ADE492FEE1}"/>
              </a:ext>
            </a:extLst>
          </p:cNvPr>
          <p:cNvSpPr>
            <a:spLocks noGrp="1"/>
          </p:cNvSpPr>
          <p:nvPr>
            <p:ph idx="1"/>
          </p:nvPr>
        </p:nvSpPr>
        <p:spPr>
          <a:xfrm>
            <a:off x="8332329" y="1600200"/>
            <a:ext cx="3471051" cy="4650685"/>
          </a:xfrm>
        </p:spPr>
        <p:txBody>
          <a:bodyPr/>
          <a:lstStyle/>
          <a:p>
            <a:r>
              <a:rPr lang="en-US" sz="2400" dirty="0"/>
              <a:t>High drug:antibody ratio: ~ 8</a:t>
            </a:r>
          </a:p>
          <a:p>
            <a:r>
              <a:rPr lang="en-US" sz="2400" dirty="0"/>
              <a:t>Stable linker-payload</a:t>
            </a:r>
          </a:p>
          <a:p>
            <a:r>
              <a:rPr lang="en-US" sz="2400" dirty="0"/>
              <a:t>Tumor-selectable cleavable linker</a:t>
            </a:r>
          </a:p>
          <a:p>
            <a:r>
              <a:rPr lang="en-US" sz="2400" dirty="0"/>
              <a:t>High potency, membrane-permeable payload with short systemic half-life</a:t>
            </a:r>
          </a:p>
          <a:p>
            <a:r>
              <a:rPr lang="en-US" sz="2400" dirty="0"/>
              <a:t>Bystander killing effect</a:t>
            </a:r>
          </a:p>
          <a:p>
            <a:endParaRPr lang="en-US" sz="2400" dirty="0"/>
          </a:p>
        </p:txBody>
      </p:sp>
      <p:grpSp>
        <p:nvGrpSpPr>
          <p:cNvPr id="32" name="Group 7">
            <a:extLst>
              <a:ext uri="{FF2B5EF4-FFF2-40B4-BE49-F238E27FC236}">
                <a16:creationId xmlns:a16="http://schemas.microsoft.com/office/drawing/2014/main" id="{29BDBFA5-B7DE-436C-B0C7-5065469A27BF}"/>
              </a:ext>
            </a:extLst>
          </p:cNvPr>
          <p:cNvGrpSpPr>
            <a:grpSpLocks/>
          </p:cNvGrpSpPr>
          <p:nvPr/>
        </p:nvGrpSpPr>
        <p:grpSpPr bwMode="auto">
          <a:xfrm>
            <a:off x="9390063" y="6216650"/>
            <a:ext cx="2487612" cy="447675"/>
            <a:chOff x="9527309" y="3551529"/>
            <a:chExt cx="2488502" cy="448324"/>
          </a:xfrm>
        </p:grpSpPr>
        <p:pic>
          <p:nvPicPr>
            <p:cNvPr id="36" name="Picture 9">
              <a:extLst>
                <a:ext uri="{FF2B5EF4-FFF2-40B4-BE49-F238E27FC236}">
                  <a16:creationId xmlns:a16="http://schemas.microsoft.com/office/drawing/2014/main" id="{475B28B1-B8AB-4FAC-A2E0-1AED2B4504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7" name="Rectangle 8">
              <a:extLst>
                <a:ext uri="{FF2B5EF4-FFF2-40B4-BE49-F238E27FC236}">
                  <a16:creationId xmlns:a16="http://schemas.microsoft.com/office/drawing/2014/main" id="{7365161F-11A6-43DF-A9D9-7BAD33580C79}"/>
                </a:ext>
              </a:extLst>
            </p:cNvPr>
            <p:cNvSpPr>
              <a:spLocks noChangeArrowheads="1"/>
            </p:cNvSpPr>
            <p:nvPr/>
          </p:nvSpPr>
          <p:spPr bwMode="auto">
            <a:xfrm>
              <a:off x="9527309" y="3691432"/>
              <a:ext cx="2488502" cy="30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
        <p:nvSpPr>
          <p:cNvPr id="38" name="Text Box 11">
            <a:extLst>
              <a:ext uri="{FF2B5EF4-FFF2-40B4-BE49-F238E27FC236}">
                <a16:creationId xmlns:a16="http://schemas.microsoft.com/office/drawing/2014/main" id="{815E605B-F2F7-4F39-BECB-CBD4AA1D7FD8}"/>
              </a:ext>
            </a:extLst>
          </p:cNvPr>
          <p:cNvSpPr txBox="1">
            <a:spLocks noChangeArrowheads="1"/>
          </p:cNvSpPr>
          <p:nvPr/>
        </p:nvSpPr>
        <p:spPr bwMode="auto">
          <a:xfrm>
            <a:off x="41249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Nakada. Chem Pharm Bull (Tokyo). 2019;67:173. Trail. Pharmacol Ther. 2018;181:126. Ogitani. Cancer Sci. 2016;107:1039.</a:t>
            </a:r>
          </a:p>
        </p:txBody>
      </p:sp>
      <p:sp>
        <p:nvSpPr>
          <p:cNvPr id="39" name="Rectangle 38">
            <a:extLst>
              <a:ext uri="{FF2B5EF4-FFF2-40B4-BE49-F238E27FC236}">
                <a16:creationId xmlns:a16="http://schemas.microsoft.com/office/drawing/2014/main" id="{DF20CF03-97A1-487B-ACAC-2E47E119C197}"/>
              </a:ext>
            </a:extLst>
          </p:cNvPr>
          <p:cNvSpPr/>
          <p:nvPr/>
        </p:nvSpPr>
        <p:spPr>
          <a:xfrm>
            <a:off x="353824" y="1520925"/>
            <a:ext cx="3394987" cy="92333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Humanized HER2 IgG1 mAb with same AA sequence as trastuzumab</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F34CC985-5744-4033-A5D9-1F96AD415C04}"/>
              </a:ext>
            </a:extLst>
          </p:cNvPr>
          <p:cNvSpPr/>
          <p:nvPr/>
        </p:nvSpPr>
        <p:spPr>
          <a:xfrm>
            <a:off x="3790167" y="2648494"/>
            <a:ext cx="3711272" cy="369332"/>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Tetrapeptide-based cleavable linker</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04D3A2E9-2BEB-4A3A-984F-FDC1400A81C6}"/>
              </a:ext>
            </a:extLst>
          </p:cNvPr>
          <p:cNvSpPr/>
          <p:nvPr/>
        </p:nvSpPr>
        <p:spPr>
          <a:xfrm>
            <a:off x="2863680" y="4641100"/>
            <a:ext cx="158729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Cysteine residue</a:t>
            </a: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795409A6-E95D-454B-978D-CF06F0372068}"/>
              </a:ext>
            </a:extLst>
          </p:cNvPr>
          <p:cNvSpPr/>
          <p:nvPr/>
        </p:nvSpPr>
        <p:spPr>
          <a:xfrm>
            <a:off x="2863680" y="4950650"/>
            <a:ext cx="113364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Drug/linker</a:t>
            </a: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5B8BB1E1-E777-4443-952A-E8511ED09A66}"/>
              </a:ext>
            </a:extLst>
          </p:cNvPr>
          <p:cNvSpPr/>
          <p:nvPr/>
        </p:nvSpPr>
        <p:spPr>
          <a:xfrm>
            <a:off x="2083650" y="5696001"/>
            <a:ext cx="4044698" cy="563231"/>
          </a:xfrm>
          <a:prstGeom prst="rect">
            <a:avLst/>
          </a:prstGeom>
        </p:spPr>
        <p:txBody>
          <a:bodyPr wrap="none">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Topoisomerase I inhibitor (DXd) payload</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(exatecan derivative)</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45" name="Group 44">
            <a:extLst>
              <a:ext uri="{FF2B5EF4-FFF2-40B4-BE49-F238E27FC236}">
                <a16:creationId xmlns:a16="http://schemas.microsoft.com/office/drawing/2014/main" id="{D38D406D-8920-43D6-906F-0FC455F695F7}"/>
              </a:ext>
            </a:extLst>
          </p:cNvPr>
          <p:cNvGrpSpPr/>
          <p:nvPr/>
        </p:nvGrpSpPr>
        <p:grpSpPr>
          <a:xfrm>
            <a:off x="6762725" y="4080284"/>
            <a:ext cx="458415" cy="458415"/>
            <a:chOff x="7043490" y="3582626"/>
            <a:chExt cx="684271" cy="684271"/>
          </a:xfrm>
        </p:grpSpPr>
        <p:sp>
          <p:nvSpPr>
            <p:cNvPr id="46" name="Oval 45">
              <a:extLst>
                <a:ext uri="{FF2B5EF4-FFF2-40B4-BE49-F238E27FC236}">
                  <a16:creationId xmlns:a16="http://schemas.microsoft.com/office/drawing/2014/main" id="{88222EB1-E3DE-4BDC-9CA6-EE4C090762A0}"/>
                </a:ext>
              </a:extLst>
            </p:cNvPr>
            <p:cNvSpPr/>
            <p:nvPr/>
          </p:nvSpPr>
          <p:spPr bwMode="auto">
            <a:xfrm>
              <a:off x="7043490" y="3582626"/>
              <a:ext cx="684271" cy="684271"/>
            </a:xfrm>
            <a:prstGeom prst="ellipse">
              <a:avLst/>
            </a:prstGeom>
            <a:solidFill>
              <a:schemeClr val="tx1"/>
            </a:solid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7" name="Group 46">
              <a:extLst>
                <a:ext uri="{FF2B5EF4-FFF2-40B4-BE49-F238E27FC236}">
                  <a16:creationId xmlns:a16="http://schemas.microsoft.com/office/drawing/2014/main" id="{7C9A3FA8-EA99-4FAD-94B0-F118D8DDA1BC}"/>
                </a:ext>
              </a:extLst>
            </p:cNvPr>
            <p:cNvGrpSpPr/>
            <p:nvPr/>
          </p:nvGrpSpPr>
          <p:grpSpPr>
            <a:xfrm>
              <a:off x="7160438" y="3727072"/>
              <a:ext cx="450375" cy="446179"/>
              <a:chOff x="8348866" y="3710732"/>
              <a:chExt cx="450375" cy="446179"/>
            </a:xfrm>
          </p:grpSpPr>
          <p:sp>
            <p:nvSpPr>
              <p:cNvPr id="48" name="Chevron 225">
                <a:extLst>
                  <a:ext uri="{FF2B5EF4-FFF2-40B4-BE49-F238E27FC236}">
                    <a16:creationId xmlns:a16="http://schemas.microsoft.com/office/drawing/2014/main" id="{0E4C47B6-5432-4E67-8297-EA454DBCD3A1}"/>
                  </a:ext>
                </a:extLst>
              </p:cNvPr>
              <p:cNvSpPr/>
              <p:nvPr/>
            </p:nvSpPr>
            <p:spPr bwMode="auto">
              <a:xfrm rot="5400000">
                <a:off x="8464204" y="3649471"/>
                <a:ext cx="219698" cy="342220"/>
              </a:xfrm>
              <a:prstGeom prst="chevron">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Chevron 226">
                <a:extLst>
                  <a:ext uri="{FF2B5EF4-FFF2-40B4-BE49-F238E27FC236}">
                    <a16:creationId xmlns:a16="http://schemas.microsoft.com/office/drawing/2014/main" id="{0D4BD06C-D59A-493F-A24C-44FB7296544A}"/>
                  </a:ext>
                </a:extLst>
              </p:cNvPr>
              <p:cNvSpPr/>
              <p:nvPr/>
            </p:nvSpPr>
            <p:spPr bwMode="auto">
              <a:xfrm rot="5400000">
                <a:off x="8427902" y="3785572"/>
                <a:ext cx="292303" cy="450375"/>
              </a:xfrm>
              <a:prstGeom prst="chevron">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57" name="Hexagon 56">
            <a:extLst>
              <a:ext uri="{FF2B5EF4-FFF2-40B4-BE49-F238E27FC236}">
                <a16:creationId xmlns:a16="http://schemas.microsoft.com/office/drawing/2014/main" id="{9FE40294-F1AB-4086-B2DF-81911BFA1F83}"/>
              </a:ext>
            </a:extLst>
          </p:cNvPr>
          <p:cNvSpPr/>
          <p:nvPr/>
        </p:nvSpPr>
        <p:spPr bwMode="auto">
          <a:xfrm rot="8987312">
            <a:off x="6543999" y="4903793"/>
            <a:ext cx="302680" cy="258595"/>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8" name="Group 57">
            <a:extLst>
              <a:ext uri="{FF2B5EF4-FFF2-40B4-BE49-F238E27FC236}">
                <a16:creationId xmlns:a16="http://schemas.microsoft.com/office/drawing/2014/main" id="{E2FC3E11-A028-4D1F-B52D-38C162F7B4BB}"/>
              </a:ext>
            </a:extLst>
          </p:cNvPr>
          <p:cNvGrpSpPr/>
          <p:nvPr/>
        </p:nvGrpSpPr>
        <p:grpSpPr>
          <a:xfrm rot="18297713" flipV="1">
            <a:off x="6838935" y="4898883"/>
            <a:ext cx="92075" cy="66624"/>
            <a:chOff x="250471" y="5019519"/>
            <a:chExt cx="92075" cy="66624"/>
          </a:xfrm>
        </p:grpSpPr>
        <p:sp>
          <p:nvSpPr>
            <p:cNvPr id="104" name="Freeform 262">
              <a:extLst>
                <a:ext uri="{FF2B5EF4-FFF2-40B4-BE49-F238E27FC236}">
                  <a16:creationId xmlns:a16="http://schemas.microsoft.com/office/drawing/2014/main" id="{EE580279-5417-4403-AD68-3A66D9D55C84}"/>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Freeform 263">
              <a:extLst>
                <a:ext uri="{FF2B5EF4-FFF2-40B4-BE49-F238E27FC236}">
                  <a16:creationId xmlns:a16="http://schemas.microsoft.com/office/drawing/2014/main" id="{67499E68-F9FF-4909-B317-882C0D7EAAE2}"/>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 name="Freeform 264">
              <a:extLst>
                <a:ext uri="{FF2B5EF4-FFF2-40B4-BE49-F238E27FC236}">
                  <a16:creationId xmlns:a16="http://schemas.microsoft.com/office/drawing/2014/main" id="{0F82784E-0C5C-4B0A-8627-EB1CCEC98090}"/>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Freeform 265">
              <a:extLst>
                <a:ext uri="{FF2B5EF4-FFF2-40B4-BE49-F238E27FC236}">
                  <a16:creationId xmlns:a16="http://schemas.microsoft.com/office/drawing/2014/main" id="{87D6D975-AA6E-4E5D-8ACC-3F7C8F72BACC}"/>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Freeform 266">
              <a:extLst>
                <a:ext uri="{FF2B5EF4-FFF2-40B4-BE49-F238E27FC236}">
                  <a16:creationId xmlns:a16="http://schemas.microsoft.com/office/drawing/2014/main" id="{9B0E969F-8578-4987-AA9B-2AC4445585DA}"/>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Freeform 267">
              <a:extLst>
                <a:ext uri="{FF2B5EF4-FFF2-40B4-BE49-F238E27FC236}">
                  <a16:creationId xmlns:a16="http://schemas.microsoft.com/office/drawing/2014/main" id="{B878B6B1-37A5-42E0-992D-1DDB8964AA9B}"/>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9" name="Group 58">
            <a:extLst>
              <a:ext uri="{FF2B5EF4-FFF2-40B4-BE49-F238E27FC236}">
                <a16:creationId xmlns:a16="http://schemas.microsoft.com/office/drawing/2014/main" id="{FAB3D793-DC37-4743-B916-B6FDB59947B9}"/>
              </a:ext>
            </a:extLst>
          </p:cNvPr>
          <p:cNvGrpSpPr/>
          <p:nvPr/>
        </p:nvGrpSpPr>
        <p:grpSpPr>
          <a:xfrm rot="8357068" flipV="1">
            <a:off x="7290037" y="5683248"/>
            <a:ext cx="92075" cy="66624"/>
            <a:chOff x="250471" y="5019519"/>
            <a:chExt cx="92075" cy="66624"/>
          </a:xfrm>
        </p:grpSpPr>
        <p:sp>
          <p:nvSpPr>
            <p:cNvPr id="98" name="Freeform 269">
              <a:extLst>
                <a:ext uri="{FF2B5EF4-FFF2-40B4-BE49-F238E27FC236}">
                  <a16:creationId xmlns:a16="http://schemas.microsoft.com/office/drawing/2014/main" id="{E14E3C37-8F70-4457-9D4D-35AD3CB93806}"/>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Freeform 270">
              <a:extLst>
                <a:ext uri="{FF2B5EF4-FFF2-40B4-BE49-F238E27FC236}">
                  <a16:creationId xmlns:a16="http://schemas.microsoft.com/office/drawing/2014/main" id="{3C67EB42-83E4-443D-B594-378FDF482990}"/>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Freeform 271">
              <a:extLst>
                <a:ext uri="{FF2B5EF4-FFF2-40B4-BE49-F238E27FC236}">
                  <a16:creationId xmlns:a16="http://schemas.microsoft.com/office/drawing/2014/main" id="{925BDD8E-701E-4FC9-B8DA-6E913B6F4D6B}"/>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Freeform 272">
              <a:extLst>
                <a:ext uri="{FF2B5EF4-FFF2-40B4-BE49-F238E27FC236}">
                  <a16:creationId xmlns:a16="http://schemas.microsoft.com/office/drawing/2014/main" id="{4727030E-04DA-423C-951C-CB921FF769CF}"/>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Freeform 273">
              <a:extLst>
                <a:ext uri="{FF2B5EF4-FFF2-40B4-BE49-F238E27FC236}">
                  <a16:creationId xmlns:a16="http://schemas.microsoft.com/office/drawing/2014/main" id="{86673011-886C-4034-8F72-38E03583E040}"/>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Freeform 274">
              <a:extLst>
                <a:ext uri="{FF2B5EF4-FFF2-40B4-BE49-F238E27FC236}">
                  <a16:creationId xmlns:a16="http://schemas.microsoft.com/office/drawing/2014/main" id="{B84F819A-A780-4DD9-8469-4D2506AABF91}"/>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0" name="Group 59">
            <a:extLst>
              <a:ext uri="{FF2B5EF4-FFF2-40B4-BE49-F238E27FC236}">
                <a16:creationId xmlns:a16="http://schemas.microsoft.com/office/drawing/2014/main" id="{93BD7755-4453-43C8-9BD5-C55D5ACF2D82}"/>
              </a:ext>
            </a:extLst>
          </p:cNvPr>
          <p:cNvGrpSpPr/>
          <p:nvPr/>
        </p:nvGrpSpPr>
        <p:grpSpPr>
          <a:xfrm rot="626279">
            <a:off x="6957443" y="4646193"/>
            <a:ext cx="106691" cy="100149"/>
            <a:chOff x="3452933" y="2144335"/>
            <a:chExt cx="74449" cy="65326"/>
          </a:xfrm>
        </p:grpSpPr>
        <p:sp>
          <p:nvSpPr>
            <p:cNvPr id="96" name="Freeform 276">
              <a:extLst>
                <a:ext uri="{FF2B5EF4-FFF2-40B4-BE49-F238E27FC236}">
                  <a16:creationId xmlns:a16="http://schemas.microsoft.com/office/drawing/2014/main" id="{69DC370B-139D-4C68-8220-1F93F9AE36EE}"/>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 name="Freeform 277">
              <a:extLst>
                <a:ext uri="{FF2B5EF4-FFF2-40B4-BE49-F238E27FC236}">
                  <a16:creationId xmlns:a16="http://schemas.microsoft.com/office/drawing/2014/main" id="{17BE3725-7CB5-4292-ADAC-53318ABCFB7D}"/>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1" name="Group 60">
            <a:extLst>
              <a:ext uri="{FF2B5EF4-FFF2-40B4-BE49-F238E27FC236}">
                <a16:creationId xmlns:a16="http://schemas.microsoft.com/office/drawing/2014/main" id="{E2C1E632-D330-42B5-8688-FF94B359FCC4}"/>
              </a:ext>
            </a:extLst>
          </p:cNvPr>
          <p:cNvGrpSpPr/>
          <p:nvPr/>
        </p:nvGrpSpPr>
        <p:grpSpPr>
          <a:xfrm rot="21047580">
            <a:off x="7366232" y="5201845"/>
            <a:ext cx="106691" cy="100149"/>
            <a:chOff x="3452933" y="2144335"/>
            <a:chExt cx="74449" cy="65326"/>
          </a:xfrm>
        </p:grpSpPr>
        <p:sp>
          <p:nvSpPr>
            <p:cNvPr id="94" name="Freeform 279">
              <a:extLst>
                <a:ext uri="{FF2B5EF4-FFF2-40B4-BE49-F238E27FC236}">
                  <a16:creationId xmlns:a16="http://schemas.microsoft.com/office/drawing/2014/main" id="{50B11DB1-8695-4A89-A577-361132F7486A}"/>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 name="Freeform 280">
              <a:extLst>
                <a:ext uri="{FF2B5EF4-FFF2-40B4-BE49-F238E27FC236}">
                  <a16:creationId xmlns:a16="http://schemas.microsoft.com/office/drawing/2014/main" id="{13E36302-7A5D-4E27-915A-DD483A7C20C3}"/>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2" name="Group 61">
            <a:extLst>
              <a:ext uri="{FF2B5EF4-FFF2-40B4-BE49-F238E27FC236}">
                <a16:creationId xmlns:a16="http://schemas.microsoft.com/office/drawing/2014/main" id="{2FB4C81B-9FC2-49B9-BA61-D59CB0F23AA9}"/>
              </a:ext>
            </a:extLst>
          </p:cNvPr>
          <p:cNvGrpSpPr/>
          <p:nvPr/>
        </p:nvGrpSpPr>
        <p:grpSpPr>
          <a:xfrm rot="17172966">
            <a:off x="7536502" y="5689018"/>
            <a:ext cx="106691" cy="100149"/>
            <a:chOff x="3452933" y="2144335"/>
            <a:chExt cx="74449" cy="65326"/>
          </a:xfrm>
        </p:grpSpPr>
        <p:sp>
          <p:nvSpPr>
            <p:cNvPr id="92" name="Freeform 282">
              <a:extLst>
                <a:ext uri="{FF2B5EF4-FFF2-40B4-BE49-F238E27FC236}">
                  <a16:creationId xmlns:a16="http://schemas.microsoft.com/office/drawing/2014/main" id="{FCEB9DF7-7E04-4829-BEDC-7B5AC512B2E3}"/>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 name="Freeform 283">
              <a:extLst>
                <a:ext uri="{FF2B5EF4-FFF2-40B4-BE49-F238E27FC236}">
                  <a16:creationId xmlns:a16="http://schemas.microsoft.com/office/drawing/2014/main" id="{B0F1F6E8-C76D-4F9F-BE8A-A5FDBCD1F995}"/>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63" name="Rectangle 62">
            <a:extLst>
              <a:ext uri="{FF2B5EF4-FFF2-40B4-BE49-F238E27FC236}">
                <a16:creationId xmlns:a16="http://schemas.microsoft.com/office/drawing/2014/main" id="{94ADB60D-641D-4CBA-AA05-AA445D8FB8FD}"/>
              </a:ext>
            </a:extLst>
          </p:cNvPr>
          <p:cNvSpPr/>
          <p:nvPr/>
        </p:nvSpPr>
        <p:spPr>
          <a:xfrm>
            <a:off x="6558620" y="4639732"/>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a:t>
            </a:r>
          </a:p>
        </p:txBody>
      </p:sp>
      <p:sp>
        <p:nvSpPr>
          <p:cNvPr id="64" name="Rectangle 63">
            <a:extLst>
              <a:ext uri="{FF2B5EF4-FFF2-40B4-BE49-F238E27FC236}">
                <a16:creationId xmlns:a16="http://schemas.microsoft.com/office/drawing/2014/main" id="{242346DE-6799-49C3-87E0-45A1BC1E4FDD}"/>
              </a:ext>
            </a:extLst>
          </p:cNvPr>
          <p:cNvSpPr/>
          <p:nvPr/>
        </p:nvSpPr>
        <p:spPr>
          <a:xfrm>
            <a:off x="7067407" y="455942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5" name="Rectangle 64">
            <a:extLst>
              <a:ext uri="{FF2B5EF4-FFF2-40B4-BE49-F238E27FC236}">
                <a16:creationId xmlns:a16="http://schemas.microsoft.com/office/drawing/2014/main" id="{BA8EE85D-BAF0-4FDF-BADC-595C4788704C}"/>
              </a:ext>
            </a:extLst>
          </p:cNvPr>
          <p:cNvSpPr/>
          <p:nvPr/>
        </p:nvSpPr>
        <p:spPr>
          <a:xfrm>
            <a:off x="6245283" y="5335324"/>
            <a:ext cx="5931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
            </a:r>
          </a:p>
        </p:txBody>
      </p:sp>
      <p:sp>
        <p:nvSpPr>
          <p:cNvPr id="66" name="Rectangle 65">
            <a:extLst>
              <a:ext uri="{FF2B5EF4-FFF2-40B4-BE49-F238E27FC236}">
                <a16:creationId xmlns:a16="http://schemas.microsoft.com/office/drawing/2014/main" id="{5201B476-77B4-4D51-A076-FAFE09F07310}"/>
              </a:ext>
            </a:extLst>
          </p:cNvPr>
          <p:cNvSpPr/>
          <p:nvPr/>
        </p:nvSpPr>
        <p:spPr>
          <a:xfrm>
            <a:off x="6933692" y="4788179"/>
            <a:ext cx="16511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a:t>
            </a:r>
          </a:p>
        </p:txBody>
      </p:sp>
      <p:sp>
        <p:nvSpPr>
          <p:cNvPr id="67" name="Rectangle 66">
            <a:extLst>
              <a:ext uri="{FF2B5EF4-FFF2-40B4-BE49-F238E27FC236}">
                <a16:creationId xmlns:a16="http://schemas.microsoft.com/office/drawing/2014/main" id="{AC03552C-972E-4F84-9E0C-3615ADB11DDB}"/>
              </a:ext>
            </a:extLst>
          </p:cNvPr>
          <p:cNvSpPr/>
          <p:nvPr/>
        </p:nvSpPr>
        <p:spPr>
          <a:xfrm>
            <a:off x="7446861" y="5064506"/>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8" name="Rectangle 67">
            <a:extLst>
              <a:ext uri="{FF2B5EF4-FFF2-40B4-BE49-F238E27FC236}">
                <a16:creationId xmlns:a16="http://schemas.microsoft.com/office/drawing/2014/main" id="{D9BD769F-0D8C-45B7-BE31-49DF3F406514}"/>
              </a:ext>
            </a:extLst>
          </p:cNvPr>
          <p:cNvSpPr/>
          <p:nvPr/>
        </p:nvSpPr>
        <p:spPr>
          <a:xfrm>
            <a:off x="7613932" y="548921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9" name="Rectangle 68">
            <a:extLst>
              <a:ext uri="{FF2B5EF4-FFF2-40B4-BE49-F238E27FC236}">
                <a16:creationId xmlns:a16="http://schemas.microsoft.com/office/drawing/2014/main" id="{79ECA9B7-2EAB-4746-BE3C-AD390457BCFA}"/>
              </a:ext>
            </a:extLst>
          </p:cNvPr>
          <p:cNvSpPr/>
          <p:nvPr/>
        </p:nvSpPr>
        <p:spPr>
          <a:xfrm>
            <a:off x="7598420" y="578602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70" name="Rectangle 69">
            <a:extLst>
              <a:ext uri="{FF2B5EF4-FFF2-40B4-BE49-F238E27FC236}">
                <a16:creationId xmlns:a16="http://schemas.microsoft.com/office/drawing/2014/main" id="{3E8377DA-2023-4D5B-99B4-E481F0789E89}"/>
              </a:ext>
            </a:extLst>
          </p:cNvPr>
          <p:cNvSpPr/>
          <p:nvPr/>
        </p:nvSpPr>
        <p:spPr>
          <a:xfrm>
            <a:off x="6794360" y="53202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71" name="Rectangle 70">
            <a:extLst>
              <a:ext uri="{FF2B5EF4-FFF2-40B4-BE49-F238E27FC236}">
                <a16:creationId xmlns:a16="http://schemas.microsoft.com/office/drawing/2014/main" id="{61948AB1-FA56-42C6-AEEF-31091C6E5D2B}"/>
              </a:ext>
            </a:extLst>
          </p:cNvPr>
          <p:cNvSpPr/>
          <p:nvPr/>
        </p:nvSpPr>
        <p:spPr>
          <a:xfrm>
            <a:off x="7172183" y="5174976"/>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72" name="Rectangle 71">
            <a:extLst>
              <a:ext uri="{FF2B5EF4-FFF2-40B4-BE49-F238E27FC236}">
                <a16:creationId xmlns:a16="http://schemas.microsoft.com/office/drawing/2014/main" id="{A4BD6585-0CC9-4878-A313-A3110358EBAA}"/>
              </a:ext>
            </a:extLst>
          </p:cNvPr>
          <p:cNvSpPr/>
          <p:nvPr/>
        </p:nvSpPr>
        <p:spPr>
          <a:xfrm>
            <a:off x="7377959" y="5761511"/>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OH</a:t>
            </a:r>
          </a:p>
        </p:txBody>
      </p:sp>
      <p:sp>
        <p:nvSpPr>
          <p:cNvPr id="73" name="Freeform 296">
            <a:extLst>
              <a:ext uri="{FF2B5EF4-FFF2-40B4-BE49-F238E27FC236}">
                <a16:creationId xmlns:a16="http://schemas.microsoft.com/office/drawing/2014/main" id="{B3C7F379-8442-4EAE-8544-2DF666D40FED}"/>
              </a:ext>
            </a:extLst>
          </p:cNvPr>
          <p:cNvSpPr/>
          <p:nvPr/>
        </p:nvSpPr>
        <p:spPr bwMode="auto">
          <a:xfrm rot="21190281">
            <a:off x="7167793" y="5668182"/>
            <a:ext cx="127000" cy="85725"/>
          </a:xfrm>
          <a:custGeom>
            <a:avLst/>
            <a:gdLst>
              <a:gd name="connsiteX0" fmla="*/ 127000 w 127000"/>
              <a:gd name="connsiteY0" fmla="*/ 85725 h 85725"/>
              <a:gd name="connsiteX1" fmla="*/ 0 w 127000"/>
              <a:gd name="connsiteY1" fmla="*/ 0 h 85725"/>
            </a:gdLst>
            <a:ahLst/>
            <a:cxnLst>
              <a:cxn ang="0">
                <a:pos x="connsiteX0" y="connsiteY0"/>
              </a:cxn>
              <a:cxn ang="0">
                <a:pos x="connsiteX1" y="connsiteY1"/>
              </a:cxn>
            </a:cxnLst>
            <a:rect l="l" t="t" r="r" b="b"/>
            <a:pathLst>
              <a:path w="127000" h="85725">
                <a:moveTo>
                  <a:pt x="127000" y="857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Freeform 297">
            <a:extLst>
              <a:ext uri="{FF2B5EF4-FFF2-40B4-BE49-F238E27FC236}">
                <a16:creationId xmlns:a16="http://schemas.microsoft.com/office/drawing/2014/main" id="{D310EFD8-B34C-4C3A-BB14-92A25BA9652E}"/>
              </a:ext>
            </a:extLst>
          </p:cNvPr>
          <p:cNvSpPr/>
          <p:nvPr/>
        </p:nvSpPr>
        <p:spPr bwMode="auto">
          <a:xfrm>
            <a:off x="6424623" y="5102497"/>
            <a:ext cx="273050" cy="314325"/>
          </a:xfrm>
          <a:custGeom>
            <a:avLst/>
            <a:gdLst>
              <a:gd name="connsiteX0" fmla="*/ 136525 w 273050"/>
              <a:gd name="connsiteY0" fmla="*/ 0 h 314325"/>
              <a:gd name="connsiteX1" fmla="*/ 3175 w 273050"/>
              <a:gd name="connsiteY1" fmla="*/ 79375 h 314325"/>
              <a:gd name="connsiteX2" fmla="*/ 0 w 273050"/>
              <a:gd name="connsiteY2" fmla="*/ 238125 h 314325"/>
              <a:gd name="connsiteX3" fmla="*/ 133350 w 273050"/>
              <a:gd name="connsiteY3" fmla="*/ 314325 h 314325"/>
              <a:gd name="connsiteX4" fmla="*/ 273050 w 273050"/>
              <a:gd name="connsiteY4" fmla="*/ 238125 h 314325"/>
              <a:gd name="connsiteX5" fmla="*/ 263525 w 273050"/>
              <a:gd name="connsiteY5" fmla="*/ 8255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050" h="314325">
                <a:moveTo>
                  <a:pt x="136525" y="0"/>
                </a:moveTo>
                <a:lnTo>
                  <a:pt x="3175" y="79375"/>
                </a:lnTo>
                <a:cubicBezTo>
                  <a:pt x="2117" y="132292"/>
                  <a:pt x="1058" y="185208"/>
                  <a:pt x="0" y="238125"/>
                </a:cubicBezTo>
                <a:lnTo>
                  <a:pt x="133350" y="314325"/>
                </a:lnTo>
                <a:lnTo>
                  <a:pt x="273050" y="238125"/>
                </a:lnTo>
                <a:lnTo>
                  <a:pt x="263525" y="825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 name="Freeform 298">
            <a:extLst>
              <a:ext uri="{FF2B5EF4-FFF2-40B4-BE49-F238E27FC236}">
                <a16:creationId xmlns:a16="http://schemas.microsoft.com/office/drawing/2014/main" id="{777BA768-73EE-4FEA-A784-4AC0134739E2}"/>
              </a:ext>
            </a:extLst>
          </p:cNvPr>
          <p:cNvSpPr/>
          <p:nvPr/>
        </p:nvSpPr>
        <p:spPr bwMode="auto">
          <a:xfrm>
            <a:off x="6846898" y="5102497"/>
            <a:ext cx="130175" cy="292100"/>
          </a:xfrm>
          <a:custGeom>
            <a:avLst/>
            <a:gdLst>
              <a:gd name="connsiteX0" fmla="*/ 0 w 130175"/>
              <a:gd name="connsiteY0" fmla="*/ 0 h 292100"/>
              <a:gd name="connsiteX1" fmla="*/ 130175 w 130175"/>
              <a:gd name="connsiteY1" fmla="*/ 76200 h 292100"/>
              <a:gd name="connsiteX2" fmla="*/ 130175 w 130175"/>
              <a:gd name="connsiteY2" fmla="*/ 234950 h 292100"/>
              <a:gd name="connsiteX3" fmla="*/ 47625 w 130175"/>
              <a:gd name="connsiteY3" fmla="*/ 292100 h 292100"/>
            </a:gdLst>
            <a:ahLst/>
            <a:cxnLst>
              <a:cxn ang="0">
                <a:pos x="connsiteX0" y="connsiteY0"/>
              </a:cxn>
              <a:cxn ang="0">
                <a:pos x="connsiteX1" y="connsiteY1"/>
              </a:cxn>
              <a:cxn ang="0">
                <a:pos x="connsiteX2" y="connsiteY2"/>
              </a:cxn>
              <a:cxn ang="0">
                <a:pos x="connsiteX3" y="connsiteY3"/>
              </a:cxn>
            </a:cxnLst>
            <a:rect l="l" t="t" r="r" b="b"/>
            <a:pathLst>
              <a:path w="130175" h="292100">
                <a:moveTo>
                  <a:pt x="0" y="0"/>
                </a:moveTo>
                <a:lnTo>
                  <a:pt x="130175" y="76200"/>
                </a:lnTo>
                <a:lnTo>
                  <a:pt x="130175" y="234950"/>
                </a:lnTo>
                <a:lnTo>
                  <a:pt x="47625" y="2921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Freeform 299">
            <a:extLst>
              <a:ext uri="{FF2B5EF4-FFF2-40B4-BE49-F238E27FC236}">
                <a16:creationId xmlns:a16="http://schemas.microsoft.com/office/drawing/2014/main" id="{25B688EA-168E-45BB-837B-B2211E9E68EC}"/>
              </a:ext>
            </a:extLst>
          </p:cNvPr>
          <p:cNvSpPr/>
          <p:nvPr/>
        </p:nvSpPr>
        <p:spPr bwMode="auto">
          <a:xfrm>
            <a:off x="6691323" y="5337447"/>
            <a:ext cx="79375" cy="47625"/>
          </a:xfrm>
          <a:custGeom>
            <a:avLst/>
            <a:gdLst>
              <a:gd name="connsiteX0" fmla="*/ 0 w 79375"/>
              <a:gd name="connsiteY0" fmla="*/ 0 h 47625"/>
              <a:gd name="connsiteX1" fmla="*/ 79375 w 79375"/>
              <a:gd name="connsiteY1" fmla="*/ 47625 h 47625"/>
            </a:gdLst>
            <a:ahLst/>
            <a:cxnLst>
              <a:cxn ang="0">
                <a:pos x="connsiteX0" y="connsiteY0"/>
              </a:cxn>
              <a:cxn ang="0">
                <a:pos x="connsiteX1" y="connsiteY1"/>
              </a:cxn>
            </a:cxnLst>
            <a:rect l="l" t="t" r="r" b="b"/>
            <a:pathLst>
              <a:path w="79375" h="47625">
                <a:moveTo>
                  <a:pt x="0" y="0"/>
                </a:moveTo>
                <a:lnTo>
                  <a:pt x="793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Freeform 300">
            <a:extLst>
              <a:ext uri="{FF2B5EF4-FFF2-40B4-BE49-F238E27FC236}">
                <a16:creationId xmlns:a16="http://schemas.microsoft.com/office/drawing/2014/main" id="{AF524D2E-261A-47B9-BB8B-E64170FB88E5}"/>
              </a:ext>
            </a:extLst>
          </p:cNvPr>
          <p:cNvSpPr/>
          <p:nvPr/>
        </p:nvSpPr>
        <p:spPr bwMode="auto">
          <a:xfrm>
            <a:off x="6456373" y="5146947"/>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Freeform 301">
            <a:extLst>
              <a:ext uri="{FF2B5EF4-FFF2-40B4-BE49-F238E27FC236}">
                <a16:creationId xmlns:a16="http://schemas.microsoft.com/office/drawing/2014/main" id="{C5AE16F5-0BC1-4299-B940-750C03694789}"/>
              </a:ext>
            </a:extLst>
          </p:cNvPr>
          <p:cNvSpPr/>
          <p:nvPr/>
        </p:nvSpPr>
        <p:spPr bwMode="auto">
          <a:xfrm rot="3584211">
            <a:off x="6462641" y="5321116"/>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Freeform 302">
            <a:extLst>
              <a:ext uri="{FF2B5EF4-FFF2-40B4-BE49-F238E27FC236}">
                <a16:creationId xmlns:a16="http://schemas.microsoft.com/office/drawing/2014/main" id="{BF03E8B3-2B9E-4797-B3CD-2561D8E4E918}"/>
              </a:ext>
            </a:extLst>
          </p:cNvPr>
          <p:cNvSpPr/>
          <p:nvPr/>
        </p:nvSpPr>
        <p:spPr bwMode="auto">
          <a:xfrm rot="3814402">
            <a:off x="6271360" y="5088684"/>
            <a:ext cx="167993" cy="96111"/>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Freeform 303">
            <a:extLst>
              <a:ext uri="{FF2B5EF4-FFF2-40B4-BE49-F238E27FC236}">
                <a16:creationId xmlns:a16="http://schemas.microsoft.com/office/drawing/2014/main" id="{39AA426B-082D-48E7-B8F0-3EF87BDBE7B8}"/>
              </a:ext>
            </a:extLst>
          </p:cNvPr>
          <p:cNvSpPr/>
          <p:nvPr/>
        </p:nvSpPr>
        <p:spPr bwMode="auto">
          <a:xfrm rot="20913658">
            <a:off x="6328379" y="5338687"/>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Freeform 304">
            <a:extLst>
              <a:ext uri="{FF2B5EF4-FFF2-40B4-BE49-F238E27FC236}">
                <a16:creationId xmlns:a16="http://schemas.microsoft.com/office/drawing/2014/main" id="{1E7E4808-12A5-4B77-91C8-7E7FFB68FB0C}"/>
              </a:ext>
            </a:extLst>
          </p:cNvPr>
          <p:cNvSpPr/>
          <p:nvPr/>
        </p:nvSpPr>
        <p:spPr bwMode="auto">
          <a:xfrm>
            <a:off x="6732866" y="5146943"/>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Freeform 305">
            <a:extLst>
              <a:ext uri="{FF2B5EF4-FFF2-40B4-BE49-F238E27FC236}">
                <a16:creationId xmlns:a16="http://schemas.microsoft.com/office/drawing/2014/main" id="{E9E01084-C7B7-4B2F-BB4C-79970EDAD5AE}"/>
              </a:ext>
            </a:extLst>
          </p:cNvPr>
          <p:cNvSpPr/>
          <p:nvPr/>
        </p:nvSpPr>
        <p:spPr bwMode="auto">
          <a:xfrm rot="16646854">
            <a:off x="7134236" y="5421763"/>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 name="Freeform 306">
            <a:extLst>
              <a:ext uri="{FF2B5EF4-FFF2-40B4-BE49-F238E27FC236}">
                <a16:creationId xmlns:a16="http://schemas.microsoft.com/office/drawing/2014/main" id="{54185647-B1EA-4231-813B-F70A6402A5F4}"/>
              </a:ext>
            </a:extLst>
          </p:cNvPr>
          <p:cNvSpPr/>
          <p:nvPr/>
        </p:nvSpPr>
        <p:spPr bwMode="auto">
          <a:xfrm rot="9357027">
            <a:off x="7318299" y="5434217"/>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Freeform 307">
            <a:extLst>
              <a:ext uri="{FF2B5EF4-FFF2-40B4-BE49-F238E27FC236}">
                <a16:creationId xmlns:a16="http://schemas.microsoft.com/office/drawing/2014/main" id="{47C7BAB7-7DBF-42C7-9348-9EE4559AE240}"/>
              </a:ext>
            </a:extLst>
          </p:cNvPr>
          <p:cNvSpPr/>
          <p:nvPr/>
        </p:nvSpPr>
        <p:spPr bwMode="auto">
          <a:xfrm rot="7060042">
            <a:off x="6891335" y="5230661"/>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Freeform 308">
            <a:extLst>
              <a:ext uri="{FF2B5EF4-FFF2-40B4-BE49-F238E27FC236}">
                <a16:creationId xmlns:a16="http://schemas.microsoft.com/office/drawing/2014/main" id="{454FF078-F431-4ADE-BE31-2A9A21A347C3}"/>
              </a:ext>
            </a:extLst>
          </p:cNvPr>
          <p:cNvSpPr/>
          <p:nvPr/>
        </p:nvSpPr>
        <p:spPr bwMode="auto">
          <a:xfrm>
            <a:off x="6731010" y="5322514"/>
            <a:ext cx="44450" cy="28575"/>
          </a:xfrm>
          <a:custGeom>
            <a:avLst/>
            <a:gdLst>
              <a:gd name="connsiteX0" fmla="*/ 44450 w 44450"/>
              <a:gd name="connsiteY0" fmla="*/ 28575 h 28575"/>
              <a:gd name="connsiteX1" fmla="*/ 0 w 44450"/>
              <a:gd name="connsiteY1" fmla="*/ 0 h 28575"/>
            </a:gdLst>
            <a:ahLst/>
            <a:cxnLst>
              <a:cxn ang="0">
                <a:pos x="connsiteX0" y="connsiteY0"/>
              </a:cxn>
              <a:cxn ang="0">
                <a:pos x="connsiteX1" y="connsiteY1"/>
              </a:cxn>
            </a:cxnLst>
            <a:rect l="l" t="t" r="r" b="b"/>
            <a:pathLst>
              <a:path w="44450" h="28575">
                <a:moveTo>
                  <a:pt x="44450" y="2857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Freeform 309">
            <a:extLst>
              <a:ext uri="{FF2B5EF4-FFF2-40B4-BE49-F238E27FC236}">
                <a16:creationId xmlns:a16="http://schemas.microsoft.com/office/drawing/2014/main" id="{71A5EAE7-AB3F-4964-BF4A-EC4CDB62FAED}"/>
              </a:ext>
            </a:extLst>
          </p:cNvPr>
          <p:cNvSpPr/>
          <p:nvPr/>
        </p:nvSpPr>
        <p:spPr bwMode="auto">
          <a:xfrm>
            <a:off x="6969472" y="5145369"/>
            <a:ext cx="193675" cy="73025"/>
          </a:xfrm>
          <a:custGeom>
            <a:avLst/>
            <a:gdLst>
              <a:gd name="connsiteX0" fmla="*/ 0 w 193675"/>
              <a:gd name="connsiteY0" fmla="*/ 41275 h 73025"/>
              <a:gd name="connsiteX1" fmla="*/ 152400 w 193675"/>
              <a:gd name="connsiteY1" fmla="*/ 0 h 73025"/>
              <a:gd name="connsiteX2" fmla="*/ 193675 w 193675"/>
              <a:gd name="connsiteY2" fmla="*/ 73025 h 73025"/>
            </a:gdLst>
            <a:ahLst/>
            <a:cxnLst>
              <a:cxn ang="0">
                <a:pos x="connsiteX0" y="connsiteY0"/>
              </a:cxn>
              <a:cxn ang="0">
                <a:pos x="connsiteX1" y="connsiteY1"/>
              </a:cxn>
              <a:cxn ang="0">
                <a:pos x="connsiteX2" y="connsiteY2"/>
              </a:cxn>
            </a:cxnLst>
            <a:rect l="l" t="t" r="r" b="b"/>
            <a:pathLst>
              <a:path w="193675" h="73025">
                <a:moveTo>
                  <a:pt x="0" y="41275"/>
                </a:moveTo>
                <a:lnTo>
                  <a:pt x="152400" y="0"/>
                </a:lnTo>
                <a:lnTo>
                  <a:pt x="193675" y="73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Freeform 310">
            <a:extLst>
              <a:ext uri="{FF2B5EF4-FFF2-40B4-BE49-F238E27FC236}">
                <a16:creationId xmlns:a16="http://schemas.microsoft.com/office/drawing/2014/main" id="{11762BDF-EA36-4305-ABED-88D577D480D9}"/>
              </a:ext>
            </a:extLst>
          </p:cNvPr>
          <p:cNvSpPr/>
          <p:nvPr/>
        </p:nvSpPr>
        <p:spPr bwMode="auto">
          <a:xfrm>
            <a:off x="6973898" y="5324747"/>
            <a:ext cx="203200" cy="63500"/>
          </a:xfrm>
          <a:custGeom>
            <a:avLst/>
            <a:gdLst>
              <a:gd name="connsiteX0" fmla="*/ 0 w 203200"/>
              <a:gd name="connsiteY0" fmla="*/ 9525 h 63500"/>
              <a:gd name="connsiteX1" fmla="*/ 149225 w 203200"/>
              <a:gd name="connsiteY1" fmla="*/ 63500 h 63500"/>
              <a:gd name="connsiteX2" fmla="*/ 203200 w 203200"/>
              <a:gd name="connsiteY2" fmla="*/ 0 h 63500"/>
            </a:gdLst>
            <a:ahLst/>
            <a:cxnLst>
              <a:cxn ang="0">
                <a:pos x="connsiteX0" y="connsiteY0"/>
              </a:cxn>
              <a:cxn ang="0">
                <a:pos x="connsiteX1" y="connsiteY1"/>
              </a:cxn>
              <a:cxn ang="0">
                <a:pos x="connsiteX2" y="connsiteY2"/>
              </a:cxn>
            </a:cxnLst>
            <a:rect l="l" t="t" r="r" b="b"/>
            <a:pathLst>
              <a:path w="203200" h="63500">
                <a:moveTo>
                  <a:pt x="0" y="9525"/>
                </a:moveTo>
                <a:lnTo>
                  <a:pt x="149225" y="63500"/>
                </a:lnTo>
                <a:lnTo>
                  <a:pt x="20320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311">
            <a:extLst>
              <a:ext uri="{FF2B5EF4-FFF2-40B4-BE49-F238E27FC236}">
                <a16:creationId xmlns:a16="http://schemas.microsoft.com/office/drawing/2014/main" id="{0BEECEC1-BE72-4504-A8BC-6163459D71FC}"/>
              </a:ext>
            </a:extLst>
          </p:cNvPr>
          <p:cNvSpPr/>
          <p:nvPr/>
        </p:nvSpPr>
        <p:spPr bwMode="auto">
          <a:xfrm>
            <a:off x="7119948" y="5273947"/>
            <a:ext cx="330200" cy="273050"/>
          </a:xfrm>
          <a:custGeom>
            <a:avLst/>
            <a:gdLst>
              <a:gd name="connsiteX0" fmla="*/ 0 w 330200"/>
              <a:gd name="connsiteY0" fmla="*/ 111125 h 273050"/>
              <a:gd name="connsiteX1" fmla="*/ 60325 w 330200"/>
              <a:gd name="connsiteY1" fmla="*/ 260350 h 273050"/>
              <a:gd name="connsiteX2" fmla="*/ 228600 w 330200"/>
              <a:gd name="connsiteY2" fmla="*/ 273050 h 273050"/>
              <a:gd name="connsiteX3" fmla="*/ 330200 w 330200"/>
              <a:gd name="connsiteY3" fmla="*/ 142875 h 273050"/>
              <a:gd name="connsiteX4" fmla="*/ 273050 w 330200"/>
              <a:gd name="connsiteY4" fmla="*/ 12700 h 273050"/>
              <a:gd name="connsiteX5" fmla="*/ 152400 w 330200"/>
              <a:gd name="connsiteY5" fmla="*/ 0 h 27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200" h="273050">
                <a:moveTo>
                  <a:pt x="0" y="111125"/>
                </a:moveTo>
                <a:lnTo>
                  <a:pt x="60325" y="260350"/>
                </a:lnTo>
                <a:lnTo>
                  <a:pt x="228600" y="273050"/>
                </a:lnTo>
                <a:lnTo>
                  <a:pt x="330200" y="142875"/>
                </a:lnTo>
                <a:lnTo>
                  <a:pt x="273050" y="12700"/>
                </a:lnTo>
                <a:lnTo>
                  <a:pt x="15240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 name="Freeform 312">
            <a:extLst>
              <a:ext uri="{FF2B5EF4-FFF2-40B4-BE49-F238E27FC236}">
                <a16:creationId xmlns:a16="http://schemas.microsoft.com/office/drawing/2014/main" id="{2F2D998F-97A0-462D-A8BF-C0A9CC075BF0}"/>
              </a:ext>
            </a:extLst>
          </p:cNvPr>
          <p:cNvSpPr/>
          <p:nvPr/>
        </p:nvSpPr>
        <p:spPr bwMode="auto">
          <a:xfrm>
            <a:off x="7453323" y="5410472"/>
            <a:ext cx="187325" cy="85725"/>
          </a:xfrm>
          <a:custGeom>
            <a:avLst/>
            <a:gdLst>
              <a:gd name="connsiteX0" fmla="*/ 0 w 187325"/>
              <a:gd name="connsiteY0" fmla="*/ 0 h 85725"/>
              <a:gd name="connsiteX1" fmla="*/ 146050 w 187325"/>
              <a:gd name="connsiteY1" fmla="*/ 15875 h 85725"/>
              <a:gd name="connsiteX2" fmla="*/ 187325 w 187325"/>
              <a:gd name="connsiteY2" fmla="*/ 85725 h 85725"/>
            </a:gdLst>
            <a:ahLst/>
            <a:cxnLst>
              <a:cxn ang="0">
                <a:pos x="connsiteX0" y="connsiteY0"/>
              </a:cxn>
              <a:cxn ang="0">
                <a:pos x="connsiteX1" y="connsiteY1"/>
              </a:cxn>
              <a:cxn ang="0">
                <a:pos x="connsiteX2" y="connsiteY2"/>
              </a:cxn>
            </a:cxnLst>
            <a:rect l="l" t="t" r="r" b="b"/>
            <a:pathLst>
              <a:path w="187325" h="85725">
                <a:moveTo>
                  <a:pt x="0" y="0"/>
                </a:moveTo>
                <a:lnTo>
                  <a:pt x="146050" y="15875"/>
                </a:lnTo>
                <a:lnTo>
                  <a:pt x="187325" y="857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Freeform 313">
            <a:extLst>
              <a:ext uri="{FF2B5EF4-FFF2-40B4-BE49-F238E27FC236}">
                <a16:creationId xmlns:a16="http://schemas.microsoft.com/office/drawing/2014/main" id="{EE3439AD-9D52-49A6-8104-F3B023015947}"/>
              </a:ext>
            </a:extLst>
          </p:cNvPr>
          <p:cNvSpPr/>
          <p:nvPr/>
        </p:nvSpPr>
        <p:spPr bwMode="auto">
          <a:xfrm>
            <a:off x="7345373" y="5543822"/>
            <a:ext cx="285750" cy="158750"/>
          </a:xfrm>
          <a:custGeom>
            <a:avLst/>
            <a:gdLst>
              <a:gd name="connsiteX0" fmla="*/ 0 w 285750"/>
              <a:gd name="connsiteY0" fmla="*/ 0 h 158750"/>
              <a:gd name="connsiteX1" fmla="*/ 60325 w 285750"/>
              <a:gd name="connsiteY1" fmla="*/ 149225 h 158750"/>
              <a:gd name="connsiteX2" fmla="*/ 225425 w 285750"/>
              <a:gd name="connsiteY2" fmla="*/ 158750 h 158750"/>
              <a:gd name="connsiteX3" fmla="*/ 285750 w 285750"/>
              <a:gd name="connsiteY3" fmla="*/ 88900 h 158750"/>
            </a:gdLst>
            <a:ahLst/>
            <a:cxnLst>
              <a:cxn ang="0">
                <a:pos x="connsiteX0" y="connsiteY0"/>
              </a:cxn>
              <a:cxn ang="0">
                <a:pos x="connsiteX1" y="connsiteY1"/>
              </a:cxn>
              <a:cxn ang="0">
                <a:pos x="connsiteX2" y="connsiteY2"/>
              </a:cxn>
              <a:cxn ang="0">
                <a:pos x="connsiteX3" y="connsiteY3"/>
              </a:cxn>
            </a:cxnLst>
            <a:rect l="l" t="t" r="r" b="b"/>
            <a:pathLst>
              <a:path w="285750" h="158750">
                <a:moveTo>
                  <a:pt x="0" y="0"/>
                </a:moveTo>
                <a:lnTo>
                  <a:pt x="60325" y="149225"/>
                </a:lnTo>
                <a:lnTo>
                  <a:pt x="225425" y="158750"/>
                </a:lnTo>
                <a:lnTo>
                  <a:pt x="285750" y="889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 name="Freeform 314">
            <a:extLst>
              <a:ext uri="{FF2B5EF4-FFF2-40B4-BE49-F238E27FC236}">
                <a16:creationId xmlns:a16="http://schemas.microsoft.com/office/drawing/2014/main" id="{AC5CAD12-409D-47AA-AC6B-66B76FCC5EE4}"/>
              </a:ext>
            </a:extLst>
          </p:cNvPr>
          <p:cNvSpPr/>
          <p:nvPr/>
        </p:nvSpPr>
        <p:spPr bwMode="auto">
          <a:xfrm>
            <a:off x="6754823" y="4645297"/>
            <a:ext cx="219075" cy="152400"/>
          </a:xfrm>
          <a:custGeom>
            <a:avLst/>
            <a:gdLst>
              <a:gd name="connsiteX0" fmla="*/ 0 w 219075"/>
              <a:gd name="connsiteY0" fmla="*/ 47625 h 152400"/>
              <a:gd name="connsiteX1" fmla="*/ 76200 w 219075"/>
              <a:gd name="connsiteY1" fmla="*/ 0 h 152400"/>
              <a:gd name="connsiteX2" fmla="*/ 219075 w 219075"/>
              <a:gd name="connsiteY2" fmla="*/ 76200 h 152400"/>
              <a:gd name="connsiteX3" fmla="*/ 215900 w 219075"/>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219075" h="152400">
                <a:moveTo>
                  <a:pt x="0" y="47625"/>
                </a:moveTo>
                <a:lnTo>
                  <a:pt x="76200" y="0"/>
                </a:lnTo>
                <a:lnTo>
                  <a:pt x="219075" y="76200"/>
                </a:lnTo>
                <a:lnTo>
                  <a:pt x="215900" y="1524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0" name="Group 109">
            <a:extLst>
              <a:ext uri="{FF2B5EF4-FFF2-40B4-BE49-F238E27FC236}">
                <a16:creationId xmlns:a16="http://schemas.microsoft.com/office/drawing/2014/main" id="{D9296241-1B8E-448F-A8C2-EB3DEB5CACA2}"/>
              </a:ext>
            </a:extLst>
          </p:cNvPr>
          <p:cNvGrpSpPr/>
          <p:nvPr/>
        </p:nvGrpSpPr>
        <p:grpSpPr>
          <a:xfrm>
            <a:off x="3882333" y="2557166"/>
            <a:ext cx="4219921" cy="1704085"/>
            <a:chOff x="5441686" y="2105915"/>
            <a:chExt cx="4219921" cy="1704085"/>
          </a:xfrm>
        </p:grpSpPr>
        <p:sp>
          <p:nvSpPr>
            <p:cNvPr id="111" name="Rectangle 110">
              <a:extLst>
                <a:ext uri="{FF2B5EF4-FFF2-40B4-BE49-F238E27FC236}">
                  <a16:creationId xmlns:a16="http://schemas.microsoft.com/office/drawing/2014/main" id="{3E7EF2B0-6EB4-4BA6-BC40-367FD46B589E}"/>
                </a:ext>
              </a:extLst>
            </p:cNvPr>
            <p:cNvSpPr/>
            <p:nvPr/>
          </p:nvSpPr>
          <p:spPr>
            <a:xfrm>
              <a:off x="9422235" y="2318252"/>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OH</a:t>
              </a:r>
            </a:p>
          </p:txBody>
        </p:sp>
        <p:grpSp>
          <p:nvGrpSpPr>
            <p:cNvPr id="112" name="Group 111">
              <a:extLst>
                <a:ext uri="{FF2B5EF4-FFF2-40B4-BE49-F238E27FC236}">
                  <a16:creationId xmlns:a16="http://schemas.microsoft.com/office/drawing/2014/main" id="{472321AE-6D9D-435A-B212-9E7616AD54CE}"/>
                </a:ext>
              </a:extLst>
            </p:cNvPr>
            <p:cNvGrpSpPr/>
            <p:nvPr/>
          </p:nvGrpSpPr>
          <p:grpSpPr>
            <a:xfrm>
              <a:off x="8814070" y="3133394"/>
              <a:ext cx="84960" cy="252468"/>
              <a:chOff x="9652371" y="397080"/>
              <a:chExt cx="84960" cy="252468"/>
            </a:xfrm>
          </p:grpSpPr>
          <p:sp>
            <p:nvSpPr>
              <p:cNvPr id="228" name="Rectangle 227">
                <a:extLst>
                  <a:ext uri="{FF2B5EF4-FFF2-40B4-BE49-F238E27FC236}">
                    <a16:creationId xmlns:a16="http://schemas.microsoft.com/office/drawing/2014/main" id="{19A93720-B267-4687-A979-12F916F36F48}"/>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229" name="Rectangle 228">
                <a:extLst>
                  <a:ext uri="{FF2B5EF4-FFF2-40B4-BE49-F238E27FC236}">
                    <a16:creationId xmlns:a16="http://schemas.microsoft.com/office/drawing/2014/main" id="{46318DAE-2C81-46D6-9815-D8FA5D9CA0A0}"/>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13" name="Group 112">
              <a:extLst>
                <a:ext uri="{FF2B5EF4-FFF2-40B4-BE49-F238E27FC236}">
                  <a16:creationId xmlns:a16="http://schemas.microsoft.com/office/drawing/2014/main" id="{0DC2C232-36A2-4F03-807A-EB30877B574E}"/>
                </a:ext>
              </a:extLst>
            </p:cNvPr>
            <p:cNvGrpSpPr/>
            <p:nvPr/>
          </p:nvGrpSpPr>
          <p:grpSpPr>
            <a:xfrm rot="1909287">
              <a:off x="9238449" y="3320334"/>
              <a:ext cx="258595" cy="302680"/>
              <a:chOff x="2648324" y="2698784"/>
              <a:chExt cx="228600" cy="265176"/>
            </a:xfrm>
          </p:grpSpPr>
          <p:sp>
            <p:nvSpPr>
              <p:cNvPr id="223" name="Hexagon 222">
                <a:extLst>
                  <a:ext uri="{FF2B5EF4-FFF2-40B4-BE49-F238E27FC236}">
                    <a16:creationId xmlns:a16="http://schemas.microsoft.com/office/drawing/2014/main" id="{73D780C2-D81D-40BF-8C55-B05A60F2A018}"/>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24" name="Group 223">
                <a:extLst>
                  <a:ext uri="{FF2B5EF4-FFF2-40B4-BE49-F238E27FC236}">
                    <a16:creationId xmlns:a16="http://schemas.microsoft.com/office/drawing/2014/main" id="{A1D9E3E3-CCCE-4C40-810C-3E28BF725EAF}"/>
                  </a:ext>
                </a:extLst>
              </p:cNvPr>
              <p:cNvGrpSpPr/>
              <p:nvPr/>
            </p:nvGrpSpPr>
            <p:grpSpPr>
              <a:xfrm rot="1553765">
                <a:off x="2678150" y="2757357"/>
                <a:ext cx="178589" cy="154874"/>
                <a:chOff x="2679700" y="2073477"/>
                <a:chExt cx="178589" cy="154874"/>
              </a:xfrm>
            </p:grpSpPr>
            <p:sp>
              <p:nvSpPr>
                <p:cNvPr id="225" name="Freeform 118">
                  <a:extLst>
                    <a:ext uri="{FF2B5EF4-FFF2-40B4-BE49-F238E27FC236}">
                      <a16:creationId xmlns:a16="http://schemas.microsoft.com/office/drawing/2014/main" id="{72C92955-699F-4CF8-A692-6EDEF3CC3E21}"/>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Freeform 119">
                  <a:extLst>
                    <a:ext uri="{FF2B5EF4-FFF2-40B4-BE49-F238E27FC236}">
                      <a16:creationId xmlns:a16="http://schemas.microsoft.com/office/drawing/2014/main" id="{30A0EFCF-7BAD-4493-85C2-78351F716013}"/>
                    </a:ext>
                  </a:extLst>
                </p:cNvPr>
                <p:cNvSpPr/>
                <p:nvPr/>
              </p:nvSpPr>
              <p:spPr bwMode="auto">
                <a:xfrm rot="17747569">
                  <a:off x="2805901" y="2024265"/>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7" name="Freeform 120">
                  <a:extLst>
                    <a:ext uri="{FF2B5EF4-FFF2-40B4-BE49-F238E27FC236}">
                      <a16:creationId xmlns:a16="http://schemas.microsoft.com/office/drawing/2014/main" id="{A00BD97C-F19D-4C41-8E5B-535491D03967}"/>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14" name="Group 113">
              <a:extLst>
                <a:ext uri="{FF2B5EF4-FFF2-40B4-BE49-F238E27FC236}">
                  <a16:creationId xmlns:a16="http://schemas.microsoft.com/office/drawing/2014/main" id="{96AEBF8E-91F0-4074-9F2D-570761D8AA4B}"/>
                </a:ext>
              </a:extLst>
            </p:cNvPr>
            <p:cNvGrpSpPr/>
            <p:nvPr/>
          </p:nvGrpSpPr>
          <p:grpSpPr>
            <a:xfrm rot="11537111" flipV="1">
              <a:off x="8903147" y="3325422"/>
              <a:ext cx="92075" cy="66624"/>
              <a:chOff x="250471" y="5019519"/>
              <a:chExt cx="92075" cy="66624"/>
            </a:xfrm>
          </p:grpSpPr>
          <p:sp>
            <p:nvSpPr>
              <p:cNvPr id="217" name="Freeform 108">
                <a:extLst>
                  <a:ext uri="{FF2B5EF4-FFF2-40B4-BE49-F238E27FC236}">
                    <a16:creationId xmlns:a16="http://schemas.microsoft.com/office/drawing/2014/main" id="{7E62C3E1-2E94-4E65-B2D8-F5292E766D84}"/>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Freeform 109">
                <a:extLst>
                  <a:ext uri="{FF2B5EF4-FFF2-40B4-BE49-F238E27FC236}">
                    <a16:creationId xmlns:a16="http://schemas.microsoft.com/office/drawing/2014/main" id="{96DC3A25-3C43-47D6-A39A-8D8A27023207}"/>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9" name="Freeform 110">
                <a:extLst>
                  <a:ext uri="{FF2B5EF4-FFF2-40B4-BE49-F238E27FC236}">
                    <a16:creationId xmlns:a16="http://schemas.microsoft.com/office/drawing/2014/main" id="{7461AFA3-B8AE-478D-9D68-DA4EBE21FB05}"/>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0" name="Freeform 111">
                <a:extLst>
                  <a:ext uri="{FF2B5EF4-FFF2-40B4-BE49-F238E27FC236}">
                    <a16:creationId xmlns:a16="http://schemas.microsoft.com/office/drawing/2014/main" id="{EDDB4596-FF57-42F1-B6B6-29FE8BA5770B}"/>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1" name="Freeform 112">
                <a:extLst>
                  <a:ext uri="{FF2B5EF4-FFF2-40B4-BE49-F238E27FC236}">
                    <a16:creationId xmlns:a16="http://schemas.microsoft.com/office/drawing/2014/main" id="{847C336D-9C1B-41B9-A3ED-AE4EE3F68B03}"/>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2" name="Freeform 113">
                <a:extLst>
                  <a:ext uri="{FF2B5EF4-FFF2-40B4-BE49-F238E27FC236}">
                    <a16:creationId xmlns:a16="http://schemas.microsoft.com/office/drawing/2014/main" id="{16EFF627-E8B9-44A5-9705-2EB1822DB29F}"/>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15" name="Rectangle 114">
              <a:extLst>
                <a:ext uri="{FF2B5EF4-FFF2-40B4-BE49-F238E27FC236}">
                  <a16:creationId xmlns:a16="http://schemas.microsoft.com/office/drawing/2014/main" id="{21BFB1A2-1257-4782-B525-8A8C6A232852}"/>
                </a:ext>
              </a:extLst>
            </p:cNvPr>
            <p:cNvSpPr/>
            <p:nvPr/>
          </p:nvSpPr>
          <p:spPr>
            <a:xfrm>
              <a:off x="9073093" y="22203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16" name="Group 115">
              <a:extLst>
                <a:ext uri="{FF2B5EF4-FFF2-40B4-BE49-F238E27FC236}">
                  <a16:creationId xmlns:a16="http://schemas.microsoft.com/office/drawing/2014/main" id="{D4C6C8DE-0C5F-48ED-85FB-ACA84D749020}"/>
                </a:ext>
              </a:extLst>
            </p:cNvPr>
            <p:cNvGrpSpPr/>
            <p:nvPr/>
          </p:nvGrpSpPr>
          <p:grpSpPr>
            <a:xfrm rot="5400000">
              <a:off x="7698154" y="2826977"/>
              <a:ext cx="258595" cy="302680"/>
              <a:chOff x="2648324" y="2698784"/>
              <a:chExt cx="228600" cy="265176"/>
            </a:xfrm>
          </p:grpSpPr>
          <p:sp>
            <p:nvSpPr>
              <p:cNvPr id="212" name="Hexagon 211">
                <a:extLst>
                  <a:ext uri="{FF2B5EF4-FFF2-40B4-BE49-F238E27FC236}">
                    <a16:creationId xmlns:a16="http://schemas.microsoft.com/office/drawing/2014/main" id="{FADFE6A9-EA06-4DEA-A825-93573D0EDED6}"/>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13" name="Group 212">
                <a:extLst>
                  <a:ext uri="{FF2B5EF4-FFF2-40B4-BE49-F238E27FC236}">
                    <a16:creationId xmlns:a16="http://schemas.microsoft.com/office/drawing/2014/main" id="{2CA97D4C-C00C-41CF-ACC4-124930D5A4DA}"/>
                  </a:ext>
                </a:extLst>
              </p:cNvPr>
              <p:cNvGrpSpPr/>
              <p:nvPr/>
            </p:nvGrpSpPr>
            <p:grpSpPr>
              <a:xfrm rot="1553765">
                <a:off x="2677773" y="2759002"/>
                <a:ext cx="175160" cy="152355"/>
                <a:chOff x="2679700" y="2075996"/>
                <a:chExt cx="175160" cy="152355"/>
              </a:xfrm>
            </p:grpSpPr>
            <p:sp>
              <p:nvSpPr>
                <p:cNvPr id="214" name="Freeform 145">
                  <a:extLst>
                    <a:ext uri="{FF2B5EF4-FFF2-40B4-BE49-F238E27FC236}">
                      <a16:creationId xmlns:a16="http://schemas.microsoft.com/office/drawing/2014/main" id="{C93B1F9E-8537-4B47-93BC-FBBA64480BB5}"/>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 name="Freeform 146">
                  <a:extLst>
                    <a:ext uri="{FF2B5EF4-FFF2-40B4-BE49-F238E27FC236}">
                      <a16:creationId xmlns:a16="http://schemas.microsoft.com/office/drawing/2014/main" id="{F04CC0E0-2646-4048-AE14-CCEA1832D207}"/>
                    </a:ext>
                  </a:extLst>
                </p:cNvPr>
                <p:cNvSpPr/>
                <p:nvPr/>
              </p:nvSpPr>
              <p:spPr bwMode="auto">
                <a:xfrm rot="17828002">
                  <a:off x="2802472" y="202678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6" name="Freeform 147">
                  <a:extLst>
                    <a:ext uri="{FF2B5EF4-FFF2-40B4-BE49-F238E27FC236}">
                      <a16:creationId xmlns:a16="http://schemas.microsoft.com/office/drawing/2014/main" id="{2386AC94-4269-4C84-A004-658577618CEF}"/>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17" name="Group 116">
              <a:extLst>
                <a:ext uri="{FF2B5EF4-FFF2-40B4-BE49-F238E27FC236}">
                  <a16:creationId xmlns:a16="http://schemas.microsoft.com/office/drawing/2014/main" id="{6AF25886-7179-4D3D-85B2-9EB97FBEBECB}"/>
                </a:ext>
              </a:extLst>
            </p:cNvPr>
            <p:cNvGrpSpPr/>
            <p:nvPr/>
          </p:nvGrpSpPr>
          <p:grpSpPr>
            <a:xfrm rot="7935039">
              <a:off x="7247323" y="3201204"/>
              <a:ext cx="106711" cy="98200"/>
              <a:chOff x="3454123" y="2151718"/>
              <a:chExt cx="74462" cy="64054"/>
            </a:xfrm>
          </p:grpSpPr>
          <p:sp>
            <p:nvSpPr>
              <p:cNvPr id="210" name="Freeform 149">
                <a:extLst>
                  <a:ext uri="{FF2B5EF4-FFF2-40B4-BE49-F238E27FC236}">
                    <a16:creationId xmlns:a16="http://schemas.microsoft.com/office/drawing/2014/main" id="{64328F63-2B91-4F47-A5A9-064C5A785D8D}"/>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1" name="Freeform 150">
                <a:extLst>
                  <a:ext uri="{FF2B5EF4-FFF2-40B4-BE49-F238E27FC236}">
                    <a16:creationId xmlns:a16="http://schemas.microsoft.com/office/drawing/2014/main" id="{32F12D54-09E5-4A92-B069-F41864E03CD5}"/>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8" name="Group 117">
              <a:extLst>
                <a:ext uri="{FF2B5EF4-FFF2-40B4-BE49-F238E27FC236}">
                  <a16:creationId xmlns:a16="http://schemas.microsoft.com/office/drawing/2014/main" id="{627E66A1-F2C3-44F5-BAB9-C4C016C6A920}"/>
                </a:ext>
              </a:extLst>
            </p:cNvPr>
            <p:cNvGrpSpPr/>
            <p:nvPr/>
          </p:nvGrpSpPr>
          <p:grpSpPr>
            <a:xfrm rot="7935039">
              <a:off x="7633986" y="3380439"/>
              <a:ext cx="104361" cy="100332"/>
              <a:chOff x="3452933" y="2144335"/>
              <a:chExt cx="72822" cy="65445"/>
            </a:xfrm>
          </p:grpSpPr>
          <p:sp>
            <p:nvSpPr>
              <p:cNvPr id="208" name="Freeform 158">
                <a:extLst>
                  <a:ext uri="{FF2B5EF4-FFF2-40B4-BE49-F238E27FC236}">
                    <a16:creationId xmlns:a16="http://schemas.microsoft.com/office/drawing/2014/main" id="{42BC364F-6696-45C0-B336-37A9AB17C1F4}"/>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9" name="Freeform 159">
                <a:extLst>
                  <a:ext uri="{FF2B5EF4-FFF2-40B4-BE49-F238E27FC236}">
                    <a16:creationId xmlns:a16="http://schemas.microsoft.com/office/drawing/2014/main" id="{43C9CAEF-8142-4D4F-A3F3-6065274FFCA7}"/>
                  </a:ext>
                </a:extLst>
              </p:cNvPr>
              <p:cNvSpPr/>
              <p:nvPr/>
            </p:nvSpPr>
            <p:spPr bwMode="auto">
              <a:xfrm>
                <a:off x="3468605" y="216215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9" name="Group 118">
              <a:extLst>
                <a:ext uri="{FF2B5EF4-FFF2-40B4-BE49-F238E27FC236}">
                  <a16:creationId xmlns:a16="http://schemas.microsoft.com/office/drawing/2014/main" id="{2A186601-8B28-4703-83D9-DEF7429A45C3}"/>
                </a:ext>
              </a:extLst>
            </p:cNvPr>
            <p:cNvGrpSpPr/>
            <p:nvPr/>
          </p:nvGrpSpPr>
          <p:grpSpPr>
            <a:xfrm rot="7935039">
              <a:off x="8031106" y="3209526"/>
              <a:ext cx="104576" cy="95852"/>
              <a:chOff x="3453973" y="2154643"/>
              <a:chExt cx="72972" cy="62522"/>
            </a:xfrm>
          </p:grpSpPr>
          <p:sp>
            <p:nvSpPr>
              <p:cNvPr id="206" name="Freeform 164">
                <a:extLst>
                  <a:ext uri="{FF2B5EF4-FFF2-40B4-BE49-F238E27FC236}">
                    <a16:creationId xmlns:a16="http://schemas.microsoft.com/office/drawing/2014/main" id="{BA7815E0-F095-4692-80BE-B60851DFC697}"/>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Freeform 165">
                <a:extLst>
                  <a:ext uri="{FF2B5EF4-FFF2-40B4-BE49-F238E27FC236}">
                    <a16:creationId xmlns:a16="http://schemas.microsoft.com/office/drawing/2014/main" id="{030F6934-1C6B-4A7C-BF37-5A5EB88E2112}"/>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0" name="Group 119">
              <a:extLst>
                <a:ext uri="{FF2B5EF4-FFF2-40B4-BE49-F238E27FC236}">
                  <a16:creationId xmlns:a16="http://schemas.microsoft.com/office/drawing/2014/main" id="{92B72FA8-B691-4C6E-BAC1-7BC449807E18}"/>
                </a:ext>
              </a:extLst>
            </p:cNvPr>
            <p:cNvGrpSpPr/>
            <p:nvPr/>
          </p:nvGrpSpPr>
          <p:grpSpPr>
            <a:xfrm rot="7935039">
              <a:off x="6858803" y="3382034"/>
              <a:ext cx="106711" cy="98200"/>
              <a:chOff x="3454123" y="2151718"/>
              <a:chExt cx="74462" cy="64054"/>
            </a:xfrm>
          </p:grpSpPr>
          <p:sp>
            <p:nvSpPr>
              <p:cNvPr id="204" name="Freeform 167">
                <a:extLst>
                  <a:ext uri="{FF2B5EF4-FFF2-40B4-BE49-F238E27FC236}">
                    <a16:creationId xmlns:a16="http://schemas.microsoft.com/office/drawing/2014/main" id="{5749D750-64B5-41C1-A6F1-629253944C7D}"/>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Freeform 168">
                <a:extLst>
                  <a:ext uri="{FF2B5EF4-FFF2-40B4-BE49-F238E27FC236}">
                    <a16:creationId xmlns:a16="http://schemas.microsoft.com/office/drawing/2014/main" id="{F3C18B98-169C-4B8A-AC0B-8A1FCE6EF882}"/>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1" name="Group 120">
              <a:extLst>
                <a:ext uri="{FF2B5EF4-FFF2-40B4-BE49-F238E27FC236}">
                  <a16:creationId xmlns:a16="http://schemas.microsoft.com/office/drawing/2014/main" id="{CF5B764F-9EE3-4E73-9A5C-12BA96EBC62F}"/>
                </a:ext>
              </a:extLst>
            </p:cNvPr>
            <p:cNvGrpSpPr/>
            <p:nvPr/>
          </p:nvGrpSpPr>
          <p:grpSpPr>
            <a:xfrm rot="7935039">
              <a:off x="8668058" y="3384457"/>
              <a:ext cx="102227" cy="97982"/>
              <a:chOff x="3452933" y="2144335"/>
              <a:chExt cx="71333" cy="63912"/>
            </a:xfrm>
          </p:grpSpPr>
          <p:sp>
            <p:nvSpPr>
              <p:cNvPr id="202" name="Freeform 170">
                <a:extLst>
                  <a:ext uri="{FF2B5EF4-FFF2-40B4-BE49-F238E27FC236}">
                    <a16:creationId xmlns:a16="http://schemas.microsoft.com/office/drawing/2014/main" id="{CAA4BA84-AD63-42CD-9973-D2F9FF39DE98}"/>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Freeform 171">
                <a:extLst>
                  <a:ext uri="{FF2B5EF4-FFF2-40B4-BE49-F238E27FC236}">
                    <a16:creationId xmlns:a16="http://schemas.microsoft.com/office/drawing/2014/main" id="{2D652C34-F13D-4797-94E7-806143EB8C28}"/>
                  </a:ext>
                </a:extLst>
              </p:cNvPr>
              <p:cNvSpPr/>
              <p:nvPr/>
            </p:nvSpPr>
            <p:spPr bwMode="auto">
              <a:xfrm>
                <a:off x="3467116" y="21606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2" name="Group 121">
              <a:extLst>
                <a:ext uri="{FF2B5EF4-FFF2-40B4-BE49-F238E27FC236}">
                  <a16:creationId xmlns:a16="http://schemas.microsoft.com/office/drawing/2014/main" id="{BEBA9438-5864-4057-ADE6-C38B57D62182}"/>
                </a:ext>
              </a:extLst>
            </p:cNvPr>
            <p:cNvGrpSpPr/>
            <p:nvPr/>
          </p:nvGrpSpPr>
          <p:grpSpPr>
            <a:xfrm rot="7935039">
              <a:off x="6477256" y="3209055"/>
              <a:ext cx="106712" cy="98200"/>
              <a:chOff x="3449653" y="2147119"/>
              <a:chExt cx="74463" cy="64054"/>
            </a:xfrm>
          </p:grpSpPr>
          <p:sp>
            <p:nvSpPr>
              <p:cNvPr id="200" name="Freeform 173">
                <a:extLst>
                  <a:ext uri="{FF2B5EF4-FFF2-40B4-BE49-F238E27FC236}">
                    <a16:creationId xmlns:a16="http://schemas.microsoft.com/office/drawing/2014/main" id="{DA3EFC8D-21D3-4837-A588-364D723460DE}"/>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1" name="Freeform 174">
                <a:extLst>
                  <a:ext uri="{FF2B5EF4-FFF2-40B4-BE49-F238E27FC236}">
                    <a16:creationId xmlns:a16="http://schemas.microsoft.com/office/drawing/2014/main" id="{E63BEFB5-38A4-4802-86D9-CD26129915C7}"/>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3" name="Group 122">
              <a:extLst>
                <a:ext uri="{FF2B5EF4-FFF2-40B4-BE49-F238E27FC236}">
                  <a16:creationId xmlns:a16="http://schemas.microsoft.com/office/drawing/2014/main" id="{C1AE8637-D506-4B61-B02D-C25618BF5AF4}"/>
                </a:ext>
              </a:extLst>
            </p:cNvPr>
            <p:cNvGrpSpPr/>
            <p:nvPr/>
          </p:nvGrpSpPr>
          <p:grpSpPr>
            <a:xfrm rot="7935039">
              <a:off x="5582793" y="3383741"/>
              <a:ext cx="102227" cy="97982"/>
              <a:chOff x="3457252" y="2151860"/>
              <a:chExt cx="71333" cy="63912"/>
            </a:xfrm>
          </p:grpSpPr>
          <p:sp>
            <p:nvSpPr>
              <p:cNvPr id="198" name="Freeform 176">
                <a:extLst>
                  <a:ext uri="{FF2B5EF4-FFF2-40B4-BE49-F238E27FC236}">
                    <a16:creationId xmlns:a16="http://schemas.microsoft.com/office/drawing/2014/main" id="{BD3A544B-0D8A-475D-83BC-CCEC69A2FB22}"/>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Freeform 177">
                <a:extLst>
                  <a:ext uri="{FF2B5EF4-FFF2-40B4-BE49-F238E27FC236}">
                    <a16:creationId xmlns:a16="http://schemas.microsoft.com/office/drawing/2014/main" id="{FB8CAD7D-3768-4AE6-B6C0-FDB21C68F6A9}"/>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4" name="Group 123">
              <a:extLst>
                <a:ext uri="{FF2B5EF4-FFF2-40B4-BE49-F238E27FC236}">
                  <a16:creationId xmlns:a16="http://schemas.microsoft.com/office/drawing/2014/main" id="{01635699-2E10-497B-BA27-D251D5B94082}"/>
                </a:ext>
              </a:extLst>
            </p:cNvPr>
            <p:cNvGrpSpPr/>
            <p:nvPr/>
          </p:nvGrpSpPr>
          <p:grpSpPr>
            <a:xfrm rot="20616000">
              <a:off x="5708337" y="3058473"/>
              <a:ext cx="100176" cy="103781"/>
              <a:chOff x="3452933" y="2144335"/>
              <a:chExt cx="69902" cy="67695"/>
            </a:xfrm>
          </p:grpSpPr>
          <p:sp>
            <p:nvSpPr>
              <p:cNvPr id="196" name="Freeform 179">
                <a:extLst>
                  <a:ext uri="{FF2B5EF4-FFF2-40B4-BE49-F238E27FC236}">
                    <a16:creationId xmlns:a16="http://schemas.microsoft.com/office/drawing/2014/main" id="{1378F07D-58BB-4E2C-9AD7-82F55653D80C}"/>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7" name="Freeform 180">
                <a:extLst>
                  <a:ext uri="{FF2B5EF4-FFF2-40B4-BE49-F238E27FC236}">
                    <a16:creationId xmlns:a16="http://schemas.microsoft.com/office/drawing/2014/main" id="{F2358F1F-1CFD-42D6-B78C-A41C977B8065}"/>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5" name="Group 124">
              <a:extLst>
                <a:ext uri="{FF2B5EF4-FFF2-40B4-BE49-F238E27FC236}">
                  <a16:creationId xmlns:a16="http://schemas.microsoft.com/office/drawing/2014/main" id="{C5BA2F29-0F42-4EAD-BE2F-59C82CE28FA1}"/>
                </a:ext>
              </a:extLst>
            </p:cNvPr>
            <p:cNvGrpSpPr/>
            <p:nvPr/>
          </p:nvGrpSpPr>
          <p:grpSpPr>
            <a:xfrm rot="9780731">
              <a:off x="9252646" y="2259545"/>
              <a:ext cx="101161" cy="100659"/>
              <a:chOff x="3452933" y="2144335"/>
              <a:chExt cx="70590" cy="65659"/>
            </a:xfrm>
          </p:grpSpPr>
          <p:sp>
            <p:nvSpPr>
              <p:cNvPr id="194" name="Freeform 182">
                <a:extLst>
                  <a:ext uri="{FF2B5EF4-FFF2-40B4-BE49-F238E27FC236}">
                    <a16:creationId xmlns:a16="http://schemas.microsoft.com/office/drawing/2014/main" id="{28987951-1ECF-4BAF-B901-D918BFC40AB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Freeform 183">
                <a:extLst>
                  <a:ext uri="{FF2B5EF4-FFF2-40B4-BE49-F238E27FC236}">
                    <a16:creationId xmlns:a16="http://schemas.microsoft.com/office/drawing/2014/main" id="{E409E378-25E1-4CC7-9D06-AB207A1A817E}"/>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6" name="Group 125">
              <a:extLst>
                <a:ext uri="{FF2B5EF4-FFF2-40B4-BE49-F238E27FC236}">
                  <a16:creationId xmlns:a16="http://schemas.microsoft.com/office/drawing/2014/main" id="{854DDDA8-EAEB-4F37-819B-06D82A8E5524}"/>
                </a:ext>
              </a:extLst>
            </p:cNvPr>
            <p:cNvGrpSpPr/>
            <p:nvPr/>
          </p:nvGrpSpPr>
          <p:grpSpPr>
            <a:xfrm rot="2649480">
              <a:off x="8904822" y="2679251"/>
              <a:ext cx="101849" cy="98194"/>
              <a:chOff x="3455926" y="2153164"/>
              <a:chExt cx="71069" cy="64050"/>
            </a:xfrm>
          </p:grpSpPr>
          <p:sp>
            <p:nvSpPr>
              <p:cNvPr id="192" name="Freeform 185">
                <a:extLst>
                  <a:ext uri="{FF2B5EF4-FFF2-40B4-BE49-F238E27FC236}">
                    <a16:creationId xmlns:a16="http://schemas.microsoft.com/office/drawing/2014/main" id="{6BFDFDCD-FBBA-43B3-A8E8-3886E37BE8E2}"/>
                  </a:ext>
                </a:extLst>
              </p:cNvPr>
              <p:cNvSpPr/>
              <p:nvPr/>
            </p:nvSpPr>
            <p:spPr bwMode="auto">
              <a:xfrm>
                <a:off x="3455926" y="2153164"/>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Freeform 186">
                <a:extLst>
                  <a:ext uri="{FF2B5EF4-FFF2-40B4-BE49-F238E27FC236}">
                    <a16:creationId xmlns:a16="http://schemas.microsoft.com/office/drawing/2014/main" id="{D703B0AD-87D7-45F5-935A-48BEC16E5378}"/>
                  </a:ext>
                </a:extLst>
              </p:cNvPr>
              <p:cNvSpPr/>
              <p:nvPr/>
            </p:nvSpPr>
            <p:spPr bwMode="auto">
              <a:xfrm>
                <a:off x="3469845" y="216958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27" name="Rectangle 126">
              <a:extLst>
                <a:ext uri="{FF2B5EF4-FFF2-40B4-BE49-F238E27FC236}">
                  <a16:creationId xmlns:a16="http://schemas.microsoft.com/office/drawing/2014/main" id="{8CF015CA-8DB1-4578-BA16-C99F001DAFCC}"/>
                </a:ext>
              </a:extLst>
            </p:cNvPr>
            <p:cNvSpPr/>
            <p:nvPr/>
          </p:nvSpPr>
          <p:spPr>
            <a:xfrm>
              <a:off x="9303501" y="210591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28" name="Rectangle 127">
              <a:extLst>
                <a:ext uri="{FF2B5EF4-FFF2-40B4-BE49-F238E27FC236}">
                  <a16:creationId xmlns:a16="http://schemas.microsoft.com/office/drawing/2014/main" id="{D9818F40-A332-4C74-A0E6-ABCF8210A409}"/>
                </a:ext>
              </a:extLst>
            </p:cNvPr>
            <p:cNvSpPr/>
            <p:nvPr/>
          </p:nvSpPr>
          <p:spPr>
            <a:xfrm>
              <a:off x="8799242" y="264491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29" name="Rectangle 128">
              <a:extLst>
                <a:ext uri="{FF2B5EF4-FFF2-40B4-BE49-F238E27FC236}">
                  <a16:creationId xmlns:a16="http://schemas.microsoft.com/office/drawing/2014/main" id="{80FB9D6D-D266-4D97-A0F6-581A0ED36A6A}"/>
                </a:ext>
              </a:extLst>
            </p:cNvPr>
            <p:cNvSpPr/>
            <p:nvPr/>
          </p:nvSpPr>
          <p:spPr>
            <a:xfrm>
              <a:off x="8420368" y="330379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0" name="Rectangle 129">
              <a:extLst>
                <a:ext uri="{FF2B5EF4-FFF2-40B4-BE49-F238E27FC236}">
                  <a16:creationId xmlns:a16="http://schemas.microsoft.com/office/drawing/2014/main" id="{2750648B-46D1-45AF-BA6F-7C07B28B6923}"/>
                </a:ext>
              </a:extLst>
            </p:cNvPr>
            <p:cNvSpPr/>
            <p:nvPr/>
          </p:nvSpPr>
          <p:spPr>
            <a:xfrm>
              <a:off x="8676027"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1" name="Rectangle 130">
              <a:extLst>
                <a:ext uri="{FF2B5EF4-FFF2-40B4-BE49-F238E27FC236}">
                  <a16:creationId xmlns:a16="http://schemas.microsoft.com/office/drawing/2014/main" id="{C3F686BB-2426-4AAF-BCF4-E2F0FF008AB3}"/>
                </a:ext>
              </a:extLst>
            </p:cNvPr>
            <p:cNvSpPr/>
            <p:nvPr/>
          </p:nvSpPr>
          <p:spPr>
            <a:xfrm>
              <a:off x="8039382" y="304309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2" name="Rectangle 131">
              <a:extLst>
                <a:ext uri="{FF2B5EF4-FFF2-40B4-BE49-F238E27FC236}">
                  <a16:creationId xmlns:a16="http://schemas.microsoft.com/office/drawing/2014/main" id="{078A9B7D-F73E-44DF-912D-FF2BA823FBFE}"/>
                </a:ext>
              </a:extLst>
            </p:cNvPr>
            <p:cNvSpPr/>
            <p:nvPr/>
          </p:nvSpPr>
          <p:spPr>
            <a:xfrm>
              <a:off x="7642848"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3" name="Rectangle 132">
              <a:extLst>
                <a:ext uri="{FF2B5EF4-FFF2-40B4-BE49-F238E27FC236}">
                  <a16:creationId xmlns:a16="http://schemas.microsoft.com/office/drawing/2014/main" id="{83055554-5F83-4EA8-BAD7-DCF66DCDECFA}"/>
                </a:ext>
              </a:extLst>
            </p:cNvPr>
            <p:cNvSpPr/>
            <p:nvPr/>
          </p:nvSpPr>
          <p:spPr>
            <a:xfrm>
              <a:off x="7258370"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4" name="Rectangle 133">
              <a:extLst>
                <a:ext uri="{FF2B5EF4-FFF2-40B4-BE49-F238E27FC236}">
                  <a16:creationId xmlns:a16="http://schemas.microsoft.com/office/drawing/2014/main" id="{CDCF1F4E-C46D-485E-812E-E17731371851}"/>
                </a:ext>
              </a:extLst>
            </p:cNvPr>
            <p:cNvSpPr/>
            <p:nvPr/>
          </p:nvSpPr>
          <p:spPr>
            <a:xfrm>
              <a:off x="6877199"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5" name="Rectangle 134">
              <a:extLst>
                <a:ext uri="{FF2B5EF4-FFF2-40B4-BE49-F238E27FC236}">
                  <a16:creationId xmlns:a16="http://schemas.microsoft.com/office/drawing/2014/main" id="{D8224F41-4845-4F8E-952C-81E477B5E9D6}"/>
                </a:ext>
              </a:extLst>
            </p:cNvPr>
            <p:cNvSpPr/>
            <p:nvPr/>
          </p:nvSpPr>
          <p:spPr>
            <a:xfrm>
              <a:off x="6486466"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6" name="Rectangle 135">
              <a:extLst>
                <a:ext uri="{FF2B5EF4-FFF2-40B4-BE49-F238E27FC236}">
                  <a16:creationId xmlns:a16="http://schemas.microsoft.com/office/drawing/2014/main" id="{1FE1E076-6AC4-4589-B614-50389277DF00}"/>
                </a:ext>
              </a:extLst>
            </p:cNvPr>
            <p:cNvSpPr/>
            <p:nvPr/>
          </p:nvSpPr>
          <p:spPr>
            <a:xfrm>
              <a:off x="5769205" y="291771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7" name="Rectangle 136">
              <a:extLst>
                <a:ext uri="{FF2B5EF4-FFF2-40B4-BE49-F238E27FC236}">
                  <a16:creationId xmlns:a16="http://schemas.microsoft.com/office/drawing/2014/main" id="{F3D52620-447B-4878-98E8-66A1654C016E}"/>
                </a:ext>
              </a:extLst>
            </p:cNvPr>
            <p:cNvSpPr/>
            <p:nvPr/>
          </p:nvSpPr>
          <p:spPr>
            <a:xfrm>
              <a:off x="5591984"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38" name="Group 137">
              <a:extLst>
                <a:ext uri="{FF2B5EF4-FFF2-40B4-BE49-F238E27FC236}">
                  <a16:creationId xmlns:a16="http://schemas.microsoft.com/office/drawing/2014/main" id="{3E8AE8A2-B0F1-447F-B847-5694294B3368}"/>
                </a:ext>
              </a:extLst>
            </p:cNvPr>
            <p:cNvGrpSpPr/>
            <p:nvPr/>
          </p:nvGrpSpPr>
          <p:grpSpPr>
            <a:xfrm>
              <a:off x="7000712" y="3119041"/>
              <a:ext cx="84960" cy="252468"/>
              <a:chOff x="9652371" y="397080"/>
              <a:chExt cx="84960" cy="252468"/>
            </a:xfrm>
          </p:grpSpPr>
          <p:sp>
            <p:nvSpPr>
              <p:cNvPr id="190" name="Rectangle 189">
                <a:extLst>
                  <a:ext uri="{FF2B5EF4-FFF2-40B4-BE49-F238E27FC236}">
                    <a16:creationId xmlns:a16="http://schemas.microsoft.com/office/drawing/2014/main" id="{4260DF82-C7E8-48F1-9331-FBCDACA6B331}"/>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91" name="Rectangle 190">
                <a:extLst>
                  <a:ext uri="{FF2B5EF4-FFF2-40B4-BE49-F238E27FC236}">
                    <a16:creationId xmlns:a16="http://schemas.microsoft.com/office/drawing/2014/main" id="{6031B31D-66C4-4C58-9F24-71BBD7FCCA52}"/>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39" name="Group 138">
              <a:extLst>
                <a:ext uri="{FF2B5EF4-FFF2-40B4-BE49-F238E27FC236}">
                  <a16:creationId xmlns:a16="http://schemas.microsoft.com/office/drawing/2014/main" id="{875AD881-45EB-4C86-B46D-164AD63D29CD}"/>
                </a:ext>
              </a:extLst>
            </p:cNvPr>
            <p:cNvGrpSpPr/>
            <p:nvPr/>
          </p:nvGrpSpPr>
          <p:grpSpPr>
            <a:xfrm>
              <a:off x="8157621" y="3318666"/>
              <a:ext cx="84960" cy="252468"/>
              <a:chOff x="9652371" y="397080"/>
              <a:chExt cx="84960" cy="252468"/>
            </a:xfrm>
          </p:grpSpPr>
          <p:sp>
            <p:nvSpPr>
              <p:cNvPr id="188" name="Rectangle 187">
                <a:extLst>
                  <a:ext uri="{FF2B5EF4-FFF2-40B4-BE49-F238E27FC236}">
                    <a16:creationId xmlns:a16="http://schemas.microsoft.com/office/drawing/2014/main" id="{9128608C-E9D3-4FD5-84CA-1BAA1B1C1CE3}"/>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89" name="Rectangle 188">
                <a:extLst>
                  <a:ext uri="{FF2B5EF4-FFF2-40B4-BE49-F238E27FC236}">
                    <a16:creationId xmlns:a16="http://schemas.microsoft.com/office/drawing/2014/main" id="{9F9DA926-6CDC-4036-825C-70D6811196A6}"/>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40" name="Group 139">
              <a:extLst>
                <a:ext uri="{FF2B5EF4-FFF2-40B4-BE49-F238E27FC236}">
                  <a16:creationId xmlns:a16="http://schemas.microsoft.com/office/drawing/2014/main" id="{92DD249C-5CC5-443C-A7F9-91154C434C54}"/>
                </a:ext>
              </a:extLst>
            </p:cNvPr>
            <p:cNvGrpSpPr/>
            <p:nvPr/>
          </p:nvGrpSpPr>
          <p:grpSpPr>
            <a:xfrm>
              <a:off x="7389204" y="3312423"/>
              <a:ext cx="84960" cy="252468"/>
              <a:chOff x="9652371" y="397080"/>
              <a:chExt cx="84960" cy="252468"/>
            </a:xfrm>
          </p:grpSpPr>
          <p:sp>
            <p:nvSpPr>
              <p:cNvPr id="186" name="Rectangle 185">
                <a:extLst>
                  <a:ext uri="{FF2B5EF4-FFF2-40B4-BE49-F238E27FC236}">
                    <a16:creationId xmlns:a16="http://schemas.microsoft.com/office/drawing/2014/main" id="{D8662FFE-E08A-4729-9D72-E477EDC28687}"/>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87" name="Rectangle 186">
                <a:extLst>
                  <a:ext uri="{FF2B5EF4-FFF2-40B4-BE49-F238E27FC236}">
                    <a16:creationId xmlns:a16="http://schemas.microsoft.com/office/drawing/2014/main" id="{131F6CEB-C513-47A3-9395-9859E28D9C78}"/>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41" name="Group 140">
              <a:extLst>
                <a:ext uri="{FF2B5EF4-FFF2-40B4-BE49-F238E27FC236}">
                  <a16:creationId xmlns:a16="http://schemas.microsoft.com/office/drawing/2014/main" id="{0FE6056D-CC7F-49D0-AC1D-7B6D1AC2374B}"/>
                </a:ext>
              </a:extLst>
            </p:cNvPr>
            <p:cNvGrpSpPr/>
            <p:nvPr/>
          </p:nvGrpSpPr>
          <p:grpSpPr>
            <a:xfrm>
              <a:off x="6617627" y="3318666"/>
              <a:ext cx="84960" cy="252468"/>
              <a:chOff x="9652371" y="397080"/>
              <a:chExt cx="84960" cy="252468"/>
            </a:xfrm>
          </p:grpSpPr>
          <p:sp>
            <p:nvSpPr>
              <p:cNvPr id="184" name="Rectangle 183">
                <a:extLst>
                  <a:ext uri="{FF2B5EF4-FFF2-40B4-BE49-F238E27FC236}">
                    <a16:creationId xmlns:a16="http://schemas.microsoft.com/office/drawing/2014/main" id="{DBDB5C33-AD78-4466-9C4D-8A10FEE75E42}"/>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85" name="Rectangle 184">
                <a:extLst>
                  <a:ext uri="{FF2B5EF4-FFF2-40B4-BE49-F238E27FC236}">
                    <a16:creationId xmlns:a16="http://schemas.microsoft.com/office/drawing/2014/main" id="{47B8162D-B546-4219-8626-607111CC4E03}"/>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142" name="Rectangle 141">
              <a:extLst>
                <a:ext uri="{FF2B5EF4-FFF2-40B4-BE49-F238E27FC236}">
                  <a16:creationId xmlns:a16="http://schemas.microsoft.com/office/drawing/2014/main" id="{95204733-FCCC-4132-8B39-DFCE03BC8220}"/>
                </a:ext>
              </a:extLst>
            </p:cNvPr>
            <p:cNvSpPr/>
            <p:nvPr/>
          </p:nvSpPr>
          <p:spPr>
            <a:xfrm>
              <a:off x="5715231" y="32255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43" name="Rectangle 142">
              <a:extLst>
                <a:ext uri="{FF2B5EF4-FFF2-40B4-BE49-F238E27FC236}">
                  <a16:creationId xmlns:a16="http://schemas.microsoft.com/office/drawing/2014/main" id="{FBE92CC3-D58F-47A4-A776-C034C66746BD}"/>
                </a:ext>
              </a:extLst>
            </p:cNvPr>
            <p:cNvSpPr/>
            <p:nvPr/>
          </p:nvSpPr>
          <p:spPr>
            <a:xfrm>
              <a:off x="9018515" y="280535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44" name="Rectangle 143">
              <a:extLst>
                <a:ext uri="{FF2B5EF4-FFF2-40B4-BE49-F238E27FC236}">
                  <a16:creationId xmlns:a16="http://schemas.microsoft.com/office/drawing/2014/main" id="{EE2ED165-9ADE-4B6B-BD56-AAA78B94C723}"/>
                </a:ext>
              </a:extLst>
            </p:cNvPr>
            <p:cNvSpPr/>
            <p:nvPr/>
          </p:nvSpPr>
          <p:spPr>
            <a:xfrm>
              <a:off x="9335673" y="305492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45" name="Rectangle 144">
              <a:extLst>
                <a:ext uri="{FF2B5EF4-FFF2-40B4-BE49-F238E27FC236}">
                  <a16:creationId xmlns:a16="http://schemas.microsoft.com/office/drawing/2014/main" id="{82CB6FF6-66CC-4E2E-915D-DCF99419249C}"/>
                </a:ext>
              </a:extLst>
            </p:cNvPr>
            <p:cNvSpPr/>
            <p:nvPr/>
          </p:nvSpPr>
          <p:spPr>
            <a:xfrm>
              <a:off x="9602295" y="3548213"/>
              <a:ext cx="5931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
              </a:r>
            </a:p>
          </p:txBody>
        </p:sp>
        <p:grpSp>
          <p:nvGrpSpPr>
            <p:cNvPr id="146" name="Group 145">
              <a:extLst>
                <a:ext uri="{FF2B5EF4-FFF2-40B4-BE49-F238E27FC236}">
                  <a16:creationId xmlns:a16="http://schemas.microsoft.com/office/drawing/2014/main" id="{C294A454-30D3-4474-A383-347404367CF4}"/>
                </a:ext>
              </a:extLst>
            </p:cNvPr>
            <p:cNvGrpSpPr/>
            <p:nvPr/>
          </p:nvGrpSpPr>
          <p:grpSpPr>
            <a:xfrm>
              <a:off x="7789055" y="3149268"/>
              <a:ext cx="84960" cy="252468"/>
              <a:chOff x="9652371" y="397080"/>
              <a:chExt cx="84960" cy="252468"/>
            </a:xfrm>
          </p:grpSpPr>
          <p:sp>
            <p:nvSpPr>
              <p:cNvPr id="182" name="Rectangle 181">
                <a:extLst>
                  <a:ext uri="{FF2B5EF4-FFF2-40B4-BE49-F238E27FC236}">
                    <a16:creationId xmlns:a16="http://schemas.microsoft.com/office/drawing/2014/main" id="{C6907EAC-CE8A-4C04-B29A-76B8E7DD7E03}"/>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83" name="Rectangle 182">
                <a:extLst>
                  <a:ext uri="{FF2B5EF4-FFF2-40B4-BE49-F238E27FC236}">
                    <a16:creationId xmlns:a16="http://schemas.microsoft.com/office/drawing/2014/main" id="{B946E3E2-E19C-4828-AD2E-399D9509139A}"/>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47" name="Group 146">
              <a:extLst>
                <a:ext uri="{FF2B5EF4-FFF2-40B4-BE49-F238E27FC236}">
                  <a16:creationId xmlns:a16="http://schemas.microsoft.com/office/drawing/2014/main" id="{25A80DF6-26F3-4348-9707-C4147201E8EF}"/>
                </a:ext>
              </a:extLst>
            </p:cNvPr>
            <p:cNvGrpSpPr/>
            <p:nvPr/>
          </p:nvGrpSpPr>
          <p:grpSpPr>
            <a:xfrm rot="572228" flipV="1">
              <a:off x="9351665" y="2506237"/>
              <a:ext cx="92075" cy="66624"/>
              <a:chOff x="250471" y="5019519"/>
              <a:chExt cx="92075" cy="66624"/>
            </a:xfrm>
          </p:grpSpPr>
          <p:sp>
            <p:nvSpPr>
              <p:cNvPr id="176" name="Freeform 219">
                <a:extLst>
                  <a:ext uri="{FF2B5EF4-FFF2-40B4-BE49-F238E27FC236}">
                    <a16:creationId xmlns:a16="http://schemas.microsoft.com/office/drawing/2014/main" id="{894C8E9A-9AFD-45B0-8CDC-00536947D271}"/>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7" name="Freeform 220">
                <a:extLst>
                  <a:ext uri="{FF2B5EF4-FFF2-40B4-BE49-F238E27FC236}">
                    <a16:creationId xmlns:a16="http://schemas.microsoft.com/office/drawing/2014/main" id="{61EBDF28-4CD1-4C40-A788-D3C291E8A9AD}"/>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8" name="Freeform 221">
                <a:extLst>
                  <a:ext uri="{FF2B5EF4-FFF2-40B4-BE49-F238E27FC236}">
                    <a16:creationId xmlns:a16="http://schemas.microsoft.com/office/drawing/2014/main" id="{F1B6F0CF-2DDD-45D8-9E03-527B094FD419}"/>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9" name="Freeform 222">
                <a:extLst>
                  <a:ext uri="{FF2B5EF4-FFF2-40B4-BE49-F238E27FC236}">
                    <a16:creationId xmlns:a16="http://schemas.microsoft.com/office/drawing/2014/main" id="{9B2D4A7A-8256-498F-90C9-9A5A67706104}"/>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0" name="Freeform 223">
                <a:extLst>
                  <a:ext uri="{FF2B5EF4-FFF2-40B4-BE49-F238E27FC236}">
                    <a16:creationId xmlns:a16="http://schemas.microsoft.com/office/drawing/2014/main" id="{3358C2F4-670C-494B-9332-B8057AE0DC5A}"/>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1" name="Freeform 224">
                <a:extLst>
                  <a:ext uri="{FF2B5EF4-FFF2-40B4-BE49-F238E27FC236}">
                    <a16:creationId xmlns:a16="http://schemas.microsoft.com/office/drawing/2014/main" id="{988E4D2A-00B2-464B-B248-B4268A648E4F}"/>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48" name="Rectangle 147">
              <a:extLst>
                <a:ext uri="{FF2B5EF4-FFF2-40B4-BE49-F238E27FC236}">
                  <a16:creationId xmlns:a16="http://schemas.microsoft.com/office/drawing/2014/main" id="{2B583945-82AC-4CE5-90EA-7A8D0FF81242}"/>
                </a:ext>
              </a:extLst>
            </p:cNvPr>
            <p:cNvSpPr/>
            <p:nvPr/>
          </p:nvSpPr>
          <p:spPr>
            <a:xfrm rot="18005744">
              <a:off x="7850752" y="3473052"/>
              <a:ext cx="291600" cy="307777"/>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9" name="Freeform 231">
              <a:extLst>
                <a:ext uri="{FF2B5EF4-FFF2-40B4-BE49-F238E27FC236}">
                  <a16:creationId xmlns:a16="http://schemas.microsoft.com/office/drawing/2014/main" id="{1276AD25-01DF-4952-AC66-C23557C263D2}"/>
                </a:ext>
              </a:extLst>
            </p:cNvPr>
            <p:cNvSpPr/>
            <p:nvPr/>
          </p:nvSpPr>
          <p:spPr bwMode="auto">
            <a:xfrm rot="21175208">
              <a:off x="9442450" y="2543175"/>
              <a:ext cx="88900" cy="165100"/>
            </a:xfrm>
            <a:custGeom>
              <a:avLst/>
              <a:gdLst>
                <a:gd name="connsiteX0" fmla="*/ 88900 w 88900"/>
                <a:gd name="connsiteY0" fmla="*/ 165100 h 165100"/>
                <a:gd name="connsiteX1" fmla="*/ 0 w 88900"/>
                <a:gd name="connsiteY1" fmla="*/ 0 h 165100"/>
              </a:gdLst>
              <a:ahLst/>
              <a:cxnLst>
                <a:cxn ang="0">
                  <a:pos x="connsiteX0" y="connsiteY0"/>
                </a:cxn>
                <a:cxn ang="0">
                  <a:pos x="connsiteX1" y="connsiteY1"/>
                </a:cxn>
              </a:cxnLst>
              <a:rect l="l" t="t" r="r" b="b"/>
              <a:pathLst>
                <a:path w="88900" h="165100">
                  <a:moveTo>
                    <a:pt x="88900" y="16510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0" name="Freeform 232">
              <a:extLst>
                <a:ext uri="{FF2B5EF4-FFF2-40B4-BE49-F238E27FC236}">
                  <a16:creationId xmlns:a16="http://schemas.microsoft.com/office/drawing/2014/main" id="{38DE48AC-EB7E-460B-A0A7-02CB2B36BEDC}"/>
                </a:ext>
              </a:extLst>
            </p:cNvPr>
            <p:cNvSpPr/>
            <p:nvPr/>
          </p:nvSpPr>
          <p:spPr bwMode="auto">
            <a:xfrm>
              <a:off x="9036050" y="2320925"/>
              <a:ext cx="298450" cy="295275"/>
            </a:xfrm>
            <a:custGeom>
              <a:avLst/>
              <a:gdLst>
                <a:gd name="connsiteX0" fmla="*/ 127000 w 298450"/>
                <a:gd name="connsiteY0" fmla="*/ 0 h 295275"/>
                <a:gd name="connsiteX1" fmla="*/ 238125 w 298450"/>
                <a:gd name="connsiteY1" fmla="*/ 25400 h 295275"/>
                <a:gd name="connsiteX2" fmla="*/ 298450 w 298450"/>
                <a:gd name="connsiteY2" fmla="*/ 155575 h 295275"/>
                <a:gd name="connsiteX3" fmla="*/ 215900 w 298450"/>
                <a:gd name="connsiteY3" fmla="*/ 295275 h 295275"/>
                <a:gd name="connsiteX4" fmla="*/ 57150 w 298450"/>
                <a:gd name="connsiteY4" fmla="*/ 282575 h 295275"/>
                <a:gd name="connsiteX5" fmla="*/ 0 w 298450"/>
                <a:gd name="connsiteY5" fmla="*/ 133350 h 295275"/>
                <a:gd name="connsiteX6" fmla="*/ 38100 w 298450"/>
                <a:gd name="connsiteY6" fmla="*/ 6032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295275">
                  <a:moveTo>
                    <a:pt x="127000" y="0"/>
                  </a:moveTo>
                  <a:lnTo>
                    <a:pt x="238125" y="25400"/>
                  </a:lnTo>
                  <a:lnTo>
                    <a:pt x="298450" y="155575"/>
                  </a:lnTo>
                  <a:lnTo>
                    <a:pt x="215900" y="295275"/>
                  </a:lnTo>
                  <a:lnTo>
                    <a:pt x="57150" y="282575"/>
                  </a:lnTo>
                  <a:lnTo>
                    <a:pt x="0" y="133350"/>
                  </a:lnTo>
                  <a:lnTo>
                    <a:pt x="38100" y="603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1" name="Freeform 233">
              <a:extLst>
                <a:ext uri="{FF2B5EF4-FFF2-40B4-BE49-F238E27FC236}">
                  <a16:creationId xmlns:a16="http://schemas.microsoft.com/office/drawing/2014/main" id="{FC6DAB54-B32F-414B-BEEE-3FBE21D0C9F4}"/>
                </a:ext>
              </a:extLst>
            </p:cNvPr>
            <p:cNvSpPr/>
            <p:nvPr/>
          </p:nvSpPr>
          <p:spPr bwMode="auto">
            <a:xfrm>
              <a:off x="9344025" y="2416175"/>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Freeform 234">
              <a:extLst>
                <a:ext uri="{FF2B5EF4-FFF2-40B4-BE49-F238E27FC236}">
                  <a16:creationId xmlns:a16="http://schemas.microsoft.com/office/drawing/2014/main" id="{2F633180-5488-46C0-B9A3-2C6D41A3959C}"/>
                </a:ext>
              </a:extLst>
            </p:cNvPr>
            <p:cNvSpPr/>
            <p:nvPr/>
          </p:nvSpPr>
          <p:spPr bwMode="auto">
            <a:xfrm>
              <a:off x="9001125" y="2593975"/>
              <a:ext cx="88900" cy="225425"/>
            </a:xfrm>
            <a:custGeom>
              <a:avLst/>
              <a:gdLst>
                <a:gd name="connsiteX0" fmla="*/ 88900 w 88900"/>
                <a:gd name="connsiteY0" fmla="*/ 0 h 225425"/>
                <a:gd name="connsiteX1" fmla="*/ 0 w 88900"/>
                <a:gd name="connsiteY1" fmla="*/ 136525 h 225425"/>
                <a:gd name="connsiteX2" fmla="*/ 44450 w 88900"/>
                <a:gd name="connsiteY2" fmla="*/ 225425 h 225425"/>
              </a:gdLst>
              <a:ahLst/>
              <a:cxnLst>
                <a:cxn ang="0">
                  <a:pos x="connsiteX0" y="connsiteY0"/>
                </a:cxn>
                <a:cxn ang="0">
                  <a:pos x="connsiteX1" y="connsiteY1"/>
                </a:cxn>
                <a:cxn ang="0">
                  <a:pos x="connsiteX2" y="connsiteY2"/>
                </a:cxn>
              </a:cxnLst>
              <a:rect l="l" t="t" r="r" b="b"/>
              <a:pathLst>
                <a:path w="88900" h="225425">
                  <a:moveTo>
                    <a:pt x="88900" y="0"/>
                  </a:moveTo>
                  <a:lnTo>
                    <a:pt x="0" y="136525"/>
                  </a:lnTo>
                  <a:lnTo>
                    <a:pt x="44450" y="2254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 name="Freeform 235">
              <a:extLst>
                <a:ext uri="{FF2B5EF4-FFF2-40B4-BE49-F238E27FC236}">
                  <a16:creationId xmlns:a16="http://schemas.microsoft.com/office/drawing/2014/main" id="{F83D1EAE-F268-449F-92CC-2C23AF2D8D43}"/>
                </a:ext>
              </a:extLst>
            </p:cNvPr>
            <p:cNvSpPr/>
            <p:nvPr/>
          </p:nvSpPr>
          <p:spPr bwMode="auto">
            <a:xfrm>
              <a:off x="9109075" y="2613025"/>
              <a:ext cx="200025" cy="288925"/>
            </a:xfrm>
            <a:custGeom>
              <a:avLst/>
              <a:gdLst>
                <a:gd name="connsiteX0" fmla="*/ 136525 w 200025"/>
                <a:gd name="connsiteY0" fmla="*/ 0 h 288925"/>
                <a:gd name="connsiteX1" fmla="*/ 200025 w 200025"/>
                <a:gd name="connsiteY1" fmla="*/ 155575 h 288925"/>
                <a:gd name="connsiteX2" fmla="*/ 111125 w 200025"/>
                <a:gd name="connsiteY2" fmla="*/ 288925 h 288925"/>
                <a:gd name="connsiteX3" fmla="*/ 0 w 200025"/>
                <a:gd name="connsiteY3" fmla="*/ 282575 h 288925"/>
              </a:gdLst>
              <a:ahLst/>
              <a:cxnLst>
                <a:cxn ang="0">
                  <a:pos x="connsiteX0" y="connsiteY0"/>
                </a:cxn>
                <a:cxn ang="0">
                  <a:pos x="connsiteX1" y="connsiteY1"/>
                </a:cxn>
                <a:cxn ang="0">
                  <a:pos x="connsiteX2" y="connsiteY2"/>
                </a:cxn>
                <a:cxn ang="0">
                  <a:pos x="connsiteX3" y="connsiteY3"/>
                </a:cxn>
              </a:cxnLst>
              <a:rect l="l" t="t" r="r" b="b"/>
              <a:pathLst>
                <a:path w="200025" h="288925">
                  <a:moveTo>
                    <a:pt x="136525" y="0"/>
                  </a:moveTo>
                  <a:lnTo>
                    <a:pt x="200025" y="155575"/>
                  </a:lnTo>
                  <a:lnTo>
                    <a:pt x="111125" y="288925"/>
                  </a:lnTo>
                  <a:lnTo>
                    <a:pt x="0" y="2825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4" name="Freeform 236">
              <a:extLst>
                <a:ext uri="{FF2B5EF4-FFF2-40B4-BE49-F238E27FC236}">
                  <a16:creationId xmlns:a16="http://schemas.microsoft.com/office/drawing/2014/main" id="{59E023B7-6EA7-48BA-872B-E40F1E80251E}"/>
                </a:ext>
              </a:extLst>
            </p:cNvPr>
            <p:cNvSpPr/>
            <p:nvPr/>
          </p:nvSpPr>
          <p:spPr bwMode="auto">
            <a:xfrm>
              <a:off x="8997950" y="2898775"/>
              <a:ext cx="241300" cy="234950"/>
            </a:xfrm>
            <a:custGeom>
              <a:avLst/>
              <a:gdLst>
                <a:gd name="connsiteX0" fmla="*/ 38100 w 241300"/>
                <a:gd name="connsiteY0" fmla="*/ 50800 h 234950"/>
                <a:gd name="connsiteX1" fmla="*/ 0 w 241300"/>
                <a:gd name="connsiteY1" fmla="*/ 127000 h 234950"/>
                <a:gd name="connsiteX2" fmla="*/ 117475 w 241300"/>
                <a:gd name="connsiteY2" fmla="*/ 234950 h 234950"/>
                <a:gd name="connsiteX3" fmla="*/ 241300 w 241300"/>
                <a:gd name="connsiteY3" fmla="*/ 174625 h 234950"/>
                <a:gd name="connsiteX4" fmla="*/ 219075 w 241300"/>
                <a:gd name="connsiteY4" fmla="*/ 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34950">
                  <a:moveTo>
                    <a:pt x="38100" y="50800"/>
                  </a:moveTo>
                  <a:lnTo>
                    <a:pt x="0" y="127000"/>
                  </a:lnTo>
                  <a:lnTo>
                    <a:pt x="117475" y="234950"/>
                  </a:lnTo>
                  <a:lnTo>
                    <a:pt x="241300" y="174625"/>
                  </a:lnTo>
                  <a:lnTo>
                    <a:pt x="2190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Freeform 237">
              <a:extLst>
                <a:ext uri="{FF2B5EF4-FFF2-40B4-BE49-F238E27FC236}">
                  <a16:creationId xmlns:a16="http://schemas.microsoft.com/office/drawing/2014/main" id="{80BCBFE4-FC80-49D5-9E48-DBEE128C8DE6}"/>
                </a:ext>
              </a:extLst>
            </p:cNvPr>
            <p:cNvSpPr/>
            <p:nvPr/>
          </p:nvSpPr>
          <p:spPr bwMode="auto">
            <a:xfrm rot="404059">
              <a:off x="9239250" y="3070225"/>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6" name="Freeform 238">
              <a:extLst>
                <a:ext uri="{FF2B5EF4-FFF2-40B4-BE49-F238E27FC236}">
                  <a16:creationId xmlns:a16="http://schemas.microsoft.com/office/drawing/2014/main" id="{B5C64874-900D-4187-91FA-E3B7C7894FC0}"/>
                </a:ext>
              </a:extLst>
            </p:cNvPr>
            <p:cNvSpPr/>
            <p:nvPr/>
          </p:nvSpPr>
          <p:spPr bwMode="auto">
            <a:xfrm rot="404059">
              <a:off x="9237547" y="3102623"/>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Freeform 239">
              <a:extLst>
                <a:ext uri="{FF2B5EF4-FFF2-40B4-BE49-F238E27FC236}">
                  <a16:creationId xmlns:a16="http://schemas.microsoft.com/office/drawing/2014/main" id="{D021B467-E39F-44EC-B31F-51AEF3CE78DA}"/>
                </a:ext>
              </a:extLst>
            </p:cNvPr>
            <p:cNvSpPr/>
            <p:nvPr/>
          </p:nvSpPr>
          <p:spPr bwMode="auto">
            <a:xfrm>
              <a:off x="9115425" y="3127375"/>
              <a:ext cx="114300" cy="266700"/>
            </a:xfrm>
            <a:custGeom>
              <a:avLst/>
              <a:gdLst>
                <a:gd name="connsiteX0" fmla="*/ 3175 w 114300"/>
                <a:gd name="connsiteY0" fmla="*/ 0 h 266700"/>
                <a:gd name="connsiteX1" fmla="*/ 0 w 114300"/>
                <a:gd name="connsiteY1" fmla="*/ 187325 h 266700"/>
                <a:gd name="connsiteX2" fmla="*/ 114300 w 114300"/>
                <a:gd name="connsiteY2" fmla="*/ 266700 h 266700"/>
              </a:gdLst>
              <a:ahLst/>
              <a:cxnLst>
                <a:cxn ang="0">
                  <a:pos x="connsiteX0" y="connsiteY0"/>
                </a:cxn>
                <a:cxn ang="0">
                  <a:pos x="connsiteX1" y="connsiteY1"/>
                </a:cxn>
                <a:cxn ang="0">
                  <a:pos x="connsiteX2" y="connsiteY2"/>
                </a:cxn>
              </a:cxnLst>
              <a:rect l="l" t="t" r="r" b="b"/>
              <a:pathLst>
                <a:path w="114300" h="266700">
                  <a:moveTo>
                    <a:pt x="3175" y="0"/>
                  </a:moveTo>
                  <a:cubicBezTo>
                    <a:pt x="2117" y="62442"/>
                    <a:pt x="1058" y="124883"/>
                    <a:pt x="0" y="187325"/>
                  </a:cubicBezTo>
                  <a:lnTo>
                    <a:pt x="114300" y="266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Freeform 240">
              <a:extLst>
                <a:ext uri="{FF2B5EF4-FFF2-40B4-BE49-F238E27FC236}">
                  <a16:creationId xmlns:a16="http://schemas.microsoft.com/office/drawing/2014/main" id="{A867316B-CA6D-4FCA-BDD0-35983104FF3B}"/>
                </a:ext>
              </a:extLst>
            </p:cNvPr>
            <p:cNvSpPr/>
            <p:nvPr/>
          </p:nvSpPr>
          <p:spPr bwMode="auto">
            <a:xfrm>
              <a:off x="9150350" y="3155950"/>
              <a:ext cx="3175" cy="146050"/>
            </a:xfrm>
            <a:custGeom>
              <a:avLst/>
              <a:gdLst>
                <a:gd name="connsiteX0" fmla="*/ 3175 w 3175"/>
                <a:gd name="connsiteY0" fmla="*/ 0 h 146050"/>
                <a:gd name="connsiteX1" fmla="*/ 0 w 3175"/>
                <a:gd name="connsiteY1" fmla="*/ 146050 h 146050"/>
              </a:gdLst>
              <a:ahLst/>
              <a:cxnLst>
                <a:cxn ang="0">
                  <a:pos x="connsiteX0" y="connsiteY0"/>
                </a:cxn>
                <a:cxn ang="0">
                  <a:pos x="connsiteX1" y="connsiteY1"/>
                </a:cxn>
              </a:cxnLst>
              <a:rect l="l" t="t" r="r" b="b"/>
              <a:pathLst>
                <a:path w="3175" h="146050">
                  <a:moveTo>
                    <a:pt x="3175" y="0"/>
                  </a:moveTo>
                  <a:cubicBezTo>
                    <a:pt x="2117" y="48683"/>
                    <a:pt x="1058" y="97367"/>
                    <a:pt x="0" y="14605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9" name="Freeform 241">
              <a:extLst>
                <a:ext uri="{FF2B5EF4-FFF2-40B4-BE49-F238E27FC236}">
                  <a16:creationId xmlns:a16="http://schemas.microsoft.com/office/drawing/2014/main" id="{903533D8-E5AF-4753-AF98-793B5523FF31}"/>
                </a:ext>
              </a:extLst>
            </p:cNvPr>
            <p:cNvSpPr/>
            <p:nvPr/>
          </p:nvSpPr>
          <p:spPr bwMode="auto">
            <a:xfrm>
              <a:off x="9378950" y="3203575"/>
              <a:ext cx="0" cy="107950"/>
            </a:xfrm>
            <a:custGeom>
              <a:avLst/>
              <a:gdLst>
                <a:gd name="connsiteX0" fmla="*/ 0 w 0"/>
                <a:gd name="connsiteY0" fmla="*/ 107950 h 107950"/>
                <a:gd name="connsiteX1" fmla="*/ 0 w 0"/>
                <a:gd name="connsiteY1" fmla="*/ 0 h 107950"/>
              </a:gdLst>
              <a:ahLst/>
              <a:cxnLst>
                <a:cxn ang="0">
                  <a:pos x="connsiteX0" y="connsiteY0"/>
                </a:cxn>
                <a:cxn ang="0">
                  <a:pos x="connsiteX1" y="connsiteY1"/>
                </a:cxn>
              </a:cxnLst>
              <a:rect l="l" t="t" r="r" b="b"/>
              <a:pathLst>
                <a:path h="107950">
                  <a:moveTo>
                    <a:pt x="0" y="10795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0" name="Freeform 242">
              <a:extLst>
                <a:ext uri="{FF2B5EF4-FFF2-40B4-BE49-F238E27FC236}">
                  <a16:creationId xmlns:a16="http://schemas.microsoft.com/office/drawing/2014/main" id="{AF463AC6-E83E-48C0-ADA3-DD9D4799FB50}"/>
                </a:ext>
              </a:extLst>
            </p:cNvPr>
            <p:cNvSpPr/>
            <p:nvPr/>
          </p:nvSpPr>
          <p:spPr bwMode="auto">
            <a:xfrm>
              <a:off x="9363075" y="3613150"/>
              <a:ext cx="0" cy="196850"/>
            </a:xfrm>
            <a:custGeom>
              <a:avLst/>
              <a:gdLst>
                <a:gd name="connsiteX0" fmla="*/ 0 w 0"/>
                <a:gd name="connsiteY0" fmla="*/ 0 h 196850"/>
                <a:gd name="connsiteX1" fmla="*/ 0 w 0"/>
                <a:gd name="connsiteY1" fmla="*/ 196850 h 196850"/>
              </a:gdLst>
              <a:ahLst/>
              <a:cxnLst>
                <a:cxn ang="0">
                  <a:pos x="connsiteX0" y="connsiteY0"/>
                </a:cxn>
                <a:cxn ang="0">
                  <a:pos x="connsiteX1" y="connsiteY1"/>
                </a:cxn>
              </a:cxnLst>
              <a:rect l="l" t="t" r="r" b="b"/>
              <a:pathLst>
                <a:path h="196850">
                  <a:moveTo>
                    <a:pt x="0" y="0"/>
                  </a:moveTo>
                  <a:lnTo>
                    <a:pt x="0" y="1968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1" name="Freeform 243">
              <a:extLst>
                <a:ext uri="{FF2B5EF4-FFF2-40B4-BE49-F238E27FC236}">
                  <a16:creationId xmlns:a16="http://schemas.microsoft.com/office/drawing/2014/main" id="{FE430E55-315C-46C6-A4A9-2973FEE23647}"/>
                </a:ext>
              </a:extLst>
            </p:cNvPr>
            <p:cNvSpPr/>
            <p:nvPr/>
          </p:nvSpPr>
          <p:spPr bwMode="auto">
            <a:xfrm>
              <a:off x="9505950" y="3533775"/>
              <a:ext cx="82550" cy="53975"/>
            </a:xfrm>
            <a:custGeom>
              <a:avLst/>
              <a:gdLst>
                <a:gd name="connsiteX0" fmla="*/ 0 w 82550"/>
                <a:gd name="connsiteY0" fmla="*/ 0 h 53975"/>
                <a:gd name="connsiteX1" fmla="*/ 82550 w 82550"/>
                <a:gd name="connsiteY1" fmla="*/ 53975 h 53975"/>
              </a:gdLst>
              <a:ahLst/>
              <a:cxnLst>
                <a:cxn ang="0">
                  <a:pos x="connsiteX0" y="connsiteY0"/>
                </a:cxn>
                <a:cxn ang="0">
                  <a:pos x="connsiteX1" y="connsiteY1"/>
                </a:cxn>
              </a:cxnLst>
              <a:rect l="l" t="t" r="r" b="b"/>
              <a:pathLst>
                <a:path w="82550" h="53975">
                  <a:moveTo>
                    <a:pt x="0" y="0"/>
                  </a:moveTo>
                  <a:lnTo>
                    <a:pt x="8255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2" name="Freeform 244">
              <a:extLst>
                <a:ext uri="{FF2B5EF4-FFF2-40B4-BE49-F238E27FC236}">
                  <a16:creationId xmlns:a16="http://schemas.microsoft.com/office/drawing/2014/main" id="{AEFA2B2A-61A3-4F5A-8B9F-17A5B86DB294}"/>
                </a:ext>
              </a:extLst>
            </p:cNvPr>
            <p:cNvSpPr/>
            <p:nvPr/>
          </p:nvSpPr>
          <p:spPr bwMode="auto">
            <a:xfrm>
              <a:off x="8988425" y="3308350"/>
              <a:ext cx="250825" cy="327025"/>
            </a:xfrm>
            <a:custGeom>
              <a:avLst/>
              <a:gdLst>
                <a:gd name="connsiteX0" fmla="*/ 123825 w 250825"/>
                <a:gd name="connsiteY0" fmla="*/ 0 h 327025"/>
                <a:gd name="connsiteX1" fmla="*/ 3175 w 250825"/>
                <a:gd name="connsiteY1" fmla="*/ 82550 h 327025"/>
                <a:gd name="connsiteX2" fmla="*/ 0 w 250825"/>
                <a:gd name="connsiteY2" fmla="*/ 250825 h 327025"/>
                <a:gd name="connsiteX3" fmla="*/ 120650 w 250825"/>
                <a:gd name="connsiteY3" fmla="*/ 327025 h 327025"/>
                <a:gd name="connsiteX4" fmla="*/ 250825 w 250825"/>
                <a:gd name="connsiteY4" fmla="*/ 244475 h 327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25" h="327025">
                  <a:moveTo>
                    <a:pt x="123825" y="0"/>
                  </a:moveTo>
                  <a:lnTo>
                    <a:pt x="3175" y="82550"/>
                  </a:lnTo>
                  <a:cubicBezTo>
                    <a:pt x="2117" y="138642"/>
                    <a:pt x="1058" y="194733"/>
                    <a:pt x="0" y="250825"/>
                  </a:cubicBezTo>
                  <a:lnTo>
                    <a:pt x="120650" y="327025"/>
                  </a:lnTo>
                  <a:lnTo>
                    <a:pt x="250825" y="2444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 name="Freeform 245">
              <a:extLst>
                <a:ext uri="{FF2B5EF4-FFF2-40B4-BE49-F238E27FC236}">
                  <a16:creationId xmlns:a16="http://schemas.microsoft.com/office/drawing/2014/main" id="{0735F0D3-B0AB-47D6-B7AD-B2A79A212827}"/>
                </a:ext>
              </a:extLst>
            </p:cNvPr>
            <p:cNvSpPr/>
            <p:nvPr/>
          </p:nvSpPr>
          <p:spPr bwMode="auto">
            <a:xfrm>
              <a:off x="8524875" y="3305175"/>
              <a:ext cx="273050" cy="85725"/>
            </a:xfrm>
            <a:custGeom>
              <a:avLst/>
              <a:gdLst>
                <a:gd name="connsiteX0" fmla="*/ 273050 w 273050"/>
                <a:gd name="connsiteY0" fmla="*/ 31750 h 85725"/>
                <a:gd name="connsiteX1" fmla="*/ 273050 w 273050"/>
                <a:gd name="connsiteY1" fmla="*/ 31750 h 85725"/>
                <a:gd name="connsiteX2" fmla="*/ 193675 w 273050"/>
                <a:gd name="connsiteY2" fmla="*/ 85725 h 85725"/>
                <a:gd name="connsiteX3" fmla="*/ 63500 w 273050"/>
                <a:gd name="connsiteY3" fmla="*/ 0 h 85725"/>
                <a:gd name="connsiteX4" fmla="*/ 0 w 273050"/>
                <a:gd name="connsiteY4" fmla="*/ 5397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 h="85725">
                  <a:moveTo>
                    <a:pt x="273050" y="31750"/>
                  </a:moveTo>
                  <a:lnTo>
                    <a:pt x="273050" y="31750"/>
                  </a:lnTo>
                  <a:lnTo>
                    <a:pt x="193675" y="85725"/>
                  </a:lnTo>
                  <a:lnTo>
                    <a:pt x="63500" y="0"/>
                  </a:lnTo>
                  <a:lnTo>
                    <a:pt x="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4" name="Freeform 246">
              <a:extLst>
                <a:ext uri="{FF2B5EF4-FFF2-40B4-BE49-F238E27FC236}">
                  <a16:creationId xmlns:a16="http://schemas.microsoft.com/office/drawing/2014/main" id="{BDCB304D-D2B5-4D2C-9F5A-81B21923AA3C}"/>
                </a:ext>
              </a:extLst>
            </p:cNvPr>
            <p:cNvSpPr/>
            <p:nvPr/>
          </p:nvSpPr>
          <p:spPr bwMode="auto">
            <a:xfrm>
              <a:off x="8255000" y="3302000"/>
              <a:ext cx="146050" cy="66675"/>
            </a:xfrm>
            <a:custGeom>
              <a:avLst/>
              <a:gdLst>
                <a:gd name="connsiteX0" fmla="*/ 146050 w 146050"/>
                <a:gd name="connsiteY0" fmla="*/ 44450 h 66675"/>
                <a:gd name="connsiteX1" fmla="*/ 85725 w 146050"/>
                <a:gd name="connsiteY1" fmla="*/ 0 h 66675"/>
                <a:gd name="connsiteX2" fmla="*/ 0 w 146050"/>
                <a:gd name="connsiteY2" fmla="*/ 66675 h 66675"/>
              </a:gdLst>
              <a:ahLst/>
              <a:cxnLst>
                <a:cxn ang="0">
                  <a:pos x="connsiteX0" y="connsiteY0"/>
                </a:cxn>
                <a:cxn ang="0">
                  <a:pos x="connsiteX1" y="connsiteY1"/>
                </a:cxn>
                <a:cxn ang="0">
                  <a:pos x="connsiteX2" y="connsiteY2"/>
                </a:cxn>
              </a:cxnLst>
              <a:rect l="l" t="t" r="r" b="b"/>
              <a:pathLst>
                <a:path w="146050" h="66675">
                  <a:moveTo>
                    <a:pt x="146050" y="44450"/>
                  </a:moveTo>
                  <a:lnTo>
                    <a:pt x="85725" y="0"/>
                  </a:lnTo>
                  <a:lnTo>
                    <a:pt x="0" y="66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Freeform 247">
              <a:extLst>
                <a:ext uri="{FF2B5EF4-FFF2-40B4-BE49-F238E27FC236}">
                  <a16:creationId xmlns:a16="http://schemas.microsoft.com/office/drawing/2014/main" id="{CBD32FE1-DCCB-4D8C-B146-72E1D5DAFC8D}"/>
                </a:ext>
              </a:extLst>
            </p:cNvPr>
            <p:cNvSpPr/>
            <p:nvPr/>
          </p:nvSpPr>
          <p:spPr bwMode="auto">
            <a:xfrm>
              <a:off x="7877175" y="3302000"/>
              <a:ext cx="276225" cy="92075"/>
            </a:xfrm>
            <a:custGeom>
              <a:avLst/>
              <a:gdLst>
                <a:gd name="connsiteX0" fmla="*/ 276225 w 276225"/>
                <a:gd name="connsiteY0" fmla="*/ 53975 h 92075"/>
                <a:gd name="connsiteX1" fmla="*/ 206375 w 276225"/>
                <a:gd name="connsiteY1" fmla="*/ 0 h 92075"/>
                <a:gd name="connsiteX2" fmla="*/ 79375 w 276225"/>
                <a:gd name="connsiteY2" fmla="*/ 92075 h 92075"/>
                <a:gd name="connsiteX3" fmla="*/ 0 w 276225"/>
                <a:gd name="connsiteY3" fmla="*/ 41275 h 92075"/>
              </a:gdLst>
              <a:ahLst/>
              <a:cxnLst>
                <a:cxn ang="0">
                  <a:pos x="connsiteX0" y="connsiteY0"/>
                </a:cxn>
                <a:cxn ang="0">
                  <a:pos x="connsiteX1" y="connsiteY1"/>
                </a:cxn>
                <a:cxn ang="0">
                  <a:pos x="connsiteX2" y="connsiteY2"/>
                </a:cxn>
                <a:cxn ang="0">
                  <a:pos x="connsiteX3" y="connsiteY3"/>
                </a:cxn>
              </a:cxnLst>
              <a:rect l="l" t="t" r="r" b="b"/>
              <a:pathLst>
                <a:path w="276225" h="92075">
                  <a:moveTo>
                    <a:pt x="276225" y="53975"/>
                  </a:moveTo>
                  <a:lnTo>
                    <a:pt x="206375" y="0"/>
                  </a:lnTo>
                  <a:lnTo>
                    <a:pt x="79375" y="92075"/>
                  </a:lnTo>
                  <a:lnTo>
                    <a:pt x="0" y="412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6" name="Freeform 248">
              <a:extLst>
                <a:ext uri="{FF2B5EF4-FFF2-40B4-BE49-F238E27FC236}">
                  <a16:creationId xmlns:a16="http://schemas.microsoft.com/office/drawing/2014/main" id="{589FE239-B496-49F6-82E6-D7D27CC6536D}"/>
                </a:ext>
              </a:extLst>
            </p:cNvPr>
            <p:cNvSpPr/>
            <p:nvPr/>
          </p:nvSpPr>
          <p:spPr bwMode="auto">
            <a:xfrm>
              <a:off x="7553325" y="3051175"/>
              <a:ext cx="209550" cy="336550"/>
            </a:xfrm>
            <a:custGeom>
              <a:avLst/>
              <a:gdLst>
                <a:gd name="connsiteX0" fmla="*/ 136525 w 209550"/>
                <a:gd name="connsiteY0" fmla="*/ 0 h 336550"/>
                <a:gd name="connsiteX1" fmla="*/ 0 w 209550"/>
                <a:gd name="connsiteY1" fmla="*/ 98425 h 336550"/>
                <a:gd name="connsiteX2" fmla="*/ 12700 w 209550"/>
                <a:gd name="connsiteY2" fmla="*/ 257175 h 336550"/>
                <a:gd name="connsiteX3" fmla="*/ 130175 w 209550"/>
                <a:gd name="connsiteY3" fmla="*/ 336550 h 336550"/>
                <a:gd name="connsiteX4" fmla="*/ 209550 w 209550"/>
                <a:gd name="connsiteY4" fmla="*/ 292100 h 33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50" h="336550">
                  <a:moveTo>
                    <a:pt x="136525" y="0"/>
                  </a:moveTo>
                  <a:lnTo>
                    <a:pt x="0" y="98425"/>
                  </a:lnTo>
                  <a:lnTo>
                    <a:pt x="12700" y="257175"/>
                  </a:lnTo>
                  <a:lnTo>
                    <a:pt x="130175" y="336550"/>
                  </a:lnTo>
                  <a:lnTo>
                    <a:pt x="209550" y="2921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Freeform 249">
              <a:extLst>
                <a:ext uri="{FF2B5EF4-FFF2-40B4-BE49-F238E27FC236}">
                  <a16:creationId xmlns:a16="http://schemas.microsoft.com/office/drawing/2014/main" id="{87B42FAA-8413-40FC-BC60-62EAB313A998}"/>
                </a:ext>
              </a:extLst>
            </p:cNvPr>
            <p:cNvSpPr/>
            <p:nvPr/>
          </p:nvSpPr>
          <p:spPr bwMode="auto">
            <a:xfrm>
              <a:off x="7486650" y="3305175"/>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8" name="Freeform 250">
              <a:extLst>
                <a:ext uri="{FF2B5EF4-FFF2-40B4-BE49-F238E27FC236}">
                  <a16:creationId xmlns:a16="http://schemas.microsoft.com/office/drawing/2014/main" id="{4F2EBF9B-8823-4E99-BC70-941C57EFF08D}"/>
                </a:ext>
              </a:extLst>
            </p:cNvPr>
            <p:cNvSpPr/>
            <p:nvPr/>
          </p:nvSpPr>
          <p:spPr bwMode="auto">
            <a:xfrm rot="1288063">
              <a:off x="5441686" y="3276600"/>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9" name="Freeform 251">
              <a:extLst>
                <a:ext uri="{FF2B5EF4-FFF2-40B4-BE49-F238E27FC236}">
                  <a16:creationId xmlns:a16="http://schemas.microsoft.com/office/drawing/2014/main" id="{1B3DD0ED-054F-4408-A127-0E36F3006AEE}"/>
                </a:ext>
              </a:extLst>
            </p:cNvPr>
            <p:cNvSpPr/>
            <p:nvPr/>
          </p:nvSpPr>
          <p:spPr bwMode="auto">
            <a:xfrm>
              <a:off x="5527675" y="3149600"/>
              <a:ext cx="225425" cy="241300"/>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0" name="Freeform 252">
              <a:extLst>
                <a:ext uri="{FF2B5EF4-FFF2-40B4-BE49-F238E27FC236}">
                  <a16:creationId xmlns:a16="http://schemas.microsoft.com/office/drawing/2014/main" id="{0223C4E3-5D31-4952-ADC9-AF0E0C967A46}"/>
                </a:ext>
              </a:extLst>
            </p:cNvPr>
            <p:cNvSpPr/>
            <p:nvPr/>
          </p:nvSpPr>
          <p:spPr bwMode="auto">
            <a:xfrm>
              <a:off x="5816600" y="3302000"/>
              <a:ext cx="777875" cy="98425"/>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1" name="Freeform 253">
              <a:extLst>
                <a:ext uri="{FF2B5EF4-FFF2-40B4-BE49-F238E27FC236}">
                  <a16:creationId xmlns:a16="http://schemas.microsoft.com/office/drawing/2014/main" id="{014AE5E5-C974-41A6-AC5F-7FCD3FC0E5F1}"/>
                </a:ext>
              </a:extLst>
            </p:cNvPr>
            <p:cNvSpPr/>
            <p:nvPr/>
          </p:nvSpPr>
          <p:spPr bwMode="auto">
            <a:xfrm>
              <a:off x="6721475" y="3302000"/>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2" name="Freeform 254">
              <a:extLst>
                <a:ext uri="{FF2B5EF4-FFF2-40B4-BE49-F238E27FC236}">
                  <a16:creationId xmlns:a16="http://schemas.microsoft.com/office/drawing/2014/main" id="{FEF344E5-CF0D-4939-982B-1E59D5DACB50}"/>
                </a:ext>
              </a:extLst>
            </p:cNvPr>
            <p:cNvSpPr/>
            <p:nvPr/>
          </p:nvSpPr>
          <p:spPr bwMode="auto">
            <a:xfrm>
              <a:off x="7089775" y="3295650"/>
              <a:ext cx="288925" cy="92075"/>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Lst>
              <a:ahLst/>
              <a:cxnLst>
                <a:cxn ang="0">
                  <a:pos x="connsiteX0" y="connsiteY0"/>
                </a:cxn>
                <a:cxn ang="0">
                  <a:pos x="connsiteX1" y="connsiteY1"/>
                </a:cxn>
                <a:cxn ang="0">
                  <a:pos x="connsiteX2" y="connsiteY2"/>
                </a:cxn>
                <a:cxn ang="0">
                  <a:pos x="connsiteX3" y="connsiteY3"/>
                </a:cxn>
              </a:cxnLst>
              <a:rect l="l" t="t" r="r" b="b"/>
              <a:pathLst>
                <a:path w="288925" h="92075">
                  <a:moveTo>
                    <a:pt x="0" y="41275"/>
                  </a:moveTo>
                  <a:lnTo>
                    <a:pt x="85725" y="92075"/>
                  </a:lnTo>
                  <a:lnTo>
                    <a:pt x="209550" y="0"/>
                  </a:lnTo>
                  <a:lnTo>
                    <a:pt x="288925"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 name="Freeform 284">
              <a:extLst>
                <a:ext uri="{FF2B5EF4-FFF2-40B4-BE49-F238E27FC236}">
                  <a16:creationId xmlns:a16="http://schemas.microsoft.com/office/drawing/2014/main" id="{F5A50715-7893-4273-B85E-28C0454A5B15}"/>
                </a:ext>
              </a:extLst>
            </p:cNvPr>
            <p:cNvSpPr/>
            <p:nvPr/>
          </p:nvSpPr>
          <p:spPr bwMode="auto">
            <a:xfrm>
              <a:off x="9109075" y="2635250"/>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 name="Freeform 285">
              <a:extLst>
                <a:ext uri="{FF2B5EF4-FFF2-40B4-BE49-F238E27FC236}">
                  <a16:creationId xmlns:a16="http://schemas.microsoft.com/office/drawing/2014/main" id="{7F846A1B-3530-494A-9A10-3E83023B15EB}"/>
                </a:ext>
              </a:extLst>
            </p:cNvPr>
            <p:cNvSpPr/>
            <p:nvPr/>
          </p:nvSpPr>
          <p:spPr bwMode="auto">
            <a:xfrm rot="18025168">
              <a:off x="9178925" y="2803525"/>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 name="Rectangle 174">
              <a:extLst>
                <a:ext uri="{FF2B5EF4-FFF2-40B4-BE49-F238E27FC236}">
                  <a16:creationId xmlns:a16="http://schemas.microsoft.com/office/drawing/2014/main" id="{03A22211-F011-421E-BBA9-6040960FBF68}"/>
                </a:ext>
              </a:extLst>
            </p:cNvPr>
            <p:cNvSpPr/>
            <p:nvPr/>
          </p:nvSpPr>
          <p:spPr bwMode="auto">
            <a:xfrm rot="1368965">
              <a:off x="8097701" y="3202758"/>
              <a:ext cx="68230" cy="295291"/>
            </a:xfrm>
            <a:prstGeom prst="rect">
              <a:avLst/>
            </a:prstGeom>
            <a:solidFill>
              <a:schemeClr val="accent3">
                <a:alpha val="88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31" name="Rectangle 230">
            <a:extLst>
              <a:ext uri="{FF2B5EF4-FFF2-40B4-BE49-F238E27FC236}">
                <a16:creationId xmlns:a16="http://schemas.microsoft.com/office/drawing/2014/main" id="{E77F6E41-7A9A-49C1-AB6A-23B5FE597942}"/>
              </a:ext>
            </a:extLst>
          </p:cNvPr>
          <p:cNvSpPr/>
          <p:nvPr/>
        </p:nvSpPr>
        <p:spPr bwMode="auto">
          <a:xfrm>
            <a:off x="2645669" y="4726439"/>
            <a:ext cx="145210" cy="13804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Rectangle 231">
            <a:extLst>
              <a:ext uri="{FF2B5EF4-FFF2-40B4-BE49-F238E27FC236}">
                <a16:creationId xmlns:a16="http://schemas.microsoft.com/office/drawing/2014/main" id="{C6872CAB-16B8-497A-942F-6B30A88B756B}"/>
              </a:ext>
            </a:extLst>
          </p:cNvPr>
          <p:cNvSpPr/>
          <p:nvPr/>
        </p:nvSpPr>
        <p:spPr bwMode="auto">
          <a:xfrm>
            <a:off x="3542864" y="3621722"/>
            <a:ext cx="337177" cy="275758"/>
          </a:xfrm>
          <a:prstGeom prst="rect">
            <a:avLst/>
          </a:prstGeom>
          <a:solidFill>
            <a:schemeClr val="accent4"/>
          </a:solidFill>
          <a:ln w="0">
            <a:noFill/>
            <a:miter lim="800000"/>
            <a:headEnd/>
            <a:tailEnd/>
          </a:ln>
        </p:spPr>
        <p:txBody>
          <a:bodyPr lIns="0" tIns="0" rIns="0" b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Cys</a:t>
            </a:r>
          </a:p>
        </p:txBody>
      </p:sp>
      <p:grpSp>
        <p:nvGrpSpPr>
          <p:cNvPr id="233" name="Group 232">
            <a:extLst>
              <a:ext uri="{FF2B5EF4-FFF2-40B4-BE49-F238E27FC236}">
                <a16:creationId xmlns:a16="http://schemas.microsoft.com/office/drawing/2014/main" id="{5F4D77AB-1968-4F30-9906-2EF0F8715273}"/>
              </a:ext>
            </a:extLst>
          </p:cNvPr>
          <p:cNvGrpSpPr/>
          <p:nvPr/>
        </p:nvGrpSpPr>
        <p:grpSpPr>
          <a:xfrm rot="2548396">
            <a:off x="2605507" y="5014842"/>
            <a:ext cx="234361" cy="206189"/>
            <a:chOff x="2276940" y="3234086"/>
            <a:chExt cx="234361" cy="206189"/>
          </a:xfrm>
        </p:grpSpPr>
        <p:sp>
          <p:nvSpPr>
            <p:cNvPr id="234" name="32-Point Star 380">
              <a:extLst>
                <a:ext uri="{FF2B5EF4-FFF2-40B4-BE49-F238E27FC236}">
                  <a16:creationId xmlns:a16="http://schemas.microsoft.com/office/drawing/2014/main" id="{B5E2707C-8DFF-4B5D-8B49-26AB2A4F89F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Freeform 381">
              <a:extLst>
                <a:ext uri="{FF2B5EF4-FFF2-40B4-BE49-F238E27FC236}">
                  <a16:creationId xmlns:a16="http://schemas.microsoft.com/office/drawing/2014/main" id="{5B87AAB5-BAB5-43AC-996D-547432BC6220}"/>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6" name="Group 235">
            <a:extLst>
              <a:ext uri="{FF2B5EF4-FFF2-40B4-BE49-F238E27FC236}">
                <a16:creationId xmlns:a16="http://schemas.microsoft.com/office/drawing/2014/main" id="{905A7EA7-1ED1-4958-84BE-4361319B715C}"/>
              </a:ext>
            </a:extLst>
          </p:cNvPr>
          <p:cNvGrpSpPr/>
          <p:nvPr/>
        </p:nvGrpSpPr>
        <p:grpSpPr>
          <a:xfrm>
            <a:off x="545213" y="2289598"/>
            <a:ext cx="2780247" cy="3259577"/>
            <a:chOff x="1753838" y="1838347"/>
            <a:chExt cx="2780247" cy="3259577"/>
          </a:xfrm>
        </p:grpSpPr>
        <p:grpSp>
          <p:nvGrpSpPr>
            <p:cNvPr id="237" name="Group 236">
              <a:extLst>
                <a:ext uri="{FF2B5EF4-FFF2-40B4-BE49-F238E27FC236}">
                  <a16:creationId xmlns:a16="http://schemas.microsoft.com/office/drawing/2014/main" id="{62429321-4440-405B-AD47-F7CDD4EEBE2B}"/>
                </a:ext>
              </a:extLst>
            </p:cNvPr>
            <p:cNvGrpSpPr/>
            <p:nvPr/>
          </p:nvGrpSpPr>
          <p:grpSpPr>
            <a:xfrm>
              <a:off x="1753838" y="1841352"/>
              <a:ext cx="1362561" cy="3256572"/>
              <a:chOff x="1855443" y="1841352"/>
              <a:chExt cx="1362561" cy="3256572"/>
            </a:xfrm>
          </p:grpSpPr>
          <p:cxnSp>
            <p:nvCxnSpPr>
              <p:cNvPr id="271" name="Straight Connector 270">
                <a:extLst>
                  <a:ext uri="{FF2B5EF4-FFF2-40B4-BE49-F238E27FC236}">
                    <a16:creationId xmlns:a16="http://schemas.microsoft.com/office/drawing/2014/main" id="{18977234-7B0F-4652-A2E4-4E1C47412A25}"/>
                  </a:ext>
                </a:extLst>
              </p:cNvPr>
              <p:cNvCxnSpPr>
                <a:cxnSpLocks/>
                <a:stCxn id="302" idx="0"/>
                <a:endCxn id="302"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72" name="Group 271">
                <a:extLst>
                  <a:ext uri="{FF2B5EF4-FFF2-40B4-BE49-F238E27FC236}">
                    <a16:creationId xmlns:a16="http://schemas.microsoft.com/office/drawing/2014/main" id="{3FEFCF9F-1EB0-4078-B76A-B68CEB2CBEE2}"/>
                  </a:ext>
                </a:extLst>
              </p:cNvPr>
              <p:cNvGrpSpPr/>
              <p:nvPr/>
            </p:nvGrpSpPr>
            <p:grpSpPr>
              <a:xfrm>
                <a:off x="1855443" y="1841352"/>
                <a:ext cx="980824" cy="1509368"/>
                <a:chOff x="1855443" y="1841352"/>
                <a:chExt cx="980824" cy="1509368"/>
              </a:xfrm>
            </p:grpSpPr>
            <p:grpSp>
              <p:nvGrpSpPr>
                <p:cNvPr id="295" name="Group 294">
                  <a:extLst>
                    <a:ext uri="{FF2B5EF4-FFF2-40B4-BE49-F238E27FC236}">
                      <a16:creationId xmlns:a16="http://schemas.microsoft.com/office/drawing/2014/main" id="{EA95160E-92FA-4D93-A043-8525CB35167C}"/>
                    </a:ext>
                  </a:extLst>
                </p:cNvPr>
                <p:cNvGrpSpPr/>
                <p:nvPr/>
              </p:nvGrpSpPr>
              <p:grpSpPr>
                <a:xfrm>
                  <a:off x="1855443" y="2077027"/>
                  <a:ext cx="670256" cy="1273693"/>
                  <a:chOff x="1855443" y="2077027"/>
                  <a:chExt cx="670256" cy="1273693"/>
                </a:xfrm>
              </p:grpSpPr>
              <p:sp>
                <p:nvSpPr>
                  <p:cNvPr id="300" name="Freeform 324">
                    <a:extLst>
                      <a:ext uri="{FF2B5EF4-FFF2-40B4-BE49-F238E27FC236}">
                        <a16:creationId xmlns:a16="http://schemas.microsoft.com/office/drawing/2014/main" id="{408F3B1E-9ACE-46BC-8C2C-47BD641D8637}"/>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1" name="Rectangle 300">
                    <a:extLst>
                      <a:ext uri="{FF2B5EF4-FFF2-40B4-BE49-F238E27FC236}">
                        <a16:creationId xmlns:a16="http://schemas.microsoft.com/office/drawing/2014/main" id="{D043E7C6-DBC3-4BA7-86E9-F9F23FBB1AF3}"/>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2" name="Rectangle 301">
                    <a:extLst>
                      <a:ext uri="{FF2B5EF4-FFF2-40B4-BE49-F238E27FC236}">
                        <a16:creationId xmlns:a16="http://schemas.microsoft.com/office/drawing/2014/main" id="{2A4503E4-E577-4BB7-9EFB-97B63715615E}"/>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96" name="Group 295">
                  <a:extLst>
                    <a:ext uri="{FF2B5EF4-FFF2-40B4-BE49-F238E27FC236}">
                      <a16:creationId xmlns:a16="http://schemas.microsoft.com/office/drawing/2014/main" id="{FFDA0DA5-0547-47A0-9542-040CD53E587A}"/>
                    </a:ext>
                  </a:extLst>
                </p:cNvPr>
                <p:cNvGrpSpPr/>
                <p:nvPr/>
              </p:nvGrpSpPr>
              <p:grpSpPr>
                <a:xfrm>
                  <a:off x="2166011" y="1841352"/>
                  <a:ext cx="670256" cy="1273693"/>
                  <a:chOff x="1855443" y="2077027"/>
                  <a:chExt cx="670256" cy="1273693"/>
                </a:xfrm>
              </p:grpSpPr>
              <p:sp>
                <p:nvSpPr>
                  <p:cNvPr id="297" name="Freeform 327">
                    <a:extLst>
                      <a:ext uri="{FF2B5EF4-FFF2-40B4-BE49-F238E27FC236}">
                        <a16:creationId xmlns:a16="http://schemas.microsoft.com/office/drawing/2014/main" id="{EBC7347C-04A8-48E3-A7F6-3B630FC3FDD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 name="Rectangle 297">
                    <a:extLst>
                      <a:ext uri="{FF2B5EF4-FFF2-40B4-BE49-F238E27FC236}">
                        <a16:creationId xmlns:a16="http://schemas.microsoft.com/office/drawing/2014/main" id="{78671BB7-B358-492C-B3D4-BB28751B6694}"/>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Rectangle 298">
                    <a:extLst>
                      <a:ext uri="{FF2B5EF4-FFF2-40B4-BE49-F238E27FC236}">
                        <a16:creationId xmlns:a16="http://schemas.microsoft.com/office/drawing/2014/main" id="{842C1BB8-005F-4B3D-B339-DDA3DD0CB753}"/>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73" name="Rectangle 272">
                <a:extLst>
                  <a:ext uri="{FF2B5EF4-FFF2-40B4-BE49-F238E27FC236}">
                    <a16:creationId xmlns:a16="http://schemas.microsoft.com/office/drawing/2014/main" id="{63070E15-FC51-497E-9E8C-D0E800657DBE}"/>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Rectangle 273">
                <a:extLst>
                  <a:ext uri="{FF2B5EF4-FFF2-40B4-BE49-F238E27FC236}">
                    <a16:creationId xmlns:a16="http://schemas.microsoft.com/office/drawing/2014/main" id="{694DB708-7AEE-4F59-B67E-5C78B2D25FCC}"/>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Freeform 367">
                <a:extLst>
                  <a:ext uri="{FF2B5EF4-FFF2-40B4-BE49-F238E27FC236}">
                    <a16:creationId xmlns:a16="http://schemas.microsoft.com/office/drawing/2014/main" id="{FA6C966A-9CEF-4957-8616-209E76616326}"/>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76" name="Group 275">
                <a:extLst>
                  <a:ext uri="{FF2B5EF4-FFF2-40B4-BE49-F238E27FC236}">
                    <a16:creationId xmlns:a16="http://schemas.microsoft.com/office/drawing/2014/main" id="{6CC89CCD-9B0C-4B17-96C3-941F40284C6E}"/>
                  </a:ext>
                </a:extLst>
              </p:cNvPr>
              <p:cNvGrpSpPr/>
              <p:nvPr/>
            </p:nvGrpSpPr>
            <p:grpSpPr>
              <a:xfrm>
                <a:off x="2276940" y="3234086"/>
                <a:ext cx="234361" cy="206189"/>
                <a:chOff x="2276940" y="3234086"/>
                <a:chExt cx="234361" cy="206189"/>
              </a:xfrm>
            </p:grpSpPr>
            <p:sp>
              <p:nvSpPr>
                <p:cNvPr id="293" name="32-Point Star 360">
                  <a:extLst>
                    <a:ext uri="{FF2B5EF4-FFF2-40B4-BE49-F238E27FC236}">
                      <a16:creationId xmlns:a16="http://schemas.microsoft.com/office/drawing/2014/main" id="{A1CCF0F4-D619-47A1-A36E-1D3E3EC0CC8E}"/>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Freeform 368">
                  <a:extLst>
                    <a:ext uri="{FF2B5EF4-FFF2-40B4-BE49-F238E27FC236}">
                      <a16:creationId xmlns:a16="http://schemas.microsoft.com/office/drawing/2014/main" id="{287126B8-E91E-490F-B2CF-E9E47DE53AA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7" name="Group 276">
                <a:extLst>
                  <a:ext uri="{FF2B5EF4-FFF2-40B4-BE49-F238E27FC236}">
                    <a16:creationId xmlns:a16="http://schemas.microsoft.com/office/drawing/2014/main" id="{61AD8A1F-844D-41F7-80FD-F44DB3CA030E}"/>
                  </a:ext>
                </a:extLst>
              </p:cNvPr>
              <p:cNvGrpSpPr/>
              <p:nvPr/>
            </p:nvGrpSpPr>
            <p:grpSpPr>
              <a:xfrm rot="11434668">
                <a:off x="2957835" y="2702255"/>
                <a:ext cx="234361" cy="206189"/>
                <a:chOff x="2276940" y="3234086"/>
                <a:chExt cx="234361" cy="206189"/>
              </a:xfrm>
            </p:grpSpPr>
            <p:sp>
              <p:nvSpPr>
                <p:cNvPr id="291" name="32-Point Star 371">
                  <a:extLst>
                    <a:ext uri="{FF2B5EF4-FFF2-40B4-BE49-F238E27FC236}">
                      <a16:creationId xmlns:a16="http://schemas.microsoft.com/office/drawing/2014/main" id="{A4E56D9E-EC0F-405A-BE53-AB082BF3D33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Freeform 372">
                  <a:extLst>
                    <a:ext uri="{FF2B5EF4-FFF2-40B4-BE49-F238E27FC236}">
                      <a16:creationId xmlns:a16="http://schemas.microsoft.com/office/drawing/2014/main" id="{933FD299-4C47-4654-BF62-E4B2E6AC47BF}"/>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8" name="Group 277">
                <a:extLst>
                  <a:ext uri="{FF2B5EF4-FFF2-40B4-BE49-F238E27FC236}">
                    <a16:creationId xmlns:a16="http://schemas.microsoft.com/office/drawing/2014/main" id="{5C5235D9-319D-43AD-81AD-1853B30D6CBA}"/>
                  </a:ext>
                </a:extLst>
              </p:cNvPr>
              <p:cNvGrpSpPr/>
              <p:nvPr/>
            </p:nvGrpSpPr>
            <p:grpSpPr>
              <a:xfrm rot="9457758">
                <a:off x="2983643" y="3067376"/>
                <a:ext cx="234361" cy="206189"/>
                <a:chOff x="2276940" y="3234086"/>
                <a:chExt cx="234361" cy="206189"/>
              </a:xfrm>
            </p:grpSpPr>
            <p:sp>
              <p:nvSpPr>
                <p:cNvPr id="289" name="32-Point Star 374">
                  <a:extLst>
                    <a:ext uri="{FF2B5EF4-FFF2-40B4-BE49-F238E27FC236}">
                      <a16:creationId xmlns:a16="http://schemas.microsoft.com/office/drawing/2014/main" id="{C83DA07A-28EB-478B-AF53-A53E9AF0A124}"/>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0" name="Freeform 375">
                  <a:extLst>
                    <a:ext uri="{FF2B5EF4-FFF2-40B4-BE49-F238E27FC236}">
                      <a16:creationId xmlns:a16="http://schemas.microsoft.com/office/drawing/2014/main" id="{DBB7BD71-EC08-4982-8DD4-39CDB8B3E5F7}"/>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9" name="Group 278">
                <a:extLst>
                  <a:ext uri="{FF2B5EF4-FFF2-40B4-BE49-F238E27FC236}">
                    <a16:creationId xmlns:a16="http://schemas.microsoft.com/office/drawing/2014/main" id="{919103DB-7063-414E-A4C0-B437649B7892}"/>
                  </a:ext>
                </a:extLst>
              </p:cNvPr>
              <p:cNvGrpSpPr/>
              <p:nvPr/>
            </p:nvGrpSpPr>
            <p:grpSpPr>
              <a:xfrm>
                <a:off x="2924108" y="3652262"/>
                <a:ext cx="200854" cy="1445662"/>
                <a:chOff x="2924108" y="3652262"/>
                <a:chExt cx="200854" cy="1445662"/>
              </a:xfrm>
            </p:grpSpPr>
            <p:sp>
              <p:nvSpPr>
                <p:cNvPr id="286" name="Freeform 343">
                  <a:extLst>
                    <a:ext uri="{FF2B5EF4-FFF2-40B4-BE49-F238E27FC236}">
                      <a16:creationId xmlns:a16="http://schemas.microsoft.com/office/drawing/2014/main" id="{07CF6375-64A2-4FA5-95D3-7A4E69905976}"/>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 name="Rectangle 286">
                  <a:extLst>
                    <a:ext uri="{FF2B5EF4-FFF2-40B4-BE49-F238E27FC236}">
                      <a16:creationId xmlns:a16="http://schemas.microsoft.com/office/drawing/2014/main" id="{791B2584-0A77-46EC-BD6F-4EF09A02AC3E}"/>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8" name="Rectangle 287">
                  <a:extLst>
                    <a:ext uri="{FF2B5EF4-FFF2-40B4-BE49-F238E27FC236}">
                      <a16:creationId xmlns:a16="http://schemas.microsoft.com/office/drawing/2014/main" id="{988AA21C-CD45-4954-9658-113D8809A8A9}"/>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80" name="Group 279">
                <a:extLst>
                  <a:ext uri="{FF2B5EF4-FFF2-40B4-BE49-F238E27FC236}">
                    <a16:creationId xmlns:a16="http://schemas.microsoft.com/office/drawing/2014/main" id="{D3817215-EE62-4355-9727-90B9ED4971D7}"/>
                  </a:ext>
                </a:extLst>
              </p:cNvPr>
              <p:cNvGrpSpPr/>
              <p:nvPr/>
            </p:nvGrpSpPr>
            <p:grpSpPr>
              <a:xfrm>
                <a:off x="2705083" y="3466633"/>
                <a:ext cx="276673" cy="218374"/>
                <a:chOff x="2705083" y="3466633"/>
                <a:chExt cx="276673" cy="218374"/>
              </a:xfrm>
            </p:grpSpPr>
            <p:sp>
              <p:nvSpPr>
                <p:cNvPr id="284" name="32-Point Star 361">
                  <a:extLst>
                    <a:ext uri="{FF2B5EF4-FFF2-40B4-BE49-F238E27FC236}">
                      <a16:creationId xmlns:a16="http://schemas.microsoft.com/office/drawing/2014/main" id="{7FD53176-2F65-4407-882F-477C749579DB}"/>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5" name="Freeform 376">
                  <a:extLst>
                    <a:ext uri="{FF2B5EF4-FFF2-40B4-BE49-F238E27FC236}">
                      <a16:creationId xmlns:a16="http://schemas.microsoft.com/office/drawing/2014/main" id="{57E9EF98-DF3E-446C-87D9-0503FF9B0EE7}"/>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1" name="Group 280">
                <a:extLst>
                  <a:ext uri="{FF2B5EF4-FFF2-40B4-BE49-F238E27FC236}">
                    <a16:creationId xmlns:a16="http://schemas.microsoft.com/office/drawing/2014/main" id="{9650CAF4-F029-45B0-82B6-576F6079530E}"/>
                  </a:ext>
                </a:extLst>
              </p:cNvPr>
              <p:cNvGrpSpPr/>
              <p:nvPr/>
            </p:nvGrpSpPr>
            <p:grpSpPr>
              <a:xfrm>
                <a:off x="2954774" y="3289028"/>
                <a:ext cx="92401" cy="234205"/>
                <a:chOff x="2954774" y="3289028"/>
                <a:chExt cx="92401" cy="234205"/>
              </a:xfrm>
            </p:grpSpPr>
            <p:sp>
              <p:nvSpPr>
                <p:cNvPr id="282" name="Rectangle 281">
                  <a:extLst>
                    <a:ext uri="{FF2B5EF4-FFF2-40B4-BE49-F238E27FC236}">
                      <a16:creationId xmlns:a16="http://schemas.microsoft.com/office/drawing/2014/main" id="{86ACB7D1-1621-4412-8843-7F0B68214839}"/>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3" name="Rectangle 282">
                  <a:extLst>
                    <a:ext uri="{FF2B5EF4-FFF2-40B4-BE49-F238E27FC236}">
                      <a16:creationId xmlns:a16="http://schemas.microsoft.com/office/drawing/2014/main" id="{440DE31C-0B99-4460-A9A7-8AD5AD3E771E}"/>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38" name="Group 237">
              <a:extLst>
                <a:ext uri="{FF2B5EF4-FFF2-40B4-BE49-F238E27FC236}">
                  <a16:creationId xmlns:a16="http://schemas.microsoft.com/office/drawing/2014/main" id="{B1BBF6CC-E55F-44F0-94F4-240FCB18EA05}"/>
                </a:ext>
              </a:extLst>
            </p:cNvPr>
            <p:cNvGrpSpPr/>
            <p:nvPr/>
          </p:nvGrpSpPr>
          <p:grpSpPr>
            <a:xfrm flipH="1">
              <a:off x="3171524" y="1838347"/>
              <a:ext cx="1362561" cy="3256572"/>
              <a:chOff x="1855443" y="1841352"/>
              <a:chExt cx="1362561" cy="3256572"/>
            </a:xfrm>
          </p:grpSpPr>
          <p:cxnSp>
            <p:nvCxnSpPr>
              <p:cNvPr id="239" name="Straight Connector 238">
                <a:extLst>
                  <a:ext uri="{FF2B5EF4-FFF2-40B4-BE49-F238E27FC236}">
                    <a16:creationId xmlns:a16="http://schemas.microsoft.com/office/drawing/2014/main" id="{FA0F789E-5387-4E6E-9E22-1B5960FD7A7A}"/>
                  </a:ext>
                </a:extLst>
              </p:cNvPr>
              <p:cNvCxnSpPr>
                <a:cxnSpLocks/>
                <a:stCxn id="270" idx="0"/>
                <a:endCxn id="270"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40" name="Group 239">
                <a:extLst>
                  <a:ext uri="{FF2B5EF4-FFF2-40B4-BE49-F238E27FC236}">
                    <a16:creationId xmlns:a16="http://schemas.microsoft.com/office/drawing/2014/main" id="{D8EBE30C-7413-454F-819D-E57C0754918F}"/>
                  </a:ext>
                </a:extLst>
              </p:cNvPr>
              <p:cNvGrpSpPr/>
              <p:nvPr/>
            </p:nvGrpSpPr>
            <p:grpSpPr>
              <a:xfrm>
                <a:off x="1855443" y="1841352"/>
                <a:ext cx="980824" cy="1509368"/>
                <a:chOff x="1855443" y="1841352"/>
                <a:chExt cx="980824" cy="1509368"/>
              </a:xfrm>
            </p:grpSpPr>
            <p:grpSp>
              <p:nvGrpSpPr>
                <p:cNvPr id="263" name="Group 262">
                  <a:extLst>
                    <a:ext uri="{FF2B5EF4-FFF2-40B4-BE49-F238E27FC236}">
                      <a16:creationId xmlns:a16="http://schemas.microsoft.com/office/drawing/2014/main" id="{E28EE991-9A99-4AE4-8648-84E8E01E68C8}"/>
                    </a:ext>
                  </a:extLst>
                </p:cNvPr>
                <p:cNvGrpSpPr/>
                <p:nvPr/>
              </p:nvGrpSpPr>
              <p:grpSpPr>
                <a:xfrm>
                  <a:off x="1855443" y="2077027"/>
                  <a:ext cx="670256" cy="1273693"/>
                  <a:chOff x="1855443" y="2077027"/>
                  <a:chExt cx="670256" cy="1273693"/>
                </a:xfrm>
              </p:grpSpPr>
              <p:sp>
                <p:nvSpPr>
                  <p:cNvPr id="268" name="Freeform 413">
                    <a:extLst>
                      <a:ext uri="{FF2B5EF4-FFF2-40B4-BE49-F238E27FC236}">
                        <a16:creationId xmlns:a16="http://schemas.microsoft.com/office/drawing/2014/main" id="{9729CE76-74C4-4911-A81C-CAE5BB95805B}"/>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9" name="Rectangle 268">
                    <a:extLst>
                      <a:ext uri="{FF2B5EF4-FFF2-40B4-BE49-F238E27FC236}">
                        <a16:creationId xmlns:a16="http://schemas.microsoft.com/office/drawing/2014/main" id="{6657A061-101B-4E61-89EC-B90E22BE5412}"/>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0D973F1E-0837-4D54-B6F3-5BA567A50456}"/>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4" name="Group 263">
                  <a:extLst>
                    <a:ext uri="{FF2B5EF4-FFF2-40B4-BE49-F238E27FC236}">
                      <a16:creationId xmlns:a16="http://schemas.microsoft.com/office/drawing/2014/main" id="{1FAA23DD-42AC-4EC2-8A86-08A7F46A7D86}"/>
                    </a:ext>
                  </a:extLst>
                </p:cNvPr>
                <p:cNvGrpSpPr/>
                <p:nvPr/>
              </p:nvGrpSpPr>
              <p:grpSpPr>
                <a:xfrm>
                  <a:off x="2166011" y="1841352"/>
                  <a:ext cx="670256" cy="1273693"/>
                  <a:chOff x="1855443" y="2077027"/>
                  <a:chExt cx="670256" cy="1273693"/>
                </a:xfrm>
              </p:grpSpPr>
              <p:sp>
                <p:nvSpPr>
                  <p:cNvPr id="265" name="Freeform 410">
                    <a:extLst>
                      <a:ext uri="{FF2B5EF4-FFF2-40B4-BE49-F238E27FC236}">
                        <a16:creationId xmlns:a16="http://schemas.microsoft.com/office/drawing/2014/main" id="{3013E953-4ECD-4606-BA44-310C40A03AEC}"/>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1A1CD0A2-9770-4BF8-860F-630243C2BD01}"/>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16D926CF-6DD0-4220-ACC3-C1BD3DC2504B}"/>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41" name="Rectangle 240">
                <a:extLst>
                  <a:ext uri="{FF2B5EF4-FFF2-40B4-BE49-F238E27FC236}">
                    <a16:creationId xmlns:a16="http://schemas.microsoft.com/office/drawing/2014/main" id="{935BE13B-97A6-4CC0-B243-4C85ECCBA19F}"/>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Rectangle 241">
                <a:extLst>
                  <a:ext uri="{FF2B5EF4-FFF2-40B4-BE49-F238E27FC236}">
                    <a16:creationId xmlns:a16="http://schemas.microsoft.com/office/drawing/2014/main" id="{923C1C26-EB54-4799-ADF8-BE8DBE3A4A1F}"/>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Freeform 388">
                <a:extLst>
                  <a:ext uri="{FF2B5EF4-FFF2-40B4-BE49-F238E27FC236}">
                    <a16:creationId xmlns:a16="http://schemas.microsoft.com/office/drawing/2014/main" id="{991A82CE-F9BB-44D7-9502-BB4A07B69A0A}"/>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44" name="Group 243">
                <a:extLst>
                  <a:ext uri="{FF2B5EF4-FFF2-40B4-BE49-F238E27FC236}">
                    <a16:creationId xmlns:a16="http://schemas.microsoft.com/office/drawing/2014/main" id="{5AB6E250-F4A9-4321-9FEA-D55CD559D156}"/>
                  </a:ext>
                </a:extLst>
              </p:cNvPr>
              <p:cNvGrpSpPr/>
              <p:nvPr/>
            </p:nvGrpSpPr>
            <p:grpSpPr>
              <a:xfrm>
                <a:off x="2276940" y="3234086"/>
                <a:ext cx="234361" cy="206189"/>
                <a:chOff x="2276940" y="3234086"/>
                <a:chExt cx="234361" cy="206189"/>
              </a:xfrm>
            </p:grpSpPr>
            <p:sp>
              <p:nvSpPr>
                <p:cNvPr id="261" name="32-Point Star 406">
                  <a:extLst>
                    <a:ext uri="{FF2B5EF4-FFF2-40B4-BE49-F238E27FC236}">
                      <a16:creationId xmlns:a16="http://schemas.microsoft.com/office/drawing/2014/main" id="{543609F2-8C74-4D5C-A22D-D606E33A913E}"/>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Freeform 407">
                  <a:extLst>
                    <a:ext uri="{FF2B5EF4-FFF2-40B4-BE49-F238E27FC236}">
                      <a16:creationId xmlns:a16="http://schemas.microsoft.com/office/drawing/2014/main" id="{C9E3247E-69E3-4C5F-904D-DCCC050F4A0F}"/>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5" name="Group 244">
                <a:extLst>
                  <a:ext uri="{FF2B5EF4-FFF2-40B4-BE49-F238E27FC236}">
                    <a16:creationId xmlns:a16="http://schemas.microsoft.com/office/drawing/2014/main" id="{E0013960-8269-42B0-A358-3D3E172D4349}"/>
                  </a:ext>
                </a:extLst>
              </p:cNvPr>
              <p:cNvGrpSpPr/>
              <p:nvPr/>
            </p:nvGrpSpPr>
            <p:grpSpPr>
              <a:xfrm rot="11434668">
                <a:off x="2957835" y="2702255"/>
                <a:ext cx="234361" cy="206189"/>
                <a:chOff x="2276940" y="3234086"/>
                <a:chExt cx="234361" cy="206189"/>
              </a:xfrm>
            </p:grpSpPr>
            <p:sp>
              <p:nvSpPr>
                <p:cNvPr id="259" name="32-Point Star 404">
                  <a:extLst>
                    <a:ext uri="{FF2B5EF4-FFF2-40B4-BE49-F238E27FC236}">
                      <a16:creationId xmlns:a16="http://schemas.microsoft.com/office/drawing/2014/main" id="{9D116535-596D-48F9-8D51-C7FF5E745F9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Freeform 405">
                  <a:extLst>
                    <a:ext uri="{FF2B5EF4-FFF2-40B4-BE49-F238E27FC236}">
                      <a16:creationId xmlns:a16="http://schemas.microsoft.com/office/drawing/2014/main" id="{E1C153CD-1520-4F31-BA14-AE9F11505F43}"/>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6" name="Group 245">
                <a:extLst>
                  <a:ext uri="{FF2B5EF4-FFF2-40B4-BE49-F238E27FC236}">
                    <a16:creationId xmlns:a16="http://schemas.microsoft.com/office/drawing/2014/main" id="{E361D8CA-B536-4C09-B2B6-E14C9A4C5EA6}"/>
                  </a:ext>
                </a:extLst>
              </p:cNvPr>
              <p:cNvGrpSpPr/>
              <p:nvPr/>
            </p:nvGrpSpPr>
            <p:grpSpPr>
              <a:xfrm rot="9457758">
                <a:off x="2983643" y="3067376"/>
                <a:ext cx="234361" cy="206189"/>
                <a:chOff x="2276940" y="3234086"/>
                <a:chExt cx="234361" cy="206189"/>
              </a:xfrm>
            </p:grpSpPr>
            <p:sp>
              <p:nvSpPr>
                <p:cNvPr id="257" name="32-Point Star 402">
                  <a:extLst>
                    <a:ext uri="{FF2B5EF4-FFF2-40B4-BE49-F238E27FC236}">
                      <a16:creationId xmlns:a16="http://schemas.microsoft.com/office/drawing/2014/main" id="{4456D058-9A80-4E7F-BD49-8E0DDE24771C}"/>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Freeform 403">
                  <a:extLst>
                    <a:ext uri="{FF2B5EF4-FFF2-40B4-BE49-F238E27FC236}">
                      <a16:creationId xmlns:a16="http://schemas.microsoft.com/office/drawing/2014/main" id="{B827EA36-462F-4429-BF1A-DE634CB6A35C}"/>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7" name="Group 246">
                <a:extLst>
                  <a:ext uri="{FF2B5EF4-FFF2-40B4-BE49-F238E27FC236}">
                    <a16:creationId xmlns:a16="http://schemas.microsoft.com/office/drawing/2014/main" id="{DF289073-DAAE-4ADC-B8F1-E837FD5F0014}"/>
                  </a:ext>
                </a:extLst>
              </p:cNvPr>
              <p:cNvGrpSpPr/>
              <p:nvPr/>
            </p:nvGrpSpPr>
            <p:grpSpPr>
              <a:xfrm>
                <a:off x="2924108" y="3652262"/>
                <a:ext cx="200854" cy="1445662"/>
                <a:chOff x="2924108" y="3652262"/>
                <a:chExt cx="200854" cy="1445662"/>
              </a:xfrm>
            </p:grpSpPr>
            <p:sp>
              <p:nvSpPr>
                <p:cNvPr id="254" name="Freeform 399">
                  <a:extLst>
                    <a:ext uri="{FF2B5EF4-FFF2-40B4-BE49-F238E27FC236}">
                      <a16:creationId xmlns:a16="http://schemas.microsoft.com/office/drawing/2014/main" id="{8B61DFC5-C98C-437E-B29A-77F00C2A69C7}"/>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D0838C76-12FA-40DE-84FA-52857136D861}"/>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1DFC7AF1-485A-40B0-8246-BE5BFA076F96}"/>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8" name="Group 247">
                <a:extLst>
                  <a:ext uri="{FF2B5EF4-FFF2-40B4-BE49-F238E27FC236}">
                    <a16:creationId xmlns:a16="http://schemas.microsoft.com/office/drawing/2014/main" id="{6F09DA14-7ADB-46EA-99E1-61637BCEB77D}"/>
                  </a:ext>
                </a:extLst>
              </p:cNvPr>
              <p:cNvGrpSpPr/>
              <p:nvPr/>
            </p:nvGrpSpPr>
            <p:grpSpPr>
              <a:xfrm>
                <a:off x="2705083" y="3466633"/>
                <a:ext cx="276673" cy="218374"/>
                <a:chOff x="2705083" y="3466633"/>
                <a:chExt cx="276673" cy="218374"/>
              </a:xfrm>
            </p:grpSpPr>
            <p:sp>
              <p:nvSpPr>
                <p:cNvPr id="252" name="32-Point Star 397">
                  <a:extLst>
                    <a:ext uri="{FF2B5EF4-FFF2-40B4-BE49-F238E27FC236}">
                      <a16:creationId xmlns:a16="http://schemas.microsoft.com/office/drawing/2014/main" id="{C9A0F0A8-FE9C-4304-976B-3FA842C2BAF6}"/>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Freeform 398">
                  <a:extLst>
                    <a:ext uri="{FF2B5EF4-FFF2-40B4-BE49-F238E27FC236}">
                      <a16:creationId xmlns:a16="http://schemas.microsoft.com/office/drawing/2014/main" id="{604363BF-9B0F-42A3-80D3-FD913F42ECC3}"/>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9" name="Group 248">
                <a:extLst>
                  <a:ext uri="{FF2B5EF4-FFF2-40B4-BE49-F238E27FC236}">
                    <a16:creationId xmlns:a16="http://schemas.microsoft.com/office/drawing/2014/main" id="{9AFFFCCB-8C18-4DC1-ADAF-6156D8B8630F}"/>
                  </a:ext>
                </a:extLst>
              </p:cNvPr>
              <p:cNvGrpSpPr/>
              <p:nvPr/>
            </p:nvGrpSpPr>
            <p:grpSpPr>
              <a:xfrm>
                <a:off x="2954774" y="3289028"/>
                <a:ext cx="92401" cy="234205"/>
                <a:chOff x="2954774" y="3289028"/>
                <a:chExt cx="92401" cy="234205"/>
              </a:xfrm>
            </p:grpSpPr>
            <p:sp>
              <p:nvSpPr>
                <p:cNvPr id="250" name="Rectangle 249">
                  <a:extLst>
                    <a:ext uri="{FF2B5EF4-FFF2-40B4-BE49-F238E27FC236}">
                      <a16:creationId xmlns:a16="http://schemas.microsoft.com/office/drawing/2014/main" id="{3E84E4A7-8267-49FE-82C7-B4CC8D7DA94B}"/>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Rectangle 250">
                  <a:extLst>
                    <a:ext uri="{FF2B5EF4-FFF2-40B4-BE49-F238E27FC236}">
                      <a16:creationId xmlns:a16="http://schemas.microsoft.com/office/drawing/2014/main" id="{3DE8CF4A-D992-44D5-83AF-38149D939E1E}"/>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nvGrpSpPr>
          <p:cNvPr id="303" name="Group 302">
            <a:extLst>
              <a:ext uri="{FF2B5EF4-FFF2-40B4-BE49-F238E27FC236}">
                <a16:creationId xmlns:a16="http://schemas.microsoft.com/office/drawing/2014/main" id="{950EA86B-16C8-4D5F-87FE-1A477E7F1E48}"/>
              </a:ext>
            </a:extLst>
          </p:cNvPr>
          <p:cNvGrpSpPr/>
          <p:nvPr/>
        </p:nvGrpSpPr>
        <p:grpSpPr>
          <a:xfrm>
            <a:off x="2425526" y="3393902"/>
            <a:ext cx="1101539" cy="631102"/>
            <a:chOff x="3634151" y="2942651"/>
            <a:chExt cx="1101539" cy="631102"/>
          </a:xfrm>
        </p:grpSpPr>
        <p:sp>
          <p:nvSpPr>
            <p:cNvPr id="304" name="Freeform 355">
              <a:extLst>
                <a:ext uri="{FF2B5EF4-FFF2-40B4-BE49-F238E27FC236}">
                  <a16:creationId xmlns:a16="http://schemas.microsoft.com/office/drawing/2014/main" id="{EE94CC2A-8F0D-4F5E-9928-5241A5B24342}"/>
                </a:ext>
              </a:extLst>
            </p:cNvPr>
            <p:cNvSpPr/>
            <p:nvPr/>
          </p:nvSpPr>
          <p:spPr bwMode="auto">
            <a:xfrm rot="10800000">
              <a:off x="4278490" y="3234689"/>
              <a:ext cx="457200" cy="48171"/>
            </a:xfrm>
            <a:custGeom>
              <a:avLst/>
              <a:gdLst>
                <a:gd name="connsiteX0" fmla="*/ 0 w 685800"/>
                <a:gd name="connsiteY0" fmla="*/ 0 h 0"/>
                <a:gd name="connsiteX1" fmla="*/ 685800 w 685800"/>
                <a:gd name="connsiteY1" fmla="*/ 0 h 0"/>
              </a:gdLst>
              <a:ahLst/>
              <a:cxnLst>
                <a:cxn ang="0">
                  <a:pos x="connsiteX0" y="connsiteY0"/>
                </a:cxn>
                <a:cxn ang="0">
                  <a:pos x="connsiteX1" y="connsiteY1"/>
                </a:cxn>
              </a:cxnLst>
              <a:rect l="l" t="t" r="r" b="b"/>
              <a:pathLst>
                <a:path w="685800">
                  <a:moveTo>
                    <a:pt x="0" y="0"/>
                  </a:moveTo>
                  <a:lnTo>
                    <a:pt x="685800" y="0"/>
                  </a:lnTo>
                </a:path>
              </a:pathLst>
            </a:custGeom>
            <a:noFill/>
            <a:ln w="28575">
              <a:solidFill>
                <a:schemeClr val="bg1"/>
              </a:solidFill>
              <a:miter lim="800000"/>
              <a:headEnd type="triangle"/>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 name="Oval 304">
              <a:extLst>
                <a:ext uri="{FF2B5EF4-FFF2-40B4-BE49-F238E27FC236}">
                  <a16:creationId xmlns:a16="http://schemas.microsoft.com/office/drawing/2014/main" id="{091EAC43-12C9-445B-9E17-1AB7F166BA9C}"/>
                </a:ext>
              </a:extLst>
            </p:cNvPr>
            <p:cNvSpPr/>
            <p:nvPr/>
          </p:nvSpPr>
          <p:spPr bwMode="auto">
            <a:xfrm>
              <a:off x="3634151" y="2942651"/>
              <a:ext cx="631102" cy="631102"/>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31974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DESTINY-Gastric01: Trastuzumab </a:t>
            </a:r>
            <a:r>
              <a:rPr lang="en-US" dirty="0" err="1"/>
              <a:t>Deruxtecan</a:t>
            </a:r>
            <a:r>
              <a:rPr lang="en-US" dirty="0"/>
              <a:t> for HER2+ Advanced Gastric or GEJ Adenocarcinoma</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Shitara</a:t>
            </a:r>
            <a:r>
              <a:rPr lang="en-US" altLang="en-US" sz="1200" b="0" spc="-10" dirty="0">
                <a:solidFill>
                  <a:schemeClr val="bg2"/>
                </a:solidFill>
                <a:latin typeface="Calibri" panose="020F0502020204030204" pitchFamily="34" charset="0"/>
              </a:rPr>
              <a:t>. ASCO 2020.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4513. </a:t>
            </a:r>
            <a:r>
              <a:rPr lang="en-US" altLang="en-US" sz="1200" b="0" spc="-10" dirty="0" err="1">
                <a:solidFill>
                  <a:schemeClr val="bg2"/>
                </a:solidFill>
                <a:latin typeface="Calibri" panose="020F0502020204030204" pitchFamily="34" charset="0"/>
              </a:rPr>
              <a:t>Shitara</a:t>
            </a:r>
            <a:r>
              <a:rPr lang="en-US" altLang="en-US" sz="1200" b="0" spc="-10" dirty="0">
                <a:solidFill>
                  <a:schemeClr val="bg2"/>
                </a:solidFill>
                <a:latin typeface="Calibri" panose="020F0502020204030204" pitchFamily="34" charset="0"/>
              </a:rPr>
              <a:t>. NEJM. 2020;[</a:t>
            </a:r>
            <a:r>
              <a:rPr lang="en-US" altLang="en-US" sz="1200" b="0" spc="-10" dirty="0" err="1">
                <a:solidFill>
                  <a:schemeClr val="bg2"/>
                </a:solidFill>
                <a:latin typeface="Calibri" panose="020F0502020204030204" pitchFamily="34" charset="0"/>
              </a:rPr>
              <a:t>Epub</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Rectangle 49">
            <a:extLst>
              <a:ext uri="{FF2B5EF4-FFF2-40B4-BE49-F238E27FC236}">
                <a16:creationId xmlns:a16="http://schemas.microsoft.com/office/drawing/2014/main" id="{D2D5D9A1-B1CF-4ADC-8ABB-DBB9B4CE45BE}"/>
              </a:ext>
            </a:extLst>
          </p:cNvPr>
          <p:cNvSpPr>
            <a:spLocks noChangeArrowheads="1"/>
          </p:cNvSpPr>
          <p:nvPr/>
        </p:nvSpPr>
        <p:spPr bwMode="auto">
          <a:xfrm>
            <a:off x="4476208" y="2388111"/>
            <a:ext cx="4976252" cy="122529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t>
            </a:r>
            <a:r>
              <a:rPr lang="en-US" altLang="en-US" sz="1800" dirty="0" err="1">
                <a:solidFill>
                  <a:schemeClr val="tx1"/>
                </a:solidFill>
                <a:latin typeface="Calibri" panose="020F0502020204030204" pitchFamily="34" charset="0"/>
              </a:rPr>
              <a:t>DXd</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6.4 mg/kg, 3-week cycles</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126)</a:t>
            </a:r>
          </a:p>
        </p:txBody>
      </p:sp>
      <p:sp>
        <p:nvSpPr>
          <p:cNvPr id="12" name="Rectangle 50">
            <a:extLst>
              <a:ext uri="{FF2B5EF4-FFF2-40B4-BE49-F238E27FC236}">
                <a16:creationId xmlns:a16="http://schemas.microsoft.com/office/drawing/2014/main" id="{63457C38-91C1-47FD-8416-CB72E84B5C73}"/>
              </a:ext>
            </a:extLst>
          </p:cNvPr>
          <p:cNvSpPr>
            <a:spLocks noChangeArrowheads="1"/>
          </p:cNvSpPr>
          <p:nvPr/>
        </p:nvSpPr>
        <p:spPr bwMode="auto">
          <a:xfrm>
            <a:off x="4476208" y="3768764"/>
            <a:ext cx="4976252" cy="122594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Physician’s choice:</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Irinotecan </a:t>
            </a:r>
            <a:r>
              <a:rPr lang="en-US" altLang="en-US" sz="1800" b="0" dirty="0">
                <a:solidFill>
                  <a:schemeClr val="tx1"/>
                </a:solidFill>
                <a:latin typeface="Calibri" panose="020F0502020204030204" pitchFamily="34" charset="0"/>
              </a:rPr>
              <a:t>150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every 2 weeks or </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Paclitaxel </a:t>
            </a:r>
            <a:r>
              <a:rPr lang="en-US" altLang="en-US" sz="1800" b="0" dirty="0">
                <a:solidFill>
                  <a:schemeClr val="tx1"/>
                </a:solidFill>
                <a:latin typeface="Calibri" panose="020F0502020204030204" pitchFamily="34" charset="0"/>
              </a:rPr>
              <a:t>80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Days 1, 8, 15 every 4 weeks</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62)</a:t>
            </a:r>
          </a:p>
        </p:txBody>
      </p:sp>
      <p:sp>
        <p:nvSpPr>
          <p:cNvPr id="15" name="Line 53">
            <a:extLst>
              <a:ext uri="{FF2B5EF4-FFF2-40B4-BE49-F238E27FC236}">
                <a16:creationId xmlns:a16="http://schemas.microsoft.com/office/drawing/2014/main" id="{825C8A10-E73D-4060-ADE9-9102A5A382EA}"/>
              </a:ext>
            </a:extLst>
          </p:cNvPr>
          <p:cNvSpPr>
            <a:spLocks noChangeShapeType="1"/>
          </p:cNvSpPr>
          <p:nvPr/>
        </p:nvSpPr>
        <p:spPr bwMode="auto">
          <a:xfrm>
            <a:off x="3739608" y="406357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6" name="Line 54">
            <a:extLst>
              <a:ext uri="{FF2B5EF4-FFF2-40B4-BE49-F238E27FC236}">
                <a16:creationId xmlns:a16="http://schemas.microsoft.com/office/drawing/2014/main" id="{7DB12716-DAE1-48AA-8265-4C9F976997AC}"/>
              </a:ext>
            </a:extLst>
          </p:cNvPr>
          <p:cNvSpPr>
            <a:spLocks noChangeShapeType="1"/>
          </p:cNvSpPr>
          <p:nvPr/>
        </p:nvSpPr>
        <p:spPr bwMode="auto">
          <a:xfrm flipV="1">
            <a:off x="3739608" y="297362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7" name="Text Box 45">
            <a:extLst>
              <a:ext uri="{FF2B5EF4-FFF2-40B4-BE49-F238E27FC236}">
                <a16:creationId xmlns:a16="http://schemas.microsoft.com/office/drawing/2014/main" id="{84A286C3-6AF0-4EC4-BE8F-0E2B7A42A8A1}"/>
              </a:ext>
            </a:extLst>
          </p:cNvPr>
          <p:cNvSpPr txBox="1">
            <a:spLocks noChangeArrowheads="1"/>
          </p:cNvSpPr>
          <p:nvPr/>
        </p:nvSpPr>
        <p:spPr bwMode="auto">
          <a:xfrm>
            <a:off x="412751" y="2878303"/>
            <a:ext cx="303095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defRPr/>
            </a:pPr>
            <a:r>
              <a:rPr lang="en-US" altLang="en-US" b="0" dirty="0">
                <a:solidFill>
                  <a:srgbClr val="000000"/>
                </a:solidFill>
                <a:latin typeface="Calibri" panose="020F0502020204030204" pitchFamily="34" charset="0"/>
              </a:rPr>
              <a:t>Adult p</a:t>
            </a:r>
            <a:r>
              <a:rPr kumimoji="0" lang="en-US" altLang="en-US" b="0" i="0" u="none" strike="noStrike" kern="1200" cap="none" spc="0" normalizeH="0" baseline="0" noProof="0" dirty="0">
                <a:ln>
                  <a:noFill/>
                </a:ln>
                <a:solidFill>
                  <a:srgbClr val="000000"/>
                </a:solidFill>
                <a:effectLst/>
                <a:uLnTx/>
                <a:uFillTx/>
                <a:latin typeface="Calibri" panose="020F0502020204030204" pitchFamily="34" charset="0"/>
              </a:rPr>
              <a:t>atients with HER2</a:t>
            </a:r>
            <a:r>
              <a:rPr lang="en-US" altLang="en-US" b="0" dirty="0">
                <a:solidFill>
                  <a:srgbClr val="000000"/>
                </a:solidFill>
                <a:latin typeface="Calibri" panose="020F0502020204030204" pitchFamily="34" charset="0"/>
              </a:rPr>
              <a:t>+*</a:t>
            </a:r>
          </a:p>
          <a:p>
            <a:pPr lvl="0" algn="ctr">
              <a:defRPr/>
            </a:pPr>
            <a:r>
              <a:rPr kumimoji="0" lang="en-US" altLang="en-US" b="0" i="0" u="none" strike="noStrike" kern="1200" cap="none" spc="0" normalizeH="0" baseline="0" noProof="0" dirty="0">
                <a:ln>
                  <a:noFill/>
                </a:ln>
                <a:solidFill>
                  <a:srgbClr val="000000"/>
                </a:solidFill>
                <a:effectLst/>
                <a:uLnTx/>
                <a:uFillTx/>
                <a:latin typeface="Calibri" panose="020F0502020204030204" pitchFamily="34" charset="0"/>
              </a:rPr>
              <a:t> locally advanced or metastatic gastric or GEJ cancer that progressed on </a:t>
            </a:r>
            <a:br>
              <a:rPr kumimoji="0" lang="en-US" altLang="en-US"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altLang="en-US" b="0" i="0" u="none" strike="noStrike" kern="1200" cap="none" spc="0" normalizeH="0" baseline="0" noProof="0" dirty="0">
                <a:ln>
                  <a:noFill/>
                </a:ln>
                <a:solidFill>
                  <a:srgbClr val="000000"/>
                </a:solidFill>
                <a:effectLst/>
                <a:uLnTx/>
                <a:uFillTx/>
                <a:latin typeface="Calibri" panose="020F0502020204030204" pitchFamily="34" charset="0"/>
              </a:rPr>
              <a:t>≥ 2 prior regimens</a:t>
            </a:r>
            <a:r>
              <a:rPr lang="en-US" altLang="en-US" b="0" baseline="30000" dirty="0">
                <a:solidFill>
                  <a:srgbClr val="000000"/>
                </a:solidFill>
                <a:latin typeface="Calibri" panose="020F0502020204030204" pitchFamily="34" charset="0"/>
              </a:rPr>
              <a:t>†</a:t>
            </a:r>
            <a:br>
              <a:rPr lang="en-US" altLang="en-US" b="0" baseline="30000" dirty="0">
                <a:solidFill>
                  <a:srgbClr val="000000"/>
                </a:solidFill>
                <a:latin typeface="Calibri" panose="020F0502020204030204" pitchFamily="34" charset="0"/>
              </a:rPr>
            </a:br>
            <a:r>
              <a:rPr lang="en-US" altLang="en-US" b="0" dirty="0">
                <a:solidFill>
                  <a:srgbClr val="000000"/>
                </a:solidFill>
                <a:latin typeface="Calibri" panose="020F0502020204030204" pitchFamily="34" charset="0"/>
              </a:rPr>
              <a:t>(N = 188)</a:t>
            </a:r>
          </a:p>
        </p:txBody>
      </p:sp>
      <p:sp>
        <p:nvSpPr>
          <p:cNvPr id="18" name="TextBox 17">
            <a:extLst>
              <a:ext uri="{FF2B5EF4-FFF2-40B4-BE49-F238E27FC236}">
                <a16:creationId xmlns:a16="http://schemas.microsoft.com/office/drawing/2014/main" id="{DF822FCB-3FB0-47E8-A245-DDD7188D731F}"/>
              </a:ext>
            </a:extLst>
          </p:cNvPr>
          <p:cNvSpPr txBox="1"/>
          <p:nvPr/>
        </p:nvSpPr>
        <p:spPr bwMode="auto">
          <a:xfrm>
            <a:off x="1837257" y="4992081"/>
            <a:ext cx="76152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400" b="0" dirty="0">
                <a:solidFill>
                  <a:srgbClr val="000000"/>
                </a:solidFill>
                <a:latin typeface="Calibri" panose="020F0502020204030204" pitchFamily="34" charset="0"/>
              </a:rPr>
              <a:t>*HER2+ based on IHC 3+ or IHC 2+/ISH+ according to ASCO/CAP guidelines. </a:t>
            </a:r>
            <a:br>
              <a:rPr lang="en-US" altLang="en-US" sz="1400" b="0" dirty="0">
                <a:solidFill>
                  <a:srgbClr val="000000"/>
                </a:solidFill>
                <a:latin typeface="Calibri" panose="020F0502020204030204" pitchFamily="34" charset="0"/>
              </a:rPr>
            </a:br>
            <a:r>
              <a:rPr lang="en-US" altLang="en-US" sz="1400" b="0" baseline="30000" dirty="0">
                <a:solidFill>
                  <a:srgbClr val="000000"/>
                </a:solidFill>
                <a:latin typeface="Calibri" panose="020F0502020204030204" pitchFamily="34" charset="0"/>
              </a:rPr>
              <a:t>†</a:t>
            </a:r>
            <a:r>
              <a:rPr lang="en-US" altLang="en-US" sz="1400" b="0" dirty="0">
                <a:solidFill>
                  <a:srgbClr val="000000"/>
                </a:solidFill>
                <a:latin typeface="Calibri" panose="020F0502020204030204" pitchFamily="34" charset="0"/>
              </a:rPr>
              <a:t>Prior regimens included fluoropyrimidine, a platinum agent, and trastuzumab or approved biosimilar.</a:t>
            </a:r>
            <a:endParaRPr lang="en-US" sz="1400" b="0" dirty="0">
              <a:solidFill>
                <a:schemeClr val="bg1"/>
              </a:solidFill>
              <a:latin typeface="Calibri" panose="020F0502020204030204" pitchFamily="34" charset="0"/>
            </a:endParaRPr>
          </a:p>
        </p:txBody>
      </p:sp>
      <p:grpSp>
        <p:nvGrpSpPr>
          <p:cNvPr id="20" name="Group 7">
            <a:extLst>
              <a:ext uri="{FF2B5EF4-FFF2-40B4-BE49-F238E27FC236}">
                <a16:creationId xmlns:a16="http://schemas.microsoft.com/office/drawing/2014/main" id="{D93CA23D-6634-431A-9177-79498D1A23A9}"/>
              </a:ext>
            </a:extLst>
          </p:cNvPr>
          <p:cNvGrpSpPr>
            <a:grpSpLocks/>
          </p:cNvGrpSpPr>
          <p:nvPr/>
        </p:nvGrpSpPr>
        <p:grpSpPr bwMode="auto">
          <a:xfrm>
            <a:off x="9389569" y="6216652"/>
            <a:ext cx="2488502" cy="447822"/>
            <a:chOff x="9527309" y="3551529"/>
            <a:chExt cx="2488502" cy="448324"/>
          </a:xfrm>
        </p:grpSpPr>
        <p:pic>
          <p:nvPicPr>
            <p:cNvPr id="21" name="Picture 9">
              <a:extLst>
                <a:ext uri="{FF2B5EF4-FFF2-40B4-BE49-F238E27FC236}">
                  <a16:creationId xmlns:a16="http://schemas.microsoft.com/office/drawing/2014/main" id="{856892A2-AE3D-451C-8B20-9E9477719AB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A76DBDF4-D309-42DF-A860-6E59E2B6095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3" name="Content Placeholder 2">
            <a:extLst>
              <a:ext uri="{FF2B5EF4-FFF2-40B4-BE49-F238E27FC236}">
                <a16:creationId xmlns:a16="http://schemas.microsoft.com/office/drawing/2014/main" id="{6F07D98D-BE56-475A-A723-0167C867AFD8}"/>
              </a:ext>
            </a:extLst>
          </p:cNvPr>
          <p:cNvSpPr txBox="1">
            <a:spLocks/>
          </p:cNvSpPr>
          <p:nvPr/>
        </p:nvSpPr>
        <p:spPr bwMode="auto">
          <a:xfrm>
            <a:off x="624720" y="5496251"/>
            <a:ext cx="10348080" cy="521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Primary endpoint: ORR by ICR (RECIST v1.1)</a:t>
            </a:r>
          </a:p>
          <a:p>
            <a:r>
              <a:rPr lang="en-US" sz="2000" b="0" kern="0" dirty="0"/>
              <a:t>Secondary endpoints: OS (key), </a:t>
            </a:r>
            <a:r>
              <a:rPr lang="en-US" sz="2000" b="0" kern="0" dirty="0" err="1"/>
              <a:t>DoR</a:t>
            </a:r>
            <a:r>
              <a:rPr lang="en-US" sz="2000" b="0" kern="0" dirty="0"/>
              <a:t>, PFS, DCR, confirmed ORR, safety</a:t>
            </a:r>
          </a:p>
        </p:txBody>
      </p:sp>
      <p:sp>
        <p:nvSpPr>
          <p:cNvPr id="3" name="TextBox 2">
            <a:extLst>
              <a:ext uri="{FF2B5EF4-FFF2-40B4-BE49-F238E27FC236}">
                <a16:creationId xmlns:a16="http://schemas.microsoft.com/office/drawing/2014/main" id="{57F0BA0E-7CE7-4A39-8281-94C4F176FAB5}"/>
              </a:ext>
            </a:extLst>
          </p:cNvPr>
          <p:cNvSpPr txBox="1"/>
          <p:nvPr/>
        </p:nvSpPr>
        <p:spPr bwMode="auto">
          <a:xfrm>
            <a:off x="624720" y="1476227"/>
            <a:ext cx="10992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Multicenter, open-label, randomized phase II study</a:t>
            </a:r>
          </a:p>
        </p:txBody>
      </p:sp>
      <p:sp>
        <p:nvSpPr>
          <p:cNvPr id="8" name="TextBox 7">
            <a:extLst>
              <a:ext uri="{FF2B5EF4-FFF2-40B4-BE49-F238E27FC236}">
                <a16:creationId xmlns:a16="http://schemas.microsoft.com/office/drawing/2014/main" id="{30A025A4-6C33-41D9-B35D-2F565E7BE459}"/>
              </a:ext>
            </a:extLst>
          </p:cNvPr>
          <p:cNvSpPr txBox="1"/>
          <p:nvPr/>
        </p:nvSpPr>
        <p:spPr bwMode="auto">
          <a:xfrm>
            <a:off x="3370136" y="3453036"/>
            <a:ext cx="11060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Randomized</a:t>
            </a:r>
          </a:p>
          <a:p>
            <a:pPr algn="ctr">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2:1</a:t>
            </a:r>
          </a:p>
        </p:txBody>
      </p:sp>
      <p:sp>
        <p:nvSpPr>
          <p:cNvPr id="24" name="Text Box 45">
            <a:extLst>
              <a:ext uri="{FF2B5EF4-FFF2-40B4-BE49-F238E27FC236}">
                <a16:creationId xmlns:a16="http://schemas.microsoft.com/office/drawing/2014/main" id="{AB4C8BCF-B680-4A84-AF7C-EC1E873ED744}"/>
              </a:ext>
            </a:extLst>
          </p:cNvPr>
          <p:cNvSpPr txBox="1">
            <a:spLocks noChangeArrowheads="1"/>
          </p:cNvSpPr>
          <p:nvPr/>
        </p:nvSpPr>
        <p:spPr bwMode="auto">
          <a:xfrm>
            <a:off x="2212144" y="1832698"/>
            <a:ext cx="37024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defRPr/>
            </a:pPr>
            <a:r>
              <a:rPr lang="en-US" altLang="en-US" sz="1400" b="0" i="1" dirty="0">
                <a:solidFill>
                  <a:srgbClr val="000000"/>
                </a:solidFill>
                <a:latin typeface="Calibri" panose="020F0502020204030204" pitchFamily="34" charset="0"/>
              </a:rPr>
              <a:t>Stratified by region (Japan vs Korea), ECOG PS </a:t>
            </a:r>
            <a:br>
              <a:rPr lang="en-US" altLang="en-US" sz="1400" b="0" i="1" dirty="0">
                <a:solidFill>
                  <a:srgbClr val="000000"/>
                </a:solidFill>
                <a:latin typeface="Calibri" panose="020F0502020204030204" pitchFamily="34" charset="0"/>
              </a:rPr>
            </a:br>
            <a:r>
              <a:rPr lang="en-US" altLang="en-US" sz="1400" b="0" i="1" dirty="0">
                <a:solidFill>
                  <a:srgbClr val="000000"/>
                </a:solidFill>
                <a:latin typeface="Calibri" panose="020F0502020204030204" pitchFamily="34" charset="0"/>
              </a:rPr>
              <a:t>(0 vs 1), HER2 status (IHC 3+ vs IHC 2+/ISH+)</a:t>
            </a:r>
          </a:p>
        </p:txBody>
      </p:sp>
      <p:cxnSp>
        <p:nvCxnSpPr>
          <p:cNvPr id="10" name="Straight Arrow Connector 9">
            <a:extLst>
              <a:ext uri="{FF2B5EF4-FFF2-40B4-BE49-F238E27FC236}">
                <a16:creationId xmlns:a16="http://schemas.microsoft.com/office/drawing/2014/main" id="{21BFDFD3-ADFE-4EA5-AF2B-09D7F53B9EB0}"/>
              </a:ext>
            </a:extLst>
          </p:cNvPr>
          <p:cNvCxnSpPr>
            <a:stCxn id="24" idx="2"/>
          </p:cNvCxnSpPr>
          <p:nvPr/>
        </p:nvCxnSpPr>
        <p:spPr bwMode="auto">
          <a:xfrm flipH="1">
            <a:off x="4059606" y="2355918"/>
            <a:ext cx="3740" cy="411678"/>
          </a:xfrm>
          <a:prstGeom prst="straightConnector1">
            <a:avLst/>
          </a:prstGeom>
          <a:noFill/>
          <a:ln w="28575" cap="flat" cmpd="sng" algn="ctr">
            <a:solidFill>
              <a:schemeClr val="bg1"/>
            </a:solidFill>
            <a:prstDash val="solid"/>
            <a:round/>
            <a:headEnd type="none" w="med" len="med"/>
            <a:tailEnd type="triangle"/>
          </a:ln>
          <a:effectLst/>
        </p:spPr>
      </p:cxnSp>
      <p:sp>
        <p:nvSpPr>
          <p:cNvPr id="26" name="Line 52">
            <a:extLst>
              <a:ext uri="{FF2B5EF4-FFF2-40B4-BE49-F238E27FC236}">
                <a16:creationId xmlns:a16="http://schemas.microsoft.com/office/drawing/2014/main" id="{EECB5BD7-8531-471A-A69E-F1B78AFF437A}"/>
              </a:ext>
            </a:extLst>
          </p:cNvPr>
          <p:cNvSpPr>
            <a:spLocks noChangeShapeType="1"/>
          </p:cNvSpPr>
          <p:nvPr/>
        </p:nvSpPr>
        <p:spPr bwMode="auto">
          <a:xfrm>
            <a:off x="9249380" y="3697093"/>
            <a:ext cx="42599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27" name="Rectangle 46">
            <a:extLst>
              <a:ext uri="{FF2B5EF4-FFF2-40B4-BE49-F238E27FC236}">
                <a16:creationId xmlns:a16="http://schemas.microsoft.com/office/drawing/2014/main" id="{C6E19AB6-D02A-4106-8FF1-F4C9818A76B1}"/>
              </a:ext>
            </a:extLst>
          </p:cNvPr>
          <p:cNvSpPr>
            <a:spLocks noChangeArrowheads="1"/>
          </p:cNvSpPr>
          <p:nvPr/>
        </p:nvSpPr>
        <p:spPr bwMode="auto">
          <a:xfrm>
            <a:off x="9838705" y="3260387"/>
            <a:ext cx="203936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Until PD, unacceptable AEs, or </a:t>
            </a:r>
            <a:r>
              <a:rPr lang="en-US" altLang="en-US" sz="1800" b="0" i="1" dirty="0" err="1">
                <a:solidFill>
                  <a:schemeClr val="bg1"/>
                </a:solidFill>
                <a:latin typeface="Calibri" panose="020F0502020204030204" pitchFamily="34" charset="0"/>
              </a:rPr>
              <a:t>pt</a:t>
            </a:r>
            <a:r>
              <a:rPr lang="en-US" altLang="en-US" sz="1800" b="0" i="1" dirty="0">
                <a:solidFill>
                  <a:schemeClr val="bg1"/>
                </a:solidFill>
                <a:latin typeface="Calibri" panose="020F0502020204030204" pitchFamily="34" charset="0"/>
              </a:rPr>
              <a:t> withdrawal</a:t>
            </a:r>
          </a:p>
        </p:txBody>
      </p:sp>
    </p:spTree>
    <p:extLst>
      <p:ext uri="{BB962C8B-B14F-4D97-AF65-F5344CB8AC3E}">
        <p14:creationId xmlns:p14="http://schemas.microsoft.com/office/powerpoint/2010/main" val="2804117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902E5-5FCA-4300-A53A-3D68C5BAE993}"/>
              </a:ext>
            </a:extLst>
          </p:cNvPr>
          <p:cNvSpPr>
            <a:spLocks noGrp="1"/>
          </p:cNvSpPr>
          <p:nvPr>
            <p:ph type="title"/>
          </p:nvPr>
        </p:nvSpPr>
        <p:spPr/>
        <p:txBody>
          <a:bodyPr/>
          <a:lstStyle/>
          <a:p>
            <a:r>
              <a:rPr lang="en-US" dirty="0"/>
              <a:t>DESTINY-Gastric01: Response</a:t>
            </a:r>
          </a:p>
        </p:txBody>
      </p:sp>
      <p:sp>
        <p:nvSpPr>
          <p:cNvPr id="4" name="Text Box 15">
            <a:extLst>
              <a:ext uri="{FF2B5EF4-FFF2-40B4-BE49-F238E27FC236}">
                <a16:creationId xmlns:a16="http://schemas.microsoft.com/office/drawing/2014/main" id="{BF3B32FE-3E8B-4811-A117-40CEDEB5799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Shitara</a:t>
            </a:r>
            <a:r>
              <a:rPr lang="en-US" altLang="en-US" sz="1200" b="0" spc="-10" dirty="0">
                <a:solidFill>
                  <a:schemeClr val="bg2"/>
                </a:solidFill>
                <a:latin typeface="Calibri" panose="020F0502020204030204" pitchFamily="34" charset="0"/>
              </a:rPr>
              <a:t>. ASCO 2020.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4513. </a:t>
            </a:r>
            <a:r>
              <a:rPr lang="en-US" altLang="en-US" sz="1200" b="0" spc="-10" dirty="0" err="1">
                <a:solidFill>
                  <a:schemeClr val="bg2"/>
                </a:solidFill>
                <a:latin typeface="Calibri" panose="020F0502020204030204" pitchFamily="34" charset="0"/>
              </a:rPr>
              <a:t>Shitara</a:t>
            </a:r>
            <a:r>
              <a:rPr lang="en-US" altLang="en-US" sz="1200" b="0" spc="-10" dirty="0">
                <a:solidFill>
                  <a:schemeClr val="bg2"/>
                </a:solidFill>
                <a:latin typeface="Calibri" panose="020F0502020204030204" pitchFamily="34" charset="0"/>
              </a:rPr>
              <a:t>. NEJM. 2020;[</a:t>
            </a:r>
            <a:r>
              <a:rPr lang="en-US" altLang="en-US" sz="1200" b="0" spc="-10" dirty="0" err="1">
                <a:solidFill>
                  <a:schemeClr val="bg2"/>
                </a:solidFill>
                <a:latin typeface="Calibri" panose="020F0502020204030204" pitchFamily="34" charset="0"/>
              </a:rPr>
              <a:t>Epub</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02D92002-974F-4E7F-82D1-1298CE4DA764}"/>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6A69E93-DF1C-42DD-BC72-F13A60A353A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91470703-A379-4AC5-A3CA-6E629465357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0" name="Group 3">
            <a:extLst>
              <a:ext uri="{FF2B5EF4-FFF2-40B4-BE49-F238E27FC236}">
                <a16:creationId xmlns:a16="http://schemas.microsoft.com/office/drawing/2014/main" id="{017AA0FA-8AE3-4606-93B1-C72AAD0811ED}"/>
              </a:ext>
            </a:extLst>
          </p:cNvPr>
          <p:cNvGraphicFramePr>
            <a:graphicFrameLocks/>
          </p:cNvGraphicFramePr>
          <p:nvPr>
            <p:extLst>
              <p:ext uri="{D42A27DB-BD31-4B8C-83A1-F6EECF244321}">
                <p14:modId xmlns:p14="http://schemas.microsoft.com/office/powerpoint/2010/main" val="1664525688"/>
              </p:ext>
            </p:extLst>
          </p:nvPr>
        </p:nvGraphicFramePr>
        <p:xfrm>
          <a:off x="685800" y="1600200"/>
          <a:ext cx="10796402" cy="4206336"/>
        </p:xfrm>
        <a:graphic>
          <a:graphicData uri="http://schemas.openxmlformats.org/drawingml/2006/table">
            <a:tbl>
              <a:tblPr/>
              <a:tblGrid>
                <a:gridCol w="5154965">
                  <a:extLst>
                    <a:ext uri="{9D8B030D-6E8A-4147-A177-3AD203B41FA5}">
                      <a16:colId xmlns:a16="http://schemas.microsoft.com/office/drawing/2014/main" val="20000"/>
                    </a:ext>
                  </a:extLst>
                </a:gridCol>
                <a:gridCol w="3026683">
                  <a:extLst>
                    <a:ext uri="{9D8B030D-6E8A-4147-A177-3AD203B41FA5}">
                      <a16:colId xmlns:a16="http://schemas.microsoft.com/office/drawing/2014/main" val="20001"/>
                    </a:ext>
                  </a:extLst>
                </a:gridCol>
                <a:gridCol w="2614754">
                  <a:extLst>
                    <a:ext uri="{9D8B030D-6E8A-4147-A177-3AD203B41FA5}">
                      <a16:colId xmlns:a16="http://schemas.microsoft.com/office/drawing/2014/main" val="2638858613"/>
                    </a:ext>
                  </a:extLst>
                </a:gridCol>
              </a:tblGrid>
              <a:tr h="250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a:t>
                      </a:r>
                      <a:r>
                        <a:rPr kumimoji="0" lang="en-US" sz="2000" b="1" i="0" u="none" strike="noStrike" cap="none" normalizeH="0" baseline="0" dirty="0" err="1">
                          <a:ln>
                            <a:noFill/>
                          </a:ln>
                          <a:solidFill>
                            <a:schemeClr val="tx1"/>
                          </a:solidFill>
                          <a:effectLst/>
                          <a:latin typeface="Calibri" panose="020F0502020204030204" pitchFamily="34" charset="0"/>
                        </a:rPr>
                        <a:t>DXd</a:t>
                      </a:r>
                      <a:endParaRPr kumimoji="0" lang="en-US" sz="20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57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(CR + PR) by ICR,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51.3</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(41.9-60.5)</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14.3 (6.4-26.2)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73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Confirmed ORR</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(CR + PR) by ICR, % (95% CI)</a:t>
                      </a:r>
                    </a:p>
                    <a:p>
                      <a:pPr marL="396875" marR="0" lvl="0" indent="-2841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396875" marR="0" lvl="0" indent="-2841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396875" marR="0" lvl="0" indent="-2841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396875" marR="0" lvl="0" indent="-2841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p>
                      <a:pPr marL="396875" marR="0" lvl="0" indent="-2841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 evaluable</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42.9 (33.8-52.3)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12.5 (5.2-24.1)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542573"/>
                  </a:ext>
                </a:extLst>
              </a:tr>
              <a:tr h="2757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Confirmed DCR (CR + PR + SD),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85.7 (78.1-91.5)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62.5 (48.5-75.1)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9796930"/>
                  </a:ext>
                </a:extLst>
              </a:tr>
              <a:tr h="147301">
                <a:tc>
                  <a:txBody>
                    <a:bodyPr/>
                    <a:lstStyle/>
                    <a:p>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confirmed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DoR</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mos</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11.3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(5.6-NR)</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 (3.0-4.9)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2704351"/>
                  </a:ext>
                </a:extLst>
              </a:tr>
              <a:tr h="1473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time to response,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mos</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(1.4-1.7)</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(1.3-1.7)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18666919"/>
                  </a:ext>
                </a:extLst>
              </a:tr>
            </a:tbl>
          </a:graphicData>
        </a:graphic>
      </p:graphicFrame>
      <p:sp>
        <p:nvSpPr>
          <p:cNvPr id="8" name="TextBox 7">
            <a:extLst>
              <a:ext uri="{FF2B5EF4-FFF2-40B4-BE49-F238E27FC236}">
                <a16:creationId xmlns:a16="http://schemas.microsoft.com/office/drawing/2014/main" id="{16325411-7017-42E9-95EE-AD58C46429A4}"/>
              </a:ext>
            </a:extLst>
          </p:cNvPr>
          <p:cNvSpPr txBox="1"/>
          <p:nvPr/>
        </p:nvSpPr>
        <p:spPr bwMode="auto">
          <a:xfrm>
            <a:off x="685800" y="5842317"/>
            <a:ext cx="68091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chemeClr val="bg1"/>
                </a:solidFill>
                <a:latin typeface="Calibri" panose="020F0502020204030204" pitchFamily="34" charset="0"/>
                <a:cs typeface="Calibri" panose="020F0502020204030204" pitchFamily="34" charset="0"/>
              </a:rPr>
              <a:t>*Primary endpoint. </a:t>
            </a:r>
            <a:r>
              <a:rPr lang="en-US" sz="1400" b="0" baseline="30000" dirty="0">
                <a:solidFill>
                  <a:schemeClr val="bg1"/>
                </a:solidFill>
                <a:latin typeface="Calibri" panose="020F0502020204030204" pitchFamily="34" charset="0"/>
                <a:cs typeface="Calibri" panose="020F0502020204030204" pitchFamily="34" charset="0"/>
              </a:rPr>
              <a:t>†</a:t>
            </a:r>
            <a:r>
              <a:rPr lang="en-US" sz="1400" b="0" i="1" dirty="0">
                <a:solidFill>
                  <a:schemeClr val="bg1"/>
                </a:solidFill>
                <a:latin typeface="Calibri" panose="020F0502020204030204" pitchFamily="34" charset="0"/>
                <a:cs typeface="Calibri" panose="020F0502020204030204" pitchFamily="34" charset="0"/>
              </a:rPr>
              <a:t>P </a:t>
            </a:r>
            <a:r>
              <a:rPr lang="en-US" sz="1400" b="0" dirty="0">
                <a:solidFill>
                  <a:schemeClr val="bg1"/>
                </a:solidFill>
                <a:latin typeface="Calibri" panose="020F0502020204030204" pitchFamily="34" charset="0"/>
                <a:cs typeface="Calibri" panose="020F0502020204030204" pitchFamily="34" charset="0"/>
              </a:rPr>
              <a:t>&lt; .001. </a:t>
            </a:r>
            <a:r>
              <a:rPr lang="en-US" sz="1400" b="0" baseline="30000" dirty="0">
                <a:solidFill>
                  <a:schemeClr val="bg2">
                    <a:lumMod val="10000"/>
                  </a:schemeClr>
                </a:solidFill>
                <a:latin typeface="Calibri" panose="020F0502020204030204" pitchFamily="34" charset="0"/>
                <a:cs typeface="Calibri" panose="020F0502020204030204" pitchFamily="34" charset="0"/>
              </a:rPr>
              <a:t>‡</a:t>
            </a:r>
            <a:r>
              <a:rPr lang="en-US" sz="1400" b="0" dirty="0">
                <a:solidFill>
                  <a:schemeClr val="bg2">
                    <a:lumMod val="10000"/>
                  </a:schemeClr>
                </a:solidFill>
                <a:latin typeface="Calibri" panose="020F0502020204030204" pitchFamily="34" charset="0"/>
                <a:cs typeface="Calibri" panose="020F0502020204030204" pitchFamily="34" charset="0"/>
              </a:rPr>
              <a:t>Responses confirmed by scan ≥ 4 </a:t>
            </a:r>
            <a:r>
              <a:rPr lang="en-US" sz="1400" b="0" dirty="0" err="1">
                <a:solidFill>
                  <a:schemeClr val="bg2">
                    <a:lumMod val="10000"/>
                  </a:schemeClr>
                </a:solidFill>
                <a:latin typeface="Calibri" panose="020F0502020204030204" pitchFamily="34" charset="0"/>
                <a:cs typeface="Calibri" panose="020F0502020204030204" pitchFamily="34" charset="0"/>
              </a:rPr>
              <a:t>wks</a:t>
            </a:r>
            <a:r>
              <a:rPr lang="en-US" sz="1400" b="0" dirty="0">
                <a:solidFill>
                  <a:schemeClr val="bg2">
                    <a:lumMod val="10000"/>
                  </a:schemeClr>
                </a:solidFill>
                <a:latin typeface="Calibri" panose="020F0502020204030204" pitchFamily="34" charset="0"/>
                <a:cs typeface="Calibri" panose="020F0502020204030204" pitchFamily="34" charset="0"/>
              </a:rPr>
              <a:t> after initial CR/PR. </a:t>
            </a:r>
            <a:endParaRPr lang="en-US" sz="1400" b="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9361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8" name="Group 257">
            <a:extLst>
              <a:ext uri="{FF2B5EF4-FFF2-40B4-BE49-F238E27FC236}">
                <a16:creationId xmlns:a16="http://schemas.microsoft.com/office/drawing/2014/main" id="{6C512EED-6556-47C7-BCBC-1E0A6C6AD8FF}"/>
              </a:ext>
            </a:extLst>
          </p:cNvPr>
          <p:cNvGrpSpPr/>
          <p:nvPr/>
        </p:nvGrpSpPr>
        <p:grpSpPr>
          <a:xfrm>
            <a:off x="2433572" y="1963261"/>
            <a:ext cx="999997" cy="2235681"/>
            <a:chOff x="8470804" y="2049783"/>
            <a:chExt cx="999997" cy="2235681"/>
          </a:xfrm>
        </p:grpSpPr>
        <p:cxnSp>
          <p:nvCxnSpPr>
            <p:cNvPr id="259" name="Straight Connector 258">
              <a:extLst>
                <a:ext uri="{FF2B5EF4-FFF2-40B4-BE49-F238E27FC236}">
                  <a16:creationId xmlns:a16="http://schemas.microsoft.com/office/drawing/2014/main" id="{834BBF4A-D11F-4367-A4CE-37842E911355}"/>
                </a:ext>
              </a:extLst>
            </p:cNvPr>
            <p:cNvCxnSpPr>
              <a:cxnSpLocks/>
            </p:cNvCxnSpPr>
            <p:nvPr/>
          </p:nvCxnSpPr>
          <p:spPr bwMode="auto">
            <a:xfrm>
              <a:off x="8470804" y="2049783"/>
              <a:ext cx="0" cy="2226717"/>
            </a:xfrm>
            <a:prstGeom prst="line">
              <a:avLst/>
            </a:prstGeom>
            <a:noFill/>
            <a:ln w="28575" cap="flat" cmpd="sng" algn="ctr">
              <a:solidFill>
                <a:schemeClr val="tx2"/>
              </a:solidFill>
              <a:prstDash val="sysDash"/>
              <a:round/>
              <a:headEnd type="none" w="med" len="med"/>
              <a:tailEnd type="none" w="med" len="med"/>
            </a:ln>
            <a:effectLst/>
          </p:spPr>
        </p:cxnSp>
        <p:cxnSp>
          <p:nvCxnSpPr>
            <p:cNvPr id="260" name="Straight Connector 259">
              <a:extLst>
                <a:ext uri="{FF2B5EF4-FFF2-40B4-BE49-F238E27FC236}">
                  <a16:creationId xmlns:a16="http://schemas.microsoft.com/office/drawing/2014/main" id="{8F37E0C5-F9C0-49FA-B6E6-D118D4EBA6A7}"/>
                </a:ext>
              </a:extLst>
            </p:cNvPr>
            <p:cNvCxnSpPr>
              <a:cxnSpLocks/>
            </p:cNvCxnSpPr>
            <p:nvPr/>
          </p:nvCxnSpPr>
          <p:spPr bwMode="auto">
            <a:xfrm>
              <a:off x="9470801" y="2714774"/>
              <a:ext cx="0" cy="1570690"/>
            </a:xfrm>
            <a:prstGeom prst="line">
              <a:avLst/>
            </a:prstGeom>
            <a:noFill/>
            <a:ln w="28575" cap="flat" cmpd="sng" algn="ctr">
              <a:solidFill>
                <a:schemeClr val="tx2"/>
              </a:solidFill>
              <a:prstDash val="sysDash"/>
              <a:round/>
              <a:headEnd type="none" w="med" len="med"/>
              <a:tailEnd type="none" w="med" len="med"/>
            </a:ln>
            <a:effectLst/>
          </p:spPr>
        </p:cxnSp>
      </p:grpSp>
      <p:grpSp>
        <p:nvGrpSpPr>
          <p:cNvPr id="254" name="Group 253">
            <a:extLst>
              <a:ext uri="{FF2B5EF4-FFF2-40B4-BE49-F238E27FC236}">
                <a16:creationId xmlns:a16="http://schemas.microsoft.com/office/drawing/2014/main" id="{54F16512-9667-4143-9787-71743B643798}"/>
              </a:ext>
            </a:extLst>
          </p:cNvPr>
          <p:cNvGrpSpPr/>
          <p:nvPr/>
        </p:nvGrpSpPr>
        <p:grpSpPr>
          <a:xfrm>
            <a:off x="8470804" y="2550554"/>
            <a:ext cx="999997" cy="1734910"/>
            <a:chOff x="8470804" y="2550554"/>
            <a:chExt cx="999997" cy="1734910"/>
          </a:xfrm>
        </p:grpSpPr>
        <p:cxnSp>
          <p:nvCxnSpPr>
            <p:cNvPr id="252" name="Straight Connector 251">
              <a:extLst>
                <a:ext uri="{FF2B5EF4-FFF2-40B4-BE49-F238E27FC236}">
                  <a16:creationId xmlns:a16="http://schemas.microsoft.com/office/drawing/2014/main" id="{C9AAC6E7-283E-47E7-95FC-007A1EF374FE}"/>
                </a:ext>
              </a:extLst>
            </p:cNvPr>
            <p:cNvCxnSpPr/>
            <p:nvPr/>
          </p:nvCxnSpPr>
          <p:spPr bwMode="auto">
            <a:xfrm>
              <a:off x="8470804" y="2550554"/>
              <a:ext cx="0" cy="1725946"/>
            </a:xfrm>
            <a:prstGeom prst="line">
              <a:avLst/>
            </a:prstGeom>
            <a:noFill/>
            <a:ln w="28575" cap="flat" cmpd="sng" algn="ctr">
              <a:solidFill>
                <a:schemeClr val="tx2"/>
              </a:solidFill>
              <a:prstDash val="sysDash"/>
              <a:round/>
              <a:headEnd type="none" w="med" len="med"/>
              <a:tailEnd type="none" w="med" len="med"/>
            </a:ln>
            <a:effectLst/>
          </p:spPr>
        </p:cxnSp>
        <p:cxnSp>
          <p:nvCxnSpPr>
            <p:cNvPr id="253" name="Straight Connector 252">
              <a:extLst>
                <a:ext uri="{FF2B5EF4-FFF2-40B4-BE49-F238E27FC236}">
                  <a16:creationId xmlns:a16="http://schemas.microsoft.com/office/drawing/2014/main" id="{5A9A752C-95EF-4172-A69C-4DB0C22B27F3}"/>
                </a:ext>
              </a:extLst>
            </p:cNvPr>
            <p:cNvCxnSpPr/>
            <p:nvPr/>
          </p:nvCxnSpPr>
          <p:spPr bwMode="auto">
            <a:xfrm>
              <a:off x="9470801" y="2559518"/>
              <a:ext cx="0" cy="1725946"/>
            </a:xfrm>
            <a:prstGeom prst="line">
              <a:avLst/>
            </a:prstGeom>
            <a:noFill/>
            <a:ln w="28575" cap="flat" cmpd="sng" algn="ctr">
              <a:solidFill>
                <a:schemeClr val="tx2"/>
              </a:solidFill>
              <a:prstDash val="sysDash"/>
              <a:round/>
              <a:headEnd type="none" w="med" len="med"/>
              <a:tailEnd type="none" w="med" len="med"/>
            </a:ln>
            <a:effectLst/>
          </p:spPr>
        </p:cxnSp>
      </p:grpSp>
      <p:sp>
        <p:nvSpPr>
          <p:cNvPr id="247" name="Freeform: Shape 246">
            <a:extLst>
              <a:ext uri="{FF2B5EF4-FFF2-40B4-BE49-F238E27FC236}">
                <a16:creationId xmlns:a16="http://schemas.microsoft.com/office/drawing/2014/main" id="{0AF331B9-79BB-4B7A-B358-DFE2C7C047A5}"/>
              </a:ext>
            </a:extLst>
          </p:cNvPr>
          <p:cNvSpPr/>
          <p:nvPr/>
        </p:nvSpPr>
        <p:spPr bwMode="auto">
          <a:xfrm>
            <a:off x="7476359" y="1951421"/>
            <a:ext cx="3699641" cy="1786758"/>
          </a:xfrm>
          <a:custGeom>
            <a:avLst/>
            <a:gdLst>
              <a:gd name="connsiteX0" fmla="*/ 0 w 3699641"/>
              <a:gd name="connsiteY0" fmla="*/ 0 h 1786758"/>
              <a:gd name="connsiteX1" fmla="*/ 164662 w 3699641"/>
              <a:gd name="connsiteY1" fmla="*/ 0 h 1786758"/>
              <a:gd name="connsiteX2" fmla="*/ 164662 w 3699641"/>
              <a:gd name="connsiteY2" fmla="*/ 38538 h 1786758"/>
              <a:gd name="connsiteX3" fmla="*/ 203200 w 3699641"/>
              <a:gd name="connsiteY3" fmla="*/ 38538 h 1786758"/>
              <a:gd name="connsiteX4" fmla="*/ 203200 w 3699641"/>
              <a:gd name="connsiteY4" fmla="*/ 140138 h 1786758"/>
              <a:gd name="connsiteX5" fmla="*/ 241738 w 3699641"/>
              <a:gd name="connsiteY5" fmla="*/ 140138 h 1786758"/>
              <a:gd name="connsiteX6" fmla="*/ 241738 w 3699641"/>
              <a:gd name="connsiteY6" fmla="*/ 182179 h 1786758"/>
              <a:gd name="connsiteX7" fmla="*/ 273269 w 3699641"/>
              <a:gd name="connsiteY7" fmla="*/ 182179 h 1786758"/>
              <a:gd name="connsiteX8" fmla="*/ 273269 w 3699641"/>
              <a:gd name="connsiteY8" fmla="*/ 255751 h 1786758"/>
              <a:gd name="connsiteX9" fmla="*/ 294289 w 3699641"/>
              <a:gd name="connsiteY9" fmla="*/ 255751 h 1786758"/>
              <a:gd name="connsiteX10" fmla="*/ 294289 w 3699641"/>
              <a:gd name="connsiteY10" fmla="*/ 325820 h 1786758"/>
              <a:gd name="connsiteX11" fmla="*/ 360855 w 3699641"/>
              <a:gd name="connsiteY11" fmla="*/ 325820 h 1786758"/>
              <a:gd name="connsiteX12" fmla="*/ 360855 w 3699641"/>
              <a:gd name="connsiteY12" fmla="*/ 360855 h 1786758"/>
              <a:gd name="connsiteX13" fmla="*/ 406400 w 3699641"/>
              <a:gd name="connsiteY13" fmla="*/ 360855 h 1786758"/>
              <a:gd name="connsiteX14" fmla="*/ 406400 w 3699641"/>
              <a:gd name="connsiteY14" fmla="*/ 423917 h 1786758"/>
              <a:gd name="connsiteX15" fmla="*/ 448441 w 3699641"/>
              <a:gd name="connsiteY15" fmla="*/ 423917 h 1786758"/>
              <a:gd name="connsiteX16" fmla="*/ 448441 w 3699641"/>
              <a:gd name="connsiteY16" fmla="*/ 504496 h 1786758"/>
              <a:gd name="connsiteX17" fmla="*/ 472965 w 3699641"/>
              <a:gd name="connsiteY17" fmla="*/ 504496 h 1786758"/>
              <a:gd name="connsiteX18" fmla="*/ 472965 w 3699641"/>
              <a:gd name="connsiteY18" fmla="*/ 644634 h 1786758"/>
              <a:gd name="connsiteX19" fmla="*/ 515007 w 3699641"/>
              <a:gd name="connsiteY19" fmla="*/ 644634 h 1786758"/>
              <a:gd name="connsiteX20" fmla="*/ 515007 w 3699641"/>
              <a:gd name="connsiteY20" fmla="*/ 686676 h 1786758"/>
              <a:gd name="connsiteX21" fmla="*/ 599089 w 3699641"/>
              <a:gd name="connsiteY21" fmla="*/ 686676 h 1786758"/>
              <a:gd name="connsiteX22" fmla="*/ 599089 w 3699641"/>
              <a:gd name="connsiteY22" fmla="*/ 753241 h 1786758"/>
              <a:gd name="connsiteX23" fmla="*/ 648138 w 3699641"/>
              <a:gd name="connsiteY23" fmla="*/ 753241 h 1786758"/>
              <a:gd name="connsiteX24" fmla="*/ 648138 w 3699641"/>
              <a:gd name="connsiteY24" fmla="*/ 784772 h 1786758"/>
              <a:gd name="connsiteX25" fmla="*/ 683172 w 3699641"/>
              <a:gd name="connsiteY25" fmla="*/ 784772 h 1786758"/>
              <a:gd name="connsiteX26" fmla="*/ 683172 w 3699641"/>
              <a:gd name="connsiteY26" fmla="*/ 875862 h 1786758"/>
              <a:gd name="connsiteX27" fmla="*/ 683172 w 3699641"/>
              <a:gd name="connsiteY27" fmla="*/ 875862 h 1786758"/>
              <a:gd name="connsiteX28" fmla="*/ 683172 w 3699641"/>
              <a:gd name="connsiteY28" fmla="*/ 942427 h 1786758"/>
              <a:gd name="connsiteX29" fmla="*/ 735724 w 3699641"/>
              <a:gd name="connsiteY29" fmla="*/ 942427 h 1786758"/>
              <a:gd name="connsiteX30" fmla="*/ 735724 w 3699641"/>
              <a:gd name="connsiteY30" fmla="*/ 1012496 h 1786758"/>
              <a:gd name="connsiteX31" fmla="*/ 770758 w 3699641"/>
              <a:gd name="connsiteY31" fmla="*/ 1012496 h 1786758"/>
              <a:gd name="connsiteX32" fmla="*/ 770758 w 3699641"/>
              <a:gd name="connsiteY32" fmla="*/ 1065048 h 1786758"/>
              <a:gd name="connsiteX33" fmla="*/ 875862 w 3699641"/>
              <a:gd name="connsiteY33" fmla="*/ 1065048 h 1786758"/>
              <a:gd name="connsiteX34" fmla="*/ 875862 w 3699641"/>
              <a:gd name="connsiteY34" fmla="*/ 1121103 h 1786758"/>
              <a:gd name="connsiteX35" fmla="*/ 924910 w 3699641"/>
              <a:gd name="connsiteY35" fmla="*/ 1121103 h 1786758"/>
              <a:gd name="connsiteX36" fmla="*/ 924910 w 3699641"/>
              <a:gd name="connsiteY36" fmla="*/ 1261241 h 1786758"/>
              <a:gd name="connsiteX37" fmla="*/ 956441 w 3699641"/>
              <a:gd name="connsiteY37" fmla="*/ 1261241 h 1786758"/>
              <a:gd name="connsiteX38" fmla="*/ 956441 w 3699641"/>
              <a:gd name="connsiteY38" fmla="*/ 1345324 h 1786758"/>
              <a:gd name="connsiteX39" fmla="*/ 1135117 w 3699641"/>
              <a:gd name="connsiteY39" fmla="*/ 1345324 h 1786758"/>
              <a:gd name="connsiteX40" fmla="*/ 1135117 w 3699641"/>
              <a:gd name="connsiteY40" fmla="*/ 1394372 h 1786758"/>
              <a:gd name="connsiteX41" fmla="*/ 1170151 w 3699641"/>
              <a:gd name="connsiteY41" fmla="*/ 1394372 h 1786758"/>
              <a:gd name="connsiteX42" fmla="*/ 1170151 w 3699641"/>
              <a:gd name="connsiteY42" fmla="*/ 1492469 h 1786758"/>
              <a:gd name="connsiteX43" fmla="*/ 1383862 w 3699641"/>
              <a:gd name="connsiteY43" fmla="*/ 1492469 h 1786758"/>
              <a:gd name="connsiteX44" fmla="*/ 1383862 w 3699641"/>
              <a:gd name="connsiteY44" fmla="*/ 1531007 h 1786758"/>
              <a:gd name="connsiteX45" fmla="*/ 1625600 w 3699641"/>
              <a:gd name="connsiteY45" fmla="*/ 1531007 h 1786758"/>
              <a:gd name="connsiteX46" fmla="*/ 1625600 w 3699641"/>
              <a:gd name="connsiteY46" fmla="*/ 1580055 h 1786758"/>
              <a:gd name="connsiteX47" fmla="*/ 1979448 w 3699641"/>
              <a:gd name="connsiteY47" fmla="*/ 1580055 h 1786758"/>
              <a:gd name="connsiteX48" fmla="*/ 1979448 w 3699641"/>
              <a:gd name="connsiteY48" fmla="*/ 1639613 h 1786758"/>
              <a:gd name="connsiteX49" fmla="*/ 2095062 w 3699641"/>
              <a:gd name="connsiteY49" fmla="*/ 1639613 h 1786758"/>
              <a:gd name="connsiteX50" fmla="*/ 2095062 w 3699641"/>
              <a:gd name="connsiteY50" fmla="*/ 1699172 h 1786758"/>
              <a:gd name="connsiteX51" fmla="*/ 2357820 w 3699641"/>
              <a:gd name="connsiteY51" fmla="*/ 1699172 h 1786758"/>
              <a:gd name="connsiteX52" fmla="*/ 2357820 w 3699641"/>
              <a:gd name="connsiteY52" fmla="*/ 1786758 h 1786758"/>
              <a:gd name="connsiteX53" fmla="*/ 3699641 w 3699641"/>
              <a:gd name="connsiteY53" fmla="*/ 1786758 h 178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99641" h="1786758">
                <a:moveTo>
                  <a:pt x="0" y="0"/>
                </a:moveTo>
                <a:lnTo>
                  <a:pt x="164662" y="0"/>
                </a:lnTo>
                <a:lnTo>
                  <a:pt x="164662" y="38538"/>
                </a:lnTo>
                <a:lnTo>
                  <a:pt x="203200" y="38538"/>
                </a:lnTo>
                <a:lnTo>
                  <a:pt x="203200" y="140138"/>
                </a:lnTo>
                <a:lnTo>
                  <a:pt x="241738" y="140138"/>
                </a:lnTo>
                <a:lnTo>
                  <a:pt x="241738" y="182179"/>
                </a:lnTo>
                <a:lnTo>
                  <a:pt x="273269" y="182179"/>
                </a:lnTo>
                <a:lnTo>
                  <a:pt x="273269" y="255751"/>
                </a:lnTo>
                <a:lnTo>
                  <a:pt x="294289" y="255751"/>
                </a:lnTo>
                <a:lnTo>
                  <a:pt x="294289" y="325820"/>
                </a:lnTo>
                <a:lnTo>
                  <a:pt x="360855" y="325820"/>
                </a:lnTo>
                <a:lnTo>
                  <a:pt x="360855" y="360855"/>
                </a:lnTo>
                <a:lnTo>
                  <a:pt x="406400" y="360855"/>
                </a:lnTo>
                <a:lnTo>
                  <a:pt x="406400" y="423917"/>
                </a:lnTo>
                <a:lnTo>
                  <a:pt x="448441" y="423917"/>
                </a:lnTo>
                <a:lnTo>
                  <a:pt x="448441" y="504496"/>
                </a:lnTo>
                <a:lnTo>
                  <a:pt x="472965" y="504496"/>
                </a:lnTo>
                <a:lnTo>
                  <a:pt x="472965" y="644634"/>
                </a:lnTo>
                <a:lnTo>
                  <a:pt x="515007" y="644634"/>
                </a:lnTo>
                <a:lnTo>
                  <a:pt x="515007" y="686676"/>
                </a:lnTo>
                <a:lnTo>
                  <a:pt x="599089" y="686676"/>
                </a:lnTo>
                <a:lnTo>
                  <a:pt x="599089" y="753241"/>
                </a:lnTo>
                <a:lnTo>
                  <a:pt x="648138" y="753241"/>
                </a:lnTo>
                <a:lnTo>
                  <a:pt x="648138" y="784772"/>
                </a:lnTo>
                <a:lnTo>
                  <a:pt x="683172" y="784772"/>
                </a:lnTo>
                <a:lnTo>
                  <a:pt x="683172" y="875862"/>
                </a:lnTo>
                <a:lnTo>
                  <a:pt x="683172" y="875862"/>
                </a:lnTo>
                <a:lnTo>
                  <a:pt x="683172" y="942427"/>
                </a:lnTo>
                <a:lnTo>
                  <a:pt x="735724" y="942427"/>
                </a:lnTo>
                <a:lnTo>
                  <a:pt x="735724" y="1012496"/>
                </a:lnTo>
                <a:lnTo>
                  <a:pt x="770758" y="1012496"/>
                </a:lnTo>
                <a:lnTo>
                  <a:pt x="770758" y="1065048"/>
                </a:lnTo>
                <a:lnTo>
                  <a:pt x="875862" y="1065048"/>
                </a:lnTo>
                <a:lnTo>
                  <a:pt x="875862" y="1121103"/>
                </a:lnTo>
                <a:lnTo>
                  <a:pt x="924910" y="1121103"/>
                </a:lnTo>
                <a:lnTo>
                  <a:pt x="924910" y="1261241"/>
                </a:lnTo>
                <a:lnTo>
                  <a:pt x="956441" y="1261241"/>
                </a:lnTo>
                <a:lnTo>
                  <a:pt x="956441" y="1345324"/>
                </a:lnTo>
                <a:lnTo>
                  <a:pt x="1135117" y="1345324"/>
                </a:lnTo>
                <a:lnTo>
                  <a:pt x="1135117" y="1394372"/>
                </a:lnTo>
                <a:lnTo>
                  <a:pt x="1170151" y="1394372"/>
                </a:lnTo>
                <a:lnTo>
                  <a:pt x="1170151" y="1492469"/>
                </a:lnTo>
                <a:lnTo>
                  <a:pt x="1383862" y="1492469"/>
                </a:lnTo>
                <a:lnTo>
                  <a:pt x="1383862" y="1531007"/>
                </a:lnTo>
                <a:lnTo>
                  <a:pt x="1625600" y="1531007"/>
                </a:lnTo>
                <a:lnTo>
                  <a:pt x="1625600" y="1580055"/>
                </a:lnTo>
                <a:lnTo>
                  <a:pt x="1979448" y="1580055"/>
                </a:lnTo>
                <a:lnTo>
                  <a:pt x="1979448" y="1639613"/>
                </a:lnTo>
                <a:lnTo>
                  <a:pt x="2095062" y="1639613"/>
                </a:lnTo>
                <a:lnTo>
                  <a:pt x="2095062" y="1699172"/>
                </a:lnTo>
                <a:lnTo>
                  <a:pt x="2357820" y="1699172"/>
                </a:lnTo>
                <a:lnTo>
                  <a:pt x="2357820" y="1786758"/>
                </a:lnTo>
                <a:lnTo>
                  <a:pt x="3699641" y="1786758"/>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nvGrpSpPr>
          <p:cNvPr id="250" name="Group 249">
            <a:extLst>
              <a:ext uri="{FF2B5EF4-FFF2-40B4-BE49-F238E27FC236}">
                <a16:creationId xmlns:a16="http://schemas.microsoft.com/office/drawing/2014/main" id="{2BF5983F-0845-4100-B741-4208E8B305AC}"/>
              </a:ext>
            </a:extLst>
          </p:cNvPr>
          <p:cNvGrpSpPr/>
          <p:nvPr/>
        </p:nvGrpSpPr>
        <p:grpSpPr>
          <a:xfrm>
            <a:off x="7486869" y="1954924"/>
            <a:ext cx="1128110" cy="2144110"/>
            <a:chOff x="7486869" y="1954924"/>
            <a:chExt cx="1128110" cy="2144110"/>
          </a:xfrm>
        </p:grpSpPr>
        <p:sp>
          <p:nvSpPr>
            <p:cNvPr id="248" name="Freeform: Shape 247">
              <a:extLst>
                <a:ext uri="{FF2B5EF4-FFF2-40B4-BE49-F238E27FC236}">
                  <a16:creationId xmlns:a16="http://schemas.microsoft.com/office/drawing/2014/main" id="{754F5A53-8705-4ACC-B0F5-4227C4BD08E7}"/>
                </a:ext>
              </a:extLst>
            </p:cNvPr>
            <p:cNvSpPr/>
            <p:nvPr/>
          </p:nvSpPr>
          <p:spPr bwMode="auto">
            <a:xfrm>
              <a:off x="7486869" y="1954924"/>
              <a:ext cx="217214" cy="346842"/>
            </a:xfrm>
            <a:custGeom>
              <a:avLst/>
              <a:gdLst>
                <a:gd name="connsiteX0" fmla="*/ 0 w 217214"/>
                <a:gd name="connsiteY0" fmla="*/ 0 h 346842"/>
                <a:gd name="connsiteX1" fmla="*/ 98097 w 217214"/>
                <a:gd name="connsiteY1" fmla="*/ 0 h 346842"/>
                <a:gd name="connsiteX2" fmla="*/ 98097 w 217214"/>
                <a:gd name="connsiteY2" fmla="*/ 45545 h 346842"/>
                <a:gd name="connsiteX3" fmla="*/ 143641 w 217214"/>
                <a:gd name="connsiteY3" fmla="*/ 45545 h 346842"/>
                <a:gd name="connsiteX4" fmla="*/ 143641 w 217214"/>
                <a:gd name="connsiteY4" fmla="*/ 126124 h 346842"/>
                <a:gd name="connsiteX5" fmla="*/ 196193 w 217214"/>
                <a:gd name="connsiteY5" fmla="*/ 126124 h 346842"/>
                <a:gd name="connsiteX6" fmla="*/ 196193 w 217214"/>
                <a:gd name="connsiteY6" fmla="*/ 231228 h 346842"/>
                <a:gd name="connsiteX7" fmla="*/ 217214 w 217214"/>
                <a:gd name="connsiteY7" fmla="*/ 231228 h 346842"/>
                <a:gd name="connsiteX8" fmla="*/ 217214 w 217214"/>
                <a:gd name="connsiteY8" fmla="*/ 346842 h 34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214" h="346842">
                  <a:moveTo>
                    <a:pt x="0" y="0"/>
                  </a:moveTo>
                  <a:lnTo>
                    <a:pt x="98097" y="0"/>
                  </a:lnTo>
                  <a:lnTo>
                    <a:pt x="98097" y="45545"/>
                  </a:lnTo>
                  <a:lnTo>
                    <a:pt x="143641" y="45545"/>
                  </a:lnTo>
                  <a:lnTo>
                    <a:pt x="143641" y="126124"/>
                  </a:lnTo>
                  <a:lnTo>
                    <a:pt x="196193" y="126124"/>
                  </a:lnTo>
                  <a:lnTo>
                    <a:pt x="196193" y="231228"/>
                  </a:lnTo>
                  <a:lnTo>
                    <a:pt x="217214" y="231228"/>
                  </a:lnTo>
                  <a:lnTo>
                    <a:pt x="217214" y="346842"/>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249" name="Freeform: Shape 248">
              <a:extLst>
                <a:ext uri="{FF2B5EF4-FFF2-40B4-BE49-F238E27FC236}">
                  <a16:creationId xmlns:a16="http://schemas.microsoft.com/office/drawing/2014/main" id="{07A7D2F1-DA7F-4233-9CC5-01F2730CD1FF}"/>
                </a:ext>
              </a:extLst>
            </p:cNvPr>
            <p:cNvSpPr/>
            <p:nvPr/>
          </p:nvSpPr>
          <p:spPr bwMode="auto">
            <a:xfrm>
              <a:off x="7714593" y="2298262"/>
              <a:ext cx="900386" cy="1800772"/>
            </a:xfrm>
            <a:custGeom>
              <a:avLst/>
              <a:gdLst>
                <a:gd name="connsiteX0" fmla="*/ 0 w 900386"/>
                <a:gd name="connsiteY0" fmla="*/ 0 h 1800772"/>
                <a:gd name="connsiteX1" fmla="*/ 0 w 900386"/>
                <a:gd name="connsiteY1" fmla="*/ 199697 h 1800772"/>
                <a:gd name="connsiteX2" fmla="*/ 24524 w 900386"/>
                <a:gd name="connsiteY2" fmla="*/ 199697 h 1800772"/>
                <a:gd name="connsiteX3" fmla="*/ 24524 w 900386"/>
                <a:gd name="connsiteY3" fmla="*/ 304800 h 1800772"/>
                <a:gd name="connsiteX4" fmla="*/ 24524 w 900386"/>
                <a:gd name="connsiteY4" fmla="*/ 304800 h 1800772"/>
                <a:gd name="connsiteX5" fmla="*/ 49048 w 900386"/>
                <a:gd name="connsiteY5" fmla="*/ 329324 h 1800772"/>
                <a:gd name="connsiteX6" fmla="*/ 70069 w 900386"/>
                <a:gd name="connsiteY6" fmla="*/ 350345 h 1800772"/>
                <a:gd name="connsiteX7" fmla="*/ 70069 w 900386"/>
                <a:gd name="connsiteY7" fmla="*/ 406400 h 1800772"/>
                <a:gd name="connsiteX8" fmla="*/ 105104 w 900386"/>
                <a:gd name="connsiteY8" fmla="*/ 406400 h 1800772"/>
                <a:gd name="connsiteX9" fmla="*/ 105104 w 900386"/>
                <a:gd name="connsiteY9" fmla="*/ 493986 h 1800772"/>
                <a:gd name="connsiteX10" fmla="*/ 196193 w 900386"/>
                <a:gd name="connsiteY10" fmla="*/ 493986 h 1800772"/>
                <a:gd name="connsiteX11" fmla="*/ 196193 w 900386"/>
                <a:gd name="connsiteY11" fmla="*/ 543035 h 1800772"/>
                <a:gd name="connsiteX12" fmla="*/ 231228 w 900386"/>
                <a:gd name="connsiteY12" fmla="*/ 543035 h 1800772"/>
                <a:gd name="connsiteX13" fmla="*/ 231228 w 900386"/>
                <a:gd name="connsiteY13" fmla="*/ 812800 h 1800772"/>
                <a:gd name="connsiteX14" fmla="*/ 343338 w 900386"/>
                <a:gd name="connsiteY14" fmla="*/ 812800 h 1800772"/>
                <a:gd name="connsiteX15" fmla="*/ 343338 w 900386"/>
                <a:gd name="connsiteY15" fmla="*/ 882869 h 1800772"/>
                <a:gd name="connsiteX16" fmla="*/ 448441 w 900386"/>
                <a:gd name="connsiteY16" fmla="*/ 882869 h 1800772"/>
                <a:gd name="connsiteX17" fmla="*/ 448441 w 900386"/>
                <a:gd name="connsiteY17" fmla="*/ 963448 h 1800772"/>
                <a:gd name="connsiteX18" fmla="*/ 458952 w 900386"/>
                <a:gd name="connsiteY18" fmla="*/ 963448 h 1800772"/>
                <a:gd name="connsiteX19" fmla="*/ 458952 w 900386"/>
                <a:gd name="connsiteY19" fmla="*/ 1040524 h 1800772"/>
                <a:gd name="connsiteX20" fmla="*/ 469462 w 900386"/>
                <a:gd name="connsiteY20" fmla="*/ 1040524 h 1800772"/>
                <a:gd name="connsiteX21" fmla="*/ 469462 w 900386"/>
                <a:gd name="connsiteY21" fmla="*/ 1121104 h 1800772"/>
                <a:gd name="connsiteX22" fmla="*/ 486979 w 900386"/>
                <a:gd name="connsiteY22" fmla="*/ 1121104 h 1800772"/>
                <a:gd name="connsiteX23" fmla="*/ 486979 w 900386"/>
                <a:gd name="connsiteY23" fmla="*/ 1187669 h 1800772"/>
                <a:gd name="connsiteX24" fmla="*/ 567559 w 900386"/>
                <a:gd name="connsiteY24" fmla="*/ 1187669 h 1800772"/>
                <a:gd name="connsiteX25" fmla="*/ 567559 w 900386"/>
                <a:gd name="connsiteY25" fmla="*/ 1275255 h 1800772"/>
                <a:gd name="connsiteX26" fmla="*/ 669159 w 900386"/>
                <a:gd name="connsiteY26" fmla="*/ 1275255 h 1800772"/>
                <a:gd name="connsiteX27" fmla="*/ 669159 w 900386"/>
                <a:gd name="connsiteY27" fmla="*/ 1345324 h 1800772"/>
                <a:gd name="connsiteX28" fmla="*/ 669159 w 900386"/>
                <a:gd name="connsiteY28" fmla="*/ 1345324 h 1800772"/>
                <a:gd name="connsiteX29" fmla="*/ 686676 w 900386"/>
                <a:gd name="connsiteY29" fmla="*/ 1345324 h 1800772"/>
                <a:gd name="connsiteX30" fmla="*/ 686676 w 900386"/>
                <a:gd name="connsiteY30" fmla="*/ 1495972 h 1800772"/>
                <a:gd name="connsiteX31" fmla="*/ 819807 w 900386"/>
                <a:gd name="connsiteY31" fmla="*/ 1495972 h 1800772"/>
                <a:gd name="connsiteX32" fmla="*/ 819807 w 900386"/>
                <a:gd name="connsiteY32" fmla="*/ 1597572 h 1800772"/>
                <a:gd name="connsiteX33" fmla="*/ 819807 w 900386"/>
                <a:gd name="connsiteY33" fmla="*/ 1615090 h 1800772"/>
                <a:gd name="connsiteX34" fmla="*/ 900386 w 900386"/>
                <a:gd name="connsiteY34" fmla="*/ 1615090 h 1800772"/>
                <a:gd name="connsiteX35" fmla="*/ 900386 w 900386"/>
                <a:gd name="connsiteY35" fmla="*/ 1800772 h 180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00386" h="1800772">
                  <a:moveTo>
                    <a:pt x="0" y="0"/>
                  </a:moveTo>
                  <a:lnTo>
                    <a:pt x="0" y="199697"/>
                  </a:lnTo>
                  <a:lnTo>
                    <a:pt x="24524" y="199697"/>
                  </a:lnTo>
                  <a:lnTo>
                    <a:pt x="24524" y="304800"/>
                  </a:lnTo>
                  <a:lnTo>
                    <a:pt x="24524" y="304800"/>
                  </a:lnTo>
                  <a:lnTo>
                    <a:pt x="49048" y="329324"/>
                  </a:lnTo>
                  <a:lnTo>
                    <a:pt x="70069" y="350345"/>
                  </a:lnTo>
                  <a:lnTo>
                    <a:pt x="70069" y="406400"/>
                  </a:lnTo>
                  <a:lnTo>
                    <a:pt x="105104" y="406400"/>
                  </a:lnTo>
                  <a:lnTo>
                    <a:pt x="105104" y="493986"/>
                  </a:lnTo>
                  <a:lnTo>
                    <a:pt x="196193" y="493986"/>
                  </a:lnTo>
                  <a:lnTo>
                    <a:pt x="196193" y="543035"/>
                  </a:lnTo>
                  <a:lnTo>
                    <a:pt x="231228" y="543035"/>
                  </a:lnTo>
                  <a:lnTo>
                    <a:pt x="231228" y="812800"/>
                  </a:lnTo>
                  <a:lnTo>
                    <a:pt x="343338" y="812800"/>
                  </a:lnTo>
                  <a:lnTo>
                    <a:pt x="343338" y="882869"/>
                  </a:lnTo>
                  <a:lnTo>
                    <a:pt x="448441" y="882869"/>
                  </a:lnTo>
                  <a:lnTo>
                    <a:pt x="448441" y="963448"/>
                  </a:lnTo>
                  <a:lnTo>
                    <a:pt x="458952" y="963448"/>
                  </a:lnTo>
                  <a:lnTo>
                    <a:pt x="458952" y="1040524"/>
                  </a:lnTo>
                  <a:lnTo>
                    <a:pt x="469462" y="1040524"/>
                  </a:lnTo>
                  <a:lnTo>
                    <a:pt x="469462" y="1121104"/>
                  </a:lnTo>
                  <a:lnTo>
                    <a:pt x="486979" y="1121104"/>
                  </a:lnTo>
                  <a:lnTo>
                    <a:pt x="486979" y="1187669"/>
                  </a:lnTo>
                  <a:lnTo>
                    <a:pt x="567559" y="1187669"/>
                  </a:lnTo>
                  <a:lnTo>
                    <a:pt x="567559" y="1275255"/>
                  </a:lnTo>
                  <a:lnTo>
                    <a:pt x="669159" y="1275255"/>
                  </a:lnTo>
                  <a:lnTo>
                    <a:pt x="669159" y="1345324"/>
                  </a:lnTo>
                  <a:lnTo>
                    <a:pt x="669159" y="1345324"/>
                  </a:lnTo>
                  <a:lnTo>
                    <a:pt x="686676" y="1345324"/>
                  </a:lnTo>
                  <a:lnTo>
                    <a:pt x="686676" y="1495972"/>
                  </a:lnTo>
                  <a:lnTo>
                    <a:pt x="819807" y="1495972"/>
                  </a:lnTo>
                  <a:lnTo>
                    <a:pt x="819807" y="1597572"/>
                  </a:lnTo>
                  <a:lnTo>
                    <a:pt x="819807" y="1615090"/>
                  </a:lnTo>
                  <a:lnTo>
                    <a:pt x="900386" y="1615090"/>
                  </a:lnTo>
                  <a:lnTo>
                    <a:pt x="900386" y="1800772"/>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sp>
        <p:nvSpPr>
          <p:cNvPr id="13" name="Freeform: Shape 12">
            <a:extLst>
              <a:ext uri="{FF2B5EF4-FFF2-40B4-BE49-F238E27FC236}">
                <a16:creationId xmlns:a16="http://schemas.microsoft.com/office/drawing/2014/main" id="{6E720B57-5029-4F04-A8B3-5BFE0DB9A23A}"/>
              </a:ext>
            </a:extLst>
          </p:cNvPr>
          <p:cNvSpPr/>
          <p:nvPr/>
        </p:nvSpPr>
        <p:spPr bwMode="auto">
          <a:xfrm>
            <a:off x="1447800" y="1891553"/>
            <a:ext cx="3787588" cy="1990165"/>
          </a:xfrm>
          <a:custGeom>
            <a:avLst/>
            <a:gdLst>
              <a:gd name="connsiteX0" fmla="*/ 0 w 3787588"/>
              <a:gd name="connsiteY0" fmla="*/ 0 h 1990165"/>
              <a:gd name="connsiteX1" fmla="*/ 147918 w 3787588"/>
              <a:gd name="connsiteY1" fmla="*/ 0 h 1990165"/>
              <a:gd name="connsiteX2" fmla="*/ 147918 w 3787588"/>
              <a:gd name="connsiteY2" fmla="*/ 35859 h 1990165"/>
              <a:gd name="connsiteX3" fmla="*/ 322729 w 3787588"/>
              <a:gd name="connsiteY3" fmla="*/ 35859 h 1990165"/>
              <a:gd name="connsiteX4" fmla="*/ 322729 w 3787588"/>
              <a:gd name="connsiteY4" fmla="*/ 71718 h 1990165"/>
              <a:gd name="connsiteX5" fmla="*/ 354106 w 3787588"/>
              <a:gd name="connsiteY5" fmla="*/ 71718 h 1990165"/>
              <a:gd name="connsiteX6" fmla="*/ 354106 w 3787588"/>
              <a:gd name="connsiteY6" fmla="*/ 107576 h 1990165"/>
              <a:gd name="connsiteX7" fmla="*/ 403412 w 3787588"/>
              <a:gd name="connsiteY7" fmla="*/ 107576 h 1990165"/>
              <a:gd name="connsiteX8" fmla="*/ 403412 w 3787588"/>
              <a:gd name="connsiteY8" fmla="*/ 161365 h 1990165"/>
              <a:gd name="connsiteX9" fmla="*/ 510988 w 3787588"/>
              <a:gd name="connsiteY9" fmla="*/ 161365 h 1990165"/>
              <a:gd name="connsiteX10" fmla="*/ 510988 w 3787588"/>
              <a:gd name="connsiteY10" fmla="*/ 197223 h 1990165"/>
              <a:gd name="connsiteX11" fmla="*/ 582706 w 3787588"/>
              <a:gd name="connsiteY11" fmla="*/ 197223 h 1990165"/>
              <a:gd name="connsiteX12" fmla="*/ 582706 w 3787588"/>
              <a:gd name="connsiteY12" fmla="*/ 237565 h 1990165"/>
              <a:gd name="connsiteX13" fmla="*/ 627529 w 3787588"/>
              <a:gd name="connsiteY13" fmla="*/ 237565 h 1990165"/>
              <a:gd name="connsiteX14" fmla="*/ 627529 w 3787588"/>
              <a:gd name="connsiteY14" fmla="*/ 268941 h 1990165"/>
              <a:gd name="connsiteX15" fmla="*/ 663388 w 3787588"/>
              <a:gd name="connsiteY15" fmla="*/ 268941 h 1990165"/>
              <a:gd name="connsiteX16" fmla="*/ 663388 w 3787588"/>
              <a:gd name="connsiteY16" fmla="*/ 295835 h 1990165"/>
              <a:gd name="connsiteX17" fmla="*/ 703729 w 3787588"/>
              <a:gd name="connsiteY17" fmla="*/ 295835 h 1990165"/>
              <a:gd name="connsiteX18" fmla="*/ 703729 w 3787588"/>
              <a:gd name="connsiteY18" fmla="*/ 331694 h 1990165"/>
              <a:gd name="connsiteX19" fmla="*/ 770965 w 3787588"/>
              <a:gd name="connsiteY19" fmla="*/ 331694 h 1990165"/>
              <a:gd name="connsiteX20" fmla="*/ 770965 w 3787588"/>
              <a:gd name="connsiteY20" fmla="*/ 331694 h 1990165"/>
              <a:gd name="connsiteX21" fmla="*/ 770965 w 3787588"/>
              <a:gd name="connsiteY21" fmla="*/ 367553 h 1990165"/>
              <a:gd name="connsiteX22" fmla="*/ 874059 w 3787588"/>
              <a:gd name="connsiteY22" fmla="*/ 367553 h 1990165"/>
              <a:gd name="connsiteX23" fmla="*/ 874059 w 3787588"/>
              <a:gd name="connsiteY23" fmla="*/ 398929 h 1990165"/>
              <a:gd name="connsiteX24" fmla="*/ 923365 w 3787588"/>
              <a:gd name="connsiteY24" fmla="*/ 398929 h 1990165"/>
              <a:gd name="connsiteX25" fmla="*/ 923365 w 3787588"/>
              <a:gd name="connsiteY25" fmla="*/ 430306 h 1990165"/>
              <a:gd name="connsiteX26" fmla="*/ 954741 w 3787588"/>
              <a:gd name="connsiteY26" fmla="*/ 430306 h 1990165"/>
              <a:gd name="connsiteX27" fmla="*/ 954741 w 3787588"/>
              <a:gd name="connsiteY27" fmla="*/ 475129 h 1990165"/>
              <a:gd name="connsiteX28" fmla="*/ 1030941 w 3787588"/>
              <a:gd name="connsiteY28" fmla="*/ 475129 h 1990165"/>
              <a:gd name="connsiteX29" fmla="*/ 1030941 w 3787588"/>
              <a:gd name="connsiteY29" fmla="*/ 519953 h 1990165"/>
              <a:gd name="connsiteX30" fmla="*/ 1048871 w 3787588"/>
              <a:gd name="connsiteY30" fmla="*/ 519953 h 1990165"/>
              <a:gd name="connsiteX31" fmla="*/ 1048871 w 3787588"/>
              <a:gd name="connsiteY31" fmla="*/ 591671 h 1990165"/>
              <a:gd name="connsiteX32" fmla="*/ 1196788 w 3787588"/>
              <a:gd name="connsiteY32" fmla="*/ 591671 h 1990165"/>
              <a:gd name="connsiteX33" fmla="*/ 1196788 w 3787588"/>
              <a:gd name="connsiteY33" fmla="*/ 618565 h 1990165"/>
              <a:gd name="connsiteX34" fmla="*/ 1232647 w 3787588"/>
              <a:gd name="connsiteY34" fmla="*/ 618565 h 1990165"/>
              <a:gd name="connsiteX35" fmla="*/ 1232647 w 3787588"/>
              <a:gd name="connsiteY35" fmla="*/ 681318 h 1990165"/>
              <a:gd name="connsiteX36" fmla="*/ 1326776 w 3787588"/>
              <a:gd name="connsiteY36" fmla="*/ 681318 h 1990165"/>
              <a:gd name="connsiteX37" fmla="*/ 1326776 w 3787588"/>
              <a:gd name="connsiteY37" fmla="*/ 708212 h 1990165"/>
              <a:gd name="connsiteX38" fmla="*/ 1362635 w 3787588"/>
              <a:gd name="connsiteY38" fmla="*/ 708212 h 1990165"/>
              <a:gd name="connsiteX39" fmla="*/ 1362635 w 3787588"/>
              <a:gd name="connsiteY39" fmla="*/ 788894 h 1990165"/>
              <a:gd name="connsiteX40" fmla="*/ 1385047 w 3787588"/>
              <a:gd name="connsiteY40" fmla="*/ 788894 h 1990165"/>
              <a:gd name="connsiteX41" fmla="*/ 1385047 w 3787588"/>
              <a:gd name="connsiteY41" fmla="*/ 860612 h 1990165"/>
              <a:gd name="connsiteX42" fmla="*/ 1483659 w 3787588"/>
              <a:gd name="connsiteY42" fmla="*/ 860612 h 1990165"/>
              <a:gd name="connsiteX43" fmla="*/ 1483659 w 3787588"/>
              <a:gd name="connsiteY43" fmla="*/ 905435 h 1990165"/>
              <a:gd name="connsiteX44" fmla="*/ 1546412 w 3787588"/>
              <a:gd name="connsiteY44" fmla="*/ 905435 h 1990165"/>
              <a:gd name="connsiteX45" fmla="*/ 1546412 w 3787588"/>
              <a:gd name="connsiteY45" fmla="*/ 932329 h 1990165"/>
              <a:gd name="connsiteX46" fmla="*/ 1640541 w 3787588"/>
              <a:gd name="connsiteY46" fmla="*/ 932329 h 1990165"/>
              <a:gd name="connsiteX47" fmla="*/ 1640541 w 3787588"/>
              <a:gd name="connsiteY47" fmla="*/ 963706 h 1990165"/>
              <a:gd name="connsiteX48" fmla="*/ 1680882 w 3787588"/>
              <a:gd name="connsiteY48" fmla="*/ 963706 h 1990165"/>
              <a:gd name="connsiteX49" fmla="*/ 1680882 w 3787588"/>
              <a:gd name="connsiteY49" fmla="*/ 995082 h 1990165"/>
              <a:gd name="connsiteX50" fmla="*/ 1752600 w 3787588"/>
              <a:gd name="connsiteY50" fmla="*/ 995082 h 1990165"/>
              <a:gd name="connsiteX51" fmla="*/ 1752600 w 3787588"/>
              <a:gd name="connsiteY51" fmla="*/ 1039906 h 1990165"/>
              <a:gd name="connsiteX52" fmla="*/ 1873624 w 3787588"/>
              <a:gd name="connsiteY52" fmla="*/ 1039906 h 1990165"/>
              <a:gd name="connsiteX53" fmla="*/ 1873624 w 3787588"/>
              <a:gd name="connsiteY53" fmla="*/ 1089212 h 1990165"/>
              <a:gd name="connsiteX54" fmla="*/ 1954306 w 3787588"/>
              <a:gd name="connsiteY54" fmla="*/ 1089212 h 1990165"/>
              <a:gd name="connsiteX55" fmla="*/ 1954306 w 3787588"/>
              <a:gd name="connsiteY55" fmla="*/ 1089212 h 1990165"/>
              <a:gd name="connsiteX56" fmla="*/ 1981200 w 3787588"/>
              <a:gd name="connsiteY56" fmla="*/ 1116106 h 1990165"/>
              <a:gd name="connsiteX57" fmla="*/ 1981200 w 3787588"/>
              <a:gd name="connsiteY57" fmla="*/ 1160929 h 1990165"/>
              <a:gd name="connsiteX58" fmla="*/ 2043953 w 3787588"/>
              <a:gd name="connsiteY58" fmla="*/ 1160929 h 1990165"/>
              <a:gd name="connsiteX59" fmla="*/ 2043953 w 3787588"/>
              <a:gd name="connsiteY59" fmla="*/ 1214718 h 1990165"/>
              <a:gd name="connsiteX60" fmla="*/ 2106706 w 3787588"/>
              <a:gd name="connsiteY60" fmla="*/ 1214718 h 1990165"/>
              <a:gd name="connsiteX61" fmla="*/ 2106706 w 3787588"/>
              <a:gd name="connsiteY61" fmla="*/ 1250576 h 1990165"/>
              <a:gd name="connsiteX62" fmla="*/ 2106706 w 3787588"/>
              <a:gd name="connsiteY62" fmla="*/ 1250576 h 1990165"/>
              <a:gd name="connsiteX63" fmla="*/ 2129118 w 3787588"/>
              <a:gd name="connsiteY63" fmla="*/ 1272988 h 1990165"/>
              <a:gd name="connsiteX64" fmla="*/ 2138083 w 3787588"/>
              <a:gd name="connsiteY64" fmla="*/ 1281953 h 1990165"/>
              <a:gd name="connsiteX65" fmla="*/ 2138083 w 3787588"/>
              <a:gd name="connsiteY65" fmla="*/ 1322294 h 1990165"/>
              <a:gd name="connsiteX66" fmla="*/ 2277035 w 3787588"/>
              <a:gd name="connsiteY66" fmla="*/ 1322294 h 1990165"/>
              <a:gd name="connsiteX67" fmla="*/ 2277035 w 3787588"/>
              <a:gd name="connsiteY67" fmla="*/ 1362635 h 1990165"/>
              <a:gd name="connsiteX68" fmla="*/ 2330824 w 3787588"/>
              <a:gd name="connsiteY68" fmla="*/ 1362635 h 1990165"/>
              <a:gd name="connsiteX69" fmla="*/ 2330824 w 3787588"/>
              <a:gd name="connsiteY69" fmla="*/ 1443318 h 1990165"/>
              <a:gd name="connsiteX70" fmla="*/ 2348753 w 3787588"/>
              <a:gd name="connsiteY70" fmla="*/ 1443318 h 1990165"/>
              <a:gd name="connsiteX71" fmla="*/ 2348753 w 3787588"/>
              <a:gd name="connsiteY71" fmla="*/ 1488141 h 1990165"/>
              <a:gd name="connsiteX72" fmla="*/ 2680447 w 3787588"/>
              <a:gd name="connsiteY72" fmla="*/ 1488141 h 1990165"/>
              <a:gd name="connsiteX73" fmla="*/ 2680447 w 3787588"/>
              <a:gd name="connsiteY73" fmla="*/ 1577788 h 1990165"/>
              <a:gd name="connsiteX74" fmla="*/ 2716306 w 3787588"/>
              <a:gd name="connsiteY74" fmla="*/ 1577788 h 1990165"/>
              <a:gd name="connsiteX75" fmla="*/ 2716306 w 3787588"/>
              <a:gd name="connsiteY75" fmla="*/ 1649506 h 1990165"/>
              <a:gd name="connsiteX76" fmla="*/ 2886635 w 3787588"/>
              <a:gd name="connsiteY76" fmla="*/ 1649506 h 1990165"/>
              <a:gd name="connsiteX77" fmla="*/ 2886635 w 3787588"/>
              <a:gd name="connsiteY77" fmla="*/ 1739153 h 1990165"/>
              <a:gd name="connsiteX78" fmla="*/ 2944906 w 3787588"/>
              <a:gd name="connsiteY78" fmla="*/ 1739153 h 1990165"/>
              <a:gd name="connsiteX79" fmla="*/ 2944906 w 3787588"/>
              <a:gd name="connsiteY79" fmla="*/ 1824318 h 1990165"/>
              <a:gd name="connsiteX80" fmla="*/ 3482788 w 3787588"/>
              <a:gd name="connsiteY80" fmla="*/ 1824318 h 1990165"/>
              <a:gd name="connsiteX81" fmla="*/ 3482788 w 3787588"/>
              <a:gd name="connsiteY81" fmla="*/ 1990165 h 1990165"/>
              <a:gd name="connsiteX82" fmla="*/ 3787588 w 3787588"/>
              <a:gd name="connsiteY82" fmla="*/ 1990165 h 199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787588" h="1990165">
                <a:moveTo>
                  <a:pt x="0" y="0"/>
                </a:moveTo>
                <a:lnTo>
                  <a:pt x="147918" y="0"/>
                </a:lnTo>
                <a:lnTo>
                  <a:pt x="147918" y="35859"/>
                </a:lnTo>
                <a:lnTo>
                  <a:pt x="322729" y="35859"/>
                </a:lnTo>
                <a:lnTo>
                  <a:pt x="322729" y="71718"/>
                </a:lnTo>
                <a:lnTo>
                  <a:pt x="354106" y="71718"/>
                </a:lnTo>
                <a:lnTo>
                  <a:pt x="354106" y="107576"/>
                </a:lnTo>
                <a:lnTo>
                  <a:pt x="403412" y="107576"/>
                </a:lnTo>
                <a:lnTo>
                  <a:pt x="403412" y="161365"/>
                </a:lnTo>
                <a:lnTo>
                  <a:pt x="510988" y="161365"/>
                </a:lnTo>
                <a:lnTo>
                  <a:pt x="510988" y="197223"/>
                </a:lnTo>
                <a:lnTo>
                  <a:pt x="582706" y="197223"/>
                </a:lnTo>
                <a:lnTo>
                  <a:pt x="582706" y="237565"/>
                </a:lnTo>
                <a:lnTo>
                  <a:pt x="627529" y="237565"/>
                </a:lnTo>
                <a:lnTo>
                  <a:pt x="627529" y="268941"/>
                </a:lnTo>
                <a:lnTo>
                  <a:pt x="663388" y="268941"/>
                </a:lnTo>
                <a:lnTo>
                  <a:pt x="663388" y="295835"/>
                </a:lnTo>
                <a:lnTo>
                  <a:pt x="703729" y="295835"/>
                </a:lnTo>
                <a:lnTo>
                  <a:pt x="703729" y="331694"/>
                </a:lnTo>
                <a:lnTo>
                  <a:pt x="770965" y="331694"/>
                </a:lnTo>
                <a:lnTo>
                  <a:pt x="770965" y="331694"/>
                </a:lnTo>
                <a:lnTo>
                  <a:pt x="770965" y="367553"/>
                </a:lnTo>
                <a:lnTo>
                  <a:pt x="874059" y="367553"/>
                </a:lnTo>
                <a:lnTo>
                  <a:pt x="874059" y="398929"/>
                </a:lnTo>
                <a:lnTo>
                  <a:pt x="923365" y="398929"/>
                </a:lnTo>
                <a:lnTo>
                  <a:pt x="923365" y="430306"/>
                </a:lnTo>
                <a:lnTo>
                  <a:pt x="954741" y="430306"/>
                </a:lnTo>
                <a:lnTo>
                  <a:pt x="954741" y="475129"/>
                </a:lnTo>
                <a:lnTo>
                  <a:pt x="1030941" y="475129"/>
                </a:lnTo>
                <a:lnTo>
                  <a:pt x="1030941" y="519953"/>
                </a:lnTo>
                <a:lnTo>
                  <a:pt x="1048871" y="519953"/>
                </a:lnTo>
                <a:lnTo>
                  <a:pt x="1048871" y="591671"/>
                </a:lnTo>
                <a:lnTo>
                  <a:pt x="1196788" y="591671"/>
                </a:lnTo>
                <a:lnTo>
                  <a:pt x="1196788" y="618565"/>
                </a:lnTo>
                <a:lnTo>
                  <a:pt x="1232647" y="618565"/>
                </a:lnTo>
                <a:lnTo>
                  <a:pt x="1232647" y="681318"/>
                </a:lnTo>
                <a:lnTo>
                  <a:pt x="1326776" y="681318"/>
                </a:lnTo>
                <a:lnTo>
                  <a:pt x="1326776" y="708212"/>
                </a:lnTo>
                <a:lnTo>
                  <a:pt x="1362635" y="708212"/>
                </a:lnTo>
                <a:lnTo>
                  <a:pt x="1362635" y="788894"/>
                </a:lnTo>
                <a:lnTo>
                  <a:pt x="1385047" y="788894"/>
                </a:lnTo>
                <a:lnTo>
                  <a:pt x="1385047" y="860612"/>
                </a:lnTo>
                <a:lnTo>
                  <a:pt x="1483659" y="860612"/>
                </a:lnTo>
                <a:lnTo>
                  <a:pt x="1483659" y="905435"/>
                </a:lnTo>
                <a:lnTo>
                  <a:pt x="1546412" y="905435"/>
                </a:lnTo>
                <a:lnTo>
                  <a:pt x="1546412" y="932329"/>
                </a:lnTo>
                <a:lnTo>
                  <a:pt x="1640541" y="932329"/>
                </a:lnTo>
                <a:lnTo>
                  <a:pt x="1640541" y="963706"/>
                </a:lnTo>
                <a:lnTo>
                  <a:pt x="1680882" y="963706"/>
                </a:lnTo>
                <a:lnTo>
                  <a:pt x="1680882" y="995082"/>
                </a:lnTo>
                <a:lnTo>
                  <a:pt x="1752600" y="995082"/>
                </a:lnTo>
                <a:lnTo>
                  <a:pt x="1752600" y="1039906"/>
                </a:lnTo>
                <a:lnTo>
                  <a:pt x="1873624" y="1039906"/>
                </a:lnTo>
                <a:lnTo>
                  <a:pt x="1873624" y="1089212"/>
                </a:lnTo>
                <a:lnTo>
                  <a:pt x="1954306" y="1089212"/>
                </a:lnTo>
                <a:lnTo>
                  <a:pt x="1954306" y="1089212"/>
                </a:lnTo>
                <a:lnTo>
                  <a:pt x="1981200" y="1116106"/>
                </a:lnTo>
                <a:lnTo>
                  <a:pt x="1981200" y="1160929"/>
                </a:lnTo>
                <a:lnTo>
                  <a:pt x="2043953" y="1160929"/>
                </a:lnTo>
                <a:lnTo>
                  <a:pt x="2043953" y="1214718"/>
                </a:lnTo>
                <a:lnTo>
                  <a:pt x="2106706" y="1214718"/>
                </a:lnTo>
                <a:lnTo>
                  <a:pt x="2106706" y="1250576"/>
                </a:lnTo>
                <a:lnTo>
                  <a:pt x="2106706" y="1250576"/>
                </a:lnTo>
                <a:lnTo>
                  <a:pt x="2129118" y="1272988"/>
                </a:lnTo>
                <a:lnTo>
                  <a:pt x="2138083" y="1281953"/>
                </a:lnTo>
                <a:lnTo>
                  <a:pt x="2138083" y="1322294"/>
                </a:lnTo>
                <a:lnTo>
                  <a:pt x="2277035" y="1322294"/>
                </a:lnTo>
                <a:lnTo>
                  <a:pt x="2277035" y="1362635"/>
                </a:lnTo>
                <a:lnTo>
                  <a:pt x="2330824" y="1362635"/>
                </a:lnTo>
                <a:lnTo>
                  <a:pt x="2330824" y="1443318"/>
                </a:lnTo>
                <a:lnTo>
                  <a:pt x="2348753" y="1443318"/>
                </a:lnTo>
                <a:lnTo>
                  <a:pt x="2348753" y="1488141"/>
                </a:lnTo>
                <a:lnTo>
                  <a:pt x="2680447" y="1488141"/>
                </a:lnTo>
                <a:lnTo>
                  <a:pt x="2680447" y="1577788"/>
                </a:lnTo>
                <a:lnTo>
                  <a:pt x="2716306" y="1577788"/>
                </a:lnTo>
                <a:lnTo>
                  <a:pt x="2716306" y="1649506"/>
                </a:lnTo>
                <a:lnTo>
                  <a:pt x="2886635" y="1649506"/>
                </a:lnTo>
                <a:lnTo>
                  <a:pt x="2886635" y="1739153"/>
                </a:lnTo>
                <a:lnTo>
                  <a:pt x="2944906" y="1739153"/>
                </a:lnTo>
                <a:lnTo>
                  <a:pt x="2944906" y="1824318"/>
                </a:lnTo>
                <a:lnTo>
                  <a:pt x="3482788" y="1824318"/>
                </a:lnTo>
                <a:lnTo>
                  <a:pt x="3482788" y="1990165"/>
                </a:lnTo>
                <a:lnTo>
                  <a:pt x="3787588" y="1990165"/>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00" name="Freeform: Shape 99">
            <a:extLst>
              <a:ext uri="{FF2B5EF4-FFF2-40B4-BE49-F238E27FC236}">
                <a16:creationId xmlns:a16="http://schemas.microsoft.com/office/drawing/2014/main" id="{CAFFF10D-8573-43DD-94A7-82B063A3B07D}"/>
              </a:ext>
            </a:extLst>
          </p:cNvPr>
          <p:cNvSpPr/>
          <p:nvPr/>
        </p:nvSpPr>
        <p:spPr bwMode="auto">
          <a:xfrm>
            <a:off x="1447800" y="1900518"/>
            <a:ext cx="3312459" cy="2138082"/>
          </a:xfrm>
          <a:custGeom>
            <a:avLst/>
            <a:gdLst>
              <a:gd name="connsiteX0" fmla="*/ 0 w 3312459"/>
              <a:gd name="connsiteY0" fmla="*/ 0 h 2138082"/>
              <a:gd name="connsiteX1" fmla="*/ 259976 w 3312459"/>
              <a:gd name="connsiteY1" fmla="*/ 0 h 2138082"/>
              <a:gd name="connsiteX2" fmla="*/ 259976 w 3312459"/>
              <a:gd name="connsiteY2" fmla="*/ 49306 h 2138082"/>
              <a:gd name="connsiteX3" fmla="*/ 304800 w 3312459"/>
              <a:gd name="connsiteY3" fmla="*/ 49306 h 2138082"/>
              <a:gd name="connsiteX4" fmla="*/ 304800 w 3312459"/>
              <a:gd name="connsiteY4" fmla="*/ 94129 h 2138082"/>
              <a:gd name="connsiteX5" fmla="*/ 327212 w 3312459"/>
              <a:gd name="connsiteY5" fmla="*/ 94129 h 2138082"/>
              <a:gd name="connsiteX6" fmla="*/ 327212 w 3312459"/>
              <a:gd name="connsiteY6" fmla="*/ 94129 h 2138082"/>
              <a:gd name="connsiteX7" fmla="*/ 385482 w 3312459"/>
              <a:gd name="connsiteY7" fmla="*/ 94129 h 2138082"/>
              <a:gd name="connsiteX8" fmla="*/ 385482 w 3312459"/>
              <a:gd name="connsiteY8" fmla="*/ 147917 h 2138082"/>
              <a:gd name="connsiteX9" fmla="*/ 434788 w 3312459"/>
              <a:gd name="connsiteY9" fmla="*/ 147917 h 2138082"/>
              <a:gd name="connsiteX10" fmla="*/ 434788 w 3312459"/>
              <a:gd name="connsiteY10" fmla="*/ 192741 h 2138082"/>
              <a:gd name="connsiteX11" fmla="*/ 479612 w 3312459"/>
              <a:gd name="connsiteY11" fmla="*/ 192741 h 2138082"/>
              <a:gd name="connsiteX12" fmla="*/ 479612 w 3312459"/>
              <a:gd name="connsiteY12" fmla="*/ 268941 h 2138082"/>
              <a:gd name="connsiteX13" fmla="*/ 537882 w 3312459"/>
              <a:gd name="connsiteY13" fmla="*/ 268941 h 2138082"/>
              <a:gd name="connsiteX14" fmla="*/ 537882 w 3312459"/>
              <a:gd name="connsiteY14" fmla="*/ 340658 h 2138082"/>
              <a:gd name="connsiteX15" fmla="*/ 578224 w 3312459"/>
              <a:gd name="connsiteY15" fmla="*/ 340658 h 2138082"/>
              <a:gd name="connsiteX16" fmla="*/ 578224 w 3312459"/>
              <a:gd name="connsiteY16" fmla="*/ 394447 h 2138082"/>
              <a:gd name="connsiteX17" fmla="*/ 640976 w 3312459"/>
              <a:gd name="connsiteY17" fmla="*/ 394447 h 2138082"/>
              <a:gd name="connsiteX18" fmla="*/ 640976 w 3312459"/>
              <a:gd name="connsiteY18" fmla="*/ 461682 h 2138082"/>
              <a:gd name="connsiteX19" fmla="*/ 667871 w 3312459"/>
              <a:gd name="connsiteY19" fmla="*/ 461682 h 2138082"/>
              <a:gd name="connsiteX20" fmla="*/ 667871 w 3312459"/>
              <a:gd name="connsiteY20" fmla="*/ 578223 h 2138082"/>
              <a:gd name="connsiteX21" fmla="*/ 753035 w 3312459"/>
              <a:gd name="connsiteY21" fmla="*/ 578223 h 2138082"/>
              <a:gd name="connsiteX22" fmla="*/ 753035 w 3312459"/>
              <a:gd name="connsiteY22" fmla="*/ 609600 h 2138082"/>
              <a:gd name="connsiteX23" fmla="*/ 793376 w 3312459"/>
              <a:gd name="connsiteY23" fmla="*/ 609600 h 2138082"/>
              <a:gd name="connsiteX24" fmla="*/ 793376 w 3312459"/>
              <a:gd name="connsiteY24" fmla="*/ 663388 h 2138082"/>
              <a:gd name="connsiteX25" fmla="*/ 932329 w 3312459"/>
              <a:gd name="connsiteY25" fmla="*/ 663388 h 2138082"/>
              <a:gd name="connsiteX26" fmla="*/ 932329 w 3312459"/>
              <a:gd name="connsiteY26" fmla="*/ 770964 h 2138082"/>
              <a:gd name="connsiteX27" fmla="*/ 1066800 w 3312459"/>
              <a:gd name="connsiteY27" fmla="*/ 770964 h 2138082"/>
              <a:gd name="connsiteX28" fmla="*/ 1066800 w 3312459"/>
              <a:gd name="connsiteY28" fmla="*/ 811306 h 2138082"/>
              <a:gd name="connsiteX29" fmla="*/ 1116106 w 3312459"/>
              <a:gd name="connsiteY29" fmla="*/ 811306 h 2138082"/>
              <a:gd name="connsiteX30" fmla="*/ 1116106 w 3312459"/>
              <a:gd name="connsiteY30" fmla="*/ 874058 h 2138082"/>
              <a:gd name="connsiteX31" fmla="*/ 1116106 w 3312459"/>
              <a:gd name="connsiteY31" fmla="*/ 874058 h 2138082"/>
              <a:gd name="connsiteX32" fmla="*/ 1156447 w 3312459"/>
              <a:gd name="connsiteY32" fmla="*/ 874058 h 2138082"/>
              <a:gd name="connsiteX33" fmla="*/ 1156447 w 3312459"/>
              <a:gd name="connsiteY33" fmla="*/ 959223 h 2138082"/>
              <a:gd name="connsiteX34" fmla="*/ 1192306 w 3312459"/>
              <a:gd name="connsiteY34" fmla="*/ 959223 h 2138082"/>
              <a:gd name="connsiteX35" fmla="*/ 1192306 w 3312459"/>
              <a:gd name="connsiteY35" fmla="*/ 1013011 h 2138082"/>
              <a:gd name="connsiteX36" fmla="*/ 1290918 w 3312459"/>
              <a:gd name="connsiteY36" fmla="*/ 1013011 h 2138082"/>
              <a:gd name="connsiteX37" fmla="*/ 1290918 w 3312459"/>
              <a:gd name="connsiteY37" fmla="*/ 1057835 h 2138082"/>
              <a:gd name="connsiteX38" fmla="*/ 1317812 w 3312459"/>
              <a:gd name="connsiteY38" fmla="*/ 1057835 h 2138082"/>
              <a:gd name="connsiteX39" fmla="*/ 1317812 w 3312459"/>
              <a:gd name="connsiteY39" fmla="*/ 1111623 h 2138082"/>
              <a:gd name="connsiteX40" fmla="*/ 1371600 w 3312459"/>
              <a:gd name="connsiteY40" fmla="*/ 1111623 h 2138082"/>
              <a:gd name="connsiteX41" fmla="*/ 1371600 w 3312459"/>
              <a:gd name="connsiteY41" fmla="*/ 1165411 h 2138082"/>
              <a:gd name="connsiteX42" fmla="*/ 1371600 w 3312459"/>
              <a:gd name="connsiteY42" fmla="*/ 1165411 h 2138082"/>
              <a:gd name="connsiteX43" fmla="*/ 1411941 w 3312459"/>
              <a:gd name="connsiteY43" fmla="*/ 1165411 h 2138082"/>
              <a:gd name="connsiteX44" fmla="*/ 1411941 w 3312459"/>
              <a:gd name="connsiteY44" fmla="*/ 1228164 h 2138082"/>
              <a:gd name="connsiteX45" fmla="*/ 1501588 w 3312459"/>
              <a:gd name="connsiteY45" fmla="*/ 1228164 h 2138082"/>
              <a:gd name="connsiteX46" fmla="*/ 1501588 w 3312459"/>
              <a:gd name="connsiteY46" fmla="*/ 1281953 h 2138082"/>
              <a:gd name="connsiteX47" fmla="*/ 1515035 w 3312459"/>
              <a:gd name="connsiteY47" fmla="*/ 1281953 h 2138082"/>
              <a:gd name="connsiteX48" fmla="*/ 1515035 w 3312459"/>
              <a:gd name="connsiteY48" fmla="*/ 1326776 h 2138082"/>
              <a:gd name="connsiteX49" fmla="*/ 1685365 w 3312459"/>
              <a:gd name="connsiteY49" fmla="*/ 1326776 h 2138082"/>
              <a:gd name="connsiteX50" fmla="*/ 1685365 w 3312459"/>
              <a:gd name="connsiteY50" fmla="*/ 1407458 h 2138082"/>
              <a:gd name="connsiteX51" fmla="*/ 1712259 w 3312459"/>
              <a:gd name="connsiteY51" fmla="*/ 1407458 h 2138082"/>
              <a:gd name="connsiteX52" fmla="*/ 1712259 w 3312459"/>
              <a:gd name="connsiteY52" fmla="*/ 1447800 h 2138082"/>
              <a:gd name="connsiteX53" fmla="*/ 1752600 w 3312459"/>
              <a:gd name="connsiteY53" fmla="*/ 1447800 h 2138082"/>
              <a:gd name="connsiteX54" fmla="*/ 1752600 w 3312459"/>
              <a:gd name="connsiteY54" fmla="*/ 1586753 h 2138082"/>
              <a:gd name="connsiteX55" fmla="*/ 1900518 w 3312459"/>
              <a:gd name="connsiteY55" fmla="*/ 1586753 h 2138082"/>
              <a:gd name="connsiteX56" fmla="*/ 1900518 w 3312459"/>
              <a:gd name="connsiteY56" fmla="*/ 1640541 h 2138082"/>
              <a:gd name="connsiteX57" fmla="*/ 2214282 w 3312459"/>
              <a:gd name="connsiteY57" fmla="*/ 1640541 h 2138082"/>
              <a:gd name="connsiteX58" fmla="*/ 2214282 w 3312459"/>
              <a:gd name="connsiteY58" fmla="*/ 1815353 h 2138082"/>
              <a:gd name="connsiteX59" fmla="*/ 2344271 w 3312459"/>
              <a:gd name="connsiteY59" fmla="*/ 1815353 h 2138082"/>
              <a:gd name="connsiteX60" fmla="*/ 2344271 w 3312459"/>
              <a:gd name="connsiteY60" fmla="*/ 1981200 h 2138082"/>
              <a:gd name="connsiteX61" fmla="*/ 3267635 w 3312459"/>
              <a:gd name="connsiteY61" fmla="*/ 1981200 h 2138082"/>
              <a:gd name="connsiteX62" fmla="*/ 3267635 w 3312459"/>
              <a:gd name="connsiteY62" fmla="*/ 2138082 h 2138082"/>
              <a:gd name="connsiteX63" fmla="*/ 3312459 w 3312459"/>
              <a:gd name="connsiteY63" fmla="*/ 2138082 h 2138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312459" h="2138082">
                <a:moveTo>
                  <a:pt x="0" y="0"/>
                </a:moveTo>
                <a:lnTo>
                  <a:pt x="259976" y="0"/>
                </a:lnTo>
                <a:lnTo>
                  <a:pt x="259976" y="49306"/>
                </a:lnTo>
                <a:lnTo>
                  <a:pt x="304800" y="49306"/>
                </a:lnTo>
                <a:lnTo>
                  <a:pt x="304800" y="94129"/>
                </a:lnTo>
                <a:lnTo>
                  <a:pt x="327212" y="94129"/>
                </a:lnTo>
                <a:lnTo>
                  <a:pt x="327212" y="94129"/>
                </a:lnTo>
                <a:lnTo>
                  <a:pt x="385482" y="94129"/>
                </a:lnTo>
                <a:lnTo>
                  <a:pt x="385482" y="147917"/>
                </a:lnTo>
                <a:lnTo>
                  <a:pt x="434788" y="147917"/>
                </a:lnTo>
                <a:lnTo>
                  <a:pt x="434788" y="192741"/>
                </a:lnTo>
                <a:lnTo>
                  <a:pt x="479612" y="192741"/>
                </a:lnTo>
                <a:lnTo>
                  <a:pt x="479612" y="268941"/>
                </a:lnTo>
                <a:lnTo>
                  <a:pt x="537882" y="268941"/>
                </a:lnTo>
                <a:lnTo>
                  <a:pt x="537882" y="340658"/>
                </a:lnTo>
                <a:lnTo>
                  <a:pt x="578224" y="340658"/>
                </a:lnTo>
                <a:lnTo>
                  <a:pt x="578224" y="394447"/>
                </a:lnTo>
                <a:lnTo>
                  <a:pt x="640976" y="394447"/>
                </a:lnTo>
                <a:lnTo>
                  <a:pt x="640976" y="461682"/>
                </a:lnTo>
                <a:lnTo>
                  <a:pt x="667871" y="461682"/>
                </a:lnTo>
                <a:lnTo>
                  <a:pt x="667871" y="578223"/>
                </a:lnTo>
                <a:lnTo>
                  <a:pt x="753035" y="578223"/>
                </a:lnTo>
                <a:lnTo>
                  <a:pt x="753035" y="609600"/>
                </a:lnTo>
                <a:lnTo>
                  <a:pt x="793376" y="609600"/>
                </a:lnTo>
                <a:lnTo>
                  <a:pt x="793376" y="663388"/>
                </a:lnTo>
                <a:lnTo>
                  <a:pt x="932329" y="663388"/>
                </a:lnTo>
                <a:lnTo>
                  <a:pt x="932329" y="770964"/>
                </a:lnTo>
                <a:lnTo>
                  <a:pt x="1066800" y="770964"/>
                </a:lnTo>
                <a:lnTo>
                  <a:pt x="1066800" y="811306"/>
                </a:lnTo>
                <a:lnTo>
                  <a:pt x="1116106" y="811306"/>
                </a:lnTo>
                <a:lnTo>
                  <a:pt x="1116106" y="874058"/>
                </a:lnTo>
                <a:lnTo>
                  <a:pt x="1116106" y="874058"/>
                </a:lnTo>
                <a:lnTo>
                  <a:pt x="1156447" y="874058"/>
                </a:lnTo>
                <a:lnTo>
                  <a:pt x="1156447" y="959223"/>
                </a:lnTo>
                <a:lnTo>
                  <a:pt x="1192306" y="959223"/>
                </a:lnTo>
                <a:lnTo>
                  <a:pt x="1192306" y="1013011"/>
                </a:lnTo>
                <a:lnTo>
                  <a:pt x="1290918" y="1013011"/>
                </a:lnTo>
                <a:lnTo>
                  <a:pt x="1290918" y="1057835"/>
                </a:lnTo>
                <a:lnTo>
                  <a:pt x="1317812" y="1057835"/>
                </a:lnTo>
                <a:lnTo>
                  <a:pt x="1317812" y="1111623"/>
                </a:lnTo>
                <a:lnTo>
                  <a:pt x="1371600" y="1111623"/>
                </a:lnTo>
                <a:lnTo>
                  <a:pt x="1371600" y="1165411"/>
                </a:lnTo>
                <a:lnTo>
                  <a:pt x="1371600" y="1165411"/>
                </a:lnTo>
                <a:lnTo>
                  <a:pt x="1411941" y="1165411"/>
                </a:lnTo>
                <a:lnTo>
                  <a:pt x="1411941" y="1228164"/>
                </a:lnTo>
                <a:lnTo>
                  <a:pt x="1501588" y="1228164"/>
                </a:lnTo>
                <a:lnTo>
                  <a:pt x="1501588" y="1281953"/>
                </a:lnTo>
                <a:lnTo>
                  <a:pt x="1515035" y="1281953"/>
                </a:lnTo>
                <a:lnTo>
                  <a:pt x="1515035" y="1326776"/>
                </a:lnTo>
                <a:lnTo>
                  <a:pt x="1685365" y="1326776"/>
                </a:lnTo>
                <a:lnTo>
                  <a:pt x="1685365" y="1407458"/>
                </a:lnTo>
                <a:lnTo>
                  <a:pt x="1712259" y="1407458"/>
                </a:lnTo>
                <a:lnTo>
                  <a:pt x="1712259" y="1447800"/>
                </a:lnTo>
                <a:lnTo>
                  <a:pt x="1752600" y="1447800"/>
                </a:lnTo>
                <a:lnTo>
                  <a:pt x="1752600" y="1586753"/>
                </a:lnTo>
                <a:lnTo>
                  <a:pt x="1900518" y="1586753"/>
                </a:lnTo>
                <a:lnTo>
                  <a:pt x="1900518" y="1640541"/>
                </a:lnTo>
                <a:lnTo>
                  <a:pt x="2214282" y="1640541"/>
                </a:lnTo>
                <a:lnTo>
                  <a:pt x="2214282" y="1815353"/>
                </a:lnTo>
                <a:lnTo>
                  <a:pt x="2344271" y="1815353"/>
                </a:lnTo>
                <a:lnTo>
                  <a:pt x="2344271" y="1981200"/>
                </a:lnTo>
                <a:lnTo>
                  <a:pt x="3267635" y="1981200"/>
                </a:lnTo>
                <a:lnTo>
                  <a:pt x="3267635" y="2138082"/>
                </a:lnTo>
                <a:lnTo>
                  <a:pt x="3312459" y="2138082"/>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2" name="Title 1">
            <a:extLst>
              <a:ext uri="{FF2B5EF4-FFF2-40B4-BE49-F238E27FC236}">
                <a16:creationId xmlns:a16="http://schemas.microsoft.com/office/drawing/2014/main" id="{BC8902E5-5FCA-4300-A53A-3D68C5BAE993}"/>
              </a:ext>
            </a:extLst>
          </p:cNvPr>
          <p:cNvSpPr>
            <a:spLocks noGrp="1"/>
          </p:cNvSpPr>
          <p:nvPr>
            <p:ph type="title"/>
          </p:nvPr>
        </p:nvSpPr>
        <p:spPr/>
        <p:txBody>
          <a:bodyPr/>
          <a:lstStyle/>
          <a:p>
            <a:r>
              <a:rPr lang="en-US" dirty="0"/>
              <a:t>DESTINY-Gastric01: OS and PFS</a:t>
            </a:r>
          </a:p>
        </p:txBody>
      </p:sp>
      <p:sp>
        <p:nvSpPr>
          <p:cNvPr id="3" name="Content Placeholder 2">
            <a:extLst>
              <a:ext uri="{FF2B5EF4-FFF2-40B4-BE49-F238E27FC236}">
                <a16:creationId xmlns:a16="http://schemas.microsoft.com/office/drawing/2014/main" id="{688E2013-A9E6-4245-9F93-7EEFD64DA406}"/>
              </a:ext>
            </a:extLst>
          </p:cNvPr>
          <p:cNvSpPr>
            <a:spLocks noGrp="1"/>
          </p:cNvSpPr>
          <p:nvPr>
            <p:ph idx="1"/>
          </p:nvPr>
        </p:nvSpPr>
        <p:spPr>
          <a:xfrm>
            <a:off x="604675" y="5360133"/>
            <a:ext cx="10877529" cy="1040667"/>
          </a:xfrm>
        </p:spPr>
        <p:txBody>
          <a:bodyPr/>
          <a:lstStyle/>
          <a:p>
            <a:r>
              <a:rPr lang="en-US" sz="2200" dirty="0"/>
              <a:t>Improved ORR and OS with T-</a:t>
            </a:r>
            <a:r>
              <a:rPr lang="en-US" sz="2200" dirty="0" err="1"/>
              <a:t>DXd</a:t>
            </a:r>
            <a:r>
              <a:rPr lang="en-US" sz="2200" dirty="0"/>
              <a:t> vs PC for most subgroups analyzed; ORR and OS higher with T-</a:t>
            </a:r>
            <a:r>
              <a:rPr lang="en-US" sz="2200" dirty="0" err="1"/>
              <a:t>DXd</a:t>
            </a:r>
            <a:r>
              <a:rPr lang="en-US" sz="2200" dirty="0"/>
              <a:t> in pts with HER2 </a:t>
            </a:r>
            <a:r>
              <a:rPr lang="en-US" sz="2200" dirty="0">
                <a:solidFill>
                  <a:schemeClr val="bg2">
                    <a:lumMod val="10000"/>
                  </a:schemeClr>
                </a:solidFill>
              </a:rPr>
              <a:t>IHC 3+ vs IHC 2+/ISH+; </a:t>
            </a:r>
            <a:r>
              <a:rPr lang="en-US" sz="2200" dirty="0"/>
              <a:t>ORR and OS </a:t>
            </a:r>
            <a:r>
              <a:rPr lang="en-US" sz="2200" dirty="0">
                <a:solidFill>
                  <a:schemeClr val="bg2">
                    <a:lumMod val="10000"/>
                  </a:schemeClr>
                </a:solidFill>
              </a:rPr>
              <a:t>similar with </a:t>
            </a:r>
            <a:r>
              <a:rPr lang="en-US" sz="2200" dirty="0"/>
              <a:t>T-</a:t>
            </a:r>
            <a:r>
              <a:rPr lang="en-US" sz="2200" dirty="0" err="1"/>
              <a:t>DXd</a:t>
            </a:r>
            <a:r>
              <a:rPr lang="en-US" sz="2200" dirty="0"/>
              <a:t> vs PC in </a:t>
            </a:r>
            <a:r>
              <a:rPr lang="en-US" sz="2200" dirty="0">
                <a:solidFill>
                  <a:schemeClr val="bg2">
                    <a:lumMod val="10000"/>
                  </a:schemeClr>
                </a:solidFill>
              </a:rPr>
              <a:t>IHC 2+/ISH+</a:t>
            </a:r>
            <a:r>
              <a:rPr lang="en-US" sz="2200" dirty="0"/>
              <a:t> subgroup</a:t>
            </a:r>
          </a:p>
        </p:txBody>
      </p:sp>
      <p:grpSp>
        <p:nvGrpSpPr>
          <p:cNvPr id="5" name="Group 7">
            <a:extLst>
              <a:ext uri="{FF2B5EF4-FFF2-40B4-BE49-F238E27FC236}">
                <a16:creationId xmlns:a16="http://schemas.microsoft.com/office/drawing/2014/main" id="{02D92002-974F-4E7F-82D1-1298CE4DA764}"/>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6A69E93-DF1C-42DD-BC72-F13A60A353A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91470703-A379-4AC5-A3CA-6E629465357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Box 10">
            <a:extLst>
              <a:ext uri="{FF2B5EF4-FFF2-40B4-BE49-F238E27FC236}">
                <a16:creationId xmlns:a16="http://schemas.microsoft.com/office/drawing/2014/main" id="{2670F482-75B5-4A0F-91EC-C0A108B9FD1B}"/>
              </a:ext>
            </a:extLst>
          </p:cNvPr>
          <p:cNvSpPr txBox="1"/>
          <p:nvPr/>
        </p:nvSpPr>
        <p:spPr bwMode="auto">
          <a:xfrm>
            <a:off x="3090009" y="1871178"/>
            <a:ext cx="367151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u="none" strike="noStrike" kern="1200" cap="none" spc="0" normalizeH="0" baseline="0" noProof="0" dirty="0">
                <a:ln>
                  <a:noFill/>
                </a:ln>
                <a:solidFill>
                  <a:srgbClr val="000000"/>
                </a:solidFill>
                <a:effectLst/>
                <a:uLnTx/>
                <a:uFillTx/>
                <a:latin typeface="Calibri" panose="020F0502020204030204" pitchFamily="34" charset="0"/>
              </a:rPr>
              <a:t>Median OS, T-</a:t>
            </a:r>
            <a:r>
              <a:rPr kumimoji="0" lang="en-US" sz="1400" b="0" u="none" strike="noStrike" kern="1200" cap="none" spc="0" normalizeH="0" baseline="0" noProof="0" dirty="0" err="1">
                <a:ln>
                  <a:noFill/>
                </a:ln>
                <a:solidFill>
                  <a:srgbClr val="000000"/>
                </a:solidFill>
                <a:effectLst/>
                <a:uLnTx/>
                <a:uFillTx/>
                <a:latin typeface="Calibri" panose="020F0502020204030204" pitchFamily="34" charset="0"/>
              </a:rPr>
              <a:t>DXd</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rPr>
              <a:t> vs PC: </a:t>
            </a:r>
            <a:r>
              <a:rPr lang="en-US" sz="1400" b="0" dirty="0">
                <a:solidFill>
                  <a:srgbClr val="000000"/>
                </a:solidFill>
                <a:latin typeface="Calibri" panose="020F0502020204030204" pitchFamily="34" charset="0"/>
              </a:rPr>
              <a:t>12.5 vs 8.4 </a:t>
            </a:r>
            <a:r>
              <a:rPr lang="en-US" sz="1400" b="0" dirty="0" err="1">
                <a:solidFill>
                  <a:srgbClr val="000000"/>
                </a:solidFill>
                <a:latin typeface="Calibri" panose="020F0502020204030204" pitchFamily="34" charset="0"/>
              </a:rPr>
              <a:t>mos</a:t>
            </a:r>
            <a:r>
              <a:rPr lang="en-US" sz="1400" b="0" dirty="0">
                <a:solidFill>
                  <a:srgbClr val="000000"/>
                </a:solidFill>
                <a:latin typeface="Calibri" panose="020F0502020204030204" pitchFamily="34" charset="0"/>
              </a:rPr>
              <a:t> </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400" b="0" dirty="0">
                <a:solidFill>
                  <a:srgbClr val="000000"/>
                </a:solidFill>
                <a:latin typeface="Calibri" panose="020F0502020204030204" pitchFamily="34" charset="0"/>
              </a:rPr>
              <a:t>HR: 0.59 (95% CI: 0.39-0.88) </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400" b="0" i="1" dirty="0">
                <a:solidFill>
                  <a:srgbClr val="000000"/>
                </a:solidFill>
                <a:latin typeface="Calibri" panose="020F0502020204030204" pitchFamily="34" charset="0"/>
              </a:rPr>
              <a:t>P</a:t>
            </a:r>
            <a:r>
              <a:rPr lang="en-US" sz="1400" b="0" dirty="0">
                <a:solidFill>
                  <a:srgbClr val="000000"/>
                </a:solidFill>
                <a:latin typeface="Calibri" panose="020F0502020204030204" pitchFamily="34" charset="0"/>
              </a:rPr>
              <a:t> = .0097</a:t>
            </a:r>
          </a:p>
        </p:txBody>
      </p:sp>
      <p:sp>
        <p:nvSpPr>
          <p:cNvPr id="14" name="TextBox 13">
            <a:extLst>
              <a:ext uri="{FF2B5EF4-FFF2-40B4-BE49-F238E27FC236}">
                <a16:creationId xmlns:a16="http://schemas.microsoft.com/office/drawing/2014/main" id="{7A5DB0A0-2363-4FDD-9BE2-B1F4F781B885}"/>
              </a:ext>
            </a:extLst>
          </p:cNvPr>
          <p:cNvSpPr txBox="1"/>
          <p:nvPr/>
        </p:nvSpPr>
        <p:spPr bwMode="auto">
          <a:xfrm>
            <a:off x="974791" y="1481485"/>
            <a:ext cx="43451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rPr>
              <a:t>OS</a:t>
            </a:r>
            <a:endParaRPr lang="en-US" sz="2000" dirty="0">
              <a:solidFill>
                <a:srgbClr val="000000"/>
              </a:solidFill>
              <a:latin typeface="Calibri" panose="020F0502020204030204" pitchFamily="34" charset="0"/>
            </a:endParaRPr>
          </a:p>
        </p:txBody>
      </p:sp>
      <p:sp>
        <p:nvSpPr>
          <p:cNvPr id="15" name="TextBox 14">
            <a:extLst>
              <a:ext uri="{FF2B5EF4-FFF2-40B4-BE49-F238E27FC236}">
                <a16:creationId xmlns:a16="http://schemas.microsoft.com/office/drawing/2014/main" id="{793F39E7-18E8-4626-87BE-1C025BF18923}"/>
              </a:ext>
            </a:extLst>
          </p:cNvPr>
          <p:cNvSpPr txBox="1"/>
          <p:nvPr/>
        </p:nvSpPr>
        <p:spPr bwMode="auto">
          <a:xfrm>
            <a:off x="6961902" y="1483197"/>
            <a:ext cx="43451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rPr>
              <a:t>PFS</a:t>
            </a:r>
            <a:endParaRPr lang="en-US" sz="2000" dirty="0">
              <a:solidFill>
                <a:srgbClr val="000000"/>
              </a:solidFill>
              <a:latin typeface="Calibri" panose="020F0502020204030204" pitchFamily="34" charset="0"/>
            </a:endParaRPr>
          </a:p>
        </p:txBody>
      </p:sp>
      <p:sp>
        <p:nvSpPr>
          <p:cNvPr id="16" name="TextBox 15">
            <a:extLst>
              <a:ext uri="{FF2B5EF4-FFF2-40B4-BE49-F238E27FC236}">
                <a16:creationId xmlns:a16="http://schemas.microsoft.com/office/drawing/2014/main" id="{D304175D-0069-4D4C-9CB8-07E74A5B3F15}"/>
              </a:ext>
            </a:extLst>
          </p:cNvPr>
          <p:cNvSpPr txBox="1"/>
          <p:nvPr/>
        </p:nvSpPr>
        <p:spPr bwMode="auto">
          <a:xfrm>
            <a:off x="8193471" y="1952356"/>
            <a:ext cx="3551352" cy="523220"/>
          </a:xfrm>
          <a:prstGeom prst="rect">
            <a:avLst/>
          </a:prstGeom>
          <a:solidFill>
            <a:schemeClr val="tx1"/>
          </a:solidFill>
          <a:ln>
            <a:noFill/>
          </a:ln>
        </p:spPr>
        <p:txBody>
          <a:bodyPr wrap="square" rtlCol="0">
            <a:spAutoFit/>
          </a:bodyPr>
          <a:lstStyle/>
          <a:p>
            <a:pPr lvl="0">
              <a:spcBef>
                <a:spcPts val="0"/>
              </a:spcBef>
              <a:defRPr/>
            </a:pPr>
            <a:r>
              <a:rPr kumimoji="0" lang="en-US" sz="1400" b="0" u="none" strike="noStrike" kern="1200" cap="none" spc="0" normalizeH="0" baseline="0" noProof="0" dirty="0">
                <a:ln>
                  <a:noFill/>
                </a:ln>
                <a:solidFill>
                  <a:srgbClr val="000000"/>
                </a:solidFill>
                <a:effectLst/>
                <a:uLnTx/>
                <a:uFillTx/>
                <a:latin typeface="Calibri" panose="020F0502020204030204" pitchFamily="34" charset="0"/>
              </a:rPr>
              <a:t>Median </a:t>
            </a:r>
            <a:r>
              <a:rPr lang="en-US" sz="1400" b="0" dirty="0">
                <a:solidFill>
                  <a:srgbClr val="000000"/>
                </a:solidFill>
                <a:latin typeface="Calibri" panose="020F0502020204030204" pitchFamily="34" charset="0"/>
              </a:rPr>
              <a:t>PFS, T-</a:t>
            </a:r>
            <a:r>
              <a:rPr lang="en-US" sz="1400" b="0" dirty="0" err="1">
                <a:solidFill>
                  <a:srgbClr val="000000"/>
                </a:solidFill>
                <a:latin typeface="Calibri" panose="020F0502020204030204" pitchFamily="34" charset="0"/>
              </a:rPr>
              <a:t>DXd</a:t>
            </a:r>
            <a:r>
              <a:rPr lang="en-US" sz="1400" b="0" dirty="0">
                <a:solidFill>
                  <a:srgbClr val="000000"/>
                </a:solidFill>
                <a:latin typeface="Calibri" panose="020F0502020204030204" pitchFamily="34" charset="0"/>
              </a:rPr>
              <a:t> vs PC: 5.6 vs 3.5 </a:t>
            </a:r>
            <a:r>
              <a:rPr lang="en-US" sz="1400" b="0" dirty="0" err="1">
                <a:solidFill>
                  <a:srgbClr val="000000"/>
                </a:solidFill>
                <a:latin typeface="Calibri" panose="020F0502020204030204" pitchFamily="34" charset="0"/>
              </a:rPr>
              <a:t>mos</a:t>
            </a:r>
            <a:r>
              <a:rPr lang="en-US" sz="1400" b="0" dirty="0">
                <a:solidFill>
                  <a:srgbClr val="000000"/>
                </a:solidFill>
                <a:latin typeface="Calibri" panose="020F0502020204030204" pitchFamily="34" charset="0"/>
              </a:rPr>
              <a:t> </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400" b="0" dirty="0">
                <a:solidFill>
                  <a:srgbClr val="000000"/>
                </a:solidFill>
                <a:latin typeface="Calibri" panose="020F0502020204030204" pitchFamily="34" charset="0"/>
              </a:rPr>
              <a:t>HR: 0.47 (95% CI: 0.31-0.71)</a:t>
            </a:r>
          </a:p>
        </p:txBody>
      </p:sp>
      <p:sp>
        <p:nvSpPr>
          <p:cNvPr id="23" name="TextBox 22">
            <a:extLst>
              <a:ext uri="{FF2B5EF4-FFF2-40B4-BE49-F238E27FC236}">
                <a16:creationId xmlns:a16="http://schemas.microsoft.com/office/drawing/2014/main" id="{26771136-B425-461C-B009-C403EE80CB02}"/>
              </a:ext>
            </a:extLst>
          </p:cNvPr>
          <p:cNvSpPr txBox="1"/>
          <p:nvPr/>
        </p:nvSpPr>
        <p:spPr bwMode="auto">
          <a:xfrm>
            <a:off x="422630" y="4522541"/>
            <a:ext cx="9129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u="none" strike="noStrike" kern="1200" cap="none" spc="0" normalizeH="0" baseline="0" noProof="0" dirty="0">
                <a:ln>
                  <a:noFill/>
                </a:ln>
                <a:solidFill>
                  <a:srgbClr val="000000"/>
                </a:solidFill>
                <a:effectLst/>
                <a:uLnTx/>
                <a:uFillTx/>
                <a:latin typeface="Calibri" panose="020F0502020204030204" pitchFamily="34" charset="0"/>
              </a:rPr>
              <a:t>No. at Risk</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rPr>
              <a:t>T-</a:t>
            </a:r>
            <a:r>
              <a:rPr kumimoji="0" lang="en-US" sz="1200" b="0" u="none" strike="noStrike" kern="1200" cap="none" spc="0" normalizeH="0" baseline="0" noProof="0" dirty="0" err="1">
                <a:ln>
                  <a:noFill/>
                </a:ln>
                <a:solidFill>
                  <a:srgbClr val="000000"/>
                </a:solidFill>
                <a:effectLst/>
                <a:uLnTx/>
                <a:uFillTx/>
                <a:latin typeface="Calibri" panose="020F0502020204030204" pitchFamily="34" charset="0"/>
              </a:rPr>
              <a:t>DXd</a:t>
            </a:r>
            <a:br>
              <a:rPr kumimoji="0" lang="en-US" sz="1200" b="0" u="none" strike="noStrike" kern="1200" cap="none" spc="0" normalizeH="0" baseline="0" noProof="0" dirty="0">
                <a:ln>
                  <a:noFill/>
                </a:ln>
                <a:solidFill>
                  <a:srgbClr val="000000"/>
                </a:solidFill>
                <a:effectLst/>
                <a:uLnTx/>
                <a:uFillTx/>
                <a:latin typeface="Calibri" panose="020F0502020204030204" pitchFamily="34" charset="0"/>
              </a:rPr>
            </a:br>
            <a:r>
              <a:rPr kumimoji="0" lang="en-US" sz="1200" b="0" u="none" strike="noStrike" kern="1200" cap="none" spc="0" normalizeH="0" baseline="0" noProof="0" dirty="0">
                <a:ln>
                  <a:noFill/>
                </a:ln>
                <a:solidFill>
                  <a:srgbClr val="000000"/>
                </a:solidFill>
                <a:effectLst/>
                <a:uLnTx/>
                <a:uFillTx/>
                <a:latin typeface="Calibri" panose="020F0502020204030204" pitchFamily="34" charset="0"/>
              </a:rPr>
              <a:t>PC</a:t>
            </a:r>
            <a:endParaRPr lang="en-US" sz="1200" b="0" dirty="0">
              <a:solidFill>
                <a:srgbClr val="000000"/>
              </a:solidFill>
              <a:latin typeface="Calibri" panose="020F0502020204030204" pitchFamily="34" charset="0"/>
            </a:endParaRPr>
          </a:p>
        </p:txBody>
      </p:sp>
      <p:sp>
        <p:nvSpPr>
          <p:cNvPr id="25" name="TextBox 24">
            <a:extLst>
              <a:ext uri="{FF2B5EF4-FFF2-40B4-BE49-F238E27FC236}">
                <a16:creationId xmlns:a16="http://schemas.microsoft.com/office/drawing/2014/main" id="{99CF57D0-66BF-436C-8287-CB68E5F3E2C7}"/>
              </a:ext>
            </a:extLst>
          </p:cNvPr>
          <p:cNvSpPr txBox="1"/>
          <p:nvPr/>
        </p:nvSpPr>
        <p:spPr bwMode="auto">
          <a:xfrm>
            <a:off x="3975814" y="2941016"/>
            <a:ext cx="758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chemeClr val="accent1"/>
                </a:solidFill>
                <a:effectLst/>
                <a:uLnTx/>
                <a:uFillTx/>
                <a:latin typeface="Calibri" panose="020F0502020204030204" pitchFamily="34" charset="0"/>
              </a:rPr>
              <a:t>T-</a:t>
            </a:r>
            <a:r>
              <a:rPr kumimoji="0" lang="en-US" sz="1600" b="0" u="none" strike="noStrike" kern="1200" cap="none" spc="0" normalizeH="0" baseline="0" noProof="0" dirty="0" err="1">
                <a:ln>
                  <a:noFill/>
                </a:ln>
                <a:solidFill>
                  <a:schemeClr val="accent1"/>
                </a:solidFill>
                <a:effectLst/>
                <a:uLnTx/>
                <a:uFillTx/>
                <a:latin typeface="Calibri" panose="020F0502020204030204" pitchFamily="34" charset="0"/>
              </a:rPr>
              <a:t>DXd</a:t>
            </a:r>
            <a:endParaRPr lang="en-US" sz="1600" b="0" dirty="0">
              <a:solidFill>
                <a:schemeClr val="accent1"/>
              </a:solidFill>
              <a:latin typeface="Calibri" panose="020F0502020204030204" pitchFamily="34" charset="0"/>
            </a:endParaRPr>
          </a:p>
        </p:txBody>
      </p:sp>
      <p:sp>
        <p:nvSpPr>
          <p:cNvPr id="26" name="TextBox 25">
            <a:extLst>
              <a:ext uri="{FF2B5EF4-FFF2-40B4-BE49-F238E27FC236}">
                <a16:creationId xmlns:a16="http://schemas.microsoft.com/office/drawing/2014/main" id="{A8C485E0-B2B0-4780-8467-B7E53D8FE7C7}"/>
              </a:ext>
            </a:extLst>
          </p:cNvPr>
          <p:cNvSpPr txBox="1"/>
          <p:nvPr/>
        </p:nvSpPr>
        <p:spPr bwMode="auto">
          <a:xfrm>
            <a:off x="3382535" y="3656876"/>
            <a:ext cx="558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chemeClr val="accent3"/>
                </a:solidFill>
                <a:effectLst/>
                <a:uLnTx/>
                <a:uFillTx/>
                <a:latin typeface="Calibri" panose="020F0502020204030204" pitchFamily="34" charset="0"/>
              </a:rPr>
              <a:t>PC</a:t>
            </a:r>
            <a:endParaRPr lang="en-US" sz="1600" b="0" dirty="0">
              <a:solidFill>
                <a:schemeClr val="accent3"/>
              </a:solidFill>
              <a:latin typeface="Calibri" panose="020F0502020204030204" pitchFamily="34" charset="0"/>
            </a:endParaRPr>
          </a:p>
        </p:txBody>
      </p:sp>
      <p:sp>
        <p:nvSpPr>
          <p:cNvPr id="27" name="TextBox 26">
            <a:extLst>
              <a:ext uri="{FF2B5EF4-FFF2-40B4-BE49-F238E27FC236}">
                <a16:creationId xmlns:a16="http://schemas.microsoft.com/office/drawing/2014/main" id="{A4D8185F-3377-446F-A477-82830B174844}"/>
              </a:ext>
            </a:extLst>
          </p:cNvPr>
          <p:cNvSpPr txBox="1"/>
          <p:nvPr/>
        </p:nvSpPr>
        <p:spPr bwMode="auto">
          <a:xfrm>
            <a:off x="9959404" y="3340116"/>
            <a:ext cx="850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chemeClr val="accent1"/>
                </a:solidFill>
                <a:effectLst/>
                <a:uLnTx/>
                <a:uFillTx/>
                <a:latin typeface="Calibri" panose="020F0502020204030204" pitchFamily="34" charset="0"/>
              </a:rPr>
              <a:t>T-</a:t>
            </a:r>
            <a:r>
              <a:rPr kumimoji="0" lang="en-US" sz="1600" b="0" u="none" strike="noStrike" kern="1200" cap="none" spc="0" normalizeH="0" baseline="0" noProof="0" dirty="0" err="1">
                <a:ln>
                  <a:noFill/>
                </a:ln>
                <a:solidFill>
                  <a:schemeClr val="accent1"/>
                </a:solidFill>
                <a:effectLst/>
                <a:uLnTx/>
                <a:uFillTx/>
                <a:latin typeface="Calibri" panose="020F0502020204030204" pitchFamily="34" charset="0"/>
              </a:rPr>
              <a:t>DXd</a:t>
            </a:r>
            <a:endParaRPr lang="en-US" sz="1600" b="0" dirty="0">
              <a:solidFill>
                <a:schemeClr val="accent1"/>
              </a:solidFill>
              <a:latin typeface="Calibri" panose="020F0502020204030204" pitchFamily="34" charset="0"/>
            </a:endParaRPr>
          </a:p>
        </p:txBody>
      </p:sp>
      <p:sp>
        <p:nvSpPr>
          <p:cNvPr id="29" name="Text Box 15">
            <a:extLst>
              <a:ext uri="{FF2B5EF4-FFF2-40B4-BE49-F238E27FC236}">
                <a16:creationId xmlns:a16="http://schemas.microsoft.com/office/drawing/2014/main" id="{53AA14A4-16AD-401A-90B7-2C24ABA1BAD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Shitara</a:t>
            </a:r>
            <a:r>
              <a:rPr lang="en-US" altLang="en-US" sz="1200" b="0" spc="-10" dirty="0">
                <a:solidFill>
                  <a:schemeClr val="bg2"/>
                </a:solidFill>
                <a:latin typeface="Calibri" panose="020F0502020204030204" pitchFamily="34" charset="0"/>
              </a:rPr>
              <a:t>. ASCO 2020.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4513. </a:t>
            </a:r>
            <a:r>
              <a:rPr lang="en-US" altLang="en-US" sz="1200" b="0" spc="-10" dirty="0" err="1">
                <a:solidFill>
                  <a:schemeClr val="bg2"/>
                </a:solidFill>
                <a:latin typeface="Calibri" panose="020F0502020204030204" pitchFamily="34" charset="0"/>
              </a:rPr>
              <a:t>Shitara</a:t>
            </a:r>
            <a:r>
              <a:rPr lang="en-US" altLang="en-US" sz="1200" b="0" spc="-10" dirty="0">
                <a:solidFill>
                  <a:schemeClr val="bg2"/>
                </a:solidFill>
                <a:latin typeface="Calibri" panose="020F0502020204030204" pitchFamily="34" charset="0"/>
              </a:rPr>
              <a:t>. NEJM. 2020;[</a:t>
            </a:r>
            <a:r>
              <a:rPr lang="en-US" altLang="en-US" sz="1200" b="0" spc="-10" dirty="0" err="1">
                <a:solidFill>
                  <a:schemeClr val="bg2"/>
                </a:solidFill>
                <a:latin typeface="Calibri" panose="020F0502020204030204" pitchFamily="34" charset="0"/>
              </a:rPr>
              <a:t>Epub</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
        <p:nvSpPr>
          <p:cNvPr id="8" name="Freeform: Shape 7">
            <a:extLst>
              <a:ext uri="{FF2B5EF4-FFF2-40B4-BE49-F238E27FC236}">
                <a16:creationId xmlns:a16="http://schemas.microsoft.com/office/drawing/2014/main" id="{B0FC2198-020A-4B84-8E99-FF63087B69C4}"/>
              </a:ext>
            </a:extLst>
          </p:cNvPr>
          <p:cNvSpPr/>
          <p:nvPr/>
        </p:nvSpPr>
        <p:spPr bwMode="auto">
          <a:xfrm>
            <a:off x="1436914" y="1907177"/>
            <a:ext cx="3944983" cy="2307772"/>
          </a:xfrm>
          <a:custGeom>
            <a:avLst/>
            <a:gdLst>
              <a:gd name="connsiteX0" fmla="*/ 0 w 3944983"/>
              <a:gd name="connsiteY0" fmla="*/ 0 h 2307772"/>
              <a:gd name="connsiteX1" fmla="*/ 0 w 3944983"/>
              <a:gd name="connsiteY1" fmla="*/ 2307772 h 2307772"/>
              <a:gd name="connsiteX2" fmla="*/ 3944983 w 3944983"/>
              <a:gd name="connsiteY2" fmla="*/ 2307772 h 2307772"/>
            </a:gdLst>
            <a:ahLst/>
            <a:cxnLst>
              <a:cxn ang="0">
                <a:pos x="connsiteX0" y="connsiteY0"/>
              </a:cxn>
              <a:cxn ang="0">
                <a:pos x="connsiteX1" y="connsiteY1"/>
              </a:cxn>
              <a:cxn ang="0">
                <a:pos x="connsiteX2" y="connsiteY2"/>
              </a:cxn>
            </a:cxnLst>
            <a:rect l="l" t="t" r="r" b="b"/>
            <a:pathLst>
              <a:path w="3944983" h="2307772">
                <a:moveTo>
                  <a:pt x="0" y="0"/>
                </a:moveTo>
                <a:lnTo>
                  <a:pt x="0" y="2307772"/>
                </a:lnTo>
                <a:lnTo>
                  <a:pt x="3944983" y="2307772"/>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30" name="TextBox 29">
            <a:extLst>
              <a:ext uri="{FF2B5EF4-FFF2-40B4-BE49-F238E27FC236}">
                <a16:creationId xmlns:a16="http://schemas.microsoft.com/office/drawing/2014/main" id="{7C6C04B5-330F-48CC-BB00-987EAFCC943D}"/>
              </a:ext>
            </a:extLst>
          </p:cNvPr>
          <p:cNvSpPr txBox="1"/>
          <p:nvPr/>
        </p:nvSpPr>
        <p:spPr bwMode="auto">
          <a:xfrm>
            <a:off x="928014" y="171343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 name="TextBox 30">
            <a:extLst>
              <a:ext uri="{FF2B5EF4-FFF2-40B4-BE49-F238E27FC236}">
                <a16:creationId xmlns:a16="http://schemas.microsoft.com/office/drawing/2014/main" id="{C9109422-F7BB-4A8A-BBD7-E6766C1634A0}"/>
              </a:ext>
            </a:extLst>
          </p:cNvPr>
          <p:cNvSpPr txBox="1"/>
          <p:nvPr/>
        </p:nvSpPr>
        <p:spPr bwMode="auto">
          <a:xfrm>
            <a:off x="1040569" y="217902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9DB34C37-DC72-4EE5-A721-F607634B795F}"/>
              </a:ext>
            </a:extLst>
          </p:cNvPr>
          <p:cNvSpPr txBox="1"/>
          <p:nvPr/>
        </p:nvSpPr>
        <p:spPr bwMode="auto">
          <a:xfrm>
            <a:off x="1040569" y="264205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6A6E074D-D735-4687-A28A-78D8F5D911D5}"/>
              </a:ext>
            </a:extLst>
          </p:cNvPr>
          <p:cNvSpPr txBox="1"/>
          <p:nvPr/>
        </p:nvSpPr>
        <p:spPr bwMode="auto">
          <a:xfrm>
            <a:off x="1039223" y="31102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4" name="TextBox 33">
            <a:extLst>
              <a:ext uri="{FF2B5EF4-FFF2-40B4-BE49-F238E27FC236}">
                <a16:creationId xmlns:a16="http://schemas.microsoft.com/office/drawing/2014/main" id="{5D08D1ED-5732-4B33-8415-C3CB868FD15F}"/>
              </a:ext>
            </a:extLst>
          </p:cNvPr>
          <p:cNvSpPr txBox="1"/>
          <p:nvPr/>
        </p:nvSpPr>
        <p:spPr bwMode="auto">
          <a:xfrm>
            <a:off x="1027053" y="35786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4CAA74A0-1F93-439D-B56A-CE8AB7C235BB}"/>
              </a:ext>
            </a:extLst>
          </p:cNvPr>
          <p:cNvSpPr txBox="1"/>
          <p:nvPr/>
        </p:nvSpPr>
        <p:spPr bwMode="auto">
          <a:xfrm>
            <a:off x="1223099" y="4040604"/>
            <a:ext cx="195460" cy="22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36" name="Group 35">
            <a:extLst>
              <a:ext uri="{FF2B5EF4-FFF2-40B4-BE49-F238E27FC236}">
                <a16:creationId xmlns:a16="http://schemas.microsoft.com/office/drawing/2014/main" id="{A53E0F84-44FB-4D13-BF14-255AFC890143}"/>
              </a:ext>
            </a:extLst>
          </p:cNvPr>
          <p:cNvGrpSpPr/>
          <p:nvPr/>
        </p:nvGrpSpPr>
        <p:grpSpPr>
          <a:xfrm>
            <a:off x="1363809" y="1895312"/>
            <a:ext cx="74723" cy="2320239"/>
            <a:chOff x="1983768" y="1656082"/>
            <a:chExt cx="110429" cy="3428974"/>
          </a:xfrm>
        </p:grpSpPr>
        <p:grpSp>
          <p:nvGrpSpPr>
            <p:cNvPr id="37" name="Group 36">
              <a:extLst>
                <a:ext uri="{FF2B5EF4-FFF2-40B4-BE49-F238E27FC236}">
                  <a16:creationId xmlns:a16="http://schemas.microsoft.com/office/drawing/2014/main" id="{135212C8-913F-44BA-9E2B-06250C7BFF68}"/>
                </a:ext>
              </a:extLst>
            </p:cNvPr>
            <p:cNvGrpSpPr/>
            <p:nvPr/>
          </p:nvGrpSpPr>
          <p:grpSpPr>
            <a:xfrm>
              <a:off x="1986158" y="1656082"/>
              <a:ext cx="108039" cy="2737181"/>
              <a:chOff x="1690687" y="1695450"/>
              <a:chExt cx="114300" cy="4213090"/>
            </a:xfrm>
          </p:grpSpPr>
          <p:cxnSp>
            <p:nvCxnSpPr>
              <p:cNvPr id="39" name="Straight Connector 38">
                <a:extLst>
                  <a:ext uri="{FF2B5EF4-FFF2-40B4-BE49-F238E27FC236}">
                    <a16:creationId xmlns:a16="http://schemas.microsoft.com/office/drawing/2014/main" id="{7E67E046-9B2B-4F52-8BF7-ED50F101BFD4}"/>
                  </a:ext>
                </a:extLst>
              </p:cNvPr>
              <p:cNvCxnSpPr/>
              <p:nvPr/>
            </p:nvCxnSpPr>
            <p:spPr bwMode="auto">
              <a:xfrm>
                <a:off x="1690687" y="169545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E531AC5-94A0-4815-9E48-15829615CFFE}"/>
                  </a:ext>
                </a:extLst>
              </p:cNvPr>
              <p:cNvCxnSpPr/>
              <p:nvPr/>
            </p:nvCxnSpPr>
            <p:spPr bwMode="auto">
              <a:xfrm>
                <a:off x="1690687" y="2748722"/>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CF2100C-DD22-49D4-887F-D4E1544DBFC1}"/>
                  </a:ext>
                </a:extLst>
              </p:cNvPr>
              <p:cNvCxnSpPr/>
              <p:nvPr/>
            </p:nvCxnSpPr>
            <p:spPr bwMode="auto">
              <a:xfrm>
                <a:off x="1690687" y="3801994"/>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4F6C822-208E-44C3-9D9C-A9348EF70475}"/>
                  </a:ext>
                </a:extLst>
              </p:cNvPr>
              <p:cNvCxnSpPr/>
              <p:nvPr/>
            </p:nvCxnSpPr>
            <p:spPr bwMode="auto">
              <a:xfrm>
                <a:off x="1690687" y="4855266"/>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D2E8AEC-DFF7-41F9-96AF-CF3FBACA8777}"/>
                  </a:ext>
                </a:extLst>
              </p:cNvPr>
              <p:cNvCxnSpPr/>
              <p:nvPr/>
            </p:nvCxnSpPr>
            <p:spPr bwMode="auto">
              <a:xfrm>
                <a:off x="1690687" y="5908540"/>
                <a:ext cx="1143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38" name="Straight Connector 37">
              <a:extLst>
                <a:ext uri="{FF2B5EF4-FFF2-40B4-BE49-F238E27FC236}">
                  <a16:creationId xmlns:a16="http://schemas.microsoft.com/office/drawing/2014/main" id="{D164B2B9-4E26-410C-9B0A-1CCE1B385049}"/>
                </a:ext>
              </a:extLst>
            </p:cNvPr>
            <p:cNvCxnSpPr/>
            <p:nvPr/>
          </p:nvCxnSpPr>
          <p:spPr bwMode="auto">
            <a:xfrm>
              <a:off x="1983768" y="5085056"/>
              <a:ext cx="1080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E06EB253-2018-4438-A7E3-F3795AB8A5F2}"/>
              </a:ext>
            </a:extLst>
          </p:cNvPr>
          <p:cNvGrpSpPr/>
          <p:nvPr/>
        </p:nvGrpSpPr>
        <p:grpSpPr>
          <a:xfrm>
            <a:off x="1440703" y="4212571"/>
            <a:ext cx="3941194" cy="77984"/>
            <a:chOff x="1440703" y="4221405"/>
            <a:chExt cx="3906487" cy="81303"/>
          </a:xfrm>
        </p:grpSpPr>
        <p:grpSp>
          <p:nvGrpSpPr>
            <p:cNvPr id="45" name="Group 44">
              <a:extLst>
                <a:ext uri="{FF2B5EF4-FFF2-40B4-BE49-F238E27FC236}">
                  <a16:creationId xmlns:a16="http://schemas.microsoft.com/office/drawing/2014/main" id="{77898774-E812-4404-B7E0-C4968622F8EC}"/>
                </a:ext>
              </a:extLst>
            </p:cNvPr>
            <p:cNvGrpSpPr/>
            <p:nvPr/>
          </p:nvGrpSpPr>
          <p:grpSpPr>
            <a:xfrm rot="5400000">
              <a:off x="2625875" y="3036233"/>
              <a:ext cx="79088" cy="2449431"/>
              <a:chOff x="1983768" y="1656082"/>
              <a:chExt cx="110429" cy="3428974"/>
            </a:xfrm>
          </p:grpSpPr>
          <p:grpSp>
            <p:nvGrpSpPr>
              <p:cNvPr id="61" name="Group 60">
                <a:extLst>
                  <a:ext uri="{FF2B5EF4-FFF2-40B4-BE49-F238E27FC236}">
                    <a16:creationId xmlns:a16="http://schemas.microsoft.com/office/drawing/2014/main" id="{29E8B8CF-D6ED-4C7F-A164-9092F40A2013}"/>
                  </a:ext>
                </a:extLst>
              </p:cNvPr>
              <p:cNvGrpSpPr/>
              <p:nvPr/>
            </p:nvGrpSpPr>
            <p:grpSpPr>
              <a:xfrm>
                <a:off x="1986158" y="1656082"/>
                <a:ext cx="108039" cy="2737181"/>
                <a:chOff x="1690687" y="1695450"/>
                <a:chExt cx="114300" cy="4213090"/>
              </a:xfrm>
            </p:grpSpPr>
            <p:cxnSp>
              <p:nvCxnSpPr>
                <p:cNvPr id="63" name="Straight Connector 62">
                  <a:extLst>
                    <a:ext uri="{FF2B5EF4-FFF2-40B4-BE49-F238E27FC236}">
                      <a16:creationId xmlns:a16="http://schemas.microsoft.com/office/drawing/2014/main" id="{9D8E77CF-66E9-4516-8D97-6E6834C2551B}"/>
                    </a:ext>
                  </a:extLst>
                </p:cNvPr>
                <p:cNvCxnSpPr/>
                <p:nvPr/>
              </p:nvCxnSpPr>
              <p:spPr bwMode="auto">
                <a:xfrm>
                  <a:off x="1690687" y="169545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C74639AF-A357-49B1-B881-5349624B3E87}"/>
                    </a:ext>
                  </a:extLst>
                </p:cNvPr>
                <p:cNvCxnSpPr/>
                <p:nvPr/>
              </p:nvCxnSpPr>
              <p:spPr bwMode="auto">
                <a:xfrm>
                  <a:off x="1690687" y="2748722"/>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DA6D4B4-A622-4055-AAD8-BD0C39B318C9}"/>
                    </a:ext>
                  </a:extLst>
                </p:cNvPr>
                <p:cNvCxnSpPr/>
                <p:nvPr/>
              </p:nvCxnSpPr>
              <p:spPr bwMode="auto">
                <a:xfrm>
                  <a:off x="1690687" y="3801994"/>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9B30792-BF1B-44AE-8B2F-2286084201B7}"/>
                    </a:ext>
                  </a:extLst>
                </p:cNvPr>
                <p:cNvCxnSpPr/>
                <p:nvPr/>
              </p:nvCxnSpPr>
              <p:spPr bwMode="auto">
                <a:xfrm>
                  <a:off x="1690687" y="4855266"/>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B79D08B-03DE-43DC-8F1E-9B17379E29EF}"/>
                    </a:ext>
                  </a:extLst>
                </p:cNvPr>
                <p:cNvCxnSpPr/>
                <p:nvPr/>
              </p:nvCxnSpPr>
              <p:spPr bwMode="auto">
                <a:xfrm>
                  <a:off x="1690687" y="5908540"/>
                  <a:ext cx="1143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62" name="Straight Connector 61">
                <a:extLst>
                  <a:ext uri="{FF2B5EF4-FFF2-40B4-BE49-F238E27FC236}">
                    <a16:creationId xmlns:a16="http://schemas.microsoft.com/office/drawing/2014/main" id="{6D10C707-0E27-4826-990A-72B537703838}"/>
                  </a:ext>
                </a:extLst>
              </p:cNvPr>
              <p:cNvCxnSpPr/>
              <p:nvPr/>
            </p:nvCxnSpPr>
            <p:spPr bwMode="auto">
              <a:xfrm>
                <a:off x="1983768" y="5085056"/>
                <a:ext cx="1080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076D6855-E8C5-4132-AFC5-A32F513A932A}"/>
                </a:ext>
              </a:extLst>
            </p:cNvPr>
            <p:cNvGrpSpPr/>
            <p:nvPr/>
          </p:nvGrpSpPr>
          <p:grpSpPr>
            <a:xfrm rot="5400000">
              <a:off x="4816152" y="3771670"/>
              <a:ext cx="79088" cy="982988"/>
              <a:chOff x="1983768" y="3708966"/>
              <a:chExt cx="110429" cy="1376090"/>
            </a:xfrm>
          </p:grpSpPr>
          <p:grpSp>
            <p:nvGrpSpPr>
              <p:cNvPr id="54" name="Group 53">
                <a:extLst>
                  <a:ext uri="{FF2B5EF4-FFF2-40B4-BE49-F238E27FC236}">
                    <a16:creationId xmlns:a16="http://schemas.microsoft.com/office/drawing/2014/main" id="{0D4882D6-942D-4CB9-BFAE-31FFD081F8BE}"/>
                  </a:ext>
                </a:extLst>
              </p:cNvPr>
              <p:cNvGrpSpPr/>
              <p:nvPr/>
            </p:nvGrpSpPr>
            <p:grpSpPr>
              <a:xfrm>
                <a:off x="1986158" y="3708966"/>
                <a:ext cx="108039" cy="684296"/>
                <a:chOff x="1690687" y="4855266"/>
                <a:chExt cx="114300" cy="1053274"/>
              </a:xfrm>
            </p:grpSpPr>
            <p:cxnSp>
              <p:nvCxnSpPr>
                <p:cNvPr id="59" name="Straight Connector 58">
                  <a:extLst>
                    <a:ext uri="{FF2B5EF4-FFF2-40B4-BE49-F238E27FC236}">
                      <a16:creationId xmlns:a16="http://schemas.microsoft.com/office/drawing/2014/main" id="{534C59B9-7E36-4CD7-8507-EE2EFEC8779F}"/>
                    </a:ext>
                  </a:extLst>
                </p:cNvPr>
                <p:cNvCxnSpPr/>
                <p:nvPr/>
              </p:nvCxnSpPr>
              <p:spPr bwMode="auto">
                <a:xfrm>
                  <a:off x="1690687" y="4855266"/>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70F32CD-FBE2-4161-A579-B0E46D909B78}"/>
                    </a:ext>
                  </a:extLst>
                </p:cNvPr>
                <p:cNvCxnSpPr/>
                <p:nvPr/>
              </p:nvCxnSpPr>
              <p:spPr bwMode="auto">
                <a:xfrm>
                  <a:off x="1690687" y="5908540"/>
                  <a:ext cx="1143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55" name="Straight Connector 54">
                <a:extLst>
                  <a:ext uri="{FF2B5EF4-FFF2-40B4-BE49-F238E27FC236}">
                    <a16:creationId xmlns:a16="http://schemas.microsoft.com/office/drawing/2014/main" id="{86DD8902-ED45-4546-9180-11365E48FD08}"/>
                  </a:ext>
                </a:extLst>
              </p:cNvPr>
              <p:cNvCxnSpPr/>
              <p:nvPr/>
            </p:nvCxnSpPr>
            <p:spPr bwMode="auto">
              <a:xfrm>
                <a:off x="1983768" y="5085056"/>
                <a:ext cx="10803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8" name="TextBox 67">
            <a:extLst>
              <a:ext uri="{FF2B5EF4-FFF2-40B4-BE49-F238E27FC236}">
                <a16:creationId xmlns:a16="http://schemas.microsoft.com/office/drawing/2014/main" id="{810C3BC4-3855-4CCE-99ED-BFEA7C8D4C40}"/>
              </a:ext>
            </a:extLst>
          </p:cNvPr>
          <p:cNvSpPr txBox="1"/>
          <p:nvPr/>
        </p:nvSpPr>
        <p:spPr bwMode="auto">
          <a:xfrm>
            <a:off x="1346163" y="4284843"/>
            <a:ext cx="195460" cy="22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9" name="TextBox 68">
            <a:extLst>
              <a:ext uri="{FF2B5EF4-FFF2-40B4-BE49-F238E27FC236}">
                <a16:creationId xmlns:a16="http://schemas.microsoft.com/office/drawing/2014/main" id="{3610CC42-072B-4499-B290-556A8A9B1277}"/>
              </a:ext>
            </a:extLst>
          </p:cNvPr>
          <p:cNvSpPr txBox="1"/>
          <p:nvPr/>
        </p:nvSpPr>
        <p:spPr bwMode="auto">
          <a:xfrm>
            <a:off x="1789658" y="428132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70" name="TextBox 69">
            <a:extLst>
              <a:ext uri="{FF2B5EF4-FFF2-40B4-BE49-F238E27FC236}">
                <a16:creationId xmlns:a16="http://schemas.microsoft.com/office/drawing/2014/main" id="{64862061-06A2-4879-A2ED-A7DA0255B1AB}"/>
              </a:ext>
            </a:extLst>
          </p:cNvPr>
          <p:cNvSpPr txBox="1"/>
          <p:nvPr/>
        </p:nvSpPr>
        <p:spPr bwMode="auto">
          <a:xfrm>
            <a:off x="2284227" y="429407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71" name="TextBox 70">
            <a:extLst>
              <a:ext uri="{FF2B5EF4-FFF2-40B4-BE49-F238E27FC236}">
                <a16:creationId xmlns:a16="http://schemas.microsoft.com/office/drawing/2014/main" id="{D76CEA1A-BB87-4025-9A67-1B3264449EC4}"/>
              </a:ext>
            </a:extLst>
          </p:cNvPr>
          <p:cNvSpPr txBox="1"/>
          <p:nvPr/>
        </p:nvSpPr>
        <p:spPr bwMode="auto">
          <a:xfrm>
            <a:off x="2771008" y="429055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72" name="TextBox 71">
            <a:extLst>
              <a:ext uri="{FF2B5EF4-FFF2-40B4-BE49-F238E27FC236}">
                <a16:creationId xmlns:a16="http://schemas.microsoft.com/office/drawing/2014/main" id="{12C6AACF-36F5-4428-A4DD-F7F77AA92809}"/>
              </a:ext>
            </a:extLst>
          </p:cNvPr>
          <p:cNvSpPr txBox="1"/>
          <p:nvPr/>
        </p:nvSpPr>
        <p:spPr bwMode="auto">
          <a:xfrm>
            <a:off x="3227852" y="4277298"/>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73" name="TextBox 72">
            <a:extLst>
              <a:ext uri="{FF2B5EF4-FFF2-40B4-BE49-F238E27FC236}">
                <a16:creationId xmlns:a16="http://schemas.microsoft.com/office/drawing/2014/main" id="{6DB09273-DD39-4AE5-9A61-6F66259CD8C9}"/>
              </a:ext>
            </a:extLst>
          </p:cNvPr>
          <p:cNvSpPr txBox="1"/>
          <p:nvPr/>
        </p:nvSpPr>
        <p:spPr bwMode="auto">
          <a:xfrm>
            <a:off x="3707087" y="427378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74" name="TextBox 73">
            <a:extLst>
              <a:ext uri="{FF2B5EF4-FFF2-40B4-BE49-F238E27FC236}">
                <a16:creationId xmlns:a16="http://schemas.microsoft.com/office/drawing/2014/main" id="{F5419527-A2D5-4A23-AAC6-1B535B7CA042}"/>
              </a:ext>
            </a:extLst>
          </p:cNvPr>
          <p:cNvSpPr txBox="1"/>
          <p:nvPr/>
        </p:nvSpPr>
        <p:spPr bwMode="auto">
          <a:xfrm>
            <a:off x="4193646" y="428653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75" name="TextBox 74">
            <a:extLst>
              <a:ext uri="{FF2B5EF4-FFF2-40B4-BE49-F238E27FC236}">
                <a16:creationId xmlns:a16="http://schemas.microsoft.com/office/drawing/2014/main" id="{D204095F-427B-4257-B5CE-6D8DF8557F21}"/>
              </a:ext>
            </a:extLst>
          </p:cNvPr>
          <p:cNvSpPr txBox="1"/>
          <p:nvPr/>
        </p:nvSpPr>
        <p:spPr bwMode="auto">
          <a:xfrm>
            <a:off x="4712928" y="428301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76" name="TextBox 75">
            <a:extLst>
              <a:ext uri="{FF2B5EF4-FFF2-40B4-BE49-F238E27FC236}">
                <a16:creationId xmlns:a16="http://schemas.microsoft.com/office/drawing/2014/main" id="{6B5E911F-2484-41D1-A32E-9E93371F350D}"/>
              </a:ext>
            </a:extLst>
          </p:cNvPr>
          <p:cNvSpPr txBox="1"/>
          <p:nvPr/>
        </p:nvSpPr>
        <p:spPr bwMode="auto">
          <a:xfrm>
            <a:off x="5175678" y="427729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85" name="TextBox 84">
            <a:extLst>
              <a:ext uri="{FF2B5EF4-FFF2-40B4-BE49-F238E27FC236}">
                <a16:creationId xmlns:a16="http://schemas.microsoft.com/office/drawing/2014/main" id="{FD9A6B34-B3E9-475A-BDF0-AA06C68CA146}"/>
              </a:ext>
            </a:extLst>
          </p:cNvPr>
          <p:cNvSpPr txBox="1"/>
          <p:nvPr/>
        </p:nvSpPr>
        <p:spPr bwMode="auto">
          <a:xfrm>
            <a:off x="3146098" y="4491344"/>
            <a:ext cx="556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err="1">
                <a:solidFill>
                  <a:schemeClr val="bg1"/>
                </a:solidFill>
                <a:latin typeface="Calibri" panose="020F0502020204030204" pitchFamily="34" charset="0"/>
              </a:rPr>
              <a:t>Mos</a:t>
            </a:r>
            <a:endParaRPr lang="en-US" sz="1600" dirty="0">
              <a:solidFill>
                <a:schemeClr val="bg1"/>
              </a:solidFill>
              <a:latin typeface="Calibri" panose="020F0502020204030204" pitchFamily="34" charset="0"/>
            </a:endParaRPr>
          </a:p>
        </p:txBody>
      </p:sp>
      <p:sp>
        <p:nvSpPr>
          <p:cNvPr id="86" name="TextBox 85">
            <a:extLst>
              <a:ext uri="{FF2B5EF4-FFF2-40B4-BE49-F238E27FC236}">
                <a16:creationId xmlns:a16="http://schemas.microsoft.com/office/drawing/2014/main" id="{6137C4CC-D0EF-4A14-B9FC-F3AFD5BBE353}"/>
              </a:ext>
            </a:extLst>
          </p:cNvPr>
          <p:cNvSpPr txBox="1"/>
          <p:nvPr/>
        </p:nvSpPr>
        <p:spPr bwMode="auto">
          <a:xfrm>
            <a:off x="1218821" y="4697975"/>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125</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62</a:t>
            </a:r>
          </a:p>
        </p:txBody>
      </p:sp>
      <p:sp>
        <p:nvSpPr>
          <p:cNvPr id="87" name="TextBox 86">
            <a:extLst>
              <a:ext uri="{FF2B5EF4-FFF2-40B4-BE49-F238E27FC236}">
                <a16:creationId xmlns:a16="http://schemas.microsoft.com/office/drawing/2014/main" id="{3A664A9B-1A91-4CB8-91ED-6374D05C4638}"/>
              </a:ext>
            </a:extLst>
          </p:cNvPr>
          <p:cNvSpPr txBox="1"/>
          <p:nvPr/>
        </p:nvSpPr>
        <p:spPr bwMode="auto">
          <a:xfrm>
            <a:off x="1709017" y="4694457"/>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115</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54</a:t>
            </a:r>
          </a:p>
        </p:txBody>
      </p:sp>
      <p:sp>
        <p:nvSpPr>
          <p:cNvPr id="88" name="TextBox 87">
            <a:extLst>
              <a:ext uri="{FF2B5EF4-FFF2-40B4-BE49-F238E27FC236}">
                <a16:creationId xmlns:a16="http://schemas.microsoft.com/office/drawing/2014/main" id="{6E1AF7C3-3B0A-4D1A-9336-8AB5685C5D61}"/>
              </a:ext>
            </a:extLst>
          </p:cNvPr>
          <p:cNvSpPr txBox="1"/>
          <p:nvPr/>
        </p:nvSpPr>
        <p:spPr bwMode="auto">
          <a:xfrm>
            <a:off x="2242860" y="4707207"/>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88</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37</a:t>
            </a:r>
          </a:p>
        </p:txBody>
      </p:sp>
      <p:sp>
        <p:nvSpPr>
          <p:cNvPr id="89" name="TextBox 88">
            <a:extLst>
              <a:ext uri="{FF2B5EF4-FFF2-40B4-BE49-F238E27FC236}">
                <a16:creationId xmlns:a16="http://schemas.microsoft.com/office/drawing/2014/main" id="{A074B88C-D960-4DA9-AA47-FE9FA90E0C86}"/>
              </a:ext>
            </a:extLst>
          </p:cNvPr>
          <p:cNvSpPr txBox="1"/>
          <p:nvPr/>
        </p:nvSpPr>
        <p:spPr bwMode="auto">
          <a:xfrm>
            <a:off x="2729641" y="4703689"/>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54</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19</a:t>
            </a:r>
          </a:p>
        </p:txBody>
      </p:sp>
      <p:sp>
        <p:nvSpPr>
          <p:cNvPr id="90" name="TextBox 89">
            <a:extLst>
              <a:ext uri="{FF2B5EF4-FFF2-40B4-BE49-F238E27FC236}">
                <a16:creationId xmlns:a16="http://schemas.microsoft.com/office/drawing/2014/main" id="{D3F701A0-4F63-444F-AFF5-F4A1E64C5CC5}"/>
              </a:ext>
            </a:extLst>
          </p:cNvPr>
          <p:cNvSpPr txBox="1"/>
          <p:nvPr/>
        </p:nvSpPr>
        <p:spPr bwMode="auto">
          <a:xfrm>
            <a:off x="3238582" y="4690430"/>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33</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10</a:t>
            </a:r>
          </a:p>
        </p:txBody>
      </p:sp>
      <p:sp>
        <p:nvSpPr>
          <p:cNvPr id="91" name="TextBox 90">
            <a:extLst>
              <a:ext uri="{FF2B5EF4-FFF2-40B4-BE49-F238E27FC236}">
                <a16:creationId xmlns:a16="http://schemas.microsoft.com/office/drawing/2014/main" id="{ACCE6922-022F-4310-B8B7-2F4C1A6FBFEB}"/>
              </a:ext>
            </a:extLst>
          </p:cNvPr>
          <p:cNvSpPr txBox="1"/>
          <p:nvPr/>
        </p:nvSpPr>
        <p:spPr bwMode="auto">
          <a:xfrm>
            <a:off x="3717817" y="468691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14</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2</a:t>
            </a:r>
          </a:p>
        </p:txBody>
      </p:sp>
      <p:sp>
        <p:nvSpPr>
          <p:cNvPr id="92" name="TextBox 91">
            <a:extLst>
              <a:ext uri="{FF2B5EF4-FFF2-40B4-BE49-F238E27FC236}">
                <a16:creationId xmlns:a16="http://schemas.microsoft.com/office/drawing/2014/main" id="{DE4DFFF2-DC9F-4850-8D99-7E6E325EAF82}"/>
              </a:ext>
            </a:extLst>
          </p:cNvPr>
          <p:cNvSpPr txBox="1"/>
          <p:nvPr/>
        </p:nvSpPr>
        <p:spPr bwMode="auto">
          <a:xfrm>
            <a:off x="4243649" y="469966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7</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2</a:t>
            </a:r>
          </a:p>
        </p:txBody>
      </p:sp>
      <p:sp>
        <p:nvSpPr>
          <p:cNvPr id="93" name="TextBox 92">
            <a:extLst>
              <a:ext uri="{FF2B5EF4-FFF2-40B4-BE49-F238E27FC236}">
                <a16:creationId xmlns:a16="http://schemas.microsoft.com/office/drawing/2014/main" id="{C3F97299-7133-47A3-9651-237D1D8F8BEA}"/>
              </a:ext>
            </a:extLst>
          </p:cNvPr>
          <p:cNvSpPr txBox="1"/>
          <p:nvPr/>
        </p:nvSpPr>
        <p:spPr bwMode="auto">
          <a:xfrm>
            <a:off x="4762931" y="4696144"/>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3</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0</a:t>
            </a:r>
          </a:p>
        </p:txBody>
      </p:sp>
      <p:sp>
        <p:nvSpPr>
          <p:cNvPr id="94" name="TextBox 93">
            <a:extLst>
              <a:ext uri="{FF2B5EF4-FFF2-40B4-BE49-F238E27FC236}">
                <a16:creationId xmlns:a16="http://schemas.microsoft.com/office/drawing/2014/main" id="{42BA9598-0072-4C49-B0BA-6DBB1F839581}"/>
              </a:ext>
            </a:extLst>
          </p:cNvPr>
          <p:cNvSpPr txBox="1"/>
          <p:nvPr/>
        </p:nvSpPr>
        <p:spPr bwMode="auto">
          <a:xfrm>
            <a:off x="5225681" y="4690430"/>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09184E56-F9FD-4CA4-AB74-1603FDF93394}"/>
              </a:ext>
            </a:extLst>
          </p:cNvPr>
          <p:cNvSpPr txBox="1"/>
          <p:nvPr/>
        </p:nvSpPr>
        <p:spPr bwMode="auto">
          <a:xfrm>
            <a:off x="2966346" y="3458829"/>
            <a:ext cx="415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rPr>
              <a:t>29</a:t>
            </a:r>
            <a:endParaRPr lang="en-US" sz="1600" b="0" dirty="0">
              <a:solidFill>
                <a:srgbClr val="000000"/>
              </a:solidFill>
              <a:latin typeface="Calibri" panose="020F0502020204030204" pitchFamily="34" charset="0"/>
            </a:endParaRPr>
          </a:p>
        </p:txBody>
      </p:sp>
      <p:sp>
        <p:nvSpPr>
          <p:cNvPr id="96" name="TextBox 95">
            <a:extLst>
              <a:ext uri="{FF2B5EF4-FFF2-40B4-BE49-F238E27FC236}">
                <a16:creationId xmlns:a16="http://schemas.microsoft.com/office/drawing/2014/main" id="{98874E0F-79B9-4CA8-9E1C-432F50EFB91E}"/>
              </a:ext>
            </a:extLst>
          </p:cNvPr>
          <p:cNvSpPr txBox="1"/>
          <p:nvPr/>
        </p:nvSpPr>
        <p:spPr bwMode="auto">
          <a:xfrm>
            <a:off x="3387479" y="2733277"/>
            <a:ext cx="415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rPr>
              <a:t>52</a:t>
            </a:r>
            <a:endParaRPr lang="en-US" sz="1600" b="0" dirty="0">
              <a:solidFill>
                <a:srgbClr val="000000"/>
              </a:solidFill>
              <a:latin typeface="Calibri" panose="020F0502020204030204" pitchFamily="34" charset="0"/>
            </a:endParaRPr>
          </a:p>
        </p:txBody>
      </p:sp>
      <p:sp>
        <p:nvSpPr>
          <p:cNvPr id="97" name="TextBox 96">
            <a:extLst>
              <a:ext uri="{FF2B5EF4-FFF2-40B4-BE49-F238E27FC236}">
                <a16:creationId xmlns:a16="http://schemas.microsoft.com/office/drawing/2014/main" id="{FE03199B-1C86-4410-B43B-289DCCFE76E2}"/>
              </a:ext>
            </a:extLst>
          </p:cNvPr>
          <p:cNvSpPr txBox="1"/>
          <p:nvPr/>
        </p:nvSpPr>
        <p:spPr bwMode="auto">
          <a:xfrm>
            <a:off x="2413740" y="2046638"/>
            <a:ext cx="415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rPr>
              <a:t>80</a:t>
            </a:r>
            <a:endParaRPr lang="en-US" sz="1600" b="0" dirty="0">
              <a:solidFill>
                <a:srgbClr val="000000"/>
              </a:solidFill>
              <a:latin typeface="Calibri" panose="020F0502020204030204" pitchFamily="34" charset="0"/>
            </a:endParaRPr>
          </a:p>
        </p:txBody>
      </p:sp>
      <p:sp>
        <p:nvSpPr>
          <p:cNvPr id="98" name="TextBox 97">
            <a:extLst>
              <a:ext uri="{FF2B5EF4-FFF2-40B4-BE49-F238E27FC236}">
                <a16:creationId xmlns:a16="http://schemas.microsoft.com/office/drawing/2014/main" id="{E8F20AFA-D757-4394-B546-BED3AE03B1F8}"/>
              </a:ext>
            </a:extLst>
          </p:cNvPr>
          <p:cNvSpPr txBox="1"/>
          <p:nvPr/>
        </p:nvSpPr>
        <p:spPr bwMode="auto">
          <a:xfrm>
            <a:off x="1969614" y="2564000"/>
            <a:ext cx="415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rPr>
              <a:t>66</a:t>
            </a:r>
            <a:endParaRPr lang="en-US" sz="1600" b="0" dirty="0">
              <a:solidFill>
                <a:srgbClr val="000000"/>
              </a:solidFill>
              <a:latin typeface="Calibri" panose="020F0502020204030204" pitchFamily="34" charset="0"/>
            </a:endParaRPr>
          </a:p>
        </p:txBody>
      </p:sp>
      <p:sp>
        <p:nvSpPr>
          <p:cNvPr id="99" name="TextBox 98">
            <a:extLst>
              <a:ext uri="{FF2B5EF4-FFF2-40B4-BE49-F238E27FC236}">
                <a16:creationId xmlns:a16="http://schemas.microsoft.com/office/drawing/2014/main" id="{F4348620-57E4-4FAC-811A-CE89EC52CB75}"/>
              </a:ext>
            </a:extLst>
          </p:cNvPr>
          <p:cNvSpPr txBox="1"/>
          <p:nvPr/>
        </p:nvSpPr>
        <p:spPr bwMode="auto">
          <a:xfrm rot="16200000">
            <a:off x="-105829" y="2941016"/>
            <a:ext cx="2086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Percentage of Patients</a:t>
            </a:r>
          </a:p>
        </p:txBody>
      </p:sp>
      <p:grpSp>
        <p:nvGrpSpPr>
          <p:cNvPr id="118" name="Group 117">
            <a:extLst>
              <a:ext uri="{FF2B5EF4-FFF2-40B4-BE49-F238E27FC236}">
                <a16:creationId xmlns:a16="http://schemas.microsoft.com/office/drawing/2014/main" id="{3EFF7FC8-A871-4901-89A0-162DA216A2E2}"/>
              </a:ext>
            </a:extLst>
          </p:cNvPr>
          <p:cNvGrpSpPr/>
          <p:nvPr/>
        </p:nvGrpSpPr>
        <p:grpSpPr>
          <a:xfrm>
            <a:off x="1482529" y="1822394"/>
            <a:ext cx="3288243" cy="2228690"/>
            <a:chOff x="1482529" y="1822394"/>
            <a:chExt cx="3288243" cy="2228690"/>
          </a:xfrm>
        </p:grpSpPr>
        <p:cxnSp>
          <p:nvCxnSpPr>
            <p:cNvPr id="102" name="Straight Connector 101">
              <a:extLst>
                <a:ext uri="{FF2B5EF4-FFF2-40B4-BE49-F238E27FC236}">
                  <a16:creationId xmlns:a16="http://schemas.microsoft.com/office/drawing/2014/main" id="{0CE6E331-E235-49DE-8DDA-DAB52402B3E4}"/>
                </a:ext>
              </a:extLst>
            </p:cNvPr>
            <p:cNvCxnSpPr>
              <a:cxnSpLocks/>
            </p:cNvCxnSpPr>
            <p:nvPr/>
          </p:nvCxnSpPr>
          <p:spPr bwMode="auto">
            <a:xfrm>
              <a:off x="1482529" y="1822394"/>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7E15D33-C3C2-4986-A27E-2B23F94E9F63}"/>
                </a:ext>
              </a:extLst>
            </p:cNvPr>
            <p:cNvCxnSpPr>
              <a:cxnSpLocks/>
            </p:cNvCxnSpPr>
            <p:nvPr/>
          </p:nvCxnSpPr>
          <p:spPr bwMode="auto">
            <a:xfrm>
              <a:off x="1541623" y="1823988"/>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3F96DE9-19E4-44E7-89A1-BF329DB41738}"/>
                </a:ext>
              </a:extLst>
            </p:cNvPr>
            <p:cNvCxnSpPr>
              <a:cxnSpLocks/>
            </p:cNvCxnSpPr>
            <p:nvPr/>
          </p:nvCxnSpPr>
          <p:spPr bwMode="auto">
            <a:xfrm>
              <a:off x="2292062" y="2471802"/>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64B0E7C-4C22-4F57-9F22-031F042F5122}"/>
                </a:ext>
              </a:extLst>
            </p:cNvPr>
            <p:cNvCxnSpPr>
              <a:cxnSpLocks/>
            </p:cNvCxnSpPr>
            <p:nvPr/>
          </p:nvCxnSpPr>
          <p:spPr bwMode="auto">
            <a:xfrm>
              <a:off x="2338659" y="2467320"/>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A55E22D-1841-411F-8D41-8E9921847EDD}"/>
                </a:ext>
              </a:extLst>
            </p:cNvPr>
            <p:cNvCxnSpPr>
              <a:cxnSpLocks/>
            </p:cNvCxnSpPr>
            <p:nvPr/>
          </p:nvCxnSpPr>
          <p:spPr bwMode="auto">
            <a:xfrm>
              <a:off x="2435023" y="2584394"/>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4204A56-C2B0-493D-9648-FA73221B2F2D}"/>
                </a:ext>
              </a:extLst>
            </p:cNvPr>
            <p:cNvCxnSpPr>
              <a:cxnSpLocks/>
            </p:cNvCxnSpPr>
            <p:nvPr/>
          </p:nvCxnSpPr>
          <p:spPr bwMode="auto">
            <a:xfrm>
              <a:off x="2473129" y="2584394"/>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504D2D6-4BDE-4123-B4E8-836BBDE68D0A}"/>
                </a:ext>
              </a:extLst>
            </p:cNvPr>
            <p:cNvCxnSpPr>
              <a:cxnSpLocks/>
            </p:cNvCxnSpPr>
            <p:nvPr/>
          </p:nvCxnSpPr>
          <p:spPr bwMode="auto">
            <a:xfrm>
              <a:off x="2553811" y="2628252"/>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2FAF5A6E-1D50-443E-8294-119B2DB5B631}"/>
                </a:ext>
              </a:extLst>
            </p:cNvPr>
            <p:cNvCxnSpPr>
              <a:cxnSpLocks/>
            </p:cNvCxnSpPr>
            <p:nvPr/>
          </p:nvCxnSpPr>
          <p:spPr bwMode="auto">
            <a:xfrm>
              <a:off x="2668301" y="2821378"/>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2564B91-30AD-4DD1-9085-873D0181F094}"/>
                </a:ext>
              </a:extLst>
            </p:cNvPr>
            <p:cNvCxnSpPr>
              <a:cxnSpLocks/>
            </p:cNvCxnSpPr>
            <p:nvPr/>
          </p:nvCxnSpPr>
          <p:spPr bwMode="auto">
            <a:xfrm>
              <a:off x="3375542" y="3471482"/>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E648E5F-B18E-4759-9A3C-0C3F337FA08A}"/>
                </a:ext>
              </a:extLst>
            </p:cNvPr>
            <p:cNvCxnSpPr>
              <a:cxnSpLocks/>
            </p:cNvCxnSpPr>
            <p:nvPr/>
          </p:nvCxnSpPr>
          <p:spPr bwMode="auto">
            <a:xfrm>
              <a:off x="3001075" y="3156601"/>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0126F39-CE9E-4E95-A9AD-3881FF4D98F6}"/>
                </a:ext>
              </a:extLst>
            </p:cNvPr>
            <p:cNvCxnSpPr>
              <a:cxnSpLocks/>
            </p:cNvCxnSpPr>
            <p:nvPr/>
          </p:nvCxnSpPr>
          <p:spPr bwMode="auto">
            <a:xfrm>
              <a:off x="3453792" y="3471482"/>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598A0F5-87E9-4722-9438-691A1CB3A54A}"/>
                </a:ext>
              </a:extLst>
            </p:cNvPr>
            <p:cNvCxnSpPr>
              <a:cxnSpLocks/>
            </p:cNvCxnSpPr>
            <p:nvPr/>
          </p:nvCxnSpPr>
          <p:spPr bwMode="auto">
            <a:xfrm>
              <a:off x="3485040" y="3471568"/>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AADB9F1-4716-470C-99C8-E93933C67FA1}"/>
                </a:ext>
              </a:extLst>
            </p:cNvPr>
            <p:cNvCxnSpPr>
              <a:cxnSpLocks/>
            </p:cNvCxnSpPr>
            <p:nvPr/>
          </p:nvCxnSpPr>
          <p:spPr bwMode="auto">
            <a:xfrm>
              <a:off x="3529993" y="3471482"/>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19832AA4-049F-401F-988A-725931BA16E8}"/>
                </a:ext>
              </a:extLst>
            </p:cNvPr>
            <p:cNvCxnSpPr>
              <a:cxnSpLocks/>
            </p:cNvCxnSpPr>
            <p:nvPr/>
          </p:nvCxnSpPr>
          <p:spPr bwMode="auto">
            <a:xfrm>
              <a:off x="3636736" y="3471482"/>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79B7EBAA-03AB-433A-996C-54A611F12412}"/>
                </a:ext>
              </a:extLst>
            </p:cNvPr>
            <p:cNvCxnSpPr>
              <a:cxnSpLocks/>
            </p:cNvCxnSpPr>
            <p:nvPr/>
          </p:nvCxnSpPr>
          <p:spPr bwMode="auto">
            <a:xfrm>
              <a:off x="4770772" y="3963368"/>
              <a:ext cx="0" cy="8771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E750C922-B466-4E36-8143-6AF361AF633C}"/>
              </a:ext>
            </a:extLst>
          </p:cNvPr>
          <p:cNvGrpSpPr/>
          <p:nvPr/>
        </p:nvGrpSpPr>
        <p:grpSpPr>
          <a:xfrm>
            <a:off x="1647587" y="1832053"/>
            <a:ext cx="3569130" cy="2054147"/>
            <a:chOff x="1647587" y="1832053"/>
            <a:chExt cx="3569130" cy="2054147"/>
          </a:xfrm>
        </p:grpSpPr>
        <p:cxnSp>
          <p:nvCxnSpPr>
            <p:cNvPr id="120" name="Straight Connector 119">
              <a:extLst>
                <a:ext uri="{FF2B5EF4-FFF2-40B4-BE49-F238E27FC236}">
                  <a16:creationId xmlns:a16="http://schemas.microsoft.com/office/drawing/2014/main" id="{982FC50C-CCA9-448D-A5E3-B21E1BFC5EF2}"/>
                </a:ext>
              </a:extLst>
            </p:cNvPr>
            <p:cNvCxnSpPr>
              <a:cxnSpLocks/>
            </p:cNvCxnSpPr>
            <p:nvPr/>
          </p:nvCxnSpPr>
          <p:spPr bwMode="auto">
            <a:xfrm>
              <a:off x="2237047" y="2172057"/>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3A764FE-3713-4B16-8CC7-CB75A46E76D3}"/>
                </a:ext>
              </a:extLst>
            </p:cNvPr>
            <p:cNvCxnSpPr>
              <a:cxnSpLocks/>
            </p:cNvCxnSpPr>
            <p:nvPr/>
          </p:nvCxnSpPr>
          <p:spPr bwMode="auto">
            <a:xfrm>
              <a:off x="1647587" y="1832053"/>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F9C17A5-14F1-4333-88A6-6BDE23400C5F}"/>
                </a:ext>
              </a:extLst>
            </p:cNvPr>
            <p:cNvCxnSpPr>
              <a:cxnSpLocks/>
            </p:cNvCxnSpPr>
            <p:nvPr/>
          </p:nvCxnSpPr>
          <p:spPr bwMode="auto">
            <a:xfrm>
              <a:off x="2265319" y="2172057"/>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5E6EE37-5541-4FF4-B528-E42BDBFA8012}"/>
                </a:ext>
              </a:extLst>
            </p:cNvPr>
            <p:cNvCxnSpPr>
              <a:cxnSpLocks/>
            </p:cNvCxnSpPr>
            <p:nvPr/>
          </p:nvCxnSpPr>
          <p:spPr bwMode="auto">
            <a:xfrm>
              <a:off x="2301026" y="2186017"/>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B5B6230-D19D-465A-83E0-194B2B42D9B8}"/>
                </a:ext>
              </a:extLst>
            </p:cNvPr>
            <p:cNvCxnSpPr>
              <a:cxnSpLocks/>
            </p:cNvCxnSpPr>
            <p:nvPr/>
          </p:nvCxnSpPr>
          <p:spPr bwMode="auto">
            <a:xfrm>
              <a:off x="2458338" y="2269251"/>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3D44C15-36A2-4BED-B813-1A714948BB49}"/>
                </a:ext>
              </a:extLst>
            </p:cNvPr>
            <p:cNvCxnSpPr>
              <a:cxnSpLocks/>
            </p:cNvCxnSpPr>
            <p:nvPr/>
          </p:nvCxnSpPr>
          <p:spPr bwMode="auto">
            <a:xfrm>
              <a:off x="2346295" y="2215915"/>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6AA941C5-1921-495B-977F-BF737CC8CA6A}"/>
                </a:ext>
              </a:extLst>
            </p:cNvPr>
            <p:cNvCxnSpPr>
              <a:cxnSpLocks/>
            </p:cNvCxnSpPr>
            <p:nvPr/>
          </p:nvCxnSpPr>
          <p:spPr bwMode="auto">
            <a:xfrm>
              <a:off x="2521105" y="2405304"/>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E6EA53A3-05DD-4F2E-9B02-392E2C7938CC}"/>
                </a:ext>
              </a:extLst>
            </p:cNvPr>
            <p:cNvCxnSpPr>
              <a:cxnSpLocks/>
            </p:cNvCxnSpPr>
            <p:nvPr/>
          </p:nvCxnSpPr>
          <p:spPr bwMode="auto">
            <a:xfrm>
              <a:off x="2568358" y="2410170"/>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1DB0498-8A4E-4C37-86D1-38018EC25860}"/>
                </a:ext>
              </a:extLst>
            </p:cNvPr>
            <p:cNvCxnSpPr>
              <a:cxnSpLocks/>
            </p:cNvCxnSpPr>
            <p:nvPr/>
          </p:nvCxnSpPr>
          <p:spPr bwMode="auto">
            <a:xfrm>
              <a:off x="2729772" y="2506696"/>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0413554-7786-4EF8-86DC-BA140C0A38EC}"/>
                </a:ext>
              </a:extLst>
            </p:cNvPr>
            <p:cNvCxnSpPr>
              <a:cxnSpLocks/>
            </p:cNvCxnSpPr>
            <p:nvPr/>
          </p:nvCxnSpPr>
          <p:spPr bwMode="auto">
            <a:xfrm>
              <a:off x="2584620" y="2413456"/>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47130D3-EAEF-41A5-9B48-486D40630FF7}"/>
                </a:ext>
              </a:extLst>
            </p:cNvPr>
            <p:cNvCxnSpPr>
              <a:cxnSpLocks/>
            </p:cNvCxnSpPr>
            <p:nvPr/>
          </p:nvCxnSpPr>
          <p:spPr bwMode="auto">
            <a:xfrm>
              <a:off x="3174236" y="2798919"/>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90532D2-A168-4667-850B-A71F5FD6CDA6}"/>
                </a:ext>
              </a:extLst>
            </p:cNvPr>
            <p:cNvCxnSpPr>
              <a:cxnSpLocks/>
            </p:cNvCxnSpPr>
            <p:nvPr/>
          </p:nvCxnSpPr>
          <p:spPr bwMode="auto">
            <a:xfrm>
              <a:off x="2952900" y="2699738"/>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5DC72A7-D2C3-494A-AB8D-5F6350F96323}"/>
                </a:ext>
              </a:extLst>
            </p:cNvPr>
            <p:cNvCxnSpPr>
              <a:cxnSpLocks/>
            </p:cNvCxnSpPr>
            <p:nvPr/>
          </p:nvCxnSpPr>
          <p:spPr bwMode="auto">
            <a:xfrm>
              <a:off x="3265334" y="2853057"/>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5051B58-6D6A-481B-8D5B-70780F913AB7}"/>
                </a:ext>
              </a:extLst>
            </p:cNvPr>
            <p:cNvCxnSpPr>
              <a:cxnSpLocks/>
            </p:cNvCxnSpPr>
            <p:nvPr/>
          </p:nvCxnSpPr>
          <p:spPr bwMode="auto">
            <a:xfrm>
              <a:off x="3284609" y="2853057"/>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3AA8411-B5C7-47B2-BEE1-5AEE47A543B4}"/>
                </a:ext>
              </a:extLst>
            </p:cNvPr>
            <p:cNvCxnSpPr>
              <a:cxnSpLocks/>
            </p:cNvCxnSpPr>
            <p:nvPr/>
          </p:nvCxnSpPr>
          <p:spPr bwMode="auto">
            <a:xfrm>
              <a:off x="3398391" y="2909094"/>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DAFCBB5-FF2B-4E1C-8878-A05D5BC7E7EC}"/>
                </a:ext>
              </a:extLst>
            </p:cNvPr>
            <p:cNvCxnSpPr>
              <a:cxnSpLocks/>
            </p:cNvCxnSpPr>
            <p:nvPr/>
          </p:nvCxnSpPr>
          <p:spPr bwMode="auto">
            <a:xfrm>
              <a:off x="3449310" y="2952952"/>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977A118-6593-425A-8C01-213238328543}"/>
                </a:ext>
              </a:extLst>
            </p:cNvPr>
            <p:cNvCxnSpPr>
              <a:cxnSpLocks/>
            </p:cNvCxnSpPr>
            <p:nvPr/>
          </p:nvCxnSpPr>
          <p:spPr bwMode="auto">
            <a:xfrm>
              <a:off x="3740227" y="3170047"/>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0B4448A-48A8-4AE4-B482-4238A39EAE92}"/>
                </a:ext>
              </a:extLst>
            </p:cNvPr>
            <p:cNvCxnSpPr>
              <a:cxnSpLocks/>
            </p:cNvCxnSpPr>
            <p:nvPr/>
          </p:nvCxnSpPr>
          <p:spPr bwMode="auto">
            <a:xfrm>
              <a:off x="3766622" y="3170047"/>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A97D901-9013-459C-9667-0A7FBE912FBB}"/>
                </a:ext>
              </a:extLst>
            </p:cNvPr>
            <p:cNvCxnSpPr>
              <a:cxnSpLocks/>
            </p:cNvCxnSpPr>
            <p:nvPr/>
          </p:nvCxnSpPr>
          <p:spPr bwMode="auto">
            <a:xfrm>
              <a:off x="3908097" y="3299136"/>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05C2EF4-072E-485F-AFF7-7BBBF7A06220}"/>
                </a:ext>
              </a:extLst>
            </p:cNvPr>
            <p:cNvCxnSpPr>
              <a:cxnSpLocks/>
            </p:cNvCxnSpPr>
            <p:nvPr/>
          </p:nvCxnSpPr>
          <p:spPr bwMode="auto">
            <a:xfrm>
              <a:off x="3951386" y="3299136"/>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53F49AD-4037-4EEA-B75D-2141907FB562}"/>
                </a:ext>
              </a:extLst>
            </p:cNvPr>
            <p:cNvCxnSpPr>
              <a:cxnSpLocks/>
            </p:cNvCxnSpPr>
            <p:nvPr/>
          </p:nvCxnSpPr>
          <p:spPr bwMode="auto">
            <a:xfrm>
              <a:off x="4059577" y="3294654"/>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CADFCE7-2603-495E-A5BD-5EA658DAE3B2}"/>
                </a:ext>
              </a:extLst>
            </p:cNvPr>
            <p:cNvCxnSpPr>
              <a:cxnSpLocks/>
            </p:cNvCxnSpPr>
            <p:nvPr/>
          </p:nvCxnSpPr>
          <p:spPr bwMode="auto">
            <a:xfrm>
              <a:off x="4444445" y="3628106"/>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CC1E370-BEBB-4C58-8422-650BCFC2BEC3}"/>
                </a:ext>
              </a:extLst>
            </p:cNvPr>
            <p:cNvCxnSpPr>
              <a:cxnSpLocks/>
            </p:cNvCxnSpPr>
            <p:nvPr/>
          </p:nvCxnSpPr>
          <p:spPr bwMode="auto">
            <a:xfrm>
              <a:off x="4504813" y="3628106"/>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97A2C59-98D3-42EE-8125-B14636CB68F5}"/>
                </a:ext>
              </a:extLst>
            </p:cNvPr>
            <p:cNvCxnSpPr>
              <a:cxnSpLocks/>
            </p:cNvCxnSpPr>
            <p:nvPr/>
          </p:nvCxnSpPr>
          <p:spPr bwMode="auto">
            <a:xfrm>
              <a:off x="5132876" y="3797383"/>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3EEA4040-6626-4A6E-BD5D-F57FFF39B6AA}"/>
                </a:ext>
              </a:extLst>
            </p:cNvPr>
            <p:cNvCxnSpPr>
              <a:cxnSpLocks/>
            </p:cNvCxnSpPr>
            <p:nvPr/>
          </p:nvCxnSpPr>
          <p:spPr bwMode="auto">
            <a:xfrm>
              <a:off x="5216717" y="3798484"/>
              <a:ext cx="0" cy="87716"/>
            </a:xfrm>
            <a:prstGeom prst="line">
              <a:avLst/>
            </a:prstGeom>
            <a:noFill/>
            <a:ln w="28575" cap="flat" cmpd="sng" algn="ctr">
              <a:solidFill>
                <a:schemeClr val="accent1"/>
              </a:solidFill>
              <a:prstDash val="solid"/>
              <a:round/>
              <a:headEnd type="none" w="med" len="med"/>
              <a:tailEnd type="none" w="med" len="med"/>
            </a:ln>
            <a:effectLst/>
          </p:spPr>
        </p:cxnSp>
      </p:grpSp>
      <p:sp>
        <p:nvSpPr>
          <p:cNvPr id="149" name="TextBox 148">
            <a:extLst>
              <a:ext uri="{FF2B5EF4-FFF2-40B4-BE49-F238E27FC236}">
                <a16:creationId xmlns:a16="http://schemas.microsoft.com/office/drawing/2014/main" id="{98C24D6B-6A90-4A03-AC8E-441267925C06}"/>
              </a:ext>
            </a:extLst>
          </p:cNvPr>
          <p:cNvSpPr txBox="1"/>
          <p:nvPr/>
        </p:nvSpPr>
        <p:spPr bwMode="auto">
          <a:xfrm>
            <a:off x="6474693" y="4590490"/>
            <a:ext cx="9129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u="none" strike="noStrike" kern="1200" cap="none" spc="0" normalizeH="0" baseline="0" noProof="0" dirty="0">
                <a:ln>
                  <a:noFill/>
                </a:ln>
                <a:solidFill>
                  <a:srgbClr val="000000"/>
                </a:solidFill>
                <a:effectLst/>
                <a:uLnTx/>
                <a:uFillTx/>
                <a:latin typeface="Calibri" panose="020F0502020204030204" pitchFamily="34" charset="0"/>
              </a:rPr>
              <a:t>No. at Risk</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rPr>
              <a:t>T-</a:t>
            </a:r>
            <a:r>
              <a:rPr kumimoji="0" lang="en-US" sz="1200" b="0" u="none" strike="noStrike" kern="1200" cap="none" spc="0" normalizeH="0" baseline="0" noProof="0" dirty="0" err="1">
                <a:ln>
                  <a:noFill/>
                </a:ln>
                <a:solidFill>
                  <a:srgbClr val="000000"/>
                </a:solidFill>
                <a:effectLst/>
                <a:uLnTx/>
                <a:uFillTx/>
                <a:latin typeface="Calibri" panose="020F0502020204030204" pitchFamily="34" charset="0"/>
              </a:rPr>
              <a:t>DXd</a:t>
            </a:r>
            <a:br>
              <a:rPr kumimoji="0" lang="en-US" sz="1200" b="0" u="none" strike="noStrike" kern="1200" cap="none" spc="0" normalizeH="0" baseline="0" noProof="0" dirty="0">
                <a:ln>
                  <a:noFill/>
                </a:ln>
                <a:solidFill>
                  <a:srgbClr val="000000"/>
                </a:solidFill>
                <a:effectLst/>
                <a:uLnTx/>
                <a:uFillTx/>
                <a:latin typeface="Calibri" panose="020F0502020204030204" pitchFamily="34" charset="0"/>
              </a:rPr>
            </a:br>
            <a:r>
              <a:rPr kumimoji="0" lang="en-US" sz="1200" b="0" u="none" strike="noStrike" kern="1200" cap="none" spc="0" normalizeH="0" baseline="0" noProof="0" dirty="0">
                <a:ln>
                  <a:noFill/>
                </a:ln>
                <a:solidFill>
                  <a:srgbClr val="000000"/>
                </a:solidFill>
                <a:effectLst/>
                <a:uLnTx/>
                <a:uFillTx/>
                <a:latin typeface="Calibri" panose="020F0502020204030204" pitchFamily="34" charset="0"/>
              </a:rPr>
              <a:t>PC</a:t>
            </a:r>
            <a:endParaRPr lang="en-US" sz="1200" b="0" dirty="0">
              <a:solidFill>
                <a:srgbClr val="000000"/>
              </a:solidFill>
              <a:latin typeface="Calibri" panose="020F0502020204030204" pitchFamily="34" charset="0"/>
            </a:endParaRPr>
          </a:p>
        </p:txBody>
      </p:sp>
      <p:sp>
        <p:nvSpPr>
          <p:cNvPr id="151" name="TextBox 150">
            <a:extLst>
              <a:ext uri="{FF2B5EF4-FFF2-40B4-BE49-F238E27FC236}">
                <a16:creationId xmlns:a16="http://schemas.microsoft.com/office/drawing/2014/main" id="{D0041994-789C-4473-9FDE-B1612789BBD3}"/>
              </a:ext>
            </a:extLst>
          </p:cNvPr>
          <p:cNvSpPr txBox="1"/>
          <p:nvPr/>
        </p:nvSpPr>
        <p:spPr bwMode="auto">
          <a:xfrm>
            <a:off x="8630126" y="3869450"/>
            <a:ext cx="558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chemeClr val="accent3"/>
                </a:solidFill>
                <a:effectLst/>
                <a:uLnTx/>
                <a:uFillTx/>
                <a:latin typeface="Calibri" panose="020F0502020204030204" pitchFamily="34" charset="0"/>
              </a:rPr>
              <a:t>PC</a:t>
            </a:r>
            <a:endParaRPr lang="en-US" sz="1600" b="0" dirty="0">
              <a:solidFill>
                <a:schemeClr val="accent3"/>
              </a:solidFill>
              <a:latin typeface="Calibri" panose="020F0502020204030204" pitchFamily="34" charset="0"/>
            </a:endParaRPr>
          </a:p>
        </p:txBody>
      </p:sp>
      <p:sp>
        <p:nvSpPr>
          <p:cNvPr id="152" name="Freeform: Shape 151">
            <a:extLst>
              <a:ext uri="{FF2B5EF4-FFF2-40B4-BE49-F238E27FC236}">
                <a16:creationId xmlns:a16="http://schemas.microsoft.com/office/drawing/2014/main" id="{2A4D2332-5D53-4B76-BDBA-FA8C1CDC3107}"/>
              </a:ext>
            </a:extLst>
          </p:cNvPr>
          <p:cNvSpPr/>
          <p:nvPr/>
        </p:nvSpPr>
        <p:spPr bwMode="auto">
          <a:xfrm>
            <a:off x="7488977" y="1975126"/>
            <a:ext cx="3944983" cy="2307772"/>
          </a:xfrm>
          <a:custGeom>
            <a:avLst/>
            <a:gdLst>
              <a:gd name="connsiteX0" fmla="*/ 0 w 3944983"/>
              <a:gd name="connsiteY0" fmla="*/ 0 h 2307772"/>
              <a:gd name="connsiteX1" fmla="*/ 0 w 3944983"/>
              <a:gd name="connsiteY1" fmla="*/ 2307772 h 2307772"/>
              <a:gd name="connsiteX2" fmla="*/ 3944983 w 3944983"/>
              <a:gd name="connsiteY2" fmla="*/ 2307772 h 2307772"/>
            </a:gdLst>
            <a:ahLst/>
            <a:cxnLst>
              <a:cxn ang="0">
                <a:pos x="connsiteX0" y="connsiteY0"/>
              </a:cxn>
              <a:cxn ang="0">
                <a:pos x="connsiteX1" y="connsiteY1"/>
              </a:cxn>
              <a:cxn ang="0">
                <a:pos x="connsiteX2" y="connsiteY2"/>
              </a:cxn>
            </a:cxnLst>
            <a:rect l="l" t="t" r="r" b="b"/>
            <a:pathLst>
              <a:path w="3944983" h="2307772">
                <a:moveTo>
                  <a:pt x="0" y="0"/>
                </a:moveTo>
                <a:lnTo>
                  <a:pt x="0" y="2307772"/>
                </a:lnTo>
                <a:lnTo>
                  <a:pt x="3944983" y="2307772"/>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53" name="TextBox 152">
            <a:extLst>
              <a:ext uri="{FF2B5EF4-FFF2-40B4-BE49-F238E27FC236}">
                <a16:creationId xmlns:a16="http://schemas.microsoft.com/office/drawing/2014/main" id="{654E6592-5F2E-48A0-A9E1-F2CE7273C2D6}"/>
              </a:ext>
            </a:extLst>
          </p:cNvPr>
          <p:cNvSpPr txBox="1"/>
          <p:nvPr/>
        </p:nvSpPr>
        <p:spPr bwMode="auto">
          <a:xfrm>
            <a:off x="6980077" y="178138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54" name="TextBox 153">
            <a:extLst>
              <a:ext uri="{FF2B5EF4-FFF2-40B4-BE49-F238E27FC236}">
                <a16:creationId xmlns:a16="http://schemas.microsoft.com/office/drawing/2014/main" id="{7C21D80F-3BC6-427B-8598-0B513A202F2F}"/>
              </a:ext>
            </a:extLst>
          </p:cNvPr>
          <p:cNvSpPr txBox="1"/>
          <p:nvPr/>
        </p:nvSpPr>
        <p:spPr bwMode="auto">
          <a:xfrm>
            <a:off x="7092632" y="22469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55" name="TextBox 154">
            <a:extLst>
              <a:ext uri="{FF2B5EF4-FFF2-40B4-BE49-F238E27FC236}">
                <a16:creationId xmlns:a16="http://schemas.microsoft.com/office/drawing/2014/main" id="{637BD65D-4C5B-4062-89B0-D50CC80112B9}"/>
              </a:ext>
            </a:extLst>
          </p:cNvPr>
          <p:cNvSpPr txBox="1"/>
          <p:nvPr/>
        </p:nvSpPr>
        <p:spPr bwMode="auto">
          <a:xfrm>
            <a:off x="7092632" y="27100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56" name="TextBox 155">
            <a:extLst>
              <a:ext uri="{FF2B5EF4-FFF2-40B4-BE49-F238E27FC236}">
                <a16:creationId xmlns:a16="http://schemas.microsoft.com/office/drawing/2014/main" id="{667963C3-CA37-4A2A-96EB-64EDF0A33CBD}"/>
              </a:ext>
            </a:extLst>
          </p:cNvPr>
          <p:cNvSpPr txBox="1"/>
          <p:nvPr/>
        </p:nvSpPr>
        <p:spPr bwMode="auto">
          <a:xfrm>
            <a:off x="7091286" y="317824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57" name="TextBox 156">
            <a:extLst>
              <a:ext uri="{FF2B5EF4-FFF2-40B4-BE49-F238E27FC236}">
                <a16:creationId xmlns:a16="http://schemas.microsoft.com/office/drawing/2014/main" id="{C8405B42-305B-4DAD-B694-B71417856F68}"/>
              </a:ext>
            </a:extLst>
          </p:cNvPr>
          <p:cNvSpPr txBox="1"/>
          <p:nvPr/>
        </p:nvSpPr>
        <p:spPr bwMode="auto">
          <a:xfrm>
            <a:off x="7079116" y="36465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58" name="TextBox 157">
            <a:extLst>
              <a:ext uri="{FF2B5EF4-FFF2-40B4-BE49-F238E27FC236}">
                <a16:creationId xmlns:a16="http://schemas.microsoft.com/office/drawing/2014/main" id="{04FE6E41-DAA5-4A3E-A296-C07640EE3BCB}"/>
              </a:ext>
            </a:extLst>
          </p:cNvPr>
          <p:cNvSpPr txBox="1"/>
          <p:nvPr/>
        </p:nvSpPr>
        <p:spPr bwMode="auto">
          <a:xfrm>
            <a:off x="7275162" y="4108553"/>
            <a:ext cx="195460" cy="22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159" name="Group 158">
            <a:extLst>
              <a:ext uri="{FF2B5EF4-FFF2-40B4-BE49-F238E27FC236}">
                <a16:creationId xmlns:a16="http://schemas.microsoft.com/office/drawing/2014/main" id="{1B22B49A-59EF-42E0-8D03-F460E47C5644}"/>
              </a:ext>
            </a:extLst>
          </p:cNvPr>
          <p:cNvGrpSpPr/>
          <p:nvPr/>
        </p:nvGrpSpPr>
        <p:grpSpPr>
          <a:xfrm>
            <a:off x="7415872" y="1963261"/>
            <a:ext cx="74723" cy="2320239"/>
            <a:chOff x="1983768" y="1656082"/>
            <a:chExt cx="110429" cy="3428974"/>
          </a:xfrm>
        </p:grpSpPr>
        <p:grpSp>
          <p:nvGrpSpPr>
            <p:cNvPr id="160" name="Group 159">
              <a:extLst>
                <a:ext uri="{FF2B5EF4-FFF2-40B4-BE49-F238E27FC236}">
                  <a16:creationId xmlns:a16="http://schemas.microsoft.com/office/drawing/2014/main" id="{B8CD07DD-1FC5-4E98-94B0-20D25FF90D2C}"/>
                </a:ext>
              </a:extLst>
            </p:cNvPr>
            <p:cNvGrpSpPr/>
            <p:nvPr/>
          </p:nvGrpSpPr>
          <p:grpSpPr>
            <a:xfrm>
              <a:off x="1986158" y="1656082"/>
              <a:ext cx="108039" cy="2737181"/>
              <a:chOff x="1690687" y="1695450"/>
              <a:chExt cx="114300" cy="4213090"/>
            </a:xfrm>
          </p:grpSpPr>
          <p:cxnSp>
            <p:nvCxnSpPr>
              <p:cNvPr id="162" name="Straight Connector 161">
                <a:extLst>
                  <a:ext uri="{FF2B5EF4-FFF2-40B4-BE49-F238E27FC236}">
                    <a16:creationId xmlns:a16="http://schemas.microsoft.com/office/drawing/2014/main" id="{B766C149-EBEF-42AC-81F0-6E5A21E81CC6}"/>
                  </a:ext>
                </a:extLst>
              </p:cNvPr>
              <p:cNvCxnSpPr/>
              <p:nvPr/>
            </p:nvCxnSpPr>
            <p:spPr bwMode="auto">
              <a:xfrm>
                <a:off x="1690687" y="169545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8C18343-49CB-484E-844D-DF487CBAC956}"/>
                  </a:ext>
                </a:extLst>
              </p:cNvPr>
              <p:cNvCxnSpPr/>
              <p:nvPr/>
            </p:nvCxnSpPr>
            <p:spPr bwMode="auto">
              <a:xfrm>
                <a:off x="1690687" y="2748722"/>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29F9E51-2A76-4DD4-B162-F2A66C95B4C4}"/>
                  </a:ext>
                </a:extLst>
              </p:cNvPr>
              <p:cNvCxnSpPr/>
              <p:nvPr/>
            </p:nvCxnSpPr>
            <p:spPr bwMode="auto">
              <a:xfrm>
                <a:off x="1690687" y="3801994"/>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564A05D-75CE-439C-A9F9-B46E8706C92B}"/>
                  </a:ext>
                </a:extLst>
              </p:cNvPr>
              <p:cNvCxnSpPr/>
              <p:nvPr/>
            </p:nvCxnSpPr>
            <p:spPr bwMode="auto">
              <a:xfrm>
                <a:off x="1690687" y="4855266"/>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0A778F46-3B2B-472B-9C3D-BD1A1C08F9B2}"/>
                  </a:ext>
                </a:extLst>
              </p:cNvPr>
              <p:cNvCxnSpPr/>
              <p:nvPr/>
            </p:nvCxnSpPr>
            <p:spPr bwMode="auto">
              <a:xfrm>
                <a:off x="1690687" y="5908540"/>
                <a:ext cx="1143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61" name="Straight Connector 160">
              <a:extLst>
                <a:ext uri="{FF2B5EF4-FFF2-40B4-BE49-F238E27FC236}">
                  <a16:creationId xmlns:a16="http://schemas.microsoft.com/office/drawing/2014/main" id="{582A0983-BD4C-4897-8934-98E279B0B5E3}"/>
                </a:ext>
              </a:extLst>
            </p:cNvPr>
            <p:cNvCxnSpPr/>
            <p:nvPr/>
          </p:nvCxnSpPr>
          <p:spPr bwMode="auto">
            <a:xfrm>
              <a:off x="1983768" y="5085056"/>
              <a:ext cx="1080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50FA6580-9D8C-4CBE-8E14-4A1F37169BE7}"/>
              </a:ext>
            </a:extLst>
          </p:cNvPr>
          <p:cNvGrpSpPr/>
          <p:nvPr/>
        </p:nvGrpSpPr>
        <p:grpSpPr>
          <a:xfrm>
            <a:off x="7492766" y="4280520"/>
            <a:ext cx="3941194" cy="77984"/>
            <a:chOff x="1440703" y="4221405"/>
            <a:chExt cx="3906487" cy="81303"/>
          </a:xfrm>
        </p:grpSpPr>
        <p:grpSp>
          <p:nvGrpSpPr>
            <p:cNvPr id="168" name="Group 167">
              <a:extLst>
                <a:ext uri="{FF2B5EF4-FFF2-40B4-BE49-F238E27FC236}">
                  <a16:creationId xmlns:a16="http://schemas.microsoft.com/office/drawing/2014/main" id="{E04383B4-B5E0-4EB9-9142-4FE2AE267C5F}"/>
                </a:ext>
              </a:extLst>
            </p:cNvPr>
            <p:cNvGrpSpPr/>
            <p:nvPr/>
          </p:nvGrpSpPr>
          <p:grpSpPr>
            <a:xfrm rot="5400000">
              <a:off x="2625875" y="3036233"/>
              <a:ext cx="79088" cy="2449431"/>
              <a:chOff x="1983768" y="1656082"/>
              <a:chExt cx="110429" cy="3428974"/>
            </a:xfrm>
          </p:grpSpPr>
          <p:grpSp>
            <p:nvGrpSpPr>
              <p:cNvPr id="174" name="Group 173">
                <a:extLst>
                  <a:ext uri="{FF2B5EF4-FFF2-40B4-BE49-F238E27FC236}">
                    <a16:creationId xmlns:a16="http://schemas.microsoft.com/office/drawing/2014/main" id="{2610A4E9-35BF-4CD0-8DB3-56894F1F6486}"/>
                  </a:ext>
                </a:extLst>
              </p:cNvPr>
              <p:cNvGrpSpPr/>
              <p:nvPr/>
            </p:nvGrpSpPr>
            <p:grpSpPr>
              <a:xfrm>
                <a:off x="1986158" y="1656082"/>
                <a:ext cx="108039" cy="2737181"/>
                <a:chOff x="1690687" y="1695450"/>
                <a:chExt cx="114300" cy="4213090"/>
              </a:xfrm>
            </p:grpSpPr>
            <p:cxnSp>
              <p:nvCxnSpPr>
                <p:cNvPr id="176" name="Straight Connector 175">
                  <a:extLst>
                    <a:ext uri="{FF2B5EF4-FFF2-40B4-BE49-F238E27FC236}">
                      <a16:creationId xmlns:a16="http://schemas.microsoft.com/office/drawing/2014/main" id="{4C8CE071-6F40-4609-A7E9-DCD3F6CB5B9F}"/>
                    </a:ext>
                  </a:extLst>
                </p:cNvPr>
                <p:cNvCxnSpPr/>
                <p:nvPr/>
              </p:nvCxnSpPr>
              <p:spPr bwMode="auto">
                <a:xfrm>
                  <a:off x="1690687" y="169545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821A5091-AD2D-4594-AC3C-F0A4D66FCFE7}"/>
                    </a:ext>
                  </a:extLst>
                </p:cNvPr>
                <p:cNvCxnSpPr/>
                <p:nvPr/>
              </p:nvCxnSpPr>
              <p:spPr bwMode="auto">
                <a:xfrm>
                  <a:off x="1690687" y="2748722"/>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D9DBBA33-6803-43C6-8382-BB99887E04EB}"/>
                    </a:ext>
                  </a:extLst>
                </p:cNvPr>
                <p:cNvCxnSpPr/>
                <p:nvPr/>
              </p:nvCxnSpPr>
              <p:spPr bwMode="auto">
                <a:xfrm>
                  <a:off x="1690687" y="3801994"/>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F1F393DC-AEA4-4FD8-83B0-099663D2CC43}"/>
                    </a:ext>
                  </a:extLst>
                </p:cNvPr>
                <p:cNvCxnSpPr/>
                <p:nvPr/>
              </p:nvCxnSpPr>
              <p:spPr bwMode="auto">
                <a:xfrm>
                  <a:off x="1690687" y="4855266"/>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E7E1E86A-AD59-40AC-BC43-0D9D06074E29}"/>
                    </a:ext>
                  </a:extLst>
                </p:cNvPr>
                <p:cNvCxnSpPr/>
                <p:nvPr/>
              </p:nvCxnSpPr>
              <p:spPr bwMode="auto">
                <a:xfrm>
                  <a:off x="1690687" y="5908540"/>
                  <a:ext cx="1143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75" name="Straight Connector 174">
                <a:extLst>
                  <a:ext uri="{FF2B5EF4-FFF2-40B4-BE49-F238E27FC236}">
                    <a16:creationId xmlns:a16="http://schemas.microsoft.com/office/drawing/2014/main" id="{8F2F4077-B0D3-46B7-9D24-47790489E99C}"/>
                  </a:ext>
                </a:extLst>
              </p:cNvPr>
              <p:cNvCxnSpPr/>
              <p:nvPr/>
            </p:nvCxnSpPr>
            <p:spPr bwMode="auto">
              <a:xfrm>
                <a:off x="1983768" y="5085056"/>
                <a:ext cx="1080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77A29A5D-8D9D-486B-BC62-D9DC72E2185C}"/>
                </a:ext>
              </a:extLst>
            </p:cNvPr>
            <p:cNvGrpSpPr/>
            <p:nvPr/>
          </p:nvGrpSpPr>
          <p:grpSpPr>
            <a:xfrm rot="5400000">
              <a:off x="4816152" y="3771670"/>
              <a:ext cx="79088" cy="982988"/>
              <a:chOff x="1983768" y="3708966"/>
              <a:chExt cx="110429" cy="1376090"/>
            </a:xfrm>
          </p:grpSpPr>
          <p:grpSp>
            <p:nvGrpSpPr>
              <p:cNvPr id="170" name="Group 169">
                <a:extLst>
                  <a:ext uri="{FF2B5EF4-FFF2-40B4-BE49-F238E27FC236}">
                    <a16:creationId xmlns:a16="http://schemas.microsoft.com/office/drawing/2014/main" id="{529FA2C0-B7E1-49C2-88B7-46DD22902617}"/>
                  </a:ext>
                </a:extLst>
              </p:cNvPr>
              <p:cNvGrpSpPr/>
              <p:nvPr/>
            </p:nvGrpSpPr>
            <p:grpSpPr>
              <a:xfrm>
                <a:off x="1986158" y="3708966"/>
                <a:ext cx="108039" cy="684296"/>
                <a:chOff x="1690687" y="4855266"/>
                <a:chExt cx="114300" cy="1053274"/>
              </a:xfrm>
            </p:grpSpPr>
            <p:cxnSp>
              <p:nvCxnSpPr>
                <p:cNvPr id="172" name="Straight Connector 171">
                  <a:extLst>
                    <a:ext uri="{FF2B5EF4-FFF2-40B4-BE49-F238E27FC236}">
                      <a16:creationId xmlns:a16="http://schemas.microsoft.com/office/drawing/2014/main" id="{08D76B93-AAF1-4B5C-972D-71E085C5AA7B}"/>
                    </a:ext>
                  </a:extLst>
                </p:cNvPr>
                <p:cNvCxnSpPr/>
                <p:nvPr/>
              </p:nvCxnSpPr>
              <p:spPr bwMode="auto">
                <a:xfrm>
                  <a:off x="1690687" y="4855266"/>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4EC6DF3-AC19-4CAB-9AA6-29B38F2A4880}"/>
                    </a:ext>
                  </a:extLst>
                </p:cNvPr>
                <p:cNvCxnSpPr/>
                <p:nvPr/>
              </p:nvCxnSpPr>
              <p:spPr bwMode="auto">
                <a:xfrm>
                  <a:off x="1690687" y="5908540"/>
                  <a:ext cx="1143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71" name="Straight Connector 170">
                <a:extLst>
                  <a:ext uri="{FF2B5EF4-FFF2-40B4-BE49-F238E27FC236}">
                    <a16:creationId xmlns:a16="http://schemas.microsoft.com/office/drawing/2014/main" id="{21FC724D-476B-4005-8ACD-3C64A3471880}"/>
                  </a:ext>
                </a:extLst>
              </p:cNvPr>
              <p:cNvCxnSpPr/>
              <p:nvPr/>
            </p:nvCxnSpPr>
            <p:spPr bwMode="auto">
              <a:xfrm>
                <a:off x="1983768" y="5085056"/>
                <a:ext cx="10803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81" name="TextBox 180">
            <a:extLst>
              <a:ext uri="{FF2B5EF4-FFF2-40B4-BE49-F238E27FC236}">
                <a16:creationId xmlns:a16="http://schemas.microsoft.com/office/drawing/2014/main" id="{960B2AAE-B33F-4D12-A37D-7045B139195D}"/>
              </a:ext>
            </a:extLst>
          </p:cNvPr>
          <p:cNvSpPr txBox="1"/>
          <p:nvPr/>
        </p:nvSpPr>
        <p:spPr bwMode="auto">
          <a:xfrm>
            <a:off x="7398226" y="4352792"/>
            <a:ext cx="195460" cy="22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82" name="TextBox 181">
            <a:extLst>
              <a:ext uri="{FF2B5EF4-FFF2-40B4-BE49-F238E27FC236}">
                <a16:creationId xmlns:a16="http://schemas.microsoft.com/office/drawing/2014/main" id="{146FF068-D5A1-4769-A606-2ECC91C03886}"/>
              </a:ext>
            </a:extLst>
          </p:cNvPr>
          <p:cNvSpPr txBox="1"/>
          <p:nvPr/>
        </p:nvSpPr>
        <p:spPr bwMode="auto">
          <a:xfrm>
            <a:off x="7841721" y="434927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83" name="TextBox 182">
            <a:extLst>
              <a:ext uri="{FF2B5EF4-FFF2-40B4-BE49-F238E27FC236}">
                <a16:creationId xmlns:a16="http://schemas.microsoft.com/office/drawing/2014/main" id="{096EF96D-5DF4-43C8-977B-547D64801409}"/>
              </a:ext>
            </a:extLst>
          </p:cNvPr>
          <p:cNvSpPr txBox="1"/>
          <p:nvPr/>
        </p:nvSpPr>
        <p:spPr bwMode="auto">
          <a:xfrm>
            <a:off x="8336290" y="436202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84" name="TextBox 183">
            <a:extLst>
              <a:ext uri="{FF2B5EF4-FFF2-40B4-BE49-F238E27FC236}">
                <a16:creationId xmlns:a16="http://schemas.microsoft.com/office/drawing/2014/main" id="{33DDED29-4518-4EC0-B436-FCD326154DB4}"/>
              </a:ext>
            </a:extLst>
          </p:cNvPr>
          <p:cNvSpPr txBox="1"/>
          <p:nvPr/>
        </p:nvSpPr>
        <p:spPr bwMode="auto">
          <a:xfrm>
            <a:off x="8823071" y="435850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85" name="TextBox 184">
            <a:extLst>
              <a:ext uri="{FF2B5EF4-FFF2-40B4-BE49-F238E27FC236}">
                <a16:creationId xmlns:a16="http://schemas.microsoft.com/office/drawing/2014/main" id="{9B5D537E-6EBD-4A05-922E-63CCC974B851}"/>
              </a:ext>
            </a:extLst>
          </p:cNvPr>
          <p:cNvSpPr txBox="1"/>
          <p:nvPr/>
        </p:nvSpPr>
        <p:spPr bwMode="auto">
          <a:xfrm>
            <a:off x="9279915" y="4345247"/>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86" name="TextBox 185">
            <a:extLst>
              <a:ext uri="{FF2B5EF4-FFF2-40B4-BE49-F238E27FC236}">
                <a16:creationId xmlns:a16="http://schemas.microsoft.com/office/drawing/2014/main" id="{FC0B3849-F449-4C01-8607-9B358071A9A5}"/>
              </a:ext>
            </a:extLst>
          </p:cNvPr>
          <p:cNvSpPr txBox="1"/>
          <p:nvPr/>
        </p:nvSpPr>
        <p:spPr bwMode="auto">
          <a:xfrm>
            <a:off x="9759150" y="43417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87" name="TextBox 186">
            <a:extLst>
              <a:ext uri="{FF2B5EF4-FFF2-40B4-BE49-F238E27FC236}">
                <a16:creationId xmlns:a16="http://schemas.microsoft.com/office/drawing/2014/main" id="{C20F5191-7F67-4061-AFC1-45A29FA89917}"/>
              </a:ext>
            </a:extLst>
          </p:cNvPr>
          <p:cNvSpPr txBox="1"/>
          <p:nvPr/>
        </p:nvSpPr>
        <p:spPr bwMode="auto">
          <a:xfrm>
            <a:off x="10245709" y="4354479"/>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88" name="TextBox 187">
            <a:extLst>
              <a:ext uri="{FF2B5EF4-FFF2-40B4-BE49-F238E27FC236}">
                <a16:creationId xmlns:a16="http://schemas.microsoft.com/office/drawing/2014/main" id="{BB66FA4E-76C8-46F9-9EBE-939E9E143673}"/>
              </a:ext>
            </a:extLst>
          </p:cNvPr>
          <p:cNvSpPr txBox="1"/>
          <p:nvPr/>
        </p:nvSpPr>
        <p:spPr bwMode="auto">
          <a:xfrm>
            <a:off x="10764991" y="435096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89" name="TextBox 188">
            <a:extLst>
              <a:ext uri="{FF2B5EF4-FFF2-40B4-BE49-F238E27FC236}">
                <a16:creationId xmlns:a16="http://schemas.microsoft.com/office/drawing/2014/main" id="{D162B247-DC1A-4BA4-8CE8-7B2480F82144}"/>
              </a:ext>
            </a:extLst>
          </p:cNvPr>
          <p:cNvSpPr txBox="1"/>
          <p:nvPr/>
        </p:nvSpPr>
        <p:spPr bwMode="auto">
          <a:xfrm>
            <a:off x="11227741" y="434524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90" name="TextBox 189">
            <a:extLst>
              <a:ext uri="{FF2B5EF4-FFF2-40B4-BE49-F238E27FC236}">
                <a16:creationId xmlns:a16="http://schemas.microsoft.com/office/drawing/2014/main" id="{20AB02F2-CB9B-4C74-8920-CD1308462828}"/>
              </a:ext>
            </a:extLst>
          </p:cNvPr>
          <p:cNvSpPr txBox="1"/>
          <p:nvPr/>
        </p:nvSpPr>
        <p:spPr bwMode="auto">
          <a:xfrm>
            <a:off x="9198161" y="4559293"/>
            <a:ext cx="556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err="1">
                <a:solidFill>
                  <a:schemeClr val="bg1"/>
                </a:solidFill>
                <a:latin typeface="Calibri" panose="020F0502020204030204" pitchFamily="34" charset="0"/>
              </a:rPr>
              <a:t>Mos</a:t>
            </a:r>
            <a:endParaRPr lang="en-US" sz="1600" dirty="0">
              <a:solidFill>
                <a:schemeClr val="bg1"/>
              </a:solidFill>
              <a:latin typeface="Calibri" panose="020F0502020204030204" pitchFamily="34" charset="0"/>
            </a:endParaRPr>
          </a:p>
        </p:txBody>
      </p:sp>
      <p:sp>
        <p:nvSpPr>
          <p:cNvPr id="191" name="TextBox 190">
            <a:extLst>
              <a:ext uri="{FF2B5EF4-FFF2-40B4-BE49-F238E27FC236}">
                <a16:creationId xmlns:a16="http://schemas.microsoft.com/office/drawing/2014/main" id="{2D1893E7-2BAD-4FE7-873C-145A6CE0F66E}"/>
              </a:ext>
            </a:extLst>
          </p:cNvPr>
          <p:cNvSpPr txBox="1"/>
          <p:nvPr/>
        </p:nvSpPr>
        <p:spPr bwMode="auto">
          <a:xfrm>
            <a:off x="7270884" y="4765924"/>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125</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62</a:t>
            </a:r>
          </a:p>
        </p:txBody>
      </p:sp>
      <p:sp>
        <p:nvSpPr>
          <p:cNvPr id="192" name="TextBox 191">
            <a:extLst>
              <a:ext uri="{FF2B5EF4-FFF2-40B4-BE49-F238E27FC236}">
                <a16:creationId xmlns:a16="http://schemas.microsoft.com/office/drawing/2014/main" id="{917678F9-BB74-4D05-8E3E-F10F99E09C5E}"/>
              </a:ext>
            </a:extLst>
          </p:cNvPr>
          <p:cNvSpPr txBox="1"/>
          <p:nvPr/>
        </p:nvSpPr>
        <p:spPr bwMode="auto">
          <a:xfrm>
            <a:off x="7800353" y="4762406"/>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82</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19</a:t>
            </a:r>
          </a:p>
        </p:txBody>
      </p:sp>
      <p:sp>
        <p:nvSpPr>
          <p:cNvPr id="193" name="TextBox 192">
            <a:extLst>
              <a:ext uri="{FF2B5EF4-FFF2-40B4-BE49-F238E27FC236}">
                <a16:creationId xmlns:a16="http://schemas.microsoft.com/office/drawing/2014/main" id="{4ADD38AC-C8D5-4EAB-94E9-DBB28F9C4E84}"/>
              </a:ext>
            </a:extLst>
          </p:cNvPr>
          <p:cNvSpPr txBox="1"/>
          <p:nvPr/>
        </p:nvSpPr>
        <p:spPr bwMode="auto">
          <a:xfrm>
            <a:off x="8294923" y="4775156"/>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35</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5</a:t>
            </a:r>
          </a:p>
        </p:txBody>
      </p:sp>
      <p:sp>
        <p:nvSpPr>
          <p:cNvPr id="194" name="TextBox 193">
            <a:extLst>
              <a:ext uri="{FF2B5EF4-FFF2-40B4-BE49-F238E27FC236}">
                <a16:creationId xmlns:a16="http://schemas.microsoft.com/office/drawing/2014/main" id="{40A796DC-C990-4A3F-B732-74CF598C5FAB}"/>
              </a:ext>
            </a:extLst>
          </p:cNvPr>
          <p:cNvSpPr txBox="1"/>
          <p:nvPr/>
        </p:nvSpPr>
        <p:spPr bwMode="auto">
          <a:xfrm>
            <a:off x="8781704" y="4771638"/>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20</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0</a:t>
            </a:r>
          </a:p>
        </p:txBody>
      </p:sp>
      <p:sp>
        <p:nvSpPr>
          <p:cNvPr id="195" name="TextBox 194">
            <a:extLst>
              <a:ext uri="{FF2B5EF4-FFF2-40B4-BE49-F238E27FC236}">
                <a16:creationId xmlns:a16="http://schemas.microsoft.com/office/drawing/2014/main" id="{9F5E84DD-ECD3-4164-BE22-E050C0FF7868}"/>
              </a:ext>
            </a:extLst>
          </p:cNvPr>
          <p:cNvSpPr txBox="1"/>
          <p:nvPr/>
        </p:nvSpPr>
        <p:spPr bwMode="auto">
          <a:xfrm>
            <a:off x="9290645" y="4758379"/>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12</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0</a:t>
            </a:r>
          </a:p>
        </p:txBody>
      </p:sp>
      <p:sp>
        <p:nvSpPr>
          <p:cNvPr id="196" name="TextBox 195">
            <a:extLst>
              <a:ext uri="{FF2B5EF4-FFF2-40B4-BE49-F238E27FC236}">
                <a16:creationId xmlns:a16="http://schemas.microsoft.com/office/drawing/2014/main" id="{68223E54-F07A-4069-BC53-2B0225B5D8D0}"/>
              </a:ext>
            </a:extLst>
          </p:cNvPr>
          <p:cNvSpPr txBox="1"/>
          <p:nvPr/>
        </p:nvSpPr>
        <p:spPr bwMode="auto">
          <a:xfrm>
            <a:off x="9809153" y="475486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5</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0</a:t>
            </a:r>
          </a:p>
        </p:txBody>
      </p:sp>
      <p:sp>
        <p:nvSpPr>
          <p:cNvPr id="197" name="TextBox 196">
            <a:extLst>
              <a:ext uri="{FF2B5EF4-FFF2-40B4-BE49-F238E27FC236}">
                <a16:creationId xmlns:a16="http://schemas.microsoft.com/office/drawing/2014/main" id="{E876DD1F-C91C-4A0E-9662-BEB86B80E22E}"/>
              </a:ext>
            </a:extLst>
          </p:cNvPr>
          <p:cNvSpPr txBox="1"/>
          <p:nvPr/>
        </p:nvSpPr>
        <p:spPr bwMode="auto">
          <a:xfrm>
            <a:off x="10295712" y="476761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3</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0</a:t>
            </a:r>
          </a:p>
        </p:txBody>
      </p:sp>
      <p:sp>
        <p:nvSpPr>
          <p:cNvPr id="198" name="TextBox 197">
            <a:extLst>
              <a:ext uri="{FF2B5EF4-FFF2-40B4-BE49-F238E27FC236}">
                <a16:creationId xmlns:a16="http://schemas.microsoft.com/office/drawing/2014/main" id="{88CC9C9A-1CE1-4800-BAE1-418B5F7749AC}"/>
              </a:ext>
            </a:extLst>
          </p:cNvPr>
          <p:cNvSpPr txBox="1"/>
          <p:nvPr/>
        </p:nvSpPr>
        <p:spPr bwMode="auto">
          <a:xfrm>
            <a:off x="10814994" y="4764093"/>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1</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0</a:t>
            </a:r>
          </a:p>
        </p:txBody>
      </p:sp>
      <p:sp>
        <p:nvSpPr>
          <p:cNvPr id="199" name="TextBox 198">
            <a:extLst>
              <a:ext uri="{FF2B5EF4-FFF2-40B4-BE49-F238E27FC236}">
                <a16:creationId xmlns:a16="http://schemas.microsoft.com/office/drawing/2014/main" id="{4C1A1BEE-3F27-45F8-8FF6-C55EFC63A9F5}"/>
              </a:ext>
            </a:extLst>
          </p:cNvPr>
          <p:cNvSpPr txBox="1"/>
          <p:nvPr/>
        </p:nvSpPr>
        <p:spPr bwMode="auto">
          <a:xfrm>
            <a:off x="11277744" y="4758379"/>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ts val="0"/>
              </a:spcAft>
              <a:buClrTx/>
              <a:buFontTx/>
              <a:buNone/>
            </a:pPr>
            <a:r>
              <a:rPr lang="en-US" sz="1200" b="0" dirty="0">
                <a:solidFill>
                  <a:schemeClr val="bg1"/>
                </a:solidFill>
                <a:latin typeface="Calibri" panose="020F0502020204030204" pitchFamily="34" charset="0"/>
              </a:rPr>
              <a:t>0</a:t>
            </a:r>
          </a:p>
        </p:txBody>
      </p:sp>
      <p:sp>
        <p:nvSpPr>
          <p:cNvPr id="200" name="TextBox 199">
            <a:extLst>
              <a:ext uri="{FF2B5EF4-FFF2-40B4-BE49-F238E27FC236}">
                <a16:creationId xmlns:a16="http://schemas.microsoft.com/office/drawing/2014/main" id="{F54AC17D-39CA-477F-86F6-1CDDA1CC10B5}"/>
              </a:ext>
            </a:extLst>
          </p:cNvPr>
          <p:cNvSpPr txBox="1"/>
          <p:nvPr/>
        </p:nvSpPr>
        <p:spPr bwMode="auto">
          <a:xfrm>
            <a:off x="7992885" y="3529657"/>
            <a:ext cx="415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rPr>
              <a:t>21</a:t>
            </a:r>
            <a:endParaRPr lang="en-US" sz="1600" b="0" dirty="0">
              <a:solidFill>
                <a:srgbClr val="000000"/>
              </a:solidFill>
              <a:latin typeface="Calibri" panose="020F0502020204030204" pitchFamily="34" charset="0"/>
            </a:endParaRPr>
          </a:p>
        </p:txBody>
      </p:sp>
      <p:sp>
        <p:nvSpPr>
          <p:cNvPr id="201" name="TextBox 200">
            <a:extLst>
              <a:ext uri="{FF2B5EF4-FFF2-40B4-BE49-F238E27FC236}">
                <a16:creationId xmlns:a16="http://schemas.microsoft.com/office/drawing/2014/main" id="{47F63534-2D76-4CED-9931-107D40004304}"/>
              </a:ext>
            </a:extLst>
          </p:cNvPr>
          <p:cNvSpPr txBox="1"/>
          <p:nvPr/>
        </p:nvSpPr>
        <p:spPr bwMode="auto">
          <a:xfrm>
            <a:off x="9453555" y="3274913"/>
            <a:ext cx="415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rPr>
              <a:t>30</a:t>
            </a:r>
            <a:endParaRPr lang="en-US" sz="1600" b="0" dirty="0">
              <a:solidFill>
                <a:srgbClr val="000000"/>
              </a:solidFill>
              <a:latin typeface="Calibri" panose="020F0502020204030204" pitchFamily="34" charset="0"/>
            </a:endParaRPr>
          </a:p>
        </p:txBody>
      </p:sp>
      <p:sp>
        <p:nvSpPr>
          <p:cNvPr id="203" name="TextBox 202">
            <a:extLst>
              <a:ext uri="{FF2B5EF4-FFF2-40B4-BE49-F238E27FC236}">
                <a16:creationId xmlns:a16="http://schemas.microsoft.com/office/drawing/2014/main" id="{89FFDD0B-D69A-48C8-B5F1-A6AB2892AAB9}"/>
              </a:ext>
            </a:extLst>
          </p:cNvPr>
          <p:cNvSpPr txBox="1"/>
          <p:nvPr/>
        </p:nvSpPr>
        <p:spPr bwMode="auto">
          <a:xfrm>
            <a:off x="8425068" y="2966870"/>
            <a:ext cx="415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rPr>
              <a:t>43</a:t>
            </a:r>
            <a:endParaRPr lang="en-US" sz="1600" b="0" dirty="0">
              <a:solidFill>
                <a:srgbClr val="000000"/>
              </a:solidFill>
              <a:latin typeface="Calibri" panose="020F0502020204030204" pitchFamily="34" charset="0"/>
            </a:endParaRPr>
          </a:p>
        </p:txBody>
      </p:sp>
      <p:sp>
        <p:nvSpPr>
          <p:cNvPr id="204" name="TextBox 203">
            <a:extLst>
              <a:ext uri="{FF2B5EF4-FFF2-40B4-BE49-F238E27FC236}">
                <a16:creationId xmlns:a16="http://schemas.microsoft.com/office/drawing/2014/main" id="{1E3201D2-D66C-446D-AE7E-2DF013AD01C8}"/>
              </a:ext>
            </a:extLst>
          </p:cNvPr>
          <p:cNvSpPr txBox="1"/>
          <p:nvPr/>
        </p:nvSpPr>
        <p:spPr bwMode="auto">
          <a:xfrm rot="16200000">
            <a:off x="5946234" y="3008965"/>
            <a:ext cx="20864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Percentage of Patients</a:t>
            </a:r>
          </a:p>
        </p:txBody>
      </p:sp>
      <p:cxnSp>
        <p:nvCxnSpPr>
          <p:cNvPr id="206" name="Straight Connector 205">
            <a:extLst>
              <a:ext uri="{FF2B5EF4-FFF2-40B4-BE49-F238E27FC236}">
                <a16:creationId xmlns:a16="http://schemas.microsoft.com/office/drawing/2014/main" id="{CC06DCCD-4C04-4DA6-B095-142D3B94AC6F}"/>
              </a:ext>
            </a:extLst>
          </p:cNvPr>
          <p:cNvCxnSpPr>
            <a:cxnSpLocks/>
          </p:cNvCxnSpPr>
          <p:nvPr/>
        </p:nvCxnSpPr>
        <p:spPr bwMode="auto">
          <a:xfrm>
            <a:off x="7477329" y="1865510"/>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25768138-296C-46A0-B0A0-D43C7AC32054}"/>
              </a:ext>
            </a:extLst>
          </p:cNvPr>
          <p:cNvCxnSpPr>
            <a:cxnSpLocks/>
          </p:cNvCxnSpPr>
          <p:nvPr/>
        </p:nvCxnSpPr>
        <p:spPr bwMode="auto">
          <a:xfrm>
            <a:off x="7684185" y="1999277"/>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2361E4E-39D4-4F14-B9CB-B952AFC478C6}"/>
              </a:ext>
            </a:extLst>
          </p:cNvPr>
          <p:cNvCxnSpPr>
            <a:cxnSpLocks/>
          </p:cNvCxnSpPr>
          <p:nvPr/>
        </p:nvCxnSpPr>
        <p:spPr bwMode="auto">
          <a:xfrm>
            <a:off x="7888678" y="2701272"/>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10DBD5ED-5B1D-4056-B254-2361F7DE84F5}"/>
              </a:ext>
            </a:extLst>
          </p:cNvPr>
          <p:cNvCxnSpPr>
            <a:cxnSpLocks/>
          </p:cNvCxnSpPr>
          <p:nvPr/>
        </p:nvCxnSpPr>
        <p:spPr bwMode="auto">
          <a:xfrm>
            <a:off x="7770612" y="2564627"/>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7D0460C8-1437-45AB-AEC0-48E759B06611}"/>
              </a:ext>
            </a:extLst>
          </p:cNvPr>
          <p:cNvCxnSpPr>
            <a:cxnSpLocks/>
          </p:cNvCxnSpPr>
          <p:nvPr/>
        </p:nvCxnSpPr>
        <p:spPr bwMode="auto">
          <a:xfrm>
            <a:off x="7989382" y="3022577"/>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7886510-365F-43BF-8FBE-4E8B40F1138A}"/>
              </a:ext>
            </a:extLst>
          </p:cNvPr>
          <p:cNvCxnSpPr>
            <a:cxnSpLocks/>
          </p:cNvCxnSpPr>
          <p:nvPr/>
        </p:nvCxnSpPr>
        <p:spPr bwMode="auto">
          <a:xfrm>
            <a:off x="7928519" y="2749115"/>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875EB548-72FD-4C7A-8BD9-9FCD6231B312}"/>
              </a:ext>
            </a:extLst>
          </p:cNvPr>
          <p:cNvCxnSpPr>
            <a:cxnSpLocks/>
          </p:cNvCxnSpPr>
          <p:nvPr/>
        </p:nvCxnSpPr>
        <p:spPr bwMode="auto">
          <a:xfrm>
            <a:off x="8142113" y="3092289"/>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EEFD92A-1375-4C16-936E-65803BA4A730}"/>
              </a:ext>
            </a:extLst>
          </p:cNvPr>
          <p:cNvCxnSpPr>
            <a:cxnSpLocks/>
          </p:cNvCxnSpPr>
          <p:nvPr/>
        </p:nvCxnSpPr>
        <p:spPr bwMode="auto">
          <a:xfrm>
            <a:off x="8164786" y="3156601"/>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661F1C2-CD87-4C72-A30D-20FBB148D51C}"/>
              </a:ext>
            </a:extLst>
          </p:cNvPr>
          <p:cNvCxnSpPr>
            <a:cxnSpLocks/>
          </p:cNvCxnSpPr>
          <p:nvPr/>
        </p:nvCxnSpPr>
        <p:spPr bwMode="auto">
          <a:xfrm>
            <a:off x="8550681" y="3815393"/>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374B42A-A4CE-4370-B510-B754E691EA59}"/>
              </a:ext>
            </a:extLst>
          </p:cNvPr>
          <p:cNvCxnSpPr>
            <a:cxnSpLocks/>
          </p:cNvCxnSpPr>
          <p:nvPr/>
        </p:nvCxnSpPr>
        <p:spPr bwMode="auto">
          <a:xfrm>
            <a:off x="8599608" y="3815393"/>
            <a:ext cx="0" cy="87716"/>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5E45A0F-4649-43BB-BFC2-4EB2C163E351}"/>
              </a:ext>
            </a:extLst>
          </p:cNvPr>
          <p:cNvCxnSpPr>
            <a:cxnSpLocks/>
          </p:cNvCxnSpPr>
          <p:nvPr/>
        </p:nvCxnSpPr>
        <p:spPr bwMode="auto">
          <a:xfrm>
            <a:off x="8321953" y="2940773"/>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F27EE419-367E-4B9D-BD23-E4F1AACF3515}"/>
              </a:ext>
            </a:extLst>
          </p:cNvPr>
          <p:cNvCxnSpPr>
            <a:cxnSpLocks/>
          </p:cNvCxnSpPr>
          <p:nvPr/>
        </p:nvCxnSpPr>
        <p:spPr bwMode="auto">
          <a:xfrm>
            <a:off x="7714593" y="2027758"/>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FBA6307F-EFFC-46FC-AE79-45AAAE9CAA6B}"/>
              </a:ext>
            </a:extLst>
          </p:cNvPr>
          <p:cNvCxnSpPr>
            <a:cxnSpLocks/>
          </p:cNvCxnSpPr>
          <p:nvPr/>
        </p:nvCxnSpPr>
        <p:spPr bwMode="auto">
          <a:xfrm>
            <a:off x="8151525" y="2655880"/>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A50B1CE-3648-4C9F-A8A5-BA2D203DEC58}"/>
              </a:ext>
            </a:extLst>
          </p:cNvPr>
          <p:cNvCxnSpPr>
            <a:cxnSpLocks/>
          </p:cNvCxnSpPr>
          <p:nvPr/>
        </p:nvCxnSpPr>
        <p:spPr bwMode="auto">
          <a:xfrm>
            <a:off x="8065532" y="2543743"/>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EA13A8A5-A0D4-4D93-8445-02C2357EB7A9}"/>
              </a:ext>
            </a:extLst>
          </p:cNvPr>
          <p:cNvCxnSpPr>
            <a:cxnSpLocks/>
          </p:cNvCxnSpPr>
          <p:nvPr/>
        </p:nvCxnSpPr>
        <p:spPr bwMode="auto">
          <a:xfrm>
            <a:off x="8394904" y="2989503"/>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5232F1DC-8204-427E-A601-DD6FF274B669}"/>
              </a:ext>
            </a:extLst>
          </p:cNvPr>
          <p:cNvCxnSpPr>
            <a:cxnSpLocks/>
          </p:cNvCxnSpPr>
          <p:nvPr/>
        </p:nvCxnSpPr>
        <p:spPr bwMode="auto">
          <a:xfrm>
            <a:off x="8354125" y="2939901"/>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BEEE9D17-3971-43C3-BEA6-6A1E2199609E}"/>
              </a:ext>
            </a:extLst>
          </p:cNvPr>
          <p:cNvCxnSpPr>
            <a:cxnSpLocks/>
          </p:cNvCxnSpPr>
          <p:nvPr/>
        </p:nvCxnSpPr>
        <p:spPr bwMode="auto">
          <a:xfrm>
            <a:off x="8465803" y="3214205"/>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CD80458F-AFF8-4A63-9050-6734FB10A091}"/>
              </a:ext>
            </a:extLst>
          </p:cNvPr>
          <p:cNvCxnSpPr>
            <a:cxnSpLocks/>
          </p:cNvCxnSpPr>
          <p:nvPr/>
        </p:nvCxnSpPr>
        <p:spPr bwMode="auto">
          <a:xfrm>
            <a:off x="8707821" y="3361642"/>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65126DE1-CE49-4708-BFDC-B7F1E39DD995}"/>
              </a:ext>
            </a:extLst>
          </p:cNvPr>
          <p:cNvCxnSpPr>
            <a:cxnSpLocks/>
          </p:cNvCxnSpPr>
          <p:nvPr/>
        </p:nvCxnSpPr>
        <p:spPr bwMode="auto">
          <a:xfrm>
            <a:off x="9072347" y="3398688"/>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D22281C-A973-4513-8A85-29018F20710C}"/>
              </a:ext>
            </a:extLst>
          </p:cNvPr>
          <p:cNvCxnSpPr>
            <a:cxnSpLocks/>
          </p:cNvCxnSpPr>
          <p:nvPr/>
        </p:nvCxnSpPr>
        <p:spPr bwMode="auto">
          <a:xfrm>
            <a:off x="8607973" y="3213905"/>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75080719-807F-4B8C-A807-74D3A15440CF}"/>
              </a:ext>
            </a:extLst>
          </p:cNvPr>
          <p:cNvCxnSpPr>
            <a:cxnSpLocks/>
          </p:cNvCxnSpPr>
          <p:nvPr/>
        </p:nvCxnSpPr>
        <p:spPr bwMode="auto">
          <a:xfrm>
            <a:off x="9312167" y="3451404"/>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3C378C1B-8791-4912-90B2-9013A9A8382E}"/>
              </a:ext>
            </a:extLst>
          </p:cNvPr>
          <p:cNvCxnSpPr>
            <a:cxnSpLocks/>
          </p:cNvCxnSpPr>
          <p:nvPr/>
        </p:nvCxnSpPr>
        <p:spPr bwMode="auto">
          <a:xfrm>
            <a:off x="9142333" y="3451404"/>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047C3551-1ADB-4131-9471-60A0FAF8CE38}"/>
              </a:ext>
            </a:extLst>
          </p:cNvPr>
          <p:cNvCxnSpPr>
            <a:cxnSpLocks/>
          </p:cNvCxnSpPr>
          <p:nvPr/>
        </p:nvCxnSpPr>
        <p:spPr bwMode="auto">
          <a:xfrm>
            <a:off x="9734974" y="3566106"/>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853FA648-AB3F-4A1D-A268-676682FBCDC8}"/>
              </a:ext>
            </a:extLst>
          </p:cNvPr>
          <p:cNvCxnSpPr>
            <a:cxnSpLocks/>
          </p:cNvCxnSpPr>
          <p:nvPr/>
        </p:nvCxnSpPr>
        <p:spPr bwMode="auto">
          <a:xfrm>
            <a:off x="9352159" y="3452861"/>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C67251D-8F9B-49D7-806A-7D1D5B51DFC8}"/>
              </a:ext>
            </a:extLst>
          </p:cNvPr>
          <p:cNvCxnSpPr>
            <a:cxnSpLocks/>
          </p:cNvCxnSpPr>
          <p:nvPr/>
        </p:nvCxnSpPr>
        <p:spPr bwMode="auto">
          <a:xfrm>
            <a:off x="9778047" y="3566106"/>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0C3617FE-8DCB-468D-84A8-76304AD844BD}"/>
              </a:ext>
            </a:extLst>
          </p:cNvPr>
          <p:cNvCxnSpPr>
            <a:cxnSpLocks/>
          </p:cNvCxnSpPr>
          <p:nvPr/>
        </p:nvCxnSpPr>
        <p:spPr bwMode="auto">
          <a:xfrm>
            <a:off x="9867459" y="3655493"/>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96AA456-6CB1-466A-BFF4-0400FD5BD2C4}"/>
              </a:ext>
            </a:extLst>
          </p:cNvPr>
          <p:cNvCxnSpPr>
            <a:cxnSpLocks/>
          </p:cNvCxnSpPr>
          <p:nvPr/>
        </p:nvCxnSpPr>
        <p:spPr bwMode="auto">
          <a:xfrm>
            <a:off x="10005431" y="3655076"/>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F1C4DDBB-C707-43CD-A8BD-81911818389E}"/>
              </a:ext>
            </a:extLst>
          </p:cNvPr>
          <p:cNvCxnSpPr>
            <a:cxnSpLocks/>
          </p:cNvCxnSpPr>
          <p:nvPr/>
        </p:nvCxnSpPr>
        <p:spPr bwMode="auto">
          <a:xfrm>
            <a:off x="9970536" y="3658996"/>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482A64D-521E-4370-8E84-EEC85BFE95D3}"/>
              </a:ext>
            </a:extLst>
          </p:cNvPr>
          <p:cNvCxnSpPr>
            <a:cxnSpLocks/>
          </p:cNvCxnSpPr>
          <p:nvPr/>
        </p:nvCxnSpPr>
        <p:spPr bwMode="auto">
          <a:xfrm>
            <a:off x="10456153" y="3650463"/>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CC648462-9939-4282-91AD-86F2823B3890}"/>
              </a:ext>
            </a:extLst>
          </p:cNvPr>
          <p:cNvCxnSpPr>
            <a:cxnSpLocks/>
          </p:cNvCxnSpPr>
          <p:nvPr/>
        </p:nvCxnSpPr>
        <p:spPr bwMode="auto">
          <a:xfrm>
            <a:off x="10486533" y="3648045"/>
            <a:ext cx="0" cy="87716"/>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D95D736A-1DF2-4365-BB48-E1BB959E95A9}"/>
              </a:ext>
            </a:extLst>
          </p:cNvPr>
          <p:cNvCxnSpPr>
            <a:cxnSpLocks/>
          </p:cNvCxnSpPr>
          <p:nvPr/>
        </p:nvCxnSpPr>
        <p:spPr bwMode="auto">
          <a:xfrm>
            <a:off x="11179503" y="3655397"/>
            <a:ext cx="0" cy="87716"/>
          </a:xfrm>
          <a:prstGeom prst="line">
            <a:avLst/>
          </a:prstGeom>
          <a:noFill/>
          <a:ln w="28575" cap="flat" cmpd="sng" algn="ctr">
            <a:solidFill>
              <a:schemeClr val="accent1"/>
            </a:solidFill>
            <a:prstDash val="solid"/>
            <a:round/>
            <a:headEnd type="none" w="med" len="med"/>
            <a:tailEnd type="none" w="med" len="med"/>
          </a:ln>
          <a:effectLst/>
        </p:spPr>
      </p:cxnSp>
      <p:sp>
        <p:nvSpPr>
          <p:cNvPr id="257" name="Rectangle 256">
            <a:extLst>
              <a:ext uri="{FF2B5EF4-FFF2-40B4-BE49-F238E27FC236}">
                <a16:creationId xmlns:a16="http://schemas.microsoft.com/office/drawing/2014/main" id="{1E195F82-E37B-4776-916E-59F847504595}"/>
              </a:ext>
            </a:extLst>
          </p:cNvPr>
          <p:cNvSpPr/>
          <p:nvPr/>
        </p:nvSpPr>
        <p:spPr bwMode="auto">
          <a:xfrm>
            <a:off x="5725532" y="3180017"/>
            <a:ext cx="220156" cy="316991"/>
          </a:xfrm>
          <a:prstGeom prst="rect">
            <a:avLst/>
          </a:prstGeom>
          <a:solidFill>
            <a:schemeClr val="tx1"/>
          </a:solidFill>
          <a:ln w="28575">
            <a:solidFill>
              <a:schemeClr val="tx1"/>
            </a:solidFill>
            <a:round/>
            <a:headEnd/>
            <a:tailEnd/>
          </a:ln>
        </p:spPr>
        <p:txBody>
          <a:bodyPr rtlCol="0" anchor="ctr"/>
          <a:lstStyle/>
          <a:p>
            <a:pPr algn="l"/>
            <a:endParaRPr lang="en-US">
              <a:solidFill>
                <a:schemeClr val="bg1"/>
              </a:solidFill>
              <a:latin typeface="Calibri" panose="020F0502020204030204" pitchFamily="34" charset="0"/>
            </a:endParaRPr>
          </a:p>
        </p:txBody>
      </p:sp>
    </p:spTree>
    <p:extLst>
      <p:ext uri="{BB962C8B-B14F-4D97-AF65-F5344CB8AC3E}">
        <p14:creationId xmlns:p14="http://schemas.microsoft.com/office/powerpoint/2010/main" val="1604851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altLang="en-US" dirty="0"/>
              <a:t>DESTINY</a:t>
            </a:r>
            <a:r>
              <a:rPr lang="en-US" dirty="0"/>
              <a:t>-Gastric01</a:t>
            </a:r>
            <a:r>
              <a:rPr lang="en-US" altLang="en-US" dirty="0"/>
              <a:t>: Safety</a:t>
            </a:r>
          </a:p>
        </p:txBody>
      </p:sp>
      <p:sp>
        <p:nvSpPr>
          <p:cNvPr id="2" name="Content Placeholder 1">
            <a:extLst>
              <a:ext uri="{FF2B5EF4-FFF2-40B4-BE49-F238E27FC236}">
                <a16:creationId xmlns:a16="http://schemas.microsoft.com/office/drawing/2014/main" id="{7378F4D4-2E5D-4E66-B9B3-5C0E8AFCA2CB}"/>
              </a:ext>
            </a:extLst>
          </p:cNvPr>
          <p:cNvSpPr>
            <a:spLocks noGrp="1"/>
          </p:cNvSpPr>
          <p:nvPr>
            <p:ph idx="1"/>
          </p:nvPr>
        </p:nvSpPr>
        <p:spPr>
          <a:xfrm>
            <a:off x="6936509" y="4156153"/>
            <a:ext cx="4545695" cy="1755006"/>
          </a:xfrm>
        </p:spPr>
        <p:txBody>
          <a:bodyPr/>
          <a:lstStyle/>
          <a:p>
            <a:pPr marL="0" indent="0">
              <a:buNone/>
            </a:pPr>
            <a:r>
              <a:rPr lang="en-US" sz="1400" dirty="0">
                <a:cs typeface="Calibri" panose="020F0502020204030204" pitchFamily="34" charset="0"/>
              </a:rPr>
              <a:t>*Occurring in ≥ 20% of pts receiving T-</a:t>
            </a:r>
            <a:r>
              <a:rPr lang="en-US" sz="1400" dirty="0" err="1">
                <a:cs typeface="Calibri" panose="020F0502020204030204" pitchFamily="34" charset="0"/>
              </a:rPr>
              <a:t>DXd</a:t>
            </a:r>
            <a:r>
              <a:rPr lang="en-US" sz="1400" dirty="0">
                <a:cs typeface="Calibri" panose="020F0502020204030204" pitchFamily="34" charset="0"/>
              </a:rPr>
              <a:t>.</a:t>
            </a:r>
            <a:r>
              <a:rPr lang="en-US" sz="1400" baseline="30000" dirty="0">
                <a:cs typeface="Calibri" panose="020F0502020204030204" pitchFamily="34" charset="0"/>
              </a:rPr>
              <a:t> †</a:t>
            </a:r>
            <a:r>
              <a:rPr lang="en-US" sz="1400" dirty="0">
                <a:cs typeface="Calibri" panose="020F0502020204030204" pitchFamily="34" charset="0"/>
              </a:rPr>
              <a:t>ILD cases: grade 1 (n = 3), grade 2 (n = 6), grade 3 (n = 2), grade 4 (n = 1); median time to first onset: 84.5 days (range: 36-638).</a:t>
            </a: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nvGraphicFramePr>
        <p:xfrm>
          <a:off x="6936509" y="1429135"/>
          <a:ext cx="4545695" cy="2727018"/>
        </p:xfrm>
        <a:graphic>
          <a:graphicData uri="http://schemas.openxmlformats.org/drawingml/2006/table">
            <a:tbl>
              <a:tblPr/>
              <a:tblGrid>
                <a:gridCol w="2266667">
                  <a:extLst>
                    <a:ext uri="{9D8B030D-6E8A-4147-A177-3AD203B41FA5}">
                      <a16:colId xmlns:a16="http://schemas.microsoft.com/office/drawing/2014/main" val="20000"/>
                    </a:ext>
                  </a:extLst>
                </a:gridCol>
                <a:gridCol w="1144938">
                  <a:extLst>
                    <a:ext uri="{9D8B030D-6E8A-4147-A177-3AD203B41FA5}">
                      <a16:colId xmlns:a16="http://schemas.microsoft.com/office/drawing/2014/main" val="20001"/>
                    </a:ext>
                  </a:extLst>
                </a:gridCol>
                <a:gridCol w="1134090">
                  <a:extLst>
                    <a:ext uri="{9D8B030D-6E8A-4147-A177-3AD203B41FA5}">
                      <a16:colId xmlns:a16="http://schemas.microsoft.com/office/drawing/2014/main" val="3126228227"/>
                    </a:ext>
                  </a:extLst>
                </a:gridCol>
              </a:tblGrid>
              <a:tr h="41047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t>
                      </a:r>
                      <a:r>
                        <a:rPr kumimoji="0" lang="en-US" sz="1600" b="1" i="0" u="none" strike="noStrike" cap="none" normalizeH="0" baseline="0" dirty="0" err="1">
                          <a:ln>
                            <a:noFill/>
                          </a:ln>
                          <a:solidFill>
                            <a:schemeClr val="tx1"/>
                          </a:solidFill>
                          <a:effectLst/>
                          <a:latin typeface="Calibri" panose="020F0502020204030204" pitchFamily="34" charset="0"/>
                        </a:rPr>
                        <a:t>DXd</a:t>
                      </a:r>
                      <a:endParaRPr kumimoji="0" lang="en-US" sz="16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41047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Associated with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1047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Associated with dose reduction</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1047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Associated with dose interruption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3762103"/>
                  </a:ext>
                </a:extLst>
              </a:tr>
              <a:tr h="41047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ILD/pneumonitis</a:t>
                      </a:r>
                      <a:r>
                        <a:rPr lang="en-US" sz="1600" baseline="30000" dirty="0">
                          <a:solidFill>
                            <a:schemeClr val="bg1"/>
                          </a:solidFill>
                          <a:cs typeface="Calibri" panose="020F0502020204030204" pitchFamily="34" charset="0"/>
                        </a:rPr>
                        <a:t>†</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6591273"/>
                  </a:ext>
                </a:extLst>
              </a:tr>
            </a:tbl>
          </a:graphicData>
        </a:graphic>
      </p:graphicFrame>
      <p:sp>
        <p:nvSpPr>
          <p:cNvPr id="9" name="Text Box 11">
            <a:extLst>
              <a:ext uri="{FF2B5EF4-FFF2-40B4-BE49-F238E27FC236}">
                <a16:creationId xmlns:a16="http://schemas.microsoft.com/office/drawing/2014/main" id="{70B9233C-29F0-45D7-A35C-61821B764777}"/>
              </a:ext>
            </a:extLst>
          </p:cNvPr>
          <p:cNvSpPr txBox="1">
            <a:spLocks noChangeArrowheads="1"/>
          </p:cNvSpPr>
          <p:nvPr/>
        </p:nvSpPr>
        <p:spPr bwMode="auto">
          <a:xfrm>
            <a:off x="355969" y="6380871"/>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defRPr/>
            </a:pPr>
            <a:r>
              <a:rPr lang="en-US" altLang="en-US" sz="1200" b="0" spc="-10" dirty="0" err="1">
                <a:solidFill>
                  <a:schemeClr val="bg2"/>
                </a:solidFill>
                <a:latin typeface="Calibri" panose="020F0502020204030204" pitchFamily="34" charset="0"/>
              </a:rPr>
              <a:t>Shitara</a:t>
            </a:r>
            <a:r>
              <a:rPr lang="en-US" altLang="en-US" sz="1200" b="0" spc="-10" dirty="0">
                <a:solidFill>
                  <a:schemeClr val="bg2"/>
                </a:solidFill>
                <a:latin typeface="Calibri" panose="020F0502020204030204" pitchFamily="34" charset="0"/>
              </a:rPr>
              <a:t>. ASCO 2020.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4513. </a:t>
            </a:r>
            <a:r>
              <a:rPr lang="en-US" altLang="en-US" sz="1200" b="0" spc="-10" dirty="0" err="1">
                <a:solidFill>
                  <a:schemeClr val="bg2"/>
                </a:solidFill>
                <a:latin typeface="Calibri" panose="020F0502020204030204" pitchFamily="34" charset="0"/>
              </a:rPr>
              <a:t>Shitara</a:t>
            </a:r>
            <a:r>
              <a:rPr lang="en-US" altLang="en-US" sz="1200" b="0" spc="-10" dirty="0">
                <a:solidFill>
                  <a:schemeClr val="bg2"/>
                </a:solidFill>
                <a:latin typeface="Calibri" panose="020F0502020204030204" pitchFamily="34" charset="0"/>
              </a:rPr>
              <a:t>. NEJM. 2020;[</a:t>
            </a:r>
            <a:r>
              <a:rPr lang="en-US" altLang="en-US" sz="1200" b="0" spc="-10" dirty="0" err="1">
                <a:solidFill>
                  <a:schemeClr val="bg2"/>
                </a:solidFill>
                <a:latin typeface="Calibri" panose="020F0502020204030204" pitchFamily="34" charset="0"/>
              </a:rPr>
              <a:t>Epub</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graphicFrame>
        <p:nvGraphicFramePr>
          <p:cNvPr id="12" name="Group 32">
            <a:extLst>
              <a:ext uri="{FF2B5EF4-FFF2-40B4-BE49-F238E27FC236}">
                <a16:creationId xmlns:a16="http://schemas.microsoft.com/office/drawing/2014/main" id="{A8E31A69-68C7-48A0-A9DC-4C88112CA814}"/>
              </a:ext>
            </a:extLst>
          </p:cNvPr>
          <p:cNvGraphicFramePr>
            <a:graphicFrameLocks noGrp="1"/>
          </p:cNvGraphicFramePr>
          <p:nvPr/>
        </p:nvGraphicFramePr>
        <p:xfrm>
          <a:off x="719138" y="1429943"/>
          <a:ext cx="5962356" cy="4877056"/>
        </p:xfrm>
        <a:graphic>
          <a:graphicData uri="http://schemas.openxmlformats.org/drawingml/2006/table">
            <a:tbl>
              <a:tblPr/>
              <a:tblGrid>
                <a:gridCol w="2391924">
                  <a:extLst>
                    <a:ext uri="{9D8B030D-6E8A-4147-A177-3AD203B41FA5}">
                      <a16:colId xmlns:a16="http://schemas.microsoft.com/office/drawing/2014/main" val="20000"/>
                    </a:ext>
                  </a:extLst>
                </a:gridCol>
                <a:gridCol w="535477">
                  <a:extLst>
                    <a:ext uri="{9D8B030D-6E8A-4147-A177-3AD203B41FA5}">
                      <a16:colId xmlns:a16="http://schemas.microsoft.com/office/drawing/2014/main" val="20001"/>
                    </a:ext>
                  </a:extLst>
                </a:gridCol>
                <a:gridCol w="606991">
                  <a:extLst>
                    <a:ext uri="{9D8B030D-6E8A-4147-A177-3AD203B41FA5}">
                      <a16:colId xmlns:a16="http://schemas.microsoft.com/office/drawing/2014/main" val="799235290"/>
                    </a:ext>
                  </a:extLst>
                </a:gridCol>
                <a:gridCol w="606991">
                  <a:extLst>
                    <a:ext uri="{9D8B030D-6E8A-4147-A177-3AD203B41FA5}">
                      <a16:colId xmlns:a16="http://schemas.microsoft.com/office/drawing/2014/main" val="1701199136"/>
                    </a:ext>
                  </a:extLst>
                </a:gridCol>
                <a:gridCol w="606991">
                  <a:extLst>
                    <a:ext uri="{9D8B030D-6E8A-4147-A177-3AD203B41FA5}">
                      <a16:colId xmlns:a16="http://schemas.microsoft.com/office/drawing/2014/main" val="3126228227"/>
                    </a:ext>
                  </a:extLst>
                </a:gridCol>
                <a:gridCol w="606991">
                  <a:extLst>
                    <a:ext uri="{9D8B030D-6E8A-4147-A177-3AD203B41FA5}">
                      <a16:colId xmlns:a16="http://schemas.microsoft.com/office/drawing/2014/main" val="516416965"/>
                    </a:ext>
                  </a:extLst>
                </a:gridCol>
                <a:gridCol w="606991">
                  <a:extLst>
                    <a:ext uri="{9D8B030D-6E8A-4147-A177-3AD203B41FA5}">
                      <a16:colId xmlns:a16="http://schemas.microsoft.com/office/drawing/2014/main" val="3409816419"/>
                    </a:ext>
                  </a:extLst>
                </a:gridCol>
              </a:tblGrid>
              <a:tr h="211421">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t>
                      </a:r>
                      <a:r>
                        <a:rPr kumimoji="0" lang="en-US" sz="1400" b="1" i="0" u="none" strike="noStrike" cap="none" normalizeH="0" baseline="0" dirty="0" err="1">
                          <a:ln>
                            <a:noFill/>
                          </a:ln>
                          <a:solidFill>
                            <a:schemeClr val="tx1"/>
                          </a:solidFill>
                          <a:effectLst/>
                          <a:latin typeface="Calibri" panose="020F0502020204030204" pitchFamily="34" charset="0"/>
                        </a:rPr>
                        <a:t>DXd</a:t>
                      </a:r>
                      <a:r>
                        <a:rPr kumimoji="0" lang="en-US" sz="1400" b="1" i="0" u="none" strike="noStrike" cap="none" normalizeH="0" baseline="0" dirty="0">
                          <a:ln>
                            <a:noFill/>
                          </a:ln>
                          <a:solidFill>
                            <a:schemeClr val="tx1"/>
                          </a:solidFill>
                          <a:effectLst/>
                          <a:latin typeface="Calibri" panose="020F0502020204030204" pitchFamily="34" charset="0"/>
                        </a:rPr>
                        <a:t> (n = 125)</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 (n = 62)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11421">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165184479"/>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ANC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3762103"/>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6591273"/>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platelet count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70603786"/>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WBC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84278379"/>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Malaise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98025166"/>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0017247"/>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3156135"/>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4441083"/>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Pyrexia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0469237"/>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Alopecia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87772001"/>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63154835"/>
                  </a:ext>
                </a:extLst>
              </a:tr>
              <a:tr h="21142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lymphocyte count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80430987"/>
                  </a:ext>
                </a:extLst>
              </a:tr>
            </a:tbl>
          </a:graphicData>
        </a:graphic>
      </p:graphicFrame>
      <p:grpSp>
        <p:nvGrpSpPr>
          <p:cNvPr id="13" name="Group 7">
            <a:extLst>
              <a:ext uri="{FF2B5EF4-FFF2-40B4-BE49-F238E27FC236}">
                <a16:creationId xmlns:a16="http://schemas.microsoft.com/office/drawing/2014/main" id="{F1E8E149-944D-4210-83E2-0F8050B36572}"/>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6A8D6BC0-C16F-4FB6-A250-54CCFB06AC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A242F05E-2164-4741-B6A0-33334C35017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10180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DESTINY-CRC01: </a:t>
            </a:r>
            <a:r>
              <a:rPr lang="en-US" altLang="en-US" dirty="0"/>
              <a:t>Trastuzumab </a:t>
            </a:r>
            <a:r>
              <a:rPr lang="en-US" altLang="en-US" dirty="0" err="1"/>
              <a:t>Deruxtecan</a:t>
            </a:r>
            <a:r>
              <a:rPr lang="en-US" altLang="en-US" dirty="0"/>
              <a:t> for Patients With HER2-Expressing Metastatic Colorectal Cancer</a:t>
            </a:r>
            <a:endParaRPr lang="en-US" dirty="0"/>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0877529" cy="499131"/>
          </a:xfrm>
        </p:spPr>
        <p:txBody>
          <a:bodyPr/>
          <a:lstStyle/>
          <a:p>
            <a:r>
              <a:rPr lang="en-US" sz="2400" dirty="0"/>
              <a:t>International, open-label, multicohort phase II trial </a:t>
            </a:r>
          </a:p>
        </p:txBody>
      </p:sp>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3" name="Text Box 15">
            <a:extLst>
              <a:ext uri="{FF2B5EF4-FFF2-40B4-BE49-F238E27FC236}">
                <a16:creationId xmlns:a16="http://schemas.microsoft.com/office/drawing/2014/main" id="{8412189C-BC0E-42A6-A48F-966167513CC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Siena. ASCO 2020. Abstr 4000. NCT03384940.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661F0E65-30C4-4CEF-9732-3AF95313CF55}"/>
              </a:ext>
            </a:extLst>
          </p:cNvPr>
          <p:cNvGrpSpPr/>
          <p:nvPr/>
        </p:nvGrpSpPr>
        <p:grpSpPr>
          <a:xfrm>
            <a:off x="627065" y="2119113"/>
            <a:ext cx="8338482" cy="3492170"/>
            <a:chOff x="627065" y="2565572"/>
            <a:chExt cx="8338482" cy="3492170"/>
          </a:xfrm>
        </p:grpSpPr>
        <p:sp>
          <p:nvSpPr>
            <p:cNvPr id="10" name="Text Box 45">
              <a:extLst>
                <a:ext uri="{FF2B5EF4-FFF2-40B4-BE49-F238E27FC236}">
                  <a16:creationId xmlns:a16="http://schemas.microsoft.com/office/drawing/2014/main" id="{AE76850F-C7A6-45A3-9DAE-F00E3FF9CE72}"/>
                </a:ext>
              </a:extLst>
            </p:cNvPr>
            <p:cNvSpPr txBox="1">
              <a:spLocks noChangeArrowheads="1"/>
            </p:cNvSpPr>
            <p:nvPr/>
          </p:nvSpPr>
          <p:spPr bwMode="auto">
            <a:xfrm>
              <a:off x="627065" y="2918421"/>
              <a:ext cx="2741778"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unresectable/metastatic CRC that is HER2 expressing</a:t>
              </a:r>
              <a:r>
                <a:rPr kumimoji="0" lang="en-US" altLang="en-US" sz="18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RAS/BRAF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wild type; received ≥ 2 previous regimens; previous anti-HER2 tx permitted; no history of or current/suspected ILD; ECOG PS 0-1</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78)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2">
              <a:extLst>
                <a:ext uri="{FF2B5EF4-FFF2-40B4-BE49-F238E27FC236}">
                  <a16:creationId xmlns:a16="http://schemas.microsoft.com/office/drawing/2014/main" id="{369C1F00-ED77-49C8-8BFD-B71E3BA7076B}"/>
                </a:ext>
              </a:extLst>
            </p:cNvPr>
            <p:cNvSpPr>
              <a:spLocks noChangeShapeType="1"/>
            </p:cNvSpPr>
            <p:nvPr/>
          </p:nvSpPr>
          <p:spPr bwMode="auto">
            <a:xfrm>
              <a:off x="3582046" y="330579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2">
              <a:extLst>
                <a:ext uri="{FF2B5EF4-FFF2-40B4-BE49-F238E27FC236}">
                  <a16:creationId xmlns:a16="http://schemas.microsoft.com/office/drawing/2014/main" id="{1721BF5B-B059-46EB-9AC3-0E73A79A4648}"/>
                </a:ext>
              </a:extLst>
            </p:cNvPr>
            <p:cNvSpPr>
              <a:spLocks noChangeShapeType="1"/>
            </p:cNvSpPr>
            <p:nvPr/>
          </p:nvSpPr>
          <p:spPr bwMode="auto">
            <a:xfrm>
              <a:off x="3582046" y="446408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49">
              <a:extLst>
                <a:ext uri="{FF2B5EF4-FFF2-40B4-BE49-F238E27FC236}">
                  <a16:creationId xmlns:a16="http://schemas.microsoft.com/office/drawing/2014/main" id="{1D7BDE12-40CB-40D9-AEF3-1B32F40D2C13}"/>
                </a:ext>
              </a:extLst>
            </p:cNvPr>
            <p:cNvSpPr>
              <a:spLocks noChangeArrowheads="1"/>
            </p:cNvSpPr>
            <p:nvPr/>
          </p:nvSpPr>
          <p:spPr bwMode="auto">
            <a:xfrm>
              <a:off x="4274675" y="2940038"/>
              <a:ext cx="4690872"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 mg/kg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53)</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46">
              <a:extLst>
                <a:ext uri="{FF2B5EF4-FFF2-40B4-BE49-F238E27FC236}">
                  <a16:creationId xmlns:a16="http://schemas.microsoft.com/office/drawing/2014/main" id="{FD541BD8-FDC1-45D7-B6A3-2B51581D7685}"/>
                </a:ext>
              </a:extLst>
            </p:cNvPr>
            <p:cNvSpPr>
              <a:spLocks noChangeArrowheads="1"/>
            </p:cNvSpPr>
            <p:nvPr/>
          </p:nvSpPr>
          <p:spPr bwMode="auto">
            <a:xfrm>
              <a:off x="4274675" y="2565572"/>
              <a:ext cx="46908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A: HER2 Positive (IHC 3+ or IHC 2+/ISH+)</a:t>
              </a:r>
            </a:p>
          </p:txBody>
        </p:sp>
        <p:sp>
          <p:nvSpPr>
            <p:cNvPr id="14" name="Rectangle 50">
              <a:extLst>
                <a:ext uri="{FF2B5EF4-FFF2-40B4-BE49-F238E27FC236}">
                  <a16:creationId xmlns:a16="http://schemas.microsoft.com/office/drawing/2014/main" id="{25F22E7A-FF23-49B2-8AB0-949090E53F0B}"/>
                </a:ext>
              </a:extLst>
            </p:cNvPr>
            <p:cNvSpPr>
              <a:spLocks noChangeArrowheads="1"/>
            </p:cNvSpPr>
            <p:nvPr/>
          </p:nvSpPr>
          <p:spPr bwMode="auto">
            <a:xfrm>
              <a:off x="4274675" y="4098325"/>
              <a:ext cx="4690872"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 mg/kg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46">
              <a:extLst>
                <a:ext uri="{FF2B5EF4-FFF2-40B4-BE49-F238E27FC236}">
                  <a16:creationId xmlns:a16="http://schemas.microsoft.com/office/drawing/2014/main" id="{FFF6E3A0-C931-4CBC-A4CA-19CFCE66F716}"/>
                </a:ext>
              </a:extLst>
            </p:cNvPr>
            <p:cNvSpPr>
              <a:spLocks noChangeArrowheads="1"/>
            </p:cNvSpPr>
            <p:nvPr/>
          </p:nvSpPr>
          <p:spPr bwMode="auto">
            <a:xfrm>
              <a:off x="4274675" y="3725314"/>
              <a:ext cx="46908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B*: HER2 IHC2+/ISH-</a:t>
              </a:r>
            </a:p>
          </p:txBody>
        </p:sp>
        <p:sp>
          <p:nvSpPr>
            <p:cNvPr id="24" name="Rectangle 50">
              <a:extLst>
                <a:ext uri="{FF2B5EF4-FFF2-40B4-BE49-F238E27FC236}">
                  <a16:creationId xmlns:a16="http://schemas.microsoft.com/office/drawing/2014/main" id="{D4ED32D9-DE8E-48C0-89B2-E89526338542}"/>
                </a:ext>
              </a:extLst>
            </p:cNvPr>
            <p:cNvSpPr>
              <a:spLocks noChangeArrowheads="1"/>
            </p:cNvSpPr>
            <p:nvPr/>
          </p:nvSpPr>
          <p:spPr bwMode="auto">
            <a:xfrm>
              <a:off x="4274675" y="5292281"/>
              <a:ext cx="4690872"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 mg/kg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18)</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46">
              <a:extLst>
                <a:ext uri="{FF2B5EF4-FFF2-40B4-BE49-F238E27FC236}">
                  <a16:creationId xmlns:a16="http://schemas.microsoft.com/office/drawing/2014/main" id="{D63ED5E5-7943-46BF-B721-D30487E92756}"/>
                </a:ext>
              </a:extLst>
            </p:cNvPr>
            <p:cNvSpPr>
              <a:spLocks noChangeArrowheads="1"/>
            </p:cNvSpPr>
            <p:nvPr/>
          </p:nvSpPr>
          <p:spPr bwMode="auto">
            <a:xfrm>
              <a:off x="4274675" y="4919270"/>
              <a:ext cx="46908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C*: HER2 IHC 1+</a:t>
              </a:r>
            </a:p>
          </p:txBody>
        </p:sp>
        <p:sp>
          <p:nvSpPr>
            <p:cNvPr id="26" name="Line 52">
              <a:extLst>
                <a:ext uri="{FF2B5EF4-FFF2-40B4-BE49-F238E27FC236}">
                  <a16:creationId xmlns:a16="http://schemas.microsoft.com/office/drawing/2014/main" id="{5D4F10E3-D321-448C-8085-50C903B5A176}"/>
                </a:ext>
              </a:extLst>
            </p:cNvPr>
            <p:cNvSpPr>
              <a:spLocks noChangeShapeType="1"/>
            </p:cNvSpPr>
            <p:nvPr/>
          </p:nvSpPr>
          <p:spPr bwMode="auto">
            <a:xfrm>
              <a:off x="3582046" y="565804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0" name="Content Placeholder 3">
            <a:extLst>
              <a:ext uri="{FF2B5EF4-FFF2-40B4-BE49-F238E27FC236}">
                <a16:creationId xmlns:a16="http://schemas.microsoft.com/office/drawing/2014/main" id="{0335C061-DEE0-4D2E-ABA6-EDBCED0D10DA}"/>
              </a:ext>
            </a:extLst>
          </p:cNvPr>
          <p:cNvSpPr txBox="1">
            <a:spLocks/>
          </p:cNvSpPr>
          <p:nvPr/>
        </p:nvSpPr>
        <p:spPr>
          <a:xfrm>
            <a:off x="9154762" y="2471962"/>
            <a:ext cx="2741778" cy="316577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84163" marR="0" lvl="0" indent="-284163"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confirmed ORR by ICR in Cohort A</a:t>
            </a:r>
          </a:p>
          <a:p>
            <a:pPr marL="284163" marR="0" lvl="0" indent="-284163"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DoR, DCR, ORR per investigator, PFS, OS, PK</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Text Box 15">
            <a:extLst>
              <a:ext uri="{FF2B5EF4-FFF2-40B4-BE49-F238E27FC236}">
                <a16:creationId xmlns:a16="http://schemas.microsoft.com/office/drawing/2014/main" id="{A0734295-DBEA-41F2-98E1-5108D6A07FEA}"/>
              </a:ext>
            </a:extLst>
          </p:cNvPr>
          <p:cNvSpPr txBox="1">
            <a:spLocks noChangeArrowheads="1"/>
          </p:cNvSpPr>
          <p:nvPr/>
        </p:nvSpPr>
        <p:spPr bwMode="auto">
          <a:xfrm>
            <a:off x="627065" y="5896888"/>
            <a:ext cx="9250180" cy="523220"/>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*Cohorts B and C opened when futility monitoring performed after ≥ 20 patients enrolled on Cohort A had 12 </a:t>
            </a:r>
            <a:r>
              <a:rPr kumimoji="0" lang="en-US" altLang="en-US" sz="1400" b="0" i="0" u="none" strike="noStrike" kern="1200" cap="none" spc="-1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wks</a:t>
            </a:r>
            <a:r>
              <a:rPr kumimoji="0" lang="en-US"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of follow-up. </a:t>
            </a:r>
            <a:r>
              <a:rPr kumimoji="0" lang="en-US" altLang="en-US" sz="14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Centrally confirmed.</a:t>
            </a:r>
            <a:r>
              <a:rPr kumimoji="0" lang="en-US"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27023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DESTINY-CRC01 (Cohort A): Response</a:t>
            </a:r>
          </a:p>
        </p:txBody>
      </p:sp>
      <p:sp>
        <p:nvSpPr>
          <p:cNvPr id="3" name="Content Placeholder 2">
            <a:extLst>
              <a:ext uri="{FF2B5EF4-FFF2-40B4-BE49-F238E27FC236}">
                <a16:creationId xmlns:a16="http://schemas.microsoft.com/office/drawing/2014/main" id="{FAF2920C-24D5-4503-B9F8-E5E518D20CDA}"/>
              </a:ext>
            </a:extLst>
          </p:cNvPr>
          <p:cNvSpPr>
            <a:spLocks noGrp="1"/>
          </p:cNvSpPr>
          <p:nvPr>
            <p:ph idx="1"/>
          </p:nvPr>
        </p:nvSpPr>
        <p:spPr>
          <a:xfrm>
            <a:off x="604675" y="5549629"/>
            <a:ext cx="10877529" cy="839285"/>
          </a:xfrm>
        </p:spPr>
        <p:txBody>
          <a:bodyPr/>
          <a:lstStyle/>
          <a:p>
            <a:pPr>
              <a:spcAft>
                <a:spcPts val="0"/>
              </a:spcAft>
            </a:pPr>
            <a:r>
              <a:rPr lang="en-US" sz="2400" dirty="0"/>
              <a:t>Tumor shrinkage generally detected by Mo 2 and sustained or deepened over time</a:t>
            </a:r>
          </a:p>
          <a:p>
            <a:pPr>
              <a:spcAft>
                <a:spcPts val="0"/>
              </a:spcAft>
            </a:pPr>
            <a:r>
              <a:rPr lang="en-US" sz="2400" dirty="0"/>
              <a:t>No confirmed responses by ICR in Cohorts B and C</a:t>
            </a:r>
          </a:p>
          <a:p>
            <a:pPr>
              <a:spcAft>
                <a:spcPts val="0"/>
              </a:spcAft>
            </a:pPr>
            <a:endParaRPr lang="en-US" sz="2400" dirty="0"/>
          </a:p>
        </p:txBody>
      </p:sp>
      <p:grpSp>
        <p:nvGrpSpPr>
          <p:cNvPr id="8" name="Group 7">
            <a:extLst>
              <a:ext uri="{FF2B5EF4-FFF2-40B4-BE49-F238E27FC236}">
                <a16:creationId xmlns:a16="http://schemas.microsoft.com/office/drawing/2014/main" id="{2D90B91F-0E00-4468-BC68-1F704483F5B5}"/>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7F687444-4B3E-4328-9751-BF657A5951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3B7537B5-8172-4898-AD47-09B6B1C3699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32300FFE-B62A-4C11-BED6-9D4C983C3E3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Siena. ASCO 2020. Abstr 4000.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6" name="Group 3">
            <a:extLst>
              <a:ext uri="{FF2B5EF4-FFF2-40B4-BE49-F238E27FC236}">
                <a16:creationId xmlns:a16="http://schemas.microsoft.com/office/drawing/2014/main" id="{68DBCA5B-BD9F-4AA0-BAC4-8EC01003B678}"/>
              </a:ext>
            </a:extLst>
          </p:cNvPr>
          <p:cNvGraphicFramePr>
            <a:graphicFrameLocks/>
          </p:cNvGraphicFramePr>
          <p:nvPr/>
        </p:nvGraphicFramePr>
        <p:xfrm>
          <a:off x="6753224" y="1601283"/>
          <a:ext cx="4988162" cy="3566304"/>
        </p:xfrm>
        <a:graphic>
          <a:graphicData uri="http://schemas.openxmlformats.org/drawingml/2006/table">
            <a:tbl>
              <a:tblPr/>
              <a:tblGrid>
                <a:gridCol w="2431384">
                  <a:extLst>
                    <a:ext uri="{9D8B030D-6E8A-4147-A177-3AD203B41FA5}">
                      <a16:colId xmlns:a16="http://schemas.microsoft.com/office/drawing/2014/main" val="20000"/>
                    </a:ext>
                  </a:extLst>
                </a:gridCol>
                <a:gridCol w="2556778">
                  <a:extLst>
                    <a:ext uri="{9D8B030D-6E8A-4147-A177-3AD203B41FA5}">
                      <a16:colId xmlns:a16="http://schemas.microsoft.com/office/drawing/2014/main" val="20001"/>
                    </a:ext>
                  </a:extLst>
                </a:gridCol>
              </a:tblGrid>
              <a:tr h="1834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HER2+ Cohort A (n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500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Confirmed ORR by ICR (primary endpoint)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(45.3)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288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4288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(43.4)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288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(37.7)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761435746"/>
                  </a:ext>
                </a:extLst>
              </a:tr>
              <a:tr h="14288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62081105"/>
                  </a:ext>
                </a:extLst>
              </a:tr>
              <a:tr h="14288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61628487"/>
                  </a:ext>
                </a:extLst>
              </a:tr>
              <a:tr h="1428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59542573"/>
                  </a:ext>
                </a:extLst>
              </a:tr>
              <a:tr h="1428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69796930"/>
                  </a:ext>
                </a:extLst>
              </a:tr>
            </a:tbl>
          </a:graphicData>
        </a:graphic>
      </p:graphicFrame>
      <p:sp>
        <p:nvSpPr>
          <p:cNvPr id="19" name="Text Box 30">
            <a:extLst>
              <a:ext uri="{FF2B5EF4-FFF2-40B4-BE49-F238E27FC236}">
                <a16:creationId xmlns:a16="http://schemas.microsoft.com/office/drawing/2014/main" id="{DC31E909-287A-4B77-9DBB-8B476FF8C31C}"/>
              </a:ext>
            </a:extLst>
          </p:cNvPr>
          <p:cNvSpPr txBox="1">
            <a:spLocks noChangeArrowheads="1"/>
          </p:cNvSpPr>
          <p:nvPr/>
        </p:nvSpPr>
        <p:spPr bwMode="auto">
          <a:xfrm>
            <a:off x="6753224" y="5191499"/>
            <a:ext cx="498816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*Postbaseline scans missing.</a:t>
            </a:r>
          </a:p>
        </p:txBody>
      </p:sp>
      <p:cxnSp>
        <p:nvCxnSpPr>
          <p:cNvPr id="11" name="Straight Connector 10">
            <a:extLst>
              <a:ext uri="{FF2B5EF4-FFF2-40B4-BE49-F238E27FC236}">
                <a16:creationId xmlns:a16="http://schemas.microsoft.com/office/drawing/2014/main" id="{738EA494-EFE9-4CB1-949E-FDC69E77408F}"/>
              </a:ext>
            </a:extLst>
          </p:cNvPr>
          <p:cNvCxnSpPr/>
          <p:nvPr/>
        </p:nvCxnSpPr>
        <p:spPr bwMode="auto">
          <a:xfrm flipV="1">
            <a:off x="1368725" y="2277374"/>
            <a:ext cx="0" cy="2734573"/>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5B7B2BF-9BE2-4272-A268-FC687229AF43}"/>
              </a:ext>
            </a:extLst>
          </p:cNvPr>
          <p:cNvCxnSpPr/>
          <p:nvPr/>
        </p:nvCxnSpPr>
        <p:spPr bwMode="auto">
          <a:xfrm>
            <a:off x="1368724" y="2671313"/>
            <a:ext cx="5098211" cy="0"/>
          </a:xfrm>
          <a:prstGeom prst="line">
            <a:avLst/>
          </a:prstGeom>
          <a:noFill/>
          <a:ln w="28575" cap="flat" cmpd="sng" algn="ctr">
            <a:solidFill>
              <a:schemeClr val="bg1"/>
            </a:solidFill>
            <a:prstDash val="sysDot"/>
            <a:round/>
            <a:headEnd type="none" w="med" len="med"/>
            <a:tailEnd type="none" w="med" len="med"/>
          </a:ln>
          <a:effectLst/>
        </p:spPr>
      </p:cxnSp>
      <p:cxnSp>
        <p:nvCxnSpPr>
          <p:cNvPr id="18" name="Straight Connector 17">
            <a:extLst>
              <a:ext uri="{FF2B5EF4-FFF2-40B4-BE49-F238E27FC236}">
                <a16:creationId xmlns:a16="http://schemas.microsoft.com/office/drawing/2014/main" id="{F71A9275-166B-424F-B011-0C8F01995E85}"/>
              </a:ext>
            </a:extLst>
          </p:cNvPr>
          <p:cNvCxnSpPr/>
          <p:nvPr/>
        </p:nvCxnSpPr>
        <p:spPr bwMode="auto">
          <a:xfrm>
            <a:off x="1368724" y="3625970"/>
            <a:ext cx="5098211" cy="0"/>
          </a:xfrm>
          <a:prstGeom prst="line">
            <a:avLst/>
          </a:prstGeom>
          <a:noFill/>
          <a:ln w="28575" cap="flat" cmpd="sng" algn="ctr">
            <a:solidFill>
              <a:schemeClr val="bg1"/>
            </a:solidFill>
            <a:prstDash val="sysDot"/>
            <a:round/>
            <a:headEnd type="none" w="med" len="med"/>
            <a:tailEnd type="none" w="med" len="med"/>
          </a:ln>
          <a:effectLst/>
        </p:spPr>
      </p:cxnSp>
      <p:cxnSp>
        <p:nvCxnSpPr>
          <p:cNvPr id="20" name="Straight Connector 19">
            <a:extLst>
              <a:ext uri="{FF2B5EF4-FFF2-40B4-BE49-F238E27FC236}">
                <a16:creationId xmlns:a16="http://schemas.microsoft.com/office/drawing/2014/main" id="{93443A47-F1B4-4AA9-9E46-34F1F2219D57}"/>
              </a:ext>
            </a:extLst>
          </p:cNvPr>
          <p:cNvCxnSpPr/>
          <p:nvPr/>
        </p:nvCxnSpPr>
        <p:spPr bwMode="auto">
          <a:xfrm flipH="1">
            <a:off x="1308336" y="22773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0A153CB-5643-408E-BD27-634E8A5A430E}"/>
              </a:ext>
            </a:extLst>
          </p:cNvPr>
          <p:cNvCxnSpPr/>
          <p:nvPr/>
        </p:nvCxnSpPr>
        <p:spPr bwMode="auto">
          <a:xfrm flipH="1">
            <a:off x="1308336" y="26651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2681501-3C2E-469F-A994-BA84D08CCA05}"/>
              </a:ext>
            </a:extLst>
          </p:cNvPr>
          <p:cNvCxnSpPr/>
          <p:nvPr/>
        </p:nvCxnSpPr>
        <p:spPr bwMode="auto">
          <a:xfrm flipH="1">
            <a:off x="1308336" y="30529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B709023-D0E7-43B1-A6CE-B58BFACD67DA}"/>
              </a:ext>
            </a:extLst>
          </p:cNvPr>
          <p:cNvCxnSpPr/>
          <p:nvPr/>
        </p:nvCxnSpPr>
        <p:spPr bwMode="auto">
          <a:xfrm flipH="1">
            <a:off x="1308336" y="34407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54A943D-79A6-4079-B5A3-B9EC6204142F}"/>
              </a:ext>
            </a:extLst>
          </p:cNvPr>
          <p:cNvCxnSpPr/>
          <p:nvPr/>
        </p:nvCxnSpPr>
        <p:spPr bwMode="auto">
          <a:xfrm flipH="1">
            <a:off x="1308336" y="382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6D40683-9966-46D2-8F63-5E77664F76B4}"/>
              </a:ext>
            </a:extLst>
          </p:cNvPr>
          <p:cNvCxnSpPr/>
          <p:nvPr/>
        </p:nvCxnSpPr>
        <p:spPr bwMode="auto">
          <a:xfrm flipH="1">
            <a:off x="1308336" y="42162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E03487D-25A4-4C91-8EE6-BAD83F91B92D}"/>
              </a:ext>
            </a:extLst>
          </p:cNvPr>
          <p:cNvCxnSpPr/>
          <p:nvPr/>
        </p:nvCxnSpPr>
        <p:spPr bwMode="auto">
          <a:xfrm flipH="1">
            <a:off x="1308336" y="46040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3F9D35D-D0D6-4FEC-865E-D00D78EFCD30}"/>
              </a:ext>
            </a:extLst>
          </p:cNvPr>
          <p:cNvCxnSpPr/>
          <p:nvPr/>
        </p:nvCxnSpPr>
        <p:spPr bwMode="auto">
          <a:xfrm flipH="1">
            <a:off x="1308336" y="4991819"/>
            <a:ext cx="64008"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541C780C-A6DD-4B13-937B-827F52218F93}"/>
              </a:ext>
            </a:extLst>
          </p:cNvPr>
          <p:cNvSpPr txBox="1"/>
          <p:nvPr/>
        </p:nvSpPr>
        <p:spPr bwMode="auto">
          <a:xfrm>
            <a:off x="1429115" y="3899432"/>
            <a:ext cx="462343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284163"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Cohort A (n = 53)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IHC3+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IHC2+/ISH+</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Prior anti-HER2 treatment</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HER2 IHC2+/ISH+ with an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NRAS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a:t>
            </a:r>
          </a:p>
        </p:txBody>
      </p:sp>
      <p:sp>
        <p:nvSpPr>
          <p:cNvPr id="29" name="Rectangle 28">
            <a:extLst>
              <a:ext uri="{FF2B5EF4-FFF2-40B4-BE49-F238E27FC236}">
                <a16:creationId xmlns:a16="http://schemas.microsoft.com/office/drawing/2014/main" id="{65FF56B3-1E27-42CA-B09A-FEB2233889FC}"/>
              </a:ext>
            </a:extLst>
          </p:cNvPr>
          <p:cNvSpPr/>
          <p:nvPr/>
        </p:nvSpPr>
        <p:spPr bwMode="auto">
          <a:xfrm>
            <a:off x="1568684" y="4281282"/>
            <a:ext cx="149525" cy="149525"/>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AF2EE663-BC29-4163-AF8B-0BC6D32319E4}"/>
              </a:ext>
            </a:extLst>
          </p:cNvPr>
          <p:cNvSpPr/>
          <p:nvPr/>
        </p:nvSpPr>
        <p:spPr bwMode="auto">
          <a:xfrm>
            <a:off x="1568684" y="4563075"/>
            <a:ext cx="149525" cy="149525"/>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Isosceles Triangle 30">
            <a:extLst>
              <a:ext uri="{FF2B5EF4-FFF2-40B4-BE49-F238E27FC236}">
                <a16:creationId xmlns:a16="http://schemas.microsoft.com/office/drawing/2014/main" id="{C17C8D51-B392-4D15-AB9E-1DBDA7DD8BE6}"/>
              </a:ext>
            </a:extLst>
          </p:cNvPr>
          <p:cNvSpPr/>
          <p:nvPr/>
        </p:nvSpPr>
        <p:spPr bwMode="auto">
          <a:xfrm>
            <a:off x="1570294" y="4817690"/>
            <a:ext cx="146304" cy="146304"/>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D129DF5F-5AEC-484A-9B52-E2FBA4180E8C}"/>
              </a:ext>
            </a:extLst>
          </p:cNvPr>
          <p:cNvSpPr txBox="1"/>
          <p:nvPr/>
        </p:nvSpPr>
        <p:spPr bwMode="auto">
          <a:xfrm>
            <a:off x="1462292" y="5053710"/>
            <a:ext cx="362309" cy="37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 name="TextBox 32">
            <a:extLst>
              <a:ext uri="{FF2B5EF4-FFF2-40B4-BE49-F238E27FC236}">
                <a16:creationId xmlns:a16="http://schemas.microsoft.com/office/drawing/2014/main" id="{33E9F9EB-CBB0-4D9E-BB27-2F1231DB9A25}"/>
              </a:ext>
            </a:extLst>
          </p:cNvPr>
          <p:cNvSpPr txBox="1"/>
          <p:nvPr/>
        </p:nvSpPr>
        <p:spPr bwMode="auto">
          <a:xfrm>
            <a:off x="894271" y="2088709"/>
            <a:ext cx="491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4" name="TextBox 33">
            <a:extLst>
              <a:ext uri="{FF2B5EF4-FFF2-40B4-BE49-F238E27FC236}">
                <a16:creationId xmlns:a16="http://schemas.microsoft.com/office/drawing/2014/main" id="{8ED06FCA-CDB8-4873-B5E7-18E0596DDB77}"/>
              </a:ext>
            </a:extLst>
          </p:cNvPr>
          <p:cNvSpPr txBox="1"/>
          <p:nvPr/>
        </p:nvSpPr>
        <p:spPr bwMode="auto">
          <a:xfrm>
            <a:off x="894271" y="2476033"/>
            <a:ext cx="491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5" name="TextBox 34">
            <a:extLst>
              <a:ext uri="{FF2B5EF4-FFF2-40B4-BE49-F238E27FC236}">
                <a16:creationId xmlns:a16="http://schemas.microsoft.com/office/drawing/2014/main" id="{38B8EFC9-C7C7-4174-BD73-189A98DE83BA}"/>
              </a:ext>
            </a:extLst>
          </p:cNvPr>
          <p:cNvSpPr txBox="1"/>
          <p:nvPr/>
        </p:nvSpPr>
        <p:spPr bwMode="auto">
          <a:xfrm>
            <a:off x="894271" y="2863357"/>
            <a:ext cx="491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 name="TextBox 35">
            <a:extLst>
              <a:ext uri="{FF2B5EF4-FFF2-40B4-BE49-F238E27FC236}">
                <a16:creationId xmlns:a16="http://schemas.microsoft.com/office/drawing/2014/main" id="{4715B3B1-BB83-4B99-9DB5-2ADFD7ABEA83}"/>
              </a:ext>
            </a:extLst>
          </p:cNvPr>
          <p:cNvSpPr txBox="1"/>
          <p:nvPr/>
        </p:nvSpPr>
        <p:spPr bwMode="auto">
          <a:xfrm>
            <a:off x="894271" y="3250681"/>
            <a:ext cx="491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7" name="TextBox 36">
            <a:extLst>
              <a:ext uri="{FF2B5EF4-FFF2-40B4-BE49-F238E27FC236}">
                <a16:creationId xmlns:a16="http://schemas.microsoft.com/office/drawing/2014/main" id="{3CFB641D-09D0-4800-98CF-36FCA89B4EB8}"/>
              </a:ext>
            </a:extLst>
          </p:cNvPr>
          <p:cNvSpPr txBox="1"/>
          <p:nvPr/>
        </p:nvSpPr>
        <p:spPr bwMode="auto">
          <a:xfrm>
            <a:off x="894271" y="3638005"/>
            <a:ext cx="491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8" name="TextBox 37">
            <a:extLst>
              <a:ext uri="{FF2B5EF4-FFF2-40B4-BE49-F238E27FC236}">
                <a16:creationId xmlns:a16="http://schemas.microsoft.com/office/drawing/2014/main" id="{26A1BF16-5861-4170-9679-B0074197EDA3}"/>
              </a:ext>
            </a:extLst>
          </p:cNvPr>
          <p:cNvSpPr txBox="1"/>
          <p:nvPr/>
        </p:nvSpPr>
        <p:spPr bwMode="auto">
          <a:xfrm>
            <a:off x="894271" y="4025329"/>
            <a:ext cx="491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9" name="TextBox 38">
            <a:extLst>
              <a:ext uri="{FF2B5EF4-FFF2-40B4-BE49-F238E27FC236}">
                <a16:creationId xmlns:a16="http://schemas.microsoft.com/office/drawing/2014/main" id="{AF14DD25-D892-4CF0-A7A2-A4ED23F170B7}"/>
              </a:ext>
            </a:extLst>
          </p:cNvPr>
          <p:cNvSpPr txBox="1"/>
          <p:nvPr/>
        </p:nvSpPr>
        <p:spPr bwMode="auto">
          <a:xfrm>
            <a:off x="894271" y="4412653"/>
            <a:ext cx="491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0" name="TextBox 39">
            <a:extLst>
              <a:ext uri="{FF2B5EF4-FFF2-40B4-BE49-F238E27FC236}">
                <a16:creationId xmlns:a16="http://schemas.microsoft.com/office/drawing/2014/main" id="{1297A4B4-4C38-43EB-B365-F1A0550657B8}"/>
              </a:ext>
            </a:extLst>
          </p:cNvPr>
          <p:cNvSpPr txBox="1"/>
          <p:nvPr/>
        </p:nvSpPr>
        <p:spPr bwMode="auto">
          <a:xfrm>
            <a:off x="741871" y="4799976"/>
            <a:ext cx="6441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1" name="TextBox 40">
            <a:extLst>
              <a:ext uri="{FF2B5EF4-FFF2-40B4-BE49-F238E27FC236}">
                <a16:creationId xmlns:a16="http://schemas.microsoft.com/office/drawing/2014/main" id="{82B432C0-E714-4DAE-A74C-524F48864E3C}"/>
              </a:ext>
            </a:extLst>
          </p:cNvPr>
          <p:cNvSpPr txBox="1"/>
          <p:nvPr/>
        </p:nvSpPr>
        <p:spPr bwMode="auto">
          <a:xfrm rot="16200000">
            <a:off x="-1449581" y="3321494"/>
            <a:ext cx="41026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 Change From Baseline in the Sum of Diameters of Measurable Tumors</a:t>
            </a:r>
          </a:p>
        </p:txBody>
      </p:sp>
      <p:sp>
        <p:nvSpPr>
          <p:cNvPr id="42" name="Rectangle 41">
            <a:extLst>
              <a:ext uri="{FF2B5EF4-FFF2-40B4-BE49-F238E27FC236}">
                <a16:creationId xmlns:a16="http://schemas.microsoft.com/office/drawing/2014/main" id="{685C1F0D-8CCF-4552-BB0C-F42E80E5AA92}"/>
              </a:ext>
            </a:extLst>
          </p:cNvPr>
          <p:cNvSpPr/>
          <p:nvPr/>
        </p:nvSpPr>
        <p:spPr bwMode="auto">
          <a:xfrm>
            <a:off x="1393844" y="2420434"/>
            <a:ext cx="73152" cy="647322"/>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9309E806-9446-4FA3-9EF0-A0E5308E4939}"/>
              </a:ext>
            </a:extLst>
          </p:cNvPr>
          <p:cNvSpPr/>
          <p:nvPr/>
        </p:nvSpPr>
        <p:spPr bwMode="auto">
          <a:xfrm>
            <a:off x="1494926" y="2743200"/>
            <a:ext cx="73152" cy="32455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EF838A1F-87E7-410B-BE9E-B91484E495DF}"/>
              </a:ext>
            </a:extLst>
          </p:cNvPr>
          <p:cNvSpPr/>
          <p:nvPr/>
        </p:nvSpPr>
        <p:spPr bwMode="auto">
          <a:xfrm>
            <a:off x="1596008" y="2797542"/>
            <a:ext cx="73152" cy="270213"/>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36141781-A463-41FB-9CB7-C79E6494A996}"/>
              </a:ext>
            </a:extLst>
          </p:cNvPr>
          <p:cNvSpPr/>
          <p:nvPr/>
        </p:nvSpPr>
        <p:spPr bwMode="auto">
          <a:xfrm>
            <a:off x="1899254" y="3016430"/>
            <a:ext cx="73152" cy="5132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09192261-8B16-4F0B-B23F-325A36B41785}"/>
              </a:ext>
            </a:extLst>
          </p:cNvPr>
          <p:cNvSpPr/>
          <p:nvPr/>
        </p:nvSpPr>
        <p:spPr bwMode="auto">
          <a:xfrm>
            <a:off x="2000336" y="3045850"/>
            <a:ext cx="73152" cy="27432"/>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9A37F7BD-5737-4A81-A568-7D5AFBB190CB}"/>
              </a:ext>
            </a:extLst>
          </p:cNvPr>
          <p:cNvSpPr/>
          <p:nvPr/>
        </p:nvSpPr>
        <p:spPr bwMode="auto">
          <a:xfrm>
            <a:off x="1798172" y="2969418"/>
            <a:ext cx="73152" cy="98337"/>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A99C0F4F-92B3-4A66-852D-A3634ADD120D}"/>
              </a:ext>
            </a:extLst>
          </p:cNvPr>
          <p:cNvSpPr/>
          <p:nvPr/>
        </p:nvSpPr>
        <p:spPr bwMode="auto">
          <a:xfrm>
            <a:off x="2101421" y="3050611"/>
            <a:ext cx="73152" cy="18288"/>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59C4CF2A-E766-474A-B0F6-9E64B5BC971A}"/>
              </a:ext>
            </a:extLst>
          </p:cNvPr>
          <p:cNvSpPr/>
          <p:nvPr/>
        </p:nvSpPr>
        <p:spPr bwMode="auto">
          <a:xfrm>
            <a:off x="2324685" y="3077702"/>
            <a:ext cx="73152" cy="18288"/>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CBB1F1A9-82A1-4D7A-8CAC-860B9C21B811}"/>
              </a:ext>
            </a:extLst>
          </p:cNvPr>
          <p:cNvSpPr/>
          <p:nvPr/>
        </p:nvSpPr>
        <p:spPr bwMode="auto">
          <a:xfrm>
            <a:off x="1697090" y="2878960"/>
            <a:ext cx="73152" cy="188795"/>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8645E57D-293B-4BC3-A99E-51A9F91F9236}"/>
              </a:ext>
            </a:extLst>
          </p:cNvPr>
          <p:cNvSpPr/>
          <p:nvPr/>
        </p:nvSpPr>
        <p:spPr bwMode="auto">
          <a:xfrm>
            <a:off x="2428547" y="3070553"/>
            <a:ext cx="73152" cy="27432"/>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E73CAC55-B7DA-48A1-AC6C-FD5DCB9A0105}"/>
              </a:ext>
            </a:extLst>
          </p:cNvPr>
          <p:cNvSpPr/>
          <p:nvPr/>
        </p:nvSpPr>
        <p:spPr bwMode="auto">
          <a:xfrm>
            <a:off x="2532409" y="3065793"/>
            <a:ext cx="73152" cy="7775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C253BC5-48A1-4B95-9FA4-17B6FF42F375}"/>
              </a:ext>
            </a:extLst>
          </p:cNvPr>
          <p:cNvSpPr/>
          <p:nvPr/>
        </p:nvSpPr>
        <p:spPr bwMode="auto">
          <a:xfrm>
            <a:off x="2636271" y="3065793"/>
            <a:ext cx="73152" cy="96049"/>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28ADFEDA-9E2D-4937-8F81-64C26A6A8396}"/>
              </a:ext>
            </a:extLst>
          </p:cNvPr>
          <p:cNvSpPr/>
          <p:nvPr/>
        </p:nvSpPr>
        <p:spPr bwMode="auto">
          <a:xfrm>
            <a:off x="2740133" y="3065793"/>
            <a:ext cx="73152" cy="113175"/>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37EB40D3-9524-4881-853B-A3A48EFA7FDE}"/>
              </a:ext>
            </a:extLst>
          </p:cNvPr>
          <p:cNvSpPr/>
          <p:nvPr/>
        </p:nvSpPr>
        <p:spPr bwMode="auto">
          <a:xfrm>
            <a:off x="2843995" y="3065793"/>
            <a:ext cx="73152" cy="133500"/>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B3D3F386-C23A-4F32-8A88-3D8B73182F46}"/>
              </a:ext>
            </a:extLst>
          </p:cNvPr>
          <p:cNvSpPr/>
          <p:nvPr/>
        </p:nvSpPr>
        <p:spPr bwMode="auto">
          <a:xfrm>
            <a:off x="2947857" y="3065793"/>
            <a:ext cx="73152" cy="158208"/>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3CC0D888-8BD6-46C8-B601-416FE938709C}"/>
              </a:ext>
            </a:extLst>
          </p:cNvPr>
          <p:cNvSpPr/>
          <p:nvPr/>
        </p:nvSpPr>
        <p:spPr bwMode="auto">
          <a:xfrm>
            <a:off x="3051719" y="3065793"/>
            <a:ext cx="73152" cy="18488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50FEE101-2F04-4432-B822-821CC6B3DE56}"/>
              </a:ext>
            </a:extLst>
          </p:cNvPr>
          <p:cNvSpPr/>
          <p:nvPr/>
        </p:nvSpPr>
        <p:spPr bwMode="auto">
          <a:xfrm>
            <a:off x="3155581" y="3065793"/>
            <a:ext cx="73152" cy="198954"/>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CECA4792-EEB9-4E04-B2E8-EC004FDCDDF5}"/>
              </a:ext>
            </a:extLst>
          </p:cNvPr>
          <p:cNvSpPr/>
          <p:nvPr/>
        </p:nvSpPr>
        <p:spPr bwMode="auto">
          <a:xfrm>
            <a:off x="3259443" y="3065793"/>
            <a:ext cx="73152" cy="246525"/>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BEBBA7AB-FA5B-46D5-A875-2836875F511C}"/>
              </a:ext>
            </a:extLst>
          </p:cNvPr>
          <p:cNvSpPr/>
          <p:nvPr/>
        </p:nvSpPr>
        <p:spPr bwMode="auto">
          <a:xfrm>
            <a:off x="3467167" y="3065793"/>
            <a:ext cx="73152" cy="427501"/>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6B1DECB6-5410-4FA3-A7F3-40110AF57152}"/>
              </a:ext>
            </a:extLst>
          </p:cNvPr>
          <p:cNvSpPr/>
          <p:nvPr/>
        </p:nvSpPr>
        <p:spPr bwMode="auto">
          <a:xfrm>
            <a:off x="3674891" y="3065793"/>
            <a:ext cx="73152" cy="529890"/>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E7CD2259-4A95-4692-A2DF-B20750A86503}"/>
              </a:ext>
            </a:extLst>
          </p:cNvPr>
          <p:cNvSpPr/>
          <p:nvPr/>
        </p:nvSpPr>
        <p:spPr bwMode="auto">
          <a:xfrm>
            <a:off x="3882615" y="3065793"/>
            <a:ext cx="73152" cy="601329"/>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5ED60B82-92B8-4C8D-A118-61025C8B6F59}"/>
              </a:ext>
            </a:extLst>
          </p:cNvPr>
          <p:cNvSpPr/>
          <p:nvPr/>
        </p:nvSpPr>
        <p:spPr bwMode="auto">
          <a:xfrm>
            <a:off x="4090339" y="3065792"/>
            <a:ext cx="73152" cy="678277"/>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DEC02220-1E6B-403C-9268-3D4F3AEA10F6}"/>
              </a:ext>
            </a:extLst>
          </p:cNvPr>
          <p:cNvSpPr/>
          <p:nvPr/>
        </p:nvSpPr>
        <p:spPr bwMode="auto">
          <a:xfrm>
            <a:off x="4298063" y="3065792"/>
            <a:ext cx="73152" cy="739439"/>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BEE41450-43C9-4498-9F7A-C3917ED9CF78}"/>
              </a:ext>
            </a:extLst>
          </p:cNvPr>
          <p:cNvSpPr/>
          <p:nvPr/>
        </p:nvSpPr>
        <p:spPr bwMode="auto">
          <a:xfrm>
            <a:off x="3363305" y="3065793"/>
            <a:ext cx="73152" cy="34415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8FD5B6D8-4A22-4319-B0AE-E9F322FD2E2D}"/>
              </a:ext>
            </a:extLst>
          </p:cNvPr>
          <p:cNvSpPr/>
          <p:nvPr/>
        </p:nvSpPr>
        <p:spPr bwMode="auto">
          <a:xfrm>
            <a:off x="3571029" y="3065793"/>
            <a:ext cx="73152" cy="444857"/>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50985B61-758C-4A6C-B2ED-603D9CE69BE4}"/>
              </a:ext>
            </a:extLst>
          </p:cNvPr>
          <p:cNvSpPr/>
          <p:nvPr/>
        </p:nvSpPr>
        <p:spPr bwMode="auto">
          <a:xfrm>
            <a:off x="3778753" y="3065793"/>
            <a:ext cx="73152" cy="566131"/>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5D3F5FA8-3AFF-4390-BE80-709E2C2D5534}"/>
              </a:ext>
            </a:extLst>
          </p:cNvPr>
          <p:cNvSpPr/>
          <p:nvPr/>
        </p:nvSpPr>
        <p:spPr bwMode="auto">
          <a:xfrm>
            <a:off x="3986477" y="3065793"/>
            <a:ext cx="73152" cy="678284"/>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24E8AC3E-0AA7-475D-A0AB-EC6B3839ABE3}"/>
              </a:ext>
            </a:extLst>
          </p:cNvPr>
          <p:cNvSpPr/>
          <p:nvPr/>
        </p:nvSpPr>
        <p:spPr bwMode="auto">
          <a:xfrm>
            <a:off x="4194201" y="3065792"/>
            <a:ext cx="73152" cy="739443"/>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AB6898FB-8DFC-458E-8831-59CD0B99F9C1}"/>
              </a:ext>
            </a:extLst>
          </p:cNvPr>
          <p:cNvSpPr/>
          <p:nvPr/>
        </p:nvSpPr>
        <p:spPr bwMode="auto">
          <a:xfrm>
            <a:off x="4401925" y="3065792"/>
            <a:ext cx="73152" cy="762687"/>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3B50660A-EC2A-4331-9054-C826919B3C46}"/>
              </a:ext>
            </a:extLst>
          </p:cNvPr>
          <p:cNvSpPr/>
          <p:nvPr/>
        </p:nvSpPr>
        <p:spPr bwMode="auto">
          <a:xfrm>
            <a:off x="4505787" y="3065792"/>
            <a:ext cx="73152" cy="779059"/>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CF530BDF-D4D2-4069-BA8B-33D52849665F}"/>
              </a:ext>
            </a:extLst>
          </p:cNvPr>
          <p:cNvSpPr/>
          <p:nvPr/>
        </p:nvSpPr>
        <p:spPr bwMode="auto">
          <a:xfrm>
            <a:off x="4609649" y="3077702"/>
            <a:ext cx="73152" cy="807142"/>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B6E9F556-AAB3-4A22-8D30-729670AF43EB}"/>
              </a:ext>
            </a:extLst>
          </p:cNvPr>
          <p:cNvSpPr/>
          <p:nvPr/>
        </p:nvSpPr>
        <p:spPr bwMode="auto">
          <a:xfrm>
            <a:off x="4713511" y="3065792"/>
            <a:ext cx="73152" cy="833631"/>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33C149FF-FD10-40DC-A97F-8DDD0DFB319F}"/>
              </a:ext>
            </a:extLst>
          </p:cNvPr>
          <p:cNvSpPr/>
          <p:nvPr/>
        </p:nvSpPr>
        <p:spPr bwMode="auto">
          <a:xfrm>
            <a:off x="4817373" y="3065792"/>
            <a:ext cx="73152" cy="851357"/>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735D7396-9B02-4C43-AEA7-1CB789FF9217}"/>
              </a:ext>
            </a:extLst>
          </p:cNvPr>
          <p:cNvSpPr/>
          <p:nvPr/>
        </p:nvSpPr>
        <p:spPr bwMode="auto">
          <a:xfrm>
            <a:off x="4921235" y="3065792"/>
            <a:ext cx="73152" cy="941541"/>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30B2AEDE-72B1-4354-B8E5-D6CDD5CDA0FD}"/>
              </a:ext>
            </a:extLst>
          </p:cNvPr>
          <p:cNvSpPr/>
          <p:nvPr/>
        </p:nvSpPr>
        <p:spPr bwMode="auto">
          <a:xfrm>
            <a:off x="5025097" y="3065792"/>
            <a:ext cx="73152" cy="959529"/>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1A9EF1CA-33BA-4F0F-BA8D-BF2E0A9C423C}"/>
              </a:ext>
            </a:extLst>
          </p:cNvPr>
          <p:cNvSpPr/>
          <p:nvPr/>
        </p:nvSpPr>
        <p:spPr bwMode="auto">
          <a:xfrm>
            <a:off x="5128959" y="3065793"/>
            <a:ext cx="73152" cy="1013288"/>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01A207B4-17E5-446F-8BB8-AC5A8DDEFB70}"/>
              </a:ext>
            </a:extLst>
          </p:cNvPr>
          <p:cNvSpPr/>
          <p:nvPr/>
        </p:nvSpPr>
        <p:spPr bwMode="auto">
          <a:xfrm>
            <a:off x="5232821" y="3065792"/>
            <a:ext cx="73152" cy="1013275"/>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C733FE0C-EA06-4101-864E-93F369BEECA9}"/>
              </a:ext>
            </a:extLst>
          </p:cNvPr>
          <p:cNvSpPr/>
          <p:nvPr/>
        </p:nvSpPr>
        <p:spPr bwMode="auto">
          <a:xfrm>
            <a:off x="5336683" y="3065792"/>
            <a:ext cx="73152" cy="1013267"/>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0DA03D81-1201-4028-82F2-D7B64BBCCFC4}"/>
              </a:ext>
            </a:extLst>
          </p:cNvPr>
          <p:cNvSpPr/>
          <p:nvPr/>
        </p:nvSpPr>
        <p:spPr bwMode="auto">
          <a:xfrm>
            <a:off x="5440545" y="3065792"/>
            <a:ext cx="73152" cy="1029949"/>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90203C0E-C366-4EC8-9EE2-3C6B2BBFA3D1}"/>
              </a:ext>
            </a:extLst>
          </p:cNvPr>
          <p:cNvSpPr/>
          <p:nvPr/>
        </p:nvSpPr>
        <p:spPr bwMode="auto">
          <a:xfrm>
            <a:off x="5648269" y="3065792"/>
            <a:ext cx="73152" cy="1120885"/>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DE95BF87-0D1E-479F-9642-0B9727CD5695}"/>
              </a:ext>
            </a:extLst>
          </p:cNvPr>
          <p:cNvSpPr/>
          <p:nvPr/>
        </p:nvSpPr>
        <p:spPr bwMode="auto">
          <a:xfrm>
            <a:off x="5855993" y="3080079"/>
            <a:ext cx="73152" cy="1251403"/>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0C57178E-CE80-4E46-A479-BB4B45FECEF5}"/>
              </a:ext>
            </a:extLst>
          </p:cNvPr>
          <p:cNvSpPr/>
          <p:nvPr/>
        </p:nvSpPr>
        <p:spPr bwMode="auto">
          <a:xfrm>
            <a:off x="6063717" y="3065792"/>
            <a:ext cx="73152" cy="1365013"/>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3ED8BE95-B599-4FAB-8867-248C4AFD338D}"/>
              </a:ext>
            </a:extLst>
          </p:cNvPr>
          <p:cNvSpPr/>
          <p:nvPr/>
        </p:nvSpPr>
        <p:spPr bwMode="auto">
          <a:xfrm>
            <a:off x="6271441" y="3065792"/>
            <a:ext cx="73152" cy="1946143"/>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00593C7B-41A7-4784-9ECF-182779F777D9}"/>
              </a:ext>
            </a:extLst>
          </p:cNvPr>
          <p:cNvSpPr/>
          <p:nvPr/>
        </p:nvSpPr>
        <p:spPr bwMode="auto">
          <a:xfrm>
            <a:off x="5544407" y="3065792"/>
            <a:ext cx="73152" cy="1065669"/>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966A3B3D-3645-4149-8745-FFAF6832291F}"/>
              </a:ext>
            </a:extLst>
          </p:cNvPr>
          <p:cNvSpPr/>
          <p:nvPr/>
        </p:nvSpPr>
        <p:spPr bwMode="auto">
          <a:xfrm>
            <a:off x="5752131" y="3065792"/>
            <a:ext cx="73152" cy="1215487"/>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B02CE13B-CCD0-4BD3-A564-F26C36227C19}"/>
              </a:ext>
            </a:extLst>
          </p:cNvPr>
          <p:cNvSpPr/>
          <p:nvPr/>
        </p:nvSpPr>
        <p:spPr bwMode="auto">
          <a:xfrm>
            <a:off x="5959855" y="3065792"/>
            <a:ext cx="73152" cy="1284749"/>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C08CE789-E56E-456F-A2CE-F89208A2841C}"/>
              </a:ext>
            </a:extLst>
          </p:cNvPr>
          <p:cNvSpPr/>
          <p:nvPr/>
        </p:nvSpPr>
        <p:spPr bwMode="auto">
          <a:xfrm>
            <a:off x="6167579" y="3065792"/>
            <a:ext cx="73152" cy="1946145"/>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A80CAA67-8157-474B-9061-A6CF876DC3A6}"/>
              </a:ext>
            </a:extLst>
          </p:cNvPr>
          <p:cNvSpPr/>
          <p:nvPr/>
        </p:nvSpPr>
        <p:spPr bwMode="auto">
          <a:xfrm>
            <a:off x="6375316" y="3065792"/>
            <a:ext cx="73152" cy="1946137"/>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4" name="Straight Connector 13">
            <a:extLst>
              <a:ext uri="{FF2B5EF4-FFF2-40B4-BE49-F238E27FC236}">
                <a16:creationId xmlns:a16="http://schemas.microsoft.com/office/drawing/2014/main" id="{5E0FB701-8181-443A-8F21-1BD89FD9CB83}"/>
              </a:ext>
            </a:extLst>
          </p:cNvPr>
          <p:cNvCxnSpPr/>
          <p:nvPr/>
        </p:nvCxnSpPr>
        <p:spPr bwMode="auto">
          <a:xfrm>
            <a:off x="1351472" y="3071004"/>
            <a:ext cx="5098211" cy="0"/>
          </a:xfrm>
          <a:prstGeom prst="line">
            <a:avLst/>
          </a:prstGeom>
          <a:noFill/>
          <a:ln w="28575" cap="flat" cmpd="sng" algn="ctr">
            <a:solidFill>
              <a:schemeClr val="bg1"/>
            </a:solidFill>
            <a:prstDash val="solid"/>
            <a:round/>
            <a:headEnd type="none" w="med" len="med"/>
            <a:tailEnd type="none" w="med" len="med"/>
          </a:ln>
          <a:effectLst/>
        </p:spPr>
      </p:cxnSp>
      <p:sp>
        <p:nvSpPr>
          <p:cNvPr id="90" name="TextBox 89">
            <a:extLst>
              <a:ext uri="{FF2B5EF4-FFF2-40B4-BE49-F238E27FC236}">
                <a16:creationId xmlns:a16="http://schemas.microsoft.com/office/drawing/2014/main" id="{20944DCB-FC4C-4009-A46A-B92745509F26}"/>
              </a:ext>
            </a:extLst>
          </p:cNvPr>
          <p:cNvSpPr txBox="1"/>
          <p:nvPr/>
        </p:nvSpPr>
        <p:spPr bwMode="auto">
          <a:xfrm>
            <a:off x="2070218" y="2904021"/>
            <a:ext cx="3623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1" name="Isosceles Triangle 90">
            <a:extLst>
              <a:ext uri="{FF2B5EF4-FFF2-40B4-BE49-F238E27FC236}">
                <a16:creationId xmlns:a16="http://schemas.microsoft.com/office/drawing/2014/main" id="{4B40D316-3CAE-4E34-9867-749E35C0D0F6}"/>
              </a:ext>
            </a:extLst>
          </p:cNvPr>
          <p:cNvSpPr/>
          <p:nvPr/>
        </p:nvSpPr>
        <p:spPr bwMode="auto">
          <a:xfrm rot="10800000">
            <a:off x="1393844" y="2326197"/>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 name="Isosceles Triangle 91">
            <a:extLst>
              <a:ext uri="{FF2B5EF4-FFF2-40B4-BE49-F238E27FC236}">
                <a16:creationId xmlns:a16="http://schemas.microsoft.com/office/drawing/2014/main" id="{A8CB8450-2861-402B-B6F8-82EEA8C8B7F3}"/>
              </a:ext>
            </a:extLst>
          </p:cNvPr>
          <p:cNvSpPr/>
          <p:nvPr/>
        </p:nvSpPr>
        <p:spPr bwMode="auto">
          <a:xfrm>
            <a:off x="2438627" y="3107681"/>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 name="Isosceles Triangle 92">
            <a:extLst>
              <a:ext uri="{FF2B5EF4-FFF2-40B4-BE49-F238E27FC236}">
                <a16:creationId xmlns:a16="http://schemas.microsoft.com/office/drawing/2014/main" id="{2B598630-DC15-44EB-BAAE-524B508D7458}"/>
              </a:ext>
            </a:extLst>
          </p:cNvPr>
          <p:cNvSpPr/>
          <p:nvPr/>
        </p:nvSpPr>
        <p:spPr bwMode="auto">
          <a:xfrm>
            <a:off x="2542989" y="3162667"/>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4" name="Isosceles Triangle 93">
            <a:extLst>
              <a:ext uri="{FF2B5EF4-FFF2-40B4-BE49-F238E27FC236}">
                <a16:creationId xmlns:a16="http://schemas.microsoft.com/office/drawing/2014/main" id="{33D2FAE0-1037-42D8-8136-C411516A7FB7}"/>
              </a:ext>
            </a:extLst>
          </p:cNvPr>
          <p:cNvSpPr/>
          <p:nvPr/>
        </p:nvSpPr>
        <p:spPr bwMode="auto">
          <a:xfrm>
            <a:off x="2649327" y="3177838"/>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5" name="Isosceles Triangle 94">
            <a:extLst>
              <a:ext uri="{FF2B5EF4-FFF2-40B4-BE49-F238E27FC236}">
                <a16:creationId xmlns:a16="http://schemas.microsoft.com/office/drawing/2014/main" id="{B7A5AD0B-489B-4679-8100-732D2BE86521}"/>
              </a:ext>
            </a:extLst>
          </p:cNvPr>
          <p:cNvSpPr/>
          <p:nvPr/>
        </p:nvSpPr>
        <p:spPr bwMode="auto">
          <a:xfrm>
            <a:off x="2745316" y="3193182"/>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6" name="Isosceles Triangle 95">
            <a:extLst>
              <a:ext uri="{FF2B5EF4-FFF2-40B4-BE49-F238E27FC236}">
                <a16:creationId xmlns:a16="http://schemas.microsoft.com/office/drawing/2014/main" id="{44CB49BE-DE97-493E-B71B-EF5E1EA4B553}"/>
              </a:ext>
            </a:extLst>
          </p:cNvPr>
          <p:cNvSpPr/>
          <p:nvPr/>
        </p:nvSpPr>
        <p:spPr bwMode="auto">
          <a:xfrm>
            <a:off x="2953040" y="3248942"/>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7" name="Isosceles Triangle 96">
            <a:extLst>
              <a:ext uri="{FF2B5EF4-FFF2-40B4-BE49-F238E27FC236}">
                <a16:creationId xmlns:a16="http://schemas.microsoft.com/office/drawing/2014/main" id="{A47B3E03-C970-49DE-8F01-44AF2324FFD1}"/>
              </a:ext>
            </a:extLst>
          </p:cNvPr>
          <p:cNvSpPr/>
          <p:nvPr/>
        </p:nvSpPr>
        <p:spPr bwMode="auto">
          <a:xfrm>
            <a:off x="3155686" y="3285887"/>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8" name="Isosceles Triangle 97">
            <a:extLst>
              <a:ext uri="{FF2B5EF4-FFF2-40B4-BE49-F238E27FC236}">
                <a16:creationId xmlns:a16="http://schemas.microsoft.com/office/drawing/2014/main" id="{0BAAB801-6C32-4CBB-BA12-CA1C794DFE26}"/>
              </a:ext>
            </a:extLst>
          </p:cNvPr>
          <p:cNvSpPr/>
          <p:nvPr/>
        </p:nvSpPr>
        <p:spPr bwMode="auto">
          <a:xfrm>
            <a:off x="4303246" y="3831942"/>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9" name="Isosceles Triangle 98">
            <a:extLst>
              <a:ext uri="{FF2B5EF4-FFF2-40B4-BE49-F238E27FC236}">
                <a16:creationId xmlns:a16="http://schemas.microsoft.com/office/drawing/2014/main" id="{D1268E67-4F1E-4E24-9E74-96E6CFA688D4}"/>
              </a:ext>
            </a:extLst>
          </p:cNvPr>
          <p:cNvSpPr/>
          <p:nvPr/>
        </p:nvSpPr>
        <p:spPr bwMode="auto">
          <a:xfrm>
            <a:off x="4608046" y="3907692"/>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0" name="Isosceles Triangle 99">
            <a:extLst>
              <a:ext uri="{FF2B5EF4-FFF2-40B4-BE49-F238E27FC236}">
                <a16:creationId xmlns:a16="http://schemas.microsoft.com/office/drawing/2014/main" id="{9C06D779-B71B-4565-9962-B5BABEA92C81}"/>
              </a:ext>
            </a:extLst>
          </p:cNvPr>
          <p:cNvSpPr/>
          <p:nvPr/>
        </p:nvSpPr>
        <p:spPr bwMode="auto">
          <a:xfrm>
            <a:off x="5238004" y="4098978"/>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1" name="Isosceles Triangle 100">
            <a:extLst>
              <a:ext uri="{FF2B5EF4-FFF2-40B4-BE49-F238E27FC236}">
                <a16:creationId xmlns:a16="http://schemas.microsoft.com/office/drawing/2014/main" id="{00A6C669-387F-4E2D-8922-F02470B5398E}"/>
              </a:ext>
            </a:extLst>
          </p:cNvPr>
          <p:cNvSpPr/>
          <p:nvPr/>
        </p:nvSpPr>
        <p:spPr bwMode="auto">
          <a:xfrm>
            <a:off x="5446486" y="4118589"/>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2" name="Isosceles Triangle 101">
            <a:extLst>
              <a:ext uri="{FF2B5EF4-FFF2-40B4-BE49-F238E27FC236}">
                <a16:creationId xmlns:a16="http://schemas.microsoft.com/office/drawing/2014/main" id="{78417C08-01DF-42E8-8BB4-6516C9456FE6}"/>
              </a:ext>
            </a:extLst>
          </p:cNvPr>
          <p:cNvSpPr/>
          <p:nvPr/>
        </p:nvSpPr>
        <p:spPr bwMode="auto">
          <a:xfrm>
            <a:off x="5552411" y="4159596"/>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3" name="Isosceles Triangle 102">
            <a:extLst>
              <a:ext uri="{FF2B5EF4-FFF2-40B4-BE49-F238E27FC236}">
                <a16:creationId xmlns:a16="http://schemas.microsoft.com/office/drawing/2014/main" id="{D82E09D6-DCD6-43FE-BD04-FBA840F047E5}"/>
              </a:ext>
            </a:extLst>
          </p:cNvPr>
          <p:cNvSpPr/>
          <p:nvPr/>
        </p:nvSpPr>
        <p:spPr bwMode="auto">
          <a:xfrm>
            <a:off x="5965038" y="4372427"/>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4" name="Isosceles Triangle 103">
            <a:extLst>
              <a:ext uri="{FF2B5EF4-FFF2-40B4-BE49-F238E27FC236}">
                <a16:creationId xmlns:a16="http://schemas.microsoft.com/office/drawing/2014/main" id="{0522B6EE-9D3A-40D0-8A04-A5F561532E9E}"/>
              </a:ext>
            </a:extLst>
          </p:cNvPr>
          <p:cNvSpPr/>
          <p:nvPr/>
        </p:nvSpPr>
        <p:spPr bwMode="auto">
          <a:xfrm>
            <a:off x="6380499" y="5030394"/>
            <a:ext cx="62786" cy="78405"/>
          </a:xfrm>
          <a:prstGeom prst="triangle">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9952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a:extLst>
              <a:ext uri="{FF2B5EF4-FFF2-40B4-BE49-F238E27FC236}">
                <a16:creationId xmlns:a16="http://schemas.microsoft.com/office/drawing/2014/main" id="{D0225831-7A04-443F-B038-C28A924F28F6}"/>
              </a:ext>
            </a:extLst>
          </p:cNvPr>
          <p:cNvSpPr txBox="1"/>
          <p:nvPr/>
        </p:nvSpPr>
        <p:spPr bwMode="auto">
          <a:xfrm>
            <a:off x="5103843"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35" name="Freeform: Shape 134">
            <a:extLst>
              <a:ext uri="{FF2B5EF4-FFF2-40B4-BE49-F238E27FC236}">
                <a16:creationId xmlns:a16="http://schemas.microsoft.com/office/drawing/2014/main" id="{B24CCEEC-CEA9-4797-9DC9-6EA80D0AEC11}"/>
              </a:ext>
            </a:extLst>
          </p:cNvPr>
          <p:cNvSpPr/>
          <p:nvPr/>
        </p:nvSpPr>
        <p:spPr bwMode="auto">
          <a:xfrm>
            <a:off x="1471613" y="2490788"/>
            <a:ext cx="1243012" cy="1752600"/>
          </a:xfrm>
          <a:custGeom>
            <a:avLst/>
            <a:gdLst>
              <a:gd name="connsiteX0" fmla="*/ 1243012 w 1243012"/>
              <a:gd name="connsiteY0" fmla="*/ 1752600 h 1752600"/>
              <a:gd name="connsiteX1" fmla="*/ 1243012 w 1243012"/>
              <a:gd name="connsiteY1" fmla="*/ 1638300 h 1752600"/>
              <a:gd name="connsiteX2" fmla="*/ 1071562 w 1243012"/>
              <a:gd name="connsiteY2" fmla="*/ 1638300 h 1752600"/>
              <a:gd name="connsiteX3" fmla="*/ 1071562 w 1243012"/>
              <a:gd name="connsiteY3" fmla="*/ 1519237 h 1752600"/>
              <a:gd name="connsiteX4" fmla="*/ 909637 w 1243012"/>
              <a:gd name="connsiteY4" fmla="*/ 1519237 h 1752600"/>
              <a:gd name="connsiteX5" fmla="*/ 909637 w 1243012"/>
              <a:gd name="connsiteY5" fmla="*/ 1400175 h 1752600"/>
              <a:gd name="connsiteX6" fmla="*/ 695325 w 1243012"/>
              <a:gd name="connsiteY6" fmla="*/ 1400175 h 1752600"/>
              <a:gd name="connsiteX7" fmla="*/ 695325 w 1243012"/>
              <a:gd name="connsiteY7" fmla="*/ 1257300 h 1752600"/>
              <a:gd name="connsiteX8" fmla="*/ 561975 w 1243012"/>
              <a:gd name="connsiteY8" fmla="*/ 1257300 h 1752600"/>
              <a:gd name="connsiteX9" fmla="*/ 561975 w 1243012"/>
              <a:gd name="connsiteY9" fmla="*/ 1128712 h 1752600"/>
              <a:gd name="connsiteX10" fmla="*/ 514350 w 1243012"/>
              <a:gd name="connsiteY10" fmla="*/ 1128712 h 1752600"/>
              <a:gd name="connsiteX11" fmla="*/ 514350 w 1243012"/>
              <a:gd name="connsiteY11" fmla="*/ 495300 h 1752600"/>
              <a:gd name="connsiteX12" fmla="*/ 457200 w 1243012"/>
              <a:gd name="connsiteY12" fmla="*/ 495300 h 1752600"/>
              <a:gd name="connsiteX13" fmla="*/ 457200 w 1243012"/>
              <a:gd name="connsiteY13" fmla="*/ 385762 h 1752600"/>
              <a:gd name="connsiteX14" fmla="*/ 438150 w 1243012"/>
              <a:gd name="connsiteY14" fmla="*/ 385762 h 1752600"/>
              <a:gd name="connsiteX15" fmla="*/ 438150 w 1243012"/>
              <a:gd name="connsiteY15" fmla="*/ 257175 h 1752600"/>
              <a:gd name="connsiteX16" fmla="*/ 395287 w 1243012"/>
              <a:gd name="connsiteY16" fmla="*/ 257175 h 1752600"/>
              <a:gd name="connsiteX17" fmla="*/ 395287 w 1243012"/>
              <a:gd name="connsiteY17" fmla="*/ 138112 h 1752600"/>
              <a:gd name="connsiteX18" fmla="*/ 0 w 1243012"/>
              <a:gd name="connsiteY18" fmla="*/ 138112 h 1752600"/>
              <a:gd name="connsiteX19" fmla="*/ 0 w 1243012"/>
              <a:gd name="connsiteY19" fmla="*/ 0 h 175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12" h="1752600">
                <a:moveTo>
                  <a:pt x="1243012" y="1752600"/>
                </a:moveTo>
                <a:lnTo>
                  <a:pt x="1243012" y="1638300"/>
                </a:lnTo>
                <a:lnTo>
                  <a:pt x="1071562" y="1638300"/>
                </a:lnTo>
                <a:lnTo>
                  <a:pt x="1071562" y="1519237"/>
                </a:lnTo>
                <a:lnTo>
                  <a:pt x="909637" y="1519237"/>
                </a:lnTo>
                <a:lnTo>
                  <a:pt x="909637" y="1400175"/>
                </a:lnTo>
                <a:lnTo>
                  <a:pt x="695325" y="1400175"/>
                </a:lnTo>
                <a:lnTo>
                  <a:pt x="695325" y="1257300"/>
                </a:lnTo>
                <a:lnTo>
                  <a:pt x="561975" y="1257300"/>
                </a:lnTo>
                <a:lnTo>
                  <a:pt x="561975" y="1128712"/>
                </a:lnTo>
                <a:lnTo>
                  <a:pt x="514350" y="1128712"/>
                </a:lnTo>
                <a:lnTo>
                  <a:pt x="514350" y="495300"/>
                </a:lnTo>
                <a:lnTo>
                  <a:pt x="457200" y="495300"/>
                </a:lnTo>
                <a:lnTo>
                  <a:pt x="457200" y="385762"/>
                </a:lnTo>
                <a:lnTo>
                  <a:pt x="438150" y="385762"/>
                </a:lnTo>
                <a:lnTo>
                  <a:pt x="438150" y="257175"/>
                </a:lnTo>
                <a:lnTo>
                  <a:pt x="395287" y="257175"/>
                </a:lnTo>
                <a:lnTo>
                  <a:pt x="395287" y="138112"/>
                </a:lnTo>
                <a:lnTo>
                  <a:pt x="0" y="138112"/>
                </a:lnTo>
                <a:lnTo>
                  <a:pt x="0" y="0"/>
                </a:lnTo>
              </a:path>
            </a:pathLst>
          </a:custGeom>
          <a:noFill/>
          <a:ln w="28575">
            <a:solidFill>
              <a:schemeClr val="accent4"/>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4" name="Freeform: Shape 133">
            <a:extLst>
              <a:ext uri="{FF2B5EF4-FFF2-40B4-BE49-F238E27FC236}">
                <a16:creationId xmlns:a16="http://schemas.microsoft.com/office/drawing/2014/main" id="{1D93A28F-0D72-450B-9F91-599C1175D755}"/>
              </a:ext>
            </a:extLst>
          </p:cNvPr>
          <p:cNvSpPr/>
          <p:nvPr/>
        </p:nvSpPr>
        <p:spPr bwMode="auto">
          <a:xfrm>
            <a:off x="1385888" y="2486025"/>
            <a:ext cx="1247775" cy="1752601"/>
          </a:xfrm>
          <a:custGeom>
            <a:avLst/>
            <a:gdLst>
              <a:gd name="connsiteX0" fmla="*/ 1228725 w 1247775"/>
              <a:gd name="connsiteY0" fmla="*/ 1757363 h 1757363"/>
              <a:gd name="connsiteX1" fmla="*/ 1247775 w 1247775"/>
              <a:gd name="connsiteY1" fmla="*/ 1314450 h 1757363"/>
              <a:gd name="connsiteX2" fmla="*/ 619125 w 1247775"/>
              <a:gd name="connsiteY2" fmla="*/ 1314450 h 1757363"/>
              <a:gd name="connsiteX3" fmla="*/ 619125 w 1247775"/>
              <a:gd name="connsiteY3" fmla="*/ 1257300 h 1757363"/>
              <a:gd name="connsiteX4" fmla="*/ 619125 w 1247775"/>
              <a:gd name="connsiteY4" fmla="*/ 866775 h 1757363"/>
              <a:gd name="connsiteX5" fmla="*/ 604837 w 1247775"/>
              <a:gd name="connsiteY5" fmla="*/ 866775 h 1757363"/>
              <a:gd name="connsiteX6" fmla="*/ 604837 w 1247775"/>
              <a:gd name="connsiteY6" fmla="*/ 442913 h 1757363"/>
              <a:gd name="connsiteX7" fmla="*/ 566737 w 1247775"/>
              <a:gd name="connsiteY7" fmla="*/ 442913 h 1757363"/>
              <a:gd name="connsiteX8" fmla="*/ 566737 w 1247775"/>
              <a:gd name="connsiteY8" fmla="*/ 0 h 1757363"/>
              <a:gd name="connsiteX9" fmla="*/ 0 w 1247775"/>
              <a:gd name="connsiteY9" fmla="*/ 0 h 1757363"/>
              <a:gd name="connsiteX0" fmla="*/ 1243013 w 1247775"/>
              <a:gd name="connsiteY0" fmla="*/ 1752601 h 1752601"/>
              <a:gd name="connsiteX1" fmla="*/ 1247775 w 1247775"/>
              <a:gd name="connsiteY1" fmla="*/ 1314450 h 1752601"/>
              <a:gd name="connsiteX2" fmla="*/ 619125 w 1247775"/>
              <a:gd name="connsiteY2" fmla="*/ 1314450 h 1752601"/>
              <a:gd name="connsiteX3" fmla="*/ 619125 w 1247775"/>
              <a:gd name="connsiteY3" fmla="*/ 1257300 h 1752601"/>
              <a:gd name="connsiteX4" fmla="*/ 619125 w 1247775"/>
              <a:gd name="connsiteY4" fmla="*/ 866775 h 1752601"/>
              <a:gd name="connsiteX5" fmla="*/ 604837 w 1247775"/>
              <a:gd name="connsiteY5" fmla="*/ 866775 h 1752601"/>
              <a:gd name="connsiteX6" fmla="*/ 604837 w 1247775"/>
              <a:gd name="connsiteY6" fmla="*/ 442913 h 1752601"/>
              <a:gd name="connsiteX7" fmla="*/ 566737 w 1247775"/>
              <a:gd name="connsiteY7" fmla="*/ 442913 h 1752601"/>
              <a:gd name="connsiteX8" fmla="*/ 566737 w 1247775"/>
              <a:gd name="connsiteY8" fmla="*/ 0 h 1752601"/>
              <a:gd name="connsiteX9" fmla="*/ 0 w 1247775"/>
              <a:gd name="connsiteY9" fmla="*/ 0 h 175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775" h="1752601">
                <a:moveTo>
                  <a:pt x="1243013" y="1752601"/>
                </a:moveTo>
                <a:cubicBezTo>
                  <a:pt x="1244600" y="1606551"/>
                  <a:pt x="1246188" y="1460500"/>
                  <a:pt x="1247775" y="1314450"/>
                </a:cubicBezTo>
                <a:lnTo>
                  <a:pt x="619125" y="1314450"/>
                </a:lnTo>
                <a:cubicBezTo>
                  <a:pt x="624240" y="1263293"/>
                  <a:pt x="631021" y="1281095"/>
                  <a:pt x="619125" y="1257300"/>
                </a:cubicBezTo>
                <a:lnTo>
                  <a:pt x="619125" y="866775"/>
                </a:lnTo>
                <a:lnTo>
                  <a:pt x="604837" y="866775"/>
                </a:lnTo>
                <a:lnTo>
                  <a:pt x="604837" y="442913"/>
                </a:lnTo>
                <a:lnTo>
                  <a:pt x="566737" y="442913"/>
                </a:lnTo>
                <a:lnTo>
                  <a:pt x="566737" y="0"/>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DESTINY-CRC01: PFS and OS by Cohort</a:t>
            </a:r>
          </a:p>
        </p:txBody>
      </p:sp>
      <p:sp>
        <p:nvSpPr>
          <p:cNvPr id="21" name="Content Placeholder 20">
            <a:extLst>
              <a:ext uri="{FF2B5EF4-FFF2-40B4-BE49-F238E27FC236}">
                <a16:creationId xmlns:a16="http://schemas.microsoft.com/office/drawing/2014/main" id="{19A2D6A6-C59F-492B-B577-39682FA19CA0}"/>
              </a:ext>
            </a:extLst>
          </p:cNvPr>
          <p:cNvSpPr>
            <a:spLocks noGrp="1"/>
          </p:cNvSpPr>
          <p:nvPr>
            <p:ph idx="1"/>
          </p:nvPr>
        </p:nvSpPr>
        <p:spPr>
          <a:xfrm>
            <a:off x="604675" y="5758104"/>
            <a:ext cx="11273396" cy="630809"/>
          </a:xfrm>
        </p:spPr>
        <p:txBody>
          <a:bodyPr/>
          <a:lstStyle/>
          <a:p>
            <a:r>
              <a:rPr lang="en-US" sz="2600" dirty="0"/>
              <a:t>Less follow-up in Cohorts B and C due to opening for enrollment after Cohort A</a:t>
            </a:r>
          </a:p>
        </p:txBody>
      </p:sp>
      <p:grpSp>
        <p:nvGrpSpPr>
          <p:cNvPr id="10" name="Group 7">
            <a:extLst>
              <a:ext uri="{FF2B5EF4-FFF2-40B4-BE49-F238E27FC236}">
                <a16:creationId xmlns:a16="http://schemas.microsoft.com/office/drawing/2014/main" id="{B9F1E04C-1D88-4E7C-8C53-52E6BD57F192}"/>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6087DB5E-2C7B-47E5-8660-C668D36952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F675538B-5EBB-480C-B754-B361CF74546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15">
            <a:extLst>
              <a:ext uri="{FF2B5EF4-FFF2-40B4-BE49-F238E27FC236}">
                <a16:creationId xmlns:a16="http://schemas.microsoft.com/office/drawing/2014/main" id="{47CEF1C9-EE70-45E8-B36E-B841EAA9195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Siena. ASCO 2020. Abstr 4000.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36780A56-5A37-4A42-B066-235082FF65C8}"/>
              </a:ext>
            </a:extLst>
          </p:cNvPr>
          <p:cNvSpPr txBox="1"/>
          <p:nvPr/>
        </p:nvSpPr>
        <p:spPr bwMode="auto">
          <a:xfrm>
            <a:off x="-65" y="4784230"/>
            <a:ext cx="1317220" cy="830997"/>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A</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C</a:t>
            </a:r>
          </a:p>
        </p:txBody>
      </p:sp>
      <p:sp>
        <p:nvSpPr>
          <p:cNvPr id="20" name="TextBox 19">
            <a:extLst>
              <a:ext uri="{FF2B5EF4-FFF2-40B4-BE49-F238E27FC236}">
                <a16:creationId xmlns:a16="http://schemas.microsoft.com/office/drawing/2014/main" id="{4DC9B8BF-A498-49DB-B98F-E3977AF976F8}"/>
              </a:ext>
            </a:extLst>
          </p:cNvPr>
          <p:cNvSpPr txBox="1"/>
          <p:nvPr/>
        </p:nvSpPr>
        <p:spPr bwMode="auto">
          <a:xfrm>
            <a:off x="1388853" y="4623223"/>
            <a:ext cx="4382219"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ED5EC2D-E3C6-4D28-BCF1-6CD25F2A8BED}"/>
              </a:ext>
            </a:extLst>
          </p:cNvPr>
          <p:cNvSpPr txBox="1"/>
          <p:nvPr/>
        </p:nvSpPr>
        <p:spPr bwMode="auto">
          <a:xfrm>
            <a:off x="1317155" y="1479160"/>
            <a:ext cx="44711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Progression-Free Survival</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in Cohort A: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 </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mos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CBAA81E2-7A0F-452C-807F-42CA1D9D8CDA}"/>
              </a:ext>
            </a:extLst>
          </p:cNvPr>
          <p:cNvSpPr txBox="1"/>
          <p:nvPr/>
        </p:nvSpPr>
        <p:spPr bwMode="auto">
          <a:xfrm>
            <a:off x="7271684" y="1479160"/>
            <a:ext cx="43223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Survival</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in any Cohort: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a:t>
            </a:r>
          </a:p>
        </p:txBody>
      </p:sp>
      <p:sp>
        <p:nvSpPr>
          <p:cNvPr id="23" name="TextBox 22">
            <a:extLst>
              <a:ext uri="{FF2B5EF4-FFF2-40B4-BE49-F238E27FC236}">
                <a16:creationId xmlns:a16="http://schemas.microsoft.com/office/drawing/2014/main" id="{4323D6BE-4C78-45FB-A9E5-22D2AEF40BDF}"/>
              </a:ext>
            </a:extLst>
          </p:cNvPr>
          <p:cNvSpPr txBox="1"/>
          <p:nvPr/>
        </p:nvSpPr>
        <p:spPr bwMode="auto">
          <a:xfrm>
            <a:off x="4521556" y="2190977"/>
            <a:ext cx="1519968" cy="83099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Cohort A</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C</a:t>
            </a:r>
          </a:p>
        </p:txBody>
      </p:sp>
      <p:cxnSp>
        <p:nvCxnSpPr>
          <p:cNvPr id="7" name="Straight Connector 6">
            <a:extLst>
              <a:ext uri="{FF2B5EF4-FFF2-40B4-BE49-F238E27FC236}">
                <a16:creationId xmlns:a16="http://schemas.microsoft.com/office/drawing/2014/main" id="{8BCB81BA-7AB6-41FB-B56D-3ADD3598ADE6}"/>
              </a:ext>
            </a:extLst>
          </p:cNvPr>
          <p:cNvCxnSpPr/>
          <p:nvPr/>
        </p:nvCxnSpPr>
        <p:spPr bwMode="auto">
          <a:xfrm flipH="1">
            <a:off x="4252823" y="2363639"/>
            <a:ext cx="293298" cy="0"/>
          </a:xfrm>
          <a:prstGeom prst="line">
            <a:avLst/>
          </a:prstGeom>
          <a:noFill/>
          <a:ln w="28575"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23C3E14-C4E6-4031-8270-0A14A6446D40}"/>
              </a:ext>
            </a:extLst>
          </p:cNvPr>
          <p:cNvCxnSpPr/>
          <p:nvPr/>
        </p:nvCxnSpPr>
        <p:spPr bwMode="auto">
          <a:xfrm flipH="1">
            <a:off x="4252823" y="2595131"/>
            <a:ext cx="293298" cy="0"/>
          </a:xfrm>
          <a:prstGeom prst="line">
            <a:avLst/>
          </a:prstGeom>
          <a:noFill/>
          <a:ln w="28575" cap="flat" cmpd="sng" algn="ctr">
            <a:solidFill>
              <a:schemeClr val="accent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3D9EF54-0BFF-4B1B-9E6E-9EFBCB860614}"/>
              </a:ext>
            </a:extLst>
          </p:cNvPr>
          <p:cNvCxnSpPr/>
          <p:nvPr/>
        </p:nvCxnSpPr>
        <p:spPr bwMode="auto">
          <a:xfrm flipH="1">
            <a:off x="4252823" y="2875473"/>
            <a:ext cx="293298" cy="0"/>
          </a:xfrm>
          <a:prstGeom prst="line">
            <a:avLst/>
          </a:prstGeom>
          <a:noFill/>
          <a:ln w="28575" cap="flat" cmpd="sng" algn="ctr">
            <a:solidFill>
              <a:schemeClr val="accent4"/>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1AC9CF89-40A4-491A-819A-A26A6DE5F768}"/>
              </a:ext>
            </a:extLst>
          </p:cNvPr>
          <p:cNvSpPr txBox="1"/>
          <p:nvPr/>
        </p:nvSpPr>
        <p:spPr bwMode="auto">
          <a:xfrm>
            <a:off x="10358103" y="2190977"/>
            <a:ext cx="1519968" cy="83099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Cohort A</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C</a:t>
            </a:r>
          </a:p>
        </p:txBody>
      </p:sp>
      <p:sp>
        <p:nvSpPr>
          <p:cNvPr id="31" name="TextBox 30">
            <a:extLst>
              <a:ext uri="{FF2B5EF4-FFF2-40B4-BE49-F238E27FC236}">
                <a16:creationId xmlns:a16="http://schemas.microsoft.com/office/drawing/2014/main" id="{72411332-015E-4D39-BFE9-7FE792149D31}"/>
              </a:ext>
            </a:extLst>
          </p:cNvPr>
          <p:cNvSpPr txBox="1"/>
          <p:nvPr/>
        </p:nvSpPr>
        <p:spPr bwMode="auto">
          <a:xfrm>
            <a:off x="1234298"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2" name="TextBox 31">
            <a:extLst>
              <a:ext uri="{FF2B5EF4-FFF2-40B4-BE49-F238E27FC236}">
                <a16:creationId xmlns:a16="http://schemas.microsoft.com/office/drawing/2014/main" id="{90490429-06FF-4134-9FFF-1CE0A1487A33}"/>
              </a:ext>
            </a:extLst>
          </p:cNvPr>
          <p:cNvSpPr txBox="1"/>
          <p:nvPr/>
        </p:nvSpPr>
        <p:spPr bwMode="auto">
          <a:xfrm>
            <a:off x="1675201"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33" name="TextBox 32">
            <a:extLst>
              <a:ext uri="{FF2B5EF4-FFF2-40B4-BE49-F238E27FC236}">
                <a16:creationId xmlns:a16="http://schemas.microsoft.com/office/drawing/2014/main" id="{6BB3B89B-4013-47F9-8059-76CCDA940512}"/>
              </a:ext>
            </a:extLst>
          </p:cNvPr>
          <p:cNvSpPr txBox="1"/>
          <p:nvPr/>
        </p:nvSpPr>
        <p:spPr bwMode="auto">
          <a:xfrm>
            <a:off x="2116104"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4" name="TextBox 33">
            <a:extLst>
              <a:ext uri="{FF2B5EF4-FFF2-40B4-BE49-F238E27FC236}">
                <a16:creationId xmlns:a16="http://schemas.microsoft.com/office/drawing/2014/main" id="{02C5D60D-06E2-42CA-B037-E51573197DAC}"/>
              </a:ext>
            </a:extLst>
          </p:cNvPr>
          <p:cNvSpPr txBox="1"/>
          <p:nvPr/>
        </p:nvSpPr>
        <p:spPr bwMode="auto">
          <a:xfrm>
            <a:off x="2557006"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5" name="TextBox 34">
            <a:extLst>
              <a:ext uri="{FF2B5EF4-FFF2-40B4-BE49-F238E27FC236}">
                <a16:creationId xmlns:a16="http://schemas.microsoft.com/office/drawing/2014/main" id="{DCB6BB94-437D-47B4-9F36-C248BF134337}"/>
              </a:ext>
            </a:extLst>
          </p:cNvPr>
          <p:cNvSpPr txBox="1"/>
          <p:nvPr/>
        </p:nvSpPr>
        <p:spPr bwMode="auto">
          <a:xfrm>
            <a:off x="2997910"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 name="TextBox 35">
            <a:extLst>
              <a:ext uri="{FF2B5EF4-FFF2-40B4-BE49-F238E27FC236}">
                <a16:creationId xmlns:a16="http://schemas.microsoft.com/office/drawing/2014/main" id="{5726E7CA-E50B-4D30-8E56-D07DAB135CAB}"/>
              </a:ext>
            </a:extLst>
          </p:cNvPr>
          <p:cNvSpPr txBox="1"/>
          <p:nvPr/>
        </p:nvSpPr>
        <p:spPr bwMode="auto">
          <a:xfrm>
            <a:off x="3438813"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7" name="TextBox 36">
            <a:extLst>
              <a:ext uri="{FF2B5EF4-FFF2-40B4-BE49-F238E27FC236}">
                <a16:creationId xmlns:a16="http://schemas.microsoft.com/office/drawing/2014/main" id="{98EBDEE7-778B-474C-B22C-8DE3A7F94208}"/>
              </a:ext>
            </a:extLst>
          </p:cNvPr>
          <p:cNvSpPr txBox="1"/>
          <p:nvPr/>
        </p:nvSpPr>
        <p:spPr bwMode="auto">
          <a:xfrm>
            <a:off x="3879716"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 name="TextBox 37">
            <a:extLst>
              <a:ext uri="{FF2B5EF4-FFF2-40B4-BE49-F238E27FC236}">
                <a16:creationId xmlns:a16="http://schemas.microsoft.com/office/drawing/2014/main" id="{29193D26-834C-45BA-9C4C-50804E44BD29}"/>
              </a:ext>
            </a:extLst>
          </p:cNvPr>
          <p:cNvSpPr txBox="1"/>
          <p:nvPr/>
        </p:nvSpPr>
        <p:spPr bwMode="auto">
          <a:xfrm>
            <a:off x="4359892" y="4968896"/>
            <a:ext cx="263214"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9" name="TextBox 38">
            <a:extLst>
              <a:ext uri="{FF2B5EF4-FFF2-40B4-BE49-F238E27FC236}">
                <a16:creationId xmlns:a16="http://schemas.microsoft.com/office/drawing/2014/main" id="{1D8C4F08-4ED5-44D9-9868-8CF63832885F}"/>
              </a:ext>
            </a:extLst>
          </p:cNvPr>
          <p:cNvSpPr txBox="1"/>
          <p:nvPr/>
        </p:nvSpPr>
        <p:spPr bwMode="auto">
          <a:xfrm>
            <a:off x="4800795" y="4968896"/>
            <a:ext cx="263214"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0" name="TextBox 39">
            <a:extLst>
              <a:ext uri="{FF2B5EF4-FFF2-40B4-BE49-F238E27FC236}">
                <a16:creationId xmlns:a16="http://schemas.microsoft.com/office/drawing/2014/main" id="{808CEBF8-2B68-4FB0-A4D1-F69A57D089D1}"/>
              </a:ext>
            </a:extLst>
          </p:cNvPr>
          <p:cNvSpPr txBox="1"/>
          <p:nvPr/>
        </p:nvSpPr>
        <p:spPr bwMode="auto">
          <a:xfrm>
            <a:off x="5241698" y="4968896"/>
            <a:ext cx="263214"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1" name="TextBox 40">
            <a:extLst>
              <a:ext uri="{FF2B5EF4-FFF2-40B4-BE49-F238E27FC236}">
                <a16:creationId xmlns:a16="http://schemas.microsoft.com/office/drawing/2014/main" id="{88393282-40A7-4A08-B521-1D896ACE6626}"/>
              </a:ext>
            </a:extLst>
          </p:cNvPr>
          <p:cNvSpPr txBox="1"/>
          <p:nvPr/>
        </p:nvSpPr>
        <p:spPr bwMode="auto">
          <a:xfrm>
            <a:off x="5682596" y="4968896"/>
            <a:ext cx="263214"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14" name="Straight Connector 13">
            <a:extLst>
              <a:ext uri="{FF2B5EF4-FFF2-40B4-BE49-F238E27FC236}">
                <a16:creationId xmlns:a16="http://schemas.microsoft.com/office/drawing/2014/main" id="{59B8144D-E015-4D62-8A20-EC71C8F6ACC0}"/>
              </a:ext>
            </a:extLst>
          </p:cNvPr>
          <p:cNvCxnSpPr>
            <a:cxnSpLocks/>
            <a:endCxn id="217" idx="0"/>
          </p:cNvCxnSpPr>
          <p:nvPr/>
        </p:nvCxnSpPr>
        <p:spPr bwMode="auto">
          <a:xfrm>
            <a:off x="1360285" y="4341091"/>
            <a:ext cx="4506391" cy="1989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98B6538-F6A9-4C5B-AC44-D703A2585A41}"/>
              </a:ext>
            </a:extLst>
          </p:cNvPr>
          <p:cNvCxnSpPr/>
          <p:nvPr/>
        </p:nvCxnSpPr>
        <p:spPr bwMode="auto">
          <a:xfrm flipV="1">
            <a:off x="1360285" y="2484565"/>
            <a:ext cx="0" cy="1865152"/>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36C3454-8B17-4D66-B2EB-55C242291610}"/>
              </a:ext>
            </a:extLst>
          </p:cNvPr>
          <p:cNvCxnSpPr/>
          <p:nvPr/>
        </p:nvCxnSpPr>
        <p:spPr bwMode="auto">
          <a:xfrm flipH="1">
            <a:off x="1308529" y="24931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0DBC4EC-9BE1-425D-B2FA-601052279003}"/>
              </a:ext>
            </a:extLst>
          </p:cNvPr>
          <p:cNvCxnSpPr/>
          <p:nvPr/>
        </p:nvCxnSpPr>
        <p:spPr bwMode="auto">
          <a:xfrm flipH="1">
            <a:off x="1308529" y="28627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76AD47A-356F-4AEB-8439-65AA5DD8EBE1}"/>
              </a:ext>
            </a:extLst>
          </p:cNvPr>
          <p:cNvCxnSpPr/>
          <p:nvPr/>
        </p:nvCxnSpPr>
        <p:spPr bwMode="auto">
          <a:xfrm flipH="1">
            <a:off x="1308529" y="3232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6FC5D85-D8F0-4C42-A87F-83472D34B43E}"/>
              </a:ext>
            </a:extLst>
          </p:cNvPr>
          <p:cNvCxnSpPr/>
          <p:nvPr/>
        </p:nvCxnSpPr>
        <p:spPr bwMode="auto">
          <a:xfrm flipH="1">
            <a:off x="1308529" y="36019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8E9506B-1825-4FC4-99D2-E4711B9299B4}"/>
              </a:ext>
            </a:extLst>
          </p:cNvPr>
          <p:cNvCxnSpPr/>
          <p:nvPr/>
        </p:nvCxnSpPr>
        <p:spPr bwMode="auto">
          <a:xfrm flipH="1">
            <a:off x="1308529" y="39715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5241BFC-718A-484A-BFB7-C1B773DAD8A9}"/>
              </a:ext>
            </a:extLst>
          </p:cNvPr>
          <p:cNvCxnSpPr/>
          <p:nvPr/>
        </p:nvCxnSpPr>
        <p:spPr bwMode="auto">
          <a:xfrm flipH="1">
            <a:off x="1308529" y="43410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3D9310A-6719-4EA4-9E75-4DDAE8E93EB2}"/>
              </a:ext>
            </a:extLst>
          </p:cNvPr>
          <p:cNvCxnSpPr/>
          <p:nvPr/>
        </p:nvCxnSpPr>
        <p:spPr bwMode="auto">
          <a:xfrm>
            <a:off x="1363911"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E9DBF30-AA03-4CB1-ADE9-4B5FB7645ECE}"/>
              </a:ext>
            </a:extLst>
          </p:cNvPr>
          <p:cNvCxnSpPr/>
          <p:nvPr/>
        </p:nvCxnSpPr>
        <p:spPr bwMode="auto">
          <a:xfrm>
            <a:off x="1807482"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146CE39-FE64-4842-A92B-FB4F51B4A768}"/>
              </a:ext>
            </a:extLst>
          </p:cNvPr>
          <p:cNvCxnSpPr/>
          <p:nvPr/>
        </p:nvCxnSpPr>
        <p:spPr bwMode="auto">
          <a:xfrm>
            <a:off x="2251053"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E1BE62D-8AF4-4EBE-B781-DEF9902EE3C8}"/>
              </a:ext>
            </a:extLst>
          </p:cNvPr>
          <p:cNvCxnSpPr/>
          <p:nvPr/>
        </p:nvCxnSpPr>
        <p:spPr bwMode="auto">
          <a:xfrm>
            <a:off x="2694624"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584F66A-FC18-4122-9A47-2C930E9A6D02}"/>
              </a:ext>
            </a:extLst>
          </p:cNvPr>
          <p:cNvCxnSpPr/>
          <p:nvPr/>
        </p:nvCxnSpPr>
        <p:spPr bwMode="auto">
          <a:xfrm>
            <a:off x="3138195"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83172B7-822D-4BA9-8F3A-75EE510E28A4}"/>
              </a:ext>
            </a:extLst>
          </p:cNvPr>
          <p:cNvCxnSpPr/>
          <p:nvPr/>
        </p:nvCxnSpPr>
        <p:spPr bwMode="auto">
          <a:xfrm>
            <a:off x="3581766"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182419E-0D17-49C6-B41C-46BE4D5543F5}"/>
              </a:ext>
            </a:extLst>
          </p:cNvPr>
          <p:cNvCxnSpPr/>
          <p:nvPr/>
        </p:nvCxnSpPr>
        <p:spPr bwMode="auto">
          <a:xfrm>
            <a:off x="4025337"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DE68F93-48E4-4FD7-AD49-7386BDA10EB6}"/>
              </a:ext>
            </a:extLst>
          </p:cNvPr>
          <p:cNvCxnSpPr/>
          <p:nvPr/>
        </p:nvCxnSpPr>
        <p:spPr bwMode="auto">
          <a:xfrm>
            <a:off x="4468908"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9F499E7-2FCF-4AD7-ABB9-6E0B261D1B57}"/>
              </a:ext>
            </a:extLst>
          </p:cNvPr>
          <p:cNvCxnSpPr/>
          <p:nvPr/>
        </p:nvCxnSpPr>
        <p:spPr bwMode="auto">
          <a:xfrm>
            <a:off x="4912479"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1EBF7E1-748E-4AFA-A996-208490D2AE7F}"/>
              </a:ext>
            </a:extLst>
          </p:cNvPr>
          <p:cNvCxnSpPr/>
          <p:nvPr/>
        </p:nvCxnSpPr>
        <p:spPr bwMode="auto">
          <a:xfrm>
            <a:off x="5356053" y="4349717"/>
            <a:ext cx="0" cy="64008"/>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90C92D69-1701-4D90-90FB-029A52CEFEB5}"/>
              </a:ext>
            </a:extLst>
          </p:cNvPr>
          <p:cNvSpPr txBox="1"/>
          <p:nvPr/>
        </p:nvSpPr>
        <p:spPr bwMode="auto">
          <a:xfrm>
            <a:off x="1123001"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5" name="TextBox 64">
            <a:extLst>
              <a:ext uri="{FF2B5EF4-FFF2-40B4-BE49-F238E27FC236}">
                <a16:creationId xmlns:a16="http://schemas.microsoft.com/office/drawing/2014/main" id="{74BF289E-B6C0-467D-9172-7E0CF5FF5324}"/>
              </a:ext>
            </a:extLst>
          </p:cNvPr>
          <p:cNvSpPr txBox="1"/>
          <p:nvPr/>
        </p:nvSpPr>
        <p:spPr bwMode="auto">
          <a:xfrm>
            <a:off x="1565317"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66" name="TextBox 65">
            <a:extLst>
              <a:ext uri="{FF2B5EF4-FFF2-40B4-BE49-F238E27FC236}">
                <a16:creationId xmlns:a16="http://schemas.microsoft.com/office/drawing/2014/main" id="{8D820F5D-F085-4EF4-8E68-7F3C7C6E4873}"/>
              </a:ext>
            </a:extLst>
          </p:cNvPr>
          <p:cNvSpPr txBox="1"/>
          <p:nvPr/>
        </p:nvSpPr>
        <p:spPr bwMode="auto">
          <a:xfrm>
            <a:off x="2007633"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7" name="TextBox 66">
            <a:extLst>
              <a:ext uri="{FF2B5EF4-FFF2-40B4-BE49-F238E27FC236}">
                <a16:creationId xmlns:a16="http://schemas.microsoft.com/office/drawing/2014/main" id="{09EE4A7C-6E16-49F4-97B7-E2D41BB9FEB3}"/>
              </a:ext>
            </a:extLst>
          </p:cNvPr>
          <p:cNvSpPr txBox="1"/>
          <p:nvPr/>
        </p:nvSpPr>
        <p:spPr bwMode="auto">
          <a:xfrm>
            <a:off x="2449949"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8" name="TextBox 67">
            <a:extLst>
              <a:ext uri="{FF2B5EF4-FFF2-40B4-BE49-F238E27FC236}">
                <a16:creationId xmlns:a16="http://schemas.microsoft.com/office/drawing/2014/main" id="{FB31881A-5C2F-414A-BC04-A0D7A5EDF834}"/>
              </a:ext>
            </a:extLst>
          </p:cNvPr>
          <p:cNvSpPr txBox="1"/>
          <p:nvPr/>
        </p:nvSpPr>
        <p:spPr bwMode="auto">
          <a:xfrm>
            <a:off x="2892265"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9" name="TextBox 68">
            <a:extLst>
              <a:ext uri="{FF2B5EF4-FFF2-40B4-BE49-F238E27FC236}">
                <a16:creationId xmlns:a16="http://schemas.microsoft.com/office/drawing/2014/main" id="{35BB3B96-D509-45D9-BA51-58D71EC07271}"/>
              </a:ext>
            </a:extLst>
          </p:cNvPr>
          <p:cNvSpPr txBox="1"/>
          <p:nvPr/>
        </p:nvSpPr>
        <p:spPr bwMode="auto">
          <a:xfrm>
            <a:off x="3334581"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70" name="TextBox 69">
            <a:extLst>
              <a:ext uri="{FF2B5EF4-FFF2-40B4-BE49-F238E27FC236}">
                <a16:creationId xmlns:a16="http://schemas.microsoft.com/office/drawing/2014/main" id="{0FEBD1A6-8364-4E0D-A0F4-4FD57D802541}"/>
              </a:ext>
            </a:extLst>
          </p:cNvPr>
          <p:cNvSpPr txBox="1"/>
          <p:nvPr/>
        </p:nvSpPr>
        <p:spPr bwMode="auto">
          <a:xfrm>
            <a:off x="3776897"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71" name="TextBox 70">
            <a:extLst>
              <a:ext uri="{FF2B5EF4-FFF2-40B4-BE49-F238E27FC236}">
                <a16:creationId xmlns:a16="http://schemas.microsoft.com/office/drawing/2014/main" id="{2B7C646F-C8F5-4A21-BF91-3D94BACFC875}"/>
              </a:ext>
            </a:extLst>
          </p:cNvPr>
          <p:cNvSpPr txBox="1"/>
          <p:nvPr/>
        </p:nvSpPr>
        <p:spPr bwMode="auto">
          <a:xfrm>
            <a:off x="4219213"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72" name="TextBox 71">
            <a:extLst>
              <a:ext uri="{FF2B5EF4-FFF2-40B4-BE49-F238E27FC236}">
                <a16:creationId xmlns:a16="http://schemas.microsoft.com/office/drawing/2014/main" id="{EA7293DC-F7CF-4402-B281-5A61CE6BAE7E}"/>
              </a:ext>
            </a:extLst>
          </p:cNvPr>
          <p:cNvSpPr txBox="1"/>
          <p:nvPr/>
        </p:nvSpPr>
        <p:spPr bwMode="auto">
          <a:xfrm>
            <a:off x="4661529"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73" name="TextBox 72">
            <a:extLst>
              <a:ext uri="{FF2B5EF4-FFF2-40B4-BE49-F238E27FC236}">
                <a16:creationId xmlns:a16="http://schemas.microsoft.com/office/drawing/2014/main" id="{C07EAB01-3A28-402B-9768-51023569E01F}"/>
              </a:ext>
            </a:extLst>
          </p:cNvPr>
          <p:cNvSpPr txBox="1"/>
          <p:nvPr/>
        </p:nvSpPr>
        <p:spPr bwMode="auto">
          <a:xfrm>
            <a:off x="858682" y="2323915"/>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4" name="TextBox 73">
            <a:extLst>
              <a:ext uri="{FF2B5EF4-FFF2-40B4-BE49-F238E27FC236}">
                <a16:creationId xmlns:a16="http://schemas.microsoft.com/office/drawing/2014/main" id="{5DE5A43E-B909-4FDC-9EF8-039711A8887C}"/>
              </a:ext>
            </a:extLst>
          </p:cNvPr>
          <p:cNvSpPr txBox="1"/>
          <p:nvPr/>
        </p:nvSpPr>
        <p:spPr bwMode="auto">
          <a:xfrm>
            <a:off x="858682" y="2693649"/>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75" name="TextBox 74">
            <a:extLst>
              <a:ext uri="{FF2B5EF4-FFF2-40B4-BE49-F238E27FC236}">
                <a16:creationId xmlns:a16="http://schemas.microsoft.com/office/drawing/2014/main" id="{5F01B045-F8D2-43B8-B90E-B3D969E5194C}"/>
              </a:ext>
            </a:extLst>
          </p:cNvPr>
          <p:cNvSpPr txBox="1"/>
          <p:nvPr/>
        </p:nvSpPr>
        <p:spPr bwMode="auto">
          <a:xfrm>
            <a:off x="858682" y="3063383"/>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6" name="TextBox 75">
            <a:extLst>
              <a:ext uri="{FF2B5EF4-FFF2-40B4-BE49-F238E27FC236}">
                <a16:creationId xmlns:a16="http://schemas.microsoft.com/office/drawing/2014/main" id="{1241862A-2419-4DDF-8D47-54168919D6CF}"/>
              </a:ext>
            </a:extLst>
          </p:cNvPr>
          <p:cNvSpPr txBox="1"/>
          <p:nvPr/>
        </p:nvSpPr>
        <p:spPr bwMode="auto">
          <a:xfrm>
            <a:off x="858682" y="3433117"/>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7" name="TextBox 76">
            <a:extLst>
              <a:ext uri="{FF2B5EF4-FFF2-40B4-BE49-F238E27FC236}">
                <a16:creationId xmlns:a16="http://schemas.microsoft.com/office/drawing/2014/main" id="{6304CC45-13E4-4AC8-A203-69341D5CBFCC}"/>
              </a:ext>
            </a:extLst>
          </p:cNvPr>
          <p:cNvSpPr txBox="1"/>
          <p:nvPr/>
        </p:nvSpPr>
        <p:spPr bwMode="auto">
          <a:xfrm>
            <a:off x="858682" y="3802851"/>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8" name="TextBox 77">
            <a:extLst>
              <a:ext uri="{FF2B5EF4-FFF2-40B4-BE49-F238E27FC236}">
                <a16:creationId xmlns:a16="http://schemas.microsoft.com/office/drawing/2014/main" id="{33775C31-E656-4203-8DF2-376AF3BE9922}"/>
              </a:ext>
            </a:extLst>
          </p:cNvPr>
          <p:cNvSpPr txBox="1"/>
          <p:nvPr/>
        </p:nvSpPr>
        <p:spPr bwMode="auto">
          <a:xfrm>
            <a:off x="858682" y="4172584"/>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9" name="TextBox 78">
            <a:extLst>
              <a:ext uri="{FF2B5EF4-FFF2-40B4-BE49-F238E27FC236}">
                <a16:creationId xmlns:a16="http://schemas.microsoft.com/office/drawing/2014/main" id="{C49EE7D8-F529-4EF8-8AC8-25482664A5F7}"/>
              </a:ext>
            </a:extLst>
          </p:cNvPr>
          <p:cNvSpPr txBox="1"/>
          <p:nvPr/>
        </p:nvSpPr>
        <p:spPr bwMode="auto">
          <a:xfrm rot="16200000">
            <a:off x="-590860" y="3293923"/>
            <a:ext cx="27927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80" name="TextBox 79">
            <a:extLst>
              <a:ext uri="{FF2B5EF4-FFF2-40B4-BE49-F238E27FC236}">
                <a16:creationId xmlns:a16="http://schemas.microsoft.com/office/drawing/2014/main" id="{1D0C3290-2DE9-4A75-9375-18C33EC804AB}"/>
              </a:ext>
            </a:extLst>
          </p:cNvPr>
          <p:cNvSpPr txBox="1"/>
          <p:nvPr/>
        </p:nvSpPr>
        <p:spPr bwMode="auto">
          <a:xfrm>
            <a:off x="5899083" y="4784230"/>
            <a:ext cx="1317220" cy="830997"/>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A</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C</a:t>
            </a:r>
          </a:p>
        </p:txBody>
      </p:sp>
      <p:sp>
        <p:nvSpPr>
          <p:cNvPr id="81" name="TextBox 80">
            <a:extLst>
              <a:ext uri="{FF2B5EF4-FFF2-40B4-BE49-F238E27FC236}">
                <a16:creationId xmlns:a16="http://schemas.microsoft.com/office/drawing/2014/main" id="{10BC3E81-6C28-438C-A3E6-7CA9D1E6E632}"/>
              </a:ext>
            </a:extLst>
          </p:cNvPr>
          <p:cNvSpPr txBox="1"/>
          <p:nvPr/>
        </p:nvSpPr>
        <p:spPr bwMode="auto">
          <a:xfrm>
            <a:off x="7288001" y="4623223"/>
            <a:ext cx="4382219"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2" name="TextBox 81">
            <a:extLst>
              <a:ext uri="{FF2B5EF4-FFF2-40B4-BE49-F238E27FC236}">
                <a16:creationId xmlns:a16="http://schemas.microsoft.com/office/drawing/2014/main" id="{4DD6F3B2-786A-4A5F-BA06-5A9A414CE42A}"/>
              </a:ext>
            </a:extLst>
          </p:cNvPr>
          <p:cNvSpPr txBox="1"/>
          <p:nvPr/>
        </p:nvSpPr>
        <p:spPr bwMode="auto">
          <a:xfrm>
            <a:off x="7133446"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83" name="TextBox 82">
            <a:extLst>
              <a:ext uri="{FF2B5EF4-FFF2-40B4-BE49-F238E27FC236}">
                <a16:creationId xmlns:a16="http://schemas.microsoft.com/office/drawing/2014/main" id="{DA63B95D-8A58-4810-B09F-F1AFA5DD2D81}"/>
              </a:ext>
            </a:extLst>
          </p:cNvPr>
          <p:cNvSpPr txBox="1"/>
          <p:nvPr/>
        </p:nvSpPr>
        <p:spPr bwMode="auto">
          <a:xfrm>
            <a:off x="7870372"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84" name="TextBox 83">
            <a:extLst>
              <a:ext uri="{FF2B5EF4-FFF2-40B4-BE49-F238E27FC236}">
                <a16:creationId xmlns:a16="http://schemas.microsoft.com/office/drawing/2014/main" id="{AC6A5FF8-E36F-404E-AE56-F6E7022C85B6}"/>
              </a:ext>
            </a:extLst>
          </p:cNvPr>
          <p:cNvSpPr txBox="1"/>
          <p:nvPr/>
        </p:nvSpPr>
        <p:spPr bwMode="auto">
          <a:xfrm>
            <a:off x="8607298"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5" name="TextBox 84">
            <a:extLst>
              <a:ext uri="{FF2B5EF4-FFF2-40B4-BE49-F238E27FC236}">
                <a16:creationId xmlns:a16="http://schemas.microsoft.com/office/drawing/2014/main" id="{40576711-C611-4318-AEEC-6045A729F32B}"/>
              </a:ext>
            </a:extLst>
          </p:cNvPr>
          <p:cNvSpPr txBox="1"/>
          <p:nvPr/>
        </p:nvSpPr>
        <p:spPr bwMode="auto">
          <a:xfrm>
            <a:off x="9344224"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6" name="TextBox 85">
            <a:extLst>
              <a:ext uri="{FF2B5EF4-FFF2-40B4-BE49-F238E27FC236}">
                <a16:creationId xmlns:a16="http://schemas.microsoft.com/office/drawing/2014/main" id="{1B48DA12-3AE6-4244-AE92-83DD79D61387}"/>
              </a:ext>
            </a:extLst>
          </p:cNvPr>
          <p:cNvSpPr txBox="1"/>
          <p:nvPr/>
        </p:nvSpPr>
        <p:spPr bwMode="auto">
          <a:xfrm>
            <a:off x="10081150" y="4968896"/>
            <a:ext cx="341760"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7" name="TextBox 86">
            <a:extLst>
              <a:ext uri="{FF2B5EF4-FFF2-40B4-BE49-F238E27FC236}">
                <a16:creationId xmlns:a16="http://schemas.microsoft.com/office/drawing/2014/main" id="{C1712D95-952B-4D1E-A86E-CF33AD839214}"/>
              </a:ext>
            </a:extLst>
          </p:cNvPr>
          <p:cNvSpPr txBox="1"/>
          <p:nvPr/>
        </p:nvSpPr>
        <p:spPr bwMode="auto">
          <a:xfrm>
            <a:off x="10818076" y="4968896"/>
            <a:ext cx="263214"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 name="TextBox 91">
            <a:extLst>
              <a:ext uri="{FF2B5EF4-FFF2-40B4-BE49-F238E27FC236}">
                <a16:creationId xmlns:a16="http://schemas.microsoft.com/office/drawing/2014/main" id="{7C83389F-91A1-4686-9AA7-8E3CCD361B7A}"/>
              </a:ext>
            </a:extLst>
          </p:cNvPr>
          <p:cNvSpPr txBox="1"/>
          <p:nvPr/>
        </p:nvSpPr>
        <p:spPr bwMode="auto">
          <a:xfrm>
            <a:off x="11476454" y="4968896"/>
            <a:ext cx="263214"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93" name="Straight Connector 92">
            <a:extLst>
              <a:ext uri="{FF2B5EF4-FFF2-40B4-BE49-F238E27FC236}">
                <a16:creationId xmlns:a16="http://schemas.microsoft.com/office/drawing/2014/main" id="{F336A0A5-BDA3-4901-A929-FAE214BF56F6}"/>
              </a:ext>
            </a:extLst>
          </p:cNvPr>
          <p:cNvCxnSpPr>
            <a:cxnSpLocks/>
          </p:cNvCxnSpPr>
          <p:nvPr/>
        </p:nvCxnSpPr>
        <p:spPr bwMode="auto">
          <a:xfrm>
            <a:off x="7259433" y="4341091"/>
            <a:ext cx="4322311"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8670A0E-F1A9-4642-AA72-D421355CEE1A}"/>
              </a:ext>
            </a:extLst>
          </p:cNvPr>
          <p:cNvCxnSpPr/>
          <p:nvPr/>
        </p:nvCxnSpPr>
        <p:spPr bwMode="auto">
          <a:xfrm flipV="1">
            <a:off x="7268958" y="2484565"/>
            <a:ext cx="0" cy="1865152"/>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350EF34-DF92-4E7C-B8AC-80FD8CE80E40}"/>
              </a:ext>
            </a:extLst>
          </p:cNvPr>
          <p:cNvCxnSpPr/>
          <p:nvPr/>
        </p:nvCxnSpPr>
        <p:spPr bwMode="auto">
          <a:xfrm flipH="1">
            <a:off x="7207677" y="24931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10BB3A7-7B22-44E5-8228-F60C9B688D77}"/>
              </a:ext>
            </a:extLst>
          </p:cNvPr>
          <p:cNvCxnSpPr/>
          <p:nvPr/>
        </p:nvCxnSpPr>
        <p:spPr bwMode="auto">
          <a:xfrm flipH="1">
            <a:off x="7207677" y="28627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6B42E3E-6385-4E8A-81B9-86C91D028FF3}"/>
              </a:ext>
            </a:extLst>
          </p:cNvPr>
          <p:cNvCxnSpPr/>
          <p:nvPr/>
        </p:nvCxnSpPr>
        <p:spPr bwMode="auto">
          <a:xfrm flipH="1">
            <a:off x="7207677" y="3232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EDD5CD5-F384-40CA-807E-5AD612DC266C}"/>
              </a:ext>
            </a:extLst>
          </p:cNvPr>
          <p:cNvCxnSpPr/>
          <p:nvPr/>
        </p:nvCxnSpPr>
        <p:spPr bwMode="auto">
          <a:xfrm flipH="1">
            <a:off x="7207677" y="36019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279212F-7205-4551-83B2-1E7D3B9510FC}"/>
              </a:ext>
            </a:extLst>
          </p:cNvPr>
          <p:cNvCxnSpPr/>
          <p:nvPr/>
        </p:nvCxnSpPr>
        <p:spPr bwMode="auto">
          <a:xfrm flipH="1">
            <a:off x="7207677" y="39715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E339F5C-6AED-423A-8917-AA365D147226}"/>
              </a:ext>
            </a:extLst>
          </p:cNvPr>
          <p:cNvCxnSpPr/>
          <p:nvPr/>
        </p:nvCxnSpPr>
        <p:spPr bwMode="auto">
          <a:xfrm flipH="1">
            <a:off x="7207677" y="43410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AA1BDAA-CFD3-4040-A5A6-FFF27931F4B0}"/>
              </a:ext>
            </a:extLst>
          </p:cNvPr>
          <p:cNvCxnSpPr/>
          <p:nvPr/>
        </p:nvCxnSpPr>
        <p:spPr bwMode="auto">
          <a:xfrm>
            <a:off x="7263059"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6F36B3D-17E3-4FD3-9867-103452B1C60F}"/>
              </a:ext>
            </a:extLst>
          </p:cNvPr>
          <p:cNvCxnSpPr/>
          <p:nvPr/>
        </p:nvCxnSpPr>
        <p:spPr bwMode="auto">
          <a:xfrm>
            <a:off x="7983121"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B2A70E7-23C1-4347-A4DC-48C52405D415}"/>
              </a:ext>
            </a:extLst>
          </p:cNvPr>
          <p:cNvCxnSpPr/>
          <p:nvPr/>
        </p:nvCxnSpPr>
        <p:spPr bwMode="auto">
          <a:xfrm>
            <a:off x="8703183"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791F78F-5E6E-4509-B1AC-402B5D814253}"/>
              </a:ext>
            </a:extLst>
          </p:cNvPr>
          <p:cNvCxnSpPr/>
          <p:nvPr/>
        </p:nvCxnSpPr>
        <p:spPr bwMode="auto">
          <a:xfrm>
            <a:off x="9423245"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3D888C9C-A374-4380-B503-F6B906B1A8D9}"/>
              </a:ext>
            </a:extLst>
          </p:cNvPr>
          <p:cNvCxnSpPr/>
          <p:nvPr/>
        </p:nvCxnSpPr>
        <p:spPr bwMode="auto">
          <a:xfrm>
            <a:off x="10143307"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C01C02F-85BB-4D48-AD3A-37D69646D893}"/>
              </a:ext>
            </a:extLst>
          </p:cNvPr>
          <p:cNvCxnSpPr/>
          <p:nvPr/>
        </p:nvCxnSpPr>
        <p:spPr bwMode="auto">
          <a:xfrm>
            <a:off x="10863369" y="4349717"/>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8AAED414-5D92-433A-905A-B2277DC0D3AA}"/>
              </a:ext>
            </a:extLst>
          </p:cNvPr>
          <p:cNvSpPr txBox="1"/>
          <p:nvPr/>
        </p:nvSpPr>
        <p:spPr bwMode="auto">
          <a:xfrm>
            <a:off x="7022149"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3" name="TextBox 112">
            <a:extLst>
              <a:ext uri="{FF2B5EF4-FFF2-40B4-BE49-F238E27FC236}">
                <a16:creationId xmlns:a16="http://schemas.microsoft.com/office/drawing/2014/main" id="{8FC94ADE-1DC5-4216-8009-573C2512F721}"/>
              </a:ext>
            </a:extLst>
          </p:cNvPr>
          <p:cNvSpPr txBox="1"/>
          <p:nvPr/>
        </p:nvSpPr>
        <p:spPr bwMode="auto">
          <a:xfrm>
            <a:off x="7741186"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14" name="TextBox 113">
            <a:extLst>
              <a:ext uri="{FF2B5EF4-FFF2-40B4-BE49-F238E27FC236}">
                <a16:creationId xmlns:a16="http://schemas.microsoft.com/office/drawing/2014/main" id="{C5DDA222-E131-4E77-9704-98B327427D7A}"/>
              </a:ext>
            </a:extLst>
          </p:cNvPr>
          <p:cNvSpPr txBox="1"/>
          <p:nvPr/>
        </p:nvSpPr>
        <p:spPr bwMode="auto">
          <a:xfrm>
            <a:off x="8460223"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15" name="TextBox 114">
            <a:extLst>
              <a:ext uri="{FF2B5EF4-FFF2-40B4-BE49-F238E27FC236}">
                <a16:creationId xmlns:a16="http://schemas.microsoft.com/office/drawing/2014/main" id="{0FAFAD23-2DD9-4691-B68A-7E9D9517862C}"/>
              </a:ext>
            </a:extLst>
          </p:cNvPr>
          <p:cNvSpPr txBox="1"/>
          <p:nvPr/>
        </p:nvSpPr>
        <p:spPr bwMode="auto">
          <a:xfrm>
            <a:off x="9179260"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16" name="TextBox 115">
            <a:extLst>
              <a:ext uri="{FF2B5EF4-FFF2-40B4-BE49-F238E27FC236}">
                <a16:creationId xmlns:a16="http://schemas.microsoft.com/office/drawing/2014/main" id="{740EAFB5-BF9B-413A-BD68-BCEAC702C18D}"/>
              </a:ext>
            </a:extLst>
          </p:cNvPr>
          <p:cNvSpPr txBox="1"/>
          <p:nvPr/>
        </p:nvSpPr>
        <p:spPr bwMode="auto">
          <a:xfrm>
            <a:off x="9898297"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17" name="TextBox 116">
            <a:extLst>
              <a:ext uri="{FF2B5EF4-FFF2-40B4-BE49-F238E27FC236}">
                <a16:creationId xmlns:a16="http://schemas.microsoft.com/office/drawing/2014/main" id="{A1C41BB6-9D57-402C-8960-4058E3FFAE30}"/>
              </a:ext>
            </a:extLst>
          </p:cNvPr>
          <p:cNvSpPr txBox="1"/>
          <p:nvPr/>
        </p:nvSpPr>
        <p:spPr bwMode="auto">
          <a:xfrm>
            <a:off x="10617334" y="435749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21" name="TextBox 120">
            <a:extLst>
              <a:ext uri="{FF2B5EF4-FFF2-40B4-BE49-F238E27FC236}">
                <a16:creationId xmlns:a16="http://schemas.microsoft.com/office/drawing/2014/main" id="{DFD98EB4-7908-4365-AEA3-B12C2E21A008}"/>
              </a:ext>
            </a:extLst>
          </p:cNvPr>
          <p:cNvSpPr txBox="1"/>
          <p:nvPr/>
        </p:nvSpPr>
        <p:spPr bwMode="auto">
          <a:xfrm>
            <a:off x="6757830" y="2323915"/>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22" name="TextBox 121">
            <a:extLst>
              <a:ext uri="{FF2B5EF4-FFF2-40B4-BE49-F238E27FC236}">
                <a16:creationId xmlns:a16="http://schemas.microsoft.com/office/drawing/2014/main" id="{AD486C2D-4EFB-4833-86A9-E33CE8E35C01}"/>
              </a:ext>
            </a:extLst>
          </p:cNvPr>
          <p:cNvSpPr txBox="1"/>
          <p:nvPr/>
        </p:nvSpPr>
        <p:spPr bwMode="auto">
          <a:xfrm>
            <a:off x="6757830" y="2693649"/>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23" name="TextBox 122">
            <a:extLst>
              <a:ext uri="{FF2B5EF4-FFF2-40B4-BE49-F238E27FC236}">
                <a16:creationId xmlns:a16="http://schemas.microsoft.com/office/drawing/2014/main" id="{FFAAABEE-1E38-4212-856C-CBD5A9C22961}"/>
              </a:ext>
            </a:extLst>
          </p:cNvPr>
          <p:cNvSpPr txBox="1"/>
          <p:nvPr/>
        </p:nvSpPr>
        <p:spPr bwMode="auto">
          <a:xfrm>
            <a:off x="6757830" y="3063383"/>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24" name="TextBox 123">
            <a:extLst>
              <a:ext uri="{FF2B5EF4-FFF2-40B4-BE49-F238E27FC236}">
                <a16:creationId xmlns:a16="http://schemas.microsoft.com/office/drawing/2014/main" id="{BE89350D-5191-486B-B283-E37D1292B4C9}"/>
              </a:ext>
            </a:extLst>
          </p:cNvPr>
          <p:cNvSpPr txBox="1"/>
          <p:nvPr/>
        </p:nvSpPr>
        <p:spPr bwMode="auto">
          <a:xfrm>
            <a:off x="6757830" y="3433117"/>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25" name="TextBox 124">
            <a:extLst>
              <a:ext uri="{FF2B5EF4-FFF2-40B4-BE49-F238E27FC236}">
                <a16:creationId xmlns:a16="http://schemas.microsoft.com/office/drawing/2014/main" id="{163D5F7B-E9B5-49E7-BC0D-F94BF2BABC36}"/>
              </a:ext>
            </a:extLst>
          </p:cNvPr>
          <p:cNvSpPr txBox="1"/>
          <p:nvPr/>
        </p:nvSpPr>
        <p:spPr bwMode="auto">
          <a:xfrm>
            <a:off x="6757830" y="3802851"/>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6" name="TextBox 125">
            <a:extLst>
              <a:ext uri="{FF2B5EF4-FFF2-40B4-BE49-F238E27FC236}">
                <a16:creationId xmlns:a16="http://schemas.microsoft.com/office/drawing/2014/main" id="{ABE1E26B-3011-475C-BC8D-92E193053310}"/>
              </a:ext>
            </a:extLst>
          </p:cNvPr>
          <p:cNvSpPr txBox="1"/>
          <p:nvPr/>
        </p:nvSpPr>
        <p:spPr bwMode="auto">
          <a:xfrm>
            <a:off x="6757830" y="4172584"/>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8" name="TextBox 127">
            <a:extLst>
              <a:ext uri="{FF2B5EF4-FFF2-40B4-BE49-F238E27FC236}">
                <a16:creationId xmlns:a16="http://schemas.microsoft.com/office/drawing/2014/main" id="{56296DAF-7148-4326-AAD6-DC0967BE1CBE}"/>
              </a:ext>
            </a:extLst>
          </p:cNvPr>
          <p:cNvSpPr txBox="1"/>
          <p:nvPr/>
        </p:nvSpPr>
        <p:spPr bwMode="auto">
          <a:xfrm>
            <a:off x="11336373" y="4362208"/>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cxnSp>
        <p:nvCxnSpPr>
          <p:cNvPr id="129" name="Straight Connector 128">
            <a:extLst>
              <a:ext uri="{FF2B5EF4-FFF2-40B4-BE49-F238E27FC236}">
                <a16:creationId xmlns:a16="http://schemas.microsoft.com/office/drawing/2014/main" id="{199D0D56-72B9-462E-A543-D7CB9EDB8270}"/>
              </a:ext>
            </a:extLst>
          </p:cNvPr>
          <p:cNvCxnSpPr/>
          <p:nvPr/>
        </p:nvCxnSpPr>
        <p:spPr bwMode="auto">
          <a:xfrm>
            <a:off x="11583433" y="4349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A5C6EFC-0067-48A2-A742-185813B566CE}"/>
              </a:ext>
            </a:extLst>
          </p:cNvPr>
          <p:cNvCxnSpPr/>
          <p:nvPr/>
        </p:nvCxnSpPr>
        <p:spPr bwMode="auto">
          <a:xfrm flipH="1">
            <a:off x="10064805" y="2360769"/>
            <a:ext cx="293298" cy="0"/>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8433E43-CA8C-428E-8B90-00062564F3F7}"/>
              </a:ext>
            </a:extLst>
          </p:cNvPr>
          <p:cNvCxnSpPr/>
          <p:nvPr/>
        </p:nvCxnSpPr>
        <p:spPr bwMode="auto">
          <a:xfrm flipH="1">
            <a:off x="10064805" y="2592261"/>
            <a:ext cx="293298" cy="0"/>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F520FE53-AB22-4956-92DF-C9B29FBEB9F6}"/>
              </a:ext>
            </a:extLst>
          </p:cNvPr>
          <p:cNvCxnSpPr/>
          <p:nvPr/>
        </p:nvCxnSpPr>
        <p:spPr bwMode="auto">
          <a:xfrm flipH="1">
            <a:off x="10064805" y="2872603"/>
            <a:ext cx="293298" cy="0"/>
          </a:xfrm>
          <a:prstGeom prst="line">
            <a:avLst/>
          </a:prstGeom>
          <a:noFill/>
          <a:ln w="28575" cap="flat" cmpd="sng" algn="ctr">
            <a:solidFill>
              <a:schemeClr val="accent4"/>
            </a:solidFill>
            <a:prstDash val="solid"/>
            <a:round/>
            <a:headEnd type="none" w="med" len="med"/>
            <a:tailEnd type="none" w="med" len="med"/>
          </a:ln>
          <a:effectLst/>
        </p:spPr>
      </p:cxnSp>
      <p:sp>
        <p:nvSpPr>
          <p:cNvPr id="133" name="Freeform: Shape 132">
            <a:extLst>
              <a:ext uri="{FF2B5EF4-FFF2-40B4-BE49-F238E27FC236}">
                <a16:creationId xmlns:a16="http://schemas.microsoft.com/office/drawing/2014/main" id="{BB3AE5AA-2815-476E-9B43-1D21EFD13468}"/>
              </a:ext>
            </a:extLst>
          </p:cNvPr>
          <p:cNvSpPr/>
          <p:nvPr/>
        </p:nvSpPr>
        <p:spPr bwMode="auto">
          <a:xfrm>
            <a:off x="1400175" y="2481262"/>
            <a:ext cx="4295775" cy="1057276"/>
          </a:xfrm>
          <a:custGeom>
            <a:avLst/>
            <a:gdLst>
              <a:gd name="connsiteX0" fmla="*/ 4295775 w 4295775"/>
              <a:gd name="connsiteY0" fmla="*/ 1057276 h 1057276"/>
              <a:gd name="connsiteX1" fmla="*/ 3338513 w 4295775"/>
              <a:gd name="connsiteY1" fmla="*/ 1057276 h 1057276"/>
              <a:gd name="connsiteX2" fmla="*/ 3338513 w 4295775"/>
              <a:gd name="connsiteY2" fmla="*/ 938213 h 1057276"/>
              <a:gd name="connsiteX3" fmla="*/ 3048000 w 4295775"/>
              <a:gd name="connsiteY3" fmla="*/ 938213 h 1057276"/>
              <a:gd name="connsiteX4" fmla="*/ 3048000 w 4295775"/>
              <a:gd name="connsiteY4" fmla="*/ 842963 h 1057276"/>
              <a:gd name="connsiteX5" fmla="*/ 2433638 w 4295775"/>
              <a:gd name="connsiteY5" fmla="*/ 842963 h 1057276"/>
              <a:gd name="connsiteX6" fmla="*/ 2433638 w 4295775"/>
              <a:gd name="connsiteY6" fmla="*/ 785813 h 1057276"/>
              <a:gd name="connsiteX7" fmla="*/ 2376488 w 4295775"/>
              <a:gd name="connsiteY7" fmla="*/ 785813 h 1057276"/>
              <a:gd name="connsiteX8" fmla="*/ 2376488 w 4295775"/>
              <a:gd name="connsiteY8" fmla="*/ 733426 h 1057276"/>
              <a:gd name="connsiteX9" fmla="*/ 2100263 w 4295775"/>
              <a:gd name="connsiteY9" fmla="*/ 733426 h 1057276"/>
              <a:gd name="connsiteX10" fmla="*/ 2100263 w 4295775"/>
              <a:gd name="connsiteY10" fmla="*/ 685801 h 1057276"/>
              <a:gd name="connsiteX11" fmla="*/ 1876425 w 4295775"/>
              <a:gd name="connsiteY11" fmla="*/ 685801 h 1057276"/>
              <a:gd name="connsiteX12" fmla="*/ 1876425 w 4295775"/>
              <a:gd name="connsiteY12" fmla="*/ 623888 h 1057276"/>
              <a:gd name="connsiteX13" fmla="*/ 1828800 w 4295775"/>
              <a:gd name="connsiteY13" fmla="*/ 623888 h 1057276"/>
              <a:gd name="connsiteX14" fmla="*/ 1828800 w 4295775"/>
              <a:gd name="connsiteY14" fmla="*/ 595313 h 1057276"/>
              <a:gd name="connsiteX15" fmla="*/ 1804988 w 4295775"/>
              <a:gd name="connsiteY15" fmla="*/ 595313 h 1057276"/>
              <a:gd name="connsiteX16" fmla="*/ 1804988 w 4295775"/>
              <a:gd name="connsiteY16" fmla="*/ 528638 h 1057276"/>
              <a:gd name="connsiteX17" fmla="*/ 1785938 w 4295775"/>
              <a:gd name="connsiteY17" fmla="*/ 528638 h 1057276"/>
              <a:gd name="connsiteX18" fmla="*/ 1785938 w 4295775"/>
              <a:gd name="connsiteY18" fmla="*/ 476251 h 1057276"/>
              <a:gd name="connsiteX19" fmla="*/ 1681163 w 4295775"/>
              <a:gd name="connsiteY19" fmla="*/ 476251 h 1057276"/>
              <a:gd name="connsiteX20" fmla="*/ 1681163 w 4295775"/>
              <a:gd name="connsiteY20" fmla="*/ 433388 h 1057276"/>
              <a:gd name="connsiteX21" fmla="*/ 1266825 w 4295775"/>
              <a:gd name="connsiteY21" fmla="*/ 433388 h 1057276"/>
              <a:gd name="connsiteX22" fmla="*/ 1266825 w 4295775"/>
              <a:gd name="connsiteY22" fmla="*/ 395288 h 1057276"/>
              <a:gd name="connsiteX23" fmla="*/ 1228725 w 4295775"/>
              <a:gd name="connsiteY23" fmla="*/ 395288 h 1057276"/>
              <a:gd name="connsiteX24" fmla="*/ 1228725 w 4295775"/>
              <a:gd name="connsiteY24" fmla="*/ 352426 h 1057276"/>
              <a:gd name="connsiteX25" fmla="*/ 1209675 w 4295775"/>
              <a:gd name="connsiteY25" fmla="*/ 352426 h 1057276"/>
              <a:gd name="connsiteX26" fmla="*/ 1209675 w 4295775"/>
              <a:gd name="connsiteY26" fmla="*/ 328613 h 1057276"/>
              <a:gd name="connsiteX27" fmla="*/ 1147763 w 4295775"/>
              <a:gd name="connsiteY27" fmla="*/ 328613 h 1057276"/>
              <a:gd name="connsiteX28" fmla="*/ 1147763 w 4295775"/>
              <a:gd name="connsiteY28" fmla="*/ 290513 h 1057276"/>
              <a:gd name="connsiteX29" fmla="*/ 1119188 w 4295775"/>
              <a:gd name="connsiteY29" fmla="*/ 290513 h 1057276"/>
              <a:gd name="connsiteX30" fmla="*/ 1119188 w 4295775"/>
              <a:gd name="connsiteY30" fmla="*/ 257176 h 1057276"/>
              <a:gd name="connsiteX31" fmla="*/ 704850 w 4295775"/>
              <a:gd name="connsiteY31" fmla="*/ 257176 h 1057276"/>
              <a:gd name="connsiteX32" fmla="*/ 704850 w 4295775"/>
              <a:gd name="connsiteY32" fmla="*/ 257176 h 1057276"/>
              <a:gd name="connsiteX33" fmla="*/ 652462 w 4295775"/>
              <a:gd name="connsiteY33" fmla="*/ 204788 h 1057276"/>
              <a:gd name="connsiteX34" fmla="*/ 652462 w 4295775"/>
              <a:gd name="connsiteY34" fmla="*/ 152401 h 1057276"/>
              <a:gd name="connsiteX35" fmla="*/ 628650 w 4295775"/>
              <a:gd name="connsiteY35" fmla="*/ 152401 h 1057276"/>
              <a:gd name="connsiteX36" fmla="*/ 628650 w 4295775"/>
              <a:gd name="connsiteY36" fmla="*/ 109538 h 1057276"/>
              <a:gd name="connsiteX37" fmla="*/ 576263 w 4295775"/>
              <a:gd name="connsiteY37" fmla="*/ 109538 h 1057276"/>
              <a:gd name="connsiteX38" fmla="*/ 576263 w 4295775"/>
              <a:gd name="connsiteY38" fmla="*/ 85726 h 1057276"/>
              <a:gd name="connsiteX39" fmla="*/ 557213 w 4295775"/>
              <a:gd name="connsiteY39" fmla="*/ 85726 h 1057276"/>
              <a:gd name="connsiteX40" fmla="*/ 557213 w 4295775"/>
              <a:gd name="connsiteY40" fmla="*/ 33338 h 1057276"/>
              <a:gd name="connsiteX41" fmla="*/ 557213 w 4295775"/>
              <a:gd name="connsiteY41" fmla="*/ 33338 h 1057276"/>
              <a:gd name="connsiteX42" fmla="*/ 523875 w 4295775"/>
              <a:gd name="connsiteY42" fmla="*/ 0 h 1057276"/>
              <a:gd name="connsiteX43" fmla="*/ 0 w 4295775"/>
              <a:gd name="connsiteY43" fmla="*/ 0 h 1057276"/>
              <a:gd name="connsiteX0" fmla="*/ 4295775 w 4295775"/>
              <a:gd name="connsiteY0" fmla="*/ 1057276 h 1057276"/>
              <a:gd name="connsiteX1" fmla="*/ 3338513 w 4295775"/>
              <a:gd name="connsiteY1" fmla="*/ 1057276 h 1057276"/>
              <a:gd name="connsiteX2" fmla="*/ 3338513 w 4295775"/>
              <a:gd name="connsiteY2" fmla="*/ 938213 h 1057276"/>
              <a:gd name="connsiteX3" fmla="*/ 3048000 w 4295775"/>
              <a:gd name="connsiteY3" fmla="*/ 938213 h 1057276"/>
              <a:gd name="connsiteX4" fmla="*/ 3048000 w 4295775"/>
              <a:gd name="connsiteY4" fmla="*/ 842963 h 1057276"/>
              <a:gd name="connsiteX5" fmla="*/ 2433638 w 4295775"/>
              <a:gd name="connsiteY5" fmla="*/ 842963 h 1057276"/>
              <a:gd name="connsiteX6" fmla="*/ 2433638 w 4295775"/>
              <a:gd name="connsiteY6" fmla="*/ 785813 h 1057276"/>
              <a:gd name="connsiteX7" fmla="*/ 2376488 w 4295775"/>
              <a:gd name="connsiteY7" fmla="*/ 785813 h 1057276"/>
              <a:gd name="connsiteX8" fmla="*/ 2376488 w 4295775"/>
              <a:gd name="connsiteY8" fmla="*/ 733426 h 1057276"/>
              <a:gd name="connsiteX9" fmla="*/ 2100263 w 4295775"/>
              <a:gd name="connsiteY9" fmla="*/ 733426 h 1057276"/>
              <a:gd name="connsiteX10" fmla="*/ 2100263 w 4295775"/>
              <a:gd name="connsiteY10" fmla="*/ 685801 h 1057276"/>
              <a:gd name="connsiteX11" fmla="*/ 1876425 w 4295775"/>
              <a:gd name="connsiteY11" fmla="*/ 685801 h 1057276"/>
              <a:gd name="connsiteX12" fmla="*/ 1876425 w 4295775"/>
              <a:gd name="connsiteY12" fmla="*/ 623888 h 1057276"/>
              <a:gd name="connsiteX13" fmla="*/ 1828800 w 4295775"/>
              <a:gd name="connsiteY13" fmla="*/ 623888 h 1057276"/>
              <a:gd name="connsiteX14" fmla="*/ 1828800 w 4295775"/>
              <a:gd name="connsiteY14" fmla="*/ 595313 h 1057276"/>
              <a:gd name="connsiteX15" fmla="*/ 1804988 w 4295775"/>
              <a:gd name="connsiteY15" fmla="*/ 595313 h 1057276"/>
              <a:gd name="connsiteX16" fmla="*/ 1804988 w 4295775"/>
              <a:gd name="connsiteY16" fmla="*/ 528638 h 1057276"/>
              <a:gd name="connsiteX17" fmla="*/ 1785938 w 4295775"/>
              <a:gd name="connsiteY17" fmla="*/ 528638 h 1057276"/>
              <a:gd name="connsiteX18" fmla="*/ 1785938 w 4295775"/>
              <a:gd name="connsiteY18" fmla="*/ 476251 h 1057276"/>
              <a:gd name="connsiteX19" fmla="*/ 1681163 w 4295775"/>
              <a:gd name="connsiteY19" fmla="*/ 476251 h 1057276"/>
              <a:gd name="connsiteX20" fmla="*/ 1681163 w 4295775"/>
              <a:gd name="connsiteY20" fmla="*/ 433388 h 1057276"/>
              <a:gd name="connsiteX21" fmla="*/ 1266825 w 4295775"/>
              <a:gd name="connsiteY21" fmla="*/ 433388 h 1057276"/>
              <a:gd name="connsiteX22" fmla="*/ 1266825 w 4295775"/>
              <a:gd name="connsiteY22" fmla="*/ 395288 h 1057276"/>
              <a:gd name="connsiteX23" fmla="*/ 1228725 w 4295775"/>
              <a:gd name="connsiteY23" fmla="*/ 395288 h 1057276"/>
              <a:gd name="connsiteX24" fmla="*/ 1228725 w 4295775"/>
              <a:gd name="connsiteY24" fmla="*/ 352426 h 1057276"/>
              <a:gd name="connsiteX25" fmla="*/ 1209675 w 4295775"/>
              <a:gd name="connsiteY25" fmla="*/ 352426 h 1057276"/>
              <a:gd name="connsiteX26" fmla="*/ 1209675 w 4295775"/>
              <a:gd name="connsiteY26" fmla="*/ 328613 h 1057276"/>
              <a:gd name="connsiteX27" fmla="*/ 1147763 w 4295775"/>
              <a:gd name="connsiteY27" fmla="*/ 328613 h 1057276"/>
              <a:gd name="connsiteX28" fmla="*/ 1147763 w 4295775"/>
              <a:gd name="connsiteY28" fmla="*/ 290513 h 1057276"/>
              <a:gd name="connsiteX29" fmla="*/ 1119188 w 4295775"/>
              <a:gd name="connsiteY29" fmla="*/ 290513 h 1057276"/>
              <a:gd name="connsiteX30" fmla="*/ 1119188 w 4295775"/>
              <a:gd name="connsiteY30" fmla="*/ 257176 h 1057276"/>
              <a:gd name="connsiteX31" fmla="*/ 704850 w 4295775"/>
              <a:gd name="connsiteY31" fmla="*/ 257176 h 1057276"/>
              <a:gd name="connsiteX32" fmla="*/ 704850 w 4295775"/>
              <a:gd name="connsiteY32" fmla="*/ 257176 h 1057276"/>
              <a:gd name="connsiteX33" fmla="*/ 747712 w 4295775"/>
              <a:gd name="connsiteY33" fmla="*/ 200026 h 1057276"/>
              <a:gd name="connsiteX34" fmla="*/ 652462 w 4295775"/>
              <a:gd name="connsiteY34" fmla="*/ 152401 h 1057276"/>
              <a:gd name="connsiteX35" fmla="*/ 628650 w 4295775"/>
              <a:gd name="connsiteY35" fmla="*/ 152401 h 1057276"/>
              <a:gd name="connsiteX36" fmla="*/ 628650 w 4295775"/>
              <a:gd name="connsiteY36" fmla="*/ 109538 h 1057276"/>
              <a:gd name="connsiteX37" fmla="*/ 576263 w 4295775"/>
              <a:gd name="connsiteY37" fmla="*/ 109538 h 1057276"/>
              <a:gd name="connsiteX38" fmla="*/ 576263 w 4295775"/>
              <a:gd name="connsiteY38" fmla="*/ 85726 h 1057276"/>
              <a:gd name="connsiteX39" fmla="*/ 557213 w 4295775"/>
              <a:gd name="connsiteY39" fmla="*/ 85726 h 1057276"/>
              <a:gd name="connsiteX40" fmla="*/ 557213 w 4295775"/>
              <a:gd name="connsiteY40" fmla="*/ 33338 h 1057276"/>
              <a:gd name="connsiteX41" fmla="*/ 557213 w 4295775"/>
              <a:gd name="connsiteY41" fmla="*/ 33338 h 1057276"/>
              <a:gd name="connsiteX42" fmla="*/ 523875 w 4295775"/>
              <a:gd name="connsiteY42" fmla="*/ 0 h 1057276"/>
              <a:gd name="connsiteX43" fmla="*/ 0 w 4295775"/>
              <a:gd name="connsiteY43" fmla="*/ 0 h 1057276"/>
              <a:gd name="connsiteX0" fmla="*/ 4295775 w 4295775"/>
              <a:gd name="connsiteY0" fmla="*/ 1057276 h 1057276"/>
              <a:gd name="connsiteX1" fmla="*/ 3338513 w 4295775"/>
              <a:gd name="connsiteY1" fmla="*/ 1057276 h 1057276"/>
              <a:gd name="connsiteX2" fmla="*/ 3338513 w 4295775"/>
              <a:gd name="connsiteY2" fmla="*/ 938213 h 1057276"/>
              <a:gd name="connsiteX3" fmla="*/ 3048000 w 4295775"/>
              <a:gd name="connsiteY3" fmla="*/ 938213 h 1057276"/>
              <a:gd name="connsiteX4" fmla="*/ 3048000 w 4295775"/>
              <a:gd name="connsiteY4" fmla="*/ 842963 h 1057276"/>
              <a:gd name="connsiteX5" fmla="*/ 2433638 w 4295775"/>
              <a:gd name="connsiteY5" fmla="*/ 842963 h 1057276"/>
              <a:gd name="connsiteX6" fmla="*/ 2433638 w 4295775"/>
              <a:gd name="connsiteY6" fmla="*/ 785813 h 1057276"/>
              <a:gd name="connsiteX7" fmla="*/ 2376488 w 4295775"/>
              <a:gd name="connsiteY7" fmla="*/ 785813 h 1057276"/>
              <a:gd name="connsiteX8" fmla="*/ 2376488 w 4295775"/>
              <a:gd name="connsiteY8" fmla="*/ 733426 h 1057276"/>
              <a:gd name="connsiteX9" fmla="*/ 2100263 w 4295775"/>
              <a:gd name="connsiteY9" fmla="*/ 733426 h 1057276"/>
              <a:gd name="connsiteX10" fmla="*/ 2100263 w 4295775"/>
              <a:gd name="connsiteY10" fmla="*/ 685801 h 1057276"/>
              <a:gd name="connsiteX11" fmla="*/ 1876425 w 4295775"/>
              <a:gd name="connsiteY11" fmla="*/ 685801 h 1057276"/>
              <a:gd name="connsiteX12" fmla="*/ 1876425 w 4295775"/>
              <a:gd name="connsiteY12" fmla="*/ 623888 h 1057276"/>
              <a:gd name="connsiteX13" fmla="*/ 1828800 w 4295775"/>
              <a:gd name="connsiteY13" fmla="*/ 623888 h 1057276"/>
              <a:gd name="connsiteX14" fmla="*/ 1828800 w 4295775"/>
              <a:gd name="connsiteY14" fmla="*/ 595313 h 1057276"/>
              <a:gd name="connsiteX15" fmla="*/ 1804988 w 4295775"/>
              <a:gd name="connsiteY15" fmla="*/ 595313 h 1057276"/>
              <a:gd name="connsiteX16" fmla="*/ 1804988 w 4295775"/>
              <a:gd name="connsiteY16" fmla="*/ 528638 h 1057276"/>
              <a:gd name="connsiteX17" fmla="*/ 1785938 w 4295775"/>
              <a:gd name="connsiteY17" fmla="*/ 528638 h 1057276"/>
              <a:gd name="connsiteX18" fmla="*/ 1785938 w 4295775"/>
              <a:gd name="connsiteY18" fmla="*/ 476251 h 1057276"/>
              <a:gd name="connsiteX19" fmla="*/ 1681163 w 4295775"/>
              <a:gd name="connsiteY19" fmla="*/ 476251 h 1057276"/>
              <a:gd name="connsiteX20" fmla="*/ 1681163 w 4295775"/>
              <a:gd name="connsiteY20" fmla="*/ 433388 h 1057276"/>
              <a:gd name="connsiteX21" fmla="*/ 1266825 w 4295775"/>
              <a:gd name="connsiteY21" fmla="*/ 433388 h 1057276"/>
              <a:gd name="connsiteX22" fmla="*/ 1266825 w 4295775"/>
              <a:gd name="connsiteY22" fmla="*/ 395288 h 1057276"/>
              <a:gd name="connsiteX23" fmla="*/ 1228725 w 4295775"/>
              <a:gd name="connsiteY23" fmla="*/ 395288 h 1057276"/>
              <a:gd name="connsiteX24" fmla="*/ 1228725 w 4295775"/>
              <a:gd name="connsiteY24" fmla="*/ 352426 h 1057276"/>
              <a:gd name="connsiteX25" fmla="*/ 1209675 w 4295775"/>
              <a:gd name="connsiteY25" fmla="*/ 352426 h 1057276"/>
              <a:gd name="connsiteX26" fmla="*/ 1209675 w 4295775"/>
              <a:gd name="connsiteY26" fmla="*/ 328613 h 1057276"/>
              <a:gd name="connsiteX27" fmla="*/ 1147763 w 4295775"/>
              <a:gd name="connsiteY27" fmla="*/ 328613 h 1057276"/>
              <a:gd name="connsiteX28" fmla="*/ 1147763 w 4295775"/>
              <a:gd name="connsiteY28" fmla="*/ 290513 h 1057276"/>
              <a:gd name="connsiteX29" fmla="*/ 1119188 w 4295775"/>
              <a:gd name="connsiteY29" fmla="*/ 290513 h 1057276"/>
              <a:gd name="connsiteX30" fmla="*/ 1119188 w 4295775"/>
              <a:gd name="connsiteY30" fmla="*/ 257176 h 1057276"/>
              <a:gd name="connsiteX31" fmla="*/ 704850 w 4295775"/>
              <a:gd name="connsiteY31" fmla="*/ 257176 h 1057276"/>
              <a:gd name="connsiteX32" fmla="*/ 704850 w 4295775"/>
              <a:gd name="connsiteY32" fmla="*/ 257176 h 1057276"/>
              <a:gd name="connsiteX33" fmla="*/ 623887 w 4295775"/>
              <a:gd name="connsiteY33" fmla="*/ 204788 h 1057276"/>
              <a:gd name="connsiteX34" fmla="*/ 652462 w 4295775"/>
              <a:gd name="connsiteY34" fmla="*/ 152401 h 1057276"/>
              <a:gd name="connsiteX35" fmla="*/ 628650 w 4295775"/>
              <a:gd name="connsiteY35" fmla="*/ 152401 h 1057276"/>
              <a:gd name="connsiteX36" fmla="*/ 628650 w 4295775"/>
              <a:gd name="connsiteY36" fmla="*/ 109538 h 1057276"/>
              <a:gd name="connsiteX37" fmla="*/ 576263 w 4295775"/>
              <a:gd name="connsiteY37" fmla="*/ 109538 h 1057276"/>
              <a:gd name="connsiteX38" fmla="*/ 576263 w 4295775"/>
              <a:gd name="connsiteY38" fmla="*/ 85726 h 1057276"/>
              <a:gd name="connsiteX39" fmla="*/ 557213 w 4295775"/>
              <a:gd name="connsiteY39" fmla="*/ 85726 h 1057276"/>
              <a:gd name="connsiteX40" fmla="*/ 557213 w 4295775"/>
              <a:gd name="connsiteY40" fmla="*/ 33338 h 1057276"/>
              <a:gd name="connsiteX41" fmla="*/ 557213 w 4295775"/>
              <a:gd name="connsiteY41" fmla="*/ 33338 h 1057276"/>
              <a:gd name="connsiteX42" fmla="*/ 523875 w 4295775"/>
              <a:gd name="connsiteY42" fmla="*/ 0 h 1057276"/>
              <a:gd name="connsiteX43" fmla="*/ 0 w 4295775"/>
              <a:gd name="connsiteY43" fmla="*/ 0 h 1057276"/>
              <a:gd name="connsiteX0" fmla="*/ 4295775 w 4295775"/>
              <a:gd name="connsiteY0" fmla="*/ 1057276 h 1057276"/>
              <a:gd name="connsiteX1" fmla="*/ 3338513 w 4295775"/>
              <a:gd name="connsiteY1" fmla="*/ 1057276 h 1057276"/>
              <a:gd name="connsiteX2" fmla="*/ 3338513 w 4295775"/>
              <a:gd name="connsiteY2" fmla="*/ 938213 h 1057276"/>
              <a:gd name="connsiteX3" fmla="*/ 3048000 w 4295775"/>
              <a:gd name="connsiteY3" fmla="*/ 938213 h 1057276"/>
              <a:gd name="connsiteX4" fmla="*/ 3048000 w 4295775"/>
              <a:gd name="connsiteY4" fmla="*/ 842963 h 1057276"/>
              <a:gd name="connsiteX5" fmla="*/ 2433638 w 4295775"/>
              <a:gd name="connsiteY5" fmla="*/ 842963 h 1057276"/>
              <a:gd name="connsiteX6" fmla="*/ 2433638 w 4295775"/>
              <a:gd name="connsiteY6" fmla="*/ 785813 h 1057276"/>
              <a:gd name="connsiteX7" fmla="*/ 2376488 w 4295775"/>
              <a:gd name="connsiteY7" fmla="*/ 785813 h 1057276"/>
              <a:gd name="connsiteX8" fmla="*/ 2376488 w 4295775"/>
              <a:gd name="connsiteY8" fmla="*/ 733426 h 1057276"/>
              <a:gd name="connsiteX9" fmla="*/ 2100263 w 4295775"/>
              <a:gd name="connsiteY9" fmla="*/ 733426 h 1057276"/>
              <a:gd name="connsiteX10" fmla="*/ 2100263 w 4295775"/>
              <a:gd name="connsiteY10" fmla="*/ 685801 h 1057276"/>
              <a:gd name="connsiteX11" fmla="*/ 1876425 w 4295775"/>
              <a:gd name="connsiteY11" fmla="*/ 685801 h 1057276"/>
              <a:gd name="connsiteX12" fmla="*/ 1876425 w 4295775"/>
              <a:gd name="connsiteY12" fmla="*/ 623888 h 1057276"/>
              <a:gd name="connsiteX13" fmla="*/ 1828800 w 4295775"/>
              <a:gd name="connsiteY13" fmla="*/ 623888 h 1057276"/>
              <a:gd name="connsiteX14" fmla="*/ 1828800 w 4295775"/>
              <a:gd name="connsiteY14" fmla="*/ 595313 h 1057276"/>
              <a:gd name="connsiteX15" fmla="*/ 1804988 w 4295775"/>
              <a:gd name="connsiteY15" fmla="*/ 595313 h 1057276"/>
              <a:gd name="connsiteX16" fmla="*/ 1804988 w 4295775"/>
              <a:gd name="connsiteY16" fmla="*/ 528638 h 1057276"/>
              <a:gd name="connsiteX17" fmla="*/ 1785938 w 4295775"/>
              <a:gd name="connsiteY17" fmla="*/ 528638 h 1057276"/>
              <a:gd name="connsiteX18" fmla="*/ 1785938 w 4295775"/>
              <a:gd name="connsiteY18" fmla="*/ 476251 h 1057276"/>
              <a:gd name="connsiteX19" fmla="*/ 1681163 w 4295775"/>
              <a:gd name="connsiteY19" fmla="*/ 476251 h 1057276"/>
              <a:gd name="connsiteX20" fmla="*/ 1681163 w 4295775"/>
              <a:gd name="connsiteY20" fmla="*/ 433388 h 1057276"/>
              <a:gd name="connsiteX21" fmla="*/ 1266825 w 4295775"/>
              <a:gd name="connsiteY21" fmla="*/ 433388 h 1057276"/>
              <a:gd name="connsiteX22" fmla="*/ 1266825 w 4295775"/>
              <a:gd name="connsiteY22" fmla="*/ 395288 h 1057276"/>
              <a:gd name="connsiteX23" fmla="*/ 1228725 w 4295775"/>
              <a:gd name="connsiteY23" fmla="*/ 395288 h 1057276"/>
              <a:gd name="connsiteX24" fmla="*/ 1228725 w 4295775"/>
              <a:gd name="connsiteY24" fmla="*/ 352426 h 1057276"/>
              <a:gd name="connsiteX25" fmla="*/ 1209675 w 4295775"/>
              <a:gd name="connsiteY25" fmla="*/ 352426 h 1057276"/>
              <a:gd name="connsiteX26" fmla="*/ 1209675 w 4295775"/>
              <a:gd name="connsiteY26" fmla="*/ 328613 h 1057276"/>
              <a:gd name="connsiteX27" fmla="*/ 1147763 w 4295775"/>
              <a:gd name="connsiteY27" fmla="*/ 328613 h 1057276"/>
              <a:gd name="connsiteX28" fmla="*/ 1147763 w 4295775"/>
              <a:gd name="connsiteY28" fmla="*/ 290513 h 1057276"/>
              <a:gd name="connsiteX29" fmla="*/ 1119188 w 4295775"/>
              <a:gd name="connsiteY29" fmla="*/ 290513 h 1057276"/>
              <a:gd name="connsiteX30" fmla="*/ 1119188 w 4295775"/>
              <a:gd name="connsiteY30" fmla="*/ 257176 h 1057276"/>
              <a:gd name="connsiteX31" fmla="*/ 704850 w 4295775"/>
              <a:gd name="connsiteY31" fmla="*/ 257176 h 1057276"/>
              <a:gd name="connsiteX32" fmla="*/ 714375 w 4295775"/>
              <a:gd name="connsiteY32" fmla="*/ 214313 h 1057276"/>
              <a:gd name="connsiteX33" fmla="*/ 623887 w 4295775"/>
              <a:gd name="connsiteY33" fmla="*/ 204788 h 1057276"/>
              <a:gd name="connsiteX34" fmla="*/ 652462 w 4295775"/>
              <a:gd name="connsiteY34" fmla="*/ 152401 h 1057276"/>
              <a:gd name="connsiteX35" fmla="*/ 628650 w 4295775"/>
              <a:gd name="connsiteY35" fmla="*/ 152401 h 1057276"/>
              <a:gd name="connsiteX36" fmla="*/ 628650 w 4295775"/>
              <a:gd name="connsiteY36" fmla="*/ 109538 h 1057276"/>
              <a:gd name="connsiteX37" fmla="*/ 576263 w 4295775"/>
              <a:gd name="connsiteY37" fmla="*/ 109538 h 1057276"/>
              <a:gd name="connsiteX38" fmla="*/ 576263 w 4295775"/>
              <a:gd name="connsiteY38" fmla="*/ 85726 h 1057276"/>
              <a:gd name="connsiteX39" fmla="*/ 557213 w 4295775"/>
              <a:gd name="connsiteY39" fmla="*/ 85726 h 1057276"/>
              <a:gd name="connsiteX40" fmla="*/ 557213 w 4295775"/>
              <a:gd name="connsiteY40" fmla="*/ 33338 h 1057276"/>
              <a:gd name="connsiteX41" fmla="*/ 557213 w 4295775"/>
              <a:gd name="connsiteY41" fmla="*/ 33338 h 1057276"/>
              <a:gd name="connsiteX42" fmla="*/ 523875 w 4295775"/>
              <a:gd name="connsiteY42" fmla="*/ 0 h 1057276"/>
              <a:gd name="connsiteX43" fmla="*/ 0 w 4295775"/>
              <a:gd name="connsiteY43" fmla="*/ 0 h 1057276"/>
              <a:gd name="connsiteX0" fmla="*/ 4295775 w 4295775"/>
              <a:gd name="connsiteY0" fmla="*/ 1057276 h 1057276"/>
              <a:gd name="connsiteX1" fmla="*/ 3338513 w 4295775"/>
              <a:gd name="connsiteY1" fmla="*/ 1057276 h 1057276"/>
              <a:gd name="connsiteX2" fmla="*/ 3338513 w 4295775"/>
              <a:gd name="connsiteY2" fmla="*/ 938213 h 1057276"/>
              <a:gd name="connsiteX3" fmla="*/ 3048000 w 4295775"/>
              <a:gd name="connsiteY3" fmla="*/ 938213 h 1057276"/>
              <a:gd name="connsiteX4" fmla="*/ 3048000 w 4295775"/>
              <a:gd name="connsiteY4" fmla="*/ 842963 h 1057276"/>
              <a:gd name="connsiteX5" fmla="*/ 2433638 w 4295775"/>
              <a:gd name="connsiteY5" fmla="*/ 842963 h 1057276"/>
              <a:gd name="connsiteX6" fmla="*/ 2433638 w 4295775"/>
              <a:gd name="connsiteY6" fmla="*/ 785813 h 1057276"/>
              <a:gd name="connsiteX7" fmla="*/ 2376488 w 4295775"/>
              <a:gd name="connsiteY7" fmla="*/ 785813 h 1057276"/>
              <a:gd name="connsiteX8" fmla="*/ 2376488 w 4295775"/>
              <a:gd name="connsiteY8" fmla="*/ 733426 h 1057276"/>
              <a:gd name="connsiteX9" fmla="*/ 2100263 w 4295775"/>
              <a:gd name="connsiteY9" fmla="*/ 733426 h 1057276"/>
              <a:gd name="connsiteX10" fmla="*/ 2100263 w 4295775"/>
              <a:gd name="connsiteY10" fmla="*/ 685801 h 1057276"/>
              <a:gd name="connsiteX11" fmla="*/ 1876425 w 4295775"/>
              <a:gd name="connsiteY11" fmla="*/ 685801 h 1057276"/>
              <a:gd name="connsiteX12" fmla="*/ 1876425 w 4295775"/>
              <a:gd name="connsiteY12" fmla="*/ 623888 h 1057276"/>
              <a:gd name="connsiteX13" fmla="*/ 1828800 w 4295775"/>
              <a:gd name="connsiteY13" fmla="*/ 623888 h 1057276"/>
              <a:gd name="connsiteX14" fmla="*/ 1828800 w 4295775"/>
              <a:gd name="connsiteY14" fmla="*/ 595313 h 1057276"/>
              <a:gd name="connsiteX15" fmla="*/ 1804988 w 4295775"/>
              <a:gd name="connsiteY15" fmla="*/ 595313 h 1057276"/>
              <a:gd name="connsiteX16" fmla="*/ 1804988 w 4295775"/>
              <a:gd name="connsiteY16" fmla="*/ 528638 h 1057276"/>
              <a:gd name="connsiteX17" fmla="*/ 1785938 w 4295775"/>
              <a:gd name="connsiteY17" fmla="*/ 528638 h 1057276"/>
              <a:gd name="connsiteX18" fmla="*/ 1785938 w 4295775"/>
              <a:gd name="connsiteY18" fmla="*/ 476251 h 1057276"/>
              <a:gd name="connsiteX19" fmla="*/ 1681163 w 4295775"/>
              <a:gd name="connsiteY19" fmla="*/ 476251 h 1057276"/>
              <a:gd name="connsiteX20" fmla="*/ 1681163 w 4295775"/>
              <a:gd name="connsiteY20" fmla="*/ 433388 h 1057276"/>
              <a:gd name="connsiteX21" fmla="*/ 1266825 w 4295775"/>
              <a:gd name="connsiteY21" fmla="*/ 433388 h 1057276"/>
              <a:gd name="connsiteX22" fmla="*/ 1266825 w 4295775"/>
              <a:gd name="connsiteY22" fmla="*/ 395288 h 1057276"/>
              <a:gd name="connsiteX23" fmla="*/ 1228725 w 4295775"/>
              <a:gd name="connsiteY23" fmla="*/ 395288 h 1057276"/>
              <a:gd name="connsiteX24" fmla="*/ 1228725 w 4295775"/>
              <a:gd name="connsiteY24" fmla="*/ 352426 h 1057276"/>
              <a:gd name="connsiteX25" fmla="*/ 1209675 w 4295775"/>
              <a:gd name="connsiteY25" fmla="*/ 352426 h 1057276"/>
              <a:gd name="connsiteX26" fmla="*/ 1209675 w 4295775"/>
              <a:gd name="connsiteY26" fmla="*/ 328613 h 1057276"/>
              <a:gd name="connsiteX27" fmla="*/ 1147763 w 4295775"/>
              <a:gd name="connsiteY27" fmla="*/ 328613 h 1057276"/>
              <a:gd name="connsiteX28" fmla="*/ 1147763 w 4295775"/>
              <a:gd name="connsiteY28" fmla="*/ 290513 h 1057276"/>
              <a:gd name="connsiteX29" fmla="*/ 1119188 w 4295775"/>
              <a:gd name="connsiteY29" fmla="*/ 290513 h 1057276"/>
              <a:gd name="connsiteX30" fmla="*/ 1119188 w 4295775"/>
              <a:gd name="connsiteY30" fmla="*/ 257176 h 1057276"/>
              <a:gd name="connsiteX31" fmla="*/ 704850 w 4295775"/>
              <a:gd name="connsiteY31" fmla="*/ 257176 h 1057276"/>
              <a:gd name="connsiteX32" fmla="*/ 714375 w 4295775"/>
              <a:gd name="connsiteY32" fmla="*/ 214313 h 1057276"/>
              <a:gd name="connsiteX33" fmla="*/ 633412 w 4295775"/>
              <a:gd name="connsiteY33" fmla="*/ 204788 h 1057276"/>
              <a:gd name="connsiteX34" fmla="*/ 652462 w 4295775"/>
              <a:gd name="connsiteY34" fmla="*/ 152401 h 1057276"/>
              <a:gd name="connsiteX35" fmla="*/ 628650 w 4295775"/>
              <a:gd name="connsiteY35" fmla="*/ 152401 h 1057276"/>
              <a:gd name="connsiteX36" fmla="*/ 628650 w 4295775"/>
              <a:gd name="connsiteY36" fmla="*/ 109538 h 1057276"/>
              <a:gd name="connsiteX37" fmla="*/ 576263 w 4295775"/>
              <a:gd name="connsiteY37" fmla="*/ 109538 h 1057276"/>
              <a:gd name="connsiteX38" fmla="*/ 576263 w 4295775"/>
              <a:gd name="connsiteY38" fmla="*/ 85726 h 1057276"/>
              <a:gd name="connsiteX39" fmla="*/ 557213 w 4295775"/>
              <a:gd name="connsiteY39" fmla="*/ 85726 h 1057276"/>
              <a:gd name="connsiteX40" fmla="*/ 557213 w 4295775"/>
              <a:gd name="connsiteY40" fmla="*/ 33338 h 1057276"/>
              <a:gd name="connsiteX41" fmla="*/ 557213 w 4295775"/>
              <a:gd name="connsiteY41" fmla="*/ 33338 h 1057276"/>
              <a:gd name="connsiteX42" fmla="*/ 523875 w 4295775"/>
              <a:gd name="connsiteY42" fmla="*/ 0 h 1057276"/>
              <a:gd name="connsiteX43" fmla="*/ 0 w 4295775"/>
              <a:gd name="connsiteY43" fmla="*/ 0 h 1057276"/>
              <a:gd name="connsiteX0" fmla="*/ 4295775 w 4295775"/>
              <a:gd name="connsiteY0" fmla="*/ 1057276 h 1057276"/>
              <a:gd name="connsiteX1" fmla="*/ 3338513 w 4295775"/>
              <a:gd name="connsiteY1" fmla="*/ 1057276 h 1057276"/>
              <a:gd name="connsiteX2" fmla="*/ 3338513 w 4295775"/>
              <a:gd name="connsiteY2" fmla="*/ 938213 h 1057276"/>
              <a:gd name="connsiteX3" fmla="*/ 3048000 w 4295775"/>
              <a:gd name="connsiteY3" fmla="*/ 938213 h 1057276"/>
              <a:gd name="connsiteX4" fmla="*/ 3048000 w 4295775"/>
              <a:gd name="connsiteY4" fmla="*/ 842963 h 1057276"/>
              <a:gd name="connsiteX5" fmla="*/ 2433638 w 4295775"/>
              <a:gd name="connsiteY5" fmla="*/ 842963 h 1057276"/>
              <a:gd name="connsiteX6" fmla="*/ 2433638 w 4295775"/>
              <a:gd name="connsiteY6" fmla="*/ 785813 h 1057276"/>
              <a:gd name="connsiteX7" fmla="*/ 2376488 w 4295775"/>
              <a:gd name="connsiteY7" fmla="*/ 785813 h 1057276"/>
              <a:gd name="connsiteX8" fmla="*/ 2376488 w 4295775"/>
              <a:gd name="connsiteY8" fmla="*/ 733426 h 1057276"/>
              <a:gd name="connsiteX9" fmla="*/ 2100263 w 4295775"/>
              <a:gd name="connsiteY9" fmla="*/ 733426 h 1057276"/>
              <a:gd name="connsiteX10" fmla="*/ 2100263 w 4295775"/>
              <a:gd name="connsiteY10" fmla="*/ 685801 h 1057276"/>
              <a:gd name="connsiteX11" fmla="*/ 1876425 w 4295775"/>
              <a:gd name="connsiteY11" fmla="*/ 685801 h 1057276"/>
              <a:gd name="connsiteX12" fmla="*/ 1876425 w 4295775"/>
              <a:gd name="connsiteY12" fmla="*/ 623888 h 1057276"/>
              <a:gd name="connsiteX13" fmla="*/ 1828800 w 4295775"/>
              <a:gd name="connsiteY13" fmla="*/ 623888 h 1057276"/>
              <a:gd name="connsiteX14" fmla="*/ 1828800 w 4295775"/>
              <a:gd name="connsiteY14" fmla="*/ 595313 h 1057276"/>
              <a:gd name="connsiteX15" fmla="*/ 1804988 w 4295775"/>
              <a:gd name="connsiteY15" fmla="*/ 595313 h 1057276"/>
              <a:gd name="connsiteX16" fmla="*/ 1804988 w 4295775"/>
              <a:gd name="connsiteY16" fmla="*/ 528638 h 1057276"/>
              <a:gd name="connsiteX17" fmla="*/ 1785938 w 4295775"/>
              <a:gd name="connsiteY17" fmla="*/ 528638 h 1057276"/>
              <a:gd name="connsiteX18" fmla="*/ 1785938 w 4295775"/>
              <a:gd name="connsiteY18" fmla="*/ 476251 h 1057276"/>
              <a:gd name="connsiteX19" fmla="*/ 1681163 w 4295775"/>
              <a:gd name="connsiteY19" fmla="*/ 476251 h 1057276"/>
              <a:gd name="connsiteX20" fmla="*/ 1681163 w 4295775"/>
              <a:gd name="connsiteY20" fmla="*/ 433388 h 1057276"/>
              <a:gd name="connsiteX21" fmla="*/ 1266825 w 4295775"/>
              <a:gd name="connsiteY21" fmla="*/ 433388 h 1057276"/>
              <a:gd name="connsiteX22" fmla="*/ 1266825 w 4295775"/>
              <a:gd name="connsiteY22" fmla="*/ 395288 h 1057276"/>
              <a:gd name="connsiteX23" fmla="*/ 1228725 w 4295775"/>
              <a:gd name="connsiteY23" fmla="*/ 395288 h 1057276"/>
              <a:gd name="connsiteX24" fmla="*/ 1228725 w 4295775"/>
              <a:gd name="connsiteY24" fmla="*/ 352426 h 1057276"/>
              <a:gd name="connsiteX25" fmla="*/ 1209675 w 4295775"/>
              <a:gd name="connsiteY25" fmla="*/ 352426 h 1057276"/>
              <a:gd name="connsiteX26" fmla="*/ 1209675 w 4295775"/>
              <a:gd name="connsiteY26" fmla="*/ 328613 h 1057276"/>
              <a:gd name="connsiteX27" fmla="*/ 1147763 w 4295775"/>
              <a:gd name="connsiteY27" fmla="*/ 328613 h 1057276"/>
              <a:gd name="connsiteX28" fmla="*/ 1147763 w 4295775"/>
              <a:gd name="connsiteY28" fmla="*/ 290513 h 1057276"/>
              <a:gd name="connsiteX29" fmla="*/ 1119188 w 4295775"/>
              <a:gd name="connsiteY29" fmla="*/ 290513 h 1057276"/>
              <a:gd name="connsiteX30" fmla="*/ 1119188 w 4295775"/>
              <a:gd name="connsiteY30" fmla="*/ 257176 h 1057276"/>
              <a:gd name="connsiteX31" fmla="*/ 704850 w 4295775"/>
              <a:gd name="connsiteY31" fmla="*/ 257176 h 1057276"/>
              <a:gd name="connsiteX32" fmla="*/ 714375 w 4295775"/>
              <a:gd name="connsiteY32" fmla="*/ 214313 h 1057276"/>
              <a:gd name="connsiteX33" fmla="*/ 633412 w 4295775"/>
              <a:gd name="connsiteY33" fmla="*/ 204788 h 1057276"/>
              <a:gd name="connsiteX34" fmla="*/ 652462 w 4295775"/>
              <a:gd name="connsiteY34" fmla="*/ 152401 h 1057276"/>
              <a:gd name="connsiteX35" fmla="*/ 614362 w 4295775"/>
              <a:gd name="connsiteY35" fmla="*/ 152401 h 1057276"/>
              <a:gd name="connsiteX36" fmla="*/ 628650 w 4295775"/>
              <a:gd name="connsiteY36" fmla="*/ 109538 h 1057276"/>
              <a:gd name="connsiteX37" fmla="*/ 576263 w 4295775"/>
              <a:gd name="connsiteY37" fmla="*/ 109538 h 1057276"/>
              <a:gd name="connsiteX38" fmla="*/ 576263 w 4295775"/>
              <a:gd name="connsiteY38" fmla="*/ 85726 h 1057276"/>
              <a:gd name="connsiteX39" fmla="*/ 557213 w 4295775"/>
              <a:gd name="connsiteY39" fmla="*/ 85726 h 1057276"/>
              <a:gd name="connsiteX40" fmla="*/ 557213 w 4295775"/>
              <a:gd name="connsiteY40" fmla="*/ 33338 h 1057276"/>
              <a:gd name="connsiteX41" fmla="*/ 557213 w 4295775"/>
              <a:gd name="connsiteY41" fmla="*/ 33338 h 1057276"/>
              <a:gd name="connsiteX42" fmla="*/ 523875 w 4295775"/>
              <a:gd name="connsiteY42" fmla="*/ 0 h 1057276"/>
              <a:gd name="connsiteX43" fmla="*/ 0 w 4295775"/>
              <a:gd name="connsiteY43" fmla="*/ 0 h 1057276"/>
              <a:gd name="connsiteX0" fmla="*/ 4295775 w 4295775"/>
              <a:gd name="connsiteY0" fmla="*/ 1057276 h 1057276"/>
              <a:gd name="connsiteX1" fmla="*/ 3338513 w 4295775"/>
              <a:gd name="connsiteY1" fmla="*/ 1057276 h 1057276"/>
              <a:gd name="connsiteX2" fmla="*/ 3338513 w 4295775"/>
              <a:gd name="connsiteY2" fmla="*/ 938213 h 1057276"/>
              <a:gd name="connsiteX3" fmla="*/ 3048000 w 4295775"/>
              <a:gd name="connsiteY3" fmla="*/ 938213 h 1057276"/>
              <a:gd name="connsiteX4" fmla="*/ 3048000 w 4295775"/>
              <a:gd name="connsiteY4" fmla="*/ 842963 h 1057276"/>
              <a:gd name="connsiteX5" fmla="*/ 2433638 w 4295775"/>
              <a:gd name="connsiteY5" fmla="*/ 842963 h 1057276"/>
              <a:gd name="connsiteX6" fmla="*/ 2433638 w 4295775"/>
              <a:gd name="connsiteY6" fmla="*/ 785813 h 1057276"/>
              <a:gd name="connsiteX7" fmla="*/ 2376488 w 4295775"/>
              <a:gd name="connsiteY7" fmla="*/ 785813 h 1057276"/>
              <a:gd name="connsiteX8" fmla="*/ 2376488 w 4295775"/>
              <a:gd name="connsiteY8" fmla="*/ 733426 h 1057276"/>
              <a:gd name="connsiteX9" fmla="*/ 2100263 w 4295775"/>
              <a:gd name="connsiteY9" fmla="*/ 733426 h 1057276"/>
              <a:gd name="connsiteX10" fmla="*/ 2100263 w 4295775"/>
              <a:gd name="connsiteY10" fmla="*/ 685801 h 1057276"/>
              <a:gd name="connsiteX11" fmla="*/ 1876425 w 4295775"/>
              <a:gd name="connsiteY11" fmla="*/ 685801 h 1057276"/>
              <a:gd name="connsiteX12" fmla="*/ 1876425 w 4295775"/>
              <a:gd name="connsiteY12" fmla="*/ 623888 h 1057276"/>
              <a:gd name="connsiteX13" fmla="*/ 1828800 w 4295775"/>
              <a:gd name="connsiteY13" fmla="*/ 623888 h 1057276"/>
              <a:gd name="connsiteX14" fmla="*/ 1828800 w 4295775"/>
              <a:gd name="connsiteY14" fmla="*/ 595313 h 1057276"/>
              <a:gd name="connsiteX15" fmla="*/ 1804988 w 4295775"/>
              <a:gd name="connsiteY15" fmla="*/ 595313 h 1057276"/>
              <a:gd name="connsiteX16" fmla="*/ 1804988 w 4295775"/>
              <a:gd name="connsiteY16" fmla="*/ 528638 h 1057276"/>
              <a:gd name="connsiteX17" fmla="*/ 1785938 w 4295775"/>
              <a:gd name="connsiteY17" fmla="*/ 528638 h 1057276"/>
              <a:gd name="connsiteX18" fmla="*/ 1785938 w 4295775"/>
              <a:gd name="connsiteY18" fmla="*/ 476251 h 1057276"/>
              <a:gd name="connsiteX19" fmla="*/ 1681163 w 4295775"/>
              <a:gd name="connsiteY19" fmla="*/ 476251 h 1057276"/>
              <a:gd name="connsiteX20" fmla="*/ 1681163 w 4295775"/>
              <a:gd name="connsiteY20" fmla="*/ 433388 h 1057276"/>
              <a:gd name="connsiteX21" fmla="*/ 1266825 w 4295775"/>
              <a:gd name="connsiteY21" fmla="*/ 433388 h 1057276"/>
              <a:gd name="connsiteX22" fmla="*/ 1266825 w 4295775"/>
              <a:gd name="connsiteY22" fmla="*/ 395288 h 1057276"/>
              <a:gd name="connsiteX23" fmla="*/ 1228725 w 4295775"/>
              <a:gd name="connsiteY23" fmla="*/ 395288 h 1057276"/>
              <a:gd name="connsiteX24" fmla="*/ 1228725 w 4295775"/>
              <a:gd name="connsiteY24" fmla="*/ 352426 h 1057276"/>
              <a:gd name="connsiteX25" fmla="*/ 1209675 w 4295775"/>
              <a:gd name="connsiteY25" fmla="*/ 352426 h 1057276"/>
              <a:gd name="connsiteX26" fmla="*/ 1209675 w 4295775"/>
              <a:gd name="connsiteY26" fmla="*/ 328613 h 1057276"/>
              <a:gd name="connsiteX27" fmla="*/ 1147763 w 4295775"/>
              <a:gd name="connsiteY27" fmla="*/ 328613 h 1057276"/>
              <a:gd name="connsiteX28" fmla="*/ 1147763 w 4295775"/>
              <a:gd name="connsiteY28" fmla="*/ 290513 h 1057276"/>
              <a:gd name="connsiteX29" fmla="*/ 1119188 w 4295775"/>
              <a:gd name="connsiteY29" fmla="*/ 290513 h 1057276"/>
              <a:gd name="connsiteX30" fmla="*/ 1119188 w 4295775"/>
              <a:gd name="connsiteY30" fmla="*/ 257176 h 1057276"/>
              <a:gd name="connsiteX31" fmla="*/ 704850 w 4295775"/>
              <a:gd name="connsiteY31" fmla="*/ 257176 h 1057276"/>
              <a:gd name="connsiteX32" fmla="*/ 714375 w 4295775"/>
              <a:gd name="connsiteY32" fmla="*/ 214313 h 1057276"/>
              <a:gd name="connsiteX33" fmla="*/ 633412 w 4295775"/>
              <a:gd name="connsiteY33" fmla="*/ 204788 h 1057276"/>
              <a:gd name="connsiteX34" fmla="*/ 638175 w 4295775"/>
              <a:gd name="connsiteY34" fmla="*/ 138113 h 1057276"/>
              <a:gd name="connsiteX35" fmla="*/ 614362 w 4295775"/>
              <a:gd name="connsiteY35" fmla="*/ 152401 h 1057276"/>
              <a:gd name="connsiteX36" fmla="*/ 628650 w 4295775"/>
              <a:gd name="connsiteY36" fmla="*/ 109538 h 1057276"/>
              <a:gd name="connsiteX37" fmla="*/ 576263 w 4295775"/>
              <a:gd name="connsiteY37" fmla="*/ 109538 h 1057276"/>
              <a:gd name="connsiteX38" fmla="*/ 576263 w 4295775"/>
              <a:gd name="connsiteY38" fmla="*/ 85726 h 1057276"/>
              <a:gd name="connsiteX39" fmla="*/ 557213 w 4295775"/>
              <a:gd name="connsiteY39" fmla="*/ 85726 h 1057276"/>
              <a:gd name="connsiteX40" fmla="*/ 557213 w 4295775"/>
              <a:gd name="connsiteY40" fmla="*/ 33338 h 1057276"/>
              <a:gd name="connsiteX41" fmla="*/ 557213 w 4295775"/>
              <a:gd name="connsiteY41" fmla="*/ 33338 h 1057276"/>
              <a:gd name="connsiteX42" fmla="*/ 523875 w 4295775"/>
              <a:gd name="connsiteY42" fmla="*/ 0 h 1057276"/>
              <a:gd name="connsiteX43" fmla="*/ 0 w 4295775"/>
              <a:gd name="connsiteY43" fmla="*/ 0 h 1057276"/>
              <a:gd name="connsiteX0" fmla="*/ 4295775 w 4295775"/>
              <a:gd name="connsiteY0" fmla="*/ 1057276 h 1057276"/>
              <a:gd name="connsiteX1" fmla="*/ 3338513 w 4295775"/>
              <a:gd name="connsiteY1" fmla="*/ 1057276 h 1057276"/>
              <a:gd name="connsiteX2" fmla="*/ 3338513 w 4295775"/>
              <a:gd name="connsiteY2" fmla="*/ 938213 h 1057276"/>
              <a:gd name="connsiteX3" fmla="*/ 3048000 w 4295775"/>
              <a:gd name="connsiteY3" fmla="*/ 938213 h 1057276"/>
              <a:gd name="connsiteX4" fmla="*/ 3048000 w 4295775"/>
              <a:gd name="connsiteY4" fmla="*/ 842963 h 1057276"/>
              <a:gd name="connsiteX5" fmla="*/ 2433638 w 4295775"/>
              <a:gd name="connsiteY5" fmla="*/ 842963 h 1057276"/>
              <a:gd name="connsiteX6" fmla="*/ 2433638 w 4295775"/>
              <a:gd name="connsiteY6" fmla="*/ 785813 h 1057276"/>
              <a:gd name="connsiteX7" fmla="*/ 2376488 w 4295775"/>
              <a:gd name="connsiteY7" fmla="*/ 785813 h 1057276"/>
              <a:gd name="connsiteX8" fmla="*/ 2376488 w 4295775"/>
              <a:gd name="connsiteY8" fmla="*/ 733426 h 1057276"/>
              <a:gd name="connsiteX9" fmla="*/ 2100263 w 4295775"/>
              <a:gd name="connsiteY9" fmla="*/ 733426 h 1057276"/>
              <a:gd name="connsiteX10" fmla="*/ 2100263 w 4295775"/>
              <a:gd name="connsiteY10" fmla="*/ 685801 h 1057276"/>
              <a:gd name="connsiteX11" fmla="*/ 1876425 w 4295775"/>
              <a:gd name="connsiteY11" fmla="*/ 685801 h 1057276"/>
              <a:gd name="connsiteX12" fmla="*/ 1876425 w 4295775"/>
              <a:gd name="connsiteY12" fmla="*/ 623888 h 1057276"/>
              <a:gd name="connsiteX13" fmla="*/ 1828800 w 4295775"/>
              <a:gd name="connsiteY13" fmla="*/ 623888 h 1057276"/>
              <a:gd name="connsiteX14" fmla="*/ 1828800 w 4295775"/>
              <a:gd name="connsiteY14" fmla="*/ 595313 h 1057276"/>
              <a:gd name="connsiteX15" fmla="*/ 1804988 w 4295775"/>
              <a:gd name="connsiteY15" fmla="*/ 595313 h 1057276"/>
              <a:gd name="connsiteX16" fmla="*/ 1804988 w 4295775"/>
              <a:gd name="connsiteY16" fmla="*/ 528638 h 1057276"/>
              <a:gd name="connsiteX17" fmla="*/ 1785938 w 4295775"/>
              <a:gd name="connsiteY17" fmla="*/ 528638 h 1057276"/>
              <a:gd name="connsiteX18" fmla="*/ 1785938 w 4295775"/>
              <a:gd name="connsiteY18" fmla="*/ 476251 h 1057276"/>
              <a:gd name="connsiteX19" fmla="*/ 1681163 w 4295775"/>
              <a:gd name="connsiteY19" fmla="*/ 476251 h 1057276"/>
              <a:gd name="connsiteX20" fmla="*/ 1681163 w 4295775"/>
              <a:gd name="connsiteY20" fmla="*/ 433388 h 1057276"/>
              <a:gd name="connsiteX21" fmla="*/ 1266825 w 4295775"/>
              <a:gd name="connsiteY21" fmla="*/ 433388 h 1057276"/>
              <a:gd name="connsiteX22" fmla="*/ 1266825 w 4295775"/>
              <a:gd name="connsiteY22" fmla="*/ 395288 h 1057276"/>
              <a:gd name="connsiteX23" fmla="*/ 1228725 w 4295775"/>
              <a:gd name="connsiteY23" fmla="*/ 395288 h 1057276"/>
              <a:gd name="connsiteX24" fmla="*/ 1228725 w 4295775"/>
              <a:gd name="connsiteY24" fmla="*/ 352426 h 1057276"/>
              <a:gd name="connsiteX25" fmla="*/ 1209675 w 4295775"/>
              <a:gd name="connsiteY25" fmla="*/ 352426 h 1057276"/>
              <a:gd name="connsiteX26" fmla="*/ 1209675 w 4295775"/>
              <a:gd name="connsiteY26" fmla="*/ 328613 h 1057276"/>
              <a:gd name="connsiteX27" fmla="*/ 1147763 w 4295775"/>
              <a:gd name="connsiteY27" fmla="*/ 328613 h 1057276"/>
              <a:gd name="connsiteX28" fmla="*/ 1147763 w 4295775"/>
              <a:gd name="connsiteY28" fmla="*/ 290513 h 1057276"/>
              <a:gd name="connsiteX29" fmla="*/ 1119188 w 4295775"/>
              <a:gd name="connsiteY29" fmla="*/ 290513 h 1057276"/>
              <a:gd name="connsiteX30" fmla="*/ 1119188 w 4295775"/>
              <a:gd name="connsiteY30" fmla="*/ 257176 h 1057276"/>
              <a:gd name="connsiteX31" fmla="*/ 704850 w 4295775"/>
              <a:gd name="connsiteY31" fmla="*/ 257176 h 1057276"/>
              <a:gd name="connsiteX32" fmla="*/ 714375 w 4295775"/>
              <a:gd name="connsiteY32" fmla="*/ 214313 h 1057276"/>
              <a:gd name="connsiteX33" fmla="*/ 642937 w 4295775"/>
              <a:gd name="connsiteY33" fmla="*/ 214313 h 1057276"/>
              <a:gd name="connsiteX34" fmla="*/ 638175 w 4295775"/>
              <a:gd name="connsiteY34" fmla="*/ 138113 h 1057276"/>
              <a:gd name="connsiteX35" fmla="*/ 614362 w 4295775"/>
              <a:gd name="connsiteY35" fmla="*/ 152401 h 1057276"/>
              <a:gd name="connsiteX36" fmla="*/ 628650 w 4295775"/>
              <a:gd name="connsiteY36" fmla="*/ 109538 h 1057276"/>
              <a:gd name="connsiteX37" fmla="*/ 576263 w 4295775"/>
              <a:gd name="connsiteY37" fmla="*/ 109538 h 1057276"/>
              <a:gd name="connsiteX38" fmla="*/ 576263 w 4295775"/>
              <a:gd name="connsiteY38" fmla="*/ 85726 h 1057276"/>
              <a:gd name="connsiteX39" fmla="*/ 557213 w 4295775"/>
              <a:gd name="connsiteY39" fmla="*/ 85726 h 1057276"/>
              <a:gd name="connsiteX40" fmla="*/ 557213 w 4295775"/>
              <a:gd name="connsiteY40" fmla="*/ 33338 h 1057276"/>
              <a:gd name="connsiteX41" fmla="*/ 557213 w 4295775"/>
              <a:gd name="connsiteY41" fmla="*/ 33338 h 1057276"/>
              <a:gd name="connsiteX42" fmla="*/ 523875 w 4295775"/>
              <a:gd name="connsiteY42" fmla="*/ 0 h 1057276"/>
              <a:gd name="connsiteX43" fmla="*/ 0 w 4295775"/>
              <a:gd name="connsiteY43" fmla="*/ 0 h 1057276"/>
              <a:gd name="connsiteX0" fmla="*/ 4295775 w 4295775"/>
              <a:gd name="connsiteY0" fmla="*/ 1057276 h 1057276"/>
              <a:gd name="connsiteX1" fmla="*/ 3338513 w 4295775"/>
              <a:gd name="connsiteY1" fmla="*/ 1057276 h 1057276"/>
              <a:gd name="connsiteX2" fmla="*/ 3338513 w 4295775"/>
              <a:gd name="connsiteY2" fmla="*/ 938213 h 1057276"/>
              <a:gd name="connsiteX3" fmla="*/ 3048000 w 4295775"/>
              <a:gd name="connsiteY3" fmla="*/ 938213 h 1057276"/>
              <a:gd name="connsiteX4" fmla="*/ 3048000 w 4295775"/>
              <a:gd name="connsiteY4" fmla="*/ 842963 h 1057276"/>
              <a:gd name="connsiteX5" fmla="*/ 2433638 w 4295775"/>
              <a:gd name="connsiteY5" fmla="*/ 842963 h 1057276"/>
              <a:gd name="connsiteX6" fmla="*/ 2433638 w 4295775"/>
              <a:gd name="connsiteY6" fmla="*/ 785813 h 1057276"/>
              <a:gd name="connsiteX7" fmla="*/ 2376488 w 4295775"/>
              <a:gd name="connsiteY7" fmla="*/ 785813 h 1057276"/>
              <a:gd name="connsiteX8" fmla="*/ 2376488 w 4295775"/>
              <a:gd name="connsiteY8" fmla="*/ 733426 h 1057276"/>
              <a:gd name="connsiteX9" fmla="*/ 2100263 w 4295775"/>
              <a:gd name="connsiteY9" fmla="*/ 733426 h 1057276"/>
              <a:gd name="connsiteX10" fmla="*/ 2100263 w 4295775"/>
              <a:gd name="connsiteY10" fmla="*/ 685801 h 1057276"/>
              <a:gd name="connsiteX11" fmla="*/ 1876425 w 4295775"/>
              <a:gd name="connsiteY11" fmla="*/ 685801 h 1057276"/>
              <a:gd name="connsiteX12" fmla="*/ 1876425 w 4295775"/>
              <a:gd name="connsiteY12" fmla="*/ 623888 h 1057276"/>
              <a:gd name="connsiteX13" fmla="*/ 1828800 w 4295775"/>
              <a:gd name="connsiteY13" fmla="*/ 623888 h 1057276"/>
              <a:gd name="connsiteX14" fmla="*/ 1828800 w 4295775"/>
              <a:gd name="connsiteY14" fmla="*/ 595313 h 1057276"/>
              <a:gd name="connsiteX15" fmla="*/ 1804988 w 4295775"/>
              <a:gd name="connsiteY15" fmla="*/ 595313 h 1057276"/>
              <a:gd name="connsiteX16" fmla="*/ 1804988 w 4295775"/>
              <a:gd name="connsiteY16" fmla="*/ 528638 h 1057276"/>
              <a:gd name="connsiteX17" fmla="*/ 1785938 w 4295775"/>
              <a:gd name="connsiteY17" fmla="*/ 528638 h 1057276"/>
              <a:gd name="connsiteX18" fmla="*/ 1785938 w 4295775"/>
              <a:gd name="connsiteY18" fmla="*/ 476251 h 1057276"/>
              <a:gd name="connsiteX19" fmla="*/ 1681163 w 4295775"/>
              <a:gd name="connsiteY19" fmla="*/ 476251 h 1057276"/>
              <a:gd name="connsiteX20" fmla="*/ 1681163 w 4295775"/>
              <a:gd name="connsiteY20" fmla="*/ 433388 h 1057276"/>
              <a:gd name="connsiteX21" fmla="*/ 1266825 w 4295775"/>
              <a:gd name="connsiteY21" fmla="*/ 433388 h 1057276"/>
              <a:gd name="connsiteX22" fmla="*/ 1266825 w 4295775"/>
              <a:gd name="connsiteY22" fmla="*/ 395288 h 1057276"/>
              <a:gd name="connsiteX23" fmla="*/ 1228725 w 4295775"/>
              <a:gd name="connsiteY23" fmla="*/ 395288 h 1057276"/>
              <a:gd name="connsiteX24" fmla="*/ 1228725 w 4295775"/>
              <a:gd name="connsiteY24" fmla="*/ 352426 h 1057276"/>
              <a:gd name="connsiteX25" fmla="*/ 1209675 w 4295775"/>
              <a:gd name="connsiteY25" fmla="*/ 352426 h 1057276"/>
              <a:gd name="connsiteX26" fmla="*/ 1209675 w 4295775"/>
              <a:gd name="connsiteY26" fmla="*/ 328613 h 1057276"/>
              <a:gd name="connsiteX27" fmla="*/ 1147763 w 4295775"/>
              <a:gd name="connsiteY27" fmla="*/ 328613 h 1057276"/>
              <a:gd name="connsiteX28" fmla="*/ 1147763 w 4295775"/>
              <a:gd name="connsiteY28" fmla="*/ 290513 h 1057276"/>
              <a:gd name="connsiteX29" fmla="*/ 1119188 w 4295775"/>
              <a:gd name="connsiteY29" fmla="*/ 290513 h 1057276"/>
              <a:gd name="connsiteX30" fmla="*/ 1119188 w 4295775"/>
              <a:gd name="connsiteY30" fmla="*/ 257176 h 1057276"/>
              <a:gd name="connsiteX31" fmla="*/ 704850 w 4295775"/>
              <a:gd name="connsiteY31" fmla="*/ 257176 h 1057276"/>
              <a:gd name="connsiteX32" fmla="*/ 714375 w 4295775"/>
              <a:gd name="connsiteY32" fmla="*/ 214313 h 1057276"/>
              <a:gd name="connsiteX33" fmla="*/ 642937 w 4295775"/>
              <a:gd name="connsiteY33" fmla="*/ 214313 h 1057276"/>
              <a:gd name="connsiteX34" fmla="*/ 638175 w 4295775"/>
              <a:gd name="connsiteY34" fmla="*/ 138113 h 1057276"/>
              <a:gd name="connsiteX35" fmla="*/ 619124 w 4295775"/>
              <a:gd name="connsiteY35" fmla="*/ 138114 h 1057276"/>
              <a:gd name="connsiteX36" fmla="*/ 628650 w 4295775"/>
              <a:gd name="connsiteY36" fmla="*/ 109538 h 1057276"/>
              <a:gd name="connsiteX37" fmla="*/ 576263 w 4295775"/>
              <a:gd name="connsiteY37" fmla="*/ 109538 h 1057276"/>
              <a:gd name="connsiteX38" fmla="*/ 576263 w 4295775"/>
              <a:gd name="connsiteY38" fmla="*/ 85726 h 1057276"/>
              <a:gd name="connsiteX39" fmla="*/ 557213 w 4295775"/>
              <a:gd name="connsiteY39" fmla="*/ 85726 h 1057276"/>
              <a:gd name="connsiteX40" fmla="*/ 557213 w 4295775"/>
              <a:gd name="connsiteY40" fmla="*/ 33338 h 1057276"/>
              <a:gd name="connsiteX41" fmla="*/ 557213 w 4295775"/>
              <a:gd name="connsiteY41" fmla="*/ 33338 h 1057276"/>
              <a:gd name="connsiteX42" fmla="*/ 523875 w 4295775"/>
              <a:gd name="connsiteY42" fmla="*/ 0 h 1057276"/>
              <a:gd name="connsiteX43" fmla="*/ 0 w 4295775"/>
              <a:gd name="connsiteY43" fmla="*/ 0 h 1057276"/>
              <a:gd name="connsiteX0" fmla="*/ 4295775 w 4295775"/>
              <a:gd name="connsiteY0" fmla="*/ 1057276 h 1057276"/>
              <a:gd name="connsiteX1" fmla="*/ 3338513 w 4295775"/>
              <a:gd name="connsiteY1" fmla="*/ 1057276 h 1057276"/>
              <a:gd name="connsiteX2" fmla="*/ 3338513 w 4295775"/>
              <a:gd name="connsiteY2" fmla="*/ 938213 h 1057276"/>
              <a:gd name="connsiteX3" fmla="*/ 3048000 w 4295775"/>
              <a:gd name="connsiteY3" fmla="*/ 938213 h 1057276"/>
              <a:gd name="connsiteX4" fmla="*/ 3048000 w 4295775"/>
              <a:gd name="connsiteY4" fmla="*/ 842963 h 1057276"/>
              <a:gd name="connsiteX5" fmla="*/ 2433638 w 4295775"/>
              <a:gd name="connsiteY5" fmla="*/ 842963 h 1057276"/>
              <a:gd name="connsiteX6" fmla="*/ 2433638 w 4295775"/>
              <a:gd name="connsiteY6" fmla="*/ 785813 h 1057276"/>
              <a:gd name="connsiteX7" fmla="*/ 2376488 w 4295775"/>
              <a:gd name="connsiteY7" fmla="*/ 785813 h 1057276"/>
              <a:gd name="connsiteX8" fmla="*/ 2376488 w 4295775"/>
              <a:gd name="connsiteY8" fmla="*/ 733426 h 1057276"/>
              <a:gd name="connsiteX9" fmla="*/ 2100263 w 4295775"/>
              <a:gd name="connsiteY9" fmla="*/ 733426 h 1057276"/>
              <a:gd name="connsiteX10" fmla="*/ 2100263 w 4295775"/>
              <a:gd name="connsiteY10" fmla="*/ 685801 h 1057276"/>
              <a:gd name="connsiteX11" fmla="*/ 1876425 w 4295775"/>
              <a:gd name="connsiteY11" fmla="*/ 685801 h 1057276"/>
              <a:gd name="connsiteX12" fmla="*/ 1876425 w 4295775"/>
              <a:gd name="connsiteY12" fmla="*/ 623888 h 1057276"/>
              <a:gd name="connsiteX13" fmla="*/ 1828800 w 4295775"/>
              <a:gd name="connsiteY13" fmla="*/ 623888 h 1057276"/>
              <a:gd name="connsiteX14" fmla="*/ 1828800 w 4295775"/>
              <a:gd name="connsiteY14" fmla="*/ 595313 h 1057276"/>
              <a:gd name="connsiteX15" fmla="*/ 1804988 w 4295775"/>
              <a:gd name="connsiteY15" fmla="*/ 595313 h 1057276"/>
              <a:gd name="connsiteX16" fmla="*/ 1804988 w 4295775"/>
              <a:gd name="connsiteY16" fmla="*/ 528638 h 1057276"/>
              <a:gd name="connsiteX17" fmla="*/ 1785938 w 4295775"/>
              <a:gd name="connsiteY17" fmla="*/ 528638 h 1057276"/>
              <a:gd name="connsiteX18" fmla="*/ 1785938 w 4295775"/>
              <a:gd name="connsiteY18" fmla="*/ 476251 h 1057276"/>
              <a:gd name="connsiteX19" fmla="*/ 1681163 w 4295775"/>
              <a:gd name="connsiteY19" fmla="*/ 476251 h 1057276"/>
              <a:gd name="connsiteX20" fmla="*/ 1681163 w 4295775"/>
              <a:gd name="connsiteY20" fmla="*/ 433388 h 1057276"/>
              <a:gd name="connsiteX21" fmla="*/ 1266825 w 4295775"/>
              <a:gd name="connsiteY21" fmla="*/ 433388 h 1057276"/>
              <a:gd name="connsiteX22" fmla="*/ 1266825 w 4295775"/>
              <a:gd name="connsiteY22" fmla="*/ 395288 h 1057276"/>
              <a:gd name="connsiteX23" fmla="*/ 1228725 w 4295775"/>
              <a:gd name="connsiteY23" fmla="*/ 395288 h 1057276"/>
              <a:gd name="connsiteX24" fmla="*/ 1228725 w 4295775"/>
              <a:gd name="connsiteY24" fmla="*/ 352426 h 1057276"/>
              <a:gd name="connsiteX25" fmla="*/ 1209675 w 4295775"/>
              <a:gd name="connsiteY25" fmla="*/ 352426 h 1057276"/>
              <a:gd name="connsiteX26" fmla="*/ 1209675 w 4295775"/>
              <a:gd name="connsiteY26" fmla="*/ 328613 h 1057276"/>
              <a:gd name="connsiteX27" fmla="*/ 1147763 w 4295775"/>
              <a:gd name="connsiteY27" fmla="*/ 328613 h 1057276"/>
              <a:gd name="connsiteX28" fmla="*/ 1147763 w 4295775"/>
              <a:gd name="connsiteY28" fmla="*/ 290513 h 1057276"/>
              <a:gd name="connsiteX29" fmla="*/ 1119188 w 4295775"/>
              <a:gd name="connsiteY29" fmla="*/ 290513 h 1057276"/>
              <a:gd name="connsiteX30" fmla="*/ 1119188 w 4295775"/>
              <a:gd name="connsiteY30" fmla="*/ 257176 h 1057276"/>
              <a:gd name="connsiteX31" fmla="*/ 704850 w 4295775"/>
              <a:gd name="connsiteY31" fmla="*/ 257176 h 1057276"/>
              <a:gd name="connsiteX32" fmla="*/ 714375 w 4295775"/>
              <a:gd name="connsiteY32" fmla="*/ 214313 h 1057276"/>
              <a:gd name="connsiteX33" fmla="*/ 642937 w 4295775"/>
              <a:gd name="connsiteY33" fmla="*/ 214313 h 1057276"/>
              <a:gd name="connsiteX34" fmla="*/ 638175 w 4295775"/>
              <a:gd name="connsiteY34" fmla="*/ 138113 h 1057276"/>
              <a:gd name="connsiteX35" fmla="*/ 619124 w 4295775"/>
              <a:gd name="connsiteY35" fmla="*/ 138114 h 1057276"/>
              <a:gd name="connsiteX36" fmla="*/ 623888 w 4295775"/>
              <a:gd name="connsiteY36" fmla="*/ 109538 h 1057276"/>
              <a:gd name="connsiteX37" fmla="*/ 576263 w 4295775"/>
              <a:gd name="connsiteY37" fmla="*/ 109538 h 1057276"/>
              <a:gd name="connsiteX38" fmla="*/ 576263 w 4295775"/>
              <a:gd name="connsiteY38" fmla="*/ 85726 h 1057276"/>
              <a:gd name="connsiteX39" fmla="*/ 557213 w 4295775"/>
              <a:gd name="connsiteY39" fmla="*/ 85726 h 1057276"/>
              <a:gd name="connsiteX40" fmla="*/ 557213 w 4295775"/>
              <a:gd name="connsiteY40" fmla="*/ 33338 h 1057276"/>
              <a:gd name="connsiteX41" fmla="*/ 557213 w 4295775"/>
              <a:gd name="connsiteY41" fmla="*/ 33338 h 1057276"/>
              <a:gd name="connsiteX42" fmla="*/ 523875 w 4295775"/>
              <a:gd name="connsiteY42" fmla="*/ 0 h 1057276"/>
              <a:gd name="connsiteX43" fmla="*/ 0 w 4295775"/>
              <a:gd name="connsiteY43" fmla="*/ 0 h 105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295775" h="1057276">
                <a:moveTo>
                  <a:pt x="4295775" y="1057276"/>
                </a:moveTo>
                <a:lnTo>
                  <a:pt x="3338513" y="1057276"/>
                </a:lnTo>
                <a:lnTo>
                  <a:pt x="3338513" y="938213"/>
                </a:lnTo>
                <a:lnTo>
                  <a:pt x="3048000" y="938213"/>
                </a:lnTo>
                <a:lnTo>
                  <a:pt x="3048000" y="842963"/>
                </a:lnTo>
                <a:lnTo>
                  <a:pt x="2433638" y="842963"/>
                </a:lnTo>
                <a:lnTo>
                  <a:pt x="2433638" y="785813"/>
                </a:lnTo>
                <a:lnTo>
                  <a:pt x="2376488" y="785813"/>
                </a:lnTo>
                <a:lnTo>
                  <a:pt x="2376488" y="733426"/>
                </a:lnTo>
                <a:lnTo>
                  <a:pt x="2100263" y="733426"/>
                </a:lnTo>
                <a:lnTo>
                  <a:pt x="2100263" y="685801"/>
                </a:lnTo>
                <a:lnTo>
                  <a:pt x="1876425" y="685801"/>
                </a:lnTo>
                <a:lnTo>
                  <a:pt x="1876425" y="623888"/>
                </a:lnTo>
                <a:lnTo>
                  <a:pt x="1828800" y="623888"/>
                </a:lnTo>
                <a:lnTo>
                  <a:pt x="1828800" y="595313"/>
                </a:lnTo>
                <a:lnTo>
                  <a:pt x="1804988" y="595313"/>
                </a:lnTo>
                <a:lnTo>
                  <a:pt x="1804988" y="528638"/>
                </a:lnTo>
                <a:lnTo>
                  <a:pt x="1785938" y="528638"/>
                </a:lnTo>
                <a:lnTo>
                  <a:pt x="1785938" y="476251"/>
                </a:lnTo>
                <a:lnTo>
                  <a:pt x="1681163" y="476251"/>
                </a:lnTo>
                <a:lnTo>
                  <a:pt x="1681163" y="433388"/>
                </a:lnTo>
                <a:lnTo>
                  <a:pt x="1266825" y="433388"/>
                </a:lnTo>
                <a:lnTo>
                  <a:pt x="1266825" y="395288"/>
                </a:lnTo>
                <a:lnTo>
                  <a:pt x="1228725" y="395288"/>
                </a:lnTo>
                <a:lnTo>
                  <a:pt x="1228725" y="352426"/>
                </a:lnTo>
                <a:lnTo>
                  <a:pt x="1209675" y="352426"/>
                </a:lnTo>
                <a:lnTo>
                  <a:pt x="1209675" y="328613"/>
                </a:lnTo>
                <a:lnTo>
                  <a:pt x="1147763" y="328613"/>
                </a:lnTo>
                <a:lnTo>
                  <a:pt x="1147763" y="290513"/>
                </a:lnTo>
                <a:lnTo>
                  <a:pt x="1119188" y="290513"/>
                </a:lnTo>
                <a:lnTo>
                  <a:pt x="1119188" y="257176"/>
                </a:lnTo>
                <a:lnTo>
                  <a:pt x="704850" y="257176"/>
                </a:lnTo>
                <a:lnTo>
                  <a:pt x="714375" y="214313"/>
                </a:lnTo>
                <a:lnTo>
                  <a:pt x="642937" y="214313"/>
                </a:lnTo>
                <a:lnTo>
                  <a:pt x="638175" y="138113"/>
                </a:lnTo>
                <a:lnTo>
                  <a:pt x="619124" y="138114"/>
                </a:lnTo>
                <a:lnTo>
                  <a:pt x="623888" y="109538"/>
                </a:lnTo>
                <a:lnTo>
                  <a:pt x="576263" y="109538"/>
                </a:lnTo>
                <a:lnTo>
                  <a:pt x="576263" y="85726"/>
                </a:lnTo>
                <a:lnTo>
                  <a:pt x="557213" y="85726"/>
                </a:lnTo>
                <a:lnTo>
                  <a:pt x="557213" y="33338"/>
                </a:lnTo>
                <a:lnTo>
                  <a:pt x="557213" y="33338"/>
                </a:lnTo>
                <a:lnTo>
                  <a:pt x="523875"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6" name="TextBox 135">
            <a:extLst>
              <a:ext uri="{FF2B5EF4-FFF2-40B4-BE49-F238E27FC236}">
                <a16:creationId xmlns:a16="http://schemas.microsoft.com/office/drawing/2014/main" id="{1AAD98ED-87FC-452C-9990-FA934EF886B4}"/>
              </a:ext>
            </a:extLst>
          </p:cNvPr>
          <p:cNvSpPr txBox="1"/>
          <p:nvPr/>
        </p:nvSpPr>
        <p:spPr bwMode="auto">
          <a:xfrm>
            <a:off x="1305931" y="2302953"/>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7" name="TextBox 136">
            <a:extLst>
              <a:ext uri="{FF2B5EF4-FFF2-40B4-BE49-F238E27FC236}">
                <a16:creationId xmlns:a16="http://schemas.microsoft.com/office/drawing/2014/main" id="{417691F8-EAE5-4D09-A0B2-A9998932E484}"/>
              </a:ext>
            </a:extLst>
          </p:cNvPr>
          <p:cNvSpPr txBox="1"/>
          <p:nvPr/>
        </p:nvSpPr>
        <p:spPr bwMode="auto">
          <a:xfrm>
            <a:off x="1566588" y="2307223"/>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8" name="TextBox 137">
            <a:extLst>
              <a:ext uri="{FF2B5EF4-FFF2-40B4-BE49-F238E27FC236}">
                <a16:creationId xmlns:a16="http://schemas.microsoft.com/office/drawing/2014/main" id="{44A7C195-BF56-44CE-8C99-0B13B860296A}"/>
              </a:ext>
            </a:extLst>
          </p:cNvPr>
          <p:cNvSpPr txBox="1"/>
          <p:nvPr/>
        </p:nvSpPr>
        <p:spPr bwMode="auto">
          <a:xfrm>
            <a:off x="1775093" y="231291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9" name="TextBox 138">
            <a:extLst>
              <a:ext uri="{FF2B5EF4-FFF2-40B4-BE49-F238E27FC236}">
                <a16:creationId xmlns:a16="http://schemas.microsoft.com/office/drawing/2014/main" id="{DBDDE53C-DB9D-494A-854F-DDC200CC48D6}"/>
              </a:ext>
            </a:extLst>
          </p:cNvPr>
          <p:cNvSpPr txBox="1"/>
          <p:nvPr/>
        </p:nvSpPr>
        <p:spPr bwMode="auto">
          <a:xfrm>
            <a:off x="1810133" y="231291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0" name="TextBox 139">
            <a:extLst>
              <a:ext uri="{FF2B5EF4-FFF2-40B4-BE49-F238E27FC236}">
                <a16:creationId xmlns:a16="http://schemas.microsoft.com/office/drawing/2014/main" id="{E4A1C2F4-A0C4-4AE8-B1A3-8C172025FB65}"/>
              </a:ext>
            </a:extLst>
          </p:cNvPr>
          <p:cNvSpPr txBox="1"/>
          <p:nvPr/>
        </p:nvSpPr>
        <p:spPr bwMode="auto">
          <a:xfrm>
            <a:off x="1935052" y="2512598"/>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1" name="TextBox 140">
            <a:extLst>
              <a:ext uri="{FF2B5EF4-FFF2-40B4-BE49-F238E27FC236}">
                <a16:creationId xmlns:a16="http://schemas.microsoft.com/office/drawing/2014/main" id="{0C885512-AD0A-4EDD-B63C-55E6CB062527}"/>
              </a:ext>
            </a:extLst>
          </p:cNvPr>
          <p:cNvSpPr txBox="1"/>
          <p:nvPr/>
        </p:nvSpPr>
        <p:spPr bwMode="auto">
          <a:xfrm>
            <a:off x="2520895" y="2694453"/>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2" name="TextBox 141">
            <a:extLst>
              <a:ext uri="{FF2B5EF4-FFF2-40B4-BE49-F238E27FC236}">
                <a16:creationId xmlns:a16="http://schemas.microsoft.com/office/drawing/2014/main" id="{938F7E22-1F81-49F1-A43A-AFDAA593B241}"/>
              </a:ext>
            </a:extLst>
          </p:cNvPr>
          <p:cNvSpPr txBox="1"/>
          <p:nvPr/>
        </p:nvSpPr>
        <p:spPr bwMode="auto">
          <a:xfrm>
            <a:off x="2564173" y="2702656"/>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3" name="TextBox 142">
            <a:extLst>
              <a:ext uri="{FF2B5EF4-FFF2-40B4-BE49-F238E27FC236}">
                <a16:creationId xmlns:a16="http://schemas.microsoft.com/office/drawing/2014/main" id="{4F7CDC2A-705F-4976-87D0-A62F137A3A5D}"/>
              </a:ext>
            </a:extLst>
          </p:cNvPr>
          <p:cNvSpPr txBox="1"/>
          <p:nvPr/>
        </p:nvSpPr>
        <p:spPr bwMode="auto">
          <a:xfrm>
            <a:off x="2736889" y="2734543"/>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4" name="TextBox 143">
            <a:extLst>
              <a:ext uri="{FF2B5EF4-FFF2-40B4-BE49-F238E27FC236}">
                <a16:creationId xmlns:a16="http://schemas.microsoft.com/office/drawing/2014/main" id="{045F58FD-1176-4E3F-9273-AEBBD003A527}"/>
              </a:ext>
            </a:extLst>
          </p:cNvPr>
          <p:cNvSpPr txBox="1"/>
          <p:nvPr/>
        </p:nvSpPr>
        <p:spPr bwMode="auto">
          <a:xfrm>
            <a:off x="3075458" y="2813693"/>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5" name="TextBox 144">
            <a:extLst>
              <a:ext uri="{FF2B5EF4-FFF2-40B4-BE49-F238E27FC236}">
                <a16:creationId xmlns:a16="http://schemas.microsoft.com/office/drawing/2014/main" id="{F180668B-08E4-4F97-92E3-233AFF223A07}"/>
              </a:ext>
            </a:extLst>
          </p:cNvPr>
          <p:cNvSpPr txBox="1"/>
          <p:nvPr/>
        </p:nvSpPr>
        <p:spPr bwMode="auto">
          <a:xfrm>
            <a:off x="3122169" y="292819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6" name="TextBox 145">
            <a:extLst>
              <a:ext uri="{FF2B5EF4-FFF2-40B4-BE49-F238E27FC236}">
                <a16:creationId xmlns:a16="http://schemas.microsoft.com/office/drawing/2014/main" id="{239C7A20-A1B0-46FF-B2C1-EDDC84FB3765}"/>
              </a:ext>
            </a:extLst>
          </p:cNvPr>
          <p:cNvSpPr txBox="1"/>
          <p:nvPr/>
        </p:nvSpPr>
        <p:spPr bwMode="auto">
          <a:xfrm>
            <a:off x="3239389" y="2990751"/>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8" name="TextBox 147">
            <a:extLst>
              <a:ext uri="{FF2B5EF4-FFF2-40B4-BE49-F238E27FC236}">
                <a16:creationId xmlns:a16="http://schemas.microsoft.com/office/drawing/2014/main" id="{B6566E14-76C2-43EF-B547-58E0676945D4}"/>
              </a:ext>
            </a:extLst>
          </p:cNvPr>
          <p:cNvSpPr txBox="1"/>
          <p:nvPr/>
        </p:nvSpPr>
        <p:spPr bwMode="auto">
          <a:xfrm>
            <a:off x="5592930" y="3355090"/>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9" name="TextBox 148">
            <a:extLst>
              <a:ext uri="{FF2B5EF4-FFF2-40B4-BE49-F238E27FC236}">
                <a16:creationId xmlns:a16="http://schemas.microsoft.com/office/drawing/2014/main" id="{3B001180-AFC1-4F79-AB0F-AA062A7FF366}"/>
              </a:ext>
            </a:extLst>
          </p:cNvPr>
          <p:cNvSpPr txBox="1"/>
          <p:nvPr/>
        </p:nvSpPr>
        <p:spPr bwMode="auto">
          <a:xfrm>
            <a:off x="5465253" y="336495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0" name="TextBox 149">
            <a:extLst>
              <a:ext uri="{FF2B5EF4-FFF2-40B4-BE49-F238E27FC236}">
                <a16:creationId xmlns:a16="http://schemas.microsoft.com/office/drawing/2014/main" id="{5AF7CF9B-973E-4A6B-B24E-1A5AA57A9E61}"/>
              </a:ext>
            </a:extLst>
          </p:cNvPr>
          <p:cNvSpPr txBox="1"/>
          <p:nvPr/>
        </p:nvSpPr>
        <p:spPr bwMode="auto">
          <a:xfrm>
            <a:off x="4905350" y="336495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1" name="TextBox 150">
            <a:extLst>
              <a:ext uri="{FF2B5EF4-FFF2-40B4-BE49-F238E27FC236}">
                <a16:creationId xmlns:a16="http://schemas.microsoft.com/office/drawing/2014/main" id="{F322635A-0CCB-4D91-B522-7C1503EECAAB}"/>
              </a:ext>
            </a:extLst>
          </p:cNvPr>
          <p:cNvSpPr txBox="1"/>
          <p:nvPr/>
        </p:nvSpPr>
        <p:spPr bwMode="auto">
          <a:xfrm>
            <a:off x="5056382" y="3355090"/>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2" name="TextBox 151">
            <a:extLst>
              <a:ext uri="{FF2B5EF4-FFF2-40B4-BE49-F238E27FC236}">
                <a16:creationId xmlns:a16="http://schemas.microsoft.com/office/drawing/2014/main" id="{B2EB1396-909B-4FCA-8EDA-F6DEE9E31BE2}"/>
              </a:ext>
            </a:extLst>
          </p:cNvPr>
          <p:cNvSpPr txBox="1"/>
          <p:nvPr/>
        </p:nvSpPr>
        <p:spPr bwMode="auto">
          <a:xfrm>
            <a:off x="4982842" y="3362325"/>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3" name="TextBox 152">
            <a:extLst>
              <a:ext uri="{FF2B5EF4-FFF2-40B4-BE49-F238E27FC236}">
                <a16:creationId xmlns:a16="http://schemas.microsoft.com/office/drawing/2014/main" id="{1A731C4B-24F0-4B4D-B140-F2207E5DDFD8}"/>
              </a:ext>
            </a:extLst>
          </p:cNvPr>
          <p:cNvSpPr txBox="1"/>
          <p:nvPr/>
        </p:nvSpPr>
        <p:spPr bwMode="auto">
          <a:xfrm>
            <a:off x="4368422" y="323723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4" name="TextBox 153">
            <a:extLst>
              <a:ext uri="{FF2B5EF4-FFF2-40B4-BE49-F238E27FC236}">
                <a16:creationId xmlns:a16="http://schemas.microsoft.com/office/drawing/2014/main" id="{5C014B52-4E10-40E3-82B6-FCA5E544ACD9}"/>
              </a:ext>
            </a:extLst>
          </p:cNvPr>
          <p:cNvSpPr txBox="1"/>
          <p:nvPr/>
        </p:nvSpPr>
        <p:spPr bwMode="auto">
          <a:xfrm>
            <a:off x="4348181" y="3151486"/>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5" name="TextBox 154">
            <a:extLst>
              <a:ext uri="{FF2B5EF4-FFF2-40B4-BE49-F238E27FC236}">
                <a16:creationId xmlns:a16="http://schemas.microsoft.com/office/drawing/2014/main" id="{6C92430E-BD24-4EBE-AA47-763B54E9A663}"/>
              </a:ext>
            </a:extLst>
          </p:cNvPr>
          <p:cNvSpPr txBox="1"/>
          <p:nvPr/>
        </p:nvSpPr>
        <p:spPr bwMode="auto">
          <a:xfrm>
            <a:off x="3739840" y="313524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6" name="TextBox 155">
            <a:extLst>
              <a:ext uri="{FF2B5EF4-FFF2-40B4-BE49-F238E27FC236}">
                <a16:creationId xmlns:a16="http://schemas.microsoft.com/office/drawing/2014/main" id="{E05C45DA-2881-4CC2-BF5C-CBC67EB96B90}"/>
              </a:ext>
            </a:extLst>
          </p:cNvPr>
          <p:cNvSpPr txBox="1"/>
          <p:nvPr/>
        </p:nvSpPr>
        <p:spPr bwMode="auto">
          <a:xfrm>
            <a:off x="3768374" y="313524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7" name="TextBox 156">
            <a:extLst>
              <a:ext uri="{FF2B5EF4-FFF2-40B4-BE49-F238E27FC236}">
                <a16:creationId xmlns:a16="http://schemas.microsoft.com/office/drawing/2014/main" id="{D37DB170-A1C1-4D2C-AF38-790B9E31CB40}"/>
              </a:ext>
            </a:extLst>
          </p:cNvPr>
          <p:cNvSpPr txBox="1"/>
          <p:nvPr/>
        </p:nvSpPr>
        <p:spPr bwMode="auto">
          <a:xfrm>
            <a:off x="3820691" y="313524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8" name="TextBox 157">
            <a:extLst>
              <a:ext uri="{FF2B5EF4-FFF2-40B4-BE49-F238E27FC236}">
                <a16:creationId xmlns:a16="http://schemas.microsoft.com/office/drawing/2014/main" id="{4CC859E0-E210-41F1-855A-F880B965CE09}"/>
              </a:ext>
            </a:extLst>
          </p:cNvPr>
          <p:cNvSpPr txBox="1"/>
          <p:nvPr/>
        </p:nvSpPr>
        <p:spPr bwMode="auto">
          <a:xfrm>
            <a:off x="4007012" y="313524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9" name="TextBox 158">
            <a:extLst>
              <a:ext uri="{FF2B5EF4-FFF2-40B4-BE49-F238E27FC236}">
                <a16:creationId xmlns:a16="http://schemas.microsoft.com/office/drawing/2014/main" id="{C0FC835D-3C18-4469-A087-7EFD4367CB22}"/>
              </a:ext>
            </a:extLst>
          </p:cNvPr>
          <p:cNvSpPr txBox="1"/>
          <p:nvPr/>
        </p:nvSpPr>
        <p:spPr bwMode="auto">
          <a:xfrm>
            <a:off x="3858172" y="313524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0" name="TextBox 159">
            <a:extLst>
              <a:ext uri="{FF2B5EF4-FFF2-40B4-BE49-F238E27FC236}">
                <a16:creationId xmlns:a16="http://schemas.microsoft.com/office/drawing/2014/main" id="{F92DFE0C-A8BF-45D2-BECE-410F31237A3C}"/>
              </a:ext>
            </a:extLst>
          </p:cNvPr>
          <p:cNvSpPr txBox="1"/>
          <p:nvPr/>
        </p:nvSpPr>
        <p:spPr bwMode="auto">
          <a:xfrm>
            <a:off x="3911232" y="313524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1" name="TextBox 160">
            <a:extLst>
              <a:ext uri="{FF2B5EF4-FFF2-40B4-BE49-F238E27FC236}">
                <a16:creationId xmlns:a16="http://schemas.microsoft.com/office/drawing/2014/main" id="{47F4DB63-087F-49D1-997C-1EA8C20542A4}"/>
              </a:ext>
            </a:extLst>
          </p:cNvPr>
          <p:cNvSpPr txBox="1"/>
          <p:nvPr/>
        </p:nvSpPr>
        <p:spPr bwMode="auto">
          <a:xfrm>
            <a:off x="3944275" y="313524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3" name="TextBox 162">
            <a:extLst>
              <a:ext uri="{FF2B5EF4-FFF2-40B4-BE49-F238E27FC236}">
                <a16:creationId xmlns:a16="http://schemas.microsoft.com/office/drawing/2014/main" id="{7BD51BB4-6912-48BF-9610-55EA546DF52B}"/>
              </a:ext>
            </a:extLst>
          </p:cNvPr>
          <p:cNvSpPr txBox="1"/>
          <p:nvPr/>
        </p:nvSpPr>
        <p:spPr bwMode="auto">
          <a:xfrm rot="16200000">
            <a:off x="5644479" y="3274930"/>
            <a:ext cx="20277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164" name="Freeform: Shape 163">
            <a:extLst>
              <a:ext uri="{FF2B5EF4-FFF2-40B4-BE49-F238E27FC236}">
                <a16:creationId xmlns:a16="http://schemas.microsoft.com/office/drawing/2014/main" id="{8CA93D63-C871-43F8-8F91-AE37DE1D3B02}"/>
              </a:ext>
            </a:extLst>
          </p:cNvPr>
          <p:cNvSpPr/>
          <p:nvPr/>
        </p:nvSpPr>
        <p:spPr bwMode="auto">
          <a:xfrm>
            <a:off x="7286625" y="2509838"/>
            <a:ext cx="4224338" cy="690562"/>
          </a:xfrm>
          <a:custGeom>
            <a:avLst/>
            <a:gdLst>
              <a:gd name="connsiteX0" fmla="*/ 4224338 w 4224338"/>
              <a:gd name="connsiteY0" fmla="*/ 690562 h 690562"/>
              <a:gd name="connsiteX1" fmla="*/ 3148013 w 4224338"/>
              <a:gd name="connsiteY1" fmla="*/ 690562 h 690562"/>
              <a:gd name="connsiteX2" fmla="*/ 3148013 w 4224338"/>
              <a:gd name="connsiteY2" fmla="*/ 647700 h 690562"/>
              <a:gd name="connsiteX3" fmla="*/ 3148013 w 4224338"/>
              <a:gd name="connsiteY3" fmla="*/ 571500 h 690562"/>
              <a:gd name="connsiteX4" fmla="*/ 2657475 w 4224338"/>
              <a:gd name="connsiteY4" fmla="*/ 571500 h 690562"/>
              <a:gd name="connsiteX5" fmla="*/ 2657475 w 4224338"/>
              <a:gd name="connsiteY5" fmla="*/ 490537 h 690562"/>
              <a:gd name="connsiteX6" fmla="*/ 2543175 w 4224338"/>
              <a:gd name="connsiteY6" fmla="*/ 490537 h 690562"/>
              <a:gd name="connsiteX7" fmla="*/ 2543175 w 4224338"/>
              <a:gd name="connsiteY7" fmla="*/ 419100 h 690562"/>
              <a:gd name="connsiteX8" fmla="*/ 1704975 w 4224338"/>
              <a:gd name="connsiteY8" fmla="*/ 419100 h 690562"/>
              <a:gd name="connsiteX9" fmla="*/ 1704975 w 4224338"/>
              <a:gd name="connsiteY9" fmla="*/ 361950 h 690562"/>
              <a:gd name="connsiteX10" fmla="*/ 1600200 w 4224338"/>
              <a:gd name="connsiteY10" fmla="*/ 361950 h 690562"/>
              <a:gd name="connsiteX11" fmla="*/ 1600200 w 4224338"/>
              <a:gd name="connsiteY11" fmla="*/ 323850 h 690562"/>
              <a:gd name="connsiteX12" fmla="*/ 1509713 w 4224338"/>
              <a:gd name="connsiteY12" fmla="*/ 323850 h 690562"/>
              <a:gd name="connsiteX13" fmla="*/ 1509713 w 4224338"/>
              <a:gd name="connsiteY13" fmla="*/ 280987 h 690562"/>
              <a:gd name="connsiteX14" fmla="*/ 1481138 w 4224338"/>
              <a:gd name="connsiteY14" fmla="*/ 280987 h 690562"/>
              <a:gd name="connsiteX15" fmla="*/ 1481138 w 4224338"/>
              <a:gd name="connsiteY15" fmla="*/ 242887 h 690562"/>
              <a:gd name="connsiteX16" fmla="*/ 1452563 w 4224338"/>
              <a:gd name="connsiteY16" fmla="*/ 242887 h 690562"/>
              <a:gd name="connsiteX17" fmla="*/ 1452563 w 4224338"/>
              <a:gd name="connsiteY17" fmla="*/ 209550 h 690562"/>
              <a:gd name="connsiteX18" fmla="*/ 1366838 w 4224338"/>
              <a:gd name="connsiteY18" fmla="*/ 209550 h 690562"/>
              <a:gd name="connsiteX19" fmla="*/ 1366838 w 4224338"/>
              <a:gd name="connsiteY19" fmla="*/ 171450 h 690562"/>
              <a:gd name="connsiteX20" fmla="*/ 1052513 w 4224338"/>
              <a:gd name="connsiteY20" fmla="*/ 171450 h 690562"/>
              <a:gd name="connsiteX21" fmla="*/ 1052513 w 4224338"/>
              <a:gd name="connsiteY21" fmla="*/ 138112 h 690562"/>
              <a:gd name="connsiteX22" fmla="*/ 985838 w 4224338"/>
              <a:gd name="connsiteY22" fmla="*/ 138112 h 690562"/>
              <a:gd name="connsiteX23" fmla="*/ 985838 w 4224338"/>
              <a:gd name="connsiteY23" fmla="*/ 95250 h 690562"/>
              <a:gd name="connsiteX24" fmla="*/ 947738 w 4224338"/>
              <a:gd name="connsiteY24" fmla="*/ 95250 h 690562"/>
              <a:gd name="connsiteX25" fmla="*/ 947738 w 4224338"/>
              <a:gd name="connsiteY25" fmla="*/ 66675 h 690562"/>
              <a:gd name="connsiteX26" fmla="*/ 466725 w 4224338"/>
              <a:gd name="connsiteY26" fmla="*/ 66675 h 690562"/>
              <a:gd name="connsiteX27" fmla="*/ 466725 w 4224338"/>
              <a:gd name="connsiteY27" fmla="*/ 28575 h 690562"/>
              <a:gd name="connsiteX28" fmla="*/ 428625 w 4224338"/>
              <a:gd name="connsiteY28" fmla="*/ 28575 h 690562"/>
              <a:gd name="connsiteX29" fmla="*/ 428625 w 4224338"/>
              <a:gd name="connsiteY29" fmla="*/ 0 h 690562"/>
              <a:gd name="connsiteX30" fmla="*/ 0 w 4224338"/>
              <a:gd name="connsiteY30" fmla="*/ 0 h 69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4338" h="690562">
                <a:moveTo>
                  <a:pt x="4224338" y="690562"/>
                </a:moveTo>
                <a:lnTo>
                  <a:pt x="3148013" y="690562"/>
                </a:lnTo>
                <a:lnTo>
                  <a:pt x="3148013" y="647700"/>
                </a:lnTo>
                <a:lnTo>
                  <a:pt x="3148013" y="571500"/>
                </a:lnTo>
                <a:lnTo>
                  <a:pt x="2657475" y="571500"/>
                </a:lnTo>
                <a:lnTo>
                  <a:pt x="2657475" y="490537"/>
                </a:lnTo>
                <a:lnTo>
                  <a:pt x="2543175" y="490537"/>
                </a:lnTo>
                <a:lnTo>
                  <a:pt x="2543175" y="419100"/>
                </a:lnTo>
                <a:lnTo>
                  <a:pt x="1704975" y="419100"/>
                </a:lnTo>
                <a:lnTo>
                  <a:pt x="1704975" y="361950"/>
                </a:lnTo>
                <a:lnTo>
                  <a:pt x="1600200" y="361950"/>
                </a:lnTo>
                <a:lnTo>
                  <a:pt x="1600200" y="323850"/>
                </a:lnTo>
                <a:lnTo>
                  <a:pt x="1509713" y="323850"/>
                </a:lnTo>
                <a:lnTo>
                  <a:pt x="1509713" y="280987"/>
                </a:lnTo>
                <a:lnTo>
                  <a:pt x="1481138" y="280987"/>
                </a:lnTo>
                <a:lnTo>
                  <a:pt x="1481138" y="242887"/>
                </a:lnTo>
                <a:lnTo>
                  <a:pt x="1452563" y="242887"/>
                </a:lnTo>
                <a:lnTo>
                  <a:pt x="1452563" y="209550"/>
                </a:lnTo>
                <a:lnTo>
                  <a:pt x="1366838" y="209550"/>
                </a:lnTo>
                <a:lnTo>
                  <a:pt x="1366838" y="171450"/>
                </a:lnTo>
                <a:lnTo>
                  <a:pt x="1052513" y="171450"/>
                </a:lnTo>
                <a:lnTo>
                  <a:pt x="1052513" y="138112"/>
                </a:lnTo>
                <a:lnTo>
                  <a:pt x="985838" y="138112"/>
                </a:lnTo>
                <a:lnTo>
                  <a:pt x="985838" y="95250"/>
                </a:lnTo>
                <a:lnTo>
                  <a:pt x="947738" y="95250"/>
                </a:lnTo>
                <a:lnTo>
                  <a:pt x="947738" y="66675"/>
                </a:lnTo>
                <a:lnTo>
                  <a:pt x="466725" y="66675"/>
                </a:lnTo>
                <a:lnTo>
                  <a:pt x="466725" y="28575"/>
                </a:lnTo>
                <a:lnTo>
                  <a:pt x="428625" y="28575"/>
                </a:lnTo>
                <a:lnTo>
                  <a:pt x="428625"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Freeform: Shape 164">
            <a:extLst>
              <a:ext uri="{FF2B5EF4-FFF2-40B4-BE49-F238E27FC236}">
                <a16:creationId xmlns:a16="http://schemas.microsoft.com/office/drawing/2014/main" id="{4F34B9A1-3B44-491A-9948-34472844FAA2}"/>
              </a:ext>
            </a:extLst>
          </p:cNvPr>
          <p:cNvSpPr/>
          <p:nvPr/>
        </p:nvSpPr>
        <p:spPr bwMode="auto">
          <a:xfrm>
            <a:off x="7291388" y="2514600"/>
            <a:ext cx="1462087" cy="785813"/>
          </a:xfrm>
          <a:custGeom>
            <a:avLst/>
            <a:gdLst>
              <a:gd name="connsiteX0" fmla="*/ 1462087 w 1462087"/>
              <a:gd name="connsiteY0" fmla="*/ 785813 h 785813"/>
              <a:gd name="connsiteX1" fmla="*/ 1209675 w 1462087"/>
              <a:gd name="connsiteY1" fmla="*/ 785813 h 785813"/>
              <a:gd name="connsiteX2" fmla="*/ 1209675 w 1462087"/>
              <a:gd name="connsiteY2" fmla="*/ 438150 h 785813"/>
              <a:gd name="connsiteX3" fmla="*/ 785812 w 1462087"/>
              <a:gd name="connsiteY3" fmla="*/ 438150 h 785813"/>
              <a:gd name="connsiteX4" fmla="*/ 785812 w 1462087"/>
              <a:gd name="connsiteY4" fmla="*/ 247650 h 785813"/>
              <a:gd name="connsiteX5" fmla="*/ 619125 w 1462087"/>
              <a:gd name="connsiteY5" fmla="*/ 247650 h 785813"/>
              <a:gd name="connsiteX6" fmla="*/ 619125 w 1462087"/>
              <a:gd name="connsiteY6" fmla="*/ 114300 h 785813"/>
              <a:gd name="connsiteX7" fmla="*/ 371475 w 1462087"/>
              <a:gd name="connsiteY7" fmla="*/ 114300 h 785813"/>
              <a:gd name="connsiteX8" fmla="*/ 371475 w 1462087"/>
              <a:gd name="connsiteY8" fmla="*/ 0 h 785813"/>
              <a:gd name="connsiteX9" fmla="*/ 0 w 1462087"/>
              <a:gd name="connsiteY9" fmla="*/ 0 h 785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2087" h="785813">
                <a:moveTo>
                  <a:pt x="1462087" y="785813"/>
                </a:moveTo>
                <a:lnTo>
                  <a:pt x="1209675" y="785813"/>
                </a:lnTo>
                <a:lnTo>
                  <a:pt x="1209675" y="438150"/>
                </a:lnTo>
                <a:lnTo>
                  <a:pt x="785812" y="438150"/>
                </a:lnTo>
                <a:lnTo>
                  <a:pt x="785812" y="247650"/>
                </a:lnTo>
                <a:lnTo>
                  <a:pt x="619125" y="247650"/>
                </a:lnTo>
                <a:lnTo>
                  <a:pt x="619125" y="114300"/>
                </a:lnTo>
                <a:lnTo>
                  <a:pt x="371475" y="114300"/>
                </a:lnTo>
                <a:lnTo>
                  <a:pt x="371475" y="0"/>
                </a:lnTo>
                <a:lnTo>
                  <a:pt x="0" y="0"/>
                </a:lnTo>
              </a:path>
            </a:pathLst>
          </a:custGeom>
          <a:noFill/>
          <a:ln w="28575">
            <a:solidFill>
              <a:schemeClr val="accent4"/>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6" name="Freeform: Shape 165">
            <a:extLst>
              <a:ext uri="{FF2B5EF4-FFF2-40B4-BE49-F238E27FC236}">
                <a16:creationId xmlns:a16="http://schemas.microsoft.com/office/drawing/2014/main" id="{A633AA78-6ED5-4A73-9FD3-0DCCBF5BD051}"/>
              </a:ext>
            </a:extLst>
          </p:cNvPr>
          <p:cNvSpPr/>
          <p:nvPr/>
        </p:nvSpPr>
        <p:spPr bwMode="auto">
          <a:xfrm>
            <a:off x="7272338" y="2495551"/>
            <a:ext cx="1314450" cy="600075"/>
          </a:xfrm>
          <a:custGeom>
            <a:avLst/>
            <a:gdLst>
              <a:gd name="connsiteX0" fmla="*/ 0 w 1314450"/>
              <a:gd name="connsiteY0" fmla="*/ 0 h 600075"/>
              <a:gd name="connsiteX1" fmla="*/ 1085850 w 1314450"/>
              <a:gd name="connsiteY1" fmla="*/ 0 h 600075"/>
              <a:gd name="connsiteX2" fmla="*/ 1085850 w 1314450"/>
              <a:gd name="connsiteY2" fmla="*/ 600075 h 600075"/>
              <a:gd name="connsiteX3" fmla="*/ 1314450 w 1314450"/>
              <a:gd name="connsiteY3" fmla="*/ 600075 h 600075"/>
            </a:gdLst>
            <a:ahLst/>
            <a:cxnLst>
              <a:cxn ang="0">
                <a:pos x="connsiteX0" y="connsiteY0"/>
              </a:cxn>
              <a:cxn ang="0">
                <a:pos x="connsiteX1" y="connsiteY1"/>
              </a:cxn>
              <a:cxn ang="0">
                <a:pos x="connsiteX2" y="connsiteY2"/>
              </a:cxn>
              <a:cxn ang="0">
                <a:pos x="connsiteX3" y="connsiteY3"/>
              </a:cxn>
            </a:cxnLst>
            <a:rect l="l" t="t" r="r" b="b"/>
            <a:pathLst>
              <a:path w="1314450" h="600075">
                <a:moveTo>
                  <a:pt x="0" y="0"/>
                </a:moveTo>
                <a:lnTo>
                  <a:pt x="1085850" y="0"/>
                </a:lnTo>
                <a:lnTo>
                  <a:pt x="1085850" y="600075"/>
                </a:lnTo>
                <a:lnTo>
                  <a:pt x="1314450" y="600075"/>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TextBox 166">
            <a:extLst>
              <a:ext uri="{FF2B5EF4-FFF2-40B4-BE49-F238E27FC236}">
                <a16:creationId xmlns:a16="http://schemas.microsoft.com/office/drawing/2014/main" id="{855C612A-B67E-4098-BB6E-275149E99B6E}"/>
              </a:ext>
            </a:extLst>
          </p:cNvPr>
          <p:cNvSpPr txBox="1"/>
          <p:nvPr/>
        </p:nvSpPr>
        <p:spPr bwMode="auto">
          <a:xfrm>
            <a:off x="8639289" y="3121530"/>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168" name="TextBox 167">
            <a:extLst>
              <a:ext uri="{FF2B5EF4-FFF2-40B4-BE49-F238E27FC236}">
                <a16:creationId xmlns:a16="http://schemas.microsoft.com/office/drawing/2014/main" id="{5A478FF1-1B61-41D1-8D1B-C6A062933671}"/>
              </a:ext>
            </a:extLst>
          </p:cNvPr>
          <p:cNvSpPr txBox="1"/>
          <p:nvPr/>
        </p:nvSpPr>
        <p:spPr bwMode="auto">
          <a:xfrm>
            <a:off x="7838339" y="2576921"/>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169" name="TextBox 168">
            <a:extLst>
              <a:ext uri="{FF2B5EF4-FFF2-40B4-BE49-F238E27FC236}">
                <a16:creationId xmlns:a16="http://schemas.microsoft.com/office/drawing/2014/main" id="{075CEB75-4D26-42F0-B489-31F5EFC46F11}"/>
              </a:ext>
            </a:extLst>
          </p:cNvPr>
          <p:cNvSpPr txBox="1"/>
          <p:nvPr/>
        </p:nvSpPr>
        <p:spPr bwMode="auto">
          <a:xfrm>
            <a:off x="7872779" y="258470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170" name="TextBox 169">
            <a:extLst>
              <a:ext uri="{FF2B5EF4-FFF2-40B4-BE49-F238E27FC236}">
                <a16:creationId xmlns:a16="http://schemas.microsoft.com/office/drawing/2014/main" id="{AF0E95CC-45DA-4E70-A110-3AEC7F6E2648}"/>
              </a:ext>
            </a:extLst>
          </p:cNvPr>
          <p:cNvSpPr txBox="1"/>
          <p:nvPr/>
        </p:nvSpPr>
        <p:spPr bwMode="auto">
          <a:xfrm>
            <a:off x="8020206" y="277513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171" name="TextBox 170">
            <a:extLst>
              <a:ext uri="{FF2B5EF4-FFF2-40B4-BE49-F238E27FC236}">
                <a16:creationId xmlns:a16="http://schemas.microsoft.com/office/drawing/2014/main" id="{7BC3E2C3-06D0-44FB-8E90-E27BEDF81812}"/>
              </a:ext>
            </a:extLst>
          </p:cNvPr>
          <p:cNvSpPr txBox="1"/>
          <p:nvPr/>
        </p:nvSpPr>
        <p:spPr bwMode="auto">
          <a:xfrm>
            <a:off x="8177348" y="2779894"/>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172" name="TextBox 171">
            <a:extLst>
              <a:ext uri="{FF2B5EF4-FFF2-40B4-BE49-F238E27FC236}">
                <a16:creationId xmlns:a16="http://schemas.microsoft.com/office/drawing/2014/main" id="{5D18FDDA-EF16-42DB-B064-F2902B622481}"/>
              </a:ext>
            </a:extLst>
          </p:cNvPr>
          <p:cNvSpPr txBox="1"/>
          <p:nvPr/>
        </p:nvSpPr>
        <p:spPr bwMode="auto">
          <a:xfrm>
            <a:off x="8452810" y="3103685"/>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173" name="TextBox 172">
            <a:extLst>
              <a:ext uri="{FF2B5EF4-FFF2-40B4-BE49-F238E27FC236}">
                <a16:creationId xmlns:a16="http://schemas.microsoft.com/office/drawing/2014/main" id="{6BD06440-9E38-4F88-8E2A-0C1207A6F654}"/>
              </a:ext>
            </a:extLst>
          </p:cNvPr>
          <p:cNvSpPr txBox="1"/>
          <p:nvPr/>
        </p:nvSpPr>
        <p:spPr bwMode="auto">
          <a:xfrm>
            <a:off x="8230883" y="2784943"/>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174" name="TextBox 173">
            <a:extLst>
              <a:ext uri="{FF2B5EF4-FFF2-40B4-BE49-F238E27FC236}">
                <a16:creationId xmlns:a16="http://schemas.microsoft.com/office/drawing/2014/main" id="{1623B961-7409-40CF-8EB0-6E49D3FDA38D}"/>
              </a:ext>
            </a:extLst>
          </p:cNvPr>
          <p:cNvSpPr txBox="1"/>
          <p:nvPr/>
        </p:nvSpPr>
        <p:spPr bwMode="auto">
          <a:xfrm>
            <a:off x="7659110" y="2437041"/>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175" name="TextBox 174">
            <a:extLst>
              <a:ext uri="{FF2B5EF4-FFF2-40B4-BE49-F238E27FC236}">
                <a16:creationId xmlns:a16="http://schemas.microsoft.com/office/drawing/2014/main" id="{941E6CC0-2825-4EFE-BF3D-0E7E9F9F4745}"/>
              </a:ext>
            </a:extLst>
          </p:cNvPr>
          <p:cNvSpPr txBox="1"/>
          <p:nvPr/>
        </p:nvSpPr>
        <p:spPr bwMode="auto">
          <a:xfrm>
            <a:off x="7715759" y="2431777"/>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176" name="TextBox 175">
            <a:extLst>
              <a:ext uri="{FF2B5EF4-FFF2-40B4-BE49-F238E27FC236}">
                <a16:creationId xmlns:a16="http://schemas.microsoft.com/office/drawing/2014/main" id="{0AA3EE1C-1CC0-4820-B411-7FA5FC5D5741}"/>
              </a:ext>
            </a:extLst>
          </p:cNvPr>
          <p:cNvSpPr txBox="1"/>
          <p:nvPr/>
        </p:nvSpPr>
        <p:spPr bwMode="auto">
          <a:xfrm>
            <a:off x="7420830" y="2322797"/>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77" name="TextBox 176">
            <a:extLst>
              <a:ext uri="{FF2B5EF4-FFF2-40B4-BE49-F238E27FC236}">
                <a16:creationId xmlns:a16="http://schemas.microsoft.com/office/drawing/2014/main" id="{B07A6D3C-3E1F-4355-BF61-4E0F03848B6A}"/>
              </a:ext>
            </a:extLst>
          </p:cNvPr>
          <p:cNvSpPr txBox="1"/>
          <p:nvPr/>
        </p:nvSpPr>
        <p:spPr bwMode="auto">
          <a:xfrm>
            <a:off x="7769294" y="245572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178" name="TextBox 177">
            <a:extLst>
              <a:ext uri="{FF2B5EF4-FFF2-40B4-BE49-F238E27FC236}">
                <a16:creationId xmlns:a16="http://schemas.microsoft.com/office/drawing/2014/main" id="{A0813AF2-650D-4BBC-8162-F3BEC73835CA}"/>
              </a:ext>
            </a:extLst>
          </p:cNvPr>
          <p:cNvSpPr txBox="1"/>
          <p:nvPr/>
        </p:nvSpPr>
        <p:spPr bwMode="auto">
          <a:xfrm>
            <a:off x="7475206" y="2323478"/>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79" name="TextBox 178">
            <a:extLst>
              <a:ext uri="{FF2B5EF4-FFF2-40B4-BE49-F238E27FC236}">
                <a16:creationId xmlns:a16="http://schemas.microsoft.com/office/drawing/2014/main" id="{EAFCFEC1-36EB-4896-99A4-74D40BD6688D}"/>
              </a:ext>
            </a:extLst>
          </p:cNvPr>
          <p:cNvSpPr txBox="1"/>
          <p:nvPr/>
        </p:nvSpPr>
        <p:spPr bwMode="auto">
          <a:xfrm>
            <a:off x="7513250" y="232542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80" name="TextBox 179">
            <a:extLst>
              <a:ext uri="{FF2B5EF4-FFF2-40B4-BE49-F238E27FC236}">
                <a16:creationId xmlns:a16="http://schemas.microsoft.com/office/drawing/2014/main" id="{E79209AF-B0B8-4057-877D-CC2168B1C599}"/>
              </a:ext>
            </a:extLst>
          </p:cNvPr>
          <p:cNvSpPr txBox="1"/>
          <p:nvPr/>
        </p:nvSpPr>
        <p:spPr bwMode="auto">
          <a:xfrm>
            <a:off x="7550907" y="2320781"/>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81" name="TextBox 180">
            <a:extLst>
              <a:ext uri="{FF2B5EF4-FFF2-40B4-BE49-F238E27FC236}">
                <a16:creationId xmlns:a16="http://schemas.microsoft.com/office/drawing/2014/main" id="{BF35100B-3CD6-4030-9719-F65A7B1D9BBC}"/>
              </a:ext>
            </a:extLst>
          </p:cNvPr>
          <p:cNvSpPr txBox="1"/>
          <p:nvPr/>
        </p:nvSpPr>
        <p:spPr bwMode="auto">
          <a:xfrm>
            <a:off x="7588951" y="2316274"/>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82" name="TextBox 181">
            <a:extLst>
              <a:ext uri="{FF2B5EF4-FFF2-40B4-BE49-F238E27FC236}">
                <a16:creationId xmlns:a16="http://schemas.microsoft.com/office/drawing/2014/main" id="{D43E4FE6-D5F4-4FD0-AB5C-EC4F69538AF4}"/>
              </a:ext>
            </a:extLst>
          </p:cNvPr>
          <p:cNvSpPr txBox="1"/>
          <p:nvPr/>
        </p:nvSpPr>
        <p:spPr bwMode="auto">
          <a:xfrm>
            <a:off x="7708637" y="2320067"/>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83" name="TextBox 182">
            <a:extLst>
              <a:ext uri="{FF2B5EF4-FFF2-40B4-BE49-F238E27FC236}">
                <a16:creationId xmlns:a16="http://schemas.microsoft.com/office/drawing/2014/main" id="{5D95855D-C2B5-4DEC-9368-BC4400A5976F}"/>
              </a:ext>
            </a:extLst>
          </p:cNvPr>
          <p:cNvSpPr txBox="1"/>
          <p:nvPr/>
        </p:nvSpPr>
        <p:spPr bwMode="auto">
          <a:xfrm>
            <a:off x="8352558" y="293027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84" name="TextBox 183">
            <a:extLst>
              <a:ext uri="{FF2B5EF4-FFF2-40B4-BE49-F238E27FC236}">
                <a16:creationId xmlns:a16="http://schemas.microsoft.com/office/drawing/2014/main" id="{DF7DBDC3-825A-4B2C-B2A1-96EF545741BD}"/>
              </a:ext>
            </a:extLst>
          </p:cNvPr>
          <p:cNvSpPr txBox="1"/>
          <p:nvPr/>
        </p:nvSpPr>
        <p:spPr bwMode="auto">
          <a:xfrm>
            <a:off x="8472251" y="2916563"/>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85" name="TextBox 184">
            <a:extLst>
              <a:ext uri="{FF2B5EF4-FFF2-40B4-BE49-F238E27FC236}">
                <a16:creationId xmlns:a16="http://schemas.microsoft.com/office/drawing/2014/main" id="{D51D4703-2485-4CC6-B0A6-98F83E8887B7}"/>
              </a:ext>
            </a:extLst>
          </p:cNvPr>
          <p:cNvSpPr txBox="1"/>
          <p:nvPr/>
        </p:nvSpPr>
        <p:spPr bwMode="auto">
          <a:xfrm>
            <a:off x="7948430" y="2405418"/>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6" name="TextBox 185">
            <a:extLst>
              <a:ext uri="{FF2B5EF4-FFF2-40B4-BE49-F238E27FC236}">
                <a16:creationId xmlns:a16="http://schemas.microsoft.com/office/drawing/2014/main" id="{60FDA681-B498-40D2-BC06-CB0D952F2444}"/>
              </a:ext>
            </a:extLst>
          </p:cNvPr>
          <p:cNvSpPr txBox="1"/>
          <p:nvPr/>
        </p:nvSpPr>
        <p:spPr bwMode="auto">
          <a:xfrm>
            <a:off x="8491774" y="2511216"/>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7" name="TextBox 186">
            <a:extLst>
              <a:ext uri="{FF2B5EF4-FFF2-40B4-BE49-F238E27FC236}">
                <a16:creationId xmlns:a16="http://schemas.microsoft.com/office/drawing/2014/main" id="{B39B3DC7-DAE5-42B0-B1D6-3A373DBB32A0}"/>
              </a:ext>
            </a:extLst>
          </p:cNvPr>
          <p:cNvSpPr txBox="1"/>
          <p:nvPr/>
        </p:nvSpPr>
        <p:spPr bwMode="auto">
          <a:xfrm>
            <a:off x="8572412" y="254249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8" name="TextBox 187">
            <a:extLst>
              <a:ext uri="{FF2B5EF4-FFF2-40B4-BE49-F238E27FC236}">
                <a16:creationId xmlns:a16="http://schemas.microsoft.com/office/drawing/2014/main" id="{C53581B7-F0E2-4203-8941-877F70A8F19D}"/>
              </a:ext>
            </a:extLst>
          </p:cNvPr>
          <p:cNvSpPr txBox="1"/>
          <p:nvPr/>
        </p:nvSpPr>
        <p:spPr bwMode="auto">
          <a:xfrm>
            <a:off x="8658991" y="2573750"/>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9" name="TextBox 188">
            <a:extLst>
              <a:ext uri="{FF2B5EF4-FFF2-40B4-BE49-F238E27FC236}">
                <a16:creationId xmlns:a16="http://schemas.microsoft.com/office/drawing/2014/main" id="{4B272822-F0FE-4227-9962-65170B8C2F20}"/>
              </a:ext>
            </a:extLst>
          </p:cNvPr>
          <p:cNvSpPr txBox="1"/>
          <p:nvPr/>
        </p:nvSpPr>
        <p:spPr bwMode="auto">
          <a:xfrm>
            <a:off x="8768183" y="2667917"/>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0" name="TextBox 189">
            <a:extLst>
              <a:ext uri="{FF2B5EF4-FFF2-40B4-BE49-F238E27FC236}">
                <a16:creationId xmlns:a16="http://schemas.microsoft.com/office/drawing/2014/main" id="{64965538-894F-497F-BB6D-67A313691B1E}"/>
              </a:ext>
            </a:extLst>
          </p:cNvPr>
          <p:cNvSpPr txBox="1"/>
          <p:nvPr/>
        </p:nvSpPr>
        <p:spPr bwMode="auto">
          <a:xfrm>
            <a:off x="8678211" y="2612211"/>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1" name="TextBox 190">
            <a:extLst>
              <a:ext uri="{FF2B5EF4-FFF2-40B4-BE49-F238E27FC236}">
                <a16:creationId xmlns:a16="http://schemas.microsoft.com/office/drawing/2014/main" id="{890C7C97-5E76-4B17-AF31-3853174335B0}"/>
              </a:ext>
            </a:extLst>
          </p:cNvPr>
          <p:cNvSpPr txBox="1"/>
          <p:nvPr/>
        </p:nvSpPr>
        <p:spPr bwMode="auto">
          <a:xfrm>
            <a:off x="8919848" y="275892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2" name="TextBox 191">
            <a:extLst>
              <a:ext uri="{FF2B5EF4-FFF2-40B4-BE49-F238E27FC236}">
                <a16:creationId xmlns:a16="http://schemas.microsoft.com/office/drawing/2014/main" id="{02E7F375-7695-456E-80B7-5AC35566C851}"/>
              </a:ext>
            </a:extLst>
          </p:cNvPr>
          <p:cNvSpPr txBox="1"/>
          <p:nvPr/>
        </p:nvSpPr>
        <p:spPr bwMode="auto">
          <a:xfrm>
            <a:off x="8966670" y="2760995"/>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3" name="TextBox 192">
            <a:extLst>
              <a:ext uri="{FF2B5EF4-FFF2-40B4-BE49-F238E27FC236}">
                <a16:creationId xmlns:a16="http://schemas.microsoft.com/office/drawing/2014/main" id="{AD1F2656-E0D1-4477-B9C6-D300F4ACBFB7}"/>
              </a:ext>
            </a:extLst>
          </p:cNvPr>
          <p:cNvSpPr txBox="1"/>
          <p:nvPr/>
        </p:nvSpPr>
        <p:spPr bwMode="auto">
          <a:xfrm>
            <a:off x="9100614" y="2749826"/>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4" name="TextBox 193">
            <a:extLst>
              <a:ext uri="{FF2B5EF4-FFF2-40B4-BE49-F238E27FC236}">
                <a16:creationId xmlns:a16="http://schemas.microsoft.com/office/drawing/2014/main" id="{4DCB6BCC-9AC4-4B16-9F5A-AC2C88D22BF8}"/>
              </a:ext>
            </a:extLst>
          </p:cNvPr>
          <p:cNvSpPr txBox="1"/>
          <p:nvPr/>
        </p:nvSpPr>
        <p:spPr bwMode="auto">
          <a:xfrm>
            <a:off x="9199860" y="275397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5" name="TextBox 194">
            <a:extLst>
              <a:ext uri="{FF2B5EF4-FFF2-40B4-BE49-F238E27FC236}">
                <a16:creationId xmlns:a16="http://schemas.microsoft.com/office/drawing/2014/main" id="{3CBFCAFB-1E66-4910-81EE-51DB637E4C63}"/>
              </a:ext>
            </a:extLst>
          </p:cNvPr>
          <p:cNvSpPr txBox="1"/>
          <p:nvPr/>
        </p:nvSpPr>
        <p:spPr bwMode="auto">
          <a:xfrm>
            <a:off x="9233652" y="275892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6" name="TextBox 195">
            <a:extLst>
              <a:ext uri="{FF2B5EF4-FFF2-40B4-BE49-F238E27FC236}">
                <a16:creationId xmlns:a16="http://schemas.microsoft.com/office/drawing/2014/main" id="{EA16B380-B36C-4996-93B6-23F03681CE17}"/>
              </a:ext>
            </a:extLst>
          </p:cNvPr>
          <p:cNvSpPr txBox="1"/>
          <p:nvPr/>
        </p:nvSpPr>
        <p:spPr bwMode="auto">
          <a:xfrm>
            <a:off x="9257901" y="274397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7" name="TextBox 196">
            <a:extLst>
              <a:ext uri="{FF2B5EF4-FFF2-40B4-BE49-F238E27FC236}">
                <a16:creationId xmlns:a16="http://schemas.microsoft.com/office/drawing/2014/main" id="{CB48F319-9824-42EB-A565-E672D4B2BB4B}"/>
              </a:ext>
            </a:extLst>
          </p:cNvPr>
          <p:cNvSpPr txBox="1"/>
          <p:nvPr/>
        </p:nvSpPr>
        <p:spPr bwMode="auto">
          <a:xfrm>
            <a:off x="9325467" y="2749036"/>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8" name="TextBox 197">
            <a:extLst>
              <a:ext uri="{FF2B5EF4-FFF2-40B4-BE49-F238E27FC236}">
                <a16:creationId xmlns:a16="http://schemas.microsoft.com/office/drawing/2014/main" id="{C6CA8D04-D0EF-4A34-95CE-6DE5F84690DE}"/>
              </a:ext>
            </a:extLst>
          </p:cNvPr>
          <p:cNvSpPr txBox="1"/>
          <p:nvPr/>
        </p:nvSpPr>
        <p:spPr bwMode="auto">
          <a:xfrm>
            <a:off x="9418439" y="2748974"/>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9" name="TextBox 198">
            <a:extLst>
              <a:ext uri="{FF2B5EF4-FFF2-40B4-BE49-F238E27FC236}">
                <a16:creationId xmlns:a16="http://schemas.microsoft.com/office/drawing/2014/main" id="{A6C920FF-CF3B-42A3-97D7-A0E0F9EF75F1}"/>
              </a:ext>
            </a:extLst>
          </p:cNvPr>
          <p:cNvSpPr txBox="1"/>
          <p:nvPr/>
        </p:nvSpPr>
        <p:spPr bwMode="auto">
          <a:xfrm>
            <a:off x="9438415" y="2745845"/>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0" name="TextBox 199">
            <a:extLst>
              <a:ext uri="{FF2B5EF4-FFF2-40B4-BE49-F238E27FC236}">
                <a16:creationId xmlns:a16="http://schemas.microsoft.com/office/drawing/2014/main" id="{773FAE7C-4243-4656-B8A4-9131C7597890}"/>
              </a:ext>
            </a:extLst>
          </p:cNvPr>
          <p:cNvSpPr txBox="1"/>
          <p:nvPr/>
        </p:nvSpPr>
        <p:spPr bwMode="auto">
          <a:xfrm>
            <a:off x="9651197" y="2757071"/>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1" name="TextBox 200">
            <a:extLst>
              <a:ext uri="{FF2B5EF4-FFF2-40B4-BE49-F238E27FC236}">
                <a16:creationId xmlns:a16="http://schemas.microsoft.com/office/drawing/2014/main" id="{F5C18571-AD52-42E3-8B49-918BC6A175D0}"/>
              </a:ext>
            </a:extLst>
          </p:cNvPr>
          <p:cNvSpPr txBox="1"/>
          <p:nvPr/>
        </p:nvSpPr>
        <p:spPr bwMode="auto">
          <a:xfrm>
            <a:off x="9679169" y="2749826"/>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2" name="TextBox 201">
            <a:extLst>
              <a:ext uri="{FF2B5EF4-FFF2-40B4-BE49-F238E27FC236}">
                <a16:creationId xmlns:a16="http://schemas.microsoft.com/office/drawing/2014/main" id="{70E06BA7-4027-41BF-9005-4E3497020BA1}"/>
              </a:ext>
            </a:extLst>
          </p:cNvPr>
          <p:cNvSpPr txBox="1"/>
          <p:nvPr/>
        </p:nvSpPr>
        <p:spPr bwMode="auto">
          <a:xfrm>
            <a:off x="9865471" y="290967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3" name="TextBox 202">
            <a:extLst>
              <a:ext uri="{FF2B5EF4-FFF2-40B4-BE49-F238E27FC236}">
                <a16:creationId xmlns:a16="http://schemas.microsoft.com/office/drawing/2014/main" id="{9173F798-932D-4CD8-A16E-522EFB563802}"/>
              </a:ext>
            </a:extLst>
          </p:cNvPr>
          <p:cNvSpPr txBox="1"/>
          <p:nvPr/>
        </p:nvSpPr>
        <p:spPr bwMode="auto">
          <a:xfrm>
            <a:off x="10160690" y="290967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4" name="TextBox 203">
            <a:extLst>
              <a:ext uri="{FF2B5EF4-FFF2-40B4-BE49-F238E27FC236}">
                <a16:creationId xmlns:a16="http://schemas.microsoft.com/office/drawing/2014/main" id="{F6001A06-30B9-4FD7-9397-3B79C5E4840F}"/>
              </a:ext>
            </a:extLst>
          </p:cNvPr>
          <p:cNvSpPr txBox="1"/>
          <p:nvPr/>
        </p:nvSpPr>
        <p:spPr bwMode="auto">
          <a:xfrm>
            <a:off x="10196618" y="2906205"/>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5" name="TextBox 204">
            <a:extLst>
              <a:ext uri="{FF2B5EF4-FFF2-40B4-BE49-F238E27FC236}">
                <a16:creationId xmlns:a16="http://schemas.microsoft.com/office/drawing/2014/main" id="{088350A6-42D7-49C6-A9D6-4F52A820AC8D}"/>
              </a:ext>
            </a:extLst>
          </p:cNvPr>
          <p:cNvSpPr txBox="1"/>
          <p:nvPr/>
        </p:nvSpPr>
        <p:spPr bwMode="auto">
          <a:xfrm>
            <a:off x="10248069" y="2906203"/>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6" name="TextBox 205">
            <a:extLst>
              <a:ext uri="{FF2B5EF4-FFF2-40B4-BE49-F238E27FC236}">
                <a16:creationId xmlns:a16="http://schemas.microsoft.com/office/drawing/2014/main" id="{8AEF9429-54D9-4F86-A71E-2E5EF0E032A2}"/>
              </a:ext>
            </a:extLst>
          </p:cNvPr>
          <p:cNvSpPr txBox="1"/>
          <p:nvPr/>
        </p:nvSpPr>
        <p:spPr bwMode="auto">
          <a:xfrm>
            <a:off x="10299520" y="2904955"/>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7" name="TextBox 206">
            <a:extLst>
              <a:ext uri="{FF2B5EF4-FFF2-40B4-BE49-F238E27FC236}">
                <a16:creationId xmlns:a16="http://schemas.microsoft.com/office/drawing/2014/main" id="{C12AC75B-8525-4966-B819-BA55C3D22588}"/>
              </a:ext>
            </a:extLst>
          </p:cNvPr>
          <p:cNvSpPr txBox="1"/>
          <p:nvPr/>
        </p:nvSpPr>
        <p:spPr bwMode="auto">
          <a:xfrm>
            <a:off x="10468824" y="302953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8" name="TextBox 207">
            <a:extLst>
              <a:ext uri="{FF2B5EF4-FFF2-40B4-BE49-F238E27FC236}">
                <a16:creationId xmlns:a16="http://schemas.microsoft.com/office/drawing/2014/main" id="{84DFA3C3-EDF3-4567-B08C-882BCB652492}"/>
              </a:ext>
            </a:extLst>
          </p:cNvPr>
          <p:cNvSpPr txBox="1"/>
          <p:nvPr/>
        </p:nvSpPr>
        <p:spPr bwMode="auto">
          <a:xfrm>
            <a:off x="10331997" y="3011642"/>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9" name="TextBox 208">
            <a:extLst>
              <a:ext uri="{FF2B5EF4-FFF2-40B4-BE49-F238E27FC236}">
                <a16:creationId xmlns:a16="http://schemas.microsoft.com/office/drawing/2014/main" id="{82714A32-9425-4900-9666-8BF1789F9996}"/>
              </a:ext>
            </a:extLst>
          </p:cNvPr>
          <p:cNvSpPr txBox="1"/>
          <p:nvPr/>
        </p:nvSpPr>
        <p:spPr bwMode="auto">
          <a:xfrm>
            <a:off x="10497903" y="302953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0" name="TextBox 209">
            <a:extLst>
              <a:ext uri="{FF2B5EF4-FFF2-40B4-BE49-F238E27FC236}">
                <a16:creationId xmlns:a16="http://schemas.microsoft.com/office/drawing/2014/main" id="{AF5423EE-BC61-449C-8ED6-6036A08BF9A7}"/>
              </a:ext>
            </a:extLst>
          </p:cNvPr>
          <p:cNvSpPr txBox="1"/>
          <p:nvPr/>
        </p:nvSpPr>
        <p:spPr bwMode="auto">
          <a:xfrm>
            <a:off x="10527092" y="302953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1" name="TextBox 210">
            <a:extLst>
              <a:ext uri="{FF2B5EF4-FFF2-40B4-BE49-F238E27FC236}">
                <a16:creationId xmlns:a16="http://schemas.microsoft.com/office/drawing/2014/main" id="{BAE53CB1-FAC3-41D3-9C8F-6E28EF8D22CD}"/>
              </a:ext>
            </a:extLst>
          </p:cNvPr>
          <p:cNvSpPr txBox="1"/>
          <p:nvPr/>
        </p:nvSpPr>
        <p:spPr bwMode="auto">
          <a:xfrm>
            <a:off x="10579216" y="302953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2" name="TextBox 211">
            <a:extLst>
              <a:ext uri="{FF2B5EF4-FFF2-40B4-BE49-F238E27FC236}">
                <a16:creationId xmlns:a16="http://schemas.microsoft.com/office/drawing/2014/main" id="{9F604C35-2EB2-48E6-9387-D2655D81AEB1}"/>
              </a:ext>
            </a:extLst>
          </p:cNvPr>
          <p:cNvSpPr txBox="1"/>
          <p:nvPr/>
        </p:nvSpPr>
        <p:spPr bwMode="auto">
          <a:xfrm>
            <a:off x="10607654" y="302953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3" name="TextBox 212">
            <a:extLst>
              <a:ext uri="{FF2B5EF4-FFF2-40B4-BE49-F238E27FC236}">
                <a16:creationId xmlns:a16="http://schemas.microsoft.com/office/drawing/2014/main" id="{8C00586D-76D7-4FD5-BD0E-27051B75DE98}"/>
              </a:ext>
            </a:extLst>
          </p:cNvPr>
          <p:cNvSpPr txBox="1"/>
          <p:nvPr/>
        </p:nvSpPr>
        <p:spPr bwMode="auto">
          <a:xfrm>
            <a:off x="10631791" y="302953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4" name="TextBox 213">
            <a:extLst>
              <a:ext uri="{FF2B5EF4-FFF2-40B4-BE49-F238E27FC236}">
                <a16:creationId xmlns:a16="http://schemas.microsoft.com/office/drawing/2014/main" id="{56005D49-9F04-4E39-88BF-38C2BA61A579}"/>
              </a:ext>
            </a:extLst>
          </p:cNvPr>
          <p:cNvSpPr txBox="1"/>
          <p:nvPr/>
        </p:nvSpPr>
        <p:spPr bwMode="auto">
          <a:xfrm>
            <a:off x="11416479" y="302953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5" name="TextBox 214">
            <a:extLst>
              <a:ext uri="{FF2B5EF4-FFF2-40B4-BE49-F238E27FC236}">
                <a16:creationId xmlns:a16="http://schemas.microsoft.com/office/drawing/2014/main" id="{19B965C4-F985-46B3-94CE-B6C4C692FE63}"/>
              </a:ext>
            </a:extLst>
          </p:cNvPr>
          <p:cNvSpPr txBox="1"/>
          <p:nvPr/>
        </p:nvSpPr>
        <p:spPr bwMode="auto">
          <a:xfrm>
            <a:off x="10940910" y="302953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6" name="TextBox 215">
            <a:extLst>
              <a:ext uri="{FF2B5EF4-FFF2-40B4-BE49-F238E27FC236}">
                <a16:creationId xmlns:a16="http://schemas.microsoft.com/office/drawing/2014/main" id="{5B7E6763-0EC4-4A05-AEB8-A70E1C26D661}"/>
              </a:ext>
            </a:extLst>
          </p:cNvPr>
          <p:cNvSpPr txBox="1"/>
          <p:nvPr/>
        </p:nvSpPr>
        <p:spPr bwMode="auto">
          <a:xfrm>
            <a:off x="11279034" y="3029539"/>
            <a:ext cx="198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7" name="TextBox 216">
            <a:extLst>
              <a:ext uri="{FF2B5EF4-FFF2-40B4-BE49-F238E27FC236}">
                <a16:creationId xmlns:a16="http://schemas.microsoft.com/office/drawing/2014/main" id="{ECB612E1-590F-47E5-82ED-EC87D12FCA20}"/>
              </a:ext>
            </a:extLst>
          </p:cNvPr>
          <p:cNvSpPr txBox="1"/>
          <p:nvPr/>
        </p:nvSpPr>
        <p:spPr bwMode="auto">
          <a:xfrm>
            <a:off x="5614469" y="4360981"/>
            <a:ext cx="504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cxnSp>
        <p:nvCxnSpPr>
          <p:cNvPr id="218" name="Straight Connector 217">
            <a:extLst>
              <a:ext uri="{FF2B5EF4-FFF2-40B4-BE49-F238E27FC236}">
                <a16:creationId xmlns:a16="http://schemas.microsoft.com/office/drawing/2014/main" id="{DDA02E45-D089-46B7-A542-06DA9AC1C2FF}"/>
              </a:ext>
            </a:extLst>
          </p:cNvPr>
          <p:cNvCxnSpPr/>
          <p:nvPr/>
        </p:nvCxnSpPr>
        <p:spPr bwMode="auto">
          <a:xfrm>
            <a:off x="5866679" y="4353200"/>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525883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77EF3FD-A2A9-431C-B4C2-8145322ECF14}"/>
              </a:ext>
            </a:extLst>
          </p:cNvPr>
          <p:cNvGrpSpPr/>
          <p:nvPr/>
        </p:nvGrpSpPr>
        <p:grpSpPr>
          <a:xfrm>
            <a:off x="3210560" y="1703087"/>
            <a:ext cx="6958573" cy="292906"/>
            <a:chOff x="3210560" y="1733567"/>
            <a:chExt cx="6958573" cy="292906"/>
          </a:xfrm>
        </p:grpSpPr>
        <p:sp>
          <p:nvSpPr>
            <p:cNvPr id="37" name="Rectangle 36">
              <a:extLst>
                <a:ext uri="{FF2B5EF4-FFF2-40B4-BE49-F238E27FC236}">
                  <a16:creationId xmlns:a16="http://schemas.microsoft.com/office/drawing/2014/main" id="{63BB4F72-FFD1-4137-BC4A-AEE3056252F5}"/>
                </a:ext>
              </a:extLst>
            </p:cNvPr>
            <p:cNvSpPr/>
            <p:nvPr/>
          </p:nvSpPr>
          <p:spPr bwMode="auto">
            <a:xfrm>
              <a:off x="3220720" y="1733567"/>
              <a:ext cx="6948413" cy="29290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B40EC019-CC16-4FA8-9444-88C94E2CBC3E}"/>
                </a:ext>
              </a:extLst>
            </p:cNvPr>
            <p:cNvSpPr/>
            <p:nvPr/>
          </p:nvSpPr>
          <p:spPr bwMode="auto">
            <a:xfrm>
              <a:off x="3210560" y="1733567"/>
              <a:ext cx="6258555"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9" name="Group 38">
            <a:extLst>
              <a:ext uri="{FF2B5EF4-FFF2-40B4-BE49-F238E27FC236}">
                <a16:creationId xmlns:a16="http://schemas.microsoft.com/office/drawing/2014/main" id="{9AB9A1F7-BD6A-41E6-997A-9E89F76C9789}"/>
              </a:ext>
            </a:extLst>
          </p:cNvPr>
          <p:cNvGrpSpPr/>
          <p:nvPr/>
        </p:nvGrpSpPr>
        <p:grpSpPr>
          <a:xfrm>
            <a:off x="3210559" y="2068294"/>
            <a:ext cx="4456046" cy="292906"/>
            <a:chOff x="3210559" y="1733567"/>
            <a:chExt cx="4456046" cy="292906"/>
          </a:xfrm>
        </p:grpSpPr>
        <p:sp>
          <p:nvSpPr>
            <p:cNvPr id="40" name="Rectangle 39">
              <a:extLst>
                <a:ext uri="{FF2B5EF4-FFF2-40B4-BE49-F238E27FC236}">
                  <a16:creationId xmlns:a16="http://schemas.microsoft.com/office/drawing/2014/main" id="{229E63A1-87C5-4372-9D99-E66FC5F9506F}"/>
                </a:ext>
              </a:extLst>
            </p:cNvPr>
            <p:cNvSpPr/>
            <p:nvPr/>
          </p:nvSpPr>
          <p:spPr bwMode="auto">
            <a:xfrm>
              <a:off x="3210559" y="1733567"/>
              <a:ext cx="4456046" cy="29290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DAF21F21-0081-4129-8F6B-7614E72DFD80}"/>
                </a:ext>
              </a:extLst>
            </p:cNvPr>
            <p:cNvSpPr/>
            <p:nvPr/>
          </p:nvSpPr>
          <p:spPr bwMode="auto">
            <a:xfrm>
              <a:off x="3210561" y="1733567"/>
              <a:ext cx="2814320"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42" name="Group 41">
            <a:extLst>
              <a:ext uri="{FF2B5EF4-FFF2-40B4-BE49-F238E27FC236}">
                <a16:creationId xmlns:a16="http://schemas.microsoft.com/office/drawing/2014/main" id="{84476BF8-AFA1-4362-AA6D-D9FBC610C8F4}"/>
              </a:ext>
            </a:extLst>
          </p:cNvPr>
          <p:cNvGrpSpPr/>
          <p:nvPr/>
        </p:nvGrpSpPr>
        <p:grpSpPr>
          <a:xfrm>
            <a:off x="3210561" y="2433501"/>
            <a:ext cx="4435724" cy="292906"/>
            <a:chOff x="3210561" y="1733567"/>
            <a:chExt cx="4435724" cy="292906"/>
          </a:xfrm>
        </p:grpSpPr>
        <p:sp>
          <p:nvSpPr>
            <p:cNvPr id="43" name="Rectangle 42">
              <a:extLst>
                <a:ext uri="{FF2B5EF4-FFF2-40B4-BE49-F238E27FC236}">
                  <a16:creationId xmlns:a16="http://schemas.microsoft.com/office/drawing/2014/main" id="{C4B26D89-2666-4DED-9817-111262559368}"/>
                </a:ext>
              </a:extLst>
            </p:cNvPr>
            <p:cNvSpPr/>
            <p:nvPr/>
          </p:nvSpPr>
          <p:spPr bwMode="auto">
            <a:xfrm>
              <a:off x="3220720" y="1733567"/>
              <a:ext cx="4425565" cy="29290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09172B57-F706-4B7F-AFC5-35B8F52125DA}"/>
                </a:ext>
              </a:extLst>
            </p:cNvPr>
            <p:cNvSpPr/>
            <p:nvPr/>
          </p:nvSpPr>
          <p:spPr bwMode="auto">
            <a:xfrm>
              <a:off x="3210561" y="1733567"/>
              <a:ext cx="1493520"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45" name="Group 44">
            <a:extLst>
              <a:ext uri="{FF2B5EF4-FFF2-40B4-BE49-F238E27FC236}">
                <a16:creationId xmlns:a16="http://schemas.microsoft.com/office/drawing/2014/main" id="{DE3F018F-E4BA-4284-9909-82E5E691FF42}"/>
              </a:ext>
            </a:extLst>
          </p:cNvPr>
          <p:cNvGrpSpPr/>
          <p:nvPr/>
        </p:nvGrpSpPr>
        <p:grpSpPr>
          <a:xfrm>
            <a:off x="3220719" y="2798708"/>
            <a:ext cx="3848643" cy="292906"/>
            <a:chOff x="3190241" y="1733567"/>
            <a:chExt cx="3879122" cy="292906"/>
          </a:xfrm>
        </p:grpSpPr>
        <p:sp>
          <p:nvSpPr>
            <p:cNvPr id="46" name="Rectangle 45">
              <a:extLst>
                <a:ext uri="{FF2B5EF4-FFF2-40B4-BE49-F238E27FC236}">
                  <a16:creationId xmlns:a16="http://schemas.microsoft.com/office/drawing/2014/main" id="{363809DC-06F4-45BC-AEA2-58B05E9170C7}"/>
                </a:ext>
              </a:extLst>
            </p:cNvPr>
            <p:cNvSpPr/>
            <p:nvPr/>
          </p:nvSpPr>
          <p:spPr bwMode="auto">
            <a:xfrm>
              <a:off x="3230880" y="1733567"/>
              <a:ext cx="3838483" cy="29290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64F497EC-F9E2-4B93-B7BE-0B976B416470}"/>
                </a:ext>
              </a:extLst>
            </p:cNvPr>
            <p:cNvSpPr/>
            <p:nvPr/>
          </p:nvSpPr>
          <p:spPr bwMode="auto">
            <a:xfrm>
              <a:off x="3190241" y="1733567"/>
              <a:ext cx="3726722"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50" name="Rectangle 49">
            <a:extLst>
              <a:ext uri="{FF2B5EF4-FFF2-40B4-BE49-F238E27FC236}">
                <a16:creationId xmlns:a16="http://schemas.microsoft.com/office/drawing/2014/main" id="{141583F9-B8F5-4C64-8144-6D39D6EE6421}"/>
              </a:ext>
            </a:extLst>
          </p:cNvPr>
          <p:cNvSpPr/>
          <p:nvPr/>
        </p:nvSpPr>
        <p:spPr bwMode="auto">
          <a:xfrm>
            <a:off x="3210561" y="3163915"/>
            <a:ext cx="3858802"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51" name="Group 50">
            <a:extLst>
              <a:ext uri="{FF2B5EF4-FFF2-40B4-BE49-F238E27FC236}">
                <a16:creationId xmlns:a16="http://schemas.microsoft.com/office/drawing/2014/main" id="{E320DCC7-DEAB-440D-8442-8AC510C3321E}"/>
              </a:ext>
            </a:extLst>
          </p:cNvPr>
          <p:cNvGrpSpPr/>
          <p:nvPr/>
        </p:nvGrpSpPr>
        <p:grpSpPr>
          <a:xfrm>
            <a:off x="3210560" y="3529122"/>
            <a:ext cx="3706403" cy="292906"/>
            <a:chOff x="3210560" y="1733567"/>
            <a:chExt cx="3706403" cy="292906"/>
          </a:xfrm>
        </p:grpSpPr>
        <p:sp>
          <p:nvSpPr>
            <p:cNvPr id="52" name="Rectangle 51">
              <a:extLst>
                <a:ext uri="{FF2B5EF4-FFF2-40B4-BE49-F238E27FC236}">
                  <a16:creationId xmlns:a16="http://schemas.microsoft.com/office/drawing/2014/main" id="{381D3EC6-DB83-4960-98FE-FC16F42BE093}"/>
                </a:ext>
              </a:extLst>
            </p:cNvPr>
            <p:cNvSpPr/>
            <p:nvPr/>
          </p:nvSpPr>
          <p:spPr bwMode="auto">
            <a:xfrm>
              <a:off x="3220721" y="1733567"/>
              <a:ext cx="3696242" cy="29290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3E880FD-3DB6-40EE-8C28-14E007A7E9E1}"/>
                </a:ext>
              </a:extLst>
            </p:cNvPr>
            <p:cNvSpPr/>
            <p:nvPr/>
          </p:nvSpPr>
          <p:spPr bwMode="auto">
            <a:xfrm>
              <a:off x="3210560" y="1733567"/>
              <a:ext cx="2523289"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54" name="Group 53">
            <a:extLst>
              <a:ext uri="{FF2B5EF4-FFF2-40B4-BE49-F238E27FC236}">
                <a16:creationId xmlns:a16="http://schemas.microsoft.com/office/drawing/2014/main" id="{3B8C4214-CA1F-457E-943C-3771F268658E}"/>
              </a:ext>
            </a:extLst>
          </p:cNvPr>
          <p:cNvGrpSpPr/>
          <p:nvPr/>
        </p:nvGrpSpPr>
        <p:grpSpPr>
          <a:xfrm>
            <a:off x="3200400" y="3894329"/>
            <a:ext cx="3423921" cy="292906"/>
            <a:chOff x="3200400" y="1733567"/>
            <a:chExt cx="3423921" cy="292906"/>
          </a:xfrm>
        </p:grpSpPr>
        <p:sp>
          <p:nvSpPr>
            <p:cNvPr id="55" name="Rectangle 54">
              <a:extLst>
                <a:ext uri="{FF2B5EF4-FFF2-40B4-BE49-F238E27FC236}">
                  <a16:creationId xmlns:a16="http://schemas.microsoft.com/office/drawing/2014/main" id="{84237A10-1CE0-4120-BB10-187CDB63D8D3}"/>
                </a:ext>
              </a:extLst>
            </p:cNvPr>
            <p:cNvSpPr/>
            <p:nvPr/>
          </p:nvSpPr>
          <p:spPr bwMode="auto">
            <a:xfrm>
              <a:off x="3200400" y="1733567"/>
              <a:ext cx="3423921" cy="29290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BB119F1F-53EE-44B2-8741-407ECE368BD5}"/>
                </a:ext>
              </a:extLst>
            </p:cNvPr>
            <p:cNvSpPr/>
            <p:nvPr/>
          </p:nvSpPr>
          <p:spPr bwMode="auto">
            <a:xfrm>
              <a:off x="3210561" y="1733567"/>
              <a:ext cx="3247592"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57" name="Group 56">
            <a:extLst>
              <a:ext uri="{FF2B5EF4-FFF2-40B4-BE49-F238E27FC236}">
                <a16:creationId xmlns:a16="http://schemas.microsoft.com/office/drawing/2014/main" id="{35E5396D-C96D-458E-9407-6BE77A29BBE2}"/>
              </a:ext>
            </a:extLst>
          </p:cNvPr>
          <p:cNvGrpSpPr/>
          <p:nvPr/>
        </p:nvGrpSpPr>
        <p:grpSpPr>
          <a:xfrm>
            <a:off x="3210561" y="4259536"/>
            <a:ext cx="3247592" cy="292906"/>
            <a:chOff x="3210561" y="1733567"/>
            <a:chExt cx="3247592" cy="292906"/>
          </a:xfrm>
        </p:grpSpPr>
        <p:sp>
          <p:nvSpPr>
            <p:cNvPr id="58" name="Rectangle 57">
              <a:extLst>
                <a:ext uri="{FF2B5EF4-FFF2-40B4-BE49-F238E27FC236}">
                  <a16:creationId xmlns:a16="http://schemas.microsoft.com/office/drawing/2014/main" id="{7496D2E4-B9B9-4B88-A0B5-FE19911D23F3}"/>
                </a:ext>
              </a:extLst>
            </p:cNvPr>
            <p:cNvSpPr/>
            <p:nvPr/>
          </p:nvSpPr>
          <p:spPr bwMode="auto">
            <a:xfrm>
              <a:off x="3220720" y="1733567"/>
              <a:ext cx="3237433" cy="29290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F21879C7-0F8B-467C-85B4-947A6A202EF8}"/>
                </a:ext>
              </a:extLst>
            </p:cNvPr>
            <p:cNvSpPr/>
            <p:nvPr/>
          </p:nvSpPr>
          <p:spPr bwMode="auto">
            <a:xfrm>
              <a:off x="3210561" y="1733567"/>
              <a:ext cx="3108960"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62" name="Rectangle 61">
            <a:extLst>
              <a:ext uri="{FF2B5EF4-FFF2-40B4-BE49-F238E27FC236}">
                <a16:creationId xmlns:a16="http://schemas.microsoft.com/office/drawing/2014/main" id="{00D7542B-5027-40FE-AA14-D9D5BCEAEC1B}"/>
              </a:ext>
            </a:extLst>
          </p:cNvPr>
          <p:cNvSpPr/>
          <p:nvPr/>
        </p:nvSpPr>
        <p:spPr bwMode="auto">
          <a:xfrm>
            <a:off x="3210561" y="4624743"/>
            <a:ext cx="2225040"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63" name="Group 62">
            <a:extLst>
              <a:ext uri="{FF2B5EF4-FFF2-40B4-BE49-F238E27FC236}">
                <a16:creationId xmlns:a16="http://schemas.microsoft.com/office/drawing/2014/main" id="{80D013D9-C269-40E5-B005-83699EF2A112}"/>
              </a:ext>
            </a:extLst>
          </p:cNvPr>
          <p:cNvGrpSpPr/>
          <p:nvPr/>
        </p:nvGrpSpPr>
        <p:grpSpPr>
          <a:xfrm>
            <a:off x="3210560" y="4989950"/>
            <a:ext cx="1920240" cy="292906"/>
            <a:chOff x="3105327" y="1733567"/>
            <a:chExt cx="7063806" cy="292906"/>
          </a:xfrm>
        </p:grpSpPr>
        <p:sp>
          <p:nvSpPr>
            <p:cNvPr id="64" name="Rectangle 63">
              <a:extLst>
                <a:ext uri="{FF2B5EF4-FFF2-40B4-BE49-F238E27FC236}">
                  <a16:creationId xmlns:a16="http://schemas.microsoft.com/office/drawing/2014/main" id="{AB3CDA7C-3A41-4DC2-8EC7-AF1473F67E37}"/>
                </a:ext>
              </a:extLst>
            </p:cNvPr>
            <p:cNvSpPr/>
            <p:nvPr/>
          </p:nvSpPr>
          <p:spPr bwMode="auto">
            <a:xfrm>
              <a:off x="3220720" y="1733567"/>
              <a:ext cx="6948413" cy="29290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C919681D-B0F0-4F57-BD6D-290FDE914DB6}"/>
                </a:ext>
              </a:extLst>
            </p:cNvPr>
            <p:cNvSpPr/>
            <p:nvPr/>
          </p:nvSpPr>
          <p:spPr bwMode="auto">
            <a:xfrm>
              <a:off x="3105327" y="1733567"/>
              <a:ext cx="4447563"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66" name="Group 65">
            <a:extLst>
              <a:ext uri="{FF2B5EF4-FFF2-40B4-BE49-F238E27FC236}">
                <a16:creationId xmlns:a16="http://schemas.microsoft.com/office/drawing/2014/main" id="{8D4F2DED-0B0E-4355-AD13-6CE914B11225}"/>
              </a:ext>
            </a:extLst>
          </p:cNvPr>
          <p:cNvGrpSpPr/>
          <p:nvPr/>
        </p:nvGrpSpPr>
        <p:grpSpPr>
          <a:xfrm>
            <a:off x="3200400" y="5355153"/>
            <a:ext cx="1784543" cy="292906"/>
            <a:chOff x="3180080" y="1733567"/>
            <a:chExt cx="1784543" cy="292906"/>
          </a:xfrm>
        </p:grpSpPr>
        <p:sp>
          <p:nvSpPr>
            <p:cNvPr id="67" name="Rectangle 66">
              <a:extLst>
                <a:ext uri="{FF2B5EF4-FFF2-40B4-BE49-F238E27FC236}">
                  <a16:creationId xmlns:a16="http://schemas.microsoft.com/office/drawing/2014/main" id="{3D763190-C1AD-4513-B086-6995E7C994B3}"/>
                </a:ext>
              </a:extLst>
            </p:cNvPr>
            <p:cNvSpPr/>
            <p:nvPr/>
          </p:nvSpPr>
          <p:spPr bwMode="auto">
            <a:xfrm>
              <a:off x="3241041" y="1733567"/>
              <a:ext cx="1723582" cy="292906"/>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0CBBE612-E0C9-4724-9BBC-C83BC106EDCA}"/>
                </a:ext>
              </a:extLst>
            </p:cNvPr>
            <p:cNvSpPr/>
            <p:nvPr/>
          </p:nvSpPr>
          <p:spPr bwMode="auto">
            <a:xfrm>
              <a:off x="3180080" y="1733567"/>
              <a:ext cx="772161" cy="292906"/>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DESTINY-CRC01: TEAEs in &gt; 15% of Patients</a:t>
            </a:r>
          </a:p>
        </p:txBody>
      </p:sp>
      <p:grpSp>
        <p:nvGrpSpPr>
          <p:cNvPr id="8" name="Group 7">
            <a:extLst>
              <a:ext uri="{FF2B5EF4-FFF2-40B4-BE49-F238E27FC236}">
                <a16:creationId xmlns:a16="http://schemas.microsoft.com/office/drawing/2014/main" id="{3DC7B7F8-291C-4BBF-9331-86594635A719}"/>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ED8CAE01-5A40-4888-9FAE-C9BE781F753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2B9118F2-5368-42D7-AAF3-1A98DB6C71A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D9F10039-11E8-4129-BBB2-11ECFEA3D63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Siena. ASCO 2020. Abstr 4000.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444DB77A-705E-47E1-A525-07DD0EB020FC}"/>
              </a:ext>
            </a:extLst>
          </p:cNvPr>
          <p:cNvSpPr txBox="1"/>
          <p:nvPr/>
        </p:nvSpPr>
        <p:spPr bwMode="auto">
          <a:xfrm>
            <a:off x="9183370" y="3171428"/>
            <a:ext cx="1092030" cy="369332"/>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 3</a:t>
            </a:r>
          </a:p>
        </p:txBody>
      </p:sp>
      <p:sp>
        <p:nvSpPr>
          <p:cNvPr id="10" name="TextBox 9">
            <a:extLst>
              <a:ext uri="{FF2B5EF4-FFF2-40B4-BE49-F238E27FC236}">
                <a16:creationId xmlns:a16="http://schemas.microsoft.com/office/drawing/2014/main" id="{17969C4B-D403-47EC-ADAF-E44ABE52B542}"/>
              </a:ext>
            </a:extLst>
          </p:cNvPr>
          <p:cNvSpPr txBox="1"/>
          <p:nvPr/>
        </p:nvSpPr>
        <p:spPr bwMode="auto">
          <a:xfrm>
            <a:off x="9183370" y="2832247"/>
            <a:ext cx="1500795" cy="369332"/>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1 and 2</a:t>
            </a:r>
          </a:p>
        </p:txBody>
      </p:sp>
      <p:sp>
        <p:nvSpPr>
          <p:cNvPr id="13" name="TextBox 12">
            <a:extLst>
              <a:ext uri="{FF2B5EF4-FFF2-40B4-BE49-F238E27FC236}">
                <a16:creationId xmlns:a16="http://schemas.microsoft.com/office/drawing/2014/main" id="{6D2AE311-FD3C-475D-AEE1-8923EDBEF3A2}"/>
              </a:ext>
            </a:extLst>
          </p:cNvPr>
          <p:cNvSpPr txBox="1"/>
          <p:nvPr/>
        </p:nvSpPr>
        <p:spPr bwMode="auto">
          <a:xfrm>
            <a:off x="8907835" y="2433218"/>
            <a:ext cx="2028569" cy="369332"/>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 (N = 78)</a:t>
            </a:r>
          </a:p>
        </p:txBody>
      </p:sp>
      <p:sp>
        <p:nvSpPr>
          <p:cNvPr id="3" name="Rectangle 2">
            <a:extLst>
              <a:ext uri="{FF2B5EF4-FFF2-40B4-BE49-F238E27FC236}">
                <a16:creationId xmlns:a16="http://schemas.microsoft.com/office/drawing/2014/main" id="{44640177-77A2-4955-BE59-9EBD992097DB}"/>
              </a:ext>
            </a:extLst>
          </p:cNvPr>
          <p:cNvSpPr/>
          <p:nvPr/>
        </p:nvSpPr>
        <p:spPr bwMode="auto">
          <a:xfrm>
            <a:off x="9000490" y="2911364"/>
            <a:ext cx="184059" cy="184059"/>
          </a:xfrm>
          <a:prstGeom prst="rect">
            <a:avLst/>
          </a:prstGeom>
          <a:solidFill>
            <a:schemeClr val="accent2"/>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31F2406B-B6A2-424B-BEA1-60E7D394D95D}"/>
              </a:ext>
            </a:extLst>
          </p:cNvPr>
          <p:cNvSpPr/>
          <p:nvPr/>
        </p:nvSpPr>
        <p:spPr bwMode="auto">
          <a:xfrm>
            <a:off x="9000490" y="3257226"/>
            <a:ext cx="184059" cy="184059"/>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5" name="Straight Connector 4">
            <a:extLst>
              <a:ext uri="{FF2B5EF4-FFF2-40B4-BE49-F238E27FC236}">
                <a16:creationId xmlns:a16="http://schemas.microsoft.com/office/drawing/2014/main" id="{AEA41F96-68B1-47ED-8712-7A46900BB68A}"/>
              </a:ext>
            </a:extLst>
          </p:cNvPr>
          <p:cNvCxnSpPr/>
          <p:nvPr/>
        </p:nvCxnSpPr>
        <p:spPr bwMode="auto">
          <a:xfrm>
            <a:off x="3210560" y="5730240"/>
            <a:ext cx="807093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26773E8-580B-4236-8243-3F9523B286C7}"/>
              </a:ext>
            </a:extLst>
          </p:cNvPr>
          <p:cNvCxnSpPr/>
          <p:nvPr/>
        </p:nvCxnSpPr>
        <p:spPr bwMode="auto">
          <a:xfrm>
            <a:off x="3210560" y="5740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DA407A4-D080-4124-938B-0AEA9569D0DF}"/>
              </a:ext>
            </a:extLst>
          </p:cNvPr>
          <p:cNvCxnSpPr/>
          <p:nvPr/>
        </p:nvCxnSpPr>
        <p:spPr bwMode="auto">
          <a:xfrm>
            <a:off x="4363550" y="5740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FD4040B-0F72-4E78-8335-88A31E35E13B}"/>
              </a:ext>
            </a:extLst>
          </p:cNvPr>
          <p:cNvCxnSpPr/>
          <p:nvPr/>
        </p:nvCxnSpPr>
        <p:spPr bwMode="auto">
          <a:xfrm>
            <a:off x="5516540" y="5740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5D5CDED-6643-41F8-98BB-3C1FAACF51DE}"/>
              </a:ext>
            </a:extLst>
          </p:cNvPr>
          <p:cNvCxnSpPr/>
          <p:nvPr/>
        </p:nvCxnSpPr>
        <p:spPr bwMode="auto">
          <a:xfrm>
            <a:off x="6669530" y="5740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4E26A92-9FC3-40B4-B4E6-73C001A7B1DA}"/>
              </a:ext>
            </a:extLst>
          </p:cNvPr>
          <p:cNvCxnSpPr/>
          <p:nvPr/>
        </p:nvCxnSpPr>
        <p:spPr bwMode="auto">
          <a:xfrm>
            <a:off x="7822520" y="5740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54C47A9-ADE1-41DA-948D-1D918C60F003}"/>
              </a:ext>
            </a:extLst>
          </p:cNvPr>
          <p:cNvCxnSpPr/>
          <p:nvPr/>
        </p:nvCxnSpPr>
        <p:spPr bwMode="auto">
          <a:xfrm>
            <a:off x="8975510" y="5740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935E098-A9E8-422A-95A7-86ADD59B56F1}"/>
              </a:ext>
            </a:extLst>
          </p:cNvPr>
          <p:cNvCxnSpPr/>
          <p:nvPr/>
        </p:nvCxnSpPr>
        <p:spPr bwMode="auto">
          <a:xfrm>
            <a:off x="10128500" y="5740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211809E-9E8F-40A6-B766-067C71DD3D98}"/>
              </a:ext>
            </a:extLst>
          </p:cNvPr>
          <p:cNvCxnSpPr/>
          <p:nvPr/>
        </p:nvCxnSpPr>
        <p:spPr bwMode="auto">
          <a:xfrm>
            <a:off x="11281491" y="57404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766BA5C9-570D-4409-AB00-24BD496F0621}"/>
              </a:ext>
            </a:extLst>
          </p:cNvPr>
          <p:cNvSpPr txBox="1"/>
          <p:nvPr/>
        </p:nvSpPr>
        <p:spPr bwMode="auto">
          <a:xfrm>
            <a:off x="3210560" y="6055360"/>
            <a:ext cx="80709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27" name="TextBox 26">
            <a:extLst>
              <a:ext uri="{FF2B5EF4-FFF2-40B4-BE49-F238E27FC236}">
                <a16:creationId xmlns:a16="http://schemas.microsoft.com/office/drawing/2014/main" id="{B5A61C47-348D-409B-A35B-57FDE246D5F8}"/>
              </a:ext>
            </a:extLst>
          </p:cNvPr>
          <p:cNvSpPr txBox="1"/>
          <p:nvPr/>
        </p:nvSpPr>
        <p:spPr bwMode="auto">
          <a:xfrm>
            <a:off x="11014069" y="5770807"/>
            <a:ext cx="534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28" name="TextBox 27">
            <a:extLst>
              <a:ext uri="{FF2B5EF4-FFF2-40B4-BE49-F238E27FC236}">
                <a16:creationId xmlns:a16="http://schemas.microsoft.com/office/drawing/2014/main" id="{7BD18B16-474D-4046-AE31-7852D2DB2315}"/>
              </a:ext>
            </a:extLst>
          </p:cNvPr>
          <p:cNvSpPr txBox="1"/>
          <p:nvPr/>
        </p:nvSpPr>
        <p:spPr bwMode="auto">
          <a:xfrm>
            <a:off x="2943724" y="5770807"/>
            <a:ext cx="534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 name="TextBox 28">
            <a:extLst>
              <a:ext uri="{FF2B5EF4-FFF2-40B4-BE49-F238E27FC236}">
                <a16:creationId xmlns:a16="http://schemas.microsoft.com/office/drawing/2014/main" id="{38A52739-6EF4-4420-BBFB-A0C4AF91140C}"/>
              </a:ext>
            </a:extLst>
          </p:cNvPr>
          <p:cNvSpPr txBox="1"/>
          <p:nvPr/>
        </p:nvSpPr>
        <p:spPr bwMode="auto">
          <a:xfrm>
            <a:off x="4096630" y="5770807"/>
            <a:ext cx="534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0" name="TextBox 29">
            <a:extLst>
              <a:ext uri="{FF2B5EF4-FFF2-40B4-BE49-F238E27FC236}">
                <a16:creationId xmlns:a16="http://schemas.microsoft.com/office/drawing/2014/main" id="{0083C11F-1760-41CC-ADFD-732E023F8FDF}"/>
              </a:ext>
            </a:extLst>
          </p:cNvPr>
          <p:cNvSpPr txBox="1"/>
          <p:nvPr/>
        </p:nvSpPr>
        <p:spPr bwMode="auto">
          <a:xfrm>
            <a:off x="5249536" y="5770807"/>
            <a:ext cx="534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1" name="TextBox 30">
            <a:extLst>
              <a:ext uri="{FF2B5EF4-FFF2-40B4-BE49-F238E27FC236}">
                <a16:creationId xmlns:a16="http://schemas.microsoft.com/office/drawing/2014/main" id="{06766ED1-D7B6-4744-8C7D-BB9E5FFB4227}"/>
              </a:ext>
            </a:extLst>
          </p:cNvPr>
          <p:cNvSpPr txBox="1"/>
          <p:nvPr/>
        </p:nvSpPr>
        <p:spPr bwMode="auto">
          <a:xfrm>
            <a:off x="6402442" y="5770807"/>
            <a:ext cx="534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2" name="TextBox 31">
            <a:extLst>
              <a:ext uri="{FF2B5EF4-FFF2-40B4-BE49-F238E27FC236}">
                <a16:creationId xmlns:a16="http://schemas.microsoft.com/office/drawing/2014/main" id="{8F21CA65-F9A6-4F1A-A458-90DBD9C67E32}"/>
              </a:ext>
            </a:extLst>
          </p:cNvPr>
          <p:cNvSpPr txBox="1"/>
          <p:nvPr/>
        </p:nvSpPr>
        <p:spPr bwMode="auto">
          <a:xfrm>
            <a:off x="7555348" y="5770807"/>
            <a:ext cx="534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 name="TextBox 32">
            <a:extLst>
              <a:ext uri="{FF2B5EF4-FFF2-40B4-BE49-F238E27FC236}">
                <a16:creationId xmlns:a16="http://schemas.microsoft.com/office/drawing/2014/main" id="{FF7E47A9-D238-4F32-9C8F-7937323582F4}"/>
              </a:ext>
            </a:extLst>
          </p:cNvPr>
          <p:cNvSpPr txBox="1"/>
          <p:nvPr/>
        </p:nvSpPr>
        <p:spPr bwMode="auto">
          <a:xfrm>
            <a:off x="8708254" y="5770807"/>
            <a:ext cx="534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4" name="TextBox 33">
            <a:extLst>
              <a:ext uri="{FF2B5EF4-FFF2-40B4-BE49-F238E27FC236}">
                <a16:creationId xmlns:a16="http://schemas.microsoft.com/office/drawing/2014/main" id="{5392A5BE-ADCE-4AB5-8DDB-CCFBB97ADC5E}"/>
              </a:ext>
            </a:extLst>
          </p:cNvPr>
          <p:cNvSpPr txBox="1"/>
          <p:nvPr/>
        </p:nvSpPr>
        <p:spPr bwMode="auto">
          <a:xfrm>
            <a:off x="9861160" y="5770807"/>
            <a:ext cx="534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5" name="TextBox 34">
            <a:extLst>
              <a:ext uri="{FF2B5EF4-FFF2-40B4-BE49-F238E27FC236}">
                <a16:creationId xmlns:a16="http://schemas.microsoft.com/office/drawing/2014/main" id="{F44E7AE2-9CBE-4233-BC72-17C07F1C2B19}"/>
              </a:ext>
            </a:extLst>
          </p:cNvPr>
          <p:cNvSpPr txBox="1"/>
          <p:nvPr/>
        </p:nvSpPr>
        <p:spPr bwMode="auto">
          <a:xfrm>
            <a:off x="162565" y="1666633"/>
            <a:ext cx="2969221" cy="4069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a:t>
            </a:r>
          </a:p>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Anemia</a:t>
            </a:r>
          </a:p>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Neutrophil count decreased</a:t>
            </a:r>
          </a:p>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Fatigue</a:t>
            </a:r>
          </a:p>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Decreased appetite</a:t>
            </a:r>
          </a:p>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Platelet count decreased</a:t>
            </a:r>
          </a:p>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Vomiting</a:t>
            </a:r>
          </a:p>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Diarrhea</a:t>
            </a:r>
          </a:p>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Alopecia</a:t>
            </a:r>
          </a:p>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Hypokalemia</a:t>
            </a:r>
          </a:p>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WBC count decreased</a:t>
            </a:r>
          </a:p>
        </p:txBody>
      </p:sp>
      <p:cxnSp>
        <p:nvCxnSpPr>
          <p:cNvPr id="7" name="Straight Connector 6">
            <a:extLst>
              <a:ext uri="{FF2B5EF4-FFF2-40B4-BE49-F238E27FC236}">
                <a16:creationId xmlns:a16="http://schemas.microsoft.com/office/drawing/2014/main" id="{8909A5E8-210A-4D8D-A4EA-019F5D336A9F}"/>
              </a:ext>
            </a:extLst>
          </p:cNvPr>
          <p:cNvCxnSpPr/>
          <p:nvPr/>
        </p:nvCxnSpPr>
        <p:spPr bwMode="auto">
          <a:xfrm flipV="1">
            <a:off x="3210560" y="1600200"/>
            <a:ext cx="0" cy="414020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174878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88F64-48D8-4C6F-A89B-77CDEA6A0E09}"/>
              </a:ext>
            </a:extLst>
          </p:cNvPr>
          <p:cNvSpPr>
            <a:spLocks noGrp="1"/>
          </p:cNvSpPr>
          <p:nvPr>
            <p:ph type="title"/>
          </p:nvPr>
        </p:nvSpPr>
        <p:spPr/>
        <p:txBody>
          <a:bodyPr/>
          <a:lstStyle/>
          <a:p>
            <a:r>
              <a:rPr lang="en-US" dirty="0"/>
              <a:t>DESTINY-CRC01: AEs of Special Interest—Interstitial Lung Disease</a:t>
            </a:r>
          </a:p>
        </p:txBody>
      </p:sp>
      <p:sp>
        <p:nvSpPr>
          <p:cNvPr id="8" name="Content Placeholder 7">
            <a:extLst>
              <a:ext uri="{FF2B5EF4-FFF2-40B4-BE49-F238E27FC236}">
                <a16:creationId xmlns:a16="http://schemas.microsoft.com/office/drawing/2014/main" id="{E1EE13C6-7B23-4F14-91CB-F68EE0D15758}"/>
              </a:ext>
            </a:extLst>
          </p:cNvPr>
          <p:cNvSpPr>
            <a:spLocks noGrp="1"/>
          </p:cNvSpPr>
          <p:nvPr>
            <p:ph sz="half" idx="1"/>
          </p:nvPr>
        </p:nvSpPr>
        <p:spPr>
          <a:xfrm>
            <a:off x="601819" y="4309110"/>
            <a:ext cx="5945629" cy="1880358"/>
          </a:xfrm>
        </p:spPr>
        <p:txBody>
          <a:bodyPr/>
          <a:lstStyle/>
          <a:p>
            <a:pPr>
              <a:spcAft>
                <a:spcPts val="500"/>
              </a:spcAft>
            </a:pPr>
            <a:r>
              <a:rPr lang="en-US" sz="2200" dirty="0"/>
              <a:t>Fatal ILD in 2 cases, both treated with steroids</a:t>
            </a:r>
          </a:p>
          <a:p>
            <a:pPr lvl="1">
              <a:spcAft>
                <a:spcPts val="500"/>
              </a:spcAft>
            </a:pPr>
            <a:r>
              <a:rPr lang="en-US" sz="2000" dirty="0"/>
              <a:t>Onset: 40-126 d</a:t>
            </a:r>
          </a:p>
          <a:p>
            <a:pPr lvl="1">
              <a:spcAft>
                <a:spcPts val="500"/>
              </a:spcAft>
            </a:pPr>
            <a:r>
              <a:rPr lang="en-US" sz="2000" dirty="0"/>
              <a:t>Time from diagnosis to death: 6-18 d</a:t>
            </a:r>
          </a:p>
          <a:p>
            <a:pPr>
              <a:spcAft>
                <a:spcPts val="500"/>
              </a:spcAft>
            </a:pPr>
            <a:r>
              <a:rPr lang="en-US" sz="2200" dirty="0"/>
              <a:t>Reported after data cutoff: 1 additional </a:t>
            </a:r>
            <a:br>
              <a:rPr lang="en-US" sz="2200" dirty="0"/>
            </a:br>
            <a:r>
              <a:rPr lang="en-US" sz="2200" dirty="0"/>
              <a:t>grade 5 ILD case in Cohort B</a:t>
            </a:r>
          </a:p>
          <a:p>
            <a:pPr>
              <a:spcAft>
                <a:spcPts val="500"/>
              </a:spcAft>
            </a:pPr>
            <a:endParaRPr lang="en-US" sz="2200" dirty="0"/>
          </a:p>
        </p:txBody>
      </p:sp>
      <p:sp>
        <p:nvSpPr>
          <p:cNvPr id="9" name="Content Placeholder 8">
            <a:extLst>
              <a:ext uri="{FF2B5EF4-FFF2-40B4-BE49-F238E27FC236}">
                <a16:creationId xmlns:a16="http://schemas.microsoft.com/office/drawing/2014/main" id="{FD47D1EF-F69A-49B8-8B97-BE571B015482}"/>
              </a:ext>
            </a:extLst>
          </p:cNvPr>
          <p:cNvSpPr>
            <a:spLocks noGrp="1"/>
          </p:cNvSpPr>
          <p:nvPr>
            <p:ph sz="half" idx="2"/>
          </p:nvPr>
        </p:nvSpPr>
        <p:spPr>
          <a:xfrm>
            <a:off x="6381940" y="4309542"/>
            <a:ext cx="5359445" cy="1880649"/>
          </a:xfrm>
        </p:spPr>
        <p:txBody>
          <a:bodyPr/>
          <a:lstStyle/>
          <a:p>
            <a:pPr>
              <a:spcAft>
                <a:spcPts val="500"/>
              </a:spcAft>
            </a:pPr>
            <a:r>
              <a:rPr lang="en-US" sz="2200" dirty="0"/>
              <a:t>Protocol recommended monitoring for symptoms</a:t>
            </a:r>
          </a:p>
          <a:p>
            <a:pPr lvl="1">
              <a:spcAft>
                <a:spcPts val="500"/>
              </a:spcAft>
            </a:pPr>
            <a:r>
              <a:rPr lang="en-US" sz="2000" dirty="0"/>
              <a:t>As soon as ILD suspected: hold T-DXd, initiate steroids</a:t>
            </a:r>
          </a:p>
          <a:p>
            <a:pPr>
              <a:spcAft>
                <a:spcPts val="500"/>
              </a:spcAft>
            </a:pPr>
            <a:endParaRPr lang="en-US" sz="2200" dirty="0"/>
          </a:p>
        </p:txBody>
      </p:sp>
      <p:graphicFrame>
        <p:nvGraphicFramePr>
          <p:cNvPr id="5" name="Group 3">
            <a:extLst>
              <a:ext uri="{FF2B5EF4-FFF2-40B4-BE49-F238E27FC236}">
                <a16:creationId xmlns:a16="http://schemas.microsoft.com/office/drawing/2014/main" id="{9F27CFC6-04E3-4809-8074-ED4E01F47803}"/>
              </a:ext>
            </a:extLst>
          </p:cNvPr>
          <p:cNvGraphicFramePr>
            <a:graphicFrameLocks/>
          </p:cNvGraphicFramePr>
          <p:nvPr/>
        </p:nvGraphicFramePr>
        <p:xfrm>
          <a:off x="522288" y="1604963"/>
          <a:ext cx="5376672" cy="2590912"/>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ILD,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2238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2238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2238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42217606"/>
                  </a:ext>
                </a:extLst>
              </a:tr>
              <a:tr h="0">
                <a:tc>
                  <a:txBody>
                    <a:bodyPr/>
                    <a:lstStyle/>
                    <a:p>
                      <a:pPr marL="284163" marR="0" lvl="0" indent="-2238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0104800"/>
                  </a:ext>
                </a:extLst>
              </a:tr>
              <a:tr h="0">
                <a:tc>
                  <a:txBody>
                    <a:bodyPr/>
                    <a:lstStyle/>
                    <a:p>
                      <a:pPr marL="284163" marR="0" lvl="0" indent="-2238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37495584"/>
                  </a:ext>
                </a:extLst>
              </a:tr>
            </a:tbl>
          </a:graphicData>
        </a:graphic>
      </p:graphicFrame>
      <p:graphicFrame>
        <p:nvGraphicFramePr>
          <p:cNvPr id="6" name="Group 3">
            <a:extLst>
              <a:ext uri="{FF2B5EF4-FFF2-40B4-BE49-F238E27FC236}">
                <a16:creationId xmlns:a16="http://schemas.microsoft.com/office/drawing/2014/main" id="{50876A80-D32E-4E0B-A268-56D2A08538F3}"/>
              </a:ext>
            </a:extLst>
          </p:cNvPr>
          <p:cNvGraphicFramePr>
            <a:graphicFrameLocks/>
          </p:cNvGraphicFramePr>
          <p:nvPr/>
        </p:nvGraphicFramePr>
        <p:xfrm>
          <a:off x="6381941" y="1610437"/>
          <a:ext cx="5376672" cy="2560384"/>
        </p:xfrm>
        <a:graphic>
          <a:graphicData uri="http://schemas.openxmlformats.org/drawingml/2006/table">
            <a:tbl>
              <a:tblPr/>
              <a:tblGrid>
                <a:gridCol w="3413569">
                  <a:extLst>
                    <a:ext uri="{9D8B030D-6E8A-4147-A177-3AD203B41FA5}">
                      <a16:colId xmlns:a16="http://schemas.microsoft.com/office/drawing/2014/main" val="20000"/>
                    </a:ext>
                  </a:extLst>
                </a:gridCol>
                <a:gridCol w="1963103">
                  <a:extLst>
                    <a:ext uri="{9D8B030D-6E8A-4147-A177-3AD203B41FA5}">
                      <a16:colId xmlns:a16="http://schemas.microsoft.com/office/drawing/2014/main" val="20001"/>
                    </a:ext>
                  </a:extLst>
                </a:gridCol>
              </a:tblGrid>
              <a:tr h="3498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 ILD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498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investigator-reported onset, 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(22-132)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25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corticosteroids,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44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Status, n</a:t>
                      </a:r>
                    </a:p>
                    <a:p>
                      <a:pPr marL="344488" marR="0" lvl="0" indent="-2317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Recovered</a:t>
                      </a:r>
                    </a:p>
                    <a:p>
                      <a:pPr marL="344488" marR="0" lvl="0" indent="-2317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Did not recover/death due to PD</a:t>
                      </a:r>
                    </a:p>
                    <a:p>
                      <a:pPr marL="344488" marR="0" lvl="0" indent="-2317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pSp>
        <p:nvGrpSpPr>
          <p:cNvPr id="10" name="Group 7">
            <a:extLst>
              <a:ext uri="{FF2B5EF4-FFF2-40B4-BE49-F238E27FC236}">
                <a16:creationId xmlns:a16="http://schemas.microsoft.com/office/drawing/2014/main" id="{6AB2802C-2D03-42AB-B44A-34FE99BC5181}"/>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04CF6FEB-C636-47F5-AB67-0CD8D56BADE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63DB6799-B94D-46EC-BC42-7F93E075E15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15">
            <a:extLst>
              <a:ext uri="{FF2B5EF4-FFF2-40B4-BE49-F238E27FC236}">
                <a16:creationId xmlns:a16="http://schemas.microsoft.com/office/drawing/2014/main" id="{56329199-4A4B-4B60-85E6-EBDFCC1A298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Siena. ASCO 2020. Abstr 4000.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78412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2020!</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2126141"/>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Breast cancer</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Gastrointestinal cancers</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Genitourinary cancers</a:t>
            </a:r>
            <a:endParaRPr kumimoji="0" lang="en-US" sz="2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8" name="TextBox 5">
            <a:extLst>
              <a:ext uri="{FF2B5EF4-FFF2-40B4-BE49-F238E27FC236}">
                <a16:creationId xmlns:a16="http://schemas.microsoft.com/office/drawing/2014/main" id="{54DB2C5B-80C7-4134-874A-E97CD3B9A780}"/>
              </a:ext>
            </a:extLst>
          </p:cNvPr>
          <p:cNvSpPr txBox="1"/>
          <p:nvPr/>
        </p:nvSpPr>
        <p:spPr bwMode="auto">
          <a:xfrm>
            <a:off x="4200069" y="3001803"/>
            <a:ext cx="3791861" cy="1346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Gynecologic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Lung cancer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2BC497B16CFD8041850F60176289C5C9" ma:contentTypeVersion="12" ma:contentTypeDescription="Create a new document." ma:contentTypeScope="" ma:versionID="d61e5484bbe45481150c44871f145549">
  <xsd:schema xmlns:xsd="http://www.w3.org/2001/XMLSchema" xmlns:xs="http://www.w3.org/2001/XMLSchema" xmlns:p="http://schemas.microsoft.com/office/2006/metadata/properties" xmlns:ns3="a7f8c25a-6504-4fad-a076-ec354b452209" xmlns:ns4="0f3c8c27-07be-46a4-b8d9-aa7c2ac3dac0" targetNamespace="http://schemas.microsoft.com/office/2006/metadata/properties" ma:root="true" ma:fieldsID="32c4a47749002e76c43a2634655ee7d5" ns3:_="" ns4:_="">
    <xsd:import namespace="a7f8c25a-6504-4fad-a076-ec354b452209"/>
    <xsd:import namespace="0f3c8c27-07be-46a4-b8d9-aa7c2ac3dac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f8c25a-6504-4fad-a076-ec354b45220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f3c8c27-07be-46a4-b8d9-aa7c2ac3dac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0f3c8c27-07be-46a4-b8d9-aa7c2ac3dac0"/>
    <ds:schemaRef ds:uri="http://schemas.microsoft.com/office/infopath/2007/PartnerControls"/>
    <ds:schemaRef ds:uri="http://www.w3.org/XML/1998/namespace"/>
    <ds:schemaRef ds:uri="http://purl.org/dc/dcmitype/"/>
    <ds:schemaRef ds:uri="http://schemas.microsoft.com/office/2006/documentManagement/types"/>
    <ds:schemaRef ds:uri="http://purl.org/dc/elements/1.1/"/>
    <ds:schemaRef ds:uri="http://purl.org/dc/terms/"/>
    <ds:schemaRef ds:uri="http://schemas.openxmlformats.org/package/2006/metadata/core-properties"/>
    <ds:schemaRef ds:uri="a7f8c25a-6504-4fad-a076-ec354b452209"/>
    <ds:schemaRef ds:uri="http://schemas.microsoft.com/office/2006/metadata/properties"/>
  </ds:schemaRefs>
</ds:datastoreItem>
</file>

<file path=customXml/itemProps4.xml><?xml version="1.0" encoding="utf-8"?>
<ds:datastoreItem xmlns:ds="http://schemas.openxmlformats.org/officeDocument/2006/customXml" ds:itemID="{1C1035A6-5D57-4979-A069-0F43245E4C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f8c25a-6504-4fad-a076-ec354b452209"/>
    <ds:schemaRef ds:uri="0f3c8c27-07be-46a4-b8d9-aa7c2ac3da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8452</TotalTime>
  <Words>5670</Words>
  <Application>Microsoft Office PowerPoint</Application>
  <PresentationFormat>Widescreen</PresentationFormat>
  <Paragraphs>1310</Paragraphs>
  <Slides>36</Slides>
  <Notes>27</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36</vt:i4>
      </vt:variant>
    </vt:vector>
  </HeadingPairs>
  <TitlesOfParts>
    <vt:vector size="44" baseType="lpstr">
      <vt:lpstr>Arial</vt:lpstr>
      <vt:lpstr>Calibri</vt:lpstr>
      <vt:lpstr>StarSymbol</vt:lpstr>
      <vt:lpstr>Times</vt:lpstr>
      <vt:lpstr>Wingdings</vt:lpstr>
      <vt:lpstr>2017_HTAA_Diabetes</vt:lpstr>
      <vt:lpstr>5_2017_HTAA_Diabetes</vt:lpstr>
      <vt:lpstr>1_2017_HTAA_Diabetes</vt:lpstr>
      <vt:lpstr>Key Studies in Gastrointestinal Cancers: Independent Conference Coverage of the  2020 ASCO Virtual Scientific Meeting</vt:lpstr>
      <vt:lpstr>About These Slides</vt:lpstr>
      <vt:lpstr>Faculty</vt:lpstr>
      <vt:lpstr>Faculty Disclosures</vt:lpstr>
      <vt:lpstr>Colorectal Cancer</vt:lpstr>
      <vt:lpstr>KEYNOTE-177: First-line Pembrolizumab vs Chemotherapy for MSI-H/dMMR mCRC</vt:lpstr>
      <vt:lpstr>KEYNOTE-177: PFS (Primary Endpoint; ITT)</vt:lpstr>
      <vt:lpstr>KEYNOTE-177: Response</vt:lpstr>
      <vt:lpstr>KEYNOTE-177: PFS Subgroup Analysis</vt:lpstr>
      <vt:lpstr>KEYNOTE-177: Duration of Response</vt:lpstr>
      <vt:lpstr>KEYNOTE-177: Safety</vt:lpstr>
      <vt:lpstr>IDEA: 3-Month vs 6-Month Adjuvant Oxaliplatin-Based Chemotherapy For Stage III Colon Cancer </vt:lpstr>
      <vt:lpstr>IDEA: 5-Year Outcomes</vt:lpstr>
      <vt:lpstr>RAPIDO: Preoperative Short-Course Radiotherapy and Chemotherapy for Locally Advanced Rectal Cancer</vt:lpstr>
      <vt:lpstr>RAPIDO: Disease-Related Treatment Failure</vt:lpstr>
      <vt:lpstr>RAPIDO: Distant Metastases</vt:lpstr>
      <vt:lpstr>RAPIDO: Locoregional Failure</vt:lpstr>
      <vt:lpstr>Pancreatic Cancer</vt:lpstr>
      <vt:lpstr>SWOG S1505: Perioperative mFOLFIRINOX vs  Gem/nab-Paclitaxel for Resectable Pancreatic Cancer</vt:lpstr>
      <vt:lpstr>SWOG S1505: Survival and Resection Outcomes</vt:lpstr>
      <vt:lpstr>Esophageal Cancer</vt:lpstr>
      <vt:lpstr>RTOG 1010: Trastuzumab + Trimodality Treatment for Resectable HER2-Positive Esophageal Adenocarcinoma</vt:lpstr>
      <vt:lpstr>RTOG 1010: DFS (Primary Endpoint) and OS</vt:lpstr>
      <vt:lpstr>RTOG 1010: DFS Multivariate Analysis</vt:lpstr>
      <vt:lpstr>Trastuzumab Deruxtecan for Advanced  HER2-Expressing Metastatic GI Cancers</vt:lpstr>
      <vt:lpstr>HER2-Targeted ADC: Trastuzumab Deruxtecan (DS-8201)</vt:lpstr>
      <vt:lpstr>DESTINY-Gastric01: Trastuzumab Deruxtecan for HER2+ Advanced Gastric or GEJ Adenocarcinoma</vt:lpstr>
      <vt:lpstr>DESTINY-Gastric01: Response</vt:lpstr>
      <vt:lpstr>DESTINY-Gastric01: OS and PFS</vt:lpstr>
      <vt:lpstr>DESTINY-Gastric01: Safety</vt:lpstr>
      <vt:lpstr>DESTINY-CRC01: Trastuzumab Deruxtecan for Patients With HER2-Expressing Metastatic Colorectal Cancer</vt:lpstr>
      <vt:lpstr>DESTINY-CRC01 (Cohort A): Response</vt:lpstr>
      <vt:lpstr>DESTINY-CRC01: PFS and OS by Cohort</vt:lpstr>
      <vt:lpstr>DESTINY-CRC01: TEAEs in &gt; 15% of Patients</vt:lpstr>
      <vt:lpstr>DESTINY-CRC01: AEs of Special Interest—Interstitial Lung Disease</vt:lpstr>
      <vt:lpstr>Go Online for More CCO  Coverage of ASCO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Studies in Gastrointestinal Cancers: Independent Conference Coverage of the 2020 ASCO Virtual Scientific Meeting</dc:title>
  <dc:creator>Preferred User</dc:creator>
  <cp:lastModifiedBy>nkolenko@clinicaloptions.com</cp:lastModifiedBy>
  <cp:revision>614</cp:revision>
  <cp:lastPrinted>2016-09-26T20:21:49Z</cp:lastPrinted>
  <dcterms:created xsi:type="dcterms:W3CDTF">2005-05-27T15:08:01Z</dcterms:created>
  <dcterms:modified xsi:type="dcterms:W3CDTF">2020-08-04T18:52:43Z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084e3231-d633-43c3-a4d0-77456bd1d983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0x0101002BC497B16CFD8041850F60176289C5C9</vt:lpwstr>
  </property>
</Properties>
</file>